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0">
  <p:sldMasterIdLst>
    <p:sldMasterId id="2147483648" r:id="rId1"/>
    <p:sldMasterId id="2147483732" r:id="rId2"/>
    <p:sldMasterId id="2147483707" r:id="rId3"/>
    <p:sldMasterId id="2147483719" r:id="rId4"/>
  </p:sldMasterIdLst>
  <p:notesMasterIdLst>
    <p:notesMasterId r:id="rId601"/>
  </p:notesMasterIdLst>
  <p:handoutMasterIdLst>
    <p:handoutMasterId r:id="rId602"/>
  </p:handoutMasterIdLst>
  <p:sldIdLst>
    <p:sldId id="937" r:id="rId5"/>
    <p:sldId id="1304" r:id="rId6"/>
    <p:sldId id="940" r:id="rId7"/>
    <p:sldId id="938" r:id="rId8"/>
    <p:sldId id="939" r:id="rId9"/>
    <p:sldId id="1241" r:id="rId10"/>
    <p:sldId id="945" r:id="rId11"/>
    <p:sldId id="946" r:id="rId12"/>
    <p:sldId id="947" r:id="rId13"/>
    <p:sldId id="948" r:id="rId14"/>
    <p:sldId id="949" r:id="rId15"/>
    <p:sldId id="950" r:id="rId16"/>
    <p:sldId id="951" r:id="rId17"/>
    <p:sldId id="952" r:id="rId18"/>
    <p:sldId id="953" r:id="rId19"/>
    <p:sldId id="954" r:id="rId20"/>
    <p:sldId id="955" r:id="rId21"/>
    <p:sldId id="956" r:id="rId22"/>
    <p:sldId id="961" r:id="rId23"/>
    <p:sldId id="962" r:id="rId24"/>
    <p:sldId id="964" r:id="rId25"/>
    <p:sldId id="965" r:id="rId26"/>
    <p:sldId id="966" r:id="rId27"/>
    <p:sldId id="967" r:id="rId28"/>
    <p:sldId id="1005" r:id="rId29"/>
    <p:sldId id="1006" r:id="rId30"/>
    <p:sldId id="1007" r:id="rId31"/>
    <p:sldId id="1008" r:id="rId32"/>
    <p:sldId id="1009" r:id="rId33"/>
    <p:sldId id="1010" r:id="rId34"/>
    <p:sldId id="1011" r:id="rId35"/>
    <p:sldId id="1012" r:id="rId36"/>
    <p:sldId id="1398" r:id="rId37"/>
    <p:sldId id="1013" r:id="rId38"/>
    <p:sldId id="1014" r:id="rId39"/>
    <p:sldId id="1015" r:id="rId40"/>
    <p:sldId id="1016" r:id="rId41"/>
    <p:sldId id="1017" r:id="rId42"/>
    <p:sldId id="1018" r:id="rId43"/>
    <p:sldId id="1019" r:id="rId44"/>
    <p:sldId id="1020" r:id="rId45"/>
    <p:sldId id="1021" r:id="rId46"/>
    <p:sldId id="1022" r:id="rId47"/>
    <p:sldId id="1023" r:id="rId48"/>
    <p:sldId id="1024" r:id="rId49"/>
    <p:sldId id="1287" r:id="rId50"/>
    <p:sldId id="1288" r:id="rId51"/>
    <p:sldId id="1026" r:id="rId52"/>
    <p:sldId id="1027" r:id="rId53"/>
    <p:sldId id="1028" r:id="rId54"/>
    <p:sldId id="1029" r:id="rId55"/>
    <p:sldId id="1030" r:id="rId56"/>
    <p:sldId id="1031" r:id="rId57"/>
    <p:sldId id="1032" r:id="rId58"/>
    <p:sldId id="1033" r:id="rId59"/>
    <p:sldId id="1383" r:id="rId60"/>
    <p:sldId id="1294" r:id="rId61"/>
    <p:sldId id="1297" r:id="rId62"/>
    <p:sldId id="1295" r:id="rId63"/>
    <p:sldId id="1298" r:id="rId64"/>
    <p:sldId id="1299" r:id="rId65"/>
    <p:sldId id="1293" r:id="rId66"/>
    <p:sldId id="1034" r:id="rId67"/>
    <p:sldId id="1035" r:id="rId68"/>
    <p:sldId id="1036" r:id="rId69"/>
    <p:sldId id="1037" r:id="rId70"/>
    <p:sldId id="857" r:id="rId71"/>
    <p:sldId id="858" r:id="rId72"/>
    <p:sldId id="859" r:id="rId73"/>
    <p:sldId id="860" r:id="rId74"/>
    <p:sldId id="1375" r:id="rId75"/>
    <p:sldId id="1038" r:id="rId76"/>
    <p:sldId id="1376" r:id="rId77"/>
    <p:sldId id="1039" r:id="rId78"/>
    <p:sldId id="1042" r:id="rId79"/>
    <p:sldId id="1397" r:id="rId80"/>
    <p:sldId id="1043" r:id="rId81"/>
    <p:sldId id="1044" r:id="rId82"/>
    <p:sldId id="1045" r:id="rId83"/>
    <p:sldId id="1046" r:id="rId84"/>
    <p:sldId id="1047" r:id="rId85"/>
    <p:sldId id="1048" r:id="rId86"/>
    <p:sldId id="1049" r:id="rId87"/>
    <p:sldId id="1050" r:id="rId88"/>
    <p:sldId id="1051" r:id="rId89"/>
    <p:sldId id="1058" r:id="rId90"/>
    <p:sldId id="1059" r:id="rId91"/>
    <p:sldId id="861" r:id="rId92"/>
    <p:sldId id="1060" r:id="rId93"/>
    <p:sldId id="1248" r:id="rId94"/>
    <p:sldId id="1061" r:id="rId95"/>
    <p:sldId id="1062" r:id="rId96"/>
    <p:sldId id="1063" r:id="rId97"/>
    <p:sldId id="1064" r:id="rId98"/>
    <p:sldId id="1065" r:id="rId99"/>
    <p:sldId id="1066" r:id="rId100"/>
    <p:sldId id="1067" r:id="rId101"/>
    <p:sldId id="1068" r:id="rId102"/>
    <p:sldId id="1069" r:id="rId103"/>
    <p:sldId id="1070" r:id="rId104"/>
    <p:sldId id="1071" r:id="rId105"/>
    <p:sldId id="1072" r:id="rId106"/>
    <p:sldId id="1073" r:id="rId107"/>
    <p:sldId id="1074" r:id="rId108"/>
    <p:sldId id="1075" r:id="rId109"/>
    <p:sldId id="1076" r:id="rId110"/>
    <p:sldId id="1077" r:id="rId111"/>
    <p:sldId id="1078" r:id="rId112"/>
    <p:sldId id="1079" r:id="rId113"/>
    <p:sldId id="1080" r:id="rId114"/>
    <p:sldId id="1081" r:id="rId115"/>
    <p:sldId id="1082" r:id="rId116"/>
    <p:sldId id="1338" r:id="rId117"/>
    <p:sldId id="1339" r:id="rId118"/>
    <p:sldId id="1340" r:id="rId119"/>
    <p:sldId id="1083" r:id="rId120"/>
    <p:sldId id="1333" r:id="rId121"/>
    <p:sldId id="1341" r:id="rId122"/>
    <p:sldId id="1336" r:id="rId123"/>
    <p:sldId id="1337" r:id="rId124"/>
    <p:sldId id="1334" r:id="rId125"/>
    <p:sldId id="1335" r:id="rId126"/>
    <p:sldId id="1342" r:id="rId127"/>
    <p:sldId id="1343" r:id="rId128"/>
    <p:sldId id="1084" r:id="rId129"/>
    <p:sldId id="1085" r:id="rId130"/>
    <p:sldId id="1246" r:id="rId131"/>
    <p:sldId id="1086" r:id="rId132"/>
    <p:sldId id="1325" r:id="rId133"/>
    <p:sldId id="1326" r:id="rId134"/>
    <p:sldId id="1331" r:id="rId135"/>
    <p:sldId id="1327" r:id="rId136"/>
    <p:sldId id="1329" r:id="rId137"/>
    <p:sldId id="1330" r:id="rId138"/>
    <p:sldId id="1322" r:id="rId139"/>
    <p:sldId id="1087" r:id="rId140"/>
    <p:sldId id="1088" r:id="rId141"/>
    <p:sldId id="1089" r:id="rId142"/>
    <p:sldId id="1090" r:id="rId143"/>
    <p:sldId id="1091" r:id="rId144"/>
    <p:sldId id="1092" r:id="rId145"/>
    <p:sldId id="1093" r:id="rId146"/>
    <p:sldId id="1094" r:id="rId147"/>
    <p:sldId id="1095" r:id="rId148"/>
    <p:sldId id="1096" r:id="rId149"/>
    <p:sldId id="1097" r:id="rId150"/>
    <p:sldId id="1098" r:id="rId151"/>
    <p:sldId id="1099" r:id="rId152"/>
    <p:sldId id="1100" r:id="rId153"/>
    <p:sldId id="1101" r:id="rId154"/>
    <p:sldId id="1102" r:id="rId155"/>
    <p:sldId id="1301" r:id="rId156"/>
    <p:sldId id="1300" r:id="rId157"/>
    <p:sldId id="1302" r:id="rId158"/>
    <p:sldId id="1303" r:id="rId159"/>
    <p:sldId id="1103" r:id="rId160"/>
    <p:sldId id="1104" r:id="rId161"/>
    <p:sldId id="1105" r:id="rId162"/>
    <p:sldId id="1106" r:id="rId163"/>
    <p:sldId id="1107" r:id="rId164"/>
    <p:sldId id="1108" r:id="rId165"/>
    <p:sldId id="1109" r:id="rId166"/>
    <p:sldId id="1110" r:id="rId167"/>
    <p:sldId id="1111" r:id="rId168"/>
    <p:sldId id="1112" r:id="rId169"/>
    <p:sldId id="1113" r:id="rId170"/>
    <p:sldId id="1114" r:id="rId171"/>
    <p:sldId id="1115" r:id="rId172"/>
    <p:sldId id="1116" r:id="rId173"/>
    <p:sldId id="1117" r:id="rId174"/>
    <p:sldId id="1118" r:id="rId175"/>
    <p:sldId id="1119" r:id="rId176"/>
    <p:sldId id="1120" r:id="rId177"/>
    <p:sldId id="1121" r:id="rId178"/>
    <p:sldId id="1122" r:id="rId179"/>
    <p:sldId id="1123" r:id="rId180"/>
    <p:sldId id="1124" r:id="rId181"/>
    <p:sldId id="1125" r:id="rId182"/>
    <p:sldId id="1377" r:id="rId183"/>
    <p:sldId id="1396" r:id="rId184"/>
    <p:sldId id="1378" r:id="rId185"/>
    <p:sldId id="1379" r:id="rId186"/>
    <p:sldId id="1380" r:id="rId187"/>
    <p:sldId id="1381" r:id="rId188"/>
    <p:sldId id="1382" r:id="rId189"/>
    <p:sldId id="1126" r:id="rId190"/>
    <p:sldId id="1127" r:id="rId191"/>
    <p:sldId id="1128" r:id="rId192"/>
    <p:sldId id="1129" r:id="rId193"/>
    <p:sldId id="1130" r:id="rId194"/>
    <p:sldId id="1131" r:id="rId195"/>
    <p:sldId id="1132" r:id="rId196"/>
    <p:sldId id="1133" r:id="rId197"/>
    <p:sldId id="1134" r:id="rId198"/>
    <p:sldId id="1135" r:id="rId199"/>
    <p:sldId id="1144" r:id="rId200"/>
    <p:sldId id="1145" r:id="rId201"/>
    <p:sldId id="1146" r:id="rId202"/>
    <p:sldId id="1136" r:id="rId203"/>
    <p:sldId id="1141" r:id="rId204"/>
    <p:sldId id="1137" r:id="rId205"/>
    <p:sldId id="1138" r:id="rId206"/>
    <p:sldId id="1139" r:id="rId207"/>
    <p:sldId id="1140" r:id="rId208"/>
    <p:sldId id="1142" r:id="rId209"/>
    <p:sldId id="1143" r:id="rId210"/>
    <p:sldId id="1366" r:id="rId211"/>
    <p:sldId id="1347" r:id="rId212"/>
    <p:sldId id="1346" r:id="rId213"/>
    <p:sldId id="1345" r:id="rId214"/>
    <p:sldId id="1348" r:id="rId215"/>
    <p:sldId id="1344" r:id="rId216"/>
    <p:sldId id="1349" r:id="rId217"/>
    <p:sldId id="1147" r:id="rId218"/>
    <p:sldId id="1148" r:id="rId219"/>
    <p:sldId id="1149" r:id="rId220"/>
    <p:sldId id="1150" r:id="rId221"/>
    <p:sldId id="1151" r:id="rId222"/>
    <p:sldId id="1152" r:id="rId223"/>
    <p:sldId id="1153" r:id="rId224"/>
    <p:sldId id="1319" r:id="rId225"/>
    <p:sldId id="1320" r:id="rId226"/>
    <p:sldId id="1313" r:id="rId227"/>
    <p:sldId id="1315" r:id="rId228"/>
    <p:sldId id="1318" r:id="rId229"/>
    <p:sldId id="1316" r:id="rId230"/>
    <p:sldId id="1314" r:id="rId231"/>
    <p:sldId id="1321" r:id="rId232"/>
    <p:sldId id="1393" r:id="rId233"/>
    <p:sldId id="1394" r:id="rId234"/>
    <p:sldId id="1384" r:id="rId235"/>
    <p:sldId id="1385" r:id="rId236"/>
    <p:sldId id="1386" r:id="rId237"/>
    <p:sldId id="1387" r:id="rId238"/>
    <p:sldId id="1388" r:id="rId239"/>
    <p:sldId id="1389" r:id="rId240"/>
    <p:sldId id="1390" r:id="rId241"/>
    <p:sldId id="1391" r:id="rId242"/>
    <p:sldId id="1392" r:id="rId243"/>
    <p:sldId id="1154" r:id="rId244"/>
    <p:sldId id="1155" r:id="rId245"/>
    <p:sldId id="1156" r:id="rId246"/>
    <p:sldId id="1157" r:id="rId247"/>
    <p:sldId id="1158" r:id="rId248"/>
    <p:sldId id="1159" r:id="rId249"/>
    <p:sldId id="1160" r:id="rId250"/>
    <p:sldId id="1249" r:id="rId251"/>
    <p:sldId id="1161" r:id="rId252"/>
    <p:sldId id="1250" r:id="rId253"/>
    <p:sldId id="1306" r:id="rId254"/>
    <p:sldId id="1162" r:id="rId255"/>
    <p:sldId id="1163" r:id="rId256"/>
    <p:sldId id="1164" r:id="rId257"/>
    <p:sldId id="1165" r:id="rId258"/>
    <p:sldId id="1166" r:id="rId259"/>
    <p:sldId id="1167" r:id="rId260"/>
    <p:sldId id="1168" r:id="rId261"/>
    <p:sldId id="1169" r:id="rId262"/>
    <p:sldId id="1170" r:id="rId263"/>
    <p:sldId id="1395" r:id="rId264"/>
    <p:sldId id="1171" r:id="rId265"/>
    <p:sldId id="1172" r:id="rId266"/>
    <p:sldId id="1173" r:id="rId267"/>
    <p:sldId id="1174" r:id="rId268"/>
    <p:sldId id="1175" r:id="rId269"/>
    <p:sldId id="1176" r:id="rId270"/>
    <p:sldId id="1177" r:id="rId271"/>
    <p:sldId id="1179" r:id="rId272"/>
    <p:sldId id="1180" r:id="rId273"/>
    <p:sldId id="258" r:id="rId274"/>
    <p:sldId id="1189" r:id="rId275"/>
    <p:sldId id="1190" r:id="rId276"/>
    <p:sldId id="1312" r:id="rId277"/>
    <p:sldId id="1191" r:id="rId278"/>
    <p:sldId id="1192" r:id="rId279"/>
    <p:sldId id="1193" r:id="rId280"/>
    <p:sldId id="1194" r:id="rId281"/>
    <p:sldId id="1195" r:id="rId282"/>
    <p:sldId id="1196" r:id="rId283"/>
    <p:sldId id="1197" r:id="rId284"/>
    <p:sldId id="1198" r:id="rId285"/>
    <p:sldId id="1199" r:id="rId286"/>
    <p:sldId id="1200" r:id="rId287"/>
    <p:sldId id="1201" r:id="rId288"/>
    <p:sldId id="1202" r:id="rId289"/>
    <p:sldId id="1203" r:id="rId290"/>
    <p:sldId id="1204" r:id="rId291"/>
    <p:sldId id="1205" r:id="rId292"/>
    <p:sldId id="1206" r:id="rId293"/>
    <p:sldId id="1207" r:id="rId294"/>
    <p:sldId id="1208" r:id="rId295"/>
    <p:sldId id="1209" r:id="rId296"/>
    <p:sldId id="843" r:id="rId297"/>
    <p:sldId id="1252" r:id="rId298"/>
    <p:sldId id="1256" r:id="rId299"/>
    <p:sldId id="840" r:id="rId300"/>
    <p:sldId id="1257" r:id="rId301"/>
    <p:sldId id="844" r:id="rId302"/>
    <p:sldId id="1350" r:id="rId303"/>
    <p:sldId id="1352" r:id="rId304"/>
    <p:sldId id="1354" r:id="rId305"/>
    <p:sldId id="1355" r:id="rId306"/>
    <p:sldId id="1357" r:id="rId307"/>
    <p:sldId id="1358" r:id="rId308"/>
    <p:sldId id="1359" r:id="rId309"/>
    <p:sldId id="1360" r:id="rId310"/>
    <p:sldId id="1361" r:id="rId311"/>
    <p:sldId id="1362" r:id="rId312"/>
    <p:sldId id="1363" r:id="rId313"/>
    <p:sldId id="1367" r:id="rId314"/>
    <p:sldId id="1356" r:id="rId315"/>
    <p:sldId id="1364" r:id="rId316"/>
    <p:sldId id="1365" r:id="rId317"/>
    <p:sldId id="1210" r:id="rId318"/>
    <p:sldId id="1211" r:id="rId319"/>
    <p:sldId id="1212" r:id="rId320"/>
    <p:sldId id="1213" r:id="rId321"/>
    <p:sldId id="1214" r:id="rId322"/>
    <p:sldId id="1239" r:id="rId323"/>
    <p:sldId id="267" r:id="rId324"/>
    <p:sldId id="1240" r:id="rId325"/>
    <p:sldId id="266" r:id="rId326"/>
    <p:sldId id="1253" r:id="rId327"/>
    <p:sldId id="257" r:id="rId328"/>
    <p:sldId id="1238" r:id="rId329"/>
    <p:sldId id="259" r:id="rId330"/>
    <p:sldId id="261" r:id="rId331"/>
    <p:sldId id="262" r:id="rId332"/>
    <p:sldId id="264" r:id="rId333"/>
    <p:sldId id="260" r:id="rId334"/>
    <p:sldId id="256" r:id="rId335"/>
    <p:sldId id="263" r:id="rId336"/>
    <p:sldId id="863" r:id="rId337"/>
    <p:sldId id="825" r:id="rId338"/>
    <p:sldId id="831" r:id="rId339"/>
    <p:sldId id="832" r:id="rId340"/>
    <p:sldId id="835" r:id="rId341"/>
    <p:sldId id="834" r:id="rId342"/>
    <p:sldId id="1251" r:id="rId343"/>
    <p:sldId id="862" r:id="rId344"/>
    <p:sldId id="865" r:id="rId345"/>
    <p:sldId id="866" r:id="rId346"/>
    <p:sldId id="867" r:id="rId347"/>
    <p:sldId id="868" r:id="rId348"/>
    <p:sldId id="869" r:id="rId349"/>
    <p:sldId id="870" r:id="rId350"/>
    <p:sldId id="871" r:id="rId351"/>
    <p:sldId id="872" r:id="rId352"/>
    <p:sldId id="879" r:id="rId353"/>
    <p:sldId id="720" r:id="rId354"/>
    <p:sldId id="725" r:id="rId355"/>
    <p:sldId id="771" r:id="rId356"/>
    <p:sldId id="727" r:id="rId357"/>
    <p:sldId id="734" r:id="rId358"/>
    <p:sldId id="735" r:id="rId359"/>
    <p:sldId id="769" r:id="rId360"/>
    <p:sldId id="728" r:id="rId361"/>
    <p:sldId id="729" r:id="rId362"/>
    <p:sldId id="732" r:id="rId363"/>
    <p:sldId id="730" r:id="rId364"/>
    <p:sldId id="731" r:id="rId365"/>
    <p:sldId id="772" r:id="rId366"/>
    <p:sldId id="773" r:id="rId367"/>
    <p:sldId id="774" r:id="rId368"/>
    <p:sldId id="775" r:id="rId369"/>
    <p:sldId id="776" r:id="rId370"/>
    <p:sldId id="777" r:id="rId371"/>
    <p:sldId id="778" r:id="rId372"/>
    <p:sldId id="779" r:id="rId373"/>
    <p:sldId id="780" r:id="rId374"/>
    <p:sldId id="781" r:id="rId375"/>
    <p:sldId id="757" r:id="rId376"/>
    <p:sldId id="737" r:id="rId377"/>
    <p:sldId id="739" r:id="rId378"/>
    <p:sldId id="740" r:id="rId379"/>
    <p:sldId id="741" r:id="rId380"/>
    <p:sldId id="742" r:id="rId381"/>
    <p:sldId id="743" r:id="rId382"/>
    <p:sldId id="744" r:id="rId383"/>
    <p:sldId id="745" r:id="rId384"/>
    <p:sldId id="746" r:id="rId385"/>
    <p:sldId id="747" r:id="rId386"/>
    <p:sldId id="748" r:id="rId387"/>
    <p:sldId id="749" r:id="rId388"/>
    <p:sldId id="750" r:id="rId389"/>
    <p:sldId id="905" r:id="rId390"/>
    <p:sldId id="903" r:id="rId391"/>
    <p:sldId id="904" r:id="rId392"/>
    <p:sldId id="756" r:id="rId393"/>
    <p:sldId id="736" r:id="rId394"/>
    <p:sldId id="752" r:id="rId395"/>
    <p:sldId id="753" r:id="rId396"/>
    <p:sldId id="754" r:id="rId397"/>
    <p:sldId id="783" r:id="rId398"/>
    <p:sldId id="759" r:id="rId399"/>
    <p:sldId id="733" r:id="rId400"/>
    <p:sldId id="784" r:id="rId401"/>
    <p:sldId id="785" r:id="rId402"/>
    <p:sldId id="786" r:id="rId403"/>
    <p:sldId id="787" r:id="rId404"/>
    <p:sldId id="788" r:id="rId405"/>
    <p:sldId id="789" r:id="rId406"/>
    <p:sldId id="815" r:id="rId407"/>
    <p:sldId id="816" r:id="rId408"/>
    <p:sldId id="807" r:id="rId409"/>
    <p:sldId id="808" r:id="rId410"/>
    <p:sldId id="809" r:id="rId411"/>
    <p:sldId id="819" r:id="rId412"/>
    <p:sldId id="820" r:id="rId413"/>
    <p:sldId id="821" r:id="rId414"/>
    <p:sldId id="817" r:id="rId415"/>
    <p:sldId id="818" r:id="rId416"/>
    <p:sldId id="822" r:id="rId417"/>
    <p:sldId id="790" r:id="rId418"/>
    <p:sldId id="791" r:id="rId419"/>
    <p:sldId id="805" r:id="rId420"/>
    <p:sldId id="794" r:id="rId421"/>
    <p:sldId id="792" r:id="rId422"/>
    <p:sldId id="793" r:id="rId423"/>
    <p:sldId id="795" r:id="rId424"/>
    <p:sldId id="796" r:id="rId425"/>
    <p:sldId id="797" r:id="rId426"/>
    <p:sldId id="799" r:id="rId427"/>
    <p:sldId id="800" r:id="rId428"/>
    <p:sldId id="801" r:id="rId429"/>
    <p:sldId id="802" r:id="rId430"/>
    <p:sldId id="803" r:id="rId431"/>
    <p:sldId id="804" r:id="rId432"/>
    <p:sldId id="806" r:id="rId433"/>
    <p:sldId id="810" r:id="rId434"/>
    <p:sldId id="811" r:id="rId435"/>
    <p:sldId id="812" r:id="rId436"/>
    <p:sldId id="813" r:id="rId437"/>
    <p:sldId id="814" r:id="rId438"/>
    <p:sldId id="839" r:id="rId439"/>
    <p:sldId id="836" r:id="rId440"/>
    <p:sldId id="837" r:id="rId441"/>
    <p:sldId id="848" r:id="rId442"/>
    <p:sldId id="838" r:id="rId443"/>
    <p:sldId id="847" r:id="rId444"/>
    <p:sldId id="845" r:id="rId445"/>
    <p:sldId id="849" r:id="rId446"/>
    <p:sldId id="846" r:id="rId447"/>
    <p:sldId id="850" r:id="rId448"/>
    <p:sldId id="851" r:id="rId449"/>
    <p:sldId id="852" r:id="rId450"/>
    <p:sldId id="853" r:id="rId451"/>
    <p:sldId id="854" r:id="rId452"/>
    <p:sldId id="855" r:id="rId453"/>
    <p:sldId id="856" r:id="rId454"/>
    <p:sldId id="880" r:id="rId455"/>
    <p:sldId id="881" r:id="rId456"/>
    <p:sldId id="882" r:id="rId457"/>
    <p:sldId id="883" r:id="rId458"/>
    <p:sldId id="885" r:id="rId459"/>
    <p:sldId id="884" r:id="rId460"/>
    <p:sldId id="760" r:id="rId461"/>
    <p:sldId id="764" r:id="rId462"/>
    <p:sldId id="765" r:id="rId463"/>
    <p:sldId id="762" r:id="rId464"/>
    <p:sldId id="766" r:id="rId465"/>
    <p:sldId id="901" r:id="rId466"/>
    <p:sldId id="902" r:id="rId467"/>
    <p:sldId id="768" r:id="rId468"/>
    <p:sldId id="889" r:id="rId469"/>
    <p:sldId id="767" r:id="rId470"/>
    <p:sldId id="890" r:id="rId471"/>
    <p:sldId id="891" r:id="rId472"/>
    <p:sldId id="892" r:id="rId473"/>
    <p:sldId id="896" r:id="rId474"/>
    <p:sldId id="893" r:id="rId475"/>
    <p:sldId id="894" r:id="rId476"/>
    <p:sldId id="895" r:id="rId477"/>
    <p:sldId id="897" r:id="rId478"/>
    <p:sldId id="898" r:id="rId479"/>
    <p:sldId id="899" r:id="rId480"/>
    <p:sldId id="900" r:id="rId481"/>
    <p:sldId id="1258" r:id="rId482"/>
    <p:sldId id="1285" r:id="rId483"/>
    <p:sldId id="1286" r:id="rId484"/>
    <p:sldId id="1259" r:id="rId485"/>
    <p:sldId id="1260" r:id="rId486"/>
    <p:sldId id="1261" r:id="rId487"/>
    <p:sldId id="1262" r:id="rId488"/>
    <p:sldId id="1263" r:id="rId489"/>
    <p:sldId id="1264" r:id="rId490"/>
    <p:sldId id="1265" r:id="rId491"/>
    <p:sldId id="1266" r:id="rId492"/>
    <p:sldId id="1267" r:id="rId493"/>
    <p:sldId id="1268" r:id="rId494"/>
    <p:sldId id="1269" r:id="rId495"/>
    <p:sldId id="1270" r:id="rId496"/>
    <p:sldId id="1271" r:id="rId497"/>
    <p:sldId id="1272" r:id="rId498"/>
    <p:sldId id="1273" r:id="rId499"/>
    <p:sldId id="1274" r:id="rId500"/>
    <p:sldId id="1275" r:id="rId501"/>
    <p:sldId id="1276" r:id="rId502"/>
    <p:sldId id="1277" r:id="rId503"/>
    <p:sldId id="1278" r:id="rId504"/>
    <p:sldId id="1279" r:id="rId505"/>
    <p:sldId id="1280" r:id="rId506"/>
    <p:sldId id="1281" r:id="rId507"/>
    <p:sldId id="1282" r:id="rId508"/>
    <p:sldId id="1283" r:id="rId509"/>
    <p:sldId id="1284" r:id="rId510"/>
    <p:sldId id="1310" r:id="rId511"/>
    <p:sldId id="1311" r:id="rId512"/>
    <p:sldId id="1052" r:id="rId513"/>
    <p:sldId id="1053" r:id="rId514"/>
    <p:sldId id="1054" r:id="rId515"/>
    <p:sldId id="1055" r:id="rId516"/>
    <p:sldId id="1056" r:id="rId517"/>
    <p:sldId id="1057" r:id="rId518"/>
    <p:sldId id="968" r:id="rId519"/>
    <p:sldId id="969" r:id="rId520"/>
    <p:sldId id="970" r:id="rId521"/>
    <p:sldId id="971" r:id="rId522"/>
    <p:sldId id="972" r:id="rId523"/>
    <p:sldId id="973" r:id="rId524"/>
    <p:sldId id="974" r:id="rId525"/>
    <p:sldId id="975" r:id="rId526"/>
    <p:sldId id="976" r:id="rId527"/>
    <p:sldId id="977" r:id="rId528"/>
    <p:sldId id="978" r:id="rId529"/>
    <p:sldId id="979" r:id="rId530"/>
    <p:sldId id="980" r:id="rId531"/>
    <p:sldId id="981" r:id="rId532"/>
    <p:sldId id="982" r:id="rId533"/>
    <p:sldId id="983" r:id="rId534"/>
    <p:sldId id="984" r:id="rId535"/>
    <p:sldId id="985" r:id="rId536"/>
    <p:sldId id="986" r:id="rId537"/>
    <p:sldId id="987" r:id="rId538"/>
    <p:sldId id="988" r:id="rId539"/>
    <p:sldId id="989" r:id="rId540"/>
    <p:sldId id="990" r:id="rId541"/>
    <p:sldId id="991" r:id="rId542"/>
    <p:sldId id="992" r:id="rId543"/>
    <p:sldId id="993" r:id="rId544"/>
    <p:sldId id="994" r:id="rId545"/>
    <p:sldId id="995" r:id="rId546"/>
    <p:sldId id="996" r:id="rId547"/>
    <p:sldId id="997" r:id="rId548"/>
    <p:sldId id="998" r:id="rId549"/>
    <p:sldId id="999" r:id="rId550"/>
    <p:sldId id="1000" r:id="rId551"/>
    <p:sldId id="1001" r:id="rId552"/>
    <p:sldId id="1002" r:id="rId553"/>
    <p:sldId id="1003" r:id="rId554"/>
    <p:sldId id="1004" r:id="rId555"/>
    <p:sldId id="1245" r:id="rId556"/>
    <p:sldId id="959" r:id="rId557"/>
    <p:sldId id="960" r:id="rId558"/>
    <p:sldId id="1237" r:id="rId559"/>
    <p:sldId id="1215" r:id="rId560"/>
    <p:sldId id="1217" r:id="rId561"/>
    <p:sldId id="1218" r:id="rId562"/>
    <p:sldId id="1219" r:id="rId563"/>
    <p:sldId id="1220" r:id="rId564"/>
    <p:sldId id="1247" r:id="rId565"/>
    <p:sldId id="886" r:id="rId566"/>
    <p:sldId id="887" r:id="rId567"/>
    <p:sldId id="888" r:id="rId568"/>
    <p:sldId id="877" r:id="rId569"/>
    <p:sldId id="875" r:id="rId570"/>
    <p:sldId id="876" r:id="rId571"/>
    <p:sldId id="941" r:id="rId572"/>
    <p:sldId id="942" r:id="rId573"/>
    <p:sldId id="1221" r:id="rId574"/>
    <p:sldId id="1222" r:id="rId575"/>
    <p:sldId id="758" r:id="rId576"/>
    <p:sldId id="1224" r:id="rId577"/>
    <p:sldId id="1225" r:id="rId578"/>
    <p:sldId id="724" r:id="rId579"/>
    <p:sldId id="1226" r:id="rId580"/>
    <p:sldId id="1227" r:id="rId581"/>
    <p:sldId id="1228" r:id="rId582"/>
    <p:sldId id="1229" r:id="rId583"/>
    <p:sldId id="1230" r:id="rId584"/>
    <p:sldId id="1231" r:id="rId585"/>
    <p:sldId id="1232" r:id="rId586"/>
    <p:sldId id="1233" r:id="rId587"/>
    <p:sldId id="1254" r:id="rId588"/>
    <p:sldId id="1255" r:id="rId589"/>
    <p:sldId id="878" r:id="rId590"/>
    <p:sldId id="873" r:id="rId591"/>
    <p:sldId id="874" r:id="rId592"/>
    <p:sldId id="1242" r:id="rId593"/>
    <p:sldId id="1234" r:id="rId594"/>
    <p:sldId id="1235" r:id="rId595"/>
    <p:sldId id="1236" r:id="rId596"/>
    <p:sldId id="1399" r:id="rId597"/>
    <p:sldId id="1244" r:id="rId598"/>
    <p:sldId id="1305" r:id="rId599"/>
    <p:sldId id="1243" r:id="rId600"/>
  </p:sldIdLst>
  <p:sldSz cx="9144000" cy="6858000" type="screen4x3"/>
  <p:notesSz cx="7099300" cy="10234613"/>
  <p:custShowLst>
    <p:custShow name="PTP ISS" id="0">
      <p:sldLst>
        <p:sld r:id="rId5"/>
        <p:sld r:id="rId598"/>
        <p:sld r:id="rId8"/>
        <p:sld r:id="rId9"/>
        <p:sld r:id="rId10"/>
        <p:sld r:id="rId599"/>
        <p:sld r:id="rId600"/>
        <p:sld r:id="rId11"/>
        <p:sld r:id="rId12"/>
        <p:sld r:id="rId13"/>
        <p:sld r:id="rId14"/>
        <p:sld r:id="rId15"/>
        <p:sld r:id="rId16"/>
        <p:sld r:id="rId17"/>
        <p:sld r:id="rId18"/>
        <p:sld r:id="rId19"/>
        <p:sld r:id="rId20"/>
        <p:sld r:id="rId21"/>
        <p:sld r:id="rId22"/>
        <p:sld r:id="rId23"/>
        <p:sld r:id="rId24"/>
        <p:sld r:id="rId25"/>
        <p:sld r:id="rId26"/>
        <p:sld r:id="rId27"/>
        <p:sld r:id="rId28"/>
        <p:sld r:id="rId29"/>
        <p:sld r:id="rId30"/>
        <p:sld r:id="rId31"/>
        <p:sld r:id="rId32"/>
        <p:sld r:id="rId33"/>
        <p:sld r:id="rId34"/>
        <p:sld r:id="rId35"/>
        <p:sld r:id="rId36"/>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8"/>
        <p:sld r:id="rId59"/>
        <p:sld r:id="rId61"/>
        <p:sld r:id="rId62"/>
        <p:sld r:id="rId63"/>
        <p:sld r:id="rId64"/>
        <p:sld r:id="rId65"/>
        <p:sld r:id="rId66"/>
        <p:sld r:id="rId67"/>
        <p:sld r:id="rId68"/>
        <p:sld r:id="rId156"/>
        <p:sld r:id="rId157"/>
        <p:sld r:id="rId158"/>
        <p:sld r:id="rId159"/>
        <p:sld r:id="rId69"/>
        <p:sld r:id="rId70"/>
        <p:sld r:id="rId76"/>
        <p:sld r:id="rId78"/>
        <p:sld r:id="rId71"/>
        <p:sld r:id="rId72"/>
        <p:sld r:id="rId73"/>
        <p:sld r:id="rId74"/>
        <p:sld r:id="rId79"/>
        <p:sld r:id="rId81"/>
        <p:sld r:id="rId82"/>
        <p:sld r:id="rId83"/>
        <p:sld r:id="rId84"/>
        <p:sld r:id="rId85"/>
        <p:sld r:id="rId86"/>
        <p:sld r:id="rId87"/>
        <p:sld r:id="rId88"/>
        <p:sld r:id="rId89"/>
        <p:sld r:id="rId90"/>
        <p:sld r:id="rId91"/>
        <p:sld r:id="rId92"/>
        <p:sld r:id="rId93"/>
        <p:sld r:id="rId95"/>
        <p:sld r:id="rId96"/>
        <p:sld r:id="rId97"/>
        <p:sld r:id="rId98"/>
        <p:sld r:id="rId99"/>
        <p:sld r:id="rId100"/>
        <p:sld r:id="rId101"/>
        <p:sld r:id="rId102"/>
        <p:sld r:id="rId103"/>
        <p:sld r:id="rId104"/>
        <p:sld r:id="rId105"/>
        <p:sld r:id="rId106"/>
        <p:sld r:id="rId107"/>
        <p:sld r:id="rId108"/>
        <p:sld r:id="rId109"/>
        <p:sld r:id="rId110"/>
        <p:sld r:id="rId111"/>
        <p:sld r:id="rId112"/>
        <p:sld r:id="rId113"/>
        <p:sld r:id="rId114"/>
        <p:sld r:id="rId115"/>
        <p:sld r:id="rId116"/>
        <p:sld r:id="rId120"/>
        <p:sld r:id="rId129"/>
        <p:sld r:id="rId130"/>
        <p:sld r:id="rId131"/>
        <p:sld r:id="rId132"/>
        <p:sld r:id="rId140"/>
        <p:sld r:id="rId141"/>
        <p:sld r:id="rId142"/>
        <p:sld r:id="rId143"/>
        <p:sld r:id="rId144"/>
        <p:sld r:id="rId145"/>
        <p:sld r:id="rId146"/>
        <p:sld r:id="rId147"/>
        <p:sld r:id="rId148"/>
        <p:sld r:id="rId149"/>
        <p:sld r:id="rId150"/>
        <p:sld r:id="rId151"/>
        <p:sld r:id="rId152"/>
        <p:sld r:id="rId153"/>
        <p:sld r:id="rId154"/>
        <p:sld r:id="rId155"/>
        <p:sld r:id="rId160"/>
        <p:sld r:id="rId161"/>
        <p:sld r:id="rId162"/>
        <p:sld r:id="rId163"/>
        <p:sld r:id="rId164"/>
        <p:sld r:id="rId165"/>
        <p:sld r:id="rId166"/>
        <p:sld r:id="rId167"/>
        <p:sld r:id="rId168"/>
        <p:sld r:id="rId169"/>
        <p:sld r:id="rId170"/>
        <p:sld r:id="rId171"/>
        <p:sld r:id="rId179"/>
        <p:sld r:id="rId180"/>
        <p:sld r:id="rId181"/>
        <p:sld r:id="rId182"/>
        <p:sld r:id="rId190"/>
        <p:sld r:id="rId191"/>
        <p:sld r:id="rId192"/>
        <p:sld r:id="rId193"/>
        <p:sld r:id="rId194"/>
        <p:sld r:id="rId195"/>
        <p:sld r:id="rId196"/>
        <p:sld r:id="rId197"/>
        <p:sld r:id="rId198"/>
        <p:sld r:id="rId199"/>
        <p:sld r:id="rId200"/>
        <p:sld r:id="rId201"/>
        <p:sld r:id="rId202"/>
        <p:sld r:id="rId203"/>
        <p:sld r:id="rId204"/>
        <p:sld r:id="rId205"/>
        <p:sld r:id="rId206"/>
        <p:sld r:id="rId207"/>
        <p:sld r:id="rId208"/>
        <p:sld r:id="rId209"/>
        <p:sld r:id="rId210"/>
        <p:sld r:id="rId218"/>
        <p:sld r:id="rId219"/>
        <p:sld r:id="rId220"/>
        <p:sld r:id="rId221"/>
        <p:sld r:id="rId222"/>
        <p:sld r:id="rId223"/>
        <p:sld r:id="rId224"/>
        <p:sld r:id="rId244"/>
        <p:sld r:id="rId245"/>
        <p:sld r:id="rId246"/>
        <p:sld r:id="rId247"/>
        <p:sld r:id="rId248"/>
        <p:sld r:id="rId249"/>
        <p:sld r:id="rId250"/>
        <p:sld r:id="rId251"/>
        <p:sld r:id="rId252"/>
        <p:sld r:id="rId253"/>
        <p:sld r:id="rId254"/>
        <p:sld r:id="rId255"/>
        <p:sld r:id="rId256"/>
        <p:sld r:id="rId257"/>
        <p:sld r:id="rId258"/>
        <p:sld r:id="rId259"/>
        <p:sld r:id="rId260"/>
        <p:sld r:id="rId261"/>
        <p:sld r:id="rId262"/>
        <p:sld r:id="rId263"/>
        <p:sld r:id="rId265"/>
        <p:sld r:id="rId266"/>
        <p:sld r:id="rId267"/>
        <p:sld r:id="rId268"/>
        <p:sld r:id="rId269"/>
        <p:sld r:id="rId270"/>
        <p:sld r:id="rId271"/>
        <p:sld r:id="rId272"/>
        <p:sld r:id="rId273"/>
        <p:sld r:id="rId274"/>
        <p:sld r:id="rId275"/>
        <p:sld r:id="rId276"/>
        <p:sld r:id="rId277"/>
        <p:sld r:id="rId278"/>
        <p:sld r:id="rId279"/>
        <p:sld r:id="rId280"/>
        <p:sld r:id="rId281"/>
        <p:sld r:id="rId282"/>
        <p:sld r:id="rId283"/>
        <p:sld r:id="rId284"/>
        <p:sld r:id="rId285"/>
        <p:sld r:id="rId286"/>
        <p:sld r:id="rId287"/>
        <p:sld r:id="rId288"/>
        <p:sld r:id="rId289"/>
        <p:sld r:id="rId290"/>
        <p:sld r:id="rId291"/>
        <p:sld r:id="rId292"/>
        <p:sld r:id="rId293"/>
        <p:sld r:id="rId294"/>
        <p:sld r:id="rId295"/>
        <p:sld r:id="rId296"/>
        <p:sld r:id="rId337"/>
        <p:sld r:id="rId338"/>
        <p:sld r:id="rId339"/>
        <p:sld r:id="rId340"/>
        <p:sld r:id="rId341"/>
        <p:sld r:id="rId342"/>
        <p:sld r:id="rId343"/>
        <p:sld r:id="rId344"/>
        <p:sld r:id="rId345"/>
        <p:sld r:id="rId346"/>
        <p:sld r:id="rId347"/>
        <p:sld r:id="rId348"/>
        <p:sld r:id="rId349"/>
        <p:sld r:id="rId350"/>
        <p:sld r:id="rId351"/>
        <p:sld r:id="rId352"/>
        <p:sld r:id="rId353"/>
        <p:sld r:id="rId418"/>
        <p:sld r:id="rId419"/>
        <p:sld r:id="rId420"/>
        <p:sld r:id="rId421"/>
        <p:sld r:id="rId422"/>
        <p:sld r:id="rId423"/>
        <p:sld r:id="rId424"/>
        <p:sld r:id="rId425"/>
        <p:sld r:id="rId426"/>
        <p:sld r:id="rId427"/>
        <p:sld r:id="rId428"/>
        <p:sld r:id="rId429"/>
        <p:sld r:id="rId430"/>
        <p:sld r:id="rId431"/>
        <p:sld r:id="rId432"/>
        <p:sld r:id="rId433"/>
        <p:sld r:id="rId434"/>
        <p:sld r:id="rId435"/>
        <p:sld r:id="rId436"/>
        <p:sld r:id="rId437"/>
        <p:sld r:id="rId438"/>
        <p:sld r:id="rId439"/>
        <p:sld r:id="rId440"/>
        <p:sld r:id="rId441"/>
        <p:sld r:id="rId442"/>
        <p:sld r:id="rId443"/>
        <p:sld r:id="rId444"/>
        <p:sld r:id="rId445"/>
        <p:sld r:id="rId446"/>
        <p:sld r:id="rId447"/>
        <p:sld r:id="rId448"/>
        <p:sld r:id="rId449"/>
        <p:sld r:id="rId450"/>
        <p:sld r:id="rId451"/>
        <p:sld r:id="rId452"/>
        <p:sld r:id="rId453"/>
        <p:sld r:id="rId454"/>
        <p:sld r:id="rId455"/>
        <p:sld r:id="rId456"/>
        <p:sld r:id="rId457"/>
        <p:sld r:id="rId458"/>
        <p:sld r:id="rId459"/>
        <p:sld r:id="rId460"/>
        <p:sld r:id="rId461"/>
        <p:sld r:id="rId462"/>
        <p:sld r:id="rId463"/>
        <p:sld r:id="rId464"/>
        <p:sld r:id="rId465"/>
        <p:sld r:id="rId466"/>
        <p:sld r:id="rId467"/>
        <p:sld r:id="rId468"/>
        <p:sld r:id="rId469"/>
        <p:sld r:id="rId470"/>
        <p:sld r:id="rId471"/>
        <p:sld r:id="rId472"/>
        <p:sld r:id="rId473"/>
        <p:sld r:id="rId474"/>
        <p:sld r:id="rId475"/>
        <p:sld r:id="rId476"/>
        <p:sld r:id="rId477"/>
        <p:sld r:id="rId478"/>
        <p:sld r:id="rId479"/>
        <p:sld r:id="rId480"/>
        <p:sld r:id="rId481"/>
        <p:sld r:id="rId482"/>
        <p:sld r:id="rId483"/>
        <p:sld r:id="rId484"/>
        <p:sld r:id="rId485"/>
        <p:sld r:id="rId486"/>
        <p:sld r:id="rId487"/>
        <p:sld r:id="rId488"/>
        <p:sld r:id="rId489"/>
        <p:sld r:id="rId490"/>
        <p:sld r:id="rId491"/>
        <p:sld r:id="rId492"/>
        <p:sld r:id="rId493"/>
        <p:sld r:id="rId494"/>
        <p:sld r:id="rId495"/>
        <p:sld r:id="rId496"/>
        <p:sld r:id="rId497"/>
        <p:sld r:id="rId498"/>
        <p:sld r:id="rId499"/>
        <p:sld r:id="rId500"/>
        <p:sld r:id="rId501"/>
        <p:sld r:id="rId503"/>
        <p:sld r:id="rId504"/>
        <p:sld r:id="rId505"/>
        <p:sld r:id="rId506"/>
        <p:sld r:id="rId507"/>
        <p:sld r:id="rId508"/>
        <p:sld r:id="rId509"/>
        <p:sld r:id="rId510"/>
        <p:sld r:id="rId511"/>
        <p:sld r:id="rId512"/>
        <p:sld r:id="rId513"/>
        <p:sld r:id="rId514"/>
        <p:sld r:id="rId515"/>
        <p:sld r:id="rId516"/>
        <p:sld r:id="rId517"/>
        <p:sld r:id="rId518"/>
        <p:sld r:id="rId519"/>
        <p:sld r:id="rId520"/>
        <p:sld r:id="rId521"/>
        <p:sld r:id="rId522"/>
        <p:sld r:id="rId523"/>
        <p:sld r:id="rId524"/>
        <p:sld r:id="rId525"/>
        <p:sld r:id="rId526"/>
        <p:sld r:id="rId527"/>
        <p:sld r:id="rId528"/>
        <p:sld r:id="rId529"/>
        <p:sld r:id="rId530"/>
        <p:sld r:id="rId531"/>
        <p:sld r:id="rId532"/>
        <p:sld r:id="rId533"/>
        <p:sld r:id="rId534"/>
        <p:sld r:id="rId535"/>
        <p:sld r:id="rId536"/>
        <p:sld r:id="rId537"/>
        <p:sld r:id="rId538"/>
        <p:sld r:id="rId539"/>
        <p:sld r:id="rId540"/>
        <p:sld r:id="rId541"/>
        <p:sld r:id="rId542"/>
        <p:sld r:id="rId543"/>
        <p:sld r:id="rId544"/>
        <p:sld r:id="rId545"/>
        <p:sld r:id="rId546"/>
        <p:sld r:id="rId547"/>
        <p:sld r:id="rId548"/>
        <p:sld r:id="rId549"/>
        <p:sld r:id="rId550"/>
        <p:sld r:id="rId551"/>
        <p:sld r:id="rId552"/>
        <p:sld r:id="rId553"/>
        <p:sld r:id="rId554"/>
        <p:sld r:id="rId555"/>
        <p:sld r:id="rId556"/>
        <p:sld r:id="rId557"/>
        <p:sld r:id="rId558"/>
        <p:sld r:id="rId559"/>
        <p:sld r:id="rId560"/>
        <p:sld r:id="rId561"/>
        <p:sld r:id="rId562"/>
        <p:sld r:id="rId563"/>
        <p:sld r:id="rId564"/>
        <p:sld r:id="rId565"/>
        <p:sld r:id="rId566"/>
        <p:sld r:id="rId567"/>
        <p:sld r:id="rId568"/>
        <p:sld r:id="rId569"/>
        <p:sld r:id="rId570"/>
        <p:sld r:id="rId571"/>
        <p:sld r:id="rId572"/>
        <p:sld r:id="rId573"/>
        <p:sld r:id="rId574"/>
        <p:sld r:id="rId575"/>
        <p:sld r:id="rId576"/>
        <p:sld r:id="rId577"/>
        <p:sld r:id="rId578"/>
        <p:sld r:id="rId579"/>
        <p:sld r:id="rId580"/>
        <p:sld r:id="rId581"/>
        <p:sld r:id="rId582"/>
        <p:sld r:id="rId583"/>
        <p:sld r:id="rId584"/>
        <p:sld r:id="rId585"/>
        <p:sld r:id="rId586"/>
        <p:sld r:id="rId587"/>
        <p:sld r:id="rId588"/>
        <p:sld r:id="rId589"/>
        <p:sld r:id="rId590"/>
        <p:sld r:id="rId591"/>
        <p:sld r:id="rId592"/>
        <p:sld r:id="rId593"/>
        <p:sld r:id="rId594"/>
        <p:sld r:id="rId595"/>
        <p:sld r:id="rId596"/>
      </p:sldLst>
    </p:custShow>
  </p:custShowLst>
  <p:custDataLst>
    <p:tags r:id="rId603"/>
  </p:custDataLst>
  <p:defaultTextStyle>
    <a:defPPr>
      <a:defRPr lang="fr-FR"/>
    </a:defPPr>
    <a:lvl1pPr algn="l" rtl="0" fontAlgn="base">
      <a:spcBef>
        <a:spcPct val="0"/>
      </a:spcBef>
      <a:spcAft>
        <a:spcPct val="0"/>
      </a:spcAft>
      <a:defRPr sz="1400" kern="1200">
        <a:solidFill>
          <a:schemeClr val="tx1"/>
        </a:solidFill>
        <a:latin typeface="Comic Sans MS" pitchFamily="66" charset="0"/>
        <a:ea typeface="+mn-ea"/>
        <a:cs typeface="+mn-cs"/>
      </a:defRPr>
    </a:lvl1pPr>
    <a:lvl2pPr marL="455613" indent="1588" algn="l" rtl="0" fontAlgn="base">
      <a:spcBef>
        <a:spcPct val="0"/>
      </a:spcBef>
      <a:spcAft>
        <a:spcPct val="0"/>
      </a:spcAft>
      <a:defRPr sz="1400" kern="1200">
        <a:solidFill>
          <a:schemeClr val="tx1"/>
        </a:solidFill>
        <a:latin typeface="Comic Sans MS" pitchFamily="66" charset="0"/>
        <a:ea typeface="+mn-ea"/>
        <a:cs typeface="+mn-cs"/>
      </a:defRPr>
    </a:lvl2pPr>
    <a:lvl3pPr marL="912813" indent="1588" algn="l" rtl="0" fontAlgn="base">
      <a:spcBef>
        <a:spcPct val="0"/>
      </a:spcBef>
      <a:spcAft>
        <a:spcPct val="0"/>
      </a:spcAft>
      <a:defRPr sz="1400" kern="1200">
        <a:solidFill>
          <a:schemeClr val="tx1"/>
        </a:solidFill>
        <a:latin typeface="Comic Sans MS" pitchFamily="66" charset="0"/>
        <a:ea typeface="+mn-ea"/>
        <a:cs typeface="+mn-cs"/>
      </a:defRPr>
    </a:lvl3pPr>
    <a:lvl4pPr marL="1370013" indent="1588" algn="l" rtl="0" fontAlgn="base">
      <a:spcBef>
        <a:spcPct val="0"/>
      </a:spcBef>
      <a:spcAft>
        <a:spcPct val="0"/>
      </a:spcAft>
      <a:defRPr sz="1400" kern="1200">
        <a:solidFill>
          <a:schemeClr val="tx1"/>
        </a:solidFill>
        <a:latin typeface="Comic Sans MS" pitchFamily="66" charset="0"/>
        <a:ea typeface="+mn-ea"/>
        <a:cs typeface="+mn-cs"/>
      </a:defRPr>
    </a:lvl4pPr>
    <a:lvl5pPr marL="1827213" indent="1588" algn="l" rtl="0" fontAlgn="base">
      <a:spcBef>
        <a:spcPct val="0"/>
      </a:spcBef>
      <a:spcAft>
        <a:spcPct val="0"/>
      </a:spcAft>
      <a:defRPr sz="1400" kern="1200">
        <a:solidFill>
          <a:schemeClr val="tx1"/>
        </a:solidFill>
        <a:latin typeface="Comic Sans MS" pitchFamily="66" charset="0"/>
        <a:ea typeface="+mn-ea"/>
        <a:cs typeface="+mn-cs"/>
      </a:defRPr>
    </a:lvl5pPr>
    <a:lvl6pPr marL="2286000" algn="l" defTabSz="914400" rtl="0" eaLnBrk="1" latinLnBrk="0" hangingPunct="1">
      <a:defRPr sz="1400" kern="1200">
        <a:solidFill>
          <a:schemeClr val="tx1"/>
        </a:solidFill>
        <a:latin typeface="Comic Sans MS" pitchFamily="66" charset="0"/>
        <a:ea typeface="+mn-ea"/>
        <a:cs typeface="+mn-cs"/>
      </a:defRPr>
    </a:lvl6pPr>
    <a:lvl7pPr marL="2743200" algn="l" defTabSz="914400" rtl="0" eaLnBrk="1" latinLnBrk="0" hangingPunct="1">
      <a:defRPr sz="1400" kern="1200">
        <a:solidFill>
          <a:schemeClr val="tx1"/>
        </a:solidFill>
        <a:latin typeface="Comic Sans MS" pitchFamily="66" charset="0"/>
        <a:ea typeface="+mn-ea"/>
        <a:cs typeface="+mn-cs"/>
      </a:defRPr>
    </a:lvl7pPr>
    <a:lvl8pPr marL="3200400" algn="l" defTabSz="914400" rtl="0" eaLnBrk="1" latinLnBrk="0" hangingPunct="1">
      <a:defRPr sz="1400" kern="1200">
        <a:solidFill>
          <a:schemeClr val="tx1"/>
        </a:solidFill>
        <a:latin typeface="Comic Sans MS" pitchFamily="66" charset="0"/>
        <a:ea typeface="+mn-ea"/>
        <a:cs typeface="+mn-cs"/>
      </a:defRPr>
    </a:lvl8pPr>
    <a:lvl9pPr marL="3657600" algn="l" defTabSz="914400" rtl="0" eaLnBrk="1" latinLnBrk="0" hangingPunct="1">
      <a:defRPr sz="1400" kern="1200">
        <a:solidFill>
          <a:schemeClr val="tx1"/>
        </a:solidFill>
        <a:latin typeface="Comic Sans MS" pitchFamily="66" charset="0"/>
        <a:ea typeface="+mn-ea"/>
        <a:cs typeface="+mn-cs"/>
      </a:defRPr>
    </a:lvl9pPr>
  </p:defaultTextStyle>
  <p:extLst>
    <p:ext uri="{521415D9-36F7-43E2-AB2F-B90AF26B5E84}">
      <p14:sectionLst xmlns:p14="http://schemas.microsoft.com/office/powerpoint/2010/main">
        <p14:section name="INTRODUCTION" id="{BB60B546-724D-4785-9D9F-D5B6CAD220F3}">
          <p14:sldIdLst>
            <p14:sldId id="937"/>
            <p14:sldId id="1304"/>
            <p14:sldId id="940"/>
            <p14:sldId id="938"/>
            <p14:sldId id="939"/>
            <p14:sldId id="1241"/>
          </p14:sldIdLst>
        </p14:section>
        <p14:section name="OPEN SOURCE HARDWARE" id="{889BD006-FE6C-414D-AD1F-4F624AC14588}">
          <p14:sldIdLst>
            <p14:sldId id="945"/>
            <p14:sldId id="946"/>
            <p14:sldId id="947"/>
            <p14:sldId id="948"/>
            <p14:sldId id="949"/>
            <p14:sldId id="950"/>
            <p14:sldId id="951"/>
            <p14:sldId id="952"/>
          </p14:sldIdLst>
        </p14:section>
        <p14:section name="GETTING STARTED" id="{94E1E6F7-86CD-4509-B5B4-AF8A1CA41FC6}">
          <p14:sldIdLst>
            <p14:sldId id="953"/>
            <p14:sldId id="954"/>
            <p14:sldId id="955"/>
            <p14:sldId id="956"/>
            <p14:sldId id="961"/>
            <p14:sldId id="962"/>
            <p14:sldId id="964"/>
            <p14:sldId id="965"/>
            <p14:sldId id="966"/>
            <p14:sldId id="967"/>
          </p14:sldIdLst>
        </p14:section>
        <p14:section name="DIGITAL INPUT/OUTPUT" id="{49824F1B-2220-4A99-8E24-27AFC444C8D2}">
          <p14:sldIdLst>
            <p14:sldId id="1005"/>
            <p14:sldId id="1006"/>
            <p14:sldId id="1007"/>
            <p14:sldId id="1008"/>
            <p14:sldId id="1009"/>
            <p14:sldId id="1010"/>
            <p14:sldId id="1011"/>
            <p14:sldId id="1012"/>
            <p14:sldId id="1398"/>
            <p14:sldId id="1013"/>
            <p14:sldId id="1014"/>
            <p14:sldId id="1015"/>
            <p14:sldId id="1016"/>
            <p14:sldId id="1017"/>
            <p14:sldId id="1018"/>
            <p14:sldId id="1019"/>
            <p14:sldId id="1020"/>
            <p14:sldId id="1021"/>
            <p14:sldId id="1022"/>
            <p14:sldId id="1023"/>
            <p14:sldId id="1024"/>
            <p14:sldId id="1287"/>
            <p14:sldId id="1288"/>
            <p14:sldId id="1026"/>
            <p14:sldId id="1027"/>
            <p14:sldId id="1028"/>
            <p14:sldId id="1029"/>
            <p14:sldId id="1030"/>
            <p14:sldId id="1031"/>
            <p14:sldId id="1032"/>
            <p14:sldId id="1033"/>
            <p14:sldId id="1383"/>
            <p14:sldId id="1294"/>
            <p14:sldId id="1297"/>
            <p14:sldId id="1295"/>
            <p14:sldId id="1298"/>
            <p14:sldId id="1299"/>
            <p14:sldId id="1293"/>
            <p14:sldId id="1034"/>
            <p14:sldId id="1035"/>
          </p14:sldIdLst>
        </p14:section>
        <p14:section name="ANALOG INPUTS" id="{371D782A-9ACF-4CB4-93BC-867B91750263}">
          <p14:sldIdLst>
            <p14:sldId id="1036"/>
            <p14:sldId id="1037"/>
            <p14:sldId id="857"/>
            <p14:sldId id="858"/>
            <p14:sldId id="859"/>
            <p14:sldId id="860"/>
            <p14:sldId id="1375"/>
            <p14:sldId id="1038"/>
            <p14:sldId id="1376"/>
            <p14:sldId id="1039"/>
            <p14:sldId id="1042"/>
            <p14:sldId id="1397"/>
            <p14:sldId id="1043"/>
            <p14:sldId id="1044"/>
            <p14:sldId id="1045"/>
            <p14:sldId id="1046"/>
            <p14:sldId id="1047"/>
            <p14:sldId id="1048"/>
            <p14:sldId id="1049"/>
            <p14:sldId id="1050"/>
            <p14:sldId id="1051"/>
          </p14:sldIdLst>
        </p14:section>
        <p14:section name="DIGITAL &amp; ANALOG APPLICATIONS" id="{D1724003-3EEC-48BD-90C0-315634F5DBFE}">
          <p14:sldIdLst>
            <p14:sldId id="1058"/>
            <p14:sldId id="1059"/>
            <p14:sldId id="861"/>
            <p14:sldId id="1060"/>
            <p14:sldId id="1248"/>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80"/>
            <p14:sldId id="1081"/>
            <p14:sldId id="1082"/>
            <p14:sldId id="1338"/>
            <p14:sldId id="1339"/>
            <p14:sldId id="1340"/>
            <p14:sldId id="1083"/>
            <p14:sldId id="1333"/>
            <p14:sldId id="1341"/>
            <p14:sldId id="1336"/>
            <p14:sldId id="1337"/>
            <p14:sldId id="1334"/>
            <p14:sldId id="1335"/>
            <p14:sldId id="1342"/>
            <p14:sldId id="1343"/>
            <p14:sldId id="1084"/>
            <p14:sldId id="1085"/>
            <p14:sldId id="1246"/>
            <p14:sldId id="1086"/>
            <p14:sldId id="1325"/>
            <p14:sldId id="1326"/>
            <p14:sldId id="1331"/>
            <p14:sldId id="1327"/>
            <p14:sldId id="1329"/>
            <p14:sldId id="1330"/>
            <p14:sldId id="1322"/>
          </p14:sldIdLst>
        </p14:section>
        <p14:section name="DEBOUNCING" id="{BE74521C-8D47-4F80-9F92-AC26CE66DDE9}">
          <p14:sldIdLst>
            <p14:sldId id="1087"/>
            <p14:sldId id="1088"/>
            <p14:sldId id="1089"/>
            <p14:sldId id="1090"/>
            <p14:sldId id="1091"/>
          </p14:sldIdLst>
        </p14:section>
        <p14:section name="INTERRUPTIONS" id="{B97D78BB-1FFE-45D3-84FC-6D5F8A2AB44E}">
          <p14:sldIdLst>
            <p14:sldId id="1092"/>
            <p14:sldId id="1093"/>
            <p14:sldId id="1094"/>
            <p14:sldId id="1095"/>
            <p14:sldId id="1096"/>
            <p14:sldId id="1097"/>
            <p14:sldId id="1098"/>
            <p14:sldId id="1099"/>
            <p14:sldId id="1100"/>
            <p14:sldId id="1101"/>
            <p14:sldId id="1102"/>
            <p14:sldId id="1301"/>
            <p14:sldId id="1300"/>
            <p14:sldId id="1302"/>
            <p14:sldId id="1303"/>
            <p14:sldId id="1103"/>
            <p14:sldId id="1104"/>
            <p14:sldId id="1105"/>
            <p14:sldId id="1106"/>
            <p14:sldId id="1107"/>
            <p14:sldId id="1108"/>
            <p14:sldId id="1109"/>
            <p14:sldId id="1110"/>
            <p14:sldId id="1111"/>
            <p14:sldId id="1112"/>
            <p14:sldId id="1113"/>
            <p14:sldId id="1114"/>
          </p14:sldIdLst>
        </p14:section>
        <p14:section name="PONTS-H" id="{8565EAC7-57FD-46A4-BED2-7B810B9792C8}">
          <p14:sldIdLst>
            <p14:sldId id="1115"/>
            <p14:sldId id="1116"/>
            <p14:sldId id="1117"/>
            <p14:sldId id="1118"/>
            <p14:sldId id="1119"/>
            <p14:sldId id="1120"/>
            <p14:sldId id="1121"/>
          </p14:sldIdLst>
        </p14:section>
        <p14:section name="SERIAL COMMUNICATION" id="{7DAE3821-D590-493F-A590-48525E2D798A}">
          <p14:sldIdLst>
            <p14:sldId id="1122"/>
            <p14:sldId id="1123"/>
            <p14:sldId id="1124"/>
            <p14:sldId id="1125"/>
            <p14:sldId id="1377"/>
            <p14:sldId id="1396"/>
            <p14:sldId id="1378"/>
            <p14:sldId id="1379"/>
            <p14:sldId id="1380"/>
            <p14:sldId id="1381"/>
            <p14:sldId id="1382"/>
            <p14:sldId id="1126"/>
            <p14:sldId id="1127"/>
            <p14:sldId id="1128"/>
            <p14:sldId id="1129"/>
            <p14:sldId id="1130"/>
            <p14:sldId id="1131"/>
            <p14:sldId id="1132"/>
            <p14:sldId id="1133"/>
            <p14:sldId id="1134"/>
            <p14:sldId id="1135"/>
            <p14:sldId id="1144"/>
            <p14:sldId id="1145"/>
            <p14:sldId id="1146"/>
            <p14:sldId id="1136"/>
            <p14:sldId id="1141"/>
            <p14:sldId id="1137"/>
            <p14:sldId id="1138"/>
            <p14:sldId id="1139"/>
            <p14:sldId id="1140"/>
            <p14:sldId id="1142"/>
            <p14:sldId id="1143"/>
            <p14:sldId id="1366"/>
            <p14:sldId id="1347"/>
            <p14:sldId id="1346"/>
            <p14:sldId id="1345"/>
            <p14:sldId id="1348"/>
            <p14:sldId id="1344"/>
            <p14:sldId id="1349"/>
            <p14:sldId id="1147"/>
            <p14:sldId id="1148"/>
            <p14:sldId id="1149"/>
            <p14:sldId id="1150"/>
            <p14:sldId id="1151"/>
            <p14:sldId id="1152"/>
            <p14:sldId id="1153"/>
            <p14:sldId id="1319"/>
            <p14:sldId id="1320"/>
            <p14:sldId id="1313"/>
            <p14:sldId id="1315"/>
            <p14:sldId id="1318"/>
            <p14:sldId id="1316"/>
            <p14:sldId id="1314"/>
            <p14:sldId id="1321"/>
            <p14:sldId id="1393"/>
            <p14:sldId id="1394"/>
            <p14:sldId id="1384"/>
            <p14:sldId id="1385"/>
            <p14:sldId id="1386"/>
            <p14:sldId id="1387"/>
            <p14:sldId id="1388"/>
            <p14:sldId id="1389"/>
            <p14:sldId id="1390"/>
            <p14:sldId id="1391"/>
            <p14:sldId id="1392"/>
            <p14:sldId id="1154"/>
            <p14:sldId id="1155"/>
            <p14:sldId id="1156"/>
            <p14:sldId id="1157"/>
            <p14:sldId id="1158"/>
            <p14:sldId id="1159"/>
            <p14:sldId id="1160"/>
            <p14:sldId id="1249"/>
            <p14:sldId id="1161"/>
            <p14:sldId id="1250"/>
            <p14:sldId id="1306"/>
            <p14:sldId id="1162"/>
            <p14:sldId id="1163"/>
            <p14:sldId id="1164"/>
          </p14:sldIdLst>
        </p14:section>
        <p14:section name="LIBRAIRIES" id="{BCE073C4-D3DE-4ABD-A512-CEF54621A990}">
          <p14:sldIdLst>
            <p14:sldId id="1165"/>
            <p14:sldId id="1166"/>
            <p14:sldId id="1167"/>
            <p14:sldId id="1168"/>
            <p14:sldId id="1169"/>
            <p14:sldId id="1170"/>
            <p14:sldId id="1395"/>
            <p14:sldId id="1171"/>
            <p14:sldId id="1172"/>
            <p14:sldId id="1173"/>
            <p14:sldId id="1174"/>
            <p14:sldId id="1175"/>
          </p14:sldIdLst>
        </p14:section>
        <p14:section name="SHIELDS" id="{8A41D0C1-3A1B-4AA5-88CA-02738BA0A7EE}">
          <p14:sldIdLst>
            <p14:sldId id="1176"/>
            <p14:sldId id="1177"/>
            <p14:sldId id="1179"/>
            <p14:sldId id="1180"/>
            <p14:sldId id="258"/>
            <p14:sldId id="1189"/>
          </p14:sldIdLst>
        </p14:section>
        <p14:section name="TO GO FURTHER" id="{775E3E2F-6EAD-421A-8545-F19B61FED60B}">
          <p14:sldIdLst>
            <p14:sldId id="1190"/>
            <p14:sldId id="1312"/>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Lst>
        </p14:section>
        <p14:section name="SECTION C#" id="{C5414A99-0B6F-4F53-AA86-DC1EA715BC7B}">
          <p14:sldIdLst>
            <p14:sldId id="843"/>
            <p14:sldId id="1252"/>
            <p14:sldId id="1256"/>
            <p14:sldId id="840"/>
            <p14:sldId id="1257"/>
            <p14:sldId id="844"/>
          </p14:sldIdLst>
        </p14:section>
        <p14:section name="VISUAL STUDIO CODE" id="{B93C8793-2BC9-4A36-9BA9-5FE94094B859}">
          <p14:sldIdLst>
            <p14:sldId id="1350"/>
            <p14:sldId id="1352"/>
            <p14:sldId id="1354"/>
            <p14:sldId id="1355"/>
            <p14:sldId id="1357"/>
            <p14:sldId id="1358"/>
            <p14:sldId id="1359"/>
            <p14:sldId id="1360"/>
            <p14:sldId id="1361"/>
            <p14:sldId id="1362"/>
            <p14:sldId id="1363"/>
            <p14:sldId id="1367"/>
            <p14:sldId id="1356"/>
            <p14:sldId id="1364"/>
            <p14:sldId id="1365"/>
          </p14:sldIdLst>
        </p14:section>
        <p14:section name="PYTHON" id="{DB8D518D-2938-4CE6-9C6F-F8C75CF31237}">
          <p14:sldIdLst>
            <p14:sldId id="1210"/>
            <p14:sldId id="1211"/>
            <p14:sldId id="1212"/>
            <p14:sldId id="1213"/>
            <p14:sldId id="1214"/>
          </p14:sldIdLst>
        </p14:section>
        <p14:section name="ARDUINO &amp; INTELLIGENCE ARTIFICIELLE" id="{142C1D2A-1DD2-4A1D-BD48-C89B5AA47202}">
          <p14:sldIdLst>
            <p14:sldId id="1239"/>
            <p14:sldId id="267"/>
            <p14:sldId id="1240"/>
            <p14:sldId id="266"/>
            <p14:sldId id="1253"/>
            <p14:sldId id="257"/>
            <p14:sldId id="1238"/>
            <p14:sldId id="259"/>
            <p14:sldId id="261"/>
            <p14:sldId id="262"/>
            <p14:sldId id="264"/>
            <p14:sldId id="260"/>
            <p14:sldId id="256"/>
            <p14:sldId id="263"/>
          </p14:sldIdLst>
        </p14:section>
        <p14:section name="ARDUINO &amp; NODERED" id="{0CD9193E-3297-4996-A925-D61DBDA2C957}">
          <p14:sldIdLst>
            <p14:sldId id="863"/>
            <p14:sldId id="825"/>
            <p14:sldId id="831"/>
            <p14:sldId id="832"/>
            <p14:sldId id="835"/>
            <p14:sldId id="834"/>
            <p14:sldId id="1251"/>
            <p14:sldId id="862"/>
            <p14:sldId id="865"/>
            <p14:sldId id="866"/>
            <p14:sldId id="867"/>
            <p14:sldId id="868"/>
            <p14:sldId id="869"/>
            <p14:sldId id="870"/>
            <p14:sldId id="871"/>
            <p14:sldId id="872"/>
            <p14:sldId id="879"/>
          </p14:sldIdLst>
        </p14:section>
        <p14:section name="MICRO-PYTHON + ESP32" id="{20E1AA5D-12B2-43AF-A4F3-4B422A7F1D17}">
          <p14:sldIdLst>
            <p14:sldId id="720"/>
            <p14:sldId id="725"/>
            <p14:sldId id="771"/>
            <p14:sldId id="727"/>
            <p14:sldId id="734"/>
            <p14:sldId id="735"/>
            <p14:sldId id="769"/>
            <p14:sldId id="728"/>
            <p14:sldId id="729"/>
            <p14:sldId id="732"/>
            <p14:sldId id="730"/>
            <p14:sldId id="731"/>
            <p14:sldId id="772"/>
            <p14:sldId id="773"/>
            <p14:sldId id="774"/>
            <p14:sldId id="775"/>
            <p14:sldId id="776"/>
            <p14:sldId id="777"/>
            <p14:sldId id="778"/>
            <p14:sldId id="779"/>
            <p14:sldId id="780"/>
            <p14:sldId id="781"/>
            <p14:sldId id="757"/>
            <p14:sldId id="737"/>
            <p14:sldId id="739"/>
            <p14:sldId id="740"/>
            <p14:sldId id="741"/>
            <p14:sldId id="742"/>
            <p14:sldId id="743"/>
            <p14:sldId id="744"/>
            <p14:sldId id="745"/>
            <p14:sldId id="746"/>
            <p14:sldId id="747"/>
            <p14:sldId id="748"/>
            <p14:sldId id="749"/>
            <p14:sldId id="750"/>
            <p14:sldId id="905"/>
            <p14:sldId id="903"/>
            <p14:sldId id="904"/>
            <p14:sldId id="756"/>
            <p14:sldId id="736"/>
            <p14:sldId id="752"/>
            <p14:sldId id="753"/>
            <p14:sldId id="754"/>
            <p14:sldId id="783"/>
            <p14:sldId id="759"/>
            <p14:sldId id="733"/>
            <p14:sldId id="784"/>
            <p14:sldId id="785"/>
            <p14:sldId id="786"/>
            <p14:sldId id="787"/>
            <p14:sldId id="788"/>
            <p14:sldId id="789"/>
            <p14:sldId id="815"/>
            <p14:sldId id="816"/>
            <p14:sldId id="807"/>
            <p14:sldId id="808"/>
            <p14:sldId id="809"/>
            <p14:sldId id="819"/>
            <p14:sldId id="820"/>
            <p14:sldId id="821"/>
            <p14:sldId id="817"/>
            <p14:sldId id="818"/>
            <p14:sldId id="822"/>
          </p14:sldIdLst>
        </p14:section>
        <p14:section name="SECTION IOT" id="{25F03916-8E83-4167-85FC-46861A299259}">
          <p14:sldIdLst>
            <p14:sldId id="790"/>
            <p14:sldId id="791"/>
            <p14:sldId id="805"/>
            <p14:sldId id="794"/>
            <p14:sldId id="792"/>
            <p14:sldId id="793"/>
            <p14:sldId id="795"/>
            <p14:sldId id="796"/>
            <p14:sldId id="797"/>
            <p14:sldId id="799"/>
            <p14:sldId id="800"/>
            <p14:sldId id="801"/>
            <p14:sldId id="802"/>
            <p14:sldId id="803"/>
            <p14:sldId id="804"/>
            <p14:sldId id="806"/>
            <p14:sldId id="810"/>
            <p14:sldId id="811"/>
            <p14:sldId id="812"/>
            <p14:sldId id="813"/>
            <p14:sldId id="814"/>
            <p14:sldId id="839"/>
            <p14:sldId id="836"/>
            <p14:sldId id="837"/>
            <p14:sldId id="848"/>
            <p14:sldId id="838"/>
            <p14:sldId id="847"/>
            <p14:sldId id="845"/>
            <p14:sldId id="849"/>
            <p14:sldId id="846"/>
            <p14:sldId id="850"/>
            <p14:sldId id="851"/>
            <p14:sldId id="852"/>
            <p14:sldId id="853"/>
            <p14:sldId id="854"/>
            <p14:sldId id="855"/>
            <p14:sldId id="856"/>
            <p14:sldId id="880"/>
            <p14:sldId id="881"/>
            <p14:sldId id="882"/>
            <p14:sldId id="883"/>
            <p14:sldId id="885"/>
            <p14:sldId id="884"/>
            <p14:sldId id="760"/>
            <p14:sldId id="764"/>
            <p14:sldId id="765"/>
            <p14:sldId id="762"/>
            <p14:sldId id="766"/>
            <p14:sldId id="901"/>
            <p14:sldId id="902"/>
            <p14:sldId id="768"/>
            <p14:sldId id="889"/>
            <p14:sldId id="767"/>
            <p14:sldId id="890"/>
            <p14:sldId id="891"/>
            <p14:sldId id="892"/>
            <p14:sldId id="896"/>
            <p14:sldId id="893"/>
            <p14:sldId id="894"/>
            <p14:sldId id="895"/>
            <p14:sldId id="897"/>
            <p14:sldId id="898"/>
            <p14:sldId id="899"/>
            <p14:sldId id="900"/>
            <p14:sldId id="1258"/>
            <p14:sldId id="1285"/>
            <p14:sldId id="1286"/>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310"/>
            <p14:sldId id="1311"/>
          </p14:sldIdLst>
        </p14:section>
        <p14:section name="CAPTEURS ADRESSABLES" id="{246CA9EC-9E8E-4675-AFA0-A3DCEBD1024A}">
          <p14:sldIdLst>
            <p14:sldId id="1052"/>
            <p14:sldId id="1053"/>
            <p14:sldId id="1054"/>
            <p14:sldId id="1055"/>
            <p14:sldId id="1056"/>
            <p14:sldId id="1057"/>
          </p14:sldIdLst>
        </p14:section>
        <p14:section name="GENERALITES MICROCONTROLEURS" id="{35469C4A-DB8D-4DF1-A2BF-A38A7787BB3D}">
          <p14:sldIdLst>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245"/>
            <p14:sldId id="959"/>
            <p14:sldId id="960"/>
            <p14:sldId id="1237"/>
            <p14:sldId id="1215"/>
            <p14:sldId id="1217"/>
            <p14:sldId id="1218"/>
            <p14:sldId id="1219"/>
            <p14:sldId id="1220"/>
            <p14:sldId id="1247"/>
            <p14:sldId id="886"/>
            <p14:sldId id="887"/>
            <p14:sldId id="888"/>
          </p14:sldIdLst>
        </p14:section>
        <p14:section name="COMPARATIFS" id="{ECB25114-DBAA-4B76-B641-A316F0FA0E7F}">
          <p14:sldIdLst>
            <p14:sldId id="877"/>
            <p14:sldId id="875"/>
            <p14:sldId id="876"/>
            <p14:sldId id="941"/>
            <p14:sldId id="942"/>
            <p14:sldId id="1221"/>
            <p14:sldId id="1222"/>
          </p14:sldIdLst>
        </p14:section>
        <p14:section name="REFERENCES" id="{DB9B869D-8A54-44A9-84D8-4405362F6672}">
          <p14:sldIdLst>
            <p14:sldId id="758"/>
            <p14:sldId id="1224"/>
            <p14:sldId id="1225"/>
            <p14:sldId id="724"/>
            <p14:sldId id="1226"/>
            <p14:sldId id="1227"/>
            <p14:sldId id="1228"/>
            <p14:sldId id="1229"/>
            <p14:sldId id="1230"/>
            <p14:sldId id="1231"/>
            <p14:sldId id="1232"/>
            <p14:sldId id="1233"/>
          </p14:sldIdLst>
        </p14:section>
        <p14:section name="BONUS" id="{F8D0263F-04E6-4AB5-B2FC-C423C050B503}">
          <p14:sldIdLst>
            <p14:sldId id="1254"/>
            <p14:sldId id="1255"/>
            <p14:sldId id="878"/>
            <p14:sldId id="873"/>
            <p14:sldId id="874"/>
            <p14:sldId id="1242"/>
            <p14:sldId id="1234"/>
            <p14:sldId id="1235"/>
            <p14:sldId id="1236"/>
            <p14:sldId id="1399"/>
            <p14:sldId id="1244"/>
            <p14:sldId id="1305"/>
            <p14:sldId id="124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6699E7"/>
    <a:srgbClr val="FF3300"/>
    <a:srgbClr val="86A83D"/>
    <a:srgbClr val="FF6600"/>
    <a:srgbClr val="00FF00"/>
    <a:srgbClr val="262626"/>
    <a:srgbClr val="D60093"/>
    <a:srgbClr val="003366"/>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502" autoAdjust="0"/>
    <p:restoredTop sz="86410" autoAdjust="0"/>
  </p:normalViewPr>
  <p:slideViewPr>
    <p:cSldViewPr>
      <p:cViewPr varScale="1">
        <p:scale>
          <a:sx n="95" d="100"/>
          <a:sy n="95" d="100"/>
        </p:scale>
        <p:origin x="2280"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5514"/>
    </p:cViewPr>
  </p:sorterViewPr>
  <p:notesViewPr>
    <p:cSldViewPr>
      <p:cViewPr varScale="1">
        <p:scale>
          <a:sx n="78" d="100"/>
          <a:sy n="78" d="100"/>
        </p:scale>
        <p:origin x="3978" y="96"/>
      </p:cViewPr>
      <p:guideLst>
        <p:guide orient="horz" pos="3225"/>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324" Type="http://schemas.openxmlformats.org/officeDocument/2006/relationships/slide" Target="slides/slide320.xml"/><Relationship Id="rId531" Type="http://schemas.openxmlformats.org/officeDocument/2006/relationships/slide" Target="slides/slide527.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32" Type="http://schemas.openxmlformats.org/officeDocument/2006/relationships/slide" Target="slides/slide2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81" Type="http://schemas.openxmlformats.org/officeDocument/2006/relationships/slide" Target="slides/slide177.xml"/><Relationship Id="rId402" Type="http://schemas.openxmlformats.org/officeDocument/2006/relationships/slide" Target="slides/slide398.xml"/><Relationship Id="rId279" Type="http://schemas.openxmlformats.org/officeDocument/2006/relationships/slide" Target="slides/slide275.xml"/><Relationship Id="rId486" Type="http://schemas.openxmlformats.org/officeDocument/2006/relationships/slide" Target="slides/slide482.xml"/><Relationship Id="rId43" Type="http://schemas.openxmlformats.org/officeDocument/2006/relationships/slide" Target="slides/slide3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497" Type="http://schemas.openxmlformats.org/officeDocument/2006/relationships/slide" Target="slides/slide493.xml"/><Relationship Id="rId357" Type="http://schemas.openxmlformats.org/officeDocument/2006/relationships/slide" Target="slides/slide353.xml"/><Relationship Id="rId54" Type="http://schemas.openxmlformats.org/officeDocument/2006/relationships/slide" Target="slides/slide50.xml"/><Relationship Id="rId217" Type="http://schemas.openxmlformats.org/officeDocument/2006/relationships/slide" Target="slides/slide213.xml"/><Relationship Id="rId564" Type="http://schemas.openxmlformats.org/officeDocument/2006/relationships/slide" Target="slides/slide560.xml"/><Relationship Id="rId424" Type="http://schemas.openxmlformats.org/officeDocument/2006/relationships/slide" Target="slides/slide420.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228" Type="http://schemas.openxmlformats.org/officeDocument/2006/relationships/slide" Target="slides/slide224.xml"/><Relationship Id="rId435" Type="http://schemas.openxmlformats.org/officeDocument/2006/relationships/slide" Target="slides/slide431.xml"/><Relationship Id="rId281" Type="http://schemas.openxmlformats.org/officeDocument/2006/relationships/slide" Target="slides/slide277.xml"/><Relationship Id="rId502" Type="http://schemas.openxmlformats.org/officeDocument/2006/relationships/slide" Target="slides/slide498.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86" Type="http://schemas.openxmlformats.org/officeDocument/2006/relationships/slide" Target="slides/slide582.xml"/><Relationship Id="rId7" Type="http://schemas.openxmlformats.org/officeDocument/2006/relationships/slide" Target="slides/slide3.xml"/><Relationship Id="rId239" Type="http://schemas.openxmlformats.org/officeDocument/2006/relationships/slide" Target="slides/slide235.xml"/><Relationship Id="rId446" Type="http://schemas.openxmlformats.org/officeDocument/2006/relationships/slide" Target="slides/slide442.xml"/><Relationship Id="rId292" Type="http://schemas.openxmlformats.org/officeDocument/2006/relationships/slide" Target="slides/slide288.xml"/><Relationship Id="rId306" Type="http://schemas.openxmlformats.org/officeDocument/2006/relationships/slide" Target="slides/slide302.xml"/><Relationship Id="rId87" Type="http://schemas.openxmlformats.org/officeDocument/2006/relationships/slide" Target="slides/slide83.xml"/><Relationship Id="rId513" Type="http://schemas.openxmlformats.org/officeDocument/2006/relationships/slide" Target="slides/slide509.xml"/><Relationship Id="rId597" Type="http://schemas.openxmlformats.org/officeDocument/2006/relationships/slide" Target="slides/slide593.xml"/><Relationship Id="rId152" Type="http://schemas.openxmlformats.org/officeDocument/2006/relationships/slide" Target="slides/slide148.xml"/><Relationship Id="rId457" Type="http://schemas.openxmlformats.org/officeDocument/2006/relationships/slide" Target="slides/slide453.xml"/><Relationship Id="rId14" Type="http://schemas.openxmlformats.org/officeDocument/2006/relationships/slide" Target="slides/slide10.xml"/><Relationship Id="rId317" Type="http://schemas.openxmlformats.org/officeDocument/2006/relationships/slide" Target="slides/slide313.xml"/><Relationship Id="rId524" Type="http://schemas.openxmlformats.org/officeDocument/2006/relationships/slide" Target="slides/slide520.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426" Type="http://schemas.openxmlformats.org/officeDocument/2006/relationships/slide" Target="slides/slide422.xml"/><Relationship Id="rId230" Type="http://schemas.openxmlformats.org/officeDocument/2006/relationships/slide" Target="slides/slide226.xml"/><Relationship Id="rId468" Type="http://schemas.openxmlformats.org/officeDocument/2006/relationships/slide" Target="slides/slide464.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535" Type="http://schemas.openxmlformats.org/officeDocument/2006/relationships/slide" Target="slides/slide531.xml"/><Relationship Id="rId577" Type="http://schemas.openxmlformats.org/officeDocument/2006/relationships/slide" Target="slides/slide573.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602" Type="http://schemas.openxmlformats.org/officeDocument/2006/relationships/handoutMaster" Target="handoutMasters/handoutMaster1.xml"/><Relationship Id="rId241" Type="http://schemas.openxmlformats.org/officeDocument/2006/relationships/slide" Target="slides/slide237.xml"/><Relationship Id="rId437" Type="http://schemas.openxmlformats.org/officeDocument/2006/relationships/slide" Target="slides/slide433.xml"/><Relationship Id="rId479" Type="http://schemas.openxmlformats.org/officeDocument/2006/relationships/slide" Target="slides/slide475.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490" Type="http://schemas.openxmlformats.org/officeDocument/2006/relationships/slide" Target="slides/slide486.xml"/><Relationship Id="rId504" Type="http://schemas.openxmlformats.org/officeDocument/2006/relationships/slide" Target="slides/slide500.xml"/><Relationship Id="rId546" Type="http://schemas.openxmlformats.org/officeDocument/2006/relationships/slide" Target="slides/slide542.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588" Type="http://schemas.openxmlformats.org/officeDocument/2006/relationships/slide" Target="slides/slide584.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448" Type="http://schemas.openxmlformats.org/officeDocument/2006/relationships/slide" Target="slides/slide444.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557" Type="http://schemas.openxmlformats.org/officeDocument/2006/relationships/slide" Target="slides/slide553.xml"/><Relationship Id="rId599" Type="http://schemas.openxmlformats.org/officeDocument/2006/relationships/slide" Target="slides/slide595.xml"/><Relationship Id="rId196" Type="http://schemas.openxmlformats.org/officeDocument/2006/relationships/slide" Target="slides/slide192.xml"/><Relationship Id="rId417" Type="http://schemas.openxmlformats.org/officeDocument/2006/relationships/slide" Target="slides/slide413.xml"/><Relationship Id="rId459" Type="http://schemas.openxmlformats.org/officeDocument/2006/relationships/slide" Target="slides/slide455.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470" Type="http://schemas.openxmlformats.org/officeDocument/2006/relationships/slide" Target="slides/slide466.xml"/><Relationship Id="rId526" Type="http://schemas.openxmlformats.org/officeDocument/2006/relationships/slide" Target="slides/slide522.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537" Type="http://schemas.openxmlformats.org/officeDocument/2006/relationships/slide" Target="slides/slide533.xml"/><Relationship Id="rId579" Type="http://schemas.openxmlformats.org/officeDocument/2006/relationships/slide" Target="slides/slide575.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590" Type="http://schemas.openxmlformats.org/officeDocument/2006/relationships/slide" Target="slides/slide586.xml"/><Relationship Id="rId604" Type="http://schemas.openxmlformats.org/officeDocument/2006/relationships/presProps" Target="presProps.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slide" Target="slides/slide502.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548" Type="http://schemas.openxmlformats.org/officeDocument/2006/relationships/slide" Target="slides/slide544.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212" Type="http://schemas.openxmlformats.org/officeDocument/2006/relationships/slide" Target="slides/slide208.xml"/><Relationship Id="rId254" Type="http://schemas.openxmlformats.org/officeDocument/2006/relationships/slide" Target="slides/slide250.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517" Type="http://schemas.openxmlformats.org/officeDocument/2006/relationships/slide" Target="slides/slide513.xml"/><Relationship Id="rId559" Type="http://schemas.openxmlformats.org/officeDocument/2006/relationships/slide" Target="slides/slide555.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570" Type="http://schemas.openxmlformats.org/officeDocument/2006/relationships/slide" Target="slides/slide566.xml"/><Relationship Id="rId223" Type="http://schemas.openxmlformats.org/officeDocument/2006/relationships/slide" Target="slides/slide219.xml"/><Relationship Id="rId430" Type="http://schemas.openxmlformats.org/officeDocument/2006/relationships/slide" Target="slides/slide426.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528" Type="http://schemas.openxmlformats.org/officeDocument/2006/relationships/slide" Target="slides/slide524.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581" Type="http://schemas.openxmlformats.org/officeDocument/2006/relationships/slide" Target="slides/slide577.xml"/><Relationship Id="rId71" Type="http://schemas.openxmlformats.org/officeDocument/2006/relationships/slide" Target="slides/slide67.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539" Type="http://schemas.openxmlformats.org/officeDocument/2006/relationships/slide" Target="slides/slide535.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550" Type="http://schemas.openxmlformats.org/officeDocument/2006/relationships/slide" Target="slides/slide546.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592" Type="http://schemas.openxmlformats.org/officeDocument/2006/relationships/slide" Target="slides/slide588.xml"/><Relationship Id="rId606" Type="http://schemas.openxmlformats.org/officeDocument/2006/relationships/theme" Target="theme/theme1.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slide" Target="slides/slide504.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561" Type="http://schemas.openxmlformats.org/officeDocument/2006/relationships/slide" Target="slides/slide557.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519" Type="http://schemas.openxmlformats.org/officeDocument/2006/relationships/slide" Target="slides/slide515.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530" Type="http://schemas.openxmlformats.org/officeDocument/2006/relationships/slide" Target="slides/slide526.xml"/><Relationship Id="rId20" Type="http://schemas.openxmlformats.org/officeDocument/2006/relationships/slide" Target="slides/slide16.xml"/><Relationship Id="rId62" Type="http://schemas.openxmlformats.org/officeDocument/2006/relationships/slide" Target="slides/slide58.xml"/><Relationship Id="rId365" Type="http://schemas.openxmlformats.org/officeDocument/2006/relationships/slide" Target="slides/slide361.xml"/><Relationship Id="rId572" Type="http://schemas.openxmlformats.org/officeDocument/2006/relationships/slide" Target="slides/slide568.xml"/><Relationship Id="rId225" Type="http://schemas.openxmlformats.org/officeDocument/2006/relationships/slide" Target="slides/slide221.xml"/><Relationship Id="rId267" Type="http://schemas.openxmlformats.org/officeDocument/2006/relationships/slide" Target="slides/slide263.xml"/><Relationship Id="rId432" Type="http://schemas.openxmlformats.org/officeDocument/2006/relationships/slide" Target="slides/slide428.xml"/><Relationship Id="rId474" Type="http://schemas.openxmlformats.org/officeDocument/2006/relationships/slide" Target="slides/slide470.xml"/><Relationship Id="rId127" Type="http://schemas.openxmlformats.org/officeDocument/2006/relationships/slide" Target="slides/slide123.xml"/><Relationship Id="rId31" Type="http://schemas.openxmlformats.org/officeDocument/2006/relationships/slide" Target="slides/slide27.xml"/><Relationship Id="rId73" Type="http://schemas.openxmlformats.org/officeDocument/2006/relationships/slide" Target="slides/slide69.xml"/><Relationship Id="rId169" Type="http://schemas.openxmlformats.org/officeDocument/2006/relationships/slide" Target="slides/slide165.xml"/><Relationship Id="rId334" Type="http://schemas.openxmlformats.org/officeDocument/2006/relationships/slide" Target="slides/slide330.xml"/><Relationship Id="rId376" Type="http://schemas.openxmlformats.org/officeDocument/2006/relationships/slide" Target="slides/slide372.xml"/><Relationship Id="rId541" Type="http://schemas.openxmlformats.org/officeDocument/2006/relationships/slide" Target="slides/slide537.xml"/><Relationship Id="rId583" Type="http://schemas.openxmlformats.org/officeDocument/2006/relationships/slide" Target="slides/slide579.xml"/><Relationship Id="rId4" Type="http://schemas.openxmlformats.org/officeDocument/2006/relationships/slideMaster" Target="slideMasters/slideMaster4.xml"/><Relationship Id="rId180" Type="http://schemas.openxmlformats.org/officeDocument/2006/relationships/slide" Target="slides/slide176.xml"/><Relationship Id="rId236" Type="http://schemas.openxmlformats.org/officeDocument/2006/relationships/slide" Target="slides/slide232.xml"/><Relationship Id="rId278" Type="http://schemas.openxmlformats.org/officeDocument/2006/relationships/slide" Target="slides/slide274.xml"/><Relationship Id="rId401" Type="http://schemas.openxmlformats.org/officeDocument/2006/relationships/slide" Target="slides/slide397.xml"/><Relationship Id="rId443" Type="http://schemas.openxmlformats.org/officeDocument/2006/relationships/slide" Target="slides/slide439.xml"/><Relationship Id="rId303" Type="http://schemas.openxmlformats.org/officeDocument/2006/relationships/slide" Target="slides/slide299.xml"/><Relationship Id="rId485" Type="http://schemas.openxmlformats.org/officeDocument/2006/relationships/slide" Target="slides/slide48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slide" Target="slides/slide506.xml"/><Relationship Id="rId552" Type="http://schemas.openxmlformats.org/officeDocument/2006/relationships/slide" Target="slides/slide548.xml"/><Relationship Id="rId594" Type="http://schemas.openxmlformats.org/officeDocument/2006/relationships/slide" Target="slides/slide590.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521" Type="http://schemas.openxmlformats.org/officeDocument/2006/relationships/slide" Target="slides/slide517.xml"/><Relationship Id="rId563" Type="http://schemas.openxmlformats.org/officeDocument/2006/relationships/slide" Target="slides/slide559.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532" Type="http://schemas.openxmlformats.org/officeDocument/2006/relationships/slide" Target="slides/slide528.xml"/><Relationship Id="rId574" Type="http://schemas.openxmlformats.org/officeDocument/2006/relationships/slide" Target="slides/slide570.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543" Type="http://schemas.openxmlformats.org/officeDocument/2006/relationships/slide" Target="slides/slide539.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585" Type="http://schemas.openxmlformats.org/officeDocument/2006/relationships/slide" Target="slides/slide581.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512" Type="http://schemas.openxmlformats.org/officeDocument/2006/relationships/slide" Target="slides/slide508.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554" Type="http://schemas.openxmlformats.org/officeDocument/2006/relationships/slide" Target="slides/slide550.xml"/><Relationship Id="rId596" Type="http://schemas.openxmlformats.org/officeDocument/2006/relationships/slide" Target="slides/slide592.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23" Type="http://schemas.openxmlformats.org/officeDocument/2006/relationships/slide" Target="slides/slide519.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534" Type="http://schemas.openxmlformats.org/officeDocument/2006/relationships/slide" Target="slides/slide530.xml"/><Relationship Id="rId576" Type="http://schemas.openxmlformats.org/officeDocument/2006/relationships/slide" Target="slides/slide572.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601" Type="http://schemas.openxmlformats.org/officeDocument/2006/relationships/notesMaster" Target="notesMasters/notesMaster1.xml"/><Relationship Id="rId240" Type="http://schemas.openxmlformats.org/officeDocument/2006/relationships/slide" Target="slides/slide236.xml"/><Relationship Id="rId478" Type="http://schemas.openxmlformats.org/officeDocument/2006/relationships/slide" Target="slides/slide474.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slide" Target="slides/slide499.xml"/><Relationship Id="rId545" Type="http://schemas.openxmlformats.org/officeDocument/2006/relationships/slide" Target="slides/slide541.xml"/><Relationship Id="rId587" Type="http://schemas.openxmlformats.org/officeDocument/2006/relationships/slide" Target="slides/slide583.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251" Type="http://schemas.openxmlformats.org/officeDocument/2006/relationships/slide" Target="slides/slide247.xml"/><Relationship Id="rId489" Type="http://schemas.openxmlformats.org/officeDocument/2006/relationships/slide" Target="slides/slide485.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514" Type="http://schemas.openxmlformats.org/officeDocument/2006/relationships/slide" Target="slides/slide510.xml"/><Relationship Id="rId556" Type="http://schemas.openxmlformats.org/officeDocument/2006/relationships/slide" Target="slides/slide552.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598" Type="http://schemas.openxmlformats.org/officeDocument/2006/relationships/slide" Target="slides/slide594.xml"/><Relationship Id="rId220" Type="http://schemas.openxmlformats.org/officeDocument/2006/relationships/slide" Target="slides/slide216.xml"/><Relationship Id="rId458" Type="http://schemas.openxmlformats.org/officeDocument/2006/relationships/slide" Target="slides/slide454.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525" Type="http://schemas.openxmlformats.org/officeDocument/2006/relationships/slide" Target="slides/slide521.xml"/><Relationship Id="rId567" Type="http://schemas.openxmlformats.org/officeDocument/2006/relationships/slide" Target="slides/slide563.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536" Type="http://schemas.openxmlformats.org/officeDocument/2006/relationships/slide" Target="slides/slide532.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578" Type="http://schemas.openxmlformats.org/officeDocument/2006/relationships/slide" Target="slides/slide574.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603" Type="http://schemas.openxmlformats.org/officeDocument/2006/relationships/tags" Target="tags/tag1.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547" Type="http://schemas.openxmlformats.org/officeDocument/2006/relationships/slide" Target="slides/slide543.xml"/><Relationship Id="rId589" Type="http://schemas.openxmlformats.org/officeDocument/2006/relationships/slide" Target="slides/slide585.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openxmlformats.org/officeDocument/2006/relationships/slide" Target="slides/slide512.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527" Type="http://schemas.openxmlformats.org/officeDocument/2006/relationships/slide" Target="slides/slide523.xml"/><Relationship Id="rId569" Type="http://schemas.openxmlformats.org/officeDocument/2006/relationships/slide" Target="slides/slide565.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580" Type="http://schemas.openxmlformats.org/officeDocument/2006/relationships/slide" Target="slides/slide576.xml"/><Relationship Id="rId1" Type="http://schemas.openxmlformats.org/officeDocument/2006/relationships/slideMaster" Target="slideMasters/slideMaster1.xml"/><Relationship Id="rId233" Type="http://schemas.openxmlformats.org/officeDocument/2006/relationships/slide" Target="slides/slide229.xml"/><Relationship Id="rId440" Type="http://schemas.openxmlformats.org/officeDocument/2006/relationships/slide" Target="slides/slide436.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538" Type="http://schemas.openxmlformats.org/officeDocument/2006/relationships/slide" Target="slides/slide534.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591" Type="http://schemas.openxmlformats.org/officeDocument/2006/relationships/slide" Target="slides/slide587.xml"/><Relationship Id="rId605" Type="http://schemas.openxmlformats.org/officeDocument/2006/relationships/viewProps" Target="viewProps.xml"/><Relationship Id="rId202" Type="http://schemas.openxmlformats.org/officeDocument/2006/relationships/slide" Target="slides/slide198.xml"/><Relationship Id="rId244" Type="http://schemas.openxmlformats.org/officeDocument/2006/relationships/slide" Target="slides/slide240.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49" Type="http://schemas.openxmlformats.org/officeDocument/2006/relationships/slide" Target="slides/slide545.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560" Type="http://schemas.openxmlformats.org/officeDocument/2006/relationships/slide" Target="slides/slide556.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518" Type="http://schemas.openxmlformats.org/officeDocument/2006/relationships/slide" Target="slides/slide514.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571" Type="http://schemas.openxmlformats.org/officeDocument/2006/relationships/slide" Target="slides/slide567.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529" Type="http://schemas.openxmlformats.org/officeDocument/2006/relationships/slide" Target="slides/slide525.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540" Type="http://schemas.openxmlformats.org/officeDocument/2006/relationships/slide" Target="slides/slide536.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3" Type="http://schemas.openxmlformats.org/officeDocument/2006/relationships/slideMaster" Target="slideMasters/slideMaster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51" Type="http://schemas.openxmlformats.org/officeDocument/2006/relationships/slide" Target="slides/slide547.xml"/><Relationship Id="rId593" Type="http://schemas.openxmlformats.org/officeDocument/2006/relationships/slide" Target="slides/slide589.xml"/><Relationship Id="rId607" Type="http://schemas.openxmlformats.org/officeDocument/2006/relationships/tableStyles" Target="tableStyles.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slide" Target="slides/slide505.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520" Type="http://schemas.openxmlformats.org/officeDocument/2006/relationships/slide" Target="slides/slide516.xml"/><Relationship Id="rId562" Type="http://schemas.openxmlformats.org/officeDocument/2006/relationships/slide" Target="slides/slide558.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 Id="rId299" Type="http://schemas.openxmlformats.org/officeDocument/2006/relationships/slide" Target="slides/slide295.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226" Type="http://schemas.openxmlformats.org/officeDocument/2006/relationships/slide" Target="slides/slide222.xml"/><Relationship Id="rId433" Type="http://schemas.openxmlformats.org/officeDocument/2006/relationships/slide" Target="slides/slide429.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84" Type="http://schemas.openxmlformats.org/officeDocument/2006/relationships/slide" Target="slides/slide580.xml"/><Relationship Id="rId5" Type="http://schemas.openxmlformats.org/officeDocument/2006/relationships/slide" Target="slides/slide1.xml"/><Relationship Id="rId237" Type="http://schemas.openxmlformats.org/officeDocument/2006/relationships/slide" Target="slides/slide233.xml"/><Relationship Id="rId444" Type="http://schemas.openxmlformats.org/officeDocument/2006/relationships/slide" Target="slides/slide440.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85" Type="http://schemas.openxmlformats.org/officeDocument/2006/relationships/slide" Target="slides/slide81.xml"/><Relationship Id="rId150" Type="http://schemas.openxmlformats.org/officeDocument/2006/relationships/slide" Target="slides/slide146.xml"/><Relationship Id="rId595" Type="http://schemas.openxmlformats.org/officeDocument/2006/relationships/slide" Target="slides/slide591.xml"/><Relationship Id="rId248" Type="http://schemas.openxmlformats.org/officeDocument/2006/relationships/slide" Target="slides/slide244.xml"/><Relationship Id="rId455" Type="http://schemas.openxmlformats.org/officeDocument/2006/relationships/slide" Target="slides/slide451.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 Type="http://schemas.openxmlformats.org/officeDocument/2006/relationships/slide" Target="slides/slide92.xml"/><Relationship Id="rId161" Type="http://schemas.openxmlformats.org/officeDocument/2006/relationships/slide" Target="slides/slide157.xml"/><Relationship Id="rId399" Type="http://schemas.openxmlformats.org/officeDocument/2006/relationships/slide" Target="slides/slide395.xml"/><Relationship Id="rId259" Type="http://schemas.openxmlformats.org/officeDocument/2006/relationships/slide" Target="slides/slide255.xml"/><Relationship Id="rId466" Type="http://schemas.openxmlformats.org/officeDocument/2006/relationships/slide" Target="slides/slide462.xml"/><Relationship Id="rId23" Type="http://schemas.openxmlformats.org/officeDocument/2006/relationships/slide" Target="slides/slide19.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172" Type="http://schemas.openxmlformats.org/officeDocument/2006/relationships/slide" Target="slides/slide168.xml"/><Relationship Id="rId477" Type="http://schemas.openxmlformats.org/officeDocument/2006/relationships/slide" Target="slides/slide473.xml"/><Relationship Id="rId600" Type="http://schemas.openxmlformats.org/officeDocument/2006/relationships/slide" Target="slides/slide596.xml"/><Relationship Id="rId337" Type="http://schemas.openxmlformats.org/officeDocument/2006/relationships/slide" Target="slides/slide333.xml"/><Relationship Id="rId34" Type="http://schemas.openxmlformats.org/officeDocument/2006/relationships/slide" Target="slides/slide30.xml"/><Relationship Id="rId544" Type="http://schemas.openxmlformats.org/officeDocument/2006/relationships/slide" Target="slides/slide540.xml"/><Relationship Id="rId183" Type="http://schemas.openxmlformats.org/officeDocument/2006/relationships/slide" Target="slides/slide179.xml"/><Relationship Id="rId390" Type="http://schemas.openxmlformats.org/officeDocument/2006/relationships/slide" Target="slides/slide386.xml"/><Relationship Id="rId404" Type="http://schemas.openxmlformats.org/officeDocument/2006/relationships/slide" Target="slides/slide400.xml"/><Relationship Id="rId250" Type="http://schemas.openxmlformats.org/officeDocument/2006/relationships/slide" Target="slides/slide246.xml"/><Relationship Id="rId488" Type="http://schemas.openxmlformats.org/officeDocument/2006/relationships/slide" Target="slides/slide484.xml"/><Relationship Id="rId45" Type="http://schemas.openxmlformats.org/officeDocument/2006/relationships/slide" Target="slides/slide41.xml"/><Relationship Id="rId110" Type="http://schemas.openxmlformats.org/officeDocument/2006/relationships/slide" Target="slides/slide106.xml"/><Relationship Id="rId348" Type="http://schemas.openxmlformats.org/officeDocument/2006/relationships/slide" Target="slides/slide344.xml"/><Relationship Id="rId555" Type="http://schemas.openxmlformats.org/officeDocument/2006/relationships/slide" Target="slides/slide551.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261" Type="http://schemas.openxmlformats.org/officeDocument/2006/relationships/slide" Target="slides/slide257.xml"/><Relationship Id="rId499" Type="http://schemas.openxmlformats.org/officeDocument/2006/relationships/slide" Target="slides/slide495.xml"/><Relationship Id="rId56" Type="http://schemas.openxmlformats.org/officeDocument/2006/relationships/slide" Target="slides/slide52.xml"/><Relationship Id="rId359" Type="http://schemas.openxmlformats.org/officeDocument/2006/relationships/slide" Target="slides/slide355.xml"/><Relationship Id="rId566" Type="http://schemas.openxmlformats.org/officeDocument/2006/relationships/slide" Target="slides/slide562.xml"/></Relationships>
</file>

<file path=ppt/charts/_rels/chart1.xml.rels><?xml version="1.0" encoding="UTF-8" standalone="yes"?>
<Relationships xmlns="http://schemas.openxmlformats.org/package/2006/relationships"><Relationship Id="rId1" Type="http://schemas.openxmlformats.org/officeDocument/2006/relationships/oleObject" Target="file:///I:\Mes%20Documents\Arduino\AVR_Freaks\Prescaler_AnalogRea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3878374472423144"/>
          <c:y val="2.0365792689701519E-2"/>
          <c:w val="0.70155460382776857"/>
          <c:h val="0.76199311187645813"/>
        </c:manualLayout>
      </c:layout>
      <c:scatterChart>
        <c:scatterStyle val="lineMarker"/>
        <c:varyColors val="0"/>
        <c:ser>
          <c:idx val="0"/>
          <c:order val="0"/>
          <c:trendline>
            <c:trendlineType val="linear"/>
            <c:dispRSqr val="0"/>
            <c:dispEq val="1"/>
            <c:trendlineLbl>
              <c:layout>
                <c:manualLayout>
                  <c:x val="-0.19404768153981092"/>
                  <c:y val="0.13725935140520718"/>
                </c:manualLayout>
              </c:layout>
              <c:tx>
                <c:rich>
                  <a:bodyPr/>
                  <a:lstStyle/>
                  <a:p>
                    <a:pPr>
                      <a:defRPr sz="1400" b="1">
                        <a:solidFill>
                          <a:srgbClr val="FF0000"/>
                        </a:solidFill>
                      </a:defRPr>
                    </a:pPr>
                    <a:r>
                      <a:rPr lang="en-US" baseline="0" dirty="0">
                        <a:latin typeface="Calibri" pitchFamily="34" charset="0"/>
                      </a:rPr>
                      <a:t>y = 0,7908x + 8,0184</a:t>
                    </a:r>
                    <a:endParaRPr lang="en-US" dirty="0">
                      <a:latin typeface="Calibri" pitchFamily="34" charset="0"/>
                    </a:endParaRPr>
                  </a:p>
                </c:rich>
              </c:tx>
              <c:numFmt formatCode="General" sourceLinked="0"/>
            </c:trendlineLbl>
          </c:trendline>
          <c:xVal>
            <c:numRef>
              <c:f>Feuil1!$B$5:$B$12</c:f>
              <c:numCache>
                <c:formatCode>General</c:formatCode>
                <c:ptCount val="8"/>
                <c:pt idx="0">
                  <c:v>0</c:v>
                </c:pt>
                <c:pt idx="1">
                  <c:v>2</c:v>
                </c:pt>
                <c:pt idx="2">
                  <c:v>4</c:v>
                </c:pt>
                <c:pt idx="3">
                  <c:v>8</c:v>
                </c:pt>
                <c:pt idx="4">
                  <c:v>16</c:v>
                </c:pt>
                <c:pt idx="5">
                  <c:v>32</c:v>
                </c:pt>
                <c:pt idx="6">
                  <c:v>64</c:v>
                </c:pt>
                <c:pt idx="7">
                  <c:v>128</c:v>
                </c:pt>
              </c:numCache>
            </c:numRef>
          </c:xVal>
          <c:yVal>
            <c:numRef>
              <c:f>Feuil1!$C$5:$C$12</c:f>
              <c:numCache>
                <c:formatCode>General</c:formatCode>
                <c:ptCount val="8"/>
                <c:pt idx="0">
                  <c:v>12</c:v>
                </c:pt>
                <c:pt idx="1">
                  <c:v>13</c:v>
                </c:pt>
                <c:pt idx="2">
                  <c:v>13</c:v>
                </c:pt>
                <c:pt idx="3">
                  <c:v>12</c:v>
                </c:pt>
                <c:pt idx="4">
                  <c:v>18</c:v>
                </c:pt>
                <c:pt idx="5">
                  <c:v>29</c:v>
                </c:pt>
                <c:pt idx="6">
                  <c:v>56</c:v>
                </c:pt>
                <c:pt idx="7">
                  <c:v>112</c:v>
                </c:pt>
              </c:numCache>
            </c:numRef>
          </c:yVal>
          <c:smooth val="0"/>
          <c:extLst>
            <c:ext xmlns:c16="http://schemas.microsoft.com/office/drawing/2014/chart" uri="{C3380CC4-5D6E-409C-BE32-E72D297353CC}">
              <c16:uniqueId val="{00000001-6AE0-4B9E-B9C5-67985F014228}"/>
            </c:ext>
          </c:extLst>
        </c:ser>
        <c:dLbls>
          <c:showLegendKey val="0"/>
          <c:showVal val="0"/>
          <c:showCatName val="0"/>
          <c:showSerName val="0"/>
          <c:showPercent val="0"/>
          <c:showBubbleSize val="0"/>
        </c:dLbls>
        <c:axId val="125777408"/>
        <c:axId val="125779328"/>
      </c:scatterChart>
      <c:valAx>
        <c:axId val="125777408"/>
        <c:scaling>
          <c:orientation val="minMax"/>
        </c:scaling>
        <c:delete val="0"/>
        <c:axPos val="b"/>
        <c:title>
          <c:tx>
            <c:rich>
              <a:bodyPr/>
              <a:lstStyle/>
              <a:p>
                <a:pPr>
                  <a:defRPr sz="1400"/>
                </a:pPr>
                <a:r>
                  <a:rPr lang="fr-FR" sz="1400" dirty="0">
                    <a:latin typeface="Calibri" pitchFamily="34" charset="0"/>
                  </a:rPr>
                  <a:t>PRESCALER</a:t>
                </a:r>
              </a:p>
            </c:rich>
          </c:tx>
          <c:overlay val="0"/>
        </c:title>
        <c:numFmt formatCode="General" sourceLinked="1"/>
        <c:majorTickMark val="in"/>
        <c:minorTickMark val="none"/>
        <c:tickLblPos val="nextTo"/>
        <c:txPr>
          <a:bodyPr/>
          <a:lstStyle/>
          <a:p>
            <a:pPr>
              <a:defRPr sz="1400" b="1">
                <a:latin typeface="Calibri" pitchFamily="34" charset="0"/>
              </a:defRPr>
            </a:pPr>
            <a:endParaRPr lang="fr-FR"/>
          </a:p>
        </c:txPr>
        <c:crossAx val="125779328"/>
        <c:crosses val="autoZero"/>
        <c:crossBetween val="midCat"/>
      </c:valAx>
      <c:valAx>
        <c:axId val="125779328"/>
        <c:scaling>
          <c:orientation val="minMax"/>
        </c:scaling>
        <c:delete val="0"/>
        <c:axPos val="l"/>
        <c:majorGridlines>
          <c:spPr>
            <a:ln>
              <a:prstDash val="sysDash"/>
            </a:ln>
          </c:spPr>
        </c:majorGridlines>
        <c:title>
          <c:tx>
            <c:rich>
              <a:bodyPr rot="-5400000" vert="horz"/>
              <a:lstStyle/>
              <a:p>
                <a:pPr>
                  <a:defRPr sz="1400"/>
                </a:pPr>
                <a:r>
                  <a:rPr lang="fr-FR" sz="1200" dirty="0">
                    <a:latin typeface="Calibri" pitchFamily="34" charset="0"/>
                  </a:rPr>
                  <a:t>TEMPS</a:t>
                </a:r>
                <a:r>
                  <a:rPr lang="fr-FR" sz="1200" baseline="0" dirty="0">
                    <a:latin typeface="Calibri" pitchFamily="34" charset="0"/>
                  </a:rPr>
                  <a:t> DE TRAITEMENT POUR 1 appel à ANALOG READ (µs)</a:t>
                </a:r>
                <a:endParaRPr lang="fr-FR" sz="1200" dirty="0">
                  <a:latin typeface="Calibri" pitchFamily="34" charset="0"/>
                </a:endParaRPr>
              </a:p>
            </c:rich>
          </c:tx>
          <c:overlay val="0"/>
        </c:title>
        <c:numFmt formatCode="General" sourceLinked="1"/>
        <c:majorTickMark val="in"/>
        <c:minorTickMark val="none"/>
        <c:tickLblPos val="nextTo"/>
        <c:txPr>
          <a:bodyPr/>
          <a:lstStyle/>
          <a:p>
            <a:pPr>
              <a:defRPr sz="1400" b="1">
                <a:latin typeface="Calibri" pitchFamily="34" charset="0"/>
              </a:defRPr>
            </a:pPr>
            <a:endParaRPr lang="fr-FR"/>
          </a:p>
        </c:txPr>
        <c:crossAx val="125777408"/>
        <c:crosses val="autoZero"/>
        <c:crossBetween val="midCat"/>
      </c:valAx>
      <c:spPr>
        <a:ln>
          <a:solidFill>
            <a:schemeClr val="tx1"/>
          </a:solidFill>
        </a:ln>
      </c:spPr>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262.wmf"/><Relationship Id="rId1" Type="http://schemas.openxmlformats.org/officeDocument/2006/relationships/image" Target="../media/image2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4" y="5"/>
            <a:ext cx="3074720" cy="511731"/>
          </a:xfrm>
          <a:prstGeom prst="rect">
            <a:avLst/>
          </a:prstGeom>
          <a:noFill/>
          <a:ln w="9525">
            <a:noFill/>
            <a:miter lim="800000"/>
            <a:headEnd/>
            <a:tailEnd/>
          </a:ln>
          <a:effectLst/>
        </p:spPr>
        <p:txBody>
          <a:bodyPr vert="horz" wrap="square" lIns="94679" tIns="47340" rIns="94679" bIns="47340" numCol="1" anchor="t" anchorCtr="0" compatLnSpc="1">
            <a:prstTxWarp prst="textNoShape">
              <a:avLst/>
            </a:prstTxWarp>
          </a:bodyPr>
          <a:lstStyle>
            <a:lvl1pPr>
              <a:defRPr sz="1300">
                <a:latin typeface="Arial" charset="0"/>
              </a:defRPr>
            </a:lvl1pPr>
          </a:lstStyle>
          <a:p>
            <a:pPr>
              <a:defRPr/>
            </a:pPr>
            <a:endParaRPr lang="fr-FR"/>
          </a:p>
        </p:txBody>
      </p:sp>
      <p:sp>
        <p:nvSpPr>
          <p:cNvPr id="25603" name="Rectangle 3"/>
          <p:cNvSpPr>
            <a:spLocks noGrp="1" noChangeArrowheads="1"/>
          </p:cNvSpPr>
          <p:nvPr>
            <p:ph type="dt" sz="quarter" idx="1"/>
          </p:nvPr>
        </p:nvSpPr>
        <p:spPr bwMode="auto">
          <a:xfrm>
            <a:off x="4022939" y="5"/>
            <a:ext cx="3074720" cy="511731"/>
          </a:xfrm>
          <a:prstGeom prst="rect">
            <a:avLst/>
          </a:prstGeom>
          <a:noFill/>
          <a:ln w="9525">
            <a:noFill/>
            <a:miter lim="800000"/>
            <a:headEnd/>
            <a:tailEnd/>
          </a:ln>
          <a:effectLst/>
        </p:spPr>
        <p:txBody>
          <a:bodyPr vert="horz" wrap="square" lIns="94679" tIns="47340" rIns="94679" bIns="47340" numCol="1" anchor="t" anchorCtr="0" compatLnSpc="1">
            <a:prstTxWarp prst="textNoShape">
              <a:avLst/>
            </a:prstTxWarp>
          </a:bodyPr>
          <a:lstStyle>
            <a:lvl1pPr algn="r">
              <a:defRPr sz="1300">
                <a:latin typeface="Arial" charset="0"/>
              </a:defRPr>
            </a:lvl1pPr>
          </a:lstStyle>
          <a:p>
            <a:pPr>
              <a:defRPr/>
            </a:pPr>
            <a:endParaRPr lang="fr-FR"/>
          </a:p>
        </p:txBody>
      </p:sp>
      <p:sp>
        <p:nvSpPr>
          <p:cNvPr id="25604" name="Rectangle 4"/>
          <p:cNvSpPr>
            <a:spLocks noGrp="1" noChangeArrowheads="1"/>
          </p:cNvSpPr>
          <p:nvPr>
            <p:ph type="ftr" sz="quarter" idx="2"/>
          </p:nvPr>
        </p:nvSpPr>
        <p:spPr bwMode="auto">
          <a:xfrm>
            <a:off x="4" y="9721247"/>
            <a:ext cx="3074720" cy="511731"/>
          </a:xfrm>
          <a:prstGeom prst="rect">
            <a:avLst/>
          </a:prstGeom>
          <a:noFill/>
          <a:ln w="9525">
            <a:noFill/>
            <a:miter lim="800000"/>
            <a:headEnd/>
            <a:tailEnd/>
          </a:ln>
          <a:effectLst/>
        </p:spPr>
        <p:txBody>
          <a:bodyPr vert="horz" wrap="square" lIns="94679" tIns="47340" rIns="94679" bIns="47340" numCol="1" anchor="b" anchorCtr="0" compatLnSpc="1">
            <a:prstTxWarp prst="textNoShape">
              <a:avLst/>
            </a:prstTxWarp>
          </a:bodyPr>
          <a:lstStyle>
            <a:lvl1pPr>
              <a:defRPr sz="1300">
                <a:latin typeface="Arial" charset="0"/>
              </a:defRPr>
            </a:lvl1pPr>
          </a:lstStyle>
          <a:p>
            <a:pPr>
              <a:defRPr/>
            </a:pPr>
            <a:endParaRPr lang="fr-FR"/>
          </a:p>
        </p:txBody>
      </p:sp>
      <p:sp>
        <p:nvSpPr>
          <p:cNvPr id="25605" name="Rectangle 5"/>
          <p:cNvSpPr>
            <a:spLocks noGrp="1" noChangeArrowheads="1"/>
          </p:cNvSpPr>
          <p:nvPr>
            <p:ph type="sldNum" sz="quarter" idx="3"/>
          </p:nvPr>
        </p:nvSpPr>
        <p:spPr bwMode="auto">
          <a:xfrm>
            <a:off x="4022939" y="9721247"/>
            <a:ext cx="3074720" cy="511731"/>
          </a:xfrm>
          <a:prstGeom prst="rect">
            <a:avLst/>
          </a:prstGeom>
          <a:noFill/>
          <a:ln w="9525">
            <a:noFill/>
            <a:miter lim="800000"/>
            <a:headEnd/>
            <a:tailEnd/>
          </a:ln>
          <a:effectLst/>
        </p:spPr>
        <p:txBody>
          <a:bodyPr vert="horz" wrap="square" lIns="94679" tIns="47340" rIns="94679" bIns="47340" numCol="1" anchor="b" anchorCtr="0" compatLnSpc="1">
            <a:prstTxWarp prst="textNoShape">
              <a:avLst/>
            </a:prstTxWarp>
          </a:bodyPr>
          <a:lstStyle>
            <a:lvl1pPr algn="r">
              <a:defRPr sz="1300">
                <a:latin typeface="Arial" charset="0"/>
              </a:defRPr>
            </a:lvl1pPr>
          </a:lstStyle>
          <a:p>
            <a:pPr>
              <a:defRPr/>
            </a:pPr>
            <a:fld id="{9D75E6DF-33C1-4889-A9ED-CBCE128957A5}" type="slidenum">
              <a:rPr lang="fr-FR"/>
              <a:pPr>
                <a:defRPr/>
              </a:pPr>
              <a:t>‹N°›</a:t>
            </a:fld>
            <a:endParaRPr lang="fr-FR"/>
          </a:p>
        </p:txBody>
      </p:sp>
    </p:spTree>
    <p:extLst>
      <p:ext uri="{BB962C8B-B14F-4D97-AF65-F5344CB8AC3E}">
        <p14:creationId xmlns:p14="http://schemas.microsoft.com/office/powerpoint/2010/main" val="1874705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4" y="5"/>
            <a:ext cx="3074720" cy="511731"/>
          </a:xfrm>
          <a:prstGeom prst="rect">
            <a:avLst/>
          </a:prstGeom>
          <a:noFill/>
          <a:ln w="9525">
            <a:noFill/>
            <a:miter lim="800000"/>
            <a:headEnd/>
            <a:tailEnd/>
          </a:ln>
          <a:effectLst/>
        </p:spPr>
        <p:txBody>
          <a:bodyPr vert="horz" wrap="square" lIns="94679" tIns="47340" rIns="94679" bIns="47340" numCol="1" anchor="t" anchorCtr="0" compatLnSpc="1">
            <a:prstTxWarp prst="textNoShape">
              <a:avLst/>
            </a:prstTxWarp>
          </a:bodyPr>
          <a:lstStyle>
            <a:lvl1pPr>
              <a:defRPr sz="1300">
                <a:latin typeface="Arial" charset="0"/>
              </a:defRPr>
            </a:lvl1pPr>
          </a:lstStyle>
          <a:p>
            <a:pPr>
              <a:defRPr/>
            </a:pPr>
            <a:endParaRPr lang="fr-FR"/>
          </a:p>
        </p:txBody>
      </p:sp>
      <p:sp>
        <p:nvSpPr>
          <p:cNvPr id="48131" name="Rectangle 3"/>
          <p:cNvSpPr>
            <a:spLocks noGrp="1" noChangeArrowheads="1"/>
          </p:cNvSpPr>
          <p:nvPr>
            <p:ph type="dt" idx="1"/>
          </p:nvPr>
        </p:nvSpPr>
        <p:spPr bwMode="auto">
          <a:xfrm>
            <a:off x="4022939" y="5"/>
            <a:ext cx="3074720" cy="511731"/>
          </a:xfrm>
          <a:prstGeom prst="rect">
            <a:avLst/>
          </a:prstGeom>
          <a:noFill/>
          <a:ln w="9525">
            <a:noFill/>
            <a:miter lim="800000"/>
            <a:headEnd/>
            <a:tailEnd/>
          </a:ln>
          <a:effectLst/>
        </p:spPr>
        <p:txBody>
          <a:bodyPr vert="horz" wrap="square" lIns="94679" tIns="47340" rIns="94679" bIns="47340" numCol="1" anchor="t" anchorCtr="0" compatLnSpc="1">
            <a:prstTxWarp prst="textNoShape">
              <a:avLst/>
            </a:prstTxWarp>
          </a:bodyPr>
          <a:lstStyle>
            <a:lvl1pPr algn="r">
              <a:defRPr sz="1300">
                <a:latin typeface="Arial" charset="0"/>
              </a:defRPr>
            </a:lvl1pPr>
          </a:lstStyle>
          <a:p>
            <a:pPr>
              <a:defRPr/>
            </a:pPr>
            <a:endParaRPr lang="fr-FR"/>
          </a:p>
        </p:txBody>
      </p:sp>
      <p:sp>
        <p:nvSpPr>
          <p:cNvPr id="15364" name="Rectangle 4"/>
          <p:cNvSpPr>
            <a:spLocks noGrp="1" noRot="1" noChangeAspect="1" noChangeArrowheads="1" noTextEdit="1"/>
          </p:cNvSpPr>
          <p:nvPr>
            <p:ph type="sldImg" idx="2"/>
          </p:nvPr>
        </p:nvSpPr>
        <p:spPr bwMode="auto">
          <a:xfrm>
            <a:off x="990600" y="766763"/>
            <a:ext cx="5119688" cy="3840162"/>
          </a:xfrm>
          <a:prstGeom prst="rect">
            <a:avLst/>
          </a:prstGeom>
          <a:noFill/>
          <a:ln w="9525">
            <a:solidFill>
              <a:srgbClr val="000000"/>
            </a:solidFill>
            <a:miter lim="800000"/>
            <a:headEnd/>
            <a:tailEnd/>
          </a:ln>
        </p:spPr>
      </p:sp>
      <p:sp>
        <p:nvSpPr>
          <p:cNvPr id="48133" name="Rectangle 5"/>
          <p:cNvSpPr>
            <a:spLocks noGrp="1" noChangeArrowheads="1"/>
          </p:cNvSpPr>
          <p:nvPr>
            <p:ph type="body" sz="quarter" idx="3"/>
          </p:nvPr>
        </p:nvSpPr>
        <p:spPr bwMode="auto">
          <a:xfrm>
            <a:off x="709931" y="4860627"/>
            <a:ext cx="5679440" cy="4607221"/>
          </a:xfrm>
          <a:prstGeom prst="rect">
            <a:avLst/>
          </a:prstGeom>
          <a:noFill/>
          <a:ln w="9525">
            <a:noFill/>
            <a:miter lim="800000"/>
            <a:headEnd/>
            <a:tailEnd/>
          </a:ln>
          <a:effectLst/>
        </p:spPr>
        <p:txBody>
          <a:bodyPr vert="horz" wrap="square" lIns="94679" tIns="47340" rIns="94679" bIns="4734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48134" name="Rectangle 6"/>
          <p:cNvSpPr>
            <a:spLocks noGrp="1" noChangeArrowheads="1"/>
          </p:cNvSpPr>
          <p:nvPr>
            <p:ph type="ftr" sz="quarter" idx="4"/>
          </p:nvPr>
        </p:nvSpPr>
        <p:spPr bwMode="auto">
          <a:xfrm>
            <a:off x="4" y="9721247"/>
            <a:ext cx="3074720" cy="511731"/>
          </a:xfrm>
          <a:prstGeom prst="rect">
            <a:avLst/>
          </a:prstGeom>
          <a:noFill/>
          <a:ln w="9525">
            <a:noFill/>
            <a:miter lim="800000"/>
            <a:headEnd/>
            <a:tailEnd/>
          </a:ln>
          <a:effectLst/>
        </p:spPr>
        <p:txBody>
          <a:bodyPr vert="horz" wrap="square" lIns="94679" tIns="47340" rIns="94679" bIns="47340" numCol="1" anchor="b" anchorCtr="0" compatLnSpc="1">
            <a:prstTxWarp prst="textNoShape">
              <a:avLst/>
            </a:prstTxWarp>
          </a:bodyPr>
          <a:lstStyle>
            <a:lvl1pPr>
              <a:defRPr sz="1300">
                <a:latin typeface="Arial" charset="0"/>
              </a:defRPr>
            </a:lvl1pPr>
          </a:lstStyle>
          <a:p>
            <a:pPr>
              <a:defRPr/>
            </a:pPr>
            <a:endParaRPr lang="fr-FR"/>
          </a:p>
        </p:txBody>
      </p:sp>
      <p:sp>
        <p:nvSpPr>
          <p:cNvPr id="48135" name="Rectangle 7"/>
          <p:cNvSpPr>
            <a:spLocks noGrp="1" noChangeArrowheads="1"/>
          </p:cNvSpPr>
          <p:nvPr>
            <p:ph type="sldNum" sz="quarter" idx="5"/>
          </p:nvPr>
        </p:nvSpPr>
        <p:spPr bwMode="auto">
          <a:xfrm>
            <a:off x="4022939" y="9721247"/>
            <a:ext cx="3074720" cy="511731"/>
          </a:xfrm>
          <a:prstGeom prst="rect">
            <a:avLst/>
          </a:prstGeom>
          <a:noFill/>
          <a:ln w="9525">
            <a:noFill/>
            <a:miter lim="800000"/>
            <a:headEnd/>
            <a:tailEnd/>
          </a:ln>
          <a:effectLst/>
        </p:spPr>
        <p:txBody>
          <a:bodyPr vert="horz" wrap="square" lIns="94679" tIns="47340" rIns="94679" bIns="47340" numCol="1" anchor="b" anchorCtr="0" compatLnSpc="1">
            <a:prstTxWarp prst="textNoShape">
              <a:avLst/>
            </a:prstTxWarp>
          </a:bodyPr>
          <a:lstStyle>
            <a:lvl1pPr algn="r">
              <a:defRPr sz="1300">
                <a:latin typeface="Arial" charset="0"/>
              </a:defRPr>
            </a:lvl1pPr>
          </a:lstStyle>
          <a:p>
            <a:pPr>
              <a:defRPr/>
            </a:pPr>
            <a:fld id="{EF77CC4C-732B-4DE9-9BD0-D047F5A75E54}" type="slidenum">
              <a:rPr lang="fr-FR"/>
              <a:pPr>
                <a:defRPr/>
              </a:pPr>
              <a:t>‹N°›</a:t>
            </a:fld>
            <a:endParaRPr lang="fr-FR"/>
          </a:p>
        </p:txBody>
      </p:sp>
    </p:spTree>
    <p:extLst>
      <p:ext uri="{BB962C8B-B14F-4D97-AF65-F5344CB8AC3E}">
        <p14:creationId xmlns:p14="http://schemas.microsoft.com/office/powerpoint/2010/main" val="3402593350"/>
      </p:ext>
    </p:extLst>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Arial" charset="0"/>
        <a:ea typeface="+mn-ea"/>
        <a:cs typeface="+mn-cs"/>
      </a:defRPr>
    </a:lvl1pPr>
    <a:lvl2pPr marL="455613" algn="l" defTabSz="912813" rtl="0" eaLnBrk="0" fontAlgn="base" hangingPunct="0">
      <a:spcBef>
        <a:spcPct val="30000"/>
      </a:spcBef>
      <a:spcAft>
        <a:spcPct val="0"/>
      </a:spcAft>
      <a:defRPr sz="1200" kern="1200">
        <a:solidFill>
          <a:schemeClr val="tx1"/>
        </a:solidFill>
        <a:latin typeface="Arial" charset="0"/>
        <a:ea typeface="+mn-ea"/>
        <a:cs typeface="+mn-cs"/>
      </a:defRPr>
    </a:lvl2pPr>
    <a:lvl3pPr marL="912813" algn="l" defTabSz="912813" rtl="0" eaLnBrk="0" fontAlgn="base" hangingPunct="0">
      <a:spcBef>
        <a:spcPct val="30000"/>
      </a:spcBef>
      <a:spcAft>
        <a:spcPct val="0"/>
      </a:spcAft>
      <a:defRPr sz="1200" kern="1200">
        <a:solidFill>
          <a:schemeClr val="tx1"/>
        </a:solidFill>
        <a:latin typeface="Arial" charset="0"/>
        <a:ea typeface="+mn-ea"/>
        <a:cs typeface="+mn-cs"/>
      </a:defRPr>
    </a:lvl3pPr>
    <a:lvl4pPr marL="1370013" algn="l" defTabSz="912813" rtl="0" eaLnBrk="0" fontAlgn="base" hangingPunct="0">
      <a:spcBef>
        <a:spcPct val="30000"/>
      </a:spcBef>
      <a:spcAft>
        <a:spcPct val="0"/>
      </a:spcAft>
      <a:defRPr sz="1200" kern="1200">
        <a:solidFill>
          <a:schemeClr val="tx1"/>
        </a:solidFill>
        <a:latin typeface="Arial" charset="0"/>
        <a:ea typeface="+mn-ea"/>
        <a:cs typeface="+mn-cs"/>
      </a:defRPr>
    </a:lvl4pPr>
    <a:lvl5pPr marL="1827213" algn="l" defTabSz="9128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EF77CC4C-732B-4DE9-9BD0-D047F5A75E54}" type="slidenum">
              <a:rPr lang="fr-FR" smtClean="0"/>
              <a:pPr>
                <a:defRPr/>
              </a:pPr>
              <a:t>3</a:t>
            </a:fld>
            <a:endParaRPr lang="fr-FR"/>
          </a:p>
        </p:txBody>
      </p:sp>
    </p:spTree>
    <p:extLst>
      <p:ext uri="{BB962C8B-B14F-4D97-AF65-F5344CB8AC3E}">
        <p14:creationId xmlns:p14="http://schemas.microsoft.com/office/powerpoint/2010/main" val="1549764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EF77CC4C-732B-4DE9-9BD0-D047F5A75E54}" type="slidenum">
              <a:rPr lang="fr-FR" smtClean="0"/>
              <a:pPr>
                <a:defRPr/>
              </a:pPr>
              <a:t>439</a:t>
            </a:fld>
            <a:endParaRPr lang="fr-FR"/>
          </a:p>
        </p:txBody>
      </p:sp>
    </p:spTree>
    <p:extLst>
      <p:ext uri="{BB962C8B-B14F-4D97-AF65-F5344CB8AC3E}">
        <p14:creationId xmlns:p14="http://schemas.microsoft.com/office/powerpoint/2010/main" val="1259541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EF77CC4C-732B-4DE9-9BD0-D047F5A75E54}" type="slidenum">
              <a:rPr lang="fr-FR" smtClean="0"/>
              <a:pPr>
                <a:defRPr/>
              </a:pPr>
              <a:t>468</a:t>
            </a:fld>
            <a:endParaRPr lang="fr-FR"/>
          </a:p>
        </p:txBody>
      </p:sp>
    </p:spTree>
    <p:extLst>
      <p:ext uri="{BB962C8B-B14F-4D97-AF65-F5344CB8AC3E}">
        <p14:creationId xmlns:p14="http://schemas.microsoft.com/office/powerpoint/2010/main" val="996457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EF77CC4C-732B-4DE9-9BD0-D047F5A75E54}" type="slidenum">
              <a:rPr lang="fr-FR" smtClean="0"/>
              <a:pPr>
                <a:defRPr/>
              </a:pPr>
              <a:t>592</a:t>
            </a:fld>
            <a:endParaRPr lang="fr-FR"/>
          </a:p>
        </p:txBody>
      </p:sp>
    </p:spTree>
    <p:extLst>
      <p:ext uri="{BB962C8B-B14F-4D97-AF65-F5344CB8AC3E}">
        <p14:creationId xmlns:p14="http://schemas.microsoft.com/office/powerpoint/2010/main" val="4258795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EF77CC4C-732B-4DE9-9BD0-D047F5A75E54}" type="slidenum">
              <a:rPr lang="fr-FR" smtClean="0"/>
              <a:pPr>
                <a:defRPr/>
              </a:pPr>
              <a:t>29</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EF77CC4C-732B-4DE9-9BD0-D047F5A75E54}" type="slidenum">
              <a:rPr lang="fr-FR" smtClean="0"/>
              <a:pPr>
                <a:defRPr/>
              </a:pPr>
              <a:t>44</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EF77CC4C-732B-4DE9-9BD0-D047F5A75E54}" type="slidenum">
              <a:rPr lang="fr-FR" smtClean="0"/>
              <a:pPr>
                <a:defRPr/>
              </a:pPr>
              <a:t>64</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a:defRPr/>
            </a:pPr>
            <a:fld id="{EF77CC4C-732B-4DE9-9BD0-D047F5A75E54}" type="slidenum">
              <a:rPr lang="fr-FR" smtClean="0"/>
              <a:pPr>
                <a:defRPr/>
              </a:pPr>
              <a:t>116</a:t>
            </a:fld>
            <a:endParaRPr lang="fr-FR"/>
          </a:p>
        </p:txBody>
      </p:sp>
    </p:spTree>
    <p:extLst>
      <p:ext uri="{BB962C8B-B14F-4D97-AF65-F5344CB8AC3E}">
        <p14:creationId xmlns:p14="http://schemas.microsoft.com/office/powerpoint/2010/main" val="2766144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a:defRPr/>
            </a:pPr>
            <a:fld id="{EF77CC4C-732B-4DE9-9BD0-D047F5A75E54}" type="slidenum">
              <a:rPr lang="fr-FR" smtClean="0"/>
              <a:pPr>
                <a:defRPr/>
              </a:pPr>
              <a:t>275</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EF77CC4C-732B-4DE9-9BD0-D047F5A75E54}" type="slidenum">
              <a:rPr lang="fr-FR" smtClean="0"/>
              <a:pPr>
                <a:defRPr/>
              </a:pPr>
              <a:t>336</a:t>
            </a:fld>
            <a:endParaRPr lang="fr-FR"/>
          </a:p>
        </p:txBody>
      </p:sp>
    </p:spTree>
    <p:extLst>
      <p:ext uri="{BB962C8B-B14F-4D97-AF65-F5344CB8AC3E}">
        <p14:creationId xmlns:p14="http://schemas.microsoft.com/office/powerpoint/2010/main" val="164341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EF77CC4C-732B-4DE9-9BD0-D047F5A75E54}" type="slidenum">
              <a:rPr lang="fr-FR" smtClean="0"/>
              <a:pPr>
                <a:defRPr/>
              </a:pPr>
              <a:t>390</a:t>
            </a:fld>
            <a:endParaRPr lang="fr-FR"/>
          </a:p>
        </p:txBody>
      </p:sp>
    </p:spTree>
    <p:extLst>
      <p:ext uri="{BB962C8B-B14F-4D97-AF65-F5344CB8AC3E}">
        <p14:creationId xmlns:p14="http://schemas.microsoft.com/office/powerpoint/2010/main" val="94419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a:defRPr/>
            </a:pPr>
            <a:fld id="{EF77CC4C-732B-4DE9-9BD0-D047F5A75E54}" type="slidenum">
              <a:rPr lang="fr-FR" smtClean="0"/>
              <a:pPr>
                <a:defRPr/>
              </a:pPr>
              <a:t>414</a:t>
            </a:fld>
            <a:endParaRPr lang="fr-FR"/>
          </a:p>
        </p:txBody>
      </p:sp>
    </p:spTree>
    <p:extLst>
      <p:ext uri="{BB962C8B-B14F-4D97-AF65-F5344CB8AC3E}">
        <p14:creationId xmlns:p14="http://schemas.microsoft.com/office/powerpoint/2010/main" val="1858453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93187" name="Rectangle 2"/>
          <p:cNvSpPr>
            <a:spLocks noGrp="1" noChangeArrowheads="1"/>
          </p:cNvSpPr>
          <p:nvPr>
            <p:ph type="ctrTitle"/>
          </p:nvPr>
        </p:nvSpPr>
        <p:spPr>
          <a:xfrm>
            <a:off x="685800" y="2130425"/>
            <a:ext cx="7772400" cy="1470025"/>
          </a:xfrm>
        </p:spPr>
        <p:txBody>
          <a:bodyPr/>
          <a:lstStyle>
            <a:lvl1pPr>
              <a:defRPr smtClean="0"/>
            </a:lvl1pPr>
          </a:lstStyle>
          <a:p>
            <a:r>
              <a:rPr lang="fr-FR"/>
              <a:t>Cliquez pour modifier le style du titre</a:t>
            </a:r>
          </a:p>
        </p:txBody>
      </p:sp>
      <p:sp>
        <p:nvSpPr>
          <p:cNvPr id="93188" name="Rectangle 3"/>
          <p:cNvSpPr>
            <a:spLocks noGrp="1" noChangeArrowheads="1"/>
          </p:cNvSpPr>
          <p:nvPr>
            <p:ph type="subTitle" idx="1"/>
          </p:nvPr>
        </p:nvSpPr>
        <p:spPr>
          <a:xfrm>
            <a:off x="1371600" y="3886200"/>
            <a:ext cx="6400800" cy="1752600"/>
          </a:xfrm>
          <a:prstGeom prst="rect">
            <a:avLst/>
          </a:prstGeom>
        </p:spPr>
        <p:txBody>
          <a:bodyPr/>
          <a:lstStyle>
            <a:lvl1pPr marL="0" indent="0" algn="ctr">
              <a:buFontTx/>
              <a:buNone/>
              <a:defRPr smtClean="0">
                <a:latin typeface="Calibri" pitchFamily="34" charset="0"/>
                <a:cs typeface="Calibri" pitchFamily="34" charset="0"/>
              </a:defRPr>
            </a:lvl1pPr>
          </a:lstStyle>
          <a:p>
            <a:r>
              <a:rPr lang="fr-FR" dirty="0"/>
              <a:t>Cliquez pour modifier le style des sous-titres du masque</a:t>
            </a:r>
          </a:p>
        </p:txBody>
      </p:sp>
      <p:sp>
        <p:nvSpPr>
          <p:cNvPr id="4" name="Rectangle 4"/>
          <p:cNvSpPr>
            <a:spLocks noGrp="1" noChangeArrowheads="1"/>
          </p:cNvSpPr>
          <p:nvPr>
            <p:ph type="dt" sz="half" idx="10"/>
          </p:nvPr>
        </p:nvSpPr>
        <p:spPr>
          <a:xfrm>
            <a:off x="34925" y="6594475"/>
            <a:ext cx="2133600" cy="219075"/>
          </a:xfrm>
          <a:prstGeom prst="rect">
            <a:avLst/>
          </a:prstGeom>
        </p:spPr>
        <p:txBody>
          <a:bodyPr/>
          <a:lstStyle>
            <a:lvl1pPr>
              <a:defRPr>
                <a:latin typeface="Calibri" pitchFamily="34" charset="0"/>
                <a:cs typeface="Calibri" pitchFamily="34" charset="0"/>
              </a:defRPr>
            </a:lvl1pPr>
          </a:lstStyle>
          <a:p>
            <a:pPr>
              <a:defRPr/>
            </a:pPr>
            <a:fld id="{9C404AB6-0B1C-4275-B40A-46F35AD79BE0}" type="datetime1">
              <a:rPr lang="fr-FR" smtClean="0"/>
              <a:pPr>
                <a:defRPr/>
              </a:pPr>
              <a:t>08/04/2024</a:t>
            </a:fld>
            <a:endParaRPr lang="fr-FR" dirty="0"/>
          </a:p>
        </p:txBody>
      </p:sp>
      <p:sp>
        <p:nvSpPr>
          <p:cNvPr id="5" name="Rectangle 5"/>
          <p:cNvSpPr>
            <a:spLocks noGrp="1" noChangeArrowheads="1"/>
          </p:cNvSpPr>
          <p:nvPr>
            <p:ph type="ftr" sz="quarter" idx="11"/>
          </p:nvPr>
        </p:nvSpPr>
        <p:spPr>
          <a:xfrm>
            <a:off x="1143000" y="7072313"/>
            <a:ext cx="7500938" cy="290512"/>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6ADF98F6-782D-4B3C-B3A6-C1260E867667}" type="slidenum">
              <a:rPr lang="fr-FR"/>
              <a:pPr>
                <a:defRP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115888"/>
            <a:ext cx="2057400" cy="601027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115888"/>
            <a:ext cx="6019800" cy="6010275"/>
          </a:xfrm>
          <a:prstGeom prst="rect">
            <a:avLst/>
          </a:prstGeom>
        </p:spPr>
        <p:txBody>
          <a:bodyPr vert="eaVert"/>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Rectangle 4"/>
          <p:cNvSpPr>
            <a:spLocks noGrp="1" noChangeArrowheads="1"/>
          </p:cNvSpPr>
          <p:nvPr>
            <p:ph type="dt" sz="half" idx="10"/>
          </p:nvPr>
        </p:nvSpPr>
        <p:spPr>
          <a:xfrm>
            <a:off x="34925" y="6594475"/>
            <a:ext cx="2133600" cy="219075"/>
          </a:xfrm>
          <a:prstGeom prst="rect">
            <a:avLst/>
          </a:prstGeom>
        </p:spPr>
        <p:txBody>
          <a:bodyPr/>
          <a:lstStyle>
            <a:lvl1pPr>
              <a:defRPr>
                <a:latin typeface="Calibri" pitchFamily="34" charset="0"/>
                <a:cs typeface="Calibri" pitchFamily="34" charset="0"/>
              </a:defRPr>
            </a:lvl1pPr>
          </a:lstStyle>
          <a:p>
            <a:pPr>
              <a:defRPr/>
            </a:pPr>
            <a:fld id="{37A2B633-CC1E-4D06-B569-B89717987679}" type="datetime1">
              <a:rPr lang="fr-FR" smtClean="0"/>
              <a:pPr>
                <a:defRPr/>
              </a:pPr>
              <a:t>08/04/2024</a:t>
            </a:fld>
            <a:endParaRPr lang="fr-FR"/>
          </a:p>
        </p:txBody>
      </p:sp>
      <p:sp>
        <p:nvSpPr>
          <p:cNvPr id="5" name="Rectangle 5"/>
          <p:cNvSpPr>
            <a:spLocks noGrp="1" noChangeArrowheads="1"/>
          </p:cNvSpPr>
          <p:nvPr>
            <p:ph type="ftr" sz="quarter" idx="11"/>
          </p:nvPr>
        </p:nvSpPr>
        <p:spPr>
          <a:xfrm>
            <a:off x="1143000" y="7072313"/>
            <a:ext cx="7500938" cy="290512"/>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E3780BCE-0545-4B71-A4D0-894CA4E9D1A3}"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p:txBody>
          <a:bodyPr/>
          <a:lstStyle>
            <a:lvl1pPr>
              <a:defRPr/>
            </a:lvl1pPr>
          </a:lstStyle>
          <a:p>
            <a:pPr>
              <a:defRPr/>
            </a:pPr>
            <a:fld id="{79B25352-88AE-432F-85A1-95EC95FC7A33}" type="slidenum">
              <a:rPr lang="fr-FR"/>
              <a:pPr>
                <a:defRPr/>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4" name="Espace réservé du numéro de diapositive 3"/>
          <p:cNvSpPr>
            <a:spLocks noGrp="1"/>
          </p:cNvSpPr>
          <p:nvPr>
            <p:ph type="sldNum" sz="quarter" idx="11"/>
          </p:nvPr>
        </p:nvSpPr>
        <p:spPr/>
        <p:txBody>
          <a:bodyPr/>
          <a:lstStyle>
            <a:lvl1pPr>
              <a:defRPr/>
            </a:lvl1pPr>
          </a:lstStyle>
          <a:p>
            <a:pPr>
              <a:defRPr/>
            </a:pPr>
            <a:fld id="{4C30F75D-4F5A-4565-816E-383D66E8E26B}" type="slidenum">
              <a:rPr lang="fr-FR"/>
              <a:pPr>
                <a:defRPr/>
              </a:pPr>
              <a:t>‹N°›</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a:xfrm>
            <a:off x="685800" y="6248400"/>
            <a:ext cx="1905000" cy="457200"/>
          </a:xfrm>
          <a:prstGeom prst="rect">
            <a:avLst/>
          </a:prstGeom>
        </p:spPr>
        <p:txBody>
          <a:bodyPr/>
          <a:lstStyle>
            <a:lvl1pPr>
              <a:defRPr>
                <a:latin typeface="Calibri" pitchFamily="34" charset="0"/>
              </a:defRPr>
            </a:lvl1pPr>
          </a:lstStyle>
          <a:p>
            <a:endParaRPr lang="fr-FR" dirty="0"/>
          </a:p>
        </p:txBody>
      </p:sp>
      <p:sp>
        <p:nvSpPr>
          <p:cNvPr id="4" name="Espace réservé du pied de page 3"/>
          <p:cNvSpPr>
            <a:spLocks noGrp="1"/>
          </p:cNvSpPr>
          <p:nvPr>
            <p:ph type="ftr" sz="quarter" idx="11"/>
          </p:nvPr>
        </p:nvSpPr>
        <p:spPr>
          <a:xfrm>
            <a:off x="3124200" y="6248400"/>
            <a:ext cx="2895600" cy="457200"/>
          </a:xfrm>
          <a:prstGeom prst="rect">
            <a:avLst/>
          </a:prstGeom>
        </p:spPr>
        <p:txBody>
          <a:bodyPr/>
          <a:lstStyle>
            <a:lvl1pPr>
              <a:defRPr>
                <a:latin typeface="Calibri" pitchFamily="34" charset="0"/>
              </a:defRPr>
            </a:lvl1pPr>
          </a:lstStyle>
          <a:p>
            <a:endParaRPr lang="fr-FR"/>
          </a:p>
        </p:txBody>
      </p:sp>
      <p:sp>
        <p:nvSpPr>
          <p:cNvPr id="5" name="Espace réservé du numéro de diapositive 4"/>
          <p:cNvSpPr>
            <a:spLocks noGrp="1"/>
          </p:cNvSpPr>
          <p:nvPr>
            <p:ph type="sldNum" sz="quarter" idx="12"/>
          </p:nvPr>
        </p:nvSpPr>
        <p:spPr/>
        <p:txBody>
          <a:bodyPr/>
          <a:lstStyle>
            <a:lvl1pPr>
              <a:defRPr/>
            </a:lvl1pPr>
          </a:lstStyle>
          <a:p>
            <a:fld id="{A0E96460-656F-4DEC-82A7-7264CCA9C534}" type="slidenum">
              <a:rPr lang="fr-FR"/>
              <a:pPr/>
              <a:t>‹N°›</a:t>
            </a:fld>
            <a:endParaRPr lang="fr-F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ADAA11-156F-49E6-BA97-0F83E2EACE6E}"/>
              </a:ext>
            </a:extLst>
          </p:cNvPr>
          <p:cNvSpPr>
            <a:spLocks noGrp="1"/>
          </p:cNvSpPr>
          <p:nvPr>
            <p:ph type="title"/>
          </p:nvPr>
        </p:nvSpPr>
        <p:spPr/>
        <p:txBody>
          <a:bodyPr/>
          <a:lstStyle/>
          <a:p>
            <a:r>
              <a:rPr lang="fr-FR"/>
              <a:t>Modifiez le style du titre</a:t>
            </a:r>
          </a:p>
        </p:txBody>
      </p:sp>
      <p:sp>
        <p:nvSpPr>
          <p:cNvPr id="3" name="Espace réservé du numéro de diapositive 2">
            <a:extLst>
              <a:ext uri="{FF2B5EF4-FFF2-40B4-BE49-F238E27FC236}">
                <a16:creationId xmlns:a16="http://schemas.microsoft.com/office/drawing/2014/main" id="{B3212A9B-5510-4CD3-9C9A-C1E19BF8F33B}"/>
              </a:ext>
            </a:extLst>
          </p:cNvPr>
          <p:cNvSpPr>
            <a:spLocks noGrp="1"/>
          </p:cNvSpPr>
          <p:nvPr>
            <p:ph type="sldNum" sz="quarter" idx="10"/>
          </p:nvPr>
        </p:nvSpPr>
        <p:spPr/>
        <p:txBody>
          <a:bodyPr/>
          <a:lstStyle/>
          <a:p>
            <a:pPr>
              <a:defRPr/>
            </a:pPr>
            <a:fld id="{A6650A58-87EC-4C9A-BA52-8E150343EE38}" type="slidenum">
              <a:rPr lang="fr-FR" smtClean="0"/>
              <a:pPr>
                <a:defRPr/>
              </a:pPr>
              <a:t>‹N°›</a:t>
            </a:fld>
            <a:endParaRPr lang="fr-FR"/>
          </a:p>
        </p:txBody>
      </p:sp>
    </p:spTree>
    <p:extLst>
      <p:ext uri="{BB962C8B-B14F-4D97-AF65-F5344CB8AC3E}">
        <p14:creationId xmlns:p14="http://schemas.microsoft.com/office/powerpoint/2010/main" val="384397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457200" y="1600200"/>
            <a:ext cx="8229600" cy="4525963"/>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p:cNvSpPr>
            <a:spLocks noGrp="1"/>
          </p:cNvSpPr>
          <p:nvPr>
            <p:ph type="sldNum" sz="quarter" idx="12"/>
          </p:nvPr>
        </p:nvSpPr>
        <p:spPr/>
        <p:txBody>
          <a:bodyPr/>
          <a:lstStyle>
            <a:lvl1pPr>
              <a:defRPr/>
            </a:lvl1pPr>
          </a:lstStyle>
          <a:p>
            <a:pPr>
              <a:defRPr/>
            </a:pPr>
            <a:fld id="{F9B4D433-0A23-436E-87D6-2784B9A3C052}" type="slidenum">
              <a:rPr lang="fr-FR"/>
              <a:pPr>
                <a:defRPr/>
              </a:pPr>
              <a:t>‹N°›</a:t>
            </a:fld>
            <a:endParaRPr lang="fr-FR"/>
          </a:p>
        </p:txBody>
      </p:sp>
    </p:spTree>
    <p:extLst>
      <p:ext uri="{BB962C8B-B14F-4D97-AF65-F5344CB8AC3E}">
        <p14:creationId xmlns:p14="http://schemas.microsoft.com/office/powerpoint/2010/main" val="3213915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38FE4D-7A94-4F1B-BCA0-009E109A2D42}"/>
              </a:ext>
            </a:extLst>
          </p:cNvPr>
          <p:cNvSpPr>
            <a:spLocks noGrp="1"/>
          </p:cNvSpPr>
          <p:nvPr>
            <p:ph type="ctrTitle"/>
          </p:nvPr>
        </p:nvSpPr>
        <p:spPr>
          <a:xfrm>
            <a:off x="1143000" y="1122363"/>
            <a:ext cx="6858000" cy="2387600"/>
          </a:xfrm>
          <a:prstGeom prst="rect">
            <a:avLst/>
          </a:prstGeom>
        </p:spPr>
        <p:txBody>
          <a:bodyPr anchor="b"/>
          <a:lstStyle>
            <a:lvl1pPr algn="ctr">
              <a:defRPr sz="6000">
                <a:latin typeface="+mn-lt"/>
              </a:defRPr>
            </a:lvl1pPr>
          </a:lstStyle>
          <a:p>
            <a:r>
              <a:rPr lang="fr-FR"/>
              <a:t>Modifiez le style du titre</a:t>
            </a:r>
          </a:p>
        </p:txBody>
      </p:sp>
      <p:sp>
        <p:nvSpPr>
          <p:cNvPr id="3" name="Sous-titre 2">
            <a:extLst>
              <a:ext uri="{FF2B5EF4-FFF2-40B4-BE49-F238E27FC236}">
                <a16:creationId xmlns:a16="http://schemas.microsoft.com/office/drawing/2014/main" id="{B459533A-EA51-466A-89EF-6389F8E253C7}"/>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C2D315A-7093-40D0-BE40-D97B9B64BA22}"/>
              </a:ext>
            </a:extLst>
          </p:cNvPr>
          <p:cNvSpPr>
            <a:spLocks noGrp="1"/>
          </p:cNvSpPr>
          <p:nvPr>
            <p:ph type="dt" sz="half" idx="10"/>
          </p:nvPr>
        </p:nvSpPr>
        <p:spPr>
          <a:xfrm>
            <a:off x="628650" y="6356350"/>
            <a:ext cx="2057400" cy="365125"/>
          </a:xfrm>
          <a:prstGeom prst="rect">
            <a:avLst/>
          </a:prstGeom>
        </p:spPr>
        <p:txBody>
          <a:bodyPr/>
          <a:lstStyle>
            <a:lvl1pPr>
              <a:defRPr>
                <a:latin typeface="+mn-lt"/>
              </a:defRPr>
            </a:lvl1pPr>
          </a:lstStyle>
          <a:p>
            <a:fld id="{5DB0FC5D-4F5A-44D7-90F9-8F487EE73C63}" type="datetimeFigureOut">
              <a:rPr lang="fr-FR" smtClean="0"/>
              <a:pPr/>
              <a:t>08/04/2024</a:t>
            </a:fld>
            <a:endParaRPr lang="fr-FR"/>
          </a:p>
        </p:txBody>
      </p:sp>
      <p:sp>
        <p:nvSpPr>
          <p:cNvPr id="5" name="Espace réservé du pied de page 4">
            <a:extLst>
              <a:ext uri="{FF2B5EF4-FFF2-40B4-BE49-F238E27FC236}">
                <a16:creationId xmlns:a16="http://schemas.microsoft.com/office/drawing/2014/main" id="{137C5ADD-6884-4ED3-8FA8-C875812924CB}"/>
              </a:ext>
            </a:extLst>
          </p:cNvPr>
          <p:cNvSpPr>
            <a:spLocks noGrp="1"/>
          </p:cNvSpPr>
          <p:nvPr>
            <p:ph type="ftr" sz="quarter" idx="11"/>
          </p:nvPr>
        </p:nvSpPr>
        <p:spPr>
          <a:xfrm>
            <a:off x="3028950" y="6356350"/>
            <a:ext cx="3086100" cy="365125"/>
          </a:xfrm>
          <a:prstGeom prst="rect">
            <a:avLst/>
          </a:prstGeom>
        </p:spPr>
        <p:txBody>
          <a:bodyPr/>
          <a:lstStyle>
            <a:lvl1pPr>
              <a:defRPr>
                <a:latin typeface="+mn-lt"/>
              </a:defRPr>
            </a:lvl1pPr>
          </a:lstStyle>
          <a:p>
            <a:endParaRPr lang="fr-FR"/>
          </a:p>
        </p:txBody>
      </p:sp>
      <p:sp>
        <p:nvSpPr>
          <p:cNvPr id="6" name="Espace réservé du numéro de diapositive 5">
            <a:extLst>
              <a:ext uri="{FF2B5EF4-FFF2-40B4-BE49-F238E27FC236}">
                <a16:creationId xmlns:a16="http://schemas.microsoft.com/office/drawing/2014/main" id="{A3805C29-60EF-4DB7-983E-367D3A61327D}"/>
              </a:ext>
            </a:extLst>
          </p:cNvPr>
          <p:cNvSpPr>
            <a:spLocks noGrp="1"/>
          </p:cNvSpPr>
          <p:nvPr>
            <p:ph type="sldNum" sz="quarter" idx="12"/>
          </p:nvPr>
        </p:nvSpPr>
        <p:spPr>
          <a:xfrm>
            <a:off x="6457950" y="6356350"/>
            <a:ext cx="2057400" cy="365125"/>
          </a:xfrm>
          <a:prstGeom prst="rect">
            <a:avLst/>
          </a:prstGeom>
        </p:spPr>
        <p:txBody>
          <a:bodyPr/>
          <a:lstStyle>
            <a:lvl1pPr>
              <a:defRPr>
                <a:latin typeface="+mn-lt"/>
              </a:defRPr>
            </a:lvl1pPr>
          </a:lstStyle>
          <a:p>
            <a:fld id="{3E88A6A7-C1D3-4575-94D4-5B53DDF7CDAB}" type="slidenum">
              <a:rPr lang="fr-FR" smtClean="0"/>
              <a:pPr/>
              <a:t>‹N°›</a:t>
            </a:fld>
            <a:endParaRPr lang="fr-FR"/>
          </a:p>
        </p:txBody>
      </p:sp>
    </p:spTree>
    <p:extLst>
      <p:ext uri="{BB962C8B-B14F-4D97-AF65-F5344CB8AC3E}">
        <p14:creationId xmlns:p14="http://schemas.microsoft.com/office/powerpoint/2010/main" val="2322706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AABF77-5E1B-4527-BA09-B16E980A19F6}"/>
              </a:ext>
            </a:extLst>
          </p:cNvPr>
          <p:cNvSpPr>
            <a:spLocks noGrp="1"/>
          </p:cNvSpPr>
          <p:nvPr>
            <p:ph type="title"/>
          </p:nvPr>
        </p:nvSpPr>
        <p:spPr>
          <a:xfrm>
            <a:off x="628650" y="365125"/>
            <a:ext cx="7886700" cy="1325563"/>
          </a:xfrm>
          <a:prstGeom prst="rect">
            <a:avLst/>
          </a:prstGeom>
        </p:spPr>
        <p:txBody>
          <a:bodyPr/>
          <a:lstStyle>
            <a:lvl1pPr>
              <a:defRPr>
                <a:latin typeface="+mn-lt"/>
              </a:defRPr>
            </a:lvl1pPr>
          </a:lstStyle>
          <a:p>
            <a:r>
              <a:rPr lang="fr-FR"/>
              <a:t>Modifiez le style du titre</a:t>
            </a:r>
          </a:p>
        </p:txBody>
      </p:sp>
      <p:sp>
        <p:nvSpPr>
          <p:cNvPr id="3" name="Espace réservé du contenu 2">
            <a:extLst>
              <a:ext uri="{FF2B5EF4-FFF2-40B4-BE49-F238E27FC236}">
                <a16:creationId xmlns:a16="http://schemas.microsoft.com/office/drawing/2014/main" id="{AC7DC9F2-A3F3-438E-AFCD-4B61C852CC70}"/>
              </a:ext>
            </a:extLst>
          </p:cNvPr>
          <p:cNvSpPr>
            <a:spLocks noGrp="1"/>
          </p:cNvSpPr>
          <p:nvPr>
            <p:ph idx="1"/>
          </p:nvPr>
        </p:nvSpPr>
        <p:spPr>
          <a:xfrm>
            <a:off x="628650" y="1825625"/>
            <a:ext cx="7886700" cy="435133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5DB7D2C-1866-45B8-8F53-78A8EC11698A}"/>
              </a:ext>
            </a:extLst>
          </p:cNvPr>
          <p:cNvSpPr>
            <a:spLocks noGrp="1"/>
          </p:cNvSpPr>
          <p:nvPr>
            <p:ph type="dt" sz="half" idx="10"/>
          </p:nvPr>
        </p:nvSpPr>
        <p:spPr>
          <a:xfrm>
            <a:off x="628650" y="6356350"/>
            <a:ext cx="2057400" cy="365125"/>
          </a:xfrm>
          <a:prstGeom prst="rect">
            <a:avLst/>
          </a:prstGeom>
        </p:spPr>
        <p:txBody>
          <a:bodyPr/>
          <a:lstStyle>
            <a:lvl1pPr>
              <a:defRPr>
                <a:latin typeface="+mn-lt"/>
              </a:defRPr>
            </a:lvl1pPr>
          </a:lstStyle>
          <a:p>
            <a:fld id="{5DB0FC5D-4F5A-44D7-90F9-8F487EE73C63}" type="datetimeFigureOut">
              <a:rPr lang="fr-FR" smtClean="0"/>
              <a:pPr/>
              <a:t>08/04/2024</a:t>
            </a:fld>
            <a:endParaRPr lang="fr-FR"/>
          </a:p>
        </p:txBody>
      </p:sp>
      <p:sp>
        <p:nvSpPr>
          <p:cNvPr id="5" name="Espace réservé du pied de page 4">
            <a:extLst>
              <a:ext uri="{FF2B5EF4-FFF2-40B4-BE49-F238E27FC236}">
                <a16:creationId xmlns:a16="http://schemas.microsoft.com/office/drawing/2014/main" id="{A5959F20-F54E-4083-8FC4-0D0426492B57}"/>
              </a:ext>
            </a:extLst>
          </p:cNvPr>
          <p:cNvSpPr>
            <a:spLocks noGrp="1"/>
          </p:cNvSpPr>
          <p:nvPr>
            <p:ph type="ftr" sz="quarter" idx="11"/>
          </p:nvPr>
        </p:nvSpPr>
        <p:spPr>
          <a:xfrm>
            <a:off x="3028950" y="6356350"/>
            <a:ext cx="3086100" cy="365125"/>
          </a:xfrm>
          <a:prstGeom prst="rect">
            <a:avLst/>
          </a:prstGeom>
        </p:spPr>
        <p:txBody>
          <a:bodyPr/>
          <a:lstStyle>
            <a:lvl1pPr>
              <a:defRPr>
                <a:latin typeface="+mn-lt"/>
              </a:defRPr>
            </a:lvl1pPr>
          </a:lstStyle>
          <a:p>
            <a:endParaRPr lang="fr-FR"/>
          </a:p>
        </p:txBody>
      </p:sp>
      <p:sp>
        <p:nvSpPr>
          <p:cNvPr id="6" name="Espace réservé du numéro de diapositive 5">
            <a:extLst>
              <a:ext uri="{FF2B5EF4-FFF2-40B4-BE49-F238E27FC236}">
                <a16:creationId xmlns:a16="http://schemas.microsoft.com/office/drawing/2014/main" id="{CB1473AC-6778-46CB-B109-789D31A78B01}"/>
              </a:ext>
            </a:extLst>
          </p:cNvPr>
          <p:cNvSpPr>
            <a:spLocks noGrp="1"/>
          </p:cNvSpPr>
          <p:nvPr>
            <p:ph type="sldNum" sz="quarter" idx="12"/>
          </p:nvPr>
        </p:nvSpPr>
        <p:spPr>
          <a:xfrm>
            <a:off x="6457950" y="6356350"/>
            <a:ext cx="2057400" cy="365125"/>
          </a:xfrm>
          <a:prstGeom prst="rect">
            <a:avLst/>
          </a:prstGeom>
        </p:spPr>
        <p:txBody>
          <a:bodyPr/>
          <a:lstStyle>
            <a:lvl1pPr>
              <a:defRPr>
                <a:latin typeface="+mn-lt"/>
              </a:defRPr>
            </a:lvl1pPr>
          </a:lstStyle>
          <a:p>
            <a:fld id="{3E88A6A7-C1D3-4575-94D4-5B53DDF7CDAB}" type="slidenum">
              <a:rPr lang="fr-FR" smtClean="0"/>
              <a:pPr/>
              <a:t>‹N°›</a:t>
            </a:fld>
            <a:endParaRPr lang="fr-FR"/>
          </a:p>
        </p:txBody>
      </p:sp>
    </p:spTree>
    <p:extLst>
      <p:ext uri="{BB962C8B-B14F-4D97-AF65-F5344CB8AC3E}">
        <p14:creationId xmlns:p14="http://schemas.microsoft.com/office/powerpoint/2010/main" val="2582994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70EEF-F025-4614-8846-96F0AF0961FB}"/>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B0338D2-25C9-404F-9979-224D59D59491}"/>
              </a:ext>
            </a:extLst>
          </p:cNvPr>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273A142-1ABE-4261-BE27-12F910E52FC2}"/>
              </a:ext>
            </a:extLst>
          </p:cNvPr>
          <p:cNvSpPr>
            <a:spLocks noGrp="1"/>
          </p:cNvSpPr>
          <p:nvPr>
            <p:ph type="dt" sz="half" idx="10"/>
          </p:nvPr>
        </p:nvSpPr>
        <p:spPr>
          <a:xfrm>
            <a:off x="628650" y="6356350"/>
            <a:ext cx="2057400" cy="365125"/>
          </a:xfrm>
          <a:prstGeom prst="rect">
            <a:avLst/>
          </a:prstGeom>
        </p:spPr>
        <p:txBody>
          <a:bodyPr/>
          <a:lstStyle/>
          <a:p>
            <a:fld id="{5DB0FC5D-4F5A-44D7-90F9-8F487EE73C63}" type="datetimeFigureOut">
              <a:rPr lang="fr-FR" smtClean="0"/>
              <a:t>08/04/2024</a:t>
            </a:fld>
            <a:endParaRPr lang="fr-FR"/>
          </a:p>
        </p:txBody>
      </p:sp>
      <p:sp>
        <p:nvSpPr>
          <p:cNvPr id="5" name="Espace réservé du pied de page 4">
            <a:extLst>
              <a:ext uri="{FF2B5EF4-FFF2-40B4-BE49-F238E27FC236}">
                <a16:creationId xmlns:a16="http://schemas.microsoft.com/office/drawing/2014/main" id="{E1B911E5-1088-45A7-AEA2-338C2988410A}"/>
              </a:ext>
            </a:extLst>
          </p:cNvPr>
          <p:cNvSpPr>
            <a:spLocks noGrp="1"/>
          </p:cNvSpPr>
          <p:nvPr>
            <p:ph type="ftr" sz="quarter" idx="11"/>
          </p:nvPr>
        </p:nvSpPr>
        <p:spPr>
          <a:xfrm>
            <a:off x="3028950" y="6356350"/>
            <a:ext cx="30861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D696A7E4-AA11-49C5-BD79-8FF5AC6DD97F}"/>
              </a:ext>
            </a:extLst>
          </p:cNvPr>
          <p:cNvSpPr>
            <a:spLocks noGrp="1"/>
          </p:cNvSpPr>
          <p:nvPr>
            <p:ph type="sldNum" sz="quarter" idx="12"/>
          </p:nvPr>
        </p:nvSpPr>
        <p:spPr>
          <a:xfrm>
            <a:off x="6457950" y="6356350"/>
            <a:ext cx="2057400" cy="365125"/>
          </a:xfrm>
          <a:prstGeom prst="rect">
            <a:avLst/>
          </a:prstGeom>
        </p:spPr>
        <p:txBody>
          <a:bodyPr/>
          <a:lstStyle/>
          <a:p>
            <a:fld id="{3E88A6A7-C1D3-4575-94D4-5B53DDF7CDAB}" type="slidenum">
              <a:rPr lang="fr-FR" smtClean="0"/>
              <a:t>‹N°›</a:t>
            </a:fld>
            <a:endParaRPr lang="fr-FR"/>
          </a:p>
        </p:txBody>
      </p:sp>
    </p:spTree>
    <p:extLst>
      <p:ext uri="{BB962C8B-B14F-4D97-AF65-F5344CB8AC3E}">
        <p14:creationId xmlns:p14="http://schemas.microsoft.com/office/powerpoint/2010/main" val="3865757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428DB-BB77-4143-A534-A44C558633D7}"/>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CBB07FEE-614E-414E-8E3E-AE872A075207}"/>
              </a:ext>
            </a:extLst>
          </p:cNvPr>
          <p:cNvSpPr>
            <a:spLocks noGrp="1"/>
          </p:cNvSpPr>
          <p:nvPr>
            <p:ph sz="half" idx="1"/>
          </p:nvPr>
        </p:nvSpPr>
        <p:spPr>
          <a:xfrm>
            <a:off x="62865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9E6612A-EF5E-4008-9179-BFDB2D914086}"/>
              </a:ext>
            </a:extLst>
          </p:cNvPr>
          <p:cNvSpPr>
            <a:spLocks noGrp="1"/>
          </p:cNvSpPr>
          <p:nvPr>
            <p:ph sz="half" idx="2"/>
          </p:nvPr>
        </p:nvSpPr>
        <p:spPr>
          <a:xfrm>
            <a:off x="464820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6185ED4-0363-46A7-9ADB-FE909F17A1A7}"/>
              </a:ext>
            </a:extLst>
          </p:cNvPr>
          <p:cNvSpPr>
            <a:spLocks noGrp="1"/>
          </p:cNvSpPr>
          <p:nvPr>
            <p:ph type="dt" sz="half" idx="10"/>
          </p:nvPr>
        </p:nvSpPr>
        <p:spPr>
          <a:xfrm>
            <a:off x="628650" y="6356350"/>
            <a:ext cx="2057400" cy="365125"/>
          </a:xfrm>
          <a:prstGeom prst="rect">
            <a:avLst/>
          </a:prstGeom>
        </p:spPr>
        <p:txBody>
          <a:bodyPr/>
          <a:lstStyle/>
          <a:p>
            <a:fld id="{5DB0FC5D-4F5A-44D7-90F9-8F487EE73C63}" type="datetimeFigureOut">
              <a:rPr lang="fr-FR" smtClean="0"/>
              <a:t>08/04/2024</a:t>
            </a:fld>
            <a:endParaRPr lang="fr-FR"/>
          </a:p>
        </p:txBody>
      </p:sp>
      <p:sp>
        <p:nvSpPr>
          <p:cNvPr id="6" name="Espace réservé du pied de page 5">
            <a:extLst>
              <a:ext uri="{FF2B5EF4-FFF2-40B4-BE49-F238E27FC236}">
                <a16:creationId xmlns:a16="http://schemas.microsoft.com/office/drawing/2014/main" id="{3D1E2255-5C50-4C86-B376-CA9A7FD37795}"/>
              </a:ext>
            </a:extLst>
          </p:cNvPr>
          <p:cNvSpPr>
            <a:spLocks noGrp="1"/>
          </p:cNvSpPr>
          <p:nvPr>
            <p:ph type="ftr" sz="quarter" idx="11"/>
          </p:nvPr>
        </p:nvSpPr>
        <p:spPr>
          <a:xfrm>
            <a:off x="3028950" y="6356350"/>
            <a:ext cx="30861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C9AF7CE2-8671-4095-B31B-919C473C2627}"/>
              </a:ext>
            </a:extLst>
          </p:cNvPr>
          <p:cNvSpPr>
            <a:spLocks noGrp="1"/>
          </p:cNvSpPr>
          <p:nvPr>
            <p:ph type="sldNum" sz="quarter" idx="12"/>
          </p:nvPr>
        </p:nvSpPr>
        <p:spPr>
          <a:xfrm>
            <a:off x="6457950" y="6356350"/>
            <a:ext cx="2057400" cy="365125"/>
          </a:xfrm>
          <a:prstGeom prst="rect">
            <a:avLst/>
          </a:prstGeom>
        </p:spPr>
        <p:txBody>
          <a:bodyPr/>
          <a:lstStyle/>
          <a:p>
            <a:fld id="{3E88A6A7-C1D3-4575-94D4-5B53DDF7CDAB}" type="slidenum">
              <a:rPr lang="fr-FR" smtClean="0"/>
              <a:t>‹N°›</a:t>
            </a:fld>
            <a:endParaRPr lang="fr-FR"/>
          </a:p>
        </p:txBody>
      </p:sp>
    </p:spTree>
    <p:extLst>
      <p:ext uri="{BB962C8B-B14F-4D97-AF65-F5344CB8AC3E}">
        <p14:creationId xmlns:p14="http://schemas.microsoft.com/office/powerpoint/2010/main" val="3993297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Rectangle 4"/>
          <p:cNvSpPr>
            <a:spLocks noGrp="1" noChangeArrowheads="1"/>
          </p:cNvSpPr>
          <p:nvPr>
            <p:ph type="dt" sz="half" idx="10"/>
          </p:nvPr>
        </p:nvSpPr>
        <p:spPr>
          <a:xfrm>
            <a:off x="34925" y="6597650"/>
            <a:ext cx="2133600" cy="244475"/>
          </a:xfrm>
          <a:prstGeom prst="rect">
            <a:avLst/>
          </a:prstGeom>
        </p:spPr>
        <p:txBody>
          <a:bodyPr/>
          <a:lstStyle>
            <a:lvl1pPr>
              <a:defRPr>
                <a:latin typeface="Calibri" pitchFamily="34" charset="0"/>
                <a:cs typeface="Calibri" pitchFamily="34" charset="0"/>
              </a:defRPr>
            </a:lvl1pPr>
          </a:lstStyle>
          <a:p>
            <a:pPr>
              <a:defRPr/>
            </a:pPr>
            <a:fld id="{B3C68406-3077-4333-B572-02413D489D02}" type="datetime1">
              <a:rPr lang="fr-FR" smtClean="0"/>
              <a:pPr>
                <a:defRPr/>
              </a:pPr>
              <a:t>08/04/2024</a:t>
            </a:fld>
            <a:endParaRPr lang="fr-FR"/>
          </a:p>
        </p:txBody>
      </p:sp>
      <p:sp>
        <p:nvSpPr>
          <p:cNvPr id="4" name="Rectangle 5"/>
          <p:cNvSpPr>
            <a:spLocks noGrp="1" noChangeArrowheads="1"/>
          </p:cNvSpPr>
          <p:nvPr>
            <p:ph type="ftr" sz="quarter" idx="11"/>
          </p:nvPr>
        </p:nvSpPr>
        <p:spPr>
          <a:xfrm>
            <a:off x="3124200" y="6500813"/>
            <a:ext cx="2895600" cy="244475"/>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5" name="Rectangle 6"/>
          <p:cNvSpPr>
            <a:spLocks noGrp="1" noChangeArrowheads="1"/>
          </p:cNvSpPr>
          <p:nvPr>
            <p:ph type="sldNum" sz="quarter" idx="12"/>
          </p:nvPr>
        </p:nvSpPr>
        <p:spPr/>
        <p:txBody>
          <a:bodyPr/>
          <a:lstStyle>
            <a:lvl1pPr>
              <a:defRPr/>
            </a:lvl1pPr>
          </a:lstStyle>
          <a:p>
            <a:pPr>
              <a:defRPr/>
            </a:pPr>
            <a:fld id="{E652A8FB-8C76-45BB-8D82-93F8E151003C}" type="slidenum">
              <a:rPr lang="fr-FR"/>
              <a:pPr>
                <a:defRPr/>
              </a:pPr>
              <a:t>‹N°›</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6A3651-E7FC-499F-93B2-FA435DFBDE15}"/>
              </a:ext>
            </a:extLst>
          </p:cNvPr>
          <p:cNvSpPr>
            <a:spLocks noGrp="1"/>
          </p:cNvSpPr>
          <p:nvPr>
            <p:ph type="title"/>
          </p:nvPr>
        </p:nvSpPr>
        <p:spPr>
          <a:xfrm>
            <a:off x="630238" y="365125"/>
            <a:ext cx="78867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D97A68A8-9CA4-4820-B972-30FD85010BE1}"/>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33CA1DB-C5F3-4B8D-8AC7-F29DD280853D}"/>
              </a:ext>
            </a:extLst>
          </p:cNvPr>
          <p:cNvSpPr>
            <a:spLocks noGrp="1"/>
          </p:cNvSpPr>
          <p:nvPr>
            <p:ph sz="half" idx="2"/>
          </p:nvPr>
        </p:nvSpPr>
        <p:spPr>
          <a:xfrm>
            <a:off x="630238" y="2505075"/>
            <a:ext cx="386873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76C2485-60FF-4580-84E2-F81FA61FBDD5}"/>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3044983-E2BE-4BFE-8987-2863BF2758E4}"/>
              </a:ext>
            </a:extLst>
          </p:cNvPr>
          <p:cNvSpPr>
            <a:spLocks noGrp="1"/>
          </p:cNvSpPr>
          <p:nvPr>
            <p:ph sz="quarter" idx="4"/>
          </p:nvPr>
        </p:nvSpPr>
        <p:spPr>
          <a:xfrm>
            <a:off x="4629150" y="2505075"/>
            <a:ext cx="38877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9B89815-CEB4-429B-816A-559DC82A605E}"/>
              </a:ext>
            </a:extLst>
          </p:cNvPr>
          <p:cNvSpPr>
            <a:spLocks noGrp="1"/>
          </p:cNvSpPr>
          <p:nvPr>
            <p:ph type="dt" sz="half" idx="10"/>
          </p:nvPr>
        </p:nvSpPr>
        <p:spPr>
          <a:xfrm>
            <a:off x="628650" y="6356350"/>
            <a:ext cx="2057400" cy="365125"/>
          </a:xfrm>
          <a:prstGeom prst="rect">
            <a:avLst/>
          </a:prstGeom>
        </p:spPr>
        <p:txBody>
          <a:bodyPr/>
          <a:lstStyle/>
          <a:p>
            <a:fld id="{5DB0FC5D-4F5A-44D7-90F9-8F487EE73C63}" type="datetimeFigureOut">
              <a:rPr lang="fr-FR" smtClean="0"/>
              <a:t>08/04/2024</a:t>
            </a:fld>
            <a:endParaRPr lang="fr-FR"/>
          </a:p>
        </p:txBody>
      </p:sp>
      <p:sp>
        <p:nvSpPr>
          <p:cNvPr id="8" name="Espace réservé du pied de page 7">
            <a:extLst>
              <a:ext uri="{FF2B5EF4-FFF2-40B4-BE49-F238E27FC236}">
                <a16:creationId xmlns:a16="http://schemas.microsoft.com/office/drawing/2014/main" id="{9F9491E8-AEB8-4078-B6CD-7ED2A075B04D}"/>
              </a:ext>
            </a:extLst>
          </p:cNvPr>
          <p:cNvSpPr>
            <a:spLocks noGrp="1"/>
          </p:cNvSpPr>
          <p:nvPr>
            <p:ph type="ftr" sz="quarter" idx="11"/>
          </p:nvPr>
        </p:nvSpPr>
        <p:spPr>
          <a:xfrm>
            <a:off x="3028950" y="6356350"/>
            <a:ext cx="30861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C4D8B8DF-370C-4C16-B7AE-CC51915316A2}"/>
              </a:ext>
            </a:extLst>
          </p:cNvPr>
          <p:cNvSpPr>
            <a:spLocks noGrp="1"/>
          </p:cNvSpPr>
          <p:nvPr>
            <p:ph type="sldNum" sz="quarter" idx="12"/>
          </p:nvPr>
        </p:nvSpPr>
        <p:spPr>
          <a:xfrm>
            <a:off x="6457950" y="6356350"/>
            <a:ext cx="2057400" cy="365125"/>
          </a:xfrm>
          <a:prstGeom prst="rect">
            <a:avLst/>
          </a:prstGeom>
        </p:spPr>
        <p:txBody>
          <a:bodyPr/>
          <a:lstStyle/>
          <a:p>
            <a:fld id="{3E88A6A7-C1D3-4575-94D4-5B53DDF7CDAB}" type="slidenum">
              <a:rPr lang="fr-FR" smtClean="0"/>
              <a:t>‹N°›</a:t>
            </a:fld>
            <a:endParaRPr lang="fr-FR"/>
          </a:p>
        </p:txBody>
      </p:sp>
    </p:spTree>
    <p:extLst>
      <p:ext uri="{BB962C8B-B14F-4D97-AF65-F5344CB8AC3E}">
        <p14:creationId xmlns:p14="http://schemas.microsoft.com/office/powerpoint/2010/main" val="3727334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2EDC3-CF5C-4917-8F26-AEF146F3093F}"/>
              </a:ext>
            </a:extLst>
          </p:cNvPr>
          <p:cNvSpPr>
            <a:spLocks noGrp="1"/>
          </p:cNvSpPr>
          <p:nvPr>
            <p:ph type="title" hasCustomPrompt="1"/>
          </p:nvPr>
        </p:nvSpPr>
        <p:spPr>
          <a:xfrm>
            <a:off x="628650" y="37833"/>
            <a:ext cx="7886700" cy="399579"/>
          </a:xfrm>
          <a:prstGeom prst="rect">
            <a:avLst/>
          </a:prstGeom>
        </p:spPr>
        <p:txBody>
          <a:bodyPr/>
          <a:lstStyle>
            <a:lvl1pPr>
              <a:defRPr sz="2400"/>
            </a:lvl1pPr>
          </a:lstStyle>
          <a:p>
            <a:r>
              <a:rPr lang="fr-FR" dirty="0"/>
              <a:t>MODIFIEZ LE STYLE DU TITRE</a:t>
            </a:r>
          </a:p>
        </p:txBody>
      </p:sp>
      <p:sp>
        <p:nvSpPr>
          <p:cNvPr id="5" name="Espace réservé du numéro de diapositive 4">
            <a:extLst>
              <a:ext uri="{FF2B5EF4-FFF2-40B4-BE49-F238E27FC236}">
                <a16:creationId xmlns:a16="http://schemas.microsoft.com/office/drawing/2014/main" id="{C5FB26E9-AD02-4EF3-A19C-986665AC0104}"/>
              </a:ext>
            </a:extLst>
          </p:cNvPr>
          <p:cNvSpPr>
            <a:spLocks noGrp="1"/>
          </p:cNvSpPr>
          <p:nvPr>
            <p:ph type="sldNum" sz="quarter" idx="12"/>
          </p:nvPr>
        </p:nvSpPr>
        <p:spPr>
          <a:xfrm>
            <a:off x="7086600" y="6545737"/>
            <a:ext cx="2057400" cy="365125"/>
          </a:xfrm>
          <a:prstGeom prst="rect">
            <a:avLst/>
          </a:prstGeom>
        </p:spPr>
        <p:txBody>
          <a:bodyPr/>
          <a:lstStyle/>
          <a:p>
            <a:fld id="{3E88A6A7-C1D3-4575-94D4-5B53DDF7CDAB}" type="slidenum">
              <a:rPr lang="fr-FR" smtClean="0"/>
              <a:t>‹N°›</a:t>
            </a:fld>
            <a:endParaRPr lang="fr-FR"/>
          </a:p>
        </p:txBody>
      </p:sp>
    </p:spTree>
    <p:extLst>
      <p:ext uri="{BB962C8B-B14F-4D97-AF65-F5344CB8AC3E}">
        <p14:creationId xmlns:p14="http://schemas.microsoft.com/office/powerpoint/2010/main" val="2461197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C276A53-54D2-482F-821C-F32D81846FE6}"/>
              </a:ext>
            </a:extLst>
          </p:cNvPr>
          <p:cNvSpPr>
            <a:spLocks noGrp="1"/>
          </p:cNvSpPr>
          <p:nvPr>
            <p:ph type="dt" sz="half" idx="10"/>
          </p:nvPr>
        </p:nvSpPr>
        <p:spPr>
          <a:xfrm>
            <a:off x="628650" y="6356350"/>
            <a:ext cx="2057400" cy="365125"/>
          </a:xfrm>
          <a:prstGeom prst="rect">
            <a:avLst/>
          </a:prstGeom>
        </p:spPr>
        <p:txBody>
          <a:bodyPr/>
          <a:lstStyle/>
          <a:p>
            <a:fld id="{5DB0FC5D-4F5A-44D7-90F9-8F487EE73C63}" type="datetimeFigureOut">
              <a:rPr lang="fr-FR" smtClean="0"/>
              <a:t>08/04/2024</a:t>
            </a:fld>
            <a:endParaRPr lang="fr-FR"/>
          </a:p>
        </p:txBody>
      </p:sp>
      <p:sp>
        <p:nvSpPr>
          <p:cNvPr id="3" name="Espace réservé du pied de page 2">
            <a:extLst>
              <a:ext uri="{FF2B5EF4-FFF2-40B4-BE49-F238E27FC236}">
                <a16:creationId xmlns:a16="http://schemas.microsoft.com/office/drawing/2014/main" id="{80DD6A8B-B2C3-4CCB-9B5A-BBB00BD04C36}"/>
              </a:ext>
            </a:extLst>
          </p:cNvPr>
          <p:cNvSpPr>
            <a:spLocks noGrp="1"/>
          </p:cNvSpPr>
          <p:nvPr>
            <p:ph type="ftr" sz="quarter" idx="11"/>
          </p:nvPr>
        </p:nvSpPr>
        <p:spPr>
          <a:xfrm>
            <a:off x="3028950" y="6356350"/>
            <a:ext cx="30861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2307A307-7BD0-413D-820C-522C628B6B78}"/>
              </a:ext>
            </a:extLst>
          </p:cNvPr>
          <p:cNvSpPr>
            <a:spLocks noGrp="1"/>
          </p:cNvSpPr>
          <p:nvPr>
            <p:ph type="sldNum" sz="quarter" idx="12"/>
          </p:nvPr>
        </p:nvSpPr>
        <p:spPr>
          <a:xfrm>
            <a:off x="6457950" y="6356350"/>
            <a:ext cx="2057400" cy="365125"/>
          </a:xfrm>
          <a:prstGeom prst="rect">
            <a:avLst/>
          </a:prstGeom>
        </p:spPr>
        <p:txBody>
          <a:bodyPr/>
          <a:lstStyle/>
          <a:p>
            <a:fld id="{3E88A6A7-C1D3-4575-94D4-5B53DDF7CDAB}" type="slidenum">
              <a:rPr lang="fr-FR" smtClean="0"/>
              <a:t>‹N°›</a:t>
            </a:fld>
            <a:endParaRPr lang="fr-FR"/>
          </a:p>
        </p:txBody>
      </p:sp>
    </p:spTree>
    <p:extLst>
      <p:ext uri="{BB962C8B-B14F-4D97-AF65-F5344CB8AC3E}">
        <p14:creationId xmlns:p14="http://schemas.microsoft.com/office/powerpoint/2010/main" val="2527341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93A0F7-299E-473E-A355-F741B3C6C00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8D67E70-F44F-49A2-BE00-CB22311BB4C2}"/>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8EEF397-8621-44E1-81C7-D73C8634C876}"/>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94C7320-4D6F-4237-9761-037135CC597F}"/>
              </a:ext>
            </a:extLst>
          </p:cNvPr>
          <p:cNvSpPr>
            <a:spLocks noGrp="1"/>
          </p:cNvSpPr>
          <p:nvPr>
            <p:ph type="dt" sz="half" idx="10"/>
          </p:nvPr>
        </p:nvSpPr>
        <p:spPr>
          <a:xfrm>
            <a:off x="628650" y="6356350"/>
            <a:ext cx="2057400" cy="365125"/>
          </a:xfrm>
          <a:prstGeom prst="rect">
            <a:avLst/>
          </a:prstGeom>
        </p:spPr>
        <p:txBody>
          <a:bodyPr/>
          <a:lstStyle/>
          <a:p>
            <a:fld id="{5DB0FC5D-4F5A-44D7-90F9-8F487EE73C63}" type="datetimeFigureOut">
              <a:rPr lang="fr-FR" smtClean="0"/>
              <a:t>08/04/2024</a:t>
            </a:fld>
            <a:endParaRPr lang="fr-FR"/>
          </a:p>
        </p:txBody>
      </p:sp>
      <p:sp>
        <p:nvSpPr>
          <p:cNvPr id="6" name="Espace réservé du pied de page 5">
            <a:extLst>
              <a:ext uri="{FF2B5EF4-FFF2-40B4-BE49-F238E27FC236}">
                <a16:creationId xmlns:a16="http://schemas.microsoft.com/office/drawing/2014/main" id="{3B82AE88-9A54-489B-B58A-B8ED7C9EF67B}"/>
              </a:ext>
            </a:extLst>
          </p:cNvPr>
          <p:cNvSpPr>
            <a:spLocks noGrp="1"/>
          </p:cNvSpPr>
          <p:nvPr>
            <p:ph type="ftr" sz="quarter" idx="11"/>
          </p:nvPr>
        </p:nvSpPr>
        <p:spPr>
          <a:xfrm>
            <a:off x="3028950" y="6356350"/>
            <a:ext cx="30861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67FBE9C0-8C3F-4B3B-A1D9-D9292A5D25F9}"/>
              </a:ext>
            </a:extLst>
          </p:cNvPr>
          <p:cNvSpPr>
            <a:spLocks noGrp="1"/>
          </p:cNvSpPr>
          <p:nvPr>
            <p:ph type="sldNum" sz="quarter" idx="12"/>
          </p:nvPr>
        </p:nvSpPr>
        <p:spPr>
          <a:xfrm>
            <a:off x="6457950" y="6356350"/>
            <a:ext cx="2057400" cy="365125"/>
          </a:xfrm>
          <a:prstGeom prst="rect">
            <a:avLst/>
          </a:prstGeom>
        </p:spPr>
        <p:txBody>
          <a:bodyPr/>
          <a:lstStyle/>
          <a:p>
            <a:fld id="{3E88A6A7-C1D3-4575-94D4-5B53DDF7CDAB}" type="slidenum">
              <a:rPr lang="fr-FR" smtClean="0"/>
              <a:t>‹N°›</a:t>
            </a:fld>
            <a:endParaRPr lang="fr-FR"/>
          </a:p>
        </p:txBody>
      </p:sp>
    </p:spTree>
    <p:extLst>
      <p:ext uri="{BB962C8B-B14F-4D97-AF65-F5344CB8AC3E}">
        <p14:creationId xmlns:p14="http://schemas.microsoft.com/office/powerpoint/2010/main" val="2430194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6CFE67-F6FD-413B-8548-F3191980DF02}"/>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7871945-492C-466D-B4C5-98291B9E163D}"/>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43FEEF9-CB0D-4BCF-AF15-158C739C2B9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7360A2D-0A0A-46D3-B4F5-338515B711A4}"/>
              </a:ext>
            </a:extLst>
          </p:cNvPr>
          <p:cNvSpPr>
            <a:spLocks noGrp="1"/>
          </p:cNvSpPr>
          <p:nvPr>
            <p:ph type="dt" sz="half" idx="10"/>
          </p:nvPr>
        </p:nvSpPr>
        <p:spPr>
          <a:xfrm>
            <a:off x="628650" y="6356350"/>
            <a:ext cx="2057400" cy="365125"/>
          </a:xfrm>
          <a:prstGeom prst="rect">
            <a:avLst/>
          </a:prstGeom>
        </p:spPr>
        <p:txBody>
          <a:bodyPr/>
          <a:lstStyle/>
          <a:p>
            <a:fld id="{5DB0FC5D-4F5A-44D7-90F9-8F487EE73C63}" type="datetimeFigureOut">
              <a:rPr lang="fr-FR" smtClean="0"/>
              <a:t>08/04/2024</a:t>
            </a:fld>
            <a:endParaRPr lang="fr-FR"/>
          </a:p>
        </p:txBody>
      </p:sp>
      <p:sp>
        <p:nvSpPr>
          <p:cNvPr id="6" name="Espace réservé du pied de page 5">
            <a:extLst>
              <a:ext uri="{FF2B5EF4-FFF2-40B4-BE49-F238E27FC236}">
                <a16:creationId xmlns:a16="http://schemas.microsoft.com/office/drawing/2014/main" id="{9978A5C5-3FDA-4FF4-8F0F-CCD73B1ED252}"/>
              </a:ext>
            </a:extLst>
          </p:cNvPr>
          <p:cNvSpPr>
            <a:spLocks noGrp="1"/>
          </p:cNvSpPr>
          <p:nvPr>
            <p:ph type="ftr" sz="quarter" idx="11"/>
          </p:nvPr>
        </p:nvSpPr>
        <p:spPr>
          <a:xfrm>
            <a:off x="3028950" y="6356350"/>
            <a:ext cx="30861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EBE816FB-9BE2-428B-991A-F3FBE2EECA92}"/>
              </a:ext>
            </a:extLst>
          </p:cNvPr>
          <p:cNvSpPr>
            <a:spLocks noGrp="1"/>
          </p:cNvSpPr>
          <p:nvPr>
            <p:ph type="sldNum" sz="quarter" idx="12"/>
          </p:nvPr>
        </p:nvSpPr>
        <p:spPr>
          <a:xfrm>
            <a:off x="6457950" y="6356350"/>
            <a:ext cx="2057400" cy="365125"/>
          </a:xfrm>
          <a:prstGeom prst="rect">
            <a:avLst/>
          </a:prstGeom>
        </p:spPr>
        <p:txBody>
          <a:bodyPr/>
          <a:lstStyle/>
          <a:p>
            <a:fld id="{3E88A6A7-C1D3-4575-94D4-5B53DDF7CDAB}" type="slidenum">
              <a:rPr lang="fr-FR" smtClean="0"/>
              <a:t>‹N°›</a:t>
            </a:fld>
            <a:endParaRPr lang="fr-FR"/>
          </a:p>
        </p:txBody>
      </p:sp>
    </p:spTree>
    <p:extLst>
      <p:ext uri="{BB962C8B-B14F-4D97-AF65-F5344CB8AC3E}">
        <p14:creationId xmlns:p14="http://schemas.microsoft.com/office/powerpoint/2010/main" val="3073272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ECBAC2-0713-4AF9-A691-16DFB84AA64D}"/>
              </a:ext>
            </a:extLst>
          </p:cNvPr>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6331F72-B916-43CD-9E0A-4538E4343D3C}"/>
              </a:ext>
            </a:extLst>
          </p:cNvPr>
          <p:cNvSpPr>
            <a:spLocks noGrp="1"/>
          </p:cNvSpPr>
          <p:nvPr>
            <p:ph type="body" orient="vert" idx="1"/>
          </p:nvPr>
        </p:nvSpPr>
        <p:spPr>
          <a:xfrm>
            <a:off x="628650" y="1825625"/>
            <a:ext cx="78867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616BAC-942F-4CF6-8CFB-F3E9E8A0986D}"/>
              </a:ext>
            </a:extLst>
          </p:cNvPr>
          <p:cNvSpPr>
            <a:spLocks noGrp="1"/>
          </p:cNvSpPr>
          <p:nvPr>
            <p:ph type="dt" sz="half" idx="10"/>
          </p:nvPr>
        </p:nvSpPr>
        <p:spPr>
          <a:xfrm>
            <a:off x="628650" y="6356350"/>
            <a:ext cx="2057400" cy="365125"/>
          </a:xfrm>
          <a:prstGeom prst="rect">
            <a:avLst/>
          </a:prstGeom>
        </p:spPr>
        <p:txBody>
          <a:bodyPr/>
          <a:lstStyle/>
          <a:p>
            <a:fld id="{5DB0FC5D-4F5A-44D7-90F9-8F487EE73C63}" type="datetimeFigureOut">
              <a:rPr lang="fr-FR" smtClean="0"/>
              <a:t>08/04/2024</a:t>
            </a:fld>
            <a:endParaRPr lang="fr-FR"/>
          </a:p>
        </p:txBody>
      </p:sp>
      <p:sp>
        <p:nvSpPr>
          <p:cNvPr id="5" name="Espace réservé du pied de page 4">
            <a:extLst>
              <a:ext uri="{FF2B5EF4-FFF2-40B4-BE49-F238E27FC236}">
                <a16:creationId xmlns:a16="http://schemas.microsoft.com/office/drawing/2014/main" id="{BC2BE0DB-5B5A-4635-9D5C-643377A6EBE6}"/>
              </a:ext>
            </a:extLst>
          </p:cNvPr>
          <p:cNvSpPr>
            <a:spLocks noGrp="1"/>
          </p:cNvSpPr>
          <p:nvPr>
            <p:ph type="ftr" sz="quarter" idx="11"/>
          </p:nvPr>
        </p:nvSpPr>
        <p:spPr>
          <a:xfrm>
            <a:off x="3028950" y="6356350"/>
            <a:ext cx="30861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A6399BFB-2C29-4C3C-8FA6-820C9A926CCB}"/>
              </a:ext>
            </a:extLst>
          </p:cNvPr>
          <p:cNvSpPr>
            <a:spLocks noGrp="1"/>
          </p:cNvSpPr>
          <p:nvPr>
            <p:ph type="sldNum" sz="quarter" idx="12"/>
          </p:nvPr>
        </p:nvSpPr>
        <p:spPr>
          <a:xfrm>
            <a:off x="6457950" y="6356350"/>
            <a:ext cx="2057400" cy="365125"/>
          </a:xfrm>
          <a:prstGeom prst="rect">
            <a:avLst/>
          </a:prstGeom>
        </p:spPr>
        <p:txBody>
          <a:bodyPr/>
          <a:lstStyle/>
          <a:p>
            <a:fld id="{3E88A6A7-C1D3-4575-94D4-5B53DDF7CDAB}" type="slidenum">
              <a:rPr lang="fr-FR" smtClean="0"/>
              <a:t>‹N°›</a:t>
            </a:fld>
            <a:endParaRPr lang="fr-FR"/>
          </a:p>
        </p:txBody>
      </p:sp>
    </p:spTree>
    <p:extLst>
      <p:ext uri="{BB962C8B-B14F-4D97-AF65-F5344CB8AC3E}">
        <p14:creationId xmlns:p14="http://schemas.microsoft.com/office/powerpoint/2010/main" val="192006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7BD5093-69E9-4B9A-8D09-C2FF84789F69}"/>
              </a:ext>
            </a:extLst>
          </p:cNvPr>
          <p:cNvSpPr>
            <a:spLocks noGrp="1"/>
          </p:cNvSpPr>
          <p:nvPr>
            <p:ph type="title" orient="vert"/>
          </p:nvPr>
        </p:nvSpPr>
        <p:spPr>
          <a:xfrm>
            <a:off x="6543675" y="365125"/>
            <a:ext cx="1971675"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CA19FD1-2940-4798-ADC0-6D3382F29AC0}"/>
              </a:ext>
            </a:extLst>
          </p:cNvPr>
          <p:cNvSpPr>
            <a:spLocks noGrp="1"/>
          </p:cNvSpPr>
          <p:nvPr>
            <p:ph type="body" orient="vert" idx="1"/>
          </p:nvPr>
        </p:nvSpPr>
        <p:spPr>
          <a:xfrm>
            <a:off x="628650" y="365125"/>
            <a:ext cx="5762625"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697884B-5290-4AB9-901F-C468CC911A02}"/>
              </a:ext>
            </a:extLst>
          </p:cNvPr>
          <p:cNvSpPr>
            <a:spLocks noGrp="1"/>
          </p:cNvSpPr>
          <p:nvPr>
            <p:ph type="dt" sz="half" idx="10"/>
          </p:nvPr>
        </p:nvSpPr>
        <p:spPr>
          <a:xfrm>
            <a:off x="628650" y="6356350"/>
            <a:ext cx="2057400" cy="365125"/>
          </a:xfrm>
          <a:prstGeom prst="rect">
            <a:avLst/>
          </a:prstGeom>
        </p:spPr>
        <p:txBody>
          <a:bodyPr/>
          <a:lstStyle/>
          <a:p>
            <a:fld id="{5DB0FC5D-4F5A-44D7-90F9-8F487EE73C63}" type="datetimeFigureOut">
              <a:rPr lang="fr-FR" smtClean="0"/>
              <a:t>08/04/2024</a:t>
            </a:fld>
            <a:endParaRPr lang="fr-FR"/>
          </a:p>
        </p:txBody>
      </p:sp>
      <p:sp>
        <p:nvSpPr>
          <p:cNvPr id="5" name="Espace réservé du pied de page 4">
            <a:extLst>
              <a:ext uri="{FF2B5EF4-FFF2-40B4-BE49-F238E27FC236}">
                <a16:creationId xmlns:a16="http://schemas.microsoft.com/office/drawing/2014/main" id="{65F59E2A-9A6C-449B-BC37-516655CB52D5}"/>
              </a:ext>
            </a:extLst>
          </p:cNvPr>
          <p:cNvSpPr>
            <a:spLocks noGrp="1"/>
          </p:cNvSpPr>
          <p:nvPr>
            <p:ph type="ftr" sz="quarter" idx="11"/>
          </p:nvPr>
        </p:nvSpPr>
        <p:spPr>
          <a:xfrm>
            <a:off x="3028950" y="6356350"/>
            <a:ext cx="30861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8BEE247A-4215-4189-BF3E-C6D5D0385A72}"/>
              </a:ext>
            </a:extLst>
          </p:cNvPr>
          <p:cNvSpPr>
            <a:spLocks noGrp="1"/>
          </p:cNvSpPr>
          <p:nvPr>
            <p:ph type="sldNum" sz="quarter" idx="12"/>
          </p:nvPr>
        </p:nvSpPr>
        <p:spPr>
          <a:xfrm>
            <a:off x="6457950" y="6356350"/>
            <a:ext cx="2057400" cy="365125"/>
          </a:xfrm>
          <a:prstGeom prst="rect">
            <a:avLst/>
          </a:prstGeom>
        </p:spPr>
        <p:txBody>
          <a:bodyPr/>
          <a:lstStyle/>
          <a:p>
            <a:fld id="{3E88A6A7-C1D3-4575-94D4-5B53DDF7CDAB}" type="slidenum">
              <a:rPr lang="fr-FR" smtClean="0"/>
              <a:t>‹N°›</a:t>
            </a:fld>
            <a:endParaRPr lang="fr-FR"/>
          </a:p>
        </p:txBody>
      </p:sp>
    </p:spTree>
    <p:extLst>
      <p:ext uri="{BB962C8B-B14F-4D97-AF65-F5344CB8AC3E}">
        <p14:creationId xmlns:p14="http://schemas.microsoft.com/office/powerpoint/2010/main" val="18043572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948264" y="6554283"/>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7092280" y="6542429"/>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7035162" y="6550975"/>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latin typeface="Calibri" pitchFamily="34" charset="0"/>
                <a:cs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dirty="0"/>
              <a:t>Cliquez pour modifier les styles du texte du masque</a:t>
            </a:r>
          </a:p>
        </p:txBody>
      </p:sp>
      <p:sp>
        <p:nvSpPr>
          <p:cNvPr id="4" name="Rectangle 4"/>
          <p:cNvSpPr>
            <a:spLocks noGrp="1" noChangeArrowheads="1"/>
          </p:cNvSpPr>
          <p:nvPr>
            <p:ph type="dt" sz="half" idx="10"/>
          </p:nvPr>
        </p:nvSpPr>
        <p:spPr>
          <a:xfrm>
            <a:off x="34925" y="6594475"/>
            <a:ext cx="2133600" cy="219075"/>
          </a:xfrm>
          <a:prstGeom prst="rect">
            <a:avLst/>
          </a:prstGeom>
        </p:spPr>
        <p:txBody>
          <a:bodyPr/>
          <a:lstStyle>
            <a:lvl1pPr>
              <a:defRPr>
                <a:latin typeface="Calibri" pitchFamily="34" charset="0"/>
                <a:cs typeface="Calibri" pitchFamily="34" charset="0"/>
              </a:defRPr>
            </a:lvl1pPr>
          </a:lstStyle>
          <a:p>
            <a:pPr>
              <a:defRPr/>
            </a:pPr>
            <a:fld id="{5975F6BD-C95C-44B3-9E09-2092D62B8AFF}" type="datetime1">
              <a:rPr lang="fr-FR" smtClean="0"/>
              <a:pPr>
                <a:defRPr/>
              </a:pPr>
              <a:t>08/04/2024</a:t>
            </a:fld>
            <a:endParaRPr lang="fr-FR"/>
          </a:p>
        </p:txBody>
      </p:sp>
      <p:sp>
        <p:nvSpPr>
          <p:cNvPr id="5" name="Rectangle 5"/>
          <p:cNvSpPr>
            <a:spLocks noGrp="1" noChangeArrowheads="1"/>
          </p:cNvSpPr>
          <p:nvPr>
            <p:ph type="ftr" sz="quarter" idx="11"/>
          </p:nvPr>
        </p:nvSpPr>
        <p:spPr>
          <a:xfrm>
            <a:off x="1143000" y="7072313"/>
            <a:ext cx="7500938" cy="290512"/>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75B93B31-9E09-44E4-B290-43B5ED046CC7}" type="slidenum">
              <a:rPr lang="fr-FR"/>
              <a:pPr>
                <a:defRPr/>
              </a:pPr>
              <a:t>‹N°›</a:t>
            </a:fld>
            <a:endParaRPr lang="fr-F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8" name="Espace réservé du pied de page 7"/>
          <p:cNvSpPr>
            <a:spLocks noGrp="1"/>
          </p:cNvSpPr>
          <p:nvPr>
            <p:ph type="ftr" sz="quarter" idx="11"/>
          </p:nvPr>
        </p:nvSpPr>
        <p:spPr>
          <a:xfrm>
            <a:off x="3124200" y="6356350"/>
            <a:ext cx="2895600" cy="365125"/>
          </a:xfrm>
          <a:prstGeom prst="rect">
            <a:avLst/>
          </a:prstGeom>
        </p:spPr>
        <p:txBody>
          <a:bodyPr/>
          <a:lstStyle/>
          <a:p>
            <a:endParaRPr lang="fr-FR"/>
          </a:p>
        </p:txBody>
      </p:sp>
      <p:sp>
        <p:nvSpPr>
          <p:cNvPr id="9" name="Espace réservé du numéro de diapositive 8"/>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e la date 2"/>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4" name="Espace réservé du pied de page 3"/>
          <p:cNvSpPr>
            <a:spLocks noGrp="1"/>
          </p:cNvSpPr>
          <p:nvPr>
            <p:ph type="ftr" sz="quarter" idx="11"/>
          </p:nvPr>
        </p:nvSpPr>
        <p:spPr>
          <a:xfrm>
            <a:off x="3124200" y="6356350"/>
            <a:ext cx="2895600" cy="365125"/>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3" name="Espace réservé du pied de page 2"/>
          <p:cNvSpPr>
            <a:spLocks noGrp="1"/>
          </p:cNvSpPr>
          <p:nvPr>
            <p:ph type="ftr" sz="quarter" idx="11"/>
          </p:nvPr>
        </p:nvSpPr>
        <p:spPr>
          <a:xfrm>
            <a:off x="3124200" y="6356350"/>
            <a:ext cx="2895600" cy="365125"/>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6989908" y="6538912"/>
            <a:ext cx="2133600" cy="365125"/>
          </a:xfrm>
          <a:prstGeom prst="rect">
            <a:avLst/>
          </a:prstGeom>
        </p:spPr>
        <p:txBody>
          <a:bodyPr/>
          <a:lstStyle/>
          <a:p>
            <a:fld id="{183BE7EB-FEA1-4AD5-9583-4F6E8715098A}" type="slidenum">
              <a:rPr lang="fr-FR" smtClean="0"/>
              <a:pPr/>
              <a:t>‹N°›</a:t>
            </a:fld>
            <a:endParaRPr lang="fr-F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a:prstGeom prst="rect">
            <a:avLst/>
          </a:prstGeo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457200" y="1600200"/>
            <a:ext cx="8229600" cy="45259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a:prstGeom prst="rect">
            <a:avLst/>
          </a:prstGeo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Rectangle 4"/>
          <p:cNvSpPr>
            <a:spLocks noGrp="1" noChangeArrowheads="1"/>
          </p:cNvSpPr>
          <p:nvPr>
            <p:ph type="dt" sz="half" idx="10"/>
          </p:nvPr>
        </p:nvSpPr>
        <p:spPr>
          <a:xfrm>
            <a:off x="34925" y="6597650"/>
            <a:ext cx="2133600" cy="244475"/>
          </a:xfrm>
          <a:prstGeom prst="rect">
            <a:avLst/>
          </a:prstGeom>
        </p:spPr>
        <p:txBody>
          <a:bodyPr/>
          <a:lstStyle>
            <a:lvl1pPr>
              <a:defRPr>
                <a:latin typeface="Calibri" pitchFamily="34" charset="0"/>
                <a:cs typeface="Calibri" pitchFamily="34" charset="0"/>
              </a:defRPr>
            </a:lvl1pPr>
          </a:lstStyle>
          <a:p>
            <a:pPr>
              <a:defRPr/>
            </a:pPr>
            <a:fld id="{B3C68406-3077-4333-B572-02413D489D02}" type="datetime1">
              <a:rPr lang="fr-FR" smtClean="0"/>
              <a:pPr>
                <a:defRPr/>
              </a:pPr>
              <a:t>08/04/2024</a:t>
            </a:fld>
            <a:endParaRPr lang="fr-FR"/>
          </a:p>
        </p:txBody>
      </p:sp>
      <p:sp>
        <p:nvSpPr>
          <p:cNvPr id="4" name="Rectangle 5"/>
          <p:cNvSpPr>
            <a:spLocks noGrp="1" noChangeArrowheads="1"/>
          </p:cNvSpPr>
          <p:nvPr>
            <p:ph type="ftr" sz="quarter" idx="11"/>
          </p:nvPr>
        </p:nvSpPr>
        <p:spPr>
          <a:xfrm>
            <a:off x="3124200" y="6500813"/>
            <a:ext cx="2895600" cy="244475"/>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5" name="Rectangle 6"/>
          <p:cNvSpPr>
            <a:spLocks noGrp="1" noChangeArrowheads="1"/>
          </p:cNvSpPr>
          <p:nvPr>
            <p:ph type="sldNum" sz="quarter" idx="12"/>
          </p:nvPr>
        </p:nvSpPr>
        <p:spPr/>
        <p:txBody>
          <a:bodyPr/>
          <a:lstStyle>
            <a:lvl1pPr>
              <a:defRPr/>
            </a:lvl1pPr>
          </a:lstStyle>
          <a:p>
            <a:pPr>
              <a:defRPr/>
            </a:pPr>
            <a:fld id="{E652A8FB-8C76-45BB-8D82-93F8E151003C}" type="slidenum">
              <a:rPr lang="fr-FR"/>
              <a:pPr>
                <a:defRPr/>
              </a:pPr>
              <a:t>‹N°›</a:t>
            </a:fld>
            <a:endParaRPr lang="fr-FR"/>
          </a:p>
        </p:txBody>
      </p:sp>
    </p:spTree>
    <p:extLst>
      <p:ext uri="{BB962C8B-B14F-4D97-AF65-F5344CB8AC3E}">
        <p14:creationId xmlns:p14="http://schemas.microsoft.com/office/powerpoint/2010/main" val="1591306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a:prstGeom prst="rect">
            <a:avLst/>
          </a:prstGeom>
        </p:spPr>
        <p:txBody>
          <a:bodyPr/>
          <a:lstStyle>
            <a:lvl1pPr>
              <a:defRPr sz="2800">
                <a:latin typeface="Calibri" pitchFamily="34" charset="0"/>
                <a:cs typeface="Calibri" pitchFamily="34" charset="0"/>
              </a:defRPr>
            </a:lvl1pPr>
            <a:lvl2pPr>
              <a:defRPr sz="2400">
                <a:latin typeface="Calibri" pitchFamily="34" charset="0"/>
                <a:cs typeface="Calibri" pitchFamily="34" charset="0"/>
              </a:defRPr>
            </a:lvl2pPr>
            <a:lvl3pPr>
              <a:defRPr sz="2000">
                <a:latin typeface="Calibri" pitchFamily="34" charset="0"/>
                <a:cs typeface="Calibri" pitchFamily="34" charset="0"/>
              </a:defRPr>
            </a:lvl3pPr>
            <a:lvl4pPr>
              <a:defRPr sz="1800">
                <a:latin typeface="Calibri" pitchFamily="34" charset="0"/>
                <a:cs typeface="Calibri" pitchFamily="34" charset="0"/>
              </a:defRPr>
            </a:lvl4pPr>
            <a:lvl5pPr>
              <a:defRPr sz="1800">
                <a:latin typeface="Calibri" pitchFamily="34" charset="0"/>
                <a:cs typeface="Calibri" pitchFamily="34" charset="0"/>
              </a:defRPr>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p:cNvSpPr>
            <a:spLocks noGrp="1"/>
          </p:cNvSpPr>
          <p:nvPr>
            <p:ph sz="half" idx="2"/>
          </p:nvPr>
        </p:nvSpPr>
        <p:spPr>
          <a:xfrm>
            <a:off x="4648200" y="1600200"/>
            <a:ext cx="4038600" cy="4525963"/>
          </a:xfrm>
          <a:prstGeom prst="rect">
            <a:avLst/>
          </a:prstGeom>
        </p:spPr>
        <p:txBody>
          <a:bodyPr/>
          <a:lstStyle>
            <a:lvl1pPr>
              <a:defRPr sz="2800">
                <a:latin typeface="Calibri" pitchFamily="34" charset="0"/>
                <a:cs typeface="Calibri" pitchFamily="34" charset="0"/>
              </a:defRPr>
            </a:lvl1pPr>
            <a:lvl2pPr>
              <a:defRPr sz="2400">
                <a:latin typeface="Calibri" pitchFamily="34" charset="0"/>
                <a:cs typeface="Calibri" pitchFamily="34" charset="0"/>
              </a:defRPr>
            </a:lvl2pPr>
            <a:lvl3pPr>
              <a:defRPr sz="2000">
                <a:latin typeface="Calibri" pitchFamily="34" charset="0"/>
                <a:cs typeface="Calibri" pitchFamily="34" charset="0"/>
              </a:defRPr>
            </a:lvl3pPr>
            <a:lvl4pPr>
              <a:defRPr sz="1800">
                <a:latin typeface="Calibri" pitchFamily="34" charset="0"/>
                <a:cs typeface="Calibri" pitchFamily="34" charset="0"/>
              </a:defRPr>
            </a:lvl4pPr>
            <a:lvl5pPr>
              <a:defRPr sz="1800">
                <a:latin typeface="Calibri" pitchFamily="34" charset="0"/>
                <a:cs typeface="Calibri" pitchFamily="34" charset="0"/>
              </a:defRPr>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noChangeArrowheads="1"/>
          </p:cNvSpPr>
          <p:nvPr>
            <p:ph type="dt" sz="half" idx="10"/>
          </p:nvPr>
        </p:nvSpPr>
        <p:spPr>
          <a:xfrm>
            <a:off x="34925" y="6594475"/>
            <a:ext cx="2133600" cy="219075"/>
          </a:xfrm>
          <a:prstGeom prst="rect">
            <a:avLst/>
          </a:prstGeom>
        </p:spPr>
        <p:txBody>
          <a:bodyPr/>
          <a:lstStyle>
            <a:lvl1pPr>
              <a:defRPr>
                <a:latin typeface="Calibri" pitchFamily="34" charset="0"/>
                <a:cs typeface="Calibri" pitchFamily="34" charset="0"/>
              </a:defRPr>
            </a:lvl1pPr>
          </a:lstStyle>
          <a:p>
            <a:pPr>
              <a:defRPr/>
            </a:pPr>
            <a:fld id="{E2CE51A7-A53E-48D6-99D3-52AEE2CB49D1}" type="datetime1">
              <a:rPr lang="fr-FR" smtClean="0"/>
              <a:pPr>
                <a:defRPr/>
              </a:pPr>
              <a:t>08/04/2024</a:t>
            </a:fld>
            <a:endParaRPr lang="fr-FR"/>
          </a:p>
        </p:txBody>
      </p:sp>
      <p:sp>
        <p:nvSpPr>
          <p:cNvPr id="6" name="Espace réservé du pied de page 5"/>
          <p:cNvSpPr>
            <a:spLocks noGrp="1" noChangeArrowheads="1"/>
          </p:cNvSpPr>
          <p:nvPr>
            <p:ph type="ftr" sz="quarter" idx="11"/>
          </p:nvPr>
        </p:nvSpPr>
        <p:spPr>
          <a:xfrm>
            <a:off x="1143000" y="7072313"/>
            <a:ext cx="7500938" cy="290512"/>
          </a:xfrm>
          <a:prstGeom prst="rect">
            <a:avLst/>
          </a:prstGeom>
        </p:spPr>
        <p:txBody>
          <a:bodyPr/>
          <a:lstStyle>
            <a:lvl1pPr>
              <a:defRPr>
                <a:latin typeface="Calibri" pitchFamily="34" charset="0"/>
                <a:cs typeface="Calibri" pitchFamily="34" charset="0"/>
              </a:defRPr>
            </a:lvl1pPr>
          </a:lstStyle>
          <a:p>
            <a:pPr>
              <a:defRPr/>
            </a:pPr>
            <a:endParaRPr lang="fr-FR" dirty="0"/>
          </a:p>
        </p:txBody>
      </p:sp>
      <p:sp>
        <p:nvSpPr>
          <p:cNvPr id="7" name="Rectangle 6"/>
          <p:cNvSpPr>
            <a:spLocks noGrp="1" noChangeArrowheads="1"/>
          </p:cNvSpPr>
          <p:nvPr>
            <p:ph type="sldNum" sz="quarter" idx="12"/>
          </p:nvPr>
        </p:nvSpPr>
        <p:spPr/>
        <p:txBody>
          <a:bodyPr/>
          <a:lstStyle>
            <a:lvl1pPr>
              <a:defRPr/>
            </a:lvl1pPr>
          </a:lstStyle>
          <a:p>
            <a:pPr>
              <a:defRPr/>
            </a:pPr>
            <a:fld id="{AE7EE4D1-8928-4EBE-9B74-718E75BB3ED8}" type="slidenum">
              <a:rPr lang="fr-FR"/>
              <a:pPr>
                <a:defRPr/>
              </a:pPr>
              <a:t>‹N°›</a:t>
            </a:fld>
            <a:endParaRPr lang="fr-F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contenu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8" name="Espace réservé du pied de page 7"/>
          <p:cNvSpPr>
            <a:spLocks noGrp="1"/>
          </p:cNvSpPr>
          <p:nvPr>
            <p:ph type="ftr" sz="quarter" idx="11"/>
          </p:nvPr>
        </p:nvSpPr>
        <p:spPr>
          <a:xfrm>
            <a:off x="3124200" y="6356350"/>
            <a:ext cx="2895600" cy="365125"/>
          </a:xfrm>
          <a:prstGeom prst="rect">
            <a:avLst/>
          </a:prstGeom>
        </p:spPr>
        <p:txBody>
          <a:bodyPr/>
          <a:lstStyle/>
          <a:p>
            <a:endParaRPr lang="fr-FR"/>
          </a:p>
        </p:txBody>
      </p:sp>
      <p:sp>
        <p:nvSpPr>
          <p:cNvPr id="9" name="Espace réservé du numéro de diapositive 8"/>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e la date 2"/>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4" name="Espace réservé du pied de page 3"/>
          <p:cNvSpPr>
            <a:spLocks noGrp="1"/>
          </p:cNvSpPr>
          <p:nvPr>
            <p:ph type="ftr" sz="quarter" idx="11"/>
          </p:nvPr>
        </p:nvSpPr>
        <p:spPr>
          <a:xfrm>
            <a:off x="3124200" y="6356350"/>
            <a:ext cx="2895600" cy="365125"/>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3" name="Espace réservé du pied de page 2"/>
          <p:cNvSpPr>
            <a:spLocks noGrp="1"/>
          </p:cNvSpPr>
          <p:nvPr>
            <p:ph type="ftr" sz="quarter" idx="11"/>
          </p:nvPr>
        </p:nvSpPr>
        <p:spPr>
          <a:xfrm>
            <a:off x="3124200" y="6356350"/>
            <a:ext cx="2895600" cy="365125"/>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a:prstGeom prst="rect">
            <a:avLst/>
          </a:prstGeo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457200" y="1600200"/>
            <a:ext cx="8229600" cy="45259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a:prstGeom prst="rect">
            <a:avLst/>
          </a:prstGeo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457200" y="274638"/>
            <a:ext cx="6019800" cy="5851525"/>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6356350"/>
            <a:ext cx="2133600" cy="365125"/>
          </a:xfrm>
          <a:prstGeom prst="rect">
            <a:avLst/>
          </a:prstGeom>
        </p:spPr>
        <p:txBody>
          <a:bodyPr/>
          <a:lstStyle/>
          <a:p>
            <a:fld id="{BA95A0F6-93EC-4516-83A3-5ADB883E3FFD}" type="datetimeFigureOut">
              <a:rPr lang="fr-FR" smtClean="0"/>
              <a:pPr/>
              <a:t>08/04/2024</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a:lstStyle/>
          <a:p>
            <a:fld id="{183BE7EB-FEA1-4AD5-9583-4F6E8715098A}"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a:prstGeom prst="rect">
            <a:avLst/>
          </a:prstGeom>
        </p:spPr>
        <p:txBody>
          <a:bodyPr anchor="b"/>
          <a:lstStyle>
            <a:lvl1pPr marL="0" indent="0">
              <a:buNone/>
              <a:defRPr sz="2400" b="1">
                <a:latin typeface="Calibri" pitchFamily="34" charset="0"/>
                <a:cs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a:lstStyle>
            <a:lvl1pPr>
              <a:defRPr sz="2400">
                <a:latin typeface="Calibri" pitchFamily="34" charset="0"/>
                <a:cs typeface="Calibri" pitchFamily="34" charset="0"/>
              </a:defRPr>
            </a:lvl1pPr>
            <a:lvl2pPr>
              <a:defRPr sz="2000">
                <a:latin typeface="Calibri" pitchFamily="34" charset="0"/>
                <a:cs typeface="Calibri" pitchFamily="34" charset="0"/>
              </a:defRPr>
            </a:lvl2pPr>
            <a:lvl3pPr>
              <a:defRPr sz="1800">
                <a:latin typeface="Calibri" pitchFamily="34" charset="0"/>
                <a:cs typeface="Calibri" pitchFamily="34" charset="0"/>
              </a:defRPr>
            </a:lvl3pPr>
            <a:lvl4pPr>
              <a:defRPr sz="1600">
                <a:latin typeface="Calibri" pitchFamily="34" charset="0"/>
                <a:cs typeface="Calibri" pitchFamily="34" charset="0"/>
              </a:defRPr>
            </a:lvl4pPr>
            <a:lvl5pPr>
              <a:defRPr sz="1600">
                <a:latin typeface="Calibri" pitchFamily="34" charset="0"/>
                <a:cs typeface="Calibri" pitchFamily="34" charset="0"/>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Calibri" pitchFamily="34" charset="0"/>
                <a:cs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a:prstGeom prst="rect">
            <a:avLst/>
          </a:prstGeom>
        </p:spPr>
        <p:txBody>
          <a:bodyPr/>
          <a:lstStyle>
            <a:lvl1pPr>
              <a:defRPr sz="2400">
                <a:latin typeface="Calibri" pitchFamily="34" charset="0"/>
                <a:cs typeface="Calibri" pitchFamily="34" charset="0"/>
              </a:defRPr>
            </a:lvl1pPr>
            <a:lvl2pPr>
              <a:defRPr sz="2000">
                <a:latin typeface="Calibri" pitchFamily="34" charset="0"/>
                <a:cs typeface="Calibri" pitchFamily="34" charset="0"/>
              </a:defRPr>
            </a:lvl2pPr>
            <a:lvl3pPr>
              <a:defRPr sz="1800">
                <a:latin typeface="Calibri" pitchFamily="34" charset="0"/>
                <a:cs typeface="Calibri" pitchFamily="34" charset="0"/>
              </a:defRPr>
            </a:lvl3pPr>
            <a:lvl4pPr>
              <a:defRPr sz="1600">
                <a:latin typeface="Calibri" pitchFamily="34" charset="0"/>
                <a:cs typeface="Calibri" pitchFamily="34" charset="0"/>
              </a:defRPr>
            </a:lvl4pPr>
            <a:lvl5pPr>
              <a:defRPr sz="1600">
                <a:latin typeface="Calibri" pitchFamily="34" charset="0"/>
                <a:cs typeface="Calibri" pitchFamily="34" charset="0"/>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p:cNvSpPr>
            <a:spLocks noGrp="1" noChangeArrowheads="1"/>
          </p:cNvSpPr>
          <p:nvPr>
            <p:ph type="dt" sz="half" idx="10"/>
          </p:nvPr>
        </p:nvSpPr>
        <p:spPr>
          <a:xfrm>
            <a:off x="34925" y="6594475"/>
            <a:ext cx="2133600" cy="219075"/>
          </a:xfrm>
          <a:prstGeom prst="rect">
            <a:avLst/>
          </a:prstGeom>
        </p:spPr>
        <p:txBody>
          <a:bodyPr/>
          <a:lstStyle>
            <a:lvl1pPr>
              <a:defRPr>
                <a:latin typeface="Calibri" pitchFamily="34" charset="0"/>
                <a:cs typeface="Calibri" pitchFamily="34" charset="0"/>
              </a:defRPr>
            </a:lvl1pPr>
          </a:lstStyle>
          <a:p>
            <a:pPr>
              <a:defRPr/>
            </a:pPr>
            <a:fld id="{F24651F3-B790-4D71-B9A7-8238714A42F4}" type="datetime1">
              <a:rPr lang="fr-FR" smtClean="0"/>
              <a:pPr>
                <a:defRPr/>
              </a:pPr>
              <a:t>08/04/2024</a:t>
            </a:fld>
            <a:endParaRPr lang="fr-FR"/>
          </a:p>
        </p:txBody>
      </p:sp>
      <p:sp>
        <p:nvSpPr>
          <p:cNvPr id="8" name="Rectangle 5"/>
          <p:cNvSpPr>
            <a:spLocks noGrp="1" noChangeArrowheads="1"/>
          </p:cNvSpPr>
          <p:nvPr>
            <p:ph type="ftr" sz="quarter" idx="11"/>
          </p:nvPr>
        </p:nvSpPr>
        <p:spPr>
          <a:xfrm>
            <a:off x="1143000" y="7072313"/>
            <a:ext cx="7500938" cy="290512"/>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9" name="Rectangle 6"/>
          <p:cNvSpPr>
            <a:spLocks noGrp="1" noChangeArrowheads="1"/>
          </p:cNvSpPr>
          <p:nvPr>
            <p:ph type="sldNum" sz="quarter" idx="12"/>
          </p:nvPr>
        </p:nvSpPr>
        <p:spPr/>
        <p:txBody>
          <a:bodyPr/>
          <a:lstStyle>
            <a:lvl1pPr>
              <a:defRPr/>
            </a:lvl1pPr>
          </a:lstStyle>
          <a:p>
            <a:pPr>
              <a:defRPr/>
            </a:pPr>
            <a:fld id="{6E4EDCCF-47DD-4354-AE1B-CEB09DA58A9F}"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xfrm>
            <a:off x="1143000" y="7072313"/>
            <a:ext cx="7500938" cy="290512"/>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4" name="Rectangle 6"/>
          <p:cNvSpPr>
            <a:spLocks noGrp="1" noChangeArrowheads="1"/>
          </p:cNvSpPr>
          <p:nvPr>
            <p:ph type="sldNum" sz="quarter" idx="12"/>
          </p:nvPr>
        </p:nvSpPr>
        <p:spPr>
          <a:xfrm>
            <a:off x="7051675" y="6564313"/>
            <a:ext cx="2133600" cy="219075"/>
          </a:xfrm>
        </p:spPr>
        <p:txBody>
          <a:bodyPr/>
          <a:lstStyle>
            <a:lvl1pPr>
              <a:defRPr/>
            </a:lvl1pPr>
          </a:lstStyle>
          <a:p>
            <a:pPr>
              <a:defRPr/>
            </a:pPr>
            <a:fld id="{1F418910-A747-4822-B32D-E11652709857}"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a:prstGeom prst="rect">
            <a:avLst/>
          </a:prstGeom>
        </p:spPr>
        <p:txBody>
          <a:bodyPr/>
          <a:lstStyle>
            <a:lvl1pPr>
              <a:defRPr sz="3200">
                <a:latin typeface="Calibri" pitchFamily="34" charset="0"/>
                <a:cs typeface="Calibri" pitchFamily="34" charset="0"/>
              </a:defRPr>
            </a:lvl1pPr>
            <a:lvl2pPr>
              <a:defRPr sz="2800">
                <a:latin typeface="Calibri" pitchFamily="34" charset="0"/>
                <a:cs typeface="Calibri" pitchFamily="34" charset="0"/>
              </a:defRPr>
            </a:lvl2pPr>
            <a:lvl3pPr>
              <a:defRPr sz="2400">
                <a:latin typeface="Calibri" pitchFamily="34" charset="0"/>
                <a:cs typeface="Calibri" pitchFamily="34" charset="0"/>
              </a:defRPr>
            </a:lvl3pPr>
            <a:lvl4pPr>
              <a:defRPr sz="2000">
                <a:latin typeface="Calibri" pitchFamily="34" charset="0"/>
                <a:cs typeface="Calibri" pitchFamily="34" charset="0"/>
              </a:defRPr>
            </a:lvl4pPr>
            <a:lvl5pPr>
              <a:defRPr sz="2000">
                <a:latin typeface="Calibri" pitchFamily="34" charset="0"/>
                <a:cs typeface="Calibri" pitchFamily="34" charset="0"/>
              </a:defRPr>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a:prstGeom prst="rect">
            <a:avLst/>
          </a:prstGeom>
        </p:spPr>
        <p:txBody>
          <a:bodyPr/>
          <a:lstStyle>
            <a:lvl1pPr marL="0" indent="0">
              <a:buNone/>
              <a:defRPr sz="1400">
                <a:latin typeface="Calibri" pitchFamily="34" charset="0"/>
                <a:cs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Cliquez pour modifier les styles du texte du masque</a:t>
            </a:r>
          </a:p>
        </p:txBody>
      </p:sp>
      <p:sp>
        <p:nvSpPr>
          <p:cNvPr id="5" name="Espace réservé de la date 4"/>
          <p:cNvSpPr>
            <a:spLocks noGrp="1" noChangeArrowheads="1"/>
          </p:cNvSpPr>
          <p:nvPr>
            <p:ph type="dt" sz="half" idx="10"/>
          </p:nvPr>
        </p:nvSpPr>
        <p:spPr>
          <a:xfrm>
            <a:off x="34925" y="6594475"/>
            <a:ext cx="2133600" cy="219075"/>
          </a:xfrm>
          <a:prstGeom prst="rect">
            <a:avLst/>
          </a:prstGeom>
        </p:spPr>
        <p:txBody>
          <a:bodyPr/>
          <a:lstStyle>
            <a:lvl1pPr>
              <a:defRPr>
                <a:latin typeface="Calibri" pitchFamily="34" charset="0"/>
                <a:cs typeface="Calibri" pitchFamily="34" charset="0"/>
              </a:defRPr>
            </a:lvl1pPr>
          </a:lstStyle>
          <a:p>
            <a:pPr>
              <a:defRPr/>
            </a:pPr>
            <a:fld id="{A5DE2061-5CF3-4BDC-BC9C-A2EDEA020041}" type="datetime1">
              <a:rPr lang="fr-FR" smtClean="0"/>
              <a:pPr>
                <a:defRPr/>
              </a:pPr>
              <a:t>08/04/2024</a:t>
            </a:fld>
            <a:endParaRPr lang="fr-FR"/>
          </a:p>
        </p:txBody>
      </p:sp>
      <p:sp>
        <p:nvSpPr>
          <p:cNvPr id="6" name="Espace réservé du pied de page 5"/>
          <p:cNvSpPr>
            <a:spLocks noGrp="1" noChangeArrowheads="1"/>
          </p:cNvSpPr>
          <p:nvPr>
            <p:ph type="ftr" sz="quarter" idx="11"/>
          </p:nvPr>
        </p:nvSpPr>
        <p:spPr>
          <a:xfrm>
            <a:off x="1143000" y="7072313"/>
            <a:ext cx="7500938" cy="290512"/>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7" name="Rectangle 6"/>
          <p:cNvSpPr>
            <a:spLocks noGrp="1" noChangeArrowheads="1"/>
          </p:cNvSpPr>
          <p:nvPr>
            <p:ph type="sldNum" sz="quarter" idx="12"/>
          </p:nvPr>
        </p:nvSpPr>
        <p:spPr/>
        <p:txBody>
          <a:bodyPr/>
          <a:lstStyle>
            <a:lvl1pPr>
              <a:defRPr/>
            </a:lvl1pPr>
          </a:lstStyle>
          <a:p>
            <a:pPr>
              <a:defRPr/>
            </a:pPr>
            <a:fld id="{0F01EABB-4D36-4E22-9A93-F1F82A71C6A5}"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atin typeface="Calibri" pitchFamily="34" charset="0"/>
                <a:cs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atin typeface="Calibri" pitchFamily="34" charset="0"/>
                <a:cs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noChangeArrowheads="1"/>
          </p:cNvSpPr>
          <p:nvPr>
            <p:ph type="dt" sz="half" idx="10"/>
          </p:nvPr>
        </p:nvSpPr>
        <p:spPr>
          <a:xfrm>
            <a:off x="34925" y="6594475"/>
            <a:ext cx="2133600" cy="219075"/>
          </a:xfrm>
          <a:prstGeom prst="rect">
            <a:avLst/>
          </a:prstGeom>
        </p:spPr>
        <p:txBody>
          <a:bodyPr/>
          <a:lstStyle>
            <a:lvl1pPr>
              <a:defRPr>
                <a:latin typeface="Calibri" pitchFamily="34" charset="0"/>
                <a:cs typeface="Calibri" pitchFamily="34" charset="0"/>
              </a:defRPr>
            </a:lvl1pPr>
          </a:lstStyle>
          <a:p>
            <a:pPr>
              <a:defRPr/>
            </a:pPr>
            <a:fld id="{76C1DD91-BA85-4D43-AAD3-8E5C8AF266C4}" type="datetime1">
              <a:rPr lang="fr-FR" smtClean="0"/>
              <a:pPr>
                <a:defRPr/>
              </a:pPr>
              <a:t>08/04/2024</a:t>
            </a:fld>
            <a:endParaRPr lang="fr-FR"/>
          </a:p>
        </p:txBody>
      </p:sp>
      <p:sp>
        <p:nvSpPr>
          <p:cNvPr id="6" name="Espace réservé du pied de page 5"/>
          <p:cNvSpPr>
            <a:spLocks noGrp="1" noChangeArrowheads="1"/>
          </p:cNvSpPr>
          <p:nvPr>
            <p:ph type="ftr" sz="quarter" idx="11"/>
          </p:nvPr>
        </p:nvSpPr>
        <p:spPr>
          <a:xfrm>
            <a:off x="1143000" y="7072313"/>
            <a:ext cx="7500938" cy="290512"/>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7" name="Rectangle 6"/>
          <p:cNvSpPr>
            <a:spLocks noGrp="1" noChangeArrowheads="1"/>
          </p:cNvSpPr>
          <p:nvPr>
            <p:ph type="sldNum" sz="quarter" idx="12"/>
          </p:nvPr>
        </p:nvSpPr>
        <p:spPr/>
        <p:txBody>
          <a:bodyPr/>
          <a:lstStyle>
            <a:lvl1pPr>
              <a:defRPr/>
            </a:lvl1pPr>
          </a:lstStyle>
          <a:p>
            <a:pPr>
              <a:defRPr/>
            </a:pPr>
            <a:fld id="{BA34BBC6-187E-469C-9ECD-30F20CC45836}"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457200" y="1600200"/>
            <a:ext cx="8229600" cy="4525963"/>
          </a:xfrm>
          <a:prstGeom prst="rect">
            <a:avLst/>
          </a:prstGeom>
        </p:spPr>
        <p:txBody>
          <a:bodyPr vert="eaVert"/>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xfrm>
            <a:off x="34925" y="6594475"/>
            <a:ext cx="2133600" cy="219075"/>
          </a:xfrm>
          <a:prstGeom prst="rect">
            <a:avLst/>
          </a:prstGeom>
        </p:spPr>
        <p:txBody>
          <a:bodyPr/>
          <a:lstStyle>
            <a:lvl1pPr>
              <a:defRPr>
                <a:latin typeface="Calibri" pitchFamily="34" charset="0"/>
                <a:cs typeface="Calibri" pitchFamily="34" charset="0"/>
              </a:defRPr>
            </a:lvl1pPr>
          </a:lstStyle>
          <a:p>
            <a:pPr>
              <a:defRPr/>
            </a:pPr>
            <a:fld id="{4372B696-FAD9-4454-88AF-7AD32F284374}" type="datetime1">
              <a:rPr lang="fr-FR" smtClean="0"/>
              <a:pPr>
                <a:defRPr/>
              </a:pPr>
              <a:t>08/04/2024</a:t>
            </a:fld>
            <a:endParaRPr lang="fr-FR"/>
          </a:p>
        </p:txBody>
      </p:sp>
      <p:sp>
        <p:nvSpPr>
          <p:cNvPr id="5" name="Rectangle 5"/>
          <p:cNvSpPr>
            <a:spLocks noGrp="1" noChangeArrowheads="1"/>
          </p:cNvSpPr>
          <p:nvPr>
            <p:ph type="ftr" sz="quarter" idx="11"/>
          </p:nvPr>
        </p:nvSpPr>
        <p:spPr>
          <a:xfrm>
            <a:off x="1143000" y="7072313"/>
            <a:ext cx="7500938" cy="290512"/>
          </a:xfrm>
          <a:prstGeom prst="rect">
            <a:avLst/>
          </a:prstGeom>
        </p:spPr>
        <p:txBody>
          <a:bodyPr/>
          <a:lstStyle>
            <a:lvl1pPr>
              <a:defRPr>
                <a:latin typeface="Calibri" pitchFamily="34" charset="0"/>
                <a:cs typeface="Calibri" pitchFamily="34" charset="0"/>
              </a:defRPr>
            </a:lvl1pPr>
          </a:lstStyle>
          <a:p>
            <a:pPr>
              <a:defRPr/>
            </a:pPr>
            <a:endParaRPr lang="fr-FR"/>
          </a:p>
        </p:txBody>
      </p:sp>
      <p:sp>
        <p:nvSpPr>
          <p:cNvPr id="6" name="Rectangle 6"/>
          <p:cNvSpPr>
            <a:spLocks noGrp="1" noChangeArrowheads="1"/>
          </p:cNvSpPr>
          <p:nvPr>
            <p:ph type="sldNum" sz="quarter" idx="12"/>
          </p:nvPr>
        </p:nvSpPr>
        <p:spPr/>
        <p:txBody>
          <a:bodyPr/>
          <a:lstStyle>
            <a:lvl1pPr>
              <a:defRPr/>
            </a:lvl1pPr>
          </a:lstStyle>
          <a:p>
            <a:pPr>
              <a:defRPr/>
            </a:pPr>
            <a:fld id="{E6287B23-DC9A-4795-9302-879633B4743A}"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s://en.wikipedia.org/wiki/INSA_Toulouse"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hyperlink" Target="https://en.wikipedia.org/wiki/INSA_Toulouse"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hyperlink" Target="https://en.wikipedia.org/wiki/INSA_Toulouse" TargetMode="Externa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jpe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hyperlink" Target="https://en.wikipedia.org/wiki/INSA_Toulous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2"/>
          <p:cNvSpPr>
            <a:spLocks noChangeArrowheads="1"/>
          </p:cNvSpPr>
          <p:nvPr userDrawn="1"/>
        </p:nvSpPr>
        <p:spPr bwMode="white">
          <a:xfrm>
            <a:off x="0" y="6572272"/>
            <a:ext cx="9140825" cy="285728"/>
          </a:xfrm>
          <a:prstGeom prst="rect">
            <a:avLst/>
          </a:prstGeom>
          <a:solidFill>
            <a:srgbClr val="0860A8"/>
          </a:solidFill>
          <a:ln w="9525">
            <a:noFill/>
            <a:miter lim="800000"/>
            <a:headEnd/>
            <a:tailEnd/>
          </a:ln>
          <a:effectLst/>
        </p:spPr>
        <p:txBody>
          <a:bodyPr wrap="none" anchor="ctr"/>
          <a:lstStyle/>
          <a:p>
            <a:endParaRPr lang="fr-FR" dirty="0">
              <a:latin typeface="Calibri" pitchFamily="34" charset="0"/>
              <a:cs typeface="Calibri" pitchFamily="34" charset="0"/>
            </a:endParaRPr>
          </a:p>
        </p:txBody>
      </p:sp>
      <p:sp>
        <p:nvSpPr>
          <p:cNvPr id="1026" name="Rectangle 2"/>
          <p:cNvSpPr>
            <a:spLocks noGrp="1" noChangeArrowheads="1"/>
          </p:cNvSpPr>
          <p:nvPr>
            <p:ph type="title"/>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pour modifier le style du titre</a:t>
            </a:r>
          </a:p>
        </p:txBody>
      </p:sp>
      <p:sp>
        <p:nvSpPr>
          <p:cNvPr id="11" name="Rectangle 6"/>
          <p:cNvSpPr>
            <a:spLocks noGrp="1" noChangeArrowheads="1"/>
          </p:cNvSpPr>
          <p:nvPr>
            <p:ph type="sldNum" sz="quarter" idx="4"/>
          </p:nvPr>
        </p:nvSpPr>
        <p:spPr>
          <a:xfrm>
            <a:off x="7010400" y="6572250"/>
            <a:ext cx="2133600" cy="244475"/>
          </a:xfrm>
          <a:prstGeom prst="rect">
            <a:avLst/>
          </a:prstGeom>
          <a:ln/>
        </p:spPr>
        <p:txBody>
          <a:bodyPr vert="horz" wrap="square" lIns="91440" tIns="45720" rIns="91440" bIns="45720" numCol="1" anchor="t" anchorCtr="0" compatLnSpc="1">
            <a:prstTxWarp prst="textNoShape">
              <a:avLst/>
            </a:prstTxWarp>
          </a:bodyPr>
          <a:lstStyle>
            <a:lvl1pPr algn="r">
              <a:defRPr b="1">
                <a:solidFill>
                  <a:schemeClr val="bg1"/>
                </a:solidFill>
                <a:effectLst>
                  <a:outerShdw blurRad="38100" dist="38100" dir="2700000" algn="tl">
                    <a:srgbClr val="000000"/>
                  </a:outerShdw>
                </a:effectLst>
                <a:latin typeface="Calibri" pitchFamily="34" charset="0"/>
              </a:defRPr>
            </a:lvl1pPr>
          </a:lstStyle>
          <a:p>
            <a:pPr>
              <a:defRPr/>
            </a:pPr>
            <a:fld id="{A6650A58-87EC-4C9A-BA52-8E150343EE38}" type="slidenum">
              <a:rPr lang="fr-FR"/>
              <a:pPr>
                <a:defRPr/>
              </a:pPr>
              <a:t>‹N°›</a:t>
            </a:fld>
            <a:endParaRPr lang="fr-FR"/>
          </a:p>
        </p:txBody>
      </p:sp>
      <p:sp>
        <p:nvSpPr>
          <p:cNvPr id="6" name="Rectangle 2"/>
          <p:cNvSpPr>
            <a:spLocks noChangeArrowheads="1"/>
          </p:cNvSpPr>
          <p:nvPr userDrawn="1"/>
        </p:nvSpPr>
        <p:spPr bwMode="white">
          <a:xfrm>
            <a:off x="3175" y="0"/>
            <a:ext cx="9140825" cy="500041"/>
          </a:xfrm>
          <a:prstGeom prst="rect">
            <a:avLst/>
          </a:prstGeom>
          <a:solidFill>
            <a:srgbClr val="0860A8"/>
          </a:solidFill>
          <a:ln w="9525">
            <a:noFill/>
            <a:miter lim="800000"/>
            <a:headEnd/>
            <a:tailEnd/>
          </a:ln>
          <a:effectLst/>
        </p:spPr>
        <p:txBody>
          <a:bodyPr wrap="none" anchor="ctr"/>
          <a:lstStyle/>
          <a:p>
            <a:endParaRPr lang="fr-FR" dirty="0">
              <a:latin typeface="Calibri" pitchFamily="34" charset="0"/>
              <a:cs typeface="Calibri" pitchFamily="34" charset="0"/>
            </a:endParaRPr>
          </a:p>
        </p:txBody>
      </p:sp>
      <p:sp>
        <p:nvSpPr>
          <p:cNvPr id="9" name="ZoneTexte 8">
            <a:extLst>
              <a:ext uri="{FF2B5EF4-FFF2-40B4-BE49-F238E27FC236}">
                <a16:creationId xmlns:a16="http://schemas.microsoft.com/office/drawing/2014/main" id="{6BD84FAB-07B0-458F-B2F5-7F28B02E4DC6}"/>
              </a:ext>
            </a:extLst>
          </p:cNvPr>
          <p:cNvSpPr txBox="1"/>
          <p:nvPr userDrawn="1"/>
        </p:nvSpPr>
        <p:spPr>
          <a:xfrm>
            <a:off x="899592" y="6581001"/>
            <a:ext cx="2133600" cy="276999"/>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fr-FR" sz="1200" b="1" dirty="0">
                <a:solidFill>
                  <a:srgbClr val="FFFF00"/>
                </a:solidFill>
                <a:effectLst>
                  <a:outerShdw blurRad="38100" dist="38100" dir="2700000" algn="tl">
                    <a:srgbClr val="000000">
                      <a:alpha val="43137"/>
                    </a:srgbClr>
                  </a:outerShdw>
                </a:effectLst>
                <a:latin typeface="Calibri" pitchFamily="34" charset="0"/>
              </a:rPr>
              <a:t>J. GRISOLIA (DGP) : MOSH</a:t>
            </a:r>
          </a:p>
        </p:txBody>
      </p:sp>
      <p:pic>
        <p:nvPicPr>
          <p:cNvPr id="10" name="Image 9">
            <a:extLst>
              <a:ext uri="{FF2B5EF4-FFF2-40B4-BE49-F238E27FC236}">
                <a16:creationId xmlns:a16="http://schemas.microsoft.com/office/drawing/2014/main" id="{D833EC07-F1E1-403D-9377-9B40F8CD2148}"/>
              </a:ext>
            </a:extLst>
          </p:cNvPr>
          <p:cNvPicPr>
            <a:picLocks noChangeAspect="1"/>
          </p:cNvPicPr>
          <p:nvPr userDrawn="1"/>
        </p:nvPicPr>
        <p:blipFill>
          <a:blip r:embed="rId17" cstate="print">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125977" y="6637025"/>
            <a:ext cx="756000" cy="164950"/>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4" r:id="rId13"/>
    <p:sldLayoutId id="2147483705" r:id="rId14"/>
    <p:sldLayoutId id="2147483744" r:id="rId15"/>
  </p:sldLayoutIdLst>
  <p:hf hdr="0" ftr="0" dt="0"/>
  <p:txStyles>
    <p:titleStyle>
      <a:lvl1pPr algn="ctr" rtl="0" eaLnBrk="0" fontAlgn="base" hangingPunct="0">
        <a:spcBef>
          <a:spcPct val="0"/>
        </a:spcBef>
        <a:spcAft>
          <a:spcPct val="0"/>
        </a:spcAft>
        <a:defRPr sz="2200" b="1">
          <a:solidFill>
            <a:schemeClr val="bg1"/>
          </a:solidFill>
          <a:latin typeface="Calibri" pitchFamily="34" charset="0"/>
          <a:ea typeface="+mj-ea"/>
          <a:cs typeface="+mj-cs"/>
        </a:defRPr>
      </a:lvl1pPr>
      <a:lvl2pPr algn="ctr" rtl="0" eaLnBrk="0" fontAlgn="base" hangingPunct="0">
        <a:spcBef>
          <a:spcPct val="0"/>
        </a:spcBef>
        <a:spcAft>
          <a:spcPct val="0"/>
        </a:spcAft>
        <a:defRPr sz="2200" b="1">
          <a:solidFill>
            <a:schemeClr val="bg1"/>
          </a:solidFill>
          <a:latin typeface="Calibri" pitchFamily="34" charset="0"/>
        </a:defRPr>
      </a:lvl2pPr>
      <a:lvl3pPr algn="ctr" rtl="0" eaLnBrk="0" fontAlgn="base" hangingPunct="0">
        <a:spcBef>
          <a:spcPct val="0"/>
        </a:spcBef>
        <a:spcAft>
          <a:spcPct val="0"/>
        </a:spcAft>
        <a:defRPr sz="2200" b="1">
          <a:solidFill>
            <a:schemeClr val="bg1"/>
          </a:solidFill>
          <a:latin typeface="Calibri" pitchFamily="34" charset="0"/>
        </a:defRPr>
      </a:lvl3pPr>
      <a:lvl4pPr algn="ctr" rtl="0" eaLnBrk="0" fontAlgn="base" hangingPunct="0">
        <a:spcBef>
          <a:spcPct val="0"/>
        </a:spcBef>
        <a:spcAft>
          <a:spcPct val="0"/>
        </a:spcAft>
        <a:defRPr sz="2200" b="1">
          <a:solidFill>
            <a:schemeClr val="bg1"/>
          </a:solidFill>
          <a:latin typeface="Calibri" pitchFamily="34" charset="0"/>
        </a:defRPr>
      </a:lvl4pPr>
      <a:lvl5pPr algn="ctr" rtl="0" eaLnBrk="0" fontAlgn="base" hangingPunct="0">
        <a:spcBef>
          <a:spcPct val="0"/>
        </a:spcBef>
        <a:spcAft>
          <a:spcPct val="0"/>
        </a:spcAft>
        <a:defRPr sz="2200" b="1">
          <a:solidFill>
            <a:schemeClr val="bg1"/>
          </a:solidFill>
          <a:latin typeface="Calibri" pitchFamily="34" charset="0"/>
        </a:defRPr>
      </a:lvl5pPr>
      <a:lvl6pPr marL="457200" algn="ctr" rtl="0" fontAlgn="base">
        <a:spcBef>
          <a:spcPct val="0"/>
        </a:spcBef>
        <a:spcAft>
          <a:spcPct val="0"/>
        </a:spcAft>
        <a:defRPr sz="2200">
          <a:solidFill>
            <a:schemeClr val="tx2"/>
          </a:solidFill>
          <a:latin typeface="Comic Sans MS" pitchFamily="66" charset="0"/>
        </a:defRPr>
      </a:lvl6pPr>
      <a:lvl7pPr marL="914400" algn="ctr" rtl="0" fontAlgn="base">
        <a:spcBef>
          <a:spcPct val="0"/>
        </a:spcBef>
        <a:spcAft>
          <a:spcPct val="0"/>
        </a:spcAft>
        <a:defRPr sz="2200">
          <a:solidFill>
            <a:schemeClr val="tx2"/>
          </a:solidFill>
          <a:latin typeface="Comic Sans MS" pitchFamily="66" charset="0"/>
        </a:defRPr>
      </a:lvl7pPr>
      <a:lvl8pPr marL="1371600" algn="ctr" rtl="0" fontAlgn="base">
        <a:spcBef>
          <a:spcPct val="0"/>
        </a:spcBef>
        <a:spcAft>
          <a:spcPct val="0"/>
        </a:spcAft>
        <a:defRPr sz="2200">
          <a:solidFill>
            <a:schemeClr val="tx2"/>
          </a:solidFill>
          <a:latin typeface="Comic Sans MS" pitchFamily="66" charset="0"/>
        </a:defRPr>
      </a:lvl8pPr>
      <a:lvl9pPr marL="1828800" algn="ctr" rtl="0" fontAlgn="base">
        <a:spcBef>
          <a:spcPct val="0"/>
        </a:spcBef>
        <a:spcAft>
          <a:spcPct val="0"/>
        </a:spcAft>
        <a:defRPr sz="2200">
          <a:solidFill>
            <a:schemeClr val="tx2"/>
          </a:solidFill>
          <a:latin typeface="Comic Sans MS" pitchFamily="66"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defRPr>
      </a:lvl2pPr>
      <a:lvl3pPr marL="1141413" indent="-227013" algn="l" rtl="0" eaLnBrk="0" fontAlgn="base" hangingPunct="0">
        <a:spcBef>
          <a:spcPct val="20000"/>
        </a:spcBef>
        <a:spcAft>
          <a:spcPct val="0"/>
        </a:spcAft>
        <a:buChar char="•"/>
        <a:defRPr sz="2400">
          <a:solidFill>
            <a:schemeClr val="tx1"/>
          </a:solidFill>
          <a:latin typeface="+mn-lt"/>
        </a:defRPr>
      </a:lvl3pPr>
      <a:lvl4pPr marL="1598613" indent="-227013" algn="l" rtl="0" eaLnBrk="0" fontAlgn="base" hangingPunct="0">
        <a:spcBef>
          <a:spcPct val="20000"/>
        </a:spcBef>
        <a:spcAft>
          <a:spcPct val="0"/>
        </a:spcAft>
        <a:buChar char="–"/>
        <a:defRPr sz="2000">
          <a:solidFill>
            <a:schemeClr val="tx1"/>
          </a:solidFill>
          <a:latin typeface="+mn-lt"/>
        </a:defRPr>
      </a:lvl4pPr>
      <a:lvl5pPr marL="2055813" indent="-227013"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95572A30-535F-4C0C-A322-9E9E0BB29CFA}"/>
              </a:ext>
            </a:extLst>
          </p:cNvPr>
          <p:cNvSpPr>
            <a:spLocks noChangeArrowheads="1"/>
          </p:cNvSpPr>
          <p:nvPr userDrawn="1"/>
        </p:nvSpPr>
        <p:spPr bwMode="white">
          <a:xfrm>
            <a:off x="0" y="6572272"/>
            <a:ext cx="9140825" cy="285728"/>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endParaRPr lang="fr-FR" dirty="0">
              <a:latin typeface="+mn-lt"/>
              <a:cs typeface="Calibri" pitchFamily="34" charset="0"/>
            </a:endParaRPr>
          </a:p>
        </p:txBody>
      </p:sp>
      <p:sp>
        <p:nvSpPr>
          <p:cNvPr id="8" name="Rectangle 6">
            <a:extLst>
              <a:ext uri="{FF2B5EF4-FFF2-40B4-BE49-F238E27FC236}">
                <a16:creationId xmlns:a16="http://schemas.microsoft.com/office/drawing/2014/main" id="{5CB169E0-40F4-4F58-B3DB-45DAD7E8A222}"/>
              </a:ext>
            </a:extLst>
          </p:cNvPr>
          <p:cNvSpPr>
            <a:spLocks noGrp="1" noChangeArrowheads="1"/>
          </p:cNvSpPr>
          <p:nvPr>
            <p:ph type="sldNum" sz="quarter" idx="4"/>
          </p:nvPr>
        </p:nvSpPr>
        <p:spPr>
          <a:xfrm>
            <a:off x="7010400" y="6572250"/>
            <a:ext cx="2133600" cy="244475"/>
          </a:xfrm>
          <a:prstGeom prst="rect">
            <a:avLst/>
          </a:prstGeom>
          <a:ln/>
        </p:spPr>
        <p:txBody>
          <a:bodyPr vert="horz" wrap="square" lIns="91440" tIns="45720" rIns="91440" bIns="45720" numCol="1" anchor="t" anchorCtr="0" compatLnSpc="1">
            <a:prstTxWarp prst="textNoShape">
              <a:avLst/>
            </a:prstTxWarp>
          </a:bodyPr>
          <a:lstStyle>
            <a:lvl1pPr algn="r">
              <a:defRPr b="1">
                <a:solidFill>
                  <a:schemeClr val="bg1"/>
                </a:solidFill>
                <a:effectLst>
                  <a:outerShdw blurRad="38100" dist="38100" dir="2700000" algn="tl">
                    <a:srgbClr val="000000"/>
                  </a:outerShdw>
                </a:effectLst>
                <a:latin typeface="+mn-lt"/>
              </a:defRPr>
            </a:lvl1pPr>
          </a:lstStyle>
          <a:p>
            <a:pPr>
              <a:defRPr/>
            </a:pPr>
            <a:fld id="{A6650A58-87EC-4C9A-BA52-8E150343EE38}" type="slidenum">
              <a:rPr lang="fr-FR" smtClean="0"/>
              <a:pPr>
                <a:defRPr/>
              </a:pPr>
              <a:t>‹N°›</a:t>
            </a:fld>
            <a:endParaRPr lang="fr-FR"/>
          </a:p>
        </p:txBody>
      </p:sp>
      <p:sp>
        <p:nvSpPr>
          <p:cNvPr id="9" name="ZoneTexte 8">
            <a:extLst>
              <a:ext uri="{FF2B5EF4-FFF2-40B4-BE49-F238E27FC236}">
                <a16:creationId xmlns:a16="http://schemas.microsoft.com/office/drawing/2014/main" id="{6D607C10-2520-47BC-BC4D-1A06D121D42F}"/>
              </a:ext>
            </a:extLst>
          </p:cNvPr>
          <p:cNvSpPr txBox="1"/>
          <p:nvPr userDrawn="1"/>
        </p:nvSpPr>
        <p:spPr>
          <a:xfrm>
            <a:off x="852815" y="6572250"/>
            <a:ext cx="2133600" cy="276999"/>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fr-FR" sz="1200" b="1" dirty="0">
                <a:solidFill>
                  <a:srgbClr val="C00000"/>
                </a:solidFill>
                <a:effectLst>
                  <a:outerShdw blurRad="38100" dist="38100" dir="2700000" algn="tl">
                    <a:srgbClr val="000000">
                      <a:alpha val="43137"/>
                    </a:srgbClr>
                  </a:outerShdw>
                </a:effectLst>
                <a:latin typeface="+mn-lt"/>
              </a:rPr>
              <a:t>J. GRISOLIA (DGP) : MOSH</a:t>
            </a:r>
          </a:p>
        </p:txBody>
      </p:sp>
      <p:sp>
        <p:nvSpPr>
          <p:cNvPr id="10" name="Rectangle 2">
            <a:extLst>
              <a:ext uri="{FF2B5EF4-FFF2-40B4-BE49-F238E27FC236}">
                <a16:creationId xmlns:a16="http://schemas.microsoft.com/office/drawing/2014/main" id="{6B761038-ED1D-4E16-8111-D191693972A4}"/>
              </a:ext>
            </a:extLst>
          </p:cNvPr>
          <p:cNvSpPr>
            <a:spLocks noChangeArrowheads="1"/>
          </p:cNvSpPr>
          <p:nvPr userDrawn="1"/>
        </p:nvSpPr>
        <p:spPr bwMode="white">
          <a:xfrm>
            <a:off x="3175" y="0"/>
            <a:ext cx="9140825" cy="500041"/>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endParaRPr lang="fr-FR" dirty="0">
              <a:latin typeface="+mn-lt"/>
              <a:cs typeface="Calibri" pitchFamily="34" charset="0"/>
            </a:endParaRPr>
          </a:p>
        </p:txBody>
      </p:sp>
      <p:sp>
        <p:nvSpPr>
          <p:cNvPr id="12" name="Rectangle 2">
            <a:extLst>
              <a:ext uri="{FF2B5EF4-FFF2-40B4-BE49-F238E27FC236}">
                <a16:creationId xmlns:a16="http://schemas.microsoft.com/office/drawing/2014/main" id="{7E920D18-964F-4531-A2A4-D0450D06FF6D}"/>
              </a:ext>
            </a:extLst>
          </p:cNvPr>
          <p:cNvSpPr>
            <a:spLocks noGrp="1" noChangeArrowheads="1"/>
          </p:cNvSpPr>
          <p:nvPr>
            <p:ph type="title"/>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dirty="0"/>
              <a:t>Cliquez pour modifier le style du titre</a:t>
            </a:r>
          </a:p>
        </p:txBody>
      </p:sp>
      <p:sp>
        <p:nvSpPr>
          <p:cNvPr id="13" name="ZoneTexte 12">
            <a:extLst>
              <a:ext uri="{FF2B5EF4-FFF2-40B4-BE49-F238E27FC236}">
                <a16:creationId xmlns:a16="http://schemas.microsoft.com/office/drawing/2014/main" id="{F85A640F-BEAB-454F-B7D4-D0DB15F857F0}"/>
              </a:ext>
            </a:extLst>
          </p:cNvPr>
          <p:cNvSpPr txBox="1"/>
          <p:nvPr userDrawn="1"/>
        </p:nvSpPr>
        <p:spPr>
          <a:xfrm>
            <a:off x="6991608" y="6572250"/>
            <a:ext cx="1910586" cy="276999"/>
          </a:xfrm>
          <a:prstGeom prst="rect">
            <a:avLst/>
          </a:prstGeom>
          <a:noFill/>
        </p:spPr>
        <p:txBody>
          <a:bodyPr wrap="square">
            <a:spAutoFit/>
          </a:bodyPr>
          <a:lstStyle/>
          <a:p>
            <a:pPr algn="l">
              <a:defRPr/>
            </a:pPr>
            <a:r>
              <a:rPr lang="fr-FR" sz="1200" b="1" i="1" dirty="0">
                <a:solidFill>
                  <a:srgbClr val="003366"/>
                </a:solidFill>
                <a:effectLst>
                  <a:outerShdw blurRad="38100" dist="38100" dir="2700000" algn="tl">
                    <a:srgbClr val="000000">
                      <a:alpha val="43137"/>
                    </a:srgbClr>
                  </a:outerShdw>
                </a:effectLst>
                <a:latin typeface="+mn-lt"/>
              </a:rPr>
              <a:t>ELEMENT SET-UP</a:t>
            </a:r>
            <a:endParaRPr lang="fr-FR" sz="1200" i="1" dirty="0">
              <a:solidFill>
                <a:srgbClr val="003366"/>
              </a:solidFill>
              <a:effectLst>
                <a:outerShdw blurRad="38100" dist="38100" dir="2700000" algn="tl">
                  <a:srgbClr val="000000">
                    <a:alpha val="43137"/>
                  </a:srgbClr>
                </a:outerShdw>
              </a:effectLst>
              <a:latin typeface="+mn-lt"/>
            </a:endParaRPr>
          </a:p>
        </p:txBody>
      </p:sp>
      <p:pic>
        <p:nvPicPr>
          <p:cNvPr id="15" name="Image 14">
            <a:extLst>
              <a:ext uri="{FF2B5EF4-FFF2-40B4-BE49-F238E27FC236}">
                <a16:creationId xmlns:a16="http://schemas.microsoft.com/office/drawing/2014/main" id="{C9CA60E8-8546-4793-8CA8-5B044CF44AB9}"/>
              </a:ext>
            </a:extLst>
          </p:cNvPr>
          <p:cNvPicPr>
            <a:picLocks noChangeAspect="1"/>
          </p:cNvPicPr>
          <p:nvPr userDrawn="1"/>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9200" y="6628274"/>
            <a:ext cx="756000" cy="164950"/>
          </a:xfrm>
          <a:prstGeom prst="rect">
            <a:avLst/>
          </a:prstGeom>
        </p:spPr>
      </p:pic>
    </p:spTree>
    <p:extLst>
      <p:ext uri="{BB962C8B-B14F-4D97-AF65-F5344CB8AC3E}">
        <p14:creationId xmlns:p14="http://schemas.microsoft.com/office/powerpoint/2010/main" val="33820844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800" b="1" kern="1200">
          <a:solidFill>
            <a:schemeClr val="tx1">
              <a:lumMod val="65000"/>
              <a:lumOff val="35000"/>
            </a:schemeClr>
          </a:solidFill>
          <a:effectLst>
            <a:outerShdw blurRad="38100" dist="38100" dir="2700000" algn="tl">
              <a:srgbClr val="000000">
                <a:alpha val="43137"/>
              </a:srgbClr>
            </a:outerShdw>
          </a:effectLst>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white">
          <a:xfrm>
            <a:off x="0" y="6572272"/>
            <a:ext cx="9140825" cy="285728"/>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fr-FR" dirty="0">
              <a:latin typeface="Calibri" pitchFamily="34" charset="0"/>
              <a:cs typeface="Calibri" pitchFamily="34" charset="0"/>
            </a:endParaRPr>
          </a:p>
        </p:txBody>
      </p:sp>
      <p:sp>
        <p:nvSpPr>
          <p:cNvPr id="9" name="Rectangle 6"/>
          <p:cNvSpPr>
            <a:spLocks noGrp="1" noChangeArrowheads="1"/>
          </p:cNvSpPr>
          <p:nvPr>
            <p:ph type="sldNum" sz="quarter" idx="4"/>
          </p:nvPr>
        </p:nvSpPr>
        <p:spPr>
          <a:xfrm>
            <a:off x="7010400" y="6572250"/>
            <a:ext cx="2133600" cy="244475"/>
          </a:xfrm>
          <a:prstGeom prst="rect">
            <a:avLst/>
          </a:prstGeom>
          <a:ln/>
        </p:spPr>
        <p:txBody>
          <a:bodyPr vert="horz" wrap="square" lIns="91440" tIns="45720" rIns="91440" bIns="45720" numCol="1" anchor="t" anchorCtr="0" compatLnSpc="1">
            <a:prstTxWarp prst="textNoShape">
              <a:avLst/>
            </a:prstTxWarp>
          </a:bodyPr>
          <a:lstStyle>
            <a:lvl1pPr algn="r">
              <a:defRPr b="1">
                <a:solidFill>
                  <a:schemeClr val="bg1"/>
                </a:solidFill>
                <a:effectLst>
                  <a:outerShdw blurRad="38100" dist="38100" dir="2700000" algn="tl">
                    <a:srgbClr val="000000"/>
                  </a:outerShdw>
                </a:effectLst>
                <a:latin typeface="Calibri" pitchFamily="34" charset="0"/>
              </a:defRPr>
            </a:lvl1pPr>
          </a:lstStyle>
          <a:p>
            <a:pPr>
              <a:defRPr/>
            </a:pPr>
            <a:fld id="{A6650A58-87EC-4C9A-BA52-8E150343EE38}" type="slidenum">
              <a:rPr lang="fr-FR"/>
              <a:pPr>
                <a:defRPr/>
              </a:pPr>
              <a:t>‹N°›</a:t>
            </a:fld>
            <a:endParaRPr lang="fr-FR"/>
          </a:p>
        </p:txBody>
      </p:sp>
      <p:sp>
        <p:nvSpPr>
          <p:cNvPr id="11" name="Rectangle 2"/>
          <p:cNvSpPr>
            <a:spLocks noChangeArrowheads="1"/>
          </p:cNvSpPr>
          <p:nvPr userDrawn="1"/>
        </p:nvSpPr>
        <p:spPr bwMode="white">
          <a:xfrm>
            <a:off x="3175" y="0"/>
            <a:ext cx="9140825" cy="50004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fr-FR" dirty="0">
              <a:latin typeface="Calibri" pitchFamily="34" charset="0"/>
              <a:cs typeface="Calibri" pitchFamily="34" charset="0"/>
            </a:endParaRPr>
          </a:p>
        </p:txBody>
      </p:sp>
      <p:sp>
        <p:nvSpPr>
          <p:cNvPr id="8" name="Rectangle 2"/>
          <p:cNvSpPr>
            <a:spLocks noGrp="1" noChangeArrowheads="1"/>
          </p:cNvSpPr>
          <p:nvPr>
            <p:ph type="title"/>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dirty="0"/>
              <a:t>Cliquez pour modifier le style du titre</a:t>
            </a:r>
          </a:p>
        </p:txBody>
      </p:sp>
      <p:sp>
        <p:nvSpPr>
          <p:cNvPr id="13" name="ZoneTexte 12">
            <a:extLst>
              <a:ext uri="{FF2B5EF4-FFF2-40B4-BE49-F238E27FC236}">
                <a16:creationId xmlns:a16="http://schemas.microsoft.com/office/drawing/2014/main" id="{D2D23AC9-F4FE-45FB-88C7-2C82D3F0DD90}"/>
              </a:ext>
            </a:extLst>
          </p:cNvPr>
          <p:cNvSpPr txBox="1"/>
          <p:nvPr userDrawn="1"/>
        </p:nvSpPr>
        <p:spPr>
          <a:xfrm>
            <a:off x="852815" y="6572250"/>
            <a:ext cx="2133600" cy="276999"/>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fr-FR" sz="1200" b="1" dirty="0">
                <a:solidFill>
                  <a:srgbClr val="FFFF00"/>
                </a:solidFill>
                <a:effectLst>
                  <a:outerShdw blurRad="38100" dist="38100" dir="2700000" algn="tl">
                    <a:srgbClr val="000000">
                      <a:alpha val="43137"/>
                    </a:srgbClr>
                  </a:outerShdw>
                </a:effectLst>
                <a:latin typeface="Calibri" pitchFamily="34" charset="0"/>
              </a:rPr>
              <a:t>J. GRISOLIA (DGP) : MOSH</a:t>
            </a:r>
          </a:p>
        </p:txBody>
      </p:sp>
      <p:pic>
        <p:nvPicPr>
          <p:cNvPr id="14" name="Image 13">
            <a:extLst>
              <a:ext uri="{FF2B5EF4-FFF2-40B4-BE49-F238E27FC236}">
                <a16:creationId xmlns:a16="http://schemas.microsoft.com/office/drawing/2014/main" id="{BB2DA68C-8B07-471B-AB6B-4AB0385E9582}"/>
              </a:ext>
            </a:extLst>
          </p:cNvPr>
          <p:cNvPicPr>
            <a:picLocks noChangeAspect="1"/>
          </p:cNvPicPr>
          <p:nvPr userDrawn="1"/>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9200" y="6628274"/>
            <a:ext cx="756000" cy="164950"/>
          </a:xfrm>
          <a:prstGeom prst="rect">
            <a:avLst/>
          </a:prstGeom>
        </p:spPr>
      </p:pic>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31" r:id="rId12"/>
  </p:sldLayoutIdLst>
  <p:txStyles>
    <p:titleStyle>
      <a:lvl1pPr algn="ctr" defTabSz="914400" rtl="0" eaLnBrk="0" fontAlgn="base" latinLnBrk="0" hangingPunct="0">
        <a:spcBef>
          <a:spcPct val="0"/>
        </a:spcBef>
        <a:spcAft>
          <a:spcPct val="0"/>
        </a:spcAft>
        <a:buNone/>
        <a:defRPr lang="fr-FR" sz="2200" b="1" kern="1200" dirty="0" smtClean="0">
          <a:solidFill>
            <a:schemeClr val="bg1"/>
          </a:solidFill>
          <a:latin typeface="Calibri"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white">
          <a:xfrm>
            <a:off x="0" y="6572272"/>
            <a:ext cx="9140825" cy="285728"/>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fr-FR" dirty="0">
              <a:latin typeface="Calibri" pitchFamily="34" charset="0"/>
              <a:cs typeface="Calibri" pitchFamily="34" charset="0"/>
            </a:endParaRPr>
          </a:p>
        </p:txBody>
      </p:sp>
      <p:sp>
        <p:nvSpPr>
          <p:cNvPr id="9" name="Rectangle 6"/>
          <p:cNvSpPr>
            <a:spLocks noGrp="1" noChangeArrowheads="1"/>
          </p:cNvSpPr>
          <p:nvPr>
            <p:ph type="sldNum" sz="quarter" idx="4"/>
          </p:nvPr>
        </p:nvSpPr>
        <p:spPr>
          <a:xfrm>
            <a:off x="7010400" y="6572250"/>
            <a:ext cx="2133600" cy="244475"/>
          </a:xfrm>
          <a:prstGeom prst="rect">
            <a:avLst/>
          </a:prstGeom>
          <a:ln/>
        </p:spPr>
        <p:txBody>
          <a:bodyPr vert="horz" wrap="square" lIns="91440" tIns="45720" rIns="91440" bIns="45720" numCol="1" anchor="t" anchorCtr="0" compatLnSpc="1">
            <a:prstTxWarp prst="textNoShape">
              <a:avLst/>
            </a:prstTxWarp>
          </a:bodyPr>
          <a:lstStyle>
            <a:lvl1pPr algn="r">
              <a:defRPr b="1">
                <a:solidFill>
                  <a:schemeClr val="bg1"/>
                </a:solidFill>
                <a:effectLst>
                  <a:outerShdw blurRad="38100" dist="38100" dir="2700000" algn="tl">
                    <a:srgbClr val="000000"/>
                  </a:outerShdw>
                </a:effectLst>
                <a:latin typeface="Calibri" pitchFamily="34" charset="0"/>
              </a:defRPr>
            </a:lvl1pPr>
          </a:lstStyle>
          <a:p>
            <a:pPr>
              <a:defRPr/>
            </a:pPr>
            <a:fld id="{A6650A58-87EC-4C9A-BA52-8E150343EE38}" type="slidenum">
              <a:rPr lang="fr-FR"/>
              <a:pPr>
                <a:defRPr/>
              </a:pPr>
              <a:t>‹N°›</a:t>
            </a:fld>
            <a:endParaRPr lang="fr-FR"/>
          </a:p>
        </p:txBody>
      </p:sp>
      <p:sp>
        <p:nvSpPr>
          <p:cNvPr id="11" name="Rectangle 2"/>
          <p:cNvSpPr>
            <a:spLocks noChangeArrowheads="1"/>
          </p:cNvSpPr>
          <p:nvPr userDrawn="1"/>
        </p:nvSpPr>
        <p:spPr bwMode="white">
          <a:xfrm>
            <a:off x="3175" y="0"/>
            <a:ext cx="9140825" cy="500041"/>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fr-FR" dirty="0">
              <a:latin typeface="Calibri" pitchFamily="34" charset="0"/>
              <a:cs typeface="Calibri" pitchFamily="34" charset="0"/>
            </a:endParaRPr>
          </a:p>
        </p:txBody>
      </p:sp>
      <p:sp>
        <p:nvSpPr>
          <p:cNvPr id="8" name="Rectangle 2"/>
          <p:cNvSpPr>
            <a:spLocks noGrp="1" noChangeArrowheads="1"/>
          </p:cNvSpPr>
          <p:nvPr>
            <p:ph type="title"/>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dirty="0"/>
              <a:t>Cliquez pour modifier le style du titre</a:t>
            </a:r>
          </a:p>
        </p:txBody>
      </p:sp>
      <p:sp>
        <p:nvSpPr>
          <p:cNvPr id="15" name="ZoneTexte 14"/>
          <p:cNvSpPr txBox="1"/>
          <p:nvPr userDrawn="1"/>
        </p:nvSpPr>
        <p:spPr>
          <a:xfrm>
            <a:off x="5868144" y="6581001"/>
            <a:ext cx="1910586" cy="276999"/>
          </a:xfrm>
          <a:prstGeom prst="rect">
            <a:avLst/>
          </a:prstGeom>
          <a:noFill/>
        </p:spPr>
        <p:txBody>
          <a:bodyPr wrap="square">
            <a:spAutoFit/>
          </a:bodyPr>
          <a:lstStyle/>
          <a:p>
            <a:pPr algn="l">
              <a:defRPr/>
            </a:pPr>
            <a:r>
              <a:rPr lang="fr-FR" sz="1200" b="1" i="1" dirty="0">
                <a:solidFill>
                  <a:schemeClr val="bg1"/>
                </a:solidFill>
                <a:effectLst>
                  <a:outerShdw blurRad="38100" dist="38100" dir="2700000" algn="tl">
                    <a:srgbClr val="000000">
                      <a:alpha val="43137"/>
                    </a:srgbClr>
                  </a:outerShdw>
                </a:effectLst>
                <a:latin typeface="Calibri" pitchFamily="34" charset="0"/>
              </a:rPr>
              <a:t>TRAINING…</a:t>
            </a:r>
            <a:endParaRPr lang="fr-FR" sz="1200" i="1" dirty="0">
              <a:solidFill>
                <a:schemeClr val="bg1"/>
              </a:solidFill>
              <a:effectLst>
                <a:outerShdw blurRad="38100" dist="38100" dir="2700000" algn="tl">
                  <a:srgbClr val="000000">
                    <a:alpha val="43137"/>
                  </a:srgbClr>
                </a:outerShdw>
              </a:effectLst>
              <a:latin typeface="Calibri" pitchFamily="34" charset="0"/>
            </a:endParaRPr>
          </a:p>
        </p:txBody>
      </p:sp>
      <p:sp>
        <p:nvSpPr>
          <p:cNvPr id="13" name="ZoneTexte 12">
            <a:extLst>
              <a:ext uri="{FF2B5EF4-FFF2-40B4-BE49-F238E27FC236}">
                <a16:creationId xmlns:a16="http://schemas.microsoft.com/office/drawing/2014/main" id="{5D8879B6-6658-4C42-9E30-5582456ABCF3}"/>
              </a:ext>
            </a:extLst>
          </p:cNvPr>
          <p:cNvSpPr txBox="1"/>
          <p:nvPr userDrawn="1"/>
        </p:nvSpPr>
        <p:spPr>
          <a:xfrm>
            <a:off x="852815" y="6572250"/>
            <a:ext cx="2133600" cy="276999"/>
          </a:xfrm>
          <a:prstGeom prst="rect">
            <a:avLst/>
          </a:prstGeom>
          <a:noFill/>
        </p:spPr>
        <p:txBody>
          <a:bodyPr wrap="square">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fr-FR" sz="1200" b="1" dirty="0">
                <a:solidFill>
                  <a:srgbClr val="FFFF00"/>
                </a:solidFill>
                <a:effectLst>
                  <a:outerShdw blurRad="38100" dist="38100" dir="2700000" algn="tl">
                    <a:srgbClr val="000000">
                      <a:alpha val="43137"/>
                    </a:srgbClr>
                  </a:outerShdw>
                </a:effectLst>
                <a:latin typeface="Calibri" pitchFamily="34" charset="0"/>
              </a:rPr>
              <a:t>J. GRISOLIA (DGP) : MOSH</a:t>
            </a:r>
          </a:p>
        </p:txBody>
      </p:sp>
      <p:pic>
        <p:nvPicPr>
          <p:cNvPr id="14" name="Image 13">
            <a:extLst>
              <a:ext uri="{FF2B5EF4-FFF2-40B4-BE49-F238E27FC236}">
                <a16:creationId xmlns:a16="http://schemas.microsoft.com/office/drawing/2014/main" id="{679F8B0E-C1AB-41AB-A4CD-685CFA9680E4}"/>
              </a:ext>
            </a:extLst>
          </p:cNvPr>
          <p:cNvPicPr>
            <a:picLocks noChangeAspect="1"/>
          </p:cNvPicPr>
          <p:nvPr userDrawn="1"/>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9200" y="6628274"/>
            <a:ext cx="756000" cy="164950"/>
          </a:xfrm>
          <a:prstGeom prst="rect">
            <a:avLst/>
          </a:prstGeom>
        </p:spPr>
      </p:pic>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ctr" defTabSz="914400" rtl="0" eaLnBrk="0" fontAlgn="base" latinLnBrk="0" hangingPunct="0">
        <a:spcBef>
          <a:spcPct val="0"/>
        </a:spcBef>
        <a:spcAft>
          <a:spcPct val="0"/>
        </a:spcAft>
        <a:buNone/>
        <a:defRPr lang="fr-FR" sz="2200" b="1" kern="1200" dirty="0" smtClean="0">
          <a:solidFill>
            <a:schemeClr val="bg1"/>
          </a:solidFill>
          <a:latin typeface="Calibri"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moodle.insa-toulouse.fr/course/view.php?id=1663" TargetMode="External"/><Relationship Id="rId3" Type="http://schemas.openxmlformats.org/officeDocument/2006/relationships/hyperlink" Target="http://www.univ-toulouse.fr/" TargetMode="External"/><Relationship Id="rId7" Type="http://schemas.openxmlformats.org/officeDocument/2006/relationships/hyperlink" Target="http://moodle.insa-toulouse.fr/course/view.php?id=494"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hyperlink" Target="mailto:jeremie.grisolia@insa-toulouse.fr" TargetMode="External"/><Relationship Id="rId4" Type="http://schemas.openxmlformats.org/officeDocument/2006/relationships/image" Target="../media/image3.png"/><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3.gi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145.png"/><Relationship Id="rId7" Type="http://schemas.openxmlformats.org/officeDocument/2006/relationships/image" Target="../media/image14.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47.jpeg"/><Relationship Id="rId4" Type="http://schemas.openxmlformats.org/officeDocument/2006/relationships/image" Target="../media/image146.png"/></Relationships>
</file>

<file path=ppt/slides/_rels/slide1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9.jpeg"/><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33.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0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hyperlink" Target="https://pixabay.com/fr/retour-bouton-ordinateur-gauche-24838/" TargetMode="External"/><Relationship Id="rId2" Type="http://schemas.openxmlformats.org/officeDocument/2006/relationships/image" Target="../media/image152.png"/><Relationship Id="rId1" Type="http://schemas.openxmlformats.org/officeDocument/2006/relationships/slideLayout" Target="../slideLayouts/slideLayout33.xml"/><Relationship Id="rId6" Type="http://schemas.openxmlformats.org/officeDocument/2006/relationships/image" Target="../media/image156.png"/><Relationship Id="rId11" Type="http://schemas.openxmlformats.org/officeDocument/2006/relationships/image" Target="../media/image14.png"/><Relationship Id="rId5" Type="http://schemas.openxmlformats.org/officeDocument/2006/relationships/image" Target="../media/image155.png"/><Relationship Id="rId10" Type="http://schemas.openxmlformats.org/officeDocument/2006/relationships/slide" Target="slide3.xml"/><Relationship Id="rId4" Type="http://schemas.openxmlformats.org/officeDocument/2006/relationships/image" Target="../media/image154.png"/><Relationship Id="rId9" Type="http://schemas.openxmlformats.org/officeDocument/2006/relationships/image" Target="../media/image159.png"/></Relationships>
</file>

<file path=ppt/slides/_rels/slide10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1.png"/><Relationship Id="rId7" Type="http://schemas.openxmlformats.org/officeDocument/2006/relationships/slide" Target="slide3.xml"/><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63.jpeg"/><Relationship Id="rId4" Type="http://schemas.openxmlformats.org/officeDocument/2006/relationships/image" Target="../media/image162.jpeg"/><Relationship Id="rId9" Type="http://schemas.openxmlformats.org/officeDocument/2006/relationships/hyperlink" Target="https://pixabay.com/fr/retour-bouton-ordinateur-gauche-24838/"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0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64.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111.xml.rels><?xml version="1.0" encoding="UTF-8" standalone="yes"?>
<Relationships xmlns="http://schemas.openxmlformats.org/package/2006/relationships"><Relationship Id="rId8" Type="http://schemas.openxmlformats.org/officeDocument/2006/relationships/hyperlink" Target="http://commons.wikimedia.org/wiki/File:Attention_Sign.svg" TargetMode="External"/><Relationship Id="rId3" Type="http://schemas.openxmlformats.org/officeDocument/2006/relationships/image" Target="../media/image166.png"/><Relationship Id="rId7" Type="http://schemas.openxmlformats.org/officeDocument/2006/relationships/image" Target="../media/image137.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1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hyperlink" Target="https://pixabay.com/fr/retour-bouton-ordinateur-gauche-2483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4.png"/><Relationship Id="rId4" Type="http://schemas.openxmlformats.org/officeDocument/2006/relationships/slide" Target="slide3.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8.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gif"/><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hyperlink" Target="https://pixabay.com/fr/retour-bouton-ordinateur-gauche-24838/" TargetMode="External"/><Relationship Id="rId5" Type="http://schemas.openxmlformats.org/officeDocument/2006/relationships/image" Target="../media/image33.png"/><Relationship Id="rId10" Type="http://schemas.openxmlformats.org/officeDocument/2006/relationships/image" Target="../media/image14.png"/><Relationship Id="rId4" Type="http://schemas.openxmlformats.org/officeDocument/2006/relationships/image" Target="../media/image32.png"/><Relationship Id="rId9" Type="http://schemas.openxmlformats.org/officeDocument/2006/relationships/slide" Target="slide3.xml"/></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8.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6.png"/><Relationship Id="rId1" Type="http://schemas.openxmlformats.org/officeDocument/2006/relationships/slideLayout" Target="../slideLayouts/slideLayout28.xml"/><Relationship Id="rId6" Type="http://schemas.openxmlformats.org/officeDocument/2006/relationships/image" Target="../media/image1880.png"/><Relationship Id="rId5" Type="http://schemas.openxmlformats.org/officeDocument/2006/relationships/image" Target="../media/image181.png"/><Relationship Id="rId4" Type="http://schemas.openxmlformats.org/officeDocument/2006/relationships/image" Target="../media/image180.png"/></Relationships>
</file>

<file path=ppt/slides/_rels/slide12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90.gif"/><Relationship Id="rId7" Type="http://schemas.openxmlformats.org/officeDocument/2006/relationships/hyperlink" Target="https://pixabay.com/fr/retour-bouton-ordinateur-gauche-24838/" TargetMode="External"/><Relationship Id="rId2" Type="http://schemas.openxmlformats.org/officeDocument/2006/relationships/image" Target="../media/image189.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191.emf"/></Relationships>
</file>

<file path=ppt/slides/_rels/slide126.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2.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hyperlink" Target="https://pixabay.com/fr/retour-bouton-ordinateur-gauche-24838/" TargetMode="Externa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195.png"/></Relationships>
</file>

<file path=ppt/slides/_rels/slide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7.png"/><Relationship Id="rId7" Type="http://schemas.openxmlformats.org/officeDocument/2006/relationships/slide" Target="slide3.xml"/><Relationship Id="rId2" Type="http://schemas.openxmlformats.org/officeDocument/2006/relationships/hyperlink" Target="videos/Licence_CC.webm" TargetMode="External"/><Relationship Id="rId1" Type="http://schemas.openxmlformats.org/officeDocument/2006/relationships/slideLayout" Target="../slideLayouts/slideLayout2.xml"/><Relationship Id="rId6" Type="http://schemas.openxmlformats.org/officeDocument/2006/relationships/hyperlink" Target="http://www.netpublic.fr/2012/03/creative-commons-dossier/" TargetMode="External"/><Relationship Id="rId5" Type="http://schemas.openxmlformats.org/officeDocument/2006/relationships/hyperlink" Target="http://www.netpublic.fr/2012/12/creative-commons-video/" TargetMode="External"/><Relationship Id="rId4" Type="http://schemas.openxmlformats.org/officeDocument/2006/relationships/hyperlink" Target="http://www.netpublic.fr/2015/04/comment-choisir-une-licence-creative-commons/" TargetMode="External"/><Relationship Id="rId9" Type="http://schemas.openxmlformats.org/officeDocument/2006/relationships/hyperlink" Target="https://pixabay.com/fr/retour-bouton-ordinateur-gauche-24838/"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199.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Ua_1.39_warning-caution.svg" TargetMode="External"/><Relationship Id="rId4" Type="http://schemas.openxmlformats.org/officeDocument/2006/relationships/image" Target="../media/image198.png"/></Relationships>
</file>

<file path=ppt/slides/_rels/slide13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3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33.xml.rels><?xml version="1.0" encoding="UTF-8" standalone="yes"?>
<Relationships xmlns="http://schemas.openxmlformats.org/package/2006/relationships"><Relationship Id="rId8" Type="http://schemas.openxmlformats.org/officeDocument/2006/relationships/hyperlink" Target="https://lastminuteengineers.com/flex-sensor-arduino-tutorial/" TargetMode="External"/><Relationship Id="rId13" Type="http://schemas.openxmlformats.org/officeDocument/2006/relationships/hyperlink" Target="https://pixabay.com/fr/retour-bouton-ordinateur-gauche-24838/" TargetMode="External"/><Relationship Id="rId3" Type="http://schemas.openxmlformats.org/officeDocument/2006/relationships/image" Target="../media/image209.png"/><Relationship Id="rId7" Type="http://schemas.openxmlformats.org/officeDocument/2006/relationships/hyperlink" Target="https://www.electronicshub.org/interfacing-flex-sensor-with-arduino/" TargetMode="External"/><Relationship Id="rId12" Type="http://schemas.openxmlformats.org/officeDocument/2006/relationships/image" Target="../media/image14.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hyperlink" Target="https://www.instructables.com/How-to-use-a-Flex-Sensor-Arduino-Tutorial/" TargetMode="External"/><Relationship Id="rId11" Type="http://schemas.openxmlformats.org/officeDocument/2006/relationships/slide" Target="slide3.xml"/><Relationship Id="rId5" Type="http://schemas.openxmlformats.org/officeDocument/2006/relationships/image" Target="../media/image204.png"/><Relationship Id="rId10" Type="http://schemas.openxmlformats.org/officeDocument/2006/relationships/hyperlink" Target="https://learn.sparkfun.com/tutorials/flex-sensor-hookup-guide/all" TargetMode="External"/><Relationship Id="rId4" Type="http://schemas.openxmlformats.org/officeDocument/2006/relationships/image" Target="../media/image210.png"/><Relationship Id="rId9" Type="http://schemas.openxmlformats.org/officeDocument/2006/relationships/hyperlink" Target="https://www.redohm.fr/2019/12/capteur-de-flexion/#bidirectionnel"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3.jpeg"/><Relationship Id="rId7" Type="http://schemas.openxmlformats.org/officeDocument/2006/relationships/slide" Target="slide3.xml"/><Relationship Id="rId2" Type="http://schemas.openxmlformats.org/officeDocument/2006/relationships/hyperlink" Target="http://www.ladyada.net/images/arduino/switchbounce.jpg" TargetMode="External"/><Relationship Id="rId1" Type="http://schemas.openxmlformats.org/officeDocument/2006/relationships/slideLayout" Target="../slideLayouts/slideLayout2.xml"/><Relationship Id="rId6" Type="http://schemas.openxmlformats.org/officeDocument/2006/relationships/image" Target="../media/image215.gif"/><Relationship Id="rId5" Type="http://schemas.openxmlformats.org/officeDocument/2006/relationships/image" Target="../media/image214.jpeg"/><Relationship Id="rId4" Type="http://schemas.openxmlformats.org/officeDocument/2006/relationships/hyperlink" Target="http://www.ladyada.net/learn/arduino/lesson5.html" TargetMode="External"/><Relationship Id="rId9" Type="http://schemas.openxmlformats.org/officeDocument/2006/relationships/hyperlink" Target="https://pixabay.com/fr/retour-bouton-ordinateur-gauche-24838/"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39.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fr.wikipedia.org/wiki/Copyleft" TargetMode="External"/><Relationship Id="rId7" Type="http://schemas.openxmlformats.org/officeDocument/2006/relationships/image" Target="../media/image34.png"/><Relationship Id="rId12" Type="http://schemas.openxmlformats.org/officeDocument/2006/relationships/hyperlink" Target="https://pixabay.com/fr/retour-bouton-ordinateur-gauche-24838/" TargetMode="External"/><Relationship Id="rId2" Type="http://schemas.openxmlformats.org/officeDocument/2006/relationships/hyperlink" Target="http://fr.wikipedia.org/wiki/Licence_libre" TargetMode="Externa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4.png"/><Relationship Id="rId5" Type="http://schemas.openxmlformats.org/officeDocument/2006/relationships/image" Target="../media/image32.png"/><Relationship Id="rId10" Type="http://schemas.openxmlformats.org/officeDocument/2006/relationships/slide" Target="slide3.xml"/><Relationship Id="rId4" Type="http://schemas.openxmlformats.org/officeDocument/2006/relationships/hyperlink" Target="http://fr.wikipedia.org/wiki/Licence_de_libre_diffusion" TargetMode="External"/><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20.png"/><Relationship Id="rId7" Type="http://schemas.openxmlformats.org/officeDocument/2006/relationships/image" Target="../media/image221.png"/><Relationship Id="rId2" Type="http://schemas.openxmlformats.org/officeDocument/2006/relationships/slideLayout" Target="../slideLayouts/slideLayout2.xml"/><Relationship Id="rId1" Type="http://schemas.openxmlformats.org/officeDocument/2006/relationships/video" Target="file:///I:\Mes%20Documents\Arduino\Arduino\Cours\Codes\HardwareDebouncing\HardwareDebouncing.wmv" TargetMode="External"/><Relationship Id="rId6" Type="http://schemas.openxmlformats.org/officeDocument/2006/relationships/hyperlink" Target="http://us.element-14.com/multicomp/mcgpr100v106m6-3x11/capacitor-alum-elect-10uf-100v/dp/70K9661" TargetMode="External"/><Relationship Id="rId5" Type="http://schemas.openxmlformats.org/officeDocument/2006/relationships/hyperlink" Target="http://us.element-14.com/multicomp/mccfr0w4j0103a50/resistor-carbon-film-10kohm-250mw/dp/58K5002" TargetMode="External"/><Relationship Id="rId10" Type="http://schemas.openxmlformats.org/officeDocument/2006/relationships/hyperlink" Target="https://pixabay.com/fr/retour-bouton-ordinateur-gauche-24838/" TargetMode="External"/><Relationship Id="rId4" Type="http://schemas.openxmlformats.org/officeDocument/2006/relationships/hyperlink" Target="http://us.element-14.com/stmicroelectronics/m74hc14b1r/ic-hex-inverter-schmitt-trigger/dp/89K0862" TargetMode="External"/><Relationship Id="rId9" Type="http://schemas.openxmlformats.org/officeDocument/2006/relationships/image" Target="../media/image14.png"/></Relationships>
</file>

<file path=ppt/slides/_rels/slide1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www.technologuepro.com/microprocesseur/chap5_microprocesseur.htm" TargetMode="External"/><Relationship Id="rId2" Type="http://schemas.openxmlformats.org/officeDocument/2006/relationships/hyperlink" Target="http://www.iutc3.unicaen.fr/~fougep/assembleur/les_chapitres_du_cours/interruptions.html" TargetMode="External"/><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45.xml.rels><?xml version="1.0" encoding="UTF-8" standalone="yes"?>
<Relationships xmlns="http://schemas.openxmlformats.org/package/2006/relationships"><Relationship Id="rId8" Type="http://schemas.openxmlformats.org/officeDocument/2006/relationships/hyperlink" Target="http://www.atmel.com/webdoc/avrassembler/avrassembler.wb_nomenclature.html" TargetMode="External"/><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image" Target="../media/image222.emf"/><Relationship Id="rId1" Type="http://schemas.openxmlformats.org/officeDocument/2006/relationships/slideLayout" Target="../slideLayouts/slideLayout33.xml"/><Relationship Id="rId6" Type="http://schemas.openxmlformats.org/officeDocument/2006/relationships/image" Target="../media/image226.png"/><Relationship Id="rId11" Type="http://schemas.openxmlformats.org/officeDocument/2006/relationships/hyperlink" Target="https://pixabay.com/fr/retour-bouton-ordinateur-gauche-24838/" TargetMode="External"/><Relationship Id="rId5" Type="http://schemas.openxmlformats.org/officeDocument/2006/relationships/image" Target="../media/image225.png"/><Relationship Id="rId10" Type="http://schemas.openxmlformats.org/officeDocument/2006/relationships/image" Target="../media/image14.png"/><Relationship Id="rId4" Type="http://schemas.openxmlformats.org/officeDocument/2006/relationships/image" Target="../media/image224.png"/><Relationship Id="rId9" Type="http://schemas.openxmlformats.org/officeDocument/2006/relationships/slide" Target="slide3.xml"/></Relationships>
</file>

<file path=ppt/slides/_rels/slide1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28.emf"/><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hyperlink" Target="https://pixabay.com/fr/retour-bouton-ordinateur-gauche-24838/" TargetMode="External"/><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231.jpeg"/></Relationships>
</file>

<file path=ppt/slides/_rels/slide14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151.xml.rels><?xml version="1.0" encoding="UTF-8" standalone="yes"?>
<Relationships xmlns="http://schemas.openxmlformats.org/package/2006/relationships"><Relationship Id="rId8" Type="http://schemas.openxmlformats.org/officeDocument/2006/relationships/hyperlink" Target="http://commons.wikimedia.org/wiki/File:Attention_Sign.svg" TargetMode="External"/><Relationship Id="rId3" Type="http://schemas.openxmlformats.org/officeDocument/2006/relationships/image" Target="../media/image236.png"/><Relationship Id="rId7" Type="http://schemas.openxmlformats.org/officeDocument/2006/relationships/image" Target="../media/image237.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39.emf"/><Relationship Id="rId7" Type="http://schemas.openxmlformats.org/officeDocument/2006/relationships/hyperlink" Target="https://pixabay.com/fr/retour-bouton-ordinateur-gauche-24838/" TargetMode="External"/><Relationship Id="rId2" Type="http://schemas.openxmlformats.org/officeDocument/2006/relationships/image" Target="../media/image238.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240.png"/></Relationships>
</file>

<file path=ppt/slides/_rels/slide154.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image" Target="../media/image241.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55.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244.png"/><Relationship Id="rId7" Type="http://schemas.openxmlformats.org/officeDocument/2006/relationships/image" Target="../media/image14.png"/><Relationship Id="rId2" Type="http://schemas.openxmlformats.org/officeDocument/2006/relationships/image" Target="../media/image243.em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247.jpg"/></Relationships>
</file>

<file path=ppt/slides/_rels/slide1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49.gif"/><Relationship Id="rId2" Type="http://schemas.openxmlformats.org/officeDocument/2006/relationships/image" Target="../media/image248.gi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39.gif"/><Relationship Id="rId7" Type="http://schemas.openxmlformats.org/officeDocument/2006/relationships/image" Target="../media/image14.png"/><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1.emf"/><Relationship Id="rId4" Type="http://schemas.openxmlformats.org/officeDocument/2006/relationships/image" Target="../media/image40.emf"/></Relationships>
</file>

<file path=ppt/slides/_rels/slide160.xml.rels><?xml version="1.0" encoding="UTF-8" standalone="yes"?>
<Relationships xmlns="http://schemas.openxmlformats.org/package/2006/relationships"><Relationship Id="rId3" Type="http://schemas.openxmlformats.org/officeDocument/2006/relationships/image" Target="../media/image251.jpeg"/><Relationship Id="rId7" Type="http://schemas.openxmlformats.org/officeDocument/2006/relationships/hyperlink" Target="https://pixabay.com/fr/retour-bouton-ordinateur-gauche-24838/" TargetMode="External"/><Relationship Id="rId2" Type="http://schemas.openxmlformats.org/officeDocument/2006/relationships/image" Target="../media/image25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252.jpeg"/></Relationships>
</file>

<file path=ppt/slides/_rels/slide161.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12" Type="http://schemas.openxmlformats.org/officeDocument/2006/relationships/hyperlink" Target="https://pixabay.com/fr/retour-bouton-ordinateur-gauche-24838/" TargetMode="External"/><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7.png"/><Relationship Id="rId11" Type="http://schemas.openxmlformats.org/officeDocument/2006/relationships/image" Target="../media/image14.png"/><Relationship Id="rId5" Type="http://schemas.openxmlformats.org/officeDocument/2006/relationships/image" Target="../media/image256.png"/><Relationship Id="rId10" Type="http://schemas.openxmlformats.org/officeDocument/2006/relationships/slide" Target="slide3.xml"/><Relationship Id="rId4" Type="http://schemas.openxmlformats.org/officeDocument/2006/relationships/image" Target="../media/image255.png"/><Relationship Id="rId9" Type="http://schemas.openxmlformats.org/officeDocument/2006/relationships/image" Target="../media/image260.png"/></Relationships>
</file>

<file path=ppt/slides/_rels/slide162.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3.png"/><Relationship Id="rId7" Type="http://schemas.openxmlformats.org/officeDocument/2006/relationships/image" Target="../media/image262.wmf"/><Relationship Id="rId2" Type="http://schemas.openxmlformats.org/officeDocument/2006/relationships/slideLayout" Target="../slideLayouts/slideLayout3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hyperlink" Target="https://pixabay.com/fr/retour-bouton-ordinateur-gauche-24838/" TargetMode="External"/><Relationship Id="rId5" Type="http://schemas.openxmlformats.org/officeDocument/2006/relationships/image" Target="../media/image261.wmf"/><Relationship Id="rId10" Type="http://schemas.openxmlformats.org/officeDocument/2006/relationships/image" Target="../media/image14.png"/><Relationship Id="rId4" Type="http://schemas.openxmlformats.org/officeDocument/2006/relationships/oleObject" Target="../embeddings/oleObject1.bin"/><Relationship Id="rId9" Type="http://schemas.openxmlformats.org/officeDocument/2006/relationships/slide" Target="slide3.xml"/></Relationships>
</file>

<file path=ppt/slides/_rels/slide1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3.xml"/><Relationship Id="rId4" Type="http://schemas.openxmlformats.org/officeDocument/2006/relationships/hyperlink" Target="https://pixabay.com/fr/retour-bouton-ordinateur-gauche-24838/"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66.png"/><Relationship Id="rId7" Type="http://schemas.openxmlformats.org/officeDocument/2006/relationships/hyperlink" Target="https://pixabay.com/fr/retour-bouton-ordinateur-gauche-24838/" TargetMode="External"/><Relationship Id="rId2" Type="http://schemas.openxmlformats.org/officeDocument/2006/relationships/image" Target="../media/image265.png"/><Relationship Id="rId1" Type="http://schemas.openxmlformats.org/officeDocument/2006/relationships/slideLayout" Target="../slideLayouts/slideLayout33.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267.png"/></Relationships>
</file>

<file path=ppt/slides/_rels/slide1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8.jpeg"/><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9.jpeg"/><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67.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hyperlink" Target="https://pixabay.com/fr/retour-bouton-ordinateur-gauche-24838/" TargetMode="External"/><Relationship Id="rId2" Type="http://schemas.openxmlformats.org/officeDocument/2006/relationships/image" Target="../media/image270.png"/><Relationship Id="rId1" Type="http://schemas.openxmlformats.org/officeDocument/2006/relationships/slideLayout" Target="../slideLayouts/slideLayout33.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272.jpeg"/></Relationships>
</file>

<file path=ppt/slides/_rels/slide1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6.xml"/><Relationship Id="rId4" Type="http://schemas.openxmlformats.org/officeDocument/2006/relationships/hyperlink" Target="https://pixabay.com/fr/retour-bouton-ordinateur-gauche-24838/" TargetMode="External"/></Relationships>
</file>

<file path=ppt/slides/_rels/slide1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arduino103.blogspot.com/2011/05/controle-moteur-dc-via-transistor-pwm.html" TargetMode="External"/><Relationship Id="rId1" Type="http://schemas.openxmlformats.org/officeDocument/2006/relationships/slideLayout" Target="../slideLayouts/slideLayout6.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70.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273.png"/><Relationship Id="rId7" Type="http://schemas.openxmlformats.org/officeDocument/2006/relationships/image" Target="../media/image14.png"/><Relationship Id="rId2" Type="http://schemas.openxmlformats.org/officeDocument/2006/relationships/hyperlink" Target="http://wiki.mdl29.net/lib/exe/fetch.php?media=elec:principe_du_pont_en_h.png" TargetMode="External"/><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image" Target="../media/image275.png"/><Relationship Id="rId4" Type="http://schemas.openxmlformats.org/officeDocument/2006/relationships/image" Target="../media/image274.gif"/></Relationships>
</file>

<file path=ppt/slides/_rels/slide171.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277.png"/><Relationship Id="rId7" Type="http://schemas.openxmlformats.org/officeDocument/2006/relationships/image" Target="../media/image14.png"/><Relationship Id="rId2" Type="http://schemas.openxmlformats.org/officeDocument/2006/relationships/image" Target="../media/image276.png"/><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image" Target="../media/image279.png"/><Relationship Id="rId4" Type="http://schemas.openxmlformats.org/officeDocument/2006/relationships/image" Target="../media/image278.png"/></Relationships>
</file>

<file path=ppt/slides/_rels/slide172.xml.rels><?xml version="1.0" encoding="UTF-8" standalone="yes"?>
<Relationships xmlns="http://schemas.openxmlformats.org/package/2006/relationships"><Relationship Id="rId3" Type="http://schemas.openxmlformats.org/officeDocument/2006/relationships/image" Target="../media/image281.jpeg"/><Relationship Id="rId7" Type="http://schemas.openxmlformats.org/officeDocument/2006/relationships/hyperlink" Target="https://pixabay.com/fr/retour-bouton-ordinateur-gauche-24838/" TargetMode="External"/><Relationship Id="rId2" Type="http://schemas.openxmlformats.org/officeDocument/2006/relationships/image" Target="../media/image280.jpe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282.jpeg"/></Relationships>
</file>

<file path=ppt/slides/_rels/slide173.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hyperlink" Target="https://pixabay.com/fr/retour-bouton-ordinateur-gauche-24838/" TargetMode="External"/><Relationship Id="rId2" Type="http://schemas.openxmlformats.org/officeDocument/2006/relationships/hyperlink" Target="http://be.farnell.com/vishay-semiconductor/byv27-100-tap/diode-ultrafast-2a-100v/dp/1469371?Ntt=1469371" TargetMode="Externa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284.emf"/></Relationships>
</file>

<file path=ppt/slides/_rels/slide174.xml.rels><?xml version="1.0" encoding="UTF-8" standalone="yes"?>
<Relationships xmlns="http://schemas.openxmlformats.org/package/2006/relationships"><Relationship Id="rId3" Type="http://schemas.openxmlformats.org/officeDocument/2006/relationships/image" Target="../media/image286.jpeg"/><Relationship Id="rId7" Type="http://schemas.openxmlformats.org/officeDocument/2006/relationships/hyperlink" Target="https://pixabay.com/fr/retour-bouton-ordinateur-gauche-24838/" TargetMode="External"/><Relationship Id="rId2" Type="http://schemas.openxmlformats.org/officeDocument/2006/relationships/image" Target="../media/image285.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287.jpeg"/></Relationships>
</file>

<file path=ppt/slides/_rels/slide1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90.jpe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294.png"/><Relationship Id="rId4" Type="http://schemas.openxmlformats.org/officeDocument/2006/relationships/image" Target="../media/image293.png"/></Relationships>
</file>

<file path=ppt/slides/_rels/slide18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97.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hyperlink" Target="https://pixabay.com/fr/retour-bouton-ordinateur-gauche-24838/"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18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image" Target="../media/image303.png"/><Relationship Id="rId4" Type="http://schemas.openxmlformats.org/officeDocument/2006/relationships/hyperlink" Target="https://pixabay.com/fr/retour-bouton-ordinateur-gauche-24838/"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hyperlink" Target="https://pixabay.com/fr/retour-bouton-ordinateur-gauche-24838/"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1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06.jpe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07.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190.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309.jpeg"/><Relationship Id="rId7" Type="http://schemas.openxmlformats.org/officeDocument/2006/relationships/image" Target="../media/image14.png"/><Relationship Id="rId2" Type="http://schemas.openxmlformats.org/officeDocument/2006/relationships/image" Target="../media/image308.jpe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311.gif"/><Relationship Id="rId4" Type="http://schemas.openxmlformats.org/officeDocument/2006/relationships/image" Target="../media/image310.jpeg"/></Relationships>
</file>

<file path=ppt/slides/_rels/slide191.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image" Target="../media/image312.tif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92.xml.rels><?xml version="1.0" encoding="UTF-8" standalone="yes"?>
<Relationships xmlns="http://schemas.openxmlformats.org/package/2006/relationships"><Relationship Id="rId3" Type="http://schemas.openxmlformats.org/officeDocument/2006/relationships/image" Target="../media/image315.jpeg"/><Relationship Id="rId2" Type="http://schemas.openxmlformats.org/officeDocument/2006/relationships/image" Target="../media/image314.jpe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193.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hyperlink" Target="https://pixabay.com/fr/retour-bouton-ordinateur-gauche-24838/" TargetMode="External"/><Relationship Id="rId2" Type="http://schemas.openxmlformats.org/officeDocument/2006/relationships/image" Target="../media/image316.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318.png"/></Relationships>
</file>

<file path=ppt/slides/_rels/slide1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19.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95.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hyperlink" Target="https://pixabay.com/fr/retour-bouton-ordinateur-gauche-24838/" TargetMode="External"/><Relationship Id="rId2" Type="http://schemas.openxmlformats.org/officeDocument/2006/relationships/image" Target="../media/image320.tif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317.png"/></Relationships>
</file>

<file path=ppt/slides/_rels/slide19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23.png"/><Relationship Id="rId7" Type="http://schemas.openxmlformats.org/officeDocument/2006/relationships/image" Target="../media/image327.jpeg"/><Relationship Id="rId2"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10" Type="http://schemas.openxmlformats.org/officeDocument/2006/relationships/hyperlink" Target="https://pixabay.com/fr/retour-bouton-ordinateur-gauche-24838/" TargetMode="External"/><Relationship Id="rId4" Type="http://schemas.openxmlformats.org/officeDocument/2006/relationships/image" Target="../media/image324.png"/><Relationship Id="rId9" Type="http://schemas.openxmlformats.org/officeDocument/2006/relationships/image" Target="../media/image14.png"/></Relationships>
</file>

<file path=ppt/slides/_rels/slide19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24.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19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glacialwanderer.com/hobbyrobotics/?p=12" TargetMode="External"/><Relationship Id="rId7" Type="http://schemas.openxmlformats.org/officeDocument/2006/relationships/slide" Target="slide3.xml"/><Relationship Id="rId2" Type="http://schemas.openxmlformats.org/officeDocument/2006/relationships/image" Target="../media/image328.gif"/><Relationship Id="rId1" Type="http://schemas.openxmlformats.org/officeDocument/2006/relationships/slideLayout" Target="../slideLayouts/slideLayout2.xml"/><Relationship Id="rId6" Type="http://schemas.openxmlformats.org/officeDocument/2006/relationships/hyperlink" Target="http://tronixstuff.wordpress.com/2010/10/07/add-a-real-time-clock-to-the-freetronics-twentyten/" TargetMode="External"/><Relationship Id="rId5" Type="http://schemas.openxmlformats.org/officeDocument/2006/relationships/hyperlink" Target="http://tronixstuff.wordpress.com/2010/05/20/getting-started-with-arduino-%E2%80%93-chapter-seven/" TargetMode="External"/><Relationship Id="rId4" Type="http://schemas.openxmlformats.org/officeDocument/2006/relationships/hyperlink" Target="http://combustory.com/wiki/index.php/RTC1307_-_Real_Time_Clock" TargetMode="External"/><Relationship Id="rId9" Type="http://schemas.openxmlformats.org/officeDocument/2006/relationships/hyperlink" Target="https://pixabay.com/fr/retour-bouton-ordinateur-gauche-24838/" TargetMode="External"/></Relationships>
</file>

<file path=ppt/slides/_rels/slide199.xml.rels><?xml version="1.0" encoding="UTF-8" standalone="yes"?>
<Relationships xmlns="http://schemas.openxmlformats.org/package/2006/relationships"><Relationship Id="rId8" Type="http://schemas.openxmlformats.org/officeDocument/2006/relationships/image" Target="../media/image334.jpeg"/><Relationship Id="rId3" Type="http://schemas.openxmlformats.org/officeDocument/2006/relationships/image" Target="../media/image330.png"/><Relationship Id="rId7" Type="http://schemas.openxmlformats.org/officeDocument/2006/relationships/hyperlink" Target="http://wiire.org/Chips/LIS3L02AL" TargetMode="External"/><Relationship Id="rId2" Type="http://schemas.openxmlformats.org/officeDocument/2006/relationships/image" Target="../media/image329.png"/><Relationship Id="rId1" Type="http://schemas.openxmlformats.org/officeDocument/2006/relationships/slideLayout" Target="../slideLayouts/slideLayout2.xml"/><Relationship Id="rId6" Type="http://schemas.openxmlformats.org/officeDocument/2006/relationships/image" Target="../media/image333.jpeg"/><Relationship Id="rId11" Type="http://schemas.openxmlformats.org/officeDocument/2006/relationships/hyperlink" Target="https://pixabay.com/fr/retour-bouton-ordinateur-gauche-24838/" TargetMode="External"/><Relationship Id="rId5" Type="http://schemas.openxmlformats.org/officeDocument/2006/relationships/image" Target="../media/image332.jpeg"/><Relationship Id="rId10" Type="http://schemas.openxmlformats.org/officeDocument/2006/relationships/image" Target="../media/image14.png"/><Relationship Id="rId4" Type="http://schemas.openxmlformats.org/officeDocument/2006/relationships/image" Target="../media/image331.png"/><Relationship Id="rId9" Type="http://schemas.openxmlformats.org/officeDocument/2006/relationships/slide" Target="slide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emf"/><Relationship Id="rId7"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Layout" Target="../slideLayouts/slideLayout1.xml"/><Relationship Id="rId6" Type="http://schemas.openxmlformats.org/officeDocument/2006/relationships/image" Target="../media/image10.emf"/><Relationship Id="rId11" Type="http://schemas.openxmlformats.org/officeDocument/2006/relationships/hyperlink" Target="https://moodle.insa-toulouse.fr/course/view.php?id=1663" TargetMode="External"/><Relationship Id="rId5" Type="http://schemas.openxmlformats.org/officeDocument/2006/relationships/image" Target="../media/image9.jpe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3" Type="http://schemas.openxmlformats.org/officeDocument/2006/relationships/image" Target="../media/image336.emf"/><Relationship Id="rId2" Type="http://schemas.openxmlformats.org/officeDocument/2006/relationships/image" Target="../media/image335.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01.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6.xml"/><Relationship Id="rId4" Type="http://schemas.openxmlformats.org/officeDocument/2006/relationships/hyperlink" Target="https://pixabay.com/fr/retour-bouton-ordinateur-gauche-24838/"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20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pixabay.com/fr/retour-bouton-ordinateur-gauche-24838/" TargetMode="Externa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45.png"/></Relationships>
</file>

<file path=ppt/slides/_rels/slide210.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2.xml"/><Relationship Id="rId5" Type="http://schemas.openxmlformats.org/officeDocument/2006/relationships/hyperlink" Target="https://moodle.insa-toulouse.fr/mod/resource/view.php?id=64321" TargetMode="External"/><Relationship Id="rId4" Type="http://schemas.openxmlformats.org/officeDocument/2006/relationships/image" Target="../media/image346.png"/></Relationships>
</file>

<file path=ppt/slides/_rels/slide211.xml.rels><?xml version="1.0" encoding="UTF-8" standalone="yes"?>
<Relationships xmlns="http://schemas.openxmlformats.org/package/2006/relationships"><Relationship Id="rId3" Type="http://schemas.openxmlformats.org/officeDocument/2006/relationships/hyperlink" Target="https://www.arduino.cc/reference/en/libraries/u8g2/?pseSrc=pgEcranOledArduino" TargetMode="External"/><Relationship Id="rId2" Type="http://schemas.openxmlformats.org/officeDocument/2006/relationships/hyperlink" Target="https://github.com/adafruit/Adafruit_SSD1306?pseSrc=pgEcranOledArduino" TargetMode="Externa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2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3.xml"/><Relationship Id="rId4" Type="http://schemas.openxmlformats.org/officeDocument/2006/relationships/hyperlink" Target="https://pixabay.com/fr/retour-bouton-ordinateur-gauche-24838/" TargetMode="External"/></Relationships>
</file>

<file path=ppt/slides/_rels/slide2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52.png"/><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16.xml.rels><?xml version="1.0" encoding="UTF-8" standalone="yes"?>
<Relationships xmlns="http://schemas.openxmlformats.org/package/2006/relationships"><Relationship Id="rId3" Type="http://schemas.openxmlformats.org/officeDocument/2006/relationships/image" Target="../media/image354.png"/><Relationship Id="rId7" Type="http://schemas.openxmlformats.org/officeDocument/2006/relationships/hyperlink" Target="https://pixabay.com/fr/retour-bouton-ordinateur-gauche-24838/" TargetMode="External"/><Relationship Id="rId2" Type="http://schemas.openxmlformats.org/officeDocument/2006/relationships/image" Target="../media/image353.png"/><Relationship Id="rId1" Type="http://schemas.openxmlformats.org/officeDocument/2006/relationships/slideLayout" Target="../slideLayouts/slideLayout33.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355.png"/></Relationships>
</file>

<file path=ppt/slides/_rels/slide217.xml.rels><?xml version="1.0" encoding="UTF-8" standalone="yes"?>
<Relationships xmlns="http://schemas.openxmlformats.org/package/2006/relationships"><Relationship Id="rId3" Type="http://schemas.openxmlformats.org/officeDocument/2006/relationships/image" Target="../media/image357.jpeg"/><Relationship Id="rId2" Type="http://schemas.openxmlformats.org/officeDocument/2006/relationships/image" Target="../media/image356.jpeg"/><Relationship Id="rId1" Type="http://schemas.openxmlformats.org/officeDocument/2006/relationships/slideLayout" Target="../slideLayouts/slideLayout33.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18.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33.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19.xml.rels><?xml version="1.0" encoding="UTF-8" standalone="yes"?>
<Relationships xmlns="http://schemas.openxmlformats.org/package/2006/relationships"><Relationship Id="rId8" Type="http://schemas.openxmlformats.org/officeDocument/2006/relationships/hyperlink" Target="http://arduino.cc/en/Reference/SPISetBitOrder" TargetMode="External"/><Relationship Id="rId13" Type="http://schemas.openxmlformats.org/officeDocument/2006/relationships/image" Target="../media/image14.png"/><Relationship Id="rId3" Type="http://schemas.openxmlformats.org/officeDocument/2006/relationships/image" Target="../media/image361.jpeg"/><Relationship Id="rId7" Type="http://schemas.openxmlformats.org/officeDocument/2006/relationships/hyperlink" Target="http://arduino.cc/en/Reference/SPIEnd" TargetMode="External"/><Relationship Id="rId12" Type="http://schemas.openxmlformats.org/officeDocument/2006/relationships/slide" Target="slide3.xml"/><Relationship Id="rId2" Type="http://schemas.openxmlformats.org/officeDocument/2006/relationships/image" Target="../media/image360.jpeg"/><Relationship Id="rId1" Type="http://schemas.openxmlformats.org/officeDocument/2006/relationships/slideLayout" Target="../slideLayouts/slideLayout2.xml"/><Relationship Id="rId6" Type="http://schemas.openxmlformats.org/officeDocument/2006/relationships/hyperlink" Target="http://arduino.cc/en/Reference/SPIBegin" TargetMode="External"/><Relationship Id="rId11" Type="http://schemas.openxmlformats.org/officeDocument/2006/relationships/hyperlink" Target="http://arduino.cc/en/Reference/SPITransfer" TargetMode="External"/><Relationship Id="rId5" Type="http://schemas.openxmlformats.org/officeDocument/2006/relationships/image" Target="../media/image363.png"/><Relationship Id="rId10" Type="http://schemas.openxmlformats.org/officeDocument/2006/relationships/hyperlink" Target="http://arduino.cc/en/Reference/SPISetDataMode" TargetMode="External"/><Relationship Id="rId4" Type="http://schemas.openxmlformats.org/officeDocument/2006/relationships/image" Target="../media/image362.png"/><Relationship Id="rId9" Type="http://schemas.openxmlformats.org/officeDocument/2006/relationships/hyperlink" Target="http://arduino.cc/en/Reference/SPISetClockDivider" TargetMode="External"/><Relationship Id="rId14" Type="http://schemas.openxmlformats.org/officeDocument/2006/relationships/hyperlink" Target="https://pixabay.com/fr/retour-bouton-ordinateur-gauche-2483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pixabay.com/fr/retour-bouton-ordinateur-gauche-24838/"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48.png"/></Relationships>
</file>

<file path=ppt/slides/_rels/slide2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64.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jp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2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2.xml"/><Relationship Id="rId5" Type="http://schemas.openxmlformats.org/officeDocument/2006/relationships/image" Target="../media/image367.png"/><Relationship Id="rId4" Type="http://schemas.openxmlformats.org/officeDocument/2006/relationships/image" Target="../media/image372.png"/></Relationships>
</file>

<file path=ppt/slides/_rels/slide225.xml.rels><?xml version="1.0" encoding="UTF-8" standalone="yes"?>
<Relationships xmlns="http://schemas.openxmlformats.org/package/2006/relationships"><Relationship Id="rId3" Type="http://schemas.openxmlformats.org/officeDocument/2006/relationships/hyperlink" Target="https://www.arduino.cc/en/Reference/SPISettings" TargetMode="External"/><Relationship Id="rId2" Type="http://schemas.openxmlformats.org/officeDocument/2006/relationships/image" Target="../media/image373.png"/><Relationship Id="rId1" Type="http://schemas.openxmlformats.org/officeDocument/2006/relationships/slideLayout" Target="../slideLayouts/slideLayout2.xml"/><Relationship Id="rId4" Type="http://schemas.openxmlformats.org/officeDocument/2006/relationships/hyperlink" Target="http://en.wikipedia.org/wiki/Serial_Peripheral_Interface_Bus#Clock_polarity_and_phase"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s>
</file>

<file path=ppt/slides/_rels/slide22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81.png"/><Relationship Id="rId7" Type="http://schemas.openxmlformats.org/officeDocument/2006/relationships/image" Target="../media/image385.emf"/><Relationship Id="rId2" Type="http://schemas.openxmlformats.org/officeDocument/2006/relationships/image" Target="../media/image367.png"/><Relationship Id="rId1" Type="http://schemas.openxmlformats.org/officeDocument/2006/relationships/slideLayout" Target="../slideLayouts/slideLayout2.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2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9.gi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30.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jpe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3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2.xml"/><Relationship Id="rId4" Type="http://schemas.openxmlformats.org/officeDocument/2006/relationships/image" Target="../media/image386.jpeg"/></Relationships>
</file>

<file path=ppt/slides/_rels/slide23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8.png"/><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233.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397.png"/></Relationships>
</file>

<file path=ppt/slides/_rels/slide237.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40.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jpe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41.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407.png"/><Relationship Id="rId7" Type="http://schemas.openxmlformats.org/officeDocument/2006/relationships/image" Target="../media/image14.png"/><Relationship Id="rId2" Type="http://schemas.openxmlformats.org/officeDocument/2006/relationships/image" Target="../media/image406.png"/><Relationship Id="rId1" Type="http://schemas.openxmlformats.org/officeDocument/2006/relationships/slideLayout" Target="../slideLayouts/slideLayout33.xml"/><Relationship Id="rId6" Type="http://schemas.openxmlformats.org/officeDocument/2006/relationships/slide" Target="slide3.xml"/><Relationship Id="rId5" Type="http://schemas.openxmlformats.org/officeDocument/2006/relationships/image" Target="../media/image409.jpeg"/><Relationship Id="rId4" Type="http://schemas.openxmlformats.org/officeDocument/2006/relationships/image" Target="../media/image408.png"/></Relationships>
</file>

<file path=ppt/slides/_rels/slide2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10.png"/><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11.png"/><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12.png"/><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45.xml.rels><?xml version="1.0" encoding="UTF-8" standalone="yes"?>
<Relationships xmlns="http://schemas.openxmlformats.org/package/2006/relationships"><Relationship Id="rId3" Type="http://schemas.openxmlformats.org/officeDocument/2006/relationships/hyperlink" Target="http://en.wikipedia.org/wiki/File:Sprites_in_a_C64_Game_(named_Spittis_Search).jpg" TargetMode="External"/><Relationship Id="rId7" Type="http://schemas.openxmlformats.org/officeDocument/2006/relationships/hyperlink" Target="https://pixabay.com/fr/retour-bouton-ordinateur-gauche-24838/" TargetMode="External"/><Relationship Id="rId2" Type="http://schemas.openxmlformats.org/officeDocument/2006/relationships/image" Target="../media/image413.png"/><Relationship Id="rId1" Type="http://schemas.openxmlformats.org/officeDocument/2006/relationships/slideLayout" Target="../slideLayouts/slideLayout33.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414.jpeg"/></Relationships>
</file>

<file path=ppt/slides/_rels/slide246.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jpeg"/><Relationship Id="rId1" Type="http://schemas.openxmlformats.org/officeDocument/2006/relationships/slideLayout" Target="../slideLayouts/slideLayout15.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6.xml"/><Relationship Id="rId4" Type="http://schemas.openxmlformats.org/officeDocument/2006/relationships/hyperlink" Target="https://pixabay.com/fr/retour-bouton-ordinateur-gauche-24838/" TargetMode="External"/></Relationships>
</file>

<file path=ppt/slides/_rels/slide2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17.gi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6.xml"/><Relationship Id="rId4" Type="http://schemas.openxmlformats.org/officeDocument/2006/relationships/hyperlink" Target="https://pixabay.com/fr/retour-bouton-ordinateur-gauche-24838/"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50.xml.rels><?xml version="1.0" encoding="UTF-8" standalone="yes"?>
<Relationships xmlns="http://schemas.openxmlformats.org/package/2006/relationships"><Relationship Id="rId2" Type="http://schemas.openxmlformats.org/officeDocument/2006/relationships/image" Target="../media/image418.jpe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2.xml"/><Relationship Id="rId4" Type="http://schemas.openxmlformats.org/officeDocument/2006/relationships/hyperlink" Target="https://pixabay.com/fr/retour-bouton-ordinateur-gauche-24838/"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53.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420.png"/><Relationship Id="rId7" Type="http://schemas.openxmlformats.org/officeDocument/2006/relationships/image" Target="../media/image14.png"/><Relationship Id="rId2" Type="http://schemas.openxmlformats.org/officeDocument/2006/relationships/image" Target="../media/image419.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22.png"/><Relationship Id="rId4" Type="http://schemas.openxmlformats.org/officeDocument/2006/relationships/image" Target="../media/image421.png"/></Relationships>
</file>

<file path=ppt/slides/_rels/slide2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23.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1.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261.xml.rels><?xml version="1.0" encoding="UTF-8" standalone="yes"?>
<Relationships xmlns="http://schemas.openxmlformats.org/package/2006/relationships"><Relationship Id="rId3" Type="http://schemas.openxmlformats.org/officeDocument/2006/relationships/image" Target="../media/image425.emf"/><Relationship Id="rId2" Type="http://schemas.openxmlformats.org/officeDocument/2006/relationships/hyperlink" Target="http://arduino.cc/en/Hacking/LibraryTutorial" TargetMode="External"/><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62.xml.rels><?xml version="1.0" encoding="UTF-8" standalone="yes"?>
<Relationships xmlns="http://schemas.openxmlformats.org/package/2006/relationships"><Relationship Id="rId3" Type="http://schemas.openxmlformats.org/officeDocument/2006/relationships/image" Target="../media/image427.png"/><Relationship Id="rId7" Type="http://schemas.openxmlformats.org/officeDocument/2006/relationships/hyperlink" Target="https://pixabay.com/fr/retour-bouton-ordinateur-gauche-24838/" TargetMode="External"/><Relationship Id="rId2" Type="http://schemas.openxmlformats.org/officeDocument/2006/relationships/image" Target="../media/image426.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428.emf"/></Relationships>
</file>

<file path=ppt/slides/_rels/slide26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31.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github.com/adafruit/Adafruit-BMP085-Library" TargetMode="External"/><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67.xml.rels><?xml version="1.0" encoding="UTF-8" standalone="yes"?>
<Relationships xmlns="http://schemas.openxmlformats.org/package/2006/relationships"><Relationship Id="rId8" Type="http://schemas.openxmlformats.org/officeDocument/2006/relationships/image" Target="../media/image438.jpeg"/><Relationship Id="rId3" Type="http://schemas.openxmlformats.org/officeDocument/2006/relationships/image" Target="../media/image433.gif"/><Relationship Id="rId7" Type="http://schemas.openxmlformats.org/officeDocument/2006/relationships/image" Target="../media/image437.jpeg"/><Relationship Id="rId12" Type="http://schemas.openxmlformats.org/officeDocument/2006/relationships/hyperlink" Target="https://pixabay.com/fr/retour-bouton-ordinateur-gauche-24838/" TargetMode="External"/><Relationship Id="rId2" Type="http://schemas.openxmlformats.org/officeDocument/2006/relationships/image" Target="../media/image432.jpeg"/><Relationship Id="rId1" Type="http://schemas.openxmlformats.org/officeDocument/2006/relationships/slideLayout" Target="../slideLayouts/slideLayout2.xml"/><Relationship Id="rId6" Type="http://schemas.openxmlformats.org/officeDocument/2006/relationships/image" Target="../media/image436.jpeg"/><Relationship Id="rId11" Type="http://schemas.openxmlformats.org/officeDocument/2006/relationships/image" Target="../media/image14.png"/><Relationship Id="rId5" Type="http://schemas.openxmlformats.org/officeDocument/2006/relationships/image" Target="../media/image435.jpeg"/><Relationship Id="rId10" Type="http://schemas.openxmlformats.org/officeDocument/2006/relationships/slide" Target="slide3.xml"/><Relationship Id="rId4" Type="http://schemas.openxmlformats.org/officeDocument/2006/relationships/image" Target="../media/image434.jpeg"/><Relationship Id="rId9" Type="http://schemas.openxmlformats.org/officeDocument/2006/relationships/image" Target="../media/image439.jpeg"/></Relationships>
</file>

<file path=ppt/slides/_rels/slide268.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image" Target="../media/image440.jpe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69.xml.rels><?xml version="1.0" encoding="UTF-8" standalone="yes"?>
<Relationships xmlns="http://schemas.openxmlformats.org/package/2006/relationships"><Relationship Id="rId8" Type="http://schemas.openxmlformats.org/officeDocument/2006/relationships/image" Target="../media/image448.png"/><Relationship Id="rId3" Type="http://schemas.openxmlformats.org/officeDocument/2006/relationships/image" Target="../media/image443.png"/><Relationship Id="rId7" Type="http://schemas.openxmlformats.org/officeDocument/2006/relationships/image" Target="../media/image447.png"/><Relationship Id="rId2" Type="http://schemas.openxmlformats.org/officeDocument/2006/relationships/image" Target="../media/image442.png"/><Relationship Id="rId1" Type="http://schemas.openxmlformats.org/officeDocument/2006/relationships/slideLayout" Target="../slideLayouts/slideLayout2.xml"/><Relationship Id="rId6" Type="http://schemas.openxmlformats.org/officeDocument/2006/relationships/image" Target="../media/image446.png"/><Relationship Id="rId11" Type="http://schemas.openxmlformats.org/officeDocument/2006/relationships/hyperlink" Target="https://pixabay.com/fr/retour-bouton-ordinateur-gauche-24838/" TargetMode="External"/><Relationship Id="rId5" Type="http://schemas.openxmlformats.org/officeDocument/2006/relationships/image" Target="../media/image445.png"/><Relationship Id="rId10" Type="http://schemas.openxmlformats.org/officeDocument/2006/relationships/image" Target="../media/image14.png"/><Relationship Id="rId4" Type="http://schemas.openxmlformats.org/officeDocument/2006/relationships/image" Target="../media/image444.png"/><Relationship Id="rId9"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70.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450.png"/><Relationship Id="rId7" Type="http://schemas.openxmlformats.org/officeDocument/2006/relationships/image" Target="../media/image14.png"/><Relationship Id="rId2" Type="http://schemas.openxmlformats.org/officeDocument/2006/relationships/image" Target="../media/image449.png"/><Relationship Id="rId1" Type="http://schemas.openxmlformats.org/officeDocument/2006/relationships/slideLayout" Target="../slideLayouts/slideLayout15.xml"/><Relationship Id="rId6" Type="http://schemas.openxmlformats.org/officeDocument/2006/relationships/slide" Target="slide3.xml"/><Relationship Id="rId5" Type="http://schemas.openxmlformats.org/officeDocument/2006/relationships/image" Target="../media/image451.emf"/><Relationship Id="rId4" Type="http://schemas.openxmlformats.org/officeDocument/2006/relationships/image" Target="../media/image448.png"/></Relationships>
</file>

<file path=ppt/slides/_rels/slide27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hyperlink" Target="http://www.practicalmaker.com/blog/arduino-shield-design-standards" TargetMode="External"/><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hyperlink" Target="http://www.practicalarduino.com/news/id/661" TargetMode="Externa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74.xml.rels><?xml version="1.0" encoding="UTF-8" standalone="yes"?>
<Relationships xmlns="http://schemas.openxmlformats.org/package/2006/relationships"><Relationship Id="rId3" Type="http://schemas.openxmlformats.org/officeDocument/2006/relationships/image" Target="../media/image454.png"/><Relationship Id="rId7" Type="http://schemas.openxmlformats.org/officeDocument/2006/relationships/hyperlink" Target="https://pixabay.com/fr/retour-bouton-ordinateur-gauche-24838/" TargetMode="External"/><Relationship Id="rId2" Type="http://schemas.openxmlformats.org/officeDocument/2006/relationships/image" Target="../media/image45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455.emf"/></Relationships>
</file>

<file path=ppt/slides/_rels/slide27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57.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77.xml.rels><?xml version="1.0" encoding="UTF-8" standalone="yes"?>
<Relationships xmlns="http://schemas.openxmlformats.org/package/2006/relationships"><Relationship Id="rId3" Type="http://schemas.openxmlformats.org/officeDocument/2006/relationships/image" Target="../media/image459.png"/><Relationship Id="rId7" Type="http://schemas.openxmlformats.org/officeDocument/2006/relationships/hyperlink" Target="https://pixabay.com/fr/retour-bouton-ordinateur-gauche-24838/" TargetMode="External"/><Relationship Id="rId2" Type="http://schemas.openxmlformats.org/officeDocument/2006/relationships/image" Target="../media/image45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460.png"/></Relationships>
</file>

<file path=ppt/slides/_rels/slide2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2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61.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62.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84.xml.rels><?xml version="1.0" encoding="UTF-8" standalone="yes"?>
<Relationships xmlns="http://schemas.openxmlformats.org/package/2006/relationships"><Relationship Id="rId3" Type="http://schemas.openxmlformats.org/officeDocument/2006/relationships/image" Target="../media/image464.png"/><Relationship Id="rId7" Type="http://schemas.openxmlformats.org/officeDocument/2006/relationships/hyperlink" Target="https://pixabay.com/fr/retour-bouton-ordinateur-gauche-24838/" TargetMode="External"/><Relationship Id="rId2" Type="http://schemas.openxmlformats.org/officeDocument/2006/relationships/image" Target="../media/image463.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465.png"/></Relationships>
</file>

<file path=ppt/slides/_rels/slide285.xml.rels><?xml version="1.0" encoding="UTF-8" standalone="yes"?>
<Relationships xmlns="http://schemas.openxmlformats.org/package/2006/relationships"><Relationship Id="rId3" Type="http://schemas.openxmlformats.org/officeDocument/2006/relationships/image" Target="../media/image467.png"/><Relationship Id="rId7" Type="http://schemas.openxmlformats.org/officeDocument/2006/relationships/hyperlink" Target="https://pixabay.com/fr/retour-bouton-ordinateur-gauche-24838/" TargetMode="External"/><Relationship Id="rId2" Type="http://schemas.openxmlformats.org/officeDocument/2006/relationships/image" Target="../media/image466.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468.png"/></Relationships>
</file>

<file path=ppt/slides/_rels/slide286.xml.rels><?xml version="1.0" encoding="UTF-8" standalone="yes"?>
<Relationships xmlns="http://schemas.openxmlformats.org/package/2006/relationships"><Relationship Id="rId3" Type="http://schemas.openxmlformats.org/officeDocument/2006/relationships/image" Target="../media/image469.jpeg"/><Relationship Id="rId2" Type="http://schemas.openxmlformats.org/officeDocument/2006/relationships/hyperlink" Target="mailto:blprnt@blprnt.com" TargetMode="External"/><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288.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slide" Target="slide3.xml"/><Relationship Id="rId7" Type="http://schemas.openxmlformats.org/officeDocument/2006/relationships/image" Target="../media/image14.png"/><Relationship Id="rId2" Type="http://schemas.openxmlformats.org/officeDocument/2006/relationships/hyperlink" Target="http://appinventor.mit.edu/" TargetMode="Externa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2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73.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291.xml.rels><?xml version="1.0" encoding="UTF-8" standalone="yes"?>
<Relationships xmlns="http://schemas.openxmlformats.org/package/2006/relationships"><Relationship Id="rId3" Type="http://schemas.openxmlformats.org/officeDocument/2006/relationships/image" Target="../media/image475.emf"/><Relationship Id="rId2" Type="http://schemas.openxmlformats.org/officeDocument/2006/relationships/image" Target="../media/image474.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29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76.jpe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2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3.xml"/><Relationship Id="rId4" Type="http://schemas.openxmlformats.org/officeDocument/2006/relationships/hyperlink" Target="https://pixabay.com/fr/retour-bouton-ordinateur-gauche-24838/" TargetMode="External"/></Relationships>
</file>

<file path=ppt/slides/_rels/slide2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77.png"/><Relationship Id="rId1" Type="http://schemas.openxmlformats.org/officeDocument/2006/relationships/slideLayout" Target="../slideLayouts/slideLayout2.xml"/><Relationship Id="rId6" Type="http://schemas.openxmlformats.org/officeDocument/2006/relationships/image" Target="../media/image478.png"/><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9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480.emf"/><Relationship Id="rId7" Type="http://schemas.openxmlformats.org/officeDocument/2006/relationships/image" Target="../media/image14.png"/><Relationship Id="rId2" Type="http://schemas.openxmlformats.org/officeDocument/2006/relationships/image" Target="../media/image479.em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82.png"/><Relationship Id="rId4" Type="http://schemas.openxmlformats.org/officeDocument/2006/relationships/image" Target="../media/image481.emf"/></Relationships>
</file>

<file path=ppt/slides/_rels/slide2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xml.rels><?xml version="1.0" encoding="UTF-8" standalone="yes"?>
<Relationships xmlns="http://schemas.openxmlformats.org/package/2006/relationships"><Relationship Id="rId13" Type="http://schemas.openxmlformats.org/officeDocument/2006/relationships/slide" Target="slide128.xml"/><Relationship Id="rId18" Type="http://schemas.openxmlformats.org/officeDocument/2006/relationships/slide" Target="slide204.xml"/><Relationship Id="rId26" Type="http://schemas.openxmlformats.org/officeDocument/2006/relationships/slide" Target="slide54.xml"/><Relationship Id="rId39" Type="http://schemas.openxmlformats.org/officeDocument/2006/relationships/hyperlink" Target="https://moodle.insa-toulouse.fr/course/view.php?id=494#section-11" TargetMode="External"/><Relationship Id="rId21" Type="http://schemas.openxmlformats.org/officeDocument/2006/relationships/slide" Target="slide279.xml"/><Relationship Id="rId34" Type="http://schemas.openxmlformats.org/officeDocument/2006/relationships/slide" Target="slide584.xml"/><Relationship Id="rId42" Type="http://schemas.openxmlformats.org/officeDocument/2006/relationships/slide" Target="slide395.xml"/><Relationship Id="rId47" Type="http://schemas.openxmlformats.org/officeDocument/2006/relationships/slide" Target="slide324.xml"/><Relationship Id="rId50" Type="http://schemas.openxmlformats.org/officeDocument/2006/relationships/slide" Target="slide47.xml"/><Relationship Id="rId55" Type="http://schemas.openxmlformats.org/officeDocument/2006/relationships/slide" Target="slide135.xml"/><Relationship Id="rId7" Type="http://schemas.openxmlformats.org/officeDocument/2006/relationships/slide" Target="slide81.xml"/><Relationship Id="rId2" Type="http://schemas.openxmlformats.org/officeDocument/2006/relationships/notesSlide" Target="../notesSlides/notesSlide1.xml"/><Relationship Id="rId16" Type="http://schemas.openxmlformats.org/officeDocument/2006/relationships/slide" Target="slide140.xml"/><Relationship Id="rId29" Type="http://schemas.openxmlformats.org/officeDocument/2006/relationships/slide" Target="slide287.xml"/><Relationship Id="rId11" Type="http://schemas.openxmlformats.org/officeDocument/2006/relationships/slide" Target="slide111.xml"/><Relationship Id="rId24" Type="http://schemas.openxmlformats.org/officeDocument/2006/relationships/hyperlink" Target="https://moodle.insa-toulouse.fr/course/view.php?id=494#section-8" TargetMode="External"/><Relationship Id="rId32" Type="http://schemas.openxmlformats.org/officeDocument/2006/relationships/hyperlink" Target="https://moodle.insa-toulouse.fr/course/view.php?id=1663" TargetMode="External"/><Relationship Id="rId37" Type="http://schemas.openxmlformats.org/officeDocument/2006/relationships/hyperlink" Target="https://pixabay.com/fr/retour-bouton-ordinateur-gauche-24838/" TargetMode="External"/><Relationship Id="rId40" Type="http://schemas.openxmlformats.org/officeDocument/2006/relationships/hyperlink" Target="https://moodle.insa-toulouse.fr/course/view.php?id=494#section-13" TargetMode="External"/><Relationship Id="rId45" Type="http://schemas.openxmlformats.org/officeDocument/2006/relationships/slide" Target="slide410.xml"/><Relationship Id="rId53" Type="http://schemas.openxmlformats.org/officeDocument/2006/relationships/slide" Target="slide228.xml"/><Relationship Id="rId58" Type="http://schemas.openxmlformats.org/officeDocument/2006/relationships/slide" Target="slide310.xml"/><Relationship Id="rId5" Type="http://schemas.openxmlformats.org/officeDocument/2006/relationships/slide" Target="slide64.xml"/><Relationship Id="rId19" Type="http://schemas.openxmlformats.org/officeDocument/2006/relationships/slide" Target="slide205.xml"/><Relationship Id="rId4" Type="http://schemas.openxmlformats.org/officeDocument/2006/relationships/slide" Target="slide49.xml"/><Relationship Id="rId9" Type="http://schemas.openxmlformats.org/officeDocument/2006/relationships/slide" Target="slide95.xml"/><Relationship Id="rId14" Type="http://schemas.openxmlformats.org/officeDocument/2006/relationships/slide" Target="slide127.xml"/><Relationship Id="rId22" Type="http://schemas.openxmlformats.org/officeDocument/2006/relationships/hyperlink" Target="https://moodle.insa-toulouse.fr/course/view.php?id=494#section-6" TargetMode="External"/><Relationship Id="rId27" Type="http://schemas.openxmlformats.org/officeDocument/2006/relationships/hyperlink" Target="https://moodle.insa-toulouse.fr/course/view.php?id=494#section-5" TargetMode="External"/><Relationship Id="rId30" Type="http://schemas.openxmlformats.org/officeDocument/2006/relationships/slide" Target="slide288.xml"/><Relationship Id="rId35" Type="http://schemas.openxmlformats.org/officeDocument/2006/relationships/slide" Target="slide445.xml"/><Relationship Id="rId43" Type="http://schemas.openxmlformats.org/officeDocument/2006/relationships/slide" Target="slide402.xml"/><Relationship Id="rId48" Type="http://schemas.openxmlformats.org/officeDocument/2006/relationships/slide" Target="slide372.xml"/><Relationship Id="rId56" Type="http://schemas.openxmlformats.org/officeDocument/2006/relationships/slide" Target="slide133.xml"/><Relationship Id="rId8" Type="http://schemas.openxmlformats.org/officeDocument/2006/relationships/slide" Target="slide93.xml"/><Relationship Id="rId51" Type="http://schemas.openxmlformats.org/officeDocument/2006/relationships/slide" Target="slide60.xml"/><Relationship Id="rId3" Type="http://schemas.openxmlformats.org/officeDocument/2006/relationships/slide" Target="slide32.xml"/><Relationship Id="rId12" Type="http://schemas.openxmlformats.org/officeDocument/2006/relationships/slide" Target="slide116.xml"/><Relationship Id="rId17" Type="http://schemas.openxmlformats.org/officeDocument/2006/relationships/slide" Target="slide151.xml"/><Relationship Id="rId25" Type="http://schemas.openxmlformats.org/officeDocument/2006/relationships/hyperlink" Target="https://moodle.insa-toulouse.fr/course/view.php?id=494#section-9" TargetMode="External"/><Relationship Id="rId33" Type="http://schemas.openxmlformats.org/officeDocument/2006/relationships/hyperlink" Target="https://moodle.insa-toulouse.fr/course/view.php?id=494#section-4" TargetMode="External"/><Relationship Id="rId38" Type="http://schemas.openxmlformats.org/officeDocument/2006/relationships/slide" Target="slide295.xml"/><Relationship Id="rId46" Type="http://schemas.openxmlformats.org/officeDocument/2006/relationships/hyperlink" Target="https://moodle.insa-toulouse.fr/course/view.php?id=494#section-16" TargetMode="External"/><Relationship Id="rId59" Type="http://schemas.openxmlformats.org/officeDocument/2006/relationships/slide" Target="slide180.xml"/><Relationship Id="rId20" Type="http://schemas.openxmlformats.org/officeDocument/2006/relationships/slide" Target="slide260.xml"/><Relationship Id="rId41" Type="http://schemas.openxmlformats.org/officeDocument/2006/relationships/slide" Target="slide389.xml"/><Relationship Id="rId54" Type="http://schemas.openxmlformats.org/officeDocument/2006/relationships/slide" Target="slide117.xml"/><Relationship Id="rId1" Type="http://schemas.openxmlformats.org/officeDocument/2006/relationships/slideLayout" Target="../slideLayouts/slideLayout2.xml"/><Relationship Id="rId6" Type="http://schemas.openxmlformats.org/officeDocument/2006/relationships/slide" Target="slide73.xml"/><Relationship Id="rId15" Type="http://schemas.openxmlformats.org/officeDocument/2006/relationships/slide" Target="slide138.xml"/><Relationship Id="rId23" Type="http://schemas.openxmlformats.org/officeDocument/2006/relationships/hyperlink" Target="https://moodle.insa-toulouse.fr/course/view.php?id=494#section-7" TargetMode="External"/><Relationship Id="rId28" Type="http://schemas.openxmlformats.org/officeDocument/2006/relationships/slide" Target="slide269.xml"/><Relationship Id="rId36" Type="http://schemas.openxmlformats.org/officeDocument/2006/relationships/image" Target="../media/image14.png"/><Relationship Id="rId49" Type="http://schemas.openxmlformats.org/officeDocument/2006/relationships/slide" Target="slide362.xml"/><Relationship Id="rId57" Type="http://schemas.openxmlformats.org/officeDocument/2006/relationships/slide" Target="slide213.xml"/><Relationship Id="rId10" Type="http://schemas.openxmlformats.org/officeDocument/2006/relationships/slide" Target="slide97.xml"/><Relationship Id="rId31" Type="http://schemas.openxmlformats.org/officeDocument/2006/relationships/hyperlink" Target="https://moodle.insa-toulouse.fr/course/view.php?id=494#section-10" TargetMode="External"/><Relationship Id="rId44" Type="http://schemas.openxmlformats.org/officeDocument/2006/relationships/slide" Target="slide403.xml"/><Relationship Id="rId52" Type="http://schemas.openxmlformats.org/officeDocument/2006/relationships/slide" Target="slide155.xml"/><Relationship Id="rId60" Type="http://schemas.openxmlformats.org/officeDocument/2006/relationships/slide" Target="slide230.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0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latformio.org/" TargetMode="External"/><Relationship Id="rId7" Type="http://schemas.openxmlformats.org/officeDocument/2006/relationships/slide" Target="slide3.xml"/><Relationship Id="rId2" Type="http://schemas.openxmlformats.org/officeDocument/2006/relationships/image" Target="../media/image483.png"/><Relationship Id="rId1" Type="http://schemas.openxmlformats.org/officeDocument/2006/relationships/slideLayout" Target="../slideLayouts/slideLayout2.xml"/><Relationship Id="rId6" Type="http://schemas.openxmlformats.org/officeDocument/2006/relationships/image" Target="../media/image484.png"/><Relationship Id="rId5" Type="http://schemas.openxmlformats.org/officeDocument/2006/relationships/hyperlink" Target="https://fr.wikipedia.org/wiki/GitHub" TargetMode="External"/><Relationship Id="rId4" Type="http://schemas.openxmlformats.org/officeDocument/2006/relationships/hyperlink" Target="https://docs.platformio.org/en/latest/" TargetMode="External"/><Relationship Id="rId9" Type="http://schemas.openxmlformats.org/officeDocument/2006/relationships/hyperlink" Target="https://pixabay.com/fr/retour-bouton-ordinateur-gauche-24838/"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02.xml.rels><?xml version="1.0" encoding="UTF-8" standalone="yes"?>
<Relationships xmlns="http://schemas.openxmlformats.org/package/2006/relationships"><Relationship Id="rId3" Type="http://schemas.openxmlformats.org/officeDocument/2006/relationships/image" Target="../media/image487.jpeg"/><Relationship Id="rId7" Type="http://schemas.openxmlformats.org/officeDocument/2006/relationships/hyperlink" Target="https://pixabay.com/fr/retour-bouton-ordinateur-gauche-24838/" TargetMode="External"/><Relationship Id="rId2" Type="http://schemas.openxmlformats.org/officeDocument/2006/relationships/hyperlink" Target="http://emery.claude.free.fr/_media/img/medium/platformio-open.jpg"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488.png"/></Relationships>
</file>

<file path=ppt/slides/_rels/slide3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89.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90.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91.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92.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93.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08.xml.rels><?xml version="1.0" encoding="UTF-8" standalone="yes"?>
<Relationships xmlns="http://schemas.openxmlformats.org/package/2006/relationships"><Relationship Id="rId3" Type="http://schemas.openxmlformats.org/officeDocument/2006/relationships/image" Target="../media/image494.jpeg"/><Relationship Id="rId2" Type="http://schemas.openxmlformats.org/officeDocument/2006/relationships/hyperlink" Target="http://emery.claude.free.fr/_media/img/medium/platformio-arborescence.jpg" TargetMode="External"/><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09.xml.rels><?xml version="1.0" encoding="UTF-8" standalone="yes"?>
<Relationships xmlns="http://schemas.openxmlformats.org/package/2006/relationships"><Relationship Id="rId3" Type="http://schemas.openxmlformats.org/officeDocument/2006/relationships/hyperlink" Target="https://code.visualstudio.com/docs/cpp/launch-json-reference" TargetMode="External"/><Relationship Id="rId2" Type="http://schemas.openxmlformats.org/officeDocument/2006/relationships/hyperlink" Target="https://code.visualstudio.com/docs/cpp/c-cpp-properties-schema-reference" TargetMode="External"/><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3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11.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495.jpeg"/><Relationship Id="rId7" Type="http://schemas.openxmlformats.org/officeDocument/2006/relationships/image" Target="../media/image14.png"/><Relationship Id="rId2" Type="http://schemas.openxmlformats.org/officeDocument/2006/relationships/hyperlink" Target="http://emery.claude.free.fr/_media/img/medium/projet-wizard.jpg" TargetMode="Externa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497.png"/><Relationship Id="rId4" Type="http://schemas.openxmlformats.org/officeDocument/2006/relationships/image" Target="../media/image496.png"/><Relationship Id="rId9" Type="http://schemas.openxmlformats.org/officeDocument/2006/relationships/image" Target="../media/image498.png"/></Relationships>
</file>

<file path=ppt/slides/_rels/slide31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01.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02.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16.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504.png"/><Relationship Id="rId7" Type="http://schemas.openxmlformats.org/officeDocument/2006/relationships/image" Target="../media/image14.png"/><Relationship Id="rId2" Type="http://schemas.openxmlformats.org/officeDocument/2006/relationships/image" Target="../media/image503.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06.jpeg"/><Relationship Id="rId4" Type="http://schemas.openxmlformats.org/officeDocument/2006/relationships/image" Target="../media/image505.png"/></Relationships>
</file>

<file path=ppt/slides/_rels/slide317.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18.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510.png"/><Relationship Id="rId7" Type="http://schemas.openxmlformats.org/officeDocument/2006/relationships/image" Target="../media/image14.png"/><Relationship Id="rId2" Type="http://schemas.openxmlformats.org/officeDocument/2006/relationships/image" Target="../media/image509.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12.png"/><Relationship Id="rId4" Type="http://schemas.openxmlformats.org/officeDocument/2006/relationships/image" Target="../media/image511.png"/></Relationships>
</file>

<file path=ppt/slides/_rels/slide319.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513.jpeg"/><Relationship Id="rId7" Type="http://schemas.openxmlformats.org/officeDocument/2006/relationships/image" Target="../media/image14.png"/><Relationship Id="rId2" Type="http://schemas.openxmlformats.org/officeDocument/2006/relationships/hyperlink" Target="https://www.google.com/imgres?imgurl=https%3A%2F%2Fstart.lesechos.fr%2Fimages%2F2018%2F03%2F29%2F11513_1522338774_ia_970x545p.jpg&amp;imgrefurl=https%3A%2F%2Fstart.lesechos.fr%2Finnovations-startups%2Ftech-futur%2Fintelligence-artificielle-top-10-des-startups-francaises-11513.php&amp;docid=GPyR6mSHHxfzhM&amp;tbnid=mNcJtWkMaRaQeM%3A&amp;vet=10ahUKEwjHz8TE3PnmAhWKSxUIHbUID0sQMwg1KAUwBQ..i&amp;w=970&amp;h=545&amp;client=firefox-b-d&amp;bih=860&amp;biw=1280&amp;q=IA&amp;ved=0ahUKEwjHz8TE3PnmAhWKSxUIHbUID0sQMwg1KAUwBQ&amp;iact=mrc&amp;uact=8" TargetMode="External"/><Relationship Id="rId1" Type="http://schemas.openxmlformats.org/officeDocument/2006/relationships/slideLayout" Target="../slideLayouts/slideLayout29.xml"/><Relationship Id="rId6" Type="http://schemas.openxmlformats.org/officeDocument/2006/relationships/slide" Target="slide3.xml"/><Relationship Id="rId5" Type="http://schemas.openxmlformats.org/officeDocument/2006/relationships/image" Target="../media/image514.jpeg"/><Relationship Id="rId4" Type="http://schemas.openxmlformats.org/officeDocument/2006/relationships/hyperlink" Target="https://www.google.com/imgres?imgurl=https%3A%2F%2Fd1fmx1rbmqrxrr.cloudfront.net%2Fzdnet%2Foptim%2Fi%2Fedit%2Fne%2F2018%2F09%2FIA-emplois-620__w630.jpg&amp;imgrefurl=https%3A%2F%2Fwww.zdnet.fr%2Fpratique%2Fune-usine-d-ia-4-conseils-pour-la-mettre-en-oeuvre-39892181.htm&amp;docid=5h-OH1CeZstfVM&amp;tbnid=cjDOUBuA9ZhTeM%3A&amp;vet=10ahUKEwjHz8TE3PnmAhWKSxUIHbUID0sQMwgvKAIwAg..i&amp;w=630&amp;h=473&amp;client=firefox-b-d&amp;bih=860&amp;biw=1280&amp;q=IA&amp;ved=0ahUKEwjHz8TE3PnmAhWKSxUIHbUID0sQMwgvKAIwAg&amp;iact=mrc&amp;uact=8"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hyperlink" Target="https://pixabay.com/fr/retour-bouton-ordinateur-gauche-24838/"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0.emf"/><Relationship Id="rId4" Type="http://schemas.openxmlformats.org/officeDocument/2006/relationships/slide" Target="slide3.xml"/><Relationship Id="rId9" Type="http://schemas.openxmlformats.org/officeDocument/2006/relationships/hyperlink" Target="http://commons.wikimedia.org/wiki/File:Attention_Sign.svg" TargetMode="External"/></Relationships>
</file>

<file path=ppt/slides/_rels/slide320.xml.rels><?xml version="1.0" encoding="UTF-8" standalone="yes"?>
<Relationships xmlns="http://schemas.openxmlformats.org/package/2006/relationships"><Relationship Id="rId3" Type="http://schemas.openxmlformats.org/officeDocument/2006/relationships/hyperlink" Target="https://www.google.com/imgres?imgurl=http%3A%2F%2Fwww.pibits.net%2Fwp-content%2Fuploads%2F2017%2F11%2Ftcs47325.jpg&amp;imgrefurl=http%3A%2F%2Fwww.pibits.net%2Fcode%2Fraspberry-pi-and-tcs34725-color-sensor.php&amp;docid=X26wYoj9XBM64M&amp;tbnid=L7KzPD1dVpP2QM%3A&amp;vet=10ahUKEwiphbv73PnmAhUkrXEKHSdqAOgQMwhsKAAwAA..i&amp;w=256&amp;h=197&amp;client=firefox-b-d&amp;bih=860&amp;biw=1280&amp;q=TCS3472&amp;ved=0ahUKEwiphbv73PnmAhUkrXEKHSdqAOgQMwhsKAAwAA&amp;iact=mrc&amp;uact=8" TargetMode="External"/><Relationship Id="rId7" Type="http://schemas.openxmlformats.org/officeDocument/2006/relationships/hyperlink" Target="https://pixabay.com/fr/retour-bouton-ordinateur-gauche-24838/" TargetMode="External"/><Relationship Id="rId2" Type="http://schemas.openxmlformats.org/officeDocument/2006/relationships/image" Target="../media/image515.jpe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16.jpeg"/></Relationships>
</file>

<file path=ppt/slides/_rels/slide321.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image" Target="../media/image517.jpeg"/><Relationship Id="rId1" Type="http://schemas.openxmlformats.org/officeDocument/2006/relationships/slideLayout" Target="../slideLayouts/slideLayout15.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16.jpeg"/><Relationship Id="rId7" Type="http://schemas.openxmlformats.org/officeDocument/2006/relationships/slide" Target="slide3.xml"/><Relationship Id="rId2" Type="http://schemas.openxmlformats.org/officeDocument/2006/relationships/hyperlink" Target="https://www.google.com/imgres?imgurl=http%3A%2F%2Fwww.pibits.net%2Fwp-content%2Fuploads%2F2017%2F11%2Ftcs47325.jpg&amp;imgrefurl=http%3A%2F%2Fwww.pibits.net%2Fcode%2Fraspberry-pi-and-tcs34725-color-sensor.php&amp;docid=X26wYoj9XBM64M&amp;tbnid=L7KzPD1dVpP2QM%3A&amp;vet=10ahUKEwiphbv73PnmAhUkrXEKHSdqAOgQMwhsKAAwAA..i&amp;w=256&amp;h=197&amp;client=firefox-b-d&amp;bih=860&amp;biw=1280&amp;q=TCS3472&amp;ved=0ahUKEwiphbv73PnmAhUkrXEKHSdqAOgQMwhsKAAwAA&amp;iact=mrc&amp;uact=8" TargetMode="External"/><Relationship Id="rId1" Type="http://schemas.openxmlformats.org/officeDocument/2006/relationships/slideLayout" Target="../slideLayouts/slideLayout15.xml"/><Relationship Id="rId6" Type="http://schemas.openxmlformats.org/officeDocument/2006/relationships/image" Target="../media/image520.jpeg"/><Relationship Id="rId5" Type="http://schemas.openxmlformats.org/officeDocument/2006/relationships/image" Target="../media/image519.jpeg"/><Relationship Id="rId4" Type="http://schemas.openxmlformats.org/officeDocument/2006/relationships/hyperlink" Target="https://www.google.com/imgres?imgurl=https%3A%2F%2Fmedia.rs-online.com%2Ft_large%2FR1024173-01.jpg&amp;imgrefurl=https%3A%2F%2Ffr.rs-online.com%2Fweb%2Fp%2Fcapteurs-de-couleur-et-lumiere%2F1024173%2F&amp;docid=nbbnG7Cqv-906M&amp;tbnid=KzMTM-g1PPztyM%3A&amp;vet=10ahUKEwiphbv73PnmAhUkrXEKHSdqAOgQMwhxKAIwAg..i&amp;w=444&amp;h=440&amp;itg=1&amp;client=firefox-b-d&amp;bih=860&amp;biw=1280&amp;q=TCS3472&amp;ved=0ahUKEwiphbv73PnmAhUkrXEKHSdqAOgQMwhxKAIwAg&amp;iact=mrc&amp;uact=8" TargetMode="External"/><Relationship Id="rId9" Type="http://schemas.openxmlformats.org/officeDocument/2006/relationships/hyperlink" Target="https://pixabay.com/fr/retour-bouton-ordinateur-gauche-24838/" TargetMode="External"/></Relationships>
</file>

<file path=ppt/slides/_rels/slide3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3.xml"/><Relationship Id="rId4" Type="http://schemas.openxmlformats.org/officeDocument/2006/relationships/hyperlink" Target="https://pixabay.com/fr/retour-bouton-ordinateur-gauche-24838/" TargetMode="External"/></Relationships>
</file>

<file path=ppt/slides/_rels/slide324.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15.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5.xml"/><Relationship Id="rId4" Type="http://schemas.openxmlformats.org/officeDocument/2006/relationships/hyperlink" Target="https://pixabay.com/fr/retour-bouton-ordinateur-gauche-24838/" TargetMode="External"/></Relationships>
</file>

<file path=ppt/slides/_rels/slide3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5.xml"/><Relationship Id="rId4" Type="http://schemas.openxmlformats.org/officeDocument/2006/relationships/hyperlink" Target="https://pixabay.com/fr/retour-bouton-ordinateur-gauche-24838/" TargetMode="External"/></Relationships>
</file>

<file path=ppt/slides/_rels/slide327.xml.rels><?xml version="1.0" encoding="UTF-8" standalone="yes"?>
<Relationships xmlns="http://schemas.openxmlformats.org/package/2006/relationships"><Relationship Id="rId3" Type="http://schemas.openxmlformats.org/officeDocument/2006/relationships/image" Target="../media/image524.png"/><Relationship Id="rId7" Type="http://schemas.openxmlformats.org/officeDocument/2006/relationships/hyperlink" Target="https://pixabay.com/fr/retour-bouton-ordinateur-gauche-24838/" TargetMode="External"/><Relationship Id="rId2" Type="http://schemas.openxmlformats.org/officeDocument/2006/relationships/image" Target="../media/image523.pn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25.png"/></Relationships>
</file>

<file path=ppt/slides/_rels/slide3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en.wikipedia.org/wiki/Multilayer_perceptron" TargetMode="External"/><Relationship Id="rId1" Type="http://schemas.openxmlformats.org/officeDocument/2006/relationships/slideLayout" Target="../slideLayouts/slideLayout15.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26.png"/><Relationship Id="rId1" Type="http://schemas.openxmlformats.org/officeDocument/2006/relationships/slideLayout" Target="../slideLayouts/slideLayout15.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2.xml"/><Relationship Id="rId5" Type="http://schemas.openxmlformats.org/officeDocument/2006/relationships/image" Target="../media/image64.png"/><Relationship Id="rId4" Type="http://schemas.openxmlformats.org/officeDocument/2006/relationships/hyperlink" Target="https://chat.openai.com/chat" TargetMode="External"/></Relationships>
</file>

<file path=ppt/slides/_rels/slide330.xml.rels><?xml version="1.0" encoding="UTF-8" standalone="yes"?>
<Relationships xmlns="http://schemas.openxmlformats.org/package/2006/relationships"><Relationship Id="rId8" Type="http://schemas.openxmlformats.org/officeDocument/2006/relationships/hyperlink" Target="https://fr.wikipedia.org/wiki/Fonction_inverse" TargetMode="External"/><Relationship Id="rId13" Type="http://schemas.openxmlformats.org/officeDocument/2006/relationships/image" Target="../media/image529.png"/><Relationship Id="rId18" Type="http://schemas.openxmlformats.org/officeDocument/2006/relationships/slide" Target="slide3.xml"/><Relationship Id="rId3" Type="http://schemas.openxmlformats.org/officeDocument/2006/relationships/hyperlink" Target="https://fr.wikipedia.org/wiki/Loi_logistique" TargetMode="External"/><Relationship Id="rId7" Type="http://schemas.openxmlformats.org/officeDocument/2006/relationships/hyperlink" Target="https://fr.wikipedia.org/wiki/D%C3%A9riv%C3%A9e" TargetMode="External"/><Relationship Id="rId12" Type="http://schemas.openxmlformats.org/officeDocument/2006/relationships/image" Target="../media/image528.svg"/><Relationship Id="rId17" Type="http://schemas.openxmlformats.org/officeDocument/2006/relationships/image" Target="../media/image532.png"/><Relationship Id="rId2" Type="http://schemas.openxmlformats.org/officeDocument/2006/relationships/hyperlink" Target="https://fr.wikipedia.org/wiki/Fonction_de_r%C3%A9partition" TargetMode="External"/><Relationship Id="rId16" Type="http://schemas.openxmlformats.org/officeDocument/2006/relationships/image" Target="../media/image531.png"/><Relationship Id="rId20" Type="http://schemas.openxmlformats.org/officeDocument/2006/relationships/hyperlink" Target="https://pixabay.com/fr/retour-bouton-ordinateur-gauche-24838/" TargetMode="External"/><Relationship Id="rId1" Type="http://schemas.openxmlformats.org/officeDocument/2006/relationships/slideLayout" Target="../slideLayouts/slideLayout15.xml"/><Relationship Id="rId6" Type="http://schemas.openxmlformats.org/officeDocument/2006/relationships/hyperlink" Target="https://fr.wikipedia.org/wiki/R%C3%A9tropropagation_du_gradient" TargetMode="External"/><Relationship Id="rId11" Type="http://schemas.openxmlformats.org/officeDocument/2006/relationships/image" Target="../media/image527.png"/><Relationship Id="rId5" Type="http://schemas.openxmlformats.org/officeDocument/2006/relationships/hyperlink" Target="https://fr.wikipedia.org/wiki/D%C3%A9rivabilit%C3%A9" TargetMode="External"/><Relationship Id="rId15" Type="http://schemas.openxmlformats.org/officeDocument/2006/relationships/hyperlink" Target="https://fr.wikipedia.org/wiki/Math%C3%A9matiques" TargetMode="External"/><Relationship Id="rId10" Type="http://schemas.openxmlformats.org/officeDocument/2006/relationships/hyperlink" Target="https://fr.wikipedia.org/wiki/Fonction_logistique_(Verhulst)" TargetMode="External"/><Relationship Id="rId19" Type="http://schemas.openxmlformats.org/officeDocument/2006/relationships/image" Target="../media/image14.png"/><Relationship Id="rId4" Type="http://schemas.openxmlformats.org/officeDocument/2006/relationships/hyperlink" Target="https://fr.wikipedia.org/wiki/R%C3%A9seau_de_neurones" TargetMode="External"/><Relationship Id="rId9" Type="http://schemas.openxmlformats.org/officeDocument/2006/relationships/hyperlink" Target="https://fr.wikipedia.org/wiki/Transformation_affine" TargetMode="External"/><Relationship Id="rId14" Type="http://schemas.openxmlformats.org/officeDocument/2006/relationships/image" Target="../media/image530.svg"/></Relationships>
</file>

<file path=ppt/slides/_rels/slide3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3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33.jpeg"/><Relationship Id="rId1" Type="http://schemas.openxmlformats.org/officeDocument/2006/relationships/slideLayout" Target="../slideLayouts/slideLayout15.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334.xml.rels><?xml version="1.0" encoding="UTF-8" standalone="yes"?>
<Relationships xmlns="http://schemas.openxmlformats.org/package/2006/relationships"><Relationship Id="rId3" Type="http://schemas.openxmlformats.org/officeDocument/2006/relationships/image" Target="../media/image535.emf"/><Relationship Id="rId7" Type="http://schemas.openxmlformats.org/officeDocument/2006/relationships/hyperlink" Target="https://pixabay.com/fr/retour-bouton-ordinateur-gauche-24838/" TargetMode="External"/><Relationship Id="rId2" Type="http://schemas.openxmlformats.org/officeDocument/2006/relationships/image" Target="../media/image534.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36.emf"/></Relationships>
</file>

<file path=ppt/slides/_rels/slide3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36.xml.rels><?xml version="1.0" encoding="UTF-8" standalone="yes"?>
<Relationships xmlns="http://schemas.openxmlformats.org/package/2006/relationships"><Relationship Id="rId3" Type="http://schemas.openxmlformats.org/officeDocument/2006/relationships/image" Target="../media/image537.emf"/><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38.emf"/><Relationship Id="rId1" Type="http://schemas.openxmlformats.org/officeDocument/2006/relationships/slideLayout" Target="../slideLayouts/slideLayout21.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38.xml.rels><?xml version="1.0" encoding="UTF-8" standalone="yes"?>
<Relationships xmlns="http://schemas.openxmlformats.org/package/2006/relationships"><Relationship Id="rId3" Type="http://schemas.openxmlformats.org/officeDocument/2006/relationships/image" Target="../media/image540.emf"/><Relationship Id="rId7" Type="http://schemas.openxmlformats.org/officeDocument/2006/relationships/hyperlink" Target="https://pixabay.com/fr/retour-bouton-ordinateur-gauche-24838/" TargetMode="External"/><Relationship Id="rId2" Type="http://schemas.openxmlformats.org/officeDocument/2006/relationships/image" Target="../media/image539.emf"/><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41.emf"/></Relationships>
</file>

<file path=ppt/slides/_rels/slide3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3.xml"/><Relationship Id="rId4" Type="http://schemas.openxmlformats.org/officeDocument/2006/relationships/hyperlink" Target="https://pixabay.com/fr/retour-bouton-ordinateur-gauche-24838/" TargetMode="External"/></Relationships>
</file>

<file path=ppt/slides/_rels/slide340.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542.png"/><Relationship Id="rId7" Type="http://schemas.openxmlformats.org/officeDocument/2006/relationships/image" Target="../media/image14.png"/><Relationship Id="rId2" Type="http://schemas.openxmlformats.org/officeDocument/2006/relationships/hyperlink" Target="https://projetsdiy.fr/wp-content/uploads/2018/05/node-red-serial-node-package-arduino.png" TargetMode="Externa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544.png"/><Relationship Id="rId4" Type="http://schemas.openxmlformats.org/officeDocument/2006/relationships/image" Target="../media/image543.png"/></Relationships>
</file>

<file path=ppt/slides/_rels/slide3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jsonlint.com/" TargetMode="External"/><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43.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hyperlink" Target="http://pngimg.com/download/14973" TargetMode="External"/><Relationship Id="rId18" Type="http://schemas.openxmlformats.org/officeDocument/2006/relationships/image" Target="../media/image556.png"/><Relationship Id="rId3" Type="http://schemas.openxmlformats.org/officeDocument/2006/relationships/image" Target="../media/image546.png"/><Relationship Id="rId21" Type="http://schemas.openxmlformats.org/officeDocument/2006/relationships/image" Target="../media/image14.png"/><Relationship Id="rId7" Type="http://schemas.openxmlformats.org/officeDocument/2006/relationships/image" Target="../media/image550.png"/><Relationship Id="rId12" Type="http://schemas.openxmlformats.org/officeDocument/2006/relationships/image" Target="../media/image553.png"/><Relationship Id="rId17" Type="http://schemas.openxmlformats.org/officeDocument/2006/relationships/hyperlink" Target="https://commons.wikimedia.org/wiki/File:Number_5_in_light_blue_rounded_square.svg" TargetMode="External"/><Relationship Id="rId2" Type="http://schemas.openxmlformats.org/officeDocument/2006/relationships/image" Target="../media/image545.png"/><Relationship Id="rId16" Type="http://schemas.openxmlformats.org/officeDocument/2006/relationships/image" Target="../media/image555.png"/><Relationship Id="rId20"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549.png"/><Relationship Id="rId11" Type="http://schemas.openxmlformats.org/officeDocument/2006/relationships/hyperlink" Target="https://commons.wikimedia.org/wiki/File:Number_2_in_light_blue_rounded_square.svg" TargetMode="External"/><Relationship Id="rId5" Type="http://schemas.openxmlformats.org/officeDocument/2006/relationships/image" Target="../media/image548.png"/><Relationship Id="rId15" Type="http://schemas.openxmlformats.org/officeDocument/2006/relationships/hyperlink" Target="https://commons.wikimedia.org/wiki/File:Number_4_in_red_rounded_square.svg" TargetMode="External"/><Relationship Id="rId10" Type="http://schemas.openxmlformats.org/officeDocument/2006/relationships/image" Target="../media/image552.png"/><Relationship Id="rId19" Type="http://schemas.openxmlformats.org/officeDocument/2006/relationships/hyperlink" Target="https://commons.wikimedia.org/wiki/File:Sechs_eren_Logo.svg" TargetMode="External"/><Relationship Id="rId4" Type="http://schemas.openxmlformats.org/officeDocument/2006/relationships/image" Target="../media/image547.png"/><Relationship Id="rId9" Type="http://schemas.openxmlformats.org/officeDocument/2006/relationships/hyperlink" Target="https://commons.wikimedia.org/wiki/File:Number_1_in_green_rounded_square.svg" TargetMode="External"/><Relationship Id="rId14" Type="http://schemas.openxmlformats.org/officeDocument/2006/relationships/image" Target="../media/image554.png"/><Relationship Id="rId22" Type="http://schemas.openxmlformats.org/officeDocument/2006/relationships/hyperlink" Target="https://pixabay.com/fr/retour-bouton-ordinateur-gauche-24838/" TargetMode="External"/></Relationships>
</file>

<file path=ppt/slides/_rels/slide344.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image" Target="../media/image558.png"/><Relationship Id="rId7" Type="http://schemas.openxmlformats.org/officeDocument/2006/relationships/hyperlink" Target="https://commons.wikimedia.org/wiki/File:Number_2_in_light_blue_rounded_square.svg" TargetMode="External"/><Relationship Id="rId12" Type="http://schemas.openxmlformats.org/officeDocument/2006/relationships/hyperlink" Target="https://pixabay.com/fr/retour-bouton-ordinateur-gauche-24838/" TargetMode="External"/><Relationship Id="rId2" Type="http://schemas.openxmlformats.org/officeDocument/2006/relationships/image" Target="../media/image557.png"/><Relationship Id="rId1" Type="http://schemas.openxmlformats.org/officeDocument/2006/relationships/slideLayout" Target="../slideLayouts/slideLayout2.xml"/><Relationship Id="rId6" Type="http://schemas.openxmlformats.org/officeDocument/2006/relationships/image" Target="../media/image552.png"/><Relationship Id="rId11" Type="http://schemas.openxmlformats.org/officeDocument/2006/relationships/image" Target="../media/image14.png"/><Relationship Id="rId5" Type="http://schemas.openxmlformats.org/officeDocument/2006/relationships/hyperlink" Target="https://commons.wikimedia.org/wiki/File:Number_1_in_green_rounded_square.svg" TargetMode="External"/><Relationship Id="rId10" Type="http://schemas.openxmlformats.org/officeDocument/2006/relationships/slide" Target="slide3.xml"/><Relationship Id="rId4" Type="http://schemas.openxmlformats.org/officeDocument/2006/relationships/image" Target="../media/image551.png"/><Relationship Id="rId9" Type="http://schemas.openxmlformats.org/officeDocument/2006/relationships/hyperlink" Target="http://pngimg.com/download/14973" TargetMode="External"/></Relationships>
</file>

<file path=ppt/slides/_rels/slide345.xml.rels><?xml version="1.0" encoding="UTF-8" standalone="yes"?>
<Relationships xmlns="http://schemas.openxmlformats.org/package/2006/relationships"><Relationship Id="rId8" Type="http://schemas.openxmlformats.org/officeDocument/2006/relationships/hyperlink" Target="https://commons.wikimedia.org/wiki/File:Number_2_in_light_blue_rounded_square.svg" TargetMode="External"/><Relationship Id="rId13" Type="http://schemas.openxmlformats.org/officeDocument/2006/relationships/hyperlink" Target="https://pixabay.com/fr/retour-bouton-ordinateur-gauche-24838/" TargetMode="External"/><Relationship Id="rId3" Type="http://schemas.openxmlformats.org/officeDocument/2006/relationships/image" Target="../media/image560.png"/><Relationship Id="rId7" Type="http://schemas.openxmlformats.org/officeDocument/2006/relationships/image" Target="../media/image552.png"/><Relationship Id="rId12" Type="http://schemas.openxmlformats.org/officeDocument/2006/relationships/image" Target="../media/image14.png"/><Relationship Id="rId2" Type="http://schemas.openxmlformats.org/officeDocument/2006/relationships/image" Target="../media/image559.png"/><Relationship Id="rId1" Type="http://schemas.openxmlformats.org/officeDocument/2006/relationships/slideLayout" Target="../slideLayouts/slideLayout2.xml"/><Relationship Id="rId6" Type="http://schemas.openxmlformats.org/officeDocument/2006/relationships/hyperlink" Target="https://commons.wikimedia.org/wiki/File:Number_1_in_green_rounded_square.svg" TargetMode="External"/><Relationship Id="rId11" Type="http://schemas.openxmlformats.org/officeDocument/2006/relationships/slide" Target="slide3.xml"/><Relationship Id="rId5" Type="http://schemas.openxmlformats.org/officeDocument/2006/relationships/image" Target="../media/image551.png"/><Relationship Id="rId10" Type="http://schemas.openxmlformats.org/officeDocument/2006/relationships/hyperlink" Target="http://pngimg.com/download/14973" TargetMode="External"/><Relationship Id="rId4" Type="http://schemas.openxmlformats.org/officeDocument/2006/relationships/image" Target="../media/image561.png"/><Relationship Id="rId9" Type="http://schemas.openxmlformats.org/officeDocument/2006/relationships/image" Target="../media/image553.png"/></Relationships>
</file>

<file path=ppt/slides/_rels/slide346.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47.xml.rels><?xml version="1.0" encoding="UTF-8" standalone="yes"?>
<Relationships xmlns="http://schemas.openxmlformats.org/package/2006/relationships"><Relationship Id="rId3" Type="http://schemas.openxmlformats.org/officeDocument/2006/relationships/image" Target="../media/image565.png"/><Relationship Id="rId7" Type="http://schemas.openxmlformats.org/officeDocument/2006/relationships/hyperlink" Target="https://pixabay.com/fr/retour-bouton-ordinateur-gauche-24838/" TargetMode="External"/><Relationship Id="rId2" Type="http://schemas.openxmlformats.org/officeDocument/2006/relationships/image" Target="../media/image56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66.png"/></Relationships>
</file>

<file path=ppt/slides/_rels/slide3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67.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49.xml.rels><?xml version="1.0" encoding="UTF-8" standalone="yes"?>
<Relationships xmlns="http://schemas.openxmlformats.org/package/2006/relationships"><Relationship Id="rId3" Type="http://schemas.openxmlformats.org/officeDocument/2006/relationships/hyperlink" Target="https://projetsdiy.fr/wp-content/uploads/2018/05/nodered-imort-flow-clipboard.png" TargetMode="External"/><Relationship Id="rId7" Type="http://schemas.openxmlformats.org/officeDocument/2006/relationships/hyperlink" Target="https://pixabay.com/fr/retour-bouton-ordinateur-gauche-24838/" TargetMode="External"/><Relationship Id="rId2" Type="http://schemas.openxmlformats.org/officeDocument/2006/relationships/image" Target="../media/image56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69.png"/></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www.atmel.com/images/Atmel-0856-AVR-Instruction-Set-Manual.pdf" TargetMode="External"/><Relationship Id="rId1" Type="http://schemas.openxmlformats.org/officeDocument/2006/relationships/slideLayout" Target="../slideLayouts/slideLayout33.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70.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51.xml.rels><?xml version="1.0" encoding="UTF-8" standalone="yes"?>
<Relationships xmlns="http://schemas.openxmlformats.org/package/2006/relationships"><Relationship Id="rId3" Type="http://schemas.openxmlformats.org/officeDocument/2006/relationships/image" Target="../media/image572.png"/><Relationship Id="rId7" Type="http://schemas.openxmlformats.org/officeDocument/2006/relationships/hyperlink" Target="https://pixabay.com/fr/retour-bouton-ordinateur-gauche-24838/" TargetMode="External"/><Relationship Id="rId2" Type="http://schemas.openxmlformats.org/officeDocument/2006/relationships/image" Target="../media/image57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73.png"/></Relationships>
</file>

<file path=ppt/slides/_rels/slide352.xml.rels><?xml version="1.0" encoding="UTF-8" standalone="yes"?>
<Relationships xmlns="http://schemas.openxmlformats.org/package/2006/relationships"><Relationship Id="rId3" Type="http://schemas.openxmlformats.org/officeDocument/2006/relationships/hyperlink" Target="https://pixabay.com/fr/inscrivez-vous-triangle-attention-36070/" TargetMode="External"/><Relationship Id="rId7" Type="http://schemas.openxmlformats.org/officeDocument/2006/relationships/hyperlink" Target="https://pixabay.com/fr/retour-bouton-ordinateur-gauche-24838/" TargetMode="External"/><Relationship Id="rId2" Type="http://schemas.openxmlformats.org/officeDocument/2006/relationships/image" Target="../media/image57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75.png"/></Relationships>
</file>

<file path=ppt/slides/_rels/slide353.xml.rels><?xml version="1.0" encoding="UTF-8" standalone="yes"?>
<Relationships xmlns="http://schemas.openxmlformats.org/package/2006/relationships"><Relationship Id="rId3" Type="http://schemas.openxmlformats.org/officeDocument/2006/relationships/hyperlink" Target="https://makeradvisor.com/tools/esp8266-esp-12e-nodemcu-wi-fi-development-board/" TargetMode="External"/><Relationship Id="rId7" Type="http://schemas.openxmlformats.org/officeDocument/2006/relationships/hyperlink" Target="https://pixabay.com/fr/retour-bouton-ordinateur-gauche-24838/" TargetMode="External"/><Relationship Id="rId2" Type="http://schemas.openxmlformats.org/officeDocument/2006/relationships/hyperlink" Target="https://makeradvisor.com/tools/esp32-dev-board-wi-fi-bluetooth/"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76.png"/></Relationships>
</file>

<file path=ppt/slides/_rels/slide354.xml.rels><?xml version="1.0" encoding="UTF-8" standalone="yes"?>
<Relationships xmlns="http://schemas.openxmlformats.org/package/2006/relationships"><Relationship Id="rId8" Type="http://schemas.openxmlformats.org/officeDocument/2006/relationships/image" Target="../media/image578.png"/><Relationship Id="rId3" Type="http://schemas.openxmlformats.org/officeDocument/2006/relationships/hyperlink" Target="https://randomnerdtutorials.com/getting-started-with-esp32/" TargetMode="External"/><Relationship Id="rId7" Type="http://schemas.openxmlformats.org/officeDocument/2006/relationships/slide" Target="slide391.xml"/><Relationship Id="rId2" Type="http://schemas.openxmlformats.org/officeDocument/2006/relationships/image" Target="../media/image577.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55.xml.rels><?xml version="1.0" encoding="UTF-8" standalone="yes"?>
<Relationships xmlns="http://schemas.openxmlformats.org/package/2006/relationships"><Relationship Id="rId3" Type="http://schemas.openxmlformats.org/officeDocument/2006/relationships/image" Target="../media/image580.emf"/><Relationship Id="rId2"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81.png"/><Relationship Id="rId1" Type="http://schemas.openxmlformats.org/officeDocument/2006/relationships/slideLayout" Target="../slideLayouts/slideLayout27.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57.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hyperlink" Target="http://micropython.org/download#esp32" TargetMode="External"/><Relationship Id="rId1" Type="http://schemas.openxmlformats.org/officeDocument/2006/relationships/slideLayout" Target="../slideLayouts/slideLayout21.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5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s://makeradvisor.com/tools/esp32-dev-board-wi-fi-bluetooth/" TargetMode="External"/><Relationship Id="rId7" Type="http://schemas.openxmlformats.org/officeDocument/2006/relationships/hyperlink" Target="https://www.silabs.com/products/development-tools/software/usb-to-uart-bridge-vcp-drivers" TargetMode="External"/><Relationship Id="rId2" Type="http://schemas.openxmlformats.org/officeDocument/2006/relationships/image" Target="../media/image583.png"/><Relationship Id="rId1" Type="http://schemas.openxmlformats.org/officeDocument/2006/relationships/slideLayout" Target="../slideLayouts/slideLayout21.xml"/><Relationship Id="rId6" Type="http://schemas.openxmlformats.org/officeDocument/2006/relationships/image" Target="../media/image586.png"/><Relationship Id="rId5" Type="http://schemas.openxmlformats.org/officeDocument/2006/relationships/image" Target="../media/image585.png"/><Relationship Id="rId10" Type="http://schemas.openxmlformats.org/officeDocument/2006/relationships/hyperlink" Target="https://pixabay.com/fr/retour-bouton-ordinateur-gauche-24838/" TargetMode="External"/><Relationship Id="rId4" Type="http://schemas.openxmlformats.org/officeDocument/2006/relationships/image" Target="../media/image584.jpeg"/><Relationship Id="rId9" Type="http://schemas.openxmlformats.org/officeDocument/2006/relationships/image" Target="../media/image14.png"/></Relationships>
</file>

<file path=ppt/slides/_rels/slide359.xml.rels><?xml version="1.0" encoding="UTF-8" standalone="yes"?>
<Relationships xmlns="http://schemas.openxmlformats.org/package/2006/relationships"><Relationship Id="rId3" Type="http://schemas.openxmlformats.org/officeDocument/2006/relationships/image" Target="../media/image588.png"/><Relationship Id="rId7" Type="http://schemas.openxmlformats.org/officeDocument/2006/relationships/hyperlink" Target="https://pixabay.com/fr/retour-bouton-ordinateur-gauche-24838/" TargetMode="External"/><Relationship Id="rId2" Type="http://schemas.openxmlformats.org/officeDocument/2006/relationships/image" Target="../media/image587.png"/><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89.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3.xml"/><Relationship Id="rId4" Type="http://schemas.openxmlformats.org/officeDocument/2006/relationships/hyperlink" Target="https://pixabay.com/fr/retour-bouton-ordinateur-gauche-24838/" TargetMode="External"/></Relationships>
</file>

<file path=ppt/slides/_rels/slide36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91.jpeg"/><Relationship Id="rId7" Type="http://schemas.openxmlformats.org/officeDocument/2006/relationships/slide" Target="slide3.xml"/><Relationship Id="rId2" Type="http://schemas.openxmlformats.org/officeDocument/2006/relationships/image" Target="../media/image590.png"/><Relationship Id="rId1" Type="http://schemas.openxmlformats.org/officeDocument/2006/relationships/slideLayout" Target="../slideLayouts/slideLayout21.xml"/><Relationship Id="rId6" Type="http://schemas.openxmlformats.org/officeDocument/2006/relationships/hyperlink" Target="https://pixabay.com/fr/inscrivez-vous-triangle-attention-36070/" TargetMode="External"/><Relationship Id="rId5" Type="http://schemas.openxmlformats.org/officeDocument/2006/relationships/image" Target="../media/image593.png"/><Relationship Id="rId4" Type="http://schemas.openxmlformats.org/officeDocument/2006/relationships/image" Target="../media/image592.png"/><Relationship Id="rId9" Type="http://schemas.openxmlformats.org/officeDocument/2006/relationships/hyperlink" Target="https://pixabay.com/fr/retour-bouton-ordinateur-gauche-24838/" TargetMode="External"/></Relationships>
</file>

<file path=ppt/slides/_rels/slide361.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image" Target="../media/image594.png"/><Relationship Id="rId1" Type="http://schemas.openxmlformats.org/officeDocument/2006/relationships/slideLayout" Target="../slideLayouts/slideLayout21.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3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96.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97.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66.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image" Target="../media/image598.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6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01.png"/><Relationship Id="rId7" Type="http://schemas.openxmlformats.org/officeDocument/2006/relationships/image" Target="../media/image605.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604.png"/><Relationship Id="rId5" Type="http://schemas.openxmlformats.org/officeDocument/2006/relationships/image" Target="../media/image603.png"/><Relationship Id="rId10" Type="http://schemas.openxmlformats.org/officeDocument/2006/relationships/hyperlink" Target="https://pixabay.com/fr/retour-bouton-ordinateur-gauche-24838/" TargetMode="External"/><Relationship Id="rId4" Type="http://schemas.openxmlformats.org/officeDocument/2006/relationships/image" Target="../media/image602.png"/><Relationship Id="rId9" Type="http://schemas.openxmlformats.org/officeDocument/2006/relationships/image" Target="../media/image14.png"/></Relationships>
</file>

<file path=ppt/slides/_rels/slide368.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606.png"/><Relationship Id="rId7" Type="http://schemas.openxmlformats.org/officeDocument/2006/relationships/image" Target="../media/image14.png"/><Relationship Id="rId2" Type="http://schemas.openxmlformats.org/officeDocument/2006/relationships/image" Target="../media/image575.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607.png"/><Relationship Id="rId4" Type="http://schemas.openxmlformats.org/officeDocument/2006/relationships/image" Target="../media/image604.png"/></Relationships>
</file>

<file path=ppt/slides/_rels/slide36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08.png"/><Relationship Id="rId7" Type="http://schemas.openxmlformats.org/officeDocument/2006/relationships/slide" Target="slide3.xml"/><Relationship Id="rId2" Type="http://schemas.openxmlformats.org/officeDocument/2006/relationships/image" Target="../media/image606.png"/><Relationship Id="rId1" Type="http://schemas.openxmlformats.org/officeDocument/2006/relationships/slideLayout" Target="../slideLayouts/slideLayout2.xml"/><Relationship Id="rId6" Type="http://schemas.openxmlformats.org/officeDocument/2006/relationships/image" Target="../media/image611.jpeg"/><Relationship Id="rId5" Type="http://schemas.openxmlformats.org/officeDocument/2006/relationships/image" Target="../media/image610.jpeg"/><Relationship Id="rId4" Type="http://schemas.openxmlformats.org/officeDocument/2006/relationships/image" Target="../media/image609.jpeg"/><Relationship Id="rId9" Type="http://schemas.openxmlformats.org/officeDocument/2006/relationships/hyperlink" Target="https://pixabay.com/fr/retour-bouton-ordinateur-gauche-24838/"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3.xml"/><Relationship Id="rId4" Type="http://schemas.openxmlformats.org/officeDocument/2006/relationships/hyperlink" Target="https://pixabay.com/fr/retour-bouton-ordinateur-gauche-24838/" TargetMode="External"/></Relationships>
</file>

<file path=ppt/slides/_rels/slide3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3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3.xml"/><Relationship Id="rId4" Type="http://schemas.openxmlformats.org/officeDocument/2006/relationships/hyperlink" Target="https://pixabay.com/fr/retour-bouton-ordinateur-gauche-24838/" TargetMode="External"/></Relationships>
</file>

<file path=ppt/slides/_rels/slide3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12.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82.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hyperlink" Target="https://i0.wp.com/randomnerdtutorials.com/wp-content/uploads/2018/10/creating-objects.png?ssl=1" TargetMode="External"/><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3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14.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9.xml"/><Relationship Id="rId4" Type="http://schemas.openxmlformats.org/officeDocument/2006/relationships/hyperlink" Target="https://pixabay.com/fr/retour-bouton-ordinateur-gauche-24838/" TargetMode="External"/></Relationships>
</file>

<file path=ppt/slides/_rels/slide387.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616.png"/><Relationship Id="rId7" Type="http://schemas.openxmlformats.org/officeDocument/2006/relationships/image" Target="../media/image14.png"/><Relationship Id="rId2" Type="http://schemas.openxmlformats.org/officeDocument/2006/relationships/image" Target="../media/image615.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618.png"/><Relationship Id="rId4" Type="http://schemas.openxmlformats.org/officeDocument/2006/relationships/image" Target="../media/image617.png"/></Relationships>
</file>

<file path=ppt/slides/_rels/slide388.xml.rels><?xml version="1.0" encoding="UTF-8" standalone="yes"?>
<Relationships xmlns="http://schemas.openxmlformats.org/package/2006/relationships"><Relationship Id="rId8" Type="http://schemas.openxmlformats.org/officeDocument/2006/relationships/hyperlink" Target="http://docs.micropython.org/en/latest/library/machine.RTC.html" TargetMode="External"/><Relationship Id="rId13" Type="http://schemas.openxmlformats.org/officeDocument/2006/relationships/image" Target="../media/image619.png"/><Relationship Id="rId3" Type="http://schemas.openxmlformats.org/officeDocument/2006/relationships/hyperlink" Target="http://docs.micropython.org/en/latest/library/machine.Signal.html" TargetMode="External"/><Relationship Id="rId7" Type="http://schemas.openxmlformats.org/officeDocument/2006/relationships/hyperlink" Target="http://docs.micropython.org/en/latest/library/machine.I2C.html" TargetMode="External"/><Relationship Id="rId12" Type="http://schemas.openxmlformats.org/officeDocument/2006/relationships/hyperlink" Target="http://docs.micropython.org/en/latest/library/machine.SDCard.html" TargetMode="External"/><Relationship Id="rId17" Type="http://schemas.openxmlformats.org/officeDocument/2006/relationships/hyperlink" Target="https://pixabay.com/fr/retour-bouton-ordinateur-gauche-24838/" TargetMode="External"/><Relationship Id="rId2" Type="http://schemas.openxmlformats.org/officeDocument/2006/relationships/hyperlink" Target="http://docs.micropython.org/en/latest/library/machine.Pin.html" TargetMode="Externa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docs.micropython.org/en/latest/library/machine.SPI.html" TargetMode="External"/><Relationship Id="rId11" Type="http://schemas.openxmlformats.org/officeDocument/2006/relationships/hyperlink" Target="http://docs.micropython.org/en/latest/library/machine.SD.html" TargetMode="External"/><Relationship Id="rId5" Type="http://schemas.openxmlformats.org/officeDocument/2006/relationships/hyperlink" Target="http://docs.micropython.org/en/latest/library/machine.UART.html" TargetMode="External"/><Relationship Id="rId15" Type="http://schemas.openxmlformats.org/officeDocument/2006/relationships/slide" Target="slide3.xml"/><Relationship Id="rId10" Type="http://schemas.openxmlformats.org/officeDocument/2006/relationships/hyperlink" Target="http://docs.micropython.org/en/latest/library/machine.WDT.html" TargetMode="External"/><Relationship Id="rId4" Type="http://schemas.openxmlformats.org/officeDocument/2006/relationships/hyperlink" Target="http://docs.micropython.org/en/latest/library/machine.ADC.html" TargetMode="External"/><Relationship Id="rId9" Type="http://schemas.openxmlformats.org/officeDocument/2006/relationships/hyperlink" Target="http://docs.micropython.org/en/latest/library/machine.Timer.html" TargetMode="External"/><Relationship Id="rId14" Type="http://schemas.openxmlformats.org/officeDocument/2006/relationships/image" Target="../media/image620.png"/></Relationships>
</file>

<file path=ppt/slides/_rels/slide3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3.xml"/><Relationship Id="rId4" Type="http://schemas.openxmlformats.org/officeDocument/2006/relationships/hyperlink" Target="https://pixabay.com/fr/retour-bouton-ordinateur-gauche-24838/" TargetMode="External"/></Relationships>
</file>

<file path=ppt/slides/_rels/slide39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s://randomnerdtutorials.com/esp32-esp8266-analog-readings-micropython/" TargetMode="External"/><Relationship Id="rId7" Type="http://schemas.openxmlformats.org/officeDocument/2006/relationships/image" Target="../media/image6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23.png"/><Relationship Id="rId5" Type="http://schemas.openxmlformats.org/officeDocument/2006/relationships/image" Target="../media/image622.png"/><Relationship Id="rId10" Type="http://schemas.openxmlformats.org/officeDocument/2006/relationships/hyperlink" Target="https://pixabay.com/fr/retour-bouton-ordinateur-gauche-24838/" TargetMode="External"/><Relationship Id="rId4" Type="http://schemas.openxmlformats.org/officeDocument/2006/relationships/image" Target="../media/image621.png"/><Relationship Id="rId9" Type="http://schemas.openxmlformats.org/officeDocument/2006/relationships/image" Target="../media/image14.png"/></Relationships>
</file>

<file path=ppt/slides/_rels/slide39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354.xml"/><Relationship Id="rId7" Type="http://schemas.openxmlformats.org/officeDocument/2006/relationships/slide" Target="slide3.xml"/><Relationship Id="rId2" Type="http://schemas.openxmlformats.org/officeDocument/2006/relationships/image" Target="../media/image625.png"/><Relationship Id="rId1" Type="http://schemas.openxmlformats.org/officeDocument/2006/relationships/slideLayout" Target="../slideLayouts/slideLayout2.xml"/><Relationship Id="rId6" Type="http://schemas.openxmlformats.org/officeDocument/2006/relationships/image" Target="../media/image626.png"/><Relationship Id="rId5" Type="http://schemas.openxmlformats.org/officeDocument/2006/relationships/hyperlink" Target="https://pixabay.com/fr/retour-bouton-ordinateur-gauche-24838/" TargetMode="External"/><Relationship Id="rId4" Type="http://schemas.openxmlformats.org/officeDocument/2006/relationships/image" Target="../media/image578.png"/></Relationships>
</file>

<file path=ppt/slides/_rels/slide3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94.xml.rels><?xml version="1.0" encoding="UTF-8" standalone="yes"?>
<Relationships xmlns="http://schemas.openxmlformats.org/package/2006/relationships"><Relationship Id="rId3" Type="http://schemas.openxmlformats.org/officeDocument/2006/relationships/hyperlink" Target="https://pixabay.com/fr/inscrivez-vous-triangle-attention-36070/" TargetMode="External"/><Relationship Id="rId7" Type="http://schemas.openxmlformats.org/officeDocument/2006/relationships/hyperlink" Target="https://pixabay.com/fr/retour-bouton-ordinateur-gauche-24838/" TargetMode="External"/><Relationship Id="rId2" Type="http://schemas.openxmlformats.org/officeDocument/2006/relationships/image" Target="../media/image62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628.png"/></Relationships>
</file>

<file path=ppt/slides/_rels/slide3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29.png"/><Relationship Id="rId1" Type="http://schemas.openxmlformats.org/officeDocument/2006/relationships/slideLayout" Target="../slideLayouts/slideLayout27.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39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30.png"/><Relationship Id="rId7" Type="http://schemas.openxmlformats.org/officeDocument/2006/relationships/image" Target="../media/image632.png"/><Relationship Id="rId2" Type="http://schemas.openxmlformats.org/officeDocument/2006/relationships/hyperlink" Target="https://randomnerdtutorials.com/micropython-oled-display-esp32-esp8266/" TargetMode="External"/><Relationship Id="rId1" Type="http://schemas.openxmlformats.org/officeDocument/2006/relationships/slideLayout" Target="../slideLayouts/slideLayout2.xml"/><Relationship Id="rId6" Type="http://schemas.openxmlformats.org/officeDocument/2006/relationships/image" Target="../media/image631.png"/><Relationship Id="rId5" Type="http://schemas.openxmlformats.org/officeDocument/2006/relationships/hyperlink" Target="https://makeradvisor.com/tools/oled-display-128x64-0-96-inch/" TargetMode="External"/><Relationship Id="rId10" Type="http://schemas.openxmlformats.org/officeDocument/2006/relationships/hyperlink" Target="https://pixabay.com/fr/retour-bouton-ordinateur-gauche-24838/" TargetMode="External"/><Relationship Id="rId4" Type="http://schemas.openxmlformats.org/officeDocument/2006/relationships/hyperlink" Target="https://randomnerdtutorials.com/esp32-i2c-communication-arduino-ide/" TargetMode="External"/><Relationship Id="rId9" Type="http://schemas.openxmlformats.org/officeDocument/2006/relationships/image" Target="../media/image14.png"/></Relationships>
</file>

<file path=ppt/slides/_rels/slide3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39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00.png"/><Relationship Id="rId7" Type="http://schemas.openxmlformats.org/officeDocument/2006/relationships/image" Target="../media/image635.png"/><Relationship Id="rId2" Type="http://schemas.openxmlformats.org/officeDocument/2006/relationships/hyperlink" Target="https://raw.githubusercontent.com/RuiSantosdotme/ESP-MicroPython/master/code/Others/OLED/ssd1306.py" TargetMode="External"/><Relationship Id="rId1" Type="http://schemas.openxmlformats.org/officeDocument/2006/relationships/slideLayout" Target="../slideLayouts/slideLayout2.xml"/><Relationship Id="rId6" Type="http://schemas.openxmlformats.org/officeDocument/2006/relationships/image" Target="../media/image634.png"/><Relationship Id="rId5" Type="http://schemas.openxmlformats.org/officeDocument/2006/relationships/image" Target="../media/image633.png"/><Relationship Id="rId10" Type="http://schemas.openxmlformats.org/officeDocument/2006/relationships/hyperlink" Target="https://pixabay.com/fr/retour-bouton-ordinateur-gauche-24838/" TargetMode="External"/><Relationship Id="rId4" Type="http://schemas.openxmlformats.org/officeDocument/2006/relationships/image" Target="../media/image601.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3.xml"/><Relationship Id="rId4" Type="http://schemas.openxmlformats.org/officeDocument/2006/relationships/hyperlink" Target="https://pixabay.com/fr/retour-bouton-ordinateur-gauche-24838/" TargetMode="External"/></Relationships>
</file>

<file path=ppt/slides/_rels/slide4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36.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37.jpe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4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38.emf"/><Relationship Id="rId1" Type="http://schemas.openxmlformats.org/officeDocument/2006/relationships/slideLayout" Target="../slideLayouts/slideLayout27.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04.xml.rels><?xml version="1.0" encoding="UTF-8" standalone="yes"?>
<Relationships xmlns="http://schemas.openxmlformats.org/package/2006/relationships"><Relationship Id="rId8" Type="http://schemas.openxmlformats.org/officeDocument/2006/relationships/hyperlink" Target="http://commons.wikimedia.org/wiki/File:Attention_Sign.svg" TargetMode="External"/><Relationship Id="rId3" Type="http://schemas.openxmlformats.org/officeDocument/2006/relationships/image" Target="../media/image639.png"/><Relationship Id="rId7" Type="http://schemas.openxmlformats.org/officeDocument/2006/relationships/image" Target="../media/image237.png"/><Relationship Id="rId2" Type="http://schemas.openxmlformats.org/officeDocument/2006/relationships/image" Target="../media/image579.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0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40.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0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41.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0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docs.espressif.com/projects/esp-idf/en/latest/api-reference/peripherals/touch_pad.html" TargetMode="External"/><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409.xml.rels><?xml version="1.0" encoding="UTF-8" standalone="yes"?>
<Relationships xmlns="http://schemas.openxmlformats.org/package/2006/relationships"><Relationship Id="rId3" Type="http://schemas.openxmlformats.org/officeDocument/2006/relationships/image" Target="../media/image643.emf"/><Relationship Id="rId2" Type="http://schemas.openxmlformats.org/officeDocument/2006/relationships/image" Target="../media/image642.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3.xml"/><Relationship Id="rId4" Type="http://schemas.openxmlformats.org/officeDocument/2006/relationships/hyperlink" Target="https://pixabay.com/fr/retour-bouton-ordinateur-gauche-24838/" TargetMode="External"/></Relationships>
</file>

<file path=ppt/slides/_rels/slide4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44.emf"/><Relationship Id="rId1" Type="http://schemas.openxmlformats.org/officeDocument/2006/relationships/slideLayout" Target="../slideLayouts/slideLayout27.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11.xml.rels><?xml version="1.0" encoding="UTF-8" standalone="yes"?>
<Relationships xmlns="http://schemas.openxmlformats.org/package/2006/relationships"><Relationship Id="rId3" Type="http://schemas.openxmlformats.org/officeDocument/2006/relationships/image" Target="../media/image646.emf"/><Relationship Id="rId7" Type="http://schemas.openxmlformats.org/officeDocument/2006/relationships/hyperlink" Target="https://pixabay.com/fr/retour-bouton-ordinateur-gauche-24838/" TargetMode="External"/><Relationship Id="rId2" Type="http://schemas.openxmlformats.org/officeDocument/2006/relationships/image" Target="../media/image645.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647.emf"/></Relationships>
</file>

<file path=ppt/slides/_rels/slide412.xml.rels><?xml version="1.0" encoding="UTF-8" standalone="yes"?>
<Relationships xmlns="http://schemas.openxmlformats.org/package/2006/relationships"><Relationship Id="rId3" Type="http://schemas.openxmlformats.org/officeDocument/2006/relationships/image" Target="../media/image649.emf"/><Relationship Id="rId2" Type="http://schemas.openxmlformats.org/officeDocument/2006/relationships/image" Target="../media/image648.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50.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14.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15.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hyperlink" Target="https://randomnerdtutorials.com/how-to-install-mosquitto-broker-on-raspberry-pi/" TargetMode="External"/><Relationship Id="rId7" Type="http://schemas.openxmlformats.org/officeDocument/2006/relationships/image" Target="../media/image14.png"/><Relationship Id="rId2" Type="http://schemas.openxmlformats.org/officeDocument/2006/relationships/hyperlink" Target="https://mosquitto.org/" TargetMode="Externa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652.png"/><Relationship Id="rId4" Type="http://schemas.openxmlformats.org/officeDocument/2006/relationships/hyperlink" Target="https://randomnerdtutorials.com/what-is-mqtt-and-how-it-works/" TargetMode="External"/></Relationships>
</file>

<file path=ppt/slides/_rels/slide4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417.xml.rels><?xml version="1.0" encoding="UTF-8" standalone="yes"?>
<Relationships xmlns="http://schemas.openxmlformats.org/package/2006/relationships"><Relationship Id="rId3" Type="http://schemas.openxmlformats.org/officeDocument/2006/relationships/image" Target="../media/image654.png"/><Relationship Id="rId7" Type="http://schemas.openxmlformats.org/officeDocument/2006/relationships/hyperlink" Target="https://pixabay.com/fr/retour-bouton-ordinateur-gauche-24838/" TargetMode="External"/><Relationship Id="rId2" Type="http://schemas.openxmlformats.org/officeDocument/2006/relationships/image" Target="../media/image65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hyperlink" Target="https://randomnerdtutorials.com/build-a-home-automation-system-for-100/" TargetMode="External"/></Relationships>
</file>

<file path=ppt/slides/_rels/slide418.xml.rels><?xml version="1.0" encoding="UTF-8" standalone="yes"?>
<Relationships xmlns="http://schemas.openxmlformats.org/package/2006/relationships"><Relationship Id="rId3" Type="http://schemas.openxmlformats.org/officeDocument/2006/relationships/image" Target="../media/image655.jpeg"/><Relationship Id="rId7" Type="http://schemas.openxmlformats.org/officeDocument/2006/relationships/hyperlink" Target="https://pixabay.com/fr/retour-bouton-ordinateur-gauche-24838/" TargetMode="External"/><Relationship Id="rId2" Type="http://schemas.openxmlformats.org/officeDocument/2006/relationships/hyperlink" Target="https://randomnerdtutorials.com/getting-started-with-node-red-on-raspberry-pi/"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656.jpeg"/></Relationships>
</file>

<file path=ppt/slides/_rels/slide419.xml.rels><?xml version="1.0" encoding="UTF-8" standalone="yes"?>
<Relationships xmlns="http://schemas.openxmlformats.org/package/2006/relationships"><Relationship Id="rId3" Type="http://schemas.openxmlformats.org/officeDocument/2006/relationships/image" Target="../media/image658.png"/><Relationship Id="rId7" Type="http://schemas.openxmlformats.org/officeDocument/2006/relationships/hyperlink" Target="https://pixabay.com/fr/retour-bouton-ordinateur-gauche-24838/" TargetMode="External"/><Relationship Id="rId2" Type="http://schemas.openxmlformats.org/officeDocument/2006/relationships/image" Target="../media/image65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659.png"/></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github.com/christophediericx/AVRDisassembler" TargetMode="External"/><Relationship Id="rId1" Type="http://schemas.openxmlformats.org/officeDocument/2006/relationships/slideLayout" Target="../slideLayouts/slideLayout6.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2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21.xml.rels><?xml version="1.0" encoding="UTF-8" standalone="yes"?>
<Relationships xmlns="http://schemas.openxmlformats.org/package/2006/relationships"><Relationship Id="rId3" Type="http://schemas.openxmlformats.org/officeDocument/2006/relationships/hyperlink" Target="http://mosquitto.org/" TargetMode="External"/><Relationship Id="rId7" Type="http://schemas.openxmlformats.org/officeDocument/2006/relationships/hyperlink" Target="https://pixabay.com/fr/retour-bouton-ordinateur-gauche-24838/" TargetMode="External"/><Relationship Id="rId2" Type="http://schemas.openxmlformats.org/officeDocument/2006/relationships/image" Target="../media/image66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652.png"/></Relationships>
</file>

<file path=ppt/slides/_rels/slide422.xml.rels><?xml version="1.0" encoding="UTF-8" standalone="yes"?>
<Relationships xmlns="http://schemas.openxmlformats.org/package/2006/relationships"><Relationship Id="rId8" Type="http://schemas.openxmlformats.org/officeDocument/2006/relationships/hyperlink" Target="https://randomnerdtutorials.com/esp32-mqtt-publish-subscribe-arduino-ide/" TargetMode="External"/><Relationship Id="rId3" Type="http://schemas.openxmlformats.org/officeDocument/2006/relationships/hyperlink" Target="https://randomnerdtutorials.com/getting-started-with-raspberry-pi/" TargetMode="External"/><Relationship Id="rId7" Type="http://schemas.openxmlformats.org/officeDocument/2006/relationships/hyperlink" Target="https://randomnerdtutorials.com/how-to-install-mosquitto-broker-on-raspberry-pi/" TargetMode="External"/><Relationship Id="rId12" Type="http://schemas.openxmlformats.org/officeDocument/2006/relationships/hyperlink" Target="https://pixabay.com/fr/retour-bouton-ordinateur-gauche-24838/" TargetMode="External"/><Relationship Id="rId2" Type="http://schemas.openxmlformats.org/officeDocument/2006/relationships/image" Target="../media/image663.png"/><Relationship Id="rId1" Type="http://schemas.openxmlformats.org/officeDocument/2006/relationships/slideLayout" Target="../slideLayouts/slideLayout2.xml"/><Relationship Id="rId6" Type="http://schemas.openxmlformats.org/officeDocument/2006/relationships/hyperlink" Target="https://randomnerdtutorials.com/getting-started-with-node-red-dashboard/" TargetMode="External"/><Relationship Id="rId11" Type="http://schemas.openxmlformats.org/officeDocument/2006/relationships/image" Target="../media/image14.png"/><Relationship Id="rId5" Type="http://schemas.openxmlformats.org/officeDocument/2006/relationships/hyperlink" Target="https://randomnerdtutorials.com/getting-started-with-node-red-on-raspberry-pi/" TargetMode="External"/><Relationship Id="rId10" Type="http://schemas.openxmlformats.org/officeDocument/2006/relationships/slide" Target="slide3.xml"/><Relationship Id="rId4" Type="http://schemas.openxmlformats.org/officeDocument/2006/relationships/hyperlink" Target="https://randomnerdtutorials.com/installing-raspbian-lite-enabling-and-connecting-with-ssh/" TargetMode="External"/><Relationship Id="rId9" Type="http://schemas.openxmlformats.org/officeDocument/2006/relationships/hyperlink" Target="https://randomnerdtutorials.com/esp8266-and-node-red-with-mqtt/" TargetMode="External"/></Relationships>
</file>

<file path=ppt/slides/_rels/slide423.xml.rels><?xml version="1.0" encoding="UTF-8" standalone="yes"?>
<Relationships xmlns="http://schemas.openxmlformats.org/package/2006/relationships"><Relationship Id="rId3" Type="http://schemas.openxmlformats.org/officeDocument/2006/relationships/image" Target="../media/image665.png"/><Relationship Id="rId7" Type="http://schemas.openxmlformats.org/officeDocument/2006/relationships/hyperlink" Target="https://pixabay.com/fr/retour-bouton-ordinateur-gauche-24838/" TargetMode="External"/><Relationship Id="rId2" Type="http://schemas.openxmlformats.org/officeDocument/2006/relationships/image" Target="../media/image664.png"/><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666.png"/></Relationships>
</file>

<file path=ppt/slides/_rels/slide424.xml.rels><?xml version="1.0" encoding="UTF-8" standalone="yes"?>
<Relationships xmlns="http://schemas.openxmlformats.org/package/2006/relationships"><Relationship Id="rId3" Type="http://schemas.openxmlformats.org/officeDocument/2006/relationships/image" Target="../media/image667.png"/><Relationship Id="rId7" Type="http://schemas.openxmlformats.org/officeDocument/2006/relationships/hyperlink" Target="https://pixabay.com/fr/retour-bouton-ordinateur-gauche-24838/" TargetMode="External"/><Relationship Id="rId2" Type="http://schemas.openxmlformats.org/officeDocument/2006/relationships/hyperlink" Target="https://randomnerdtutorials.com/how-to-install-mosquitto-broker-on-raspberry-pi/"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668.png"/></Relationships>
</file>

<file path=ppt/slides/_rels/slide425.xml.rels><?xml version="1.0" encoding="UTF-8" standalone="yes"?>
<Relationships xmlns="http://schemas.openxmlformats.org/package/2006/relationships"><Relationship Id="rId3" Type="http://schemas.openxmlformats.org/officeDocument/2006/relationships/hyperlink" Target="https://randomnerdtutorials.com/testing-mosquitto-broker-and-client-on-raspbbery-pi/" TargetMode="External"/><Relationship Id="rId2" Type="http://schemas.openxmlformats.org/officeDocument/2006/relationships/image" Target="../media/image669.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70.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71.png"/><Relationship Id="rId7" Type="http://schemas.openxmlformats.org/officeDocument/2006/relationships/slide" Target="slide3.xml"/><Relationship Id="rId2" Type="http://schemas.openxmlformats.org/officeDocument/2006/relationships/hyperlink" Target="https://raw.githubusercontent.com/RuiSantosdotme/ESP-MicroPython/master/code/MQTT/umqttsimple.py" TargetMode="External"/><Relationship Id="rId1" Type="http://schemas.openxmlformats.org/officeDocument/2006/relationships/slideLayout" Target="../slideLayouts/slideLayout2.xml"/><Relationship Id="rId6" Type="http://schemas.openxmlformats.org/officeDocument/2006/relationships/image" Target="../media/image673.png"/><Relationship Id="rId5" Type="http://schemas.openxmlformats.org/officeDocument/2006/relationships/image" Target="../media/image604.png"/><Relationship Id="rId4" Type="http://schemas.openxmlformats.org/officeDocument/2006/relationships/image" Target="../media/image672.png"/><Relationship Id="rId9" Type="http://schemas.openxmlformats.org/officeDocument/2006/relationships/hyperlink" Target="https://pixabay.com/fr/retour-bouton-ordinateur-gauche-24838/" TargetMode="External"/></Relationships>
</file>

<file path=ppt/slides/_rels/slide428.xml.rels><?xml version="1.0" encoding="UTF-8" standalone="yes"?>
<Relationships xmlns="http://schemas.openxmlformats.org/package/2006/relationships"><Relationship Id="rId3" Type="http://schemas.openxmlformats.org/officeDocument/2006/relationships/image" Target="../media/image675.png"/><Relationship Id="rId2" Type="http://schemas.openxmlformats.org/officeDocument/2006/relationships/image" Target="../media/image674.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29.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677.png"/><Relationship Id="rId7" Type="http://schemas.openxmlformats.org/officeDocument/2006/relationships/hyperlink" Target="http://www.pngall.com/2-number-png/download/27634" TargetMode="External"/><Relationship Id="rId12" Type="http://schemas.openxmlformats.org/officeDocument/2006/relationships/hyperlink" Target="https://pixabay.com/fr/retour-bouton-ordinateur-gauche-24838/" TargetMode="External"/><Relationship Id="rId2" Type="http://schemas.openxmlformats.org/officeDocument/2006/relationships/image" Target="../media/image676.png"/><Relationship Id="rId1" Type="http://schemas.openxmlformats.org/officeDocument/2006/relationships/slideLayout" Target="../slideLayouts/slideLayout2.xml"/><Relationship Id="rId6" Type="http://schemas.openxmlformats.org/officeDocument/2006/relationships/image" Target="../media/image679.png"/><Relationship Id="rId11" Type="http://schemas.openxmlformats.org/officeDocument/2006/relationships/image" Target="../media/image14.png"/><Relationship Id="rId5" Type="http://schemas.openxmlformats.org/officeDocument/2006/relationships/hyperlink" Target="http://pngimg.com/download/14901" TargetMode="External"/><Relationship Id="rId10" Type="http://schemas.openxmlformats.org/officeDocument/2006/relationships/slide" Target="slide3.xml"/><Relationship Id="rId4" Type="http://schemas.openxmlformats.org/officeDocument/2006/relationships/image" Target="../media/image678.png"/><Relationship Id="rId9" Type="http://schemas.openxmlformats.org/officeDocument/2006/relationships/image" Target="../media/image681.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6.xml"/><Relationship Id="rId4" Type="http://schemas.openxmlformats.org/officeDocument/2006/relationships/hyperlink" Target="https://pixabay.com/fr/retour-bouton-ordinateur-gauche-24838/" TargetMode="External"/></Relationships>
</file>

<file path=ppt/slides/_rels/slide4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77.png"/><Relationship Id="rId7" Type="http://schemas.openxmlformats.org/officeDocument/2006/relationships/slide" Target="slide3.xml"/><Relationship Id="rId2" Type="http://schemas.openxmlformats.org/officeDocument/2006/relationships/image" Target="../media/image676.png"/><Relationship Id="rId1" Type="http://schemas.openxmlformats.org/officeDocument/2006/relationships/slideLayout" Target="../slideLayouts/slideLayout2.xml"/><Relationship Id="rId6" Type="http://schemas.openxmlformats.org/officeDocument/2006/relationships/image" Target="../media/image683.png"/><Relationship Id="rId5" Type="http://schemas.openxmlformats.org/officeDocument/2006/relationships/hyperlink" Target="http://pngimg.com/download/14974" TargetMode="External"/><Relationship Id="rId4" Type="http://schemas.openxmlformats.org/officeDocument/2006/relationships/image" Target="../media/image682.png"/><Relationship Id="rId9" Type="http://schemas.openxmlformats.org/officeDocument/2006/relationships/hyperlink" Target="https://pixabay.com/fr/retour-bouton-ordinateur-gauche-24838/" TargetMode="External"/></Relationships>
</file>

<file path=ppt/slides/_rels/slide431.xml.rels><?xml version="1.0" encoding="UTF-8" standalone="yes"?>
<Relationships xmlns="http://schemas.openxmlformats.org/package/2006/relationships"><Relationship Id="rId3" Type="http://schemas.openxmlformats.org/officeDocument/2006/relationships/hyperlink" Target="https://pixabay.com/fr/inscrivez-vous-triangle-attention-36070/" TargetMode="External"/><Relationship Id="rId2" Type="http://schemas.openxmlformats.org/officeDocument/2006/relationships/image" Target="../media/image684.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raw.githubusercontent.com/RuiSantosdotme/ESP-MicroPython/master/code/MQTT/umqttsimple.py" TargetMode="External"/><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33.xml.rels><?xml version="1.0" encoding="UTF-8" standalone="yes"?>
<Relationships xmlns="http://schemas.openxmlformats.org/package/2006/relationships"><Relationship Id="rId3" Type="http://schemas.openxmlformats.org/officeDocument/2006/relationships/hyperlink" Target="https://pixabay.com/fr/inscrivez-vous-triangle-attention-36070/" TargetMode="External"/><Relationship Id="rId2" Type="http://schemas.openxmlformats.org/officeDocument/2006/relationships/image" Target="../media/image684.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34.xml.rels><?xml version="1.0" encoding="UTF-8" standalone="yes"?>
<Relationships xmlns="http://schemas.openxmlformats.org/package/2006/relationships"><Relationship Id="rId3" Type="http://schemas.openxmlformats.org/officeDocument/2006/relationships/image" Target="../media/image686.png"/><Relationship Id="rId2" Type="http://schemas.openxmlformats.org/officeDocument/2006/relationships/image" Target="../media/image685.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4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87.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3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89.emf"/><Relationship Id="rId7" Type="http://schemas.openxmlformats.org/officeDocument/2006/relationships/slide" Target="slide3.xml"/><Relationship Id="rId2" Type="http://schemas.openxmlformats.org/officeDocument/2006/relationships/image" Target="../media/image688.emf"/><Relationship Id="rId1" Type="http://schemas.openxmlformats.org/officeDocument/2006/relationships/slideLayout" Target="../slideLayouts/slideLayout2.xml"/><Relationship Id="rId6" Type="http://schemas.openxmlformats.org/officeDocument/2006/relationships/hyperlink" Target="https://github.com/RuiSantosdotme/ESP-MicroPython/blob/master/code/MQTT/Node_RED_Client/boot.py" TargetMode="External"/><Relationship Id="rId5" Type="http://schemas.openxmlformats.org/officeDocument/2006/relationships/hyperlink" Target="https://github.com/RuiSantosdotme/ESPMicroPython/blob/master/code/MQTT/umqttsimple.py" TargetMode="External"/><Relationship Id="rId4" Type="http://schemas.openxmlformats.org/officeDocument/2006/relationships/image" Target="../media/image690.emf"/><Relationship Id="rId9" Type="http://schemas.openxmlformats.org/officeDocument/2006/relationships/hyperlink" Target="https://pixabay.com/fr/retour-bouton-ordinateur-gauche-24838/" TargetMode="External"/></Relationships>
</file>

<file path=ppt/slides/_rels/slide4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4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4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4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4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444.xml.rels><?xml version="1.0" encoding="UTF-8" standalone="yes"?>
<Relationships xmlns="http://schemas.openxmlformats.org/package/2006/relationships"><Relationship Id="rId3" Type="http://schemas.openxmlformats.org/officeDocument/2006/relationships/image" Target="../media/image692.emf"/><Relationship Id="rId7" Type="http://schemas.openxmlformats.org/officeDocument/2006/relationships/hyperlink" Target="https://pixabay.com/fr/retour-bouton-ordinateur-gauche-24838/" TargetMode="External"/><Relationship Id="rId2" Type="http://schemas.openxmlformats.org/officeDocument/2006/relationships/image" Target="../media/image69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693.emf"/></Relationships>
</file>

<file path=ppt/slides/_rels/slide4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94.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95.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96.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97.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49.xml.rels><?xml version="1.0" encoding="UTF-8" standalone="yes"?>
<Relationships xmlns="http://schemas.openxmlformats.org/package/2006/relationships"><Relationship Id="rId3" Type="http://schemas.openxmlformats.org/officeDocument/2006/relationships/image" Target="../media/image699.emf"/><Relationship Id="rId2" Type="http://schemas.openxmlformats.org/officeDocument/2006/relationships/image" Target="../media/image698.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7.gif"/><Relationship Id="rId7" Type="http://schemas.openxmlformats.org/officeDocument/2006/relationships/slide" Target="slide3.xml"/><Relationship Id="rId2" Type="http://schemas.openxmlformats.org/officeDocument/2006/relationships/image" Target="../media/image66.gif"/><Relationship Id="rId1" Type="http://schemas.openxmlformats.org/officeDocument/2006/relationships/slideLayout" Target="../slideLayouts/slideLayout2.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gif"/><Relationship Id="rId9" Type="http://schemas.openxmlformats.org/officeDocument/2006/relationships/hyperlink" Target="https://pixabay.com/fr/retour-bouton-ordinateur-gauche-24838/" TargetMode="External"/></Relationships>
</file>

<file path=ppt/slides/_rels/slide4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00.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51.xml.rels><?xml version="1.0" encoding="UTF-8" standalone="yes"?>
<Relationships xmlns="http://schemas.openxmlformats.org/package/2006/relationships"><Relationship Id="rId3" Type="http://schemas.openxmlformats.org/officeDocument/2006/relationships/image" Target="../media/image702.png"/><Relationship Id="rId7" Type="http://schemas.openxmlformats.org/officeDocument/2006/relationships/hyperlink" Target="https://pixabay.com/fr/retour-bouton-ordinateur-gauche-24838/" TargetMode="External"/><Relationship Id="rId2" Type="http://schemas.openxmlformats.org/officeDocument/2006/relationships/image" Target="../media/image70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703.png"/></Relationships>
</file>

<file path=ppt/slides/_rels/slide4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04.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53.xml.rels><?xml version="1.0" encoding="UTF-8" standalone="yes"?>
<Relationships xmlns="http://schemas.openxmlformats.org/package/2006/relationships"><Relationship Id="rId3" Type="http://schemas.openxmlformats.org/officeDocument/2006/relationships/hyperlink" Target="https://projetsdiy.fr/hack-prise-connectee-sonoff-s26-installation-firmware-tasmota/" TargetMode="External"/><Relationship Id="rId7" Type="http://schemas.openxmlformats.org/officeDocument/2006/relationships/hyperlink" Target="https://pixabay.com/fr/retour-bouton-ordinateur-gauche-24838/" TargetMode="External"/><Relationship Id="rId2" Type="http://schemas.openxmlformats.org/officeDocument/2006/relationships/image" Target="../media/image70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706.png"/></Relationships>
</file>

<file path=ppt/slides/_rels/slide454.xml.rels><?xml version="1.0" encoding="UTF-8" standalone="yes"?>
<Relationships xmlns="http://schemas.openxmlformats.org/package/2006/relationships"><Relationship Id="rId3" Type="http://schemas.openxmlformats.org/officeDocument/2006/relationships/hyperlink" Target="https://projetsdiy.fr/wp-content/uploads/2019/03/sonoff-tasmota-mqtt-router-cloudmqtt.png" TargetMode="External"/><Relationship Id="rId7" Type="http://schemas.openxmlformats.org/officeDocument/2006/relationships/hyperlink" Target="https://pixabay.com/fr/retour-bouton-ordinateur-gauche-24838/" TargetMode="External"/><Relationship Id="rId2" Type="http://schemas.openxmlformats.org/officeDocument/2006/relationships/hyperlink" Target="https://amzn.to/2Tpk3aE"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707.png"/></Relationships>
</file>

<file path=ppt/slides/_rels/slide45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08.png"/><Relationship Id="rId7" Type="http://schemas.openxmlformats.org/officeDocument/2006/relationships/slide" Target="slide3.xml"/><Relationship Id="rId2" Type="http://schemas.openxmlformats.org/officeDocument/2006/relationships/hyperlink" Target="https://projetsdiy.fr/wp-content/uploads/2019/03/node-red-mqtt-output-node.png" TargetMode="Externa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09.png"/><Relationship Id="rId4" Type="http://schemas.openxmlformats.org/officeDocument/2006/relationships/hyperlink" Target="https://projetsdiy.fr/wp-content/uploads/2019/03/cloudmqttt-node-red-connection.png" TargetMode="External"/><Relationship Id="rId9" Type="http://schemas.openxmlformats.org/officeDocument/2006/relationships/hyperlink" Target="https://pixabay.com/fr/retour-bouton-ordinateur-gauche-24838/" TargetMode="External"/></Relationships>
</file>

<file path=ppt/slides/_rels/slide4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4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458.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711.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59.xml.rels><?xml version="1.0" encoding="UTF-8" standalone="yes"?>
<Relationships xmlns="http://schemas.openxmlformats.org/package/2006/relationships"><Relationship Id="rId3" Type="http://schemas.openxmlformats.org/officeDocument/2006/relationships/image" Target="../media/image713.png"/><Relationship Id="rId2" Type="http://schemas.openxmlformats.org/officeDocument/2006/relationships/hyperlink" Target="https://www.thethingsnetwork.org/docs/lorawan/frequencies-by-country.html" TargetMode="External"/><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xml"/><Relationship Id="rId4" Type="http://schemas.openxmlformats.org/officeDocument/2006/relationships/hyperlink" Target="https://pixabay.com/fr/retour-bouton-ordinateur-gauche-24838/" TargetMode="External"/></Relationships>
</file>

<file path=ppt/slides/_rels/slide46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715.png"/><Relationship Id="rId7" Type="http://schemas.openxmlformats.org/officeDocument/2006/relationships/hyperlink" Target="https://www.thethingsnetwork.org/" TargetMode="External"/><Relationship Id="rId2" Type="http://schemas.openxmlformats.org/officeDocument/2006/relationships/image" Target="../media/image714.png"/><Relationship Id="rId1" Type="http://schemas.openxmlformats.org/officeDocument/2006/relationships/slideLayout" Target="../slideLayouts/slideLayout2.xml"/><Relationship Id="rId6" Type="http://schemas.openxmlformats.org/officeDocument/2006/relationships/hyperlink" Target="https://lora-alliance.org/" TargetMode="External"/><Relationship Id="rId5" Type="http://schemas.openxmlformats.org/officeDocument/2006/relationships/image" Target="../media/image717.png"/><Relationship Id="rId10" Type="http://schemas.openxmlformats.org/officeDocument/2006/relationships/hyperlink" Target="https://pixabay.com/fr/retour-bouton-ordinateur-gauche-24838/" TargetMode="External"/><Relationship Id="rId4" Type="http://schemas.openxmlformats.org/officeDocument/2006/relationships/image" Target="../media/image716.png"/><Relationship Id="rId9" Type="http://schemas.openxmlformats.org/officeDocument/2006/relationships/image" Target="../media/image14.png"/></Relationships>
</file>

<file path=ppt/slides/_rels/slide461.xml.rels><?xml version="1.0" encoding="UTF-8" standalone="yes"?>
<Relationships xmlns="http://schemas.openxmlformats.org/package/2006/relationships"><Relationship Id="rId3" Type="http://schemas.openxmlformats.org/officeDocument/2006/relationships/image" Target="../media/image719.png"/><Relationship Id="rId7" Type="http://schemas.openxmlformats.org/officeDocument/2006/relationships/hyperlink" Target="https://pixabay.com/fr/retour-bouton-ordinateur-gauche-24838/" TargetMode="External"/><Relationship Id="rId2" Type="http://schemas.openxmlformats.org/officeDocument/2006/relationships/image" Target="../media/image71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720.png"/></Relationships>
</file>

<file path=ppt/slides/_rels/slide462.xml.rels><?xml version="1.0" encoding="UTF-8" standalone="yes"?>
<Relationships xmlns="http://schemas.openxmlformats.org/package/2006/relationships"><Relationship Id="rId3" Type="http://schemas.openxmlformats.org/officeDocument/2006/relationships/image" Target="../media/image722.png"/><Relationship Id="rId7" Type="http://schemas.openxmlformats.org/officeDocument/2006/relationships/hyperlink" Target="https://pixabay.com/fr/retour-bouton-ordinateur-gauche-24838/" TargetMode="External"/><Relationship Id="rId2" Type="http://schemas.openxmlformats.org/officeDocument/2006/relationships/image" Target="../media/image72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723.png"/></Relationships>
</file>

<file path=ppt/slides/_rels/slide4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24.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64.xml.rels><?xml version="1.0" encoding="UTF-8" standalone="yes"?>
<Relationships xmlns="http://schemas.openxmlformats.org/package/2006/relationships"><Relationship Id="rId8" Type="http://schemas.openxmlformats.org/officeDocument/2006/relationships/image" Target="../media/image726.emf"/><Relationship Id="rId3" Type="http://schemas.openxmlformats.org/officeDocument/2006/relationships/hyperlink" Target="https://makeradvisor.com/tools/esp32-dev-board-wi-fi-bluetooth/" TargetMode="External"/><Relationship Id="rId7" Type="http://schemas.openxmlformats.org/officeDocument/2006/relationships/hyperlink" Target="https://makeradvisor.com/tools/prototyping-circuit-board-stripboard/" TargetMode="External"/><Relationship Id="rId2" Type="http://schemas.openxmlformats.org/officeDocument/2006/relationships/image" Target="../media/image725.png"/><Relationship Id="rId1" Type="http://schemas.openxmlformats.org/officeDocument/2006/relationships/slideLayout" Target="../slideLayouts/slideLayout2.xml"/><Relationship Id="rId6" Type="http://schemas.openxmlformats.org/officeDocument/2006/relationships/hyperlink" Target="https://makeradvisor.com/tools/mb-102-solderless-breadboard-830-points/" TargetMode="External"/><Relationship Id="rId11" Type="http://schemas.openxmlformats.org/officeDocument/2006/relationships/hyperlink" Target="https://pixabay.com/fr/retour-bouton-ordinateur-gauche-24838/" TargetMode="External"/><Relationship Id="rId5" Type="http://schemas.openxmlformats.org/officeDocument/2006/relationships/hyperlink" Target="https://makeradvisor.com/tools/jumper-wires-kit-120-pieces/" TargetMode="External"/><Relationship Id="rId10" Type="http://schemas.openxmlformats.org/officeDocument/2006/relationships/image" Target="../media/image14.png"/><Relationship Id="rId4" Type="http://schemas.openxmlformats.org/officeDocument/2006/relationships/hyperlink" Target="https://makeradvisor.com/tools/rfm95-lora-transceiver-module/" TargetMode="External"/><Relationship Id="rId9" Type="http://schemas.openxmlformats.org/officeDocument/2006/relationships/slide" Target="slide3.xml"/></Relationships>
</file>

<file path=ppt/slides/_rels/slide465.xml.rels><?xml version="1.0" encoding="UTF-8" standalone="yes"?>
<Relationships xmlns="http://schemas.openxmlformats.org/package/2006/relationships"><Relationship Id="rId3" Type="http://schemas.openxmlformats.org/officeDocument/2006/relationships/hyperlink" Target="https://makeradvisor.com/tools/ttgo-lora32-sx1276-esp32-oled/" TargetMode="External"/><Relationship Id="rId7" Type="http://schemas.openxmlformats.org/officeDocument/2006/relationships/hyperlink" Target="https://pixabay.com/fr/retour-bouton-ordinateur-gauche-24838/" TargetMode="External"/><Relationship Id="rId2" Type="http://schemas.openxmlformats.org/officeDocument/2006/relationships/image" Target="../media/image72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hyperlink" Target="https://randomnerdtutorials.com/ttgo-lora32-sx1276-arduino-ide/" TargetMode="External"/></Relationships>
</file>

<file path=ppt/slides/_rels/slide466.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728.png"/><Relationship Id="rId7" Type="http://schemas.openxmlformats.org/officeDocument/2006/relationships/image" Target="../media/image14.png"/><Relationship Id="rId2" Type="http://schemas.openxmlformats.org/officeDocument/2006/relationships/hyperlink" Target="https://github.com/sandeepmistry/arduino-LoRa" TargetMode="Externa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hyperlink" Target="https://makeradvisor.com/tools/rfm95-lora-transceiver-module/" TargetMode="External"/><Relationship Id="rId4" Type="http://schemas.openxmlformats.org/officeDocument/2006/relationships/image" Target="../media/image729.png"/></Relationships>
</file>

<file path=ppt/slides/_rels/slide467.xml.rels><?xml version="1.0" encoding="UTF-8" standalone="yes"?>
<Relationships xmlns="http://schemas.openxmlformats.org/package/2006/relationships"><Relationship Id="rId3" Type="http://schemas.openxmlformats.org/officeDocument/2006/relationships/image" Target="../media/image731.jpeg"/><Relationship Id="rId7" Type="http://schemas.openxmlformats.org/officeDocument/2006/relationships/hyperlink" Target="https://pixabay.com/fr/retour-bouton-ordinateur-gauche-24838/" TargetMode="External"/><Relationship Id="rId2" Type="http://schemas.openxmlformats.org/officeDocument/2006/relationships/image" Target="../media/image73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732.jpeg"/></Relationships>
</file>

<file path=ppt/slides/_rels/slide468.xml.rels><?xml version="1.0" encoding="UTF-8" standalone="yes"?>
<Relationships xmlns="http://schemas.openxmlformats.org/package/2006/relationships"><Relationship Id="rId3" Type="http://schemas.openxmlformats.org/officeDocument/2006/relationships/image" Target="../media/image733.png"/><Relationship Id="rId7" Type="http://schemas.openxmlformats.org/officeDocument/2006/relationships/hyperlink" Target="https://pixabay.com/fr/retour-bouton-ordinateur-gauche-2483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734.png"/></Relationships>
</file>

<file path=ppt/slides/_rels/slide4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35.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8" Type="http://schemas.openxmlformats.org/officeDocument/2006/relationships/hyperlink" Target="http://commons.wikimedia.org/wiki/File:Attention_Sign.svg" TargetMode="External"/><Relationship Id="rId3" Type="http://schemas.openxmlformats.org/officeDocument/2006/relationships/slide" Target="slide3.xml"/><Relationship Id="rId7"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36.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37.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38.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39.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74.xml.rels><?xml version="1.0" encoding="UTF-8" standalone="yes"?>
<Relationships xmlns="http://schemas.openxmlformats.org/package/2006/relationships"><Relationship Id="rId3" Type="http://schemas.openxmlformats.org/officeDocument/2006/relationships/image" Target="../media/image741.emf"/><Relationship Id="rId2" Type="http://schemas.openxmlformats.org/officeDocument/2006/relationships/image" Target="../media/image740.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475.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743.emf"/><Relationship Id="rId7" Type="http://schemas.openxmlformats.org/officeDocument/2006/relationships/image" Target="../media/image14.png"/><Relationship Id="rId2" Type="http://schemas.openxmlformats.org/officeDocument/2006/relationships/image" Target="../media/image742.em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745.emf"/><Relationship Id="rId4" Type="http://schemas.openxmlformats.org/officeDocument/2006/relationships/image" Target="../media/image744.emf"/></Relationships>
</file>

<file path=ppt/slides/_rels/slide4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46.em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47.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4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479.xml.rels><?xml version="1.0" encoding="UTF-8" standalone="yes"?>
<Relationships xmlns="http://schemas.openxmlformats.org/package/2006/relationships"><Relationship Id="rId2" Type="http://schemas.openxmlformats.org/officeDocument/2006/relationships/image" Target="../media/image7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3.xml"/><Relationship Id="rId4" Type="http://schemas.openxmlformats.org/officeDocument/2006/relationships/hyperlink" Target="https://pixabay.com/fr/retour-bouton-ordinateur-gauche-24838/" TargetMode="Externa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3" Type="http://schemas.openxmlformats.org/officeDocument/2006/relationships/hyperlink" Target="https://sighmon.com/says/connecting-to-the-things-network/" TargetMode="External"/><Relationship Id="rId2" Type="http://schemas.openxmlformats.org/officeDocument/2006/relationships/image" Target="../media/image749.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hyperlink" Target="https://console.thethingsnetwork.org/" TargetMode="External"/><Relationship Id="rId2" Type="http://schemas.openxmlformats.org/officeDocument/2006/relationships/hyperlink" Target="https://www.thethingsnetwork.org/docs/devices/registration.html" TargetMode="External"/><Relationship Id="rId1" Type="http://schemas.openxmlformats.org/officeDocument/2006/relationships/slideLayout" Target="../slideLayouts/slideLayout2.xml"/><Relationship Id="rId6" Type="http://schemas.openxmlformats.org/officeDocument/2006/relationships/image" Target="../media/image751.png"/><Relationship Id="rId5" Type="http://schemas.openxmlformats.org/officeDocument/2006/relationships/image" Target="../media/image750.png"/><Relationship Id="rId4" Type="http://schemas.openxmlformats.org/officeDocument/2006/relationships/hyperlink" Target="https://console.thethingsnetwork.org/applications/thingsuno_test/devices" TargetMode="External"/></Relationships>
</file>

<file path=ppt/slides/_rels/slide483.xml.rels><?xml version="1.0" encoding="UTF-8" standalone="yes"?>
<Relationships xmlns="http://schemas.openxmlformats.org/package/2006/relationships"><Relationship Id="rId3" Type="http://schemas.openxmlformats.org/officeDocument/2006/relationships/image" Target="../media/image753.png"/><Relationship Id="rId2" Type="http://schemas.openxmlformats.org/officeDocument/2006/relationships/image" Target="../media/image752.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5.xml.rels><?xml version="1.0" encoding="UTF-8" standalone="yes"?>
<Relationships xmlns="http://schemas.openxmlformats.org/package/2006/relationships"><Relationship Id="rId8" Type="http://schemas.openxmlformats.org/officeDocument/2006/relationships/image" Target="../media/image757.png"/><Relationship Id="rId3" Type="http://schemas.openxmlformats.org/officeDocument/2006/relationships/hyperlink" Target="https://console.thethingsnetwork.org/" TargetMode="External"/><Relationship Id="rId7" Type="http://schemas.openxmlformats.org/officeDocument/2006/relationships/image" Target="../media/image756.png"/><Relationship Id="rId2" Type="http://schemas.openxmlformats.org/officeDocument/2006/relationships/hyperlink" Target="https://www.thethingsnetwork.org/docs/devices/registration.html" TargetMode="External"/><Relationship Id="rId1" Type="http://schemas.openxmlformats.org/officeDocument/2006/relationships/slideLayout" Target="../slideLayouts/slideLayout2.xml"/><Relationship Id="rId6" Type="http://schemas.openxmlformats.org/officeDocument/2006/relationships/image" Target="../media/image755.png"/><Relationship Id="rId5" Type="http://schemas.openxmlformats.org/officeDocument/2006/relationships/image" Target="../media/image754.jpeg"/><Relationship Id="rId4" Type="http://schemas.openxmlformats.org/officeDocument/2006/relationships/hyperlink" Target="https://console.thethingsnetwork.org/applications/thingsuno_test/devices" TargetMode="External"/></Relationships>
</file>

<file path=ppt/slides/_rels/slide486.xml.rels><?xml version="1.0" encoding="UTF-8" standalone="yes"?>
<Relationships xmlns="http://schemas.openxmlformats.org/package/2006/relationships"><Relationship Id="rId3" Type="http://schemas.openxmlformats.org/officeDocument/2006/relationships/image" Target="../media/image759.png"/><Relationship Id="rId2" Type="http://schemas.openxmlformats.org/officeDocument/2006/relationships/image" Target="../media/image758.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762.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67.gif"/><Relationship Id="rId7" Type="http://schemas.openxmlformats.org/officeDocument/2006/relationships/image" Target="../media/image14.png"/><Relationship Id="rId2" Type="http://schemas.openxmlformats.org/officeDocument/2006/relationships/image" Target="../media/image70.gi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68.gif"/><Relationship Id="rId4" Type="http://schemas.openxmlformats.org/officeDocument/2006/relationships/image" Target="../media/image69.gif"/></Relationships>
</file>

<file path=ppt/slides/_rels/slide490.xml.rels><?xml version="1.0" encoding="UTF-8" standalone="yes"?>
<Relationships xmlns="http://schemas.openxmlformats.org/package/2006/relationships"><Relationship Id="rId3" Type="http://schemas.openxmlformats.org/officeDocument/2006/relationships/image" Target="../media/image763.jpeg"/><Relationship Id="rId2" Type="http://schemas.openxmlformats.org/officeDocument/2006/relationships/hyperlink" Target="https://console.thethingsnetwork.org/applications/thingsuno_test/devices" TargetMode="External"/><Relationship Id="rId1" Type="http://schemas.openxmlformats.org/officeDocument/2006/relationships/slideLayout" Target="../slideLayouts/slideLayout2.xml"/><Relationship Id="rId6" Type="http://schemas.openxmlformats.org/officeDocument/2006/relationships/image" Target="../media/image766.png"/><Relationship Id="rId5" Type="http://schemas.openxmlformats.org/officeDocument/2006/relationships/image" Target="../media/image765.png"/><Relationship Id="rId4" Type="http://schemas.openxmlformats.org/officeDocument/2006/relationships/image" Target="../media/image764.png"/></Relationships>
</file>

<file path=ppt/slides/_rels/slide491.xml.rels><?xml version="1.0" encoding="UTF-8" standalone="yes"?>
<Relationships xmlns="http://schemas.openxmlformats.org/package/2006/relationships"><Relationship Id="rId2" Type="http://schemas.openxmlformats.org/officeDocument/2006/relationships/image" Target="../media/image767.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2" Type="http://schemas.openxmlformats.org/officeDocument/2006/relationships/image" Target="../media/image768.jpe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769.png"/><Relationship Id="rId2" Type="http://schemas.openxmlformats.org/officeDocument/2006/relationships/hyperlink" Target="https://console.thethingsnetwork.org/applications/thingsuno_test/devices" TargetMode="External"/><Relationship Id="rId1" Type="http://schemas.openxmlformats.org/officeDocument/2006/relationships/slideLayout" Target="../slideLayouts/slideLayout2.xml"/><Relationship Id="rId4" Type="http://schemas.openxmlformats.org/officeDocument/2006/relationships/image" Target="../media/image770.jpeg"/></Relationships>
</file>

<file path=ppt/slides/_rels/slide495.xml.rels><?xml version="1.0" encoding="UTF-8" standalone="yes"?>
<Relationships xmlns="http://schemas.openxmlformats.org/package/2006/relationships"><Relationship Id="rId3" Type="http://schemas.openxmlformats.org/officeDocument/2006/relationships/image" Target="../media/image772.png"/><Relationship Id="rId2" Type="http://schemas.openxmlformats.org/officeDocument/2006/relationships/image" Target="../media/image771.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3" Type="http://schemas.openxmlformats.org/officeDocument/2006/relationships/hyperlink" Target="https://medium.com/@marcozecchini.2594/connect-dragino-lg01-p-gateway-and-a-dragino-lora-shield-arduino-uno-to-the-things-network-301d27184e05" TargetMode="External"/><Relationship Id="rId2" Type="http://schemas.openxmlformats.org/officeDocument/2006/relationships/hyperlink" Target="https://wiki.dragino.com/index.php?title=Connect_to_TTN" TargetMode="External"/><Relationship Id="rId1" Type="http://schemas.openxmlformats.org/officeDocument/2006/relationships/slideLayout" Target="../slideLayouts/slideLayout2.xml"/><Relationship Id="rId6" Type="http://schemas.openxmlformats.org/officeDocument/2006/relationships/image" Target="../media/image774.png"/><Relationship Id="rId5" Type="http://schemas.openxmlformats.org/officeDocument/2006/relationships/image" Target="../media/image773.png"/><Relationship Id="rId4" Type="http://schemas.openxmlformats.org/officeDocument/2006/relationships/hyperlink" Target="http://192.168.1.10/cgi-bin/luci/admin" TargetMode="Externa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9.xml.rels><?xml version="1.0" encoding="UTF-8" standalone="yes"?>
<Relationships xmlns="http://schemas.openxmlformats.org/package/2006/relationships"><Relationship Id="rId3" Type="http://schemas.openxmlformats.org/officeDocument/2006/relationships/image" Target="../media/image775.png"/><Relationship Id="rId2" Type="http://schemas.openxmlformats.org/officeDocument/2006/relationships/hyperlink" Target="http://silanus.fr/sin/wp-content/uploads/2018/07/node-red-contrib-ttn-managePalette.png" TargetMode="External"/><Relationship Id="rId1" Type="http://schemas.openxmlformats.org/officeDocument/2006/relationships/slideLayout" Target="../slideLayouts/slideLayout2.xml"/><Relationship Id="rId5" Type="http://schemas.openxmlformats.org/officeDocument/2006/relationships/image" Target="../media/image776.png"/><Relationship Id="rId4" Type="http://schemas.openxmlformats.org/officeDocument/2006/relationships/hyperlink" Target="http://silanus.fr/sin/wp-content/uploads/2018/07/ttnNode.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00.xml.rels><?xml version="1.0" encoding="UTF-8" standalone="yes"?>
<Relationships xmlns="http://schemas.openxmlformats.org/package/2006/relationships"><Relationship Id="rId3" Type="http://schemas.openxmlformats.org/officeDocument/2006/relationships/image" Target="../media/image778.png"/><Relationship Id="rId2" Type="http://schemas.openxmlformats.org/officeDocument/2006/relationships/image" Target="../media/image777.png"/><Relationship Id="rId1" Type="http://schemas.openxmlformats.org/officeDocument/2006/relationships/slideLayout" Target="../slideLayouts/slideLayout2.xml"/><Relationship Id="rId6" Type="http://schemas.openxmlformats.org/officeDocument/2006/relationships/image" Target="../media/image781.png"/><Relationship Id="rId5" Type="http://schemas.openxmlformats.org/officeDocument/2006/relationships/image" Target="../media/image780.png"/><Relationship Id="rId4" Type="http://schemas.openxmlformats.org/officeDocument/2006/relationships/image" Target="../media/image779.png"/></Relationships>
</file>

<file path=ppt/slides/_rels/slide501.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image" Target="../media/image782.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3" Type="http://schemas.openxmlformats.org/officeDocument/2006/relationships/image" Target="../media/image785.png"/><Relationship Id="rId2" Type="http://schemas.openxmlformats.org/officeDocument/2006/relationships/image" Target="../media/image784.png"/><Relationship Id="rId1" Type="http://schemas.openxmlformats.org/officeDocument/2006/relationships/slideLayout" Target="../slideLayouts/slideLayout2.xml"/><Relationship Id="rId4" Type="http://schemas.openxmlformats.org/officeDocument/2006/relationships/image" Target="../media/image786.png"/></Relationships>
</file>

<file path=ppt/slides/_rels/slide503.xml.rels><?xml version="1.0" encoding="UTF-8" standalone="yes"?>
<Relationships xmlns="http://schemas.openxmlformats.org/package/2006/relationships"><Relationship Id="rId3" Type="http://schemas.openxmlformats.org/officeDocument/2006/relationships/image" Target="../media/image788.jpeg"/><Relationship Id="rId2" Type="http://schemas.openxmlformats.org/officeDocument/2006/relationships/image" Target="../media/image787.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3" Type="http://schemas.openxmlformats.org/officeDocument/2006/relationships/hyperlink" Target="https://www.thethingsnetwork.org/docs/applications/mqtt/api.html" TargetMode="External"/><Relationship Id="rId2" Type="http://schemas.openxmlformats.org/officeDocument/2006/relationships/image" Target="../media/image789.png"/><Relationship Id="rId1" Type="http://schemas.openxmlformats.org/officeDocument/2006/relationships/slideLayout" Target="../slideLayouts/slideLayout2.xml"/><Relationship Id="rId5" Type="http://schemas.openxmlformats.org/officeDocument/2006/relationships/image" Target="../media/image791.png"/><Relationship Id="rId4" Type="http://schemas.openxmlformats.org/officeDocument/2006/relationships/image" Target="../media/image790.png"/></Relationships>
</file>

<file path=ppt/slides/_rels/slide506.xml.rels><?xml version="1.0" encoding="UTF-8" standalone="yes"?>
<Relationships xmlns="http://schemas.openxmlformats.org/package/2006/relationships"><Relationship Id="rId3" Type="http://schemas.openxmlformats.org/officeDocument/2006/relationships/image" Target="../media/image793.png"/><Relationship Id="rId2" Type="http://schemas.openxmlformats.org/officeDocument/2006/relationships/image" Target="../media/image792.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70.gif"/><Relationship Id="rId7" Type="http://schemas.openxmlformats.org/officeDocument/2006/relationships/image" Target="../media/image14.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69.gif"/><Relationship Id="rId4" Type="http://schemas.openxmlformats.org/officeDocument/2006/relationships/image" Target="../media/image67.gif"/></Relationships>
</file>

<file path=ppt/slides/_rels/slide510.xml.rels><?xml version="1.0" encoding="UTF-8" standalone="yes"?>
<Relationships xmlns="http://schemas.openxmlformats.org/package/2006/relationships"><Relationship Id="rId3" Type="http://schemas.openxmlformats.org/officeDocument/2006/relationships/image" Target="../media/image795.jpeg"/><Relationship Id="rId2" Type="http://schemas.openxmlformats.org/officeDocument/2006/relationships/image" Target="../media/image794.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97.png"/><Relationship Id="rId7" Type="http://schemas.openxmlformats.org/officeDocument/2006/relationships/slide" Target="slide3.xml"/><Relationship Id="rId2" Type="http://schemas.openxmlformats.org/officeDocument/2006/relationships/image" Target="../media/image796.jpeg"/><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99.png"/><Relationship Id="rId4" Type="http://schemas.openxmlformats.org/officeDocument/2006/relationships/image" Target="../media/image798.png"/><Relationship Id="rId9" Type="http://schemas.openxmlformats.org/officeDocument/2006/relationships/hyperlink" Target="https://pixabay.com/fr/retour-bouton-ordinateur-gauche-24838/" TargetMode="External"/></Relationships>
</file>

<file path=ppt/slides/_rels/slide512.xml.rels><?xml version="1.0" encoding="UTF-8" standalone="yes"?>
<Relationships xmlns="http://schemas.openxmlformats.org/package/2006/relationships"><Relationship Id="rId8" Type="http://schemas.openxmlformats.org/officeDocument/2006/relationships/image" Target="../media/image807.jpeg"/><Relationship Id="rId13" Type="http://schemas.openxmlformats.org/officeDocument/2006/relationships/image" Target="../media/image812.jpeg"/><Relationship Id="rId18" Type="http://schemas.openxmlformats.org/officeDocument/2006/relationships/image" Target="../media/image816.jpeg"/><Relationship Id="rId3" Type="http://schemas.openxmlformats.org/officeDocument/2006/relationships/image" Target="../media/image802.jpeg"/><Relationship Id="rId21" Type="http://schemas.openxmlformats.org/officeDocument/2006/relationships/image" Target="../media/image14.png"/><Relationship Id="rId7" Type="http://schemas.openxmlformats.org/officeDocument/2006/relationships/image" Target="../media/image806.jpeg"/><Relationship Id="rId12" Type="http://schemas.openxmlformats.org/officeDocument/2006/relationships/image" Target="../media/image811.jpeg"/><Relationship Id="rId17" Type="http://schemas.openxmlformats.org/officeDocument/2006/relationships/image" Target="../media/image815.jpeg"/><Relationship Id="rId2" Type="http://schemas.openxmlformats.org/officeDocument/2006/relationships/image" Target="../media/image801.jpeg"/><Relationship Id="rId16" Type="http://schemas.openxmlformats.org/officeDocument/2006/relationships/image" Target="../media/image128.jpeg"/><Relationship Id="rId20"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805.jpeg"/><Relationship Id="rId11" Type="http://schemas.openxmlformats.org/officeDocument/2006/relationships/image" Target="../media/image810.jpeg"/><Relationship Id="rId5" Type="http://schemas.openxmlformats.org/officeDocument/2006/relationships/image" Target="../media/image804.jpeg"/><Relationship Id="rId15" Type="http://schemas.openxmlformats.org/officeDocument/2006/relationships/image" Target="../media/image814.jpeg"/><Relationship Id="rId10" Type="http://schemas.openxmlformats.org/officeDocument/2006/relationships/image" Target="../media/image809.jpeg"/><Relationship Id="rId19" Type="http://schemas.openxmlformats.org/officeDocument/2006/relationships/image" Target="../media/image817.jpeg"/><Relationship Id="rId4" Type="http://schemas.openxmlformats.org/officeDocument/2006/relationships/image" Target="../media/image803.gif"/><Relationship Id="rId9" Type="http://schemas.openxmlformats.org/officeDocument/2006/relationships/image" Target="../media/image808.jpeg"/><Relationship Id="rId14" Type="http://schemas.openxmlformats.org/officeDocument/2006/relationships/image" Target="../media/image813.jpeg"/><Relationship Id="rId22" Type="http://schemas.openxmlformats.org/officeDocument/2006/relationships/hyperlink" Target="https://pixabay.com/fr/retour-bouton-ordinateur-gauche-24838/" TargetMode="External"/></Relationships>
</file>

<file path=ppt/slides/_rels/slide513.xml.rels><?xml version="1.0" encoding="UTF-8" standalone="yes"?>
<Relationships xmlns="http://schemas.openxmlformats.org/package/2006/relationships"><Relationship Id="rId8" Type="http://schemas.openxmlformats.org/officeDocument/2006/relationships/image" Target="../media/image824.jpeg"/><Relationship Id="rId13" Type="http://schemas.openxmlformats.org/officeDocument/2006/relationships/image" Target="../media/image109.jpeg"/><Relationship Id="rId3" Type="http://schemas.openxmlformats.org/officeDocument/2006/relationships/image" Target="../media/image819.jpeg"/><Relationship Id="rId7" Type="http://schemas.openxmlformats.org/officeDocument/2006/relationships/image" Target="../media/image823.jpeg"/><Relationship Id="rId12" Type="http://schemas.openxmlformats.org/officeDocument/2006/relationships/image" Target="../media/image828.jpeg"/><Relationship Id="rId17" Type="http://schemas.openxmlformats.org/officeDocument/2006/relationships/hyperlink" Target="https://pixabay.com/fr/retour-bouton-ordinateur-gauche-24838/" TargetMode="External"/><Relationship Id="rId2" Type="http://schemas.openxmlformats.org/officeDocument/2006/relationships/image" Target="../media/image818.jpe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22.jpeg"/><Relationship Id="rId11" Type="http://schemas.openxmlformats.org/officeDocument/2006/relationships/image" Target="../media/image827.jpeg"/><Relationship Id="rId5" Type="http://schemas.openxmlformats.org/officeDocument/2006/relationships/image" Target="../media/image821.jpeg"/><Relationship Id="rId15" Type="http://schemas.openxmlformats.org/officeDocument/2006/relationships/slide" Target="slide3.xml"/><Relationship Id="rId10" Type="http://schemas.openxmlformats.org/officeDocument/2006/relationships/image" Target="../media/image826.jpeg"/><Relationship Id="rId4" Type="http://schemas.openxmlformats.org/officeDocument/2006/relationships/image" Target="../media/image820.jpeg"/><Relationship Id="rId9" Type="http://schemas.openxmlformats.org/officeDocument/2006/relationships/image" Target="../media/image825.jpeg"/><Relationship Id="rId14" Type="http://schemas.openxmlformats.org/officeDocument/2006/relationships/image" Target="../media/image329.png"/></Relationships>
</file>

<file path=ppt/slides/_rels/slide514.xml.rels><?xml version="1.0" encoding="UTF-8" standalone="yes"?>
<Relationships xmlns="http://schemas.openxmlformats.org/package/2006/relationships"><Relationship Id="rId3" Type="http://schemas.openxmlformats.org/officeDocument/2006/relationships/image" Target="../media/image830.png"/><Relationship Id="rId7" Type="http://schemas.openxmlformats.org/officeDocument/2006/relationships/hyperlink" Target="https://pixabay.com/fr/retour-bouton-ordinateur-gauche-24838/" TargetMode="External"/><Relationship Id="rId2" Type="http://schemas.openxmlformats.org/officeDocument/2006/relationships/image" Target="../media/image82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831.emf"/></Relationships>
</file>

<file path=ppt/slides/_rels/slide5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32.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33.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76.png"/><Relationship Id="rId7" Type="http://schemas.openxmlformats.org/officeDocument/2006/relationships/image" Target="../media/image14.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78.png"/><Relationship Id="rId4" Type="http://schemas.openxmlformats.org/officeDocument/2006/relationships/image" Target="../media/image77.png"/></Relationships>
</file>

<file path=ppt/slides/_rels/slide520.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hyperlink" Target="https://pixabay.com/fr/retour-bouton-ordinateur-gauche-24838/" TargetMode="External"/><Relationship Id="rId2" Type="http://schemas.openxmlformats.org/officeDocument/2006/relationships/slideLayout" Target="../slideLayouts/slideLayout33.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834.wmf"/></Relationships>
</file>

<file path=ppt/slides/_rels/slide521.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836.png"/><Relationship Id="rId7" Type="http://schemas.openxmlformats.org/officeDocument/2006/relationships/image" Target="../media/image14.png"/><Relationship Id="rId2" Type="http://schemas.openxmlformats.org/officeDocument/2006/relationships/image" Target="../media/image835.png"/><Relationship Id="rId1" Type="http://schemas.openxmlformats.org/officeDocument/2006/relationships/slideLayout" Target="../slideLayouts/slideLayout33.xml"/><Relationship Id="rId6" Type="http://schemas.openxmlformats.org/officeDocument/2006/relationships/slide" Target="slide3.xml"/><Relationship Id="rId5" Type="http://schemas.openxmlformats.org/officeDocument/2006/relationships/image" Target="../media/image838.jpeg"/><Relationship Id="rId4" Type="http://schemas.openxmlformats.org/officeDocument/2006/relationships/image" Target="../media/image837.png"/></Relationships>
</file>

<file path=ppt/slides/_rels/slide5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39.jpeg"/><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23.xml.rels><?xml version="1.0" encoding="UTF-8" standalone="yes"?>
<Relationships xmlns="http://schemas.openxmlformats.org/package/2006/relationships"><Relationship Id="rId3" Type="http://schemas.openxmlformats.org/officeDocument/2006/relationships/image" Target="../media/image841.jpeg"/><Relationship Id="rId2" Type="http://schemas.openxmlformats.org/officeDocument/2006/relationships/image" Target="../media/image840.jpeg"/><Relationship Id="rId1" Type="http://schemas.openxmlformats.org/officeDocument/2006/relationships/slideLayout" Target="../slideLayouts/slideLayout33.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42.gi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43.jpeg"/><Relationship Id="rId1" Type="http://schemas.openxmlformats.org/officeDocument/2006/relationships/slideLayout" Target="../slideLayouts/slideLayout33.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28.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image" Target="../media/image844.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5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46.gi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31.xml.rels><?xml version="1.0" encoding="UTF-8" standalone="yes"?>
<Relationships xmlns="http://schemas.openxmlformats.org/package/2006/relationships"><Relationship Id="rId3" Type="http://schemas.openxmlformats.org/officeDocument/2006/relationships/image" Target="../media/image848.png"/><Relationship Id="rId2" Type="http://schemas.openxmlformats.org/officeDocument/2006/relationships/image" Target="../media/image847.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49.gi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38.xml.rels><?xml version="1.0" encoding="UTF-8" standalone="yes"?>
<Relationships xmlns="http://schemas.openxmlformats.org/package/2006/relationships"><Relationship Id="rId3" Type="http://schemas.openxmlformats.org/officeDocument/2006/relationships/image" Target="../media/image851.wmf"/><Relationship Id="rId7" Type="http://schemas.openxmlformats.org/officeDocument/2006/relationships/hyperlink" Target="https://pixabay.com/fr/retour-bouton-ordinateur-gauche-24838/" TargetMode="External"/><Relationship Id="rId2" Type="http://schemas.openxmlformats.org/officeDocument/2006/relationships/image" Target="../media/image85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852.emf"/></Relationships>
</file>

<file path=ppt/slides/_rels/slide5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pixabay.com/fr/retour-bouton-ordinateur-gauche-24838/" TargetMode="Externa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9.gif"/><Relationship Id="rId4" Type="http://schemas.openxmlformats.org/officeDocument/2006/relationships/image" Target="../media/image67.gif"/></Relationships>
</file>

<file path=ppt/slides/_rels/slide5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54.jpeg"/><Relationship Id="rId7" Type="http://schemas.openxmlformats.org/officeDocument/2006/relationships/slide" Target="slide3.xml"/><Relationship Id="rId2" Type="http://schemas.openxmlformats.org/officeDocument/2006/relationships/image" Target="../media/image853.jpeg"/><Relationship Id="rId1" Type="http://schemas.openxmlformats.org/officeDocument/2006/relationships/slideLayout" Target="../slideLayouts/slideLayout2.xml"/><Relationship Id="rId6" Type="http://schemas.openxmlformats.org/officeDocument/2006/relationships/image" Target="../media/image857.jpeg"/><Relationship Id="rId5" Type="http://schemas.openxmlformats.org/officeDocument/2006/relationships/image" Target="../media/image856.jpeg"/><Relationship Id="rId4" Type="http://schemas.openxmlformats.org/officeDocument/2006/relationships/image" Target="../media/image855.jpeg"/><Relationship Id="rId9" Type="http://schemas.openxmlformats.org/officeDocument/2006/relationships/hyperlink" Target="https://pixabay.com/fr/retour-bouton-ordinateur-gauche-24838/" TargetMode="External"/></Relationships>
</file>

<file path=ppt/slides/_rels/slide5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42.xml.rels><?xml version="1.0" encoding="UTF-8" standalone="yes"?>
<Relationships xmlns="http://schemas.openxmlformats.org/package/2006/relationships"><Relationship Id="rId3" Type="http://schemas.openxmlformats.org/officeDocument/2006/relationships/image" Target="../media/image858.jpeg"/><Relationship Id="rId7" Type="http://schemas.openxmlformats.org/officeDocument/2006/relationships/hyperlink" Target="https://pixabay.com/fr/retour-bouton-ordinateur-gauche-24838/" TargetMode="External"/><Relationship Id="rId2" Type="http://schemas.openxmlformats.org/officeDocument/2006/relationships/image" Target="../media/image857.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859.emf"/></Relationships>
</file>

<file path=ppt/slides/_rels/slide54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61.png"/><Relationship Id="rId7" Type="http://schemas.openxmlformats.org/officeDocument/2006/relationships/slide" Target="slide3.xml"/><Relationship Id="rId2"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863.png"/><Relationship Id="rId5" Type="http://schemas.openxmlformats.org/officeDocument/2006/relationships/image" Target="../media/image862.png"/><Relationship Id="rId4" Type="http://schemas.openxmlformats.org/officeDocument/2006/relationships/image" Target="../media/image56.png"/><Relationship Id="rId9" Type="http://schemas.openxmlformats.org/officeDocument/2006/relationships/hyperlink" Target="https://pixabay.com/fr/retour-bouton-ordinateur-gauche-24838/" TargetMode="External"/></Relationships>
</file>

<file path=ppt/slides/_rels/slide5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64.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45.xml.rels><?xml version="1.0" encoding="UTF-8" standalone="yes"?>
<Relationships xmlns="http://schemas.openxmlformats.org/package/2006/relationships"><Relationship Id="rId3" Type="http://schemas.openxmlformats.org/officeDocument/2006/relationships/image" Target="../media/image866.emf"/><Relationship Id="rId2" Type="http://schemas.openxmlformats.org/officeDocument/2006/relationships/image" Target="../media/image865.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46.xml.rels><?xml version="1.0" encoding="UTF-8" standalone="yes"?>
<Relationships xmlns="http://schemas.openxmlformats.org/package/2006/relationships"><Relationship Id="rId3" Type="http://schemas.openxmlformats.org/officeDocument/2006/relationships/image" Target="../media/image868.emf"/><Relationship Id="rId2" Type="http://schemas.openxmlformats.org/officeDocument/2006/relationships/image" Target="../media/image867.em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47.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9.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48.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872.png"/><Relationship Id="rId7" Type="http://schemas.openxmlformats.org/officeDocument/2006/relationships/image" Target="../media/image14.png"/><Relationship Id="rId2" Type="http://schemas.openxmlformats.org/officeDocument/2006/relationships/image" Target="../media/image871.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874.emf"/><Relationship Id="rId4" Type="http://schemas.openxmlformats.org/officeDocument/2006/relationships/image" Target="../media/image873.emf"/></Relationships>
</file>

<file path=ppt/slides/_rels/slide549.xml.rels><?xml version="1.0" encoding="UTF-8" standalone="yes"?>
<Relationships xmlns="http://schemas.openxmlformats.org/package/2006/relationships"><Relationship Id="rId3" Type="http://schemas.openxmlformats.org/officeDocument/2006/relationships/image" Target="../media/image875.png"/><Relationship Id="rId2" Type="http://schemas.openxmlformats.org/officeDocument/2006/relationships/image" Target="../media/image39.gif"/><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53.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877.png"/><Relationship Id="rId7" Type="http://schemas.openxmlformats.org/officeDocument/2006/relationships/image" Target="../media/image14.png"/><Relationship Id="rId2" Type="http://schemas.openxmlformats.org/officeDocument/2006/relationships/image" Target="../media/image876.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879.png"/><Relationship Id="rId4" Type="http://schemas.openxmlformats.org/officeDocument/2006/relationships/image" Target="../media/image878.png"/></Relationships>
</file>

<file path=ppt/slides/_rels/slide5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80.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55.xml.rels><?xml version="1.0" encoding="UTF-8" standalone="yes"?>
<Relationships xmlns="http://schemas.openxmlformats.org/package/2006/relationships"><Relationship Id="rId3" Type="http://schemas.openxmlformats.org/officeDocument/2006/relationships/image" Target="../media/image882.png"/><Relationship Id="rId7" Type="http://schemas.openxmlformats.org/officeDocument/2006/relationships/hyperlink" Target="https://pixabay.com/fr/retour-bouton-ordinateur-gauche-24838/" TargetMode="External"/><Relationship Id="rId2" Type="http://schemas.openxmlformats.org/officeDocument/2006/relationships/image" Target="../media/image88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883.png"/></Relationships>
</file>

<file path=ppt/slides/_rels/slide5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57.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885.emf"/><Relationship Id="rId7" Type="http://schemas.openxmlformats.org/officeDocument/2006/relationships/image" Target="../media/image14.png"/><Relationship Id="rId2" Type="http://schemas.openxmlformats.org/officeDocument/2006/relationships/image" Target="../media/image884.em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887.jpeg"/><Relationship Id="rId4" Type="http://schemas.openxmlformats.org/officeDocument/2006/relationships/image" Target="../media/image886.jpeg"/></Relationships>
</file>

<file path=ppt/slides/_rels/slide5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89.png"/><Relationship Id="rId7" Type="http://schemas.openxmlformats.org/officeDocument/2006/relationships/slide" Target="slide3.xml"/><Relationship Id="rId2" Type="http://schemas.openxmlformats.org/officeDocument/2006/relationships/image" Target="../media/image888.jpeg"/><Relationship Id="rId1" Type="http://schemas.openxmlformats.org/officeDocument/2006/relationships/slideLayout" Target="../slideLayouts/slideLayout2.xml"/><Relationship Id="rId6" Type="http://schemas.openxmlformats.org/officeDocument/2006/relationships/image" Target="../media/image892.jpeg"/><Relationship Id="rId5" Type="http://schemas.openxmlformats.org/officeDocument/2006/relationships/image" Target="../media/image891.png"/><Relationship Id="rId4" Type="http://schemas.openxmlformats.org/officeDocument/2006/relationships/image" Target="../media/image890.png"/><Relationship Id="rId9" Type="http://schemas.openxmlformats.org/officeDocument/2006/relationships/hyperlink" Target="https://pixabay.com/fr/retour-bouton-ordinateur-gauche-24838/" TargetMode="External"/></Relationships>
</file>

<file path=ppt/slides/_rels/slide559.xml.rels><?xml version="1.0" encoding="UTF-8" standalone="yes"?>
<Relationships xmlns="http://schemas.openxmlformats.org/package/2006/relationships"><Relationship Id="rId3" Type="http://schemas.openxmlformats.org/officeDocument/2006/relationships/image" Target="../media/image894.png"/><Relationship Id="rId2" Type="http://schemas.openxmlformats.org/officeDocument/2006/relationships/image" Target="../media/image893.jpe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60.xml.rels><?xml version="1.0" encoding="UTF-8" standalone="yes"?>
<Relationships xmlns="http://schemas.openxmlformats.org/package/2006/relationships"><Relationship Id="rId3" Type="http://schemas.openxmlformats.org/officeDocument/2006/relationships/image" Target="../media/image896.emf"/><Relationship Id="rId7" Type="http://schemas.openxmlformats.org/officeDocument/2006/relationships/hyperlink" Target="https://pixabay.com/fr/retour-bouton-ordinateur-gauche-24838/" TargetMode="External"/><Relationship Id="rId2" Type="http://schemas.openxmlformats.org/officeDocument/2006/relationships/image" Target="../media/image895.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897.emf"/></Relationships>
</file>

<file path=ppt/slides/_rels/slide561.xml.rels><?xml version="1.0" encoding="UTF-8" standalone="yes"?>
<Relationships xmlns="http://schemas.openxmlformats.org/package/2006/relationships"><Relationship Id="rId3" Type="http://schemas.openxmlformats.org/officeDocument/2006/relationships/hyperlink" Target="https://makeradvisor.com/tools/esp8266-esp-12e-nodemcu-wi-fi-development-board/" TargetMode="External"/><Relationship Id="rId7" Type="http://schemas.openxmlformats.org/officeDocument/2006/relationships/hyperlink" Target="https://pixabay.com/fr/retour-bouton-ordinateur-gauche-24838/" TargetMode="External"/><Relationship Id="rId2" Type="http://schemas.openxmlformats.org/officeDocument/2006/relationships/hyperlink" Target="https://makeradvisor.com/tools/esp32-dev-board-wi-fi-bluetooth/"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576.png"/></Relationships>
</file>

<file path=ppt/slides/_rels/slide562.xml.rels><?xml version="1.0" encoding="UTF-8" standalone="yes"?>
<Relationships xmlns="http://schemas.openxmlformats.org/package/2006/relationships"><Relationship Id="rId3" Type="http://schemas.openxmlformats.org/officeDocument/2006/relationships/image" Target="../media/image899.png"/><Relationship Id="rId2" Type="http://schemas.openxmlformats.org/officeDocument/2006/relationships/image" Target="../media/image898.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63.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image" Target="../media/image900.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6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s://www.pjrc.com/store/teensypp.html" TargetMode="External"/><Relationship Id="rId7" Type="http://schemas.openxmlformats.org/officeDocument/2006/relationships/hyperlink" Target="https://www.pjrc.com/store/teensy36.html" TargetMode="External"/><Relationship Id="rId2" Type="http://schemas.openxmlformats.org/officeDocument/2006/relationships/hyperlink" Target="https://www.pjrc.com/store/teensy.html" TargetMode="External"/><Relationship Id="rId1" Type="http://schemas.openxmlformats.org/officeDocument/2006/relationships/slideLayout" Target="../slideLayouts/slideLayout2.xml"/><Relationship Id="rId6" Type="http://schemas.openxmlformats.org/officeDocument/2006/relationships/hyperlink" Target="https://www.pjrc.com/store/teensy35.html" TargetMode="External"/><Relationship Id="rId5" Type="http://schemas.openxmlformats.org/officeDocument/2006/relationships/hyperlink" Target="https://www.pjrc.com/store/teensy32.html" TargetMode="External"/><Relationship Id="rId10" Type="http://schemas.openxmlformats.org/officeDocument/2006/relationships/hyperlink" Target="https://pixabay.com/fr/retour-bouton-ordinateur-gauche-24838/" TargetMode="External"/><Relationship Id="rId4" Type="http://schemas.openxmlformats.org/officeDocument/2006/relationships/hyperlink" Target="https://www.pjrc.com/store/teensylc.html" TargetMode="External"/><Relationship Id="rId9" Type="http://schemas.openxmlformats.org/officeDocument/2006/relationships/image" Target="../media/image14.png"/></Relationships>
</file>

<file path=ppt/slides/_rels/slide5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5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67.xml.rels><?xml version="1.0" encoding="UTF-8" standalone="yes"?>
<Relationships xmlns="http://schemas.openxmlformats.org/package/2006/relationships"><Relationship Id="rId8" Type="http://schemas.openxmlformats.org/officeDocument/2006/relationships/hyperlink" Target="https://cdn.sparkfun.com/datasheets/Dev/Arduino/Boards/Atmel-42181-SAM-D21_Datasheet.pdf" TargetMode="External"/><Relationship Id="rId13" Type="http://schemas.openxmlformats.org/officeDocument/2006/relationships/hyperlink" Target="https://pixabay.com/fr/retour-bouton-ordinateur-gauche-24838/" TargetMode="External"/><Relationship Id="rId3" Type="http://schemas.openxmlformats.org/officeDocument/2006/relationships/hyperlink" Target="http://s.click.aliexpress.com/e/h7jrlPE" TargetMode="External"/><Relationship Id="rId7" Type="http://schemas.openxmlformats.org/officeDocument/2006/relationships/hyperlink" Target="https://www.espressif.com/sites/default/files/documentation/esp32_datasheet_en.pdf" TargetMode="External"/><Relationship Id="rId12" Type="http://schemas.openxmlformats.org/officeDocument/2006/relationships/image" Target="../media/image14.png"/><Relationship Id="rId2" Type="http://schemas.openxmlformats.org/officeDocument/2006/relationships/hyperlink" Target="http://s.click.aliexpress.com/e/b297tuO8" TargetMode="External"/><Relationship Id="rId1" Type="http://schemas.openxmlformats.org/officeDocument/2006/relationships/slideLayout" Target="../slideLayouts/slideLayout2.xml"/><Relationship Id="rId6" Type="http://schemas.openxmlformats.org/officeDocument/2006/relationships/hyperlink" Target="https://www.espressif.com/sites/default/files/documentation/0a-esp8266ex_datasheet_en.pdf" TargetMode="External"/><Relationship Id="rId11" Type="http://schemas.openxmlformats.org/officeDocument/2006/relationships/slide" Target="slide3.xml"/><Relationship Id="rId5" Type="http://schemas.openxmlformats.org/officeDocument/2006/relationships/hyperlink" Target="https://www.sparkfun.com/datasheets/Components/SMD/ATMega328.pdf" TargetMode="External"/><Relationship Id="rId10" Type="http://schemas.openxmlformats.org/officeDocument/2006/relationships/hyperlink" Target="https://www.st.com/content/st_com/en/products/microcontrollers-microprocessors/stm32-32-bit-arm-cortex-mcus/stm32-high-performance-mcus/stm32f4-series/stm32f407-417/stm32f417ve.html" TargetMode="External"/><Relationship Id="rId4" Type="http://schemas.openxmlformats.org/officeDocument/2006/relationships/hyperlink" Target="http://s.click.aliexpress.com/e/bxb9EZNm" TargetMode="External"/><Relationship Id="rId9" Type="http://schemas.openxmlformats.org/officeDocument/2006/relationships/hyperlink" Target="https://www.st.com/en/microcontrollers-microprocessors/stm32f103c8.html" TargetMode="External"/></Relationships>
</file>

<file path=ppt/slides/_rels/slide568.xml.rels><?xml version="1.0" encoding="UTF-8" standalone="yes"?>
<Relationships xmlns="http://schemas.openxmlformats.org/package/2006/relationships"><Relationship Id="rId3" Type="http://schemas.openxmlformats.org/officeDocument/2006/relationships/image" Target="../media/image903.png"/><Relationship Id="rId7" Type="http://schemas.openxmlformats.org/officeDocument/2006/relationships/hyperlink" Target="https://pixabay.com/fr/retour-bouton-ordinateur-gauche-24838/" TargetMode="External"/><Relationship Id="rId2" Type="http://schemas.openxmlformats.org/officeDocument/2006/relationships/image" Target="../media/image90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904.png"/></Relationships>
</file>

<file path=ppt/slides/_rels/slide5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05.png"/><Relationship Id="rId1" Type="http://schemas.openxmlformats.org/officeDocument/2006/relationships/slideLayout" Target="../slideLayouts/slideLayout1.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71.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hyperlink" Target="http://www.seg.inf.uc3m.es/papers/2016JNIC.pdf" TargetMode="External"/><Relationship Id="rId7" Type="http://schemas.openxmlformats.org/officeDocument/2006/relationships/image" Target="../media/image14.png"/><Relationship Id="rId2" Type="http://schemas.openxmlformats.org/officeDocument/2006/relationships/image" Target="../media/image906.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hyperlink" Target="https://en.wikipedia.org/wiki/Return-oriented_programming" TargetMode="External"/><Relationship Id="rId4" Type="http://schemas.openxmlformats.org/officeDocument/2006/relationships/hyperlink" Target="https://hackadaycom.files.wordpress.com/2016/11/2016jnic.pdf" TargetMode="External"/></Relationships>
</file>

<file path=ppt/slides/_rels/slide5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573.xml.rels><?xml version="1.0" encoding="UTF-8" standalone="yes"?>
<Relationships xmlns="http://schemas.openxmlformats.org/package/2006/relationships"><Relationship Id="rId8" Type="http://schemas.openxmlformats.org/officeDocument/2006/relationships/image" Target="../media/image913.png"/><Relationship Id="rId3" Type="http://schemas.openxmlformats.org/officeDocument/2006/relationships/image" Target="../media/image908.png"/><Relationship Id="rId7" Type="http://schemas.openxmlformats.org/officeDocument/2006/relationships/image" Target="../media/image912.png"/><Relationship Id="rId12" Type="http://schemas.openxmlformats.org/officeDocument/2006/relationships/hyperlink" Target="https://pixabay.com/fr/retour-bouton-ordinateur-gauche-24838/" TargetMode="External"/><Relationship Id="rId2" Type="http://schemas.openxmlformats.org/officeDocument/2006/relationships/image" Target="../media/image907.png"/><Relationship Id="rId1" Type="http://schemas.openxmlformats.org/officeDocument/2006/relationships/slideLayout" Target="../slideLayouts/slideLayout2.xml"/><Relationship Id="rId6" Type="http://schemas.openxmlformats.org/officeDocument/2006/relationships/image" Target="../media/image911.png"/><Relationship Id="rId11" Type="http://schemas.openxmlformats.org/officeDocument/2006/relationships/image" Target="../media/image14.png"/><Relationship Id="rId5" Type="http://schemas.openxmlformats.org/officeDocument/2006/relationships/image" Target="../media/image910.png"/><Relationship Id="rId10" Type="http://schemas.openxmlformats.org/officeDocument/2006/relationships/slide" Target="slide3.xml"/><Relationship Id="rId4" Type="http://schemas.openxmlformats.org/officeDocument/2006/relationships/image" Target="../media/image909.png"/><Relationship Id="rId9" Type="http://schemas.openxmlformats.org/officeDocument/2006/relationships/image" Target="../media/image914.png"/></Relationships>
</file>

<file path=ppt/slides/_rels/slide574.xml.rels><?xml version="1.0" encoding="UTF-8" standalone="yes"?>
<Relationships xmlns="http://schemas.openxmlformats.org/package/2006/relationships"><Relationship Id="rId8" Type="http://schemas.openxmlformats.org/officeDocument/2006/relationships/image" Target="../media/image921.png"/><Relationship Id="rId3" Type="http://schemas.openxmlformats.org/officeDocument/2006/relationships/image" Target="../media/image916.png"/><Relationship Id="rId7" Type="http://schemas.openxmlformats.org/officeDocument/2006/relationships/image" Target="../media/image920.png"/><Relationship Id="rId2" Type="http://schemas.openxmlformats.org/officeDocument/2006/relationships/image" Target="../media/image915.png"/><Relationship Id="rId1" Type="http://schemas.openxmlformats.org/officeDocument/2006/relationships/slideLayout" Target="../slideLayouts/slideLayout2.xml"/><Relationship Id="rId6" Type="http://schemas.openxmlformats.org/officeDocument/2006/relationships/image" Target="../media/image919.png"/><Relationship Id="rId11" Type="http://schemas.openxmlformats.org/officeDocument/2006/relationships/hyperlink" Target="https://pixabay.com/fr/retour-bouton-ordinateur-gauche-24838/" TargetMode="External"/><Relationship Id="rId5" Type="http://schemas.openxmlformats.org/officeDocument/2006/relationships/image" Target="../media/image918.png"/><Relationship Id="rId10" Type="http://schemas.openxmlformats.org/officeDocument/2006/relationships/image" Target="../media/image14.png"/><Relationship Id="rId4" Type="http://schemas.openxmlformats.org/officeDocument/2006/relationships/image" Target="../media/image917.png"/><Relationship Id="rId9" Type="http://schemas.openxmlformats.org/officeDocument/2006/relationships/slide" Target="slide3.xml"/></Relationships>
</file>

<file path=ppt/slides/_rels/slide575.xml.rels><?xml version="1.0" encoding="UTF-8" standalone="yes"?>
<Relationships xmlns="http://schemas.openxmlformats.org/package/2006/relationships"><Relationship Id="rId3" Type="http://schemas.openxmlformats.org/officeDocument/2006/relationships/hyperlink" Target="https://github.com/adobe-fonts" TargetMode="External"/><Relationship Id="rId7" Type="http://schemas.openxmlformats.org/officeDocument/2006/relationships/hyperlink" Target="https://pixabay.com/fr/retour-bouton-ordinateur-gauche-24838/" TargetMode="External"/><Relationship Id="rId2" Type="http://schemas.openxmlformats.org/officeDocument/2006/relationships/hyperlink" Target="https://randomnerdtutorials.com/uPyCraftWindows"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hyperlink" Target="https://github.com/adobe-fonts/source-code-pro" TargetMode="External"/></Relationships>
</file>

<file path=ppt/slides/_rels/slide576.xml.rels><?xml version="1.0" encoding="UTF-8" standalone="yes"?>
<Relationships xmlns="http://schemas.openxmlformats.org/package/2006/relationships"><Relationship Id="rId8" Type="http://schemas.openxmlformats.org/officeDocument/2006/relationships/hyperlink" Target="http://arduino.cc/playground/" TargetMode="External"/><Relationship Id="rId13" Type="http://schemas.openxmlformats.org/officeDocument/2006/relationships/hyperlink" Target="http://fritzing.org/" TargetMode="External"/><Relationship Id="rId18" Type="http://schemas.openxmlformats.org/officeDocument/2006/relationships/hyperlink" Target="http://www.craslab.org/arduino/livrethtml/LivretArduinoCRAS.html" TargetMode="External"/><Relationship Id="rId26" Type="http://schemas.openxmlformats.org/officeDocument/2006/relationships/hyperlink" Target="http://vimeo.com/18539129" TargetMode="External"/><Relationship Id="rId3" Type="http://schemas.openxmlformats.org/officeDocument/2006/relationships/hyperlink" Target="http://arduino.cc/en/Main/Software" TargetMode="External"/><Relationship Id="rId21" Type="http://schemas.openxmlformats.org/officeDocument/2006/relationships/hyperlink" Target="http://tronixstuff.wordpress.com/tutorials/" TargetMode="External"/><Relationship Id="rId7" Type="http://schemas.openxmlformats.org/officeDocument/2006/relationships/hyperlink" Target="http://arduino.cc/blog/" TargetMode="External"/><Relationship Id="rId12" Type="http://schemas.openxmlformats.org/officeDocument/2006/relationships/hyperlink" Target="http://processing.org/" TargetMode="External"/><Relationship Id="rId17" Type="http://schemas.openxmlformats.org/officeDocument/2006/relationships/hyperlink" Target="http://www.mon-club-elec.fr/" TargetMode="External"/><Relationship Id="rId25" Type="http://schemas.openxmlformats.org/officeDocument/2006/relationships/hyperlink" Target="http://arduino.cc/mailman/listinfo/developers_arduino.cc" TargetMode="External"/><Relationship Id="rId2" Type="http://schemas.openxmlformats.org/officeDocument/2006/relationships/hyperlink" Target="http://arduino.cc/" TargetMode="External"/><Relationship Id="rId16" Type="http://schemas.openxmlformats.org/officeDocument/2006/relationships/hyperlink" Target="http://www.mon-club-elec.fr/pmwiki_reference_arduino/pmwiki.php?n=Main.HomePage" TargetMode="External"/><Relationship Id="rId20" Type="http://schemas.openxmlformats.org/officeDocument/2006/relationships/hyperlink" Target="http://www.freeduino.org/" TargetMode="External"/><Relationship Id="rId29" Type="http://schemas.openxmlformats.org/officeDocument/2006/relationships/hyperlink" Target="https://pixabay.com/fr/retour-bouton-ordinateur-gauche-24838/" TargetMode="External"/><Relationship Id="rId1" Type="http://schemas.openxmlformats.org/officeDocument/2006/relationships/slideLayout" Target="../slideLayouts/slideLayout2.xml"/><Relationship Id="rId6" Type="http://schemas.openxmlformats.org/officeDocument/2006/relationships/hyperlink" Target="http://www.arduino.cc/cgi-bin/yabb2/YaBB.pl?board=francais" TargetMode="External"/><Relationship Id="rId11" Type="http://schemas.openxmlformats.org/officeDocument/2006/relationships/hyperlink" Target="http://scuola.arduino.cc/" TargetMode="External"/><Relationship Id="rId24" Type="http://schemas.openxmlformats.org/officeDocument/2006/relationships/hyperlink" Target="http://seaside.citilab.eu/scratch/arduino" TargetMode="External"/><Relationship Id="rId5" Type="http://schemas.openxmlformats.org/officeDocument/2006/relationships/hyperlink" Target="http://arduino.cc/forum/" TargetMode="External"/><Relationship Id="rId15" Type="http://schemas.openxmlformats.org/officeDocument/2006/relationships/hyperlink" Target="http://arduino.cc/en/Guide/Troubleshooting" TargetMode="External"/><Relationship Id="rId23" Type="http://schemas.openxmlformats.org/officeDocument/2006/relationships/hyperlink" Target="http://wiki.labomedia.org/index.php/Liens_ressources_tutoriaux_Arduino" TargetMode="External"/><Relationship Id="rId28" Type="http://schemas.openxmlformats.org/officeDocument/2006/relationships/image" Target="../media/image14.png"/><Relationship Id="rId10" Type="http://schemas.openxmlformats.org/officeDocument/2006/relationships/hyperlink" Target="http://shieldlist.org/" TargetMode="External"/><Relationship Id="rId19" Type="http://schemas.openxmlformats.org/officeDocument/2006/relationships/hyperlink" Target="http://www.craslab.org/arduino/LivretArduinoFr06.pdf" TargetMode="External"/><Relationship Id="rId4" Type="http://schemas.openxmlformats.org/officeDocument/2006/relationships/hyperlink" Target="http://arduino.cc/en/Reference/HomePage" TargetMode="External"/><Relationship Id="rId9" Type="http://schemas.openxmlformats.org/officeDocument/2006/relationships/hyperlink" Target="http://fr.wikipedia.org/wiki/Arduino" TargetMode="External"/><Relationship Id="rId14" Type="http://schemas.openxmlformats.org/officeDocument/2006/relationships/hyperlink" Target="http://dangerousprototypes.com/2011/06/30/tutorial-arduino-and-the-spi-bus/" TargetMode="External"/><Relationship Id="rId22" Type="http://schemas.openxmlformats.org/officeDocument/2006/relationships/hyperlink" Target="http://www.adafruit.com/tutorials" TargetMode="External"/><Relationship Id="rId27" Type="http://schemas.openxmlformats.org/officeDocument/2006/relationships/slide" Target="slide3.xml"/></Relationships>
</file>

<file path=ppt/slides/_rels/slide577.xml.rels><?xml version="1.0" encoding="UTF-8" standalone="yes"?>
<Relationships xmlns="http://schemas.openxmlformats.org/package/2006/relationships"><Relationship Id="rId8" Type="http://schemas.openxmlformats.org/officeDocument/2006/relationships/hyperlink" Target="http://hacknmod.com/hack/top-40-arduino-projects-of-the-web/" TargetMode="External"/><Relationship Id="rId13" Type="http://schemas.openxmlformats.org/officeDocument/2006/relationships/hyperlink" Target="http://shop.snootlab.com/" TargetMode="External"/><Relationship Id="rId18" Type="http://schemas.openxmlformats.org/officeDocument/2006/relationships/hyperlink" Target="http://www.sparkfun.com/" TargetMode="External"/><Relationship Id="rId3" Type="http://schemas.openxmlformats.org/officeDocument/2006/relationships/hyperlink" Target="http://arts-numeriques.codedrops.net/-Microcontrolleur-arduino-" TargetMode="External"/><Relationship Id="rId21" Type="http://schemas.openxmlformats.org/officeDocument/2006/relationships/hyperlink" Target="https://pixabay.com/fr/retour-bouton-ordinateur-gauche-24838/" TargetMode="External"/><Relationship Id="rId7" Type="http://schemas.openxmlformats.org/officeDocument/2006/relationships/hyperlink" Target="http://luckylarry.co.uk/arduino-projects/arduino-weblinks-projects/" TargetMode="External"/><Relationship Id="rId12" Type="http://schemas.openxmlformats.org/officeDocument/2006/relationships/hyperlink" Target="http://barzilouik.free.fr/wiki/doku.php?id=arduino:tutorial" TargetMode="External"/><Relationship Id="rId17" Type="http://schemas.openxmlformats.org/officeDocument/2006/relationships/hyperlink" Target="http://adafruit.com/" TargetMode="External"/><Relationship Id="rId2" Type="http://schemas.openxmlformats.org/officeDocument/2006/relationships/hyperlink" Target="http://www.bricoelec.com/" TargetMode="External"/><Relationship Id="rId16" Type="http://schemas.openxmlformats.org/officeDocument/2006/relationships/hyperlink" Target="http://boutique.semageek.com/fr/2-arduino" TargetMode="External"/><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todbot.com/blog/bionicarduino/" TargetMode="External"/><Relationship Id="rId11" Type="http://schemas.openxmlformats.org/officeDocument/2006/relationships/hyperlink" Target="http://www.uni-weimar.de/medien/wiki/Arduino/Links" TargetMode="External"/><Relationship Id="rId5" Type="http://schemas.openxmlformats.org/officeDocument/2006/relationships/hyperlink" Target="http://itp.nyu.edu/physcomp/Tutorials/ArduinoBreadboard" TargetMode="External"/><Relationship Id="rId15" Type="http://schemas.openxmlformats.org/officeDocument/2006/relationships/hyperlink" Target="http://www.robotshop.com/eu/arduino-en.html" TargetMode="External"/><Relationship Id="rId10" Type="http://schemas.openxmlformats.org/officeDocument/2006/relationships/hyperlink" Target="http://zedomax.com/blog/2010/02/16/top-10-diy-arduino-projects-and-how-to-tutorials/" TargetMode="External"/><Relationship Id="rId19" Type="http://schemas.openxmlformats.org/officeDocument/2006/relationships/slide" Target="slide3.xml"/><Relationship Id="rId4" Type="http://schemas.openxmlformats.org/officeDocument/2006/relationships/hyperlink" Target="http://www.ladyada.net/learn/arduino/index.html" TargetMode="External"/><Relationship Id="rId9" Type="http://schemas.openxmlformats.org/officeDocument/2006/relationships/hyperlink" Target="http://santy.wikidot.com/arduino" TargetMode="External"/><Relationship Id="rId14" Type="http://schemas.openxmlformats.org/officeDocument/2006/relationships/hyperlink" Target="http://www.lextronic.fr/" TargetMode="External"/></Relationships>
</file>

<file path=ppt/slides/_rels/slide578.xml.rels><?xml version="1.0" encoding="UTF-8" standalone="yes"?>
<Relationships xmlns="http://schemas.openxmlformats.org/package/2006/relationships"><Relationship Id="rId8" Type="http://schemas.openxmlformats.org/officeDocument/2006/relationships/hyperlink" Target="http://hacknmod.com/hack/top-30-wiimote-hacks-of-the-web/" TargetMode="External"/><Relationship Id="rId13" Type="http://schemas.openxmlformats.org/officeDocument/2006/relationships/hyperlink" Target="http://voidbot.net/nunchchuk-and-wii-motion-plus-6-DOF.html" TargetMode="External"/><Relationship Id="rId18" Type="http://schemas.openxmlformats.org/officeDocument/2006/relationships/hyperlink" Target="http://todbot.com/blog/2010/09/25/softi2cmaster-add-i2c-to-any-arduino-pins/" TargetMode="External"/><Relationship Id="rId26" Type="http://schemas.openxmlformats.org/officeDocument/2006/relationships/slide" Target="slide3.xml"/><Relationship Id="rId3" Type="http://schemas.openxmlformats.org/officeDocument/2006/relationships/hyperlink" Target="http://www.atmicroprog.com/cours/I2C/i2c.php" TargetMode="External"/><Relationship Id="rId21" Type="http://schemas.openxmlformats.org/officeDocument/2006/relationships/hyperlink" Target="http://tronixstuff.wordpress.com/2010/05/20/getting-started-with-arduino-%E2%80%93-chapter-seven/" TargetMode="External"/><Relationship Id="rId7" Type="http://schemas.openxmlformats.org/officeDocument/2006/relationships/hyperlink" Target="https://github.com/lgeek/Arduino-Wii-Nunchuk" TargetMode="External"/><Relationship Id="rId12" Type="http://schemas.openxmlformats.org/officeDocument/2006/relationships/hyperlink" Target="http://voidbot.net/nunchchuk-and-wii-motion-plus-" TargetMode="External"/><Relationship Id="rId17" Type="http://schemas.openxmlformats.org/officeDocument/2006/relationships/hyperlink" Target="http://todbot.com/blog/bionicarduino/" TargetMode="External"/><Relationship Id="rId25" Type="http://schemas.openxmlformats.org/officeDocument/2006/relationships/hyperlink" Target="http://arduino.cc/playground/Main/InterfacingWithHardware" TargetMode="External"/><Relationship Id="rId2" Type="http://schemas.openxmlformats.org/officeDocument/2006/relationships/hyperlink" Target="http://www.byteparadigm.com/kb/article/AA-00255/22/Introduction-to-SPI-and-IC-protocols.html" TargetMode="External"/><Relationship Id="rId16" Type="http://schemas.openxmlformats.org/officeDocument/2006/relationships/hyperlink" Target="http://www.aurel32.net/elec/i2c.php" TargetMode="External"/><Relationship Id="rId20" Type="http://schemas.openxmlformats.org/officeDocument/2006/relationships/hyperlink" Target="http://tronixstuff.wordpress.com/2010/10/29/tutorial-arduino-and-the-i2c-bus-part-two/" TargetMode="External"/><Relationship Id="rId1" Type="http://schemas.openxmlformats.org/officeDocument/2006/relationships/slideLayout" Target="../slideLayouts/slideLayout2.xml"/><Relationship Id="rId6" Type="http://schemas.openxmlformats.org/officeDocument/2006/relationships/hyperlink" Target="http://www.neufeld.newton.ks.us/electronics/?p=241" TargetMode="External"/><Relationship Id="rId11" Type="http://schemas.openxmlformats.org/officeDocument/2006/relationships/hyperlink" Target="http://www.pobot.org/Controle-avec-un-Wii-Nunchuck.html" TargetMode="External"/><Relationship Id="rId24" Type="http://schemas.openxmlformats.org/officeDocument/2006/relationships/hyperlink" Target="http://wiire.org/Wii/protocols/wiimote_bus" TargetMode="External"/><Relationship Id="rId5" Type="http://schemas.openxmlformats.org/officeDocument/2006/relationships/hyperlink" Target="http://www.robot-electronics.co.uk/acatalog/I2C_Tutorial.html" TargetMode="External"/><Relationship Id="rId15" Type="http://schemas.openxmlformats.org/officeDocument/2006/relationships/hyperlink" Target="http://www.freelug.org/spip.php?article917" TargetMode="External"/><Relationship Id="rId23" Type="http://schemas.openxmlformats.org/officeDocument/2006/relationships/hyperlink" Target="http://wiire.org/Main_Page" TargetMode="External"/><Relationship Id="rId28" Type="http://schemas.openxmlformats.org/officeDocument/2006/relationships/hyperlink" Target="https://pixabay.com/fr/retour-bouton-ordinateur-gauche-24838/" TargetMode="External"/><Relationship Id="rId10" Type="http://schemas.openxmlformats.org/officeDocument/2006/relationships/hyperlink" Target="http://www.planete-sciences.org/robot/ressources/electronique/protocoleI2C/index.html" TargetMode="External"/><Relationship Id="rId19" Type="http://schemas.openxmlformats.org/officeDocument/2006/relationships/hyperlink" Target="http://tronixstuff.wordpress.com/2010/10/20/tutorial-arduino-and-the-i2c-bus/" TargetMode="External"/><Relationship Id="rId4" Type="http://schemas.openxmlformats.org/officeDocument/2006/relationships/hyperlink" Target="http://www.esacademy.com/en/library/technical-articles-and-documents/miscellaneous/i2c-bus.html" TargetMode="External"/><Relationship Id="rId9" Type="http://schemas.openxmlformats.org/officeDocument/2006/relationships/hyperlink" Target="http://johnnylee.net/projects/wii/" TargetMode="External"/><Relationship Id="rId14" Type="http://schemas.openxmlformats.org/officeDocument/2006/relationships/hyperlink" Target="http://randomhacksofboredom.blogspot.com/2009/06/wii-motion-plus-arduino-love.html" TargetMode="External"/><Relationship Id="rId22" Type="http://schemas.openxmlformats.org/officeDocument/2006/relationships/hyperlink" Target="http://www.nearfuturelaboratory.com/2009/07/17/lis302dl-a-3-axis-accelerometer/" TargetMode="External"/><Relationship Id="rId27" Type="http://schemas.openxmlformats.org/officeDocument/2006/relationships/image" Target="../media/image14.png"/></Relationships>
</file>

<file path=ppt/slides/_rels/slide579.xml.rels><?xml version="1.0" encoding="UTF-8" standalone="yes"?>
<Relationships xmlns="http://schemas.openxmlformats.org/package/2006/relationships"><Relationship Id="rId8" Type="http://schemas.openxmlformats.org/officeDocument/2006/relationships/hyperlink" Target="http://www.robot-maker.com/index.php?/topic/3380-divers-robots-a-a-base-darduino-et-de-wifi/" TargetMode="External"/><Relationship Id="rId13" Type="http://schemas.openxmlformats.org/officeDocument/2006/relationships/hyperlink" Target="http://www.mobot.es/MobotBTCar.html" TargetMode="External"/><Relationship Id="rId18" Type="http://schemas.openxmlformats.org/officeDocument/2006/relationships/hyperlink" Target="http://itp.nyu.edu/physcomp/sensors/Reports/Reports" TargetMode="External"/><Relationship Id="rId26" Type="http://schemas.openxmlformats.org/officeDocument/2006/relationships/image" Target="../media/image14.png"/><Relationship Id="rId3" Type="http://schemas.openxmlformats.org/officeDocument/2006/relationships/hyperlink" Target="http://www.interface-z.com/" TargetMode="External"/><Relationship Id="rId21" Type="http://schemas.openxmlformats.org/officeDocument/2006/relationships/hyperlink" Target="http://jadiema.blogspot.com/2011/03/arduino-rfid-reader-piezo-sounder.html" TargetMode="External"/><Relationship Id="rId7" Type="http://schemas.openxmlformats.org/officeDocument/2006/relationships/hyperlink" Target="http://www.pobot.org/" TargetMode="External"/><Relationship Id="rId12" Type="http://schemas.openxmlformats.org/officeDocument/2006/relationships/hyperlink" Target="http://www.amarino-toolkit.net/index.php/my-apps.html" TargetMode="External"/><Relationship Id="rId17" Type="http://schemas.openxmlformats.org/officeDocument/2006/relationships/hyperlink" Target="http://www.semageek.com/handbag-une-application-android-pour-piloter-ladk-arduino-sans-programmation/" TargetMode="External"/><Relationship Id="rId25" Type="http://schemas.openxmlformats.org/officeDocument/2006/relationships/slide" Target="slide3.xml"/><Relationship Id="rId2" Type="http://schemas.openxmlformats.org/officeDocument/2006/relationships/hyperlink" Target="http://numuscus.pascsaq.org/?p=551" TargetMode="External"/><Relationship Id="rId16" Type="http://schemas.openxmlformats.org/officeDocument/2006/relationships/hyperlink" Target="http://www.labradoc.com/i/follower" TargetMode="External"/><Relationship Id="rId20" Type="http://schemas.openxmlformats.org/officeDocument/2006/relationships/hyperlink" Target="http://www.sparkfun.com/products/8419" TargetMode="External"/><Relationship Id="rId1" Type="http://schemas.openxmlformats.org/officeDocument/2006/relationships/slideLayout" Target="../slideLayouts/slideLayout2.xml"/><Relationship Id="rId6" Type="http://schemas.openxmlformats.org/officeDocument/2006/relationships/hyperlink" Target="http://arduino103.blogspot.com/2011/06/comment-dimensionner-un-moteur.html" TargetMode="External"/><Relationship Id="rId11" Type="http://schemas.openxmlformats.org/officeDocument/2006/relationships/hyperlink" Target="http://web.media.mit.edu/~leah/LilyPad/" TargetMode="External"/><Relationship Id="rId24" Type="http://schemas.openxmlformats.org/officeDocument/2006/relationships/hyperlink" Target="http://www.mindstormsforum.de/viewtopic.php?t=3828" TargetMode="External"/><Relationship Id="rId5" Type="http://schemas.openxmlformats.org/officeDocument/2006/relationships/hyperlink" Target="http://codelab.fr/1076" TargetMode="External"/><Relationship Id="rId15" Type="http://schemas.openxmlformats.org/officeDocument/2006/relationships/hyperlink" Target="http://www.labradoc.com/i/follower/p/android-arduino-accessory" TargetMode="External"/><Relationship Id="rId23" Type="http://schemas.openxmlformats.org/officeDocument/2006/relationships/hyperlink" Target="http://www.mon-club-elec.fr/pmwiki_mon_club_elec/pmwiki.php?n=MAIN.ArduinoExpertSymbioseArduinoPCPrincipeDeploiement" TargetMode="External"/><Relationship Id="rId10" Type="http://schemas.openxmlformats.org/officeDocument/2006/relationships/hyperlink" Target="http://softwear.cc/book/2011/open-softwear-2nd-edition/page/2/" TargetMode="External"/><Relationship Id="rId19" Type="http://schemas.openxmlformats.org/officeDocument/2006/relationships/hyperlink" Target="http://itp.nyu.edu/physcomp/Labs/MIDIOutput" TargetMode="External"/><Relationship Id="rId4" Type="http://schemas.openxmlformats.org/officeDocument/2006/relationships/hyperlink" Target="http://codelab.fr/2552" TargetMode="External"/><Relationship Id="rId9" Type="http://schemas.openxmlformats.org/officeDocument/2006/relationships/hyperlink" Target="http://robot.aspi.free.fr/" TargetMode="External"/><Relationship Id="rId14" Type="http://schemas.openxmlformats.org/officeDocument/2006/relationships/hyperlink" Target="http://www.michaelfretz.com/2011/01/03/punkt-fizen-android-and-arduino-powered-bike-navigation/" TargetMode="External"/><Relationship Id="rId22" Type="http://schemas.openxmlformats.org/officeDocument/2006/relationships/hyperlink" Target="http://lusorobotica.com/index.php/topic,36.0.html" TargetMode="External"/><Relationship Id="rId27" Type="http://schemas.openxmlformats.org/officeDocument/2006/relationships/hyperlink" Target="https://pixabay.com/fr/retour-bouton-ordinateur-gauche-24838/"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8" Type="http://schemas.openxmlformats.org/officeDocument/2006/relationships/hyperlink" Target="http://www.mon-club-elec.fr/pmwiki_reference_arduino/pmwiki.php?n=Main.ApprendreProcedureCompilation" TargetMode="External"/><Relationship Id="rId13" Type="http://schemas.openxmlformats.org/officeDocument/2006/relationships/hyperlink" Target="http://www.mon-club-elec.fr/pmwiki_reference_arduino/pmwiki.php?n=Main.Librairies" TargetMode="External"/><Relationship Id="rId18" Type="http://schemas.openxmlformats.org/officeDocument/2006/relationships/hyperlink" Target="http://www.aurel32.net/elec/lcd.php" TargetMode="External"/><Relationship Id="rId3" Type="http://schemas.openxmlformats.org/officeDocument/2006/relationships/hyperlink" Target="http://www.mon-club-elec.fr/pmwiki_reference_arduino/pmwiki.php?n=Main.Materiel" TargetMode="External"/><Relationship Id="rId21" Type="http://schemas.openxmlformats.org/officeDocument/2006/relationships/image" Target="../media/image14.png"/><Relationship Id="rId7" Type="http://schemas.openxmlformats.org/officeDocument/2006/relationships/hyperlink" Target="http://www.mon-club-elec.fr/pmwiki_mon_club_elec/pmwiki.php?n=MAIN.REFERENCESBrochageDuemilanove" TargetMode="External"/><Relationship Id="rId12" Type="http://schemas.openxmlformats.org/officeDocument/2006/relationships/hyperlink" Target="http://www.mon-club-elec.fr/pmwiki_reference_arduino/pmwiki.php?n=Main.ReferenceLibrairies" TargetMode="External"/><Relationship Id="rId17" Type="http://schemas.openxmlformats.org/officeDocument/2006/relationships/hyperlink" Target="http://www.mon-club-elec.fr/pmwiki_reference_arduino/pmwiki.php?n=Main.LibrairieLCD" TargetMode="External"/><Relationship Id="rId2" Type="http://schemas.openxmlformats.org/officeDocument/2006/relationships/hyperlink" Target="http://www.mon-club-elec.fr/pmwiki_reference_arduino/pmwiki.php?n=Main.DebuterIntroduction" TargetMode="External"/><Relationship Id="rId16" Type="http://schemas.openxmlformats.org/officeDocument/2006/relationships/hyperlink" Target="http://www.mon-club-elec.fr/pmwiki_reference_arduino/pmwiki.php?n=Main.LibrairieServo" TargetMode="External"/><Relationship Id="rId20"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hyperlink" Target="http://www.mon-club-elec.fr/pmwiki_reference_arduino/pmwiki.php?n=Main.MaterielDuemilanove" TargetMode="External"/><Relationship Id="rId11" Type="http://schemas.openxmlformats.org/officeDocument/2006/relationships/hyperlink" Target="http://www.mon-club-elec.fr/pmwiki_reference_arduino/pmwiki.php?n=Main.ReferenceEtendue" TargetMode="External"/><Relationship Id="rId5" Type="http://schemas.openxmlformats.org/officeDocument/2006/relationships/hyperlink" Target="http://www.mon-club-elec.fr/pmwiki_reference_arduino/pmwiki.php?n=Main.DebuterPresentationLogiciel" TargetMode="External"/><Relationship Id="rId15" Type="http://schemas.openxmlformats.org/officeDocument/2006/relationships/hyperlink" Target="http://www.mon-club-elec.fr/pmwiki_reference_arduino/pmwiki.php?n=Main.LibrairieStepper" TargetMode="External"/><Relationship Id="rId10" Type="http://schemas.openxmlformats.org/officeDocument/2006/relationships/hyperlink" Target="http://www.mon-club-elec.fr/pmwiki_reference_arduino/pmwiki.php?n=Main.Reference" TargetMode="External"/><Relationship Id="rId19" Type="http://schemas.openxmlformats.org/officeDocument/2006/relationships/hyperlink" Target="http://fabrice.sincere.pagesperso-orange.fr/cm_electronique/projet_pic/LCDalpha/LCDalpha.htm" TargetMode="External"/><Relationship Id="rId4" Type="http://schemas.openxmlformats.org/officeDocument/2006/relationships/hyperlink" Target="http://www.mon-club-elec.fr/pmwiki_reference_arduino/pmwiki.php?n=Main.FAQ" TargetMode="External"/><Relationship Id="rId9" Type="http://schemas.openxmlformats.org/officeDocument/2006/relationships/hyperlink" Target="http://www.mon-club-elec.fr/pmwiki_reference_arduino/pmwiki.php?n=Main.ApprendreProgrammeTypeMinimum" TargetMode="External"/><Relationship Id="rId14" Type="http://schemas.openxmlformats.org/officeDocument/2006/relationships/hyperlink" Target="http://www.mon-club-elec.fr/pmwiki_reference_arduino/pmwiki.php?n=Main.Serial" TargetMode="External"/><Relationship Id="rId22" Type="http://schemas.openxmlformats.org/officeDocument/2006/relationships/hyperlink" Target="https://pixabay.com/fr/retour-bouton-ordinateur-gauche-24838/" TargetMode="External"/></Relationships>
</file>

<file path=ppt/slides/_rels/slide581.xml.rels><?xml version="1.0" encoding="UTF-8" standalone="yes"?>
<Relationships xmlns="http://schemas.openxmlformats.org/package/2006/relationships"><Relationship Id="rId8" Type="http://schemas.openxmlformats.org/officeDocument/2006/relationships/hyperlink" Target="http://www.mon-club-elec.fr/pmwiki_mon_club_elec/pmwiki.php?n=MAIN.MaterielCapteurIRoptofourcheLTH301-07" TargetMode="External"/><Relationship Id="rId13" Type="http://schemas.openxmlformats.org/officeDocument/2006/relationships/hyperlink" Target="http://www.mon-club-elec.fr/pmwiki_mon_club_elec/pmwiki.php?n=MAIN.OUTILSProcessing" TargetMode="External"/><Relationship Id="rId18" Type="http://schemas.openxmlformats.org/officeDocument/2006/relationships/hyperlink" Target="http://www.mon-club-elec.fr/pmwiki_generateur_code/pmwiki.php?n=Main.HomePage" TargetMode="External"/><Relationship Id="rId3" Type="http://schemas.openxmlformats.org/officeDocument/2006/relationships/hyperlink" Target="http://www.robot-maker.com/index.php?/user/4963-Philippe-RX/page__tab__tutorials" TargetMode="External"/><Relationship Id="rId21" Type="http://schemas.openxmlformats.org/officeDocument/2006/relationships/hyperlink" Target="http://vishots.com/getting-started-with-the-labview-interface-for-arduino/" TargetMode="External"/><Relationship Id="rId7" Type="http://schemas.openxmlformats.org/officeDocument/2006/relationships/hyperlink" Target="http://www.mon-club-elec.fr/pmwiki_mon_club_elec/pmwiki.php?n=MAIN.ArduinoInitiationEntreesOnOffOptoFourcheTestSimple" TargetMode="External"/><Relationship Id="rId12" Type="http://schemas.openxmlformats.org/officeDocument/2006/relationships/hyperlink" Target="http://www.mon-club-elec.fr/pmwiki_mon_club_elec/pmwiki.php?n=MAIN.TECHNIQUETrucsUtiliserAlimPC" TargetMode="External"/><Relationship Id="rId17" Type="http://schemas.openxmlformats.org/officeDocument/2006/relationships/hyperlink" Target="http://www.fabiobiondi.com/blog/2009/10/arduino-and-flex-connect-a-joystick-to-your-application/" TargetMode="External"/><Relationship Id="rId25" Type="http://schemas.openxmlformats.org/officeDocument/2006/relationships/hyperlink" Target="https://pixabay.com/fr/retour-bouton-ordinateur-gauche-24838/" TargetMode="External"/><Relationship Id="rId2" Type="http://schemas.openxmlformats.org/officeDocument/2006/relationships/hyperlink" Target="http://www.robotix.fr/tutoriel-1-59-creer-une-bibliotheque-arduino.html" TargetMode="External"/><Relationship Id="rId16" Type="http://schemas.openxmlformats.org/officeDocument/2006/relationships/hyperlink" Target="http://www.fabiobiondi.com/blog/2009/11/arduino-and-flash-modify-your-existent-flash-games-to-work-with-a-joystick/" TargetMode="External"/><Relationship Id="rId20" Type="http://schemas.openxmlformats.org/officeDocument/2006/relationships/hyperlink" Target="http://sine.ni.com/nips/cds/view/p/lang/en/nid/209835" TargetMode="External"/><Relationship Id="rId1" Type="http://schemas.openxmlformats.org/officeDocument/2006/relationships/slideLayout" Target="../slideLayouts/slideLayout2.xml"/><Relationship Id="rId6" Type="http://schemas.openxmlformats.org/officeDocument/2006/relationships/hyperlink" Target="http://www.ladyada.net/learn/arduino/ethfiles.html" TargetMode="External"/><Relationship Id="rId11" Type="http://schemas.openxmlformats.org/officeDocument/2006/relationships/hyperlink" Target="http://www.mon-club-elec.fr/pmwiki_mon_club_elec/pmwiki.php?n=MAIN.MATERIEL" TargetMode="External"/><Relationship Id="rId24" Type="http://schemas.openxmlformats.org/officeDocument/2006/relationships/image" Target="../media/image14.png"/><Relationship Id="rId5" Type="http://schemas.openxmlformats.org/officeDocument/2006/relationships/hyperlink" Target="http://www.arduino.cc/playground/Code/Spi" TargetMode="External"/><Relationship Id="rId15" Type="http://schemas.openxmlformats.org/officeDocument/2006/relationships/hyperlink" Target="http://webzone.k3.mah.se/projects/arduino-workshop/projects/arduino_meets_processing/instructions/index.html" TargetMode="External"/><Relationship Id="rId23" Type="http://schemas.openxmlformats.org/officeDocument/2006/relationships/slide" Target="slide3.xml"/><Relationship Id="rId10" Type="http://schemas.openxmlformats.org/officeDocument/2006/relationships/hyperlink" Target="http://www.mon-club-elec.fr/pmwiki_mon_club_elec/pmwiki.php?n=MAIN.ArduinoExpertServoPanSuiviBalle" TargetMode="External"/><Relationship Id="rId19" Type="http://schemas.openxmlformats.org/officeDocument/2006/relationships/hyperlink" Target="http://www.r2d2translator.com/" TargetMode="External"/><Relationship Id="rId4" Type="http://schemas.openxmlformats.org/officeDocument/2006/relationships/hyperlink" Target="http://www.mon-club-elec.fr/pmwiki_mon_club_elec/pmwiki.php?n=MAIN.TechniquePreparationLCD" TargetMode="External"/><Relationship Id="rId9" Type="http://schemas.openxmlformats.org/officeDocument/2006/relationships/hyperlink" Target="http://www.gotronic.fr/catalog/opto/interrupteurs.htm" TargetMode="External"/><Relationship Id="rId14" Type="http://schemas.openxmlformats.org/officeDocument/2006/relationships/hyperlink" Target="http://processing.org/" TargetMode="External"/><Relationship Id="rId22" Type="http://schemas.openxmlformats.org/officeDocument/2006/relationships/hyperlink" Target="http://www.framablog.org/index.php/post/2010/06/02/arduino-materiel-libre" TargetMode="External"/></Relationships>
</file>

<file path=ppt/slides/_rels/slide58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fr.wikipedia.org/wiki/Copyleft" TargetMode="External"/><Relationship Id="rId7" Type="http://schemas.openxmlformats.org/officeDocument/2006/relationships/hyperlink" Target="http://opensource.org/osd" TargetMode="External"/><Relationship Id="rId2" Type="http://schemas.openxmlformats.org/officeDocument/2006/relationships/hyperlink" Target="http://en.wikipedia.org/wiki/Open_source_hardware" TargetMode="External"/><Relationship Id="rId1" Type="http://schemas.openxmlformats.org/officeDocument/2006/relationships/slideLayout" Target="../slideLayouts/slideLayout2.xml"/><Relationship Id="rId6" Type="http://schemas.openxmlformats.org/officeDocument/2006/relationships/hyperlink" Target="http://creativecommons.org/licenses/by-nc-sa/2.0/fr/" TargetMode="External"/><Relationship Id="rId5" Type="http://schemas.openxmlformats.org/officeDocument/2006/relationships/hyperlink" Target="http://freedomdefined.org/Definition/Fr" TargetMode="External"/><Relationship Id="rId10" Type="http://schemas.openxmlformats.org/officeDocument/2006/relationships/hyperlink" Target="https://pixabay.com/fr/retour-bouton-ordinateur-gauche-24838/" TargetMode="External"/><Relationship Id="rId4" Type="http://schemas.openxmlformats.org/officeDocument/2006/relationships/hyperlink" Target="http://fr.wikipedia.org/wiki/Licence_Creative_Commons" TargetMode="External"/><Relationship Id="rId9" Type="http://schemas.openxmlformats.org/officeDocument/2006/relationships/image" Target="../media/image14.png"/></Relationships>
</file>

<file path=ppt/slides/_rels/slide583.xml.rels><?xml version="1.0" encoding="UTF-8" standalone="yes"?>
<Relationships xmlns="http://schemas.openxmlformats.org/package/2006/relationships"><Relationship Id="rId3" Type="http://schemas.openxmlformats.org/officeDocument/2006/relationships/hyperlink" Target="http://tetalab.org/" TargetMode="External"/><Relationship Id="rId2" Type="http://schemas.openxmlformats.org/officeDocument/2006/relationships/image" Target="../media/image922.jpe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9.xml"/><Relationship Id="rId4" Type="http://schemas.openxmlformats.org/officeDocument/2006/relationships/hyperlink" Target="https://pixabay.com/fr/retour-bouton-ordinateur-gauche-24838/" TargetMode="External"/></Relationships>
</file>

<file path=ppt/slides/_rels/slide585.xml.rels><?xml version="1.0" encoding="UTF-8" standalone="yes"?>
<Relationships xmlns="http://schemas.openxmlformats.org/package/2006/relationships"><Relationship Id="rId3" Type="http://schemas.openxmlformats.org/officeDocument/2006/relationships/hyperlink" Target="https://www.google.com/imgres?imgurl=https%3A%2F%2Fwww.weblife.fr%2Fwp-content%2Fuploads%2F2019%2F01%2Fgithub-logo.png&amp;imgrefurl=https%3A%2F%2Fwww.weblife.fr%2Fbreves%2Fgithub-des-depots-prives-en-illimite-pour-l-offre-gratuite&amp;tbnid=HfEo5tg71Cw4AM&amp;vet=12ahUKEwjTsaD5q7DnAhUCJxQKHSAtA7oQMygLegUIARD0AQ..i&amp;docid=A9fsbHSqf5_ljM&amp;w=2528&amp;h=1264&amp;q=Github&amp;client=firefox-b-d&amp;ved=2ahUKEwjTsaD5q7DnAhUCJxQKHSAtA7oQMygLegUIARD0AQ" TargetMode="External"/><Relationship Id="rId2" Type="http://schemas.openxmlformats.org/officeDocument/2006/relationships/image" Target="../media/image923.png"/><Relationship Id="rId1" Type="http://schemas.openxmlformats.org/officeDocument/2006/relationships/slideLayout" Target="../slideLayouts/slideLayout2.xml"/><Relationship Id="rId4" Type="http://schemas.openxmlformats.org/officeDocument/2006/relationships/image" Target="../media/image924.png"/></Relationships>
</file>

<file path=ppt/slides/_rels/slide5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7.xml"/><Relationship Id="rId4" Type="http://schemas.openxmlformats.org/officeDocument/2006/relationships/hyperlink" Target="https://pixabay.com/fr/retour-bouton-ordinateur-gauche-24838/" TargetMode="External"/></Relationships>
</file>

<file path=ppt/slides/_rels/slide587.xml.rels><?xml version="1.0" encoding="UTF-8" standalone="yes"?>
<Relationships xmlns="http://schemas.openxmlformats.org/package/2006/relationships"><Relationship Id="rId3" Type="http://schemas.openxmlformats.org/officeDocument/2006/relationships/hyperlink" Target="http://boutique.semageek.com/fr/48-cartes-raspberry-pi" TargetMode="External"/><Relationship Id="rId2" Type="http://schemas.openxmlformats.org/officeDocument/2006/relationships/hyperlink" Target="http://www.semageek.com/tag/linux/" TargetMode="External"/><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88.xml.rels><?xml version="1.0" encoding="UTF-8" standalone="yes"?>
<Relationships xmlns="http://schemas.openxmlformats.org/package/2006/relationships"><Relationship Id="rId3" Type="http://schemas.openxmlformats.org/officeDocument/2006/relationships/hyperlink" Target="http://www.semageek.com/tag/disque/" TargetMode="External"/><Relationship Id="rId7" Type="http://schemas.openxmlformats.org/officeDocument/2006/relationships/hyperlink" Target="https://pixabay.com/fr/retour-bouton-ordinateur-gauche-24838/" TargetMode="External"/><Relationship Id="rId2" Type="http://schemas.openxmlformats.org/officeDocument/2006/relationships/hyperlink" Target="http://www.semageek.com/tag/carte/"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hyperlink" Target="http://www.semageek.com/tag/rapide/" TargetMode="External"/></Relationships>
</file>

<file path=ppt/slides/_rels/slide589.xml.rels><?xml version="1.0" encoding="UTF-8" standalone="yes"?>
<Relationships xmlns="http://schemas.openxmlformats.org/package/2006/relationships"><Relationship Id="rId3" Type="http://schemas.openxmlformats.org/officeDocument/2006/relationships/image" Target="../media/image926.jpeg"/><Relationship Id="rId2" Type="http://schemas.openxmlformats.org/officeDocument/2006/relationships/image" Target="../media/image925.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590.xml.rels><?xml version="1.0" encoding="UTF-8" standalone="yes"?>
<Relationships xmlns="http://schemas.openxmlformats.org/package/2006/relationships"><Relationship Id="rId3" Type="http://schemas.openxmlformats.org/officeDocument/2006/relationships/image" Target="../media/image928.emf"/><Relationship Id="rId7" Type="http://schemas.openxmlformats.org/officeDocument/2006/relationships/hyperlink" Target="https://pixabay.com/fr/retour-bouton-ordinateur-gauche-24838/" TargetMode="External"/><Relationship Id="rId2" Type="http://schemas.openxmlformats.org/officeDocument/2006/relationships/image" Target="../media/image927.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929.png"/></Relationships>
</file>

<file path=ppt/slides/_rels/slide5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592.xml.rels><?xml version="1.0" encoding="UTF-8" standalone="yes"?>
<Relationships xmlns="http://schemas.openxmlformats.org/package/2006/relationships"><Relationship Id="rId3" Type="http://schemas.openxmlformats.org/officeDocument/2006/relationships/image" Target="../media/image930.jpeg"/><Relationship Id="rId7" Type="http://schemas.openxmlformats.org/officeDocument/2006/relationships/hyperlink" Target="https://pixabay.com/fr/retour-bouton-ordinateur-gauche-24838/"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931.jpeg"/></Relationships>
</file>

<file path=ppt/slides/_rels/slide5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59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7.emf"/><Relationship Id="rId12" Type="http://schemas.openxmlformats.org/officeDocument/2006/relationships/image" Target="../media/image939.png"/><Relationship Id="rId2" Type="http://schemas.openxmlformats.org/officeDocument/2006/relationships/image" Target="../media/image932.emf"/><Relationship Id="rId1" Type="http://schemas.openxmlformats.org/officeDocument/2006/relationships/slideLayout" Target="../slideLayouts/slideLayout1.xml"/><Relationship Id="rId6" Type="http://schemas.openxmlformats.org/officeDocument/2006/relationships/image" Target="../media/image935.jpeg"/><Relationship Id="rId11" Type="http://schemas.openxmlformats.org/officeDocument/2006/relationships/image" Target="../media/image938.emf"/><Relationship Id="rId5" Type="http://schemas.openxmlformats.org/officeDocument/2006/relationships/image" Target="../media/image934.jpeg"/><Relationship Id="rId10" Type="http://schemas.openxmlformats.org/officeDocument/2006/relationships/image" Target="../media/image937.jpeg"/><Relationship Id="rId4" Type="http://schemas.openxmlformats.org/officeDocument/2006/relationships/image" Target="../media/image933.jpeg"/><Relationship Id="rId9" Type="http://schemas.openxmlformats.org/officeDocument/2006/relationships/image" Target="../media/image936.emf"/></Relationships>
</file>

<file path=ppt/slides/_rels/slide595.xml.rels><?xml version="1.0" encoding="UTF-8" standalone="yes"?>
<Relationships xmlns="http://schemas.openxmlformats.org/package/2006/relationships"><Relationship Id="rId13" Type="http://schemas.openxmlformats.org/officeDocument/2006/relationships/slide" Target="slide127.xml"/><Relationship Id="rId18" Type="http://schemas.openxmlformats.org/officeDocument/2006/relationships/slide" Target="slide205.xml"/><Relationship Id="rId26" Type="http://schemas.openxmlformats.org/officeDocument/2006/relationships/hyperlink" Target="https://moodle.insa-toulouse.fr/course/view.php?id=494#section-5" TargetMode="External"/><Relationship Id="rId39" Type="http://schemas.openxmlformats.org/officeDocument/2006/relationships/slide" Target="slide402.xml"/><Relationship Id="rId21" Type="http://schemas.openxmlformats.org/officeDocument/2006/relationships/hyperlink" Target="https://moodle.insa-toulouse.fr/course/view.php?id=494#section-6" TargetMode="External"/><Relationship Id="rId34" Type="http://schemas.openxmlformats.org/officeDocument/2006/relationships/image" Target="../media/image14.png"/><Relationship Id="rId42" Type="http://schemas.openxmlformats.org/officeDocument/2006/relationships/hyperlink" Target="https://moodle.insa-toulouse.fr/course/view.php?id=494#section-12" TargetMode="External"/><Relationship Id="rId47" Type="http://schemas.openxmlformats.org/officeDocument/2006/relationships/slide" Target="slide457.xml"/><Relationship Id="rId50" Type="http://schemas.openxmlformats.org/officeDocument/2006/relationships/slide" Target="slide435.xml"/><Relationship Id="rId55" Type="http://schemas.openxmlformats.org/officeDocument/2006/relationships/slide" Target="slide60.xml"/><Relationship Id="rId7" Type="http://schemas.openxmlformats.org/officeDocument/2006/relationships/slide" Target="slide93.xml"/><Relationship Id="rId2" Type="http://schemas.openxmlformats.org/officeDocument/2006/relationships/slide" Target="slide32.xml"/><Relationship Id="rId16" Type="http://schemas.openxmlformats.org/officeDocument/2006/relationships/slide" Target="slide151.xml"/><Relationship Id="rId29" Type="http://schemas.openxmlformats.org/officeDocument/2006/relationships/slide" Target="slide288.xml"/><Relationship Id="rId11" Type="http://schemas.openxmlformats.org/officeDocument/2006/relationships/slide" Target="slide116.xml"/><Relationship Id="rId24" Type="http://schemas.openxmlformats.org/officeDocument/2006/relationships/hyperlink" Target="https://moodle.insa-toulouse.fr/course/view.php?id=494#section-9" TargetMode="External"/><Relationship Id="rId32" Type="http://schemas.openxmlformats.org/officeDocument/2006/relationships/slide" Target="slide584.xml"/><Relationship Id="rId37" Type="http://schemas.openxmlformats.org/officeDocument/2006/relationships/slide" Target="slide389.xml"/><Relationship Id="rId40" Type="http://schemas.openxmlformats.org/officeDocument/2006/relationships/slide" Target="slide403.xml"/><Relationship Id="rId45" Type="http://schemas.openxmlformats.org/officeDocument/2006/relationships/slide" Target="slide362.xml"/><Relationship Id="rId53" Type="http://schemas.openxmlformats.org/officeDocument/2006/relationships/slide" Target="slide324.xml"/><Relationship Id="rId58" Type="http://schemas.openxmlformats.org/officeDocument/2006/relationships/hyperlink" Target="https://moodle.insa-toulouse.fr/course/view.php?id=494#section-16" TargetMode="External"/><Relationship Id="rId5" Type="http://schemas.openxmlformats.org/officeDocument/2006/relationships/slide" Target="slide74.xml"/><Relationship Id="rId19" Type="http://schemas.openxmlformats.org/officeDocument/2006/relationships/slide" Target="slide264.xml"/><Relationship Id="rId4" Type="http://schemas.openxmlformats.org/officeDocument/2006/relationships/slide" Target="slide64.xml"/><Relationship Id="rId9" Type="http://schemas.openxmlformats.org/officeDocument/2006/relationships/slide" Target="slide97.xml"/><Relationship Id="rId14" Type="http://schemas.openxmlformats.org/officeDocument/2006/relationships/slide" Target="slide138.xml"/><Relationship Id="rId22" Type="http://schemas.openxmlformats.org/officeDocument/2006/relationships/hyperlink" Target="https://moodle.insa-toulouse.fr/course/view.php?id=494#section-7" TargetMode="External"/><Relationship Id="rId27" Type="http://schemas.openxmlformats.org/officeDocument/2006/relationships/slide" Target="slide269.xml"/><Relationship Id="rId30" Type="http://schemas.openxmlformats.org/officeDocument/2006/relationships/hyperlink" Target="https://moodle.insa-toulouse.fr/course/view.php?id=494#section-10" TargetMode="External"/><Relationship Id="rId35" Type="http://schemas.openxmlformats.org/officeDocument/2006/relationships/hyperlink" Target="https://pixabay.com/fr/retour-bouton-ordinateur-gauche-24838/" TargetMode="External"/><Relationship Id="rId43" Type="http://schemas.openxmlformats.org/officeDocument/2006/relationships/slide" Target="slide340.xml"/><Relationship Id="rId48" Type="http://schemas.openxmlformats.org/officeDocument/2006/relationships/hyperlink" Target="https://moodle.insa-toulouse.fr/course/view.php?id=494#section-14" TargetMode="External"/><Relationship Id="rId56" Type="http://schemas.openxmlformats.org/officeDocument/2006/relationships/slide" Target="slide155.xml"/><Relationship Id="rId8" Type="http://schemas.openxmlformats.org/officeDocument/2006/relationships/slide" Target="slide95.xml"/><Relationship Id="rId51" Type="http://schemas.openxmlformats.org/officeDocument/2006/relationships/hyperlink" Target="https://moodle.insa-toulouse.fr/course/view.php?id=494#section-17" TargetMode="External"/><Relationship Id="rId3" Type="http://schemas.openxmlformats.org/officeDocument/2006/relationships/slide" Target="slide49.xml"/><Relationship Id="rId12" Type="http://schemas.openxmlformats.org/officeDocument/2006/relationships/slide" Target="slide128.xml"/><Relationship Id="rId17" Type="http://schemas.openxmlformats.org/officeDocument/2006/relationships/slide" Target="slide204.xml"/><Relationship Id="rId25" Type="http://schemas.openxmlformats.org/officeDocument/2006/relationships/slide" Target="slide54.xml"/><Relationship Id="rId33" Type="http://schemas.openxmlformats.org/officeDocument/2006/relationships/slide" Target="slide445.xml"/><Relationship Id="rId38" Type="http://schemas.openxmlformats.org/officeDocument/2006/relationships/slide" Target="slide395.xml"/><Relationship Id="rId46" Type="http://schemas.openxmlformats.org/officeDocument/2006/relationships/hyperlink" Target="https://moodle.insa-toulouse.fr/course/view.php?id=494#section-15" TargetMode="External"/><Relationship Id="rId59" Type="http://schemas.openxmlformats.org/officeDocument/2006/relationships/slide" Target="slide310.xml"/><Relationship Id="rId20" Type="http://schemas.openxmlformats.org/officeDocument/2006/relationships/slide" Target="slide279.xml"/><Relationship Id="rId41" Type="http://schemas.openxmlformats.org/officeDocument/2006/relationships/slide" Target="slide410.xml"/><Relationship Id="rId54"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81.xml"/><Relationship Id="rId15" Type="http://schemas.openxmlformats.org/officeDocument/2006/relationships/slide" Target="slide140.xml"/><Relationship Id="rId23" Type="http://schemas.openxmlformats.org/officeDocument/2006/relationships/hyperlink" Target="https://moodle.insa-toulouse.fr/course/view.php?id=494#section-8" TargetMode="External"/><Relationship Id="rId28" Type="http://schemas.openxmlformats.org/officeDocument/2006/relationships/slide" Target="slide287.xml"/><Relationship Id="rId36" Type="http://schemas.openxmlformats.org/officeDocument/2006/relationships/hyperlink" Target="https://moodle.insa-toulouse.fr/course/view.php?id=494#section-13" TargetMode="External"/><Relationship Id="rId49" Type="http://schemas.openxmlformats.org/officeDocument/2006/relationships/slide" Target="slide414.xml"/><Relationship Id="rId57" Type="http://schemas.openxmlformats.org/officeDocument/2006/relationships/slide" Target="slide221.xml"/><Relationship Id="rId10" Type="http://schemas.openxmlformats.org/officeDocument/2006/relationships/slide" Target="slide111.xml"/><Relationship Id="rId31" Type="http://schemas.openxmlformats.org/officeDocument/2006/relationships/hyperlink" Target="https://moodle.insa-toulouse.fr/course/view.php?id=494#section-4" TargetMode="External"/><Relationship Id="rId44" Type="http://schemas.openxmlformats.org/officeDocument/2006/relationships/slide" Target="slide372.xml"/><Relationship Id="rId52" Type="http://schemas.openxmlformats.org/officeDocument/2006/relationships/slide" Target="slide478.xml"/></Relationships>
</file>

<file path=ppt/slides/_rels/slide596.xml.rels><?xml version="1.0" encoding="UTF-8" standalone="yes"?>
<Relationships xmlns="http://schemas.openxmlformats.org/package/2006/relationships"><Relationship Id="rId3" Type="http://schemas.openxmlformats.org/officeDocument/2006/relationships/hyperlink" Target="https://moodle.insa-toulouse.fr/course/view.php?id=494#section-19" TargetMode="External"/><Relationship Id="rId2" Type="http://schemas.openxmlformats.org/officeDocument/2006/relationships/slide" Target="slide28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slide" Target="slide143.xml"/><Relationship Id="rId21" Type="http://schemas.openxmlformats.org/officeDocument/2006/relationships/slide" Target="slide98.xml"/><Relationship Id="rId34" Type="http://schemas.openxmlformats.org/officeDocument/2006/relationships/slide" Target="slide187.xml"/><Relationship Id="rId42" Type="http://schemas.openxmlformats.org/officeDocument/2006/relationships/slide" Target="slide287.xml"/><Relationship Id="rId47" Type="http://schemas.openxmlformats.org/officeDocument/2006/relationships/slide" Target="slide333.xml"/><Relationship Id="rId50" Type="http://schemas.openxmlformats.org/officeDocument/2006/relationships/slide" Target="slide362.xml"/><Relationship Id="rId55" Type="http://schemas.openxmlformats.org/officeDocument/2006/relationships/slide" Target="slide457.xml"/><Relationship Id="rId63" Type="http://schemas.openxmlformats.org/officeDocument/2006/relationships/slide" Target="slide67.xml"/><Relationship Id="rId68" Type="http://schemas.openxmlformats.org/officeDocument/2006/relationships/slide" Target="slide592.xml"/><Relationship Id="rId7" Type="http://schemas.openxmlformats.org/officeDocument/2006/relationships/slide" Target="slide541.xml"/><Relationship Id="rId2" Type="http://schemas.openxmlformats.org/officeDocument/2006/relationships/slide" Target="slide7.xml"/><Relationship Id="rId16" Type="http://schemas.openxmlformats.org/officeDocument/2006/relationships/slide" Target="slide80.xml"/><Relationship Id="rId29" Type="http://schemas.openxmlformats.org/officeDocument/2006/relationships/slide" Target="slide158.xml"/><Relationship Id="rId11" Type="http://schemas.openxmlformats.org/officeDocument/2006/relationships/slide" Target="slide48.xml"/><Relationship Id="rId24" Type="http://schemas.openxmlformats.org/officeDocument/2006/relationships/slide" Target="slide136.xml"/><Relationship Id="rId32" Type="http://schemas.openxmlformats.org/officeDocument/2006/relationships/slide" Target="slide176.xml"/><Relationship Id="rId37" Type="http://schemas.openxmlformats.org/officeDocument/2006/relationships/slide" Target="slide254.xml"/><Relationship Id="rId40" Type="http://schemas.openxmlformats.org/officeDocument/2006/relationships/slide" Target="slide278.xml"/><Relationship Id="rId45" Type="http://schemas.openxmlformats.org/officeDocument/2006/relationships/slide" Target="slide314.xml"/><Relationship Id="rId53" Type="http://schemas.openxmlformats.org/officeDocument/2006/relationships/slide" Target="slide389.xml"/><Relationship Id="rId58" Type="http://schemas.openxmlformats.org/officeDocument/2006/relationships/slide" Target="slide416.xml"/><Relationship Id="rId66" Type="http://schemas.openxmlformats.org/officeDocument/2006/relationships/slide" Target="slide570.xml"/><Relationship Id="rId5" Type="http://schemas.openxmlformats.org/officeDocument/2006/relationships/slide" Target="slide515.xml"/><Relationship Id="rId61" Type="http://schemas.openxmlformats.org/officeDocument/2006/relationships/slide" Target="slide292.xml"/><Relationship Id="rId19" Type="http://schemas.openxmlformats.org/officeDocument/2006/relationships/slide" Target="slide92.xml"/><Relationship Id="rId14" Type="http://schemas.openxmlformats.org/officeDocument/2006/relationships/slide" Target="slide64.xml"/><Relationship Id="rId22" Type="http://schemas.openxmlformats.org/officeDocument/2006/relationships/slide" Target="slide110.xml"/><Relationship Id="rId27" Type="http://schemas.openxmlformats.org/officeDocument/2006/relationships/slide" Target="slide150.xml"/><Relationship Id="rId30" Type="http://schemas.openxmlformats.org/officeDocument/2006/relationships/slide" Target="slide175.xml"/><Relationship Id="rId35" Type="http://schemas.openxmlformats.org/officeDocument/2006/relationships/slide" Target="slide203.xml"/><Relationship Id="rId43" Type="http://schemas.openxmlformats.org/officeDocument/2006/relationships/slide" Target="slide290.xml"/><Relationship Id="rId48" Type="http://schemas.openxmlformats.org/officeDocument/2006/relationships/slide" Target="slide350.xml"/><Relationship Id="rId56" Type="http://schemas.openxmlformats.org/officeDocument/2006/relationships/slide" Target="slide403.xml"/><Relationship Id="rId64" Type="http://schemas.openxmlformats.org/officeDocument/2006/relationships/slide" Target="slide586.xml"/><Relationship Id="rId8" Type="http://schemas.openxmlformats.org/officeDocument/2006/relationships/slide" Target="slide25.xml"/><Relationship Id="rId51" Type="http://schemas.openxmlformats.org/officeDocument/2006/relationships/slide" Target="slide372.xml"/><Relationship Id="rId3" Type="http://schemas.openxmlformats.org/officeDocument/2006/relationships/slide" Target="slide15.xml"/><Relationship Id="rId12" Type="http://schemas.openxmlformats.org/officeDocument/2006/relationships/slide" Target="slide53.xml"/><Relationship Id="rId17" Type="http://schemas.openxmlformats.org/officeDocument/2006/relationships/slide" Target="slide509.xml"/><Relationship Id="rId25" Type="http://schemas.openxmlformats.org/officeDocument/2006/relationships/slide" Target="slide141.xml"/><Relationship Id="rId33" Type="http://schemas.openxmlformats.org/officeDocument/2006/relationships/slide" Target="slide186.xml"/><Relationship Id="rId38" Type="http://schemas.openxmlformats.org/officeDocument/2006/relationships/slide" Target="slide265.xml"/><Relationship Id="rId46" Type="http://schemas.openxmlformats.org/officeDocument/2006/relationships/slide" Target="slide556.xml"/><Relationship Id="rId59" Type="http://schemas.openxmlformats.org/officeDocument/2006/relationships/slide" Target="slide414.xml"/><Relationship Id="rId67" Type="http://schemas.openxmlformats.org/officeDocument/2006/relationships/slide" Target="slide572.xml"/><Relationship Id="rId20" Type="http://schemas.openxmlformats.org/officeDocument/2006/relationships/slide" Target="slide96.xml"/><Relationship Id="rId41" Type="http://schemas.openxmlformats.org/officeDocument/2006/relationships/slide" Target="slide283.xml"/><Relationship Id="rId54" Type="http://schemas.openxmlformats.org/officeDocument/2006/relationships/slide" Target="slide395.xml"/><Relationship Id="rId62" Type="http://schemas.openxmlformats.org/officeDocument/2006/relationships/slide" Target="slide478.xml"/><Relationship Id="rId1" Type="http://schemas.openxmlformats.org/officeDocument/2006/relationships/slideLayout" Target="../slideLayouts/slideLayout2.xml"/><Relationship Id="rId6" Type="http://schemas.openxmlformats.org/officeDocument/2006/relationships/slide" Target="slide537.xml"/><Relationship Id="rId15" Type="http://schemas.openxmlformats.org/officeDocument/2006/relationships/slide" Target="slide72.xml"/><Relationship Id="rId23" Type="http://schemas.openxmlformats.org/officeDocument/2006/relationships/slide" Target="slide112.xml"/><Relationship Id="rId28" Type="http://schemas.openxmlformats.org/officeDocument/2006/relationships/slide" Target="slide156.xml"/><Relationship Id="rId36" Type="http://schemas.openxmlformats.org/officeDocument/2006/relationships/slide" Target="slide214.xml"/><Relationship Id="rId49" Type="http://schemas.openxmlformats.org/officeDocument/2006/relationships/slide" Target="slide356.xml"/><Relationship Id="rId57" Type="http://schemas.openxmlformats.org/officeDocument/2006/relationships/slide" Target="slide410.xml"/><Relationship Id="rId10" Type="http://schemas.openxmlformats.org/officeDocument/2006/relationships/slide" Target="slide30.xml"/><Relationship Id="rId31" Type="http://schemas.openxmlformats.org/officeDocument/2006/relationships/slide" Target="slide177.xml"/><Relationship Id="rId44" Type="http://schemas.openxmlformats.org/officeDocument/2006/relationships/slide" Target="slide293.xml"/><Relationship Id="rId52" Type="http://schemas.openxmlformats.org/officeDocument/2006/relationships/slide" Target="slide386.xml"/><Relationship Id="rId60" Type="http://schemas.openxmlformats.org/officeDocument/2006/relationships/slide" Target="slide435.xml"/><Relationship Id="rId65" Type="http://schemas.openxmlformats.org/officeDocument/2006/relationships/slide" Target="slide565.xml"/><Relationship Id="rId4" Type="http://schemas.openxmlformats.org/officeDocument/2006/relationships/slide" Target="slide19.xml"/><Relationship Id="rId9" Type="http://schemas.openxmlformats.org/officeDocument/2006/relationships/slide" Target="slide31.xml"/><Relationship Id="rId13" Type="http://schemas.openxmlformats.org/officeDocument/2006/relationships/slide" Target="slide65.xml"/><Relationship Id="rId18" Type="http://schemas.openxmlformats.org/officeDocument/2006/relationships/slide" Target="slide86.xml"/><Relationship Id="rId39" Type="http://schemas.openxmlformats.org/officeDocument/2006/relationships/slide" Target="slide272.xml"/></Relationships>
</file>

<file path=ppt/slides/_rels/slide6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6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slide" Target="slide3.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88.png"/><Relationship Id="rId7" Type="http://schemas.openxmlformats.org/officeDocument/2006/relationships/image" Target="../media/image14.png"/><Relationship Id="rId2" Type="http://schemas.openxmlformats.org/officeDocument/2006/relationships/image" Target="../media/image87.em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1.emf"/><Relationship Id="rId7"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hyperlink" Target="https://pixabay.com/fr/retour-bouton-ordinateur-gauche-24838/"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hyperlink" Target="https://pixabay.com/fr/retour-bouton-ordinateur-gauche-24838/" TargetMode="Externa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97.jpeg"/></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9.xml"/><Relationship Id="rId4" Type="http://schemas.openxmlformats.org/officeDocument/2006/relationships/hyperlink" Target="https://pixabay.com/fr/retour-bouton-ordinateur-gauche-24838/" TargetMode="External"/></Relationships>
</file>

<file path=ppt/slides/_rels/slide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102.png"/><Relationship Id="rId7" Type="http://schemas.openxmlformats.org/officeDocument/2006/relationships/image" Target="../media/image14.png"/><Relationship Id="rId2" Type="http://schemas.openxmlformats.org/officeDocument/2006/relationships/hyperlink" Target="http://2.bp.blogspot.com/-RRYnMgxszXs/TfnIoAAZCGI/AAAAAAAABA0/mMC2Li3E_OU/s1600/Tmp36.gif" TargetMode="Externa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04.gif"/><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8" Type="http://schemas.openxmlformats.org/officeDocument/2006/relationships/hyperlink" Target="http://commons.wikimedia.org/wiki/File:Attention_Sign.svg" TargetMode="External"/><Relationship Id="rId3" Type="http://schemas.openxmlformats.org/officeDocument/2006/relationships/image" Target="../media/image106.png"/><Relationship Id="rId7" Type="http://schemas.openxmlformats.org/officeDocument/2006/relationships/image" Target="../media/image61.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hyperlink" Target="https://pixabay.com/fr/retour-bouton-ordinateur-gauche-24838/" TargetMode="External"/><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slide" Target="slide116.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9.jpe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hyperlink" Target="https://pixabay.com/fr/retour-bouton-ordinateur-gauche-24838/" TargetMode="Externa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14.png"/><Relationship Id="rId7" Type="http://schemas.openxmlformats.org/officeDocument/2006/relationships/image" Target="../media/image118.jpe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emf"/><Relationship Id="rId5" Type="http://schemas.openxmlformats.org/officeDocument/2006/relationships/image" Target="../media/image116.png"/><Relationship Id="rId10" Type="http://schemas.openxmlformats.org/officeDocument/2006/relationships/hyperlink" Target="https://pixabay.com/fr/retour-bouton-ordinateur-gauche-24838/" TargetMode="External"/><Relationship Id="rId4" Type="http://schemas.openxmlformats.org/officeDocument/2006/relationships/image" Target="../media/image115.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8.jpe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hyperlink" Target="https://pixabay.com/fr/retour-bouton-ordinateur-gauche-24838/" TargetMode="External"/><Relationship Id="rId2" Type="http://schemas.openxmlformats.org/officeDocument/2006/relationships/image" Target="../media/image121.pn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hyperlink" Target="https://pixabay.com/fr/retour-bouton-ordinateur-gauche-24838/" TargetMode="External"/><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126.png"/></Relationships>
</file>

<file path=ppt/slides/_rels/slide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chart" Target="../charts/chart1.xml"/><Relationship Id="rId1" Type="http://schemas.openxmlformats.org/officeDocument/2006/relationships/slideLayout" Target="../slideLayouts/slideLayout15.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hyperlink" Target="https://pixabay.com/fr/retour-bouton-ordinateur-gauche-24838/" TargetMode="External"/><Relationship Id="rId5" Type="http://schemas.openxmlformats.org/officeDocument/2006/relationships/image" Target="../media/image14.png"/><Relationship Id="rId4" Type="http://schemas.openxmlformats.org/officeDocument/2006/relationships/slide" Target="slide3.xml"/></Relationships>
</file>

<file path=ppt/slides/_rels/slide88.xml.rels><?xml version="1.0" encoding="UTF-8" standalone="yes"?>
<Relationships xmlns="http://schemas.openxmlformats.org/package/2006/relationships"><Relationship Id="rId8" Type="http://schemas.openxmlformats.org/officeDocument/2006/relationships/hyperlink" Target="https://pixabay.com/fr/retour-bouton-ordinateur-gauche-24838/" TargetMode="External"/><Relationship Id="rId3" Type="http://schemas.openxmlformats.org/officeDocument/2006/relationships/image" Target="../media/image130.emf"/><Relationship Id="rId7" Type="http://schemas.openxmlformats.org/officeDocument/2006/relationships/image" Target="../media/image14.png"/><Relationship Id="rId2" Type="http://schemas.openxmlformats.org/officeDocument/2006/relationships/image" Target="../media/image129.emf"/><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32.emf"/><Relationship Id="rId4" Type="http://schemas.openxmlformats.org/officeDocument/2006/relationships/image" Target="../media/image131.emf"/></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hyperlink" Target="https://pixabay.com/fr/retour-bouton-ordinateur-gauche-24838/" TargetMode="External"/><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slide" Target="slide3.xml"/><Relationship Id="rId5" Type="http://schemas.openxmlformats.org/officeDocument/2006/relationships/image" Target="../media/image22.jpeg"/><Relationship Id="rId10" Type="http://schemas.openxmlformats.org/officeDocument/2006/relationships/image" Target="../media/image2.jpeg"/><Relationship Id="rId4" Type="http://schemas.openxmlformats.org/officeDocument/2006/relationships/image" Target="../media/image21.jpe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hyperlink" Target="https://pixabay.com/fr/retour-bouton-ordinateur-gauche-24838/" TargetMode="Externa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135.png"/></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9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hyperlink" Target="http://commons.wikimedia.org/wiki/File:Attention_Sign.svg" TargetMode="External"/><Relationship Id="rId2" Type="http://schemas.openxmlformats.org/officeDocument/2006/relationships/image" Target="../media/image136.gif"/><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9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38.jpeg"/><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hyperlink" Target="https://pixabay.com/fr/retour-bouton-ordinateur-gauche-24838/"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hyperlink" Target="https://pixabay.com/fr/retour-bouton-ordinateur-gauche-24838/" TargetMode="External"/><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3.xml"/><Relationship Id="rId4" Type="http://schemas.openxmlformats.org/officeDocument/2006/relationships/image" Target="../media/image141.png"/></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hyperlink" Target="https://pixabay.com/fr/retour-bouton-ordinateur-gauche-24838/" TargetMode="External"/></Relationships>
</file>

<file path=ppt/slides/_rels/slide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2.tiff"/><Relationship Id="rId1" Type="http://schemas.openxmlformats.org/officeDocument/2006/relationships/slideLayout" Target="../slideLayouts/slideLayout2.xml"/><Relationship Id="rId5" Type="http://schemas.openxmlformats.org/officeDocument/2006/relationships/hyperlink" Target="https://pixabay.com/fr/retour-bouton-ordinateur-gauche-24838/"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arduino-uno-log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4546" y="2357430"/>
            <a:ext cx="5102284" cy="2338546"/>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14338" name="Rectangle 3"/>
          <p:cNvSpPr>
            <a:spLocks noChangeArrowheads="1"/>
          </p:cNvSpPr>
          <p:nvPr/>
        </p:nvSpPr>
        <p:spPr bwMode="auto">
          <a:xfrm>
            <a:off x="1458830" y="785807"/>
            <a:ext cx="6542194" cy="1285871"/>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MICROCONTROLERS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&amp; OPEN SOURCE HARDWARE</a:t>
            </a:r>
          </a:p>
        </p:txBody>
      </p:sp>
      <p:pic>
        <p:nvPicPr>
          <p:cNvPr id="14341" name="Picture 9" descr="log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9652" y="571479"/>
            <a:ext cx="571504" cy="848083"/>
          </a:xfrm>
          <a:prstGeom prst="rect">
            <a:avLst/>
          </a:prstGeom>
          <a:noFill/>
          <a:ln w="9525">
            <a:noFill/>
            <a:miter lim="800000"/>
            <a:headEnd/>
            <a:tailEnd/>
          </a:ln>
        </p:spPr>
      </p:pic>
      <p:sp>
        <p:nvSpPr>
          <p:cNvPr id="11" name="ZoneTexte 10"/>
          <p:cNvSpPr txBox="1"/>
          <p:nvPr/>
        </p:nvSpPr>
        <p:spPr>
          <a:xfrm>
            <a:off x="1668393" y="4802060"/>
            <a:ext cx="6123068" cy="1154162"/>
          </a:xfrm>
          <a:prstGeom prst="rect">
            <a:avLst/>
          </a:prstGeom>
          <a:noFill/>
        </p:spPr>
        <p:txBody>
          <a:bodyPr wrap="square">
            <a:spAutoFit/>
          </a:bodyPr>
          <a:lstStyle/>
          <a:p>
            <a:pPr algn="ctr">
              <a:spcAft>
                <a:spcPts val="200"/>
              </a:spcAft>
              <a:defRPr/>
            </a:pPr>
            <a:r>
              <a:rPr lang="fr-FR" sz="2400" b="1" baseline="-25000" dirty="0">
                <a:solidFill>
                  <a:srgbClr val="0070C0"/>
                </a:solidFill>
                <a:effectLst>
                  <a:outerShdw blurRad="38100" dist="38100" dir="2700000" algn="tl">
                    <a:srgbClr val="000000">
                      <a:alpha val="43137"/>
                    </a:srgbClr>
                  </a:outerShdw>
                </a:effectLst>
                <a:latin typeface="Calibri" pitchFamily="34" charset="0"/>
                <a:cs typeface="Calibri" pitchFamily="34" charset="0"/>
              </a:rPr>
              <a:t>Jérémie GRISOLIA</a:t>
            </a:r>
          </a:p>
          <a:p>
            <a:pPr algn="ctr">
              <a:spcAft>
                <a:spcPts val="200"/>
              </a:spcAft>
              <a:defRPr/>
            </a:pPr>
            <a:r>
              <a:rPr lang="fr-FR" sz="2400" b="1" baseline="-25000" dirty="0">
                <a:solidFill>
                  <a:srgbClr val="00B050"/>
                </a:solidFill>
                <a:effectLst>
                  <a:outerShdw blurRad="38100" dist="38100" dir="2700000" algn="tl">
                    <a:srgbClr val="000000">
                      <a:alpha val="43137"/>
                    </a:srgbClr>
                  </a:outerShdw>
                </a:effectLst>
                <a:latin typeface="Calibri" pitchFamily="34" charset="0"/>
                <a:cs typeface="Calibri" pitchFamily="34" charset="0"/>
              </a:rPr>
              <a:t>Département de Génie Physique – INSA TOULOUSE</a:t>
            </a:r>
          </a:p>
          <a:p>
            <a:pPr algn="ctr">
              <a:spcAft>
                <a:spcPts val="200"/>
              </a:spcAft>
              <a:defRPr/>
            </a:pPr>
            <a:r>
              <a:rPr lang="fr-FR" sz="2400" b="1" baseline="-25000" dirty="0">
                <a:solidFill>
                  <a:srgbClr val="00B050"/>
                </a:solidFill>
                <a:effectLst>
                  <a:outerShdw blurRad="38100" dist="38100" dir="2700000" algn="tl">
                    <a:srgbClr val="000000">
                      <a:alpha val="43137"/>
                    </a:srgbClr>
                  </a:outerShdw>
                </a:effectLst>
                <a:latin typeface="Calibri" pitchFamily="34" charset="0"/>
                <a:cs typeface="Calibri" pitchFamily="34" charset="0"/>
              </a:rPr>
              <a:t>05.61.55.96.58 – Bureau 138 (1er étage)</a:t>
            </a:r>
          </a:p>
          <a:p>
            <a:pPr algn="ctr">
              <a:spcAft>
                <a:spcPts val="200"/>
              </a:spcAft>
              <a:defRPr/>
            </a:pPr>
            <a:r>
              <a:rPr lang="fr-FR" sz="2400" b="1" baseline="-25000" dirty="0">
                <a:solidFill>
                  <a:srgbClr val="FF6600"/>
                </a:solidFill>
                <a:effectLst>
                  <a:outerShdw blurRad="38100" dist="38100" dir="2700000" algn="tl">
                    <a:srgbClr val="000000">
                      <a:alpha val="43137"/>
                    </a:srgbClr>
                  </a:outerShdw>
                </a:effectLst>
                <a:latin typeface="Calibri" pitchFamily="34" charset="0"/>
                <a:cs typeface="Calibri" pitchFamily="34" charset="0"/>
                <a:hlinkClick r:id="rId5"/>
              </a:rPr>
              <a:t>jeremie.grisolia@insa-toulouse.fr</a:t>
            </a:r>
            <a:endParaRPr lang="fr-FR" sz="2400" b="1" baseline="-25000" dirty="0">
              <a:solidFill>
                <a:srgbClr val="FF6600"/>
              </a:solidFill>
              <a:effectLst>
                <a:outerShdw blurRad="38100" dist="38100" dir="2700000" algn="tl">
                  <a:srgbClr val="000000">
                    <a:alpha val="43137"/>
                  </a:srgbClr>
                </a:outerShdw>
              </a:effectLst>
              <a:latin typeface="Calibri" pitchFamily="34" charset="0"/>
              <a:cs typeface="Calibri" pitchFamily="34" charset="0"/>
            </a:endParaRPr>
          </a:p>
        </p:txBody>
      </p:sp>
      <p:sp>
        <p:nvSpPr>
          <p:cNvPr id="13" name="Espace réservé du numéro de diapositive 2"/>
          <p:cNvSpPr>
            <a:spLocks noGrp="1"/>
          </p:cNvSpPr>
          <p:nvPr>
            <p:ph type="sldNum" sz="quarter" idx="12"/>
          </p:nvPr>
        </p:nvSpPr>
        <p:spPr/>
        <p:txBody>
          <a:bodyPr/>
          <a:lstStyle/>
          <a:p>
            <a:pPr>
              <a:defRPr/>
            </a:pPr>
            <a:fld id="{9C55FE6D-E465-4EEE-B751-FDEACB5F1FBF}" type="slidenum">
              <a:rPr lang="fr-FR" smtClean="0"/>
              <a:pPr>
                <a:defRPr/>
              </a:pPr>
              <a:t>1</a:t>
            </a:fld>
            <a:endParaRPr lang="fr-FR" dirty="0"/>
          </a:p>
        </p:txBody>
      </p:sp>
      <p:pic>
        <p:nvPicPr>
          <p:cNvPr id="14349" name="Picture 5" descr="D:\INSA_Portable\Recherche\Administratif\Laboratoire\LPCNO\Logo\logo_lpcno_(jouch)\logo_lpcno_300_dpi.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530" y="5929330"/>
            <a:ext cx="1560512" cy="576262"/>
          </a:xfrm>
          <a:prstGeom prst="rect">
            <a:avLst/>
          </a:prstGeom>
          <a:noFill/>
          <a:ln w="9525">
            <a:noFill/>
            <a:miter lim="800000"/>
            <a:headEnd/>
            <a:tailEnd/>
          </a:ln>
        </p:spPr>
      </p:pic>
      <p:pic>
        <p:nvPicPr>
          <p:cNvPr id="9" name="Picture 9" descr="log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44" y="571480"/>
            <a:ext cx="571504" cy="848083"/>
          </a:xfrm>
          <a:prstGeom prst="rect">
            <a:avLst/>
          </a:prstGeom>
          <a:noFill/>
          <a:ln w="9525">
            <a:noFill/>
            <a:miter lim="800000"/>
            <a:headEnd/>
            <a:tailEnd/>
          </a:ln>
        </p:spPr>
      </p:pic>
      <p:sp>
        <p:nvSpPr>
          <p:cNvPr id="12" name="Rectangle 11"/>
          <p:cNvSpPr/>
          <p:nvPr/>
        </p:nvSpPr>
        <p:spPr>
          <a:xfrm>
            <a:off x="1976182" y="5949802"/>
            <a:ext cx="5527603" cy="892552"/>
          </a:xfrm>
          <a:prstGeom prst="rect">
            <a:avLst/>
          </a:prstGeom>
        </p:spPr>
        <p:txBody>
          <a:bodyPr wrap="none">
            <a:spAutoFit/>
          </a:bodyPr>
          <a:lstStyle/>
          <a:p>
            <a:pPr algn="ctr">
              <a:spcAft>
                <a:spcPts val="600"/>
              </a:spcAft>
              <a:defRPr/>
            </a:pPr>
            <a:r>
              <a:rPr lang="fr-FR" b="1" dirty="0">
                <a:solidFill>
                  <a:srgbClr val="FF6600"/>
                </a:solidFill>
                <a:effectLst>
                  <a:outerShdw blurRad="38100" dist="38100" dir="2700000" algn="tl">
                    <a:srgbClr val="000000">
                      <a:alpha val="43137"/>
                    </a:srgbClr>
                  </a:outerShdw>
                </a:effectLst>
                <a:latin typeface="Calibri" pitchFamily="34" charset="0"/>
                <a:cs typeface="Calibri" pitchFamily="34" charset="0"/>
                <a:hlinkClick r:id="rId7"/>
              </a:rPr>
              <a:t>PTP ISS: http://moodle.insa-toulouse.fr/course/view.php?id=494</a:t>
            </a:r>
            <a:endParaRPr lang="fr-FR" b="1" dirty="0">
              <a:solidFill>
                <a:srgbClr val="FF6600"/>
              </a:solidFill>
              <a:effectLst>
                <a:outerShdw blurRad="38100" dist="38100" dir="2700000" algn="tl">
                  <a:srgbClr val="000000">
                    <a:alpha val="43137"/>
                  </a:srgbClr>
                </a:outerShdw>
              </a:effectLst>
              <a:latin typeface="Calibri" pitchFamily="34" charset="0"/>
              <a:cs typeface="Calibri" pitchFamily="34" charset="0"/>
            </a:endParaRPr>
          </a:p>
          <a:p>
            <a:pPr algn="ctr">
              <a:spcAft>
                <a:spcPts val="600"/>
              </a:spcAft>
              <a:defRPr/>
            </a:pPr>
            <a:r>
              <a:rPr lang="fr-FR" b="1" dirty="0">
                <a:solidFill>
                  <a:srgbClr val="FF6600"/>
                </a:solidFill>
                <a:effectLst>
                  <a:outerShdw blurRad="38100" dist="38100" dir="2700000" algn="tl">
                    <a:srgbClr val="000000">
                      <a:alpha val="43137"/>
                    </a:srgbClr>
                  </a:outerShdw>
                </a:effectLst>
                <a:latin typeface="Calibri" pitchFamily="34" charset="0"/>
                <a:cs typeface="Calibri" pitchFamily="34" charset="0"/>
                <a:hlinkClick r:id="rId8"/>
              </a:rPr>
              <a:t>I4GPMH11: https://moodle.insa-toulouse.fr/course/view.php?id=1663</a:t>
            </a:r>
            <a:endParaRPr lang="fr-FR" b="1" dirty="0">
              <a:solidFill>
                <a:srgbClr val="FF6600"/>
              </a:solidFill>
              <a:effectLst>
                <a:outerShdw blurRad="38100" dist="38100" dir="2700000" algn="tl">
                  <a:srgbClr val="000000">
                    <a:alpha val="43137"/>
                  </a:srgbClr>
                </a:outerShdw>
              </a:effectLst>
              <a:latin typeface="Calibri" pitchFamily="34" charset="0"/>
              <a:cs typeface="Calibri" pitchFamily="34" charset="0"/>
            </a:endParaRPr>
          </a:p>
          <a:p>
            <a:pPr algn="ctr">
              <a:spcAft>
                <a:spcPts val="600"/>
              </a:spcAft>
              <a:defRPr/>
            </a:pPr>
            <a:endParaRPr lang="fr-FR" b="1" dirty="0">
              <a:solidFill>
                <a:srgbClr val="FF6600"/>
              </a:solidFill>
              <a:effectLst>
                <a:outerShdw blurRad="38100" dist="38100" dir="2700000" algn="tl">
                  <a:srgbClr val="000000">
                    <a:alpha val="43137"/>
                  </a:srgbClr>
                </a:outerShdw>
              </a:effectLst>
              <a:latin typeface="Calibri" pitchFamily="34" charset="0"/>
              <a:cs typeface="Calibri" pitchFamily="34" charset="0"/>
            </a:endParaRPr>
          </a:p>
        </p:txBody>
      </p:sp>
      <p:pic>
        <p:nvPicPr>
          <p:cNvPr id="15" name="Image 14" descr="Logo_INSAToulouse-quadri.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16800" y="6094874"/>
            <a:ext cx="1651000" cy="357852"/>
          </a:xfrm>
          <a:prstGeom prst="rect">
            <a:avLst/>
          </a:prstGeom>
        </p:spPr>
      </p:pic>
      <p:sp>
        <p:nvSpPr>
          <p:cNvPr id="2" name="ZoneTexte 1">
            <a:extLst>
              <a:ext uri="{FF2B5EF4-FFF2-40B4-BE49-F238E27FC236}">
                <a16:creationId xmlns:a16="http://schemas.microsoft.com/office/drawing/2014/main" id="{A4A8B640-1BDF-48B1-A00E-E5E42BD0C5C8}"/>
              </a:ext>
            </a:extLst>
          </p:cNvPr>
          <p:cNvSpPr txBox="1"/>
          <p:nvPr/>
        </p:nvSpPr>
        <p:spPr>
          <a:xfrm>
            <a:off x="7727522" y="75811"/>
            <a:ext cx="1390830" cy="276999"/>
          </a:xfrm>
          <a:prstGeom prst="rect">
            <a:avLst/>
          </a:prstGeom>
          <a:noFill/>
        </p:spPr>
        <p:txBody>
          <a:bodyPr wrap="none" rtlCol="0">
            <a:spAutoFit/>
          </a:bodyPr>
          <a:lstStyle/>
          <a:p>
            <a:r>
              <a:rPr lang="fr-FR" sz="1200" b="1" dirty="0">
                <a:solidFill>
                  <a:schemeClr val="bg1"/>
                </a:solidFill>
                <a:latin typeface="+mn-lt"/>
              </a:rPr>
              <a:t>Version 08/04/2024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 OPEN LETTER TO HOBBYISTS by BILL GATES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a:t>
            </a:fld>
            <a:endParaRPr lang="fr-FR"/>
          </a:p>
        </p:txBody>
      </p:sp>
      <p:pic>
        <p:nvPicPr>
          <p:cNvPr id="4" name="Image 3" descr="homebrew_V2_01_p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555776" y="548680"/>
            <a:ext cx="4104456" cy="5817124"/>
          </a:xfrm>
          <a:prstGeom prst="rect">
            <a:avLst/>
          </a:prstGeom>
        </p:spPr>
      </p:pic>
      <p:sp>
        <p:nvSpPr>
          <p:cNvPr id="6" name="Rectangle 5"/>
          <p:cNvSpPr/>
          <p:nvPr/>
        </p:nvSpPr>
        <p:spPr>
          <a:xfrm>
            <a:off x="2627784" y="6221788"/>
            <a:ext cx="6336704" cy="276999"/>
          </a:xfrm>
          <a:prstGeom prst="rect">
            <a:avLst/>
          </a:prstGeom>
        </p:spPr>
        <p:txBody>
          <a:bodyPr wrap="square">
            <a:spAutoFit/>
          </a:bodyPr>
          <a:lstStyle/>
          <a:p>
            <a:r>
              <a:rPr lang="fr-FR" sz="1200" b="1" i="1" dirty="0">
                <a:solidFill>
                  <a:srgbClr val="FF0000"/>
                </a:solidFill>
                <a:latin typeface="Calibri" pitchFamily="34" charset="0"/>
              </a:rPr>
              <a:t>http://fr.wikipedia.org/wiki/An_Open_Letter_to_Hobbyists</a:t>
            </a:r>
          </a:p>
        </p:txBody>
      </p:sp>
      <p:pic>
        <p:nvPicPr>
          <p:cNvPr id="7" name="Image 6">
            <a:hlinkClick r:id="rId3" action="ppaction://hlinksldjump"/>
            <a:extLst>
              <a:ext uri="{FF2B5EF4-FFF2-40B4-BE49-F238E27FC236}">
                <a16:creationId xmlns:a16="http://schemas.microsoft.com/office/drawing/2014/main" id="{30779B22-7CEA-47CE-9875-B29A36EF60C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PULSE WIDTH MODULATION (PWM)</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100</a:t>
            </a:fld>
            <a:endParaRPr lang="fr-FR"/>
          </a:p>
        </p:txBody>
      </p:sp>
      <p:sp>
        <p:nvSpPr>
          <p:cNvPr id="4" name="Rectangle 3"/>
          <p:cNvSpPr/>
          <p:nvPr/>
        </p:nvSpPr>
        <p:spPr>
          <a:xfrm>
            <a:off x="142844" y="571480"/>
            <a:ext cx="8858312" cy="230832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Activation mode PWM: </a:t>
            </a:r>
          </a:p>
          <a:p>
            <a:r>
              <a:rPr lang="en-US" sz="1600" b="1" dirty="0">
                <a:solidFill>
                  <a:srgbClr val="0070C0"/>
                </a:solidFill>
                <a:latin typeface="Calibri" pitchFamily="34" charset="0"/>
                <a:cs typeface="Calibri" pitchFamily="34" charset="0"/>
              </a:rPr>
              <a:t> Attention, there is no special instruction to activate the PWM mode and do not initialize the pin as Output before using the </a:t>
            </a:r>
            <a:r>
              <a:rPr lang="en-US" sz="1600" b="1" dirty="0" err="1">
                <a:solidFill>
                  <a:srgbClr val="0070C0"/>
                </a:solidFill>
                <a:latin typeface="Calibri" pitchFamily="34" charset="0"/>
                <a:cs typeface="Calibri" pitchFamily="34" charset="0"/>
              </a:rPr>
              <a:t>analogWrite</a:t>
            </a:r>
            <a:r>
              <a:rPr lang="en-US" sz="1600" b="1" dirty="0">
                <a:solidFill>
                  <a:srgbClr val="0070C0"/>
                </a:solidFill>
                <a:latin typeface="Calibri" pitchFamily="34" charset="0"/>
                <a:cs typeface="Calibri" pitchFamily="34" charset="0"/>
              </a:rPr>
              <a:t>() statement.  </a:t>
            </a:r>
          </a:p>
          <a:p>
            <a:r>
              <a:rPr lang="en-US" sz="1600" b="1" dirty="0">
                <a:solidFill>
                  <a:srgbClr val="0070C0"/>
                </a:solidFill>
                <a:latin typeface="Calibri" pitchFamily="34" charset="0"/>
                <a:cs typeface="Calibri" pitchFamily="34" charset="0"/>
              </a:rPr>
              <a:t>Then we select a pin PWM (3, 5, 6, 9, 10, 11) instead of an analog pin.</a:t>
            </a:r>
          </a:p>
          <a:p>
            <a:endParaRPr lang="fr-FR" sz="1600" b="1" i="1" dirty="0">
              <a:solidFill>
                <a:srgbClr val="0070C0"/>
              </a:solidFill>
              <a:latin typeface="Calibri" pitchFamily="34" charset="0"/>
              <a:cs typeface="Calibri" pitchFamily="34" charset="0"/>
            </a:endParaRPr>
          </a:p>
          <a:p>
            <a:r>
              <a:rPr lang="fr-FR" sz="1600" b="1" i="1" dirty="0">
                <a:solidFill>
                  <a:srgbClr val="0070C0"/>
                </a:solidFill>
                <a:latin typeface="Calibri" pitchFamily="34" charset="0"/>
                <a:cs typeface="Calibri" pitchFamily="34" charset="0"/>
              </a:rPr>
              <a:t>BEWARE: </a:t>
            </a:r>
            <a:r>
              <a:rPr lang="en-US" sz="1600" b="1" i="1" dirty="0">
                <a:solidFill>
                  <a:srgbClr val="0070C0"/>
                </a:solidFill>
                <a:latin typeface="Calibri" pitchFamily="34" charset="0"/>
                <a:cs typeface="Calibri" pitchFamily="34" charset="0"/>
              </a:rPr>
              <a:t>Limit of 5 &amp; 6 in PWM pins: </a:t>
            </a:r>
          </a:p>
          <a:p>
            <a:r>
              <a:rPr lang="en-US" sz="1600" b="1" i="1" dirty="0">
                <a:solidFill>
                  <a:srgbClr val="0070C0"/>
                </a:solidFill>
                <a:latin typeface="Calibri" pitchFamily="34" charset="0"/>
                <a:cs typeface="Calibri" pitchFamily="34" charset="0"/>
              </a:rPr>
              <a:t>Attention: following a technical constraint (sharing the function </a:t>
            </a:r>
            <a:r>
              <a:rPr lang="en-US" sz="1600" b="1" i="1" dirty="0" err="1">
                <a:solidFill>
                  <a:srgbClr val="0070C0"/>
                </a:solidFill>
                <a:latin typeface="Calibri" pitchFamily="34" charset="0"/>
                <a:cs typeface="Calibri" pitchFamily="34" charset="0"/>
              </a:rPr>
              <a:t>millis</a:t>
            </a:r>
            <a:r>
              <a:rPr lang="en-US" sz="1600" b="1" i="1" dirty="0">
                <a:solidFill>
                  <a:srgbClr val="0070C0"/>
                </a:solidFill>
                <a:latin typeface="Calibri" pitchFamily="34" charset="0"/>
                <a:cs typeface="Calibri" pitchFamily="34" charset="0"/>
              </a:rPr>
              <a:t> and delays), PWM control on pins 5 and 6 is inconsistent for the values 0 to 10 </a:t>
            </a:r>
            <a:r>
              <a:rPr lang="en-US" sz="1600" b="1" i="1" dirty="0" err="1">
                <a:solidFill>
                  <a:srgbClr val="0070C0"/>
                </a:solidFill>
                <a:latin typeface="Calibri" pitchFamily="34" charset="0"/>
                <a:cs typeface="Calibri" pitchFamily="34" charset="0"/>
              </a:rPr>
              <a:t>analogWrite</a:t>
            </a:r>
            <a:r>
              <a:rPr lang="en-US" sz="1600" b="1" i="1" dirty="0">
                <a:solidFill>
                  <a:srgbClr val="0070C0"/>
                </a:solidFill>
                <a:latin typeface="Calibri" pitchFamily="34" charset="0"/>
                <a:cs typeface="Calibri" pitchFamily="34" charset="0"/>
              </a:rPr>
              <a:t>.  </a:t>
            </a:r>
          </a:p>
          <a:p>
            <a:r>
              <a:rPr lang="en-US" sz="1600" b="1" i="1" dirty="0">
                <a:solidFill>
                  <a:srgbClr val="C00000"/>
                </a:solidFill>
                <a:latin typeface="Calibri" pitchFamily="34" charset="0"/>
                <a:cs typeface="Calibri" pitchFamily="34" charset="0"/>
              </a:rPr>
              <a:t>As a result, a value of 0 on pins 5 and 6 does not necessarily a LOW output!</a:t>
            </a:r>
            <a:endParaRPr lang="fr-FR" sz="1600" b="1" i="1" dirty="0">
              <a:solidFill>
                <a:srgbClr val="C00000"/>
              </a:solidFill>
              <a:latin typeface="Calibri" pitchFamily="34" charset="0"/>
              <a:cs typeface="Calibri" pitchFamily="34" charset="0"/>
            </a:endParaRPr>
          </a:p>
        </p:txBody>
      </p:sp>
      <p:pic>
        <p:nvPicPr>
          <p:cNvPr id="5" name="Image 4" descr="pwm.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7884" y="2928933"/>
            <a:ext cx="3000396" cy="3285433"/>
          </a:xfrm>
          <a:prstGeom prst="rect">
            <a:avLst/>
          </a:prstGeom>
        </p:spPr>
      </p:pic>
      <p:sp>
        <p:nvSpPr>
          <p:cNvPr id="9" name="Rectangle 8"/>
          <p:cNvSpPr/>
          <p:nvPr/>
        </p:nvSpPr>
        <p:spPr>
          <a:xfrm>
            <a:off x="142844" y="2928934"/>
            <a:ext cx="5572164" cy="3293209"/>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Calculation Note: </a:t>
            </a:r>
          </a:p>
          <a:p>
            <a:pPr algn="just"/>
            <a:r>
              <a:rPr lang="en-US" sz="1600" b="1" dirty="0">
                <a:solidFill>
                  <a:srgbClr val="0070C0"/>
                </a:solidFill>
                <a:latin typeface="Calibri" pitchFamily="34" charset="0"/>
                <a:cs typeface="Calibri" pitchFamily="34" charset="0"/>
              </a:rPr>
              <a:t>the value passed to </a:t>
            </a:r>
            <a:r>
              <a:rPr lang="en-US" sz="1600" b="1" dirty="0" err="1">
                <a:solidFill>
                  <a:srgbClr val="0070C0"/>
                </a:solidFill>
                <a:latin typeface="Calibri" pitchFamily="34" charset="0"/>
                <a:cs typeface="Calibri" pitchFamily="34" charset="0"/>
              </a:rPr>
              <a:t>analogWrite</a:t>
            </a:r>
            <a:r>
              <a:rPr lang="en-US" sz="1600" b="1" dirty="0">
                <a:solidFill>
                  <a:srgbClr val="0070C0"/>
                </a:solidFill>
                <a:latin typeface="Calibri" pitchFamily="34" charset="0"/>
                <a:cs typeface="Calibri" pitchFamily="34" charset="0"/>
              </a:rPr>
              <a:t>() indicates what proportion of the "duty cycle" in which the output is activated (see chart).</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As </a:t>
            </a:r>
            <a:r>
              <a:rPr lang="en-US" sz="1600" b="1" dirty="0" err="1">
                <a:solidFill>
                  <a:srgbClr val="0070C0"/>
                </a:solidFill>
                <a:latin typeface="Calibri" pitchFamily="34" charset="0"/>
                <a:cs typeface="Calibri" pitchFamily="34" charset="0"/>
              </a:rPr>
              <a:t>AnalogWrite</a:t>
            </a:r>
            <a:r>
              <a:rPr lang="en-US" sz="1600" b="1" dirty="0">
                <a:solidFill>
                  <a:srgbClr val="0070C0"/>
                </a:solidFill>
                <a:latin typeface="Calibri" pitchFamily="34" charset="0"/>
                <a:cs typeface="Calibri" pitchFamily="34" charset="0"/>
              </a:rPr>
              <a:t> value can vary from 0 to 255: </a:t>
            </a:r>
          </a:p>
          <a:p>
            <a:pPr marL="285750" indent="-285750" algn="just">
              <a:buFontTx/>
              <a:buChar char="-"/>
            </a:pPr>
            <a:r>
              <a:rPr lang="en-US" sz="1600" b="1" dirty="0">
                <a:solidFill>
                  <a:srgbClr val="0070C0"/>
                </a:solidFill>
                <a:latin typeface="Calibri" pitchFamily="34" charset="0"/>
                <a:cs typeface="Calibri" pitchFamily="34" charset="0"/>
              </a:rPr>
              <a:t>A duty cycle of 50% of the time will give: 50% of 255 or 255 * 0.5 = 127.5 (so the statement </a:t>
            </a:r>
            <a:r>
              <a:rPr lang="en-US" sz="1600" b="1" dirty="0" err="1">
                <a:solidFill>
                  <a:srgbClr val="0070C0"/>
                </a:solidFill>
                <a:latin typeface="Calibri" pitchFamily="34" charset="0"/>
                <a:cs typeface="Calibri" pitchFamily="34" charset="0"/>
              </a:rPr>
              <a:t>analogWrite</a:t>
            </a:r>
            <a:r>
              <a:rPr lang="en-US" sz="1600" b="1" dirty="0">
                <a:solidFill>
                  <a:srgbClr val="0070C0"/>
                </a:solidFill>
                <a:latin typeface="Calibri" pitchFamily="34" charset="0"/>
                <a:cs typeface="Calibri" pitchFamily="34" charset="0"/>
              </a:rPr>
              <a:t> 127). </a:t>
            </a:r>
          </a:p>
          <a:p>
            <a:pPr marL="285750" indent="-285750" algn="just">
              <a:buFontTx/>
              <a:buChar char="-"/>
            </a:pPr>
            <a:r>
              <a:rPr lang="en-US" sz="1600" b="1" dirty="0">
                <a:solidFill>
                  <a:srgbClr val="0070C0"/>
                </a:solidFill>
                <a:latin typeface="Calibri" pitchFamily="34" charset="0"/>
                <a:cs typeface="Calibri" pitchFamily="34" charset="0"/>
              </a:rPr>
              <a:t>Or more generally: a duty cycle x % will give a ((255) n 100/x)).</a:t>
            </a:r>
            <a:endParaRPr lang="fr-FR" sz="1600" dirty="0">
              <a:solidFill>
                <a:srgbClr val="0070C0"/>
              </a:solidFill>
              <a:latin typeface="Calibri" pitchFamily="34" charset="0"/>
              <a:cs typeface="Calibri" pitchFamily="34" charset="0"/>
            </a:endParaRP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OR vice versa: </a:t>
            </a:r>
          </a:p>
          <a:p>
            <a:pPr algn="just"/>
            <a:r>
              <a:rPr lang="en-US" sz="1600" b="1" dirty="0">
                <a:solidFill>
                  <a:srgbClr val="0070C0"/>
                </a:solidFill>
                <a:latin typeface="Calibri" pitchFamily="34" charset="0"/>
                <a:cs typeface="Calibri" pitchFamily="34" charset="0"/>
              </a:rPr>
              <a:t>If one has a value </a:t>
            </a:r>
            <a:r>
              <a:rPr lang="en-US" sz="1600" b="1" dirty="0" err="1">
                <a:solidFill>
                  <a:srgbClr val="0070C0"/>
                </a:solidFill>
                <a:latin typeface="Calibri" pitchFamily="34" charset="0"/>
                <a:cs typeface="Calibri" pitchFamily="34" charset="0"/>
              </a:rPr>
              <a:t>analogWrite</a:t>
            </a:r>
            <a:r>
              <a:rPr lang="en-US" sz="1600" b="1" dirty="0">
                <a:solidFill>
                  <a:srgbClr val="0070C0"/>
                </a:solidFill>
                <a:latin typeface="Calibri" pitchFamily="34" charset="0"/>
                <a:cs typeface="Calibri" pitchFamily="34" charset="0"/>
              </a:rPr>
              <a:t>() = n, </a:t>
            </a:r>
          </a:p>
          <a:p>
            <a:pPr algn="just"/>
            <a:r>
              <a:rPr lang="en-US" sz="1600" b="1" dirty="0">
                <a:solidFill>
                  <a:srgbClr val="0070C0"/>
                </a:solidFill>
                <a:latin typeface="Calibri" pitchFamily="34" charset="0"/>
                <a:cs typeface="Calibri" pitchFamily="34" charset="0"/>
              </a:rPr>
              <a:t>the duty cycle will be (n/255)*100% of the period.</a:t>
            </a:r>
            <a:endParaRPr lang="fr-FR" sz="1600" b="1" dirty="0">
              <a:solidFill>
                <a:srgbClr val="7030A0"/>
              </a:solidFill>
              <a:latin typeface="Calibri" pitchFamily="34" charset="0"/>
              <a:cs typeface="Calibri" pitchFamily="34" charset="0"/>
            </a:endParaRPr>
          </a:p>
        </p:txBody>
      </p:sp>
      <p:sp>
        <p:nvSpPr>
          <p:cNvPr id="7" name="Rectangle 6"/>
          <p:cNvSpPr/>
          <p:nvPr/>
        </p:nvSpPr>
        <p:spPr>
          <a:xfrm>
            <a:off x="6541" y="6243139"/>
            <a:ext cx="5519973" cy="276999"/>
          </a:xfrm>
          <a:prstGeom prst="rect">
            <a:avLst/>
          </a:prstGeom>
        </p:spPr>
        <p:txBody>
          <a:bodyPr wrap="none">
            <a:spAutoFit/>
          </a:bodyPr>
          <a:lstStyle/>
          <a:p>
            <a:r>
              <a:rPr lang="fr-FR" sz="1200" b="1" dirty="0" err="1">
                <a:solidFill>
                  <a:srgbClr val="7030A0"/>
                </a:solidFill>
                <a:latin typeface="Calibri" pitchFamily="34" charset="0"/>
                <a:cs typeface="Calibri" pitchFamily="34" charset="0"/>
              </a:rPr>
              <a:t>Refinement</a:t>
            </a:r>
            <a:r>
              <a:rPr lang="fr-FR" sz="1200" b="1" dirty="0">
                <a:solidFill>
                  <a:srgbClr val="7030A0"/>
                </a:solidFill>
                <a:latin typeface="Calibri" pitchFamily="34" charset="0"/>
                <a:cs typeface="Calibri" pitchFamily="34" charset="0"/>
              </a:rPr>
              <a:t>: </a:t>
            </a:r>
            <a:r>
              <a:rPr lang="fr-FR" sz="1200" b="1" dirty="0" err="1">
                <a:solidFill>
                  <a:srgbClr val="7030A0"/>
                </a:solidFill>
                <a:latin typeface="Calibri" pitchFamily="34" charset="0"/>
                <a:cs typeface="Calibri" pitchFamily="34" charset="0"/>
              </a:rPr>
              <a:t>low</a:t>
            </a:r>
            <a:r>
              <a:rPr lang="fr-FR" sz="1200" b="1" dirty="0">
                <a:solidFill>
                  <a:srgbClr val="7030A0"/>
                </a:solidFill>
                <a:latin typeface="Calibri" pitchFamily="34" charset="0"/>
                <a:cs typeface="Calibri" pitchFamily="34" charset="0"/>
              </a:rPr>
              <a:t> </a:t>
            </a:r>
            <a:r>
              <a:rPr lang="fr-FR" sz="1200" b="1" dirty="0" err="1">
                <a:solidFill>
                  <a:srgbClr val="7030A0"/>
                </a:solidFill>
                <a:latin typeface="Calibri" pitchFamily="34" charset="0"/>
                <a:cs typeface="Calibri" pitchFamily="34" charset="0"/>
              </a:rPr>
              <a:t>pass</a:t>
            </a:r>
            <a:r>
              <a:rPr lang="fr-FR" sz="1200" b="1" dirty="0">
                <a:solidFill>
                  <a:srgbClr val="7030A0"/>
                </a:solidFill>
                <a:latin typeface="Calibri" pitchFamily="34" charset="0"/>
                <a:cs typeface="Calibri" pitchFamily="34" charset="0"/>
              </a:rPr>
              <a:t> </a:t>
            </a:r>
            <a:r>
              <a:rPr lang="fr-FR" sz="1200" b="1" dirty="0" err="1">
                <a:solidFill>
                  <a:srgbClr val="7030A0"/>
                </a:solidFill>
                <a:latin typeface="Calibri" pitchFamily="34" charset="0"/>
                <a:cs typeface="Calibri" pitchFamily="34" charset="0"/>
              </a:rPr>
              <a:t>filter</a:t>
            </a:r>
            <a:r>
              <a:rPr lang="fr-FR" sz="1200" b="1" dirty="0">
                <a:solidFill>
                  <a:srgbClr val="7030A0"/>
                </a:solidFill>
                <a:latin typeface="Calibri" pitchFamily="34" charset="0"/>
                <a:cs typeface="Calibri" pitchFamily="34" charset="0"/>
              </a:rPr>
              <a:t>=&gt; http://arduino-info.wikispaces.com/Analog-Output</a:t>
            </a:r>
          </a:p>
        </p:txBody>
      </p:sp>
      <p:pic>
        <p:nvPicPr>
          <p:cNvPr id="8" name="Image 7">
            <a:hlinkClick r:id="rId3" action="ppaction://hlinksldjump"/>
            <a:extLst>
              <a:ext uri="{FF2B5EF4-FFF2-40B4-BE49-F238E27FC236}">
                <a16:creationId xmlns:a16="http://schemas.microsoft.com/office/drawing/2014/main" id="{3DE2BEC8-CA04-42AC-AF42-F7AFCA752A0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TRUE  » ANALOG OUTPUT!</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101</a:t>
            </a:fld>
            <a:endParaRPr lang="fr-FR"/>
          </a:p>
        </p:txBody>
      </p:sp>
      <p:sp>
        <p:nvSpPr>
          <p:cNvPr id="4" name="Rectangle 3"/>
          <p:cNvSpPr/>
          <p:nvPr/>
        </p:nvSpPr>
        <p:spPr>
          <a:xfrm>
            <a:off x="0" y="476672"/>
            <a:ext cx="4788024" cy="830997"/>
          </a:xfrm>
          <a:prstGeom prst="rect">
            <a:avLst/>
          </a:prstGeom>
        </p:spPr>
        <p:txBody>
          <a:bodyPr wrap="square">
            <a:spAutoFit/>
          </a:bodyPr>
          <a:lstStyle/>
          <a:p>
            <a:r>
              <a:rPr lang="en-US" sz="1600" b="1" dirty="0">
                <a:latin typeface="Calibri" pitchFamily="34" charset="0"/>
              </a:rPr>
              <a:t>With "the trick" PWM signals, we can get a quasi analog, but how if I want a completely analog signal from a digital signal?</a:t>
            </a:r>
            <a:endParaRPr lang="fr-FR" sz="1600" b="1" dirty="0">
              <a:solidFill>
                <a:srgbClr val="FF6600"/>
              </a:solidFill>
              <a:latin typeface="Calibri" pitchFamily="34" charset="0"/>
            </a:endParaRPr>
          </a:p>
        </p:txBody>
      </p:sp>
      <p:sp>
        <p:nvSpPr>
          <p:cNvPr id="5" name="Rectangle 4"/>
          <p:cNvSpPr/>
          <p:nvPr/>
        </p:nvSpPr>
        <p:spPr>
          <a:xfrm>
            <a:off x="0" y="1556792"/>
            <a:ext cx="5724128" cy="1323439"/>
          </a:xfrm>
          <a:prstGeom prst="rect">
            <a:avLst/>
          </a:prstGeom>
        </p:spPr>
        <p:txBody>
          <a:bodyPr wrap="square">
            <a:spAutoFit/>
          </a:bodyPr>
          <a:lstStyle/>
          <a:p>
            <a:r>
              <a:rPr lang="en-US" sz="1600" b="1" dirty="0">
                <a:solidFill>
                  <a:srgbClr val="00B050"/>
                </a:solidFill>
                <a:latin typeface="Calibri" pitchFamily="34" charset="0"/>
              </a:rPr>
              <a:t>Solution: put a RC filter at the output of the PWM</a:t>
            </a:r>
          </a:p>
          <a:p>
            <a:r>
              <a:rPr lang="en-US" sz="1600" b="1" dirty="0">
                <a:solidFill>
                  <a:srgbClr val="00B050"/>
                </a:solidFill>
                <a:latin typeface="Calibri" pitchFamily="34" charset="0"/>
              </a:rPr>
              <a:t>1 - if the PWM signal is 1, the capacitor takes over.  </a:t>
            </a:r>
          </a:p>
          <a:p>
            <a:r>
              <a:rPr lang="en-US" sz="1600" b="1" dirty="0">
                <a:solidFill>
                  <a:srgbClr val="00B050"/>
                </a:solidFill>
                <a:latin typeface="Calibri" pitchFamily="34" charset="0"/>
              </a:rPr>
              <a:t>2 - If the PWM signal goes to 0, the capacitor discharges.</a:t>
            </a:r>
          </a:p>
          <a:p>
            <a:r>
              <a:rPr lang="en-US" sz="1600" b="1" dirty="0">
                <a:solidFill>
                  <a:srgbClr val="00B050"/>
                </a:solidFill>
                <a:latin typeface="Calibri" pitchFamily="34" charset="0"/>
              </a:rPr>
              <a:t>and so on... involving a variation of voltage at the terminals of the capacitor that is similar to this:</a:t>
            </a:r>
            <a:endParaRPr lang="fr-FR" sz="1600" b="1" dirty="0">
              <a:solidFill>
                <a:srgbClr val="0070C0"/>
              </a:solidFill>
              <a:latin typeface="Calibri" pitchFamily="34" charset="0"/>
            </a:endParaRPr>
          </a:p>
        </p:txBody>
      </p:sp>
      <p:pic>
        <p:nvPicPr>
          <p:cNvPr id="6" name="Image 5" descr="37012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120" y="1833524"/>
            <a:ext cx="3328142" cy="947404"/>
          </a:xfrm>
          <a:prstGeom prst="rect">
            <a:avLst/>
          </a:prstGeom>
        </p:spPr>
      </p:pic>
      <p:sp>
        <p:nvSpPr>
          <p:cNvPr id="7" name="Rectangle 6"/>
          <p:cNvSpPr/>
          <p:nvPr/>
        </p:nvSpPr>
        <p:spPr>
          <a:xfrm>
            <a:off x="0" y="2852936"/>
            <a:ext cx="9144000" cy="769441"/>
          </a:xfrm>
          <a:prstGeom prst="rect">
            <a:avLst/>
          </a:prstGeom>
        </p:spPr>
        <p:txBody>
          <a:bodyPr wrap="square">
            <a:spAutoFit/>
          </a:bodyPr>
          <a:lstStyle/>
          <a:p>
            <a:r>
              <a:rPr lang="en-US" sz="1600" b="1" dirty="0">
                <a:solidFill>
                  <a:srgbClr val="7030A0"/>
                </a:solidFill>
                <a:latin typeface="Calibri" pitchFamily="34" charset="0"/>
              </a:rPr>
              <a:t>What's new compared to the square wave? </a:t>
            </a:r>
          </a:p>
          <a:p>
            <a:r>
              <a:rPr lang="en-US" sz="1600" b="1" dirty="0">
                <a:solidFill>
                  <a:srgbClr val="7030A0"/>
                </a:solidFill>
                <a:latin typeface="Calibri" pitchFamily="34" charset="0"/>
              </a:rPr>
              <a:t>Nothing more, the average value of the blue signal is the same as the red signal. </a:t>
            </a:r>
          </a:p>
          <a:p>
            <a:r>
              <a:rPr lang="en-US" sz="1200" b="1" dirty="0">
                <a:solidFill>
                  <a:srgbClr val="008080"/>
                </a:solidFill>
                <a:latin typeface="Calibri" pitchFamily="34" charset="0"/>
              </a:rPr>
              <a:t>It should be noted that in this case, the time of charge/discharge of the capacitor is chosen equal to a half of the signal</a:t>
            </a:r>
            <a:endParaRPr lang="fr-FR" sz="1100" b="1" i="1" dirty="0">
              <a:solidFill>
                <a:srgbClr val="008080"/>
              </a:solidFill>
              <a:latin typeface="Calibri" pitchFamily="34" charset="0"/>
            </a:endParaRPr>
          </a:p>
        </p:txBody>
      </p:sp>
      <p:sp>
        <p:nvSpPr>
          <p:cNvPr id="8" name="Rectangle 7"/>
          <p:cNvSpPr/>
          <p:nvPr/>
        </p:nvSpPr>
        <p:spPr>
          <a:xfrm>
            <a:off x="35496" y="3692822"/>
            <a:ext cx="5688632" cy="584775"/>
          </a:xfrm>
          <a:prstGeom prst="rect">
            <a:avLst/>
          </a:prstGeom>
        </p:spPr>
        <p:txBody>
          <a:bodyPr wrap="square">
            <a:spAutoFit/>
          </a:bodyPr>
          <a:lstStyle/>
          <a:p>
            <a:r>
              <a:rPr lang="en-US" sz="1600" b="1" dirty="0">
                <a:solidFill>
                  <a:srgbClr val="7030A0"/>
                </a:solidFill>
                <a:latin typeface="Calibri" pitchFamily="34" charset="0"/>
              </a:rPr>
              <a:t>What will happen if we choose a smaller or larger load/discharge time? For example a largest RC:</a:t>
            </a:r>
            <a:endParaRPr lang="fr-FR" sz="1600" b="1" dirty="0">
              <a:latin typeface="Calibri" pitchFamily="34" charset="0"/>
            </a:endParaRPr>
          </a:p>
        </p:txBody>
      </p:sp>
      <p:pic>
        <p:nvPicPr>
          <p:cNvPr id="9" name="Image 8" descr="37021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3573016"/>
            <a:ext cx="2895600" cy="1176338"/>
          </a:xfrm>
          <a:prstGeom prst="rect">
            <a:avLst/>
          </a:prstGeom>
        </p:spPr>
      </p:pic>
      <p:sp>
        <p:nvSpPr>
          <p:cNvPr id="10" name="Rectangle 9"/>
          <p:cNvSpPr/>
          <p:nvPr/>
        </p:nvSpPr>
        <p:spPr>
          <a:xfrm>
            <a:off x="0" y="4653136"/>
            <a:ext cx="9144000" cy="738664"/>
          </a:xfrm>
          <a:prstGeom prst="rect">
            <a:avLst/>
          </a:prstGeom>
        </p:spPr>
        <p:txBody>
          <a:bodyPr wrap="square">
            <a:spAutoFit/>
          </a:bodyPr>
          <a:lstStyle/>
          <a:p>
            <a:pPr algn="just"/>
            <a:r>
              <a:rPr lang="en-US" b="1" i="1" dirty="0">
                <a:latin typeface="Calibri" pitchFamily="34" charset="0"/>
              </a:rPr>
              <a:t>The voltage at the terminals of the capacitor does not reach the + 5V and 0V as in the previous timeline.  The couple RC being larger that previously, the capacitor takes longer to load and as the signal "go faster" capacitor, it cannot be load/unload completely.</a:t>
            </a:r>
            <a:endParaRPr lang="fr-FR" b="1" i="1" dirty="0">
              <a:latin typeface="Calibri" pitchFamily="34" charset="0"/>
            </a:endParaRPr>
          </a:p>
        </p:txBody>
      </p:sp>
      <p:pic>
        <p:nvPicPr>
          <p:cNvPr id="11" name="Image 10" descr="37022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5295" y="5373216"/>
            <a:ext cx="2877230" cy="1168876"/>
          </a:xfrm>
          <a:prstGeom prst="rect">
            <a:avLst/>
          </a:prstGeom>
        </p:spPr>
      </p:pic>
      <p:sp>
        <p:nvSpPr>
          <p:cNvPr id="12" name="Rectangle 11"/>
          <p:cNvSpPr/>
          <p:nvPr/>
        </p:nvSpPr>
        <p:spPr>
          <a:xfrm>
            <a:off x="0" y="5445224"/>
            <a:ext cx="5724128" cy="338554"/>
          </a:xfrm>
          <a:prstGeom prst="rect">
            <a:avLst/>
          </a:prstGeom>
        </p:spPr>
        <p:txBody>
          <a:bodyPr wrap="square">
            <a:spAutoFit/>
          </a:bodyPr>
          <a:lstStyle/>
          <a:p>
            <a:pPr algn="just"/>
            <a:r>
              <a:rPr lang="en-US" sz="1600" b="1" dirty="0">
                <a:solidFill>
                  <a:srgbClr val="7030A0"/>
                </a:solidFill>
                <a:latin typeface="Calibri" pitchFamily="34" charset="0"/>
              </a:rPr>
              <a:t>What will happen if we continue to increase the constant RC?</a:t>
            </a:r>
            <a:endParaRPr lang="fr-FR" sz="1600" b="1" dirty="0">
              <a:latin typeface="Calibri" pitchFamily="34" charset="0"/>
            </a:endParaRPr>
          </a:p>
        </p:txBody>
      </p:sp>
      <p:sp>
        <p:nvSpPr>
          <p:cNvPr id="13" name="Rectangle 12"/>
          <p:cNvSpPr/>
          <p:nvPr/>
        </p:nvSpPr>
        <p:spPr>
          <a:xfrm>
            <a:off x="0" y="5733256"/>
            <a:ext cx="5508104" cy="830997"/>
          </a:xfrm>
          <a:prstGeom prst="rect">
            <a:avLst/>
          </a:prstGeom>
        </p:spPr>
        <p:txBody>
          <a:bodyPr wrap="square">
            <a:spAutoFit/>
          </a:bodyPr>
          <a:lstStyle/>
          <a:p>
            <a:pPr algn="just"/>
            <a:r>
              <a:rPr lang="en-US" sz="1600" b="1" dirty="0">
                <a:solidFill>
                  <a:srgbClr val="C00000"/>
                </a:solidFill>
                <a:latin typeface="Calibri" pitchFamily="34" charset="0"/>
              </a:rPr>
              <a:t>This signal approaches in addition to the average value of the PWM signal.  </a:t>
            </a:r>
          </a:p>
          <a:p>
            <a:pPr algn="just"/>
            <a:r>
              <a:rPr lang="en-US" sz="1600" b="1" dirty="0">
                <a:solidFill>
                  <a:srgbClr val="C00000"/>
                </a:solidFill>
                <a:latin typeface="Calibri" pitchFamily="34" charset="0"/>
              </a:rPr>
              <a:t>Have we won the game?</a:t>
            </a:r>
            <a:endParaRPr lang="fr-FR" sz="1600" b="1" dirty="0">
              <a:solidFill>
                <a:srgbClr val="FF6600"/>
              </a:solidFill>
              <a:latin typeface="Calibri" pitchFamily="34" charset="0"/>
            </a:endParaRPr>
          </a:p>
        </p:txBody>
      </p:sp>
      <p:grpSp>
        <p:nvGrpSpPr>
          <p:cNvPr id="16" name="Groupe 15"/>
          <p:cNvGrpSpPr/>
          <p:nvPr/>
        </p:nvGrpSpPr>
        <p:grpSpPr>
          <a:xfrm>
            <a:off x="4824536" y="476672"/>
            <a:ext cx="4283968" cy="1256714"/>
            <a:chOff x="4860032" y="476672"/>
            <a:chExt cx="4283968" cy="1256714"/>
          </a:xfrm>
        </p:grpSpPr>
        <p:pic>
          <p:nvPicPr>
            <p:cNvPr id="14" name="Picture 1" descr="C:\Users\JeremieNouveau\Pictures\vlcsnap-2015-10-19-14h54m53s3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0032" y="749336"/>
              <a:ext cx="4283968" cy="984050"/>
            </a:xfrm>
            <a:prstGeom prst="rect">
              <a:avLst/>
            </a:prstGeom>
            <a:noFill/>
          </p:spPr>
        </p:pic>
        <p:sp>
          <p:nvSpPr>
            <p:cNvPr id="15" name="ZoneTexte 14"/>
            <p:cNvSpPr txBox="1"/>
            <p:nvPr/>
          </p:nvSpPr>
          <p:spPr>
            <a:xfrm>
              <a:off x="6072837" y="476672"/>
              <a:ext cx="498855" cy="307777"/>
            </a:xfrm>
            <a:prstGeom prst="rect">
              <a:avLst/>
            </a:prstGeom>
            <a:noFill/>
          </p:spPr>
          <p:txBody>
            <a:bodyPr wrap="none" rtlCol="0">
              <a:spAutoFit/>
            </a:bodyPr>
            <a:lstStyle/>
            <a:p>
              <a:r>
                <a:rPr lang="fr-FR" b="1" dirty="0">
                  <a:latin typeface="Calibri" pitchFamily="34" charset="0"/>
                </a:rPr>
                <a:t>80%</a:t>
              </a:r>
            </a:p>
          </p:txBody>
        </p:sp>
      </p:grpSp>
      <p:pic>
        <p:nvPicPr>
          <p:cNvPr id="17" name="Image 16">
            <a:hlinkClick r:id="rId6" action="ppaction://hlinksldjump"/>
            <a:extLst>
              <a:ext uri="{FF2B5EF4-FFF2-40B4-BE49-F238E27FC236}">
                <a16:creationId xmlns:a16="http://schemas.microsoft.com/office/drawing/2014/main" id="{AA4E5595-D9C6-45EF-AE44-B0A0BF88232A}"/>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par>
                                <p:cTn id="45" presetID="3" presetClass="entr" presetSubtype="1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 grpId="0"/>
      <p:bldP spid="12" grpId="0"/>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TRUE » ANALOG OUTPUT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102</a:t>
            </a:fld>
            <a:endParaRPr lang="fr-FR"/>
          </a:p>
        </p:txBody>
      </p:sp>
      <p:sp>
        <p:nvSpPr>
          <p:cNvPr id="9" name="Rectangle 8"/>
          <p:cNvSpPr/>
          <p:nvPr/>
        </p:nvSpPr>
        <p:spPr>
          <a:xfrm>
            <a:off x="36512" y="2803575"/>
            <a:ext cx="9144000" cy="1015663"/>
          </a:xfrm>
          <a:prstGeom prst="rect">
            <a:avLst/>
          </a:prstGeom>
        </p:spPr>
        <p:txBody>
          <a:bodyPr wrap="square">
            <a:spAutoFit/>
          </a:bodyPr>
          <a:lstStyle/>
          <a:p>
            <a:r>
              <a:rPr lang="en-US" sz="1600" b="1" dirty="0">
                <a:solidFill>
                  <a:srgbClr val="0070C0"/>
                </a:solidFill>
                <a:latin typeface="Calibri" pitchFamily="34" charset="0"/>
              </a:rPr>
              <a:t>The more you increase the load with RC, more the capacitor will take some time to stabilize at the desired level: </a:t>
            </a:r>
          </a:p>
          <a:p>
            <a:r>
              <a:rPr lang="en-US" sz="1600" b="1" dirty="0">
                <a:solidFill>
                  <a:srgbClr val="0070C0"/>
                </a:solidFill>
                <a:latin typeface="Calibri" pitchFamily="34" charset="0"/>
              </a:rPr>
              <a:t>If we want to create an analogue signal which varies fairly quickly-online problem. </a:t>
            </a:r>
          </a:p>
          <a:p>
            <a:r>
              <a:rPr lang="en-US" sz="1200" b="1" i="1" dirty="0">
                <a:solidFill>
                  <a:srgbClr val="00B050"/>
                </a:solidFill>
                <a:latin typeface="Calibri" pitchFamily="34" charset="0"/>
              </a:rPr>
              <a:t>Which can sometimes save you it is persistence of vision of the eye for an LED application or that an engine that has inertia!</a:t>
            </a:r>
            <a:endParaRPr lang="fr-FR" sz="1050" b="1" i="1" dirty="0">
              <a:solidFill>
                <a:srgbClr val="00B050"/>
              </a:solidFill>
              <a:latin typeface="Calibri" pitchFamily="34" charset="0"/>
            </a:endParaRPr>
          </a:p>
        </p:txBody>
      </p:sp>
      <p:pic>
        <p:nvPicPr>
          <p:cNvPr id="10" name="Image 9" descr="37118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136" y="1052736"/>
            <a:ext cx="3309646" cy="1425598"/>
          </a:xfrm>
          <a:prstGeom prst="rect">
            <a:avLst/>
          </a:prstGeom>
        </p:spPr>
      </p:pic>
      <p:sp>
        <p:nvSpPr>
          <p:cNvPr id="11" name="Rectangle 10"/>
          <p:cNvSpPr/>
          <p:nvPr/>
        </p:nvSpPr>
        <p:spPr>
          <a:xfrm>
            <a:off x="36512" y="548680"/>
            <a:ext cx="9144000" cy="584775"/>
          </a:xfrm>
          <a:prstGeom prst="rect">
            <a:avLst/>
          </a:prstGeom>
        </p:spPr>
        <p:txBody>
          <a:bodyPr wrap="square">
            <a:spAutoFit/>
          </a:bodyPr>
          <a:lstStyle/>
          <a:p>
            <a:r>
              <a:rPr lang="en-US" sz="1600" b="1" dirty="0">
                <a:solidFill>
                  <a:srgbClr val="7030A0"/>
                </a:solidFill>
                <a:latin typeface="Calibri" pitchFamily="34" charset="0"/>
              </a:rPr>
              <a:t>What to do if you want to have a beautiful right?  </a:t>
            </a:r>
          </a:p>
          <a:p>
            <a:r>
              <a:rPr lang="en-US" sz="1600" b="1" dirty="0">
                <a:solidFill>
                  <a:srgbClr val="7030A0"/>
                </a:solidFill>
                <a:latin typeface="Calibri" pitchFamily="34" charset="0"/>
              </a:rPr>
              <a:t>Further increase the time constant RC?</a:t>
            </a:r>
            <a:endParaRPr lang="fr-FR" sz="1600" b="1" dirty="0">
              <a:solidFill>
                <a:srgbClr val="7030A0"/>
              </a:solidFill>
              <a:latin typeface="Calibri" pitchFamily="34" charset="0"/>
            </a:endParaRPr>
          </a:p>
        </p:txBody>
      </p:sp>
      <p:sp>
        <p:nvSpPr>
          <p:cNvPr id="12" name="Rectangle 11"/>
          <p:cNvSpPr/>
          <p:nvPr/>
        </p:nvSpPr>
        <p:spPr>
          <a:xfrm>
            <a:off x="35496" y="3780329"/>
            <a:ext cx="8964488" cy="584775"/>
          </a:xfrm>
          <a:prstGeom prst="rect">
            <a:avLst/>
          </a:prstGeom>
        </p:spPr>
        <p:txBody>
          <a:bodyPr wrap="square">
            <a:spAutoFit/>
          </a:bodyPr>
          <a:lstStyle/>
          <a:p>
            <a:r>
              <a:rPr lang="en-US" sz="1600" b="1" dirty="0">
                <a:solidFill>
                  <a:srgbClr val="0070C0"/>
                </a:solidFill>
                <a:latin typeface="Calibri" pitchFamily="34" charset="0"/>
              </a:rPr>
              <a:t>And then, we can conversely reduce the RC because changing tier will be faster, but the CPU voltage will tend to follow the signal: is the first timeline that we saw earlier.</a:t>
            </a:r>
            <a:endParaRPr lang="fr-FR" sz="1600" b="1" dirty="0">
              <a:solidFill>
                <a:srgbClr val="FF6600"/>
              </a:solidFill>
              <a:latin typeface="Calibri" pitchFamily="34" charset="0"/>
            </a:endParaRPr>
          </a:p>
        </p:txBody>
      </p:sp>
      <p:sp>
        <p:nvSpPr>
          <p:cNvPr id="13" name="Rectangle 12"/>
          <p:cNvSpPr/>
          <p:nvPr/>
        </p:nvSpPr>
        <p:spPr>
          <a:xfrm>
            <a:off x="0" y="4739660"/>
            <a:ext cx="9108504" cy="1569660"/>
          </a:xfrm>
          <a:prstGeom prst="rect">
            <a:avLst/>
          </a:prstGeom>
        </p:spPr>
        <p:txBody>
          <a:bodyPr wrap="square">
            <a:spAutoFit/>
          </a:bodyPr>
          <a:lstStyle/>
          <a:p>
            <a:r>
              <a:rPr lang="en-US" sz="1600" b="1" dirty="0">
                <a:solidFill>
                  <a:srgbClr val="7030A0"/>
                </a:solidFill>
                <a:latin typeface="Calibri" pitchFamily="34" charset="0"/>
              </a:rPr>
              <a:t>How to properly calibrate the constant RC? Find the right balance!  </a:t>
            </a:r>
          </a:p>
          <a:p>
            <a:r>
              <a:rPr lang="en-US" sz="1600" b="1" dirty="0">
                <a:solidFill>
                  <a:srgbClr val="7030A0"/>
                </a:solidFill>
                <a:latin typeface="Calibri" pitchFamily="34" charset="0"/>
              </a:rPr>
              <a:t>-If a signal that is the closest possible value average: constant great RC. </a:t>
            </a:r>
          </a:p>
          <a:p>
            <a:r>
              <a:rPr lang="en-US" sz="1600" b="1" dirty="0">
                <a:solidFill>
                  <a:srgbClr val="7030A0"/>
                </a:solidFill>
                <a:latin typeface="Calibri" pitchFamily="34" charset="0"/>
              </a:rPr>
              <a:t>-If instead we want a signal that is the fastest and the average value is an approximation, then as the low time constant. </a:t>
            </a:r>
          </a:p>
          <a:p>
            <a:r>
              <a:rPr lang="en-US" sz="1600" b="1" dirty="0">
                <a:solidFill>
                  <a:srgbClr val="7030A0"/>
                </a:solidFill>
                <a:latin typeface="Calibri" pitchFamily="34" charset="0"/>
              </a:rPr>
              <a:t>-If you want a fast signal and the closest possible value average, you can also change the frequency of the PWM</a:t>
            </a:r>
            <a:endParaRPr lang="fr-FR" sz="1600" b="1" dirty="0">
              <a:solidFill>
                <a:srgbClr val="C00000"/>
              </a:solidFill>
              <a:latin typeface="Calibri" pitchFamily="34" charset="0"/>
            </a:endParaRPr>
          </a:p>
        </p:txBody>
      </p:sp>
      <p:sp>
        <p:nvSpPr>
          <p:cNvPr id="14" name="Rectangle 13"/>
          <p:cNvSpPr/>
          <p:nvPr/>
        </p:nvSpPr>
        <p:spPr>
          <a:xfrm>
            <a:off x="35496" y="1484784"/>
            <a:ext cx="5832648" cy="830997"/>
          </a:xfrm>
          <a:prstGeom prst="rect">
            <a:avLst/>
          </a:prstGeom>
        </p:spPr>
        <p:txBody>
          <a:bodyPr wrap="square">
            <a:spAutoFit/>
          </a:bodyPr>
          <a:lstStyle/>
          <a:p>
            <a:pPr algn="just"/>
            <a:r>
              <a:rPr lang="en-US" sz="1600" b="1" dirty="0">
                <a:solidFill>
                  <a:srgbClr val="00B050"/>
                </a:solidFill>
                <a:latin typeface="Calibri" pitchFamily="34" charset="0"/>
              </a:rPr>
              <a:t>Yes but be careful, take precautions, because problems can occur:</a:t>
            </a:r>
          </a:p>
          <a:p>
            <a:pPr algn="just"/>
            <a:r>
              <a:rPr lang="en-US" sz="1600" b="1" dirty="0">
                <a:solidFill>
                  <a:srgbClr val="00B050"/>
                </a:solidFill>
                <a:latin typeface="Calibri" pitchFamily="34" charset="0"/>
              </a:rPr>
              <a:t>=&gt; issue of time of stabilization between two levels (different cyclical reports)</a:t>
            </a:r>
            <a:endParaRPr lang="fr-FR" sz="1600" b="1" dirty="0">
              <a:latin typeface="Calibri" pitchFamily="34" charset="0"/>
            </a:endParaRPr>
          </a:p>
        </p:txBody>
      </p:sp>
      <p:pic>
        <p:nvPicPr>
          <p:cNvPr id="15" name="Image 14">
            <a:hlinkClick r:id="rId3" action="ppaction://hlinksldjump"/>
            <a:extLst>
              <a:ext uri="{FF2B5EF4-FFF2-40B4-BE49-F238E27FC236}">
                <a16:creationId xmlns:a16="http://schemas.microsoft.com/office/drawing/2014/main" id="{8DE70C71-59AD-4022-900E-42BFBB0520A6}"/>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103</a:t>
            </a:fld>
            <a:endParaRPr lang="fr-FR" dirty="0"/>
          </a:p>
        </p:txBody>
      </p:sp>
      <p:sp>
        <p:nvSpPr>
          <p:cNvPr id="4" name="Titre 1"/>
          <p:cNvSpPr txBox="1">
            <a:spLocks/>
          </p:cNvSpPr>
          <p:nvPr/>
        </p:nvSpPr>
        <p:spPr>
          <a:xfrm>
            <a:off x="457200" y="58142"/>
            <a:ext cx="8229600" cy="49053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rPr>
              <a:t>TO GO FURTHER</a:t>
            </a:r>
          </a:p>
        </p:txBody>
      </p:sp>
      <p:pic>
        <p:nvPicPr>
          <p:cNvPr id="382978" name="Picture 2" descr="C:\Users\JeremieNouveau\Pictures\vlcsnap-2015-10-19-15h07m38s085.jpg"/>
          <p:cNvPicPr>
            <a:picLocks noChangeAspect="1" noChangeArrowheads="1"/>
          </p:cNvPicPr>
          <p:nvPr/>
        </p:nvPicPr>
        <p:blipFill>
          <a:blip r:embed="rId2" cstate="print">
            <a:lum bright="-10000" contrast="30000"/>
            <a:extLst>
              <a:ext uri="{28A0092B-C50C-407E-A947-70E740481C1C}">
                <a14:useLocalDpi xmlns:a14="http://schemas.microsoft.com/office/drawing/2010/main" val="0"/>
              </a:ext>
            </a:extLst>
          </a:blip>
          <a:srcRect/>
          <a:stretch>
            <a:fillRect/>
          </a:stretch>
        </p:blipFill>
        <p:spPr bwMode="auto">
          <a:xfrm>
            <a:off x="364792" y="1596305"/>
            <a:ext cx="8394152" cy="4371954"/>
          </a:xfrm>
          <a:prstGeom prst="rect">
            <a:avLst/>
          </a:prstGeom>
          <a:noFill/>
        </p:spPr>
      </p:pic>
      <p:sp>
        <p:nvSpPr>
          <p:cNvPr id="6" name="Rectangle 5"/>
          <p:cNvSpPr/>
          <p:nvPr/>
        </p:nvSpPr>
        <p:spPr>
          <a:xfrm>
            <a:off x="0" y="548680"/>
            <a:ext cx="9144000" cy="338554"/>
          </a:xfrm>
          <a:prstGeom prst="rect">
            <a:avLst/>
          </a:prstGeom>
        </p:spPr>
        <p:txBody>
          <a:bodyPr wrap="square">
            <a:spAutoFit/>
          </a:bodyPr>
          <a:lstStyle/>
          <a:p>
            <a:r>
              <a:rPr lang="en-US" sz="1600" b="1" dirty="0">
                <a:solidFill>
                  <a:srgbClr val="0070C0"/>
                </a:solidFill>
                <a:latin typeface="Calibri" pitchFamily="34" charset="0"/>
              </a:rPr>
              <a:t>Example of 'real' DIGITAL-to-ANALOG converter:</a:t>
            </a:r>
            <a:endParaRPr lang="fr-FR" sz="1200" b="1" i="1" dirty="0">
              <a:solidFill>
                <a:srgbClr val="7030A0"/>
              </a:solidFill>
              <a:latin typeface="Calibri" pitchFamily="34" charset="0"/>
            </a:endParaRPr>
          </a:p>
        </p:txBody>
      </p:sp>
      <p:pic>
        <p:nvPicPr>
          <p:cNvPr id="7" name="Image 6">
            <a:hlinkClick r:id="rId3" action="ppaction://hlinksldjump"/>
            <a:extLst>
              <a:ext uri="{FF2B5EF4-FFF2-40B4-BE49-F238E27FC236}">
                <a16:creationId xmlns:a16="http://schemas.microsoft.com/office/drawing/2014/main" id="{49FBBA5E-F19C-4784-8301-CFB9D66741E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CHANGE THE FREQUENCY PWM - 1</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104</a:t>
            </a:fld>
            <a:endParaRPr lang="fr-FR"/>
          </a:p>
        </p:txBody>
      </p:sp>
      <p:sp>
        <p:nvSpPr>
          <p:cNvPr id="4" name="Rectangle 3"/>
          <p:cNvSpPr/>
          <p:nvPr/>
        </p:nvSpPr>
        <p:spPr>
          <a:xfrm>
            <a:off x="0" y="656104"/>
            <a:ext cx="9144000" cy="5755422"/>
          </a:xfrm>
          <a:prstGeom prst="rect">
            <a:avLst/>
          </a:prstGeom>
        </p:spPr>
        <p:txBody>
          <a:bodyPr wrap="square">
            <a:spAutoFit/>
          </a:bodyPr>
          <a:lstStyle/>
          <a:p>
            <a:pPr algn="just"/>
            <a:r>
              <a:rPr lang="en-US" sz="1600" b="1" dirty="0">
                <a:latin typeface="Calibri" pitchFamily="34" charset="0"/>
              </a:rPr>
              <a:t>The PWM value is set to 8/16 bit when calling </a:t>
            </a:r>
            <a:r>
              <a:rPr lang="en-US" sz="1600" b="1" dirty="0" err="1">
                <a:latin typeface="Calibri" pitchFamily="34" charset="0"/>
              </a:rPr>
              <a:t>analogWrite</a:t>
            </a:r>
            <a:r>
              <a:rPr lang="en-US" sz="1600" b="1" dirty="0">
                <a:latin typeface="Calibri" pitchFamily="34" charset="0"/>
              </a:rPr>
              <a:t>(): </a:t>
            </a:r>
            <a:r>
              <a:rPr lang="en-US" sz="1600" b="1" dirty="0" err="1">
                <a:latin typeface="Calibri" pitchFamily="34" charset="0"/>
              </a:rPr>
              <a:t>analogWrite</a:t>
            </a:r>
            <a:r>
              <a:rPr lang="en-US" sz="1600" b="1" dirty="0">
                <a:latin typeface="Calibri" pitchFamily="34" charset="0"/>
              </a:rPr>
              <a:t>(</a:t>
            </a:r>
            <a:r>
              <a:rPr lang="en-US" sz="1600" b="1" dirty="0" err="1">
                <a:latin typeface="Calibri" pitchFamily="34" charset="0"/>
              </a:rPr>
              <a:t>myPWMpin</a:t>
            </a:r>
            <a:r>
              <a:rPr lang="en-US" sz="1600" b="1" dirty="0">
                <a:latin typeface="Calibri" pitchFamily="34" charset="0"/>
              </a:rPr>
              <a:t>, 128);  </a:t>
            </a:r>
            <a:br>
              <a:rPr lang="en-US" sz="1600" b="1" dirty="0">
                <a:latin typeface="Calibri" pitchFamily="34" charset="0"/>
              </a:rPr>
            </a:br>
            <a:endParaRPr lang="en-US" sz="1600" b="1" dirty="0">
              <a:latin typeface="Calibri" pitchFamily="34" charset="0"/>
            </a:endParaRPr>
          </a:p>
          <a:p>
            <a:pPr algn="just"/>
            <a:r>
              <a:rPr lang="en-US" sz="1600" b="1" dirty="0">
                <a:latin typeface="Calibri" pitchFamily="34" charset="0"/>
              </a:rPr>
              <a:t>This value is then compared to the value of one of the registers, counters </a:t>
            </a:r>
            <a:r>
              <a:rPr lang="en-US" sz="1600" b="1" dirty="0" err="1">
                <a:latin typeface="Calibri" pitchFamily="34" charset="0"/>
              </a:rPr>
              <a:t>OCRnX</a:t>
            </a:r>
            <a:r>
              <a:rPr lang="en-US" sz="1600" b="1" dirty="0">
                <a:latin typeface="Calibri" pitchFamily="34" charset="0"/>
              </a:rPr>
              <a:t> (8 - bit or 16 - bit): </a:t>
            </a:r>
          </a:p>
          <a:p>
            <a:pPr algn="just"/>
            <a:r>
              <a:rPr lang="en-US" sz="1600" b="1" dirty="0">
                <a:latin typeface="Calibri" pitchFamily="34" charset="0"/>
              </a:rPr>
              <a:t>1 - when the meter is less than the value of PWM: the PIN output high.  </a:t>
            </a:r>
          </a:p>
          <a:p>
            <a:pPr algn="just"/>
            <a:r>
              <a:rPr lang="en-US" sz="1600" b="1" dirty="0">
                <a:latin typeface="Calibri" pitchFamily="34" charset="0"/>
              </a:rPr>
              <a:t>2 - When the count is greater than the PWM value, the output pin low.  </a:t>
            </a:r>
          </a:p>
          <a:p>
            <a:pPr algn="just"/>
            <a:endParaRPr lang="en-US" sz="1600" b="1" dirty="0">
              <a:latin typeface="Calibri" pitchFamily="34" charset="0"/>
            </a:endParaRPr>
          </a:p>
          <a:p>
            <a:pPr algn="just"/>
            <a:r>
              <a:rPr lang="en-US" sz="1600" b="1" dirty="0">
                <a:latin typeface="Calibri" pitchFamily="34" charset="0"/>
              </a:rPr>
              <a:t>With the 8-bit timer, the example above generates a square signal because the pin is the same amount of time at the top (of 0 to 127) and then at the bottom (from 128 to 255) level. </a:t>
            </a:r>
          </a:p>
          <a:p>
            <a:pPr algn="just"/>
            <a:r>
              <a:rPr lang="en-US" sz="1600" b="1" dirty="0">
                <a:latin typeface="Calibri" pitchFamily="34" charset="0"/>
              </a:rPr>
              <a:t>With the timer 16 bit =&gt; it count of 2</a:t>
            </a:r>
            <a:r>
              <a:rPr lang="en-US" sz="1600" b="1" baseline="30000" dirty="0">
                <a:latin typeface="Calibri" pitchFamily="34" charset="0"/>
              </a:rPr>
              <a:t>16</a:t>
            </a:r>
            <a:r>
              <a:rPr lang="en-US" sz="1600" b="1" dirty="0">
                <a:latin typeface="Calibri" pitchFamily="34" charset="0"/>
              </a:rPr>
              <a:t> = 65536</a:t>
            </a:r>
            <a:endParaRPr lang="fr-FR" sz="1600" b="1" dirty="0">
              <a:latin typeface="Calibri" pitchFamily="34" charset="0"/>
            </a:endParaRPr>
          </a:p>
          <a:p>
            <a:pPr algn="just"/>
            <a:endParaRPr lang="fr-FR" sz="1600" b="1" dirty="0">
              <a:solidFill>
                <a:srgbClr val="0070C0"/>
              </a:solidFill>
              <a:latin typeface="Calibri" pitchFamily="34" charset="0"/>
            </a:endParaRPr>
          </a:p>
          <a:p>
            <a:pPr algn="just"/>
            <a:r>
              <a:rPr lang="en-US" sz="1600" b="1" dirty="0">
                <a:solidFill>
                  <a:srgbClr val="0070C0"/>
                </a:solidFill>
                <a:latin typeface="Calibri" pitchFamily="34" charset="0"/>
              </a:rPr>
              <a:t>On the </a:t>
            </a:r>
            <a:r>
              <a:rPr lang="en-US" sz="1600" b="1" dirty="0" err="1">
                <a:solidFill>
                  <a:srgbClr val="0070C0"/>
                </a:solidFill>
                <a:latin typeface="Calibri" pitchFamily="34" charset="0"/>
              </a:rPr>
              <a:t>ATMega</a:t>
            </a:r>
            <a:r>
              <a:rPr lang="en-US" sz="1600" b="1" dirty="0">
                <a:solidFill>
                  <a:srgbClr val="0070C0"/>
                </a:solidFill>
                <a:latin typeface="Calibri" pitchFamily="34" charset="0"/>
              </a:rPr>
              <a:t>: There are three types of registers timer/counter: TCCR0B, TCCR1B and TCCR2B. </a:t>
            </a:r>
          </a:p>
          <a:p>
            <a:pPr algn="just"/>
            <a:r>
              <a:rPr lang="en-US" sz="1600" b="1" dirty="0">
                <a:solidFill>
                  <a:srgbClr val="0070C0"/>
                </a:solidFill>
                <a:latin typeface="Calibri" pitchFamily="34" charset="0"/>
              </a:rPr>
              <a:t>1 - Each timer has two Output Compare Register </a:t>
            </a:r>
            <a:r>
              <a:rPr lang="en-US" sz="1600" b="1" dirty="0" err="1">
                <a:solidFill>
                  <a:srgbClr val="0070C0"/>
                </a:solidFill>
                <a:latin typeface="Calibri" pitchFamily="34" charset="0"/>
              </a:rPr>
              <a:t>OCRnA</a:t>
            </a:r>
            <a:r>
              <a:rPr lang="en-US" sz="1600" b="1" dirty="0">
                <a:solidFill>
                  <a:srgbClr val="0070C0"/>
                </a:solidFill>
                <a:latin typeface="Calibri" pitchFamily="34" charset="0"/>
              </a:rPr>
              <a:t> &amp; </a:t>
            </a:r>
            <a:r>
              <a:rPr lang="en-US" sz="1600" b="1" dirty="0" err="1">
                <a:solidFill>
                  <a:srgbClr val="0070C0"/>
                </a:solidFill>
                <a:latin typeface="Calibri" pitchFamily="34" charset="0"/>
              </a:rPr>
              <a:t>OCRnB</a:t>
            </a:r>
            <a:r>
              <a:rPr lang="en-US" sz="1600" b="1" dirty="0">
                <a:solidFill>
                  <a:srgbClr val="0070C0"/>
                </a:solidFill>
                <a:latin typeface="Calibri" pitchFamily="34" charset="0"/>
              </a:rPr>
              <a:t>-online 3timers*2 OCR = 6-channel PWM </a:t>
            </a:r>
          </a:p>
          <a:p>
            <a:pPr algn="just"/>
            <a:r>
              <a:rPr lang="en-US" sz="1600" b="1" dirty="0">
                <a:solidFill>
                  <a:srgbClr val="0070C0"/>
                </a:solidFill>
                <a:latin typeface="Calibri" pitchFamily="34" charset="0"/>
              </a:rPr>
              <a:t>2 - each timer has a </a:t>
            </a:r>
            <a:r>
              <a:rPr lang="en-US" sz="1600" b="1" dirty="0" err="1">
                <a:solidFill>
                  <a:srgbClr val="0070C0"/>
                </a:solidFill>
                <a:latin typeface="Calibri" pitchFamily="34" charset="0"/>
              </a:rPr>
              <a:t>prescaler</a:t>
            </a:r>
            <a:r>
              <a:rPr lang="en-US" sz="1600" b="1" dirty="0">
                <a:solidFill>
                  <a:srgbClr val="0070C0"/>
                </a:solidFill>
                <a:latin typeface="Calibri" pitchFamily="34" charset="0"/>
              </a:rPr>
              <a:t> used to generate a frequency = frequency of clock/</a:t>
            </a:r>
            <a:r>
              <a:rPr lang="en-US" sz="1600" b="1" dirty="0" err="1">
                <a:solidFill>
                  <a:srgbClr val="0070C0"/>
                </a:solidFill>
                <a:latin typeface="Calibri" pitchFamily="34" charset="0"/>
              </a:rPr>
              <a:t>prescaler</a:t>
            </a:r>
            <a:r>
              <a:rPr lang="en-US" sz="1600" b="1" dirty="0">
                <a:solidFill>
                  <a:srgbClr val="0070C0"/>
                </a:solidFill>
                <a:latin typeface="Calibri" pitchFamily="34" charset="0"/>
              </a:rPr>
              <a:t> </a:t>
            </a:r>
          </a:p>
          <a:p>
            <a:pPr algn="just"/>
            <a:r>
              <a:rPr lang="en-US" sz="1600" b="1" dirty="0">
                <a:solidFill>
                  <a:srgbClr val="0070C0"/>
                </a:solidFill>
                <a:latin typeface="Calibri" pitchFamily="34" charset="0"/>
              </a:rPr>
              <a:t>This </a:t>
            </a:r>
            <a:r>
              <a:rPr lang="en-US" sz="1600" b="1" dirty="0" err="1">
                <a:solidFill>
                  <a:srgbClr val="0070C0"/>
                </a:solidFill>
                <a:latin typeface="Calibri" pitchFamily="34" charset="0"/>
              </a:rPr>
              <a:t>prescaler</a:t>
            </a:r>
            <a:r>
              <a:rPr lang="en-US" sz="1600" b="1" dirty="0">
                <a:solidFill>
                  <a:srgbClr val="0070C0"/>
                </a:solidFill>
                <a:latin typeface="Calibri" pitchFamily="34" charset="0"/>
              </a:rPr>
              <a:t> is defined by 3bits stored in the 3 low bits of the register of timer/counter: CS02, CS01, CS00</a:t>
            </a:r>
            <a:endParaRPr lang="fr-FR" sz="1600" b="1" dirty="0">
              <a:latin typeface="Calibri" pitchFamily="34" charset="0"/>
            </a:endParaRPr>
          </a:p>
          <a:p>
            <a:pPr algn="just"/>
            <a:endParaRPr lang="en-US" sz="1600" b="1" dirty="0">
              <a:latin typeface="Calibri" pitchFamily="34" charset="0"/>
            </a:endParaRPr>
          </a:p>
          <a:p>
            <a:pPr algn="just"/>
            <a:r>
              <a:rPr lang="en-US" sz="1600" b="1" dirty="0">
                <a:latin typeface="Calibri" pitchFamily="34" charset="0"/>
              </a:rPr>
              <a:t>With only three registers (defining the 3 different </a:t>
            </a:r>
            <a:r>
              <a:rPr lang="en-US" sz="1600" b="1" dirty="0" err="1">
                <a:latin typeface="Calibri" pitchFamily="34" charset="0"/>
              </a:rPr>
              <a:t>prescalers</a:t>
            </a:r>
            <a:r>
              <a:rPr lang="en-US" sz="1600" b="1" dirty="0">
                <a:latin typeface="Calibri" pitchFamily="34" charset="0"/>
              </a:rPr>
              <a:t>), six PWM pins can only be grouped into three pairs, each pair having its own </a:t>
            </a:r>
            <a:r>
              <a:rPr lang="en-US" sz="1600" b="1" dirty="0" err="1">
                <a:latin typeface="Calibri" pitchFamily="34" charset="0"/>
              </a:rPr>
              <a:t>prescaler</a:t>
            </a:r>
            <a:r>
              <a:rPr lang="en-US" sz="1600" b="1" dirty="0">
                <a:latin typeface="Calibri" pitchFamily="34" charset="0"/>
              </a:rPr>
              <a:t> and thus its own frequency: </a:t>
            </a:r>
          </a:p>
          <a:p>
            <a:pPr algn="just"/>
            <a:r>
              <a:rPr lang="en-US" sz="1600" b="1" dirty="0">
                <a:latin typeface="Calibri" pitchFamily="34" charset="0"/>
              </a:rPr>
              <a:t>Pin 5 and 6: TCCR0B (timer0/8bits), Pin 9 and 10: TCCR1B (timer1 /) 16 bit), Pin 3 and 11: TCCR2B (timer2 / 8bits) </a:t>
            </a:r>
          </a:p>
          <a:p>
            <a:pPr algn="just"/>
            <a:endParaRPr lang="en-US" sz="1600" b="1" dirty="0">
              <a:latin typeface="Calibri" pitchFamily="34" charset="0"/>
            </a:endParaRPr>
          </a:p>
          <a:p>
            <a:pPr algn="just"/>
            <a:r>
              <a:rPr lang="en-US" sz="1600" b="1" dirty="0">
                <a:latin typeface="Calibri" pitchFamily="34" charset="0"/>
              </a:rPr>
              <a:t>By default on the Arduino </a:t>
            </a:r>
            <a:r>
              <a:rPr lang="en-US" sz="1600" b="1" dirty="0" err="1">
                <a:latin typeface="Calibri" pitchFamily="34" charset="0"/>
              </a:rPr>
              <a:t>Diecimila</a:t>
            </a:r>
            <a:r>
              <a:rPr lang="en-US" sz="1600" b="1" dirty="0">
                <a:latin typeface="Calibri" pitchFamily="34" charset="0"/>
              </a:rPr>
              <a:t>: Pins 5 and 6: 1 kHz and Pins 9, 10, 11 and 3: 500 Hz (</a:t>
            </a:r>
            <a:r>
              <a:rPr lang="en-US" sz="1600" b="1" dirty="0" err="1">
                <a:latin typeface="Calibri" pitchFamily="34" charset="0"/>
              </a:rPr>
              <a:t>prescaler</a:t>
            </a:r>
            <a:r>
              <a:rPr lang="en-US" sz="1600" b="1" dirty="0">
                <a:latin typeface="Calibri" pitchFamily="34" charset="0"/>
              </a:rPr>
              <a:t> 64) </a:t>
            </a:r>
          </a:p>
          <a:p>
            <a:pPr algn="just"/>
            <a:r>
              <a:rPr lang="en-US" sz="1600" b="1" dirty="0">
                <a:latin typeface="Calibri" pitchFamily="34" charset="0"/>
              </a:rPr>
              <a:t>=&gt; the frequency of the PWM signal is determined by the value of the </a:t>
            </a:r>
            <a:r>
              <a:rPr lang="en-US" sz="1600" b="1" dirty="0" err="1">
                <a:latin typeface="Calibri" pitchFamily="34" charset="0"/>
              </a:rPr>
              <a:t>prescaler</a:t>
            </a:r>
            <a:r>
              <a:rPr lang="en-US" sz="1600" b="1" dirty="0">
                <a:latin typeface="Calibri" pitchFamily="34" charset="0"/>
              </a:rPr>
              <a:t>, clock speed, and the resolution of the timer (255 or 65536 for the timer 8-bit or 16-bit respectively).</a:t>
            </a:r>
            <a:endParaRPr lang="fr-FR" sz="1600" b="1" dirty="0">
              <a:latin typeface="Calibri" pitchFamily="34" charset="0"/>
            </a:endParaRPr>
          </a:p>
        </p:txBody>
      </p:sp>
      <p:pic>
        <p:nvPicPr>
          <p:cNvPr id="5" name="Image 4">
            <a:hlinkClick r:id="rId2" action="ppaction://hlinksldjump"/>
            <a:extLst>
              <a:ext uri="{FF2B5EF4-FFF2-40B4-BE49-F238E27FC236}">
                <a16:creationId xmlns:a16="http://schemas.microsoft.com/office/drawing/2014/main" id="{2A58CFEB-A6A0-4869-845E-4A0AC61B9BF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1"/>
          <p:cNvSpPr>
            <a:spLocks noChangeArrowheads="1"/>
          </p:cNvSpPr>
          <p:nvPr/>
        </p:nvSpPr>
        <p:spPr bwMode="auto">
          <a:xfrm>
            <a:off x="0" y="1772816"/>
            <a:ext cx="9144000"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Arial" pitchFamily="34" charset="0"/>
              </a:rPr>
              <a:t>The </a:t>
            </a:r>
            <a:r>
              <a:rPr kumimoji="0" lang="fr-FR" sz="1000" b="1" i="0" u="none" strike="noStrike" cap="none" normalizeH="0" baseline="0" dirty="0" err="1">
                <a:ln>
                  <a:noFill/>
                </a:ln>
                <a:solidFill>
                  <a:schemeClr val="tx1"/>
                </a:solidFill>
                <a:effectLst/>
                <a:latin typeface="Arial" pitchFamily="34" charset="0"/>
              </a:rPr>
              <a:t>following</a:t>
            </a:r>
            <a:r>
              <a:rPr kumimoji="0" lang="fr-FR" sz="1000" b="1" i="0" u="none" strike="noStrike" cap="none" normalizeH="0" baseline="0" dirty="0">
                <a:ln>
                  <a:noFill/>
                </a:ln>
                <a:solidFill>
                  <a:schemeClr val="tx1"/>
                </a:solidFill>
                <a:effectLst/>
                <a:latin typeface="Arial" pitchFamily="34" charset="0"/>
              </a:rPr>
              <a:t> code fragment sets up </a:t>
            </a:r>
            <a:r>
              <a:rPr kumimoji="0" lang="fr-FR" sz="1000" b="1" i="0" u="none" strike="noStrike" cap="none" normalizeH="0" baseline="0" dirty="0" err="1">
                <a:ln>
                  <a:noFill/>
                </a:ln>
                <a:solidFill>
                  <a:schemeClr val="tx1"/>
                </a:solidFill>
                <a:effectLst/>
                <a:latin typeface="Arial" pitchFamily="34" charset="0"/>
              </a:rPr>
              <a:t>fast</a:t>
            </a:r>
            <a:r>
              <a:rPr kumimoji="0" lang="fr-FR" sz="1000" b="1" i="0" u="none" strike="noStrike" cap="none" normalizeH="0" baseline="0" dirty="0">
                <a:ln>
                  <a:noFill/>
                </a:ln>
                <a:solidFill>
                  <a:schemeClr val="tx1"/>
                </a:solidFill>
                <a:effectLst/>
                <a:latin typeface="Arial" pitchFamily="34" charset="0"/>
              </a:rPr>
              <a:t> PWM on pins 3 and 11 (</a:t>
            </a:r>
            <a:r>
              <a:rPr kumimoji="0" lang="fr-FR" sz="1000" b="1" i="0" u="none" strike="noStrike" cap="none" normalizeH="0" baseline="0" dirty="0" err="1">
                <a:ln>
                  <a:noFill/>
                </a:ln>
                <a:solidFill>
                  <a:schemeClr val="tx1"/>
                </a:solidFill>
                <a:effectLst/>
                <a:latin typeface="Arial" pitchFamily="34" charset="0"/>
              </a:rPr>
              <a:t>Timer</a:t>
            </a:r>
            <a:r>
              <a:rPr kumimoji="0" lang="fr-FR" sz="1000" b="1" i="0" u="none" strike="noStrike" cap="none" normalizeH="0" baseline="0" dirty="0">
                <a:ln>
                  <a:noFill/>
                </a:ln>
                <a:solidFill>
                  <a:schemeClr val="tx1"/>
                </a:solidFill>
                <a:effectLst/>
                <a:latin typeface="Arial" pitchFamily="34" charset="0"/>
              </a:rPr>
              <a:t> 2), </a:t>
            </a:r>
            <a:r>
              <a:rPr kumimoji="0" lang="fr-FR" sz="1000" b="1" i="0" u="none" strike="noStrike" cap="none" normalizeH="0" baseline="0" dirty="0" err="1">
                <a:ln>
                  <a:noFill/>
                </a:ln>
                <a:solidFill>
                  <a:schemeClr val="tx1"/>
                </a:solidFill>
                <a:effectLst/>
                <a:latin typeface="Arial" pitchFamily="34" charset="0"/>
              </a:rPr>
              <a:t>using</a:t>
            </a:r>
            <a:r>
              <a:rPr kumimoji="0" lang="fr-FR" sz="1000" b="1" i="0" u="none" strike="noStrike" cap="none" normalizeH="0" baseline="0" dirty="0">
                <a:ln>
                  <a:noFill/>
                </a:ln>
                <a:solidFill>
                  <a:schemeClr val="tx1"/>
                </a:solidFill>
                <a:effectLst/>
                <a:latin typeface="Arial" pitchFamily="34" charset="0"/>
              </a:rPr>
              <a:t> OCR2A as the top value for the </a:t>
            </a:r>
            <a:r>
              <a:rPr kumimoji="0" lang="fr-FR" sz="1000" b="1" i="0" u="none" strike="noStrike" cap="none" normalizeH="0" baseline="0" dirty="0" err="1">
                <a:ln>
                  <a:noFill/>
                </a:ln>
                <a:solidFill>
                  <a:schemeClr val="tx1"/>
                </a:solidFill>
                <a:effectLst/>
                <a:latin typeface="Arial" pitchFamily="34" charset="0"/>
              </a:rPr>
              <a:t>timer</a:t>
            </a:r>
            <a:r>
              <a:rPr kumimoji="0" lang="fr-FR" sz="1000" b="1" i="0" u="none" strike="noStrike" cap="none" normalizeH="0" baseline="0" dirty="0">
                <a:ln>
                  <a:noFill/>
                </a:ln>
                <a:solidFill>
                  <a:schemeClr val="tx1"/>
                </a:solidFill>
                <a:effectLst/>
                <a:latin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Arial" pitchFamily="34" charset="0"/>
              </a:rPr>
              <a:t>The </a:t>
            </a:r>
            <a:r>
              <a:rPr kumimoji="0" lang="fr-FR" sz="1000" b="1" i="0" u="none" strike="noStrike" cap="none" normalizeH="0" baseline="0" dirty="0" err="1">
                <a:ln>
                  <a:noFill/>
                </a:ln>
                <a:solidFill>
                  <a:schemeClr val="tx1"/>
                </a:solidFill>
                <a:effectLst/>
                <a:latin typeface="Arial" pitchFamily="34" charset="0"/>
              </a:rPr>
              <a:t>waveform</a:t>
            </a:r>
            <a:r>
              <a:rPr kumimoji="0" lang="fr-FR" sz="1000" b="1" i="0" u="none" strike="noStrike" cap="none" normalizeH="0" baseline="0" dirty="0">
                <a:ln>
                  <a:noFill/>
                </a:ln>
                <a:solidFill>
                  <a:schemeClr val="tx1"/>
                </a:solidFill>
                <a:effectLst/>
                <a:latin typeface="Arial" pitchFamily="34" charset="0"/>
              </a:rPr>
              <a:t> </a:t>
            </a:r>
            <a:r>
              <a:rPr kumimoji="0" lang="fr-FR" sz="1000" b="1" i="0" u="none" strike="noStrike" cap="none" normalizeH="0" baseline="0" dirty="0" err="1">
                <a:ln>
                  <a:noFill/>
                </a:ln>
                <a:solidFill>
                  <a:schemeClr val="tx1"/>
                </a:solidFill>
                <a:effectLst/>
                <a:latin typeface="Arial" pitchFamily="34" charset="0"/>
              </a:rPr>
              <a:t>generation</a:t>
            </a:r>
            <a:r>
              <a:rPr kumimoji="0" lang="fr-FR" sz="1000" b="1" i="0" u="none" strike="noStrike" cap="none" normalizeH="0" baseline="0" dirty="0">
                <a:ln>
                  <a:noFill/>
                </a:ln>
                <a:solidFill>
                  <a:schemeClr val="tx1"/>
                </a:solidFill>
                <a:effectLst/>
                <a:latin typeface="Arial" pitchFamily="34" charset="0"/>
              </a:rPr>
              <a:t> mode bits WGM are set to </a:t>
            </a:r>
            <a:r>
              <a:rPr kumimoji="0" lang="fr-FR" sz="1000" b="1" i="0" u="none" strike="noStrike" cap="none" normalizeH="0" baseline="0" dirty="0" err="1">
                <a:ln>
                  <a:noFill/>
                </a:ln>
                <a:solidFill>
                  <a:schemeClr val="tx1"/>
                </a:solidFill>
                <a:effectLst/>
                <a:latin typeface="Arial" pitchFamily="34" charset="0"/>
              </a:rPr>
              <a:t>to</a:t>
            </a:r>
            <a:r>
              <a:rPr kumimoji="0" lang="fr-FR" sz="1000" b="1" i="0" u="none" strike="noStrike" cap="none" normalizeH="0" baseline="0" dirty="0">
                <a:ln>
                  <a:noFill/>
                </a:ln>
                <a:solidFill>
                  <a:schemeClr val="tx1"/>
                </a:solidFill>
                <a:effectLst/>
                <a:latin typeface="Arial" pitchFamily="34" charset="0"/>
              </a:rPr>
              <a:t> 111 for </a:t>
            </a:r>
            <a:r>
              <a:rPr kumimoji="0" lang="fr-FR" sz="1000" b="1" i="0" u="none" strike="noStrike" cap="none" normalizeH="0" baseline="0" dirty="0" err="1">
                <a:ln>
                  <a:noFill/>
                </a:ln>
                <a:solidFill>
                  <a:schemeClr val="tx1"/>
                </a:solidFill>
                <a:effectLst/>
                <a:latin typeface="Arial" pitchFamily="34" charset="0"/>
              </a:rPr>
              <a:t>fast</a:t>
            </a:r>
            <a:r>
              <a:rPr kumimoji="0" lang="fr-FR" sz="1000" b="1" i="0" u="none" strike="noStrike" cap="none" normalizeH="0" baseline="0" dirty="0">
                <a:ln>
                  <a:noFill/>
                </a:ln>
                <a:solidFill>
                  <a:schemeClr val="tx1"/>
                </a:solidFill>
                <a:effectLst/>
                <a:latin typeface="Arial" pitchFamily="34" charset="0"/>
              </a:rPr>
              <a:t> PWM </a:t>
            </a:r>
            <a:r>
              <a:rPr kumimoji="0" lang="fr-FR" sz="1000" b="1" i="0" u="none" strike="noStrike" cap="none" normalizeH="0" baseline="0" dirty="0" err="1">
                <a:ln>
                  <a:noFill/>
                </a:ln>
                <a:solidFill>
                  <a:schemeClr val="tx1"/>
                </a:solidFill>
                <a:effectLst/>
                <a:latin typeface="Arial" pitchFamily="34" charset="0"/>
              </a:rPr>
              <a:t>with</a:t>
            </a:r>
            <a:r>
              <a:rPr kumimoji="0" lang="fr-FR" sz="1000" b="1" i="0" u="none" strike="noStrike" cap="none" normalizeH="0" baseline="0" dirty="0">
                <a:ln>
                  <a:noFill/>
                </a:ln>
                <a:solidFill>
                  <a:schemeClr val="tx1"/>
                </a:solidFill>
                <a:effectLst/>
                <a:latin typeface="Arial" pitchFamily="34" charset="0"/>
              </a:rPr>
              <a:t> OCRA </a:t>
            </a:r>
            <a:r>
              <a:rPr kumimoji="0" lang="fr-FR" sz="1000" b="1" i="0" u="none" strike="noStrike" cap="none" normalizeH="0" baseline="0" dirty="0" err="1">
                <a:ln>
                  <a:noFill/>
                </a:ln>
                <a:solidFill>
                  <a:schemeClr val="tx1"/>
                </a:solidFill>
                <a:effectLst/>
                <a:latin typeface="Arial" pitchFamily="34" charset="0"/>
              </a:rPr>
              <a:t>controlling</a:t>
            </a:r>
            <a:r>
              <a:rPr kumimoji="0" lang="fr-FR" sz="1000" b="1" i="0" u="none" strike="noStrike" cap="none" normalizeH="0" baseline="0" dirty="0">
                <a:ln>
                  <a:noFill/>
                </a:ln>
                <a:solidFill>
                  <a:schemeClr val="tx1"/>
                </a:solidFill>
                <a:effectLst/>
                <a:latin typeface="Arial" pitchFamily="34" charset="0"/>
              </a:rPr>
              <a:t> the top </a:t>
            </a:r>
            <a:r>
              <a:rPr kumimoji="0" lang="fr-FR" sz="1000" b="1" i="0" u="none" strike="noStrike" cap="none" normalizeH="0" baseline="0" dirty="0" err="1">
                <a:ln>
                  <a:noFill/>
                </a:ln>
                <a:solidFill>
                  <a:schemeClr val="tx1"/>
                </a:solidFill>
                <a:effectLst/>
                <a:latin typeface="Arial" pitchFamily="34" charset="0"/>
              </a:rPr>
              <a:t>limit</a:t>
            </a:r>
            <a:r>
              <a:rPr kumimoji="0" lang="fr-FR" sz="1000" b="1" i="0" u="none" strike="noStrike" cap="none" normalizeH="0" baseline="0" dirty="0">
                <a:ln>
                  <a:noFill/>
                </a:ln>
                <a:solidFill>
                  <a:schemeClr val="tx1"/>
                </a:solidFill>
                <a:effectLst/>
                <a:latin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Arial" pitchFamily="34" charset="0"/>
              </a:rPr>
              <a:t>The OCR2A top </a:t>
            </a:r>
            <a:r>
              <a:rPr kumimoji="0" lang="fr-FR" sz="1000" b="1" i="0" u="none" strike="noStrike" cap="none" normalizeH="0" baseline="0" dirty="0" err="1">
                <a:ln>
                  <a:noFill/>
                </a:ln>
                <a:solidFill>
                  <a:schemeClr val="tx1"/>
                </a:solidFill>
                <a:effectLst/>
                <a:latin typeface="Arial" pitchFamily="34" charset="0"/>
              </a:rPr>
              <a:t>limit</a:t>
            </a:r>
            <a:r>
              <a:rPr kumimoji="0" lang="fr-FR" sz="1000" b="1" i="0" u="none" strike="noStrike" cap="none" normalizeH="0" baseline="0" dirty="0">
                <a:ln>
                  <a:noFill/>
                </a:ln>
                <a:solidFill>
                  <a:schemeClr val="tx1"/>
                </a:solidFill>
                <a:effectLst/>
                <a:latin typeface="Arial" pitchFamily="34" charset="0"/>
              </a:rPr>
              <a:t> </a:t>
            </a:r>
            <a:r>
              <a:rPr kumimoji="0" lang="fr-FR" sz="1000" b="1" i="0" u="none" strike="noStrike" cap="none" normalizeH="0" baseline="0" dirty="0" err="1">
                <a:ln>
                  <a:noFill/>
                </a:ln>
                <a:solidFill>
                  <a:schemeClr val="tx1"/>
                </a:solidFill>
                <a:effectLst/>
                <a:latin typeface="Arial" pitchFamily="34" charset="0"/>
              </a:rPr>
              <a:t>is</a:t>
            </a:r>
            <a:r>
              <a:rPr kumimoji="0" lang="fr-FR" sz="1000" b="1" i="0" u="none" strike="noStrike" cap="none" normalizeH="0" baseline="0" dirty="0">
                <a:ln>
                  <a:noFill/>
                </a:ln>
                <a:solidFill>
                  <a:schemeClr val="tx1"/>
                </a:solidFill>
                <a:effectLst/>
                <a:latin typeface="Arial" pitchFamily="34" charset="0"/>
              </a:rPr>
              <a:t> </a:t>
            </a:r>
            <a:r>
              <a:rPr kumimoji="0" lang="fr-FR" sz="1000" b="1" i="0" u="none" strike="noStrike" cap="none" normalizeH="0" baseline="0" dirty="0" err="1">
                <a:ln>
                  <a:noFill/>
                </a:ln>
                <a:solidFill>
                  <a:schemeClr val="tx1"/>
                </a:solidFill>
                <a:effectLst/>
                <a:latin typeface="Arial" pitchFamily="34" charset="0"/>
              </a:rPr>
              <a:t>arbitrarily</a:t>
            </a:r>
            <a:r>
              <a:rPr kumimoji="0" lang="fr-FR" sz="1000" b="1" i="0" u="none" strike="noStrike" cap="none" normalizeH="0" baseline="0" dirty="0">
                <a:ln>
                  <a:noFill/>
                </a:ln>
                <a:solidFill>
                  <a:schemeClr val="tx1"/>
                </a:solidFill>
                <a:effectLst/>
                <a:latin typeface="Arial" pitchFamily="34" charset="0"/>
              </a:rPr>
              <a:t> set to 180, and the OCR2B compare </a:t>
            </a:r>
            <a:r>
              <a:rPr kumimoji="0" lang="fr-FR" sz="1000" b="1" i="0" u="none" strike="noStrike" cap="none" normalizeH="0" baseline="0" dirty="0" err="1">
                <a:ln>
                  <a:noFill/>
                </a:ln>
                <a:solidFill>
                  <a:schemeClr val="tx1"/>
                </a:solidFill>
                <a:effectLst/>
                <a:latin typeface="Arial" pitchFamily="34" charset="0"/>
              </a:rPr>
              <a:t>register</a:t>
            </a:r>
            <a:r>
              <a:rPr kumimoji="0" lang="fr-FR" sz="1000" b="1" i="0" u="none" strike="noStrike" cap="none" normalizeH="0" baseline="0" dirty="0">
                <a:ln>
                  <a:noFill/>
                </a:ln>
                <a:solidFill>
                  <a:schemeClr val="tx1"/>
                </a:solidFill>
                <a:effectLst/>
                <a:latin typeface="Arial" pitchFamily="34" charset="0"/>
              </a:rPr>
              <a:t> </a:t>
            </a:r>
            <a:r>
              <a:rPr kumimoji="0" lang="fr-FR" sz="1000" b="1" i="0" u="none" strike="noStrike" cap="none" normalizeH="0" baseline="0" dirty="0" err="1">
                <a:ln>
                  <a:noFill/>
                </a:ln>
                <a:solidFill>
                  <a:schemeClr val="tx1"/>
                </a:solidFill>
                <a:effectLst/>
                <a:latin typeface="Arial" pitchFamily="34" charset="0"/>
              </a:rPr>
              <a:t>is</a:t>
            </a:r>
            <a:r>
              <a:rPr kumimoji="0" lang="fr-FR" sz="1000" b="1" i="0" u="none" strike="noStrike" cap="none" normalizeH="0" baseline="0" dirty="0">
                <a:ln>
                  <a:noFill/>
                </a:ln>
                <a:solidFill>
                  <a:schemeClr val="tx1"/>
                </a:solidFill>
                <a:effectLst/>
                <a:latin typeface="Arial" pitchFamily="34" charset="0"/>
              </a:rPr>
              <a:t> </a:t>
            </a:r>
            <a:r>
              <a:rPr kumimoji="0" lang="fr-FR" sz="1000" b="1" i="0" u="none" strike="noStrike" cap="none" normalizeH="0" baseline="0" dirty="0" err="1">
                <a:ln>
                  <a:noFill/>
                </a:ln>
                <a:solidFill>
                  <a:schemeClr val="tx1"/>
                </a:solidFill>
                <a:effectLst/>
                <a:latin typeface="Arial" pitchFamily="34" charset="0"/>
              </a:rPr>
              <a:t>arbitrarily</a:t>
            </a:r>
            <a:r>
              <a:rPr kumimoji="0" lang="fr-FR" sz="1000" b="1" i="0" u="none" strike="noStrike" cap="none" normalizeH="0" baseline="0" dirty="0">
                <a:ln>
                  <a:noFill/>
                </a:ln>
                <a:solidFill>
                  <a:schemeClr val="tx1"/>
                </a:solidFill>
                <a:effectLst/>
                <a:latin typeface="Arial" pitchFamily="34" charset="0"/>
              </a:rPr>
              <a:t> set to 50. OCR2A's mode </a:t>
            </a:r>
            <a:r>
              <a:rPr kumimoji="0" lang="fr-FR" sz="1000" b="1" i="0" u="none" strike="noStrike" cap="none" normalizeH="0" baseline="0" dirty="0" err="1">
                <a:ln>
                  <a:noFill/>
                </a:ln>
                <a:solidFill>
                  <a:schemeClr val="tx1"/>
                </a:solidFill>
                <a:effectLst/>
                <a:latin typeface="Arial" pitchFamily="34" charset="0"/>
              </a:rPr>
              <a:t>is</a:t>
            </a:r>
            <a:r>
              <a:rPr kumimoji="0" lang="fr-FR" sz="1000" b="1" i="0" u="none" strike="noStrike" cap="none" normalizeH="0" baseline="0" dirty="0">
                <a:ln>
                  <a:noFill/>
                </a:ln>
                <a:solidFill>
                  <a:schemeClr val="tx1"/>
                </a:solidFill>
                <a:effectLst/>
                <a:latin typeface="Arial" pitchFamily="34" charset="0"/>
              </a:rPr>
              <a:t> set to "</a:t>
            </a:r>
            <a:r>
              <a:rPr kumimoji="0" lang="fr-FR" sz="1000" b="1" i="0" u="none" strike="noStrike" cap="none" normalizeH="0" baseline="0" dirty="0" err="1">
                <a:ln>
                  <a:noFill/>
                </a:ln>
                <a:solidFill>
                  <a:schemeClr val="tx1"/>
                </a:solidFill>
                <a:effectLst/>
                <a:latin typeface="Arial" pitchFamily="34" charset="0"/>
              </a:rPr>
              <a:t>Toggle</a:t>
            </a:r>
            <a:r>
              <a:rPr kumimoji="0" lang="fr-FR" sz="1000" b="1" i="0" u="none" strike="noStrike" cap="none" normalizeH="0" baseline="0" dirty="0">
                <a:ln>
                  <a:noFill/>
                </a:ln>
                <a:solidFill>
                  <a:schemeClr val="tx1"/>
                </a:solidFill>
                <a:effectLst/>
                <a:latin typeface="Arial" pitchFamily="34" charset="0"/>
              </a:rPr>
              <a:t> on Compare Match" by setting the COM2A bits to 01. </a:t>
            </a:r>
            <a:endParaRPr kumimoji="0" lang="fr-FR" sz="1000" b="1" i="0" u="none" strike="noStrike" cap="none" normalizeH="0" baseline="0" dirty="0">
              <a:ln>
                <a:noFill/>
              </a:ln>
              <a:solidFill>
                <a:schemeClr val="tx1"/>
              </a:solidFill>
              <a:effectLst/>
              <a:latin typeface="Arial Unicode MS"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000" b="1" i="0" u="none" strike="noStrike" cap="none" normalizeH="0" baseline="0" dirty="0">
              <a:ln>
                <a:noFill/>
              </a:ln>
              <a:solidFill>
                <a:schemeClr val="tx1"/>
              </a:solidFill>
              <a:effectLst/>
              <a:latin typeface="Arial Unicode MS"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err="1">
                <a:ln>
                  <a:noFill/>
                </a:ln>
                <a:solidFill>
                  <a:schemeClr val="tx1"/>
                </a:solidFill>
                <a:effectLst/>
                <a:latin typeface="Arial Unicode MS" pitchFamily="34" charset="-128"/>
              </a:rPr>
              <a:t>pinMode</a:t>
            </a:r>
            <a:r>
              <a:rPr kumimoji="0" lang="fr-FR" sz="1000" b="1" i="0" u="none" strike="noStrike" cap="none" normalizeH="0" baseline="0" dirty="0">
                <a:ln>
                  <a:noFill/>
                </a:ln>
                <a:solidFill>
                  <a:schemeClr val="tx1"/>
                </a:solidFill>
                <a:effectLst/>
                <a:latin typeface="Arial Unicode MS" pitchFamily="34" charset="-128"/>
              </a:rPr>
              <a:t>(3, OUTPUT);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err="1">
                <a:ln>
                  <a:noFill/>
                </a:ln>
                <a:solidFill>
                  <a:schemeClr val="tx1"/>
                </a:solidFill>
                <a:effectLst/>
                <a:latin typeface="Arial Unicode MS" pitchFamily="34" charset="-128"/>
              </a:rPr>
              <a:t>pinMode</a:t>
            </a:r>
            <a:r>
              <a:rPr kumimoji="0" lang="fr-FR" sz="1000" b="1" i="0" u="none" strike="noStrike" cap="none" normalizeH="0" baseline="0" dirty="0">
                <a:ln>
                  <a:noFill/>
                </a:ln>
                <a:solidFill>
                  <a:schemeClr val="tx1"/>
                </a:solidFill>
                <a:effectLst/>
                <a:latin typeface="Arial Unicode MS" pitchFamily="34" charset="-128"/>
              </a:rPr>
              <a:t>(11, OUTPUT);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Arial Unicode MS" pitchFamily="34" charset="-128"/>
              </a:rPr>
              <a:t>TCCR2A = _BV(COM2A0) | _BV(COM2B1) | _BV(WGM21) | _BV(WGM20);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Arial Unicode MS" pitchFamily="34" charset="-128"/>
              </a:rPr>
              <a:t>TCCR2B = _BV(WGM22) | _BV(CS22); OCR2A = 180; OCR2B = 50;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Arial" pitchFamily="34" charset="0"/>
              </a:rPr>
              <a:t>On the </a:t>
            </a:r>
            <a:r>
              <a:rPr kumimoji="0" lang="fr-FR" sz="1000" b="1" i="0" u="none" strike="noStrike" cap="none" normalizeH="0" baseline="0" dirty="0" err="1">
                <a:ln>
                  <a:noFill/>
                </a:ln>
                <a:solidFill>
                  <a:schemeClr val="tx1"/>
                </a:solidFill>
                <a:effectLst/>
                <a:latin typeface="Arial" pitchFamily="34" charset="0"/>
              </a:rPr>
              <a:t>Arduino</a:t>
            </a:r>
            <a:r>
              <a:rPr kumimoji="0" lang="fr-FR" sz="1000" b="1" i="0" u="none" strike="noStrike" cap="none" normalizeH="0" baseline="0" dirty="0">
                <a:ln>
                  <a:noFill/>
                </a:ln>
                <a:solidFill>
                  <a:schemeClr val="tx1"/>
                </a:solidFill>
                <a:effectLst/>
                <a:latin typeface="Arial" pitchFamily="34" charset="0"/>
              </a:rPr>
              <a:t> </a:t>
            </a:r>
            <a:r>
              <a:rPr kumimoji="0" lang="fr-FR" sz="1000" b="1" i="0" u="none" strike="noStrike" cap="none" normalizeH="0" baseline="0" dirty="0" err="1">
                <a:ln>
                  <a:noFill/>
                </a:ln>
                <a:solidFill>
                  <a:schemeClr val="tx1"/>
                </a:solidFill>
                <a:effectLst/>
                <a:latin typeface="Arial" pitchFamily="34" charset="0"/>
              </a:rPr>
              <a:t>Duemilanove</a:t>
            </a:r>
            <a:r>
              <a:rPr kumimoji="0" lang="fr-FR" sz="1000" b="1" i="0" u="none" strike="noStrike" cap="none" normalizeH="0" baseline="0" dirty="0">
                <a:ln>
                  <a:noFill/>
                </a:ln>
                <a:solidFill>
                  <a:schemeClr val="tx1"/>
                </a:solidFill>
                <a:effectLst/>
                <a:latin typeface="Arial" pitchFamily="34" charset="0"/>
              </a:rPr>
              <a:t>, </a:t>
            </a:r>
            <a:r>
              <a:rPr kumimoji="0" lang="fr-FR" sz="1000" b="1" i="0" u="none" strike="noStrike" cap="none" normalizeH="0" baseline="0" dirty="0" err="1">
                <a:ln>
                  <a:noFill/>
                </a:ln>
                <a:solidFill>
                  <a:schemeClr val="tx1"/>
                </a:solidFill>
                <a:effectLst/>
                <a:latin typeface="Arial" pitchFamily="34" charset="0"/>
              </a:rPr>
              <a:t>these</a:t>
            </a:r>
            <a:r>
              <a:rPr kumimoji="0" lang="fr-FR" sz="1000" b="1" i="0" u="none" strike="noStrike" cap="none" normalizeH="0" baseline="0" dirty="0">
                <a:ln>
                  <a:noFill/>
                </a:ln>
                <a:solidFill>
                  <a:schemeClr val="tx1"/>
                </a:solidFill>
                <a:effectLst/>
                <a:latin typeface="Arial" pitchFamily="34" charset="0"/>
              </a:rPr>
              <a:t> values </a:t>
            </a:r>
            <a:r>
              <a:rPr kumimoji="0" lang="fr-FR" sz="1000" b="1" i="0" u="none" strike="noStrike" cap="none" normalizeH="0" baseline="0" dirty="0" err="1">
                <a:ln>
                  <a:noFill/>
                </a:ln>
                <a:solidFill>
                  <a:schemeClr val="tx1"/>
                </a:solidFill>
                <a:effectLst/>
                <a:latin typeface="Arial" pitchFamily="34" charset="0"/>
              </a:rPr>
              <a:t>yield</a:t>
            </a:r>
            <a:r>
              <a:rPr kumimoji="0" lang="fr-FR" sz="1000" b="1" i="0" u="none" strike="noStrike" cap="none" normalizeH="0" baseline="0" dirty="0">
                <a:ln>
                  <a:noFill/>
                </a:ln>
                <a:solidFill>
                  <a:schemeClr val="tx1"/>
                </a:solidFill>
                <a:effectLst/>
                <a:latin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Arial" pitchFamily="34" charset="0"/>
              </a:rPr>
              <a:t>Output A </a:t>
            </a:r>
            <a:r>
              <a:rPr kumimoji="0" lang="fr-FR" sz="1000" b="1" i="0" u="none" strike="noStrike" cap="none" normalizeH="0" baseline="0" dirty="0" err="1">
                <a:ln>
                  <a:noFill/>
                </a:ln>
                <a:solidFill>
                  <a:schemeClr val="tx1"/>
                </a:solidFill>
                <a:effectLst/>
                <a:latin typeface="Arial" pitchFamily="34" charset="0"/>
              </a:rPr>
              <a:t>frequency</a:t>
            </a:r>
            <a:r>
              <a:rPr kumimoji="0" lang="fr-FR" sz="1000" b="1" i="0" u="none" strike="noStrike" cap="none" normalizeH="0" baseline="0" dirty="0">
                <a:ln>
                  <a:noFill/>
                </a:ln>
                <a:solidFill>
                  <a:schemeClr val="tx1"/>
                </a:solidFill>
                <a:effectLst/>
                <a:latin typeface="Arial" pitchFamily="34" charset="0"/>
              </a:rPr>
              <a:t>: 16 MHz / 64 / (180+1) / 2 = 690.6Hz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Arial" pitchFamily="34" charset="0"/>
              </a:rPr>
              <a:t>Output A </a:t>
            </a:r>
            <a:r>
              <a:rPr kumimoji="0" lang="fr-FR" sz="1000" b="1" i="0" u="none" strike="noStrike" cap="none" normalizeH="0" baseline="0" dirty="0" err="1">
                <a:ln>
                  <a:noFill/>
                </a:ln>
                <a:solidFill>
                  <a:schemeClr val="tx1"/>
                </a:solidFill>
                <a:effectLst/>
                <a:latin typeface="Arial" pitchFamily="34" charset="0"/>
              </a:rPr>
              <a:t>duty</a:t>
            </a:r>
            <a:r>
              <a:rPr kumimoji="0" lang="fr-FR" sz="1000" b="1" i="0" u="none" strike="noStrike" cap="none" normalizeH="0" baseline="0" dirty="0">
                <a:ln>
                  <a:noFill/>
                </a:ln>
                <a:solidFill>
                  <a:schemeClr val="tx1"/>
                </a:solidFill>
                <a:effectLst/>
                <a:latin typeface="Arial" pitchFamily="34" charset="0"/>
              </a:rPr>
              <a:t> cycle: 50%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Arial" pitchFamily="34" charset="0"/>
              </a:rPr>
              <a:t>Output B </a:t>
            </a:r>
            <a:r>
              <a:rPr kumimoji="0" lang="fr-FR" sz="1000" b="1" i="0" u="none" strike="noStrike" cap="none" normalizeH="0" baseline="0" dirty="0" err="1">
                <a:ln>
                  <a:noFill/>
                </a:ln>
                <a:solidFill>
                  <a:schemeClr val="tx1"/>
                </a:solidFill>
                <a:effectLst/>
                <a:latin typeface="Arial" pitchFamily="34" charset="0"/>
              </a:rPr>
              <a:t>frequency</a:t>
            </a:r>
            <a:r>
              <a:rPr kumimoji="0" lang="fr-FR" sz="1000" b="1" i="0" u="none" strike="noStrike" cap="none" normalizeH="0" baseline="0" dirty="0">
                <a:ln>
                  <a:noFill/>
                </a:ln>
                <a:solidFill>
                  <a:schemeClr val="tx1"/>
                </a:solidFill>
                <a:effectLst/>
                <a:latin typeface="Arial" pitchFamily="34" charset="0"/>
              </a:rPr>
              <a:t>: 16 MHz / 64 / (180+1) = 1381.2Hz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Arial" pitchFamily="34" charset="0"/>
              </a:rPr>
              <a:t>Output B </a:t>
            </a:r>
            <a:r>
              <a:rPr kumimoji="0" lang="fr-FR" sz="1000" b="1" i="0" u="none" strike="noStrike" cap="none" normalizeH="0" baseline="0" dirty="0" err="1">
                <a:ln>
                  <a:noFill/>
                </a:ln>
                <a:solidFill>
                  <a:schemeClr val="tx1"/>
                </a:solidFill>
                <a:effectLst/>
                <a:latin typeface="Arial" pitchFamily="34" charset="0"/>
              </a:rPr>
              <a:t>duty</a:t>
            </a:r>
            <a:r>
              <a:rPr kumimoji="0" lang="fr-FR" sz="1000" b="1" i="0" u="none" strike="noStrike" cap="none" normalizeH="0" baseline="0" dirty="0">
                <a:ln>
                  <a:noFill/>
                </a:ln>
                <a:solidFill>
                  <a:schemeClr val="tx1"/>
                </a:solidFill>
                <a:effectLst/>
                <a:latin typeface="Arial" pitchFamily="34" charset="0"/>
              </a:rPr>
              <a:t> cycle: (50+1) / (180+1) = 28.2%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000" b="1" i="0" u="none" strike="noStrike" cap="none" normalizeH="0" baseline="0" dirty="0">
              <a:ln>
                <a:noFill/>
              </a:ln>
              <a:solidFill>
                <a:schemeClr val="tx1"/>
              </a:solidFill>
              <a:effectLst/>
              <a:latin typeface="Arial" pitchFamily="34" charset="0"/>
            </a:endParaRP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105</a:t>
            </a:fld>
            <a:endParaRPr lang="fr-FR" dirty="0"/>
          </a:p>
        </p:txBody>
      </p:sp>
      <p:sp>
        <p:nvSpPr>
          <p:cNvPr id="2" name="Titre 1"/>
          <p:cNvSpPr>
            <a:spLocks noGrp="1"/>
          </p:cNvSpPr>
          <p:nvPr>
            <p:ph type="title" idx="4294967295"/>
          </p:nvPr>
        </p:nvSpPr>
        <p:spPr>
          <a:xfrm>
            <a:off x="0" y="0"/>
            <a:ext cx="8229600" cy="490538"/>
          </a:xfrm>
        </p:spPr>
        <p:txBody>
          <a:bodyPr/>
          <a:lstStyle/>
          <a:p>
            <a:r>
              <a:rPr lang="fr-FR" dirty="0"/>
              <a:t>CHANGE THE PWM FREQUENCY– 2 – FAST VS PHASE CORRECT PWM</a:t>
            </a:r>
          </a:p>
        </p:txBody>
      </p:sp>
      <p:pic>
        <p:nvPicPr>
          <p:cNvPr id="4" name="Image 3" descr="pwm5.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4762887"/>
            <a:ext cx="4176464" cy="1497809"/>
          </a:xfrm>
          <a:prstGeom prst="rect">
            <a:avLst/>
          </a:prstGeom>
        </p:spPr>
      </p:pic>
      <p:pic>
        <p:nvPicPr>
          <p:cNvPr id="5" name="Image 4" descr="pwm4.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9992" y="2553438"/>
            <a:ext cx="4248472" cy="1523634"/>
          </a:xfrm>
          <a:prstGeom prst="rect">
            <a:avLst/>
          </a:prstGeom>
        </p:spPr>
      </p:pic>
      <p:sp>
        <p:nvSpPr>
          <p:cNvPr id="361474" name="Rectangle 2"/>
          <p:cNvSpPr>
            <a:spLocks noChangeArrowheads="1"/>
          </p:cNvSpPr>
          <p:nvPr/>
        </p:nvSpPr>
        <p:spPr bwMode="auto">
          <a:xfrm>
            <a:off x="0" y="4263767"/>
            <a:ext cx="7524328" cy="240065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Calibri" pitchFamily="34" charset="0"/>
              </a:rPr>
              <a:t>The </a:t>
            </a:r>
            <a:r>
              <a:rPr kumimoji="0" lang="fr-FR" sz="1000" b="1" i="0" u="none" strike="noStrike" cap="none" normalizeH="0" baseline="0" dirty="0" err="1">
                <a:ln>
                  <a:noFill/>
                </a:ln>
                <a:solidFill>
                  <a:schemeClr val="tx1"/>
                </a:solidFill>
                <a:effectLst/>
                <a:latin typeface="Calibri" pitchFamily="34" charset="0"/>
              </a:rPr>
              <a:t>following</a:t>
            </a:r>
            <a:r>
              <a:rPr kumimoji="0" lang="fr-FR" sz="1000" b="1" i="0" u="none" strike="noStrike" cap="none" normalizeH="0" baseline="0" dirty="0">
                <a:ln>
                  <a:noFill/>
                </a:ln>
                <a:solidFill>
                  <a:schemeClr val="tx1"/>
                </a:solidFill>
                <a:effectLst/>
                <a:latin typeface="Calibri" pitchFamily="34" charset="0"/>
              </a:rPr>
              <a:t> code fragment sets up phase-correct PWM on pins 3 and 11 (</a:t>
            </a:r>
            <a:r>
              <a:rPr kumimoji="0" lang="fr-FR" sz="1000" b="1" i="0" u="none" strike="noStrike" cap="none" normalizeH="0" baseline="0" dirty="0" err="1">
                <a:ln>
                  <a:noFill/>
                </a:ln>
                <a:solidFill>
                  <a:schemeClr val="tx1"/>
                </a:solidFill>
                <a:effectLst/>
                <a:latin typeface="Calibri" pitchFamily="34" charset="0"/>
              </a:rPr>
              <a:t>Timer</a:t>
            </a:r>
            <a:r>
              <a:rPr kumimoji="0" lang="fr-FR" sz="1000" b="1" i="0" u="none" strike="noStrike" cap="none" normalizeH="0" baseline="0" dirty="0">
                <a:ln>
                  <a:noFill/>
                </a:ln>
                <a:solidFill>
                  <a:schemeClr val="tx1"/>
                </a:solidFill>
                <a:effectLst/>
                <a:latin typeface="Calibri" pitchFamily="34" charset="0"/>
              </a:rPr>
              <a:t> 2), </a:t>
            </a:r>
            <a:r>
              <a:rPr kumimoji="0" lang="fr-FR" sz="1000" b="1" i="0" u="none" strike="noStrike" cap="none" normalizeH="0" baseline="0" dirty="0" err="1">
                <a:ln>
                  <a:noFill/>
                </a:ln>
                <a:solidFill>
                  <a:schemeClr val="tx1"/>
                </a:solidFill>
                <a:effectLst/>
                <a:latin typeface="Calibri" pitchFamily="34" charset="0"/>
              </a:rPr>
              <a:t>using</a:t>
            </a:r>
            <a:r>
              <a:rPr kumimoji="0" lang="fr-FR" sz="1000" b="1" i="0" u="none" strike="noStrike" cap="none" normalizeH="0" baseline="0" dirty="0">
                <a:ln>
                  <a:noFill/>
                </a:ln>
                <a:solidFill>
                  <a:schemeClr val="tx1"/>
                </a:solidFill>
                <a:effectLst/>
                <a:latin typeface="Calibri" pitchFamily="34" charset="0"/>
              </a:rPr>
              <a:t> OCR2A as the top value for the </a:t>
            </a:r>
            <a:r>
              <a:rPr kumimoji="0" lang="fr-FR" sz="1000" b="1" i="0" u="none" strike="noStrike" cap="none" normalizeH="0" baseline="0" dirty="0" err="1">
                <a:ln>
                  <a:noFill/>
                </a:ln>
                <a:solidFill>
                  <a:schemeClr val="tx1"/>
                </a:solidFill>
                <a:effectLst/>
                <a:latin typeface="Calibri" pitchFamily="34" charset="0"/>
              </a:rPr>
              <a:t>timer</a:t>
            </a:r>
            <a:r>
              <a:rPr kumimoji="0" lang="fr-FR" sz="1000" b="1" i="0" u="none" strike="noStrike" cap="none" normalizeH="0" baseline="0" dirty="0">
                <a:ln>
                  <a:noFill/>
                </a:ln>
                <a:solidFill>
                  <a:schemeClr val="tx1"/>
                </a:solidFill>
                <a:effectLst/>
                <a:latin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Calibri" pitchFamily="34" charset="0"/>
              </a:rPr>
              <a:t>The </a:t>
            </a:r>
            <a:r>
              <a:rPr kumimoji="0" lang="fr-FR" sz="1000" b="1" i="0" u="none" strike="noStrike" cap="none" normalizeH="0" baseline="0" dirty="0" err="1">
                <a:ln>
                  <a:noFill/>
                </a:ln>
                <a:solidFill>
                  <a:schemeClr val="tx1"/>
                </a:solidFill>
                <a:effectLst/>
                <a:latin typeface="Calibri" pitchFamily="34" charset="0"/>
              </a:rPr>
              <a:t>waveform</a:t>
            </a:r>
            <a:r>
              <a:rPr kumimoji="0" lang="fr-FR" sz="1000" b="1" i="0" u="none" strike="noStrike" cap="none" normalizeH="0" baseline="0" dirty="0">
                <a:ln>
                  <a:noFill/>
                </a:ln>
                <a:solidFill>
                  <a:schemeClr val="tx1"/>
                </a:solidFill>
                <a:effectLst/>
                <a:latin typeface="Calibri" pitchFamily="34" charset="0"/>
              </a:rPr>
              <a:t> </a:t>
            </a:r>
            <a:r>
              <a:rPr kumimoji="0" lang="fr-FR" sz="1000" b="1" i="0" u="none" strike="noStrike" cap="none" normalizeH="0" baseline="0" dirty="0" err="1">
                <a:ln>
                  <a:noFill/>
                </a:ln>
                <a:solidFill>
                  <a:schemeClr val="tx1"/>
                </a:solidFill>
                <a:effectLst/>
                <a:latin typeface="Calibri" pitchFamily="34" charset="0"/>
              </a:rPr>
              <a:t>generation</a:t>
            </a:r>
            <a:r>
              <a:rPr kumimoji="0" lang="fr-FR" sz="1000" b="1" i="0" u="none" strike="noStrike" cap="none" normalizeH="0" baseline="0" dirty="0">
                <a:ln>
                  <a:noFill/>
                </a:ln>
                <a:solidFill>
                  <a:schemeClr val="tx1"/>
                </a:solidFill>
                <a:effectLst/>
                <a:latin typeface="Calibri" pitchFamily="34" charset="0"/>
              </a:rPr>
              <a:t> mode bits WGM are set to </a:t>
            </a:r>
            <a:r>
              <a:rPr kumimoji="0" lang="fr-FR" sz="1000" b="1" i="0" u="none" strike="noStrike" cap="none" normalizeH="0" baseline="0" dirty="0" err="1">
                <a:ln>
                  <a:noFill/>
                </a:ln>
                <a:solidFill>
                  <a:schemeClr val="tx1"/>
                </a:solidFill>
                <a:effectLst/>
                <a:latin typeface="Calibri" pitchFamily="34" charset="0"/>
              </a:rPr>
              <a:t>to</a:t>
            </a:r>
            <a:r>
              <a:rPr kumimoji="0" lang="fr-FR" sz="1000" b="1" i="0" u="none" strike="noStrike" cap="none" normalizeH="0" baseline="0" dirty="0">
                <a:ln>
                  <a:noFill/>
                </a:ln>
                <a:solidFill>
                  <a:schemeClr val="tx1"/>
                </a:solidFill>
                <a:effectLst/>
                <a:latin typeface="Calibri" pitchFamily="34" charset="0"/>
              </a:rPr>
              <a:t> 101 for phase-correct PWM </a:t>
            </a:r>
            <a:r>
              <a:rPr kumimoji="0" lang="fr-FR" sz="1000" b="1" i="0" u="none" strike="noStrike" cap="none" normalizeH="0" baseline="0" dirty="0" err="1">
                <a:ln>
                  <a:noFill/>
                </a:ln>
                <a:solidFill>
                  <a:schemeClr val="tx1"/>
                </a:solidFill>
                <a:effectLst/>
                <a:latin typeface="Calibri" pitchFamily="34" charset="0"/>
              </a:rPr>
              <a:t>with</a:t>
            </a:r>
            <a:r>
              <a:rPr kumimoji="0" lang="fr-FR" sz="1000" b="1" i="0" u="none" strike="noStrike" cap="none" normalizeH="0" baseline="0" dirty="0">
                <a:ln>
                  <a:noFill/>
                </a:ln>
                <a:solidFill>
                  <a:schemeClr val="tx1"/>
                </a:solidFill>
                <a:effectLst/>
                <a:latin typeface="Calibri" pitchFamily="34" charset="0"/>
              </a:rPr>
              <a:t> OCRA </a:t>
            </a:r>
            <a:r>
              <a:rPr kumimoji="0" lang="fr-FR" sz="1000" b="1" i="0" u="none" strike="noStrike" cap="none" normalizeH="0" baseline="0" dirty="0" err="1">
                <a:ln>
                  <a:noFill/>
                </a:ln>
                <a:solidFill>
                  <a:schemeClr val="tx1"/>
                </a:solidFill>
                <a:effectLst/>
                <a:latin typeface="Calibri" pitchFamily="34" charset="0"/>
              </a:rPr>
              <a:t>controlling</a:t>
            </a:r>
            <a:r>
              <a:rPr kumimoji="0" lang="fr-FR" sz="1000" b="1" i="0" u="none" strike="noStrike" cap="none" normalizeH="0" baseline="0" dirty="0">
                <a:ln>
                  <a:noFill/>
                </a:ln>
                <a:solidFill>
                  <a:schemeClr val="tx1"/>
                </a:solidFill>
                <a:effectLst/>
                <a:latin typeface="Calibri" pitchFamily="34" charset="0"/>
              </a:rPr>
              <a:t> the top </a:t>
            </a:r>
            <a:r>
              <a:rPr kumimoji="0" lang="fr-FR" sz="1000" b="1" i="0" u="none" strike="noStrike" cap="none" normalizeH="0" baseline="0" dirty="0" err="1">
                <a:ln>
                  <a:noFill/>
                </a:ln>
                <a:solidFill>
                  <a:schemeClr val="tx1"/>
                </a:solidFill>
                <a:effectLst/>
                <a:latin typeface="Calibri" pitchFamily="34" charset="0"/>
              </a:rPr>
              <a:t>limit</a:t>
            </a:r>
            <a:r>
              <a:rPr kumimoji="0" lang="fr-FR" sz="1000" b="1" i="0" u="none" strike="noStrike" cap="none" normalizeH="0" baseline="0" dirty="0">
                <a:ln>
                  <a:noFill/>
                </a:ln>
                <a:solidFill>
                  <a:schemeClr val="tx1"/>
                </a:solidFill>
                <a:effectLst/>
                <a:latin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Calibri" pitchFamily="34" charset="0"/>
              </a:rPr>
              <a:t>The OCR2A top </a:t>
            </a:r>
            <a:r>
              <a:rPr kumimoji="0" lang="fr-FR" sz="1000" b="1" i="0" u="none" strike="noStrike" cap="none" normalizeH="0" baseline="0" dirty="0" err="1">
                <a:ln>
                  <a:noFill/>
                </a:ln>
                <a:solidFill>
                  <a:schemeClr val="tx1"/>
                </a:solidFill>
                <a:effectLst/>
                <a:latin typeface="Calibri" pitchFamily="34" charset="0"/>
              </a:rPr>
              <a:t>limit</a:t>
            </a:r>
            <a:r>
              <a:rPr kumimoji="0" lang="fr-FR" sz="1000" b="1" i="0" u="none" strike="noStrike" cap="none" normalizeH="0" baseline="0" dirty="0">
                <a:ln>
                  <a:noFill/>
                </a:ln>
                <a:solidFill>
                  <a:schemeClr val="tx1"/>
                </a:solidFill>
                <a:effectLst/>
                <a:latin typeface="Calibri" pitchFamily="34" charset="0"/>
              </a:rPr>
              <a:t> </a:t>
            </a:r>
            <a:r>
              <a:rPr kumimoji="0" lang="fr-FR" sz="1000" b="1" i="0" u="none" strike="noStrike" cap="none" normalizeH="0" baseline="0" dirty="0" err="1">
                <a:ln>
                  <a:noFill/>
                </a:ln>
                <a:solidFill>
                  <a:schemeClr val="tx1"/>
                </a:solidFill>
                <a:effectLst/>
                <a:latin typeface="Calibri" pitchFamily="34" charset="0"/>
              </a:rPr>
              <a:t>is</a:t>
            </a:r>
            <a:r>
              <a:rPr kumimoji="0" lang="fr-FR" sz="1000" b="1" i="0" u="none" strike="noStrike" cap="none" normalizeH="0" baseline="0" dirty="0">
                <a:ln>
                  <a:noFill/>
                </a:ln>
                <a:solidFill>
                  <a:schemeClr val="tx1"/>
                </a:solidFill>
                <a:effectLst/>
                <a:latin typeface="Calibri" pitchFamily="34" charset="0"/>
              </a:rPr>
              <a:t> </a:t>
            </a:r>
            <a:r>
              <a:rPr kumimoji="0" lang="fr-FR" sz="1000" b="1" i="0" u="none" strike="noStrike" cap="none" normalizeH="0" baseline="0" dirty="0" err="1">
                <a:ln>
                  <a:noFill/>
                </a:ln>
                <a:solidFill>
                  <a:schemeClr val="tx1"/>
                </a:solidFill>
                <a:effectLst/>
                <a:latin typeface="Calibri" pitchFamily="34" charset="0"/>
              </a:rPr>
              <a:t>arbitrarily</a:t>
            </a:r>
            <a:r>
              <a:rPr kumimoji="0" lang="fr-FR" sz="1000" b="1" i="0" u="none" strike="noStrike" cap="none" normalizeH="0" baseline="0" dirty="0">
                <a:ln>
                  <a:noFill/>
                </a:ln>
                <a:solidFill>
                  <a:schemeClr val="tx1"/>
                </a:solidFill>
                <a:effectLst/>
                <a:latin typeface="Calibri" pitchFamily="34" charset="0"/>
              </a:rPr>
              <a:t> set to 180, and the OCR2B compare </a:t>
            </a:r>
            <a:r>
              <a:rPr kumimoji="0" lang="fr-FR" sz="1000" b="1" i="0" u="none" strike="noStrike" cap="none" normalizeH="0" baseline="0" dirty="0" err="1">
                <a:ln>
                  <a:noFill/>
                </a:ln>
                <a:solidFill>
                  <a:schemeClr val="tx1"/>
                </a:solidFill>
                <a:effectLst/>
                <a:latin typeface="Calibri" pitchFamily="34" charset="0"/>
              </a:rPr>
              <a:t>register</a:t>
            </a:r>
            <a:r>
              <a:rPr kumimoji="0" lang="fr-FR" sz="1000" b="1" i="0" u="none" strike="noStrike" cap="none" normalizeH="0" baseline="0" dirty="0">
                <a:ln>
                  <a:noFill/>
                </a:ln>
                <a:solidFill>
                  <a:schemeClr val="tx1"/>
                </a:solidFill>
                <a:effectLst/>
                <a:latin typeface="Calibri" pitchFamily="34" charset="0"/>
              </a:rPr>
              <a:t> </a:t>
            </a:r>
            <a:r>
              <a:rPr kumimoji="0" lang="fr-FR" sz="1000" b="1" i="0" u="none" strike="noStrike" cap="none" normalizeH="0" baseline="0" dirty="0" err="1">
                <a:ln>
                  <a:noFill/>
                </a:ln>
                <a:solidFill>
                  <a:schemeClr val="tx1"/>
                </a:solidFill>
                <a:effectLst/>
                <a:latin typeface="Calibri" pitchFamily="34" charset="0"/>
              </a:rPr>
              <a:t>is</a:t>
            </a:r>
            <a:r>
              <a:rPr kumimoji="0" lang="fr-FR" sz="1000" b="1" i="0" u="none" strike="noStrike" cap="none" normalizeH="0" baseline="0" dirty="0">
                <a:ln>
                  <a:noFill/>
                </a:ln>
                <a:solidFill>
                  <a:schemeClr val="tx1"/>
                </a:solidFill>
                <a:effectLst/>
                <a:latin typeface="Calibri" pitchFamily="34" charset="0"/>
              </a:rPr>
              <a:t> </a:t>
            </a:r>
            <a:r>
              <a:rPr kumimoji="0" lang="fr-FR" sz="1000" b="1" i="0" u="none" strike="noStrike" cap="none" normalizeH="0" baseline="0" dirty="0" err="1">
                <a:ln>
                  <a:noFill/>
                </a:ln>
                <a:solidFill>
                  <a:schemeClr val="tx1"/>
                </a:solidFill>
                <a:effectLst/>
                <a:latin typeface="Calibri" pitchFamily="34" charset="0"/>
              </a:rPr>
              <a:t>arbitrarily</a:t>
            </a:r>
            <a:r>
              <a:rPr kumimoji="0" lang="fr-FR" sz="1000" b="1" i="0" u="none" strike="noStrike" cap="none" normalizeH="0" baseline="0" dirty="0">
                <a:ln>
                  <a:noFill/>
                </a:ln>
                <a:solidFill>
                  <a:schemeClr val="tx1"/>
                </a:solidFill>
                <a:effectLst/>
                <a:latin typeface="Calibri" pitchFamily="34" charset="0"/>
              </a:rPr>
              <a:t> set to 50. OCR2A's mode </a:t>
            </a:r>
            <a:r>
              <a:rPr kumimoji="0" lang="fr-FR" sz="1000" b="1" i="0" u="none" strike="noStrike" cap="none" normalizeH="0" baseline="0" dirty="0" err="1">
                <a:ln>
                  <a:noFill/>
                </a:ln>
                <a:solidFill>
                  <a:schemeClr val="tx1"/>
                </a:solidFill>
                <a:effectLst/>
                <a:latin typeface="Calibri" pitchFamily="34" charset="0"/>
              </a:rPr>
              <a:t>is</a:t>
            </a:r>
            <a:r>
              <a:rPr kumimoji="0" lang="fr-FR" sz="1000" b="1" i="0" u="none" strike="noStrike" cap="none" normalizeH="0" baseline="0" dirty="0">
                <a:ln>
                  <a:noFill/>
                </a:ln>
                <a:solidFill>
                  <a:schemeClr val="tx1"/>
                </a:solidFill>
                <a:effectLst/>
                <a:latin typeface="Calibri" pitchFamily="34" charset="0"/>
              </a:rPr>
              <a:t> set to "</a:t>
            </a:r>
            <a:r>
              <a:rPr kumimoji="0" lang="fr-FR" sz="1000" b="1" i="0" u="none" strike="noStrike" cap="none" normalizeH="0" baseline="0" dirty="0" err="1">
                <a:ln>
                  <a:noFill/>
                </a:ln>
                <a:solidFill>
                  <a:schemeClr val="tx1"/>
                </a:solidFill>
                <a:effectLst/>
                <a:latin typeface="Calibri" pitchFamily="34" charset="0"/>
              </a:rPr>
              <a:t>Toggle</a:t>
            </a:r>
            <a:r>
              <a:rPr kumimoji="0" lang="fr-FR" sz="1000" b="1" i="0" u="none" strike="noStrike" cap="none" normalizeH="0" baseline="0" dirty="0">
                <a:ln>
                  <a:noFill/>
                </a:ln>
                <a:solidFill>
                  <a:schemeClr val="tx1"/>
                </a:solidFill>
                <a:effectLst/>
                <a:latin typeface="Calibri" pitchFamily="34" charset="0"/>
              </a:rPr>
              <a:t> on Compare Match" by setting the COM2A bits to 01.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b="1" dirty="0">
              <a:latin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err="1">
                <a:ln>
                  <a:noFill/>
                </a:ln>
                <a:solidFill>
                  <a:schemeClr val="tx1"/>
                </a:solidFill>
                <a:effectLst/>
                <a:latin typeface="Calibri" pitchFamily="34" charset="0"/>
              </a:rPr>
              <a:t>pinMode</a:t>
            </a:r>
            <a:r>
              <a:rPr kumimoji="0" lang="fr-FR" sz="1000" b="1" i="0" u="none" strike="noStrike" cap="none" normalizeH="0" baseline="0" dirty="0">
                <a:ln>
                  <a:noFill/>
                </a:ln>
                <a:solidFill>
                  <a:schemeClr val="tx1"/>
                </a:solidFill>
                <a:effectLst/>
                <a:latin typeface="Calibri" pitchFamily="34" charset="0"/>
              </a:rPr>
              <a:t>(3, OUTPUT);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err="1">
                <a:ln>
                  <a:noFill/>
                </a:ln>
                <a:solidFill>
                  <a:schemeClr val="tx1"/>
                </a:solidFill>
                <a:effectLst/>
                <a:latin typeface="Calibri" pitchFamily="34" charset="0"/>
              </a:rPr>
              <a:t>pinMode</a:t>
            </a:r>
            <a:r>
              <a:rPr kumimoji="0" lang="fr-FR" sz="1000" b="1" i="0" u="none" strike="noStrike" cap="none" normalizeH="0" baseline="0" dirty="0">
                <a:ln>
                  <a:noFill/>
                </a:ln>
                <a:solidFill>
                  <a:schemeClr val="tx1"/>
                </a:solidFill>
                <a:effectLst/>
                <a:latin typeface="Calibri" pitchFamily="34" charset="0"/>
              </a:rPr>
              <a:t>(11, OUTPUT);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Calibri" pitchFamily="34" charset="0"/>
              </a:rPr>
              <a:t>TCCR2A = _BV(COM2A0) | _BV(COM2B1) | _BV(WGM20); TCCR2B = _BV(WGM22) | _BV(CS22);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Calibri" pitchFamily="34" charset="0"/>
              </a:rPr>
              <a:t>OCR2A = 180; OCR2B = 50;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tx1"/>
                </a:solidFill>
                <a:effectLst/>
                <a:latin typeface="Calibri" pitchFamily="34" charset="0"/>
              </a:rPr>
              <a:t>On the </a:t>
            </a:r>
            <a:r>
              <a:rPr kumimoji="0" lang="fr-FR" sz="1000" b="1" i="0" u="none" strike="noStrike" cap="none" normalizeH="0" baseline="0" dirty="0" err="1">
                <a:ln>
                  <a:noFill/>
                </a:ln>
                <a:solidFill>
                  <a:schemeClr val="tx1"/>
                </a:solidFill>
                <a:effectLst/>
                <a:latin typeface="Calibri" pitchFamily="34" charset="0"/>
              </a:rPr>
              <a:t>Arduino</a:t>
            </a:r>
            <a:r>
              <a:rPr kumimoji="0" lang="fr-FR" sz="1000" b="1" i="0" u="none" strike="noStrike" cap="none" normalizeH="0" baseline="0" dirty="0">
                <a:ln>
                  <a:noFill/>
                </a:ln>
                <a:solidFill>
                  <a:schemeClr val="tx1"/>
                </a:solidFill>
                <a:effectLst/>
                <a:latin typeface="Calibri" pitchFamily="34" charset="0"/>
              </a:rPr>
              <a:t> </a:t>
            </a:r>
            <a:r>
              <a:rPr kumimoji="0" lang="fr-FR" sz="1000" b="1" i="0" u="none" strike="noStrike" cap="none" normalizeH="0" baseline="0" dirty="0" err="1">
                <a:ln>
                  <a:noFill/>
                </a:ln>
                <a:solidFill>
                  <a:schemeClr val="tx1"/>
                </a:solidFill>
                <a:effectLst/>
                <a:latin typeface="Calibri" pitchFamily="34" charset="0"/>
              </a:rPr>
              <a:t>Duemilanove</a:t>
            </a:r>
            <a:r>
              <a:rPr kumimoji="0" lang="fr-FR" sz="1000" b="1" i="0" u="none" strike="noStrike" cap="none" normalizeH="0" baseline="0" dirty="0">
                <a:ln>
                  <a:noFill/>
                </a:ln>
                <a:solidFill>
                  <a:schemeClr val="tx1"/>
                </a:solidFill>
                <a:effectLst/>
                <a:latin typeface="Calibri" pitchFamily="34" charset="0"/>
              </a:rPr>
              <a:t>, </a:t>
            </a:r>
            <a:r>
              <a:rPr kumimoji="0" lang="fr-FR" sz="1000" b="1" i="0" u="none" strike="noStrike" cap="none" normalizeH="0" baseline="0" dirty="0" err="1">
                <a:ln>
                  <a:noFill/>
                </a:ln>
                <a:solidFill>
                  <a:schemeClr val="tx1"/>
                </a:solidFill>
                <a:effectLst/>
                <a:latin typeface="Calibri" pitchFamily="34" charset="0"/>
              </a:rPr>
              <a:t>these</a:t>
            </a:r>
            <a:r>
              <a:rPr kumimoji="0" lang="fr-FR" sz="1000" b="1" i="0" u="none" strike="noStrike" cap="none" normalizeH="0" baseline="0" dirty="0">
                <a:ln>
                  <a:noFill/>
                </a:ln>
                <a:solidFill>
                  <a:schemeClr val="tx1"/>
                </a:solidFill>
                <a:effectLst/>
                <a:latin typeface="Calibri" pitchFamily="34" charset="0"/>
              </a:rPr>
              <a:t> values </a:t>
            </a:r>
            <a:r>
              <a:rPr kumimoji="0" lang="fr-FR" sz="1000" b="1" i="0" u="none" strike="noStrike" cap="none" normalizeH="0" baseline="0" dirty="0" err="1">
                <a:ln>
                  <a:noFill/>
                </a:ln>
                <a:solidFill>
                  <a:schemeClr val="tx1"/>
                </a:solidFill>
                <a:effectLst/>
                <a:latin typeface="Calibri" pitchFamily="34" charset="0"/>
              </a:rPr>
              <a:t>yield</a:t>
            </a:r>
            <a:r>
              <a:rPr kumimoji="0" lang="fr-FR" sz="1000" b="1" i="0" u="none" strike="noStrike" cap="none" normalizeH="0" baseline="0" dirty="0">
                <a:ln>
                  <a:noFill/>
                </a:ln>
                <a:solidFill>
                  <a:schemeClr val="tx1"/>
                </a:solidFill>
                <a:effectLst/>
                <a:latin typeface="Calibri"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Calibri" pitchFamily="34" charset="0"/>
              </a:rPr>
              <a:t>Output A </a:t>
            </a:r>
            <a:r>
              <a:rPr kumimoji="0" lang="fr-FR" sz="1000" b="1" i="0" u="none" strike="noStrike" cap="none" normalizeH="0" baseline="0" dirty="0" err="1">
                <a:ln>
                  <a:noFill/>
                </a:ln>
                <a:solidFill>
                  <a:schemeClr val="tx1"/>
                </a:solidFill>
                <a:effectLst/>
                <a:latin typeface="Calibri" pitchFamily="34" charset="0"/>
              </a:rPr>
              <a:t>frequency</a:t>
            </a:r>
            <a:r>
              <a:rPr kumimoji="0" lang="fr-FR" sz="1000" b="1" i="0" u="none" strike="noStrike" cap="none" normalizeH="0" baseline="0" dirty="0">
                <a:ln>
                  <a:noFill/>
                </a:ln>
                <a:solidFill>
                  <a:schemeClr val="tx1"/>
                </a:solidFill>
                <a:effectLst/>
                <a:latin typeface="Calibri" pitchFamily="34" charset="0"/>
              </a:rPr>
              <a:t>: 16 MHz / 64 / 180 / 2 / 2 = 347.2Hz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Calibri" pitchFamily="34" charset="0"/>
              </a:rPr>
              <a:t>Output A </a:t>
            </a:r>
            <a:r>
              <a:rPr kumimoji="0" lang="fr-FR" sz="1000" b="1" i="0" u="none" strike="noStrike" cap="none" normalizeH="0" baseline="0" dirty="0" err="1">
                <a:ln>
                  <a:noFill/>
                </a:ln>
                <a:solidFill>
                  <a:schemeClr val="tx1"/>
                </a:solidFill>
                <a:effectLst/>
                <a:latin typeface="Calibri" pitchFamily="34" charset="0"/>
              </a:rPr>
              <a:t>duty</a:t>
            </a:r>
            <a:r>
              <a:rPr kumimoji="0" lang="fr-FR" sz="1000" b="1" i="0" u="none" strike="noStrike" cap="none" normalizeH="0" baseline="0" dirty="0">
                <a:ln>
                  <a:noFill/>
                </a:ln>
                <a:solidFill>
                  <a:schemeClr val="tx1"/>
                </a:solidFill>
                <a:effectLst/>
                <a:latin typeface="Calibri" pitchFamily="34" charset="0"/>
              </a:rPr>
              <a:t> cycle: 50%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Calibri" pitchFamily="34" charset="0"/>
              </a:rPr>
              <a:t>Output B </a:t>
            </a:r>
            <a:r>
              <a:rPr kumimoji="0" lang="fr-FR" sz="1000" b="1" i="0" u="none" strike="noStrike" cap="none" normalizeH="0" baseline="0" dirty="0" err="1">
                <a:ln>
                  <a:noFill/>
                </a:ln>
                <a:solidFill>
                  <a:schemeClr val="tx1"/>
                </a:solidFill>
                <a:effectLst/>
                <a:latin typeface="Calibri" pitchFamily="34" charset="0"/>
              </a:rPr>
              <a:t>frequency</a:t>
            </a:r>
            <a:r>
              <a:rPr kumimoji="0" lang="fr-FR" sz="1000" b="1" i="0" u="none" strike="noStrike" cap="none" normalizeH="0" baseline="0" dirty="0">
                <a:ln>
                  <a:noFill/>
                </a:ln>
                <a:solidFill>
                  <a:schemeClr val="tx1"/>
                </a:solidFill>
                <a:effectLst/>
                <a:latin typeface="Calibri" pitchFamily="34" charset="0"/>
              </a:rPr>
              <a:t>: 16 MHz / 64 / 180 / 2 = 694.4Hz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Calibri" pitchFamily="34" charset="0"/>
              </a:rPr>
              <a:t>Output B </a:t>
            </a:r>
            <a:r>
              <a:rPr kumimoji="0" lang="fr-FR" sz="1000" b="1" i="0" u="none" strike="noStrike" cap="none" normalizeH="0" baseline="0" dirty="0" err="1">
                <a:ln>
                  <a:noFill/>
                </a:ln>
                <a:solidFill>
                  <a:schemeClr val="tx1"/>
                </a:solidFill>
                <a:effectLst/>
                <a:latin typeface="Calibri" pitchFamily="34" charset="0"/>
              </a:rPr>
              <a:t>duty</a:t>
            </a:r>
            <a:r>
              <a:rPr kumimoji="0" lang="fr-FR" sz="1000" b="1" i="0" u="none" strike="noStrike" cap="none" normalizeH="0" baseline="0" dirty="0">
                <a:ln>
                  <a:noFill/>
                </a:ln>
                <a:solidFill>
                  <a:schemeClr val="tx1"/>
                </a:solidFill>
                <a:effectLst/>
                <a:latin typeface="Calibri" pitchFamily="34" charset="0"/>
              </a:rPr>
              <a:t> cycle: 50 / 180 = 27.8%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000" b="1" i="0" u="none" strike="noStrike" cap="none" normalizeH="0" baseline="0" dirty="0">
              <a:ln>
                <a:noFill/>
              </a:ln>
              <a:solidFill>
                <a:schemeClr val="tx1"/>
              </a:solidFill>
              <a:effectLst/>
              <a:latin typeface="Calibri" pitchFamily="34" charset="0"/>
            </a:endParaRPr>
          </a:p>
        </p:txBody>
      </p:sp>
      <p:sp>
        <p:nvSpPr>
          <p:cNvPr id="9" name="Rectangle 1"/>
          <p:cNvSpPr>
            <a:spLocks noChangeArrowheads="1"/>
          </p:cNvSpPr>
          <p:nvPr/>
        </p:nvSpPr>
        <p:spPr bwMode="auto">
          <a:xfrm>
            <a:off x="0" y="1484784"/>
            <a:ext cx="91440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i="0" u="sng" strike="noStrike" cap="none" normalizeH="0" baseline="0" dirty="0">
                <a:ln>
                  <a:noFill/>
                </a:ln>
                <a:solidFill>
                  <a:schemeClr val="tx1"/>
                </a:solidFill>
                <a:effectLst/>
                <a:latin typeface="Arial" pitchFamily="34" charset="0"/>
              </a:rPr>
              <a:t>FAST PWM : </a:t>
            </a:r>
          </a:p>
        </p:txBody>
      </p:sp>
      <p:sp>
        <p:nvSpPr>
          <p:cNvPr id="10" name="Rectangle 1"/>
          <p:cNvSpPr>
            <a:spLocks noChangeArrowheads="1"/>
          </p:cNvSpPr>
          <p:nvPr/>
        </p:nvSpPr>
        <p:spPr bwMode="auto">
          <a:xfrm>
            <a:off x="0" y="3937412"/>
            <a:ext cx="9144000"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i="0" u="sng" strike="noStrike" cap="none" normalizeH="0" baseline="0" dirty="0">
                <a:ln>
                  <a:noFill/>
                </a:ln>
                <a:solidFill>
                  <a:schemeClr val="tx1"/>
                </a:solidFill>
                <a:effectLst/>
                <a:latin typeface="Arial" pitchFamily="34" charset="0"/>
              </a:rPr>
              <a:t>PHASE CORRECT PWM :</a:t>
            </a:r>
          </a:p>
        </p:txBody>
      </p:sp>
      <p:sp>
        <p:nvSpPr>
          <p:cNvPr id="11" name="Rectangle 10"/>
          <p:cNvSpPr/>
          <p:nvPr/>
        </p:nvSpPr>
        <p:spPr>
          <a:xfrm>
            <a:off x="0" y="6309320"/>
            <a:ext cx="8820472" cy="246221"/>
          </a:xfrm>
          <a:prstGeom prst="rect">
            <a:avLst/>
          </a:prstGeom>
        </p:spPr>
        <p:txBody>
          <a:bodyPr wrap="square">
            <a:spAutoFit/>
          </a:bodyPr>
          <a:lstStyle/>
          <a:p>
            <a:pPr algn="r"/>
            <a:r>
              <a:rPr lang="fr-FR" sz="1000" b="1" i="1" dirty="0">
                <a:latin typeface="Calibri" pitchFamily="34" charset="0"/>
              </a:rPr>
              <a:t>http://www.righto.com/2009/07/secrets-of-arduino-pwm.html</a:t>
            </a:r>
          </a:p>
        </p:txBody>
      </p:sp>
      <p:sp>
        <p:nvSpPr>
          <p:cNvPr id="12" name="Rectangle 11"/>
          <p:cNvSpPr/>
          <p:nvPr/>
        </p:nvSpPr>
        <p:spPr>
          <a:xfrm>
            <a:off x="-36512" y="476672"/>
            <a:ext cx="9144000" cy="1107996"/>
          </a:xfrm>
          <a:prstGeom prst="rect">
            <a:avLst/>
          </a:prstGeom>
        </p:spPr>
        <p:txBody>
          <a:bodyPr wrap="square">
            <a:spAutoFit/>
          </a:bodyPr>
          <a:lstStyle/>
          <a:p>
            <a:r>
              <a:rPr lang="en-US" b="1" dirty="0">
                <a:latin typeface="Calibri" pitchFamily="34" charset="0"/>
              </a:rPr>
              <a:t>There are two modes of operation for the PWM timers: </a:t>
            </a:r>
          </a:p>
          <a:p>
            <a:r>
              <a:rPr lang="en-US" b="1" dirty="0">
                <a:latin typeface="Calibri" pitchFamily="34" charset="0"/>
              </a:rPr>
              <a:t>1 - Fast PWM and </a:t>
            </a:r>
          </a:p>
          <a:p>
            <a:r>
              <a:rPr lang="en-US" b="1" dirty="0">
                <a:latin typeface="Calibri" pitchFamily="34" charset="0"/>
              </a:rPr>
              <a:t>2 - Phase-correct PWM.  </a:t>
            </a:r>
          </a:p>
          <a:p>
            <a:r>
              <a:rPr lang="en-US" sz="1200" b="1" dirty="0">
                <a:latin typeface="Calibri" pitchFamily="34" charset="0"/>
              </a:rPr>
              <a:t>These modes work almost in the same way, except that once arrived at the TOP, down to the BOTTOM for the correct Phase PWM, is applying the same method of comparison.  Advantage: increase the resolution, at the expense of the maximum frequency, which is divided by two.</a:t>
            </a:r>
            <a:endParaRPr lang="fr-FR" sz="1050" b="1" dirty="0">
              <a:solidFill>
                <a:srgbClr val="FF6600"/>
              </a:solidFill>
              <a:latin typeface="+mn-lt"/>
            </a:endParaRPr>
          </a:p>
        </p:txBody>
      </p:sp>
      <p:pic>
        <p:nvPicPr>
          <p:cNvPr id="13" name="Image 12">
            <a:hlinkClick r:id="rId4" action="ppaction://hlinksldjump"/>
            <a:extLst>
              <a:ext uri="{FF2B5EF4-FFF2-40B4-BE49-F238E27FC236}">
                <a16:creationId xmlns:a16="http://schemas.microsoft.com/office/drawing/2014/main" id="{5264F8BB-952B-43C0-9F6E-8E36926D342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61473"/>
                                        </p:tgtEl>
                                        <p:attrNameLst>
                                          <p:attrName>style.visibility</p:attrName>
                                        </p:attrNameLst>
                                      </p:cBhvr>
                                      <p:to>
                                        <p:strVal val="visible"/>
                                      </p:to>
                                    </p:set>
                                    <p:animEffect transition="in" filter="blinds(horizontal)">
                                      <p:cBhvr>
                                        <p:cTn id="15" dur="500"/>
                                        <p:tgtEl>
                                          <p:spTgt spid="361473"/>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61474"/>
                                        </p:tgtEl>
                                        <p:attrNameLst>
                                          <p:attrName>style.visibility</p:attrName>
                                        </p:attrNameLst>
                                      </p:cBhvr>
                                      <p:to>
                                        <p:strVal val="visible"/>
                                      </p:to>
                                    </p:set>
                                    <p:animEffect transition="in" filter="blinds(horizontal)">
                                      <p:cBhvr>
                                        <p:cTn id="26" dur="500"/>
                                        <p:tgtEl>
                                          <p:spTgt spid="361474"/>
                                        </p:tgtEl>
                                      </p:cBhvr>
                                    </p:animEffec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3" grpId="0"/>
      <p:bldP spid="361474" grpId="0"/>
      <p:bldP spid="9" grpId="0"/>
      <p:bldP spid="10" grpId="0"/>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2329135"/>
            <a:ext cx="7164288" cy="523220"/>
          </a:xfrm>
          <a:prstGeom prst="rect">
            <a:avLst/>
          </a:prstGeom>
        </p:spPr>
        <p:txBody>
          <a:bodyPr wrap="square">
            <a:spAutoFit/>
          </a:bodyPr>
          <a:lstStyle/>
          <a:p>
            <a:pPr algn="just"/>
            <a:r>
              <a:rPr lang="en-US" b="1" dirty="0">
                <a:solidFill>
                  <a:srgbClr val="FF6600"/>
                </a:solidFill>
                <a:latin typeface="Calibri" pitchFamily="34" charset="0"/>
              </a:rPr>
              <a:t>In the part setup () to your Arduino code: </a:t>
            </a:r>
          </a:p>
          <a:p>
            <a:pPr algn="just"/>
            <a:r>
              <a:rPr lang="en-US" b="1" dirty="0">
                <a:solidFill>
                  <a:srgbClr val="FF6600"/>
                </a:solidFill>
                <a:latin typeface="Calibri" pitchFamily="34" charset="0"/>
              </a:rPr>
              <a:t>1 - Select the mode (Fast PWM...) in the relevant </a:t>
            </a:r>
            <a:r>
              <a:rPr lang="en-US" b="1" dirty="0" err="1">
                <a:solidFill>
                  <a:srgbClr val="FF6600"/>
                </a:solidFill>
                <a:latin typeface="Calibri" pitchFamily="34" charset="0"/>
              </a:rPr>
              <a:t>TCCRnA</a:t>
            </a:r>
            <a:r>
              <a:rPr lang="en-US" b="1" dirty="0">
                <a:solidFill>
                  <a:srgbClr val="FF6600"/>
                </a:solidFill>
                <a:latin typeface="Calibri" pitchFamily="34" charset="0"/>
              </a:rPr>
              <a:t> registers</a:t>
            </a:r>
            <a:endParaRPr lang="fr-FR" b="1" dirty="0">
              <a:latin typeface="Calibri" pitchFamily="34" charset="0"/>
            </a:endParaRP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106</a:t>
            </a:fld>
            <a:endParaRPr lang="fr-FR" dirty="0"/>
          </a:p>
        </p:txBody>
      </p:sp>
      <p:sp>
        <p:nvSpPr>
          <p:cNvPr id="2" name="Titre 1"/>
          <p:cNvSpPr>
            <a:spLocks noGrp="1"/>
          </p:cNvSpPr>
          <p:nvPr>
            <p:ph type="title" idx="4294967295"/>
          </p:nvPr>
        </p:nvSpPr>
        <p:spPr>
          <a:xfrm>
            <a:off x="0" y="0"/>
            <a:ext cx="8229600" cy="490538"/>
          </a:xfrm>
        </p:spPr>
        <p:txBody>
          <a:bodyPr/>
          <a:lstStyle/>
          <a:p>
            <a:r>
              <a:rPr lang="fr-FR" dirty="0"/>
              <a:t>CHANGE THE PWM FREQUENCY - 2</a:t>
            </a:r>
          </a:p>
        </p:txBody>
      </p:sp>
      <p:sp>
        <p:nvSpPr>
          <p:cNvPr id="4" name="Rectangle 3"/>
          <p:cNvSpPr/>
          <p:nvPr/>
        </p:nvSpPr>
        <p:spPr>
          <a:xfrm>
            <a:off x="0" y="548680"/>
            <a:ext cx="9144000" cy="1107996"/>
          </a:xfrm>
          <a:prstGeom prst="rect">
            <a:avLst/>
          </a:prstGeom>
        </p:spPr>
        <p:txBody>
          <a:bodyPr wrap="square">
            <a:spAutoFit/>
          </a:bodyPr>
          <a:lstStyle/>
          <a:p>
            <a:r>
              <a:rPr lang="en-US" b="1" dirty="0" err="1">
                <a:latin typeface="Calibri" pitchFamily="34" charset="0"/>
              </a:rPr>
              <a:t>TCCRnA</a:t>
            </a:r>
            <a:r>
              <a:rPr lang="en-US" b="1" dirty="0">
                <a:latin typeface="Calibri" pitchFamily="34" charset="0"/>
              </a:rPr>
              <a:t> and B registers have different bits:</a:t>
            </a:r>
          </a:p>
          <a:p>
            <a:r>
              <a:rPr lang="en-US" b="1" dirty="0">
                <a:solidFill>
                  <a:srgbClr val="7030A0"/>
                </a:solidFill>
                <a:latin typeface="Calibri" pitchFamily="34" charset="0"/>
              </a:rPr>
              <a:t>-</a:t>
            </a:r>
            <a:r>
              <a:rPr lang="fr-FR" b="1" dirty="0">
                <a:solidFill>
                  <a:srgbClr val="7030A0"/>
                </a:solidFill>
                <a:latin typeface="Calibri" pitchFamily="34" charset="0"/>
              </a:rPr>
              <a:t> </a:t>
            </a:r>
            <a:r>
              <a:rPr lang="fr-FR" b="1" dirty="0" err="1">
                <a:solidFill>
                  <a:srgbClr val="7030A0"/>
                </a:solidFill>
                <a:latin typeface="Calibri" pitchFamily="34" charset="0"/>
              </a:rPr>
              <a:t>Waveform</a:t>
            </a:r>
            <a:r>
              <a:rPr lang="fr-FR" b="1" dirty="0">
                <a:solidFill>
                  <a:srgbClr val="7030A0"/>
                </a:solidFill>
                <a:latin typeface="Calibri" pitchFamily="34" charset="0"/>
              </a:rPr>
              <a:t> </a:t>
            </a:r>
            <a:r>
              <a:rPr lang="fr-FR" b="1" dirty="0" err="1">
                <a:solidFill>
                  <a:srgbClr val="7030A0"/>
                </a:solidFill>
                <a:latin typeface="Calibri" pitchFamily="34" charset="0"/>
              </a:rPr>
              <a:t>Generation</a:t>
            </a:r>
            <a:r>
              <a:rPr lang="fr-FR" b="1" dirty="0">
                <a:solidFill>
                  <a:srgbClr val="7030A0"/>
                </a:solidFill>
                <a:latin typeface="Calibri" pitchFamily="34" charset="0"/>
              </a:rPr>
              <a:t> Mode bits – WGM</a:t>
            </a:r>
          </a:p>
          <a:p>
            <a:pPr>
              <a:spcBef>
                <a:spcPts val="600"/>
              </a:spcBef>
            </a:pPr>
            <a:r>
              <a:rPr lang="fr-FR" b="1" dirty="0">
                <a:solidFill>
                  <a:srgbClr val="7030A0"/>
                </a:solidFill>
                <a:latin typeface="Calibri" pitchFamily="34" charset="0"/>
              </a:rPr>
              <a:t>- </a:t>
            </a:r>
            <a:r>
              <a:rPr lang="fr-FR" b="1" dirty="0" err="1">
                <a:solidFill>
                  <a:srgbClr val="7030A0"/>
                </a:solidFill>
                <a:latin typeface="Calibri" pitchFamily="34" charset="0"/>
              </a:rPr>
              <a:t>Clock</a:t>
            </a:r>
            <a:r>
              <a:rPr lang="fr-FR" b="1" dirty="0">
                <a:solidFill>
                  <a:srgbClr val="7030A0"/>
                </a:solidFill>
                <a:latin typeface="Calibri" pitchFamily="34" charset="0"/>
              </a:rPr>
              <a:t> Select bits – CS</a:t>
            </a:r>
          </a:p>
          <a:p>
            <a:pPr>
              <a:spcBef>
                <a:spcPts val="600"/>
              </a:spcBef>
            </a:pPr>
            <a:r>
              <a:rPr lang="fr-FR" b="1" dirty="0">
                <a:solidFill>
                  <a:srgbClr val="7030A0"/>
                </a:solidFill>
                <a:latin typeface="Calibri" pitchFamily="34" charset="0"/>
              </a:rPr>
              <a:t>- Compare Match Output bits – </a:t>
            </a:r>
            <a:r>
              <a:rPr lang="fr-FR" b="1" dirty="0" err="1">
                <a:solidFill>
                  <a:srgbClr val="7030A0"/>
                </a:solidFill>
                <a:latin typeface="Calibri" pitchFamily="34" charset="0"/>
              </a:rPr>
              <a:t>COMnA</a:t>
            </a:r>
            <a:r>
              <a:rPr lang="fr-FR" b="1" dirty="0">
                <a:solidFill>
                  <a:srgbClr val="7030A0"/>
                </a:solidFill>
                <a:latin typeface="Calibri" pitchFamily="34" charset="0"/>
              </a:rPr>
              <a:t> &amp; </a:t>
            </a:r>
            <a:r>
              <a:rPr lang="fr-FR" b="1" dirty="0" err="1">
                <a:solidFill>
                  <a:srgbClr val="7030A0"/>
                </a:solidFill>
                <a:latin typeface="Calibri" pitchFamily="34" charset="0"/>
              </a:rPr>
              <a:t>COMnB</a:t>
            </a:r>
            <a:endParaRPr lang="fr-FR" b="1" dirty="0">
              <a:solidFill>
                <a:srgbClr val="7030A0"/>
              </a:solidFill>
              <a:latin typeface="Calibri" pitchFamily="34" charset="0"/>
            </a:endParaRPr>
          </a:p>
        </p:txBody>
      </p:sp>
      <p:pic>
        <p:nvPicPr>
          <p:cNvPr id="45466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6154" y="2492896"/>
            <a:ext cx="3082637" cy="3523014"/>
          </a:xfrm>
          <a:prstGeom prst="rect">
            <a:avLst/>
          </a:prstGeom>
          <a:noFill/>
          <a:ln w="9525">
            <a:noFill/>
            <a:miter lim="800000"/>
            <a:headEnd/>
            <a:tailEnd/>
          </a:ln>
        </p:spPr>
      </p:pic>
      <p:pic>
        <p:nvPicPr>
          <p:cNvPr id="45466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86" y="3002771"/>
            <a:ext cx="5027360" cy="783300"/>
          </a:xfrm>
          <a:prstGeom prst="rect">
            <a:avLst/>
          </a:prstGeom>
          <a:noFill/>
          <a:ln w="9525">
            <a:noFill/>
            <a:miter lim="800000"/>
            <a:headEnd/>
            <a:tailEnd/>
          </a:ln>
        </p:spPr>
      </p:pic>
      <p:pic>
        <p:nvPicPr>
          <p:cNvPr id="45466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6701" y="548680"/>
            <a:ext cx="3777707" cy="2074107"/>
          </a:xfrm>
          <a:prstGeom prst="rect">
            <a:avLst/>
          </a:prstGeom>
          <a:noFill/>
          <a:ln w="9525">
            <a:noFill/>
            <a:miter lim="800000"/>
            <a:headEnd/>
            <a:tailEnd/>
          </a:ln>
        </p:spPr>
      </p:pic>
      <p:sp>
        <p:nvSpPr>
          <p:cNvPr id="12" name="Rectangle 11"/>
          <p:cNvSpPr/>
          <p:nvPr/>
        </p:nvSpPr>
        <p:spPr>
          <a:xfrm>
            <a:off x="0" y="6351131"/>
            <a:ext cx="9144000" cy="246221"/>
          </a:xfrm>
          <a:prstGeom prst="rect">
            <a:avLst/>
          </a:prstGeom>
        </p:spPr>
        <p:txBody>
          <a:bodyPr wrap="square">
            <a:spAutoFit/>
          </a:bodyPr>
          <a:lstStyle/>
          <a:p>
            <a:r>
              <a:rPr lang="fr-FR" sz="1000" b="1" dirty="0">
                <a:solidFill>
                  <a:srgbClr val="FF6600"/>
                </a:solidFill>
                <a:latin typeface="Calibri" pitchFamily="34" charset="0"/>
              </a:rPr>
              <a:t>http://www.marulaberry.co.za/index.php/tutorials/code/pulse-width-modulation/</a:t>
            </a:r>
          </a:p>
        </p:txBody>
      </p:sp>
      <p:sp>
        <p:nvSpPr>
          <p:cNvPr id="14" name="Flèche droite 13"/>
          <p:cNvSpPr/>
          <p:nvPr/>
        </p:nvSpPr>
        <p:spPr>
          <a:xfrm rot="2719119">
            <a:off x="5287589" y="3079575"/>
            <a:ext cx="95191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35496" y="5065439"/>
            <a:ext cx="6120680" cy="523220"/>
          </a:xfrm>
          <a:prstGeom prst="rect">
            <a:avLst/>
          </a:prstGeom>
        </p:spPr>
        <p:txBody>
          <a:bodyPr wrap="square">
            <a:spAutoFit/>
          </a:bodyPr>
          <a:lstStyle/>
          <a:p>
            <a:r>
              <a:rPr lang="en-US" b="1" dirty="0">
                <a:latin typeface="Calibri" pitchFamily="34" charset="0"/>
              </a:rPr>
              <a:t>The frequencies can be then defined as follows according to the Timer that is used:</a:t>
            </a:r>
            <a:endParaRPr lang="fr-FR" b="1" dirty="0">
              <a:solidFill>
                <a:srgbClr val="7030A0"/>
              </a:solidFill>
              <a:latin typeface="Calibri" pitchFamily="34" charset="0"/>
            </a:endParaRPr>
          </a:p>
        </p:txBody>
      </p:sp>
      <p:grpSp>
        <p:nvGrpSpPr>
          <p:cNvPr id="24" name="Groupe 23"/>
          <p:cNvGrpSpPr/>
          <p:nvPr/>
        </p:nvGrpSpPr>
        <p:grpSpPr>
          <a:xfrm>
            <a:off x="753680" y="5301208"/>
            <a:ext cx="4939862" cy="1081218"/>
            <a:chOff x="753680" y="5229200"/>
            <a:chExt cx="4939862" cy="1081218"/>
          </a:xfrm>
        </p:grpSpPr>
        <p:pic>
          <p:nvPicPr>
            <p:cNvPr id="18"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680" y="6021288"/>
              <a:ext cx="4898440" cy="289130"/>
            </a:xfrm>
            <a:prstGeom prst="rect">
              <a:avLst/>
            </a:prstGeom>
            <a:noFill/>
            <a:ln w="9525">
              <a:noFill/>
              <a:miter lim="800000"/>
              <a:headEnd/>
              <a:tailEnd/>
            </a:ln>
          </p:spPr>
        </p:pic>
        <p:pic>
          <p:nvPicPr>
            <p:cNvPr id="45466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30612" y="5443392"/>
              <a:ext cx="2073436" cy="548850"/>
            </a:xfrm>
            <a:prstGeom prst="rect">
              <a:avLst/>
            </a:prstGeom>
            <a:noFill/>
            <a:ln w="9525">
              <a:noFill/>
              <a:miter lim="800000"/>
              <a:headEnd/>
              <a:tailEnd/>
            </a:ln>
          </p:spPr>
        </p:pic>
        <p:pic>
          <p:nvPicPr>
            <p:cNvPr id="45466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7824" y="5949280"/>
              <a:ext cx="2705718" cy="96824"/>
            </a:xfrm>
            <a:prstGeom prst="rect">
              <a:avLst/>
            </a:prstGeom>
            <a:noFill/>
            <a:ln w="9525">
              <a:noFill/>
              <a:miter lim="800000"/>
              <a:headEnd/>
              <a:tailEnd/>
            </a:ln>
          </p:spPr>
        </p:pic>
        <p:pic>
          <p:nvPicPr>
            <p:cNvPr id="454666"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5461718"/>
              <a:ext cx="1655110" cy="521808"/>
            </a:xfrm>
            <a:prstGeom prst="rect">
              <a:avLst/>
            </a:prstGeom>
            <a:noFill/>
            <a:ln w="9525">
              <a:noFill/>
              <a:miter lim="800000"/>
              <a:headEnd/>
              <a:tailEnd/>
            </a:ln>
          </p:spPr>
        </p:pic>
        <p:sp>
          <p:nvSpPr>
            <p:cNvPr id="22" name="Rectangle 21"/>
            <p:cNvSpPr/>
            <p:nvPr/>
          </p:nvSpPr>
          <p:spPr>
            <a:xfrm>
              <a:off x="2060104" y="5229200"/>
              <a:ext cx="639688" cy="307777"/>
            </a:xfrm>
            <a:prstGeom prst="rect">
              <a:avLst/>
            </a:prstGeom>
          </p:spPr>
          <p:txBody>
            <a:bodyPr wrap="square">
              <a:spAutoFit/>
            </a:bodyPr>
            <a:lstStyle/>
            <a:p>
              <a:r>
                <a:rPr lang="fr-FR" b="1" dirty="0">
                  <a:solidFill>
                    <a:srgbClr val="C00000"/>
                  </a:solidFill>
                  <a:latin typeface="Calibri" pitchFamily="34" charset="0"/>
                </a:rPr>
                <a:t>8-bit</a:t>
              </a:r>
            </a:p>
          </p:txBody>
        </p:sp>
        <p:sp>
          <p:nvSpPr>
            <p:cNvPr id="23" name="Rectangle 22"/>
            <p:cNvSpPr/>
            <p:nvPr/>
          </p:nvSpPr>
          <p:spPr>
            <a:xfrm>
              <a:off x="3860304" y="5229200"/>
              <a:ext cx="639688" cy="307777"/>
            </a:xfrm>
            <a:prstGeom prst="rect">
              <a:avLst/>
            </a:prstGeom>
          </p:spPr>
          <p:txBody>
            <a:bodyPr wrap="square">
              <a:spAutoFit/>
            </a:bodyPr>
            <a:lstStyle/>
            <a:p>
              <a:r>
                <a:rPr lang="fr-FR" b="1" dirty="0">
                  <a:solidFill>
                    <a:srgbClr val="C00000"/>
                  </a:solidFill>
                  <a:latin typeface="Calibri" pitchFamily="34" charset="0"/>
                </a:rPr>
                <a:t>16-bit</a:t>
              </a:r>
            </a:p>
          </p:txBody>
        </p:sp>
      </p:grpSp>
      <p:sp>
        <p:nvSpPr>
          <p:cNvPr id="20" name="Rectangle à coins arrondis 19"/>
          <p:cNvSpPr/>
          <p:nvPr/>
        </p:nvSpPr>
        <p:spPr>
          <a:xfrm>
            <a:off x="6057574" y="3425143"/>
            <a:ext cx="2834906" cy="2309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5217" name="Picture 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3515" y="4345359"/>
            <a:ext cx="5376597" cy="720080"/>
          </a:xfrm>
          <a:prstGeom prst="rect">
            <a:avLst/>
          </a:prstGeom>
          <a:noFill/>
          <a:ln w="9525">
            <a:noFill/>
            <a:miter lim="800000"/>
            <a:headEnd/>
            <a:tailEnd/>
          </a:ln>
        </p:spPr>
      </p:pic>
      <p:grpSp>
        <p:nvGrpSpPr>
          <p:cNvPr id="27" name="Groupe 26"/>
          <p:cNvGrpSpPr/>
          <p:nvPr/>
        </p:nvGrpSpPr>
        <p:grpSpPr>
          <a:xfrm>
            <a:off x="3277370" y="836712"/>
            <a:ext cx="2806798" cy="230981"/>
            <a:chOff x="3277370" y="836712"/>
            <a:chExt cx="2806798" cy="230981"/>
          </a:xfrm>
        </p:grpSpPr>
        <p:sp>
          <p:nvSpPr>
            <p:cNvPr id="25" name="Flèche droite 24"/>
            <p:cNvSpPr/>
            <p:nvPr/>
          </p:nvSpPr>
          <p:spPr>
            <a:xfrm rot="21433369">
              <a:off x="3277370" y="918223"/>
              <a:ext cx="1509138" cy="99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à coins arrondis 25"/>
            <p:cNvSpPr/>
            <p:nvPr/>
          </p:nvSpPr>
          <p:spPr>
            <a:xfrm>
              <a:off x="4860032" y="836712"/>
              <a:ext cx="1224136" cy="2309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8" name="Rectangle à coins arrondis 27"/>
          <p:cNvSpPr/>
          <p:nvPr/>
        </p:nvSpPr>
        <p:spPr>
          <a:xfrm>
            <a:off x="6008690" y="2156419"/>
            <a:ext cx="788350" cy="2309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0" y="3789040"/>
            <a:ext cx="5688632" cy="523220"/>
          </a:xfrm>
          <a:prstGeom prst="rect">
            <a:avLst/>
          </a:prstGeom>
        </p:spPr>
        <p:txBody>
          <a:bodyPr wrap="square">
            <a:spAutoFit/>
          </a:bodyPr>
          <a:lstStyle/>
          <a:p>
            <a:pPr algn="just"/>
            <a:r>
              <a:rPr lang="en-US" b="1" dirty="0">
                <a:solidFill>
                  <a:srgbClr val="00B050"/>
                </a:solidFill>
                <a:latin typeface="Calibri" pitchFamily="34" charset="0"/>
              </a:rPr>
              <a:t>2 - set or clear the bit CS22 CS21, CS20 </a:t>
            </a:r>
            <a:r>
              <a:rPr lang="en-US" b="1" dirty="0" err="1">
                <a:solidFill>
                  <a:srgbClr val="00B050"/>
                </a:solidFill>
                <a:latin typeface="Calibri" pitchFamily="34" charset="0"/>
              </a:rPr>
              <a:t>TCCRnB</a:t>
            </a:r>
            <a:r>
              <a:rPr lang="en-US" b="1" dirty="0">
                <a:solidFill>
                  <a:srgbClr val="00B050"/>
                </a:solidFill>
                <a:latin typeface="Calibri" pitchFamily="34" charset="0"/>
              </a:rPr>
              <a:t> records relevant to set the </a:t>
            </a:r>
            <a:r>
              <a:rPr lang="en-US" b="1" dirty="0" err="1">
                <a:solidFill>
                  <a:srgbClr val="00B050"/>
                </a:solidFill>
                <a:latin typeface="Calibri" pitchFamily="34" charset="0"/>
              </a:rPr>
              <a:t>prescaler</a:t>
            </a:r>
            <a:r>
              <a:rPr lang="en-US" b="1" dirty="0">
                <a:solidFill>
                  <a:srgbClr val="00B050"/>
                </a:solidFill>
                <a:latin typeface="Calibri" pitchFamily="34" charset="0"/>
              </a:rPr>
              <a:t>.</a:t>
            </a:r>
            <a:endParaRPr lang="fr-FR" b="1" dirty="0">
              <a:solidFill>
                <a:srgbClr val="00B050"/>
              </a:solidFill>
              <a:latin typeface="Calibri" pitchFamily="34" charset="0"/>
            </a:endParaRPr>
          </a:p>
        </p:txBody>
      </p:sp>
      <p:sp>
        <p:nvSpPr>
          <p:cNvPr id="30" name="Rectangle à coins arrondis 29"/>
          <p:cNvSpPr/>
          <p:nvPr/>
        </p:nvSpPr>
        <p:spPr>
          <a:xfrm>
            <a:off x="4003250" y="4512903"/>
            <a:ext cx="1279950" cy="54169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a:hlinkClick r:id="rId10" action="ppaction://hlinksldjump"/>
            <a:extLst>
              <a:ext uri="{FF2B5EF4-FFF2-40B4-BE49-F238E27FC236}">
                <a16:creationId xmlns:a16="http://schemas.microsoft.com/office/drawing/2014/main" id="{3AEA7528-0D2E-48B3-9428-08F270288BC5}"/>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454663"/>
                                        </p:tgtEl>
                                        <p:attrNameLst>
                                          <p:attrName>style.visibility</p:attrName>
                                        </p:attrNameLst>
                                      </p:cBhvr>
                                      <p:to>
                                        <p:strVal val="visible"/>
                                      </p:to>
                                    </p:set>
                                    <p:animEffect transition="in" filter="blinds(horizontal)">
                                      <p:cBhvr>
                                        <p:cTn id="10" dur="500"/>
                                        <p:tgtEl>
                                          <p:spTgt spid="45466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nodeType="withEffect">
                                  <p:stCondLst>
                                    <p:cond delay="0"/>
                                  </p:stCondLst>
                                  <p:childTnLst>
                                    <p:set>
                                      <p:cBhvr>
                                        <p:cTn id="27" dur="1" fill="hold">
                                          <p:stCondLst>
                                            <p:cond delay="0"/>
                                          </p:stCondLst>
                                        </p:cTn>
                                        <p:tgtEl>
                                          <p:spTgt spid="454662"/>
                                        </p:tgtEl>
                                        <p:attrNameLst>
                                          <p:attrName>style.visibility</p:attrName>
                                        </p:attrNameLst>
                                      </p:cBhvr>
                                      <p:to>
                                        <p:strVal val="visible"/>
                                      </p:to>
                                    </p:set>
                                    <p:animEffect transition="in" filter="blinds(horizontal)">
                                      <p:cBhvr>
                                        <p:cTn id="28" dur="500"/>
                                        <p:tgtEl>
                                          <p:spTgt spid="45466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par>
                                <p:cTn id="35" presetID="3" presetClass="entr" presetSubtype="10" fill="hold" nodeType="withEffect">
                                  <p:stCondLst>
                                    <p:cond delay="0"/>
                                  </p:stCondLst>
                                  <p:childTnLst>
                                    <p:set>
                                      <p:cBhvr>
                                        <p:cTn id="36" dur="1" fill="hold">
                                          <p:stCondLst>
                                            <p:cond delay="0"/>
                                          </p:stCondLst>
                                        </p:cTn>
                                        <p:tgtEl>
                                          <p:spTgt spid="454661"/>
                                        </p:tgtEl>
                                        <p:attrNameLst>
                                          <p:attrName>style.visibility</p:attrName>
                                        </p:attrNameLst>
                                      </p:cBhvr>
                                      <p:to>
                                        <p:strVal val="visible"/>
                                      </p:to>
                                    </p:set>
                                    <p:animEffect transition="in" filter="blinds(horizontal)">
                                      <p:cBhvr>
                                        <p:cTn id="37" dur="500"/>
                                        <p:tgtEl>
                                          <p:spTgt spid="45466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linds(horizontal)">
                                      <p:cBhvr>
                                        <p:cTn id="42" dur="500"/>
                                        <p:tgtEl>
                                          <p:spTgt spid="29"/>
                                        </p:tgtEl>
                                      </p:cBhvr>
                                    </p:animEffect>
                                  </p:childTnLst>
                                </p:cTn>
                              </p:par>
                              <p:par>
                                <p:cTn id="43" presetID="3" presetClass="entr" presetSubtype="10" fill="hold" nodeType="withEffect">
                                  <p:stCondLst>
                                    <p:cond delay="0"/>
                                  </p:stCondLst>
                                  <p:childTnLst>
                                    <p:set>
                                      <p:cBhvr>
                                        <p:cTn id="44" dur="1" fill="hold">
                                          <p:stCondLst>
                                            <p:cond delay="0"/>
                                          </p:stCondLst>
                                        </p:cTn>
                                        <p:tgtEl>
                                          <p:spTgt spid="265217"/>
                                        </p:tgtEl>
                                        <p:attrNameLst>
                                          <p:attrName>style.visibility</p:attrName>
                                        </p:attrNameLst>
                                      </p:cBhvr>
                                      <p:to>
                                        <p:strVal val="visible"/>
                                      </p:to>
                                    </p:set>
                                    <p:animEffect transition="in" filter="blinds(horizontal)">
                                      <p:cBhvr>
                                        <p:cTn id="45" dur="500"/>
                                        <p:tgtEl>
                                          <p:spTgt spid="2652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linds(horizontal)">
                                      <p:cBhvr>
                                        <p:cTn id="53" dur="500"/>
                                        <p:tgtEl>
                                          <p:spTgt spid="17"/>
                                        </p:tgtEl>
                                      </p:cBhvr>
                                    </p:animEffect>
                                  </p:childTnLst>
                                </p:cTn>
                              </p:par>
                              <p:par>
                                <p:cTn id="54" presetID="3" presetClass="entr" presetSubtype="1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linds(horizontal)">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linds(horizontal)">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12" grpId="0"/>
      <p:bldP spid="14" grpId="0" animBg="1"/>
      <p:bldP spid="17" grpId="0"/>
      <p:bldP spid="20" grpId="0" animBg="1"/>
      <p:bldP spid="28" grpId="0" animBg="1"/>
      <p:bldP spid="29" grpId="0"/>
      <p:bldP spid="3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107</a:t>
            </a:fld>
            <a:endParaRPr lang="fr-FR"/>
          </a:p>
        </p:txBody>
      </p:sp>
      <p:sp>
        <p:nvSpPr>
          <p:cNvPr id="4" name="Rectangle 3"/>
          <p:cNvSpPr/>
          <p:nvPr/>
        </p:nvSpPr>
        <p:spPr>
          <a:xfrm>
            <a:off x="0" y="479574"/>
            <a:ext cx="9144000" cy="584775"/>
          </a:xfrm>
          <a:prstGeom prst="rect">
            <a:avLst/>
          </a:prstGeom>
        </p:spPr>
        <p:txBody>
          <a:bodyPr wrap="square">
            <a:spAutoFit/>
          </a:bodyPr>
          <a:lstStyle/>
          <a:p>
            <a:pPr algn="just"/>
            <a:r>
              <a:rPr lang="en-US" sz="1600" b="1" dirty="0">
                <a:solidFill>
                  <a:srgbClr val="C00000"/>
                </a:solidFill>
                <a:latin typeface="Calibri" pitchFamily="34" charset="0"/>
              </a:rPr>
              <a:t>EXAMPLE: if you want to configure the pins 5 and 6 to generate a PWM signal to the highest frequency possible, i.e. 64kHz-online TCCR0B = xxxxx001 (0-8-bit timer)</a:t>
            </a:r>
            <a:endParaRPr lang="fr-FR" sz="1600" b="1" dirty="0">
              <a:solidFill>
                <a:srgbClr val="FF6600"/>
              </a:solidFill>
              <a:latin typeface="Calibri" pitchFamily="34" charset="0"/>
            </a:endParaRPr>
          </a:p>
        </p:txBody>
      </p:sp>
      <p:graphicFrame>
        <p:nvGraphicFramePr>
          <p:cNvPr id="9" name="Tableau 8"/>
          <p:cNvGraphicFramePr>
            <a:graphicFrameLocks noGrp="1"/>
          </p:cNvGraphicFramePr>
          <p:nvPr/>
        </p:nvGraphicFramePr>
        <p:xfrm>
          <a:off x="35496" y="1340768"/>
          <a:ext cx="5836094" cy="3200400"/>
        </p:xfrm>
        <a:graphic>
          <a:graphicData uri="http://schemas.openxmlformats.org/drawingml/2006/table">
            <a:tbl>
              <a:tblPr>
                <a:tableStyleId>{8A107856-5554-42FB-B03E-39F5DBC370BA}</a:tableStyleId>
              </a:tblPr>
              <a:tblGrid>
                <a:gridCol w="504056">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1515614">
                  <a:extLst>
                    <a:ext uri="{9D8B030D-6E8A-4147-A177-3AD203B41FA5}">
                      <a16:colId xmlns:a16="http://schemas.microsoft.com/office/drawing/2014/main" val="20005"/>
                    </a:ext>
                  </a:extLst>
                </a:gridCol>
              </a:tblGrid>
              <a:tr h="576064">
                <a:tc>
                  <a:txBody>
                    <a:bodyPr/>
                    <a:lstStyle/>
                    <a:p>
                      <a:pPr algn="ctr" fontAlgn="t"/>
                      <a:r>
                        <a:rPr lang="fr-FR" sz="1200" b="1" dirty="0">
                          <a:latin typeface="Calibri" pitchFamily="34" charset="0"/>
                        </a:rPr>
                        <a:t>CS02</a:t>
                      </a:r>
                    </a:p>
                  </a:txBody>
                  <a:tcPr/>
                </a:tc>
                <a:tc>
                  <a:txBody>
                    <a:bodyPr/>
                    <a:lstStyle/>
                    <a:p>
                      <a:pPr algn="ctr" fontAlgn="t"/>
                      <a:r>
                        <a:rPr lang="fr-FR" sz="1200" b="1" dirty="0">
                          <a:latin typeface="Calibri" pitchFamily="34" charset="0"/>
                        </a:rPr>
                        <a:t> CS01 </a:t>
                      </a:r>
                    </a:p>
                  </a:txBody>
                  <a:tcPr/>
                </a:tc>
                <a:tc>
                  <a:txBody>
                    <a:bodyPr/>
                    <a:lstStyle/>
                    <a:p>
                      <a:pPr algn="ctr" fontAlgn="t"/>
                      <a:r>
                        <a:rPr lang="fr-FR" sz="1200" b="1" dirty="0">
                          <a:latin typeface="Calibri" pitchFamily="34" charset="0"/>
                        </a:rPr>
                        <a:t> CS00 </a:t>
                      </a:r>
                    </a:p>
                  </a:txBody>
                  <a:tcPr/>
                </a:tc>
                <a:tc>
                  <a:txBody>
                    <a:bodyPr/>
                    <a:lstStyle/>
                    <a:p>
                      <a:pPr algn="ctr" fontAlgn="t"/>
                      <a:r>
                        <a:rPr lang="fr-FR" sz="1200" b="1" dirty="0">
                          <a:latin typeface="Calibri" pitchFamily="34" charset="0"/>
                        </a:rPr>
                        <a:t> DESCRIPTION</a:t>
                      </a:r>
                    </a:p>
                  </a:txBody>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fr-FR" sz="1000" b="1" dirty="0">
                          <a:latin typeface="Calibri" pitchFamily="34" charset="0"/>
                        </a:rPr>
                        <a:t>Fréquence (pins 5 et 6 (OC0A and OC0B): TIMER0 (8BIT PWM)</a:t>
                      </a:r>
                    </a:p>
                  </a:txBody>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fr-FR" sz="1000" b="1" dirty="0">
                          <a:latin typeface="Calibri" pitchFamily="34" charset="0"/>
                        </a:rPr>
                        <a:t>Fréquence </a:t>
                      </a:r>
                    </a:p>
                    <a:p>
                      <a:pPr marL="0" marR="0" indent="0" algn="ctr" defTabSz="914400" rtl="0" eaLnBrk="1" fontAlgn="t" latinLnBrk="0" hangingPunct="1">
                        <a:lnSpc>
                          <a:spcPct val="100000"/>
                        </a:lnSpc>
                        <a:spcBef>
                          <a:spcPts val="0"/>
                        </a:spcBef>
                        <a:spcAft>
                          <a:spcPts val="0"/>
                        </a:spcAft>
                        <a:buClrTx/>
                        <a:buSzTx/>
                        <a:buFontTx/>
                        <a:buNone/>
                        <a:tabLst/>
                        <a:defRPr/>
                      </a:pPr>
                      <a:r>
                        <a:rPr lang="fr-FR" sz="1000" b="1" dirty="0">
                          <a:latin typeface="Calibri" pitchFamily="34" charset="0"/>
                        </a:rPr>
                        <a:t>[(pins 9, 10,</a:t>
                      </a:r>
                      <a:r>
                        <a:rPr lang="fr-FR" sz="1000" b="1" baseline="0" dirty="0">
                          <a:latin typeface="Calibri" pitchFamily="34" charset="0"/>
                        </a:rPr>
                        <a:t> </a:t>
                      </a:r>
                      <a:r>
                        <a:rPr lang="fr-FR" sz="1000" b="1" dirty="0">
                          <a:latin typeface="Calibri" pitchFamily="34" charset="0"/>
                        </a:rPr>
                        <a:t>(OC1A, OC1B) TIMER1 (16BIT PWM)] ET</a:t>
                      </a:r>
                    </a:p>
                    <a:p>
                      <a:pPr marL="0" marR="0" indent="0" algn="ctr" defTabSz="914400" rtl="0" eaLnBrk="1" fontAlgn="t" latinLnBrk="0" hangingPunct="1">
                        <a:lnSpc>
                          <a:spcPct val="100000"/>
                        </a:lnSpc>
                        <a:spcBef>
                          <a:spcPts val="0"/>
                        </a:spcBef>
                        <a:spcAft>
                          <a:spcPts val="0"/>
                        </a:spcAft>
                        <a:buClrTx/>
                        <a:buSzTx/>
                        <a:buFontTx/>
                        <a:buNone/>
                        <a:tabLst/>
                        <a:defRPr/>
                      </a:pPr>
                      <a:r>
                        <a:rPr lang="fr-FR" sz="1000" b="1" dirty="0">
                          <a:latin typeface="Calibri" pitchFamily="34" charset="0"/>
                        </a:rPr>
                        <a:t>[pins 3, 11 (OC2A, OC2B): TIMER2 (8BIT</a:t>
                      </a:r>
                      <a:r>
                        <a:rPr lang="fr-FR" sz="1000" b="1" baseline="0" dirty="0">
                          <a:latin typeface="Calibri" pitchFamily="34" charset="0"/>
                        </a:rPr>
                        <a:t> PWM)]</a:t>
                      </a:r>
                      <a:endParaRPr lang="fr-FR" sz="1000" b="1" dirty="0">
                        <a:latin typeface="Calibri" pitchFamily="34" charset="0"/>
                      </a:endParaRPr>
                    </a:p>
                  </a:txBody>
                  <a:tcPr/>
                </a:tc>
                <a:extLst>
                  <a:ext uri="{0D108BD9-81ED-4DB2-BD59-A6C34878D82A}">
                    <a16:rowId xmlns:a16="http://schemas.microsoft.com/office/drawing/2014/main" val="10000"/>
                  </a:ext>
                </a:extLst>
              </a:tr>
              <a:tr h="240027">
                <a:tc>
                  <a:txBody>
                    <a:bodyPr/>
                    <a:lstStyle/>
                    <a:p>
                      <a:pPr algn="ctr" fontAlgn="t"/>
                      <a:r>
                        <a:rPr lang="fr-FR" sz="1400" b="1">
                          <a:latin typeface="Calibri" pitchFamily="34" charset="0"/>
                        </a:rPr>
                        <a:t>0</a:t>
                      </a:r>
                    </a:p>
                  </a:txBody>
                  <a:tcPr/>
                </a:tc>
                <a:tc>
                  <a:txBody>
                    <a:bodyPr/>
                    <a:lstStyle/>
                    <a:p>
                      <a:pPr algn="ctr" fontAlgn="t"/>
                      <a:r>
                        <a:rPr lang="fr-FR" sz="1400" b="1">
                          <a:latin typeface="Calibri" pitchFamily="34" charset="0"/>
                        </a:rPr>
                        <a:t>0 </a:t>
                      </a:r>
                    </a:p>
                  </a:txBody>
                  <a:tcPr/>
                </a:tc>
                <a:tc>
                  <a:txBody>
                    <a:bodyPr/>
                    <a:lstStyle/>
                    <a:p>
                      <a:pPr algn="ctr" fontAlgn="t"/>
                      <a:r>
                        <a:rPr lang="fr-FR" sz="1400" b="1">
                          <a:latin typeface="Calibri" pitchFamily="34" charset="0"/>
                        </a:rPr>
                        <a:t>0 </a:t>
                      </a:r>
                    </a:p>
                  </a:txBody>
                  <a:tcPr/>
                </a:tc>
                <a:tc>
                  <a:txBody>
                    <a:bodyPr/>
                    <a:lstStyle/>
                    <a:p>
                      <a:pPr algn="ctr" fontAlgn="t"/>
                      <a:r>
                        <a:rPr lang="fr-FR" sz="1400" b="1" dirty="0">
                          <a:latin typeface="Calibri" pitchFamily="34" charset="0"/>
                        </a:rPr>
                        <a:t> </a:t>
                      </a:r>
                      <a:r>
                        <a:rPr lang="fr-FR" sz="1400" b="1" dirty="0" err="1">
                          <a:latin typeface="Calibri" pitchFamily="34" charset="0"/>
                        </a:rPr>
                        <a:t>Timer</a:t>
                      </a:r>
                      <a:r>
                        <a:rPr lang="fr-FR" sz="1400" b="1" dirty="0">
                          <a:latin typeface="Calibri" pitchFamily="34" charset="0"/>
                        </a:rPr>
                        <a:t>/</a:t>
                      </a:r>
                      <a:r>
                        <a:rPr lang="fr-FR" sz="1400" b="1" dirty="0" err="1">
                          <a:latin typeface="Calibri" pitchFamily="34" charset="0"/>
                        </a:rPr>
                        <a:t>Counter</a:t>
                      </a:r>
                      <a:r>
                        <a:rPr lang="fr-FR" sz="1400" b="1" dirty="0">
                          <a:latin typeface="Calibri" pitchFamily="34" charset="0"/>
                        </a:rPr>
                        <a:t> </a:t>
                      </a:r>
                      <a:r>
                        <a:rPr lang="fr-FR" sz="1400" b="1" dirty="0" err="1">
                          <a:latin typeface="Calibri" pitchFamily="34" charset="0"/>
                        </a:rPr>
                        <a:t>Disabled</a:t>
                      </a:r>
                      <a:r>
                        <a:rPr lang="fr-FR" sz="1400" b="1" dirty="0">
                          <a:latin typeface="Calibri" pitchFamily="34" charset="0"/>
                        </a:rPr>
                        <a:t> </a:t>
                      </a:r>
                    </a:p>
                  </a:txBody>
                  <a:tcPr/>
                </a:tc>
                <a:tc>
                  <a:txBody>
                    <a:bodyPr/>
                    <a:lstStyle/>
                    <a:p>
                      <a:pPr algn="ctr" fontAlgn="t"/>
                      <a:endParaRPr lang="fr-FR" sz="1400" b="1" dirty="0">
                        <a:latin typeface="Calibri" pitchFamily="34" charset="0"/>
                      </a:endParaRPr>
                    </a:p>
                  </a:txBody>
                  <a:tcPr/>
                </a:tc>
                <a:tc>
                  <a:txBody>
                    <a:bodyPr/>
                    <a:lstStyle/>
                    <a:p>
                      <a:pPr algn="ctr" fontAlgn="t"/>
                      <a:endParaRPr lang="fr-FR" sz="1400" b="1" dirty="0">
                        <a:latin typeface="Calibri" pitchFamily="34" charset="0"/>
                      </a:endParaRPr>
                    </a:p>
                  </a:txBody>
                  <a:tcPr/>
                </a:tc>
                <a:extLst>
                  <a:ext uri="{0D108BD9-81ED-4DB2-BD59-A6C34878D82A}">
                    <a16:rowId xmlns:a16="http://schemas.microsoft.com/office/drawing/2014/main" val="10001"/>
                  </a:ext>
                </a:extLst>
              </a:tr>
              <a:tr h="240027">
                <a:tc>
                  <a:txBody>
                    <a:bodyPr/>
                    <a:lstStyle/>
                    <a:p>
                      <a:pPr algn="ctr" fontAlgn="t"/>
                      <a:r>
                        <a:rPr lang="fr-FR" sz="1400" b="1">
                          <a:latin typeface="Calibri" pitchFamily="34" charset="0"/>
                        </a:rPr>
                        <a:t>0</a:t>
                      </a:r>
                    </a:p>
                  </a:txBody>
                  <a:tcPr/>
                </a:tc>
                <a:tc>
                  <a:txBody>
                    <a:bodyPr/>
                    <a:lstStyle/>
                    <a:p>
                      <a:pPr algn="ctr" fontAlgn="t"/>
                      <a:r>
                        <a:rPr lang="fr-FR" sz="1400" b="1">
                          <a:latin typeface="Calibri" pitchFamily="34" charset="0"/>
                        </a:rPr>
                        <a:t>0 </a:t>
                      </a:r>
                    </a:p>
                  </a:txBody>
                  <a:tcPr/>
                </a:tc>
                <a:tc>
                  <a:txBody>
                    <a:bodyPr/>
                    <a:lstStyle/>
                    <a:p>
                      <a:pPr algn="ctr" fontAlgn="t"/>
                      <a:r>
                        <a:rPr lang="fr-FR" sz="1400" b="1">
                          <a:latin typeface="Calibri" pitchFamily="34" charset="0"/>
                        </a:rPr>
                        <a:t>1 </a:t>
                      </a:r>
                    </a:p>
                  </a:txBody>
                  <a:tcPr/>
                </a:tc>
                <a:tc>
                  <a:txBody>
                    <a:bodyPr/>
                    <a:lstStyle/>
                    <a:p>
                      <a:pPr algn="ctr" fontAlgn="t"/>
                      <a:r>
                        <a:rPr lang="fr-FR" sz="1400" b="1" dirty="0">
                          <a:latin typeface="Calibri" pitchFamily="34" charset="0"/>
                        </a:rPr>
                        <a:t> No </a:t>
                      </a:r>
                      <a:r>
                        <a:rPr lang="fr-FR" sz="1400" b="1" dirty="0" err="1">
                          <a:latin typeface="Calibri" pitchFamily="34" charset="0"/>
                        </a:rPr>
                        <a:t>Prescaling</a:t>
                      </a:r>
                      <a:endParaRPr lang="fr-FR" sz="1400" b="1" dirty="0">
                        <a:latin typeface="Calibri" pitchFamily="34" charset="0"/>
                      </a:endParaRPr>
                    </a:p>
                  </a:txBody>
                  <a:tcPr/>
                </a:tc>
                <a:tc>
                  <a:txBody>
                    <a:bodyPr/>
                    <a:lstStyle/>
                    <a:p>
                      <a:pPr algn="ctr" fontAlgn="t"/>
                      <a:r>
                        <a:rPr lang="fr-FR" sz="1400" b="1" dirty="0">
                          <a:latin typeface="Calibri" pitchFamily="34" charset="0"/>
                        </a:rPr>
                        <a:t>64kHz</a:t>
                      </a:r>
                    </a:p>
                  </a:txBody>
                  <a:tcPr/>
                </a:tc>
                <a:tc>
                  <a:txBody>
                    <a:bodyPr/>
                    <a:lstStyle/>
                    <a:p>
                      <a:pPr algn="ctr" fontAlgn="t"/>
                      <a:r>
                        <a:rPr lang="fr-FR" sz="1400" b="1" dirty="0">
                          <a:latin typeface="Calibri" pitchFamily="34" charset="0"/>
                        </a:rPr>
                        <a:t>32kHz</a:t>
                      </a:r>
                    </a:p>
                  </a:txBody>
                  <a:tcPr/>
                </a:tc>
                <a:extLst>
                  <a:ext uri="{0D108BD9-81ED-4DB2-BD59-A6C34878D82A}">
                    <a16:rowId xmlns:a16="http://schemas.microsoft.com/office/drawing/2014/main" val="10002"/>
                  </a:ext>
                </a:extLst>
              </a:tr>
              <a:tr h="240027">
                <a:tc>
                  <a:txBody>
                    <a:bodyPr/>
                    <a:lstStyle/>
                    <a:p>
                      <a:pPr algn="ctr" fontAlgn="t"/>
                      <a:r>
                        <a:rPr lang="fr-FR" sz="1400" b="1">
                          <a:latin typeface="Calibri" pitchFamily="34" charset="0"/>
                        </a:rPr>
                        <a:t>0</a:t>
                      </a:r>
                    </a:p>
                  </a:txBody>
                  <a:tcPr/>
                </a:tc>
                <a:tc>
                  <a:txBody>
                    <a:bodyPr/>
                    <a:lstStyle/>
                    <a:p>
                      <a:pPr algn="ctr" fontAlgn="t"/>
                      <a:r>
                        <a:rPr lang="fr-FR" sz="1400" b="1">
                          <a:latin typeface="Calibri" pitchFamily="34" charset="0"/>
                        </a:rPr>
                        <a:t>1 </a:t>
                      </a:r>
                    </a:p>
                  </a:txBody>
                  <a:tcPr/>
                </a:tc>
                <a:tc>
                  <a:txBody>
                    <a:bodyPr/>
                    <a:lstStyle/>
                    <a:p>
                      <a:pPr algn="ctr" fontAlgn="t"/>
                      <a:r>
                        <a:rPr lang="fr-FR" sz="1400" b="1">
                          <a:latin typeface="Calibri" pitchFamily="34" charset="0"/>
                        </a:rPr>
                        <a:t>0 </a:t>
                      </a:r>
                    </a:p>
                  </a:txBody>
                  <a:tcPr/>
                </a:tc>
                <a:tc>
                  <a:txBody>
                    <a:bodyPr/>
                    <a:lstStyle/>
                    <a:p>
                      <a:pPr algn="ctr" fontAlgn="t"/>
                      <a:r>
                        <a:rPr lang="fr-FR" sz="1400" b="1" dirty="0">
                          <a:latin typeface="Calibri" pitchFamily="34" charset="0"/>
                        </a:rPr>
                        <a:t> </a:t>
                      </a:r>
                      <a:r>
                        <a:rPr lang="fr-FR" sz="1400" b="1" dirty="0" err="1">
                          <a:latin typeface="Calibri" pitchFamily="34" charset="0"/>
                        </a:rPr>
                        <a:t>Clock</a:t>
                      </a:r>
                      <a:r>
                        <a:rPr lang="fr-FR" sz="1400" b="1" dirty="0">
                          <a:latin typeface="Calibri" pitchFamily="34" charset="0"/>
                        </a:rPr>
                        <a:t> / 8</a:t>
                      </a:r>
                    </a:p>
                  </a:txBody>
                  <a:tcPr/>
                </a:tc>
                <a:tc>
                  <a:txBody>
                    <a:bodyPr/>
                    <a:lstStyle/>
                    <a:p>
                      <a:pPr algn="ctr" fontAlgn="t"/>
                      <a:r>
                        <a:rPr lang="fr-FR" sz="1400" b="1" dirty="0">
                          <a:latin typeface="Calibri" pitchFamily="34" charset="0"/>
                        </a:rPr>
                        <a:t>8kHz</a:t>
                      </a:r>
                    </a:p>
                  </a:txBody>
                  <a:tcPr/>
                </a:tc>
                <a:tc>
                  <a:txBody>
                    <a:bodyPr/>
                    <a:lstStyle/>
                    <a:p>
                      <a:pPr algn="ctr" fontAlgn="t"/>
                      <a:r>
                        <a:rPr lang="fr-FR" sz="1400" b="1" dirty="0">
                          <a:latin typeface="Calibri" pitchFamily="34" charset="0"/>
                        </a:rPr>
                        <a:t>4kHz</a:t>
                      </a:r>
                    </a:p>
                  </a:txBody>
                  <a:tcPr/>
                </a:tc>
                <a:extLst>
                  <a:ext uri="{0D108BD9-81ED-4DB2-BD59-A6C34878D82A}">
                    <a16:rowId xmlns:a16="http://schemas.microsoft.com/office/drawing/2014/main" val="10003"/>
                  </a:ext>
                </a:extLst>
              </a:tr>
              <a:tr h="240027">
                <a:tc>
                  <a:txBody>
                    <a:bodyPr/>
                    <a:lstStyle/>
                    <a:p>
                      <a:pPr algn="ctr" fontAlgn="t"/>
                      <a:r>
                        <a:rPr lang="fr-FR" sz="1400" b="1">
                          <a:latin typeface="Calibri" pitchFamily="34" charset="0"/>
                        </a:rPr>
                        <a:t>0</a:t>
                      </a:r>
                    </a:p>
                  </a:txBody>
                  <a:tcPr/>
                </a:tc>
                <a:tc>
                  <a:txBody>
                    <a:bodyPr/>
                    <a:lstStyle/>
                    <a:p>
                      <a:pPr algn="ctr" fontAlgn="t"/>
                      <a:r>
                        <a:rPr lang="fr-FR" sz="1400" b="1">
                          <a:latin typeface="Calibri" pitchFamily="34" charset="0"/>
                        </a:rPr>
                        <a:t>1 </a:t>
                      </a:r>
                    </a:p>
                  </a:txBody>
                  <a:tcPr/>
                </a:tc>
                <a:tc>
                  <a:txBody>
                    <a:bodyPr/>
                    <a:lstStyle/>
                    <a:p>
                      <a:pPr algn="ctr" fontAlgn="t"/>
                      <a:r>
                        <a:rPr lang="fr-FR" sz="1400" b="1">
                          <a:latin typeface="Calibri" pitchFamily="34" charset="0"/>
                        </a:rPr>
                        <a:t>1 </a:t>
                      </a:r>
                    </a:p>
                  </a:txBody>
                  <a:tcPr/>
                </a:tc>
                <a:tc>
                  <a:txBody>
                    <a:bodyPr/>
                    <a:lstStyle/>
                    <a:p>
                      <a:pPr algn="ctr" fontAlgn="t"/>
                      <a:r>
                        <a:rPr lang="fr-FR" sz="1400" b="1" dirty="0">
                          <a:latin typeface="Calibri" pitchFamily="34" charset="0"/>
                        </a:rPr>
                        <a:t> </a:t>
                      </a:r>
                      <a:r>
                        <a:rPr lang="fr-FR" sz="1400" b="1" dirty="0" err="1">
                          <a:latin typeface="Calibri" pitchFamily="34" charset="0"/>
                        </a:rPr>
                        <a:t>Clock</a:t>
                      </a:r>
                      <a:r>
                        <a:rPr lang="fr-FR" sz="1400" b="1" dirty="0">
                          <a:latin typeface="Calibri" pitchFamily="34" charset="0"/>
                        </a:rPr>
                        <a:t> / 64</a:t>
                      </a:r>
                    </a:p>
                  </a:txBody>
                  <a:tcPr/>
                </a:tc>
                <a:tc>
                  <a:txBody>
                    <a:bodyPr/>
                    <a:lstStyle/>
                    <a:p>
                      <a:pPr algn="ctr" fontAlgn="t"/>
                      <a:r>
                        <a:rPr lang="fr-FR" sz="1400" b="1" dirty="0">
                          <a:latin typeface="Calibri" pitchFamily="34" charset="0"/>
                        </a:rPr>
                        <a:t>1kHz (défaut)</a:t>
                      </a:r>
                    </a:p>
                  </a:txBody>
                  <a:tcPr/>
                </a:tc>
                <a:tc>
                  <a:txBody>
                    <a:bodyPr/>
                    <a:lstStyle/>
                    <a:p>
                      <a:pPr algn="ctr" fontAlgn="t"/>
                      <a:r>
                        <a:rPr lang="fr-FR" sz="1400" b="1" dirty="0">
                          <a:latin typeface="Calibri" pitchFamily="34" charset="0"/>
                        </a:rPr>
                        <a:t>500Hz (défaut)</a:t>
                      </a:r>
                    </a:p>
                  </a:txBody>
                  <a:tcPr/>
                </a:tc>
                <a:extLst>
                  <a:ext uri="{0D108BD9-81ED-4DB2-BD59-A6C34878D82A}">
                    <a16:rowId xmlns:a16="http://schemas.microsoft.com/office/drawing/2014/main" val="10004"/>
                  </a:ext>
                </a:extLst>
              </a:tr>
              <a:tr h="240027">
                <a:tc>
                  <a:txBody>
                    <a:bodyPr/>
                    <a:lstStyle/>
                    <a:p>
                      <a:pPr algn="ctr" fontAlgn="t"/>
                      <a:r>
                        <a:rPr lang="fr-FR" sz="1400" b="1">
                          <a:latin typeface="Calibri" pitchFamily="34" charset="0"/>
                        </a:rPr>
                        <a:t>1</a:t>
                      </a:r>
                    </a:p>
                  </a:txBody>
                  <a:tcPr/>
                </a:tc>
                <a:tc>
                  <a:txBody>
                    <a:bodyPr/>
                    <a:lstStyle/>
                    <a:p>
                      <a:pPr algn="ctr" fontAlgn="t"/>
                      <a:r>
                        <a:rPr lang="fr-FR" sz="1400" b="1">
                          <a:latin typeface="Calibri" pitchFamily="34" charset="0"/>
                        </a:rPr>
                        <a:t>0 </a:t>
                      </a:r>
                    </a:p>
                  </a:txBody>
                  <a:tcPr/>
                </a:tc>
                <a:tc>
                  <a:txBody>
                    <a:bodyPr/>
                    <a:lstStyle/>
                    <a:p>
                      <a:pPr algn="ctr" fontAlgn="t"/>
                      <a:r>
                        <a:rPr lang="fr-FR" sz="1400" b="1">
                          <a:latin typeface="Calibri" pitchFamily="34" charset="0"/>
                        </a:rPr>
                        <a:t>0 </a:t>
                      </a:r>
                    </a:p>
                  </a:txBody>
                  <a:tcPr/>
                </a:tc>
                <a:tc>
                  <a:txBody>
                    <a:bodyPr/>
                    <a:lstStyle/>
                    <a:p>
                      <a:pPr algn="ctr" fontAlgn="t"/>
                      <a:r>
                        <a:rPr lang="fr-FR" sz="1400" b="1" dirty="0">
                          <a:latin typeface="Calibri" pitchFamily="34" charset="0"/>
                        </a:rPr>
                        <a:t> </a:t>
                      </a:r>
                      <a:r>
                        <a:rPr lang="fr-FR" sz="1400" b="1" dirty="0" err="1">
                          <a:latin typeface="Calibri" pitchFamily="34" charset="0"/>
                        </a:rPr>
                        <a:t>Clock</a:t>
                      </a:r>
                      <a:r>
                        <a:rPr lang="fr-FR" sz="1400" b="1" dirty="0">
                          <a:latin typeface="Calibri" pitchFamily="34" charset="0"/>
                        </a:rPr>
                        <a:t> / 256</a:t>
                      </a:r>
                    </a:p>
                  </a:txBody>
                  <a:tcPr/>
                </a:tc>
                <a:tc>
                  <a:txBody>
                    <a:bodyPr/>
                    <a:lstStyle/>
                    <a:p>
                      <a:pPr algn="ctr" fontAlgn="t"/>
                      <a:r>
                        <a:rPr lang="fr-FR" sz="1400" b="1" dirty="0">
                          <a:latin typeface="Calibri" pitchFamily="34" charset="0"/>
                        </a:rPr>
                        <a:t>250Hz</a:t>
                      </a:r>
                    </a:p>
                  </a:txBody>
                  <a:tcPr/>
                </a:tc>
                <a:tc>
                  <a:txBody>
                    <a:bodyPr/>
                    <a:lstStyle/>
                    <a:p>
                      <a:pPr algn="ctr" fontAlgn="t"/>
                      <a:r>
                        <a:rPr lang="fr-FR" sz="1400" b="1" dirty="0">
                          <a:latin typeface="Calibri" pitchFamily="34" charset="0"/>
                        </a:rPr>
                        <a:t>125Hz</a:t>
                      </a:r>
                    </a:p>
                  </a:txBody>
                  <a:tcPr/>
                </a:tc>
                <a:extLst>
                  <a:ext uri="{0D108BD9-81ED-4DB2-BD59-A6C34878D82A}">
                    <a16:rowId xmlns:a16="http://schemas.microsoft.com/office/drawing/2014/main" val="10005"/>
                  </a:ext>
                </a:extLst>
              </a:tr>
              <a:tr h="240027">
                <a:tc>
                  <a:txBody>
                    <a:bodyPr/>
                    <a:lstStyle/>
                    <a:p>
                      <a:pPr algn="ctr" fontAlgn="t"/>
                      <a:r>
                        <a:rPr lang="fr-FR" sz="1400" b="1" dirty="0">
                          <a:latin typeface="Calibri" pitchFamily="34" charset="0"/>
                        </a:rPr>
                        <a:t>1</a:t>
                      </a:r>
                    </a:p>
                  </a:txBody>
                  <a:tcPr/>
                </a:tc>
                <a:tc>
                  <a:txBody>
                    <a:bodyPr/>
                    <a:lstStyle/>
                    <a:p>
                      <a:pPr algn="ctr" fontAlgn="t"/>
                      <a:r>
                        <a:rPr lang="fr-FR" sz="1400" b="1">
                          <a:latin typeface="Calibri" pitchFamily="34" charset="0"/>
                        </a:rPr>
                        <a:t>0 </a:t>
                      </a:r>
                    </a:p>
                  </a:txBody>
                  <a:tcPr/>
                </a:tc>
                <a:tc>
                  <a:txBody>
                    <a:bodyPr/>
                    <a:lstStyle/>
                    <a:p>
                      <a:pPr algn="ctr" fontAlgn="t"/>
                      <a:r>
                        <a:rPr lang="fr-FR" sz="1400" b="1">
                          <a:latin typeface="Calibri" pitchFamily="34" charset="0"/>
                        </a:rPr>
                        <a:t>1 </a:t>
                      </a:r>
                    </a:p>
                  </a:txBody>
                  <a:tcPr/>
                </a:tc>
                <a:tc>
                  <a:txBody>
                    <a:bodyPr/>
                    <a:lstStyle/>
                    <a:p>
                      <a:pPr algn="ctr" fontAlgn="t"/>
                      <a:r>
                        <a:rPr lang="fr-FR" sz="1400" b="1" dirty="0">
                          <a:latin typeface="Calibri" pitchFamily="34" charset="0"/>
                        </a:rPr>
                        <a:t> </a:t>
                      </a:r>
                      <a:r>
                        <a:rPr lang="fr-FR" sz="1400" b="1" dirty="0" err="1">
                          <a:latin typeface="Calibri" pitchFamily="34" charset="0"/>
                        </a:rPr>
                        <a:t>Clock</a:t>
                      </a:r>
                      <a:r>
                        <a:rPr lang="fr-FR" sz="1400" b="1" dirty="0">
                          <a:latin typeface="Calibri" pitchFamily="34" charset="0"/>
                        </a:rPr>
                        <a:t> / 1024</a:t>
                      </a:r>
                    </a:p>
                  </a:txBody>
                  <a:tcPr/>
                </a:tc>
                <a:tc>
                  <a:txBody>
                    <a:bodyPr/>
                    <a:lstStyle/>
                    <a:p>
                      <a:pPr algn="ctr" fontAlgn="t"/>
                      <a:r>
                        <a:rPr lang="fr-FR" sz="1400" b="1" dirty="0">
                          <a:latin typeface="Calibri" pitchFamily="34" charset="0"/>
                        </a:rPr>
                        <a:t>62.5Hz</a:t>
                      </a:r>
                    </a:p>
                  </a:txBody>
                  <a:tcPr/>
                </a:tc>
                <a:tc>
                  <a:txBody>
                    <a:bodyPr/>
                    <a:lstStyle/>
                    <a:p>
                      <a:pPr algn="ctr" fontAlgn="t"/>
                      <a:r>
                        <a:rPr lang="fr-FR" sz="1400" b="1" dirty="0">
                          <a:latin typeface="Calibri" pitchFamily="34" charset="0"/>
                        </a:rPr>
                        <a:t>31.25Hz</a:t>
                      </a:r>
                    </a:p>
                  </a:txBody>
                  <a:tcPr/>
                </a:tc>
                <a:extLst>
                  <a:ext uri="{0D108BD9-81ED-4DB2-BD59-A6C34878D82A}">
                    <a16:rowId xmlns:a16="http://schemas.microsoft.com/office/drawing/2014/main" val="10006"/>
                  </a:ext>
                </a:extLst>
              </a:tr>
            </a:tbl>
          </a:graphicData>
        </a:graphic>
      </p:graphicFrame>
      <p:pic>
        <p:nvPicPr>
          <p:cNvPr id="23961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5994058"/>
            <a:ext cx="3521132" cy="459278"/>
          </a:xfrm>
          <a:prstGeom prst="rect">
            <a:avLst/>
          </a:prstGeom>
          <a:noFill/>
          <a:ln w="9525">
            <a:noFill/>
            <a:miter lim="800000"/>
            <a:headEnd/>
            <a:tailEnd/>
          </a:ln>
        </p:spPr>
      </p:pic>
      <p:pic>
        <p:nvPicPr>
          <p:cNvPr id="2396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3448" y="1700808"/>
            <a:ext cx="3225056" cy="399278"/>
          </a:xfrm>
          <a:prstGeom prst="rect">
            <a:avLst/>
          </a:prstGeom>
          <a:noFill/>
          <a:ln w="9525">
            <a:noFill/>
            <a:miter lim="800000"/>
            <a:headEnd/>
            <a:tailEnd/>
          </a:ln>
        </p:spPr>
      </p:pic>
      <p:sp>
        <p:nvSpPr>
          <p:cNvPr id="15" name="Titre 1"/>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fr-FR" sz="2200" b="1" i="0" u="none" strike="noStrike" kern="0" cap="none" spc="0" normalizeH="0" baseline="0" noProof="0" dirty="0">
              <a:ln>
                <a:noFill/>
              </a:ln>
              <a:solidFill>
                <a:schemeClr val="bg1"/>
              </a:solidFill>
              <a:effectLst/>
              <a:uLnTx/>
              <a:uFillTx/>
              <a:latin typeface="Calibri" pitchFamily="34" charset="0"/>
              <a:ea typeface="+mj-ea"/>
              <a:cs typeface="+mj-cs"/>
            </a:endParaRPr>
          </a:p>
        </p:txBody>
      </p:sp>
      <p:sp>
        <p:nvSpPr>
          <p:cNvPr id="16" name="Titre 15"/>
          <p:cNvSpPr>
            <a:spLocks noGrp="1"/>
          </p:cNvSpPr>
          <p:nvPr>
            <p:ph type="title"/>
          </p:nvPr>
        </p:nvSpPr>
        <p:spPr>
          <a:xfrm>
            <a:off x="457200" y="-13866"/>
            <a:ext cx="8229600" cy="490538"/>
          </a:xfrm>
        </p:spPr>
        <p:txBody>
          <a:bodyPr/>
          <a:lstStyle/>
          <a:p>
            <a:pPr lvl="0"/>
            <a:r>
              <a:rPr lang="fr-FR" dirty="0"/>
              <a:t>CHANGE THE PWM FREQUENCY- 3</a:t>
            </a:r>
          </a:p>
        </p:txBody>
      </p:sp>
      <p:pic>
        <p:nvPicPr>
          <p:cNvPr id="17" name="Image 16" descr="ATmega328 - Timer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0151" y="2276872"/>
            <a:ext cx="3161515" cy="976156"/>
          </a:xfrm>
          <a:prstGeom prst="rect">
            <a:avLst/>
          </a:prstGeom>
        </p:spPr>
      </p:pic>
      <p:pic>
        <p:nvPicPr>
          <p:cNvPr id="18" name="Image 17" descr="ATmega328 - Timer1.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8672" y="3634719"/>
            <a:ext cx="2987824" cy="2890625"/>
          </a:xfrm>
          <a:prstGeom prst="rect">
            <a:avLst/>
          </a:prstGeom>
        </p:spPr>
      </p:pic>
      <p:grpSp>
        <p:nvGrpSpPr>
          <p:cNvPr id="19" name="Groupe 18"/>
          <p:cNvGrpSpPr/>
          <p:nvPr/>
        </p:nvGrpSpPr>
        <p:grpSpPr>
          <a:xfrm>
            <a:off x="107504" y="4509120"/>
            <a:ext cx="4680520" cy="1095140"/>
            <a:chOff x="107504" y="4635214"/>
            <a:chExt cx="4680520" cy="1095140"/>
          </a:xfrm>
        </p:grpSpPr>
        <p:sp>
          <p:nvSpPr>
            <p:cNvPr id="12" name="Rectangle 11"/>
            <p:cNvSpPr/>
            <p:nvPr/>
          </p:nvSpPr>
          <p:spPr>
            <a:xfrm>
              <a:off x="107504" y="4653136"/>
              <a:ext cx="4392488" cy="1077218"/>
            </a:xfrm>
            <a:prstGeom prst="rect">
              <a:avLst/>
            </a:prstGeom>
          </p:spPr>
          <p:txBody>
            <a:bodyPr wrap="square">
              <a:spAutoFit/>
            </a:bodyPr>
            <a:lstStyle/>
            <a:p>
              <a:pPr algn="just"/>
              <a:r>
                <a:rPr lang="fr-FR" sz="1600" b="1" dirty="0">
                  <a:solidFill>
                    <a:srgbClr val="0070C0"/>
                  </a:solidFill>
                  <a:latin typeface="Calibri" pitchFamily="34" charset="0"/>
                </a:rPr>
                <a:t>Example: </a:t>
              </a:r>
            </a:p>
            <a:p>
              <a:pPr algn="just"/>
              <a:r>
                <a:rPr lang="fr-FR" sz="1600" b="1" dirty="0" err="1">
                  <a:solidFill>
                    <a:srgbClr val="0070C0"/>
                  </a:solidFill>
                  <a:latin typeface="Calibri" pitchFamily="34" charset="0"/>
                </a:rPr>
                <a:t>Clock</a:t>
              </a:r>
              <a:r>
                <a:rPr lang="fr-FR" sz="1600" b="1" dirty="0">
                  <a:solidFill>
                    <a:srgbClr val="0070C0"/>
                  </a:solidFill>
                  <a:latin typeface="Calibri" pitchFamily="34" charset="0"/>
                </a:rPr>
                <a:t> </a:t>
              </a:r>
              <a:r>
                <a:rPr lang="fr-FR" sz="1600" b="1" dirty="0" err="1">
                  <a:solidFill>
                    <a:srgbClr val="0070C0"/>
                  </a:solidFill>
                  <a:latin typeface="Calibri" pitchFamily="34" charset="0"/>
                </a:rPr>
                <a:t>frequency</a:t>
              </a:r>
              <a:r>
                <a:rPr lang="fr-FR" sz="1600" b="1" dirty="0">
                  <a:solidFill>
                    <a:srgbClr val="0070C0"/>
                  </a:solidFill>
                  <a:latin typeface="Calibri" pitchFamily="34" charset="0"/>
                </a:rPr>
                <a:t> f=16MHz</a:t>
              </a:r>
            </a:p>
            <a:p>
              <a:pPr algn="just"/>
              <a:r>
                <a:rPr lang="fr-FR" sz="1600" b="1" dirty="0" err="1">
                  <a:solidFill>
                    <a:srgbClr val="0070C0"/>
                  </a:solidFill>
                  <a:latin typeface="Calibri" pitchFamily="34" charset="0"/>
                </a:rPr>
                <a:t>Prescaler</a:t>
              </a:r>
              <a:r>
                <a:rPr lang="fr-FR" sz="1600" b="1" dirty="0">
                  <a:solidFill>
                    <a:srgbClr val="0070C0"/>
                  </a:solidFill>
                  <a:latin typeface="Calibri" pitchFamily="34" charset="0"/>
                </a:rPr>
                <a:t> à 64</a:t>
              </a:r>
            </a:p>
            <a:p>
              <a:pPr algn="just"/>
              <a:r>
                <a:rPr lang="fr-FR" sz="1600" b="1" dirty="0" err="1">
                  <a:solidFill>
                    <a:srgbClr val="C00000"/>
                  </a:solidFill>
                  <a:latin typeface="Calibri" pitchFamily="34" charset="0"/>
                </a:rPr>
                <a:t>f</a:t>
              </a:r>
              <a:r>
                <a:rPr lang="fr-FR" sz="1600" b="1" baseline="-25000" dirty="0" err="1">
                  <a:solidFill>
                    <a:srgbClr val="C00000"/>
                  </a:solidFill>
                  <a:latin typeface="Calibri" pitchFamily="34" charset="0"/>
                </a:rPr>
                <a:t>OCnxPWM</a:t>
              </a:r>
              <a:r>
                <a:rPr lang="fr-FR" sz="1600" b="1" dirty="0">
                  <a:solidFill>
                    <a:srgbClr val="C00000"/>
                  </a:solidFill>
                  <a:latin typeface="Calibri" pitchFamily="34" charset="0"/>
                </a:rPr>
                <a:t>=16/(64*256)~1kHz</a:t>
              </a:r>
              <a:endParaRPr lang="fr-FR" sz="1600" b="1" dirty="0">
                <a:solidFill>
                  <a:srgbClr val="FF6600"/>
                </a:solidFill>
                <a:latin typeface="Calibri" pitchFamily="34" charset="0"/>
              </a:endParaRPr>
            </a:p>
          </p:txBody>
        </p:sp>
        <p:pic>
          <p:nvPicPr>
            <p:cNvPr id="13"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2914" y="4923416"/>
              <a:ext cx="1655110" cy="521808"/>
            </a:xfrm>
            <a:prstGeom prst="rect">
              <a:avLst/>
            </a:prstGeom>
            <a:noFill/>
            <a:ln w="9525">
              <a:noFill/>
              <a:miter lim="800000"/>
              <a:headEnd/>
              <a:tailEnd/>
            </a:ln>
          </p:spPr>
        </p:pic>
        <p:sp>
          <p:nvSpPr>
            <p:cNvPr id="14" name="Flèche droite 13"/>
            <p:cNvSpPr/>
            <p:nvPr/>
          </p:nvSpPr>
          <p:spPr>
            <a:xfrm rot="16200000">
              <a:off x="3687991" y="4786678"/>
              <a:ext cx="44694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 name="Rectangle 20"/>
          <p:cNvSpPr/>
          <p:nvPr/>
        </p:nvSpPr>
        <p:spPr>
          <a:xfrm>
            <a:off x="0" y="6381328"/>
            <a:ext cx="8820472" cy="246221"/>
          </a:xfrm>
          <a:prstGeom prst="rect">
            <a:avLst/>
          </a:prstGeom>
        </p:spPr>
        <p:txBody>
          <a:bodyPr wrap="square">
            <a:spAutoFit/>
          </a:bodyPr>
          <a:lstStyle/>
          <a:p>
            <a:r>
              <a:rPr lang="fr-FR" sz="1000" b="1" i="1" dirty="0">
                <a:latin typeface="Calibri" pitchFamily="34" charset="0"/>
              </a:rPr>
              <a:t>http://www.righto.com/2009/07/secrets-of-arduino-pwm.html</a:t>
            </a:r>
          </a:p>
        </p:txBody>
      </p:sp>
      <p:grpSp>
        <p:nvGrpSpPr>
          <p:cNvPr id="23" name="Groupe 22"/>
          <p:cNvGrpSpPr/>
          <p:nvPr/>
        </p:nvGrpSpPr>
        <p:grpSpPr>
          <a:xfrm>
            <a:off x="107504" y="4581128"/>
            <a:ext cx="5472608" cy="1480230"/>
            <a:chOff x="107504" y="4581128"/>
            <a:chExt cx="5472608" cy="1480230"/>
          </a:xfrm>
        </p:grpSpPr>
        <p:sp>
          <p:nvSpPr>
            <p:cNvPr id="20" name="Rectangle 19"/>
            <p:cNvSpPr/>
            <p:nvPr/>
          </p:nvSpPr>
          <p:spPr>
            <a:xfrm>
              <a:off x="107504" y="5661248"/>
              <a:ext cx="5472608" cy="400110"/>
            </a:xfrm>
            <a:prstGeom prst="rect">
              <a:avLst/>
            </a:prstGeom>
          </p:spPr>
          <p:txBody>
            <a:bodyPr wrap="square">
              <a:spAutoFit/>
            </a:bodyPr>
            <a:lstStyle/>
            <a:p>
              <a:r>
                <a:rPr lang="en-US" sz="1000" b="1" i="1" dirty="0">
                  <a:solidFill>
                    <a:srgbClr val="FF0000"/>
                  </a:solidFill>
                  <a:latin typeface="Calibri" pitchFamily="34" charset="0"/>
                </a:rPr>
                <a:t>Beware, by default in </a:t>
              </a:r>
              <a:r>
                <a:rPr lang="en-US" sz="1000" b="1" i="1" dirty="0" err="1">
                  <a:solidFill>
                    <a:srgbClr val="FF0000"/>
                  </a:solidFill>
                  <a:latin typeface="Calibri" pitchFamily="34" charset="0"/>
                </a:rPr>
                <a:t>wiring.c</a:t>
              </a:r>
              <a:r>
                <a:rPr lang="en-US" sz="1000" b="1" i="1" dirty="0">
                  <a:solidFill>
                    <a:srgbClr val="FF0000"/>
                  </a:solidFill>
                  <a:latin typeface="Calibri" pitchFamily="34" charset="0"/>
                </a:rPr>
                <a:t>: Timer 0 is initialized to Fast PWM, </a:t>
              </a:r>
            </a:p>
            <a:p>
              <a:r>
                <a:rPr lang="en-US" sz="1000" b="1" i="1" dirty="0">
                  <a:solidFill>
                    <a:srgbClr val="FF0000"/>
                  </a:solidFill>
                  <a:latin typeface="Calibri" pitchFamily="34" charset="0"/>
                </a:rPr>
                <a:t>While Timer 1 and Timer 2 is initialized to Phase Correct PWM. </a:t>
              </a:r>
              <a:endParaRPr lang="fr-FR" sz="1000" b="1" i="1" dirty="0">
                <a:solidFill>
                  <a:srgbClr val="FF0000"/>
                </a:solidFill>
                <a:latin typeface="Calibri" pitchFamily="34" charset="0"/>
              </a:endParaRPr>
            </a:p>
          </p:txBody>
        </p:sp>
        <p:sp>
          <p:nvSpPr>
            <p:cNvPr id="22" name="Virage 21"/>
            <p:cNvSpPr/>
            <p:nvPr/>
          </p:nvSpPr>
          <p:spPr>
            <a:xfrm rot="5400000" flipH="1">
              <a:off x="3983857" y="4593207"/>
              <a:ext cx="1319980" cy="1295822"/>
            </a:xfrm>
            <a:prstGeom prst="bentArrow">
              <a:avLst>
                <a:gd name="adj1" fmla="val 11034"/>
                <a:gd name="adj2" fmla="val 13239"/>
                <a:gd name="adj3" fmla="val 16914"/>
                <a:gd name="adj4" fmla="val 22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4" name="Image 23">
            <a:hlinkClick r:id="rId7" action="ppaction://hlinksldjump"/>
            <a:extLst>
              <a:ext uri="{FF2B5EF4-FFF2-40B4-BE49-F238E27FC236}">
                <a16:creationId xmlns:a16="http://schemas.microsoft.com/office/drawing/2014/main" id="{EF78F364-FA3A-44BD-9DBA-3029FFF15518}"/>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9618"/>
                                        </p:tgtEl>
                                        <p:attrNameLst>
                                          <p:attrName>style.visibility</p:attrName>
                                        </p:attrNameLst>
                                      </p:cBhvr>
                                      <p:to>
                                        <p:strVal val="visible"/>
                                      </p:to>
                                    </p:set>
                                    <p:animEffect transition="in" filter="blinds(horizontal)">
                                      <p:cBhvr>
                                        <p:cTn id="17" dur="500"/>
                                        <p:tgtEl>
                                          <p:spTgt spid="239618"/>
                                        </p:tgtEl>
                                      </p:cBhvr>
                                    </p:animEffect>
                                  </p:childTnLst>
                                </p:cTn>
                              </p:par>
                              <p:par>
                                <p:cTn id="18" presetID="3" presetClass="entr" presetSubtype="1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39617"/>
                                        </p:tgtEl>
                                        <p:attrNameLst>
                                          <p:attrName>style.visibility</p:attrName>
                                        </p:attrNameLst>
                                      </p:cBhvr>
                                      <p:to>
                                        <p:strVal val="visible"/>
                                      </p:to>
                                    </p:set>
                                    <p:animEffect transition="in" filter="blinds(horizontal)">
                                      <p:cBhvr>
                                        <p:cTn id="30" dur="500"/>
                                        <p:tgtEl>
                                          <p:spTgt spid="239617"/>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linds(horizont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linds(horizontal)">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CHANGE THE PWM FREQUENCY - 4</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108</a:t>
            </a:fld>
            <a:endParaRPr lang="fr-FR"/>
          </a:p>
        </p:txBody>
      </p:sp>
      <p:sp>
        <p:nvSpPr>
          <p:cNvPr id="243713" name="Rectangle 1"/>
          <p:cNvSpPr>
            <a:spLocks noChangeArrowheads="1"/>
          </p:cNvSpPr>
          <p:nvPr/>
        </p:nvSpPr>
        <p:spPr bwMode="auto">
          <a:xfrm>
            <a:off x="0" y="3068960"/>
            <a:ext cx="9144000" cy="25545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600" b="1" dirty="0">
                <a:solidFill>
                  <a:srgbClr val="00B050"/>
                </a:solidFill>
                <a:latin typeface="Calibri" pitchFamily="34" charset="0"/>
              </a:rPr>
              <a:t>SECOND METHOD:</a:t>
            </a:r>
          </a:p>
          <a:p>
            <a:r>
              <a:rPr lang="en-US" sz="1600" b="1" dirty="0">
                <a:solidFill>
                  <a:schemeClr val="accent3">
                    <a:lumMod val="50000"/>
                  </a:schemeClr>
                </a:solidFill>
                <a:latin typeface="Calibri" pitchFamily="34" charset="0"/>
              </a:rPr>
              <a:t>//First, clear </a:t>
            </a:r>
            <a:r>
              <a:rPr lang="en-US" sz="1600" b="1" dirty="0" err="1">
                <a:solidFill>
                  <a:schemeClr val="accent3">
                    <a:lumMod val="50000"/>
                  </a:schemeClr>
                </a:solidFill>
                <a:latin typeface="Calibri" pitchFamily="34" charset="0"/>
              </a:rPr>
              <a:t>prescaler</a:t>
            </a:r>
            <a:r>
              <a:rPr lang="en-US" sz="1600" b="1" dirty="0">
                <a:solidFill>
                  <a:schemeClr val="accent3">
                    <a:lumMod val="50000"/>
                  </a:schemeClr>
                </a:solidFill>
                <a:latin typeface="Calibri" pitchFamily="34" charset="0"/>
              </a:rPr>
              <a:t> bits</a:t>
            </a:r>
          </a:p>
          <a:p>
            <a:pPr lvl="0" algn="just"/>
            <a:r>
              <a:rPr kumimoji="0" lang="fr-FR" sz="1600" b="1" i="0" u="none" strike="noStrike" cap="none" normalizeH="0" baseline="0" dirty="0">
                <a:ln>
                  <a:noFill/>
                </a:ln>
                <a:solidFill>
                  <a:schemeClr val="bg1">
                    <a:lumMod val="50000"/>
                  </a:schemeClr>
                </a:solidFill>
                <a:effectLst/>
                <a:latin typeface="Calibri" pitchFamily="34" charset="0"/>
                <a:cs typeface="Arial" pitchFamily="34" charset="0"/>
              </a:rPr>
              <a:t>// do 1&lt;&lt;2 =&gt; </a:t>
            </a:r>
            <a:r>
              <a:rPr lang="fr-FR" sz="1600" b="1" dirty="0">
                <a:solidFill>
                  <a:schemeClr val="bg1">
                    <a:lumMod val="50000"/>
                  </a:schemeClr>
                </a:solidFill>
                <a:latin typeface="Calibri" pitchFamily="34" charset="0"/>
                <a:cs typeface="Arial" pitchFamily="34" charset="0"/>
              </a:rPr>
              <a:t>« 00000001 »  =&gt; « 00000100 » </a:t>
            </a:r>
          </a:p>
          <a:p>
            <a:pPr lvl="0" algn="just"/>
            <a:r>
              <a:rPr lang="fr-FR" sz="1600" b="1" dirty="0">
                <a:solidFill>
                  <a:schemeClr val="bg1">
                    <a:lumMod val="50000"/>
                  </a:schemeClr>
                </a:solidFill>
                <a:latin typeface="Calibri" pitchFamily="34" charset="0"/>
                <a:cs typeface="Arial" pitchFamily="34" charset="0"/>
              </a:rPr>
              <a:t>// ~ « 00000100 » = « 11111011 » </a:t>
            </a:r>
          </a:p>
          <a:p>
            <a:pPr lvl="0" algn="just"/>
            <a:r>
              <a:rPr lang="fr-FR" sz="1600" b="1" dirty="0">
                <a:solidFill>
                  <a:schemeClr val="bg1">
                    <a:lumMod val="50000"/>
                  </a:schemeClr>
                </a:solidFill>
                <a:latin typeface="Calibri" pitchFamily="34" charset="0"/>
                <a:cs typeface="Arial" pitchFamily="34" charset="0"/>
              </a:rPr>
              <a:t>// TCCR0B ET « 11111011 »</a:t>
            </a:r>
          </a:p>
          <a:p>
            <a:r>
              <a:rPr lang="fr-FR" sz="1600" b="1" dirty="0">
                <a:solidFill>
                  <a:srgbClr val="0070C0"/>
                </a:solidFill>
                <a:latin typeface="Calibri" pitchFamily="34" charset="0"/>
                <a:cs typeface="Arial" pitchFamily="34" charset="0"/>
              </a:rPr>
              <a:t>TCCR0B &amp;= ~(1&lt;&lt;CS02); </a:t>
            </a:r>
          </a:p>
          <a:p>
            <a:pPr lvl="0" algn="just"/>
            <a:r>
              <a:rPr kumimoji="0" lang="fr-FR" sz="1600" b="1" i="0" u="none" strike="noStrike" cap="none" normalizeH="0" baseline="0" dirty="0">
                <a:ln>
                  <a:noFill/>
                </a:ln>
                <a:solidFill>
                  <a:schemeClr val="bg1">
                    <a:lumMod val="50000"/>
                  </a:schemeClr>
                </a:solidFill>
                <a:effectLst/>
                <a:latin typeface="Calibri" pitchFamily="34" charset="0"/>
                <a:cs typeface="Arial" pitchFamily="34" charset="0"/>
              </a:rPr>
              <a:t>//idem for CS01, </a:t>
            </a:r>
            <a:r>
              <a:rPr lang="fr-FR" sz="1600" b="1" dirty="0">
                <a:solidFill>
                  <a:schemeClr val="bg1">
                    <a:lumMod val="50000"/>
                  </a:schemeClr>
                </a:solidFill>
                <a:latin typeface="Calibri" pitchFamily="34" charset="0"/>
                <a:cs typeface="Arial" pitchFamily="34" charset="0"/>
              </a:rPr>
              <a:t>// do 1&lt;&lt;1 =&gt; « 00000001 »  =&gt; « 00000010 » </a:t>
            </a:r>
          </a:p>
          <a:p>
            <a:pPr lvl="0"/>
            <a:r>
              <a:rPr kumimoji="0" lang="fr-FR" sz="1600" b="1" i="0" u="none" strike="noStrike" cap="none" normalizeH="0" baseline="0" dirty="0">
                <a:ln>
                  <a:noFill/>
                </a:ln>
                <a:solidFill>
                  <a:srgbClr val="0070C0"/>
                </a:solidFill>
                <a:effectLst/>
                <a:latin typeface="Calibri" pitchFamily="34" charset="0"/>
                <a:cs typeface="Arial" pitchFamily="34" charset="0"/>
              </a:rPr>
              <a:t>TCCR0B &amp;= ~(1&lt;&lt;CS01);</a:t>
            </a:r>
            <a:br>
              <a:rPr kumimoji="0" lang="fr-FR" sz="1600" b="1" i="0" u="none" strike="noStrike" cap="none" normalizeH="0" baseline="0" dirty="0">
                <a:ln>
                  <a:noFill/>
                </a:ln>
                <a:solidFill>
                  <a:srgbClr val="0070C0"/>
                </a:solidFill>
                <a:effectLst/>
                <a:latin typeface="Calibri" pitchFamily="34" charset="0"/>
                <a:cs typeface="Arial" pitchFamily="34" charset="0"/>
              </a:rPr>
            </a:br>
            <a:r>
              <a:rPr kumimoji="0" lang="fr-FR" sz="1600" b="1" i="0" u="none" strike="noStrike" cap="none" normalizeH="0" baseline="0" dirty="0">
                <a:ln>
                  <a:noFill/>
                </a:ln>
                <a:solidFill>
                  <a:schemeClr val="bg1">
                    <a:lumMod val="50000"/>
                  </a:schemeClr>
                </a:solidFill>
                <a:effectLst/>
                <a:latin typeface="Calibri" pitchFamily="34" charset="0"/>
                <a:cs typeface="Arial" pitchFamily="34" charset="0"/>
              </a:rPr>
              <a:t>//put CS00 to good v</a:t>
            </a:r>
            <a:r>
              <a:rPr lang="fr-FR" sz="1600" b="1" dirty="0">
                <a:solidFill>
                  <a:schemeClr val="bg1">
                    <a:lumMod val="50000"/>
                  </a:schemeClr>
                </a:solidFill>
                <a:latin typeface="Calibri" pitchFamily="34" charset="0"/>
                <a:cs typeface="Arial" pitchFamily="34" charset="0"/>
              </a:rPr>
              <a:t>alue</a:t>
            </a:r>
          </a:p>
          <a:p>
            <a:pPr lvl="0"/>
            <a:r>
              <a:rPr kumimoji="0" lang="fr-FR" sz="1600" b="1" i="0" u="none" strike="noStrike" cap="none" normalizeH="0" baseline="0" dirty="0">
                <a:ln>
                  <a:noFill/>
                </a:ln>
                <a:solidFill>
                  <a:srgbClr val="0070C0"/>
                </a:solidFill>
                <a:effectLst/>
                <a:latin typeface="Calibri" pitchFamily="34" charset="0"/>
                <a:cs typeface="Arial" pitchFamily="34" charset="0"/>
              </a:rPr>
              <a:t>TCCR0B |= (1&lt;&lt;CS00);</a:t>
            </a:r>
            <a:r>
              <a:rPr kumimoji="0" lang="fr-FR" sz="1600" b="1" i="0" u="none" strike="noStrike" cap="none" normalizeH="0" dirty="0">
                <a:ln>
                  <a:noFill/>
                </a:ln>
                <a:solidFill>
                  <a:srgbClr val="0070C0"/>
                </a:solidFill>
                <a:effectLst/>
                <a:latin typeface="Calibri" pitchFamily="34" charset="0"/>
                <a:cs typeface="Arial" pitchFamily="34" charset="0"/>
              </a:rPr>
              <a:t> //OR </a:t>
            </a:r>
            <a:r>
              <a:rPr kumimoji="0" lang="fr-FR" sz="1600" b="1" i="0" u="none" strike="noStrike" cap="none" normalizeH="0" dirty="0" err="1">
                <a:ln>
                  <a:noFill/>
                </a:ln>
                <a:solidFill>
                  <a:srgbClr val="0070C0"/>
                </a:solidFill>
                <a:effectLst/>
                <a:latin typeface="Calibri" pitchFamily="34" charset="0"/>
                <a:cs typeface="Arial" pitchFamily="34" charset="0"/>
              </a:rPr>
              <a:t>with</a:t>
            </a:r>
            <a:r>
              <a:rPr kumimoji="0" lang="fr-FR" sz="1600" b="1" i="0" u="none" strike="noStrike" cap="none" normalizeH="0" dirty="0">
                <a:ln>
                  <a:noFill/>
                </a:ln>
                <a:solidFill>
                  <a:srgbClr val="0070C0"/>
                </a:solidFill>
                <a:effectLst/>
                <a:latin typeface="Calibri" pitchFamily="34" charset="0"/>
                <a:cs typeface="Arial" pitchFamily="34" charset="0"/>
              </a:rPr>
              <a:t> </a:t>
            </a:r>
            <a:r>
              <a:rPr kumimoji="0" lang="fr-FR" sz="1600" b="1" i="0" u="none" strike="noStrike" cap="none" normalizeH="0" baseline="0" dirty="0">
                <a:ln>
                  <a:noFill/>
                </a:ln>
                <a:solidFill>
                  <a:srgbClr val="0070C0"/>
                </a:solidFill>
                <a:effectLst/>
                <a:latin typeface="Calibri" pitchFamily="34" charset="0"/>
                <a:cs typeface="Arial" pitchFamily="34" charset="0"/>
              </a:rPr>
              <a:t>TCCR0B. </a:t>
            </a:r>
          </a:p>
        </p:txBody>
      </p:sp>
      <p:sp>
        <p:nvSpPr>
          <p:cNvPr id="5" name="Rectangle 4"/>
          <p:cNvSpPr/>
          <p:nvPr/>
        </p:nvSpPr>
        <p:spPr>
          <a:xfrm>
            <a:off x="36512" y="6165304"/>
            <a:ext cx="9144000" cy="246221"/>
          </a:xfrm>
          <a:prstGeom prst="rect">
            <a:avLst/>
          </a:prstGeom>
        </p:spPr>
        <p:txBody>
          <a:bodyPr wrap="square">
            <a:spAutoFit/>
          </a:bodyPr>
          <a:lstStyle/>
          <a:p>
            <a:r>
              <a:rPr lang="fr-FR" sz="1000" b="1" dirty="0">
                <a:latin typeface="Calibri" pitchFamily="34" charset="0"/>
              </a:rPr>
              <a:t>https://sites.google.com/site/qeewiki/books/avr-guide/timers-on-the-atmega328</a:t>
            </a:r>
          </a:p>
        </p:txBody>
      </p:sp>
      <p:sp>
        <p:nvSpPr>
          <p:cNvPr id="8" name="Rectangle 7"/>
          <p:cNvSpPr/>
          <p:nvPr/>
        </p:nvSpPr>
        <p:spPr>
          <a:xfrm>
            <a:off x="-36512" y="620688"/>
            <a:ext cx="9180512" cy="2308324"/>
          </a:xfrm>
          <a:prstGeom prst="rect">
            <a:avLst/>
          </a:prstGeom>
        </p:spPr>
        <p:txBody>
          <a:bodyPr wrap="square">
            <a:spAutoFit/>
          </a:bodyPr>
          <a:lstStyle/>
          <a:p>
            <a:r>
              <a:rPr lang="en-US" sz="1600" b="1" dirty="0">
                <a:solidFill>
                  <a:srgbClr val="00B050"/>
                </a:solidFill>
                <a:latin typeface="Calibri" pitchFamily="34" charset="0"/>
              </a:rPr>
              <a:t>FIRST METHOD:</a:t>
            </a:r>
          </a:p>
          <a:p>
            <a:r>
              <a:rPr lang="en-US" sz="1600" b="1" dirty="0">
                <a:solidFill>
                  <a:schemeClr val="accent3">
                    <a:lumMod val="50000"/>
                  </a:schemeClr>
                </a:solidFill>
                <a:latin typeface="Calibri" pitchFamily="34" charset="0"/>
              </a:rPr>
              <a:t>//First, clear </a:t>
            </a:r>
            <a:r>
              <a:rPr lang="en-US" sz="1600" b="1" dirty="0" err="1">
                <a:solidFill>
                  <a:schemeClr val="accent3">
                    <a:lumMod val="50000"/>
                  </a:schemeClr>
                </a:solidFill>
                <a:latin typeface="Calibri" pitchFamily="34" charset="0"/>
              </a:rPr>
              <a:t>prescaler</a:t>
            </a:r>
            <a:r>
              <a:rPr lang="en-US" sz="1600" b="1" dirty="0">
                <a:solidFill>
                  <a:schemeClr val="accent3">
                    <a:lumMod val="50000"/>
                  </a:schemeClr>
                </a:solidFill>
                <a:latin typeface="Calibri" pitchFamily="34" charset="0"/>
              </a:rPr>
              <a:t> bits</a:t>
            </a:r>
          </a:p>
          <a:p>
            <a:r>
              <a:rPr lang="en-US" sz="1600" b="1" dirty="0">
                <a:solidFill>
                  <a:srgbClr val="0070C0"/>
                </a:solidFill>
                <a:latin typeface="Calibri" pitchFamily="34" charset="0"/>
              </a:rPr>
              <a:t>int </a:t>
            </a:r>
            <a:r>
              <a:rPr lang="en-US" sz="1600" b="1" dirty="0" err="1">
                <a:solidFill>
                  <a:srgbClr val="0070C0"/>
                </a:solidFill>
                <a:latin typeface="Calibri" pitchFamily="34" charset="0"/>
              </a:rPr>
              <a:t>prescalerVal</a:t>
            </a:r>
            <a:r>
              <a:rPr lang="en-US" sz="1600" b="1" dirty="0">
                <a:solidFill>
                  <a:srgbClr val="0070C0"/>
                </a:solidFill>
                <a:latin typeface="Calibri" pitchFamily="34" charset="0"/>
              </a:rPr>
              <a:t> = 0x07; </a:t>
            </a:r>
            <a:r>
              <a:rPr lang="en-US" b="1" dirty="0">
                <a:solidFill>
                  <a:schemeClr val="accent3">
                    <a:lumMod val="50000"/>
                  </a:schemeClr>
                </a:solidFill>
                <a:latin typeface="Calibri" pitchFamily="34" charset="0"/>
              </a:rPr>
              <a:t>// =&gt; </a:t>
            </a:r>
            <a:r>
              <a:rPr lang="en-US" b="1" dirty="0" err="1">
                <a:solidFill>
                  <a:schemeClr val="accent3">
                    <a:lumMod val="50000"/>
                  </a:schemeClr>
                </a:solidFill>
                <a:latin typeface="Calibri" pitchFamily="34" charset="0"/>
              </a:rPr>
              <a:t>prescalerVal</a:t>
            </a:r>
            <a:r>
              <a:rPr lang="en-US" b="1" dirty="0">
                <a:solidFill>
                  <a:schemeClr val="accent3">
                    <a:lumMod val="50000"/>
                  </a:schemeClr>
                </a:solidFill>
                <a:latin typeface="Calibri" pitchFamily="34" charset="0"/>
              </a:rPr>
              <a:t> = </a:t>
            </a:r>
            <a:r>
              <a:rPr lang="en-US" b="1" dirty="0" err="1">
                <a:solidFill>
                  <a:schemeClr val="accent3">
                    <a:lumMod val="50000"/>
                  </a:schemeClr>
                </a:solidFill>
                <a:latin typeface="Calibri" pitchFamily="34" charset="0"/>
              </a:rPr>
              <a:t>binaire</a:t>
            </a:r>
            <a:r>
              <a:rPr lang="en-US" b="1" dirty="0">
                <a:solidFill>
                  <a:schemeClr val="accent3">
                    <a:lumMod val="50000"/>
                  </a:schemeClr>
                </a:solidFill>
                <a:latin typeface="Calibri" pitchFamily="34" charset="0"/>
              </a:rPr>
              <a:t> "00000111"</a:t>
            </a:r>
            <a:br>
              <a:rPr lang="en-US" sz="1600" b="1" dirty="0">
                <a:solidFill>
                  <a:schemeClr val="accent3">
                    <a:lumMod val="50000"/>
                  </a:schemeClr>
                </a:solidFill>
                <a:latin typeface="Calibri" pitchFamily="34" charset="0"/>
              </a:rPr>
            </a:br>
            <a:r>
              <a:rPr lang="en-US" sz="1600" b="1" dirty="0">
                <a:solidFill>
                  <a:srgbClr val="0070C0"/>
                </a:solidFill>
                <a:latin typeface="Calibri" pitchFamily="34" charset="0"/>
              </a:rPr>
              <a:t>TCCR0B &amp;= ~</a:t>
            </a:r>
            <a:r>
              <a:rPr lang="en-US" sz="1600" b="1" dirty="0" err="1">
                <a:solidFill>
                  <a:srgbClr val="0070C0"/>
                </a:solidFill>
                <a:latin typeface="Calibri" pitchFamily="34" charset="0"/>
              </a:rPr>
              <a:t>prescalerVal</a:t>
            </a:r>
            <a:r>
              <a:rPr lang="en-US" sz="1600" b="1" dirty="0">
                <a:solidFill>
                  <a:srgbClr val="0070C0"/>
                </a:solidFill>
                <a:latin typeface="Calibri" pitchFamily="34" charset="0"/>
              </a:rPr>
              <a:t>; </a:t>
            </a:r>
            <a:r>
              <a:rPr lang="en-US" b="1" dirty="0">
                <a:solidFill>
                  <a:schemeClr val="accent3">
                    <a:lumMod val="50000"/>
                  </a:schemeClr>
                </a:solidFill>
                <a:latin typeface="Calibri" pitchFamily="34" charset="0"/>
              </a:rPr>
              <a:t>//</a:t>
            </a:r>
            <a:r>
              <a:rPr lang="en-US" b="1" dirty="0" err="1">
                <a:solidFill>
                  <a:schemeClr val="accent3">
                    <a:lumMod val="50000"/>
                  </a:schemeClr>
                </a:solidFill>
                <a:latin typeface="Calibri" pitchFamily="34" charset="0"/>
              </a:rPr>
              <a:t>registre</a:t>
            </a:r>
            <a:r>
              <a:rPr lang="en-US" b="1" dirty="0">
                <a:solidFill>
                  <a:schemeClr val="accent3">
                    <a:lumMod val="50000"/>
                  </a:schemeClr>
                </a:solidFill>
                <a:latin typeface="Calibri" pitchFamily="34" charset="0"/>
              </a:rPr>
              <a:t> TCCR0B =  ET </a:t>
            </a:r>
            <a:r>
              <a:rPr lang="en-US" b="1" dirty="0" err="1">
                <a:solidFill>
                  <a:schemeClr val="accent3">
                    <a:lumMod val="50000"/>
                  </a:schemeClr>
                </a:solidFill>
                <a:latin typeface="Calibri" pitchFamily="34" charset="0"/>
              </a:rPr>
              <a:t>logique</a:t>
            </a:r>
            <a:r>
              <a:rPr lang="en-US" b="1" dirty="0">
                <a:solidFill>
                  <a:schemeClr val="accent3">
                    <a:lumMod val="50000"/>
                  </a:schemeClr>
                </a:solidFill>
                <a:latin typeface="Calibri" pitchFamily="34" charset="0"/>
              </a:rPr>
              <a:t> entre TCCR0B et reverse (tilde) de </a:t>
            </a:r>
            <a:r>
              <a:rPr lang="en-US" b="1" dirty="0" err="1">
                <a:solidFill>
                  <a:schemeClr val="accent3">
                    <a:lumMod val="50000"/>
                  </a:schemeClr>
                </a:solidFill>
                <a:latin typeface="Calibri" pitchFamily="34" charset="0"/>
              </a:rPr>
              <a:t>prescalerVal</a:t>
            </a:r>
            <a:r>
              <a:rPr lang="en-US" b="1" dirty="0">
                <a:solidFill>
                  <a:schemeClr val="accent3">
                    <a:lumMod val="50000"/>
                  </a:schemeClr>
                </a:solidFill>
                <a:latin typeface="Calibri" pitchFamily="34" charset="0"/>
              </a:rPr>
              <a:t> “1111000“</a:t>
            </a:r>
            <a:br>
              <a:rPr lang="en-US" sz="1600" b="1" dirty="0">
                <a:solidFill>
                  <a:srgbClr val="0070C0"/>
                </a:solidFill>
                <a:latin typeface="Calibri" pitchFamily="34" charset="0"/>
              </a:rPr>
            </a:br>
            <a:r>
              <a:rPr lang="en-US" sz="1600" b="1" dirty="0">
                <a:solidFill>
                  <a:schemeClr val="accent3">
                    <a:lumMod val="50000"/>
                  </a:schemeClr>
                </a:solidFill>
                <a:latin typeface="Calibri" pitchFamily="34" charset="0"/>
              </a:rPr>
              <a:t>//Then, put good bits values to </a:t>
            </a:r>
            <a:r>
              <a:rPr lang="en-US" sz="1600" b="1" dirty="0" err="1">
                <a:solidFill>
                  <a:schemeClr val="accent3">
                    <a:lumMod val="50000"/>
                  </a:schemeClr>
                </a:solidFill>
                <a:latin typeface="Calibri" pitchFamily="34" charset="0"/>
              </a:rPr>
              <a:t>prescaler</a:t>
            </a:r>
            <a:endParaRPr lang="en-US" sz="1600" b="1" dirty="0">
              <a:solidFill>
                <a:schemeClr val="accent3">
                  <a:lumMod val="50000"/>
                </a:schemeClr>
              </a:solidFill>
              <a:latin typeface="Calibri" pitchFamily="34" charset="0"/>
            </a:endParaRPr>
          </a:p>
          <a:p>
            <a:r>
              <a:rPr lang="en-US" sz="1600" b="1" dirty="0">
                <a:solidFill>
                  <a:srgbClr val="0070C0"/>
                </a:solidFill>
                <a:latin typeface="Calibri" pitchFamily="34" charset="0"/>
              </a:rPr>
              <a:t>int </a:t>
            </a:r>
            <a:r>
              <a:rPr lang="en-US" sz="1600" b="1" dirty="0" err="1">
                <a:solidFill>
                  <a:srgbClr val="0070C0"/>
                </a:solidFill>
                <a:latin typeface="Calibri" pitchFamily="34" charset="0"/>
              </a:rPr>
              <a:t>prescalerVal</a:t>
            </a:r>
            <a:r>
              <a:rPr lang="en-US" sz="1600" b="1" dirty="0">
                <a:solidFill>
                  <a:srgbClr val="0070C0"/>
                </a:solidFill>
                <a:latin typeface="Calibri" pitchFamily="34" charset="0"/>
              </a:rPr>
              <a:t> = 1; </a:t>
            </a:r>
            <a:r>
              <a:rPr lang="en-US" b="1" dirty="0">
                <a:solidFill>
                  <a:schemeClr val="accent3">
                    <a:lumMod val="50000"/>
                  </a:schemeClr>
                </a:solidFill>
                <a:latin typeface="Calibri" pitchFamily="34" charset="0"/>
              </a:rPr>
              <a:t>//put </a:t>
            </a:r>
            <a:r>
              <a:rPr lang="en-US" b="1" dirty="0" err="1">
                <a:solidFill>
                  <a:schemeClr val="accent3">
                    <a:lumMod val="50000"/>
                  </a:schemeClr>
                </a:solidFill>
                <a:latin typeface="Calibri" pitchFamily="34" charset="0"/>
              </a:rPr>
              <a:t>prescalerVal</a:t>
            </a:r>
            <a:r>
              <a:rPr lang="en-US" b="1" dirty="0">
                <a:solidFill>
                  <a:schemeClr val="accent3">
                    <a:lumMod val="50000"/>
                  </a:schemeClr>
                </a:solidFill>
                <a:latin typeface="Calibri" pitchFamily="34" charset="0"/>
              </a:rPr>
              <a:t>  to binary  "00000001"</a:t>
            </a:r>
            <a:br>
              <a:rPr lang="en-US" sz="1600" b="1" dirty="0">
                <a:solidFill>
                  <a:srgbClr val="0070C0"/>
                </a:solidFill>
                <a:latin typeface="Calibri" pitchFamily="34" charset="0"/>
              </a:rPr>
            </a:br>
            <a:r>
              <a:rPr lang="en-US" sz="1600" b="1" dirty="0">
                <a:solidFill>
                  <a:srgbClr val="0070C0"/>
                </a:solidFill>
                <a:latin typeface="Calibri" pitchFamily="34" charset="0"/>
              </a:rPr>
              <a:t>TCCR0B |= </a:t>
            </a:r>
            <a:r>
              <a:rPr lang="en-US" sz="1600" b="1" dirty="0" err="1">
                <a:solidFill>
                  <a:srgbClr val="0070C0"/>
                </a:solidFill>
                <a:latin typeface="Calibri" pitchFamily="34" charset="0"/>
              </a:rPr>
              <a:t>prescalerVal</a:t>
            </a:r>
            <a:r>
              <a:rPr lang="en-US" sz="1600" b="1" dirty="0">
                <a:solidFill>
                  <a:srgbClr val="0070C0"/>
                </a:solidFill>
                <a:latin typeface="Calibri" pitchFamily="34" charset="0"/>
              </a:rPr>
              <a:t>; </a:t>
            </a:r>
            <a:r>
              <a:rPr lang="en-US" b="1" dirty="0">
                <a:solidFill>
                  <a:schemeClr val="accent3">
                    <a:lumMod val="50000"/>
                  </a:schemeClr>
                </a:solidFill>
                <a:latin typeface="Calibri" pitchFamily="34" charset="0"/>
              </a:rPr>
              <a:t>// OR logic between previous value of TCCR0B "11111000“ and binary "00000001“ </a:t>
            </a:r>
            <a:endParaRPr lang="en-US" sz="1600" b="1" dirty="0">
              <a:solidFill>
                <a:schemeClr val="accent3">
                  <a:lumMod val="50000"/>
                </a:schemeClr>
              </a:solidFill>
              <a:latin typeface="Calibri" pitchFamily="34" charset="0"/>
            </a:endParaRPr>
          </a:p>
          <a:p>
            <a:pPr>
              <a:buFont typeface="Symbol"/>
              <a:buChar char="Þ"/>
            </a:pPr>
            <a:r>
              <a:rPr lang="en-US" sz="1600" b="1" dirty="0">
                <a:solidFill>
                  <a:srgbClr val="00B050"/>
                </a:solidFill>
                <a:latin typeface="Calibri" pitchFamily="34" charset="0"/>
              </a:rPr>
              <a:t> Result "11111001” </a:t>
            </a:r>
            <a:r>
              <a:rPr lang="en-US" sz="1600" b="1" dirty="0">
                <a:solidFill>
                  <a:srgbClr val="FF6600"/>
                </a:solidFill>
                <a:latin typeface="Calibri" pitchFamily="34" charset="0"/>
              </a:rPr>
              <a:t>=&gt;</a:t>
            </a:r>
            <a:r>
              <a:rPr lang="en-US" sz="1600" b="1" dirty="0">
                <a:solidFill>
                  <a:srgbClr val="C00000"/>
                </a:solidFill>
                <a:latin typeface="Calibri" pitchFamily="34" charset="0"/>
              </a:rPr>
              <a:t> CS02, CS01 has been cleared and CS00 activated !</a:t>
            </a:r>
          </a:p>
          <a:p>
            <a:pPr>
              <a:buFont typeface="Symbol"/>
              <a:buChar char="Þ"/>
            </a:pPr>
            <a:r>
              <a:rPr lang="en-US" sz="1600" b="1" dirty="0">
                <a:solidFill>
                  <a:srgbClr val="FF6600"/>
                </a:solidFill>
                <a:latin typeface="Calibri" pitchFamily="34" charset="0"/>
              </a:rPr>
              <a:t> No </a:t>
            </a:r>
            <a:r>
              <a:rPr lang="en-US" sz="1600" b="1" dirty="0" err="1">
                <a:solidFill>
                  <a:srgbClr val="FF6600"/>
                </a:solidFill>
                <a:latin typeface="Calibri" pitchFamily="34" charset="0"/>
              </a:rPr>
              <a:t>prescaling</a:t>
            </a:r>
            <a:r>
              <a:rPr lang="en-US" sz="1600" b="1" dirty="0">
                <a:solidFill>
                  <a:srgbClr val="FF6600"/>
                </a:solidFill>
                <a:latin typeface="Calibri" pitchFamily="34" charset="0"/>
              </a:rPr>
              <a:t> =&gt; max frequency</a:t>
            </a:r>
            <a:endParaRPr lang="fr-FR" sz="1600" b="1" dirty="0">
              <a:solidFill>
                <a:srgbClr val="FF6600"/>
              </a:solidFill>
              <a:latin typeface="Calibri" pitchFamily="34" charset="0"/>
            </a:endParaRPr>
          </a:p>
        </p:txBody>
      </p:sp>
      <p:sp>
        <p:nvSpPr>
          <p:cNvPr id="9" name="Rectangle 8"/>
          <p:cNvSpPr/>
          <p:nvPr/>
        </p:nvSpPr>
        <p:spPr>
          <a:xfrm>
            <a:off x="35496" y="5733256"/>
            <a:ext cx="2597186" cy="246221"/>
          </a:xfrm>
          <a:prstGeom prst="rect">
            <a:avLst/>
          </a:prstGeom>
        </p:spPr>
        <p:txBody>
          <a:bodyPr wrap="none">
            <a:spAutoFit/>
          </a:bodyPr>
          <a:lstStyle/>
          <a:p>
            <a:r>
              <a:rPr lang="fr-FR" sz="1000" b="1" dirty="0">
                <a:latin typeface="Calibri" pitchFamily="34" charset="0"/>
              </a:rPr>
              <a:t>http://www.atmel.com/Images/doc2505.pdf</a:t>
            </a:r>
          </a:p>
        </p:txBody>
      </p:sp>
      <p:sp>
        <p:nvSpPr>
          <p:cNvPr id="10" name="Rectangle 9"/>
          <p:cNvSpPr/>
          <p:nvPr/>
        </p:nvSpPr>
        <p:spPr>
          <a:xfrm>
            <a:off x="35496" y="5949280"/>
            <a:ext cx="1636987" cy="246221"/>
          </a:xfrm>
          <a:prstGeom prst="rect">
            <a:avLst/>
          </a:prstGeom>
        </p:spPr>
        <p:txBody>
          <a:bodyPr wrap="none">
            <a:spAutoFit/>
          </a:bodyPr>
          <a:lstStyle/>
          <a:p>
            <a:r>
              <a:rPr lang="fr-FR" sz="1000" b="1" dirty="0">
                <a:latin typeface="Calibri" pitchFamily="34" charset="0"/>
              </a:rPr>
              <a:t>http://www.avrfreaks.net/</a:t>
            </a:r>
          </a:p>
        </p:txBody>
      </p:sp>
      <p:sp>
        <p:nvSpPr>
          <p:cNvPr id="11" name="Rectangle 10"/>
          <p:cNvSpPr/>
          <p:nvPr/>
        </p:nvSpPr>
        <p:spPr>
          <a:xfrm>
            <a:off x="35496" y="6351131"/>
            <a:ext cx="6858000" cy="246221"/>
          </a:xfrm>
          <a:prstGeom prst="rect">
            <a:avLst/>
          </a:prstGeom>
        </p:spPr>
        <p:txBody>
          <a:bodyPr wrap="square">
            <a:spAutoFit/>
          </a:bodyPr>
          <a:lstStyle/>
          <a:p>
            <a:r>
              <a:rPr lang="fr-FR" sz="1000" b="1" dirty="0">
                <a:latin typeface="Calibri" pitchFamily="34" charset="0"/>
              </a:rPr>
              <a:t>http://www.marulaberry.co.za/index.php/tutorials/code/pulse-width-modulation/</a:t>
            </a:r>
          </a:p>
        </p:txBody>
      </p:sp>
      <p:pic>
        <p:nvPicPr>
          <p:cNvPr id="12" name="Image 11">
            <a:hlinkClick r:id="rId2" action="ppaction://hlinksldjump"/>
            <a:extLst>
              <a:ext uri="{FF2B5EF4-FFF2-40B4-BE49-F238E27FC236}">
                <a16:creationId xmlns:a16="http://schemas.microsoft.com/office/drawing/2014/main" id="{8504E117-6E7A-43CE-B75F-1E744757373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3713"/>
                                        </p:tgtEl>
                                        <p:attrNameLst>
                                          <p:attrName>style.visibility</p:attrName>
                                        </p:attrNameLst>
                                      </p:cBhvr>
                                      <p:to>
                                        <p:strVal val="visible"/>
                                      </p:to>
                                    </p:set>
                                    <p:animEffect transition="in" filter="blinds(horizontal)">
                                      <p:cBhvr>
                                        <p:cTn id="12" dur="500"/>
                                        <p:tgtEl>
                                          <p:spTgt spid="2437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3" grpId="0"/>
      <p:bldP spid="5" grpId="0"/>
      <p:bldP spid="8" grpId="0"/>
      <p:bldP spid="9" grpId="0"/>
      <p:bldP spid="10" grpId="0"/>
      <p:bldP spid="1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APPLICATION OF PWM: WIRE A DC MOTOR</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109</a:t>
            </a:fld>
            <a:endParaRPr lang="fr-FR"/>
          </a:p>
        </p:txBody>
      </p:sp>
      <p:sp>
        <p:nvSpPr>
          <p:cNvPr id="5" name="ZoneTexte 4"/>
          <p:cNvSpPr txBox="1"/>
          <p:nvPr/>
        </p:nvSpPr>
        <p:spPr>
          <a:xfrm>
            <a:off x="357158" y="2143116"/>
            <a:ext cx="3643338" cy="1815882"/>
          </a:xfrm>
          <a:prstGeom prst="rect">
            <a:avLst/>
          </a:prstGeom>
          <a:noFill/>
        </p:spPr>
        <p:txBody>
          <a:bodyPr wrap="square" rtlCol="0">
            <a:spAutoFit/>
          </a:bodyPr>
          <a:lstStyle/>
          <a:p>
            <a:pPr algn="just"/>
            <a:r>
              <a:rPr lang="en-US" sz="1600" b="1" dirty="0">
                <a:solidFill>
                  <a:srgbClr val="0070C0"/>
                </a:solidFill>
                <a:latin typeface="Calibri" pitchFamily="34" charset="0"/>
                <a:cs typeface="Calibri" pitchFamily="34" charset="0"/>
              </a:rPr>
              <a:t>The so-called led "free wheel" allows to evacuate the current create when the engine slowed down so that it is no longer powered.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The supply voltage of the motor can be different (of course)</a:t>
            </a:r>
            <a:endParaRPr lang="fr-FR" sz="1600" b="1" dirty="0">
              <a:solidFill>
                <a:srgbClr val="FF6600"/>
              </a:solidFill>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0561" y="1351883"/>
            <a:ext cx="4543414" cy="4459016"/>
          </a:xfrm>
          <a:prstGeom prst="rect">
            <a:avLst/>
          </a:prstGeom>
          <a:noFill/>
          <a:ln w="9525">
            <a:noFill/>
            <a:miter lim="800000"/>
            <a:headEnd/>
            <a:tailEnd/>
          </a:ln>
          <a:effectLst/>
        </p:spPr>
      </p:pic>
      <p:sp>
        <p:nvSpPr>
          <p:cNvPr id="7" name="ZoneTexte 6"/>
          <p:cNvSpPr txBox="1"/>
          <p:nvPr/>
        </p:nvSpPr>
        <p:spPr>
          <a:xfrm>
            <a:off x="0" y="642918"/>
            <a:ext cx="9144000" cy="584775"/>
          </a:xfrm>
          <a:prstGeom prst="rect">
            <a:avLst/>
          </a:prstGeom>
          <a:noFill/>
        </p:spPr>
        <p:txBody>
          <a:bodyPr wrap="square" rtlCol="0">
            <a:spAutoFit/>
          </a:bodyPr>
          <a:lstStyle/>
          <a:p>
            <a:pPr algn="just"/>
            <a:r>
              <a:rPr lang="en-US" sz="1600" b="1" dirty="0">
                <a:solidFill>
                  <a:srgbClr val="0070C0"/>
                </a:solidFill>
                <a:latin typeface="Calibri" pitchFamily="34" charset="0"/>
                <a:cs typeface="Calibri" pitchFamily="34" charset="0"/>
              </a:rPr>
              <a:t>A transistor is used to drive the motor.  </a:t>
            </a:r>
          </a:p>
          <a:p>
            <a:pPr algn="just"/>
            <a:r>
              <a:rPr lang="en-US" sz="1600" b="1" dirty="0">
                <a:solidFill>
                  <a:srgbClr val="0070C0"/>
                </a:solidFill>
                <a:latin typeface="Calibri" pitchFamily="34" charset="0"/>
                <a:cs typeface="Calibri" pitchFamily="34" charset="0"/>
              </a:rPr>
              <a:t>It sends a signal that the duty cycle varies according to the desired speed.</a:t>
            </a:r>
            <a:endParaRPr lang="fr-FR" sz="1600" b="1" dirty="0">
              <a:solidFill>
                <a:srgbClr val="0070C0"/>
              </a:solidFill>
              <a:latin typeface="Calibri" pitchFamily="34" charset="0"/>
              <a:cs typeface="Calibri" pitchFamily="34" charset="0"/>
            </a:endParaRPr>
          </a:p>
        </p:txBody>
      </p:sp>
      <p:pic>
        <p:nvPicPr>
          <p:cNvPr id="8" name="Image 7">
            <a:hlinkClick r:id="rId3" action="ppaction://hlinksldjump"/>
            <a:extLst>
              <a:ext uri="{FF2B5EF4-FFF2-40B4-BE49-F238E27FC236}">
                <a16:creationId xmlns:a16="http://schemas.microsoft.com/office/drawing/2014/main" id="{03CA910D-E61A-48A1-B0EB-3BFEB986350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blinds(horizontal)">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LOIS ET PRINCIPES SOUS-TENDANT LES LICENCES LIBRES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11</a:t>
            </a:fld>
            <a:endParaRPr lang="fr-FR"/>
          </a:p>
        </p:txBody>
      </p:sp>
      <p:sp>
        <p:nvSpPr>
          <p:cNvPr id="6" name="Rectangle 5"/>
          <p:cNvSpPr/>
          <p:nvPr/>
        </p:nvSpPr>
        <p:spPr>
          <a:xfrm>
            <a:off x="35496" y="620688"/>
            <a:ext cx="7965502" cy="1323439"/>
          </a:xfrm>
          <a:prstGeom prst="rect">
            <a:avLst/>
          </a:prstGeom>
        </p:spPr>
        <p:txBody>
          <a:bodyPr wrap="square">
            <a:spAutoFit/>
          </a:bodyPr>
          <a:lstStyle/>
          <a:p>
            <a:pPr algn="just"/>
            <a:r>
              <a:rPr lang="en-US" sz="1600" b="1" dirty="0">
                <a:latin typeface="Calibri" pitchFamily="34" charset="0"/>
              </a:rPr>
              <a:t>-Copyleft is the authorization given by the author of a work subject to copyright (artwork, text, computer or other program) to use, study, modify and copy his work, insofar as this authorization remains preserved.  </a:t>
            </a:r>
          </a:p>
          <a:p>
            <a:pPr algn="just"/>
            <a:r>
              <a:rPr lang="en-US" sz="1600" b="1" dirty="0">
                <a:solidFill>
                  <a:srgbClr val="FF6600"/>
                </a:solidFill>
                <a:latin typeface="Calibri" pitchFamily="34" charset="0"/>
              </a:rPr>
              <a:t>=&gt; the author denies that his work can evolve with a restriction of the right to copy (copyright).</a:t>
            </a:r>
            <a:endParaRPr lang="fr-FR" sz="1600" b="1" dirty="0">
              <a:solidFill>
                <a:srgbClr val="FF6600"/>
              </a:solidFill>
              <a:latin typeface="Calibri" pitchFamily="34" charset="0"/>
            </a:endParaRPr>
          </a:p>
        </p:txBody>
      </p:sp>
      <p:sp>
        <p:nvSpPr>
          <p:cNvPr id="7" name="Rectangle 6"/>
          <p:cNvSpPr/>
          <p:nvPr/>
        </p:nvSpPr>
        <p:spPr>
          <a:xfrm>
            <a:off x="35496" y="5899338"/>
            <a:ext cx="2565061" cy="276999"/>
          </a:xfrm>
          <a:prstGeom prst="rect">
            <a:avLst/>
          </a:prstGeom>
        </p:spPr>
        <p:txBody>
          <a:bodyPr wrap="none">
            <a:spAutoFit/>
          </a:bodyPr>
          <a:lstStyle/>
          <a:p>
            <a:r>
              <a:rPr lang="fr-FR" sz="1200" b="1" dirty="0">
                <a:solidFill>
                  <a:srgbClr val="FF6600"/>
                </a:solidFill>
                <a:latin typeface="Calibri" pitchFamily="34" charset="0"/>
              </a:rPr>
              <a:t>http://fr.wikipedia.org/wiki/Copyleft</a:t>
            </a:r>
          </a:p>
        </p:txBody>
      </p:sp>
      <p:sp>
        <p:nvSpPr>
          <p:cNvPr id="8" name="Rectangle 7"/>
          <p:cNvSpPr/>
          <p:nvPr/>
        </p:nvSpPr>
        <p:spPr>
          <a:xfrm>
            <a:off x="-24944" y="3013501"/>
            <a:ext cx="7812360" cy="830997"/>
          </a:xfrm>
          <a:prstGeom prst="rect">
            <a:avLst/>
          </a:prstGeom>
        </p:spPr>
        <p:txBody>
          <a:bodyPr wrap="square">
            <a:spAutoFit/>
          </a:bodyPr>
          <a:lstStyle/>
          <a:p>
            <a:pPr algn="just"/>
            <a:r>
              <a:rPr lang="en-US" sz="1600" b="1" dirty="0">
                <a:solidFill>
                  <a:srgbClr val="0070C0"/>
                </a:solidFill>
                <a:latin typeface="Calibri" pitchFamily="34" charset="0"/>
              </a:rPr>
              <a:t>The best-known free license using copyleft is the GNU General Public License, but there are also other licenses, created specifically for certain areas very various (art, role play, journal, etc.), which may be considered as of "copyleft licenses.</a:t>
            </a:r>
            <a:endParaRPr lang="fr-FR" sz="1600" b="1" dirty="0">
              <a:solidFill>
                <a:srgbClr val="0070C0"/>
              </a:solidFill>
              <a:latin typeface="Calibri" pitchFamily="34" charset="0"/>
            </a:endParaRPr>
          </a:p>
        </p:txBody>
      </p:sp>
      <p:pic>
        <p:nvPicPr>
          <p:cNvPr id="11" name="Image 10" descr="Heckert_GNU_white.sv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62828" y="2925438"/>
            <a:ext cx="1101660" cy="1079626"/>
          </a:xfrm>
          <a:prstGeom prst="rect">
            <a:avLst/>
          </a:prstGeom>
        </p:spPr>
      </p:pic>
      <p:sp>
        <p:nvSpPr>
          <p:cNvPr id="12" name="Rectangle 11"/>
          <p:cNvSpPr/>
          <p:nvPr/>
        </p:nvSpPr>
        <p:spPr>
          <a:xfrm>
            <a:off x="-36512" y="1949931"/>
            <a:ext cx="9180512" cy="830997"/>
          </a:xfrm>
          <a:prstGeom prst="rect">
            <a:avLst/>
          </a:prstGeom>
        </p:spPr>
        <p:txBody>
          <a:bodyPr wrap="square">
            <a:spAutoFit/>
          </a:bodyPr>
          <a:lstStyle/>
          <a:p>
            <a:pPr algn="just"/>
            <a:r>
              <a:rPr lang="en-US" sz="1600" b="1" dirty="0">
                <a:latin typeface="Calibri" pitchFamily="34" charset="0"/>
              </a:rPr>
              <a:t>-As a result, the contributor making a change (correction, addition, re-use, etc.) is forced to redistribute its own contributions with the same conditions of use as the original.  </a:t>
            </a:r>
          </a:p>
          <a:p>
            <a:pPr algn="just"/>
            <a:r>
              <a:rPr lang="en-US" sz="1600" b="1" dirty="0">
                <a:solidFill>
                  <a:srgbClr val="FF6600"/>
                </a:solidFill>
                <a:latin typeface="Calibri" pitchFamily="34" charset="0"/>
              </a:rPr>
              <a:t>In other words, the creations made from items under copyleft inherit de facto this copyleft.</a:t>
            </a:r>
            <a:endParaRPr lang="fr-FR" sz="1600" b="1" i="1" dirty="0">
              <a:solidFill>
                <a:srgbClr val="FF6600"/>
              </a:solidFill>
              <a:latin typeface="Calibri" pitchFamily="34" charset="0"/>
            </a:endParaRPr>
          </a:p>
        </p:txBody>
      </p:sp>
      <p:pic>
        <p:nvPicPr>
          <p:cNvPr id="13" name="Image 12" descr="copylef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0998" y="548680"/>
            <a:ext cx="1083736" cy="1083736"/>
          </a:xfrm>
          <a:prstGeom prst="rect">
            <a:avLst/>
          </a:prstGeom>
        </p:spPr>
      </p:pic>
      <p:sp>
        <p:nvSpPr>
          <p:cNvPr id="14" name="Rectangle 13"/>
          <p:cNvSpPr/>
          <p:nvPr/>
        </p:nvSpPr>
        <p:spPr>
          <a:xfrm>
            <a:off x="35496" y="6320353"/>
            <a:ext cx="8640960" cy="276999"/>
          </a:xfrm>
          <a:prstGeom prst="rect">
            <a:avLst/>
          </a:prstGeom>
        </p:spPr>
        <p:txBody>
          <a:bodyPr wrap="square">
            <a:spAutoFit/>
          </a:bodyPr>
          <a:lstStyle/>
          <a:p>
            <a:r>
              <a:rPr lang="fr-FR" sz="1200" b="1" dirty="0">
                <a:solidFill>
                  <a:srgbClr val="FF6600"/>
                </a:solidFill>
                <a:latin typeface="Calibri" pitchFamily="34" charset="0"/>
              </a:rPr>
              <a:t>http://des-trucs-pour-changer-de-vie.blogspot.fr/2013/02/des-trucs-pour-changer-de-vie-devient.html#.UUw2Pjc_4tI</a:t>
            </a:r>
          </a:p>
        </p:txBody>
      </p:sp>
      <p:sp>
        <p:nvSpPr>
          <p:cNvPr id="15" name="Rectangle 14"/>
          <p:cNvSpPr/>
          <p:nvPr/>
        </p:nvSpPr>
        <p:spPr>
          <a:xfrm>
            <a:off x="35496" y="6104329"/>
            <a:ext cx="2078198" cy="276999"/>
          </a:xfrm>
          <a:prstGeom prst="rect">
            <a:avLst/>
          </a:prstGeom>
        </p:spPr>
        <p:txBody>
          <a:bodyPr wrap="none">
            <a:spAutoFit/>
          </a:bodyPr>
          <a:lstStyle/>
          <a:p>
            <a:r>
              <a:rPr lang="fr-FR" sz="1200" b="1" dirty="0">
                <a:solidFill>
                  <a:srgbClr val="FF6600"/>
                </a:solidFill>
                <a:latin typeface="Calibri" pitchFamily="34" charset="0"/>
              </a:rPr>
              <a:t>http://artlibre.org/licence/lal</a:t>
            </a:r>
          </a:p>
        </p:txBody>
      </p:sp>
      <p:sp>
        <p:nvSpPr>
          <p:cNvPr id="16" name="Rectangle 15"/>
          <p:cNvSpPr/>
          <p:nvPr/>
        </p:nvSpPr>
        <p:spPr>
          <a:xfrm>
            <a:off x="0" y="3867393"/>
            <a:ext cx="9144000" cy="1077218"/>
          </a:xfrm>
          <a:prstGeom prst="rect">
            <a:avLst/>
          </a:prstGeom>
        </p:spPr>
        <p:txBody>
          <a:bodyPr wrap="square">
            <a:spAutoFit/>
          </a:bodyPr>
          <a:lstStyle/>
          <a:p>
            <a:pPr algn="just"/>
            <a:r>
              <a:rPr lang="en-US" sz="1600" b="1" dirty="0">
                <a:solidFill>
                  <a:srgbClr val="C00000"/>
                </a:solidFill>
                <a:latin typeface="Calibri" pitchFamily="34" charset="0"/>
              </a:rPr>
              <a:t>The free Copyleft license is the best way to encourage sharing and encourage creativity.  Intellectual creation must free themselves from the shackles of copyright, because the copyright only serves the industry, not the culture. </a:t>
            </a:r>
          </a:p>
          <a:p>
            <a:pPr algn="just"/>
            <a:r>
              <a:rPr lang="en-US" sz="1600" b="1" dirty="0">
                <a:solidFill>
                  <a:srgbClr val="FF6600"/>
                </a:solidFill>
                <a:latin typeface="Calibri" pitchFamily="34" charset="0"/>
              </a:rPr>
              <a:t>Culture can flourish in the sharing!</a:t>
            </a:r>
            <a:endParaRPr lang="fr-FR" sz="1600" b="1" dirty="0">
              <a:solidFill>
                <a:srgbClr val="FF6600"/>
              </a:solidFill>
              <a:latin typeface="Calibri" pitchFamily="34" charset="0"/>
            </a:endParaRPr>
          </a:p>
        </p:txBody>
      </p:sp>
      <p:sp>
        <p:nvSpPr>
          <p:cNvPr id="17" name="Rectangle 16"/>
          <p:cNvSpPr/>
          <p:nvPr/>
        </p:nvSpPr>
        <p:spPr>
          <a:xfrm>
            <a:off x="0" y="4941168"/>
            <a:ext cx="9144000" cy="584775"/>
          </a:xfrm>
          <a:prstGeom prst="rect">
            <a:avLst/>
          </a:prstGeom>
        </p:spPr>
        <p:txBody>
          <a:bodyPr wrap="square">
            <a:spAutoFit/>
          </a:bodyPr>
          <a:lstStyle/>
          <a:p>
            <a:r>
              <a:rPr lang="en-US" sz="1600" b="1" i="1" dirty="0">
                <a:solidFill>
                  <a:srgbClr val="0070C0"/>
                </a:solidFill>
                <a:latin typeface="Calibri" pitchFamily="34" charset="0"/>
              </a:rPr>
              <a:t>If someone takes my work, improves it and makes something new, beautiful, great, useful, via Copyleft, then I'd be very happy and everyone will win.</a:t>
            </a:r>
            <a:endParaRPr lang="fr-FR" sz="1600" b="1" i="1" dirty="0">
              <a:solidFill>
                <a:srgbClr val="00B050"/>
              </a:solidFill>
              <a:latin typeface="Calibri" pitchFamily="34" charset="0"/>
            </a:endParaRPr>
          </a:p>
        </p:txBody>
      </p:sp>
      <p:sp>
        <p:nvSpPr>
          <p:cNvPr id="18" name="Rectangle 17"/>
          <p:cNvSpPr/>
          <p:nvPr/>
        </p:nvSpPr>
        <p:spPr>
          <a:xfrm>
            <a:off x="0" y="5561657"/>
            <a:ext cx="9180512" cy="338554"/>
          </a:xfrm>
          <a:prstGeom prst="rect">
            <a:avLst/>
          </a:prstGeom>
        </p:spPr>
        <p:txBody>
          <a:bodyPr wrap="square">
            <a:spAutoFit/>
          </a:bodyPr>
          <a:lstStyle/>
          <a:p>
            <a:r>
              <a:rPr lang="en-US" sz="1600" b="1" i="1" dirty="0">
                <a:solidFill>
                  <a:srgbClr val="00B050"/>
                </a:solidFill>
                <a:latin typeface="Calibri" pitchFamily="34" charset="0"/>
              </a:rPr>
              <a:t>In short, I think that the copy is not a brake, but a lever.</a:t>
            </a:r>
            <a:endParaRPr lang="fr-FR" sz="1600" b="1" i="1" dirty="0">
              <a:solidFill>
                <a:srgbClr val="00B050"/>
              </a:solidFill>
              <a:latin typeface="Calibri" pitchFamily="34" charset="0"/>
            </a:endParaRPr>
          </a:p>
        </p:txBody>
      </p:sp>
      <p:pic>
        <p:nvPicPr>
          <p:cNvPr id="19" name="Image 18">
            <a:hlinkClick r:id="rId4" action="ppaction://hlinksldjump"/>
            <a:extLst>
              <a:ext uri="{FF2B5EF4-FFF2-40B4-BE49-F238E27FC236}">
                <a16:creationId xmlns:a16="http://schemas.microsoft.com/office/drawing/2014/main" id="{95641D1C-31B8-4D23-9281-93372BDCAA5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childTnLst>
                          </p:cTn>
                        </p:par>
                        <p:par>
                          <p:cTn id="39" fill="hold">
                            <p:stCondLst>
                              <p:cond delay="500"/>
                            </p:stCondLst>
                            <p:childTnLst>
                              <p:par>
                                <p:cTn id="40" presetID="3" presetClass="entr" presetSubtype="1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2" grpId="0"/>
      <p:bldP spid="14" grpId="0"/>
      <p:bldP spid="15" grpId="0"/>
      <p:bldP spid="16" grpId="0"/>
      <p:bldP spid="17" grpId="0"/>
      <p:bldP spid="1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76DCF71D-1D38-481A-AFFB-2E4B019FD40A}"/>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110</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TP3-A</a:t>
            </a:r>
          </a:p>
        </p:txBody>
      </p:sp>
      <p:pic>
        <p:nvPicPr>
          <p:cNvPr id="6" name="Image 5">
            <a:hlinkClick r:id="rId2" action="ppaction://hlinksldjump"/>
            <a:extLst>
              <a:ext uri="{FF2B5EF4-FFF2-40B4-BE49-F238E27FC236}">
                <a16:creationId xmlns:a16="http://schemas.microsoft.com/office/drawing/2014/main" id="{1B33D2E5-CFEE-4F5D-944C-1FA7A9949B3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MoteurD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21263" y="2598905"/>
            <a:ext cx="2915208" cy="2435734"/>
          </a:xfrm>
          <a:prstGeom prst="rect">
            <a:avLst/>
          </a:prstGeom>
        </p:spPr>
      </p:pic>
      <p:sp>
        <p:nvSpPr>
          <p:cNvPr id="9" name="Rectangle 1"/>
          <p:cNvSpPr>
            <a:spLocks noChangeArrowheads="1"/>
          </p:cNvSpPr>
          <p:nvPr/>
        </p:nvSpPr>
        <p:spPr bwMode="auto">
          <a:xfrm>
            <a:off x="3892992" y="548680"/>
            <a:ext cx="5143504" cy="4770537"/>
          </a:xfrm>
          <a:prstGeom prst="rect">
            <a:avLst/>
          </a:prstGeom>
          <a:noFill/>
          <a:ln w="9525">
            <a:noFill/>
            <a:miter lim="800000"/>
            <a:headEnd/>
            <a:tailEnd/>
          </a:ln>
          <a:effectLst/>
        </p:spPr>
        <p:txBody>
          <a:bodyPr vert="horz" wrap="square" lIns="158700" tIns="45720" rIns="15870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70C0"/>
                </a:solidFill>
                <a:effectLst/>
                <a:latin typeface="Calibri" pitchFamily="34" charset="0"/>
                <a:cs typeface="Calibri" pitchFamily="34" charset="0"/>
              </a:rPr>
              <a:t>Control DC motor via transistor (PWM):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70C0"/>
                </a:solidFill>
                <a:effectLst/>
                <a:latin typeface="Calibri" pitchFamily="34" charset="0"/>
                <a:cs typeface="Calibri" pitchFamily="34" charset="0"/>
              </a:rPr>
              <a:t>as we have seen, the analog speed control is not really appropriate because we indeed have to overcome the inertia at startup.  </a:t>
            </a:r>
          </a:p>
          <a:p>
            <a:pPr marL="0" marR="0" lvl="0" indent="0" algn="just" defTabSz="914400" rtl="0" eaLnBrk="1" fontAlgn="base" latinLnBrk="0" hangingPunct="1">
              <a:lnSpc>
                <a:spcPct val="100000"/>
              </a:lnSpc>
              <a:spcBef>
                <a:spcPct val="0"/>
              </a:spcBef>
              <a:spcAft>
                <a:spcPct val="0"/>
              </a:spcAft>
              <a:buClrTx/>
              <a:buSzTx/>
              <a:buFontTx/>
              <a:buNone/>
              <a:tabLst/>
            </a:pPr>
            <a:endParaRPr lang="en-US" sz="1600" b="1" dirty="0">
              <a:solidFill>
                <a:srgbClr val="0070C0"/>
              </a:solidFill>
              <a:latin typeface="Calibri" pitchFamily="34" charset="0"/>
              <a:cs typeface="Calibri"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70C0"/>
                </a:solidFill>
                <a:effectLst/>
                <a:latin typeface="Calibri" pitchFamily="34" charset="0"/>
                <a:cs typeface="Calibri" pitchFamily="34" charset="0"/>
              </a:rPr>
              <a:t>With the same mounting, it is possible to fine-tune the speed with the PWM control: </a:t>
            </a:r>
          </a:p>
          <a:p>
            <a:pPr marL="0" marR="0" lvl="0" indent="0" algn="just" defTabSz="914400" rtl="0" eaLnBrk="1" fontAlgn="base" latinLnBrk="0" hangingPunct="1">
              <a:lnSpc>
                <a:spcPct val="100000"/>
              </a:lnSpc>
              <a:spcBef>
                <a:spcPct val="0"/>
              </a:spcBef>
              <a:spcAft>
                <a:spcPct val="0"/>
              </a:spcAft>
              <a:buClrTx/>
              <a:buSzTx/>
              <a:buFontTx/>
              <a:buNone/>
              <a:tabLst/>
            </a:pPr>
            <a:endParaRPr lang="en-US" sz="1600" b="1" dirty="0">
              <a:solidFill>
                <a:srgbClr val="0070C0"/>
              </a:solidFill>
              <a:latin typeface="Calibri" pitchFamily="34" charset="0"/>
              <a:cs typeface="Calibri"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70C0"/>
                </a:solidFill>
                <a:effectLst/>
                <a:latin typeface="Calibri" pitchFamily="34" charset="0"/>
                <a:cs typeface="Calibri" pitchFamily="34" charset="0"/>
              </a:rPr>
              <a:t>CIRCUIT : </a:t>
            </a:r>
          </a:p>
          <a:p>
            <a:pPr lvl="0" algn="just" eaLnBrk="0" hangingPunct="0"/>
            <a:endParaRPr kumimoji="0" lang="fr-FR" sz="1600" b="0" i="0" u="none" strike="noStrike" cap="none" normalizeH="0" baseline="0" dirty="0">
              <a:ln>
                <a:noFill/>
              </a:ln>
              <a:solidFill>
                <a:schemeClr val="tx1"/>
              </a:solidFill>
              <a:effectLst/>
              <a:latin typeface="Calibri" pitchFamily="34" charset="0"/>
              <a:cs typeface="Calibri" pitchFamily="34" charset="0"/>
            </a:endParaRPr>
          </a:p>
          <a:p>
            <a:pPr lvl="0" algn="just" eaLnBrk="0" hangingPunct="0"/>
            <a:endParaRPr lang="fr-FR" sz="1600" dirty="0">
              <a:latin typeface="Calibri" pitchFamily="34" charset="0"/>
              <a:cs typeface="Calibri" pitchFamily="34" charset="0"/>
            </a:endParaRPr>
          </a:p>
          <a:p>
            <a:pPr lvl="0" algn="just" eaLnBrk="0" hangingPunct="0"/>
            <a:endParaRPr kumimoji="0" lang="fr-FR" sz="1600" b="0" i="0" u="none" strike="noStrike" cap="none" normalizeH="0" baseline="0" dirty="0">
              <a:ln>
                <a:noFill/>
              </a:ln>
              <a:solidFill>
                <a:schemeClr val="tx1"/>
              </a:solidFill>
              <a:effectLst/>
              <a:latin typeface="Calibri" pitchFamily="34" charset="0"/>
              <a:cs typeface="Calibri" pitchFamily="34" charset="0"/>
            </a:endParaRPr>
          </a:p>
          <a:p>
            <a:pPr lvl="0" algn="just" eaLnBrk="0" hangingPunct="0"/>
            <a:endParaRPr lang="fr-FR" sz="1600" dirty="0">
              <a:latin typeface="Calibri" pitchFamily="34" charset="0"/>
              <a:cs typeface="Calibri" pitchFamily="34" charset="0"/>
            </a:endParaRPr>
          </a:p>
          <a:p>
            <a:pPr lvl="0" algn="just" eaLnBrk="0" hangingPunct="0"/>
            <a:endParaRPr kumimoji="0" lang="fr-FR" sz="1600" b="0" i="0" u="none" strike="noStrike" cap="none" normalizeH="0" baseline="0" dirty="0">
              <a:ln>
                <a:noFill/>
              </a:ln>
              <a:solidFill>
                <a:schemeClr val="tx1"/>
              </a:solidFill>
              <a:effectLst/>
              <a:latin typeface="Calibri" pitchFamily="34" charset="0"/>
              <a:cs typeface="Calibri" pitchFamily="34" charset="0"/>
            </a:endParaRPr>
          </a:p>
          <a:p>
            <a:pPr lvl="0" algn="just" eaLnBrk="0" hangingPunct="0"/>
            <a:endParaRPr lang="fr-FR" sz="1600" dirty="0">
              <a:latin typeface="Calibri" pitchFamily="34" charset="0"/>
              <a:cs typeface="Calibri" pitchFamily="34" charset="0"/>
            </a:endParaRPr>
          </a:p>
          <a:p>
            <a:pPr lvl="0" algn="just" eaLnBrk="0" hangingPunct="0"/>
            <a:endParaRPr kumimoji="0" lang="fr-FR" sz="1600" b="0" i="0" u="none" strike="noStrike" cap="none" normalizeH="0" baseline="0" dirty="0">
              <a:ln>
                <a:noFill/>
              </a:ln>
              <a:solidFill>
                <a:schemeClr val="tx1"/>
              </a:solidFill>
              <a:effectLst/>
              <a:latin typeface="Calibri" pitchFamily="34" charset="0"/>
              <a:cs typeface="Calibri" pitchFamily="34" charset="0"/>
            </a:endParaRPr>
          </a:p>
          <a:p>
            <a:pPr lvl="0" algn="just" eaLnBrk="0" hangingPunct="0"/>
            <a:endParaRPr lang="fr-FR" sz="1600" dirty="0">
              <a:latin typeface="Calibri" pitchFamily="34" charset="0"/>
              <a:cs typeface="Calibri" pitchFamily="34" charset="0"/>
            </a:endParaRPr>
          </a:p>
          <a:p>
            <a:pPr lvl="0" algn="just" eaLnBrk="0" hangingPunct="0"/>
            <a:endParaRPr kumimoji="0" lang="fr-FR" sz="1600" b="0" i="0" u="none" strike="noStrike" cap="none" normalizeH="0" baseline="0" dirty="0">
              <a:ln>
                <a:noFill/>
              </a:ln>
              <a:solidFill>
                <a:schemeClr val="tx1"/>
              </a:solidFill>
              <a:effectLst/>
              <a:latin typeface="Calibri" pitchFamily="34" charset="0"/>
              <a:cs typeface="Calibri" pitchFamily="34" charset="0"/>
            </a:endParaRPr>
          </a:p>
          <a:p>
            <a:pPr lvl="0" algn="just" eaLnBrk="0" hangingPunct="0"/>
            <a:endParaRPr kumimoji="0" lang="fr-FR" sz="1600" b="0" i="0" u="none" strike="noStrike" cap="none" normalizeH="0" baseline="0" dirty="0">
              <a:ln>
                <a:noFill/>
              </a:ln>
              <a:solidFill>
                <a:schemeClr val="tx1"/>
              </a:solidFill>
              <a:effectLst/>
              <a:latin typeface="Calibri" pitchFamily="34" charset="0"/>
              <a:cs typeface="Calibri" pitchFamily="34" charset="0"/>
            </a:endParaRPr>
          </a:p>
        </p:txBody>
      </p:sp>
      <p:sp>
        <p:nvSpPr>
          <p:cNvPr id="2" name="Titre 1"/>
          <p:cNvSpPr>
            <a:spLocks noGrp="1"/>
          </p:cNvSpPr>
          <p:nvPr>
            <p:ph type="title"/>
          </p:nvPr>
        </p:nvSpPr>
        <p:spPr/>
        <p:txBody>
          <a:bodyPr/>
          <a:lstStyle/>
          <a:p>
            <a:r>
              <a:rPr lang="fr-FR" dirty="0"/>
              <a:t>APPLICATION DU PWM: CABLER UN MOTEUR A COURANT CONTINU</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111</a:t>
            </a:fld>
            <a:endParaRPr lang="fr-FR"/>
          </a:p>
        </p:txBody>
      </p:sp>
      <p:sp>
        <p:nvSpPr>
          <p:cNvPr id="50177" name="Rectangle 1"/>
          <p:cNvSpPr>
            <a:spLocks noChangeArrowheads="1"/>
          </p:cNvSpPr>
          <p:nvPr/>
        </p:nvSpPr>
        <p:spPr bwMode="auto">
          <a:xfrm>
            <a:off x="0" y="428604"/>
            <a:ext cx="3929058"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Arial Unicode MS" pitchFamily="34" charset="-128"/>
                <a:cs typeface="Arial" pitchFamily="34" charset="0"/>
              </a:rPr>
              <a:t>/*</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  Contrôle d'un moteur DC </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lang="fr-FR" sz="800" dirty="0">
                <a:solidFill>
                  <a:srgbClr val="7E7E7E"/>
                </a:solidFill>
                <a:latin typeface="Arial Unicode MS" pitchFamily="34" charset="-128"/>
                <a:cs typeface="Arial" pitchFamily="34" charset="0"/>
              </a:rPr>
              <a:t>-  en</a:t>
            </a:r>
            <a:r>
              <a:rPr kumimoji="0" lang="fr-FR" sz="800" b="0" i="0" u="none" strike="noStrike" cap="none" normalizeH="0" baseline="0" dirty="0">
                <a:ln>
                  <a:noFill/>
                </a:ln>
                <a:solidFill>
                  <a:srgbClr val="7E7E7E"/>
                </a:solidFill>
                <a:effectLst/>
                <a:latin typeface="Arial Unicode MS" pitchFamily="34" charset="-128"/>
                <a:cs typeface="Arial" pitchFamily="34" charset="0"/>
              </a:rPr>
              <a:t> utilisant une sortie PWM.</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Arial Unicode MS" pitchFamily="34" charset="-128"/>
                <a:cs typeface="Arial" pitchFamily="34" charset="0"/>
              </a:rPr>
              <a:t>*    Attention, les pin PWM 5 et 6 ont une limitation.</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 */</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 9; </a:t>
            </a:r>
            <a:r>
              <a:rPr kumimoji="0" lang="fr-FR" sz="800" b="0" i="0" u="none" strike="noStrike" cap="none" normalizeH="0" baseline="0" dirty="0">
                <a:ln>
                  <a:noFill/>
                </a:ln>
                <a:solidFill>
                  <a:srgbClr val="7E7E7E"/>
                </a:solidFill>
                <a:effectLst/>
                <a:latin typeface="Arial Unicode MS" pitchFamily="34" charset="-128"/>
                <a:cs typeface="Arial" pitchFamily="34" charset="0"/>
              </a:rPr>
              <a:t>// pin contrôlant le moteur (PWM pin)</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dirty="0">
              <a:ln>
                <a:noFill/>
              </a:ln>
              <a:solidFill>
                <a:srgbClr val="CC6600"/>
              </a:solidFill>
              <a:effectLst/>
              <a:latin typeface="Arial Unicode MS"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Arial Unicode MS" pitchFamily="34" charset="-128"/>
                <a:cs typeface="Arial" pitchFamily="34" charset="0"/>
              </a:rPr>
              <a:t>void</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1" i="0" u="none" strike="noStrike" cap="none" normalizeH="0" baseline="0" dirty="0">
                <a:ln>
                  <a:noFill/>
                </a:ln>
                <a:solidFill>
                  <a:srgbClr val="CC6600"/>
                </a:solidFill>
                <a:effectLst/>
                <a:latin typeface="Arial Unicode MS" pitchFamily="34" charset="-128"/>
                <a:cs typeface="Arial" pitchFamily="34" charset="0"/>
              </a:rPr>
              <a:t>setup</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//En PWM il ne faut pas assigner la pin en output</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Arial Unicode MS" pitchFamily="34" charset="-128"/>
                <a:cs typeface="Arial" pitchFamily="34" charset="0"/>
              </a:rPr>
              <a:t> </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Arial Unicode MS" pitchFamily="34" charset="-128"/>
                <a:cs typeface="Arial" pitchFamily="34" charset="0"/>
              </a:rPr>
              <a:t>void</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1" i="0" u="none" strike="noStrike" cap="none" normalizeH="0" baseline="0" dirty="0" err="1">
                <a:ln>
                  <a:noFill/>
                </a:ln>
                <a:solidFill>
                  <a:srgbClr val="CC6600"/>
                </a:solidFill>
                <a:effectLst/>
                <a:latin typeface="Arial Unicode MS" pitchFamily="34" charset="-128"/>
                <a:cs typeface="Arial" pitchFamily="34" charset="0"/>
              </a:rPr>
              <a:t>loop</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MoteurVitessePWM</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MoteurAccelerationPWM</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Arial Unicode MS" pitchFamily="34" charset="-128"/>
                <a:cs typeface="Arial" pitchFamily="34" charset="0"/>
              </a:rPr>
              <a:t>// Contrôle de la vitesse du moteur en contrôlant</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le % du cycle de service PWM </a:t>
            </a:r>
          </a:p>
          <a:p>
            <a:pPr marL="0" marR="0" lvl="0" indent="0" algn="l" defTabSz="914400" rtl="0" eaLnBrk="1" fontAlgn="base" latinLnBrk="0" hangingPunct="1">
              <a:lnSpc>
                <a:spcPct val="100000"/>
              </a:lnSpc>
              <a:spcBef>
                <a:spcPct val="0"/>
              </a:spcBef>
              <a:spcAft>
                <a:spcPct val="0"/>
              </a:spcAft>
              <a:buClrTx/>
              <a:buSzTx/>
              <a:buFontTx/>
              <a:buNone/>
              <a:tabLst/>
            </a:pPr>
            <a:r>
              <a:rPr lang="fr-FR" sz="800" dirty="0">
                <a:solidFill>
                  <a:srgbClr val="7E7E7E"/>
                </a:solidFill>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sur </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la pin 9 (de 0 à 255 pour  le % du cycle de service ).</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Arial Unicode MS" pitchFamily="34" charset="-128"/>
                <a:cs typeface="Arial" pitchFamily="34" charset="0"/>
              </a:rPr>
              <a:t>//</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Arial Unicode MS" pitchFamily="34" charset="-128"/>
                <a:cs typeface="Arial" pitchFamily="34" charset="0"/>
              </a:rPr>
              <a:t>void</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MoteurVitessePWM</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vitesse1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(255) / 3; </a:t>
            </a:r>
            <a:r>
              <a:rPr kumimoji="0" lang="fr-FR" sz="800" b="0" i="0" u="none" strike="noStrike" cap="none" normalizeH="0" baseline="0" dirty="0">
                <a:ln>
                  <a:noFill/>
                </a:ln>
                <a:solidFill>
                  <a:srgbClr val="7E7E7E"/>
                </a:solidFill>
                <a:effectLst/>
                <a:latin typeface="Arial Unicode MS" pitchFamily="34" charset="-128"/>
                <a:cs typeface="Arial" pitchFamily="34" charset="0"/>
              </a:rPr>
              <a:t>// High 33% du cycle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vitesse2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(255) / 2; </a:t>
            </a:r>
            <a:r>
              <a:rPr kumimoji="0" lang="fr-FR" sz="800" b="0" i="0" u="none" strike="noStrike" cap="none" normalizeH="0" baseline="0" dirty="0">
                <a:ln>
                  <a:noFill/>
                </a:ln>
                <a:solidFill>
                  <a:srgbClr val="7E7E7E"/>
                </a:solidFill>
                <a:effectLst/>
                <a:latin typeface="Arial Unicode MS" pitchFamily="34" charset="-128"/>
                <a:cs typeface="Arial" pitchFamily="34" charset="0"/>
              </a:rPr>
              <a:t>// High 50% du cycle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vitesse3 = 2 * 255 / 3;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vitesse4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)255; </a:t>
            </a:r>
            <a:r>
              <a:rPr kumimoji="0" lang="fr-FR" sz="800" b="0" i="0" u="none" strike="noStrike" cap="none" normalizeH="0" baseline="0" dirty="0">
                <a:ln>
                  <a:noFill/>
                </a:ln>
                <a:solidFill>
                  <a:srgbClr val="7E7E7E"/>
                </a:solidFill>
                <a:effectLst/>
                <a:latin typeface="Arial Unicode MS" pitchFamily="34" charset="-128"/>
                <a:cs typeface="Arial" pitchFamily="34" charset="0"/>
              </a:rPr>
              <a:t>// High 100% du cycle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vitesse1 );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( 1000 );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CC6600"/>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vitesse2 );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( 1000 );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vitesse3 );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( 1000 );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vitesse4 );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( 1000 );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vitesse3 );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( 1000 );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vitesse2 );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( 1000 );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vitesse1 );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( 1000 );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006699"/>
                </a:solidFill>
                <a:effectLst/>
                <a:latin typeface="Arial Unicode MS" pitchFamily="34" charset="-128"/>
                <a:cs typeface="Arial" pitchFamily="34" charset="0"/>
              </a:rPr>
              <a:t>LOW</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endParaRPr lang="fr-FR" sz="800" dirty="0">
              <a:latin typeface="Arial Unicode MS"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Arial Unicode MS" pitchFamily="34" charset="-128"/>
                <a:cs typeface="Arial" pitchFamily="34" charset="0"/>
              </a:rPr>
              <a:t>// Contrôle plus fin de l'accélération du moteur via PWM.</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Arial Unicode MS" pitchFamily="34" charset="-128"/>
                <a:cs typeface="Arial" pitchFamily="34" charset="0"/>
              </a:rPr>
              <a:t>// NB: Selon la qualité du moteur, celui-ci peut avoir du mal à décoller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Arial Unicode MS" pitchFamily="34" charset="-128"/>
                <a:cs typeface="Arial" pitchFamily="34" charset="0"/>
              </a:rPr>
              <a:t>//  lorsque le % du cycle de service est assez bas.</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 Un option est d'envoyer une impulsion pour démarrer/décoller le moteur.</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void</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MoteurAccelerationPWM</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 Impulsion de démarrage (75%)</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a:t>
            </a:r>
            <a:r>
              <a:rPr kumimoji="0" lang="fr-FR" sz="800" b="0" i="0" u="none" strike="noStrike" cap="none" normalizeH="0" baseline="0" dirty="0" err="1">
                <a:ln>
                  <a:noFill/>
                </a:ln>
                <a:solidFill>
                  <a:srgbClr val="7E7E7E"/>
                </a:solidFill>
                <a:effectLst/>
                <a:latin typeface="Arial Unicode MS" pitchFamily="34" charset="-128"/>
                <a:cs typeface="Arial" pitchFamily="34" charset="0"/>
              </a:rPr>
              <a:t>analogWrite</a:t>
            </a:r>
            <a:r>
              <a:rPr kumimoji="0" lang="fr-FR" sz="800" b="0" i="0" u="none" strike="noStrike" cap="none" normalizeH="0" baseline="0" dirty="0">
                <a:ln>
                  <a:noFill/>
                </a:ln>
                <a:solidFill>
                  <a:srgbClr val="7E7E7E"/>
                </a:solidFill>
                <a:effectLst/>
                <a:latin typeface="Arial Unicode MS" pitchFamily="34" charset="-128"/>
                <a:cs typeface="Arial" pitchFamily="34" charset="0"/>
              </a:rPr>
              <a:t>( </a:t>
            </a:r>
            <a:r>
              <a:rPr kumimoji="0" lang="fr-FR" sz="800" b="0" i="0" u="none" strike="noStrike" cap="none" normalizeH="0" baseline="0" dirty="0" err="1">
                <a:ln>
                  <a:noFill/>
                </a:ln>
                <a:solidFill>
                  <a:srgbClr val="7E7E7E"/>
                </a:solidFill>
                <a:effectLst/>
                <a:latin typeface="Arial Unicode MS" pitchFamily="34" charset="-128"/>
                <a:cs typeface="Arial" pitchFamily="34" charset="0"/>
              </a:rPr>
              <a:t>pinMoteur</a:t>
            </a:r>
            <a:r>
              <a:rPr kumimoji="0" lang="fr-FR" sz="800" b="0" i="0" u="none" strike="noStrike" cap="none" normalizeH="0" baseline="0" dirty="0">
                <a:ln>
                  <a:noFill/>
                </a:ln>
                <a:solidFill>
                  <a:srgbClr val="7E7E7E"/>
                </a:solidFill>
                <a:effectLst/>
                <a:latin typeface="Arial Unicode MS" pitchFamily="34" charset="-128"/>
                <a:cs typeface="Arial" pitchFamily="34" charset="0"/>
              </a:rPr>
              <a:t>, 191 );</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Arial Unicode MS" pitchFamily="34" charset="-128"/>
                <a:cs typeface="Arial" pitchFamily="34" charset="0"/>
              </a:rPr>
              <a:t>//</a:t>
            </a:r>
            <a:r>
              <a:rPr kumimoji="0" lang="fr-FR" sz="800" b="0" i="0" u="none" strike="noStrike" cap="none" normalizeH="0" baseline="0" dirty="0" err="1">
                <a:ln>
                  <a:noFill/>
                </a:ln>
                <a:solidFill>
                  <a:srgbClr val="7E7E7E"/>
                </a:solidFill>
                <a:effectLst/>
                <a:latin typeface="Arial Unicode MS" pitchFamily="34" charset="-128"/>
                <a:cs typeface="Arial" pitchFamily="34" charset="0"/>
              </a:rPr>
              <a:t>delay</a:t>
            </a:r>
            <a:r>
              <a:rPr kumimoji="0" lang="fr-FR" sz="800" b="0" i="0" u="none" strike="noStrike" cap="none" normalizeH="0" baseline="0" dirty="0">
                <a:ln>
                  <a:noFill/>
                </a:ln>
                <a:solidFill>
                  <a:srgbClr val="7E7E7E"/>
                </a:solidFill>
                <a:effectLst/>
                <a:latin typeface="Arial Unicode MS" pitchFamily="34" charset="-128"/>
                <a:cs typeface="Arial" pitchFamily="34" charset="0"/>
              </a:rPr>
              <a:t>(50);</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 </a:t>
            </a:r>
            <a:r>
              <a:rPr kumimoji="0" lang="fr-FR" sz="800" b="0" i="0" u="none" strike="noStrike" cap="none" normalizeH="0" baseline="0" dirty="0" err="1">
                <a:ln>
                  <a:noFill/>
                </a:ln>
                <a:solidFill>
                  <a:srgbClr val="7E7E7E"/>
                </a:solidFill>
                <a:effectLst/>
                <a:latin typeface="Arial Unicode MS" pitchFamily="34" charset="-128"/>
                <a:cs typeface="Arial" pitchFamily="34" charset="0"/>
              </a:rPr>
              <a:t>Acceleration</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CC6600"/>
                </a:solidFill>
                <a:effectLst/>
                <a:latin typeface="Arial Unicode MS" pitchFamily="34" charset="-128"/>
                <a:cs typeface="Arial" pitchFamily="34" charset="0"/>
              </a:rPr>
              <a:t>for</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 i = 30; i&lt;= 255; i++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i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(50); </a:t>
            </a:r>
            <a:r>
              <a:rPr kumimoji="0" lang="fr-FR" sz="800" b="0" i="0" u="none" strike="noStrike" cap="none" normalizeH="0" baseline="0" dirty="0">
                <a:ln>
                  <a:noFill/>
                </a:ln>
                <a:solidFill>
                  <a:srgbClr val="7E7E7E"/>
                </a:solidFill>
                <a:effectLst/>
                <a:latin typeface="Arial Unicode MS" pitchFamily="34" charset="-128"/>
                <a:cs typeface="Arial" pitchFamily="34" charset="0"/>
              </a:rPr>
              <a:t>// </a:t>
            </a:r>
            <a:r>
              <a:rPr kumimoji="0" lang="fr-FR" sz="800" b="0" i="0" u="none" strike="noStrike" cap="none" normalizeH="0" baseline="0" dirty="0" err="1">
                <a:ln>
                  <a:noFill/>
                </a:ln>
                <a:solidFill>
                  <a:srgbClr val="7E7E7E"/>
                </a:solidFill>
                <a:effectLst/>
                <a:latin typeface="Arial Unicode MS" pitchFamily="34" charset="-128"/>
                <a:cs typeface="Arial" pitchFamily="34" charset="0"/>
              </a:rPr>
              <a:t>delay</a:t>
            </a:r>
            <a:r>
              <a:rPr kumimoji="0" lang="fr-FR" sz="800" b="0" i="0" u="none" strike="noStrike" cap="none" normalizeH="0" baseline="0" dirty="0">
                <a:ln>
                  <a:noFill/>
                </a:ln>
                <a:solidFill>
                  <a:srgbClr val="7E7E7E"/>
                </a:solidFill>
                <a:effectLst/>
                <a:latin typeface="Arial Unicode MS" pitchFamily="34" charset="-128"/>
                <a:cs typeface="Arial" pitchFamily="34" charset="0"/>
              </a:rPr>
              <a:t> pour avoir un progression</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 pause de 2 secondes a plein régime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( 2000 );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7E7E7E"/>
                </a:solidFill>
                <a:effectLst/>
                <a:latin typeface="Arial Unicode MS" pitchFamily="34" charset="-128"/>
                <a:cs typeface="Arial" pitchFamily="34" charset="0"/>
              </a:rPr>
              <a:t>// </a:t>
            </a:r>
            <a:r>
              <a:rPr kumimoji="0" lang="fr-FR" sz="800" b="0" i="0" u="none" strike="noStrike" cap="none" normalizeH="0" baseline="0" dirty="0" err="1">
                <a:ln>
                  <a:noFill/>
                </a:ln>
                <a:solidFill>
                  <a:srgbClr val="7E7E7E"/>
                </a:solidFill>
                <a:effectLst/>
                <a:latin typeface="Arial Unicode MS" pitchFamily="34" charset="-128"/>
                <a:cs typeface="Arial" pitchFamily="34" charset="0"/>
              </a:rPr>
              <a:t>Deceleration</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rgbClr val="CC6600"/>
                </a:solidFill>
                <a:effectLst/>
                <a:latin typeface="Arial Unicode MS" pitchFamily="34" charset="-128"/>
                <a:cs typeface="Arial" pitchFamily="34" charset="0"/>
              </a:rPr>
              <a:t>for</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800" b="0" i="0" u="none" strike="noStrike" cap="none" normalizeH="0" baseline="0" dirty="0">
                <a:ln>
                  <a:noFill/>
                </a:ln>
                <a:solidFill>
                  <a:schemeClr val="tx1"/>
                </a:solidFill>
                <a:effectLst/>
                <a:latin typeface="Arial Unicode MS" pitchFamily="34" charset="-128"/>
                <a:cs typeface="Arial" pitchFamily="34" charset="0"/>
              </a:rPr>
              <a:t> i = 255; i&gt;=0; i--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analogWrite</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err="1">
                <a:ln>
                  <a:noFill/>
                </a:ln>
                <a:solidFill>
                  <a:schemeClr val="tx1"/>
                </a:solidFill>
                <a:effectLst/>
                <a:latin typeface="Arial Unicode MS" pitchFamily="34" charset="-128"/>
                <a:cs typeface="Arial" pitchFamily="34" charset="0"/>
              </a:rPr>
              <a:t>pinMoteur</a:t>
            </a:r>
            <a:r>
              <a:rPr kumimoji="0" lang="fr-FR" sz="800" b="0" i="0" u="none" strike="noStrike" cap="none" normalizeH="0" baseline="0" dirty="0">
                <a:ln>
                  <a:noFill/>
                </a:ln>
                <a:solidFill>
                  <a:schemeClr val="tx1"/>
                </a:solidFill>
                <a:effectLst/>
                <a:latin typeface="Arial Unicode MS" pitchFamily="34" charset="-128"/>
                <a:cs typeface="Arial" pitchFamily="34" charset="0"/>
              </a:rPr>
              <a:t>, i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CC6600"/>
                </a:solidFill>
                <a:effectLst/>
                <a:latin typeface="Arial Unicode MS" pitchFamily="34" charset="-128"/>
                <a:cs typeface="Arial" pitchFamily="34" charset="0"/>
              </a:rPr>
              <a:t>   </a:t>
            </a:r>
            <a:r>
              <a:rPr kumimoji="0" lang="fr-FR" sz="8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800" b="0" i="0" u="none" strike="noStrike" cap="none" normalizeH="0" baseline="0" dirty="0">
                <a:ln>
                  <a:noFill/>
                </a:ln>
                <a:solidFill>
                  <a:schemeClr val="tx1"/>
                </a:solidFill>
                <a:effectLst/>
                <a:latin typeface="Arial Unicode MS" pitchFamily="34" charset="-128"/>
                <a:cs typeface="Arial" pitchFamily="34" charset="0"/>
              </a:rPr>
              <a:t>(50); </a:t>
            </a:r>
            <a:r>
              <a:rPr kumimoji="0" lang="fr-FR" sz="800" b="0" i="0" u="none" strike="noStrike" cap="none" normalizeH="0" baseline="0" dirty="0">
                <a:ln>
                  <a:noFill/>
                </a:ln>
                <a:solidFill>
                  <a:srgbClr val="7E7E7E"/>
                </a:solidFill>
                <a:effectLst/>
                <a:latin typeface="Arial Unicode MS" pitchFamily="34" charset="-128"/>
                <a:cs typeface="Arial" pitchFamily="34" charset="0"/>
              </a:rPr>
              <a:t>// </a:t>
            </a:r>
            <a:r>
              <a:rPr kumimoji="0" lang="fr-FR" sz="800" b="0" i="0" u="none" strike="noStrike" cap="none" normalizeH="0" baseline="0" dirty="0" err="1">
                <a:ln>
                  <a:noFill/>
                </a:ln>
                <a:solidFill>
                  <a:srgbClr val="7E7E7E"/>
                </a:solidFill>
                <a:effectLst/>
                <a:latin typeface="Arial Unicode MS" pitchFamily="34" charset="-128"/>
                <a:cs typeface="Arial" pitchFamily="34" charset="0"/>
              </a:rPr>
              <a:t>delay</a:t>
            </a:r>
            <a:r>
              <a:rPr kumimoji="0" lang="fr-FR" sz="800" b="0" i="0" u="none" strike="noStrike" cap="none" normalizeH="0" baseline="0" dirty="0">
                <a:ln>
                  <a:noFill/>
                </a:ln>
                <a:solidFill>
                  <a:srgbClr val="7E7E7E"/>
                </a:solidFill>
                <a:effectLst/>
                <a:latin typeface="Arial Unicode MS" pitchFamily="34" charset="-128"/>
                <a:cs typeface="Arial" pitchFamily="34" charset="0"/>
              </a:rPr>
              <a:t> pour avoir un progression</a:t>
            </a:r>
            <a:r>
              <a:rPr kumimoji="0" lang="fr-FR" sz="8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Arial Unicode MS" pitchFamily="34" charset="-128"/>
                <a:cs typeface="Arial" pitchFamily="34" charset="0"/>
              </a:rPr>
              <a:t>   }</a:t>
            </a:r>
            <a:r>
              <a:rPr kumimoji="0" lang="fr-FR" sz="800" b="0" i="0" u="none" strike="noStrike" cap="none" normalizeH="0" baseline="0" dirty="0">
                <a:ln>
                  <a:noFill/>
                </a:ln>
                <a:solidFill>
                  <a:schemeClr val="tx1"/>
                </a:solidFill>
                <a:effectLst/>
                <a:latin typeface="Arial" pitchFamily="34" charset="0"/>
                <a:cs typeface="Arial" pitchFamily="34" charset="0"/>
              </a:rPr>
              <a:t> </a:t>
            </a:r>
          </a:p>
        </p:txBody>
      </p:sp>
      <p:sp>
        <p:nvSpPr>
          <p:cNvPr id="6" name="Rectangle 5"/>
          <p:cNvSpPr/>
          <p:nvPr/>
        </p:nvSpPr>
        <p:spPr>
          <a:xfrm>
            <a:off x="9525" y="6334145"/>
            <a:ext cx="5929322" cy="276999"/>
          </a:xfrm>
          <a:prstGeom prst="rect">
            <a:avLst/>
          </a:prstGeom>
        </p:spPr>
        <p:txBody>
          <a:bodyPr wrap="square">
            <a:spAutoFit/>
          </a:bodyPr>
          <a:lstStyle/>
          <a:p>
            <a:r>
              <a:rPr lang="fr-FR" sz="1200" b="1" dirty="0">
                <a:solidFill>
                  <a:srgbClr val="0070C0"/>
                </a:solidFill>
                <a:latin typeface="Calibri" pitchFamily="34" charset="0"/>
                <a:cs typeface="Calibri" pitchFamily="34" charset="0"/>
              </a:rPr>
              <a:t>http://arduino103.blogspot.com/2011/05/controle-moteur-dc-via-transistor-pwm.html</a:t>
            </a:r>
          </a:p>
        </p:txBody>
      </p:sp>
      <p:pic>
        <p:nvPicPr>
          <p:cNvPr id="8" name="Image 7" descr="P2N2222A Pinning.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043810" y="2420888"/>
            <a:ext cx="1671594" cy="2522040"/>
          </a:xfrm>
          <a:prstGeom prst="rect">
            <a:avLst/>
          </a:prstGeom>
        </p:spPr>
      </p:pic>
      <p:sp>
        <p:nvSpPr>
          <p:cNvPr id="10" name="Rectangle 9">
            <a:hlinkClick r:id="rId4"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1" name="Image 10">
            <a:hlinkClick r:id="rId4" action="ppaction://hlinksldjump"/>
            <a:extLst>
              <a:ext uri="{FF2B5EF4-FFF2-40B4-BE49-F238E27FC236}">
                <a16:creationId xmlns:a16="http://schemas.microsoft.com/office/drawing/2014/main" id="{F8019A08-DAAF-4B82-9B42-038B4A943F2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pic>
        <p:nvPicPr>
          <p:cNvPr id="12" name="Image 11">
            <a:extLst>
              <a:ext uri="{FF2B5EF4-FFF2-40B4-BE49-F238E27FC236}">
                <a16:creationId xmlns:a16="http://schemas.microsoft.com/office/drawing/2014/main" id="{501B2A7E-5415-4603-9E36-EA320A329F5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50596" y="3146792"/>
            <a:ext cx="442808" cy="387772"/>
          </a:xfrm>
          <a:prstGeom prst="rect">
            <a:avLst/>
          </a:prstGeom>
        </p:spPr>
      </p:pic>
      <p:sp>
        <p:nvSpPr>
          <p:cNvPr id="4" name="ZoneTexte 3">
            <a:extLst>
              <a:ext uri="{FF2B5EF4-FFF2-40B4-BE49-F238E27FC236}">
                <a16:creationId xmlns:a16="http://schemas.microsoft.com/office/drawing/2014/main" id="{06BBA64F-C271-4140-B2DB-60F4998F5481}"/>
              </a:ext>
            </a:extLst>
          </p:cNvPr>
          <p:cNvSpPr txBox="1"/>
          <p:nvPr/>
        </p:nvSpPr>
        <p:spPr>
          <a:xfrm>
            <a:off x="4058878" y="3534564"/>
            <a:ext cx="1026243" cy="415498"/>
          </a:xfrm>
          <a:prstGeom prst="rect">
            <a:avLst/>
          </a:prstGeom>
          <a:noFill/>
        </p:spPr>
        <p:txBody>
          <a:bodyPr wrap="none" rtlCol="0">
            <a:spAutoFit/>
          </a:bodyPr>
          <a:lstStyle/>
          <a:p>
            <a:pPr algn="ctr"/>
            <a:r>
              <a:rPr lang="fr-FR" sz="1050" b="1" dirty="0">
                <a:solidFill>
                  <a:srgbClr val="C00000"/>
                </a:solidFill>
                <a:latin typeface="+mn-lt"/>
              </a:rPr>
              <a:t>10kOhms </a:t>
            </a:r>
          </a:p>
          <a:p>
            <a:pPr algn="ctr"/>
            <a:r>
              <a:rPr lang="fr-FR" sz="1050" b="1" dirty="0">
                <a:solidFill>
                  <a:srgbClr val="C00000"/>
                </a:solidFill>
                <a:latin typeface="+mn-lt"/>
              </a:rPr>
              <a:t>to </a:t>
            </a:r>
            <a:r>
              <a:rPr lang="fr-FR" sz="1050" b="1" dirty="0" err="1">
                <a:solidFill>
                  <a:srgbClr val="C00000"/>
                </a:solidFill>
                <a:latin typeface="+mn-lt"/>
              </a:rPr>
              <a:t>be</a:t>
            </a:r>
            <a:r>
              <a:rPr lang="fr-FR" sz="1050" b="1" dirty="0">
                <a:solidFill>
                  <a:srgbClr val="C00000"/>
                </a:solidFill>
                <a:latin typeface="+mn-lt"/>
              </a:rPr>
              <a:t> </a:t>
            </a:r>
            <a:r>
              <a:rPr lang="fr-FR" sz="1050" b="1" dirty="0" err="1">
                <a:solidFill>
                  <a:srgbClr val="C00000"/>
                </a:solidFill>
                <a:latin typeface="+mn-lt"/>
              </a:rPr>
              <a:t>adjusted</a:t>
            </a:r>
            <a:r>
              <a:rPr lang="fr-FR" sz="1050" b="1" dirty="0">
                <a:solidFill>
                  <a:srgbClr val="C00000"/>
                </a:solidFill>
                <a:latin typeface="+mn-lt"/>
              </a:rPr>
              <a:t> !</a:t>
            </a:r>
          </a:p>
        </p:txBody>
      </p:sp>
      <p:pic>
        <p:nvPicPr>
          <p:cNvPr id="13" name="Image 12">
            <a:extLst>
              <a:ext uri="{FF2B5EF4-FFF2-40B4-BE49-F238E27FC236}">
                <a16:creationId xmlns:a16="http://schemas.microsoft.com/office/drawing/2014/main" id="{6BFF1105-C92A-4294-8296-408C6F92C8BF}"/>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527288" y="4711549"/>
            <a:ext cx="442808" cy="387772"/>
          </a:xfrm>
          <a:prstGeom prst="rect">
            <a:avLst/>
          </a:prstGeom>
        </p:spPr>
      </p:pic>
      <p:sp>
        <p:nvSpPr>
          <p:cNvPr id="14" name="ZoneTexte 13">
            <a:extLst>
              <a:ext uri="{FF2B5EF4-FFF2-40B4-BE49-F238E27FC236}">
                <a16:creationId xmlns:a16="http://schemas.microsoft.com/office/drawing/2014/main" id="{9BA30BDA-7142-41BA-BC37-6453F9ED4044}"/>
              </a:ext>
            </a:extLst>
          </p:cNvPr>
          <p:cNvSpPr txBox="1"/>
          <p:nvPr/>
        </p:nvSpPr>
        <p:spPr>
          <a:xfrm>
            <a:off x="6549772" y="5126718"/>
            <a:ext cx="2397839" cy="738664"/>
          </a:xfrm>
          <a:prstGeom prst="rect">
            <a:avLst/>
          </a:prstGeom>
          <a:noFill/>
        </p:spPr>
        <p:txBody>
          <a:bodyPr wrap="square" rtlCol="0">
            <a:spAutoFit/>
          </a:bodyPr>
          <a:lstStyle/>
          <a:p>
            <a:pPr algn="ctr"/>
            <a:r>
              <a:rPr lang="fr-FR" b="1" dirty="0" err="1">
                <a:solidFill>
                  <a:srgbClr val="C00000"/>
                </a:solidFill>
                <a:latin typeface="+mn-lt"/>
              </a:rPr>
              <a:t>Beware</a:t>
            </a:r>
            <a:r>
              <a:rPr lang="fr-FR" b="1" dirty="0">
                <a:solidFill>
                  <a:srgbClr val="C00000"/>
                </a:solidFill>
                <a:latin typeface="+mn-lt"/>
              </a:rPr>
              <a:t> of transistor </a:t>
            </a:r>
            <a:r>
              <a:rPr lang="fr-FR" b="1" dirty="0" err="1">
                <a:solidFill>
                  <a:srgbClr val="C00000"/>
                </a:solidFill>
                <a:latin typeface="+mn-lt"/>
              </a:rPr>
              <a:t>different</a:t>
            </a:r>
            <a:r>
              <a:rPr lang="fr-FR" b="1" dirty="0">
                <a:solidFill>
                  <a:srgbClr val="C00000"/>
                </a:solidFill>
                <a:latin typeface="+mn-lt"/>
              </a:rPr>
              <a:t> </a:t>
            </a:r>
            <a:r>
              <a:rPr lang="fr-FR" b="1" dirty="0" err="1">
                <a:solidFill>
                  <a:srgbClr val="C00000"/>
                </a:solidFill>
                <a:latin typeface="+mn-lt"/>
              </a:rPr>
              <a:t>pinout</a:t>
            </a:r>
            <a:r>
              <a:rPr lang="fr-FR" b="1" dirty="0">
                <a:solidFill>
                  <a:srgbClr val="C00000"/>
                </a:solidFill>
                <a:latin typeface="+mn-lt"/>
              </a:rPr>
              <a:t> </a:t>
            </a:r>
            <a:r>
              <a:rPr lang="fr-FR" b="1" dirty="0" err="1">
                <a:solidFill>
                  <a:srgbClr val="C00000"/>
                </a:solidFill>
                <a:latin typeface="+mn-lt"/>
              </a:rPr>
              <a:t>from</a:t>
            </a:r>
            <a:r>
              <a:rPr lang="fr-FR" b="1" dirty="0">
                <a:solidFill>
                  <a:srgbClr val="C00000"/>
                </a:solidFill>
                <a:latin typeface="+mn-lt"/>
              </a:rPr>
              <a:t> manufacturer</a:t>
            </a:r>
          </a:p>
          <a:p>
            <a:pPr algn="ctr"/>
            <a:r>
              <a:rPr lang="fr-FR" b="1" dirty="0">
                <a:solidFill>
                  <a:srgbClr val="C00000"/>
                </a:solidFill>
                <a:latin typeface="+mn-lt"/>
              </a:rPr>
              <a:t>=&gt; Always check the datasheet</a:t>
            </a:r>
          </a:p>
        </p:txBody>
      </p:sp>
      <p:pic>
        <p:nvPicPr>
          <p:cNvPr id="15" name="Image 14">
            <a:extLst>
              <a:ext uri="{FF2B5EF4-FFF2-40B4-BE49-F238E27FC236}">
                <a16:creationId xmlns:a16="http://schemas.microsoft.com/office/drawing/2014/main" id="{F15ECE25-DCDB-4D47-9A51-678FFAE37B79}"/>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627784" y="5816207"/>
            <a:ext cx="442808" cy="387772"/>
          </a:xfrm>
          <a:prstGeom prst="rect">
            <a:avLst/>
          </a:prstGeom>
        </p:spPr>
      </p:pic>
      <p:sp>
        <p:nvSpPr>
          <p:cNvPr id="16" name="ZoneTexte 15">
            <a:extLst>
              <a:ext uri="{FF2B5EF4-FFF2-40B4-BE49-F238E27FC236}">
                <a16:creationId xmlns:a16="http://schemas.microsoft.com/office/drawing/2014/main" id="{B38DD5BA-08D6-4D9D-9A7F-ED47ECB903D4}"/>
              </a:ext>
            </a:extLst>
          </p:cNvPr>
          <p:cNvSpPr txBox="1"/>
          <p:nvPr/>
        </p:nvSpPr>
        <p:spPr>
          <a:xfrm>
            <a:off x="2945670" y="5878587"/>
            <a:ext cx="6244860" cy="307777"/>
          </a:xfrm>
          <a:prstGeom prst="rect">
            <a:avLst/>
          </a:prstGeom>
          <a:noFill/>
        </p:spPr>
        <p:txBody>
          <a:bodyPr wrap="square" rtlCol="0">
            <a:spAutoFit/>
          </a:bodyPr>
          <a:lstStyle/>
          <a:p>
            <a:pPr algn="ctr"/>
            <a:r>
              <a:rPr lang="fr-FR" b="1" dirty="0">
                <a:solidFill>
                  <a:srgbClr val="00B050"/>
                </a:solidFill>
                <a:latin typeface="+mn-lt"/>
              </a:rPr>
              <a:t>QUESTION: pourquoi doit-on mettre une diode de roue libre en parallèle du moteur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0177"/>
                                        </p:tgtEl>
                                        <p:attrNameLst>
                                          <p:attrName>style.visibility</p:attrName>
                                        </p:attrNameLst>
                                      </p:cBhvr>
                                      <p:to>
                                        <p:strVal val="visible"/>
                                      </p:to>
                                    </p:set>
                                    <p:animEffect transition="in" filter="blinds(horizontal)">
                                      <p:cBhvr>
                                        <p:cTn id="15" dur="500"/>
                                        <p:tgtEl>
                                          <p:spTgt spid="5017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7" grpId="0"/>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02CB9368-28B0-41B6-B4AC-5B4FDAB89316}"/>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092280" y="6592267"/>
            <a:ext cx="2057400" cy="365125"/>
          </a:xfrm>
        </p:spPr>
        <p:txBody>
          <a:bodyPr/>
          <a:lstStyle/>
          <a:p>
            <a:pPr>
              <a:defRPr/>
            </a:pPr>
            <a:fld id="{E652A8FB-8C76-45BB-8D82-93F8E151003C}" type="slidenum">
              <a:rPr lang="fr-FR" smtClean="0"/>
              <a:pPr>
                <a:defRPr/>
              </a:pPr>
              <a:t>112</a:t>
            </a:fld>
            <a:endParaRPr lang="fr-FR" dirty="0"/>
          </a:p>
        </p:txBody>
      </p:sp>
      <p:sp>
        <p:nvSpPr>
          <p:cNvPr id="4" name="Rectangle 3"/>
          <p:cNvSpPr>
            <a:spLocks noChangeArrowheads="1"/>
          </p:cNvSpPr>
          <p:nvPr/>
        </p:nvSpPr>
        <p:spPr bwMode="auto">
          <a:xfrm>
            <a:off x="1428728" y="2714620"/>
            <a:ext cx="6542194" cy="1171580"/>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TP3-B</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PHOTO-RESISTANCE</a:t>
            </a:r>
          </a:p>
        </p:txBody>
      </p:sp>
      <p:pic>
        <p:nvPicPr>
          <p:cNvPr id="6" name="Image 5">
            <a:hlinkClick r:id="rId2" action="ppaction://hlinksldjump"/>
            <a:extLst>
              <a:ext uri="{FF2B5EF4-FFF2-40B4-BE49-F238E27FC236}">
                <a16:creationId xmlns:a16="http://schemas.microsoft.com/office/drawing/2014/main" id="{CCBEADAF-0262-4E94-B160-D383192598E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733DEA-C791-4AD4-8813-F957453ECB43}"/>
              </a:ext>
            </a:extLst>
          </p:cNvPr>
          <p:cNvSpPr>
            <a:spLocks noGrp="1"/>
          </p:cNvSpPr>
          <p:nvPr>
            <p:ph type="title"/>
          </p:nvPr>
        </p:nvSpPr>
        <p:spPr/>
        <p:txBody>
          <a:bodyPr/>
          <a:lstStyle/>
          <a:p>
            <a:r>
              <a:rPr lang="fr-FR" dirty="0"/>
              <a:t>PHOTO-RESISTANCE e.g. KLS6-3537</a:t>
            </a:r>
          </a:p>
        </p:txBody>
      </p:sp>
      <p:sp>
        <p:nvSpPr>
          <p:cNvPr id="3" name="Espace réservé du numéro de diapositive 2">
            <a:extLst>
              <a:ext uri="{FF2B5EF4-FFF2-40B4-BE49-F238E27FC236}">
                <a16:creationId xmlns:a16="http://schemas.microsoft.com/office/drawing/2014/main" id="{A5FE09C4-F1CB-468B-98AE-F52A72B3E7ED}"/>
              </a:ext>
            </a:extLst>
          </p:cNvPr>
          <p:cNvSpPr>
            <a:spLocks noGrp="1"/>
          </p:cNvSpPr>
          <p:nvPr>
            <p:ph type="sldNum" sz="quarter" idx="12"/>
          </p:nvPr>
        </p:nvSpPr>
        <p:spPr/>
        <p:txBody>
          <a:bodyPr/>
          <a:lstStyle/>
          <a:p>
            <a:pPr>
              <a:defRPr/>
            </a:pPr>
            <a:fld id="{E652A8FB-8C76-45BB-8D82-93F8E151003C}" type="slidenum">
              <a:rPr lang="fr-FR" smtClean="0"/>
              <a:pPr>
                <a:defRPr/>
              </a:pPr>
              <a:t>113</a:t>
            </a:fld>
            <a:endParaRPr lang="fr-FR"/>
          </a:p>
        </p:txBody>
      </p:sp>
      <p:pic>
        <p:nvPicPr>
          <p:cNvPr id="7" name="Image 6">
            <a:extLst>
              <a:ext uri="{FF2B5EF4-FFF2-40B4-BE49-F238E27FC236}">
                <a16:creationId xmlns:a16="http://schemas.microsoft.com/office/drawing/2014/main" id="{6BBFC5F1-4830-41FA-A32A-D862A3DA5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60" y="840625"/>
            <a:ext cx="4034040" cy="1754228"/>
          </a:xfrm>
          <a:prstGeom prst="rect">
            <a:avLst/>
          </a:prstGeom>
        </p:spPr>
      </p:pic>
      <p:pic>
        <p:nvPicPr>
          <p:cNvPr id="9" name="Image 8">
            <a:extLst>
              <a:ext uri="{FF2B5EF4-FFF2-40B4-BE49-F238E27FC236}">
                <a16:creationId xmlns:a16="http://schemas.microsoft.com/office/drawing/2014/main" id="{0704130E-2264-4FF9-B163-28AABAF28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634" y="4044112"/>
            <a:ext cx="4665358" cy="2366420"/>
          </a:xfrm>
          <a:prstGeom prst="rect">
            <a:avLst/>
          </a:prstGeom>
        </p:spPr>
      </p:pic>
      <p:pic>
        <p:nvPicPr>
          <p:cNvPr id="11" name="Image 10">
            <a:extLst>
              <a:ext uri="{FF2B5EF4-FFF2-40B4-BE49-F238E27FC236}">
                <a16:creationId xmlns:a16="http://schemas.microsoft.com/office/drawing/2014/main" id="{2CEAC8D5-0401-4D4C-9F01-EA6487C8B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398" y="825934"/>
            <a:ext cx="4038602" cy="3109972"/>
          </a:xfrm>
          <a:prstGeom prst="rect">
            <a:avLst/>
          </a:prstGeom>
        </p:spPr>
      </p:pic>
      <p:sp>
        <p:nvSpPr>
          <p:cNvPr id="12" name="Rectangle 11">
            <a:extLst>
              <a:ext uri="{FF2B5EF4-FFF2-40B4-BE49-F238E27FC236}">
                <a16:creationId xmlns:a16="http://schemas.microsoft.com/office/drawing/2014/main" id="{7D30D7B4-085C-4EB3-A9B9-2CC12D088B18}"/>
              </a:ext>
            </a:extLst>
          </p:cNvPr>
          <p:cNvSpPr/>
          <p:nvPr/>
        </p:nvSpPr>
        <p:spPr>
          <a:xfrm>
            <a:off x="5305368" y="600943"/>
            <a:ext cx="3779944" cy="338554"/>
          </a:xfrm>
          <a:prstGeom prst="rect">
            <a:avLst/>
          </a:prstGeom>
        </p:spPr>
        <p:txBody>
          <a:bodyPr wrap="square">
            <a:spAutoFit/>
          </a:bodyPr>
          <a:lstStyle/>
          <a:p>
            <a:pPr algn="just"/>
            <a:r>
              <a:rPr lang="en-US" sz="1600" b="1" dirty="0" err="1">
                <a:solidFill>
                  <a:srgbClr val="0070C0"/>
                </a:solidFill>
                <a:latin typeface="Calibri" pitchFamily="34" charset="0"/>
                <a:cs typeface="Calibri" pitchFamily="34" charset="0"/>
              </a:rPr>
              <a:t>Sensibilité</a:t>
            </a:r>
            <a:r>
              <a:rPr lang="en-US" sz="1600" b="1" dirty="0">
                <a:solidFill>
                  <a:srgbClr val="0070C0"/>
                </a:solidFill>
                <a:latin typeface="Calibri" pitchFamily="34" charset="0"/>
                <a:cs typeface="Calibri" pitchFamily="34" charset="0"/>
              </a:rPr>
              <a:t> </a:t>
            </a:r>
            <a:r>
              <a:rPr lang="en-US" sz="1600" b="1" dirty="0" err="1">
                <a:solidFill>
                  <a:srgbClr val="0070C0"/>
                </a:solidFill>
                <a:latin typeface="Calibri" pitchFamily="34" charset="0"/>
                <a:cs typeface="Calibri" pitchFamily="34" charset="0"/>
              </a:rPr>
              <a:t>en</a:t>
            </a:r>
            <a:r>
              <a:rPr lang="en-US" sz="1600" b="1" dirty="0">
                <a:solidFill>
                  <a:srgbClr val="0070C0"/>
                </a:solidFill>
                <a:latin typeface="Calibri" pitchFamily="34" charset="0"/>
                <a:cs typeface="Calibri" pitchFamily="34" charset="0"/>
              </a:rPr>
              <a:t> </a:t>
            </a:r>
            <a:r>
              <a:rPr lang="en-US" sz="1600" b="1" dirty="0" err="1">
                <a:solidFill>
                  <a:srgbClr val="0070C0"/>
                </a:solidFill>
                <a:latin typeface="Calibri" pitchFamily="34" charset="0"/>
                <a:cs typeface="Calibri" pitchFamily="34" charset="0"/>
              </a:rPr>
              <a:t>fonction</a:t>
            </a:r>
            <a:r>
              <a:rPr lang="en-US" sz="1600" b="1" dirty="0">
                <a:solidFill>
                  <a:srgbClr val="0070C0"/>
                </a:solidFill>
                <a:latin typeface="Calibri" pitchFamily="34" charset="0"/>
                <a:cs typeface="Calibri" pitchFamily="34" charset="0"/>
              </a:rPr>
              <a:t> du </a:t>
            </a:r>
            <a:r>
              <a:rPr lang="en-US" sz="1600" b="1" dirty="0" err="1">
                <a:solidFill>
                  <a:srgbClr val="0070C0"/>
                </a:solidFill>
                <a:latin typeface="Calibri" pitchFamily="34" charset="0"/>
                <a:cs typeface="Calibri" pitchFamily="34" charset="0"/>
              </a:rPr>
              <a:t>matériau</a:t>
            </a:r>
            <a:r>
              <a:rPr lang="en-US" sz="1600" b="1" dirty="0">
                <a:solidFill>
                  <a:srgbClr val="0070C0"/>
                </a:solidFill>
                <a:latin typeface="Calibri" pitchFamily="34" charset="0"/>
                <a:cs typeface="Calibri" pitchFamily="34" charset="0"/>
              </a:rPr>
              <a:t> </a:t>
            </a:r>
            <a:r>
              <a:rPr lang="en-US" sz="1600" b="1" dirty="0" err="1">
                <a:solidFill>
                  <a:srgbClr val="0070C0"/>
                </a:solidFill>
                <a:latin typeface="Calibri" pitchFamily="34" charset="0"/>
                <a:cs typeface="Calibri" pitchFamily="34" charset="0"/>
              </a:rPr>
              <a:t>utilisé</a:t>
            </a:r>
            <a:endParaRPr lang="fr-FR" sz="1600" b="1" dirty="0">
              <a:solidFill>
                <a:srgbClr val="0070C0"/>
              </a:solidFill>
              <a:latin typeface="Calibri" pitchFamily="34" charset="0"/>
              <a:cs typeface="Calibri" pitchFamily="34" charset="0"/>
            </a:endParaRPr>
          </a:p>
        </p:txBody>
      </p:sp>
      <p:sp>
        <p:nvSpPr>
          <p:cNvPr id="14" name="ZoneTexte 13">
            <a:extLst>
              <a:ext uri="{FF2B5EF4-FFF2-40B4-BE49-F238E27FC236}">
                <a16:creationId xmlns:a16="http://schemas.microsoft.com/office/drawing/2014/main" id="{8400E078-DD01-4EDB-9E36-E73710AED040}"/>
              </a:ext>
            </a:extLst>
          </p:cNvPr>
          <p:cNvSpPr txBox="1"/>
          <p:nvPr/>
        </p:nvSpPr>
        <p:spPr>
          <a:xfrm>
            <a:off x="35496" y="6328652"/>
            <a:ext cx="9036496" cy="261610"/>
          </a:xfrm>
          <a:prstGeom prst="rect">
            <a:avLst/>
          </a:prstGeom>
          <a:noFill/>
        </p:spPr>
        <p:txBody>
          <a:bodyPr wrap="square">
            <a:spAutoFit/>
          </a:bodyPr>
          <a:lstStyle/>
          <a:p>
            <a:r>
              <a:rPr lang="fr-FR" sz="1100" b="1" dirty="0">
                <a:latin typeface="+mn-lt"/>
              </a:rPr>
              <a:t>http://www.cnkls.com/admin/</a:t>
            </a:r>
            <a:r>
              <a:rPr lang="fr-FR" sz="1100" b="1" dirty="0" err="1">
                <a:latin typeface="+mn-lt"/>
              </a:rPr>
              <a:t>product_upload</a:t>
            </a:r>
            <a:r>
              <a:rPr lang="fr-FR" sz="1100" b="1" dirty="0">
                <a:latin typeface="+mn-lt"/>
              </a:rPr>
              <a:t>/20190322144057KLS6-3537..pdf</a:t>
            </a:r>
          </a:p>
        </p:txBody>
      </p:sp>
      <p:sp>
        <p:nvSpPr>
          <p:cNvPr id="16" name="ZoneTexte 15">
            <a:extLst>
              <a:ext uri="{FF2B5EF4-FFF2-40B4-BE49-F238E27FC236}">
                <a16:creationId xmlns:a16="http://schemas.microsoft.com/office/drawing/2014/main" id="{0E307257-1C38-4FC3-9CB0-E5BAE47341A7}"/>
              </a:ext>
            </a:extLst>
          </p:cNvPr>
          <p:cNvSpPr txBox="1"/>
          <p:nvPr/>
        </p:nvSpPr>
        <p:spPr>
          <a:xfrm>
            <a:off x="35496" y="6021288"/>
            <a:ext cx="7894071" cy="261610"/>
          </a:xfrm>
          <a:prstGeom prst="rect">
            <a:avLst/>
          </a:prstGeom>
          <a:noFill/>
        </p:spPr>
        <p:txBody>
          <a:bodyPr wrap="square">
            <a:spAutoFit/>
          </a:bodyPr>
          <a:lstStyle/>
          <a:p>
            <a:r>
              <a:rPr lang="fr-FR" sz="1100" b="1" dirty="0">
                <a:latin typeface="+mn-lt"/>
              </a:rPr>
              <a:t>http://www.klsele.com/products/Resistors/404/3248.html</a:t>
            </a:r>
          </a:p>
        </p:txBody>
      </p:sp>
      <p:pic>
        <p:nvPicPr>
          <p:cNvPr id="18" name="Image 17">
            <a:extLst>
              <a:ext uri="{FF2B5EF4-FFF2-40B4-BE49-F238E27FC236}">
                <a16:creationId xmlns:a16="http://schemas.microsoft.com/office/drawing/2014/main" id="{F2280062-5E85-453B-BE4D-60546F2EA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535" y="2570523"/>
            <a:ext cx="3329876" cy="3408924"/>
          </a:xfrm>
          <a:prstGeom prst="rect">
            <a:avLst/>
          </a:prstGeom>
        </p:spPr>
      </p:pic>
    </p:spTree>
    <p:extLst>
      <p:ext uri="{BB962C8B-B14F-4D97-AF65-F5344CB8AC3E}">
        <p14:creationId xmlns:p14="http://schemas.microsoft.com/office/powerpoint/2010/main" val="8121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87B66B-517B-4485-9C5F-A3CD3491C9E5}"/>
              </a:ext>
            </a:extLst>
          </p:cNvPr>
          <p:cNvSpPr>
            <a:spLocks noGrp="1"/>
          </p:cNvSpPr>
          <p:nvPr>
            <p:ph type="title"/>
          </p:nvPr>
        </p:nvSpPr>
        <p:spPr/>
        <p:txBody>
          <a:bodyPr/>
          <a:lstStyle/>
          <a:p>
            <a:r>
              <a:rPr lang="fr-FR" dirty="0"/>
              <a:t>PHOTO-RESISTANCE e.g. KLS6-3537</a:t>
            </a:r>
          </a:p>
        </p:txBody>
      </p:sp>
      <p:sp>
        <p:nvSpPr>
          <p:cNvPr id="3" name="Espace réservé du numéro de diapositive 2">
            <a:extLst>
              <a:ext uri="{FF2B5EF4-FFF2-40B4-BE49-F238E27FC236}">
                <a16:creationId xmlns:a16="http://schemas.microsoft.com/office/drawing/2014/main" id="{965CBFA3-CC20-4348-BF67-1C6DF0A2ED42}"/>
              </a:ext>
            </a:extLst>
          </p:cNvPr>
          <p:cNvSpPr>
            <a:spLocks noGrp="1"/>
          </p:cNvSpPr>
          <p:nvPr>
            <p:ph type="sldNum" sz="quarter" idx="12"/>
          </p:nvPr>
        </p:nvSpPr>
        <p:spPr/>
        <p:txBody>
          <a:bodyPr/>
          <a:lstStyle/>
          <a:p>
            <a:pPr>
              <a:defRPr/>
            </a:pPr>
            <a:fld id="{E652A8FB-8C76-45BB-8D82-93F8E151003C}" type="slidenum">
              <a:rPr lang="fr-FR" smtClean="0"/>
              <a:pPr>
                <a:defRPr/>
              </a:pPr>
              <a:t>114</a:t>
            </a:fld>
            <a:endParaRPr lang="fr-FR"/>
          </a:p>
        </p:txBody>
      </p:sp>
      <p:pic>
        <p:nvPicPr>
          <p:cNvPr id="5" name="Image 4">
            <a:extLst>
              <a:ext uri="{FF2B5EF4-FFF2-40B4-BE49-F238E27FC236}">
                <a16:creationId xmlns:a16="http://schemas.microsoft.com/office/drawing/2014/main" id="{E481A8E4-522C-481C-9531-FCAD8F812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4476"/>
            <a:ext cx="9144000" cy="5309048"/>
          </a:xfrm>
          <a:prstGeom prst="rect">
            <a:avLst/>
          </a:prstGeom>
        </p:spPr>
      </p:pic>
      <p:sp>
        <p:nvSpPr>
          <p:cNvPr id="6" name="Rectangle 5">
            <a:extLst>
              <a:ext uri="{FF2B5EF4-FFF2-40B4-BE49-F238E27FC236}">
                <a16:creationId xmlns:a16="http://schemas.microsoft.com/office/drawing/2014/main" id="{3F3EC61E-2A43-4CEE-B8EC-1FDEE127995D}"/>
              </a:ext>
            </a:extLst>
          </p:cNvPr>
          <p:cNvSpPr/>
          <p:nvPr/>
        </p:nvSpPr>
        <p:spPr>
          <a:xfrm rot="19383367">
            <a:off x="8627822" y="614677"/>
            <a:ext cx="843091" cy="1317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075913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F2C921-9573-4BFE-B521-572EB38BC7DE}"/>
              </a:ext>
            </a:extLst>
          </p:cNvPr>
          <p:cNvSpPr>
            <a:spLocks noGrp="1"/>
          </p:cNvSpPr>
          <p:nvPr>
            <p:ph type="title"/>
          </p:nvPr>
        </p:nvSpPr>
        <p:spPr/>
        <p:txBody>
          <a:bodyPr/>
          <a:lstStyle/>
          <a:p>
            <a:r>
              <a:rPr lang="fr-FR" dirty="0"/>
              <a:t>PHOTO-RESISTANCE KLS6-3537</a:t>
            </a:r>
          </a:p>
        </p:txBody>
      </p:sp>
      <p:sp>
        <p:nvSpPr>
          <p:cNvPr id="3" name="Espace réservé du numéro de diapositive 2">
            <a:extLst>
              <a:ext uri="{FF2B5EF4-FFF2-40B4-BE49-F238E27FC236}">
                <a16:creationId xmlns:a16="http://schemas.microsoft.com/office/drawing/2014/main" id="{0C4749BC-371D-43ED-8B61-C1CC16C54F65}"/>
              </a:ext>
            </a:extLst>
          </p:cNvPr>
          <p:cNvSpPr>
            <a:spLocks noGrp="1"/>
          </p:cNvSpPr>
          <p:nvPr>
            <p:ph type="sldNum" sz="quarter" idx="12"/>
          </p:nvPr>
        </p:nvSpPr>
        <p:spPr/>
        <p:txBody>
          <a:bodyPr/>
          <a:lstStyle/>
          <a:p>
            <a:pPr>
              <a:defRPr/>
            </a:pPr>
            <a:fld id="{E652A8FB-8C76-45BB-8D82-93F8E151003C}" type="slidenum">
              <a:rPr lang="fr-FR" smtClean="0"/>
              <a:pPr>
                <a:defRPr/>
              </a:pPr>
              <a:t>115</a:t>
            </a:fld>
            <a:endParaRPr lang="fr-FR"/>
          </a:p>
        </p:txBody>
      </p:sp>
      <p:pic>
        <p:nvPicPr>
          <p:cNvPr id="5" name="Image 4">
            <a:extLst>
              <a:ext uri="{FF2B5EF4-FFF2-40B4-BE49-F238E27FC236}">
                <a16:creationId xmlns:a16="http://schemas.microsoft.com/office/drawing/2014/main" id="{1386FDBA-699E-45FE-B5CD-EDDBE12A6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85" y="723147"/>
            <a:ext cx="7849430" cy="5764740"/>
          </a:xfrm>
          <a:prstGeom prst="rect">
            <a:avLst/>
          </a:prstGeom>
        </p:spPr>
      </p:pic>
      <p:sp>
        <p:nvSpPr>
          <p:cNvPr id="6" name="Rectangle 5">
            <a:extLst>
              <a:ext uri="{FF2B5EF4-FFF2-40B4-BE49-F238E27FC236}">
                <a16:creationId xmlns:a16="http://schemas.microsoft.com/office/drawing/2014/main" id="{A8D76BBD-54E2-40A6-AD77-A61E29303431}"/>
              </a:ext>
            </a:extLst>
          </p:cNvPr>
          <p:cNvSpPr/>
          <p:nvPr/>
        </p:nvSpPr>
        <p:spPr>
          <a:xfrm rot="21237963">
            <a:off x="7879290" y="615561"/>
            <a:ext cx="843091" cy="1317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872442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IRC09-3dexploded-44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666" y="3071810"/>
            <a:ext cx="3744928" cy="3366228"/>
          </a:xfrm>
          <a:prstGeom prst="rect">
            <a:avLst/>
          </a:prstGeom>
        </p:spPr>
      </p:pic>
      <p:sp>
        <p:nvSpPr>
          <p:cNvPr id="2" name="Titre 1"/>
          <p:cNvSpPr>
            <a:spLocks noGrp="1"/>
          </p:cNvSpPr>
          <p:nvPr>
            <p:ph type="title"/>
          </p:nvPr>
        </p:nvSpPr>
        <p:spPr/>
        <p:txBody>
          <a:bodyPr/>
          <a:lstStyle/>
          <a:p>
            <a:r>
              <a:rPr lang="en-US" dirty="0"/>
              <a:t>APPLICATION OF PWM PINS: EXAMPLE WITH PHOTO-RESISTANCE</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116</a:t>
            </a:fld>
            <a:endParaRPr lang="fr-FR"/>
          </a:p>
        </p:txBody>
      </p:sp>
      <p:sp>
        <p:nvSpPr>
          <p:cNvPr id="4" name="Rectangle 3"/>
          <p:cNvSpPr/>
          <p:nvPr/>
        </p:nvSpPr>
        <p:spPr>
          <a:xfrm>
            <a:off x="-32" y="1766581"/>
            <a:ext cx="5000660" cy="4662815"/>
          </a:xfrm>
          <a:prstGeom prst="rect">
            <a:avLst/>
          </a:prstGeom>
        </p:spPr>
        <p:txBody>
          <a:bodyPr wrap="square">
            <a:spAutoFit/>
          </a:bodyPr>
          <a:lstStyle/>
          <a:p>
            <a:r>
              <a:rPr lang="en-US" sz="1100" dirty="0">
                <a:latin typeface="Calibri" pitchFamily="34" charset="0"/>
                <a:cs typeface="Calibri" pitchFamily="34" charset="0"/>
              </a:rPr>
              <a:t>/* A simple program that will change the intensity of a LED based  on the </a:t>
            </a:r>
          </a:p>
          <a:p>
            <a:r>
              <a:rPr lang="en-US" sz="1100" dirty="0">
                <a:latin typeface="Calibri" pitchFamily="34" charset="0"/>
                <a:cs typeface="Calibri" pitchFamily="34" charset="0"/>
              </a:rPr>
              <a:t>* amount of light incident on the photo resistor. */</a:t>
            </a:r>
          </a:p>
          <a:p>
            <a:r>
              <a:rPr lang="en-US" sz="1100" dirty="0">
                <a:latin typeface="Calibri" pitchFamily="34" charset="0"/>
                <a:cs typeface="Calibri" pitchFamily="34" charset="0"/>
              </a:rPr>
              <a:t>//</a:t>
            </a:r>
            <a:r>
              <a:rPr lang="en-US" sz="1100" dirty="0" err="1">
                <a:latin typeface="Calibri" pitchFamily="34" charset="0"/>
                <a:cs typeface="Calibri" pitchFamily="34" charset="0"/>
              </a:rPr>
              <a:t>PhotoResistor</a:t>
            </a:r>
            <a:r>
              <a:rPr lang="en-US" sz="1100" dirty="0">
                <a:latin typeface="Calibri" pitchFamily="34" charset="0"/>
                <a:cs typeface="Calibri" pitchFamily="34" charset="0"/>
              </a:rPr>
              <a:t> Pin</a:t>
            </a:r>
            <a:br>
              <a:rPr lang="en-US" sz="1100" dirty="0">
                <a:latin typeface="Calibri" pitchFamily="34" charset="0"/>
                <a:cs typeface="Calibri" pitchFamily="34" charset="0"/>
              </a:rPr>
            </a:br>
            <a:r>
              <a:rPr lang="en-US" sz="1100" dirty="0" err="1">
                <a:solidFill>
                  <a:srgbClr val="FF6600"/>
                </a:solidFill>
                <a:latin typeface="Calibri" pitchFamily="34" charset="0"/>
                <a:cs typeface="Calibri" pitchFamily="34" charset="0"/>
              </a:rPr>
              <a:t>int</a:t>
            </a:r>
            <a:r>
              <a:rPr lang="en-US" sz="1100" dirty="0">
                <a:solidFill>
                  <a:srgbClr val="FF6600"/>
                </a:solidFill>
                <a:latin typeface="Calibri" pitchFamily="34" charset="0"/>
                <a:cs typeface="Calibri" pitchFamily="34" charset="0"/>
              </a:rPr>
              <a:t> </a:t>
            </a:r>
            <a:r>
              <a:rPr lang="en-US" sz="1100" dirty="0" err="1">
                <a:solidFill>
                  <a:srgbClr val="FF6600"/>
                </a:solidFill>
                <a:latin typeface="Calibri" pitchFamily="34" charset="0"/>
                <a:cs typeface="Calibri" pitchFamily="34" charset="0"/>
              </a:rPr>
              <a:t>lightPin</a:t>
            </a:r>
            <a:r>
              <a:rPr lang="en-US" sz="1100" dirty="0">
                <a:solidFill>
                  <a:srgbClr val="FF6600"/>
                </a:solidFill>
                <a:latin typeface="Calibri" pitchFamily="34" charset="0"/>
                <a:cs typeface="Calibri" pitchFamily="34" charset="0"/>
              </a:rPr>
              <a:t> = 0; </a:t>
            </a:r>
            <a:r>
              <a:rPr lang="en-US" sz="1100" dirty="0">
                <a:latin typeface="Calibri" pitchFamily="34" charset="0"/>
                <a:cs typeface="Calibri" pitchFamily="34" charset="0"/>
              </a:rPr>
              <a:t>//the analog pin the </a:t>
            </a:r>
            <a:r>
              <a:rPr lang="en-US" sz="1100" dirty="0" err="1">
                <a:latin typeface="Calibri" pitchFamily="34" charset="0"/>
                <a:cs typeface="Calibri" pitchFamily="34" charset="0"/>
              </a:rPr>
              <a:t>photoresistor</a:t>
            </a:r>
            <a:r>
              <a:rPr lang="en-US" sz="1100" dirty="0">
                <a:latin typeface="Calibri" pitchFamily="34" charset="0"/>
                <a:cs typeface="Calibri" pitchFamily="34" charset="0"/>
              </a:rPr>
              <a:t> is connected to the //</a:t>
            </a:r>
            <a:r>
              <a:rPr lang="en-US" sz="1100" dirty="0" err="1">
                <a:latin typeface="Calibri" pitchFamily="34" charset="0"/>
                <a:cs typeface="Calibri" pitchFamily="34" charset="0"/>
              </a:rPr>
              <a:t>photoresistor</a:t>
            </a:r>
            <a:r>
              <a:rPr lang="en-US" sz="1100" dirty="0">
                <a:latin typeface="Calibri" pitchFamily="34" charset="0"/>
                <a:cs typeface="Calibri" pitchFamily="34" charset="0"/>
              </a:rPr>
              <a:t> is not calibrated to any units so  this is simply a raw sensor value (relative light)</a:t>
            </a:r>
            <a:br>
              <a:rPr lang="en-US" sz="1100" dirty="0">
                <a:latin typeface="Calibri" pitchFamily="34" charset="0"/>
                <a:cs typeface="Calibri" pitchFamily="34" charset="0"/>
              </a:rPr>
            </a:br>
            <a:r>
              <a:rPr lang="en-US" sz="1100" dirty="0" err="1">
                <a:solidFill>
                  <a:srgbClr val="FF6600"/>
                </a:solidFill>
                <a:latin typeface="Calibri" pitchFamily="34" charset="0"/>
                <a:cs typeface="Calibri" pitchFamily="34" charset="0"/>
              </a:rPr>
              <a:t>int</a:t>
            </a:r>
            <a:r>
              <a:rPr lang="en-US" sz="1100" dirty="0">
                <a:solidFill>
                  <a:srgbClr val="FF6600"/>
                </a:solidFill>
                <a:latin typeface="Calibri" pitchFamily="34" charset="0"/>
                <a:cs typeface="Calibri" pitchFamily="34" charset="0"/>
              </a:rPr>
              <a:t> </a:t>
            </a:r>
            <a:r>
              <a:rPr lang="en-US" sz="1100" dirty="0" err="1">
                <a:solidFill>
                  <a:srgbClr val="FF6600"/>
                </a:solidFill>
                <a:latin typeface="Calibri" pitchFamily="34" charset="0"/>
                <a:cs typeface="Calibri" pitchFamily="34" charset="0"/>
              </a:rPr>
              <a:t>ledPin</a:t>
            </a:r>
            <a:r>
              <a:rPr lang="en-US" sz="1100" dirty="0">
                <a:solidFill>
                  <a:srgbClr val="FF6600"/>
                </a:solidFill>
                <a:latin typeface="Calibri" pitchFamily="34" charset="0"/>
                <a:cs typeface="Calibri" pitchFamily="34" charset="0"/>
              </a:rPr>
              <a:t> = 9</a:t>
            </a:r>
            <a:r>
              <a:rPr lang="en-US" sz="1100" dirty="0">
                <a:latin typeface="Calibri" pitchFamily="34" charset="0"/>
                <a:cs typeface="Calibri" pitchFamily="34" charset="0"/>
              </a:rPr>
              <a:t>;   //the pin the LED is connected to </a:t>
            </a:r>
          </a:p>
          <a:p>
            <a:r>
              <a:rPr lang="en-US" sz="1100" dirty="0">
                <a:latin typeface="Calibri" pitchFamily="34" charset="0"/>
                <a:cs typeface="Calibri" pitchFamily="34" charset="0"/>
              </a:rPr>
              <a:t>//we are controlling brightness so, we use one of the PWM (pulse </a:t>
            </a:r>
          </a:p>
          <a:p>
            <a:r>
              <a:rPr lang="en-US" sz="1100" dirty="0">
                <a:latin typeface="Calibri" pitchFamily="34" charset="0"/>
                <a:cs typeface="Calibri" pitchFamily="34" charset="0"/>
              </a:rPr>
              <a:t>//width modulation pins)</a:t>
            </a:r>
            <a:br>
              <a:rPr lang="en-US" sz="1100" dirty="0">
                <a:latin typeface="Calibri" pitchFamily="34" charset="0"/>
                <a:cs typeface="Calibri" pitchFamily="34" charset="0"/>
              </a:rPr>
            </a:br>
            <a:r>
              <a:rPr lang="en-US" sz="1100" b="1" dirty="0">
                <a:solidFill>
                  <a:srgbClr val="C00000"/>
                </a:solidFill>
                <a:latin typeface="Calibri" pitchFamily="34" charset="0"/>
                <a:cs typeface="Calibri" pitchFamily="34" charset="0"/>
              </a:rPr>
              <a:t>void setup()</a:t>
            </a:r>
            <a:br>
              <a:rPr lang="en-US" sz="1100" dirty="0">
                <a:latin typeface="Calibri" pitchFamily="34" charset="0"/>
                <a:cs typeface="Calibri" pitchFamily="34" charset="0"/>
              </a:rPr>
            </a:br>
            <a:r>
              <a:rPr lang="en-US" sz="1100" dirty="0">
                <a:latin typeface="Calibri" pitchFamily="34" charset="0"/>
                <a:cs typeface="Calibri" pitchFamily="34" charset="0"/>
              </a:rPr>
              <a:t>{</a:t>
            </a:r>
          </a:p>
          <a:p>
            <a:r>
              <a:rPr lang="en-US" sz="1100" dirty="0">
                <a:latin typeface="Calibri" pitchFamily="34" charset="0"/>
                <a:cs typeface="Calibri" pitchFamily="34" charset="0"/>
              </a:rPr>
              <a:t> </a:t>
            </a:r>
            <a:r>
              <a:rPr lang="en-US" sz="1100" dirty="0" err="1">
                <a:latin typeface="Calibri" pitchFamily="34" charset="0"/>
                <a:cs typeface="Calibri" pitchFamily="34" charset="0"/>
              </a:rPr>
              <a:t>Serial.begin</a:t>
            </a:r>
            <a:r>
              <a:rPr lang="en-US" sz="1100" dirty="0">
                <a:latin typeface="Calibri" pitchFamily="34" charset="0"/>
                <a:cs typeface="Calibri" pitchFamily="34" charset="0"/>
              </a:rPr>
              <a:t>(9600);</a:t>
            </a:r>
            <a:br>
              <a:rPr lang="en-US" sz="1100" dirty="0">
                <a:latin typeface="Calibri" pitchFamily="34" charset="0"/>
                <a:cs typeface="Calibri" pitchFamily="34" charset="0"/>
              </a:rPr>
            </a:br>
            <a:r>
              <a:rPr lang="en-US" sz="1100" dirty="0">
                <a:latin typeface="Calibri" pitchFamily="34" charset="0"/>
                <a:cs typeface="Calibri" pitchFamily="34" charset="0"/>
              </a:rPr>
              <a:t>  </a:t>
            </a:r>
            <a:r>
              <a:rPr lang="en-US" sz="1100" dirty="0" err="1">
                <a:solidFill>
                  <a:srgbClr val="FF6600"/>
                </a:solidFill>
                <a:latin typeface="Calibri" pitchFamily="34" charset="0"/>
                <a:cs typeface="Calibri" pitchFamily="34" charset="0"/>
              </a:rPr>
              <a:t>pinMode</a:t>
            </a:r>
            <a:r>
              <a:rPr lang="en-US" sz="1100" dirty="0">
                <a:solidFill>
                  <a:srgbClr val="FF6600"/>
                </a:solidFill>
                <a:latin typeface="Calibri" pitchFamily="34" charset="0"/>
                <a:cs typeface="Calibri" pitchFamily="34" charset="0"/>
              </a:rPr>
              <a:t>(</a:t>
            </a:r>
            <a:r>
              <a:rPr lang="en-US" sz="1100" dirty="0" err="1">
                <a:solidFill>
                  <a:srgbClr val="FF6600"/>
                </a:solidFill>
                <a:latin typeface="Calibri" pitchFamily="34" charset="0"/>
                <a:cs typeface="Calibri" pitchFamily="34" charset="0"/>
              </a:rPr>
              <a:t>ledPin</a:t>
            </a:r>
            <a:r>
              <a:rPr lang="en-US" sz="1100" dirty="0">
                <a:solidFill>
                  <a:srgbClr val="FF6600"/>
                </a:solidFill>
                <a:latin typeface="Calibri" pitchFamily="34" charset="0"/>
                <a:cs typeface="Calibri" pitchFamily="34" charset="0"/>
              </a:rPr>
              <a:t>, OUTPUT); </a:t>
            </a:r>
            <a:r>
              <a:rPr lang="en-US" sz="1100" dirty="0">
                <a:latin typeface="Calibri" pitchFamily="34" charset="0"/>
                <a:cs typeface="Calibri" pitchFamily="34" charset="0"/>
              </a:rPr>
              <a:t>/</a:t>
            </a:r>
            <a:r>
              <a:rPr lang="en-US" sz="1100" dirty="0">
                <a:solidFill>
                  <a:schemeClr val="bg2">
                    <a:lumMod val="50000"/>
                  </a:schemeClr>
                </a:solidFill>
                <a:latin typeface="Calibri" pitchFamily="34" charset="0"/>
                <a:cs typeface="Calibri" pitchFamily="34" charset="0"/>
              </a:rPr>
              <a:t>/sets the led pin to output</a:t>
            </a:r>
            <a:br>
              <a:rPr lang="en-US" sz="1100" dirty="0">
                <a:latin typeface="Calibri" pitchFamily="34" charset="0"/>
                <a:cs typeface="Calibri" pitchFamily="34" charset="0"/>
              </a:rPr>
            </a:br>
            <a:r>
              <a:rPr lang="en-US" sz="1100" b="1" dirty="0">
                <a:solidFill>
                  <a:srgbClr val="C00000"/>
                </a:solidFill>
                <a:latin typeface="Calibri" pitchFamily="34" charset="0"/>
                <a:cs typeface="Calibri" pitchFamily="34" charset="0"/>
              </a:rPr>
              <a:t>}</a:t>
            </a:r>
            <a:br>
              <a:rPr lang="en-US" sz="1100" dirty="0">
                <a:latin typeface="Calibri" pitchFamily="34" charset="0"/>
                <a:cs typeface="Calibri" pitchFamily="34" charset="0"/>
              </a:rPr>
            </a:br>
            <a:br>
              <a:rPr lang="en-US" sz="1100" dirty="0">
                <a:latin typeface="Calibri" pitchFamily="34" charset="0"/>
                <a:cs typeface="Calibri" pitchFamily="34" charset="0"/>
              </a:rPr>
            </a:br>
            <a:r>
              <a:rPr lang="en-US" sz="1100" b="1" dirty="0">
                <a:solidFill>
                  <a:srgbClr val="C00000"/>
                </a:solidFill>
                <a:latin typeface="Calibri" pitchFamily="34" charset="0"/>
                <a:cs typeface="Calibri" pitchFamily="34" charset="0"/>
              </a:rPr>
              <a:t>void loop()</a:t>
            </a:r>
            <a:br>
              <a:rPr lang="en-US" sz="1100" b="1" dirty="0">
                <a:solidFill>
                  <a:srgbClr val="C00000"/>
                </a:solidFill>
                <a:latin typeface="Calibri" pitchFamily="34" charset="0"/>
                <a:cs typeface="Calibri" pitchFamily="34" charset="0"/>
              </a:rPr>
            </a:br>
            <a:r>
              <a:rPr lang="en-US" sz="1100" b="1" dirty="0">
                <a:solidFill>
                  <a:srgbClr val="C00000"/>
                </a:solidFill>
                <a:latin typeface="Calibri" pitchFamily="34" charset="0"/>
                <a:cs typeface="Calibri" pitchFamily="34" charset="0"/>
              </a:rPr>
              <a:t>{</a:t>
            </a:r>
            <a:br>
              <a:rPr lang="en-US" sz="1100" dirty="0">
                <a:latin typeface="Calibri" pitchFamily="34" charset="0"/>
                <a:cs typeface="Calibri" pitchFamily="34" charset="0"/>
              </a:rPr>
            </a:br>
            <a:r>
              <a:rPr lang="en-US" sz="1100" dirty="0" err="1">
                <a:solidFill>
                  <a:srgbClr val="FF6600"/>
                </a:solidFill>
                <a:latin typeface="Calibri" pitchFamily="34" charset="0"/>
                <a:cs typeface="Calibri" pitchFamily="34" charset="0"/>
              </a:rPr>
              <a:t>int</a:t>
            </a:r>
            <a:r>
              <a:rPr lang="en-US" sz="1100" dirty="0">
                <a:solidFill>
                  <a:srgbClr val="FF6600"/>
                </a:solidFill>
                <a:latin typeface="Calibri" pitchFamily="34" charset="0"/>
                <a:cs typeface="Calibri" pitchFamily="34" charset="0"/>
              </a:rPr>
              <a:t> </a:t>
            </a:r>
            <a:r>
              <a:rPr lang="en-US" sz="1100" dirty="0" err="1">
                <a:solidFill>
                  <a:srgbClr val="FF6600"/>
                </a:solidFill>
                <a:latin typeface="Calibri" pitchFamily="34" charset="0"/>
                <a:cs typeface="Calibri" pitchFamily="34" charset="0"/>
              </a:rPr>
              <a:t>lightLevel</a:t>
            </a:r>
            <a:r>
              <a:rPr lang="en-US" sz="1100" dirty="0">
                <a:solidFill>
                  <a:srgbClr val="FF6600"/>
                </a:solidFill>
                <a:latin typeface="Calibri" pitchFamily="34" charset="0"/>
                <a:cs typeface="Calibri" pitchFamily="34" charset="0"/>
              </a:rPr>
              <a:t> = </a:t>
            </a:r>
            <a:r>
              <a:rPr lang="en-US" sz="1100" dirty="0" err="1">
                <a:solidFill>
                  <a:srgbClr val="FF6600"/>
                </a:solidFill>
                <a:latin typeface="Calibri" pitchFamily="34" charset="0"/>
                <a:cs typeface="Calibri" pitchFamily="34" charset="0"/>
              </a:rPr>
              <a:t>analogRead</a:t>
            </a:r>
            <a:r>
              <a:rPr lang="en-US" sz="1100" dirty="0">
                <a:solidFill>
                  <a:srgbClr val="FF6600"/>
                </a:solidFill>
                <a:latin typeface="Calibri" pitchFamily="34" charset="0"/>
                <a:cs typeface="Calibri" pitchFamily="34" charset="0"/>
              </a:rPr>
              <a:t>(</a:t>
            </a:r>
            <a:r>
              <a:rPr lang="en-US" sz="1100" dirty="0" err="1">
                <a:solidFill>
                  <a:srgbClr val="FF6600"/>
                </a:solidFill>
                <a:latin typeface="Calibri" pitchFamily="34" charset="0"/>
                <a:cs typeface="Calibri" pitchFamily="34" charset="0"/>
              </a:rPr>
              <a:t>lightPin</a:t>
            </a:r>
            <a:r>
              <a:rPr lang="en-US" sz="1100" dirty="0">
                <a:solidFill>
                  <a:srgbClr val="FF6600"/>
                </a:solidFill>
                <a:latin typeface="Calibri" pitchFamily="34" charset="0"/>
                <a:cs typeface="Calibri" pitchFamily="34" charset="0"/>
              </a:rPr>
              <a:t>); </a:t>
            </a:r>
            <a:r>
              <a:rPr lang="en-US" sz="1100" dirty="0">
                <a:solidFill>
                  <a:schemeClr val="bg2">
                    <a:lumMod val="50000"/>
                  </a:schemeClr>
                </a:solidFill>
                <a:latin typeface="Calibri" pitchFamily="34" charset="0"/>
                <a:cs typeface="Calibri" pitchFamily="34" charset="0"/>
              </a:rPr>
              <a:t>//Read the </a:t>
            </a:r>
            <a:r>
              <a:rPr lang="en-US" sz="1100" dirty="0" err="1">
                <a:solidFill>
                  <a:schemeClr val="bg2">
                    <a:lumMod val="50000"/>
                  </a:schemeClr>
                </a:solidFill>
                <a:latin typeface="Calibri" pitchFamily="34" charset="0"/>
                <a:cs typeface="Calibri" pitchFamily="34" charset="0"/>
              </a:rPr>
              <a:t>lightlevel</a:t>
            </a:r>
            <a:endParaRPr lang="en-US" sz="1100" dirty="0">
              <a:solidFill>
                <a:schemeClr val="bg2">
                  <a:lumMod val="50000"/>
                </a:schemeClr>
              </a:solidFill>
              <a:latin typeface="Calibri" pitchFamily="34" charset="0"/>
              <a:cs typeface="Calibri" pitchFamily="34" charset="0"/>
            </a:endParaRPr>
          </a:p>
          <a:p>
            <a:r>
              <a:rPr lang="en-US" sz="1100" dirty="0" err="1">
                <a:solidFill>
                  <a:srgbClr val="FF6600"/>
                </a:solidFill>
                <a:latin typeface="Calibri" pitchFamily="34" charset="0"/>
                <a:cs typeface="Calibri" pitchFamily="34" charset="0"/>
              </a:rPr>
              <a:t>Serial.print</a:t>
            </a:r>
            <a:r>
              <a:rPr lang="en-US" sz="1100" dirty="0">
                <a:solidFill>
                  <a:srgbClr val="FF6600"/>
                </a:solidFill>
                <a:latin typeface="Calibri" pitchFamily="34" charset="0"/>
                <a:cs typeface="Calibri" pitchFamily="34" charset="0"/>
              </a:rPr>
              <a:t>(</a:t>
            </a:r>
            <a:r>
              <a:rPr lang="en-US" sz="1100" dirty="0" err="1">
                <a:solidFill>
                  <a:srgbClr val="FF6600"/>
                </a:solidFill>
                <a:latin typeface="Calibri" pitchFamily="34" charset="0"/>
                <a:cs typeface="Calibri" pitchFamily="34" charset="0"/>
              </a:rPr>
              <a:t>lightLevel</a:t>
            </a:r>
            <a:r>
              <a:rPr lang="en-US" sz="1100" dirty="0">
                <a:solidFill>
                  <a:srgbClr val="FF6600"/>
                </a:solidFill>
                <a:latin typeface="Calibri" pitchFamily="34" charset="0"/>
                <a:cs typeface="Calibri" pitchFamily="34" charset="0"/>
              </a:rPr>
              <a:t>); </a:t>
            </a:r>
            <a:r>
              <a:rPr lang="en-US" sz="1100" dirty="0">
                <a:solidFill>
                  <a:schemeClr val="bg2">
                    <a:lumMod val="50000"/>
                  </a:schemeClr>
                </a:solidFill>
                <a:latin typeface="Calibri" pitchFamily="34" charset="0"/>
                <a:cs typeface="Calibri" pitchFamily="34" charset="0"/>
              </a:rPr>
              <a:t>//</a:t>
            </a:r>
            <a:r>
              <a:rPr lang="en-US" sz="1100" dirty="0" err="1">
                <a:solidFill>
                  <a:schemeClr val="bg2">
                    <a:lumMod val="50000"/>
                  </a:schemeClr>
                </a:solidFill>
                <a:latin typeface="Calibri" pitchFamily="34" charset="0"/>
                <a:cs typeface="Calibri" pitchFamily="34" charset="0"/>
              </a:rPr>
              <a:t>Affiche</a:t>
            </a:r>
            <a:r>
              <a:rPr lang="en-US" sz="1100" dirty="0">
                <a:solidFill>
                  <a:schemeClr val="bg2">
                    <a:lumMod val="50000"/>
                  </a:schemeClr>
                </a:solidFill>
                <a:latin typeface="Calibri" pitchFamily="34" charset="0"/>
                <a:cs typeface="Calibri" pitchFamily="34" charset="0"/>
              </a:rPr>
              <a:t> le </a:t>
            </a:r>
            <a:r>
              <a:rPr lang="en-US" sz="1100" dirty="0" err="1">
                <a:solidFill>
                  <a:schemeClr val="bg2">
                    <a:lumMod val="50000"/>
                  </a:schemeClr>
                </a:solidFill>
                <a:latin typeface="Calibri" pitchFamily="34" charset="0"/>
                <a:cs typeface="Calibri" pitchFamily="34" charset="0"/>
              </a:rPr>
              <a:t>lightlevel</a:t>
            </a:r>
            <a:r>
              <a:rPr lang="en-US" sz="1100" dirty="0">
                <a:solidFill>
                  <a:schemeClr val="bg2">
                    <a:lumMod val="50000"/>
                  </a:schemeClr>
                </a:solidFill>
                <a:latin typeface="Calibri" pitchFamily="34" charset="0"/>
                <a:cs typeface="Calibri" pitchFamily="34" charset="0"/>
              </a:rPr>
              <a:t> </a:t>
            </a:r>
            <a:r>
              <a:rPr lang="en-US" sz="1100" dirty="0" err="1">
                <a:solidFill>
                  <a:schemeClr val="bg2">
                    <a:lumMod val="50000"/>
                  </a:schemeClr>
                </a:solidFill>
                <a:latin typeface="Calibri" pitchFamily="34" charset="0"/>
                <a:cs typeface="Calibri" pitchFamily="34" charset="0"/>
              </a:rPr>
              <a:t>sur</a:t>
            </a:r>
            <a:r>
              <a:rPr lang="en-US" sz="1100" dirty="0">
                <a:solidFill>
                  <a:schemeClr val="bg2">
                    <a:lumMod val="50000"/>
                  </a:schemeClr>
                </a:solidFill>
                <a:latin typeface="Calibri" pitchFamily="34" charset="0"/>
                <a:cs typeface="Calibri" pitchFamily="34" charset="0"/>
              </a:rPr>
              <a:t> le </a:t>
            </a:r>
            <a:r>
              <a:rPr lang="en-US" sz="1100" dirty="0" err="1">
                <a:solidFill>
                  <a:schemeClr val="bg2">
                    <a:lumMod val="50000"/>
                  </a:schemeClr>
                </a:solidFill>
                <a:latin typeface="Calibri" pitchFamily="34" charset="0"/>
                <a:cs typeface="Calibri" pitchFamily="34" charset="0"/>
              </a:rPr>
              <a:t>moniteur</a:t>
            </a:r>
            <a:r>
              <a:rPr lang="en-US" sz="1100" dirty="0">
                <a:solidFill>
                  <a:schemeClr val="bg2">
                    <a:lumMod val="50000"/>
                  </a:schemeClr>
                </a:solidFill>
                <a:latin typeface="Calibri" pitchFamily="34" charset="0"/>
                <a:cs typeface="Calibri" pitchFamily="34" charset="0"/>
              </a:rPr>
              <a:t> </a:t>
            </a:r>
            <a:r>
              <a:rPr lang="en-US" sz="1100" dirty="0" err="1">
                <a:solidFill>
                  <a:schemeClr val="bg2">
                    <a:lumMod val="50000"/>
                  </a:schemeClr>
                </a:solidFill>
                <a:latin typeface="Calibri" pitchFamily="34" charset="0"/>
                <a:cs typeface="Calibri" pitchFamily="34" charset="0"/>
              </a:rPr>
              <a:t>série</a:t>
            </a:r>
            <a:endParaRPr lang="en-US" sz="1100" dirty="0">
              <a:solidFill>
                <a:schemeClr val="bg2">
                  <a:lumMod val="50000"/>
                </a:schemeClr>
              </a:solidFill>
              <a:latin typeface="Calibri" pitchFamily="34" charset="0"/>
              <a:cs typeface="Calibri" pitchFamily="34" charset="0"/>
            </a:endParaRPr>
          </a:p>
          <a:p>
            <a:r>
              <a:rPr lang="en-US" sz="1100" dirty="0">
                <a:solidFill>
                  <a:schemeClr val="bg2">
                    <a:lumMod val="50000"/>
                  </a:schemeClr>
                </a:solidFill>
                <a:latin typeface="Calibri" pitchFamily="34" charset="0"/>
                <a:cs typeface="Calibri" pitchFamily="34" charset="0"/>
              </a:rPr>
              <a:t>//</a:t>
            </a:r>
            <a:r>
              <a:rPr lang="en-US" sz="1100" dirty="0" err="1">
                <a:solidFill>
                  <a:schemeClr val="bg2">
                    <a:lumMod val="50000"/>
                  </a:schemeClr>
                </a:solidFill>
                <a:latin typeface="Calibri" pitchFamily="34" charset="0"/>
                <a:cs typeface="Calibri" pitchFamily="34" charset="0"/>
              </a:rPr>
              <a:t>ajuster</a:t>
            </a:r>
            <a:r>
              <a:rPr lang="en-US" sz="1100" dirty="0">
                <a:solidFill>
                  <a:schemeClr val="bg2">
                    <a:lumMod val="50000"/>
                  </a:schemeClr>
                </a:solidFill>
                <a:latin typeface="Calibri" pitchFamily="34" charset="0"/>
                <a:cs typeface="Calibri" pitchFamily="34" charset="0"/>
              </a:rPr>
              <a:t> les </a:t>
            </a:r>
            <a:r>
              <a:rPr lang="en-US" sz="1100" dirty="0" err="1">
                <a:solidFill>
                  <a:schemeClr val="bg2">
                    <a:lumMod val="50000"/>
                  </a:schemeClr>
                </a:solidFill>
                <a:latin typeface="Calibri" pitchFamily="34" charset="0"/>
                <a:cs typeface="Calibri" pitchFamily="34" charset="0"/>
              </a:rPr>
              <a:t>valeurs</a:t>
            </a:r>
            <a:r>
              <a:rPr lang="en-US" sz="1100" dirty="0">
                <a:solidFill>
                  <a:schemeClr val="bg2">
                    <a:lumMod val="50000"/>
                  </a:schemeClr>
                </a:solidFill>
                <a:latin typeface="Calibri" pitchFamily="34" charset="0"/>
                <a:cs typeface="Calibri" pitchFamily="34" charset="0"/>
              </a:rPr>
              <a:t> en </a:t>
            </a:r>
            <a:r>
              <a:rPr lang="en-US" sz="1100" dirty="0" err="1">
                <a:solidFill>
                  <a:schemeClr val="bg2">
                    <a:lumMod val="50000"/>
                  </a:schemeClr>
                </a:solidFill>
                <a:latin typeface="Calibri" pitchFamily="34" charset="0"/>
                <a:cs typeface="Calibri" pitchFamily="34" charset="0"/>
              </a:rPr>
              <a:t>fonction</a:t>
            </a:r>
            <a:r>
              <a:rPr lang="en-US" sz="1100" dirty="0">
                <a:solidFill>
                  <a:schemeClr val="bg2">
                    <a:lumMod val="50000"/>
                  </a:schemeClr>
                </a:solidFill>
                <a:latin typeface="Calibri" pitchFamily="34" charset="0"/>
                <a:cs typeface="Calibri" pitchFamily="34" charset="0"/>
              </a:rPr>
              <a:t> du </a:t>
            </a:r>
            <a:r>
              <a:rPr lang="en-US" sz="1100" dirty="0" err="1">
                <a:solidFill>
                  <a:schemeClr val="bg2">
                    <a:lumMod val="50000"/>
                  </a:schemeClr>
                </a:solidFill>
                <a:latin typeface="Calibri" pitchFamily="34" charset="0"/>
                <a:cs typeface="Calibri" pitchFamily="34" charset="0"/>
              </a:rPr>
              <a:t>lightlevel</a:t>
            </a:r>
            <a:r>
              <a:rPr lang="en-US" sz="1100" dirty="0">
                <a:solidFill>
                  <a:schemeClr val="bg2">
                    <a:lumMod val="50000"/>
                  </a:schemeClr>
                </a:solidFill>
                <a:latin typeface="Calibri" pitchFamily="34" charset="0"/>
                <a:cs typeface="Calibri" pitchFamily="34" charset="0"/>
              </a:rPr>
              <a:t>: adjust 180 to 610 to span 0 to 255</a:t>
            </a:r>
          </a:p>
          <a:p>
            <a:r>
              <a:rPr lang="en-US" sz="1100" dirty="0" err="1">
                <a:solidFill>
                  <a:srgbClr val="FF6600"/>
                </a:solidFill>
                <a:latin typeface="Calibri" pitchFamily="34" charset="0"/>
                <a:cs typeface="Calibri" pitchFamily="34" charset="0"/>
              </a:rPr>
              <a:t>lightLevel</a:t>
            </a:r>
            <a:r>
              <a:rPr lang="en-US" sz="1100" dirty="0">
                <a:solidFill>
                  <a:srgbClr val="FF6600"/>
                </a:solidFill>
                <a:latin typeface="Calibri" pitchFamily="34" charset="0"/>
                <a:cs typeface="Calibri" pitchFamily="34" charset="0"/>
              </a:rPr>
              <a:t> = map(</a:t>
            </a:r>
            <a:r>
              <a:rPr lang="en-US" sz="1100" dirty="0" err="1">
                <a:solidFill>
                  <a:srgbClr val="FF6600"/>
                </a:solidFill>
                <a:latin typeface="Calibri" pitchFamily="34" charset="0"/>
                <a:cs typeface="Calibri" pitchFamily="34" charset="0"/>
              </a:rPr>
              <a:t>lightLevel</a:t>
            </a:r>
            <a:r>
              <a:rPr lang="en-US" sz="1100" dirty="0">
                <a:solidFill>
                  <a:srgbClr val="FF6600"/>
                </a:solidFill>
                <a:latin typeface="Calibri" pitchFamily="34" charset="0"/>
                <a:cs typeface="Calibri" pitchFamily="34" charset="0"/>
              </a:rPr>
              <a:t>, 250, 700, 0, 255);</a:t>
            </a:r>
          </a:p>
          <a:p>
            <a:r>
              <a:rPr lang="en-US" sz="1100" dirty="0" err="1">
                <a:solidFill>
                  <a:srgbClr val="FF6600"/>
                </a:solidFill>
                <a:latin typeface="Calibri" pitchFamily="34" charset="0"/>
                <a:cs typeface="Calibri" pitchFamily="34" charset="0"/>
              </a:rPr>
              <a:t>Serial.print</a:t>
            </a:r>
            <a:r>
              <a:rPr lang="en-US" sz="1100" dirty="0">
                <a:solidFill>
                  <a:srgbClr val="FF6600"/>
                </a:solidFill>
                <a:latin typeface="Calibri" pitchFamily="34" charset="0"/>
                <a:cs typeface="Calibri" pitchFamily="34" charset="0"/>
              </a:rPr>
              <a:t>(","); </a:t>
            </a:r>
            <a:r>
              <a:rPr lang="en-US" sz="1100" dirty="0" err="1">
                <a:solidFill>
                  <a:srgbClr val="FF6600"/>
                </a:solidFill>
                <a:latin typeface="Calibri" pitchFamily="34" charset="0"/>
                <a:cs typeface="Calibri" pitchFamily="34" charset="0"/>
              </a:rPr>
              <a:t>Serial.println</a:t>
            </a:r>
            <a:r>
              <a:rPr lang="en-US" sz="1100" dirty="0">
                <a:solidFill>
                  <a:srgbClr val="FF6600"/>
                </a:solidFill>
                <a:latin typeface="Calibri" pitchFamily="34" charset="0"/>
                <a:cs typeface="Calibri" pitchFamily="34" charset="0"/>
              </a:rPr>
              <a:t>(</a:t>
            </a:r>
            <a:r>
              <a:rPr lang="en-US" sz="1100" dirty="0" err="1">
                <a:solidFill>
                  <a:srgbClr val="FF6600"/>
                </a:solidFill>
                <a:latin typeface="Calibri" pitchFamily="34" charset="0"/>
                <a:cs typeface="Calibri" pitchFamily="34" charset="0"/>
              </a:rPr>
              <a:t>lightLevel</a:t>
            </a:r>
            <a:r>
              <a:rPr lang="en-US" sz="1100" dirty="0">
                <a:solidFill>
                  <a:srgbClr val="FF6600"/>
                </a:solidFill>
                <a:latin typeface="Calibri" pitchFamily="34" charset="0"/>
                <a:cs typeface="Calibri" pitchFamily="34" charset="0"/>
              </a:rPr>
              <a:t>);</a:t>
            </a:r>
          </a:p>
          <a:p>
            <a:r>
              <a:rPr lang="en-US" sz="1100" dirty="0">
                <a:solidFill>
                  <a:srgbClr val="FF6600"/>
                </a:solidFill>
                <a:latin typeface="Calibri" pitchFamily="34" charset="0"/>
                <a:cs typeface="Calibri" pitchFamily="34" charset="0"/>
              </a:rPr>
              <a:t>delay(50);</a:t>
            </a:r>
          </a:p>
          <a:p>
            <a:r>
              <a:rPr lang="en-US" sz="1100" dirty="0" err="1">
                <a:solidFill>
                  <a:srgbClr val="FF6600"/>
                </a:solidFill>
                <a:latin typeface="Calibri" pitchFamily="34" charset="0"/>
                <a:cs typeface="Calibri" pitchFamily="34" charset="0"/>
              </a:rPr>
              <a:t>lightLevel</a:t>
            </a:r>
            <a:r>
              <a:rPr lang="en-US" sz="1100" dirty="0">
                <a:solidFill>
                  <a:srgbClr val="FF6600"/>
                </a:solidFill>
                <a:latin typeface="Calibri" pitchFamily="34" charset="0"/>
                <a:cs typeface="Calibri" pitchFamily="34" charset="0"/>
              </a:rPr>
              <a:t> = constrain(</a:t>
            </a:r>
            <a:r>
              <a:rPr lang="en-US" sz="1100" dirty="0" err="1">
                <a:solidFill>
                  <a:srgbClr val="FF6600"/>
                </a:solidFill>
                <a:latin typeface="Calibri" pitchFamily="34" charset="0"/>
                <a:cs typeface="Calibri" pitchFamily="34" charset="0"/>
              </a:rPr>
              <a:t>lightLevel</a:t>
            </a:r>
            <a:r>
              <a:rPr lang="en-US" sz="1100" dirty="0">
                <a:solidFill>
                  <a:srgbClr val="FF6600"/>
                </a:solidFill>
                <a:latin typeface="Calibri" pitchFamily="34" charset="0"/>
                <a:cs typeface="Calibri" pitchFamily="34" charset="0"/>
              </a:rPr>
              <a:t>, 0, 255);//make sure the value is between 0 et 255</a:t>
            </a:r>
          </a:p>
          <a:p>
            <a:r>
              <a:rPr lang="en-US" sz="1100" dirty="0" err="1">
                <a:solidFill>
                  <a:srgbClr val="FF6600"/>
                </a:solidFill>
                <a:latin typeface="Calibri" pitchFamily="34" charset="0"/>
                <a:cs typeface="Calibri" pitchFamily="34" charset="0"/>
              </a:rPr>
              <a:t>analogWrite</a:t>
            </a:r>
            <a:r>
              <a:rPr lang="en-US" sz="1100" dirty="0">
                <a:solidFill>
                  <a:srgbClr val="FF6600"/>
                </a:solidFill>
                <a:latin typeface="Calibri" pitchFamily="34" charset="0"/>
                <a:cs typeface="Calibri" pitchFamily="34" charset="0"/>
              </a:rPr>
              <a:t>(</a:t>
            </a:r>
            <a:r>
              <a:rPr lang="en-US" sz="1100" dirty="0" err="1">
                <a:solidFill>
                  <a:srgbClr val="FF6600"/>
                </a:solidFill>
                <a:latin typeface="Calibri" pitchFamily="34" charset="0"/>
                <a:cs typeface="Calibri" pitchFamily="34" charset="0"/>
              </a:rPr>
              <a:t>ledPin</a:t>
            </a:r>
            <a:r>
              <a:rPr lang="en-US" sz="1100" dirty="0">
                <a:solidFill>
                  <a:srgbClr val="FF6600"/>
                </a:solidFill>
                <a:latin typeface="Calibri" pitchFamily="34" charset="0"/>
                <a:cs typeface="Calibri" pitchFamily="34" charset="0"/>
              </a:rPr>
              <a:t>, </a:t>
            </a:r>
            <a:r>
              <a:rPr lang="en-US" sz="1100" dirty="0" err="1">
                <a:solidFill>
                  <a:srgbClr val="FF6600"/>
                </a:solidFill>
                <a:latin typeface="Calibri" pitchFamily="34" charset="0"/>
                <a:cs typeface="Calibri" pitchFamily="34" charset="0"/>
              </a:rPr>
              <a:t>lightLevel</a:t>
            </a:r>
            <a:r>
              <a:rPr lang="en-US" sz="1100" dirty="0">
                <a:solidFill>
                  <a:srgbClr val="FF6600"/>
                </a:solidFill>
                <a:latin typeface="Calibri" pitchFamily="34" charset="0"/>
                <a:cs typeface="Calibri" pitchFamily="34" charset="0"/>
              </a:rPr>
              <a:t>);  //write the value</a:t>
            </a:r>
            <a:br>
              <a:rPr lang="en-US" sz="1100" dirty="0">
                <a:latin typeface="Calibri" pitchFamily="34" charset="0"/>
                <a:cs typeface="Calibri" pitchFamily="34" charset="0"/>
              </a:rPr>
            </a:br>
            <a:r>
              <a:rPr lang="en-US" sz="1100" b="1" dirty="0">
                <a:solidFill>
                  <a:srgbClr val="C00000"/>
                </a:solidFill>
                <a:latin typeface="Calibri" pitchFamily="34" charset="0"/>
                <a:cs typeface="Calibri" pitchFamily="34" charset="0"/>
              </a:rPr>
              <a:t>}</a:t>
            </a:r>
          </a:p>
        </p:txBody>
      </p:sp>
      <p:sp>
        <p:nvSpPr>
          <p:cNvPr id="7" name="Rectangle 6"/>
          <p:cNvSpPr/>
          <p:nvPr/>
        </p:nvSpPr>
        <p:spPr>
          <a:xfrm>
            <a:off x="0" y="6215082"/>
            <a:ext cx="4556760" cy="338554"/>
          </a:xfrm>
          <a:prstGeom prst="rect">
            <a:avLst/>
          </a:prstGeom>
        </p:spPr>
        <p:txBody>
          <a:bodyPr wrap="none">
            <a:spAutoFit/>
          </a:bodyPr>
          <a:lstStyle/>
          <a:p>
            <a:r>
              <a:rPr lang="fr-FR" sz="1600" b="1" dirty="0">
                <a:solidFill>
                  <a:srgbClr val="0070C0"/>
                </a:solidFill>
                <a:latin typeface="Calibri" pitchFamily="34" charset="0"/>
                <a:cs typeface="Calibri" pitchFamily="34" charset="0"/>
              </a:rPr>
              <a:t>http://www.oomlout.com/a/products/ardx/circ-09</a:t>
            </a:r>
          </a:p>
        </p:txBody>
      </p:sp>
      <p:sp>
        <p:nvSpPr>
          <p:cNvPr id="8" name="Rectangle 7"/>
          <p:cNvSpPr/>
          <p:nvPr/>
        </p:nvSpPr>
        <p:spPr>
          <a:xfrm>
            <a:off x="-32" y="500042"/>
            <a:ext cx="9144032" cy="1323439"/>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If the man can control a potentiometer, how to make the environment that controls (e.g. light). </a:t>
            </a:r>
          </a:p>
          <a:p>
            <a:pPr algn="just"/>
            <a:r>
              <a:rPr lang="en-US" sz="1600" b="1" dirty="0">
                <a:solidFill>
                  <a:srgbClr val="0070C0"/>
                </a:solidFill>
                <a:latin typeface="Calibri" pitchFamily="34" charset="0"/>
                <a:cs typeface="Calibri" pitchFamily="34" charset="0"/>
              </a:rPr>
              <a:t>We will take a photo-resistance (its resistance is dependent on the light received).  However the Arduino cannot directly measure resistance (it does detect a voltage) we have implemented a voltage divider. </a:t>
            </a:r>
          </a:p>
          <a:p>
            <a:pPr algn="just"/>
            <a:r>
              <a:rPr lang="en-US" sz="1600" b="1" dirty="0">
                <a:solidFill>
                  <a:srgbClr val="0070C0"/>
                </a:solidFill>
                <a:latin typeface="Calibri" pitchFamily="34" charset="0"/>
                <a:cs typeface="Calibri" pitchFamily="34" charset="0"/>
              </a:rPr>
              <a:t>The measurement is done on an analog input.   </a:t>
            </a:r>
          </a:p>
          <a:p>
            <a:pPr algn="just"/>
            <a:r>
              <a:rPr lang="en-US" sz="1600" b="1" dirty="0">
                <a:solidFill>
                  <a:srgbClr val="0070C0"/>
                </a:solidFill>
                <a:latin typeface="Calibri" pitchFamily="34" charset="0"/>
                <a:cs typeface="Calibri" pitchFamily="34" charset="0"/>
              </a:rPr>
              <a:t>The strength of the photoresistor decreases when the light increases</a:t>
            </a:r>
            <a:endParaRPr lang="fr-FR" sz="1600" b="1" dirty="0">
              <a:solidFill>
                <a:srgbClr val="0070C0"/>
              </a:solidFill>
              <a:latin typeface="Calibri" pitchFamily="34" charset="0"/>
              <a:cs typeface="Calibri" pitchFamily="34" charset="0"/>
            </a:endParaRPr>
          </a:p>
        </p:txBody>
      </p:sp>
      <p:sp>
        <p:nvSpPr>
          <p:cNvPr id="9" name="Rectangle 8">
            <a:hlinkClick r:id="rId4"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grpSp>
        <p:nvGrpSpPr>
          <p:cNvPr id="11" name="Groupe 10"/>
          <p:cNvGrpSpPr/>
          <p:nvPr/>
        </p:nvGrpSpPr>
        <p:grpSpPr>
          <a:xfrm>
            <a:off x="4857752" y="1928802"/>
            <a:ext cx="2120774" cy="2120774"/>
            <a:chOff x="4357686" y="2143116"/>
            <a:chExt cx="2120774" cy="2120774"/>
          </a:xfrm>
        </p:grpSpPr>
        <p:pic>
          <p:nvPicPr>
            <p:cNvPr id="5" name="Image 4" descr="ARDX-SC-09-150.png"/>
            <p:cNvPicPr>
              <a:picLocks noChangeAspect="1"/>
            </p:cNvPicPr>
            <p:nvPr/>
          </p:nvPicPr>
          <p:blipFill>
            <a:blip r:embed="rId5" cstate="print">
              <a:lum bright="-10000" contrast="40000"/>
              <a:extLst>
                <a:ext uri="{28A0092B-C50C-407E-A947-70E740481C1C}">
                  <a14:useLocalDpi xmlns:a14="http://schemas.microsoft.com/office/drawing/2010/main" val="0"/>
                </a:ext>
              </a:extLst>
            </a:blip>
            <a:stretch>
              <a:fillRect/>
            </a:stretch>
          </p:blipFill>
          <p:spPr>
            <a:xfrm>
              <a:off x="4357686" y="2143116"/>
              <a:ext cx="2120774" cy="2120774"/>
            </a:xfrm>
            <a:prstGeom prst="rect">
              <a:avLst/>
            </a:prstGeom>
          </p:spPr>
        </p:pic>
        <p:sp>
          <p:nvSpPr>
            <p:cNvPr id="10" name="ZoneTexte 9"/>
            <p:cNvSpPr txBox="1"/>
            <p:nvPr/>
          </p:nvSpPr>
          <p:spPr>
            <a:xfrm>
              <a:off x="4838512" y="2404950"/>
              <a:ext cx="525672" cy="215444"/>
            </a:xfrm>
            <a:prstGeom prst="rect">
              <a:avLst/>
            </a:prstGeom>
            <a:solidFill>
              <a:schemeClr val="bg1"/>
            </a:solidFill>
          </p:spPr>
          <p:txBody>
            <a:bodyPr wrap="square" rtlCol="0">
              <a:spAutoFit/>
            </a:bodyPr>
            <a:lstStyle/>
            <a:p>
              <a:pPr algn="ctr"/>
              <a:r>
                <a:rPr lang="fr-FR" sz="800" b="1" dirty="0">
                  <a:latin typeface="Arial" pitchFamily="34" charset="0"/>
                  <a:cs typeface="Arial" pitchFamily="34" charset="0"/>
                </a:rPr>
                <a:t>pin 9</a:t>
              </a:r>
            </a:p>
          </p:txBody>
        </p:sp>
      </p:grpSp>
      <p:pic>
        <p:nvPicPr>
          <p:cNvPr id="12" name="Image 11">
            <a:hlinkClick r:id="rId4" action="ppaction://hlinksldjump"/>
            <a:extLst>
              <a:ext uri="{FF2B5EF4-FFF2-40B4-BE49-F238E27FC236}">
                <a16:creationId xmlns:a16="http://schemas.microsoft.com/office/drawing/2014/main" id="{615F709F-2CAB-4930-AA51-91C5897230A8}"/>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117</a:t>
            </a:fld>
            <a:endParaRPr lang="fr-FR" dirty="0"/>
          </a:p>
        </p:txBody>
      </p:sp>
      <p:sp>
        <p:nvSpPr>
          <p:cNvPr id="4" name="Rectangle 3"/>
          <p:cNvSpPr>
            <a:spLocks noChangeArrowheads="1"/>
          </p:cNvSpPr>
          <p:nvPr/>
        </p:nvSpPr>
        <p:spPr bwMode="auto">
          <a:xfrm>
            <a:off x="1428728" y="2426587"/>
            <a:ext cx="6542194" cy="1290446"/>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TP3-B – EXTENDED</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MACHINE A ETATS</a:t>
            </a:r>
          </a:p>
        </p:txBody>
      </p:sp>
      <p:pic>
        <p:nvPicPr>
          <p:cNvPr id="6" name="Image 5">
            <a:hlinkClick r:id="rId2" action="ppaction://hlinksldjump"/>
            <a:extLst>
              <a:ext uri="{FF2B5EF4-FFF2-40B4-BE49-F238E27FC236}">
                <a16:creationId xmlns:a16="http://schemas.microsoft.com/office/drawing/2014/main" id="{CCBEADAF-0262-4E94-B160-D383192598E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
        <p:nvSpPr>
          <p:cNvPr id="7" name="Rectangle 6">
            <a:hlinkClick r:id="rId2" action="ppaction://hlinksldjump"/>
            <a:extLst>
              <a:ext uri="{FF2B5EF4-FFF2-40B4-BE49-F238E27FC236}">
                <a16:creationId xmlns:a16="http://schemas.microsoft.com/office/drawing/2014/main" id="{872DC2C9-55A8-059D-99A7-9E0E91AEA8B4}"/>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33939069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095871-5A6B-4F40-BE46-81D1B74A4746}"/>
              </a:ext>
            </a:extLst>
          </p:cNvPr>
          <p:cNvSpPr>
            <a:spLocks noGrp="1"/>
          </p:cNvSpPr>
          <p:nvPr>
            <p:ph type="title"/>
          </p:nvPr>
        </p:nvSpPr>
        <p:spPr/>
        <p:txBody>
          <a:bodyPr/>
          <a:lstStyle/>
          <a:p>
            <a:r>
              <a:rPr lang="fr-FR" dirty="0"/>
              <a:t>MACHINE A ETATS ET PHOTORESISTANCE</a:t>
            </a:r>
          </a:p>
        </p:txBody>
      </p:sp>
      <p:sp>
        <p:nvSpPr>
          <p:cNvPr id="3" name="Espace réservé du numéro de diapositive 2">
            <a:extLst>
              <a:ext uri="{FF2B5EF4-FFF2-40B4-BE49-F238E27FC236}">
                <a16:creationId xmlns:a16="http://schemas.microsoft.com/office/drawing/2014/main" id="{138DAE8F-9087-4A93-B3EC-A0C51291EB64}"/>
              </a:ext>
            </a:extLst>
          </p:cNvPr>
          <p:cNvSpPr>
            <a:spLocks noGrp="1"/>
          </p:cNvSpPr>
          <p:nvPr>
            <p:ph type="sldNum" sz="quarter" idx="12"/>
          </p:nvPr>
        </p:nvSpPr>
        <p:spPr/>
        <p:txBody>
          <a:bodyPr/>
          <a:lstStyle/>
          <a:p>
            <a:pPr>
              <a:defRPr/>
            </a:pPr>
            <a:fld id="{E652A8FB-8C76-45BB-8D82-93F8E151003C}" type="slidenum">
              <a:rPr lang="fr-FR" smtClean="0"/>
              <a:pPr>
                <a:defRPr/>
              </a:pPr>
              <a:t>118</a:t>
            </a:fld>
            <a:endParaRPr lang="fr-FR"/>
          </a:p>
        </p:txBody>
      </p:sp>
      <p:pic>
        <p:nvPicPr>
          <p:cNvPr id="5" name="Image 4">
            <a:extLst>
              <a:ext uri="{FF2B5EF4-FFF2-40B4-BE49-F238E27FC236}">
                <a16:creationId xmlns:a16="http://schemas.microsoft.com/office/drawing/2014/main" id="{A99DF397-7185-491C-BB6F-5F6685E8B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 y="2060848"/>
            <a:ext cx="9144000" cy="4375656"/>
          </a:xfrm>
          <a:prstGeom prst="rect">
            <a:avLst/>
          </a:prstGeom>
        </p:spPr>
      </p:pic>
      <p:pic>
        <p:nvPicPr>
          <p:cNvPr id="6" name="Image 5">
            <a:extLst>
              <a:ext uri="{FF2B5EF4-FFF2-40B4-BE49-F238E27FC236}">
                <a16:creationId xmlns:a16="http://schemas.microsoft.com/office/drawing/2014/main" id="{230F7C8F-ADBB-4D76-8C13-8E427CDCFF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61040"/>
            <a:ext cx="1200800" cy="1229306"/>
          </a:xfrm>
          <a:prstGeom prst="rect">
            <a:avLst/>
          </a:prstGeom>
        </p:spPr>
      </p:pic>
      <p:sp>
        <p:nvSpPr>
          <p:cNvPr id="4" name="ZoneTexte 3">
            <a:extLst>
              <a:ext uri="{FF2B5EF4-FFF2-40B4-BE49-F238E27FC236}">
                <a16:creationId xmlns:a16="http://schemas.microsoft.com/office/drawing/2014/main" id="{B0EBC42A-C6C7-4B5B-A05A-1C12F7C5EF61}"/>
              </a:ext>
            </a:extLst>
          </p:cNvPr>
          <p:cNvSpPr txBox="1"/>
          <p:nvPr/>
        </p:nvSpPr>
        <p:spPr>
          <a:xfrm>
            <a:off x="1353424" y="1014083"/>
            <a:ext cx="386644" cy="523220"/>
          </a:xfrm>
          <a:prstGeom prst="rect">
            <a:avLst/>
          </a:prstGeom>
          <a:noFill/>
        </p:spPr>
        <p:txBody>
          <a:bodyPr wrap="none" rtlCol="0">
            <a:spAutoFit/>
          </a:bodyPr>
          <a:lstStyle/>
          <a:p>
            <a:r>
              <a:rPr lang="fr-FR" sz="2800" b="1" dirty="0">
                <a:effectLst>
                  <a:outerShdw blurRad="38100" dist="38100" dir="2700000" algn="tl">
                    <a:srgbClr val="000000">
                      <a:alpha val="43137"/>
                    </a:srgbClr>
                  </a:outerShdw>
                </a:effectLst>
                <a:latin typeface="+mn-lt"/>
              </a:rPr>
              <a:t>R</a:t>
            </a:r>
          </a:p>
        </p:txBody>
      </p:sp>
    </p:spTree>
    <p:extLst>
      <p:ext uri="{BB962C8B-B14F-4D97-AF65-F5344CB8AC3E}">
        <p14:creationId xmlns:p14="http://schemas.microsoft.com/office/powerpoint/2010/main" val="36692796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3B4030F-DA0B-419D-AE1C-C8D9FA8D79AB}"/>
              </a:ext>
            </a:extLst>
          </p:cNvPr>
          <p:cNvSpPr txBox="1">
            <a:spLocks/>
          </p:cNvSpPr>
          <p:nvPr/>
        </p:nvSpPr>
        <p:spPr bwMode="auto">
          <a:xfrm>
            <a:off x="457200" y="0"/>
            <a:ext cx="8229600" cy="4571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0" fontAlgn="base" latinLnBrk="0" hangingPunct="0">
              <a:spcBef>
                <a:spcPct val="0"/>
              </a:spcBef>
              <a:spcAft>
                <a:spcPct val="0"/>
              </a:spcAft>
              <a:buNone/>
              <a:defRPr lang="fr-FR" sz="2200" b="1" kern="1200" dirty="0" smtClean="0">
                <a:solidFill>
                  <a:schemeClr val="bg1"/>
                </a:solidFill>
                <a:latin typeface="Calibri" pitchFamily="34" charset="0"/>
                <a:ea typeface="+mj-ea"/>
                <a:cs typeface="+mj-cs"/>
              </a:defRPr>
            </a:lvl1pPr>
          </a:lstStyle>
          <a:p>
            <a:r>
              <a:rPr lang="fr-FR" dirty="0"/>
              <a:t>MACHINE A ETATS ET PHOTORESISTANCE</a:t>
            </a:r>
          </a:p>
        </p:txBody>
      </p:sp>
      <p:pic>
        <p:nvPicPr>
          <p:cNvPr id="7" name="Image 6">
            <a:extLst>
              <a:ext uri="{FF2B5EF4-FFF2-40B4-BE49-F238E27FC236}">
                <a16:creationId xmlns:a16="http://schemas.microsoft.com/office/drawing/2014/main" id="{1CA0F062-F025-4420-9B5A-5C4AFF17F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2815507"/>
          </a:xfrm>
          <a:prstGeom prst="rect">
            <a:avLst/>
          </a:prstGeom>
        </p:spPr>
      </p:pic>
      <p:pic>
        <p:nvPicPr>
          <p:cNvPr id="11" name="Image 10">
            <a:extLst>
              <a:ext uri="{FF2B5EF4-FFF2-40B4-BE49-F238E27FC236}">
                <a16:creationId xmlns:a16="http://schemas.microsoft.com/office/drawing/2014/main" id="{FA694509-A96C-457E-B255-942C06D78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064"/>
            <a:ext cx="9144000" cy="1541229"/>
          </a:xfrm>
          <a:prstGeom prst="rect">
            <a:avLst/>
          </a:prstGeom>
        </p:spPr>
      </p:pic>
    </p:spTree>
    <p:extLst>
      <p:ext uri="{BB962C8B-B14F-4D97-AF65-F5344CB8AC3E}">
        <p14:creationId xmlns:p14="http://schemas.microsoft.com/office/powerpoint/2010/main" val="1014044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DE LICENCE LIBRE: LICENCE CREATIVE COMMONS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12</a:t>
            </a:fld>
            <a:endParaRPr lang="fr-FR"/>
          </a:p>
        </p:txBody>
      </p:sp>
      <p:sp>
        <p:nvSpPr>
          <p:cNvPr id="5" name="Rectangle 4"/>
          <p:cNvSpPr/>
          <p:nvPr/>
        </p:nvSpPr>
        <p:spPr>
          <a:xfrm>
            <a:off x="0" y="548680"/>
            <a:ext cx="7668344" cy="830997"/>
          </a:xfrm>
          <a:prstGeom prst="rect">
            <a:avLst/>
          </a:prstGeom>
        </p:spPr>
        <p:txBody>
          <a:bodyPr wrap="square">
            <a:spAutoFit/>
          </a:bodyPr>
          <a:lstStyle/>
          <a:p>
            <a:pPr algn="just"/>
            <a:r>
              <a:rPr lang="en-US" sz="1600" b="1" dirty="0">
                <a:solidFill>
                  <a:srgbClr val="FF6600"/>
                </a:solidFill>
                <a:latin typeface="Calibri" pitchFamily="34" charset="0"/>
              </a:rPr>
              <a:t>Creative Commons licenses were created on the premise that intellectual property was fundamentally different from physical property, and the observation that the current copyright laws were an obstacle to the dissemination of the culture.</a:t>
            </a:r>
            <a:endParaRPr lang="fr-FR" sz="1600" b="1" dirty="0">
              <a:latin typeface="Calibri" pitchFamily="34" charset="0"/>
            </a:endParaRPr>
          </a:p>
        </p:txBody>
      </p:sp>
      <p:sp>
        <p:nvSpPr>
          <p:cNvPr id="6" name="Rectangle 5"/>
          <p:cNvSpPr/>
          <p:nvPr/>
        </p:nvSpPr>
        <p:spPr>
          <a:xfrm>
            <a:off x="0" y="6289575"/>
            <a:ext cx="8892480" cy="276999"/>
          </a:xfrm>
          <a:prstGeom prst="rect">
            <a:avLst/>
          </a:prstGeom>
        </p:spPr>
        <p:txBody>
          <a:bodyPr wrap="square">
            <a:spAutoFit/>
          </a:bodyPr>
          <a:lstStyle/>
          <a:p>
            <a:r>
              <a:rPr lang="fr-FR" sz="1200" b="1" dirty="0">
                <a:solidFill>
                  <a:srgbClr val="FF6600"/>
                </a:solidFill>
                <a:latin typeface="Calibri" pitchFamily="34" charset="0"/>
              </a:rPr>
              <a:t>http://fr.wikipedia.org/wiki/Licence_Creative_Commons</a:t>
            </a:r>
          </a:p>
        </p:txBody>
      </p:sp>
      <p:sp>
        <p:nvSpPr>
          <p:cNvPr id="9" name="Rectangle 8"/>
          <p:cNvSpPr/>
          <p:nvPr/>
        </p:nvSpPr>
        <p:spPr>
          <a:xfrm>
            <a:off x="0" y="5334307"/>
            <a:ext cx="9144000" cy="830997"/>
          </a:xfrm>
          <a:prstGeom prst="rect">
            <a:avLst/>
          </a:prstGeom>
        </p:spPr>
        <p:txBody>
          <a:bodyPr wrap="square">
            <a:spAutoFit/>
          </a:bodyPr>
          <a:lstStyle/>
          <a:p>
            <a:r>
              <a:rPr lang="en-US" sz="1600" b="1" dirty="0">
                <a:solidFill>
                  <a:srgbClr val="7030A0"/>
                </a:solidFill>
                <a:latin typeface="Calibri" pitchFamily="34" charset="0"/>
              </a:rPr>
              <a:t>This License including although: </a:t>
            </a:r>
          </a:p>
          <a:p>
            <a:r>
              <a:rPr lang="en-US" sz="1600" b="1" dirty="0">
                <a:solidFill>
                  <a:srgbClr val="7030A0"/>
                </a:solidFill>
                <a:latin typeface="Calibri" pitchFamily="34" charset="0"/>
              </a:rPr>
              <a:t>waiver - no matter which of the above conditions can be waived if you have the permission of the owner of rights.</a:t>
            </a:r>
            <a:endParaRPr lang="fr-FR" sz="1600" b="1" dirty="0">
              <a:latin typeface="Calibri" pitchFamily="34" charset="0"/>
            </a:endParaRPr>
          </a:p>
        </p:txBody>
      </p:sp>
      <p:pic>
        <p:nvPicPr>
          <p:cNvPr id="11" name="Image 10" descr="seal.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2073" y="935952"/>
            <a:ext cx="764856" cy="764856"/>
          </a:xfrm>
          <a:prstGeom prst="rect">
            <a:avLst/>
          </a:prstGeom>
        </p:spPr>
      </p:pic>
      <p:sp>
        <p:nvSpPr>
          <p:cNvPr id="12" name="Rectangle 11"/>
          <p:cNvSpPr/>
          <p:nvPr/>
        </p:nvSpPr>
        <p:spPr>
          <a:xfrm>
            <a:off x="0" y="1792235"/>
            <a:ext cx="9144000" cy="830997"/>
          </a:xfrm>
          <a:prstGeom prst="rect">
            <a:avLst/>
          </a:prstGeom>
        </p:spPr>
        <p:txBody>
          <a:bodyPr wrap="square">
            <a:spAutoFit/>
          </a:bodyPr>
          <a:lstStyle/>
          <a:p>
            <a:r>
              <a:rPr lang="en-US" sz="1600" b="1" dirty="0">
                <a:solidFill>
                  <a:srgbClr val="C00000"/>
                </a:solidFill>
                <a:latin typeface="Calibri" pitchFamily="34" charset="0"/>
              </a:rPr>
              <a:t>GOAL: To provide a legal tool that guarantees the protection of the rights of the author of an artistic work and the free movement of the cultural content of this work, in order to allow authors to contribute to a legacy of works available in the 'public domain' (term taken in the broad sense).</a:t>
            </a:r>
            <a:endParaRPr lang="fr-FR" sz="1600" b="1" dirty="0">
              <a:latin typeface="Calibri" pitchFamily="34" charset="0"/>
            </a:endParaRPr>
          </a:p>
        </p:txBody>
      </p:sp>
      <p:pic>
        <p:nvPicPr>
          <p:cNvPr id="13" name="Image 12" descr="cc-logos.gif"/>
          <p:cNvPicPr>
            <a:picLocks noChangeAspect="1"/>
          </p:cNvPicPr>
          <p:nvPr/>
        </p:nvPicPr>
        <p:blipFill>
          <a:blip r:embed="rId3" cstate="print">
            <a:extLst>
              <a:ext uri="{28A0092B-C50C-407E-A947-70E740481C1C}">
                <a14:useLocalDpi xmlns:a14="http://schemas.microsoft.com/office/drawing/2010/main" val="0"/>
              </a:ext>
            </a:extLst>
          </a:blip>
          <a:srcRect l="24840" r="25479" b="69353"/>
          <a:stretch>
            <a:fillRect/>
          </a:stretch>
        </p:blipFill>
        <p:spPr>
          <a:xfrm>
            <a:off x="7718805" y="548680"/>
            <a:ext cx="1279806" cy="345610"/>
          </a:xfrm>
          <a:prstGeom prst="rect">
            <a:avLst/>
          </a:prstGeom>
        </p:spPr>
      </p:pic>
      <p:sp>
        <p:nvSpPr>
          <p:cNvPr id="14" name="Rectangle 13"/>
          <p:cNvSpPr/>
          <p:nvPr/>
        </p:nvSpPr>
        <p:spPr>
          <a:xfrm>
            <a:off x="0" y="6093296"/>
            <a:ext cx="4572000" cy="276999"/>
          </a:xfrm>
          <a:prstGeom prst="rect">
            <a:avLst/>
          </a:prstGeom>
        </p:spPr>
        <p:txBody>
          <a:bodyPr>
            <a:spAutoFit/>
          </a:bodyPr>
          <a:lstStyle/>
          <a:p>
            <a:r>
              <a:rPr lang="fr-FR" sz="1200" b="1" dirty="0">
                <a:solidFill>
                  <a:srgbClr val="FF6600"/>
                </a:solidFill>
                <a:latin typeface="Calibri" pitchFamily="34" charset="0"/>
              </a:rPr>
              <a:t>http://creativecommons.org/licenses/by/3.0/deed.fr</a:t>
            </a:r>
          </a:p>
        </p:txBody>
      </p:sp>
      <p:sp>
        <p:nvSpPr>
          <p:cNvPr id="15" name="Rectangle 14">
            <a:extLst>
              <a:ext uri="{FF2B5EF4-FFF2-40B4-BE49-F238E27FC236}">
                <a16:creationId xmlns:a16="http://schemas.microsoft.com/office/drawing/2014/main" id="{852BAA98-D480-43A1-937D-F1A16D1E9E82}"/>
              </a:ext>
            </a:extLst>
          </p:cNvPr>
          <p:cNvSpPr/>
          <p:nvPr/>
        </p:nvSpPr>
        <p:spPr>
          <a:xfrm>
            <a:off x="755576" y="2910423"/>
            <a:ext cx="8352928" cy="2462213"/>
          </a:xfrm>
          <a:prstGeom prst="rect">
            <a:avLst/>
          </a:prstGeom>
        </p:spPr>
        <p:txBody>
          <a:bodyPr wrap="square">
            <a:spAutoFit/>
          </a:bodyPr>
          <a:lstStyle/>
          <a:p>
            <a:pPr algn="just"/>
            <a:r>
              <a:rPr lang="en-US" b="1" dirty="0">
                <a:latin typeface="Calibri" pitchFamily="34" charset="0"/>
              </a:rPr>
              <a:t>-Paternity [BY] (grant): the work can be freely used provided that attribute it to the author by citing its name.  </a:t>
            </a:r>
          </a:p>
          <a:p>
            <a:pPr algn="just"/>
            <a:endParaRPr lang="en-US" b="1" dirty="0">
              <a:latin typeface="Calibri" pitchFamily="34" charset="0"/>
            </a:endParaRPr>
          </a:p>
          <a:p>
            <a:pPr algn="just"/>
            <a:r>
              <a:rPr lang="en-US" b="1" dirty="0">
                <a:latin typeface="Calibri" pitchFamily="34" charset="0"/>
              </a:rPr>
              <a:t> -No commercial use [NC] (Noncommercial): the owner of rights may authorize any use or instead restrict it to non-commercial use (commercial use remaining subject to approval). </a:t>
            </a:r>
          </a:p>
          <a:p>
            <a:pPr algn="just"/>
            <a:endParaRPr lang="en-US" b="1" dirty="0">
              <a:latin typeface="Calibri" pitchFamily="34" charset="0"/>
            </a:endParaRPr>
          </a:p>
          <a:p>
            <a:pPr algn="just"/>
            <a:r>
              <a:rPr lang="en-US" b="1" dirty="0">
                <a:latin typeface="Calibri" pitchFamily="34" charset="0"/>
              </a:rPr>
              <a:t>-No change [ND] (</a:t>
            </a:r>
            <a:r>
              <a:rPr lang="en-US" b="1" dirty="0" err="1">
                <a:latin typeface="Calibri" pitchFamily="34" charset="0"/>
              </a:rPr>
              <a:t>NoDerivs</a:t>
            </a:r>
            <a:r>
              <a:rPr lang="en-US" b="1" dirty="0">
                <a:latin typeface="Calibri" pitchFamily="34" charset="0"/>
              </a:rPr>
              <a:t>): the owner of rights may continue to reserve the faculty to make derivative works of type or instead beforehand authorize modifications, translations. </a:t>
            </a:r>
          </a:p>
          <a:p>
            <a:pPr algn="just"/>
            <a:endParaRPr lang="en-US" b="1" dirty="0">
              <a:latin typeface="Calibri" pitchFamily="34" charset="0"/>
            </a:endParaRPr>
          </a:p>
          <a:p>
            <a:pPr algn="just"/>
            <a:r>
              <a:rPr lang="en-US" b="1" dirty="0">
                <a:latin typeface="Calibri" pitchFamily="34" charset="0"/>
              </a:rPr>
              <a:t>-Sharing of initial conditions to the same [SA] (</a:t>
            </a:r>
            <a:r>
              <a:rPr lang="en-US" b="1" dirty="0" err="1">
                <a:latin typeface="Calibri" pitchFamily="34" charset="0"/>
              </a:rPr>
              <a:t>ShareAlike</a:t>
            </a:r>
            <a:r>
              <a:rPr lang="en-US" b="1" dirty="0">
                <a:latin typeface="Calibri" pitchFamily="34" charset="0"/>
              </a:rPr>
              <a:t>): the owner of the rights may authorize in advance changes; can overlap (SA) required for so-called derivative works to be offered to the public with the same freedoms (under the same Creative Commons options) as the original work.</a:t>
            </a:r>
            <a:endParaRPr lang="fr-FR" dirty="0">
              <a:latin typeface="Calibri" pitchFamily="34" charset="0"/>
            </a:endParaRPr>
          </a:p>
        </p:txBody>
      </p:sp>
      <p:pic>
        <p:nvPicPr>
          <p:cNvPr id="16" name="Picture 2" descr="Creative Commons Attribution icon">
            <a:extLst>
              <a:ext uri="{FF2B5EF4-FFF2-40B4-BE49-F238E27FC236}">
                <a16:creationId xmlns:a16="http://schemas.microsoft.com/office/drawing/2014/main" id="{12740E1F-61E1-4016-A43F-4D777267A4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592" y="2995211"/>
            <a:ext cx="342900" cy="342900"/>
          </a:xfrm>
          <a:prstGeom prst="rect">
            <a:avLst/>
          </a:prstGeom>
          <a:noFill/>
        </p:spPr>
      </p:pic>
      <p:pic>
        <p:nvPicPr>
          <p:cNvPr id="17" name="Picture 7" descr="Creative Commons Noncommercial icon">
            <a:extLst>
              <a:ext uri="{FF2B5EF4-FFF2-40B4-BE49-F238E27FC236}">
                <a16:creationId xmlns:a16="http://schemas.microsoft.com/office/drawing/2014/main" id="{DFE251D2-7A60-4C87-BCAA-A442079759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96" y="3516407"/>
            <a:ext cx="342900" cy="342900"/>
          </a:xfrm>
          <a:prstGeom prst="rect">
            <a:avLst/>
          </a:prstGeom>
          <a:noFill/>
        </p:spPr>
      </p:pic>
      <p:pic>
        <p:nvPicPr>
          <p:cNvPr id="18" name="Picture 13" descr="Creative Commons No Derivative Works icon">
            <a:extLst>
              <a:ext uri="{FF2B5EF4-FFF2-40B4-BE49-F238E27FC236}">
                <a16:creationId xmlns:a16="http://schemas.microsoft.com/office/drawing/2014/main" id="{20461B64-CB19-461F-822D-D6C87ACBD9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660" y="4075331"/>
            <a:ext cx="342900" cy="342900"/>
          </a:xfrm>
          <a:prstGeom prst="rect">
            <a:avLst/>
          </a:prstGeom>
          <a:noFill/>
        </p:spPr>
      </p:pic>
      <p:pic>
        <p:nvPicPr>
          <p:cNvPr id="19" name="Picture 10" descr="Creative Commons Share Alike icon">
            <a:extLst>
              <a:ext uri="{FF2B5EF4-FFF2-40B4-BE49-F238E27FC236}">
                <a16:creationId xmlns:a16="http://schemas.microsoft.com/office/drawing/2014/main" id="{90C7C420-83C0-4A22-AD96-9020E469FB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520" y="4651395"/>
            <a:ext cx="342900" cy="342900"/>
          </a:xfrm>
          <a:prstGeom prst="rect">
            <a:avLst/>
          </a:prstGeom>
          <a:noFill/>
        </p:spPr>
      </p:pic>
      <p:pic>
        <p:nvPicPr>
          <p:cNvPr id="20" name="Image 19" descr="64px-Cc-nc-euro.svg.png">
            <a:extLst>
              <a:ext uri="{FF2B5EF4-FFF2-40B4-BE49-F238E27FC236}">
                <a16:creationId xmlns:a16="http://schemas.microsoft.com/office/drawing/2014/main" id="{2C17DB9A-6D82-4132-8273-3AB9442056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258" y="3526057"/>
            <a:ext cx="331464" cy="331464"/>
          </a:xfrm>
          <a:prstGeom prst="rect">
            <a:avLst/>
          </a:prstGeom>
        </p:spPr>
      </p:pic>
      <p:pic>
        <p:nvPicPr>
          <p:cNvPr id="21" name="Image 20">
            <a:hlinkClick r:id="rId9" action="ppaction://hlinksldjump"/>
            <a:extLst>
              <a:ext uri="{FF2B5EF4-FFF2-40B4-BE49-F238E27FC236}">
                <a16:creationId xmlns:a16="http://schemas.microsoft.com/office/drawing/2014/main" id="{CD6E7FCA-566B-4B5F-A305-2320EA362D6F}"/>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amond(in)">
                                      <p:cBhvr>
                                        <p:cTn id="23" dur="2000"/>
                                        <p:tgtEl>
                                          <p:spTgt spid="15"/>
                                        </p:tgtEl>
                                      </p:cBhvr>
                                    </p:animEffect>
                                  </p:childTnLst>
                                </p:cTn>
                              </p:par>
                              <p:par>
                                <p:cTn id="24" presetID="8" presetClass="entr" presetSubtype="16"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amond(in)">
                                      <p:cBhvr>
                                        <p:cTn id="26" dur="2000"/>
                                        <p:tgtEl>
                                          <p:spTgt spid="16"/>
                                        </p:tgtEl>
                                      </p:cBhvr>
                                    </p:animEffect>
                                  </p:childTnLst>
                                </p:cTn>
                              </p:par>
                              <p:par>
                                <p:cTn id="27" presetID="8" presetClass="entr" presetSubtype="16"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amond(in)">
                                      <p:cBhvr>
                                        <p:cTn id="29" dur="2000"/>
                                        <p:tgtEl>
                                          <p:spTgt spid="17"/>
                                        </p:tgtEl>
                                      </p:cBhvr>
                                    </p:animEffect>
                                  </p:childTnLst>
                                </p:cTn>
                              </p:par>
                              <p:par>
                                <p:cTn id="30" presetID="8" presetClass="entr" presetSubtype="1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amond(in)">
                                      <p:cBhvr>
                                        <p:cTn id="32" dur="2000"/>
                                        <p:tgtEl>
                                          <p:spTgt spid="18"/>
                                        </p:tgtEl>
                                      </p:cBhvr>
                                    </p:animEffect>
                                  </p:childTnLst>
                                </p:cTn>
                              </p:par>
                              <p:par>
                                <p:cTn id="33" presetID="8" presetClass="entr" presetSubtype="16"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diamond(in)">
                                      <p:cBhvr>
                                        <p:cTn id="35" dur="2000"/>
                                        <p:tgtEl>
                                          <p:spTgt spid="19"/>
                                        </p:tgtEl>
                                      </p:cBhvr>
                                    </p:animEffect>
                                  </p:childTnLst>
                                </p:cTn>
                              </p:par>
                              <p:par>
                                <p:cTn id="36" presetID="8"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amond(in)">
                                      <p:cBhvr>
                                        <p:cTn id="38" dur="20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childTnLst>
                          </p:cTn>
                        </p:par>
                        <p:par>
                          <p:cTn id="44" fill="hold">
                            <p:stCondLst>
                              <p:cond delay="500"/>
                            </p:stCondLst>
                            <p:childTnLst>
                              <p:par>
                                <p:cTn id="45" presetID="3" presetClass="entr" presetSubtype="1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linds(horizontal)">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P spid="14" grpId="0"/>
      <p:bldP spid="1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3B4030F-DA0B-419D-AE1C-C8D9FA8D79AB}"/>
              </a:ext>
            </a:extLst>
          </p:cNvPr>
          <p:cNvSpPr txBox="1">
            <a:spLocks/>
          </p:cNvSpPr>
          <p:nvPr/>
        </p:nvSpPr>
        <p:spPr bwMode="auto">
          <a:xfrm>
            <a:off x="457200" y="0"/>
            <a:ext cx="8229600" cy="4571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0" fontAlgn="base" latinLnBrk="0" hangingPunct="0">
              <a:spcBef>
                <a:spcPct val="0"/>
              </a:spcBef>
              <a:spcAft>
                <a:spcPct val="0"/>
              </a:spcAft>
              <a:buNone/>
              <a:defRPr lang="fr-FR" sz="2200" b="1" kern="1200" dirty="0" smtClean="0">
                <a:solidFill>
                  <a:schemeClr val="bg1"/>
                </a:solidFill>
                <a:latin typeface="Calibri" pitchFamily="34" charset="0"/>
                <a:ea typeface="+mj-ea"/>
                <a:cs typeface="+mj-cs"/>
              </a:defRPr>
            </a:lvl1pPr>
          </a:lstStyle>
          <a:p>
            <a:r>
              <a:rPr lang="fr-FR" dirty="0"/>
              <a:t>MACHINE A ETATS ET PHOTORESISTANCE</a:t>
            </a:r>
          </a:p>
        </p:txBody>
      </p:sp>
      <p:pic>
        <p:nvPicPr>
          <p:cNvPr id="3" name="Image 2">
            <a:extLst>
              <a:ext uri="{FF2B5EF4-FFF2-40B4-BE49-F238E27FC236}">
                <a16:creationId xmlns:a16="http://schemas.microsoft.com/office/drawing/2014/main" id="{3CFB731C-C9CD-4769-8A1A-3C40DAF2C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836712"/>
            <a:ext cx="4410691" cy="3620005"/>
          </a:xfrm>
          <a:prstGeom prst="rect">
            <a:avLst/>
          </a:prstGeom>
        </p:spPr>
      </p:pic>
      <p:sp>
        <p:nvSpPr>
          <p:cNvPr id="5" name="ZoneTexte 4">
            <a:extLst>
              <a:ext uri="{FF2B5EF4-FFF2-40B4-BE49-F238E27FC236}">
                <a16:creationId xmlns:a16="http://schemas.microsoft.com/office/drawing/2014/main" id="{39447441-5381-4827-8ADC-E34B5BB25A33}"/>
              </a:ext>
            </a:extLst>
          </p:cNvPr>
          <p:cNvSpPr txBox="1"/>
          <p:nvPr/>
        </p:nvSpPr>
        <p:spPr>
          <a:xfrm rot="2290279">
            <a:off x="5467621" y="2150796"/>
            <a:ext cx="2141355" cy="307777"/>
          </a:xfrm>
          <a:prstGeom prst="rect">
            <a:avLst/>
          </a:prstGeom>
          <a:noFill/>
        </p:spPr>
        <p:txBody>
          <a:bodyPr wrap="none" rtlCol="0">
            <a:spAutoFit/>
          </a:bodyPr>
          <a:lstStyle/>
          <a:p>
            <a:r>
              <a:rPr lang="fr-FR" b="1" dirty="0">
                <a:solidFill>
                  <a:srgbClr val="C00000"/>
                </a:solidFill>
                <a:latin typeface="+mn-lt"/>
              </a:rPr>
              <a:t>luminosité =&lt; SEUIL_NUIT</a:t>
            </a:r>
          </a:p>
        </p:txBody>
      </p:sp>
      <p:pic>
        <p:nvPicPr>
          <p:cNvPr id="8" name="Image 7">
            <a:extLst>
              <a:ext uri="{FF2B5EF4-FFF2-40B4-BE49-F238E27FC236}">
                <a16:creationId xmlns:a16="http://schemas.microsoft.com/office/drawing/2014/main" id="{82DAB2C7-1522-44AA-A852-6B93FA7DC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3861048"/>
            <a:ext cx="3715268" cy="2400635"/>
          </a:xfrm>
          <a:prstGeom prst="rect">
            <a:avLst/>
          </a:prstGeom>
        </p:spPr>
      </p:pic>
      <p:sp>
        <p:nvSpPr>
          <p:cNvPr id="10" name="ZoneTexte 9">
            <a:extLst>
              <a:ext uri="{FF2B5EF4-FFF2-40B4-BE49-F238E27FC236}">
                <a16:creationId xmlns:a16="http://schemas.microsoft.com/office/drawing/2014/main" id="{08B619B6-3821-4139-9360-2192E4C22429}"/>
              </a:ext>
            </a:extLst>
          </p:cNvPr>
          <p:cNvSpPr txBox="1"/>
          <p:nvPr/>
        </p:nvSpPr>
        <p:spPr>
          <a:xfrm rot="19393439">
            <a:off x="5538871" y="5114435"/>
            <a:ext cx="2787558" cy="307777"/>
          </a:xfrm>
          <a:prstGeom prst="rect">
            <a:avLst/>
          </a:prstGeom>
          <a:noFill/>
        </p:spPr>
        <p:txBody>
          <a:bodyPr wrap="none" rtlCol="0">
            <a:spAutoFit/>
          </a:bodyPr>
          <a:lstStyle/>
          <a:p>
            <a:r>
              <a:rPr lang="fr-FR" b="1" dirty="0" err="1">
                <a:solidFill>
                  <a:srgbClr val="C00000"/>
                </a:solidFill>
                <a:latin typeface="+mn-lt"/>
              </a:rPr>
              <a:t>Millis</a:t>
            </a:r>
            <a:r>
              <a:rPr lang="fr-FR" b="1" dirty="0">
                <a:solidFill>
                  <a:srgbClr val="C00000"/>
                </a:solidFill>
                <a:latin typeface="+mn-lt"/>
              </a:rPr>
              <a:t>() – </a:t>
            </a:r>
            <a:r>
              <a:rPr lang="fr-FR" b="1" dirty="0" err="1">
                <a:solidFill>
                  <a:srgbClr val="C00000"/>
                </a:solidFill>
                <a:latin typeface="+mn-lt"/>
              </a:rPr>
              <a:t>heureNuit</a:t>
            </a:r>
            <a:r>
              <a:rPr lang="fr-FR" b="1" dirty="0">
                <a:solidFill>
                  <a:srgbClr val="C00000"/>
                </a:solidFill>
                <a:latin typeface="+mn-lt"/>
              </a:rPr>
              <a:t> &gt;= DELAI_NUIT</a:t>
            </a:r>
          </a:p>
        </p:txBody>
      </p:sp>
      <p:sp>
        <p:nvSpPr>
          <p:cNvPr id="12" name="ZoneTexte 11">
            <a:extLst>
              <a:ext uri="{FF2B5EF4-FFF2-40B4-BE49-F238E27FC236}">
                <a16:creationId xmlns:a16="http://schemas.microsoft.com/office/drawing/2014/main" id="{7E3A55C5-CF35-44D6-9BC1-9F767B18B979}"/>
              </a:ext>
            </a:extLst>
          </p:cNvPr>
          <p:cNvSpPr txBox="1"/>
          <p:nvPr/>
        </p:nvSpPr>
        <p:spPr>
          <a:xfrm>
            <a:off x="7569090" y="2843064"/>
            <a:ext cx="1675074" cy="307777"/>
          </a:xfrm>
          <a:prstGeom prst="rect">
            <a:avLst/>
          </a:prstGeom>
          <a:noFill/>
        </p:spPr>
        <p:txBody>
          <a:bodyPr wrap="none" rtlCol="0">
            <a:spAutoFit/>
          </a:bodyPr>
          <a:lstStyle/>
          <a:p>
            <a:r>
              <a:rPr lang="fr-FR" b="1" dirty="0" err="1">
                <a:solidFill>
                  <a:srgbClr val="00B050"/>
                </a:solidFill>
                <a:latin typeface="+mn-lt"/>
              </a:rPr>
              <a:t>heureNuit</a:t>
            </a:r>
            <a:r>
              <a:rPr lang="fr-FR" b="1" dirty="0">
                <a:solidFill>
                  <a:srgbClr val="00B050"/>
                </a:solidFill>
                <a:latin typeface="+mn-lt"/>
              </a:rPr>
              <a:t> &lt;- </a:t>
            </a:r>
            <a:r>
              <a:rPr lang="fr-FR" b="1" dirty="0" err="1">
                <a:solidFill>
                  <a:srgbClr val="00B050"/>
                </a:solidFill>
                <a:latin typeface="+mn-lt"/>
              </a:rPr>
              <a:t>millis</a:t>
            </a:r>
            <a:r>
              <a:rPr lang="fr-FR" b="1" dirty="0">
                <a:solidFill>
                  <a:srgbClr val="00B050"/>
                </a:solidFill>
                <a:latin typeface="+mn-lt"/>
              </a:rPr>
              <a:t>()</a:t>
            </a:r>
          </a:p>
        </p:txBody>
      </p:sp>
      <p:pic>
        <p:nvPicPr>
          <p:cNvPr id="14" name="Image 13">
            <a:extLst>
              <a:ext uri="{FF2B5EF4-FFF2-40B4-BE49-F238E27FC236}">
                <a16:creationId xmlns:a16="http://schemas.microsoft.com/office/drawing/2014/main" id="{C964B43A-6906-466B-91AA-CC0FFC10D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401672">
            <a:off x="4753978" y="2141519"/>
            <a:ext cx="2124371" cy="1695687"/>
          </a:xfrm>
          <a:prstGeom prst="rect">
            <a:avLst/>
          </a:prstGeom>
        </p:spPr>
      </p:pic>
      <p:sp>
        <p:nvSpPr>
          <p:cNvPr id="13" name="ZoneTexte 12">
            <a:extLst>
              <a:ext uri="{FF2B5EF4-FFF2-40B4-BE49-F238E27FC236}">
                <a16:creationId xmlns:a16="http://schemas.microsoft.com/office/drawing/2014/main" id="{5A2E994A-9F7F-4394-B06C-8E5BF2CDB3E2}"/>
              </a:ext>
            </a:extLst>
          </p:cNvPr>
          <p:cNvSpPr txBox="1"/>
          <p:nvPr/>
        </p:nvSpPr>
        <p:spPr>
          <a:xfrm rot="2241891">
            <a:off x="5052795" y="2843063"/>
            <a:ext cx="2021131" cy="307777"/>
          </a:xfrm>
          <a:prstGeom prst="rect">
            <a:avLst/>
          </a:prstGeom>
          <a:noFill/>
        </p:spPr>
        <p:txBody>
          <a:bodyPr wrap="none" rtlCol="0">
            <a:spAutoFit/>
          </a:bodyPr>
          <a:lstStyle/>
          <a:p>
            <a:r>
              <a:rPr lang="fr-FR" b="1" dirty="0">
                <a:solidFill>
                  <a:srgbClr val="C00000"/>
                </a:solidFill>
                <a:latin typeface="+mn-lt"/>
              </a:rPr>
              <a:t>luminosité &gt; SEUIL_NUIT</a:t>
            </a:r>
          </a:p>
        </p:txBody>
      </p:sp>
      <p:sp>
        <p:nvSpPr>
          <p:cNvPr id="15" name="ZoneTexte 14">
            <a:extLst>
              <a:ext uri="{FF2B5EF4-FFF2-40B4-BE49-F238E27FC236}">
                <a16:creationId xmlns:a16="http://schemas.microsoft.com/office/drawing/2014/main" id="{07591AFC-C071-44DE-9875-9CAA63F64DC9}"/>
              </a:ext>
            </a:extLst>
          </p:cNvPr>
          <p:cNvSpPr txBox="1"/>
          <p:nvPr/>
        </p:nvSpPr>
        <p:spPr>
          <a:xfrm rot="19390634">
            <a:off x="6271821" y="5324453"/>
            <a:ext cx="1566070" cy="307777"/>
          </a:xfrm>
          <a:prstGeom prst="rect">
            <a:avLst/>
          </a:prstGeom>
          <a:noFill/>
        </p:spPr>
        <p:txBody>
          <a:bodyPr wrap="none" rtlCol="0">
            <a:spAutoFit/>
          </a:bodyPr>
          <a:lstStyle/>
          <a:p>
            <a:r>
              <a:rPr lang="fr-FR" b="1" dirty="0">
                <a:solidFill>
                  <a:srgbClr val="00B050"/>
                </a:solidFill>
                <a:latin typeface="+mn-lt"/>
              </a:rPr>
              <a:t>Allumer la lumière</a:t>
            </a:r>
          </a:p>
        </p:txBody>
      </p:sp>
      <p:pic>
        <p:nvPicPr>
          <p:cNvPr id="17" name="Image 16">
            <a:extLst>
              <a:ext uri="{FF2B5EF4-FFF2-40B4-BE49-F238E27FC236}">
                <a16:creationId xmlns:a16="http://schemas.microsoft.com/office/drawing/2014/main" id="{8D4AF33F-DB19-4581-9091-67F0468560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5066">
            <a:off x="1445701" y="2763735"/>
            <a:ext cx="2896004" cy="2972215"/>
          </a:xfrm>
          <a:prstGeom prst="rect">
            <a:avLst/>
          </a:prstGeom>
        </p:spPr>
      </p:pic>
      <p:sp>
        <p:nvSpPr>
          <p:cNvPr id="19" name="ZoneTexte 18">
            <a:extLst>
              <a:ext uri="{FF2B5EF4-FFF2-40B4-BE49-F238E27FC236}">
                <a16:creationId xmlns:a16="http://schemas.microsoft.com/office/drawing/2014/main" id="{15E46DD1-A34C-4C03-A1F8-8157226CB778}"/>
              </a:ext>
            </a:extLst>
          </p:cNvPr>
          <p:cNvSpPr txBox="1"/>
          <p:nvPr/>
        </p:nvSpPr>
        <p:spPr>
          <a:xfrm rot="2730661">
            <a:off x="1992470" y="4629656"/>
            <a:ext cx="2138149" cy="307777"/>
          </a:xfrm>
          <a:prstGeom prst="rect">
            <a:avLst/>
          </a:prstGeom>
          <a:noFill/>
        </p:spPr>
        <p:txBody>
          <a:bodyPr wrap="none" rtlCol="0">
            <a:spAutoFit/>
          </a:bodyPr>
          <a:lstStyle/>
          <a:p>
            <a:r>
              <a:rPr lang="fr-FR" b="1" dirty="0">
                <a:solidFill>
                  <a:srgbClr val="C00000"/>
                </a:solidFill>
                <a:latin typeface="+mn-lt"/>
              </a:rPr>
              <a:t>luminosité &gt;= SEUIL_JOUR</a:t>
            </a:r>
          </a:p>
        </p:txBody>
      </p:sp>
      <p:pic>
        <p:nvPicPr>
          <p:cNvPr id="20" name="Image 19">
            <a:extLst>
              <a:ext uri="{FF2B5EF4-FFF2-40B4-BE49-F238E27FC236}">
                <a16:creationId xmlns:a16="http://schemas.microsoft.com/office/drawing/2014/main" id="{1BF62B79-2E8F-4025-87C7-7F19F79D5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131151">
            <a:off x="2737706" y="3442951"/>
            <a:ext cx="2124371" cy="1695687"/>
          </a:xfrm>
          <a:prstGeom prst="rect">
            <a:avLst/>
          </a:prstGeom>
        </p:spPr>
      </p:pic>
      <p:sp>
        <p:nvSpPr>
          <p:cNvPr id="21" name="ZoneTexte 20">
            <a:extLst>
              <a:ext uri="{FF2B5EF4-FFF2-40B4-BE49-F238E27FC236}">
                <a16:creationId xmlns:a16="http://schemas.microsoft.com/office/drawing/2014/main" id="{BA7BA8EB-5A4F-4A5E-87BC-C3FBC759180D}"/>
              </a:ext>
            </a:extLst>
          </p:cNvPr>
          <p:cNvSpPr txBox="1"/>
          <p:nvPr/>
        </p:nvSpPr>
        <p:spPr>
          <a:xfrm rot="2703946">
            <a:off x="2627543" y="4216959"/>
            <a:ext cx="2048381" cy="307777"/>
          </a:xfrm>
          <a:prstGeom prst="rect">
            <a:avLst/>
          </a:prstGeom>
          <a:noFill/>
        </p:spPr>
        <p:txBody>
          <a:bodyPr wrap="none" rtlCol="0">
            <a:spAutoFit/>
          </a:bodyPr>
          <a:lstStyle/>
          <a:p>
            <a:r>
              <a:rPr lang="fr-FR" b="1" dirty="0">
                <a:solidFill>
                  <a:srgbClr val="C00000"/>
                </a:solidFill>
                <a:latin typeface="+mn-lt"/>
              </a:rPr>
              <a:t>luminosité &lt; SEUIL_JOUR</a:t>
            </a:r>
          </a:p>
        </p:txBody>
      </p:sp>
      <p:sp>
        <p:nvSpPr>
          <p:cNvPr id="22" name="ZoneTexte 21">
            <a:extLst>
              <a:ext uri="{FF2B5EF4-FFF2-40B4-BE49-F238E27FC236}">
                <a16:creationId xmlns:a16="http://schemas.microsoft.com/office/drawing/2014/main" id="{E657DA29-C8AD-4B41-A64E-E7FDAE3253A0}"/>
              </a:ext>
            </a:extLst>
          </p:cNvPr>
          <p:cNvSpPr txBox="1"/>
          <p:nvPr/>
        </p:nvSpPr>
        <p:spPr>
          <a:xfrm>
            <a:off x="-43672" y="3383225"/>
            <a:ext cx="1668662" cy="307777"/>
          </a:xfrm>
          <a:prstGeom prst="rect">
            <a:avLst/>
          </a:prstGeom>
          <a:noFill/>
        </p:spPr>
        <p:txBody>
          <a:bodyPr wrap="none" rtlCol="0">
            <a:spAutoFit/>
          </a:bodyPr>
          <a:lstStyle/>
          <a:p>
            <a:r>
              <a:rPr lang="fr-FR" b="1" dirty="0" err="1">
                <a:solidFill>
                  <a:srgbClr val="00B050"/>
                </a:solidFill>
                <a:latin typeface="+mn-lt"/>
              </a:rPr>
              <a:t>heureJour</a:t>
            </a:r>
            <a:r>
              <a:rPr lang="fr-FR" b="1" dirty="0">
                <a:solidFill>
                  <a:srgbClr val="00B050"/>
                </a:solidFill>
                <a:latin typeface="+mn-lt"/>
              </a:rPr>
              <a:t> &lt;- </a:t>
            </a:r>
            <a:r>
              <a:rPr lang="fr-FR" b="1" dirty="0" err="1">
                <a:solidFill>
                  <a:srgbClr val="00B050"/>
                </a:solidFill>
                <a:latin typeface="+mn-lt"/>
              </a:rPr>
              <a:t>millis</a:t>
            </a:r>
            <a:r>
              <a:rPr lang="fr-FR" b="1" dirty="0">
                <a:solidFill>
                  <a:srgbClr val="00B050"/>
                </a:solidFill>
                <a:latin typeface="+mn-lt"/>
              </a:rPr>
              <a:t>()</a:t>
            </a:r>
          </a:p>
        </p:txBody>
      </p:sp>
      <p:pic>
        <p:nvPicPr>
          <p:cNvPr id="24" name="Image 23">
            <a:extLst>
              <a:ext uri="{FF2B5EF4-FFF2-40B4-BE49-F238E27FC236}">
                <a16:creationId xmlns:a16="http://schemas.microsoft.com/office/drawing/2014/main" id="{29833A3D-4E5A-4678-81AA-18EA99A435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002" y="1522006"/>
            <a:ext cx="1880844" cy="1592157"/>
          </a:xfrm>
          <a:prstGeom prst="rect">
            <a:avLst/>
          </a:prstGeom>
        </p:spPr>
      </p:pic>
      <p:sp>
        <p:nvSpPr>
          <p:cNvPr id="25" name="ZoneTexte 24">
            <a:extLst>
              <a:ext uri="{FF2B5EF4-FFF2-40B4-BE49-F238E27FC236}">
                <a16:creationId xmlns:a16="http://schemas.microsoft.com/office/drawing/2014/main" id="{AB6E6D6B-98F4-4275-B59F-D39C30DBAB80}"/>
              </a:ext>
            </a:extLst>
          </p:cNvPr>
          <p:cNvSpPr txBox="1"/>
          <p:nvPr/>
        </p:nvSpPr>
        <p:spPr>
          <a:xfrm rot="19393439">
            <a:off x="1544337" y="1753284"/>
            <a:ext cx="2808398" cy="307777"/>
          </a:xfrm>
          <a:prstGeom prst="rect">
            <a:avLst/>
          </a:prstGeom>
          <a:noFill/>
        </p:spPr>
        <p:txBody>
          <a:bodyPr wrap="none" rtlCol="0">
            <a:spAutoFit/>
          </a:bodyPr>
          <a:lstStyle/>
          <a:p>
            <a:r>
              <a:rPr lang="fr-FR" b="1" dirty="0" err="1">
                <a:solidFill>
                  <a:srgbClr val="C00000"/>
                </a:solidFill>
                <a:latin typeface="+mn-lt"/>
              </a:rPr>
              <a:t>Millis</a:t>
            </a:r>
            <a:r>
              <a:rPr lang="fr-FR" b="1" dirty="0">
                <a:solidFill>
                  <a:srgbClr val="C00000"/>
                </a:solidFill>
                <a:latin typeface="+mn-lt"/>
              </a:rPr>
              <a:t>() – </a:t>
            </a:r>
            <a:r>
              <a:rPr lang="fr-FR" b="1" dirty="0" err="1">
                <a:solidFill>
                  <a:srgbClr val="C00000"/>
                </a:solidFill>
                <a:latin typeface="+mn-lt"/>
              </a:rPr>
              <a:t>heureJour</a:t>
            </a:r>
            <a:r>
              <a:rPr lang="fr-FR" b="1" dirty="0">
                <a:solidFill>
                  <a:srgbClr val="C00000"/>
                </a:solidFill>
                <a:latin typeface="+mn-lt"/>
              </a:rPr>
              <a:t> &gt;= DELAI_JOUR</a:t>
            </a:r>
          </a:p>
        </p:txBody>
      </p:sp>
      <p:sp>
        <p:nvSpPr>
          <p:cNvPr id="26" name="ZoneTexte 25">
            <a:extLst>
              <a:ext uri="{FF2B5EF4-FFF2-40B4-BE49-F238E27FC236}">
                <a16:creationId xmlns:a16="http://schemas.microsoft.com/office/drawing/2014/main" id="{A85C9987-3A8E-454E-AFC8-6D19D0B459AB}"/>
              </a:ext>
            </a:extLst>
          </p:cNvPr>
          <p:cNvSpPr txBox="1"/>
          <p:nvPr/>
        </p:nvSpPr>
        <p:spPr>
          <a:xfrm rot="19390634">
            <a:off x="1826807" y="1581577"/>
            <a:ext cx="1596143" cy="307777"/>
          </a:xfrm>
          <a:prstGeom prst="rect">
            <a:avLst/>
          </a:prstGeom>
          <a:noFill/>
        </p:spPr>
        <p:txBody>
          <a:bodyPr wrap="none" rtlCol="0">
            <a:spAutoFit/>
          </a:bodyPr>
          <a:lstStyle/>
          <a:p>
            <a:r>
              <a:rPr lang="fr-FR" b="1" dirty="0">
                <a:solidFill>
                  <a:srgbClr val="00B050"/>
                </a:solidFill>
                <a:latin typeface="+mn-lt"/>
              </a:rPr>
              <a:t>Eteindre la lumière</a:t>
            </a:r>
          </a:p>
        </p:txBody>
      </p:sp>
      <p:sp>
        <p:nvSpPr>
          <p:cNvPr id="27" name="Rectangle 26">
            <a:extLst>
              <a:ext uri="{FF2B5EF4-FFF2-40B4-BE49-F238E27FC236}">
                <a16:creationId xmlns:a16="http://schemas.microsoft.com/office/drawing/2014/main" id="{7838E092-E269-4471-8CB6-9B9B0596A3F4}"/>
              </a:ext>
            </a:extLst>
          </p:cNvPr>
          <p:cNvSpPr/>
          <p:nvPr/>
        </p:nvSpPr>
        <p:spPr>
          <a:xfrm>
            <a:off x="282701" y="592523"/>
            <a:ext cx="634246" cy="173427"/>
          </a:xfrm>
          <a:prstGeom prst="rect">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5248CA67-8C33-47A7-A598-E039FDA7F3AF}"/>
              </a:ext>
            </a:extLst>
          </p:cNvPr>
          <p:cNvSpPr/>
          <p:nvPr/>
        </p:nvSpPr>
        <p:spPr>
          <a:xfrm>
            <a:off x="282701" y="831881"/>
            <a:ext cx="634246" cy="17342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36A21B08-EE1A-4417-97EE-39CE57891D34}"/>
              </a:ext>
            </a:extLst>
          </p:cNvPr>
          <p:cNvSpPr txBox="1"/>
          <p:nvPr/>
        </p:nvSpPr>
        <p:spPr>
          <a:xfrm>
            <a:off x="972542" y="525349"/>
            <a:ext cx="3198055" cy="307777"/>
          </a:xfrm>
          <a:prstGeom prst="rect">
            <a:avLst/>
          </a:prstGeom>
          <a:noFill/>
        </p:spPr>
        <p:txBody>
          <a:bodyPr wrap="none" rtlCol="0">
            <a:spAutoFit/>
          </a:bodyPr>
          <a:lstStyle/>
          <a:p>
            <a:r>
              <a:rPr lang="fr-FR" b="1" dirty="0">
                <a:solidFill>
                  <a:srgbClr val="C00000"/>
                </a:solidFill>
                <a:latin typeface="+mn-lt"/>
              </a:rPr>
              <a:t>Transition pour passer d’un état à l’autre</a:t>
            </a:r>
          </a:p>
        </p:txBody>
      </p:sp>
      <p:sp>
        <p:nvSpPr>
          <p:cNvPr id="30" name="ZoneTexte 29">
            <a:extLst>
              <a:ext uri="{FF2B5EF4-FFF2-40B4-BE49-F238E27FC236}">
                <a16:creationId xmlns:a16="http://schemas.microsoft.com/office/drawing/2014/main" id="{E1E5D8D2-388B-4CFD-A616-27E088D83239}"/>
              </a:ext>
            </a:extLst>
          </p:cNvPr>
          <p:cNvSpPr txBox="1"/>
          <p:nvPr/>
        </p:nvSpPr>
        <p:spPr>
          <a:xfrm>
            <a:off x="998011" y="769342"/>
            <a:ext cx="3047950" cy="307777"/>
          </a:xfrm>
          <a:prstGeom prst="rect">
            <a:avLst/>
          </a:prstGeom>
          <a:noFill/>
        </p:spPr>
        <p:txBody>
          <a:bodyPr wrap="none" rtlCol="0">
            <a:spAutoFit/>
          </a:bodyPr>
          <a:lstStyle/>
          <a:p>
            <a:r>
              <a:rPr lang="fr-FR" b="1" dirty="0">
                <a:solidFill>
                  <a:srgbClr val="00B050"/>
                </a:solidFill>
                <a:latin typeface="+mn-lt"/>
              </a:rPr>
              <a:t>Action à réaliser au changement d’état</a:t>
            </a:r>
          </a:p>
        </p:txBody>
      </p:sp>
    </p:spTree>
    <p:extLst>
      <p:ext uri="{BB962C8B-B14F-4D97-AF65-F5344CB8AC3E}">
        <p14:creationId xmlns:p14="http://schemas.microsoft.com/office/powerpoint/2010/main" val="2844764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D9551A61-D7A7-49A8-B0C6-7A59872B4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620688"/>
            <a:ext cx="5805714" cy="5845316"/>
          </a:xfrm>
          <a:prstGeom prst="rect">
            <a:avLst/>
          </a:prstGeom>
        </p:spPr>
      </p:pic>
      <p:pic>
        <p:nvPicPr>
          <p:cNvPr id="9" name="Image 8">
            <a:extLst>
              <a:ext uri="{FF2B5EF4-FFF2-40B4-BE49-F238E27FC236}">
                <a16:creationId xmlns:a16="http://schemas.microsoft.com/office/drawing/2014/main" id="{43D9E343-4FF8-4FB8-BA1F-02001CCB3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308" y="4109421"/>
            <a:ext cx="4756912" cy="2354814"/>
          </a:xfrm>
          <a:prstGeom prst="rect">
            <a:avLst/>
          </a:prstGeom>
        </p:spPr>
      </p:pic>
      <p:sp>
        <p:nvSpPr>
          <p:cNvPr id="10" name="Titre 1">
            <a:extLst>
              <a:ext uri="{FF2B5EF4-FFF2-40B4-BE49-F238E27FC236}">
                <a16:creationId xmlns:a16="http://schemas.microsoft.com/office/drawing/2014/main" id="{FC25146B-2444-4DDB-BE90-216B3308A943}"/>
              </a:ext>
            </a:extLst>
          </p:cNvPr>
          <p:cNvSpPr txBox="1">
            <a:spLocks/>
          </p:cNvSpPr>
          <p:nvPr/>
        </p:nvSpPr>
        <p:spPr bwMode="auto">
          <a:xfrm>
            <a:off x="457200" y="0"/>
            <a:ext cx="8229600" cy="4571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0" fontAlgn="base" latinLnBrk="0" hangingPunct="0">
              <a:spcBef>
                <a:spcPct val="0"/>
              </a:spcBef>
              <a:spcAft>
                <a:spcPct val="0"/>
              </a:spcAft>
              <a:buNone/>
              <a:defRPr lang="fr-FR" sz="2200" b="1" kern="1200" dirty="0" smtClean="0">
                <a:solidFill>
                  <a:schemeClr val="bg1"/>
                </a:solidFill>
                <a:latin typeface="Calibri" pitchFamily="34" charset="0"/>
                <a:ea typeface="+mj-ea"/>
                <a:cs typeface="+mj-cs"/>
              </a:defRPr>
            </a:lvl1pPr>
          </a:lstStyle>
          <a:p>
            <a:r>
              <a:rPr lang="fr-FR" dirty="0"/>
              <a:t>MACHINE A ETATS ET PHOTORESISTANCE</a:t>
            </a:r>
          </a:p>
        </p:txBody>
      </p:sp>
    </p:spTree>
    <p:extLst>
      <p:ext uri="{BB962C8B-B14F-4D97-AF65-F5344CB8AC3E}">
        <p14:creationId xmlns:p14="http://schemas.microsoft.com/office/powerpoint/2010/main" val="21595514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C732B3D-886E-4EA0-B8FC-079C35975560}"/>
              </a:ext>
            </a:extLst>
          </p:cNvPr>
          <p:cNvSpPr txBox="1">
            <a:spLocks/>
          </p:cNvSpPr>
          <p:nvPr/>
        </p:nvSpPr>
        <p:spPr bwMode="auto">
          <a:xfrm>
            <a:off x="457200" y="0"/>
            <a:ext cx="8229600" cy="4571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0" fontAlgn="base" latinLnBrk="0" hangingPunct="0">
              <a:spcBef>
                <a:spcPct val="0"/>
              </a:spcBef>
              <a:spcAft>
                <a:spcPct val="0"/>
              </a:spcAft>
              <a:buNone/>
              <a:defRPr lang="fr-FR" sz="2200" b="1" kern="1200" dirty="0" smtClean="0">
                <a:solidFill>
                  <a:schemeClr val="bg1"/>
                </a:solidFill>
                <a:latin typeface="Calibri" pitchFamily="34" charset="0"/>
                <a:ea typeface="+mj-ea"/>
                <a:cs typeface="+mj-cs"/>
              </a:defRPr>
            </a:lvl1pPr>
          </a:lstStyle>
          <a:p>
            <a:r>
              <a:rPr lang="fr-FR" dirty="0"/>
              <a:t>MACHINE A ETATS ET PHOTORESISTANCE</a:t>
            </a:r>
          </a:p>
        </p:txBody>
      </p:sp>
      <p:pic>
        <p:nvPicPr>
          <p:cNvPr id="9" name="Image 8">
            <a:extLst>
              <a:ext uri="{FF2B5EF4-FFF2-40B4-BE49-F238E27FC236}">
                <a16:creationId xmlns:a16="http://schemas.microsoft.com/office/drawing/2014/main" id="{1BDECD11-D58E-4C74-B852-8B8BD967A2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516019" y="1826569"/>
            <a:ext cx="3463184" cy="3924942"/>
          </a:xfrm>
          <a:prstGeom prst="rect">
            <a:avLst/>
          </a:prstGeom>
        </p:spPr>
      </p:pic>
      <p:sp>
        <p:nvSpPr>
          <p:cNvPr id="10" name="ZoneTexte 9">
            <a:extLst>
              <a:ext uri="{FF2B5EF4-FFF2-40B4-BE49-F238E27FC236}">
                <a16:creationId xmlns:a16="http://schemas.microsoft.com/office/drawing/2014/main" id="{7EE0FA3C-EF56-49D8-AF8B-D87E3FC9D66D}"/>
              </a:ext>
            </a:extLst>
          </p:cNvPr>
          <p:cNvSpPr txBox="1"/>
          <p:nvPr/>
        </p:nvSpPr>
        <p:spPr>
          <a:xfrm>
            <a:off x="200224" y="6210404"/>
            <a:ext cx="4445128" cy="400110"/>
          </a:xfrm>
          <a:prstGeom prst="rect">
            <a:avLst/>
          </a:prstGeom>
          <a:noFill/>
        </p:spPr>
        <p:txBody>
          <a:bodyPr wrap="none" rtlCol="0">
            <a:spAutoFit/>
          </a:bodyPr>
          <a:lstStyle/>
          <a:p>
            <a:r>
              <a:rPr lang="fr-FR" sz="2000" b="1" dirty="0">
                <a:latin typeface="+mn-lt"/>
              </a:rPr>
              <a:t>=&gt; Il faut hiérarchiser les différents tests</a:t>
            </a:r>
          </a:p>
        </p:txBody>
      </p:sp>
      <p:pic>
        <p:nvPicPr>
          <p:cNvPr id="7" name="Image 6">
            <a:extLst>
              <a:ext uri="{FF2B5EF4-FFF2-40B4-BE49-F238E27FC236}">
                <a16:creationId xmlns:a16="http://schemas.microsoft.com/office/drawing/2014/main" id="{F2BC0B19-BA5B-4C48-9922-E7B9385DE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764704"/>
            <a:ext cx="4410691" cy="3620005"/>
          </a:xfrm>
          <a:prstGeom prst="rect">
            <a:avLst/>
          </a:prstGeom>
        </p:spPr>
      </p:pic>
      <p:pic>
        <p:nvPicPr>
          <p:cNvPr id="8" name="Image 7">
            <a:extLst>
              <a:ext uri="{FF2B5EF4-FFF2-40B4-BE49-F238E27FC236}">
                <a16:creationId xmlns:a16="http://schemas.microsoft.com/office/drawing/2014/main" id="{831119C3-82FE-4C01-B1F7-245ED2FF6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2" y="3789040"/>
            <a:ext cx="3715268" cy="2400635"/>
          </a:xfrm>
          <a:prstGeom prst="rect">
            <a:avLst/>
          </a:prstGeom>
        </p:spPr>
      </p:pic>
      <p:sp>
        <p:nvSpPr>
          <p:cNvPr id="12" name="ZoneTexte 11">
            <a:extLst>
              <a:ext uri="{FF2B5EF4-FFF2-40B4-BE49-F238E27FC236}">
                <a16:creationId xmlns:a16="http://schemas.microsoft.com/office/drawing/2014/main" id="{3C7A6729-5DEF-4DE5-B753-87A6EA539BF0}"/>
              </a:ext>
            </a:extLst>
          </p:cNvPr>
          <p:cNvSpPr txBox="1"/>
          <p:nvPr/>
        </p:nvSpPr>
        <p:spPr>
          <a:xfrm>
            <a:off x="883252" y="4291497"/>
            <a:ext cx="5144998" cy="307777"/>
          </a:xfrm>
          <a:prstGeom prst="rect">
            <a:avLst/>
          </a:prstGeom>
          <a:noFill/>
          <a:ln>
            <a:solidFill>
              <a:srgbClr val="C00000"/>
            </a:solidFill>
          </a:ln>
        </p:spPr>
        <p:txBody>
          <a:bodyPr wrap="none" rtlCol="0">
            <a:spAutoFit/>
          </a:bodyPr>
          <a:lstStyle/>
          <a:p>
            <a:r>
              <a:rPr lang="fr-FR" b="1" dirty="0">
                <a:solidFill>
                  <a:srgbClr val="C00000"/>
                </a:solidFill>
                <a:latin typeface="+mn-lt"/>
              </a:rPr>
              <a:t>(</a:t>
            </a:r>
            <a:r>
              <a:rPr lang="fr-FR" b="1" dirty="0" err="1">
                <a:solidFill>
                  <a:srgbClr val="C00000"/>
                </a:solidFill>
                <a:latin typeface="+mn-lt"/>
              </a:rPr>
              <a:t>millis</a:t>
            </a:r>
            <a:r>
              <a:rPr lang="fr-FR" b="1" dirty="0">
                <a:solidFill>
                  <a:srgbClr val="C00000"/>
                </a:solidFill>
                <a:latin typeface="+mn-lt"/>
              </a:rPr>
              <a:t>() – </a:t>
            </a:r>
            <a:r>
              <a:rPr lang="fr-FR" b="1" dirty="0" err="1">
                <a:solidFill>
                  <a:srgbClr val="C00000"/>
                </a:solidFill>
                <a:latin typeface="+mn-lt"/>
              </a:rPr>
              <a:t>heureNuit</a:t>
            </a:r>
            <a:r>
              <a:rPr lang="fr-FR" b="1" dirty="0">
                <a:solidFill>
                  <a:srgbClr val="C00000"/>
                </a:solidFill>
                <a:latin typeface="+mn-lt"/>
              </a:rPr>
              <a:t> &gt;= DELAI_NUIT) &amp; (</a:t>
            </a:r>
            <a:r>
              <a:rPr lang="fr-FR" b="1" dirty="0" err="1">
                <a:solidFill>
                  <a:srgbClr val="C00000"/>
                </a:solidFill>
                <a:latin typeface="+mn-lt"/>
              </a:rPr>
              <a:t>luminosite</a:t>
            </a:r>
            <a:r>
              <a:rPr lang="fr-FR" b="1" dirty="0">
                <a:solidFill>
                  <a:srgbClr val="C00000"/>
                </a:solidFill>
                <a:latin typeface="+mn-lt"/>
              </a:rPr>
              <a:t> =&lt; SEUIL_NUIT)</a:t>
            </a:r>
          </a:p>
        </p:txBody>
      </p:sp>
      <p:sp>
        <p:nvSpPr>
          <p:cNvPr id="13" name="ZoneTexte 12">
            <a:extLst>
              <a:ext uri="{FF2B5EF4-FFF2-40B4-BE49-F238E27FC236}">
                <a16:creationId xmlns:a16="http://schemas.microsoft.com/office/drawing/2014/main" id="{23321150-A48A-4899-B3EE-B200D3E8879D}"/>
              </a:ext>
            </a:extLst>
          </p:cNvPr>
          <p:cNvSpPr txBox="1"/>
          <p:nvPr/>
        </p:nvSpPr>
        <p:spPr>
          <a:xfrm>
            <a:off x="3752666" y="2771056"/>
            <a:ext cx="1675074" cy="307777"/>
          </a:xfrm>
          <a:prstGeom prst="rect">
            <a:avLst/>
          </a:prstGeom>
          <a:noFill/>
        </p:spPr>
        <p:txBody>
          <a:bodyPr wrap="none" rtlCol="0">
            <a:spAutoFit/>
          </a:bodyPr>
          <a:lstStyle/>
          <a:p>
            <a:r>
              <a:rPr lang="fr-FR" b="1" dirty="0" err="1">
                <a:solidFill>
                  <a:srgbClr val="00B050"/>
                </a:solidFill>
                <a:latin typeface="+mn-lt"/>
              </a:rPr>
              <a:t>heureNuit</a:t>
            </a:r>
            <a:r>
              <a:rPr lang="fr-FR" b="1" dirty="0">
                <a:solidFill>
                  <a:srgbClr val="00B050"/>
                </a:solidFill>
                <a:latin typeface="+mn-lt"/>
              </a:rPr>
              <a:t> &lt;- </a:t>
            </a:r>
            <a:r>
              <a:rPr lang="fr-FR" b="1" dirty="0" err="1">
                <a:solidFill>
                  <a:srgbClr val="00B050"/>
                </a:solidFill>
                <a:latin typeface="+mn-lt"/>
              </a:rPr>
              <a:t>millis</a:t>
            </a:r>
            <a:r>
              <a:rPr lang="fr-FR" b="1" dirty="0">
                <a:solidFill>
                  <a:srgbClr val="00B050"/>
                </a:solidFill>
                <a:latin typeface="+mn-lt"/>
              </a:rPr>
              <a:t>()</a:t>
            </a:r>
          </a:p>
        </p:txBody>
      </p:sp>
      <p:pic>
        <p:nvPicPr>
          <p:cNvPr id="14" name="Image 13">
            <a:extLst>
              <a:ext uri="{FF2B5EF4-FFF2-40B4-BE49-F238E27FC236}">
                <a16:creationId xmlns:a16="http://schemas.microsoft.com/office/drawing/2014/main" id="{15DCEC20-362A-416C-8601-3815AE3CB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401672">
            <a:off x="937554" y="2069511"/>
            <a:ext cx="2124371" cy="1695687"/>
          </a:xfrm>
          <a:prstGeom prst="rect">
            <a:avLst/>
          </a:prstGeom>
        </p:spPr>
      </p:pic>
      <p:sp>
        <p:nvSpPr>
          <p:cNvPr id="15" name="ZoneTexte 14">
            <a:extLst>
              <a:ext uri="{FF2B5EF4-FFF2-40B4-BE49-F238E27FC236}">
                <a16:creationId xmlns:a16="http://schemas.microsoft.com/office/drawing/2014/main" id="{C5656A70-00D0-4847-89E6-E3C281C4A4F4}"/>
              </a:ext>
            </a:extLst>
          </p:cNvPr>
          <p:cNvSpPr txBox="1"/>
          <p:nvPr/>
        </p:nvSpPr>
        <p:spPr>
          <a:xfrm>
            <a:off x="631214" y="2760812"/>
            <a:ext cx="2021131" cy="307777"/>
          </a:xfrm>
          <a:prstGeom prst="rect">
            <a:avLst/>
          </a:prstGeom>
          <a:noFill/>
          <a:ln>
            <a:solidFill>
              <a:srgbClr val="C00000"/>
            </a:solidFill>
          </a:ln>
        </p:spPr>
        <p:txBody>
          <a:bodyPr wrap="none" rtlCol="0">
            <a:spAutoFit/>
          </a:bodyPr>
          <a:lstStyle/>
          <a:p>
            <a:r>
              <a:rPr lang="fr-FR" b="1" dirty="0">
                <a:solidFill>
                  <a:srgbClr val="C00000"/>
                </a:solidFill>
                <a:latin typeface="+mn-lt"/>
              </a:rPr>
              <a:t>luminosité &gt; SEUIL_NUIT</a:t>
            </a:r>
          </a:p>
        </p:txBody>
      </p:sp>
      <p:sp>
        <p:nvSpPr>
          <p:cNvPr id="16" name="ZoneTexte 15">
            <a:extLst>
              <a:ext uri="{FF2B5EF4-FFF2-40B4-BE49-F238E27FC236}">
                <a16:creationId xmlns:a16="http://schemas.microsoft.com/office/drawing/2014/main" id="{17BB8E2E-108D-4507-82C7-0750E05F375E}"/>
              </a:ext>
            </a:extLst>
          </p:cNvPr>
          <p:cNvSpPr txBox="1"/>
          <p:nvPr/>
        </p:nvSpPr>
        <p:spPr>
          <a:xfrm rot="20388675">
            <a:off x="1757133" y="5336890"/>
            <a:ext cx="1566070" cy="307777"/>
          </a:xfrm>
          <a:prstGeom prst="rect">
            <a:avLst/>
          </a:prstGeom>
          <a:noFill/>
        </p:spPr>
        <p:txBody>
          <a:bodyPr wrap="none" rtlCol="0">
            <a:spAutoFit/>
          </a:bodyPr>
          <a:lstStyle/>
          <a:p>
            <a:r>
              <a:rPr lang="fr-FR" b="1" dirty="0">
                <a:solidFill>
                  <a:srgbClr val="00B050"/>
                </a:solidFill>
                <a:latin typeface="+mn-lt"/>
              </a:rPr>
              <a:t>Allumer la lumière</a:t>
            </a:r>
          </a:p>
        </p:txBody>
      </p:sp>
      <p:sp>
        <p:nvSpPr>
          <p:cNvPr id="5" name="ZoneTexte 4">
            <a:extLst>
              <a:ext uri="{FF2B5EF4-FFF2-40B4-BE49-F238E27FC236}">
                <a16:creationId xmlns:a16="http://schemas.microsoft.com/office/drawing/2014/main" id="{30CB3E09-2779-4C56-B20E-73E801E2A30B}"/>
              </a:ext>
            </a:extLst>
          </p:cNvPr>
          <p:cNvSpPr txBox="1"/>
          <p:nvPr/>
        </p:nvSpPr>
        <p:spPr>
          <a:xfrm>
            <a:off x="0" y="497246"/>
            <a:ext cx="8066504" cy="400110"/>
          </a:xfrm>
          <a:prstGeom prst="rect">
            <a:avLst/>
          </a:prstGeom>
          <a:noFill/>
        </p:spPr>
        <p:txBody>
          <a:bodyPr wrap="none" rtlCol="0">
            <a:spAutoFit/>
          </a:bodyPr>
          <a:lstStyle/>
          <a:p>
            <a:r>
              <a:rPr lang="fr-FR" sz="2000" b="1" dirty="0">
                <a:latin typeface="+mn-lt"/>
              </a:rPr>
              <a:t>Attention, il faut que les 2 transitions ne soient pas vrais en même temps !</a:t>
            </a:r>
          </a:p>
        </p:txBody>
      </p:sp>
      <p:sp>
        <p:nvSpPr>
          <p:cNvPr id="17" name="ZoneTexte 16">
            <a:extLst>
              <a:ext uri="{FF2B5EF4-FFF2-40B4-BE49-F238E27FC236}">
                <a16:creationId xmlns:a16="http://schemas.microsoft.com/office/drawing/2014/main" id="{102A0587-0EF2-451E-8E35-0746E25F6275}"/>
              </a:ext>
            </a:extLst>
          </p:cNvPr>
          <p:cNvSpPr txBox="1"/>
          <p:nvPr/>
        </p:nvSpPr>
        <p:spPr>
          <a:xfrm>
            <a:off x="1389532" y="2981224"/>
            <a:ext cx="362600" cy="523220"/>
          </a:xfrm>
          <a:prstGeom prst="rect">
            <a:avLst/>
          </a:prstGeom>
          <a:noFill/>
        </p:spPr>
        <p:txBody>
          <a:bodyPr wrap="none" rtlCol="0">
            <a:spAutoFit/>
          </a:bodyPr>
          <a:lstStyle/>
          <a:p>
            <a:r>
              <a:rPr lang="fr-FR" sz="2800" b="1" dirty="0">
                <a:latin typeface="+mn-lt"/>
              </a:rPr>
              <a:t>a</a:t>
            </a:r>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E528AFFA-8E39-42A0-BC99-7ACD7605BC02}"/>
                  </a:ext>
                </a:extLst>
              </p:cNvPr>
              <p:cNvSpPr txBox="1"/>
              <p:nvPr/>
            </p:nvSpPr>
            <p:spPr>
              <a:xfrm>
                <a:off x="3238432" y="4506915"/>
                <a:ext cx="696024" cy="523220"/>
              </a:xfrm>
              <a:prstGeom prst="rect">
                <a:avLst/>
              </a:prstGeom>
              <a:noFill/>
            </p:spPr>
            <p:txBody>
              <a:bodyPr wrap="none" rtlCol="0">
                <a:spAutoFit/>
              </a:bodyPr>
              <a:lstStyle/>
              <a:p>
                <a:r>
                  <a:rPr lang="fr-FR" sz="2800" b="1" dirty="0">
                    <a:latin typeface="+mn-lt"/>
                  </a:rPr>
                  <a:t>b.</a:t>
                </a:r>
                <a14:m>
                  <m:oMath xmlns:m="http://schemas.openxmlformats.org/officeDocument/2006/math">
                    <m:acc>
                      <m:accPr>
                        <m:chr m:val="̅"/>
                        <m:ctrlPr>
                          <a:rPr lang="fr-FR" sz="2800" b="1" i="1" dirty="0" smtClean="0">
                            <a:latin typeface="Cambria Math" panose="02040503050406030204" pitchFamily="18" charset="0"/>
                          </a:rPr>
                        </m:ctrlPr>
                      </m:accPr>
                      <m:e>
                        <m:r>
                          <a:rPr lang="fr-FR" sz="2800" b="1" i="1" dirty="0" smtClean="0">
                            <a:latin typeface="Cambria Math" panose="02040503050406030204" pitchFamily="18" charset="0"/>
                          </a:rPr>
                          <m:t>𝒂</m:t>
                        </m:r>
                      </m:e>
                    </m:acc>
                  </m:oMath>
                </a14:m>
                <a:endParaRPr lang="fr-FR" sz="2800" b="1" dirty="0">
                  <a:latin typeface="+mn-lt"/>
                </a:endParaRPr>
              </a:p>
            </p:txBody>
          </p:sp>
        </mc:Choice>
        <mc:Fallback xmlns="">
          <p:sp>
            <p:nvSpPr>
              <p:cNvPr id="18" name="ZoneTexte 17">
                <a:extLst>
                  <a:ext uri="{FF2B5EF4-FFF2-40B4-BE49-F238E27FC236}">
                    <a16:creationId xmlns:a16="http://schemas.microsoft.com/office/drawing/2014/main" id="{E528AFFA-8E39-42A0-BC99-7ACD7605BC02}"/>
                  </a:ext>
                </a:extLst>
              </p:cNvPr>
              <p:cNvSpPr txBox="1">
                <a:spLocks noRot="1" noChangeAspect="1" noMove="1" noResize="1" noEditPoints="1" noAdjustHandles="1" noChangeArrowheads="1" noChangeShapeType="1" noTextEdit="1"/>
              </p:cNvSpPr>
              <p:nvPr/>
            </p:nvSpPr>
            <p:spPr>
              <a:xfrm>
                <a:off x="3238432" y="4506915"/>
                <a:ext cx="696024" cy="523220"/>
              </a:xfrm>
              <a:prstGeom prst="rect">
                <a:avLst/>
              </a:prstGeom>
              <a:blipFill>
                <a:blip r:embed="rId6"/>
                <a:stretch>
                  <a:fillRect l="-17544" t="-10465" b="-32558"/>
                </a:stretch>
              </a:blipFill>
            </p:spPr>
            <p:txBody>
              <a:bodyPr/>
              <a:lstStyle/>
              <a:p>
                <a:r>
                  <a:rPr lang="fr-FR">
                    <a:noFill/>
                  </a:rPr>
                  <a:t> </a:t>
                </a:r>
              </a:p>
            </p:txBody>
          </p:sp>
        </mc:Fallback>
      </mc:AlternateContent>
    </p:spTree>
    <p:extLst>
      <p:ext uri="{BB962C8B-B14F-4D97-AF65-F5344CB8AC3E}">
        <p14:creationId xmlns:p14="http://schemas.microsoft.com/office/powerpoint/2010/main" val="10964450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C732B3D-886E-4EA0-B8FC-079C35975560}"/>
              </a:ext>
            </a:extLst>
          </p:cNvPr>
          <p:cNvSpPr txBox="1">
            <a:spLocks/>
          </p:cNvSpPr>
          <p:nvPr/>
        </p:nvSpPr>
        <p:spPr bwMode="auto">
          <a:xfrm>
            <a:off x="457200" y="0"/>
            <a:ext cx="8229600" cy="4571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0" fontAlgn="base" latinLnBrk="0" hangingPunct="0">
              <a:spcBef>
                <a:spcPct val="0"/>
              </a:spcBef>
              <a:spcAft>
                <a:spcPct val="0"/>
              </a:spcAft>
              <a:buNone/>
              <a:defRPr lang="fr-FR" sz="2200" b="1" kern="1200" dirty="0" smtClean="0">
                <a:solidFill>
                  <a:schemeClr val="bg1"/>
                </a:solidFill>
                <a:latin typeface="Calibri" pitchFamily="34" charset="0"/>
                <a:ea typeface="+mj-ea"/>
                <a:cs typeface="+mj-cs"/>
              </a:defRPr>
            </a:lvl1pPr>
          </a:lstStyle>
          <a:p>
            <a:r>
              <a:rPr lang="fr-FR" dirty="0"/>
              <a:t>MACHINE A ETATS ET PHOTORESISTANCE</a:t>
            </a:r>
          </a:p>
        </p:txBody>
      </p:sp>
      <p:pic>
        <p:nvPicPr>
          <p:cNvPr id="7" name="Image 6">
            <a:extLst>
              <a:ext uri="{FF2B5EF4-FFF2-40B4-BE49-F238E27FC236}">
                <a16:creationId xmlns:a16="http://schemas.microsoft.com/office/drawing/2014/main" id="{082A401E-043F-44A2-B397-03C5B0EE72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352" y="911513"/>
            <a:ext cx="8591550" cy="5034974"/>
          </a:xfrm>
          <a:prstGeom prst="rect">
            <a:avLst/>
          </a:prstGeom>
        </p:spPr>
      </p:pic>
      <p:pic>
        <p:nvPicPr>
          <p:cNvPr id="14" name="Image 13">
            <a:extLst>
              <a:ext uri="{FF2B5EF4-FFF2-40B4-BE49-F238E27FC236}">
                <a16:creationId xmlns:a16="http://schemas.microsoft.com/office/drawing/2014/main" id="{6D3A762E-1968-4AE2-9B71-D6D2DECFD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566" y="1196752"/>
            <a:ext cx="4077434" cy="4254714"/>
          </a:xfrm>
          <a:prstGeom prst="rect">
            <a:avLst/>
          </a:prstGeom>
        </p:spPr>
      </p:pic>
    </p:spTree>
    <p:extLst>
      <p:ext uri="{BB962C8B-B14F-4D97-AF65-F5344CB8AC3E}">
        <p14:creationId xmlns:p14="http://schemas.microsoft.com/office/powerpoint/2010/main" val="17281624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76DCF71D-1D38-481A-AFFB-2E4B019FD40A}"/>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124</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SERVO-MOTOR</a:t>
            </a:r>
          </a:p>
        </p:txBody>
      </p:sp>
      <p:pic>
        <p:nvPicPr>
          <p:cNvPr id="6" name="Image 5">
            <a:hlinkClick r:id="rId2" action="ppaction://hlinksldjump"/>
            <a:extLst>
              <a:ext uri="{FF2B5EF4-FFF2-40B4-BE49-F238E27FC236}">
                <a16:creationId xmlns:a16="http://schemas.microsoft.com/office/drawing/2014/main" id="{1B33D2E5-CFEE-4F5D-944C-1FA7A9949B3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9424826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SERVO-MOTOR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125</a:t>
            </a:fld>
            <a:endParaRPr lang="fr-FR"/>
          </a:p>
        </p:txBody>
      </p:sp>
      <p:sp>
        <p:nvSpPr>
          <p:cNvPr id="4" name="Rectangle 3"/>
          <p:cNvSpPr/>
          <p:nvPr/>
        </p:nvSpPr>
        <p:spPr>
          <a:xfrm>
            <a:off x="71406" y="500042"/>
            <a:ext cx="9072594" cy="830997"/>
          </a:xfrm>
          <a:prstGeom prst="rect">
            <a:avLst/>
          </a:prstGeom>
        </p:spPr>
        <p:txBody>
          <a:bodyPr wrap="square">
            <a:spAutoFit/>
          </a:bodyPr>
          <a:lstStyle/>
          <a:p>
            <a:pPr algn="just"/>
            <a:r>
              <a:rPr lang="en-US" sz="1600" b="1" dirty="0">
                <a:latin typeface="Calibri" pitchFamily="34" charset="0"/>
                <a:cs typeface="Calibri" pitchFamily="34" charset="0"/>
              </a:rPr>
              <a:t>A servo motor is a type of electric motor. It is a device used to control the direction of a remote controlled car model. On a servo-motor, the angle can vary from a fixed angle between 0 and 180 ° depending on the signal being sent.</a:t>
            </a:r>
            <a:endParaRPr lang="fr-FR" sz="1600" b="1" dirty="0">
              <a:latin typeface="Calibri" pitchFamily="34" charset="0"/>
              <a:cs typeface="Calibri" pitchFamily="34" charset="0"/>
            </a:endParaRPr>
          </a:p>
        </p:txBody>
      </p:sp>
      <p:sp>
        <p:nvSpPr>
          <p:cNvPr id="5" name="Rectangle 4"/>
          <p:cNvSpPr/>
          <p:nvPr/>
        </p:nvSpPr>
        <p:spPr>
          <a:xfrm>
            <a:off x="71406" y="1357298"/>
            <a:ext cx="6500858" cy="2308324"/>
          </a:xfrm>
          <a:prstGeom prst="rect">
            <a:avLst/>
          </a:prstGeom>
        </p:spPr>
        <p:txBody>
          <a:bodyPr wrap="square">
            <a:spAutoFit/>
          </a:bodyPr>
          <a:lstStyle/>
          <a:p>
            <a:pPr algn="just"/>
            <a:r>
              <a:rPr lang="en-US" sz="1600" b="1" dirty="0">
                <a:latin typeface="Calibri" pitchFamily="34" charset="0"/>
                <a:cs typeface="Calibri" pitchFamily="34" charset="0"/>
              </a:rPr>
              <a:t>A servo-motor includes: </a:t>
            </a:r>
          </a:p>
          <a:p>
            <a:pPr marL="285750" indent="-285750" algn="just">
              <a:buFontTx/>
              <a:buChar char="-"/>
            </a:pPr>
            <a:r>
              <a:rPr lang="en-US" sz="1600" b="1" dirty="0">
                <a:latin typeface="Calibri" pitchFamily="34" charset="0"/>
                <a:cs typeface="Calibri" pitchFamily="34" charset="0"/>
              </a:rPr>
              <a:t>A (continuous) electric motor, usually small enough.  </a:t>
            </a:r>
          </a:p>
          <a:p>
            <a:pPr marL="285750" indent="-285750" algn="just">
              <a:buFontTx/>
              <a:buChar char="-"/>
            </a:pPr>
            <a:r>
              <a:rPr lang="en-US" sz="1600" b="1" dirty="0">
                <a:latin typeface="Calibri" pitchFamily="34" charset="0"/>
                <a:cs typeface="Calibri" pitchFamily="34" charset="0"/>
              </a:rPr>
              <a:t>Gear reducer output of the engine (for less speed and more torque or force).  </a:t>
            </a:r>
          </a:p>
          <a:p>
            <a:pPr marL="285750" indent="-285750" algn="just">
              <a:buFontTx/>
              <a:buChar char="-"/>
            </a:pPr>
            <a:r>
              <a:rPr lang="en-US" sz="1600" b="1" dirty="0">
                <a:solidFill>
                  <a:srgbClr val="00B050"/>
                </a:solidFill>
                <a:latin typeface="Calibri" pitchFamily="34" charset="0"/>
                <a:cs typeface="Calibri" pitchFamily="34" charset="0"/>
              </a:rPr>
              <a:t>A sensor type "potentiometer" connected to the output </a:t>
            </a:r>
            <a:r>
              <a:rPr lang="en-US" sz="1600" b="1" dirty="0">
                <a:latin typeface="Calibri" pitchFamily="34" charset="0"/>
                <a:cs typeface="Calibri" pitchFamily="34" charset="0"/>
              </a:rPr>
              <a:t>(resistance which varies depending on the angle, which allows to measure the angle of rotation on the output shaft).  </a:t>
            </a:r>
          </a:p>
          <a:p>
            <a:pPr marL="285750" indent="-285750" algn="just">
              <a:buFontTx/>
              <a:buChar char="-"/>
            </a:pPr>
            <a:r>
              <a:rPr lang="en-US" sz="1600" b="1" dirty="0">
                <a:solidFill>
                  <a:srgbClr val="00B050"/>
                </a:solidFill>
                <a:latin typeface="Calibri" pitchFamily="34" charset="0"/>
                <a:cs typeface="Calibri" pitchFamily="34" charset="0"/>
              </a:rPr>
              <a:t>A servo electronic control the position/rotation of the output shaft to hold it in the correct position.</a:t>
            </a:r>
            <a:endParaRPr lang="fr-FR" sz="1600" b="1" dirty="0">
              <a:solidFill>
                <a:srgbClr val="00B050"/>
              </a:solidFill>
              <a:latin typeface="Calibri" pitchFamily="34" charset="0"/>
              <a:cs typeface="Calibri" pitchFamily="34" charset="0"/>
            </a:endParaRPr>
          </a:p>
        </p:txBody>
      </p:sp>
      <p:pic>
        <p:nvPicPr>
          <p:cNvPr id="6" name="Image 5" descr="ServoMoteur.jpg"/>
          <p:cNvPicPr>
            <a:picLocks noChangeAspect="1"/>
          </p:cNvPicPr>
          <p:nvPr/>
        </p:nvPicPr>
        <p:blipFill>
          <a:blip r:embed="rId2" cstate="print">
            <a:lum bright="10000"/>
            <a:extLst>
              <a:ext uri="{28A0092B-C50C-407E-A947-70E740481C1C}">
                <a14:useLocalDpi xmlns:a14="http://schemas.microsoft.com/office/drawing/2010/main" val="0"/>
              </a:ext>
            </a:extLst>
          </a:blip>
          <a:stretch>
            <a:fillRect/>
          </a:stretch>
        </p:blipFill>
        <p:spPr>
          <a:xfrm>
            <a:off x="6643702" y="1285860"/>
            <a:ext cx="2357454" cy="2612313"/>
          </a:xfrm>
          <a:prstGeom prst="rect">
            <a:avLst/>
          </a:prstGeom>
        </p:spPr>
      </p:pic>
      <p:pic>
        <p:nvPicPr>
          <p:cNvPr id="7" name="Image 6" descr="PwmAnime.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4000504"/>
            <a:ext cx="3810000" cy="2333625"/>
          </a:xfrm>
          <a:prstGeom prst="rect">
            <a:avLst/>
          </a:prstGeom>
        </p:spPr>
      </p:pic>
      <p:sp>
        <p:nvSpPr>
          <p:cNvPr id="8" name="Rectangle 7"/>
          <p:cNvSpPr/>
          <p:nvPr/>
        </p:nvSpPr>
        <p:spPr>
          <a:xfrm>
            <a:off x="0" y="3857628"/>
            <a:ext cx="5214942" cy="1815882"/>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To manage a servo-motor? </a:t>
            </a:r>
          </a:p>
          <a:p>
            <a:pPr algn="just"/>
            <a:r>
              <a:rPr lang="en-US" sz="1600" b="1" dirty="0">
                <a:solidFill>
                  <a:srgbClr val="C00000"/>
                </a:solidFill>
                <a:latin typeface="Calibri" pitchFamily="34" charset="0"/>
                <a:cs typeface="Calibri" pitchFamily="34" charset="0"/>
              </a:rPr>
              <a:t>Just send a pulse whose duration will determine the angle of the servo-motor. </a:t>
            </a:r>
          </a:p>
          <a:p>
            <a:pPr algn="just"/>
            <a:r>
              <a:rPr lang="en-US" sz="1600" b="1" dirty="0">
                <a:solidFill>
                  <a:srgbClr val="C00000"/>
                </a:solidFill>
                <a:latin typeface="Calibri" pitchFamily="34" charset="0"/>
                <a:cs typeface="Calibri" pitchFamily="34" charset="0"/>
              </a:rPr>
              <a:t>This pulse time is some </a:t>
            </a:r>
            <a:r>
              <a:rPr lang="en-US" sz="1600" b="1" dirty="0" err="1">
                <a:solidFill>
                  <a:srgbClr val="C00000"/>
                </a:solidFill>
                <a:latin typeface="Calibri" pitchFamily="34" charset="0"/>
                <a:cs typeface="Calibri" pitchFamily="34" charset="0"/>
              </a:rPr>
              <a:t>ms</a:t>
            </a:r>
            <a:r>
              <a:rPr lang="en-US" sz="1600" b="1" dirty="0">
                <a:solidFill>
                  <a:srgbClr val="C00000"/>
                </a:solidFill>
                <a:latin typeface="Calibri" pitchFamily="34" charset="0"/>
                <a:cs typeface="Calibri" pitchFamily="34" charset="0"/>
              </a:rPr>
              <a:t> should be repeated at regular intervals (every 10 </a:t>
            </a:r>
            <a:r>
              <a:rPr lang="en-US" sz="1600" b="1" dirty="0" err="1">
                <a:solidFill>
                  <a:srgbClr val="C00000"/>
                </a:solidFill>
                <a:latin typeface="Calibri" pitchFamily="34" charset="0"/>
                <a:cs typeface="Calibri" pitchFamily="34" charset="0"/>
              </a:rPr>
              <a:t>ms</a:t>
            </a:r>
            <a:r>
              <a:rPr lang="en-US" sz="1600" b="1" dirty="0">
                <a:solidFill>
                  <a:srgbClr val="C00000"/>
                </a:solidFill>
                <a:latin typeface="Calibri" pitchFamily="34" charset="0"/>
                <a:cs typeface="Calibri" pitchFamily="34" charset="0"/>
              </a:rPr>
              <a:t> to 20ms) to maintain the position. Standard values: </a:t>
            </a:r>
          </a:p>
          <a:p>
            <a:pPr algn="just"/>
            <a:r>
              <a:rPr lang="en-US" sz="1600" b="1" dirty="0">
                <a:solidFill>
                  <a:srgbClr val="C00000"/>
                </a:solidFill>
                <a:latin typeface="Calibri" pitchFamily="34" charset="0"/>
                <a:cs typeface="Calibri" pitchFamily="34" charset="0"/>
              </a:rPr>
              <a:t>1ms = - 90 ° | 1.5 </a:t>
            </a:r>
            <a:r>
              <a:rPr lang="en-US" sz="1600" b="1" dirty="0" err="1">
                <a:solidFill>
                  <a:srgbClr val="C00000"/>
                </a:solidFill>
                <a:latin typeface="Calibri" pitchFamily="34" charset="0"/>
                <a:cs typeface="Calibri" pitchFamily="34" charset="0"/>
              </a:rPr>
              <a:t>ms</a:t>
            </a:r>
            <a:r>
              <a:rPr lang="en-US" sz="1600" b="1" dirty="0">
                <a:solidFill>
                  <a:srgbClr val="C00000"/>
                </a:solidFill>
                <a:latin typeface="Calibri" pitchFamily="34" charset="0"/>
                <a:cs typeface="Calibri" pitchFamily="34" charset="0"/>
              </a:rPr>
              <a:t> = 0 ° (centered position): 2 </a:t>
            </a:r>
            <a:r>
              <a:rPr lang="en-US" sz="1600" b="1" dirty="0" err="1">
                <a:solidFill>
                  <a:srgbClr val="C00000"/>
                </a:solidFill>
                <a:latin typeface="Calibri" pitchFamily="34" charset="0"/>
                <a:cs typeface="Calibri" pitchFamily="34" charset="0"/>
              </a:rPr>
              <a:t>ms</a:t>
            </a:r>
            <a:r>
              <a:rPr lang="en-US" sz="1600" b="1" dirty="0">
                <a:solidFill>
                  <a:srgbClr val="C00000"/>
                </a:solidFill>
                <a:latin typeface="Calibri" pitchFamily="34" charset="0"/>
                <a:cs typeface="Calibri" pitchFamily="34" charset="0"/>
              </a:rPr>
              <a:t> = + 90 °</a:t>
            </a:r>
            <a:endParaRPr lang="fr-FR" sz="1600" b="1" dirty="0">
              <a:solidFill>
                <a:srgbClr val="C00000"/>
              </a:solidFill>
              <a:latin typeface="Calibri" pitchFamily="34" charset="0"/>
              <a:cs typeface="Calibri" pitchFamily="34" charset="0"/>
            </a:endParaRPr>
          </a:p>
        </p:txBody>
      </p:sp>
      <p:sp>
        <p:nvSpPr>
          <p:cNvPr id="9" name="Rectangle 8"/>
          <p:cNvSpPr/>
          <p:nvPr/>
        </p:nvSpPr>
        <p:spPr>
          <a:xfrm>
            <a:off x="0" y="6072206"/>
            <a:ext cx="5572164" cy="523220"/>
          </a:xfrm>
          <a:prstGeom prst="rect">
            <a:avLst/>
          </a:prstGeom>
        </p:spPr>
        <p:txBody>
          <a:bodyPr wrap="square">
            <a:spAutoFit/>
          </a:bodyPr>
          <a:lstStyle/>
          <a:p>
            <a:r>
              <a:rPr lang="en-US" b="1" dirty="0">
                <a:solidFill>
                  <a:srgbClr val="7030A0"/>
                </a:solidFill>
                <a:latin typeface="Calibri" pitchFamily="34" charset="0"/>
                <a:cs typeface="Calibri" pitchFamily="34" charset="0"/>
              </a:rPr>
              <a:t>The animated below graph shows the correspondence between the pulse length and angle of the servo-motor.</a:t>
            </a:r>
            <a:endParaRPr lang="fr-FR" b="1" dirty="0">
              <a:solidFill>
                <a:srgbClr val="7030A0"/>
              </a:solidFill>
              <a:latin typeface="Calibri" pitchFamily="34" charset="0"/>
              <a:cs typeface="Calibri" pitchFamily="34" charset="0"/>
            </a:endParaRPr>
          </a:p>
        </p:txBody>
      </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5575" y="532965"/>
            <a:ext cx="678358" cy="523070"/>
          </a:xfrm>
          <a:prstGeom prst="rect">
            <a:avLst/>
          </a:prstGeom>
          <a:noFill/>
          <a:ln w="9525">
            <a:noFill/>
            <a:miter lim="800000"/>
            <a:headEnd/>
            <a:tailEnd/>
          </a:ln>
          <a:effectLst/>
        </p:spPr>
      </p:pic>
      <p:pic>
        <p:nvPicPr>
          <p:cNvPr id="11" name="Image 10">
            <a:hlinkClick r:id="rId5" action="ppaction://hlinksldjump"/>
            <a:extLst>
              <a:ext uri="{FF2B5EF4-FFF2-40B4-BE49-F238E27FC236}">
                <a16:creationId xmlns:a16="http://schemas.microsoft.com/office/drawing/2014/main" id="{5242E1E2-36EA-4197-A7FC-62DAD805C50A}"/>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SERVOMOTOR WIRING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126</a:t>
            </a:fld>
            <a:endParaRPr lang="fr-FR"/>
          </a:p>
        </p:txBody>
      </p:sp>
      <p:sp>
        <p:nvSpPr>
          <p:cNvPr id="5" name="ZoneTexte 4"/>
          <p:cNvSpPr txBox="1"/>
          <p:nvPr/>
        </p:nvSpPr>
        <p:spPr>
          <a:xfrm>
            <a:off x="71406" y="642918"/>
            <a:ext cx="5357850" cy="3046988"/>
          </a:xfrm>
          <a:prstGeom prst="rect">
            <a:avLst/>
          </a:prstGeom>
          <a:noFill/>
        </p:spPr>
        <p:txBody>
          <a:bodyPr wrap="square" rtlCol="0">
            <a:spAutoFit/>
          </a:bodyPr>
          <a:lstStyle/>
          <a:p>
            <a:pPr algn="just"/>
            <a:r>
              <a:rPr lang="en-US" sz="1600" b="1" dirty="0">
                <a:solidFill>
                  <a:srgbClr val="C00000"/>
                </a:solidFill>
                <a:latin typeface="Calibri" pitchFamily="34" charset="0"/>
                <a:cs typeface="Calibri" pitchFamily="34" charset="0"/>
              </a:rPr>
              <a:t>A servo motor is connected with only 3 wires: </a:t>
            </a:r>
          </a:p>
          <a:p>
            <a:pPr algn="just"/>
            <a:r>
              <a:rPr lang="en-US" sz="1600" b="1" dirty="0">
                <a:solidFill>
                  <a:srgbClr val="C00000"/>
                </a:solidFill>
                <a:latin typeface="Calibri" pitchFamily="34" charset="0"/>
                <a:cs typeface="Calibri" pitchFamily="34" charset="0"/>
              </a:rPr>
              <a:t>the mass, the + 5V and the command pulse.  </a:t>
            </a: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The black wire is connected to the 0V or GND.  </a:t>
            </a:r>
          </a:p>
          <a:p>
            <a:pPr algn="just"/>
            <a:r>
              <a:rPr lang="en-US" sz="1600" b="1" dirty="0">
                <a:solidFill>
                  <a:srgbClr val="C00000"/>
                </a:solidFill>
                <a:latin typeface="Calibri" pitchFamily="34" charset="0"/>
                <a:cs typeface="Calibri" pitchFamily="34" charset="0"/>
              </a:rPr>
              <a:t>The Red wire is connected to the 5V.  </a:t>
            </a:r>
          </a:p>
          <a:p>
            <a:pPr algn="just"/>
            <a:r>
              <a:rPr lang="en-US" sz="1600" b="1" dirty="0">
                <a:solidFill>
                  <a:srgbClr val="C00000"/>
                </a:solidFill>
                <a:latin typeface="Calibri" pitchFamily="34" charset="0"/>
                <a:cs typeface="Calibri" pitchFamily="34" charset="0"/>
              </a:rPr>
              <a:t>The yellow wire or white is connected to an output Digital PWM </a:t>
            </a: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One sends a signal that we do vary according to the direction and the desired position.   </a:t>
            </a:r>
          </a:p>
          <a:p>
            <a:pPr algn="just"/>
            <a:r>
              <a:rPr lang="en-US" sz="1600" b="1" dirty="0">
                <a:solidFill>
                  <a:srgbClr val="C00000"/>
                </a:solidFill>
                <a:latin typeface="Calibri" pitchFamily="34" charset="0"/>
                <a:cs typeface="Calibri" pitchFamily="34" charset="0"/>
              </a:rPr>
              <a:t>Wiring the actuator on an output Digital PWM: D11, D3, D10, D9, D6, D5.</a:t>
            </a:r>
            <a:endParaRPr lang="fr-FR" sz="1600" b="1" dirty="0">
              <a:solidFill>
                <a:srgbClr val="0070C0"/>
              </a:solidFill>
              <a:latin typeface="Calibri" pitchFamily="34" charset="0"/>
              <a:cs typeface="Calibri" pitchFamily="34"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r="11056"/>
          <a:stretch>
            <a:fillRect/>
          </a:stretch>
        </p:blipFill>
        <p:spPr bwMode="auto">
          <a:xfrm>
            <a:off x="5124449" y="4447768"/>
            <a:ext cx="3448079" cy="13716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8318" y="895915"/>
            <a:ext cx="3333732" cy="2570588"/>
          </a:xfrm>
          <a:prstGeom prst="rect">
            <a:avLst/>
          </a:prstGeom>
          <a:noFill/>
          <a:ln w="9525">
            <a:noFill/>
            <a:miter lim="800000"/>
            <a:headEnd/>
            <a:tailEnd/>
          </a:ln>
          <a:effectLst/>
        </p:spPr>
      </p:pic>
      <p:cxnSp>
        <p:nvCxnSpPr>
          <p:cNvPr id="9" name="Connecteur droit 8"/>
          <p:cNvCxnSpPr/>
          <p:nvPr/>
        </p:nvCxnSpPr>
        <p:spPr>
          <a:xfrm>
            <a:off x="4146728" y="5488594"/>
            <a:ext cx="1785950" cy="158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17819130">
            <a:off x="4378255" y="4515171"/>
            <a:ext cx="1000132" cy="338554"/>
          </a:xfrm>
          <a:prstGeom prst="rect">
            <a:avLst/>
          </a:prstGeom>
          <a:noFill/>
        </p:spPr>
        <p:txBody>
          <a:bodyPr wrap="square" rtlCol="0">
            <a:spAutoFit/>
          </a:bodyPr>
          <a:lstStyle/>
          <a:p>
            <a:pPr algn="just"/>
            <a:r>
              <a:rPr lang="fr-FR" sz="1600" b="1" dirty="0">
                <a:solidFill>
                  <a:srgbClr val="FF6600"/>
                </a:solidFill>
                <a:latin typeface="Calibri" pitchFamily="34" charset="0"/>
                <a:cs typeface="Calibri" pitchFamily="34" charset="0"/>
              </a:rPr>
              <a:t>Rotation </a:t>
            </a:r>
          </a:p>
        </p:txBody>
      </p:sp>
      <p:sp>
        <p:nvSpPr>
          <p:cNvPr id="11" name="ZoneTexte 10"/>
          <p:cNvSpPr txBox="1"/>
          <p:nvPr/>
        </p:nvSpPr>
        <p:spPr>
          <a:xfrm>
            <a:off x="4071934" y="5733652"/>
            <a:ext cx="1193876" cy="338554"/>
          </a:xfrm>
          <a:prstGeom prst="rect">
            <a:avLst/>
          </a:prstGeom>
          <a:noFill/>
        </p:spPr>
        <p:txBody>
          <a:bodyPr wrap="square" rtlCol="0">
            <a:spAutoFit/>
          </a:bodyPr>
          <a:lstStyle/>
          <a:p>
            <a:pPr algn="just"/>
            <a:r>
              <a:rPr lang="fr-FR" sz="1600" b="1" dirty="0">
                <a:solidFill>
                  <a:srgbClr val="FF6600"/>
                </a:solidFill>
                <a:latin typeface="Calibri" pitchFamily="34" charset="0"/>
                <a:cs typeface="Calibri" pitchFamily="34" charset="0"/>
              </a:rPr>
              <a:t>Translation</a:t>
            </a:r>
          </a:p>
        </p:txBody>
      </p:sp>
      <p:sp>
        <p:nvSpPr>
          <p:cNvPr id="12" name="Double flèche horizontale 11"/>
          <p:cNvSpPr/>
          <p:nvPr/>
        </p:nvSpPr>
        <p:spPr>
          <a:xfrm>
            <a:off x="4286248" y="5590776"/>
            <a:ext cx="642942" cy="142876"/>
          </a:xfrm>
          <a:prstGeom prst="lef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courbée vers le bas 12"/>
          <p:cNvSpPr/>
          <p:nvPr/>
        </p:nvSpPr>
        <p:spPr>
          <a:xfrm rot="17619786">
            <a:off x="4712696" y="4670191"/>
            <a:ext cx="1031120" cy="357190"/>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Rectangle 14"/>
          <p:cNvSpPr/>
          <p:nvPr/>
        </p:nvSpPr>
        <p:spPr>
          <a:xfrm>
            <a:off x="71406" y="4357694"/>
            <a:ext cx="4071966" cy="1323439"/>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Program or even impulse drive is still possible but it would be tedious,</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Arduino owns the </a:t>
            </a:r>
            <a:r>
              <a:rPr lang="en-US" sz="1600" b="1" dirty="0" err="1">
                <a:solidFill>
                  <a:srgbClr val="0070C0"/>
                </a:solidFill>
                <a:latin typeface="Calibri" pitchFamily="34" charset="0"/>
                <a:cs typeface="Calibri" pitchFamily="34" charset="0"/>
              </a:rPr>
              <a:t>Servo.h</a:t>
            </a:r>
            <a:r>
              <a:rPr lang="en-US" sz="1600" b="1" dirty="0">
                <a:solidFill>
                  <a:srgbClr val="0070C0"/>
                </a:solidFill>
                <a:latin typeface="Calibri" pitchFamily="34" charset="0"/>
                <a:cs typeface="Calibri" pitchFamily="34" charset="0"/>
              </a:rPr>
              <a:t> library, which allows you to easily take control.</a:t>
            </a:r>
            <a:endParaRPr lang="fr-FR" sz="1600" b="1" dirty="0">
              <a:solidFill>
                <a:srgbClr val="00B050"/>
              </a:solidFill>
              <a:latin typeface="Calibri" pitchFamily="34" charset="0"/>
              <a:cs typeface="Calibri" pitchFamily="34" charset="0"/>
            </a:endParaRPr>
          </a:p>
        </p:txBody>
      </p:sp>
      <p:sp>
        <p:nvSpPr>
          <p:cNvPr id="16" name="Rectangle 15"/>
          <p:cNvSpPr/>
          <p:nvPr/>
        </p:nvSpPr>
        <p:spPr>
          <a:xfrm>
            <a:off x="-32" y="6215082"/>
            <a:ext cx="9144032" cy="338554"/>
          </a:xfrm>
          <a:prstGeom prst="rect">
            <a:avLst/>
          </a:prstGeom>
        </p:spPr>
        <p:txBody>
          <a:bodyPr wrap="square">
            <a:spAutoFit/>
          </a:bodyPr>
          <a:lstStyle/>
          <a:p>
            <a:pPr algn="just"/>
            <a:r>
              <a:rPr lang="en-US" sz="1600" b="1" dirty="0">
                <a:solidFill>
                  <a:srgbClr val="00B050"/>
                </a:solidFill>
                <a:latin typeface="Calibri" pitchFamily="34" charset="0"/>
                <a:cs typeface="Calibri" pitchFamily="34" charset="0"/>
              </a:rPr>
              <a:t>This sub-program "</a:t>
            </a:r>
            <a:r>
              <a:rPr lang="en-US" sz="1600" b="1" dirty="0" err="1">
                <a:solidFill>
                  <a:srgbClr val="00B050"/>
                </a:solidFill>
                <a:latin typeface="Calibri" pitchFamily="34" charset="0"/>
                <a:cs typeface="Calibri" pitchFamily="34" charset="0"/>
              </a:rPr>
              <a:t>servo.h</a:t>
            </a:r>
            <a:r>
              <a:rPr lang="en-US" sz="1600" b="1" dirty="0">
                <a:solidFill>
                  <a:srgbClr val="00B050"/>
                </a:solidFill>
                <a:latin typeface="Calibri" pitchFamily="34" charset="0"/>
                <a:cs typeface="Calibri" pitchFamily="34" charset="0"/>
              </a:rPr>
              <a:t>" must be included in the program, it is easy to order.</a:t>
            </a:r>
            <a:endParaRPr lang="fr-FR" sz="1600" b="1" dirty="0">
              <a:solidFill>
                <a:srgbClr val="00B050"/>
              </a:solidFill>
              <a:latin typeface="Calibri" pitchFamily="34" charset="0"/>
              <a:cs typeface="Calibri" pitchFamily="34" charset="0"/>
            </a:endParaRPr>
          </a:p>
        </p:txBody>
      </p:sp>
      <p:pic>
        <p:nvPicPr>
          <p:cNvPr id="14" name="Image 13">
            <a:hlinkClick r:id="rId4" action="ppaction://hlinksldjump"/>
            <a:extLst>
              <a:ext uri="{FF2B5EF4-FFF2-40B4-BE49-F238E27FC236}">
                <a16:creationId xmlns:a16="http://schemas.microsoft.com/office/drawing/2014/main" id="{58C13181-560A-472D-81DE-8D66BE6776E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linds(horizontal)">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blinds(horizontal)">
                                      <p:cBhvr>
                                        <p:cTn id="37" dur="500"/>
                                        <p:tgtEl>
                                          <p:spTgt spid="5">
                                            <p:txEl>
                                              <p:pRg st="8" end="8"/>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5123"/>
                                        </p:tgtEl>
                                        <p:attrNameLst>
                                          <p:attrName>style.visibility</p:attrName>
                                        </p:attrNameLst>
                                      </p:cBhvr>
                                      <p:to>
                                        <p:strVal val="visible"/>
                                      </p:to>
                                    </p:set>
                                    <p:animEffect transition="in" filter="blinds(horizontal)">
                                      <p:cBhvr>
                                        <p:cTn id="40" dur="500"/>
                                        <p:tgtEl>
                                          <p:spTgt spid="512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5122"/>
                                        </p:tgtEl>
                                        <p:attrNameLst>
                                          <p:attrName>style.visibility</p:attrName>
                                        </p:attrNameLst>
                                      </p:cBhvr>
                                      <p:to>
                                        <p:strVal val="visible"/>
                                      </p:to>
                                    </p:set>
                                    <p:animEffect transition="in" filter="blinds(horizontal)">
                                      <p:cBhvr>
                                        <p:cTn id="48" dur="500"/>
                                        <p:tgtEl>
                                          <p:spTgt spid="5122"/>
                                        </p:tgtEl>
                                      </p:cBhvr>
                                    </p:animEffect>
                                  </p:childTnLst>
                                </p:cTn>
                              </p:par>
                              <p:par>
                                <p:cTn id="49" presetID="3" presetClass="entr" presetSubtype="1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blinds(horizontal)">
                                      <p:cBhvr>
                                        <p:cTn id="54" dur="500"/>
                                        <p:tgtEl>
                                          <p:spTgt spid="1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linds(horizontal)">
                                      <p:cBhvr>
                                        <p:cTn id="57" dur="500"/>
                                        <p:tgtEl>
                                          <p:spTgt spid="1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blinds(horizontal)">
                                      <p:cBhvr>
                                        <p:cTn id="60" dur="500"/>
                                        <p:tgtEl>
                                          <p:spTgt spid="1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blinds(horizontal)">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15" grpId="0"/>
      <p:bldP spid="1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02CB9368-28B0-41B6-B4AC-5B4FDAB89316}"/>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092280" y="6592267"/>
            <a:ext cx="2057400" cy="365125"/>
          </a:xfrm>
        </p:spPr>
        <p:txBody>
          <a:bodyPr/>
          <a:lstStyle/>
          <a:p>
            <a:pPr>
              <a:defRPr/>
            </a:pPr>
            <a:fld id="{E652A8FB-8C76-45BB-8D82-93F8E151003C}" type="slidenum">
              <a:rPr lang="fr-FR" smtClean="0"/>
              <a:pPr>
                <a:defRPr/>
              </a:pPr>
              <a:t>127</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TP3-C</a:t>
            </a:r>
          </a:p>
        </p:txBody>
      </p:sp>
      <p:pic>
        <p:nvPicPr>
          <p:cNvPr id="6" name="Image 5">
            <a:hlinkClick r:id="rId2" action="ppaction://hlinksldjump"/>
            <a:extLst>
              <a:ext uri="{FF2B5EF4-FFF2-40B4-BE49-F238E27FC236}">
                <a16:creationId xmlns:a16="http://schemas.microsoft.com/office/drawing/2014/main" id="{CCBEADAF-0262-4E94-B160-D383192598E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7473567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SERVO MOTOR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128</a:t>
            </a:fld>
            <a:endParaRPr lang="fr-FR"/>
          </a:p>
        </p:txBody>
      </p:sp>
      <p:sp>
        <p:nvSpPr>
          <p:cNvPr id="129025" name="Rectangle 1"/>
          <p:cNvSpPr>
            <a:spLocks noChangeArrowheads="1"/>
          </p:cNvSpPr>
          <p:nvPr/>
        </p:nvSpPr>
        <p:spPr bwMode="auto">
          <a:xfrm>
            <a:off x="0" y="423098"/>
            <a:ext cx="4457727" cy="48628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//File &gt; </a:t>
            </a:r>
            <a:r>
              <a:rPr kumimoji="0" lang="fr-FR" sz="1000" b="0" i="0" u="none" strike="noStrike" cap="none" normalizeH="0" baseline="0" dirty="0" err="1">
                <a:ln>
                  <a:noFill/>
                </a:ln>
                <a:solidFill>
                  <a:schemeClr val="bg1">
                    <a:lumMod val="50000"/>
                  </a:schemeClr>
                </a:solidFill>
                <a:effectLst/>
                <a:latin typeface="Arial" pitchFamily="34" charset="0"/>
                <a:cs typeface="Arial" pitchFamily="34" charset="0"/>
              </a:rPr>
              <a:t>Examples</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 &gt; Library-</a:t>
            </a:r>
            <a:r>
              <a:rPr kumimoji="0" lang="fr-FR" sz="1000" b="0" i="0" u="none" strike="noStrike" cap="none" normalizeH="0" baseline="0" dirty="0" err="1">
                <a:ln>
                  <a:noFill/>
                </a:ln>
                <a:solidFill>
                  <a:schemeClr val="bg1">
                    <a:lumMod val="50000"/>
                  </a:schemeClr>
                </a:solidFill>
                <a:effectLst/>
                <a:latin typeface="Arial" pitchFamily="34" charset="0"/>
                <a:cs typeface="Arial" pitchFamily="34" charset="0"/>
              </a:rPr>
              <a:t>Servo</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 &gt; </a:t>
            </a:r>
            <a:r>
              <a:rPr kumimoji="0" lang="fr-FR" sz="1000" b="0" i="0" u="none" strike="noStrike" cap="none" normalizeH="0" baseline="0" dirty="0" err="1">
                <a:ln>
                  <a:noFill/>
                </a:ln>
                <a:solidFill>
                  <a:schemeClr val="bg1">
                    <a:lumMod val="50000"/>
                  </a:schemeClr>
                </a:solidFill>
                <a:effectLst/>
                <a:latin typeface="Arial" pitchFamily="34" charset="0"/>
                <a:cs typeface="Arial" pitchFamily="34" charset="0"/>
              </a:rPr>
              <a:t>Sweep</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 (</a:t>
            </a:r>
            <a:r>
              <a:rPr kumimoji="0" lang="fr-FR" sz="1000" b="0" i="0" u="none" strike="noStrike" cap="none" normalizeH="0" baseline="0" dirty="0" err="1">
                <a:ln>
                  <a:noFill/>
                </a:ln>
                <a:solidFill>
                  <a:schemeClr val="bg1">
                    <a:lumMod val="50000"/>
                  </a:schemeClr>
                </a:solidFill>
                <a:effectLst/>
                <a:latin typeface="Arial" pitchFamily="34" charset="0"/>
                <a:cs typeface="Arial" pitchFamily="34" charset="0"/>
              </a:rPr>
              <a:t>example</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 </a:t>
            </a:r>
            <a:r>
              <a:rPr kumimoji="0" lang="fr-FR" sz="1000" b="0" i="0" u="none" strike="noStrike" cap="none" normalizeH="0" baseline="0" dirty="0" err="1">
                <a:ln>
                  <a:noFill/>
                </a:ln>
                <a:solidFill>
                  <a:schemeClr val="bg1">
                    <a:lumMod val="50000"/>
                  </a:schemeClr>
                </a:solidFill>
                <a:effectLst/>
                <a:latin typeface="Arial" pitchFamily="34" charset="0"/>
                <a:cs typeface="Arial" pitchFamily="34" charset="0"/>
              </a:rPr>
              <a:t>from</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 the </a:t>
            </a:r>
            <a:r>
              <a:rPr kumimoji="0" lang="fr-FR" sz="1000" b="0" i="0" u="none" strike="noStrike" cap="none" normalizeH="0" baseline="0" dirty="0" err="1">
                <a:ln>
                  <a:noFill/>
                </a:ln>
                <a:solidFill>
                  <a:schemeClr val="bg1">
                    <a:lumMod val="50000"/>
                  </a:schemeClr>
                </a:solidFill>
                <a:effectLst/>
                <a:latin typeface="Arial" pitchFamily="34" charset="0"/>
                <a:cs typeface="Arial" pitchFamily="34" charset="0"/>
              </a:rPr>
              <a:t>great</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 arduino.cc site </a:t>
            </a:r>
          </a:p>
          <a:p>
            <a:pPr marL="0" marR="0" lvl="0" indent="0" algn="l" defTabSz="914400" rtl="0" eaLnBrk="1" fontAlgn="base" latinLnBrk="0" hangingPunct="1">
              <a:lnSpc>
                <a:spcPct val="100000"/>
              </a:lnSpc>
              <a:spcBef>
                <a:spcPct val="0"/>
              </a:spcBef>
              <a:spcAft>
                <a:spcPct val="0"/>
              </a:spcAft>
              <a:buClrTx/>
              <a:buSzTx/>
              <a:buFontTx/>
              <a:buNone/>
              <a:tabLst/>
            </a:pPr>
            <a:r>
              <a:rPr lang="fr-FR" sz="1000" dirty="0">
                <a:solidFill>
                  <a:schemeClr val="bg1">
                    <a:lumMod val="50000"/>
                  </a:schemeClr>
                </a:solidFill>
                <a:latin typeface="Arial" pitchFamily="34" charset="0"/>
                <a:cs typeface="Arial" pitchFamily="34" charset="0"/>
              </a:rPr>
              <a:t>//</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check </a:t>
            </a:r>
            <a:r>
              <a:rPr kumimoji="0" lang="fr-FR" sz="1000" b="0" i="0" u="none" strike="noStrike" cap="none" normalizeH="0" baseline="0" dirty="0" err="1">
                <a:ln>
                  <a:noFill/>
                </a:ln>
                <a:solidFill>
                  <a:schemeClr val="bg1">
                    <a:lumMod val="50000"/>
                  </a:schemeClr>
                </a:solidFill>
                <a:effectLst/>
                <a:latin typeface="Arial" pitchFamily="34" charset="0"/>
                <a:cs typeface="Arial" pitchFamily="34" charset="0"/>
              </a:rPr>
              <a:t>it</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 out for </a:t>
            </a:r>
            <a:r>
              <a:rPr kumimoji="0" lang="fr-FR" sz="1000" b="0" i="0" u="none" strike="noStrike" cap="none" normalizeH="0" baseline="0" dirty="0" err="1">
                <a:ln>
                  <a:noFill/>
                </a:ln>
                <a:solidFill>
                  <a:schemeClr val="bg1">
                    <a:lumMod val="50000"/>
                  </a:schemeClr>
                </a:solidFill>
                <a:effectLst/>
                <a:latin typeface="Arial" pitchFamily="34" charset="0"/>
                <a:cs typeface="Arial" pitchFamily="34" charset="0"/>
              </a:rPr>
              <a:t>other</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 </a:t>
            </a:r>
            <a:r>
              <a:rPr kumimoji="0" lang="fr-FR" sz="1000" b="0" i="0" u="none" strike="noStrike" cap="none" normalizeH="0" baseline="0" dirty="0" err="1">
                <a:ln>
                  <a:noFill/>
                </a:ln>
                <a:solidFill>
                  <a:schemeClr val="bg1">
                    <a:lumMod val="50000"/>
                  </a:schemeClr>
                </a:solidFill>
                <a:effectLst/>
                <a:latin typeface="Arial" pitchFamily="34" charset="0"/>
                <a:cs typeface="Arial" pitchFamily="34" charset="0"/>
              </a:rPr>
              <a:t>ideas</a:t>
            </a:r>
            <a:r>
              <a:rPr kumimoji="0" lang="fr-FR" sz="1000" b="0" i="0" u="none" strike="noStrike" cap="none" normalizeH="0" baseline="0" dirty="0">
                <a:ln>
                  <a:noFill/>
                </a:ln>
                <a:solidFill>
                  <a:schemeClr val="bg1">
                    <a:lumMod val="50000"/>
                  </a:schemeClr>
                </a:solidFill>
                <a:effectLst/>
                <a:latin typeface="Arial" pitchFamily="34" charset="0"/>
                <a:cs typeface="Arial" pitchFamily="34" charset="0"/>
              </a:rPr>
              <a:t>)</a:t>
            </a:r>
            <a:br>
              <a:rPr kumimoji="0" lang="fr-FR" sz="1000" b="0" i="0" u="none" strike="noStrike" cap="none" normalizeH="0" baseline="0" dirty="0">
                <a:ln>
                  <a:noFill/>
                </a:ln>
                <a:solidFill>
                  <a:schemeClr val="tx1"/>
                </a:solidFill>
                <a:effectLst/>
                <a:latin typeface="Arial" pitchFamily="34" charset="0"/>
                <a:cs typeface="Arial" pitchFamily="34" charset="0"/>
              </a:rPr>
            </a:br>
            <a:endParaRPr kumimoji="0" lang="fr-FR"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a:ln>
                  <a:noFill/>
                </a:ln>
                <a:solidFill>
                  <a:srgbClr val="FF6600"/>
                </a:solidFill>
                <a:effectLst/>
                <a:latin typeface="Arial" pitchFamily="34" charset="0"/>
                <a:cs typeface="Arial" pitchFamily="34" charset="0"/>
              </a:rPr>
              <a:t>#</a:t>
            </a:r>
            <a:r>
              <a:rPr kumimoji="0" lang="fr-FR" sz="1000" b="1" i="0" u="none" strike="noStrike" cap="none" normalizeH="0" baseline="0" dirty="0" err="1">
                <a:ln>
                  <a:noFill/>
                </a:ln>
                <a:solidFill>
                  <a:srgbClr val="FF6600"/>
                </a:solidFill>
                <a:effectLst/>
                <a:latin typeface="Arial" pitchFamily="34" charset="0"/>
                <a:cs typeface="Arial" pitchFamily="34" charset="0"/>
              </a:rPr>
              <a:t>include</a:t>
            </a:r>
            <a:r>
              <a:rPr kumimoji="0" lang="fr-FR" sz="1000" b="1" i="0" u="none" strike="noStrike" cap="none" normalizeH="0" baseline="0" dirty="0">
                <a:ln>
                  <a:noFill/>
                </a:ln>
                <a:solidFill>
                  <a:srgbClr val="FF6600"/>
                </a:solidFill>
                <a:effectLst/>
                <a:latin typeface="Arial" pitchFamily="34" charset="0"/>
                <a:cs typeface="Arial" pitchFamily="34" charset="0"/>
              </a:rPr>
              <a:t> &lt;</a:t>
            </a:r>
            <a:r>
              <a:rPr kumimoji="0" lang="fr-FR" sz="1000" b="1" i="0" u="none" strike="noStrike" cap="none" normalizeH="0" baseline="0" dirty="0" err="1">
                <a:ln>
                  <a:noFill/>
                </a:ln>
                <a:solidFill>
                  <a:srgbClr val="FF6600"/>
                </a:solidFill>
                <a:effectLst/>
                <a:latin typeface="Arial" pitchFamily="34" charset="0"/>
                <a:cs typeface="Arial" pitchFamily="34" charset="0"/>
              </a:rPr>
              <a:t>Servo.h</a:t>
            </a:r>
            <a:r>
              <a:rPr kumimoji="0" lang="fr-FR" sz="1000" b="1" i="0" u="none" strike="noStrike" cap="none" normalizeH="0" baseline="0" dirty="0">
                <a:ln>
                  <a:noFill/>
                </a:ln>
                <a:solidFill>
                  <a:srgbClr val="FF6600"/>
                </a:solidFill>
                <a:effectLst/>
                <a:latin typeface="Arial" pitchFamily="34" charset="0"/>
                <a:cs typeface="Arial" pitchFamily="34"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err="1">
                <a:ln>
                  <a:noFill/>
                </a:ln>
                <a:solidFill>
                  <a:srgbClr val="FF6600"/>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1" i="0" u="none" strike="noStrike" cap="none" normalizeH="0" baseline="0" dirty="0" err="1">
                <a:ln>
                  <a:noFill/>
                </a:ln>
                <a:solidFill>
                  <a:schemeClr val="tx1"/>
                </a:solidFill>
                <a:effectLst/>
                <a:latin typeface="Arial" pitchFamily="34" charset="0"/>
                <a:cs typeface="Arial" pitchFamily="34" charset="0"/>
              </a:rPr>
              <a:t>myservo</a:t>
            </a:r>
            <a:r>
              <a:rPr kumimoji="0" lang="fr-FR" sz="1000" b="0" i="0" u="none" strike="noStrike" cap="none" normalizeH="0" baseline="0" dirty="0">
                <a:ln>
                  <a:noFill/>
                </a:ln>
                <a:solidFill>
                  <a:schemeClr val="tx1"/>
                </a:solidFill>
                <a:effectLst/>
                <a:latin typeface="Arial" pitchFamily="34" charset="0"/>
                <a:cs typeface="Arial" pitchFamily="34" charset="0"/>
              </a:rPr>
              <a:t>; // </a:t>
            </a:r>
            <a:r>
              <a:rPr kumimoji="0" lang="fr-FR" sz="1000" b="0" i="0" u="none" strike="noStrike" cap="none" normalizeH="0" baseline="0" dirty="0" err="1">
                <a:ln>
                  <a:noFill/>
                </a:ln>
                <a:solidFill>
                  <a:schemeClr val="tx1"/>
                </a:solidFill>
                <a:effectLst/>
                <a:latin typeface="Arial" pitchFamily="34" charset="0"/>
                <a:cs typeface="Arial" pitchFamily="34" charset="0"/>
              </a:rPr>
              <a:t>create</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object</a:t>
            </a:r>
            <a:r>
              <a:rPr kumimoji="0" lang="fr-FR" sz="1000" b="0" i="0" u="none" strike="noStrike" cap="none" normalizeH="0" baseline="0" dirty="0">
                <a:ln>
                  <a:noFill/>
                </a:ln>
                <a:solidFill>
                  <a:schemeClr val="tx1"/>
                </a:solidFill>
                <a:effectLst/>
                <a:latin typeface="Arial" pitchFamily="34" charset="0"/>
                <a:cs typeface="Arial" pitchFamily="34" charset="0"/>
              </a:rPr>
              <a:t> to control a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 a maximum of </a:t>
            </a:r>
            <a:r>
              <a:rPr kumimoji="0" lang="fr-FR" sz="1000" b="0" i="0" u="none" strike="noStrike" cap="none" normalizeH="0" baseline="0" dirty="0" err="1">
                <a:ln>
                  <a:noFill/>
                </a:ln>
                <a:solidFill>
                  <a:schemeClr val="tx1"/>
                </a:solidFill>
                <a:effectLst/>
                <a:latin typeface="Arial" pitchFamily="34" charset="0"/>
                <a:cs typeface="Arial" pitchFamily="34" charset="0"/>
              </a:rPr>
              <a:t>eight</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objects</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can</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be</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created</a:t>
            </a:r>
            <a:r>
              <a:rPr kumimoji="0" lang="fr-FR" sz="1000" b="0" i="0" u="none" strike="noStrike" cap="none" normalizeH="0" baseline="0" dirty="0">
                <a:ln>
                  <a:noFill/>
                </a:ln>
                <a:solidFill>
                  <a:schemeClr val="tx1"/>
                </a:solidFill>
                <a:effectLst/>
                <a:latin typeface="Arial" pitchFamily="34"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err="1">
                <a:ln>
                  <a:noFill/>
                </a:ln>
                <a:solidFill>
                  <a:schemeClr val="tx1"/>
                </a:solidFill>
                <a:effectLst/>
                <a:latin typeface="Arial" pitchFamily="34" charset="0"/>
                <a:cs typeface="Arial" pitchFamily="34" charset="0"/>
              </a:rPr>
              <a:t>int</a:t>
            </a:r>
            <a:r>
              <a:rPr kumimoji="0" lang="fr-FR" sz="1000" b="1" i="0" u="none" strike="noStrike" cap="none" normalizeH="0" baseline="0" dirty="0">
                <a:ln>
                  <a:noFill/>
                </a:ln>
                <a:solidFill>
                  <a:schemeClr val="tx1"/>
                </a:solidFill>
                <a:effectLst/>
                <a:latin typeface="Arial" pitchFamily="34" charset="0"/>
                <a:cs typeface="Arial" pitchFamily="34" charset="0"/>
              </a:rPr>
              <a:t> pos = 0; </a:t>
            </a:r>
            <a:r>
              <a:rPr kumimoji="0" lang="fr-FR" sz="1000" b="0" i="0" u="none" strike="noStrike" cap="none" normalizeH="0" baseline="0" dirty="0">
                <a:ln>
                  <a:noFill/>
                </a:ln>
                <a:solidFill>
                  <a:schemeClr val="tx1"/>
                </a:solidFill>
                <a:effectLst/>
                <a:latin typeface="Arial" pitchFamily="34" charset="0"/>
                <a:cs typeface="Arial" pitchFamily="34" charset="0"/>
              </a:rPr>
              <a:t>   // variable to store the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position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err="1">
                <a:ln>
                  <a:noFill/>
                </a:ln>
                <a:solidFill>
                  <a:srgbClr val="FF6600"/>
                </a:solidFill>
                <a:effectLst/>
                <a:latin typeface="Arial" pitchFamily="34" charset="0"/>
                <a:cs typeface="Arial" pitchFamily="34" charset="0"/>
              </a:rPr>
              <a:t>void</a:t>
            </a:r>
            <a:r>
              <a:rPr kumimoji="0" lang="fr-FR" sz="1000" b="1" i="0" u="none" strike="noStrike" cap="none" normalizeH="0" baseline="0" dirty="0">
                <a:ln>
                  <a:noFill/>
                </a:ln>
                <a:solidFill>
                  <a:srgbClr val="FF6600"/>
                </a:solidFill>
                <a:effectLst/>
                <a:latin typeface="Arial" pitchFamily="34" charset="0"/>
                <a:cs typeface="Arial" pitchFamily="34" charset="0"/>
              </a:rPr>
              <a:t> setup()</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1" i="0" u="none" strike="noStrike" cap="none" normalizeH="0" baseline="0" dirty="0">
                <a:ln>
                  <a:noFill/>
                </a:ln>
                <a:solidFill>
                  <a:schemeClr val="tx1"/>
                </a:solidFill>
                <a:effectLst/>
                <a:latin typeface="Arial" pitchFamily="34" charset="0"/>
                <a:cs typeface="Arial" pitchFamily="34" charset="0"/>
              </a:rPr>
              <a:t>  </a:t>
            </a:r>
            <a:r>
              <a:rPr kumimoji="0" lang="fr-FR" sz="1000" b="1" i="0" u="none" strike="noStrike" cap="none" normalizeH="0" baseline="0" dirty="0" err="1">
                <a:ln>
                  <a:noFill/>
                </a:ln>
                <a:solidFill>
                  <a:schemeClr val="tx1"/>
                </a:solidFill>
                <a:effectLst/>
                <a:latin typeface="Arial" pitchFamily="34" charset="0"/>
                <a:cs typeface="Arial" pitchFamily="34" charset="0"/>
              </a:rPr>
              <a:t>myservo.attach</a:t>
            </a:r>
            <a:r>
              <a:rPr kumimoji="0" lang="fr-FR" sz="1000" b="1" i="0" u="none" strike="noStrike" cap="none" normalizeH="0" baseline="0" dirty="0">
                <a:ln>
                  <a:noFill/>
                </a:ln>
                <a:solidFill>
                  <a:schemeClr val="tx1"/>
                </a:solidFill>
                <a:effectLst/>
                <a:latin typeface="Arial" pitchFamily="34" charset="0"/>
                <a:cs typeface="Arial" pitchFamily="34" charset="0"/>
              </a:rPr>
              <a:t>(9);  </a:t>
            </a:r>
            <a:r>
              <a:rPr kumimoji="0" lang="fr-FR" sz="1000" b="0" i="0" u="none" strike="noStrike" cap="none" normalizeH="0" baseline="0" dirty="0">
                <a:ln>
                  <a:noFill/>
                </a:ln>
                <a:solidFill>
                  <a:schemeClr val="tx1"/>
                </a:solidFill>
                <a:effectLst/>
                <a:latin typeface="Arial" pitchFamily="34" charset="0"/>
                <a:cs typeface="Arial" pitchFamily="34" charset="0"/>
              </a:rPr>
              <a:t>// attaches the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on pin 9 to the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object</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1" i="0" u="none" strike="noStrike" cap="none" normalizeH="0" baseline="0" dirty="0">
                <a:ln>
                  <a:noFill/>
                </a:ln>
                <a:solidFill>
                  <a:srgbClr val="FF6600"/>
                </a:solidFill>
                <a:effectLst/>
                <a:latin typeface="Arial" pitchFamily="34"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1" i="0" u="none" strike="noStrike" cap="none" normalizeH="0" baseline="0" dirty="0" err="1">
                <a:ln>
                  <a:noFill/>
                </a:ln>
                <a:solidFill>
                  <a:srgbClr val="FF6600"/>
                </a:solidFill>
                <a:effectLst/>
                <a:latin typeface="Arial" pitchFamily="34" charset="0"/>
                <a:cs typeface="Arial" pitchFamily="34" charset="0"/>
              </a:rPr>
              <a:t>void</a:t>
            </a:r>
            <a:r>
              <a:rPr kumimoji="0" lang="fr-FR" sz="1000" b="1" i="0" u="none" strike="noStrike" cap="none" normalizeH="0" baseline="0" dirty="0">
                <a:ln>
                  <a:noFill/>
                </a:ln>
                <a:solidFill>
                  <a:srgbClr val="FF6600"/>
                </a:solidFill>
                <a:effectLst/>
                <a:latin typeface="Arial" pitchFamily="34" charset="0"/>
                <a:cs typeface="Arial" pitchFamily="34" charset="0"/>
              </a:rPr>
              <a:t> </a:t>
            </a:r>
            <a:r>
              <a:rPr kumimoji="0" lang="fr-FR" sz="1000" b="1" i="0" u="none" strike="noStrike" cap="none" normalizeH="0" baseline="0" dirty="0" err="1">
                <a:ln>
                  <a:noFill/>
                </a:ln>
                <a:solidFill>
                  <a:srgbClr val="FF6600"/>
                </a:solidFill>
                <a:effectLst/>
                <a:latin typeface="Arial" pitchFamily="34" charset="0"/>
                <a:cs typeface="Arial" pitchFamily="34" charset="0"/>
              </a:rPr>
              <a:t>loop</a:t>
            </a:r>
            <a:r>
              <a:rPr kumimoji="0" lang="fr-FR" sz="1000" b="1" i="0" u="none" strike="noStrike" cap="none" normalizeH="0" baseline="0" dirty="0">
                <a:ln>
                  <a:noFill/>
                </a:ln>
                <a:solidFill>
                  <a:srgbClr val="FF6600"/>
                </a:solidFill>
                <a:effectLst/>
                <a:latin typeface="Arial" pitchFamily="34" charset="0"/>
                <a:cs typeface="Arial" pitchFamily="34" charset="0"/>
              </a:rPr>
              <a:t>()</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a:t>
            </a:r>
            <a:br>
              <a:rPr kumimoji="0" lang="fr-FR" sz="1000" b="0" i="0" u="none" strike="noStrike" cap="none" normalizeH="0" baseline="0" dirty="0">
                <a:ln>
                  <a:noFill/>
                </a:ln>
                <a:solidFill>
                  <a:schemeClr val="tx1"/>
                </a:solidFill>
                <a:effectLst/>
                <a:latin typeface="Arial" pitchFamily="34" charset="0"/>
                <a:cs typeface="Arial" pitchFamily="34" charset="0"/>
              </a:rPr>
            </a:br>
            <a:endParaRPr kumimoji="0" lang="fr-FR"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1" i="0" u="none" strike="noStrike" cap="none" normalizeH="0" baseline="0" dirty="0">
                <a:ln>
                  <a:noFill/>
                </a:ln>
                <a:solidFill>
                  <a:schemeClr val="tx1"/>
                </a:solidFill>
                <a:effectLst/>
                <a:latin typeface="Arial" pitchFamily="34" charset="0"/>
                <a:cs typeface="Arial" pitchFamily="34" charset="0"/>
              </a:rPr>
              <a:t> for(pos = 0; pos &lt; 180; pos += 1) </a:t>
            </a:r>
            <a:r>
              <a:rPr kumimoji="0" lang="fr-FR" sz="1000" b="0" i="0" u="none" strike="noStrike" cap="none" normalizeH="0" baseline="0" dirty="0">
                <a:ln>
                  <a:noFill/>
                </a:ln>
                <a:solidFill>
                  <a:schemeClr val="tx1"/>
                </a:solidFill>
                <a:effectLst/>
                <a:latin typeface="Arial" pitchFamily="34" charset="0"/>
                <a:cs typeface="Arial" pitchFamily="34" charset="0"/>
              </a:rPr>
              <a:t> // </a:t>
            </a:r>
            <a:r>
              <a:rPr kumimoji="0" lang="fr-FR" sz="1000" b="0" i="0" u="none" strike="noStrike" cap="none" normalizeH="0" baseline="0" dirty="0" err="1">
                <a:ln>
                  <a:noFill/>
                </a:ln>
                <a:solidFill>
                  <a:schemeClr val="tx1"/>
                </a:solidFill>
                <a:effectLst/>
                <a:latin typeface="Arial" pitchFamily="34" charset="0"/>
                <a:cs typeface="Arial" pitchFamily="34" charset="0"/>
              </a:rPr>
              <a:t>goes</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from</a:t>
            </a:r>
            <a:r>
              <a:rPr kumimoji="0" lang="fr-FR" sz="1000" b="0" i="0" u="none" strike="noStrike" cap="none" normalizeH="0" baseline="0" dirty="0">
                <a:ln>
                  <a:noFill/>
                </a:ln>
                <a:solidFill>
                  <a:schemeClr val="tx1"/>
                </a:solidFill>
                <a:effectLst/>
                <a:latin typeface="Arial" pitchFamily="34" charset="0"/>
                <a:cs typeface="Arial" pitchFamily="34" charset="0"/>
              </a:rPr>
              <a:t> 0 </a:t>
            </a:r>
            <a:r>
              <a:rPr kumimoji="0" lang="fr-FR" sz="1000" b="0" i="0" u="none" strike="noStrike" cap="none" normalizeH="0" baseline="0" dirty="0" err="1">
                <a:ln>
                  <a:noFill/>
                </a:ln>
                <a:solidFill>
                  <a:schemeClr val="tx1"/>
                </a:solidFill>
                <a:effectLst/>
                <a:latin typeface="Arial" pitchFamily="34" charset="0"/>
                <a:cs typeface="Arial" pitchFamily="34" charset="0"/>
              </a:rPr>
              <a:t>degrees</a:t>
            </a:r>
            <a:r>
              <a:rPr kumimoji="0" lang="fr-FR" sz="1000" b="0" i="0" u="none" strike="noStrike" cap="none" normalizeH="0" baseline="0" dirty="0">
                <a:ln>
                  <a:noFill/>
                </a:ln>
                <a:solidFill>
                  <a:schemeClr val="tx1"/>
                </a:solidFill>
                <a:effectLst/>
                <a:latin typeface="Arial" pitchFamily="34" charset="0"/>
                <a:cs typeface="Arial" pitchFamily="34" charset="0"/>
              </a:rPr>
              <a:t> to 180 </a:t>
            </a:r>
            <a:r>
              <a:rPr kumimoji="0" lang="fr-FR" sz="1000" b="0" i="0" u="none" strike="noStrike" cap="none" normalizeH="0" baseline="0" dirty="0" err="1">
                <a:ln>
                  <a:noFill/>
                </a:ln>
                <a:solidFill>
                  <a:schemeClr val="tx1"/>
                </a:solidFill>
                <a:effectLst/>
                <a:latin typeface="Arial" pitchFamily="34" charset="0"/>
                <a:cs typeface="Arial" pitchFamily="34" charset="0"/>
              </a:rPr>
              <a:t>degrees</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  {                                  // in </a:t>
            </a:r>
            <a:r>
              <a:rPr kumimoji="0" lang="fr-FR" sz="1000" b="0" i="0" u="none" strike="noStrike" cap="none" normalizeH="0" baseline="0" dirty="0" err="1">
                <a:ln>
                  <a:noFill/>
                </a:ln>
                <a:solidFill>
                  <a:schemeClr val="tx1"/>
                </a:solidFill>
                <a:effectLst/>
                <a:latin typeface="Arial" pitchFamily="34" charset="0"/>
                <a:cs typeface="Arial" pitchFamily="34" charset="0"/>
              </a:rPr>
              <a:t>steps</a:t>
            </a:r>
            <a:r>
              <a:rPr kumimoji="0" lang="fr-FR" sz="1000" b="0" i="0" u="none" strike="noStrike" cap="none" normalizeH="0" baseline="0" dirty="0">
                <a:ln>
                  <a:noFill/>
                </a:ln>
                <a:solidFill>
                  <a:schemeClr val="tx1"/>
                </a:solidFill>
                <a:effectLst/>
                <a:latin typeface="Arial" pitchFamily="34" charset="0"/>
                <a:cs typeface="Arial" pitchFamily="34" charset="0"/>
              </a:rPr>
              <a:t> of 1 </a:t>
            </a:r>
            <a:r>
              <a:rPr kumimoji="0" lang="fr-FR" sz="1000" b="0" i="0" u="none" strike="noStrike" cap="none" normalizeH="0" baseline="0" dirty="0" err="1">
                <a:ln>
                  <a:noFill/>
                </a:ln>
                <a:solidFill>
                  <a:schemeClr val="tx1"/>
                </a:solidFill>
                <a:effectLst/>
                <a:latin typeface="Arial" pitchFamily="34" charset="0"/>
                <a:cs typeface="Arial" pitchFamily="34" charset="0"/>
              </a:rPr>
              <a:t>degree</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1" i="0" u="none" strike="noStrike" cap="none" normalizeH="0" baseline="0" dirty="0" err="1">
                <a:ln>
                  <a:noFill/>
                </a:ln>
                <a:solidFill>
                  <a:schemeClr val="tx1"/>
                </a:solidFill>
                <a:effectLst/>
                <a:latin typeface="Arial" pitchFamily="34" charset="0"/>
                <a:cs typeface="Arial" pitchFamily="34" charset="0"/>
              </a:rPr>
              <a:t>myservo.write</a:t>
            </a:r>
            <a:r>
              <a:rPr kumimoji="0" lang="fr-FR" sz="1000" b="1" i="0" u="none" strike="noStrike" cap="none" normalizeH="0" baseline="0" dirty="0">
                <a:ln>
                  <a:noFill/>
                </a:ln>
                <a:solidFill>
                  <a:schemeClr val="tx1"/>
                </a:solidFill>
                <a:effectLst/>
                <a:latin typeface="Arial" pitchFamily="34" charset="0"/>
                <a:cs typeface="Arial" pitchFamily="34" charset="0"/>
              </a:rPr>
              <a:t>(pos); </a:t>
            </a:r>
            <a:r>
              <a:rPr kumimoji="0" lang="fr-FR" sz="1000" b="0" i="0" u="none" strike="noStrike" cap="none" normalizeH="0" baseline="0" dirty="0">
                <a:ln>
                  <a:noFill/>
                </a:ln>
                <a:solidFill>
                  <a:schemeClr val="tx1"/>
                </a:solidFill>
                <a:effectLst/>
                <a:latin typeface="Arial" pitchFamily="34" charset="0"/>
                <a:cs typeface="Arial" pitchFamily="34" charset="0"/>
              </a:rPr>
              <a:t>             // tell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to go to position in variable 'pos'</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1" i="0" u="none" strike="noStrike" cap="none" normalizeH="0" baseline="0" dirty="0" err="1">
                <a:ln>
                  <a:noFill/>
                </a:ln>
                <a:solidFill>
                  <a:schemeClr val="tx1"/>
                </a:solidFill>
                <a:effectLst/>
                <a:latin typeface="Arial" pitchFamily="34" charset="0"/>
                <a:cs typeface="Arial" pitchFamily="34" charset="0"/>
              </a:rPr>
              <a:t>delay</a:t>
            </a:r>
            <a:r>
              <a:rPr kumimoji="0" lang="fr-FR" sz="1000" b="1" i="0" u="none" strike="noStrike" cap="none" normalizeH="0" baseline="0" dirty="0">
                <a:ln>
                  <a:noFill/>
                </a:ln>
                <a:solidFill>
                  <a:schemeClr val="tx1"/>
                </a:solidFill>
                <a:effectLst/>
                <a:latin typeface="Arial" pitchFamily="34" charset="0"/>
                <a:cs typeface="Arial" pitchFamily="34" charset="0"/>
              </a:rPr>
              <a:t>(15);   </a:t>
            </a:r>
            <a:r>
              <a:rPr kumimoji="0" lang="fr-FR" sz="1000" b="0" i="0" u="none" strike="noStrike" cap="none" normalizeH="0" baseline="0" dirty="0">
                <a:ln>
                  <a:noFill/>
                </a:ln>
                <a:solidFill>
                  <a:schemeClr val="tx1"/>
                </a:solidFill>
                <a:effectLst/>
                <a:latin typeface="Arial" pitchFamily="34" charset="0"/>
                <a:cs typeface="Arial" pitchFamily="34" charset="0"/>
              </a:rPr>
              <a:t>                    // </a:t>
            </a:r>
            <a:r>
              <a:rPr kumimoji="0" lang="fr-FR" sz="1000" b="0" i="0" u="none" strike="noStrike" cap="none" normalizeH="0" baseline="0" dirty="0" err="1">
                <a:ln>
                  <a:noFill/>
                </a:ln>
                <a:solidFill>
                  <a:schemeClr val="tx1"/>
                </a:solidFill>
                <a:effectLst/>
                <a:latin typeface="Arial" pitchFamily="34" charset="0"/>
                <a:cs typeface="Arial" pitchFamily="34" charset="0"/>
              </a:rPr>
              <a:t>waits</a:t>
            </a:r>
            <a:r>
              <a:rPr kumimoji="0" lang="fr-FR" sz="1000" b="0" i="0" u="none" strike="noStrike" cap="none" normalizeH="0" baseline="0" dirty="0">
                <a:ln>
                  <a:noFill/>
                </a:ln>
                <a:solidFill>
                  <a:schemeClr val="tx1"/>
                </a:solidFill>
                <a:effectLst/>
                <a:latin typeface="Arial" pitchFamily="34" charset="0"/>
                <a:cs typeface="Arial" pitchFamily="34" charset="0"/>
              </a:rPr>
              <a:t> 15ms for the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to </a:t>
            </a:r>
            <a:r>
              <a:rPr kumimoji="0" lang="fr-FR" sz="1000" b="0" i="0" u="none" strike="noStrike" cap="none" normalizeH="0" baseline="0" dirty="0" err="1">
                <a:ln>
                  <a:noFill/>
                </a:ln>
                <a:solidFill>
                  <a:schemeClr val="tx1"/>
                </a:solidFill>
                <a:effectLst/>
                <a:latin typeface="Arial" pitchFamily="34" charset="0"/>
                <a:cs typeface="Arial" pitchFamily="34" charset="0"/>
              </a:rPr>
              <a:t>reach</a:t>
            </a:r>
            <a:r>
              <a:rPr kumimoji="0" lang="fr-FR" sz="1000" b="0" i="0" u="none" strike="noStrike" cap="none" normalizeH="0" baseline="0" dirty="0">
                <a:ln>
                  <a:noFill/>
                </a:ln>
                <a:solidFill>
                  <a:schemeClr val="tx1"/>
                </a:solidFill>
                <a:effectLst/>
                <a:latin typeface="Arial" pitchFamily="34" charset="0"/>
                <a:cs typeface="Arial" pitchFamily="34" charset="0"/>
              </a:rPr>
              <a:t> the position</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  }</a:t>
            </a:r>
            <a:br>
              <a:rPr kumimoji="0" lang="fr-FR" sz="1000" b="0" i="0" u="none" strike="noStrike" cap="none" normalizeH="0" baseline="0" dirty="0">
                <a:ln>
                  <a:noFill/>
                </a:ln>
                <a:solidFill>
                  <a:schemeClr val="tx1"/>
                </a:solidFill>
                <a:effectLst/>
                <a:latin typeface="Arial" pitchFamily="34" charset="0"/>
                <a:cs typeface="Arial" pitchFamily="34" charset="0"/>
              </a:rPr>
            </a:br>
            <a:endParaRPr kumimoji="0" lang="fr-FR" sz="1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1" i="0" u="none" strike="noStrike" cap="none" normalizeH="0" baseline="0" dirty="0">
                <a:ln>
                  <a:noFill/>
                </a:ln>
                <a:solidFill>
                  <a:schemeClr val="tx1"/>
                </a:solidFill>
                <a:effectLst/>
                <a:latin typeface="Arial" pitchFamily="34" charset="0"/>
                <a:cs typeface="Arial" pitchFamily="34" charset="0"/>
              </a:rPr>
              <a:t> for(pos = 180; pos&gt;=1; pos-=1) </a:t>
            </a:r>
            <a:r>
              <a:rPr kumimoji="0" lang="fr-FR" sz="1000" b="0" i="0" u="none" strike="noStrike" cap="none" normalizeH="0" baseline="0" dirty="0">
                <a:ln>
                  <a:noFill/>
                </a:ln>
                <a:solidFill>
                  <a:schemeClr val="tx1"/>
                </a:solidFill>
                <a:effectLst/>
                <a:latin typeface="Arial" pitchFamily="34" charset="0"/>
                <a:cs typeface="Arial" pitchFamily="34" charset="0"/>
              </a:rPr>
              <a:t>    // </a:t>
            </a:r>
            <a:r>
              <a:rPr kumimoji="0" lang="fr-FR" sz="1000" b="0" i="0" u="none" strike="noStrike" cap="none" normalizeH="0" baseline="0" dirty="0" err="1">
                <a:ln>
                  <a:noFill/>
                </a:ln>
                <a:solidFill>
                  <a:schemeClr val="tx1"/>
                </a:solidFill>
                <a:effectLst/>
                <a:latin typeface="Arial" pitchFamily="34" charset="0"/>
                <a:cs typeface="Arial" pitchFamily="34" charset="0"/>
              </a:rPr>
              <a:t>goes</a:t>
            </a: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0" i="0" u="none" strike="noStrike" cap="none" normalizeH="0" baseline="0" dirty="0" err="1">
                <a:ln>
                  <a:noFill/>
                </a:ln>
                <a:solidFill>
                  <a:schemeClr val="tx1"/>
                </a:solidFill>
                <a:effectLst/>
                <a:latin typeface="Arial" pitchFamily="34" charset="0"/>
                <a:cs typeface="Arial" pitchFamily="34" charset="0"/>
              </a:rPr>
              <a:t>from</a:t>
            </a:r>
            <a:r>
              <a:rPr kumimoji="0" lang="fr-FR" sz="1000" b="0" i="0" u="none" strike="noStrike" cap="none" normalizeH="0" baseline="0" dirty="0">
                <a:ln>
                  <a:noFill/>
                </a:ln>
                <a:solidFill>
                  <a:schemeClr val="tx1"/>
                </a:solidFill>
                <a:effectLst/>
                <a:latin typeface="Arial" pitchFamily="34" charset="0"/>
                <a:cs typeface="Arial" pitchFamily="34" charset="0"/>
              </a:rPr>
              <a:t> 180 </a:t>
            </a:r>
            <a:r>
              <a:rPr kumimoji="0" lang="fr-FR" sz="1000" b="0" i="0" u="none" strike="noStrike" cap="none" normalizeH="0" baseline="0" dirty="0" err="1">
                <a:ln>
                  <a:noFill/>
                </a:ln>
                <a:solidFill>
                  <a:schemeClr val="tx1"/>
                </a:solidFill>
                <a:effectLst/>
                <a:latin typeface="Arial" pitchFamily="34" charset="0"/>
                <a:cs typeface="Arial" pitchFamily="34" charset="0"/>
              </a:rPr>
              <a:t>degrees</a:t>
            </a:r>
            <a:r>
              <a:rPr kumimoji="0" lang="fr-FR" sz="1000" b="0" i="0" u="none" strike="noStrike" cap="none" normalizeH="0" baseline="0" dirty="0">
                <a:ln>
                  <a:noFill/>
                </a:ln>
                <a:solidFill>
                  <a:schemeClr val="tx1"/>
                </a:solidFill>
                <a:effectLst/>
                <a:latin typeface="Arial" pitchFamily="34" charset="0"/>
                <a:cs typeface="Arial" pitchFamily="34" charset="0"/>
              </a:rPr>
              <a:t> to 0 </a:t>
            </a:r>
            <a:r>
              <a:rPr kumimoji="0" lang="fr-FR" sz="1000" b="0" i="0" u="none" strike="noStrike" cap="none" normalizeH="0" baseline="0" dirty="0" err="1">
                <a:ln>
                  <a:noFill/>
                </a:ln>
                <a:solidFill>
                  <a:schemeClr val="tx1"/>
                </a:solidFill>
                <a:effectLst/>
                <a:latin typeface="Arial" pitchFamily="34" charset="0"/>
                <a:cs typeface="Arial" pitchFamily="34" charset="0"/>
              </a:rPr>
              <a:t>degrees</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  {                                </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1" i="0" u="none" strike="noStrike" cap="none" normalizeH="0" baseline="0" dirty="0" err="1">
                <a:ln>
                  <a:noFill/>
                </a:ln>
                <a:solidFill>
                  <a:schemeClr val="tx1"/>
                </a:solidFill>
                <a:effectLst/>
                <a:latin typeface="Arial" pitchFamily="34" charset="0"/>
                <a:cs typeface="Arial" pitchFamily="34" charset="0"/>
              </a:rPr>
              <a:t>myservo.write</a:t>
            </a:r>
            <a:r>
              <a:rPr kumimoji="0" lang="fr-FR" sz="1000" b="1" i="0" u="none" strike="noStrike" cap="none" normalizeH="0" baseline="0" dirty="0">
                <a:ln>
                  <a:noFill/>
                </a:ln>
                <a:solidFill>
                  <a:schemeClr val="tx1"/>
                </a:solidFill>
                <a:effectLst/>
                <a:latin typeface="Arial" pitchFamily="34" charset="0"/>
                <a:cs typeface="Arial" pitchFamily="34" charset="0"/>
              </a:rPr>
              <a:t>(pos);              </a:t>
            </a:r>
            <a:r>
              <a:rPr kumimoji="0" lang="fr-FR" sz="1000" b="0" i="0" u="none" strike="noStrike" cap="none" normalizeH="0" baseline="0" dirty="0">
                <a:ln>
                  <a:noFill/>
                </a:ln>
                <a:solidFill>
                  <a:schemeClr val="tx1"/>
                </a:solidFill>
                <a:effectLst/>
                <a:latin typeface="Arial" pitchFamily="34" charset="0"/>
                <a:cs typeface="Arial" pitchFamily="34" charset="0"/>
              </a:rPr>
              <a:t>// tell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to go to position in variable ‘pos’</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    </a:t>
            </a:r>
            <a:r>
              <a:rPr kumimoji="0" lang="fr-FR" sz="1000" b="1" i="0" u="none" strike="noStrike" cap="none" normalizeH="0" baseline="0" dirty="0" err="1">
                <a:ln>
                  <a:noFill/>
                </a:ln>
                <a:solidFill>
                  <a:schemeClr val="tx1"/>
                </a:solidFill>
                <a:effectLst/>
                <a:latin typeface="Arial" pitchFamily="34" charset="0"/>
                <a:cs typeface="Arial" pitchFamily="34" charset="0"/>
              </a:rPr>
              <a:t>delay</a:t>
            </a:r>
            <a:r>
              <a:rPr kumimoji="0" lang="fr-FR" sz="1000" b="1" i="0" u="none" strike="noStrike" cap="none" normalizeH="0" baseline="0" dirty="0">
                <a:ln>
                  <a:noFill/>
                </a:ln>
                <a:solidFill>
                  <a:schemeClr val="tx1"/>
                </a:solidFill>
                <a:effectLst/>
                <a:latin typeface="Arial" pitchFamily="34" charset="0"/>
                <a:cs typeface="Arial" pitchFamily="34" charset="0"/>
              </a:rPr>
              <a:t>(15);   </a:t>
            </a:r>
            <a:r>
              <a:rPr kumimoji="0" lang="fr-FR" sz="1000" b="0" i="0" u="none" strike="noStrike" cap="none" normalizeH="0" baseline="0" dirty="0">
                <a:ln>
                  <a:noFill/>
                </a:ln>
                <a:solidFill>
                  <a:schemeClr val="tx1"/>
                </a:solidFill>
                <a:effectLst/>
                <a:latin typeface="Arial" pitchFamily="34" charset="0"/>
                <a:cs typeface="Arial" pitchFamily="34" charset="0"/>
              </a:rPr>
              <a:t>                    // </a:t>
            </a:r>
            <a:r>
              <a:rPr kumimoji="0" lang="fr-FR" sz="1000" b="0" i="0" u="none" strike="noStrike" cap="none" normalizeH="0" baseline="0" dirty="0" err="1">
                <a:ln>
                  <a:noFill/>
                </a:ln>
                <a:solidFill>
                  <a:schemeClr val="tx1"/>
                </a:solidFill>
                <a:effectLst/>
                <a:latin typeface="Arial" pitchFamily="34" charset="0"/>
                <a:cs typeface="Arial" pitchFamily="34" charset="0"/>
              </a:rPr>
              <a:t>waits</a:t>
            </a:r>
            <a:r>
              <a:rPr kumimoji="0" lang="fr-FR" sz="1000" b="0" i="0" u="none" strike="noStrike" cap="none" normalizeH="0" baseline="0" dirty="0">
                <a:ln>
                  <a:noFill/>
                </a:ln>
                <a:solidFill>
                  <a:schemeClr val="tx1"/>
                </a:solidFill>
                <a:effectLst/>
                <a:latin typeface="Arial" pitchFamily="34" charset="0"/>
                <a:cs typeface="Arial" pitchFamily="34" charset="0"/>
              </a:rPr>
              <a:t> 15ms for the </a:t>
            </a:r>
            <a:r>
              <a:rPr kumimoji="0" lang="fr-FR" sz="1000" b="0" i="0" u="none" strike="noStrike" cap="none" normalizeH="0" baseline="0" dirty="0" err="1">
                <a:ln>
                  <a:noFill/>
                </a:ln>
                <a:solidFill>
                  <a:schemeClr val="tx1"/>
                </a:solidFill>
                <a:effectLst/>
                <a:latin typeface="Arial" pitchFamily="34" charset="0"/>
                <a:cs typeface="Arial" pitchFamily="34" charset="0"/>
              </a:rPr>
              <a:t>servo</a:t>
            </a:r>
            <a:r>
              <a:rPr kumimoji="0" lang="fr-FR" sz="1000" b="0" i="0" u="none" strike="noStrike" cap="none" normalizeH="0" baseline="0" dirty="0">
                <a:ln>
                  <a:noFill/>
                </a:ln>
                <a:solidFill>
                  <a:schemeClr val="tx1"/>
                </a:solidFill>
                <a:effectLst/>
                <a:latin typeface="Arial" pitchFamily="34" charset="0"/>
                <a:cs typeface="Arial" pitchFamily="34" charset="0"/>
              </a:rPr>
              <a:t> to </a:t>
            </a:r>
            <a:r>
              <a:rPr kumimoji="0" lang="fr-FR" sz="1000" b="0" i="0" u="none" strike="noStrike" cap="none" normalizeH="0" baseline="0" dirty="0" err="1">
                <a:ln>
                  <a:noFill/>
                </a:ln>
                <a:solidFill>
                  <a:schemeClr val="tx1"/>
                </a:solidFill>
                <a:effectLst/>
                <a:latin typeface="Arial" pitchFamily="34" charset="0"/>
                <a:cs typeface="Arial" pitchFamily="34" charset="0"/>
              </a:rPr>
              <a:t>reach</a:t>
            </a:r>
            <a:r>
              <a:rPr kumimoji="0" lang="fr-FR" sz="1000" b="0" i="0" u="none" strike="noStrike" cap="none" normalizeH="0" baseline="0" dirty="0">
                <a:ln>
                  <a:noFill/>
                </a:ln>
                <a:solidFill>
                  <a:schemeClr val="tx1"/>
                </a:solidFill>
                <a:effectLst/>
                <a:latin typeface="Arial" pitchFamily="34" charset="0"/>
                <a:cs typeface="Arial" pitchFamily="34" charset="0"/>
              </a:rPr>
              <a:t> the position</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0" i="0" u="none" strike="noStrike" cap="none" normalizeH="0" baseline="0" dirty="0">
                <a:ln>
                  <a:noFill/>
                </a:ln>
                <a:solidFill>
                  <a:schemeClr val="tx1"/>
                </a:solidFill>
                <a:effectLst/>
                <a:latin typeface="Arial" pitchFamily="34" charset="0"/>
                <a:cs typeface="Arial" pitchFamily="34" charset="0"/>
              </a:rPr>
              <a:t>  }</a:t>
            </a:r>
            <a:br>
              <a:rPr kumimoji="0" lang="fr-FR" sz="1000" b="0" i="0" u="none" strike="noStrike" cap="none" normalizeH="0" baseline="0" dirty="0">
                <a:ln>
                  <a:noFill/>
                </a:ln>
                <a:solidFill>
                  <a:schemeClr val="tx1"/>
                </a:solidFill>
                <a:effectLst/>
                <a:latin typeface="Arial" pitchFamily="34" charset="0"/>
                <a:cs typeface="Arial" pitchFamily="34" charset="0"/>
              </a:rPr>
            </a:br>
            <a:r>
              <a:rPr kumimoji="0" lang="fr-FR" sz="1000" b="1" i="0" u="none" strike="noStrike" cap="none" normalizeH="0" baseline="0" dirty="0">
                <a:ln>
                  <a:noFill/>
                </a:ln>
                <a:solidFill>
                  <a:srgbClr val="FF6600"/>
                </a:solidFill>
                <a:effectLst/>
                <a:latin typeface="Arial" pitchFamily="34" charset="0"/>
                <a:cs typeface="Arial" pitchFamily="34" charset="0"/>
              </a:rPr>
              <a:t>} </a:t>
            </a:r>
          </a:p>
        </p:txBody>
      </p:sp>
      <p:pic>
        <p:nvPicPr>
          <p:cNvPr id="5" name="Image 4" descr="ARDX-SC-04-15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4400" y="812906"/>
            <a:ext cx="2054622" cy="2575123"/>
          </a:xfrm>
          <a:prstGeom prst="rect">
            <a:avLst/>
          </a:prstGeom>
        </p:spPr>
      </p:pic>
      <p:pic>
        <p:nvPicPr>
          <p:cNvPr id="6" name="Image 5" descr="CIRC04-3dexploded-44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306" y="505354"/>
            <a:ext cx="2993572" cy="2690852"/>
          </a:xfrm>
          <a:prstGeom prst="rect">
            <a:avLst/>
          </a:prstGeom>
        </p:spPr>
      </p:pic>
      <p:sp>
        <p:nvSpPr>
          <p:cNvPr id="7" name="Rectangle 6"/>
          <p:cNvSpPr/>
          <p:nvPr/>
        </p:nvSpPr>
        <p:spPr>
          <a:xfrm>
            <a:off x="0" y="6215082"/>
            <a:ext cx="4005199" cy="307777"/>
          </a:xfrm>
          <a:prstGeom prst="rect">
            <a:avLst/>
          </a:prstGeom>
        </p:spPr>
        <p:txBody>
          <a:bodyPr wrap="none">
            <a:spAutoFit/>
          </a:bodyPr>
          <a:lstStyle/>
          <a:p>
            <a:r>
              <a:rPr lang="fr-FR" b="1" dirty="0">
                <a:solidFill>
                  <a:srgbClr val="0070C0"/>
                </a:solidFill>
                <a:latin typeface="Calibri" pitchFamily="34" charset="0"/>
                <a:cs typeface="Calibri" pitchFamily="34" charset="0"/>
              </a:rPr>
              <a:t>http://www.oomlout.com/a/products/ardx/circ-04</a:t>
            </a:r>
          </a:p>
        </p:txBody>
      </p:sp>
      <p:pic>
        <p:nvPicPr>
          <p:cNvPr id="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7821" y="3261066"/>
            <a:ext cx="3203570" cy="1852618"/>
          </a:xfrm>
          <a:prstGeom prst="rect">
            <a:avLst/>
          </a:prstGeom>
          <a:noFill/>
          <a:ln w="9525">
            <a:noFill/>
            <a:miter lim="800000"/>
            <a:headEnd/>
            <a:tailEnd/>
          </a:ln>
          <a:effectLst/>
        </p:spPr>
      </p:pic>
      <p:sp>
        <p:nvSpPr>
          <p:cNvPr id="9" name="Rectangle 1"/>
          <p:cNvSpPr>
            <a:spLocks noChangeArrowheads="1"/>
          </p:cNvSpPr>
          <p:nvPr/>
        </p:nvSpPr>
        <p:spPr bwMode="auto">
          <a:xfrm>
            <a:off x="4457728" y="5057535"/>
            <a:ext cx="4614866"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solidFill>
                <a:effectLst/>
                <a:latin typeface="Calibri" pitchFamily="34" charset="0"/>
                <a:cs typeface="Calibri" pitchFamily="34" charset="0"/>
              </a:rPr>
              <a:t>Attach(): allows to define and attach a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solidFill>
                <a:effectLst/>
                <a:latin typeface="Calibri" pitchFamily="34" charset="0"/>
                <a:cs typeface="Calibri" pitchFamily="34" charset="0"/>
              </a:rPr>
              <a:t>Detach() servo connection: obviously the opposite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solidFill>
                <a:effectLst/>
                <a:latin typeface="Calibri" pitchFamily="34" charset="0"/>
                <a:cs typeface="Calibri" pitchFamily="34" charset="0"/>
              </a:rPr>
              <a:t>Write(): main function of the servo control, it allows to generate the pulse train, the setting is the angular position of 0 to 180 ° (not the width 90 ° pulse) is the resting position or median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C00000"/>
                </a:solidFill>
                <a:effectLst/>
                <a:latin typeface="Calibri" pitchFamily="34" charset="0"/>
                <a:cs typeface="Calibri" pitchFamily="34" charset="0"/>
              </a:rPr>
              <a:t>Read(): allows to know the position of the servo by returning the value of the last call to the Write()</a:t>
            </a:r>
            <a:endParaRPr kumimoji="0" lang="fr-FR" sz="1200" b="1" i="0" u="none" strike="noStrike" cap="none" normalizeH="0" baseline="0" dirty="0">
              <a:ln>
                <a:noFill/>
              </a:ln>
              <a:solidFill>
                <a:srgbClr val="0070C0"/>
              </a:solidFill>
              <a:effectLst/>
              <a:latin typeface="Calibri" pitchFamily="34" charset="0"/>
              <a:cs typeface="Calibri" pitchFamily="34" charset="0"/>
            </a:endParaRPr>
          </a:p>
        </p:txBody>
      </p:sp>
      <p:sp>
        <p:nvSpPr>
          <p:cNvPr id="10" name="Rectangle 9">
            <a:hlinkClick r:id="rId5"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1" name="Image 10">
            <a:hlinkClick r:id="rId5" action="ppaction://hlinksldjump"/>
            <a:extLst>
              <a:ext uri="{FF2B5EF4-FFF2-40B4-BE49-F238E27FC236}">
                <a16:creationId xmlns:a16="http://schemas.microsoft.com/office/drawing/2014/main" id="{DDD1ADD3-64C7-40FD-B8A0-F987080A234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29025"/>
                                        </p:tgtEl>
                                        <p:attrNameLst>
                                          <p:attrName>style.visibility</p:attrName>
                                        </p:attrNameLst>
                                      </p:cBhvr>
                                      <p:to>
                                        <p:strVal val="visible"/>
                                      </p:to>
                                    </p:set>
                                    <p:animEffect transition="in" filter="blinds(horizontal)">
                                      <p:cBhvr>
                                        <p:cTn id="26" dur="500"/>
                                        <p:tgtEl>
                                          <p:spTgt spid="12902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5" grpId="0"/>
      <p:bldP spid="7" grpId="0"/>
      <p:bldP spid="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02CB9368-28B0-41B6-B4AC-5B4FDAB89316}"/>
              </a:ext>
            </a:extLst>
          </p:cNvPr>
          <p:cNvSpPr>
            <a:spLocks noGrp="1"/>
          </p:cNvSpPr>
          <p:nvPr>
            <p:ph type="subTitle" idx="1"/>
          </p:nvPr>
        </p:nvSpPr>
        <p:spPr/>
        <p:txBody>
          <a:bodyPr/>
          <a:lstStyle/>
          <a:p>
            <a:r>
              <a:rPr lang="fr-FR"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FLEX SENSOR</a:t>
            </a:r>
          </a:p>
        </p:txBody>
      </p:sp>
      <p:sp>
        <p:nvSpPr>
          <p:cNvPr id="3" name="Espace réservé du numéro de diapositive 2"/>
          <p:cNvSpPr>
            <a:spLocks noGrp="1"/>
          </p:cNvSpPr>
          <p:nvPr>
            <p:ph type="sldNum" sz="quarter" idx="12"/>
          </p:nvPr>
        </p:nvSpPr>
        <p:spPr>
          <a:xfrm>
            <a:off x="7092280" y="6592267"/>
            <a:ext cx="2057400" cy="365125"/>
          </a:xfrm>
        </p:spPr>
        <p:txBody>
          <a:bodyPr/>
          <a:lstStyle/>
          <a:p>
            <a:pPr>
              <a:defRPr/>
            </a:pPr>
            <a:fld id="{E652A8FB-8C76-45BB-8D82-93F8E151003C}" type="slidenum">
              <a:rPr lang="fr-FR" smtClean="0"/>
              <a:pPr>
                <a:defRPr/>
              </a:pPr>
              <a:t>129</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TP3-D</a:t>
            </a:r>
          </a:p>
        </p:txBody>
      </p:sp>
      <p:pic>
        <p:nvPicPr>
          <p:cNvPr id="6" name="Image 5">
            <a:hlinkClick r:id="rId2" action="ppaction://hlinksldjump"/>
            <a:extLst>
              <a:ext uri="{FF2B5EF4-FFF2-40B4-BE49-F238E27FC236}">
                <a16:creationId xmlns:a16="http://schemas.microsoft.com/office/drawing/2014/main" id="{CCBEADAF-0262-4E94-B160-D383192598E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795763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 OF LICENCES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13</a:t>
            </a:fld>
            <a:endParaRPr lang="fr-FR"/>
          </a:p>
        </p:txBody>
      </p:sp>
      <p:sp>
        <p:nvSpPr>
          <p:cNvPr id="5" name="ZoneTexte 4">
            <a:hlinkClick r:id="rId2" action="ppaction://hlinkfile"/>
          </p:cNvPr>
          <p:cNvSpPr txBox="1"/>
          <p:nvPr/>
        </p:nvSpPr>
        <p:spPr>
          <a:xfrm>
            <a:off x="2767755" y="476672"/>
            <a:ext cx="3820469" cy="369332"/>
          </a:xfrm>
          <a:prstGeom prst="rect">
            <a:avLst/>
          </a:prstGeom>
          <a:noFill/>
        </p:spPr>
        <p:txBody>
          <a:bodyPr wrap="none" rtlCol="0">
            <a:spAutoFit/>
          </a:bodyPr>
          <a:lstStyle/>
          <a:p>
            <a:r>
              <a:rPr lang="fr-FR" sz="1800" u="sng" dirty="0" err="1">
                <a:latin typeface="Arial Black" pitchFamily="34" charset="0"/>
              </a:rPr>
              <a:t>Video</a:t>
            </a:r>
            <a:r>
              <a:rPr lang="fr-FR" sz="1800" u="sng" dirty="0">
                <a:latin typeface="Arial Black" pitchFamily="34" charset="0"/>
              </a:rPr>
              <a:t> explication licence CC</a:t>
            </a:r>
          </a:p>
        </p:txBody>
      </p:sp>
      <p:pic>
        <p:nvPicPr>
          <p:cNvPr id="388099" name="Picture 3" descr="D:\Donnees_grisolia\INSA\Administratif\Fablab\Charte\poster.png"/>
          <p:cNvPicPr>
            <a:picLocks noChangeAspect="1" noChangeArrowheads="1"/>
          </p:cNvPicPr>
          <p:nvPr/>
        </p:nvPicPr>
        <p:blipFill>
          <a:blip r:embed="rId3" cstate="print">
            <a:lum bright="-10000" contrast="30000"/>
            <a:extLst>
              <a:ext uri="{28A0092B-C50C-407E-A947-70E740481C1C}">
                <a14:useLocalDpi xmlns:a14="http://schemas.microsoft.com/office/drawing/2010/main" val="0"/>
              </a:ext>
            </a:extLst>
          </a:blip>
          <a:srcRect/>
          <a:stretch>
            <a:fillRect/>
          </a:stretch>
        </p:blipFill>
        <p:spPr bwMode="auto">
          <a:xfrm>
            <a:off x="554086" y="830097"/>
            <a:ext cx="7997305" cy="5648096"/>
          </a:xfrm>
          <a:prstGeom prst="rect">
            <a:avLst/>
          </a:prstGeom>
          <a:noFill/>
        </p:spPr>
      </p:pic>
      <p:sp>
        <p:nvSpPr>
          <p:cNvPr id="8" name="Rectangle 7"/>
          <p:cNvSpPr/>
          <p:nvPr/>
        </p:nvSpPr>
        <p:spPr>
          <a:xfrm>
            <a:off x="0" y="6205616"/>
            <a:ext cx="9144000" cy="400110"/>
          </a:xfrm>
          <a:prstGeom prst="rect">
            <a:avLst/>
          </a:prstGeom>
        </p:spPr>
        <p:txBody>
          <a:bodyPr wrap="square">
            <a:spAutoFit/>
          </a:bodyPr>
          <a:lstStyle/>
          <a:p>
            <a:r>
              <a:rPr lang="fr-FR" sz="1000" b="1" dirty="0">
                <a:latin typeface="Calibri" pitchFamily="34" charset="0"/>
                <a:hlinkClick r:id="rId4"/>
              </a:rPr>
              <a:t>http://www.netpublic.fr/2015/04/comment-choisir-une-licence-creative-commons/</a:t>
            </a:r>
            <a:endParaRPr lang="fr-FR" sz="1000" b="1" dirty="0">
              <a:latin typeface="Calibri" pitchFamily="34" charset="0"/>
            </a:endParaRPr>
          </a:p>
          <a:p>
            <a:r>
              <a:rPr lang="fr-FR" sz="1000" b="1" dirty="0">
                <a:latin typeface="Calibri" pitchFamily="34" charset="0"/>
                <a:hlinkClick r:id="rId5"/>
              </a:rPr>
              <a:t>http://www.netpublic.fr/2012/12/creative-commons-video/</a:t>
            </a:r>
            <a:r>
              <a:rPr lang="fr-FR" sz="1000" b="1" dirty="0">
                <a:latin typeface="Calibri" pitchFamily="34" charset="0"/>
              </a:rPr>
              <a:t>        </a:t>
            </a:r>
            <a:r>
              <a:rPr lang="fr-FR" sz="1000" b="1" dirty="0">
                <a:latin typeface="Calibri" pitchFamily="34" charset="0"/>
                <a:hlinkClick r:id="rId6"/>
              </a:rPr>
              <a:t>http://www.netpublic.fr/2012/03/creative-commons-dossier/</a:t>
            </a:r>
            <a:endParaRPr lang="fr-FR" sz="1000" b="1" dirty="0">
              <a:latin typeface="Calibri" pitchFamily="34" charset="0"/>
            </a:endParaRPr>
          </a:p>
        </p:txBody>
      </p:sp>
      <p:pic>
        <p:nvPicPr>
          <p:cNvPr id="7" name="Image 6">
            <a:hlinkClick r:id="rId7" action="ppaction://hlinksldjump"/>
            <a:extLst>
              <a:ext uri="{FF2B5EF4-FFF2-40B4-BE49-F238E27FC236}">
                <a16:creationId xmlns:a16="http://schemas.microsoft.com/office/drawing/2014/main" id="{90073B1D-7CC8-453D-B521-687FEB1916F6}"/>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486298-A531-4C1E-914E-3336FDAEE289}"/>
              </a:ext>
            </a:extLst>
          </p:cNvPr>
          <p:cNvSpPr>
            <a:spLocks noGrp="1"/>
          </p:cNvSpPr>
          <p:nvPr>
            <p:ph type="title"/>
          </p:nvPr>
        </p:nvSpPr>
        <p:spPr/>
        <p:txBody>
          <a:bodyPr/>
          <a:lstStyle/>
          <a:p>
            <a:r>
              <a:rPr lang="fr-FR" dirty="0"/>
              <a:t>FLEX SENSOR</a:t>
            </a:r>
          </a:p>
        </p:txBody>
      </p:sp>
      <p:sp>
        <p:nvSpPr>
          <p:cNvPr id="3" name="Espace réservé du numéro de diapositive 2">
            <a:extLst>
              <a:ext uri="{FF2B5EF4-FFF2-40B4-BE49-F238E27FC236}">
                <a16:creationId xmlns:a16="http://schemas.microsoft.com/office/drawing/2014/main" id="{2EC4653B-AD38-4393-B04D-288F468E285E}"/>
              </a:ext>
            </a:extLst>
          </p:cNvPr>
          <p:cNvSpPr>
            <a:spLocks noGrp="1"/>
          </p:cNvSpPr>
          <p:nvPr>
            <p:ph type="sldNum" sz="quarter" idx="12"/>
          </p:nvPr>
        </p:nvSpPr>
        <p:spPr/>
        <p:txBody>
          <a:bodyPr/>
          <a:lstStyle/>
          <a:p>
            <a:pPr>
              <a:defRPr/>
            </a:pPr>
            <a:fld id="{E652A8FB-8C76-45BB-8D82-93F8E151003C}" type="slidenum">
              <a:rPr lang="fr-FR" smtClean="0"/>
              <a:pPr>
                <a:defRPr/>
              </a:pPr>
              <a:t>130</a:t>
            </a:fld>
            <a:endParaRPr lang="fr-FR"/>
          </a:p>
        </p:txBody>
      </p:sp>
      <p:pic>
        <p:nvPicPr>
          <p:cNvPr id="5" name="Image 4">
            <a:extLst>
              <a:ext uri="{FF2B5EF4-FFF2-40B4-BE49-F238E27FC236}">
                <a16:creationId xmlns:a16="http://schemas.microsoft.com/office/drawing/2014/main" id="{7BFB5A4F-D8A4-4899-A345-5B05FD1F0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022" y="660622"/>
            <a:ext cx="2775474" cy="4968824"/>
          </a:xfrm>
          <a:prstGeom prst="rect">
            <a:avLst/>
          </a:prstGeom>
        </p:spPr>
      </p:pic>
      <p:sp>
        <p:nvSpPr>
          <p:cNvPr id="7" name="ZoneTexte 6">
            <a:extLst>
              <a:ext uri="{FF2B5EF4-FFF2-40B4-BE49-F238E27FC236}">
                <a16:creationId xmlns:a16="http://schemas.microsoft.com/office/drawing/2014/main" id="{6B456FD3-5448-4901-8798-44FCF768572B}"/>
              </a:ext>
            </a:extLst>
          </p:cNvPr>
          <p:cNvSpPr txBox="1"/>
          <p:nvPr/>
        </p:nvSpPr>
        <p:spPr>
          <a:xfrm>
            <a:off x="107504" y="524593"/>
            <a:ext cx="7920880" cy="738664"/>
          </a:xfrm>
          <a:prstGeom prst="rect">
            <a:avLst/>
          </a:prstGeom>
          <a:noFill/>
        </p:spPr>
        <p:txBody>
          <a:bodyPr wrap="square">
            <a:spAutoFit/>
          </a:bodyPr>
          <a:lstStyle/>
          <a:p>
            <a:pPr algn="just"/>
            <a:r>
              <a:rPr lang="en-US" dirty="0">
                <a:latin typeface="+mn-lt"/>
              </a:rPr>
              <a:t>A flex sensor is basically a variable resistor that varies in resistance upon bending. </a:t>
            </a:r>
          </a:p>
          <a:p>
            <a:pPr algn="just"/>
            <a:r>
              <a:rPr lang="en-US" dirty="0">
                <a:latin typeface="+mn-lt"/>
              </a:rPr>
              <a:t>Since the resistance is directly proportional to the amount of bending, </a:t>
            </a:r>
          </a:p>
          <a:p>
            <a:pPr algn="just"/>
            <a:r>
              <a:rPr lang="en-US" dirty="0">
                <a:latin typeface="+mn-lt"/>
              </a:rPr>
              <a:t>it is often called a </a:t>
            </a:r>
            <a:r>
              <a:rPr lang="en-US" b="1" dirty="0">
                <a:latin typeface="+mn-lt"/>
              </a:rPr>
              <a:t>Flexible Potentiometer</a:t>
            </a:r>
            <a:r>
              <a:rPr lang="en-US" dirty="0">
                <a:latin typeface="+mn-lt"/>
              </a:rPr>
              <a:t>.</a:t>
            </a:r>
            <a:endParaRPr lang="fr-FR" dirty="0">
              <a:latin typeface="+mn-lt"/>
            </a:endParaRPr>
          </a:p>
        </p:txBody>
      </p:sp>
      <p:pic>
        <p:nvPicPr>
          <p:cNvPr id="9" name="Image 8">
            <a:extLst>
              <a:ext uri="{FF2B5EF4-FFF2-40B4-BE49-F238E27FC236}">
                <a16:creationId xmlns:a16="http://schemas.microsoft.com/office/drawing/2014/main" id="{718769C4-DE84-460B-90D3-EF731B8F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014327"/>
            <a:ext cx="4271458" cy="1807156"/>
          </a:xfrm>
          <a:prstGeom prst="rect">
            <a:avLst/>
          </a:prstGeom>
        </p:spPr>
      </p:pic>
      <p:sp>
        <p:nvSpPr>
          <p:cNvPr id="11" name="ZoneTexte 10">
            <a:extLst>
              <a:ext uri="{FF2B5EF4-FFF2-40B4-BE49-F238E27FC236}">
                <a16:creationId xmlns:a16="http://schemas.microsoft.com/office/drawing/2014/main" id="{B6CF02D1-22FF-4944-A311-9CC5C3F701F4}"/>
              </a:ext>
            </a:extLst>
          </p:cNvPr>
          <p:cNvSpPr txBox="1"/>
          <p:nvPr/>
        </p:nvSpPr>
        <p:spPr>
          <a:xfrm>
            <a:off x="107504" y="1365327"/>
            <a:ext cx="8064896" cy="523220"/>
          </a:xfrm>
          <a:prstGeom prst="rect">
            <a:avLst/>
          </a:prstGeom>
          <a:noFill/>
        </p:spPr>
        <p:txBody>
          <a:bodyPr wrap="square">
            <a:spAutoFit/>
          </a:bodyPr>
          <a:lstStyle/>
          <a:p>
            <a:pPr algn="just"/>
            <a:r>
              <a:rPr lang="en-US" dirty="0">
                <a:latin typeface="+mn-lt"/>
              </a:rPr>
              <a:t>A flex sensor consists of a phenolic resin substrate with conductive ink deposited. A segmented conductor is placed on top to form a flexible potentiometer in which resistance changes upon deflection.</a:t>
            </a:r>
            <a:endParaRPr lang="fr-FR" dirty="0">
              <a:latin typeface="+mn-lt"/>
            </a:endParaRPr>
          </a:p>
        </p:txBody>
      </p:sp>
      <p:sp>
        <p:nvSpPr>
          <p:cNvPr id="12" name="ZoneTexte 11">
            <a:extLst>
              <a:ext uri="{FF2B5EF4-FFF2-40B4-BE49-F238E27FC236}">
                <a16:creationId xmlns:a16="http://schemas.microsoft.com/office/drawing/2014/main" id="{F4449FAF-5075-488E-89DD-5CC1259C4FBD}"/>
              </a:ext>
            </a:extLst>
          </p:cNvPr>
          <p:cNvSpPr txBox="1"/>
          <p:nvPr/>
        </p:nvSpPr>
        <p:spPr>
          <a:xfrm>
            <a:off x="179512" y="3964898"/>
            <a:ext cx="6353343" cy="738664"/>
          </a:xfrm>
          <a:prstGeom prst="rect">
            <a:avLst/>
          </a:prstGeom>
          <a:noFill/>
        </p:spPr>
        <p:txBody>
          <a:bodyPr wrap="square">
            <a:spAutoFit/>
          </a:bodyPr>
          <a:lstStyle/>
          <a:p>
            <a:pPr algn="just"/>
            <a:r>
              <a:rPr lang="en-US" b="1" dirty="0">
                <a:latin typeface="+mj-lt"/>
              </a:rPr>
              <a:t>Directions to Use : </a:t>
            </a:r>
          </a:p>
          <a:p>
            <a:pPr algn="just"/>
            <a:r>
              <a:rPr lang="en-US" dirty="0">
                <a:latin typeface="+mj-lt"/>
              </a:rPr>
              <a:t>Flex sensors are designed to flex in only one direction – away from ink (as shown in the figure). Bending the sensor in another direction may damage it.</a:t>
            </a:r>
          </a:p>
        </p:txBody>
      </p:sp>
      <p:pic>
        <p:nvPicPr>
          <p:cNvPr id="14" name="Image 13">
            <a:extLst>
              <a:ext uri="{FF2B5EF4-FFF2-40B4-BE49-F238E27FC236}">
                <a16:creationId xmlns:a16="http://schemas.microsoft.com/office/drawing/2014/main" id="{159CD480-B325-41C0-AD4D-13D57E1FCC3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883" y="3145034"/>
            <a:ext cx="796066" cy="699718"/>
          </a:xfrm>
          <a:prstGeom prst="rect">
            <a:avLst/>
          </a:prstGeom>
        </p:spPr>
      </p:pic>
      <p:sp>
        <p:nvSpPr>
          <p:cNvPr id="15" name="ZoneTexte 14">
            <a:extLst>
              <a:ext uri="{FF2B5EF4-FFF2-40B4-BE49-F238E27FC236}">
                <a16:creationId xmlns:a16="http://schemas.microsoft.com/office/drawing/2014/main" id="{82179F29-986B-4916-A6A7-48FFE39C69D7}"/>
              </a:ext>
            </a:extLst>
          </p:cNvPr>
          <p:cNvSpPr txBox="1"/>
          <p:nvPr/>
        </p:nvSpPr>
        <p:spPr>
          <a:xfrm>
            <a:off x="-315487" y="7356018"/>
            <a:ext cx="1545374" cy="507831"/>
          </a:xfrm>
          <a:prstGeom prst="rect">
            <a:avLst/>
          </a:prstGeom>
          <a:noFill/>
        </p:spPr>
        <p:txBody>
          <a:bodyPr wrap="square" rtlCol="0">
            <a:spAutoFit/>
          </a:bodyPr>
          <a:lstStyle/>
          <a:p>
            <a:r>
              <a:rPr lang="fr-FR" sz="900">
                <a:hlinkClick r:id="rId5" tooltip="http://commons.wikimedia.org/wiki/File:Ua_1.39_warning-caution.svg"/>
              </a:rPr>
              <a:t>Cette photo</a:t>
            </a:r>
            <a:r>
              <a:rPr lang="fr-FR" sz="900"/>
              <a:t> par Auteur inconnu est soumise à la licence </a:t>
            </a:r>
            <a:r>
              <a:rPr lang="fr-FR" sz="900">
                <a:hlinkClick r:id="rId6" tooltip="https://creativecommons.org/licenses/by-sa/3.0/"/>
              </a:rPr>
              <a:t>CC BY-SA</a:t>
            </a:r>
            <a:endParaRPr lang="fr-FR" sz="900"/>
          </a:p>
        </p:txBody>
      </p:sp>
      <p:pic>
        <p:nvPicPr>
          <p:cNvPr id="16" name="Image 15">
            <a:extLst>
              <a:ext uri="{FF2B5EF4-FFF2-40B4-BE49-F238E27FC236}">
                <a16:creationId xmlns:a16="http://schemas.microsoft.com/office/drawing/2014/main" id="{226E2184-56B3-4AC2-9D9A-023E92FDAB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9882" y="4739032"/>
            <a:ext cx="2346800" cy="1594294"/>
          </a:xfrm>
          <a:prstGeom prst="rect">
            <a:avLst/>
          </a:prstGeom>
        </p:spPr>
      </p:pic>
    </p:spTree>
    <p:extLst>
      <p:ext uri="{BB962C8B-B14F-4D97-AF65-F5344CB8AC3E}">
        <p14:creationId xmlns:p14="http://schemas.microsoft.com/office/powerpoint/2010/main" val="5377176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54CDB-4FAB-4126-AEAD-6F4E6D16C4F1}"/>
              </a:ext>
            </a:extLst>
          </p:cNvPr>
          <p:cNvSpPr>
            <a:spLocks noGrp="1"/>
          </p:cNvSpPr>
          <p:nvPr>
            <p:ph type="title"/>
          </p:nvPr>
        </p:nvSpPr>
        <p:spPr/>
        <p:txBody>
          <a:bodyPr/>
          <a:lstStyle/>
          <a:p>
            <a:r>
              <a:rPr lang="fr-FR" dirty="0"/>
              <a:t>FLEX SENSOR</a:t>
            </a:r>
          </a:p>
        </p:txBody>
      </p:sp>
      <p:sp>
        <p:nvSpPr>
          <p:cNvPr id="3" name="Espace réservé du numéro de diapositive 2">
            <a:extLst>
              <a:ext uri="{FF2B5EF4-FFF2-40B4-BE49-F238E27FC236}">
                <a16:creationId xmlns:a16="http://schemas.microsoft.com/office/drawing/2014/main" id="{59A2183C-2A23-4B8D-8A80-DE7FC0EC1A73}"/>
              </a:ext>
            </a:extLst>
          </p:cNvPr>
          <p:cNvSpPr>
            <a:spLocks noGrp="1"/>
          </p:cNvSpPr>
          <p:nvPr>
            <p:ph type="sldNum" sz="quarter" idx="12"/>
          </p:nvPr>
        </p:nvSpPr>
        <p:spPr/>
        <p:txBody>
          <a:bodyPr/>
          <a:lstStyle/>
          <a:p>
            <a:pPr>
              <a:defRPr/>
            </a:pPr>
            <a:fld id="{E652A8FB-8C76-45BB-8D82-93F8E151003C}" type="slidenum">
              <a:rPr lang="fr-FR" smtClean="0"/>
              <a:pPr>
                <a:defRPr/>
              </a:pPr>
              <a:t>131</a:t>
            </a:fld>
            <a:endParaRPr lang="fr-FR"/>
          </a:p>
        </p:txBody>
      </p:sp>
      <p:pic>
        <p:nvPicPr>
          <p:cNvPr id="5" name="Image 4">
            <a:extLst>
              <a:ext uri="{FF2B5EF4-FFF2-40B4-BE49-F238E27FC236}">
                <a16:creationId xmlns:a16="http://schemas.microsoft.com/office/drawing/2014/main" id="{63D4C9DC-1EF9-41E7-A1A1-764936578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1" y="671510"/>
            <a:ext cx="3905774" cy="2469458"/>
          </a:xfrm>
          <a:prstGeom prst="rect">
            <a:avLst/>
          </a:prstGeom>
        </p:spPr>
      </p:pic>
      <p:pic>
        <p:nvPicPr>
          <p:cNvPr id="7" name="Image 6">
            <a:extLst>
              <a:ext uri="{FF2B5EF4-FFF2-40B4-BE49-F238E27FC236}">
                <a16:creationId xmlns:a16="http://schemas.microsoft.com/office/drawing/2014/main" id="{09C6B52B-3943-43C8-8E21-452D55E8E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671510"/>
            <a:ext cx="4254156" cy="1589334"/>
          </a:xfrm>
          <a:prstGeom prst="rect">
            <a:avLst/>
          </a:prstGeom>
        </p:spPr>
      </p:pic>
      <p:pic>
        <p:nvPicPr>
          <p:cNvPr id="9" name="Image 8">
            <a:extLst>
              <a:ext uri="{FF2B5EF4-FFF2-40B4-BE49-F238E27FC236}">
                <a16:creationId xmlns:a16="http://schemas.microsoft.com/office/drawing/2014/main" id="{24A6B983-AC7E-46B7-B142-6631C4A4FA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422" y="3940168"/>
            <a:ext cx="8555155" cy="2037563"/>
          </a:xfrm>
          <a:prstGeom prst="rect">
            <a:avLst/>
          </a:prstGeom>
        </p:spPr>
      </p:pic>
    </p:spTree>
    <p:extLst>
      <p:ext uri="{BB962C8B-B14F-4D97-AF65-F5344CB8AC3E}">
        <p14:creationId xmlns:p14="http://schemas.microsoft.com/office/powerpoint/2010/main" val="3942436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D14BE-7E3C-4C99-9F25-740D0C531E2E}"/>
              </a:ext>
            </a:extLst>
          </p:cNvPr>
          <p:cNvSpPr>
            <a:spLocks noGrp="1"/>
          </p:cNvSpPr>
          <p:nvPr>
            <p:ph type="title"/>
          </p:nvPr>
        </p:nvSpPr>
        <p:spPr/>
        <p:txBody>
          <a:bodyPr/>
          <a:lstStyle/>
          <a:p>
            <a:r>
              <a:rPr lang="fr-FR" dirty="0"/>
              <a:t>FLEX SENSOR</a:t>
            </a:r>
          </a:p>
        </p:txBody>
      </p:sp>
      <p:sp>
        <p:nvSpPr>
          <p:cNvPr id="3" name="Espace réservé du numéro de diapositive 2">
            <a:extLst>
              <a:ext uri="{FF2B5EF4-FFF2-40B4-BE49-F238E27FC236}">
                <a16:creationId xmlns:a16="http://schemas.microsoft.com/office/drawing/2014/main" id="{244783A4-BE8F-4CF3-AF52-F644ED0ECE0B}"/>
              </a:ext>
            </a:extLst>
          </p:cNvPr>
          <p:cNvSpPr>
            <a:spLocks noGrp="1"/>
          </p:cNvSpPr>
          <p:nvPr>
            <p:ph type="sldNum" sz="quarter" idx="12"/>
          </p:nvPr>
        </p:nvSpPr>
        <p:spPr/>
        <p:txBody>
          <a:bodyPr/>
          <a:lstStyle/>
          <a:p>
            <a:pPr>
              <a:defRPr/>
            </a:pPr>
            <a:fld id="{E652A8FB-8C76-45BB-8D82-93F8E151003C}" type="slidenum">
              <a:rPr lang="fr-FR" smtClean="0"/>
              <a:pPr>
                <a:defRPr/>
              </a:pPr>
              <a:t>132</a:t>
            </a:fld>
            <a:endParaRPr lang="fr-FR"/>
          </a:p>
        </p:txBody>
      </p:sp>
      <p:sp>
        <p:nvSpPr>
          <p:cNvPr id="9" name="ZoneTexte 8">
            <a:extLst>
              <a:ext uri="{FF2B5EF4-FFF2-40B4-BE49-F238E27FC236}">
                <a16:creationId xmlns:a16="http://schemas.microsoft.com/office/drawing/2014/main" id="{B4F65ABE-D4FC-4A60-AB05-5018801951A2}"/>
              </a:ext>
            </a:extLst>
          </p:cNvPr>
          <p:cNvSpPr txBox="1"/>
          <p:nvPr/>
        </p:nvSpPr>
        <p:spPr>
          <a:xfrm>
            <a:off x="-36512" y="588578"/>
            <a:ext cx="4966311" cy="523220"/>
          </a:xfrm>
          <a:prstGeom prst="rect">
            <a:avLst/>
          </a:prstGeom>
          <a:noFill/>
        </p:spPr>
        <p:txBody>
          <a:bodyPr wrap="square">
            <a:spAutoFit/>
          </a:bodyPr>
          <a:lstStyle/>
          <a:p>
            <a:pPr algn="just"/>
            <a:r>
              <a:rPr lang="en-US" b="1" dirty="0">
                <a:latin typeface="+mj-lt"/>
              </a:rPr>
              <a:t>How Flex Sensor Works?</a:t>
            </a:r>
          </a:p>
          <a:p>
            <a:pPr algn="just"/>
            <a:r>
              <a:rPr lang="en-US" dirty="0">
                <a:latin typeface="+mj-lt"/>
              </a:rPr>
              <a:t>The conductive ink printed on the sensor acts as a resistor. </a:t>
            </a:r>
          </a:p>
        </p:txBody>
      </p:sp>
      <p:pic>
        <p:nvPicPr>
          <p:cNvPr id="11" name="Image 10">
            <a:extLst>
              <a:ext uri="{FF2B5EF4-FFF2-40B4-BE49-F238E27FC236}">
                <a16:creationId xmlns:a16="http://schemas.microsoft.com/office/drawing/2014/main" id="{4D9AF5B1-28B0-4F34-B3A3-46803CEC8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815" y="576724"/>
            <a:ext cx="3873170" cy="2789928"/>
          </a:xfrm>
          <a:prstGeom prst="rect">
            <a:avLst/>
          </a:prstGeom>
        </p:spPr>
      </p:pic>
      <p:sp>
        <p:nvSpPr>
          <p:cNvPr id="13" name="ZoneTexte 12">
            <a:extLst>
              <a:ext uri="{FF2B5EF4-FFF2-40B4-BE49-F238E27FC236}">
                <a16:creationId xmlns:a16="http://schemas.microsoft.com/office/drawing/2014/main" id="{C49607CD-BAEF-4C8D-B34C-4D4B6CA70ACC}"/>
              </a:ext>
            </a:extLst>
          </p:cNvPr>
          <p:cNvSpPr txBox="1"/>
          <p:nvPr/>
        </p:nvSpPr>
        <p:spPr>
          <a:xfrm>
            <a:off x="21221" y="1374809"/>
            <a:ext cx="4593514" cy="954107"/>
          </a:xfrm>
          <a:prstGeom prst="rect">
            <a:avLst/>
          </a:prstGeom>
          <a:noFill/>
        </p:spPr>
        <p:txBody>
          <a:bodyPr wrap="square">
            <a:spAutoFit/>
          </a:bodyPr>
          <a:lstStyle/>
          <a:p>
            <a:pPr algn="just"/>
            <a:r>
              <a:rPr lang="en-US" dirty="0">
                <a:latin typeface="+mj-lt"/>
              </a:rPr>
              <a:t>When the sensor is bent, conductive layer is stretched, resulting in reduced cross section (imagine stretching a rubber band). This reduced cross section results in an increased resistance. </a:t>
            </a:r>
          </a:p>
        </p:txBody>
      </p:sp>
      <p:grpSp>
        <p:nvGrpSpPr>
          <p:cNvPr id="15" name="Groupe 14">
            <a:extLst>
              <a:ext uri="{FF2B5EF4-FFF2-40B4-BE49-F238E27FC236}">
                <a16:creationId xmlns:a16="http://schemas.microsoft.com/office/drawing/2014/main" id="{4E52AA89-69A2-409C-A5B7-2CFF6BD8673E}"/>
              </a:ext>
            </a:extLst>
          </p:cNvPr>
          <p:cNvGrpSpPr/>
          <p:nvPr/>
        </p:nvGrpSpPr>
        <p:grpSpPr>
          <a:xfrm>
            <a:off x="5073814" y="3558581"/>
            <a:ext cx="4054670" cy="2700726"/>
            <a:chOff x="4983065" y="549153"/>
            <a:chExt cx="4054670" cy="2700726"/>
          </a:xfrm>
        </p:grpSpPr>
        <p:pic>
          <p:nvPicPr>
            <p:cNvPr id="16" name="Image 15">
              <a:extLst>
                <a:ext uri="{FF2B5EF4-FFF2-40B4-BE49-F238E27FC236}">
                  <a16:creationId xmlns:a16="http://schemas.microsoft.com/office/drawing/2014/main" id="{75DF8562-7FD2-4330-B238-DA92AD40D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065" y="549153"/>
              <a:ext cx="4054670" cy="2700726"/>
            </a:xfrm>
            <a:prstGeom prst="rect">
              <a:avLst/>
            </a:prstGeom>
          </p:spPr>
        </p:pic>
        <p:sp>
          <p:nvSpPr>
            <p:cNvPr id="17" name="Rectangle 16">
              <a:extLst>
                <a:ext uri="{FF2B5EF4-FFF2-40B4-BE49-F238E27FC236}">
                  <a16:creationId xmlns:a16="http://schemas.microsoft.com/office/drawing/2014/main" id="{1F27392A-FAE1-4F83-AC87-DAD38D6F7523}"/>
                </a:ext>
              </a:extLst>
            </p:cNvPr>
            <p:cNvSpPr/>
            <p:nvPr/>
          </p:nvSpPr>
          <p:spPr>
            <a:xfrm>
              <a:off x="4983065" y="836712"/>
              <a:ext cx="1533151"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47118A67-DBC9-4F9E-9A48-22120724809A}"/>
              </a:ext>
            </a:extLst>
          </p:cNvPr>
          <p:cNvSpPr txBox="1"/>
          <p:nvPr/>
        </p:nvSpPr>
        <p:spPr>
          <a:xfrm>
            <a:off x="2476" y="2365648"/>
            <a:ext cx="5865668" cy="738664"/>
          </a:xfrm>
          <a:prstGeom prst="rect">
            <a:avLst/>
          </a:prstGeom>
          <a:noFill/>
        </p:spPr>
        <p:txBody>
          <a:bodyPr wrap="square">
            <a:spAutoFit/>
          </a:bodyPr>
          <a:lstStyle/>
          <a:p>
            <a:r>
              <a:rPr lang="en-US" b="1" dirty="0">
                <a:latin typeface="+mj-lt"/>
              </a:rPr>
              <a:t>Reading a Flex Sensor</a:t>
            </a:r>
          </a:p>
          <a:p>
            <a:r>
              <a:rPr lang="en-US" dirty="0">
                <a:latin typeface="+mj-lt"/>
              </a:rPr>
              <a:t>The easiest way to read the flex sensor is to connect it with a fixed value resistor (usually 47kΩ) to create a voltage divider.</a:t>
            </a:r>
          </a:p>
        </p:txBody>
      </p:sp>
      <p:sp>
        <p:nvSpPr>
          <p:cNvPr id="19" name="ZoneTexte 18">
            <a:extLst>
              <a:ext uri="{FF2B5EF4-FFF2-40B4-BE49-F238E27FC236}">
                <a16:creationId xmlns:a16="http://schemas.microsoft.com/office/drawing/2014/main" id="{355ECF02-B433-407A-B501-E4C02067A384}"/>
              </a:ext>
            </a:extLst>
          </p:cNvPr>
          <p:cNvSpPr txBox="1"/>
          <p:nvPr/>
        </p:nvSpPr>
        <p:spPr>
          <a:xfrm>
            <a:off x="91052" y="3343172"/>
            <a:ext cx="2908344" cy="738664"/>
          </a:xfrm>
          <a:prstGeom prst="rect">
            <a:avLst/>
          </a:prstGeom>
          <a:noFill/>
        </p:spPr>
        <p:txBody>
          <a:bodyPr wrap="square">
            <a:spAutoFit/>
          </a:bodyPr>
          <a:lstStyle/>
          <a:p>
            <a:pPr algn="just"/>
            <a:r>
              <a:rPr lang="en-US" dirty="0">
                <a:latin typeface="+mj-lt"/>
              </a:rPr>
              <a:t>For example, with 5V supply and 47K pull-down resistor: </a:t>
            </a:r>
          </a:p>
          <a:p>
            <a:pPr algn="just"/>
            <a:r>
              <a:rPr lang="en-US" dirty="0">
                <a:latin typeface="+mj-lt"/>
              </a:rPr>
              <a:t>when the sensor is flat (0°):</a:t>
            </a:r>
            <a:endParaRPr lang="fr-FR" dirty="0">
              <a:latin typeface="+mj-lt"/>
            </a:endParaRPr>
          </a:p>
        </p:txBody>
      </p:sp>
      <p:sp>
        <p:nvSpPr>
          <p:cNvPr id="20" name="ZoneTexte 19">
            <a:extLst>
              <a:ext uri="{FF2B5EF4-FFF2-40B4-BE49-F238E27FC236}">
                <a16:creationId xmlns:a16="http://schemas.microsoft.com/office/drawing/2014/main" id="{6C5E5144-DF98-4CB9-B7F0-A8B97B1F27BE}"/>
              </a:ext>
            </a:extLst>
          </p:cNvPr>
          <p:cNvSpPr txBox="1"/>
          <p:nvPr/>
        </p:nvSpPr>
        <p:spPr>
          <a:xfrm>
            <a:off x="91052" y="5092650"/>
            <a:ext cx="2908344" cy="307777"/>
          </a:xfrm>
          <a:prstGeom prst="rect">
            <a:avLst/>
          </a:prstGeom>
          <a:noFill/>
        </p:spPr>
        <p:txBody>
          <a:bodyPr wrap="square">
            <a:spAutoFit/>
          </a:bodyPr>
          <a:lstStyle/>
          <a:p>
            <a:pPr algn="just"/>
            <a:r>
              <a:rPr lang="en-US" dirty="0">
                <a:latin typeface="+mj-lt"/>
              </a:rPr>
              <a:t>When flexed all the way (90°):</a:t>
            </a:r>
            <a:endParaRPr lang="fr-FR" dirty="0">
              <a:latin typeface="+mj-lt"/>
            </a:endParaRPr>
          </a:p>
        </p:txBody>
      </p:sp>
      <p:sp>
        <p:nvSpPr>
          <p:cNvPr id="22" name="ZoneTexte 21">
            <a:extLst>
              <a:ext uri="{FF2B5EF4-FFF2-40B4-BE49-F238E27FC236}">
                <a16:creationId xmlns:a16="http://schemas.microsoft.com/office/drawing/2014/main" id="{5ABB135B-E141-4719-8F2A-981A07FE0F4E}"/>
              </a:ext>
            </a:extLst>
          </p:cNvPr>
          <p:cNvSpPr txBox="1"/>
          <p:nvPr/>
        </p:nvSpPr>
        <p:spPr>
          <a:xfrm>
            <a:off x="6172319" y="2379849"/>
            <a:ext cx="1457423" cy="738664"/>
          </a:xfrm>
          <a:prstGeom prst="rect">
            <a:avLst/>
          </a:prstGeom>
          <a:noFill/>
        </p:spPr>
        <p:txBody>
          <a:bodyPr wrap="square">
            <a:spAutoFit/>
          </a:bodyPr>
          <a:lstStyle/>
          <a:p>
            <a:pPr algn="ctr"/>
            <a:r>
              <a:rPr lang="en-US" b="1" dirty="0">
                <a:latin typeface="+mj-lt"/>
              </a:rPr>
              <a:t>At 90° angle, this resistance is about 100KΩ.</a:t>
            </a:r>
          </a:p>
        </p:txBody>
      </p:sp>
      <p:sp>
        <p:nvSpPr>
          <p:cNvPr id="24" name="ZoneTexte 23">
            <a:extLst>
              <a:ext uri="{FF2B5EF4-FFF2-40B4-BE49-F238E27FC236}">
                <a16:creationId xmlns:a16="http://schemas.microsoft.com/office/drawing/2014/main" id="{E442B70B-0180-4136-8CA5-19DC79152485}"/>
              </a:ext>
            </a:extLst>
          </p:cNvPr>
          <p:cNvSpPr txBox="1"/>
          <p:nvPr/>
        </p:nvSpPr>
        <p:spPr>
          <a:xfrm>
            <a:off x="6901031" y="738997"/>
            <a:ext cx="2203234" cy="523220"/>
          </a:xfrm>
          <a:prstGeom prst="rect">
            <a:avLst/>
          </a:prstGeom>
          <a:noFill/>
        </p:spPr>
        <p:txBody>
          <a:bodyPr wrap="square">
            <a:spAutoFit/>
          </a:bodyPr>
          <a:lstStyle/>
          <a:p>
            <a:pPr algn="just"/>
            <a:r>
              <a:rPr lang="en-US" b="1" dirty="0">
                <a:latin typeface="+mj-lt"/>
              </a:rPr>
              <a:t>When the sensor is straight, this resistance is about 25k.</a:t>
            </a:r>
          </a:p>
        </p:txBody>
      </p:sp>
      <p:pic>
        <p:nvPicPr>
          <p:cNvPr id="14" name="Image 13">
            <a:extLst>
              <a:ext uri="{FF2B5EF4-FFF2-40B4-BE49-F238E27FC236}">
                <a16:creationId xmlns:a16="http://schemas.microsoft.com/office/drawing/2014/main" id="{A933B382-0302-4ACD-AA08-17C2FC123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8814" y="3181297"/>
            <a:ext cx="1905000" cy="2695575"/>
          </a:xfrm>
          <a:prstGeom prst="rect">
            <a:avLst/>
          </a:prstGeom>
        </p:spPr>
      </p:pic>
      <p:pic>
        <p:nvPicPr>
          <p:cNvPr id="25" name="Image 24">
            <a:extLst>
              <a:ext uri="{FF2B5EF4-FFF2-40B4-BE49-F238E27FC236}">
                <a16:creationId xmlns:a16="http://schemas.microsoft.com/office/drawing/2014/main" id="{E5A03B3C-3DAA-42E8-90DA-9D67A0611EC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0000"/>
          <a:stretch/>
        </p:blipFill>
        <p:spPr>
          <a:xfrm>
            <a:off x="155413" y="4282802"/>
            <a:ext cx="2324100" cy="514350"/>
          </a:xfrm>
          <a:prstGeom prst="rect">
            <a:avLst/>
          </a:prstGeom>
        </p:spPr>
      </p:pic>
      <p:pic>
        <p:nvPicPr>
          <p:cNvPr id="26" name="Image 25">
            <a:extLst>
              <a:ext uri="{FF2B5EF4-FFF2-40B4-BE49-F238E27FC236}">
                <a16:creationId xmlns:a16="http://schemas.microsoft.com/office/drawing/2014/main" id="{F970A5C9-3053-4BB9-AFB9-F0D42D97777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46260"/>
          <a:stretch/>
        </p:blipFill>
        <p:spPr>
          <a:xfrm>
            <a:off x="153929" y="5445224"/>
            <a:ext cx="2428875" cy="552821"/>
          </a:xfrm>
          <a:prstGeom prst="rect">
            <a:avLst/>
          </a:prstGeom>
        </p:spPr>
      </p:pic>
      <p:pic>
        <p:nvPicPr>
          <p:cNvPr id="27" name="Image 26">
            <a:extLst>
              <a:ext uri="{FF2B5EF4-FFF2-40B4-BE49-F238E27FC236}">
                <a16:creationId xmlns:a16="http://schemas.microsoft.com/office/drawing/2014/main" id="{7C0DE5B0-E466-4949-AAEF-9976A28AB47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192" t="75376" r="51467" b="4661"/>
          <a:stretch/>
        </p:blipFill>
        <p:spPr>
          <a:xfrm>
            <a:off x="2431268" y="4424937"/>
            <a:ext cx="844588" cy="205361"/>
          </a:xfrm>
          <a:prstGeom prst="rect">
            <a:avLst/>
          </a:prstGeom>
        </p:spPr>
      </p:pic>
      <p:pic>
        <p:nvPicPr>
          <p:cNvPr id="28" name="Image 27">
            <a:extLst>
              <a:ext uri="{FF2B5EF4-FFF2-40B4-BE49-F238E27FC236}">
                <a16:creationId xmlns:a16="http://schemas.microsoft.com/office/drawing/2014/main" id="{94C9026E-AD4E-4C3B-A2CF-401F166DEC5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109" t="68830" r="50307" b="2796"/>
          <a:stretch/>
        </p:blipFill>
        <p:spPr>
          <a:xfrm>
            <a:off x="2507001" y="5512929"/>
            <a:ext cx="912871" cy="291878"/>
          </a:xfrm>
          <a:prstGeom prst="rect">
            <a:avLst/>
          </a:prstGeom>
        </p:spPr>
      </p:pic>
    </p:spTree>
    <p:extLst>
      <p:ext uri="{BB962C8B-B14F-4D97-AF65-F5344CB8AC3E}">
        <p14:creationId xmlns:p14="http://schemas.microsoft.com/office/powerpoint/2010/main" val="11778321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00BF48-0CFE-4188-9F89-CB5F49468476}"/>
              </a:ext>
            </a:extLst>
          </p:cNvPr>
          <p:cNvSpPr>
            <a:spLocks noGrp="1"/>
          </p:cNvSpPr>
          <p:nvPr>
            <p:ph type="title"/>
          </p:nvPr>
        </p:nvSpPr>
        <p:spPr/>
        <p:txBody>
          <a:bodyPr/>
          <a:lstStyle/>
          <a:p>
            <a:r>
              <a:rPr lang="fr-FR" dirty="0"/>
              <a:t>FLEX SENSOR</a:t>
            </a:r>
          </a:p>
        </p:txBody>
      </p:sp>
      <p:sp>
        <p:nvSpPr>
          <p:cNvPr id="3" name="Espace réservé du numéro de diapositive 2">
            <a:extLst>
              <a:ext uri="{FF2B5EF4-FFF2-40B4-BE49-F238E27FC236}">
                <a16:creationId xmlns:a16="http://schemas.microsoft.com/office/drawing/2014/main" id="{81D30784-E6FF-4D24-950D-0E844EBDC7E4}"/>
              </a:ext>
            </a:extLst>
          </p:cNvPr>
          <p:cNvSpPr>
            <a:spLocks noGrp="1"/>
          </p:cNvSpPr>
          <p:nvPr>
            <p:ph type="sldNum" sz="quarter" idx="12"/>
          </p:nvPr>
        </p:nvSpPr>
        <p:spPr/>
        <p:txBody>
          <a:bodyPr/>
          <a:lstStyle/>
          <a:p>
            <a:pPr>
              <a:defRPr/>
            </a:pPr>
            <a:fld id="{E652A8FB-8C76-45BB-8D82-93F8E151003C}" type="slidenum">
              <a:rPr lang="fr-FR" smtClean="0"/>
              <a:pPr>
                <a:defRPr/>
              </a:pPr>
              <a:t>133</a:t>
            </a:fld>
            <a:endParaRPr lang="fr-FR"/>
          </a:p>
        </p:txBody>
      </p:sp>
      <p:grpSp>
        <p:nvGrpSpPr>
          <p:cNvPr id="12" name="Groupe 11">
            <a:extLst>
              <a:ext uri="{FF2B5EF4-FFF2-40B4-BE49-F238E27FC236}">
                <a16:creationId xmlns:a16="http://schemas.microsoft.com/office/drawing/2014/main" id="{0566274F-CEBD-49B2-8662-2D56C6C3226D}"/>
              </a:ext>
            </a:extLst>
          </p:cNvPr>
          <p:cNvGrpSpPr/>
          <p:nvPr/>
        </p:nvGrpSpPr>
        <p:grpSpPr>
          <a:xfrm>
            <a:off x="0" y="476672"/>
            <a:ext cx="5340337" cy="4968552"/>
            <a:chOff x="227464" y="500160"/>
            <a:chExt cx="6782747" cy="6194327"/>
          </a:xfrm>
        </p:grpSpPr>
        <p:pic>
          <p:nvPicPr>
            <p:cNvPr id="7" name="Image 6">
              <a:extLst>
                <a:ext uri="{FF2B5EF4-FFF2-40B4-BE49-F238E27FC236}">
                  <a16:creationId xmlns:a16="http://schemas.microsoft.com/office/drawing/2014/main" id="{CF7C0EE7-5791-446B-A8D9-55B1C0243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500160"/>
              <a:ext cx="6487430" cy="5496692"/>
            </a:xfrm>
            <a:prstGeom prst="rect">
              <a:avLst/>
            </a:prstGeom>
          </p:spPr>
        </p:pic>
        <p:pic>
          <p:nvPicPr>
            <p:cNvPr id="9" name="Image 8">
              <a:extLst>
                <a:ext uri="{FF2B5EF4-FFF2-40B4-BE49-F238E27FC236}">
                  <a16:creationId xmlns:a16="http://schemas.microsoft.com/office/drawing/2014/main" id="{D1762FED-52B0-466D-A6D2-E08A086C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64" y="6027644"/>
              <a:ext cx="6782747" cy="666843"/>
            </a:xfrm>
            <a:prstGeom prst="rect">
              <a:avLst/>
            </a:prstGeom>
          </p:spPr>
        </p:pic>
      </p:grpSp>
      <p:pic>
        <p:nvPicPr>
          <p:cNvPr id="11" name="Image 10">
            <a:extLst>
              <a:ext uri="{FF2B5EF4-FFF2-40B4-BE49-F238E27FC236}">
                <a16:creationId xmlns:a16="http://schemas.microsoft.com/office/drawing/2014/main" id="{4321094F-49B1-40A7-BEEE-0E6C95F37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3259596"/>
            <a:ext cx="2857474" cy="3214658"/>
          </a:xfrm>
          <a:prstGeom prst="rect">
            <a:avLst/>
          </a:prstGeom>
        </p:spPr>
      </p:pic>
      <p:grpSp>
        <p:nvGrpSpPr>
          <p:cNvPr id="15" name="Groupe 14">
            <a:extLst>
              <a:ext uri="{FF2B5EF4-FFF2-40B4-BE49-F238E27FC236}">
                <a16:creationId xmlns:a16="http://schemas.microsoft.com/office/drawing/2014/main" id="{05C693AF-A964-402C-AF20-F3A66895BC18}"/>
              </a:ext>
            </a:extLst>
          </p:cNvPr>
          <p:cNvGrpSpPr/>
          <p:nvPr/>
        </p:nvGrpSpPr>
        <p:grpSpPr>
          <a:xfrm>
            <a:off x="4983065" y="549153"/>
            <a:ext cx="4054670" cy="2700726"/>
            <a:chOff x="4983065" y="549153"/>
            <a:chExt cx="4054670" cy="2700726"/>
          </a:xfrm>
        </p:grpSpPr>
        <p:pic>
          <p:nvPicPr>
            <p:cNvPr id="13" name="Image 12">
              <a:extLst>
                <a:ext uri="{FF2B5EF4-FFF2-40B4-BE49-F238E27FC236}">
                  <a16:creationId xmlns:a16="http://schemas.microsoft.com/office/drawing/2014/main" id="{9703EECC-F06D-4393-8131-1407A3618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3065" y="549153"/>
              <a:ext cx="4054670" cy="2700726"/>
            </a:xfrm>
            <a:prstGeom prst="rect">
              <a:avLst/>
            </a:prstGeom>
          </p:spPr>
        </p:pic>
        <p:sp>
          <p:nvSpPr>
            <p:cNvPr id="14" name="Rectangle 13">
              <a:extLst>
                <a:ext uri="{FF2B5EF4-FFF2-40B4-BE49-F238E27FC236}">
                  <a16:creationId xmlns:a16="http://schemas.microsoft.com/office/drawing/2014/main" id="{1EB4A53C-1040-4227-A88D-EDFB44894938}"/>
                </a:ext>
              </a:extLst>
            </p:cNvPr>
            <p:cNvSpPr/>
            <p:nvPr/>
          </p:nvSpPr>
          <p:spPr>
            <a:xfrm>
              <a:off x="4983065" y="836712"/>
              <a:ext cx="1533151"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01FC2591-4B75-4AA6-92DD-9F9D49CBBDF0}"/>
              </a:ext>
            </a:extLst>
          </p:cNvPr>
          <p:cNvSpPr txBox="1"/>
          <p:nvPr/>
        </p:nvSpPr>
        <p:spPr>
          <a:xfrm>
            <a:off x="0" y="5397214"/>
            <a:ext cx="8532440" cy="1200329"/>
          </a:xfrm>
          <a:prstGeom prst="rect">
            <a:avLst/>
          </a:prstGeom>
          <a:noFill/>
        </p:spPr>
        <p:txBody>
          <a:bodyPr wrap="square">
            <a:spAutoFit/>
          </a:bodyPr>
          <a:lstStyle/>
          <a:p>
            <a:r>
              <a:rPr lang="fr-FR" sz="1200" u="sng" dirty="0">
                <a:solidFill>
                  <a:srgbClr val="0000FF"/>
                </a:solidFill>
                <a:effectLst/>
                <a:latin typeface="Calibri" panose="020F0502020204030204" pitchFamily="34" charset="0"/>
                <a:ea typeface="Calibri" panose="020F0502020204030204" pitchFamily="34" charset="0"/>
                <a:hlinkClick r:id="rId6"/>
              </a:rPr>
              <a:t>Ressources: </a:t>
            </a:r>
          </a:p>
          <a:p>
            <a:r>
              <a:rPr lang="fr-FR" sz="1200" u="sng" dirty="0">
                <a:solidFill>
                  <a:srgbClr val="0000FF"/>
                </a:solidFill>
                <a:effectLst/>
                <a:latin typeface="Calibri" panose="020F0502020204030204" pitchFamily="34" charset="0"/>
                <a:ea typeface="Calibri" panose="020F0502020204030204" pitchFamily="34" charset="0"/>
                <a:hlinkClick r:id="rId6"/>
              </a:rPr>
              <a:t>https://www.instructables.com/How-to-use-a-Flex-Sensor-Arduino-Tutorial/</a:t>
            </a:r>
            <a:endParaRPr lang="fr-FR" sz="1200" dirty="0">
              <a:effectLst/>
              <a:latin typeface="Calibri" panose="020F0502020204030204" pitchFamily="34" charset="0"/>
              <a:ea typeface="Calibri" panose="020F0502020204030204" pitchFamily="34" charset="0"/>
            </a:endParaRPr>
          </a:p>
          <a:p>
            <a:r>
              <a:rPr lang="fr-FR" sz="1200" u="sng" dirty="0">
                <a:solidFill>
                  <a:srgbClr val="0000FF"/>
                </a:solidFill>
                <a:effectLst/>
                <a:latin typeface="Calibri" panose="020F0502020204030204" pitchFamily="34" charset="0"/>
                <a:ea typeface="Calibri" panose="020F0502020204030204" pitchFamily="34" charset="0"/>
                <a:hlinkClick r:id="rId7"/>
              </a:rPr>
              <a:t>https://www.electronicshub.org/interfacing-flex-sensor-with-arduino/</a:t>
            </a:r>
            <a:endParaRPr lang="fr-FR" sz="1200" dirty="0">
              <a:effectLst/>
              <a:latin typeface="Calibri" panose="020F0502020204030204" pitchFamily="34" charset="0"/>
              <a:ea typeface="Calibri" panose="020F0502020204030204" pitchFamily="34" charset="0"/>
            </a:endParaRPr>
          </a:p>
          <a:p>
            <a:r>
              <a:rPr lang="fr-FR" sz="1200" u="sng" dirty="0">
                <a:solidFill>
                  <a:srgbClr val="0000FF"/>
                </a:solidFill>
                <a:effectLst/>
                <a:latin typeface="Calibri" panose="020F0502020204030204" pitchFamily="34" charset="0"/>
                <a:ea typeface="Calibri" panose="020F0502020204030204" pitchFamily="34" charset="0"/>
                <a:hlinkClick r:id="rId8"/>
              </a:rPr>
              <a:t>https://lastminuteengineers.com/flex-sensor-arduino-tutorial/</a:t>
            </a:r>
            <a:endParaRPr lang="fr-FR" sz="1200" dirty="0">
              <a:effectLst/>
              <a:latin typeface="Calibri" panose="020F0502020204030204" pitchFamily="34" charset="0"/>
              <a:ea typeface="Calibri" panose="020F0502020204030204" pitchFamily="34" charset="0"/>
            </a:endParaRPr>
          </a:p>
          <a:p>
            <a:r>
              <a:rPr lang="fr-FR" sz="1200" u="sng" dirty="0">
                <a:solidFill>
                  <a:srgbClr val="0000FF"/>
                </a:solidFill>
                <a:effectLst/>
                <a:latin typeface="Calibri" panose="020F0502020204030204" pitchFamily="34" charset="0"/>
                <a:ea typeface="Calibri" panose="020F0502020204030204" pitchFamily="34" charset="0"/>
                <a:hlinkClick r:id="rId9"/>
              </a:rPr>
              <a:t>https://www.redohm.fr/2019/12/capteur-de-flexion/#bidirectionnel</a:t>
            </a:r>
            <a:endParaRPr lang="fr-FR" sz="1200" dirty="0">
              <a:effectLst/>
              <a:latin typeface="Calibri" panose="020F0502020204030204" pitchFamily="34" charset="0"/>
              <a:ea typeface="Calibri" panose="020F0502020204030204" pitchFamily="34" charset="0"/>
            </a:endParaRPr>
          </a:p>
          <a:p>
            <a:r>
              <a:rPr lang="fr-FR" sz="1200" u="sng" dirty="0">
                <a:solidFill>
                  <a:srgbClr val="0000FF"/>
                </a:solidFill>
                <a:effectLst/>
                <a:latin typeface="Calibri" panose="020F0502020204030204" pitchFamily="34" charset="0"/>
                <a:ea typeface="Calibri" panose="020F0502020204030204" pitchFamily="34" charset="0"/>
                <a:hlinkClick r:id="rId10"/>
              </a:rPr>
              <a:t>https://learn.sparkfun.com/tutorials/flex-sensor-hookup-guide/all</a:t>
            </a:r>
            <a:endParaRPr lang="fr-FR" sz="1200" dirty="0">
              <a:effectLst/>
              <a:latin typeface="Calibri" panose="020F0502020204030204" pitchFamily="34" charset="0"/>
              <a:ea typeface="Calibri" panose="020F0502020204030204" pitchFamily="34" charset="0"/>
            </a:endParaRPr>
          </a:p>
        </p:txBody>
      </p:sp>
      <p:pic>
        <p:nvPicPr>
          <p:cNvPr id="17" name="Image 16">
            <a:hlinkClick r:id="rId11" action="ppaction://hlinksldjump"/>
            <a:extLst>
              <a:ext uri="{FF2B5EF4-FFF2-40B4-BE49-F238E27FC236}">
                <a16:creationId xmlns:a16="http://schemas.microsoft.com/office/drawing/2014/main" id="{A7F00472-1D7B-4B46-BB9F-82C40E7C8E17}"/>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351091" y="6605726"/>
            <a:ext cx="200300" cy="199988"/>
          </a:xfrm>
          <a:prstGeom prst="rect">
            <a:avLst/>
          </a:prstGeom>
        </p:spPr>
      </p:pic>
      <p:sp>
        <p:nvSpPr>
          <p:cNvPr id="4" name="Rectangle 3">
            <a:hlinkClick r:id="rId11" action="ppaction://hlinksldjump"/>
            <a:extLst>
              <a:ext uri="{FF2B5EF4-FFF2-40B4-BE49-F238E27FC236}">
                <a16:creationId xmlns:a16="http://schemas.microsoft.com/office/drawing/2014/main" id="{8BAE28D7-6A1B-D90E-BCEB-C49DF19F70BC}"/>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36001157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02CB9368-28B0-41B6-B4AC-5B4FDAB89316}"/>
              </a:ext>
            </a:extLst>
          </p:cNvPr>
          <p:cNvSpPr>
            <a:spLocks noGrp="1"/>
          </p:cNvSpPr>
          <p:nvPr>
            <p:ph type="subTitle" idx="1"/>
          </p:nvPr>
        </p:nvSpPr>
        <p:spPr>
          <a:xfrm>
            <a:off x="1555576" y="3886200"/>
            <a:ext cx="6400800" cy="1752600"/>
          </a:xfrm>
        </p:spPr>
        <p:txBody>
          <a:bodyPr/>
          <a:lstStyle/>
          <a:p>
            <a:r>
              <a:rPr lang="fr-F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FLEX SENSOR &amp; SERVO MOTOR</a:t>
            </a:r>
          </a:p>
        </p:txBody>
      </p:sp>
      <p:sp>
        <p:nvSpPr>
          <p:cNvPr id="3" name="Espace réservé du numéro de diapositive 2"/>
          <p:cNvSpPr>
            <a:spLocks noGrp="1"/>
          </p:cNvSpPr>
          <p:nvPr>
            <p:ph type="sldNum" sz="quarter" idx="12"/>
          </p:nvPr>
        </p:nvSpPr>
        <p:spPr>
          <a:xfrm>
            <a:off x="7092280" y="6592267"/>
            <a:ext cx="2057400" cy="365125"/>
          </a:xfrm>
        </p:spPr>
        <p:txBody>
          <a:bodyPr/>
          <a:lstStyle/>
          <a:p>
            <a:pPr>
              <a:defRPr/>
            </a:pPr>
            <a:fld id="{E652A8FB-8C76-45BB-8D82-93F8E151003C}" type="slidenum">
              <a:rPr lang="fr-FR" smtClean="0"/>
              <a:pPr>
                <a:defRPr/>
              </a:pPr>
              <a:t>134</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TP3-E</a:t>
            </a:r>
          </a:p>
        </p:txBody>
      </p:sp>
      <p:pic>
        <p:nvPicPr>
          <p:cNvPr id="6" name="Image 5">
            <a:hlinkClick r:id="rId2" action="ppaction://hlinksldjump"/>
            <a:extLst>
              <a:ext uri="{FF2B5EF4-FFF2-40B4-BE49-F238E27FC236}">
                <a16:creationId xmlns:a16="http://schemas.microsoft.com/office/drawing/2014/main" id="{CCBEADAF-0262-4E94-B160-D383192598E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3424958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183016-B951-4067-AD4B-70BA10137AE8}"/>
              </a:ext>
            </a:extLst>
          </p:cNvPr>
          <p:cNvSpPr>
            <a:spLocks noGrp="1"/>
          </p:cNvSpPr>
          <p:nvPr>
            <p:ph type="title"/>
          </p:nvPr>
        </p:nvSpPr>
        <p:spPr/>
        <p:txBody>
          <a:bodyPr/>
          <a:lstStyle/>
          <a:p>
            <a:r>
              <a:rPr lang="fr-FR" dirty="0"/>
              <a:t>TEST BENCH: FLEX SENSOR + SERVO MOTOR</a:t>
            </a:r>
          </a:p>
        </p:txBody>
      </p:sp>
      <p:sp>
        <p:nvSpPr>
          <p:cNvPr id="3" name="Espace réservé du numéro de diapositive 2">
            <a:extLst>
              <a:ext uri="{FF2B5EF4-FFF2-40B4-BE49-F238E27FC236}">
                <a16:creationId xmlns:a16="http://schemas.microsoft.com/office/drawing/2014/main" id="{920D654E-C81B-49E1-BA07-8AFE1EFCB68B}"/>
              </a:ext>
            </a:extLst>
          </p:cNvPr>
          <p:cNvSpPr>
            <a:spLocks noGrp="1"/>
          </p:cNvSpPr>
          <p:nvPr>
            <p:ph type="sldNum" sz="quarter" idx="12"/>
          </p:nvPr>
        </p:nvSpPr>
        <p:spPr/>
        <p:txBody>
          <a:bodyPr/>
          <a:lstStyle/>
          <a:p>
            <a:pPr>
              <a:defRPr/>
            </a:pPr>
            <a:fld id="{E652A8FB-8C76-45BB-8D82-93F8E151003C}" type="slidenum">
              <a:rPr lang="fr-FR" smtClean="0"/>
              <a:pPr>
                <a:defRPr/>
              </a:pPr>
              <a:t>135</a:t>
            </a:fld>
            <a:endParaRPr lang="fr-FR"/>
          </a:p>
        </p:txBody>
      </p:sp>
      <p:pic>
        <p:nvPicPr>
          <p:cNvPr id="5" name="Image 4">
            <a:extLst>
              <a:ext uri="{FF2B5EF4-FFF2-40B4-BE49-F238E27FC236}">
                <a16:creationId xmlns:a16="http://schemas.microsoft.com/office/drawing/2014/main" id="{15F25790-6AAF-418C-9240-8050BD1FA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6" y="693492"/>
            <a:ext cx="4315427" cy="5849166"/>
          </a:xfrm>
          <a:prstGeom prst="rect">
            <a:avLst/>
          </a:prstGeom>
        </p:spPr>
      </p:pic>
      <p:pic>
        <p:nvPicPr>
          <p:cNvPr id="8" name="Image 7">
            <a:extLst>
              <a:ext uri="{FF2B5EF4-FFF2-40B4-BE49-F238E27FC236}">
                <a16:creationId xmlns:a16="http://schemas.microsoft.com/office/drawing/2014/main" id="{73CE9780-ACB5-469B-A523-53CCC7C43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836712"/>
            <a:ext cx="5113772" cy="3744416"/>
          </a:xfrm>
          <a:prstGeom prst="rect">
            <a:avLst/>
          </a:prstGeom>
        </p:spPr>
      </p:pic>
      <p:pic>
        <p:nvPicPr>
          <p:cNvPr id="9" name="Image 8">
            <a:hlinkClick r:id="rId4" action="ppaction://hlinksldjump"/>
            <a:extLst>
              <a:ext uri="{FF2B5EF4-FFF2-40B4-BE49-F238E27FC236}">
                <a16:creationId xmlns:a16="http://schemas.microsoft.com/office/drawing/2014/main" id="{AF9AF261-7537-42D7-9808-3C06D65BCEA3}"/>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
        <p:nvSpPr>
          <p:cNvPr id="4" name="Rectangle 3">
            <a:hlinkClick r:id="rId4" action="ppaction://hlinksldjump"/>
            <a:extLst>
              <a:ext uri="{FF2B5EF4-FFF2-40B4-BE49-F238E27FC236}">
                <a16:creationId xmlns:a16="http://schemas.microsoft.com/office/drawing/2014/main" id="{0ED8659E-731F-F90B-39D5-568121607032}"/>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751705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III-5 DEBOUNCING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136</a:t>
            </a:fld>
            <a:endParaRPr lang="fr-FR"/>
          </a:p>
        </p:txBody>
      </p:sp>
      <p:sp>
        <p:nvSpPr>
          <p:cNvPr id="4" name="Rectangle 3"/>
          <p:cNvSpPr>
            <a:spLocks noChangeArrowheads="1"/>
          </p:cNvSpPr>
          <p:nvPr/>
        </p:nvSpPr>
        <p:spPr bwMode="auto">
          <a:xfrm>
            <a:off x="1112874" y="2928934"/>
            <a:ext cx="7173902" cy="1214446"/>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lnSpc>
                <a:spcPct val="150000"/>
              </a:lnSpc>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III-5 DEBOUNCING</a:t>
            </a:r>
          </a:p>
          <a:p>
            <a:pPr algn="ctr" defTabSz="912813">
              <a:spcBef>
                <a:spcPts val="0"/>
              </a:spcBef>
              <a:defRPr/>
            </a:pPr>
            <a:endParaRPr lang="fr-FR" sz="3600" b="1" dirty="0">
              <a:solidFill>
                <a:srgbClr val="FFFF00"/>
              </a:solidFill>
              <a:effectLst>
                <a:outerShdw blurRad="38100" dist="38100" dir="2700000" algn="tl">
                  <a:srgbClr val="000000">
                    <a:alpha val="43137"/>
                  </a:srgbClr>
                </a:outerShdw>
              </a:effectLst>
              <a:latin typeface="Calibri" pitchFamily="34" charset="0"/>
            </a:endParaRPr>
          </a:p>
        </p:txBody>
      </p:sp>
      <p:pic>
        <p:nvPicPr>
          <p:cNvPr id="5" name="Image 4">
            <a:hlinkClick r:id="rId2" action="ppaction://hlinksldjump"/>
            <a:extLst>
              <a:ext uri="{FF2B5EF4-FFF2-40B4-BE49-F238E27FC236}">
                <a16:creationId xmlns:a16="http://schemas.microsoft.com/office/drawing/2014/main" id="{F134F7B7-5F08-40C2-BFD4-41FD1949CFC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BUTTON DEBOUNCING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137</a:t>
            </a:fld>
            <a:endParaRPr lang="fr-FR"/>
          </a:p>
        </p:txBody>
      </p:sp>
      <p:sp>
        <p:nvSpPr>
          <p:cNvPr id="37889" name="Rectangle 1"/>
          <p:cNvSpPr>
            <a:spLocks noChangeArrowheads="1"/>
          </p:cNvSpPr>
          <p:nvPr/>
        </p:nvSpPr>
        <p:spPr bwMode="auto">
          <a:xfrm rot="10800000" flipV="1">
            <a:off x="0" y="694592"/>
            <a:ext cx="5715008"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US" sz="1600" b="1" dirty="0">
                <a:solidFill>
                  <a:srgbClr val="0070C0"/>
                </a:solidFill>
                <a:latin typeface="Calibri" pitchFamily="34" charset="0"/>
                <a:cs typeface="Calibri" pitchFamily="34" charset="0"/>
              </a:rPr>
              <a:t>When you press/release button, there is often the appearance of parasites for a few </a:t>
            </a:r>
            <a:r>
              <a:rPr lang="en-US" sz="1600" b="1" dirty="0" err="1">
                <a:solidFill>
                  <a:srgbClr val="0070C0"/>
                </a:solidFill>
                <a:latin typeface="Calibri" pitchFamily="34" charset="0"/>
                <a:cs typeface="Calibri" pitchFamily="34" charset="0"/>
              </a:rPr>
              <a:t>ms.</a:t>
            </a:r>
            <a:r>
              <a:rPr lang="en-US" sz="1600" b="1" dirty="0">
                <a:solidFill>
                  <a:srgbClr val="0070C0"/>
                </a:solidFill>
                <a:latin typeface="Calibri" pitchFamily="34" charset="0"/>
                <a:cs typeface="Calibri" pitchFamily="34" charset="0"/>
              </a:rPr>
              <a:t> </a:t>
            </a:r>
          </a:p>
          <a:p>
            <a:pPr lvl="0" algn="just"/>
            <a:r>
              <a:rPr lang="en-US" sz="1600" b="1" dirty="0">
                <a:solidFill>
                  <a:srgbClr val="0070C0"/>
                </a:solidFill>
                <a:latin typeface="Calibri" pitchFamily="34" charset="0"/>
                <a:cs typeface="Calibri" pitchFamily="34" charset="0"/>
              </a:rPr>
              <a:t>This parasites appear only during the times where is pushed / release the push button.</a:t>
            </a:r>
            <a:endParaRPr kumimoji="0" lang="fr-FR" sz="1600" b="1" i="0" u="none" strike="noStrike" cap="none" normalizeH="0" baseline="0" dirty="0">
              <a:ln>
                <a:noFill/>
              </a:ln>
              <a:solidFill>
                <a:srgbClr val="0070C0"/>
              </a:solidFill>
              <a:effectLst/>
              <a:latin typeface="Calibri" pitchFamily="34" charset="0"/>
              <a:cs typeface="Calibri" pitchFamily="34" charset="0"/>
            </a:endParaRPr>
          </a:p>
        </p:txBody>
      </p:sp>
      <p:pic>
        <p:nvPicPr>
          <p:cNvPr id="37890" name="Picture 2" descr="http://www.ladyada.net/images/arduino/switchbounce.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633" y="597677"/>
            <a:ext cx="3219442" cy="2414582"/>
          </a:xfrm>
          <a:prstGeom prst="rect">
            <a:avLst/>
          </a:prstGeom>
          <a:noFill/>
        </p:spPr>
      </p:pic>
      <p:sp>
        <p:nvSpPr>
          <p:cNvPr id="7" name="Rectangle 6"/>
          <p:cNvSpPr/>
          <p:nvPr/>
        </p:nvSpPr>
        <p:spPr>
          <a:xfrm>
            <a:off x="0" y="3104280"/>
            <a:ext cx="9001156" cy="3046988"/>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If you count the number of pressures (to make a counter), these parasites just disrupt the proper functioning of the software.  </a:t>
            </a:r>
          </a:p>
          <a:p>
            <a:pPr algn="just"/>
            <a:r>
              <a:rPr lang="en-US" sz="1600" b="1" dirty="0">
                <a:solidFill>
                  <a:srgbClr val="0070C0"/>
                </a:solidFill>
                <a:latin typeface="Calibri" pitchFamily="34" charset="0"/>
                <a:cs typeface="Calibri" pitchFamily="34" charset="0"/>
              </a:rPr>
              <a:t>The problem is hardware... and parasites are added pressures "ghosts"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There are several ways to correct the problem:</a:t>
            </a:r>
          </a:p>
          <a:p>
            <a:pPr algn="just"/>
            <a:r>
              <a:rPr lang="en-US" sz="1600" b="1" dirty="0">
                <a:solidFill>
                  <a:srgbClr val="0070C0"/>
                </a:solidFill>
                <a:latin typeface="Calibri" pitchFamily="34" charset="0"/>
                <a:cs typeface="Calibri" pitchFamily="34" charset="0"/>
              </a:rPr>
              <a:t>-software (Software debouncing) =&gt; introduce a software delay in the program </a:t>
            </a:r>
          </a:p>
          <a:p>
            <a:pPr algn="just"/>
            <a:r>
              <a:rPr lang="en-US" sz="1600" b="1" dirty="0">
                <a:solidFill>
                  <a:srgbClr val="0070C0"/>
                </a:solidFill>
                <a:latin typeface="Calibri" pitchFamily="34" charset="0"/>
                <a:cs typeface="Calibri" pitchFamily="34" charset="0"/>
              </a:rPr>
              <a:t>- hardware (Hardware debouncing) =&gt; use an ability of deworming (Hardware </a:t>
            </a:r>
            <a:r>
              <a:rPr lang="en-US" sz="1600" b="1" dirty="0" err="1">
                <a:solidFill>
                  <a:srgbClr val="0070C0"/>
                </a:solidFill>
                <a:latin typeface="Calibri" pitchFamily="34" charset="0"/>
                <a:cs typeface="Calibri" pitchFamily="34" charset="0"/>
              </a:rPr>
              <a:t>deboucing</a:t>
            </a:r>
            <a:r>
              <a:rPr lang="en-US" sz="1600" b="1" dirty="0">
                <a:solidFill>
                  <a:srgbClr val="0070C0"/>
                </a:solidFill>
                <a:latin typeface="Calibri" pitchFamily="34" charset="0"/>
                <a:cs typeface="Calibri" pitchFamily="34" charset="0"/>
              </a:rPr>
              <a:t>) (and possibly a trigger) Inverter Schmidt (Jeremy Blum Tutorial)</a:t>
            </a:r>
            <a:endParaRPr lang="fr-FR" sz="1600" b="1" dirty="0">
              <a:solidFill>
                <a:srgbClr val="0070C0"/>
              </a:solidFill>
              <a:latin typeface="Calibri" pitchFamily="34" charset="0"/>
              <a:cs typeface="Calibri" pitchFamily="34" charset="0"/>
            </a:endParaRPr>
          </a:p>
          <a:p>
            <a:pPr algn="just"/>
            <a:endParaRPr lang="fr-FR" sz="1600" b="1" i="1" dirty="0">
              <a:solidFill>
                <a:srgbClr val="0070C0"/>
              </a:solidFill>
              <a:latin typeface="Calibri" pitchFamily="34" charset="0"/>
              <a:cs typeface="Calibri" pitchFamily="34" charset="0"/>
            </a:endParaRPr>
          </a:p>
          <a:p>
            <a:pPr algn="just"/>
            <a:endParaRPr lang="fr-FR" b="1" i="1" dirty="0">
              <a:solidFill>
                <a:srgbClr val="FF6600"/>
              </a:solidFill>
              <a:latin typeface="Calibri" pitchFamily="34" charset="0"/>
              <a:cs typeface="Calibri" pitchFamily="34" charset="0"/>
            </a:endParaRPr>
          </a:p>
          <a:p>
            <a:pPr algn="just"/>
            <a:r>
              <a:rPr lang="en-US" b="1" i="1" dirty="0">
                <a:solidFill>
                  <a:srgbClr val="FF6600"/>
                </a:solidFill>
                <a:latin typeface="Calibri" pitchFamily="34" charset="0"/>
                <a:cs typeface="Calibri" pitchFamily="34" charset="0"/>
              </a:rPr>
              <a:t>See the article of IkaLogic.com explaining how to debounce circuits (way software and hardware) or article from </a:t>
            </a:r>
            <a:r>
              <a:rPr lang="fr-FR" b="1" i="1" dirty="0" err="1">
                <a:solidFill>
                  <a:srgbClr val="FF6600"/>
                </a:solidFill>
                <a:latin typeface="Calibri" pitchFamily="34" charset="0"/>
                <a:cs typeface="Calibri" pitchFamily="34" charset="0"/>
              </a:rPr>
              <a:t>LadyADA</a:t>
            </a:r>
            <a:r>
              <a:rPr lang="fr-FR" b="1" i="1" dirty="0">
                <a:solidFill>
                  <a:srgbClr val="FF6600"/>
                </a:solidFill>
                <a:latin typeface="Calibri" pitchFamily="34" charset="0"/>
                <a:cs typeface="Calibri" pitchFamily="34" charset="0"/>
              </a:rPr>
              <a:t> </a:t>
            </a:r>
            <a:r>
              <a:rPr lang="fr-FR" b="1" i="1" dirty="0">
                <a:solidFill>
                  <a:srgbClr val="FF6600"/>
                </a:solidFill>
                <a:latin typeface="Calibri" pitchFamily="34" charset="0"/>
                <a:cs typeface="Calibri" pitchFamily="34" charset="0"/>
                <a:hlinkClick r:id="rId4">
                  <a:extLst>
                    <a:ext uri="{A12FA001-AC4F-418D-AE19-62706E023703}">
                      <ahyp:hlinkClr xmlns:ahyp="http://schemas.microsoft.com/office/drawing/2018/hyperlinkcolor" val="tx"/>
                    </a:ext>
                  </a:extLst>
                </a:hlinkClick>
              </a:rPr>
              <a:t>http://www.ladyada.net/learn/arduino/lesson5.html</a:t>
            </a:r>
            <a:endParaRPr lang="fr-FR" b="1" i="1" dirty="0">
              <a:solidFill>
                <a:srgbClr val="FF6600"/>
              </a:solidFill>
              <a:latin typeface="Calibri" pitchFamily="34" charset="0"/>
              <a:cs typeface="Calibri" pitchFamily="34" charset="0"/>
            </a:endParaRPr>
          </a:p>
        </p:txBody>
      </p:sp>
      <p:pic>
        <p:nvPicPr>
          <p:cNvPr id="9" name="Image 8" descr="buttonlegsdiag.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3270" y="1870974"/>
            <a:ext cx="1433550" cy="1057960"/>
          </a:xfrm>
          <a:prstGeom prst="rect">
            <a:avLst/>
          </a:prstGeom>
        </p:spPr>
      </p:pic>
      <p:pic>
        <p:nvPicPr>
          <p:cNvPr id="10" name="Image 9" descr="pushbuttons.g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808" y="1925362"/>
            <a:ext cx="2085942" cy="1001530"/>
          </a:xfrm>
          <a:prstGeom prst="rect">
            <a:avLst/>
          </a:prstGeom>
        </p:spPr>
      </p:pic>
      <p:pic>
        <p:nvPicPr>
          <p:cNvPr id="11" name="Image 10">
            <a:hlinkClick r:id="rId7" action="ppaction://hlinksldjump"/>
            <a:extLst>
              <a:ext uri="{FF2B5EF4-FFF2-40B4-BE49-F238E27FC236}">
                <a16:creationId xmlns:a16="http://schemas.microsoft.com/office/drawing/2014/main" id="{F0886A84-AA7B-4236-9926-34310173FBD8}"/>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SOFTWARE DEBOUNCING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138</a:t>
            </a:fld>
            <a:endParaRPr lang="fr-FR"/>
          </a:p>
        </p:txBody>
      </p:sp>
      <p:sp>
        <p:nvSpPr>
          <p:cNvPr id="38913" name="Rectangle 1"/>
          <p:cNvSpPr>
            <a:spLocks noChangeArrowheads="1"/>
          </p:cNvSpPr>
          <p:nvPr/>
        </p:nvSpPr>
        <p:spPr bwMode="auto">
          <a:xfrm>
            <a:off x="0" y="1507980"/>
            <a:ext cx="7500958" cy="51398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800" dirty="0">
                <a:latin typeface="Calibri" pitchFamily="34" charset="0"/>
                <a:cs typeface="Calibri" pitchFamily="34" charset="0"/>
              </a:rPr>
              <a:t>// constants won't change. They're used here to set pin numbers:</a:t>
            </a:r>
          </a:p>
          <a:p>
            <a:r>
              <a:rPr lang="en-US" sz="800" b="1" dirty="0">
                <a:solidFill>
                  <a:srgbClr val="0070C0"/>
                </a:solidFill>
                <a:latin typeface="Calibri" pitchFamily="34" charset="0"/>
                <a:cs typeface="Calibri" pitchFamily="34" charset="0"/>
              </a:rPr>
              <a:t>const int </a:t>
            </a:r>
            <a:r>
              <a:rPr lang="en-US" sz="800" b="1" dirty="0" err="1">
                <a:solidFill>
                  <a:srgbClr val="0070C0"/>
                </a:solidFill>
                <a:latin typeface="Calibri" pitchFamily="34" charset="0"/>
                <a:cs typeface="Calibri" pitchFamily="34" charset="0"/>
              </a:rPr>
              <a:t>buttonPin</a:t>
            </a:r>
            <a:r>
              <a:rPr lang="en-US" sz="800" b="1" dirty="0">
                <a:solidFill>
                  <a:srgbClr val="0070C0"/>
                </a:solidFill>
                <a:latin typeface="Calibri" pitchFamily="34" charset="0"/>
                <a:cs typeface="Calibri" pitchFamily="34" charset="0"/>
              </a:rPr>
              <a:t> = 2;     </a:t>
            </a:r>
            <a:r>
              <a:rPr lang="en-US" sz="800" dirty="0">
                <a:latin typeface="Calibri" pitchFamily="34" charset="0"/>
                <a:cs typeface="Calibri" pitchFamily="34" charset="0"/>
              </a:rPr>
              <a:t>// the number of the pushbutton pin</a:t>
            </a:r>
          </a:p>
          <a:p>
            <a:r>
              <a:rPr lang="en-US" sz="800" b="1" dirty="0">
                <a:solidFill>
                  <a:srgbClr val="0070C0"/>
                </a:solidFill>
                <a:latin typeface="Calibri" pitchFamily="34" charset="0"/>
                <a:cs typeface="Calibri" pitchFamily="34" charset="0"/>
              </a:rPr>
              <a:t>const </a:t>
            </a:r>
            <a:r>
              <a:rPr lang="en-US" sz="800" b="1" dirty="0" err="1">
                <a:solidFill>
                  <a:srgbClr val="0070C0"/>
                </a:solidFill>
                <a:latin typeface="Calibri" pitchFamily="34" charset="0"/>
                <a:cs typeface="Calibri" pitchFamily="34" charset="0"/>
              </a:rPr>
              <a:t>int</a:t>
            </a:r>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ledPin</a:t>
            </a:r>
            <a:r>
              <a:rPr lang="en-US" sz="800" b="1" dirty="0">
                <a:solidFill>
                  <a:srgbClr val="0070C0"/>
                </a:solidFill>
                <a:latin typeface="Calibri" pitchFamily="34" charset="0"/>
                <a:cs typeface="Calibri" pitchFamily="34" charset="0"/>
              </a:rPr>
              <a:t> =  13;      </a:t>
            </a:r>
            <a:r>
              <a:rPr lang="en-US" sz="800" dirty="0">
                <a:latin typeface="Calibri" pitchFamily="34" charset="0"/>
                <a:cs typeface="Calibri" pitchFamily="34" charset="0"/>
              </a:rPr>
              <a:t>// the number of the LED pin</a:t>
            </a:r>
          </a:p>
          <a:p>
            <a:endParaRPr lang="en-US" sz="800" dirty="0">
              <a:latin typeface="Calibri" pitchFamily="34" charset="0"/>
              <a:cs typeface="Calibri" pitchFamily="34" charset="0"/>
            </a:endParaRPr>
          </a:p>
          <a:p>
            <a:r>
              <a:rPr lang="en-US" sz="800" dirty="0">
                <a:latin typeface="Calibri" pitchFamily="34" charset="0"/>
                <a:cs typeface="Calibri" pitchFamily="34" charset="0"/>
              </a:rPr>
              <a:t>// Variables will change:</a:t>
            </a:r>
          </a:p>
          <a:p>
            <a:r>
              <a:rPr lang="en-US" sz="800" b="1" dirty="0" err="1">
                <a:solidFill>
                  <a:srgbClr val="0070C0"/>
                </a:solidFill>
                <a:latin typeface="Calibri" pitchFamily="34" charset="0"/>
                <a:cs typeface="Calibri" pitchFamily="34" charset="0"/>
              </a:rPr>
              <a:t>int</a:t>
            </a:r>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ledState</a:t>
            </a:r>
            <a:r>
              <a:rPr lang="en-US" sz="800" b="1" dirty="0">
                <a:solidFill>
                  <a:srgbClr val="0070C0"/>
                </a:solidFill>
                <a:latin typeface="Calibri" pitchFamily="34" charset="0"/>
                <a:cs typeface="Calibri" pitchFamily="34" charset="0"/>
              </a:rPr>
              <a:t> = HIGH;     </a:t>
            </a:r>
            <a:r>
              <a:rPr lang="en-US" sz="800" dirty="0">
                <a:solidFill>
                  <a:srgbClr val="0070C0"/>
                </a:solidFill>
                <a:latin typeface="Calibri" pitchFamily="34" charset="0"/>
                <a:cs typeface="Calibri" pitchFamily="34" charset="0"/>
              </a:rPr>
              <a:t>    </a:t>
            </a:r>
            <a:r>
              <a:rPr lang="en-US" sz="800" dirty="0">
                <a:latin typeface="Calibri" pitchFamily="34" charset="0"/>
                <a:cs typeface="Calibri" pitchFamily="34" charset="0"/>
              </a:rPr>
              <a:t>// the current state of the output pin</a:t>
            </a:r>
          </a:p>
          <a:p>
            <a:r>
              <a:rPr lang="en-US" sz="800" b="1" dirty="0" err="1">
                <a:solidFill>
                  <a:srgbClr val="0070C0"/>
                </a:solidFill>
                <a:latin typeface="Calibri" pitchFamily="34" charset="0"/>
                <a:cs typeface="Calibri" pitchFamily="34" charset="0"/>
              </a:rPr>
              <a:t>int</a:t>
            </a:r>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buttonState</a:t>
            </a:r>
            <a:r>
              <a:rPr lang="en-US" sz="800" b="1" dirty="0">
                <a:solidFill>
                  <a:srgbClr val="0070C0"/>
                </a:solidFill>
                <a:latin typeface="Calibri" pitchFamily="34" charset="0"/>
                <a:cs typeface="Calibri" pitchFamily="34" charset="0"/>
              </a:rPr>
              <a:t>;             </a:t>
            </a:r>
            <a:r>
              <a:rPr lang="en-US" sz="800" dirty="0">
                <a:latin typeface="Calibri" pitchFamily="34" charset="0"/>
                <a:cs typeface="Calibri" pitchFamily="34" charset="0"/>
              </a:rPr>
              <a:t>// the current reading from the input pin</a:t>
            </a:r>
          </a:p>
          <a:p>
            <a:r>
              <a:rPr lang="en-US" sz="800" b="1" dirty="0" err="1">
                <a:solidFill>
                  <a:srgbClr val="0070C0"/>
                </a:solidFill>
                <a:latin typeface="Calibri" pitchFamily="34" charset="0"/>
                <a:cs typeface="Calibri" pitchFamily="34" charset="0"/>
              </a:rPr>
              <a:t>int</a:t>
            </a:r>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lastButtonState</a:t>
            </a:r>
            <a:r>
              <a:rPr lang="en-US" sz="800" b="1" dirty="0">
                <a:solidFill>
                  <a:srgbClr val="0070C0"/>
                </a:solidFill>
                <a:latin typeface="Calibri" pitchFamily="34" charset="0"/>
                <a:cs typeface="Calibri" pitchFamily="34" charset="0"/>
              </a:rPr>
              <a:t> = LOW;   </a:t>
            </a:r>
            <a:r>
              <a:rPr lang="en-US" sz="800" dirty="0">
                <a:latin typeface="Calibri" pitchFamily="34" charset="0"/>
                <a:cs typeface="Calibri" pitchFamily="34" charset="0"/>
              </a:rPr>
              <a:t>// the previous reading from the input pin</a:t>
            </a:r>
          </a:p>
          <a:p>
            <a:r>
              <a:rPr lang="en-US" sz="800" b="1" dirty="0" err="1">
                <a:solidFill>
                  <a:srgbClr val="0070C0"/>
                </a:solidFill>
                <a:latin typeface="Calibri" pitchFamily="34" charset="0"/>
                <a:cs typeface="Calibri" pitchFamily="34" charset="0"/>
              </a:rPr>
              <a:t>int</a:t>
            </a:r>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compteur_filtre</a:t>
            </a:r>
            <a:r>
              <a:rPr lang="en-US" sz="800" b="1" dirty="0">
                <a:solidFill>
                  <a:srgbClr val="0070C0"/>
                </a:solidFill>
                <a:latin typeface="Calibri" pitchFamily="34" charset="0"/>
                <a:cs typeface="Calibri" pitchFamily="34" charset="0"/>
              </a:rPr>
              <a:t>; </a:t>
            </a:r>
            <a:r>
              <a:rPr lang="en-US" sz="800" dirty="0">
                <a:latin typeface="Calibri" pitchFamily="34" charset="0"/>
                <a:cs typeface="Calibri" pitchFamily="34" charset="0"/>
              </a:rPr>
              <a:t>//</a:t>
            </a:r>
            <a:r>
              <a:rPr lang="en-US" sz="800" dirty="0" err="1">
                <a:latin typeface="Calibri" pitchFamily="34" charset="0"/>
                <a:cs typeface="Calibri" pitchFamily="34" charset="0"/>
              </a:rPr>
              <a:t>compteur</a:t>
            </a:r>
            <a:r>
              <a:rPr lang="en-US" sz="800" dirty="0">
                <a:latin typeface="Calibri" pitchFamily="34" charset="0"/>
                <a:cs typeface="Calibri" pitchFamily="34" charset="0"/>
              </a:rPr>
              <a:t> </a:t>
            </a:r>
            <a:r>
              <a:rPr lang="en-US" sz="800" dirty="0" err="1">
                <a:latin typeface="Calibri" pitchFamily="34" charset="0"/>
                <a:cs typeface="Calibri" pitchFamily="34" charset="0"/>
              </a:rPr>
              <a:t>filtré</a:t>
            </a:r>
            <a:endParaRPr lang="en-US" sz="800" dirty="0">
              <a:latin typeface="Calibri" pitchFamily="34" charset="0"/>
              <a:cs typeface="Calibri" pitchFamily="34" charset="0"/>
            </a:endParaRPr>
          </a:p>
          <a:p>
            <a:r>
              <a:rPr lang="en-US" sz="800" b="1" dirty="0" err="1">
                <a:solidFill>
                  <a:srgbClr val="0070C0"/>
                </a:solidFill>
                <a:latin typeface="Calibri" pitchFamily="34" charset="0"/>
                <a:cs typeface="Calibri" pitchFamily="34" charset="0"/>
              </a:rPr>
              <a:t>int</a:t>
            </a:r>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compteur_non_filtre</a:t>
            </a:r>
            <a:r>
              <a:rPr lang="en-US" sz="800" b="1" dirty="0">
                <a:solidFill>
                  <a:srgbClr val="0070C0"/>
                </a:solidFill>
                <a:latin typeface="Calibri" pitchFamily="34" charset="0"/>
                <a:cs typeface="Calibri" pitchFamily="34" charset="0"/>
              </a:rPr>
              <a:t>; </a:t>
            </a:r>
            <a:r>
              <a:rPr lang="en-US" sz="800" dirty="0">
                <a:latin typeface="Calibri" pitchFamily="34" charset="0"/>
                <a:cs typeface="Calibri" pitchFamily="34" charset="0"/>
              </a:rPr>
              <a:t>//</a:t>
            </a:r>
            <a:r>
              <a:rPr lang="en-US" sz="800" dirty="0" err="1">
                <a:latin typeface="Calibri" pitchFamily="34" charset="0"/>
                <a:cs typeface="Calibri" pitchFamily="34" charset="0"/>
              </a:rPr>
              <a:t>compteur</a:t>
            </a:r>
            <a:r>
              <a:rPr lang="en-US" sz="800" dirty="0">
                <a:latin typeface="Calibri" pitchFamily="34" charset="0"/>
                <a:cs typeface="Calibri" pitchFamily="34" charset="0"/>
              </a:rPr>
              <a:t> non </a:t>
            </a:r>
            <a:r>
              <a:rPr lang="en-US" sz="800" dirty="0" err="1">
                <a:latin typeface="Calibri" pitchFamily="34" charset="0"/>
                <a:cs typeface="Calibri" pitchFamily="34" charset="0"/>
              </a:rPr>
              <a:t>filtré</a:t>
            </a:r>
            <a:endParaRPr lang="en-US" sz="800" dirty="0">
              <a:latin typeface="Calibri" pitchFamily="34" charset="0"/>
              <a:cs typeface="Calibri" pitchFamily="34" charset="0"/>
            </a:endParaRPr>
          </a:p>
          <a:p>
            <a:endParaRPr lang="en-US" sz="800" dirty="0">
              <a:latin typeface="Calibri" pitchFamily="34" charset="0"/>
              <a:cs typeface="Calibri" pitchFamily="34" charset="0"/>
            </a:endParaRPr>
          </a:p>
          <a:p>
            <a:r>
              <a:rPr lang="en-US" sz="800" dirty="0">
                <a:latin typeface="Calibri" pitchFamily="34" charset="0"/>
                <a:cs typeface="Calibri" pitchFamily="34" charset="0"/>
              </a:rPr>
              <a:t>// the following variables are long's because the time, measured in </a:t>
            </a:r>
            <a:r>
              <a:rPr lang="en-US" sz="800" dirty="0" err="1">
                <a:latin typeface="Calibri" pitchFamily="34" charset="0"/>
                <a:cs typeface="Calibri" pitchFamily="34" charset="0"/>
              </a:rPr>
              <a:t>miliseconds</a:t>
            </a:r>
            <a:r>
              <a:rPr lang="en-US" sz="800" dirty="0">
                <a:latin typeface="Calibri" pitchFamily="34" charset="0"/>
                <a:cs typeface="Calibri" pitchFamily="34" charset="0"/>
              </a:rPr>
              <a:t>, will quickly become a bigger number than can be stored in an int.</a:t>
            </a:r>
          </a:p>
          <a:p>
            <a:r>
              <a:rPr lang="en-US" sz="800" b="1" dirty="0">
                <a:solidFill>
                  <a:srgbClr val="0070C0"/>
                </a:solidFill>
                <a:latin typeface="Calibri" pitchFamily="34" charset="0"/>
                <a:cs typeface="Calibri" pitchFamily="34" charset="0"/>
              </a:rPr>
              <a:t>long </a:t>
            </a:r>
            <a:r>
              <a:rPr lang="en-US" sz="800" b="1" dirty="0" err="1">
                <a:solidFill>
                  <a:srgbClr val="0070C0"/>
                </a:solidFill>
                <a:latin typeface="Calibri" pitchFamily="34" charset="0"/>
                <a:cs typeface="Calibri" pitchFamily="34" charset="0"/>
              </a:rPr>
              <a:t>lastDebounceTime</a:t>
            </a:r>
            <a:r>
              <a:rPr lang="en-US" sz="800" b="1" dirty="0">
                <a:solidFill>
                  <a:srgbClr val="0070C0"/>
                </a:solidFill>
                <a:latin typeface="Calibri" pitchFamily="34" charset="0"/>
                <a:cs typeface="Calibri" pitchFamily="34" charset="0"/>
              </a:rPr>
              <a:t> = 0;  </a:t>
            </a:r>
            <a:r>
              <a:rPr lang="en-US" sz="800" dirty="0">
                <a:latin typeface="Calibri" pitchFamily="34" charset="0"/>
                <a:cs typeface="Calibri" pitchFamily="34" charset="0"/>
              </a:rPr>
              <a:t>// the last time the output pin was toggled</a:t>
            </a:r>
          </a:p>
          <a:p>
            <a:r>
              <a:rPr lang="en-US" sz="800" b="1" dirty="0">
                <a:solidFill>
                  <a:srgbClr val="0070C0"/>
                </a:solidFill>
                <a:latin typeface="Calibri" pitchFamily="34" charset="0"/>
                <a:cs typeface="Calibri" pitchFamily="34" charset="0"/>
              </a:rPr>
              <a:t>long </a:t>
            </a:r>
            <a:r>
              <a:rPr lang="en-US" sz="800" b="1" dirty="0" err="1">
                <a:solidFill>
                  <a:srgbClr val="0070C0"/>
                </a:solidFill>
                <a:latin typeface="Calibri" pitchFamily="34" charset="0"/>
                <a:cs typeface="Calibri" pitchFamily="34" charset="0"/>
              </a:rPr>
              <a:t>debounceDelay</a:t>
            </a:r>
            <a:r>
              <a:rPr lang="en-US" sz="800" b="1" dirty="0">
                <a:solidFill>
                  <a:srgbClr val="0070C0"/>
                </a:solidFill>
                <a:latin typeface="Calibri" pitchFamily="34" charset="0"/>
                <a:cs typeface="Calibri" pitchFamily="34" charset="0"/>
              </a:rPr>
              <a:t> = 50;    </a:t>
            </a:r>
            <a:r>
              <a:rPr lang="en-US" sz="800" dirty="0">
                <a:latin typeface="Calibri" pitchFamily="34" charset="0"/>
                <a:cs typeface="Calibri" pitchFamily="34" charset="0"/>
              </a:rPr>
              <a:t>// the </a:t>
            </a:r>
            <a:r>
              <a:rPr lang="en-US" sz="800" dirty="0" err="1">
                <a:latin typeface="Calibri" pitchFamily="34" charset="0"/>
                <a:cs typeface="Calibri" pitchFamily="34" charset="0"/>
              </a:rPr>
              <a:t>debounce</a:t>
            </a:r>
            <a:r>
              <a:rPr lang="en-US" sz="800" dirty="0">
                <a:latin typeface="Calibri" pitchFamily="34" charset="0"/>
                <a:cs typeface="Calibri" pitchFamily="34" charset="0"/>
              </a:rPr>
              <a:t> time; increase if the output flickers</a:t>
            </a:r>
          </a:p>
          <a:p>
            <a:endParaRPr lang="en-US" sz="800" b="1" dirty="0">
              <a:solidFill>
                <a:srgbClr val="C00000"/>
              </a:solidFill>
              <a:latin typeface="Calibri" pitchFamily="34" charset="0"/>
              <a:cs typeface="Calibri" pitchFamily="34" charset="0"/>
            </a:endParaRPr>
          </a:p>
          <a:p>
            <a:r>
              <a:rPr lang="en-US" sz="800" b="1" dirty="0">
                <a:solidFill>
                  <a:srgbClr val="C00000"/>
                </a:solidFill>
                <a:latin typeface="Calibri" pitchFamily="34" charset="0"/>
                <a:cs typeface="Calibri" pitchFamily="34" charset="0"/>
              </a:rPr>
              <a:t>void setup() {</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Serial.begin</a:t>
            </a:r>
            <a:r>
              <a:rPr lang="en-US" sz="800" b="1" dirty="0">
                <a:solidFill>
                  <a:srgbClr val="0070C0"/>
                </a:solidFill>
                <a:latin typeface="Calibri" pitchFamily="34" charset="0"/>
                <a:cs typeface="Calibri" pitchFamily="34" charset="0"/>
              </a:rPr>
              <a:t> (9600);</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pinMode</a:t>
            </a:r>
            <a:r>
              <a:rPr lang="en-US" sz="800" b="1" dirty="0">
                <a:solidFill>
                  <a:srgbClr val="0070C0"/>
                </a:solidFill>
                <a:latin typeface="Calibri" pitchFamily="34" charset="0"/>
                <a:cs typeface="Calibri" pitchFamily="34" charset="0"/>
              </a:rPr>
              <a:t>(</a:t>
            </a:r>
            <a:r>
              <a:rPr lang="en-US" sz="800" b="1" dirty="0" err="1">
                <a:solidFill>
                  <a:srgbClr val="0070C0"/>
                </a:solidFill>
                <a:latin typeface="Calibri" pitchFamily="34" charset="0"/>
                <a:cs typeface="Calibri" pitchFamily="34" charset="0"/>
              </a:rPr>
              <a:t>buttonPin</a:t>
            </a:r>
            <a:r>
              <a:rPr lang="en-US" sz="800" b="1" dirty="0">
                <a:solidFill>
                  <a:srgbClr val="0070C0"/>
                </a:solidFill>
                <a:latin typeface="Calibri" pitchFamily="34" charset="0"/>
                <a:cs typeface="Calibri" pitchFamily="34" charset="0"/>
              </a:rPr>
              <a:t>, INPUT);</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pinMode</a:t>
            </a:r>
            <a:r>
              <a:rPr lang="en-US" sz="800" b="1" dirty="0">
                <a:solidFill>
                  <a:srgbClr val="0070C0"/>
                </a:solidFill>
                <a:latin typeface="Calibri" pitchFamily="34" charset="0"/>
                <a:cs typeface="Calibri" pitchFamily="34" charset="0"/>
              </a:rPr>
              <a:t>(</a:t>
            </a:r>
            <a:r>
              <a:rPr lang="en-US" sz="800" b="1" dirty="0" err="1">
                <a:solidFill>
                  <a:srgbClr val="0070C0"/>
                </a:solidFill>
                <a:latin typeface="Calibri" pitchFamily="34" charset="0"/>
                <a:cs typeface="Calibri" pitchFamily="34" charset="0"/>
              </a:rPr>
              <a:t>ledPin</a:t>
            </a:r>
            <a:r>
              <a:rPr lang="en-US" sz="800" b="1" dirty="0">
                <a:solidFill>
                  <a:srgbClr val="0070C0"/>
                </a:solidFill>
                <a:latin typeface="Calibri" pitchFamily="34" charset="0"/>
                <a:cs typeface="Calibri" pitchFamily="34" charset="0"/>
              </a:rPr>
              <a:t>, OUTPUT);</a:t>
            </a:r>
          </a:p>
          <a:p>
            <a:r>
              <a:rPr lang="en-US" sz="800" b="1" dirty="0">
                <a:solidFill>
                  <a:srgbClr val="C00000"/>
                </a:solidFill>
                <a:latin typeface="Calibri" pitchFamily="34" charset="0"/>
                <a:cs typeface="Calibri" pitchFamily="34" charset="0"/>
              </a:rPr>
              <a:t>}</a:t>
            </a:r>
          </a:p>
          <a:p>
            <a:r>
              <a:rPr lang="en-US" sz="800" b="1" dirty="0">
                <a:solidFill>
                  <a:srgbClr val="C00000"/>
                </a:solidFill>
                <a:latin typeface="Calibri" pitchFamily="34" charset="0"/>
                <a:cs typeface="Calibri" pitchFamily="34" charset="0"/>
              </a:rPr>
              <a:t>void loop() {</a:t>
            </a:r>
          </a:p>
          <a:p>
            <a:r>
              <a:rPr lang="en-US" sz="800" dirty="0">
                <a:latin typeface="Calibri" pitchFamily="34" charset="0"/>
                <a:cs typeface="Calibri" pitchFamily="34" charset="0"/>
              </a:rPr>
              <a:t>  // read the state of the switch into a local variable:</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int</a:t>
            </a:r>
            <a:r>
              <a:rPr lang="en-US" sz="800" b="1" dirty="0">
                <a:solidFill>
                  <a:srgbClr val="0070C0"/>
                </a:solidFill>
                <a:latin typeface="Calibri" pitchFamily="34" charset="0"/>
                <a:cs typeface="Calibri" pitchFamily="34" charset="0"/>
              </a:rPr>
              <a:t> reading = </a:t>
            </a:r>
            <a:r>
              <a:rPr lang="en-US" sz="800" b="1" dirty="0" err="1">
                <a:solidFill>
                  <a:srgbClr val="0070C0"/>
                </a:solidFill>
                <a:latin typeface="Calibri" pitchFamily="34" charset="0"/>
                <a:cs typeface="Calibri" pitchFamily="34" charset="0"/>
              </a:rPr>
              <a:t>digitalRead</a:t>
            </a:r>
            <a:r>
              <a:rPr lang="en-US" sz="800" b="1" dirty="0">
                <a:solidFill>
                  <a:srgbClr val="0070C0"/>
                </a:solidFill>
                <a:latin typeface="Calibri" pitchFamily="34" charset="0"/>
                <a:cs typeface="Calibri" pitchFamily="34" charset="0"/>
              </a:rPr>
              <a:t>(</a:t>
            </a:r>
            <a:r>
              <a:rPr lang="en-US" sz="800" b="1" dirty="0" err="1">
                <a:solidFill>
                  <a:srgbClr val="0070C0"/>
                </a:solidFill>
                <a:latin typeface="Calibri" pitchFamily="34" charset="0"/>
                <a:cs typeface="Calibri" pitchFamily="34" charset="0"/>
              </a:rPr>
              <a:t>buttonPin</a:t>
            </a:r>
            <a:r>
              <a:rPr lang="en-US" sz="800" b="1" dirty="0">
                <a:solidFill>
                  <a:srgbClr val="0070C0"/>
                </a:solidFill>
                <a:latin typeface="Calibri" pitchFamily="34" charset="0"/>
                <a:cs typeface="Calibri" pitchFamily="34" charset="0"/>
              </a:rPr>
              <a:t>);</a:t>
            </a:r>
          </a:p>
          <a:p>
            <a:r>
              <a:rPr lang="en-US" sz="800" dirty="0">
                <a:latin typeface="Calibri" pitchFamily="34" charset="0"/>
                <a:cs typeface="Calibri" pitchFamily="34" charset="0"/>
              </a:rPr>
              <a:t>  // check to see if you just pressed the button (i.e. the input went from LOW to HIGH),  </a:t>
            </a:r>
          </a:p>
          <a:p>
            <a:r>
              <a:rPr lang="en-US" sz="800" dirty="0">
                <a:latin typeface="Calibri" pitchFamily="34" charset="0"/>
                <a:cs typeface="Calibri" pitchFamily="34" charset="0"/>
              </a:rPr>
              <a:t>  //and you've waited long enough since the last press to ignore any noise:  If the switch changed, due to noise or pressing:</a:t>
            </a:r>
          </a:p>
          <a:p>
            <a:r>
              <a:rPr lang="en-US" sz="800" b="1" dirty="0">
                <a:solidFill>
                  <a:srgbClr val="0070C0"/>
                </a:solidFill>
                <a:latin typeface="Calibri" pitchFamily="34" charset="0"/>
                <a:cs typeface="Calibri" pitchFamily="34" charset="0"/>
              </a:rPr>
              <a:t>  if (reading != </a:t>
            </a:r>
            <a:r>
              <a:rPr lang="en-US" sz="800" b="1" dirty="0" err="1">
                <a:solidFill>
                  <a:srgbClr val="0070C0"/>
                </a:solidFill>
                <a:latin typeface="Calibri" pitchFamily="34" charset="0"/>
                <a:cs typeface="Calibri" pitchFamily="34" charset="0"/>
              </a:rPr>
              <a:t>lastButtonState</a:t>
            </a:r>
            <a:r>
              <a:rPr lang="en-US" sz="800" b="1" dirty="0">
                <a:solidFill>
                  <a:srgbClr val="0070C0"/>
                </a:solidFill>
                <a:latin typeface="Calibri" pitchFamily="34" charset="0"/>
                <a:cs typeface="Calibri" pitchFamily="34" charset="0"/>
              </a:rPr>
              <a:t>) {</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lastDebounceTime</a:t>
            </a:r>
            <a:r>
              <a:rPr lang="en-US" sz="800" b="1" dirty="0">
                <a:solidFill>
                  <a:srgbClr val="0070C0"/>
                </a:solidFill>
                <a:latin typeface="Calibri" pitchFamily="34" charset="0"/>
                <a:cs typeface="Calibri" pitchFamily="34" charset="0"/>
              </a:rPr>
              <a:t> = </a:t>
            </a:r>
            <a:r>
              <a:rPr lang="en-US" sz="800" b="1" dirty="0" err="1">
                <a:solidFill>
                  <a:srgbClr val="0070C0"/>
                </a:solidFill>
                <a:latin typeface="Calibri" pitchFamily="34" charset="0"/>
                <a:cs typeface="Calibri" pitchFamily="34" charset="0"/>
              </a:rPr>
              <a:t>millis</a:t>
            </a:r>
            <a:r>
              <a:rPr lang="en-US" sz="800" b="1" dirty="0">
                <a:solidFill>
                  <a:srgbClr val="0070C0"/>
                </a:solidFill>
                <a:latin typeface="Calibri" pitchFamily="34" charset="0"/>
                <a:cs typeface="Calibri" pitchFamily="34" charset="0"/>
              </a:rPr>
              <a:t>();</a:t>
            </a:r>
            <a:r>
              <a:rPr lang="en-US" sz="800" dirty="0">
                <a:latin typeface="Calibri" pitchFamily="34" charset="0"/>
                <a:cs typeface="Calibri" pitchFamily="34" charset="0"/>
              </a:rPr>
              <a:t> // reset the </a:t>
            </a:r>
            <a:r>
              <a:rPr lang="en-US" sz="800" dirty="0" err="1">
                <a:latin typeface="Calibri" pitchFamily="34" charset="0"/>
                <a:cs typeface="Calibri" pitchFamily="34" charset="0"/>
              </a:rPr>
              <a:t>debouncing</a:t>
            </a:r>
            <a:r>
              <a:rPr lang="en-US" sz="800" dirty="0">
                <a:latin typeface="Calibri" pitchFamily="34" charset="0"/>
                <a:cs typeface="Calibri" pitchFamily="34" charset="0"/>
              </a:rPr>
              <a:t> timer</a:t>
            </a:r>
          </a:p>
          <a:p>
            <a:r>
              <a:rPr lang="en-US" sz="800" b="1" dirty="0">
                <a:solidFill>
                  <a:srgbClr val="0070C0"/>
                </a:solidFill>
                <a:latin typeface="Calibri" pitchFamily="34" charset="0"/>
                <a:cs typeface="Calibri" pitchFamily="34" charset="0"/>
              </a:rPr>
              <a:t>     if (reading == 1) { </a:t>
            </a:r>
            <a:r>
              <a:rPr lang="en-US" sz="800" b="1" dirty="0" err="1">
                <a:solidFill>
                  <a:srgbClr val="0070C0"/>
                </a:solidFill>
                <a:latin typeface="Calibri" pitchFamily="34" charset="0"/>
                <a:cs typeface="Calibri" pitchFamily="34" charset="0"/>
              </a:rPr>
              <a:t>compteur_non_filtre</a:t>
            </a:r>
            <a:r>
              <a:rPr lang="en-US" sz="800" b="1" dirty="0">
                <a:solidFill>
                  <a:srgbClr val="0070C0"/>
                </a:solidFill>
                <a:latin typeface="Calibri" pitchFamily="34" charset="0"/>
                <a:cs typeface="Calibri" pitchFamily="34" charset="0"/>
              </a:rPr>
              <a:t> = </a:t>
            </a:r>
            <a:r>
              <a:rPr lang="en-US" sz="800" b="1" dirty="0" err="1">
                <a:solidFill>
                  <a:srgbClr val="0070C0"/>
                </a:solidFill>
                <a:latin typeface="Calibri" pitchFamily="34" charset="0"/>
                <a:cs typeface="Calibri" pitchFamily="34" charset="0"/>
              </a:rPr>
              <a:t>compteur_non_filtre</a:t>
            </a:r>
            <a:r>
              <a:rPr lang="en-US" sz="800" b="1" dirty="0">
                <a:solidFill>
                  <a:srgbClr val="0070C0"/>
                </a:solidFill>
                <a:latin typeface="Calibri" pitchFamily="34" charset="0"/>
                <a:cs typeface="Calibri" pitchFamily="34" charset="0"/>
              </a:rPr>
              <a:t> + 1; }</a:t>
            </a:r>
          </a:p>
          <a:p>
            <a:r>
              <a:rPr lang="en-US" sz="800" b="1" dirty="0">
                <a:solidFill>
                  <a:srgbClr val="0070C0"/>
                </a:solidFill>
                <a:latin typeface="Calibri" pitchFamily="34" charset="0"/>
                <a:cs typeface="Calibri" pitchFamily="34" charset="0"/>
              </a:rPr>
              <a:t>  }</a:t>
            </a:r>
          </a:p>
          <a:p>
            <a:r>
              <a:rPr lang="en-US" sz="800" b="1" dirty="0">
                <a:solidFill>
                  <a:srgbClr val="0070C0"/>
                </a:solidFill>
                <a:latin typeface="Calibri" pitchFamily="34" charset="0"/>
                <a:cs typeface="Calibri" pitchFamily="34" charset="0"/>
              </a:rPr>
              <a:t>  if ((</a:t>
            </a:r>
            <a:r>
              <a:rPr lang="en-US" sz="800" b="1" dirty="0" err="1">
                <a:solidFill>
                  <a:srgbClr val="0070C0"/>
                </a:solidFill>
                <a:latin typeface="Calibri" pitchFamily="34" charset="0"/>
                <a:cs typeface="Calibri" pitchFamily="34" charset="0"/>
              </a:rPr>
              <a:t>millis</a:t>
            </a:r>
            <a:r>
              <a:rPr lang="en-US" sz="800" b="1" dirty="0">
                <a:solidFill>
                  <a:srgbClr val="0070C0"/>
                </a:solidFill>
                <a:latin typeface="Calibri" pitchFamily="34" charset="0"/>
                <a:cs typeface="Calibri" pitchFamily="34" charset="0"/>
              </a:rPr>
              <a:t>() - </a:t>
            </a:r>
            <a:r>
              <a:rPr lang="en-US" sz="800" b="1" dirty="0" err="1">
                <a:solidFill>
                  <a:srgbClr val="0070C0"/>
                </a:solidFill>
                <a:latin typeface="Calibri" pitchFamily="34" charset="0"/>
                <a:cs typeface="Calibri" pitchFamily="34" charset="0"/>
              </a:rPr>
              <a:t>lastDebounceTime</a:t>
            </a:r>
            <a:r>
              <a:rPr lang="en-US" sz="800" b="1" dirty="0">
                <a:solidFill>
                  <a:srgbClr val="0070C0"/>
                </a:solidFill>
                <a:latin typeface="Calibri" pitchFamily="34" charset="0"/>
                <a:cs typeface="Calibri" pitchFamily="34" charset="0"/>
              </a:rPr>
              <a:t>) &gt; </a:t>
            </a:r>
            <a:r>
              <a:rPr lang="en-US" sz="800" b="1" dirty="0" err="1">
                <a:solidFill>
                  <a:srgbClr val="0070C0"/>
                </a:solidFill>
                <a:latin typeface="Calibri" pitchFamily="34" charset="0"/>
                <a:cs typeface="Calibri" pitchFamily="34" charset="0"/>
              </a:rPr>
              <a:t>debounceDelay</a:t>
            </a:r>
            <a:r>
              <a:rPr lang="en-US" sz="800" b="1" dirty="0">
                <a:solidFill>
                  <a:srgbClr val="0070C0"/>
                </a:solidFill>
                <a:latin typeface="Calibri" pitchFamily="34" charset="0"/>
                <a:cs typeface="Calibri" pitchFamily="34" charset="0"/>
              </a:rPr>
              <a:t>)</a:t>
            </a:r>
          </a:p>
          <a:p>
            <a:r>
              <a:rPr lang="en-US" sz="800" dirty="0">
                <a:latin typeface="Calibri" pitchFamily="34" charset="0"/>
                <a:cs typeface="Calibri" pitchFamily="34" charset="0"/>
              </a:rPr>
              <a:t>  {     // whatever the reading is at, it's been there for longer than the </a:t>
            </a:r>
            <a:r>
              <a:rPr lang="en-US" sz="800" dirty="0" err="1">
                <a:latin typeface="Calibri" pitchFamily="34" charset="0"/>
                <a:cs typeface="Calibri" pitchFamily="34" charset="0"/>
              </a:rPr>
              <a:t>debounce</a:t>
            </a:r>
            <a:r>
              <a:rPr lang="en-US" sz="800" dirty="0">
                <a:latin typeface="Calibri" pitchFamily="34" charset="0"/>
                <a:cs typeface="Calibri" pitchFamily="34" charset="0"/>
              </a:rPr>
              <a:t> delay, so take it as the actual current state:</a:t>
            </a:r>
          </a:p>
          <a:p>
            <a:r>
              <a:rPr lang="en-US" sz="800" b="1" dirty="0">
                <a:solidFill>
                  <a:srgbClr val="0070C0"/>
                </a:solidFill>
                <a:latin typeface="Calibri" pitchFamily="34" charset="0"/>
                <a:cs typeface="Calibri" pitchFamily="34" charset="0"/>
              </a:rPr>
              <a:t>     if ((reading == 1) &amp;&amp; (reading != </a:t>
            </a:r>
            <a:r>
              <a:rPr lang="en-US" sz="800" b="1" dirty="0" err="1">
                <a:solidFill>
                  <a:srgbClr val="0070C0"/>
                </a:solidFill>
                <a:latin typeface="Calibri" pitchFamily="34" charset="0"/>
                <a:cs typeface="Calibri" pitchFamily="34" charset="0"/>
              </a:rPr>
              <a:t>buttonState</a:t>
            </a:r>
            <a:r>
              <a:rPr lang="en-US" sz="800" b="1" dirty="0">
                <a:solidFill>
                  <a:srgbClr val="0070C0"/>
                </a:solidFill>
                <a:latin typeface="Calibri" pitchFamily="34" charset="0"/>
                <a:cs typeface="Calibri" pitchFamily="34" charset="0"/>
              </a:rPr>
              <a:t>))    {  </a:t>
            </a:r>
            <a:r>
              <a:rPr lang="en-US" sz="800" b="1" dirty="0" err="1">
                <a:solidFill>
                  <a:srgbClr val="0070C0"/>
                </a:solidFill>
                <a:latin typeface="Calibri" pitchFamily="34" charset="0"/>
                <a:cs typeface="Calibri" pitchFamily="34" charset="0"/>
              </a:rPr>
              <a:t>compteur_filtre</a:t>
            </a:r>
            <a:r>
              <a:rPr lang="en-US" sz="800" b="1" dirty="0">
                <a:solidFill>
                  <a:srgbClr val="0070C0"/>
                </a:solidFill>
                <a:latin typeface="Calibri" pitchFamily="34" charset="0"/>
                <a:cs typeface="Calibri" pitchFamily="34" charset="0"/>
              </a:rPr>
              <a:t> = </a:t>
            </a:r>
            <a:r>
              <a:rPr lang="en-US" sz="800" b="1" dirty="0" err="1">
                <a:solidFill>
                  <a:srgbClr val="0070C0"/>
                </a:solidFill>
                <a:latin typeface="Calibri" pitchFamily="34" charset="0"/>
                <a:cs typeface="Calibri" pitchFamily="34" charset="0"/>
              </a:rPr>
              <a:t>compteur_filtre</a:t>
            </a:r>
            <a:r>
              <a:rPr lang="en-US" sz="800" b="1" dirty="0">
                <a:solidFill>
                  <a:srgbClr val="0070C0"/>
                </a:solidFill>
                <a:latin typeface="Calibri" pitchFamily="34" charset="0"/>
                <a:cs typeface="Calibri" pitchFamily="34" charset="0"/>
              </a:rPr>
              <a:t> + 1;  } </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buttonState</a:t>
            </a:r>
            <a:r>
              <a:rPr lang="en-US" sz="800" b="1" dirty="0">
                <a:solidFill>
                  <a:srgbClr val="0070C0"/>
                </a:solidFill>
                <a:latin typeface="Calibri" pitchFamily="34" charset="0"/>
                <a:cs typeface="Calibri" pitchFamily="34" charset="0"/>
              </a:rPr>
              <a:t> = reading;</a:t>
            </a:r>
          </a:p>
          <a:p>
            <a:r>
              <a:rPr lang="en-US" sz="800" dirty="0">
                <a:latin typeface="Calibri" pitchFamily="34" charset="0"/>
                <a:cs typeface="Calibri" pitchFamily="34" charset="0"/>
              </a:rPr>
              <a:t>  }</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digitalWrite</a:t>
            </a:r>
            <a:r>
              <a:rPr lang="en-US" sz="800" b="1" dirty="0">
                <a:solidFill>
                  <a:srgbClr val="0070C0"/>
                </a:solidFill>
                <a:latin typeface="Calibri" pitchFamily="34" charset="0"/>
                <a:cs typeface="Calibri" pitchFamily="34" charset="0"/>
              </a:rPr>
              <a:t>(</a:t>
            </a:r>
            <a:r>
              <a:rPr lang="en-US" sz="800" b="1" dirty="0" err="1">
                <a:solidFill>
                  <a:srgbClr val="0070C0"/>
                </a:solidFill>
                <a:latin typeface="Calibri" pitchFamily="34" charset="0"/>
                <a:cs typeface="Calibri" pitchFamily="34" charset="0"/>
              </a:rPr>
              <a:t>ledPin</a:t>
            </a:r>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buttonState</a:t>
            </a:r>
            <a:r>
              <a:rPr lang="en-US" sz="800" b="1" dirty="0">
                <a:solidFill>
                  <a:srgbClr val="0070C0"/>
                </a:solidFill>
                <a:latin typeface="Calibri" pitchFamily="34" charset="0"/>
                <a:cs typeface="Calibri" pitchFamily="34" charset="0"/>
              </a:rPr>
              <a:t>); </a:t>
            </a:r>
            <a:r>
              <a:rPr lang="en-US" sz="800" dirty="0">
                <a:latin typeface="Calibri" pitchFamily="34" charset="0"/>
                <a:cs typeface="Calibri" pitchFamily="34" charset="0"/>
              </a:rPr>
              <a:t>// set the LED using the state of the button</a:t>
            </a:r>
          </a:p>
          <a:p>
            <a:r>
              <a:rPr lang="en-US" sz="800" dirty="0">
                <a:latin typeface="Calibri" pitchFamily="34" charset="0"/>
                <a:cs typeface="Calibri" pitchFamily="34" charset="0"/>
              </a:rPr>
              <a:t>  </a:t>
            </a:r>
            <a:r>
              <a:rPr lang="en-US" sz="800" b="1" dirty="0" err="1">
                <a:solidFill>
                  <a:srgbClr val="0070C0"/>
                </a:solidFill>
                <a:latin typeface="Calibri" pitchFamily="34" charset="0"/>
                <a:cs typeface="Calibri" pitchFamily="34" charset="0"/>
              </a:rPr>
              <a:t>lastButtonState</a:t>
            </a:r>
            <a:r>
              <a:rPr lang="en-US" sz="800" b="1" dirty="0">
                <a:solidFill>
                  <a:srgbClr val="0070C0"/>
                </a:solidFill>
                <a:latin typeface="Calibri" pitchFamily="34" charset="0"/>
                <a:cs typeface="Calibri" pitchFamily="34" charset="0"/>
              </a:rPr>
              <a:t> = reading; </a:t>
            </a:r>
            <a:r>
              <a:rPr lang="en-US" sz="800" dirty="0">
                <a:latin typeface="Calibri" pitchFamily="34" charset="0"/>
                <a:cs typeface="Calibri" pitchFamily="34" charset="0"/>
              </a:rPr>
              <a:t>// save the reading.  Next time through the loop, it'll be the </a:t>
            </a:r>
            <a:r>
              <a:rPr lang="en-US" sz="800" dirty="0" err="1">
                <a:latin typeface="Calibri" pitchFamily="34" charset="0"/>
                <a:cs typeface="Calibri" pitchFamily="34" charset="0"/>
              </a:rPr>
              <a:t>lastButtonState</a:t>
            </a:r>
            <a:endParaRPr lang="en-US" sz="800" dirty="0">
              <a:latin typeface="Calibri" pitchFamily="34" charset="0"/>
              <a:cs typeface="Calibri" pitchFamily="34" charset="0"/>
            </a:endParaRP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Serial.print</a:t>
            </a:r>
            <a:r>
              <a:rPr lang="en-US" sz="800" b="1" dirty="0">
                <a:solidFill>
                  <a:srgbClr val="0070C0"/>
                </a:solidFill>
                <a:latin typeface="Calibri" pitchFamily="34" charset="0"/>
                <a:cs typeface="Calibri" pitchFamily="34" charset="0"/>
              </a:rPr>
              <a:t>("</a:t>
            </a:r>
            <a:r>
              <a:rPr lang="en-US" sz="800" b="1" dirty="0" err="1">
                <a:solidFill>
                  <a:srgbClr val="0070C0"/>
                </a:solidFill>
                <a:latin typeface="Calibri" pitchFamily="34" charset="0"/>
                <a:cs typeface="Calibri" pitchFamily="34" charset="0"/>
              </a:rPr>
              <a:t>Compteurs</a:t>
            </a:r>
            <a:r>
              <a:rPr lang="en-US" sz="800" b="1" dirty="0">
                <a:solidFill>
                  <a:srgbClr val="0070C0"/>
                </a:solidFill>
                <a:latin typeface="Calibri" pitchFamily="34" charset="0"/>
                <a:cs typeface="Calibri" pitchFamily="34" charset="0"/>
              </a:rPr>
              <a:t>:"); </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Serial.print</a:t>
            </a:r>
            <a:r>
              <a:rPr lang="en-US" sz="800" b="1" dirty="0">
                <a:solidFill>
                  <a:srgbClr val="0070C0"/>
                </a:solidFill>
                <a:latin typeface="Calibri" pitchFamily="34" charset="0"/>
                <a:cs typeface="Calibri" pitchFamily="34" charset="0"/>
              </a:rPr>
              <a:t>(</a:t>
            </a:r>
            <a:r>
              <a:rPr lang="en-US" sz="800" b="1" dirty="0" err="1">
                <a:solidFill>
                  <a:srgbClr val="0070C0"/>
                </a:solidFill>
                <a:latin typeface="Calibri" pitchFamily="34" charset="0"/>
                <a:cs typeface="Calibri" pitchFamily="34" charset="0"/>
              </a:rPr>
              <a:t>compteur_non_filtre</a:t>
            </a:r>
            <a:r>
              <a:rPr lang="en-US" sz="800" b="1" dirty="0">
                <a:solidFill>
                  <a:srgbClr val="0070C0"/>
                </a:solidFill>
                <a:latin typeface="Calibri" pitchFamily="34" charset="0"/>
                <a:cs typeface="Calibri" pitchFamily="34" charset="0"/>
              </a:rPr>
              <a:t>);   </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Serial.print</a:t>
            </a:r>
            <a:r>
              <a:rPr lang="en-US" sz="800" b="1" dirty="0">
                <a:solidFill>
                  <a:srgbClr val="0070C0"/>
                </a:solidFill>
                <a:latin typeface="Calibri" pitchFamily="34" charset="0"/>
                <a:cs typeface="Calibri" pitchFamily="34" charset="0"/>
              </a:rPr>
              <a:t>(", ");   </a:t>
            </a:r>
          </a:p>
          <a:p>
            <a:r>
              <a:rPr lang="en-US" sz="800" b="1" dirty="0">
                <a:solidFill>
                  <a:srgbClr val="0070C0"/>
                </a:solidFill>
                <a:latin typeface="Calibri" pitchFamily="34" charset="0"/>
                <a:cs typeface="Calibri" pitchFamily="34" charset="0"/>
              </a:rPr>
              <a:t>  </a:t>
            </a:r>
            <a:r>
              <a:rPr lang="en-US" sz="800" b="1" dirty="0" err="1">
                <a:solidFill>
                  <a:srgbClr val="0070C0"/>
                </a:solidFill>
                <a:latin typeface="Calibri" pitchFamily="34" charset="0"/>
                <a:cs typeface="Calibri" pitchFamily="34" charset="0"/>
              </a:rPr>
              <a:t>Serial.println</a:t>
            </a:r>
            <a:r>
              <a:rPr lang="en-US" sz="800" b="1" dirty="0">
                <a:solidFill>
                  <a:srgbClr val="0070C0"/>
                </a:solidFill>
                <a:latin typeface="Calibri" pitchFamily="34" charset="0"/>
                <a:cs typeface="Calibri" pitchFamily="34" charset="0"/>
              </a:rPr>
              <a:t>(</a:t>
            </a:r>
            <a:r>
              <a:rPr lang="en-US" sz="800" b="1" dirty="0" err="1">
                <a:solidFill>
                  <a:srgbClr val="0070C0"/>
                </a:solidFill>
                <a:latin typeface="Calibri" pitchFamily="34" charset="0"/>
                <a:cs typeface="Calibri" pitchFamily="34" charset="0"/>
              </a:rPr>
              <a:t>compteur_filtre</a:t>
            </a:r>
            <a:r>
              <a:rPr lang="en-US" sz="800" b="1" dirty="0">
                <a:solidFill>
                  <a:srgbClr val="0070C0"/>
                </a:solidFill>
                <a:latin typeface="Calibri" pitchFamily="34" charset="0"/>
                <a:cs typeface="Calibri" pitchFamily="34" charset="0"/>
              </a:rPr>
              <a:t>);</a:t>
            </a:r>
          </a:p>
          <a:p>
            <a:r>
              <a:rPr lang="en-US" sz="800" b="1" dirty="0">
                <a:solidFill>
                  <a:srgbClr val="C00000"/>
                </a:solidFill>
                <a:latin typeface="Calibri" pitchFamily="34" charset="0"/>
                <a:cs typeface="Calibri" pitchFamily="34" charset="0"/>
              </a:rPr>
              <a:t>}</a:t>
            </a:r>
            <a:endParaRPr lang="fr-FR" sz="800" b="1" dirty="0">
              <a:solidFill>
                <a:srgbClr val="C00000"/>
              </a:solidFill>
              <a:latin typeface="Calibri" pitchFamily="34" charset="0"/>
              <a:cs typeface="Calibri" pitchFamily="34" charset="0"/>
            </a:endParaRPr>
          </a:p>
        </p:txBody>
      </p:sp>
      <p:pic>
        <p:nvPicPr>
          <p:cNvPr id="5" name="Image 4" descr="button.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985900" y="1388295"/>
            <a:ext cx="4158100" cy="1633538"/>
          </a:xfrm>
          <a:prstGeom prst="rect">
            <a:avLst/>
          </a:prstGeom>
        </p:spPr>
      </p:pic>
      <p:pic>
        <p:nvPicPr>
          <p:cNvPr id="6" name="Image 5" descr="button_sch.p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749250" y="3147934"/>
            <a:ext cx="2847708" cy="3015320"/>
          </a:xfrm>
          <a:prstGeom prst="rect">
            <a:avLst/>
          </a:prstGeom>
        </p:spPr>
      </p:pic>
      <p:sp>
        <p:nvSpPr>
          <p:cNvPr id="7" name="Rectangle 6"/>
          <p:cNvSpPr/>
          <p:nvPr/>
        </p:nvSpPr>
        <p:spPr>
          <a:xfrm>
            <a:off x="4020410" y="6251663"/>
            <a:ext cx="3659143" cy="307777"/>
          </a:xfrm>
          <a:prstGeom prst="rect">
            <a:avLst/>
          </a:prstGeom>
        </p:spPr>
        <p:txBody>
          <a:bodyPr wrap="none">
            <a:spAutoFit/>
          </a:bodyPr>
          <a:lstStyle/>
          <a:p>
            <a:r>
              <a:rPr lang="fr-FR" b="1" dirty="0">
                <a:solidFill>
                  <a:srgbClr val="0070C0"/>
                </a:solidFill>
                <a:latin typeface="Calibri" pitchFamily="34" charset="0"/>
                <a:cs typeface="Calibri" pitchFamily="34" charset="0"/>
              </a:rPr>
              <a:t>http://www.arduino.cc/en/Tutorial/Debounce</a:t>
            </a:r>
          </a:p>
        </p:txBody>
      </p:sp>
      <p:sp>
        <p:nvSpPr>
          <p:cNvPr id="8" name="Rectangle 7"/>
          <p:cNvSpPr/>
          <p:nvPr/>
        </p:nvSpPr>
        <p:spPr>
          <a:xfrm>
            <a:off x="0" y="1000457"/>
            <a:ext cx="9144000" cy="461665"/>
          </a:xfrm>
          <a:prstGeom prst="rect">
            <a:avLst/>
          </a:prstGeom>
        </p:spPr>
        <p:txBody>
          <a:bodyPr wrap="square">
            <a:spAutoFit/>
          </a:bodyPr>
          <a:lstStyle/>
          <a:p>
            <a:r>
              <a:rPr lang="en-US" sz="800" b="1" dirty="0">
                <a:solidFill>
                  <a:srgbClr val="C00000"/>
                </a:solidFill>
                <a:latin typeface="Calibri" pitchFamily="34" charset="0"/>
                <a:cs typeface="Calibri" pitchFamily="34" charset="0"/>
              </a:rPr>
              <a:t>/*  </a:t>
            </a:r>
            <a:r>
              <a:rPr lang="en-US" sz="800" b="1" dirty="0" err="1">
                <a:solidFill>
                  <a:srgbClr val="C00000"/>
                </a:solidFill>
                <a:latin typeface="Calibri" pitchFamily="34" charset="0"/>
                <a:cs typeface="Calibri" pitchFamily="34" charset="0"/>
              </a:rPr>
              <a:t>Debounce</a:t>
            </a:r>
            <a:r>
              <a:rPr lang="en-US" sz="800" b="1" dirty="0">
                <a:solidFill>
                  <a:srgbClr val="C00000"/>
                </a:solidFill>
                <a:latin typeface="Calibri" pitchFamily="34" charset="0"/>
                <a:cs typeface="Calibri" pitchFamily="34" charset="0"/>
              </a:rPr>
              <a:t>: </a:t>
            </a:r>
            <a:r>
              <a:rPr lang="en-US" sz="800" dirty="0">
                <a:latin typeface="Calibri" pitchFamily="34" charset="0"/>
                <a:cs typeface="Calibri" pitchFamily="34" charset="0"/>
              </a:rPr>
              <a:t>each time the input pin goes from LOW to HIGH (e.g. because of a push-button press),  the output pin is toggled from LOW to HIGH or HIGH to LOW.  There's  a minimum delay between toggles  to </a:t>
            </a:r>
            <a:r>
              <a:rPr lang="en-US" sz="800" dirty="0" err="1">
                <a:latin typeface="Calibri" pitchFamily="34" charset="0"/>
                <a:cs typeface="Calibri" pitchFamily="34" charset="0"/>
              </a:rPr>
              <a:t>debounce</a:t>
            </a:r>
            <a:r>
              <a:rPr lang="en-US" sz="800" dirty="0">
                <a:latin typeface="Calibri" pitchFamily="34" charset="0"/>
                <a:cs typeface="Calibri" pitchFamily="34" charset="0"/>
              </a:rPr>
              <a:t> the circuit (i.e. to ignore  noise).   The circuit:  * LED attached from pin 13 to ground | * pushbutton attached from pin 2 to +5V | * 10K resistor attached from pin 2 to ground</a:t>
            </a:r>
            <a:br>
              <a:rPr lang="en-US" sz="800" dirty="0">
                <a:latin typeface="Calibri" pitchFamily="34" charset="0"/>
                <a:cs typeface="Calibri" pitchFamily="34" charset="0"/>
              </a:rPr>
            </a:br>
            <a:r>
              <a:rPr lang="en-US" sz="800" dirty="0">
                <a:latin typeface="Calibri" pitchFamily="34" charset="0"/>
                <a:cs typeface="Calibri" pitchFamily="34" charset="0"/>
              </a:rPr>
              <a:t>Created 21 November 2006, by David A. </a:t>
            </a:r>
            <a:r>
              <a:rPr lang="en-US" sz="800" dirty="0" err="1">
                <a:latin typeface="Calibri" pitchFamily="34" charset="0"/>
                <a:cs typeface="Calibri" pitchFamily="34" charset="0"/>
              </a:rPr>
              <a:t>Mellis</a:t>
            </a:r>
            <a:r>
              <a:rPr lang="en-US" sz="800" dirty="0">
                <a:latin typeface="Calibri" pitchFamily="34" charset="0"/>
                <a:cs typeface="Calibri" pitchFamily="34" charset="0"/>
              </a:rPr>
              <a:t>, modified 3 Jul 2009, by </a:t>
            </a:r>
            <a:r>
              <a:rPr lang="en-US" sz="800" dirty="0" err="1">
                <a:latin typeface="Calibri" pitchFamily="34" charset="0"/>
                <a:cs typeface="Calibri" pitchFamily="34" charset="0"/>
              </a:rPr>
              <a:t>Limor</a:t>
            </a:r>
            <a:r>
              <a:rPr lang="en-US" sz="800" dirty="0">
                <a:latin typeface="Calibri" pitchFamily="34" charset="0"/>
                <a:cs typeface="Calibri" pitchFamily="34" charset="0"/>
              </a:rPr>
              <a:t> Fried  and J. Grisolia et B. </a:t>
            </a:r>
            <a:r>
              <a:rPr lang="en-US" sz="800" dirty="0" err="1">
                <a:latin typeface="Calibri" pitchFamily="34" charset="0"/>
                <a:cs typeface="Calibri" pitchFamily="34" charset="0"/>
              </a:rPr>
              <a:t>Detroussel</a:t>
            </a:r>
            <a:r>
              <a:rPr lang="en-US" sz="800" dirty="0">
                <a:latin typeface="Calibri" pitchFamily="34" charset="0"/>
                <a:cs typeface="Calibri" pitchFamily="34" charset="0"/>
              </a:rPr>
              <a:t> Oct 2011 */</a:t>
            </a:r>
            <a:endParaRPr lang="fr-FR" sz="800" dirty="0"/>
          </a:p>
        </p:txBody>
      </p:sp>
      <p:sp>
        <p:nvSpPr>
          <p:cNvPr id="9" name="Rectangle 8"/>
          <p:cNvSpPr/>
          <p:nvPr/>
        </p:nvSpPr>
        <p:spPr>
          <a:xfrm>
            <a:off x="-32" y="454863"/>
            <a:ext cx="9144032" cy="646331"/>
          </a:xfrm>
          <a:prstGeom prst="rect">
            <a:avLst/>
          </a:prstGeom>
        </p:spPr>
        <p:txBody>
          <a:bodyPr wrap="square">
            <a:spAutoFit/>
          </a:bodyPr>
          <a:lstStyle/>
          <a:p>
            <a:pPr algn="just"/>
            <a:r>
              <a:rPr lang="en-US" sz="1200" b="1" dirty="0">
                <a:solidFill>
                  <a:srgbClr val="0070C0"/>
                </a:solidFill>
                <a:latin typeface="Calibri" pitchFamily="34" charset="0"/>
                <a:cs typeface="Calibri" pitchFamily="34" charset="0"/>
              </a:rPr>
              <a:t>The transitory phenomenon is only during a few </a:t>
            </a:r>
            <a:r>
              <a:rPr lang="en-US" sz="1200" b="1" dirty="0" err="1">
                <a:solidFill>
                  <a:srgbClr val="0070C0"/>
                </a:solidFill>
                <a:latin typeface="Calibri" pitchFamily="34" charset="0"/>
                <a:cs typeface="Calibri" pitchFamily="34" charset="0"/>
              </a:rPr>
              <a:t>ms</a:t>
            </a:r>
            <a:r>
              <a:rPr lang="en-US" sz="1200" b="1" dirty="0">
                <a:solidFill>
                  <a:srgbClr val="0070C0"/>
                </a:solidFill>
                <a:latin typeface="Calibri" pitchFamily="34" charset="0"/>
                <a:cs typeface="Calibri" pitchFamily="34" charset="0"/>
              </a:rPr>
              <a:t>, would suffice to two successive readings of the entry (after a delay of a few </a:t>
            </a:r>
            <a:r>
              <a:rPr lang="en-US" sz="1200" b="1" dirty="0" err="1">
                <a:solidFill>
                  <a:srgbClr val="0070C0"/>
                </a:solidFill>
                <a:latin typeface="Calibri" pitchFamily="34" charset="0"/>
                <a:cs typeface="Calibri" pitchFamily="34" charset="0"/>
              </a:rPr>
              <a:t>ms</a:t>
            </a:r>
            <a:r>
              <a:rPr lang="en-US" sz="1200" b="1" dirty="0">
                <a:solidFill>
                  <a:srgbClr val="0070C0"/>
                </a:solidFill>
                <a:latin typeface="Calibri" pitchFamily="34" charset="0"/>
                <a:cs typeface="Calibri" pitchFamily="34" charset="0"/>
              </a:rPr>
              <a:t>) and make sure that it is not a transitional phase. Reading the State of 10ms later entry would be the same as 10 </a:t>
            </a:r>
            <a:r>
              <a:rPr lang="en-US" sz="1200" b="1" dirty="0" err="1">
                <a:solidFill>
                  <a:srgbClr val="0070C0"/>
                </a:solidFill>
                <a:latin typeface="Calibri" pitchFamily="34" charset="0"/>
                <a:cs typeface="Calibri" pitchFamily="34" charset="0"/>
              </a:rPr>
              <a:t>ms</a:t>
            </a:r>
            <a:r>
              <a:rPr lang="en-US" sz="1200" b="1" dirty="0">
                <a:solidFill>
                  <a:srgbClr val="0070C0"/>
                </a:solidFill>
                <a:latin typeface="Calibri" pitchFamily="34" charset="0"/>
                <a:cs typeface="Calibri" pitchFamily="34" charset="0"/>
              </a:rPr>
              <a:t> earlier: </a:t>
            </a:r>
          </a:p>
          <a:p>
            <a:pPr algn="just"/>
            <a:r>
              <a:rPr lang="en-US" sz="1200" b="1" i="1" dirty="0">
                <a:solidFill>
                  <a:srgbClr val="0070C0"/>
                </a:solidFill>
                <a:latin typeface="Calibri" pitchFamily="34" charset="0"/>
                <a:cs typeface="Calibri" pitchFamily="34" charset="0"/>
              </a:rPr>
              <a:t>anyone arriving to press and release a button in less than 10 milliseconds!</a:t>
            </a:r>
            <a:endParaRPr lang="fr-FR" sz="1200" b="1" i="1" dirty="0">
              <a:solidFill>
                <a:srgbClr val="0070C0"/>
              </a:solidFill>
              <a:latin typeface="Calibri" pitchFamily="34" charset="0"/>
              <a:cs typeface="Calibri" pitchFamily="34" charset="0"/>
            </a:endParaRPr>
          </a:p>
        </p:txBody>
      </p:sp>
      <p:sp>
        <p:nvSpPr>
          <p:cNvPr id="11" name="Rectangle 10">
            <a:hlinkClick r:id="rId4"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12" name="Image 11">
            <a:hlinkClick r:id="rId4" action="ppaction://hlinksldjump"/>
            <a:extLst>
              <a:ext uri="{FF2B5EF4-FFF2-40B4-BE49-F238E27FC236}">
                <a16:creationId xmlns:a16="http://schemas.microsoft.com/office/drawing/2014/main" id="{867FCEF5-172C-475C-B2CE-97D29F094DE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8913"/>
                                        </p:tgtEl>
                                        <p:attrNameLst>
                                          <p:attrName>style.visibility</p:attrName>
                                        </p:attrNameLst>
                                      </p:cBhvr>
                                      <p:to>
                                        <p:strVal val="visible"/>
                                      </p:to>
                                    </p:set>
                                    <p:animEffect transition="in" filter="blinds(horizontal)">
                                      <p:cBhvr>
                                        <p:cTn id="23" dur="500"/>
                                        <p:tgtEl>
                                          <p:spTgt spid="3891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3" grpId="0"/>
      <p:bldP spid="7" grpId="0"/>
      <p:bldP spid="8" grpId="0"/>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debounceInput.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148572" y="1284216"/>
            <a:ext cx="1924022" cy="2144784"/>
          </a:xfrm>
          <a:prstGeom prst="rect">
            <a:avLst/>
          </a:prstGeom>
        </p:spPr>
      </p:pic>
      <p:sp>
        <p:nvSpPr>
          <p:cNvPr id="2" name="Titre 1"/>
          <p:cNvSpPr>
            <a:spLocks noGrp="1"/>
          </p:cNvSpPr>
          <p:nvPr>
            <p:ph type="title"/>
          </p:nvPr>
        </p:nvSpPr>
        <p:spPr/>
        <p:txBody>
          <a:bodyPr/>
          <a:lstStyle/>
          <a:p>
            <a:r>
              <a:rPr lang="fr-FR" dirty="0"/>
              <a:t>HARDWARE DEBOUNCING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139</a:t>
            </a:fld>
            <a:endParaRPr lang="fr-FR"/>
          </a:p>
        </p:txBody>
      </p:sp>
      <p:sp>
        <p:nvSpPr>
          <p:cNvPr id="8" name="Rectangle 7"/>
          <p:cNvSpPr/>
          <p:nvPr/>
        </p:nvSpPr>
        <p:spPr>
          <a:xfrm>
            <a:off x="0" y="500042"/>
            <a:ext cx="9144000" cy="830997"/>
          </a:xfrm>
          <a:prstGeom prst="rect">
            <a:avLst/>
          </a:prstGeom>
        </p:spPr>
        <p:txBody>
          <a:bodyPr wrap="square">
            <a:spAutoFit/>
          </a:bodyPr>
          <a:lstStyle/>
          <a:p>
            <a:r>
              <a:rPr lang="en-US" sz="1600" b="1" dirty="0" err="1">
                <a:solidFill>
                  <a:srgbClr val="0070C0"/>
                </a:solidFill>
                <a:latin typeface="Calibri" pitchFamily="34" charset="0"/>
                <a:cs typeface="Calibri" pitchFamily="34" charset="0"/>
              </a:rPr>
              <a:t>Deboucing</a:t>
            </a:r>
            <a:r>
              <a:rPr lang="en-US" sz="1600" b="1" dirty="0">
                <a:solidFill>
                  <a:srgbClr val="0070C0"/>
                </a:solidFill>
                <a:latin typeface="Calibri" pitchFamily="34" charset="0"/>
                <a:cs typeface="Calibri" pitchFamily="34" charset="0"/>
              </a:rPr>
              <a:t> is done using a capacitor that can absorb the noise pulses. But alone it is not sufficient. In the case of a pull-up montage, there is a capacity of 100nF (in series with a resistor of 10kΩ) that is a time constant </a:t>
            </a:r>
            <a:r>
              <a:rPr lang="en-US" sz="1600" b="1" dirty="0">
                <a:solidFill>
                  <a:srgbClr val="0070C0"/>
                </a:solidFill>
                <a:latin typeface="Calibri" pitchFamily="34" charset="0"/>
                <a:cs typeface="Calibri" pitchFamily="34" charset="0"/>
                <a:sym typeface="Symbol" panose="05050102010706020507" pitchFamily="18" charset="2"/>
              </a:rPr>
              <a:t></a:t>
            </a:r>
            <a:r>
              <a:rPr lang="en-US" sz="1600" b="1" dirty="0">
                <a:solidFill>
                  <a:srgbClr val="0070C0"/>
                </a:solidFill>
                <a:latin typeface="Calibri" pitchFamily="34" charset="0"/>
                <a:cs typeface="Calibri" pitchFamily="34" charset="0"/>
              </a:rPr>
              <a:t> = RC = 1ms</a:t>
            </a:r>
            <a:endParaRPr lang="fr-FR" sz="1600" b="1" dirty="0">
              <a:solidFill>
                <a:srgbClr val="00B050"/>
              </a:solidFill>
              <a:latin typeface="Calibri" pitchFamily="34" charset="0"/>
              <a:cs typeface="Calibri" pitchFamily="34" charset="0"/>
            </a:endParaRPr>
          </a:p>
        </p:txBody>
      </p:sp>
      <p:sp>
        <p:nvSpPr>
          <p:cNvPr id="10" name="Rectangle 9"/>
          <p:cNvSpPr/>
          <p:nvPr/>
        </p:nvSpPr>
        <p:spPr>
          <a:xfrm>
            <a:off x="0" y="1643050"/>
            <a:ext cx="6072198" cy="2308324"/>
          </a:xfrm>
          <a:prstGeom prst="rect">
            <a:avLst/>
          </a:prstGeom>
        </p:spPr>
        <p:txBody>
          <a:bodyPr wrap="square">
            <a:spAutoFit/>
          </a:bodyPr>
          <a:lstStyle/>
          <a:p>
            <a:r>
              <a:rPr lang="en-US" sz="1600" b="1" u="sng" dirty="0">
                <a:solidFill>
                  <a:srgbClr val="C00000"/>
                </a:solidFill>
                <a:latin typeface="Calibri" pitchFamily="34" charset="0"/>
                <a:cs typeface="Calibri" pitchFamily="34" charset="0"/>
              </a:rPr>
              <a:t>When you press the button: </a:t>
            </a:r>
          </a:p>
          <a:p>
            <a:r>
              <a:rPr lang="en-US" sz="1600" b="1" dirty="0">
                <a:solidFill>
                  <a:srgbClr val="C00000"/>
                </a:solidFill>
                <a:latin typeface="Calibri" pitchFamily="34" charset="0"/>
                <a:cs typeface="Calibri" pitchFamily="34" charset="0"/>
              </a:rPr>
              <a:t>the capacitor is instantly discharged (bypassed by the button) and the input goes LOW. If there are parasites (peaks to + 5 volts) at the button, they will be absorbed by the capacitor. </a:t>
            </a:r>
          </a:p>
          <a:p>
            <a:endParaRPr lang="en-US" sz="1600" b="1" dirty="0">
              <a:solidFill>
                <a:srgbClr val="C00000"/>
              </a:solidFill>
              <a:latin typeface="Calibri" pitchFamily="34" charset="0"/>
              <a:cs typeface="Calibri" pitchFamily="34" charset="0"/>
            </a:endParaRPr>
          </a:p>
          <a:p>
            <a:r>
              <a:rPr lang="en-US" sz="1600" b="1" u="sng" dirty="0">
                <a:solidFill>
                  <a:srgbClr val="C00000"/>
                </a:solidFill>
                <a:latin typeface="Calibri" pitchFamily="34" charset="0"/>
                <a:cs typeface="Calibri" pitchFamily="34" charset="0"/>
              </a:rPr>
              <a:t>When you release the button: </a:t>
            </a:r>
          </a:p>
          <a:p>
            <a:r>
              <a:rPr lang="en-US" sz="1600" b="1" dirty="0">
                <a:solidFill>
                  <a:srgbClr val="C00000"/>
                </a:solidFill>
                <a:latin typeface="Calibri" pitchFamily="34" charset="0"/>
                <a:cs typeface="Calibri" pitchFamily="34" charset="0"/>
              </a:rPr>
              <a:t>the voltage is applied on the capacitor and it will load fast enough. However, the load is not instantaneous but gradual (depends on </a:t>
            </a:r>
            <a:r>
              <a:rPr lang="en-US" sz="1600" b="1" dirty="0">
                <a:solidFill>
                  <a:srgbClr val="0070C0"/>
                </a:solidFill>
                <a:latin typeface="Calibri" pitchFamily="34" charset="0"/>
                <a:cs typeface="Calibri" pitchFamily="34" charset="0"/>
                <a:sym typeface="Symbol" panose="05050102010706020507" pitchFamily="18" charset="2"/>
              </a:rPr>
              <a:t></a:t>
            </a:r>
            <a:r>
              <a:rPr lang="en-US" sz="1600" b="1" dirty="0">
                <a:solidFill>
                  <a:srgbClr val="C00000"/>
                </a:solidFill>
                <a:latin typeface="Calibri" pitchFamily="34" charset="0"/>
                <a:cs typeface="Calibri" pitchFamily="34" charset="0"/>
              </a:rPr>
              <a:t>) =&gt; the 5 volts are applied gradually to the entry =&gt;</a:t>
            </a:r>
            <a:endParaRPr lang="fr-FR" sz="1600" b="1" dirty="0">
              <a:solidFill>
                <a:srgbClr val="0070C0"/>
              </a:solidFill>
              <a:latin typeface="Calibri" pitchFamily="34" charset="0"/>
              <a:cs typeface="Calibri" pitchFamily="34" charset="0"/>
            </a:endParaRPr>
          </a:p>
        </p:txBody>
      </p:sp>
      <p:sp>
        <p:nvSpPr>
          <p:cNvPr id="11" name="Rectangle 10"/>
          <p:cNvSpPr/>
          <p:nvPr/>
        </p:nvSpPr>
        <p:spPr>
          <a:xfrm>
            <a:off x="-32" y="5423616"/>
            <a:ext cx="9072594" cy="1077218"/>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To avoid this new type of interference, you must insert a Schmitt trigger on the entry.  </a:t>
            </a:r>
          </a:p>
          <a:p>
            <a:pPr algn="just"/>
            <a:r>
              <a:rPr lang="en-US" sz="1600" b="1" dirty="0">
                <a:solidFill>
                  <a:srgbClr val="0070C0"/>
                </a:solidFill>
                <a:latin typeface="Calibri" pitchFamily="34" charset="0"/>
                <a:cs typeface="Calibri" pitchFamily="34" charset="0"/>
              </a:rPr>
              <a:t>Thus, as long as the voltage is above the minimum logic 1, the trigger does not change from State to 1... and vice versa as long as the voltage will not be passed under the minimum threshold of the trigger (0 logic), the trigger don’t pass again to 0 (</a:t>
            </a:r>
            <a:r>
              <a:rPr lang="en-US" sz="1600" b="1" dirty="0" err="1">
                <a:solidFill>
                  <a:srgbClr val="0070C0"/>
                </a:solidFill>
                <a:latin typeface="Calibri" pitchFamily="34" charset="0"/>
                <a:cs typeface="Calibri" pitchFamily="34" charset="0"/>
              </a:rPr>
              <a:t>cf</a:t>
            </a:r>
            <a:r>
              <a:rPr lang="en-US" sz="1600" b="1" dirty="0">
                <a:solidFill>
                  <a:srgbClr val="0070C0"/>
                </a:solidFill>
                <a:latin typeface="Calibri" pitchFamily="34" charset="0"/>
                <a:cs typeface="Calibri" pitchFamily="34" charset="0"/>
              </a:rPr>
              <a:t> slide V</a:t>
            </a:r>
            <a:r>
              <a:rPr lang="en-US" sz="1600" b="1" baseline="-25000" dirty="0">
                <a:solidFill>
                  <a:srgbClr val="0070C0"/>
                </a:solidFill>
                <a:latin typeface="Calibri" pitchFamily="34" charset="0"/>
                <a:cs typeface="Calibri" pitchFamily="34" charset="0"/>
              </a:rPr>
              <a:t>IL</a:t>
            </a:r>
            <a:r>
              <a:rPr lang="en-US" sz="1600" b="1" dirty="0">
                <a:solidFill>
                  <a:srgbClr val="0070C0"/>
                </a:solidFill>
                <a:latin typeface="Calibri" pitchFamily="34" charset="0"/>
                <a:cs typeface="Calibri" pitchFamily="34" charset="0"/>
              </a:rPr>
              <a:t> and V</a:t>
            </a:r>
            <a:r>
              <a:rPr lang="en-US" sz="1600" b="1" baseline="-25000" dirty="0">
                <a:solidFill>
                  <a:srgbClr val="0070C0"/>
                </a:solidFill>
                <a:latin typeface="Calibri" pitchFamily="34" charset="0"/>
                <a:cs typeface="Calibri" pitchFamily="34" charset="0"/>
              </a:rPr>
              <a:t>IH</a:t>
            </a:r>
            <a:r>
              <a:rPr lang="en-US" sz="1600" b="1" dirty="0">
                <a:solidFill>
                  <a:srgbClr val="0070C0"/>
                </a:solidFill>
                <a:latin typeface="Calibri" pitchFamily="34" charset="0"/>
                <a:cs typeface="Calibri" pitchFamily="34" charset="0"/>
              </a:rPr>
              <a:t>).</a:t>
            </a:r>
            <a:endParaRPr lang="fr-FR" sz="1600" b="1" dirty="0">
              <a:solidFill>
                <a:srgbClr val="0070C0"/>
              </a:solidFill>
              <a:latin typeface="Calibri" pitchFamily="34" charset="0"/>
              <a:cs typeface="Calibri" pitchFamily="34" charset="0"/>
            </a:endParaRPr>
          </a:p>
        </p:txBody>
      </p:sp>
      <p:pic>
        <p:nvPicPr>
          <p:cNvPr id="12" name="Image 11" descr="problem2.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186484" y="3383043"/>
            <a:ext cx="2671766" cy="1568288"/>
          </a:xfrm>
          <a:prstGeom prst="rect">
            <a:avLst/>
          </a:prstGeom>
        </p:spPr>
      </p:pic>
      <p:sp>
        <p:nvSpPr>
          <p:cNvPr id="13" name="Rectangle 12"/>
          <p:cNvSpPr/>
          <p:nvPr/>
        </p:nvSpPr>
        <p:spPr>
          <a:xfrm>
            <a:off x="-32" y="4286256"/>
            <a:ext cx="6215106" cy="1077218"/>
          </a:xfrm>
          <a:prstGeom prst="rect">
            <a:avLst/>
          </a:prstGeom>
        </p:spPr>
        <p:txBody>
          <a:bodyPr wrap="square">
            <a:spAutoFit/>
          </a:bodyPr>
          <a:lstStyle/>
          <a:p>
            <a:r>
              <a:rPr lang="en-US" sz="1600" b="1" dirty="0">
                <a:solidFill>
                  <a:srgbClr val="0070C0"/>
                </a:solidFill>
                <a:latin typeface="Calibri" pitchFamily="34" charset="0"/>
                <a:cs typeface="Calibri" pitchFamily="34" charset="0"/>
              </a:rPr>
              <a:t>The load curve spends some time in the zone of uncertainty where the microcontroller don't know if it's still a 0 or a 1 logic. The noise is always at the point where the button is released (but in a different form).</a:t>
            </a:r>
            <a:endParaRPr lang="fr-FR" sz="1600" dirty="0">
              <a:solidFill>
                <a:srgbClr val="FF6600"/>
              </a:solidFill>
            </a:endParaRPr>
          </a:p>
        </p:txBody>
      </p:sp>
      <p:pic>
        <p:nvPicPr>
          <p:cNvPr id="14" name="Image 13">
            <a:hlinkClick r:id="rId4" action="ppaction://hlinksldjump"/>
            <a:extLst>
              <a:ext uri="{FF2B5EF4-FFF2-40B4-BE49-F238E27FC236}">
                <a16:creationId xmlns:a16="http://schemas.microsoft.com/office/drawing/2014/main" id="{69EC82E1-5C51-489D-83A6-DC2CF10624A3}"/>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linds(horizontal)">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blinds(horizontal)">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blinds(horizontal)">
                                      <p:cBhvr>
                                        <p:cTn id="25" dur="500"/>
                                        <p:tgtEl>
                                          <p:spTgt spid="1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animEffect transition="in" filter="blinds(horizontal)">
                                      <p:cBhvr>
                                        <p:cTn id="30" dur="500"/>
                                        <p:tgtEl>
                                          <p:spTgt spid="10">
                                            <p:txEl>
                                              <p:pRg st="4" end="4"/>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 DES LICENCES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a:t>
            </a:fld>
            <a:endParaRPr lang="fr-FR"/>
          </a:p>
        </p:txBody>
      </p:sp>
      <p:graphicFrame>
        <p:nvGraphicFramePr>
          <p:cNvPr id="4" name="Tableau 3"/>
          <p:cNvGraphicFramePr>
            <a:graphicFrameLocks noGrp="1"/>
          </p:cNvGraphicFramePr>
          <p:nvPr/>
        </p:nvGraphicFramePr>
        <p:xfrm>
          <a:off x="395536" y="1340768"/>
          <a:ext cx="8424936" cy="3402456"/>
        </p:xfrm>
        <a:graphic>
          <a:graphicData uri="http://schemas.openxmlformats.org/drawingml/2006/table">
            <a:tbl>
              <a:tblPr>
                <a:tableStyleId>{5940675A-B579-460E-94D1-54222C63F5DA}</a:tableStyleId>
              </a:tblPr>
              <a:tblGrid>
                <a:gridCol w="3024337">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558063">
                  <a:extLst>
                    <a:ext uri="{9D8B030D-6E8A-4147-A177-3AD203B41FA5}">
                      <a16:colId xmlns:a16="http://schemas.microsoft.com/office/drawing/2014/main" val="20005"/>
                    </a:ext>
                  </a:extLst>
                </a:gridCol>
                <a:gridCol w="1458160">
                  <a:extLst>
                    <a:ext uri="{9D8B030D-6E8A-4147-A177-3AD203B41FA5}">
                      <a16:colId xmlns:a16="http://schemas.microsoft.com/office/drawing/2014/main" val="20006"/>
                    </a:ext>
                  </a:extLst>
                </a:gridCol>
              </a:tblGrid>
              <a:tr h="488347">
                <a:tc>
                  <a:txBody>
                    <a:bodyPr/>
                    <a:lstStyle/>
                    <a:p>
                      <a:r>
                        <a:rPr lang="fr-FR" sz="1200" b="1" dirty="0">
                          <a:latin typeface="Calibri" pitchFamily="34" charset="0"/>
                        </a:rPr>
                        <a:t>Désignation complète du contrat</a:t>
                      </a:r>
                    </a:p>
                  </a:txBody>
                  <a:tcPr marL="20422" marR="20422" marT="10211" marB="10211" anchor="ctr"/>
                </a:tc>
                <a:tc>
                  <a:txBody>
                    <a:bodyPr/>
                    <a:lstStyle/>
                    <a:p>
                      <a:r>
                        <a:rPr lang="fr-FR" sz="1200" b="1" dirty="0">
                          <a:latin typeface="Calibri" pitchFamily="34" charset="0"/>
                        </a:rPr>
                        <a:t>Terme abrégé désignant la licence</a:t>
                      </a:r>
                    </a:p>
                  </a:txBody>
                  <a:tcPr marL="20422" marR="20422" marT="10211" marB="10211" anchor="ctr"/>
                </a:tc>
                <a:tc gridSpan="4">
                  <a:txBody>
                    <a:bodyPr/>
                    <a:lstStyle/>
                    <a:p>
                      <a:r>
                        <a:rPr lang="fr-FR" sz="1200" b="1" dirty="0">
                          <a:latin typeface="Calibri" pitchFamily="34" charset="0"/>
                        </a:rPr>
                        <a:t>Symboles désignant la licence</a:t>
                      </a:r>
                    </a:p>
                  </a:txBody>
                  <a:tcPr marL="20422" marR="20422" marT="10211" marB="10211" anchor="ct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r>
                        <a:rPr lang="fr-FR" sz="1200" b="1">
                          <a:latin typeface="Calibri" pitchFamily="34" charset="0"/>
                        </a:rPr>
                        <a:t>Type de licence</a:t>
                      </a:r>
                    </a:p>
                  </a:txBody>
                  <a:tcPr marL="20422" marR="20422" marT="10211" marB="10211" anchor="ctr"/>
                </a:tc>
                <a:extLst>
                  <a:ext uri="{0D108BD9-81ED-4DB2-BD59-A6C34878D82A}">
                    <a16:rowId xmlns:a16="http://schemas.microsoft.com/office/drawing/2014/main" val="10000"/>
                  </a:ext>
                </a:extLst>
              </a:tr>
              <a:tr h="439049">
                <a:tc>
                  <a:txBody>
                    <a:bodyPr/>
                    <a:lstStyle/>
                    <a:p>
                      <a:r>
                        <a:rPr lang="fr-FR" sz="1200" b="1">
                          <a:latin typeface="Calibri" pitchFamily="34" charset="0"/>
                        </a:rPr>
                        <a:t>Paternité</a:t>
                      </a:r>
                    </a:p>
                  </a:txBody>
                  <a:tcPr marL="20422" marR="20422" marT="10211" marB="10211" anchor="ctr"/>
                </a:tc>
                <a:tc>
                  <a:txBody>
                    <a:bodyPr/>
                    <a:lstStyle/>
                    <a:p>
                      <a:r>
                        <a:rPr lang="fr-FR" sz="1200" b="1">
                          <a:latin typeface="Calibri" pitchFamily="34" charset="0"/>
                        </a:rPr>
                        <a:t>CC-BY</a:t>
                      </a: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dirty="0">
                        <a:latin typeface="Calibri" pitchFamily="34" charset="0"/>
                      </a:endParaRPr>
                    </a:p>
                  </a:txBody>
                  <a:tcPr marL="20422" marR="20422" marT="10211" marB="10211" anchor="ctr"/>
                </a:tc>
                <a:tc>
                  <a:txBody>
                    <a:bodyPr/>
                    <a:lstStyle/>
                    <a:p>
                      <a:endParaRPr lang="fr-FR" sz="1200" b="1" dirty="0">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r>
                        <a:rPr lang="fr-FR" sz="1200" b="1">
                          <a:latin typeface="Calibri" pitchFamily="34" charset="0"/>
                          <a:hlinkClick r:id="rId2" tooltip="Licence libre"/>
                        </a:rPr>
                        <a:t>Licence libre</a:t>
                      </a:r>
                      <a:r>
                        <a:rPr lang="fr-FR" sz="1200" b="1">
                          <a:latin typeface="Calibri" pitchFamily="34" charset="0"/>
                        </a:rPr>
                        <a:t> non </a:t>
                      </a:r>
                      <a:r>
                        <a:rPr lang="fr-FR" sz="1200" b="1">
                          <a:latin typeface="Calibri" pitchFamily="34" charset="0"/>
                          <a:hlinkClick r:id="rId3" tooltip="Copyleft"/>
                        </a:rPr>
                        <a:t>copyleft</a:t>
                      </a:r>
                      <a:endParaRPr lang="fr-FR" sz="1200" b="1">
                        <a:latin typeface="Calibri" pitchFamily="34" charset="0"/>
                      </a:endParaRPr>
                    </a:p>
                  </a:txBody>
                  <a:tcPr marL="20422" marR="20422" marT="10211" marB="10211" anchor="ctr"/>
                </a:tc>
                <a:extLst>
                  <a:ext uri="{0D108BD9-81ED-4DB2-BD59-A6C34878D82A}">
                    <a16:rowId xmlns:a16="http://schemas.microsoft.com/office/drawing/2014/main" val="10001"/>
                  </a:ext>
                </a:extLst>
              </a:tr>
              <a:tr h="488347">
                <a:tc>
                  <a:txBody>
                    <a:bodyPr/>
                    <a:lstStyle/>
                    <a:p>
                      <a:r>
                        <a:rPr lang="fr-FR" sz="1200" b="1" dirty="0">
                          <a:latin typeface="Calibri" pitchFamily="34" charset="0"/>
                        </a:rPr>
                        <a:t>Paternité</a:t>
                      </a:r>
                      <a:br>
                        <a:rPr lang="fr-FR" sz="1200" b="1" dirty="0">
                          <a:latin typeface="Calibri" pitchFamily="34" charset="0"/>
                        </a:rPr>
                      </a:br>
                      <a:r>
                        <a:rPr lang="fr-FR" sz="1200" b="1" dirty="0">
                          <a:latin typeface="Calibri" pitchFamily="34" charset="0"/>
                        </a:rPr>
                        <a:t>Partage des conditions initiales à l'identique</a:t>
                      </a:r>
                    </a:p>
                  </a:txBody>
                  <a:tcPr marL="20422" marR="20422" marT="10211" marB="10211" anchor="ctr"/>
                </a:tc>
                <a:tc>
                  <a:txBody>
                    <a:bodyPr/>
                    <a:lstStyle/>
                    <a:p>
                      <a:r>
                        <a:rPr lang="fr-FR" sz="1200" b="1" dirty="0">
                          <a:latin typeface="Calibri" pitchFamily="34" charset="0"/>
                        </a:rPr>
                        <a:t>CC-BY-SA</a:t>
                      </a: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dirty="0">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r>
                        <a:rPr lang="fr-FR" sz="1200" b="1">
                          <a:latin typeface="Calibri" pitchFamily="34" charset="0"/>
                          <a:hlinkClick r:id="rId2" tooltip="Licence libre"/>
                        </a:rPr>
                        <a:t>Licence libre</a:t>
                      </a:r>
                      <a:r>
                        <a:rPr lang="fr-FR" sz="1200" b="1">
                          <a:latin typeface="Calibri" pitchFamily="34" charset="0"/>
                        </a:rPr>
                        <a:t> </a:t>
                      </a:r>
                      <a:r>
                        <a:rPr lang="fr-FR" sz="1200" b="1">
                          <a:latin typeface="Calibri" pitchFamily="34" charset="0"/>
                          <a:hlinkClick r:id="rId3" tooltip="Copyleft"/>
                        </a:rPr>
                        <a:t>copyleft</a:t>
                      </a:r>
                      <a:endParaRPr lang="fr-FR" sz="1200" b="1">
                        <a:latin typeface="Calibri" pitchFamily="34" charset="0"/>
                      </a:endParaRPr>
                    </a:p>
                  </a:txBody>
                  <a:tcPr marL="20422" marR="20422" marT="10211" marB="10211" anchor="ctr"/>
                </a:tc>
                <a:extLst>
                  <a:ext uri="{0D108BD9-81ED-4DB2-BD59-A6C34878D82A}">
                    <a16:rowId xmlns:a16="http://schemas.microsoft.com/office/drawing/2014/main" val="10002"/>
                  </a:ext>
                </a:extLst>
              </a:tr>
              <a:tr h="331406">
                <a:tc>
                  <a:txBody>
                    <a:bodyPr/>
                    <a:lstStyle/>
                    <a:p>
                      <a:r>
                        <a:rPr lang="fr-FR" sz="1200" b="1">
                          <a:latin typeface="Calibri" pitchFamily="34" charset="0"/>
                        </a:rPr>
                        <a:t>Paternité</a:t>
                      </a:r>
                      <a:br>
                        <a:rPr lang="fr-FR" sz="1200" b="1">
                          <a:latin typeface="Calibri" pitchFamily="34" charset="0"/>
                        </a:rPr>
                      </a:br>
                      <a:r>
                        <a:rPr lang="fr-FR" sz="1200" b="1">
                          <a:latin typeface="Calibri" pitchFamily="34" charset="0"/>
                        </a:rPr>
                        <a:t>Pas de modification</a:t>
                      </a:r>
                    </a:p>
                  </a:txBody>
                  <a:tcPr marL="20422" marR="20422" marT="10211" marB="10211" anchor="ctr"/>
                </a:tc>
                <a:tc>
                  <a:txBody>
                    <a:bodyPr/>
                    <a:lstStyle/>
                    <a:p>
                      <a:r>
                        <a:rPr lang="fr-FR" sz="1200" b="1">
                          <a:latin typeface="Calibri" pitchFamily="34" charset="0"/>
                        </a:rPr>
                        <a:t>CC-BY-ND</a:t>
                      </a: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r>
                        <a:rPr lang="fr-FR" sz="1200" b="1" dirty="0">
                          <a:latin typeface="Calibri" pitchFamily="34" charset="0"/>
                          <a:hlinkClick r:id="rId4" tooltip="Licence de libre diffusion"/>
                        </a:rPr>
                        <a:t>Licence de libre diffusion</a:t>
                      </a:r>
                      <a:endParaRPr lang="fr-FR" sz="1200" b="1" dirty="0">
                        <a:latin typeface="Calibri" pitchFamily="34" charset="0"/>
                      </a:endParaRPr>
                    </a:p>
                  </a:txBody>
                  <a:tcPr marL="20422" marR="20422" marT="10211" marB="10211" anchor="ctr"/>
                </a:tc>
                <a:extLst>
                  <a:ext uri="{0D108BD9-81ED-4DB2-BD59-A6C34878D82A}">
                    <a16:rowId xmlns:a16="http://schemas.microsoft.com/office/drawing/2014/main" val="10003"/>
                  </a:ext>
                </a:extLst>
              </a:tr>
              <a:tr h="331406">
                <a:tc>
                  <a:txBody>
                    <a:bodyPr/>
                    <a:lstStyle/>
                    <a:p>
                      <a:r>
                        <a:rPr lang="fr-FR" sz="1200" b="1" dirty="0">
                          <a:latin typeface="Calibri" pitchFamily="34" charset="0"/>
                        </a:rPr>
                        <a:t>Paternité</a:t>
                      </a:r>
                      <a:br>
                        <a:rPr lang="fr-FR" sz="1200" b="1" dirty="0">
                          <a:latin typeface="Calibri" pitchFamily="34" charset="0"/>
                        </a:rPr>
                      </a:br>
                      <a:r>
                        <a:rPr lang="fr-FR" sz="1200" b="1" dirty="0">
                          <a:latin typeface="Calibri" pitchFamily="34" charset="0"/>
                        </a:rPr>
                        <a:t>Pas d'utilisation commerciale</a:t>
                      </a:r>
                    </a:p>
                  </a:txBody>
                  <a:tcPr marL="20422" marR="20422" marT="10211" marB="10211" anchor="ctr"/>
                </a:tc>
                <a:tc>
                  <a:txBody>
                    <a:bodyPr/>
                    <a:lstStyle/>
                    <a:p>
                      <a:r>
                        <a:rPr lang="fr-FR" sz="1200" b="1">
                          <a:latin typeface="Calibri" pitchFamily="34" charset="0"/>
                        </a:rPr>
                        <a:t>CC-BY-NC</a:t>
                      </a:r>
                    </a:p>
                  </a:txBody>
                  <a:tcPr marL="20422" marR="20422" marT="10211" marB="10211" anchor="ctr"/>
                </a:tc>
                <a:tc>
                  <a:txBody>
                    <a:bodyPr/>
                    <a:lstStyle/>
                    <a:p>
                      <a:endParaRPr lang="fr-FR" sz="1200" b="1" dirty="0">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r>
                        <a:rPr lang="fr-FR" sz="1200" b="1">
                          <a:latin typeface="Calibri" pitchFamily="34" charset="0"/>
                          <a:hlinkClick r:id="rId4" tooltip="Licence de libre diffusion"/>
                        </a:rPr>
                        <a:t>Licence de libre diffusion</a:t>
                      </a:r>
                      <a:endParaRPr lang="fr-FR" sz="1200" b="1">
                        <a:latin typeface="Calibri" pitchFamily="34" charset="0"/>
                      </a:endParaRPr>
                    </a:p>
                  </a:txBody>
                  <a:tcPr marL="20422" marR="20422" marT="10211" marB="10211" anchor="ctr"/>
                </a:tc>
                <a:extLst>
                  <a:ext uri="{0D108BD9-81ED-4DB2-BD59-A6C34878D82A}">
                    <a16:rowId xmlns:a16="http://schemas.microsoft.com/office/drawing/2014/main" val="10004"/>
                  </a:ext>
                </a:extLst>
              </a:tr>
              <a:tr h="645287">
                <a:tc>
                  <a:txBody>
                    <a:bodyPr/>
                    <a:lstStyle/>
                    <a:p>
                      <a:r>
                        <a:rPr lang="fr-FR" sz="1200" b="1">
                          <a:latin typeface="Calibri" pitchFamily="34" charset="0"/>
                        </a:rPr>
                        <a:t>Paternité</a:t>
                      </a:r>
                      <a:br>
                        <a:rPr lang="fr-FR" sz="1200" b="1">
                          <a:latin typeface="Calibri" pitchFamily="34" charset="0"/>
                        </a:rPr>
                      </a:br>
                      <a:r>
                        <a:rPr lang="fr-FR" sz="1200" b="1">
                          <a:latin typeface="Calibri" pitchFamily="34" charset="0"/>
                        </a:rPr>
                        <a:t>Pas d'utilisation commerciale</a:t>
                      </a:r>
                      <a:br>
                        <a:rPr lang="fr-FR" sz="1200" b="1">
                          <a:latin typeface="Calibri" pitchFamily="34" charset="0"/>
                        </a:rPr>
                      </a:br>
                      <a:r>
                        <a:rPr lang="fr-FR" sz="1200" b="1">
                          <a:latin typeface="Calibri" pitchFamily="34" charset="0"/>
                        </a:rPr>
                        <a:t>Partage des conditions initiales à l'identique</a:t>
                      </a:r>
                    </a:p>
                  </a:txBody>
                  <a:tcPr marL="20422" marR="20422" marT="10211" marB="10211" anchor="ctr"/>
                </a:tc>
                <a:tc>
                  <a:txBody>
                    <a:bodyPr/>
                    <a:lstStyle/>
                    <a:p>
                      <a:r>
                        <a:rPr lang="fr-FR" sz="1200" b="1">
                          <a:latin typeface="Calibri" pitchFamily="34" charset="0"/>
                        </a:rPr>
                        <a:t>CC-BY-NC-SA</a:t>
                      </a: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r>
                        <a:rPr lang="fr-FR" sz="1200" b="1">
                          <a:latin typeface="Calibri" pitchFamily="34" charset="0"/>
                          <a:hlinkClick r:id="rId4" tooltip="Licence de libre diffusion"/>
                        </a:rPr>
                        <a:t>Licence de libre diffusion</a:t>
                      </a:r>
                      <a:endParaRPr lang="fr-FR" sz="1200" b="1">
                        <a:latin typeface="Calibri" pitchFamily="34" charset="0"/>
                      </a:endParaRPr>
                    </a:p>
                  </a:txBody>
                  <a:tcPr marL="20422" marR="20422" marT="10211" marB="10211" anchor="ctr"/>
                </a:tc>
                <a:extLst>
                  <a:ext uri="{0D108BD9-81ED-4DB2-BD59-A6C34878D82A}">
                    <a16:rowId xmlns:a16="http://schemas.microsoft.com/office/drawing/2014/main" val="10005"/>
                  </a:ext>
                </a:extLst>
              </a:tr>
              <a:tr h="488347">
                <a:tc>
                  <a:txBody>
                    <a:bodyPr/>
                    <a:lstStyle/>
                    <a:p>
                      <a:r>
                        <a:rPr lang="fr-FR" sz="1200" b="1">
                          <a:latin typeface="Calibri" pitchFamily="34" charset="0"/>
                        </a:rPr>
                        <a:t>Paternité</a:t>
                      </a:r>
                      <a:br>
                        <a:rPr lang="fr-FR" sz="1200" b="1">
                          <a:latin typeface="Calibri" pitchFamily="34" charset="0"/>
                        </a:rPr>
                      </a:br>
                      <a:r>
                        <a:rPr lang="fr-FR" sz="1200" b="1">
                          <a:latin typeface="Calibri" pitchFamily="34" charset="0"/>
                        </a:rPr>
                        <a:t>Pas d'utilisation commerciale</a:t>
                      </a:r>
                      <a:br>
                        <a:rPr lang="fr-FR" sz="1200" b="1">
                          <a:latin typeface="Calibri" pitchFamily="34" charset="0"/>
                        </a:rPr>
                      </a:br>
                      <a:r>
                        <a:rPr lang="fr-FR" sz="1200" b="1">
                          <a:latin typeface="Calibri" pitchFamily="34" charset="0"/>
                        </a:rPr>
                        <a:t>Pas de modification</a:t>
                      </a:r>
                    </a:p>
                  </a:txBody>
                  <a:tcPr marL="20422" marR="20422" marT="10211" marB="10211" anchor="ctr"/>
                </a:tc>
                <a:tc>
                  <a:txBody>
                    <a:bodyPr/>
                    <a:lstStyle/>
                    <a:p>
                      <a:r>
                        <a:rPr lang="fr-FR" sz="1200" b="1" dirty="0">
                          <a:latin typeface="Calibri" pitchFamily="34" charset="0"/>
                        </a:rPr>
                        <a:t>CC-BY-NC-ND</a:t>
                      </a: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endParaRPr lang="fr-FR" sz="1200" b="1">
                        <a:latin typeface="Calibri" pitchFamily="34" charset="0"/>
                      </a:endParaRPr>
                    </a:p>
                  </a:txBody>
                  <a:tcPr marL="20422" marR="20422" marT="10211" marB="10211" anchor="ctr"/>
                </a:tc>
                <a:tc>
                  <a:txBody>
                    <a:bodyPr/>
                    <a:lstStyle/>
                    <a:p>
                      <a:r>
                        <a:rPr lang="fr-FR" sz="1200" b="1" dirty="0">
                          <a:latin typeface="Calibri" pitchFamily="34" charset="0"/>
                          <a:hlinkClick r:id="rId4" tooltip="Licence de libre diffusion"/>
                        </a:rPr>
                        <a:t>Licence de libre diffusion</a:t>
                      </a:r>
                      <a:endParaRPr lang="fr-FR" sz="1200" b="1" dirty="0">
                        <a:latin typeface="Calibri" pitchFamily="34" charset="0"/>
                      </a:endParaRPr>
                    </a:p>
                  </a:txBody>
                  <a:tcPr marL="20422" marR="20422" marT="10211" marB="10211" anchor="ctr"/>
                </a:tc>
                <a:extLst>
                  <a:ext uri="{0D108BD9-81ED-4DB2-BD59-A6C34878D82A}">
                    <a16:rowId xmlns:a16="http://schemas.microsoft.com/office/drawing/2014/main" val="10006"/>
                  </a:ext>
                </a:extLst>
              </a:tr>
            </a:tbl>
          </a:graphicData>
        </a:graphic>
      </p:graphicFrame>
      <p:pic>
        <p:nvPicPr>
          <p:cNvPr id="234497" name="Picture 1" descr="Creative Commons Attribu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1845" y="2399158"/>
            <a:ext cx="281186" cy="281186"/>
          </a:xfrm>
          <a:prstGeom prst="rect">
            <a:avLst/>
          </a:prstGeom>
          <a:noFill/>
        </p:spPr>
      </p:pic>
      <p:pic>
        <p:nvPicPr>
          <p:cNvPr id="234498" name="Picture 2" descr="Creative Commons Attribu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1845" y="2815331"/>
            <a:ext cx="281186" cy="281186"/>
          </a:xfrm>
          <a:prstGeom prst="rect">
            <a:avLst/>
          </a:prstGeom>
          <a:noFill/>
        </p:spPr>
      </p:pic>
      <p:pic>
        <p:nvPicPr>
          <p:cNvPr id="234499" name="Picture 3" descr="Creative Commons Share Alik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5111" y="3717031"/>
            <a:ext cx="281186" cy="281186"/>
          </a:xfrm>
          <a:prstGeom prst="rect">
            <a:avLst/>
          </a:prstGeom>
          <a:noFill/>
        </p:spPr>
      </p:pic>
      <p:pic>
        <p:nvPicPr>
          <p:cNvPr id="234500" name="Picture 4" descr="Creative Commons Attribu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4896" y="3717031"/>
            <a:ext cx="281186" cy="281186"/>
          </a:xfrm>
          <a:prstGeom prst="rect">
            <a:avLst/>
          </a:prstGeom>
          <a:noFill/>
        </p:spPr>
      </p:pic>
      <p:pic>
        <p:nvPicPr>
          <p:cNvPr id="234501" name="Picture 5" descr="Creative Commons No Derivative Work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40947" y="4357091"/>
            <a:ext cx="281186" cy="281186"/>
          </a:xfrm>
          <a:prstGeom prst="rect">
            <a:avLst/>
          </a:prstGeom>
          <a:noFill/>
        </p:spPr>
      </p:pic>
      <p:pic>
        <p:nvPicPr>
          <p:cNvPr id="234502" name="Picture 6" descr="Creative Commons Attribu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8195" y="4340199"/>
            <a:ext cx="281186" cy="281186"/>
          </a:xfrm>
          <a:prstGeom prst="rect">
            <a:avLst/>
          </a:prstGeom>
          <a:noFill/>
        </p:spPr>
      </p:pic>
      <p:pic>
        <p:nvPicPr>
          <p:cNvPr id="234503" name="Picture 7" descr="Creative Commons Noncommercial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6137" y="4365103"/>
            <a:ext cx="281186" cy="281186"/>
          </a:xfrm>
          <a:prstGeom prst="rect">
            <a:avLst/>
          </a:prstGeom>
          <a:noFill/>
        </p:spPr>
      </p:pic>
      <p:pic>
        <p:nvPicPr>
          <p:cNvPr id="234504" name="Picture 8" descr="Creative Commons Attribu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8195" y="3206625"/>
            <a:ext cx="281186" cy="281186"/>
          </a:xfrm>
          <a:prstGeom prst="rect">
            <a:avLst/>
          </a:prstGeom>
          <a:noFill/>
        </p:spPr>
      </p:pic>
      <p:pic>
        <p:nvPicPr>
          <p:cNvPr id="234505" name="Picture 9" descr="Creative Commons Noncommercial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2983" y="3723877"/>
            <a:ext cx="281186" cy="281186"/>
          </a:xfrm>
          <a:prstGeom prst="rect">
            <a:avLst/>
          </a:prstGeom>
          <a:noFill/>
        </p:spPr>
      </p:pic>
      <p:pic>
        <p:nvPicPr>
          <p:cNvPr id="234506" name="Picture 10" descr="Creative Commons Share Alik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9303" y="2389633"/>
            <a:ext cx="281186" cy="281186"/>
          </a:xfrm>
          <a:prstGeom prst="rect">
            <a:avLst/>
          </a:prstGeom>
          <a:noFill/>
        </p:spPr>
      </p:pic>
      <p:pic>
        <p:nvPicPr>
          <p:cNvPr id="234507" name="Picture 11" descr="Creative Commons Attribu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5495" y="1913780"/>
            <a:ext cx="281186" cy="281186"/>
          </a:xfrm>
          <a:prstGeom prst="rect">
            <a:avLst/>
          </a:prstGeom>
          <a:noFill/>
        </p:spPr>
      </p:pic>
      <p:pic>
        <p:nvPicPr>
          <p:cNvPr id="234508" name="Picture 12" descr="Creative Commons Noncommercial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2983" y="3212975"/>
            <a:ext cx="281186" cy="281186"/>
          </a:xfrm>
          <a:prstGeom prst="rect">
            <a:avLst/>
          </a:prstGeom>
          <a:noFill/>
        </p:spPr>
      </p:pic>
      <p:pic>
        <p:nvPicPr>
          <p:cNvPr id="234509" name="Picture 13" descr="Creative Commons No Derivative Work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6089" y="2819027"/>
            <a:ext cx="281186" cy="281186"/>
          </a:xfrm>
          <a:prstGeom prst="rect">
            <a:avLst/>
          </a:prstGeom>
          <a:noFill/>
        </p:spPr>
      </p:pic>
      <p:pic>
        <p:nvPicPr>
          <p:cNvPr id="24" name="Image 23" descr="64px-Cc-nc-euro.svg.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00962" y="3198687"/>
            <a:ext cx="288032" cy="288032"/>
          </a:xfrm>
          <a:prstGeom prst="rect">
            <a:avLst/>
          </a:prstGeom>
        </p:spPr>
      </p:pic>
      <p:pic>
        <p:nvPicPr>
          <p:cNvPr id="27" name="Image 26" descr="64px-Cc-nc-euro.svg.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88312" y="3731889"/>
            <a:ext cx="288032" cy="288032"/>
          </a:xfrm>
          <a:prstGeom prst="rect">
            <a:avLst/>
          </a:prstGeom>
        </p:spPr>
      </p:pic>
      <p:pic>
        <p:nvPicPr>
          <p:cNvPr id="28" name="Image 27" descr="64px-Cc-nc-euro.svg.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78614" y="4365302"/>
            <a:ext cx="288032" cy="288032"/>
          </a:xfrm>
          <a:prstGeom prst="rect">
            <a:avLst/>
          </a:prstGeom>
        </p:spPr>
      </p:pic>
      <p:pic>
        <p:nvPicPr>
          <p:cNvPr id="21" name="Image 20">
            <a:hlinkClick r:id="rId10" action="ppaction://hlinksldjump"/>
            <a:extLst>
              <a:ext uri="{FF2B5EF4-FFF2-40B4-BE49-F238E27FC236}">
                <a16:creationId xmlns:a16="http://schemas.microsoft.com/office/drawing/2014/main" id="{F622F34B-5DDB-4507-97A2-553125C49EDB}"/>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51091" y="6605726"/>
            <a:ext cx="200300" cy="199988"/>
          </a:xfrm>
          <a:prstGeom prst="rect">
            <a:avLst/>
          </a:prstGeom>
        </p:spPr>
      </p:pic>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HARDWARE DEBOUNCING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140</a:t>
            </a:fld>
            <a:endParaRPr lang="fr-FR"/>
          </a:p>
        </p:txBody>
      </p:sp>
      <p:sp>
        <p:nvSpPr>
          <p:cNvPr id="165889" name="Rectangle 1"/>
          <p:cNvSpPr>
            <a:spLocks noChangeArrowheads="1"/>
          </p:cNvSpPr>
          <p:nvPr/>
        </p:nvSpPr>
        <p:spPr bwMode="auto">
          <a:xfrm>
            <a:off x="0" y="642918"/>
            <a:ext cx="3857652" cy="49244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//Program by Jeremy Blum  www.jeremyblum.com</a:t>
            </a:r>
            <a:endParaRPr kumimoji="0" lang="fr-FR"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a:t>
            </a:r>
            <a:r>
              <a:rPr kumimoji="0" 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Debounced</a:t>
            </a:r>
            <a:r>
              <a:rPr kumimoji="0" 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Switch Input via hardware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int</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switchPin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2;</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int</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ledPin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13;</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boolean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lastButton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LOW;</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boolean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ledOn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false;</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FF6600"/>
                </a:solidFill>
                <a:effectLst/>
                <a:latin typeface="Calibri" pitchFamily="34" charset="0"/>
                <a:ea typeface="Calibri" pitchFamily="34" charset="0"/>
                <a:cs typeface="Times New Roman" pitchFamily="18" charset="0"/>
              </a:rPr>
              <a:t>void setup()</a:t>
            </a:r>
            <a:endParaRPr kumimoji="0" lang="fr-FR" sz="600" b="1" i="0" u="none" strike="noStrike" cap="none" normalizeH="0" baseline="0" dirty="0">
              <a:ln>
                <a:noFill/>
              </a:ln>
              <a:solidFill>
                <a:srgbClr val="FF66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FF6600"/>
                </a:solidFill>
                <a:effectLst/>
                <a:latin typeface="Calibri" pitchFamily="34" charset="0"/>
                <a:ea typeface="Calibri" pitchFamily="34" charset="0"/>
                <a:cs typeface="Times New Roman" pitchFamily="18" charset="0"/>
              </a:rPr>
              <a:t>{</a:t>
            </a:r>
            <a:endParaRPr kumimoji="0" lang="fr-FR" sz="600" b="1" i="0" u="none" strike="noStrike" cap="none" normalizeH="0" baseline="0" dirty="0">
              <a:ln>
                <a:noFill/>
              </a:ln>
              <a:solidFill>
                <a:srgbClr val="FF66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pinMode</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switchPin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INPUT);</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pinMode</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ledPin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OUTPUT);</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Serial.begin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(9600);</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FF6600"/>
                </a:solidFill>
                <a:effectLst/>
                <a:latin typeface="Calibri" pitchFamily="34" charset="0"/>
                <a:ea typeface="Calibri" pitchFamily="34" charset="0"/>
                <a:cs typeface="Times New Roman" pitchFamily="18" charset="0"/>
              </a:rPr>
              <a:t>}</a:t>
            </a:r>
            <a:endParaRPr kumimoji="0" lang="fr-FR" sz="600" b="1" i="0" u="none" strike="noStrike" cap="none" normalizeH="0" baseline="0" dirty="0">
              <a:ln>
                <a:noFill/>
              </a:ln>
              <a:solidFill>
                <a:srgbClr val="FF66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FF6600"/>
                </a:solidFill>
                <a:effectLst/>
                <a:latin typeface="Calibri" pitchFamily="34" charset="0"/>
                <a:ea typeface="Calibri" pitchFamily="34" charset="0"/>
                <a:cs typeface="Times New Roman" pitchFamily="18" charset="0"/>
              </a:rPr>
              <a:t>void loop() </a:t>
            </a:r>
            <a:endParaRPr kumimoji="0" lang="fr-FR" sz="600" b="1" i="0" u="none" strike="noStrike" cap="none" normalizeH="0" baseline="0" dirty="0">
              <a:ln>
                <a:noFill/>
              </a:ln>
              <a:solidFill>
                <a:srgbClr val="FF66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FF6600"/>
                </a:solidFill>
                <a:effectLst/>
                <a:latin typeface="Calibri" pitchFamily="34" charset="0"/>
                <a:ea typeface="Calibri" pitchFamily="34" charset="0"/>
                <a:cs typeface="Times New Roman" pitchFamily="18" charset="0"/>
              </a:rPr>
              <a:t>{</a:t>
            </a:r>
            <a:endParaRPr kumimoji="0" lang="fr-FR" sz="600" b="1" i="0" u="none" strike="noStrike" cap="none" normalizeH="0" baseline="0" dirty="0">
              <a:ln>
                <a:noFill/>
              </a:ln>
              <a:solidFill>
                <a:srgbClr val="FF66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Serial.println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digitalRead</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switchPin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if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digitalRead</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switchPin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HIGH &amp;&amp;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lastButton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LOW)</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ledOn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ledOn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lastButton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HIGH;</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else</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lastButton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LOW;</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lastButton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 </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digitalRead</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r>
              <a:rPr kumimoji="0" lang="en-US"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switchPin</a:t>
            </a: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fr-FR"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fr-FR"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digitalWrite</a:t>
            </a:r>
            <a:r>
              <a:rPr kumimoji="0" lang="fr-FR"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r>
              <a:rPr kumimoji="0" lang="fr-FR"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ledPin</a:t>
            </a:r>
            <a:r>
              <a:rPr kumimoji="0" lang="fr-FR"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 </a:t>
            </a:r>
            <a:r>
              <a:rPr kumimoji="0" lang="fr-FR" sz="1100" b="1" i="0" u="none" strike="noStrike" cap="none" normalizeH="0" baseline="0" dirty="0" err="1">
                <a:ln>
                  <a:noFill/>
                </a:ln>
                <a:solidFill>
                  <a:srgbClr val="0070C0"/>
                </a:solidFill>
                <a:effectLst/>
                <a:latin typeface="Calibri" pitchFamily="34" charset="0"/>
                <a:ea typeface="Calibri" pitchFamily="34" charset="0"/>
                <a:cs typeface="Times New Roman" pitchFamily="18" charset="0"/>
              </a:rPr>
              <a:t>ledOn</a:t>
            </a:r>
            <a:r>
              <a:rPr kumimoji="0" lang="fr-FR"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endParaRPr kumimoji="0" lang="fr-FR" sz="600" b="1" i="0" u="none" strike="noStrike" cap="none" normalizeH="0" baseline="0" dirty="0">
              <a:ln>
                <a:noFill/>
              </a:ln>
              <a:solidFill>
                <a:srgbClr val="007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100" b="1" i="0" u="none" strike="noStrike" cap="none" normalizeH="0" baseline="0" dirty="0">
                <a:ln>
                  <a:noFill/>
                </a:ln>
                <a:solidFill>
                  <a:srgbClr val="0070C0"/>
                </a:solidFill>
                <a:effectLst/>
                <a:latin typeface="Calibri" pitchFamily="34" charset="0"/>
                <a:ea typeface="Calibri" pitchFamily="34" charset="0"/>
                <a:cs typeface="Times New Roman" pitchFamily="18" charset="0"/>
              </a:rPr>
              <a:t>}</a:t>
            </a:r>
            <a:endParaRPr kumimoji="0" lang="fr-FR" sz="1800" b="1" i="0" u="none" strike="noStrike" cap="none" normalizeH="0" baseline="0" dirty="0">
              <a:ln>
                <a:noFill/>
              </a:ln>
              <a:solidFill>
                <a:srgbClr val="0070C0"/>
              </a:solidFill>
              <a:effectLst/>
              <a:latin typeface="Arial" pitchFamily="34" charset="0"/>
              <a:cs typeface="Arial" pitchFamily="34" charset="0"/>
            </a:endParaRPr>
          </a:p>
        </p:txBody>
      </p:sp>
      <p:sp>
        <p:nvSpPr>
          <p:cNvPr id="6" name="Rectangle 5"/>
          <p:cNvSpPr/>
          <p:nvPr/>
        </p:nvSpPr>
        <p:spPr>
          <a:xfrm>
            <a:off x="0" y="6264495"/>
            <a:ext cx="8501090" cy="307777"/>
          </a:xfrm>
          <a:prstGeom prst="rect">
            <a:avLst/>
          </a:prstGeom>
        </p:spPr>
        <p:txBody>
          <a:bodyPr wrap="square">
            <a:spAutoFit/>
          </a:bodyPr>
          <a:lstStyle/>
          <a:p>
            <a:r>
              <a:rPr lang="fr-FR" b="1" dirty="0">
                <a:solidFill>
                  <a:srgbClr val="0070C0"/>
                </a:solidFill>
                <a:latin typeface="Calibri" pitchFamily="34" charset="0"/>
                <a:cs typeface="Calibri" pitchFamily="34" charset="0"/>
              </a:rPr>
              <a:t>http://jeremyblum.com/2011/03/07/arduino-tutorial-10-interrupts-and-hardware-debouncing/</a:t>
            </a:r>
          </a:p>
        </p:txBody>
      </p:sp>
      <p:pic>
        <p:nvPicPr>
          <p:cNvPr id="7" name="Image 6" descr="light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004023" y="3592310"/>
            <a:ext cx="4362402" cy="2320346"/>
          </a:xfrm>
          <a:prstGeom prst="rect">
            <a:avLst/>
          </a:prstGeom>
        </p:spPr>
      </p:pic>
      <p:sp>
        <p:nvSpPr>
          <p:cNvPr id="8" name="Rectangle 7"/>
          <p:cNvSpPr/>
          <p:nvPr/>
        </p:nvSpPr>
        <p:spPr>
          <a:xfrm>
            <a:off x="0" y="5537995"/>
            <a:ext cx="9468544" cy="707886"/>
          </a:xfrm>
          <a:prstGeom prst="rect">
            <a:avLst/>
          </a:prstGeom>
        </p:spPr>
        <p:txBody>
          <a:bodyPr wrap="square">
            <a:spAutoFit/>
          </a:bodyPr>
          <a:lstStyle/>
          <a:p>
            <a:pPr algn="just"/>
            <a:r>
              <a:rPr lang="fr-FR" sz="1000" b="1" dirty="0">
                <a:latin typeface="Calibri" pitchFamily="34" charset="0"/>
                <a:cs typeface="Calibri" pitchFamily="34" charset="0"/>
              </a:rPr>
              <a:t>PART LIST:</a:t>
            </a:r>
          </a:p>
          <a:p>
            <a:pPr algn="just">
              <a:buFontTx/>
              <a:buChar char="-"/>
            </a:pPr>
            <a:r>
              <a:rPr lang="fr-FR" sz="1000" b="1" dirty="0" err="1">
                <a:latin typeface="Calibri" pitchFamily="34" charset="0"/>
                <a:cs typeface="Calibri" pitchFamily="34" charset="0"/>
              </a:rPr>
              <a:t>Inverting</a:t>
            </a:r>
            <a:r>
              <a:rPr lang="fr-FR" sz="1000" b="1" dirty="0">
                <a:latin typeface="Calibri" pitchFamily="34" charset="0"/>
                <a:cs typeface="Calibri" pitchFamily="34" charset="0"/>
              </a:rPr>
              <a:t> Schmitt Trigger: </a:t>
            </a:r>
            <a:r>
              <a:rPr lang="fr-FR" sz="1000" b="1" dirty="0">
                <a:latin typeface="Calibri" pitchFamily="34" charset="0"/>
                <a:cs typeface="Calibri" pitchFamily="34" charset="0"/>
                <a:hlinkClick r:id="rId4"/>
              </a:rPr>
              <a:t>http://us.element-14.com/stmicroelectronics/m74hc14b1r/ic-hex-inverter-schmitt-trigger/dp/89K0862</a:t>
            </a:r>
            <a:r>
              <a:rPr lang="fr-FR" sz="1000" b="1" dirty="0">
                <a:latin typeface="Calibri" pitchFamily="34" charset="0"/>
                <a:cs typeface="Calibri" pitchFamily="34" charset="0"/>
              </a:rPr>
              <a:t> </a:t>
            </a:r>
          </a:p>
          <a:p>
            <a:pPr algn="just">
              <a:buFontTx/>
              <a:buChar char="-"/>
            </a:pPr>
            <a:r>
              <a:rPr lang="fr-FR" sz="1000" b="1" dirty="0">
                <a:latin typeface="Calibri" pitchFamily="34" charset="0"/>
                <a:cs typeface="Calibri" pitchFamily="34" charset="0"/>
              </a:rPr>
              <a:t>10k ohm </a:t>
            </a:r>
            <a:r>
              <a:rPr lang="fr-FR" sz="1000" b="1" dirty="0" err="1">
                <a:latin typeface="Calibri" pitchFamily="34" charset="0"/>
                <a:cs typeface="Calibri" pitchFamily="34" charset="0"/>
              </a:rPr>
              <a:t>Resistor</a:t>
            </a:r>
            <a:r>
              <a:rPr lang="fr-FR" sz="1000" b="1" dirty="0">
                <a:latin typeface="Calibri" pitchFamily="34" charset="0"/>
                <a:cs typeface="Calibri" pitchFamily="34" charset="0"/>
              </a:rPr>
              <a:t>: </a:t>
            </a:r>
            <a:r>
              <a:rPr lang="fr-FR" sz="1000" b="1" dirty="0">
                <a:latin typeface="Calibri" pitchFamily="34" charset="0"/>
                <a:cs typeface="Calibri" pitchFamily="34" charset="0"/>
                <a:hlinkClick r:id="rId5"/>
              </a:rPr>
              <a:t>http://us.element-14.com/multicomp/mccfr0w4j0103a50/resistor-carbon-film-10kohm-250mw/dp/58K5002</a:t>
            </a:r>
            <a:r>
              <a:rPr lang="fr-FR" sz="1000" b="1" dirty="0">
                <a:latin typeface="Calibri" pitchFamily="34" charset="0"/>
                <a:cs typeface="Calibri" pitchFamily="34" charset="0"/>
              </a:rPr>
              <a:t> </a:t>
            </a:r>
          </a:p>
          <a:p>
            <a:pPr algn="just">
              <a:buFontTx/>
              <a:buChar char="-"/>
            </a:pPr>
            <a:r>
              <a:rPr lang="fr-FR" sz="1000" b="1" dirty="0">
                <a:latin typeface="Calibri" pitchFamily="34" charset="0"/>
                <a:cs typeface="Calibri" pitchFamily="34" charset="0"/>
              </a:rPr>
              <a:t>  10uF </a:t>
            </a:r>
            <a:r>
              <a:rPr lang="fr-FR" sz="1000" b="1" dirty="0" err="1">
                <a:latin typeface="Calibri" pitchFamily="34" charset="0"/>
                <a:cs typeface="Calibri" pitchFamily="34" charset="0"/>
              </a:rPr>
              <a:t>Capacitor</a:t>
            </a:r>
            <a:r>
              <a:rPr lang="fr-FR" sz="1000" b="1" dirty="0">
                <a:latin typeface="Calibri" pitchFamily="34" charset="0"/>
                <a:cs typeface="Calibri" pitchFamily="34" charset="0"/>
              </a:rPr>
              <a:t>: </a:t>
            </a:r>
            <a:r>
              <a:rPr lang="fr-FR" sz="1000" b="1" dirty="0">
                <a:latin typeface="Calibri" pitchFamily="34" charset="0"/>
                <a:cs typeface="Calibri" pitchFamily="34" charset="0"/>
                <a:hlinkClick r:id="rId6"/>
              </a:rPr>
              <a:t>http://us.element-14.com/multicomp/mcgpr100v106m6-3x11/capacitor-alum-elect-10uf-100v/dp/70K9661</a:t>
            </a:r>
            <a:r>
              <a:rPr lang="fr-FR" sz="1000" b="1" dirty="0">
                <a:latin typeface="Calibri" pitchFamily="34" charset="0"/>
                <a:cs typeface="Calibri" pitchFamily="34" charset="0"/>
              </a:rPr>
              <a:t> </a:t>
            </a:r>
          </a:p>
        </p:txBody>
      </p:sp>
      <p:pic>
        <p:nvPicPr>
          <p:cNvPr id="9" name="HardwareDebouncing.wmv">
            <a:hlinkClick r:id="" action="ppaction://media"/>
          </p:cNvPr>
          <p:cNvPicPr>
            <a:picLocks noRot="1" noChangeAspect="1"/>
          </p:cNvPicPr>
          <p:nvPr>
            <a:videoFile r:link="rId1"/>
          </p:nvPr>
        </p:nvPicPr>
        <p:blipFill>
          <a:blip r:embed="rId7" cstate="print"/>
          <a:stretch>
            <a:fillRect/>
          </a:stretch>
        </p:blipFill>
        <p:spPr>
          <a:xfrm>
            <a:off x="4261186" y="532553"/>
            <a:ext cx="3848076" cy="2960058"/>
          </a:xfrm>
          <a:prstGeom prst="rect">
            <a:avLst/>
          </a:prstGeom>
        </p:spPr>
      </p:pic>
      <p:sp>
        <p:nvSpPr>
          <p:cNvPr id="10" name="Rectangle 9">
            <a:hlinkClick r:id="rId8"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11" name="Image 10">
            <a:hlinkClick r:id="rId8" action="ppaction://hlinksldjump"/>
            <a:extLst>
              <a:ext uri="{FF2B5EF4-FFF2-40B4-BE49-F238E27FC236}">
                <a16:creationId xmlns:a16="http://schemas.microsoft.com/office/drawing/2014/main" id="{D4F6FCE3-1998-4D53-A3A9-BDF4F9397869}"/>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65889"/>
                                        </p:tgtEl>
                                        <p:attrNameLst>
                                          <p:attrName>style.visibility</p:attrName>
                                        </p:attrNameLst>
                                      </p:cBhvr>
                                      <p:to>
                                        <p:strVal val="visible"/>
                                      </p:to>
                                    </p:set>
                                    <p:animEffect transition="in" filter="blinds(horizontal)">
                                      <p:cBhvr>
                                        <p:cTn id="20" dur="500"/>
                                        <p:tgtEl>
                                          <p:spTgt spid="16588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9"/>
                                        </p:tgtEl>
                                      </p:cBhvr>
                                    </p:cmd>
                                  </p:childTnLst>
                                </p:cTn>
                              </p:par>
                            </p:childTnLst>
                          </p:cTn>
                        </p:par>
                      </p:childTnLst>
                    </p:cTn>
                  </p:par>
                </p:childTnLst>
              </p:cTn>
              <p:nextCondLst>
                <p:cond evt="onClick" delay="0">
                  <p:tgtEl>
                    <p:spTgt spid="9"/>
                  </p:tgtEl>
                </p:cond>
              </p:nextCondLst>
            </p:seq>
            <p:video>
              <p:cMediaNode>
                <p:cTn id="31" fill="hold" display="0">
                  <p:stCondLst>
                    <p:cond delay="indefinite"/>
                  </p:stCondLst>
                  <p:endCondLst>
                    <p:cond evt="onNext" delay="0">
                      <p:tgtEl>
                        <p:sldTgt/>
                      </p:tgtEl>
                    </p:cond>
                    <p:cond evt="onPrev" delay="0">
                      <p:tgtEl>
                        <p:sldTgt/>
                      </p:tgtEl>
                    </p:cond>
                  </p:endCondLst>
                </p:cTn>
                <p:tgtEl>
                  <p:spTgt spid="9"/>
                </p:tgtEl>
              </p:cMediaNode>
            </p:video>
          </p:childTnLst>
        </p:cTn>
      </p:par>
    </p:tnLst>
    <p:bldLst>
      <p:bldP spid="165889" grpId="0"/>
      <p:bldP spid="6" grpId="0"/>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 6 INTERRUPTS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141</a:t>
            </a:fld>
            <a:endParaRPr lang="fr-FR"/>
          </a:p>
        </p:txBody>
      </p:sp>
      <p:sp>
        <p:nvSpPr>
          <p:cNvPr id="4" name="Rectangle 3"/>
          <p:cNvSpPr>
            <a:spLocks noChangeArrowheads="1"/>
          </p:cNvSpPr>
          <p:nvPr/>
        </p:nvSpPr>
        <p:spPr bwMode="auto">
          <a:xfrm>
            <a:off x="1428728" y="3000372"/>
            <a:ext cx="6542194" cy="714380"/>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6 - 1 INTERRUPTS</a:t>
            </a:r>
          </a:p>
        </p:txBody>
      </p:sp>
      <p:pic>
        <p:nvPicPr>
          <p:cNvPr id="5" name="Image 4">
            <a:hlinkClick r:id="rId2" action="ppaction://hlinksldjump"/>
            <a:extLst>
              <a:ext uri="{FF2B5EF4-FFF2-40B4-BE49-F238E27FC236}">
                <a16:creationId xmlns:a16="http://schemas.microsoft.com/office/drawing/2014/main" id="{F0462033-80DE-41C4-9BAD-FACF685DC32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INTERRUPTS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142</a:t>
            </a:fld>
            <a:endParaRPr lang="fr-FR"/>
          </a:p>
        </p:txBody>
      </p:sp>
      <p:sp>
        <p:nvSpPr>
          <p:cNvPr id="4" name="Rectangle 3"/>
          <p:cNvSpPr/>
          <p:nvPr/>
        </p:nvSpPr>
        <p:spPr>
          <a:xfrm>
            <a:off x="71406" y="500042"/>
            <a:ext cx="9072594" cy="1077218"/>
          </a:xfrm>
          <a:prstGeom prst="rect">
            <a:avLst/>
          </a:prstGeom>
        </p:spPr>
        <p:txBody>
          <a:bodyPr wrap="square">
            <a:spAutoFit/>
          </a:bodyPr>
          <a:lstStyle/>
          <a:p>
            <a:pPr algn="just">
              <a:buFontTx/>
              <a:buChar char="-"/>
            </a:pPr>
            <a:r>
              <a:rPr lang="en-US" sz="1600" b="1" dirty="0">
                <a:solidFill>
                  <a:srgbClr val="C00000"/>
                </a:solidFill>
                <a:latin typeface="Calibri" pitchFamily="34" charset="0"/>
                <a:cs typeface="Calibri" pitchFamily="34" charset="0"/>
              </a:rPr>
              <a:t>DEFINITION: </a:t>
            </a:r>
            <a:r>
              <a:rPr lang="en-US" sz="1600" b="1" dirty="0">
                <a:solidFill>
                  <a:srgbClr val="0070C0"/>
                </a:solidFill>
                <a:latin typeface="Calibri" pitchFamily="34" charset="0"/>
                <a:cs typeface="Calibri" pitchFamily="34" charset="0"/>
              </a:rPr>
              <a:t>an interruption, as its name implies, interrupts a running program (main program) to run a subroutine in the µcontroller through the interrupt service routine (ISR).   </a:t>
            </a:r>
          </a:p>
          <a:p>
            <a:pPr algn="just">
              <a:buFontTx/>
              <a:buChar char="-"/>
            </a:pPr>
            <a:r>
              <a:rPr lang="en-US" sz="1600" b="1" dirty="0">
                <a:solidFill>
                  <a:srgbClr val="0070C0"/>
                </a:solidFill>
                <a:latin typeface="Calibri" pitchFamily="34" charset="0"/>
                <a:cs typeface="Calibri" pitchFamily="34" charset="0"/>
              </a:rPr>
              <a:t> It ends with a return from interrupt instruction that allows the microcontroller to return to the main program where he had left it.</a:t>
            </a:r>
            <a:endParaRPr lang="fr-FR" sz="1600" b="1" u="sng" dirty="0">
              <a:solidFill>
                <a:srgbClr val="0070C0"/>
              </a:solidFill>
              <a:latin typeface="Calibri" pitchFamily="34" charset="0"/>
              <a:cs typeface="Calibri" pitchFamily="34" charset="0"/>
            </a:endParaRPr>
          </a:p>
        </p:txBody>
      </p:sp>
      <p:sp>
        <p:nvSpPr>
          <p:cNvPr id="5" name="Rectangle 4"/>
          <p:cNvSpPr/>
          <p:nvPr/>
        </p:nvSpPr>
        <p:spPr>
          <a:xfrm>
            <a:off x="106778" y="3190324"/>
            <a:ext cx="8929718" cy="2800767"/>
          </a:xfrm>
          <a:prstGeom prst="rect">
            <a:avLst/>
          </a:prstGeom>
        </p:spPr>
        <p:txBody>
          <a:bodyPr wrap="square">
            <a:spAutoFit/>
          </a:bodyPr>
          <a:lstStyle/>
          <a:p>
            <a:pPr algn="just"/>
            <a:r>
              <a:rPr lang="en-US" sz="1600" b="1" dirty="0">
                <a:latin typeface="Calibri" pitchFamily="34" charset="0"/>
                <a:cs typeface="Calibri" pitchFamily="34" charset="0"/>
              </a:rPr>
              <a:t>Why do? Interruptions are a very powerful way to monitor an external event. The use of interrupts releases including the microcontroller to do other things until an expected event does not occur.   </a:t>
            </a:r>
          </a:p>
          <a:p>
            <a:pPr algn="just"/>
            <a:endParaRPr lang="en-US" sz="1600" b="1" dirty="0">
              <a:latin typeface="Calibri" pitchFamily="34" charset="0"/>
              <a:cs typeface="Calibri" pitchFamily="34" charset="0"/>
            </a:endParaRPr>
          </a:p>
          <a:p>
            <a:pPr algn="just"/>
            <a:r>
              <a:rPr lang="en-US" sz="1600" b="1" dirty="0">
                <a:latin typeface="Calibri" pitchFamily="34" charset="0"/>
                <a:cs typeface="Calibri" pitchFamily="34" charset="0"/>
              </a:rPr>
              <a:t>For example, Suppose a program in which a push button must cause a change: </a:t>
            </a:r>
          </a:p>
          <a:p>
            <a:pPr marL="285750" indent="-285750" algn="just">
              <a:buFontTx/>
              <a:buChar char="-"/>
            </a:pPr>
            <a:r>
              <a:rPr lang="en-US" sz="1600" b="1" dirty="0">
                <a:latin typeface="Calibri" pitchFamily="34" charset="0"/>
                <a:cs typeface="Calibri" pitchFamily="34" charset="0"/>
              </a:rPr>
              <a:t>Classical programming: we put a test button in the program, without being sure that it will not support for example very brief.  </a:t>
            </a:r>
          </a:p>
          <a:p>
            <a:pPr marL="285750" indent="-285750" algn="just">
              <a:buFontTx/>
              <a:buChar char="-"/>
            </a:pPr>
            <a:r>
              <a:rPr lang="en-US" sz="1600" b="1" dirty="0">
                <a:latin typeface="Calibri" pitchFamily="34" charset="0"/>
                <a:cs typeface="Calibri" pitchFamily="34" charset="0"/>
              </a:rPr>
              <a:t>Programming interruption: there is more need to test, because support of the button will generate the call to subprogram</a:t>
            </a:r>
          </a:p>
          <a:p>
            <a:pPr algn="just"/>
            <a:r>
              <a:rPr lang="en-US" sz="1600" b="1" dirty="0">
                <a:latin typeface="Calibri" pitchFamily="34" charset="0"/>
                <a:cs typeface="Calibri" pitchFamily="34" charset="0"/>
              </a:rPr>
              <a:t>Another example : </a:t>
            </a:r>
          </a:p>
          <a:p>
            <a:pPr marL="285750" indent="-285750" algn="just">
              <a:buFontTx/>
              <a:buChar char="-"/>
            </a:pPr>
            <a:r>
              <a:rPr lang="en-US" sz="1600" b="1" dirty="0">
                <a:latin typeface="Calibri" pitchFamily="34" charset="0"/>
                <a:cs typeface="Calibri" pitchFamily="34" charset="0"/>
              </a:rPr>
              <a:t>other sensors have a dynamic interface similar role, such as a sensor of sounds trying to detect a noise or a sensor infra-red (phototransistor) trying to detect an obstacle</a:t>
            </a:r>
            <a:endParaRPr lang="fr-FR" sz="1600" b="1" i="1" dirty="0">
              <a:latin typeface="Calibri" pitchFamily="34" charset="0"/>
              <a:cs typeface="Calibri" pitchFamily="34" charset="0"/>
            </a:endParaRPr>
          </a:p>
        </p:txBody>
      </p:sp>
      <p:sp>
        <p:nvSpPr>
          <p:cNvPr id="8" name="Rectangle 7"/>
          <p:cNvSpPr/>
          <p:nvPr/>
        </p:nvSpPr>
        <p:spPr>
          <a:xfrm>
            <a:off x="323528" y="1817529"/>
            <a:ext cx="8461002" cy="1323439"/>
          </a:xfrm>
          <a:prstGeom prst="rect">
            <a:avLst/>
          </a:prstGeom>
        </p:spPr>
        <p:txBody>
          <a:bodyPr wrap="square">
            <a:spAutoFit/>
          </a:bodyPr>
          <a:lstStyle/>
          <a:p>
            <a:r>
              <a:rPr lang="en-US" sz="1600" b="1" dirty="0">
                <a:latin typeface="Calibri" pitchFamily="34" charset="0"/>
                <a:cs typeface="Calibri" pitchFamily="34" charset="0"/>
              </a:rPr>
              <a:t>An interruption can occur in two ways: </a:t>
            </a:r>
          </a:p>
          <a:p>
            <a:r>
              <a:rPr lang="en-US" sz="1600" b="1" dirty="0">
                <a:latin typeface="Calibri" pitchFamily="34" charset="0"/>
                <a:cs typeface="Calibri" pitchFamily="34" charset="0"/>
              </a:rPr>
              <a:t>1 - material Interruption: she is asked by the hardware to perform a processing (read a key on the keyboard for example). In this case, it triggers an IRQ (Interrupt </a:t>
            </a:r>
            <a:r>
              <a:rPr lang="en-US" sz="1600" b="1" dirty="0" err="1">
                <a:latin typeface="Calibri" pitchFamily="34" charset="0"/>
                <a:cs typeface="Calibri" pitchFamily="34" charset="0"/>
              </a:rPr>
              <a:t>ReQuest</a:t>
            </a:r>
            <a:r>
              <a:rPr lang="en-US" sz="1600" b="1" dirty="0">
                <a:latin typeface="Calibri" pitchFamily="34" charset="0"/>
                <a:cs typeface="Calibri" pitchFamily="34" charset="0"/>
              </a:rPr>
              <a:t>) with a number unique to the port to which the equipment is connected.  </a:t>
            </a:r>
          </a:p>
          <a:p>
            <a:r>
              <a:rPr lang="en-US" sz="1600" b="1" dirty="0">
                <a:latin typeface="Calibri" pitchFamily="34" charset="0"/>
                <a:cs typeface="Calibri" pitchFamily="34" charset="0"/>
              </a:rPr>
              <a:t>2 - Software interrupt: she is requested by the software running.</a:t>
            </a:r>
            <a:endParaRPr lang="fr-FR" sz="1600" b="1" dirty="0">
              <a:latin typeface="Calibri" pitchFamily="34" charset="0"/>
              <a:cs typeface="Calibri" pitchFamily="34" charset="0"/>
            </a:endParaRPr>
          </a:p>
        </p:txBody>
      </p:sp>
      <p:sp>
        <p:nvSpPr>
          <p:cNvPr id="9" name="Rectangle 8"/>
          <p:cNvSpPr/>
          <p:nvPr/>
        </p:nvSpPr>
        <p:spPr>
          <a:xfrm>
            <a:off x="71470" y="6172162"/>
            <a:ext cx="9144000" cy="400110"/>
          </a:xfrm>
          <a:prstGeom prst="rect">
            <a:avLst/>
          </a:prstGeom>
        </p:spPr>
        <p:txBody>
          <a:bodyPr wrap="square">
            <a:spAutoFit/>
          </a:bodyPr>
          <a:lstStyle/>
          <a:p>
            <a:r>
              <a:rPr lang="fr-FR" sz="1000" b="1" dirty="0">
                <a:solidFill>
                  <a:srgbClr val="7030A0"/>
                </a:solidFill>
                <a:latin typeface="Calibri" pitchFamily="34" charset="0"/>
                <a:cs typeface="Calibri" pitchFamily="34" charset="0"/>
              </a:rPr>
              <a:t>To go </a:t>
            </a:r>
            <a:r>
              <a:rPr lang="fr-FR" sz="1000" b="1" dirty="0" err="1">
                <a:solidFill>
                  <a:srgbClr val="7030A0"/>
                </a:solidFill>
                <a:latin typeface="Calibri" pitchFamily="34" charset="0"/>
                <a:cs typeface="Calibri" pitchFamily="34" charset="0"/>
              </a:rPr>
              <a:t>further</a:t>
            </a:r>
            <a:r>
              <a:rPr lang="fr-FR" sz="1000" b="1" dirty="0">
                <a:solidFill>
                  <a:srgbClr val="7030A0"/>
                </a:solidFill>
                <a:latin typeface="Calibri" pitchFamily="34" charset="0"/>
                <a:cs typeface="Calibri" pitchFamily="34" charset="0"/>
              </a:rPr>
              <a:t>:  </a:t>
            </a:r>
            <a:r>
              <a:rPr lang="fr-FR" sz="1000" b="1" dirty="0">
                <a:solidFill>
                  <a:srgbClr val="7030A0"/>
                </a:solidFill>
                <a:latin typeface="Calibri" pitchFamily="34" charset="0"/>
                <a:cs typeface="Calibri" pitchFamily="34" charset="0"/>
                <a:hlinkClick r:id="rId2"/>
              </a:rPr>
              <a:t>http://www.iutc3.unicaen.fr/~fougep/assembleur/les_chapitres_du_cours/interruptions.html</a:t>
            </a:r>
            <a:endParaRPr lang="fr-FR" sz="1000" b="1" dirty="0">
              <a:solidFill>
                <a:srgbClr val="7030A0"/>
              </a:solidFill>
              <a:latin typeface="Calibri" pitchFamily="34" charset="0"/>
              <a:cs typeface="Calibri" pitchFamily="34" charset="0"/>
            </a:endParaRPr>
          </a:p>
          <a:p>
            <a:r>
              <a:rPr lang="fr-FR" sz="1000" b="1" u="sng" dirty="0">
                <a:solidFill>
                  <a:srgbClr val="7030A0"/>
                </a:solidFill>
                <a:latin typeface="Calibri" pitchFamily="34" charset="0"/>
                <a:cs typeface="Calibri" pitchFamily="34" charset="0"/>
                <a:hlinkClick r:id="rId3"/>
              </a:rPr>
              <a:t>	     </a:t>
            </a:r>
            <a:r>
              <a:rPr lang="fr-FR" sz="1000" b="1" dirty="0">
                <a:solidFill>
                  <a:srgbClr val="7030A0"/>
                </a:solidFill>
                <a:latin typeface="Calibri" pitchFamily="34" charset="0"/>
                <a:cs typeface="Calibri" pitchFamily="34" charset="0"/>
                <a:hlinkClick r:id="rId3"/>
              </a:rPr>
              <a:t> http://www.technologuepro.com/microprocesseur/chap5_microprocesseur.htm</a:t>
            </a:r>
            <a:endParaRPr lang="fr-FR" sz="1000" b="1" dirty="0">
              <a:solidFill>
                <a:srgbClr val="7030A0"/>
              </a:solidFill>
              <a:latin typeface="Calibri" pitchFamily="34" charset="0"/>
              <a:cs typeface="Calibri" pitchFamily="34" charset="0"/>
            </a:endParaRPr>
          </a:p>
        </p:txBody>
      </p:sp>
      <p:sp>
        <p:nvSpPr>
          <p:cNvPr id="10" name="Accolade ouvrante 9"/>
          <p:cNvSpPr/>
          <p:nvPr/>
        </p:nvSpPr>
        <p:spPr>
          <a:xfrm>
            <a:off x="91058" y="2109788"/>
            <a:ext cx="251520" cy="987747"/>
          </a:xfrm>
          <a:prstGeom prst="leftBrace">
            <a:avLst/>
          </a:prstGeom>
          <a:ln w="3810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rgbClr val="FF6600"/>
                </a:solidFill>
              </a:ln>
            </a:endParaRPr>
          </a:p>
        </p:txBody>
      </p:sp>
      <p:pic>
        <p:nvPicPr>
          <p:cNvPr id="11" name="Image 10">
            <a:hlinkClick r:id="rId4" action="ppaction://hlinksldjump"/>
            <a:extLst>
              <a:ext uri="{FF2B5EF4-FFF2-40B4-BE49-F238E27FC236}">
                <a16:creationId xmlns:a16="http://schemas.microsoft.com/office/drawing/2014/main" id="{AB2B375E-332F-4758-91B4-8EE23845C77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blinds(horizontal)">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blinds(horizontal)">
                                      <p:cBhvr>
                                        <p:cTn id="30" dur="500"/>
                                        <p:tgtEl>
                                          <p:spTgt spid="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blinds(horizontal)">
                                      <p:cBhvr>
                                        <p:cTn id="35" dur="500"/>
                                        <p:tgtEl>
                                          <p:spTgt spid="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blinds(horizontal)">
                                      <p:cBhvr>
                                        <p:cTn id="40" dur="500"/>
                                        <p:tgtEl>
                                          <p:spTgt spid="5">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blinds(horizontal)">
                                      <p:cBhvr>
                                        <p:cTn id="45" dur="500"/>
                                        <p:tgtEl>
                                          <p:spTgt spid="5">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
                                            <p:txEl>
                                              <p:pRg st="6" end="6"/>
                                            </p:txEl>
                                          </p:spTgt>
                                        </p:tgtEl>
                                        <p:attrNameLst>
                                          <p:attrName>style.visibility</p:attrName>
                                        </p:attrNameLst>
                                      </p:cBhvr>
                                      <p:to>
                                        <p:strVal val="visible"/>
                                      </p:to>
                                    </p:set>
                                    <p:animEffect transition="in" filter="blinds(horizontal)">
                                      <p:cBhvr>
                                        <p:cTn id="50" dur="500"/>
                                        <p:tgtEl>
                                          <p:spTgt spid="5">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blinds(horizontal)">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 6 INTERRUPTS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143</a:t>
            </a:fld>
            <a:endParaRPr lang="fr-FR"/>
          </a:p>
        </p:txBody>
      </p:sp>
      <p:sp>
        <p:nvSpPr>
          <p:cNvPr id="4" name="Rectangle 3"/>
          <p:cNvSpPr>
            <a:spLocks noChangeArrowheads="1"/>
          </p:cNvSpPr>
          <p:nvPr/>
        </p:nvSpPr>
        <p:spPr bwMode="auto">
          <a:xfrm>
            <a:off x="1270166" y="2780928"/>
            <a:ext cx="6542194" cy="1220716"/>
          </a:xfrm>
          <a:prstGeom prst="rect">
            <a:avLst/>
          </a:prstGeom>
          <a:solidFill>
            <a:srgbClr val="FF66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6 - 1 HARDWARE INTERRUPTS</a:t>
            </a:r>
          </a:p>
          <a:p>
            <a:pPr algn="ctr" defTabSz="912813">
              <a:spcBef>
                <a:spcPts val="0"/>
              </a:spcBef>
              <a:defRPr/>
            </a:pPr>
            <a:endParaRPr lang="fr-FR" sz="3600" b="1" dirty="0">
              <a:solidFill>
                <a:srgbClr val="FFFF00"/>
              </a:solidFill>
              <a:effectLst>
                <a:outerShdw blurRad="38100" dist="38100" dir="2700000" algn="tl">
                  <a:srgbClr val="000000">
                    <a:alpha val="43137"/>
                  </a:srgbClr>
                </a:outerShdw>
              </a:effectLst>
              <a:latin typeface="Calibri" pitchFamily="34" charset="0"/>
            </a:endParaRPr>
          </a:p>
        </p:txBody>
      </p:sp>
      <p:pic>
        <p:nvPicPr>
          <p:cNvPr id="5" name="Image 4">
            <a:hlinkClick r:id="rId2" action="ppaction://hlinksldjump"/>
            <a:extLst>
              <a:ext uri="{FF2B5EF4-FFF2-40B4-BE49-F238E27FC236}">
                <a16:creationId xmlns:a16="http://schemas.microsoft.com/office/drawing/2014/main" id="{38C49179-AC58-4F36-A233-B3585C94184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INTERRUPTS WITH ARDUINO</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144</a:t>
            </a:fld>
            <a:endParaRPr lang="fr-FR"/>
          </a:p>
        </p:txBody>
      </p:sp>
      <p:sp>
        <p:nvSpPr>
          <p:cNvPr id="4" name="Rectangle 3"/>
          <p:cNvSpPr/>
          <p:nvPr/>
        </p:nvSpPr>
        <p:spPr>
          <a:xfrm>
            <a:off x="0" y="1048176"/>
            <a:ext cx="9144000" cy="3293209"/>
          </a:xfrm>
          <a:prstGeom prst="rect">
            <a:avLst/>
          </a:prstGeom>
        </p:spPr>
        <p:txBody>
          <a:bodyPr wrap="square">
            <a:spAutoFit/>
          </a:bodyPr>
          <a:lstStyle/>
          <a:p>
            <a:r>
              <a:rPr lang="en-US" sz="1600" b="1" dirty="0">
                <a:solidFill>
                  <a:srgbClr val="0070C0"/>
                </a:solidFill>
                <a:latin typeface="Calibri" pitchFamily="34" charset="0"/>
                <a:cs typeface="Calibri" pitchFamily="34" charset="0"/>
              </a:rPr>
              <a:t>Most of the Arduino have 2 external interruptions: n ° 0 on digital Pin 2 and no. 1 on digital Pin 3 except, the Arduino Mega, who has four more: n ° 2, 3, 4, 5 on Pin 21, 20, 19, 18 </a:t>
            </a:r>
          </a:p>
          <a:p>
            <a:r>
              <a:rPr lang="en-US" sz="1600" b="1" dirty="0">
                <a:solidFill>
                  <a:srgbClr val="0070C0"/>
                </a:solidFill>
                <a:latin typeface="Calibri" pitchFamily="34" charset="0"/>
                <a:cs typeface="Calibri" pitchFamily="34" charset="0"/>
              </a:rPr>
              <a:t>Parameters: </a:t>
            </a:r>
          </a:p>
          <a:p>
            <a:r>
              <a:rPr lang="en-US" sz="1600" b="1" dirty="0">
                <a:solidFill>
                  <a:srgbClr val="0070C0"/>
                </a:solidFill>
                <a:latin typeface="Calibri" pitchFamily="34" charset="0"/>
                <a:cs typeface="Calibri" pitchFamily="34" charset="0"/>
              </a:rPr>
              <a:t>- interruption: the interrupt (int type) </a:t>
            </a:r>
          </a:p>
          <a:p>
            <a:r>
              <a:rPr lang="en-US" sz="1600" b="1" dirty="0">
                <a:solidFill>
                  <a:srgbClr val="0070C0"/>
                </a:solidFill>
                <a:latin typeface="Calibri" pitchFamily="34" charset="0"/>
                <a:cs typeface="Calibri" pitchFamily="34" charset="0"/>
              </a:rPr>
              <a:t>- function : the function to call when the interrupt occurs; the function should receive no parameters and returns nothing. This function is also called an interrupt service routine (or ISR).</a:t>
            </a:r>
          </a:p>
          <a:p>
            <a:pPr marL="285750" indent="-285750">
              <a:buFontTx/>
              <a:buChar char="-"/>
            </a:pPr>
            <a:r>
              <a:rPr lang="en-US" sz="1600" b="1" dirty="0">
                <a:solidFill>
                  <a:srgbClr val="0070C0"/>
                </a:solidFill>
                <a:latin typeface="Calibri" pitchFamily="34" charset="0"/>
                <a:cs typeface="Calibri" pitchFamily="34" charset="0"/>
              </a:rPr>
              <a:t>mode: defines the way the external interruption must be taken into account. Four constants have valid predefined values: </a:t>
            </a:r>
          </a:p>
          <a:p>
            <a:pPr marL="741363" lvl="1" indent="-285750">
              <a:buFontTx/>
              <a:buChar char="-"/>
            </a:pPr>
            <a:r>
              <a:rPr lang="en-US" sz="1600" b="1" dirty="0">
                <a:solidFill>
                  <a:srgbClr val="0070C0"/>
                </a:solidFill>
                <a:latin typeface="Calibri" pitchFamily="34" charset="0"/>
                <a:cs typeface="Calibri" pitchFamily="34" charset="0"/>
              </a:rPr>
              <a:t>LOW: for triggering the interruption when the PIN is at the bottom </a:t>
            </a:r>
          </a:p>
          <a:p>
            <a:pPr marL="741363" lvl="1" indent="-285750">
              <a:buFontTx/>
              <a:buChar char="-"/>
            </a:pPr>
            <a:r>
              <a:rPr lang="en-US" sz="1600" b="1" dirty="0">
                <a:solidFill>
                  <a:srgbClr val="0070C0"/>
                </a:solidFill>
                <a:latin typeface="Calibri" pitchFamily="34" charset="0"/>
                <a:cs typeface="Calibri" pitchFamily="34" charset="0"/>
              </a:rPr>
              <a:t>CHANGE level: for triggering the interruption when the PIN changes state low/high </a:t>
            </a:r>
          </a:p>
          <a:p>
            <a:pPr marL="741363" lvl="1" indent="-285750">
              <a:buFontTx/>
              <a:buChar char="-"/>
            </a:pPr>
            <a:r>
              <a:rPr lang="en-US" sz="1600" b="1" dirty="0">
                <a:solidFill>
                  <a:srgbClr val="0070C0"/>
                </a:solidFill>
                <a:latin typeface="Calibri" pitchFamily="34" charset="0"/>
                <a:cs typeface="Calibri" pitchFamily="34" charset="0"/>
              </a:rPr>
              <a:t>RISING: for release of the interruption when the PIN changes from bottom to top (rising edge) </a:t>
            </a:r>
          </a:p>
          <a:p>
            <a:pPr marL="741363" lvl="1" indent="-285750">
              <a:buFontTx/>
              <a:buChar char="-"/>
            </a:pPr>
            <a:r>
              <a:rPr lang="en-US" sz="1600" b="1" dirty="0">
                <a:solidFill>
                  <a:srgbClr val="0070C0"/>
                </a:solidFill>
                <a:latin typeface="Calibri" pitchFamily="34" charset="0"/>
                <a:cs typeface="Calibri" pitchFamily="34" charset="0"/>
              </a:rPr>
              <a:t>FALLING: for release of the interruption when the PIN goes from the top state to the down state (falling edge)</a:t>
            </a:r>
            <a:endParaRPr lang="fr-FR" b="1" dirty="0">
              <a:solidFill>
                <a:srgbClr val="0070C0"/>
              </a:solidFill>
              <a:latin typeface="Calibri" pitchFamily="34" charset="0"/>
              <a:cs typeface="Calibri" pitchFamily="34" charset="0"/>
            </a:endParaRPr>
          </a:p>
        </p:txBody>
      </p:sp>
      <p:sp>
        <p:nvSpPr>
          <p:cNvPr id="5" name="Rectangle 4"/>
          <p:cNvSpPr/>
          <p:nvPr/>
        </p:nvSpPr>
        <p:spPr>
          <a:xfrm>
            <a:off x="0" y="548110"/>
            <a:ext cx="4000711" cy="338554"/>
          </a:xfrm>
          <a:prstGeom prst="rect">
            <a:avLst/>
          </a:prstGeom>
        </p:spPr>
        <p:txBody>
          <a:bodyPr wrap="none">
            <a:spAutoFit/>
          </a:bodyPr>
          <a:lstStyle/>
          <a:p>
            <a:r>
              <a:rPr lang="fr-FR" sz="1600" b="1" dirty="0" err="1">
                <a:solidFill>
                  <a:srgbClr val="C00000"/>
                </a:solidFill>
                <a:latin typeface="Calibri" pitchFamily="34" charset="0"/>
                <a:cs typeface="Calibri" pitchFamily="34" charset="0"/>
              </a:rPr>
              <a:t>attachInterrupt</a:t>
            </a:r>
            <a:r>
              <a:rPr lang="fr-FR" sz="1600" b="1" dirty="0">
                <a:solidFill>
                  <a:srgbClr val="C00000"/>
                </a:solidFill>
                <a:latin typeface="Calibri" pitchFamily="34" charset="0"/>
                <a:cs typeface="Calibri" pitchFamily="34" charset="0"/>
              </a:rPr>
              <a:t> (</a:t>
            </a:r>
            <a:r>
              <a:rPr lang="fr-FR" sz="1600" b="1" dirty="0" err="1">
                <a:solidFill>
                  <a:srgbClr val="C00000"/>
                </a:solidFill>
                <a:latin typeface="Calibri" pitchFamily="34" charset="0"/>
                <a:cs typeface="Calibri" pitchFamily="34" charset="0"/>
              </a:rPr>
              <a:t>interrupt</a:t>
            </a:r>
            <a:r>
              <a:rPr lang="fr-FR" sz="1600" b="1" dirty="0">
                <a:solidFill>
                  <a:srgbClr val="C00000"/>
                </a:solidFill>
                <a:latin typeface="Calibri" pitchFamily="34" charset="0"/>
                <a:cs typeface="Calibri" pitchFamily="34" charset="0"/>
              </a:rPr>
              <a:t>, fonction, mode):</a:t>
            </a:r>
          </a:p>
        </p:txBody>
      </p:sp>
      <p:sp>
        <p:nvSpPr>
          <p:cNvPr id="7" name="Rectangle 6"/>
          <p:cNvSpPr/>
          <p:nvPr/>
        </p:nvSpPr>
        <p:spPr>
          <a:xfrm>
            <a:off x="-43540" y="4725144"/>
            <a:ext cx="8739380" cy="338554"/>
          </a:xfrm>
          <a:prstGeom prst="rect">
            <a:avLst/>
          </a:prstGeom>
        </p:spPr>
        <p:txBody>
          <a:bodyPr wrap="none">
            <a:spAutoFit/>
          </a:bodyPr>
          <a:lstStyle/>
          <a:p>
            <a:r>
              <a:rPr lang="fr-FR" sz="1600" b="1" dirty="0">
                <a:solidFill>
                  <a:srgbClr val="C00000"/>
                </a:solidFill>
                <a:latin typeface="Calibri" pitchFamily="34" charset="0"/>
                <a:cs typeface="Calibri" pitchFamily="34" charset="0"/>
              </a:rPr>
              <a:t>Example: </a:t>
            </a:r>
            <a:r>
              <a:rPr lang="fr-FR" sz="1600" b="1" dirty="0" err="1">
                <a:solidFill>
                  <a:srgbClr val="0070C0"/>
                </a:solidFill>
                <a:latin typeface="Calibri" pitchFamily="34" charset="0"/>
                <a:cs typeface="Calibri" pitchFamily="34" charset="0"/>
              </a:rPr>
              <a:t>attachInterrupt</a:t>
            </a:r>
            <a:r>
              <a:rPr lang="fr-FR" sz="1600" b="1" dirty="0">
                <a:solidFill>
                  <a:srgbClr val="0070C0"/>
                </a:solidFill>
                <a:latin typeface="Calibri" pitchFamily="34" charset="0"/>
                <a:cs typeface="Calibri" pitchFamily="34" charset="0"/>
              </a:rPr>
              <a:t>(0, </a:t>
            </a:r>
            <a:r>
              <a:rPr lang="fr-FR" sz="1600" b="1" dirty="0" err="1">
                <a:solidFill>
                  <a:srgbClr val="0070C0"/>
                </a:solidFill>
                <a:latin typeface="Calibri" pitchFamily="34" charset="0"/>
                <a:cs typeface="Calibri" pitchFamily="34" charset="0"/>
              </a:rPr>
              <a:t>blink</a:t>
            </a:r>
            <a:r>
              <a:rPr lang="fr-FR" sz="1600" b="1" dirty="0">
                <a:solidFill>
                  <a:srgbClr val="0070C0"/>
                </a:solidFill>
                <a:latin typeface="Calibri" pitchFamily="34" charset="0"/>
                <a:cs typeface="Calibri" pitchFamily="34" charset="0"/>
              </a:rPr>
              <a:t>, CHANGE); //</a:t>
            </a:r>
            <a:r>
              <a:rPr lang="fr-FR" sz="1600" b="1" dirty="0" err="1">
                <a:solidFill>
                  <a:srgbClr val="0070C0"/>
                </a:solidFill>
                <a:latin typeface="Calibri" pitchFamily="34" charset="0"/>
                <a:cs typeface="Calibri" pitchFamily="34" charset="0"/>
              </a:rPr>
              <a:t>attach</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external</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interrupt</a:t>
            </a:r>
            <a:r>
              <a:rPr lang="fr-FR" sz="1600" b="1" dirty="0">
                <a:solidFill>
                  <a:srgbClr val="0070C0"/>
                </a:solidFill>
                <a:latin typeface="Calibri" pitchFamily="34" charset="0"/>
                <a:cs typeface="Calibri" pitchFamily="34" charset="0"/>
              </a:rPr>
              <a:t> n°0 (Pin2) to fonction </a:t>
            </a:r>
            <a:r>
              <a:rPr lang="fr-FR" sz="1600" b="1" dirty="0" err="1">
                <a:solidFill>
                  <a:srgbClr val="0070C0"/>
                </a:solidFill>
                <a:latin typeface="Calibri" pitchFamily="34" charset="0"/>
                <a:cs typeface="Calibri" pitchFamily="34" charset="0"/>
              </a:rPr>
              <a:t>blink</a:t>
            </a:r>
            <a:endParaRPr lang="fr-FR" sz="1600" b="1" dirty="0">
              <a:solidFill>
                <a:srgbClr val="C00000"/>
              </a:solidFill>
              <a:latin typeface="Calibri" pitchFamily="34" charset="0"/>
              <a:cs typeface="Calibri" pitchFamily="34" charset="0"/>
            </a:endParaRPr>
          </a:p>
        </p:txBody>
      </p:sp>
      <p:sp>
        <p:nvSpPr>
          <p:cNvPr id="8" name="Rectangle 7"/>
          <p:cNvSpPr/>
          <p:nvPr/>
        </p:nvSpPr>
        <p:spPr>
          <a:xfrm>
            <a:off x="4143404" y="476672"/>
            <a:ext cx="5000596" cy="584775"/>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Specifies the function to call when an external interruption occurs.</a:t>
            </a:r>
            <a:endParaRPr lang="fr-FR" sz="1600" b="1" dirty="0">
              <a:solidFill>
                <a:srgbClr val="0070C0"/>
              </a:solidFill>
              <a:latin typeface="Calibri" pitchFamily="34" charset="0"/>
              <a:cs typeface="Calibri" pitchFamily="34" charset="0"/>
            </a:endParaRPr>
          </a:p>
        </p:txBody>
      </p:sp>
      <p:sp>
        <p:nvSpPr>
          <p:cNvPr id="9" name="Rectangle 8"/>
          <p:cNvSpPr/>
          <p:nvPr/>
        </p:nvSpPr>
        <p:spPr>
          <a:xfrm>
            <a:off x="0" y="5013176"/>
            <a:ext cx="9144000" cy="1569660"/>
          </a:xfrm>
          <a:prstGeom prst="rect">
            <a:avLst/>
          </a:prstGeom>
        </p:spPr>
        <p:txBody>
          <a:bodyPr wrap="square">
            <a:spAutoFit/>
          </a:bodyPr>
          <a:lstStyle/>
          <a:p>
            <a:r>
              <a:rPr lang="en-US" sz="1600" b="1" dirty="0">
                <a:solidFill>
                  <a:srgbClr val="C00000"/>
                </a:solidFill>
                <a:latin typeface="Calibri" pitchFamily="34" charset="0"/>
                <a:cs typeface="Calibri" pitchFamily="34" charset="0"/>
              </a:rPr>
              <a:t>Attention:</a:t>
            </a:r>
          </a:p>
          <a:p>
            <a:r>
              <a:rPr lang="en-US" sz="1600" b="1" dirty="0">
                <a:solidFill>
                  <a:srgbClr val="C00000"/>
                </a:solidFill>
                <a:latin typeface="Calibri" pitchFamily="34" charset="0"/>
                <a:cs typeface="Calibri" pitchFamily="34" charset="0"/>
              </a:rPr>
              <a:t>- the inside of the function attached to the interruption, the delay function does not work and does not increment the value returned by </a:t>
            </a:r>
            <a:r>
              <a:rPr lang="en-US" sz="1600" b="1" dirty="0" err="1">
                <a:solidFill>
                  <a:srgbClr val="C00000"/>
                </a:solidFill>
                <a:latin typeface="Calibri" pitchFamily="34" charset="0"/>
                <a:cs typeface="Calibri" pitchFamily="34" charset="0"/>
              </a:rPr>
              <a:t>millis</a:t>
            </a:r>
            <a:r>
              <a:rPr lang="en-US" sz="1600" b="1" dirty="0">
                <a:solidFill>
                  <a:srgbClr val="C00000"/>
                </a:solidFill>
                <a:latin typeface="Calibri" pitchFamily="34" charset="0"/>
                <a:cs typeface="Calibri" pitchFamily="34" charset="0"/>
              </a:rPr>
              <a:t>. Why? </a:t>
            </a:r>
          </a:p>
          <a:p>
            <a:pPr marL="285750" indent="-285750">
              <a:buFontTx/>
              <a:buChar char="-"/>
            </a:pPr>
            <a:r>
              <a:rPr lang="en-US" sz="1600" b="1" dirty="0">
                <a:solidFill>
                  <a:srgbClr val="C00000"/>
                </a:solidFill>
                <a:latin typeface="Calibri" pitchFamily="34" charset="0"/>
                <a:cs typeface="Calibri" pitchFamily="34" charset="0"/>
              </a:rPr>
              <a:t>Data series received during execution of the function is lost.  </a:t>
            </a:r>
          </a:p>
          <a:p>
            <a:pPr marL="285750" indent="-285750">
              <a:buFontTx/>
              <a:buChar char="-"/>
            </a:pPr>
            <a:r>
              <a:rPr lang="en-US" sz="1600" b="1" dirty="0">
                <a:solidFill>
                  <a:srgbClr val="C00000"/>
                </a:solidFill>
                <a:latin typeface="Calibri" pitchFamily="34" charset="0"/>
                <a:cs typeface="Calibri" pitchFamily="34" charset="0"/>
              </a:rPr>
              <a:t>You must declare all variables used in the function attached to the interruption "volatile": allows to make the variable accessible from all contexts, including in interruptions.</a:t>
            </a:r>
            <a:endParaRPr lang="fr-FR" b="1" dirty="0">
              <a:solidFill>
                <a:srgbClr val="0070C0"/>
              </a:solidFill>
              <a:latin typeface="Calibri" pitchFamily="34" charset="0"/>
              <a:cs typeface="Calibri" pitchFamily="34" charset="0"/>
            </a:endParaRPr>
          </a:p>
        </p:txBody>
      </p:sp>
      <p:pic>
        <p:nvPicPr>
          <p:cNvPr id="10" name="Image 9">
            <a:hlinkClick r:id="rId2" action="ppaction://hlinksldjump"/>
            <a:extLst>
              <a:ext uri="{FF2B5EF4-FFF2-40B4-BE49-F238E27FC236}">
                <a16:creationId xmlns:a16="http://schemas.microsoft.com/office/drawing/2014/main" id="{1493E759-4661-4D90-AC05-69DF6B8A7ED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blinds(horizontal)">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blinds(horizontal)">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blinds(horizontal)">
                                      <p:cBhvr>
                                        <p:cTn id="26" dur="5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blinds(horizontal)">
                                      <p:cBhvr>
                                        <p:cTn id="31" dur="500"/>
                                        <p:tgtEl>
                                          <p:spTgt spid="4">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blinds(horizontal)">
                                      <p:cBhvr>
                                        <p:cTn id="36" dur="500"/>
                                        <p:tgtEl>
                                          <p:spTgt spid="4">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Effect transition="in" filter="blinds(horizontal)">
                                      <p:cBhvr>
                                        <p:cTn id="41" dur="500"/>
                                        <p:tgtEl>
                                          <p:spTgt spid="4">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
                                            <p:txEl>
                                              <p:pRg st="6" end="6"/>
                                            </p:txEl>
                                          </p:spTgt>
                                        </p:tgtEl>
                                        <p:attrNameLst>
                                          <p:attrName>style.visibility</p:attrName>
                                        </p:attrNameLst>
                                      </p:cBhvr>
                                      <p:to>
                                        <p:strVal val="visible"/>
                                      </p:to>
                                    </p:set>
                                    <p:animEffect transition="in" filter="blinds(horizontal)">
                                      <p:cBhvr>
                                        <p:cTn id="46" dur="500"/>
                                        <p:tgtEl>
                                          <p:spTgt spid="4">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animEffect transition="in" filter="blinds(horizontal)">
                                      <p:cBhvr>
                                        <p:cTn id="51" dur="500"/>
                                        <p:tgtEl>
                                          <p:spTgt spid="4">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Effect transition="in" filter="blinds(horizontal)">
                                      <p:cBhvr>
                                        <p:cTn id="56" dur="500"/>
                                        <p:tgtEl>
                                          <p:spTgt spid="4">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blinds(horizontal)">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linds(horizontal)">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1"/>
          <p:cNvPicPr>
            <a:picLocks noChangeAspect="1" noChangeArrowheads="1"/>
          </p:cNvPicPr>
          <p:nvPr/>
        </p:nvPicPr>
        <p:blipFill>
          <a:blip r:embed="rId2" cstate="print">
            <a:lum bright="-10000" contrast="30000"/>
            <a:extLst>
              <a:ext uri="{28A0092B-C50C-407E-A947-70E740481C1C}">
                <a14:useLocalDpi xmlns:a14="http://schemas.microsoft.com/office/drawing/2010/main" val="0"/>
              </a:ext>
            </a:extLst>
          </a:blip>
          <a:srcRect l="2025" t="961" r="2051" b="45063"/>
          <a:stretch>
            <a:fillRect/>
          </a:stretch>
        </p:blipFill>
        <p:spPr bwMode="auto">
          <a:xfrm>
            <a:off x="5508104" y="1032785"/>
            <a:ext cx="3241141" cy="2330742"/>
          </a:xfrm>
          <a:prstGeom prst="rect">
            <a:avLst/>
          </a:prstGeom>
          <a:noFill/>
          <a:ln w="9525">
            <a:noFill/>
            <a:miter lim="800000"/>
            <a:headEnd/>
            <a:tailEnd/>
          </a:ln>
          <a:effectLst/>
        </p:spPr>
      </p:pic>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145</a:t>
            </a:fld>
            <a:endParaRPr lang="fr-FR" dirty="0"/>
          </a:p>
        </p:txBody>
      </p:sp>
      <p:sp>
        <p:nvSpPr>
          <p:cNvPr id="4" name="Titre 1"/>
          <p:cNvSpPr txBox="1">
            <a:spLocks/>
          </p:cNvSpPr>
          <p:nvPr/>
        </p:nvSpPr>
        <p:spPr>
          <a:xfrm>
            <a:off x="457200" y="44624"/>
            <a:ext cx="8229600" cy="49053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2200" b="1" dirty="0">
                <a:solidFill>
                  <a:schemeClr val="bg1"/>
                </a:solidFill>
                <a:latin typeface="Calibri" pitchFamily="34" charset="0"/>
                <a:ea typeface="+mj-ea"/>
                <a:cs typeface="+mj-cs"/>
              </a:rPr>
              <a:t>BEHIND THE SCENE…</a:t>
            </a:r>
            <a:endPar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endParaRPr>
          </a:p>
        </p:txBody>
      </p:sp>
      <p:pic>
        <p:nvPicPr>
          <p:cNvPr id="37990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600758"/>
            <a:ext cx="4714629" cy="1800000"/>
          </a:xfrm>
          <a:prstGeom prst="rect">
            <a:avLst/>
          </a:prstGeom>
          <a:noFill/>
          <a:ln w="9525">
            <a:noFill/>
            <a:miter lim="800000"/>
            <a:headEnd/>
            <a:tailEnd/>
          </a:ln>
        </p:spPr>
      </p:pic>
      <p:pic>
        <p:nvPicPr>
          <p:cNvPr id="3799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2616982"/>
            <a:ext cx="4449058" cy="884026"/>
          </a:xfrm>
          <a:prstGeom prst="rect">
            <a:avLst/>
          </a:prstGeom>
          <a:noFill/>
          <a:ln w="9525">
            <a:noFill/>
            <a:miter lim="800000"/>
            <a:headEnd/>
            <a:tailEnd/>
          </a:ln>
        </p:spPr>
      </p:pic>
      <p:pic>
        <p:nvPicPr>
          <p:cNvPr id="37991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501128"/>
            <a:ext cx="4634856" cy="1080000"/>
          </a:xfrm>
          <a:prstGeom prst="rect">
            <a:avLst/>
          </a:prstGeom>
          <a:noFill/>
          <a:ln w="9525">
            <a:noFill/>
            <a:miter lim="800000"/>
            <a:headEnd/>
            <a:tailEnd/>
          </a:ln>
        </p:spPr>
      </p:pic>
      <p:pic>
        <p:nvPicPr>
          <p:cNvPr id="37991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74" y="4725144"/>
            <a:ext cx="5203398" cy="878400"/>
          </a:xfrm>
          <a:prstGeom prst="rect">
            <a:avLst/>
          </a:prstGeom>
          <a:noFill/>
          <a:ln w="9525">
            <a:noFill/>
            <a:miter lim="800000"/>
            <a:headEnd/>
            <a:tailEnd/>
          </a:ln>
        </p:spPr>
      </p:pic>
      <p:pic>
        <p:nvPicPr>
          <p:cNvPr id="37991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450" y="5646944"/>
            <a:ext cx="5678678" cy="878400"/>
          </a:xfrm>
          <a:prstGeom prst="rect">
            <a:avLst/>
          </a:prstGeom>
          <a:noFill/>
          <a:ln w="9525">
            <a:noFill/>
            <a:miter lim="800000"/>
            <a:headEnd/>
            <a:tailEnd/>
          </a:ln>
        </p:spPr>
      </p:pic>
      <p:cxnSp>
        <p:nvCxnSpPr>
          <p:cNvPr id="14" name="Connecteur droit avec flèche 13"/>
          <p:cNvCxnSpPr/>
          <p:nvPr/>
        </p:nvCxnSpPr>
        <p:spPr>
          <a:xfrm flipH="1">
            <a:off x="3396729" y="1600200"/>
            <a:ext cx="1962922" cy="8633"/>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379915" name="Picture 11"/>
          <p:cNvPicPr>
            <a:picLocks noChangeAspect="1" noChangeArrowheads="1"/>
          </p:cNvPicPr>
          <p:nvPr/>
        </p:nvPicPr>
        <p:blipFill>
          <a:blip r:embed="rId2" cstate="print">
            <a:lum bright="-10000" contrast="30000"/>
            <a:extLst>
              <a:ext uri="{28A0092B-C50C-407E-A947-70E740481C1C}">
                <a14:useLocalDpi xmlns:a14="http://schemas.microsoft.com/office/drawing/2010/main" val="0"/>
              </a:ext>
            </a:extLst>
          </a:blip>
          <a:srcRect l="2025" t="55893" r="2051" b="1545"/>
          <a:stretch>
            <a:fillRect/>
          </a:stretch>
        </p:blipFill>
        <p:spPr bwMode="auto">
          <a:xfrm>
            <a:off x="5504507" y="3645024"/>
            <a:ext cx="3241141" cy="1837853"/>
          </a:xfrm>
          <a:prstGeom prst="rect">
            <a:avLst/>
          </a:prstGeom>
          <a:noFill/>
          <a:ln w="9525">
            <a:noFill/>
            <a:miter lim="800000"/>
            <a:headEnd/>
            <a:tailEnd/>
          </a:ln>
          <a:effectLst/>
        </p:spPr>
      </p:pic>
      <p:sp>
        <p:nvSpPr>
          <p:cNvPr id="18" name="ZoneTexte 17"/>
          <p:cNvSpPr txBox="1"/>
          <p:nvPr/>
        </p:nvSpPr>
        <p:spPr>
          <a:xfrm>
            <a:off x="7236296" y="1948211"/>
            <a:ext cx="1641557" cy="215444"/>
          </a:xfrm>
          <a:prstGeom prst="rect">
            <a:avLst/>
          </a:prstGeom>
          <a:noFill/>
        </p:spPr>
        <p:txBody>
          <a:bodyPr wrap="square" rtlCol="0">
            <a:spAutoFit/>
          </a:bodyPr>
          <a:lstStyle/>
          <a:p>
            <a:r>
              <a:rPr lang="fr-FR" sz="800" b="1" dirty="0">
                <a:solidFill>
                  <a:srgbClr val="FF0000"/>
                </a:solidFill>
                <a:latin typeface="Calibri" pitchFamily="34" charset="0"/>
              </a:rPr>
              <a:t>ISC11 à 1 et ISC10 à 0</a:t>
            </a:r>
          </a:p>
        </p:txBody>
      </p:sp>
      <p:sp>
        <p:nvSpPr>
          <p:cNvPr id="19" name="Rectangle à coins arrondis 18"/>
          <p:cNvSpPr/>
          <p:nvPr/>
        </p:nvSpPr>
        <p:spPr>
          <a:xfrm>
            <a:off x="5364088" y="888769"/>
            <a:ext cx="3671270" cy="2540231"/>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à coins arrondis 20"/>
          <p:cNvSpPr/>
          <p:nvPr/>
        </p:nvSpPr>
        <p:spPr>
          <a:xfrm>
            <a:off x="5389739" y="3576119"/>
            <a:ext cx="3618459" cy="1970134"/>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p:cNvSpPr txBox="1"/>
          <p:nvPr/>
        </p:nvSpPr>
        <p:spPr>
          <a:xfrm>
            <a:off x="35496" y="693276"/>
            <a:ext cx="2210183" cy="215444"/>
          </a:xfrm>
          <a:prstGeom prst="rect">
            <a:avLst/>
          </a:prstGeom>
          <a:noFill/>
        </p:spPr>
        <p:txBody>
          <a:bodyPr wrap="square" rtlCol="0">
            <a:spAutoFit/>
          </a:bodyPr>
          <a:lstStyle/>
          <a:p>
            <a:r>
              <a:rPr lang="fr-FR" sz="800" b="1" dirty="0">
                <a:solidFill>
                  <a:srgbClr val="FF0000"/>
                </a:solidFill>
                <a:latin typeface="Calibri" pitchFamily="34" charset="0"/>
              </a:rPr>
              <a:t>Vecteurs  appelés par l’interruption: </a:t>
            </a:r>
          </a:p>
        </p:txBody>
      </p:sp>
      <p:sp>
        <p:nvSpPr>
          <p:cNvPr id="24" name="Accolade ouvrante 23"/>
          <p:cNvSpPr/>
          <p:nvPr/>
        </p:nvSpPr>
        <p:spPr>
          <a:xfrm flipH="1">
            <a:off x="8299148" y="1466678"/>
            <a:ext cx="288032" cy="733315"/>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 name="ZoneTexte 24"/>
          <p:cNvSpPr txBox="1"/>
          <p:nvPr/>
        </p:nvSpPr>
        <p:spPr>
          <a:xfrm rot="5400000">
            <a:off x="8258662" y="1653507"/>
            <a:ext cx="1073098" cy="461665"/>
          </a:xfrm>
          <a:prstGeom prst="rect">
            <a:avLst/>
          </a:prstGeom>
          <a:noFill/>
        </p:spPr>
        <p:txBody>
          <a:bodyPr wrap="square" rtlCol="0">
            <a:spAutoFit/>
          </a:bodyPr>
          <a:lstStyle/>
          <a:p>
            <a:pPr algn="ctr"/>
            <a:r>
              <a:rPr lang="fr-FR" sz="1200" b="1" dirty="0" err="1">
                <a:solidFill>
                  <a:srgbClr val="FF0000"/>
                </a:solidFill>
                <a:latin typeface="Calibri" pitchFamily="34" charset="0"/>
              </a:rPr>
              <a:t>registers</a:t>
            </a:r>
            <a:r>
              <a:rPr lang="fr-FR" sz="1200" b="1" dirty="0">
                <a:solidFill>
                  <a:srgbClr val="FF0000"/>
                </a:solidFill>
                <a:latin typeface="Calibri" pitchFamily="34" charset="0"/>
              </a:rPr>
              <a:t> initialisation </a:t>
            </a:r>
          </a:p>
        </p:txBody>
      </p:sp>
      <p:sp>
        <p:nvSpPr>
          <p:cNvPr id="26" name="Accolade ouvrante 25"/>
          <p:cNvSpPr/>
          <p:nvPr/>
        </p:nvSpPr>
        <p:spPr>
          <a:xfrm flipH="1">
            <a:off x="6879893" y="2546796"/>
            <a:ext cx="288032" cy="733315"/>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 name="ZoneTexte 26"/>
          <p:cNvSpPr txBox="1"/>
          <p:nvPr/>
        </p:nvSpPr>
        <p:spPr>
          <a:xfrm rot="5400000">
            <a:off x="7185728" y="2442328"/>
            <a:ext cx="1073098" cy="900246"/>
          </a:xfrm>
          <a:prstGeom prst="rect">
            <a:avLst/>
          </a:prstGeom>
          <a:noFill/>
        </p:spPr>
        <p:txBody>
          <a:bodyPr wrap="square" rtlCol="0">
            <a:spAutoFit/>
          </a:bodyPr>
          <a:lstStyle/>
          <a:p>
            <a:pPr algn="ctr"/>
            <a:r>
              <a:rPr lang="en-US" sz="1050" b="1" dirty="0">
                <a:solidFill>
                  <a:srgbClr val="FF0000"/>
                </a:solidFill>
                <a:latin typeface="Calibri" pitchFamily="34" charset="0"/>
              </a:rPr>
              <a:t>Tell the microprocessor in the correct address (vector)</a:t>
            </a:r>
            <a:endParaRPr lang="fr-FR" sz="1050" b="1" dirty="0">
              <a:solidFill>
                <a:srgbClr val="FF0000"/>
              </a:solidFill>
              <a:latin typeface="Calibri" pitchFamily="34" charset="0"/>
            </a:endParaRPr>
          </a:p>
        </p:txBody>
      </p:sp>
      <p:sp>
        <p:nvSpPr>
          <p:cNvPr id="28" name="ZoneTexte 27"/>
          <p:cNvSpPr txBox="1"/>
          <p:nvPr/>
        </p:nvSpPr>
        <p:spPr>
          <a:xfrm>
            <a:off x="5580112" y="5682734"/>
            <a:ext cx="3211080" cy="430887"/>
          </a:xfrm>
          <a:prstGeom prst="rect">
            <a:avLst/>
          </a:prstGeom>
          <a:noFill/>
          <a:ln>
            <a:noFill/>
          </a:ln>
        </p:spPr>
        <p:txBody>
          <a:bodyPr wrap="square" rtlCol="0">
            <a:spAutoFit/>
          </a:bodyPr>
          <a:lstStyle/>
          <a:p>
            <a:pPr algn="ctr"/>
            <a:r>
              <a:rPr lang="en-US" sz="1100" b="1" dirty="0">
                <a:solidFill>
                  <a:srgbClr val="00B050"/>
                </a:solidFill>
                <a:latin typeface="Calibri" pitchFamily="34" charset="0"/>
              </a:rPr>
              <a:t>Arduino version more simple, but of course more slowly because they are so procedures that test...</a:t>
            </a:r>
            <a:endParaRPr lang="fr-FR" sz="1100" b="1" dirty="0">
              <a:solidFill>
                <a:srgbClr val="00B050"/>
              </a:solidFill>
              <a:latin typeface="Calibri" pitchFamily="34" charset="0"/>
            </a:endParaRPr>
          </a:p>
        </p:txBody>
      </p:sp>
      <p:sp>
        <p:nvSpPr>
          <p:cNvPr id="29" name="Rectangle 28"/>
          <p:cNvSpPr/>
          <p:nvPr/>
        </p:nvSpPr>
        <p:spPr>
          <a:xfrm>
            <a:off x="5508104" y="6381328"/>
            <a:ext cx="3635896" cy="216024"/>
          </a:xfrm>
          <a:prstGeom prst="rect">
            <a:avLst/>
          </a:prstGeom>
        </p:spPr>
        <p:txBody>
          <a:bodyPr wrap="square">
            <a:spAutoFit/>
          </a:bodyPr>
          <a:lstStyle/>
          <a:p>
            <a:r>
              <a:rPr lang="fr-FR" sz="800" b="1" dirty="0">
                <a:latin typeface="Calibri" pitchFamily="34" charset="0"/>
              </a:rPr>
              <a:t>http://www.atmel.com/webdoc/avrassembler/avrassembler.wb_SEI.html</a:t>
            </a:r>
          </a:p>
        </p:txBody>
      </p:sp>
      <p:sp>
        <p:nvSpPr>
          <p:cNvPr id="30" name="ZoneTexte 29"/>
          <p:cNvSpPr txBox="1"/>
          <p:nvPr/>
        </p:nvSpPr>
        <p:spPr>
          <a:xfrm>
            <a:off x="6156176" y="2204864"/>
            <a:ext cx="2520280" cy="215444"/>
          </a:xfrm>
          <a:prstGeom prst="rect">
            <a:avLst/>
          </a:prstGeom>
          <a:noFill/>
        </p:spPr>
        <p:txBody>
          <a:bodyPr wrap="square" rtlCol="0">
            <a:spAutoFit/>
          </a:bodyPr>
          <a:lstStyle/>
          <a:p>
            <a:r>
              <a:rPr lang="fr-FR" sz="800" b="1" dirty="0">
                <a:solidFill>
                  <a:srgbClr val="FF0000"/>
                </a:solidFill>
                <a:latin typeface="Calibri" pitchFamily="34" charset="0"/>
              </a:rPr>
              <a:t>Set global </a:t>
            </a:r>
            <a:r>
              <a:rPr lang="fr-FR" sz="800" b="1" dirty="0" err="1">
                <a:solidFill>
                  <a:srgbClr val="FF0000"/>
                </a:solidFill>
                <a:latin typeface="Calibri" pitchFamily="34" charset="0"/>
              </a:rPr>
              <a:t>interrupt</a:t>
            </a:r>
            <a:r>
              <a:rPr lang="fr-FR" sz="800" b="1" dirty="0">
                <a:solidFill>
                  <a:srgbClr val="FF0000"/>
                </a:solidFill>
                <a:latin typeface="Calibri" pitchFamily="34" charset="0"/>
              </a:rPr>
              <a:t> flag (I) in </a:t>
            </a:r>
            <a:r>
              <a:rPr lang="fr-FR" sz="800" b="1" dirty="0">
                <a:solidFill>
                  <a:srgbClr val="FF0000"/>
                </a:solidFill>
                <a:latin typeface="Calibri" pitchFamily="34" charset="0"/>
                <a:hlinkClick r:id="rId8" tooltip="SREG : Status register"/>
              </a:rPr>
              <a:t>SREG</a:t>
            </a:r>
            <a:r>
              <a:rPr lang="fr-FR" sz="800" b="1" dirty="0">
                <a:solidFill>
                  <a:srgbClr val="FF0000"/>
                </a:solidFill>
                <a:latin typeface="Calibri" pitchFamily="34" charset="0"/>
              </a:rPr>
              <a:t> (</a:t>
            </a:r>
            <a:r>
              <a:rPr lang="fr-FR" sz="800" b="1" dirty="0" err="1">
                <a:solidFill>
                  <a:srgbClr val="FF0000"/>
                </a:solidFill>
                <a:latin typeface="Calibri" pitchFamily="34" charset="0"/>
              </a:rPr>
              <a:t>status</a:t>
            </a:r>
            <a:r>
              <a:rPr lang="fr-FR" sz="800" b="1" dirty="0">
                <a:solidFill>
                  <a:srgbClr val="FF0000"/>
                </a:solidFill>
                <a:latin typeface="Calibri" pitchFamily="34" charset="0"/>
              </a:rPr>
              <a:t> </a:t>
            </a:r>
            <a:r>
              <a:rPr lang="fr-FR" sz="800" b="1" dirty="0" err="1">
                <a:solidFill>
                  <a:srgbClr val="FF0000"/>
                </a:solidFill>
                <a:latin typeface="Calibri" pitchFamily="34" charset="0"/>
              </a:rPr>
              <a:t>register</a:t>
            </a:r>
            <a:r>
              <a:rPr lang="fr-FR" sz="800" b="1" dirty="0">
                <a:solidFill>
                  <a:srgbClr val="FF0000"/>
                </a:solidFill>
                <a:latin typeface="Calibri" pitchFamily="34" charset="0"/>
              </a:rPr>
              <a:t>)</a:t>
            </a:r>
          </a:p>
        </p:txBody>
      </p:sp>
      <p:pic>
        <p:nvPicPr>
          <p:cNvPr id="31" name="Image 30">
            <a:hlinkClick r:id="rId9" action="ppaction://hlinksldjump"/>
            <a:extLst>
              <a:ext uri="{FF2B5EF4-FFF2-40B4-BE49-F238E27FC236}">
                <a16:creationId xmlns:a16="http://schemas.microsoft.com/office/drawing/2014/main" id="{5F493F78-809B-4451-8FBF-8D46CF31955E}"/>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9909"/>
                                        </p:tgtEl>
                                        <p:attrNameLst>
                                          <p:attrName>style.visibility</p:attrName>
                                        </p:attrNameLst>
                                      </p:cBhvr>
                                      <p:to>
                                        <p:strVal val="visible"/>
                                      </p:to>
                                    </p:set>
                                    <p:animEffect transition="in" filter="blinds(horizontal)">
                                      <p:cBhvr>
                                        <p:cTn id="7" dur="500"/>
                                        <p:tgtEl>
                                          <p:spTgt spid="37990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par>
                                <p:cTn id="20" presetID="3" presetClass="entr" presetSubtype="10" fill="hold" nodeType="withEffect">
                                  <p:stCondLst>
                                    <p:cond delay="0"/>
                                  </p:stCondLst>
                                  <p:childTnLst>
                                    <p:set>
                                      <p:cBhvr>
                                        <p:cTn id="21" dur="1" fill="hold">
                                          <p:stCondLst>
                                            <p:cond delay="0"/>
                                          </p:stCondLst>
                                        </p:cTn>
                                        <p:tgtEl>
                                          <p:spTgt spid="379910"/>
                                        </p:tgtEl>
                                        <p:attrNameLst>
                                          <p:attrName>style.visibility</p:attrName>
                                        </p:attrNameLst>
                                      </p:cBhvr>
                                      <p:to>
                                        <p:strVal val="visible"/>
                                      </p:to>
                                    </p:set>
                                    <p:animEffect transition="in" filter="blinds(horizontal)">
                                      <p:cBhvr>
                                        <p:cTn id="22" dur="500"/>
                                        <p:tgtEl>
                                          <p:spTgt spid="3799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par>
                                <p:cTn id="28" presetID="3" presetClass="entr" presetSubtype="10" fill="hold" nodeType="withEffect">
                                  <p:stCondLst>
                                    <p:cond delay="0"/>
                                  </p:stCondLst>
                                  <p:childTnLst>
                                    <p:set>
                                      <p:cBhvr>
                                        <p:cTn id="29" dur="1" fill="hold">
                                          <p:stCondLst>
                                            <p:cond delay="0"/>
                                          </p:stCondLst>
                                        </p:cTn>
                                        <p:tgtEl>
                                          <p:spTgt spid="379911"/>
                                        </p:tgtEl>
                                        <p:attrNameLst>
                                          <p:attrName>style.visibility</p:attrName>
                                        </p:attrNameLst>
                                      </p:cBhvr>
                                      <p:to>
                                        <p:strVal val="visible"/>
                                      </p:to>
                                    </p:set>
                                    <p:animEffect transition="in" filter="blinds(horizontal)">
                                      <p:cBhvr>
                                        <p:cTn id="30" dur="500"/>
                                        <p:tgtEl>
                                          <p:spTgt spid="37991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79912"/>
                                        </p:tgtEl>
                                        <p:attrNameLst>
                                          <p:attrName>style.visibility</p:attrName>
                                        </p:attrNameLst>
                                      </p:cBhvr>
                                      <p:to>
                                        <p:strVal val="visible"/>
                                      </p:to>
                                    </p:set>
                                    <p:animEffect transition="in" filter="blinds(horizontal)">
                                      <p:cBhvr>
                                        <p:cTn id="35" dur="500"/>
                                        <p:tgtEl>
                                          <p:spTgt spid="379912"/>
                                        </p:tgtEl>
                                      </p:cBhvr>
                                    </p:animEffect>
                                  </p:childTnLst>
                                </p:cTn>
                              </p:par>
                              <p:par>
                                <p:cTn id="36" presetID="3" presetClass="entr" presetSubtype="10" fill="hold" nodeType="withEffect">
                                  <p:stCondLst>
                                    <p:cond delay="0"/>
                                  </p:stCondLst>
                                  <p:childTnLst>
                                    <p:set>
                                      <p:cBhvr>
                                        <p:cTn id="37" dur="1" fill="hold">
                                          <p:stCondLst>
                                            <p:cond delay="0"/>
                                          </p:stCondLst>
                                        </p:cTn>
                                        <p:tgtEl>
                                          <p:spTgt spid="379913"/>
                                        </p:tgtEl>
                                        <p:attrNameLst>
                                          <p:attrName>style.visibility</p:attrName>
                                        </p:attrNameLst>
                                      </p:cBhvr>
                                      <p:to>
                                        <p:strVal val="visible"/>
                                      </p:to>
                                    </p:set>
                                    <p:animEffect transition="in" filter="blinds(horizontal)">
                                      <p:cBhvr>
                                        <p:cTn id="38" dur="500"/>
                                        <p:tgtEl>
                                          <p:spTgt spid="37991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79915"/>
                                        </p:tgtEl>
                                        <p:attrNameLst>
                                          <p:attrName>style.visibility</p:attrName>
                                        </p:attrNameLst>
                                      </p:cBhvr>
                                      <p:to>
                                        <p:strVal val="visible"/>
                                      </p:to>
                                    </p:set>
                                    <p:animEffect transition="in" filter="blinds(horizontal)">
                                      <p:cBhvr>
                                        <p:cTn id="46" dur="500"/>
                                        <p:tgtEl>
                                          <p:spTgt spid="37991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500"/>
                                        <p:tgtEl>
                                          <p:spTgt spid="24"/>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linds(horizontal)">
                                      <p:cBhvr>
                                        <p:cTn id="65" dur="500"/>
                                        <p:tgtEl>
                                          <p:spTgt spid="27"/>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blinds(horizontal)">
                                      <p:cBhvr>
                                        <p:cTn id="6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1" grpId="0" animBg="1"/>
      <p:bldP spid="23" grpId="0"/>
      <p:bldP spid="24" grpId="0" animBg="1"/>
      <p:bldP spid="25" grpId="0"/>
      <p:bldP spid="26" grpId="0" animBg="1"/>
      <p:bldP spid="27" grpId="0"/>
      <p:bldP spid="28" grpId="0"/>
      <p:bldP spid="3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955" name="Picture 3"/>
          <p:cNvPicPr>
            <a:picLocks noChangeAspect="1" noChangeArrowheads="1"/>
          </p:cNvPicPr>
          <p:nvPr/>
        </p:nvPicPr>
        <p:blipFill>
          <a:blip r:embed="rId2" cstate="print">
            <a:lum contrast="30000"/>
            <a:extLst>
              <a:ext uri="{28A0092B-C50C-407E-A947-70E740481C1C}">
                <a14:useLocalDpi xmlns:a14="http://schemas.microsoft.com/office/drawing/2010/main" val="0"/>
              </a:ext>
            </a:extLst>
          </a:blip>
          <a:srcRect/>
          <a:stretch>
            <a:fillRect/>
          </a:stretch>
        </p:blipFill>
        <p:spPr bwMode="auto">
          <a:xfrm>
            <a:off x="0" y="639190"/>
            <a:ext cx="9108306" cy="2717802"/>
          </a:xfrm>
          <a:prstGeom prst="rect">
            <a:avLst/>
          </a:prstGeom>
          <a:noFill/>
          <a:ln w="9525">
            <a:noFill/>
            <a:miter lim="800000"/>
            <a:headEnd/>
            <a:tailEnd/>
          </a:ln>
          <a:effectLst/>
        </p:spPr>
      </p:pic>
      <p:sp>
        <p:nvSpPr>
          <p:cNvPr id="4" name="Titre 1"/>
          <p:cNvSpPr txBox="1">
            <a:spLocks/>
          </p:cNvSpPr>
          <p:nvPr/>
        </p:nvSpPr>
        <p:spPr>
          <a:xfrm>
            <a:off x="457200" y="44624"/>
            <a:ext cx="8229600" cy="49053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2200" b="1" dirty="0">
                <a:solidFill>
                  <a:schemeClr val="bg1"/>
                </a:solidFill>
                <a:latin typeface="Calibri" pitchFamily="34" charset="0"/>
                <a:ea typeface="+mj-ea"/>
                <a:cs typeface="+mj-cs"/>
              </a:rPr>
              <a:t>TO GO FURTHER…</a:t>
            </a:r>
            <a:endPar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endParaRPr>
          </a:p>
        </p:txBody>
      </p:sp>
      <p:sp>
        <p:nvSpPr>
          <p:cNvPr id="5"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146</a:t>
            </a:fld>
            <a:endParaRPr lang="fr-FR" dirty="0"/>
          </a:p>
        </p:txBody>
      </p:sp>
      <p:pic>
        <p:nvPicPr>
          <p:cNvPr id="6" name="Picture 3"/>
          <p:cNvPicPr>
            <a:picLocks noChangeAspect="1" noChangeArrowheads="1"/>
          </p:cNvPicPr>
          <p:nvPr/>
        </p:nvPicPr>
        <p:blipFill>
          <a:blip r:embed="rId2" cstate="print">
            <a:lum contrast="30000"/>
            <a:extLst>
              <a:ext uri="{28A0092B-C50C-407E-A947-70E740481C1C}">
                <a14:useLocalDpi xmlns:a14="http://schemas.microsoft.com/office/drawing/2010/main" val="0"/>
              </a:ext>
            </a:extLst>
          </a:blip>
          <a:srcRect/>
          <a:stretch>
            <a:fillRect/>
          </a:stretch>
        </p:blipFill>
        <p:spPr bwMode="auto">
          <a:xfrm>
            <a:off x="50800" y="3649090"/>
            <a:ext cx="9108306" cy="2717802"/>
          </a:xfrm>
          <a:prstGeom prst="rect">
            <a:avLst/>
          </a:prstGeom>
          <a:noFill/>
          <a:ln w="9525">
            <a:noFill/>
            <a:miter lim="800000"/>
            <a:headEnd/>
            <a:tailEnd/>
          </a:ln>
          <a:effectLst/>
        </p:spPr>
      </p:pic>
      <p:sp>
        <p:nvSpPr>
          <p:cNvPr id="7" name="ZoneTexte 6"/>
          <p:cNvSpPr txBox="1"/>
          <p:nvPr/>
        </p:nvSpPr>
        <p:spPr>
          <a:xfrm>
            <a:off x="3330972" y="1975371"/>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8" name="ZoneTexte 7"/>
          <p:cNvSpPr txBox="1"/>
          <p:nvPr/>
        </p:nvSpPr>
        <p:spPr>
          <a:xfrm>
            <a:off x="3483372" y="1470546"/>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9" name="ZoneTexte 8"/>
          <p:cNvSpPr txBox="1"/>
          <p:nvPr/>
        </p:nvSpPr>
        <p:spPr>
          <a:xfrm>
            <a:off x="4112022" y="1651521"/>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10" name="ZoneTexte 9"/>
          <p:cNvSpPr txBox="1"/>
          <p:nvPr/>
        </p:nvSpPr>
        <p:spPr>
          <a:xfrm>
            <a:off x="4988322" y="1666761"/>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11" name="ZoneTexte 10"/>
          <p:cNvSpPr txBox="1"/>
          <p:nvPr/>
        </p:nvSpPr>
        <p:spPr>
          <a:xfrm>
            <a:off x="5864622" y="1704861"/>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12" name="ZoneTexte 11"/>
          <p:cNvSpPr txBox="1"/>
          <p:nvPr/>
        </p:nvSpPr>
        <p:spPr>
          <a:xfrm>
            <a:off x="5857002" y="1369581"/>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13" name="ZoneTexte 12"/>
          <p:cNvSpPr txBox="1"/>
          <p:nvPr/>
        </p:nvSpPr>
        <p:spPr>
          <a:xfrm>
            <a:off x="6474222" y="1636281"/>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0</a:t>
            </a:r>
          </a:p>
        </p:txBody>
      </p:sp>
      <p:sp>
        <p:nvSpPr>
          <p:cNvPr id="14" name="ZoneTexte 13"/>
          <p:cNvSpPr txBox="1"/>
          <p:nvPr/>
        </p:nvSpPr>
        <p:spPr>
          <a:xfrm>
            <a:off x="7175262" y="1179081"/>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0</a:t>
            </a:r>
          </a:p>
        </p:txBody>
      </p:sp>
      <p:sp>
        <p:nvSpPr>
          <p:cNvPr id="15" name="ZoneTexte 14"/>
          <p:cNvSpPr txBox="1"/>
          <p:nvPr/>
        </p:nvSpPr>
        <p:spPr>
          <a:xfrm>
            <a:off x="7380312" y="2231286"/>
            <a:ext cx="256802" cy="261610"/>
          </a:xfrm>
          <a:prstGeom prst="rect">
            <a:avLst/>
          </a:prstGeom>
          <a:noFill/>
        </p:spPr>
        <p:txBody>
          <a:bodyPr wrap="none" rtlCol="0">
            <a:spAutoFit/>
          </a:bodyPr>
          <a:lstStyle/>
          <a:p>
            <a:r>
              <a:rPr lang="fr-FR" sz="1100" b="1" dirty="0">
                <a:solidFill>
                  <a:srgbClr val="00B050"/>
                </a:solidFill>
                <a:effectLst>
                  <a:outerShdw blurRad="38100" dist="38100" dir="2700000" algn="tl">
                    <a:srgbClr val="000000">
                      <a:alpha val="43137"/>
                    </a:srgbClr>
                  </a:outerShdw>
                </a:effectLst>
                <a:latin typeface="Calibri" pitchFamily="34" charset="0"/>
              </a:rPr>
              <a:t>1</a:t>
            </a:r>
          </a:p>
        </p:txBody>
      </p:sp>
      <p:sp>
        <p:nvSpPr>
          <p:cNvPr id="16" name="ZoneTexte 15"/>
          <p:cNvSpPr txBox="1"/>
          <p:nvPr/>
        </p:nvSpPr>
        <p:spPr>
          <a:xfrm>
            <a:off x="2771800" y="548680"/>
            <a:ext cx="2720617" cy="261610"/>
          </a:xfrm>
          <a:prstGeom prst="rect">
            <a:avLst/>
          </a:prstGeom>
          <a:noFill/>
        </p:spPr>
        <p:txBody>
          <a:bodyPr wrap="none" rtlCol="0">
            <a:spAutoFit/>
          </a:bodyPr>
          <a:lstStyle/>
          <a:p>
            <a:r>
              <a:rPr lang="fr-FR" sz="1100" b="1" dirty="0" err="1">
                <a:solidFill>
                  <a:srgbClr val="FF0000"/>
                </a:solidFill>
                <a:effectLst>
                  <a:outerShdw blurRad="38100" dist="38100" dir="2700000" algn="tl">
                    <a:srgbClr val="000000">
                      <a:alpha val="43137"/>
                    </a:srgbClr>
                  </a:outerShdw>
                </a:effectLst>
                <a:latin typeface="Calibri" pitchFamily="34" charset="0"/>
              </a:rPr>
              <a:t>With</a:t>
            </a:r>
            <a:r>
              <a:rPr lang="fr-FR" sz="1100" b="1" dirty="0">
                <a:solidFill>
                  <a:srgbClr val="FF0000"/>
                </a:solidFill>
                <a:effectLst>
                  <a:outerShdw blurRad="38100" dist="38100" dir="2700000" algn="tl">
                    <a:srgbClr val="000000">
                      <a:alpha val="43137"/>
                    </a:srgbClr>
                  </a:outerShdw>
                </a:effectLst>
                <a:latin typeface="Calibri" pitchFamily="34" charset="0"/>
              </a:rPr>
              <a:t> pull-up: </a:t>
            </a:r>
            <a:r>
              <a:rPr lang="fr-FR" sz="1100" b="1" dirty="0" err="1">
                <a:solidFill>
                  <a:srgbClr val="FF0000"/>
                </a:solidFill>
                <a:effectLst>
                  <a:outerShdw blurRad="38100" dist="38100" dir="2700000" algn="tl">
                    <a:srgbClr val="000000">
                      <a:alpha val="43137"/>
                    </a:srgbClr>
                  </a:outerShdw>
                </a:effectLst>
                <a:latin typeface="Calibri" pitchFamily="34" charset="0"/>
              </a:rPr>
              <a:t>logic</a:t>
            </a:r>
            <a:r>
              <a:rPr lang="fr-FR" sz="1100" b="1" dirty="0">
                <a:solidFill>
                  <a:srgbClr val="FF0000"/>
                </a:solidFill>
                <a:effectLst>
                  <a:outerShdw blurRad="38100" dist="38100" dir="2700000" algn="tl">
                    <a:srgbClr val="000000">
                      <a:alpha val="43137"/>
                    </a:srgbClr>
                  </a:outerShdw>
                </a:effectLst>
                <a:latin typeface="Calibri" pitchFamily="34" charset="0"/>
              </a:rPr>
              <a:t> state 1 </a:t>
            </a:r>
            <a:r>
              <a:rPr lang="fr-FR" sz="1100" b="1" dirty="0" err="1">
                <a:solidFill>
                  <a:srgbClr val="FF0000"/>
                </a:solidFill>
                <a:effectLst>
                  <a:outerShdw blurRad="38100" dist="38100" dir="2700000" algn="tl">
                    <a:srgbClr val="000000">
                      <a:alpha val="43137"/>
                    </a:srgbClr>
                  </a:outerShdw>
                </a:effectLst>
                <a:latin typeface="Calibri" pitchFamily="34" charset="0"/>
              </a:rPr>
              <a:t>without</a:t>
            </a:r>
            <a:r>
              <a:rPr lang="fr-FR" sz="1100" b="1" dirty="0">
                <a:solidFill>
                  <a:srgbClr val="FF0000"/>
                </a:solidFill>
                <a:effectLst>
                  <a:outerShdw blurRad="38100" dist="38100" dir="2700000" algn="tl">
                    <a:srgbClr val="000000">
                      <a:alpha val="43137"/>
                    </a:srgbClr>
                  </a:outerShdw>
                </a:effectLst>
                <a:latin typeface="Calibri" pitchFamily="34" charset="0"/>
              </a:rPr>
              <a:t> pushing</a:t>
            </a:r>
          </a:p>
        </p:txBody>
      </p:sp>
      <p:sp>
        <p:nvSpPr>
          <p:cNvPr id="17" name="ZoneTexte 16"/>
          <p:cNvSpPr txBox="1"/>
          <p:nvPr/>
        </p:nvSpPr>
        <p:spPr>
          <a:xfrm>
            <a:off x="2843808" y="3429000"/>
            <a:ext cx="1132041"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Pushing : 1 =&gt; 0</a:t>
            </a:r>
          </a:p>
        </p:txBody>
      </p:sp>
      <p:sp>
        <p:nvSpPr>
          <p:cNvPr id="18" name="ZoneTexte 17"/>
          <p:cNvSpPr txBox="1"/>
          <p:nvPr/>
        </p:nvSpPr>
        <p:spPr>
          <a:xfrm>
            <a:off x="3419872" y="4999707"/>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19" name="ZoneTexte 18"/>
          <p:cNvSpPr txBox="1"/>
          <p:nvPr/>
        </p:nvSpPr>
        <p:spPr>
          <a:xfrm>
            <a:off x="3572272" y="4494882"/>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0</a:t>
            </a:r>
          </a:p>
        </p:txBody>
      </p:sp>
      <p:sp>
        <p:nvSpPr>
          <p:cNvPr id="20" name="ZoneTexte 19"/>
          <p:cNvSpPr txBox="1"/>
          <p:nvPr/>
        </p:nvSpPr>
        <p:spPr>
          <a:xfrm>
            <a:off x="4200922" y="4675857"/>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0</a:t>
            </a:r>
          </a:p>
        </p:txBody>
      </p:sp>
      <p:sp>
        <p:nvSpPr>
          <p:cNvPr id="21" name="ZoneTexte 20"/>
          <p:cNvSpPr txBox="1"/>
          <p:nvPr/>
        </p:nvSpPr>
        <p:spPr>
          <a:xfrm>
            <a:off x="5077222" y="4691097"/>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0</a:t>
            </a:r>
          </a:p>
        </p:txBody>
      </p:sp>
      <p:sp>
        <p:nvSpPr>
          <p:cNvPr id="22" name="ZoneTexte 21"/>
          <p:cNvSpPr txBox="1"/>
          <p:nvPr/>
        </p:nvSpPr>
        <p:spPr>
          <a:xfrm>
            <a:off x="5953522" y="4729197"/>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23" name="ZoneTexte 22"/>
          <p:cNvSpPr txBox="1"/>
          <p:nvPr/>
        </p:nvSpPr>
        <p:spPr>
          <a:xfrm>
            <a:off x="5945902" y="4393917"/>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0</a:t>
            </a:r>
          </a:p>
        </p:txBody>
      </p:sp>
      <p:sp>
        <p:nvSpPr>
          <p:cNvPr id="24" name="ZoneTexte 23"/>
          <p:cNvSpPr txBox="1"/>
          <p:nvPr/>
        </p:nvSpPr>
        <p:spPr>
          <a:xfrm>
            <a:off x="6563122" y="4660617"/>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25" name="ZoneTexte 24"/>
          <p:cNvSpPr txBox="1"/>
          <p:nvPr/>
        </p:nvSpPr>
        <p:spPr>
          <a:xfrm>
            <a:off x="7264162" y="4203417"/>
            <a:ext cx="256802" cy="261610"/>
          </a:xfrm>
          <a:prstGeom prst="rect">
            <a:avLst/>
          </a:prstGeom>
          <a:noFill/>
        </p:spPr>
        <p:txBody>
          <a:bodyPr wrap="none" rtlCol="0">
            <a:spAutoFit/>
          </a:bodyPr>
          <a:lstStyle/>
          <a:p>
            <a:r>
              <a:rPr lang="fr-FR" sz="1100" b="1" dirty="0">
                <a:solidFill>
                  <a:srgbClr val="FF0000"/>
                </a:solidFill>
                <a:effectLst>
                  <a:outerShdw blurRad="38100" dist="38100" dir="2700000" algn="tl">
                    <a:srgbClr val="000000">
                      <a:alpha val="43137"/>
                    </a:srgbClr>
                  </a:outerShdw>
                </a:effectLst>
                <a:latin typeface="Calibri" pitchFamily="34" charset="0"/>
              </a:rPr>
              <a:t>1</a:t>
            </a:r>
          </a:p>
        </p:txBody>
      </p:sp>
      <p:sp>
        <p:nvSpPr>
          <p:cNvPr id="26" name="ZoneTexte 25"/>
          <p:cNvSpPr txBox="1"/>
          <p:nvPr/>
        </p:nvSpPr>
        <p:spPr>
          <a:xfrm>
            <a:off x="7469212" y="5255622"/>
            <a:ext cx="256802" cy="261610"/>
          </a:xfrm>
          <a:prstGeom prst="rect">
            <a:avLst/>
          </a:prstGeom>
          <a:noFill/>
        </p:spPr>
        <p:txBody>
          <a:bodyPr wrap="none" rtlCol="0">
            <a:spAutoFit/>
          </a:bodyPr>
          <a:lstStyle/>
          <a:p>
            <a:r>
              <a:rPr lang="fr-FR" sz="1100" b="1" dirty="0">
                <a:solidFill>
                  <a:srgbClr val="00B050"/>
                </a:solidFill>
                <a:effectLst>
                  <a:outerShdw blurRad="38100" dist="38100" dir="2700000" algn="tl">
                    <a:srgbClr val="000000">
                      <a:alpha val="43137"/>
                    </a:srgbClr>
                  </a:outerShdw>
                </a:effectLst>
                <a:latin typeface="Calibri" pitchFamily="34" charset="0"/>
              </a:rPr>
              <a:t>1</a:t>
            </a:r>
          </a:p>
        </p:txBody>
      </p:sp>
      <p:pic>
        <p:nvPicPr>
          <p:cNvPr id="27" name="Image 26">
            <a:hlinkClick r:id="rId3" action="ppaction://hlinksldjump"/>
            <a:extLst>
              <a:ext uri="{FF2B5EF4-FFF2-40B4-BE49-F238E27FC236}">
                <a16:creationId xmlns:a16="http://schemas.microsoft.com/office/drawing/2014/main" id="{A3E08BCA-C302-4189-9266-E611266272D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capteur_IR_optofourche_LTH301-07_brochag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286248" y="4616416"/>
            <a:ext cx="2571768" cy="1312914"/>
          </a:xfrm>
          <a:prstGeom prst="rect">
            <a:avLst/>
          </a:prstGeom>
        </p:spPr>
      </p:pic>
      <p:sp>
        <p:nvSpPr>
          <p:cNvPr id="2" name="Titre 1"/>
          <p:cNvSpPr>
            <a:spLocks noGrp="1"/>
          </p:cNvSpPr>
          <p:nvPr>
            <p:ph type="title"/>
          </p:nvPr>
        </p:nvSpPr>
        <p:spPr/>
        <p:txBody>
          <a:bodyPr/>
          <a:lstStyle/>
          <a:p>
            <a:r>
              <a:rPr lang="fr-FR" dirty="0"/>
              <a:t>INTERRUPTS PROGRAM</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147</a:t>
            </a:fld>
            <a:endParaRPr lang="fr-FR"/>
          </a:p>
        </p:txBody>
      </p:sp>
      <p:sp>
        <p:nvSpPr>
          <p:cNvPr id="5" name="Rectangle 4"/>
          <p:cNvSpPr/>
          <p:nvPr/>
        </p:nvSpPr>
        <p:spPr>
          <a:xfrm>
            <a:off x="-32" y="616375"/>
            <a:ext cx="9072626" cy="830997"/>
          </a:xfrm>
          <a:prstGeom prst="rect">
            <a:avLst/>
          </a:prstGeom>
        </p:spPr>
        <p:txBody>
          <a:bodyPr wrap="square">
            <a:spAutoFit/>
          </a:bodyPr>
          <a:lstStyle/>
          <a:p>
            <a:r>
              <a:rPr lang="en-US" sz="1600" b="1" dirty="0">
                <a:solidFill>
                  <a:srgbClr val="0070C0"/>
                </a:solidFill>
                <a:latin typeface="Calibri" pitchFamily="34" charset="0"/>
                <a:cs typeface="Calibri" pitchFamily="34" charset="0"/>
              </a:rPr>
              <a:t>An opto-coupler (or optocoupler) in fork combines in a single plastic case: </a:t>
            </a:r>
          </a:p>
          <a:p>
            <a:r>
              <a:rPr lang="en-US" sz="1600" b="1" dirty="0">
                <a:solidFill>
                  <a:srgbClr val="0070C0"/>
                </a:solidFill>
                <a:latin typeface="Calibri" pitchFamily="34" charset="0"/>
                <a:cs typeface="Calibri" pitchFamily="34" charset="0"/>
              </a:rPr>
              <a:t>1 - a LED which emits infra-red and </a:t>
            </a:r>
          </a:p>
          <a:p>
            <a:r>
              <a:rPr lang="en-US" sz="1600" b="1" dirty="0">
                <a:solidFill>
                  <a:srgbClr val="0070C0"/>
                </a:solidFill>
                <a:latin typeface="Calibri" pitchFamily="34" charset="0"/>
                <a:cs typeface="Calibri" pitchFamily="34" charset="0"/>
              </a:rPr>
              <a:t>2 - a phototransistor that detects the light emitted by the LED light.</a:t>
            </a:r>
            <a:endParaRPr lang="fr-FR" sz="1600" b="1" dirty="0">
              <a:solidFill>
                <a:srgbClr val="0070C0"/>
              </a:solidFill>
              <a:latin typeface="Calibri" pitchFamily="34" charset="0"/>
              <a:cs typeface="Calibri" pitchFamily="34" charset="0"/>
            </a:endParaRPr>
          </a:p>
        </p:txBody>
      </p:sp>
      <p:sp>
        <p:nvSpPr>
          <p:cNvPr id="6" name="Rectangle 5"/>
          <p:cNvSpPr/>
          <p:nvPr/>
        </p:nvSpPr>
        <p:spPr>
          <a:xfrm>
            <a:off x="1428728" y="4973606"/>
            <a:ext cx="2571768" cy="584775"/>
          </a:xfrm>
          <a:prstGeom prst="rect">
            <a:avLst/>
          </a:prstGeom>
        </p:spPr>
        <p:txBody>
          <a:bodyPr wrap="square">
            <a:spAutoFit/>
          </a:bodyPr>
          <a:lstStyle/>
          <a:p>
            <a:pPr algn="just"/>
            <a:r>
              <a:rPr lang="fr-FR" sz="1600" b="1" i="1" dirty="0">
                <a:solidFill>
                  <a:srgbClr val="FF6600"/>
                </a:solidFill>
                <a:latin typeface="Calibri" pitchFamily="34" charset="0"/>
                <a:cs typeface="Calibri" pitchFamily="34" charset="0"/>
              </a:rPr>
              <a:t>Example: </a:t>
            </a:r>
            <a:r>
              <a:rPr lang="en-US" sz="1600" b="1" i="1" dirty="0">
                <a:solidFill>
                  <a:srgbClr val="FF6600"/>
                </a:solidFill>
                <a:latin typeface="Calibri" pitchFamily="34" charset="0"/>
                <a:cs typeface="Calibri" pitchFamily="34" charset="0"/>
              </a:rPr>
              <a:t>optocoupler in fork: </a:t>
            </a:r>
            <a:r>
              <a:rPr lang="en-US" sz="1600" b="1" i="1" dirty="0" err="1">
                <a:solidFill>
                  <a:srgbClr val="FF6600"/>
                </a:solidFill>
                <a:latin typeface="Calibri" pitchFamily="34" charset="0"/>
                <a:cs typeface="Calibri" pitchFamily="34" charset="0"/>
              </a:rPr>
              <a:t>Liton</a:t>
            </a:r>
            <a:r>
              <a:rPr lang="en-US" sz="1600" b="1" i="1" dirty="0">
                <a:solidFill>
                  <a:srgbClr val="FF6600"/>
                </a:solidFill>
                <a:latin typeface="Calibri" pitchFamily="34" charset="0"/>
                <a:cs typeface="Calibri" pitchFamily="34" charset="0"/>
              </a:rPr>
              <a:t> LTH 307-01</a:t>
            </a:r>
            <a:endParaRPr lang="fr-FR" sz="1600" b="1" i="1" dirty="0">
              <a:solidFill>
                <a:srgbClr val="FF6600"/>
              </a:solidFill>
              <a:latin typeface="Calibri" pitchFamily="34" charset="0"/>
              <a:cs typeface="Calibri" pitchFamily="34" charset="0"/>
            </a:endParaRPr>
          </a:p>
        </p:txBody>
      </p:sp>
      <p:sp>
        <p:nvSpPr>
          <p:cNvPr id="9" name="Rectangle 8"/>
          <p:cNvSpPr/>
          <p:nvPr/>
        </p:nvSpPr>
        <p:spPr>
          <a:xfrm>
            <a:off x="0" y="3105693"/>
            <a:ext cx="9144000" cy="1077218"/>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This component has 4 pins:</a:t>
            </a:r>
          </a:p>
          <a:p>
            <a:pPr algn="just"/>
            <a:r>
              <a:rPr lang="en-US" sz="1600" b="1" dirty="0">
                <a:solidFill>
                  <a:srgbClr val="0070C0"/>
                </a:solidFill>
                <a:latin typeface="Calibri" pitchFamily="34" charset="0"/>
                <a:cs typeface="Calibri" pitchFamily="34" charset="0"/>
              </a:rPr>
              <a:t>- 2 first rated pins A and K correspond to the pins of the LED</a:t>
            </a:r>
          </a:p>
          <a:p>
            <a:pPr algn="just"/>
            <a:r>
              <a:rPr lang="en-US" sz="1600" b="1" dirty="0">
                <a:solidFill>
                  <a:srgbClr val="0070C0"/>
                </a:solidFill>
                <a:latin typeface="Calibri" pitchFamily="34" charset="0"/>
                <a:cs typeface="Calibri" pitchFamily="34" charset="0"/>
              </a:rPr>
              <a:t>- 2 other rated pins C and E for the collector and the transmitter of the phototransistor. The base of the transistor is here a "</a:t>
            </a:r>
            <a:r>
              <a:rPr lang="en-US" sz="1600" b="1" dirty="0" err="1">
                <a:solidFill>
                  <a:srgbClr val="0070C0"/>
                </a:solidFill>
                <a:latin typeface="Calibri" pitchFamily="34" charset="0"/>
                <a:cs typeface="Calibri" pitchFamily="34" charset="0"/>
              </a:rPr>
              <a:t>photobase</a:t>
            </a:r>
            <a:r>
              <a:rPr lang="en-US" sz="1600" b="1" dirty="0">
                <a:solidFill>
                  <a:srgbClr val="0070C0"/>
                </a:solidFill>
                <a:latin typeface="Calibri" pitchFamily="34" charset="0"/>
                <a:cs typeface="Calibri" pitchFamily="34" charset="0"/>
              </a:rPr>
              <a:t>" receiving photons from the LED instead to receive a current</a:t>
            </a:r>
            <a:endParaRPr lang="fr-FR" sz="1600" b="1" dirty="0">
              <a:solidFill>
                <a:srgbClr val="0070C0"/>
              </a:solidFill>
              <a:latin typeface="Calibri" pitchFamily="34" charset="0"/>
              <a:cs typeface="Calibri" pitchFamily="34" charset="0"/>
            </a:endParaRPr>
          </a:p>
        </p:txBody>
      </p:sp>
      <p:pic>
        <p:nvPicPr>
          <p:cNvPr id="10" name="Image 9" descr="capteur_IR_optofourche_LTH301-07_brochag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334656" y="860354"/>
            <a:ext cx="1729722" cy="710564"/>
          </a:xfrm>
          <a:prstGeom prst="rect">
            <a:avLst/>
          </a:prstGeom>
        </p:spPr>
      </p:pic>
      <p:pic>
        <p:nvPicPr>
          <p:cNvPr id="11" name="Image 10" descr="opto_fourche_LTH301-07.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2396" y="1571612"/>
            <a:ext cx="1305890" cy="1893542"/>
          </a:xfrm>
          <a:prstGeom prst="rect">
            <a:avLst/>
          </a:prstGeom>
        </p:spPr>
      </p:pic>
      <p:sp>
        <p:nvSpPr>
          <p:cNvPr id="13" name="Rectangle 12"/>
          <p:cNvSpPr/>
          <p:nvPr/>
        </p:nvSpPr>
        <p:spPr>
          <a:xfrm>
            <a:off x="0" y="1857364"/>
            <a:ext cx="7500958" cy="830997"/>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The two components are head to head and separated by a slot in which it is possible to pass an encoder wheel or rotating object any. </a:t>
            </a:r>
          </a:p>
          <a:p>
            <a:pPr algn="just"/>
            <a:r>
              <a:rPr lang="en-US" sz="1600" b="1" dirty="0">
                <a:solidFill>
                  <a:srgbClr val="0070C0"/>
                </a:solidFill>
                <a:latin typeface="Calibri" pitchFamily="34" charset="0"/>
                <a:cs typeface="Calibri" pitchFamily="34" charset="0"/>
              </a:rPr>
              <a:t>The whole forms a miniature photoelectric barrier.</a:t>
            </a:r>
            <a:endParaRPr lang="fr-FR" sz="1600" b="1" dirty="0">
              <a:solidFill>
                <a:srgbClr val="0070C0"/>
              </a:solidFill>
              <a:latin typeface="Calibri" pitchFamily="34" charset="0"/>
              <a:cs typeface="Calibri" pitchFamily="34" charset="0"/>
            </a:endParaRPr>
          </a:p>
        </p:txBody>
      </p:sp>
      <p:pic>
        <p:nvPicPr>
          <p:cNvPr id="14" name="Image 13">
            <a:hlinkClick r:id="rId5" action="ppaction://hlinksldjump"/>
            <a:extLst>
              <a:ext uri="{FF2B5EF4-FFF2-40B4-BE49-F238E27FC236}">
                <a16:creationId xmlns:a16="http://schemas.microsoft.com/office/drawing/2014/main" id="{89AE8432-43B2-4266-A576-E595090DA1F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par>
                                <p:cTn id="31" presetID="3" presetClass="entr" presetSubtype="1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HOW DOES IT WORKS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148</a:t>
            </a:fld>
            <a:endParaRPr lang="fr-FR"/>
          </a:p>
        </p:txBody>
      </p:sp>
      <p:sp>
        <p:nvSpPr>
          <p:cNvPr id="4" name="Rectangle 3"/>
          <p:cNvSpPr/>
          <p:nvPr/>
        </p:nvSpPr>
        <p:spPr>
          <a:xfrm>
            <a:off x="0" y="3168094"/>
            <a:ext cx="6000760" cy="2800767"/>
          </a:xfrm>
          <a:prstGeom prst="rect">
            <a:avLst/>
          </a:prstGeom>
        </p:spPr>
        <p:txBody>
          <a:bodyPr wrap="square">
            <a:spAutoFit/>
          </a:bodyPr>
          <a:lstStyle/>
          <a:p>
            <a:pPr algn="just"/>
            <a:r>
              <a:rPr lang="fr-FR" sz="1600" b="1" dirty="0">
                <a:solidFill>
                  <a:srgbClr val="C00000"/>
                </a:solidFill>
                <a:latin typeface="Calibri" pitchFamily="34" charset="0"/>
                <a:cs typeface="Calibri" pitchFamily="34" charset="0"/>
              </a:rPr>
              <a:t>For </a:t>
            </a:r>
            <a:r>
              <a:rPr lang="fr-FR" sz="1600" b="1" dirty="0" err="1">
                <a:solidFill>
                  <a:srgbClr val="C00000"/>
                </a:solidFill>
                <a:latin typeface="Calibri" pitchFamily="34" charset="0"/>
                <a:cs typeface="Calibri" pitchFamily="34" charset="0"/>
              </a:rPr>
              <a:t>resistance</a:t>
            </a:r>
            <a:r>
              <a:rPr lang="fr-FR" sz="1600" b="1" dirty="0">
                <a:solidFill>
                  <a:srgbClr val="C00000"/>
                </a:solidFill>
                <a:latin typeface="Calibri" pitchFamily="34" charset="0"/>
                <a:cs typeface="Calibri" pitchFamily="34" charset="0"/>
              </a:rPr>
              <a:t> R</a:t>
            </a:r>
            <a:r>
              <a:rPr lang="fr-FR" sz="1600" b="1" baseline="-25000" dirty="0">
                <a:solidFill>
                  <a:srgbClr val="C00000"/>
                </a:solidFill>
                <a:latin typeface="Calibri" pitchFamily="34" charset="0"/>
                <a:cs typeface="Calibri" pitchFamily="34" charset="0"/>
              </a:rPr>
              <a:t>L</a:t>
            </a:r>
            <a:r>
              <a:rPr lang="fr-FR" sz="1600" b="1" dirty="0">
                <a:solidFill>
                  <a:srgbClr val="C00000"/>
                </a:solidFill>
                <a:latin typeface="Calibri" pitchFamily="34" charset="0"/>
                <a:cs typeface="Calibri" pitchFamily="34" charset="0"/>
              </a:rPr>
              <a:t> to </a:t>
            </a:r>
            <a:r>
              <a:rPr lang="fr-FR" sz="1600" b="1" dirty="0" err="1">
                <a:solidFill>
                  <a:srgbClr val="C00000"/>
                </a:solidFill>
                <a:latin typeface="Calibri" pitchFamily="34" charset="0"/>
                <a:cs typeface="Calibri" pitchFamily="34" charset="0"/>
              </a:rPr>
              <a:t>photo-transistor</a:t>
            </a:r>
            <a:r>
              <a:rPr lang="fr-FR" sz="1600" b="1" dirty="0">
                <a:solidFill>
                  <a:srgbClr val="C00000"/>
                </a:solidFill>
                <a:latin typeface="Calibri" pitchFamily="34" charset="0"/>
                <a:cs typeface="Calibri" pitchFamily="34" charset="0"/>
              </a:rPr>
              <a:t>, goal </a:t>
            </a:r>
            <a:r>
              <a:rPr lang="fr-FR" sz="1600" b="1" dirty="0" err="1">
                <a:solidFill>
                  <a:srgbClr val="C00000"/>
                </a:solidFill>
                <a:latin typeface="Calibri" pitchFamily="34" charset="0"/>
                <a:cs typeface="Calibri" pitchFamily="34" charset="0"/>
              </a:rPr>
              <a:t>is</a:t>
            </a:r>
            <a:r>
              <a:rPr lang="fr-FR" sz="1600" b="1" dirty="0">
                <a:solidFill>
                  <a:srgbClr val="C00000"/>
                </a:solidFill>
                <a:latin typeface="Calibri" pitchFamily="34" charset="0"/>
                <a:cs typeface="Calibri" pitchFamily="34" charset="0"/>
              </a:rPr>
              <a:t> : </a:t>
            </a:r>
          </a:p>
          <a:p>
            <a:pPr algn="just"/>
            <a:r>
              <a:rPr lang="fr-FR" sz="1600" b="1" dirty="0">
                <a:solidFill>
                  <a:srgbClr val="0070C0"/>
                </a:solidFill>
                <a:latin typeface="Calibri" pitchFamily="34" charset="0"/>
                <a:cs typeface="Calibri" pitchFamily="34" charset="0"/>
              </a:rPr>
              <a:t>1 - 0V on R</a:t>
            </a:r>
            <a:r>
              <a:rPr lang="fr-FR" sz="1600" b="1" baseline="-25000" dirty="0">
                <a:solidFill>
                  <a:srgbClr val="0070C0"/>
                </a:solidFill>
                <a:latin typeface="Calibri" pitchFamily="34" charset="0"/>
                <a:cs typeface="Calibri" pitchFamily="34" charset="0"/>
              </a:rPr>
              <a:t>L</a:t>
            </a:r>
            <a:r>
              <a:rPr lang="fr-FR" sz="1600" b="1" dirty="0">
                <a:solidFill>
                  <a:srgbClr val="0070C0"/>
                </a:solidFill>
                <a:latin typeface="Calibri" pitchFamily="34" charset="0"/>
                <a:cs typeface="Calibri" pitchFamily="34" charset="0"/>
              </a:rPr>
              <a:t> (i.e. Output to 5V) </a:t>
            </a:r>
            <a:r>
              <a:rPr lang="en-US" sz="1600" b="1" dirty="0">
                <a:solidFill>
                  <a:srgbClr val="0070C0"/>
                </a:solidFill>
                <a:latin typeface="Calibri" pitchFamily="34" charset="0"/>
                <a:cs typeface="Calibri" pitchFamily="34" charset="0"/>
              </a:rPr>
              <a:t>When the phototransistor is not lit and</a:t>
            </a:r>
            <a:endParaRPr lang="fr-FR" sz="1600" b="1" dirty="0">
              <a:solidFill>
                <a:srgbClr val="0070C0"/>
              </a:solidFill>
              <a:latin typeface="Calibri" pitchFamily="34" charset="0"/>
              <a:cs typeface="Calibri" pitchFamily="34" charset="0"/>
            </a:endParaRPr>
          </a:p>
          <a:p>
            <a:pPr algn="just"/>
            <a:r>
              <a:rPr lang="fr-FR" sz="1600" b="1" dirty="0">
                <a:solidFill>
                  <a:srgbClr val="0070C0"/>
                </a:solidFill>
                <a:latin typeface="Calibri" pitchFamily="34" charset="0"/>
                <a:cs typeface="Calibri" pitchFamily="34" charset="0"/>
              </a:rPr>
              <a:t>2 - ~5V on R</a:t>
            </a:r>
            <a:r>
              <a:rPr lang="fr-FR" sz="1600" b="1" baseline="-25000" dirty="0">
                <a:solidFill>
                  <a:srgbClr val="0070C0"/>
                </a:solidFill>
                <a:latin typeface="Calibri" pitchFamily="34" charset="0"/>
                <a:cs typeface="Calibri" pitchFamily="34" charset="0"/>
              </a:rPr>
              <a:t>L</a:t>
            </a:r>
            <a:r>
              <a:rPr lang="fr-FR" sz="1600" b="1" dirty="0">
                <a:solidFill>
                  <a:srgbClr val="0070C0"/>
                </a:solidFill>
                <a:latin typeface="Calibri" pitchFamily="34" charset="0"/>
                <a:cs typeface="Calibri" pitchFamily="34" charset="0"/>
              </a:rPr>
              <a:t> (i.e. Output to 0V, more </a:t>
            </a:r>
            <a:r>
              <a:rPr lang="fr-FR" sz="1600" b="1" dirty="0" err="1">
                <a:solidFill>
                  <a:srgbClr val="0070C0"/>
                </a:solidFill>
                <a:latin typeface="Calibri" pitchFamily="34" charset="0"/>
                <a:cs typeface="Calibri" pitchFamily="34" charset="0"/>
              </a:rPr>
              <a:t>precisely</a:t>
            </a:r>
            <a:r>
              <a:rPr lang="fr-FR" sz="1600" b="1" dirty="0">
                <a:solidFill>
                  <a:srgbClr val="0070C0"/>
                </a:solidFill>
                <a:latin typeface="Calibri" pitchFamily="34" charset="0"/>
                <a:cs typeface="Calibri" pitchFamily="34" charset="0"/>
              </a:rPr>
              <a:t> ~1V) </a:t>
            </a:r>
            <a:r>
              <a:rPr lang="fr-FR" sz="1600" b="1" dirty="0" err="1">
                <a:solidFill>
                  <a:srgbClr val="0070C0"/>
                </a:solidFill>
                <a:latin typeface="Calibri" pitchFamily="34" charset="0"/>
                <a:cs typeface="Calibri" pitchFamily="34" charset="0"/>
              </a:rPr>
              <a:t>when</a:t>
            </a:r>
            <a:r>
              <a:rPr lang="fr-FR" sz="1600" b="1" dirty="0">
                <a:solidFill>
                  <a:srgbClr val="0070C0"/>
                </a:solidFill>
                <a:latin typeface="Calibri" pitchFamily="34" charset="0"/>
                <a:cs typeface="Calibri" pitchFamily="34" charset="0"/>
              </a:rPr>
              <a:t> lit. </a:t>
            </a:r>
          </a:p>
          <a:p>
            <a:pPr algn="just"/>
            <a:endParaRPr lang="fr-FR" sz="1600" b="1" dirty="0">
              <a:solidFill>
                <a:srgbClr val="0070C0"/>
              </a:solidFill>
              <a:latin typeface="Calibri" pitchFamily="34" charset="0"/>
              <a:cs typeface="Calibri" pitchFamily="34" charset="0"/>
            </a:endParaRPr>
          </a:p>
          <a:p>
            <a:pPr marL="0" lvl="1" algn="just"/>
            <a:r>
              <a:rPr lang="fr-FR" sz="1600" b="1" dirty="0">
                <a:solidFill>
                  <a:srgbClr val="00B050"/>
                </a:solidFill>
                <a:latin typeface="Calibri" pitchFamily="34" charset="0"/>
                <a:cs typeface="Calibri" pitchFamily="34" charset="0"/>
              </a:rPr>
              <a:t>- If I</a:t>
            </a:r>
            <a:r>
              <a:rPr lang="fr-FR" sz="1600" b="1" baseline="-25000" dirty="0">
                <a:solidFill>
                  <a:srgbClr val="00B050"/>
                </a:solidFill>
                <a:latin typeface="Calibri" pitchFamily="34" charset="0"/>
                <a:cs typeface="Calibri" pitchFamily="34" charset="0"/>
              </a:rPr>
              <a:t>LED</a:t>
            </a:r>
            <a:r>
              <a:rPr lang="fr-FR" sz="1600" b="1" dirty="0">
                <a:solidFill>
                  <a:srgbClr val="00B050"/>
                </a:solidFill>
                <a:latin typeface="Calibri" pitchFamily="34" charset="0"/>
                <a:cs typeface="Calibri" pitchFamily="34" charset="0"/>
              </a:rPr>
              <a:t> = 0mA: </a:t>
            </a:r>
          </a:p>
          <a:p>
            <a:pPr marL="0" lvl="1" algn="just"/>
            <a:r>
              <a:rPr lang="fr-FR" sz="1600" b="1" dirty="0">
                <a:solidFill>
                  <a:srgbClr val="0070C0"/>
                </a:solidFill>
                <a:latin typeface="Calibri" pitchFamily="34" charset="0"/>
                <a:cs typeface="Calibri" pitchFamily="34" charset="0"/>
              </a:rPr>
              <a:t>R</a:t>
            </a:r>
            <a:r>
              <a:rPr lang="fr-FR" sz="1600" b="1" baseline="-25000" dirty="0">
                <a:solidFill>
                  <a:srgbClr val="0070C0"/>
                </a:solidFill>
                <a:latin typeface="Calibri" pitchFamily="34" charset="0"/>
                <a:cs typeface="Calibri" pitchFamily="34" charset="0"/>
              </a:rPr>
              <a:t>L  </a:t>
            </a:r>
            <a:r>
              <a:rPr lang="en-US" sz="1600" b="1" dirty="0">
                <a:solidFill>
                  <a:srgbClr val="0070C0"/>
                </a:solidFill>
                <a:latin typeface="Calibri" pitchFamily="34" charset="0"/>
                <a:cs typeface="Calibri" pitchFamily="34" charset="0"/>
              </a:rPr>
              <a:t>has no significance when the phototransistor is not lit because </a:t>
            </a:r>
          </a:p>
          <a:p>
            <a:pPr marL="0" lvl="1" algn="just"/>
            <a:r>
              <a:rPr lang="fr-FR" sz="1600" b="1" dirty="0">
                <a:solidFill>
                  <a:srgbClr val="0070C0"/>
                </a:solidFill>
                <a:latin typeface="Calibri" pitchFamily="34" charset="0"/>
                <a:cs typeface="Calibri" pitchFamily="34" charset="0"/>
              </a:rPr>
              <a:t>I</a:t>
            </a:r>
            <a:r>
              <a:rPr lang="fr-FR" sz="1600" b="1" baseline="-25000" dirty="0">
                <a:solidFill>
                  <a:srgbClr val="0070C0"/>
                </a:solidFill>
                <a:latin typeface="Calibri" pitchFamily="34" charset="0"/>
                <a:cs typeface="Calibri" pitchFamily="34" charset="0"/>
              </a:rPr>
              <a:t>C</a:t>
            </a:r>
            <a:r>
              <a:rPr lang="fr-FR" sz="1600" b="1" dirty="0">
                <a:solidFill>
                  <a:srgbClr val="0070C0"/>
                </a:solidFill>
                <a:latin typeface="Calibri" pitchFamily="34" charset="0"/>
                <a:cs typeface="Calibri" pitchFamily="34" charset="0"/>
              </a:rPr>
              <a:t>= 0mA and </a:t>
            </a:r>
            <a:r>
              <a:rPr lang="fr-FR" sz="1600" b="1" dirty="0" err="1">
                <a:solidFill>
                  <a:srgbClr val="0070C0"/>
                </a:solidFill>
                <a:latin typeface="Calibri" pitchFamily="34" charset="0"/>
                <a:cs typeface="Calibri" pitchFamily="34" charset="0"/>
              </a:rPr>
              <a:t>then</a:t>
            </a:r>
            <a:r>
              <a:rPr lang="fr-FR" sz="1600" b="1" dirty="0">
                <a:solidFill>
                  <a:srgbClr val="0070C0"/>
                </a:solidFill>
                <a:latin typeface="Calibri" pitchFamily="34" charset="0"/>
                <a:cs typeface="Calibri" pitchFamily="34" charset="0"/>
              </a:rPr>
              <a:t> </a:t>
            </a:r>
            <a:r>
              <a:rPr lang="fr-FR" sz="1600" b="1" i="1" dirty="0">
                <a:solidFill>
                  <a:srgbClr val="7030A0"/>
                </a:solidFill>
                <a:latin typeface="Calibri" pitchFamily="34" charset="0"/>
                <a:cs typeface="Calibri" pitchFamily="34" charset="0"/>
              </a:rPr>
              <a:t>U</a:t>
            </a:r>
            <a:r>
              <a:rPr lang="fr-FR" sz="1600" b="1" i="1" baseline="-25000" dirty="0">
                <a:solidFill>
                  <a:srgbClr val="7030A0"/>
                </a:solidFill>
                <a:latin typeface="Calibri" pitchFamily="34" charset="0"/>
                <a:cs typeface="Calibri" pitchFamily="34" charset="0"/>
              </a:rPr>
              <a:t>L</a:t>
            </a:r>
            <a:r>
              <a:rPr lang="fr-FR" sz="1600" b="1" i="1" dirty="0">
                <a:solidFill>
                  <a:srgbClr val="7030A0"/>
                </a:solidFill>
                <a:latin typeface="Calibri" pitchFamily="34" charset="0"/>
                <a:cs typeface="Calibri" pitchFamily="34" charset="0"/>
              </a:rPr>
              <a:t>= R</a:t>
            </a:r>
            <a:r>
              <a:rPr lang="fr-FR" sz="1600" b="1" i="1" baseline="-25000" dirty="0">
                <a:solidFill>
                  <a:srgbClr val="7030A0"/>
                </a:solidFill>
                <a:latin typeface="Calibri" pitchFamily="34" charset="0"/>
                <a:cs typeface="Calibri" pitchFamily="34" charset="0"/>
              </a:rPr>
              <a:t>L</a:t>
            </a:r>
            <a:r>
              <a:rPr lang="fr-FR" sz="1600" b="1" i="1" dirty="0">
                <a:solidFill>
                  <a:srgbClr val="7030A0"/>
                </a:solidFill>
                <a:latin typeface="Calibri" pitchFamily="34" charset="0"/>
                <a:cs typeface="Calibri" pitchFamily="34" charset="0"/>
              </a:rPr>
              <a:t> x I</a:t>
            </a:r>
            <a:r>
              <a:rPr lang="fr-FR" sz="1600" b="1" i="1" baseline="-25000" dirty="0">
                <a:solidFill>
                  <a:srgbClr val="7030A0"/>
                </a:solidFill>
                <a:latin typeface="Calibri" pitchFamily="34" charset="0"/>
                <a:cs typeface="Calibri" pitchFamily="34" charset="0"/>
              </a:rPr>
              <a:t>C</a:t>
            </a:r>
            <a:r>
              <a:rPr lang="fr-FR" sz="1600" b="1" i="1" dirty="0">
                <a:solidFill>
                  <a:srgbClr val="7030A0"/>
                </a:solidFill>
                <a:latin typeface="Calibri" pitchFamily="34" charset="0"/>
                <a:cs typeface="Calibri" pitchFamily="34" charset="0"/>
              </a:rPr>
              <a:t> = R</a:t>
            </a:r>
            <a:r>
              <a:rPr lang="fr-FR" sz="1600" b="1" i="1" baseline="-25000" dirty="0">
                <a:solidFill>
                  <a:srgbClr val="7030A0"/>
                </a:solidFill>
                <a:latin typeface="Calibri" pitchFamily="34" charset="0"/>
                <a:cs typeface="Calibri" pitchFamily="34" charset="0"/>
              </a:rPr>
              <a:t>L </a:t>
            </a:r>
            <a:r>
              <a:rPr lang="fr-FR" sz="1600" b="1" i="1" dirty="0">
                <a:solidFill>
                  <a:srgbClr val="7030A0"/>
                </a:solidFill>
                <a:latin typeface="Calibri" pitchFamily="34" charset="0"/>
                <a:cs typeface="Calibri" pitchFamily="34" charset="0"/>
              </a:rPr>
              <a:t>x 0 = 0 V </a:t>
            </a:r>
          </a:p>
          <a:p>
            <a:pPr marL="0" lvl="1" algn="just"/>
            <a:r>
              <a:rPr lang="fr-FR" sz="1600" b="1" dirty="0">
                <a:solidFill>
                  <a:srgbClr val="00B050"/>
                </a:solidFill>
                <a:latin typeface="Calibri" pitchFamily="34" charset="0"/>
                <a:cs typeface="Calibri" pitchFamily="34" charset="0"/>
              </a:rPr>
              <a:t>- If I</a:t>
            </a:r>
            <a:r>
              <a:rPr lang="fr-FR" sz="1600" b="1" baseline="-25000" dirty="0">
                <a:solidFill>
                  <a:srgbClr val="00B050"/>
                </a:solidFill>
                <a:latin typeface="Calibri" pitchFamily="34" charset="0"/>
                <a:cs typeface="Calibri" pitchFamily="34" charset="0"/>
              </a:rPr>
              <a:t>LED</a:t>
            </a:r>
            <a:r>
              <a:rPr lang="fr-FR" sz="1600" b="1" dirty="0">
                <a:solidFill>
                  <a:srgbClr val="00B050"/>
                </a:solidFill>
                <a:latin typeface="Calibri" pitchFamily="34" charset="0"/>
                <a:cs typeface="Calibri" pitchFamily="34" charset="0"/>
              </a:rPr>
              <a:t> = 15mA:  </a:t>
            </a:r>
            <a:r>
              <a:rPr lang="fr-FR" sz="1600" b="1" dirty="0">
                <a:solidFill>
                  <a:srgbClr val="0070C0"/>
                </a:solidFill>
                <a:latin typeface="Calibri" pitchFamily="34" charset="0"/>
                <a:cs typeface="Calibri" pitchFamily="34" charset="0"/>
              </a:rPr>
              <a:t>=&gt; I</a:t>
            </a:r>
            <a:r>
              <a:rPr lang="fr-FR" sz="1600" b="1" baseline="-25000" dirty="0">
                <a:solidFill>
                  <a:srgbClr val="0070C0"/>
                </a:solidFill>
                <a:latin typeface="Calibri" pitchFamily="34" charset="0"/>
                <a:cs typeface="Calibri" pitchFamily="34" charset="0"/>
              </a:rPr>
              <a:t>C</a:t>
            </a:r>
            <a:r>
              <a:rPr lang="fr-FR" sz="1600" b="1" dirty="0">
                <a:solidFill>
                  <a:srgbClr val="0070C0"/>
                </a:solidFill>
                <a:latin typeface="Calibri" pitchFamily="34" charset="0"/>
                <a:cs typeface="Calibri" pitchFamily="34" charset="0"/>
              </a:rPr>
              <a:t> = 1mA et U</a:t>
            </a:r>
            <a:r>
              <a:rPr lang="fr-FR" sz="1600" b="1" baseline="-25000" dirty="0">
                <a:solidFill>
                  <a:srgbClr val="0070C0"/>
                </a:solidFill>
                <a:latin typeface="Calibri" pitchFamily="34" charset="0"/>
                <a:cs typeface="Calibri" pitchFamily="34" charset="0"/>
              </a:rPr>
              <a:t>CE</a:t>
            </a:r>
            <a:r>
              <a:rPr lang="fr-FR" sz="1600" b="1" dirty="0">
                <a:solidFill>
                  <a:srgbClr val="0070C0"/>
                </a:solidFill>
                <a:latin typeface="Calibri" pitchFamily="34" charset="0"/>
                <a:cs typeface="Calibri" pitchFamily="34" charset="0"/>
              </a:rPr>
              <a:t>~1V (</a:t>
            </a:r>
            <a:r>
              <a:rPr lang="fr-FR" sz="1600" b="1" dirty="0" err="1">
                <a:solidFill>
                  <a:srgbClr val="0070C0"/>
                </a:solidFill>
                <a:latin typeface="Calibri" pitchFamily="34" charset="0"/>
                <a:cs typeface="Calibri" pitchFamily="34" charset="0"/>
              </a:rPr>
              <a:t>typical</a:t>
            </a:r>
            <a:r>
              <a:rPr lang="fr-FR" sz="1600" b="1" dirty="0">
                <a:solidFill>
                  <a:srgbClr val="0070C0"/>
                </a:solidFill>
                <a:latin typeface="Calibri" pitchFamily="34" charset="0"/>
                <a:cs typeface="Calibri" pitchFamily="34" charset="0"/>
              </a:rPr>
              <a:t> of a PN </a:t>
            </a:r>
            <a:r>
              <a:rPr lang="fr-FR" sz="1600" b="1" dirty="0" err="1">
                <a:solidFill>
                  <a:srgbClr val="0070C0"/>
                </a:solidFill>
                <a:latin typeface="Calibri" pitchFamily="34" charset="0"/>
                <a:cs typeface="Calibri" pitchFamily="34" charset="0"/>
              </a:rPr>
              <a:t>junction</a:t>
            </a:r>
            <a:r>
              <a:rPr lang="fr-FR" sz="1600" b="1" dirty="0">
                <a:solidFill>
                  <a:srgbClr val="0070C0"/>
                </a:solidFill>
                <a:latin typeface="Calibri" pitchFamily="34" charset="0"/>
                <a:cs typeface="Calibri" pitchFamily="34" charset="0"/>
              </a:rPr>
              <a:t>). </a:t>
            </a:r>
          </a:p>
          <a:p>
            <a:pPr marL="0" lvl="1" algn="just"/>
            <a:r>
              <a:rPr lang="fr-FR" sz="1600" b="1" dirty="0">
                <a:solidFill>
                  <a:srgbClr val="0070C0"/>
                </a:solidFill>
                <a:latin typeface="Calibri" pitchFamily="34" charset="0"/>
                <a:cs typeface="Calibri" pitchFamily="34" charset="0"/>
              </a:rPr>
              <a:t>For 5V on R</a:t>
            </a:r>
            <a:r>
              <a:rPr lang="fr-FR" sz="1600" b="1" baseline="-25000" dirty="0">
                <a:solidFill>
                  <a:srgbClr val="0070C0"/>
                </a:solidFill>
                <a:latin typeface="Calibri" pitchFamily="34" charset="0"/>
                <a:cs typeface="Calibri" pitchFamily="34" charset="0"/>
              </a:rPr>
              <a:t>L</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with</a:t>
            </a:r>
            <a:r>
              <a:rPr lang="fr-FR" sz="1600" b="1" dirty="0">
                <a:solidFill>
                  <a:srgbClr val="0070C0"/>
                </a:solidFill>
                <a:latin typeface="Calibri" pitchFamily="34" charset="0"/>
                <a:cs typeface="Calibri" pitchFamily="34" charset="0"/>
              </a:rPr>
              <a:t> </a:t>
            </a:r>
            <a:r>
              <a:rPr lang="fr-FR" sz="1600" b="1" dirty="0">
                <a:solidFill>
                  <a:srgbClr val="FF6600"/>
                </a:solidFill>
                <a:latin typeface="Calibri" pitchFamily="34" charset="0"/>
                <a:cs typeface="Calibri" pitchFamily="34" charset="0"/>
              </a:rPr>
              <a:t>I</a:t>
            </a:r>
            <a:r>
              <a:rPr lang="fr-FR" sz="1600" b="1" baseline="-25000" dirty="0">
                <a:solidFill>
                  <a:srgbClr val="FF6600"/>
                </a:solidFill>
                <a:latin typeface="Calibri" pitchFamily="34" charset="0"/>
                <a:cs typeface="Calibri" pitchFamily="34" charset="0"/>
              </a:rPr>
              <a:t>R</a:t>
            </a:r>
            <a:r>
              <a:rPr lang="fr-FR" sz="1600" b="1" dirty="0">
                <a:solidFill>
                  <a:srgbClr val="FF6600"/>
                </a:solidFill>
                <a:latin typeface="Calibri" pitchFamily="34" charset="0"/>
                <a:cs typeface="Calibri" pitchFamily="34" charset="0"/>
              </a:rPr>
              <a:t>=1mA </a:t>
            </a:r>
            <a:r>
              <a:rPr lang="fr-FR" sz="1600" b="1" dirty="0" err="1">
                <a:solidFill>
                  <a:srgbClr val="FF6600"/>
                </a:solidFill>
                <a:latin typeface="Calibri" pitchFamily="34" charset="0"/>
                <a:cs typeface="Calibri" pitchFamily="34" charset="0"/>
              </a:rPr>
              <a:t>equals</a:t>
            </a:r>
            <a:r>
              <a:rPr lang="fr-FR" sz="1600" b="1" dirty="0">
                <a:solidFill>
                  <a:srgbClr val="FF6600"/>
                </a:solidFill>
                <a:latin typeface="Calibri" pitchFamily="34" charset="0"/>
                <a:cs typeface="Calibri" pitchFamily="34" charset="0"/>
              </a:rPr>
              <a:t> </a:t>
            </a:r>
            <a:r>
              <a:rPr lang="fr-FR" sz="1600" b="1" dirty="0">
                <a:solidFill>
                  <a:srgbClr val="0070C0"/>
                </a:solidFill>
                <a:latin typeface="Calibri" pitchFamily="34" charset="0"/>
                <a:cs typeface="Calibri" pitchFamily="34" charset="0"/>
              </a:rPr>
              <a:t>: </a:t>
            </a:r>
            <a:r>
              <a:rPr lang="fr-FR" sz="1600" b="1" i="1" dirty="0">
                <a:solidFill>
                  <a:srgbClr val="7030A0"/>
                </a:solidFill>
                <a:latin typeface="Calibri" pitchFamily="34" charset="0"/>
                <a:cs typeface="Calibri" pitchFamily="34" charset="0"/>
              </a:rPr>
              <a:t>R</a:t>
            </a:r>
            <a:r>
              <a:rPr lang="fr-FR" sz="1600" b="1" i="1" baseline="-25000" dirty="0">
                <a:solidFill>
                  <a:srgbClr val="7030A0"/>
                </a:solidFill>
                <a:latin typeface="Calibri" pitchFamily="34" charset="0"/>
                <a:cs typeface="Calibri" pitchFamily="34" charset="0"/>
              </a:rPr>
              <a:t>L</a:t>
            </a:r>
            <a:r>
              <a:rPr lang="fr-FR" sz="1600" b="1" i="1" dirty="0">
                <a:solidFill>
                  <a:srgbClr val="7030A0"/>
                </a:solidFill>
                <a:latin typeface="Calibri" pitchFamily="34" charset="0"/>
                <a:cs typeface="Calibri" pitchFamily="34" charset="0"/>
              </a:rPr>
              <a:t> = (5V-1V)/0.001= 4</a:t>
            </a:r>
            <a:r>
              <a:rPr lang="el-GR" sz="1600" b="1" i="1" dirty="0">
                <a:solidFill>
                  <a:srgbClr val="7030A0"/>
                </a:solidFill>
                <a:latin typeface="Calibri" pitchFamily="34" charset="0"/>
                <a:cs typeface="Calibri" pitchFamily="34" charset="0"/>
              </a:rPr>
              <a:t> </a:t>
            </a:r>
            <a:r>
              <a:rPr lang="fr-FR" sz="1600" b="1" i="1" dirty="0">
                <a:solidFill>
                  <a:srgbClr val="7030A0"/>
                </a:solidFill>
                <a:latin typeface="Calibri" pitchFamily="34" charset="0"/>
                <a:cs typeface="Calibri" pitchFamily="34" charset="0"/>
              </a:rPr>
              <a:t>k</a:t>
            </a:r>
            <a:r>
              <a:rPr lang="el-GR" sz="1600" b="1" i="1" dirty="0">
                <a:solidFill>
                  <a:srgbClr val="7030A0"/>
                </a:solidFill>
                <a:latin typeface="Calibri" pitchFamily="34" charset="0"/>
                <a:cs typeface="Calibri" pitchFamily="34" charset="0"/>
              </a:rPr>
              <a:t>Ω</a:t>
            </a:r>
            <a:r>
              <a:rPr lang="fr-FR" sz="1600" b="1" i="1" dirty="0">
                <a:solidFill>
                  <a:srgbClr val="7030A0"/>
                </a:solidFill>
                <a:latin typeface="Calibri" pitchFamily="34" charset="0"/>
                <a:cs typeface="Calibri" pitchFamily="34" charset="0"/>
              </a:rPr>
              <a:t> =&gt; </a:t>
            </a:r>
            <a:r>
              <a:rPr lang="fr-FR" sz="1600" b="1" dirty="0">
                <a:solidFill>
                  <a:srgbClr val="7030A0"/>
                </a:solidFill>
                <a:latin typeface="Calibri" pitchFamily="34" charset="0"/>
                <a:cs typeface="Calibri" pitchFamily="34" charset="0"/>
              </a:rPr>
              <a:t>4,7 k</a:t>
            </a:r>
            <a:r>
              <a:rPr lang="el-GR" sz="1600" b="1" dirty="0">
                <a:solidFill>
                  <a:srgbClr val="7030A0"/>
                </a:solidFill>
                <a:latin typeface="Calibri" pitchFamily="34" charset="0"/>
                <a:cs typeface="Calibri" pitchFamily="34" charset="0"/>
              </a:rPr>
              <a:t>Ω </a:t>
            </a:r>
            <a:r>
              <a:rPr lang="fr-FR" sz="1600" b="1" dirty="0" err="1">
                <a:solidFill>
                  <a:srgbClr val="0070C0"/>
                </a:solidFill>
                <a:latin typeface="Calibri" pitchFamily="34" charset="0"/>
                <a:cs typeface="Calibri" pitchFamily="34" charset="0"/>
              </a:rPr>
              <a:t>standardized</a:t>
            </a:r>
            <a:r>
              <a:rPr lang="fr-FR" sz="1600" b="1" dirty="0">
                <a:solidFill>
                  <a:srgbClr val="0070C0"/>
                </a:solidFill>
                <a:latin typeface="Calibri" pitchFamily="34" charset="0"/>
                <a:cs typeface="Calibri" pitchFamily="34" charset="0"/>
              </a:rPr>
              <a:t> value</a:t>
            </a:r>
          </a:p>
        </p:txBody>
      </p:sp>
      <p:pic>
        <p:nvPicPr>
          <p:cNvPr id="5" name="Image 4" descr="capteur_IR_optofourche_LTH301-07_ICversusIF.png"/>
          <p:cNvPicPr>
            <a:picLocks noChangeAspect="1"/>
          </p:cNvPicPr>
          <p:nvPr/>
        </p:nvPicPr>
        <p:blipFill>
          <a:blip r:embed="rId2" cstate="print">
            <a:lum bright="-10000" contrast="20000"/>
            <a:extLst>
              <a:ext uri="{28A0092B-C50C-407E-A947-70E740481C1C}">
                <a14:useLocalDpi xmlns:a14="http://schemas.microsoft.com/office/drawing/2010/main" val="0"/>
              </a:ext>
            </a:extLst>
          </a:blip>
          <a:srcRect/>
          <a:stretch>
            <a:fillRect/>
          </a:stretch>
        </p:blipFill>
        <p:spPr>
          <a:xfrm>
            <a:off x="6072198" y="3011470"/>
            <a:ext cx="3071834" cy="3489364"/>
          </a:xfrm>
          <a:prstGeom prst="rect">
            <a:avLst/>
          </a:prstGeom>
        </p:spPr>
      </p:pic>
      <p:pic>
        <p:nvPicPr>
          <p:cNvPr id="6" name="Image 5" descr="capteur_IR_optofourche_LTH301-07_montage_type.png"/>
          <p:cNvPicPr>
            <a:picLocks noChangeAspect="1"/>
          </p:cNvPicPr>
          <p:nvPr/>
        </p:nvPicPr>
        <p:blipFill>
          <a:blip r:embed="rId3" cstate="print">
            <a:lum bright="-10000" contrast="20000"/>
            <a:extLst>
              <a:ext uri="{28A0092B-C50C-407E-A947-70E740481C1C}">
                <a14:useLocalDpi xmlns:a14="http://schemas.microsoft.com/office/drawing/2010/main" val="0"/>
              </a:ext>
            </a:extLst>
          </a:blip>
          <a:srcRect/>
          <a:stretch>
            <a:fillRect/>
          </a:stretch>
        </p:blipFill>
        <p:spPr>
          <a:xfrm>
            <a:off x="317131" y="1873696"/>
            <a:ext cx="2197964" cy="1365836"/>
          </a:xfrm>
          <a:prstGeom prst="rect">
            <a:avLst/>
          </a:prstGeom>
        </p:spPr>
      </p:pic>
      <p:sp>
        <p:nvSpPr>
          <p:cNvPr id="7" name="Rectangle 6"/>
          <p:cNvSpPr/>
          <p:nvPr/>
        </p:nvSpPr>
        <p:spPr>
          <a:xfrm>
            <a:off x="-32" y="1590248"/>
            <a:ext cx="4572000" cy="338554"/>
          </a:xfrm>
          <a:prstGeom prst="rect">
            <a:avLst/>
          </a:prstGeom>
        </p:spPr>
        <p:txBody>
          <a:bodyPr>
            <a:spAutoFit/>
          </a:bodyPr>
          <a:lstStyle/>
          <a:p>
            <a:r>
              <a:rPr lang="fr-FR" sz="1600" b="1" dirty="0">
                <a:solidFill>
                  <a:srgbClr val="7030A0"/>
                </a:solidFill>
                <a:latin typeface="Calibri" pitchFamily="34" charset="0"/>
                <a:cs typeface="Calibri" pitchFamily="34" charset="0"/>
              </a:rPr>
              <a:t>How to </a:t>
            </a:r>
            <a:r>
              <a:rPr lang="fr-FR" sz="1600" b="1" dirty="0" err="1">
                <a:solidFill>
                  <a:srgbClr val="7030A0"/>
                </a:solidFill>
                <a:latin typeface="Calibri" pitchFamily="34" charset="0"/>
                <a:cs typeface="Calibri" pitchFamily="34" charset="0"/>
              </a:rPr>
              <a:t>choose</a:t>
            </a:r>
            <a:r>
              <a:rPr lang="fr-FR" sz="1600" b="1" dirty="0">
                <a:solidFill>
                  <a:srgbClr val="7030A0"/>
                </a:solidFill>
                <a:latin typeface="Calibri" pitchFamily="34" charset="0"/>
                <a:cs typeface="Calibri" pitchFamily="34" charset="0"/>
              </a:rPr>
              <a:t> R</a:t>
            </a:r>
            <a:r>
              <a:rPr lang="fr-FR" sz="1600" b="1" baseline="-25000" dirty="0">
                <a:solidFill>
                  <a:srgbClr val="7030A0"/>
                </a:solidFill>
                <a:latin typeface="Calibri" pitchFamily="34" charset="0"/>
                <a:cs typeface="Calibri" pitchFamily="34" charset="0"/>
              </a:rPr>
              <a:t>D</a:t>
            </a:r>
            <a:r>
              <a:rPr lang="fr-FR" sz="1600" b="1" dirty="0">
                <a:solidFill>
                  <a:srgbClr val="7030A0"/>
                </a:solidFill>
                <a:latin typeface="Calibri" pitchFamily="34" charset="0"/>
                <a:cs typeface="Calibri" pitchFamily="34" charset="0"/>
              </a:rPr>
              <a:t> et R</a:t>
            </a:r>
            <a:r>
              <a:rPr lang="fr-FR" sz="1600" b="1" baseline="-25000" dirty="0">
                <a:solidFill>
                  <a:srgbClr val="7030A0"/>
                </a:solidFill>
                <a:latin typeface="Calibri" pitchFamily="34" charset="0"/>
                <a:cs typeface="Calibri" pitchFamily="34" charset="0"/>
              </a:rPr>
              <a:t>L</a:t>
            </a:r>
            <a:r>
              <a:rPr lang="fr-FR" sz="1600" b="1" dirty="0">
                <a:solidFill>
                  <a:srgbClr val="7030A0"/>
                </a:solidFill>
                <a:latin typeface="Calibri" pitchFamily="34" charset="0"/>
                <a:cs typeface="Calibri" pitchFamily="34" charset="0"/>
              </a:rPr>
              <a:t> ?</a:t>
            </a:r>
          </a:p>
        </p:txBody>
      </p:sp>
      <p:sp>
        <p:nvSpPr>
          <p:cNvPr id="8" name="Rectangle 7"/>
          <p:cNvSpPr/>
          <p:nvPr/>
        </p:nvSpPr>
        <p:spPr>
          <a:xfrm>
            <a:off x="2555776" y="1745521"/>
            <a:ext cx="6588224" cy="1077218"/>
          </a:xfrm>
          <a:prstGeom prst="rect">
            <a:avLst/>
          </a:prstGeom>
        </p:spPr>
        <p:txBody>
          <a:bodyPr wrap="square">
            <a:spAutoFit/>
          </a:bodyPr>
          <a:lstStyle/>
          <a:p>
            <a:r>
              <a:rPr lang="fr-FR" sz="1600" b="1" dirty="0">
                <a:solidFill>
                  <a:srgbClr val="C00000"/>
                </a:solidFill>
                <a:latin typeface="Calibri" pitchFamily="34" charset="0"/>
                <a:cs typeface="Calibri" pitchFamily="34" charset="0"/>
              </a:rPr>
              <a:t>For </a:t>
            </a:r>
            <a:r>
              <a:rPr lang="fr-FR" sz="1600" b="1" dirty="0" err="1">
                <a:solidFill>
                  <a:srgbClr val="C00000"/>
                </a:solidFill>
                <a:latin typeface="Calibri" pitchFamily="34" charset="0"/>
                <a:cs typeface="Calibri" pitchFamily="34" charset="0"/>
              </a:rPr>
              <a:t>resistance</a:t>
            </a:r>
            <a:r>
              <a:rPr lang="fr-FR" sz="1600" b="1" dirty="0">
                <a:solidFill>
                  <a:srgbClr val="C00000"/>
                </a:solidFill>
                <a:latin typeface="Calibri" pitchFamily="34" charset="0"/>
                <a:cs typeface="Calibri" pitchFamily="34" charset="0"/>
              </a:rPr>
              <a:t> R</a:t>
            </a:r>
            <a:r>
              <a:rPr lang="fr-FR" sz="1600" b="1" baseline="-25000" dirty="0">
                <a:solidFill>
                  <a:srgbClr val="C00000"/>
                </a:solidFill>
                <a:latin typeface="Calibri" pitchFamily="34" charset="0"/>
                <a:cs typeface="Calibri" pitchFamily="34" charset="0"/>
              </a:rPr>
              <a:t>D </a:t>
            </a:r>
            <a:r>
              <a:rPr lang="fr-FR" sz="1600" b="1" dirty="0">
                <a:solidFill>
                  <a:srgbClr val="C00000"/>
                </a:solidFill>
                <a:latin typeface="Calibri" pitchFamily="34" charset="0"/>
                <a:cs typeface="Calibri" pitchFamily="34" charset="0"/>
              </a:rPr>
              <a:t>to the LED : </a:t>
            </a:r>
          </a:p>
          <a:p>
            <a:r>
              <a:rPr lang="fr-FR" sz="1600" b="1" dirty="0">
                <a:solidFill>
                  <a:srgbClr val="0070C0"/>
                </a:solidFill>
                <a:latin typeface="Calibri" pitchFamily="34" charset="0"/>
                <a:cs typeface="Calibri" pitchFamily="34" charset="0"/>
              </a:rPr>
              <a:t>LED </a:t>
            </a:r>
            <a:r>
              <a:rPr lang="fr-FR" sz="1600" b="1" dirty="0" err="1">
                <a:solidFill>
                  <a:srgbClr val="0070C0"/>
                </a:solidFill>
                <a:latin typeface="Calibri" pitchFamily="34" charset="0"/>
                <a:cs typeface="Calibri" pitchFamily="34" charset="0"/>
              </a:rPr>
              <a:t>Forward</a:t>
            </a:r>
            <a:r>
              <a:rPr lang="fr-FR" sz="1600" b="1" dirty="0">
                <a:solidFill>
                  <a:srgbClr val="0070C0"/>
                </a:solidFill>
                <a:latin typeface="Calibri" pitchFamily="34" charset="0"/>
                <a:cs typeface="Calibri" pitchFamily="34" charset="0"/>
              </a:rPr>
              <a:t> voltage ~1,1 V (</a:t>
            </a:r>
            <a:r>
              <a:rPr lang="fr-FR" sz="1600" b="1" dirty="0" err="1">
                <a:solidFill>
                  <a:srgbClr val="0070C0"/>
                </a:solidFill>
                <a:latin typeface="Calibri" pitchFamily="34" charset="0"/>
                <a:cs typeface="Calibri" pitchFamily="34" charset="0"/>
              </a:rPr>
              <a:t>cf</a:t>
            </a:r>
            <a:r>
              <a:rPr lang="fr-FR" sz="1600" b="1" dirty="0">
                <a:solidFill>
                  <a:srgbClr val="0070C0"/>
                </a:solidFill>
                <a:latin typeface="Calibri" pitchFamily="34" charset="0"/>
                <a:cs typeface="Calibri" pitchFamily="34" charset="0"/>
              </a:rPr>
              <a:t> datasheet)</a:t>
            </a:r>
          </a:p>
          <a:p>
            <a:r>
              <a:rPr lang="fr-FR" sz="1600" b="1" dirty="0">
                <a:solidFill>
                  <a:srgbClr val="0070C0"/>
                </a:solidFill>
                <a:latin typeface="Calibri" pitchFamily="34" charset="0"/>
                <a:cs typeface="Calibri" pitchFamily="34" charset="0"/>
              </a:rPr>
              <a:t> =&gt; for a I</a:t>
            </a:r>
            <a:r>
              <a:rPr lang="fr-FR" sz="1600" b="1" baseline="-25000" dirty="0">
                <a:solidFill>
                  <a:srgbClr val="0070C0"/>
                </a:solidFill>
                <a:latin typeface="Calibri" pitchFamily="34" charset="0"/>
                <a:cs typeface="Calibri" pitchFamily="34" charset="0"/>
              </a:rPr>
              <a:t>LED</a:t>
            </a:r>
            <a:r>
              <a:rPr lang="fr-FR" sz="1600" b="1" dirty="0">
                <a:solidFill>
                  <a:srgbClr val="0070C0"/>
                </a:solidFill>
                <a:latin typeface="Calibri" pitchFamily="34" charset="0"/>
                <a:cs typeface="Calibri" pitchFamily="34" charset="0"/>
              </a:rPr>
              <a:t>= 15mA (</a:t>
            </a:r>
            <a:r>
              <a:rPr lang="fr-FR" sz="1600" b="1" dirty="0" err="1">
                <a:solidFill>
                  <a:srgbClr val="0070C0"/>
                </a:solidFill>
                <a:latin typeface="Calibri" pitchFamily="34" charset="0"/>
                <a:cs typeface="Calibri" pitchFamily="34" charset="0"/>
              </a:rPr>
              <a:t>under</a:t>
            </a:r>
            <a:r>
              <a:rPr lang="fr-FR" sz="1600" b="1" dirty="0">
                <a:solidFill>
                  <a:srgbClr val="0070C0"/>
                </a:solidFill>
                <a:latin typeface="Calibri" pitchFamily="34" charset="0"/>
                <a:cs typeface="Calibri" pitchFamily="34" charset="0"/>
              </a:rPr>
              <a:t> V</a:t>
            </a:r>
            <a:r>
              <a:rPr lang="fr-FR" sz="1600" b="1" baseline="-25000" dirty="0">
                <a:solidFill>
                  <a:srgbClr val="0070C0"/>
                </a:solidFill>
                <a:latin typeface="Calibri" pitchFamily="34" charset="0"/>
                <a:cs typeface="Calibri" pitchFamily="34" charset="0"/>
              </a:rPr>
              <a:t>CC</a:t>
            </a:r>
            <a:r>
              <a:rPr lang="fr-FR" sz="1600" b="1" dirty="0">
                <a:solidFill>
                  <a:srgbClr val="0070C0"/>
                </a:solidFill>
                <a:latin typeface="Calibri" pitchFamily="34" charset="0"/>
                <a:cs typeface="Calibri" pitchFamily="34" charset="0"/>
              </a:rPr>
              <a:t>=5V): </a:t>
            </a:r>
            <a:r>
              <a:rPr lang="fr-FR" sz="1600" b="1" i="1" dirty="0">
                <a:solidFill>
                  <a:srgbClr val="7030A0"/>
                </a:solidFill>
                <a:latin typeface="Calibri" pitchFamily="34" charset="0"/>
                <a:cs typeface="Calibri" pitchFamily="34" charset="0"/>
              </a:rPr>
              <a:t>R</a:t>
            </a:r>
            <a:r>
              <a:rPr lang="fr-FR" sz="1600" b="1" i="1" baseline="-25000" dirty="0">
                <a:solidFill>
                  <a:srgbClr val="7030A0"/>
                </a:solidFill>
                <a:latin typeface="Calibri" pitchFamily="34" charset="0"/>
                <a:cs typeface="Calibri" pitchFamily="34" charset="0"/>
              </a:rPr>
              <a:t>D</a:t>
            </a:r>
            <a:r>
              <a:rPr lang="fr-FR" sz="1600" b="1" i="1" dirty="0">
                <a:solidFill>
                  <a:srgbClr val="7030A0"/>
                </a:solidFill>
                <a:latin typeface="Calibri" pitchFamily="34" charset="0"/>
                <a:cs typeface="Calibri" pitchFamily="34" charset="0"/>
              </a:rPr>
              <a:t>=U/I = (5-1,1)/0.015 = 260 </a:t>
            </a:r>
            <a:r>
              <a:rPr lang="el-GR" sz="1600" b="1" i="1" dirty="0">
                <a:solidFill>
                  <a:srgbClr val="7030A0"/>
                </a:solidFill>
                <a:latin typeface="Calibri" pitchFamily="34" charset="0"/>
                <a:cs typeface="Calibri" pitchFamily="34" charset="0"/>
              </a:rPr>
              <a:t>Ω</a:t>
            </a:r>
            <a:r>
              <a:rPr lang="fr-FR" sz="1600" b="1" i="1" dirty="0">
                <a:solidFill>
                  <a:srgbClr val="7030A0"/>
                </a:solidFill>
                <a:latin typeface="Calibri" pitchFamily="34" charset="0"/>
                <a:cs typeface="Calibri" pitchFamily="34" charset="0"/>
              </a:rPr>
              <a:t> </a:t>
            </a:r>
          </a:p>
          <a:p>
            <a:r>
              <a:rPr lang="fr-FR" sz="1600" b="1" dirty="0">
                <a:solidFill>
                  <a:srgbClr val="0070C0"/>
                </a:solidFill>
                <a:latin typeface="Calibri" pitchFamily="34" charset="0"/>
                <a:cs typeface="Calibri" pitchFamily="34" charset="0"/>
              </a:rPr>
              <a:t>=&gt; </a:t>
            </a:r>
            <a:r>
              <a:rPr lang="fr-FR" sz="1600" b="1" dirty="0">
                <a:solidFill>
                  <a:srgbClr val="7030A0"/>
                </a:solidFill>
                <a:latin typeface="Calibri" pitchFamily="34" charset="0"/>
                <a:cs typeface="Calibri" pitchFamily="34" charset="0"/>
              </a:rPr>
              <a:t>270</a:t>
            </a:r>
            <a:r>
              <a:rPr lang="el-GR" sz="1600" b="1" dirty="0">
                <a:solidFill>
                  <a:srgbClr val="7030A0"/>
                </a:solidFill>
                <a:latin typeface="Calibri" pitchFamily="34" charset="0"/>
                <a:cs typeface="Calibri" pitchFamily="34" charset="0"/>
              </a:rPr>
              <a:t>Ω</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standardized</a:t>
            </a:r>
            <a:r>
              <a:rPr lang="fr-FR" sz="1600" b="1" dirty="0">
                <a:solidFill>
                  <a:srgbClr val="0070C0"/>
                </a:solidFill>
                <a:latin typeface="Calibri" pitchFamily="34" charset="0"/>
                <a:cs typeface="Calibri" pitchFamily="34" charset="0"/>
              </a:rPr>
              <a:t> value</a:t>
            </a:r>
          </a:p>
        </p:txBody>
      </p:sp>
      <p:sp>
        <p:nvSpPr>
          <p:cNvPr id="9" name="Rectangle 8"/>
          <p:cNvSpPr/>
          <p:nvPr/>
        </p:nvSpPr>
        <p:spPr>
          <a:xfrm>
            <a:off x="0" y="6215082"/>
            <a:ext cx="4572000" cy="338554"/>
          </a:xfrm>
          <a:prstGeom prst="rect">
            <a:avLst/>
          </a:prstGeom>
        </p:spPr>
        <p:txBody>
          <a:bodyPr>
            <a:spAutoFit/>
          </a:bodyPr>
          <a:lstStyle/>
          <a:p>
            <a:pPr marL="0" lvl="1"/>
            <a:r>
              <a:rPr lang="fr-FR" sz="1600" b="1" dirty="0" err="1">
                <a:solidFill>
                  <a:srgbClr val="FF6600"/>
                </a:solidFill>
                <a:latin typeface="Calibri" pitchFamily="34" charset="0"/>
                <a:cs typeface="Calibri" pitchFamily="34" charset="0"/>
              </a:rPr>
              <a:t>We</a:t>
            </a:r>
            <a:r>
              <a:rPr lang="fr-FR" sz="1600" b="1" dirty="0">
                <a:solidFill>
                  <a:srgbClr val="FF6600"/>
                </a:solidFill>
                <a:latin typeface="Calibri" pitchFamily="34" charset="0"/>
                <a:cs typeface="Calibri" pitchFamily="34" charset="0"/>
              </a:rPr>
              <a:t> can </a:t>
            </a:r>
            <a:r>
              <a:rPr lang="fr-FR" sz="1600" b="1" dirty="0" err="1">
                <a:solidFill>
                  <a:srgbClr val="FF6600"/>
                </a:solidFill>
                <a:latin typeface="Calibri" pitchFamily="34" charset="0"/>
                <a:cs typeface="Calibri" pitchFamily="34" charset="0"/>
              </a:rPr>
              <a:t>take</a:t>
            </a:r>
            <a:r>
              <a:rPr lang="fr-FR" sz="1600" b="1" dirty="0">
                <a:solidFill>
                  <a:srgbClr val="FF6600"/>
                </a:solidFill>
                <a:latin typeface="Calibri" pitchFamily="34" charset="0"/>
                <a:cs typeface="Calibri" pitchFamily="34" charset="0"/>
              </a:rPr>
              <a:t> : R</a:t>
            </a:r>
            <a:r>
              <a:rPr lang="fr-FR" sz="1600" b="1" baseline="-25000" dirty="0">
                <a:solidFill>
                  <a:srgbClr val="FF6600"/>
                </a:solidFill>
                <a:latin typeface="Calibri" pitchFamily="34" charset="0"/>
                <a:cs typeface="Calibri" pitchFamily="34" charset="0"/>
              </a:rPr>
              <a:t>D</a:t>
            </a:r>
            <a:r>
              <a:rPr lang="fr-FR" sz="1600" b="1" dirty="0">
                <a:solidFill>
                  <a:srgbClr val="FF6600"/>
                </a:solidFill>
                <a:latin typeface="Calibri" pitchFamily="34" charset="0"/>
                <a:cs typeface="Calibri" pitchFamily="34" charset="0"/>
              </a:rPr>
              <a:t>= 270 </a:t>
            </a:r>
            <a:r>
              <a:rPr lang="el-GR" sz="1600" b="1" dirty="0">
                <a:solidFill>
                  <a:srgbClr val="FF6600"/>
                </a:solidFill>
                <a:latin typeface="Calibri" pitchFamily="34" charset="0"/>
                <a:cs typeface="Calibri" pitchFamily="34" charset="0"/>
              </a:rPr>
              <a:t>Ω </a:t>
            </a:r>
            <a:r>
              <a:rPr lang="fr-FR" sz="1600" b="1" dirty="0">
                <a:solidFill>
                  <a:srgbClr val="FF6600"/>
                </a:solidFill>
                <a:latin typeface="Calibri" pitchFamily="34" charset="0"/>
                <a:cs typeface="Calibri" pitchFamily="34" charset="0"/>
              </a:rPr>
              <a:t>and R</a:t>
            </a:r>
            <a:r>
              <a:rPr lang="fr-FR" sz="1600" b="1" baseline="-25000" dirty="0">
                <a:solidFill>
                  <a:srgbClr val="FF6600"/>
                </a:solidFill>
                <a:latin typeface="Calibri" pitchFamily="34" charset="0"/>
                <a:cs typeface="Calibri" pitchFamily="34" charset="0"/>
              </a:rPr>
              <a:t>L</a:t>
            </a:r>
            <a:r>
              <a:rPr lang="fr-FR" sz="1600" b="1" dirty="0">
                <a:solidFill>
                  <a:srgbClr val="FF6600"/>
                </a:solidFill>
                <a:latin typeface="Calibri" pitchFamily="34" charset="0"/>
                <a:cs typeface="Calibri" pitchFamily="34" charset="0"/>
              </a:rPr>
              <a:t>=4.7</a:t>
            </a:r>
            <a:r>
              <a:rPr lang="el-GR" sz="1600" b="1" dirty="0">
                <a:solidFill>
                  <a:srgbClr val="FF6600"/>
                </a:solidFill>
                <a:latin typeface="Calibri" pitchFamily="34" charset="0"/>
                <a:cs typeface="Calibri" pitchFamily="34" charset="0"/>
              </a:rPr>
              <a:t> </a:t>
            </a:r>
            <a:r>
              <a:rPr lang="fr-FR" sz="1600" b="1" dirty="0">
                <a:solidFill>
                  <a:srgbClr val="FF6600"/>
                </a:solidFill>
                <a:latin typeface="Calibri" pitchFamily="34" charset="0"/>
                <a:cs typeface="Calibri" pitchFamily="34" charset="0"/>
              </a:rPr>
              <a:t>k</a:t>
            </a:r>
            <a:r>
              <a:rPr lang="el-GR" sz="1600" b="1" dirty="0">
                <a:solidFill>
                  <a:srgbClr val="FF6600"/>
                </a:solidFill>
                <a:latin typeface="Calibri" pitchFamily="34" charset="0"/>
                <a:cs typeface="Calibri" pitchFamily="34" charset="0"/>
              </a:rPr>
              <a:t>Ω</a:t>
            </a:r>
            <a:r>
              <a:rPr lang="fr-FR" sz="1600" b="1" dirty="0">
                <a:solidFill>
                  <a:srgbClr val="FF6600"/>
                </a:solidFill>
                <a:latin typeface="Calibri" pitchFamily="34" charset="0"/>
                <a:cs typeface="Calibri" pitchFamily="34" charset="0"/>
              </a:rPr>
              <a:t> </a:t>
            </a:r>
          </a:p>
        </p:txBody>
      </p:sp>
      <p:sp>
        <p:nvSpPr>
          <p:cNvPr id="10" name="Rectangle 9"/>
          <p:cNvSpPr/>
          <p:nvPr/>
        </p:nvSpPr>
        <p:spPr>
          <a:xfrm>
            <a:off x="0" y="500042"/>
            <a:ext cx="9001156" cy="1077218"/>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By setting the value of the resistors used cleverly, you get with VCC = 5V: </a:t>
            </a:r>
          </a:p>
          <a:p>
            <a:pPr algn="just"/>
            <a:r>
              <a:rPr lang="en-US" sz="1600" b="1" dirty="0">
                <a:solidFill>
                  <a:srgbClr val="0070C0"/>
                </a:solidFill>
                <a:latin typeface="Calibri" pitchFamily="34" charset="0"/>
                <a:cs typeface="Calibri" pitchFamily="34" charset="0"/>
              </a:rPr>
              <a:t>    0V (or low) in out of the phototransistor when it will be lighted   </a:t>
            </a:r>
          </a:p>
          <a:p>
            <a:pPr algn="just"/>
            <a:r>
              <a:rPr lang="en-US" sz="1600" b="1" dirty="0">
                <a:solidFill>
                  <a:srgbClr val="0070C0"/>
                </a:solidFill>
                <a:latin typeface="Calibri" pitchFamily="34" charset="0"/>
                <a:cs typeface="Calibri" pitchFamily="34" charset="0"/>
              </a:rPr>
              <a:t>    5V (or high) the phototransistor output when it will not be lit.  </a:t>
            </a:r>
          </a:p>
          <a:p>
            <a:pPr algn="just"/>
            <a:r>
              <a:rPr lang="en-US" sz="1600" b="1" dirty="0">
                <a:solidFill>
                  <a:srgbClr val="00B050"/>
                </a:solidFill>
                <a:latin typeface="Calibri" pitchFamily="34" charset="0"/>
                <a:cs typeface="Calibri" pitchFamily="34" charset="0"/>
              </a:rPr>
              <a:t>=&gt; It will be possible to detect the passage of an object in the slot.</a:t>
            </a:r>
            <a:endParaRPr lang="fr-FR" sz="1600" b="1" dirty="0">
              <a:solidFill>
                <a:srgbClr val="00B050"/>
              </a:solidFill>
              <a:latin typeface="Calibri" pitchFamily="34" charset="0"/>
              <a:cs typeface="Calibri" pitchFamily="34" charset="0"/>
            </a:endParaRPr>
          </a:p>
        </p:txBody>
      </p:sp>
      <p:sp>
        <p:nvSpPr>
          <p:cNvPr id="11" name="Accolade ouvrante 10"/>
          <p:cNvSpPr/>
          <p:nvPr/>
        </p:nvSpPr>
        <p:spPr>
          <a:xfrm>
            <a:off x="-32" y="791661"/>
            <a:ext cx="214282" cy="465928"/>
          </a:xfrm>
          <a:prstGeom prst="leftBrace">
            <a:avLst>
              <a:gd name="adj1" fmla="val 8333"/>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grpSp>
        <p:nvGrpSpPr>
          <p:cNvPr id="19" name="Groupe 18"/>
          <p:cNvGrpSpPr/>
          <p:nvPr/>
        </p:nvGrpSpPr>
        <p:grpSpPr>
          <a:xfrm>
            <a:off x="6815272" y="4725144"/>
            <a:ext cx="1193862" cy="1196231"/>
            <a:chOff x="6815272" y="4725144"/>
            <a:chExt cx="1193862" cy="1196231"/>
          </a:xfrm>
        </p:grpSpPr>
        <p:sp>
          <p:nvSpPr>
            <p:cNvPr id="12" name="Ellipse 11"/>
            <p:cNvSpPr/>
            <p:nvPr/>
          </p:nvSpPr>
          <p:spPr>
            <a:xfrm>
              <a:off x="7793110" y="4725144"/>
              <a:ext cx="216024" cy="216024"/>
            </a:xfrm>
            <a:prstGeom prst="ellipse">
              <a:avLst/>
            </a:prstGeom>
            <a:solidFill>
              <a:srgbClr val="FF0000">
                <a:alpha val="2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p:cNvCxnSpPr>
              <a:stCxn id="12" idx="4"/>
            </p:cNvCxnSpPr>
            <p:nvPr/>
          </p:nvCxnSpPr>
          <p:spPr>
            <a:xfrm>
              <a:off x="7901122" y="4941168"/>
              <a:ext cx="1453" cy="980207"/>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6815272" y="4826868"/>
              <a:ext cx="973003" cy="8657"/>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835204" y="3786658"/>
            <a:ext cx="504056" cy="144016"/>
          </a:xfrm>
          <a:prstGeom prst="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18" name="Image 17">
            <a:hlinkClick r:id="rId4" action="ppaction://hlinksldjump"/>
            <a:extLst>
              <a:ext uri="{FF2B5EF4-FFF2-40B4-BE49-F238E27FC236}">
                <a16:creationId xmlns:a16="http://schemas.microsoft.com/office/drawing/2014/main" id="{AAA12ED8-5B7E-4EF3-983B-0F79DA8557D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linds(horizont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linds(horizont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linds(horizontal)">
                                      <p:cBhvr>
                                        <p:cTn id="22" dur="500"/>
                                        <p:tgtEl>
                                          <p:spTgt spid="10">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blinds(horizontal)">
                                      <p:cBhvr>
                                        <p:cTn id="43" dur="500"/>
                                        <p:tgtEl>
                                          <p:spTgt spid="4">
                                            <p:txEl>
                                              <p:pRg st="0" end="0"/>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blinds(horizontal)">
                                      <p:cBhvr>
                                        <p:cTn id="46" dur="500"/>
                                        <p:tgtEl>
                                          <p:spTgt spid="4">
                                            <p:txEl>
                                              <p:pRg st="1" end="1"/>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blinds(horizontal)">
                                      <p:cBhvr>
                                        <p:cTn id="49" dur="500"/>
                                        <p:tgtEl>
                                          <p:spTgt spid="4">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4">
                                            <p:txEl>
                                              <p:pRg st="4" end="4"/>
                                            </p:txEl>
                                          </p:spTgt>
                                        </p:tgtEl>
                                        <p:attrNameLst>
                                          <p:attrName>style.visibility</p:attrName>
                                        </p:attrNameLst>
                                      </p:cBhvr>
                                      <p:to>
                                        <p:strVal val="visible"/>
                                      </p:to>
                                    </p:set>
                                    <p:animEffect transition="in" filter="blinds(horizontal)">
                                      <p:cBhvr>
                                        <p:cTn id="54" dur="500"/>
                                        <p:tgtEl>
                                          <p:spTgt spid="4">
                                            <p:txEl>
                                              <p:pRg st="4" end="4"/>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blinds(horizontal)">
                                      <p:cBhvr>
                                        <p:cTn id="57" dur="500"/>
                                        <p:tgtEl>
                                          <p:spTgt spid="4">
                                            <p:txEl>
                                              <p:pRg st="5" end="5"/>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4">
                                            <p:txEl>
                                              <p:pRg st="6" end="6"/>
                                            </p:txEl>
                                          </p:spTgt>
                                        </p:tgtEl>
                                        <p:attrNameLst>
                                          <p:attrName>style.visibility</p:attrName>
                                        </p:attrNameLst>
                                      </p:cBhvr>
                                      <p:to>
                                        <p:strVal val="visible"/>
                                      </p:to>
                                    </p:set>
                                    <p:animEffect transition="in" filter="blinds(horizontal)">
                                      <p:cBhvr>
                                        <p:cTn id="60" dur="500"/>
                                        <p:tgtEl>
                                          <p:spTgt spid="4">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4">
                                            <p:txEl>
                                              <p:pRg st="7" end="7"/>
                                            </p:txEl>
                                          </p:spTgt>
                                        </p:tgtEl>
                                        <p:attrNameLst>
                                          <p:attrName>style.visibility</p:attrName>
                                        </p:attrNameLst>
                                      </p:cBhvr>
                                      <p:to>
                                        <p:strVal val="visible"/>
                                      </p:to>
                                    </p:set>
                                    <p:animEffect transition="in" filter="blinds(horizontal)">
                                      <p:cBhvr>
                                        <p:cTn id="65" dur="500"/>
                                        <p:tgtEl>
                                          <p:spTgt spid="4">
                                            <p:txEl>
                                              <p:pRg st="7" end="7"/>
                                            </p:txEl>
                                          </p:spTgt>
                                        </p:tgtEl>
                                      </p:cBhvr>
                                    </p:animEffect>
                                  </p:childTnLst>
                                </p:cTn>
                              </p:par>
                              <p:par>
                                <p:cTn id="66" presetID="3" presetClass="entr" presetSubtype="10" fill="hold"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blinds(horizontal)">
                                      <p:cBhvr>
                                        <p:cTn id="68" dur="500"/>
                                        <p:tgtEl>
                                          <p:spTgt spid="5"/>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blinds(horizontal)">
                                      <p:cBhvr>
                                        <p:cTn id="73" dur="500"/>
                                        <p:tgtEl>
                                          <p:spTgt spid="19"/>
                                        </p:tgtEl>
                                      </p:cBhvr>
                                    </p:animEffect>
                                  </p:childTnLst>
                                </p:cTn>
                              </p:par>
                              <p:par>
                                <p:cTn id="74" presetID="3" presetClass="entr" presetSubtype="10" fill="hold" nodeType="withEffect">
                                  <p:stCondLst>
                                    <p:cond delay="0"/>
                                  </p:stCondLst>
                                  <p:childTnLst>
                                    <p:set>
                                      <p:cBhvr>
                                        <p:cTn id="75" dur="1" fill="hold">
                                          <p:stCondLst>
                                            <p:cond delay="0"/>
                                          </p:stCondLst>
                                        </p:cTn>
                                        <p:tgtEl>
                                          <p:spTgt spid="4">
                                            <p:txEl>
                                              <p:pRg st="8" end="8"/>
                                            </p:txEl>
                                          </p:spTgt>
                                        </p:tgtEl>
                                        <p:attrNameLst>
                                          <p:attrName>style.visibility</p:attrName>
                                        </p:attrNameLst>
                                      </p:cBhvr>
                                      <p:to>
                                        <p:strVal val="visible"/>
                                      </p:to>
                                    </p:set>
                                    <p:animEffect transition="in" filter="blinds(horizontal)">
                                      <p:cBhvr>
                                        <p:cTn id="76" dur="500"/>
                                        <p:tgtEl>
                                          <p:spTgt spid="4">
                                            <p:txEl>
                                              <p:pRg st="8" end="8"/>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blinds(horizontal)">
                                      <p:cBhvr>
                                        <p:cTn id="8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INTERRUPTS PROGRAM</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149</a:t>
            </a:fld>
            <a:endParaRPr lang="fr-FR"/>
          </a:p>
        </p:txBody>
      </p:sp>
      <p:sp>
        <p:nvSpPr>
          <p:cNvPr id="4" name="Rectangle 3"/>
          <p:cNvSpPr/>
          <p:nvPr/>
        </p:nvSpPr>
        <p:spPr>
          <a:xfrm>
            <a:off x="0" y="492810"/>
            <a:ext cx="9144000" cy="2062103"/>
          </a:xfrm>
          <a:prstGeom prst="rect">
            <a:avLst/>
          </a:prstGeom>
        </p:spPr>
        <p:txBody>
          <a:bodyPr wrap="square">
            <a:spAutoFit/>
          </a:bodyPr>
          <a:lstStyle/>
          <a:p>
            <a:r>
              <a:rPr lang="en-US" sz="1600" b="1" dirty="0">
                <a:solidFill>
                  <a:srgbClr val="C00000"/>
                </a:solidFill>
                <a:latin typeface="Calibri" pitchFamily="34" charset="0"/>
                <a:cs typeface="Calibri" pitchFamily="34" charset="0"/>
              </a:rPr>
              <a:t>Realize the following program: </a:t>
            </a:r>
          </a:p>
          <a:p>
            <a:r>
              <a:rPr lang="en-US" sz="1600" b="1" dirty="0">
                <a:solidFill>
                  <a:srgbClr val="C00000"/>
                </a:solidFill>
                <a:latin typeface="Calibri" pitchFamily="34" charset="0"/>
                <a:cs typeface="Calibri" pitchFamily="34" charset="0"/>
              </a:rPr>
              <a:t>the program counts the pulses from an opto-Coupler in fork using the external interruption n ° 0 on pin 2 of the Arduino board.  </a:t>
            </a:r>
          </a:p>
          <a:p>
            <a:r>
              <a:rPr lang="en-US" sz="1600" b="1" dirty="0">
                <a:solidFill>
                  <a:srgbClr val="C00000"/>
                </a:solidFill>
                <a:latin typeface="Calibri" pitchFamily="34" charset="0"/>
                <a:cs typeface="Calibri" pitchFamily="34" charset="0"/>
              </a:rPr>
              <a:t>The result is displayed in the Terminal series of the Arduino software.   </a:t>
            </a:r>
          </a:p>
          <a:p>
            <a:endParaRPr lang="en-US" sz="1600" b="1" dirty="0">
              <a:solidFill>
                <a:srgbClr val="C00000"/>
              </a:solidFill>
              <a:latin typeface="Calibri" pitchFamily="34" charset="0"/>
              <a:cs typeface="Calibri" pitchFamily="34" charset="0"/>
            </a:endParaRPr>
          </a:p>
          <a:p>
            <a:r>
              <a:rPr lang="en-US" sz="1600" b="1" dirty="0">
                <a:solidFill>
                  <a:srgbClr val="C00000"/>
                </a:solidFill>
                <a:latin typeface="Calibri" pitchFamily="34" charset="0"/>
                <a:cs typeface="Calibri" pitchFamily="34" charset="0"/>
              </a:rPr>
              <a:t>This program uses the following features: </a:t>
            </a:r>
          </a:p>
          <a:p>
            <a:pPr marL="285750" indent="-285750">
              <a:buFontTx/>
              <a:buChar char="-"/>
            </a:pPr>
            <a:r>
              <a:rPr lang="en-US" sz="1600" b="1" dirty="0">
                <a:solidFill>
                  <a:srgbClr val="C00000"/>
                </a:solidFill>
                <a:latin typeface="Calibri" pitchFamily="34" charset="0"/>
                <a:cs typeface="Calibri" pitchFamily="34" charset="0"/>
              </a:rPr>
              <a:t>using the connection set to the PC (pins 0 and 1 (via USB cable)) </a:t>
            </a:r>
          </a:p>
          <a:p>
            <a:pPr marL="285750" indent="-285750">
              <a:buFontTx/>
              <a:buChar char="-"/>
            </a:pPr>
            <a:r>
              <a:rPr lang="en-US" sz="1600" b="1" dirty="0">
                <a:solidFill>
                  <a:srgbClr val="C00000"/>
                </a:solidFill>
                <a:latin typeface="Calibri" pitchFamily="34" charset="0"/>
                <a:cs typeface="Calibri" pitchFamily="34" charset="0"/>
              </a:rPr>
              <a:t>uses the external interrupt 0 (pin 2)</a:t>
            </a:r>
            <a:endParaRPr lang="fr-FR" sz="1600" b="1" dirty="0">
              <a:solidFill>
                <a:srgbClr val="0070C0"/>
              </a:solidFill>
              <a:latin typeface="Calibri" pitchFamily="34" charset="0"/>
              <a:cs typeface="Calibri" pitchFamily="34" charset="0"/>
            </a:endParaRPr>
          </a:p>
        </p:txBody>
      </p:sp>
      <p:sp>
        <p:nvSpPr>
          <p:cNvPr id="6" name="Rectangle 5"/>
          <p:cNvSpPr/>
          <p:nvPr/>
        </p:nvSpPr>
        <p:spPr>
          <a:xfrm>
            <a:off x="0" y="5598570"/>
            <a:ext cx="9144000" cy="830997"/>
          </a:xfrm>
          <a:prstGeom prst="rect">
            <a:avLst/>
          </a:prstGeom>
        </p:spPr>
        <p:txBody>
          <a:bodyPr wrap="square">
            <a:spAutoFit/>
          </a:bodyPr>
          <a:lstStyle/>
          <a:p>
            <a:r>
              <a:rPr lang="en-US" sz="1600" b="1" dirty="0">
                <a:solidFill>
                  <a:srgbClr val="0070C0"/>
                </a:solidFill>
                <a:latin typeface="Calibri" pitchFamily="34" charset="0"/>
                <a:cs typeface="Calibri" pitchFamily="34" charset="0"/>
              </a:rPr>
              <a:t>The interrupt handler should be called whenever a rising edge is detected on the PIN: </a:t>
            </a:r>
          </a:p>
          <a:p>
            <a:pPr marL="285750" indent="-285750">
              <a:buFontTx/>
              <a:buChar char="-"/>
            </a:pPr>
            <a:r>
              <a:rPr lang="en-US" sz="1600" b="1" dirty="0">
                <a:solidFill>
                  <a:srgbClr val="0070C0"/>
                </a:solidFill>
                <a:latin typeface="Calibri" pitchFamily="34" charset="0"/>
                <a:cs typeface="Calibri" pitchFamily="34" charset="0"/>
              </a:rPr>
              <a:t>the count variable is incremented </a:t>
            </a:r>
          </a:p>
          <a:p>
            <a:pPr marL="285750" indent="-285750">
              <a:buFontTx/>
              <a:buChar char="-"/>
            </a:pPr>
            <a:r>
              <a:rPr lang="en-US" sz="1600" b="1" dirty="0">
                <a:solidFill>
                  <a:srgbClr val="0070C0"/>
                </a:solidFill>
                <a:latin typeface="Calibri" pitchFamily="34" charset="0"/>
                <a:cs typeface="Calibri" pitchFamily="34" charset="0"/>
              </a:rPr>
              <a:t>- the result is displayed in the Terminal of the Arduino software window.</a:t>
            </a:r>
            <a:endParaRPr lang="fr-FR" sz="1600" b="1" dirty="0">
              <a:solidFill>
                <a:srgbClr val="00B050"/>
              </a:solidFill>
              <a:latin typeface="Calibri" pitchFamily="34" charset="0"/>
              <a:cs typeface="Calibri" pitchFamily="34" charset="0"/>
            </a:endParaRPr>
          </a:p>
        </p:txBody>
      </p:sp>
      <p:pic>
        <p:nvPicPr>
          <p:cNvPr id="7" name="Image 6" descr="arduino_opto_fourche_usb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424" y="2521377"/>
            <a:ext cx="6943376" cy="2989428"/>
          </a:xfrm>
          <a:prstGeom prst="rect">
            <a:avLst/>
          </a:prstGeom>
        </p:spPr>
      </p:pic>
      <p:pic>
        <p:nvPicPr>
          <p:cNvPr id="8" name="Image 7">
            <a:hlinkClick r:id="rId3" action="ppaction://hlinksldjump"/>
            <a:extLst>
              <a:ext uri="{FF2B5EF4-FFF2-40B4-BE49-F238E27FC236}">
                <a16:creationId xmlns:a16="http://schemas.microsoft.com/office/drawing/2014/main" id="{B6CD3EE3-2411-43B4-A0B9-22FA91A5018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linds(horizontal)">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blinds(horizontal)">
                                      <p:cBhvr>
                                        <p:cTn id="32" dur="500"/>
                                        <p:tgtEl>
                                          <p:spTgt spid="4">
                                            <p:txEl>
                                              <p:pRg st="6" end="6"/>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linds(horizont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 ARDUINO® PLATFORM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15</a:t>
            </a:fld>
            <a:endParaRPr lang="fr-FR"/>
          </a:p>
        </p:txBody>
      </p:sp>
      <p:sp>
        <p:nvSpPr>
          <p:cNvPr id="4" name="Rectangle 3"/>
          <p:cNvSpPr>
            <a:spLocks noChangeArrowheads="1"/>
          </p:cNvSpPr>
          <p:nvPr/>
        </p:nvSpPr>
        <p:spPr bwMode="auto">
          <a:xfrm>
            <a:off x="1428728" y="2714621"/>
            <a:ext cx="6542194" cy="714380"/>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ARDUINO® PLATFORM</a:t>
            </a:r>
          </a:p>
        </p:txBody>
      </p:sp>
      <p:pic>
        <p:nvPicPr>
          <p:cNvPr id="5" name="Image 4">
            <a:hlinkClick r:id="rId2" action="ppaction://hlinksldjump"/>
            <a:extLst>
              <a:ext uri="{FF2B5EF4-FFF2-40B4-BE49-F238E27FC236}">
                <a16:creationId xmlns:a16="http://schemas.microsoft.com/office/drawing/2014/main" id="{4DCBA1B5-6469-4911-BCB6-13AD9FE225B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855B1648-BC26-4332-84E1-3C0AC6952E40}"/>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150</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TP3-F</a:t>
            </a:r>
          </a:p>
        </p:txBody>
      </p:sp>
      <p:pic>
        <p:nvPicPr>
          <p:cNvPr id="6" name="Image 5">
            <a:hlinkClick r:id="rId2" action="ppaction://hlinksldjump"/>
            <a:extLst>
              <a:ext uri="{FF2B5EF4-FFF2-40B4-BE49-F238E27FC236}">
                <a16:creationId xmlns:a16="http://schemas.microsoft.com/office/drawing/2014/main" id="{C3AD370F-901D-4329-86C6-6EE41EF1A3C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INTERRUPTS PROGRAM</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151</a:t>
            </a:fld>
            <a:endParaRPr lang="fr-FR"/>
          </a:p>
        </p:txBody>
      </p:sp>
      <p:sp>
        <p:nvSpPr>
          <p:cNvPr id="4" name="Rectangle 3"/>
          <p:cNvSpPr/>
          <p:nvPr/>
        </p:nvSpPr>
        <p:spPr>
          <a:xfrm>
            <a:off x="0" y="571480"/>
            <a:ext cx="4729402" cy="4662815"/>
          </a:xfrm>
          <a:prstGeom prst="rect">
            <a:avLst/>
          </a:prstGeom>
        </p:spPr>
        <p:txBody>
          <a:bodyPr wrap="square">
            <a:spAutoFit/>
          </a:bodyPr>
          <a:lstStyle/>
          <a:p>
            <a:r>
              <a:rPr lang="fr-FR" sz="900" dirty="0">
                <a:latin typeface="Calibri" pitchFamily="34" charset="0"/>
                <a:cs typeface="Calibri" pitchFamily="34" charset="0"/>
              </a:rPr>
              <a:t>/* Ce programme compte les impulsions en provenance d'un </a:t>
            </a:r>
            <a:r>
              <a:rPr lang="fr-FR" sz="900" dirty="0" err="1">
                <a:latin typeface="Calibri" pitchFamily="34" charset="0"/>
                <a:cs typeface="Calibri" pitchFamily="34" charset="0"/>
              </a:rPr>
              <a:t>opto-coupleur</a:t>
            </a:r>
            <a:r>
              <a:rPr lang="fr-FR" sz="900" dirty="0">
                <a:latin typeface="Calibri" pitchFamily="34" charset="0"/>
                <a:cs typeface="Calibri" pitchFamily="34" charset="0"/>
              </a:rPr>
              <a:t> en fourche</a:t>
            </a:r>
            <a:br>
              <a:rPr lang="fr-FR" sz="900" dirty="0">
                <a:latin typeface="Calibri" pitchFamily="34" charset="0"/>
                <a:cs typeface="Calibri" pitchFamily="34" charset="0"/>
              </a:rPr>
            </a:br>
            <a:r>
              <a:rPr lang="fr-FR" sz="900" dirty="0">
                <a:latin typeface="Calibri" pitchFamily="34" charset="0"/>
                <a:cs typeface="Calibri" pitchFamily="34" charset="0"/>
              </a:rPr>
              <a:t>en utilisant l'interruption externe n°0 sur la broche 2 de la carte Arduino. </a:t>
            </a:r>
            <a:br>
              <a:rPr lang="fr-FR" sz="900" dirty="0">
                <a:latin typeface="Calibri" pitchFamily="34" charset="0"/>
                <a:cs typeface="Calibri" pitchFamily="34" charset="0"/>
              </a:rPr>
            </a:br>
            <a:r>
              <a:rPr lang="fr-FR" sz="900" dirty="0">
                <a:latin typeface="Calibri" pitchFamily="34" charset="0"/>
                <a:cs typeface="Calibri" pitchFamily="34" charset="0"/>
              </a:rPr>
              <a:t>Le résultat est affiché dans le Terminal Série du logiciel </a:t>
            </a:r>
            <a:r>
              <a:rPr lang="fr-FR" sz="900" dirty="0" err="1">
                <a:latin typeface="Calibri" pitchFamily="34" charset="0"/>
                <a:cs typeface="Calibri" pitchFamily="34" charset="0"/>
              </a:rPr>
              <a:t>Arduino</a:t>
            </a:r>
            <a:r>
              <a:rPr lang="fr-FR" sz="900" dirty="0">
                <a:latin typeface="Calibri" pitchFamily="34" charset="0"/>
                <a:cs typeface="Calibri" pitchFamily="34" charset="0"/>
              </a:rPr>
              <a:t>.  */ </a:t>
            </a:r>
            <a:br>
              <a:rPr lang="fr-FR" sz="900" dirty="0">
                <a:latin typeface="Calibri" pitchFamily="34" charset="0"/>
                <a:cs typeface="Calibri" pitchFamily="34" charset="0"/>
              </a:rPr>
            </a:br>
            <a:r>
              <a:rPr lang="fr-FR" sz="900" dirty="0">
                <a:latin typeface="Calibri" pitchFamily="34" charset="0"/>
                <a:cs typeface="Calibri" pitchFamily="34" charset="0"/>
              </a:rPr>
              <a:t>// --- Fonctionnalités utilisées --- </a:t>
            </a:r>
            <a:br>
              <a:rPr lang="fr-FR" sz="900" dirty="0">
                <a:latin typeface="Calibri" pitchFamily="34" charset="0"/>
                <a:cs typeface="Calibri" pitchFamily="34" charset="0"/>
              </a:rPr>
            </a:br>
            <a:r>
              <a:rPr lang="fr-FR" sz="900" dirty="0">
                <a:latin typeface="Calibri" pitchFamily="34" charset="0"/>
                <a:cs typeface="Calibri" pitchFamily="34" charset="0"/>
              </a:rPr>
              <a:t>// Utilise la connexion série vers le PC </a:t>
            </a:r>
            <a:br>
              <a:rPr lang="fr-FR" sz="900" dirty="0">
                <a:latin typeface="Calibri" pitchFamily="34" charset="0"/>
                <a:cs typeface="Calibri" pitchFamily="34" charset="0"/>
              </a:rPr>
            </a:br>
            <a:r>
              <a:rPr lang="fr-FR" sz="900" dirty="0">
                <a:latin typeface="Calibri" pitchFamily="34" charset="0"/>
                <a:cs typeface="Calibri" pitchFamily="34" charset="0"/>
              </a:rPr>
              <a:t>// Utilise l'interruption externe 0 (broche 2)</a:t>
            </a:r>
            <a:br>
              <a:rPr lang="fr-FR" sz="900" dirty="0">
                <a:latin typeface="Calibri" pitchFamily="34" charset="0"/>
                <a:cs typeface="Calibri" pitchFamily="34" charset="0"/>
              </a:rPr>
            </a:br>
            <a:r>
              <a:rPr lang="fr-FR" sz="900" dirty="0">
                <a:latin typeface="Calibri" pitchFamily="34" charset="0"/>
                <a:cs typeface="Calibri" pitchFamily="34" charset="0"/>
              </a:rPr>
              <a:t>// Utilise optocoupleur infra-rouge en fourche, type LTH301-7,</a:t>
            </a:r>
            <a:br>
              <a:rPr lang="fr-FR" sz="900" dirty="0">
                <a:latin typeface="Calibri" pitchFamily="34" charset="0"/>
                <a:cs typeface="Calibri" pitchFamily="34" charset="0"/>
              </a:rPr>
            </a:br>
            <a:br>
              <a:rPr lang="fr-FR" sz="900" dirty="0">
                <a:latin typeface="Calibri" pitchFamily="34" charset="0"/>
                <a:cs typeface="Calibri" pitchFamily="34" charset="0"/>
              </a:rPr>
            </a:br>
            <a:r>
              <a:rPr lang="fr-FR" sz="900" dirty="0">
                <a:latin typeface="Calibri" pitchFamily="34" charset="0"/>
                <a:cs typeface="Calibri" pitchFamily="34" charset="0"/>
              </a:rPr>
              <a:t>// --- Déclaration des variables globales ---</a:t>
            </a:r>
            <a:br>
              <a:rPr lang="fr-FR" sz="900" dirty="0">
                <a:latin typeface="Calibri" pitchFamily="34" charset="0"/>
                <a:cs typeface="Calibri" pitchFamily="34" charset="0"/>
              </a:rPr>
            </a:br>
            <a:r>
              <a:rPr lang="fr-FR" sz="900" b="1" dirty="0">
                <a:solidFill>
                  <a:srgbClr val="0070C0"/>
                </a:solidFill>
                <a:latin typeface="Calibri" pitchFamily="34" charset="0"/>
                <a:cs typeface="Calibri" pitchFamily="34" charset="0"/>
              </a:rPr>
              <a:t>volatile </a:t>
            </a:r>
            <a:r>
              <a:rPr lang="fr-FR" sz="900" b="1" dirty="0" err="1">
                <a:solidFill>
                  <a:srgbClr val="0070C0"/>
                </a:solidFill>
                <a:latin typeface="Calibri" pitchFamily="34" charset="0"/>
                <a:cs typeface="Calibri" pitchFamily="34" charset="0"/>
              </a:rPr>
              <a:t>int</a:t>
            </a:r>
            <a:r>
              <a:rPr lang="fr-FR" sz="900" b="1" dirty="0">
                <a:solidFill>
                  <a:srgbClr val="0070C0"/>
                </a:solidFill>
                <a:latin typeface="Calibri" pitchFamily="34" charset="0"/>
                <a:cs typeface="Calibri" pitchFamily="34" charset="0"/>
              </a:rPr>
              <a:t> </a:t>
            </a:r>
            <a:r>
              <a:rPr lang="fr-FR" sz="900" b="1" dirty="0" err="1">
                <a:solidFill>
                  <a:srgbClr val="0070C0"/>
                </a:solidFill>
                <a:latin typeface="Calibri" pitchFamily="34" charset="0"/>
                <a:cs typeface="Calibri" pitchFamily="34" charset="0"/>
              </a:rPr>
              <a:t>comptageImpulsion</a:t>
            </a:r>
            <a:r>
              <a:rPr lang="fr-FR" sz="900" b="1" dirty="0">
                <a:solidFill>
                  <a:srgbClr val="0070C0"/>
                </a:solidFill>
                <a:latin typeface="Calibri" pitchFamily="34" charset="0"/>
                <a:cs typeface="Calibri" pitchFamily="34" charset="0"/>
              </a:rPr>
              <a:t>=0; </a:t>
            </a:r>
            <a:r>
              <a:rPr lang="fr-FR" sz="900" dirty="0">
                <a:latin typeface="Calibri" pitchFamily="34" charset="0"/>
                <a:cs typeface="Calibri" pitchFamily="34" charset="0"/>
              </a:rPr>
              <a:t>// variable accessible dans la routine interruption externe 0</a:t>
            </a:r>
            <a:br>
              <a:rPr lang="fr-FR" sz="900" dirty="0">
                <a:latin typeface="Calibri" pitchFamily="34" charset="0"/>
                <a:cs typeface="Calibri" pitchFamily="34" charset="0"/>
              </a:rPr>
            </a:br>
            <a:br>
              <a:rPr lang="fr-FR" sz="900" dirty="0">
                <a:latin typeface="Calibri" pitchFamily="34" charset="0"/>
                <a:cs typeface="Calibri" pitchFamily="34" charset="0"/>
              </a:rPr>
            </a:br>
            <a:r>
              <a:rPr lang="fr-FR" sz="900" b="1" dirty="0" err="1">
                <a:solidFill>
                  <a:srgbClr val="FF6600"/>
                </a:solidFill>
                <a:latin typeface="Calibri" pitchFamily="34" charset="0"/>
                <a:cs typeface="Calibri" pitchFamily="34" charset="0"/>
              </a:rPr>
              <a:t>void</a:t>
            </a:r>
            <a:r>
              <a:rPr lang="fr-FR" sz="900" b="1" dirty="0">
                <a:solidFill>
                  <a:srgbClr val="FF6600"/>
                </a:solidFill>
                <a:latin typeface="Calibri" pitchFamily="34" charset="0"/>
                <a:cs typeface="Calibri" pitchFamily="34" charset="0"/>
              </a:rPr>
              <a:t> setup()   {</a:t>
            </a:r>
          </a:p>
          <a:p>
            <a:br>
              <a:rPr lang="fr-FR" sz="900" dirty="0">
                <a:latin typeface="Calibri" pitchFamily="34" charset="0"/>
                <a:cs typeface="Calibri" pitchFamily="34" charset="0"/>
              </a:rPr>
            </a:br>
            <a:r>
              <a:rPr lang="fr-FR" sz="900" b="1" dirty="0" err="1">
                <a:solidFill>
                  <a:srgbClr val="0070C0"/>
                </a:solidFill>
                <a:latin typeface="Calibri" pitchFamily="34" charset="0"/>
                <a:cs typeface="Calibri" pitchFamily="34" charset="0"/>
              </a:rPr>
              <a:t>Serial.begin</a:t>
            </a:r>
            <a:r>
              <a:rPr lang="fr-FR" sz="900" b="1" dirty="0">
                <a:solidFill>
                  <a:srgbClr val="0070C0"/>
                </a:solidFill>
                <a:latin typeface="Calibri" pitchFamily="34" charset="0"/>
                <a:cs typeface="Calibri" pitchFamily="34" charset="0"/>
              </a:rPr>
              <a:t>(115200); </a:t>
            </a:r>
            <a:r>
              <a:rPr lang="fr-FR" sz="900" dirty="0">
                <a:latin typeface="Calibri" pitchFamily="34" charset="0"/>
                <a:cs typeface="Calibri" pitchFamily="34" charset="0"/>
              </a:rPr>
              <a:t>// initialise connexion série à 115200 bauds</a:t>
            </a:r>
            <a:br>
              <a:rPr lang="fr-FR" sz="900" dirty="0">
                <a:latin typeface="Calibri" pitchFamily="34" charset="0"/>
                <a:cs typeface="Calibri" pitchFamily="34" charset="0"/>
              </a:rPr>
            </a:br>
            <a:r>
              <a:rPr lang="fr-FR" sz="900" b="1" dirty="0" err="1">
                <a:solidFill>
                  <a:srgbClr val="0070C0"/>
                </a:solidFill>
                <a:latin typeface="Calibri" pitchFamily="34" charset="0"/>
                <a:cs typeface="Calibri" pitchFamily="34" charset="0"/>
              </a:rPr>
              <a:t>attachInterrupt</a:t>
            </a:r>
            <a:r>
              <a:rPr lang="fr-FR" sz="900" b="1" dirty="0">
                <a:solidFill>
                  <a:srgbClr val="0070C0"/>
                </a:solidFill>
                <a:latin typeface="Calibri" pitchFamily="34" charset="0"/>
                <a:cs typeface="Calibri" pitchFamily="34" charset="0"/>
              </a:rPr>
              <a:t>(0, gestionINT0, RISING); </a:t>
            </a:r>
            <a:r>
              <a:rPr lang="fr-FR" sz="900" dirty="0">
                <a:latin typeface="Calibri" pitchFamily="34" charset="0"/>
                <a:cs typeface="Calibri" pitchFamily="34" charset="0"/>
              </a:rPr>
              <a:t>// attache l'interruption externe n°0 à la fonction gestionINT0() // mode déclenchement possibles = LOW, CHANGE, RISING, FALLING</a:t>
            </a:r>
            <a:br>
              <a:rPr lang="fr-FR" sz="900" dirty="0">
                <a:latin typeface="Calibri" pitchFamily="34" charset="0"/>
                <a:cs typeface="Calibri" pitchFamily="34" charset="0"/>
              </a:rPr>
            </a:br>
            <a:r>
              <a:rPr lang="fr-FR" sz="900" b="1" dirty="0">
                <a:solidFill>
                  <a:srgbClr val="FF6600"/>
                </a:solidFill>
                <a:latin typeface="Calibri" pitchFamily="34" charset="0"/>
                <a:cs typeface="Calibri" pitchFamily="34" charset="0"/>
              </a:rPr>
              <a:t>}</a:t>
            </a:r>
          </a:p>
          <a:p>
            <a:br>
              <a:rPr lang="fr-FR" sz="900" dirty="0">
                <a:latin typeface="Calibri" pitchFamily="34" charset="0"/>
                <a:cs typeface="Calibri" pitchFamily="34" charset="0"/>
              </a:rPr>
            </a:br>
            <a:r>
              <a:rPr lang="fr-FR" sz="900" b="1" dirty="0" err="1">
                <a:solidFill>
                  <a:srgbClr val="FF6600"/>
                </a:solidFill>
                <a:latin typeface="Calibri" pitchFamily="34" charset="0"/>
                <a:cs typeface="Calibri" pitchFamily="34" charset="0"/>
              </a:rPr>
              <a:t>void</a:t>
            </a:r>
            <a:r>
              <a:rPr lang="fr-FR" sz="900" b="1" dirty="0">
                <a:solidFill>
                  <a:srgbClr val="FF6600"/>
                </a:solidFill>
                <a:latin typeface="Calibri" pitchFamily="34" charset="0"/>
                <a:cs typeface="Calibri" pitchFamily="34" charset="0"/>
              </a:rPr>
              <a:t> </a:t>
            </a:r>
            <a:r>
              <a:rPr lang="fr-FR" sz="900" b="1" dirty="0" err="1">
                <a:solidFill>
                  <a:srgbClr val="FF6600"/>
                </a:solidFill>
                <a:latin typeface="Calibri" pitchFamily="34" charset="0"/>
                <a:cs typeface="Calibri" pitchFamily="34" charset="0"/>
              </a:rPr>
              <a:t>loop</a:t>
            </a:r>
            <a:r>
              <a:rPr lang="fr-FR" sz="900" b="1" dirty="0">
                <a:solidFill>
                  <a:srgbClr val="FF6600"/>
                </a:solidFill>
                <a:latin typeface="Calibri" pitchFamily="34" charset="0"/>
                <a:cs typeface="Calibri" pitchFamily="34" charset="0"/>
              </a:rPr>
              <a:t>(){ </a:t>
            </a:r>
            <a:r>
              <a:rPr lang="fr-FR" sz="900" dirty="0">
                <a:latin typeface="Calibri" pitchFamily="34" charset="0"/>
                <a:cs typeface="Calibri" pitchFamily="34" charset="0"/>
              </a:rPr>
              <a:t>// </a:t>
            </a:r>
            <a:r>
              <a:rPr lang="fr-FR" sz="900" dirty="0" err="1">
                <a:latin typeface="Calibri" pitchFamily="34" charset="0"/>
                <a:cs typeface="Calibri" pitchFamily="34" charset="0"/>
              </a:rPr>
              <a:t>debut</a:t>
            </a:r>
            <a:r>
              <a:rPr lang="fr-FR" sz="900" dirty="0">
                <a:latin typeface="Calibri" pitchFamily="34" charset="0"/>
                <a:cs typeface="Calibri" pitchFamily="34" charset="0"/>
              </a:rPr>
              <a:t> de la fonction </a:t>
            </a:r>
            <a:r>
              <a:rPr lang="fr-FR" sz="900" dirty="0" err="1">
                <a:latin typeface="Calibri" pitchFamily="34" charset="0"/>
                <a:cs typeface="Calibri" pitchFamily="34" charset="0"/>
              </a:rPr>
              <a:t>loop</a:t>
            </a:r>
            <a:r>
              <a:rPr lang="fr-FR" sz="900" dirty="0">
                <a:latin typeface="Calibri" pitchFamily="34" charset="0"/>
                <a:cs typeface="Calibri" pitchFamily="34" charset="0"/>
              </a:rPr>
              <a:t>()</a:t>
            </a:r>
            <a:br>
              <a:rPr lang="fr-FR" sz="900" dirty="0">
                <a:latin typeface="Calibri" pitchFamily="34" charset="0"/>
                <a:cs typeface="Calibri" pitchFamily="34" charset="0"/>
              </a:rPr>
            </a:br>
            <a:r>
              <a:rPr lang="fr-FR" sz="900" dirty="0">
                <a:latin typeface="Calibri" pitchFamily="34" charset="0"/>
                <a:cs typeface="Calibri" pitchFamily="34" charset="0"/>
              </a:rPr>
              <a:t>// tout se passe dans la fonction de gestion de l'interruption externe</a:t>
            </a:r>
            <a:br>
              <a:rPr lang="fr-FR" sz="900" dirty="0">
                <a:latin typeface="Calibri" pitchFamily="34" charset="0"/>
                <a:cs typeface="Calibri" pitchFamily="34" charset="0"/>
              </a:rPr>
            </a:br>
            <a:r>
              <a:rPr lang="fr-FR" sz="900" b="1" dirty="0">
                <a:solidFill>
                  <a:srgbClr val="FF6600"/>
                </a:solidFill>
                <a:latin typeface="Calibri" pitchFamily="34" charset="0"/>
                <a:cs typeface="Calibri" pitchFamily="34" charset="0"/>
              </a:rPr>
              <a:t>}</a:t>
            </a:r>
            <a:r>
              <a:rPr lang="fr-FR" sz="900" dirty="0">
                <a:latin typeface="Calibri" pitchFamily="34" charset="0"/>
                <a:cs typeface="Calibri" pitchFamily="34" charset="0"/>
              </a:rPr>
              <a:t> // fin de la fonction </a:t>
            </a:r>
            <a:r>
              <a:rPr lang="fr-FR" sz="900" dirty="0" err="1">
                <a:latin typeface="Calibri" pitchFamily="34" charset="0"/>
                <a:cs typeface="Calibri" pitchFamily="34" charset="0"/>
              </a:rPr>
              <a:t>loop</a:t>
            </a:r>
            <a:r>
              <a:rPr lang="fr-FR" sz="900" dirty="0">
                <a:latin typeface="Calibri" pitchFamily="34" charset="0"/>
                <a:cs typeface="Calibri" pitchFamily="34" charset="0"/>
              </a:rPr>
              <a:t>() </a:t>
            </a:r>
          </a:p>
          <a:p>
            <a:endParaRPr lang="fr-FR" sz="900" dirty="0">
              <a:latin typeface="Calibri" pitchFamily="34" charset="0"/>
              <a:cs typeface="Calibri" pitchFamily="34" charset="0"/>
            </a:endParaRPr>
          </a:p>
          <a:p>
            <a:endParaRPr lang="fr-FR" sz="900" dirty="0">
              <a:latin typeface="Calibri" pitchFamily="34" charset="0"/>
              <a:cs typeface="Calibri" pitchFamily="34" charset="0"/>
            </a:endParaRPr>
          </a:p>
          <a:p>
            <a:r>
              <a:rPr lang="fr-FR" sz="900" dirty="0">
                <a:latin typeface="Calibri" pitchFamily="34" charset="0"/>
                <a:cs typeface="Calibri" pitchFamily="34" charset="0"/>
              </a:rPr>
              <a:t>// ------------------- fonction de gestion l'interruption externe n°0 (broche 2) ----------------</a:t>
            </a:r>
            <a:br>
              <a:rPr lang="fr-FR" sz="900" dirty="0">
                <a:latin typeface="Calibri" pitchFamily="34" charset="0"/>
                <a:cs typeface="Calibri" pitchFamily="34" charset="0"/>
              </a:rPr>
            </a:br>
            <a:r>
              <a:rPr lang="fr-FR" sz="900" dirty="0">
                <a:latin typeface="Calibri" pitchFamily="34" charset="0"/>
                <a:cs typeface="Calibri" pitchFamily="34" charset="0"/>
              </a:rPr>
              <a:t>// cette fonction est appelée à chaque fois que l'interruption a lieu selon le mode configuré (LOW, //CHANGE, RISING, FALLING)</a:t>
            </a:r>
            <a:br>
              <a:rPr lang="fr-FR" sz="900" dirty="0">
                <a:latin typeface="Calibri" pitchFamily="34" charset="0"/>
                <a:cs typeface="Calibri" pitchFamily="34" charset="0"/>
              </a:rPr>
            </a:br>
            <a:br>
              <a:rPr lang="fr-FR" sz="900" dirty="0">
                <a:latin typeface="Calibri" pitchFamily="34" charset="0"/>
                <a:cs typeface="Calibri" pitchFamily="34" charset="0"/>
              </a:rPr>
            </a:br>
            <a:r>
              <a:rPr lang="fr-FR" sz="900" b="1" dirty="0" err="1">
                <a:solidFill>
                  <a:srgbClr val="FF6600"/>
                </a:solidFill>
                <a:latin typeface="Calibri" pitchFamily="34" charset="0"/>
                <a:cs typeface="Calibri" pitchFamily="34" charset="0"/>
              </a:rPr>
              <a:t>void</a:t>
            </a:r>
            <a:r>
              <a:rPr lang="fr-FR" sz="900" b="1" dirty="0">
                <a:solidFill>
                  <a:srgbClr val="FF6600"/>
                </a:solidFill>
                <a:latin typeface="Calibri" pitchFamily="34" charset="0"/>
                <a:cs typeface="Calibri" pitchFamily="34" charset="0"/>
              </a:rPr>
              <a:t> gestionINT0() {</a:t>
            </a:r>
            <a:r>
              <a:rPr lang="fr-FR" sz="900" dirty="0">
                <a:latin typeface="Calibri" pitchFamily="34" charset="0"/>
                <a:cs typeface="Calibri" pitchFamily="34" charset="0"/>
              </a:rPr>
              <a:t>// la fonction appelée par l'interruption externe n°0</a:t>
            </a:r>
            <a:br>
              <a:rPr lang="fr-FR" sz="900" dirty="0">
                <a:latin typeface="Calibri" pitchFamily="34" charset="0"/>
                <a:cs typeface="Calibri" pitchFamily="34" charset="0"/>
              </a:rPr>
            </a:br>
            <a:r>
              <a:rPr lang="fr-FR" sz="900" b="1" dirty="0" err="1">
                <a:solidFill>
                  <a:srgbClr val="0070C0"/>
                </a:solidFill>
                <a:latin typeface="Calibri" pitchFamily="34" charset="0"/>
                <a:cs typeface="Calibri" pitchFamily="34" charset="0"/>
              </a:rPr>
              <a:t>comptageImpulsion</a:t>
            </a:r>
            <a:r>
              <a:rPr lang="fr-FR" sz="900" b="1" dirty="0">
                <a:solidFill>
                  <a:srgbClr val="0070C0"/>
                </a:solidFill>
                <a:latin typeface="Calibri" pitchFamily="34" charset="0"/>
                <a:cs typeface="Calibri" pitchFamily="34" charset="0"/>
              </a:rPr>
              <a:t>=comptageImpulsion+1; </a:t>
            </a:r>
            <a:r>
              <a:rPr lang="fr-FR" sz="900" dirty="0">
                <a:latin typeface="Calibri" pitchFamily="34" charset="0"/>
                <a:cs typeface="Calibri" pitchFamily="34" charset="0"/>
              </a:rPr>
              <a:t>// Incrémente la variable de comptage</a:t>
            </a:r>
            <a:br>
              <a:rPr lang="fr-FR" sz="900" dirty="0">
                <a:latin typeface="Calibri" pitchFamily="34" charset="0"/>
                <a:cs typeface="Calibri" pitchFamily="34" charset="0"/>
              </a:rPr>
            </a:br>
            <a:r>
              <a:rPr lang="fr-FR" sz="900" dirty="0">
                <a:latin typeface="Calibri" pitchFamily="34" charset="0"/>
                <a:cs typeface="Calibri" pitchFamily="34" charset="0"/>
              </a:rPr>
              <a:t>// ATTENTION : </a:t>
            </a:r>
            <a:r>
              <a:rPr lang="fr-FR" sz="900" dirty="0" err="1">
                <a:latin typeface="Calibri" pitchFamily="34" charset="0"/>
                <a:cs typeface="Calibri" pitchFamily="34" charset="0"/>
              </a:rPr>
              <a:t>delay</a:t>
            </a:r>
            <a:r>
              <a:rPr lang="fr-FR" sz="900" dirty="0">
                <a:latin typeface="Calibri" pitchFamily="34" charset="0"/>
                <a:cs typeface="Calibri" pitchFamily="34" charset="0"/>
              </a:rPr>
              <a:t>() et </a:t>
            </a:r>
            <a:r>
              <a:rPr lang="fr-FR" sz="900" dirty="0" err="1">
                <a:latin typeface="Calibri" pitchFamily="34" charset="0"/>
                <a:cs typeface="Calibri" pitchFamily="34" charset="0"/>
              </a:rPr>
              <a:t>millis</a:t>
            </a:r>
            <a:r>
              <a:rPr lang="fr-FR" sz="900" dirty="0">
                <a:latin typeface="Calibri" pitchFamily="34" charset="0"/>
                <a:cs typeface="Calibri" pitchFamily="34" charset="0"/>
              </a:rPr>
              <a:t>() non dispo ici - données série perdues</a:t>
            </a:r>
            <a:br>
              <a:rPr lang="fr-FR" sz="900" dirty="0">
                <a:latin typeface="Calibri" pitchFamily="34" charset="0"/>
                <a:cs typeface="Calibri" pitchFamily="34" charset="0"/>
              </a:rPr>
            </a:br>
            <a:r>
              <a:rPr lang="fr-FR" sz="900" b="1" dirty="0" err="1">
                <a:solidFill>
                  <a:srgbClr val="0070C0"/>
                </a:solidFill>
                <a:latin typeface="Calibri" pitchFamily="34" charset="0"/>
                <a:cs typeface="Calibri" pitchFamily="34" charset="0"/>
              </a:rPr>
              <a:t>Serial.print</a:t>
            </a:r>
            <a:r>
              <a:rPr lang="fr-FR" sz="900" b="1" dirty="0">
                <a:solidFill>
                  <a:srgbClr val="0070C0"/>
                </a:solidFill>
                <a:latin typeface="Calibri" pitchFamily="34" charset="0"/>
                <a:cs typeface="Calibri" pitchFamily="34" charset="0"/>
              </a:rPr>
              <a:t>("Nombre impulsions = "); </a:t>
            </a:r>
            <a:r>
              <a:rPr lang="fr-FR" sz="900" dirty="0">
                <a:latin typeface="Calibri" pitchFamily="34" charset="0"/>
                <a:cs typeface="Calibri" pitchFamily="34" charset="0"/>
              </a:rPr>
              <a:t>//---- affiche le nombre d'impulsions sur le port série</a:t>
            </a:r>
            <a:br>
              <a:rPr lang="fr-FR" sz="900" b="1" dirty="0">
                <a:solidFill>
                  <a:srgbClr val="0070C0"/>
                </a:solidFill>
                <a:latin typeface="Calibri" pitchFamily="34" charset="0"/>
                <a:cs typeface="Calibri" pitchFamily="34" charset="0"/>
              </a:rPr>
            </a:br>
            <a:r>
              <a:rPr lang="fr-FR" sz="900" b="1" dirty="0" err="1">
                <a:solidFill>
                  <a:srgbClr val="0070C0"/>
                </a:solidFill>
                <a:latin typeface="Calibri" pitchFamily="34" charset="0"/>
                <a:cs typeface="Calibri" pitchFamily="34" charset="0"/>
              </a:rPr>
              <a:t>Serial.println</a:t>
            </a:r>
            <a:r>
              <a:rPr lang="fr-FR" sz="900" b="1" dirty="0">
                <a:solidFill>
                  <a:srgbClr val="0070C0"/>
                </a:solidFill>
                <a:latin typeface="Calibri" pitchFamily="34" charset="0"/>
                <a:cs typeface="Calibri" pitchFamily="34" charset="0"/>
              </a:rPr>
              <a:t>(</a:t>
            </a:r>
            <a:r>
              <a:rPr lang="fr-FR" sz="900" b="1" dirty="0" err="1">
                <a:solidFill>
                  <a:srgbClr val="0070C0"/>
                </a:solidFill>
                <a:latin typeface="Calibri" pitchFamily="34" charset="0"/>
                <a:cs typeface="Calibri" pitchFamily="34" charset="0"/>
              </a:rPr>
              <a:t>comptageImpulsion</a:t>
            </a:r>
            <a:r>
              <a:rPr lang="fr-FR" sz="900" b="1" dirty="0">
                <a:solidFill>
                  <a:srgbClr val="0070C0"/>
                </a:solidFill>
                <a:latin typeface="Calibri" pitchFamily="34" charset="0"/>
                <a:cs typeface="Calibri" pitchFamily="34" charset="0"/>
              </a:rPr>
              <a:t>); </a:t>
            </a:r>
            <a:br>
              <a:rPr lang="fr-FR" sz="900" dirty="0">
                <a:latin typeface="Calibri" pitchFamily="34" charset="0"/>
                <a:cs typeface="Calibri" pitchFamily="34" charset="0"/>
              </a:rPr>
            </a:br>
            <a:r>
              <a:rPr lang="fr-FR" sz="900" b="1" dirty="0">
                <a:solidFill>
                  <a:srgbClr val="FF6600"/>
                </a:solidFill>
                <a:latin typeface="Calibri" pitchFamily="34" charset="0"/>
                <a:cs typeface="Calibri" pitchFamily="34" charset="0"/>
              </a:rPr>
              <a:t>}</a:t>
            </a:r>
          </a:p>
        </p:txBody>
      </p:sp>
      <p:sp>
        <p:nvSpPr>
          <p:cNvPr id="5" name="Rectangle 4"/>
          <p:cNvSpPr/>
          <p:nvPr/>
        </p:nvSpPr>
        <p:spPr>
          <a:xfrm>
            <a:off x="0" y="6112867"/>
            <a:ext cx="9144000" cy="246221"/>
          </a:xfrm>
          <a:prstGeom prst="rect">
            <a:avLst/>
          </a:prstGeom>
        </p:spPr>
        <p:txBody>
          <a:bodyPr wrap="square">
            <a:spAutoFit/>
          </a:bodyPr>
          <a:lstStyle/>
          <a:p>
            <a:r>
              <a:rPr lang="fr-FR" sz="1000" b="1" dirty="0">
                <a:solidFill>
                  <a:srgbClr val="0070C0"/>
                </a:solidFill>
                <a:latin typeface="Calibri" pitchFamily="34" charset="0"/>
                <a:cs typeface="Calibri" pitchFamily="34" charset="0"/>
              </a:rPr>
              <a:t>http://www.mon-club-elec.fr/pmwiki_mon_club_elec/pmwiki.php?n=MAIN.ArduinoInitiationEntreesOnOffOptoFourcheComptageInterruption</a:t>
            </a:r>
          </a:p>
        </p:txBody>
      </p:sp>
      <p:pic>
        <p:nvPicPr>
          <p:cNvPr id="6" name="Image 5" descr="arduino_opto_fourche_us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9434" y="1304438"/>
            <a:ext cx="2348500" cy="2196000"/>
          </a:xfrm>
          <a:prstGeom prst="rect">
            <a:avLst/>
          </a:prstGeom>
        </p:spPr>
      </p:pic>
      <p:pic>
        <p:nvPicPr>
          <p:cNvPr id="7" name="Image 6" descr="optofourche_interrupt_termina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3501" y="3372014"/>
            <a:ext cx="3798802" cy="2612614"/>
          </a:xfrm>
          <a:prstGeom prst="rect">
            <a:avLst/>
          </a:prstGeom>
        </p:spPr>
      </p:pic>
      <p:sp>
        <p:nvSpPr>
          <p:cNvPr id="9" name="Rectangle 8"/>
          <p:cNvSpPr/>
          <p:nvPr/>
        </p:nvSpPr>
        <p:spPr>
          <a:xfrm>
            <a:off x="0" y="6326051"/>
            <a:ext cx="9144000" cy="246221"/>
          </a:xfrm>
          <a:prstGeom prst="rect">
            <a:avLst/>
          </a:prstGeom>
        </p:spPr>
        <p:txBody>
          <a:bodyPr wrap="square">
            <a:spAutoFit/>
          </a:bodyPr>
          <a:lstStyle/>
          <a:p>
            <a:r>
              <a:rPr lang="fr-FR" sz="1000" b="1" dirty="0">
                <a:solidFill>
                  <a:srgbClr val="0070C0"/>
                </a:solidFill>
                <a:latin typeface="Calibri" pitchFamily="34" charset="0"/>
                <a:cs typeface="Calibri" pitchFamily="34" charset="0"/>
              </a:rPr>
              <a:t>Pour aller plus loin, interfaçage avec </a:t>
            </a:r>
            <a:r>
              <a:rPr lang="fr-FR" sz="1000" b="1" dirty="0" err="1">
                <a:solidFill>
                  <a:srgbClr val="0070C0"/>
                </a:solidFill>
                <a:latin typeface="Calibri" pitchFamily="34" charset="0"/>
                <a:cs typeface="Calibri" pitchFamily="34" charset="0"/>
              </a:rPr>
              <a:t>Processing</a:t>
            </a:r>
            <a:r>
              <a:rPr lang="fr-FR" sz="1000" b="1" dirty="0">
                <a:solidFill>
                  <a:srgbClr val="0070C0"/>
                </a:solidFill>
                <a:latin typeface="Calibri" pitchFamily="34" charset="0"/>
                <a:cs typeface="Calibri" pitchFamily="34" charset="0"/>
              </a:rPr>
              <a:t>: http://www.mon-club-elec.fr/pmwiki_mon_club_elec/pmwiki.php?n=MAIN.OutilsProcessingProgGraphOscilloSimple</a:t>
            </a:r>
          </a:p>
        </p:txBody>
      </p:sp>
      <p:sp>
        <p:nvSpPr>
          <p:cNvPr id="10" name="Rectangle 9">
            <a:hlinkClick r:id="rId4" action="ppaction://hlinksldjump"/>
          </p:cNvPr>
          <p:cNvSpPr/>
          <p:nvPr/>
        </p:nvSpPr>
        <p:spPr>
          <a:xfrm>
            <a:off x="7858116" y="5984628"/>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sp>
        <p:nvSpPr>
          <p:cNvPr id="11" name="Rectangle 10"/>
          <p:cNvSpPr/>
          <p:nvPr/>
        </p:nvSpPr>
        <p:spPr>
          <a:xfrm>
            <a:off x="5149457" y="616260"/>
            <a:ext cx="3966891"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b="1" dirty="0">
                <a:solidFill>
                  <a:srgbClr val="C00000"/>
                </a:solidFill>
                <a:latin typeface="Calibri" pitchFamily="34" charset="0"/>
                <a:cs typeface="Calibri" pitchFamily="34" charset="0"/>
              </a:rPr>
              <a:t>CAUTION: REPLACE THE OPTOCOUPLER BY A PUSH BUTTON TO HIGHLIGHT THE REBOUNDS!</a:t>
            </a:r>
          </a:p>
          <a:p>
            <a:pPr algn="ctr"/>
            <a:r>
              <a:rPr lang="en-US" b="1" dirty="0">
                <a:solidFill>
                  <a:srgbClr val="C00000"/>
                </a:solidFill>
                <a:latin typeface="Calibri" pitchFamily="34" charset="0"/>
                <a:cs typeface="Calibri" pitchFamily="34" charset="0"/>
              </a:rPr>
              <a:t>TRY WITH AN OSCILLOSCOP !</a:t>
            </a:r>
            <a:endParaRPr lang="fr-FR" b="1" dirty="0">
              <a:solidFill>
                <a:srgbClr val="0070C0"/>
              </a:solidFill>
              <a:latin typeface="Calibri" pitchFamily="34" charset="0"/>
              <a:cs typeface="Calibri" pitchFamily="34" charset="0"/>
            </a:endParaRPr>
          </a:p>
        </p:txBody>
      </p:sp>
      <p:pic>
        <p:nvPicPr>
          <p:cNvPr id="12" name="Image 11">
            <a:hlinkClick r:id="rId4" action="ppaction://hlinksldjump"/>
            <a:extLst>
              <a:ext uri="{FF2B5EF4-FFF2-40B4-BE49-F238E27FC236}">
                <a16:creationId xmlns:a16="http://schemas.microsoft.com/office/drawing/2014/main" id="{9859236A-5AF4-42DB-841B-D78E0CFDCDD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pic>
        <p:nvPicPr>
          <p:cNvPr id="13" name="Image 12">
            <a:extLst>
              <a:ext uri="{FF2B5EF4-FFF2-40B4-BE49-F238E27FC236}">
                <a16:creationId xmlns:a16="http://schemas.microsoft.com/office/drawing/2014/main" id="{0138801C-7148-48CF-B0F8-D5C32C9EA438}"/>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494770" y="492196"/>
            <a:ext cx="889320" cy="778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1"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3" name="Espace réservé du numéro de diapositive 2"/>
          <p:cNvSpPr>
            <a:spLocks noGrp="1"/>
          </p:cNvSpPr>
          <p:nvPr>
            <p:ph type="sldNum" sz="quarter" idx="12"/>
          </p:nvPr>
        </p:nvSpPr>
        <p:spPr>
          <a:xfrm>
            <a:off x="7118350" y="6559550"/>
            <a:ext cx="2057400" cy="365125"/>
          </a:xfrm>
        </p:spPr>
        <p:txBody>
          <a:bodyPr/>
          <a:lstStyle/>
          <a:p>
            <a:pPr>
              <a:defRPr/>
            </a:pPr>
            <a:fld id="{E652A8FB-8C76-45BB-8D82-93F8E151003C}" type="slidenum">
              <a:rPr lang="fr-FR" smtClean="0"/>
              <a:pPr>
                <a:defRPr/>
              </a:pPr>
              <a:t>152</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TP3-G</a:t>
            </a:r>
          </a:p>
        </p:txBody>
      </p:sp>
      <p:pic>
        <p:nvPicPr>
          <p:cNvPr id="5" name="Image 4">
            <a:hlinkClick r:id="rId2" action="ppaction://hlinksldjump"/>
            <a:extLst>
              <a:ext uri="{FF2B5EF4-FFF2-40B4-BE49-F238E27FC236}">
                <a16:creationId xmlns:a16="http://schemas.microsoft.com/office/drawing/2014/main" id="{AB85167E-6851-48DD-835B-018231A6D21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2162250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ENCODEUR ROTATOIRE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153</a:t>
            </a:fld>
            <a:endParaRPr lang="fr-F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29" y="548680"/>
            <a:ext cx="2857500" cy="2857500"/>
          </a:xfrm>
          <a:prstGeom prst="rect">
            <a:avLst/>
          </a:prstGeom>
        </p:spPr>
      </p:pic>
      <p:sp>
        <p:nvSpPr>
          <p:cNvPr id="6" name="Rectangle 5"/>
          <p:cNvSpPr/>
          <p:nvPr/>
        </p:nvSpPr>
        <p:spPr>
          <a:xfrm>
            <a:off x="0" y="490538"/>
            <a:ext cx="9122829" cy="738664"/>
          </a:xfrm>
          <a:prstGeom prst="rect">
            <a:avLst/>
          </a:prstGeom>
        </p:spPr>
        <p:txBody>
          <a:bodyPr wrap="square">
            <a:spAutoFit/>
          </a:bodyPr>
          <a:lstStyle/>
          <a:p>
            <a:r>
              <a:rPr lang="fr-FR" dirty="0">
                <a:latin typeface="Calibri" panose="020F0502020204030204" pitchFamily="34" charset="0"/>
              </a:rPr>
              <a:t>Un encodeur rotatoire à un nombre définit de positions pour une révolution complète (un tour de 360°)</a:t>
            </a:r>
          </a:p>
          <a:p>
            <a:r>
              <a:rPr lang="fr-FR" dirty="0">
                <a:latin typeface="Calibri" panose="020F0502020204030204" pitchFamily="34" charset="0"/>
              </a:rPr>
              <a:t>On peut sentir un clic à chaque pas lorsqu’on tourne le curseur du potentiomètre. </a:t>
            </a:r>
          </a:p>
          <a:p>
            <a:r>
              <a:rPr lang="fr-FR" b="1" dirty="0">
                <a:latin typeface="Calibri" panose="020F0502020204030204" pitchFamily="34" charset="0"/>
              </a:rPr>
              <a:t>Le KY-040 possède 30 pas, soit une résolution de 12 degrés.</a:t>
            </a:r>
          </a:p>
        </p:txBody>
      </p:sp>
      <p:sp>
        <p:nvSpPr>
          <p:cNvPr id="4" name="Rectangle 3"/>
          <p:cNvSpPr/>
          <p:nvPr/>
        </p:nvSpPr>
        <p:spPr>
          <a:xfrm>
            <a:off x="7848945" y="1120702"/>
            <a:ext cx="1171603" cy="307777"/>
          </a:xfrm>
          <a:prstGeom prst="rect">
            <a:avLst/>
          </a:prstGeom>
        </p:spPr>
        <p:txBody>
          <a:bodyPr wrap="none">
            <a:spAutoFit/>
          </a:bodyPr>
          <a:lstStyle/>
          <a:p>
            <a:r>
              <a:rPr lang="fr-FR" b="1" dirty="0" err="1">
                <a:latin typeface="Calibri" panose="020F0502020204030204" pitchFamily="34" charset="0"/>
              </a:rPr>
              <a:t>Keyes</a:t>
            </a:r>
            <a:r>
              <a:rPr lang="fr-FR" b="1" dirty="0">
                <a:latin typeface="Calibri" panose="020F0502020204030204" pitchFamily="34" charset="0"/>
              </a:rPr>
              <a:t> KY-040</a:t>
            </a:r>
          </a:p>
        </p:txBody>
      </p:sp>
      <p:sp>
        <p:nvSpPr>
          <p:cNvPr id="9" name="Rectangle 8"/>
          <p:cNvSpPr/>
          <p:nvPr/>
        </p:nvSpPr>
        <p:spPr>
          <a:xfrm>
            <a:off x="0" y="1323925"/>
            <a:ext cx="6010485" cy="523220"/>
          </a:xfrm>
          <a:prstGeom prst="rect">
            <a:avLst/>
          </a:prstGeom>
        </p:spPr>
        <p:txBody>
          <a:bodyPr wrap="square">
            <a:spAutoFit/>
          </a:bodyPr>
          <a:lstStyle/>
          <a:p>
            <a:r>
              <a:rPr lang="fr-FR" b="1" dirty="0">
                <a:latin typeface="Calibri" panose="020F0502020204030204" pitchFamily="34" charset="0"/>
              </a:rPr>
              <a:t>Ici on ne mesure pas la valeur d’une résistance variable, on mesure des signaux logiques sur deux broches digitales, </a:t>
            </a:r>
            <a:r>
              <a:rPr lang="fr-FR" b="1" dirty="0" err="1">
                <a:latin typeface="Calibri" panose="020F0502020204030204" pitchFamily="34" charset="0"/>
              </a:rPr>
              <a:t>eg</a:t>
            </a:r>
            <a:r>
              <a:rPr lang="fr-FR" b="1" dirty="0">
                <a:latin typeface="Calibri" panose="020F0502020204030204" pitchFamily="34" charset="0"/>
              </a:rPr>
              <a:t> de l’</a:t>
            </a:r>
            <a:r>
              <a:rPr lang="fr-FR" b="1" dirty="0" err="1">
                <a:latin typeface="Calibri" panose="020F0502020204030204" pitchFamily="34" charset="0"/>
              </a:rPr>
              <a:t>Arduino</a:t>
            </a:r>
            <a:r>
              <a:rPr lang="fr-FR" b="1" dirty="0">
                <a:latin typeface="Calibri" panose="020F0502020204030204" pitchFamily="34" charset="0"/>
              </a:rPr>
              <a:t>. </a:t>
            </a: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44" y="1916832"/>
            <a:ext cx="1778000" cy="3378200"/>
          </a:xfrm>
          <a:prstGeom prst="rect">
            <a:avLst/>
          </a:prstGeom>
        </p:spPr>
      </p:pic>
      <p:sp>
        <p:nvSpPr>
          <p:cNvPr id="12" name="Rectangle 11"/>
          <p:cNvSpPr/>
          <p:nvPr/>
        </p:nvSpPr>
        <p:spPr>
          <a:xfrm>
            <a:off x="1430158" y="1887407"/>
            <a:ext cx="8542442" cy="1600438"/>
          </a:xfrm>
          <a:prstGeom prst="rect">
            <a:avLst/>
          </a:prstGeom>
        </p:spPr>
        <p:txBody>
          <a:bodyPr wrap="square">
            <a:spAutoFit/>
          </a:bodyPr>
          <a:lstStyle/>
          <a:p>
            <a:r>
              <a:rPr lang="en-US" dirty="0">
                <a:solidFill>
                  <a:srgbClr val="333333"/>
                </a:solidFill>
                <a:latin typeface="ArialMT"/>
              </a:rPr>
              <a:t>On one side of the switch </a:t>
            </a:r>
            <a:r>
              <a:rPr lang="en-US" b="1" dirty="0">
                <a:solidFill>
                  <a:srgbClr val="0070C0"/>
                </a:solidFill>
                <a:latin typeface="ArialMT"/>
              </a:rPr>
              <a:t>there are three pins.</a:t>
            </a:r>
          </a:p>
          <a:p>
            <a:r>
              <a:rPr lang="en-US" b="1" dirty="0">
                <a:solidFill>
                  <a:srgbClr val="0070C0"/>
                </a:solidFill>
                <a:latin typeface="ArialMT"/>
              </a:rPr>
              <a:t>normally referred to as A, B and C. </a:t>
            </a:r>
          </a:p>
          <a:p>
            <a:r>
              <a:rPr lang="en-US" dirty="0">
                <a:solidFill>
                  <a:srgbClr val="333333"/>
                </a:solidFill>
                <a:latin typeface="ArialMT"/>
              </a:rPr>
              <a:t>In the case of the KY-040, they are oriented as shown.</a:t>
            </a:r>
          </a:p>
          <a:p>
            <a:r>
              <a:rPr lang="en-US" dirty="0">
                <a:solidFill>
                  <a:srgbClr val="333333"/>
                </a:solidFill>
                <a:latin typeface="ArialMT"/>
              </a:rPr>
              <a:t>Inside the encoder there are </a:t>
            </a:r>
            <a:r>
              <a:rPr lang="en-US" b="1" dirty="0">
                <a:solidFill>
                  <a:srgbClr val="333333"/>
                </a:solidFill>
                <a:latin typeface="ArialMT"/>
              </a:rPr>
              <a:t>two switches</a:t>
            </a:r>
            <a:r>
              <a:rPr lang="en-US" dirty="0">
                <a:solidFill>
                  <a:srgbClr val="333333"/>
                </a:solidFill>
                <a:latin typeface="ArialMT"/>
              </a:rPr>
              <a:t>. </a:t>
            </a:r>
          </a:p>
          <a:p>
            <a:r>
              <a:rPr lang="en-US" dirty="0">
                <a:solidFill>
                  <a:srgbClr val="333333"/>
                </a:solidFill>
                <a:latin typeface="ArialMT"/>
              </a:rPr>
              <a:t>- one switch connects pin A to pin C and </a:t>
            </a:r>
          </a:p>
          <a:p>
            <a:r>
              <a:rPr lang="en-US" dirty="0">
                <a:solidFill>
                  <a:srgbClr val="333333"/>
                </a:solidFill>
                <a:latin typeface="ArialMT"/>
              </a:rPr>
              <a:t>- the other switch connects pin B to C.</a:t>
            </a:r>
          </a:p>
          <a:p>
            <a:r>
              <a:rPr lang="en-US" b="1" dirty="0">
                <a:solidFill>
                  <a:srgbClr val="333333"/>
                </a:solidFill>
                <a:latin typeface="ArialMT"/>
              </a:rPr>
              <a:t>In each encoder position, both switches are either </a:t>
            </a:r>
            <a:r>
              <a:rPr lang="en-US" b="1" dirty="0">
                <a:solidFill>
                  <a:srgbClr val="00B050"/>
                </a:solidFill>
                <a:latin typeface="ArialMT"/>
              </a:rPr>
              <a:t>OPENED</a:t>
            </a:r>
            <a:r>
              <a:rPr lang="en-US" b="1" dirty="0">
                <a:solidFill>
                  <a:srgbClr val="333333"/>
                </a:solidFill>
                <a:latin typeface="ArialMT"/>
              </a:rPr>
              <a:t> or </a:t>
            </a:r>
            <a:r>
              <a:rPr lang="en-US" b="1" dirty="0">
                <a:solidFill>
                  <a:srgbClr val="FF0000"/>
                </a:solidFill>
                <a:latin typeface="ArialMT"/>
              </a:rPr>
              <a:t>CLOSED</a:t>
            </a:r>
            <a:r>
              <a:rPr lang="en-US" b="1" dirty="0">
                <a:solidFill>
                  <a:srgbClr val="333333"/>
                </a:solidFill>
                <a:latin typeface="ArialMT"/>
              </a:rPr>
              <a:t>.</a:t>
            </a:r>
          </a:p>
        </p:txBody>
      </p:sp>
      <p:sp>
        <p:nvSpPr>
          <p:cNvPr id="15" name="Rectangle 14"/>
          <p:cNvSpPr/>
          <p:nvPr/>
        </p:nvSpPr>
        <p:spPr>
          <a:xfrm>
            <a:off x="1382245" y="3528107"/>
            <a:ext cx="7761755" cy="738664"/>
          </a:xfrm>
          <a:prstGeom prst="rect">
            <a:avLst/>
          </a:prstGeom>
        </p:spPr>
        <p:txBody>
          <a:bodyPr wrap="square">
            <a:spAutoFit/>
          </a:bodyPr>
          <a:lstStyle/>
          <a:p>
            <a:r>
              <a:rPr lang="fr-FR" dirty="0">
                <a:latin typeface="Calibri" panose="020F0502020204030204" pitchFamily="34" charset="0"/>
              </a:rPr>
              <a:t>Le KY040 est également équipé d’un bouton que l’on actionne en appuyant sur l’axe. </a:t>
            </a:r>
          </a:p>
          <a:p>
            <a:r>
              <a:rPr lang="fr-FR" dirty="0">
                <a:latin typeface="Calibri" panose="020F0502020204030204" pitchFamily="34" charset="0"/>
              </a:rPr>
              <a:t>Le signal est récupéré sur la broche repérée SW =&gt; s’en servir pour faire un Reset de la position (au démarrage), allumer un afficheur….</a:t>
            </a:r>
          </a:p>
        </p:txBody>
      </p:sp>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115" y="4266771"/>
            <a:ext cx="3604214" cy="2194566"/>
          </a:xfrm>
          <a:prstGeom prst="rect">
            <a:avLst/>
          </a:prstGeom>
        </p:spPr>
      </p:pic>
      <p:sp>
        <p:nvSpPr>
          <p:cNvPr id="17" name="Rectangle 16"/>
          <p:cNvSpPr/>
          <p:nvPr/>
        </p:nvSpPr>
        <p:spPr>
          <a:xfrm>
            <a:off x="6427400" y="4978598"/>
            <a:ext cx="2007346" cy="738664"/>
          </a:xfrm>
          <a:prstGeom prst="rect">
            <a:avLst/>
          </a:prstGeom>
        </p:spPr>
        <p:txBody>
          <a:bodyPr wrap="square">
            <a:spAutoFit/>
          </a:bodyPr>
          <a:lstStyle/>
          <a:p>
            <a:pPr algn="just"/>
            <a:r>
              <a:rPr lang="en-US" b="1" i="1" dirty="0">
                <a:solidFill>
                  <a:srgbClr val="333333"/>
                </a:solidFill>
                <a:latin typeface="ArialMT"/>
              </a:rPr>
              <a:t>R2 and R3 in the schematic are pull up</a:t>
            </a:r>
          </a:p>
          <a:p>
            <a:pPr algn="just"/>
            <a:r>
              <a:rPr lang="fr-FR" b="1" i="1" dirty="0" err="1">
                <a:solidFill>
                  <a:srgbClr val="333333"/>
                </a:solidFill>
                <a:latin typeface="ArialMT"/>
              </a:rPr>
              <a:t>resistors</a:t>
            </a:r>
            <a:r>
              <a:rPr lang="fr-FR" b="1" i="1" dirty="0">
                <a:solidFill>
                  <a:srgbClr val="333333"/>
                </a:solidFill>
                <a:latin typeface="ArialMT"/>
              </a:rPr>
              <a:t>.</a:t>
            </a:r>
            <a:endParaRPr lang="fr-FR" b="1" i="1" dirty="0"/>
          </a:p>
        </p:txBody>
      </p:sp>
      <p:pic>
        <p:nvPicPr>
          <p:cNvPr id="13" name="Image 12">
            <a:hlinkClick r:id="rId5" action="ppaction://hlinksldjump"/>
            <a:extLst>
              <a:ext uri="{FF2B5EF4-FFF2-40B4-BE49-F238E27FC236}">
                <a16:creationId xmlns:a16="http://schemas.microsoft.com/office/drawing/2014/main" id="{1520F0B6-C82C-4950-ABA9-01D1663DA4E3}"/>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1919959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154</a:t>
            </a:fld>
            <a:endParaRPr lang="fr-FR"/>
          </a:p>
        </p:txBody>
      </p:sp>
      <p:pic>
        <p:nvPicPr>
          <p:cNvPr id="5" name="Image 4"/>
          <p:cNvPicPr>
            <a:picLocks noChangeAspect="1"/>
          </p:cNvPicPr>
          <p:nvPr/>
        </p:nvPicPr>
        <p:blipFill rotWithShape="1">
          <a:blip r:embed="rId2" cstate="print">
            <a:extLst>
              <a:ext uri="{28A0092B-C50C-407E-A947-70E740481C1C}">
                <a14:useLocalDpi xmlns:a14="http://schemas.microsoft.com/office/drawing/2010/main" val="0"/>
              </a:ext>
            </a:extLst>
          </a:blip>
          <a:srcRect l="7120" t="6739"/>
          <a:stretch/>
        </p:blipFill>
        <p:spPr>
          <a:xfrm>
            <a:off x="84857" y="490538"/>
            <a:ext cx="3280820" cy="255805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891" y="3250755"/>
            <a:ext cx="4169018" cy="3232398"/>
          </a:xfrm>
          <a:prstGeom prst="rect">
            <a:avLst/>
          </a:prstGeom>
        </p:spPr>
      </p:pic>
      <p:sp>
        <p:nvSpPr>
          <p:cNvPr id="10" name="Rectangle 9"/>
          <p:cNvSpPr/>
          <p:nvPr/>
        </p:nvSpPr>
        <p:spPr>
          <a:xfrm>
            <a:off x="3280820" y="1992107"/>
            <a:ext cx="5859238" cy="1169551"/>
          </a:xfrm>
          <a:prstGeom prst="rect">
            <a:avLst/>
          </a:prstGeom>
        </p:spPr>
        <p:txBody>
          <a:bodyPr wrap="square">
            <a:spAutoFit/>
          </a:bodyPr>
          <a:lstStyle/>
          <a:p>
            <a:r>
              <a:rPr lang="en-US" dirty="0">
                <a:solidFill>
                  <a:srgbClr val="333333"/>
                </a:solidFill>
                <a:latin typeface="Calibri" panose="020F0502020204030204" pitchFamily="34" charset="0"/>
              </a:rPr>
              <a:t>The angular position of the A terminal and the B terminal is such that:</a:t>
            </a:r>
          </a:p>
          <a:p>
            <a:r>
              <a:rPr lang="en-US" dirty="0">
                <a:solidFill>
                  <a:srgbClr val="333333"/>
                </a:solidFill>
                <a:latin typeface="Calibri" panose="020F0502020204030204" pitchFamily="34" charset="0"/>
              </a:rPr>
              <a:t>* </a:t>
            </a:r>
            <a:r>
              <a:rPr lang="en-US" b="1" dirty="0">
                <a:solidFill>
                  <a:srgbClr val="0000FF"/>
                </a:solidFill>
                <a:latin typeface="Calibri" panose="020F0502020204030204" pitchFamily="34" charset="0"/>
              </a:rPr>
              <a:t>Rotating the switch clockwise </a:t>
            </a:r>
            <a:r>
              <a:rPr lang="en-US" dirty="0">
                <a:solidFill>
                  <a:srgbClr val="333333"/>
                </a:solidFill>
                <a:latin typeface="Calibri" panose="020F0502020204030204" pitchFamily="34" charset="0"/>
              </a:rPr>
              <a:t>will cause the switch connecting A and C to change states first.</a:t>
            </a:r>
          </a:p>
          <a:p>
            <a:r>
              <a:rPr lang="en-US" dirty="0">
                <a:solidFill>
                  <a:srgbClr val="333333"/>
                </a:solidFill>
                <a:latin typeface="Calibri" panose="020F0502020204030204" pitchFamily="34" charset="0"/>
              </a:rPr>
              <a:t>* </a:t>
            </a:r>
            <a:r>
              <a:rPr lang="en-US" b="1" dirty="0">
                <a:solidFill>
                  <a:srgbClr val="0000FF"/>
                </a:solidFill>
                <a:latin typeface="Calibri" panose="020F0502020204030204" pitchFamily="34" charset="0"/>
              </a:rPr>
              <a:t>Rotating the switch counterclockwise </a:t>
            </a:r>
            <a:r>
              <a:rPr lang="en-US" dirty="0">
                <a:solidFill>
                  <a:srgbClr val="333333"/>
                </a:solidFill>
                <a:latin typeface="Calibri" panose="020F0502020204030204" pitchFamily="34" charset="0"/>
              </a:rPr>
              <a:t>will cause the switch connecting B and C to change </a:t>
            </a:r>
            <a:r>
              <a:rPr lang="fr-FR" dirty="0">
                <a:solidFill>
                  <a:srgbClr val="333333"/>
                </a:solidFill>
                <a:latin typeface="Calibri" panose="020F0502020204030204" pitchFamily="34" charset="0"/>
              </a:rPr>
              <a:t>states first.</a:t>
            </a:r>
            <a:endParaRPr lang="fr-FR" dirty="0">
              <a:latin typeface="Calibri" panose="020F0502020204030204" pitchFamily="34" charset="0"/>
            </a:endParaRPr>
          </a:p>
        </p:txBody>
      </p:sp>
      <p:sp>
        <p:nvSpPr>
          <p:cNvPr id="11" name="Titre 1"/>
          <p:cNvSpPr>
            <a:spLocks noGrp="1"/>
          </p:cNvSpPr>
          <p:nvPr>
            <p:ph type="title"/>
          </p:nvPr>
        </p:nvSpPr>
        <p:spPr/>
        <p:txBody>
          <a:bodyPr/>
          <a:lstStyle/>
          <a:p>
            <a:r>
              <a:rPr lang="fr-FR" dirty="0"/>
              <a:t>Encodeur rotatoire – Cas du KY-040</a:t>
            </a:r>
          </a:p>
        </p:txBody>
      </p:sp>
      <p:sp>
        <p:nvSpPr>
          <p:cNvPr id="12" name="Rectangle 11"/>
          <p:cNvSpPr/>
          <p:nvPr/>
        </p:nvSpPr>
        <p:spPr>
          <a:xfrm>
            <a:off x="-9111" y="3478967"/>
            <a:ext cx="3906856" cy="738664"/>
          </a:xfrm>
          <a:prstGeom prst="rect">
            <a:avLst/>
          </a:prstGeom>
        </p:spPr>
        <p:txBody>
          <a:bodyPr wrap="square">
            <a:spAutoFit/>
          </a:bodyPr>
          <a:lstStyle/>
          <a:p>
            <a:pPr algn="just"/>
            <a:r>
              <a:rPr lang="en-US" dirty="0">
                <a:solidFill>
                  <a:srgbClr val="333333"/>
                </a:solidFill>
                <a:latin typeface="ArialMT"/>
              </a:rPr>
              <a:t>If we were to represent the opening an closing of the switches as wave forms, it would look </a:t>
            </a:r>
            <a:r>
              <a:rPr lang="fr-FR" dirty="0" err="1">
                <a:solidFill>
                  <a:srgbClr val="333333"/>
                </a:solidFill>
                <a:latin typeface="ArialMT"/>
              </a:rPr>
              <a:t>something</a:t>
            </a:r>
            <a:r>
              <a:rPr lang="fr-FR" dirty="0">
                <a:solidFill>
                  <a:srgbClr val="333333"/>
                </a:solidFill>
                <a:latin typeface="ArialMT"/>
              </a:rPr>
              <a:t> </a:t>
            </a:r>
            <a:r>
              <a:rPr lang="fr-FR" dirty="0" err="1">
                <a:solidFill>
                  <a:srgbClr val="333333"/>
                </a:solidFill>
                <a:latin typeface="ArialMT"/>
              </a:rPr>
              <a:t>like</a:t>
            </a:r>
            <a:r>
              <a:rPr lang="fr-FR" dirty="0">
                <a:solidFill>
                  <a:srgbClr val="333333"/>
                </a:solidFill>
                <a:latin typeface="ArialMT"/>
              </a:rPr>
              <a:t> </a:t>
            </a:r>
            <a:r>
              <a:rPr lang="fr-FR" dirty="0" err="1">
                <a:solidFill>
                  <a:srgbClr val="333333"/>
                </a:solidFill>
                <a:latin typeface="ArialMT"/>
              </a:rPr>
              <a:t>this</a:t>
            </a:r>
            <a:r>
              <a:rPr lang="fr-FR" dirty="0">
                <a:solidFill>
                  <a:srgbClr val="333333"/>
                </a:solidFill>
                <a:latin typeface="ArialMT"/>
              </a:rPr>
              <a:t>.</a:t>
            </a:r>
            <a:endParaRPr lang="fr-FR" dirty="0"/>
          </a:p>
        </p:txBody>
      </p:sp>
      <p:sp>
        <p:nvSpPr>
          <p:cNvPr id="13" name="Rectangle 12"/>
          <p:cNvSpPr/>
          <p:nvPr/>
        </p:nvSpPr>
        <p:spPr>
          <a:xfrm>
            <a:off x="84857" y="4860408"/>
            <a:ext cx="4891128" cy="1384995"/>
          </a:xfrm>
          <a:prstGeom prst="rect">
            <a:avLst/>
          </a:prstGeom>
        </p:spPr>
        <p:txBody>
          <a:bodyPr wrap="square">
            <a:spAutoFit/>
          </a:bodyPr>
          <a:lstStyle/>
          <a:p>
            <a:pPr algn="just"/>
            <a:r>
              <a:rPr lang="en-US" dirty="0">
                <a:solidFill>
                  <a:srgbClr val="333333"/>
                </a:solidFill>
                <a:latin typeface="ArialMT"/>
              </a:rPr>
              <a:t>Essentially, determining which switch changed states RST is how the direction of rotation is </a:t>
            </a:r>
            <a:r>
              <a:rPr lang="fr-FR" dirty="0" err="1">
                <a:solidFill>
                  <a:srgbClr val="333333"/>
                </a:solidFill>
                <a:latin typeface="ArialMT"/>
              </a:rPr>
              <a:t>determined</a:t>
            </a:r>
            <a:r>
              <a:rPr lang="fr-FR" dirty="0">
                <a:solidFill>
                  <a:srgbClr val="333333"/>
                </a:solidFill>
                <a:latin typeface="ArialMT"/>
              </a:rPr>
              <a:t>.</a:t>
            </a:r>
          </a:p>
          <a:p>
            <a:pPr algn="just"/>
            <a:r>
              <a:rPr lang="en-US" b="1" dirty="0">
                <a:solidFill>
                  <a:srgbClr val="333333"/>
                </a:solidFill>
                <a:latin typeface="ArialMT"/>
              </a:rPr>
              <a:t>If A changed states first, the switch is rotating in a clockwise direction.</a:t>
            </a:r>
          </a:p>
          <a:p>
            <a:pPr algn="just"/>
            <a:r>
              <a:rPr lang="en-US" b="1" dirty="0">
                <a:solidFill>
                  <a:srgbClr val="333333"/>
                </a:solidFill>
                <a:latin typeface="ArialMT"/>
              </a:rPr>
              <a:t>If B changed states first, the switch is rotating in a counter clockwise direction.</a:t>
            </a:r>
            <a:endParaRPr lang="fr-FR" b="1" dirty="0"/>
          </a:p>
        </p:txBody>
      </p:sp>
      <p:sp>
        <p:nvSpPr>
          <p:cNvPr id="14" name="Rectangle 13"/>
          <p:cNvSpPr/>
          <p:nvPr/>
        </p:nvSpPr>
        <p:spPr>
          <a:xfrm>
            <a:off x="3280820" y="495488"/>
            <a:ext cx="5863180" cy="1384995"/>
          </a:xfrm>
          <a:prstGeom prst="rect">
            <a:avLst/>
          </a:prstGeom>
        </p:spPr>
        <p:txBody>
          <a:bodyPr wrap="square">
            <a:spAutoFit/>
          </a:bodyPr>
          <a:lstStyle/>
          <a:p>
            <a:r>
              <a:rPr lang="en-US" dirty="0">
                <a:solidFill>
                  <a:srgbClr val="333333"/>
                </a:solidFill>
                <a:latin typeface="Calibri" panose="020F0502020204030204" pitchFamily="34" charset="0"/>
              </a:rPr>
              <a:t>Each click causes these switches to change states as follows:</a:t>
            </a:r>
          </a:p>
          <a:p>
            <a:r>
              <a:rPr lang="en-US" dirty="0">
                <a:solidFill>
                  <a:srgbClr val="333333"/>
                </a:solidFill>
                <a:latin typeface="Calibri" panose="020F0502020204030204" pitchFamily="34" charset="0"/>
              </a:rPr>
              <a:t>* </a:t>
            </a:r>
            <a:r>
              <a:rPr lang="en-US" b="1" dirty="0">
                <a:solidFill>
                  <a:srgbClr val="0000FF"/>
                </a:solidFill>
                <a:latin typeface="Calibri" panose="020F0502020204030204" pitchFamily="34" charset="0"/>
              </a:rPr>
              <a:t>If both switches are closed</a:t>
            </a:r>
            <a:r>
              <a:rPr lang="en-US" dirty="0">
                <a:solidFill>
                  <a:srgbClr val="333333"/>
                </a:solidFill>
                <a:latin typeface="Calibri" panose="020F0502020204030204" pitchFamily="34" charset="0"/>
              </a:rPr>
              <a:t>, turning the encoder either clockwise or counterclockwise one position will cause both switches to open</a:t>
            </a:r>
          </a:p>
          <a:p>
            <a:endParaRPr lang="fr-FR" dirty="0">
              <a:solidFill>
                <a:srgbClr val="333333"/>
              </a:solidFill>
              <a:latin typeface="Calibri" panose="020F0502020204030204" pitchFamily="34" charset="0"/>
            </a:endParaRPr>
          </a:p>
          <a:p>
            <a:r>
              <a:rPr lang="en-US" dirty="0">
                <a:solidFill>
                  <a:srgbClr val="333333"/>
                </a:solidFill>
                <a:latin typeface="Calibri" panose="020F0502020204030204" pitchFamily="34" charset="0"/>
              </a:rPr>
              <a:t>* </a:t>
            </a:r>
            <a:r>
              <a:rPr lang="en-US" b="1" dirty="0">
                <a:solidFill>
                  <a:srgbClr val="0000FF"/>
                </a:solidFill>
                <a:latin typeface="Calibri" panose="020F0502020204030204" pitchFamily="34" charset="0"/>
              </a:rPr>
              <a:t>If both switches are open</a:t>
            </a:r>
            <a:r>
              <a:rPr lang="en-US" dirty="0">
                <a:solidFill>
                  <a:srgbClr val="333333"/>
                </a:solidFill>
                <a:latin typeface="Calibri" panose="020F0502020204030204" pitchFamily="34" charset="0"/>
              </a:rPr>
              <a:t>, turning the encoder either clockwise or counterclockwise one position will cause both switches to close.</a:t>
            </a:r>
            <a:endParaRPr lang="fr-FR" dirty="0">
              <a:latin typeface="Calibri" panose="020F0502020204030204" pitchFamily="34" charset="0"/>
            </a:endParaRPr>
          </a:p>
        </p:txBody>
      </p:sp>
      <p:pic>
        <p:nvPicPr>
          <p:cNvPr id="15" name="Image 14">
            <a:hlinkClick r:id="rId4" action="ppaction://hlinksldjump"/>
            <a:extLst>
              <a:ext uri="{FF2B5EF4-FFF2-40B4-BE49-F238E27FC236}">
                <a16:creationId xmlns:a16="http://schemas.microsoft.com/office/drawing/2014/main" id="{06AF52E7-BA58-4EE4-AEF8-E2C930144E4E}"/>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6850667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de programme pour encodeur rotatoire KY-040</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155</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778" y="524073"/>
            <a:ext cx="3163722" cy="1117762"/>
          </a:xfrm>
          <a:prstGeom prst="rect">
            <a:avLst/>
          </a:prstGeom>
        </p:spPr>
      </p:pic>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6" y="524073"/>
            <a:ext cx="5984206" cy="5209183"/>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5009680"/>
            <a:ext cx="3094922" cy="1514222"/>
          </a:xfrm>
          <a:prstGeom prst="rect">
            <a:avLst/>
          </a:prstGeom>
        </p:spPr>
      </p:pic>
      <p:pic>
        <p:nvPicPr>
          <p:cNvPr id="5" name="Image 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997280" y="1988840"/>
            <a:ext cx="4104456" cy="3456384"/>
          </a:xfrm>
          <a:prstGeom prst="rect">
            <a:avLst/>
          </a:prstGeom>
        </p:spPr>
      </p:pic>
      <p:pic>
        <p:nvPicPr>
          <p:cNvPr id="8" name="Image 7">
            <a:hlinkClick r:id="rId6" action="ppaction://hlinksldjump"/>
            <a:extLst>
              <a:ext uri="{FF2B5EF4-FFF2-40B4-BE49-F238E27FC236}">
                <a16:creationId xmlns:a16="http://schemas.microsoft.com/office/drawing/2014/main" id="{C7A7E131-B7DE-44AC-9A64-87B7BFE723BD}"/>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
        <p:nvSpPr>
          <p:cNvPr id="9" name="Rectangle 8">
            <a:hlinkClick r:id="rId6" action="ppaction://hlinksldjump"/>
            <a:extLst>
              <a:ext uri="{FF2B5EF4-FFF2-40B4-BE49-F238E27FC236}">
                <a16:creationId xmlns:a16="http://schemas.microsoft.com/office/drawing/2014/main" id="{F71F5287-9136-B41B-22A7-755B5E089A9E}"/>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13" name="Image 12">
            <a:extLst>
              <a:ext uri="{FF2B5EF4-FFF2-40B4-BE49-F238E27FC236}">
                <a16:creationId xmlns:a16="http://schemas.microsoft.com/office/drawing/2014/main" id="{3110A336-7B58-4F6E-950D-E89ADAE58B51}"/>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2320" y="3584016"/>
            <a:ext cx="1024862" cy="1285144"/>
          </a:xfrm>
          <a:prstGeom prst="rect">
            <a:avLst/>
          </a:prstGeom>
        </p:spPr>
      </p:pic>
      <p:sp>
        <p:nvSpPr>
          <p:cNvPr id="14" name="Ellipse 13">
            <a:extLst>
              <a:ext uri="{FF2B5EF4-FFF2-40B4-BE49-F238E27FC236}">
                <a16:creationId xmlns:a16="http://schemas.microsoft.com/office/drawing/2014/main" id="{A887324F-7573-4B70-8ED3-03BAE6105918}"/>
              </a:ext>
            </a:extLst>
          </p:cNvPr>
          <p:cNvSpPr/>
          <p:nvPr/>
        </p:nvSpPr>
        <p:spPr>
          <a:xfrm>
            <a:off x="7983166" y="3884068"/>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F3C36D3F-EE08-418B-A924-00F57A632D6E}"/>
              </a:ext>
            </a:extLst>
          </p:cNvPr>
          <p:cNvSpPr/>
          <p:nvPr/>
        </p:nvSpPr>
        <p:spPr>
          <a:xfrm>
            <a:off x="7980735" y="4621609"/>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291B5A6D-928F-4E37-9BCC-97214A5DF029}"/>
              </a:ext>
            </a:extLst>
          </p:cNvPr>
          <p:cNvSpPr txBox="1"/>
          <p:nvPr/>
        </p:nvSpPr>
        <p:spPr>
          <a:xfrm>
            <a:off x="7633196" y="4088475"/>
            <a:ext cx="279244" cy="307777"/>
          </a:xfrm>
          <a:prstGeom prst="rect">
            <a:avLst/>
          </a:prstGeom>
          <a:noFill/>
        </p:spPr>
        <p:txBody>
          <a:bodyPr wrap="none" rtlCol="0">
            <a:spAutoFit/>
          </a:bodyPr>
          <a:lstStyle/>
          <a:p>
            <a:r>
              <a:rPr lang="fr-FR" b="1" dirty="0">
                <a:latin typeface="Calibri" panose="020F0502020204030204" pitchFamily="34" charset="0"/>
                <a:cs typeface="Calibri" panose="020F0502020204030204" pitchFamily="34" charset="0"/>
              </a:rPr>
              <a:t>C</a:t>
            </a:r>
          </a:p>
        </p:txBody>
      </p:sp>
    </p:spTree>
    <p:extLst>
      <p:ext uri="{BB962C8B-B14F-4D97-AF65-F5344CB8AC3E}">
        <p14:creationId xmlns:p14="http://schemas.microsoft.com/office/powerpoint/2010/main" val="20158102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 6 INTERRUPTS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156</a:t>
            </a:fld>
            <a:endParaRPr lang="fr-FR"/>
          </a:p>
        </p:txBody>
      </p:sp>
      <p:sp>
        <p:nvSpPr>
          <p:cNvPr id="4" name="Rectangle 3"/>
          <p:cNvSpPr>
            <a:spLocks noChangeArrowheads="1"/>
          </p:cNvSpPr>
          <p:nvPr/>
        </p:nvSpPr>
        <p:spPr bwMode="auto">
          <a:xfrm>
            <a:off x="1270166" y="2780928"/>
            <a:ext cx="6542194" cy="1220716"/>
          </a:xfrm>
          <a:prstGeom prst="rect">
            <a:avLst/>
          </a:prstGeom>
          <a:solidFill>
            <a:srgbClr val="FF66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6 - 1 SOFTWARE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INTERRUPTS</a:t>
            </a:r>
          </a:p>
          <a:p>
            <a:pPr algn="ctr" defTabSz="912813">
              <a:spcBef>
                <a:spcPts val="0"/>
              </a:spcBef>
              <a:defRPr/>
            </a:pPr>
            <a:endParaRPr lang="fr-FR" sz="3600" b="1" dirty="0">
              <a:solidFill>
                <a:srgbClr val="FFFF00"/>
              </a:solidFill>
              <a:effectLst>
                <a:outerShdw blurRad="38100" dist="38100" dir="2700000" algn="tl">
                  <a:srgbClr val="000000">
                    <a:alpha val="43137"/>
                  </a:srgbClr>
                </a:outerShdw>
              </a:effectLst>
              <a:latin typeface="Calibri" pitchFamily="34" charset="0"/>
            </a:endParaRPr>
          </a:p>
        </p:txBody>
      </p:sp>
      <p:pic>
        <p:nvPicPr>
          <p:cNvPr id="5" name="Image 4">
            <a:hlinkClick r:id="rId2" action="ppaction://hlinksldjump"/>
            <a:extLst>
              <a:ext uri="{FF2B5EF4-FFF2-40B4-BE49-F238E27FC236}">
                <a16:creationId xmlns:a16="http://schemas.microsoft.com/office/drawing/2014/main" id="{9E326A71-B893-4A8D-A5B4-9FE1844F023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SOFTWARE INTERRUPT WITH TIMER 2</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157</a:t>
            </a:fld>
            <a:endParaRPr lang="fr-FR"/>
          </a:p>
        </p:txBody>
      </p:sp>
      <p:sp>
        <p:nvSpPr>
          <p:cNvPr id="4" name="Rectangle 3"/>
          <p:cNvSpPr/>
          <p:nvPr/>
        </p:nvSpPr>
        <p:spPr>
          <a:xfrm>
            <a:off x="0" y="6309320"/>
            <a:ext cx="9396536" cy="276999"/>
          </a:xfrm>
          <a:prstGeom prst="rect">
            <a:avLst/>
          </a:prstGeom>
        </p:spPr>
        <p:txBody>
          <a:bodyPr wrap="square">
            <a:spAutoFit/>
          </a:bodyPr>
          <a:lstStyle/>
          <a:p>
            <a:r>
              <a:rPr lang="fr-FR" sz="1200" b="1" i="1" dirty="0">
                <a:solidFill>
                  <a:srgbClr val="FF6600"/>
                </a:solidFill>
                <a:latin typeface="Calibri" pitchFamily="34" charset="0"/>
              </a:rPr>
              <a:t>http://www.mon-club-elec.fr/pmwiki_mon_club_elec/pmwiki.php?n=MAIN.ArduinoInitiationInterruptionsTemporisationTimer2UneSeconde</a:t>
            </a:r>
          </a:p>
        </p:txBody>
      </p:sp>
      <p:sp>
        <p:nvSpPr>
          <p:cNvPr id="5" name="Rectangle 4"/>
          <p:cNvSpPr/>
          <p:nvPr/>
        </p:nvSpPr>
        <p:spPr>
          <a:xfrm>
            <a:off x="18256" y="6093296"/>
            <a:ext cx="6858000" cy="276999"/>
          </a:xfrm>
          <a:prstGeom prst="rect">
            <a:avLst/>
          </a:prstGeom>
        </p:spPr>
        <p:txBody>
          <a:bodyPr wrap="square">
            <a:spAutoFit/>
          </a:bodyPr>
          <a:lstStyle/>
          <a:p>
            <a:r>
              <a:rPr lang="fr-FR" sz="1200" b="1" i="1" dirty="0">
                <a:solidFill>
                  <a:srgbClr val="FF6600"/>
                </a:solidFill>
                <a:latin typeface="Calibri" pitchFamily="34" charset="0"/>
              </a:rPr>
              <a:t>Exemple: http://blog.blinkenlight.net/experiments/removing-flicker/heartbeat/</a:t>
            </a:r>
          </a:p>
        </p:txBody>
      </p:sp>
      <p:sp>
        <p:nvSpPr>
          <p:cNvPr id="7" name="Rectangle 6"/>
          <p:cNvSpPr/>
          <p:nvPr/>
        </p:nvSpPr>
        <p:spPr>
          <a:xfrm>
            <a:off x="0" y="1258882"/>
            <a:ext cx="6804248" cy="830997"/>
          </a:xfrm>
          <a:prstGeom prst="rect">
            <a:avLst/>
          </a:prstGeom>
        </p:spPr>
        <p:txBody>
          <a:bodyPr wrap="square">
            <a:spAutoFit/>
          </a:bodyPr>
          <a:lstStyle/>
          <a:p>
            <a:r>
              <a:rPr lang="en-US" sz="1600" b="1" dirty="0">
                <a:solidFill>
                  <a:srgbClr val="0070C0"/>
                </a:solidFill>
                <a:latin typeface="Calibri" pitchFamily="34" charset="0"/>
              </a:rPr>
              <a:t>This program generates: </a:t>
            </a:r>
          </a:p>
          <a:p>
            <a:r>
              <a:rPr lang="en-US" sz="1600" b="1" dirty="0">
                <a:solidFill>
                  <a:srgbClr val="0070C0"/>
                </a:solidFill>
                <a:latin typeface="Calibri" pitchFamily="34" charset="0"/>
              </a:rPr>
              <a:t>- an interruption all the seconds using the Timer 2 (8 - bit) </a:t>
            </a:r>
          </a:p>
          <a:p>
            <a:r>
              <a:rPr lang="en-US" sz="1600" b="1" dirty="0">
                <a:solidFill>
                  <a:srgbClr val="0070C0"/>
                </a:solidFill>
                <a:latin typeface="Calibri" pitchFamily="34" charset="0"/>
              </a:rPr>
              <a:t>- and briefly turns a LED</a:t>
            </a:r>
            <a:endParaRPr lang="fr-FR" sz="1600" b="1" dirty="0">
              <a:solidFill>
                <a:srgbClr val="00B050"/>
              </a:solidFill>
              <a:latin typeface="Calibri" pitchFamily="34" charset="0"/>
            </a:endParaRPr>
          </a:p>
        </p:txBody>
      </p:sp>
      <p:pic>
        <p:nvPicPr>
          <p:cNvPr id="8" name="Image 7" descr="ledx1_pin2.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1589" y="3483321"/>
            <a:ext cx="2196012" cy="2632852"/>
          </a:xfrm>
          <a:prstGeom prst="rect">
            <a:avLst/>
          </a:prstGeom>
        </p:spPr>
      </p:pic>
      <p:pic>
        <p:nvPicPr>
          <p:cNvPr id="9" name="Image 8" descr="deroulement_prog_interruption.gif"/>
          <p:cNvPicPr>
            <a:picLocks noChangeAspect="1"/>
          </p:cNvPicPr>
          <p:nvPr/>
        </p:nvPicPr>
        <p:blipFill>
          <a:blip r:embed="rId3" cstate="print">
            <a:extLst>
              <a:ext uri="{28A0092B-C50C-407E-A947-70E740481C1C}">
                <a14:useLocalDpi xmlns:a14="http://schemas.microsoft.com/office/drawing/2010/main" val="0"/>
              </a:ext>
            </a:extLst>
          </a:blip>
          <a:srcRect l="9298" t="5147" r="5004" b="5618"/>
          <a:stretch>
            <a:fillRect/>
          </a:stretch>
        </p:blipFill>
        <p:spPr>
          <a:xfrm>
            <a:off x="6090178" y="620688"/>
            <a:ext cx="3090334" cy="2651555"/>
          </a:xfrm>
          <a:prstGeom prst="rect">
            <a:avLst/>
          </a:prstGeom>
        </p:spPr>
      </p:pic>
      <p:sp>
        <p:nvSpPr>
          <p:cNvPr id="11" name="Rectangle 10"/>
          <p:cNvSpPr/>
          <p:nvPr/>
        </p:nvSpPr>
        <p:spPr>
          <a:xfrm>
            <a:off x="107504" y="2050970"/>
            <a:ext cx="8208912" cy="3970318"/>
          </a:xfrm>
          <a:prstGeom prst="rect">
            <a:avLst/>
          </a:prstGeom>
        </p:spPr>
        <p:txBody>
          <a:bodyPr wrap="square">
            <a:spAutoFit/>
          </a:bodyPr>
          <a:lstStyle/>
          <a:p>
            <a:r>
              <a:rPr lang="fr-FR" sz="1200" dirty="0">
                <a:latin typeface="Calibri" pitchFamily="34" charset="0"/>
              </a:rPr>
              <a:t>// --- Programme </a:t>
            </a:r>
            <a:r>
              <a:rPr lang="fr-FR" sz="1200" dirty="0" err="1">
                <a:latin typeface="Calibri" pitchFamily="34" charset="0"/>
              </a:rPr>
              <a:t>Arduino</a:t>
            </a:r>
            <a:r>
              <a:rPr lang="fr-FR" sz="1200" dirty="0">
                <a:latin typeface="Calibri" pitchFamily="34" charset="0"/>
              </a:rPr>
              <a:t> ---  par X. HINAULT - Le 24/02/2010  www.mon-club-elec.fr </a:t>
            </a:r>
          </a:p>
          <a:p>
            <a:endParaRPr lang="fr-FR" sz="1200" dirty="0">
              <a:latin typeface="Calibri" pitchFamily="34" charset="0"/>
            </a:endParaRPr>
          </a:p>
          <a:p>
            <a:r>
              <a:rPr lang="fr-FR" sz="1200" b="1" dirty="0">
                <a:latin typeface="Calibri" pitchFamily="34" charset="0"/>
              </a:rPr>
              <a:t>#</a:t>
            </a:r>
            <a:r>
              <a:rPr lang="fr-FR" sz="1200" b="1" dirty="0" err="1">
                <a:latin typeface="Calibri" pitchFamily="34" charset="0"/>
              </a:rPr>
              <a:t>include</a:t>
            </a:r>
            <a:r>
              <a:rPr lang="fr-FR" sz="1200" b="1" dirty="0">
                <a:latin typeface="Calibri" pitchFamily="34" charset="0"/>
              </a:rPr>
              <a:t> &lt;MsTimer2.h&gt; </a:t>
            </a:r>
            <a:r>
              <a:rPr lang="fr-FR" sz="1200" dirty="0">
                <a:latin typeface="Calibri" pitchFamily="34" charset="0"/>
              </a:rPr>
              <a:t>// inclusion de la librairie Timer2</a:t>
            </a:r>
          </a:p>
          <a:p>
            <a:r>
              <a:rPr lang="fr-FR" sz="1200" b="1" dirty="0" err="1">
                <a:latin typeface="Calibri" pitchFamily="34" charset="0"/>
              </a:rPr>
              <a:t>const</a:t>
            </a:r>
            <a:r>
              <a:rPr lang="fr-FR" sz="1200" b="1" dirty="0">
                <a:latin typeface="Calibri" pitchFamily="34" charset="0"/>
              </a:rPr>
              <a:t> </a:t>
            </a:r>
            <a:r>
              <a:rPr lang="fr-FR" sz="1200" b="1" dirty="0" err="1">
                <a:latin typeface="Calibri" pitchFamily="34" charset="0"/>
              </a:rPr>
              <a:t>int</a:t>
            </a:r>
            <a:r>
              <a:rPr lang="fr-FR" sz="1200" b="1" dirty="0">
                <a:latin typeface="Calibri" pitchFamily="34" charset="0"/>
              </a:rPr>
              <a:t> LED=2; </a:t>
            </a:r>
            <a:r>
              <a:rPr lang="fr-FR" sz="1200" dirty="0">
                <a:latin typeface="Calibri" pitchFamily="34" charset="0"/>
              </a:rPr>
              <a:t>//</a:t>
            </a:r>
            <a:r>
              <a:rPr lang="fr-FR" sz="1200" dirty="0" err="1">
                <a:latin typeface="Calibri" pitchFamily="34" charset="0"/>
              </a:rPr>
              <a:t>declaration</a:t>
            </a:r>
            <a:r>
              <a:rPr lang="fr-FR" sz="1200" dirty="0">
                <a:latin typeface="Calibri" pitchFamily="34" charset="0"/>
              </a:rPr>
              <a:t> constante de broche </a:t>
            </a:r>
          </a:p>
          <a:p>
            <a:endParaRPr lang="fr-FR" sz="1200" dirty="0">
              <a:latin typeface="Calibri" pitchFamily="34" charset="0"/>
            </a:endParaRPr>
          </a:p>
          <a:p>
            <a:r>
              <a:rPr lang="fr-FR" sz="1200" b="1" dirty="0" err="1">
                <a:solidFill>
                  <a:srgbClr val="FF6600"/>
                </a:solidFill>
                <a:latin typeface="Calibri" pitchFamily="34" charset="0"/>
              </a:rPr>
              <a:t>void</a:t>
            </a:r>
            <a:r>
              <a:rPr lang="fr-FR" sz="1200" b="1" dirty="0">
                <a:solidFill>
                  <a:srgbClr val="FF6600"/>
                </a:solidFill>
                <a:latin typeface="Calibri" pitchFamily="34" charset="0"/>
              </a:rPr>
              <a:t> setup()   </a:t>
            </a:r>
            <a:r>
              <a:rPr lang="fr-FR" sz="1200" dirty="0">
                <a:latin typeface="Calibri" pitchFamily="34" charset="0"/>
              </a:rPr>
              <a:t>{ // </a:t>
            </a:r>
            <a:r>
              <a:rPr lang="fr-FR" sz="1200" dirty="0" err="1">
                <a:latin typeface="Calibri" pitchFamily="34" charset="0"/>
              </a:rPr>
              <a:t>debut</a:t>
            </a:r>
            <a:r>
              <a:rPr lang="fr-FR" sz="1200" dirty="0">
                <a:latin typeface="Calibri" pitchFamily="34" charset="0"/>
              </a:rPr>
              <a:t> de la fonction setup()</a:t>
            </a:r>
          </a:p>
          <a:p>
            <a:r>
              <a:rPr lang="fr-FR" sz="1200" b="1" dirty="0" err="1">
                <a:latin typeface="Calibri" pitchFamily="34" charset="0"/>
              </a:rPr>
              <a:t>pinMode</a:t>
            </a:r>
            <a:r>
              <a:rPr lang="fr-FR" sz="1200" b="1" dirty="0">
                <a:latin typeface="Calibri" pitchFamily="34" charset="0"/>
              </a:rPr>
              <a:t>(LED, OUTPUT); </a:t>
            </a:r>
            <a:r>
              <a:rPr lang="fr-FR" sz="1200" dirty="0">
                <a:latin typeface="Calibri" pitchFamily="34" charset="0"/>
              </a:rPr>
              <a:t>//met la broche en sortie </a:t>
            </a:r>
          </a:p>
          <a:p>
            <a:r>
              <a:rPr lang="fr-FR" sz="1200" dirty="0">
                <a:latin typeface="Calibri" pitchFamily="34" charset="0"/>
              </a:rPr>
              <a:t>// initialisation interruption </a:t>
            </a:r>
            <a:r>
              <a:rPr lang="fr-FR" sz="1200" dirty="0" err="1">
                <a:latin typeface="Calibri" pitchFamily="34" charset="0"/>
              </a:rPr>
              <a:t>Timer</a:t>
            </a:r>
            <a:r>
              <a:rPr lang="fr-FR" sz="1200" dirty="0">
                <a:latin typeface="Calibri" pitchFamily="34" charset="0"/>
              </a:rPr>
              <a:t> 2</a:t>
            </a:r>
          </a:p>
          <a:p>
            <a:r>
              <a:rPr lang="fr-FR" sz="1200" b="1" dirty="0">
                <a:latin typeface="Calibri" pitchFamily="34" charset="0"/>
              </a:rPr>
              <a:t>  MsTimer2::set(1000, InterruptTimer2); </a:t>
            </a:r>
            <a:r>
              <a:rPr lang="fr-FR" sz="1200" dirty="0">
                <a:latin typeface="Calibri" pitchFamily="34" charset="0"/>
              </a:rPr>
              <a:t>// période 1000ms </a:t>
            </a:r>
          </a:p>
          <a:p>
            <a:r>
              <a:rPr lang="fr-FR" sz="1200" b="1" dirty="0">
                <a:latin typeface="Calibri" pitchFamily="34" charset="0"/>
              </a:rPr>
              <a:t>  MsTimer2::</a:t>
            </a:r>
            <a:r>
              <a:rPr lang="fr-FR" sz="1200" b="1" dirty="0" err="1">
                <a:latin typeface="Calibri" pitchFamily="34" charset="0"/>
              </a:rPr>
              <a:t>start</a:t>
            </a:r>
            <a:r>
              <a:rPr lang="fr-FR" sz="1200" b="1" dirty="0">
                <a:latin typeface="Calibri" pitchFamily="34" charset="0"/>
              </a:rPr>
              <a:t>(); </a:t>
            </a:r>
            <a:r>
              <a:rPr lang="fr-FR" sz="1200" dirty="0">
                <a:latin typeface="Calibri" pitchFamily="34" charset="0"/>
              </a:rPr>
              <a:t>// active </a:t>
            </a:r>
            <a:r>
              <a:rPr lang="fr-FR" sz="1200" dirty="0" err="1">
                <a:latin typeface="Calibri" pitchFamily="34" charset="0"/>
              </a:rPr>
              <a:t>Timer</a:t>
            </a:r>
            <a:r>
              <a:rPr lang="fr-FR" sz="1200" dirty="0">
                <a:latin typeface="Calibri" pitchFamily="34" charset="0"/>
              </a:rPr>
              <a:t> 2 </a:t>
            </a:r>
          </a:p>
          <a:p>
            <a:r>
              <a:rPr lang="fr-FR" sz="1200" dirty="0">
                <a:latin typeface="Calibri" pitchFamily="34" charset="0"/>
              </a:rPr>
              <a:t>} // fin de la fonction setup()</a:t>
            </a:r>
          </a:p>
          <a:p>
            <a:endParaRPr lang="fr-FR" sz="1200" dirty="0">
              <a:latin typeface="Calibri" pitchFamily="34" charset="0"/>
            </a:endParaRPr>
          </a:p>
          <a:p>
            <a:r>
              <a:rPr lang="fr-FR" sz="1200" b="1" dirty="0" err="1">
                <a:solidFill>
                  <a:srgbClr val="FF6600"/>
                </a:solidFill>
                <a:latin typeface="Calibri" pitchFamily="34" charset="0"/>
              </a:rPr>
              <a:t>void</a:t>
            </a:r>
            <a:r>
              <a:rPr lang="fr-FR" sz="1200" b="1" dirty="0">
                <a:solidFill>
                  <a:srgbClr val="FF6600"/>
                </a:solidFill>
                <a:latin typeface="Calibri" pitchFamily="34" charset="0"/>
              </a:rPr>
              <a:t> </a:t>
            </a:r>
            <a:r>
              <a:rPr lang="fr-FR" sz="1200" b="1" dirty="0" err="1">
                <a:solidFill>
                  <a:srgbClr val="FF6600"/>
                </a:solidFill>
                <a:latin typeface="Calibri" pitchFamily="34" charset="0"/>
              </a:rPr>
              <a:t>loop</a:t>
            </a:r>
            <a:r>
              <a:rPr lang="fr-FR" sz="1200" b="1" dirty="0">
                <a:solidFill>
                  <a:srgbClr val="FF6600"/>
                </a:solidFill>
                <a:latin typeface="Calibri" pitchFamily="34" charset="0"/>
              </a:rPr>
              <a:t>()</a:t>
            </a:r>
            <a:r>
              <a:rPr lang="fr-FR" sz="1200" dirty="0">
                <a:latin typeface="Calibri" pitchFamily="34" charset="0"/>
              </a:rPr>
              <a:t>{ // </a:t>
            </a:r>
            <a:r>
              <a:rPr lang="fr-FR" sz="1200" dirty="0" err="1">
                <a:latin typeface="Calibri" pitchFamily="34" charset="0"/>
              </a:rPr>
              <a:t>debut</a:t>
            </a:r>
            <a:r>
              <a:rPr lang="fr-FR" sz="1200" dirty="0">
                <a:latin typeface="Calibri" pitchFamily="34" charset="0"/>
              </a:rPr>
              <a:t> de la fonction </a:t>
            </a:r>
            <a:r>
              <a:rPr lang="fr-FR" sz="1200" dirty="0" err="1">
                <a:latin typeface="Calibri" pitchFamily="34" charset="0"/>
              </a:rPr>
              <a:t>loop</a:t>
            </a:r>
            <a:r>
              <a:rPr lang="fr-FR" sz="1200" dirty="0">
                <a:latin typeface="Calibri" pitchFamily="34" charset="0"/>
              </a:rPr>
              <a:t>()</a:t>
            </a:r>
          </a:p>
          <a:p>
            <a:r>
              <a:rPr lang="fr-FR" sz="1200" dirty="0">
                <a:latin typeface="Calibri" pitchFamily="34" charset="0"/>
              </a:rPr>
              <a:t>}</a:t>
            </a:r>
          </a:p>
          <a:p>
            <a:endParaRPr lang="fr-FR" sz="1200" dirty="0">
              <a:latin typeface="Calibri" pitchFamily="34" charset="0"/>
            </a:endParaRPr>
          </a:p>
          <a:p>
            <a:r>
              <a:rPr lang="fr-FR" sz="1200" dirty="0">
                <a:latin typeface="Calibri" pitchFamily="34" charset="0"/>
              </a:rPr>
              <a:t>//*************** Autres Fonctions du programme *************</a:t>
            </a:r>
          </a:p>
          <a:p>
            <a:r>
              <a:rPr lang="fr-FR" sz="1200" b="1" dirty="0" err="1">
                <a:solidFill>
                  <a:srgbClr val="FF6600"/>
                </a:solidFill>
                <a:latin typeface="Calibri" pitchFamily="34" charset="0"/>
              </a:rPr>
              <a:t>void</a:t>
            </a:r>
            <a:r>
              <a:rPr lang="fr-FR" sz="1200" b="1" dirty="0">
                <a:solidFill>
                  <a:srgbClr val="FF6600"/>
                </a:solidFill>
                <a:latin typeface="Calibri" pitchFamily="34" charset="0"/>
              </a:rPr>
              <a:t> InterruptTimer2() </a:t>
            </a:r>
            <a:r>
              <a:rPr lang="fr-FR" sz="1200" dirty="0">
                <a:latin typeface="Calibri" pitchFamily="34" charset="0"/>
              </a:rPr>
              <a:t>{ // </a:t>
            </a:r>
            <a:r>
              <a:rPr lang="fr-FR" sz="1200" dirty="0" err="1">
                <a:latin typeface="Calibri" pitchFamily="34" charset="0"/>
              </a:rPr>
              <a:t>beginning</a:t>
            </a:r>
            <a:r>
              <a:rPr lang="fr-FR" sz="1200" dirty="0">
                <a:latin typeface="Calibri" pitchFamily="34" charset="0"/>
              </a:rPr>
              <a:t> of the </a:t>
            </a:r>
            <a:r>
              <a:rPr lang="fr-FR" sz="1200" dirty="0" err="1">
                <a:latin typeface="Calibri" pitchFamily="34" charset="0"/>
              </a:rPr>
              <a:t>function</a:t>
            </a:r>
            <a:r>
              <a:rPr lang="fr-FR" sz="1200" dirty="0">
                <a:latin typeface="Calibri" pitchFamily="34" charset="0"/>
              </a:rPr>
              <a:t> interruption Timer2</a:t>
            </a:r>
          </a:p>
          <a:p>
            <a:r>
              <a:rPr lang="fr-FR" sz="1200" dirty="0">
                <a:latin typeface="Calibri" pitchFamily="34" charset="0"/>
              </a:rPr>
              <a:t>  </a:t>
            </a:r>
            <a:r>
              <a:rPr lang="fr-FR" sz="1200" b="1" dirty="0" err="1">
                <a:latin typeface="Calibri" pitchFamily="34" charset="0"/>
              </a:rPr>
              <a:t>digitalWrite</a:t>
            </a:r>
            <a:r>
              <a:rPr lang="fr-FR" sz="1200" b="1" dirty="0">
                <a:latin typeface="Calibri" pitchFamily="34" charset="0"/>
              </a:rPr>
              <a:t>(LED, HIGH);</a:t>
            </a:r>
          </a:p>
          <a:p>
            <a:r>
              <a:rPr lang="fr-FR" sz="1200" b="1" dirty="0">
                <a:latin typeface="Calibri" pitchFamily="34" charset="0"/>
              </a:rPr>
              <a:t>  </a:t>
            </a:r>
            <a:r>
              <a:rPr lang="fr-FR" sz="1200" b="1" dirty="0" err="1">
                <a:latin typeface="Calibri" pitchFamily="34" charset="0"/>
              </a:rPr>
              <a:t>delayMicroseconds</a:t>
            </a:r>
            <a:r>
              <a:rPr lang="fr-FR" sz="1200" b="1" dirty="0">
                <a:latin typeface="Calibri" pitchFamily="34" charset="0"/>
              </a:rPr>
              <a:t>(10000); </a:t>
            </a:r>
            <a:r>
              <a:rPr lang="fr-FR" sz="1200" b="1" dirty="0">
                <a:solidFill>
                  <a:srgbClr val="00B050"/>
                </a:solidFill>
                <a:latin typeface="Calibri" pitchFamily="34" charset="0"/>
              </a:rPr>
              <a:t>// </a:t>
            </a:r>
            <a:r>
              <a:rPr lang="fr-FR" sz="1200" b="1" dirty="0" err="1">
                <a:solidFill>
                  <a:srgbClr val="00B050"/>
                </a:solidFill>
                <a:latin typeface="Calibri" pitchFamily="34" charset="0"/>
              </a:rPr>
              <a:t>delayMicroseconds</a:t>
            </a:r>
            <a:r>
              <a:rPr lang="fr-FR" sz="1200" b="1" dirty="0">
                <a:solidFill>
                  <a:srgbClr val="00B050"/>
                </a:solidFill>
                <a:latin typeface="Calibri" pitchFamily="34" charset="0"/>
              </a:rPr>
              <a:t> </a:t>
            </a:r>
            <a:r>
              <a:rPr lang="fr-FR" sz="1200" b="1" dirty="0" err="1">
                <a:solidFill>
                  <a:srgbClr val="00B050"/>
                </a:solidFill>
                <a:latin typeface="Calibri" pitchFamily="34" charset="0"/>
              </a:rPr>
              <a:t>doesn’t</a:t>
            </a:r>
            <a:r>
              <a:rPr lang="fr-FR" sz="1200" b="1" dirty="0">
                <a:solidFill>
                  <a:srgbClr val="00B050"/>
                </a:solidFill>
                <a:latin typeface="Calibri" pitchFamily="34" charset="0"/>
              </a:rPr>
              <a:t> block the </a:t>
            </a:r>
            <a:r>
              <a:rPr lang="fr-FR" sz="1200" b="1" dirty="0" err="1">
                <a:solidFill>
                  <a:srgbClr val="00B050"/>
                </a:solidFill>
                <a:latin typeface="Calibri" pitchFamily="34" charset="0"/>
              </a:rPr>
              <a:t>interrupts</a:t>
            </a:r>
            <a:endParaRPr lang="fr-FR" sz="1200" b="1" dirty="0">
              <a:solidFill>
                <a:srgbClr val="00B050"/>
              </a:solidFill>
              <a:latin typeface="Calibri" pitchFamily="34" charset="0"/>
            </a:endParaRPr>
          </a:p>
          <a:p>
            <a:r>
              <a:rPr lang="fr-FR" sz="1200" b="1" dirty="0">
                <a:latin typeface="Calibri" pitchFamily="34" charset="0"/>
              </a:rPr>
              <a:t>  </a:t>
            </a:r>
            <a:r>
              <a:rPr lang="fr-FR" sz="1200" b="1" dirty="0" err="1">
                <a:latin typeface="Calibri" pitchFamily="34" charset="0"/>
              </a:rPr>
              <a:t>digitalWrite</a:t>
            </a:r>
            <a:r>
              <a:rPr lang="fr-FR" sz="1200" b="1" dirty="0">
                <a:latin typeface="Calibri" pitchFamily="34" charset="0"/>
              </a:rPr>
              <a:t>(LED, LOW);</a:t>
            </a:r>
          </a:p>
          <a:p>
            <a:r>
              <a:rPr lang="fr-FR" sz="1200" dirty="0">
                <a:latin typeface="Calibri" pitchFamily="34" charset="0"/>
              </a:rPr>
              <a:t>}</a:t>
            </a:r>
          </a:p>
        </p:txBody>
      </p:sp>
      <p:sp>
        <p:nvSpPr>
          <p:cNvPr id="6" name="Rectangle 5"/>
          <p:cNvSpPr/>
          <p:nvPr/>
        </p:nvSpPr>
        <p:spPr>
          <a:xfrm>
            <a:off x="0" y="476672"/>
            <a:ext cx="6732240" cy="338554"/>
          </a:xfrm>
          <a:prstGeom prst="rect">
            <a:avLst/>
          </a:prstGeom>
        </p:spPr>
        <p:txBody>
          <a:bodyPr wrap="square">
            <a:spAutoFit/>
          </a:bodyPr>
          <a:lstStyle/>
          <a:p>
            <a:r>
              <a:rPr lang="en-US" sz="1600" b="1" dirty="0">
                <a:solidFill>
                  <a:srgbClr val="0070C0"/>
                </a:solidFill>
                <a:latin typeface="Calibri" pitchFamily="34" charset="0"/>
              </a:rPr>
              <a:t>How to make 'software’ interrupts at regular intervals: library MSTimer2</a:t>
            </a:r>
            <a:endParaRPr lang="fr-FR" sz="1600" b="1" dirty="0">
              <a:solidFill>
                <a:srgbClr val="FF0000"/>
              </a:solidFill>
              <a:latin typeface="Calibri" pitchFamily="34" charset="0"/>
            </a:endParaRPr>
          </a:p>
        </p:txBody>
      </p:sp>
      <p:pic>
        <p:nvPicPr>
          <p:cNvPr id="12" name="Image 11">
            <a:hlinkClick r:id="rId4" action="ppaction://hlinksldjump"/>
            <a:extLst>
              <a:ext uri="{FF2B5EF4-FFF2-40B4-BE49-F238E27FC236}">
                <a16:creationId xmlns:a16="http://schemas.microsoft.com/office/drawing/2014/main" id="{BFAA3780-166B-41DF-AB0C-E3D9A1C2899E}"/>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 6 INTERRUPTS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158</a:t>
            </a:fld>
            <a:endParaRPr lang="fr-FR"/>
          </a:p>
        </p:txBody>
      </p:sp>
      <p:sp>
        <p:nvSpPr>
          <p:cNvPr id="4" name="Rectangle 3"/>
          <p:cNvSpPr>
            <a:spLocks noChangeArrowheads="1"/>
          </p:cNvSpPr>
          <p:nvPr/>
        </p:nvSpPr>
        <p:spPr bwMode="auto">
          <a:xfrm>
            <a:off x="1428728" y="3000372"/>
            <a:ext cx="6542194" cy="714380"/>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6 - 2 TIMERS</a:t>
            </a:r>
          </a:p>
        </p:txBody>
      </p:sp>
      <p:pic>
        <p:nvPicPr>
          <p:cNvPr id="5" name="Image 4">
            <a:hlinkClick r:id="rId2" action="ppaction://hlinksldjump"/>
            <a:extLst>
              <a:ext uri="{FF2B5EF4-FFF2-40B4-BE49-F238E27FC236}">
                <a16:creationId xmlns:a16="http://schemas.microsoft.com/office/drawing/2014/main" id="{FB6D6177-F57E-4A9E-B434-14CD9A9A1CF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TIMERS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159</a:t>
            </a:fld>
            <a:endParaRPr lang="fr-FR"/>
          </a:p>
        </p:txBody>
      </p:sp>
      <p:sp>
        <p:nvSpPr>
          <p:cNvPr id="5" name="Rectangle 4"/>
          <p:cNvSpPr/>
          <p:nvPr/>
        </p:nvSpPr>
        <p:spPr>
          <a:xfrm>
            <a:off x="0" y="479574"/>
            <a:ext cx="9105900" cy="1077218"/>
          </a:xfrm>
          <a:prstGeom prst="rect">
            <a:avLst/>
          </a:prstGeom>
        </p:spPr>
        <p:txBody>
          <a:bodyPr wrap="square">
            <a:spAutoFit/>
          </a:bodyPr>
          <a:lstStyle/>
          <a:p>
            <a:pPr algn="just"/>
            <a:r>
              <a:rPr lang="en-US" sz="1600" b="1" dirty="0">
                <a:solidFill>
                  <a:srgbClr val="0070C0"/>
                </a:solidFill>
                <a:latin typeface="Calibri" pitchFamily="34" charset="0"/>
              </a:rPr>
              <a:t>As a programmer Arduino, you used for timers and disruptions without knowing, because all the hardware low-level is hidden by the Arduino IDE.  </a:t>
            </a:r>
          </a:p>
          <a:p>
            <a:pPr algn="just"/>
            <a:r>
              <a:rPr lang="en-US" sz="1600" b="1" dirty="0">
                <a:solidFill>
                  <a:srgbClr val="0070C0"/>
                </a:solidFill>
                <a:latin typeface="Calibri" pitchFamily="34" charset="0"/>
              </a:rPr>
              <a:t>Many functions use the timers: delay(), </a:t>
            </a:r>
            <a:r>
              <a:rPr lang="en-US" sz="1600" b="1" dirty="0" err="1">
                <a:solidFill>
                  <a:srgbClr val="0070C0"/>
                </a:solidFill>
                <a:latin typeface="Calibri" pitchFamily="34" charset="0"/>
              </a:rPr>
              <a:t>millis</a:t>
            </a:r>
            <a:r>
              <a:rPr lang="en-US" sz="1600" b="1" dirty="0">
                <a:solidFill>
                  <a:srgbClr val="0070C0"/>
                </a:solidFill>
                <a:latin typeface="Calibri" pitchFamily="34" charset="0"/>
              </a:rPr>
              <a:t>() </a:t>
            </a:r>
            <a:r>
              <a:rPr lang="en-US" sz="1600" b="1" dirty="0" err="1">
                <a:solidFill>
                  <a:srgbClr val="0070C0"/>
                </a:solidFill>
                <a:latin typeface="Calibri" pitchFamily="34" charset="0"/>
              </a:rPr>
              <a:t>analogWrite</a:t>
            </a:r>
            <a:r>
              <a:rPr lang="en-US" sz="1600" b="1" dirty="0">
                <a:solidFill>
                  <a:srgbClr val="0070C0"/>
                </a:solidFill>
                <a:latin typeface="Calibri" pitchFamily="34" charset="0"/>
              </a:rPr>
              <a:t>() for PWM, tone().  </a:t>
            </a:r>
          </a:p>
          <a:p>
            <a:pPr algn="just"/>
            <a:r>
              <a:rPr lang="en-US" sz="1600" b="1" dirty="0">
                <a:solidFill>
                  <a:srgbClr val="0070C0"/>
                </a:solidFill>
                <a:latin typeface="Calibri" pitchFamily="34" charset="0"/>
              </a:rPr>
              <a:t>Even the Servo library uses timers and interrupts.</a:t>
            </a:r>
            <a:endParaRPr lang="fr-FR" sz="1600" b="1" dirty="0">
              <a:solidFill>
                <a:srgbClr val="00B050"/>
              </a:solidFill>
              <a:latin typeface="Calibri" pitchFamily="34" charset="0"/>
            </a:endParaRPr>
          </a:p>
        </p:txBody>
      </p:sp>
      <p:sp>
        <p:nvSpPr>
          <p:cNvPr id="6" name="Rectangle 5"/>
          <p:cNvSpPr/>
          <p:nvPr/>
        </p:nvSpPr>
        <p:spPr>
          <a:xfrm>
            <a:off x="0" y="1830303"/>
            <a:ext cx="9144000" cy="830997"/>
          </a:xfrm>
          <a:prstGeom prst="rect">
            <a:avLst/>
          </a:prstGeom>
        </p:spPr>
        <p:txBody>
          <a:bodyPr wrap="square">
            <a:spAutoFit/>
          </a:bodyPr>
          <a:lstStyle/>
          <a:p>
            <a:pPr algn="just"/>
            <a:r>
              <a:rPr lang="en-US" sz="1600" b="1" dirty="0">
                <a:solidFill>
                  <a:srgbClr val="C00000"/>
                </a:solidFill>
                <a:latin typeface="Calibri" pitchFamily="34" charset="0"/>
              </a:rPr>
              <a:t>WHAT DOES A TIMER? A timer, or to be more precise a timer/counter, is a piece of hardware of the </a:t>
            </a:r>
            <a:r>
              <a:rPr lang="en-US" sz="1600" b="1" dirty="0" err="1">
                <a:solidFill>
                  <a:srgbClr val="C00000"/>
                </a:solidFill>
                <a:latin typeface="Calibri" pitchFamily="34" charset="0"/>
              </a:rPr>
              <a:t>ATMega</a:t>
            </a:r>
            <a:r>
              <a:rPr lang="en-US" sz="1600" b="1" dirty="0">
                <a:solidFill>
                  <a:srgbClr val="C00000"/>
                </a:solidFill>
                <a:latin typeface="Calibri" pitchFamily="34" charset="0"/>
              </a:rPr>
              <a:t> that behaves like a clock in order to:</a:t>
            </a:r>
          </a:p>
          <a:p>
            <a:pPr algn="just"/>
            <a:r>
              <a:rPr lang="en-US" sz="1600" b="1" dirty="0">
                <a:solidFill>
                  <a:srgbClr val="C00000"/>
                </a:solidFill>
                <a:latin typeface="Calibri" pitchFamily="34" charset="0"/>
              </a:rPr>
              <a:t>-measure temporal events, to count, to repeat, to compare.</a:t>
            </a:r>
            <a:endParaRPr lang="fr-FR" sz="1600" b="1" dirty="0">
              <a:solidFill>
                <a:srgbClr val="C00000"/>
              </a:solidFill>
              <a:latin typeface="Calibri" pitchFamily="34" charset="0"/>
            </a:endParaRPr>
          </a:p>
        </p:txBody>
      </p:sp>
      <p:sp>
        <p:nvSpPr>
          <p:cNvPr id="7" name="Rectangle 6"/>
          <p:cNvSpPr/>
          <p:nvPr/>
        </p:nvSpPr>
        <p:spPr>
          <a:xfrm>
            <a:off x="35496" y="2780928"/>
            <a:ext cx="9108504" cy="2031325"/>
          </a:xfrm>
          <a:prstGeom prst="rect">
            <a:avLst/>
          </a:prstGeom>
        </p:spPr>
        <p:txBody>
          <a:bodyPr wrap="square">
            <a:spAutoFit/>
          </a:bodyPr>
          <a:lstStyle/>
          <a:p>
            <a:pPr algn="just"/>
            <a:r>
              <a:rPr lang="en-US" b="1" dirty="0">
                <a:solidFill>
                  <a:srgbClr val="00B050"/>
                </a:solidFill>
                <a:latin typeface="Calibri" pitchFamily="34" charset="0"/>
              </a:rPr>
              <a:t>The </a:t>
            </a:r>
            <a:r>
              <a:rPr lang="en-US" b="1" dirty="0" err="1">
                <a:solidFill>
                  <a:srgbClr val="00B050"/>
                </a:solidFill>
                <a:latin typeface="Calibri" pitchFamily="34" charset="0"/>
              </a:rPr>
              <a:t>ATMega</a:t>
            </a:r>
            <a:r>
              <a:rPr lang="en-US" b="1" dirty="0">
                <a:solidFill>
                  <a:srgbClr val="00B050"/>
                </a:solidFill>
                <a:latin typeface="Calibri" pitchFamily="34" charset="0"/>
              </a:rPr>
              <a:t> 328 of the Arduino UNO has three timers, called timer0, timer1 and timer2 while the ATmega1280 and ATMEGA2560 of the Arduino Mega series has 6 (2 * 8bits and 4 * 16 bit):</a:t>
            </a:r>
          </a:p>
          <a:p>
            <a:pPr algn="just"/>
            <a:r>
              <a:rPr lang="en-US" b="1" dirty="0">
                <a:solidFill>
                  <a:srgbClr val="00B050"/>
                </a:solidFill>
                <a:latin typeface="Calibri" pitchFamily="34" charset="0"/>
              </a:rPr>
              <a:t>-Timer0: (8-bit timer) used by delay(), </a:t>
            </a:r>
            <a:r>
              <a:rPr lang="en-US" b="1" dirty="0" err="1">
                <a:solidFill>
                  <a:srgbClr val="00B050"/>
                </a:solidFill>
                <a:latin typeface="Calibri" pitchFamily="34" charset="0"/>
              </a:rPr>
              <a:t>millis</a:t>
            </a:r>
            <a:r>
              <a:rPr lang="en-US" b="1" dirty="0">
                <a:solidFill>
                  <a:srgbClr val="00B050"/>
                </a:solidFill>
                <a:latin typeface="Calibri" pitchFamily="34" charset="0"/>
              </a:rPr>
              <a:t>() and micros(). If you change this timer() records that might influence these functions =&gt; ATTENTION </a:t>
            </a:r>
          </a:p>
          <a:p>
            <a:pPr algn="just"/>
            <a:r>
              <a:rPr lang="en-US" b="1" dirty="0">
                <a:solidFill>
                  <a:srgbClr val="00B050"/>
                </a:solidFill>
                <a:latin typeface="Calibri" pitchFamily="34" charset="0"/>
              </a:rPr>
              <a:t>-Timer1: (16-bit timer) used by the bookstore Servo on the Arduino Uno (timer5 on the Arduino Mega). </a:t>
            </a:r>
          </a:p>
          <a:p>
            <a:pPr algn="just"/>
            <a:r>
              <a:rPr lang="en-US" b="1" dirty="0">
                <a:solidFill>
                  <a:srgbClr val="00B050"/>
                </a:solidFill>
                <a:latin typeface="Calibri" pitchFamily="34" charset="0"/>
              </a:rPr>
              <a:t>-Timer2: (8-bit timer) as the timer0. Used by tone() in the Arduino Uno. </a:t>
            </a:r>
          </a:p>
          <a:p>
            <a:pPr algn="just"/>
            <a:r>
              <a:rPr lang="en-US" b="1" dirty="0">
                <a:solidFill>
                  <a:srgbClr val="00B050"/>
                </a:solidFill>
                <a:latin typeface="Calibri" pitchFamily="34" charset="0"/>
              </a:rPr>
              <a:t>-Timer3, Timer4 Timer5: (16 bit timers) only available on the Arduino Mega.  </a:t>
            </a:r>
          </a:p>
          <a:p>
            <a:pPr algn="just"/>
            <a:endParaRPr lang="en-US" b="1" dirty="0">
              <a:solidFill>
                <a:srgbClr val="00B050"/>
              </a:solidFill>
              <a:latin typeface="Calibri" pitchFamily="34" charset="0"/>
            </a:endParaRPr>
          </a:p>
          <a:p>
            <a:pPr algn="just"/>
            <a:r>
              <a:rPr lang="en-US" b="1" i="1" dirty="0">
                <a:solidFill>
                  <a:srgbClr val="00B050"/>
                </a:solidFill>
                <a:latin typeface="Calibri" pitchFamily="34" charset="0"/>
              </a:rPr>
              <a:t>Example: The tone() function uses the timer2-online you can not use the PWM on pins 3 and 11</a:t>
            </a:r>
            <a:endParaRPr lang="en-US" b="1" i="1" dirty="0">
              <a:solidFill>
                <a:srgbClr val="0070C0"/>
              </a:solidFill>
              <a:latin typeface="Calibri" pitchFamily="34" charset="0"/>
            </a:endParaRPr>
          </a:p>
        </p:txBody>
      </p:sp>
      <p:sp>
        <p:nvSpPr>
          <p:cNvPr id="8" name="Rectangle 7"/>
          <p:cNvSpPr/>
          <p:nvPr/>
        </p:nvSpPr>
        <p:spPr>
          <a:xfrm>
            <a:off x="0" y="5571237"/>
            <a:ext cx="9144000" cy="738664"/>
          </a:xfrm>
          <a:prstGeom prst="rect">
            <a:avLst/>
          </a:prstGeom>
        </p:spPr>
        <p:txBody>
          <a:bodyPr wrap="square">
            <a:spAutoFit/>
          </a:bodyPr>
          <a:lstStyle/>
          <a:p>
            <a:pPr algn="just"/>
            <a:r>
              <a:rPr lang="en-US" b="1" dirty="0">
                <a:latin typeface="Calibri" pitchFamily="34" charset="0"/>
              </a:rPr>
              <a:t>All timers are dependent on the system clock of your Arduino (e.g. 16 MHz for the UNO) but some can operate at different frequencies: example the Arduino Pro at only 8 MHz </a:t>
            </a:r>
          </a:p>
          <a:p>
            <a:pPr algn="just"/>
            <a:r>
              <a:rPr lang="en-US" b="1" dirty="0">
                <a:latin typeface="Calibri" pitchFamily="34" charset="0"/>
              </a:rPr>
              <a:t>=&gt; so be careful when you write your own functions of Timers.</a:t>
            </a:r>
            <a:endParaRPr lang="fr-FR" b="1" dirty="0">
              <a:solidFill>
                <a:srgbClr val="7030A0"/>
              </a:solidFill>
              <a:latin typeface="Calibri" pitchFamily="34" charset="0"/>
            </a:endParaRPr>
          </a:p>
        </p:txBody>
      </p:sp>
      <p:sp>
        <p:nvSpPr>
          <p:cNvPr id="9" name="Rectangle 8"/>
          <p:cNvSpPr/>
          <p:nvPr/>
        </p:nvSpPr>
        <p:spPr>
          <a:xfrm>
            <a:off x="0" y="5013176"/>
            <a:ext cx="9144000" cy="523220"/>
          </a:xfrm>
          <a:prstGeom prst="rect">
            <a:avLst/>
          </a:prstGeom>
        </p:spPr>
        <p:txBody>
          <a:bodyPr wrap="square">
            <a:spAutoFit/>
          </a:bodyPr>
          <a:lstStyle/>
          <a:p>
            <a:pPr algn="just"/>
            <a:r>
              <a:rPr lang="en-US" b="1" i="1" dirty="0">
                <a:solidFill>
                  <a:srgbClr val="7030A0"/>
                </a:solidFill>
                <a:latin typeface="Calibri" pitchFamily="34" charset="0"/>
              </a:rPr>
              <a:t>The big difference between 8 and 16-bit timers is of course the clock resolution: 256 and 65536 values respectively for the 8 and 16-bit</a:t>
            </a:r>
            <a:endParaRPr lang="fr-FR" b="1" dirty="0">
              <a:solidFill>
                <a:srgbClr val="00B050"/>
              </a:solidFill>
              <a:latin typeface="Calibri" pitchFamily="34" charset="0"/>
            </a:endParaRPr>
          </a:p>
        </p:txBody>
      </p:sp>
      <p:pic>
        <p:nvPicPr>
          <p:cNvPr id="10" name="Image 9">
            <a:hlinkClick r:id="rId2" action="ppaction://hlinksldjump"/>
            <a:extLst>
              <a:ext uri="{FF2B5EF4-FFF2-40B4-BE49-F238E27FC236}">
                <a16:creationId xmlns:a16="http://schemas.microsoft.com/office/drawing/2014/main" id="{B7AB6F45-BE85-4458-AC7C-F97CBC76451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WHAT IS AN ARDUINO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16</a:t>
            </a:fld>
            <a:endParaRPr lang="fr-FR"/>
          </a:p>
        </p:txBody>
      </p:sp>
      <p:grpSp>
        <p:nvGrpSpPr>
          <p:cNvPr id="16" name="Groupe 15"/>
          <p:cNvGrpSpPr/>
          <p:nvPr/>
        </p:nvGrpSpPr>
        <p:grpSpPr>
          <a:xfrm>
            <a:off x="2571736" y="571480"/>
            <a:ext cx="3486150" cy="5005392"/>
            <a:chOff x="2714612" y="714356"/>
            <a:chExt cx="3486150" cy="5005392"/>
          </a:xfrm>
        </p:grpSpPr>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4612" y="1357298"/>
              <a:ext cx="3486150" cy="4362450"/>
            </a:xfrm>
            <a:prstGeom prst="rect">
              <a:avLst/>
            </a:prstGeom>
            <a:noFill/>
            <a:ln w="9525">
              <a:noFill/>
              <a:miter lim="800000"/>
              <a:headEnd/>
              <a:tailEnd/>
            </a:ln>
            <a:effectLst/>
          </p:spPr>
        </p:pic>
        <p:sp>
          <p:nvSpPr>
            <p:cNvPr id="8" name="ZoneTexte 7"/>
            <p:cNvSpPr txBox="1"/>
            <p:nvPr/>
          </p:nvSpPr>
          <p:spPr>
            <a:xfrm>
              <a:off x="3786182" y="714356"/>
              <a:ext cx="1341201" cy="400110"/>
            </a:xfrm>
            <a:prstGeom prst="rect">
              <a:avLst/>
            </a:prstGeom>
            <a:noFill/>
          </p:spPr>
          <p:txBody>
            <a:bodyPr wrap="none" rtlCol="0">
              <a:spAutoFit/>
            </a:bodyPr>
            <a:lstStyle/>
            <a:p>
              <a:r>
                <a:rPr lang="fr-FR" sz="2000" b="1" dirty="0">
                  <a:solidFill>
                    <a:srgbClr val="00B050"/>
                  </a:solidFill>
                  <a:latin typeface="Calibri" pitchFamily="34" charset="0"/>
                  <a:cs typeface="Calibri" pitchFamily="34" charset="0"/>
                </a:rPr>
                <a:t>A software</a:t>
              </a:r>
            </a:p>
          </p:txBody>
        </p:sp>
      </p:grpSp>
      <p:grpSp>
        <p:nvGrpSpPr>
          <p:cNvPr id="10" name="Groupe 9"/>
          <p:cNvGrpSpPr/>
          <p:nvPr/>
        </p:nvGrpSpPr>
        <p:grpSpPr>
          <a:xfrm>
            <a:off x="0" y="1428736"/>
            <a:ext cx="2857500" cy="2676528"/>
            <a:chOff x="-12" y="1571612"/>
            <a:chExt cx="2857500" cy="2676528"/>
          </a:xfrm>
        </p:grpSpPr>
        <p:pic>
          <p:nvPicPr>
            <p:cNvPr id="6" name="Image 5" descr="duemilanove_board_300.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 y="2000240"/>
              <a:ext cx="2857500" cy="2247900"/>
            </a:xfrm>
            <a:prstGeom prst="rect">
              <a:avLst/>
            </a:prstGeom>
          </p:spPr>
        </p:pic>
        <p:sp>
          <p:nvSpPr>
            <p:cNvPr id="7" name="ZoneTexte 6"/>
            <p:cNvSpPr txBox="1"/>
            <p:nvPr/>
          </p:nvSpPr>
          <p:spPr>
            <a:xfrm>
              <a:off x="571460" y="1571612"/>
              <a:ext cx="1421415" cy="400110"/>
            </a:xfrm>
            <a:prstGeom prst="rect">
              <a:avLst/>
            </a:prstGeom>
            <a:noFill/>
          </p:spPr>
          <p:txBody>
            <a:bodyPr wrap="none" rtlCol="0">
              <a:spAutoFit/>
            </a:bodyPr>
            <a:lstStyle/>
            <a:p>
              <a:r>
                <a:rPr lang="fr-FR" sz="2000" b="1" dirty="0">
                  <a:solidFill>
                    <a:srgbClr val="00B050"/>
                  </a:solidFill>
                  <a:latin typeface="Calibri" pitchFamily="34" charset="0"/>
                  <a:cs typeface="Calibri" pitchFamily="34" charset="0"/>
                </a:rPr>
                <a:t>A hardware</a:t>
              </a:r>
            </a:p>
          </p:txBody>
        </p:sp>
      </p:grpSp>
      <p:grpSp>
        <p:nvGrpSpPr>
          <p:cNvPr id="22" name="Groupe 21"/>
          <p:cNvGrpSpPr/>
          <p:nvPr/>
        </p:nvGrpSpPr>
        <p:grpSpPr>
          <a:xfrm>
            <a:off x="5143504" y="1292354"/>
            <a:ext cx="3857652" cy="4644980"/>
            <a:chOff x="5143504" y="1435230"/>
            <a:chExt cx="3857652" cy="4644980"/>
          </a:xfrm>
        </p:grpSpPr>
        <p:sp>
          <p:nvSpPr>
            <p:cNvPr id="9" name="ZoneTexte 8"/>
            <p:cNvSpPr txBox="1"/>
            <p:nvPr/>
          </p:nvSpPr>
          <p:spPr>
            <a:xfrm>
              <a:off x="6908532" y="1435230"/>
              <a:ext cx="2092624" cy="707886"/>
            </a:xfrm>
            <a:prstGeom prst="rect">
              <a:avLst/>
            </a:prstGeom>
            <a:noFill/>
          </p:spPr>
          <p:txBody>
            <a:bodyPr wrap="none" rtlCol="0">
              <a:spAutoFit/>
            </a:bodyPr>
            <a:lstStyle/>
            <a:p>
              <a:r>
                <a:rPr lang="fr-FR" sz="2000" b="1" dirty="0">
                  <a:solidFill>
                    <a:srgbClr val="00B050"/>
                  </a:solidFill>
                  <a:latin typeface="Calibri" pitchFamily="34" charset="0"/>
                  <a:cs typeface="Calibri" pitchFamily="34" charset="0"/>
                </a:rPr>
                <a:t>A </a:t>
              </a:r>
              <a:r>
                <a:rPr lang="fr-FR" sz="2000" b="1" dirty="0" err="1">
                  <a:solidFill>
                    <a:srgbClr val="00B050"/>
                  </a:solidFill>
                  <a:latin typeface="Calibri" pitchFamily="34" charset="0"/>
                  <a:cs typeface="Calibri" pitchFamily="34" charset="0"/>
                </a:rPr>
                <a:t>communauty</a:t>
              </a:r>
              <a:endParaRPr lang="fr-FR" sz="2000" b="1" dirty="0">
                <a:solidFill>
                  <a:srgbClr val="00B050"/>
                </a:solidFill>
                <a:latin typeface="Calibri" pitchFamily="34" charset="0"/>
                <a:cs typeface="Calibri" pitchFamily="34" charset="0"/>
              </a:endParaRPr>
            </a:p>
            <a:p>
              <a:r>
                <a:rPr lang="fr-FR" sz="2000" b="1" dirty="0">
                  <a:solidFill>
                    <a:srgbClr val="00B050"/>
                  </a:solidFill>
                  <a:latin typeface="Calibri" pitchFamily="34" charset="0"/>
                  <a:cs typeface="Calibri" pitchFamily="34" charset="0"/>
                </a:rPr>
                <a:t>http://arduino.cc</a:t>
              </a:r>
            </a:p>
          </p:txBody>
        </p:sp>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3636" y="2143116"/>
              <a:ext cx="2704554" cy="3035288"/>
            </a:xfrm>
            <a:prstGeom prst="rect">
              <a:avLst/>
            </a:prstGeom>
            <a:noFill/>
            <a:ln w="9525">
              <a:noFill/>
              <a:miter lim="800000"/>
              <a:headEnd/>
              <a:tailEnd/>
            </a:ln>
            <a:effectLst/>
          </p:spPr>
        </p:pic>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3504" y="3429000"/>
              <a:ext cx="2357816" cy="2651210"/>
            </a:xfrm>
            <a:prstGeom prst="rect">
              <a:avLst/>
            </a:prstGeom>
            <a:noFill/>
            <a:ln w="9525">
              <a:noFill/>
              <a:miter lim="800000"/>
              <a:headEnd/>
              <a:tailEnd/>
            </a:ln>
            <a:effectLst/>
          </p:spPr>
        </p:pic>
      </p:grpSp>
      <p:sp>
        <p:nvSpPr>
          <p:cNvPr id="15" name="Rectangle 14"/>
          <p:cNvSpPr/>
          <p:nvPr/>
        </p:nvSpPr>
        <p:spPr>
          <a:xfrm>
            <a:off x="-32" y="6000768"/>
            <a:ext cx="9144032" cy="584775"/>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The microcontroller card is programmed using the Arduino programming language (based on WIRING) and the Arduino development environment (based on the PROCESSING).</a:t>
            </a:r>
            <a:endParaRPr lang="fr-FR" sz="1600" b="1" dirty="0">
              <a:solidFill>
                <a:srgbClr val="0070C0"/>
              </a:solidFill>
              <a:latin typeface="Calibri" pitchFamily="34" charset="0"/>
              <a:cs typeface="Calibri" pitchFamily="34" charset="0"/>
            </a:endParaRPr>
          </a:p>
        </p:txBody>
      </p:sp>
      <p:pic>
        <p:nvPicPr>
          <p:cNvPr id="17" name="Image 16">
            <a:hlinkClick r:id="rId6" action="ppaction://hlinksldjump"/>
            <a:extLst>
              <a:ext uri="{FF2B5EF4-FFF2-40B4-BE49-F238E27FC236}">
                <a16:creationId xmlns:a16="http://schemas.microsoft.com/office/drawing/2014/main" id="{03091284-4277-45D6-A3E3-85C4EF82679E}"/>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TIMERS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160</a:t>
            </a:fld>
            <a:endParaRPr lang="fr-FR"/>
          </a:p>
        </p:txBody>
      </p:sp>
      <p:sp>
        <p:nvSpPr>
          <p:cNvPr id="4" name="ZoneTexte 3"/>
          <p:cNvSpPr txBox="1"/>
          <p:nvPr/>
        </p:nvSpPr>
        <p:spPr>
          <a:xfrm flipH="1">
            <a:off x="74664" y="522014"/>
            <a:ext cx="8961831" cy="584775"/>
          </a:xfrm>
          <a:prstGeom prst="rect">
            <a:avLst/>
          </a:prstGeom>
          <a:noFill/>
        </p:spPr>
        <p:txBody>
          <a:bodyPr wrap="square" rtlCol="0">
            <a:spAutoFit/>
          </a:bodyPr>
          <a:lstStyle/>
          <a:p>
            <a:pPr algn="just"/>
            <a:r>
              <a:rPr lang="en-US" sz="1600" b="1" dirty="0">
                <a:solidFill>
                  <a:srgbClr val="00B050"/>
                </a:solidFill>
                <a:latin typeface="Calibri" pitchFamily="34" charset="0"/>
              </a:rPr>
              <a:t>Timers are programmed by special registers, use the </a:t>
            </a:r>
            <a:r>
              <a:rPr lang="en-US" sz="1600" b="1" dirty="0" err="1">
                <a:solidFill>
                  <a:srgbClr val="00B050"/>
                </a:solidFill>
                <a:latin typeface="Calibri" pitchFamily="34" charset="0"/>
              </a:rPr>
              <a:t>prescalers</a:t>
            </a:r>
            <a:r>
              <a:rPr lang="en-US" sz="1600" b="1" dirty="0">
                <a:solidFill>
                  <a:srgbClr val="00B050"/>
                </a:solidFill>
                <a:latin typeface="Calibri" pitchFamily="34" charset="0"/>
              </a:rPr>
              <a:t> and has several modes of operation that we see now:</a:t>
            </a:r>
            <a:endParaRPr lang="fr-FR" sz="1600" b="1" dirty="0">
              <a:solidFill>
                <a:srgbClr val="00B050"/>
              </a:solidFill>
              <a:latin typeface="Calibri" pitchFamily="34" charset="0"/>
            </a:endParaRPr>
          </a:p>
        </p:txBody>
      </p:sp>
      <p:sp>
        <p:nvSpPr>
          <p:cNvPr id="5" name="ZoneTexte 4"/>
          <p:cNvSpPr txBox="1"/>
          <p:nvPr/>
        </p:nvSpPr>
        <p:spPr>
          <a:xfrm>
            <a:off x="3995936" y="4869160"/>
            <a:ext cx="4923979" cy="1323439"/>
          </a:xfrm>
          <a:prstGeom prst="rect">
            <a:avLst/>
          </a:prstGeom>
          <a:noFill/>
        </p:spPr>
        <p:txBody>
          <a:bodyPr wrap="square" rtlCol="0">
            <a:spAutoFit/>
          </a:bodyPr>
          <a:lstStyle/>
          <a:p>
            <a:pPr algn="just"/>
            <a:r>
              <a:rPr lang="en-US" sz="1600" b="1" dirty="0">
                <a:latin typeface="Calibri" pitchFamily="34" charset="0"/>
              </a:rPr>
              <a:t>Activation of the pin stores the State of the </a:t>
            </a:r>
            <a:r>
              <a:rPr lang="en-US" sz="1600" b="1" dirty="0" err="1">
                <a:latin typeface="Calibri" pitchFamily="34" charset="0"/>
              </a:rPr>
              <a:t>TCNTn</a:t>
            </a:r>
            <a:r>
              <a:rPr lang="en-US" sz="1600" b="1" dirty="0">
                <a:latin typeface="Calibri" pitchFamily="34" charset="0"/>
              </a:rPr>
              <a:t> counter in the </a:t>
            </a:r>
            <a:r>
              <a:rPr lang="en-US" sz="1600" b="1" dirty="0" err="1">
                <a:latin typeface="Calibri" pitchFamily="34" charset="0"/>
              </a:rPr>
              <a:t>ICRn</a:t>
            </a:r>
            <a:r>
              <a:rPr lang="en-US" sz="1600" b="1" dirty="0">
                <a:latin typeface="Calibri" pitchFamily="34" charset="0"/>
              </a:rPr>
              <a:t> registry =&gt; we'll know when we had a transition on the pin </a:t>
            </a:r>
          </a:p>
          <a:p>
            <a:pPr algn="just"/>
            <a:r>
              <a:rPr lang="en-US" sz="1600" b="1" dirty="0">
                <a:latin typeface="Calibri" pitchFamily="34" charset="0"/>
              </a:rPr>
              <a:t>When the transfer is done =&gt; activate TIC flag </a:t>
            </a:r>
          </a:p>
          <a:p>
            <a:pPr algn="just"/>
            <a:r>
              <a:rPr lang="en-US" sz="1600" b="1" dirty="0">
                <a:latin typeface="Calibri" pitchFamily="34" charset="0"/>
              </a:rPr>
              <a:t>=&gt; hardware interrupt flag</a:t>
            </a:r>
            <a:endParaRPr lang="fr-FR" sz="1600" b="1" dirty="0">
              <a:solidFill>
                <a:srgbClr val="FF0000"/>
              </a:solidFill>
              <a:latin typeface="Calibri" pitchFamily="34" charset="0"/>
            </a:endParaRPr>
          </a:p>
        </p:txBody>
      </p:sp>
      <p:pic>
        <p:nvPicPr>
          <p:cNvPr id="6" name="Image 5" descr="vlcsnap-2015-10-22-20h13m07s72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33307" y="4638176"/>
            <a:ext cx="3752104" cy="1815160"/>
          </a:xfrm>
          <a:prstGeom prst="rect">
            <a:avLst/>
          </a:prstGeom>
        </p:spPr>
      </p:pic>
      <p:pic>
        <p:nvPicPr>
          <p:cNvPr id="7" name="Image 6" descr="vlcsnap-2015-10-22-20h11m40s55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71194" y="2936978"/>
            <a:ext cx="3443556" cy="1500134"/>
          </a:xfrm>
          <a:prstGeom prst="rect">
            <a:avLst/>
          </a:prstGeom>
        </p:spPr>
      </p:pic>
      <p:pic>
        <p:nvPicPr>
          <p:cNvPr id="8" name="Image 7" descr="vlcsnap-2015-10-22-20h11m13s090.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51520" y="1196752"/>
            <a:ext cx="3132556" cy="1565908"/>
          </a:xfrm>
          <a:prstGeom prst="rect">
            <a:avLst/>
          </a:prstGeom>
        </p:spPr>
      </p:pic>
      <p:sp>
        <p:nvSpPr>
          <p:cNvPr id="9" name="ZoneTexte 8"/>
          <p:cNvSpPr txBox="1"/>
          <p:nvPr/>
        </p:nvSpPr>
        <p:spPr>
          <a:xfrm>
            <a:off x="3851920" y="1048668"/>
            <a:ext cx="5292080" cy="2308324"/>
          </a:xfrm>
          <a:prstGeom prst="rect">
            <a:avLst/>
          </a:prstGeom>
          <a:noFill/>
        </p:spPr>
        <p:txBody>
          <a:bodyPr wrap="square" rtlCol="0">
            <a:spAutoFit/>
          </a:bodyPr>
          <a:lstStyle/>
          <a:p>
            <a:pPr algn="just"/>
            <a:r>
              <a:rPr lang="en-US" sz="1600" b="1" dirty="0">
                <a:latin typeface="Calibri" pitchFamily="34" charset="0"/>
              </a:rPr>
              <a:t>1 - Frequency of the timer-counter set by </a:t>
            </a:r>
            <a:r>
              <a:rPr lang="en-US" sz="1600" b="1" dirty="0" err="1">
                <a:latin typeface="Calibri" pitchFamily="34" charset="0"/>
              </a:rPr>
              <a:t>prescaler</a:t>
            </a:r>
            <a:r>
              <a:rPr lang="en-US" sz="1600" b="1" dirty="0">
                <a:latin typeface="Calibri" pitchFamily="34" charset="0"/>
              </a:rPr>
              <a:t> </a:t>
            </a:r>
          </a:p>
          <a:p>
            <a:pPr algn="just"/>
            <a:r>
              <a:rPr lang="en-US" sz="1600" b="1" dirty="0">
                <a:latin typeface="Calibri" pitchFamily="34" charset="0"/>
              </a:rPr>
              <a:t>2 - initialize registers, </a:t>
            </a:r>
          </a:p>
          <a:p>
            <a:pPr algn="just"/>
            <a:r>
              <a:rPr lang="en-US" sz="1600" b="1" dirty="0">
                <a:latin typeface="Calibri" pitchFamily="34" charset="0"/>
              </a:rPr>
              <a:t>3 - wait for the activation of TOV (Timer Overflow interrupt flag) (when the counter gets to the supplied value) </a:t>
            </a:r>
          </a:p>
          <a:p>
            <a:pPr algn="just"/>
            <a:r>
              <a:rPr lang="en-US" sz="1600" b="1" dirty="0">
                <a:latin typeface="Calibri" pitchFamily="34" charset="0"/>
              </a:rPr>
              <a:t>4 - a decision: e.g. you can't start from 0, but another value =&gt; less time to reach 255.  </a:t>
            </a:r>
          </a:p>
          <a:p>
            <a:pPr algn="just"/>
            <a:r>
              <a:rPr lang="en-US" sz="1600" b="1" dirty="0">
                <a:latin typeface="Calibri" pitchFamily="34" charset="0"/>
              </a:rPr>
              <a:t>5 - Return to zero TOV </a:t>
            </a:r>
          </a:p>
          <a:p>
            <a:pPr algn="just"/>
            <a:r>
              <a:rPr lang="en-US" sz="1600" b="1" dirty="0">
                <a:latin typeface="Calibri" pitchFamily="34" charset="0"/>
              </a:rPr>
              <a:t>6 - reset TCNT to the desired time </a:t>
            </a:r>
          </a:p>
          <a:p>
            <a:pPr algn="just"/>
            <a:r>
              <a:rPr lang="en-US" sz="1600" b="1" dirty="0">
                <a:latin typeface="Calibri" pitchFamily="34" charset="0"/>
              </a:rPr>
              <a:t>=&gt; measure times</a:t>
            </a:r>
            <a:endParaRPr lang="fr-FR" sz="1600" b="1" dirty="0">
              <a:latin typeface="Calibri" pitchFamily="34" charset="0"/>
            </a:endParaRPr>
          </a:p>
        </p:txBody>
      </p:sp>
      <p:sp>
        <p:nvSpPr>
          <p:cNvPr id="10" name="ZoneTexte 9"/>
          <p:cNvSpPr txBox="1"/>
          <p:nvPr/>
        </p:nvSpPr>
        <p:spPr>
          <a:xfrm>
            <a:off x="3851920" y="3401705"/>
            <a:ext cx="5292080" cy="1323439"/>
          </a:xfrm>
          <a:prstGeom prst="rect">
            <a:avLst/>
          </a:prstGeom>
          <a:noFill/>
        </p:spPr>
        <p:txBody>
          <a:bodyPr wrap="square" rtlCol="0">
            <a:spAutoFit/>
          </a:bodyPr>
          <a:lstStyle/>
          <a:p>
            <a:pPr algn="just"/>
            <a:r>
              <a:rPr lang="en-US" sz="1600" b="1" dirty="0">
                <a:latin typeface="Calibri" pitchFamily="34" charset="0"/>
              </a:rPr>
              <a:t>Intermediate comparison with one or two values gives a lot of flexibility </a:t>
            </a:r>
          </a:p>
          <a:p>
            <a:pPr marL="285750" indent="-285750" algn="just">
              <a:buFont typeface="Symbol" panose="05050102010706020507" pitchFamily="18" charset="2"/>
              <a:buChar char="Þ"/>
            </a:pPr>
            <a:r>
              <a:rPr lang="en-US" sz="1600" b="1" dirty="0">
                <a:latin typeface="Calibri" pitchFamily="34" charset="0"/>
              </a:rPr>
              <a:t>PWM </a:t>
            </a:r>
          </a:p>
          <a:p>
            <a:pPr algn="just"/>
            <a:r>
              <a:rPr lang="en-US" sz="1600" b="1" dirty="0">
                <a:latin typeface="Calibri" pitchFamily="34" charset="0"/>
              </a:rPr>
              <a:t>In the logical block: we start at the activation of TOC (Timer Overflow Interrupt) and go to the activation of TOV</a:t>
            </a:r>
            <a:endParaRPr lang="fr-FR" sz="1600" b="1" i="1" dirty="0">
              <a:latin typeface="Calibri" pitchFamily="34" charset="0"/>
            </a:endParaRPr>
          </a:p>
        </p:txBody>
      </p:sp>
      <p:pic>
        <p:nvPicPr>
          <p:cNvPr id="11" name="Image 10">
            <a:hlinkClick r:id="rId5" action="ppaction://hlinksldjump"/>
            <a:extLst>
              <a:ext uri="{FF2B5EF4-FFF2-40B4-BE49-F238E27FC236}">
                <a16:creationId xmlns:a16="http://schemas.microsoft.com/office/drawing/2014/main" id="{A4F54F84-441D-46F8-81F6-AB0492D6AD8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TIMERS REGISTERS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161</a:t>
            </a:fld>
            <a:endParaRPr lang="fr-FR" dirty="0"/>
          </a:p>
        </p:txBody>
      </p:sp>
      <p:sp>
        <p:nvSpPr>
          <p:cNvPr id="9" name="Rectangle 8"/>
          <p:cNvSpPr/>
          <p:nvPr/>
        </p:nvSpPr>
        <p:spPr>
          <a:xfrm>
            <a:off x="0" y="1988840"/>
            <a:ext cx="5796136" cy="3046988"/>
          </a:xfrm>
          <a:prstGeom prst="rect">
            <a:avLst/>
          </a:prstGeom>
        </p:spPr>
        <p:txBody>
          <a:bodyPr wrap="square">
            <a:spAutoFit/>
          </a:bodyPr>
          <a:lstStyle/>
          <a:p>
            <a:pPr algn="just">
              <a:buFontTx/>
              <a:buChar char="-"/>
            </a:pPr>
            <a:r>
              <a:rPr lang="fr-FR" sz="1600" b="1" dirty="0" err="1">
                <a:solidFill>
                  <a:srgbClr val="0070C0"/>
                </a:solidFill>
                <a:latin typeface="Calibri" pitchFamily="34" charset="0"/>
              </a:rPr>
              <a:t>TCNTx</a:t>
            </a:r>
            <a:r>
              <a:rPr lang="fr-FR" sz="1600" b="1" dirty="0">
                <a:solidFill>
                  <a:srgbClr val="0070C0"/>
                </a:solidFill>
                <a:latin typeface="Calibri" pitchFamily="34" charset="0"/>
              </a:rPr>
              <a:t> - </a:t>
            </a:r>
            <a:r>
              <a:rPr lang="fr-FR" sz="1600" b="1" dirty="0" err="1">
                <a:solidFill>
                  <a:srgbClr val="0070C0"/>
                </a:solidFill>
                <a:latin typeface="Calibri" pitchFamily="34" charset="0"/>
              </a:rPr>
              <a:t>Timer</a:t>
            </a:r>
            <a:r>
              <a:rPr lang="fr-FR" sz="1600" b="1" dirty="0">
                <a:solidFill>
                  <a:srgbClr val="0070C0"/>
                </a:solidFill>
                <a:latin typeface="Calibri" pitchFamily="34" charset="0"/>
              </a:rPr>
              <a:t>/</a:t>
            </a:r>
            <a:r>
              <a:rPr lang="fr-FR" sz="1600" b="1" dirty="0" err="1">
                <a:solidFill>
                  <a:srgbClr val="0070C0"/>
                </a:solidFill>
                <a:latin typeface="Calibri" pitchFamily="34" charset="0"/>
              </a:rPr>
              <a:t>Counter</a:t>
            </a:r>
            <a:r>
              <a:rPr lang="fr-FR" sz="1600" b="1" dirty="0">
                <a:solidFill>
                  <a:srgbClr val="0070C0"/>
                </a:solidFill>
                <a:latin typeface="Calibri" pitchFamily="34" charset="0"/>
              </a:rPr>
              <a:t> </a:t>
            </a:r>
            <a:r>
              <a:rPr lang="fr-FR" sz="1600" b="1" dirty="0" err="1">
                <a:solidFill>
                  <a:srgbClr val="0070C0"/>
                </a:solidFill>
                <a:latin typeface="Calibri" pitchFamily="34" charset="0"/>
              </a:rPr>
              <a:t>Register</a:t>
            </a:r>
            <a:r>
              <a:rPr lang="fr-FR" sz="1600" b="1" dirty="0">
                <a:solidFill>
                  <a:srgbClr val="0070C0"/>
                </a:solidFill>
                <a:latin typeface="Calibri" pitchFamily="34" charset="0"/>
              </a:rPr>
              <a:t>. </a:t>
            </a:r>
          </a:p>
          <a:p>
            <a:pPr algn="just"/>
            <a:r>
              <a:rPr lang="en-US" sz="1600" b="1" dirty="0">
                <a:solidFill>
                  <a:srgbClr val="0070C0"/>
                </a:solidFill>
                <a:latin typeface="Calibri" pitchFamily="34" charset="0"/>
              </a:rPr>
              <a:t>The value of the real clock is stored here.</a:t>
            </a:r>
          </a:p>
          <a:p>
            <a:pPr algn="just"/>
            <a:endParaRPr lang="fr-FR" sz="1600" b="1" i="1" dirty="0">
              <a:solidFill>
                <a:srgbClr val="00B050"/>
              </a:solidFill>
              <a:latin typeface="Calibri" pitchFamily="34" charset="0"/>
            </a:endParaRPr>
          </a:p>
          <a:p>
            <a:pPr algn="just">
              <a:buFontTx/>
              <a:buChar char="-"/>
            </a:pPr>
            <a:r>
              <a:rPr lang="fr-FR" sz="1600" b="1" dirty="0">
                <a:solidFill>
                  <a:srgbClr val="0070C0"/>
                </a:solidFill>
                <a:latin typeface="Calibri" pitchFamily="34" charset="0"/>
              </a:rPr>
              <a:t> </a:t>
            </a:r>
            <a:r>
              <a:rPr lang="fr-FR" sz="1600" b="1" dirty="0" err="1">
                <a:solidFill>
                  <a:srgbClr val="0070C0"/>
                </a:solidFill>
                <a:latin typeface="Calibri" pitchFamily="34" charset="0"/>
              </a:rPr>
              <a:t>OCRx</a:t>
            </a:r>
            <a:r>
              <a:rPr lang="fr-FR" sz="1600" b="1" dirty="0">
                <a:solidFill>
                  <a:srgbClr val="0070C0"/>
                </a:solidFill>
                <a:latin typeface="Calibri" pitchFamily="34" charset="0"/>
              </a:rPr>
              <a:t> - Output Compare </a:t>
            </a:r>
            <a:r>
              <a:rPr lang="fr-FR" sz="1600" b="1" dirty="0" err="1">
                <a:solidFill>
                  <a:srgbClr val="0070C0"/>
                </a:solidFill>
                <a:latin typeface="Calibri" pitchFamily="34" charset="0"/>
              </a:rPr>
              <a:t>Register</a:t>
            </a:r>
            <a:endParaRPr lang="fr-FR" sz="1600" b="1" dirty="0">
              <a:solidFill>
                <a:srgbClr val="0070C0"/>
              </a:solidFill>
              <a:latin typeface="Calibri" pitchFamily="34" charset="0"/>
            </a:endParaRPr>
          </a:p>
          <a:p>
            <a:pPr algn="just">
              <a:buFontTx/>
              <a:buChar char="-"/>
            </a:pPr>
            <a:endParaRPr lang="fr-FR" sz="1600" b="1" dirty="0">
              <a:solidFill>
                <a:srgbClr val="0070C0"/>
              </a:solidFill>
              <a:latin typeface="Calibri" pitchFamily="34" charset="0"/>
            </a:endParaRPr>
          </a:p>
          <a:p>
            <a:pPr algn="just">
              <a:buFontTx/>
              <a:buChar char="-"/>
            </a:pPr>
            <a:r>
              <a:rPr lang="fr-FR" sz="1600" b="1" dirty="0">
                <a:solidFill>
                  <a:srgbClr val="0070C0"/>
                </a:solidFill>
                <a:latin typeface="Calibri" pitchFamily="34" charset="0"/>
              </a:rPr>
              <a:t> </a:t>
            </a:r>
            <a:r>
              <a:rPr lang="fr-FR" sz="1600" b="1" dirty="0" err="1">
                <a:solidFill>
                  <a:srgbClr val="0070C0"/>
                </a:solidFill>
                <a:latin typeface="Calibri" pitchFamily="34" charset="0"/>
              </a:rPr>
              <a:t>ICRx</a:t>
            </a:r>
            <a:r>
              <a:rPr lang="fr-FR" sz="1600" b="1" dirty="0">
                <a:solidFill>
                  <a:srgbClr val="0070C0"/>
                </a:solidFill>
                <a:latin typeface="Calibri" pitchFamily="34" charset="0"/>
              </a:rPr>
              <a:t> - Input Capture </a:t>
            </a:r>
            <a:r>
              <a:rPr lang="fr-FR" sz="1600" b="1" dirty="0" err="1">
                <a:solidFill>
                  <a:srgbClr val="0070C0"/>
                </a:solidFill>
                <a:latin typeface="Calibri" pitchFamily="34" charset="0"/>
              </a:rPr>
              <a:t>Register</a:t>
            </a:r>
            <a:r>
              <a:rPr lang="fr-FR" sz="1600" b="1" dirty="0">
                <a:solidFill>
                  <a:srgbClr val="0070C0"/>
                </a:solidFill>
                <a:latin typeface="Calibri" pitchFamily="34" charset="0"/>
              </a:rPr>
              <a:t> </a:t>
            </a:r>
            <a:r>
              <a:rPr lang="fr-FR" sz="1600" b="1" dirty="0">
                <a:solidFill>
                  <a:srgbClr val="00B050"/>
                </a:solidFill>
                <a:latin typeface="Calibri" pitchFamily="34" charset="0"/>
              </a:rPr>
              <a:t>(</a:t>
            </a:r>
            <a:r>
              <a:rPr lang="fr-FR" sz="1600" b="1" dirty="0" err="1">
                <a:solidFill>
                  <a:srgbClr val="00B050"/>
                </a:solidFill>
                <a:latin typeface="Calibri" pitchFamily="34" charset="0"/>
              </a:rPr>
              <a:t>only</a:t>
            </a:r>
            <a:r>
              <a:rPr lang="fr-FR" sz="1600" b="1" dirty="0">
                <a:solidFill>
                  <a:srgbClr val="00B050"/>
                </a:solidFill>
                <a:latin typeface="Calibri" pitchFamily="34" charset="0"/>
              </a:rPr>
              <a:t> 16bit </a:t>
            </a:r>
            <a:r>
              <a:rPr lang="fr-FR" sz="1600" b="1" dirty="0" err="1">
                <a:solidFill>
                  <a:srgbClr val="00B050"/>
                </a:solidFill>
                <a:latin typeface="Calibri" pitchFamily="34" charset="0"/>
              </a:rPr>
              <a:t>timers</a:t>
            </a:r>
            <a:r>
              <a:rPr lang="fr-FR" sz="1600" b="1" dirty="0">
                <a:solidFill>
                  <a:srgbClr val="00B050"/>
                </a:solidFill>
                <a:latin typeface="Calibri" pitchFamily="34" charset="0"/>
              </a:rPr>
              <a:t>).</a:t>
            </a:r>
          </a:p>
          <a:p>
            <a:pPr algn="just">
              <a:buFontTx/>
              <a:buChar char="-"/>
            </a:pPr>
            <a:endParaRPr lang="fr-FR" sz="1600" b="1" dirty="0">
              <a:solidFill>
                <a:srgbClr val="00B050"/>
              </a:solidFill>
              <a:latin typeface="Calibri" pitchFamily="34" charset="0"/>
            </a:endParaRPr>
          </a:p>
          <a:p>
            <a:pPr algn="just">
              <a:buFontTx/>
              <a:buChar char="-"/>
            </a:pPr>
            <a:r>
              <a:rPr lang="fr-FR" sz="1600" b="1" dirty="0">
                <a:solidFill>
                  <a:srgbClr val="0070C0"/>
                </a:solidFill>
                <a:latin typeface="Calibri" pitchFamily="34" charset="0"/>
              </a:rPr>
              <a:t> </a:t>
            </a:r>
            <a:r>
              <a:rPr lang="fr-FR" sz="1600" b="1" dirty="0" err="1">
                <a:solidFill>
                  <a:srgbClr val="0070C0"/>
                </a:solidFill>
                <a:latin typeface="Calibri" pitchFamily="34" charset="0"/>
              </a:rPr>
              <a:t>TIMSKx</a:t>
            </a:r>
            <a:r>
              <a:rPr lang="fr-FR" sz="1600" b="1" dirty="0">
                <a:solidFill>
                  <a:srgbClr val="0070C0"/>
                </a:solidFill>
                <a:latin typeface="Calibri" pitchFamily="34" charset="0"/>
              </a:rPr>
              <a:t> - </a:t>
            </a:r>
            <a:r>
              <a:rPr lang="fr-FR" sz="1600" b="1" dirty="0" err="1">
                <a:solidFill>
                  <a:srgbClr val="0070C0"/>
                </a:solidFill>
                <a:latin typeface="Calibri" pitchFamily="34" charset="0"/>
              </a:rPr>
              <a:t>Timer</a:t>
            </a:r>
            <a:r>
              <a:rPr lang="fr-FR" sz="1600" b="1" dirty="0">
                <a:solidFill>
                  <a:srgbClr val="0070C0"/>
                </a:solidFill>
                <a:latin typeface="Calibri" pitchFamily="34" charset="0"/>
              </a:rPr>
              <a:t>/</a:t>
            </a:r>
            <a:r>
              <a:rPr lang="fr-FR" sz="1600" b="1" dirty="0" err="1">
                <a:solidFill>
                  <a:srgbClr val="0070C0"/>
                </a:solidFill>
                <a:latin typeface="Calibri" pitchFamily="34" charset="0"/>
              </a:rPr>
              <a:t>Counter</a:t>
            </a:r>
            <a:r>
              <a:rPr lang="fr-FR" sz="1600" b="1" dirty="0">
                <a:solidFill>
                  <a:srgbClr val="0070C0"/>
                </a:solidFill>
                <a:latin typeface="Calibri" pitchFamily="34" charset="0"/>
              </a:rPr>
              <a:t> </a:t>
            </a:r>
            <a:r>
              <a:rPr lang="fr-FR" sz="1600" b="1" dirty="0" err="1">
                <a:solidFill>
                  <a:srgbClr val="0070C0"/>
                </a:solidFill>
                <a:latin typeface="Calibri" pitchFamily="34" charset="0"/>
              </a:rPr>
              <a:t>Interrupt</a:t>
            </a:r>
            <a:r>
              <a:rPr lang="fr-FR" sz="1600" b="1" dirty="0">
                <a:solidFill>
                  <a:srgbClr val="0070C0"/>
                </a:solidFill>
                <a:latin typeface="Calibri" pitchFamily="34" charset="0"/>
              </a:rPr>
              <a:t> </a:t>
            </a:r>
            <a:r>
              <a:rPr lang="fr-FR" sz="1600" b="1" dirty="0" err="1">
                <a:solidFill>
                  <a:srgbClr val="0070C0"/>
                </a:solidFill>
                <a:latin typeface="Calibri" pitchFamily="34" charset="0"/>
              </a:rPr>
              <a:t>Mask</a:t>
            </a:r>
            <a:r>
              <a:rPr lang="fr-FR" sz="1600" b="1" dirty="0">
                <a:solidFill>
                  <a:srgbClr val="0070C0"/>
                </a:solidFill>
                <a:latin typeface="Calibri" pitchFamily="34" charset="0"/>
              </a:rPr>
              <a:t> </a:t>
            </a:r>
            <a:r>
              <a:rPr lang="fr-FR" sz="1600" b="1" dirty="0" err="1">
                <a:solidFill>
                  <a:srgbClr val="0070C0"/>
                </a:solidFill>
                <a:latin typeface="Calibri" pitchFamily="34" charset="0"/>
              </a:rPr>
              <a:t>Register</a:t>
            </a:r>
            <a:r>
              <a:rPr lang="fr-FR" sz="1600" b="1" dirty="0">
                <a:solidFill>
                  <a:srgbClr val="0070C0"/>
                </a:solidFill>
                <a:latin typeface="Calibri" pitchFamily="34" charset="0"/>
              </a:rPr>
              <a:t>. </a:t>
            </a:r>
          </a:p>
          <a:p>
            <a:pPr algn="just"/>
            <a:r>
              <a:rPr lang="fr-FR" sz="1600" b="1" dirty="0">
                <a:solidFill>
                  <a:srgbClr val="00B050"/>
                </a:solidFill>
                <a:latin typeface="Calibri" pitchFamily="34" charset="0"/>
              </a:rPr>
              <a:t> </a:t>
            </a:r>
            <a:r>
              <a:rPr lang="en-US" sz="1600" b="1" dirty="0">
                <a:solidFill>
                  <a:srgbClr val="00B050"/>
                </a:solidFill>
                <a:latin typeface="Calibri" pitchFamily="34" charset="0"/>
              </a:rPr>
              <a:t>To toggle the clock interrupts.</a:t>
            </a:r>
          </a:p>
          <a:p>
            <a:pPr algn="just"/>
            <a:endParaRPr lang="fr-FR" sz="1600" b="1" i="1" dirty="0">
              <a:solidFill>
                <a:srgbClr val="00B050"/>
              </a:solidFill>
              <a:latin typeface="Calibri" pitchFamily="34" charset="0"/>
            </a:endParaRPr>
          </a:p>
          <a:p>
            <a:pPr algn="just">
              <a:buFontTx/>
              <a:buChar char="-"/>
            </a:pPr>
            <a:r>
              <a:rPr lang="fr-FR" sz="1600" b="1" dirty="0">
                <a:solidFill>
                  <a:srgbClr val="0070C0"/>
                </a:solidFill>
                <a:latin typeface="Calibri" pitchFamily="34" charset="0"/>
              </a:rPr>
              <a:t> </a:t>
            </a:r>
            <a:r>
              <a:rPr lang="fr-FR" sz="1600" b="1" dirty="0" err="1">
                <a:solidFill>
                  <a:srgbClr val="0070C0"/>
                </a:solidFill>
                <a:latin typeface="Calibri" pitchFamily="34" charset="0"/>
              </a:rPr>
              <a:t>TIFRx</a:t>
            </a:r>
            <a:r>
              <a:rPr lang="fr-FR" sz="1600" b="1" dirty="0">
                <a:solidFill>
                  <a:srgbClr val="0070C0"/>
                </a:solidFill>
                <a:latin typeface="Calibri" pitchFamily="34" charset="0"/>
              </a:rPr>
              <a:t> - </a:t>
            </a:r>
            <a:r>
              <a:rPr lang="fr-FR" sz="1600" b="1" dirty="0" err="1">
                <a:solidFill>
                  <a:srgbClr val="0070C0"/>
                </a:solidFill>
                <a:latin typeface="Calibri" pitchFamily="34" charset="0"/>
              </a:rPr>
              <a:t>Timer</a:t>
            </a:r>
            <a:r>
              <a:rPr lang="fr-FR" sz="1600" b="1" dirty="0">
                <a:solidFill>
                  <a:srgbClr val="0070C0"/>
                </a:solidFill>
                <a:latin typeface="Calibri" pitchFamily="34" charset="0"/>
              </a:rPr>
              <a:t>/</a:t>
            </a:r>
            <a:r>
              <a:rPr lang="fr-FR" sz="1600" b="1" dirty="0" err="1">
                <a:solidFill>
                  <a:srgbClr val="0070C0"/>
                </a:solidFill>
                <a:latin typeface="Calibri" pitchFamily="34" charset="0"/>
              </a:rPr>
              <a:t>Counter</a:t>
            </a:r>
            <a:r>
              <a:rPr lang="fr-FR" sz="1600" b="1" dirty="0">
                <a:solidFill>
                  <a:srgbClr val="0070C0"/>
                </a:solidFill>
                <a:latin typeface="Calibri" pitchFamily="34" charset="0"/>
              </a:rPr>
              <a:t> </a:t>
            </a:r>
            <a:r>
              <a:rPr lang="fr-FR" sz="1600" b="1" dirty="0" err="1">
                <a:solidFill>
                  <a:srgbClr val="0070C0"/>
                </a:solidFill>
                <a:latin typeface="Calibri" pitchFamily="34" charset="0"/>
              </a:rPr>
              <a:t>Interrupt</a:t>
            </a:r>
            <a:r>
              <a:rPr lang="fr-FR" sz="1600" b="1" dirty="0">
                <a:solidFill>
                  <a:srgbClr val="0070C0"/>
                </a:solidFill>
                <a:latin typeface="Calibri" pitchFamily="34" charset="0"/>
              </a:rPr>
              <a:t> Flag </a:t>
            </a:r>
            <a:r>
              <a:rPr lang="fr-FR" sz="1600" b="1" dirty="0" err="1">
                <a:solidFill>
                  <a:srgbClr val="0070C0"/>
                </a:solidFill>
                <a:latin typeface="Calibri" pitchFamily="34" charset="0"/>
              </a:rPr>
              <a:t>Register</a:t>
            </a:r>
            <a:r>
              <a:rPr lang="fr-FR" sz="1600" b="1" dirty="0">
                <a:solidFill>
                  <a:srgbClr val="0070C0"/>
                </a:solidFill>
                <a:latin typeface="Calibri" pitchFamily="34" charset="0"/>
              </a:rPr>
              <a:t>.  </a:t>
            </a:r>
          </a:p>
          <a:p>
            <a:pPr algn="just"/>
            <a:r>
              <a:rPr lang="en-US" sz="1600" b="1" dirty="0">
                <a:solidFill>
                  <a:srgbClr val="0070C0"/>
                </a:solidFill>
                <a:latin typeface="Calibri" pitchFamily="34" charset="0"/>
              </a:rPr>
              <a:t>Indicates an interruption of clock on hold.</a:t>
            </a:r>
            <a:endParaRPr lang="fr-FR" sz="1600" b="1" i="1" dirty="0">
              <a:solidFill>
                <a:srgbClr val="00B050"/>
              </a:solidFill>
              <a:latin typeface="Calibri" pitchFamily="34" charset="0"/>
            </a:endParaRPr>
          </a:p>
        </p:txBody>
      </p:sp>
      <p:sp>
        <p:nvSpPr>
          <p:cNvPr id="10" name="Rectangle 9"/>
          <p:cNvSpPr/>
          <p:nvPr/>
        </p:nvSpPr>
        <p:spPr>
          <a:xfrm>
            <a:off x="0" y="548680"/>
            <a:ext cx="6012160" cy="1077218"/>
          </a:xfrm>
          <a:prstGeom prst="rect">
            <a:avLst/>
          </a:prstGeom>
        </p:spPr>
        <p:txBody>
          <a:bodyPr wrap="square">
            <a:spAutoFit/>
          </a:bodyPr>
          <a:lstStyle/>
          <a:p>
            <a:pPr algn="just"/>
            <a:r>
              <a:rPr lang="en-US" sz="1600" b="1" dirty="0">
                <a:solidFill>
                  <a:srgbClr val="C00000"/>
                </a:solidFill>
                <a:latin typeface="Calibri" pitchFamily="34" charset="0"/>
              </a:rPr>
              <a:t>TIMERS registers: you can change the behavior of timers via timers registers. Timers the most important registers are the following: </a:t>
            </a:r>
          </a:p>
          <a:p>
            <a:pPr marL="285750" indent="-285750" algn="just">
              <a:buFontTx/>
              <a:buChar char="-"/>
            </a:pPr>
            <a:r>
              <a:rPr lang="en-US" sz="1600" b="1" dirty="0" err="1">
                <a:solidFill>
                  <a:srgbClr val="C00000"/>
                </a:solidFill>
                <a:latin typeface="Calibri" pitchFamily="34" charset="0"/>
              </a:rPr>
              <a:t>TCCRxy</a:t>
            </a:r>
            <a:r>
              <a:rPr lang="en-US" sz="1600" b="1" dirty="0">
                <a:solidFill>
                  <a:srgbClr val="C00000"/>
                </a:solidFill>
                <a:latin typeface="Calibri" pitchFamily="34" charset="0"/>
              </a:rPr>
              <a:t> - Counter/Timer Control Register.   </a:t>
            </a:r>
          </a:p>
          <a:p>
            <a:pPr algn="just"/>
            <a:r>
              <a:rPr lang="en-US" sz="1600" b="1" dirty="0">
                <a:solidFill>
                  <a:srgbClr val="C00000"/>
                </a:solidFill>
                <a:latin typeface="Calibri" pitchFamily="34" charset="0"/>
              </a:rPr>
              <a:t>	where you can set the </a:t>
            </a:r>
            <a:r>
              <a:rPr lang="en-US" sz="1600" b="1" dirty="0" err="1">
                <a:solidFill>
                  <a:srgbClr val="C00000"/>
                </a:solidFill>
                <a:latin typeface="Calibri" pitchFamily="34" charset="0"/>
              </a:rPr>
              <a:t>prescalers</a:t>
            </a:r>
            <a:r>
              <a:rPr lang="en-US" sz="1600" b="1" dirty="0">
                <a:solidFill>
                  <a:srgbClr val="C00000"/>
                </a:solidFill>
                <a:latin typeface="Calibri" pitchFamily="34" charset="0"/>
              </a:rPr>
              <a:t> and other things...</a:t>
            </a:r>
            <a:endParaRPr lang="fr-FR" sz="1600" b="1" i="1" dirty="0">
              <a:solidFill>
                <a:srgbClr val="00B050"/>
              </a:solidFill>
              <a:latin typeface="Calibri" pitchFamily="34" charset="0"/>
            </a:endParaRPr>
          </a:p>
        </p:txBody>
      </p:sp>
      <p:pic>
        <p:nvPicPr>
          <p:cNvPr id="2375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355" y="4725200"/>
            <a:ext cx="3370716" cy="504000"/>
          </a:xfrm>
          <a:prstGeom prst="rect">
            <a:avLst/>
          </a:prstGeom>
          <a:noFill/>
          <a:ln w="9525">
            <a:noFill/>
            <a:miter lim="800000"/>
            <a:headEnd/>
            <a:tailEnd/>
          </a:ln>
        </p:spPr>
      </p:pic>
      <p:pic>
        <p:nvPicPr>
          <p:cNvPr id="2375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356" y="3717032"/>
            <a:ext cx="3350534" cy="504000"/>
          </a:xfrm>
          <a:prstGeom prst="rect">
            <a:avLst/>
          </a:prstGeom>
          <a:noFill/>
          <a:ln w="9525">
            <a:noFill/>
            <a:miter lim="800000"/>
            <a:headEnd/>
            <a:tailEnd/>
          </a:ln>
        </p:spPr>
      </p:pic>
      <p:pic>
        <p:nvPicPr>
          <p:cNvPr id="2375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1356" y="2564904"/>
            <a:ext cx="2770545" cy="504000"/>
          </a:xfrm>
          <a:prstGeom prst="rect">
            <a:avLst/>
          </a:prstGeom>
          <a:noFill/>
          <a:ln w="9525">
            <a:noFill/>
            <a:miter lim="800000"/>
            <a:headEnd/>
            <a:tailEnd/>
          </a:ln>
        </p:spPr>
      </p:pic>
      <p:pic>
        <p:nvPicPr>
          <p:cNvPr id="2375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1356" y="3068960"/>
            <a:ext cx="3008049" cy="504000"/>
          </a:xfrm>
          <a:prstGeom prst="rect">
            <a:avLst/>
          </a:prstGeom>
          <a:noFill/>
          <a:ln w="9525">
            <a:noFill/>
            <a:miter lim="800000"/>
            <a:headEnd/>
            <a:tailEnd/>
          </a:ln>
        </p:spPr>
      </p:pic>
      <p:pic>
        <p:nvPicPr>
          <p:cNvPr id="23757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1356" y="4221144"/>
            <a:ext cx="3370725" cy="504000"/>
          </a:xfrm>
          <a:prstGeom prst="rect">
            <a:avLst/>
          </a:prstGeom>
          <a:noFill/>
          <a:ln w="9525">
            <a:noFill/>
            <a:miter lim="800000"/>
            <a:headEnd/>
            <a:tailEnd/>
          </a:ln>
        </p:spPr>
      </p:pic>
      <p:pic>
        <p:nvPicPr>
          <p:cNvPr id="23757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41357" y="1196808"/>
            <a:ext cx="3495139" cy="504000"/>
          </a:xfrm>
          <a:prstGeom prst="rect">
            <a:avLst/>
          </a:prstGeom>
          <a:noFill/>
          <a:ln w="9525">
            <a:noFill/>
            <a:miter lim="800000"/>
            <a:headEnd/>
            <a:tailEnd/>
          </a:ln>
        </p:spPr>
      </p:pic>
      <p:pic>
        <p:nvPicPr>
          <p:cNvPr id="23757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41355" y="1628904"/>
            <a:ext cx="3274258" cy="504000"/>
          </a:xfrm>
          <a:prstGeom prst="rect">
            <a:avLst/>
          </a:prstGeom>
          <a:noFill/>
          <a:ln w="9525">
            <a:noFill/>
            <a:miter lim="800000"/>
            <a:headEnd/>
            <a:tailEnd/>
          </a:ln>
        </p:spPr>
      </p:pic>
      <p:pic>
        <p:nvPicPr>
          <p:cNvPr id="237577"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41355" y="2060904"/>
            <a:ext cx="3286504" cy="504000"/>
          </a:xfrm>
          <a:prstGeom prst="rect">
            <a:avLst/>
          </a:prstGeom>
          <a:noFill/>
          <a:ln w="9525">
            <a:noFill/>
            <a:miter lim="800000"/>
            <a:headEnd/>
            <a:tailEnd/>
          </a:ln>
        </p:spPr>
      </p:pic>
      <p:sp>
        <p:nvSpPr>
          <p:cNvPr id="30" name="Rectangle 29"/>
          <p:cNvSpPr/>
          <p:nvPr/>
        </p:nvSpPr>
        <p:spPr>
          <a:xfrm>
            <a:off x="0" y="5301208"/>
            <a:ext cx="9144000" cy="1077218"/>
          </a:xfrm>
          <a:prstGeom prst="rect">
            <a:avLst/>
          </a:prstGeom>
        </p:spPr>
        <p:txBody>
          <a:bodyPr wrap="square">
            <a:spAutoFit/>
          </a:bodyPr>
          <a:lstStyle/>
          <a:p>
            <a:r>
              <a:rPr lang="en-US" sz="1600" b="1" i="1" dirty="0">
                <a:latin typeface="Calibri" pitchFamily="34" charset="0"/>
              </a:rPr>
              <a:t>Remarks:</a:t>
            </a:r>
          </a:p>
          <a:p>
            <a:r>
              <a:rPr lang="en-US" sz="1600" b="1" i="1" dirty="0">
                <a:latin typeface="Calibri" pitchFamily="34" charset="0"/>
              </a:rPr>
              <a:t>-the x suffix represents the timer number (0... 2)</a:t>
            </a:r>
          </a:p>
          <a:p>
            <a:r>
              <a:rPr lang="en-US" sz="1600" b="1" i="1" dirty="0">
                <a:latin typeface="Calibri" pitchFamily="34" charset="0"/>
              </a:rPr>
              <a:t>-the y suffix represents the letter of the output (A, B, C): </a:t>
            </a:r>
          </a:p>
          <a:p>
            <a:r>
              <a:rPr lang="en-US" sz="1600" b="1" i="1" dirty="0">
                <a:latin typeface="Calibri" pitchFamily="34" charset="0"/>
              </a:rPr>
              <a:t>e.g. TIMSK1 (mask of the timer1 interrupt) or OCR2A (A register of OCR from timer 2).</a:t>
            </a:r>
            <a:endParaRPr lang="fr-FR" sz="1600" b="1" i="1" dirty="0">
              <a:latin typeface="Calibri" pitchFamily="34" charset="0"/>
            </a:endParaRPr>
          </a:p>
        </p:txBody>
      </p:sp>
      <p:sp>
        <p:nvSpPr>
          <p:cNvPr id="15" name="Rectangle 14"/>
          <p:cNvSpPr/>
          <p:nvPr/>
        </p:nvSpPr>
        <p:spPr>
          <a:xfrm>
            <a:off x="5868144" y="5349116"/>
            <a:ext cx="3096344" cy="600164"/>
          </a:xfrm>
          <a:prstGeom prst="rect">
            <a:avLst/>
          </a:prstGeom>
        </p:spPr>
        <p:txBody>
          <a:bodyPr wrap="square">
            <a:spAutoFit/>
          </a:bodyPr>
          <a:lstStyle/>
          <a:p>
            <a:pPr algn="just"/>
            <a:r>
              <a:rPr lang="fr-FR" sz="1100" b="1" i="1" dirty="0" err="1">
                <a:solidFill>
                  <a:srgbClr val="C00000"/>
                </a:solidFill>
                <a:latin typeface="Arial" pitchFamily="34" charset="0"/>
                <a:cs typeface="Arial" pitchFamily="34" charset="0"/>
              </a:rPr>
              <a:t>Ref</a:t>
            </a:r>
            <a:r>
              <a:rPr lang="fr-FR" sz="1100" b="1" i="1" dirty="0">
                <a:solidFill>
                  <a:srgbClr val="C00000"/>
                </a:solidFill>
                <a:latin typeface="Arial" pitchFamily="34" charset="0"/>
                <a:cs typeface="Arial" pitchFamily="34" charset="0"/>
              </a:rPr>
              <a:t>: </a:t>
            </a:r>
            <a:r>
              <a:rPr lang="fr-FR" sz="1100" b="1" i="1" dirty="0" err="1">
                <a:solidFill>
                  <a:srgbClr val="C00000"/>
                </a:solidFill>
                <a:latin typeface="Arial" pitchFamily="34" charset="0"/>
                <a:cs typeface="Arial" pitchFamily="34" charset="0"/>
              </a:rPr>
              <a:t>Atmel</a:t>
            </a:r>
            <a:r>
              <a:rPr lang="fr-FR" sz="1100" b="1" i="1" dirty="0">
                <a:solidFill>
                  <a:srgbClr val="C00000"/>
                </a:solidFill>
                <a:latin typeface="Arial" pitchFamily="34" charset="0"/>
                <a:cs typeface="Arial" pitchFamily="34" charset="0"/>
              </a:rPr>
              <a:t> 8-bit </a:t>
            </a:r>
            <a:r>
              <a:rPr lang="fr-FR" sz="1100" b="1" i="1" dirty="0" err="1">
                <a:solidFill>
                  <a:srgbClr val="C00000"/>
                </a:solidFill>
                <a:latin typeface="Arial" pitchFamily="34" charset="0"/>
                <a:cs typeface="Arial" pitchFamily="34" charset="0"/>
              </a:rPr>
              <a:t>Microcontroller</a:t>
            </a:r>
            <a:r>
              <a:rPr lang="fr-FR" sz="1100" b="1" i="1" dirty="0">
                <a:solidFill>
                  <a:srgbClr val="C00000"/>
                </a:solidFill>
                <a:latin typeface="Arial" pitchFamily="34" charset="0"/>
                <a:cs typeface="Arial" pitchFamily="34" charset="0"/>
              </a:rPr>
              <a:t> </a:t>
            </a:r>
            <a:r>
              <a:rPr lang="fr-FR" sz="1100" b="1" i="1" dirty="0" err="1">
                <a:solidFill>
                  <a:srgbClr val="C00000"/>
                </a:solidFill>
                <a:latin typeface="Arial" pitchFamily="34" charset="0"/>
                <a:cs typeface="Arial" pitchFamily="34" charset="0"/>
              </a:rPr>
              <a:t>with</a:t>
            </a:r>
            <a:r>
              <a:rPr lang="fr-FR" sz="1100" b="1" i="1" dirty="0">
                <a:solidFill>
                  <a:srgbClr val="C00000"/>
                </a:solidFill>
                <a:latin typeface="Arial" pitchFamily="34" charset="0"/>
                <a:cs typeface="Arial" pitchFamily="34" charset="0"/>
              </a:rPr>
              <a:t> 4/8/16/32KBytes In-System Programmable Flash: pages 132, 134, 160…</a:t>
            </a:r>
            <a:endParaRPr lang="fr-FR" sz="1100" i="1" dirty="0">
              <a:solidFill>
                <a:srgbClr val="C00000"/>
              </a:solidFill>
              <a:latin typeface="Arial" pitchFamily="34" charset="0"/>
              <a:cs typeface="Arial" pitchFamily="34" charset="0"/>
            </a:endParaRPr>
          </a:p>
        </p:txBody>
      </p:sp>
      <p:pic>
        <p:nvPicPr>
          <p:cNvPr id="16" name="Image 15">
            <a:hlinkClick r:id="rId10" action="ppaction://hlinksldjump"/>
            <a:extLst>
              <a:ext uri="{FF2B5EF4-FFF2-40B4-BE49-F238E27FC236}">
                <a16:creationId xmlns:a16="http://schemas.microsoft.com/office/drawing/2014/main" id="{2D2C5484-6103-43BC-9D95-9F3BC7A4B452}"/>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blinds(horizontal)">
                                      <p:cBhvr>
                                        <p:cTn id="1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162</a:t>
            </a:fld>
            <a:endParaRPr lang="fr-FR" dirty="0"/>
          </a:p>
        </p:txBody>
      </p:sp>
      <p:sp>
        <p:nvSpPr>
          <p:cNvPr id="2" name="Titre 1"/>
          <p:cNvSpPr>
            <a:spLocks noGrp="1"/>
          </p:cNvSpPr>
          <p:nvPr>
            <p:ph type="title" idx="4294967295"/>
          </p:nvPr>
        </p:nvSpPr>
        <p:spPr>
          <a:xfrm>
            <a:off x="0" y="34925"/>
            <a:ext cx="8229600" cy="441325"/>
          </a:xfrm>
        </p:spPr>
        <p:txBody>
          <a:bodyPr/>
          <a:lstStyle/>
          <a:p>
            <a:pPr eaLnBrk="0" fontAlgn="base" hangingPunct="0">
              <a:spcAft>
                <a:spcPct val="0"/>
              </a:spcAft>
            </a:pPr>
            <a:r>
              <a:rPr lang="en-US" sz="2200" b="1" dirty="0">
                <a:solidFill>
                  <a:schemeClr val="bg1"/>
                </a:solidFill>
                <a:latin typeface="Calibri" pitchFamily="34" charset="0"/>
              </a:rPr>
              <a:t>FREQUENCIES AND MODES OF TIMERS</a:t>
            </a:r>
            <a:endParaRPr lang="fr-FR" sz="2200" b="1" dirty="0">
              <a:solidFill>
                <a:schemeClr val="bg1"/>
              </a:solidFill>
              <a:latin typeface="Calibri" pitchFamily="34" charset="0"/>
            </a:endParaRPr>
          </a:p>
        </p:txBody>
      </p:sp>
      <p:pic>
        <p:nvPicPr>
          <p:cNvPr id="238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6424" y="4120720"/>
            <a:ext cx="4370304" cy="2332616"/>
          </a:xfrm>
          <a:prstGeom prst="rect">
            <a:avLst/>
          </a:prstGeom>
          <a:noFill/>
          <a:ln w="9525">
            <a:noFill/>
            <a:miter lim="800000"/>
            <a:headEnd/>
            <a:tailEnd/>
          </a:ln>
        </p:spPr>
      </p:pic>
      <p:sp>
        <p:nvSpPr>
          <p:cNvPr id="6" name="Rectangle 5"/>
          <p:cNvSpPr/>
          <p:nvPr/>
        </p:nvSpPr>
        <p:spPr>
          <a:xfrm>
            <a:off x="0" y="4134559"/>
            <a:ext cx="4572000" cy="2031325"/>
          </a:xfrm>
          <a:prstGeom prst="rect">
            <a:avLst/>
          </a:prstGeom>
        </p:spPr>
        <p:txBody>
          <a:bodyPr wrap="square">
            <a:spAutoFit/>
          </a:bodyPr>
          <a:lstStyle/>
          <a:p>
            <a:pPr algn="just"/>
            <a:r>
              <a:rPr lang="en-US" b="1" dirty="0">
                <a:solidFill>
                  <a:srgbClr val="C00000"/>
                </a:solidFill>
                <a:latin typeface="Calibri" pitchFamily="34" charset="0"/>
              </a:rPr>
              <a:t>Modes of timers: </a:t>
            </a:r>
          </a:p>
          <a:p>
            <a:pPr algn="just"/>
            <a:r>
              <a:rPr lang="en-US" b="1" dirty="0">
                <a:solidFill>
                  <a:srgbClr val="C00000"/>
                </a:solidFill>
                <a:latin typeface="Calibri" pitchFamily="34" charset="0"/>
              </a:rPr>
              <a:t>timers can be configured according to different modes: </a:t>
            </a:r>
          </a:p>
          <a:p>
            <a:pPr algn="just"/>
            <a:r>
              <a:rPr lang="en-US" b="1" dirty="0">
                <a:solidFill>
                  <a:srgbClr val="C00000"/>
                </a:solidFill>
                <a:latin typeface="Calibri" pitchFamily="34" charset="0"/>
              </a:rPr>
              <a:t>1 - Mode PWM: output </a:t>
            </a:r>
            <a:r>
              <a:rPr lang="en-US" b="1" dirty="0" err="1">
                <a:solidFill>
                  <a:srgbClr val="C00000"/>
                </a:solidFill>
                <a:latin typeface="Calibri" pitchFamily="34" charset="0"/>
              </a:rPr>
              <a:t>OCxy</a:t>
            </a:r>
            <a:r>
              <a:rPr lang="en-US" b="1" dirty="0">
                <a:solidFill>
                  <a:srgbClr val="C00000"/>
                </a:solidFill>
                <a:latin typeface="Calibri" pitchFamily="34" charset="0"/>
              </a:rPr>
              <a:t> are used to generate PWM signals:</a:t>
            </a:r>
          </a:p>
          <a:p>
            <a:pPr algn="just"/>
            <a:r>
              <a:rPr lang="en-US" b="1" dirty="0">
                <a:solidFill>
                  <a:srgbClr val="C00000"/>
                </a:solidFill>
                <a:latin typeface="Calibri" pitchFamily="34" charset="0"/>
              </a:rPr>
              <a:t>- Fast PWM </a:t>
            </a:r>
          </a:p>
          <a:p>
            <a:pPr marL="285750" indent="-285750" algn="just">
              <a:buFontTx/>
              <a:buChar char="-"/>
            </a:pPr>
            <a:r>
              <a:rPr lang="en-US" b="1" dirty="0">
                <a:solidFill>
                  <a:srgbClr val="C00000"/>
                </a:solidFill>
                <a:latin typeface="Calibri" pitchFamily="34" charset="0"/>
              </a:rPr>
              <a:t>Phase Correct PWM </a:t>
            </a:r>
          </a:p>
          <a:p>
            <a:pPr algn="just"/>
            <a:r>
              <a:rPr lang="en-US" b="1" dirty="0">
                <a:solidFill>
                  <a:srgbClr val="C00000"/>
                </a:solidFill>
                <a:latin typeface="Calibri" pitchFamily="34" charset="0"/>
              </a:rPr>
              <a:t>2  Mode CTC: Clear Timer on Compare match. When the timer counter reaches the value of the book for comparison, the timer is cleared.</a:t>
            </a:r>
            <a:endParaRPr lang="fr-FR" b="1" dirty="0">
              <a:latin typeface="Calibri" pitchFamily="34" charset="0"/>
            </a:endParaRPr>
          </a:p>
        </p:txBody>
      </p:sp>
      <p:sp>
        <p:nvSpPr>
          <p:cNvPr id="7" name="Rectangle 6"/>
          <p:cNvSpPr/>
          <p:nvPr/>
        </p:nvSpPr>
        <p:spPr>
          <a:xfrm>
            <a:off x="-18256" y="620688"/>
            <a:ext cx="9162256" cy="1384995"/>
          </a:xfrm>
          <a:prstGeom prst="rect">
            <a:avLst/>
          </a:prstGeom>
        </p:spPr>
        <p:txBody>
          <a:bodyPr wrap="square">
            <a:spAutoFit/>
          </a:bodyPr>
          <a:lstStyle/>
          <a:p>
            <a:r>
              <a:rPr lang="en-US" b="1" dirty="0">
                <a:solidFill>
                  <a:srgbClr val="C00000"/>
                </a:solidFill>
                <a:latin typeface="Calibri" pitchFamily="34" charset="0"/>
              </a:rPr>
              <a:t>Selection of the frequency of the timer and the clock cycle: </a:t>
            </a:r>
          </a:p>
          <a:p>
            <a:endParaRPr lang="en-US" b="1" dirty="0">
              <a:solidFill>
                <a:srgbClr val="C00000"/>
              </a:solidFill>
              <a:latin typeface="Calibri" pitchFamily="34" charset="0"/>
            </a:endParaRPr>
          </a:p>
          <a:p>
            <a:endParaRPr lang="en-US" b="1" dirty="0">
              <a:solidFill>
                <a:srgbClr val="C00000"/>
              </a:solidFill>
              <a:latin typeface="Calibri" pitchFamily="34" charset="0"/>
            </a:endParaRPr>
          </a:p>
          <a:p>
            <a:r>
              <a:rPr lang="en-US" b="1" dirty="0">
                <a:solidFill>
                  <a:srgbClr val="C00000"/>
                </a:solidFill>
                <a:latin typeface="Calibri" pitchFamily="34" charset="0"/>
              </a:rPr>
              <a:t>Different clock sources can be selected independently for each timer</a:t>
            </a:r>
          </a:p>
          <a:p>
            <a:r>
              <a:rPr lang="en-US" b="1" dirty="0">
                <a:solidFill>
                  <a:srgbClr val="C00000"/>
                </a:solidFill>
                <a:latin typeface="Calibri" pitchFamily="34" charset="0"/>
              </a:rPr>
              <a:t>Example : trigger value if you want to change the State of a pin at a frequency of f = 2 Hz with the timer1 (16-bits), a </a:t>
            </a:r>
            <a:r>
              <a:rPr lang="en-US" b="1" dirty="0" err="1">
                <a:solidFill>
                  <a:srgbClr val="C00000"/>
                </a:solidFill>
                <a:latin typeface="Calibri" pitchFamily="34" charset="0"/>
              </a:rPr>
              <a:t>prescaler</a:t>
            </a:r>
            <a:r>
              <a:rPr lang="en-US" b="1" dirty="0">
                <a:solidFill>
                  <a:srgbClr val="C00000"/>
                </a:solidFill>
                <a:latin typeface="Calibri" pitchFamily="34" charset="0"/>
              </a:rPr>
              <a:t> of 256 and 16 MHz system clock frequency:</a:t>
            </a:r>
            <a:endParaRPr lang="fr-FR" b="1" dirty="0">
              <a:solidFill>
                <a:srgbClr val="0070C0"/>
              </a:solidFill>
              <a:latin typeface="Calibri" pitchFamily="34" charset="0"/>
            </a:endParaRPr>
          </a:p>
        </p:txBody>
      </p:sp>
      <p:sp>
        <p:nvSpPr>
          <p:cNvPr id="8" name="Rectangle 7"/>
          <p:cNvSpPr/>
          <p:nvPr/>
        </p:nvSpPr>
        <p:spPr>
          <a:xfrm>
            <a:off x="0" y="2134017"/>
            <a:ext cx="4932040" cy="1600438"/>
          </a:xfrm>
          <a:prstGeom prst="rect">
            <a:avLst/>
          </a:prstGeom>
        </p:spPr>
        <p:txBody>
          <a:bodyPr wrap="square">
            <a:spAutoFit/>
          </a:bodyPr>
          <a:lstStyle/>
          <a:p>
            <a:pPr algn="just"/>
            <a:r>
              <a:rPr lang="fr-FR" b="1" dirty="0">
                <a:solidFill>
                  <a:srgbClr val="C00000"/>
                </a:solidFill>
                <a:latin typeface="Calibri" pitchFamily="34" charset="0"/>
              </a:rPr>
              <a:t>Counter value = (16MHz/(256*65536))/2Hz=31250</a:t>
            </a:r>
          </a:p>
          <a:p>
            <a:r>
              <a:rPr lang="en-US" b="1" dirty="0">
                <a:latin typeface="Calibri" pitchFamily="34" charset="0"/>
              </a:rPr>
              <a:t>If the result of the timer/counter compared to its maximum is OK (Yes 31250 &lt;65536 ==""&gt;) =&gt; can use the timer1 with 8bits timer: 31250 &gt; 256 </a:t>
            </a:r>
          </a:p>
          <a:p>
            <a:pPr marL="285750" indent="-285750">
              <a:buFont typeface="Symbol" panose="05050102010706020507" pitchFamily="18" charset="2"/>
              <a:buChar char="Þ"/>
            </a:pPr>
            <a:r>
              <a:rPr lang="en-US" b="1" dirty="0">
                <a:latin typeface="Calibri" pitchFamily="34" charset="0"/>
              </a:rPr>
              <a:t>could not </a:t>
            </a:r>
          </a:p>
          <a:p>
            <a:r>
              <a:rPr lang="en-US" b="1" dirty="0">
                <a:latin typeface="Calibri" pitchFamily="34" charset="0"/>
              </a:rPr>
              <a:t>If  failure in one of the two cases, solution: choose a larger </a:t>
            </a:r>
            <a:r>
              <a:rPr lang="en-US" b="1" dirty="0" err="1">
                <a:latin typeface="Calibri" pitchFamily="34" charset="0"/>
              </a:rPr>
              <a:t>prescaler</a:t>
            </a:r>
            <a:r>
              <a:rPr lang="en-US" b="1" dirty="0">
                <a:latin typeface="Calibri" pitchFamily="34" charset="0"/>
              </a:rPr>
              <a:t> (=&gt; slow down the clock).</a:t>
            </a:r>
            <a:endParaRPr lang="fr-FR" b="1" dirty="0">
              <a:solidFill>
                <a:srgbClr val="7030A0"/>
              </a:solidFill>
              <a:latin typeface="Calibri" pitchFamily="34" charset="0"/>
            </a:endParaRPr>
          </a:p>
        </p:txBody>
      </p:sp>
      <p:graphicFrame>
        <p:nvGraphicFramePr>
          <p:cNvPr id="9" name="Objet 8"/>
          <p:cNvGraphicFramePr>
            <a:graphicFrameLocks noChangeAspect="1"/>
          </p:cNvGraphicFramePr>
          <p:nvPr/>
        </p:nvGraphicFramePr>
        <p:xfrm>
          <a:off x="4355975" y="710119"/>
          <a:ext cx="628013" cy="518111"/>
        </p:xfrm>
        <a:graphic>
          <a:graphicData uri="http://schemas.openxmlformats.org/presentationml/2006/ole">
            <mc:AlternateContent xmlns:mc="http://schemas.openxmlformats.org/markup-compatibility/2006">
              <mc:Choice xmlns:v="urn:schemas-microsoft-com:vml" Requires="v">
                <p:oleObj spid="_x0000_s1040" name="Équation" r:id="rId4" imgW="12192000" imgH="10058400" progId="Equation.3">
                  <p:embed/>
                </p:oleObj>
              </mc:Choice>
              <mc:Fallback>
                <p:oleObj name="Équation" r:id="rId4" imgW="12192000" imgH="10058400" progId="Equation.3">
                  <p:embed/>
                  <p:pic>
                    <p:nvPicPr>
                      <p:cNvPr id="9" name="Obje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5" y="710119"/>
                        <a:ext cx="628013" cy="5181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1"/>
          <p:cNvGraphicFramePr>
            <a:graphicFrameLocks noChangeAspect="1"/>
          </p:cNvGraphicFramePr>
          <p:nvPr/>
        </p:nvGraphicFramePr>
        <p:xfrm>
          <a:off x="5186536" y="710119"/>
          <a:ext cx="753616" cy="518111"/>
        </p:xfrm>
        <a:graphic>
          <a:graphicData uri="http://schemas.openxmlformats.org/presentationml/2006/ole">
            <mc:AlternateContent xmlns:mc="http://schemas.openxmlformats.org/markup-compatibility/2006">
              <mc:Choice xmlns:v="urn:schemas-microsoft-com:vml" Requires="v">
                <p:oleObj spid="_x0000_s1041" name="Équation" r:id="rId6" imgW="14630400" imgH="10058400" progId="Equation.3">
                  <p:embed/>
                </p:oleObj>
              </mc:Choice>
              <mc:Fallback>
                <p:oleObj name="Équation" r:id="rId6" imgW="14630400" imgH="10058400" progId="Equation.3">
                  <p:embed/>
                  <p:pic>
                    <p:nvPicPr>
                      <p:cNvPr id="1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6536" y="710119"/>
                        <a:ext cx="753616" cy="5181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14368" y="2006263"/>
            <a:ext cx="4194136" cy="1688668"/>
          </a:xfrm>
          <a:prstGeom prst="rect">
            <a:avLst/>
          </a:prstGeom>
          <a:noFill/>
          <a:ln w="9525">
            <a:noFill/>
            <a:miter lim="800000"/>
            <a:headEnd/>
            <a:tailEnd/>
          </a:ln>
        </p:spPr>
      </p:pic>
      <p:pic>
        <p:nvPicPr>
          <p:cNvPr id="12" name="Image 11">
            <a:hlinkClick r:id="rId9" action="ppaction://hlinksldjump"/>
            <a:extLst>
              <a:ext uri="{FF2B5EF4-FFF2-40B4-BE49-F238E27FC236}">
                <a16:creationId xmlns:a16="http://schemas.microsoft.com/office/drawing/2014/main" id="{F345B0B8-5BD8-4667-8BD2-8F6EEE5F7650}"/>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nodeType="withEffect">
                                  <p:stCondLst>
                                    <p:cond delay="0"/>
                                  </p:stCondLst>
                                  <p:childTnLst>
                                    <p:set>
                                      <p:cBhvr>
                                        <p:cTn id="28" dur="1" fill="hold">
                                          <p:stCondLst>
                                            <p:cond delay="0"/>
                                          </p:stCondLst>
                                        </p:cTn>
                                        <p:tgtEl>
                                          <p:spTgt spid="238594"/>
                                        </p:tgtEl>
                                        <p:attrNameLst>
                                          <p:attrName>style.visibility</p:attrName>
                                        </p:attrNameLst>
                                      </p:cBhvr>
                                      <p:to>
                                        <p:strVal val="visible"/>
                                      </p:to>
                                    </p:set>
                                    <p:animEffect transition="in" filter="blinds(horizontal)">
                                      <p:cBhvr>
                                        <p:cTn id="29" dur="500"/>
                                        <p:tgtEl>
                                          <p:spTgt spid="238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163</a:t>
            </a:fld>
            <a:endParaRPr lang="fr-FR" dirty="0"/>
          </a:p>
        </p:txBody>
      </p:sp>
      <p:sp>
        <p:nvSpPr>
          <p:cNvPr id="2" name="Titre 1"/>
          <p:cNvSpPr>
            <a:spLocks noGrp="1"/>
          </p:cNvSpPr>
          <p:nvPr>
            <p:ph type="title" idx="4294967295"/>
          </p:nvPr>
        </p:nvSpPr>
        <p:spPr>
          <a:xfrm>
            <a:off x="914400" y="0"/>
            <a:ext cx="8229600" cy="490538"/>
          </a:xfrm>
        </p:spPr>
        <p:txBody>
          <a:bodyPr/>
          <a:lstStyle/>
          <a:p>
            <a:r>
              <a:rPr lang="fr-FR" dirty="0"/>
              <a:t>INTERUPTS</a:t>
            </a:r>
          </a:p>
        </p:txBody>
      </p:sp>
      <p:sp>
        <p:nvSpPr>
          <p:cNvPr id="8" name="Rectangle 7"/>
          <p:cNvSpPr/>
          <p:nvPr/>
        </p:nvSpPr>
        <p:spPr>
          <a:xfrm>
            <a:off x="0" y="3550364"/>
            <a:ext cx="9144000" cy="2554545"/>
          </a:xfrm>
          <a:prstGeom prst="rect">
            <a:avLst/>
          </a:prstGeom>
        </p:spPr>
        <p:txBody>
          <a:bodyPr wrap="square">
            <a:spAutoFit/>
          </a:bodyPr>
          <a:lstStyle/>
          <a:p>
            <a:pPr algn="just"/>
            <a:r>
              <a:rPr lang="fr-FR" sz="1600" b="1" dirty="0" err="1">
                <a:solidFill>
                  <a:srgbClr val="C00000"/>
                </a:solidFill>
                <a:latin typeface="Calibri" pitchFamily="34" charset="0"/>
              </a:rPr>
              <a:t>Examples</a:t>
            </a:r>
            <a:r>
              <a:rPr lang="fr-FR" sz="1600" b="1" dirty="0">
                <a:solidFill>
                  <a:srgbClr val="C00000"/>
                </a:solidFill>
                <a:latin typeface="Calibri" pitchFamily="34" charset="0"/>
              </a:rPr>
              <a:t> of </a:t>
            </a:r>
            <a:r>
              <a:rPr lang="fr-FR" sz="1600" b="1" dirty="0" err="1">
                <a:solidFill>
                  <a:srgbClr val="C00000"/>
                </a:solidFill>
                <a:latin typeface="Calibri" pitchFamily="34" charset="0"/>
              </a:rPr>
              <a:t>interrupts</a:t>
            </a:r>
            <a:r>
              <a:rPr lang="fr-FR" sz="1600" b="1" dirty="0">
                <a:solidFill>
                  <a:srgbClr val="C00000"/>
                </a:solidFill>
                <a:latin typeface="Calibri" pitchFamily="34" charset="0"/>
              </a:rPr>
              <a:t>: </a:t>
            </a:r>
          </a:p>
          <a:p>
            <a:pPr algn="just"/>
            <a:r>
              <a:rPr lang="fr-FR" sz="1600" b="1" dirty="0">
                <a:solidFill>
                  <a:srgbClr val="C00000"/>
                </a:solidFill>
                <a:latin typeface="Calibri" pitchFamily="34" charset="0"/>
              </a:rPr>
              <a:t>1 - </a:t>
            </a:r>
            <a:r>
              <a:rPr lang="fr-FR" sz="1600" b="1" dirty="0" err="1">
                <a:solidFill>
                  <a:srgbClr val="C00000"/>
                </a:solidFill>
                <a:latin typeface="Calibri" pitchFamily="34" charset="0"/>
              </a:rPr>
              <a:t>Timer</a:t>
            </a:r>
            <a:r>
              <a:rPr lang="fr-FR" sz="1600" b="1" dirty="0">
                <a:solidFill>
                  <a:srgbClr val="C00000"/>
                </a:solidFill>
                <a:latin typeface="Calibri" pitchFamily="34" charset="0"/>
              </a:rPr>
              <a:t> </a:t>
            </a:r>
            <a:r>
              <a:rPr lang="fr-FR" sz="1600" b="1" dirty="0" err="1">
                <a:solidFill>
                  <a:srgbClr val="C00000"/>
                </a:solidFill>
                <a:latin typeface="Calibri" pitchFamily="34" charset="0"/>
              </a:rPr>
              <a:t>Overflow</a:t>
            </a:r>
            <a:r>
              <a:rPr lang="fr-FR" sz="1600" b="1" dirty="0">
                <a:solidFill>
                  <a:srgbClr val="C00000"/>
                </a:solidFill>
                <a:latin typeface="Calibri" pitchFamily="34" charset="0"/>
              </a:rPr>
              <a:t>: </a:t>
            </a:r>
            <a:r>
              <a:rPr lang="fr-FR" sz="1600" b="1" dirty="0" err="1">
                <a:solidFill>
                  <a:srgbClr val="C00000"/>
                </a:solidFill>
                <a:latin typeface="Calibri" pitchFamily="34" charset="0"/>
              </a:rPr>
              <a:t>fires</a:t>
            </a:r>
            <a:r>
              <a:rPr lang="fr-FR" sz="1600" b="1" dirty="0">
                <a:solidFill>
                  <a:srgbClr val="C00000"/>
                </a:solidFill>
                <a:latin typeface="Calibri" pitchFamily="34" charset="0"/>
              </a:rPr>
              <a:t> </a:t>
            </a:r>
            <a:r>
              <a:rPr lang="fr-FR" sz="1600" b="1" dirty="0" err="1">
                <a:solidFill>
                  <a:srgbClr val="C00000"/>
                </a:solidFill>
                <a:latin typeface="Calibri" pitchFamily="34" charset="0"/>
              </a:rPr>
              <a:t>when</a:t>
            </a:r>
            <a:r>
              <a:rPr lang="fr-FR" sz="1600" b="1" dirty="0">
                <a:solidFill>
                  <a:srgbClr val="C00000"/>
                </a:solidFill>
                <a:latin typeface="Calibri" pitchFamily="34" charset="0"/>
              </a:rPr>
              <a:t> </a:t>
            </a:r>
            <a:r>
              <a:rPr lang="fr-FR" sz="1600" b="1" dirty="0" err="1">
                <a:solidFill>
                  <a:srgbClr val="C00000"/>
                </a:solidFill>
                <a:latin typeface="Calibri" pitchFamily="34" charset="0"/>
              </a:rPr>
              <a:t>that</a:t>
            </a:r>
            <a:r>
              <a:rPr lang="fr-FR" sz="1600" b="1" dirty="0">
                <a:solidFill>
                  <a:srgbClr val="C00000"/>
                </a:solidFill>
                <a:latin typeface="Calibri" pitchFamily="34" charset="0"/>
              </a:rPr>
              <a:t> </a:t>
            </a:r>
            <a:r>
              <a:rPr lang="fr-FR" sz="1600" b="1" dirty="0" err="1">
                <a:solidFill>
                  <a:srgbClr val="C00000"/>
                </a:solidFill>
                <a:latin typeface="Calibri" pitchFamily="34" charset="0"/>
              </a:rPr>
              <a:t>timer</a:t>
            </a:r>
            <a:r>
              <a:rPr lang="fr-FR" sz="1600" b="1" dirty="0">
                <a:solidFill>
                  <a:srgbClr val="C00000"/>
                </a:solidFill>
                <a:latin typeface="Calibri" pitchFamily="34" charset="0"/>
              </a:rPr>
              <a:t> </a:t>
            </a:r>
            <a:r>
              <a:rPr lang="fr-FR" sz="1600" b="1" dirty="0" err="1">
                <a:solidFill>
                  <a:srgbClr val="C00000"/>
                </a:solidFill>
                <a:latin typeface="Calibri" pitchFamily="34" charset="0"/>
              </a:rPr>
              <a:t>reaches</a:t>
            </a:r>
            <a:r>
              <a:rPr lang="fr-FR" sz="1600" b="1" dirty="0">
                <a:solidFill>
                  <a:srgbClr val="C00000"/>
                </a:solidFill>
                <a:latin typeface="Calibri" pitchFamily="34" charset="0"/>
              </a:rPr>
              <a:t> </a:t>
            </a:r>
            <a:r>
              <a:rPr lang="fr-FR" sz="1600" b="1" dirty="0" err="1">
                <a:solidFill>
                  <a:srgbClr val="C00000"/>
                </a:solidFill>
                <a:latin typeface="Calibri" pitchFamily="34" charset="0"/>
              </a:rPr>
              <a:t>its</a:t>
            </a:r>
            <a:r>
              <a:rPr lang="fr-FR" sz="1600" b="1" dirty="0">
                <a:solidFill>
                  <a:srgbClr val="C00000"/>
                </a:solidFill>
                <a:latin typeface="Calibri" pitchFamily="34" charset="0"/>
              </a:rPr>
              <a:t> value </a:t>
            </a:r>
            <a:r>
              <a:rPr lang="fr-FR" sz="1600" b="1" dirty="0" err="1">
                <a:solidFill>
                  <a:srgbClr val="C00000"/>
                </a:solidFill>
                <a:latin typeface="Calibri" pitchFamily="34" charset="0"/>
              </a:rPr>
              <a:t>limited</a:t>
            </a:r>
            <a:r>
              <a:rPr lang="fr-FR" sz="1600" b="1" dirty="0">
                <a:solidFill>
                  <a:srgbClr val="C00000"/>
                </a:solidFill>
                <a:latin typeface="Calibri" pitchFamily="34" charset="0"/>
              </a:rPr>
              <a:t>. </a:t>
            </a:r>
            <a:r>
              <a:rPr lang="fr-FR" sz="1600" b="1" dirty="0" err="1">
                <a:solidFill>
                  <a:srgbClr val="C00000"/>
                </a:solidFill>
                <a:latin typeface="Calibri" pitchFamily="34" charset="0"/>
              </a:rPr>
              <a:t>When</a:t>
            </a:r>
            <a:r>
              <a:rPr lang="fr-FR" sz="1600" b="1" dirty="0">
                <a:solidFill>
                  <a:srgbClr val="C00000"/>
                </a:solidFill>
                <a:latin typeface="Calibri" pitchFamily="34" charset="0"/>
              </a:rPr>
              <a:t> </a:t>
            </a:r>
            <a:r>
              <a:rPr lang="fr-FR" sz="1600" b="1" dirty="0" err="1">
                <a:solidFill>
                  <a:srgbClr val="C00000"/>
                </a:solidFill>
                <a:latin typeface="Calibri" pitchFamily="34" charset="0"/>
              </a:rPr>
              <a:t>this</a:t>
            </a:r>
            <a:r>
              <a:rPr lang="fr-FR" sz="1600" b="1" dirty="0">
                <a:solidFill>
                  <a:srgbClr val="C00000"/>
                </a:solidFill>
                <a:latin typeface="Calibri" pitchFamily="34" charset="0"/>
              </a:rPr>
              <a:t> </a:t>
            </a:r>
            <a:r>
              <a:rPr lang="fr-FR" sz="1600" b="1" dirty="0" err="1">
                <a:solidFill>
                  <a:srgbClr val="C00000"/>
                </a:solidFill>
                <a:latin typeface="Calibri" pitchFamily="34" charset="0"/>
              </a:rPr>
              <a:t>happens</a:t>
            </a:r>
            <a:r>
              <a:rPr lang="fr-FR" sz="1600" b="1" dirty="0">
                <a:solidFill>
                  <a:srgbClr val="C00000"/>
                </a:solidFill>
                <a:latin typeface="Calibri" pitchFamily="34" charset="0"/>
              </a:rPr>
              <a:t>, the '</a:t>
            </a:r>
            <a:r>
              <a:rPr lang="fr-FR" sz="1600" b="1" dirty="0" err="1">
                <a:solidFill>
                  <a:srgbClr val="C00000"/>
                </a:solidFill>
                <a:latin typeface="Calibri" pitchFamily="34" charset="0"/>
              </a:rPr>
              <a:t>Timer</a:t>
            </a:r>
            <a:r>
              <a:rPr lang="fr-FR" sz="1600" b="1" dirty="0">
                <a:solidFill>
                  <a:srgbClr val="C00000"/>
                </a:solidFill>
                <a:latin typeface="Calibri" pitchFamily="34" charset="0"/>
              </a:rPr>
              <a:t> </a:t>
            </a:r>
            <a:r>
              <a:rPr lang="fr-FR" sz="1600" b="1" dirty="0" err="1">
                <a:solidFill>
                  <a:srgbClr val="C00000"/>
                </a:solidFill>
                <a:latin typeface="Calibri" pitchFamily="34" charset="0"/>
              </a:rPr>
              <a:t>Overflow</a:t>
            </a:r>
            <a:r>
              <a:rPr lang="fr-FR" sz="1600" b="1" dirty="0">
                <a:solidFill>
                  <a:srgbClr val="C00000"/>
                </a:solidFill>
                <a:latin typeface="Calibri" pitchFamily="34" charset="0"/>
              </a:rPr>
              <a:t> bit' </a:t>
            </a:r>
            <a:r>
              <a:rPr lang="fr-FR" sz="1600" b="1" dirty="0" err="1">
                <a:solidFill>
                  <a:srgbClr val="C00000"/>
                </a:solidFill>
                <a:latin typeface="Calibri" pitchFamily="34" charset="0"/>
              </a:rPr>
              <a:t>TOVx</a:t>
            </a:r>
            <a:r>
              <a:rPr lang="fr-FR" sz="1600" b="1" dirty="0">
                <a:solidFill>
                  <a:srgbClr val="C00000"/>
                </a:solidFill>
                <a:latin typeface="Calibri" pitchFamily="34" charset="0"/>
              </a:rPr>
              <a:t> </a:t>
            </a:r>
            <a:r>
              <a:rPr lang="fr-FR" sz="1600" b="1" dirty="0" err="1">
                <a:solidFill>
                  <a:srgbClr val="C00000"/>
                </a:solidFill>
                <a:latin typeface="Calibri" pitchFamily="34" charset="0"/>
              </a:rPr>
              <a:t>is</a:t>
            </a:r>
            <a:r>
              <a:rPr lang="fr-FR" sz="1600" b="1" dirty="0">
                <a:solidFill>
                  <a:srgbClr val="C00000"/>
                </a:solidFill>
                <a:latin typeface="Calibri" pitchFamily="34" charset="0"/>
              </a:rPr>
              <a:t> put </a:t>
            </a:r>
            <a:r>
              <a:rPr lang="fr-FR" sz="1600" b="1" dirty="0" err="1">
                <a:solidFill>
                  <a:srgbClr val="C00000"/>
                </a:solidFill>
                <a:latin typeface="Calibri" pitchFamily="34" charset="0"/>
              </a:rPr>
              <a:t>into</a:t>
            </a:r>
            <a:r>
              <a:rPr lang="fr-FR" sz="1600" b="1" dirty="0">
                <a:solidFill>
                  <a:srgbClr val="C00000"/>
                </a:solidFill>
                <a:latin typeface="Calibri" pitchFamily="34" charset="0"/>
              </a:rPr>
              <a:t> </a:t>
            </a:r>
            <a:r>
              <a:rPr lang="fr-FR" sz="1600" b="1" dirty="0" err="1">
                <a:solidFill>
                  <a:srgbClr val="C00000"/>
                </a:solidFill>
                <a:latin typeface="Calibri" pitchFamily="34" charset="0"/>
              </a:rPr>
              <a:t>registry</a:t>
            </a:r>
            <a:r>
              <a:rPr lang="fr-FR" sz="1600" b="1" dirty="0">
                <a:solidFill>
                  <a:srgbClr val="C00000"/>
                </a:solidFill>
                <a:latin typeface="Calibri" pitchFamily="34" charset="0"/>
              </a:rPr>
              <a:t> "</a:t>
            </a:r>
            <a:r>
              <a:rPr lang="fr-FR" sz="1600" b="1" dirty="0" err="1">
                <a:solidFill>
                  <a:srgbClr val="C00000"/>
                </a:solidFill>
                <a:latin typeface="Calibri" pitchFamily="34" charset="0"/>
              </a:rPr>
              <a:t>timer</a:t>
            </a:r>
            <a:r>
              <a:rPr lang="fr-FR" sz="1600" b="1" dirty="0">
                <a:solidFill>
                  <a:srgbClr val="C00000"/>
                </a:solidFill>
                <a:latin typeface="Calibri" pitchFamily="34" charset="0"/>
              </a:rPr>
              <a:t> </a:t>
            </a:r>
            <a:r>
              <a:rPr lang="fr-FR" sz="1600" b="1" dirty="0" err="1">
                <a:solidFill>
                  <a:srgbClr val="C00000"/>
                </a:solidFill>
                <a:latin typeface="Calibri" pitchFamily="34" charset="0"/>
              </a:rPr>
              <a:t>interrupt</a:t>
            </a:r>
            <a:r>
              <a:rPr lang="fr-FR" sz="1600" b="1" dirty="0">
                <a:solidFill>
                  <a:srgbClr val="C00000"/>
                </a:solidFill>
                <a:latin typeface="Calibri" pitchFamily="34" charset="0"/>
              </a:rPr>
              <a:t> flag </a:t>
            </a:r>
            <a:r>
              <a:rPr lang="fr-FR" sz="1600" b="1" dirty="0" err="1">
                <a:solidFill>
                  <a:srgbClr val="C00000"/>
                </a:solidFill>
                <a:latin typeface="Calibri" pitchFamily="34" charset="0"/>
              </a:rPr>
              <a:t>register</a:t>
            </a:r>
            <a:r>
              <a:rPr lang="fr-FR" sz="1600" b="1" dirty="0">
                <a:solidFill>
                  <a:srgbClr val="C00000"/>
                </a:solidFill>
                <a:latin typeface="Calibri" pitchFamily="34" charset="0"/>
              </a:rPr>
              <a:t>" </a:t>
            </a:r>
            <a:r>
              <a:rPr lang="fr-FR" sz="1600" b="1" dirty="0" err="1">
                <a:solidFill>
                  <a:srgbClr val="C00000"/>
                </a:solidFill>
                <a:latin typeface="Calibri" pitchFamily="34" charset="0"/>
              </a:rPr>
              <a:t>TIFRx</a:t>
            </a:r>
            <a:r>
              <a:rPr lang="fr-FR" sz="1600" b="1" dirty="0">
                <a:solidFill>
                  <a:srgbClr val="C00000"/>
                </a:solidFill>
                <a:latin typeface="Calibri" pitchFamily="34" charset="0"/>
              </a:rPr>
              <a:t>. </a:t>
            </a:r>
            <a:r>
              <a:rPr lang="fr-FR" sz="1600" b="1" dirty="0" err="1">
                <a:solidFill>
                  <a:srgbClr val="C00000"/>
                </a:solidFill>
                <a:latin typeface="Calibri" pitchFamily="34" charset="0"/>
              </a:rPr>
              <a:t>When</a:t>
            </a:r>
            <a:r>
              <a:rPr lang="fr-FR" sz="1600" b="1" dirty="0">
                <a:solidFill>
                  <a:srgbClr val="C00000"/>
                </a:solidFill>
                <a:latin typeface="Calibri" pitchFamily="34" charset="0"/>
              </a:rPr>
              <a:t> the "</a:t>
            </a:r>
            <a:r>
              <a:rPr lang="fr-FR" sz="1600" b="1" dirty="0" err="1">
                <a:solidFill>
                  <a:srgbClr val="C00000"/>
                </a:solidFill>
                <a:latin typeface="Calibri" pitchFamily="34" charset="0"/>
              </a:rPr>
              <a:t>timer</a:t>
            </a:r>
            <a:r>
              <a:rPr lang="fr-FR" sz="1600" b="1" dirty="0">
                <a:solidFill>
                  <a:srgbClr val="C00000"/>
                </a:solidFill>
                <a:latin typeface="Calibri" pitchFamily="34" charset="0"/>
              </a:rPr>
              <a:t> </a:t>
            </a:r>
            <a:r>
              <a:rPr lang="fr-FR" sz="1600" b="1" dirty="0" err="1">
                <a:solidFill>
                  <a:srgbClr val="C00000"/>
                </a:solidFill>
                <a:latin typeface="Calibri" pitchFamily="34" charset="0"/>
              </a:rPr>
              <a:t>overflow</a:t>
            </a:r>
            <a:r>
              <a:rPr lang="fr-FR" sz="1600" b="1" dirty="0">
                <a:solidFill>
                  <a:srgbClr val="C00000"/>
                </a:solidFill>
                <a:latin typeface="Calibri" pitchFamily="34" charset="0"/>
              </a:rPr>
              <a:t> </a:t>
            </a:r>
            <a:r>
              <a:rPr lang="fr-FR" sz="1600" b="1" dirty="0" err="1">
                <a:solidFill>
                  <a:srgbClr val="C00000"/>
                </a:solidFill>
                <a:latin typeface="Calibri" pitchFamily="34" charset="0"/>
              </a:rPr>
              <a:t>interrupt</a:t>
            </a:r>
            <a:r>
              <a:rPr lang="fr-FR" sz="1600" b="1" dirty="0">
                <a:solidFill>
                  <a:srgbClr val="C00000"/>
                </a:solidFill>
                <a:latin typeface="Calibri" pitchFamily="34" charset="0"/>
              </a:rPr>
              <a:t> enable bit" </a:t>
            </a:r>
            <a:r>
              <a:rPr lang="fr-FR" sz="1600" b="1" dirty="0" err="1">
                <a:solidFill>
                  <a:srgbClr val="C00000"/>
                </a:solidFill>
                <a:latin typeface="Calibri" pitchFamily="34" charset="0"/>
              </a:rPr>
              <a:t>TOIEx</a:t>
            </a:r>
            <a:r>
              <a:rPr lang="fr-FR" sz="1600" b="1" dirty="0">
                <a:solidFill>
                  <a:srgbClr val="C00000"/>
                </a:solidFill>
                <a:latin typeface="Calibri" pitchFamily="34" charset="0"/>
              </a:rPr>
              <a:t> </a:t>
            </a:r>
            <a:r>
              <a:rPr lang="fr-FR" sz="1600" b="1" dirty="0" err="1">
                <a:solidFill>
                  <a:srgbClr val="C00000"/>
                </a:solidFill>
                <a:latin typeface="Calibri" pitchFamily="34" charset="0"/>
              </a:rPr>
              <a:t>is</a:t>
            </a:r>
            <a:r>
              <a:rPr lang="fr-FR" sz="1600" b="1" dirty="0">
                <a:solidFill>
                  <a:srgbClr val="C00000"/>
                </a:solidFill>
                <a:latin typeface="Calibri" pitchFamily="34" charset="0"/>
              </a:rPr>
              <a:t> set in the </a:t>
            </a:r>
            <a:r>
              <a:rPr lang="fr-FR" sz="1600" b="1" dirty="0" err="1">
                <a:solidFill>
                  <a:srgbClr val="C00000"/>
                </a:solidFill>
                <a:latin typeface="Calibri" pitchFamily="34" charset="0"/>
              </a:rPr>
              <a:t>register</a:t>
            </a:r>
            <a:r>
              <a:rPr lang="fr-FR" sz="1600" b="1" dirty="0">
                <a:solidFill>
                  <a:srgbClr val="C00000"/>
                </a:solidFill>
                <a:latin typeface="Calibri" pitchFamily="34" charset="0"/>
              </a:rPr>
              <a:t> "</a:t>
            </a:r>
            <a:r>
              <a:rPr lang="fr-FR" sz="1600" b="1" dirty="0" err="1">
                <a:solidFill>
                  <a:srgbClr val="C00000"/>
                </a:solidFill>
                <a:latin typeface="Calibri" pitchFamily="34" charset="0"/>
              </a:rPr>
              <a:t>interrupt</a:t>
            </a:r>
            <a:r>
              <a:rPr lang="fr-FR" sz="1600" b="1" dirty="0">
                <a:solidFill>
                  <a:srgbClr val="C00000"/>
                </a:solidFill>
                <a:latin typeface="Calibri" pitchFamily="34" charset="0"/>
              </a:rPr>
              <a:t> </a:t>
            </a:r>
            <a:r>
              <a:rPr lang="fr-FR" sz="1600" b="1" dirty="0" err="1">
                <a:solidFill>
                  <a:srgbClr val="C00000"/>
                </a:solidFill>
                <a:latin typeface="Calibri" pitchFamily="34" charset="0"/>
              </a:rPr>
              <a:t>mask</a:t>
            </a:r>
            <a:r>
              <a:rPr lang="fr-FR" sz="1600" b="1" dirty="0">
                <a:solidFill>
                  <a:srgbClr val="C00000"/>
                </a:solidFill>
                <a:latin typeface="Calibri" pitchFamily="34" charset="0"/>
              </a:rPr>
              <a:t> </a:t>
            </a:r>
            <a:r>
              <a:rPr lang="fr-FR" sz="1600" b="1" dirty="0" err="1">
                <a:solidFill>
                  <a:srgbClr val="C00000"/>
                </a:solidFill>
                <a:latin typeface="Calibri" pitchFamily="34" charset="0"/>
              </a:rPr>
              <a:t>register</a:t>
            </a:r>
            <a:r>
              <a:rPr lang="fr-FR" sz="1600" b="1" dirty="0">
                <a:solidFill>
                  <a:srgbClr val="C00000"/>
                </a:solidFill>
                <a:latin typeface="Calibri" pitchFamily="34" charset="0"/>
              </a:rPr>
              <a:t>" </a:t>
            </a:r>
            <a:r>
              <a:rPr lang="fr-FR" sz="1600" b="1" dirty="0" err="1">
                <a:solidFill>
                  <a:srgbClr val="C00000"/>
                </a:solidFill>
                <a:latin typeface="Calibri" pitchFamily="34" charset="0"/>
              </a:rPr>
              <a:t>TIMSKx</a:t>
            </a:r>
            <a:r>
              <a:rPr lang="fr-FR" sz="1600" b="1" dirty="0">
                <a:solidFill>
                  <a:srgbClr val="C00000"/>
                </a:solidFill>
                <a:latin typeface="Calibri" pitchFamily="34" charset="0"/>
              </a:rPr>
              <a:t>, the "</a:t>
            </a:r>
            <a:r>
              <a:rPr lang="fr-FR" sz="1600" b="1" dirty="0" err="1">
                <a:solidFill>
                  <a:srgbClr val="C00000"/>
                </a:solidFill>
                <a:latin typeface="Calibri" pitchFamily="34" charset="0"/>
              </a:rPr>
              <a:t>timer</a:t>
            </a:r>
            <a:r>
              <a:rPr lang="fr-FR" sz="1600" b="1" dirty="0">
                <a:solidFill>
                  <a:srgbClr val="C00000"/>
                </a:solidFill>
                <a:latin typeface="Calibri" pitchFamily="34" charset="0"/>
              </a:rPr>
              <a:t> </a:t>
            </a:r>
            <a:r>
              <a:rPr lang="fr-FR" sz="1600" b="1" dirty="0" err="1">
                <a:solidFill>
                  <a:srgbClr val="C00000"/>
                </a:solidFill>
                <a:latin typeface="Calibri" pitchFamily="34" charset="0"/>
              </a:rPr>
              <a:t>overflow</a:t>
            </a:r>
            <a:r>
              <a:rPr lang="fr-FR" sz="1600" b="1" dirty="0">
                <a:solidFill>
                  <a:srgbClr val="C00000"/>
                </a:solidFill>
                <a:latin typeface="Calibri" pitchFamily="34" charset="0"/>
              </a:rPr>
              <a:t> </a:t>
            </a:r>
            <a:r>
              <a:rPr lang="fr-FR" sz="1600" b="1" dirty="0" err="1">
                <a:solidFill>
                  <a:srgbClr val="C00000"/>
                </a:solidFill>
                <a:latin typeface="Calibri" pitchFamily="34" charset="0"/>
              </a:rPr>
              <a:t>interrupt</a:t>
            </a:r>
            <a:r>
              <a:rPr lang="fr-FR" sz="1600" b="1" dirty="0">
                <a:solidFill>
                  <a:srgbClr val="C00000"/>
                </a:solidFill>
                <a:latin typeface="Calibri" pitchFamily="34" charset="0"/>
              </a:rPr>
              <a:t> service routine" ISR (</a:t>
            </a:r>
            <a:r>
              <a:rPr lang="fr-FR" sz="1600" b="1" dirty="0" err="1">
                <a:solidFill>
                  <a:srgbClr val="C00000"/>
                </a:solidFill>
                <a:latin typeface="Calibri" pitchFamily="34" charset="0"/>
              </a:rPr>
              <a:t>TIMERx_OVF_vect</a:t>
            </a:r>
            <a:r>
              <a:rPr lang="fr-FR" sz="1600" b="1" dirty="0">
                <a:solidFill>
                  <a:srgbClr val="C00000"/>
                </a:solidFill>
                <a:latin typeface="Calibri" pitchFamily="34" charset="0"/>
              </a:rPr>
              <a:t>) </a:t>
            </a:r>
            <a:r>
              <a:rPr lang="fr-FR" sz="1600" b="1" dirty="0" err="1">
                <a:solidFill>
                  <a:srgbClr val="C00000"/>
                </a:solidFill>
                <a:latin typeface="Calibri" pitchFamily="34" charset="0"/>
              </a:rPr>
              <a:t>is</a:t>
            </a:r>
            <a:r>
              <a:rPr lang="fr-FR" sz="1600" b="1" dirty="0">
                <a:solidFill>
                  <a:srgbClr val="C00000"/>
                </a:solidFill>
                <a:latin typeface="Calibri" pitchFamily="34" charset="0"/>
              </a:rPr>
              <a:t> </a:t>
            </a:r>
            <a:r>
              <a:rPr lang="fr-FR" sz="1600" b="1" dirty="0" err="1">
                <a:solidFill>
                  <a:srgbClr val="C00000"/>
                </a:solidFill>
                <a:latin typeface="Calibri" pitchFamily="34" charset="0"/>
              </a:rPr>
              <a:t>called</a:t>
            </a:r>
            <a:r>
              <a:rPr lang="fr-FR" sz="1600" b="1" dirty="0">
                <a:solidFill>
                  <a:srgbClr val="C00000"/>
                </a:solidFill>
                <a:latin typeface="Calibri" pitchFamily="34" charset="0"/>
              </a:rPr>
              <a:t>.  </a:t>
            </a:r>
          </a:p>
          <a:p>
            <a:pPr algn="just"/>
            <a:r>
              <a:rPr lang="fr-FR" sz="1600" b="1" dirty="0">
                <a:solidFill>
                  <a:srgbClr val="C00000"/>
                </a:solidFill>
                <a:latin typeface="Calibri" pitchFamily="34" charset="0"/>
              </a:rPr>
              <a:t>2 - Output Compare Match: </a:t>
            </a:r>
            <a:r>
              <a:rPr lang="fr-FR" sz="1600" b="1" dirty="0" err="1">
                <a:solidFill>
                  <a:srgbClr val="C00000"/>
                </a:solidFill>
                <a:latin typeface="Calibri" pitchFamily="34" charset="0"/>
              </a:rPr>
              <a:t>when</a:t>
            </a:r>
            <a:r>
              <a:rPr lang="fr-FR" sz="1600" b="1" dirty="0">
                <a:solidFill>
                  <a:srgbClr val="C00000"/>
                </a:solidFill>
                <a:latin typeface="Calibri" pitchFamily="34" charset="0"/>
              </a:rPr>
              <a:t> an </a:t>
            </a:r>
            <a:r>
              <a:rPr lang="fr-FR" sz="1600" b="1" dirty="0" err="1">
                <a:solidFill>
                  <a:srgbClr val="C00000"/>
                </a:solidFill>
                <a:latin typeface="Calibri" pitchFamily="34" charset="0"/>
              </a:rPr>
              <a:t>event</a:t>
            </a:r>
            <a:r>
              <a:rPr lang="fr-FR" sz="1600" b="1" dirty="0">
                <a:solidFill>
                  <a:srgbClr val="C00000"/>
                </a:solidFill>
                <a:latin typeface="Calibri" pitchFamily="34" charset="0"/>
              </a:rPr>
              <a:t> Output Compare Match </a:t>
            </a:r>
            <a:r>
              <a:rPr lang="fr-FR" sz="1600" b="1" dirty="0" err="1">
                <a:solidFill>
                  <a:srgbClr val="C00000"/>
                </a:solidFill>
                <a:latin typeface="Calibri" pitchFamily="34" charset="0"/>
              </a:rPr>
              <a:t>occurs</a:t>
            </a:r>
            <a:r>
              <a:rPr lang="fr-FR" sz="1600" b="1" dirty="0">
                <a:solidFill>
                  <a:srgbClr val="C00000"/>
                </a:solidFill>
                <a:latin typeface="Calibri" pitchFamily="34" charset="0"/>
              </a:rPr>
              <a:t>, an </a:t>
            </a:r>
            <a:r>
              <a:rPr lang="fr-FR" sz="1600" b="1" dirty="0" err="1">
                <a:solidFill>
                  <a:srgbClr val="C00000"/>
                </a:solidFill>
                <a:latin typeface="Calibri" pitchFamily="34" charset="0"/>
              </a:rPr>
              <a:t>OCFxy</a:t>
            </a:r>
            <a:r>
              <a:rPr lang="fr-FR" sz="1600" b="1" dirty="0">
                <a:solidFill>
                  <a:srgbClr val="C00000"/>
                </a:solidFill>
                <a:latin typeface="Calibri" pitchFamily="34" charset="0"/>
              </a:rPr>
              <a:t> flag </a:t>
            </a:r>
            <a:r>
              <a:rPr lang="fr-FR" sz="1600" b="1" dirty="0" err="1">
                <a:solidFill>
                  <a:srgbClr val="C00000"/>
                </a:solidFill>
                <a:latin typeface="Calibri" pitchFamily="34" charset="0"/>
              </a:rPr>
              <a:t>is</a:t>
            </a:r>
            <a:r>
              <a:rPr lang="fr-FR" sz="1600" b="1" dirty="0">
                <a:solidFill>
                  <a:srgbClr val="C00000"/>
                </a:solidFill>
                <a:latin typeface="Calibri" pitchFamily="34" charset="0"/>
              </a:rPr>
              <a:t> set in the '</a:t>
            </a:r>
            <a:r>
              <a:rPr lang="fr-FR" sz="1600" b="1" dirty="0" err="1">
                <a:solidFill>
                  <a:srgbClr val="C00000"/>
                </a:solidFill>
                <a:latin typeface="Calibri" pitchFamily="34" charset="0"/>
              </a:rPr>
              <a:t>interrupt</a:t>
            </a:r>
            <a:r>
              <a:rPr lang="fr-FR" sz="1600" b="1" dirty="0">
                <a:solidFill>
                  <a:srgbClr val="C00000"/>
                </a:solidFill>
                <a:latin typeface="Calibri" pitchFamily="34" charset="0"/>
              </a:rPr>
              <a:t> flag </a:t>
            </a:r>
            <a:r>
              <a:rPr lang="fr-FR" sz="1600" b="1" dirty="0" err="1">
                <a:solidFill>
                  <a:srgbClr val="C00000"/>
                </a:solidFill>
                <a:latin typeface="Calibri" pitchFamily="34" charset="0"/>
              </a:rPr>
              <a:t>register</a:t>
            </a:r>
            <a:r>
              <a:rPr lang="fr-FR" sz="1600" b="1" dirty="0">
                <a:solidFill>
                  <a:srgbClr val="C00000"/>
                </a:solidFill>
                <a:latin typeface="Calibri" pitchFamily="34" charset="0"/>
              </a:rPr>
              <a:t>' </a:t>
            </a:r>
            <a:r>
              <a:rPr lang="fr-FR" sz="1600" b="1" dirty="0" err="1">
                <a:solidFill>
                  <a:srgbClr val="C00000"/>
                </a:solidFill>
                <a:latin typeface="Calibri" pitchFamily="34" charset="0"/>
              </a:rPr>
              <a:t>register</a:t>
            </a:r>
            <a:r>
              <a:rPr lang="fr-FR" sz="1600" b="1" dirty="0">
                <a:solidFill>
                  <a:srgbClr val="C00000"/>
                </a:solidFill>
                <a:latin typeface="Calibri" pitchFamily="34" charset="0"/>
              </a:rPr>
              <a:t> </a:t>
            </a:r>
            <a:r>
              <a:rPr lang="fr-FR" sz="1600" b="1" dirty="0" err="1">
                <a:solidFill>
                  <a:srgbClr val="C00000"/>
                </a:solidFill>
                <a:latin typeface="Calibri" pitchFamily="34" charset="0"/>
              </a:rPr>
              <a:t>TIFRx</a:t>
            </a:r>
            <a:r>
              <a:rPr lang="fr-FR" sz="1600" b="1" dirty="0">
                <a:solidFill>
                  <a:srgbClr val="C00000"/>
                </a:solidFill>
                <a:latin typeface="Calibri" pitchFamily="34" charset="0"/>
              </a:rPr>
              <a:t>. </a:t>
            </a:r>
            <a:r>
              <a:rPr lang="fr-FR" sz="1600" b="1" dirty="0" err="1">
                <a:solidFill>
                  <a:srgbClr val="C00000"/>
                </a:solidFill>
                <a:latin typeface="Calibri" pitchFamily="34" charset="0"/>
              </a:rPr>
              <a:t>When</a:t>
            </a:r>
            <a:r>
              <a:rPr lang="fr-FR" sz="1600" b="1" dirty="0">
                <a:solidFill>
                  <a:srgbClr val="C00000"/>
                </a:solidFill>
                <a:latin typeface="Calibri" pitchFamily="34" charset="0"/>
              </a:rPr>
              <a:t> the "output compare </a:t>
            </a:r>
            <a:r>
              <a:rPr lang="fr-FR" sz="1600" b="1" dirty="0" err="1">
                <a:solidFill>
                  <a:srgbClr val="C00000"/>
                </a:solidFill>
                <a:latin typeface="Calibri" pitchFamily="34" charset="0"/>
              </a:rPr>
              <a:t>interrupt</a:t>
            </a:r>
            <a:r>
              <a:rPr lang="fr-FR" sz="1600" b="1" dirty="0">
                <a:solidFill>
                  <a:srgbClr val="C00000"/>
                </a:solidFill>
                <a:latin typeface="Calibri" pitchFamily="34" charset="0"/>
              </a:rPr>
              <a:t> enable bit" </a:t>
            </a:r>
            <a:r>
              <a:rPr lang="fr-FR" sz="1600" b="1" dirty="0" err="1">
                <a:solidFill>
                  <a:srgbClr val="C00000"/>
                </a:solidFill>
                <a:latin typeface="Calibri" pitchFamily="34" charset="0"/>
              </a:rPr>
              <a:t>OCIExy</a:t>
            </a:r>
            <a:r>
              <a:rPr lang="fr-FR" sz="1600" b="1" dirty="0">
                <a:solidFill>
                  <a:srgbClr val="C00000"/>
                </a:solidFill>
                <a:latin typeface="Calibri" pitchFamily="34" charset="0"/>
              </a:rPr>
              <a:t> </a:t>
            </a:r>
            <a:r>
              <a:rPr lang="fr-FR" sz="1600" b="1" dirty="0" err="1">
                <a:solidFill>
                  <a:srgbClr val="C00000"/>
                </a:solidFill>
                <a:latin typeface="Calibri" pitchFamily="34" charset="0"/>
              </a:rPr>
              <a:t>is</a:t>
            </a:r>
            <a:r>
              <a:rPr lang="fr-FR" sz="1600" b="1" dirty="0">
                <a:solidFill>
                  <a:srgbClr val="C00000"/>
                </a:solidFill>
                <a:latin typeface="Calibri" pitchFamily="34" charset="0"/>
              </a:rPr>
              <a:t> put </a:t>
            </a:r>
            <a:r>
              <a:rPr lang="fr-FR" sz="1600" b="1" dirty="0" err="1">
                <a:solidFill>
                  <a:srgbClr val="C00000"/>
                </a:solidFill>
                <a:latin typeface="Calibri" pitchFamily="34" charset="0"/>
              </a:rPr>
              <a:t>into</a:t>
            </a:r>
            <a:r>
              <a:rPr lang="fr-FR" sz="1600" b="1" dirty="0">
                <a:solidFill>
                  <a:srgbClr val="C00000"/>
                </a:solidFill>
                <a:latin typeface="Calibri" pitchFamily="34" charset="0"/>
              </a:rPr>
              <a:t> </a:t>
            </a:r>
            <a:r>
              <a:rPr lang="fr-FR" sz="1600" b="1" dirty="0" err="1">
                <a:solidFill>
                  <a:srgbClr val="C00000"/>
                </a:solidFill>
                <a:latin typeface="Calibri" pitchFamily="34" charset="0"/>
              </a:rPr>
              <a:t>registry</a:t>
            </a:r>
            <a:r>
              <a:rPr lang="fr-FR" sz="1600" b="1" dirty="0">
                <a:solidFill>
                  <a:srgbClr val="C00000"/>
                </a:solidFill>
                <a:latin typeface="Calibri" pitchFamily="34" charset="0"/>
              </a:rPr>
              <a:t> "</a:t>
            </a:r>
            <a:r>
              <a:rPr lang="fr-FR" sz="1600" b="1" dirty="0" err="1">
                <a:solidFill>
                  <a:srgbClr val="C00000"/>
                </a:solidFill>
                <a:latin typeface="Calibri" pitchFamily="34" charset="0"/>
              </a:rPr>
              <a:t>interrupt</a:t>
            </a:r>
            <a:r>
              <a:rPr lang="fr-FR" sz="1600" b="1" dirty="0">
                <a:solidFill>
                  <a:srgbClr val="C00000"/>
                </a:solidFill>
                <a:latin typeface="Calibri" pitchFamily="34" charset="0"/>
              </a:rPr>
              <a:t> </a:t>
            </a:r>
            <a:r>
              <a:rPr lang="fr-FR" sz="1600" b="1" dirty="0" err="1">
                <a:solidFill>
                  <a:srgbClr val="C00000"/>
                </a:solidFill>
                <a:latin typeface="Calibri" pitchFamily="34" charset="0"/>
              </a:rPr>
              <a:t>mask</a:t>
            </a:r>
            <a:r>
              <a:rPr lang="fr-FR" sz="1600" b="1" dirty="0">
                <a:solidFill>
                  <a:srgbClr val="C00000"/>
                </a:solidFill>
                <a:latin typeface="Calibri" pitchFamily="34" charset="0"/>
              </a:rPr>
              <a:t> </a:t>
            </a:r>
            <a:r>
              <a:rPr lang="fr-FR" sz="1600" b="1" dirty="0" err="1">
                <a:solidFill>
                  <a:srgbClr val="C00000"/>
                </a:solidFill>
                <a:latin typeface="Calibri" pitchFamily="34" charset="0"/>
              </a:rPr>
              <a:t>register</a:t>
            </a:r>
            <a:r>
              <a:rPr lang="fr-FR" sz="1600" b="1" dirty="0">
                <a:solidFill>
                  <a:srgbClr val="C00000"/>
                </a:solidFill>
                <a:latin typeface="Calibri" pitchFamily="34" charset="0"/>
              </a:rPr>
              <a:t> </a:t>
            </a:r>
            <a:r>
              <a:rPr lang="fr-FR" sz="1600" b="1" dirty="0" err="1">
                <a:solidFill>
                  <a:srgbClr val="C00000"/>
                </a:solidFill>
                <a:latin typeface="Calibri" pitchFamily="34" charset="0"/>
              </a:rPr>
              <a:t>TIMSKx</a:t>
            </a:r>
            <a:r>
              <a:rPr lang="fr-FR" sz="1600" b="1" dirty="0">
                <a:solidFill>
                  <a:srgbClr val="C00000"/>
                </a:solidFill>
                <a:latin typeface="Calibri" pitchFamily="34" charset="0"/>
              </a:rPr>
              <a:t>", the "output compare match </a:t>
            </a:r>
            <a:r>
              <a:rPr lang="fr-FR" sz="1600" b="1" dirty="0" err="1">
                <a:solidFill>
                  <a:srgbClr val="C00000"/>
                </a:solidFill>
                <a:latin typeface="Calibri" pitchFamily="34" charset="0"/>
              </a:rPr>
              <a:t>interrupt</a:t>
            </a:r>
            <a:r>
              <a:rPr lang="fr-FR" sz="1600" b="1" dirty="0">
                <a:solidFill>
                  <a:srgbClr val="C00000"/>
                </a:solidFill>
                <a:latin typeface="Calibri" pitchFamily="34" charset="0"/>
              </a:rPr>
              <a:t> service" ISR (</a:t>
            </a:r>
            <a:r>
              <a:rPr lang="fr-FR" sz="1600" b="1" dirty="0" err="1">
                <a:solidFill>
                  <a:srgbClr val="C00000"/>
                </a:solidFill>
                <a:latin typeface="Calibri" pitchFamily="34" charset="0"/>
              </a:rPr>
              <a:t>TIMERx_COMPy_vect</a:t>
            </a:r>
            <a:r>
              <a:rPr lang="fr-FR" sz="1600" b="1" dirty="0">
                <a:solidFill>
                  <a:srgbClr val="C00000"/>
                </a:solidFill>
                <a:latin typeface="Calibri" pitchFamily="34" charset="0"/>
              </a:rPr>
              <a:t>) </a:t>
            </a:r>
            <a:r>
              <a:rPr lang="fr-FR" sz="1600" b="1" dirty="0" err="1">
                <a:solidFill>
                  <a:srgbClr val="C00000"/>
                </a:solidFill>
                <a:latin typeface="Calibri" pitchFamily="34" charset="0"/>
              </a:rPr>
              <a:t>is</a:t>
            </a:r>
            <a:r>
              <a:rPr lang="fr-FR" sz="1600" b="1" dirty="0">
                <a:solidFill>
                  <a:srgbClr val="C00000"/>
                </a:solidFill>
                <a:latin typeface="Calibri" pitchFamily="34" charset="0"/>
              </a:rPr>
              <a:t> </a:t>
            </a:r>
            <a:r>
              <a:rPr lang="fr-FR" sz="1600" b="1" dirty="0" err="1">
                <a:solidFill>
                  <a:srgbClr val="C00000"/>
                </a:solidFill>
                <a:latin typeface="Calibri" pitchFamily="34" charset="0"/>
              </a:rPr>
              <a:t>called</a:t>
            </a:r>
            <a:r>
              <a:rPr lang="fr-FR" sz="1600" b="1" dirty="0">
                <a:solidFill>
                  <a:srgbClr val="C00000"/>
                </a:solidFill>
                <a:latin typeface="Calibri" pitchFamily="34" charset="0"/>
              </a:rPr>
              <a:t>. </a:t>
            </a:r>
          </a:p>
          <a:p>
            <a:pPr algn="just"/>
            <a:r>
              <a:rPr lang="fr-FR" sz="1600" b="1" dirty="0">
                <a:solidFill>
                  <a:srgbClr val="C00000"/>
                </a:solidFill>
                <a:latin typeface="Calibri" pitchFamily="34" charset="0"/>
              </a:rPr>
              <a:t>3 - PWM: </a:t>
            </a:r>
            <a:r>
              <a:rPr lang="fr-FR" sz="1600" b="1" dirty="0" err="1">
                <a:solidFill>
                  <a:srgbClr val="C00000"/>
                </a:solidFill>
                <a:latin typeface="Calibri" pitchFamily="34" charset="0"/>
              </a:rPr>
              <a:t>using</a:t>
            </a:r>
            <a:r>
              <a:rPr lang="fr-FR" sz="1600" b="1" dirty="0">
                <a:solidFill>
                  <a:srgbClr val="C00000"/>
                </a:solidFill>
                <a:latin typeface="Calibri" pitchFamily="34" charset="0"/>
              </a:rPr>
              <a:t> records </a:t>
            </a:r>
            <a:r>
              <a:rPr lang="fr-FR" sz="1600" b="1" dirty="0" err="1">
                <a:solidFill>
                  <a:srgbClr val="C00000"/>
                </a:solidFill>
                <a:latin typeface="Calibri" pitchFamily="34" charset="0"/>
              </a:rPr>
              <a:t>OCRxA</a:t>
            </a:r>
            <a:r>
              <a:rPr lang="fr-FR" sz="1600" b="1" dirty="0">
                <a:solidFill>
                  <a:srgbClr val="C00000"/>
                </a:solidFill>
                <a:latin typeface="Calibri" pitchFamily="34" charset="0"/>
              </a:rPr>
              <a:t>, </a:t>
            </a:r>
            <a:r>
              <a:rPr lang="fr-FR" sz="1600" b="1" dirty="0" err="1">
                <a:solidFill>
                  <a:srgbClr val="C00000"/>
                </a:solidFill>
                <a:latin typeface="Calibri" pitchFamily="34" charset="0"/>
              </a:rPr>
              <a:t>OCRxB</a:t>
            </a:r>
            <a:r>
              <a:rPr lang="fr-FR" sz="1600" b="1" dirty="0">
                <a:solidFill>
                  <a:srgbClr val="C00000"/>
                </a:solidFill>
                <a:latin typeface="Calibri" pitchFamily="34" charset="0"/>
              </a:rPr>
              <a:t>......</a:t>
            </a:r>
            <a:endParaRPr lang="fr-FR" sz="1600" b="1" dirty="0">
              <a:solidFill>
                <a:srgbClr val="0070C0"/>
              </a:solidFill>
              <a:latin typeface="Calibri" pitchFamily="34" charset="0"/>
            </a:endParaRPr>
          </a:p>
        </p:txBody>
      </p:sp>
      <p:sp>
        <p:nvSpPr>
          <p:cNvPr id="9" name="Rectangle 8"/>
          <p:cNvSpPr/>
          <p:nvPr/>
        </p:nvSpPr>
        <p:spPr>
          <a:xfrm>
            <a:off x="0" y="548680"/>
            <a:ext cx="9144000" cy="1323439"/>
          </a:xfrm>
          <a:prstGeom prst="rect">
            <a:avLst/>
          </a:prstGeom>
        </p:spPr>
        <p:txBody>
          <a:bodyPr wrap="square">
            <a:spAutoFit/>
          </a:bodyPr>
          <a:lstStyle/>
          <a:p>
            <a:pPr algn="just"/>
            <a:r>
              <a:rPr lang="en-US" sz="1600" b="1" dirty="0">
                <a:solidFill>
                  <a:srgbClr val="C00000"/>
                </a:solidFill>
                <a:latin typeface="Calibri" pitchFamily="34" charset="0"/>
              </a:rPr>
              <a:t>To an interrupt pending is able to call ISR, be that:</a:t>
            </a:r>
          </a:p>
          <a:p>
            <a:pPr algn="just"/>
            <a:r>
              <a:rPr lang="en-US" sz="1600" b="1" dirty="0">
                <a:solidFill>
                  <a:srgbClr val="C00000"/>
                </a:solidFill>
                <a:latin typeface="Calibri" pitchFamily="34" charset="0"/>
              </a:rPr>
              <a:t>-the interrupts are enabled. They are enabled/disabled by the Interrupt () /</a:t>
            </a:r>
            <a:r>
              <a:rPr lang="en-US" sz="1600" b="1" dirty="0" err="1">
                <a:solidFill>
                  <a:srgbClr val="C00000"/>
                </a:solidFill>
                <a:latin typeface="Calibri" pitchFamily="34" charset="0"/>
              </a:rPr>
              <a:t>noInterrupts</a:t>
            </a:r>
            <a:r>
              <a:rPr lang="en-US" sz="1600" b="1" dirty="0">
                <a:solidFill>
                  <a:srgbClr val="C00000"/>
                </a:solidFill>
                <a:latin typeface="Calibri" pitchFamily="34" charset="0"/>
              </a:rPr>
              <a:t> () functions. By default, they are enabled in the Arduino firmware.   </a:t>
            </a:r>
          </a:p>
          <a:p>
            <a:pPr algn="just"/>
            <a:r>
              <a:rPr lang="en-US" sz="1600" b="1" dirty="0">
                <a:solidFill>
                  <a:srgbClr val="C00000"/>
                </a:solidFill>
                <a:latin typeface="Calibri" pitchFamily="34" charset="0"/>
              </a:rPr>
              <a:t>Attention, the </a:t>
            </a:r>
            <a:r>
              <a:rPr lang="en-US" sz="1600" b="1" dirty="0" err="1">
                <a:solidFill>
                  <a:srgbClr val="C00000"/>
                </a:solidFill>
                <a:latin typeface="Calibri" pitchFamily="34" charset="0"/>
              </a:rPr>
              <a:t>attachInterrupt</a:t>
            </a:r>
            <a:r>
              <a:rPr lang="en-US" sz="1600" b="1" dirty="0">
                <a:solidFill>
                  <a:srgbClr val="C00000"/>
                </a:solidFill>
                <a:latin typeface="Calibri" pitchFamily="34" charset="0"/>
              </a:rPr>
              <a:t>() and </a:t>
            </a:r>
            <a:r>
              <a:rPr lang="en-US" sz="1600" b="1" dirty="0" err="1">
                <a:solidFill>
                  <a:srgbClr val="C00000"/>
                </a:solidFill>
                <a:latin typeface="Calibri" pitchFamily="34" charset="0"/>
              </a:rPr>
              <a:t>detachInterrupt</a:t>
            </a:r>
            <a:r>
              <a:rPr lang="en-US" sz="1600" b="1" dirty="0">
                <a:solidFill>
                  <a:srgbClr val="C00000"/>
                </a:solidFill>
                <a:latin typeface="Calibri" pitchFamily="34" charset="0"/>
              </a:rPr>
              <a:t>() functions are used for external interruptions on the pins (i.e. hardware INTERRUPTS).</a:t>
            </a:r>
            <a:endParaRPr lang="fr-FR" sz="1600" b="1" i="1" dirty="0">
              <a:solidFill>
                <a:srgbClr val="FF0000"/>
              </a:solidFill>
              <a:latin typeface="Calibri" pitchFamily="34" charset="0"/>
            </a:endParaRPr>
          </a:p>
        </p:txBody>
      </p:sp>
      <p:sp>
        <p:nvSpPr>
          <p:cNvPr id="10" name="Rectangle 9"/>
          <p:cNvSpPr/>
          <p:nvPr/>
        </p:nvSpPr>
        <p:spPr>
          <a:xfrm>
            <a:off x="36512" y="1772816"/>
            <a:ext cx="9107488" cy="584775"/>
          </a:xfrm>
          <a:prstGeom prst="rect">
            <a:avLst/>
          </a:prstGeom>
        </p:spPr>
        <p:txBody>
          <a:bodyPr wrap="square">
            <a:spAutoFit/>
          </a:bodyPr>
          <a:lstStyle/>
          <a:p>
            <a:pPr algn="just"/>
            <a:r>
              <a:rPr lang="en-US" sz="1600" b="1" dirty="0">
                <a:solidFill>
                  <a:srgbClr val="0070C0"/>
                </a:solidFill>
                <a:latin typeface="Calibri" pitchFamily="34" charset="0"/>
              </a:rPr>
              <a:t>-The mask of interrupts to be activated. It is enabled/disabled in defining/clear the bits of the register of the interrupt mask (</a:t>
            </a:r>
            <a:r>
              <a:rPr lang="en-US" sz="1600" b="1" dirty="0" err="1">
                <a:solidFill>
                  <a:srgbClr val="0070C0"/>
                </a:solidFill>
                <a:latin typeface="Calibri" pitchFamily="34" charset="0"/>
              </a:rPr>
              <a:t>TIMSKx</a:t>
            </a:r>
            <a:r>
              <a:rPr lang="en-US" sz="1600" b="1" dirty="0">
                <a:solidFill>
                  <a:srgbClr val="0070C0"/>
                </a:solidFill>
                <a:latin typeface="Calibri" pitchFamily="34" charset="0"/>
              </a:rPr>
              <a:t>).</a:t>
            </a:r>
            <a:endParaRPr lang="fr-FR" sz="1600" b="1" dirty="0">
              <a:solidFill>
                <a:srgbClr val="0070C0"/>
              </a:solidFill>
              <a:latin typeface="Calibri" pitchFamily="34" charset="0"/>
            </a:endParaRPr>
          </a:p>
        </p:txBody>
      </p:sp>
      <p:sp>
        <p:nvSpPr>
          <p:cNvPr id="11" name="Rectangle 10"/>
          <p:cNvSpPr/>
          <p:nvPr/>
        </p:nvSpPr>
        <p:spPr>
          <a:xfrm>
            <a:off x="0" y="2525995"/>
            <a:ext cx="9144000" cy="830997"/>
          </a:xfrm>
          <a:prstGeom prst="rect">
            <a:avLst/>
          </a:prstGeom>
        </p:spPr>
        <p:txBody>
          <a:bodyPr wrap="square">
            <a:spAutoFit/>
          </a:bodyPr>
          <a:lstStyle/>
          <a:p>
            <a:pPr algn="just"/>
            <a:r>
              <a:rPr lang="en-US" sz="1600" b="1" i="1" dirty="0">
                <a:solidFill>
                  <a:srgbClr val="00B050"/>
                </a:solidFill>
                <a:latin typeface="Calibri" pitchFamily="34" charset="0"/>
              </a:rPr>
              <a:t>In practice: when an interruption occurs, a 'flag' is set in the interrupt register (</a:t>
            </a:r>
            <a:r>
              <a:rPr lang="en-US" sz="1600" b="1" i="1" dirty="0" err="1">
                <a:solidFill>
                  <a:srgbClr val="00B050"/>
                </a:solidFill>
                <a:latin typeface="Calibri" pitchFamily="34" charset="0"/>
              </a:rPr>
              <a:t>TIFRx</a:t>
            </a:r>
            <a:r>
              <a:rPr lang="en-US" sz="1600" b="1" i="1" dirty="0">
                <a:solidFill>
                  <a:srgbClr val="00B050"/>
                </a:solidFill>
                <a:latin typeface="Calibri" pitchFamily="34" charset="0"/>
              </a:rPr>
              <a:t>). This interruption is then automatically cleared when entering the ISR or even clearing manually the bit in the registry that contains the flag.</a:t>
            </a:r>
            <a:endParaRPr lang="fr-FR" sz="1600" b="1" i="1" dirty="0">
              <a:solidFill>
                <a:srgbClr val="0070C0"/>
              </a:solidFill>
              <a:latin typeface="Calibri" pitchFamily="34" charset="0"/>
            </a:endParaRPr>
          </a:p>
        </p:txBody>
      </p:sp>
      <p:pic>
        <p:nvPicPr>
          <p:cNvPr id="12" name="Image 11">
            <a:hlinkClick r:id="rId2" action="ppaction://hlinksldjump"/>
            <a:extLst>
              <a:ext uri="{FF2B5EF4-FFF2-40B4-BE49-F238E27FC236}">
                <a16:creationId xmlns:a16="http://schemas.microsoft.com/office/drawing/2014/main" id="{522038B1-BDA8-428A-A292-05C2C8407E1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164</a:t>
            </a:fld>
            <a:endParaRPr lang="fr-FR" dirty="0"/>
          </a:p>
        </p:txBody>
      </p:sp>
      <p:sp>
        <p:nvSpPr>
          <p:cNvPr id="2" name="Titre 1"/>
          <p:cNvSpPr>
            <a:spLocks noGrp="1"/>
          </p:cNvSpPr>
          <p:nvPr>
            <p:ph type="title" idx="4294967295"/>
          </p:nvPr>
        </p:nvSpPr>
        <p:spPr>
          <a:xfrm>
            <a:off x="914400" y="0"/>
            <a:ext cx="8229600" cy="490538"/>
          </a:xfrm>
        </p:spPr>
        <p:txBody>
          <a:bodyPr/>
          <a:lstStyle/>
          <a:p>
            <a:r>
              <a:rPr lang="fr-FR" dirty="0"/>
              <a:t>EXAMPLE OF SOFTWARE INTERRUPT</a:t>
            </a:r>
          </a:p>
        </p:txBody>
      </p:sp>
      <p:pic>
        <p:nvPicPr>
          <p:cNvPr id="2396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2492896"/>
            <a:ext cx="4337620" cy="4008722"/>
          </a:xfrm>
          <a:prstGeom prst="rect">
            <a:avLst/>
          </a:prstGeom>
          <a:noFill/>
          <a:ln w="9525">
            <a:noFill/>
            <a:miter lim="800000"/>
            <a:headEnd/>
            <a:tailEnd/>
          </a:ln>
        </p:spPr>
      </p:pic>
      <p:pic>
        <p:nvPicPr>
          <p:cNvPr id="2396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3591" y="596694"/>
            <a:ext cx="3758742" cy="1398602"/>
          </a:xfrm>
          <a:prstGeom prst="rect">
            <a:avLst/>
          </a:prstGeom>
          <a:noFill/>
          <a:ln w="9525">
            <a:noFill/>
            <a:miter lim="800000"/>
            <a:headEnd/>
            <a:tailEnd/>
          </a:ln>
        </p:spPr>
      </p:pic>
      <p:sp>
        <p:nvSpPr>
          <p:cNvPr id="6" name="Rectangle 5"/>
          <p:cNvSpPr/>
          <p:nvPr/>
        </p:nvSpPr>
        <p:spPr>
          <a:xfrm>
            <a:off x="35496" y="476672"/>
            <a:ext cx="5112568" cy="1600438"/>
          </a:xfrm>
          <a:prstGeom prst="rect">
            <a:avLst/>
          </a:prstGeom>
        </p:spPr>
        <p:txBody>
          <a:bodyPr wrap="square">
            <a:spAutoFit/>
          </a:bodyPr>
          <a:lstStyle/>
          <a:p>
            <a:pPr algn="just"/>
            <a:r>
              <a:rPr lang="fr-FR" b="1" dirty="0">
                <a:solidFill>
                  <a:srgbClr val="C00000"/>
                </a:solidFill>
                <a:latin typeface="Calibri" pitchFamily="34" charset="0"/>
              </a:rPr>
              <a:t>BLINKING A LED WITH TIMER/COUNTER </a:t>
            </a:r>
            <a:r>
              <a:rPr lang="en-US" b="1" dirty="0">
                <a:solidFill>
                  <a:srgbClr val="C00000"/>
                </a:solidFill>
                <a:latin typeface="Calibri" pitchFamily="34" charset="0"/>
              </a:rPr>
              <a:t>COMPARE MATCH INTERRUPT: </a:t>
            </a:r>
          </a:p>
          <a:p>
            <a:pPr algn="just"/>
            <a:r>
              <a:rPr lang="en-US" b="1" dirty="0">
                <a:solidFill>
                  <a:srgbClr val="00B050"/>
                </a:solidFill>
                <a:latin typeface="Calibri" pitchFamily="34" charset="0"/>
              </a:rPr>
              <a:t>This example uses the timer1 (16 - bit) in CTC mode and "compare match interrupt" to cause a LED to blink.  The timer is set to a frequency of 2 Hz. The LED is now activated in the interrupt service routine.</a:t>
            </a:r>
          </a:p>
          <a:p>
            <a:pPr algn="just"/>
            <a:r>
              <a:rPr lang="fr-FR" b="1" dirty="0">
                <a:solidFill>
                  <a:srgbClr val="0070C0"/>
                </a:solidFill>
                <a:latin typeface="Calibri" pitchFamily="34" charset="0"/>
              </a:rPr>
              <a:t>Data: </a:t>
            </a:r>
            <a:r>
              <a:rPr lang="fr-FR" b="1" dirty="0" err="1">
                <a:solidFill>
                  <a:srgbClr val="0070C0"/>
                </a:solidFill>
                <a:latin typeface="Calibri" pitchFamily="34" charset="0"/>
              </a:rPr>
              <a:t>clock</a:t>
            </a:r>
            <a:r>
              <a:rPr lang="fr-FR" b="1" dirty="0">
                <a:solidFill>
                  <a:srgbClr val="0070C0"/>
                </a:solidFill>
                <a:latin typeface="Calibri" pitchFamily="34" charset="0"/>
              </a:rPr>
              <a:t> </a:t>
            </a:r>
            <a:r>
              <a:rPr lang="fr-FR" b="1" dirty="0" err="1">
                <a:solidFill>
                  <a:srgbClr val="0070C0"/>
                </a:solidFill>
                <a:latin typeface="Calibri" pitchFamily="34" charset="0"/>
              </a:rPr>
              <a:t>frequency</a:t>
            </a:r>
            <a:r>
              <a:rPr lang="fr-FR" b="1" dirty="0">
                <a:solidFill>
                  <a:srgbClr val="0070C0"/>
                </a:solidFill>
                <a:latin typeface="Calibri" pitchFamily="34" charset="0"/>
              </a:rPr>
              <a:t> system = 16MHz, </a:t>
            </a:r>
            <a:r>
              <a:rPr lang="fr-FR" b="1" dirty="0" err="1">
                <a:solidFill>
                  <a:srgbClr val="0070C0"/>
                </a:solidFill>
                <a:latin typeface="Calibri" pitchFamily="34" charset="0"/>
              </a:rPr>
              <a:t>Prescaler</a:t>
            </a:r>
            <a:r>
              <a:rPr lang="fr-FR" b="1" dirty="0">
                <a:solidFill>
                  <a:srgbClr val="0070C0"/>
                </a:solidFill>
                <a:latin typeface="Calibri" pitchFamily="34" charset="0"/>
              </a:rPr>
              <a:t> at 256 </a:t>
            </a:r>
            <a:endParaRPr lang="en-US" b="1" dirty="0">
              <a:latin typeface="Calibri" pitchFamily="34" charset="0"/>
            </a:endParaRPr>
          </a:p>
        </p:txBody>
      </p:sp>
      <p:sp>
        <p:nvSpPr>
          <p:cNvPr id="7" name="Rectangle 6"/>
          <p:cNvSpPr/>
          <p:nvPr/>
        </p:nvSpPr>
        <p:spPr>
          <a:xfrm>
            <a:off x="5004048" y="2215897"/>
            <a:ext cx="3275856" cy="276999"/>
          </a:xfrm>
          <a:prstGeom prst="rect">
            <a:avLst/>
          </a:prstGeom>
        </p:spPr>
        <p:txBody>
          <a:bodyPr wrap="square">
            <a:spAutoFit/>
          </a:bodyPr>
          <a:lstStyle/>
          <a:p>
            <a:pPr algn="just"/>
            <a:r>
              <a:rPr lang="fr-FR" sz="1200" b="1" dirty="0">
                <a:solidFill>
                  <a:srgbClr val="0070C0"/>
                </a:solidFill>
                <a:latin typeface="Calibri" pitchFamily="34" charset="0"/>
              </a:rPr>
              <a:t>=&gt; Counter = (16MHz/(256*65536))/2Hz=</a:t>
            </a:r>
            <a:r>
              <a:rPr lang="fr-FR" sz="1200" b="1" dirty="0">
                <a:solidFill>
                  <a:srgbClr val="C00000"/>
                </a:solidFill>
                <a:latin typeface="Calibri" pitchFamily="34" charset="0"/>
              </a:rPr>
              <a:t>31250</a:t>
            </a:r>
          </a:p>
        </p:txBody>
      </p:sp>
      <p:sp>
        <p:nvSpPr>
          <p:cNvPr id="8" name="Rectangle 7"/>
          <p:cNvSpPr/>
          <p:nvPr/>
        </p:nvSpPr>
        <p:spPr>
          <a:xfrm>
            <a:off x="3252" y="6320353"/>
            <a:ext cx="2783262" cy="276999"/>
          </a:xfrm>
          <a:prstGeom prst="rect">
            <a:avLst/>
          </a:prstGeom>
        </p:spPr>
        <p:txBody>
          <a:bodyPr wrap="none">
            <a:spAutoFit/>
          </a:bodyPr>
          <a:lstStyle/>
          <a:p>
            <a:r>
              <a:rPr lang="fr-FR" sz="1200" b="1" i="1" dirty="0">
                <a:solidFill>
                  <a:srgbClr val="FF6600"/>
                </a:solidFill>
                <a:latin typeface="Calibri" pitchFamily="34" charset="0"/>
              </a:rPr>
              <a:t>http://letsmakerobots.com/node/28278</a:t>
            </a:r>
          </a:p>
        </p:txBody>
      </p:sp>
      <p:pic>
        <p:nvPicPr>
          <p:cNvPr id="23962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28" y="2420888"/>
            <a:ext cx="3739792" cy="3887460"/>
          </a:xfrm>
          <a:prstGeom prst="rect">
            <a:avLst/>
          </a:prstGeom>
          <a:noFill/>
          <a:ln w="9525">
            <a:noFill/>
            <a:miter lim="800000"/>
            <a:headEnd/>
            <a:tailEnd/>
          </a:ln>
        </p:spPr>
      </p:pic>
      <p:sp>
        <p:nvSpPr>
          <p:cNvPr id="11" name="Rectangle 10"/>
          <p:cNvSpPr/>
          <p:nvPr/>
        </p:nvSpPr>
        <p:spPr>
          <a:xfrm>
            <a:off x="0" y="2103239"/>
            <a:ext cx="3995936" cy="461665"/>
          </a:xfrm>
          <a:prstGeom prst="rect">
            <a:avLst/>
          </a:prstGeom>
        </p:spPr>
        <p:txBody>
          <a:bodyPr wrap="square">
            <a:spAutoFit/>
          </a:bodyPr>
          <a:lstStyle/>
          <a:p>
            <a:pPr algn="just"/>
            <a:r>
              <a:rPr lang="fr-FR" sz="1200" b="1" dirty="0" err="1">
                <a:solidFill>
                  <a:srgbClr val="0070C0"/>
                </a:solidFill>
                <a:latin typeface="Calibri" pitchFamily="34" charset="0"/>
              </a:rPr>
              <a:t>Same</a:t>
            </a:r>
            <a:r>
              <a:rPr lang="fr-FR" sz="1200" b="1" dirty="0">
                <a:solidFill>
                  <a:srgbClr val="0070C0"/>
                </a:solidFill>
                <a:latin typeface="Calibri" pitchFamily="34" charset="0"/>
              </a:rPr>
              <a:t> </a:t>
            </a:r>
            <a:r>
              <a:rPr lang="fr-FR" sz="1200" b="1" dirty="0" err="1">
                <a:solidFill>
                  <a:srgbClr val="0070C0"/>
                </a:solidFill>
                <a:latin typeface="Calibri" pitchFamily="34" charset="0"/>
              </a:rPr>
              <a:t>example</a:t>
            </a:r>
            <a:r>
              <a:rPr lang="fr-FR" sz="1200" b="1" dirty="0">
                <a:solidFill>
                  <a:srgbClr val="0070C0"/>
                </a:solidFill>
                <a:latin typeface="Calibri" pitchFamily="34" charset="0"/>
              </a:rPr>
              <a:t> but </a:t>
            </a:r>
            <a:r>
              <a:rPr lang="fr-FR" sz="1200" b="1" dirty="0" err="1">
                <a:solidFill>
                  <a:srgbClr val="0070C0"/>
                </a:solidFill>
                <a:latin typeface="Calibri" pitchFamily="34" charset="0"/>
              </a:rPr>
              <a:t>with</a:t>
            </a:r>
            <a:r>
              <a:rPr lang="fr-FR" sz="1200" b="1" dirty="0">
                <a:solidFill>
                  <a:srgbClr val="0070C0"/>
                </a:solidFill>
                <a:latin typeface="Calibri" pitchFamily="34" charset="0"/>
              </a:rPr>
              <a:t> TIMER OVERFLOW: </a:t>
            </a:r>
          </a:p>
          <a:p>
            <a:pPr algn="just"/>
            <a:r>
              <a:rPr lang="fr-FR" sz="1200" b="1" dirty="0">
                <a:solidFill>
                  <a:srgbClr val="0070C0"/>
                </a:solidFill>
                <a:latin typeface="Calibri" pitchFamily="34" charset="0"/>
              </a:rPr>
              <a:t>=&gt; Counter = 65536 - (16MHz/(256*65536))/2Hz=</a:t>
            </a:r>
            <a:r>
              <a:rPr lang="fr-FR" sz="1200" b="1" dirty="0">
                <a:solidFill>
                  <a:srgbClr val="C00000"/>
                </a:solidFill>
                <a:latin typeface="Calibri" pitchFamily="34" charset="0"/>
              </a:rPr>
              <a:t>34286</a:t>
            </a:r>
          </a:p>
        </p:txBody>
      </p:sp>
      <p:pic>
        <p:nvPicPr>
          <p:cNvPr id="12" name="Image 11">
            <a:hlinkClick r:id="rId5" action="ppaction://hlinksldjump"/>
            <a:extLst>
              <a:ext uri="{FF2B5EF4-FFF2-40B4-BE49-F238E27FC236}">
                <a16:creationId xmlns:a16="http://schemas.microsoft.com/office/drawing/2014/main" id="{A966AF32-B512-4DA1-8A10-ACB488EE4CE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239618"/>
                                        </p:tgtEl>
                                        <p:attrNameLst>
                                          <p:attrName>style.visibility</p:attrName>
                                        </p:attrNameLst>
                                      </p:cBhvr>
                                      <p:to>
                                        <p:strVal val="visible"/>
                                      </p:to>
                                    </p:set>
                                    <p:animEffect transition="in" filter="blinds(horizontal)">
                                      <p:cBhvr>
                                        <p:cTn id="10" dur="500"/>
                                        <p:tgtEl>
                                          <p:spTgt spid="2396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239619"/>
                                        </p:tgtEl>
                                        <p:attrNameLst>
                                          <p:attrName>style.visibility</p:attrName>
                                        </p:attrNameLst>
                                      </p:cBhvr>
                                      <p:to>
                                        <p:strVal val="visible"/>
                                      </p:to>
                                    </p:set>
                                    <p:animEffect transition="in" filter="blinds(horizontal)">
                                      <p:cBhvr>
                                        <p:cTn id="18" dur="500"/>
                                        <p:tgtEl>
                                          <p:spTgt spid="2396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nodeType="withEffect">
                                  <p:stCondLst>
                                    <p:cond delay="0"/>
                                  </p:stCondLst>
                                  <p:childTnLst>
                                    <p:set>
                                      <p:cBhvr>
                                        <p:cTn id="25" dur="1" fill="hold">
                                          <p:stCondLst>
                                            <p:cond delay="0"/>
                                          </p:stCondLst>
                                        </p:cTn>
                                        <p:tgtEl>
                                          <p:spTgt spid="239621"/>
                                        </p:tgtEl>
                                        <p:attrNameLst>
                                          <p:attrName>style.visibility</p:attrName>
                                        </p:attrNameLst>
                                      </p:cBhvr>
                                      <p:to>
                                        <p:strVal val="visible"/>
                                      </p:to>
                                    </p:set>
                                    <p:animEffect transition="in" filter="blinds(horizontal)">
                                      <p:cBhvr>
                                        <p:cTn id="26" dur="500"/>
                                        <p:tgtEl>
                                          <p:spTgt spid="23962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arduino_boards_duino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4149080"/>
            <a:ext cx="5543550" cy="2190750"/>
          </a:xfrm>
          <a:prstGeom prst="rect">
            <a:avLst/>
          </a:prstGeom>
        </p:spPr>
      </p:pic>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165</a:t>
            </a:fld>
            <a:endParaRPr lang="fr-FR" dirty="0"/>
          </a:p>
        </p:txBody>
      </p:sp>
      <p:sp>
        <p:nvSpPr>
          <p:cNvPr id="2" name="Titre 1"/>
          <p:cNvSpPr>
            <a:spLocks noGrp="1"/>
          </p:cNvSpPr>
          <p:nvPr>
            <p:ph type="title" idx="4294967295"/>
          </p:nvPr>
        </p:nvSpPr>
        <p:spPr>
          <a:xfrm>
            <a:off x="914400" y="0"/>
            <a:ext cx="8229600" cy="490538"/>
          </a:xfrm>
        </p:spPr>
        <p:txBody>
          <a:bodyPr/>
          <a:lstStyle/>
          <a:p>
            <a:r>
              <a:rPr lang="fr-FR" dirty="0"/>
              <a:t>TOWARDS REAL-TIME OS: DUIN-OS</a:t>
            </a:r>
          </a:p>
        </p:txBody>
      </p:sp>
      <p:sp>
        <p:nvSpPr>
          <p:cNvPr id="4" name="Rectangle 3"/>
          <p:cNvSpPr/>
          <p:nvPr/>
        </p:nvSpPr>
        <p:spPr>
          <a:xfrm>
            <a:off x="0" y="548680"/>
            <a:ext cx="9036496" cy="338554"/>
          </a:xfrm>
          <a:prstGeom prst="rect">
            <a:avLst/>
          </a:prstGeom>
        </p:spPr>
        <p:txBody>
          <a:bodyPr wrap="square">
            <a:spAutoFit/>
          </a:bodyPr>
          <a:lstStyle/>
          <a:p>
            <a:r>
              <a:rPr lang="en-US" sz="1600" b="1" dirty="0">
                <a:solidFill>
                  <a:srgbClr val="0070C0"/>
                </a:solidFill>
                <a:latin typeface="Calibri" pitchFamily="34" charset="0"/>
              </a:rPr>
              <a:t>With the craze for the Arduino, it was normal that a version of a RTOS appears: </a:t>
            </a:r>
            <a:r>
              <a:rPr lang="en-US" sz="1600" b="1" dirty="0" err="1">
                <a:solidFill>
                  <a:srgbClr val="0070C0"/>
                </a:solidFill>
                <a:latin typeface="Calibri" pitchFamily="34" charset="0"/>
              </a:rPr>
              <a:t>DuinOS</a:t>
            </a:r>
            <a:endParaRPr lang="fr-FR" sz="1600" b="1" dirty="0">
              <a:solidFill>
                <a:srgbClr val="00B050"/>
              </a:solidFill>
              <a:latin typeface="Calibri" pitchFamily="34" charset="0"/>
            </a:endParaRPr>
          </a:p>
        </p:txBody>
      </p:sp>
      <p:sp>
        <p:nvSpPr>
          <p:cNvPr id="5" name="Rectangle 4"/>
          <p:cNvSpPr/>
          <p:nvPr/>
        </p:nvSpPr>
        <p:spPr>
          <a:xfrm>
            <a:off x="35496" y="5600273"/>
            <a:ext cx="1831527" cy="276999"/>
          </a:xfrm>
          <a:prstGeom prst="rect">
            <a:avLst/>
          </a:prstGeom>
        </p:spPr>
        <p:txBody>
          <a:bodyPr wrap="none">
            <a:spAutoFit/>
          </a:bodyPr>
          <a:lstStyle/>
          <a:p>
            <a:r>
              <a:rPr lang="fr-FR" sz="1200" b="1" dirty="0">
                <a:solidFill>
                  <a:srgbClr val="FF6600"/>
                </a:solidFill>
                <a:latin typeface="Calibri" pitchFamily="34" charset="0"/>
              </a:rPr>
              <a:t>http://www.freertos.org/</a:t>
            </a:r>
          </a:p>
        </p:txBody>
      </p:sp>
      <p:sp>
        <p:nvSpPr>
          <p:cNvPr id="8" name="Rectangle 7"/>
          <p:cNvSpPr/>
          <p:nvPr/>
        </p:nvSpPr>
        <p:spPr>
          <a:xfrm>
            <a:off x="52003" y="5805264"/>
            <a:ext cx="2847254" cy="276999"/>
          </a:xfrm>
          <a:prstGeom prst="rect">
            <a:avLst/>
          </a:prstGeom>
        </p:spPr>
        <p:txBody>
          <a:bodyPr wrap="none">
            <a:spAutoFit/>
          </a:bodyPr>
          <a:lstStyle/>
          <a:p>
            <a:r>
              <a:rPr lang="fr-FR" sz="1200" b="1" dirty="0">
                <a:solidFill>
                  <a:srgbClr val="FF6600"/>
                </a:solidFill>
                <a:latin typeface="Calibri" pitchFamily="34" charset="0"/>
              </a:rPr>
              <a:t>https://github.com/carlosdelfino/DuinOS</a:t>
            </a:r>
          </a:p>
        </p:txBody>
      </p:sp>
      <p:sp>
        <p:nvSpPr>
          <p:cNvPr id="9" name="Rectangle 8"/>
          <p:cNvSpPr/>
          <p:nvPr/>
        </p:nvSpPr>
        <p:spPr>
          <a:xfrm>
            <a:off x="52003" y="6248345"/>
            <a:ext cx="2428742" cy="276999"/>
          </a:xfrm>
          <a:prstGeom prst="rect">
            <a:avLst/>
          </a:prstGeom>
        </p:spPr>
        <p:txBody>
          <a:bodyPr wrap="none">
            <a:spAutoFit/>
          </a:bodyPr>
          <a:lstStyle/>
          <a:p>
            <a:r>
              <a:rPr lang="fr-FR" sz="1200" b="1" dirty="0">
                <a:solidFill>
                  <a:srgbClr val="FF6600"/>
                </a:solidFill>
                <a:latin typeface="Calibri" pitchFamily="34" charset="0"/>
              </a:rPr>
              <a:t>http://code.google.com/p/duinos/</a:t>
            </a:r>
          </a:p>
        </p:txBody>
      </p:sp>
      <p:sp>
        <p:nvSpPr>
          <p:cNvPr id="10" name="Rectangle 9"/>
          <p:cNvSpPr/>
          <p:nvPr/>
        </p:nvSpPr>
        <p:spPr>
          <a:xfrm>
            <a:off x="0" y="2780928"/>
            <a:ext cx="9144000" cy="338554"/>
          </a:xfrm>
          <a:prstGeom prst="rect">
            <a:avLst/>
          </a:prstGeom>
        </p:spPr>
        <p:txBody>
          <a:bodyPr wrap="square">
            <a:spAutoFit/>
          </a:bodyPr>
          <a:lstStyle/>
          <a:p>
            <a:pPr algn="just"/>
            <a:r>
              <a:rPr lang="en-US" sz="1600" b="1" dirty="0">
                <a:solidFill>
                  <a:srgbClr val="0070C0"/>
                </a:solidFill>
                <a:latin typeface="Calibri" pitchFamily="34" charset="0"/>
              </a:rPr>
              <a:t>I suggest you to install </a:t>
            </a:r>
            <a:r>
              <a:rPr lang="en-US" sz="1600" b="1" dirty="0" err="1">
                <a:solidFill>
                  <a:srgbClr val="0070C0"/>
                </a:solidFill>
                <a:latin typeface="Calibri" pitchFamily="34" charset="0"/>
              </a:rPr>
              <a:t>DuinOS</a:t>
            </a:r>
            <a:r>
              <a:rPr lang="en-US" sz="1600" b="1" dirty="0">
                <a:solidFill>
                  <a:srgbClr val="0070C0"/>
                </a:solidFill>
                <a:latin typeface="Calibri" pitchFamily="34" charset="0"/>
              </a:rPr>
              <a:t> and write your first program multi-tasking under this RTOS.</a:t>
            </a:r>
            <a:endParaRPr lang="fr-FR" sz="1600" b="1" dirty="0">
              <a:solidFill>
                <a:srgbClr val="0070C0"/>
              </a:solidFill>
              <a:latin typeface="Calibri" pitchFamily="34" charset="0"/>
            </a:endParaRPr>
          </a:p>
        </p:txBody>
      </p:sp>
      <p:sp>
        <p:nvSpPr>
          <p:cNvPr id="11" name="Rectangle 10"/>
          <p:cNvSpPr/>
          <p:nvPr/>
        </p:nvSpPr>
        <p:spPr>
          <a:xfrm>
            <a:off x="0" y="1610797"/>
            <a:ext cx="9108504" cy="1077218"/>
          </a:xfrm>
          <a:prstGeom prst="rect">
            <a:avLst/>
          </a:prstGeom>
        </p:spPr>
        <p:txBody>
          <a:bodyPr wrap="square">
            <a:spAutoFit/>
          </a:bodyPr>
          <a:lstStyle/>
          <a:p>
            <a:r>
              <a:rPr lang="en-US" sz="1600" b="1" dirty="0" err="1">
                <a:solidFill>
                  <a:srgbClr val="00B050"/>
                </a:solidFill>
                <a:latin typeface="Calibri" pitchFamily="34" charset="0"/>
              </a:rPr>
              <a:t>FreeRTOS</a:t>
            </a:r>
            <a:r>
              <a:rPr lang="en-US" sz="1600" b="1" dirty="0">
                <a:solidFill>
                  <a:srgbClr val="00B050"/>
                </a:solidFill>
                <a:latin typeface="Calibri" pitchFamily="34" charset="0"/>
              </a:rPr>
              <a:t> is real time for embedded systems (on more than 30 microcontrollers) very popular operating system. It is distributed under the GPL with an optional exception.  </a:t>
            </a:r>
          </a:p>
          <a:p>
            <a:r>
              <a:rPr lang="en-US" sz="1600" b="1" dirty="0">
                <a:solidFill>
                  <a:srgbClr val="00B050"/>
                </a:solidFill>
                <a:latin typeface="Calibri" pitchFamily="34" charset="0"/>
              </a:rPr>
              <a:t>The exception permits the code for users to remain owner of the closed source, while maintaining the kernel itself as open source, which facilitates the use of </a:t>
            </a:r>
            <a:r>
              <a:rPr lang="en-US" sz="1600" b="1" dirty="0" err="1">
                <a:solidFill>
                  <a:srgbClr val="00B050"/>
                </a:solidFill>
                <a:latin typeface="Calibri" pitchFamily="34" charset="0"/>
              </a:rPr>
              <a:t>FreeRTOS</a:t>
            </a:r>
            <a:r>
              <a:rPr lang="en-US" sz="1600" b="1" dirty="0">
                <a:solidFill>
                  <a:srgbClr val="00B050"/>
                </a:solidFill>
                <a:latin typeface="Calibri" pitchFamily="34" charset="0"/>
              </a:rPr>
              <a:t> in proprietary applications. [2]</a:t>
            </a:r>
            <a:endParaRPr lang="fr-FR" sz="1200" b="1" i="1" dirty="0">
              <a:solidFill>
                <a:srgbClr val="0070C0"/>
              </a:solidFill>
              <a:latin typeface="Calibri" pitchFamily="34" charset="0"/>
            </a:endParaRPr>
          </a:p>
        </p:txBody>
      </p:sp>
      <p:sp>
        <p:nvSpPr>
          <p:cNvPr id="12" name="Rectangle 11"/>
          <p:cNvSpPr/>
          <p:nvPr/>
        </p:nvSpPr>
        <p:spPr>
          <a:xfrm>
            <a:off x="0" y="900009"/>
            <a:ext cx="9144000" cy="584775"/>
          </a:xfrm>
          <a:prstGeom prst="rect">
            <a:avLst/>
          </a:prstGeom>
        </p:spPr>
        <p:txBody>
          <a:bodyPr wrap="square">
            <a:spAutoFit/>
          </a:bodyPr>
          <a:lstStyle/>
          <a:p>
            <a:r>
              <a:rPr lang="en-US" sz="1600" b="1" dirty="0" err="1">
                <a:solidFill>
                  <a:srgbClr val="00B050"/>
                </a:solidFill>
                <a:latin typeface="Calibri" pitchFamily="34" charset="0"/>
              </a:rPr>
              <a:t>DuinOS</a:t>
            </a:r>
            <a:r>
              <a:rPr lang="en-US" sz="1600" b="1" dirty="0">
                <a:solidFill>
                  <a:srgbClr val="00B050"/>
                </a:solidFill>
                <a:latin typeface="Calibri" pitchFamily="34" charset="0"/>
              </a:rPr>
              <a:t> is a system real time operating with a preemptive multitasking system for Arduino and Atmel AVR. It is developed by </a:t>
            </a:r>
            <a:r>
              <a:rPr lang="en-US" sz="1600" b="1" dirty="0" err="1">
                <a:solidFill>
                  <a:srgbClr val="00B050"/>
                </a:solidFill>
                <a:latin typeface="Calibri" pitchFamily="34" charset="0"/>
              </a:rPr>
              <a:t>RobotGroup</a:t>
            </a:r>
            <a:r>
              <a:rPr lang="en-US" sz="1600" b="1" dirty="0">
                <a:solidFill>
                  <a:srgbClr val="00B050"/>
                </a:solidFill>
                <a:latin typeface="Calibri" pitchFamily="34" charset="0"/>
              </a:rPr>
              <a:t> (from Argentina) and is based on </a:t>
            </a:r>
            <a:r>
              <a:rPr lang="en-US" sz="1600" b="1" dirty="0" err="1">
                <a:solidFill>
                  <a:srgbClr val="00B050"/>
                </a:solidFill>
                <a:latin typeface="Calibri" pitchFamily="34" charset="0"/>
              </a:rPr>
              <a:t>FreeRTOS</a:t>
            </a:r>
            <a:endParaRPr lang="fr-FR" sz="1600" b="1" dirty="0">
              <a:solidFill>
                <a:srgbClr val="0070C0"/>
              </a:solidFill>
              <a:latin typeface="Calibri" pitchFamily="34" charset="0"/>
            </a:endParaRPr>
          </a:p>
        </p:txBody>
      </p:sp>
      <p:sp>
        <p:nvSpPr>
          <p:cNvPr id="13" name="Rectangle 12"/>
          <p:cNvSpPr/>
          <p:nvPr/>
        </p:nvSpPr>
        <p:spPr>
          <a:xfrm>
            <a:off x="66823" y="6021288"/>
            <a:ext cx="4572000" cy="276999"/>
          </a:xfrm>
          <a:prstGeom prst="rect">
            <a:avLst/>
          </a:prstGeom>
        </p:spPr>
        <p:txBody>
          <a:bodyPr>
            <a:spAutoFit/>
          </a:bodyPr>
          <a:lstStyle/>
          <a:p>
            <a:r>
              <a:rPr lang="fr-FR" sz="1200" b="1" dirty="0">
                <a:solidFill>
                  <a:srgbClr val="FF6600"/>
                </a:solidFill>
                <a:latin typeface="Calibri" pitchFamily="34" charset="0"/>
              </a:rPr>
              <a:t>http://www.pobot.org/Premiers-pas-avec-DuinOS.html</a:t>
            </a:r>
          </a:p>
        </p:txBody>
      </p:sp>
      <p:sp>
        <p:nvSpPr>
          <p:cNvPr id="15" name="Rectangle 14"/>
          <p:cNvSpPr/>
          <p:nvPr/>
        </p:nvSpPr>
        <p:spPr>
          <a:xfrm>
            <a:off x="0" y="3143870"/>
            <a:ext cx="9144000" cy="1077218"/>
          </a:xfrm>
          <a:prstGeom prst="rect">
            <a:avLst/>
          </a:prstGeom>
        </p:spPr>
        <p:txBody>
          <a:bodyPr wrap="square">
            <a:spAutoFit/>
          </a:bodyPr>
          <a:lstStyle/>
          <a:p>
            <a:r>
              <a:rPr lang="en-US" sz="1600" b="1" dirty="0">
                <a:solidFill>
                  <a:srgbClr val="FF6600"/>
                </a:solidFill>
                <a:latin typeface="Calibri" pitchFamily="34" charset="0"/>
              </a:rPr>
              <a:t>After the installation of the OS: </a:t>
            </a:r>
          </a:p>
          <a:p>
            <a:r>
              <a:rPr lang="en-US" sz="1600" b="1" dirty="0">
                <a:solidFill>
                  <a:srgbClr val="FF6600"/>
                </a:solidFill>
                <a:latin typeface="Calibri" pitchFamily="34" charset="0"/>
              </a:rPr>
              <a:t>once you start the Arduino environment (with the arduino.exe file located at the root), you see no major change: but go to the "tools" menu and then the submenu "boards" and you will see the maps in version </a:t>
            </a:r>
            <a:r>
              <a:rPr lang="en-US" sz="1600" b="1" dirty="0" err="1">
                <a:solidFill>
                  <a:srgbClr val="FF6600"/>
                </a:solidFill>
                <a:latin typeface="Calibri" pitchFamily="34" charset="0"/>
              </a:rPr>
              <a:t>DuinOS</a:t>
            </a:r>
            <a:r>
              <a:rPr lang="en-US" sz="1600" b="1" dirty="0">
                <a:solidFill>
                  <a:srgbClr val="FF6600"/>
                </a:solidFill>
                <a:latin typeface="Calibri" pitchFamily="34" charset="0"/>
              </a:rPr>
              <a:t>:</a:t>
            </a:r>
            <a:endParaRPr lang="fr-FR" sz="1600" dirty="0">
              <a:solidFill>
                <a:srgbClr val="0070C0"/>
              </a:solidFill>
              <a:latin typeface="Calibri" pitchFamily="34" charset="0"/>
            </a:endParaRPr>
          </a:p>
        </p:txBody>
      </p:sp>
      <p:pic>
        <p:nvPicPr>
          <p:cNvPr id="16" name="Image 15">
            <a:hlinkClick r:id="rId3" action="ppaction://hlinksldjump"/>
            <a:extLst>
              <a:ext uri="{FF2B5EF4-FFF2-40B4-BE49-F238E27FC236}">
                <a16:creationId xmlns:a16="http://schemas.microsoft.com/office/drawing/2014/main" id="{8CB59BC7-B37E-417E-A2C7-EB8058986F7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linds(horizont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P spid="12" grpId="0"/>
      <p:bldP spid="13" grpId="0"/>
      <p:bldP spid="1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166</a:t>
            </a:fld>
            <a:endParaRPr lang="fr-FR" dirty="0"/>
          </a:p>
        </p:txBody>
      </p:sp>
      <p:sp>
        <p:nvSpPr>
          <p:cNvPr id="2" name="Titre 1"/>
          <p:cNvSpPr>
            <a:spLocks noGrp="1"/>
          </p:cNvSpPr>
          <p:nvPr>
            <p:ph type="title" idx="4294967295"/>
          </p:nvPr>
        </p:nvSpPr>
        <p:spPr>
          <a:xfrm>
            <a:off x="0" y="0"/>
            <a:ext cx="8229600" cy="490538"/>
          </a:xfrm>
        </p:spPr>
        <p:txBody>
          <a:bodyPr/>
          <a:lstStyle/>
          <a:p>
            <a:r>
              <a:rPr lang="fr-FR" dirty="0"/>
              <a:t>FIRST EXAMPLE WITH DUIN-OS</a:t>
            </a:r>
          </a:p>
        </p:txBody>
      </p:sp>
      <p:sp>
        <p:nvSpPr>
          <p:cNvPr id="4" name="Rectangle 3"/>
          <p:cNvSpPr/>
          <p:nvPr/>
        </p:nvSpPr>
        <p:spPr>
          <a:xfrm>
            <a:off x="0" y="548680"/>
            <a:ext cx="9144000" cy="338554"/>
          </a:xfrm>
          <a:prstGeom prst="rect">
            <a:avLst/>
          </a:prstGeom>
        </p:spPr>
        <p:txBody>
          <a:bodyPr wrap="square">
            <a:spAutoFit/>
          </a:bodyPr>
          <a:lstStyle/>
          <a:p>
            <a:r>
              <a:rPr lang="en-US" sz="1600" b="1" dirty="0">
                <a:latin typeface="Calibri" pitchFamily="34" charset="0"/>
              </a:rPr>
              <a:t>Code to do simply flashing the two </a:t>
            </a:r>
            <a:r>
              <a:rPr lang="en-US" sz="1600" b="1" dirty="0" err="1">
                <a:latin typeface="Calibri" pitchFamily="34" charset="0"/>
              </a:rPr>
              <a:t>leds</a:t>
            </a:r>
            <a:r>
              <a:rPr lang="en-US" sz="1600" b="1" dirty="0">
                <a:latin typeface="Calibri" pitchFamily="34" charset="0"/>
              </a:rPr>
              <a:t> in parallel:</a:t>
            </a:r>
            <a:endParaRPr lang="fr-FR" sz="1600" b="1" dirty="0">
              <a:latin typeface="Calibri" pitchFamily="34" charset="0"/>
            </a:endParaRPr>
          </a:p>
        </p:txBody>
      </p:sp>
      <p:sp>
        <p:nvSpPr>
          <p:cNvPr id="228353" name="Rectangle 1"/>
          <p:cNvSpPr>
            <a:spLocks noChangeArrowheads="1"/>
          </p:cNvSpPr>
          <p:nvPr/>
        </p:nvSpPr>
        <p:spPr bwMode="auto">
          <a:xfrm>
            <a:off x="35496" y="4577645"/>
            <a:ext cx="9108504"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70C0"/>
                </a:solidFill>
                <a:effectLst/>
                <a:latin typeface="Calibri" pitchFamily="34" charset="0"/>
                <a:cs typeface="Arial" charset="0"/>
              </a:rPr>
              <a:t>If you compile using a card that does not mention "</a:t>
            </a:r>
            <a:r>
              <a:rPr kumimoji="0" lang="en-US" sz="1600" b="1" i="0" u="none" strike="noStrike" cap="none" normalizeH="0" baseline="0" dirty="0" err="1">
                <a:ln>
                  <a:noFill/>
                </a:ln>
                <a:solidFill>
                  <a:srgbClr val="0070C0"/>
                </a:solidFill>
                <a:effectLst/>
                <a:latin typeface="Calibri" pitchFamily="34" charset="0"/>
                <a:cs typeface="Arial" charset="0"/>
              </a:rPr>
              <a:t>DuinOS</a:t>
            </a:r>
            <a:r>
              <a:rPr kumimoji="0" lang="en-US" sz="1600" b="1" i="0" u="none" strike="noStrike" cap="none" normalizeH="0" baseline="0" dirty="0">
                <a:ln>
                  <a:noFill/>
                </a:ln>
                <a:solidFill>
                  <a:srgbClr val="0070C0"/>
                </a:solidFill>
                <a:effectLst/>
                <a:latin typeface="Calibri" pitchFamily="34" charset="0"/>
                <a:cs typeface="Arial" charset="0"/>
              </a:rPr>
              <a:t>", you will see an error from the statement "</a:t>
            </a:r>
            <a:r>
              <a:rPr kumimoji="0" lang="en-US" sz="1600" b="1" i="0" u="none" strike="noStrike" cap="none" normalizeH="0" baseline="0" dirty="0" err="1">
                <a:ln>
                  <a:noFill/>
                </a:ln>
                <a:solidFill>
                  <a:srgbClr val="0070C0"/>
                </a:solidFill>
                <a:effectLst/>
                <a:latin typeface="Calibri" pitchFamily="34" charset="0"/>
                <a:cs typeface="Arial" charset="0"/>
              </a:rPr>
              <a:t>taskLoop</a:t>
            </a:r>
            <a:r>
              <a:rPr kumimoji="0" lang="en-US" sz="1600" b="1" i="0" u="none" strike="noStrike" cap="none" normalizeH="0" baseline="0" dirty="0">
                <a:ln>
                  <a:noFill/>
                </a:ln>
                <a:solidFill>
                  <a:srgbClr val="0070C0"/>
                </a:solidFill>
                <a:effectLst/>
                <a:latin typeface="Calibri" pitchFamily="34" charset="0"/>
                <a:cs typeface="Arial" charset="0"/>
              </a:rPr>
              <a:t>" since the compiler expects a function declaration, but there is no type before.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70C0"/>
                </a:solidFill>
                <a:effectLst/>
                <a:latin typeface="Calibri" pitchFamily="34" charset="0"/>
                <a:cs typeface="Arial" charset="0"/>
              </a:rPr>
              <a:t>error: expected constructor, destructor, or type conversion before '('...)</a:t>
            </a:r>
            <a:endParaRPr kumimoji="0" lang="fr-FR" sz="1600" b="1" i="0" u="none" strike="noStrike" cap="none" normalizeH="0" baseline="0" dirty="0">
              <a:ln>
                <a:noFill/>
              </a:ln>
              <a:solidFill>
                <a:schemeClr val="tx1"/>
              </a:solidFill>
              <a:effectLst/>
              <a:latin typeface="Calibri" pitchFamily="34" charset="0"/>
              <a:cs typeface="Arial" charset="0"/>
            </a:endParaRPr>
          </a:p>
        </p:txBody>
      </p:sp>
      <p:pic>
        <p:nvPicPr>
          <p:cNvPr id="8" name="Image 7" descr="fritzing_led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160" y="692696"/>
            <a:ext cx="2952328" cy="3392546"/>
          </a:xfrm>
          <a:prstGeom prst="rect">
            <a:avLst/>
          </a:prstGeom>
        </p:spPr>
      </p:pic>
      <p:sp>
        <p:nvSpPr>
          <p:cNvPr id="9" name="Rectangle 8"/>
          <p:cNvSpPr/>
          <p:nvPr/>
        </p:nvSpPr>
        <p:spPr>
          <a:xfrm>
            <a:off x="0" y="1052736"/>
            <a:ext cx="5940152" cy="2308324"/>
          </a:xfrm>
          <a:prstGeom prst="rect">
            <a:avLst/>
          </a:prstGeom>
        </p:spPr>
        <p:txBody>
          <a:bodyPr wrap="square">
            <a:spAutoFit/>
          </a:bodyPr>
          <a:lstStyle/>
          <a:p>
            <a:r>
              <a:rPr lang="en-US" sz="1600" b="1" dirty="0">
                <a:latin typeface="Calibri" pitchFamily="34" charset="0"/>
              </a:rPr>
              <a:t>Schema of connection for quick test: </a:t>
            </a:r>
          </a:p>
          <a:p>
            <a:r>
              <a:rPr lang="en-US" sz="1600" b="1" dirty="0">
                <a:latin typeface="Calibri" pitchFamily="34" charset="0"/>
              </a:rPr>
              <a:t>connect two </a:t>
            </a:r>
            <a:r>
              <a:rPr lang="en-US" sz="1600" b="1" dirty="0" err="1">
                <a:latin typeface="Calibri" pitchFamily="34" charset="0"/>
              </a:rPr>
              <a:t>leds</a:t>
            </a:r>
            <a:r>
              <a:rPr lang="en-US" sz="1600" b="1" dirty="0">
                <a:latin typeface="Calibri" pitchFamily="34" charset="0"/>
              </a:rPr>
              <a:t> directly on the Arduino between: </a:t>
            </a:r>
          </a:p>
          <a:p>
            <a:r>
              <a:rPr lang="en-US" sz="1600" b="1" dirty="0">
                <a:latin typeface="Calibri" pitchFamily="34" charset="0"/>
              </a:rPr>
              <a:t>1 - the 3.3 volts (the lowest voltage available, and it's already too) and </a:t>
            </a:r>
          </a:p>
          <a:p>
            <a:r>
              <a:rPr lang="en-US" sz="1600" b="1" dirty="0">
                <a:latin typeface="Calibri" pitchFamily="34" charset="0"/>
              </a:rPr>
              <a:t>2 - a controllable leg by a "digital" output   </a:t>
            </a:r>
          </a:p>
          <a:p>
            <a:endParaRPr lang="en-US" sz="1600" b="1" dirty="0">
              <a:latin typeface="Calibri" pitchFamily="34" charset="0"/>
            </a:endParaRPr>
          </a:p>
          <a:p>
            <a:r>
              <a:rPr lang="en-US" sz="1600" b="1" dirty="0">
                <a:latin typeface="Calibri" pitchFamily="34" charset="0"/>
              </a:rPr>
              <a:t>Reminder: "analog 0" and "analog 1" can be used simply everything or nothing, under the name of "digital 14" and "digital 15".  </a:t>
            </a:r>
          </a:p>
          <a:p>
            <a:r>
              <a:rPr lang="en-US" sz="1600" b="1" dirty="0">
                <a:latin typeface="Calibri" pitchFamily="34" charset="0"/>
              </a:rPr>
              <a:t>Can put one pull-up?</a:t>
            </a:r>
            <a:endParaRPr lang="fr-FR" sz="1600" b="1" i="1" dirty="0">
              <a:solidFill>
                <a:srgbClr val="00B050"/>
              </a:solidFill>
              <a:latin typeface="Calibri" pitchFamily="34" charset="0"/>
            </a:endParaRPr>
          </a:p>
        </p:txBody>
      </p:sp>
      <p:pic>
        <p:nvPicPr>
          <p:cNvPr id="10" name="Image 9">
            <a:hlinkClick r:id="rId3" action="ppaction://hlinksldjump"/>
            <a:extLst>
              <a:ext uri="{FF2B5EF4-FFF2-40B4-BE49-F238E27FC236}">
                <a16:creationId xmlns:a16="http://schemas.microsoft.com/office/drawing/2014/main" id="{F266A2BB-778E-4FE3-99E2-D8B141E9846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28353"/>
                                        </p:tgtEl>
                                        <p:attrNameLst>
                                          <p:attrName>style.visibility</p:attrName>
                                        </p:attrNameLst>
                                      </p:cBhvr>
                                      <p:to>
                                        <p:strVal val="visible"/>
                                      </p:to>
                                    </p:set>
                                    <p:animEffect transition="in" filter="blinds(horizontal)">
                                      <p:cBhvr>
                                        <p:cTn id="18" dur="500"/>
                                        <p:tgtEl>
                                          <p:spTgt spid="228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8353" grpId="0"/>
      <p:bldP spid="9"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167</a:t>
            </a:fld>
            <a:endParaRPr lang="fr-FR" dirty="0"/>
          </a:p>
        </p:txBody>
      </p:sp>
      <p:sp>
        <p:nvSpPr>
          <p:cNvPr id="2" name="Titre 1"/>
          <p:cNvSpPr>
            <a:spLocks noGrp="1"/>
          </p:cNvSpPr>
          <p:nvPr>
            <p:ph type="title" idx="4294967295"/>
          </p:nvPr>
        </p:nvSpPr>
        <p:spPr>
          <a:xfrm>
            <a:off x="914400" y="0"/>
            <a:ext cx="8229600" cy="490538"/>
          </a:xfrm>
        </p:spPr>
        <p:txBody>
          <a:bodyPr/>
          <a:lstStyle/>
          <a:p>
            <a:r>
              <a:rPr lang="fr-FR" dirty="0"/>
              <a:t>FIRST EXAMPLE WITH DUIN-OS</a:t>
            </a:r>
          </a:p>
        </p:txBody>
      </p:sp>
      <p:pic>
        <p:nvPicPr>
          <p:cNvPr id="2293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553682"/>
            <a:ext cx="5760640" cy="5899654"/>
          </a:xfrm>
          <a:prstGeom prst="rect">
            <a:avLst/>
          </a:prstGeom>
          <a:noFill/>
          <a:ln w="9525">
            <a:noFill/>
            <a:miter lim="800000"/>
            <a:headEnd/>
            <a:tailEnd/>
          </a:ln>
        </p:spPr>
      </p:pic>
      <p:pic>
        <p:nvPicPr>
          <p:cNvPr id="2293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136" y="646866"/>
            <a:ext cx="3200258" cy="2134062"/>
          </a:xfrm>
          <a:prstGeom prst="rect">
            <a:avLst/>
          </a:prstGeom>
          <a:noFill/>
          <a:ln w="9525">
            <a:noFill/>
            <a:miter lim="800000"/>
            <a:headEnd/>
            <a:tailEnd/>
          </a:ln>
        </p:spPr>
      </p:pic>
      <p:sp>
        <p:nvSpPr>
          <p:cNvPr id="9" name="Rectangle à coins arrondis 8"/>
          <p:cNvSpPr/>
          <p:nvPr/>
        </p:nvSpPr>
        <p:spPr>
          <a:xfrm>
            <a:off x="251520" y="5805264"/>
            <a:ext cx="2520280" cy="504056"/>
          </a:xfrm>
          <a:prstGeom prst="roundRect">
            <a:avLst/>
          </a:prstGeom>
          <a:solidFill>
            <a:srgbClr val="C00000">
              <a:alpha val="2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descr="arduino_uno_duino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852936"/>
            <a:ext cx="3077858" cy="2311400"/>
          </a:xfrm>
          <a:prstGeom prst="rect">
            <a:avLst/>
          </a:prstGeom>
        </p:spPr>
      </p:pic>
      <p:sp>
        <p:nvSpPr>
          <p:cNvPr id="11" name="Rectangle 10"/>
          <p:cNvSpPr/>
          <p:nvPr/>
        </p:nvSpPr>
        <p:spPr>
          <a:xfrm>
            <a:off x="3851920" y="5805264"/>
            <a:ext cx="5256584" cy="738664"/>
          </a:xfrm>
          <a:prstGeom prst="rect">
            <a:avLst/>
          </a:prstGeom>
        </p:spPr>
        <p:txBody>
          <a:bodyPr wrap="square">
            <a:spAutoFit/>
          </a:bodyPr>
          <a:lstStyle/>
          <a:p>
            <a:pPr lvl="0" algn="just" eaLnBrk="0" hangingPunct="0"/>
            <a:r>
              <a:rPr lang="en-US" b="1" i="1" dirty="0">
                <a:solidFill>
                  <a:srgbClr val="00B050"/>
                </a:solidFill>
                <a:latin typeface="Calibri" pitchFamily="34" charset="0"/>
                <a:cs typeface="Arial" charset="0"/>
              </a:rPr>
              <a:t>At least you know that you have an environment that works with </a:t>
            </a:r>
            <a:r>
              <a:rPr lang="en-US" b="1" i="1" dirty="0" err="1">
                <a:solidFill>
                  <a:srgbClr val="00B050"/>
                </a:solidFill>
                <a:latin typeface="Calibri" pitchFamily="34" charset="0"/>
                <a:cs typeface="Arial" charset="0"/>
              </a:rPr>
              <a:t>DuinOS</a:t>
            </a:r>
            <a:r>
              <a:rPr lang="en-US" b="1" i="1" dirty="0">
                <a:solidFill>
                  <a:srgbClr val="00B050"/>
                </a:solidFill>
                <a:latin typeface="Calibri" pitchFamily="34" charset="0"/>
                <a:cs typeface="Arial" charset="0"/>
              </a:rPr>
              <a:t>, and you can calmly begin to discover the multi-task real-time programming.</a:t>
            </a:r>
            <a:endParaRPr lang="fr-FR" b="1" i="1" dirty="0">
              <a:solidFill>
                <a:srgbClr val="00B050"/>
              </a:solidFill>
              <a:latin typeface="Calibri" pitchFamily="34" charset="0"/>
              <a:cs typeface="Arial" charset="0"/>
            </a:endParaRPr>
          </a:p>
        </p:txBody>
      </p:sp>
      <p:sp>
        <p:nvSpPr>
          <p:cNvPr id="12" name="Rectangle 11"/>
          <p:cNvSpPr/>
          <p:nvPr/>
        </p:nvSpPr>
        <p:spPr>
          <a:xfrm>
            <a:off x="3888432" y="5138608"/>
            <a:ext cx="5255568" cy="738664"/>
          </a:xfrm>
          <a:prstGeom prst="rect">
            <a:avLst/>
          </a:prstGeom>
        </p:spPr>
        <p:txBody>
          <a:bodyPr wrap="square">
            <a:spAutoFit/>
          </a:bodyPr>
          <a:lstStyle/>
          <a:p>
            <a:r>
              <a:rPr lang="en-US" b="1" i="1" dirty="0">
                <a:latin typeface="Calibri" pitchFamily="34" charset="0"/>
              </a:rPr>
              <a:t>Of course, the CPU can process only one order at a time, so the real time is obtained by putting an algorithm that distributes the time CPU turn (intelligently).</a:t>
            </a:r>
            <a:endParaRPr lang="fr-FR" b="1" i="1" dirty="0">
              <a:latin typeface="Calibri" pitchFamily="34" charset="0"/>
            </a:endParaRPr>
          </a:p>
        </p:txBody>
      </p:sp>
      <p:pic>
        <p:nvPicPr>
          <p:cNvPr id="13" name="Image 12">
            <a:hlinkClick r:id="rId5" action="ppaction://hlinksldjump"/>
            <a:extLst>
              <a:ext uri="{FF2B5EF4-FFF2-40B4-BE49-F238E27FC236}">
                <a16:creationId xmlns:a16="http://schemas.microsoft.com/office/drawing/2014/main" id="{1867F150-30E6-489D-AD68-30DA431571A0}"/>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9379"/>
                                        </p:tgtEl>
                                        <p:attrNameLst>
                                          <p:attrName>style.visibility</p:attrName>
                                        </p:attrNameLst>
                                      </p:cBhvr>
                                      <p:to>
                                        <p:strVal val="visible"/>
                                      </p:to>
                                    </p:set>
                                    <p:animEffect transition="in" filter="blinds(horizontal)">
                                      <p:cBhvr>
                                        <p:cTn id="7" dur="500"/>
                                        <p:tgtEl>
                                          <p:spTgt spid="229379"/>
                                        </p:tgtEl>
                                      </p:cBhvr>
                                    </p:animEffect>
                                  </p:childTnLst>
                                </p:cTn>
                              </p:par>
                              <p:par>
                                <p:cTn id="8" presetID="3" presetClass="entr" presetSubtype="10" fill="hold" nodeType="withEffect">
                                  <p:stCondLst>
                                    <p:cond delay="0"/>
                                  </p:stCondLst>
                                  <p:childTnLst>
                                    <p:set>
                                      <p:cBhvr>
                                        <p:cTn id="9" dur="1" fill="hold">
                                          <p:stCondLst>
                                            <p:cond delay="0"/>
                                          </p:stCondLst>
                                        </p:cTn>
                                        <p:tgtEl>
                                          <p:spTgt spid="229380"/>
                                        </p:tgtEl>
                                        <p:attrNameLst>
                                          <p:attrName>style.visibility</p:attrName>
                                        </p:attrNameLst>
                                      </p:cBhvr>
                                      <p:to>
                                        <p:strVal val="visible"/>
                                      </p:to>
                                    </p:set>
                                    <p:animEffect transition="in" filter="blinds(horizontal)">
                                      <p:cBhvr>
                                        <p:cTn id="10" dur="500"/>
                                        <p:tgtEl>
                                          <p:spTgt spid="22938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7020272" y="6592267"/>
            <a:ext cx="2133600" cy="365125"/>
          </a:xfrm>
        </p:spPr>
        <p:txBody>
          <a:bodyPr/>
          <a:lstStyle/>
          <a:p>
            <a:pPr>
              <a:defRPr/>
            </a:pPr>
            <a:fld id="{E652A8FB-8C76-45BB-8D82-93F8E151003C}" type="slidenum">
              <a:rPr lang="fr-FR" smtClean="0"/>
              <a:pPr>
                <a:defRPr/>
              </a:pPr>
              <a:t>168</a:t>
            </a:fld>
            <a:endParaRPr lang="fr-FR" dirty="0"/>
          </a:p>
        </p:txBody>
      </p:sp>
      <p:sp>
        <p:nvSpPr>
          <p:cNvPr id="2" name="Titre 1"/>
          <p:cNvSpPr>
            <a:spLocks noGrp="1"/>
          </p:cNvSpPr>
          <p:nvPr>
            <p:ph type="title" idx="4294967295"/>
          </p:nvPr>
        </p:nvSpPr>
        <p:spPr>
          <a:xfrm>
            <a:off x="446856" y="0"/>
            <a:ext cx="8229600" cy="490538"/>
          </a:xfrm>
        </p:spPr>
        <p:txBody>
          <a:bodyPr/>
          <a:lstStyle/>
          <a:p>
            <a:r>
              <a:rPr lang="fr-FR" dirty="0"/>
              <a:t>IV-1 POUR ALLER PLUS LOIN:</a:t>
            </a:r>
          </a:p>
        </p:txBody>
      </p:sp>
      <p:sp>
        <p:nvSpPr>
          <p:cNvPr id="4" name="Rectangle 3"/>
          <p:cNvSpPr>
            <a:spLocks noChangeArrowheads="1"/>
          </p:cNvSpPr>
          <p:nvPr/>
        </p:nvSpPr>
        <p:spPr bwMode="auto">
          <a:xfrm>
            <a:off x="1342174" y="3074660"/>
            <a:ext cx="6542194" cy="714380"/>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LES PONTS-H</a:t>
            </a:r>
          </a:p>
        </p:txBody>
      </p:sp>
      <p:pic>
        <p:nvPicPr>
          <p:cNvPr id="5" name="Image 4">
            <a:hlinkClick r:id="rId2" action="ppaction://hlinksldjump"/>
            <a:extLst>
              <a:ext uri="{FF2B5EF4-FFF2-40B4-BE49-F238E27FC236}">
                <a16:creationId xmlns:a16="http://schemas.microsoft.com/office/drawing/2014/main" id="{10F48739-10B8-4CE0-9022-741B723C4B2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7020272" y="6592267"/>
            <a:ext cx="2133600" cy="365125"/>
          </a:xfrm>
        </p:spPr>
        <p:txBody>
          <a:bodyPr/>
          <a:lstStyle/>
          <a:p>
            <a:pPr>
              <a:defRPr/>
            </a:pPr>
            <a:fld id="{E652A8FB-8C76-45BB-8D82-93F8E151003C}" type="slidenum">
              <a:rPr lang="fr-FR" smtClean="0"/>
              <a:pPr>
                <a:defRPr/>
              </a:pPr>
              <a:t>169</a:t>
            </a:fld>
            <a:endParaRPr lang="fr-FR" dirty="0"/>
          </a:p>
        </p:txBody>
      </p:sp>
      <p:sp>
        <p:nvSpPr>
          <p:cNvPr id="2" name="Titre 1"/>
          <p:cNvSpPr>
            <a:spLocks noGrp="1"/>
          </p:cNvSpPr>
          <p:nvPr>
            <p:ph type="title" idx="4294967295"/>
          </p:nvPr>
        </p:nvSpPr>
        <p:spPr>
          <a:xfrm>
            <a:off x="467544" y="0"/>
            <a:ext cx="8229600" cy="490538"/>
          </a:xfrm>
        </p:spPr>
        <p:txBody>
          <a:bodyPr/>
          <a:lstStyle/>
          <a:p>
            <a:r>
              <a:rPr lang="fr-FR" sz="2400" dirty="0"/>
              <a:t>COMMANDE DE MOTEURS DC</a:t>
            </a:r>
            <a:endParaRPr lang="fr-FR" dirty="0"/>
          </a:p>
        </p:txBody>
      </p:sp>
      <p:sp>
        <p:nvSpPr>
          <p:cNvPr id="1025" name="Rectangle 1"/>
          <p:cNvSpPr>
            <a:spLocks noChangeArrowheads="1"/>
          </p:cNvSpPr>
          <p:nvPr/>
        </p:nvSpPr>
        <p:spPr bwMode="auto">
          <a:xfrm>
            <a:off x="35496" y="445894"/>
            <a:ext cx="9036496" cy="26161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800" b="1" i="0" u="none" strike="noStrike" cap="none" normalizeH="0" baseline="0" dirty="0">
                <a:ln>
                  <a:noFill/>
                </a:ln>
                <a:solidFill>
                  <a:srgbClr val="6699E7"/>
                </a:solidFill>
                <a:effectLst/>
                <a:latin typeface="Calibri" pitchFamily="34" charset="0"/>
                <a:cs typeface="Arial" pitchFamily="34" charset="0"/>
              </a:rPr>
              <a:t>COMMENT COMMANDER UN MOTEUR À COURANT CONTINU SACHANT</a:t>
            </a:r>
            <a:r>
              <a:rPr kumimoji="0" lang="fr-FR" sz="1800" b="1" i="0" u="none" strike="noStrike" cap="none" normalizeH="0" dirty="0">
                <a:ln>
                  <a:noFill/>
                </a:ln>
                <a:solidFill>
                  <a:srgbClr val="6699E7"/>
                </a:solidFill>
                <a:effectLst/>
                <a:latin typeface="Calibri" pitchFamily="34" charset="0"/>
                <a:cs typeface="Arial" pitchFamily="34" charset="0"/>
              </a:rPr>
              <a:t> QUE </a:t>
            </a:r>
            <a:r>
              <a:rPr kumimoji="0" lang="fr-FR" sz="1800" b="1" i="0" u="none" strike="noStrike" cap="none" normalizeH="0" baseline="0" dirty="0">
                <a:ln>
                  <a:noFill/>
                </a:ln>
                <a:solidFill>
                  <a:srgbClr val="6699E7"/>
                </a:solidFill>
                <a:effectLst/>
                <a:latin typeface="Calibri" pitchFamily="34"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b="1" i="0" u="none" strike="noStrike" cap="none" normalizeH="0" baseline="0" dirty="0">
              <a:ln>
                <a:noFill/>
              </a:ln>
              <a:solidFill>
                <a:srgbClr val="C00000"/>
              </a:solidFill>
              <a:effectLst/>
              <a:latin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dirty="0">
                <a:ln>
                  <a:noFill/>
                </a:ln>
                <a:solidFill>
                  <a:srgbClr val="C00000"/>
                </a:solidFill>
                <a:effectLst/>
                <a:latin typeface="Calibri" pitchFamily="34" charset="0"/>
                <a:cs typeface="Arial" pitchFamily="34" charset="0"/>
              </a:rPr>
              <a:t>Problème 1: </a:t>
            </a:r>
            <a:r>
              <a:rPr kumimoji="0" lang="fr-FR" sz="1600" b="1" i="0" u="none" strike="noStrike" cap="none" normalizeH="0" baseline="0" dirty="0">
                <a:ln>
                  <a:noFill/>
                </a:ln>
                <a:solidFill>
                  <a:schemeClr val="tx1"/>
                </a:solidFill>
                <a:effectLst/>
                <a:latin typeface="Calibri" pitchFamily="34" charset="0"/>
                <a:cs typeface="Arial" pitchFamily="34" charset="0"/>
              </a:rPr>
              <a:t>que l’on veut faire varier sa vitesse. Or, pour démarrer, un moteur à besoin d’une tension minimale et sa fréquence de rotation n’est pas réellement proportionnelle à la tension d'alimentation. </a:t>
            </a:r>
          </a:p>
          <a:p>
            <a:pPr marL="0" marR="0" lvl="0" indent="0" algn="l" defTabSz="914400" rtl="0" eaLnBrk="0" fontAlgn="base" latinLnBrk="0" hangingPunct="0">
              <a:lnSpc>
                <a:spcPct val="100000"/>
              </a:lnSpc>
              <a:spcBef>
                <a:spcPct val="0"/>
              </a:spcBef>
              <a:spcAft>
                <a:spcPct val="0"/>
              </a:spcAft>
              <a:buClrTx/>
              <a:buSzTx/>
              <a:buFontTx/>
              <a:buNone/>
              <a:tabLst/>
            </a:pPr>
            <a:endParaRPr lang="fr-FR" sz="1600" b="1" dirty="0">
              <a:latin typeface="Calibri" pitchFamily="34" charset="0"/>
              <a:cs typeface="Arial" pitchFamily="34" charset="0"/>
            </a:endParaRPr>
          </a:p>
          <a:p>
            <a:pPr lvl="0" eaLnBrk="0" hangingPunct="0"/>
            <a:r>
              <a:rPr kumimoji="0" lang="fr-FR" sz="1600" b="1" i="0" u="none" strike="noStrike" cap="none" normalizeH="0" baseline="0" dirty="0">
                <a:ln>
                  <a:noFill/>
                </a:ln>
                <a:solidFill>
                  <a:srgbClr val="C00000"/>
                </a:solidFill>
                <a:effectLst/>
                <a:latin typeface="Calibri" pitchFamily="34" charset="0"/>
                <a:cs typeface="Arial" pitchFamily="34" charset="0"/>
              </a:rPr>
              <a:t>Problème 2: </a:t>
            </a:r>
            <a:r>
              <a:rPr kumimoji="0" lang="fr-FR" sz="1600" b="1" i="0" u="none" strike="noStrike" cap="none" normalizeH="0" baseline="0" dirty="0">
                <a:ln>
                  <a:noFill/>
                </a:ln>
                <a:solidFill>
                  <a:schemeClr val="tx1"/>
                </a:solidFill>
                <a:effectLst/>
                <a:latin typeface="Calibri" pitchFamily="34" charset="0"/>
                <a:cs typeface="Arial" pitchFamily="34" charset="0"/>
              </a:rPr>
              <a:t>le moteur doit pouvoir tourner dans les deux sens et fonctionner dans les 4 quadrants, c'est-à-dire, </a:t>
            </a:r>
            <a:r>
              <a:rPr lang="fr-FR" sz="1600" b="1" dirty="0">
                <a:latin typeface="Calibri" pitchFamily="34" charset="0"/>
                <a:cs typeface="Arial" pitchFamily="34" charset="0"/>
              </a:rPr>
              <a:t>soit en moteur (M), </a:t>
            </a:r>
            <a:r>
              <a:rPr kumimoji="0" lang="fr-FR" sz="1600" b="1" i="0" u="none" strike="noStrike" cap="none" normalizeH="0" baseline="0" dirty="0">
                <a:ln>
                  <a:noFill/>
                </a:ln>
                <a:solidFill>
                  <a:schemeClr val="tx1"/>
                </a:solidFill>
                <a:effectLst/>
                <a:latin typeface="Calibri" pitchFamily="34" charset="0"/>
                <a:cs typeface="Arial" pitchFamily="34" charset="0"/>
              </a:rPr>
              <a:t>soit en génératrice (G) (freinage du moteur), </a:t>
            </a:r>
          </a:p>
          <a:p>
            <a:pPr marL="0" marR="0" lvl="0" indent="0" algn="l" defTabSz="914400" rtl="0" eaLnBrk="0" fontAlgn="base" latinLnBrk="0" hangingPunct="0">
              <a:lnSpc>
                <a:spcPct val="100000"/>
              </a:lnSpc>
              <a:spcBef>
                <a:spcPct val="0"/>
              </a:spcBef>
              <a:spcAft>
                <a:spcPct val="0"/>
              </a:spcAft>
              <a:buClrTx/>
              <a:buSzTx/>
              <a:buFontTx/>
              <a:buNone/>
              <a:tabLst/>
            </a:pPr>
            <a:endParaRPr lang="fr-FR" sz="1600" b="1" dirty="0">
              <a:latin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dirty="0">
                <a:ln>
                  <a:noFill/>
                </a:ln>
                <a:solidFill>
                  <a:srgbClr val="C00000"/>
                </a:solidFill>
                <a:effectLst/>
                <a:latin typeface="Calibri" pitchFamily="34" charset="0"/>
                <a:cs typeface="Arial" pitchFamily="34" charset="0"/>
              </a:rPr>
              <a:t>Problème</a:t>
            </a:r>
            <a:r>
              <a:rPr kumimoji="0" lang="fr-FR" sz="1600" b="1" i="0" u="none" strike="noStrike" cap="none" normalizeH="0" dirty="0">
                <a:ln>
                  <a:noFill/>
                </a:ln>
                <a:solidFill>
                  <a:srgbClr val="C00000"/>
                </a:solidFill>
                <a:effectLst/>
                <a:latin typeface="Calibri" pitchFamily="34" charset="0"/>
                <a:cs typeface="Arial" pitchFamily="34" charset="0"/>
              </a:rPr>
              <a:t> </a:t>
            </a:r>
            <a:r>
              <a:rPr kumimoji="0" lang="fr-FR" sz="1600" b="1" i="0" u="none" strike="noStrike" cap="none" normalizeH="0" baseline="0" dirty="0">
                <a:ln>
                  <a:noFill/>
                </a:ln>
                <a:solidFill>
                  <a:srgbClr val="C00000"/>
                </a:solidFill>
                <a:effectLst/>
                <a:latin typeface="Calibri" pitchFamily="34" charset="0"/>
                <a:cs typeface="Arial" pitchFamily="34" charset="0"/>
              </a:rPr>
              <a:t>3: </a:t>
            </a:r>
            <a:r>
              <a:rPr kumimoji="0" lang="fr-FR" sz="1600" b="1" i="0" u="none" strike="noStrike" cap="none" normalizeH="0" baseline="0" dirty="0">
                <a:ln>
                  <a:noFill/>
                </a:ln>
                <a:solidFill>
                  <a:schemeClr val="tx1"/>
                </a:solidFill>
                <a:effectLst/>
                <a:latin typeface="Calibri" pitchFamily="34" charset="0"/>
                <a:cs typeface="Arial" pitchFamily="34" charset="0"/>
              </a:rPr>
              <a:t>le courant absorbé est beaucoup plus important que ce que peut fournir un microcontrôleur. </a:t>
            </a:r>
          </a:p>
        </p:txBody>
      </p:sp>
      <p:sp>
        <p:nvSpPr>
          <p:cNvPr id="5" name="Rectangle 4"/>
          <p:cNvSpPr/>
          <p:nvPr/>
        </p:nvSpPr>
        <p:spPr>
          <a:xfrm>
            <a:off x="72008" y="3023081"/>
            <a:ext cx="9036496" cy="2062103"/>
          </a:xfrm>
          <a:prstGeom prst="rect">
            <a:avLst/>
          </a:prstGeom>
        </p:spPr>
        <p:txBody>
          <a:bodyPr wrap="square">
            <a:spAutoFit/>
          </a:bodyPr>
          <a:lstStyle/>
          <a:p>
            <a:pPr lvl="0" eaLnBrk="0" hangingPunct="0"/>
            <a:r>
              <a:rPr lang="fr-FR" sz="1600" b="1" dirty="0">
                <a:solidFill>
                  <a:srgbClr val="6699E7"/>
                </a:solidFill>
                <a:latin typeface="Calibri" pitchFamily="34" charset="0"/>
                <a:cs typeface="Arial" pitchFamily="34" charset="0"/>
              </a:rPr>
              <a:t>Les solutions suivantes peuvent être envisagées (ce ne sont surement pas les seules) </a:t>
            </a:r>
          </a:p>
          <a:p>
            <a:pPr lvl="0" eaLnBrk="0" hangingPunct="0"/>
            <a:endParaRPr lang="fr-FR" sz="1600" b="1" dirty="0">
              <a:solidFill>
                <a:srgbClr val="6699E7"/>
              </a:solidFill>
              <a:latin typeface="Calibri" pitchFamily="34" charset="0"/>
              <a:cs typeface="Arial" pitchFamily="34" charset="0"/>
            </a:endParaRPr>
          </a:p>
          <a:p>
            <a:pPr lvl="0" eaLnBrk="0" hangingPunct="0"/>
            <a:r>
              <a:rPr lang="fr-FR" sz="1600" b="1" i="1" dirty="0">
                <a:solidFill>
                  <a:srgbClr val="00B050"/>
                </a:solidFill>
                <a:latin typeface="Calibri" pitchFamily="34" charset="0"/>
                <a:cs typeface="Arial" pitchFamily="34" charset="0"/>
              </a:rPr>
              <a:t>1°) Résolution du problème 1</a:t>
            </a:r>
            <a:r>
              <a:rPr lang="fr-FR" sz="1600" b="1" dirty="0">
                <a:solidFill>
                  <a:srgbClr val="00B050"/>
                </a:solidFill>
                <a:latin typeface="Calibri" pitchFamily="34" charset="0"/>
                <a:cs typeface="Arial" pitchFamily="34" charset="0"/>
              </a:rPr>
              <a:t> : </a:t>
            </a:r>
          </a:p>
          <a:p>
            <a:pPr lvl="0" eaLnBrk="0" hangingPunct="0"/>
            <a:r>
              <a:rPr lang="fr-FR" sz="1600" b="1" dirty="0">
                <a:solidFill>
                  <a:srgbClr val="6699E7"/>
                </a:solidFill>
                <a:latin typeface="Calibri" pitchFamily="34" charset="0"/>
                <a:cs typeface="Arial" pitchFamily="34" charset="0"/>
              </a:rPr>
              <a:t>Il suffit de fournir au moteur une tension qui reste constante : la tension maximale et en même temps, cette tension ne sera appliquée que par très courtes périodes de temps =&gt; utilisation de la PWM</a:t>
            </a:r>
          </a:p>
          <a:p>
            <a:pPr lvl="0" eaLnBrk="0" hangingPunct="0"/>
            <a:r>
              <a:rPr lang="fr-FR" sz="1600" b="1" dirty="0">
                <a:solidFill>
                  <a:srgbClr val="6699E7"/>
                </a:solidFill>
                <a:latin typeface="Calibri" pitchFamily="34" charset="0"/>
                <a:cs typeface="Arial" pitchFamily="34" charset="0"/>
              </a:rPr>
              <a:t>En ajustant la durée de ces périodes, on arrive à faire varier la vitesse du moteur qui devient proportionnelle à la longueur des périodes de temps passées à la tension maximale par rapport au temps passé sans application de tension (tension nulle). </a:t>
            </a:r>
          </a:p>
        </p:txBody>
      </p:sp>
      <p:sp>
        <p:nvSpPr>
          <p:cNvPr id="6" name="Rectangle 5"/>
          <p:cNvSpPr/>
          <p:nvPr/>
        </p:nvSpPr>
        <p:spPr>
          <a:xfrm>
            <a:off x="36512" y="5085184"/>
            <a:ext cx="9144000" cy="1077218"/>
          </a:xfrm>
          <a:prstGeom prst="rect">
            <a:avLst/>
          </a:prstGeom>
        </p:spPr>
        <p:txBody>
          <a:bodyPr wrap="square">
            <a:spAutoFit/>
          </a:bodyPr>
          <a:lstStyle/>
          <a:p>
            <a:r>
              <a:rPr lang="fr-FR" sz="1600" b="1" dirty="0">
                <a:solidFill>
                  <a:srgbClr val="6699E7"/>
                </a:solidFill>
                <a:latin typeface="Calibri" pitchFamily="34" charset="0"/>
                <a:cs typeface="Calibri" pitchFamily="34" charset="0"/>
              </a:rPr>
              <a:t>Problème, avec une </a:t>
            </a:r>
            <a:r>
              <a:rPr lang="fr-FR" sz="1600" b="1" dirty="0">
                <a:solidFill>
                  <a:srgbClr val="6699E7"/>
                </a:solidFill>
                <a:latin typeface="Calibri" pitchFamily="34" charset="0"/>
                <a:cs typeface="Calibri" pitchFamily="34" charset="0"/>
                <a:hlinkClick r:id="rId2"/>
              </a:rPr>
              <a:t>PWM</a:t>
            </a:r>
            <a:r>
              <a:rPr lang="fr-FR" sz="1600" b="1" dirty="0">
                <a:solidFill>
                  <a:srgbClr val="6699E7"/>
                </a:solidFill>
                <a:latin typeface="Calibri" pitchFamily="34" charset="0"/>
                <a:cs typeface="Calibri" pitchFamily="34" charset="0"/>
              </a:rPr>
              <a:t> on ne peut contrôler un moteur DC que dans un seul sens .</a:t>
            </a:r>
            <a:br>
              <a:rPr lang="fr-FR" sz="1600" b="1" dirty="0">
                <a:solidFill>
                  <a:srgbClr val="6699E7"/>
                </a:solidFill>
                <a:latin typeface="Calibri" pitchFamily="34" charset="0"/>
                <a:cs typeface="Calibri" pitchFamily="34" charset="0"/>
              </a:rPr>
            </a:br>
            <a:r>
              <a:rPr lang="fr-FR" sz="1600" b="1" dirty="0">
                <a:solidFill>
                  <a:srgbClr val="6699E7"/>
                </a:solidFill>
                <a:latin typeface="Calibri" pitchFamily="34" charset="0"/>
                <a:cs typeface="Calibri" pitchFamily="34" charset="0"/>
              </a:rPr>
              <a:t>Il serait possible d'utiliser un relai pour inverser la connexion (polarisation) du moteur mais cette option serait extrêmement gourmande en énergie. </a:t>
            </a:r>
          </a:p>
          <a:p>
            <a:pPr lvl="0"/>
            <a:r>
              <a:rPr lang="fr-FR" sz="1600" b="1" i="1" dirty="0">
                <a:solidFill>
                  <a:srgbClr val="00B050"/>
                </a:solidFill>
                <a:latin typeface="Calibri" pitchFamily="34" charset="0"/>
                <a:cs typeface="Arial" pitchFamily="34" charset="0"/>
              </a:rPr>
              <a:t>2°) Résolution du problème </a:t>
            </a:r>
            <a:r>
              <a:rPr lang="fr-FR" sz="1600" b="1" dirty="0">
                <a:solidFill>
                  <a:srgbClr val="00B050"/>
                </a:solidFill>
                <a:latin typeface="Calibri" pitchFamily="34" charset="0"/>
                <a:cs typeface="Arial" pitchFamily="34" charset="0"/>
              </a:rPr>
              <a:t> 2:  =&gt; </a:t>
            </a:r>
            <a:r>
              <a:rPr lang="fr-FR" sz="1600" b="1" dirty="0">
                <a:solidFill>
                  <a:srgbClr val="00B050"/>
                </a:solidFill>
                <a:latin typeface="Calibri" pitchFamily="34" charset="0"/>
                <a:cs typeface="Calibri" pitchFamily="34" charset="0"/>
              </a:rPr>
              <a:t>le pont H.</a:t>
            </a:r>
          </a:p>
        </p:txBody>
      </p:sp>
      <p:sp>
        <p:nvSpPr>
          <p:cNvPr id="7" name="Rectangle 6"/>
          <p:cNvSpPr/>
          <p:nvPr/>
        </p:nvSpPr>
        <p:spPr>
          <a:xfrm>
            <a:off x="0" y="6289575"/>
            <a:ext cx="9144000" cy="276999"/>
          </a:xfrm>
          <a:prstGeom prst="rect">
            <a:avLst/>
          </a:prstGeom>
        </p:spPr>
        <p:txBody>
          <a:bodyPr wrap="square">
            <a:spAutoFit/>
          </a:bodyPr>
          <a:lstStyle/>
          <a:p>
            <a:r>
              <a:rPr lang="fr-FR" sz="1200" b="1" dirty="0">
                <a:latin typeface="Calibri" pitchFamily="34" charset="0"/>
              </a:rPr>
              <a:t>http://wiki.mdl29.net/doku.php?id=elec:moteur_a_courant_continu</a:t>
            </a:r>
          </a:p>
        </p:txBody>
      </p:sp>
      <p:pic>
        <p:nvPicPr>
          <p:cNvPr id="8" name="Image 7">
            <a:hlinkClick r:id="rId3" action="ppaction://hlinksldjump"/>
            <a:extLst>
              <a:ext uri="{FF2B5EF4-FFF2-40B4-BE49-F238E27FC236}">
                <a16:creationId xmlns:a16="http://schemas.microsoft.com/office/drawing/2014/main" id="{54216748-C09C-4838-90CB-29C29840BAF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blinds(horizontal)">
                                      <p:cBhvr>
                                        <p:cTn id="7" dur="500"/>
                                        <p:tgtEl>
                                          <p:spTgt spid="10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WHY AN ARDUINO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17</a:t>
            </a:fld>
            <a:endParaRPr lang="fr-FR"/>
          </a:p>
        </p:txBody>
      </p:sp>
      <p:sp>
        <p:nvSpPr>
          <p:cNvPr id="4" name="Rectangle 3"/>
          <p:cNvSpPr/>
          <p:nvPr/>
        </p:nvSpPr>
        <p:spPr>
          <a:xfrm>
            <a:off x="0" y="500042"/>
            <a:ext cx="9144000" cy="4524315"/>
          </a:xfrm>
          <a:prstGeom prst="rect">
            <a:avLst/>
          </a:prstGeom>
        </p:spPr>
        <p:txBody>
          <a:bodyPr wrap="square">
            <a:spAutoFit/>
          </a:bodyPr>
          <a:lstStyle/>
          <a:p>
            <a:pPr algn="just"/>
            <a:r>
              <a:rPr lang="en-US" sz="1600" b="1" dirty="0">
                <a:solidFill>
                  <a:srgbClr val="00B050"/>
                </a:solidFill>
                <a:latin typeface="Calibri" pitchFamily="34" charset="0"/>
                <a:cs typeface="Calibri" pitchFamily="34" charset="0"/>
              </a:rPr>
              <a:t>There are many microcontrollers and many platforms based on microcontrollers available for programmed Electronics: Parallax Basic Stamp, </a:t>
            </a:r>
            <a:r>
              <a:rPr lang="en-US" sz="1600" b="1" dirty="0" err="1">
                <a:solidFill>
                  <a:srgbClr val="00B050"/>
                </a:solidFill>
                <a:latin typeface="Calibri" pitchFamily="34" charset="0"/>
                <a:cs typeface="Calibri" pitchFamily="34" charset="0"/>
              </a:rPr>
              <a:t>Netmedia's</a:t>
            </a:r>
            <a:r>
              <a:rPr lang="en-US" sz="1600" b="1" dirty="0">
                <a:solidFill>
                  <a:srgbClr val="00B050"/>
                </a:solidFill>
                <a:latin typeface="Calibri" pitchFamily="34" charset="0"/>
                <a:cs typeface="Calibri" pitchFamily="34" charset="0"/>
              </a:rPr>
              <a:t> BX - 24, </a:t>
            </a:r>
            <a:r>
              <a:rPr lang="en-US" sz="1600" b="1" dirty="0" err="1">
                <a:solidFill>
                  <a:srgbClr val="00B050"/>
                </a:solidFill>
                <a:latin typeface="Calibri" pitchFamily="34" charset="0"/>
                <a:cs typeface="Calibri" pitchFamily="34" charset="0"/>
              </a:rPr>
              <a:t>Phidgets</a:t>
            </a:r>
            <a:r>
              <a:rPr lang="en-US" sz="1600" b="1" dirty="0">
                <a:solidFill>
                  <a:srgbClr val="00B050"/>
                </a:solidFill>
                <a:latin typeface="Calibri" pitchFamily="34" charset="0"/>
                <a:cs typeface="Calibri" pitchFamily="34" charset="0"/>
              </a:rPr>
              <a:t>, MIT's </a:t>
            </a:r>
            <a:r>
              <a:rPr lang="en-US" sz="1600" b="1" dirty="0" err="1">
                <a:solidFill>
                  <a:srgbClr val="00B050"/>
                </a:solidFill>
                <a:latin typeface="Calibri" pitchFamily="34" charset="0"/>
                <a:cs typeface="Calibri" pitchFamily="34" charset="0"/>
              </a:rPr>
              <a:t>Handyboard</a:t>
            </a:r>
            <a:r>
              <a:rPr lang="en-US" sz="1600" b="1" dirty="0">
                <a:solidFill>
                  <a:srgbClr val="00B050"/>
                </a:solidFill>
                <a:latin typeface="Calibri" pitchFamily="34" charset="0"/>
                <a:cs typeface="Calibri" pitchFamily="34" charset="0"/>
              </a:rPr>
              <a:t>, and many others that offer the comparable features.   </a:t>
            </a:r>
          </a:p>
          <a:p>
            <a:pPr algn="just"/>
            <a:endParaRPr lang="en-US" sz="1600" b="1" dirty="0">
              <a:solidFill>
                <a:srgbClr val="00B050"/>
              </a:solidFill>
              <a:latin typeface="Calibri" pitchFamily="34" charset="0"/>
              <a:cs typeface="Calibri" pitchFamily="34" charset="0"/>
            </a:endParaRPr>
          </a:p>
          <a:p>
            <a:pPr algn="just"/>
            <a:r>
              <a:rPr lang="en-US" sz="1600" b="1" dirty="0">
                <a:solidFill>
                  <a:srgbClr val="00B050"/>
                </a:solidFill>
                <a:latin typeface="Calibri" pitchFamily="34" charset="0"/>
                <a:cs typeface="Calibri" pitchFamily="34" charset="0"/>
              </a:rPr>
              <a:t>So why Arduino? </a:t>
            </a:r>
          </a:p>
          <a:p>
            <a:pPr marL="285750" indent="-285750" algn="just">
              <a:buFontTx/>
              <a:buChar char="-"/>
            </a:pPr>
            <a:r>
              <a:rPr lang="en-US" sz="1600" b="1" dirty="0">
                <a:solidFill>
                  <a:srgbClr val="C00000"/>
                </a:solidFill>
                <a:latin typeface="Calibri" pitchFamily="34" charset="0"/>
                <a:cs typeface="Calibri" pitchFamily="34" charset="0"/>
              </a:rPr>
              <a:t>A clear and simple programming environment: </a:t>
            </a:r>
            <a:r>
              <a:rPr lang="en-US" sz="1600" b="1" dirty="0">
                <a:solidFill>
                  <a:srgbClr val="0070C0"/>
                </a:solidFill>
                <a:latin typeface="Calibri" pitchFamily="34" charset="0"/>
                <a:cs typeface="Calibri" pitchFamily="34" charset="0"/>
              </a:rPr>
              <a:t>environmental programming Arduino (= the Arduino software) is easy to use for beginners, while being flexible enough so that advanced users can benefit also.   </a:t>
            </a:r>
          </a:p>
          <a:p>
            <a:pPr marL="285750" indent="-285750" algn="just">
              <a:buFontTx/>
              <a:buChar char="-"/>
            </a:pPr>
            <a:r>
              <a:rPr lang="en-US" sz="1600" b="1" dirty="0">
                <a:solidFill>
                  <a:srgbClr val="C00000"/>
                </a:solidFill>
                <a:latin typeface="Calibri" pitchFamily="34" charset="0"/>
                <a:cs typeface="Calibri" pitchFamily="34" charset="0"/>
              </a:rPr>
              <a:t>Cheap: </a:t>
            </a:r>
            <a:r>
              <a:rPr lang="en-US" sz="1600" b="1" dirty="0">
                <a:solidFill>
                  <a:srgbClr val="0070C0"/>
                </a:solidFill>
                <a:latin typeface="Calibri" pitchFamily="34" charset="0"/>
                <a:cs typeface="Calibri" pitchFamily="34" charset="0"/>
              </a:rPr>
              <a:t>Arduino cards are relatively expensive compared to other platforms.  The less expensive versions of the Arduino module can be assembled by hand, and even the Arduino pre-assembled cost less than € 25 (microcontroller includes...)!    </a:t>
            </a:r>
          </a:p>
          <a:p>
            <a:pPr marL="285750" indent="-285750" algn="just">
              <a:buFontTx/>
              <a:buChar char="-"/>
            </a:pPr>
            <a:endParaRPr lang="en-US" sz="1600" b="1" dirty="0">
              <a:solidFill>
                <a:srgbClr val="00B050"/>
              </a:solidFill>
              <a:latin typeface="Calibri" pitchFamily="34" charset="0"/>
              <a:cs typeface="Calibri" pitchFamily="34" charset="0"/>
            </a:endParaRPr>
          </a:p>
          <a:p>
            <a:pPr marL="285750" indent="-285750" algn="just">
              <a:buFontTx/>
              <a:buChar char="-"/>
            </a:pPr>
            <a:r>
              <a:rPr lang="fr-FR" sz="1600" b="1" dirty="0">
                <a:solidFill>
                  <a:srgbClr val="C00000"/>
                </a:solidFill>
                <a:latin typeface="Calibri" pitchFamily="34" charset="0"/>
                <a:cs typeface="Calibri" pitchFamily="34" charset="0"/>
              </a:rPr>
              <a:t>Cross-platform: </a:t>
            </a:r>
            <a:r>
              <a:rPr lang="fr-FR" sz="1600" b="1" dirty="0">
                <a:solidFill>
                  <a:srgbClr val="0070C0"/>
                </a:solidFill>
                <a:latin typeface="Calibri" pitchFamily="34" charset="0"/>
                <a:cs typeface="Calibri" pitchFamily="34" charset="0"/>
              </a:rPr>
              <a:t>the Arduino software, </a:t>
            </a:r>
            <a:r>
              <a:rPr lang="fr-FR" sz="1600" b="1" dirty="0" err="1">
                <a:solidFill>
                  <a:srgbClr val="0070C0"/>
                </a:solidFill>
                <a:latin typeface="Calibri" pitchFamily="34" charset="0"/>
                <a:cs typeface="Calibri" pitchFamily="34" charset="0"/>
              </a:rPr>
              <a:t>written</a:t>
            </a:r>
            <a:r>
              <a:rPr lang="fr-FR" sz="1600" b="1" dirty="0">
                <a:solidFill>
                  <a:srgbClr val="0070C0"/>
                </a:solidFill>
                <a:latin typeface="Calibri" pitchFamily="34" charset="0"/>
                <a:cs typeface="Calibri" pitchFamily="34" charset="0"/>
              </a:rPr>
              <a:t> in Java, runs on Windows, Macintosh and Linux operating </a:t>
            </a:r>
            <a:r>
              <a:rPr lang="fr-FR" sz="1600" b="1" dirty="0" err="1">
                <a:solidFill>
                  <a:srgbClr val="0070C0"/>
                </a:solidFill>
                <a:latin typeface="Calibri" pitchFamily="34" charset="0"/>
                <a:cs typeface="Calibri" pitchFamily="34" charset="0"/>
              </a:rPr>
              <a:t>systems</a:t>
            </a:r>
            <a:r>
              <a:rPr lang="fr-FR" sz="1600" b="1" dirty="0">
                <a:solidFill>
                  <a:srgbClr val="0070C0"/>
                </a:solidFill>
                <a:latin typeface="Calibri" pitchFamily="34" charset="0"/>
                <a:cs typeface="Calibri" pitchFamily="34" charset="0"/>
              </a:rPr>
              <a:t>. Most </a:t>
            </a:r>
            <a:r>
              <a:rPr lang="fr-FR" sz="1600" b="1" dirty="0" err="1">
                <a:solidFill>
                  <a:srgbClr val="0070C0"/>
                </a:solidFill>
                <a:latin typeface="Calibri" pitchFamily="34" charset="0"/>
                <a:cs typeface="Calibri" pitchFamily="34" charset="0"/>
              </a:rPr>
              <a:t>microcontrollers</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systems</a:t>
            </a:r>
            <a:r>
              <a:rPr lang="fr-FR" sz="1600" b="1" dirty="0">
                <a:solidFill>
                  <a:srgbClr val="0070C0"/>
                </a:solidFill>
                <a:latin typeface="Calibri" pitchFamily="34" charset="0"/>
                <a:cs typeface="Calibri" pitchFamily="34" charset="0"/>
              </a:rPr>
              <a:t> are </a:t>
            </a:r>
            <a:r>
              <a:rPr lang="fr-FR" sz="1600" b="1" dirty="0" err="1">
                <a:solidFill>
                  <a:srgbClr val="0070C0"/>
                </a:solidFill>
                <a:latin typeface="Calibri" pitchFamily="34" charset="0"/>
                <a:cs typeface="Calibri" pitchFamily="34" charset="0"/>
              </a:rPr>
              <a:t>limited</a:t>
            </a:r>
            <a:r>
              <a:rPr lang="fr-FR" sz="1600" b="1" dirty="0">
                <a:solidFill>
                  <a:srgbClr val="0070C0"/>
                </a:solidFill>
                <a:latin typeface="Calibri" pitchFamily="34" charset="0"/>
                <a:cs typeface="Calibri" pitchFamily="34" charset="0"/>
              </a:rPr>
              <a:t> to Windows.</a:t>
            </a:r>
          </a:p>
          <a:p>
            <a:pPr marL="285750" indent="-285750" algn="just">
              <a:buFontTx/>
              <a:buChar char="-"/>
            </a:pPr>
            <a:endParaRPr lang="fr-FR" sz="1600" b="1" dirty="0">
              <a:solidFill>
                <a:srgbClr val="0070C0"/>
              </a:solidFill>
              <a:latin typeface="Calibri" pitchFamily="34" charset="0"/>
              <a:cs typeface="Calibri" pitchFamily="34" charset="0"/>
            </a:endParaRPr>
          </a:p>
          <a:p>
            <a:pPr marL="285750" indent="-285750" algn="just">
              <a:buFontTx/>
              <a:buChar char="-"/>
            </a:pPr>
            <a:r>
              <a:rPr lang="fr-FR" sz="1600" b="1" dirty="0">
                <a:solidFill>
                  <a:srgbClr val="C00000"/>
                </a:solidFill>
                <a:latin typeface="Calibri" pitchFamily="34" charset="0"/>
                <a:cs typeface="Calibri" pitchFamily="34" charset="0"/>
              </a:rPr>
              <a:t>Important communication platform:</a:t>
            </a:r>
          </a:p>
          <a:p>
            <a:pPr marL="741363" lvl="1" indent="-285750" algn="just">
              <a:buFontTx/>
              <a:buChar char="-"/>
            </a:pPr>
            <a:r>
              <a:rPr lang="fr-FR" sz="1600" b="1" dirty="0" err="1">
                <a:solidFill>
                  <a:srgbClr val="0070C0"/>
                </a:solidFill>
                <a:latin typeface="Calibri" pitchFamily="34" charset="0"/>
                <a:cs typeface="Calibri" pitchFamily="34" charset="0"/>
              </a:rPr>
              <a:t>completely</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stand-alone</a:t>
            </a:r>
            <a:r>
              <a:rPr lang="fr-FR" sz="1600" b="1" dirty="0">
                <a:solidFill>
                  <a:srgbClr val="0070C0"/>
                </a:solidFill>
                <a:latin typeface="Calibri" pitchFamily="34" charset="0"/>
                <a:cs typeface="Calibri" pitchFamily="34" charset="0"/>
              </a:rPr>
              <a:t>', or </a:t>
            </a:r>
          </a:p>
          <a:p>
            <a:pPr marL="741363" lvl="1" indent="-285750" algn="just">
              <a:buFontTx/>
              <a:buChar char="-"/>
            </a:pPr>
            <a:r>
              <a:rPr lang="fr-FR" sz="1600" b="1" dirty="0" err="1">
                <a:solidFill>
                  <a:srgbClr val="0070C0"/>
                </a:solidFill>
                <a:latin typeface="Calibri" pitchFamily="34" charset="0"/>
                <a:cs typeface="Calibri" pitchFamily="34" charset="0"/>
              </a:rPr>
              <a:t>he</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talks</a:t>
            </a:r>
            <a:r>
              <a:rPr lang="fr-FR" sz="1600" b="1" dirty="0">
                <a:solidFill>
                  <a:srgbClr val="0070C0"/>
                </a:solidFill>
                <a:latin typeface="Calibri" pitchFamily="34" charset="0"/>
                <a:cs typeface="Calibri" pitchFamily="34" charset="0"/>
              </a:rPr>
              <a:t> to </a:t>
            </a:r>
            <a:r>
              <a:rPr lang="fr-FR" sz="1600" b="1" dirty="0" err="1">
                <a:solidFill>
                  <a:srgbClr val="0070C0"/>
                </a:solidFill>
                <a:latin typeface="Calibri" pitchFamily="34" charset="0"/>
                <a:cs typeface="Calibri" pitchFamily="34" charset="0"/>
              </a:rPr>
              <a:t>other</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devices</a:t>
            </a:r>
            <a:r>
              <a:rPr lang="fr-FR" sz="1600" b="1" dirty="0">
                <a:solidFill>
                  <a:srgbClr val="0070C0"/>
                </a:solidFill>
                <a:latin typeface="Calibri" pitchFamily="34" charset="0"/>
                <a:cs typeface="Calibri" pitchFamily="34" charset="0"/>
              </a:rPr>
              <a:t>: ' </a:t>
            </a:r>
            <a:r>
              <a:rPr lang="fr-FR" sz="1600" b="1" dirty="0" err="1">
                <a:solidFill>
                  <a:srgbClr val="0070C0"/>
                </a:solidFill>
                <a:latin typeface="Calibri" pitchFamily="34" charset="0"/>
                <a:cs typeface="Calibri" pitchFamily="34" charset="0"/>
              </a:rPr>
              <a:t>it</a:t>
            </a:r>
            <a:r>
              <a:rPr lang="fr-FR" sz="1600" b="1" dirty="0">
                <a:solidFill>
                  <a:srgbClr val="0070C0"/>
                </a:solidFill>
                <a:latin typeface="Calibri" pitchFamily="34" charset="0"/>
                <a:cs typeface="Calibri" pitchFamily="34" charset="0"/>
              </a:rPr>
              <a:t>, Flash, </a:t>
            </a:r>
            <a:r>
              <a:rPr lang="fr-FR" sz="1600" b="1" dirty="0" err="1">
                <a:solidFill>
                  <a:srgbClr val="0070C0"/>
                </a:solidFill>
                <a:latin typeface="Calibri" pitchFamily="34" charset="0"/>
                <a:cs typeface="Calibri" pitchFamily="34" charset="0"/>
              </a:rPr>
              <a:t>Processing</a:t>
            </a:r>
            <a:r>
              <a:rPr lang="fr-FR" sz="1600" b="1" dirty="0">
                <a:solidFill>
                  <a:srgbClr val="0070C0"/>
                </a:solidFill>
                <a:latin typeface="Calibri" pitchFamily="34" charset="0"/>
                <a:cs typeface="Calibri" pitchFamily="34" charset="0"/>
              </a:rPr>
              <a:t> (Java), Pure data, MAX/MSP, Ruby, Python, .NET...</a:t>
            </a:r>
          </a:p>
        </p:txBody>
      </p:sp>
      <p:sp>
        <p:nvSpPr>
          <p:cNvPr id="6" name="Rectangle 5"/>
          <p:cNvSpPr/>
          <p:nvPr/>
        </p:nvSpPr>
        <p:spPr>
          <a:xfrm>
            <a:off x="0" y="5248833"/>
            <a:ext cx="4572000" cy="1323439"/>
          </a:xfrm>
          <a:prstGeom prst="rect">
            <a:avLst/>
          </a:prstGeom>
        </p:spPr>
        <p:txBody>
          <a:bodyPr>
            <a:spAutoFit/>
          </a:bodyPr>
          <a:lstStyle/>
          <a:p>
            <a:r>
              <a:rPr lang="en-US" sz="1600" b="1" dirty="0">
                <a:solidFill>
                  <a:srgbClr val="00B050"/>
                </a:solidFill>
                <a:latin typeface="Calibri" pitchFamily="34" charset="0"/>
                <a:cs typeface="Calibri" pitchFamily="34" charset="0"/>
              </a:rPr>
              <a:t>-On the internet, we find: </a:t>
            </a:r>
          </a:p>
          <a:p>
            <a:r>
              <a:rPr lang="en-US" sz="1600" b="1" dirty="0">
                <a:solidFill>
                  <a:srgbClr val="0070C0"/>
                </a:solidFill>
                <a:latin typeface="Calibri" pitchFamily="34" charset="0"/>
                <a:cs typeface="Calibri" pitchFamily="34" charset="0"/>
              </a:rPr>
              <a:t>	- A community of users.  </a:t>
            </a:r>
          </a:p>
          <a:p>
            <a:r>
              <a:rPr lang="en-US" sz="1600" b="1" dirty="0">
                <a:solidFill>
                  <a:srgbClr val="0070C0"/>
                </a:solidFill>
                <a:latin typeface="Calibri" pitchFamily="34" charset="0"/>
                <a:cs typeface="Calibri" pitchFamily="34" charset="0"/>
              </a:rPr>
              <a:t>	- Use guides. </a:t>
            </a:r>
          </a:p>
          <a:p>
            <a:r>
              <a:rPr lang="en-US" sz="1600" b="1" dirty="0">
                <a:solidFill>
                  <a:srgbClr val="0070C0"/>
                </a:solidFill>
                <a:latin typeface="Calibri" pitchFamily="34" charset="0"/>
                <a:cs typeface="Calibri" pitchFamily="34" charset="0"/>
              </a:rPr>
              <a:t>	- Examples. </a:t>
            </a:r>
          </a:p>
          <a:p>
            <a:r>
              <a:rPr lang="en-US" sz="1600" b="1" dirty="0">
                <a:solidFill>
                  <a:srgbClr val="0070C0"/>
                </a:solidFill>
                <a:latin typeface="Calibri" pitchFamily="34" charset="0"/>
                <a:cs typeface="Calibri" pitchFamily="34" charset="0"/>
              </a:rPr>
              <a:t>	- Support forums...</a:t>
            </a:r>
            <a:endParaRPr lang="fr-FR" sz="1600" b="1" dirty="0">
              <a:solidFill>
                <a:srgbClr val="0070C0"/>
              </a:solidFill>
              <a:latin typeface="Calibri" pitchFamily="34" charset="0"/>
              <a:cs typeface="Calibri" pitchFamily="34" charset="0"/>
            </a:endParaRPr>
          </a:p>
        </p:txBody>
      </p:sp>
      <p:pic>
        <p:nvPicPr>
          <p:cNvPr id="7" name="Image 6">
            <a:hlinkClick r:id="rId2" action="ppaction://hlinksldjump"/>
            <a:extLst>
              <a:ext uri="{FF2B5EF4-FFF2-40B4-BE49-F238E27FC236}">
                <a16:creationId xmlns:a16="http://schemas.microsoft.com/office/drawing/2014/main" id="{CEF9FF18-1432-4BD1-BF2C-9A38BD82A40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blinds(horizontal)">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blinds(horizontal)">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blinds(horizontal)">
                                      <p:cBhvr>
                                        <p:cTn id="42" dur="500"/>
                                        <p:tgtEl>
                                          <p:spTgt spid="4">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6974904" y="6592267"/>
            <a:ext cx="2133600" cy="365125"/>
          </a:xfrm>
        </p:spPr>
        <p:txBody>
          <a:bodyPr/>
          <a:lstStyle/>
          <a:p>
            <a:pPr>
              <a:defRPr/>
            </a:pPr>
            <a:fld id="{E652A8FB-8C76-45BB-8D82-93F8E151003C}" type="slidenum">
              <a:rPr lang="fr-FR" smtClean="0"/>
              <a:pPr>
                <a:defRPr/>
              </a:pPr>
              <a:t>170</a:t>
            </a:fld>
            <a:endParaRPr lang="fr-FR"/>
          </a:p>
        </p:txBody>
      </p:sp>
      <p:sp>
        <p:nvSpPr>
          <p:cNvPr id="2" name="Titre 1"/>
          <p:cNvSpPr>
            <a:spLocks noGrp="1"/>
          </p:cNvSpPr>
          <p:nvPr>
            <p:ph type="title" idx="4294967295"/>
          </p:nvPr>
        </p:nvSpPr>
        <p:spPr>
          <a:xfrm>
            <a:off x="467544" y="0"/>
            <a:ext cx="8229600" cy="490538"/>
          </a:xfrm>
        </p:spPr>
        <p:txBody>
          <a:bodyPr/>
          <a:lstStyle/>
          <a:p>
            <a:r>
              <a:rPr lang="fr-FR" sz="2000" dirty="0"/>
              <a:t>COMMANDE DE MOTEURS DC</a:t>
            </a:r>
            <a:endParaRPr lang="fr-FR" dirty="0"/>
          </a:p>
        </p:txBody>
      </p:sp>
      <p:sp>
        <p:nvSpPr>
          <p:cNvPr id="217089" name="Rectangle 1"/>
          <p:cNvSpPr>
            <a:spLocks noChangeArrowheads="1"/>
          </p:cNvSpPr>
          <p:nvPr/>
        </p:nvSpPr>
        <p:spPr bwMode="auto">
          <a:xfrm>
            <a:off x="0" y="548680"/>
            <a:ext cx="5940152"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1600" b="1" i="1" u="none" strike="noStrike" cap="none" normalizeH="0" baseline="0" dirty="0">
                <a:ln>
                  <a:noFill/>
                </a:ln>
                <a:solidFill>
                  <a:srgbClr val="00B050"/>
                </a:solidFill>
                <a:effectLst/>
                <a:latin typeface="Calibri" pitchFamily="34" charset="0"/>
                <a:cs typeface="Arial" pitchFamily="34" charset="0"/>
              </a:rPr>
              <a:t>2°) Résolution du problème 2 et 3</a:t>
            </a:r>
            <a:r>
              <a:rPr kumimoji="0" lang="fr-FR" sz="1600" b="1" i="0" u="none" strike="noStrike" cap="none" normalizeH="0" baseline="0" dirty="0">
                <a:ln>
                  <a:noFill/>
                </a:ln>
                <a:solidFill>
                  <a:srgbClr val="00B050"/>
                </a:solidFill>
                <a:effectLst/>
                <a:latin typeface="Calibri" pitchFamily="34" charset="0"/>
                <a:cs typeface="Arial" pitchFamily="34" charset="0"/>
              </a:rPr>
              <a:t> : PONT 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a:ln>
                  <a:noFill/>
                </a:ln>
                <a:solidFill>
                  <a:srgbClr val="FF6600"/>
                </a:solidFill>
                <a:effectLst/>
                <a:latin typeface="Calibri" pitchFamily="34" charset="0"/>
                <a:cs typeface="Arial" pitchFamily="34" charset="0"/>
              </a:rPr>
              <a:t>1 - </a:t>
            </a:r>
            <a:r>
              <a:rPr kumimoji="0" lang="fr-FR" sz="1600" b="1" i="0" u="none" strike="noStrike" cap="none" normalizeH="0" baseline="0" dirty="0">
                <a:ln>
                  <a:noFill/>
                </a:ln>
                <a:solidFill>
                  <a:srgbClr val="6699E7"/>
                </a:solidFill>
                <a:effectLst/>
                <a:latin typeface="Calibri" pitchFamily="34" charset="0"/>
                <a:cs typeface="Arial" pitchFamily="34" charset="0"/>
              </a:rPr>
              <a:t>Pour inverser le sens de rotation du moteur il suffit d’inverser la polarité de la tension à ses bornes. Le montage a utiliser est très simple : </a:t>
            </a:r>
            <a:r>
              <a:rPr kumimoji="0" lang="fr-FR" sz="1600" b="1" i="0" u="none" strike="noStrike" cap="none" normalizeH="0" baseline="0" dirty="0">
                <a:ln>
                  <a:noFill/>
                </a:ln>
                <a:solidFill>
                  <a:srgbClr val="FF6600"/>
                </a:solidFill>
                <a:effectLst/>
                <a:latin typeface="Calibri" pitchFamily="34" charset="0"/>
                <a:cs typeface="Arial" pitchFamily="34" charset="0"/>
              </a:rPr>
              <a:t>c’est un montage à 4 interrupteurs piloter 2 par 2 en alternance, d’où le nom pont en H. </a:t>
            </a:r>
          </a:p>
          <a:p>
            <a:pPr lvl="0" algn="just"/>
            <a:r>
              <a:rPr lang="fr-FR" sz="1600" b="1" dirty="0">
                <a:solidFill>
                  <a:srgbClr val="6699E7"/>
                </a:solidFill>
                <a:latin typeface="Calibri" pitchFamily="34" charset="0"/>
                <a:cs typeface="Calibri" pitchFamily="34" charset="0"/>
              </a:rPr>
              <a:t>Montés de telle façon, le courant peut passer soit dans un sens, soit dans l'autre dans la charge</a:t>
            </a:r>
            <a:endParaRPr kumimoji="0" lang="fr-FR" sz="1600" b="1" i="0" u="none" strike="noStrike" cap="none" normalizeH="0" baseline="0" dirty="0">
              <a:ln>
                <a:noFill/>
              </a:ln>
              <a:solidFill>
                <a:srgbClr val="6699E7"/>
              </a:solidFill>
              <a:effectLst/>
              <a:latin typeface="Calibri" pitchFamily="34" charset="0"/>
              <a:cs typeface="Arial" pitchFamily="34" charset="0"/>
            </a:endParaRPr>
          </a:p>
        </p:txBody>
      </p:sp>
      <p:pic>
        <p:nvPicPr>
          <p:cNvPr id="217090" name="Picture 2" descr="http://wiki.mdl29.net/lib/exe/fetch.php?media=elec:principe_du_pont_en_h.png">
            <a:hlinkClick r:id="rId2" tooltip="elec:principe_du_pont_en_h.png"/>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0184" y="586048"/>
            <a:ext cx="2972296" cy="2391348"/>
          </a:xfrm>
          <a:prstGeom prst="rect">
            <a:avLst/>
          </a:prstGeom>
          <a:noFill/>
        </p:spPr>
      </p:pic>
      <p:sp>
        <p:nvSpPr>
          <p:cNvPr id="6" name="Rectangle 5"/>
          <p:cNvSpPr/>
          <p:nvPr/>
        </p:nvSpPr>
        <p:spPr>
          <a:xfrm>
            <a:off x="35496" y="2340168"/>
            <a:ext cx="8208912" cy="830997"/>
          </a:xfrm>
          <a:prstGeom prst="rect">
            <a:avLst/>
          </a:prstGeom>
        </p:spPr>
        <p:txBody>
          <a:bodyPr wrap="square">
            <a:spAutoFit/>
          </a:bodyPr>
          <a:lstStyle/>
          <a:p>
            <a:pPr lvl="0" eaLnBrk="0" hangingPunct="0"/>
            <a:r>
              <a:rPr lang="fr-FR" sz="1600" b="1" i="1" dirty="0">
                <a:solidFill>
                  <a:srgbClr val="00B050"/>
                </a:solidFill>
                <a:latin typeface="Calibri" pitchFamily="34" charset="0"/>
                <a:cs typeface="Arial" pitchFamily="34" charset="0"/>
              </a:rPr>
              <a:t>Fonctionnement</a:t>
            </a:r>
            <a:r>
              <a:rPr lang="fr-FR" sz="1600" b="1" dirty="0">
                <a:solidFill>
                  <a:srgbClr val="00B050"/>
                </a:solidFill>
                <a:latin typeface="Calibri" pitchFamily="34" charset="0"/>
                <a:cs typeface="Arial" pitchFamily="34" charset="0"/>
              </a:rPr>
              <a:t> : </a:t>
            </a:r>
          </a:p>
          <a:p>
            <a:pPr lvl="0" eaLnBrk="0" hangingPunct="0"/>
            <a:r>
              <a:rPr lang="fr-FR" sz="1600" b="1" dirty="0">
                <a:solidFill>
                  <a:srgbClr val="00B050"/>
                </a:solidFill>
                <a:latin typeface="Calibri" pitchFamily="34" charset="0"/>
                <a:cs typeface="Arial" pitchFamily="34" charset="0"/>
              </a:rPr>
              <a:t>K1 et K4 fermés, K2 et K3 ouverts : U</a:t>
            </a:r>
            <a:r>
              <a:rPr lang="fr-FR" sz="1600" b="1" baseline="-25000" dirty="0">
                <a:solidFill>
                  <a:srgbClr val="00B050"/>
                </a:solidFill>
                <a:latin typeface="Calibri" pitchFamily="34" charset="0"/>
                <a:cs typeface="Arial" pitchFamily="34" charset="0"/>
              </a:rPr>
              <a:t>M</a:t>
            </a:r>
            <a:r>
              <a:rPr lang="fr-FR" sz="1600" b="1" dirty="0">
                <a:solidFill>
                  <a:srgbClr val="00B050"/>
                </a:solidFill>
                <a:latin typeface="Calibri" pitchFamily="34" charset="0"/>
                <a:cs typeface="Arial" pitchFamily="34" charset="0"/>
              </a:rPr>
              <a:t> = U </a:t>
            </a:r>
          </a:p>
          <a:p>
            <a:pPr lvl="0" eaLnBrk="0" hangingPunct="0"/>
            <a:r>
              <a:rPr lang="fr-FR" sz="1600" b="1" dirty="0">
                <a:solidFill>
                  <a:srgbClr val="00B050"/>
                </a:solidFill>
                <a:latin typeface="Calibri" pitchFamily="34" charset="0"/>
                <a:cs typeface="Arial" pitchFamily="34" charset="0"/>
              </a:rPr>
              <a:t>K1 et K4 ouverts, K2 et K3 fermés : U</a:t>
            </a:r>
            <a:r>
              <a:rPr lang="fr-FR" sz="1600" b="1" baseline="-25000" dirty="0">
                <a:solidFill>
                  <a:srgbClr val="00B050"/>
                </a:solidFill>
                <a:latin typeface="Calibri" pitchFamily="34" charset="0"/>
                <a:cs typeface="Arial" pitchFamily="34" charset="0"/>
              </a:rPr>
              <a:t>M</a:t>
            </a:r>
            <a:r>
              <a:rPr lang="fr-FR" sz="1600" b="1" dirty="0">
                <a:solidFill>
                  <a:srgbClr val="00B050"/>
                </a:solidFill>
                <a:latin typeface="Calibri" pitchFamily="34" charset="0"/>
                <a:cs typeface="Arial" pitchFamily="34" charset="0"/>
              </a:rPr>
              <a:t> = - U </a:t>
            </a:r>
          </a:p>
        </p:txBody>
      </p:sp>
      <p:pic>
        <p:nvPicPr>
          <p:cNvPr id="7" name="Image 6" descr="pont_h in action.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0312" y="2919516"/>
            <a:ext cx="1885120" cy="3533820"/>
          </a:xfrm>
          <a:prstGeom prst="rect">
            <a:avLst/>
          </a:prstGeom>
        </p:spPr>
      </p:pic>
      <p:sp>
        <p:nvSpPr>
          <p:cNvPr id="8" name="Rectangle 7"/>
          <p:cNvSpPr/>
          <p:nvPr/>
        </p:nvSpPr>
        <p:spPr>
          <a:xfrm>
            <a:off x="0" y="4653136"/>
            <a:ext cx="3491880" cy="1323439"/>
          </a:xfrm>
          <a:prstGeom prst="rect">
            <a:avLst/>
          </a:prstGeom>
        </p:spPr>
        <p:txBody>
          <a:bodyPr wrap="square">
            <a:spAutoFit/>
          </a:bodyPr>
          <a:lstStyle/>
          <a:p>
            <a:pPr algn="just"/>
            <a:r>
              <a:rPr lang="fr-FR" sz="1600" b="1" dirty="0">
                <a:solidFill>
                  <a:srgbClr val="00B050"/>
                </a:solidFill>
                <a:latin typeface="Calibri" pitchFamily="34" charset="0"/>
              </a:rPr>
              <a:t>H</a:t>
            </a:r>
            <a:r>
              <a:rPr lang="fr-FR" sz="1600" b="1" baseline="-25000" dirty="0">
                <a:solidFill>
                  <a:srgbClr val="00B050"/>
                </a:solidFill>
                <a:latin typeface="Calibri" pitchFamily="34" charset="0"/>
              </a:rPr>
              <a:t>1</a:t>
            </a:r>
            <a:r>
              <a:rPr lang="fr-FR" sz="1600" b="1" dirty="0">
                <a:solidFill>
                  <a:srgbClr val="00B050"/>
                </a:solidFill>
                <a:latin typeface="Calibri" pitchFamily="34" charset="0"/>
              </a:rPr>
              <a:t>, H</a:t>
            </a:r>
            <a:r>
              <a:rPr lang="fr-FR" sz="1600" b="1" baseline="-25000" dirty="0">
                <a:solidFill>
                  <a:srgbClr val="00B050"/>
                </a:solidFill>
                <a:latin typeface="Calibri" pitchFamily="34" charset="0"/>
              </a:rPr>
              <a:t>2</a:t>
            </a:r>
            <a:r>
              <a:rPr lang="fr-FR" sz="1600" b="1" dirty="0">
                <a:solidFill>
                  <a:srgbClr val="00B050"/>
                </a:solidFill>
                <a:latin typeface="Calibri" pitchFamily="34" charset="0"/>
              </a:rPr>
              <a:t>, H</a:t>
            </a:r>
            <a:r>
              <a:rPr lang="fr-FR" sz="1600" b="1" baseline="-25000" dirty="0">
                <a:solidFill>
                  <a:srgbClr val="00B050"/>
                </a:solidFill>
                <a:latin typeface="Calibri" pitchFamily="34" charset="0"/>
              </a:rPr>
              <a:t>3</a:t>
            </a:r>
            <a:r>
              <a:rPr lang="fr-FR" sz="1600" b="1" dirty="0">
                <a:solidFill>
                  <a:srgbClr val="00B050"/>
                </a:solidFill>
                <a:latin typeface="Calibri" pitchFamily="34" charset="0"/>
              </a:rPr>
              <a:t> et H</a:t>
            </a:r>
            <a:r>
              <a:rPr lang="fr-FR" sz="1600" b="1" baseline="-25000" dirty="0">
                <a:solidFill>
                  <a:srgbClr val="00B050"/>
                </a:solidFill>
                <a:latin typeface="Calibri" pitchFamily="34" charset="0"/>
              </a:rPr>
              <a:t>4</a:t>
            </a:r>
            <a:r>
              <a:rPr lang="fr-FR" sz="1600" b="1" dirty="0">
                <a:solidFill>
                  <a:srgbClr val="00B050"/>
                </a:solidFill>
                <a:latin typeface="Calibri" pitchFamily="34" charset="0"/>
              </a:rPr>
              <a:t> sont des interrupteurs pilotés à l’ouverture et à la fermeture (ce peut être des transistors ou des thyristors). L’inductance permet de lisser le courant. </a:t>
            </a:r>
          </a:p>
        </p:txBody>
      </p:sp>
      <p:sp>
        <p:nvSpPr>
          <p:cNvPr id="9" name="Rectangle 8"/>
          <p:cNvSpPr/>
          <p:nvPr/>
        </p:nvSpPr>
        <p:spPr>
          <a:xfrm>
            <a:off x="0" y="3215878"/>
            <a:ext cx="7524328" cy="1077218"/>
          </a:xfrm>
          <a:prstGeom prst="rect">
            <a:avLst/>
          </a:prstGeom>
        </p:spPr>
        <p:txBody>
          <a:bodyPr wrap="square">
            <a:spAutoFit/>
          </a:bodyPr>
          <a:lstStyle/>
          <a:p>
            <a:pPr algn="just"/>
            <a:r>
              <a:rPr lang="fr-FR" sz="1600" b="1" dirty="0">
                <a:solidFill>
                  <a:srgbClr val="FF6600"/>
                </a:solidFill>
                <a:latin typeface="Calibri" pitchFamily="34" charset="0"/>
              </a:rPr>
              <a:t>2 - </a:t>
            </a:r>
            <a:r>
              <a:rPr lang="fr-FR" sz="1600" b="1" dirty="0">
                <a:solidFill>
                  <a:srgbClr val="6699E7"/>
                </a:solidFill>
                <a:latin typeface="Calibri" pitchFamily="34" charset="0"/>
              </a:rPr>
              <a:t>Les interrupteurs doivent pouvoir être commandés à l’ouverture et à la fermeture, et amplifier le courant fournit par le </a:t>
            </a:r>
            <a:r>
              <a:rPr lang="fr-FR" sz="1600" b="1" dirty="0" err="1">
                <a:solidFill>
                  <a:srgbClr val="6699E7"/>
                </a:solidFill>
                <a:latin typeface="Calibri" pitchFamily="34" charset="0"/>
              </a:rPr>
              <a:t>micro-contrôleur</a:t>
            </a:r>
            <a:r>
              <a:rPr lang="fr-FR" sz="1600" b="1" dirty="0">
                <a:solidFill>
                  <a:srgbClr val="6699E7"/>
                </a:solidFill>
                <a:latin typeface="Calibri" pitchFamily="34" charset="0"/>
              </a:rPr>
              <a:t> : </a:t>
            </a:r>
            <a:r>
              <a:rPr lang="fr-FR" sz="1600" b="1" dirty="0">
                <a:solidFill>
                  <a:srgbClr val="FF6600"/>
                </a:solidFill>
                <a:latin typeface="Calibri" pitchFamily="34" charset="0"/>
              </a:rPr>
              <a:t>on utilise des transistors en commutation , généralement des MOSFET. </a:t>
            </a:r>
          </a:p>
          <a:p>
            <a:pPr algn="just"/>
            <a:r>
              <a:rPr lang="fr-FR" sz="1600" b="1" dirty="0">
                <a:solidFill>
                  <a:srgbClr val="6699E7"/>
                </a:solidFill>
                <a:latin typeface="Calibri" pitchFamily="34" charset="0"/>
              </a:rPr>
              <a:t>Montage :</a:t>
            </a:r>
          </a:p>
        </p:txBody>
      </p:sp>
      <p:pic>
        <p:nvPicPr>
          <p:cNvPr id="10" name="Image 9" descr="schema_pont_en_h.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1880" y="4049154"/>
            <a:ext cx="3969406" cy="2404182"/>
          </a:xfrm>
          <a:prstGeom prst="rect">
            <a:avLst/>
          </a:prstGeom>
        </p:spPr>
      </p:pic>
      <p:pic>
        <p:nvPicPr>
          <p:cNvPr id="11" name="Image 10">
            <a:hlinkClick r:id="rId6" action="ppaction://hlinksldjump"/>
            <a:extLst>
              <a:ext uri="{FF2B5EF4-FFF2-40B4-BE49-F238E27FC236}">
                <a16:creationId xmlns:a16="http://schemas.microsoft.com/office/drawing/2014/main" id="{C64326E9-5324-4220-B728-80B611C1137E}"/>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7089"/>
                                        </p:tgtEl>
                                        <p:attrNameLst>
                                          <p:attrName>style.visibility</p:attrName>
                                        </p:attrNameLst>
                                      </p:cBhvr>
                                      <p:to>
                                        <p:strVal val="visible"/>
                                      </p:to>
                                    </p:set>
                                    <p:animEffect transition="in" filter="blinds(horizontal)">
                                      <p:cBhvr>
                                        <p:cTn id="7" dur="500"/>
                                        <p:tgtEl>
                                          <p:spTgt spid="217089"/>
                                        </p:tgtEl>
                                      </p:cBhvr>
                                    </p:animEffect>
                                  </p:childTnLst>
                                </p:cTn>
                              </p:par>
                              <p:par>
                                <p:cTn id="8" presetID="3" presetClass="entr" presetSubtype="10" fill="hold" nodeType="withEffect">
                                  <p:stCondLst>
                                    <p:cond delay="0"/>
                                  </p:stCondLst>
                                  <p:childTnLst>
                                    <p:set>
                                      <p:cBhvr>
                                        <p:cTn id="9" dur="1" fill="hold">
                                          <p:stCondLst>
                                            <p:cond delay="0"/>
                                          </p:stCondLst>
                                        </p:cTn>
                                        <p:tgtEl>
                                          <p:spTgt spid="217090"/>
                                        </p:tgtEl>
                                        <p:attrNameLst>
                                          <p:attrName>style.visibility</p:attrName>
                                        </p:attrNameLst>
                                      </p:cBhvr>
                                      <p:to>
                                        <p:strVal val="visible"/>
                                      </p:to>
                                    </p:set>
                                    <p:animEffect transition="in" filter="blinds(horizontal)">
                                      <p:cBhvr>
                                        <p:cTn id="10" dur="500"/>
                                        <p:tgtEl>
                                          <p:spTgt spid="21709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89" grpId="0"/>
      <p:bldP spid="6" grpId="0"/>
      <p:bldP spid="8" grpId="0"/>
      <p:bldP spid="9" grpId="0"/>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6974904" y="6592267"/>
            <a:ext cx="2133600" cy="365125"/>
          </a:xfrm>
        </p:spPr>
        <p:txBody>
          <a:bodyPr/>
          <a:lstStyle/>
          <a:p>
            <a:pPr>
              <a:defRPr/>
            </a:pPr>
            <a:fld id="{E652A8FB-8C76-45BB-8D82-93F8E151003C}" type="slidenum">
              <a:rPr lang="fr-FR" smtClean="0"/>
              <a:pPr>
                <a:defRPr/>
              </a:pPr>
              <a:t>171</a:t>
            </a:fld>
            <a:endParaRPr lang="fr-FR" dirty="0"/>
          </a:p>
        </p:txBody>
      </p:sp>
      <p:sp>
        <p:nvSpPr>
          <p:cNvPr id="2" name="Titre 1"/>
          <p:cNvSpPr>
            <a:spLocks noGrp="1"/>
          </p:cNvSpPr>
          <p:nvPr>
            <p:ph type="title" idx="4294967295"/>
          </p:nvPr>
        </p:nvSpPr>
        <p:spPr>
          <a:xfrm>
            <a:off x="446856" y="0"/>
            <a:ext cx="8229600" cy="490538"/>
          </a:xfrm>
        </p:spPr>
        <p:txBody>
          <a:bodyPr/>
          <a:lstStyle/>
          <a:p>
            <a:r>
              <a:rPr lang="fr-FR" sz="2000" dirty="0"/>
              <a:t>COMMANDE DE MOTEURS DC</a:t>
            </a:r>
            <a:endParaRPr lang="fr-FR" dirty="0"/>
          </a:p>
        </p:txBody>
      </p:sp>
      <p:pic>
        <p:nvPicPr>
          <p:cNvPr id="4" name="Image 3" descr="schema_pont_en_h_-_q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1211942"/>
            <a:ext cx="3718190" cy="2217058"/>
          </a:xfrm>
          <a:prstGeom prst="rect">
            <a:avLst/>
          </a:prstGeom>
        </p:spPr>
      </p:pic>
      <p:pic>
        <p:nvPicPr>
          <p:cNvPr id="5" name="Image 4" descr="schema_pont_en_h_-_q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1260856"/>
            <a:ext cx="3718190" cy="2240152"/>
          </a:xfrm>
          <a:prstGeom prst="rect">
            <a:avLst/>
          </a:prstGeom>
        </p:spPr>
      </p:pic>
      <p:pic>
        <p:nvPicPr>
          <p:cNvPr id="6" name="Image 5" descr="schema_pont_en_h_-_q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3789040"/>
            <a:ext cx="3648906" cy="2228604"/>
          </a:xfrm>
          <a:prstGeom prst="rect">
            <a:avLst/>
          </a:prstGeom>
        </p:spPr>
      </p:pic>
      <p:pic>
        <p:nvPicPr>
          <p:cNvPr id="7" name="Image 6" descr="schema_pont_en_h_-_q4.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056" y="3876238"/>
            <a:ext cx="3672002" cy="2217058"/>
          </a:xfrm>
          <a:prstGeom prst="rect">
            <a:avLst/>
          </a:prstGeom>
        </p:spPr>
      </p:pic>
      <p:sp>
        <p:nvSpPr>
          <p:cNvPr id="219137" name="Rectangle 1"/>
          <p:cNvSpPr>
            <a:spLocks noChangeArrowheads="1"/>
          </p:cNvSpPr>
          <p:nvPr/>
        </p:nvSpPr>
        <p:spPr bwMode="auto">
          <a:xfrm>
            <a:off x="0" y="492061"/>
            <a:ext cx="4062331"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a:ln>
                  <a:noFill/>
                </a:ln>
                <a:solidFill>
                  <a:schemeClr val="tx1"/>
                </a:solidFill>
                <a:effectLst/>
                <a:latin typeface="Arial" pitchFamily="34" charset="0"/>
                <a:cs typeface="Arial" pitchFamily="34" charset="0"/>
              </a:rPr>
              <a:t>Fonctionnement dans les 4 quadrants :</a:t>
            </a:r>
            <a:r>
              <a:rPr kumimoji="0" lang="fr-FR" sz="1600" b="0" i="0" u="none" strike="noStrike" cap="none" normalizeH="0" baseline="0" dirty="0">
                <a:ln>
                  <a:noFill/>
                </a:ln>
                <a:solidFill>
                  <a:schemeClr val="tx1"/>
                </a:solidFill>
                <a:effectLst/>
                <a:latin typeface="Arial" pitchFamily="34" charset="0"/>
                <a:cs typeface="Arial" pitchFamily="34" charset="0"/>
              </a:rPr>
              <a:t> </a:t>
            </a:r>
          </a:p>
        </p:txBody>
      </p:sp>
      <p:sp>
        <p:nvSpPr>
          <p:cNvPr id="9" name="Rectangle 8"/>
          <p:cNvSpPr/>
          <p:nvPr/>
        </p:nvSpPr>
        <p:spPr>
          <a:xfrm>
            <a:off x="179512" y="764704"/>
            <a:ext cx="6912768" cy="338554"/>
          </a:xfrm>
          <a:prstGeom prst="rect">
            <a:avLst/>
          </a:prstGeom>
        </p:spPr>
        <p:txBody>
          <a:bodyPr wrap="square">
            <a:spAutoFit/>
          </a:bodyPr>
          <a:lstStyle/>
          <a:p>
            <a:pPr lvl="0" eaLnBrk="0" hangingPunct="0"/>
            <a:r>
              <a:rPr lang="fr-FR" sz="1600" b="1" dirty="0">
                <a:solidFill>
                  <a:srgbClr val="6699E7"/>
                </a:solidFill>
                <a:latin typeface="Calibri" pitchFamily="34" charset="0"/>
                <a:cs typeface="Arial" pitchFamily="34" charset="0"/>
              </a:rPr>
              <a:t>1) H</a:t>
            </a:r>
            <a:r>
              <a:rPr lang="fr-FR" sz="1600" b="1" baseline="-25000" dirty="0">
                <a:solidFill>
                  <a:srgbClr val="6699E7"/>
                </a:solidFill>
                <a:latin typeface="Calibri" pitchFamily="34" charset="0"/>
                <a:cs typeface="Arial" pitchFamily="34" charset="0"/>
              </a:rPr>
              <a:t>1</a:t>
            </a:r>
            <a:r>
              <a:rPr lang="fr-FR" sz="1600" b="1" dirty="0">
                <a:solidFill>
                  <a:srgbClr val="6699E7"/>
                </a:solidFill>
                <a:latin typeface="Calibri" pitchFamily="34" charset="0"/>
                <a:cs typeface="Arial" pitchFamily="34" charset="0"/>
              </a:rPr>
              <a:t> et H</a:t>
            </a:r>
            <a:r>
              <a:rPr lang="fr-FR" sz="1600" b="1" baseline="-25000" dirty="0">
                <a:solidFill>
                  <a:srgbClr val="6699E7"/>
                </a:solidFill>
                <a:latin typeface="Calibri" pitchFamily="34" charset="0"/>
                <a:cs typeface="Arial" pitchFamily="34" charset="0"/>
              </a:rPr>
              <a:t>4</a:t>
            </a:r>
            <a:r>
              <a:rPr lang="fr-FR" sz="1600" b="1" dirty="0">
                <a:solidFill>
                  <a:srgbClr val="6699E7"/>
                </a:solidFill>
                <a:latin typeface="Calibri" pitchFamily="34" charset="0"/>
                <a:cs typeface="Arial" pitchFamily="34" charset="0"/>
              </a:rPr>
              <a:t> fermés, H</a:t>
            </a:r>
            <a:r>
              <a:rPr lang="fr-FR" sz="1600" b="1" baseline="-25000" dirty="0">
                <a:solidFill>
                  <a:srgbClr val="6699E7"/>
                </a:solidFill>
                <a:latin typeface="Calibri" pitchFamily="34" charset="0"/>
                <a:cs typeface="Arial" pitchFamily="34" charset="0"/>
              </a:rPr>
              <a:t>2</a:t>
            </a:r>
            <a:r>
              <a:rPr lang="fr-FR" sz="1600" b="1" dirty="0">
                <a:solidFill>
                  <a:srgbClr val="6699E7"/>
                </a:solidFill>
                <a:latin typeface="Calibri" pitchFamily="34" charset="0"/>
                <a:cs typeface="Arial" pitchFamily="34" charset="0"/>
              </a:rPr>
              <a:t> et H</a:t>
            </a:r>
            <a:r>
              <a:rPr lang="fr-FR" sz="1600" b="1" baseline="-25000" dirty="0">
                <a:solidFill>
                  <a:srgbClr val="6699E7"/>
                </a:solidFill>
                <a:latin typeface="Calibri" pitchFamily="34" charset="0"/>
                <a:cs typeface="Arial" pitchFamily="34" charset="0"/>
              </a:rPr>
              <a:t>3</a:t>
            </a:r>
            <a:r>
              <a:rPr lang="fr-FR" sz="1600" b="1" dirty="0">
                <a:solidFill>
                  <a:srgbClr val="6699E7"/>
                </a:solidFill>
                <a:latin typeface="Calibri" pitchFamily="34" charset="0"/>
                <a:cs typeface="Arial" pitchFamily="34" charset="0"/>
              </a:rPr>
              <a:t> ouverts ⇒ V</a:t>
            </a:r>
            <a:r>
              <a:rPr lang="fr-FR" sz="1600" b="1" baseline="-25000" dirty="0">
                <a:solidFill>
                  <a:srgbClr val="6699E7"/>
                </a:solidFill>
                <a:latin typeface="Calibri" pitchFamily="34" charset="0"/>
                <a:cs typeface="Arial" pitchFamily="34" charset="0"/>
              </a:rPr>
              <a:t>S</a:t>
            </a:r>
            <a:r>
              <a:rPr lang="fr-FR" sz="1600" b="1" dirty="0">
                <a:solidFill>
                  <a:srgbClr val="6699E7"/>
                </a:solidFill>
                <a:latin typeface="Calibri" pitchFamily="34" charset="0"/>
                <a:cs typeface="Arial" pitchFamily="34" charset="0"/>
              </a:rPr>
              <a:t> = U (le moteur tourne dans un sens)</a:t>
            </a:r>
          </a:p>
        </p:txBody>
      </p:sp>
      <p:sp>
        <p:nvSpPr>
          <p:cNvPr id="219138" name="Rectangle 2"/>
          <p:cNvSpPr>
            <a:spLocks noChangeArrowheads="1"/>
          </p:cNvSpPr>
          <p:nvPr/>
        </p:nvSpPr>
        <p:spPr bwMode="auto">
          <a:xfrm>
            <a:off x="4788024" y="1030287"/>
            <a:ext cx="4536504"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indent="0" defTabSz="914400" eaLnBrk="0" latinLnBrk="0" hangingPunct="0">
              <a:lnSpc>
                <a:spcPct val="100000"/>
              </a:lnSpc>
              <a:buClrTx/>
              <a:buSzTx/>
              <a:buFontTx/>
              <a:buNone/>
              <a:tabLst/>
            </a:pPr>
            <a:r>
              <a:rPr lang="fr-FR" b="1" i="1" dirty="0">
                <a:solidFill>
                  <a:srgbClr val="00B050"/>
                </a:solidFill>
                <a:latin typeface="Calibri" pitchFamily="34" charset="0"/>
                <a:cs typeface="Arial" pitchFamily="34" charset="0"/>
              </a:rPr>
              <a:t>Si I</a:t>
            </a:r>
            <a:r>
              <a:rPr lang="fr-FR" b="1" i="1" baseline="-25000" dirty="0">
                <a:solidFill>
                  <a:srgbClr val="00B050"/>
                </a:solidFill>
                <a:latin typeface="Calibri" pitchFamily="34" charset="0"/>
                <a:cs typeface="Arial" pitchFamily="34" charset="0"/>
              </a:rPr>
              <a:t>S</a:t>
            </a:r>
            <a:r>
              <a:rPr lang="fr-FR" b="1" i="1" dirty="0">
                <a:solidFill>
                  <a:srgbClr val="00B050"/>
                </a:solidFill>
                <a:latin typeface="Calibri" pitchFamily="34" charset="0"/>
                <a:cs typeface="Arial" pitchFamily="34" charset="0"/>
              </a:rPr>
              <a:t> &lt; 0 alors le courant passe par D</a:t>
            </a:r>
            <a:r>
              <a:rPr lang="fr-FR" b="1" i="1" baseline="-25000" dirty="0">
                <a:solidFill>
                  <a:srgbClr val="00B050"/>
                </a:solidFill>
                <a:latin typeface="Calibri" pitchFamily="34" charset="0"/>
                <a:cs typeface="Arial" pitchFamily="34" charset="0"/>
              </a:rPr>
              <a:t>1</a:t>
            </a:r>
            <a:r>
              <a:rPr lang="fr-FR" b="1" i="1" dirty="0">
                <a:solidFill>
                  <a:srgbClr val="00B050"/>
                </a:solidFill>
                <a:latin typeface="Calibri" pitchFamily="34" charset="0"/>
                <a:cs typeface="Arial" pitchFamily="34" charset="0"/>
              </a:rPr>
              <a:t> et D</a:t>
            </a:r>
            <a:r>
              <a:rPr lang="fr-FR" b="1" i="1" baseline="-25000" dirty="0">
                <a:solidFill>
                  <a:srgbClr val="00B050"/>
                </a:solidFill>
                <a:latin typeface="Calibri" pitchFamily="34" charset="0"/>
                <a:cs typeface="Arial" pitchFamily="34" charset="0"/>
              </a:rPr>
              <a:t>4</a:t>
            </a:r>
            <a:r>
              <a:rPr lang="fr-FR" b="1" i="1" dirty="0">
                <a:solidFill>
                  <a:srgbClr val="00B050"/>
                </a:solidFill>
                <a:latin typeface="Calibri" pitchFamily="34" charset="0"/>
                <a:cs typeface="Arial" pitchFamily="34" charset="0"/>
              </a:rPr>
              <a:t> : (quadrant Q</a:t>
            </a:r>
            <a:r>
              <a:rPr lang="fr-FR" b="1" i="1" baseline="-25000" dirty="0">
                <a:solidFill>
                  <a:srgbClr val="00B050"/>
                </a:solidFill>
                <a:latin typeface="Calibri" pitchFamily="34" charset="0"/>
                <a:cs typeface="Arial" pitchFamily="34" charset="0"/>
              </a:rPr>
              <a:t>2</a:t>
            </a:r>
            <a:r>
              <a:rPr lang="fr-FR" b="1" i="1" dirty="0">
                <a:solidFill>
                  <a:srgbClr val="00B050"/>
                </a:solidFill>
                <a:latin typeface="Calibri" pitchFamily="34" charset="0"/>
                <a:cs typeface="Arial" pitchFamily="34" charset="0"/>
              </a:rPr>
              <a:t>)</a:t>
            </a:r>
          </a:p>
        </p:txBody>
      </p:sp>
      <p:sp>
        <p:nvSpPr>
          <p:cNvPr id="219139" name="Rectangle 3"/>
          <p:cNvSpPr>
            <a:spLocks noChangeArrowheads="1"/>
          </p:cNvSpPr>
          <p:nvPr/>
        </p:nvSpPr>
        <p:spPr bwMode="auto">
          <a:xfrm>
            <a:off x="179512" y="3378478"/>
            <a:ext cx="8964488"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a:ln>
                  <a:noFill/>
                </a:ln>
                <a:solidFill>
                  <a:srgbClr val="6699E7"/>
                </a:solidFill>
                <a:effectLst/>
                <a:latin typeface="Calibri" pitchFamily="34" charset="0"/>
                <a:cs typeface="Arial" pitchFamily="34" charset="0"/>
              </a:rPr>
              <a:t>2) H</a:t>
            </a:r>
            <a:r>
              <a:rPr kumimoji="0" lang="fr-FR" sz="1600" b="1" i="0" u="none" strike="noStrike" cap="none" normalizeH="0" baseline="-25000" dirty="0">
                <a:ln>
                  <a:noFill/>
                </a:ln>
                <a:solidFill>
                  <a:srgbClr val="6699E7"/>
                </a:solidFill>
                <a:effectLst/>
                <a:latin typeface="Calibri" pitchFamily="34" charset="0"/>
                <a:cs typeface="Arial" pitchFamily="34" charset="0"/>
              </a:rPr>
              <a:t>1</a:t>
            </a:r>
            <a:r>
              <a:rPr kumimoji="0" lang="fr-FR" sz="1600" b="1" i="0" u="none" strike="noStrike" cap="none" normalizeH="0" baseline="0" dirty="0">
                <a:ln>
                  <a:noFill/>
                </a:ln>
                <a:solidFill>
                  <a:srgbClr val="6699E7"/>
                </a:solidFill>
                <a:effectLst/>
                <a:latin typeface="Calibri" pitchFamily="34" charset="0"/>
                <a:cs typeface="Arial" pitchFamily="34" charset="0"/>
              </a:rPr>
              <a:t> et H</a:t>
            </a:r>
            <a:r>
              <a:rPr kumimoji="0" lang="fr-FR" sz="1600" b="1" i="0" u="none" strike="noStrike" cap="none" normalizeH="0" baseline="-25000" dirty="0">
                <a:ln>
                  <a:noFill/>
                </a:ln>
                <a:solidFill>
                  <a:srgbClr val="6699E7"/>
                </a:solidFill>
                <a:effectLst/>
                <a:latin typeface="Calibri" pitchFamily="34" charset="0"/>
                <a:cs typeface="Arial" pitchFamily="34" charset="0"/>
              </a:rPr>
              <a:t>4</a:t>
            </a:r>
            <a:r>
              <a:rPr kumimoji="0" lang="fr-FR" sz="1600" b="1" i="0" u="none" strike="noStrike" cap="none" normalizeH="0" baseline="0" dirty="0">
                <a:ln>
                  <a:noFill/>
                </a:ln>
                <a:solidFill>
                  <a:srgbClr val="6699E7"/>
                </a:solidFill>
                <a:effectLst/>
                <a:latin typeface="Calibri" pitchFamily="34" charset="0"/>
                <a:cs typeface="Arial" pitchFamily="34" charset="0"/>
              </a:rPr>
              <a:t> sont ouverts, H</a:t>
            </a:r>
            <a:r>
              <a:rPr kumimoji="0" lang="fr-FR" sz="1600" b="1" i="0" u="none" strike="noStrike" cap="none" normalizeH="0" baseline="-25000" dirty="0">
                <a:ln>
                  <a:noFill/>
                </a:ln>
                <a:solidFill>
                  <a:srgbClr val="6699E7"/>
                </a:solidFill>
                <a:effectLst/>
                <a:latin typeface="Calibri" pitchFamily="34" charset="0"/>
                <a:cs typeface="Arial" pitchFamily="34" charset="0"/>
              </a:rPr>
              <a:t>2</a:t>
            </a:r>
            <a:r>
              <a:rPr kumimoji="0" lang="fr-FR" sz="1600" b="1" i="0" u="none" strike="noStrike" cap="none" normalizeH="0" baseline="0" dirty="0">
                <a:ln>
                  <a:noFill/>
                </a:ln>
                <a:solidFill>
                  <a:srgbClr val="6699E7"/>
                </a:solidFill>
                <a:effectLst/>
                <a:latin typeface="Calibri" pitchFamily="34" charset="0"/>
                <a:cs typeface="Arial" pitchFamily="34" charset="0"/>
              </a:rPr>
              <a:t> et H</a:t>
            </a:r>
            <a:r>
              <a:rPr kumimoji="0" lang="fr-FR" sz="1600" b="1" i="0" u="none" strike="noStrike" cap="none" normalizeH="0" baseline="-25000" dirty="0">
                <a:ln>
                  <a:noFill/>
                </a:ln>
                <a:solidFill>
                  <a:srgbClr val="6699E7"/>
                </a:solidFill>
                <a:effectLst/>
                <a:latin typeface="Calibri" pitchFamily="34" charset="0"/>
                <a:cs typeface="Arial" pitchFamily="34" charset="0"/>
              </a:rPr>
              <a:t>3</a:t>
            </a:r>
            <a:r>
              <a:rPr kumimoji="0" lang="fr-FR" sz="1600" b="1" i="0" u="none" strike="noStrike" cap="none" normalizeH="0" baseline="0" dirty="0">
                <a:ln>
                  <a:noFill/>
                </a:ln>
                <a:solidFill>
                  <a:srgbClr val="6699E7"/>
                </a:solidFill>
                <a:effectLst/>
                <a:latin typeface="Calibri" pitchFamily="34" charset="0"/>
                <a:cs typeface="Arial" pitchFamily="34" charset="0"/>
              </a:rPr>
              <a:t> sont fermés ⇒ V</a:t>
            </a:r>
            <a:r>
              <a:rPr kumimoji="0" lang="fr-FR" sz="1600" b="1" i="0" u="none" strike="noStrike" cap="none" normalizeH="0" baseline="-25000" dirty="0">
                <a:ln>
                  <a:noFill/>
                </a:ln>
                <a:solidFill>
                  <a:srgbClr val="6699E7"/>
                </a:solidFill>
                <a:effectLst/>
                <a:latin typeface="Calibri" pitchFamily="34" charset="0"/>
                <a:cs typeface="Arial" pitchFamily="34" charset="0"/>
              </a:rPr>
              <a:t>S</a:t>
            </a:r>
            <a:r>
              <a:rPr kumimoji="0" lang="fr-FR" sz="1600" b="1" i="0" u="none" strike="noStrike" cap="none" normalizeH="0" baseline="0" dirty="0">
                <a:ln>
                  <a:noFill/>
                </a:ln>
                <a:solidFill>
                  <a:srgbClr val="6699E7"/>
                </a:solidFill>
                <a:effectLst/>
                <a:latin typeface="Calibri" pitchFamily="34" charset="0"/>
                <a:cs typeface="Arial" pitchFamily="34" charset="0"/>
              </a:rPr>
              <a:t> = -U (le moteur tourne dans l’autre sens)</a:t>
            </a:r>
          </a:p>
        </p:txBody>
      </p:sp>
      <p:sp>
        <p:nvSpPr>
          <p:cNvPr id="219140" name="Rectangle 4"/>
          <p:cNvSpPr>
            <a:spLocks noChangeArrowheads="1"/>
          </p:cNvSpPr>
          <p:nvPr/>
        </p:nvSpPr>
        <p:spPr bwMode="auto">
          <a:xfrm>
            <a:off x="4860032" y="3661573"/>
            <a:ext cx="4824536"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hangingPunct="0"/>
            <a:r>
              <a:rPr lang="fr-FR" b="1" i="1" dirty="0">
                <a:solidFill>
                  <a:srgbClr val="00B050"/>
                </a:solidFill>
                <a:latin typeface="Calibri" pitchFamily="34" charset="0"/>
                <a:cs typeface="Arial" pitchFamily="34" charset="0"/>
              </a:rPr>
              <a:t>Si I</a:t>
            </a:r>
            <a:r>
              <a:rPr lang="fr-FR" b="1" i="1" baseline="-25000" dirty="0">
                <a:solidFill>
                  <a:srgbClr val="00B050"/>
                </a:solidFill>
                <a:latin typeface="Calibri" pitchFamily="34" charset="0"/>
                <a:cs typeface="Arial" pitchFamily="34" charset="0"/>
              </a:rPr>
              <a:t>S</a:t>
            </a:r>
            <a:r>
              <a:rPr lang="fr-FR" b="1" i="1" dirty="0">
                <a:solidFill>
                  <a:srgbClr val="00B050"/>
                </a:solidFill>
                <a:latin typeface="Calibri" pitchFamily="34" charset="0"/>
                <a:cs typeface="Arial" pitchFamily="34" charset="0"/>
              </a:rPr>
              <a:t> &gt; 0 alors le courant passe par D</a:t>
            </a:r>
            <a:r>
              <a:rPr lang="fr-FR" b="1" i="1" baseline="-25000" dirty="0">
                <a:solidFill>
                  <a:srgbClr val="00B050"/>
                </a:solidFill>
                <a:latin typeface="Calibri" pitchFamily="34" charset="0"/>
                <a:cs typeface="Arial" pitchFamily="34" charset="0"/>
              </a:rPr>
              <a:t>2</a:t>
            </a:r>
            <a:r>
              <a:rPr lang="fr-FR" b="1" i="1" dirty="0">
                <a:solidFill>
                  <a:srgbClr val="00B050"/>
                </a:solidFill>
                <a:latin typeface="Calibri" pitchFamily="34" charset="0"/>
                <a:cs typeface="Arial" pitchFamily="34" charset="0"/>
              </a:rPr>
              <a:t> et D</a:t>
            </a:r>
            <a:r>
              <a:rPr lang="fr-FR" b="1" i="1" baseline="-25000" dirty="0">
                <a:solidFill>
                  <a:srgbClr val="00B050"/>
                </a:solidFill>
                <a:latin typeface="Calibri" pitchFamily="34" charset="0"/>
                <a:cs typeface="Arial" pitchFamily="34" charset="0"/>
              </a:rPr>
              <a:t>3</a:t>
            </a:r>
            <a:r>
              <a:rPr lang="fr-FR" b="1" i="1" dirty="0">
                <a:solidFill>
                  <a:srgbClr val="00B050"/>
                </a:solidFill>
                <a:latin typeface="Calibri" pitchFamily="34" charset="0"/>
                <a:cs typeface="Arial" pitchFamily="34" charset="0"/>
              </a:rPr>
              <a:t> (quadrant Q</a:t>
            </a:r>
            <a:r>
              <a:rPr lang="fr-FR" b="1" i="1" baseline="-25000" dirty="0">
                <a:solidFill>
                  <a:srgbClr val="00B050"/>
                </a:solidFill>
                <a:latin typeface="Calibri" pitchFamily="34" charset="0"/>
                <a:cs typeface="Arial" pitchFamily="34" charset="0"/>
              </a:rPr>
              <a:t>4</a:t>
            </a:r>
            <a:r>
              <a:rPr lang="fr-FR" b="1" i="1" dirty="0">
                <a:solidFill>
                  <a:srgbClr val="00B050"/>
                </a:solidFill>
                <a:latin typeface="Calibri" pitchFamily="34" charset="0"/>
                <a:cs typeface="Arial" pitchFamily="34" charset="0"/>
              </a:rPr>
              <a:t>)</a:t>
            </a:r>
          </a:p>
        </p:txBody>
      </p:sp>
      <p:sp>
        <p:nvSpPr>
          <p:cNvPr id="13" name="Rectangle 12"/>
          <p:cNvSpPr/>
          <p:nvPr/>
        </p:nvSpPr>
        <p:spPr>
          <a:xfrm>
            <a:off x="0" y="6021288"/>
            <a:ext cx="9144000" cy="553998"/>
          </a:xfrm>
          <a:prstGeom prst="rect">
            <a:avLst/>
          </a:prstGeom>
        </p:spPr>
        <p:txBody>
          <a:bodyPr wrap="square">
            <a:spAutoFit/>
          </a:bodyPr>
          <a:lstStyle/>
          <a:p>
            <a:pPr algn="just"/>
            <a:r>
              <a:rPr lang="fr-FR" sz="1000" b="1" dirty="0">
                <a:latin typeface="Calibri" pitchFamily="34" charset="0"/>
              </a:rPr>
              <a:t>Les diodes sont appelées diodes de récupération, elles permettent la circulation du courant lorsque l’interrupteur est commandé et que le courant est dans le sens opposé à celui de l’interrupteur. Cette phase est appelée phase de récupération, elle correspond au freinage du moteur (qui fonctionne à ce moment précis en génératrice) appelé « freinage par récupération ». </a:t>
            </a:r>
          </a:p>
        </p:txBody>
      </p:sp>
      <p:sp>
        <p:nvSpPr>
          <p:cNvPr id="14" name="Rectangle 13"/>
          <p:cNvSpPr/>
          <p:nvPr/>
        </p:nvSpPr>
        <p:spPr>
          <a:xfrm>
            <a:off x="288032" y="1052736"/>
            <a:ext cx="4572000" cy="307777"/>
          </a:xfrm>
          <a:prstGeom prst="rect">
            <a:avLst/>
          </a:prstGeom>
        </p:spPr>
        <p:txBody>
          <a:bodyPr>
            <a:spAutoFit/>
          </a:bodyPr>
          <a:lstStyle/>
          <a:p>
            <a:pPr lvl="0" eaLnBrk="0" hangingPunct="0"/>
            <a:r>
              <a:rPr lang="fr-FR" b="1" i="1" dirty="0">
                <a:solidFill>
                  <a:srgbClr val="00B050"/>
                </a:solidFill>
                <a:latin typeface="Calibri" pitchFamily="34" charset="0"/>
                <a:cs typeface="Arial" pitchFamily="34" charset="0"/>
              </a:rPr>
              <a:t>Si I</a:t>
            </a:r>
            <a:r>
              <a:rPr lang="fr-FR" b="1" i="1" baseline="-25000" dirty="0">
                <a:solidFill>
                  <a:srgbClr val="00B050"/>
                </a:solidFill>
                <a:latin typeface="Calibri" pitchFamily="34" charset="0"/>
                <a:cs typeface="Arial" pitchFamily="34" charset="0"/>
              </a:rPr>
              <a:t>S</a:t>
            </a:r>
            <a:r>
              <a:rPr lang="fr-FR" b="1" i="1" dirty="0">
                <a:solidFill>
                  <a:srgbClr val="00B050"/>
                </a:solidFill>
                <a:latin typeface="Calibri" pitchFamily="34" charset="0"/>
                <a:cs typeface="Arial" pitchFamily="34" charset="0"/>
              </a:rPr>
              <a:t> &gt; 0 alors le courant passe par H</a:t>
            </a:r>
            <a:r>
              <a:rPr lang="fr-FR" b="1" i="1" baseline="-25000" dirty="0">
                <a:solidFill>
                  <a:srgbClr val="00B050"/>
                </a:solidFill>
                <a:latin typeface="Calibri" pitchFamily="34" charset="0"/>
                <a:cs typeface="Arial" pitchFamily="34" charset="0"/>
              </a:rPr>
              <a:t>1</a:t>
            </a:r>
            <a:r>
              <a:rPr lang="fr-FR" b="1" i="1" dirty="0">
                <a:solidFill>
                  <a:srgbClr val="00B050"/>
                </a:solidFill>
                <a:latin typeface="Calibri" pitchFamily="34" charset="0"/>
                <a:cs typeface="Arial" pitchFamily="34" charset="0"/>
              </a:rPr>
              <a:t> et H</a:t>
            </a:r>
            <a:r>
              <a:rPr lang="fr-FR" b="1" i="1" baseline="-25000" dirty="0">
                <a:solidFill>
                  <a:srgbClr val="00B050"/>
                </a:solidFill>
                <a:latin typeface="Calibri" pitchFamily="34" charset="0"/>
                <a:cs typeface="Arial" pitchFamily="34" charset="0"/>
              </a:rPr>
              <a:t>4</a:t>
            </a:r>
            <a:r>
              <a:rPr lang="fr-FR" b="1" i="1" dirty="0">
                <a:solidFill>
                  <a:srgbClr val="00B050"/>
                </a:solidFill>
                <a:latin typeface="Calibri" pitchFamily="34" charset="0"/>
                <a:cs typeface="Arial" pitchFamily="34" charset="0"/>
              </a:rPr>
              <a:t> (quadrant Q</a:t>
            </a:r>
            <a:r>
              <a:rPr lang="fr-FR" b="1" i="1" baseline="-25000" dirty="0">
                <a:solidFill>
                  <a:srgbClr val="00B050"/>
                </a:solidFill>
                <a:latin typeface="Calibri" pitchFamily="34" charset="0"/>
                <a:cs typeface="Arial" pitchFamily="34" charset="0"/>
              </a:rPr>
              <a:t>1</a:t>
            </a:r>
            <a:r>
              <a:rPr lang="fr-FR" b="1" i="1" dirty="0">
                <a:solidFill>
                  <a:srgbClr val="00B050"/>
                </a:solidFill>
                <a:latin typeface="Calibri" pitchFamily="34" charset="0"/>
                <a:cs typeface="Arial" pitchFamily="34" charset="0"/>
              </a:rPr>
              <a:t>)</a:t>
            </a:r>
          </a:p>
        </p:txBody>
      </p:sp>
      <p:sp>
        <p:nvSpPr>
          <p:cNvPr id="15" name="Rectangle 14"/>
          <p:cNvSpPr/>
          <p:nvPr/>
        </p:nvSpPr>
        <p:spPr>
          <a:xfrm>
            <a:off x="288032" y="3645024"/>
            <a:ext cx="4572000" cy="307777"/>
          </a:xfrm>
          <a:prstGeom prst="rect">
            <a:avLst/>
          </a:prstGeom>
        </p:spPr>
        <p:txBody>
          <a:bodyPr>
            <a:spAutoFit/>
          </a:bodyPr>
          <a:lstStyle/>
          <a:p>
            <a:pPr eaLnBrk="0" hangingPunct="0"/>
            <a:r>
              <a:rPr lang="fr-FR" b="1" i="1" dirty="0">
                <a:solidFill>
                  <a:srgbClr val="00B050"/>
                </a:solidFill>
                <a:latin typeface="Calibri" pitchFamily="34" charset="0"/>
                <a:cs typeface="Arial" pitchFamily="34" charset="0"/>
              </a:rPr>
              <a:t>Si I</a:t>
            </a:r>
            <a:r>
              <a:rPr lang="fr-FR" b="1" i="1" baseline="-25000" dirty="0">
                <a:solidFill>
                  <a:srgbClr val="00B050"/>
                </a:solidFill>
                <a:latin typeface="Calibri" pitchFamily="34" charset="0"/>
                <a:cs typeface="Arial" pitchFamily="34" charset="0"/>
              </a:rPr>
              <a:t>S</a:t>
            </a:r>
            <a:r>
              <a:rPr lang="fr-FR" b="1" i="1" dirty="0">
                <a:solidFill>
                  <a:srgbClr val="00B050"/>
                </a:solidFill>
                <a:latin typeface="Calibri" pitchFamily="34" charset="0"/>
                <a:cs typeface="Arial" pitchFamily="34" charset="0"/>
              </a:rPr>
              <a:t> &lt; 0 alors le courant passe par H</a:t>
            </a:r>
            <a:r>
              <a:rPr lang="fr-FR" b="1" i="1" baseline="-25000" dirty="0">
                <a:solidFill>
                  <a:srgbClr val="00B050"/>
                </a:solidFill>
                <a:latin typeface="Calibri" pitchFamily="34" charset="0"/>
                <a:cs typeface="Arial" pitchFamily="34" charset="0"/>
              </a:rPr>
              <a:t>2</a:t>
            </a:r>
            <a:r>
              <a:rPr lang="fr-FR" b="1" i="1" dirty="0">
                <a:solidFill>
                  <a:srgbClr val="00B050"/>
                </a:solidFill>
                <a:latin typeface="Calibri" pitchFamily="34" charset="0"/>
                <a:cs typeface="Arial" pitchFamily="34" charset="0"/>
              </a:rPr>
              <a:t> et H</a:t>
            </a:r>
            <a:r>
              <a:rPr lang="fr-FR" b="1" i="1" baseline="-25000" dirty="0">
                <a:solidFill>
                  <a:srgbClr val="00B050"/>
                </a:solidFill>
                <a:latin typeface="Calibri" pitchFamily="34" charset="0"/>
                <a:cs typeface="Arial" pitchFamily="34" charset="0"/>
              </a:rPr>
              <a:t>3</a:t>
            </a:r>
            <a:r>
              <a:rPr lang="fr-FR" b="1" i="1" dirty="0">
                <a:solidFill>
                  <a:srgbClr val="00B050"/>
                </a:solidFill>
                <a:latin typeface="Calibri" pitchFamily="34" charset="0"/>
                <a:cs typeface="Arial" pitchFamily="34" charset="0"/>
              </a:rPr>
              <a:t> (quadrant Q</a:t>
            </a:r>
            <a:r>
              <a:rPr lang="fr-FR" b="1" i="1" baseline="-25000" dirty="0">
                <a:solidFill>
                  <a:srgbClr val="00B050"/>
                </a:solidFill>
                <a:latin typeface="Calibri" pitchFamily="34" charset="0"/>
                <a:cs typeface="Arial" pitchFamily="34" charset="0"/>
              </a:rPr>
              <a:t>3</a:t>
            </a:r>
            <a:r>
              <a:rPr lang="fr-FR" b="1" i="1" dirty="0">
                <a:solidFill>
                  <a:srgbClr val="00B050"/>
                </a:solidFill>
                <a:latin typeface="Calibri" pitchFamily="34" charset="0"/>
                <a:cs typeface="Arial" pitchFamily="34" charset="0"/>
              </a:rPr>
              <a:t>)</a:t>
            </a:r>
          </a:p>
        </p:txBody>
      </p:sp>
      <p:pic>
        <p:nvPicPr>
          <p:cNvPr id="16" name="Image 15">
            <a:hlinkClick r:id="rId6" action="ppaction://hlinksldjump"/>
            <a:extLst>
              <a:ext uri="{FF2B5EF4-FFF2-40B4-BE49-F238E27FC236}">
                <a16:creationId xmlns:a16="http://schemas.microsoft.com/office/drawing/2014/main" id="{CD76C901-FB9B-4668-A65F-4D0680038BDA}"/>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9137"/>
                                        </p:tgtEl>
                                        <p:attrNameLst>
                                          <p:attrName>style.visibility</p:attrName>
                                        </p:attrNameLst>
                                      </p:cBhvr>
                                      <p:to>
                                        <p:strVal val="visible"/>
                                      </p:to>
                                    </p:set>
                                    <p:animEffect transition="in" filter="blinds(horizontal)">
                                      <p:cBhvr>
                                        <p:cTn id="7" dur="500"/>
                                        <p:tgtEl>
                                          <p:spTgt spid="21913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19138"/>
                                        </p:tgtEl>
                                        <p:attrNameLst>
                                          <p:attrName>style.visibility</p:attrName>
                                        </p:attrNameLst>
                                      </p:cBhvr>
                                      <p:to>
                                        <p:strVal val="visible"/>
                                      </p:to>
                                    </p:set>
                                    <p:animEffect transition="in" filter="blinds(horizontal)">
                                      <p:cBhvr>
                                        <p:cTn id="24" dur="500"/>
                                        <p:tgtEl>
                                          <p:spTgt spid="219138"/>
                                        </p:tgtEl>
                                      </p:cBhvr>
                                    </p:animEffect>
                                  </p:childTnLst>
                                </p:cTn>
                              </p:par>
                              <p:par>
                                <p:cTn id="25" presetID="3" presetClass="entr" presetSubtype="1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9139"/>
                                        </p:tgtEl>
                                        <p:attrNameLst>
                                          <p:attrName>style.visibility</p:attrName>
                                        </p:attrNameLst>
                                      </p:cBhvr>
                                      <p:to>
                                        <p:strVal val="visible"/>
                                      </p:to>
                                    </p:set>
                                    <p:animEffect transition="in" filter="blinds(horizontal)">
                                      <p:cBhvr>
                                        <p:cTn id="32" dur="500"/>
                                        <p:tgtEl>
                                          <p:spTgt spid="21913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par>
                                <p:cTn id="36" presetID="3" presetClass="entr" presetSubtype="1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19140"/>
                                        </p:tgtEl>
                                        <p:attrNameLst>
                                          <p:attrName>style.visibility</p:attrName>
                                        </p:attrNameLst>
                                      </p:cBhvr>
                                      <p:to>
                                        <p:strVal val="visible"/>
                                      </p:to>
                                    </p:set>
                                    <p:animEffect transition="in" filter="blinds(horizontal)">
                                      <p:cBhvr>
                                        <p:cTn id="43" dur="500"/>
                                        <p:tgtEl>
                                          <p:spTgt spid="219140"/>
                                        </p:tgtEl>
                                      </p:cBhvr>
                                    </p:animEffect>
                                  </p:childTnLst>
                                </p:cTn>
                              </p:par>
                              <p:par>
                                <p:cTn id="44" presetID="3" presetClass="entr" presetSubtype="1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linds(horizontal)">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7" grpId="0"/>
      <p:bldP spid="9" grpId="0"/>
      <p:bldP spid="219138" grpId="0"/>
      <p:bldP spid="219139" grpId="0"/>
      <p:bldP spid="219140" grpId="0"/>
      <p:bldP spid="13" grpId="0"/>
      <p:bldP spid="14" grpId="0"/>
      <p:bldP spid="15" grpId="0"/>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6974904" y="6592267"/>
            <a:ext cx="2133600" cy="365125"/>
          </a:xfrm>
        </p:spPr>
        <p:txBody>
          <a:bodyPr/>
          <a:lstStyle/>
          <a:p>
            <a:pPr>
              <a:defRPr/>
            </a:pPr>
            <a:fld id="{E652A8FB-8C76-45BB-8D82-93F8E151003C}" type="slidenum">
              <a:rPr lang="fr-FR" smtClean="0"/>
              <a:pPr>
                <a:defRPr/>
              </a:pPr>
              <a:t>172</a:t>
            </a:fld>
            <a:endParaRPr lang="fr-FR" dirty="0"/>
          </a:p>
        </p:txBody>
      </p:sp>
      <p:sp>
        <p:nvSpPr>
          <p:cNvPr id="2" name="Titre 1"/>
          <p:cNvSpPr>
            <a:spLocks noGrp="1"/>
          </p:cNvSpPr>
          <p:nvPr>
            <p:ph type="title" idx="4294967295"/>
          </p:nvPr>
        </p:nvSpPr>
        <p:spPr>
          <a:xfrm>
            <a:off x="467544" y="0"/>
            <a:ext cx="8229600" cy="490538"/>
          </a:xfrm>
        </p:spPr>
        <p:txBody>
          <a:bodyPr/>
          <a:lstStyle/>
          <a:p>
            <a:r>
              <a:rPr lang="fr-FR" sz="2000" dirty="0"/>
              <a:t>COMMANDE DE MOTEURS DC</a:t>
            </a:r>
          </a:p>
        </p:txBody>
      </p:sp>
      <p:pic>
        <p:nvPicPr>
          <p:cNvPr id="6" name="Image 5" descr="hbridge_labpinout.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70488" y="4073368"/>
            <a:ext cx="5958862" cy="2256052"/>
          </a:xfrm>
          <a:prstGeom prst="rect">
            <a:avLst/>
          </a:prstGeom>
        </p:spPr>
      </p:pic>
      <p:sp>
        <p:nvSpPr>
          <p:cNvPr id="7" name="Rectangle 6"/>
          <p:cNvSpPr/>
          <p:nvPr/>
        </p:nvSpPr>
        <p:spPr>
          <a:xfrm>
            <a:off x="107504" y="548680"/>
            <a:ext cx="8820472" cy="1815882"/>
          </a:xfrm>
          <a:prstGeom prst="rect">
            <a:avLst/>
          </a:prstGeom>
        </p:spPr>
        <p:txBody>
          <a:bodyPr wrap="square">
            <a:spAutoFit/>
          </a:bodyPr>
          <a:lstStyle/>
          <a:p>
            <a:r>
              <a:rPr lang="fr-FR" sz="1600" b="1" dirty="0">
                <a:solidFill>
                  <a:srgbClr val="6699E7"/>
                </a:solidFill>
                <a:latin typeface="Calibri" pitchFamily="34" charset="0"/>
              </a:rPr>
              <a:t>Les L293NE et SN754410 sont des exemples basiques de pont-H:</a:t>
            </a:r>
          </a:p>
          <a:p>
            <a:r>
              <a:rPr lang="fr-FR" sz="1600" b="1" dirty="0">
                <a:solidFill>
                  <a:srgbClr val="00B050"/>
                </a:solidFill>
                <a:latin typeface="Calibri" pitchFamily="34" charset="0"/>
              </a:rPr>
              <a:t>1 - Ils disposent de deux ponts:</a:t>
            </a:r>
          </a:p>
          <a:p>
            <a:pPr lvl="1"/>
            <a:r>
              <a:rPr lang="fr-FR" sz="1600" b="1" dirty="0">
                <a:solidFill>
                  <a:srgbClr val="00B050"/>
                </a:solidFill>
                <a:latin typeface="Calibri" pitchFamily="34" charset="0"/>
              </a:rPr>
              <a:t> - l'un sur le côté gauche de la puce et </a:t>
            </a:r>
          </a:p>
          <a:p>
            <a:pPr lvl="1">
              <a:buFontTx/>
              <a:buChar char="-"/>
            </a:pPr>
            <a:r>
              <a:rPr lang="fr-FR" sz="1600" b="1" dirty="0">
                <a:solidFill>
                  <a:srgbClr val="00B050"/>
                </a:solidFill>
                <a:latin typeface="Calibri" pitchFamily="34" charset="0"/>
              </a:rPr>
              <a:t>  l’autre sur la droite, </a:t>
            </a:r>
          </a:p>
          <a:p>
            <a:r>
              <a:rPr lang="fr-FR" sz="1600" b="1" dirty="0">
                <a:solidFill>
                  <a:srgbClr val="00B050"/>
                </a:solidFill>
                <a:latin typeface="Calibri" pitchFamily="34" charset="0"/>
              </a:rPr>
              <a:t>2 - Ils peuvent commander 2 moteurs. </a:t>
            </a:r>
          </a:p>
          <a:p>
            <a:r>
              <a:rPr lang="fr-FR" sz="1600" b="1" dirty="0">
                <a:solidFill>
                  <a:srgbClr val="00B050"/>
                </a:solidFill>
                <a:latin typeface="Calibri" pitchFamily="34" charset="0"/>
              </a:rPr>
              <a:t>3 - Ils peuvent piloter jusqu'à 1A de courant</a:t>
            </a:r>
          </a:p>
          <a:p>
            <a:r>
              <a:rPr lang="fr-FR" sz="1600" b="1" dirty="0">
                <a:solidFill>
                  <a:srgbClr val="00B050"/>
                </a:solidFill>
                <a:latin typeface="Calibri" pitchFamily="34" charset="0"/>
              </a:rPr>
              <a:t>4 - et fonctionnent entre 4.5V et 36V. </a:t>
            </a:r>
          </a:p>
        </p:txBody>
      </p:sp>
      <p:pic>
        <p:nvPicPr>
          <p:cNvPr id="5" name="Image 4" descr="hbridge_labpinout.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540873" y="1881380"/>
            <a:ext cx="4574552" cy="2278886"/>
          </a:xfrm>
          <a:prstGeom prst="rect">
            <a:avLst/>
          </a:prstGeom>
        </p:spPr>
      </p:pic>
      <p:pic>
        <p:nvPicPr>
          <p:cNvPr id="8" name="Image 7" descr="L293.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15616" y="2708920"/>
            <a:ext cx="2857500" cy="1224136"/>
          </a:xfrm>
          <a:prstGeom prst="rect">
            <a:avLst/>
          </a:prstGeom>
        </p:spPr>
      </p:pic>
      <p:pic>
        <p:nvPicPr>
          <p:cNvPr id="9" name="Image 8">
            <a:hlinkClick r:id="rId5" action="ppaction://hlinksldjump"/>
            <a:extLst>
              <a:ext uri="{FF2B5EF4-FFF2-40B4-BE49-F238E27FC236}">
                <a16:creationId xmlns:a16="http://schemas.microsoft.com/office/drawing/2014/main" id="{4A9489CD-ECD3-4A4C-835B-D5FAF69ABE3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6974904" y="6592267"/>
            <a:ext cx="2133600" cy="365125"/>
          </a:xfrm>
        </p:spPr>
        <p:txBody>
          <a:bodyPr/>
          <a:lstStyle/>
          <a:p>
            <a:pPr>
              <a:defRPr/>
            </a:pPr>
            <a:fld id="{E652A8FB-8C76-45BB-8D82-93F8E151003C}" type="slidenum">
              <a:rPr lang="fr-FR" smtClean="0"/>
              <a:pPr>
                <a:defRPr/>
              </a:pPr>
              <a:t>173</a:t>
            </a:fld>
            <a:endParaRPr lang="fr-FR" dirty="0"/>
          </a:p>
        </p:txBody>
      </p:sp>
      <p:sp>
        <p:nvSpPr>
          <p:cNvPr id="2" name="Titre 1"/>
          <p:cNvSpPr>
            <a:spLocks noGrp="1"/>
          </p:cNvSpPr>
          <p:nvPr>
            <p:ph type="title" idx="4294967295"/>
          </p:nvPr>
        </p:nvSpPr>
        <p:spPr>
          <a:xfrm>
            <a:off x="-36512" y="0"/>
            <a:ext cx="9144000" cy="490538"/>
          </a:xfrm>
        </p:spPr>
        <p:txBody>
          <a:bodyPr/>
          <a:lstStyle/>
          <a:p>
            <a:r>
              <a:rPr lang="fr-FR" sz="2000" dirty="0"/>
              <a:t>COMMANDE DE MOTEURS DC – QUELQUES RECOMMENDATIONS</a:t>
            </a:r>
          </a:p>
        </p:txBody>
      </p:sp>
      <p:sp>
        <p:nvSpPr>
          <p:cNvPr id="10" name="Rectangle 9"/>
          <p:cNvSpPr/>
          <p:nvPr/>
        </p:nvSpPr>
        <p:spPr>
          <a:xfrm>
            <a:off x="35496" y="620688"/>
            <a:ext cx="4752528" cy="1323439"/>
          </a:xfrm>
          <a:prstGeom prst="rect">
            <a:avLst/>
          </a:prstGeom>
        </p:spPr>
        <p:txBody>
          <a:bodyPr wrap="square">
            <a:spAutoFit/>
          </a:bodyPr>
          <a:lstStyle/>
          <a:p>
            <a:r>
              <a:rPr lang="fr-FR" sz="1600" b="1" dirty="0">
                <a:solidFill>
                  <a:srgbClr val="6699E7"/>
                </a:solidFill>
                <a:latin typeface="Calibri" pitchFamily="34" charset="0"/>
              </a:rPr>
              <a:t>1 - Nécessite absolument 4 diodes en roue libre pour protéger les sorties (Output) du pont-H. </a:t>
            </a:r>
          </a:p>
          <a:p>
            <a:br>
              <a:rPr lang="fr-FR" sz="1600" b="1" dirty="0">
                <a:solidFill>
                  <a:srgbClr val="6699E7"/>
                </a:solidFill>
                <a:latin typeface="Calibri" pitchFamily="34" charset="0"/>
              </a:rPr>
            </a:br>
            <a:r>
              <a:rPr lang="fr-FR" sz="1600" b="1" dirty="0">
                <a:solidFill>
                  <a:srgbClr val="6699E7"/>
                </a:solidFill>
                <a:latin typeface="Calibri" pitchFamily="34" charset="0"/>
              </a:rPr>
              <a:t>Utiliser des diodes de type "</a:t>
            </a:r>
            <a:r>
              <a:rPr lang="fr-FR" sz="1600" b="1" dirty="0" err="1">
                <a:solidFill>
                  <a:srgbClr val="6699E7"/>
                </a:solidFill>
                <a:latin typeface="Calibri" pitchFamily="34" charset="0"/>
              </a:rPr>
              <a:t>fast</a:t>
            </a:r>
            <a:r>
              <a:rPr lang="fr-FR" sz="1600" b="1" dirty="0">
                <a:solidFill>
                  <a:srgbClr val="6699E7"/>
                </a:solidFill>
                <a:latin typeface="Calibri" pitchFamily="34" charset="0"/>
              </a:rPr>
              <a:t>" (</a:t>
            </a:r>
            <a:r>
              <a:rPr lang="fr-FR" sz="1600" b="1" dirty="0">
                <a:solidFill>
                  <a:srgbClr val="6699E7"/>
                </a:solidFill>
                <a:latin typeface="Calibri" pitchFamily="34" charset="0"/>
                <a:hlinkClick r:id="rId2"/>
              </a:rPr>
              <a:t>BYV27-100-TAP: Diode </a:t>
            </a:r>
            <a:r>
              <a:rPr lang="fr-FR" sz="1600" b="1" dirty="0" err="1">
                <a:solidFill>
                  <a:srgbClr val="6699E7"/>
                </a:solidFill>
                <a:latin typeface="Calibri" pitchFamily="34" charset="0"/>
                <a:hlinkClick r:id="rId2"/>
              </a:rPr>
              <a:t>Ultrafast</a:t>
            </a:r>
            <a:r>
              <a:rPr lang="fr-FR" sz="1600" b="1" dirty="0">
                <a:solidFill>
                  <a:srgbClr val="6699E7"/>
                </a:solidFill>
                <a:latin typeface="Calibri" pitchFamily="34" charset="0"/>
                <a:hlinkClick r:id="rId2"/>
              </a:rPr>
              <a:t>, 2A, 100V. </a:t>
            </a:r>
            <a:r>
              <a:rPr lang="fr-FR" sz="1600" b="1" dirty="0" err="1">
                <a:solidFill>
                  <a:srgbClr val="6699E7"/>
                </a:solidFill>
                <a:latin typeface="Calibri" pitchFamily="34" charset="0"/>
                <a:hlinkClick r:id="rId2"/>
              </a:rPr>
              <a:t>Farnell</a:t>
            </a:r>
            <a:r>
              <a:rPr lang="fr-FR" sz="1600" b="1" dirty="0">
                <a:solidFill>
                  <a:srgbClr val="6699E7"/>
                </a:solidFill>
                <a:latin typeface="Calibri" pitchFamily="34" charset="0"/>
                <a:hlinkClick r:id="rId2"/>
              </a:rPr>
              <a:t> #1469371</a:t>
            </a:r>
            <a:r>
              <a:rPr lang="fr-FR" sz="1600" b="1" dirty="0">
                <a:solidFill>
                  <a:srgbClr val="6699E7"/>
                </a:solidFill>
                <a:latin typeface="Calibri" pitchFamily="34" charset="0"/>
              </a:rPr>
              <a:t>).</a:t>
            </a:r>
          </a:p>
        </p:txBody>
      </p:sp>
      <p:pic>
        <p:nvPicPr>
          <p:cNvPr id="11" name="Image 10" descr="L298E sam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8727" y="550618"/>
            <a:ext cx="3879548" cy="3075874"/>
          </a:xfrm>
          <a:prstGeom prst="rect">
            <a:avLst/>
          </a:prstGeom>
        </p:spPr>
      </p:pic>
      <p:sp>
        <p:nvSpPr>
          <p:cNvPr id="13" name="Rectangle 12"/>
          <p:cNvSpPr/>
          <p:nvPr/>
        </p:nvSpPr>
        <p:spPr>
          <a:xfrm>
            <a:off x="144016" y="3522494"/>
            <a:ext cx="6228184" cy="338554"/>
          </a:xfrm>
          <a:prstGeom prst="rect">
            <a:avLst/>
          </a:prstGeom>
        </p:spPr>
        <p:txBody>
          <a:bodyPr wrap="square">
            <a:spAutoFit/>
          </a:bodyPr>
          <a:lstStyle/>
          <a:p>
            <a:pPr algn="just"/>
            <a:r>
              <a:rPr lang="fr-FR" sz="1600" b="1" dirty="0">
                <a:solidFill>
                  <a:srgbClr val="6699E7"/>
                </a:solidFill>
                <a:latin typeface="Calibri" pitchFamily="34" charset="0"/>
              </a:rPr>
              <a:t>2 - MOSFET Vs Bipolaires =&gt; </a:t>
            </a:r>
            <a:r>
              <a:rPr lang="fr-FR" sz="1600" b="1" dirty="0">
                <a:solidFill>
                  <a:srgbClr val="FF6600"/>
                </a:solidFill>
                <a:latin typeface="Calibri" pitchFamily="34" charset="0"/>
              </a:rPr>
              <a:t>Anticiper la chute de tension</a:t>
            </a:r>
            <a:endParaRPr lang="fr-FR" sz="1600" b="1" dirty="0">
              <a:solidFill>
                <a:srgbClr val="6699E7"/>
              </a:solidFill>
              <a:latin typeface="Calibri" pitchFamily="34" charset="0"/>
            </a:endParaRPr>
          </a:p>
        </p:txBody>
      </p:sp>
      <p:sp>
        <p:nvSpPr>
          <p:cNvPr id="14" name="Rectangle 13"/>
          <p:cNvSpPr/>
          <p:nvPr/>
        </p:nvSpPr>
        <p:spPr>
          <a:xfrm>
            <a:off x="107504" y="5057889"/>
            <a:ext cx="9036496" cy="1323439"/>
          </a:xfrm>
          <a:prstGeom prst="rect">
            <a:avLst/>
          </a:prstGeom>
        </p:spPr>
        <p:txBody>
          <a:bodyPr wrap="square">
            <a:spAutoFit/>
          </a:bodyPr>
          <a:lstStyle/>
          <a:p>
            <a:r>
              <a:rPr lang="fr-FR" sz="1600" b="1" dirty="0">
                <a:solidFill>
                  <a:srgbClr val="6699E7"/>
                </a:solidFill>
                <a:latin typeface="Calibri" pitchFamily="34" charset="0"/>
              </a:rPr>
              <a:t>Exemple L298N: </a:t>
            </a:r>
          </a:p>
          <a:p>
            <a:endParaRPr lang="fr-FR" sz="1600" b="1" dirty="0">
              <a:solidFill>
                <a:srgbClr val="6699E7"/>
              </a:solidFill>
              <a:latin typeface="Calibri" pitchFamily="34" charset="0"/>
            </a:endParaRPr>
          </a:p>
          <a:p>
            <a:r>
              <a:rPr lang="fr-FR" sz="1600" b="1" dirty="0">
                <a:solidFill>
                  <a:srgbClr val="6699E7"/>
                </a:solidFill>
                <a:latin typeface="Calibri" pitchFamily="34" charset="0"/>
              </a:rPr>
              <a:t>Chute de tension V</a:t>
            </a:r>
            <a:r>
              <a:rPr lang="fr-FR" sz="1600" b="1" baseline="-25000" dirty="0">
                <a:solidFill>
                  <a:srgbClr val="6699E7"/>
                </a:solidFill>
                <a:latin typeface="Calibri" pitchFamily="34" charset="0"/>
              </a:rPr>
              <a:t>CE_SAT</a:t>
            </a:r>
            <a:r>
              <a:rPr lang="fr-FR" sz="1600" b="1" dirty="0">
                <a:solidFill>
                  <a:srgbClr val="6699E7"/>
                </a:solidFill>
                <a:latin typeface="Calibri" pitchFamily="34" charset="0"/>
              </a:rPr>
              <a:t> totale (total drop) de 1.8V (typique), 3.2V à IL=1A, 4.9V à IL=2A.</a:t>
            </a:r>
            <a:br>
              <a:rPr lang="fr-FR" sz="1600" b="1" dirty="0">
                <a:solidFill>
                  <a:srgbClr val="6699E7"/>
                </a:solidFill>
                <a:latin typeface="Calibri" pitchFamily="34" charset="0"/>
              </a:rPr>
            </a:br>
            <a:r>
              <a:rPr lang="fr-FR" sz="1600" b="1" i="1" dirty="0">
                <a:solidFill>
                  <a:srgbClr val="7030A0"/>
                </a:solidFill>
                <a:latin typeface="Calibri" pitchFamily="34" charset="0"/>
              </a:rPr>
              <a:t>Si cela semble beaucoup, c'est aussi un avantage car cela permet d'utiliser un accu de 7.2V directement avec un moteur 5V. </a:t>
            </a:r>
          </a:p>
        </p:txBody>
      </p:sp>
      <p:pic>
        <p:nvPicPr>
          <p:cNvPr id="15" name="Image 14"/>
          <p:cNvPicPr/>
          <p:nvPr/>
        </p:nvPicPr>
        <p:blipFill>
          <a:blip r:embed="rId4" cstate="print">
            <a:lum contrast="20000"/>
            <a:extLst>
              <a:ext uri="{28A0092B-C50C-407E-A947-70E740481C1C}">
                <a14:useLocalDpi xmlns:a14="http://schemas.microsoft.com/office/drawing/2010/main" val="0"/>
              </a:ext>
            </a:extLst>
          </a:blip>
          <a:srcRect t="82606" b="4887"/>
          <a:stretch>
            <a:fillRect/>
          </a:stretch>
        </p:blipFill>
        <p:spPr bwMode="auto">
          <a:xfrm>
            <a:off x="3347784" y="4913873"/>
            <a:ext cx="5760720" cy="584200"/>
          </a:xfrm>
          <a:prstGeom prst="rect">
            <a:avLst/>
          </a:prstGeom>
          <a:noFill/>
          <a:ln w="9525">
            <a:noFill/>
            <a:miter lim="800000"/>
            <a:headEnd/>
            <a:tailEnd/>
          </a:ln>
        </p:spPr>
      </p:pic>
      <p:sp>
        <p:nvSpPr>
          <p:cNvPr id="17" name="Rectangle 16"/>
          <p:cNvSpPr/>
          <p:nvPr/>
        </p:nvSpPr>
        <p:spPr>
          <a:xfrm>
            <a:off x="35496" y="4005064"/>
            <a:ext cx="9036496" cy="830997"/>
          </a:xfrm>
          <a:prstGeom prst="rect">
            <a:avLst/>
          </a:prstGeom>
        </p:spPr>
        <p:txBody>
          <a:bodyPr wrap="square">
            <a:spAutoFit/>
          </a:bodyPr>
          <a:lstStyle/>
          <a:p>
            <a:pPr algn="just"/>
            <a:r>
              <a:rPr lang="fr-FR" sz="1600" b="1" dirty="0">
                <a:solidFill>
                  <a:srgbClr val="6699E7"/>
                </a:solidFill>
                <a:latin typeface="Calibri" pitchFamily="34" charset="0"/>
              </a:rPr>
              <a:t>Les transistors bipolaires commutés en saturation présentent une légère chute de tension (V</a:t>
            </a:r>
            <a:r>
              <a:rPr lang="fr-FR" sz="1600" b="1" baseline="-25000" dirty="0">
                <a:solidFill>
                  <a:srgbClr val="6699E7"/>
                </a:solidFill>
                <a:latin typeface="Calibri" pitchFamily="34" charset="0"/>
              </a:rPr>
              <a:t>CE_SAT</a:t>
            </a:r>
            <a:r>
              <a:rPr lang="fr-FR" sz="1600" b="1" dirty="0">
                <a:solidFill>
                  <a:srgbClr val="6699E7"/>
                </a:solidFill>
                <a:latin typeface="Calibri" pitchFamily="34" charset="0"/>
              </a:rPr>
              <a:t>). </a:t>
            </a:r>
          </a:p>
          <a:p>
            <a:pPr algn="just"/>
            <a:r>
              <a:rPr lang="fr-FR" sz="1600" b="1" dirty="0">
                <a:solidFill>
                  <a:srgbClr val="6699E7"/>
                </a:solidFill>
                <a:latin typeface="Calibri" pitchFamily="34" charset="0"/>
              </a:rPr>
              <a:t>Et comme le courant qui actionne le moteur passe par deux transistors, la chute de tension intervient donc deux fois!</a:t>
            </a:r>
          </a:p>
        </p:txBody>
      </p:sp>
      <p:pic>
        <p:nvPicPr>
          <p:cNvPr id="12" name="Image 11">
            <a:hlinkClick r:id="rId5" action="ppaction://hlinksldjump"/>
            <a:extLst>
              <a:ext uri="{FF2B5EF4-FFF2-40B4-BE49-F238E27FC236}">
                <a16:creationId xmlns:a16="http://schemas.microsoft.com/office/drawing/2014/main" id="{B15E003E-B748-4A48-A524-74450E65E7F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7" grpId="0"/>
    </p:bld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6974904" y="6592267"/>
            <a:ext cx="2133600" cy="365125"/>
          </a:xfrm>
        </p:spPr>
        <p:txBody>
          <a:bodyPr/>
          <a:lstStyle/>
          <a:p>
            <a:pPr>
              <a:defRPr/>
            </a:pPr>
            <a:fld id="{E652A8FB-8C76-45BB-8D82-93F8E151003C}" type="slidenum">
              <a:rPr lang="fr-FR" smtClean="0"/>
              <a:pPr>
                <a:defRPr/>
              </a:pPr>
              <a:t>174</a:t>
            </a:fld>
            <a:endParaRPr lang="fr-FR" dirty="0"/>
          </a:p>
        </p:txBody>
      </p:sp>
      <p:sp>
        <p:nvSpPr>
          <p:cNvPr id="2" name="Titre 1"/>
          <p:cNvSpPr>
            <a:spLocks noGrp="1"/>
          </p:cNvSpPr>
          <p:nvPr>
            <p:ph type="title" idx="4294967295"/>
          </p:nvPr>
        </p:nvSpPr>
        <p:spPr>
          <a:xfrm>
            <a:off x="446856" y="0"/>
            <a:ext cx="8229600" cy="490538"/>
          </a:xfrm>
        </p:spPr>
        <p:txBody>
          <a:bodyPr/>
          <a:lstStyle/>
          <a:p>
            <a:r>
              <a:rPr lang="fr-FR" sz="2000" dirty="0"/>
              <a:t>COMMANDE DE MOTEURS DC</a:t>
            </a:r>
            <a:endParaRPr lang="fr-FR" dirty="0"/>
          </a:p>
        </p:txBody>
      </p:sp>
      <p:pic>
        <p:nvPicPr>
          <p:cNvPr id="2181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548680"/>
            <a:ext cx="5040560" cy="5434969"/>
          </a:xfrm>
          <a:prstGeom prst="rect">
            <a:avLst/>
          </a:prstGeom>
          <a:noFill/>
          <a:ln w="9525">
            <a:noFill/>
            <a:miter lim="800000"/>
            <a:headEnd/>
            <a:tailEnd/>
          </a:ln>
        </p:spPr>
      </p:pic>
      <p:sp>
        <p:nvSpPr>
          <p:cNvPr id="5" name="Rectangle 4"/>
          <p:cNvSpPr/>
          <p:nvPr/>
        </p:nvSpPr>
        <p:spPr>
          <a:xfrm>
            <a:off x="36512" y="5733256"/>
            <a:ext cx="9144000" cy="276999"/>
          </a:xfrm>
          <a:prstGeom prst="rect">
            <a:avLst/>
          </a:prstGeom>
        </p:spPr>
        <p:txBody>
          <a:bodyPr wrap="square">
            <a:spAutoFit/>
          </a:bodyPr>
          <a:lstStyle/>
          <a:p>
            <a:r>
              <a:rPr lang="fr-FR" sz="1200" b="1" dirty="0">
                <a:solidFill>
                  <a:srgbClr val="6699E7"/>
                </a:solidFill>
                <a:latin typeface="Calibri" pitchFamily="34" charset="0"/>
              </a:rPr>
              <a:t>http://luckylarry.co.uk/arduino-projects/control-a-dc-motor-with-arduino-and-l293d-chip/</a:t>
            </a:r>
          </a:p>
        </p:txBody>
      </p:sp>
      <p:sp>
        <p:nvSpPr>
          <p:cNvPr id="6" name="Rectangle 5"/>
          <p:cNvSpPr/>
          <p:nvPr/>
        </p:nvSpPr>
        <p:spPr>
          <a:xfrm>
            <a:off x="35496" y="6104329"/>
            <a:ext cx="3559051" cy="276999"/>
          </a:xfrm>
          <a:prstGeom prst="rect">
            <a:avLst/>
          </a:prstGeom>
        </p:spPr>
        <p:txBody>
          <a:bodyPr wrap="none">
            <a:spAutoFit/>
          </a:bodyPr>
          <a:lstStyle/>
          <a:p>
            <a:r>
              <a:rPr lang="fr-FR" sz="1200" b="1" dirty="0">
                <a:solidFill>
                  <a:srgbClr val="6699E7"/>
                </a:solidFill>
                <a:latin typeface="Calibri" pitchFamily="34" charset="0"/>
              </a:rPr>
              <a:t>http://itp.nyu.edu/physcomp/Labs/DCMotorControl</a:t>
            </a:r>
          </a:p>
        </p:txBody>
      </p:sp>
      <p:sp>
        <p:nvSpPr>
          <p:cNvPr id="7" name="Rectangle 6"/>
          <p:cNvSpPr/>
          <p:nvPr/>
        </p:nvSpPr>
        <p:spPr>
          <a:xfrm>
            <a:off x="35496" y="6309320"/>
            <a:ext cx="5724128" cy="276999"/>
          </a:xfrm>
          <a:prstGeom prst="rect">
            <a:avLst/>
          </a:prstGeom>
        </p:spPr>
        <p:txBody>
          <a:bodyPr wrap="square">
            <a:spAutoFit/>
          </a:bodyPr>
          <a:lstStyle/>
          <a:p>
            <a:r>
              <a:rPr lang="fr-FR" sz="1200" b="1" dirty="0">
                <a:solidFill>
                  <a:srgbClr val="6699E7"/>
                </a:solidFill>
                <a:latin typeface="Calibri" pitchFamily="34" charset="0"/>
                <a:cs typeface="Calibri" pitchFamily="34" charset="0"/>
              </a:rPr>
              <a:t>http://arduino103.blogspot.com/2011/06/pont-h-transistor-pour-controler-un.html</a:t>
            </a:r>
          </a:p>
        </p:txBody>
      </p:sp>
      <p:sp>
        <p:nvSpPr>
          <p:cNvPr id="8" name="Rectangle 7"/>
          <p:cNvSpPr/>
          <p:nvPr/>
        </p:nvSpPr>
        <p:spPr>
          <a:xfrm>
            <a:off x="35496" y="5949280"/>
            <a:ext cx="4572000" cy="276999"/>
          </a:xfrm>
          <a:prstGeom prst="rect">
            <a:avLst/>
          </a:prstGeom>
        </p:spPr>
        <p:txBody>
          <a:bodyPr>
            <a:spAutoFit/>
          </a:bodyPr>
          <a:lstStyle/>
          <a:p>
            <a:r>
              <a:rPr lang="fr-FR" sz="1200" b="1" dirty="0">
                <a:solidFill>
                  <a:srgbClr val="6699E7"/>
                </a:solidFill>
                <a:latin typeface="Calibri" pitchFamily="34" charset="0"/>
              </a:rPr>
              <a:t>http://wiki.mdl29.net/doku.php?id=elec:moteur_a_courant_continu</a:t>
            </a:r>
          </a:p>
        </p:txBody>
      </p:sp>
      <p:pic>
        <p:nvPicPr>
          <p:cNvPr id="9" name="Image 8" descr="arduino-L293D-DC-motor-contro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3284984"/>
            <a:ext cx="2883060" cy="2205770"/>
          </a:xfrm>
          <a:prstGeom prst="rect">
            <a:avLst/>
          </a:prstGeom>
        </p:spPr>
      </p:pic>
      <p:pic>
        <p:nvPicPr>
          <p:cNvPr id="10" name="Image 9" descr="arduino-L293D-DC-motor-control-circuit.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548680"/>
            <a:ext cx="2883060" cy="2384246"/>
          </a:xfrm>
          <a:prstGeom prst="rect">
            <a:avLst/>
          </a:prstGeom>
        </p:spPr>
      </p:pic>
      <p:pic>
        <p:nvPicPr>
          <p:cNvPr id="11" name="Image 10">
            <a:hlinkClick r:id="rId5" action="ppaction://hlinksldjump"/>
            <a:extLst>
              <a:ext uri="{FF2B5EF4-FFF2-40B4-BE49-F238E27FC236}">
                <a16:creationId xmlns:a16="http://schemas.microsoft.com/office/drawing/2014/main" id="{AE7C8EB3-C3E0-4493-B9B3-361C8DF10350}"/>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III-7 SERIAL COMMUNICATION: ASYNCHRONOUS &amp; SYNCHRONOUS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175</a:t>
            </a:fld>
            <a:endParaRPr lang="fr-FR"/>
          </a:p>
        </p:txBody>
      </p:sp>
      <p:sp>
        <p:nvSpPr>
          <p:cNvPr id="4" name="Rectangle 3"/>
          <p:cNvSpPr>
            <a:spLocks noChangeArrowheads="1"/>
          </p:cNvSpPr>
          <p:nvPr/>
        </p:nvSpPr>
        <p:spPr bwMode="auto">
          <a:xfrm>
            <a:off x="1428728" y="2348881"/>
            <a:ext cx="6542194" cy="2017350"/>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III-7 SERIAL COMMUNICATION: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ASYNCHRONOUS &amp; SYNCHRONOUS</a:t>
            </a:r>
          </a:p>
        </p:txBody>
      </p:sp>
      <p:pic>
        <p:nvPicPr>
          <p:cNvPr id="5" name="Image 4">
            <a:hlinkClick r:id="rId2" action="ppaction://hlinksldjump"/>
            <a:extLst>
              <a:ext uri="{FF2B5EF4-FFF2-40B4-BE49-F238E27FC236}">
                <a16:creationId xmlns:a16="http://schemas.microsoft.com/office/drawing/2014/main" id="{41538AD6-B0B3-4834-BF59-40DB5BB728E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SERIAL COMMUNICATIONS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176</a:t>
            </a:fld>
            <a:endParaRPr lang="fr-F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54" y="833427"/>
            <a:ext cx="3162300" cy="10953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6348" y="976303"/>
            <a:ext cx="2971800" cy="885825"/>
          </a:xfrm>
          <a:prstGeom prst="rect">
            <a:avLst/>
          </a:prstGeom>
          <a:noFill/>
          <a:ln w="9525">
            <a:noFill/>
            <a:miter lim="800000"/>
            <a:headEnd/>
            <a:tailEnd/>
          </a:ln>
          <a:effectLst/>
        </p:spPr>
      </p:pic>
      <p:sp>
        <p:nvSpPr>
          <p:cNvPr id="6" name="ZoneTexte 5"/>
          <p:cNvSpPr txBox="1"/>
          <p:nvPr/>
        </p:nvSpPr>
        <p:spPr>
          <a:xfrm>
            <a:off x="571472" y="590116"/>
            <a:ext cx="2918684" cy="338554"/>
          </a:xfrm>
          <a:prstGeom prst="rect">
            <a:avLst/>
          </a:prstGeom>
          <a:noFill/>
        </p:spPr>
        <p:txBody>
          <a:bodyPr wrap="none" rtlCol="0">
            <a:spAutoFit/>
          </a:bodyPr>
          <a:lstStyle/>
          <a:p>
            <a:r>
              <a:rPr lang="fr-FR" sz="1600" b="1" dirty="0" err="1">
                <a:solidFill>
                  <a:srgbClr val="C00000"/>
                </a:solidFill>
                <a:latin typeface="Calibri" pitchFamily="34" charset="0"/>
                <a:cs typeface="Calibri" pitchFamily="34" charset="0"/>
              </a:rPr>
              <a:t>Asynchronous</a:t>
            </a:r>
            <a:r>
              <a:rPr lang="fr-FR" sz="1600" b="1" dirty="0">
                <a:solidFill>
                  <a:srgbClr val="C00000"/>
                </a:solidFill>
                <a:latin typeface="Calibri" pitchFamily="34" charset="0"/>
                <a:cs typeface="Calibri" pitchFamily="34" charset="0"/>
              </a:rPr>
              <a:t> communication </a:t>
            </a:r>
          </a:p>
        </p:txBody>
      </p:sp>
      <p:sp>
        <p:nvSpPr>
          <p:cNvPr id="7" name="ZoneTexte 6"/>
          <p:cNvSpPr txBox="1"/>
          <p:nvPr/>
        </p:nvSpPr>
        <p:spPr>
          <a:xfrm>
            <a:off x="5024511" y="571480"/>
            <a:ext cx="2723310" cy="338554"/>
          </a:xfrm>
          <a:prstGeom prst="rect">
            <a:avLst/>
          </a:prstGeom>
          <a:noFill/>
        </p:spPr>
        <p:txBody>
          <a:bodyPr wrap="none" rtlCol="0">
            <a:spAutoFit/>
          </a:bodyPr>
          <a:lstStyle/>
          <a:p>
            <a:r>
              <a:rPr lang="fr-FR" sz="1600" b="1" dirty="0" err="1">
                <a:solidFill>
                  <a:srgbClr val="C00000"/>
                </a:solidFill>
                <a:latin typeface="Calibri" pitchFamily="34" charset="0"/>
                <a:cs typeface="Calibri" pitchFamily="34" charset="0"/>
              </a:rPr>
              <a:t>Synchronous</a:t>
            </a:r>
            <a:r>
              <a:rPr lang="fr-FR" sz="1600" b="1" dirty="0">
                <a:solidFill>
                  <a:srgbClr val="C00000"/>
                </a:solidFill>
                <a:latin typeface="Calibri" pitchFamily="34" charset="0"/>
                <a:cs typeface="Calibri" pitchFamily="34" charset="0"/>
              </a:rPr>
              <a:t> Communication </a:t>
            </a:r>
          </a:p>
        </p:txBody>
      </p:sp>
      <p:sp>
        <p:nvSpPr>
          <p:cNvPr id="12" name="ZoneTexte 11"/>
          <p:cNvSpPr txBox="1"/>
          <p:nvPr/>
        </p:nvSpPr>
        <p:spPr>
          <a:xfrm>
            <a:off x="428596" y="1923154"/>
            <a:ext cx="3429024" cy="830997"/>
          </a:xfrm>
          <a:prstGeom prst="rect">
            <a:avLst/>
          </a:prstGeom>
          <a:noFill/>
        </p:spPr>
        <p:txBody>
          <a:bodyPr wrap="square" rtlCol="0">
            <a:spAutoFit/>
          </a:bodyPr>
          <a:lstStyle/>
          <a:p>
            <a:pPr algn="just"/>
            <a:r>
              <a:rPr lang="en-US" sz="1600" b="1" dirty="0">
                <a:solidFill>
                  <a:srgbClr val="7030A0"/>
                </a:solidFill>
                <a:latin typeface="Calibri" pitchFamily="34" charset="0"/>
                <a:cs typeface="Calibri" pitchFamily="34" charset="0"/>
              </a:rPr>
              <a:t>Asynchronous, because no clock.  </a:t>
            </a:r>
          </a:p>
          <a:p>
            <a:pPr algn="just"/>
            <a:r>
              <a:rPr lang="en-US" sz="1600" b="1" dirty="0">
                <a:solidFill>
                  <a:srgbClr val="7030A0"/>
                </a:solidFill>
                <a:latin typeface="Calibri" pitchFamily="34" charset="0"/>
                <a:cs typeface="Calibri" pitchFamily="34" charset="0"/>
              </a:rPr>
              <a:t>The data is represented with HIGH/LOW at certain times</a:t>
            </a:r>
            <a:endParaRPr lang="fr-FR" sz="1600" b="1" dirty="0">
              <a:solidFill>
                <a:srgbClr val="0070C0"/>
              </a:solidFill>
              <a:latin typeface="Calibri" pitchFamily="34" charset="0"/>
              <a:cs typeface="Calibri" pitchFamily="34" charset="0"/>
            </a:endParaRPr>
          </a:p>
        </p:txBody>
      </p:sp>
      <p:sp>
        <p:nvSpPr>
          <p:cNvPr id="13" name="ZoneTexte 12"/>
          <p:cNvSpPr txBox="1"/>
          <p:nvPr/>
        </p:nvSpPr>
        <p:spPr>
          <a:xfrm>
            <a:off x="714444" y="2987101"/>
            <a:ext cx="2828403" cy="584775"/>
          </a:xfrm>
          <a:prstGeom prst="rect">
            <a:avLst/>
          </a:prstGeom>
          <a:noFill/>
        </p:spPr>
        <p:txBody>
          <a:bodyPr wrap="none" rtlCol="0">
            <a:spAutoFit/>
          </a:bodyPr>
          <a:lstStyle/>
          <a:p>
            <a:pPr algn="just"/>
            <a:r>
              <a:rPr lang="en-US" sz="1600" b="1" dirty="0">
                <a:solidFill>
                  <a:srgbClr val="0070C0"/>
                </a:solidFill>
                <a:latin typeface="Calibri" pitchFamily="34" charset="0"/>
                <a:cs typeface="Calibri" pitchFamily="34" charset="0"/>
              </a:rPr>
              <a:t>Wires separated for </a:t>
            </a:r>
          </a:p>
          <a:p>
            <a:pPr algn="just"/>
            <a:r>
              <a:rPr lang="en-US" sz="1600" b="1" dirty="0">
                <a:solidFill>
                  <a:srgbClr val="0070C0"/>
                </a:solidFill>
                <a:latin typeface="Calibri" pitchFamily="34" charset="0"/>
                <a:cs typeface="Calibri" pitchFamily="34" charset="0"/>
              </a:rPr>
              <a:t>the transmission and reception</a:t>
            </a:r>
            <a:endParaRPr lang="fr-FR" sz="1600" b="1" dirty="0">
              <a:solidFill>
                <a:srgbClr val="0070C0"/>
              </a:solidFill>
              <a:latin typeface="Calibri" pitchFamily="34" charset="0"/>
              <a:cs typeface="Calibri" pitchFamily="34" charset="0"/>
            </a:endParaRPr>
          </a:p>
        </p:txBody>
      </p:sp>
      <p:sp>
        <p:nvSpPr>
          <p:cNvPr id="14" name="ZoneTexte 13"/>
          <p:cNvSpPr txBox="1"/>
          <p:nvPr/>
        </p:nvSpPr>
        <p:spPr>
          <a:xfrm>
            <a:off x="4572000" y="1857364"/>
            <a:ext cx="4071966" cy="830997"/>
          </a:xfrm>
          <a:prstGeom prst="rect">
            <a:avLst/>
          </a:prstGeom>
          <a:noFill/>
        </p:spPr>
        <p:txBody>
          <a:bodyPr wrap="square" rtlCol="0">
            <a:spAutoFit/>
          </a:bodyPr>
          <a:lstStyle/>
          <a:p>
            <a:pPr algn="just"/>
            <a:r>
              <a:rPr lang="en-US" sz="1600" b="1" dirty="0">
                <a:solidFill>
                  <a:srgbClr val="7030A0"/>
                </a:solidFill>
                <a:latin typeface="Calibri" pitchFamily="34" charset="0"/>
                <a:cs typeface="Calibri" pitchFamily="34" charset="0"/>
              </a:rPr>
              <a:t>Synchronous, because clock.</a:t>
            </a:r>
          </a:p>
          <a:p>
            <a:pPr algn="just"/>
            <a:r>
              <a:rPr lang="en-US" sz="1600" b="1" dirty="0">
                <a:solidFill>
                  <a:srgbClr val="7030A0"/>
                </a:solidFill>
                <a:latin typeface="Calibri" pitchFamily="34" charset="0"/>
                <a:cs typeface="Calibri" pitchFamily="34" charset="0"/>
              </a:rPr>
              <a:t>The data is represented with HIGH/LOW when the clock changes</a:t>
            </a:r>
            <a:endParaRPr lang="fr-FR" sz="1600" b="1" dirty="0">
              <a:solidFill>
                <a:srgbClr val="0070C0"/>
              </a:solidFill>
              <a:latin typeface="Calibri" pitchFamily="34" charset="0"/>
              <a:cs typeface="Calibri" pitchFamily="34" charset="0"/>
            </a:endParaRPr>
          </a:p>
        </p:txBody>
      </p:sp>
      <p:sp>
        <p:nvSpPr>
          <p:cNvPr id="15" name="ZoneTexte 14"/>
          <p:cNvSpPr txBox="1"/>
          <p:nvPr/>
        </p:nvSpPr>
        <p:spPr>
          <a:xfrm>
            <a:off x="4572000" y="2772787"/>
            <a:ext cx="3929090" cy="584775"/>
          </a:xfrm>
          <a:prstGeom prst="rect">
            <a:avLst/>
          </a:prstGeom>
          <a:noFill/>
        </p:spPr>
        <p:txBody>
          <a:bodyPr wrap="square" rtlCol="0">
            <a:spAutoFit/>
          </a:bodyPr>
          <a:lstStyle/>
          <a:p>
            <a:pPr algn="just"/>
            <a:r>
              <a:rPr lang="en-US" sz="1600" b="1" dirty="0">
                <a:solidFill>
                  <a:srgbClr val="0070C0"/>
                </a:solidFill>
                <a:latin typeface="Calibri" pitchFamily="34" charset="0"/>
                <a:cs typeface="Calibri" pitchFamily="34" charset="0"/>
              </a:rPr>
              <a:t>A single wire of clock and data for each of the directions</a:t>
            </a:r>
            <a:endParaRPr lang="fr-FR" sz="1600" b="1" dirty="0">
              <a:solidFill>
                <a:srgbClr val="0070C0"/>
              </a:solidFill>
              <a:latin typeface="Calibri" pitchFamily="34" charset="0"/>
              <a:cs typeface="Calibri" pitchFamily="34" charset="0"/>
            </a:endParaRPr>
          </a:p>
        </p:txBody>
      </p:sp>
      <p:sp>
        <p:nvSpPr>
          <p:cNvPr id="16" name="ZoneTexte 15"/>
          <p:cNvSpPr txBox="1"/>
          <p:nvPr/>
        </p:nvSpPr>
        <p:spPr>
          <a:xfrm>
            <a:off x="481391" y="3630043"/>
            <a:ext cx="3370529" cy="584775"/>
          </a:xfrm>
          <a:prstGeom prst="rect">
            <a:avLst/>
          </a:prstGeom>
          <a:noFill/>
        </p:spPr>
        <p:txBody>
          <a:bodyPr wrap="square" rtlCol="0">
            <a:spAutoFit/>
          </a:bodyPr>
          <a:lstStyle/>
          <a:p>
            <a:pPr algn="just"/>
            <a:r>
              <a:rPr lang="en-US" sz="1600" b="1" dirty="0">
                <a:solidFill>
                  <a:srgbClr val="00B050"/>
                </a:solidFill>
                <a:latin typeface="Calibri" pitchFamily="34" charset="0"/>
                <a:cs typeface="Calibri" pitchFamily="34" charset="0"/>
              </a:rPr>
              <a:t>=&gt; both devices need to communicate at the same rate</a:t>
            </a:r>
            <a:endParaRPr lang="fr-FR" sz="1600" b="1" dirty="0">
              <a:solidFill>
                <a:srgbClr val="00B050"/>
              </a:solidFill>
              <a:latin typeface="Calibri" pitchFamily="34" charset="0"/>
              <a:cs typeface="Calibri" pitchFamily="34" charset="0"/>
            </a:endParaRPr>
          </a:p>
        </p:txBody>
      </p:sp>
      <p:sp>
        <p:nvSpPr>
          <p:cNvPr id="17" name="ZoneTexte 16"/>
          <p:cNvSpPr txBox="1"/>
          <p:nvPr/>
        </p:nvSpPr>
        <p:spPr>
          <a:xfrm>
            <a:off x="4572000" y="3455259"/>
            <a:ext cx="4143404" cy="830997"/>
          </a:xfrm>
          <a:prstGeom prst="rect">
            <a:avLst/>
          </a:prstGeom>
          <a:noFill/>
        </p:spPr>
        <p:txBody>
          <a:bodyPr wrap="square" rtlCol="0">
            <a:spAutoFit/>
          </a:bodyPr>
          <a:lstStyle/>
          <a:p>
            <a:pPr algn="just"/>
            <a:r>
              <a:rPr lang="en-US" sz="1600" b="1" dirty="0">
                <a:solidFill>
                  <a:srgbClr val="00B050"/>
                </a:solidFill>
                <a:latin typeface="Calibri" pitchFamily="34" charset="0"/>
                <a:cs typeface="Calibri" pitchFamily="34" charset="0"/>
              </a:rPr>
              <a:t>=&gt; no need to have two devices communicating at the same rate, but one of the two is the MASTER</a:t>
            </a:r>
            <a:endParaRPr lang="fr-FR" sz="1600" b="1" dirty="0">
              <a:solidFill>
                <a:srgbClr val="00B050"/>
              </a:solidFill>
              <a:latin typeface="Calibri" pitchFamily="34" charset="0"/>
              <a:cs typeface="Calibri" pitchFamily="34" charset="0"/>
            </a:endParaRPr>
          </a:p>
        </p:txBody>
      </p:sp>
      <p:sp>
        <p:nvSpPr>
          <p:cNvPr id="19" name="ZoneTexte 18"/>
          <p:cNvSpPr txBox="1"/>
          <p:nvPr/>
        </p:nvSpPr>
        <p:spPr>
          <a:xfrm>
            <a:off x="357158" y="4857760"/>
            <a:ext cx="8786842" cy="1323439"/>
          </a:xfrm>
          <a:prstGeom prst="rect">
            <a:avLst/>
          </a:prstGeom>
          <a:noFill/>
        </p:spPr>
        <p:txBody>
          <a:bodyPr wrap="square" rtlCol="0">
            <a:spAutoFit/>
          </a:bodyPr>
          <a:lstStyle/>
          <a:p>
            <a:pPr algn="just"/>
            <a:r>
              <a:rPr lang="en-US" sz="1600" b="1" dirty="0">
                <a:solidFill>
                  <a:srgbClr val="C00000"/>
                </a:solidFill>
                <a:latin typeface="Calibri" pitchFamily="34" charset="0"/>
                <a:cs typeface="Calibri" pitchFamily="34" charset="0"/>
              </a:rPr>
              <a:t>What is the best?  </a:t>
            </a:r>
          </a:p>
          <a:p>
            <a:pPr algn="just"/>
            <a:r>
              <a:rPr lang="en-US" sz="1600" b="1" dirty="0">
                <a:solidFill>
                  <a:srgbClr val="C00000"/>
                </a:solidFill>
                <a:latin typeface="Calibri" pitchFamily="34" charset="0"/>
                <a:cs typeface="Calibri" pitchFamily="34" charset="0"/>
              </a:rPr>
              <a:t>It depends on your application:</a:t>
            </a:r>
          </a:p>
          <a:p>
            <a:pPr algn="just"/>
            <a:r>
              <a:rPr lang="en-US" sz="1600" b="1" dirty="0">
                <a:solidFill>
                  <a:srgbClr val="C00000"/>
                </a:solidFill>
                <a:latin typeface="Calibri" pitchFamily="34" charset="0"/>
                <a:cs typeface="Calibri" pitchFamily="34" charset="0"/>
              </a:rPr>
              <a:t>- the asynchronous are good when there are only two devices and they are pre-configured to talk at the same speed.  </a:t>
            </a:r>
          </a:p>
          <a:p>
            <a:pPr algn="just"/>
            <a:r>
              <a:rPr lang="en-US" sz="1600" b="1" dirty="0">
                <a:solidFill>
                  <a:srgbClr val="C00000"/>
                </a:solidFill>
                <a:latin typeface="Calibri" pitchFamily="34" charset="0"/>
                <a:cs typeface="Calibri" pitchFamily="34" charset="0"/>
              </a:rPr>
              <a:t>- Synchronous are usually better in speed</a:t>
            </a:r>
            <a:endParaRPr lang="fr-FR" sz="1600" b="1" dirty="0">
              <a:solidFill>
                <a:srgbClr val="00B050"/>
              </a:solidFill>
              <a:latin typeface="Calibri" pitchFamily="34" charset="0"/>
              <a:cs typeface="Calibri" pitchFamily="34" charset="0"/>
            </a:endParaRPr>
          </a:p>
        </p:txBody>
      </p:sp>
      <p:pic>
        <p:nvPicPr>
          <p:cNvPr id="18" name="Image 17">
            <a:hlinkClick r:id="rId4" action="ppaction://hlinksldjump"/>
            <a:extLst>
              <a:ext uri="{FF2B5EF4-FFF2-40B4-BE49-F238E27FC236}">
                <a16:creationId xmlns:a16="http://schemas.microsoft.com/office/drawing/2014/main" id="{15DF66A3-8E9A-4FF6-A8F2-039F8FF28D8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075"/>
                                        </p:tgtEl>
                                        <p:attrNameLst>
                                          <p:attrName>style.visibility</p:attrName>
                                        </p:attrNameLst>
                                      </p:cBhvr>
                                      <p:to>
                                        <p:strVal val="visible"/>
                                      </p:to>
                                    </p:set>
                                    <p:animEffect transition="in" filter="blinds(horizontal)">
                                      <p:cBhvr>
                                        <p:cTn id="24" dur="500"/>
                                        <p:tgtEl>
                                          <p:spTgt spid="307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14" grpId="0"/>
      <p:bldP spid="15" grpId="0"/>
      <p:bldP spid="16" grpId="0"/>
      <p:bldP spid="17" grpId="0"/>
      <p:bldP spid="19"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ASYNCHRONOUS SERIAL COMMUNICATION : UART…</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177</a:t>
            </a:fld>
            <a:endParaRPr lang="fr-FR"/>
          </a:p>
        </p:txBody>
      </p:sp>
      <p:sp>
        <p:nvSpPr>
          <p:cNvPr id="4" name="Rectangle 3"/>
          <p:cNvSpPr>
            <a:spLocks noChangeArrowheads="1"/>
          </p:cNvSpPr>
          <p:nvPr/>
        </p:nvSpPr>
        <p:spPr bwMode="auto">
          <a:xfrm>
            <a:off x="1428728" y="2714620"/>
            <a:ext cx="6542194" cy="128587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ASYNCHRONOUS SERIAL COMMUNICATION : UART…</a:t>
            </a:r>
          </a:p>
        </p:txBody>
      </p:sp>
      <p:pic>
        <p:nvPicPr>
          <p:cNvPr id="5" name="Image 4">
            <a:hlinkClick r:id="rId2" action="ppaction://hlinksldjump"/>
            <a:extLst>
              <a:ext uri="{FF2B5EF4-FFF2-40B4-BE49-F238E27FC236}">
                <a16:creationId xmlns:a16="http://schemas.microsoft.com/office/drawing/2014/main" id="{D32124A9-CF1F-4CA8-A8DC-4BF17A07DE6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SERIAL INTERFACE – UART</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178</a:t>
            </a:fld>
            <a:endParaRPr lang="fr-FR"/>
          </a:p>
        </p:txBody>
      </p:sp>
      <p:pic>
        <p:nvPicPr>
          <p:cNvPr id="385026" name="Picture 2" descr="C:\Users\JeremieNouveau\Pictures\vlcsnap-2015-10-19-15h18m31s14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3429000"/>
            <a:ext cx="6539346" cy="1810327"/>
          </a:xfrm>
          <a:prstGeom prst="rect">
            <a:avLst/>
          </a:prstGeom>
          <a:noFill/>
        </p:spPr>
      </p:pic>
      <p:sp>
        <p:nvSpPr>
          <p:cNvPr id="5" name="ZoneTexte 4"/>
          <p:cNvSpPr txBox="1"/>
          <p:nvPr/>
        </p:nvSpPr>
        <p:spPr>
          <a:xfrm>
            <a:off x="0" y="2082334"/>
            <a:ext cx="1564852" cy="338554"/>
          </a:xfrm>
          <a:prstGeom prst="rect">
            <a:avLst/>
          </a:prstGeom>
          <a:noFill/>
        </p:spPr>
        <p:txBody>
          <a:bodyPr wrap="none" rtlCol="0">
            <a:spAutoFit/>
          </a:bodyPr>
          <a:lstStyle/>
          <a:p>
            <a:r>
              <a:rPr lang="fr-FR" sz="1600" b="1" u="sng" dirty="0">
                <a:solidFill>
                  <a:srgbClr val="C00000"/>
                </a:solidFill>
                <a:latin typeface="Calibri" pitchFamily="34" charset="0"/>
                <a:cs typeface="Calibri" pitchFamily="34" charset="0"/>
              </a:rPr>
              <a:t>Main </a:t>
            </a:r>
            <a:r>
              <a:rPr lang="fr-FR" sz="1600" b="1" u="sng" dirty="0" err="1">
                <a:solidFill>
                  <a:srgbClr val="C00000"/>
                </a:solidFill>
                <a:latin typeface="Calibri" pitchFamily="34" charset="0"/>
                <a:cs typeface="Calibri" pitchFamily="34" charset="0"/>
              </a:rPr>
              <a:t>principle</a:t>
            </a:r>
            <a:r>
              <a:rPr lang="fr-FR" sz="1600" b="1" u="sng" dirty="0">
                <a:solidFill>
                  <a:srgbClr val="C00000"/>
                </a:solidFill>
                <a:latin typeface="Calibri" pitchFamily="34" charset="0"/>
                <a:cs typeface="Calibri" pitchFamily="34" charset="0"/>
              </a:rPr>
              <a:t> : </a:t>
            </a:r>
          </a:p>
        </p:txBody>
      </p:sp>
      <p:sp>
        <p:nvSpPr>
          <p:cNvPr id="6" name="ZoneTexte 5"/>
          <p:cNvSpPr txBox="1"/>
          <p:nvPr/>
        </p:nvSpPr>
        <p:spPr>
          <a:xfrm>
            <a:off x="0" y="2492896"/>
            <a:ext cx="5058372" cy="830997"/>
          </a:xfrm>
          <a:prstGeom prst="rect">
            <a:avLst/>
          </a:prstGeom>
          <a:noFill/>
        </p:spPr>
        <p:txBody>
          <a:bodyPr wrap="none" rtlCol="0">
            <a:spAutoFit/>
          </a:bodyPr>
          <a:lstStyle/>
          <a:p>
            <a:r>
              <a:rPr lang="en-US" sz="1600" b="1" dirty="0">
                <a:solidFill>
                  <a:srgbClr val="C00000"/>
                </a:solidFill>
                <a:latin typeface="Calibri" pitchFamily="34" charset="0"/>
                <a:cs typeface="Calibri" pitchFamily="34" charset="0"/>
              </a:rPr>
              <a:t>It transmits on line 8 bits: </a:t>
            </a:r>
          </a:p>
          <a:p>
            <a:r>
              <a:rPr lang="en-US" sz="1600" b="1" dirty="0">
                <a:solidFill>
                  <a:srgbClr val="C00000"/>
                </a:solidFill>
                <a:latin typeface="Calibri" pitchFamily="34" charset="0"/>
                <a:cs typeface="Calibri" pitchFamily="34" charset="0"/>
              </a:rPr>
              <a:t>1 - preceded by a start bit (set to 0 over a period) and </a:t>
            </a:r>
          </a:p>
          <a:p>
            <a:r>
              <a:rPr lang="en-US" sz="1600" b="1" dirty="0">
                <a:solidFill>
                  <a:srgbClr val="C00000"/>
                </a:solidFill>
                <a:latin typeface="Calibri" pitchFamily="34" charset="0"/>
                <a:cs typeface="Calibri" pitchFamily="34" charset="0"/>
              </a:rPr>
              <a:t>2 - followed by a bit of stop 'silence' (set to 1 on a period)</a:t>
            </a:r>
            <a:endParaRPr lang="fr-FR" sz="1600" b="1" dirty="0">
              <a:solidFill>
                <a:srgbClr val="C00000"/>
              </a:solidFill>
              <a:latin typeface="Calibri" pitchFamily="34" charset="0"/>
              <a:cs typeface="Calibri" pitchFamily="34" charset="0"/>
            </a:endParaRPr>
          </a:p>
        </p:txBody>
      </p:sp>
      <p:sp>
        <p:nvSpPr>
          <p:cNvPr id="7" name="ZoneTexte 6"/>
          <p:cNvSpPr txBox="1"/>
          <p:nvPr/>
        </p:nvSpPr>
        <p:spPr>
          <a:xfrm>
            <a:off x="539552" y="5445224"/>
            <a:ext cx="4545283" cy="338554"/>
          </a:xfrm>
          <a:prstGeom prst="rect">
            <a:avLst/>
          </a:prstGeom>
          <a:noFill/>
        </p:spPr>
        <p:txBody>
          <a:bodyPr wrap="none" rtlCol="0">
            <a:spAutoFit/>
          </a:bodyPr>
          <a:lstStyle/>
          <a:p>
            <a:r>
              <a:rPr lang="en-US" sz="1600" b="1" dirty="0">
                <a:solidFill>
                  <a:srgbClr val="C00000"/>
                </a:solidFill>
                <a:latin typeface="Calibri" pitchFamily="34" charset="0"/>
                <a:cs typeface="Calibri" pitchFamily="34" charset="0"/>
              </a:rPr>
              <a:t>Typical values: 8 bits, 1 stop bit, no parity, 9600 bps</a:t>
            </a:r>
            <a:endParaRPr lang="fr-FR" sz="1600" b="1" dirty="0">
              <a:solidFill>
                <a:srgbClr val="C00000"/>
              </a:solidFill>
              <a:latin typeface="Calibri" pitchFamily="34" charset="0"/>
              <a:cs typeface="Calibri" pitchFamily="34" charset="0"/>
            </a:endParaRPr>
          </a:p>
        </p:txBody>
      </p:sp>
      <p:sp>
        <p:nvSpPr>
          <p:cNvPr id="8" name="ZoneTexte 7"/>
          <p:cNvSpPr txBox="1"/>
          <p:nvPr/>
        </p:nvSpPr>
        <p:spPr>
          <a:xfrm>
            <a:off x="523056" y="5821035"/>
            <a:ext cx="4544193" cy="338554"/>
          </a:xfrm>
          <a:prstGeom prst="rect">
            <a:avLst/>
          </a:prstGeom>
          <a:noFill/>
        </p:spPr>
        <p:txBody>
          <a:bodyPr wrap="none" rtlCol="0">
            <a:spAutoFit/>
          </a:bodyPr>
          <a:lstStyle/>
          <a:p>
            <a:r>
              <a:rPr lang="fr-FR" sz="1600" b="1" dirty="0">
                <a:solidFill>
                  <a:srgbClr val="C00000"/>
                </a:solidFill>
                <a:latin typeface="Calibri" pitchFamily="34" charset="0"/>
                <a:cs typeface="Calibri" pitchFamily="34" charset="0"/>
              </a:rPr>
              <a:t>Possible values: 300,... 9600, 19200,...115200 bits/s</a:t>
            </a:r>
          </a:p>
        </p:txBody>
      </p:sp>
      <p:sp>
        <p:nvSpPr>
          <p:cNvPr id="9" name="Rectangle 8"/>
          <p:cNvSpPr/>
          <p:nvPr/>
        </p:nvSpPr>
        <p:spPr>
          <a:xfrm>
            <a:off x="0" y="548680"/>
            <a:ext cx="9144000" cy="307777"/>
          </a:xfrm>
          <a:prstGeom prst="rect">
            <a:avLst/>
          </a:prstGeom>
        </p:spPr>
        <p:txBody>
          <a:bodyPr wrap="square">
            <a:spAutoFit/>
          </a:bodyPr>
          <a:lstStyle/>
          <a:p>
            <a:r>
              <a:rPr lang="en-US" b="1" dirty="0">
                <a:latin typeface="Calibri" pitchFamily="34" charset="0"/>
              </a:rPr>
              <a:t>The RS-232 is a bus of devices designed in 1962.</a:t>
            </a:r>
            <a:endParaRPr lang="fr-FR" b="1" dirty="0">
              <a:latin typeface="Calibri" pitchFamily="34" charset="0"/>
            </a:endParaRPr>
          </a:p>
        </p:txBody>
      </p:sp>
      <p:sp>
        <p:nvSpPr>
          <p:cNvPr id="10" name="Rectangle 9"/>
          <p:cNvSpPr/>
          <p:nvPr/>
        </p:nvSpPr>
        <p:spPr>
          <a:xfrm>
            <a:off x="0" y="836712"/>
            <a:ext cx="9144000" cy="738664"/>
          </a:xfrm>
          <a:prstGeom prst="rect">
            <a:avLst/>
          </a:prstGeom>
        </p:spPr>
        <p:txBody>
          <a:bodyPr wrap="square">
            <a:spAutoFit/>
          </a:bodyPr>
          <a:lstStyle/>
          <a:p>
            <a:r>
              <a:rPr lang="en-US" b="1" u="sng" dirty="0">
                <a:latin typeface="Calibri" pitchFamily="34" charset="0"/>
              </a:rPr>
              <a:t>A RS-232 connection works:</a:t>
            </a:r>
          </a:p>
          <a:p>
            <a:r>
              <a:rPr lang="en-US" b="1" dirty="0">
                <a:latin typeface="Calibri" pitchFamily="34" charset="0"/>
              </a:rPr>
              <a:t>-peer-to-peer; There is neither slave nor master defined at the level of the Protocol </a:t>
            </a:r>
          </a:p>
          <a:p>
            <a:r>
              <a:rPr lang="en-US" b="1" dirty="0">
                <a:latin typeface="Calibri" pitchFamily="34" charset="0"/>
              </a:rPr>
              <a:t>- full duplex; the two peers can communicate at the same time.</a:t>
            </a:r>
            <a:endParaRPr lang="fr-FR" b="1" dirty="0">
              <a:latin typeface="Calibri" pitchFamily="34" charset="0"/>
            </a:endParaRPr>
          </a:p>
        </p:txBody>
      </p:sp>
      <p:sp>
        <p:nvSpPr>
          <p:cNvPr id="11" name="Rectangle 10"/>
          <p:cNvSpPr/>
          <p:nvPr/>
        </p:nvSpPr>
        <p:spPr>
          <a:xfrm>
            <a:off x="0" y="1556792"/>
            <a:ext cx="9144000" cy="523220"/>
          </a:xfrm>
          <a:prstGeom prst="rect">
            <a:avLst/>
          </a:prstGeom>
        </p:spPr>
        <p:txBody>
          <a:bodyPr wrap="square">
            <a:spAutoFit/>
          </a:bodyPr>
          <a:lstStyle/>
          <a:p>
            <a:r>
              <a:rPr lang="en-US" b="1" dirty="0">
                <a:solidFill>
                  <a:srgbClr val="00B050"/>
                </a:solidFill>
                <a:latin typeface="Calibri" pitchFamily="34" charset="0"/>
              </a:rPr>
              <a:t>Unlike SPI and I2C links, it is possible to use it on several tens of meters, at the expense of the flow (2400 to 115200 b/s and even more under certain conditions).</a:t>
            </a:r>
            <a:endParaRPr lang="fr-FR" b="1" dirty="0">
              <a:solidFill>
                <a:srgbClr val="00B050"/>
              </a:solidFill>
              <a:latin typeface="Calibri" pitchFamily="34" charset="0"/>
            </a:endParaRPr>
          </a:p>
        </p:txBody>
      </p:sp>
      <p:pic>
        <p:nvPicPr>
          <p:cNvPr id="12" name="Image 11">
            <a:hlinkClick r:id="rId3" action="ppaction://hlinksldjump"/>
            <a:extLst>
              <a:ext uri="{FF2B5EF4-FFF2-40B4-BE49-F238E27FC236}">
                <a16:creationId xmlns:a16="http://schemas.microsoft.com/office/drawing/2014/main" id="{611E1204-E2C6-4047-A769-6F191732507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par>
                                <p:cTn id="26" presetID="3" presetClass="entr" presetSubtype="10" fill="hold" nodeType="withEffect">
                                  <p:stCondLst>
                                    <p:cond delay="0"/>
                                  </p:stCondLst>
                                  <p:childTnLst>
                                    <p:set>
                                      <p:cBhvr>
                                        <p:cTn id="27" dur="1" fill="hold">
                                          <p:stCondLst>
                                            <p:cond delay="0"/>
                                          </p:stCondLst>
                                        </p:cTn>
                                        <p:tgtEl>
                                          <p:spTgt spid="385026"/>
                                        </p:tgtEl>
                                        <p:attrNameLst>
                                          <p:attrName>style.visibility</p:attrName>
                                        </p:attrNameLst>
                                      </p:cBhvr>
                                      <p:to>
                                        <p:strVal val="visible"/>
                                      </p:to>
                                    </p:set>
                                    <p:animEffect transition="in" filter="blinds(horizontal)">
                                      <p:cBhvr>
                                        <p:cTn id="28" dur="500"/>
                                        <p:tgtEl>
                                          <p:spTgt spid="38502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4BD1B3CA-1DD4-49C4-A4B2-C3958A11D8DD}"/>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143750" y="6572250"/>
            <a:ext cx="2057400" cy="365125"/>
          </a:xfrm>
        </p:spPr>
        <p:txBody>
          <a:bodyPr/>
          <a:lstStyle/>
          <a:p>
            <a:pPr>
              <a:defRPr/>
            </a:pPr>
            <a:fld id="{E652A8FB-8C76-45BB-8D82-93F8E151003C}" type="slidenum">
              <a:rPr lang="fr-FR" smtClean="0"/>
              <a:pPr>
                <a:defRPr/>
              </a:pPr>
              <a:t>179</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TP4-A</a:t>
            </a:r>
          </a:p>
        </p:txBody>
      </p:sp>
      <p:pic>
        <p:nvPicPr>
          <p:cNvPr id="6" name="Image 5">
            <a:hlinkClick r:id="rId2" action="ppaction://hlinksldjump"/>
            <a:extLst>
              <a:ext uri="{FF2B5EF4-FFF2-40B4-BE49-F238E27FC236}">
                <a16:creationId xmlns:a16="http://schemas.microsoft.com/office/drawing/2014/main" id="{ECF90C44-3FE5-411C-BA1C-936C607D5DE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08422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WHY AN ARDUINO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18</a:t>
            </a:fld>
            <a:endParaRPr lang="fr-FR"/>
          </a:p>
        </p:txBody>
      </p:sp>
      <p:sp>
        <p:nvSpPr>
          <p:cNvPr id="5" name="Rectangle 4"/>
          <p:cNvSpPr/>
          <p:nvPr/>
        </p:nvSpPr>
        <p:spPr>
          <a:xfrm>
            <a:off x="71406" y="571480"/>
            <a:ext cx="9072594" cy="3293209"/>
          </a:xfrm>
          <a:prstGeom prst="rect">
            <a:avLst/>
          </a:prstGeom>
        </p:spPr>
        <p:txBody>
          <a:bodyPr wrap="square">
            <a:spAutoFit/>
          </a:bodyPr>
          <a:lstStyle/>
          <a:p>
            <a:r>
              <a:rPr lang="en-US" sz="1600" b="1" dirty="0">
                <a:solidFill>
                  <a:srgbClr val="C00000"/>
                </a:solidFill>
                <a:latin typeface="Calibri" pitchFamily="34" charset="0"/>
                <a:cs typeface="Calibri" pitchFamily="34" charset="0"/>
              </a:rPr>
              <a:t>1 - Software Open Source and extensible: =&gt; can use it and modify it freely. </a:t>
            </a:r>
          </a:p>
          <a:p>
            <a:r>
              <a:rPr lang="en-US" sz="1600" b="1" dirty="0">
                <a:solidFill>
                  <a:srgbClr val="0070C0"/>
                </a:solidFill>
                <a:latin typeface="Calibri" pitchFamily="34" charset="0"/>
                <a:cs typeface="Calibri" pitchFamily="34" charset="0"/>
              </a:rPr>
              <a:t>The Arduino software and the Arduino language are published under open source, available license to be supplemented by experienced programmers.  </a:t>
            </a:r>
          </a:p>
          <a:p>
            <a:r>
              <a:rPr lang="en-US" sz="1600" b="1" dirty="0">
                <a:solidFill>
                  <a:srgbClr val="0070C0"/>
                </a:solidFill>
                <a:latin typeface="Calibri" pitchFamily="34" charset="0"/>
                <a:cs typeface="Calibri" pitchFamily="34" charset="0"/>
              </a:rPr>
              <a:t>The language can also be extended using C</a:t>
            </a:r>
            <a:r>
              <a:rPr lang="en-US" sz="1600" b="1" baseline="30000" dirty="0">
                <a:solidFill>
                  <a:srgbClr val="0070C0"/>
                </a:solidFill>
                <a:latin typeface="Calibri" pitchFamily="34" charset="0"/>
                <a:cs typeface="Calibri" pitchFamily="34" charset="0"/>
              </a:rPr>
              <a:t>++</a:t>
            </a:r>
            <a:r>
              <a:rPr lang="en-US" sz="1600" b="1" dirty="0">
                <a:solidFill>
                  <a:srgbClr val="0070C0"/>
                </a:solidFill>
                <a:latin typeface="Calibri" pitchFamily="34" charset="0"/>
                <a:cs typeface="Calibri" pitchFamily="34" charset="0"/>
              </a:rPr>
              <a:t> libraries, and people who want to understand the technical details can reconstruct the passage of the Arduino language in c for AVR Microcontroller on which it is based.  </a:t>
            </a:r>
          </a:p>
          <a:p>
            <a:r>
              <a:rPr lang="en-US" sz="1600" b="1" dirty="0">
                <a:solidFill>
                  <a:srgbClr val="7030A0"/>
                </a:solidFill>
                <a:latin typeface="Calibri" pitchFamily="34" charset="0"/>
                <a:cs typeface="Calibri" pitchFamily="34" charset="0"/>
              </a:rPr>
              <a:t>Similarly, you can add code to the AVR - C language directly in your Arduino programs if you want to.</a:t>
            </a:r>
          </a:p>
          <a:p>
            <a:endParaRPr lang="fr-FR" sz="1600" b="1" dirty="0">
              <a:solidFill>
                <a:srgbClr val="0070C0"/>
              </a:solidFill>
              <a:latin typeface="Calibri" pitchFamily="34" charset="0"/>
              <a:cs typeface="Calibri" pitchFamily="34" charset="0"/>
            </a:endParaRPr>
          </a:p>
          <a:p>
            <a:r>
              <a:rPr lang="en-US" sz="1600" b="1" dirty="0">
                <a:solidFill>
                  <a:srgbClr val="C00000"/>
                </a:solidFill>
                <a:latin typeface="Calibri" pitchFamily="34" charset="0"/>
                <a:cs typeface="Calibri" pitchFamily="34" charset="0"/>
              </a:rPr>
              <a:t>2 - Open source hardware and extensible: =&gt; you can copy it, manufacture it and modify it freely. </a:t>
            </a:r>
          </a:p>
          <a:p>
            <a:r>
              <a:rPr lang="en-US" sz="1600" b="1" dirty="0">
                <a:solidFill>
                  <a:srgbClr val="0070C0"/>
                </a:solidFill>
                <a:latin typeface="Calibri" pitchFamily="34" charset="0"/>
                <a:cs typeface="Calibri" pitchFamily="34" charset="0"/>
              </a:rPr>
              <a:t>Arduino cards are based on the Atmel ATMEGA8 microcontrollers, 168, 328, etc...  </a:t>
            </a:r>
          </a:p>
          <a:p>
            <a:r>
              <a:rPr lang="en-US" sz="1600" b="1" dirty="0">
                <a:solidFill>
                  <a:srgbClr val="0070C0"/>
                </a:solidFill>
                <a:latin typeface="Calibri" pitchFamily="34" charset="0"/>
                <a:cs typeface="Calibri" pitchFamily="34" charset="0"/>
              </a:rPr>
              <a:t>Which patterns of the modules are published under a Creative Commons (CC) license.  Circuits experienced or relatively inexperienced designers can make their own version of Arduino, complementing them and improving them.</a:t>
            </a:r>
            <a:endParaRPr lang="fr-FR" sz="1600" dirty="0">
              <a:solidFill>
                <a:srgbClr val="0070C0"/>
              </a:solidFill>
              <a:latin typeface="Calibri" pitchFamily="34" charset="0"/>
              <a:cs typeface="Calibri" pitchFamily="34" charset="0"/>
            </a:endParaRPr>
          </a:p>
        </p:txBody>
      </p:sp>
      <p:sp>
        <p:nvSpPr>
          <p:cNvPr id="6" name="Rectangle 5"/>
          <p:cNvSpPr/>
          <p:nvPr/>
        </p:nvSpPr>
        <p:spPr>
          <a:xfrm>
            <a:off x="-36512" y="4217020"/>
            <a:ext cx="9180512" cy="2062103"/>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But be careful: a software or a hardware OPEN SOURCE is before all a software or a hardware whose codes or plans are accessible and modifiable by all.  </a:t>
            </a:r>
          </a:p>
          <a:p>
            <a:pPr algn="just"/>
            <a:r>
              <a:rPr lang="en-US" sz="1600" b="1" dirty="0">
                <a:solidFill>
                  <a:srgbClr val="C00000"/>
                </a:solidFill>
                <a:latin typeface="Calibri" pitchFamily="34" charset="0"/>
                <a:cs typeface="Calibri" pitchFamily="34" charset="0"/>
              </a:rPr>
              <a:t>This sharing of knowledge does not preclude compensation!  </a:t>
            </a:r>
          </a:p>
          <a:p>
            <a:pPr algn="just"/>
            <a:r>
              <a:rPr lang="en-US" sz="1600" b="1" dirty="0">
                <a:solidFill>
                  <a:srgbClr val="C00000"/>
                </a:solidFill>
                <a:latin typeface="Calibri" pitchFamily="34" charset="0"/>
                <a:cs typeface="Calibri" pitchFamily="34" charset="0"/>
              </a:rPr>
              <a:t>The company Arduino is a commercial company, many companies work and thrive around the free (~ 100 M$ total in 2010) but allows especially exchanges and circulation of knowledge...   </a:t>
            </a: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A period where the concerns about the sharing of knowledge are large, have a small ethical reflection on the merchandising of knowledge and his work seems beneficial...</a:t>
            </a:r>
            <a:endParaRPr lang="fr-FR" sz="1600" b="1" i="1" dirty="0">
              <a:solidFill>
                <a:srgbClr val="0070C0"/>
              </a:solidFill>
              <a:latin typeface="Calibri" pitchFamily="34" charset="0"/>
              <a:cs typeface="Calibri" pitchFamily="34" charset="0"/>
            </a:endParaRPr>
          </a:p>
        </p:txBody>
      </p:sp>
      <p:pic>
        <p:nvPicPr>
          <p:cNvPr id="7" name="Image 6">
            <a:hlinkClick r:id="rId2" action="ppaction://hlinksldjump"/>
            <a:extLst>
              <a:ext uri="{FF2B5EF4-FFF2-40B4-BE49-F238E27FC236}">
                <a16:creationId xmlns:a16="http://schemas.microsoft.com/office/drawing/2014/main" id="{EB7FF2D3-0FAE-4C73-BE73-783B0720525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A601B25-97AD-2C80-2A12-AFD72FE56BBE}"/>
              </a:ext>
            </a:extLst>
          </p:cNvPr>
          <p:cNvPicPr>
            <a:picLocks noChangeAspect="1"/>
          </p:cNvPicPr>
          <p:nvPr/>
        </p:nvPicPr>
        <p:blipFill>
          <a:blip r:embed="rId2"/>
          <a:stretch>
            <a:fillRect/>
          </a:stretch>
        </p:blipFill>
        <p:spPr>
          <a:xfrm>
            <a:off x="104228" y="1334272"/>
            <a:ext cx="4943485" cy="4382333"/>
          </a:xfrm>
          <a:prstGeom prst="rect">
            <a:avLst/>
          </a:prstGeom>
        </p:spPr>
      </p:pic>
      <p:sp>
        <p:nvSpPr>
          <p:cNvPr id="2" name="Titre 1">
            <a:extLst>
              <a:ext uri="{FF2B5EF4-FFF2-40B4-BE49-F238E27FC236}">
                <a16:creationId xmlns:a16="http://schemas.microsoft.com/office/drawing/2014/main" id="{FD7A9C6B-63CC-AF6A-86A9-3EC345ED4204}"/>
              </a:ext>
            </a:extLst>
          </p:cNvPr>
          <p:cNvSpPr>
            <a:spLocks noGrp="1"/>
          </p:cNvSpPr>
          <p:nvPr>
            <p:ph type="title"/>
          </p:nvPr>
        </p:nvSpPr>
        <p:spPr/>
        <p:txBody>
          <a:bodyPr/>
          <a:lstStyle/>
          <a:p>
            <a:r>
              <a:rPr lang="fr-FR" sz="1800" b="1" dirty="0"/>
              <a:t>TP4-A MONTAGE ULTRASON :  radar de recul avec </a:t>
            </a:r>
            <a:br>
              <a:rPr lang="fr-FR" sz="1800" b="1" dirty="0"/>
            </a:br>
            <a:r>
              <a:rPr lang="fr-FR" sz="1800" b="1" dirty="0"/>
              <a:t>alertes LED couleurs différentes selon distance</a:t>
            </a:r>
            <a:endParaRPr lang="fr-FR" sz="1800" dirty="0"/>
          </a:p>
        </p:txBody>
      </p:sp>
      <p:sp>
        <p:nvSpPr>
          <p:cNvPr id="3" name="Espace réservé du numéro de diapositive 2">
            <a:extLst>
              <a:ext uri="{FF2B5EF4-FFF2-40B4-BE49-F238E27FC236}">
                <a16:creationId xmlns:a16="http://schemas.microsoft.com/office/drawing/2014/main" id="{52FB2026-D011-F42A-C354-A6EC3A6BB87A}"/>
              </a:ext>
            </a:extLst>
          </p:cNvPr>
          <p:cNvSpPr>
            <a:spLocks noGrp="1"/>
          </p:cNvSpPr>
          <p:nvPr>
            <p:ph type="sldNum" sz="quarter" idx="12"/>
          </p:nvPr>
        </p:nvSpPr>
        <p:spPr/>
        <p:txBody>
          <a:bodyPr/>
          <a:lstStyle/>
          <a:p>
            <a:pPr>
              <a:defRPr/>
            </a:pPr>
            <a:fld id="{E652A8FB-8C76-45BB-8D82-93F8E151003C}" type="slidenum">
              <a:rPr lang="fr-FR" smtClean="0"/>
              <a:pPr>
                <a:defRPr/>
              </a:pPr>
              <a:t>180</a:t>
            </a:fld>
            <a:endParaRPr lang="fr-FR"/>
          </a:p>
        </p:txBody>
      </p:sp>
      <p:pic>
        <p:nvPicPr>
          <p:cNvPr id="5" name="Image 4">
            <a:extLst>
              <a:ext uri="{FF2B5EF4-FFF2-40B4-BE49-F238E27FC236}">
                <a16:creationId xmlns:a16="http://schemas.microsoft.com/office/drawing/2014/main" id="{A0E83352-DB12-5A90-C473-B8AC7A35C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243" y="599255"/>
            <a:ext cx="4263528" cy="1657114"/>
          </a:xfrm>
          <a:prstGeom prst="rect">
            <a:avLst/>
          </a:prstGeom>
        </p:spPr>
      </p:pic>
      <p:sp>
        <p:nvSpPr>
          <p:cNvPr id="7" name="ZoneTexte 6">
            <a:extLst>
              <a:ext uri="{FF2B5EF4-FFF2-40B4-BE49-F238E27FC236}">
                <a16:creationId xmlns:a16="http://schemas.microsoft.com/office/drawing/2014/main" id="{4AAD7AF1-8697-8AAE-D3F7-095656A05012}"/>
              </a:ext>
            </a:extLst>
          </p:cNvPr>
          <p:cNvSpPr txBox="1"/>
          <p:nvPr/>
        </p:nvSpPr>
        <p:spPr>
          <a:xfrm>
            <a:off x="35392" y="595609"/>
            <a:ext cx="4592096" cy="738664"/>
          </a:xfrm>
          <a:prstGeom prst="rect">
            <a:avLst/>
          </a:prstGeom>
          <a:noFill/>
        </p:spPr>
        <p:txBody>
          <a:bodyPr wrap="square">
            <a:spAutoFit/>
          </a:bodyPr>
          <a:lstStyle/>
          <a:p>
            <a:pPr algn="just"/>
            <a:r>
              <a:rPr lang="fr-FR" b="1" dirty="0">
                <a:latin typeface="+mn-lt"/>
              </a:rPr>
              <a:t>Faire clignoter des LED de couleurs différentes (rouge, orange, verte) selon la position de l’obstacle par rapport au capteur US. On utilise des résistances de protection de 220 Ω.</a:t>
            </a:r>
          </a:p>
        </p:txBody>
      </p:sp>
      <p:pic>
        <p:nvPicPr>
          <p:cNvPr id="9" name="Image 8">
            <a:extLst>
              <a:ext uri="{FF2B5EF4-FFF2-40B4-BE49-F238E27FC236}">
                <a16:creationId xmlns:a16="http://schemas.microsoft.com/office/drawing/2014/main" id="{F0D44D0C-6E8F-3452-78AC-CA896982E247}"/>
              </a:ext>
            </a:extLst>
          </p:cNvPr>
          <p:cNvPicPr>
            <a:picLocks noChangeAspect="1"/>
          </p:cNvPicPr>
          <p:nvPr/>
        </p:nvPicPr>
        <p:blipFill>
          <a:blip r:embed="rId4"/>
          <a:stretch>
            <a:fillRect/>
          </a:stretch>
        </p:blipFill>
        <p:spPr>
          <a:xfrm>
            <a:off x="7096212" y="1934924"/>
            <a:ext cx="2047788" cy="2666708"/>
          </a:xfrm>
          <a:prstGeom prst="rect">
            <a:avLst/>
          </a:prstGeom>
        </p:spPr>
      </p:pic>
      <p:pic>
        <p:nvPicPr>
          <p:cNvPr id="15" name="Image 14">
            <a:extLst>
              <a:ext uri="{FF2B5EF4-FFF2-40B4-BE49-F238E27FC236}">
                <a16:creationId xmlns:a16="http://schemas.microsoft.com/office/drawing/2014/main" id="{35915709-1940-B46C-EF39-0471A242303B}"/>
              </a:ext>
            </a:extLst>
          </p:cNvPr>
          <p:cNvPicPr>
            <a:picLocks noChangeAspect="1"/>
          </p:cNvPicPr>
          <p:nvPr/>
        </p:nvPicPr>
        <p:blipFill>
          <a:blip r:embed="rId5"/>
          <a:stretch>
            <a:fillRect/>
          </a:stretch>
        </p:blipFill>
        <p:spPr>
          <a:xfrm>
            <a:off x="5086294" y="3789970"/>
            <a:ext cx="4057706" cy="2775026"/>
          </a:xfrm>
          <a:prstGeom prst="rect">
            <a:avLst/>
          </a:prstGeom>
        </p:spPr>
      </p:pic>
      <p:sp>
        <p:nvSpPr>
          <p:cNvPr id="16" name="Rectangle 15">
            <a:hlinkClick r:id="rId6" action="ppaction://hlinksldjump"/>
            <a:extLst>
              <a:ext uri="{FF2B5EF4-FFF2-40B4-BE49-F238E27FC236}">
                <a16:creationId xmlns:a16="http://schemas.microsoft.com/office/drawing/2014/main" id="{532485C2-44E4-44E1-09D3-F8A358E9AFC8}"/>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4776502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DATA TRANSFER ARDUINO =&gt; PYTHON</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181</a:t>
            </a:fld>
            <a:endParaRPr lang="fr-FR"/>
          </a:p>
        </p:txBody>
      </p:sp>
      <p:sp>
        <p:nvSpPr>
          <p:cNvPr id="8" name="Rectangle 7">
            <a:hlinkClick r:id="rId2"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9" name="Image 8">
            <a:hlinkClick r:id="rId2" action="ppaction://hlinksldjump"/>
            <a:extLst>
              <a:ext uri="{FF2B5EF4-FFF2-40B4-BE49-F238E27FC236}">
                <a16:creationId xmlns:a16="http://schemas.microsoft.com/office/drawing/2014/main" id="{B5B51F1B-092F-40B8-9C2A-0F4C7A3AF05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pic>
        <p:nvPicPr>
          <p:cNvPr id="5" name="Image 4">
            <a:extLst>
              <a:ext uri="{FF2B5EF4-FFF2-40B4-BE49-F238E27FC236}">
                <a16:creationId xmlns:a16="http://schemas.microsoft.com/office/drawing/2014/main" id="{80333FE0-1752-49B1-8AB6-5E8B0DEEAC98}"/>
              </a:ext>
            </a:extLst>
          </p:cNvPr>
          <p:cNvPicPr>
            <a:picLocks noChangeAspect="1"/>
          </p:cNvPicPr>
          <p:nvPr/>
        </p:nvPicPr>
        <p:blipFill rotWithShape="1">
          <a:blip r:embed="rId5"/>
          <a:srcRect t="31641"/>
          <a:stretch/>
        </p:blipFill>
        <p:spPr>
          <a:xfrm>
            <a:off x="0" y="876579"/>
            <a:ext cx="9144000" cy="837790"/>
          </a:xfrm>
          <a:prstGeom prst="rect">
            <a:avLst/>
          </a:prstGeom>
        </p:spPr>
      </p:pic>
      <p:pic>
        <p:nvPicPr>
          <p:cNvPr id="7" name="Image 6">
            <a:extLst>
              <a:ext uri="{FF2B5EF4-FFF2-40B4-BE49-F238E27FC236}">
                <a16:creationId xmlns:a16="http://schemas.microsoft.com/office/drawing/2014/main" id="{766EE22A-7440-425B-9400-F0FE8F6F0C9D}"/>
              </a:ext>
            </a:extLst>
          </p:cNvPr>
          <p:cNvPicPr>
            <a:picLocks noChangeAspect="1"/>
          </p:cNvPicPr>
          <p:nvPr/>
        </p:nvPicPr>
        <p:blipFill rotWithShape="1">
          <a:blip r:embed="rId6"/>
          <a:srcRect t="32635"/>
          <a:stretch/>
        </p:blipFill>
        <p:spPr>
          <a:xfrm>
            <a:off x="0" y="2072392"/>
            <a:ext cx="9144000" cy="697005"/>
          </a:xfrm>
          <a:prstGeom prst="rect">
            <a:avLst/>
          </a:prstGeom>
        </p:spPr>
      </p:pic>
      <p:pic>
        <p:nvPicPr>
          <p:cNvPr id="11" name="Image 10">
            <a:extLst>
              <a:ext uri="{FF2B5EF4-FFF2-40B4-BE49-F238E27FC236}">
                <a16:creationId xmlns:a16="http://schemas.microsoft.com/office/drawing/2014/main" id="{3423592F-F619-41D1-A7B7-FE2254BF0780}"/>
              </a:ext>
            </a:extLst>
          </p:cNvPr>
          <p:cNvPicPr>
            <a:picLocks noChangeAspect="1"/>
          </p:cNvPicPr>
          <p:nvPr/>
        </p:nvPicPr>
        <p:blipFill rotWithShape="1">
          <a:blip r:embed="rId7"/>
          <a:srcRect t="36360"/>
          <a:stretch/>
        </p:blipFill>
        <p:spPr>
          <a:xfrm>
            <a:off x="0" y="3719215"/>
            <a:ext cx="9144000" cy="2351162"/>
          </a:xfrm>
          <a:prstGeom prst="rect">
            <a:avLst/>
          </a:prstGeom>
        </p:spPr>
      </p:pic>
      <p:sp>
        <p:nvSpPr>
          <p:cNvPr id="14" name="ZoneTexte 13">
            <a:extLst>
              <a:ext uri="{FF2B5EF4-FFF2-40B4-BE49-F238E27FC236}">
                <a16:creationId xmlns:a16="http://schemas.microsoft.com/office/drawing/2014/main" id="{B309568B-563B-4579-A9F5-FDA9F401D949}"/>
              </a:ext>
            </a:extLst>
          </p:cNvPr>
          <p:cNvSpPr txBox="1"/>
          <p:nvPr/>
        </p:nvSpPr>
        <p:spPr>
          <a:xfrm>
            <a:off x="0" y="652498"/>
            <a:ext cx="9180512" cy="261610"/>
          </a:xfrm>
          <a:prstGeom prst="rect">
            <a:avLst/>
          </a:prstGeom>
          <a:noFill/>
        </p:spPr>
        <p:txBody>
          <a:bodyPr wrap="square">
            <a:spAutoFit/>
          </a:bodyPr>
          <a:lstStyle/>
          <a:p>
            <a:r>
              <a:rPr lang="fr-FR" sz="1100" dirty="0">
                <a:latin typeface="+mn-lt"/>
              </a:rPr>
              <a:t>Pour la communication avec la liaison série de la carte Arduino (via le câble USB), il faut importer la bibliothèque </a:t>
            </a:r>
            <a:r>
              <a:rPr lang="fr-FR" sz="1100" b="1" dirty="0">
                <a:latin typeface="+mn-lt"/>
              </a:rPr>
              <a:t>serial </a:t>
            </a:r>
            <a:r>
              <a:rPr lang="fr-FR" sz="1100" dirty="0">
                <a:latin typeface="+mn-lt"/>
              </a:rPr>
              <a:t>en écrivant ces deux lignes :</a:t>
            </a:r>
          </a:p>
        </p:txBody>
      </p:sp>
      <p:sp>
        <p:nvSpPr>
          <p:cNvPr id="16" name="ZoneTexte 15">
            <a:extLst>
              <a:ext uri="{FF2B5EF4-FFF2-40B4-BE49-F238E27FC236}">
                <a16:creationId xmlns:a16="http://schemas.microsoft.com/office/drawing/2014/main" id="{414CA9A6-7299-4F62-8C92-02D3340F3B46}"/>
              </a:ext>
            </a:extLst>
          </p:cNvPr>
          <p:cNvSpPr txBox="1"/>
          <p:nvPr/>
        </p:nvSpPr>
        <p:spPr>
          <a:xfrm>
            <a:off x="0" y="1714369"/>
            <a:ext cx="4598670" cy="261610"/>
          </a:xfrm>
          <a:prstGeom prst="rect">
            <a:avLst/>
          </a:prstGeom>
          <a:noFill/>
        </p:spPr>
        <p:txBody>
          <a:bodyPr wrap="square">
            <a:spAutoFit/>
          </a:bodyPr>
          <a:lstStyle>
            <a:defPPr>
              <a:defRPr lang="fr-FR"/>
            </a:defPPr>
            <a:lvl1pPr>
              <a:defRPr sz="1100">
                <a:latin typeface="+mn-lt"/>
              </a:defRPr>
            </a:lvl1pPr>
          </a:lstStyle>
          <a:p>
            <a:r>
              <a:rPr lang="fr-FR" dirty="0"/>
              <a:t>On initialise la liste pour les mesures de distances :</a:t>
            </a:r>
          </a:p>
        </p:txBody>
      </p:sp>
      <p:sp>
        <p:nvSpPr>
          <p:cNvPr id="18" name="ZoneTexte 17">
            <a:extLst>
              <a:ext uri="{FF2B5EF4-FFF2-40B4-BE49-F238E27FC236}">
                <a16:creationId xmlns:a16="http://schemas.microsoft.com/office/drawing/2014/main" id="{5891D49B-D80D-4530-ABE8-BCD9D62FBF93}"/>
              </a:ext>
            </a:extLst>
          </p:cNvPr>
          <p:cNvSpPr txBox="1"/>
          <p:nvPr/>
        </p:nvSpPr>
        <p:spPr>
          <a:xfrm>
            <a:off x="35496" y="2747478"/>
            <a:ext cx="7246588" cy="769441"/>
          </a:xfrm>
          <a:prstGeom prst="rect">
            <a:avLst/>
          </a:prstGeom>
          <a:noFill/>
        </p:spPr>
        <p:txBody>
          <a:bodyPr wrap="square">
            <a:spAutoFit/>
          </a:bodyPr>
          <a:lstStyle>
            <a:defPPr>
              <a:defRPr lang="fr-FR"/>
            </a:defPPr>
            <a:lvl1pPr>
              <a:defRPr sz="1100">
                <a:latin typeface="+mn-lt"/>
              </a:defRPr>
            </a:lvl1pPr>
          </a:lstStyle>
          <a:p>
            <a:r>
              <a:rPr lang="fr-FR" dirty="0"/>
              <a:t>On définit une fonction qui permet à la fois :</a:t>
            </a:r>
          </a:p>
          <a:p>
            <a:r>
              <a:rPr lang="fr-FR" dirty="0"/>
              <a:t>- de détecter automatiquement le port série utilisé par la carte Arduino </a:t>
            </a:r>
          </a:p>
          <a:p>
            <a:r>
              <a:rPr lang="fr-FR" dirty="0"/>
              <a:t>- de se connecter à la carte</a:t>
            </a:r>
          </a:p>
          <a:p>
            <a:r>
              <a:rPr lang="fr-FR" dirty="0"/>
              <a:t>- de récupérer les données série venant de la carte</a:t>
            </a:r>
          </a:p>
        </p:txBody>
      </p:sp>
    </p:spTree>
    <p:extLst>
      <p:ext uri="{BB962C8B-B14F-4D97-AF65-F5344CB8AC3E}">
        <p14:creationId xmlns:p14="http://schemas.microsoft.com/office/powerpoint/2010/main" val="12795536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BB142A-5EED-43A4-A4D1-F15187E6FCEF}"/>
              </a:ext>
            </a:extLst>
          </p:cNvPr>
          <p:cNvSpPr>
            <a:spLocks noGrp="1"/>
          </p:cNvSpPr>
          <p:nvPr>
            <p:ph type="title"/>
          </p:nvPr>
        </p:nvSpPr>
        <p:spPr/>
        <p:txBody>
          <a:bodyPr/>
          <a:lstStyle/>
          <a:p>
            <a:r>
              <a:rPr lang="en-US" dirty="0"/>
              <a:t>DATA TRANSFER ARDUINO =&gt; PYTHON</a:t>
            </a:r>
            <a:endParaRPr lang="fr-FR" dirty="0"/>
          </a:p>
        </p:txBody>
      </p:sp>
      <p:sp>
        <p:nvSpPr>
          <p:cNvPr id="3" name="Espace réservé du numéro de diapositive 2">
            <a:extLst>
              <a:ext uri="{FF2B5EF4-FFF2-40B4-BE49-F238E27FC236}">
                <a16:creationId xmlns:a16="http://schemas.microsoft.com/office/drawing/2014/main" id="{8C8773D5-77F3-44B1-864D-733D199F5EC6}"/>
              </a:ext>
            </a:extLst>
          </p:cNvPr>
          <p:cNvSpPr>
            <a:spLocks noGrp="1"/>
          </p:cNvSpPr>
          <p:nvPr>
            <p:ph type="sldNum" sz="quarter" idx="12"/>
          </p:nvPr>
        </p:nvSpPr>
        <p:spPr/>
        <p:txBody>
          <a:bodyPr/>
          <a:lstStyle/>
          <a:p>
            <a:pPr>
              <a:defRPr/>
            </a:pPr>
            <a:fld id="{E652A8FB-8C76-45BB-8D82-93F8E151003C}" type="slidenum">
              <a:rPr lang="fr-FR" smtClean="0"/>
              <a:pPr>
                <a:defRPr/>
              </a:pPr>
              <a:t>182</a:t>
            </a:fld>
            <a:endParaRPr lang="fr-FR"/>
          </a:p>
        </p:txBody>
      </p:sp>
      <p:sp>
        <p:nvSpPr>
          <p:cNvPr id="7" name="ZoneTexte 6">
            <a:extLst>
              <a:ext uri="{FF2B5EF4-FFF2-40B4-BE49-F238E27FC236}">
                <a16:creationId xmlns:a16="http://schemas.microsoft.com/office/drawing/2014/main" id="{D8A65205-A813-4A18-A4EA-F625E72457E1}"/>
              </a:ext>
            </a:extLst>
          </p:cNvPr>
          <p:cNvSpPr txBox="1"/>
          <p:nvPr/>
        </p:nvSpPr>
        <p:spPr>
          <a:xfrm>
            <a:off x="-13263" y="1390716"/>
            <a:ext cx="9546108" cy="954107"/>
          </a:xfrm>
          <a:prstGeom prst="rect">
            <a:avLst/>
          </a:prstGeom>
          <a:noFill/>
        </p:spPr>
        <p:txBody>
          <a:bodyPr wrap="square">
            <a:spAutoFit/>
          </a:bodyPr>
          <a:lstStyle/>
          <a:p>
            <a:r>
              <a:rPr lang="fr-FR" dirty="0">
                <a:latin typeface="+mn-lt"/>
              </a:rPr>
              <a:t>Pour lire une ligne de données, utilisons la méthode </a:t>
            </a:r>
            <a:r>
              <a:rPr lang="fr-FR" b="1" dirty="0">
                <a:latin typeface="+mn-lt"/>
              </a:rPr>
              <a:t>.</a:t>
            </a:r>
            <a:r>
              <a:rPr lang="fr-FR" b="1" dirty="0" err="1">
                <a:latin typeface="+mn-lt"/>
              </a:rPr>
              <a:t>readline</a:t>
            </a:r>
            <a:r>
              <a:rPr lang="fr-FR" b="1" dirty="0">
                <a:latin typeface="+mn-lt"/>
              </a:rPr>
              <a:t>()</a:t>
            </a:r>
            <a:r>
              <a:rPr lang="fr-FR" dirty="0">
                <a:latin typeface="+mn-lt"/>
              </a:rPr>
              <a:t> pour récupérer chaque ligne sous forme de chaîne de caractères.</a:t>
            </a:r>
          </a:p>
          <a:p>
            <a:r>
              <a:rPr lang="fr-FR" dirty="0">
                <a:latin typeface="+mn-lt"/>
              </a:rPr>
              <a:t>La méthode</a:t>
            </a:r>
            <a:r>
              <a:rPr lang="fr-FR" b="1" dirty="0">
                <a:latin typeface="+mn-lt"/>
              </a:rPr>
              <a:t> .</a:t>
            </a:r>
            <a:r>
              <a:rPr lang="fr-FR" b="1" dirty="0" err="1">
                <a:latin typeface="+mn-lt"/>
              </a:rPr>
              <a:t>strip</a:t>
            </a:r>
            <a:r>
              <a:rPr lang="fr-FR" b="1" dirty="0">
                <a:latin typeface="+mn-lt"/>
              </a:rPr>
              <a:t>()</a:t>
            </a:r>
            <a:r>
              <a:rPr lang="fr-FR" dirty="0">
                <a:latin typeface="+mn-lt"/>
              </a:rPr>
              <a:t> permettra de supprimer les caractères d’espacement et de tabulation en début et fin de chaîne. </a:t>
            </a:r>
          </a:p>
          <a:p>
            <a:r>
              <a:rPr lang="fr-FR" dirty="0">
                <a:latin typeface="+mn-lt"/>
              </a:rPr>
              <a:t>On utilisera aussi la méthode </a:t>
            </a:r>
            <a:r>
              <a:rPr lang="fr-FR" b="1" dirty="0">
                <a:latin typeface="+mn-lt"/>
              </a:rPr>
              <a:t>.split()</a:t>
            </a:r>
            <a:r>
              <a:rPr lang="fr-FR" dirty="0">
                <a:latin typeface="+mn-lt"/>
              </a:rPr>
              <a:t> pour séparer les différentes informations de la ligne pour les stocker dans une liste.</a:t>
            </a:r>
          </a:p>
          <a:p>
            <a:r>
              <a:rPr lang="fr-FR" dirty="0">
                <a:latin typeface="+mn-lt"/>
              </a:rPr>
              <a:t>Ensuite on afficher une seule ligne (en utilisant </a:t>
            </a:r>
            <a:r>
              <a:rPr lang="fr-FR" b="1" dirty="0">
                <a:latin typeface="+mn-lt"/>
              </a:rPr>
              <a:t>.</a:t>
            </a:r>
            <a:r>
              <a:rPr lang="fr-FR" b="1" dirty="0" err="1">
                <a:latin typeface="+mn-lt"/>
              </a:rPr>
              <a:t>readline</a:t>
            </a:r>
            <a:r>
              <a:rPr lang="fr-FR" b="1" dirty="0">
                <a:latin typeface="+mn-lt"/>
              </a:rPr>
              <a:t>()</a:t>
            </a:r>
            <a:r>
              <a:rPr lang="fr-FR" dirty="0">
                <a:latin typeface="+mn-lt"/>
              </a:rPr>
              <a:t>) et la liste correspondante (avec les méthode </a:t>
            </a:r>
            <a:r>
              <a:rPr lang="fr-FR" b="1" dirty="0">
                <a:latin typeface="+mn-lt"/>
              </a:rPr>
              <a:t>.</a:t>
            </a:r>
            <a:r>
              <a:rPr lang="fr-FR" b="1" dirty="0" err="1">
                <a:latin typeface="+mn-lt"/>
              </a:rPr>
              <a:t>strip</a:t>
            </a:r>
            <a:r>
              <a:rPr lang="fr-FR" b="1" dirty="0">
                <a:latin typeface="+mn-lt"/>
              </a:rPr>
              <a:t>()</a:t>
            </a:r>
            <a:r>
              <a:rPr lang="fr-FR" dirty="0">
                <a:latin typeface="+mn-lt"/>
              </a:rPr>
              <a:t> et </a:t>
            </a:r>
            <a:r>
              <a:rPr lang="fr-FR" b="1" dirty="0">
                <a:latin typeface="+mn-lt"/>
              </a:rPr>
              <a:t>.split()</a:t>
            </a:r>
            <a:r>
              <a:rPr lang="fr-FR" dirty="0">
                <a:latin typeface="+mn-lt"/>
              </a:rPr>
              <a:t>) :</a:t>
            </a:r>
          </a:p>
        </p:txBody>
      </p:sp>
      <p:pic>
        <p:nvPicPr>
          <p:cNvPr id="9" name="Image 8">
            <a:extLst>
              <a:ext uri="{FF2B5EF4-FFF2-40B4-BE49-F238E27FC236}">
                <a16:creationId xmlns:a16="http://schemas.microsoft.com/office/drawing/2014/main" id="{B0FBC43F-77B8-4BF4-9CA4-3F1B2B9415AA}"/>
              </a:ext>
            </a:extLst>
          </p:cNvPr>
          <p:cNvPicPr>
            <a:picLocks noChangeAspect="1"/>
          </p:cNvPicPr>
          <p:nvPr/>
        </p:nvPicPr>
        <p:blipFill rotWithShape="1">
          <a:blip r:embed="rId2"/>
          <a:srcRect t="19983" b="16292"/>
          <a:stretch/>
        </p:blipFill>
        <p:spPr>
          <a:xfrm>
            <a:off x="0" y="2494812"/>
            <a:ext cx="9144000" cy="703253"/>
          </a:xfrm>
          <a:prstGeom prst="rect">
            <a:avLst/>
          </a:prstGeom>
        </p:spPr>
      </p:pic>
      <p:pic>
        <p:nvPicPr>
          <p:cNvPr id="11" name="Image 10">
            <a:extLst>
              <a:ext uri="{FF2B5EF4-FFF2-40B4-BE49-F238E27FC236}">
                <a16:creationId xmlns:a16="http://schemas.microsoft.com/office/drawing/2014/main" id="{F2632649-9855-4122-B525-3975258F20F0}"/>
              </a:ext>
            </a:extLst>
          </p:cNvPr>
          <p:cNvPicPr>
            <a:picLocks noChangeAspect="1"/>
          </p:cNvPicPr>
          <p:nvPr/>
        </p:nvPicPr>
        <p:blipFill rotWithShape="1">
          <a:blip r:embed="rId3"/>
          <a:srcRect t="29368" b="48438"/>
          <a:stretch/>
        </p:blipFill>
        <p:spPr>
          <a:xfrm>
            <a:off x="0" y="3902016"/>
            <a:ext cx="9144000" cy="394571"/>
          </a:xfrm>
          <a:prstGeom prst="rect">
            <a:avLst/>
          </a:prstGeom>
        </p:spPr>
      </p:pic>
      <p:sp>
        <p:nvSpPr>
          <p:cNvPr id="15" name="ZoneTexte 14">
            <a:extLst>
              <a:ext uri="{FF2B5EF4-FFF2-40B4-BE49-F238E27FC236}">
                <a16:creationId xmlns:a16="http://schemas.microsoft.com/office/drawing/2014/main" id="{73B9F731-A154-4EAB-A95E-BFD391ECB097}"/>
              </a:ext>
            </a:extLst>
          </p:cNvPr>
          <p:cNvSpPr txBox="1"/>
          <p:nvPr/>
        </p:nvSpPr>
        <p:spPr>
          <a:xfrm>
            <a:off x="-23223" y="3331559"/>
            <a:ext cx="9199096" cy="307777"/>
          </a:xfrm>
          <a:prstGeom prst="rect">
            <a:avLst/>
          </a:prstGeom>
          <a:noFill/>
        </p:spPr>
        <p:txBody>
          <a:bodyPr wrap="square">
            <a:spAutoFit/>
          </a:bodyPr>
          <a:lstStyle>
            <a:defPPr>
              <a:defRPr lang="fr-FR"/>
            </a:defPPr>
            <a:lvl1pPr>
              <a:defRPr>
                <a:latin typeface="+mn-lt"/>
              </a:defRPr>
            </a:lvl1pPr>
          </a:lstStyle>
          <a:p>
            <a:r>
              <a:rPr lang="fr-FR" dirty="0"/>
              <a:t>Le résultat se présente de la façon suivante :</a:t>
            </a:r>
          </a:p>
        </p:txBody>
      </p:sp>
      <p:sp>
        <p:nvSpPr>
          <p:cNvPr id="17" name="ZoneTexte 16">
            <a:extLst>
              <a:ext uri="{FF2B5EF4-FFF2-40B4-BE49-F238E27FC236}">
                <a16:creationId xmlns:a16="http://schemas.microsoft.com/office/drawing/2014/main" id="{28B12929-50DD-468E-A118-45C7A3BB5F6C}"/>
              </a:ext>
            </a:extLst>
          </p:cNvPr>
          <p:cNvSpPr txBox="1"/>
          <p:nvPr/>
        </p:nvSpPr>
        <p:spPr>
          <a:xfrm>
            <a:off x="4852" y="4652542"/>
            <a:ext cx="9208759" cy="738664"/>
          </a:xfrm>
          <a:prstGeom prst="rect">
            <a:avLst/>
          </a:prstGeom>
          <a:noFill/>
        </p:spPr>
        <p:txBody>
          <a:bodyPr wrap="square">
            <a:spAutoFit/>
          </a:bodyPr>
          <a:lstStyle>
            <a:defPPr>
              <a:defRPr lang="fr-FR"/>
            </a:defPPr>
            <a:lvl1pPr>
              <a:defRPr>
                <a:latin typeface="+mn-lt"/>
              </a:defRPr>
            </a:lvl1pPr>
          </a:lstStyle>
          <a:p>
            <a:r>
              <a:rPr lang="fr-FR" dirty="0"/>
              <a:t>La première ligne est la chaîne de caractères récupérée, et la deuxième ligne est la liste que nous avons créée avec les différents éléments de cette chaîne. L’information qui nous intéresse (valeur de distance) est donc le 5ème élément de la liste … donc d’indice 4 … et oui rappelez-vous : l’indice du premier élément d’une liste est 0 !</a:t>
            </a:r>
          </a:p>
        </p:txBody>
      </p:sp>
      <p:sp>
        <p:nvSpPr>
          <p:cNvPr id="21" name="ZoneTexte 20">
            <a:extLst>
              <a:ext uri="{FF2B5EF4-FFF2-40B4-BE49-F238E27FC236}">
                <a16:creationId xmlns:a16="http://schemas.microsoft.com/office/drawing/2014/main" id="{3A86B923-B02D-44CD-A0CF-265E6F569304}"/>
              </a:ext>
            </a:extLst>
          </p:cNvPr>
          <p:cNvSpPr txBox="1"/>
          <p:nvPr/>
        </p:nvSpPr>
        <p:spPr>
          <a:xfrm>
            <a:off x="0" y="5653886"/>
            <a:ext cx="9144000" cy="523220"/>
          </a:xfrm>
          <a:prstGeom prst="rect">
            <a:avLst/>
          </a:prstGeom>
          <a:noFill/>
        </p:spPr>
        <p:txBody>
          <a:bodyPr wrap="square">
            <a:spAutoFit/>
          </a:bodyPr>
          <a:lstStyle>
            <a:defPPr>
              <a:defRPr lang="fr-FR"/>
            </a:defPPr>
            <a:lvl1pPr>
              <a:defRPr>
                <a:latin typeface="+mn-lt"/>
              </a:defRPr>
            </a:lvl1pPr>
          </a:lstStyle>
          <a:p>
            <a:r>
              <a:rPr lang="fr-FR" dirty="0"/>
              <a:t>Ces données ne sont pas vraiment des chaînes de caractères mais des données de type </a:t>
            </a:r>
            <a:r>
              <a:rPr lang="fr-FR" b="1" dirty="0"/>
              <a:t>bytes</a:t>
            </a:r>
            <a:r>
              <a:rPr lang="fr-FR" dirty="0"/>
              <a:t> (séquences d’octet). il faudra donc les décoder (avec la méthode </a:t>
            </a:r>
            <a:r>
              <a:rPr lang="fr-FR" b="1" dirty="0"/>
              <a:t>.</a:t>
            </a:r>
            <a:r>
              <a:rPr lang="fr-FR" b="1" dirty="0" err="1"/>
              <a:t>decode</a:t>
            </a:r>
            <a:r>
              <a:rPr lang="fr-FR" b="1" dirty="0"/>
              <a:t>()</a:t>
            </a:r>
            <a:r>
              <a:rPr lang="fr-FR" dirty="0"/>
              <a:t>) et éventuellement les convertir en </a:t>
            </a:r>
            <a:r>
              <a:rPr lang="fr-FR" b="1" dirty="0" err="1"/>
              <a:t>float</a:t>
            </a:r>
            <a:r>
              <a:rPr lang="fr-FR" dirty="0"/>
              <a:t> si on a besoin de faire des calculs.</a:t>
            </a:r>
          </a:p>
        </p:txBody>
      </p:sp>
      <p:sp>
        <p:nvSpPr>
          <p:cNvPr id="24" name="ZoneTexte 23">
            <a:extLst>
              <a:ext uri="{FF2B5EF4-FFF2-40B4-BE49-F238E27FC236}">
                <a16:creationId xmlns:a16="http://schemas.microsoft.com/office/drawing/2014/main" id="{7BAA80CA-CE9E-4A49-8C83-159066A78D1A}"/>
              </a:ext>
            </a:extLst>
          </p:cNvPr>
          <p:cNvSpPr txBox="1"/>
          <p:nvPr/>
        </p:nvSpPr>
        <p:spPr>
          <a:xfrm>
            <a:off x="0" y="461064"/>
            <a:ext cx="6154071" cy="338554"/>
          </a:xfrm>
          <a:prstGeom prst="rect">
            <a:avLst/>
          </a:prstGeom>
          <a:noFill/>
        </p:spPr>
        <p:txBody>
          <a:bodyPr wrap="square">
            <a:spAutoFit/>
          </a:bodyPr>
          <a:lstStyle>
            <a:defPPr>
              <a:defRPr lang="fr-FR"/>
            </a:defPPr>
            <a:lvl1pPr>
              <a:defRPr sz="1100">
                <a:latin typeface="+mn-lt"/>
              </a:defRPr>
            </a:lvl1pPr>
          </a:lstStyle>
          <a:p>
            <a:r>
              <a:rPr lang="fr-FR" sz="1600" dirty="0"/>
              <a:t>Ensuite on fait appel à cette fonction pour récupérer les données :</a:t>
            </a:r>
          </a:p>
        </p:txBody>
      </p:sp>
      <p:pic>
        <p:nvPicPr>
          <p:cNvPr id="25" name="Image 24">
            <a:extLst>
              <a:ext uri="{FF2B5EF4-FFF2-40B4-BE49-F238E27FC236}">
                <a16:creationId xmlns:a16="http://schemas.microsoft.com/office/drawing/2014/main" id="{432AA1B4-66FE-4A75-B7DF-1F0D1FFF2C85}"/>
              </a:ext>
            </a:extLst>
          </p:cNvPr>
          <p:cNvPicPr>
            <a:picLocks noChangeAspect="1"/>
          </p:cNvPicPr>
          <p:nvPr/>
        </p:nvPicPr>
        <p:blipFill rotWithShape="1">
          <a:blip r:embed="rId4"/>
          <a:srcRect t="48931"/>
          <a:stretch/>
        </p:blipFill>
        <p:spPr>
          <a:xfrm>
            <a:off x="0" y="858631"/>
            <a:ext cx="9144000" cy="446010"/>
          </a:xfrm>
          <a:prstGeom prst="rect">
            <a:avLst/>
          </a:prstGeom>
        </p:spPr>
      </p:pic>
    </p:spTree>
    <p:extLst>
      <p:ext uri="{BB962C8B-B14F-4D97-AF65-F5344CB8AC3E}">
        <p14:creationId xmlns:p14="http://schemas.microsoft.com/office/powerpoint/2010/main" val="23783837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7F0F60-CAB3-4082-B47A-C24B3687CD0C}"/>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88F4657C-6186-475E-ABB4-AE1A14F02BE8}"/>
              </a:ext>
            </a:extLst>
          </p:cNvPr>
          <p:cNvSpPr>
            <a:spLocks noGrp="1"/>
          </p:cNvSpPr>
          <p:nvPr>
            <p:ph type="sldNum" sz="quarter" idx="12"/>
          </p:nvPr>
        </p:nvSpPr>
        <p:spPr/>
        <p:txBody>
          <a:bodyPr/>
          <a:lstStyle/>
          <a:p>
            <a:pPr>
              <a:defRPr/>
            </a:pPr>
            <a:fld id="{E652A8FB-8C76-45BB-8D82-93F8E151003C}" type="slidenum">
              <a:rPr lang="fr-FR" smtClean="0"/>
              <a:pPr>
                <a:defRPr/>
              </a:pPr>
              <a:t>183</a:t>
            </a:fld>
            <a:endParaRPr lang="fr-FR"/>
          </a:p>
        </p:txBody>
      </p:sp>
      <p:pic>
        <p:nvPicPr>
          <p:cNvPr id="7" name="Image 6">
            <a:extLst>
              <a:ext uri="{FF2B5EF4-FFF2-40B4-BE49-F238E27FC236}">
                <a16:creationId xmlns:a16="http://schemas.microsoft.com/office/drawing/2014/main" id="{82BAEFD8-5079-47B1-9A80-A196A4B603FE}"/>
              </a:ext>
            </a:extLst>
          </p:cNvPr>
          <p:cNvPicPr>
            <a:picLocks noChangeAspect="1"/>
          </p:cNvPicPr>
          <p:nvPr/>
        </p:nvPicPr>
        <p:blipFill rotWithShape="1">
          <a:blip r:embed="rId2"/>
          <a:srcRect t="35277"/>
          <a:stretch/>
        </p:blipFill>
        <p:spPr>
          <a:xfrm>
            <a:off x="0" y="4437112"/>
            <a:ext cx="9144000" cy="1556856"/>
          </a:xfrm>
          <a:prstGeom prst="rect">
            <a:avLst/>
          </a:prstGeom>
        </p:spPr>
      </p:pic>
      <p:sp>
        <p:nvSpPr>
          <p:cNvPr id="8" name="ZoneTexte 7">
            <a:extLst>
              <a:ext uri="{FF2B5EF4-FFF2-40B4-BE49-F238E27FC236}">
                <a16:creationId xmlns:a16="http://schemas.microsoft.com/office/drawing/2014/main" id="{39F8BEDC-8557-4EA9-9F54-D8637320CB66}"/>
              </a:ext>
            </a:extLst>
          </p:cNvPr>
          <p:cNvSpPr txBox="1"/>
          <p:nvPr/>
        </p:nvSpPr>
        <p:spPr>
          <a:xfrm>
            <a:off x="0" y="649794"/>
            <a:ext cx="9175873" cy="307777"/>
          </a:xfrm>
          <a:prstGeom prst="rect">
            <a:avLst/>
          </a:prstGeom>
          <a:noFill/>
        </p:spPr>
        <p:txBody>
          <a:bodyPr wrap="square">
            <a:spAutoFit/>
          </a:bodyPr>
          <a:lstStyle>
            <a:defPPr>
              <a:defRPr lang="fr-FR"/>
            </a:defPPr>
            <a:lvl1pPr>
              <a:defRPr>
                <a:latin typeface="+mn-lt"/>
              </a:defRPr>
            </a:lvl1pPr>
          </a:lstStyle>
          <a:p>
            <a:r>
              <a:rPr lang="fr-FR" dirty="0"/>
              <a:t>Nous demandons d’afficher une série de 20 valeurs (et de les stocker dans la liste </a:t>
            </a:r>
            <a:r>
              <a:rPr lang="fr-FR" b="1" dirty="0" err="1"/>
              <a:t>liste_distance</a:t>
            </a:r>
            <a:r>
              <a:rPr lang="fr-FR" dirty="0"/>
              <a:t>) de la façon suivante :</a:t>
            </a:r>
          </a:p>
        </p:txBody>
      </p:sp>
      <p:pic>
        <p:nvPicPr>
          <p:cNvPr id="9" name="Image 8">
            <a:extLst>
              <a:ext uri="{FF2B5EF4-FFF2-40B4-BE49-F238E27FC236}">
                <a16:creationId xmlns:a16="http://schemas.microsoft.com/office/drawing/2014/main" id="{2D8227C6-A3FD-4737-9B8F-F67757B2D3C5}"/>
              </a:ext>
            </a:extLst>
          </p:cNvPr>
          <p:cNvPicPr>
            <a:picLocks noChangeAspect="1"/>
          </p:cNvPicPr>
          <p:nvPr/>
        </p:nvPicPr>
        <p:blipFill rotWithShape="1">
          <a:blip r:embed="rId3"/>
          <a:srcRect t="19928" b="4986"/>
          <a:stretch/>
        </p:blipFill>
        <p:spPr>
          <a:xfrm>
            <a:off x="6861" y="1149169"/>
            <a:ext cx="9144000" cy="2232248"/>
          </a:xfrm>
          <a:prstGeom prst="rect">
            <a:avLst/>
          </a:prstGeom>
        </p:spPr>
      </p:pic>
      <p:sp>
        <p:nvSpPr>
          <p:cNvPr id="11" name="ZoneTexte 10">
            <a:extLst>
              <a:ext uri="{FF2B5EF4-FFF2-40B4-BE49-F238E27FC236}">
                <a16:creationId xmlns:a16="http://schemas.microsoft.com/office/drawing/2014/main" id="{9F7CF767-C660-4DB8-A954-CF640A4B6051}"/>
              </a:ext>
            </a:extLst>
          </p:cNvPr>
          <p:cNvSpPr txBox="1"/>
          <p:nvPr/>
        </p:nvSpPr>
        <p:spPr>
          <a:xfrm>
            <a:off x="0" y="3573016"/>
            <a:ext cx="9144000" cy="738664"/>
          </a:xfrm>
          <a:prstGeom prst="rect">
            <a:avLst/>
          </a:prstGeom>
          <a:noFill/>
        </p:spPr>
        <p:txBody>
          <a:bodyPr wrap="square">
            <a:spAutoFit/>
          </a:bodyPr>
          <a:lstStyle>
            <a:defPPr>
              <a:defRPr lang="fr-FR"/>
            </a:defPPr>
            <a:lvl1pPr>
              <a:defRPr>
                <a:latin typeface="+mn-lt"/>
              </a:defRPr>
            </a:lvl1pPr>
          </a:lstStyle>
          <a:p>
            <a:r>
              <a:rPr lang="fr-FR" dirty="0"/>
              <a:t>Quelques lignes de code supplémentaires pour enregistrer ces informations dans un fichier texte de format .txt. Cela peut être utile pour l’importation de ces données dans des logiciels ou tableurs (</a:t>
            </a:r>
            <a:r>
              <a:rPr lang="fr-FR" dirty="0" err="1"/>
              <a:t>Latis</a:t>
            </a:r>
            <a:r>
              <a:rPr lang="fr-FR" dirty="0"/>
              <a:t> pro, Regressi, Excel, Libre Office ,…). Le chemin est défini par défaut dans le dossier où se trouve le fichier python mais il est possible de définir d’autres chemins:</a:t>
            </a:r>
          </a:p>
        </p:txBody>
      </p:sp>
    </p:spTree>
    <p:extLst>
      <p:ext uri="{BB962C8B-B14F-4D97-AF65-F5344CB8AC3E}">
        <p14:creationId xmlns:p14="http://schemas.microsoft.com/office/powerpoint/2010/main" val="22936231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DATA TRANSFER ARDUINO =&gt; PYTHON</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184</a:t>
            </a:fld>
            <a:endParaRPr lang="fr-FR"/>
          </a:p>
        </p:txBody>
      </p:sp>
      <p:sp>
        <p:nvSpPr>
          <p:cNvPr id="8" name="Rectangle 7">
            <a:hlinkClick r:id="rId2"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9" name="Image 8">
            <a:hlinkClick r:id="rId2" action="ppaction://hlinksldjump"/>
            <a:extLst>
              <a:ext uri="{FF2B5EF4-FFF2-40B4-BE49-F238E27FC236}">
                <a16:creationId xmlns:a16="http://schemas.microsoft.com/office/drawing/2014/main" id="{B5B51F1B-092F-40B8-9C2A-0F4C7A3AF05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pic>
        <p:nvPicPr>
          <p:cNvPr id="5" name="Image 4">
            <a:extLst>
              <a:ext uri="{FF2B5EF4-FFF2-40B4-BE49-F238E27FC236}">
                <a16:creationId xmlns:a16="http://schemas.microsoft.com/office/drawing/2014/main" id="{8268B0EF-D0AB-EA1A-5CB5-A6D56739409F}"/>
              </a:ext>
            </a:extLst>
          </p:cNvPr>
          <p:cNvPicPr>
            <a:picLocks noChangeAspect="1"/>
          </p:cNvPicPr>
          <p:nvPr/>
        </p:nvPicPr>
        <p:blipFill>
          <a:blip r:embed="rId5"/>
          <a:stretch>
            <a:fillRect/>
          </a:stretch>
        </p:blipFill>
        <p:spPr>
          <a:xfrm>
            <a:off x="1835696" y="607097"/>
            <a:ext cx="5400600" cy="5937971"/>
          </a:xfrm>
          <a:prstGeom prst="rect">
            <a:avLst/>
          </a:prstGeom>
        </p:spPr>
      </p:pic>
    </p:spTree>
    <p:extLst>
      <p:ext uri="{BB962C8B-B14F-4D97-AF65-F5344CB8AC3E}">
        <p14:creationId xmlns:p14="http://schemas.microsoft.com/office/powerpoint/2010/main" val="7655340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DATA TRANSFER ARDUINO =&gt; PYTHON + REAL TIME GRAPH</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185</a:t>
            </a:fld>
            <a:endParaRPr lang="fr-FR"/>
          </a:p>
        </p:txBody>
      </p:sp>
      <p:pic>
        <p:nvPicPr>
          <p:cNvPr id="9" name="Image 8">
            <a:hlinkClick r:id="rId2" action="ppaction://hlinksldjump"/>
            <a:extLst>
              <a:ext uri="{FF2B5EF4-FFF2-40B4-BE49-F238E27FC236}">
                <a16:creationId xmlns:a16="http://schemas.microsoft.com/office/drawing/2014/main" id="{B5B51F1B-092F-40B8-9C2A-0F4C7A3AF05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
        <p:nvSpPr>
          <p:cNvPr id="8" name="Rectangle 7">
            <a:hlinkClick r:id="rId2"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6" name="Image 5">
            <a:extLst>
              <a:ext uri="{FF2B5EF4-FFF2-40B4-BE49-F238E27FC236}">
                <a16:creationId xmlns:a16="http://schemas.microsoft.com/office/drawing/2014/main" id="{4C75A886-1357-74E7-275A-0075FE9A0E4F}"/>
              </a:ext>
            </a:extLst>
          </p:cNvPr>
          <p:cNvPicPr>
            <a:picLocks noChangeAspect="1"/>
          </p:cNvPicPr>
          <p:nvPr/>
        </p:nvPicPr>
        <p:blipFill>
          <a:blip r:embed="rId5"/>
          <a:stretch>
            <a:fillRect/>
          </a:stretch>
        </p:blipFill>
        <p:spPr>
          <a:xfrm>
            <a:off x="0" y="548680"/>
            <a:ext cx="5868144" cy="5942052"/>
          </a:xfrm>
          <a:prstGeom prst="rect">
            <a:avLst/>
          </a:prstGeom>
        </p:spPr>
      </p:pic>
      <p:pic>
        <p:nvPicPr>
          <p:cNvPr id="11" name="Image 10">
            <a:extLst>
              <a:ext uri="{FF2B5EF4-FFF2-40B4-BE49-F238E27FC236}">
                <a16:creationId xmlns:a16="http://schemas.microsoft.com/office/drawing/2014/main" id="{4DA7C85E-CB24-523C-0A88-8F7DFB745489}"/>
              </a:ext>
            </a:extLst>
          </p:cNvPr>
          <p:cNvPicPr>
            <a:picLocks noChangeAspect="1"/>
          </p:cNvPicPr>
          <p:nvPr/>
        </p:nvPicPr>
        <p:blipFill>
          <a:blip r:embed="rId6"/>
          <a:stretch>
            <a:fillRect/>
          </a:stretch>
        </p:blipFill>
        <p:spPr>
          <a:xfrm>
            <a:off x="4582169" y="548680"/>
            <a:ext cx="4561954" cy="2206630"/>
          </a:xfrm>
          <a:prstGeom prst="rect">
            <a:avLst/>
          </a:prstGeom>
        </p:spPr>
      </p:pic>
    </p:spTree>
    <p:extLst>
      <p:ext uri="{BB962C8B-B14F-4D97-AF65-F5344CB8AC3E}">
        <p14:creationId xmlns:p14="http://schemas.microsoft.com/office/powerpoint/2010/main" val="2098754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LIAISON SERIE SYNCHRONE: I2C, SPI, ONE WIRE,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186</a:t>
            </a:fld>
            <a:endParaRPr lang="fr-FR"/>
          </a:p>
        </p:txBody>
      </p:sp>
      <p:sp>
        <p:nvSpPr>
          <p:cNvPr id="4" name="Rectangle 3"/>
          <p:cNvSpPr>
            <a:spLocks noChangeArrowheads="1"/>
          </p:cNvSpPr>
          <p:nvPr/>
        </p:nvSpPr>
        <p:spPr bwMode="auto">
          <a:xfrm>
            <a:off x="1428728" y="2564905"/>
            <a:ext cx="6542194" cy="100811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2800" b="1" dirty="0">
                <a:solidFill>
                  <a:srgbClr val="FFFF00"/>
                </a:solidFill>
                <a:effectLst>
                  <a:outerShdw blurRad="38100" dist="38100" dir="2700000" algn="tl">
                    <a:srgbClr val="000000">
                      <a:alpha val="43137"/>
                    </a:srgbClr>
                  </a:outerShdw>
                </a:effectLst>
                <a:latin typeface="Calibri" pitchFamily="34" charset="0"/>
              </a:rPr>
              <a:t>SYNCHRONOUS SERIAL </a:t>
            </a:r>
          </a:p>
          <a:p>
            <a:pPr algn="ctr" defTabSz="912813">
              <a:spcBef>
                <a:spcPts val="0"/>
              </a:spcBef>
              <a:defRPr/>
            </a:pPr>
            <a:r>
              <a:rPr lang="fr-FR" sz="2800" b="1" dirty="0">
                <a:solidFill>
                  <a:srgbClr val="FFFF00"/>
                </a:solidFill>
                <a:effectLst>
                  <a:outerShdw blurRad="38100" dist="38100" dir="2700000" algn="tl">
                    <a:srgbClr val="000000">
                      <a:alpha val="43137"/>
                    </a:srgbClr>
                  </a:outerShdw>
                </a:effectLst>
                <a:latin typeface="Calibri" pitchFamily="34" charset="0"/>
              </a:rPr>
              <a:t>COMMUNICATION : I</a:t>
            </a:r>
            <a:r>
              <a:rPr lang="fr-FR" sz="2800" b="1" baseline="30000" dirty="0">
                <a:solidFill>
                  <a:srgbClr val="FFFF00"/>
                </a:solidFill>
                <a:effectLst>
                  <a:outerShdw blurRad="38100" dist="38100" dir="2700000" algn="tl">
                    <a:srgbClr val="000000">
                      <a:alpha val="43137"/>
                    </a:srgbClr>
                  </a:outerShdw>
                </a:effectLst>
                <a:latin typeface="Calibri" pitchFamily="34" charset="0"/>
              </a:rPr>
              <a:t>2</a:t>
            </a:r>
            <a:r>
              <a:rPr lang="fr-FR" sz="2800" b="1" dirty="0">
                <a:solidFill>
                  <a:srgbClr val="FFFF00"/>
                </a:solidFill>
                <a:effectLst>
                  <a:outerShdw blurRad="38100" dist="38100" dir="2700000" algn="tl">
                    <a:srgbClr val="000000">
                      <a:alpha val="43137"/>
                    </a:srgbClr>
                  </a:outerShdw>
                </a:effectLst>
                <a:latin typeface="Calibri" pitchFamily="34" charset="0"/>
              </a:rPr>
              <a:t>C, SPI, ONE WIRE, …</a:t>
            </a:r>
          </a:p>
        </p:txBody>
      </p:sp>
      <p:pic>
        <p:nvPicPr>
          <p:cNvPr id="5" name="Image 4">
            <a:hlinkClick r:id="rId2" action="ppaction://hlinksldjump"/>
            <a:extLst>
              <a:ext uri="{FF2B5EF4-FFF2-40B4-BE49-F238E27FC236}">
                <a16:creationId xmlns:a16="http://schemas.microsoft.com/office/drawing/2014/main" id="{A8BC7C68-2719-477E-8E83-75F4709DD40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SYNCHRONOUS SERIAL COMMUNICATION : I2C, SPI, ONE WIRE,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187</a:t>
            </a:fld>
            <a:endParaRPr lang="fr-FR"/>
          </a:p>
        </p:txBody>
      </p:sp>
      <p:sp>
        <p:nvSpPr>
          <p:cNvPr id="4" name="Rectangle 3"/>
          <p:cNvSpPr>
            <a:spLocks noChangeArrowheads="1"/>
          </p:cNvSpPr>
          <p:nvPr/>
        </p:nvSpPr>
        <p:spPr bwMode="auto">
          <a:xfrm>
            <a:off x="1270166" y="2780928"/>
            <a:ext cx="6542194" cy="1301844"/>
          </a:xfrm>
          <a:prstGeom prst="rect">
            <a:avLst/>
          </a:prstGeom>
          <a:solidFill>
            <a:srgbClr val="FF66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SYNCHRONOUS SERIAL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COMMUNICATION : I</a:t>
            </a:r>
            <a:r>
              <a:rPr lang="fr-FR" sz="3600" b="1" baseline="30000" dirty="0">
                <a:solidFill>
                  <a:srgbClr val="FFFF00"/>
                </a:solidFill>
                <a:effectLst>
                  <a:outerShdw blurRad="38100" dist="38100" dir="2700000" algn="tl">
                    <a:srgbClr val="000000">
                      <a:alpha val="43137"/>
                    </a:srgbClr>
                  </a:outerShdw>
                </a:effectLst>
                <a:latin typeface="Calibri" pitchFamily="34" charset="0"/>
              </a:rPr>
              <a:t>2</a:t>
            </a:r>
            <a:r>
              <a:rPr lang="fr-FR" sz="3600" b="1" dirty="0">
                <a:solidFill>
                  <a:srgbClr val="FFFF00"/>
                </a:solidFill>
                <a:effectLst>
                  <a:outerShdw blurRad="38100" dist="38100" dir="2700000" algn="tl">
                    <a:srgbClr val="000000">
                      <a:alpha val="43137"/>
                    </a:srgbClr>
                  </a:outerShdw>
                </a:effectLst>
                <a:latin typeface="Calibri" pitchFamily="34" charset="0"/>
              </a:rPr>
              <a:t>C </a:t>
            </a:r>
          </a:p>
        </p:txBody>
      </p:sp>
      <p:pic>
        <p:nvPicPr>
          <p:cNvPr id="5" name="Image 4">
            <a:hlinkClick r:id="rId2" action="ppaction://hlinksldjump"/>
            <a:extLst>
              <a:ext uri="{FF2B5EF4-FFF2-40B4-BE49-F238E27FC236}">
                <a16:creationId xmlns:a16="http://schemas.microsoft.com/office/drawing/2014/main" id="{568B34DE-22FF-4A02-993C-712CBFBED93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I2C BUS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188</a:t>
            </a:fld>
            <a:endParaRPr lang="fr-FR"/>
          </a:p>
        </p:txBody>
      </p:sp>
      <p:sp>
        <p:nvSpPr>
          <p:cNvPr id="4" name="Rectangle 3"/>
          <p:cNvSpPr/>
          <p:nvPr/>
        </p:nvSpPr>
        <p:spPr>
          <a:xfrm>
            <a:off x="0" y="642918"/>
            <a:ext cx="5143504" cy="738664"/>
          </a:xfrm>
          <a:prstGeom prst="rect">
            <a:avLst/>
          </a:prstGeom>
        </p:spPr>
        <p:txBody>
          <a:bodyPr wrap="square">
            <a:spAutoFit/>
          </a:bodyPr>
          <a:lstStyle/>
          <a:p>
            <a:pPr algn="just"/>
            <a:r>
              <a:rPr lang="en-US" b="1" dirty="0">
                <a:solidFill>
                  <a:srgbClr val="0070C0"/>
                </a:solidFill>
                <a:latin typeface="Calibri" pitchFamily="34" charset="0"/>
                <a:cs typeface="Calibri" pitchFamily="34" charset="0"/>
              </a:rPr>
              <a:t>The I2C bus is characterized by a link in series produced using 2-wire mode. It's the Philips company which created the concept in the early 1980s. Its success is linked to its simplicity.</a:t>
            </a:r>
            <a:endParaRPr lang="fr-FR" b="1" dirty="0">
              <a:solidFill>
                <a:srgbClr val="7030A0"/>
              </a:solidFill>
              <a:latin typeface="Calibri" pitchFamily="34" charset="0"/>
              <a:cs typeface="Calibri" pitchFamily="34" charset="0"/>
            </a:endParaRPr>
          </a:p>
        </p:txBody>
      </p:sp>
      <p:pic>
        <p:nvPicPr>
          <p:cNvPr id="5" name="Image 4" descr="sch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7586" y="568912"/>
            <a:ext cx="3670694" cy="2002832"/>
          </a:xfrm>
          <a:prstGeom prst="rect">
            <a:avLst/>
          </a:prstGeom>
        </p:spPr>
      </p:pic>
      <p:sp>
        <p:nvSpPr>
          <p:cNvPr id="6" name="Rectangle 5"/>
          <p:cNvSpPr/>
          <p:nvPr/>
        </p:nvSpPr>
        <p:spPr>
          <a:xfrm>
            <a:off x="-32" y="1500174"/>
            <a:ext cx="5143536" cy="1169551"/>
          </a:xfrm>
          <a:prstGeom prst="rect">
            <a:avLst/>
          </a:prstGeom>
        </p:spPr>
        <p:txBody>
          <a:bodyPr wrap="square">
            <a:spAutoFit/>
          </a:bodyPr>
          <a:lstStyle/>
          <a:p>
            <a:pPr algn="just"/>
            <a:r>
              <a:rPr lang="en-US" b="1" dirty="0">
                <a:solidFill>
                  <a:srgbClr val="0070C0"/>
                </a:solidFill>
                <a:latin typeface="Calibri" pitchFamily="34" charset="0"/>
                <a:cs typeface="Calibri" pitchFamily="34" charset="0"/>
              </a:rPr>
              <a:t>Here is the type of an I2C-bus architecture, we notice that several components (128 Max (because address coding 7bits)) are "grafted" on the same bus, the data passes through the lines:</a:t>
            </a:r>
          </a:p>
          <a:p>
            <a:pPr algn="just"/>
            <a:r>
              <a:rPr lang="en-US" b="1" dirty="0">
                <a:solidFill>
                  <a:srgbClr val="0070C0"/>
                </a:solidFill>
                <a:latin typeface="Calibri" pitchFamily="34" charset="0"/>
                <a:cs typeface="Calibri" pitchFamily="34" charset="0"/>
              </a:rPr>
              <a:t>-SDA: data signal, generated by the master or the slave.  </a:t>
            </a:r>
          </a:p>
          <a:p>
            <a:pPr algn="just"/>
            <a:r>
              <a:rPr lang="en-US" b="1" dirty="0">
                <a:solidFill>
                  <a:srgbClr val="0070C0"/>
                </a:solidFill>
                <a:latin typeface="Calibri" pitchFamily="34" charset="0"/>
                <a:cs typeface="Calibri" pitchFamily="34" charset="0"/>
              </a:rPr>
              <a:t>-SCL: clock signal generated by the master.</a:t>
            </a:r>
            <a:endParaRPr lang="fr-FR" b="1" dirty="0">
              <a:solidFill>
                <a:srgbClr val="00B050"/>
              </a:solidFill>
              <a:latin typeface="Calibri" pitchFamily="34" charset="0"/>
              <a:cs typeface="Calibri" pitchFamily="34" charset="0"/>
            </a:endParaRPr>
          </a:p>
        </p:txBody>
      </p:sp>
      <p:sp>
        <p:nvSpPr>
          <p:cNvPr id="7" name="Rectangle 6"/>
          <p:cNvSpPr/>
          <p:nvPr/>
        </p:nvSpPr>
        <p:spPr>
          <a:xfrm>
            <a:off x="-32" y="2817398"/>
            <a:ext cx="9001156" cy="3508653"/>
          </a:xfrm>
          <a:prstGeom prst="rect">
            <a:avLst/>
          </a:prstGeom>
        </p:spPr>
        <p:txBody>
          <a:bodyPr wrap="square">
            <a:spAutoFit/>
          </a:bodyPr>
          <a:lstStyle/>
          <a:p>
            <a:r>
              <a:rPr lang="en-US" sz="1600" b="1" u="sng" dirty="0">
                <a:latin typeface="Calibri" pitchFamily="34" charset="0"/>
                <a:cs typeface="Calibri" pitchFamily="34" charset="0"/>
              </a:rPr>
              <a:t>Communication on the bus is orchestrated in the following way: </a:t>
            </a:r>
          </a:p>
          <a:p>
            <a:pPr marL="285750" indent="-285750">
              <a:buFontTx/>
              <a:buChar char="-"/>
            </a:pPr>
            <a:r>
              <a:rPr lang="en-US" sz="1600" dirty="0">
                <a:latin typeface="Calibri" pitchFamily="34" charset="0"/>
                <a:cs typeface="Calibri" pitchFamily="34" charset="0"/>
              </a:rPr>
              <a:t>the master sends on the bus address of the component with which it wishes to communicate, </a:t>
            </a:r>
          </a:p>
          <a:p>
            <a:pPr marL="285750" indent="-285750">
              <a:buFontTx/>
              <a:buChar char="-"/>
            </a:pPr>
            <a:r>
              <a:rPr lang="en-US" sz="1600" dirty="0">
                <a:latin typeface="Calibri" pitchFamily="34" charset="0"/>
                <a:cs typeface="Calibri" pitchFamily="34" charset="0"/>
              </a:rPr>
              <a:t>each of the slaves having a fixed address, the slave who recognizes responds in turn by a signal of confirmation, </a:t>
            </a:r>
          </a:p>
          <a:p>
            <a:pPr marL="285750" indent="-285750">
              <a:buFontTx/>
              <a:buChar char="-"/>
            </a:pPr>
            <a:r>
              <a:rPr lang="en-US" sz="1600" dirty="0">
                <a:latin typeface="Calibri" pitchFamily="34" charset="0"/>
                <a:cs typeface="Calibri" pitchFamily="34" charset="0"/>
              </a:rPr>
              <a:t>then the master continues the communication... procedure: (read/write) </a:t>
            </a:r>
          </a:p>
          <a:p>
            <a:pPr marL="285750" indent="-285750">
              <a:buFontTx/>
              <a:buChar char="-"/>
            </a:pPr>
            <a:r>
              <a:rPr lang="en-US" sz="1600" dirty="0">
                <a:latin typeface="Calibri" pitchFamily="34" charset="0"/>
                <a:cs typeface="Calibri" pitchFamily="34" charset="0"/>
              </a:rPr>
              <a:t>in all cases, transactions will be confirmed by an ACK (acknowledge)</a:t>
            </a:r>
            <a:endParaRPr lang="fr-FR" sz="1600" dirty="0">
              <a:latin typeface="Calibri" pitchFamily="34" charset="0"/>
              <a:cs typeface="Calibri" pitchFamily="34" charset="0"/>
            </a:endParaRPr>
          </a:p>
          <a:p>
            <a:r>
              <a:rPr lang="en-US" b="1" i="1" u="sng" dirty="0">
                <a:latin typeface="Calibri" pitchFamily="34" charset="0"/>
                <a:cs typeface="Calibri" pitchFamily="34" charset="0"/>
              </a:rPr>
              <a:t>Electrical characteristics: </a:t>
            </a:r>
          </a:p>
          <a:p>
            <a:r>
              <a:rPr lang="en-US" b="1" i="1" dirty="0">
                <a:latin typeface="Calibri" pitchFamily="34" charset="0"/>
                <a:cs typeface="Calibri" pitchFamily="34" charset="0"/>
              </a:rPr>
              <a:t>Bus voltage: 5V DC </a:t>
            </a:r>
          </a:p>
          <a:p>
            <a:r>
              <a:rPr lang="en-US" b="1" i="1" dirty="0">
                <a:latin typeface="Calibri" pitchFamily="34" charset="0"/>
                <a:cs typeface="Calibri" pitchFamily="34" charset="0"/>
              </a:rPr>
              <a:t>Maximum operating frequency: 400kHz (variable according to the components connected to the bus, see datasheet) Logical States: -HIGH: 3 to 5 Volts, -LOW: 0 to 1.5 Volts</a:t>
            </a:r>
          </a:p>
          <a:p>
            <a:r>
              <a:rPr lang="en-US" b="1" i="1" dirty="0">
                <a:latin typeface="Calibri" pitchFamily="34" charset="0"/>
                <a:cs typeface="Calibri" pitchFamily="34" charset="0"/>
              </a:rPr>
              <a:t>Maximum eligible on the bus:  400 pf</a:t>
            </a:r>
          </a:p>
          <a:p>
            <a:r>
              <a:rPr lang="en-US" b="1" i="1" dirty="0">
                <a:latin typeface="Calibri" pitchFamily="34" charset="0"/>
                <a:cs typeface="Calibri" pitchFamily="34" charset="0"/>
              </a:rPr>
              <a:t>Rise of signals time: less than 1 µs </a:t>
            </a:r>
          </a:p>
          <a:p>
            <a:r>
              <a:rPr lang="en-US" b="1" i="1" dirty="0">
                <a:latin typeface="Calibri" pitchFamily="34" charset="0"/>
                <a:cs typeface="Calibri" pitchFamily="34" charset="0"/>
              </a:rPr>
              <a:t>Stability time for consideration of a signal: greater than 5 µs (general rule) </a:t>
            </a:r>
          </a:p>
          <a:p>
            <a:r>
              <a:rPr lang="en-US" b="1" i="1" dirty="0">
                <a:latin typeface="Calibri" pitchFamily="34" charset="0"/>
                <a:cs typeface="Calibri" pitchFamily="34" charset="0"/>
              </a:rPr>
              <a:t>Pull-up Resistance : to calculate the impedance of the Bus (practical values observed from 1.5 K to 3.5 K) </a:t>
            </a:r>
          </a:p>
          <a:p>
            <a:r>
              <a:rPr lang="en-US" b="1" i="1" dirty="0">
                <a:latin typeface="Calibri" pitchFamily="34" charset="0"/>
                <a:cs typeface="Calibri" pitchFamily="34" charset="0"/>
              </a:rPr>
              <a:t>Distance from community communication: some tens of centimeters, and several meters with a buffer.</a:t>
            </a:r>
            <a:endParaRPr lang="fr-FR" b="1" dirty="0">
              <a:solidFill>
                <a:srgbClr val="FF6600"/>
              </a:solidFill>
              <a:latin typeface="Calibri" pitchFamily="34" charset="0"/>
              <a:cs typeface="Calibri" pitchFamily="34" charset="0"/>
            </a:endParaRPr>
          </a:p>
        </p:txBody>
      </p:sp>
      <p:sp>
        <p:nvSpPr>
          <p:cNvPr id="8" name="Rectangle 7"/>
          <p:cNvSpPr/>
          <p:nvPr/>
        </p:nvSpPr>
        <p:spPr>
          <a:xfrm>
            <a:off x="5357818" y="2500306"/>
            <a:ext cx="3275256" cy="246221"/>
          </a:xfrm>
          <a:prstGeom prst="rect">
            <a:avLst/>
          </a:prstGeom>
        </p:spPr>
        <p:txBody>
          <a:bodyPr wrap="none">
            <a:spAutoFit/>
          </a:bodyPr>
          <a:lstStyle/>
          <a:p>
            <a:r>
              <a:rPr lang="fr-FR" sz="1000" b="1" dirty="0">
                <a:latin typeface="Calibri" pitchFamily="34" charset="0"/>
                <a:cs typeface="Calibri" pitchFamily="34" charset="0"/>
              </a:rPr>
              <a:t>Schéma d’interface matérielle des circuits compatibles I</a:t>
            </a:r>
            <a:r>
              <a:rPr lang="fr-FR" sz="1000" b="1" baseline="30000" dirty="0">
                <a:latin typeface="Calibri" pitchFamily="34" charset="0"/>
                <a:cs typeface="Calibri" pitchFamily="34" charset="0"/>
              </a:rPr>
              <a:t>2</a:t>
            </a:r>
            <a:r>
              <a:rPr lang="fr-FR" sz="1000" b="1" dirty="0">
                <a:latin typeface="Calibri" pitchFamily="34" charset="0"/>
                <a:cs typeface="Calibri" pitchFamily="34" charset="0"/>
              </a:rPr>
              <a:t>C</a:t>
            </a:r>
            <a:endParaRPr lang="fr-FR" sz="1000" dirty="0"/>
          </a:p>
        </p:txBody>
      </p:sp>
      <p:pic>
        <p:nvPicPr>
          <p:cNvPr id="9" name="Image 8">
            <a:hlinkClick r:id="rId3" action="ppaction://hlinksldjump"/>
            <a:extLst>
              <a:ext uri="{FF2B5EF4-FFF2-40B4-BE49-F238E27FC236}">
                <a16:creationId xmlns:a16="http://schemas.microsoft.com/office/drawing/2014/main" id="{73A9F0F1-B5D8-4A6B-8084-FD212049373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MANY I2C COMPONENTS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189</a:t>
            </a:fld>
            <a:endParaRPr lang="fr-FR"/>
          </a:p>
        </p:txBody>
      </p:sp>
      <p:sp>
        <p:nvSpPr>
          <p:cNvPr id="5" name="Rectangle 4"/>
          <p:cNvSpPr/>
          <p:nvPr/>
        </p:nvSpPr>
        <p:spPr>
          <a:xfrm>
            <a:off x="0" y="571480"/>
            <a:ext cx="9144000" cy="523220"/>
          </a:xfrm>
          <a:prstGeom prst="rect">
            <a:avLst/>
          </a:prstGeom>
        </p:spPr>
        <p:txBody>
          <a:bodyPr wrap="square">
            <a:spAutoFit/>
          </a:bodyPr>
          <a:lstStyle/>
          <a:p>
            <a:pPr algn="just"/>
            <a:r>
              <a:rPr lang="en-US" b="1" i="1" u="sng" dirty="0">
                <a:latin typeface="Calibri" pitchFamily="34" charset="0"/>
                <a:cs typeface="Calibri" pitchFamily="34" charset="0"/>
              </a:rPr>
              <a:t>Examples of components using the I2C: </a:t>
            </a:r>
            <a:r>
              <a:rPr lang="en-US" b="1" i="1" dirty="0">
                <a:latin typeface="Calibri" pitchFamily="34" charset="0"/>
                <a:cs typeface="Calibri" pitchFamily="34" charset="0"/>
              </a:rPr>
              <a:t>memories, converters, analog/digital and digital / analog clocks real-time, integrated radio or TV receivers frequency synthesizers...</a:t>
            </a:r>
            <a:endParaRPr lang="fr-FR" i="1" dirty="0">
              <a:latin typeface="Calibri" pitchFamily="34" charset="0"/>
              <a:cs typeface="Calibri" pitchFamily="34" charset="0"/>
            </a:endParaRPr>
          </a:p>
        </p:txBody>
      </p:sp>
      <p:grpSp>
        <p:nvGrpSpPr>
          <p:cNvPr id="7" name="Groupe 6"/>
          <p:cNvGrpSpPr/>
          <p:nvPr/>
        </p:nvGrpSpPr>
        <p:grpSpPr>
          <a:xfrm>
            <a:off x="523875" y="1033463"/>
            <a:ext cx="8096250" cy="4791075"/>
            <a:chOff x="523875" y="1033463"/>
            <a:chExt cx="8096250" cy="4791075"/>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875" y="1033463"/>
              <a:ext cx="8096250" cy="4791075"/>
            </a:xfrm>
            <a:prstGeom prst="rect">
              <a:avLst/>
            </a:prstGeom>
            <a:noFill/>
            <a:ln w="9525">
              <a:noFill/>
              <a:miter lim="800000"/>
              <a:headEnd/>
              <a:tailEnd/>
            </a:ln>
            <a:effectLst/>
          </p:spPr>
        </p:pic>
        <p:sp>
          <p:nvSpPr>
            <p:cNvPr id="6" name="Rectangle 5"/>
            <p:cNvSpPr/>
            <p:nvPr/>
          </p:nvSpPr>
          <p:spPr>
            <a:xfrm>
              <a:off x="5411969" y="3179928"/>
              <a:ext cx="1785950" cy="523220"/>
            </a:xfrm>
            <a:prstGeom prst="rect">
              <a:avLst/>
            </a:prstGeom>
          </p:spPr>
          <p:txBody>
            <a:bodyPr wrap="square">
              <a:spAutoFit/>
            </a:bodyPr>
            <a:lstStyle/>
            <a:p>
              <a:pPr algn="ctr"/>
              <a:r>
                <a:rPr lang="fr-FR" b="1" i="1" dirty="0">
                  <a:latin typeface="Calibri" pitchFamily="34" charset="0"/>
                  <a:cs typeface="Calibri" pitchFamily="34" charset="0"/>
                </a:rPr>
                <a:t>Boussole digitale indiquant le nord </a:t>
              </a:r>
            </a:p>
          </p:txBody>
        </p:sp>
      </p:grpSp>
      <p:pic>
        <p:nvPicPr>
          <p:cNvPr id="8" name="Image 7">
            <a:hlinkClick r:id="rId3" action="ppaction://hlinksldjump"/>
            <a:extLst>
              <a:ext uri="{FF2B5EF4-FFF2-40B4-BE49-F238E27FC236}">
                <a16:creationId xmlns:a16="http://schemas.microsoft.com/office/drawing/2014/main" id="{8FA03050-F776-4EC5-8827-AE3B995115C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II – 2 L’ENVIRONNEMENT DE DEVELOPPEMENT</a:t>
            </a:r>
          </a:p>
        </p:txBody>
      </p:sp>
      <p:sp>
        <p:nvSpPr>
          <p:cNvPr id="5" name="Sous-titre 4">
            <a:extLst>
              <a:ext uri="{FF2B5EF4-FFF2-40B4-BE49-F238E27FC236}">
                <a16:creationId xmlns:a16="http://schemas.microsoft.com/office/drawing/2014/main" id="{B5C612F6-A68B-4041-8BD5-DCBCE230C099}"/>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092280" y="6592267"/>
            <a:ext cx="2057400" cy="365125"/>
          </a:xfrm>
        </p:spPr>
        <p:txBody>
          <a:bodyPr/>
          <a:lstStyle/>
          <a:p>
            <a:pPr>
              <a:defRPr/>
            </a:pPr>
            <a:fld id="{E652A8FB-8C76-45BB-8D82-93F8E151003C}" type="slidenum">
              <a:rPr lang="fr-FR" smtClean="0"/>
              <a:pPr>
                <a:defRPr/>
              </a:pPr>
              <a:t>19</a:t>
            </a:fld>
            <a:endParaRPr lang="fr-FR" dirty="0"/>
          </a:p>
        </p:txBody>
      </p:sp>
      <p:sp>
        <p:nvSpPr>
          <p:cNvPr id="4" name="Rectangle 3"/>
          <p:cNvSpPr>
            <a:spLocks noChangeArrowheads="1"/>
          </p:cNvSpPr>
          <p:nvPr/>
        </p:nvSpPr>
        <p:spPr bwMode="auto">
          <a:xfrm>
            <a:off x="712850" y="2714620"/>
            <a:ext cx="7973950" cy="1285883"/>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sz="3600" b="1" dirty="0">
                <a:solidFill>
                  <a:srgbClr val="FFFF00"/>
                </a:solidFill>
                <a:effectLst>
                  <a:outerShdw blurRad="38100" dist="38100" dir="2700000" algn="tl">
                    <a:srgbClr val="000000">
                      <a:alpha val="43137"/>
                    </a:srgbClr>
                  </a:outerShdw>
                </a:effectLst>
                <a:latin typeface="Calibri" pitchFamily="34" charset="0"/>
              </a:rPr>
              <a:t>GETTING STARTED WITH THE DEVELOPMENT ENVIRONMENT</a:t>
            </a:r>
            <a:endParaRPr lang="fr-FR" sz="3600" b="1" dirty="0">
              <a:solidFill>
                <a:srgbClr val="FFFF00"/>
              </a:solidFill>
              <a:effectLst>
                <a:outerShdw blurRad="38100" dist="38100" dir="2700000" algn="tl">
                  <a:srgbClr val="000000">
                    <a:alpha val="43137"/>
                  </a:srgbClr>
                </a:outerShdw>
              </a:effectLst>
              <a:latin typeface="Calibri" pitchFamily="34" charset="0"/>
            </a:endParaRPr>
          </a:p>
        </p:txBody>
      </p:sp>
      <p:pic>
        <p:nvPicPr>
          <p:cNvPr id="6" name="Image 5">
            <a:hlinkClick r:id="rId2" action="ppaction://hlinksldjump"/>
            <a:extLst>
              <a:ext uri="{FF2B5EF4-FFF2-40B4-BE49-F238E27FC236}">
                <a16:creationId xmlns:a16="http://schemas.microsoft.com/office/drawing/2014/main" id="{86EB1687-61DE-408F-AB16-C6605C52579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0234911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THE BASICS OF THE PROTOCOL</a:t>
            </a:r>
            <a:endParaRPr lang="fr-FR" dirty="0"/>
          </a:p>
        </p:txBody>
      </p:sp>
      <p:sp>
        <p:nvSpPr>
          <p:cNvPr id="3" name="Espace réservé du numéro de diapositive 2"/>
          <p:cNvSpPr>
            <a:spLocks noGrp="1"/>
          </p:cNvSpPr>
          <p:nvPr>
            <p:ph type="sldNum" sz="quarter" idx="12"/>
          </p:nvPr>
        </p:nvSpPr>
        <p:spPr>
          <a:xfrm>
            <a:off x="7010400" y="6572272"/>
            <a:ext cx="2133600" cy="244475"/>
          </a:xfrm>
        </p:spPr>
        <p:txBody>
          <a:bodyPr/>
          <a:lstStyle/>
          <a:p>
            <a:pPr>
              <a:defRPr/>
            </a:pPr>
            <a:fld id="{E652A8FB-8C76-45BB-8D82-93F8E151003C}" type="slidenum">
              <a:rPr lang="fr-FR" smtClean="0"/>
              <a:pPr>
                <a:defRPr/>
              </a:pPr>
              <a:t>190</a:t>
            </a:fld>
            <a:endParaRPr lang="fr-FR" dirty="0"/>
          </a:p>
        </p:txBody>
      </p:sp>
      <p:sp>
        <p:nvSpPr>
          <p:cNvPr id="4" name="Rectangle 3"/>
          <p:cNvSpPr/>
          <p:nvPr/>
        </p:nvSpPr>
        <p:spPr>
          <a:xfrm>
            <a:off x="214282" y="571480"/>
            <a:ext cx="4071966" cy="738664"/>
          </a:xfrm>
          <a:prstGeom prst="rect">
            <a:avLst/>
          </a:prstGeom>
        </p:spPr>
        <p:txBody>
          <a:bodyPr wrap="square">
            <a:spAutoFit/>
          </a:bodyPr>
          <a:lstStyle/>
          <a:p>
            <a:pPr algn="just"/>
            <a:r>
              <a:rPr lang="en-US" b="1" u="sng" dirty="0">
                <a:solidFill>
                  <a:srgbClr val="C00000"/>
                </a:solidFill>
                <a:latin typeface="Calibri" pitchFamily="34" charset="0"/>
                <a:cs typeface="Calibri" pitchFamily="34" charset="0"/>
              </a:rPr>
              <a:t>1 - The REST CONDITION : </a:t>
            </a:r>
          </a:p>
          <a:p>
            <a:pPr algn="just"/>
            <a:r>
              <a:rPr lang="en-US" b="1" dirty="0">
                <a:solidFill>
                  <a:srgbClr val="00B050"/>
                </a:solidFill>
                <a:latin typeface="Calibri" pitchFamily="34" charset="0"/>
                <a:cs typeface="Calibri" pitchFamily="34" charset="0"/>
              </a:rPr>
              <a:t>Condition in which no components communicate, bus lines are in the HIGH state:</a:t>
            </a:r>
            <a:endParaRPr lang="fr-FR" dirty="0">
              <a:solidFill>
                <a:srgbClr val="0070C0"/>
              </a:solidFill>
              <a:latin typeface="Calibri" pitchFamily="34" charset="0"/>
              <a:cs typeface="Calibri" pitchFamily="34" charset="0"/>
            </a:endParaRPr>
          </a:p>
        </p:txBody>
      </p:sp>
      <p:pic>
        <p:nvPicPr>
          <p:cNvPr id="5" name="Image 4" descr="repo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478" y="1829076"/>
            <a:ext cx="2185572" cy="1457048"/>
          </a:xfrm>
          <a:prstGeom prst="rect">
            <a:avLst/>
          </a:prstGeom>
        </p:spPr>
      </p:pic>
      <p:sp>
        <p:nvSpPr>
          <p:cNvPr id="6" name="Rectangle 5"/>
          <p:cNvSpPr/>
          <p:nvPr/>
        </p:nvSpPr>
        <p:spPr>
          <a:xfrm>
            <a:off x="4572000" y="571480"/>
            <a:ext cx="4572000" cy="738664"/>
          </a:xfrm>
          <a:prstGeom prst="rect">
            <a:avLst/>
          </a:prstGeom>
        </p:spPr>
        <p:txBody>
          <a:bodyPr>
            <a:spAutoFit/>
          </a:bodyPr>
          <a:lstStyle/>
          <a:p>
            <a:r>
              <a:rPr lang="en-US" b="1" u="sng" dirty="0">
                <a:solidFill>
                  <a:srgbClr val="C00000"/>
                </a:solidFill>
                <a:latin typeface="Calibri" pitchFamily="34" charset="0"/>
                <a:cs typeface="Calibri" pitchFamily="34" charset="0"/>
              </a:rPr>
              <a:t>2 - The starting CONDITION: </a:t>
            </a:r>
          </a:p>
          <a:p>
            <a:r>
              <a:rPr lang="en-US" b="1" dirty="0">
                <a:solidFill>
                  <a:srgbClr val="00B050"/>
                </a:solidFill>
                <a:latin typeface="Calibri" pitchFamily="34" charset="0"/>
                <a:cs typeface="Calibri" pitchFamily="34" charset="0"/>
              </a:rPr>
              <a:t>the master force line SDA low to "wake up" the slaves when SCL is high:</a:t>
            </a:r>
            <a:endParaRPr lang="fr-FR" dirty="0">
              <a:solidFill>
                <a:srgbClr val="0070C0"/>
              </a:solidFill>
              <a:latin typeface="Calibri" pitchFamily="34" charset="0"/>
              <a:cs typeface="Calibri" pitchFamily="34" charset="0"/>
            </a:endParaRPr>
          </a:p>
        </p:txBody>
      </p:sp>
      <p:pic>
        <p:nvPicPr>
          <p:cNvPr id="7" name="Image 6" descr="depart.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4640" y="1571612"/>
            <a:ext cx="2784946" cy="1856630"/>
          </a:xfrm>
          <a:prstGeom prst="rect">
            <a:avLst/>
          </a:prstGeom>
        </p:spPr>
      </p:pic>
      <p:sp>
        <p:nvSpPr>
          <p:cNvPr id="8" name="Rectangle 7"/>
          <p:cNvSpPr/>
          <p:nvPr/>
        </p:nvSpPr>
        <p:spPr>
          <a:xfrm>
            <a:off x="4572000" y="3429000"/>
            <a:ext cx="4572000" cy="1169551"/>
          </a:xfrm>
          <a:prstGeom prst="rect">
            <a:avLst/>
          </a:prstGeom>
        </p:spPr>
        <p:txBody>
          <a:bodyPr>
            <a:spAutoFit/>
          </a:bodyPr>
          <a:lstStyle/>
          <a:p>
            <a:r>
              <a:rPr lang="en-US" b="1" u="sng" dirty="0">
                <a:solidFill>
                  <a:srgbClr val="C00000"/>
                </a:solidFill>
                <a:latin typeface="Calibri" pitchFamily="34" charset="0"/>
                <a:cs typeface="Calibri" pitchFamily="34" charset="0"/>
              </a:rPr>
              <a:t>4 - The stop CONDITION: </a:t>
            </a:r>
          </a:p>
          <a:p>
            <a:endParaRPr lang="en-US" b="1" dirty="0">
              <a:solidFill>
                <a:srgbClr val="00B050"/>
              </a:solidFill>
              <a:latin typeface="Calibri" pitchFamily="34" charset="0"/>
              <a:cs typeface="Calibri" pitchFamily="34" charset="0"/>
            </a:endParaRPr>
          </a:p>
          <a:p>
            <a:r>
              <a:rPr lang="en-US" b="1" dirty="0">
                <a:solidFill>
                  <a:srgbClr val="00B050"/>
                </a:solidFill>
                <a:latin typeface="Calibri" pitchFamily="34" charset="0"/>
                <a:cs typeface="Calibri" pitchFamily="34" charset="0"/>
              </a:rPr>
              <a:t>SDA and SCL lines are low, and then when SCL goes at the upper level, the master releases the SDA line at the high level. Now the bus is regarded as available:</a:t>
            </a:r>
            <a:endParaRPr lang="fr-FR" dirty="0">
              <a:solidFill>
                <a:srgbClr val="0070C0"/>
              </a:solidFill>
              <a:latin typeface="Calibri" pitchFamily="34" charset="0"/>
              <a:cs typeface="Calibri" pitchFamily="34" charset="0"/>
            </a:endParaRPr>
          </a:p>
        </p:txBody>
      </p:sp>
      <p:pic>
        <p:nvPicPr>
          <p:cNvPr id="9" name="Image 8" descr="arret.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2890" y="4929197"/>
            <a:ext cx="2339572" cy="1559715"/>
          </a:xfrm>
          <a:prstGeom prst="rect">
            <a:avLst/>
          </a:prstGeom>
        </p:spPr>
      </p:pic>
      <p:sp>
        <p:nvSpPr>
          <p:cNvPr id="10" name="Rectangle 9"/>
          <p:cNvSpPr/>
          <p:nvPr/>
        </p:nvSpPr>
        <p:spPr>
          <a:xfrm>
            <a:off x="0" y="3471636"/>
            <a:ext cx="4572000" cy="1384995"/>
          </a:xfrm>
          <a:prstGeom prst="rect">
            <a:avLst/>
          </a:prstGeom>
        </p:spPr>
        <p:txBody>
          <a:bodyPr>
            <a:spAutoFit/>
          </a:bodyPr>
          <a:lstStyle/>
          <a:p>
            <a:r>
              <a:rPr lang="en-US" b="1" u="sng" dirty="0">
                <a:solidFill>
                  <a:srgbClr val="C00000"/>
                </a:solidFill>
                <a:latin typeface="Calibri" pitchFamily="34" charset="0"/>
                <a:cs typeface="Calibri" pitchFamily="34" charset="0"/>
              </a:rPr>
              <a:t>3 – ACKNOWLEDGMENT : </a:t>
            </a:r>
          </a:p>
          <a:p>
            <a:r>
              <a:rPr lang="en-US" b="1" dirty="0">
                <a:solidFill>
                  <a:srgbClr val="00B050"/>
                </a:solidFill>
                <a:latin typeface="Calibri" pitchFamily="34" charset="0"/>
                <a:cs typeface="Calibri" pitchFamily="34" charset="0"/>
              </a:rPr>
              <a:t>once the data is transmitted, an acquittal is operated by the person who receives the data. </a:t>
            </a:r>
          </a:p>
          <a:p>
            <a:r>
              <a:rPr lang="en-US" b="1" dirty="0">
                <a:solidFill>
                  <a:srgbClr val="00B050"/>
                </a:solidFill>
                <a:latin typeface="Calibri" pitchFamily="34" charset="0"/>
                <a:cs typeface="Calibri" pitchFamily="34" charset="0"/>
              </a:rPr>
              <a:t>This procedure is performed in the end frame transmission, namely the ninth impulse. </a:t>
            </a:r>
          </a:p>
          <a:p>
            <a:r>
              <a:rPr lang="en-US" b="1" dirty="0">
                <a:solidFill>
                  <a:srgbClr val="00B050"/>
                </a:solidFill>
                <a:latin typeface="Calibri" pitchFamily="34" charset="0"/>
                <a:cs typeface="Calibri" pitchFamily="34" charset="0"/>
              </a:rPr>
              <a:t>Keeping receiver SDA line low during the rising of clock:</a:t>
            </a:r>
            <a:endParaRPr lang="fr-FR" b="1" dirty="0">
              <a:solidFill>
                <a:srgbClr val="0070C0"/>
              </a:solidFill>
              <a:latin typeface="Calibri" pitchFamily="34" charset="0"/>
              <a:cs typeface="Calibri" pitchFamily="34" charset="0"/>
            </a:endParaRPr>
          </a:p>
        </p:txBody>
      </p:sp>
      <p:pic>
        <p:nvPicPr>
          <p:cNvPr id="11" name="Image 10" descr="ack.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935" y="5067319"/>
            <a:ext cx="2077273" cy="1384849"/>
          </a:xfrm>
          <a:prstGeom prst="rect">
            <a:avLst/>
          </a:prstGeom>
        </p:spPr>
      </p:pic>
      <p:pic>
        <p:nvPicPr>
          <p:cNvPr id="12" name="Image 11">
            <a:hlinkClick r:id="rId6" action="ppaction://hlinksldjump"/>
            <a:extLst>
              <a:ext uri="{FF2B5EF4-FFF2-40B4-BE49-F238E27FC236}">
                <a16:creationId xmlns:a16="http://schemas.microsoft.com/office/drawing/2014/main" id="{E1CF44E9-BFC8-4FD3-B46C-26CD6FDC3251}"/>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par>
                                <p:cTn id="32" presetID="3" presetClass="entr" presetSubtype="1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OF A FRAME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191</a:t>
            </a:fld>
            <a:endParaRPr lang="fr-FR"/>
          </a:p>
        </p:txBody>
      </p:sp>
      <p:pic>
        <p:nvPicPr>
          <p:cNvPr id="4" name="Image 3" descr="2011-10-04 17-35-16_0009.ti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930113" y="997517"/>
            <a:ext cx="4171554" cy="1579170"/>
          </a:xfrm>
          <a:prstGeom prst="rect">
            <a:avLst/>
          </a:prstGeom>
        </p:spPr>
      </p:pic>
      <p:sp>
        <p:nvSpPr>
          <p:cNvPr id="6" name="Rectangle 5"/>
          <p:cNvSpPr/>
          <p:nvPr/>
        </p:nvSpPr>
        <p:spPr>
          <a:xfrm>
            <a:off x="0" y="500042"/>
            <a:ext cx="4929190" cy="2062103"/>
          </a:xfrm>
          <a:prstGeom prst="rect">
            <a:avLst/>
          </a:prstGeom>
        </p:spPr>
        <p:txBody>
          <a:bodyPr wrap="square">
            <a:spAutoFit/>
          </a:bodyPr>
          <a:lstStyle/>
          <a:p>
            <a:pPr algn="just"/>
            <a:r>
              <a:rPr lang="en-US" sz="1600" b="1" u="sng" dirty="0">
                <a:solidFill>
                  <a:srgbClr val="0070C0"/>
                </a:solidFill>
                <a:latin typeface="Calibri" pitchFamily="34" charset="0"/>
                <a:cs typeface="Calibri" pitchFamily="34" charset="0"/>
              </a:rPr>
              <a:t>THE FRAME: </a:t>
            </a:r>
          </a:p>
          <a:p>
            <a:pPr algn="just"/>
            <a:r>
              <a:rPr lang="en-US" sz="1600" b="1" dirty="0">
                <a:solidFill>
                  <a:srgbClr val="C00000"/>
                </a:solidFill>
                <a:latin typeface="Calibri" pitchFamily="34" charset="0"/>
                <a:cs typeface="Calibri" pitchFamily="34" charset="0"/>
              </a:rPr>
              <a:t>1 - must wake up the bus with a start condition, </a:t>
            </a:r>
          </a:p>
          <a:p>
            <a:pPr algn="just"/>
            <a:r>
              <a:rPr lang="en-US" sz="1600" b="1" dirty="0">
                <a:solidFill>
                  <a:srgbClr val="C00000"/>
                </a:solidFill>
                <a:latin typeface="Calibri" pitchFamily="34" charset="0"/>
                <a:cs typeface="Calibri" pitchFamily="34" charset="0"/>
              </a:rPr>
              <a:t>2 - then come to interpolate data frames. The significant bit being sent first. The slave who received information perform the master to let her know that it successfully received the frame of data, otherwise, is the master to start the transactions since the start.  </a:t>
            </a:r>
          </a:p>
          <a:p>
            <a:pPr algn="just"/>
            <a:r>
              <a:rPr lang="en-US" sz="1600" b="1" dirty="0">
                <a:solidFill>
                  <a:srgbClr val="C00000"/>
                </a:solidFill>
                <a:latin typeface="Calibri" pitchFamily="34" charset="0"/>
                <a:cs typeface="Calibri" pitchFamily="34" charset="0"/>
              </a:rPr>
              <a:t>3 - to finish the Stop signal will end any communication.</a:t>
            </a:r>
            <a:endParaRPr lang="fr-FR" sz="1600" dirty="0">
              <a:solidFill>
                <a:srgbClr val="0070C0"/>
              </a:solidFill>
              <a:latin typeface="Calibri" pitchFamily="34" charset="0"/>
              <a:cs typeface="Calibri" pitchFamily="34" charset="0"/>
            </a:endParaRPr>
          </a:p>
        </p:txBody>
      </p:sp>
      <p:sp>
        <p:nvSpPr>
          <p:cNvPr id="7" name="Rectangle 6"/>
          <p:cNvSpPr/>
          <p:nvPr/>
        </p:nvSpPr>
        <p:spPr>
          <a:xfrm>
            <a:off x="-32" y="3429000"/>
            <a:ext cx="5141375" cy="1815882"/>
          </a:xfrm>
          <a:prstGeom prst="rect">
            <a:avLst/>
          </a:prstGeom>
        </p:spPr>
        <p:txBody>
          <a:bodyPr wrap="square">
            <a:spAutoFit/>
          </a:bodyPr>
          <a:lstStyle/>
          <a:p>
            <a:pPr algn="just"/>
            <a:r>
              <a:rPr lang="en-US" sz="1600" b="1" u="sng" dirty="0">
                <a:solidFill>
                  <a:srgbClr val="0070C0"/>
                </a:solidFill>
                <a:latin typeface="Calibri" pitchFamily="34" charset="0"/>
                <a:cs typeface="Calibri" pitchFamily="34" charset="0"/>
              </a:rPr>
              <a:t>THE ADDRESSING: </a:t>
            </a:r>
            <a:r>
              <a:rPr lang="en-US" sz="1600" b="1" dirty="0">
                <a:solidFill>
                  <a:srgbClr val="C00000"/>
                </a:solidFill>
                <a:latin typeface="Calibri" pitchFamily="34" charset="0"/>
                <a:cs typeface="Calibri" pitchFamily="34" charset="0"/>
              </a:rPr>
              <a:t>to communicate with the ≠ components connected to the bus: </a:t>
            </a:r>
          </a:p>
          <a:p>
            <a:pPr algn="just"/>
            <a:r>
              <a:rPr lang="en-US" sz="1600" b="1" dirty="0">
                <a:solidFill>
                  <a:srgbClr val="C00000"/>
                </a:solidFill>
                <a:latin typeface="Calibri" pitchFamily="34" charset="0"/>
                <a:cs typeface="Calibri" pitchFamily="34" charset="0"/>
              </a:rPr>
              <a:t>1 - after you give a start condition, the master shows with what slave it wishes to connect, for this he will send on the address of the slave composed of 7-bit, </a:t>
            </a:r>
          </a:p>
          <a:p>
            <a:pPr algn="just"/>
            <a:r>
              <a:rPr lang="en-US" sz="1600" b="1" dirty="0">
                <a:solidFill>
                  <a:srgbClr val="C00000"/>
                </a:solidFill>
                <a:latin typeface="Calibri" pitchFamily="34" charset="0"/>
                <a:cs typeface="Calibri" pitchFamily="34" charset="0"/>
              </a:rPr>
              <a:t>2 – then a last bit showing the transfer direction: reading (1: slave-&gt; master) or writing (0: master-&gt; slave).</a:t>
            </a:r>
            <a:endParaRPr lang="fr-FR" sz="1600" dirty="0">
              <a:solidFill>
                <a:srgbClr val="0070C0"/>
              </a:solidFill>
              <a:latin typeface="Calibri" pitchFamily="34" charset="0"/>
              <a:cs typeface="Calibri" pitchFamily="34" charset="0"/>
            </a:endParaRPr>
          </a:p>
        </p:txBody>
      </p:sp>
      <p:pic>
        <p:nvPicPr>
          <p:cNvPr id="8" name="Image 7" descr="tramesl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860" y="3910648"/>
            <a:ext cx="3877734" cy="1208018"/>
          </a:xfrm>
          <a:prstGeom prst="rect">
            <a:avLst/>
          </a:prstGeom>
        </p:spPr>
      </p:pic>
      <p:sp>
        <p:nvSpPr>
          <p:cNvPr id="9" name="Rectangle 8"/>
          <p:cNvSpPr/>
          <p:nvPr/>
        </p:nvSpPr>
        <p:spPr>
          <a:xfrm>
            <a:off x="-32" y="6188681"/>
            <a:ext cx="5776068" cy="338554"/>
          </a:xfrm>
          <a:prstGeom prst="rect">
            <a:avLst/>
          </a:prstGeom>
        </p:spPr>
        <p:txBody>
          <a:bodyPr wrap="none">
            <a:spAutoFit/>
          </a:bodyPr>
          <a:lstStyle/>
          <a:p>
            <a:r>
              <a:rPr lang="fr-FR" sz="1600" b="1" dirty="0">
                <a:solidFill>
                  <a:srgbClr val="00B050"/>
                </a:solidFill>
                <a:latin typeface="Calibri" pitchFamily="34" charset="0"/>
                <a:cs typeface="Calibri" pitchFamily="34" charset="0"/>
              </a:rPr>
              <a:t>Wire </a:t>
            </a:r>
            <a:r>
              <a:rPr lang="fr-FR" sz="1600" b="1" dirty="0" err="1">
                <a:solidFill>
                  <a:srgbClr val="00B050"/>
                </a:solidFill>
                <a:latin typeface="Calibri" pitchFamily="34" charset="0"/>
                <a:cs typeface="Calibri" pitchFamily="34" charset="0"/>
              </a:rPr>
              <a:t>function</a:t>
            </a:r>
            <a:r>
              <a:rPr lang="fr-FR" sz="1600" b="1" dirty="0">
                <a:solidFill>
                  <a:srgbClr val="00B050"/>
                </a:solidFill>
                <a:latin typeface="Calibri" pitchFamily="34" charset="0"/>
                <a:cs typeface="Calibri" pitchFamily="34" charset="0"/>
              </a:rPr>
              <a:t> </a:t>
            </a:r>
            <a:r>
              <a:rPr lang="fr-FR" sz="1600" b="1" dirty="0" err="1">
                <a:solidFill>
                  <a:srgbClr val="00B050"/>
                </a:solidFill>
                <a:latin typeface="Calibri" pitchFamily="34" charset="0"/>
                <a:cs typeface="Calibri" pitchFamily="34" charset="0"/>
              </a:rPr>
              <a:t>library</a:t>
            </a:r>
            <a:r>
              <a:rPr lang="fr-FR" sz="1600" b="1" dirty="0">
                <a:solidFill>
                  <a:srgbClr val="00B050"/>
                </a:solidFill>
                <a:latin typeface="Calibri" pitchFamily="34" charset="0"/>
                <a:cs typeface="Calibri" pitchFamily="34" charset="0"/>
              </a:rPr>
              <a:t> : http://www.arduino.cc/en/Reference/Wire</a:t>
            </a:r>
          </a:p>
        </p:txBody>
      </p:sp>
      <p:sp>
        <p:nvSpPr>
          <p:cNvPr id="10" name="Rectangle 9"/>
          <p:cNvSpPr/>
          <p:nvPr/>
        </p:nvSpPr>
        <p:spPr>
          <a:xfrm>
            <a:off x="0" y="5691206"/>
            <a:ext cx="9144000" cy="33855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The slave recognize his address will validate with an acknowledgment...</a:t>
            </a:r>
            <a:endParaRPr lang="fr-FR" sz="1600" dirty="0"/>
          </a:p>
        </p:txBody>
      </p:sp>
      <p:pic>
        <p:nvPicPr>
          <p:cNvPr id="11" name="Image 10">
            <a:hlinkClick r:id="rId4" action="ppaction://hlinksldjump"/>
            <a:extLst>
              <a:ext uri="{FF2B5EF4-FFF2-40B4-BE49-F238E27FC236}">
                <a16:creationId xmlns:a16="http://schemas.microsoft.com/office/drawing/2014/main" id="{5B06A353-615B-4C98-A592-F013E6FA313E}"/>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blinds(horizontal)">
                                      <p:cBhvr>
                                        <p:cTn id="30" dur="500"/>
                                        <p:tgtEl>
                                          <p:spTgt spid="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Effect transition="in" filter="blinds(horizontal)">
                                      <p:cBhvr>
                                        <p:cTn id="35" dur="500"/>
                                        <p:tgtEl>
                                          <p:spTgt spid="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
                                            <p:txEl>
                                              <p:pRg st="2" end="2"/>
                                            </p:txEl>
                                          </p:spTgt>
                                        </p:tgtEl>
                                        <p:attrNameLst>
                                          <p:attrName>style.visibility</p:attrName>
                                        </p:attrNameLst>
                                      </p:cBhvr>
                                      <p:to>
                                        <p:strVal val="visible"/>
                                      </p:to>
                                    </p:set>
                                    <p:animEffect transition="in" filter="blinds(horizontal)">
                                      <p:cBhvr>
                                        <p:cTn id="40" dur="500"/>
                                        <p:tgtEl>
                                          <p:spTgt spid="7">
                                            <p:txEl>
                                              <p:pRg st="2" end="2"/>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par>
                                <p:cTn id="44" presetID="3" presetClass="entr" presetSubtype="1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par>
                                <p:cTn id="47" presetID="3" presetClass="entr" presetSubtype="1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3609993"/>
            <a:ext cx="5429256" cy="1815882"/>
          </a:xfrm>
          <a:prstGeom prst="rect">
            <a:avLst/>
          </a:prstGeom>
        </p:spPr>
        <p:txBody>
          <a:bodyPr wrap="square">
            <a:spAutoFit/>
          </a:bodyPr>
          <a:lstStyle/>
          <a:p>
            <a:pPr algn="just"/>
            <a:r>
              <a:rPr lang="en-US" b="1" dirty="0">
                <a:solidFill>
                  <a:srgbClr val="C00000"/>
                </a:solidFill>
                <a:latin typeface="Calibri" pitchFamily="34" charset="0"/>
                <a:cs typeface="Calibri" pitchFamily="34" charset="0"/>
              </a:rPr>
              <a:t>2 - Sequence of reading data in a memory EEPROM I2C: </a:t>
            </a:r>
          </a:p>
          <a:p>
            <a:pPr algn="just"/>
            <a:r>
              <a:rPr lang="en-US" b="1" dirty="0">
                <a:solidFill>
                  <a:srgbClr val="C00000"/>
                </a:solidFill>
                <a:latin typeface="Calibri" pitchFamily="34" charset="0"/>
                <a:cs typeface="Calibri" pitchFamily="34" charset="0"/>
              </a:rPr>
              <a:t>1 - Start Condition </a:t>
            </a:r>
          </a:p>
          <a:p>
            <a:pPr algn="just"/>
            <a:r>
              <a:rPr lang="en-US" b="1" dirty="0">
                <a:solidFill>
                  <a:srgbClr val="C00000"/>
                </a:solidFill>
                <a:latin typeface="Calibri" pitchFamily="34" charset="0"/>
                <a:cs typeface="Calibri" pitchFamily="34" charset="0"/>
              </a:rPr>
              <a:t>- Emission of the slave address, i.e. the EEPROM, with a write request. What for? just to point the internal memory register on the chosen address, otherwise, reading would be the value contained in this pointer, which can give you in return a no good values. </a:t>
            </a:r>
          </a:p>
          <a:p>
            <a:pPr algn="just"/>
            <a:r>
              <a:rPr lang="en-US" b="1" dirty="0">
                <a:solidFill>
                  <a:srgbClr val="C00000"/>
                </a:solidFill>
                <a:latin typeface="Calibri" pitchFamily="34" charset="0"/>
                <a:cs typeface="Calibri" pitchFamily="34" charset="0"/>
              </a:rPr>
              <a:t>- Acknowledgment of the slave and stop condition (Restart is possible) </a:t>
            </a:r>
          </a:p>
          <a:p>
            <a:pPr algn="just"/>
            <a:r>
              <a:rPr lang="en-US" b="1" dirty="0">
                <a:solidFill>
                  <a:srgbClr val="C00000"/>
                </a:solidFill>
                <a:latin typeface="Calibri" pitchFamily="34" charset="0"/>
                <a:cs typeface="Calibri" pitchFamily="34" charset="0"/>
              </a:rPr>
              <a:t>2 - Start condition</a:t>
            </a:r>
            <a:endParaRPr lang="fr-FR" dirty="0">
              <a:solidFill>
                <a:srgbClr val="0070C0"/>
              </a:solidFill>
              <a:latin typeface="Calibri" pitchFamily="34" charset="0"/>
              <a:cs typeface="Calibri" pitchFamily="34" charset="0"/>
            </a:endParaRPr>
          </a:p>
        </p:txBody>
      </p:sp>
      <p:sp>
        <p:nvSpPr>
          <p:cNvPr id="7" name="Rectangle 6"/>
          <p:cNvSpPr/>
          <p:nvPr/>
        </p:nvSpPr>
        <p:spPr>
          <a:xfrm>
            <a:off x="0" y="1000108"/>
            <a:ext cx="5427499" cy="2031325"/>
          </a:xfrm>
          <a:prstGeom prst="rect">
            <a:avLst/>
          </a:prstGeom>
        </p:spPr>
        <p:txBody>
          <a:bodyPr wrap="square">
            <a:spAutoFit/>
          </a:bodyPr>
          <a:lstStyle/>
          <a:p>
            <a:pPr algn="just"/>
            <a:r>
              <a:rPr lang="en-US" b="1" dirty="0">
                <a:solidFill>
                  <a:srgbClr val="C00000"/>
                </a:solidFill>
                <a:latin typeface="Calibri" pitchFamily="34" charset="0"/>
                <a:cs typeface="Calibri" pitchFamily="34" charset="0"/>
              </a:rPr>
              <a:t>1 - Sequence of writing data to a memory EEPROM I2C: </a:t>
            </a:r>
          </a:p>
          <a:p>
            <a:pPr marL="285750" indent="-285750" algn="just">
              <a:buFontTx/>
              <a:buChar char="-"/>
            </a:pPr>
            <a:r>
              <a:rPr lang="en-US" b="1" dirty="0">
                <a:solidFill>
                  <a:srgbClr val="C00000"/>
                </a:solidFill>
                <a:latin typeface="Calibri" pitchFamily="34" charset="0"/>
                <a:cs typeface="Calibri" pitchFamily="34" charset="0"/>
              </a:rPr>
              <a:t>Condition departure </a:t>
            </a:r>
          </a:p>
          <a:p>
            <a:pPr marL="285750" indent="-285750" algn="just">
              <a:buFontTx/>
              <a:buChar char="-"/>
            </a:pPr>
            <a:r>
              <a:rPr lang="en-US" b="1" dirty="0">
                <a:solidFill>
                  <a:srgbClr val="C00000"/>
                </a:solidFill>
                <a:latin typeface="Calibri" pitchFamily="34" charset="0"/>
                <a:cs typeface="Calibri" pitchFamily="34" charset="0"/>
              </a:rPr>
              <a:t>Emission of the slave address, i.e. the EEPROM here </a:t>
            </a:r>
          </a:p>
          <a:p>
            <a:pPr marL="285750" indent="-285750" algn="just">
              <a:buFontTx/>
              <a:buChar char="-"/>
            </a:pPr>
            <a:r>
              <a:rPr lang="en-US" b="1" dirty="0">
                <a:solidFill>
                  <a:srgbClr val="C00000"/>
                </a:solidFill>
                <a:latin typeface="Calibri" pitchFamily="34" charset="0"/>
                <a:cs typeface="Calibri" pitchFamily="34" charset="0"/>
              </a:rPr>
              <a:t>Acknowledgment of the slave </a:t>
            </a:r>
          </a:p>
          <a:p>
            <a:pPr marL="285750" indent="-285750" algn="just">
              <a:buFontTx/>
              <a:buChar char="-"/>
            </a:pPr>
            <a:r>
              <a:rPr lang="en-US" b="1" dirty="0">
                <a:solidFill>
                  <a:srgbClr val="C00000"/>
                </a:solidFill>
                <a:latin typeface="Calibri" pitchFamily="34" charset="0"/>
                <a:cs typeface="Calibri" pitchFamily="34" charset="0"/>
              </a:rPr>
              <a:t>Emission by the master of the memory address in which he wishes to enter the future data, subsequent acknowledgment of the slave</a:t>
            </a:r>
          </a:p>
          <a:p>
            <a:pPr marL="285750" indent="-285750" algn="just">
              <a:buFontTx/>
              <a:buChar char="-"/>
            </a:pPr>
            <a:r>
              <a:rPr lang="en-US" b="1" dirty="0">
                <a:solidFill>
                  <a:srgbClr val="C00000"/>
                </a:solidFill>
                <a:latin typeface="Calibri" pitchFamily="34" charset="0"/>
                <a:cs typeface="Calibri" pitchFamily="34" charset="0"/>
              </a:rPr>
              <a:t>Transmission of the data to write, acknowledgment on each receipt package</a:t>
            </a:r>
          </a:p>
          <a:p>
            <a:pPr marL="285750" indent="-285750" algn="just">
              <a:buFontTx/>
              <a:buChar char="-"/>
            </a:pPr>
            <a:r>
              <a:rPr lang="en-US" b="1" dirty="0">
                <a:solidFill>
                  <a:srgbClr val="C00000"/>
                </a:solidFill>
                <a:latin typeface="Calibri" pitchFamily="34" charset="0"/>
                <a:cs typeface="Calibri" pitchFamily="34" charset="0"/>
              </a:rPr>
              <a:t>Stop condition</a:t>
            </a:r>
            <a:endParaRPr lang="fr-FR" sz="1200" b="1" i="1" dirty="0">
              <a:solidFill>
                <a:srgbClr val="0070C0"/>
              </a:solidFill>
              <a:latin typeface="Calibri" pitchFamily="34" charset="0"/>
              <a:cs typeface="Calibri" pitchFamily="34" charset="0"/>
            </a:endParaRPr>
          </a:p>
        </p:txBody>
      </p:sp>
      <p:sp>
        <p:nvSpPr>
          <p:cNvPr id="2" name="Titre 1"/>
          <p:cNvSpPr>
            <a:spLocks noGrp="1"/>
          </p:cNvSpPr>
          <p:nvPr>
            <p:ph type="title"/>
          </p:nvPr>
        </p:nvSpPr>
        <p:spPr/>
        <p:txBody>
          <a:bodyPr/>
          <a:lstStyle/>
          <a:p>
            <a:r>
              <a:rPr lang="fr-FR" dirty="0"/>
              <a:t>COMMUNICATION BY BYTE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192</a:t>
            </a:fld>
            <a:endParaRPr lang="fr-FR"/>
          </a:p>
        </p:txBody>
      </p:sp>
      <p:sp>
        <p:nvSpPr>
          <p:cNvPr id="4" name="Rectangle 3"/>
          <p:cNvSpPr/>
          <p:nvPr/>
        </p:nvSpPr>
        <p:spPr>
          <a:xfrm>
            <a:off x="0" y="571480"/>
            <a:ext cx="9144000" cy="338554"/>
          </a:xfrm>
          <a:prstGeom prst="rect">
            <a:avLst/>
          </a:prstGeom>
        </p:spPr>
        <p:txBody>
          <a:bodyPr wrap="square">
            <a:spAutoFit/>
          </a:bodyPr>
          <a:lstStyle/>
          <a:p>
            <a:pPr algn="just"/>
            <a:r>
              <a:rPr lang="en-US" sz="1600" b="1" u="sng" dirty="0">
                <a:solidFill>
                  <a:srgbClr val="0070C0"/>
                </a:solidFill>
                <a:latin typeface="Calibri" pitchFamily="34" charset="0"/>
                <a:cs typeface="Calibri" pitchFamily="34" charset="0"/>
              </a:rPr>
              <a:t>COMMUNICATION by byte: a complete Exchange on the bus between master and slave</a:t>
            </a:r>
            <a:endParaRPr lang="fr-FR" sz="1600" b="1" dirty="0">
              <a:solidFill>
                <a:srgbClr val="0070C0"/>
              </a:solidFill>
              <a:latin typeface="Calibri" pitchFamily="34" charset="0"/>
              <a:cs typeface="Calibri" pitchFamily="34" charset="0"/>
            </a:endParaRPr>
          </a:p>
        </p:txBody>
      </p:sp>
      <p:pic>
        <p:nvPicPr>
          <p:cNvPr id="5" name="Image 4" descr="writ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8644" y="1163834"/>
            <a:ext cx="3765394" cy="1452366"/>
          </a:xfrm>
          <a:prstGeom prst="rect">
            <a:avLst/>
          </a:prstGeom>
        </p:spPr>
      </p:pic>
      <p:pic>
        <p:nvPicPr>
          <p:cNvPr id="9" name="Image 8" descr="read.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427499" y="3652752"/>
            <a:ext cx="3690058" cy="1355698"/>
          </a:xfrm>
          <a:prstGeom prst="rect">
            <a:avLst/>
          </a:prstGeom>
        </p:spPr>
      </p:pic>
      <p:sp>
        <p:nvSpPr>
          <p:cNvPr id="11" name="Rectangle 10"/>
          <p:cNvSpPr/>
          <p:nvPr/>
        </p:nvSpPr>
        <p:spPr>
          <a:xfrm>
            <a:off x="0" y="2996983"/>
            <a:ext cx="9144000" cy="646331"/>
          </a:xfrm>
          <a:prstGeom prst="rect">
            <a:avLst/>
          </a:prstGeom>
        </p:spPr>
        <p:txBody>
          <a:bodyPr wrap="square">
            <a:spAutoFit/>
          </a:bodyPr>
          <a:lstStyle/>
          <a:p>
            <a:pPr algn="just"/>
            <a:r>
              <a:rPr lang="en-US" sz="1200" i="1" dirty="0">
                <a:solidFill>
                  <a:srgbClr val="0070C0"/>
                </a:solidFill>
                <a:latin typeface="Calibri" pitchFamily="34" charset="0"/>
                <a:cs typeface="Calibri" pitchFamily="34" charset="0"/>
              </a:rPr>
              <a:t>We notice that the master, after emission of the address of data storage, didn't need to interrupt the communication at each byte and write again to the pointing address. I2C components are generally to 'auto-loading', that is to say that their address pointer automatically increments and this for the 8-byte value.</a:t>
            </a:r>
            <a:endParaRPr lang="fr-FR" sz="1200" i="1" dirty="0">
              <a:solidFill>
                <a:srgbClr val="0070C0"/>
              </a:solidFill>
              <a:latin typeface="Calibri" pitchFamily="34" charset="0"/>
              <a:cs typeface="Calibri" pitchFamily="34" charset="0"/>
            </a:endParaRPr>
          </a:p>
        </p:txBody>
      </p:sp>
      <p:sp>
        <p:nvSpPr>
          <p:cNvPr id="12" name="Rectangle 11"/>
          <p:cNvSpPr/>
          <p:nvPr/>
        </p:nvSpPr>
        <p:spPr>
          <a:xfrm>
            <a:off x="0" y="5475289"/>
            <a:ext cx="9144000" cy="954107"/>
          </a:xfrm>
          <a:prstGeom prst="rect">
            <a:avLst/>
          </a:prstGeom>
        </p:spPr>
        <p:txBody>
          <a:bodyPr wrap="square">
            <a:spAutoFit/>
          </a:bodyPr>
          <a:lstStyle/>
          <a:p>
            <a:pPr algn="just">
              <a:buFontTx/>
              <a:buChar char="-"/>
            </a:pPr>
            <a:r>
              <a:rPr lang="en-US" dirty="0">
                <a:solidFill>
                  <a:srgbClr val="0070C0"/>
                </a:solidFill>
                <a:latin typeface="Calibri" pitchFamily="34" charset="0"/>
                <a:cs typeface="Calibri" pitchFamily="34" charset="0"/>
              </a:rPr>
              <a:t>Show the slave address, </a:t>
            </a:r>
            <a:r>
              <a:rPr lang="en-US" dirty="0" err="1">
                <a:solidFill>
                  <a:srgbClr val="0070C0"/>
                </a:solidFill>
                <a:latin typeface="Calibri" pitchFamily="34" charset="0"/>
                <a:cs typeface="Calibri" pitchFamily="34" charset="0"/>
              </a:rPr>
              <a:t>ie</a:t>
            </a:r>
            <a:r>
              <a:rPr lang="en-US" dirty="0">
                <a:solidFill>
                  <a:srgbClr val="0070C0"/>
                </a:solidFill>
                <a:latin typeface="Calibri" pitchFamily="34" charset="0"/>
                <a:cs typeface="Calibri" pitchFamily="34" charset="0"/>
              </a:rPr>
              <a:t>. the EEPROM, with a read request this time. The component confirms the order and the data is sent. Playback can be done by block, in this case, confirm each data read by an ACK, </a:t>
            </a:r>
          </a:p>
          <a:p>
            <a:pPr algn="just">
              <a:buFontTx/>
              <a:buChar char="-"/>
            </a:pPr>
            <a:r>
              <a:rPr lang="en-US" dirty="0">
                <a:solidFill>
                  <a:srgbClr val="0070C0"/>
                </a:solidFill>
                <a:latin typeface="Calibri" pitchFamily="34" charset="0"/>
                <a:cs typeface="Calibri" pitchFamily="34" charset="0"/>
              </a:rPr>
              <a:t> then before the stop condition, sent a NACK.  </a:t>
            </a:r>
          </a:p>
          <a:p>
            <a:pPr algn="just">
              <a:buFontTx/>
              <a:buChar char="-"/>
            </a:pPr>
            <a:r>
              <a:rPr lang="en-US" dirty="0">
                <a:solidFill>
                  <a:srgbClr val="0070C0"/>
                </a:solidFill>
                <a:latin typeface="Calibri" pitchFamily="34" charset="0"/>
                <a:cs typeface="Calibri" pitchFamily="34" charset="0"/>
              </a:rPr>
              <a:t>Stop condition</a:t>
            </a:r>
            <a:endParaRPr lang="fr-FR" dirty="0">
              <a:solidFill>
                <a:srgbClr val="0070C0"/>
              </a:solidFill>
              <a:latin typeface="Calibri" pitchFamily="34" charset="0"/>
              <a:cs typeface="Calibri" pitchFamily="34" charset="0"/>
            </a:endParaRPr>
          </a:p>
        </p:txBody>
      </p:sp>
      <p:pic>
        <p:nvPicPr>
          <p:cNvPr id="13" name="Image 12">
            <a:hlinkClick r:id="rId4" action="ppaction://hlinksldjump"/>
            <a:extLst>
              <a:ext uri="{FF2B5EF4-FFF2-40B4-BE49-F238E27FC236}">
                <a16:creationId xmlns:a16="http://schemas.microsoft.com/office/drawing/2014/main" id="{B2F34C94-95C3-4897-8825-C76AAFF95C0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4" grpId="0"/>
      <p:bldP spid="11" grpId="0"/>
      <p:bldP spid="1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REMARKS: SLAVE ADDRESSES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193</a:t>
            </a:fld>
            <a:endParaRPr lang="fr-FR"/>
          </a:p>
        </p:txBody>
      </p:sp>
      <p:graphicFrame>
        <p:nvGraphicFramePr>
          <p:cNvPr id="4" name="Tableau 3"/>
          <p:cNvGraphicFramePr>
            <a:graphicFrameLocks noGrp="1"/>
          </p:cNvGraphicFramePr>
          <p:nvPr/>
        </p:nvGraphicFramePr>
        <p:xfrm>
          <a:off x="142844" y="4284596"/>
          <a:ext cx="4906841" cy="2216238"/>
        </p:xfrm>
        <a:graphic>
          <a:graphicData uri="http://schemas.openxmlformats.org/drawingml/2006/table">
            <a:tbl>
              <a:tblPr/>
              <a:tblGrid>
                <a:gridCol w="613356">
                  <a:extLst>
                    <a:ext uri="{9D8B030D-6E8A-4147-A177-3AD203B41FA5}">
                      <a16:colId xmlns:a16="http://schemas.microsoft.com/office/drawing/2014/main" val="20000"/>
                    </a:ext>
                  </a:extLst>
                </a:gridCol>
                <a:gridCol w="2864726">
                  <a:extLst>
                    <a:ext uri="{9D8B030D-6E8A-4147-A177-3AD203B41FA5}">
                      <a16:colId xmlns:a16="http://schemas.microsoft.com/office/drawing/2014/main" val="20001"/>
                    </a:ext>
                  </a:extLst>
                </a:gridCol>
                <a:gridCol w="1428759">
                  <a:extLst>
                    <a:ext uri="{9D8B030D-6E8A-4147-A177-3AD203B41FA5}">
                      <a16:colId xmlns:a16="http://schemas.microsoft.com/office/drawing/2014/main" val="20002"/>
                    </a:ext>
                  </a:extLst>
                </a:gridCol>
              </a:tblGrid>
              <a:tr h="173002">
                <a:tc>
                  <a:txBody>
                    <a:bodyPr/>
                    <a:lstStyle/>
                    <a:p>
                      <a:pPr algn="ctr"/>
                      <a:r>
                        <a:rPr lang="fr-FR" sz="900" b="1" dirty="0">
                          <a:latin typeface="Calibri" pitchFamily="34" charset="0"/>
                          <a:cs typeface="Calibri" pitchFamily="34" charset="0"/>
                        </a:rPr>
                        <a:t>Type</a:t>
                      </a:r>
                    </a:p>
                  </a:txBody>
                  <a:tcPr marL="46182" marR="46182" marT="23091" marB="23091" anchor="ctr">
                    <a:lnL>
                      <a:noFill/>
                    </a:lnL>
                    <a:lnR>
                      <a:noFill/>
                    </a:lnR>
                    <a:lnT>
                      <a:noFill/>
                    </a:lnT>
                    <a:lnB>
                      <a:noFill/>
                    </a:lnB>
                  </a:tcPr>
                </a:tc>
                <a:tc>
                  <a:txBody>
                    <a:bodyPr/>
                    <a:lstStyle/>
                    <a:p>
                      <a:pPr algn="ctr"/>
                      <a:r>
                        <a:rPr lang="fr-FR" sz="900" b="1">
                          <a:latin typeface="Calibri" pitchFamily="34" charset="0"/>
                          <a:cs typeface="Calibri" pitchFamily="34" charset="0"/>
                        </a:rPr>
                        <a:t>Description</a:t>
                      </a:r>
                    </a:p>
                  </a:txBody>
                  <a:tcPr marL="46182" marR="46182" marT="23091" marB="23091" anchor="ctr">
                    <a:lnL>
                      <a:noFill/>
                    </a:lnL>
                    <a:lnR>
                      <a:noFill/>
                    </a:lnR>
                    <a:lnT>
                      <a:noFill/>
                    </a:lnT>
                    <a:lnB>
                      <a:noFill/>
                    </a:lnB>
                  </a:tcPr>
                </a:tc>
                <a:tc>
                  <a:txBody>
                    <a:bodyPr/>
                    <a:lstStyle/>
                    <a:p>
                      <a:pPr algn="ctr"/>
                      <a:r>
                        <a:rPr lang="fr-FR" sz="900" b="1" dirty="0">
                          <a:latin typeface="Calibri" pitchFamily="34" charset="0"/>
                          <a:cs typeface="Calibri" pitchFamily="34" charset="0"/>
                        </a:rPr>
                        <a:t>Constant </a:t>
                      </a:r>
                      <a:r>
                        <a:rPr lang="fr-FR" sz="900" b="1" dirty="0" err="1">
                          <a:latin typeface="Calibri" pitchFamily="34" charset="0"/>
                          <a:cs typeface="Calibri" pitchFamily="34" charset="0"/>
                        </a:rPr>
                        <a:t>adress</a:t>
                      </a:r>
                      <a:endParaRPr lang="fr-FR" sz="900" b="1" dirty="0">
                        <a:latin typeface="Calibri" pitchFamily="34" charset="0"/>
                        <a:cs typeface="Calibri" pitchFamily="34" charset="0"/>
                      </a:endParaRPr>
                    </a:p>
                  </a:txBody>
                  <a:tcPr marL="46182" marR="46182" marT="23091" marB="23091" anchor="ctr">
                    <a:lnL>
                      <a:noFill/>
                    </a:lnL>
                    <a:lnR>
                      <a:noFill/>
                    </a:lnR>
                    <a:lnT>
                      <a:noFill/>
                    </a:lnT>
                    <a:lnB>
                      <a:noFill/>
                    </a:lnB>
                  </a:tcPr>
                </a:tc>
                <a:extLst>
                  <a:ext uri="{0D108BD9-81ED-4DB2-BD59-A6C34878D82A}">
                    <a16:rowId xmlns:a16="http://schemas.microsoft.com/office/drawing/2014/main" val="10000"/>
                  </a:ext>
                </a:extLst>
              </a:tr>
              <a:tr h="173002">
                <a:tc>
                  <a:txBody>
                    <a:bodyPr/>
                    <a:lstStyle/>
                    <a:p>
                      <a:r>
                        <a:rPr lang="fr-FR" sz="900" b="1">
                          <a:latin typeface="Calibri" pitchFamily="34" charset="0"/>
                          <a:cs typeface="Calibri" pitchFamily="34" charset="0"/>
                        </a:rPr>
                        <a:t>PCD 3311</a:t>
                      </a:r>
                    </a:p>
                  </a:txBody>
                  <a:tcPr marL="46182" marR="46182" marT="23091" marB="23091" anchor="ctr">
                    <a:lnL>
                      <a:noFill/>
                    </a:lnL>
                    <a:lnR>
                      <a:noFill/>
                    </a:lnR>
                    <a:lnT>
                      <a:noFill/>
                    </a:lnT>
                    <a:lnB>
                      <a:noFill/>
                    </a:lnB>
                  </a:tcPr>
                </a:tc>
                <a:tc>
                  <a:txBody>
                    <a:bodyPr/>
                    <a:lstStyle/>
                    <a:p>
                      <a:r>
                        <a:rPr lang="fr-FR" sz="900" b="1">
                          <a:latin typeface="Calibri" pitchFamily="34" charset="0"/>
                          <a:cs typeface="Calibri" pitchFamily="34" charset="0"/>
                        </a:rPr>
                        <a:t>Générateur / Décodeur DTMF</a:t>
                      </a:r>
                    </a:p>
                  </a:txBody>
                  <a:tcPr marL="46182" marR="46182" marT="23091" marB="23091" anchor="ctr">
                    <a:lnL>
                      <a:noFill/>
                    </a:lnL>
                    <a:lnR>
                      <a:noFill/>
                    </a:lnR>
                    <a:lnT>
                      <a:noFill/>
                    </a:lnT>
                    <a:lnB>
                      <a:noFill/>
                    </a:lnB>
                  </a:tcPr>
                </a:tc>
                <a:tc>
                  <a:txBody>
                    <a:bodyPr/>
                    <a:lstStyle/>
                    <a:p>
                      <a:pPr algn="ctr"/>
                      <a:r>
                        <a:rPr lang="fr-FR" sz="900" b="1">
                          <a:latin typeface="Calibri" pitchFamily="34" charset="0"/>
                          <a:cs typeface="Calibri" pitchFamily="34" charset="0"/>
                        </a:rPr>
                        <a:t>010010x</a:t>
                      </a:r>
                    </a:p>
                  </a:txBody>
                  <a:tcPr marL="46182" marR="46182" marT="23091" marB="23091" anchor="ctr">
                    <a:lnL>
                      <a:noFill/>
                    </a:lnL>
                    <a:lnR>
                      <a:noFill/>
                    </a:lnR>
                    <a:lnT>
                      <a:noFill/>
                    </a:lnT>
                    <a:lnB>
                      <a:noFill/>
                    </a:lnB>
                  </a:tcPr>
                </a:tc>
                <a:extLst>
                  <a:ext uri="{0D108BD9-81ED-4DB2-BD59-A6C34878D82A}">
                    <a16:rowId xmlns:a16="http://schemas.microsoft.com/office/drawing/2014/main" val="10001"/>
                  </a:ext>
                </a:extLst>
              </a:tr>
              <a:tr h="247145">
                <a:tc>
                  <a:txBody>
                    <a:bodyPr/>
                    <a:lstStyle/>
                    <a:p>
                      <a:r>
                        <a:rPr lang="fr-FR" sz="900" b="1">
                          <a:latin typeface="Calibri" pitchFamily="34" charset="0"/>
                          <a:cs typeface="Calibri" pitchFamily="34" charset="0"/>
                        </a:rPr>
                        <a:t>PCF 8570</a:t>
                      </a:r>
                    </a:p>
                  </a:txBody>
                  <a:tcPr marL="46182" marR="46182" marT="23091" marB="23091" anchor="ctr">
                    <a:lnL>
                      <a:noFill/>
                    </a:lnL>
                    <a:lnR>
                      <a:noFill/>
                    </a:lnR>
                    <a:lnT>
                      <a:noFill/>
                    </a:lnT>
                    <a:lnB>
                      <a:noFill/>
                    </a:lnB>
                  </a:tcPr>
                </a:tc>
                <a:tc>
                  <a:txBody>
                    <a:bodyPr/>
                    <a:lstStyle/>
                    <a:p>
                      <a:r>
                        <a:rPr lang="fr-FR" sz="900" b="1" dirty="0">
                          <a:latin typeface="Calibri" pitchFamily="34" charset="0"/>
                          <a:cs typeface="Calibri" pitchFamily="34" charset="0"/>
                        </a:rPr>
                        <a:t>RAM Statique 2 Ko (256 x 8)</a:t>
                      </a:r>
                    </a:p>
                  </a:txBody>
                  <a:tcPr marL="46182" marR="46182" marT="23091" marB="23091" anchor="ctr">
                    <a:lnL>
                      <a:noFill/>
                    </a:lnL>
                    <a:lnR>
                      <a:noFill/>
                    </a:lnR>
                    <a:lnT>
                      <a:noFill/>
                    </a:lnT>
                    <a:lnB>
                      <a:noFill/>
                    </a:lnB>
                  </a:tcPr>
                </a:tc>
                <a:tc>
                  <a:txBody>
                    <a:bodyPr/>
                    <a:lstStyle/>
                    <a:p>
                      <a:pPr algn="ctr"/>
                      <a:r>
                        <a:rPr lang="fr-FR" sz="900" b="1">
                          <a:latin typeface="Calibri" pitchFamily="34" charset="0"/>
                          <a:cs typeface="Calibri" pitchFamily="34" charset="0"/>
                        </a:rPr>
                        <a:t>1010xxx</a:t>
                      </a:r>
                    </a:p>
                  </a:txBody>
                  <a:tcPr marL="46182" marR="46182" marT="23091" marB="23091" anchor="ctr">
                    <a:lnL>
                      <a:noFill/>
                    </a:lnL>
                    <a:lnR>
                      <a:noFill/>
                    </a:lnR>
                    <a:lnT>
                      <a:noFill/>
                    </a:lnT>
                    <a:lnB>
                      <a:noFill/>
                    </a:lnB>
                  </a:tcPr>
                </a:tc>
                <a:extLst>
                  <a:ext uri="{0D108BD9-81ED-4DB2-BD59-A6C34878D82A}">
                    <a16:rowId xmlns:a16="http://schemas.microsoft.com/office/drawing/2014/main" val="10002"/>
                  </a:ext>
                </a:extLst>
              </a:tr>
              <a:tr h="247145">
                <a:tc>
                  <a:txBody>
                    <a:bodyPr/>
                    <a:lstStyle/>
                    <a:p>
                      <a:r>
                        <a:rPr lang="fr-FR" sz="900" b="1">
                          <a:latin typeface="Calibri" pitchFamily="34" charset="0"/>
                          <a:cs typeface="Calibri" pitchFamily="34" charset="0"/>
                        </a:rPr>
                        <a:t>PCF 8573</a:t>
                      </a:r>
                    </a:p>
                  </a:txBody>
                  <a:tcPr marL="46182" marR="46182" marT="23091" marB="23091" anchor="ctr">
                    <a:lnL>
                      <a:noFill/>
                    </a:lnL>
                    <a:lnR>
                      <a:noFill/>
                    </a:lnR>
                    <a:lnT>
                      <a:noFill/>
                    </a:lnT>
                    <a:lnB>
                      <a:noFill/>
                    </a:lnB>
                  </a:tcPr>
                </a:tc>
                <a:tc>
                  <a:txBody>
                    <a:bodyPr/>
                    <a:lstStyle/>
                    <a:p>
                      <a:r>
                        <a:rPr lang="fr-FR" sz="900" b="1" dirty="0">
                          <a:latin typeface="Calibri" pitchFamily="34" charset="0"/>
                          <a:cs typeface="Calibri" pitchFamily="34" charset="0"/>
                        </a:rPr>
                        <a:t>Horloge/Calendrier temps réel</a:t>
                      </a:r>
                    </a:p>
                  </a:txBody>
                  <a:tcPr marL="46182" marR="46182" marT="23091" marB="23091" anchor="ctr">
                    <a:lnL>
                      <a:noFill/>
                    </a:lnL>
                    <a:lnR>
                      <a:noFill/>
                    </a:lnR>
                    <a:lnT>
                      <a:noFill/>
                    </a:lnT>
                    <a:lnB>
                      <a:noFill/>
                    </a:lnB>
                  </a:tcPr>
                </a:tc>
                <a:tc>
                  <a:txBody>
                    <a:bodyPr/>
                    <a:lstStyle/>
                    <a:p>
                      <a:pPr algn="ctr"/>
                      <a:r>
                        <a:rPr lang="fr-FR" sz="900" b="1">
                          <a:latin typeface="Calibri" pitchFamily="34" charset="0"/>
                          <a:cs typeface="Calibri" pitchFamily="34" charset="0"/>
                        </a:rPr>
                        <a:t>11010xx</a:t>
                      </a:r>
                    </a:p>
                  </a:txBody>
                  <a:tcPr marL="46182" marR="46182" marT="23091" marB="23091" anchor="ctr">
                    <a:lnL>
                      <a:noFill/>
                    </a:lnL>
                    <a:lnR>
                      <a:noFill/>
                    </a:lnR>
                    <a:lnT>
                      <a:noFill/>
                    </a:lnT>
                    <a:lnB>
                      <a:noFill/>
                    </a:lnB>
                  </a:tcPr>
                </a:tc>
                <a:extLst>
                  <a:ext uri="{0D108BD9-81ED-4DB2-BD59-A6C34878D82A}">
                    <a16:rowId xmlns:a16="http://schemas.microsoft.com/office/drawing/2014/main" val="10003"/>
                  </a:ext>
                </a:extLst>
              </a:tr>
              <a:tr h="247145">
                <a:tc>
                  <a:txBody>
                    <a:bodyPr/>
                    <a:lstStyle/>
                    <a:p>
                      <a:r>
                        <a:rPr lang="fr-FR" sz="900" b="1">
                          <a:latin typeface="Calibri" pitchFamily="34" charset="0"/>
                          <a:cs typeface="Calibri" pitchFamily="34" charset="0"/>
                        </a:rPr>
                        <a:t>PCF 8574</a:t>
                      </a:r>
                    </a:p>
                  </a:txBody>
                  <a:tcPr marL="46182" marR="46182" marT="23091" marB="23091" anchor="ctr">
                    <a:lnL>
                      <a:noFill/>
                    </a:lnL>
                    <a:lnR>
                      <a:noFill/>
                    </a:lnR>
                    <a:lnT>
                      <a:noFill/>
                    </a:lnT>
                    <a:lnB>
                      <a:noFill/>
                    </a:lnB>
                  </a:tcPr>
                </a:tc>
                <a:tc>
                  <a:txBody>
                    <a:bodyPr/>
                    <a:lstStyle/>
                    <a:p>
                      <a:r>
                        <a:rPr lang="fr-FR" sz="900" b="1">
                          <a:latin typeface="Calibri" pitchFamily="34" charset="0"/>
                          <a:cs typeface="Calibri" pitchFamily="34" charset="0"/>
                        </a:rPr>
                        <a:t>Extension de port parallèle 8 Bits</a:t>
                      </a:r>
                    </a:p>
                  </a:txBody>
                  <a:tcPr marL="46182" marR="46182" marT="23091" marB="23091" anchor="ctr">
                    <a:lnL>
                      <a:noFill/>
                    </a:lnL>
                    <a:lnR>
                      <a:noFill/>
                    </a:lnR>
                    <a:lnT>
                      <a:noFill/>
                    </a:lnT>
                    <a:lnB>
                      <a:noFill/>
                    </a:lnB>
                  </a:tcPr>
                </a:tc>
                <a:tc>
                  <a:txBody>
                    <a:bodyPr/>
                    <a:lstStyle/>
                    <a:p>
                      <a:pPr algn="ctr"/>
                      <a:r>
                        <a:rPr lang="fr-FR" sz="900" b="1">
                          <a:latin typeface="Calibri" pitchFamily="34" charset="0"/>
                          <a:cs typeface="Calibri" pitchFamily="34" charset="0"/>
                        </a:rPr>
                        <a:t>0100xxx</a:t>
                      </a:r>
                    </a:p>
                  </a:txBody>
                  <a:tcPr marL="46182" marR="46182" marT="23091" marB="23091" anchor="ctr">
                    <a:lnL>
                      <a:noFill/>
                    </a:lnL>
                    <a:lnR>
                      <a:noFill/>
                    </a:lnR>
                    <a:lnT>
                      <a:noFill/>
                    </a:lnT>
                    <a:lnB>
                      <a:noFill/>
                    </a:lnB>
                  </a:tcPr>
                </a:tc>
                <a:extLst>
                  <a:ext uri="{0D108BD9-81ED-4DB2-BD59-A6C34878D82A}">
                    <a16:rowId xmlns:a16="http://schemas.microsoft.com/office/drawing/2014/main" val="10004"/>
                  </a:ext>
                </a:extLst>
              </a:tr>
              <a:tr h="247145">
                <a:tc>
                  <a:txBody>
                    <a:bodyPr/>
                    <a:lstStyle/>
                    <a:p>
                      <a:r>
                        <a:rPr lang="fr-FR" sz="900" b="1">
                          <a:latin typeface="Calibri" pitchFamily="34" charset="0"/>
                          <a:cs typeface="Calibri" pitchFamily="34" charset="0"/>
                        </a:rPr>
                        <a:t>PCF 8552</a:t>
                      </a:r>
                    </a:p>
                  </a:txBody>
                  <a:tcPr marL="46182" marR="46182" marT="23091" marB="23091" anchor="ctr">
                    <a:lnL>
                      <a:noFill/>
                    </a:lnL>
                    <a:lnR>
                      <a:noFill/>
                    </a:lnR>
                    <a:lnT>
                      <a:noFill/>
                    </a:lnT>
                    <a:lnB>
                      <a:noFill/>
                    </a:lnB>
                  </a:tcPr>
                </a:tc>
                <a:tc>
                  <a:txBody>
                    <a:bodyPr/>
                    <a:lstStyle/>
                    <a:p>
                      <a:r>
                        <a:rPr lang="fr-FR" sz="900" b="1" dirty="0" err="1">
                          <a:latin typeface="Calibri" pitchFamily="34" charset="0"/>
                          <a:cs typeface="Calibri" pitchFamily="34" charset="0"/>
                        </a:rPr>
                        <a:t>EEprom</a:t>
                      </a:r>
                      <a:r>
                        <a:rPr lang="fr-FR" sz="900" b="1" dirty="0">
                          <a:latin typeface="Calibri" pitchFamily="34" charset="0"/>
                          <a:cs typeface="Calibri" pitchFamily="34" charset="0"/>
                        </a:rPr>
                        <a:t> 2 Ko (256 x 8)</a:t>
                      </a:r>
                    </a:p>
                  </a:txBody>
                  <a:tcPr marL="46182" marR="46182" marT="23091" marB="23091" anchor="ctr">
                    <a:lnL>
                      <a:noFill/>
                    </a:lnL>
                    <a:lnR>
                      <a:noFill/>
                    </a:lnR>
                    <a:lnT>
                      <a:noFill/>
                    </a:lnT>
                    <a:lnB>
                      <a:noFill/>
                    </a:lnB>
                  </a:tcPr>
                </a:tc>
                <a:tc>
                  <a:txBody>
                    <a:bodyPr/>
                    <a:lstStyle/>
                    <a:p>
                      <a:pPr algn="ctr"/>
                      <a:r>
                        <a:rPr lang="fr-FR" sz="900" b="1">
                          <a:latin typeface="Calibri" pitchFamily="34" charset="0"/>
                          <a:cs typeface="Calibri" pitchFamily="34" charset="0"/>
                        </a:rPr>
                        <a:t>1010xxx</a:t>
                      </a:r>
                    </a:p>
                  </a:txBody>
                  <a:tcPr marL="46182" marR="46182" marT="23091" marB="23091" anchor="ctr">
                    <a:lnL>
                      <a:noFill/>
                    </a:lnL>
                    <a:lnR>
                      <a:noFill/>
                    </a:lnR>
                    <a:lnT>
                      <a:noFill/>
                    </a:lnT>
                    <a:lnB>
                      <a:noFill/>
                    </a:lnB>
                  </a:tcPr>
                </a:tc>
                <a:extLst>
                  <a:ext uri="{0D108BD9-81ED-4DB2-BD59-A6C34878D82A}">
                    <a16:rowId xmlns:a16="http://schemas.microsoft.com/office/drawing/2014/main" val="10005"/>
                  </a:ext>
                </a:extLst>
              </a:tr>
              <a:tr h="247145">
                <a:tc>
                  <a:txBody>
                    <a:bodyPr/>
                    <a:lstStyle/>
                    <a:p>
                      <a:r>
                        <a:rPr lang="fr-FR" sz="900" b="1">
                          <a:latin typeface="Calibri" pitchFamily="34" charset="0"/>
                          <a:cs typeface="Calibri" pitchFamily="34" charset="0"/>
                        </a:rPr>
                        <a:t>PCF 8583</a:t>
                      </a:r>
                    </a:p>
                  </a:txBody>
                  <a:tcPr marL="46182" marR="46182" marT="23091" marB="23091" anchor="ctr">
                    <a:lnL>
                      <a:noFill/>
                    </a:lnL>
                    <a:lnR>
                      <a:noFill/>
                    </a:lnR>
                    <a:lnT>
                      <a:noFill/>
                    </a:lnT>
                    <a:lnB>
                      <a:noFill/>
                    </a:lnB>
                  </a:tcPr>
                </a:tc>
                <a:tc>
                  <a:txBody>
                    <a:bodyPr/>
                    <a:lstStyle/>
                    <a:p>
                      <a:r>
                        <a:rPr lang="fr-FR" sz="900" b="1" dirty="0">
                          <a:latin typeface="Calibri" pitchFamily="34" charset="0"/>
                          <a:cs typeface="Calibri" pitchFamily="34" charset="0"/>
                        </a:rPr>
                        <a:t>Horloge/Calendrier temps réel + 240 Octets de RAM </a:t>
                      </a:r>
                    </a:p>
                  </a:txBody>
                  <a:tcPr marL="46182" marR="46182" marT="23091" marB="23091" anchor="ctr">
                    <a:lnL>
                      <a:noFill/>
                    </a:lnL>
                    <a:lnR>
                      <a:noFill/>
                    </a:lnR>
                    <a:lnT>
                      <a:noFill/>
                    </a:lnT>
                    <a:lnB>
                      <a:noFill/>
                    </a:lnB>
                  </a:tcPr>
                </a:tc>
                <a:tc>
                  <a:txBody>
                    <a:bodyPr/>
                    <a:lstStyle/>
                    <a:p>
                      <a:pPr algn="ctr"/>
                      <a:r>
                        <a:rPr lang="fr-FR" sz="900" b="1">
                          <a:latin typeface="Calibri" pitchFamily="34" charset="0"/>
                          <a:cs typeface="Calibri" pitchFamily="34" charset="0"/>
                        </a:rPr>
                        <a:t>101000x</a:t>
                      </a:r>
                    </a:p>
                  </a:txBody>
                  <a:tcPr marL="46182" marR="46182" marT="23091" marB="23091" anchor="ctr">
                    <a:lnL>
                      <a:noFill/>
                    </a:lnL>
                    <a:lnR>
                      <a:noFill/>
                    </a:lnR>
                    <a:lnT>
                      <a:noFill/>
                    </a:lnT>
                    <a:lnB>
                      <a:noFill/>
                    </a:lnB>
                  </a:tcPr>
                </a:tc>
                <a:extLst>
                  <a:ext uri="{0D108BD9-81ED-4DB2-BD59-A6C34878D82A}">
                    <a16:rowId xmlns:a16="http://schemas.microsoft.com/office/drawing/2014/main" val="10006"/>
                  </a:ext>
                </a:extLst>
              </a:tr>
              <a:tr h="173002">
                <a:tc>
                  <a:txBody>
                    <a:bodyPr/>
                    <a:lstStyle/>
                    <a:p>
                      <a:r>
                        <a:rPr lang="fr-FR" sz="900" b="1">
                          <a:latin typeface="Calibri" pitchFamily="34" charset="0"/>
                          <a:cs typeface="Calibri" pitchFamily="34" charset="0"/>
                        </a:rPr>
                        <a:t>PCF 8591</a:t>
                      </a:r>
                    </a:p>
                  </a:txBody>
                  <a:tcPr marL="46182" marR="46182" marT="23091" marB="23091" anchor="ctr">
                    <a:lnL>
                      <a:noFill/>
                    </a:lnL>
                    <a:lnR>
                      <a:noFill/>
                    </a:lnR>
                    <a:lnT>
                      <a:noFill/>
                    </a:lnT>
                    <a:lnB>
                      <a:noFill/>
                    </a:lnB>
                  </a:tcPr>
                </a:tc>
                <a:tc>
                  <a:txBody>
                    <a:bodyPr/>
                    <a:lstStyle/>
                    <a:p>
                      <a:r>
                        <a:rPr lang="pt-BR" sz="900" b="1">
                          <a:latin typeface="Calibri" pitchFamily="34" charset="0"/>
                          <a:cs typeface="Calibri" pitchFamily="34" charset="0"/>
                        </a:rPr>
                        <a:t>Convertisseur A/N N/A 8 Bits</a:t>
                      </a:r>
                    </a:p>
                  </a:txBody>
                  <a:tcPr marL="46182" marR="46182" marT="23091" marB="23091" anchor="ctr">
                    <a:lnL>
                      <a:noFill/>
                    </a:lnL>
                    <a:lnR>
                      <a:noFill/>
                    </a:lnR>
                    <a:lnT>
                      <a:noFill/>
                    </a:lnT>
                    <a:lnB>
                      <a:noFill/>
                    </a:lnB>
                  </a:tcPr>
                </a:tc>
                <a:tc>
                  <a:txBody>
                    <a:bodyPr/>
                    <a:lstStyle/>
                    <a:p>
                      <a:pPr algn="ctr"/>
                      <a:r>
                        <a:rPr lang="fr-FR" sz="900" b="1">
                          <a:latin typeface="Calibri" pitchFamily="34" charset="0"/>
                          <a:cs typeface="Calibri" pitchFamily="34" charset="0"/>
                        </a:rPr>
                        <a:t>1001xxx</a:t>
                      </a:r>
                    </a:p>
                  </a:txBody>
                  <a:tcPr marL="46182" marR="46182" marT="23091" marB="23091" anchor="ctr">
                    <a:lnL>
                      <a:noFill/>
                    </a:lnL>
                    <a:lnR>
                      <a:noFill/>
                    </a:lnR>
                    <a:lnT>
                      <a:noFill/>
                    </a:lnT>
                    <a:lnB>
                      <a:noFill/>
                    </a:lnB>
                  </a:tcPr>
                </a:tc>
                <a:extLst>
                  <a:ext uri="{0D108BD9-81ED-4DB2-BD59-A6C34878D82A}">
                    <a16:rowId xmlns:a16="http://schemas.microsoft.com/office/drawing/2014/main" val="10007"/>
                  </a:ext>
                </a:extLst>
              </a:tr>
              <a:tr h="173002">
                <a:tc>
                  <a:txBody>
                    <a:bodyPr/>
                    <a:lstStyle/>
                    <a:p>
                      <a:r>
                        <a:rPr lang="fr-FR" sz="900" b="1">
                          <a:latin typeface="Calibri" pitchFamily="34" charset="0"/>
                          <a:cs typeface="Calibri" pitchFamily="34" charset="0"/>
                        </a:rPr>
                        <a:t>SAA 1064</a:t>
                      </a:r>
                    </a:p>
                  </a:txBody>
                  <a:tcPr marL="46182" marR="46182" marT="23091" marB="23091" anchor="ctr">
                    <a:lnL>
                      <a:noFill/>
                    </a:lnL>
                    <a:lnR>
                      <a:noFill/>
                    </a:lnR>
                    <a:lnT>
                      <a:noFill/>
                    </a:lnT>
                    <a:lnB>
                      <a:noFill/>
                    </a:lnB>
                  </a:tcPr>
                </a:tc>
                <a:tc>
                  <a:txBody>
                    <a:bodyPr/>
                    <a:lstStyle/>
                    <a:p>
                      <a:r>
                        <a:rPr lang="fr-FR" sz="900" b="1">
                          <a:latin typeface="Calibri" pitchFamily="34" charset="0"/>
                          <a:cs typeface="Calibri" pitchFamily="34" charset="0"/>
                        </a:rPr>
                        <a:t>Drivers d'affichage à leds 4 Digits</a:t>
                      </a:r>
                    </a:p>
                  </a:txBody>
                  <a:tcPr marL="46182" marR="46182" marT="23091" marB="23091" anchor="ctr">
                    <a:lnL>
                      <a:noFill/>
                    </a:lnL>
                    <a:lnR>
                      <a:noFill/>
                    </a:lnR>
                    <a:lnT>
                      <a:noFill/>
                    </a:lnT>
                    <a:lnB>
                      <a:noFill/>
                    </a:lnB>
                  </a:tcPr>
                </a:tc>
                <a:tc>
                  <a:txBody>
                    <a:bodyPr/>
                    <a:lstStyle/>
                    <a:p>
                      <a:pPr algn="ctr"/>
                      <a:r>
                        <a:rPr lang="fr-FR" sz="900" b="1">
                          <a:latin typeface="Calibri" pitchFamily="34" charset="0"/>
                          <a:cs typeface="Calibri" pitchFamily="34" charset="0"/>
                        </a:rPr>
                        <a:t>01110xx</a:t>
                      </a:r>
                    </a:p>
                  </a:txBody>
                  <a:tcPr marL="46182" marR="46182" marT="23091" marB="23091" anchor="ctr">
                    <a:lnL>
                      <a:noFill/>
                    </a:lnL>
                    <a:lnR>
                      <a:noFill/>
                    </a:lnR>
                    <a:lnT>
                      <a:noFill/>
                    </a:lnT>
                    <a:lnB>
                      <a:noFill/>
                    </a:lnB>
                  </a:tcPr>
                </a:tc>
                <a:extLst>
                  <a:ext uri="{0D108BD9-81ED-4DB2-BD59-A6C34878D82A}">
                    <a16:rowId xmlns:a16="http://schemas.microsoft.com/office/drawing/2014/main" val="10008"/>
                  </a:ext>
                </a:extLst>
              </a:tr>
              <a:tr h="247145">
                <a:tc>
                  <a:txBody>
                    <a:bodyPr/>
                    <a:lstStyle/>
                    <a:p>
                      <a:r>
                        <a:rPr lang="fr-FR" sz="900" b="1">
                          <a:latin typeface="Calibri" pitchFamily="34" charset="0"/>
                          <a:cs typeface="Calibri" pitchFamily="34" charset="0"/>
                        </a:rPr>
                        <a:t>M24C256</a:t>
                      </a:r>
                    </a:p>
                  </a:txBody>
                  <a:tcPr marL="46182" marR="46182" marT="23091" marB="23091" anchor="ctr">
                    <a:lnL>
                      <a:noFill/>
                    </a:lnL>
                    <a:lnR>
                      <a:noFill/>
                    </a:lnR>
                    <a:lnT>
                      <a:noFill/>
                    </a:lnT>
                    <a:lnB>
                      <a:noFill/>
                    </a:lnB>
                  </a:tcPr>
                </a:tc>
                <a:tc>
                  <a:txBody>
                    <a:bodyPr/>
                    <a:lstStyle/>
                    <a:p>
                      <a:r>
                        <a:rPr lang="pl-PL" sz="900" b="1">
                          <a:latin typeface="Calibri" pitchFamily="34" charset="0"/>
                          <a:cs typeface="Calibri" pitchFamily="34" charset="0"/>
                        </a:rPr>
                        <a:t>EEprom 128 Ko (32k x 8)</a:t>
                      </a:r>
                    </a:p>
                  </a:txBody>
                  <a:tcPr marL="46182" marR="46182" marT="23091" marB="23091" anchor="ctr">
                    <a:lnL>
                      <a:noFill/>
                    </a:lnL>
                    <a:lnR>
                      <a:noFill/>
                    </a:lnR>
                    <a:lnT>
                      <a:noFill/>
                    </a:lnT>
                    <a:lnB>
                      <a:noFill/>
                    </a:lnB>
                  </a:tcPr>
                </a:tc>
                <a:tc>
                  <a:txBody>
                    <a:bodyPr/>
                    <a:lstStyle/>
                    <a:p>
                      <a:pPr algn="ctr"/>
                      <a:r>
                        <a:rPr lang="fr-FR" sz="900" b="1" dirty="0">
                          <a:latin typeface="Calibri" pitchFamily="34" charset="0"/>
                          <a:cs typeface="Calibri" pitchFamily="34" charset="0"/>
                        </a:rPr>
                        <a:t>1010xxx</a:t>
                      </a:r>
                    </a:p>
                  </a:txBody>
                  <a:tcPr marL="46182" marR="46182" marT="23091" marB="23091" anchor="ctr">
                    <a:lnL>
                      <a:noFill/>
                    </a:lnL>
                    <a:lnR>
                      <a:noFill/>
                    </a:lnR>
                    <a:lnT>
                      <a:noFill/>
                    </a:lnT>
                    <a:lnB>
                      <a:noFill/>
                    </a:lnB>
                  </a:tcPr>
                </a:tc>
                <a:extLst>
                  <a:ext uri="{0D108BD9-81ED-4DB2-BD59-A6C34878D82A}">
                    <a16:rowId xmlns:a16="http://schemas.microsoft.com/office/drawing/2014/main" val="10009"/>
                  </a:ext>
                </a:extLst>
              </a:tr>
            </a:tbl>
          </a:graphicData>
        </a:graphic>
      </p:graphicFrame>
      <p:pic>
        <p:nvPicPr>
          <p:cNvPr id="5" name="Image 4" descr="ad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248" y="1792024"/>
            <a:ext cx="4815449" cy="1857388"/>
          </a:xfrm>
          <a:prstGeom prst="rect">
            <a:avLst/>
          </a:prstGeom>
        </p:spPr>
      </p:pic>
      <p:sp>
        <p:nvSpPr>
          <p:cNvPr id="6" name="Rectangle 5"/>
          <p:cNvSpPr/>
          <p:nvPr/>
        </p:nvSpPr>
        <p:spPr>
          <a:xfrm>
            <a:off x="0" y="571480"/>
            <a:ext cx="9144000" cy="523220"/>
          </a:xfrm>
          <a:prstGeom prst="rect">
            <a:avLst/>
          </a:prstGeom>
        </p:spPr>
        <p:txBody>
          <a:bodyPr wrap="square">
            <a:spAutoFit/>
          </a:bodyPr>
          <a:lstStyle/>
          <a:p>
            <a:pPr algn="just"/>
            <a:r>
              <a:rPr lang="en-US" b="1" dirty="0">
                <a:solidFill>
                  <a:srgbClr val="0070C0"/>
                </a:solidFill>
                <a:latin typeface="Calibri" pitchFamily="34" charset="0"/>
                <a:cs typeface="Calibri" pitchFamily="34" charset="0"/>
              </a:rPr>
              <a:t>On the I2C bus, an address is assigned at each component, but what do if there had several times the same TYPES of components present on the BUS?</a:t>
            </a:r>
            <a:endParaRPr lang="fr-FR" b="1" dirty="0">
              <a:solidFill>
                <a:srgbClr val="FF6600"/>
              </a:solidFill>
              <a:latin typeface="Calibri" pitchFamily="34" charset="0"/>
              <a:cs typeface="Calibri" pitchFamily="34" charset="0"/>
            </a:endParaRPr>
          </a:p>
        </p:txBody>
      </p:sp>
      <p:sp>
        <p:nvSpPr>
          <p:cNvPr id="7" name="Rectangle 6"/>
          <p:cNvSpPr/>
          <p:nvPr/>
        </p:nvSpPr>
        <p:spPr>
          <a:xfrm>
            <a:off x="0" y="1214422"/>
            <a:ext cx="9144000" cy="523220"/>
          </a:xfrm>
          <a:prstGeom prst="rect">
            <a:avLst/>
          </a:prstGeom>
        </p:spPr>
        <p:txBody>
          <a:bodyPr wrap="square">
            <a:spAutoFit/>
          </a:bodyPr>
          <a:lstStyle/>
          <a:p>
            <a:pPr algn="just"/>
            <a:r>
              <a:rPr lang="en-US" b="1" dirty="0">
                <a:solidFill>
                  <a:srgbClr val="0070C0"/>
                </a:solidFill>
                <a:latin typeface="Calibri" pitchFamily="34" charset="0"/>
                <a:cs typeface="Calibri" pitchFamily="34" charset="0"/>
              </a:rPr>
              <a:t>To generalize, every family circuit consists of an "Silicon“ address, permanent and unchangeable, then other part entirely configurable totally accessible by external way, via the terminals of the integrated circuit:</a:t>
            </a:r>
            <a:endParaRPr lang="fr-FR" b="1" dirty="0">
              <a:solidFill>
                <a:srgbClr val="0070C0"/>
              </a:solidFill>
              <a:latin typeface="Calibri" pitchFamily="34" charset="0"/>
              <a:cs typeface="Calibri" pitchFamily="34" charset="0"/>
            </a:endParaRPr>
          </a:p>
        </p:txBody>
      </p:sp>
      <p:sp>
        <p:nvSpPr>
          <p:cNvPr id="8" name="Rectangle 7"/>
          <p:cNvSpPr/>
          <p:nvPr/>
        </p:nvSpPr>
        <p:spPr>
          <a:xfrm>
            <a:off x="0" y="2000240"/>
            <a:ext cx="4286248" cy="738664"/>
          </a:xfrm>
          <a:prstGeom prst="rect">
            <a:avLst/>
          </a:prstGeom>
        </p:spPr>
        <p:txBody>
          <a:bodyPr wrap="square">
            <a:spAutoFit/>
          </a:bodyPr>
          <a:lstStyle/>
          <a:p>
            <a:pPr algn="just"/>
            <a:r>
              <a:rPr lang="en-US" b="1" dirty="0">
                <a:solidFill>
                  <a:srgbClr val="00B050"/>
                </a:solidFill>
                <a:latin typeface="Calibri" pitchFamily="34" charset="0"/>
                <a:cs typeface="Calibri" pitchFamily="34" charset="0"/>
              </a:rPr>
              <a:t>In the example below, the PCF8583 (clock-calendar + RAM) address consists of 6 fixed bits and 1 editable, </a:t>
            </a:r>
            <a:r>
              <a:rPr lang="en-US" b="1" dirty="0" err="1">
                <a:solidFill>
                  <a:srgbClr val="00B050"/>
                </a:solidFill>
                <a:latin typeface="Calibri" pitchFamily="34" charset="0"/>
                <a:cs typeface="Calibri" pitchFamily="34" charset="0"/>
              </a:rPr>
              <a:t>ie</a:t>
            </a:r>
            <a:r>
              <a:rPr lang="en-US" b="1" dirty="0">
                <a:solidFill>
                  <a:srgbClr val="00B050"/>
                </a:solidFill>
                <a:latin typeface="Calibri" pitchFamily="34" charset="0"/>
                <a:cs typeface="Calibri" pitchFamily="34" charset="0"/>
              </a:rPr>
              <a:t>. the ability to connect 2 same circuits on the bus.</a:t>
            </a:r>
            <a:endParaRPr lang="fr-FR" b="1" dirty="0">
              <a:solidFill>
                <a:srgbClr val="00B050"/>
              </a:solidFill>
              <a:latin typeface="Calibri" pitchFamily="34" charset="0"/>
              <a:cs typeface="Calibri" pitchFamily="34" charset="0"/>
            </a:endParaRPr>
          </a:p>
        </p:txBody>
      </p:sp>
      <p:sp>
        <p:nvSpPr>
          <p:cNvPr id="9" name="Rectangle 8"/>
          <p:cNvSpPr/>
          <p:nvPr/>
        </p:nvSpPr>
        <p:spPr>
          <a:xfrm>
            <a:off x="-32" y="3701481"/>
            <a:ext cx="4357718" cy="584775"/>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I2C popular component and the composition of their fixed addresses:</a:t>
            </a:r>
            <a:endParaRPr lang="fr-FR" sz="1600" b="1" dirty="0">
              <a:solidFill>
                <a:srgbClr val="0070C0"/>
              </a:solidFill>
              <a:latin typeface="Calibri" pitchFamily="34" charset="0"/>
              <a:cs typeface="Calibri" pitchFamily="34" charset="0"/>
            </a:endParaRPr>
          </a:p>
        </p:txBody>
      </p:sp>
      <p:pic>
        <p:nvPicPr>
          <p:cNvPr id="102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8662" y="2928934"/>
            <a:ext cx="2590800" cy="636844"/>
          </a:xfrm>
          <a:prstGeom prst="rect">
            <a:avLst/>
          </a:prstGeom>
          <a:noFill/>
          <a:ln w="9525">
            <a:noFill/>
            <a:miter lim="800000"/>
            <a:headEnd/>
            <a:tailEnd/>
          </a:ln>
          <a:effectLst/>
        </p:spPr>
      </p:pic>
      <p:sp>
        <p:nvSpPr>
          <p:cNvPr id="11" name="Rectangle 10"/>
          <p:cNvSpPr/>
          <p:nvPr/>
        </p:nvSpPr>
        <p:spPr>
          <a:xfrm>
            <a:off x="4902995" y="5643578"/>
            <a:ext cx="4214810" cy="830997"/>
          </a:xfrm>
          <a:prstGeom prst="rect">
            <a:avLst/>
          </a:prstGeom>
        </p:spPr>
        <p:txBody>
          <a:bodyPr wrap="square">
            <a:spAutoFit/>
          </a:bodyPr>
          <a:lstStyle/>
          <a:p>
            <a:pPr algn="just"/>
            <a:r>
              <a:rPr lang="en-US" sz="1600" b="1" dirty="0">
                <a:solidFill>
                  <a:srgbClr val="7030A0"/>
                </a:solidFill>
                <a:latin typeface="Calibri" pitchFamily="34" charset="0"/>
                <a:cs typeface="Calibri" pitchFamily="34" charset="0"/>
              </a:rPr>
              <a:t>We notice that some circuits have the same address, but this is only of components of similar functions as the memories...</a:t>
            </a:r>
            <a:endParaRPr lang="fr-FR" sz="1600" b="1" dirty="0">
              <a:solidFill>
                <a:srgbClr val="7030A0"/>
              </a:solidFill>
              <a:latin typeface="Calibri" pitchFamily="34" charset="0"/>
              <a:cs typeface="Calibri" pitchFamily="34" charset="0"/>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6832" y="3581842"/>
            <a:ext cx="2761382" cy="1906179"/>
          </a:xfrm>
          <a:prstGeom prst="rect">
            <a:avLst/>
          </a:prstGeom>
          <a:noFill/>
          <a:ln w="9525">
            <a:noFill/>
            <a:miter lim="800000"/>
            <a:headEnd/>
            <a:tailEnd/>
          </a:ln>
          <a:effectLst/>
        </p:spPr>
      </p:pic>
      <p:pic>
        <p:nvPicPr>
          <p:cNvPr id="13" name="Image 12">
            <a:hlinkClick r:id="rId5" action="ppaction://hlinksldjump"/>
            <a:extLst>
              <a:ext uri="{FF2B5EF4-FFF2-40B4-BE49-F238E27FC236}">
                <a16:creationId xmlns:a16="http://schemas.microsoft.com/office/drawing/2014/main" id="{2EA18310-DC18-4C3C-A0E0-023D22DD90F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nodeType="withEffect">
                                  <p:stCondLst>
                                    <p:cond delay="0"/>
                                  </p:stCondLst>
                                  <p:childTnLst>
                                    <p:set>
                                      <p:cBhvr>
                                        <p:cTn id="19" dur="1" fill="hold">
                                          <p:stCondLst>
                                            <p:cond delay="0"/>
                                          </p:stCondLst>
                                        </p:cTn>
                                        <p:tgtEl>
                                          <p:spTgt spid="1025"/>
                                        </p:tgtEl>
                                        <p:attrNameLst>
                                          <p:attrName>style.visibility</p:attrName>
                                        </p:attrNameLst>
                                      </p:cBhvr>
                                      <p:to>
                                        <p:strVal val="visible"/>
                                      </p:to>
                                    </p:set>
                                    <p:animEffect transition="in" filter="blinds(horizontal)">
                                      <p:cBhvr>
                                        <p:cTn id="20" dur="500"/>
                                        <p:tgtEl>
                                          <p:spTgt spid="1025"/>
                                        </p:tgtEl>
                                      </p:cBhvr>
                                    </p:animEffect>
                                  </p:childTnLst>
                                </p:cTn>
                              </p:par>
                              <p:par>
                                <p:cTn id="21" presetID="3" presetClass="entr" presetSubtype="1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blinds(horizontal)">
                                      <p:cBhvr>
                                        <p:cTn id="31" dur="500"/>
                                        <p:tgtEl>
                                          <p:spTgt spid="2050"/>
                                        </p:tgtEl>
                                      </p:cBhvr>
                                    </p:animEffect>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linds(horizontal)">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 EXAMPLE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194</a:t>
            </a:fld>
            <a:endParaRPr lang="fr-FR"/>
          </a:p>
        </p:txBody>
      </p:sp>
      <p:pic>
        <p:nvPicPr>
          <p:cNvPr id="144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684367"/>
            <a:ext cx="7431622" cy="3931414"/>
          </a:xfrm>
          <a:prstGeom prst="rect">
            <a:avLst/>
          </a:prstGeom>
          <a:noFill/>
          <a:ln w="9525">
            <a:noFill/>
            <a:miter lim="800000"/>
            <a:headEnd/>
            <a:tailEnd/>
          </a:ln>
          <a:effectLst/>
        </p:spPr>
      </p:pic>
      <p:sp>
        <p:nvSpPr>
          <p:cNvPr id="5" name="Rectangle 4"/>
          <p:cNvSpPr/>
          <p:nvPr/>
        </p:nvSpPr>
        <p:spPr>
          <a:xfrm>
            <a:off x="-357222" y="2285992"/>
            <a:ext cx="2290158" cy="523220"/>
          </a:xfrm>
          <a:prstGeom prst="rect">
            <a:avLst/>
          </a:prstGeom>
        </p:spPr>
        <p:txBody>
          <a:bodyPr wrap="square">
            <a:spAutoFit/>
          </a:bodyPr>
          <a:lstStyle/>
          <a:p>
            <a:pPr algn="ctr"/>
            <a:r>
              <a:rPr lang="en-US" b="1" dirty="0">
                <a:solidFill>
                  <a:srgbClr val="0070C0"/>
                </a:solidFill>
                <a:latin typeface="Calibri" pitchFamily="34" charset="0"/>
                <a:cs typeface="Calibri" pitchFamily="34" charset="0"/>
              </a:rPr>
              <a:t>Join the bus I2C </a:t>
            </a:r>
          </a:p>
          <a:p>
            <a:pPr algn="ctr"/>
            <a:r>
              <a:rPr lang="en-US" b="1" dirty="0">
                <a:solidFill>
                  <a:srgbClr val="0070C0"/>
                </a:solidFill>
                <a:latin typeface="Calibri" pitchFamily="34" charset="0"/>
                <a:cs typeface="Calibri" pitchFamily="34" charset="0"/>
              </a:rPr>
              <a:t>(as master)</a:t>
            </a:r>
            <a:endParaRPr lang="fr-FR" b="1" dirty="0">
              <a:solidFill>
                <a:srgbClr val="0070C0"/>
              </a:solidFill>
              <a:latin typeface="Calibri" pitchFamily="34" charset="0"/>
              <a:cs typeface="Calibri" pitchFamily="34" charset="0"/>
            </a:endParaRPr>
          </a:p>
        </p:txBody>
      </p:sp>
      <p:sp>
        <p:nvSpPr>
          <p:cNvPr id="6" name="Rectangle 5"/>
          <p:cNvSpPr/>
          <p:nvPr/>
        </p:nvSpPr>
        <p:spPr>
          <a:xfrm>
            <a:off x="-468560" y="3388464"/>
            <a:ext cx="2671852" cy="523220"/>
          </a:xfrm>
          <a:prstGeom prst="rect">
            <a:avLst/>
          </a:prstGeom>
        </p:spPr>
        <p:txBody>
          <a:bodyPr wrap="square">
            <a:spAutoFit/>
          </a:bodyPr>
          <a:lstStyle/>
          <a:p>
            <a:pPr algn="ctr"/>
            <a:r>
              <a:rPr lang="en-US" b="1" dirty="0">
                <a:solidFill>
                  <a:srgbClr val="0070C0"/>
                </a:solidFill>
                <a:latin typeface="Calibri" pitchFamily="34" charset="0"/>
                <a:cs typeface="Calibri" pitchFamily="34" charset="0"/>
              </a:rPr>
              <a:t>Request the data </a:t>
            </a:r>
          </a:p>
          <a:p>
            <a:pPr algn="ctr"/>
            <a:r>
              <a:rPr lang="en-US" b="1" dirty="0">
                <a:solidFill>
                  <a:srgbClr val="0070C0"/>
                </a:solidFill>
                <a:latin typeface="Calibri" pitchFamily="34" charset="0"/>
                <a:cs typeface="Calibri" pitchFamily="34" charset="0"/>
              </a:rPr>
              <a:t>from the device</a:t>
            </a:r>
            <a:endParaRPr lang="fr-FR" b="1" dirty="0">
              <a:solidFill>
                <a:srgbClr val="0070C0"/>
              </a:solidFill>
              <a:latin typeface="Calibri" pitchFamily="34" charset="0"/>
              <a:cs typeface="Calibri" pitchFamily="34" charset="0"/>
            </a:endParaRPr>
          </a:p>
        </p:txBody>
      </p:sp>
      <p:sp>
        <p:nvSpPr>
          <p:cNvPr id="7" name="Rectangle 6"/>
          <p:cNvSpPr/>
          <p:nvPr/>
        </p:nvSpPr>
        <p:spPr>
          <a:xfrm>
            <a:off x="-353754" y="4323984"/>
            <a:ext cx="2290158" cy="307777"/>
          </a:xfrm>
          <a:prstGeom prst="rect">
            <a:avLst/>
          </a:prstGeom>
        </p:spPr>
        <p:txBody>
          <a:bodyPr wrap="square">
            <a:spAutoFit/>
          </a:bodyPr>
          <a:lstStyle/>
          <a:p>
            <a:pPr algn="ctr"/>
            <a:r>
              <a:rPr lang="fr-FR" b="1" dirty="0" err="1">
                <a:solidFill>
                  <a:srgbClr val="0070C0"/>
                </a:solidFill>
                <a:latin typeface="Calibri" pitchFamily="34" charset="0"/>
                <a:cs typeface="Calibri" pitchFamily="34" charset="0"/>
              </a:rPr>
              <a:t>Retrieve</a:t>
            </a:r>
            <a:r>
              <a:rPr lang="fr-FR" b="1" dirty="0">
                <a:solidFill>
                  <a:srgbClr val="0070C0"/>
                </a:solidFill>
                <a:latin typeface="Calibri" pitchFamily="34" charset="0"/>
                <a:cs typeface="Calibri" pitchFamily="34" charset="0"/>
              </a:rPr>
              <a:t> the data</a:t>
            </a:r>
          </a:p>
        </p:txBody>
      </p:sp>
      <p:pic>
        <p:nvPicPr>
          <p:cNvPr id="8" name="Image 7">
            <a:hlinkClick r:id="rId3" action="ppaction://hlinksldjump"/>
            <a:extLst>
              <a:ext uri="{FF2B5EF4-FFF2-40B4-BE49-F238E27FC236}">
                <a16:creationId xmlns:a16="http://schemas.microsoft.com/office/drawing/2014/main" id="{53637981-69D0-44E8-A61F-B19767178A5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blinds(horizontal)">
                                      <p:cBhvr>
                                        <p:cTn id="7" dur="500"/>
                                        <p:tgtEl>
                                          <p:spTgt spid="1443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D’UTILISATION DU BUS I2C</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195</a:t>
            </a:fld>
            <a:endParaRPr lang="fr-FR"/>
          </a:p>
        </p:txBody>
      </p:sp>
      <p:sp>
        <p:nvSpPr>
          <p:cNvPr id="4" name="Rectangle 1"/>
          <p:cNvSpPr>
            <a:spLocks noChangeArrowheads="1"/>
          </p:cNvSpPr>
          <p:nvPr/>
        </p:nvSpPr>
        <p:spPr bwMode="auto">
          <a:xfrm>
            <a:off x="0" y="2523668"/>
            <a:ext cx="5283548"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200" b="1" dirty="0">
                <a:solidFill>
                  <a:srgbClr val="0070C0"/>
                </a:solidFill>
                <a:latin typeface="Calibri" pitchFamily="34" charset="0"/>
                <a:cs typeface="Calibri" pitchFamily="34" charset="0"/>
              </a:rPr>
              <a:t>#include &lt;</a:t>
            </a:r>
            <a:r>
              <a:rPr lang="en-US" sz="1200" b="1" dirty="0" err="1">
                <a:solidFill>
                  <a:srgbClr val="0070C0"/>
                </a:solidFill>
                <a:latin typeface="Calibri" pitchFamily="34" charset="0"/>
                <a:cs typeface="Calibri" pitchFamily="34" charset="0"/>
              </a:rPr>
              <a:t>Wire.h</a:t>
            </a:r>
            <a:r>
              <a:rPr lang="en-US" sz="1200" b="1" dirty="0">
                <a:solidFill>
                  <a:srgbClr val="0070C0"/>
                </a:solidFill>
                <a:latin typeface="Calibri" pitchFamily="34" charset="0"/>
                <a:cs typeface="Calibri" pitchFamily="34" charset="0"/>
              </a:rPr>
              <a:t>&gt;</a:t>
            </a:r>
          </a:p>
          <a:p>
            <a:r>
              <a:rPr lang="en-US" sz="1200" b="1" dirty="0">
                <a:solidFill>
                  <a:srgbClr val="0070C0"/>
                </a:solidFill>
                <a:latin typeface="Calibri" pitchFamily="34" charset="0"/>
                <a:cs typeface="Calibri" pitchFamily="34" charset="0"/>
              </a:rPr>
              <a:t>byte position = 0;</a:t>
            </a:r>
          </a:p>
          <a:p>
            <a:endParaRPr lang="en-US" sz="1200" dirty="0">
              <a:latin typeface="Calibri" pitchFamily="34" charset="0"/>
              <a:cs typeface="Calibri" pitchFamily="34" charset="0"/>
            </a:endParaRPr>
          </a:p>
          <a:p>
            <a:r>
              <a:rPr lang="en-US" sz="1200" b="1" dirty="0">
                <a:solidFill>
                  <a:srgbClr val="FF6600"/>
                </a:solidFill>
                <a:latin typeface="Calibri" pitchFamily="34" charset="0"/>
                <a:cs typeface="Calibri" pitchFamily="34" charset="0"/>
              </a:rPr>
              <a:t>void setup ()</a:t>
            </a:r>
          </a:p>
          <a:p>
            <a:r>
              <a:rPr lang="en-US" sz="1200" dirty="0">
                <a:latin typeface="Calibri" pitchFamily="34" charset="0"/>
                <a:cs typeface="Calibri" pitchFamily="34" charset="0"/>
              </a:rPr>
              <a:t>{</a:t>
            </a:r>
          </a:p>
          <a:p>
            <a:r>
              <a:rPr lang="en-US" sz="1200" b="1" dirty="0">
                <a:latin typeface="Calibri" pitchFamily="34" charset="0"/>
                <a:cs typeface="Calibri" pitchFamily="34" charset="0"/>
              </a:rPr>
              <a:t>  </a:t>
            </a:r>
            <a:r>
              <a:rPr lang="en-US" sz="1200" b="1" dirty="0" err="1">
                <a:solidFill>
                  <a:srgbClr val="0070C0"/>
                </a:solidFill>
                <a:latin typeface="Calibri" pitchFamily="34" charset="0"/>
                <a:cs typeface="Calibri" pitchFamily="34" charset="0"/>
              </a:rPr>
              <a:t>Wire.begin</a:t>
            </a:r>
            <a:r>
              <a:rPr lang="en-US" sz="1200" b="1" dirty="0">
                <a:solidFill>
                  <a:srgbClr val="0070C0"/>
                </a:solidFill>
                <a:latin typeface="Calibri" pitchFamily="34" charset="0"/>
                <a:cs typeface="Calibri" pitchFamily="34" charset="0"/>
              </a:rPr>
              <a:t> (); // join i2c bus, </a:t>
            </a:r>
            <a:r>
              <a:rPr lang="en-US" sz="1200" b="1" dirty="0" err="1">
                <a:solidFill>
                  <a:srgbClr val="0070C0"/>
                </a:solidFill>
                <a:latin typeface="Calibri" pitchFamily="34" charset="0"/>
                <a:cs typeface="Calibri" pitchFamily="34" charset="0"/>
              </a:rPr>
              <a:t>Arduino</a:t>
            </a:r>
            <a:r>
              <a:rPr lang="en-US" sz="1200" b="1" dirty="0">
                <a:solidFill>
                  <a:srgbClr val="0070C0"/>
                </a:solidFill>
                <a:latin typeface="Calibri" pitchFamily="34" charset="0"/>
                <a:cs typeface="Calibri" pitchFamily="34" charset="0"/>
              </a:rPr>
              <a:t> en Maître  </a:t>
            </a:r>
          </a:p>
          <a:p>
            <a:r>
              <a:rPr lang="en-US" sz="1200" b="1" dirty="0">
                <a:solidFill>
                  <a:srgbClr val="FF6600"/>
                </a:solidFill>
                <a:latin typeface="Calibri" pitchFamily="34" charset="0"/>
                <a:cs typeface="Calibri" pitchFamily="34" charset="0"/>
              </a:rPr>
              <a:t>}</a:t>
            </a:r>
          </a:p>
          <a:p>
            <a:r>
              <a:rPr lang="en-US" sz="1200" b="1" dirty="0">
                <a:solidFill>
                  <a:srgbClr val="FF6600"/>
                </a:solidFill>
                <a:latin typeface="Calibri" pitchFamily="34" charset="0"/>
                <a:cs typeface="Calibri" pitchFamily="34" charset="0"/>
              </a:rPr>
              <a:t>void loop ()</a:t>
            </a:r>
          </a:p>
          <a:p>
            <a:r>
              <a:rPr lang="en-US" sz="1200" b="1" dirty="0">
                <a:solidFill>
                  <a:srgbClr val="FF6600"/>
                </a:solidFill>
                <a:latin typeface="Calibri" pitchFamily="34" charset="0"/>
                <a:cs typeface="Calibri" pitchFamily="34" charset="0"/>
              </a:rPr>
              <a:t>{</a:t>
            </a:r>
          </a:p>
          <a:p>
            <a:r>
              <a:rPr lang="en-US" sz="1200" dirty="0">
                <a:latin typeface="Calibri" pitchFamily="34" charset="0"/>
                <a:cs typeface="Calibri" pitchFamily="34" charset="0"/>
              </a:rPr>
              <a:t>  </a:t>
            </a:r>
            <a:r>
              <a:rPr lang="en-US" sz="1200" b="1" dirty="0" err="1">
                <a:solidFill>
                  <a:srgbClr val="0070C0"/>
                </a:solidFill>
                <a:latin typeface="Calibri" pitchFamily="34" charset="0"/>
                <a:cs typeface="Calibri" pitchFamily="34" charset="0"/>
              </a:rPr>
              <a:t>Wire.beginTransmission</a:t>
            </a:r>
            <a:r>
              <a:rPr lang="en-US" sz="1200" b="1" dirty="0">
                <a:solidFill>
                  <a:srgbClr val="0070C0"/>
                </a:solidFill>
                <a:latin typeface="Calibri" pitchFamily="34" charset="0"/>
                <a:cs typeface="Calibri" pitchFamily="34" charset="0"/>
              </a:rPr>
              <a:t> (0x2C); // L’AD5171 </a:t>
            </a:r>
            <a:r>
              <a:rPr lang="en-US" sz="1200" b="1" dirty="0" err="1">
                <a:solidFill>
                  <a:srgbClr val="0070C0"/>
                </a:solidFill>
                <a:latin typeface="Calibri" pitchFamily="34" charset="0"/>
                <a:cs typeface="Calibri" pitchFamily="34" charset="0"/>
              </a:rPr>
              <a:t>est</a:t>
            </a:r>
            <a:r>
              <a:rPr lang="en-US" sz="1200" b="1" dirty="0">
                <a:solidFill>
                  <a:srgbClr val="0070C0"/>
                </a:solidFill>
                <a:latin typeface="Calibri" pitchFamily="34" charset="0"/>
                <a:cs typeface="Calibri" pitchFamily="34" charset="0"/>
              </a:rPr>
              <a:t> à </a:t>
            </a:r>
            <a:r>
              <a:rPr lang="en-US" sz="1200" b="1" dirty="0" err="1">
                <a:solidFill>
                  <a:srgbClr val="0070C0"/>
                </a:solidFill>
                <a:latin typeface="Calibri" pitchFamily="34" charset="0"/>
                <a:cs typeface="Calibri" pitchFamily="34" charset="0"/>
              </a:rPr>
              <a:t>l’adresse</a:t>
            </a:r>
            <a:r>
              <a:rPr lang="en-US" sz="1200" b="1" dirty="0">
                <a:solidFill>
                  <a:srgbClr val="0070C0"/>
                </a:solidFill>
                <a:latin typeface="Calibri" pitchFamily="34" charset="0"/>
                <a:cs typeface="Calibri" pitchFamily="34" charset="0"/>
              </a:rPr>
              <a:t> 0x2C</a:t>
            </a:r>
          </a:p>
          <a:p>
            <a:r>
              <a:rPr lang="en-US" sz="1200" dirty="0">
                <a:latin typeface="Calibri" pitchFamily="34" charset="0"/>
                <a:cs typeface="Calibri" pitchFamily="34" charset="0"/>
              </a:rPr>
              <a:t>  </a:t>
            </a:r>
            <a:r>
              <a:rPr lang="en-US" sz="1200" b="1" dirty="0" err="1">
                <a:solidFill>
                  <a:srgbClr val="0070C0"/>
                </a:solidFill>
                <a:latin typeface="Calibri" pitchFamily="34" charset="0"/>
                <a:cs typeface="Calibri" pitchFamily="34" charset="0"/>
              </a:rPr>
              <a:t>Wire.send</a:t>
            </a:r>
            <a:r>
              <a:rPr lang="en-US" sz="1200" b="1" dirty="0">
                <a:solidFill>
                  <a:srgbClr val="0070C0"/>
                </a:solidFill>
                <a:latin typeface="Calibri" pitchFamily="34" charset="0"/>
                <a:cs typeface="Calibri" pitchFamily="34" charset="0"/>
              </a:rPr>
              <a:t> (0x40);	      // Envoi de </a:t>
            </a:r>
            <a:r>
              <a:rPr lang="en-US" sz="1200" b="1" dirty="0" err="1">
                <a:solidFill>
                  <a:srgbClr val="0070C0"/>
                </a:solidFill>
                <a:latin typeface="Calibri" pitchFamily="34" charset="0"/>
                <a:cs typeface="Calibri" pitchFamily="34" charset="0"/>
              </a:rPr>
              <a:t>l’instruction</a:t>
            </a:r>
            <a:endParaRPr lang="en-US" sz="1200" b="1" dirty="0">
              <a:solidFill>
                <a:srgbClr val="0070C0"/>
              </a:solidFill>
              <a:latin typeface="Calibri" pitchFamily="34" charset="0"/>
              <a:cs typeface="Calibri" pitchFamily="34" charset="0"/>
            </a:endParaRPr>
          </a:p>
          <a:p>
            <a:r>
              <a:rPr lang="en-US" sz="1200" b="1" dirty="0">
                <a:solidFill>
                  <a:srgbClr val="0070C0"/>
                </a:solidFill>
                <a:latin typeface="Calibri" pitchFamily="34" charset="0"/>
                <a:cs typeface="Calibri" pitchFamily="34" charset="0"/>
              </a:rPr>
              <a:t>  </a:t>
            </a:r>
            <a:r>
              <a:rPr lang="en-US" sz="1200" b="1" dirty="0" err="1">
                <a:solidFill>
                  <a:srgbClr val="0070C0"/>
                </a:solidFill>
                <a:latin typeface="Calibri" pitchFamily="34" charset="0"/>
                <a:cs typeface="Calibri" pitchFamily="34" charset="0"/>
              </a:rPr>
              <a:t>Wire.send</a:t>
            </a:r>
            <a:r>
              <a:rPr lang="en-US" sz="1200" b="1" dirty="0">
                <a:solidFill>
                  <a:srgbClr val="0070C0"/>
                </a:solidFill>
                <a:latin typeface="Calibri" pitchFamily="34" charset="0"/>
                <a:cs typeface="Calibri" pitchFamily="34" charset="0"/>
              </a:rPr>
              <a:t> (position);	     // Envoi de la position</a:t>
            </a:r>
          </a:p>
          <a:p>
            <a:r>
              <a:rPr lang="en-US" sz="1200" b="1" dirty="0">
                <a:solidFill>
                  <a:srgbClr val="0070C0"/>
                </a:solidFill>
                <a:latin typeface="Calibri" pitchFamily="34" charset="0"/>
                <a:cs typeface="Calibri" pitchFamily="34" charset="0"/>
              </a:rPr>
              <a:t>  </a:t>
            </a:r>
            <a:r>
              <a:rPr lang="en-US" sz="1200" b="1" dirty="0" err="1">
                <a:solidFill>
                  <a:srgbClr val="0070C0"/>
                </a:solidFill>
                <a:latin typeface="Calibri" pitchFamily="34" charset="0"/>
                <a:cs typeface="Calibri" pitchFamily="34" charset="0"/>
              </a:rPr>
              <a:t>Wire.endTransmission</a:t>
            </a:r>
            <a:r>
              <a:rPr lang="en-US" sz="1200" b="1" dirty="0">
                <a:solidFill>
                  <a:srgbClr val="0070C0"/>
                </a:solidFill>
                <a:latin typeface="Calibri" pitchFamily="34" charset="0"/>
                <a:cs typeface="Calibri" pitchFamily="34" charset="0"/>
              </a:rPr>
              <a:t> ();	     // Fin de </a:t>
            </a:r>
            <a:r>
              <a:rPr lang="en-US" sz="1200" b="1" dirty="0" err="1">
                <a:solidFill>
                  <a:srgbClr val="0070C0"/>
                </a:solidFill>
                <a:latin typeface="Calibri" pitchFamily="34" charset="0"/>
                <a:cs typeface="Calibri" pitchFamily="34" charset="0"/>
              </a:rPr>
              <a:t>l’échange</a:t>
            </a:r>
            <a:endParaRPr lang="en-US" sz="1200" b="1" dirty="0">
              <a:solidFill>
                <a:srgbClr val="0070C0"/>
              </a:solidFill>
              <a:latin typeface="Calibri" pitchFamily="34" charset="0"/>
              <a:cs typeface="Calibri" pitchFamily="34" charset="0"/>
            </a:endParaRPr>
          </a:p>
          <a:p>
            <a:r>
              <a:rPr lang="en-US" sz="1200" b="1" dirty="0">
                <a:solidFill>
                  <a:srgbClr val="0070C0"/>
                </a:solidFill>
                <a:latin typeface="Calibri" pitchFamily="34" charset="0"/>
                <a:cs typeface="Calibri" pitchFamily="34" charset="0"/>
              </a:rPr>
              <a:t>Position++; </a:t>
            </a:r>
          </a:p>
          <a:p>
            <a:r>
              <a:rPr lang="en-US" sz="1200" b="1" dirty="0">
                <a:solidFill>
                  <a:srgbClr val="0070C0"/>
                </a:solidFill>
                <a:latin typeface="Calibri" pitchFamily="34" charset="0"/>
                <a:cs typeface="Calibri" pitchFamily="34" charset="0"/>
              </a:rPr>
              <a:t>if (position == 64) //</a:t>
            </a:r>
            <a:r>
              <a:rPr lang="en-US" sz="1200" b="1" dirty="0" err="1">
                <a:solidFill>
                  <a:srgbClr val="0070C0"/>
                </a:solidFill>
                <a:latin typeface="Calibri" pitchFamily="34" charset="0"/>
                <a:cs typeface="Calibri" pitchFamily="34" charset="0"/>
              </a:rPr>
              <a:t>si</a:t>
            </a:r>
            <a:r>
              <a:rPr lang="en-US" sz="1200" b="1" dirty="0">
                <a:solidFill>
                  <a:srgbClr val="0070C0"/>
                </a:solidFill>
                <a:latin typeface="Calibri" pitchFamily="34" charset="0"/>
                <a:cs typeface="Calibri" pitchFamily="34" charset="0"/>
              </a:rPr>
              <a:t> le maximum (64 positions pour AD5171) </a:t>
            </a:r>
            <a:r>
              <a:rPr lang="en-US" sz="1200" b="1" dirty="0" err="1">
                <a:solidFill>
                  <a:srgbClr val="0070C0"/>
                </a:solidFill>
                <a:latin typeface="Calibri" pitchFamily="34" charset="0"/>
                <a:cs typeface="Calibri" pitchFamily="34" charset="0"/>
              </a:rPr>
              <a:t>est</a:t>
            </a:r>
            <a:r>
              <a:rPr lang="en-US" sz="1200" b="1" dirty="0">
                <a:solidFill>
                  <a:srgbClr val="0070C0"/>
                </a:solidFill>
                <a:latin typeface="Calibri" pitchFamily="34" charset="0"/>
                <a:cs typeface="Calibri" pitchFamily="34" charset="0"/>
              </a:rPr>
              <a:t> </a:t>
            </a:r>
            <a:r>
              <a:rPr lang="en-US" sz="1200" b="1" dirty="0" err="1">
                <a:solidFill>
                  <a:srgbClr val="0070C0"/>
                </a:solidFill>
                <a:latin typeface="Calibri" pitchFamily="34" charset="0"/>
                <a:cs typeface="Calibri" pitchFamily="34" charset="0"/>
              </a:rPr>
              <a:t>atteint</a:t>
            </a:r>
            <a:endParaRPr lang="en-US" sz="1200" b="1" dirty="0">
              <a:solidFill>
                <a:srgbClr val="0070C0"/>
              </a:solidFill>
              <a:latin typeface="Calibri" pitchFamily="34" charset="0"/>
              <a:cs typeface="Calibri" pitchFamily="34" charset="0"/>
            </a:endParaRPr>
          </a:p>
          <a:p>
            <a:r>
              <a:rPr lang="en-US" sz="1200" b="1" dirty="0">
                <a:solidFill>
                  <a:srgbClr val="0070C0"/>
                </a:solidFill>
                <a:latin typeface="Calibri" pitchFamily="34" charset="0"/>
                <a:cs typeface="Calibri" pitchFamily="34" charset="0"/>
              </a:rPr>
              <a:t>{</a:t>
            </a:r>
          </a:p>
          <a:p>
            <a:r>
              <a:rPr lang="en-US" sz="1200" b="1" dirty="0">
                <a:solidFill>
                  <a:srgbClr val="0070C0"/>
                </a:solidFill>
                <a:latin typeface="Calibri" pitchFamily="34" charset="0"/>
                <a:cs typeface="Calibri" pitchFamily="34" charset="0"/>
              </a:rPr>
              <a:t>Position=0;</a:t>
            </a:r>
          </a:p>
          <a:p>
            <a:r>
              <a:rPr lang="en-US" sz="1200" b="1" dirty="0">
                <a:solidFill>
                  <a:srgbClr val="0070C0"/>
                </a:solidFill>
                <a:latin typeface="Calibri" pitchFamily="34" charset="0"/>
                <a:cs typeface="Calibri" pitchFamily="34" charset="0"/>
              </a:rPr>
              <a:t> }</a:t>
            </a:r>
          </a:p>
          <a:p>
            <a:r>
              <a:rPr lang="en-US" sz="1200" b="1" dirty="0">
                <a:solidFill>
                  <a:srgbClr val="0070C0"/>
                </a:solidFill>
                <a:latin typeface="Calibri" pitchFamily="34" charset="0"/>
                <a:cs typeface="Calibri" pitchFamily="34" charset="0"/>
              </a:rPr>
              <a:t>Delays (500);</a:t>
            </a:r>
          </a:p>
          <a:p>
            <a:r>
              <a:rPr lang="en-US" sz="1200" b="1" dirty="0">
                <a:solidFill>
                  <a:srgbClr val="FF6600"/>
                </a:solidFill>
                <a:latin typeface="Calibri" pitchFamily="34" charset="0"/>
                <a:cs typeface="Calibri" pitchFamily="34" charset="0"/>
              </a:rPr>
              <a:t>}</a:t>
            </a:r>
          </a:p>
        </p:txBody>
      </p:sp>
      <p:pic>
        <p:nvPicPr>
          <p:cNvPr id="5" name="Image 4" descr="2011-10-04 18-23-37_0010.tif"/>
          <p:cNvPicPr>
            <a:picLocks noChangeAspect="1"/>
          </p:cNvPicPr>
          <p:nvPr/>
        </p:nvPicPr>
        <p:blipFill>
          <a:blip r:embed="rId2" cstate="print">
            <a:lum contrast="20000"/>
            <a:extLst>
              <a:ext uri="{28A0092B-C50C-407E-A947-70E740481C1C}">
                <a14:useLocalDpi xmlns:a14="http://schemas.microsoft.com/office/drawing/2010/main" val="0"/>
              </a:ext>
            </a:extLst>
          </a:blip>
          <a:stretch>
            <a:fillRect/>
          </a:stretch>
        </p:blipFill>
        <p:spPr>
          <a:xfrm>
            <a:off x="5413693" y="523875"/>
            <a:ext cx="3600162" cy="2704986"/>
          </a:xfrm>
          <a:prstGeom prst="rect">
            <a:avLst/>
          </a:prstGeom>
        </p:spPr>
      </p:pic>
      <p:sp>
        <p:nvSpPr>
          <p:cNvPr id="6" name="Rectangle 5"/>
          <p:cNvSpPr/>
          <p:nvPr/>
        </p:nvSpPr>
        <p:spPr>
          <a:xfrm>
            <a:off x="0" y="6215082"/>
            <a:ext cx="5929354" cy="307777"/>
          </a:xfrm>
          <a:prstGeom prst="rect">
            <a:avLst/>
          </a:prstGeom>
        </p:spPr>
        <p:txBody>
          <a:bodyPr wrap="square">
            <a:spAutoFit/>
          </a:bodyPr>
          <a:lstStyle/>
          <a:p>
            <a:pPr algn="just"/>
            <a:r>
              <a:rPr lang="en-US" b="1" dirty="0">
                <a:solidFill>
                  <a:srgbClr val="0070C0"/>
                </a:solidFill>
                <a:latin typeface="Calibri" pitchFamily="34" charset="0"/>
                <a:cs typeface="Calibri" pitchFamily="34" charset="0"/>
              </a:rPr>
              <a:t>I</a:t>
            </a:r>
            <a:r>
              <a:rPr lang="en-US" b="1" baseline="30000" dirty="0">
                <a:solidFill>
                  <a:srgbClr val="0070C0"/>
                </a:solidFill>
                <a:latin typeface="Calibri" pitchFamily="34" charset="0"/>
                <a:cs typeface="Calibri" pitchFamily="34" charset="0"/>
              </a:rPr>
              <a:t>2</a:t>
            </a:r>
            <a:r>
              <a:rPr lang="en-US" b="1" dirty="0">
                <a:solidFill>
                  <a:srgbClr val="0070C0"/>
                </a:solidFill>
                <a:latin typeface="Calibri" pitchFamily="34" charset="0"/>
                <a:cs typeface="Calibri" pitchFamily="34" charset="0"/>
              </a:rPr>
              <a:t>C Device Address Bit. Allows a maximum of two AD5171s to be addressed. </a:t>
            </a:r>
          </a:p>
        </p:txBody>
      </p:sp>
      <p:sp>
        <p:nvSpPr>
          <p:cNvPr id="8" name="Rectangle 7"/>
          <p:cNvSpPr/>
          <p:nvPr/>
        </p:nvSpPr>
        <p:spPr>
          <a:xfrm>
            <a:off x="0" y="571480"/>
            <a:ext cx="9144000" cy="338554"/>
          </a:xfrm>
          <a:prstGeom prst="rect">
            <a:avLst/>
          </a:prstGeom>
        </p:spPr>
        <p:txBody>
          <a:bodyPr wrap="square">
            <a:spAutoFit/>
          </a:bodyPr>
          <a:lstStyle/>
          <a:p>
            <a:r>
              <a:rPr lang="it-IT" sz="1600" b="1" dirty="0">
                <a:solidFill>
                  <a:srgbClr val="0070C0"/>
                </a:solidFill>
                <a:latin typeface="Calibri" pitchFamily="34" charset="0"/>
                <a:cs typeface="Calibri" pitchFamily="34" charset="0"/>
              </a:rPr>
              <a:t>interface Control of I2C digital potentiometer (AD5171) :</a:t>
            </a:r>
            <a:endParaRPr lang="fr-FR" sz="1600" b="1" dirty="0">
              <a:solidFill>
                <a:srgbClr val="0070C0"/>
              </a:solidFill>
              <a:latin typeface="Calibri" pitchFamily="34" charset="0"/>
              <a:cs typeface="Calibri" pitchFamily="34" charset="0"/>
            </a:endParaRPr>
          </a:p>
        </p:txBody>
      </p:sp>
      <p:pic>
        <p:nvPicPr>
          <p:cNvPr id="137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7950" y="3279058"/>
            <a:ext cx="2386566" cy="3007462"/>
          </a:xfrm>
          <a:prstGeom prst="rect">
            <a:avLst/>
          </a:prstGeom>
          <a:noFill/>
          <a:ln w="9525">
            <a:noFill/>
            <a:miter lim="800000"/>
            <a:headEnd/>
            <a:tailEnd/>
          </a:ln>
          <a:effectLst/>
        </p:spPr>
      </p:pic>
      <p:pic>
        <p:nvPicPr>
          <p:cNvPr id="10"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2976" y="1241671"/>
            <a:ext cx="2590800" cy="636844"/>
          </a:xfrm>
          <a:prstGeom prst="rect">
            <a:avLst/>
          </a:prstGeom>
          <a:noFill/>
          <a:ln w="9525">
            <a:noFill/>
            <a:miter lim="800000"/>
            <a:headEnd/>
            <a:tailEnd/>
          </a:ln>
          <a:effectLst/>
        </p:spPr>
      </p:pic>
      <p:sp>
        <p:nvSpPr>
          <p:cNvPr id="11" name="Rectangle 10"/>
          <p:cNvSpPr/>
          <p:nvPr/>
        </p:nvSpPr>
        <p:spPr>
          <a:xfrm>
            <a:off x="1476364" y="1825863"/>
            <a:ext cx="1785950" cy="502702"/>
          </a:xfrm>
          <a:prstGeom prst="rect">
            <a:avLst/>
          </a:prstGeom>
        </p:spPr>
        <p:txBody>
          <a:bodyPr wrap="square">
            <a:spAutoFit/>
          </a:bodyPr>
          <a:lstStyle/>
          <a:p>
            <a:r>
              <a:rPr lang="fr-FR" sz="1600" b="1" dirty="0">
                <a:solidFill>
                  <a:srgbClr val="0070C0"/>
                </a:solidFill>
                <a:latin typeface="Calibri" pitchFamily="34" charset="0"/>
                <a:cs typeface="Calibri" pitchFamily="34" charset="0"/>
              </a:rPr>
              <a:t>2</a:t>
            </a:r>
            <a:r>
              <a:rPr lang="fr-FR" sz="1600" b="1" baseline="30000" dirty="0">
                <a:solidFill>
                  <a:srgbClr val="0070C0"/>
                </a:solidFill>
                <a:latin typeface="Calibri" pitchFamily="34" charset="0"/>
                <a:cs typeface="Calibri" pitchFamily="34" charset="0"/>
              </a:rPr>
              <a:t>6  </a:t>
            </a:r>
            <a:r>
              <a:rPr lang="fr-FR" sz="1600" b="1" dirty="0">
                <a:solidFill>
                  <a:srgbClr val="0070C0"/>
                </a:solidFill>
                <a:latin typeface="Calibri" pitchFamily="34" charset="0"/>
                <a:cs typeface="Calibri" pitchFamily="34" charset="0"/>
              </a:rPr>
              <a:t>2</a:t>
            </a:r>
            <a:r>
              <a:rPr lang="fr-FR" sz="1600" b="1" baseline="30000" dirty="0">
                <a:solidFill>
                  <a:srgbClr val="0070C0"/>
                </a:solidFill>
                <a:latin typeface="Calibri" pitchFamily="34" charset="0"/>
                <a:cs typeface="Calibri" pitchFamily="34" charset="0"/>
              </a:rPr>
              <a:t>5</a:t>
            </a:r>
            <a:r>
              <a:rPr lang="fr-FR" sz="1600" b="1" dirty="0">
                <a:solidFill>
                  <a:srgbClr val="0070C0"/>
                </a:solidFill>
                <a:latin typeface="Calibri" pitchFamily="34" charset="0"/>
                <a:cs typeface="Calibri" pitchFamily="34" charset="0"/>
              </a:rPr>
              <a:t> 2</a:t>
            </a:r>
            <a:r>
              <a:rPr lang="fr-FR" sz="1600" b="1" baseline="30000" dirty="0">
                <a:solidFill>
                  <a:srgbClr val="0070C0"/>
                </a:solidFill>
                <a:latin typeface="Calibri" pitchFamily="34" charset="0"/>
                <a:cs typeface="Calibri" pitchFamily="34" charset="0"/>
              </a:rPr>
              <a:t>4</a:t>
            </a:r>
            <a:r>
              <a:rPr lang="fr-FR" sz="1600" b="1" dirty="0">
                <a:solidFill>
                  <a:srgbClr val="0070C0"/>
                </a:solidFill>
                <a:latin typeface="Calibri" pitchFamily="34" charset="0"/>
                <a:cs typeface="Calibri" pitchFamily="34" charset="0"/>
              </a:rPr>
              <a:t> 2</a:t>
            </a:r>
            <a:r>
              <a:rPr lang="fr-FR" sz="1600" b="1" baseline="30000" dirty="0">
                <a:solidFill>
                  <a:srgbClr val="0070C0"/>
                </a:solidFill>
                <a:latin typeface="Calibri" pitchFamily="34" charset="0"/>
                <a:cs typeface="Calibri" pitchFamily="34" charset="0"/>
              </a:rPr>
              <a:t>3</a:t>
            </a:r>
            <a:r>
              <a:rPr lang="fr-FR" sz="1600" b="1" dirty="0">
                <a:solidFill>
                  <a:srgbClr val="0070C0"/>
                </a:solidFill>
                <a:latin typeface="Calibri" pitchFamily="34" charset="0"/>
                <a:cs typeface="Calibri" pitchFamily="34" charset="0"/>
              </a:rPr>
              <a:t> 2</a:t>
            </a:r>
            <a:r>
              <a:rPr lang="fr-FR" sz="1600" b="1" baseline="30000" dirty="0">
                <a:solidFill>
                  <a:srgbClr val="0070C0"/>
                </a:solidFill>
                <a:latin typeface="Calibri" pitchFamily="34" charset="0"/>
                <a:cs typeface="Calibri" pitchFamily="34" charset="0"/>
              </a:rPr>
              <a:t>2</a:t>
            </a:r>
            <a:r>
              <a:rPr lang="fr-FR" sz="1600" b="1" dirty="0">
                <a:solidFill>
                  <a:srgbClr val="0070C0"/>
                </a:solidFill>
                <a:latin typeface="Calibri" pitchFamily="34" charset="0"/>
                <a:cs typeface="Calibri" pitchFamily="34" charset="0"/>
              </a:rPr>
              <a:t> 2</a:t>
            </a:r>
            <a:r>
              <a:rPr lang="fr-FR" sz="1600" b="1" baseline="30000" dirty="0">
                <a:solidFill>
                  <a:srgbClr val="0070C0"/>
                </a:solidFill>
                <a:latin typeface="Calibri" pitchFamily="34" charset="0"/>
                <a:cs typeface="Calibri" pitchFamily="34" charset="0"/>
              </a:rPr>
              <a:t>1</a:t>
            </a:r>
            <a:r>
              <a:rPr lang="fr-FR" sz="1600" b="1" dirty="0">
                <a:solidFill>
                  <a:srgbClr val="0070C0"/>
                </a:solidFill>
                <a:latin typeface="Calibri" pitchFamily="34" charset="0"/>
                <a:cs typeface="Calibri" pitchFamily="34" charset="0"/>
              </a:rPr>
              <a:t> 2</a:t>
            </a:r>
            <a:r>
              <a:rPr lang="fr-FR" sz="1600" b="1" baseline="30000" dirty="0">
                <a:solidFill>
                  <a:srgbClr val="0070C0"/>
                </a:solidFill>
                <a:latin typeface="Calibri" pitchFamily="34" charset="0"/>
                <a:cs typeface="Calibri" pitchFamily="34" charset="0"/>
              </a:rPr>
              <a:t>0</a:t>
            </a:r>
          </a:p>
          <a:p>
            <a:r>
              <a:rPr lang="fr-FR" sz="1600" b="1" baseline="30000" dirty="0">
                <a:solidFill>
                  <a:srgbClr val="0070C0"/>
                </a:solidFill>
                <a:latin typeface="Calibri" pitchFamily="34" charset="0"/>
                <a:cs typeface="Calibri" pitchFamily="34" charset="0"/>
              </a:rPr>
              <a:t>0      1     0     1    1      0     0</a:t>
            </a:r>
          </a:p>
        </p:txBody>
      </p:sp>
      <p:sp>
        <p:nvSpPr>
          <p:cNvPr id="12" name="Rectangle 11"/>
          <p:cNvSpPr/>
          <p:nvPr/>
        </p:nvSpPr>
        <p:spPr>
          <a:xfrm>
            <a:off x="71406" y="928670"/>
            <a:ext cx="6084770" cy="338554"/>
          </a:xfrm>
          <a:prstGeom prst="rect">
            <a:avLst/>
          </a:prstGeom>
        </p:spPr>
        <p:txBody>
          <a:bodyPr wrap="square">
            <a:spAutoFit/>
          </a:bodyPr>
          <a:lstStyle/>
          <a:p>
            <a:r>
              <a:rPr lang="sv-SE" sz="1600" b="1" i="1" dirty="0">
                <a:solidFill>
                  <a:srgbClr val="7030A0"/>
                </a:solidFill>
                <a:latin typeface="Calibri" pitchFamily="34" charset="0"/>
                <a:cs typeface="Calibri" pitchFamily="34" charset="0"/>
              </a:rPr>
              <a:t>Reminder: I2C Pin on the Arduino : SDA: Analog In 4, SCK: Analog In 5</a:t>
            </a:r>
            <a:endParaRPr lang="fr-FR" sz="1600" b="1" i="1" dirty="0">
              <a:solidFill>
                <a:srgbClr val="7030A0"/>
              </a:solidFill>
              <a:latin typeface="Calibri" pitchFamily="34" charset="0"/>
              <a:cs typeface="Calibri" pitchFamily="34" charset="0"/>
            </a:endParaRPr>
          </a:p>
        </p:txBody>
      </p:sp>
      <p:sp>
        <p:nvSpPr>
          <p:cNvPr id="13" name="Rectangle 12"/>
          <p:cNvSpPr/>
          <p:nvPr/>
        </p:nvSpPr>
        <p:spPr>
          <a:xfrm>
            <a:off x="0" y="2257127"/>
            <a:ext cx="5929354" cy="307777"/>
          </a:xfrm>
          <a:prstGeom prst="rect">
            <a:avLst/>
          </a:prstGeom>
        </p:spPr>
        <p:txBody>
          <a:bodyPr wrap="square">
            <a:spAutoFit/>
          </a:bodyPr>
          <a:lstStyle/>
          <a:p>
            <a:pPr algn="just"/>
            <a:r>
              <a:rPr lang="en-US" b="1" dirty="0">
                <a:solidFill>
                  <a:srgbClr val="00B050"/>
                </a:solidFill>
                <a:latin typeface="Calibri" pitchFamily="34" charset="0"/>
                <a:cs typeface="Calibri" pitchFamily="34" charset="0"/>
              </a:rPr>
              <a:t>Decimal </a:t>
            </a:r>
            <a:r>
              <a:rPr lang="en-US" b="1" dirty="0" err="1">
                <a:solidFill>
                  <a:srgbClr val="00B050"/>
                </a:solidFill>
                <a:latin typeface="Calibri" pitchFamily="34" charset="0"/>
                <a:cs typeface="Calibri" pitchFamily="34" charset="0"/>
              </a:rPr>
              <a:t>adress</a:t>
            </a:r>
            <a:r>
              <a:rPr lang="en-US" b="1" dirty="0">
                <a:solidFill>
                  <a:srgbClr val="00B050"/>
                </a:solidFill>
                <a:latin typeface="Calibri" pitchFamily="34" charset="0"/>
                <a:cs typeface="Calibri" pitchFamily="34" charset="0"/>
              </a:rPr>
              <a:t> 44 (2</a:t>
            </a:r>
            <a:r>
              <a:rPr lang="en-US" b="1" baseline="30000" dirty="0">
                <a:solidFill>
                  <a:srgbClr val="00B050"/>
                </a:solidFill>
                <a:latin typeface="Calibri" pitchFamily="34" charset="0"/>
                <a:cs typeface="Calibri" pitchFamily="34" charset="0"/>
              </a:rPr>
              <a:t>5</a:t>
            </a:r>
            <a:r>
              <a:rPr lang="en-US" b="1" dirty="0">
                <a:solidFill>
                  <a:srgbClr val="00B050"/>
                </a:solidFill>
                <a:latin typeface="Calibri" pitchFamily="34" charset="0"/>
                <a:cs typeface="Calibri" pitchFamily="34" charset="0"/>
              </a:rPr>
              <a:t> + 2</a:t>
            </a:r>
            <a:r>
              <a:rPr lang="en-US" b="1" baseline="30000" dirty="0">
                <a:solidFill>
                  <a:srgbClr val="00B050"/>
                </a:solidFill>
                <a:latin typeface="Calibri" pitchFamily="34" charset="0"/>
                <a:cs typeface="Calibri" pitchFamily="34" charset="0"/>
              </a:rPr>
              <a:t>3</a:t>
            </a:r>
            <a:r>
              <a:rPr lang="en-US" b="1" dirty="0">
                <a:solidFill>
                  <a:srgbClr val="00B050"/>
                </a:solidFill>
                <a:latin typeface="Calibri" pitchFamily="34" charset="0"/>
                <a:cs typeface="Calibri" pitchFamily="34" charset="0"/>
              </a:rPr>
              <a:t> + 2</a:t>
            </a:r>
            <a:r>
              <a:rPr lang="en-US" b="1" baseline="30000" dirty="0">
                <a:solidFill>
                  <a:srgbClr val="00B050"/>
                </a:solidFill>
                <a:latin typeface="Calibri" pitchFamily="34" charset="0"/>
                <a:cs typeface="Calibri" pitchFamily="34" charset="0"/>
              </a:rPr>
              <a:t>1</a:t>
            </a:r>
            <a:r>
              <a:rPr lang="en-US" b="1" dirty="0">
                <a:solidFill>
                  <a:srgbClr val="00B050"/>
                </a:solidFill>
                <a:latin typeface="Calibri" pitchFamily="34" charset="0"/>
                <a:cs typeface="Calibri" pitchFamily="34" charset="0"/>
              </a:rPr>
              <a:t> = 44) =&gt; 0x2C (Hexadecimal)</a:t>
            </a:r>
          </a:p>
        </p:txBody>
      </p:sp>
      <p:pic>
        <p:nvPicPr>
          <p:cNvPr id="14" name="Image 13">
            <a:hlinkClick r:id="rId5" action="ppaction://hlinksldjump"/>
            <a:extLst>
              <a:ext uri="{FF2B5EF4-FFF2-40B4-BE49-F238E27FC236}">
                <a16:creationId xmlns:a16="http://schemas.microsoft.com/office/drawing/2014/main" id="{6787CA59-FAC4-4437-92A8-B7A7B8EE82D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nodeType="withEffect">
                                  <p:stCondLst>
                                    <p:cond delay="0"/>
                                  </p:stCondLst>
                                  <p:childTnLst>
                                    <p:set>
                                      <p:cBhvr>
                                        <p:cTn id="18" dur="1" fill="hold">
                                          <p:stCondLst>
                                            <p:cond delay="0"/>
                                          </p:stCondLst>
                                        </p:cTn>
                                        <p:tgtEl>
                                          <p:spTgt spid="137218"/>
                                        </p:tgtEl>
                                        <p:attrNameLst>
                                          <p:attrName>style.visibility</p:attrName>
                                        </p:attrNameLst>
                                      </p:cBhvr>
                                      <p:to>
                                        <p:strVal val="visible"/>
                                      </p:to>
                                    </p:set>
                                    <p:animEffect transition="in" filter="blinds(horizontal)">
                                      <p:cBhvr>
                                        <p:cTn id="19" dur="500"/>
                                        <p:tgtEl>
                                          <p:spTgt spid="13721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P spid="12" grpId="0"/>
      <p:bldP spid="13"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t>
            </a:r>
            <a:r>
              <a:rPr lang="fr-FR" baseline="30000" dirty="0"/>
              <a:t>2</a:t>
            </a:r>
            <a:r>
              <a:rPr lang="fr-FR" dirty="0"/>
              <a:t>C APPLICATION EXAMPLE : Real Time </a:t>
            </a:r>
            <a:r>
              <a:rPr lang="fr-FR" dirty="0" err="1"/>
              <a:t>Clock</a:t>
            </a:r>
            <a:r>
              <a:rPr lang="fr-FR" dirty="0"/>
              <a:t>: DS1307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196</a:t>
            </a:fld>
            <a:endParaRPr lang="fr-FR"/>
          </a:p>
        </p:txBody>
      </p:sp>
      <p:sp>
        <p:nvSpPr>
          <p:cNvPr id="4" name="Rectangle 3"/>
          <p:cNvSpPr/>
          <p:nvPr/>
        </p:nvSpPr>
        <p:spPr>
          <a:xfrm>
            <a:off x="0" y="500042"/>
            <a:ext cx="6072198" cy="33855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The DS1307 which is a I2C controlled real-time clock.</a:t>
            </a:r>
            <a:endParaRPr lang="fr-FR" sz="1600" b="1" dirty="0">
              <a:solidFill>
                <a:srgbClr val="0070C0"/>
              </a:solidFill>
              <a:latin typeface="Calibri" pitchFamily="34" charset="0"/>
              <a:cs typeface="Calibri" pitchFamily="34" charset="0"/>
            </a:endParaRPr>
          </a:p>
        </p:txBody>
      </p:sp>
      <p:sp>
        <p:nvSpPr>
          <p:cNvPr id="5" name="Rectangle 4"/>
          <p:cNvSpPr/>
          <p:nvPr/>
        </p:nvSpPr>
        <p:spPr>
          <a:xfrm>
            <a:off x="0" y="857232"/>
            <a:ext cx="4572000" cy="338554"/>
          </a:xfrm>
          <a:prstGeom prst="rect">
            <a:avLst/>
          </a:prstGeom>
        </p:spPr>
        <p:txBody>
          <a:bodyPr>
            <a:spAutoFit/>
          </a:bodyPr>
          <a:lstStyle/>
          <a:p>
            <a:r>
              <a:rPr lang="fr-FR" sz="1600" b="1" dirty="0">
                <a:solidFill>
                  <a:srgbClr val="0070C0"/>
                </a:solidFill>
                <a:latin typeface="Calibri" pitchFamily="34" charset="0"/>
                <a:cs typeface="Calibri" pitchFamily="34" charset="0"/>
              </a:rPr>
              <a:t>I</a:t>
            </a:r>
            <a:r>
              <a:rPr lang="fr-FR" sz="1600" b="1" baseline="30000" dirty="0">
                <a:solidFill>
                  <a:srgbClr val="0070C0"/>
                </a:solidFill>
                <a:latin typeface="Calibri" pitchFamily="34" charset="0"/>
                <a:cs typeface="Calibri" pitchFamily="34" charset="0"/>
              </a:rPr>
              <a:t>2</a:t>
            </a:r>
            <a:r>
              <a:rPr lang="fr-FR" sz="1600" b="1" dirty="0">
                <a:solidFill>
                  <a:srgbClr val="0070C0"/>
                </a:solidFill>
                <a:latin typeface="Calibri" pitchFamily="34" charset="0"/>
                <a:cs typeface="Calibri" pitchFamily="34" charset="0"/>
              </a:rPr>
              <a:t>C </a:t>
            </a:r>
            <a:r>
              <a:rPr lang="fr-FR" sz="1600" b="1" dirty="0" err="1">
                <a:solidFill>
                  <a:srgbClr val="0070C0"/>
                </a:solidFill>
                <a:latin typeface="Calibri" pitchFamily="34" charset="0"/>
                <a:cs typeface="Calibri" pitchFamily="34" charset="0"/>
              </a:rPr>
              <a:t>adress</a:t>
            </a:r>
            <a:r>
              <a:rPr lang="fr-FR" sz="1600" b="1" dirty="0">
                <a:solidFill>
                  <a:srgbClr val="0070C0"/>
                </a:solidFill>
                <a:latin typeface="Calibri" pitchFamily="34" charset="0"/>
                <a:cs typeface="Calibri" pitchFamily="34" charset="0"/>
              </a:rPr>
              <a:t> (7bits) of the DS1307 : </a:t>
            </a:r>
            <a:r>
              <a:rPr lang="fr-FR" sz="1600" b="1" dirty="0">
                <a:solidFill>
                  <a:srgbClr val="FF6600"/>
                </a:solidFill>
                <a:latin typeface="Calibri" pitchFamily="34" charset="0"/>
                <a:cs typeface="Calibri" pitchFamily="34" charset="0"/>
              </a:rPr>
              <a:t>1101000</a:t>
            </a:r>
          </a:p>
        </p:txBody>
      </p:sp>
      <p:pic>
        <p:nvPicPr>
          <p:cNvPr id="7" name="Image 6" descr="DS1307XTAL.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9454" y="3214686"/>
            <a:ext cx="1946656" cy="1447826"/>
          </a:xfrm>
          <a:prstGeom prst="rect">
            <a:avLst/>
          </a:prstGeom>
        </p:spPr>
      </p:pic>
      <p:pic>
        <p:nvPicPr>
          <p:cNvPr id="10" name="Image 9" descr="DS1307SCH.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1934" y="1071546"/>
            <a:ext cx="3097128" cy="2125668"/>
          </a:xfrm>
          <a:prstGeom prst="rect">
            <a:avLst/>
          </a:prstGeom>
        </p:spPr>
      </p:pic>
      <p:pic>
        <p:nvPicPr>
          <p:cNvPr id="11" name="Image 10" descr="DS1307TA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06" y="4535946"/>
            <a:ext cx="4359150" cy="1949272"/>
          </a:xfrm>
          <a:prstGeom prst="rect">
            <a:avLst/>
          </a:prstGeom>
        </p:spPr>
      </p:pic>
      <p:pic>
        <p:nvPicPr>
          <p:cNvPr id="13" name="Image 12" descr="DSI2C.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7752" y="4643446"/>
            <a:ext cx="4014014" cy="1767544"/>
          </a:xfrm>
          <a:prstGeom prst="rect">
            <a:avLst/>
          </a:prstGeom>
        </p:spPr>
      </p:pic>
      <p:pic>
        <p:nvPicPr>
          <p:cNvPr id="14" name="Image 13" descr="DSI2C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06" y="1214422"/>
            <a:ext cx="3769156" cy="2460548"/>
          </a:xfrm>
          <a:prstGeom prst="rect">
            <a:avLst/>
          </a:prstGeom>
        </p:spPr>
      </p:pic>
      <p:sp>
        <p:nvSpPr>
          <p:cNvPr id="15" name="Rectangle 14"/>
          <p:cNvSpPr/>
          <p:nvPr/>
        </p:nvSpPr>
        <p:spPr>
          <a:xfrm>
            <a:off x="0" y="3714752"/>
            <a:ext cx="4572000" cy="830997"/>
          </a:xfrm>
          <a:prstGeom prst="rect">
            <a:avLst/>
          </a:prstGeom>
        </p:spPr>
        <p:txBody>
          <a:bodyPr>
            <a:spAutoFit/>
          </a:bodyPr>
          <a:lstStyle/>
          <a:p>
            <a:r>
              <a:rPr lang="en-US" sz="1600" b="1" dirty="0">
                <a:solidFill>
                  <a:srgbClr val="0070C0"/>
                </a:solidFill>
                <a:latin typeface="Calibri" pitchFamily="34" charset="0"/>
                <a:cs typeface="Calibri" pitchFamily="34" charset="0"/>
              </a:rPr>
              <a:t>The addresses of registers: </a:t>
            </a:r>
          </a:p>
          <a:p>
            <a:r>
              <a:rPr lang="en-US" sz="1600" b="1" dirty="0">
                <a:solidFill>
                  <a:srgbClr val="0070C0"/>
                </a:solidFill>
                <a:latin typeface="Calibri" pitchFamily="34" charset="0"/>
                <a:cs typeface="Calibri" pitchFamily="34" charset="0"/>
              </a:rPr>
              <a:t>register RTC 00h to 07h </a:t>
            </a:r>
          </a:p>
          <a:p>
            <a:r>
              <a:rPr lang="en-US" sz="1600" b="1" dirty="0">
                <a:solidFill>
                  <a:srgbClr val="0070C0"/>
                </a:solidFill>
                <a:latin typeface="Calibri" pitchFamily="34" charset="0"/>
                <a:cs typeface="Calibri" pitchFamily="34" charset="0"/>
              </a:rPr>
              <a:t>registry RAM 08h to 3Fh</a:t>
            </a:r>
            <a:endParaRPr lang="fr-FR" sz="1600" b="1" dirty="0">
              <a:solidFill>
                <a:srgbClr val="00B050"/>
              </a:solidFill>
              <a:latin typeface="Calibri" pitchFamily="34" charset="0"/>
              <a:cs typeface="Calibri" pitchFamily="34" charset="0"/>
            </a:endParaRPr>
          </a:p>
        </p:txBody>
      </p:sp>
      <p:pic>
        <p:nvPicPr>
          <p:cNvPr id="12" name="Image 11" descr="ET-MINI_DS1307_600.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74026" y="595900"/>
            <a:ext cx="2035862" cy="2453212"/>
          </a:xfrm>
          <a:prstGeom prst="rect">
            <a:avLst/>
          </a:prstGeom>
        </p:spPr>
      </p:pic>
      <p:pic>
        <p:nvPicPr>
          <p:cNvPr id="16" name="Image 15">
            <a:hlinkClick r:id="rId8" action="ppaction://hlinksldjump"/>
            <a:extLst>
              <a:ext uri="{FF2B5EF4-FFF2-40B4-BE49-F238E27FC236}">
                <a16:creationId xmlns:a16="http://schemas.microsoft.com/office/drawing/2014/main" id="{D8398493-10F0-41BF-9978-3FBC0B5CEB36}"/>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01471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par>
                                <p:cTn id="33" presetID="3" presetClass="entr" presetSubtype="1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t>
            </a:r>
            <a:r>
              <a:rPr lang="fr-FR" baseline="30000" dirty="0"/>
              <a:t>2</a:t>
            </a:r>
            <a:r>
              <a:rPr lang="fr-FR" dirty="0"/>
              <a:t>C APPLICATION EXAMPLE : Real Time </a:t>
            </a:r>
            <a:r>
              <a:rPr lang="fr-FR" dirty="0" err="1"/>
              <a:t>Clock</a:t>
            </a:r>
            <a:r>
              <a:rPr lang="fr-FR" dirty="0"/>
              <a:t>: DS1307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197</a:t>
            </a:fld>
            <a:endParaRPr lang="fr-FR"/>
          </a:p>
        </p:txBody>
      </p:sp>
      <p:sp>
        <p:nvSpPr>
          <p:cNvPr id="4" name="Rectangle 3"/>
          <p:cNvSpPr/>
          <p:nvPr/>
        </p:nvSpPr>
        <p:spPr>
          <a:xfrm>
            <a:off x="0" y="500042"/>
            <a:ext cx="9324528" cy="3108543"/>
          </a:xfrm>
          <a:prstGeom prst="rect">
            <a:avLst/>
          </a:prstGeom>
        </p:spPr>
        <p:txBody>
          <a:bodyPr wrap="square">
            <a:spAutoFit/>
          </a:bodyPr>
          <a:lstStyle/>
          <a:p>
            <a:r>
              <a:rPr lang="en-US" b="1" dirty="0">
                <a:solidFill>
                  <a:srgbClr val="0070C0"/>
                </a:solidFill>
                <a:latin typeface="Calibri" pitchFamily="34" charset="0"/>
                <a:cs typeface="Calibri" pitchFamily="34" charset="0"/>
              </a:rPr>
              <a:t>Each bit in the different registers can only be 0 or 1.  </a:t>
            </a:r>
          </a:p>
          <a:p>
            <a:r>
              <a:rPr lang="en-US" b="1" dirty="0">
                <a:solidFill>
                  <a:srgbClr val="0070C0"/>
                </a:solidFill>
                <a:latin typeface="Calibri" pitchFamily="34" charset="0"/>
                <a:cs typeface="Calibri" pitchFamily="34" charset="0"/>
              </a:rPr>
              <a:t>How to represent the contents of the registry in hexadecimal?   </a:t>
            </a:r>
          </a:p>
          <a:p>
            <a:endParaRPr lang="en-US" b="1" dirty="0">
              <a:solidFill>
                <a:srgbClr val="0070C0"/>
              </a:solidFill>
              <a:latin typeface="Calibri" pitchFamily="34" charset="0"/>
              <a:cs typeface="Calibri" pitchFamily="34" charset="0"/>
            </a:endParaRPr>
          </a:p>
          <a:p>
            <a:r>
              <a:rPr lang="en-US" b="1" dirty="0">
                <a:solidFill>
                  <a:srgbClr val="0070C0"/>
                </a:solidFill>
                <a:latin typeface="Calibri" pitchFamily="34" charset="0"/>
                <a:cs typeface="Calibri" pitchFamily="34" charset="0"/>
              </a:rPr>
              <a:t>Answer: You must first determine the binary representation and then convert it to hexadecimal.</a:t>
            </a:r>
          </a:p>
          <a:p>
            <a:r>
              <a:rPr lang="en-US" b="1" dirty="0">
                <a:solidFill>
                  <a:srgbClr val="0070C0"/>
                </a:solidFill>
                <a:latin typeface="Calibri" pitchFamily="34" charset="0"/>
                <a:cs typeface="Calibri" pitchFamily="34" charset="0"/>
              </a:rPr>
              <a:t>Take 3th register 02H (HOURS) and an hour example to represent 12:34 pm : </a:t>
            </a:r>
          </a:p>
          <a:p>
            <a:r>
              <a:rPr lang="en-US" b="1" dirty="0">
                <a:solidFill>
                  <a:srgbClr val="0070C0"/>
                </a:solidFill>
                <a:latin typeface="Calibri" pitchFamily="34" charset="0"/>
                <a:cs typeface="Calibri" pitchFamily="34" charset="0"/>
              </a:rPr>
              <a:t>Reading from left to right : </a:t>
            </a:r>
            <a:endParaRPr lang="en-US" b="1" dirty="0">
              <a:solidFill>
                <a:srgbClr val="00B050"/>
              </a:solidFill>
              <a:latin typeface="Calibri" pitchFamily="34" charset="0"/>
              <a:cs typeface="Calibri" pitchFamily="34" charset="0"/>
            </a:endParaRPr>
          </a:p>
          <a:p>
            <a:r>
              <a:rPr lang="en-US" b="1" dirty="0">
                <a:solidFill>
                  <a:srgbClr val="00B050"/>
                </a:solidFill>
                <a:latin typeface="Calibri" pitchFamily="34" charset="0"/>
                <a:cs typeface="Calibri" pitchFamily="34" charset="0"/>
              </a:rPr>
              <a:t>- Bit 7 is unused =&gt; 0. </a:t>
            </a:r>
          </a:p>
          <a:p>
            <a:r>
              <a:rPr lang="en-US" b="1" dirty="0">
                <a:solidFill>
                  <a:srgbClr val="00B050"/>
                </a:solidFill>
                <a:latin typeface="Calibri" pitchFamily="34" charset="0"/>
                <a:cs typeface="Calibri" pitchFamily="34" charset="0"/>
              </a:rPr>
              <a:t>- Bit 6 determine the hour display format (12- </a:t>
            </a:r>
            <a:r>
              <a:rPr lang="en-US" b="1" dirty="0" err="1">
                <a:solidFill>
                  <a:srgbClr val="00B050"/>
                </a:solidFill>
                <a:latin typeface="Calibri" pitchFamily="34" charset="0"/>
                <a:cs typeface="Calibri" pitchFamily="34" charset="0"/>
              </a:rPr>
              <a:t>ou</a:t>
            </a:r>
            <a:r>
              <a:rPr lang="en-US" b="1" dirty="0">
                <a:solidFill>
                  <a:srgbClr val="00B050"/>
                </a:solidFill>
                <a:latin typeface="Calibri" pitchFamily="34" charset="0"/>
                <a:cs typeface="Calibri" pitchFamily="34" charset="0"/>
              </a:rPr>
              <a:t>  24-hour):  let’s choose 0 for example for the 12-hour</a:t>
            </a:r>
          </a:p>
          <a:p>
            <a:r>
              <a:rPr lang="en-US" b="1" dirty="0">
                <a:solidFill>
                  <a:srgbClr val="00B050"/>
                </a:solidFill>
                <a:latin typeface="Calibri" pitchFamily="34" charset="0"/>
                <a:cs typeface="Calibri" pitchFamily="34" charset="0"/>
              </a:rPr>
              <a:t>- Bit 5 (when bit 6 is 0) represent indicator AM/PM: let’s choose 1 for example for PM. </a:t>
            </a:r>
          </a:p>
          <a:p>
            <a:r>
              <a:rPr lang="en-US" b="1" dirty="0">
                <a:solidFill>
                  <a:srgbClr val="00B050"/>
                </a:solidFill>
                <a:latin typeface="Calibri" pitchFamily="34" charset="0"/>
                <a:cs typeface="Calibri" pitchFamily="34" charset="0"/>
              </a:rPr>
              <a:t>- Bit 4 represents the most left bit of the hour, i.e. the 1 in 12:34 pm: let’s choose 1 for example </a:t>
            </a:r>
          </a:p>
          <a:p>
            <a:r>
              <a:rPr lang="en-US" b="1" dirty="0">
                <a:solidFill>
                  <a:srgbClr val="00B050"/>
                </a:solidFill>
                <a:latin typeface="Calibri" pitchFamily="34" charset="0"/>
                <a:cs typeface="Calibri" pitchFamily="34" charset="0"/>
              </a:rPr>
              <a:t>- Bits 3 to 0 represent binary conversion of 2 from 12 i.e. is 0010.</a:t>
            </a:r>
          </a:p>
          <a:p>
            <a:r>
              <a:rPr lang="en-US" b="1" dirty="0">
                <a:solidFill>
                  <a:srgbClr val="00B050"/>
                </a:solidFill>
                <a:latin typeface="Calibri" pitchFamily="34" charset="0"/>
                <a:cs typeface="Calibri" pitchFamily="34" charset="0"/>
              </a:rPr>
              <a:t>Hence, the 3rd register allows to represent 12 pm by writing the binary </a:t>
            </a:r>
            <a:r>
              <a:rPr lang="en-US" b="1" dirty="0">
                <a:solidFill>
                  <a:srgbClr val="7030A0"/>
                </a:solidFill>
                <a:latin typeface="Calibri" pitchFamily="34" charset="0"/>
                <a:cs typeface="Calibri" pitchFamily="34" charset="0"/>
              </a:rPr>
              <a:t>00110010</a:t>
            </a:r>
          </a:p>
          <a:p>
            <a:r>
              <a:rPr lang="en-US" b="1" dirty="0" err="1">
                <a:solidFill>
                  <a:srgbClr val="7030A0"/>
                </a:solidFill>
                <a:latin typeface="Calibri" pitchFamily="34" charset="0"/>
                <a:cs typeface="Calibri" pitchFamily="34" charset="0"/>
              </a:rPr>
              <a:t>Converterd</a:t>
            </a:r>
            <a:r>
              <a:rPr lang="en-US" b="1" dirty="0">
                <a:solidFill>
                  <a:srgbClr val="7030A0"/>
                </a:solidFill>
                <a:latin typeface="Calibri" pitchFamily="34" charset="0"/>
                <a:cs typeface="Calibri" pitchFamily="34" charset="0"/>
              </a:rPr>
              <a:t> into hexadecimal i.e. 0×32, sent to register 02H.</a:t>
            </a:r>
          </a:p>
          <a:p>
            <a:r>
              <a:rPr lang="en-US" b="1" dirty="0">
                <a:solidFill>
                  <a:srgbClr val="C00000"/>
                </a:solidFill>
                <a:latin typeface="Calibri" pitchFamily="34" charset="0"/>
                <a:cs typeface="Calibri" pitchFamily="34" charset="0"/>
              </a:rPr>
              <a:t>To code minutes, we must proceed the same way with 2</a:t>
            </a:r>
            <a:r>
              <a:rPr lang="en-US" b="1" baseline="30000" dirty="0">
                <a:solidFill>
                  <a:srgbClr val="C00000"/>
                </a:solidFill>
                <a:latin typeface="Calibri" pitchFamily="34" charset="0"/>
                <a:cs typeface="Calibri" pitchFamily="34" charset="0"/>
              </a:rPr>
              <a:t>rd</a:t>
            </a:r>
            <a:r>
              <a:rPr lang="en-US" b="1" dirty="0">
                <a:solidFill>
                  <a:srgbClr val="C00000"/>
                </a:solidFill>
                <a:latin typeface="Calibri" pitchFamily="34" charset="0"/>
                <a:cs typeface="Calibri" pitchFamily="34" charset="0"/>
              </a:rPr>
              <a:t> register 01H!!!</a:t>
            </a:r>
          </a:p>
        </p:txBody>
      </p:sp>
      <p:pic>
        <p:nvPicPr>
          <p:cNvPr id="5" name="Image 4" descr="DS1307TAB.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3789040"/>
            <a:ext cx="5957226" cy="2663880"/>
          </a:xfrm>
          <a:prstGeom prst="rect">
            <a:avLst/>
          </a:prstGeom>
        </p:spPr>
      </p:pic>
      <p:sp>
        <p:nvSpPr>
          <p:cNvPr id="6" name="Rectangle 5"/>
          <p:cNvSpPr/>
          <p:nvPr/>
        </p:nvSpPr>
        <p:spPr>
          <a:xfrm>
            <a:off x="179512" y="4457700"/>
            <a:ext cx="5979988" cy="609600"/>
          </a:xfrm>
          <a:prstGeom prst="rect">
            <a:avLst/>
          </a:prstGeom>
          <a:solidFill>
            <a:srgbClr val="C000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hlinkClick r:id="rId3" action="ppaction://hlinksldjump"/>
            <a:extLst>
              <a:ext uri="{FF2B5EF4-FFF2-40B4-BE49-F238E27FC236}">
                <a16:creationId xmlns:a16="http://schemas.microsoft.com/office/drawing/2014/main" id="{C515691A-F9E2-42DA-BF4C-CF82633DB56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7193586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t>
            </a:r>
            <a:r>
              <a:rPr lang="fr-FR" baseline="30000" dirty="0"/>
              <a:t>2</a:t>
            </a:r>
            <a:r>
              <a:rPr lang="fr-FR" dirty="0"/>
              <a:t>C APPLICATION EXAMPLE : Real Time </a:t>
            </a:r>
            <a:r>
              <a:rPr lang="fr-FR" dirty="0" err="1"/>
              <a:t>Clock</a:t>
            </a:r>
            <a:r>
              <a:rPr lang="fr-FR" dirty="0"/>
              <a:t>: DS1307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198</a:t>
            </a:fld>
            <a:endParaRPr lang="fr-FR"/>
          </a:p>
        </p:txBody>
      </p:sp>
      <p:pic>
        <p:nvPicPr>
          <p:cNvPr id="4" name="Image 3" descr="DS1307_5.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22454"/>
            <a:ext cx="9144000" cy="2063802"/>
          </a:xfrm>
          <a:prstGeom prst="rect">
            <a:avLst/>
          </a:prstGeom>
        </p:spPr>
      </p:pic>
      <p:sp>
        <p:nvSpPr>
          <p:cNvPr id="5" name="Rectangle 4"/>
          <p:cNvSpPr/>
          <p:nvPr/>
        </p:nvSpPr>
        <p:spPr>
          <a:xfrm>
            <a:off x="71406" y="4357694"/>
            <a:ext cx="8858280" cy="338554"/>
          </a:xfrm>
          <a:prstGeom prst="rect">
            <a:avLst/>
          </a:prstGeom>
        </p:spPr>
        <p:txBody>
          <a:bodyPr wrap="square">
            <a:spAutoFit/>
          </a:bodyPr>
          <a:lstStyle/>
          <a:p>
            <a:pPr algn="ctr"/>
            <a:r>
              <a:rPr lang="fr-FR" sz="1600" b="1" dirty="0">
                <a:solidFill>
                  <a:srgbClr val="FF6600"/>
                </a:solidFill>
                <a:latin typeface="Calibri" pitchFamily="34" charset="0"/>
                <a:cs typeface="Calibri" pitchFamily="34" charset="0"/>
              </a:rPr>
              <a:t>In </a:t>
            </a:r>
            <a:r>
              <a:rPr lang="fr-FR" sz="1600" b="1" dirty="0" err="1">
                <a:solidFill>
                  <a:srgbClr val="FF6600"/>
                </a:solidFill>
                <a:latin typeface="Calibri" pitchFamily="34" charset="0"/>
                <a:cs typeface="Calibri" pitchFamily="34" charset="0"/>
              </a:rPr>
              <a:t>this</a:t>
            </a:r>
            <a:r>
              <a:rPr lang="fr-FR" sz="1600" b="1" dirty="0">
                <a:solidFill>
                  <a:srgbClr val="FF6600"/>
                </a:solidFill>
                <a:latin typeface="Calibri" pitchFamily="34" charset="0"/>
                <a:cs typeface="Calibri" pitchFamily="34" charset="0"/>
              </a:rPr>
              <a:t> </a:t>
            </a:r>
            <a:r>
              <a:rPr lang="fr-FR" sz="1600" b="1" dirty="0" err="1">
                <a:solidFill>
                  <a:srgbClr val="FF6600"/>
                </a:solidFill>
                <a:latin typeface="Calibri" pitchFamily="34" charset="0"/>
                <a:cs typeface="Calibri" pitchFamily="34" charset="0"/>
              </a:rPr>
              <a:t>chronogram</a:t>
            </a:r>
            <a:r>
              <a:rPr lang="fr-FR" sz="1600" b="1" dirty="0">
                <a:solidFill>
                  <a:srgbClr val="FF6600"/>
                </a:solidFill>
                <a:latin typeface="Calibri" pitchFamily="34" charset="0"/>
                <a:cs typeface="Calibri" pitchFamily="34" charset="0"/>
              </a:rPr>
              <a:t>, </a:t>
            </a:r>
            <a:r>
              <a:rPr lang="fr-FR" sz="1600" b="1" dirty="0" err="1">
                <a:solidFill>
                  <a:srgbClr val="FF6600"/>
                </a:solidFill>
                <a:latin typeface="Calibri" pitchFamily="34" charset="0"/>
                <a:cs typeface="Calibri" pitchFamily="34" charset="0"/>
              </a:rPr>
              <a:t>it</a:t>
            </a:r>
            <a:r>
              <a:rPr lang="fr-FR" sz="1600" b="1" dirty="0">
                <a:solidFill>
                  <a:srgbClr val="FF6600"/>
                </a:solidFill>
                <a:latin typeface="Calibri" pitchFamily="34" charset="0"/>
                <a:cs typeface="Calibri" pitchFamily="34" charset="0"/>
              </a:rPr>
              <a:t> </a:t>
            </a:r>
            <a:r>
              <a:rPr lang="fr-FR" sz="1600" b="1" dirty="0" err="1">
                <a:solidFill>
                  <a:srgbClr val="FF6600"/>
                </a:solidFill>
                <a:latin typeface="Calibri" pitchFamily="34" charset="0"/>
                <a:cs typeface="Calibri" pitchFamily="34" charset="0"/>
              </a:rPr>
              <a:t>is</a:t>
            </a:r>
            <a:r>
              <a:rPr lang="fr-FR" sz="1600" b="1" dirty="0">
                <a:solidFill>
                  <a:srgbClr val="FF6600"/>
                </a:solidFill>
                <a:latin typeface="Calibri" pitchFamily="34" charset="0"/>
                <a:cs typeface="Calibri" pitchFamily="34" charset="0"/>
              </a:rPr>
              <a:t> 9 </a:t>
            </a:r>
            <a:r>
              <a:rPr lang="fr-FR" sz="1600" b="1" dirty="0" err="1">
                <a:solidFill>
                  <a:srgbClr val="FF6600"/>
                </a:solidFill>
                <a:latin typeface="Calibri" pitchFamily="34" charset="0"/>
                <a:cs typeface="Calibri" pitchFamily="34" charset="0"/>
              </a:rPr>
              <a:t>hours</a:t>
            </a:r>
            <a:r>
              <a:rPr lang="fr-FR" sz="1600" b="1" dirty="0">
                <a:solidFill>
                  <a:srgbClr val="FF6600"/>
                </a:solidFill>
                <a:latin typeface="Calibri" pitchFamily="34" charset="0"/>
                <a:cs typeface="Calibri" pitchFamily="34" charset="0"/>
              </a:rPr>
              <a:t> 56 minutes 6 seconds, on Tuesday 20 May 2008.</a:t>
            </a:r>
          </a:p>
        </p:txBody>
      </p:sp>
      <p:sp>
        <p:nvSpPr>
          <p:cNvPr id="6" name="Rectangle 5"/>
          <p:cNvSpPr/>
          <p:nvPr/>
        </p:nvSpPr>
        <p:spPr>
          <a:xfrm>
            <a:off x="71406" y="708708"/>
            <a:ext cx="8858312" cy="1077218"/>
          </a:xfrm>
          <a:prstGeom prst="rect">
            <a:avLst/>
          </a:prstGeom>
        </p:spPr>
        <p:txBody>
          <a:bodyPr wrap="square">
            <a:spAutoFit/>
          </a:bodyPr>
          <a:lstStyle/>
          <a:p>
            <a:r>
              <a:rPr lang="en-US" sz="1600" b="1" dirty="0">
                <a:latin typeface="Calibri" pitchFamily="34" charset="0"/>
                <a:cs typeface="Calibri" pitchFamily="34" charset="0"/>
              </a:rPr>
              <a:t>Example of use: plug the SQW/OUT output signal (PIN 7) at 1 Hz frequency to one of the interrupt pins of the Arduino: </a:t>
            </a:r>
          </a:p>
          <a:p>
            <a:r>
              <a:rPr lang="en-US" sz="1600" b="1" dirty="0">
                <a:latin typeface="Calibri" pitchFamily="34" charset="0"/>
                <a:cs typeface="Calibri" pitchFamily="34" charset="0"/>
              </a:rPr>
              <a:t>- that causes an interruption every 1000,000 </a:t>
            </a:r>
            <a:r>
              <a:rPr lang="en-US" sz="1600" b="1" dirty="0" err="1">
                <a:latin typeface="Calibri" pitchFamily="34" charset="0"/>
                <a:cs typeface="Calibri" pitchFamily="34" charset="0"/>
              </a:rPr>
              <a:t>ms.</a:t>
            </a:r>
            <a:r>
              <a:rPr lang="en-US" sz="1600" b="1" dirty="0">
                <a:latin typeface="Calibri" pitchFamily="34" charset="0"/>
                <a:cs typeface="Calibri" pitchFamily="34" charset="0"/>
              </a:rPr>
              <a:t> </a:t>
            </a:r>
          </a:p>
          <a:p>
            <a:r>
              <a:rPr lang="en-US" sz="1600" b="1" dirty="0">
                <a:latin typeface="Calibri" pitchFamily="34" charset="0"/>
                <a:cs typeface="Calibri" pitchFamily="34" charset="0"/>
              </a:rPr>
              <a:t>- the Arduino reads the time and date in the DS1307, communication is via the I2C bus:</a:t>
            </a:r>
            <a:endParaRPr lang="fr-FR" sz="1600" b="1" dirty="0">
              <a:latin typeface="Calibri" pitchFamily="34" charset="0"/>
              <a:cs typeface="Calibri" pitchFamily="34" charset="0"/>
            </a:endParaRPr>
          </a:p>
        </p:txBody>
      </p:sp>
      <p:sp>
        <p:nvSpPr>
          <p:cNvPr id="9" name="Rectangle 8"/>
          <p:cNvSpPr/>
          <p:nvPr/>
        </p:nvSpPr>
        <p:spPr>
          <a:xfrm>
            <a:off x="0" y="5495054"/>
            <a:ext cx="9144000" cy="1077218"/>
          </a:xfrm>
          <a:prstGeom prst="rect">
            <a:avLst/>
          </a:prstGeom>
        </p:spPr>
        <p:txBody>
          <a:bodyPr wrap="square">
            <a:spAutoFit/>
          </a:bodyPr>
          <a:lstStyle/>
          <a:p>
            <a:r>
              <a:rPr lang="fr-FR" sz="1600" dirty="0">
                <a:solidFill>
                  <a:srgbClr val="0070C0"/>
                </a:solidFill>
                <a:latin typeface="Calibri" pitchFamily="34" charset="0"/>
                <a:cs typeface="Calibri" pitchFamily="34" charset="0"/>
                <a:hlinkClick r:id="rId3"/>
              </a:rPr>
              <a:t>http://www.glacialwanderer.com/hobbyrobotics/?p=12</a:t>
            </a:r>
            <a:endParaRPr lang="fr-FR" sz="1600" dirty="0">
              <a:solidFill>
                <a:srgbClr val="0070C0"/>
              </a:solidFill>
              <a:latin typeface="Calibri" pitchFamily="34" charset="0"/>
              <a:cs typeface="Calibri" pitchFamily="34" charset="0"/>
            </a:endParaRPr>
          </a:p>
          <a:p>
            <a:r>
              <a:rPr lang="fr-FR" sz="1600" dirty="0">
                <a:solidFill>
                  <a:srgbClr val="0070C0"/>
                </a:solidFill>
                <a:latin typeface="Calibri" pitchFamily="34" charset="0"/>
                <a:cs typeface="Calibri" pitchFamily="34" charset="0"/>
                <a:hlinkClick r:id="rId4"/>
              </a:rPr>
              <a:t>http://combustory.com/wiki/index.php/RTC1307_-_Real_Time_Clock</a:t>
            </a:r>
            <a:endParaRPr lang="fr-FR" sz="1600" dirty="0">
              <a:solidFill>
                <a:srgbClr val="0070C0"/>
              </a:solidFill>
              <a:latin typeface="Calibri" pitchFamily="34" charset="0"/>
              <a:cs typeface="Calibri" pitchFamily="34" charset="0"/>
            </a:endParaRPr>
          </a:p>
          <a:p>
            <a:r>
              <a:rPr lang="fr-FR" sz="1600" dirty="0">
                <a:solidFill>
                  <a:srgbClr val="0070C0"/>
                </a:solidFill>
                <a:latin typeface="Calibri" pitchFamily="34" charset="0"/>
                <a:cs typeface="Calibri" pitchFamily="34" charset="0"/>
                <a:hlinkClick r:id="rId5"/>
              </a:rPr>
              <a:t>http://tronixstuff.wordpress.com/2010/05/20/getting-started-with-arduino-%E2%80%93-chapter-seven/</a:t>
            </a:r>
            <a:endParaRPr lang="fr-FR" sz="1600" dirty="0">
              <a:solidFill>
                <a:srgbClr val="0070C0"/>
              </a:solidFill>
              <a:latin typeface="Calibri" pitchFamily="34" charset="0"/>
              <a:cs typeface="Calibri" pitchFamily="34" charset="0"/>
            </a:endParaRPr>
          </a:p>
          <a:p>
            <a:r>
              <a:rPr lang="fr-FR" sz="1600" dirty="0">
                <a:solidFill>
                  <a:srgbClr val="0070C0"/>
                </a:solidFill>
                <a:latin typeface="Calibri" pitchFamily="34" charset="0"/>
                <a:cs typeface="Calibri" pitchFamily="34" charset="0"/>
                <a:hlinkClick r:id="rId6"/>
              </a:rPr>
              <a:t>http://tronixstuff.wordpress.com/2010/10/07/add-a-real-time-clock-to-the-freetronics-twentyten/</a:t>
            </a:r>
            <a:endParaRPr lang="fr-FR" sz="1600" dirty="0">
              <a:solidFill>
                <a:srgbClr val="0070C0"/>
              </a:solidFill>
              <a:latin typeface="Calibri" pitchFamily="34" charset="0"/>
              <a:cs typeface="Calibri" pitchFamily="34" charset="0"/>
            </a:endParaRPr>
          </a:p>
        </p:txBody>
      </p:sp>
      <p:pic>
        <p:nvPicPr>
          <p:cNvPr id="8" name="Image 7">
            <a:hlinkClick r:id="rId7" action="ppaction://hlinksldjump"/>
            <a:extLst>
              <a:ext uri="{FF2B5EF4-FFF2-40B4-BE49-F238E27FC236}">
                <a16:creationId xmlns:a16="http://schemas.microsoft.com/office/drawing/2014/main" id="{D1F92905-A592-4A30-8169-B406799B5815}"/>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02014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9256" y="571480"/>
            <a:ext cx="1339326" cy="1885166"/>
          </a:xfrm>
          <a:prstGeom prst="rect">
            <a:avLst/>
          </a:prstGeom>
          <a:noFill/>
          <a:ln w="9525">
            <a:noFill/>
            <a:miter lim="800000"/>
            <a:headEnd/>
            <a:tailEnd/>
          </a:ln>
          <a:effectLst/>
        </p:spPr>
      </p:pic>
      <p:sp>
        <p:nvSpPr>
          <p:cNvPr id="2" name="Titre 1"/>
          <p:cNvSpPr>
            <a:spLocks noGrp="1"/>
          </p:cNvSpPr>
          <p:nvPr>
            <p:ph type="title"/>
          </p:nvPr>
        </p:nvSpPr>
        <p:spPr/>
        <p:txBody>
          <a:bodyPr/>
          <a:lstStyle/>
          <a:p>
            <a:r>
              <a:rPr lang="fr-FR" dirty="0"/>
              <a:t>Nintendo </a:t>
            </a:r>
            <a:r>
              <a:rPr lang="fr-FR" dirty="0" err="1"/>
              <a:t>Wii</a:t>
            </a:r>
            <a:r>
              <a:rPr lang="fr-FR" dirty="0"/>
              <a:t> </a:t>
            </a:r>
            <a:r>
              <a:rPr lang="fr-FR" dirty="0" err="1"/>
              <a:t>Nunchuck</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199</a:t>
            </a:fld>
            <a:endParaRPr lang="fr-FR"/>
          </a:p>
        </p:txBody>
      </p:sp>
      <p:sp>
        <p:nvSpPr>
          <p:cNvPr id="5" name="Rectangle 4"/>
          <p:cNvSpPr/>
          <p:nvPr/>
        </p:nvSpPr>
        <p:spPr>
          <a:xfrm>
            <a:off x="-32" y="500042"/>
            <a:ext cx="4808689" cy="1323439"/>
          </a:xfrm>
          <a:prstGeom prst="rect">
            <a:avLst/>
          </a:prstGeom>
        </p:spPr>
        <p:txBody>
          <a:bodyPr wrap="none">
            <a:spAutoFit/>
          </a:bodyPr>
          <a:lstStyle/>
          <a:p>
            <a:r>
              <a:rPr lang="en-US" sz="1600" b="1" dirty="0">
                <a:solidFill>
                  <a:srgbClr val="0070C0"/>
                </a:solidFill>
                <a:latin typeface="Calibri" pitchFamily="34" charset="0"/>
                <a:cs typeface="Calibri" pitchFamily="34" charset="0"/>
              </a:rPr>
              <a:t>The Wii </a:t>
            </a:r>
            <a:r>
              <a:rPr lang="en-US" sz="1600" b="1" dirty="0" err="1">
                <a:solidFill>
                  <a:srgbClr val="0070C0"/>
                </a:solidFill>
                <a:latin typeface="Calibri" pitchFamily="34" charset="0"/>
                <a:cs typeface="Calibri" pitchFamily="34" charset="0"/>
              </a:rPr>
              <a:t>Nunchuk</a:t>
            </a:r>
            <a:r>
              <a:rPr lang="en-US" sz="1600" b="1" dirty="0">
                <a:solidFill>
                  <a:srgbClr val="0070C0"/>
                </a:solidFill>
                <a:latin typeface="Calibri" pitchFamily="34" charset="0"/>
                <a:cs typeface="Calibri" pitchFamily="34" charset="0"/>
              </a:rPr>
              <a:t> has: </a:t>
            </a:r>
          </a:p>
          <a:p>
            <a:r>
              <a:rPr lang="en-US" sz="1600" b="1" dirty="0">
                <a:solidFill>
                  <a:srgbClr val="0070C0"/>
                </a:solidFill>
                <a:latin typeface="Calibri" pitchFamily="34" charset="0"/>
                <a:cs typeface="Calibri" pitchFamily="34" charset="0"/>
              </a:rPr>
              <a:t>1 - standard interface I2C </a:t>
            </a:r>
          </a:p>
          <a:p>
            <a:r>
              <a:rPr lang="en-US" sz="1600" b="1" dirty="0">
                <a:solidFill>
                  <a:srgbClr val="0070C0"/>
                </a:solidFill>
                <a:latin typeface="Calibri" pitchFamily="34" charset="0"/>
                <a:cs typeface="Calibri" pitchFamily="34" charset="0"/>
              </a:rPr>
              <a:t>2 - a 3 accelerometer axis resolution 10bits. </a:t>
            </a:r>
          </a:p>
          <a:p>
            <a:r>
              <a:rPr lang="en-US" sz="1600" b="1" dirty="0">
                <a:solidFill>
                  <a:srgbClr val="0070C0"/>
                </a:solidFill>
                <a:latin typeface="Calibri" pitchFamily="34" charset="0"/>
                <a:cs typeface="Calibri" pitchFamily="34" charset="0"/>
              </a:rPr>
              <a:t>3 - a 2 axis analog joystick with a 8 bit A/D converter </a:t>
            </a:r>
          </a:p>
          <a:p>
            <a:r>
              <a:rPr lang="en-US" sz="1600" b="1" dirty="0">
                <a:solidFill>
                  <a:srgbClr val="0070C0"/>
                </a:solidFill>
                <a:latin typeface="Calibri" pitchFamily="34" charset="0"/>
                <a:cs typeface="Calibri" pitchFamily="34" charset="0"/>
              </a:rPr>
              <a:t>4- 2 buttons</a:t>
            </a:r>
            <a:endParaRPr lang="fr-FR" sz="1600" b="1" dirty="0">
              <a:solidFill>
                <a:srgbClr val="0070C0"/>
              </a:solidFill>
              <a:latin typeface="Calibri" pitchFamily="34" charset="0"/>
              <a:cs typeface="Calibri" pitchFamily="34" charset="0"/>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860" y="2857720"/>
            <a:ext cx="1053104" cy="1517726"/>
          </a:xfrm>
          <a:prstGeom prst="rect">
            <a:avLst/>
          </a:prstGeom>
          <a:noFill/>
          <a:ln w="9525">
            <a:noFill/>
            <a:miter lim="800000"/>
            <a:headEnd/>
            <a:tailEnd/>
          </a:ln>
          <a:effectLst/>
        </p:spPr>
      </p:pic>
      <p:sp>
        <p:nvSpPr>
          <p:cNvPr id="9" name="Rectangle 8"/>
          <p:cNvSpPr/>
          <p:nvPr/>
        </p:nvSpPr>
        <p:spPr>
          <a:xfrm>
            <a:off x="214282" y="2500306"/>
            <a:ext cx="1494320" cy="307777"/>
          </a:xfrm>
          <a:prstGeom prst="rect">
            <a:avLst/>
          </a:prstGeom>
        </p:spPr>
        <p:txBody>
          <a:bodyPr wrap="none">
            <a:spAutoFit/>
          </a:bodyPr>
          <a:lstStyle/>
          <a:p>
            <a:r>
              <a:rPr lang="fr-FR" b="1" dirty="0" err="1">
                <a:solidFill>
                  <a:srgbClr val="0070C0"/>
                </a:solidFill>
                <a:latin typeface="Calibri" pitchFamily="34" charset="0"/>
                <a:cs typeface="Calibri" pitchFamily="34" charset="0"/>
              </a:rPr>
              <a:t>Nunchuk</a:t>
            </a:r>
            <a:r>
              <a:rPr lang="fr-FR" b="1" dirty="0">
                <a:solidFill>
                  <a:srgbClr val="0070C0"/>
                </a:solidFill>
                <a:latin typeface="Calibri" pitchFamily="34" charset="0"/>
                <a:cs typeface="Calibri" pitchFamily="34" charset="0"/>
              </a:rPr>
              <a:t> </a:t>
            </a:r>
            <a:r>
              <a:rPr lang="fr-FR" b="1" dirty="0" err="1">
                <a:solidFill>
                  <a:srgbClr val="0070C0"/>
                </a:solidFill>
                <a:latin typeface="Calibri" pitchFamily="34" charset="0"/>
                <a:cs typeface="Calibri" pitchFamily="34" charset="0"/>
              </a:rPr>
              <a:t>PinOUT</a:t>
            </a:r>
            <a:endParaRPr lang="fr-FR" b="1" dirty="0">
              <a:solidFill>
                <a:srgbClr val="0070C0"/>
              </a:solidFill>
              <a:latin typeface="Calibri" pitchFamily="34" charset="0"/>
              <a:cs typeface="Calibri" pitchFamily="34" charset="0"/>
            </a:endParaRPr>
          </a:p>
        </p:txBody>
      </p:sp>
      <p:sp>
        <p:nvSpPr>
          <p:cNvPr id="10" name="Rectangle 9"/>
          <p:cNvSpPr/>
          <p:nvPr/>
        </p:nvSpPr>
        <p:spPr>
          <a:xfrm>
            <a:off x="2714612" y="2500306"/>
            <a:ext cx="1371209" cy="307777"/>
          </a:xfrm>
          <a:prstGeom prst="rect">
            <a:avLst/>
          </a:prstGeom>
        </p:spPr>
        <p:txBody>
          <a:bodyPr wrap="none">
            <a:spAutoFit/>
          </a:bodyPr>
          <a:lstStyle/>
          <a:p>
            <a:r>
              <a:rPr lang="fr-FR" b="1" dirty="0" err="1">
                <a:solidFill>
                  <a:srgbClr val="0070C0"/>
                </a:solidFill>
                <a:latin typeface="Calibri" pitchFamily="34" charset="0"/>
                <a:cs typeface="Calibri" pitchFamily="34" charset="0"/>
              </a:rPr>
              <a:t>PinOUT</a:t>
            </a:r>
            <a:r>
              <a:rPr lang="fr-FR" b="1" dirty="0">
                <a:solidFill>
                  <a:srgbClr val="0070C0"/>
                </a:solidFill>
                <a:latin typeface="Calibri" pitchFamily="34" charset="0"/>
                <a:cs typeface="Calibri" pitchFamily="34" charset="0"/>
              </a:rPr>
              <a:t> adapter</a:t>
            </a:r>
          </a:p>
        </p:txBody>
      </p:sp>
      <p:pic>
        <p:nvPicPr>
          <p:cNvPr id="512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7264" y="3967417"/>
            <a:ext cx="3247710" cy="2434620"/>
          </a:xfrm>
          <a:prstGeom prst="rect">
            <a:avLst/>
          </a:prstGeom>
          <a:noFill/>
          <a:ln w="9525">
            <a:noFill/>
            <a:miter lim="800000"/>
            <a:headEnd/>
            <a:tailEnd/>
          </a:ln>
          <a:effectLst/>
        </p:spPr>
      </p:pic>
      <p:sp>
        <p:nvSpPr>
          <p:cNvPr id="13" name="Rectangle 12"/>
          <p:cNvSpPr/>
          <p:nvPr/>
        </p:nvSpPr>
        <p:spPr>
          <a:xfrm>
            <a:off x="214282" y="4790344"/>
            <a:ext cx="4008983" cy="1631216"/>
          </a:xfrm>
          <a:prstGeom prst="rect">
            <a:avLst/>
          </a:prstGeom>
        </p:spPr>
        <p:txBody>
          <a:bodyPr wrap="none">
            <a:spAutoFit/>
          </a:bodyPr>
          <a:lstStyle/>
          <a:p>
            <a:r>
              <a:rPr lang="en-US" sz="2000" b="1" dirty="0">
                <a:solidFill>
                  <a:srgbClr val="0070C0"/>
                </a:solidFill>
                <a:latin typeface="Calibri" pitchFamily="34" charset="0"/>
                <a:cs typeface="Calibri" pitchFamily="34" charset="0"/>
              </a:rPr>
              <a:t>Program: </a:t>
            </a:r>
            <a:r>
              <a:rPr lang="en-US" sz="2000" b="1" dirty="0" err="1">
                <a:solidFill>
                  <a:srgbClr val="0070C0"/>
                </a:solidFill>
                <a:latin typeface="Calibri" pitchFamily="34" charset="0"/>
                <a:cs typeface="Calibri" pitchFamily="34" charset="0"/>
              </a:rPr>
              <a:t>Nunchuk</a:t>
            </a:r>
            <a:r>
              <a:rPr lang="en-US" sz="2000" b="1" dirty="0">
                <a:solidFill>
                  <a:srgbClr val="0070C0"/>
                </a:solidFill>
                <a:latin typeface="Calibri" pitchFamily="34" charset="0"/>
                <a:cs typeface="Calibri" pitchFamily="34" charset="0"/>
              </a:rPr>
              <a:t> Print </a:t>
            </a:r>
          </a:p>
          <a:p>
            <a:r>
              <a:rPr lang="en-US" sz="2000" b="1" dirty="0">
                <a:solidFill>
                  <a:srgbClr val="0070C0"/>
                </a:solidFill>
                <a:latin typeface="Calibri" pitchFamily="34" charset="0"/>
                <a:cs typeface="Calibri" pitchFamily="34" charset="0"/>
              </a:rPr>
              <a:t>read data every 100ms, and display:</a:t>
            </a:r>
          </a:p>
          <a:p>
            <a:r>
              <a:rPr lang="en-US" sz="2000" b="1" dirty="0">
                <a:solidFill>
                  <a:srgbClr val="0070C0"/>
                </a:solidFill>
                <a:latin typeface="Calibri" pitchFamily="34" charset="0"/>
                <a:cs typeface="Calibri" pitchFamily="34" charset="0"/>
              </a:rPr>
              <a:t>-    the joystick Position (x, y) </a:t>
            </a:r>
          </a:p>
          <a:p>
            <a:pPr marL="285750" indent="-285750">
              <a:buFontTx/>
              <a:buChar char="-"/>
            </a:pPr>
            <a:r>
              <a:rPr lang="en-US" sz="2000" b="1" dirty="0">
                <a:solidFill>
                  <a:srgbClr val="0070C0"/>
                </a:solidFill>
                <a:latin typeface="Calibri" pitchFamily="34" charset="0"/>
                <a:cs typeface="Calibri" pitchFamily="34" charset="0"/>
              </a:rPr>
              <a:t>accelerometer (x, y, z) </a:t>
            </a:r>
          </a:p>
          <a:p>
            <a:pPr marL="285750" indent="-285750">
              <a:buFontTx/>
              <a:buChar char="-"/>
            </a:pPr>
            <a:r>
              <a:rPr lang="en-US" sz="2000" b="1" dirty="0">
                <a:solidFill>
                  <a:srgbClr val="0070C0"/>
                </a:solidFill>
                <a:latin typeface="Calibri" pitchFamily="34" charset="0"/>
                <a:cs typeface="Calibri" pitchFamily="34" charset="0"/>
              </a:rPr>
              <a:t>buttons Z, C</a:t>
            </a:r>
            <a:endParaRPr lang="fr-FR" sz="2000" b="1" dirty="0">
              <a:solidFill>
                <a:srgbClr val="FF6600"/>
              </a:solidFill>
              <a:latin typeface="Calibri" pitchFamily="34" charset="0"/>
              <a:cs typeface="Calibri" pitchFamily="34" charset="0"/>
            </a:endParaRPr>
          </a:p>
        </p:txBody>
      </p:sp>
      <p:pic>
        <p:nvPicPr>
          <p:cNvPr id="14" name="Image 13" descr="Nunchuck_btm.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416464" y="1084470"/>
            <a:ext cx="1898022" cy="1157794"/>
          </a:xfrm>
          <a:prstGeom prst="rect">
            <a:avLst/>
          </a:prstGeom>
        </p:spPr>
      </p:pic>
      <p:pic>
        <p:nvPicPr>
          <p:cNvPr id="15" name="Image 14" descr="Nunchuck_top.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582011" y="1061931"/>
            <a:ext cx="1898022" cy="1202872"/>
          </a:xfrm>
          <a:prstGeom prst="rect">
            <a:avLst/>
          </a:prstGeom>
        </p:spPr>
      </p:pic>
      <p:sp>
        <p:nvSpPr>
          <p:cNvPr id="16" name="Rectangle 15"/>
          <p:cNvSpPr/>
          <p:nvPr/>
        </p:nvSpPr>
        <p:spPr>
          <a:xfrm>
            <a:off x="6643702" y="2714620"/>
            <a:ext cx="2286016" cy="1169551"/>
          </a:xfrm>
          <a:prstGeom prst="rect">
            <a:avLst/>
          </a:prstGeom>
        </p:spPr>
        <p:txBody>
          <a:bodyPr wrap="square">
            <a:spAutoFit/>
          </a:bodyPr>
          <a:lstStyle/>
          <a:p>
            <a:r>
              <a:rPr lang="fr-FR" sz="1000" b="1" dirty="0">
                <a:latin typeface="Calibri" pitchFamily="34" charset="0"/>
                <a:cs typeface="Calibri" pitchFamily="34" charset="0"/>
              </a:rPr>
              <a:t>Chip listing: </a:t>
            </a:r>
          </a:p>
          <a:p>
            <a:r>
              <a:rPr lang="fr-FR" sz="1000" b="1" dirty="0">
                <a:latin typeface="Calibri" pitchFamily="34" charset="0"/>
                <a:cs typeface="Calibri" pitchFamily="34" charset="0"/>
              </a:rPr>
              <a:t>U1: </a:t>
            </a:r>
            <a:r>
              <a:rPr lang="fr-FR" sz="1000" b="1" dirty="0" err="1">
                <a:latin typeface="Calibri" pitchFamily="34" charset="0"/>
                <a:cs typeface="Calibri" pitchFamily="34" charset="0"/>
              </a:rPr>
              <a:t>Unknown</a:t>
            </a:r>
            <a:r>
              <a:rPr lang="fr-FR" sz="1000" b="1" dirty="0">
                <a:latin typeface="Calibri" pitchFamily="34" charset="0"/>
                <a:cs typeface="Calibri" pitchFamily="34" charset="0"/>
              </a:rPr>
              <a:t> manufacturer - "FNURVL" "A 405" "633KM" (custom </a:t>
            </a:r>
            <a:r>
              <a:rPr lang="fr-FR" sz="1000" b="1" dirty="0" err="1">
                <a:latin typeface="Calibri" pitchFamily="34" charset="0"/>
                <a:cs typeface="Calibri" pitchFamily="34" charset="0"/>
              </a:rPr>
              <a:t>processing</a:t>
            </a:r>
            <a:r>
              <a:rPr lang="fr-FR" sz="1000" b="1" dirty="0">
                <a:latin typeface="Calibri" pitchFamily="34" charset="0"/>
                <a:cs typeface="Calibri" pitchFamily="34" charset="0"/>
              </a:rPr>
              <a:t> chip? - TQFP48) </a:t>
            </a:r>
          </a:p>
          <a:p>
            <a:r>
              <a:rPr lang="fr-FR" sz="1000" b="1" dirty="0">
                <a:latin typeface="Calibri" pitchFamily="34" charset="0"/>
                <a:cs typeface="Calibri" pitchFamily="34" charset="0"/>
              </a:rPr>
              <a:t>U2: </a:t>
            </a:r>
            <a:r>
              <a:rPr lang="fr-FR" sz="1000" b="1" dirty="0">
                <a:latin typeface="Calibri" pitchFamily="34" charset="0"/>
                <a:cs typeface="Calibri" pitchFamily="34" charset="0"/>
                <a:hlinkClick r:id="rId7" tooltip="Chips/LIS3L02AL"/>
              </a:rPr>
              <a:t>ST </a:t>
            </a:r>
            <a:r>
              <a:rPr lang="fr-FR" sz="1000" b="1" dirty="0" err="1">
                <a:latin typeface="Calibri" pitchFamily="34" charset="0"/>
                <a:cs typeface="Calibri" pitchFamily="34" charset="0"/>
                <a:hlinkClick r:id="rId7" tooltip="Chips/LIS3L02AL"/>
              </a:rPr>
              <a:t>Microelectronics</a:t>
            </a:r>
            <a:r>
              <a:rPr lang="fr-FR" sz="1000" b="1" dirty="0">
                <a:latin typeface="Calibri" pitchFamily="34" charset="0"/>
                <a:cs typeface="Calibri" pitchFamily="34" charset="0"/>
                <a:hlinkClick r:id="rId7" tooltip="Chips/LIS3L02AL"/>
              </a:rPr>
              <a:t> LIS3L02AL 3-axis </a:t>
            </a:r>
            <a:r>
              <a:rPr lang="fr-FR" sz="1000" b="1" dirty="0" err="1">
                <a:latin typeface="Calibri" pitchFamily="34" charset="0"/>
                <a:cs typeface="Calibri" pitchFamily="34" charset="0"/>
                <a:hlinkClick r:id="rId7" tooltip="Chips/LIS3L02AL"/>
              </a:rPr>
              <a:t>accelerometer</a:t>
            </a:r>
            <a:r>
              <a:rPr lang="fr-FR" sz="1000" b="1" dirty="0">
                <a:latin typeface="Calibri" pitchFamily="34" charset="0"/>
                <a:cs typeface="Calibri" pitchFamily="34" charset="0"/>
                <a:hlinkClick r:id="rId7" tooltip="Chips/LIS3L02AL"/>
              </a:rPr>
              <a:t> - "1806" "3L02AE" "615" "MLT" (</a:t>
            </a:r>
            <a:r>
              <a:rPr lang="fr-FR" sz="1000" b="1" dirty="0" err="1">
                <a:latin typeface="Calibri" pitchFamily="34" charset="0"/>
                <a:cs typeface="Calibri" pitchFamily="34" charset="0"/>
                <a:hlinkClick r:id="rId7" tooltip="Chips/LIS3L02AL"/>
              </a:rPr>
              <a:t>accelerometer</a:t>
            </a:r>
            <a:r>
              <a:rPr lang="fr-FR" sz="1000" b="1" dirty="0">
                <a:latin typeface="Calibri" pitchFamily="34" charset="0"/>
                <a:cs typeface="Calibri" pitchFamily="34" charset="0"/>
                <a:hlinkClick r:id="rId7" tooltip="Chips/LIS3L02AL"/>
              </a:rPr>
              <a:t> - LGA-8)</a:t>
            </a:r>
            <a:r>
              <a:rPr lang="fr-FR" sz="1000" b="1" dirty="0">
                <a:latin typeface="Calibri" pitchFamily="34" charset="0"/>
                <a:cs typeface="Calibri" pitchFamily="34" charset="0"/>
              </a:rPr>
              <a:t> </a:t>
            </a:r>
          </a:p>
        </p:txBody>
      </p:sp>
      <p:grpSp>
        <p:nvGrpSpPr>
          <p:cNvPr id="29" name="Groupe 28"/>
          <p:cNvGrpSpPr/>
          <p:nvPr/>
        </p:nvGrpSpPr>
        <p:grpSpPr>
          <a:xfrm>
            <a:off x="2364311" y="2643182"/>
            <a:ext cx="2779193" cy="1811950"/>
            <a:chOff x="2364311" y="2643182"/>
            <a:chExt cx="2779193" cy="1811950"/>
          </a:xfrm>
        </p:grpSpPr>
        <p:pic>
          <p:nvPicPr>
            <p:cNvPr id="17" name="Image 16" descr="Adaptateur_Nunchuk.JPG"/>
            <p:cNvPicPr>
              <a:picLocks noChangeAspect="1"/>
            </p:cNvPicPr>
            <p:nvPr/>
          </p:nvPicPr>
          <p:blipFill>
            <a:blip r:embed="rId8" cstate="print">
              <a:lum bright="-20000" contrast="20000"/>
              <a:extLst>
                <a:ext uri="{28A0092B-C50C-407E-A947-70E740481C1C}">
                  <a14:useLocalDpi xmlns:a14="http://schemas.microsoft.com/office/drawing/2010/main" val="0"/>
                </a:ext>
              </a:extLst>
            </a:blip>
            <a:stretch>
              <a:fillRect/>
            </a:stretch>
          </p:blipFill>
          <p:spPr>
            <a:xfrm>
              <a:off x="2364311" y="2934623"/>
              <a:ext cx="2654264" cy="1220390"/>
            </a:xfrm>
            <a:prstGeom prst="rect">
              <a:avLst/>
            </a:prstGeom>
          </p:spPr>
        </p:pic>
        <p:sp>
          <p:nvSpPr>
            <p:cNvPr id="18" name="ZoneTexte 17"/>
            <p:cNvSpPr txBox="1"/>
            <p:nvPr/>
          </p:nvSpPr>
          <p:spPr>
            <a:xfrm>
              <a:off x="4562896" y="2908664"/>
              <a:ext cx="580608" cy="338554"/>
            </a:xfrm>
            <a:prstGeom prst="rect">
              <a:avLst/>
            </a:prstGeom>
            <a:noFill/>
          </p:spPr>
          <p:txBody>
            <a:bodyPr wrap="none" rtlCol="0">
              <a:spAutoFit/>
            </a:bodyPr>
            <a:lstStyle/>
            <a:p>
              <a:r>
                <a:rPr lang="fr-FR" sz="1600" b="1" dirty="0">
                  <a:solidFill>
                    <a:srgbClr val="FF6600"/>
                  </a:solidFill>
                  <a:latin typeface="Calibri" pitchFamily="34" charset="0"/>
                  <a:cs typeface="Calibri" pitchFamily="34" charset="0"/>
                </a:rPr>
                <a:t>GND</a:t>
              </a:r>
            </a:p>
          </p:txBody>
        </p:sp>
        <p:sp>
          <p:nvSpPr>
            <p:cNvPr id="19" name="ZoneTexte 18"/>
            <p:cNvSpPr txBox="1"/>
            <p:nvPr/>
          </p:nvSpPr>
          <p:spPr>
            <a:xfrm>
              <a:off x="4327563" y="2643182"/>
              <a:ext cx="532518" cy="338554"/>
            </a:xfrm>
            <a:prstGeom prst="rect">
              <a:avLst/>
            </a:prstGeom>
            <a:noFill/>
          </p:spPr>
          <p:txBody>
            <a:bodyPr wrap="none" rtlCol="0">
              <a:spAutoFit/>
            </a:bodyPr>
            <a:lstStyle/>
            <a:p>
              <a:r>
                <a:rPr lang="fr-FR" sz="1600" b="1" dirty="0">
                  <a:solidFill>
                    <a:srgbClr val="FF6600"/>
                  </a:solidFill>
                  <a:latin typeface="Calibri" pitchFamily="34" charset="0"/>
                  <a:cs typeface="Calibri" pitchFamily="34" charset="0"/>
                </a:rPr>
                <a:t>SDA</a:t>
              </a:r>
            </a:p>
          </p:txBody>
        </p:sp>
        <p:sp>
          <p:nvSpPr>
            <p:cNvPr id="20" name="ZoneTexte 19"/>
            <p:cNvSpPr txBox="1"/>
            <p:nvPr/>
          </p:nvSpPr>
          <p:spPr>
            <a:xfrm>
              <a:off x="4190269" y="4116578"/>
              <a:ext cx="503664" cy="338554"/>
            </a:xfrm>
            <a:prstGeom prst="rect">
              <a:avLst/>
            </a:prstGeom>
            <a:noFill/>
          </p:spPr>
          <p:txBody>
            <a:bodyPr wrap="none" rtlCol="0">
              <a:spAutoFit/>
            </a:bodyPr>
            <a:lstStyle/>
            <a:p>
              <a:r>
                <a:rPr lang="fr-FR" sz="1600" b="1" dirty="0">
                  <a:solidFill>
                    <a:srgbClr val="FF6600"/>
                  </a:solidFill>
                  <a:latin typeface="Calibri" pitchFamily="34" charset="0"/>
                  <a:cs typeface="Calibri" pitchFamily="34" charset="0"/>
                </a:rPr>
                <a:t>SCK</a:t>
              </a:r>
            </a:p>
          </p:txBody>
        </p:sp>
        <p:sp>
          <p:nvSpPr>
            <p:cNvPr id="21" name="ZoneTexte 20"/>
            <p:cNvSpPr txBox="1"/>
            <p:nvPr/>
          </p:nvSpPr>
          <p:spPr>
            <a:xfrm>
              <a:off x="4479619" y="3849462"/>
              <a:ext cx="409086" cy="338554"/>
            </a:xfrm>
            <a:prstGeom prst="rect">
              <a:avLst/>
            </a:prstGeom>
            <a:noFill/>
          </p:spPr>
          <p:txBody>
            <a:bodyPr wrap="none" rtlCol="0">
              <a:spAutoFit/>
            </a:bodyPr>
            <a:lstStyle/>
            <a:p>
              <a:r>
                <a:rPr lang="fr-FR" sz="1600" b="1" dirty="0">
                  <a:solidFill>
                    <a:srgbClr val="FF6600"/>
                  </a:solidFill>
                  <a:latin typeface="Calibri" pitchFamily="34" charset="0"/>
                  <a:cs typeface="Calibri" pitchFamily="34" charset="0"/>
                </a:rPr>
                <a:t>+V</a:t>
              </a:r>
            </a:p>
          </p:txBody>
        </p:sp>
        <p:cxnSp>
          <p:nvCxnSpPr>
            <p:cNvPr id="23" name="Connecteur droit avec flèche 22"/>
            <p:cNvCxnSpPr/>
            <p:nvPr/>
          </p:nvCxnSpPr>
          <p:spPr>
            <a:xfrm rot="5400000" flipH="1" flipV="1">
              <a:off x="4190917" y="3934202"/>
              <a:ext cx="494754" cy="2250"/>
            </a:xfrm>
            <a:prstGeom prst="straightConnector1">
              <a:avLst/>
            </a:prstGeom>
            <a:ln w="38100">
              <a:solidFill>
                <a:srgbClr val="FF66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rot="16200000" flipV="1">
              <a:off x="4584329" y="3797553"/>
              <a:ext cx="220434" cy="1228"/>
            </a:xfrm>
            <a:prstGeom prst="straightConnector1">
              <a:avLst/>
            </a:prstGeom>
            <a:ln w="38100">
              <a:solidFill>
                <a:srgbClr val="FF66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rot="16200000" flipH="1">
              <a:off x="4328077" y="3156550"/>
              <a:ext cx="494754" cy="2250"/>
            </a:xfrm>
            <a:prstGeom prst="straightConnector1">
              <a:avLst/>
            </a:prstGeom>
            <a:ln w="38100">
              <a:solidFill>
                <a:srgbClr val="FF66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rot="5400000">
              <a:off x="4722712" y="3299937"/>
              <a:ext cx="220434" cy="1228"/>
            </a:xfrm>
            <a:prstGeom prst="straightConnector1">
              <a:avLst/>
            </a:prstGeom>
            <a:ln w="38100">
              <a:solidFill>
                <a:srgbClr val="FF6600"/>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5" name="Image 24">
            <a:hlinkClick r:id="rId9" action="ppaction://hlinksldjump"/>
            <a:extLst>
              <a:ext uri="{FF2B5EF4-FFF2-40B4-BE49-F238E27FC236}">
                <a16:creationId xmlns:a16="http://schemas.microsoft.com/office/drawing/2014/main" id="{6CAE42BF-3DB3-4A65-A9A4-F9B93C4192D5}"/>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blinds(horizontal)">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125"/>
                                        </p:tgtEl>
                                        <p:attrNameLst>
                                          <p:attrName>style.visibility</p:attrName>
                                        </p:attrNameLst>
                                      </p:cBhvr>
                                      <p:to>
                                        <p:strVal val="visible"/>
                                      </p:to>
                                    </p:set>
                                    <p:animEffect transition="in" filter="blinds(horizontal)">
                                      <p:cBhvr>
                                        <p:cTn id="26" dur="500"/>
                                        <p:tgtEl>
                                          <p:spTgt spid="512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par>
                                <p:cTn id="32" presetID="3" presetClass="entr" presetSubtype="10" fill="hold" nodeType="withEffect">
                                  <p:stCondLst>
                                    <p:cond delay="0"/>
                                  </p:stCondLst>
                                  <p:childTnLst>
                                    <p:set>
                                      <p:cBhvr>
                                        <p:cTn id="33" dur="1" fill="hold">
                                          <p:stCondLst>
                                            <p:cond delay="0"/>
                                          </p:stCondLst>
                                        </p:cTn>
                                        <p:tgtEl>
                                          <p:spTgt spid="5123"/>
                                        </p:tgtEl>
                                        <p:attrNameLst>
                                          <p:attrName>style.visibility</p:attrName>
                                        </p:attrNameLst>
                                      </p:cBhvr>
                                      <p:to>
                                        <p:strVal val="visible"/>
                                      </p:to>
                                    </p:set>
                                    <p:animEffect transition="in" filter="blinds(horizontal)">
                                      <p:cBhvr>
                                        <p:cTn id="34" dur="500"/>
                                        <p:tgtEl>
                                          <p:spTgt spid="5123"/>
                                        </p:tgtEl>
                                      </p:cBhvr>
                                    </p:animEffect>
                                  </p:childTnLst>
                                </p:cTn>
                              </p:par>
                              <p:par>
                                <p:cTn id="35" presetID="3" presetClass="entr" presetSubtype="1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3"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numéro de diapositive 2"/>
          <p:cNvSpPr>
            <a:spLocks noGrp="1"/>
          </p:cNvSpPr>
          <p:nvPr>
            <p:ph type="sldNum" sz="quarter" idx="12"/>
          </p:nvPr>
        </p:nvSpPr>
        <p:spPr/>
        <p:txBody>
          <a:bodyPr/>
          <a:lstStyle/>
          <a:p>
            <a:pPr>
              <a:defRPr/>
            </a:pPr>
            <a:fld id="{9C55FE6D-E465-4EEE-B751-FDEACB5F1FBF}" type="slidenum">
              <a:rPr lang="fr-FR" smtClean="0"/>
              <a:pPr>
                <a:defRPr/>
              </a:pPr>
              <a:t>2</a:t>
            </a:fld>
            <a:endParaRPr lang="fr-FR" dirty="0"/>
          </a:p>
        </p:txBody>
      </p:sp>
      <p:grpSp>
        <p:nvGrpSpPr>
          <p:cNvPr id="9" name="Groupe 8">
            <a:extLst>
              <a:ext uri="{FF2B5EF4-FFF2-40B4-BE49-F238E27FC236}">
                <a16:creationId xmlns:a16="http://schemas.microsoft.com/office/drawing/2014/main" id="{BAB3F652-F272-45D4-B7B4-7CF04D1542C7}"/>
              </a:ext>
            </a:extLst>
          </p:cNvPr>
          <p:cNvGrpSpPr/>
          <p:nvPr/>
        </p:nvGrpSpPr>
        <p:grpSpPr>
          <a:xfrm>
            <a:off x="1703332" y="1032545"/>
            <a:ext cx="7450955" cy="1986226"/>
            <a:chOff x="1703332" y="1032545"/>
            <a:chExt cx="7450955" cy="1986226"/>
          </a:xfrm>
        </p:grpSpPr>
        <p:sp>
          <p:nvSpPr>
            <p:cNvPr id="20" name="Rectangle 3"/>
            <p:cNvSpPr>
              <a:spLocks noChangeArrowheads="1"/>
            </p:cNvSpPr>
            <p:nvPr/>
          </p:nvSpPr>
          <p:spPr bwMode="auto">
            <a:xfrm>
              <a:off x="1703332" y="2312115"/>
              <a:ext cx="1739804" cy="524301"/>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b="1" dirty="0">
                  <a:solidFill>
                    <a:srgbClr val="FFFF00"/>
                  </a:solidFill>
                  <a:effectLst>
                    <a:outerShdw blurRad="38100" dist="38100" dir="2700000" algn="tl">
                      <a:srgbClr val="000000">
                        <a:alpha val="43137"/>
                      </a:srgbClr>
                    </a:outerShdw>
                  </a:effectLst>
                  <a:latin typeface="Calibri" pitchFamily="34" charset="0"/>
                </a:rPr>
                <a:t>ANALOG ELECTRONIC CIRCUIT</a:t>
              </a:r>
              <a:endParaRPr lang="fr-FR" b="1" dirty="0">
                <a:solidFill>
                  <a:srgbClr val="FFFF00"/>
                </a:solidFill>
                <a:effectLst>
                  <a:outerShdw blurRad="38100" dist="38100" dir="2700000" algn="tl">
                    <a:srgbClr val="000000">
                      <a:alpha val="43137"/>
                    </a:srgbClr>
                  </a:outerShdw>
                </a:effectLst>
                <a:latin typeface="Calibri" pitchFamily="34" charset="0"/>
              </a:endParaRP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2377" y="1032545"/>
              <a:ext cx="3491910" cy="1986226"/>
            </a:xfrm>
            <a:prstGeom prst="rect">
              <a:avLst/>
            </a:prstGeom>
          </p:spPr>
        </p:pic>
        <p:sp>
          <p:nvSpPr>
            <p:cNvPr id="22" name="Flèche droite 21"/>
            <p:cNvSpPr/>
            <p:nvPr/>
          </p:nvSpPr>
          <p:spPr>
            <a:xfrm>
              <a:off x="3953269" y="2317095"/>
              <a:ext cx="1954971" cy="3801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grpSp>
      <p:grpSp>
        <p:nvGrpSpPr>
          <p:cNvPr id="11" name="Groupe 10">
            <a:extLst>
              <a:ext uri="{FF2B5EF4-FFF2-40B4-BE49-F238E27FC236}">
                <a16:creationId xmlns:a16="http://schemas.microsoft.com/office/drawing/2014/main" id="{8BA2681F-6D7E-4792-8AC1-D6408F2C0DBD}"/>
              </a:ext>
            </a:extLst>
          </p:cNvPr>
          <p:cNvGrpSpPr/>
          <p:nvPr/>
        </p:nvGrpSpPr>
        <p:grpSpPr>
          <a:xfrm>
            <a:off x="3477698" y="3614901"/>
            <a:ext cx="4036899" cy="1110766"/>
            <a:chOff x="3477698" y="3614901"/>
            <a:chExt cx="4036899" cy="1110766"/>
          </a:xfrm>
        </p:grpSpPr>
        <p:sp>
          <p:nvSpPr>
            <p:cNvPr id="18" name="Rectangle 3"/>
            <p:cNvSpPr>
              <a:spLocks noChangeArrowheads="1"/>
            </p:cNvSpPr>
            <p:nvPr/>
          </p:nvSpPr>
          <p:spPr bwMode="auto">
            <a:xfrm>
              <a:off x="3477698" y="3846466"/>
              <a:ext cx="1481895" cy="773937"/>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b="1" dirty="0">
                  <a:solidFill>
                    <a:srgbClr val="FFFF00"/>
                  </a:solidFill>
                  <a:effectLst>
                    <a:outerShdw blurRad="38100" dist="38100" dir="2700000" algn="tl">
                      <a:srgbClr val="000000">
                        <a:alpha val="43137"/>
                      </a:srgbClr>
                    </a:outerShdw>
                  </a:effectLst>
                  <a:latin typeface="Calibri" pitchFamily="34" charset="0"/>
                </a:rPr>
                <a:t>PCB SHIELD ELABORATION (KICAD)</a:t>
              </a:r>
              <a:endParaRPr lang="fr-FR" b="1" dirty="0">
                <a:solidFill>
                  <a:srgbClr val="FFFF00"/>
                </a:solidFill>
                <a:effectLst>
                  <a:outerShdw blurRad="38100" dist="38100" dir="2700000" algn="tl">
                    <a:srgbClr val="000000">
                      <a:alpha val="43137"/>
                    </a:srgbClr>
                  </a:outerShdw>
                </a:effectLst>
                <a:latin typeface="Calibri" pitchFamily="34" charset="0"/>
              </a:endParaRP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2357" y="3614901"/>
              <a:ext cx="2012240" cy="1110766"/>
            </a:xfrm>
            <a:prstGeom prst="rect">
              <a:avLst/>
            </a:prstGeom>
          </p:spPr>
        </p:pic>
        <p:sp>
          <p:nvSpPr>
            <p:cNvPr id="28" name="Flèche droite 27"/>
            <p:cNvSpPr/>
            <p:nvPr/>
          </p:nvSpPr>
          <p:spPr>
            <a:xfrm>
              <a:off x="5061050" y="4079304"/>
              <a:ext cx="917967" cy="380149"/>
            </a:xfrm>
            <a:prstGeom prst="rightArrow">
              <a:avLst/>
            </a:prstGeom>
            <a:ln>
              <a:solidFill>
                <a:srgbClr val="002060"/>
              </a:solidFill>
              <a:prstDash val="lgDashDot"/>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grpSp>
      <p:grpSp>
        <p:nvGrpSpPr>
          <p:cNvPr id="8" name="Groupe 7">
            <a:extLst>
              <a:ext uri="{FF2B5EF4-FFF2-40B4-BE49-F238E27FC236}">
                <a16:creationId xmlns:a16="http://schemas.microsoft.com/office/drawing/2014/main" id="{7F6F8079-F04A-4203-B961-8BDBF95B9E92}"/>
              </a:ext>
            </a:extLst>
          </p:cNvPr>
          <p:cNvGrpSpPr/>
          <p:nvPr/>
        </p:nvGrpSpPr>
        <p:grpSpPr>
          <a:xfrm>
            <a:off x="920766" y="1515175"/>
            <a:ext cx="4665842" cy="796940"/>
            <a:chOff x="920766" y="1515175"/>
            <a:chExt cx="4665842" cy="796940"/>
          </a:xfrm>
        </p:grpSpPr>
        <p:sp>
          <p:nvSpPr>
            <p:cNvPr id="21" name="Rectangle 3"/>
            <p:cNvSpPr>
              <a:spLocks noChangeArrowheads="1"/>
            </p:cNvSpPr>
            <p:nvPr/>
          </p:nvSpPr>
          <p:spPr bwMode="auto">
            <a:xfrm>
              <a:off x="920766" y="1627543"/>
              <a:ext cx="1507542" cy="538744"/>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b="1" dirty="0">
                  <a:solidFill>
                    <a:srgbClr val="FFFF00"/>
                  </a:solidFill>
                  <a:effectLst>
                    <a:outerShdw blurRad="38100" dist="38100" dir="2700000" algn="tl">
                      <a:srgbClr val="000000">
                        <a:alpha val="43137"/>
                      </a:srgbClr>
                    </a:outerShdw>
                  </a:effectLst>
                  <a:latin typeface="Calibri" pitchFamily="34" charset="0"/>
                </a:rPr>
                <a:t>GRAPHITE STRAIN SENSOR</a:t>
              </a:r>
            </a:p>
          </p:txBody>
        </p:sp>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25551" y="851058"/>
              <a:ext cx="796940" cy="2125174"/>
            </a:xfrm>
            <a:prstGeom prst="rect">
              <a:avLst/>
            </a:prstGeom>
          </p:spPr>
        </p:pic>
        <p:sp>
          <p:nvSpPr>
            <p:cNvPr id="35" name="Flèche droite 34"/>
            <p:cNvSpPr/>
            <p:nvPr/>
          </p:nvSpPr>
          <p:spPr>
            <a:xfrm>
              <a:off x="2815378" y="1691261"/>
              <a:ext cx="410262" cy="3801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grpSp>
      <p:grpSp>
        <p:nvGrpSpPr>
          <p:cNvPr id="6" name="Groupe 5">
            <a:extLst>
              <a:ext uri="{FF2B5EF4-FFF2-40B4-BE49-F238E27FC236}">
                <a16:creationId xmlns:a16="http://schemas.microsoft.com/office/drawing/2014/main" id="{0D117AE1-C8F4-4100-9769-59A9A15DBC00}"/>
              </a:ext>
            </a:extLst>
          </p:cNvPr>
          <p:cNvGrpSpPr/>
          <p:nvPr/>
        </p:nvGrpSpPr>
        <p:grpSpPr>
          <a:xfrm>
            <a:off x="404199" y="619268"/>
            <a:ext cx="4848492" cy="847104"/>
            <a:chOff x="404199" y="619268"/>
            <a:chExt cx="4848492" cy="847104"/>
          </a:xfrm>
        </p:grpSpPr>
        <p:sp>
          <p:nvSpPr>
            <p:cNvPr id="16" name="Rectangle 3"/>
            <p:cNvSpPr>
              <a:spLocks noChangeArrowheads="1"/>
            </p:cNvSpPr>
            <p:nvPr/>
          </p:nvSpPr>
          <p:spPr bwMode="auto">
            <a:xfrm>
              <a:off x="404199" y="867502"/>
              <a:ext cx="2603678" cy="523599"/>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b="1" dirty="0">
                  <a:solidFill>
                    <a:srgbClr val="FFFF00"/>
                  </a:solidFill>
                  <a:effectLst>
                    <a:outerShdw blurRad="38100" dist="38100" dir="2700000" algn="tl">
                      <a:srgbClr val="000000">
                        <a:alpha val="43137"/>
                      </a:srgbClr>
                    </a:outerShdw>
                  </a:effectLst>
                  <a:latin typeface="Calibri" pitchFamily="34" charset="0"/>
                </a:rPr>
                <a:t>INTRODUCTION TO SENSOR AND MEASUREMENT CHAIN </a:t>
              </a:r>
            </a:p>
          </p:txBody>
        </p:sp>
        <p:pic>
          <p:nvPicPr>
            <p:cNvPr id="17" name="Image 16" descr="the-smart-device-specification-for-remote-labs-6-638.jpg"/>
            <p:cNvPicPr/>
            <p:nvPr/>
          </p:nvPicPr>
          <p:blipFill>
            <a:blip r:embed="rId5" cstate="print">
              <a:extLst>
                <a:ext uri="{28A0092B-C50C-407E-A947-70E740481C1C}">
                  <a14:useLocalDpi xmlns:a14="http://schemas.microsoft.com/office/drawing/2010/main" val="0"/>
                </a:ext>
              </a:extLst>
            </a:blip>
            <a:srcRect/>
            <a:stretch>
              <a:fillRect/>
            </a:stretch>
          </p:blipFill>
          <p:spPr>
            <a:xfrm>
              <a:off x="3843775" y="619268"/>
              <a:ext cx="1408916" cy="847104"/>
            </a:xfrm>
            <a:prstGeom prst="rect">
              <a:avLst/>
            </a:prstGeom>
          </p:spPr>
        </p:pic>
        <p:sp>
          <p:nvSpPr>
            <p:cNvPr id="36" name="Flèche droite 35"/>
            <p:cNvSpPr/>
            <p:nvPr/>
          </p:nvSpPr>
          <p:spPr>
            <a:xfrm>
              <a:off x="3225640" y="895187"/>
              <a:ext cx="491835" cy="3801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grpSp>
      <p:grpSp>
        <p:nvGrpSpPr>
          <p:cNvPr id="23" name="Groupe 22">
            <a:extLst>
              <a:ext uri="{FF2B5EF4-FFF2-40B4-BE49-F238E27FC236}">
                <a16:creationId xmlns:a16="http://schemas.microsoft.com/office/drawing/2014/main" id="{8FDA78CD-4657-4E32-A75B-07B15758F380}"/>
              </a:ext>
            </a:extLst>
          </p:cNvPr>
          <p:cNvGrpSpPr/>
          <p:nvPr/>
        </p:nvGrpSpPr>
        <p:grpSpPr>
          <a:xfrm>
            <a:off x="5109244" y="5146830"/>
            <a:ext cx="3979313" cy="1418630"/>
            <a:chOff x="5109244" y="5146830"/>
            <a:chExt cx="3979313" cy="1418630"/>
          </a:xfrm>
        </p:grpSpPr>
        <p:pic>
          <p:nvPicPr>
            <p:cNvPr id="3" name="Image 2"/>
            <p:cNvPicPr>
              <a:picLocks noChangeAspect="1"/>
            </p:cNvPicPr>
            <p:nvPr/>
          </p:nvPicPr>
          <p:blipFill rotWithShape="1">
            <a:blip r:embed="rId6" cstate="print">
              <a:extLst>
                <a:ext uri="{28A0092B-C50C-407E-A947-70E740481C1C}">
                  <a14:useLocalDpi xmlns:a14="http://schemas.microsoft.com/office/drawing/2010/main" val="0"/>
                </a:ext>
              </a:extLst>
            </a:blip>
            <a:srcRect l="48505" b="32044"/>
            <a:stretch/>
          </p:blipFill>
          <p:spPr>
            <a:xfrm>
              <a:off x="7514597" y="5146830"/>
              <a:ext cx="1573960" cy="1418630"/>
            </a:xfrm>
            <a:prstGeom prst="rect">
              <a:avLst/>
            </a:prstGeom>
          </p:spPr>
        </p:pic>
        <p:sp>
          <p:nvSpPr>
            <p:cNvPr id="37" name="Flèche droite 36"/>
            <p:cNvSpPr/>
            <p:nvPr/>
          </p:nvSpPr>
          <p:spPr>
            <a:xfrm>
              <a:off x="6547932" y="5650166"/>
              <a:ext cx="850287" cy="380149"/>
            </a:xfrm>
            <a:prstGeom prst="rightArrow">
              <a:avLst/>
            </a:prstGeom>
            <a:ln>
              <a:solidFill>
                <a:srgbClr val="002060"/>
              </a:solidFill>
              <a:prstDash val="lgDashDot"/>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38" name="Rectangle 3"/>
            <p:cNvSpPr>
              <a:spLocks noChangeArrowheads="1"/>
            </p:cNvSpPr>
            <p:nvPr/>
          </p:nvSpPr>
          <p:spPr bwMode="auto">
            <a:xfrm>
              <a:off x="5109244" y="5581741"/>
              <a:ext cx="1257632" cy="548808"/>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b="1" dirty="0">
                  <a:solidFill>
                    <a:srgbClr val="FFFF00"/>
                  </a:solidFill>
                  <a:effectLst>
                    <a:outerShdw blurRad="38100" dist="38100" dir="2700000" algn="tl">
                      <a:srgbClr val="000000">
                        <a:alpha val="43137"/>
                      </a:srgbClr>
                    </a:outerShdw>
                  </a:effectLst>
                  <a:latin typeface="Calibri" pitchFamily="34" charset="0"/>
                </a:rPr>
                <a:t>SENSOR DATASHEET</a:t>
              </a:r>
            </a:p>
            <a:p>
              <a:pPr algn="ctr" defTabSz="912813">
                <a:spcBef>
                  <a:spcPts val="0"/>
                </a:spcBef>
                <a:defRPr/>
              </a:pPr>
              <a:endParaRPr lang="en-US" b="1" dirty="0">
                <a:solidFill>
                  <a:srgbClr val="FFFF00"/>
                </a:solidFill>
                <a:effectLst>
                  <a:outerShdw blurRad="38100" dist="38100" dir="2700000" algn="tl">
                    <a:srgbClr val="000000">
                      <a:alpha val="43137"/>
                    </a:srgbClr>
                  </a:outerShdw>
                </a:effectLst>
                <a:latin typeface="Calibri" pitchFamily="34" charset="0"/>
              </a:endParaRPr>
            </a:p>
          </p:txBody>
        </p:sp>
      </p:grpSp>
      <p:grpSp>
        <p:nvGrpSpPr>
          <p:cNvPr id="10" name="Groupe 9">
            <a:extLst>
              <a:ext uri="{FF2B5EF4-FFF2-40B4-BE49-F238E27FC236}">
                <a16:creationId xmlns:a16="http://schemas.microsoft.com/office/drawing/2014/main" id="{B19DE639-2456-4717-8FCC-420F6919D285}"/>
              </a:ext>
            </a:extLst>
          </p:cNvPr>
          <p:cNvGrpSpPr/>
          <p:nvPr/>
        </p:nvGrpSpPr>
        <p:grpSpPr>
          <a:xfrm>
            <a:off x="2557728" y="2758827"/>
            <a:ext cx="4488164" cy="939141"/>
            <a:chOff x="2557728" y="2758827"/>
            <a:chExt cx="4488164" cy="939141"/>
          </a:xfrm>
        </p:grpSpPr>
        <p:sp>
          <p:nvSpPr>
            <p:cNvPr id="14338" name="Rectangle 3"/>
            <p:cNvSpPr>
              <a:spLocks noChangeArrowheads="1"/>
            </p:cNvSpPr>
            <p:nvPr/>
          </p:nvSpPr>
          <p:spPr bwMode="auto">
            <a:xfrm>
              <a:off x="2557728" y="2959371"/>
              <a:ext cx="1791659" cy="738597"/>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b="1" dirty="0">
                  <a:solidFill>
                    <a:srgbClr val="FFFF00"/>
                  </a:solidFill>
                  <a:effectLst>
                    <a:outerShdw blurRad="38100" dist="38100" dir="2700000" algn="tl">
                      <a:srgbClr val="000000">
                        <a:alpha val="43137"/>
                      </a:srgbClr>
                    </a:outerShdw>
                  </a:effectLst>
                  <a:latin typeface="Calibri" pitchFamily="34" charset="0"/>
                </a:rPr>
                <a:t>MICROCONTROLERS  &amp; OPEN SOURCE HARDWARE</a:t>
              </a:r>
            </a:p>
          </p:txBody>
        </p:sp>
        <p:sp>
          <p:nvSpPr>
            <p:cNvPr id="30" name="Flèche droite 29"/>
            <p:cNvSpPr/>
            <p:nvPr/>
          </p:nvSpPr>
          <p:spPr>
            <a:xfrm>
              <a:off x="4464231" y="3124594"/>
              <a:ext cx="523524" cy="380149"/>
            </a:xfrm>
            <a:prstGeom prst="rightArrow">
              <a:avLst/>
            </a:prstGeom>
            <a:ln>
              <a:solidFill>
                <a:srgbClr val="002060"/>
              </a:solidFill>
              <a:prstDash val="lgDashDot"/>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pic>
          <p:nvPicPr>
            <p:cNvPr id="14" name="Image 13" descr="arduino-uno-logo.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3526" y="2758827"/>
              <a:ext cx="1972366" cy="90400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grpSp>
      <p:grpSp>
        <p:nvGrpSpPr>
          <p:cNvPr id="15" name="Groupe 14">
            <a:extLst>
              <a:ext uri="{FF2B5EF4-FFF2-40B4-BE49-F238E27FC236}">
                <a16:creationId xmlns:a16="http://schemas.microsoft.com/office/drawing/2014/main" id="{CC8611E8-C974-4E0E-B089-94332CA28529}"/>
              </a:ext>
            </a:extLst>
          </p:cNvPr>
          <p:cNvGrpSpPr/>
          <p:nvPr/>
        </p:nvGrpSpPr>
        <p:grpSpPr>
          <a:xfrm>
            <a:off x="4342495" y="4529719"/>
            <a:ext cx="4439327" cy="1118606"/>
            <a:chOff x="4342495" y="4529719"/>
            <a:chExt cx="4439327" cy="1118606"/>
          </a:xfrm>
        </p:grpSpPr>
        <p:sp>
          <p:nvSpPr>
            <p:cNvPr id="39" name="Rectangle 3"/>
            <p:cNvSpPr>
              <a:spLocks noChangeArrowheads="1"/>
            </p:cNvSpPr>
            <p:nvPr/>
          </p:nvSpPr>
          <p:spPr bwMode="auto">
            <a:xfrm>
              <a:off x="4342495" y="4834242"/>
              <a:ext cx="823862" cy="545438"/>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b="1" dirty="0">
                  <a:solidFill>
                    <a:srgbClr val="FFFF00"/>
                  </a:solidFill>
                  <a:effectLst>
                    <a:outerShdw blurRad="38100" dist="38100" dir="2700000" algn="tl">
                      <a:srgbClr val="000000">
                        <a:alpha val="43137"/>
                      </a:srgbClr>
                    </a:outerShdw>
                  </a:effectLst>
                  <a:latin typeface="Calibri" pitchFamily="34" charset="0"/>
                </a:rPr>
                <a:t>TEST BENCH</a:t>
              </a:r>
            </a:p>
          </p:txBody>
        </p:sp>
        <p:pic>
          <p:nvPicPr>
            <p:cNvPr id="40" name="Imag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7812967" y="4292012"/>
              <a:ext cx="528466" cy="1409244"/>
            </a:xfrm>
            <a:prstGeom prst="rect">
              <a:avLst/>
            </a:prstGeom>
          </p:spPr>
        </p:pic>
        <p:pic>
          <p:nvPicPr>
            <p:cNvPr id="7" name="Imag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79917" y="4529719"/>
              <a:ext cx="1677910" cy="1118606"/>
            </a:xfrm>
            <a:prstGeom prst="rect">
              <a:avLst/>
            </a:prstGeom>
          </p:spPr>
        </p:pic>
        <p:sp>
          <p:nvSpPr>
            <p:cNvPr id="41" name="Flèche droite 40"/>
            <p:cNvSpPr/>
            <p:nvPr/>
          </p:nvSpPr>
          <p:spPr>
            <a:xfrm>
              <a:off x="5404657" y="4860507"/>
              <a:ext cx="568322" cy="380149"/>
            </a:xfrm>
            <a:prstGeom prst="rightArrow">
              <a:avLst/>
            </a:prstGeom>
            <a:ln>
              <a:solidFill>
                <a:srgbClr val="002060"/>
              </a:solidFill>
              <a:prstDash val="lgDashDot"/>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grpSp>
      <p:grpSp>
        <p:nvGrpSpPr>
          <p:cNvPr id="25" name="Groupe 24">
            <a:extLst>
              <a:ext uri="{FF2B5EF4-FFF2-40B4-BE49-F238E27FC236}">
                <a16:creationId xmlns:a16="http://schemas.microsoft.com/office/drawing/2014/main" id="{1C316FE0-D7E4-4E60-9181-5472819FFDDE}"/>
              </a:ext>
            </a:extLst>
          </p:cNvPr>
          <p:cNvGrpSpPr/>
          <p:nvPr/>
        </p:nvGrpSpPr>
        <p:grpSpPr>
          <a:xfrm>
            <a:off x="-785508" y="3852942"/>
            <a:ext cx="6729512" cy="1817331"/>
            <a:chOff x="-785508" y="3852942"/>
            <a:chExt cx="6729512" cy="1817331"/>
          </a:xfrm>
        </p:grpSpPr>
        <p:sp>
          <p:nvSpPr>
            <p:cNvPr id="19" name="Rectangle 3"/>
            <p:cNvSpPr>
              <a:spLocks noChangeArrowheads="1"/>
            </p:cNvSpPr>
            <p:nvPr/>
          </p:nvSpPr>
          <p:spPr bwMode="auto">
            <a:xfrm>
              <a:off x="588257" y="4632573"/>
              <a:ext cx="1132808" cy="305877"/>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b="1" dirty="0">
                  <a:solidFill>
                    <a:srgbClr val="FFFF00"/>
                  </a:solidFill>
                  <a:effectLst>
                    <a:outerShdw blurRad="38100" dist="38100" dir="2700000" algn="tl">
                      <a:srgbClr val="000000">
                        <a:alpha val="43137"/>
                      </a:srgbClr>
                    </a:outerShdw>
                  </a:effectLst>
                  <a:latin typeface="Calibri" pitchFamily="34" charset="0"/>
                </a:rPr>
                <a:t>GITHUB</a:t>
              </a:r>
              <a:endParaRPr lang="fr-FR" b="1" dirty="0">
                <a:solidFill>
                  <a:srgbClr val="FFFF00"/>
                </a:solidFill>
                <a:effectLst>
                  <a:outerShdw blurRad="38100" dist="38100" dir="2700000" algn="tl">
                    <a:srgbClr val="000000">
                      <a:alpha val="43137"/>
                    </a:srgbClr>
                  </a:outerShdw>
                </a:effectLst>
                <a:latin typeface="Calibri" pitchFamily="34" charset="0"/>
              </a:endParaRPr>
            </a:p>
          </p:txBody>
        </p:sp>
        <p:pic>
          <p:nvPicPr>
            <p:cNvPr id="24" name="Image 23"/>
            <p:cNvPicPr>
              <a:picLocks noChangeAspect="1"/>
            </p:cNvPicPr>
            <p:nvPr/>
          </p:nvPicPr>
          <p:blipFill rotWithShape="1">
            <a:blip r:embed="rId10" cstate="print">
              <a:extLst>
                <a:ext uri="{28A0092B-C50C-407E-A947-70E740481C1C}">
                  <a14:useLocalDpi xmlns:a14="http://schemas.microsoft.com/office/drawing/2010/main" val="0"/>
                </a:ext>
              </a:extLst>
            </a:blip>
            <a:srcRect l="20075" t="21167" r="24013" b="23787"/>
            <a:stretch/>
          </p:blipFill>
          <p:spPr>
            <a:xfrm>
              <a:off x="550639" y="5069041"/>
              <a:ext cx="2032734" cy="601232"/>
            </a:xfrm>
            <a:prstGeom prst="rect">
              <a:avLst/>
            </a:prstGeom>
          </p:spPr>
        </p:pic>
        <p:sp>
          <p:nvSpPr>
            <p:cNvPr id="26" name="Accolade fermante 25"/>
            <p:cNvSpPr/>
            <p:nvPr/>
          </p:nvSpPr>
          <p:spPr>
            <a:xfrm rot="8034503">
              <a:off x="1757677" y="1508158"/>
              <a:ext cx="543572" cy="5629941"/>
            </a:xfrm>
            <a:prstGeom prst="rightBrace">
              <a:avLst>
                <a:gd name="adj1" fmla="val 40375"/>
                <a:gd name="adj2" fmla="val 4862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2" name="Flèche droite 41"/>
            <p:cNvSpPr/>
            <p:nvPr/>
          </p:nvSpPr>
          <p:spPr>
            <a:xfrm rot="2640666">
              <a:off x="-780931" y="3852942"/>
              <a:ext cx="6724935" cy="3801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grpSp>
      <p:sp>
        <p:nvSpPr>
          <p:cNvPr id="43" name="Titre 1">
            <a:extLst>
              <a:ext uri="{FF2B5EF4-FFF2-40B4-BE49-F238E27FC236}">
                <a16:creationId xmlns:a16="http://schemas.microsoft.com/office/drawing/2014/main" id="{0ECDB109-70F6-45A3-A71E-7C1B1C1FD164}"/>
              </a:ext>
            </a:extLst>
          </p:cNvPr>
          <p:cNvSpPr txBox="1">
            <a:spLocks/>
          </p:cNvSpPr>
          <p:nvPr/>
        </p:nvSpPr>
        <p:spPr bwMode="auto">
          <a:xfrm>
            <a:off x="35496" y="0"/>
            <a:ext cx="9073008"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200" b="1" smtClean="0">
                <a:solidFill>
                  <a:schemeClr val="bg1"/>
                </a:solidFill>
                <a:latin typeface="Calibri" pitchFamily="34" charset="0"/>
                <a:ea typeface="+mj-ea"/>
                <a:cs typeface="+mj-cs"/>
              </a:defRPr>
            </a:lvl1pPr>
            <a:lvl2pPr algn="ctr" rtl="0" eaLnBrk="0" fontAlgn="base" hangingPunct="0">
              <a:spcBef>
                <a:spcPct val="0"/>
              </a:spcBef>
              <a:spcAft>
                <a:spcPct val="0"/>
              </a:spcAft>
              <a:defRPr sz="2200" b="1">
                <a:solidFill>
                  <a:schemeClr val="bg1"/>
                </a:solidFill>
                <a:latin typeface="Calibri" pitchFamily="34" charset="0"/>
              </a:defRPr>
            </a:lvl2pPr>
            <a:lvl3pPr algn="ctr" rtl="0" eaLnBrk="0" fontAlgn="base" hangingPunct="0">
              <a:spcBef>
                <a:spcPct val="0"/>
              </a:spcBef>
              <a:spcAft>
                <a:spcPct val="0"/>
              </a:spcAft>
              <a:defRPr sz="2200" b="1">
                <a:solidFill>
                  <a:schemeClr val="bg1"/>
                </a:solidFill>
                <a:latin typeface="Calibri" pitchFamily="34" charset="0"/>
              </a:defRPr>
            </a:lvl3pPr>
            <a:lvl4pPr algn="ctr" rtl="0" eaLnBrk="0" fontAlgn="base" hangingPunct="0">
              <a:spcBef>
                <a:spcPct val="0"/>
              </a:spcBef>
              <a:spcAft>
                <a:spcPct val="0"/>
              </a:spcAft>
              <a:defRPr sz="2200" b="1">
                <a:solidFill>
                  <a:schemeClr val="bg1"/>
                </a:solidFill>
                <a:latin typeface="Calibri" pitchFamily="34" charset="0"/>
              </a:defRPr>
            </a:lvl4pPr>
            <a:lvl5pPr algn="ctr" rtl="0" eaLnBrk="0" fontAlgn="base" hangingPunct="0">
              <a:spcBef>
                <a:spcPct val="0"/>
              </a:spcBef>
              <a:spcAft>
                <a:spcPct val="0"/>
              </a:spcAft>
              <a:defRPr sz="2200" b="1">
                <a:solidFill>
                  <a:schemeClr val="bg1"/>
                </a:solidFill>
                <a:latin typeface="Calibri" pitchFamily="34" charset="0"/>
              </a:defRPr>
            </a:lvl5pPr>
            <a:lvl6pPr marL="457200" algn="ctr" rtl="0" fontAlgn="base">
              <a:spcBef>
                <a:spcPct val="0"/>
              </a:spcBef>
              <a:spcAft>
                <a:spcPct val="0"/>
              </a:spcAft>
              <a:defRPr sz="2200">
                <a:solidFill>
                  <a:schemeClr val="tx2"/>
                </a:solidFill>
                <a:latin typeface="Comic Sans MS" pitchFamily="66" charset="0"/>
              </a:defRPr>
            </a:lvl6pPr>
            <a:lvl7pPr marL="914400" algn="ctr" rtl="0" fontAlgn="base">
              <a:spcBef>
                <a:spcPct val="0"/>
              </a:spcBef>
              <a:spcAft>
                <a:spcPct val="0"/>
              </a:spcAft>
              <a:defRPr sz="2200">
                <a:solidFill>
                  <a:schemeClr val="tx2"/>
                </a:solidFill>
                <a:latin typeface="Comic Sans MS" pitchFamily="66" charset="0"/>
              </a:defRPr>
            </a:lvl7pPr>
            <a:lvl8pPr marL="1371600" algn="ctr" rtl="0" fontAlgn="base">
              <a:spcBef>
                <a:spcPct val="0"/>
              </a:spcBef>
              <a:spcAft>
                <a:spcPct val="0"/>
              </a:spcAft>
              <a:defRPr sz="2200">
                <a:solidFill>
                  <a:schemeClr val="tx2"/>
                </a:solidFill>
                <a:latin typeface="Comic Sans MS" pitchFamily="66" charset="0"/>
              </a:defRPr>
            </a:lvl8pPr>
            <a:lvl9pPr marL="1828800" algn="ctr" rtl="0" fontAlgn="base">
              <a:spcBef>
                <a:spcPct val="0"/>
              </a:spcBef>
              <a:spcAft>
                <a:spcPct val="0"/>
              </a:spcAft>
              <a:defRPr sz="2200">
                <a:solidFill>
                  <a:schemeClr val="tx2"/>
                </a:solidFill>
                <a:latin typeface="Comic Sans MS" pitchFamily="66" charset="0"/>
              </a:defRPr>
            </a:lvl9pPr>
          </a:lstStyle>
          <a:p>
            <a:r>
              <a:rPr lang="fr-FR" sz="2400" kern="0" dirty="0"/>
              <a:t>UF I4GPMH21: du capteur au banc de test en open source hardware !</a:t>
            </a:r>
          </a:p>
        </p:txBody>
      </p:sp>
      <p:sp>
        <p:nvSpPr>
          <p:cNvPr id="29" name="ZoneTexte 28">
            <a:extLst>
              <a:ext uri="{FF2B5EF4-FFF2-40B4-BE49-F238E27FC236}">
                <a16:creationId xmlns:a16="http://schemas.microsoft.com/office/drawing/2014/main" id="{752602C1-EF1F-47C8-A93D-168EAC075206}"/>
              </a:ext>
            </a:extLst>
          </p:cNvPr>
          <p:cNvSpPr txBox="1"/>
          <p:nvPr/>
        </p:nvSpPr>
        <p:spPr>
          <a:xfrm>
            <a:off x="69651" y="4093451"/>
            <a:ext cx="1610954" cy="338554"/>
          </a:xfrm>
          <a:prstGeom prst="rect">
            <a:avLst/>
          </a:prstGeom>
          <a:noFill/>
        </p:spPr>
        <p:txBody>
          <a:bodyPr wrap="none" rtlCol="0">
            <a:spAutoFit/>
          </a:bodyPr>
          <a:lstStyle/>
          <a:p>
            <a:r>
              <a:rPr lang="fr-FR" sz="1600" b="1" dirty="0">
                <a:solidFill>
                  <a:srgbClr val="C00000"/>
                </a:solidFill>
                <a:effectLst>
                  <a:outerShdw blurRad="38100" dist="38100" dir="2700000" algn="tl">
                    <a:srgbClr val="000000">
                      <a:alpha val="43137"/>
                    </a:srgbClr>
                  </a:outerShdw>
                </a:effectLst>
                <a:latin typeface="+mn-lt"/>
              </a:rPr>
              <a:t>Collaborative </a:t>
            </a:r>
            <a:r>
              <a:rPr lang="fr-FR" sz="1600" b="1" dirty="0" err="1">
                <a:solidFill>
                  <a:srgbClr val="C00000"/>
                </a:solidFill>
                <a:effectLst>
                  <a:outerShdw blurRad="38100" dist="38100" dir="2700000" algn="tl">
                    <a:srgbClr val="000000">
                      <a:alpha val="43137"/>
                    </a:srgbClr>
                  </a:outerShdw>
                </a:effectLst>
                <a:latin typeface="+mn-lt"/>
              </a:rPr>
              <a:t>tool</a:t>
            </a:r>
            <a:endParaRPr lang="fr-FR" sz="1600" b="1" dirty="0">
              <a:solidFill>
                <a:srgbClr val="C00000"/>
              </a:solidFill>
              <a:effectLst>
                <a:outerShdw blurRad="38100" dist="38100" dir="2700000" algn="tl">
                  <a:srgbClr val="000000">
                    <a:alpha val="43137"/>
                  </a:srgbClr>
                </a:outerShdw>
              </a:effectLst>
              <a:latin typeface="+mn-lt"/>
            </a:endParaRPr>
          </a:p>
        </p:txBody>
      </p:sp>
      <p:sp>
        <p:nvSpPr>
          <p:cNvPr id="44" name="Rectangle 43">
            <a:extLst>
              <a:ext uri="{FF2B5EF4-FFF2-40B4-BE49-F238E27FC236}">
                <a16:creationId xmlns:a16="http://schemas.microsoft.com/office/drawing/2014/main" id="{7E0EA0F6-408B-4858-81F8-0C35FF9B6F09}"/>
              </a:ext>
            </a:extLst>
          </p:cNvPr>
          <p:cNvSpPr/>
          <p:nvPr/>
        </p:nvSpPr>
        <p:spPr>
          <a:xfrm>
            <a:off x="-3284" y="6221147"/>
            <a:ext cx="4560992" cy="307777"/>
          </a:xfrm>
          <a:prstGeom prst="rect">
            <a:avLst/>
          </a:prstGeom>
        </p:spPr>
        <p:txBody>
          <a:bodyPr wrap="none">
            <a:spAutoFit/>
          </a:bodyPr>
          <a:lstStyle/>
          <a:p>
            <a:pPr algn="ctr">
              <a:spcAft>
                <a:spcPts val="600"/>
              </a:spcAft>
              <a:defRPr/>
            </a:pPr>
            <a:r>
              <a:rPr lang="fr-FR" b="1" dirty="0">
                <a:solidFill>
                  <a:srgbClr val="FF6600"/>
                </a:solidFill>
                <a:effectLst>
                  <a:outerShdw blurRad="38100" dist="38100" dir="2700000" algn="tl">
                    <a:srgbClr val="000000">
                      <a:alpha val="43137"/>
                    </a:srgbClr>
                  </a:outerShdw>
                </a:effectLst>
                <a:latin typeface="Calibri" pitchFamily="34" charset="0"/>
                <a:cs typeface="Calibri" pitchFamily="34" charset="0"/>
                <a:hlinkClick r:id="rId11"/>
              </a:rPr>
              <a:t>https://moodle.insa-toulouse.fr/course/view.php?id=1663</a:t>
            </a:r>
            <a:endParaRPr lang="fr-FR" b="1" dirty="0">
              <a:solidFill>
                <a:srgbClr val="FF6600"/>
              </a:solidFill>
              <a:effectLst>
                <a:outerShdw blurRad="38100" dist="38100" dir="2700000" algn="tl">
                  <a:srgbClr val="000000">
                    <a:alpha val="43137"/>
                  </a:srgbClr>
                </a:outerShdw>
              </a:effectLst>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124977"/>
            <a:ext cx="4608000" cy="3279661"/>
          </a:xfrm>
          <a:prstGeom prst="rect">
            <a:avLst/>
          </a:prstGeom>
        </p:spPr>
      </p:pic>
      <p:sp>
        <p:nvSpPr>
          <p:cNvPr id="2" name="Titre 1"/>
          <p:cNvSpPr>
            <a:spLocks noGrp="1"/>
          </p:cNvSpPr>
          <p:nvPr>
            <p:ph type="title"/>
          </p:nvPr>
        </p:nvSpPr>
        <p:spPr/>
        <p:txBody>
          <a:bodyPr/>
          <a:lstStyle/>
          <a:p>
            <a:r>
              <a:rPr lang="en-US" dirty="0"/>
              <a:t>AUTOPSY OF AN ARDUINO BOARD</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20</a:t>
            </a:fld>
            <a:endParaRPr lang="fr-FR"/>
          </a:p>
        </p:txBody>
      </p:sp>
      <p:sp>
        <p:nvSpPr>
          <p:cNvPr id="5" name="Rectangle 4"/>
          <p:cNvSpPr/>
          <p:nvPr/>
        </p:nvSpPr>
        <p:spPr>
          <a:xfrm>
            <a:off x="6643702" y="4929198"/>
            <a:ext cx="916816" cy="428628"/>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I</a:t>
            </a:r>
            <a:r>
              <a:rPr lang="fr-FR" sz="1800" b="1" baseline="30000" dirty="0">
                <a:solidFill>
                  <a:schemeClr val="tx1"/>
                </a:solidFill>
                <a:latin typeface="Calibri" pitchFamily="34" charset="0"/>
                <a:cs typeface="Calibri" pitchFamily="34" charset="0"/>
              </a:rPr>
              <a:t>2</a:t>
            </a:r>
            <a:r>
              <a:rPr lang="fr-FR" sz="1800" b="1" dirty="0">
                <a:solidFill>
                  <a:schemeClr val="tx1"/>
                </a:solidFill>
                <a:latin typeface="Calibri" pitchFamily="34" charset="0"/>
                <a:cs typeface="Calibri" pitchFamily="34" charset="0"/>
              </a:rPr>
              <a:t>C bus </a:t>
            </a:r>
          </a:p>
        </p:txBody>
      </p:sp>
      <p:cxnSp>
        <p:nvCxnSpPr>
          <p:cNvPr id="7" name="Connecteur droit avec flèche 6"/>
          <p:cNvCxnSpPr>
            <a:cxnSpLocks/>
            <a:stCxn id="5" idx="1"/>
            <a:endCxn id="8" idx="6"/>
          </p:cNvCxnSpPr>
          <p:nvPr/>
        </p:nvCxnSpPr>
        <p:spPr>
          <a:xfrm flipH="1" flipV="1">
            <a:off x="6215075" y="5072074"/>
            <a:ext cx="428627" cy="71438"/>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5845345" y="4786322"/>
            <a:ext cx="369730" cy="57150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9" name="Rectangle 8"/>
          <p:cNvSpPr/>
          <p:nvPr/>
        </p:nvSpPr>
        <p:spPr>
          <a:xfrm>
            <a:off x="2608994" y="714378"/>
            <a:ext cx="1500198" cy="428628"/>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PWM</a:t>
            </a:r>
          </a:p>
        </p:txBody>
      </p:sp>
      <p:sp>
        <p:nvSpPr>
          <p:cNvPr id="11" name="Ellipse 10"/>
          <p:cNvSpPr/>
          <p:nvPr/>
        </p:nvSpPr>
        <p:spPr>
          <a:xfrm>
            <a:off x="4211960" y="2140836"/>
            <a:ext cx="493125" cy="77703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2" name="Ellipse 11"/>
          <p:cNvSpPr/>
          <p:nvPr/>
        </p:nvSpPr>
        <p:spPr>
          <a:xfrm>
            <a:off x="5078093" y="2194205"/>
            <a:ext cx="358205" cy="62689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3" name="Ellipse 12"/>
          <p:cNvSpPr/>
          <p:nvPr/>
        </p:nvSpPr>
        <p:spPr>
          <a:xfrm>
            <a:off x="5500694" y="2132856"/>
            <a:ext cx="252428" cy="78501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6" name="Ellipse 15"/>
          <p:cNvSpPr/>
          <p:nvPr/>
        </p:nvSpPr>
        <p:spPr>
          <a:xfrm>
            <a:off x="5480816" y="2128575"/>
            <a:ext cx="423854" cy="571504"/>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7" name="Rectangle 16"/>
          <p:cNvSpPr/>
          <p:nvPr/>
        </p:nvSpPr>
        <p:spPr>
          <a:xfrm>
            <a:off x="5929322" y="857232"/>
            <a:ext cx="1928826" cy="428628"/>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INTERRUPTS</a:t>
            </a:r>
          </a:p>
        </p:txBody>
      </p:sp>
      <p:sp>
        <p:nvSpPr>
          <p:cNvPr id="23" name="Rectangle 22"/>
          <p:cNvSpPr/>
          <p:nvPr/>
        </p:nvSpPr>
        <p:spPr>
          <a:xfrm>
            <a:off x="6686191" y="1571612"/>
            <a:ext cx="1558096" cy="428628"/>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SERIAL PORT </a:t>
            </a:r>
          </a:p>
        </p:txBody>
      </p:sp>
      <p:sp>
        <p:nvSpPr>
          <p:cNvPr id="27" name="Ellipse 26"/>
          <p:cNvSpPr/>
          <p:nvPr/>
        </p:nvSpPr>
        <p:spPr>
          <a:xfrm>
            <a:off x="5866034" y="2096212"/>
            <a:ext cx="381266" cy="785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19" name="Rectangle 18"/>
          <p:cNvSpPr/>
          <p:nvPr/>
        </p:nvSpPr>
        <p:spPr>
          <a:xfrm>
            <a:off x="5970024" y="3369890"/>
            <a:ext cx="432000" cy="630613"/>
          </a:xfrm>
          <a:prstGeom prst="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3B447089-1CED-4B47-A599-0BFB28CE9609}"/>
              </a:ext>
            </a:extLst>
          </p:cNvPr>
          <p:cNvSpPr/>
          <p:nvPr/>
        </p:nvSpPr>
        <p:spPr>
          <a:xfrm>
            <a:off x="4435992" y="1376124"/>
            <a:ext cx="1213532" cy="419327"/>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Digital I/O</a:t>
            </a:r>
          </a:p>
        </p:txBody>
      </p:sp>
      <p:sp>
        <p:nvSpPr>
          <p:cNvPr id="26" name="Rectangle 25">
            <a:extLst>
              <a:ext uri="{FF2B5EF4-FFF2-40B4-BE49-F238E27FC236}">
                <a16:creationId xmlns:a16="http://schemas.microsoft.com/office/drawing/2014/main" id="{035C3E4F-5073-4E00-87A0-4E05A5BE024A}"/>
              </a:ext>
            </a:extLst>
          </p:cNvPr>
          <p:cNvSpPr/>
          <p:nvPr/>
        </p:nvSpPr>
        <p:spPr>
          <a:xfrm>
            <a:off x="4008855" y="5681118"/>
            <a:ext cx="1263268" cy="357189"/>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Power pins</a:t>
            </a:r>
          </a:p>
        </p:txBody>
      </p:sp>
      <p:sp>
        <p:nvSpPr>
          <p:cNvPr id="28" name="Rectangle 27">
            <a:extLst>
              <a:ext uri="{FF2B5EF4-FFF2-40B4-BE49-F238E27FC236}">
                <a16:creationId xmlns:a16="http://schemas.microsoft.com/office/drawing/2014/main" id="{3BC4CE08-4D93-4239-9F92-972B651505F5}"/>
              </a:ext>
            </a:extLst>
          </p:cNvPr>
          <p:cNvSpPr/>
          <p:nvPr/>
        </p:nvSpPr>
        <p:spPr>
          <a:xfrm>
            <a:off x="5386031" y="5681119"/>
            <a:ext cx="1531514" cy="357189"/>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err="1">
                <a:solidFill>
                  <a:schemeClr val="tx1"/>
                </a:solidFill>
                <a:latin typeface="Calibri" pitchFamily="34" charset="0"/>
                <a:cs typeface="Calibri" pitchFamily="34" charset="0"/>
              </a:rPr>
              <a:t>Analog</a:t>
            </a:r>
            <a:r>
              <a:rPr lang="fr-FR" sz="1800" b="1" dirty="0">
                <a:solidFill>
                  <a:schemeClr val="tx1"/>
                </a:solidFill>
                <a:latin typeface="Calibri" pitchFamily="34" charset="0"/>
                <a:cs typeface="Calibri" pitchFamily="34" charset="0"/>
              </a:rPr>
              <a:t> Inputs</a:t>
            </a:r>
          </a:p>
        </p:txBody>
      </p:sp>
      <p:sp>
        <p:nvSpPr>
          <p:cNvPr id="29" name="Rectangle 28">
            <a:extLst>
              <a:ext uri="{FF2B5EF4-FFF2-40B4-BE49-F238E27FC236}">
                <a16:creationId xmlns:a16="http://schemas.microsoft.com/office/drawing/2014/main" id="{8280733C-7517-4B9D-A55D-73C3DC8C2F3B}"/>
              </a:ext>
            </a:extLst>
          </p:cNvPr>
          <p:cNvSpPr/>
          <p:nvPr/>
        </p:nvSpPr>
        <p:spPr>
          <a:xfrm>
            <a:off x="148206" y="4700527"/>
            <a:ext cx="1513133" cy="457341"/>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Power </a:t>
            </a:r>
            <a:r>
              <a:rPr lang="fr-FR" sz="1800" b="1" dirty="0" err="1">
                <a:solidFill>
                  <a:schemeClr val="tx1"/>
                </a:solidFill>
                <a:latin typeface="Calibri" pitchFamily="34" charset="0"/>
                <a:cs typeface="Calibri" pitchFamily="34" charset="0"/>
              </a:rPr>
              <a:t>supply</a:t>
            </a:r>
            <a:endParaRPr lang="fr-FR" sz="1800" b="1" dirty="0">
              <a:solidFill>
                <a:schemeClr val="tx1"/>
              </a:solidFill>
              <a:latin typeface="Calibri" pitchFamily="34" charset="0"/>
              <a:cs typeface="Calibri" pitchFamily="34" charset="0"/>
            </a:endParaRPr>
          </a:p>
        </p:txBody>
      </p:sp>
      <p:sp>
        <p:nvSpPr>
          <p:cNvPr id="30" name="Rectangle 29">
            <a:extLst>
              <a:ext uri="{FF2B5EF4-FFF2-40B4-BE49-F238E27FC236}">
                <a16:creationId xmlns:a16="http://schemas.microsoft.com/office/drawing/2014/main" id="{CF890537-4476-4B67-8552-D638B1C15E75}"/>
              </a:ext>
            </a:extLst>
          </p:cNvPr>
          <p:cNvSpPr/>
          <p:nvPr/>
        </p:nvSpPr>
        <p:spPr>
          <a:xfrm>
            <a:off x="558992" y="3804558"/>
            <a:ext cx="1513133" cy="469176"/>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TX/RX LED</a:t>
            </a:r>
          </a:p>
        </p:txBody>
      </p:sp>
      <p:sp>
        <p:nvSpPr>
          <p:cNvPr id="31" name="Rectangle 30">
            <a:extLst>
              <a:ext uri="{FF2B5EF4-FFF2-40B4-BE49-F238E27FC236}">
                <a16:creationId xmlns:a16="http://schemas.microsoft.com/office/drawing/2014/main" id="{34C7478A-8CAD-4FC0-A02D-24BB092645D7}"/>
              </a:ext>
            </a:extLst>
          </p:cNvPr>
          <p:cNvSpPr/>
          <p:nvPr/>
        </p:nvSpPr>
        <p:spPr>
          <a:xfrm>
            <a:off x="25559" y="2565472"/>
            <a:ext cx="1513133" cy="809967"/>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USB PORT: power </a:t>
            </a:r>
            <a:r>
              <a:rPr lang="fr-FR" sz="1800" b="1" dirty="0" err="1">
                <a:solidFill>
                  <a:schemeClr val="tx1"/>
                </a:solidFill>
                <a:latin typeface="Calibri" pitchFamily="34" charset="0"/>
                <a:cs typeface="Calibri" pitchFamily="34" charset="0"/>
              </a:rPr>
              <a:t>supply</a:t>
            </a:r>
            <a:r>
              <a:rPr lang="fr-FR" sz="1800" b="1" dirty="0">
                <a:solidFill>
                  <a:schemeClr val="tx1"/>
                </a:solidFill>
                <a:latin typeface="Calibri" pitchFamily="34" charset="0"/>
                <a:cs typeface="Calibri" pitchFamily="34" charset="0"/>
              </a:rPr>
              <a:t> and data</a:t>
            </a:r>
          </a:p>
        </p:txBody>
      </p:sp>
      <p:sp>
        <p:nvSpPr>
          <p:cNvPr id="32" name="Rectangle 31">
            <a:extLst>
              <a:ext uri="{FF2B5EF4-FFF2-40B4-BE49-F238E27FC236}">
                <a16:creationId xmlns:a16="http://schemas.microsoft.com/office/drawing/2014/main" id="{F7268DD1-1B4A-462D-B2C0-3D707B576CAB}"/>
              </a:ext>
            </a:extLst>
          </p:cNvPr>
          <p:cNvSpPr/>
          <p:nvPr/>
        </p:nvSpPr>
        <p:spPr>
          <a:xfrm>
            <a:off x="1589485" y="1447941"/>
            <a:ext cx="1513133" cy="581801"/>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LED pin 13 </a:t>
            </a:r>
          </a:p>
        </p:txBody>
      </p:sp>
      <p:sp>
        <p:nvSpPr>
          <p:cNvPr id="33" name="Rectangle 32">
            <a:extLst>
              <a:ext uri="{FF2B5EF4-FFF2-40B4-BE49-F238E27FC236}">
                <a16:creationId xmlns:a16="http://schemas.microsoft.com/office/drawing/2014/main" id="{544B6463-A264-4614-9C60-F9796A0925E1}"/>
              </a:ext>
            </a:extLst>
          </p:cNvPr>
          <p:cNvSpPr/>
          <p:nvPr/>
        </p:nvSpPr>
        <p:spPr>
          <a:xfrm>
            <a:off x="6648488" y="2487400"/>
            <a:ext cx="1513133" cy="554029"/>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LED power </a:t>
            </a:r>
            <a:r>
              <a:rPr lang="fr-FR" sz="1800" b="1" dirty="0" err="1">
                <a:solidFill>
                  <a:schemeClr val="tx1"/>
                </a:solidFill>
                <a:latin typeface="Calibri" pitchFamily="34" charset="0"/>
                <a:cs typeface="Calibri" pitchFamily="34" charset="0"/>
              </a:rPr>
              <a:t>supply</a:t>
            </a:r>
            <a:endParaRPr lang="fr-FR" sz="1800" b="1" dirty="0">
              <a:solidFill>
                <a:schemeClr val="tx1"/>
              </a:solidFill>
              <a:latin typeface="Calibri" pitchFamily="34" charset="0"/>
              <a:cs typeface="Calibri" pitchFamily="34" charset="0"/>
            </a:endParaRPr>
          </a:p>
        </p:txBody>
      </p:sp>
      <p:sp>
        <p:nvSpPr>
          <p:cNvPr id="34" name="Rectangle 33">
            <a:extLst>
              <a:ext uri="{FF2B5EF4-FFF2-40B4-BE49-F238E27FC236}">
                <a16:creationId xmlns:a16="http://schemas.microsoft.com/office/drawing/2014/main" id="{6A5CB84D-1E3C-464A-BBC1-1DE704CE43A0}"/>
              </a:ext>
            </a:extLst>
          </p:cNvPr>
          <p:cNvSpPr/>
          <p:nvPr/>
        </p:nvSpPr>
        <p:spPr>
          <a:xfrm>
            <a:off x="6649771" y="3124834"/>
            <a:ext cx="1513133" cy="270877"/>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RESET </a:t>
            </a:r>
            <a:r>
              <a:rPr lang="fr-FR" sz="1800" b="1" dirty="0" err="1">
                <a:solidFill>
                  <a:schemeClr val="tx1"/>
                </a:solidFill>
                <a:latin typeface="Calibri" pitchFamily="34" charset="0"/>
                <a:cs typeface="Calibri" pitchFamily="34" charset="0"/>
              </a:rPr>
              <a:t>button</a:t>
            </a:r>
            <a:endParaRPr lang="fr-FR" sz="1800" b="1" dirty="0">
              <a:solidFill>
                <a:schemeClr val="tx1"/>
              </a:solidFill>
              <a:latin typeface="Calibri" pitchFamily="34" charset="0"/>
              <a:cs typeface="Calibri" pitchFamily="34" charset="0"/>
            </a:endParaRPr>
          </a:p>
        </p:txBody>
      </p:sp>
      <p:sp>
        <p:nvSpPr>
          <p:cNvPr id="20" name="Rectangle 19"/>
          <p:cNvSpPr/>
          <p:nvPr/>
        </p:nvSpPr>
        <p:spPr>
          <a:xfrm>
            <a:off x="6803637" y="3693310"/>
            <a:ext cx="2071734" cy="571503"/>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dirty="0">
                <a:solidFill>
                  <a:schemeClr val="tx1"/>
                </a:solidFill>
                <a:latin typeface="Calibri" pitchFamily="34" charset="0"/>
                <a:cs typeface="Calibri" pitchFamily="34" charset="0"/>
              </a:rPr>
              <a:t>In Circuit Serial </a:t>
            </a:r>
            <a:r>
              <a:rPr lang="fr-FR" sz="1200" b="1" dirty="0" err="1">
                <a:solidFill>
                  <a:schemeClr val="tx1"/>
                </a:solidFill>
                <a:latin typeface="Calibri" pitchFamily="34" charset="0"/>
                <a:cs typeface="Calibri" pitchFamily="34" charset="0"/>
              </a:rPr>
              <a:t>Programming</a:t>
            </a:r>
            <a:endParaRPr lang="fr-FR" sz="1200" b="1" dirty="0">
              <a:solidFill>
                <a:schemeClr val="tx1"/>
              </a:solidFill>
              <a:latin typeface="Calibri" pitchFamily="34" charset="0"/>
              <a:cs typeface="Calibri" pitchFamily="34" charset="0"/>
            </a:endParaRPr>
          </a:p>
          <a:p>
            <a:pPr algn="ctr"/>
            <a:r>
              <a:rPr lang="fr-FR" sz="1200" b="1" dirty="0">
                <a:solidFill>
                  <a:schemeClr val="tx1"/>
                </a:solidFill>
                <a:latin typeface="Calibri" pitchFamily="34" charset="0"/>
                <a:cs typeface="Calibri" pitchFamily="34" charset="0"/>
              </a:rPr>
              <a:t>For </a:t>
            </a:r>
            <a:r>
              <a:rPr lang="fr-FR" sz="1200" b="1" dirty="0" err="1">
                <a:solidFill>
                  <a:schemeClr val="tx1"/>
                </a:solidFill>
                <a:latin typeface="Calibri" pitchFamily="34" charset="0"/>
                <a:cs typeface="Calibri" pitchFamily="34" charset="0"/>
              </a:rPr>
              <a:t>donwloading</a:t>
            </a:r>
            <a:r>
              <a:rPr lang="fr-FR" sz="1200" b="1" dirty="0">
                <a:solidFill>
                  <a:schemeClr val="tx1"/>
                </a:solidFill>
                <a:latin typeface="Calibri" pitchFamily="34" charset="0"/>
                <a:cs typeface="Calibri" pitchFamily="34" charset="0"/>
              </a:rPr>
              <a:t> </a:t>
            </a:r>
            <a:r>
              <a:rPr lang="fr-FR" sz="1200" b="1" dirty="0" err="1">
                <a:solidFill>
                  <a:schemeClr val="tx1"/>
                </a:solidFill>
                <a:latin typeface="Calibri" pitchFamily="34" charset="0"/>
                <a:cs typeface="Calibri" pitchFamily="34" charset="0"/>
              </a:rPr>
              <a:t>other</a:t>
            </a:r>
            <a:r>
              <a:rPr lang="fr-FR" sz="1200" b="1" dirty="0">
                <a:solidFill>
                  <a:schemeClr val="tx1"/>
                </a:solidFill>
                <a:latin typeface="Calibri" pitchFamily="34" charset="0"/>
                <a:cs typeface="Calibri" pitchFamily="34" charset="0"/>
              </a:rPr>
              <a:t> OS </a:t>
            </a:r>
            <a:r>
              <a:rPr lang="fr-FR" sz="1200" b="1" dirty="0" err="1">
                <a:solidFill>
                  <a:schemeClr val="tx1"/>
                </a:solidFill>
                <a:latin typeface="Calibri" pitchFamily="34" charset="0"/>
                <a:cs typeface="Calibri" pitchFamily="34" charset="0"/>
              </a:rPr>
              <a:t>than</a:t>
            </a:r>
            <a:r>
              <a:rPr lang="fr-FR" sz="1200" b="1" dirty="0">
                <a:solidFill>
                  <a:schemeClr val="tx1"/>
                </a:solidFill>
                <a:latin typeface="Calibri" pitchFamily="34" charset="0"/>
                <a:cs typeface="Calibri" pitchFamily="34" charset="0"/>
              </a:rPr>
              <a:t> bootloader</a:t>
            </a:r>
          </a:p>
        </p:txBody>
      </p:sp>
      <p:sp>
        <p:nvSpPr>
          <p:cNvPr id="35" name="Rectangle 34">
            <a:extLst>
              <a:ext uri="{FF2B5EF4-FFF2-40B4-BE49-F238E27FC236}">
                <a16:creationId xmlns:a16="http://schemas.microsoft.com/office/drawing/2014/main" id="{B04476E3-3919-4343-A449-339E8D8B9B7A}"/>
              </a:ext>
            </a:extLst>
          </p:cNvPr>
          <p:cNvSpPr/>
          <p:nvPr/>
        </p:nvSpPr>
        <p:spPr>
          <a:xfrm>
            <a:off x="6610890" y="4421975"/>
            <a:ext cx="2133600" cy="350061"/>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b="1" dirty="0">
                <a:solidFill>
                  <a:schemeClr val="tx1"/>
                </a:solidFill>
                <a:latin typeface="Calibri" pitchFamily="34" charset="0"/>
                <a:cs typeface="Calibri" pitchFamily="34" charset="0"/>
              </a:rPr>
              <a:t>AVR </a:t>
            </a:r>
            <a:r>
              <a:rPr lang="fr-FR" sz="1800" b="1" dirty="0" err="1">
                <a:solidFill>
                  <a:schemeClr val="tx1"/>
                </a:solidFill>
                <a:latin typeface="Calibri" pitchFamily="34" charset="0"/>
                <a:cs typeface="Calibri" pitchFamily="34" charset="0"/>
              </a:rPr>
              <a:t>Microcontoller</a:t>
            </a:r>
            <a:endParaRPr lang="fr-FR" sz="1800" b="1" dirty="0">
              <a:solidFill>
                <a:schemeClr val="tx1"/>
              </a:solidFill>
              <a:latin typeface="Calibri" pitchFamily="34" charset="0"/>
              <a:cs typeface="Calibri" pitchFamily="34" charset="0"/>
            </a:endParaRPr>
          </a:p>
        </p:txBody>
      </p:sp>
      <p:cxnSp>
        <p:nvCxnSpPr>
          <p:cNvPr id="36" name="Connecteur droit avec flèche 35">
            <a:extLst>
              <a:ext uri="{FF2B5EF4-FFF2-40B4-BE49-F238E27FC236}">
                <a16:creationId xmlns:a16="http://schemas.microsoft.com/office/drawing/2014/main" id="{F7EB7111-F352-4C64-A8AA-4575A6843E7A}"/>
              </a:ext>
            </a:extLst>
          </p:cNvPr>
          <p:cNvCxnSpPr>
            <a:cxnSpLocks/>
          </p:cNvCxnSpPr>
          <p:nvPr/>
        </p:nvCxnSpPr>
        <p:spPr>
          <a:xfrm flipV="1">
            <a:off x="1500809" y="2964100"/>
            <a:ext cx="913810" cy="1763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6C4C3E4C-6CD6-434E-B55F-F40817A42E3F}"/>
              </a:ext>
            </a:extLst>
          </p:cNvPr>
          <p:cNvCxnSpPr>
            <a:cxnSpLocks/>
          </p:cNvCxnSpPr>
          <p:nvPr/>
        </p:nvCxnSpPr>
        <p:spPr>
          <a:xfrm flipV="1">
            <a:off x="1934694" y="3230217"/>
            <a:ext cx="1703028" cy="779107"/>
          </a:xfrm>
          <a:prstGeom prst="straightConnector1">
            <a:avLst/>
          </a:prstGeom>
          <a:ln w="53975">
            <a:solidFill>
              <a:srgbClr val="6699E7"/>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cxnSpLocks/>
            <a:stCxn id="20" idx="1"/>
            <a:endCxn id="19" idx="3"/>
          </p:cNvCxnSpPr>
          <p:nvPr/>
        </p:nvCxnSpPr>
        <p:spPr>
          <a:xfrm flipH="1" flipV="1">
            <a:off x="6402024" y="3685197"/>
            <a:ext cx="401613" cy="293865"/>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8E6CAD66-E58D-4AD1-B399-C9E887281FE9}"/>
              </a:ext>
            </a:extLst>
          </p:cNvPr>
          <p:cNvCxnSpPr>
            <a:cxnSpLocks/>
          </p:cNvCxnSpPr>
          <p:nvPr/>
        </p:nvCxnSpPr>
        <p:spPr>
          <a:xfrm flipH="1" flipV="1">
            <a:off x="5296568" y="4409994"/>
            <a:ext cx="1375085" cy="167115"/>
          </a:xfrm>
          <a:prstGeom prst="straightConnector1">
            <a:avLst/>
          </a:prstGeom>
          <a:ln w="539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cxnSpLocks/>
          </p:cNvCxnSpPr>
          <p:nvPr/>
        </p:nvCxnSpPr>
        <p:spPr>
          <a:xfrm flipH="1">
            <a:off x="6213711" y="1915070"/>
            <a:ext cx="985764" cy="556859"/>
          </a:xfrm>
          <a:prstGeom prst="straightConnector1">
            <a:avLst/>
          </a:prstGeom>
          <a:ln w="539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17" idx="2"/>
            <a:endCxn id="16" idx="6"/>
          </p:cNvCxnSpPr>
          <p:nvPr/>
        </p:nvCxnSpPr>
        <p:spPr>
          <a:xfrm flipH="1">
            <a:off x="5904670" y="1285860"/>
            <a:ext cx="989065" cy="1128467"/>
          </a:xfrm>
          <a:prstGeom prst="straightConnector1">
            <a:avLst/>
          </a:prstGeom>
          <a:ln w="539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Accolade ouvrante 53">
            <a:extLst>
              <a:ext uri="{FF2B5EF4-FFF2-40B4-BE49-F238E27FC236}">
                <a16:creationId xmlns:a16="http://schemas.microsoft.com/office/drawing/2014/main" id="{EFF5C254-729E-42F9-ACDA-E17EBE4329D4}"/>
              </a:ext>
            </a:extLst>
          </p:cNvPr>
          <p:cNvSpPr/>
          <p:nvPr/>
        </p:nvSpPr>
        <p:spPr>
          <a:xfrm rot="16200000">
            <a:off x="4550718" y="5037332"/>
            <a:ext cx="205629" cy="922790"/>
          </a:xfrm>
          <a:prstGeom prst="lef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6" name="Accolade ouvrante 55">
            <a:extLst>
              <a:ext uri="{FF2B5EF4-FFF2-40B4-BE49-F238E27FC236}">
                <a16:creationId xmlns:a16="http://schemas.microsoft.com/office/drawing/2014/main" id="{F0B22198-7B81-4DCA-90BF-37457EF98993}"/>
              </a:ext>
            </a:extLst>
          </p:cNvPr>
          <p:cNvSpPr/>
          <p:nvPr/>
        </p:nvSpPr>
        <p:spPr>
          <a:xfrm rot="16200000">
            <a:off x="5630704" y="5033142"/>
            <a:ext cx="205629" cy="922790"/>
          </a:xfrm>
          <a:prstGeom prst="lef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8" name="Accolade ouvrante 57">
            <a:extLst>
              <a:ext uri="{FF2B5EF4-FFF2-40B4-BE49-F238E27FC236}">
                <a16:creationId xmlns:a16="http://schemas.microsoft.com/office/drawing/2014/main" id="{EF3F337F-34A2-4ED8-BCCB-01172EE759E4}"/>
              </a:ext>
            </a:extLst>
          </p:cNvPr>
          <p:cNvSpPr/>
          <p:nvPr/>
        </p:nvSpPr>
        <p:spPr>
          <a:xfrm rot="5400000">
            <a:off x="4957163" y="818807"/>
            <a:ext cx="205629" cy="2310193"/>
          </a:xfrm>
          <a:prstGeom prst="lef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0" name="Connecteur droit avec flèche 9"/>
          <p:cNvCxnSpPr>
            <a:cxnSpLocks/>
            <a:stCxn id="9" idx="2"/>
            <a:endCxn id="11" idx="1"/>
          </p:cNvCxnSpPr>
          <p:nvPr/>
        </p:nvCxnSpPr>
        <p:spPr>
          <a:xfrm>
            <a:off x="3359093" y="1143006"/>
            <a:ext cx="925083" cy="1111624"/>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49B02B52-0C5C-4BA3-B7A3-793009682089}"/>
              </a:ext>
            </a:extLst>
          </p:cNvPr>
          <p:cNvCxnSpPr>
            <a:cxnSpLocks/>
          </p:cNvCxnSpPr>
          <p:nvPr/>
        </p:nvCxnSpPr>
        <p:spPr>
          <a:xfrm flipH="1">
            <a:off x="5866035" y="2777987"/>
            <a:ext cx="930717" cy="306152"/>
          </a:xfrm>
          <a:prstGeom prst="straightConnector1">
            <a:avLst/>
          </a:prstGeom>
          <a:ln w="539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9162AB62-BB20-41C2-A66A-B832BF8505A6}"/>
              </a:ext>
            </a:extLst>
          </p:cNvPr>
          <p:cNvCxnSpPr>
            <a:cxnSpLocks/>
          </p:cNvCxnSpPr>
          <p:nvPr/>
        </p:nvCxnSpPr>
        <p:spPr>
          <a:xfrm flipH="1">
            <a:off x="5630290" y="3259254"/>
            <a:ext cx="1102032" cy="319850"/>
          </a:xfrm>
          <a:prstGeom prst="straightConnector1">
            <a:avLst/>
          </a:prstGeom>
          <a:ln w="539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3F7BF540-A1FC-4090-95B3-050066812251}"/>
              </a:ext>
            </a:extLst>
          </p:cNvPr>
          <p:cNvCxnSpPr>
            <a:cxnSpLocks/>
          </p:cNvCxnSpPr>
          <p:nvPr/>
        </p:nvCxnSpPr>
        <p:spPr>
          <a:xfrm flipV="1">
            <a:off x="1652992" y="4929709"/>
            <a:ext cx="913810" cy="17639"/>
          </a:xfrm>
          <a:prstGeom prst="straightConnector1">
            <a:avLst/>
          </a:prstGeom>
          <a:ln w="539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ED03941B-1A95-47DC-8DC2-723CE6655523}"/>
              </a:ext>
            </a:extLst>
          </p:cNvPr>
          <p:cNvCxnSpPr>
            <a:cxnSpLocks/>
          </p:cNvCxnSpPr>
          <p:nvPr/>
        </p:nvCxnSpPr>
        <p:spPr>
          <a:xfrm>
            <a:off x="2963294" y="1941109"/>
            <a:ext cx="953700" cy="868039"/>
          </a:xfrm>
          <a:prstGeom prst="straightConnector1">
            <a:avLst/>
          </a:prstGeom>
          <a:ln w="539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2" name="Image 41">
            <a:hlinkClick r:id="rId3" action="ppaction://hlinksldjump"/>
            <a:extLst>
              <a:ext uri="{FF2B5EF4-FFF2-40B4-BE49-F238E27FC236}">
                <a16:creationId xmlns:a16="http://schemas.microsoft.com/office/drawing/2014/main" id="{5338508F-B8F0-4320-B68C-7BB920C9599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94386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par>
                                <p:cTn id="39" presetID="3" presetClass="entr" presetSubtype="1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linds(horizontal)">
                                      <p:cBhvr>
                                        <p:cTn id="46" dur="500"/>
                                        <p:tgtEl>
                                          <p:spTgt spid="23"/>
                                        </p:tgtEl>
                                      </p:cBhvr>
                                    </p:animEffect>
                                  </p:childTnLst>
                                </p:cTn>
                              </p:par>
                              <p:par>
                                <p:cTn id="47" presetID="3" presetClass="entr" presetSubtype="1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blinds(horizontal)">
                                      <p:cBhvr>
                                        <p:cTn id="49" dur="500"/>
                                        <p:tgtEl>
                                          <p:spTgt spid="24"/>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linds(horizont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linds(horizontal)">
                                      <p:cBhvr>
                                        <p:cTn id="57" dur="500"/>
                                        <p:tgtEl>
                                          <p:spTgt spid="1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linds(horizontal)">
                                      <p:cBhvr>
                                        <p:cTn id="60" dur="500"/>
                                        <p:tgtEl>
                                          <p:spTgt spid="20"/>
                                        </p:tgtEl>
                                      </p:cBhvr>
                                    </p:animEffect>
                                  </p:childTnLst>
                                </p:cTn>
                              </p:par>
                              <p:par>
                                <p:cTn id="61" presetID="3" presetClass="entr" presetSubtype="1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blinds(horizontal)">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linds(horizontal)">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blinds(horizontal)">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blinds(horizontal)">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blinds(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blinds(horizontal)">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blinds(horizontal)">
                                      <p:cBhvr>
                                        <p:cTn id="98" dur="5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blinds(horizontal)">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blinds(horizontal)">
                                      <p:cBhvr>
                                        <p:cTn id="108" dur="500"/>
                                        <p:tgtEl>
                                          <p:spTgt spid="34"/>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blinds(horizontal)">
                                      <p:cBhvr>
                                        <p:cTn id="113" dur="500"/>
                                        <p:tgtEl>
                                          <p:spTgt spid="35"/>
                                        </p:tgtEl>
                                      </p:cBhvr>
                                    </p:animEffect>
                                  </p:childTnLst>
                                </p:cTn>
                              </p:par>
                              <p:par>
                                <p:cTn id="114" presetID="3" presetClass="entr" presetSubtype="10" fill="hold"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blinds(horizontal)">
                                      <p:cBhvr>
                                        <p:cTn id="116" dur="500"/>
                                        <p:tgtEl>
                                          <p:spTgt spid="36"/>
                                        </p:tgtEl>
                                      </p:cBhvr>
                                    </p:animEffect>
                                  </p:childTnLst>
                                </p:cTn>
                              </p:par>
                              <p:par>
                                <p:cTn id="117" presetID="3" presetClass="entr" presetSubtype="10" fill="hold"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blinds(horizontal)">
                                      <p:cBhvr>
                                        <p:cTn id="119" dur="500"/>
                                        <p:tgtEl>
                                          <p:spTgt spid="39"/>
                                        </p:tgtEl>
                                      </p:cBhvr>
                                    </p:animEffect>
                                  </p:childTnLst>
                                </p:cTn>
                              </p:par>
                              <p:par>
                                <p:cTn id="120" presetID="3" presetClass="entr" presetSubtype="10" fill="hold" nodeType="with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blinds(horizontal)">
                                      <p:cBhvr>
                                        <p:cTn id="122" dur="500"/>
                                        <p:tgtEl>
                                          <p:spTgt spid="45"/>
                                        </p:tgtEl>
                                      </p:cBhvr>
                                    </p:animEffect>
                                  </p:childTnLst>
                                </p:cTn>
                              </p:par>
                              <p:par>
                                <p:cTn id="123" presetID="3" presetClass="entr" presetSubtype="10" fill="hold"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blinds(horizontal)">
                                      <p:cBhvr>
                                        <p:cTn id="125" dur="500"/>
                                        <p:tgtEl>
                                          <p:spTgt spid="61"/>
                                        </p:tgtEl>
                                      </p:cBhvr>
                                    </p:animEffect>
                                  </p:childTnLst>
                                </p:cTn>
                              </p:par>
                              <p:par>
                                <p:cTn id="126" presetID="3" presetClass="entr" presetSubtype="10" fill="hold" nodeType="with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blinds(horizontal)">
                                      <p:cBhvr>
                                        <p:cTn id="128" dur="500"/>
                                        <p:tgtEl>
                                          <p:spTgt spid="64"/>
                                        </p:tgtEl>
                                      </p:cBhvr>
                                    </p:animEffect>
                                  </p:childTnLst>
                                </p:cTn>
                              </p:par>
                              <p:par>
                                <p:cTn id="129" presetID="3" presetClass="entr" presetSubtype="10"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blinds(horizontal)">
                                      <p:cBhvr>
                                        <p:cTn id="131" dur="500"/>
                                        <p:tgtEl>
                                          <p:spTgt spid="67"/>
                                        </p:tgtEl>
                                      </p:cBhvr>
                                    </p:animEffect>
                                  </p:childTnLst>
                                </p:cTn>
                              </p:par>
                              <p:par>
                                <p:cTn id="132" presetID="3" presetClass="entr" presetSubtype="10" fill="hold" nodeType="with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blinds(horizontal)">
                                      <p:cBhvr>
                                        <p:cTn id="13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12" grpId="0" animBg="1"/>
      <p:bldP spid="13" grpId="0" animBg="1"/>
      <p:bldP spid="16" grpId="0" animBg="1"/>
      <p:bldP spid="17" grpId="0" animBg="1"/>
      <p:bldP spid="23" grpId="0" animBg="1"/>
      <p:bldP spid="27" grpId="0" animBg="1"/>
      <p:bldP spid="19" grpId="0" animBg="1"/>
      <p:bldP spid="25" grpId="0" animBg="1"/>
      <p:bldP spid="26" grpId="0" animBg="1"/>
      <p:bldP spid="28" grpId="0" animBg="1"/>
      <p:bldP spid="29" grpId="0" animBg="1"/>
      <p:bldP spid="30" grpId="0" animBg="1"/>
      <p:bldP spid="31" grpId="0" animBg="1"/>
      <p:bldP spid="32" grpId="0" animBg="1"/>
      <p:bldP spid="33" grpId="0" animBg="1"/>
      <p:bldP spid="34" grpId="0" animBg="1"/>
      <p:bldP spid="20" grpId="0" animBg="1"/>
      <p:bldP spid="35"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 ALLER PLUS LOIN</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200</a:t>
            </a:fld>
            <a:endParaRPr lang="fr-FR"/>
          </a:p>
        </p:txBody>
      </p:sp>
      <p:sp>
        <p:nvSpPr>
          <p:cNvPr id="6" name="Rectangle 5"/>
          <p:cNvSpPr/>
          <p:nvPr/>
        </p:nvSpPr>
        <p:spPr>
          <a:xfrm>
            <a:off x="107504" y="832644"/>
            <a:ext cx="4680520" cy="1815882"/>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The Arduino must send a </a:t>
            </a:r>
            <a:r>
              <a:rPr lang="en-US" sz="1600" b="1" dirty="0" err="1">
                <a:solidFill>
                  <a:srgbClr val="0070C0"/>
                </a:solidFill>
                <a:latin typeface="Calibri" pitchFamily="34" charset="0"/>
                <a:cs typeface="Calibri" pitchFamily="34" charset="0"/>
              </a:rPr>
              <a:t>HandShake</a:t>
            </a:r>
            <a:r>
              <a:rPr lang="en-US" sz="1600" b="1" dirty="0">
                <a:solidFill>
                  <a:srgbClr val="0070C0"/>
                </a:solidFill>
                <a:latin typeface="Calibri" pitchFamily="34" charset="0"/>
                <a:cs typeface="Calibri" pitchFamily="34" charset="0"/>
              </a:rPr>
              <a:t> to communicate with the </a:t>
            </a:r>
            <a:r>
              <a:rPr lang="en-US" sz="1600" b="1" dirty="0" err="1">
                <a:solidFill>
                  <a:srgbClr val="0070C0"/>
                </a:solidFill>
                <a:latin typeface="Calibri" pitchFamily="34" charset="0"/>
                <a:cs typeface="Calibri" pitchFamily="34" charset="0"/>
              </a:rPr>
              <a:t>Nunchuck</a:t>
            </a:r>
            <a:r>
              <a:rPr lang="en-US" sz="1600" b="1" dirty="0">
                <a:solidFill>
                  <a:srgbClr val="0070C0"/>
                </a:solidFill>
                <a:latin typeface="Calibri" pitchFamily="34" charset="0"/>
                <a:cs typeface="Calibri" pitchFamily="34" charset="0"/>
              </a:rPr>
              <a:t>.  </a:t>
            </a:r>
          </a:p>
          <a:p>
            <a:pPr algn="just"/>
            <a:r>
              <a:rPr lang="en-US" sz="1600" b="1" dirty="0">
                <a:solidFill>
                  <a:srgbClr val="0070C0"/>
                </a:solidFill>
                <a:latin typeface="Calibri" pitchFamily="34" charset="0"/>
                <a:cs typeface="Calibri" pitchFamily="34" charset="0"/>
              </a:rPr>
              <a:t>So, send first 2 bytes "</a:t>
            </a:r>
            <a:r>
              <a:rPr lang="en-US" sz="1600" b="1" dirty="0">
                <a:solidFill>
                  <a:srgbClr val="C00000"/>
                </a:solidFill>
                <a:latin typeface="Calibri" pitchFamily="34" charset="0"/>
                <a:cs typeface="Calibri" pitchFamily="34" charset="0"/>
              </a:rPr>
              <a:t>0x40, 0x00". </a:t>
            </a:r>
          </a:p>
          <a:p>
            <a:pPr algn="just"/>
            <a:r>
              <a:rPr lang="en-US" sz="1600" b="1" dirty="0">
                <a:solidFill>
                  <a:srgbClr val="0070C0"/>
                </a:solidFill>
                <a:latin typeface="Calibri" pitchFamily="34" charset="0"/>
                <a:cs typeface="Calibri" pitchFamily="34" charset="0"/>
              </a:rPr>
              <a:t>Then send only 1 byte "0x00" whenever you request data from the </a:t>
            </a:r>
            <a:r>
              <a:rPr lang="en-US" sz="1600" b="1" dirty="0" err="1">
                <a:solidFill>
                  <a:srgbClr val="0070C0"/>
                </a:solidFill>
                <a:latin typeface="Calibri" pitchFamily="34" charset="0"/>
                <a:cs typeface="Calibri" pitchFamily="34" charset="0"/>
              </a:rPr>
              <a:t>Nunchuck</a:t>
            </a:r>
            <a:r>
              <a:rPr lang="en-US" sz="1600" b="1" dirty="0">
                <a:solidFill>
                  <a:srgbClr val="0070C0"/>
                </a:solidFill>
                <a:latin typeface="Calibri" pitchFamily="34" charset="0"/>
                <a:cs typeface="Calibri" pitchFamily="34" charset="0"/>
              </a:rPr>
              <a:t>. </a:t>
            </a:r>
          </a:p>
          <a:p>
            <a:pPr algn="just"/>
            <a:r>
              <a:rPr lang="en-US" sz="1600" b="1" dirty="0">
                <a:solidFill>
                  <a:srgbClr val="0070C0"/>
                </a:solidFill>
                <a:latin typeface="Calibri" pitchFamily="34" charset="0"/>
                <a:cs typeface="Calibri" pitchFamily="34" charset="0"/>
              </a:rPr>
              <a:t>These data will be returned to you by packs of 6 bytes. </a:t>
            </a:r>
            <a:endParaRPr lang="en-US" sz="1600" b="1" dirty="0">
              <a:solidFill>
                <a:srgbClr val="C00000"/>
              </a:solidFill>
              <a:latin typeface="Calibri" pitchFamily="34" charset="0"/>
              <a:cs typeface="Calibri" pitchFamily="34" charset="0"/>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565674"/>
            <a:ext cx="3965200" cy="2863326"/>
          </a:xfrm>
          <a:prstGeom prst="rect">
            <a:avLst/>
          </a:prstGeom>
          <a:noFill/>
          <a:ln w="9525">
            <a:noFill/>
            <a:miter lim="800000"/>
            <a:headEnd/>
            <a:tailEnd/>
          </a:ln>
          <a:effectLst/>
        </p:spPr>
      </p:pic>
      <p:sp>
        <p:nvSpPr>
          <p:cNvPr id="7" name="Rectangle 6"/>
          <p:cNvSpPr/>
          <p:nvPr/>
        </p:nvSpPr>
        <p:spPr>
          <a:xfrm>
            <a:off x="0" y="5273913"/>
            <a:ext cx="8892480" cy="1169551"/>
          </a:xfrm>
          <a:prstGeom prst="rect">
            <a:avLst/>
          </a:prstGeom>
        </p:spPr>
        <p:txBody>
          <a:bodyPr wrap="square">
            <a:spAutoFit/>
          </a:bodyPr>
          <a:lstStyle/>
          <a:p>
            <a:r>
              <a:rPr lang="fr-FR" sz="1000" b="1" dirty="0">
                <a:latin typeface="Calibri" pitchFamily="34" charset="0"/>
              </a:rPr>
              <a:t>Octet 1 : Joystick - Axis X : a byte </a:t>
            </a:r>
            <a:r>
              <a:rPr lang="fr-FR" sz="1000" b="1" dirty="0" err="1">
                <a:latin typeface="Calibri" pitchFamily="34" charset="0"/>
              </a:rPr>
              <a:t>from</a:t>
            </a:r>
            <a:r>
              <a:rPr lang="fr-FR" sz="1000" b="1" dirty="0">
                <a:latin typeface="Calibri" pitchFamily="34" charset="0"/>
              </a:rPr>
              <a:t> 0 to 255</a:t>
            </a:r>
          </a:p>
          <a:p>
            <a:r>
              <a:rPr lang="fr-FR" sz="1000" b="1" dirty="0">
                <a:latin typeface="Calibri" pitchFamily="34" charset="0"/>
              </a:rPr>
              <a:t>Octet 2 : Joystick - Axis Y : a byte </a:t>
            </a:r>
            <a:r>
              <a:rPr lang="fr-FR" sz="1000" b="1" dirty="0" err="1">
                <a:latin typeface="Calibri" pitchFamily="34" charset="0"/>
              </a:rPr>
              <a:t>from</a:t>
            </a:r>
            <a:r>
              <a:rPr lang="fr-FR" sz="1000" b="1" dirty="0">
                <a:latin typeface="Calibri" pitchFamily="34" charset="0"/>
              </a:rPr>
              <a:t> 0 to 255 </a:t>
            </a:r>
          </a:p>
          <a:p>
            <a:r>
              <a:rPr lang="fr-FR" sz="1000" b="1" dirty="0">
                <a:latin typeface="Calibri" pitchFamily="34" charset="0"/>
              </a:rPr>
              <a:t>Octet 3 : </a:t>
            </a:r>
            <a:r>
              <a:rPr lang="fr-FR" sz="1000" b="1" dirty="0" err="1">
                <a:latin typeface="Calibri" pitchFamily="34" charset="0"/>
              </a:rPr>
              <a:t>Accelerometer</a:t>
            </a:r>
            <a:r>
              <a:rPr lang="fr-FR" sz="1000" b="1" dirty="0">
                <a:latin typeface="Calibri" pitchFamily="34" charset="0"/>
              </a:rPr>
              <a:t> - Axe X : a byte for 8 MSB over the possible 10 bits, if </a:t>
            </a:r>
            <a:r>
              <a:rPr lang="fr-FR" sz="1000" b="1" dirty="0" err="1">
                <a:latin typeface="Calibri" pitchFamily="34" charset="0"/>
              </a:rPr>
              <a:t>we</a:t>
            </a:r>
            <a:r>
              <a:rPr lang="fr-FR" sz="1000" b="1" dirty="0">
                <a:latin typeface="Calibri" pitchFamily="34" charset="0"/>
              </a:rPr>
              <a:t> </a:t>
            </a:r>
            <a:r>
              <a:rPr lang="fr-FR" sz="1000" b="1" dirty="0" err="1">
                <a:latin typeface="Calibri" pitchFamily="34" charset="0"/>
              </a:rPr>
              <a:t>only</a:t>
            </a:r>
            <a:r>
              <a:rPr lang="fr-FR" sz="1000" b="1" dirty="0">
                <a:latin typeface="Calibri" pitchFamily="34" charset="0"/>
              </a:rPr>
              <a:t> use </a:t>
            </a:r>
            <a:r>
              <a:rPr lang="fr-FR" sz="1000" b="1" dirty="0" err="1">
                <a:latin typeface="Calibri" pitchFamily="34" charset="0"/>
              </a:rPr>
              <a:t>this</a:t>
            </a:r>
            <a:r>
              <a:rPr lang="fr-FR" sz="1000" b="1" dirty="0">
                <a:latin typeface="Calibri" pitchFamily="34" charset="0"/>
              </a:rPr>
              <a:t> byte </a:t>
            </a:r>
            <a:r>
              <a:rPr lang="fr-FR" sz="1000" b="1" dirty="0" err="1">
                <a:latin typeface="Calibri" pitchFamily="34" charset="0"/>
              </a:rPr>
              <a:t>we’ll</a:t>
            </a:r>
            <a:r>
              <a:rPr lang="fr-FR" sz="1000" b="1" dirty="0">
                <a:latin typeface="Calibri" pitchFamily="34" charset="0"/>
              </a:rPr>
              <a:t> </a:t>
            </a:r>
            <a:r>
              <a:rPr lang="fr-FR" sz="1000" b="1" dirty="0" err="1">
                <a:latin typeface="Calibri" pitchFamily="34" charset="0"/>
              </a:rPr>
              <a:t>only</a:t>
            </a:r>
            <a:r>
              <a:rPr lang="fr-FR" sz="1000" b="1" dirty="0">
                <a:latin typeface="Calibri" pitchFamily="34" charset="0"/>
              </a:rPr>
              <a:t> have values </a:t>
            </a:r>
            <a:r>
              <a:rPr lang="fr-FR" sz="1000" b="1" dirty="0" err="1">
                <a:latin typeface="Calibri" pitchFamily="34" charset="0"/>
              </a:rPr>
              <a:t>from</a:t>
            </a:r>
            <a:r>
              <a:rPr lang="fr-FR" sz="1000" b="1" dirty="0">
                <a:latin typeface="Calibri" pitchFamily="34" charset="0"/>
              </a:rPr>
              <a:t> 0 to 255</a:t>
            </a:r>
          </a:p>
          <a:p>
            <a:r>
              <a:rPr lang="fr-FR" sz="1000" b="1" dirty="0">
                <a:latin typeface="Calibri" pitchFamily="34" charset="0"/>
              </a:rPr>
              <a:t>Octet 4 : </a:t>
            </a:r>
            <a:r>
              <a:rPr lang="fr-FR" sz="1000" b="1" dirty="0" err="1">
                <a:latin typeface="Calibri" pitchFamily="34" charset="0"/>
              </a:rPr>
              <a:t>Accelerometer</a:t>
            </a:r>
            <a:r>
              <a:rPr lang="fr-FR" sz="1000" b="1" dirty="0">
                <a:latin typeface="Calibri" pitchFamily="34" charset="0"/>
              </a:rPr>
              <a:t> - Axe Y : a byte for 8 MSB over the possible 10 bits, if </a:t>
            </a:r>
            <a:r>
              <a:rPr lang="fr-FR" sz="1000" b="1" dirty="0" err="1">
                <a:latin typeface="Calibri" pitchFamily="34" charset="0"/>
              </a:rPr>
              <a:t>we</a:t>
            </a:r>
            <a:r>
              <a:rPr lang="fr-FR" sz="1000" b="1" dirty="0">
                <a:latin typeface="Calibri" pitchFamily="34" charset="0"/>
              </a:rPr>
              <a:t> </a:t>
            </a:r>
            <a:r>
              <a:rPr lang="fr-FR" sz="1000" b="1" dirty="0" err="1">
                <a:latin typeface="Calibri" pitchFamily="34" charset="0"/>
              </a:rPr>
              <a:t>only</a:t>
            </a:r>
            <a:r>
              <a:rPr lang="fr-FR" sz="1000" b="1" dirty="0">
                <a:latin typeface="Calibri" pitchFamily="34" charset="0"/>
              </a:rPr>
              <a:t> use </a:t>
            </a:r>
            <a:r>
              <a:rPr lang="fr-FR" sz="1000" b="1" dirty="0" err="1">
                <a:latin typeface="Calibri" pitchFamily="34" charset="0"/>
              </a:rPr>
              <a:t>this</a:t>
            </a:r>
            <a:r>
              <a:rPr lang="fr-FR" sz="1000" b="1" dirty="0">
                <a:latin typeface="Calibri" pitchFamily="34" charset="0"/>
              </a:rPr>
              <a:t> byte </a:t>
            </a:r>
            <a:r>
              <a:rPr lang="fr-FR" sz="1000" b="1" dirty="0" err="1">
                <a:latin typeface="Calibri" pitchFamily="34" charset="0"/>
              </a:rPr>
              <a:t>we’ll</a:t>
            </a:r>
            <a:r>
              <a:rPr lang="fr-FR" sz="1000" b="1" dirty="0">
                <a:latin typeface="Calibri" pitchFamily="34" charset="0"/>
              </a:rPr>
              <a:t> </a:t>
            </a:r>
            <a:r>
              <a:rPr lang="fr-FR" sz="1000" b="1" dirty="0" err="1">
                <a:latin typeface="Calibri" pitchFamily="34" charset="0"/>
              </a:rPr>
              <a:t>only</a:t>
            </a:r>
            <a:r>
              <a:rPr lang="fr-FR" sz="1000" b="1" dirty="0">
                <a:latin typeface="Calibri" pitchFamily="34" charset="0"/>
              </a:rPr>
              <a:t> have values </a:t>
            </a:r>
            <a:r>
              <a:rPr lang="fr-FR" sz="1000" b="1" dirty="0" err="1">
                <a:latin typeface="Calibri" pitchFamily="34" charset="0"/>
              </a:rPr>
              <a:t>from</a:t>
            </a:r>
            <a:r>
              <a:rPr lang="fr-FR" sz="1000" b="1" dirty="0">
                <a:latin typeface="Calibri" pitchFamily="34" charset="0"/>
              </a:rPr>
              <a:t> 0 to 255</a:t>
            </a:r>
          </a:p>
          <a:p>
            <a:r>
              <a:rPr lang="fr-FR" sz="1000" b="1" dirty="0">
                <a:latin typeface="Calibri" pitchFamily="34" charset="0"/>
              </a:rPr>
              <a:t>Octet 5 : </a:t>
            </a:r>
            <a:r>
              <a:rPr lang="fr-FR" sz="1000" b="1" dirty="0" err="1">
                <a:latin typeface="Calibri" pitchFamily="34" charset="0"/>
              </a:rPr>
              <a:t>Accelerometer</a:t>
            </a:r>
            <a:r>
              <a:rPr lang="fr-FR" sz="1000" b="1" dirty="0">
                <a:latin typeface="Calibri" pitchFamily="34" charset="0"/>
              </a:rPr>
              <a:t> - Axe Z : a byte for 8 MSB over the possible 10 bits, if </a:t>
            </a:r>
            <a:r>
              <a:rPr lang="fr-FR" sz="1000" b="1" dirty="0" err="1">
                <a:latin typeface="Calibri" pitchFamily="34" charset="0"/>
              </a:rPr>
              <a:t>we</a:t>
            </a:r>
            <a:r>
              <a:rPr lang="fr-FR" sz="1000" b="1" dirty="0">
                <a:latin typeface="Calibri" pitchFamily="34" charset="0"/>
              </a:rPr>
              <a:t> </a:t>
            </a:r>
            <a:r>
              <a:rPr lang="fr-FR" sz="1000" b="1" dirty="0" err="1">
                <a:latin typeface="Calibri" pitchFamily="34" charset="0"/>
              </a:rPr>
              <a:t>only</a:t>
            </a:r>
            <a:r>
              <a:rPr lang="fr-FR" sz="1000" b="1" dirty="0">
                <a:latin typeface="Calibri" pitchFamily="34" charset="0"/>
              </a:rPr>
              <a:t> use </a:t>
            </a:r>
            <a:r>
              <a:rPr lang="fr-FR" sz="1000" b="1" dirty="0" err="1">
                <a:latin typeface="Calibri" pitchFamily="34" charset="0"/>
              </a:rPr>
              <a:t>this</a:t>
            </a:r>
            <a:r>
              <a:rPr lang="fr-FR" sz="1000" b="1" dirty="0">
                <a:latin typeface="Calibri" pitchFamily="34" charset="0"/>
              </a:rPr>
              <a:t> byte </a:t>
            </a:r>
            <a:r>
              <a:rPr lang="fr-FR" sz="1000" b="1" dirty="0" err="1">
                <a:latin typeface="Calibri" pitchFamily="34" charset="0"/>
              </a:rPr>
              <a:t>we’ll</a:t>
            </a:r>
            <a:r>
              <a:rPr lang="fr-FR" sz="1000" b="1" dirty="0">
                <a:latin typeface="Calibri" pitchFamily="34" charset="0"/>
              </a:rPr>
              <a:t> </a:t>
            </a:r>
            <a:r>
              <a:rPr lang="fr-FR" sz="1000" b="1" dirty="0" err="1">
                <a:latin typeface="Calibri" pitchFamily="34" charset="0"/>
              </a:rPr>
              <a:t>only</a:t>
            </a:r>
            <a:r>
              <a:rPr lang="fr-FR" sz="1000" b="1" dirty="0">
                <a:latin typeface="Calibri" pitchFamily="34" charset="0"/>
              </a:rPr>
              <a:t> have values </a:t>
            </a:r>
            <a:r>
              <a:rPr lang="fr-FR" sz="1000" b="1" dirty="0" err="1">
                <a:latin typeface="Calibri" pitchFamily="34" charset="0"/>
              </a:rPr>
              <a:t>from</a:t>
            </a:r>
            <a:r>
              <a:rPr lang="fr-FR" sz="1000" b="1" dirty="0">
                <a:latin typeface="Calibri" pitchFamily="34" charset="0"/>
              </a:rPr>
              <a:t> 0 to 255</a:t>
            </a:r>
          </a:p>
          <a:p>
            <a:r>
              <a:rPr lang="fr-FR" sz="1000" b="1" dirty="0">
                <a:latin typeface="Calibri" pitchFamily="34" charset="0"/>
              </a:rPr>
              <a:t>Octet 6 : </a:t>
            </a:r>
            <a:r>
              <a:rPr lang="fr-FR" sz="1000" b="1" dirty="0" err="1">
                <a:latin typeface="Calibri" pitchFamily="34" charset="0"/>
              </a:rPr>
              <a:t>from</a:t>
            </a:r>
            <a:r>
              <a:rPr lang="fr-FR" sz="1000" b="1" dirty="0">
                <a:latin typeface="Calibri" pitchFamily="34" charset="0"/>
              </a:rPr>
              <a:t> MSB to LSB : 2 bits for Z axis </a:t>
            </a:r>
            <a:r>
              <a:rPr lang="fr-FR" sz="1000" b="1" dirty="0" err="1">
                <a:latin typeface="Calibri" pitchFamily="34" charset="0"/>
              </a:rPr>
              <a:t>accelerometer</a:t>
            </a:r>
            <a:r>
              <a:rPr lang="fr-FR" sz="1000" b="1" dirty="0">
                <a:latin typeface="Calibri" pitchFamily="34" charset="0"/>
              </a:rPr>
              <a:t>, </a:t>
            </a:r>
            <a:r>
              <a:rPr lang="fr-FR" sz="1000" b="1" dirty="0" err="1">
                <a:latin typeface="Calibri" pitchFamily="34" charset="0"/>
              </a:rPr>
              <a:t>concatened</a:t>
            </a:r>
            <a:r>
              <a:rPr lang="fr-FR" sz="1000" b="1" dirty="0">
                <a:latin typeface="Calibri" pitchFamily="34" charset="0"/>
              </a:rPr>
              <a:t> </a:t>
            </a:r>
            <a:r>
              <a:rPr lang="fr-FR" sz="1000" b="1" dirty="0" err="1">
                <a:latin typeface="Calibri" pitchFamily="34" charset="0"/>
              </a:rPr>
              <a:t>with</a:t>
            </a:r>
            <a:r>
              <a:rPr lang="fr-FR" sz="1000" b="1" dirty="0">
                <a:latin typeface="Calibri" pitchFamily="34" charset="0"/>
              </a:rPr>
              <a:t> </a:t>
            </a:r>
            <a:r>
              <a:rPr lang="fr-FR" sz="1000" b="1" dirty="0" err="1">
                <a:latin typeface="Calibri" pitchFamily="34" charset="0"/>
              </a:rPr>
              <a:t>previous</a:t>
            </a:r>
            <a:r>
              <a:rPr lang="fr-FR" sz="1000" b="1" dirty="0">
                <a:latin typeface="Calibri" pitchFamily="34" charset="0"/>
              </a:rPr>
              <a:t> 8 bits =&gt; </a:t>
            </a:r>
            <a:r>
              <a:rPr lang="fr-FR" sz="1000" b="1" dirty="0" err="1">
                <a:latin typeface="Calibri" pitchFamily="34" charset="0"/>
              </a:rPr>
              <a:t>obtaining</a:t>
            </a:r>
            <a:r>
              <a:rPr lang="fr-FR" sz="1000" b="1" dirty="0">
                <a:latin typeface="Calibri" pitchFamily="34" charset="0"/>
              </a:rPr>
              <a:t> 10 bits résolution, </a:t>
            </a:r>
            <a:r>
              <a:rPr lang="fr-FR" sz="1000" b="1" dirty="0" err="1">
                <a:latin typeface="Calibri" pitchFamily="34" charset="0"/>
              </a:rPr>
              <a:t>ie</a:t>
            </a:r>
            <a:r>
              <a:rPr lang="fr-FR" sz="1000" b="1" dirty="0">
                <a:latin typeface="Calibri" pitchFamily="34" charset="0"/>
              </a:rPr>
              <a:t>. Values </a:t>
            </a:r>
            <a:r>
              <a:rPr lang="fr-FR" sz="1000" b="1" dirty="0" err="1">
                <a:latin typeface="Calibri" pitchFamily="34" charset="0"/>
              </a:rPr>
              <a:t>from</a:t>
            </a:r>
            <a:r>
              <a:rPr lang="fr-FR" sz="1000" b="1" dirty="0">
                <a:latin typeface="Calibri" pitchFamily="34" charset="0"/>
              </a:rPr>
              <a:t> 0 to 1023. </a:t>
            </a:r>
          </a:p>
          <a:p>
            <a:r>
              <a:rPr lang="fr-FR" sz="1000" b="1" dirty="0">
                <a:latin typeface="Calibri" pitchFamily="34" charset="0"/>
              </a:rPr>
              <a:t>2 bits for Y axis </a:t>
            </a:r>
            <a:r>
              <a:rPr lang="fr-FR" sz="1000" b="1" dirty="0" err="1">
                <a:latin typeface="Calibri" pitchFamily="34" charset="0"/>
              </a:rPr>
              <a:t>accelerometer</a:t>
            </a:r>
            <a:r>
              <a:rPr lang="fr-FR" sz="1000" b="1" dirty="0">
                <a:latin typeface="Calibri" pitchFamily="34" charset="0"/>
              </a:rPr>
              <a:t>, 2 bits for X axis </a:t>
            </a:r>
            <a:r>
              <a:rPr lang="fr-FR" sz="1000" b="1" dirty="0" err="1">
                <a:latin typeface="Calibri" pitchFamily="34" charset="0"/>
              </a:rPr>
              <a:t>accelerometer</a:t>
            </a:r>
            <a:r>
              <a:rPr lang="fr-FR" sz="1000" b="1" dirty="0">
                <a:latin typeface="Calibri" pitchFamily="34" charset="0"/>
              </a:rPr>
              <a:t>. 1 bit for C </a:t>
            </a:r>
            <a:r>
              <a:rPr lang="fr-FR" sz="1000" b="1" dirty="0" err="1">
                <a:latin typeface="Calibri" pitchFamily="34" charset="0"/>
              </a:rPr>
              <a:t>button</a:t>
            </a:r>
            <a:r>
              <a:rPr lang="fr-FR" sz="1000" b="1" dirty="0">
                <a:latin typeface="Calibri" pitchFamily="34" charset="0"/>
              </a:rPr>
              <a:t>: 0:pushed, 1:release.  1 bit for Z </a:t>
            </a:r>
            <a:r>
              <a:rPr lang="fr-FR" sz="1000" b="1" dirty="0" err="1">
                <a:latin typeface="Calibri" pitchFamily="34" charset="0"/>
              </a:rPr>
              <a:t>button</a:t>
            </a:r>
            <a:r>
              <a:rPr lang="fr-FR" sz="1000" b="1" dirty="0">
                <a:latin typeface="Calibri" pitchFamily="34" charset="0"/>
              </a:rPr>
              <a:t>: 0:pushed, 1:release.</a:t>
            </a: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01008"/>
            <a:ext cx="6296025" cy="1790700"/>
          </a:xfrm>
          <a:prstGeom prst="rect">
            <a:avLst/>
          </a:prstGeom>
          <a:noFill/>
          <a:ln w="9525">
            <a:noFill/>
            <a:miter lim="800000"/>
            <a:headEnd/>
            <a:tailEnd/>
          </a:ln>
          <a:effectLst/>
        </p:spPr>
      </p:pic>
      <p:grpSp>
        <p:nvGrpSpPr>
          <p:cNvPr id="8" name="Groupe 7"/>
          <p:cNvGrpSpPr/>
          <p:nvPr/>
        </p:nvGrpSpPr>
        <p:grpSpPr>
          <a:xfrm>
            <a:off x="6834549" y="4651996"/>
            <a:ext cx="178595" cy="142876"/>
            <a:chOff x="6286512" y="5214950"/>
            <a:chExt cx="178595" cy="142876"/>
          </a:xfrm>
          <a:solidFill>
            <a:srgbClr val="C00000"/>
          </a:solidFill>
        </p:grpSpPr>
        <p:sp>
          <p:nvSpPr>
            <p:cNvPr id="9" name="Demi-cadre 8"/>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Demi-cadre 9"/>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1" name="Groupe 10"/>
          <p:cNvGrpSpPr/>
          <p:nvPr/>
        </p:nvGrpSpPr>
        <p:grpSpPr>
          <a:xfrm>
            <a:off x="7084582" y="4651996"/>
            <a:ext cx="178595" cy="142876"/>
            <a:chOff x="6286512" y="5214950"/>
            <a:chExt cx="178595" cy="142876"/>
          </a:xfrm>
          <a:solidFill>
            <a:srgbClr val="C00000"/>
          </a:solidFill>
        </p:grpSpPr>
        <p:sp>
          <p:nvSpPr>
            <p:cNvPr id="12" name="Demi-cadre 11"/>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Demi-cadre 12"/>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4" name="Groupe 13"/>
          <p:cNvGrpSpPr/>
          <p:nvPr/>
        </p:nvGrpSpPr>
        <p:grpSpPr>
          <a:xfrm>
            <a:off x="7334615" y="4651996"/>
            <a:ext cx="178595" cy="142876"/>
            <a:chOff x="6286512" y="5214950"/>
            <a:chExt cx="178595" cy="142876"/>
          </a:xfrm>
          <a:solidFill>
            <a:srgbClr val="C00000"/>
          </a:solidFill>
        </p:grpSpPr>
        <p:sp>
          <p:nvSpPr>
            <p:cNvPr id="15" name="Demi-cadre 14"/>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 name="Demi-cadre 15"/>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7" name="Groupe 16"/>
          <p:cNvGrpSpPr/>
          <p:nvPr/>
        </p:nvGrpSpPr>
        <p:grpSpPr>
          <a:xfrm>
            <a:off x="7584648" y="4651996"/>
            <a:ext cx="178595" cy="142876"/>
            <a:chOff x="6286512" y="5214950"/>
            <a:chExt cx="178595" cy="142876"/>
          </a:xfrm>
          <a:solidFill>
            <a:srgbClr val="C00000"/>
          </a:solidFill>
        </p:grpSpPr>
        <p:sp>
          <p:nvSpPr>
            <p:cNvPr id="18" name="Demi-cadre 17"/>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Demi-cadre 18"/>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0" name="Groupe 19"/>
          <p:cNvGrpSpPr/>
          <p:nvPr/>
        </p:nvGrpSpPr>
        <p:grpSpPr>
          <a:xfrm>
            <a:off x="7834681" y="4651996"/>
            <a:ext cx="178595" cy="142876"/>
            <a:chOff x="6286512" y="5214950"/>
            <a:chExt cx="178595" cy="142876"/>
          </a:xfrm>
          <a:solidFill>
            <a:srgbClr val="C00000"/>
          </a:solidFill>
        </p:grpSpPr>
        <p:sp>
          <p:nvSpPr>
            <p:cNvPr id="21" name="Demi-cadre 20"/>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Demi-cadre 21"/>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3" name="Groupe 22"/>
          <p:cNvGrpSpPr/>
          <p:nvPr/>
        </p:nvGrpSpPr>
        <p:grpSpPr>
          <a:xfrm>
            <a:off x="8084714" y="4651996"/>
            <a:ext cx="178595" cy="142876"/>
            <a:chOff x="6286512" y="5214950"/>
            <a:chExt cx="178595" cy="142876"/>
          </a:xfrm>
          <a:solidFill>
            <a:srgbClr val="C00000"/>
          </a:solidFill>
        </p:grpSpPr>
        <p:sp>
          <p:nvSpPr>
            <p:cNvPr id="24" name="Demi-cadre 23"/>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Demi-cadre 24"/>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6" name="Groupe 25"/>
          <p:cNvGrpSpPr/>
          <p:nvPr/>
        </p:nvGrpSpPr>
        <p:grpSpPr>
          <a:xfrm>
            <a:off x="8314949" y="4651996"/>
            <a:ext cx="178595" cy="142876"/>
            <a:chOff x="6286512" y="5214950"/>
            <a:chExt cx="178595" cy="142876"/>
          </a:xfrm>
          <a:solidFill>
            <a:srgbClr val="C00000"/>
          </a:solidFill>
        </p:grpSpPr>
        <p:sp>
          <p:nvSpPr>
            <p:cNvPr id="27" name="Demi-cadre 26"/>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Demi-cadre 27"/>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29" name="Groupe 28"/>
          <p:cNvGrpSpPr/>
          <p:nvPr/>
        </p:nvGrpSpPr>
        <p:grpSpPr>
          <a:xfrm>
            <a:off x="8564982" y="4651996"/>
            <a:ext cx="178595" cy="142876"/>
            <a:chOff x="6286512" y="5214950"/>
            <a:chExt cx="178595" cy="142876"/>
          </a:xfrm>
          <a:solidFill>
            <a:srgbClr val="C00000"/>
          </a:solidFill>
        </p:grpSpPr>
        <p:sp>
          <p:nvSpPr>
            <p:cNvPr id="30" name="Demi-cadre 29"/>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Demi-cadre 30"/>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32" name="ZoneTexte 31"/>
          <p:cNvSpPr txBox="1"/>
          <p:nvPr/>
        </p:nvSpPr>
        <p:spPr>
          <a:xfrm>
            <a:off x="8524368" y="4879133"/>
            <a:ext cx="258404" cy="276999"/>
          </a:xfrm>
          <a:prstGeom prst="rect">
            <a:avLst/>
          </a:prstGeom>
          <a:noFill/>
        </p:spPr>
        <p:txBody>
          <a:bodyPr wrap="none" rtlCol="0">
            <a:spAutoFit/>
          </a:bodyPr>
          <a:lstStyle/>
          <a:p>
            <a:r>
              <a:rPr lang="fr-FR" sz="1200" b="1" dirty="0">
                <a:effectLst>
                  <a:outerShdw blurRad="38100" dist="38100" dir="2700000" algn="tl">
                    <a:srgbClr val="000000">
                      <a:alpha val="43137"/>
                    </a:srgbClr>
                  </a:outerShdw>
                </a:effectLst>
                <a:latin typeface="Calibri" pitchFamily="34" charset="0"/>
                <a:cs typeface="Calibri" pitchFamily="34" charset="0"/>
              </a:rPr>
              <a:t>Z</a:t>
            </a:r>
          </a:p>
        </p:txBody>
      </p:sp>
      <p:sp>
        <p:nvSpPr>
          <p:cNvPr id="33" name="ZoneTexte 32"/>
          <p:cNvSpPr txBox="1"/>
          <p:nvPr/>
        </p:nvSpPr>
        <p:spPr>
          <a:xfrm>
            <a:off x="8263285" y="4890109"/>
            <a:ext cx="266420" cy="276999"/>
          </a:xfrm>
          <a:prstGeom prst="rect">
            <a:avLst/>
          </a:prstGeom>
          <a:noFill/>
        </p:spPr>
        <p:txBody>
          <a:bodyPr wrap="none" rtlCol="0">
            <a:spAutoFit/>
          </a:bodyPr>
          <a:lstStyle/>
          <a:p>
            <a:r>
              <a:rPr lang="fr-FR" sz="1200" b="1" dirty="0">
                <a:effectLst>
                  <a:outerShdw blurRad="38100" dist="38100" dir="2700000" algn="tl">
                    <a:srgbClr val="000000">
                      <a:alpha val="43137"/>
                    </a:srgbClr>
                  </a:outerShdw>
                </a:effectLst>
                <a:latin typeface="Calibri" pitchFamily="34" charset="0"/>
                <a:cs typeface="Calibri" pitchFamily="34" charset="0"/>
              </a:rPr>
              <a:t>C</a:t>
            </a:r>
          </a:p>
        </p:txBody>
      </p:sp>
      <p:sp>
        <p:nvSpPr>
          <p:cNvPr id="34" name="ZoneTexte 33"/>
          <p:cNvSpPr txBox="1"/>
          <p:nvPr/>
        </p:nvSpPr>
        <p:spPr>
          <a:xfrm>
            <a:off x="7955978" y="4509120"/>
            <a:ext cx="369332" cy="1143008"/>
          </a:xfrm>
          <a:prstGeom prst="rect">
            <a:avLst/>
          </a:prstGeom>
          <a:noFill/>
        </p:spPr>
        <p:txBody>
          <a:bodyPr vert="vert270" wrap="square" rtlCol="0">
            <a:spAutoFit/>
          </a:bodyPr>
          <a:lstStyle/>
          <a:p>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LSB </a:t>
            </a:r>
            <a:r>
              <a:rPr lang="fr-FR" sz="1200" b="1" dirty="0" err="1">
                <a:solidFill>
                  <a:srgbClr val="0070C0"/>
                </a:solidFill>
                <a:effectLst>
                  <a:outerShdw blurRad="38100" dist="38100" dir="2700000" algn="tl">
                    <a:srgbClr val="000000">
                      <a:alpha val="43137"/>
                    </a:srgbClr>
                  </a:outerShdw>
                </a:effectLst>
                <a:latin typeface="Calibri" pitchFamily="34" charset="0"/>
                <a:cs typeface="Calibri" pitchFamily="34" charset="0"/>
              </a:rPr>
              <a:t>X</a:t>
            </a:r>
            <a:r>
              <a:rPr lang="fr-FR" sz="1200" b="1" baseline="-25000" dirty="0" err="1">
                <a:solidFill>
                  <a:srgbClr val="0070C0"/>
                </a:solidFill>
                <a:effectLst>
                  <a:outerShdw blurRad="38100" dist="38100" dir="2700000" algn="tl">
                    <a:srgbClr val="000000">
                      <a:alpha val="43137"/>
                    </a:srgbClr>
                  </a:outerShdw>
                </a:effectLst>
                <a:latin typeface="Calibri" pitchFamily="34" charset="0"/>
                <a:cs typeface="Calibri" pitchFamily="34" charset="0"/>
              </a:rPr>
              <a:t>acc</a:t>
            </a:r>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 (2</a:t>
            </a:r>
            <a:r>
              <a:rPr lang="fr-FR" sz="1200" b="1" baseline="30000" dirty="0">
                <a:solidFill>
                  <a:srgbClr val="0070C0"/>
                </a:solidFill>
                <a:effectLst>
                  <a:outerShdw blurRad="38100" dist="38100" dir="2700000" algn="tl">
                    <a:srgbClr val="000000">
                      <a:alpha val="43137"/>
                    </a:srgbClr>
                  </a:outerShdw>
                </a:effectLst>
                <a:latin typeface="Calibri" pitchFamily="34" charset="0"/>
                <a:cs typeface="Calibri" pitchFamily="34" charset="0"/>
              </a:rPr>
              <a:t>1</a:t>
            </a:r>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a:t>
            </a:r>
          </a:p>
        </p:txBody>
      </p:sp>
      <p:sp>
        <p:nvSpPr>
          <p:cNvPr id="35" name="ZoneTexte 34"/>
          <p:cNvSpPr txBox="1"/>
          <p:nvPr/>
        </p:nvSpPr>
        <p:spPr>
          <a:xfrm>
            <a:off x="7705806" y="4509120"/>
            <a:ext cx="369332" cy="1143008"/>
          </a:xfrm>
          <a:prstGeom prst="rect">
            <a:avLst/>
          </a:prstGeom>
          <a:noFill/>
        </p:spPr>
        <p:txBody>
          <a:bodyPr vert="vert270" wrap="square" rtlCol="0">
            <a:spAutoFit/>
          </a:bodyPr>
          <a:lstStyle/>
          <a:p>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LSB </a:t>
            </a:r>
            <a:r>
              <a:rPr lang="fr-FR" sz="1200" b="1" dirty="0" err="1">
                <a:solidFill>
                  <a:srgbClr val="0070C0"/>
                </a:solidFill>
                <a:effectLst>
                  <a:outerShdw blurRad="38100" dist="38100" dir="2700000" algn="tl">
                    <a:srgbClr val="000000">
                      <a:alpha val="43137"/>
                    </a:srgbClr>
                  </a:outerShdw>
                </a:effectLst>
                <a:latin typeface="Calibri" pitchFamily="34" charset="0"/>
                <a:cs typeface="Calibri" pitchFamily="34" charset="0"/>
              </a:rPr>
              <a:t>X</a:t>
            </a:r>
            <a:r>
              <a:rPr lang="fr-FR" sz="1200" b="1" baseline="-25000" dirty="0" err="1">
                <a:solidFill>
                  <a:srgbClr val="0070C0"/>
                </a:solidFill>
                <a:effectLst>
                  <a:outerShdw blurRad="38100" dist="38100" dir="2700000" algn="tl">
                    <a:srgbClr val="000000">
                      <a:alpha val="43137"/>
                    </a:srgbClr>
                  </a:outerShdw>
                </a:effectLst>
                <a:latin typeface="Calibri" pitchFamily="34" charset="0"/>
                <a:cs typeface="Calibri" pitchFamily="34" charset="0"/>
              </a:rPr>
              <a:t>acc</a:t>
            </a:r>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 (2</a:t>
            </a:r>
            <a:r>
              <a:rPr lang="fr-FR" sz="1200" b="1" baseline="30000" dirty="0">
                <a:solidFill>
                  <a:srgbClr val="0070C0"/>
                </a:solidFill>
                <a:effectLst>
                  <a:outerShdw blurRad="38100" dist="38100" dir="2700000" algn="tl">
                    <a:srgbClr val="000000">
                      <a:alpha val="43137"/>
                    </a:srgbClr>
                  </a:outerShdw>
                </a:effectLst>
                <a:latin typeface="Calibri" pitchFamily="34" charset="0"/>
                <a:cs typeface="Calibri" pitchFamily="34" charset="0"/>
              </a:rPr>
              <a:t>0</a:t>
            </a:r>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a:t>
            </a:r>
          </a:p>
        </p:txBody>
      </p:sp>
      <p:sp>
        <p:nvSpPr>
          <p:cNvPr id="36" name="ZoneTexte 35"/>
          <p:cNvSpPr txBox="1"/>
          <p:nvPr/>
        </p:nvSpPr>
        <p:spPr>
          <a:xfrm>
            <a:off x="7461699" y="4518240"/>
            <a:ext cx="369332" cy="1143008"/>
          </a:xfrm>
          <a:prstGeom prst="rect">
            <a:avLst/>
          </a:prstGeom>
          <a:noFill/>
        </p:spPr>
        <p:txBody>
          <a:bodyPr vert="vert270" wrap="square" rtlCol="0">
            <a:spAutoFit/>
          </a:bodyPr>
          <a:lstStyle/>
          <a:p>
            <a:r>
              <a:rPr lang="fr-FR" sz="1200" b="1" dirty="0">
                <a:effectLst>
                  <a:outerShdw blurRad="38100" dist="38100" dir="2700000" algn="tl">
                    <a:srgbClr val="000000">
                      <a:alpha val="43137"/>
                    </a:srgbClr>
                  </a:outerShdw>
                </a:effectLst>
                <a:latin typeface="Calibri" pitchFamily="34" charset="0"/>
                <a:cs typeface="Calibri" pitchFamily="34" charset="0"/>
              </a:rPr>
              <a:t>LSB </a:t>
            </a:r>
            <a:r>
              <a:rPr lang="fr-FR" sz="1200" b="1" dirty="0" err="1">
                <a:effectLst>
                  <a:outerShdw blurRad="38100" dist="38100" dir="2700000" algn="tl">
                    <a:srgbClr val="000000">
                      <a:alpha val="43137"/>
                    </a:srgbClr>
                  </a:outerShdw>
                </a:effectLst>
                <a:latin typeface="Calibri" pitchFamily="34" charset="0"/>
                <a:cs typeface="Calibri" pitchFamily="34" charset="0"/>
              </a:rPr>
              <a:t>Y</a:t>
            </a:r>
            <a:r>
              <a:rPr lang="fr-FR" sz="1200" b="1" baseline="-25000" dirty="0" err="1">
                <a:effectLst>
                  <a:outerShdw blurRad="38100" dist="38100" dir="2700000" algn="tl">
                    <a:srgbClr val="000000">
                      <a:alpha val="43137"/>
                    </a:srgbClr>
                  </a:outerShdw>
                </a:effectLst>
                <a:latin typeface="Calibri" pitchFamily="34" charset="0"/>
                <a:cs typeface="Calibri" pitchFamily="34" charset="0"/>
              </a:rPr>
              <a:t>acc</a:t>
            </a:r>
            <a:r>
              <a:rPr lang="fr-FR" sz="1200" b="1" dirty="0">
                <a:effectLst>
                  <a:outerShdw blurRad="38100" dist="38100" dir="2700000" algn="tl">
                    <a:srgbClr val="000000">
                      <a:alpha val="43137"/>
                    </a:srgbClr>
                  </a:outerShdw>
                </a:effectLst>
                <a:latin typeface="Calibri" pitchFamily="34" charset="0"/>
                <a:cs typeface="Calibri" pitchFamily="34" charset="0"/>
              </a:rPr>
              <a:t> (2</a:t>
            </a:r>
            <a:r>
              <a:rPr lang="fr-FR" sz="1200" b="1" baseline="30000" dirty="0">
                <a:effectLst>
                  <a:outerShdw blurRad="38100" dist="38100" dir="2700000" algn="tl">
                    <a:srgbClr val="000000">
                      <a:alpha val="43137"/>
                    </a:srgbClr>
                  </a:outerShdw>
                </a:effectLst>
                <a:latin typeface="Calibri" pitchFamily="34" charset="0"/>
                <a:cs typeface="Calibri" pitchFamily="34" charset="0"/>
              </a:rPr>
              <a:t>1</a:t>
            </a:r>
            <a:r>
              <a:rPr lang="fr-FR" sz="1200" b="1" dirty="0">
                <a:effectLst>
                  <a:outerShdw blurRad="38100" dist="38100" dir="2700000" algn="tl">
                    <a:srgbClr val="000000">
                      <a:alpha val="43137"/>
                    </a:srgbClr>
                  </a:outerShdw>
                </a:effectLst>
                <a:latin typeface="Calibri" pitchFamily="34" charset="0"/>
                <a:cs typeface="Calibri" pitchFamily="34" charset="0"/>
              </a:rPr>
              <a:t>)</a:t>
            </a:r>
          </a:p>
        </p:txBody>
      </p:sp>
      <p:sp>
        <p:nvSpPr>
          <p:cNvPr id="37" name="ZoneTexte 36"/>
          <p:cNvSpPr txBox="1"/>
          <p:nvPr/>
        </p:nvSpPr>
        <p:spPr>
          <a:xfrm>
            <a:off x="7225848" y="4509120"/>
            <a:ext cx="369332" cy="1143008"/>
          </a:xfrm>
          <a:prstGeom prst="rect">
            <a:avLst/>
          </a:prstGeom>
          <a:noFill/>
        </p:spPr>
        <p:txBody>
          <a:bodyPr vert="vert270" wrap="square" rtlCol="0">
            <a:spAutoFit/>
          </a:bodyPr>
          <a:lstStyle/>
          <a:p>
            <a:r>
              <a:rPr lang="fr-FR" sz="1200" b="1" dirty="0">
                <a:effectLst>
                  <a:outerShdw blurRad="38100" dist="38100" dir="2700000" algn="tl">
                    <a:srgbClr val="000000">
                      <a:alpha val="43137"/>
                    </a:srgbClr>
                  </a:outerShdw>
                </a:effectLst>
                <a:latin typeface="Calibri" pitchFamily="34" charset="0"/>
                <a:cs typeface="Calibri" pitchFamily="34" charset="0"/>
              </a:rPr>
              <a:t>LSB </a:t>
            </a:r>
            <a:r>
              <a:rPr lang="fr-FR" sz="1200" b="1" dirty="0" err="1">
                <a:effectLst>
                  <a:outerShdw blurRad="38100" dist="38100" dir="2700000" algn="tl">
                    <a:srgbClr val="000000">
                      <a:alpha val="43137"/>
                    </a:srgbClr>
                  </a:outerShdw>
                </a:effectLst>
                <a:latin typeface="Calibri" pitchFamily="34" charset="0"/>
                <a:cs typeface="Calibri" pitchFamily="34" charset="0"/>
              </a:rPr>
              <a:t>Y</a:t>
            </a:r>
            <a:r>
              <a:rPr lang="fr-FR" sz="1200" b="1" baseline="-25000" dirty="0" err="1">
                <a:effectLst>
                  <a:outerShdw blurRad="38100" dist="38100" dir="2700000" algn="tl">
                    <a:srgbClr val="000000">
                      <a:alpha val="43137"/>
                    </a:srgbClr>
                  </a:outerShdw>
                </a:effectLst>
                <a:latin typeface="Calibri" pitchFamily="34" charset="0"/>
                <a:cs typeface="Calibri" pitchFamily="34" charset="0"/>
              </a:rPr>
              <a:t>acc</a:t>
            </a:r>
            <a:r>
              <a:rPr lang="fr-FR" sz="1200" b="1" dirty="0">
                <a:effectLst>
                  <a:outerShdw blurRad="38100" dist="38100" dir="2700000" algn="tl">
                    <a:srgbClr val="000000">
                      <a:alpha val="43137"/>
                    </a:srgbClr>
                  </a:outerShdw>
                </a:effectLst>
                <a:latin typeface="Calibri" pitchFamily="34" charset="0"/>
                <a:cs typeface="Calibri" pitchFamily="34" charset="0"/>
              </a:rPr>
              <a:t> (2</a:t>
            </a:r>
            <a:r>
              <a:rPr lang="fr-FR" sz="1200" b="1" baseline="30000" dirty="0">
                <a:effectLst>
                  <a:outerShdw blurRad="38100" dist="38100" dir="2700000" algn="tl">
                    <a:srgbClr val="000000">
                      <a:alpha val="43137"/>
                    </a:srgbClr>
                  </a:outerShdw>
                </a:effectLst>
                <a:latin typeface="Calibri" pitchFamily="34" charset="0"/>
                <a:cs typeface="Calibri" pitchFamily="34" charset="0"/>
              </a:rPr>
              <a:t>0</a:t>
            </a:r>
            <a:r>
              <a:rPr lang="fr-FR" sz="1200" b="1" dirty="0">
                <a:effectLst>
                  <a:outerShdw blurRad="38100" dist="38100" dir="2700000" algn="tl">
                    <a:srgbClr val="000000">
                      <a:alpha val="43137"/>
                    </a:srgbClr>
                  </a:outerShdw>
                </a:effectLst>
                <a:latin typeface="Calibri" pitchFamily="34" charset="0"/>
                <a:cs typeface="Calibri" pitchFamily="34" charset="0"/>
              </a:rPr>
              <a:t>)</a:t>
            </a:r>
          </a:p>
        </p:txBody>
      </p:sp>
      <p:sp>
        <p:nvSpPr>
          <p:cNvPr id="38" name="ZoneTexte 37"/>
          <p:cNvSpPr txBox="1"/>
          <p:nvPr/>
        </p:nvSpPr>
        <p:spPr>
          <a:xfrm>
            <a:off x="6952668" y="4518240"/>
            <a:ext cx="369332" cy="1143008"/>
          </a:xfrm>
          <a:prstGeom prst="rect">
            <a:avLst/>
          </a:prstGeom>
          <a:noFill/>
        </p:spPr>
        <p:txBody>
          <a:bodyPr vert="vert270" wrap="square" rtlCol="0">
            <a:spAutoFit/>
          </a:bodyPr>
          <a:lstStyle/>
          <a:p>
            <a:r>
              <a:rPr lang="fr-FR" sz="1200" b="1" dirty="0">
                <a:effectLst>
                  <a:outerShdw blurRad="38100" dist="38100" dir="2700000" algn="tl">
                    <a:srgbClr val="000000">
                      <a:alpha val="43137"/>
                    </a:srgbClr>
                  </a:outerShdw>
                </a:effectLst>
                <a:latin typeface="Calibri" pitchFamily="34" charset="0"/>
                <a:cs typeface="Calibri" pitchFamily="34" charset="0"/>
              </a:rPr>
              <a:t>LSB </a:t>
            </a:r>
            <a:r>
              <a:rPr lang="fr-FR" sz="1200" b="1" dirty="0" err="1">
                <a:effectLst>
                  <a:outerShdw blurRad="38100" dist="38100" dir="2700000" algn="tl">
                    <a:srgbClr val="000000">
                      <a:alpha val="43137"/>
                    </a:srgbClr>
                  </a:outerShdw>
                </a:effectLst>
                <a:latin typeface="Calibri" pitchFamily="34" charset="0"/>
                <a:cs typeface="Calibri" pitchFamily="34" charset="0"/>
              </a:rPr>
              <a:t>Z</a:t>
            </a:r>
            <a:r>
              <a:rPr lang="fr-FR" sz="1200" b="1" baseline="-25000" dirty="0" err="1">
                <a:effectLst>
                  <a:outerShdw blurRad="38100" dist="38100" dir="2700000" algn="tl">
                    <a:srgbClr val="000000">
                      <a:alpha val="43137"/>
                    </a:srgbClr>
                  </a:outerShdw>
                </a:effectLst>
                <a:latin typeface="Calibri" pitchFamily="34" charset="0"/>
                <a:cs typeface="Calibri" pitchFamily="34" charset="0"/>
              </a:rPr>
              <a:t>acc</a:t>
            </a:r>
            <a:r>
              <a:rPr lang="fr-FR" sz="1200" b="1" dirty="0">
                <a:effectLst>
                  <a:outerShdw blurRad="38100" dist="38100" dir="2700000" algn="tl">
                    <a:srgbClr val="000000">
                      <a:alpha val="43137"/>
                    </a:srgbClr>
                  </a:outerShdw>
                </a:effectLst>
                <a:latin typeface="Calibri" pitchFamily="34" charset="0"/>
                <a:cs typeface="Calibri" pitchFamily="34" charset="0"/>
              </a:rPr>
              <a:t> (2</a:t>
            </a:r>
            <a:r>
              <a:rPr lang="fr-FR" sz="1200" b="1" baseline="30000" dirty="0">
                <a:effectLst>
                  <a:outerShdw blurRad="38100" dist="38100" dir="2700000" algn="tl">
                    <a:srgbClr val="000000">
                      <a:alpha val="43137"/>
                    </a:srgbClr>
                  </a:outerShdw>
                </a:effectLst>
                <a:latin typeface="Calibri" pitchFamily="34" charset="0"/>
                <a:cs typeface="Calibri" pitchFamily="34" charset="0"/>
              </a:rPr>
              <a:t>1</a:t>
            </a:r>
            <a:r>
              <a:rPr lang="fr-FR" sz="1200" b="1" dirty="0">
                <a:effectLst>
                  <a:outerShdw blurRad="38100" dist="38100" dir="2700000" algn="tl">
                    <a:srgbClr val="000000">
                      <a:alpha val="43137"/>
                    </a:srgbClr>
                  </a:outerShdw>
                </a:effectLst>
                <a:latin typeface="Calibri" pitchFamily="34" charset="0"/>
                <a:cs typeface="Calibri" pitchFamily="34" charset="0"/>
              </a:rPr>
              <a:t>)</a:t>
            </a:r>
          </a:p>
        </p:txBody>
      </p:sp>
      <p:sp>
        <p:nvSpPr>
          <p:cNvPr id="39" name="ZoneTexte 38"/>
          <p:cNvSpPr txBox="1"/>
          <p:nvPr/>
        </p:nvSpPr>
        <p:spPr>
          <a:xfrm>
            <a:off x="6729390" y="4509120"/>
            <a:ext cx="369332" cy="1143008"/>
          </a:xfrm>
          <a:prstGeom prst="rect">
            <a:avLst/>
          </a:prstGeom>
          <a:noFill/>
        </p:spPr>
        <p:txBody>
          <a:bodyPr vert="vert270" wrap="square" rtlCol="0">
            <a:spAutoFit/>
          </a:bodyPr>
          <a:lstStyle/>
          <a:p>
            <a:r>
              <a:rPr lang="fr-FR" sz="1200" b="1" dirty="0">
                <a:effectLst>
                  <a:outerShdw blurRad="38100" dist="38100" dir="2700000" algn="tl">
                    <a:srgbClr val="000000">
                      <a:alpha val="43137"/>
                    </a:srgbClr>
                  </a:outerShdw>
                </a:effectLst>
                <a:latin typeface="Calibri" pitchFamily="34" charset="0"/>
                <a:cs typeface="Calibri" pitchFamily="34" charset="0"/>
              </a:rPr>
              <a:t>LSB </a:t>
            </a:r>
            <a:r>
              <a:rPr lang="fr-FR" sz="1200" b="1" dirty="0" err="1">
                <a:effectLst>
                  <a:outerShdw blurRad="38100" dist="38100" dir="2700000" algn="tl">
                    <a:srgbClr val="000000">
                      <a:alpha val="43137"/>
                    </a:srgbClr>
                  </a:outerShdw>
                </a:effectLst>
                <a:latin typeface="Calibri" pitchFamily="34" charset="0"/>
                <a:cs typeface="Calibri" pitchFamily="34" charset="0"/>
              </a:rPr>
              <a:t>Z</a:t>
            </a:r>
            <a:r>
              <a:rPr lang="fr-FR" sz="1200" b="1" baseline="-25000" dirty="0" err="1">
                <a:effectLst>
                  <a:outerShdw blurRad="38100" dist="38100" dir="2700000" algn="tl">
                    <a:srgbClr val="000000">
                      <a:alpha val="43137"/>
                    </a:srgbClr>
                  </a:outerShdw>
                </a:effectLst>
                <a:latin typeface="Calibri" pitchFamily="34" charset="0"/>
                <a:cs typeface="Calibri" pitchFamily="34" charset="0"/>
              </a:rPr>
              <a:t>acc</a:t>
            </a:r>
            <a:r>
              <a:rPr lang="fr-FR" sz="1200" b="1" dirty="0">
                <a:effectLst>
                  <a:outerShdw blurRad="38100" dist="38100" dir="2700000" algn="tl">
                    <a:srgbClr val="000000">
                      <a:alpha val="43137"/>
                    </a:srgbClr>
                  </a:outerShdw>
                </a:effectLst>
                <a:latin typeface="Calibri" pitchFamily="34" charset="0"/>
                <a:cs typeface="Calibri" pitchFamily="34" charset="0"/>
              </a:rPr>
              <a:t> (2</a:t>
            </a:r>
            <a:r>
              <a:rPr lang="fr-FR" sz="1200" b="1" baseline="30000" dirty="0">
                <a:effectLst>
                  <a:outerShdw blurRad="38100" dist="38100" dir="2700000" algn="tl">
                    <a:srgbClr val="000000">
                      <a:alpha val="43137"/>
                    </a:srgbClr>
                  </a:outerShdw>
                </a:effectLst>
                <a:latin typeface="Calibri" pitchFamily="34" charset="0"/>
                <a:cs typeface="Calibri" pitchFamily="34" charset="0"/>
              </a:rPr>
              <a:t>0</a:t>
            </a:r>
            <a:r>
              <a:rPr lang="fr-FR" sz="1200" b="1" dirty="0">
                <a:effectLst>
                  <a:outerShdw blurRad="38100" dist="38100" dir="2700000" algn="tl">
                    <a:srgbClr val="000000">
                      <a:alpha val="43137"/>
                    </a:srgbClr>
                  </a:outerShdw>
                </a:effectLst>
                <a:latin typeface="Calibri" pitchFamily="34" charset="0"/>
                <a:cs typeface="Calibri" pitchFamily="34" charset="0"/>
              </a:rPr>
              <a:t>)</a:t>
            </a:r>
          </a:p>
        </p:txBody>
      </p:sp>
      <p:sp>
        <p:nvSpPr>
          <p:cNvPr id="40" name="Flèche droite à entaille 39"/>
          <p:cNvSpPr/>
          <p:nvPr/>
        </p:nvSpPr>
        <p:spPr>
          <a:xfrm>
            <a:off x="6393779" y="4651996"/>
            <a:ext cx="214314" cy="142876"/>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1" name="Groupe 40"/>
          <p:cNvGrpSpPr/>
          <p:nvPr/>
        </p:nvGrpSpPr>
        <p:grpSpPr>
          <a:xfrm>
            <a:off x="6812797" y="4065770"/>
            <a:ext cx="178595" cy="142876"/>
            <a:chOff x="6286512" y="5214950"/>
            <a:chExt cx="178595" cy="142876"/>
          </a:xfrm>
          <a:solidFill>
            <a:srgbClr val="C00000"/>
          </a:solidFill>
        </p:grpSpPr>
        <p:sp>
          <p:nvSpPr>
            <p:cNvPr id="42" name="Demi-cadre 41"/>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3" name="Demi-cadre 42"/>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4" name="Groupe 43"/>
          <p:cNvGrpSpPr/>
          <p:nvPr/>
        </p:nvGrpSpPr>
        <p:grpSpPr>
          <a:xfrm>
            <a:off x="7062830" y="4065770"/>
            <a:ext cx="178595" cy="142876"/>
            <a:chOff x="6286512" y="5214950"/>
            <a:chExt cx="178595" cy="142876"/>
          </a:xfrm>
          <a:solidFill>
            <a:srgbClr val="C00000"/>
          </a:solidFill>
        </p:grpSpPr>
        <p:sp>
          <p:nvSpPr>
            <p:cNvPr id="45" name="Demi-cadre 44"/>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6" name="Demi-cadre 45"/>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7" name="Groupe 46"/>
          <p:cNvGrpSpPr/>
          <p:nvPr/>
        </p:nvGrpSpPr>
        <p:grpSpPr>
          <a:xfrm>
            <a:off x="7312863" y="4065770"/>
            <a:ext cx="178595" cy="142876"/>
            <a:chOff x="6286512" y="5214950"/>
            <a:chExt cx="178595" cy="142876"/>
          </a:xfrm>
          <a:solidFill>
            <a:srgbClr val="C00000"/>
          </a:solidFill>
        </p:grpSpPr>
        <p:sp>
          <p:nvSpPr>
            <p:cNvPr id="48" name="Demi-cadre 47"/>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Demi-cadre 48"/>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0" name="Groupe 49"/>
          <p:cNvGrpSpPr/>
          <p:nvPr/>
        </p:nvGrpSpPr>
        <p:grpSpPr>
          <a:xfrm>
            <a:off x="7562896" y="4065770"/>
            <a:ext cx="178595" cy="142876"/>
            <a:chOff x="6286512" y="5214950"/>
            <a:chExt cx="178595" cy="142876"/>
          </a:xfrm>
          <a:solidFill>
            <a:srgbClr val="C00000"/>
          </a:solidFill>
        </p:grpSpPr>
        <p:sp>
          <p:nvSpPr>
            <p:cNvPr id="51" name="Demi-cadre 50"/>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Demi-cadre 51"/>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3" name="Groupe 52"/>
          <p:cNvGrpSpPr/>
          <p:nvPr/>
        </p:nvGrpSpPr>
        <p:grpSpPr>
          <a:xfrm>
            <a:off x="7812929" y="4065770"/>
            <a:ext cx="178595" cy="142876"/>
            <a:chOff x="6286512" y="5214950"/>
            <a:chExt cx="178595" cy="142876"/>
          </a:xfrm>
          <a:solidFill>
            <a:srgbClr val="C00000"/>
          </a:solidFill>
        </p:grpSpPr>
        <p:sp>
          <p:nvSpPr>
            <p:cNvPr id="54" name="Demi-cadre 53"/>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5" name="Demi-cadre 54"/>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6" name="Groupe 55"/>
          <p:cNvGrpSpPr/>
          <p:nvPr/>
        </p:nvGrpSpPr>
        <p:grpSpPr>
          <a:xfrm>
            <a:off x="8062962" y="4065770"/>
            <a:ext cx="178595" cy="142876"/>
            <a:chOff x="6286512" y="5214950"/>
            <a:chExt cx="178595" cy="142876"/>
          </a:xfrm>
          <a:solidFill>
            <a:srgbClr val="C00000"/>
          </a:solidFill>
        </p:grpSpPr>
        <p:sp>
          <p:nvSpPr>
            <p:cNvPr id="57" name="Demi-cadre 56"/>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8" name="Demi-cadre 57"/>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9" name="Groupe 58"/>
          <p:cNvGrpSpPr/>
          <p:nvPr/>
        </p:nvGrpSpPr>
        <p:grpSpPr>
          <a:xfrm>
            <a:off x="8293197" y="4065770"/>
            <a:ext cx="178595" cy="142876"/>
            <a:chOff x="6286512" y="5214950"/>
            <a:chExt cx="178595" cy="142876"/>
          </a:xfrm>
          <a:solidFill>
            <a:srgbClr val="C00000"/>
          </a:solidFill>
        </p:grpSpPr>
        <p:sp>
          <p:nvSpPr>
            <p:cNvPr id="60" name="Demi-cadre 59"/>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1" name="Demi-cadre 60"/>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62" name="Groupe 61"/>
          <p:cNvGrpSpPr/>
          <p:nvPr/>
        </p:nvGrpSpPr>
        <p:grpSpPr>
          <a:xfrm>
            <a:off x="8543230" y="4065770"/>
            <a:ext cx="178595" cy="142876"/>
            <a:chOff x="6286512" y="5214950"/>
            <a:chExt cx="178595" cy="142876"/>
          </a:xfrm>
          <a:solidFill>
            <a:srgbClr val="C00000"/>
          </a:solidFill>
        </p:grpSpPr>
        <p:sp>
          <p:nvSpPr>
            <p:cNvPr id="63" name="Demi-cadre 62"/>
            <p:cNvSpPr/>
            <p:nvPr/>
          </p:nvSpPr>
          <p:spPr>
            <a:xfrm flipV="1">
              <a:off x="6286512"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4" name="Demi-cadre 63"/>
            <p:cNvSpPr/>
            <p:nvPr/>
          </p:nvSpPr>
          <p:spPr>
            <a:xfrm flipH="1" flipV="1">
              <a:off x="6357950" y="5214950"/>
              <a:ext cx="107157" cy="142876"/>
            </a:xfrm>
            <a:prstGeom prst="halfFrame">
              <a:avLst/>
            </a:prstGeom>
            <a:grp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65" name="ZoneTexte 64"/>
          <p:cNvSpPr txBox="1"/>
          <p:nvPr/>
        </p:nvSpPr>
        <p:spPr>
          <a:xfrm rot="5400000">
            <a:off x="8692049" y="3834250"/>
            <a:ext cx="553998" cy="1143008"/>
          </a:xfrm>
          <a:prstGeom prst="rect">
            <a:avLst/>
          </a:prstGeom>
          <a:noFill/>
        </p:spPr>
        <p:txBody>
          <a:bodyPr vert="vert270" wrap="square" rtlCol="0">
            <a:spAutoFit/>
          </a:bodyPr>
          <a:lstStyle/>
          <a:p>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Bit 3</a:t>
            </a:r>
          </a:p>
          <a:p>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 de </a:t>
            </a:r>
            <a:r>
              <a:rPr lang="fr-FR" sz="1200" b="1" dirty="0" err="1">
                <a:solidFill>
                  <a:srgbClr val="0070C0"/>
                </a:solidFill>
                <a:effectLst>
                  <a:outerShdw blurRad="38100" dist="38100" dir="2700000" algn="tl">
                    <a:srgbClr val="000000">
                      <a:alpha val="43137"/>
                    </a:srgbClr>
                  </a:outerShdw>
                </a:effectLst>
                <a:latin typeface="Calibri" pitchFamily="34" charset="0"/>
                <a:cs typeface="Calibri" pitchFamily="34" charset="0"/>
              </a:rPr>
              <a:t>X</a:t>
            </a:r>
            <a:r>
              <a:rPr lang="fr-FR" sz="1200" b="1" baseline="-25000" dirty="0" err="1">
                <a:solidFill>
                  <a:srgbClr val="0070C0"/>
                </a:solidFill>
                <a:effectLst>
                  <a:outerShdw blurRad="38100" dist="38100" dir="2700000" algn="tl">
                    <a:srgbClr val="000000">
                      <a:alpha val="43137"/>
                    </a:srgbClr>
                  </a:outerShdw>
                </a:effectLst>
                <a:latin typeface="Calibri" pitchFamily="34" charset="0"/>
                <a:cs typeface="Calibri" pitchFamily="34" charset="0"/>
              </a:rPr>
              <a:t>acc</a:t>
            </a:r>
            <a:r>
              <a:rPr lang="fr-FR" sz="1200" b="1" baseline="-25000" dirty="0">
                <a:solidFill>
                  <a:srgbClr val="0070C0"/>
                </a:solidFill>
                <a:effectLst>
                  <a:outerShdw blurRad="38100" dist="38100" dir="2700000" algn="tl">
                    <a:srgbClr val="000000">
                      <a:alpha val="43137"/>
                    </a:srgbClr>
                  </a:outerShdw>
                </a:effectLst>
                <a:latin typeface="Calibri" pitchFamily="34" charset="0"/>
                <a:cs typeface="Calibri" pitchFamily="34" charset="0"/>
              </a:rPr>
              <a:t> </a:t>
            </a:r>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(2</a:t>
            </a:r>
            <a:r>
              <a:rPr lang="fr-FR" sz="1200" b="1" baseline="30000" dirty="0">
                <a:solidFill>
                  <a:srgbClr val="0070C0"/>
                </a:solidFill>
                <a:effectLst>
                  <a:outerShdw blurRad="38100" dist="38100" dir="2700000" algn="tl">
                    <a:srgbClr val="000000">
                      <a:alpha val="43137"/>
                    </a:srgbClr>
                  </a:outerShdw>
                </a:effectLst>
                <a:latin typeface="Calibri" pitchFamily="34" charset="0"/>
                <a:cs typeface="Calibri" pitchFamily="34" charset="0"/>
              </a:rPr>
              <a:t>2</a:t>
            </a:r>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a:t>
            </a:r>
          </a:p>
        </p:txBody>
      </p:sp>
      <p:sp>
        <p:nvSpPr>
          <p:cNvPr id="66" name="ZoneTexte 65"/>
          <p:cNvSpPr txBox="1"/>
          <p:nvPr/>
        </p:nvSpPr>
        <p:spPr>
          <a:xfrm rot="5400000">
            <a:off x="6821184" y="4039811"/>
            <a:ext cx="1107996" cy="1285884"/>
          </a:xfrm>
          <a:prstGeom prst="rect">
            <a:avLst/>
          </a:prstGeom>
          <a:noFill/>
        </p:spPr>
        <p:txBody>
          <a:bodyPr vert="vert270" wrap="square" rtlCol="0">
            <a:spAutoFit/>
          </a:bodyPr>
          <a:lstStyle/>
          <a:p>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Bit 10</a:t>
            </a:r>
          </a:p>
          <a:p>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 de </a:t>
            </a:r>
            <a:r>
              <a:rPr lang="fr-FR" sz="1200" b="1" dirty="0" err="1">
                <a:solidFill>
                  <a:srgbClr val="0070C0"/>
                </a:solidFill>
                <a:effectLst>
                  <a:outerShdw blurRad="38100" dist="38100" dir="2700000" algn="tl">
                    <a:srgbClr val="000000">
                      <a:alpha val="43137"/>
                    </a:srgbClr>
                  </a:outerShdw>
                </a:effectLst>
                <a:latin typeface="Calibri" pitchFamily="34" charset="0"/>
                <a:cs typeface="Calibri" pitchFamily="34" charset="0"/>
              </a:rPr>
              <a:t>X</a:t>
            </a:r>
            <a:r>
              <a:rPr lang="fr-FR" sz="1200" b="1" baseline="-25000" dirty="0" err="1">
                <a:solidFill>
                  <a:srgbClr val="0070C0"/>
                </a:solidFill>
                <a:effectLst>
                  <a:outerShdw blurRad="38100" dist="38100" dir="2700000" algn="tl">
                    <a:srgbClr val="000000">
                      <a:alpha val="43137"/>
                    </a:srgbClr>
                  </a:outerShdw>
                </a:effectLst>
                <a:latin typeface="Calibri" pitchFamily="34" charset="0"/>
                <a:cs typeface="Calibri" pitchFamily="34" charset="0"/>
              </a:rPr>
              <a:t>acc</a:t>
            </a:r>
            <a:r>
              <a:rPr lang="fr-FR" sz="1200" b="1" baseline="-25000" dirty="0">
                <a:solidFill>
                  <a:srgbClr val="0070C0"/>
                </a:solidFill>
                <a:effectLst>
                  <a:outerShdw blurRad="38100" dist="38100" dir="2700000" algn="tl">
                    <a:srgbClr val="000000">
                      <a:alpha val="43137"/>
                    </a:srgbClr>
                  </a:outerShdw>
                </a:effectLst>
                <a:latin typeface="Calibri" pitchFamily="34" charset="0"/>
                <a:cs typeface="Calibri" pitchFamily="34" charset="0"/>
              </a:rPr>
              <a:t> </a:t>
            </a:r>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(2</a:t>
            </a:r>
            <a:r>
              <a:rPr lang="fr-FR" sz="1200" b="1" baseline="30000" dirty="0">
                <a:solidFill>
                  <a:srgbClr val="0070C0"/>
                </a:solidFill>
                <a:effectLst>
                  <a:outerShdw blurRad="38100" dist="38100" dir="2700000" algn="tl">
                    <a:srgbClr val="000000">
                      <a:alpha val="43137"/>
                    </a:srgbClr>
                  </a:outerShdw>
                </a:effectLst>
                <a:latin typeface="Calibri" pitchFamily="34" charset="0"/>
                <a:cs typeface="Calibri" pitchFamily="34" charset="0"/>
              </a:rPr>
              <a:t>10</a:t>
            </a:r>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a:t>
            </a:r>
          </a:p>
          <a:p>
            <a:endPar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endParaRPr>
          </a:p>
          <a:p>
            <a:endPar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endParaRPr>
          </a:p>
          <a:p>
            <a:r>
              <a:rPr lang="fr-FR" sz="1200" b="1" dirty="0">
                <a:solidFill>
                  <a:srgbClr val="0070C0"/>
                </a:solidFill>
                <a:effectLst>
                  <a:outerShdw blurRad="38100" dist="38100" dir="2700000" algn="tl">
                    <a:srgbClr val="000000">
                      <a:alpha val="43137"/>
                    </a:srgbClr>
                  </a:outerShdw>
                </a:effectLst>
                <a:latin typeface="Calibri" pitchFamily="34" charset="0"/>
                <a:cs typeface="Calibri" pitchFamily="34" charset="0"/>
              </a:rPr>
              <a:t>…</a:t>
            </a:r>
          </a:p>
        </p:txBody>
      </p:sp>
      <p:sp>
        <p:nvSpPr>
          <p:cNvPr id="67" name="Flèche droite à entaille 66"/>
          <p:cNvSpPr/>
          <p:nvPr/>
        </p:nvSpPr>
        <p:spPr>
          <a:xfrm>
            <a:off x="6461411" y="4108085"/>
            <a:ext cx="214314" cy="142876"/>
          </a:xfrm>
          <a:prstGeom prst="notch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ZoneTexte 67"/>
          <p:cNvSpPr txBox="1"/>
          <p:nvPr/>
        </p:nvSpPr>
        <p:spPr>
          <a:xfrm>
            <a:off x="6601540" y="3302084"/>
            <a:ext cx="2514663" cy="646331"/>
          </a:xfrm>
          <a:prstGeom prst="rect">
            <a:avLst/>
          </a:prstGeom>
          <a:noFill/>
        </p:spPr>
        <p:txBody>
          <a:bodyPr wrap="none" rtlCol="0">
            <a:spAutoFit/>
          </a:bodyPr>
          <a:lstStyle/>
          <a:p>
            <a:pPr algn="ctr"/>
            <a:r>
              <a:rPr lang="fr-FR" sz="1200" b="1" dirty="0" err="1">
                <a:solidFill>
                  <a:srgbClr val="FF6600"/>
                </a:solidFill>
                <a:latin typeface="Calibri" pitchFamily="34" charset="0"/>
                <a:cs typeface="Calibri" pitchFamily="34" charset="0"/>
              </a:rPr>
              <a:t>Beware</a:t>
            </a:r>
            <a:r>
              <a:rPr lang="fr-FR" sz="1200" b="1" dirty="0">
                <a:solidFill>
                  <a:srgbClr val="FF6600"/>
                </a:solidFill>
                <a:latin typeface="Calibri" pitchFamily="34" charset="0"/>
                <a:cs typeface="Calibri" pitchFamily="34" charset="0"/>
              </a:rPr>
              <a:t>: </a:t>
            </a:r>
          </a:p>
          <a:p>
            <a:pPr algn="ctr"/>
            <a:r>
              <a:rPr lang="fr-FR" sz="1200" b="1" dirty="0">
                <a:latin typeface="Calibri" pitchFamily="34" charset="0"/>
                <a:cs typeface="Calibri" pitchFamily="34" charset="0"/>
              </a:rPr>
              <a:t>X </a:t>
            </a:r>
            <a:r>
              <a:rPr lang="fr-FR" sz="1200" b="1" dirty="0" err="1">
                <a:latin typeface="Calibri" pitchFamily="34" charset="0"/>
                <a:cs typeface="Calibri" pitchFamily="34" charset="0"/>
              </a:rPr>
              <a:t>acceleration</a:t>
            </a:r>
            <a:r>
              <a:rPr lang="fr-FR" sz="1200" b="1" dirty="0">
                <a:latin typeface="Calibri" pitchFamily="34" charset="0"/>
                <a:cs typeface="Calibri" pitchFamily="34" charset="0"/>
              </a:rPr>
              <a:t> values are on 10 bits !</a:t>
            </a:r>
          </a:p>
          <a:p>
            <a:pPr algn="ctr"/>
            <a:r>
              <a:rPr lang="fr-FR" sz="1200" b="1" dirty="0">
                <a:solidFill>
                  <a:srgbClr val="0070C0"/>
                </a:solidFill>
                <a:latin typeface="Calibri" pitchFamily="34" charset="0"/>
                <a:cs typeface="Calibri" pitchFamily="34" charset="0"/>
              </a:rPr>
              <a:t>8 bits </a:t>
            </a:r>
            <a:r>
              <a:rPr lang="fr-FR" sz="1200" b="1" dirty="0" err="1">
                <a:solidFill>
                  <a:srgbClr val="0070C0"/>
                </a:solidFill>
                <a:latin typeface="Calibri" pitchFamily="34" charset="0"/>
                <a:cs typeface="Calibri" pitchFamily="34" charset="0"/>
              </a:rPr>
              <a:t>from</a:t>
            </a:r>
            <a:r>
              <a:rPr lang="fr-FR" sz="1200" b="1" dirty="0">
                <a:solidFill>
                  <a:srgbClr val="0070C0"/>
                </a:solidFill>
                <a:latin typeface="Calibri" pitchFamily="34" charset="0"/>
                <a:cs typeface="Calibri" pitchFamily="34" charset="0"/>
              </a:rPr>
              <a:t> n°3 + 2 bits </a:t>
            </a:r>
            <a:r>
              <a:rPr lang="fr-FR" sz="1200" b="1" dirty="0" err="1">
                <a:solidFill>
                  <a:srgbClr val="0070C0"/>
                </a:solidFill>
                <a:latin typeface="Calibri" pitchFamily="34" charset="0"/>
                <a:cs typeface="Calibri" pitchFamily="34" charset="0"/>
              </a:rPr>
              <a:t>from</a:t>
            </a:r>
            <a:r>
              <a:rPr lang="fr-FR" sz="1200" b="1" dirty="0">
                <a:solidFill>
                  <a:srgbClr val="0070C0"/>
                </a:solidFill>
                <a:latin typeface="Calibri" pitchFamily="34" charset="0"/>
                <a:cs typeface="Calibri" pitchFamily="34" charset="0"/>
              </a:rPr>
              <a:t> n°6</a:t>
            </a:r>
          </a:p>
        </p:txBody>
      </p:sp>
      <p:pic>
        <p:nvPicPr>
          <p:cNvPr id="69" name="Image 68">
            <a:hlinkClick r:id="rId4" action="ppaction://hlinksldjump"/>
            <a:extLst>
              <a:ext uri="{FF2B5EF4-FFF2-40B4-BE49-F238E27FC236}">
                <a16:creationId xmlns:a16="http://schemas.microsoft.com/office/drawing/2014/main" id="{BFCF8176-95B7-4CD9-BDFB-E8356B5ECBC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blinds(horizontal)">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linds(horizontal)">
                                      <p:cBhvr>
                                        <p:cTn id="24" dur="500"/>
                                        <p:tgtEl>
                                          <p:spTgt spid="17"/>
                                        </p:tgtEl>
                                      </p:cBhvr>
                                    </p:animEffect>
                                  </p:childTnLst>
                                </p:cTn>
                              </p:par>
                              <p:par>
                                <p:cTn id="25" presetID="3" presetClass="entr" presetSubtype="1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par>
                                <p:cTn id="31" presetID="3" presetClass="entr" presetSubtype="1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linds(horizontal)">
                                      <p:cBhvr>
                                        <p:cTn id="33" dur="500"/>
                                        <p:tgtEl>
                                          <p:spTgt spid="26"/>
                                        </p:tgtEl>
                                      </p:cBhvr>
                                    </p:animEffect>
                                  </p:childTnLst>
                                </p:cTn>
                              </p:par>
                              <p:par>
                                <p:cTn id="34" presetID="3" presetClass="entr" presetSubtype="1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linds(horizontal)">
                                      <p:cBhvr>
                                        <p:cTn id="42" dur="500"/>
                                        <p:tgtEl>
                                          <p:spTgt spid="3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linds(horizontal)">
                                      <p:cBhvr>
                                        <p:cTn id="45" dur="500"/>
                                        <p:tgtEl>
                                          <p:spTgt spid="3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linds(horizontal)">
                                      <p:cBhvr>
                                        <p:cTn id="48" dur="500"/>
                                        <p:tgtEl>
                                          <p:spTgt spid="3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linds(horizontal)">
                                      <p:cBhvr>
                                        <p:cTn id="51" dur="500"/>
                                        <p:tgtEl>
                                          <p:spTgt spid="3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blinds(horizontal)">
                                      <p:cBhvr>
                                        <p:cTn id="54" dur="500"/>
                                        <p:tgtEl>
                                          <p:spTgt spid="3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linds(horizontal)">
                                      <p:cBhvr>
                                        <p:cTn id="57" dur="500"/>
                                        <p:tgtEl>
                                          <p:spTgt spid="3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linds(horizontal)">
                                      <p:cBhvr>
                                        <p:cTn id="60" dur="500"/>
                                        <p:tgtEl>
                                          <p:spTgt spid="39"/>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blinds(horizontal)">
                                      <p:cBhvr>
                                        <p:cTn id="63" dur="500"/>
                                        <p:tgtEl>
                                          <p:spTgt spid="40"/>
                                        </p:tgtEl>
                                      </p:cBhvr>
                                    </p:animEffect>
                                  </p:childTnLst>
                                </p:cTn>
                              </p:par>
                              <p:par>
                                <p:cTn id="64" presetID="3" presetClass="entr" presetSubtype="1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linds(horizontal)">
                                      <p:cBhvr>
                                        <p:cTn id="66" dur="500"/>
                                        <p:tgtEl>
                                          <p:spTgt spid="41"/>
                                        </p:tgtEl>
                                      </p:cBhvr>
                                    </p:animEffect>
                                  </p:childTnLst>
                                </p:cTn>
                              </p:par>
                              <p:par>
                                <p:cTn id="67" presetID="3" presetClass="entr" presetSubtype="1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blinds(horizontal)">
                                      <p:cBhvr>
                                        <p:cTn id="69" dur="500"/>
                                        <p:tgtEl>
                                          <p:spTgt spid="44"/>
                                        </p:tgtEl>
                                      </p:cBhvr>
                                    </p:animEffect>
                                  </p:childTnLst>
                                </p:cTn>
                              </p:par>
                              <p:par>
                                <p:cTn id="70" presetID="3" presetClass="entr" presetSubtype="10"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blinds(horizontal)">
                                      <p:cBhvr>
                                        <p:cTn id="72" dur="500"/>
                                        <p:tgtEl>
                                          <p:spTgt spid="47"/>
                                        </p:tgtEl>
                                      </p:cBhvr>
                                    </p:animEffect>
                                  </p:childTnLst>
                                </p:cTn>
                              </p:par>
                              <p:par>
                                <p:cTn id="73" presetID="3" presetClass="entr" presetSubtype="1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blinds(horizontal)">
                                      <p:cBhvr>
                                        <p:cTn id="75" dur="500"/>
                                        <p:tgtEl>
                                          <p:spTgt spid="50"/>
                                        </p:tgtEl>
                                      </p:cBhvr>
                                    </p:animEffect>
                                  </p:childTnLst>
                                </p:cTn>
                              </p:par>
                              <p:par>
                                <p:cTn id="76" presetID="3" presetClass="entr" presetSubtype="10"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blinds(horizontal)">
                                      <p:cBhvr>
                                        <p:cTn id="78" dur="500"/>
                                        <p:tgtEl>
                                          <p:spTgt spid="53"/>
                                        </p:tgtEl>
                                      </p:cBhvr>
                                    </p:animEffect>
                                  </p:childTnLst>
                                </p:cTn>
                              </p:par>
                              <p:par>
                                <p:cTn id="79" presetID="3" presetClass="entr" presetSubtype="1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blinds(horizontal)">
                                      <p:cBhvr>
                                        <p:cTn id="81" dur="500"/>
                                        <p:tgtEl>
                                          <p:spTgt spid="56"/>
                                        </p:tgtEl>
                                      </p:cBhvr>
                                    </p:animEffect>
                                  </p:childTnLst>
                                </p:cTn>
                              </p:par>
                              <p:par>
                                <p:cTn id="82" presetID="3" presetClass="entr" presetSubtype="10" fill="hold" nodeType="with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blinds(horizontal)">
                                      <p:cBhvr>
                                        <p:cTn id="84" dur="500"/>
                                        <p:tgtEl>
                                          <p:spTgt spid="59"/>
                                        </p:tgtEl>
                                      </p:cBhvr>
                                    </p:animEffect>
                                  </p:childTnLst>
                                </p:cTn>
                              </p:par>
                              <p:par>
                                <p:cTn id="85" presetID="3" presetClass="entr" presetSubtype="1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blinds(horizontal)">
                                      <p:cBhvr>
                                        <p:cTn id="87" dur="500"/>
                                        <p:tgtEl>
                                          <p:spTgt spid="62"/>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blinds(horizontal)">
                                      <p:cBhvr>
                                        <p:cTn id="90" dur="500"/>
                                        <p:tgtEl>
                                          <p:spTgt spid="65"/>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blinds(horizontal)">
                                      <p:cBhvr>
                                        <p:cTn id="93" dur="500"/>
                                        <p:tgtEl>
                                          <p:spTgt spid="66"/>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blinds(horizontal)">
                                      <p:cBhvr>
                                        <p:cTn id="96" dur="500"/>
                                        <p:tgtEl>
                                          <p:spTgt spid="67"/>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blinds(horizontal)">
                                      <p:cBhvr>
                                        <p:cTn id="99" dur="500"/>
                                        <p:tgtEl>
                                          <p:spTgt spid="68"/>
                                        </p:tgtEl>
                                      </p:cBhvr>
                                    </p:animEffect>
                                  </p:childTnLst>
                                </p:cTn>
                              </p:par>
                              <p:par>
                                <p:cTn id="100" presetID="3" presetClass="entr" presetSubtype="10" fill="hold" nodeType="withEffect">
                                  <p:stCondLst>
                                    <p:cond delay="0"/>
                                  </p:stCondLst>
                                  <p:childTnLst>
                                    <p:set>
                                      <p:cBhvr>
                                        <p:cTn id="101" dur="1" fill="hold">
                                          <p:stCondLst>
                                            <p:cond delay="0"/>
                                          </p:stCondLst>
                                        </p:cTn>
                                        <p:tgtEl>
                                          <p:spTgt spid="2052"/>
                                        </p:tgtEl>
                                        <p:attrNameLst>
                                          <p:attrName>style.visibility</p:attrName>
                                        </p:attrNameLst>
                                      </p:cBhvr>
                                      <p:to>
                                        <p:strVal val="visible"/>
                                      </p:to>
                                    </p:set>
                                    <p:animEffect transition="in" filter="blinds(horizontal)">
                                      <p:cBhvr>
                                        <p:cTn id="102" dur="500"/>
                                        <p:tgtEl>
                                          <p:spTgt spid="2052"/>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blinds(horizontal)">
                                      <p:cBhvr>
                                        <p:cTn id="10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2" grpId="0"/>
      <p:bldP spid="33" grpId="0"/>
      <p:bldP spid="34" grpId="0"/>
      <p:bldP spid="35" grpId="0"/>
      <p:bldP spid="36" grpId="0"/>
      <p:bldP spid="37" grpId="0"/>
      <p:bldP spid="38" grpId="0"/>
      <p:bldP spid="39" grpId="0"/>
      <p:bldP spid="40" grpId="0" animBg="1"/>
      <p:bldP spid="65" grpId="0"/>
      <p:bldP spid="66" grpId="0"/>
      <p:bldP spid="67" grpId="0" animBg="1"/>
      <p:bldP spid="68"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bitshift</a:t>
            </a:r>
            <a:r>
              <a:rPr lang="fr-FR" dirty="0"/>
              <a:t> </a:t>
            </a:r>
            <a:r>
              <a:rPr lang="fr-FR" dirty="0" err="1"/>
              <a:t>left</a:t>
            </a:r>
            <a:r>
              <a:rPr lang="fr-FR" dirty="0"/>
              <a:t> (&lt;&lt;), </a:t>
            </a:r>
            <a:r>
              <a:rPr lang="fr-FR" dirty="0" err="1"/>
              <a:t>bitshift</a:t>
            </a:r>
            <a:r>
              <a:rPr lang="fr-FR" dirty="0"/>
              <a:t> right (&gt;&gt;) OPERATORS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201</a:t>
            </a:fld>
            <a:endParaRPr lang="fr-FR"/>
          </a:p>
        </p:txBody>
      </p:sp>
      <p:sp>
        <p:nvSpPr>
          <p:cNvPr id="4" name="Rectangle 3"/>
          <p:cNvSpPr/>
          <p:nvPr/>
        </p:nvSpPr>
        <p:spPr>
          <a:xfrm>
            <a:off x="0" y="476672"/>
            <a:ext cx="9144000" cy="338554"/>
          </a:xfrm>
          <a:prstGeom prst="rect">
            <a:avLst/>
          </a:prstGeom>
        </p:spPr>
        <p:txBody>
          <a:bodyPr wrap="square">
            <a:spAutoFit/>
          </a:bodyPr>
          <a:lstStyle/>
          <a:p>
            <a:pPr algn="just"/>
            <a:r>
              <a:rPr lang="en-US" sz="1600" b="1" dirty="0">
                <a:solidFill>
                  <a:srgbClr val="00B050"/>
                </a:solidFill>
                <a:latin typeface="Calibri" pitchFamily="34" charset="0"/>
              </a:rPr>
              <a:t>There are two C/C++ bit shift operators:</a:t>
            </a:r>
            <a:endParaRPr lang="fr-FR" sz="1600" b="1" dirty="0">
              <a:solidFill>
                <a:srgbClr val="00B050"/>
              </a:solidFill>
              <a:latin typeface="Calibri" pitchFamily="34" charset="0"/>
            </a:endParaRPr>
          </a:p>
        </p:txBody>
      </p:sp>
      <p:pic>
        <p:nvPicPr>
          <p:cNvPr id="5" name="Image 4" descr="150px-Rotate_right_arithmetically.sv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816" y="548680"/>
            <a:ext cx="1428750" cy="1143000"/>
          </a:xfrm>
          <a:prstGeom prst="rect">
            <a:avLst/>
          </a:prstGeom>
        </p:spPr>
      </p:pic>
      <p:pic>
        <p:nvPicPr>
          <p:cNvPr id="6" name="Image 5" descr="150px-Rotate_left_logically.sv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808" y="764704"/>
            <a:ext cx="1428750" cy="952500"/>
          </a:xfrm>
          <a:prstGeom prst="rect">
            <a:avLst/>
          </a:prstGeom>
        </p:spPr>
      </p:pic>
      <p:sp>
        <p:nvSpPr>
          <p:cNvPr id="7" name="Rectangle 6"/>
          <p:cNvSpPr/>
          <p:nvPr/>
        </p:nvSpPr>
        <p:spPr>
          <a:xfrm>
            <a:off x="7380312" y="1628800"/>
            <a:ext cx="1620636" cy="338554"/>
          </a:xfrm>
          <a:prstGeom prst="rect">
            <a:avLst/>
          </a:prstGeom>
        </p:spPr>
        <p:txBody>
          <a:bodyPr wrap="none">
            <a:spAutoFit/>
          </a:bodyPr>
          <a:lstStyle/>
          <a:p>
            <a:r>
              <a:rPr lang="fr-FR" sz="1600" b="1" dirty="0" err="1">
                <a:solidFill>
                  <a:srgbClr val="0070C0"/>
                </a:solidFill>
                <a:latin typeface="Calibri" pitchFamily="34" charset="0"/>
              </a:rPr>
              <a:t>bitshift</a:t>
            </a:r>
            <a:r>
              <a:rPr lang="fr-FR" sz="1600" b="1" dirty="0">
                <a:solidFill>
                  <a:srgbClr val="0070C0"/>
                </a:solidFill>
                <a:latin typeface="Calibri" pitchFamily="34" charset="0"/>
              </a:rPr>
              <a:t> right (&gt;&gt;)</a:t>
            </a:r>
          </a:p>
        </p:txBody>
      </p:sp>
      <p:sp>
        <p:nvSpPr>
          <p:cNvPr id="1025" name="Rectangle 1"/>
          <p:cNvSpPr>
            <a:spLocks noChangeArrowheads="1"/>
          </p:cNvSpPr>
          <p:nvPr/>
        </p:nvSpPr>
        <p:spPr bwMode="auto">
          <a:xfrm>
            <a:off x="0" y="1988840"/>
            <a:ext cx="9144000" cy="46166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B050"/>
                </a:solidFill>
                <a:effectLst/>
                <a:latin typeface="Calibri" pitchFamily="34" charset="0"/>
              </a:rPr>
              <a:t>Syntax</a:t>
            </a:r>
            <a:r>
              <a:rPr kumimoji="0" lang="fr-FR" b="1" i="0" u="none" strike="noStrike" cap="none" normalizeH="0" baseline="0" dirty="0">
                <a:ln>
                  <a:noFill/>
                </a:ln>
                <a:solidFill>
                  <a:srgbClr val="00B050"/>
                </a:solidFill>
                <a:effectLst/>
                <a:latin typeface="Calibri" pitchFamily="34" charset="0"/>
              </a:rPr>
              <a:t>:  </a:t>
            </a:r>
            <a:r>
              <a:rPr kumimoji="0" lang="fr-FR" b="1" i="0" u="none" strike="noStrike" cap="none" normalizeH="0" baseline="0" dirty="0">
                <a:ln>
                  <a:noFill/>
                </a:ln>
                <a:solidFill>
                  <a:srgbClr val="0070C0"/>
                </a:solidFill>
                <a:effectLst/>
                <a:latin typeface="Calibri" pitchFamily="34" charset="0"/>
              </a:rPr>
              <a:t>variable &lt;&lt; </a:t>
            </a:r>
            <a:r>
              <a:rPr kumimoji="0" lang="fr-FR" b="1" i="0" u="none" strike="noStrike" cap="none" normalizeH="0" baseline="0" dirty="0" err="1">
                <a:ln>
                  <a:noFill/>
                </a:ln>
                <a:solidFill>
                  <a:srgbClr val="FF6600"/>
                </a:solidFill>
                <a:effectLst/>
                <a:latin typeface="Calibri" pitchFamily="34" charset="0"/>
              </a:rPr>
              <a:t>number_of_bits</a:t>
            </a:r>
            <a:r>
              <a:rPr kumimoji="0" lang="fr-FR" b="1" i="0" u="none" strike="noStrike" cap="none" normalizeH="0" baseline="0" dirty="0">
                <a:ln>
                  <a:noFill/>
                </a:ln>
                <a:solidFill>
                  <a:srgbClr val="0070C0"/>
                </a:solidFill>
                <a:effectLst/>
                <a:latin typeface="Calibri" pitchFamily="34" charset="0"/>
              </a:rPr>
              <a:t> ou variable &gt;&gt; </a:t>
            </a:r>
            <a:r>
              <a:rPr kumimoji="0" lang="fr-FR" b="1" i="0" u="none" strike="noStrike" cap="none" normalizeH="0" baseline="0" dirty="0" err="1">
                <a:ln>
                  <a:noFill/>
                </a:ln>
                <a:solidFill>
                  <a:srgbClr val="FF6600"/>
                </a:solidFill>
                <a:effectLst/>
                <a:latin typeface="Calibri" pitchFamily="34" charset="0"/>
              </a:rPr>
              <a:t>number_of_bits</a:t>
            </a:r>
            <a:r>
              <a:rPr kumimoji="0" lang="fr-FR" b="1" i="0" u="none" strike="noStrike" cap="none" normalizeH="0" baseline="0" dirty="0">
                <a:ln>
                  <a:noFill/>
                </a:ln>
                <a:solidFill>
                  <a:srgbClr val="0070C0"/>
                </a:solidFill>
                <a:effectLst/>
                <a:latin typeface="Calibri"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b="1" i="0" u="none" strike="noStrike" cap="none" normalizeH="0" baseline="0" dirty="0">
              <a:ln>
                <a:noFill/>
              </a:ln>
              <a:solidFill>
                <a:srgbClr val="0070C0"/>
              </a:solidFill>
              <a:effectLst/>
              <a:latin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b="1" i="0" u="none" strike="noStrike" cap="none" normalizeH="0" baseline="0" dirty="0" err="1">
                <a:ln>
                  <a:noFill/>
                </a:ln>
                <a:solidFill>
                  <a:srgbClr val="00B050"/>
                </a:solidFill>
                <a:effectLst/>
                <a:latin typeface="Calibri" pitchFamily="34" charset="0"/>
              </a:rPr>
              <a:t>Examples</a:t>
            </a:r>
            <a:r>
              <a:rPr kumimoji="0" lang="fr-FR" b="1" i="0" u="none" strike="noStrike" cap="none" normalizeH="0" baseline="0" dirty="0">
                <a:ln>
                  <a:noFill/>
                </a:ln>
                <a:solidFill>
                  <a:srgbClr val="00B050"/>
                </a:solidFill>
                <a:effectLst/>
                <a:latin typeface="Calibri" pitchFamily="34" charset="0"/>
              </a:rPr>
              <a:t>:</a:t>
            </a:r>
          </a:p>
          <a:p>
            <a:pPr lvl="0" eaLnBrk="0" hangingPunct="0"/>
            <a:r>
              <a:rPr kumimoji="0" lang="fr-FR" b="1" i="0" u="none" strike="noStrike" cap="none" normalizeH="0" baseline="0" dirty="0" err="1">
                <a:ln>
                  <a:noFill/>
                </a:ln>
                <a:solidFill>
                  <a:srgbClr val="0070C0"/>
                </a:solidFill>
                <a:effectLst/>
                <a:latin typeface="Calibri" pitchFamily="34" charset="0"/>
              </a:rPr>
              <a:t>int</a:t>
            </a:r>
            <a:r>
              <a:rPr kumimoji="0" lang="fr-FR" b="1" i="0" u="none" strike="noStrike" cap="none" normalizeH="0" baseline="0" dirty="0">
                <a:ln>
                  <a:noFill/>
                </a:ln>
                <a:solidFill>
                  <a:srgbClr val="0070C0"/>
                </a:solidFill>
                <a:effectLst/>
                <a:latin typeface="Calibri" pitchFamily="34" charset="0"/>
              </a:rPr>
              <a:t> a = 5; // </a:t>
            </a:r>
            <a:r>
              <a:rPr kumimoji="0" lang="fr-FR" b="1" i="0" u="none" strike="noStrike" cap="none" normalizeH="0" baseline="0" dirty="0" err="1">
                <a:ln>
                  <a:noFill/>
                </a:ln>
                <a:solidFill>
                  <a:srgbClr val="0070C0"/>
                </a:solidFill>
                <a:effectLst/>
                <a:latin typeface="Calibri" pitchFamily="34" charset="0"/>
              </a:rPr>
              <a:t>binary</a:t>
            </a:r>
            <a:r>
              <a:rPr kumimoji="0" lang="fr-FR" b="1" i="0" u="none" strike="noStrike" cap="none" normalizeH="0" baseline="0" dirty="0">
                <a:ln>
                  <a:noFill/>
                </a:ln>
                <a:solidFill>
                  <a:srgbClr val="0070C0"/>
                </a:solidFill>
                <a:effectLst/>
                <a:latin typeface="Calibri" pitchFamily="34" charset="0"/>
              </a:rPr>
              <a:t>: 0000000000000101 </a:t>
            </a:r>
            <a:r>
              <a:rPr kumimoji="0" lang="fr-FR" b="1" i="1" u="none" strike="noStrike" cap="none" normalizeH="0" baseline="0" dirty="0">
                <a:ln>
                  <a:noFill/>
                </a:ln>
                <a:solidFill>
                  <a:srgbClr val="C00000"/>
                </a:solidFill>
                <a:effectLst/>
                <a:latin typeface="Calibri" pitchFamily="34" charset="0"/>
              </a:rPr>
              <a:t>(over 16 bits)</a:t>
            </a:r>
            <a:r>
              <a:rPr kumimoji="0" lang="fr-FR" b="1" i="0" u="none" strike="noStrike" cap="none" normalizeH="0" baseline="0" dirty="0">
                <a:ln>
                  <a:noFill/>
                </a:ln>
                <a:solidFill>
                  <a:srgbClr val="0070C0"/>
                </a:solidFill>
                <a:effectLst/>
                <a:latin typeface="Calibri" pitchFamily="34" charset="0"/>
              </a:rPr>
              <a:t>		</a:t>
            </a:r>
          </a:p>
          <a:p>
            <a:pPr eaLnBrk="0" hangingPunct="0"/>
            <a:r>
              <a:rPr kumimoji="0" lang="fr-FR" b="1" i="0" u="none" strike="noStrike" cap="none" normalizeH="0" baseline="0" dirty="0" err="1">
                <a:ln>
                  <a:noFill/>
                </a:ln>
                <a:solidFill>
                  <a:srgbClr val="0070C0"/>
                </a:solidFill>
                <a:effectLst/>
                <a:latin typeface="Calibri" pitchFamily="34" charset="0"/>
              </a:rPr>
              <a:t>int</a:t>
            </a:r>
            <a:r>
              <a:rPr kumimoji="0" lang="fr-FR" b="1" i="0" u="none" strike="noStrike" cap="none" normalizeH="0" baseline="0" dirty="0">
                <a:ln>
                  <a:noFill/>
                </a:ln>
                <a:solidFill>
                  <a:srgbClr val="0070C0"/>
                </a:solidFill>
                <a:effectLst/>
                <a:latin typeface="Calibri" pitchFamily="34" charset="0"/>
              </a:rPr>
              <a:t> b = a &lt;&lt; 3; // </a:t>
            </a:r>
            <a:r>
              <a:rPr kumimoji="0" lang="fr-FR" b="1" i="0" u="none" strike="noStrike" cap="none" normalizeH="0" baseline="0" dirty="0" err="1">
                <a:ln>
                  <a:noFill/>
                </a:ln>
                <a:solidFill>
                  <a:srgbClr val="0070C0"/>
                </a:solidFill>
                <a:effectLst/>
                <a:latin typeface="Calibri" pitchFamily="34" charset="0"/>
              </a:rPr>
              <a:t>binary</a:t>
            </a:r>
            <a:r>
              <a:rPr kumimoji="0" lang="fr-FR" b="1" i="0" u="none" strike="noStrike" cap="none" normalizeH="0" baseline="0" dirty="0">
                <a:ln>
                  <a:noFill/>
                </a:ln>
                <a:solidFill>
                  <a:srgbClr val="0070C0"/>
                </a:solidFill>
                <a:effectLst/>
                <a:latin typeface="Calibri" pitchFamily="34" charset="0"/>
              </a:rPr>
              <a:t>: 0000000000101000</a:t>
            </a:r>
            <a:r>
              <a:rPr kumimoji="0" lang="fr-FR" b="1" i="0" u="none" strike="noStrike" cap="none" normalizeH="0" dirty="0">
                <a:ln>
                  <a:noFill/>
                </a:ln>
                <a:solidFill>
                  <a:srgbClr val="0070C0"/>
                </a:solidFill>
                <a:effectLst/>
                <a:latin typeface="Calibri" pitchFamily="34" charset="0"/>
              </a:rPr>
              <a:t> =&gt;</a:t>
            </a:r>
            <a:r>
              <a:rPr kumimoji="0" lang="fr-FR" b="1" i="0" u="none" strike="noStrike" cap="none" normalizeH="0" baseline="0" dirty="0">
                <a:ln>
                  <a:noFill/>
                </a:ln>
                <a:solidFill>
                  <a:srgbClr val="0070C0"/>
                </a:solidFill>
                <a:effectLst/>
                <a:latin typeface="Calibri" pitchFamily="34" charset="0"/>
              </a:rPr>
              <a:t> 40  (</a:t>
            </a:r>
            <a:r>
              <a:rPr kumimoji="0" lang="fr-FR" b="1" i="0" u="none" strike="noStrike" cap="none" normalizeH="0" baseline="0" dirty="0" err="1">
                <a:ln>
                  <a:noFill/>
                </a:ln>
                <a:solidFill>
                  <a:srgbClr val="0070C0"/>
                </a:solidFill>
                <a:effectLst/>
                <a:latin typeface="Calibri" pitchFamily="34" charset="0"/>
              </a:rPr>
              <a:t>decimal</a:t>
            </a:r>
            <a:r>
              <a:rPr kumimoji="0" lang="fr-FR" b="1" i="0" u="none" strike="noStrike" cap="none" normalizeH="0" baseline="0" dirty="0">
                <a:ln>
                  <a:noFill/>
                </a:ln>
                <a:solidFill>
                  <a:srgbClr val="0070C0"/>
                </a:solidFill>
                <a:effectLst/>
                <a:latin typeface="Calibri" pitchFamily="34" charset="0"/>
              </a:rPr>
              <a:t>) </a:t>
            </a:r>
            <a:r>
              <a:rPr lang="fr-FR" b="1" dirty="0">
                <a:solidFill>
                  <a:srgbClr val="0070C0"/>
                </a:solidFill>
                <a:latin typeface="Calibri" pitchFamily="34" charset="0"/>
              </a:rPr>
              <a:t>  </a:t>
            </a:r>
            <a:r>
              <a:rPr lang="fr-FR" b="1" i="1" dirty="0">
                <a:solidFill>
                  <a:srgbClr val="C00000"/>
                </a:solidFill>
                <a:latin typeface="Calibri" pitchFamily="34" charset="0"/>
              </a:rPr>
              <a:t>(5x2</a:t>
            </a:r>
            <a:r>
              <a:rPr lang="fr-FR" b="1" i="1" baseline="30000" dirty="0">
                <a:solidFill>
                  <a:srgbClr val="C00000"/>
                </a:solidFill>
                <a:latin typeface="Calibri" pitchFamily="34" charset="0"/>
              </a:rPr>
              <a:t>3</a:t>
            </a:r>
            <a:r>
              <a:rPr lang="fr-FR" b="1" i="1" dirty="0">
                <a:solidFill>
                  <a:srgbClr val="C00000"/>
                </a:solidFill>
                <a:latin typeface="Calibri" pitchFamily="34" charset="0"/>
              </a:rPr>
              <a:t>=5x8=40</a:t>
            </a:r>
            <a:r>
              <a:rPr kumimoji="0" lang="fr-FR" b="1" i="1" u="none" strike="noStrike" cap="none" normalizeH="0" baseline="0" dirty="0">
                <a:ln>
                  <a:noFill/>
                </a:ln>
                <a:solidFill>
                  <a:srgbClr val="C00000"/>
                </a:solidFill>
                <a:effectLst/>
                <a:latin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b="1" i="0" u="none" strike="noStrike" cap="none" normalizeH="0" baseline="0" dirty="0" err="1">
                <a:ln>
                  <a:noFill/>
                </a:ln>
                <a:solidFill>
                  <a:srgbClr val="0070C0"/>
                </a:solidFill>
                <a:effectLst/>
                <a:latin typeface="Calibri" pitchFamily="34" charset="0"/>
              </a:rPr>
              <a:t>int</a:t>
            </a:r>
            <a:r>
              <a:rPr kumimoji="0" lang="fr-FR" b="1" i="0" u="none" strike="noStrike" cap="none" normalizeH="0" baseline="0" dirty="0">
                <a:ln>
                  <a:noFill/>
                </a:ln>
                <a:solidFill>
                  <a:srgbClr val="0070C0"/>
                </a:solidFill>
                <a:effectLst/>
                <a:latin typeface="Calibri" pitchFamily="34" charset="0"/>
              </a:rPr>
              <a:t> c = b &gt;&gt; 3; // </a:t>
            </a:r>
            <a:r>
              <a:rPr kumimoji="0" lang="fr-FR" b="1" i="0" u="none" strike="noStrike" cap="none" normalizeH="0" baseline="0" dirty="0" err="1">
                <a:ln>
                  <a:noFill/>
                </a:ln>
                <a:solidFill>
                  <a:srgbClr val="0070C0"/>
                </a:solidFill>
                <a:effectLst/>
                <a:latin typeface="Calibri" pitchFamily="34" charset="0"/>
              </a:rPr>
              <a:t>binary</a:t>
            </a:r>
            <a:r>
              <a:rPr kumimoji="0" lang="fr-FR" b="1" i="0" u="none" strike="noStrike" cap="none" normalizeH="0" baseline="0" dirty="0">
                <a:ln>
                  <a:noFill/>
                </a:ln>
                <a:solidFill>
                  <a:srgbClr val="0070C0"/>
                </a:solidFill>
                <a:effectLst/>
                <a:latin typeface="Calibri" pitchFamily="34" charset="0"/>
              </a:rPr>
              <a:t>: 0000000000000101 =&gt; </a:t>
            </a:r>
            <a:r>
              <a:rPr kumimoji="0" lang="fr-FR" b="1" i="0" u="none" strike="noStrike" cap="none" normalizeH="0" baseline="0" dirty="0" err="1">
                <a:ln>
                  <a:noFill/>
                </a:ln>
                <a:solidFill>
                  <a:srgbClr val="0070C0"/>
                </a:solidFill>
                <a:effectLst/>
                <a:latin typeface="Calibri" pitchFamily="34" charset="0"/>
              </a:rPr>
              <a:t>we</a:t>
            </a:r>
            <a:r>
              <a:rPr kumimoji="0" lang="fr-FR" b="1" i="0" u="none" strike="noStrike" cap="none" normalizeH="0" baseline="0" dirty="0">
                <a:ln>
                  <a:noFill/>
                </a:ln>
                <a:solidFill>
                  <a:srgbClr val="0070C0"/>
                </a:solidFill>
                <a:effectLst/>
                <a:latin typeface="Calibri" pitchFamily="34" charset="0"/>
              </a:rPr>
              <a:t> return to 5 </a:t>
            </a:r>
          </a:p>
          <a:p>
            <a:pPr marL="0" marR="0" lvl="0" indent="0" algn="l" defTabSz="914400" rtl="0" eaLnBrk="0" fontAlgn="base" latinLnBrk="0" hangingPunct="0">
              <a:lnSpc>
                <a:spcPct val="100000"/>
              </a:lnSpc>
              <a:spcBef>
                <a:spcPct val="0"/>
              </a:spcBef>
              <a:spcAft>
                <a:spcPct val="0"/>
              </a:spcAft>
              <a:buClrTx/>
              <a:buSzTx/>
              <a:buFontTx/>
              <a:buNone/>
              <a:tabLst/>
            </a:pPr>
            <a:endParaRPr lang="fr-FR" b="1" dirty="0">
              <a:solidFill>
                <a:srgbClr val="0070C0"/>
              </a:solidFill>
              <a:latin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b="1" i="0" u="none" strike="noStrike" cap="none" normalizeH="0" baseline="0" dirty="0" err="1">
                <a:ln>
                  <a:noFill/>
                </a:ln>
                <a:solidFill>
                  <a:srgbClr val="00B050"/>
                </a:solidFill>
                <a:effectLst/>
                <a:latin typeface="Calibri" pitchFamily="34" charset="0"/>
              </a:rPr>
              <a:t>Remark</a:t>
            </a:r>
            <a:r>
              <a:rPr kumimoji="0" lang="fr-FR" b="1" i="0" u="none" strike="noStrike" cap="none" normalizeH="0" baseline="0" dirty="0">
                <a:ln>
                  <a:noFill/>
                </a:ln>
                <a:solidFill>
                  <a:srgbClr val="00B050"/>
                </a:solidFill>
                <a:effectLst/>
                <a:latin typeface="Calibri" pitchFamily="34" charset="0"/>
              </a:rPr>
              <a:t> 1 :</a:t>
            </a:r>
            <a:r>
              <a:rPr kumimoji="0" lang="fr-FR" b="1" i="0" u="none" strike="noStrike" cap="none" normalizeH="0" baseline="0" dirty="0">
                <a:ln>
                  <a:noFill/>
                </a:ln>
                <a:solidFill>
                  <a:srgbClr val="0070C0"/>
                </a:solidFill>
                <a:effectLst/>
                <a:latin typeface="Calibri" pitchFamily="34" charset="0"/>
              </a:rPr>
              <a:t> </a:t>
            </a:r>
            <a:r>
              <a:rPr kumimoji="0" lang="en-US" b="1" i="0" u="none" strike="noStrike" cap="none" normalizeH="0" dirty="0">
                <a:ln>
                  <a:noFill/>
                </a:ln>
                <a:solidFill>
                  <a:srgbClr val="0070C0"/>
                </a:solidFill>
                <a:effectLst/>
                <a:latin typeface="Calibri" pitchFamily="34" charset="0"/>
              </a:rPr>
              <a:t>When you offset a number to the left, left bit is literally lost!</a:t>
            </a:r>
          </a:p>
          <a:p>
            <a:pPr marL="0" marR="0" lvl="0" indent="0" algn="l" defTabSz="914400" rtl="0" eaLnBrk="0" fontAlgn="base" latinLnBrk="0" hangingPunct="0">
              <a:lnSpc>
                <a:spcPct val="100000"/>
              </a:lnSpc>
              <a:spcBef>
                <a:spcPct val="0"/>
              </a:spcBef>
              <a:spcAft>
                <a:spcPct val="0"/>
              </a:spcAft>
              <a:buClrTx/>
              <a:buSzTx/>
              <a:buFontTx/>
              <a:buNone/>
              <a:tabLst/>
            </a:pPr>
            <a:r>
              <a:rPr lang="en-US" b="1" dirty="0">
                <a:solidFill>
                  <a:srgbClr val="0070C0"/>
                </a:solidFill>
                <a:latin typeface="Calibri" pitchFamily="34" charset="0"/>
              </a:rPr>
              <a:t>Example: </a:t>
            </a:r>
          </a:p>
          <a:p>
            <a:r>
              <a:rPr lang="en-US" b="1" dirty="0" err="1">
                <a:solidFill>
                  <a:srgbClr val="0070C0"/>
                </a:solidFill>
                <a:latin typeface="Calibri" pitchFamily="34" charset="0"/>
              </a:rPr>
              <a:t>int</a:t>
            </a:r>
            <a:r>
              <a:rPr lang="en-US" b="1" dirty="0">
                <a:solidFill>
                  <a:srgbClr val="0070C0"/>
                </a:solidFill>
                <a:latin typeface="Calibri" pitchFamily="34" charset="0"/>
              </a:rPr>
              <a:t> a = 5; // binary: 0000000000000101 </a:t>
            </a:r>
          </a:p>
          <a:p>
            <a:r>
              <a:rPr lang="en-US" b="1" dirty="0">
                <a:solidFill>
                  <a:srgbClr val="0070C0"/>
                </a:solidFill>
                <a:latin typeface="Calibri" pitchFamily="34" charset="0"/>
              </a:rPr>
              <a:t>int b = a &lt;&lt; 14; // binary: 0100000000000000 – </a:t>
            </a:r>
            <a:r>
              <a:rPr lang="en-US" b="1" dirty="0">
                <a:solidFill>
                  <a:srgbClr val="7030A0"/>
                </a:solidFill>
                <a:latin typeface="Calibri" pitchFamily="34" charset="0"/>
              </a:rPr>
              <a:t>the first 1 from 101 is lost!</a:t>
            </a:r>
          </a:p>
          <a:p>
            <a:endParaRPr kumimoji="0" lang="en-US" b="1" i="0" u="none" strike="noStrike" cap="none" normalizeH="0" baseline="0" dirty="0">
              <a:ln>
                <a:noFill/>
              </a:ln>
              <a:solidFill>
                <a:srgbClr val="0070C0"/>
              </a:solidFill>
              <a:effectLst/>
              <a:latin typeface="Calibri" pitchFamily="34" charset="0"/>
            </a:endParaRPr>
          </a:p>
          <a:p>
            <a:r>
              <a:rPr lang="fr-FR" b="1" dirty="0" err="1">
                <a:solidFill>
                  <a:srgbClr val="00B050"/>
                </a:solidFill>
                <a:latin typeface="Calibri" pitchFamily="34" charset="0"/>
              </a:rPr>
              <a:t>Remark</a:t>
            </a:r>
            <a:r>
              <a:rPr lang="fr-FR" b="1" dirty="0">
                <a:solidFill>
                  <a:srgbClr val="00B050"/>
                </a:solidFill>
                <a:latin typeface="Calibri" pitchFamily="34" charset="0"/>
              </a:rPr>
              <a:t> 2 : </a:t>
            </a:r>
            <a:r>
              <a:rPr lang="en-US" b="1" dirty="0" err="1">
                <a:solidFill>
                  <a:srgbClr val="FF6600"/>
                </a:solidFill>
                <a:latin typeface="Calibri" pitchFamily="34" charset="0"/>
              </a:rPr>
              <a:t>bitshift</a:t>
            </a:r>
            <a:r>
              <a:rPr lang="en-US" b="1" dirty="0">
                <a:solidFill>
                  <a:srgbClr val="FF6600"/>
                </a:solidFill>
                <a:latin typeface="Calibri" pitchFamily="34" charset="0"/>
              </a:rPr>
              <a:t> left of a n number is multiplication by 2</a:t>
            </a:r>
            <a:r>
              <a:rPr lang="en-US" b="1" baseline="30000" dirty="0">
                <a:solidFill>
                  <a:srgbClr val="FF6600"/>
                </a:solidFill>
                <a:latin typeface="Calibri" pitchFamily="34" charset="0"/>
              </a:rPr>
              <a:t>n</a:t>
            </a:r>
            <a:r>
              <a:rPr lang="en-US" b="1" dirty="0">
                <a:solidFill>
                  <a:srgbClr val="FF6600"/>
                </a:solidFill>
                <a:latin typeface="Calibri" pitchFamily="34" charset="0"/>
              </a:rPr>
              <a:t> </a:t>
            </a:r>
          </a:p>
          <a:p>
            <a:r>
              <a:rPr lang="en-US" b="1" dirty="0">
                <a:solidFill>
                  <a:srgbClr val="0070C0"/>
                </a:solidFill>
                <a:latin typeface="Calibri" pitchFamily="34" charset="0"/>
              </a:rPr>
              <a:t>1 &lt;&lt; 0 == 1  = 2</a:t>
            </a:r>
            <a:r>
              <a:rPr lang="en-US" b="1" baseline="30000" dirty="0">
                <a:solidFill>
                  <a:srgbClr val="0070C0"/>
                </a:solidFill>
                <a:latin typeface="Calibri" pitchFamily="34" charset="0"/>
              </a:rPr>
              <a:t>0</a:t>
            </a:r>
          </a:p>
          <a:p>
            <a:r>
              <a:rPr lang="en-US" b="1" dirty="0">
                <a:solidFill>
                  <a:srgbClr val="0070C0"/>
                </a:solidFill>
                <a:latin typeface="Calibri" pitchFamily="34" charset="0"/>
              </a:rPr>
              <a:t>1 &lt;&lt; 1 == 2 = 2</a:t>
            </a:r>
            <a:r>
              <a:rPr lang="en-US" b="1" baseline="30000" dirty="0">
                <a:solidFill>
                  <a:srgbClr val="0070C0"/>
                </a:solidFill>
                <a:latin typeface="Calibri" pitchFamily="34" charset="0"/>
              </a:rPr>
              <a:t>1</a:t>
            </a:r>
          </a:p>
          <a:p>
            <a:r>
              <a:rPr lang="en-US" b="1" dirty="0">
                <a:solidFill>
                  <a:srgbClr val="0070C0"/>
                </a:solidFill>
                <a:latin typeface="Calibri" pitchFamily="34" charset="0"/>
              </a:rPr>
              <a:t>1 &lt;&lt; 2 == 4 = 2</a:t>
            </a:r>
            <a:r>
              <a:rPr lang="en-US" b="1" baseline="30000" dirty="0">
                <a:solidFill>
                  <a:srgbClr val="0070C0"/>
                </a:solidFill>
                <a:latin typeface="Calibri" pitchFamily="34" charset="0"/>
              </a:rPr>
              <a:t>2</a:t>
            </a:r>
          </a:p>
          <a:p>
            <a:r>
              <a:rPr lang="en-US" b="1" dirty="0">
                <a:solidFill>
                  <a:srgbClr val="0070C0"/>
                </a:solidFill>
                <a:latin typeface="Calibri" pitchFamily="34" charset="0"/>
              </a:rPr>
              <a:t>... </a:t>
            </a:r>
          </a:p>
          <a:p>
            <a:r>
              <a:rPr lang="en-US" b="1" dirty="0">
                <a:solidFill>
                  <a:srgbClr val="0070C0"/>
                </a:solidFill>
                <a:latin typeface="Calibri" pitchFamily="34" charset="0"/>
              </a:rPr>
              <a:t>1 &lt;&lt; 8 == 256 = 2</a:t>
            </a:r>
            <a:r>
              <a:rPr lang="en-US" b="1" baseline="30000" dirty="0">
                <a:solidFill>
                  <a:srgbClr val="0070C0"/>
                </a:solidFill>
                <a:latin typeface="Calibri" pitchFamily="34" charset="0"/>
              </a:rPr>
              <a:t>8</a:t>
            </a:r>
          </a:p>
          <a:p>
            <a:r>
              <a:rPr lang="en-US" b="1" dirty="0">
                <a:solidFill>
                  <a:srgbClr val="0070C0"/>
                </a:solidFill>
                <a:latin typeface="Calibri" pitchFamily="34" charset="0"/>
              </a:rPr>
              <a:t>1 &lt;&lt; 10 == 1024 = 2</a:t>
            </a:r>
            <a:r>
              <a:rPr lang="en-US" b="1" baseline="30000" dirty="0">
                <a:solidFill>
                  <a:srgbClr val="0070C0"/>
                </a:solidFill>
                <a:latin typeface="Calibri" pitchFamily="34" charset="0"/>
              </a:rPr>
              <a:t>10</a:t>
            </a:r>
          </a:p>
          <a:p>
            <a:r>
              <a:rPr lang="en-US" b="1" dirty="0">
                <a:solidFill>
                  <a:srgbClr val="0070C0"/>
                </a:solidFill>
                <a:latin typeface="Calibri" pitchFamily="34" charset="0"/>
              </a:rPr>
              <a:t>... </a:t>
            </a:r>
          </a:p>
          <a:p>
            <a:r>
              <a:rPr lang="en-US" b="1" dirty="0">
                <a:solidFill>
                  <a:srgbClr val="FF6600"/>
                </a:solidFill>
                <a:latin typeface="Calibri" pitchFamily="34" charset="0"/>
              </a:rPr>
              <a:t>In contrary, </a:t>
            </a:r>
            <a:r>
              <a:rPr lang="en-US" b="1" dirty="0" err="1">
                <a:solidFill>
                  <a:srgbClr val="FF6600"/>
                </a:solidFill>
                <a:latin typeface="Calibri" pitchFamily="34" charset="0"/>
              </a:rPr>
              <a:t>bitshift</a:t>
            </a:r>
            <a:r>
              <a:rPr lang="en-US" b="1" dirty="0">
                <a:solidFill>
                  <a:srgbClr val="FF6600"/>
                </a:solidFill>
                <a:latin typeface="Calibri" pitchFamily="34" charset="0"/>
              </a:rPr>
              <a:t> right of a n number is division by 2</a:t>
            </a:r>
            <a:r>
              <a:rPr lang="en-US" b="1" baseline="30000" dirty="0">
                <a:solidFill>
                  <a:srgbClr val="FF6600"/>
                </a:solidFill>
                <a:latin typeface="Calibri" pitchFamily="34" charset="0"/>
              </a:rPr>
              <a:t>n</a:t>
            </a:r>
            <a:r>
              <a:rPr lang="en-US" b="1" dirty="0">
                <a:solidFill>
                  <a:srgbClr val="FF6600"/>
                </a:solidFill>
                <a:latin typeface="Calibri" pitchFamily="34" charset="0"/>
              </a:rPr>
              <a:t> </a:t>
            </a:r>
          </a:p>
        </p:txBody>
      </p:sp>
      <p:sp>
        <p:nvSpPr>
          <p:cNvPr id="9" name="Rectangle 8"/>
          <p:cNvSpPr/>
          <p:nvPr/>
        </p:nvSpPr>
        <p:spPr>
          <a:xfrm>
            <a:off x="0" y="764704"/>
            <a:ext cx="2699792" cy="830997"/>
          </a:xfrm>
          <a:prstGeom prst="rect">
            <a:avLst/>
          </a:prstGeom>
        </p:spPr>
        <p:txBody>
          <a:bodyPr wrap="square">
            <a:spAutoFit/>
          </a:bodyPr>
          <a:lstStyle/>
          <a:p>
            <a:pPr algn="just"/>
            <a:r>
              <a:rPr lang="en-US" sz="1600" b="1" dirty="0">
                <a:solidFill>
                  <a:srgbClr val="0070C0"/>
                </a:solidFill>
                <a:latin typeface="Calibri" pitchFamily="34" charset="0"/>
              </a:rPr>
              <a:t>1 - the left shift operator &lt;&lt; (</a:t>
            </a:r>
            <a:r>
              <a:rPr lang="en-US" sz="1600" b="1" dirty="0" err="1">
                <a:solidFill>
                  <a:srgbClr val="0070C0"/>
                </a:solidFill>
                <a:latin typeface="Calibri" pitchFamily="34" charset="0"/>
              </a:rPr>
              <a:t>bitshift</a:t>
            </a:r>
            <a:r>
              <a:rPr lang="en-US" sz="1600" b="1" dirty="0">
                <a:solidFill>
                  <a:srgbClr val="0070C0"/>
                </a:solidFill>
                <a:latin typeface="Calibri" pitchFamily="34" charset="0"/>
              </a:rPr>
              <a:t> left) who causes the shift to the left of the bits.</a:t>
            </a:r>
            <a:endParaRPr lang="fr-FR" sz="1600" b="1" dirty="0">
              <a:solidFill>
                <a:srgbClr val="0070C0"/>
              </a:solidFill>
              <a:latin typeface="Calibri" pitchFamily="34" charset="0"/>
            </a:endParaRPr>
          </a:p>
        </p:txBody>
      </p:sp>
      <p:sp>
        <p:nvSpPr>
          <p:cNvPr id="10" name="Rectangle 9"/>
          <p:cNvSpPr/>
          <p:nvPr/>
        </p:nvSpPr>
        <p:spPr>
          <a:xfrm>
            <a:off x="4932040" y="767606"/>
            <a:ext cx="2520280" cy="830997"/>
          </a:xfrm>
          <a:prstGeom prst="rect">
            <a:avLst/>
          </a:prstGeom>
        </p:spPr>
        <p:txBody>
          <a:bodyPr wrap="square">
            <a:spAutoFit/>
          </a:bodyPr>
          <a:lstStyle/>
          <a:p>
            <a:pPr algn="just"/>
            <a:r>
              <a:rPr lang="en-US" sz="1600" b="1" dirty="0">
                <a:solidFill>
                  <a:srgbClr val="0070C0"/>
                </a:solidFill>
                <a:latin typeface="Calibri" pitchFamily="34" charset="0"/>
              </a:rPr>
              <a:t>2 - right shift operator &gt;&gt; (</a:t>
            </a:r>
            <a:r>
              <a:rPr lang="en-US" sz="1600" b="1" dirty="0" err="1">
                <a:solidFill>
                  <a:srgbClr val="0070C0"/>
                </a:solidFill>
                <a:latin typeface="Calibri" pitchFamily="34" charset="0"/>
              </a:rPr>
              <a:t>bitshift</a:t>
            </a:r>
            <a:r>
              <a:rPr lang="en-US" sz="1600" b="1" dirty="0">
                <a:solidFill>
                  <a:srgbClr val="0070C0"/>
                </a:solidFill>
                <a:latin typeface="Calibri" pitchFamily="34" charset="0"/>
              </a:rPr>
              <a:t> right) that causes the right bit shift.</a:t>
            </a:r>
            <a:endParaRPr lang="fr-FR" sz="1600" b="1" dirty="0">
              <a:solidFill>
                <a:srgbClr val="0070C0"/>
              </a:solidFill>
              <a:latin typeface="Calibri" pitchFamily="34" charset="0"/>
            </a:endParaRPr>
          </a:p>
        </p:txBody>
      </p:sp>
      <p:sp>
        <p:nvSpPr>
          <p:cNvPr id="11" name="Rectangle 10"/>
          <p:cNvSpPr/>
          <p:nvPr/>
        </p:nvSpPr>
        <p:spPr>
          <a:xfrm>
            <a:off x="2771800" y="1700808"/>
            <a:ext cx="1553759" cy="338554"/>
          </a:xfrm>
          <a:prstGeom prst="rect">
            <a:avLst/>
          </a:prstGeom>
        </p:spPr>
        <p:txBody>
          <a:bodyPr wrap="none">
            <a:spAutoFit/>
          </a:bodyPr>
          <a:lstStyle/>
          <a:p>
            <a:r>
              <a:rPr lang="fr-FR" sz="1600" b="1" dirty="0" err="1">
                <a:solidFill>
                  <a:srgbClr val="0070C0"/>
                </a:solidFill>
                <a:latin typeface="Calibri" pitchFamily="34" charset="0"/>
              </a:rPr>
              <a:t>bitshift</a:t>
            </a:r>
            <a:r>
              <a:rPr lang="fr-FR" sz="1600" b="1" dirty="0">
                <a:solidFill>
                  <a:srgbClr val="0070C0"/>
                </a:solidFill>
                <a:latin typeface="Calibri" pitchFamily="34" charset="0"/>
              </a:rPr>
              <a:t> </a:t>
            </a:r>
            <a:r>
              <a:rPr lang="fr-FR" sz="1600" b="1" dirty="0" err="1">
                <a:solidFill>
                  <a:srgbClr val="0070C0"/>
                </a:solidFill>
                <a:latin typeface="Calibri" pitchFamily="34" charset="0"/>
              </a:rPr>
              <a:t>left</a:t>
            </a:r>
            <a:r>
              <a:rPr lang="fr-FR" sz="1600" b="1" dirty="0">
                <a:solidFill>
                  <a:srgbClr val="0070C0"/>
                </a:solidFill>
                <a:latin typeface="Calibri" pitchFamily="34" charset="0"/>
              </a:rPr>
              <a:t> (&lt;&lt;) </a:t>
            </a:r>
          </a:p>
        </p:txBody>
      </p:sp>
      <p:pic>
        <p:nvPicPr>
          <p:cNvPr id="12" name="Image 11">
            <a:hlinkClick r:id="rId4" action="ppaction://hlinksldjump"/>
            <a:extLst>
              <a:ext uri="{FF2B5EF4-FFF2-40B4-BE49-F238E27FC236}">
                <a16:creationId xmlns:a16="http://schemas.microsoft.com/office/drawing/2014/main" id="{311365D3-B11F-486C-BBD7-F85033ADDE8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25">
                                            <p:txEl>
                                              <p:pRg st="0" end="0"/>
                                            </p:txEl>
                                          </p:spTgt>
                                        </p:tgtEl>
                                        <p:attrNameLst>
                                          <p:attrName>style.visibility</p:attrName>
                                        </p:attrNameLst>
                                      </p:cBhvr>
                                      <p:to>
                                        <p:strVal val="visible"/>
                                      </p:to>
                                    </p:set>
                                    <p:animEffect transition="in" filter="blinds(horizontal)">
                                      <p:cBhvr>
                                        <p:cTn id="33" dur="500"/>
                                        <p:tgtEl>
                                          <p:spTgt spid="102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025">
                                            <p:txEl>
                                              <p:pRg st="2" end="2"/>
                                            </p:txEl>
                                          </p:spTgt>
                                        </p:tgtEl>
                                        <p:attrNameLst>
                                          <p:attrName>style.visibility</p:attrName>
                                        </p:attrNameLst>
                                      </p:cBhvr>
                                      <p:to>
                                        <p:strVal val="visible"/>
                                      </p:to>
                                    </p:set>
                                    <p:animEffect transition="in" filter="blinds(horizontal)">
                                      <p:cBhvr>
                                        <p:cTn id="38" dur="500"/>
                                        <p:tgtEl>
                                          <p:spTgt spid="1025">
                                            <p:txEl>
                                              <p:pRg st="2" end="2"/>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025">
                                            <p:txEl>
                                              <p:pRg st="3" end="3"/>
                                            </p:txEl>
                                          </p:spTgt>
                                        </p:tgtEl>
                                        <p:attrNameLst>
                                          <p:attrName>style.visibility</p:attrName>
                                        </p:attrNameLst>
                                      </p:cBhvr>
                                      <p:to>
                                        <p:strVal val="visible"/>
                                      </p:to>
                                    </p:set>
                                    <p:animEffect transition="in" filter="blinds(horizontal)">
                                      <p:cBhvr>
                                        <p:cTn id="41" dur="500"/>
                                        <p:tgtEl>
                                          <p:spTgt spid="1025">
                                            <p:txEl>
                                              <p:pRg st="3" end="3"/>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025">
                                            <p:txEl>
                                              <p:pRg st="4" end="4"/>
                                            </p:txEl>
                                          </p:spTgt>
                                        </p:tgtEl>
                                        <p:attrNameLst>
                                          <p:attrName>style.visibility</p:attrName>
                                        </p:attrNameLst>
                                      </p:cBhvr>
                                      <p:to>
                                        <p:strVal val="visible"/>
                                      </p:to>
                                    </p:set>
                                    <p:animEffect transition="in" filter="blinds(horizontal)">
                                      <p:cBhvr>
                                        <p:cTn id="44" dur="500"/>
                                        <p:tgtEl>
                                          <p:spTgt spid="1025">
                                            <p:txEl>
                                              <p:pRg st="4" end="4"/>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1025">
                                            <p:txEl>
                                              <p:pRg st="5" end="5"/>
                                            </p:txEl>
                                          </p:spTgt>
                                        </p:tgtEl>
                                        <p:attrNameLst>
                                          <p:attrName>style.visibility</p:attrName>
                                        </p:attrNameLst>
                                      </p:cBhvr>
                                      <p:to>
                                        <p:strVal val="visible"/>
                                      </p:to>
                                    </p:set>
                                    <p:animEffect transition="in" filter="blinds(horizontal)">
                                      <p:cBhvr>
                                        <p:cTn id="47" dur="500"/>
                                        <p:tgtEl>
                                          <p:spTgt spid="1025">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25">
                                            <p:txEl>
                                              <p:pRg st="7" end="7"/>
                                            </p:txEl>
                                          </p:spTgt>
                                        </p:tgtEl>
                                        <p:attrNameLst>
                                          <p:attrName>style.visibility</p:attrName>
                                        </p:attrNameLst>
                                      </p:cBhvr>
                                      <p:to>
                                        <p:strVal val="visible"/>
                                      </p:to>
                                    </p:set>
                                    <p:animEffect transition="in" filter="blinds(horizontal)">
                                      <p:cBhvr>
                                        <p:cTn id="52" dur="500"/>
                                        <p:tgtEl>
                                          <p:spTgt spid="1025">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025">
                                            <p:txEl>
                                              <p:pRg st="8" end="8"/>
                                            </p:txEl>
                                          </p:spTgt>
                                        </p:tgtEl>
                                        <p:attrNameLst>
                                          <p:attrName>style.visibility</p:attrName>
                                        </p:attrNameLst>
                                      </p:cBhvr>
                                      <p:to>
                                        <p:strVal val="visible"/>
                                      </p:to>
                                    </p:set>
                                    <p:animEffect transition="in" filter="blinds(horizontal)">
                                      <p:cBhvr>
                                        <p:cTn id="57" dur="500"/>
                                        <p:tgtEl>
                                          <p:spTgt spid="1025">
                                            <p:txEl>
                                              <p:pRg st="8" end="8"/>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1025">
                                            <p:txEl>
                                              <p:pRg st="9" end="9"/>
                                            </p:txEl>
                                          </p:spTgt>
                                        </p:tgtEl>
                                        <p:attrNameLst>
                                          <p:attrName>style.visibility</p:attrName>
                                        </p:attrNameLst>
                                      </p:cBhvr>
                                      <p:to>
                                        <p:strVal val="visible"/>
                                      </p:to>
                                    </p:set>
                                    <p:animEffect transition="in" filter="blinds(horizontal)">
                                      <p:cBhvr>
                                        <p:cTn id="60" dur="500"/>
                                        <p:tgtEl>
                                          <p:spTgt spid="1025">
                                            <p:txEl>
                                              <p:pRg st="9" end="9"/>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1025">
                                            <p:txEl>
                                              <p:pRg st="10" end="10"/>
                                            </p:txEl>
                                          </p:spTgt>
                                        </p:tgtEl>
                                        <p:attrNameLst>
                                          <p:attrName>style.visibility</p:attrName>
                                        </p:attrNameLst>
                                      </p:cBhvr>
                                      <p:to>
                                        <p:strVal val="visible"/>
                                      </p:to>
                                    </p:set>
                                    <p:animEffect transition="in" filter="blinds(horizontal)">
                                      <p:cBhvr>
                                        <p:cTn id="63" dur="500"/>
                                        <p:tgtEl>
                                          <p:spTgt spid="1025">
                                            <p:txEl>
                                              <p:pRg st="10" end="1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1025">
                                            <p:txEl>
                                              <p:pRg st="12" end="12"/>
                                            </p:txEl>
                                          </p:spTgt>
                                        </p:tgtEl>
                                        <p:attrNameLst>
                                          <p:attrName>style.visibility</p:attrName>
                                        </p:attrNameLst>
                                      </p:cBhvr>
                                      <p:to>
                                        <p:strVal val="visible"/>
                                      </p:to>
                                    </p:set>
                                    <p:animEffect transition="in" filter="blinds(horizontal)">
                                      <p:cBhvr>
                                        <p:cTn id="68" dur="500"/>
                                        <p:tgtEl>
                                          <p:spTgt spid="1025">
                                            <p:txEl>
                                              <p:pRg st="12" end="12"/>
                                            </p:txEl>
                                          </p:spTgt>
                                        </p:tgtEl>
                                      </p:cBhvr>
                                    </p:animEffect>
                                  </p:childTnLst>
                                </p:cTn>
                              </p:par>
                              <p:par>
                                <p:cTn id="69" presetID="3" presetClass="entr" presetSubtype="10" fill="hold" nodeType="withEffect">
                                  <p:stCondLst>
                                    <p:cond delay="0"/>
                                  </p:stCondLst>
                                  <p:childTnLst>
                                    <p:set>
                                      <p:cBhvr>
                                        <p:cTn id="70" dur="1" fill="hold">
                                          <p:stCondLst>
                                            <p:cond delay="0"/>
                                          </p:stCondLst>
                                        </p:cTn>
                                        <p:tgtEl>
                                          <p:spTgt spid="1025">
                                            <p:txEl>
                                              <p:pRg st="13" end="13"/>
                                            </p:txEl>
                                          </p:spTgt>
                                        </p:tgtEl>
                                        <p:attrNameLst>
                                          <p:attrName>style.visibility</p:attrName>
                                        </p:attrNameLst>
                                      </p:cBhvr>
                                      <p:to>
                                        <p:strVal val="visible"/>
                                      </p:to>
                                    </p:set>
                                    <p:animEffect transition="in" filter="blinds(horizontal)">
                                      <p:cBhvr>
                                        <p:cTn id="71" dur="500"/>
                                        <p:tgtEl>
                                          <p:spTgt spid="1025">
                                            <p:txEl>
                                              <p:pRg st="13" end="13"/>
                                            </p:txEl>
                                          </p:spTgt>
                                        </p:tgtEl>
                                      </p:cBhvr>
                                    </p:animEffect>
                                  </p:childTnLst>
                                </p:cTn>
                              </p:par>
                              <p:par>
                                <p:cTn id="72" presetID="3" presetClass="entr" presetSubtype="10" fill="hold" nodeType="withEffect">
                                  <p:stCondLst>
                                    <p:cond delay="0"/>
                                  </p:stCondLst>
                                  <p:childTnLst>
                                    <p:set>
                                      <p:cBhvr>
                                        <p:cTn id="73" dur="1" fill="hold">
                                          <p:stCondLst>
                                            <p:cond delay="0"/>
                                          </p:stCondLst>
                                        </p:cTn>
                                        <p:tgtEl>
                                          <p:spTgt spid="1025">
                                            <p:txEl>
                                              <p:pRg st="14" end="14"/>
                                            </p:txEl>
                                          </p:spTgt>
                                        </p:tgtEl>
                                        <p:attrNameLst>
                                          <p:attrName>style.visibility</p:attrName>
                                        </p:attrNameLst>
                                      </p:cBhvr>
                                      <p:to>
                                        <p:strVal val="visible"/>
                                      </p:to>
                                    </p:set>
                                    <p:animEffect transition="in" filter="blinds(horizontal)">
                                      <p:cBhvr>
                                        <p:cTn id="74" dur="500"/>
                                        <p:tgtEl>
                                          <p:spTgt spid="1025">
                                            <p:txEl>
                                              <p:pRg st="14" end="14"/>
                                            </p:txEl>
                                          </p:spTgt>
                                        </p:tgtEl>
                                      </p:cBhvr>
                                    </p:animEffect>
                                  </p:childTnLst>
                                </p:cTn>
                              </p:par>
                              <p:par>
                                <p:cTn id="75" presetID="3" presetClass="entr" presetSubtype="10" fill="hold" nodeType="withEffect">
                                  <p:stCondLst>
                                    <p:cond delay="0"/>
                                  </p:stCondLst>
                                  <p:childTnLst>
                                    <p:set>
                                      <p:cBhvr>
                                        <p:cTn id="76" dur="1" fill="hold">
                                          <p:stCondLst>
                                            <p:cond delay="0"/>
                                          </p:stCondLst>
                                        </p:cTn>
                                        <p:tgtEl>
                                          <p:spTgt spid="1025">
                                            <p:txEl>
                                              <p:pRg st="15" end="15"/>
                                            </p:txEl>
                                          </p:spTgt>
                                        </p:tgtEl>
                                        <p:attrNameLst>
                                          <p:attrName>style.visibility</p:attrName>
                                        </p:attrNameLst>
                                      </p:cBhvr>
                                      <p:to>
                                        <p:strVal val="visible"/>
                                      </p:to>
                                    </p:set>
                                    <p:animEffect transition="in" filter="blinds(horizontal)">
                                      <p:cBhvr>
                                        <p:cTn id="77" dur="500"/>
                                        <p:tgtEl>
                                          <p:spTgt spid="1025">
                                            <p:txEl>
                                              <p:pRg st="15" end="15"/>
                                            </p:txEl>
                                          </p:spTgt>
                                        </p:tgtEl>
                                      </p:cBhvr>
                                    </p:animEffect>
                                  </p:childTnLst>
                                </p:cTn>
                              </p:par>
                              <p:par>
                                <p:cTn id="78" presetID="3" presetClass="entr" presetSubtype="10" fill="hold" nodeType="withEffect">
                                  <p:stCondLst>
                                    <p:cond delay="0"/>
                                  </p:stCondLst>
                                  <p:childTnLst>
                                    <p:set>
                                      <p:cBhvr>
                                        <p:cTn id="79" dur="1" fill="hold">
                                          <p:stCondLst>
                                            <p:cond delay="0"/>
                                          </p:stCondLst>
                                        </p:cTn>
                                        <p:tgtEl>
                                          <p:spTgt spid="1025">
                                            <p:txEl>
                                              <p:pRg st="16" end="16"/>
                                            </p:txEl>
                                          </p:spTgt>
                                        </p:tgtEl>
                                        <p:attrNameLst>
                                          <p:attrName>style.visibility</p:attrName>
                                        </p:attrNameLst>
                                      </p:cBhvr>
                                      <p:to>
                                        <p:strVal val="visible"/>
                                      </p:to>
                                    </p:set>
                                    <p:animEffect transition="in" filter="blinds(horizontal)">
                                      <p:cBhvr>
                                        <p:cTn id="80" dur="500"/>
                                        <p:tgtEl>
                                          <p:spTgt spid="1025">
                                            <p:txEl>
                                              <p:pRg st="16" end="16"/>
                                            </p:txEl>
                                          </p:spTgt>
                                        </p:tgtEl>
                                      </p:cBhvr>
                                    </p:animEffect>
                                  </p:childTnLst>
                                </p:cTn>
                              </p:par>
                              <p:par>
                                <p:cTn id="81" presetID="3" presetClass="entr" presetSubtype="10" fill="hold" nodeType="withEffect">
                                  <p:stCondLst>
                                    <p:cond delay="0"/>
                                  </p:stCondLst>
                                  <p:childTnLst>
                                    <p:set>
                                      <p:cBhvr>
                                        <p:cTn id="82" dur="1" fill="hold">
                                          <p:stCondLst>
                                            <p:cond delay="0"/>
                                          </p:stCondLst>
                                        </p:cTn>
                                        <p:tgtEl>
                                          <p:spTgt spid="1025">
                                            <p:txEl>
                                              <p:pRg st="17" end="17"/>
                                            </p:txEl>
                                          </p:spTgt>
                                        </p:tgtEl>
                                        <p:attrNameLst>
                                          <p:attrName>style.visibility</p:attrName>
                                        </p:attrNameLst>
                                      </p:cBhvr>
                                      <p:to>
                                        <p:strVal val="visible"/>
                                      </p:to>
                                    </p:set>
                                    <p:animEffect transition="in" filter="blinds(horizontal)">
                                      <p:cBhvr>
                                        <p:cTn id="83" dur="500"/>
                                        <p:tgtEl>
                                          <p:spTgt spid="1025">
                                            <p:txEl>
                                              <p:pRg st="17" end="17"/>
                                            </p:txEl>
                                          </p:spTgt>
                                        </p:tgtEl>
                                      </p:cBhvr>
                                    </p:animEffect>
                                  </p:childTnLst>
                                </p:cTn>
                              </p:par>
                              <p:par>
                                <p:cTn id="84" presetID="3" presetClass="entr" presetSubtype="10" fill="hold" nodeType="withEffect">
                                  <p:stCondLst>
                                    <p:cond delay="0"/>
                                  </p:stCondLst>
                                  <p:childTnLst>
                                    <p:set>
                                      <p:cBhvr>
                                        <p:cTn id="85" dur="1" fill="hold">
                                          <p:stCondLst>
                                            <p:cond delay="0"/>
                                          </p:stCondLst>
                                        </p:cTn>
                                        <p:tgtEl>
                                          <p:spTgt spid="1025">
                                            <p:txEl>
                                              <p:pRg st="18" end="18"/>
                                            </p:txEl>
                                          </p:spTgt>
                                        </p:tgtEl>
                                        <p:attrNameLst>
                                          <p:attrName>style.visibility</p:attrName>
                                        </p:attrNameLst>
                                      </p:cBhvr>
                                      <p:to>
                                        <p:strVal val="visible"/>
                                      </p:to>
                                    </p:set>
                                    <p:animEffect transition="in" filter="blinds(horizontal)">
                                      <p:cBhvr>
                                        <p:cTn id="86" dur="500"/>
                                        <p:tgtEl>
                                          <p:spTgt spid="1025">
                                            <p:txEl>
                                              <p:pRg st="18" end="18"/>
                                            </p:txEl>
                                          </p:spTgt>
                                        </p:tgtEl>
                                      </p:cBhvr>
                                    </p:animEffect>
                                  </p:childTnLst>
                                </p:cTn>
                              </p:par>
                              <p:par>
                                <p:cTn id="87" presetID="3" presetClass="entr" presetSubtype="10" fill="hold" nodeType="withEffect">
                                  <p:stCondLst>
                                    <p:cond delay="0"/>
                                  </p:stCondLst>
                                  <p:childTnLst>
                                    <p:set>
                                      <p:cBhvr>
                                        <p:cTn id="88" dur="1" fill="hold">
                                          <p:stCondLst>
                                            <p:cond delay="0"/>
                                          </p:stCondLst>
                                        </p:cTn>
                                        <p:tgtEl>
                                          <p:spTgt spid="1025">
                                            <p:txEl>
                                              <p:pRg st="19" end="19"/>
                                            </p:txEl>
                                          </p:spTgt>
                                        </p:tgtEl>
                                        <p:attrNameLst>
                                          <p:attrName>style.visibility</p:attrName>
                                        </p:attrNameLst>
                                      </p:cBhvr>
                                      <p:to>
                                        <p:strVal val="visible"/>
                                      </p:to>
                                    </p:set>
                                    <p:animEffect transition="in" filter="blinds(horizontal)">
                                      <p:cBhvr>
                                        <p:cTn id="89" dur="500"/>
                                        <p:tgtEl>
                                          <p:spTgt spid="1025">
                                            <p:txEl>
                                              <p:pRg st="19" end="19"/>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1025">
                                            <p:txEl>
                                              <p:pRg st="20" end="20"/>
                                            </p:txEl>
                                          </p:spTgt>
                                        </p:tgtEl>
                                        <p:attrNameLst>
                                          <p:attrName>style.visibility</p:attrName>
                                        </p:attrNameLst>
                                      </p:cBhvr>
                                      <p:to>
                                        <p:strVal val="visible"/>
                                      </p:to>
                                    </p:set>
                                    <p:animEffect transition="in" filter="blinds(horizontal)">
                                      <p:cBhvr>
                                        <p:cTn id="94" dur="500"/>
                                        <p:tgtEl>
                                          <p:spTgt spid="102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1"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Bitwise AND (&amp;), Bitwise OR (|), Bitwise XOR (^)</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202</a:t>
            </a:fld>
            <a:endParaRPr lang="fr-FR"/>
          </a:p>
        </p:txBody>
      </p:sp>
      <p:sp>
        <p:nvSpPr>
          <p:cNvPr id="4" name="Rectangle 3"/>
          <p:cNvSpPr/>
          <p:nvPr/>
        </p:nvSpPr>
        <p:spPr>
          <a:xfrm>
            <a:off x="0" y="548680"/>
            <a:ext cx="9144000" cy="1569660"/>
          </a:xfrm>
          <a:prstGeom prst="rect">
            <a:avLst/>
          </a:prstGeom>
        </p:spPr>
        <p:txBody>
          <a:bodyPr wrap="square">
            <a:spAutoFit/>
          </a:bodyPr>
          <a:lstStyle/>
          <a:p>
            <a:pPr algn="just"/>
            <a:r>
              <a:rPr lang="fr-FR" sz="1600" b="1" dirty="0" err="1">
                <a:solidFill>
                  <a:srgbClr val="0070C0"/>
                </a:solidFill>
                <a:latin typeface="Calibri" pitchFamily="34" charset="0"/>
              </a:rPr>
              <a:t>Bitwise</a:t>
            </a:r>
            <a:r>
              <a:rPr lang="fr-FR" sz="1600" b="1" dirty="0">
                <a:solidFill>
                  <a:srgbClr val="0070C0"/>
                </a:solidFill>
                <a:latin typeface="Calibri" pitchFamily="34" charset="0"/>
              </a:rPr>
              <a:t> </a:t>
            </a:r>
            <a:r>
              <a:rPr lang="fr-FR" sz="1600" b="1" dirty="0" err="1">
                <a:solidFill>
                  <a:srgbClr val="0070C0"/>
                </a:solidFill>
                <a:latin typeface="Calibri" pitchFamily="34" charset="0"/>
              </a:rPr>
              <a:t>operator</a:t>
            </a:r>
            <a:r>
              <a:rPr lang="fr-FR" sz="1600" b="1" dirty="0">
                <a:solidFill>
                  <a:srgbClr val="0070C0"/>
                </a:solidFill>
                <a:latin typeface="Calibri" pitchFamily="34" charset="0"/>
              </a:rPr>
              <a:t> (AND, OR, XOR) </a:t>
            </a:r>
            <a:r>
              <a:rPr lang="en-US" sz="1600" b="1" dirty="0">
                <a:solidFill>
                  <a:srgbClr val="0070C0"/>
                </a:solidFill>
                <a:latin typeface="Calibri" pitchFamily="34" charset="0"/>
              </a:rPr>
              <a:t>perform their calculations on each bit position.</a:t>
            </a:r>
            <a:endParaRPr lang="fr-FR" sz="1600" b="1" dirty="0">
              <a:solidFill>
                <a:srgbClr val="0070C0"/>
              </a:solidFill>
              <a:latin typeface="Calibri" pitchFamily="34" charset="0"/>
            </a:endParaRPr>
          </a:p>
          <a:p>
            <a:pPr algn="just"/>
            <a:endParaRPr lang="fr-FR" sz="1600" b="1" dirty="0">
              <a:solidFill>
                <a:srgbClr val="00B050"/>
              </a:solidFill>
              <a:latin typeface="Calibri" pitchFamily="34" charset="0"/>
            </a:endParaRPr>
          </a:p>
          <a:p>
            <a:pPr algn="just"/>
            <a:r>
              <a:rPr lang="fr-FR" sz="1600" b="1" dirty="0" err="1">
                <a:solidFill>
                  <a:srgbClr val="00B050"/>
                </a:solidFill>
                <a:latin typeface="Calibri" pitchFamily="34" charset="0"/>
              </a:rPr>
              <a:t>Bitwise</a:t>
            </a:r>
            <a:r>
              <a:rPr lang="fr-FR" sz="1600" b="1" dirty="0">
                <a:solidFill>
                  <a:srgbClr val="00B050"/>
                </a:solidFill>
                <a:latin typeface="Calibri" pitchFamily="34" charset="0"/>
              </a:rPr>
              <a:t> AND (&amp;):</a:t>
            </a:r>
          </a:p>
          <a:p>
            <a:pPr algn="just"/>
            <a:r>
              <a:rPr lang="en-US" sz="1600" b="1" dirty="0">
                <a:solidFill>
                  <a:srgbClr val="0070C0"/>
                </a:solidFill>
                <a:latin typeface="Calibri" pitchFamily="34" charset="0"/>
              </a:rPr>
              <a:t>If the two input bits are 1, the output is 1, otherwise 0.</a:t>
            </a:r>
          </a:p>
          <a:p>
            <a:pPr algn="just"/>
            <a:endParaRPr lang="fr-FR" sz="1600" b="1" dirty="0">
              <a:solidFill>
                <a:srgbClr val="0070C0"/>
              </a:solidFill>
              <a:latin typeface="Calibri" pitchFamily="34" charset="0"/>
            </a:endParaRPr>
          </a:p>
          <a:p>
            <a:pPr algn="just"/>
            <a:r>
              <a:rPr lang="en-US" sz="1600" b="1" dirty="0">
                <a:solidFill>
                  <a:srgbClr val="0070C0"/>
                </a:solidFill>
                <a:latin typeface="Calibri" pitchFamily="34" charset="0"/>
              </a:rPr>
              <a:t>The most common uses of the AND is to select bits by "masking."</a:t>
            </a:r>
            <a:endParaRPr lang="fr-FR" sz="1600" b="1" dirty="0">
              <a:solidFill>
                <a:srgbClr val="0070C0"/>
              </a:solidFill>
              <a:latin typeface="Calibri" pitchFamily="34" charset="0"/>
            </a:endParaRPr>
          </a:p>
        </p:txBody>
      </p:sp>
      <p:sp>
        <p:nvSpPr>
          <p:cNvPr id="19457" name="Rectangle 1"/>
          <p:cNvSpPr>
            <a:spLocks noChangeArrowheads="1"/>
          </p:cNvSpPr>
          <p:nvPr/>
        </p:nvSpPr>
        <p:spPr bwMode="auto">
          <a:xfrm>
            <a:off x="5364088" y="898267"/>
            <a:ext cx="3755836"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7030A0"/>
                </a:solidFill>
                <a:effectLst/>
                <a:latin typeface="Calibri" pitchFamily="34" charset="0"/>
              </a:rPr>
              <a:t>0 0 1 1 operand1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7030A0"/>
                </a:solidFill>
                <a:effectLst/>
                <a:latin typeface="Calibri" pitchFamily="34" charset="0"/>
              </a:rPr>
              <a:t>0 1 0 1 operand2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7030A0"/>
                </a:solidFill>
                <a:effectLst/>
                <a:latin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7030A0"/>
                </a:solidFill>
                <a:effectLst/>
                <a:latin typeface="Calibri" pitchFamily="34" charset="0"/>
              </a:rPr>
              <a:t>0 0 0 1 (operand1 &amp; operand2) - </a:t>
            </a:r>
            <a:r>
              <a:rPr kumimoji="0" lang="fr-FR" b="1" i="0" u="none" strike="noStrike" cap="none" normalizeH="0" baseline="0" dirty="0" err="1">
                <a:ln>
                  <a:noFill/>
                </a:ln>
                <a:solidFill>
                  <a:srgbClr val="7030A0"/>
                </a:solidFill>
                <a:effectLst/>
                <a:latin typeface="Calibri" pitchFamily="34" charset="0"/>
              </a:rPr>
              <a:t>returned</a:t>
            </a:r>
            <a:r>
              <a:rPr kumimoji="0" lang="fr-FR" b="1" i="0" u="none" strike="noStrike" cap="none" normalizeH="0" baseline="0" dirty="0">
                <a:ln>
                  <a:noFill/>
                </a:ln>
                <a:solidFill>
                  <a:srgbClr val="7030A0"/>
                </a:solidFill>
                <a:effectLst/>
                <a:latin typeface="Calibri" pitchFamily="34" charset="0"/>
              </a:rPr>
              <a:t> </a:t>
            </a:r>
            <a:r>
              <a:rPr kumimoji="0" lang="fr-FR" b="1" i="0" u="none" strike="noStrike" cap="none" normalizeH="0" baseline="0" dirty="0" err="1">
                <a:ln>
                  <a:noFill/>
                </a:ln>
                <a:solidFill>
                  <a:srgbClr val="7030A0"/>
                </a:solidFill>
                <a:effectLst/>
                <a:latin typeface="Calibri" pitchFamily="34" charset="0"/>
              </a:rPr>
              <a:t>result</a:t>
            </a:r>
            <a:r>
              <a:rPr kumimoji="0" lang="fr-FR" b="1" i="0" u="none" strike="noStrike" cap="none" normalizeH="0" baseline="0" dirty="0">
                <a:ln>
                  <a:noFill/>
                </a:ln>
                <a:solidFill>
                  <a:srgbClr val="7030A0"/>
                </a:solidFill>
                <a:effectLst/>
                <a:latin typeface="Calibri" pitchFamily="34" charset="0"/>
              </a:rPr>
              <a:t> </a:t>
            </a:r>
          </a:p>
        </p:txBody>
      </p:sp>
      <p:sp>
        <p:nvSpPr>
          <p:cNvPr id="6" name="Rectangle 5"/>
          <p:cNvSpPr/>
          <p:nvPr/>
        </p:nvSpPr>
        <p:spPr>
          <a:xfrm>
            <a:off x="0" y="2276872"/>
            <a:ext cx="5364088" cy="830997"/>
          </a:xfrm>
          <a:prstGeom prst="rect">
            <a:avLst/>
          </a:prstGeom>
        </p:spPr>
        <p:txBody>
          <a:bodyPr wrap="square">
            <a:spAutoFit/>
          </a:bodyPr>
          <a:lstStyle/>
          <a:p>
            <a:pPr algn="just"/>
            <a:r>
              <a:rPr lang="en-US" sz="1600" b="1" dirty="0">
                <a:solidFill>
                  <a:srgbClr val="00B050"/>
                </a:solidFill>
                <a:latin typeface="Calibri" pitchFamily="34" charset="0"/>
              </a:rPr>
              <a:t>Bitwise OR (|): </a:t>
            </a:r>
          </a:p>
          <a:p>
            <a:pPr algn="just"/>
            <a:r>
              <a:rPr lang="en-US" sz="1600" b="1" dirty="0">
                <a:solidFill>
                  <a:srgbClr val="0070C0"/>
                </a:solidFill>
                <a:latin typeface="Calibri" pitchFamily="34" charset="0"/>
              </a:rPr>
              <a:t>The OR binary of two bits is 1 if one OR the other input bits is 1, or 0.</a:t>
            </a:r>
            <a:endParaRPr lang="fr-FR" sz="1600" b="1" dirty="0">
              <a:solidFill>
                <a:srgbClr val="0070C0"/>
              </a:solidFill>
              <a:latin typeface="Calibri" pitchFamily="34" charset="0"/>
            </a:endParaRPr>
          </a:p>
        </p:txBody>
      </p:sp>
      <p:sp>
        <p:nvSpPr>
          <p:cNvPr id="19458" name="Rectangle 2"/>
          <p:cNvSpPr>
            <a:spLocks noChangeArrowheads="1"/>
          </p:cNvSpPr>
          <p:nvPr/>
        </p:nvSpPr>
        <p:spPr bwMode="auto">
          <a:xfrm>
            <a:off x="5399155" y="2186861"/>
            <a:ext cx="3709349"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r>
              <a:rPr lang="fr-FR" b="1" dirty="0">
                <a:solidFill>
                  <a:srgbClr val="7030A0"/>
                </a:solidFill>
                <a:latin typeface="Calibri" pitchFamily="34" charset="0"/>
              </a:rPr>
              <a:t>0 0 1 1 operand1</a:t>
            </a:r>
          </a:p>
          <a:p>
            <a:r>
              <a:rPr lang="fr-FR" b="1" dirty="0">
                <a:solidFill>
                  <a:srgbClr val="7030A0"/>
                </a:solidFill>
                <a:latin typeface="Calibri" pitchFamily="34" charset="0"/>
              </a:rPr>
              <a:t>0 1 0 1 operand2 </a:t>
            </a:r>
          </a:p>
          <a:p>
            <a:r>
              <a:rPr lang="fr-FR" b="1" dirty="0">
                <a:solidFill>
                  <a:srgbClr val="7030A0"/>
                </a:solidFill>
                <a:latin typeface="Calibri" pitchFamily="34" charset="0"/>
              </a:rPr>
              <a:t>---------- </a:t>
            </a:r>
          </a:p>
          <a:p>
            <a:r>
              <a:rPr lang="fr-FR" b="1" dirty="0">
                <a:solidFill>
                  <a:srgbClr val="7030A0"/>
                </a:solidFill>
                <a:latin typeface="Calibri" pitchFamily="34" charset="0"/>
              </a:rPr>
              <a:t>0 1 1 1 (operand1 | operand2) - </a:t>
            </a:r>
            <a:r>
              <a:rPr lang="fr-FR" b="1" dirty="0" err="1">
                <a:solidFill>
                  <a:srgbClr val="7030A0"/>
                </a:solidFill>
                <a:latin typeface="Calibri" pitchFamily="34" charset="0"/>
              </a:rPr>
              <a:t>returned</a:t>
            </a:r>
            <a:r>
              <a:rPr lang="fr-FR" b="1" dirty="0">
                <a:solidFill>
                  <a:srgbClr val="7030A0"/>
                </a:solidFill>
                <a:latin typeface="Calibri" pitchFamily="34" charset="0"/>
              </a:rPr>
              <a:t> </a:t>
            </a:r>
            <a:r>
              <a:rPr lang="fr-FR" b="1" dirty="0" err="1">
                <a:solidFill>
                  <a:srgbClr val="7030A0"/>
                </a:solidFill>
                <a:latin typeface="Calibri" pitchFamily="34" charset="0"/>
              </a:rPr>
              <a:t>result</a:t>
            </a:r>
            <a:r>
              <a:rPr lang="fr-FR" b="1" dirty="0">
                <a:solidFill>
                  <a:srgbClr val="7030A0"/>
                </a:solidFill>
                <a:latin typeface="Calibri" pitchFamily="34" charset="0"/>
              </a:rPr>
              <a:t> </a:t>
            </a:r>
          </a:p>
        </p:txBody>
      </p:sp>
      <p:sp>
        <p:nvSpPr>
          <p:cNvPr id="19459" name="Rectangle 3"/>
          <p:cNvSpPr>
            <a:spLocks noChangeArrowheads="1"/>
          </p:cNvSpPr>
          <p:nvPr/>
        </p:nvSpPr>
        <p:spPr bwMode="auto">
          <a:xfrm>
            <a:off x="5429842" y="3212976"/>
            <a:ext cx="3714158" cy="95410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fr-FR" b="1" dirty="0">
                <a:solidFill>
                  <a:srgbClr val="7030A0"/>
                </a:solidFill>
                <a:latin typeface="Calibri" pitchFamily="34" charset="0"/>
              </a:rPr>
              <a:t>0 0 1 1 operand1</a:t>
            </a:r>
          </a:p>
          <a:p>
            <a:pPr marL="0" marR="0" lvl="0" indent="0" algn="l" defTabSz="914400" rtl="0" eaLnBrk="1" fontAlgn="base" latinLnBrk="0" hangingPunct="1">
              <a:lnSpc>
                <a:spcPct val="100000"/>
              </a:lnSpc>
              <a:spcBef>
                <a:spcPct val="0"/>
              </a:spcBef>
              <a:spcAft>
                <a:spcPct val="0"/>
              </a:spcAft>
              <a:buClrTx/>
              <a:buSzTx/>
              <a:buFontTx/>
              <a:buNone/>
              <a:tabLst/>
            </a:pPr>
            <a:r>
              <a:rPr lang="fr-FR" b="1" dirty="0">
                <a:solidFill>
                  <a:srgbClr val="7030A0"/>
                </a:solidFill>
                <a:latin typeface="Calibri" pitchFamily="34" charset="0"/>
              </a:rPr>
              <a:t>0 1 0 1 operand2 </a:t>
            </a:r>
          </a:p>
          <a:p>
            <a:pPr marL="0" marR="0" lvl="0" indent="0" algn="l" defTabSz="914400" rtl="0" eaLnBrk="1" fontAlgn="base" latinLnBrk="0" hangingPunct="1">
              <a:lnSpc>
                <a:spcPct val="100000"/>
              </a:lnSpc>
              <a:spcBef>
                <a:spcPct val="0"/>
              </a:spcBef>
              <a:spcAft>
                <a:spcPct val="0"/>
              </a:spcAft>
              <a:buClrTx/>
              <a:buSzTx/>
              <a:buFontTx/>
              <a:buNone/>
              <a:tabLst/>
            </a:pPr>
            <a:r>
              <a:rPr lang="fr-FR" b="1" dirty="0">
                <a:solidFill>
                  <a:srgbClr val="7030A0"/>
                </a:solidFill>
                <a:latin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fr-FR" b="1" dirty="0">
                <a:solidFill>
                  <a:srgbClr val="7030A0"/>
                </a:solidFill>
                <a:latin typeface="Calibri" pitchFamily="34" charset="0"/>
              </a:rPr>
              <a:t>0 1 1 0 (operand1 ^ operand2) - </a:t>
            </a:r>
            <a:r>
              <a:rPr lang="fr-FR" b="1" dirty="0" err="1">
                <a:solidFill>
                  <a:srgbClr val="7030A0"/>
                </a:solidFill>
                <a:latin typeface="Calibri" pitchFamily="34" charset="0"/>
              </a:rPr>
              <a:t>returned</a:t>
            </a:r>
            <a:r>
              <a:rPr lang="fr-FR" b="1" dirty="0">
                <a:solidFill>
                  <a:srgbClr val="7030A0"/>
                </a:solidFill>
                <a:latin typeface="Calibri" pitchFamily="34" charset="0"/>
              </a:rPr>
              <a:t> </a:t>
            </a:r>
            <a:r>
              <a:rPr lang="fr-FR" b="1" dirty="0" err="1">
                <a:solidFill>
                  <a:srgbClr val="7030A0"/>
                </a:solidFill>
                <a:latin typeface="Calibri" pitchFamily="34" charset="0"/>
              </a:rPr>
              <a:t>result</a:t>
            </a:r>
            <a:r>
              <a:rPr lang="fr-FR" b="1" dirty="0">
                <a:solidFill>
                  <a:srgbClr val="7030A0"/>
                </a:solidFill>
                <a:latin typeface="Calibri" pitchFamily="34" charset="0"/>
              </a:rPr>
              <a:t> </a:t>
            </a:r>
          </a:p>
        </p:txBody>
      </p:sp>
      <p:sp>
        <p:nvSpPr>
          <p:cNvPr id="9" name="Rectangle 8"/>
          <p:cNvSpPr/>
          <p:nvPr/>
        </p:nvSpPr>
        <p:spPr>
          <a:xfrm>
            <a:off x="0" y="3356992"/>
            <a:ext cx="5364088" cy="830997"/>
          </a:xfrm>
          <a:prstGeom prst="rect">
            <a:avLst/>
          </a:prstGeom>
        </p:spPr>
        <p:txBody>
          <a:bodyPr wrap="square">
            <a:spAutoFit/>
          </a:bodyPr>
          <a:lstStyle/>
          <a:p>
            <a:pPr algn="just"/>
            <a:r>
              <a:rPr lang="fr-FR" sz="1600" b="1" dirty="0" err="1">
                <a:solidFill>
                  <a:srgbClr val="00B050"/>
                </a:solidFill>
                <a:latin typeface="Calibri" pitchFamily="34" charset="0"/>
              </a:rPr>
              <a:t>Bitwise</a:t>
            </a:r>
            <a:r>
              <a:rPr lang="fr-FR" sz="1600" b="1" dirty="0">
                <a:solidFill>
                  <a:srgbClr val="00B050"/>
                </a:solidFill>
                <a:latin typeface="Calibri" pitchFamily="34" charset="0"/>
              </a:rPr>
              <a:t> XOR (^): </a:t>
            </a:r>
            <a:r>
              <a:rPr lang="en-US" sz="1600" b="1" dirty="0">
                <a:solidFill>
                  <a:srgbClr val="0070C0"/>
                </a:solidFill>
                <a:latin typeface="Calibri" pitchFamily="34" charset="0"/>
              </a:rPr>
              <a:t>This operator is very similar to the OR operator (|), only it puts a bit to 0 when the two input bits are 1:</a:t>
            </a:r>
            <a:endParaRPr lang="fr-FR" sz="1600" b="1" dirty="0">
              <a:solidFill>
                <a:srgbClr val="0070C0"/>
              </a:solidFill>
              <a:latin typeface="Calibri" pitchFamily="34" charset="0"/>
            </a:endParaRPr>
          </a:p>
        </p:txBody>
      </p:sp>
      <p:sp>
        <p:nvSpPr>
          <p:cNvPr id="10" name="Rectangle 9"/>
          <p:cNvSpPr/>
          <p:nvPr/>
        </p:nvSpPr>
        <p:spPr>
          <a:xfrm>
            <a:off x="0" y="4365104"/>
            <a:ext cx="9144000" cy="338554"/>
          </a:xfrm>
          <a:prstGeom prst="rect">
            <a:avLst/>
          </a:prstGeom>
        </p:spPr>
        <p:txBody>
          <a:bodyPr wrap="square">
            <a:spAutoFit/>
          </a:bodyPr>
          <a:lstStyle/>
          <a:p>
            <a:pPr algn="just"/>
            <a:r>
              <a:rPr lang="en-US" sz="1600" b="1" dirty="0">
                <a:solidFill>
                  <a:srgbClr val="C00000"/>
                </a:solidFill>
                <a:latin typeface="Calibri" pitchFamily="34" charset="0"/>
              </a:rPr>
              <a:t>APPLICATIONS: decoding of the information of the </a:t>
            </a:r>
            <a:r>
              <a:rPr lang="en-US" sz="1600" b="1" dirty="0" err="1">
                <a:solidFill>
                  <a:srgbClr val="C00000"/>
                </a:solidFill>
                <a:latin typeface="Calibri" pitchFamily="34" charset="0"/>
              </a:rPr>
              <a:t>Nunchuk</a:t>
            </a:r>
            <a:endParaRPr lang="fr-FR" sz="1600" b="1" dirty="0">
              <a:solidFill>
                <a:srgbClr val="0070C0"/>
              </a:solidFill>
              <a:latin typeface="Calibri" pitchFamily="34" charset="0"/>
            </a:endParaRPr>
          </a:p>
        </p:txBody>
      </p:sp>
      <p:sp>
        <p:nvSpPr>
          <p:cNvPr id="11" name="Rectangle 10"/>
          <p:cNvSpPr/>
          <p:nvPr/>
        </p:nvSpPr>
        <p:spPr>
          <a:xfrm>
            <a:off x="179512" y="4869160"/>
            <a:ext cx="8964488" cy="1569660"/>
          </a:xfrm>
          <a:prstGeom prst="rect">
            <a:avLst/>
          </a:prstGeom>
        </p:spPr>
        <p:txBody>
          <a:bodyPr wrap="square">
            <a:spAutoFit/>
          </a:bodyPr>
          <a:lstStyle/>
          <a:p>
            <a:r>
              <a:rPr lang="en-US" sz="1600" b="1" dirty="0">
                <a:latin typeface="Calibri" pitchFamily="34" charset="0"/>
                <a:cs typeface="Calibri" pitchFamily="34" charset="0"/>
              </a:rPr>
              <a:t>// byte </a:t>
            </a:r>
            <a:r>
              <a:rPr lang="en-US" sz="1600" b="1" dirty="0" err="1">
                <a:latin typeface="Calibri" pitchFamily="34" charset="0"/>
                <a:cs typeface="Calibri" pitchFamily="34" charset="0"/>
              </a:rPr>
              <a:t>outbuf</a:t>
            </a:r>
            <a:r>
              <a:rPr lang="en-US" sz="1600" b="1" dirty="0">
                <a:latin typeface="Calibri" pitchFamily="34" charset="0"/>
                <a:cs typeface="Calibri" pitchFamily="34" charset="0"/>
              </a:rPr>
              <a:t>[5] contains bits for z and c buttons and it also contains the least significant bits for the accelerometer data</a:t>
            </a:r>
          </a:p>
          <a:p>
            <a:r>
              <a:rPr lang="en-US" sz="1600" b="1" dirty="0">
                <a:latin typeface="Calibri" pitchFamily="34" charset="0"/>
                <a:cs typeface="Calibri" pitchFamily="34" charset="0"/>
              </a:rPr>
              <a:t> // so we have to check each bit of byte </a:t>
            </a:r>
            <a:r>
              <a:rPr lang="en-US" sz="1600" b="1" dirty="0" err="1">
                <a:latin typeface="Calibri" pitchFamily="34" charset="0"/>
                <a:cs typeface="Calibri" pitchFamily="34" charset="0"/>
              </a:rPr>
              <a:t>outbuf</a:t>
            </a:r>
            <a:r>
              <a:rPr lang="en-US" sz="1600" b="1" dirty="0">
                <a:latin typeface="Calibri" pitchFamily="34" charset="0"/>
                <a:cs typeface="Calibri" pitchFamily="34" charset="0"/>
              </a:rPr>
              <a:t>[5]</a:t>
            </a:r>
          </a:p>
          <a:p>
            <a:r>
              <a:rPr lang="en-US" sz="1600" b="1" dirty="0">
                <a:latin typeface="Calibri" pitchFamily="34" charset="0"/>
                <a:cs typeface="Calibri" pitchFamily="34" charset="0"/>
              </a:rPr>
              <a:t>  if ((</a:t>
            </a:r>
            <a:r>
              <a:rPr lang="en-US" sz="1600" b="1" dirty="0" err="1">
                <a:solidFill>
                  <a:srgbClr val="FF6600"/>
                </a:solidFill>
                <a:latin typeface="Calibri" pitchFamily="34" charset="0"/>
                <a:cs typeface="Calibri" pitchFamily="34" charset="0"/>
              </a:rPr>
              <a:t>outbuf</a:t>
            </a:r>
            <a:r>
              <a:rPr lang="en-US" sz="1600" b="1" dirty="0">
                <a:solidFill>
                  <a:srgbClr val="FF6600"/>
                </a:solidFill>
                <a:latin typeface="Calibri" pitchFamily="34" charset="0"/>
                <a:cs typeface="Calibri" pitchFamily="34" charset="0"/>
              </a:rPr>
              <a:t>[5] &gt;&gt; 0) &amp; 1</a:t>
            </a:r>
            <a:r>
              <a:rPr lang="en-US" sz="1600" b="1" dirty="0">
                <a:latin typeface="Calibri" pitchFamily="34" charset="0"/>
                <a:cs typeface="Calibri" pitchFamily="34" charset="0"/>
              </a:rPr>
              <a:t>)   {       </a:t>
            </a:r>
            <a:r>
              <a:rPr lang="en-US" sz="1600" b="1" dirty="0" err="1">
                <a:latin typeface="Calibri" pitchFamily="34" charset="0"/>
                <a:cs typeface="Calibri" pitchFamily="34" charset="0"/>
              </a:rPr>
              <a:t>z_button</a:t>
            </a:r>
            <a:r>
              <a:rPr lang="en-US" sz="1600" b="1" dirty="0">
                <a:latin typeface="Calibri" pitchFamily="34" charset="0"/>
                <a:cs typeface="Calibri" pitchFamily="34" charset="0"/>
              </a:rPr>
              <a:t> = 1;     }</a:t>
            </a:r>
          </a:p>
          <a:p>
            <a:r>
              <a:rPr lang="en-US" sz="1600" b="1" dirty="0">
                <a:latin typeface="Calibri" pitchFamily="34" charset="0"/>
                <a:cs typeface="Calibri" pitchFamily="34" charset="0"/>
              </a:rPr>
              <a:t>  if ((</a:t>
            </a:r>
            <a:r>
              <a:rPr lang="en-US" sz="1600" b="1" dirty="0" err="1">
                <a:solidFill>
                  <a:srgbClr val="FF6600"/>
                </a:solidFill>
                <a:latin typeface="Calibri" pitchFamily="34" charset="0"/>
                <a:cs typeface="Calibri" pitchFamily="34" charset="0"/>
              </a:rPr>
              <a:t>outbuf</a:t>
            </a:r>
            <a:r>
              <a:rPr lang="en-US" sz="1600" b="1" dirty="0">
                <a:solidFill>
                  <a:srgbClr val="FF6600"/>
                </a:solidFill>
                <a:latin typeface="Calibri" pitchFamily="34" charset="0"/>
                <a:cs typeface="Calibri" pitchFamily="34" charset="0"/>
              </a:rPr>
              <a:t>[5] &gt;&gt; 1) &amp; 1</a:t>
            </a:r>
            <a:r>
              <a:rPr lang="en-US" sz="1600" b="1" dirty="0">
                <a:latin typeface="Calibri" pitchFamily="34" charset="0"/>
                <a:cs typeface="Calibri" pitchFamily="34" charset="0"/>
              </a:rPr>
              <a:t>)   </a:t>
            </a:r>
            <a:r>
              <a:rPr lang="fr-FR" sz="1600" b="1" dirty="0">
                <a:latin typeface="Calibri" pitchFamily="34" charset="0"/>
                <a:cs typeface="Calibri" pitchFamily="34" charset="0"/>
              </a:rPr>
              <a:t>{       </a:t>
            </a:r>
            <a:r>
              <a:rPr lang="fr-FR" sz="1600" b="1" dirty="0" err="1">
                <a:latin typeface="Calibri" pitchFamily="34" charset="0"/>
                <a:cs typeface="Calibri" pitchFamily="34" charset="0"/>
              </a:rPr>
              <a:t>c_button</a:t>
            </a:r>
            <a:r>
              <a:rPr lang="fr-FR" sz="1600" b="1" dirty="0">
                <a:latin typeface="Calibri" pitchFamily="34" charset="0"/>
                <a:cs typeface="Calibri" pitchFamily="34" charset="0"/>
              </a:rPr>
              <a:t> = 1;     }</a:t>
            </a:r>
          </a:p>
          <a:p>
            <a:r>
              <a:rPr lang="fr-FR" sz="1600" b="1" dirty="0">
                <a:latin typeface="Calibri" pitchFamily="34" charset="0"/>
                <a:cs typeface="Calibri" pitchFamily="34" charset="0"/>
              </a:rPr>
              <a:t>  if ((</a:t>
            </a:r>
            <a:r>
              <a:rPr lang="fr-FR" sz="1600" b="1" dirty="0" err="1">
                <a:solidFill>
                  <a:srgbClr val="FF6600"/>
                </a:solidFill>
                <a:latin typeface="Calibri" pitchFamily="34" charset="0"/>
                <a:cs typeface="Calibri" pitchFamily="34" charset="0"/>
              </a:rPr>
              <a:t>outbuf</a:t>
            </a:r>
            <a:r>
              <a:rPr lang="fr-FR" sz="1600" b="1" dirty="0">
                <a:solidFill>
                  <a:srgbClr val="FF6600"/>
                </a:solidFill>
                <a:latin typeface="Calibri" pitchFamily="34" charset="0"/>
                <a:cs typeface="Calibri" pitchFamily="34" charset="0"/>
              </a:rPr>
              <a:t>[5] &gt;&gt; 2) &amp; 1</a:t>
            </a:r>
            <a:r>
              <a:rPr lang="fr-FR" sz="1600" b="1" dirty="0">
                <a:latin typeface="Calibri" pitchFamily="34" charset="0"/>
                <a:cs typeface="Calibri" pitchFamily="34" charset="0"/>
              </a:rPr>
              <a:t>) </a:t>
            </a:r>
            <a:r>
              <a:rPr lang="en-US" sz="1600" b="1" dirty="0">
                <a:latin typeface="Calibri" pitchFamily="34" charset="0"/>
                <a:cs typeface="Calibri" pitchFamily="34" charset="0"/>
              </a:rPr>
              <a:t>  {       </a:t>
            </a:r>
            <a:r>
              <a:rPr lang="en-US" sz="1600" b="1" dirty="0" err="1">
                <a:latin typeface="Calibri" pitchFamily="34" charset="0"/>
                <a:cs typeface="Calibri" pitchFamily="34" charset="0"/>
              </a:rPr>
              <a:t>accel_x_axis</a:t>
            </a:r>
            <a:r>
              <a:rPr lang="en-US" sz="1600" b="1" dirty="0">
                <a:latin typeface="Calibri" pitchFamily="34" charset="0"/>
                <a:cs typeface="Calibri" pitchFamily="34" charset="0"/>
              </a:rPr>
              <a:t> += 2;     }</a:t>
            </a:r>
          </a:p>
        </p:txBody>
      </p:sp>
      <p:pic>
        <p:nvPicPr>
          <p:cNvPr id="12" name="Image 11">
            <a:hlinkClick r:id="rId2" action="ppaction://hlinksldjump"/>
            <a:extLst>
              <a:ext uri="{FF2B5EF4-FFF2-40B4-BE49-F238E27FC236}">
                <a16:creationId xmlns:a16="http://schemas.microsoft.com/office/drawing/2014/main" id="{3CA6A7EB-1BDE-4C2E-810B-69188E9F554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457"/>
                                        </p:tgtEl>
                                        <p:attrNameLst>
                                          <p:attrName>style.visibility</p:attrName>
                                        </p:attrNameLst>
                                      </p:cBhvr>
                                      <p:to>
                                        <p:strVal val="visible"/>
                                      </p:to>
                                    </p:set>
                                    <p:animEffect transition="in" filter="blinds(horizontal)">
                                      <p:cBhvr>
                                        <p:cTn id="10" dur="500"/>
                                        <p:tgtEl>
                                          <p:spTgt spid="1945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458"/>
                                        </p:tgtEl>
                                        <p:attrNameLst>
                                          <p:attrName>style.visibility</p:attrName>
                                        </p:attrNameLst>
                                      </p:cBhvr>
                                      <p:to>
                                        <p:strVal val="visible"/>
                                      </p:to>
                                    </p:set>
                                    <p:animEffect transition="in" filter="blinds(horizontal)">
                                      <p:cBhvr>
                                        <p:cTn id="18" dur="500"/>
                                        <p:tgtEl>
                                          <p:spTgt spid="1945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9459"/>
                                        </p:tgtEl>
                                        <p:attrNameLst>
                                          <p:attrName>style.visibility</p:attrName>
                                        </p:attrNameLst>
                                      </p:cBhvr>
                                      <p:to>
                                        <p:strVal val="visible"/>
                                      </p:to>
                                    </p:set>
                                    <p:animEffect transition="in" filter="blinds(horizontal)">
                                      <p:cBhvr>
                                        <p:cTn id="26" dur="500"/>
                                        <p:tgtEl>
                                          <p:spTgt spid="1945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457" grpId="0"/>
      <p:bldP spid="6" grpId="0"/>
      <p:bldP spid="19458" grpId="0"/>
      <p:bldP spid="19459" grpId="0"/>
      <p:bldP spid="9" grpId="0"/>
      <p:bldP spid="10" grpId="0"/>
      <p:bldP spid="11"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203</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TP4-B</a:t>
            </a:r>
          </a:p>
        </p:txBody>
      </p:sp>
      <p:pic>
        <p:nvPicPr>
          <p:cNvPr id="6" name="Image 5">
            <a:hlinkClick r:id="rId2" action="ppaction://hlinksldjump"/>
            <a:extLst>
              <a:ext uri="{FF2B5EF4-FFF2-40B4-BE49-F238E27FC236}">
                <a16:creationId xmlns:a16="http://schemas.microsoft.com/office/drawing/2014/main" id="{0946647A-DAC3-480A-B5D3-16F871669D4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THE WII NUNCHUK CONTROL</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204</a:t>
            </a:fld>
            <a:endParaRPr lang="fr-FR"/>
          </a:p>
        </p:txBody>
      </p:sp>
      <p:sp>
        <p:nvSpPr>
          <p:cNvPr id="3073" name="Rectangle 1"/>
          <p:cNvSpPr>
            <a:spLocks noChangeArrowheads="1"/>
          </p:cNvSpPr>
          <p:nvPr/>
        </p:nvSpPr>
        <p:spPr bwMode="auto">
          <a:xfrm>
            <a:off x="-1073" y="465386"/>
            <a:ext cx="4310795" cy="620169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r>
              <a:rPr lang="en-US" sz="900" b="1" dirty="0">
                <a:latin typeface="Calibri" pitchFamily="34" charset="0"/>
                <a:cs typeface="Calibri" pitchFamily="34" charset="0"/>
              </a:rPr>
              <a:t>#include &lt;</a:t>
            </a:r>
            <a:r>
              <a:rPr lang="en-US" sz="900" b="1" dirty="0" err="1">
                <a:latin typeface="Calibri" pitchFamily="34" charset="0"/>
                <a:cs typeface="Calibri" pitchFamily="34" charset="0"/>
              </a:rPr>
              <a:t>Wire.h</a:t>
            </a:r>
            <a:r>
              <a:rPr lang="en-US" sz="900" b="1" dirty="0">
                <a:latin typeface="Calibri" pitchFamily="34" charset="0"/>
                <a:cs typeface="Calibri" pitchFamily="34" charset="0"/>
              </a:rPr>
              <a:t>&gt;</a:t>
            </a:r>
          </a:p>
          <a:p>
            <a:r>
              <a:rPr lang="en-US" sz="900" b="1" dirty="0">
                <a:latin typeface="Calibri" pitchFamily="34" charset="0"/>
                <a:cs typeface="Calibri" pitchFamily="34" charset="0"/>
              </a:rPr>
              <a:t>#include &lt;</a:t>
            </a:r>
            <a:r>
              <a:rPr lang="en-US" sz="900" b="1" dirty="0" err="1">
                <a:latin typeface="Calibri" pitchFamily="34" charset="0"/>
                <a:cs typeface="Calibri" pitchFamily="34" charset="0"/>
              </a:rPr>
              <a:t>string.h</a:t>
            </a:r>
            <a:r>
              <a:rPr lang="en-US" sz="900" b="1" dirty="0">
                <a:latin typeface="Calibri" pitchFamily="34" charset="0"/>
                <a:cs typeface="Calibri" pitchFamily="34" charset="0"/>
              </a:rPr>
              <a:t>&gt;</a:t>
            </a:r>
          </a:p>
          <a:p>
            <a:r>
              <a:rPr lang="en-US" sz="900" b="1" dirty="0">
                <a:latin typeface="Calibri" pitchFamily="34" charset="0"/>
                <a:cs typeface="Calibri" pitchFamily="34" charset="0"/>
              </a:rPr>
              <a:t>#</a:t>
            </a:r>
            <a:r>
              <a:rPr lang="en-US" sz="900" b="1" dirty="0" err="1">
                <a:latin typeface="Calibri" pitchFamily="34" charset="0"/>
                <a:cs typeface="Calibri" pitchFamily="34" charset="0"/>
              </a:rPr>
              <a:t>undef</a:t>
            </a:r>
            <a:r>
              <a:rPr lang="en-US" sz="900" b="1" dirty="0">
                <a:latin typeface="Calibri" pitchFamily="34" charset="0"/>
                <a:cs typeface="Calibri" pitchFamily="34" charset="0"/>
              </a:rPr>
              <a:t> </a:t>
            </a:r>
            <a:r>
              <a:rPr lang="en-US" sz="900" b="1" dirty="0" err="1">
                <a:latin typeface="Calibri" pitchFamily="34" charset="0"/>
                <a:cs typeface="Calibri" pitchFamily="34" charset="0"/>
              </a:rPr>
              <a:t>int</a:t>
            </a:r>
            <a:endParaRPr lang="en-US" sz="900" b="1" dirty="0">
              <a:latin typeface="Calibri" pitchFamily="34" charset="0"/>
              <a:cs typeface="Calibri" pitchFamily="34" charset="0"/>
            </a:endParaRPr>
          </a:p>
          <a:p>
            <a:r>
              <a:rPr lang="en-US" sz="900" b="1" dirty="0">
                <a:latin typeface="Calibri" pitchFamily="34" charset="0"/>
                <a:cs typeface="Calibri" pitchFamily="34" charset="0"/>
              </a:rPr>
              <a:t>#include &lt;</a:t>
            </a:r>
            <a:r>
              <a:rPr lang="en-US" sz="900" b="1" dirty="0" err="1">
                <a:latin typeface="Calibri" pitchFamily="34" charset="0"/>
                <a:cs typeface="Calibri" pitchFamily="34" charset="0"/>
              </a:rPr>
              <a:t>stdio.h</a:t>
            </a:r>
            <a:r>
              <a:rPr lang="en-US" sz="900" b="1" dirty="0">
                <a:latin typeface="Calibri" pitchFamily="34" charset="0"/>
                <a:cs typeface="Calibri" pitchFamily="34" charset="0"/>
              </a:rPr>
              <a:t>&gt;</a:t>
            </a:r>
          </a:p>
          <a:p>
            <a:endParaRPr lang="en-US" sz="900" b="1" dirty="0">
              <a:latin typeface="Calibri" pitchFamily="34" charset="0"/>
              <a:cs typeface="Calibri" pitchFamily="34" charset="0"/>
            </a:endParaRPr>
          </a:p>
          <a:p>
            <a:r>
              <a:rPr lang="en-US" sz="900" b="1" dirty="0">
                <a:latin typeface="Calibri" pitchFamily="34" charset="0"/>
                <a:cs typeface="Calibri" pitchFamily="34" charset="0"/>
              </a:rPr>
              <a:t>uint8_t </a:t>
            </a:r>
            <a:r>
              <a:rPr lang="en-US" sz="900" b="1" dirty="0" err="1">
                <a:latin typeface="Calibri" pitchFamily="34" charset="0"/>
                <a:cs typeface="Calibri" pitchFamily="34" charset="0"/>
              </a:rPr>
              <a:t>outbuf</a:t>
            </a:r>
            <a:r>
              <a:rPr lang="en-US" sz="900" b="1" dirty="0">
                <a:latin typeface="Calibri" pitchFamily="34" charset="0"/>
                <a:cs typeface="Calibri" pitchFamily="34" charset="0"/>
              </a:rPr>
              <a:t>[6];		// array to store </a:t>
            </a:r>
            <a:r>
              <a:rPr lang="en-US" sz="900" b="1" dirty="0" err="1">
                <a:latin typeface="Calibri" pitchFamily="34" charset="0"/>
                <a:cs typeface="Calibri" pitchFamily="34" charset="0"/>
              </a:rPr>
              <a:t>arduino</a:t>
            </a:r>
            <a:r>
              <a:rPr lang="en-US" sz="900" b="1" dirty="0">
                <a:latin typeface="Calibri" pitchFamily="34" charset="0"/>
                <a:cs typeface="Calibri" pitchFamily="34" charset="0"/>
              </a:rPr>
              <a:t> output</a:t>
            </a:r>
          </a:p>
          <a:p>
            <a:r>
              <a:rPr lang="en-US" sz="900" b="1" dirty="0" err="1">
                <a:latin typeface="Calibri" pitchFamily="34" charset="0"/>
                <a:cs typeface="Calibri" pitchFamily="34" charset="0"/>
              </a:rPr>
              <a:t>int</a:t>
            </a:r>
            <a:r>
              <a:rPr lang="en-US" sz="900" b="1" dirty="0">
                <a:latin typeface="Calibri" pitchFamily="34" charset="0"/>
                <a:cs typeface="Calibri" pitchFamily="34" charset="0"/>
              </a:rPr>
              <a:t> </a:t>
            </a:r>
            <a:r>
              <a:rPr lang="en-US" sz="900" b="1" dirty="0" err="1">
                <a:latin typeface="Calibri" pitchFamily="34" charset="0"/>
                <a:cs typeface="Calibri" pitchFamily="34" charset="0"/>
              </a:rPr>
              <a:t>cnt</a:t>
            </a:r>
            <a:r>
              <a:rPr lang="en-US" sz="900" b="1" dirty="0">
                <a:latin typeface="Calibri" pitchFamily="34" charset="0"/>
                <a:cs typeface="Calibri" pitchFamily="34" charset="0"/>
              </a:rPr>
              <a:t> = 0;</a:t>
            </a:r>
          </a:p>
          <a:p>
            <a:r>
              <a:rPr lang="en-US" sz="900" b="1" dirty="0" err="1">
                <a:latin typeface="Calibri" pitchFamily="34" charset="0"/>
                <a:cs typeface="Calibri" pitchFamily="34" charset="0"/>
              </a:rPr>
              <a:t>int</a:t>
            </a:r>
            <a:r>
              <a:rPr lang="en-US" sz="900" b="1" dirty="0">
                <a:latin typeface="Calibri" pitchFamily="34" charset="0"/>
                <a:cs typeface="Calibri" pitchFamily="34" charset="0"/>
              </a:rPr>
              <a:t> </a:t>
            </a:r>
            <a:r>
              <a:rPr lang="en-US" sz="900" b="1" dirty="0" err="1">
                <a:latin typeface="Calibri" pitchFamily="34" charset="0"/>
                <a:cs typeface="Calibri" pitchFamily="34" charset="0"/>
              </a:rPr>
              <a:t>ledPin</a:t>
            </a:r>
            <a:r>
              <a:rPr lang="en-US" sz="900" b="1" dirty="0">
                <a:latin typeface="Calibri" pitchFamily="34" charset="0"/>
                <a:cs typeface="Calibri" pitchFamily="34" charset="0"/>
              </a:rPr>
              <a:t> = 13;</a:t>
            </a:r>
          </a:p>
          <a:p>
            <a:endParaRPr lang="en-US" sz="900" b="1" dirty="0">
              <a:latin typeface="Calibri" pitchFamily="34" charset="0"/>
              <a:cs typeface="Calibri" pitchFamily="34" charset="0"/>
            </a:endParaRPr>
          </a:p>
          <a:p>
            <a:r>
              <a:rPr lang="en-US" sz="900" b="1" dirty="0">
                <a:latin typeface="Calibri" pitchFamily="34" charset="0"/>
                <a:cs typeface="Calibri" pitchFamily="34" charset="0"/>
              </a:rPr>
              <a:t>void</a:t>
            </a:r>
          </a:p>
          <a:p>
            <a:r>
              <a:rPr lang="en-US" sz="900" b="1" dirty="0">
                <a:latin typeface="Calibri" pitchFamily="34" charset="0"/>
                <a:cs typeface="Calibri" pitchFamily="34" charset="0"/>
              </a:rPr>
              <a:t>setup ()</a:t>
            </a:r>
          </a:p>
          <a:p>
            <a:r>
              <a:rPr lang="en-US" sz="900" b="1" dirty="0">
                <a:latin typeface="Calibri" pitchFamily="34" charset="0"/>
                <a:cs typeface="Calibri" pitchFamily="34" charset="0"/>
              </a:rPr>
              <a:t>{</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beginSerial</a:t>
            </a:r>
            <a:r>
              <a:rPr lang="en-US" sz="900" b="1" dirty="0">
                <a:latin typeface="Calibri" pitchFamily="34" charset="0"/>
                <a:cs typeface="Calibri" pitchFamily="34" charset="0"/>
              </a:rPr>
              <a:t> (19200);</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Serial.print</a:t>
            </a:r>
            <a:r>
              <a:rPr lang="en-US" sz="900" b="1" dirty="0">
                <a:latin typeface="Calibri" pitchFamily="34" charset="0"/>
                <a:cs typeface="Calibri" pitchFamily="34" charset="0"/>
              </a:rPr>
              <a:t> ("Finished setup\n");</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Wire.begin</a:t>
            </a:r>
            <a:r>
              <a:rPr lang="en-US" sz="900" b="1" dirty="0">
                <a:latin typeface="Calibri" pitchFamily="34" charset="0"/>
                <a:cs typeface="Calibri" pitchFamily="34" charset="0"/>
              </a:rPr>
              <a:t> ();		// join i2c bus as master</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nunchuck_init</a:t>
            </a:r>
            <a:r>
              <a:rPr lang="en-US" sz="900" b="1" dirty="0">
                <a:latin typeface="Calibri" pitchFamily="34" charset="0"/>
                <a:cs typeface="Calibri" pitchFamily="34" charset="0"/>
              </a:rPr>
              <a:t> (); // send the </a:t>
            </a:r>
            <a:r>
              <a:rPr lang="en-US" sz="900" b="1" dirty="0" err="1">
                <a:latin typeface="Calibri" pitchFamily="34" charset="0"/>
                <a:cs typeface="Calibri" pitchFamily="34" charset="0"/>
              </a:rPr>
              <a:t>initilization</a:t>
            </a:r>
            <a:r>
              <a:rPr lang="en-US" sz="900" b="1" dirty="0">
                <a:latin typeface="Calibri" pitchFamily="34" charset="0"/>
                <a:cs typeface="Calibri" pitchFamily="34" charset="0"/>
              </a:rPr>
              <a:t> handshake</a:t>
            </a:r>
          </a:p>
          <a:p>
            <a:r>
              <a:rPr lang="en-US" sz="900" b="1" dirty="0">
                <a:latin typeface="Calibri" pitchFamily="34" charset="0"/>
                <a:cs typeface="Calibri" pitchFamily="34" charset="0"/>
              </a:rPr>
              <a:t>}</a:t>
            </a:r>
          </a:p>
          <a:p>
            <a:endParaRPr lang="en-US" sz="900" b="1" dirty="0">
              <a:latin typeface="Calibri" pitchFamily="34" charset="0"/>
              <a:cs typeface="Calibri" pitchFamily="34" charset="0"/>
            </a:endParaRPr>
          </a:p>
          <a:p>
            <a:r>
              <a:rPr lang="en-US" sz="900" b="1" dirty="0">
                <a:latin typeface="Calibri" pitchFamily="34" charset="0"/>
                <a:cs typeface="Calibri" pitchFamily="34" charset="0"/>
              </a:rPr>
              <a:t>void</a:t>
            </a:r>
          </a:p>
          <a:p>
            <a:r>
              <a:rPr lang="en-US" sz="900" b="1" dirty="0" err="1">
                <a:latin typeface="Calibri" pitchFamily="34" charset="0"/>
                <a:cs typeface="Calibri" pitchFamily="34" charset="0"/>
              </a:rPr>
              <a:t>nunchuck_init</a:t>
            </a:r>
            <a:r>
              <a:rPr lang="en-US" sz="900" b="1" dirty="0">
                <a:latin typeface="Calibri" pitchFamily="34" charset="0"/>
                <a:cs typeface="Calibri" pitchFamily="34" charset="0"/>
              </a:rPr>
              <a:t> ()</a:t>
            </a:r>
          </a:p>
          <a:p>
            <a:r>
              <a:rPr lang="en-US" sz="900" b="1" dirty="0">
                <a:latin typeface="Calibri" pitchFamily="34" charset="0"/>
                <a:cs typeface="Calibri" pitchFamily="34" charset="0"/>
              </a:rPr>
              <a:t>{</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Wire.beginTransmission</a:t>
            </a:r>
            <a:r>
              <a:rPr lang="en-US" sz="900" b="1" dirty="0">
                <a:latin typeface="Calibri" pitchFamily="34" charset="0"/>
                <a:cs typeface="Calibri" pitchFamily="34" charset="0"/>
              </a:rPr>
              <a:t> (</a:t>
            </a:r>
            <a:r>
              <a:rPr lang="en-US" sz="900" b="1" dirty="0">
                <a:solidFill>
                  <a:srgbClr val="C00000"/>
                </a:solidFill>
                <a:latin typeface="Calibri" pitchFamily="34" charset="0"/>
                <a:cs typeface="Calibri" pitchFamily="34" charset="0"/>
              </a:rPr>
              <a:t>0x52</a:t>
            </a:r>
            <a:r>
              <a:rPr lang="en-US" sz="900" b="1" dirty="0">
                <a:latin typeface="Calibri" pitchFamily="34" charset="0"/>
                <a:cs typeface="Calibri" pitchFamily="34" charset="0"/>
              </a:rPr>
              <a:t>);	// transmit to device 0x52</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Wire.send</a:t>
            </a:r>
            <a:r>
              <a:rPr lang="en-US" sz="900" b="1" dirty="0">
                <a:latin typeface="Calibri" pitchFamily="34" charset="0"/>
                <a:cs typeface="Calibri" pitchFamily="34" charset="0"/>
              </a:rPr>
              <a:t> (0x40);		// sends memory address</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Wire.send</a:t>
            </a:r>
            <a:r>
              <a:rPr lang="en-US" sz="900" b="1" dirty="0">
                <a:latin typeface="Calibri" pitchFamily="34" charset="0"/>
                <a:cs typeface="Calibri" pitchFamily="34" charset="0"/>
              </a:rPr>
              <a:t> (0x00);		// sends sent a zero.  </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Wire.endTransmission</a:t>
            </a:r>
            <a:r>
              <a:rPr lang="en-US" sz="900" b="1" dirty="0">
                <a:latin typeface="Calibri" pitchFamily="34" charset="0"/>
                <a:cs typeface="Calibri" pitchFamily="34" charset="0"/>
              </a:rPr>
              <a:t> ();	// stop transmitting</a:t>
            </a:r>
          </a:p>
          <a:p>
            <a:r>
              <a:rPr lang="en-US" sz="900" b="1" dirty="0">
                <a:latin typeface="Calibri" pitchFamily="34" charset="0"/>
                <a:cs typeface="Calibri" pitchFamily="34" charset="0"/>
              </a:rPr>
              <a:t>}</a:t>
            </a:r>
          </a:p>
          <a:p>
            <a:endParaRPr lang="en-US" sz="900" b="1" dirty="0">
              <a:latin typeface="Calibri" pitchFamily="34" charset="0"/>
              <a:cs typeface="Calibri" pitchFamily="34" charset="0"/>
            </a:endParaRPr>
          </a:p>
          <a:p>
            <a:r>
              <a:rPr lang="en-US" sz="900" b="1" dirty="0">
                <a:latin typeface="Calibri" pitchFamily="34" charset="0"/>
                <a:cs typeface="Calibri" pitchFamily="34" charset="0"/>
              </a:rPr>
              <a:t>void</a:t>
            </a:r>
          </a:p>
          <a:p>
            <a:r>
              <a:rPr lang="en-US" sz="900" b="1" dirty="0" err="1">
                <a:latin typeface="Calibri" pitchFamily="34" charset="0"/>
                <a:cs typeface="Calibri" pitchFamily="34" charset="0"/>
              </a:rPr>
              <a:t>send_zero</a:t>
            </a:r>
            <a:r>
              <a:rPr lang="en-US" sz="900" b="1" dirty="0">
                <a:latin typeface="Calibri" pitchFamily="34" charset="0"/>
                <a:cs typeface="Calibri" pitchFamily="34" charset="0"/>
              </a:rPr>
              <a:t> ()</a:t>
            </a:r>
          </a:p>
          <a:p>
            <a:r>
              <a:rPr lang="en-US" sz="900" b="1" dirty="0">
                <a:latin typeface="Calibri" pitchFamily="34" charset="0"/>
                <a:cs typeface="Calibri" pitchFamily="34" charset="0"/>
              </a:rPr>
              <a:t>{</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Wire.beginTransmission</a:t>
            </a:r>
            <a:r>
              <a:rPr lang="en-US" sz="900" b="1" dirty="0">
                <a:latin typeface="Calibri" pitchFamily="34" charset="0"/>
                <a:cs typeface="Calibri" pitchFamily="34" charset="0"/>
              </a:rPr>
              <a:t> (</a:t>
            </a:r>
            <a:r>
              <a:rPr lang="en-US" sz="900" b="1" dirty="0">
                <a:solidFill>
                  <a:srgbClr val="C00000"/>
                </a:solidFill>
                <a:latin typeface="Calibri" pitchFamily="34" charset="0"/>
                <a:cs typeface="Calibri" pitchFamily="34" charset="0"/>
              </a:rPr>
              <a:t>0x52</a:t>
            </a:r>
            <a:r>
              <a:rPr lang="en-US" sz="900" b="1" dirty="0">
                <a:latin typeface="Calibri" pitchFamily="34" charset="0"/>
                <a:cs typeface="Calibri" pitchFamily="34" charset="0"/>
              </a:rPr>
              <a:t>);	// transmit to device 0x52</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Wire.send</a:t>
            </a:r>
            <a:r>
              <a:rPr lang="en-US" sz="900" b="1" dirty="0">
                <a:latin typeface="Calibri" pitchFamily="34" charset="0"/>
                <a:cs typeface="Calibri" pitchFamily="34" charset="0"/>
              </a:rPr>
              <a:t> (0x00);		// sends one byte</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Wire.endTransmission</a:t>
            </a:r>
            <a:r>
              <a:rPr lang="en-US" sz="900" b="1" dirty="0">
                <a:latin typeface="Calibri" pitchFamily="34" charset="0"/>
                <a:cs typeface="Calibri" pitchFamily="34" charset="0"/>
              </a:rPr>
              <a:t> ();	// stop transmitting</a:t>
            </a:r>
          </a:p>
          <a:p>
            <a:r>
              <a:rPr lang="en-US" sz="900" b="1" dirty="0">
                <a:latin typeface="Calibri" pitchFamily="34" charset="0"/>
                <a:cs typeface="Calibri" pitchFamily="34" charset="0"/>
              </a:rPr>
              <a:t>}</a:t>
            </a:r>
          </a:p>
          <a:p>
            <a:endParaRPr lang="en-US" sz="900" b="1" dirty="0">
              <a:latin typeface="Calibri" pitchFamily="34" charset="0"/>
              <a:cs typeface="Calibri" pitchFamily="34" charset="0"/>
            </a:endParaRPr>
          </a:p>
          <a:p>
            <a:r>
              <a:rPr lang="en-US" sz="900" b="1" dirty="0">
                <a:solidFill>
                  <a:srgbClr val="FF6600"/>
                </a:solidFill>
                <a:latin typeface="Calibri" pitchFamily="34" charset="0"/>
                <a:cs typeface="Calibri" pitchFamily="34" charset="0"/>
              </a:rPr>
              <a:t>Void loop ()</a:t>
            </a:r>
          </a:p>
          <a:p>
            <a:r>
              <a:rPr lang="en-US" sz="900" b="1" dirty="0">
                <a:latin typeface="Calibri" pitchFamily="34" charset="0"/>
                <a:cs typeface="Calibri" pitchFamily="34" charset="0"/>
              </a:rPr>
              <a:t>{</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Wire.requestFrom</a:t>
            </a:r>
            <a:r>
              <a:rPr lang="en-US" sz="900" b="1" dirty="0">
                <a:latin typeface="Calibri" pitchFamily="34" charset="0"/>
                <a:cs typeface="Calibri" pitchFamily="34" charset="0"/>
              </a:rPr>
              <a:t> (0x52, 6);	// request data from </a:t>
            </a:r>
            <a:r>
              <a:rPr lang="en-US" sz="900" b="1" dirty="0" err="1">
                <a:latin typeface="Calibri" pitchFamily="34" charset="0"/>
                <a:cs typeface="Calibri" pitchFamily="34" charset="0"/>
              </a:rPr>
              <a:t>nunchuck</a:t>
            </a:r>
            <a:endParaRPr lang="en-US" sz="900" b="1" dirty="0">
              <a:latin typeface="Calibri" pitchFamily="34" charset="0"/>
              <a:cs typeface="Calibri" pitchFamily="34" charset="0"/>
            </a:endParaRPr>
          </a:p>
          <a:p>
            <a:r>
              <a:rPr lang="en-US" sz="900" b="1" dirty="0">
                <a:latin typeface="Calibri" pitchFamily="34" charset="0"/>
                <a:cs typeface="Calibri" pitchFamily="34" charset="0"/>
              </a:rPr>
              <a:t>  while (</a:t>
            </a:r>
            <a:r>
              <a:rPr lang="en-US" sz="900" b="1" dirty="0" err="1">
                <a:latin typeface="Calibri" pitchFamily="34" charset="0"/>
                <a:cs typeface="Calibri" pitchFamily="34" charset="0"/>
              </a:rPr>
              <a:t>Wire.available</a:t>
            </a:r>
            <a:r>
              <a:rPr lang="en-US" sz="900" b="1" dirty="0">
                <a:latin typeface="Calibri" pitchFamily="34" charset="0"/>
                <a:cs typeface="Calibri" pitchFamily="34" charset="0"/>
              </a:rPr>
              <a:t> ())</a:t>
            </a:r>
          </a:p>
          <a:p>
            <a:r>
              <a:rPr lang="en-US" sz="900" b="1" dirty="0">
                <a:latin typeface="Calibri" pitchFamily="34" charset="0"/>
                <a:cs typeface="Calibri" pitchFamily="34" charset="0"/>
              </a:rPr>
              <a:t>    {</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outbuf</a:t>
            </a:r>
            <a:r>
              <a:rPr lang="en-US" sz="900" b="1" dirty="0">
                <a:latin typeface="Calibri" pitchFamily="34" charset="0"/>
                <a:cs typeface="Calibri" pitchFamily="34" charset="0"/>
              </a:rPr>
              <a:t>[</a:t>
            </a:r>
            <a:r>
              <a:rPr lang="en-US" sz="900" b="1" dirty="0" err="1">
                <a:latin typeface="Calibri" pitchFamily="34" charset="0"/>
                <a:cs typeface="Calibri" pitchFamily="34" charset="0"/>
              </a:rPr>
              <a:t>cnt</a:t>
            </a:r>
            <a:r>
              <a:rPr lang="en-US" sz="900" b="1" dirty="0">
                <a:latin typeface="Calibri" pitchFamily="34" charset="0"/>
                <a:cs typeface="Calibri" pitchFamily="34" charset="0"/>
              </a:rPr>
              <a:t>] = </a:t>
            </a:r>
            <a:r>
              <a:rPr lang="en-US" sz="900" b="1" dirty="0" err="1">
                <a:latin typeface="Calibri" pitchFamily="34" charset="0"/>
                <a:cs typeface="Calibri" pitchFamily="34" charset="0"/>
              </a:rPr>
              <a:t>nunchuk_decode_byte</a:t>
            </a:r>
            <a:r>
              <a:rPr lang="en-US" sz="900" b="1" dirty="0">
                <a:latin typeface="Calibri" pitchFamily="34" charset="0"/>
                <a:cs typeface="Calibri" pitchFamily="34" charset="0"/>
              </a:rPr>
              <a:t> (</a:t>
            </a:r>
            <a:r>
              <a:rPr lang="en-US" sz="900" b="1" dirty="0" err="1">
                <a:latin typeface="Calibri" pitchFamily="34" charset="0"/>
                <a:cs typeface="Calibri" pitchFamily="34" charset="0"/>
              </a:rPr>
              <a:t>Wire.receive</a:t>
            </a:r>
            <a:r>
              <a:rPr lang="en-US" sz="900" b="1" dirty="0">
                <a:latin typeface="Calibri" pitchFamily="34" charset="0"/>
                <a:cs typeface="Calibri" pitchFamily="34" charset="0"/>
              </a:rPr>
              <a:t> ());	// receive byte as an integer</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digitalWrite</a:t>
            </a:r>
            <a:r>
              <a:rPr lang="en-US" sz="900" b="1" dirty="0">
                <a:latin typeface="Calibri" pitchFamily="34" charset="0"/>
                <a:cs typeface="Calibri" pitchFamily="34" charset="0"/>
              </a:rPr>
              <a:t> (</a:t>
            </a:r>
            <a:r>
              <a:rPr lang="en-US" sz="900" b="1" dirty="0" err="1">
                <a:latin typeface="Calibri" pitchFamily="34" charset="0"/>
                <a:cs typeface="Calibri" pitchFamily="34" charset="0"/>
              </a:rPr>
              <a:t>ledPin</a:t>
            </a:r>
            <a:r>
              <a:rPr lang="en-US" sz="900" b="1" dirty="0">
                <a:latin typeface="Calibri" pitchFamily="34" charset="0"/>
                <a:cs typeface="Calibri" pitchFamily="34" charset="0"/>
              </a:rPr>
              <a:t>, HIGH);	// sets the LED on</a:t>
            </a:r>
          </a:p>
          <a:p>
            <a:r>
              <a:rPr lang="en-US" sz="900" b="1" dirty="0">
                <a:latin typeface="Calibri" pitchFamily="34" charset="0"/>
                <a:cs typeface="Calibri" pitchFamily="34" charset="0"/>
              </a:rPr>
              <a:t>      </a:t>
            </a:r>
            <a:r>
              <a:rPr lang="en-US" sz="900" b="1" dirty="0" err="1">
                <a:latin typeface="Calibri" pitchFamily="34" charset="0"/>
                <a:cs typeface="Calibri" pitchFamily="34" charset="0"/>
              </a:rPr>
              <a:t>cnt</a:t>
            </a:r>
            <a:r>
              <a:rPr lang="en-US" sz="900" b="1" dirty="0">
                <a:latin typeface="Calibri" pitchFamily="34" charset="0"/>
                <a:cs typeface="Calibri" pitchFamily="34" charset="0"/>
              </a:rPr>
              <a:t>++;</a:t>
            </a:r>
          </a:p>
          <a:p>
            <a:r>
              <a:rPr lang="en-US" sz="900" b="1" dirty="0">
                <a:latin typeface="Calibri" pitchFamily="34" charset="0"/>
                <a:cs typeface="Calibri" pitchFamily="34" charset="0"/>
              </a:rPr>
              <a:t>    }</a:t>
            </a:r>
          </a:p>
        </p:txBody>
      </p:sp>
      <p:sp>
        <p:nvSpPr>
          <p:cNvPr id="5" name="Rectangle 4"/>
          <p:cNvSpPr/>
          <p:nvPr/>
        </p:nvSpPr>
        <p:spPr>
          <a:xfrm>
            <a:off x="3929058" y="571480"/>
            <a:ext cx="2643206" cy="6001643"/>
          </a:xfrm>
          <a:prstGeom prst="rect">
            <a:avLst/>
          </a:prstGeom>
        </p:spPr>
        <p:txBody>
          <a:bodyPr wrap="square">
            <a:spAutoFit/>
          </a:bodyPr>
          <a:lstStyle/>
          <a:p>
            <a:r>
              <a:rPr lang="en-US" sz="800" b="1" dirty="0">
                <a:latin typeface="Calibri" pitchFamily="34" charset="0"/>
                <a:cs typeface="Calibri" pitchFamily="34" charset="0"/>
              </a:rPr>
              <a:t>  // If we received the 6 bytes, then go print them</a:t>
            </a:r>
          </a:p>
          <a:p>
            <a:r>
              <a:rPr lang="en-US" sz="800" b="1" dirty="0">
                <a:latin typeface="Calibri" pitchFamily="34" charset="0"/>
                <a:cs typeface="Calibri" pitchFamily="34" charset="0"/>
              </a:rPr>
              <a:t>  if (</a:t>
            </a:r>
            <a:r>
              <a:rPr lang="en-US" sz="800" b="1" dirty="0" err="1">
                <a:latin typeface="Calibri" pitchFamily="34" charset="0"/>
                <a:cs typeface="Calibri" pitchFamily="34" charset="0"/>
              </a:rPr>
              <a:t>cnt</a:t>
            </a:r>
            <a:r>
              <a:rPr lang="en-US" sz="800" b="1" dirty="0">
                <a:latin typeface="Calibri" pitchFamily="34" charset="0"/>
                <a:cs typeface="Calibri" pitchFamily="34" charset="0"/>
              </a:rPr>
              <a:t> &gt;= 5)</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print ();</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cnt</a:t>
            </a:r>
            <a:r>
              <a:rPr lang="en-US" sz="800" b="1" dirty="0">
                <a:latin typeface="Calibri" pitchFamily="34" charset="0"/>
                <a:cs typeface="Calibri" pitchFamily="34" charset="0"/>
              </a:rPr>
              <a:t> = 0;</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send_zero</a:t>
            </a:r>
            <a:r>
              <a:rPr lang="en-US" sz="800" b="1" dirty="0">
                <a:latin typeface="Calibri" pitchFamily="34" charset="0"/>
                <a:cs typeface="Calibri" pitchFamily="34" charset="0"/>
              </a:rPr>
              <a:t> (); // send the request for next bytes</a:t>
            </a:r>
          </a:p>
          <a:p>
            <a:r>
              <a:rPr lang="en-US" sz="800" b="1" dirty="0">
                <a:latin typeface="Calibri" pitchFamily="34" charset="0"/>
                <a:cs typeface="Calibri" pitchFamily="34" charset="0"/>
              </a:rPr>
              <a:t>  delay (100);</a:t>
            </a:r>
          </a:p>
          <a:p>
            <a:r>
              <a:rPr lang="en-US" sz="800" b="1" dirty="0">
                <a:latin typeface="Calibri" pitchFamily="34" charset="0"/>
                <a:cs typeface="Calibri" pitchFamily="34" charset="0"/>
              </a:rPr>
              <a:t>}</a:t>
            </a:r>
          </a:p>
          <a:p>
            <a:endParaRPr lang="en-US" sz="800" b="1" dirty="0">
              <a:latin typeface="Calibri" pitchFamily="34" charset="0"/>
              <a:cs typeface="Calibri" pitchFamily="34" charset="0"/>
            </a:endParaRPr>
          </a:p>
          <a:p>
            <a:r>
              <a:rPr lang="en-US" sz="800" b="1" dirty="0">
                <a:latin typeface="Calibri" pitchFamily="34" charset="0"/>
                <a:cs typeface="Calibri" pitchFamily="34" charset="0"/>
              </a:rPr>
              <a:t>// Print the input data we have </a:t>
            </a:r>
            <a:r>
              <a:rPr lang="en-US" sz="800" b="1" dirty="0" err="1">
                <a:latin typeface="Calibri" pitchFamily="34" charset="0"/>
                <a:cs typeface="Calibri" pitchFamily="34" charset="0"/>
              </a:rPr>
              <a:t>recieved</a:t>
            </a:r>
            <a:endParaRPr lang="en-US" sz="800" b="1" dirty="0">
              <a:latin typeface="Calibri" pitchFamily="34" charset="0"/>
              <a:cs typeface="Calibri" pitchFamily="34" charset="0"/>
            </a:endParaRPr>
          </a:p>
          <a:p>
            <a:r>
              <a:rPr lang="en-US" sz="800" b="1" dirty="0">
                <a:latin typeface="Calibri" pitchFamily="34" charset="0"/>
                <a:cs typeface="Calibri" pitchFamily="34" charset="0"/>
              </a:rPr>
              <a:t>// </a:t>
            </a:r>
            <a:r>
              <a:rPr lang="en-US" sz="800" b="1" dirty="0" err="1">
                <a:latin typeface="Calibri" pitchFamily="34" charset="0"/>
                <a:cs typeface="Calibri" pitchFamily="34" charset="0"/>
              </a:rPr>
              <a:t>accel</a:t>
            </a:r>
            <a:r>
              <a:rPr lang="en-US" sz="800" b="1" dirty="0">
                <a:latin typeface="Calibri" pitchFamily="34" charset="0"/>
                <a:cs typeface="Calibri" pitchFamily="34" charset="0"/>
              </a:rPr>
              <a:t> data is 10 bits long</a:t>
            </a:r>
          </a:p>
          <a:p>
            <a:r>
              <a:rPr lang="en-US" sz="800" b="1" dirty="0">
                <a:latin typeface="Calibri" pitchFamily="34" charset="0"/>
                <a:cs typeface="Calibri" pitchFamily="34" charset="0"/>
              </a:rPr>
              <a:t>// so we read 8 bits, then we have to add</a:t>
            </a:r>
          </a:p>
          <a:p>
            <a:r>
              <a:rPr lang="en-US" sz="800" b="1" dirty="0">
                <a:latin typeface="Calibri" pitchFamily="34" charset="0"/>
                <a:cs typeface="Calibri" pitchFamily="34" charset="0"/>
              </a:rPr>
              <a:t>// on the last 2 bits.  That is why I</a:t>
            </a:r>
          </a:p>
          <a:p>
            <a:r>
              <a:rPr lang="en-US" sz="800" b="1" dirty="0">
                <a:latin typeface="Calibri" pitchFamily="34" charset="0"/>
                <a:cs typeface="Calibri" pitchFamily="34" charset="0"/>
              </a:rPr>
              <a:t>// multiply them by 2 * 2</a:t>
            </a:r>
          </a:p>
          <a:p>
            <a:r>
              <a:rPr lang="en-US" sz="800" b="1" dirty="0">
                <a:latin typeface="Calibri" pitchFamily="34" charset="0"/>
                <a:cs typeface="Calibri" pitchFamily="34" charset="0"/>
              </a:rPr>
              <a:t>void</a:t>
            </a:r>
          </a:p>
          <a:p>
            <a:r>
              <a:rPr lang="en-US" sz="800" b="1" dirty="0">
                <a:latin typeface="Calibri" pitchFamily="34" charset="0"/>
                <a:cs typeface="Calibri" pitchFamily="34" charset="0"/>
              </a:rPr>
              <a:t>print ()</a:t>
            </a:r>
          </a:p>
          <a:p>
            <a:r>
              <a:rPr lang="en-US" sz="800" b="1" dirty="0">
                <a:latin typeface="Calibri" pitchFamily="34" charset="0"/>
                <a:cs typeface="Calibri" pitchFamily="34" charset="0"/>
              </a:rPr>
              <a:t>{</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int</a:t>
            </a:r>
            <a:r>
              <a:rPr lang="en-US" sz="800" b="1" dirty="0">
                <a:latin typeface="Calibri" pitchFamily="34" charset="0"/>
                <a:cs typeface="Calibri" pitchFamily="34" charset="0"/>
              </a:rPr>
              <a:t> </a:t>
            </a:r>
            <a:r>
              <a:rPr lang="en-US" sz="800" b="1" dirty="0" err="1">
                <a:latin typeface="Calibri" pitchFamily="34" charset="0"/>
                <a:cs typeface="Calibri" pitchFamily="34" charset="0"/>
              </a:rPr>
              <a:t>joy_x_axis</a:t>
            </a:r>
            <a:r>
              <a:rPr lang="en-US" sz="800" b="1" dirty="0">
                <a:latin typeface="Calibri" pitchFamily="34" charset="0"/>
                <a:cs typeface="Calibri" pitchFamily="34" charset="0"/>
              </a:rPr>
              <a:t> =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[0];</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int</a:t>
            </a:r>
            <a:r>
              <a:rPr lang="en-US" sz="800" b="1" dirty="0">
                <a:latin typeface="Calibri" pitchFamily="34" charset="0"/>
                <a:cs typeface="Calibri" pitchFamily="34" charset="0"/>
              </a:rPr>
              <a:t> </a:t>
            </a:r>
            <a:r>
              <a:rPr lang="en-US" sz="800" b="1" dirty="0" err="1">
                <a:latin typeface="Calibri" pitchFamily="34" charset="0"/>
                <a:cs typeface="Calibri" pitchFamily="34" charset="0"/>
              </a:rPr>
              <a:t>joy_y_axis</a:t>
            </a:r>
            <a:r>
              <a:rPr lang="en-US" sz="800" b="1" dirty="0">
                <a:latin typeface="Calibri" pitchFamily="34" charset="0"/>
                <a:cs typeface="Calibri" pitchFamily="34" charset="0"/>
              </a:rPr>
              <a:t> =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[1];</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int</a:t>
            </a:r>
            <a:r>
              <a:rPr lang="fr-FR" sz="800" b="1" dirty="0">
                <a:latin typeface="Calibri" pitchFamily="34" charset="0"/>
                <a:cs typeface="Calibri" pitchFamily="34" charset="0"/>
              </a:rPr>
              <a:t> </a:t>
            </a:r>
            <a:r>
              <a:rPr lang="fr-FR" sz="800" b="1" dirty="0" err="1">
                <a:latin typeface="Calibri" pitchFamily="34" charset="0"/>
                <a:cs typeface="Calibri" pitchFamily="34" charset="0"/>
              </a:rPr>
              <a:t>accel_x_axis</a:t>
            </a:r>
            <a:r>
              <a:rPr lang="fr-FR" sz="800" b="1" dirty="0">
                <a:latin typeface="Calibri" pitchFamily="34" charset="0"/>
                <a:cs typeface="Calibri" pitchFamily="34" charset="0"/>
              </a:rPr>
              <a:t> = </a:t>
            </a:r>
            <a:r>
              <a:rPr lang="fr-FR" sz="800" b="1" dirty="0" err="1">
                <a:latin typeface="Calibri" pitchFamily="34" charset="0"/>
                <a:cs typeface="Calibri" pitchFamily="34" charset="0"/>
              </a:rPr>
              <a:t>outbuf</a:t>
            </a:r>
            <a:r>
              <a:rPr lang="fr-FR" sz="800" b="1" dirty="0">
                <a:latin typeface="Calibri" pitchFamily="34" charset="0"/>
                <a:cs typeface="Calibri" pitchFamily="34" charset="0"/>
              </a:rPr>
              <a:t>[2] * 2 * 2; </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int</a:t>
            </a:r>
            <a:r>
              <a:rPr lang="fr-FR" sz="800" b="1" dirty="0">
                <a:latin typeface="Calibri" pitchFamily="34" charset="0"/>
                <a:cs typeface="Calibri" pitchFamily="34" charset="0"/>
              </a:rPr>
              <a:t> </a:t>
            </a:r>
            <a:r>
              <a:rPr lang="fr-FR" sz="800" b="1" dirty="0" err="1">
                <a:latin typeface="Calibri" pitchFamily="34" charset="0"/>
                <a:cs typeface="Calibri" pitchFamily="34" charset="0"/>
              </a:rPr>
              <a:t>accel_y_axis</a:t>
            </a:r>
            <a:r>
              <a:rPr lang="fr-FR" sz="800" b="1" dirty="0">
                <a:latin typeface="Calibri" pitchFamily="34" charset="0"/>
                <a:cs typeface="Calibri" pitchFamily="34" charset="0"/>
              </a:rPr>
              <a:t> = </a:t>
            </a:r>
            <a:r>
              <a:rPr lang="fr-FR" sz="800" b="1" dirty="0" err="1">
                <a:latin typeface="Calibri" pitchFamily="34" charset="0"/>
                <a:cs typeface="Calibri" pitchFamily="34" charset="0"/>
              </a:rPr>
              <a:t>outbuf</a:t>
            </a:r>
            <a:r>
              <a:rPr lang="fr-FR" sz="800" b="1" dirty="0">
                <a:latin typeface="Calibri" pitchFamily="34" charset="0"/>
                <a:cs typeface="Calibri" pitchFamily="34" charset="0"/>
              </a:rPr>
              <a:t>[3] * 2 * 2;</a:t>
            </a:r>
          </a:p>
          <a:p>
            <a:r>
              <a:rPr lang="en-US" sz="800" b="1" dirty="0">
                <a:latin typeface="Calibri" pitchFamily="34" charset="0"/>
                <a:cs typeface="Calibri" pitchFamily="34" charset="0"/>
              </a:rPr>
              <a:t>  </a:t>
            </a:r>
            <a:r>
              <a:rPr lang="fr-FR" sz="800" b="1" dirty="0" err="1">
                <a:latin typeface="Calibri" pitchFamily="34" charset="0"/>
                <a:cs typeface="Calibri" pitchFamily="34" charset="0"/>
              </a:rPr>
              <a:t>int</a:t>
            </a:r>
            <a:r>
              <a:rPr lang="fr-FR" sz="800" b="1" dirty="0">
                <a:latin typeface="Calibri" pitchFamily="34" charset="0"/>
                <a:cs typeface="Calibri" pitchFamily="34" charset="0"/>
              </a:rPr>
              <a:t> </a:t>
            </a:r>
            <a:r>
              <a:rPr lang="fr-FR" sz="800" b="1" dirty="0" err="1">
                <a:latin typeface="Calibri" pitchFamily="34" charset="0"/>
                <a:cs typeface="Calibri" pitchFamily="34" charset="0"/>
              </a:rPr>
              <a:t>accel_z_axis</a:t>
            </a:r>
            <a:r>
              <a:rPr lang="fr-FR" sz="800" b="1" dirty="0">
                <a:latin typeface="Calibri" pitchFamily="34" charset="0"/>
                <a:cs typeface="Calibri" pitchFamily="34" charset="0"/>
              </a:rPr>
              <a:t> = </a:t>
            </a:r>
            <a:r>
              <a:rPr lang="fr-FR" sz="800" b="1" dirty="0" err="1">
                <a:latin typeface="Calibri" pitchFamily="34" charset="0"/>
                <a:cs typeface="Calibri" pitchFamily="34" charset="0"/>
              </a:rPr>
              <a:t>outbuf</a:t>
            </a:r>
            <a:r>
              <a:rPr lang="fr-FR" sz="800" b="1" dirty="0">
                <a:latin typeface="Calibri" pitchFamily="34" charset="0"/>
                <a:cs typeface="Calibri" pitchFamily="34" charset="0"/>
              </a:rPr>
              <a:t>[4] * 2 * 2;</a:t>
            </a:r>
          </a:p>
          <a:p>
            <a:endParaRPr lang="fr-FR" sz="800" b="1" dirty="0">
              <a:latin typeface="Calibri" pitchFamily="34" charset="0"/>
              <a:cs typeface="Calibri" pitchFamily="34" charset="0"/>
            </a:endParaRPr>
          </a:p>
          <a:p>
            <a:r>
              <a:rPr lang="fr-FR" sz="800" b="1" dirty="0">
                <a:latin typeface="Calibri" pitchFamily="34" charset="0"/>
                <a:cs typeface="Calibri" pitchFamily="34" charset="0"/>
              </a:rPr>
              <a:t>  </a:t>
            </a:r>
            <a:r>
              <a:rPr lang="en-US" sz="800" b="1" dirty="0" err="1">
                <a:latin typeface="Calibri" pitchFamily="34" charset="0"/>
                <a:cs typeface="Calibri" pitchFamily="34" charset="0"/>
              </a:rPr>
              <a:t>int</a:t>
            </a:r>
            <a:r>
              <a:rPr lang="en-US" sz="800" b="1" dirty="0">
                <a:latin typeface="Calibri" pitchFamily="34" charset="0"/>
                <a:cs typeface="Calibri" pitchFamily="34" charset="0"/>
              </a:rPr>
              <a:t> </a:t>
            </a:r>
            <a:r>
              <a:rPr lang="en-US" sz="800" b="1" dirty="0" err="1">
                <a:latin typeface="Calibri" pitchFamily="34" charset="0"/>
                <a:cs typeface="Calibri" pitchFamily="34" charset="0"/>
              </a:rPr>
              <a:t>z_button</a:t>
            </a:r>
            <a:r>
              <a:rPr lang="en-US" sz="800" b="1" dirty="0">
                <a:latin typeface="Calibri" pitchFamily="34" charset="0"/>
                <a:cs typeface="Calibri" pitchFamily="34" charset="0"/>
              </a:rPr>
              <a:t> = 0;</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int</a:t>
            </a:r>
            <a:r>
              <a:rPr lang="en-US" sz="800" b="1" dirty="0">
                <a:latin typeface="Calibri" pitchFamily="34" charset="0"/>
                <a:cs typeface="Calibri" pitchFamily="34" charset="0"/>
              </a:rPr>
              <a:t> </a:t>
            </a:r>
            <a:r>
              <a:rPr lang="en-US" sz="800" b="1" dirty="0" err="1">
                <a:latin typeface="Calibri" pitchFamily="34" charset="0"/>
                <a:cs typeface="Calibri" pitchFamily="34" charset="0"/>
              </a:rPr>
              <a:t>c_button</a:t>
            </a:r>
            <a:r>
              <a:rPr lang="en-US" sz="800" b="1" dirty="0">
                <a:latin typeface="Calibri" pitchFamily="34" charset="0"/>
                <a:cs typeface="Calibri" pitchFamily="34" charset="0"/>
              </a:rPr>
              <a:t> = 0;</a:t>
            </a:r>
          </a:p>
          <a:p>
            <a:endParaRPr lang="en-US" sz="800" b="1" dirty="0">
              <a:latin typeface="Calibri" pitchFamily="34" charset="0"/>
              <a:cs typeface="Calibri" pitchFamily="34" charset="0"/>
            </a:endParaRPr>
          </a:p>
          <a:p>
            <a:r>
              <a:rPr lang="en-US" sz="800" b="1" dirty="0">
                <a:latin typeface="Calibri" pitchFamily="34" charset="0"/>
                <a:cs typeface="Calibri" pitchFamily="34" charset="0"/>
              </a:rPr>
              <a:t> // byte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[5] contains bits for z and c buttons</a:t>
            </a:r>
          </a:p>
          <a:p>
            <a:r>
              <a:rPr lang="en-US" sz="800" b="1" dirty="0">
                <a:latin typeface="Calibri" pitchFamily="34" charset="0"/>
                <a:cs typeface="Calibri" pitchFamily="34" charset="0"/>
              </a:rPr>
              <a:t> // it also contains the least significant bits for the accelerometer data</a:t>
            </a:r>
          </a:p>
          <a:p>
            <a:r>
              <a:rPr lang="en-US" sz="800" b="1" dirty="0">
                <a:latin typeface="Calibri" pitchFamily="34" charset="0"/>
                <a:cs typeface="Calibri" pitchFamily="34" charset="0"/>
              </a:rPr>
              <a:t> // so we have to check each bit of byte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[5]</a:t>
            </a:r>
          </a:p>
          <a:p>
            <a:r>
              <a:rPr lang="en-US" sz="800" b="1" dirty="0">
                <a:latin typeface="Calibri" pitchFamily="34" charset="0"/>
                <a:cs typeface="Calibri" pitchFamily="34" charset="0"/>
              </a:rPr>
              <a:t>  if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[5] &gt;&gt; 0) &amp; 1)</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z_button</a:t>
            </a:r>
            <a:r>
              <a:rPr lang="en-US" sz="800" b="1" dirty="0">
                <a:latin typeface="Calibri" pitchFamily="34" charset="0"/>
                <a:cs typeface="Calibri" pitchFamily="34" charset="0"/>
              </a:rPr>
              <a:t> = 1;</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if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[5] &gt;&gt; 1) &amp; 1)</a:t>
            </a:r>
          </a:p>
          <a:p>
            <a:r>
              <a:rPr lang="en-US" sz="800" b="1" dirty="0">
                <a:latin typeface="Calibri" pitchFamily="34" charset="0"/>
                <a:cs typeface="Calibri" pitchFamily="34" charset="0"/>
              </a:rPr>
              <a:t>    </a:t>
            </a:r>
            <a:r>
              <a:rPr lang="fr-FR" sz="800" b="1" dirty="0">
                <a:latin typeface="Calibri" pitchFamily="34" charset="0"/>
                <a:cs typeface="Calibri" pitchFamily="34" charset="0"/>
              </a:rPr>
              <a:t>{</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c_button</a:t>
            </a:r>
            <a:r>
              <a:rPr lang="fr-FR" sz="800" b="1" dirty="0">
                <a:latin typeface="Calibri" pitchFamily="34" charset="0"/>
                <a:cs typeface="Calibri" pitchFamily="34" charset="0"/>
              </a:rPr>
              <a:t> = 1;</a:t>
            </a:r>
          </a:p>
          <a:p>
            <a:r>
              <a:rPr lang="fr-FR" sz="800" b="1" dirty="0">
                <a:latin typeface="Calibri" pitchFamily="34" charset="0"/>
                <a:cs typeface="Calibri" pitchFamily="34" charset="0"/>
              </a:rPr>
              <a:t>    }</a:t>
            </a:r>
          </a:p>
          <a:p>
            <a:endParaRPr lang="fr-FR" sz="800" b="1" dirty="0">
              <a:latin typeface="Calibri" pitchFamily="34" charset="0"/>
              <a:cs typeface="Calibri" pitchFamily="34" charset="0"/>
            </a:endParaRPr>
          </a:p>
          <a:p>
            <a:r>
              <a:rPr lang="fr-FR" sz="800" b="1" dirty="0">
                <a:latin typeface="Calibri" pitchFamily="34" charset="0"/>
                <a:cs typeface="Calibri" pitchFamily="34" charset="0"/>
              </a:rPr>
              <a:t>  if ((</a:t>
            </a:r>
            <a:r>
              <a:rPr lang="fr-FR" sz="800" b="1" dirty="0" err="1">
                <a:latin typeface="Calibri" pitchFamily="34" charset="0"/>
                <a:cs typeface="Calibri" pitchFamily="34" charset="0"/>
              </a:rPr>
              <a:t>outbuf</a:t>
            </a:r>
            <a:r>
              <a:rPr lang="fr-FR" sz="800" b="1" dirty="0">
                <a:latin typeface="Calibri" pitchFamily="34" charset="0"/>
                <a:cs typeface="Calibri" pitchFamily="34" charset="0"/>
              </a:rPr>
              <a:t>[5] &gt;&gt; 2) &amp; 1)</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accel_x_axis</a:t>
            </a:r>
            <a:r>
              <a:rPr lang="en-US" sz="800" b="1" dirty="0">
                <a:latin typeface="Calibri" pitchFamily="34" charset="0"/>
                <a:cs typeface="Calibri" pitchFamily="34" charset="0"/>
              </a:rPr>
              <a:t> += 2;</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if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[5] &gt;&gt; 3) &amp; 1)</a:t>
            </a:r>
          </a:p>
          <a:p>
            <a:r>
              <a:rPr lang="en-US" sz="800" b="1" dirty="0">
                <a:latin typeface="Calibri" pitchFamily="34" charset="0"/>
                <a:cs typeface="Calibri" pitchFamily="34" charset="0"/>
              </a:rPr>
              <a:t>    </a:t>
            </a:r>
            <a:r>
              <a:rPr lang="fr-FR" sz="800" b="1" dirty="0">
                <a:latin typeface="Calibri" pitchFamily="34" charset="0"/>
                <a:cs typeface="Calibri" pitchFamily="34" charset="0"/>
              </a:rPr>
              <a:t>{</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accel_x_axis</a:t>
            </a:r>
            <a:r>
              <a:rPr lang="fr-FR" sz="800" b="1" dirty="0">
                <a:latin typeface="Calibri" pitchFamily="34" charset="0"/>
                <a:cs typeface="Calibri" pitchFamily="34" charset="0"/>
              </a:rPr>
              <a:t> += 1;</a:t>
            </a:r>
          </a:p>
          <a:p>
            <a:r>
              <a:rPr lang="fr-FR" sz="800" b="1" dirty="0">
                <a:latin typeface="Calibri" pitchFamily="34" charset="0"/>
                <a:cs typeface="Calibri" pitchFamily="34" charset="0"/>
              </a:rPr>
              <a:t>    }</a:t>
            </a:r>
          </a:p>
        </p:txBody>
      </p:sp>
      <p:sp>
        <p:nvSpPr>
          <p:cNvPr id="6" name="Rectangle 5"/>
          <p:cNvSpPr/>
          <p:nvPr/>
        </p:nvSpPr>
        <p:spPr>
          <a:xfrm>
            <a:off x="6500858" y="797085"/>
            <a:ext cx="2857488" cy="5632311"/>
          </a:xfrm>
          <a:prstGeom prst="rect">
            <a:avLst/>
          </a:prstGeom>
        </p:spPr>
        <p:txBody>
          <a:bodyPr wrap="square">
            <a:spAutoFit/>
          </a:bodyPr>
          <a:lstStyle/>
          <a:p>
            <a:r>
              <a:rPr lang="en-US" sz="800" b="1" dirty="0">
                <a:latin typeface="Calibri" pitchFamily="34" charset="0"/>
                <a:cs typeface="Calibri" pitchFamily="34" charset="0"/>
              </a:rPr>
              <a:t>  if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[5] &gt;&gt; 4) &amp; 1)</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accel_y_axis</a:t>
            </a:r>
            <a:r>
              <a:rPr lang="en-US" sz="800" b="1" dirty="0">
                <a:latin typeface="Calibri" pitchFamily="34" charset="0"/>
                <a:cs typeface="Calibri" pitchFamily="34" charset="0"/>
              </a:rPr>
              <a:t> += 2;</a:t>
            </a:r>
          </a:p>
          <a:p>
            <a:r>
              <a:rPr lang="en-US" sz="800" b="1" dirty="0">
                <a:latin typeface="Calibri" pitchFamily="34" charset="0"/>
                <a:cs typeface="Calibri" pitchFamily="34" charset="0"/>
              </a:rPr>
              <a:t>    }</a:t>
            </a:r>
          </a:p>
          <a:p>
            <a:endParaRPr lang="en-US" sz="800" b="1" dirty="0">
              <a:latin typeface="Calibri" pitchFamily="34" charset="0"/>
              <a:cs typeface="Calibri" pitchFamily="34" charset="0"/>
            </a:endParaRPr>
          </a:p>
          <a:p>
            <a:r>
              <a:rPr lang="en-US" sz="800" b="1" dirty="0">
                <a:latin typeface="Calibri" pitchFamily="34" charset="0"/>
                <a:cs typeface="Calibri" pitchFamily="34" charset="0"/>
              </a:rPr>
              <a:t>  if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[5] &gt;&gt; 5) &amp; 1)</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accel_y_axis</a:t>
            </a:r>
            <a:r>
              <a:rPr lang="en-US" sz="800" b="1" dirty="0">
                <a:latin typeface="Calibri" pitchFamily="34" charset="0"/>
                <a:cs typeface="Calibri" pitchFamily="34" charset="0"/>
              </a:rPr>
              <a:t> += 1;</a:t>
            </a:r>
          </a:p>
          <a:p>
            <a:r>
              <a:rPr lang="en-US" sz="800" b="1" dirty="0">
                <a:latin typeface="Calibri" pitchFamily="34" charset="0"/>
                <a:cs typeface="Calibri" pitchFamily="34" charset="0"/>
              </a:rPr>
              <a:t>    }</a:t>
            </a:r>
          </a:p>
          <a:p>
            <a:endParaRPr lang="en-US" sz="800" b="1" dirty="0">
              <a:latin typeface="Calibri" pitchFamily="34" charset="0"/>
              <a:cs typeface="Calibri" pitchFamily="34" charset="0"/>
            </a:endParaRPr>
          </a:p>
          <a:p>
            <a:r>
              <a:rPr lang="en-US" sz="800" b="1" dirty="0">
                <a:latin typeface="Calibri" pitchFamily="34" charset="0"/>
                <a:cs typeface="Calibri" pitchFamily="34" charset="0"/>
              </a:rPr>
              <a:t>  if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[5] &gt;&gt; 6) &amp; 1)</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accel_z_axis</a:t>
            </a:r>
            <a:r>
              <a:rPr lang="en-US" sz="800" b="1" dirty="0">
                <a:latin typeface="Calibri" pitchFamily="34" charset="0"/>
                <a:cs typeface="Calibri" pitchFamily="34" charset="0"/>
              </a:rPr>
              <a:t> += 2;</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if ((</a:t>
            </a:r>
            <a:r>
              <a:rPr lang="en-US" sz="800" b="1" dirty="0" err="1">
                <a:latin typeface="Calibri" pitchFamily="34" charset="0"/>
                <a:cs typeface="Calibri" pitchFamily="34" charset="0"/>
              </a:rPr>
              <a:t>outbuf</a:t>
            </a:r>
            <a:r>
              <a:rPr lang="en-US" sz="800" b="1" dirty="0">
                <a:latin typeface="Calibri" pitchFamily="34" charset="0"/>
                <a:cs typeface="Calibri" pitchFamily="34" charset="0"/>
              </a:rPr>
              <a:t>[5] &gt;&gt; 7) &amp; 1)</a:t>
            </a:r>
          </a:p>
          <a:p>
            <a:r>
              <a:rPr lang="en-US" sz="800" b="1" dirty="0">
                <a:latin typeface="Calibri" pitchFamily="34" charset="0"/>
                <a:cs typeface="Calibri" pitchFamily="34" charset="0"/>
              </a:rPr>
              <a:t>    </a:t>
            </a:r>
            <a:r>
              <a:rPr lang="fr-FR" sz="800" b="1" dirty="0">
                <a:latin typeface="Calibri" pitchFamily="34" charset="0"/>
                <a:cs typeface="Calibri" pitchFamily="34" charset="0"/>
              </a:rPr>
              <a:t>{</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accel_z_axis</a:t>
            </a:r>
            <a:r>
              <a:rPr lang="fr-FR" sz="800" b="1" dirty="0">
                <a:latin typeface="Calibri" pitchFamily="34" charset="0"/>
                <a:cs typeface="Calibri" pitchFamily="34" charset="0"/>
              </a:rPr>
              <a:t> += 1;</a:t>
            </a:r>
          </a:p>
          <a:p>
            <a:r>
              <a:rPr lang="fr-FR" sz="800" b="1" dirty="0">
                <a:latin typeface="Calibri" pitchFamily="34" charset="0"/>
                <a:cs typeface="Calibri" pitchFamily="34" charset="0"/>
              </a:rPr>
              <a:t>    }</a:t>
            </a:r>
          </a:p>
          <a:p>
            <a:endParaRPr lang="fr-FR" sz="800" b="1" dirty="0">
              <a:latin typeface="Calibri" pitchFamily="34" charset="0"/>
              <a:cs typeface="Calibri" pitchFamily="34" charset="0"/>
            </a:endParaRP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a:t>
            </a:r>
            <a:r>
              <a:rPr lang="fr-FR" sz="800" b="1" dirty="0" err="1">
                <a:latin typeface="Calibri" pitchFamily="34" charset="0"/>
                <a:cs typeface="Calibri" pitchFamily="34" charset="0"/>
              </a:rPr>
              <a:t>joy_x_axis</a:t>
            </a:r>
            <a:r>
              <a:rPr lang="fr-FR" sz="800" b="1" dirty="0">
                <a:latin typeface="Calibri" pitchFamily="34" charset="0"/>
                <a:cs typeface="Calibri" pitchFamily="34" charset="0"/>
              </a:rPr>
              <a:t>, DEC);</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("\t");</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a:t>
            </a:r>
            <a:r>
              <a:rPr lang="fr-FR" sz="800" b="1" dirty="0" err="1">
                <a:latin typeface="Calibri" pitchFamily="34" charset="0"/>
                <a:cs typeface="Calibri" pitchFamily="34" charset="0"/>
              </a:rPr>
              <a:t>joy_y_axis</a:t>
            </a:r>
            <a:r>
              <a:rPr lang="fr-FR" sz="800" b="1" dirty="0">
                <a:latin typeface="Calibri" pitchFamily="34" charset="0"/>
                <a:cs typeface="Calibri" pitchFamily="34" charset="0"/>
              </a:rPr>
              <a:t>, DEC);</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("\t");</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a:t>
            </a:r>
            <a:r>
              <a:rPr lang="fr-FR" sz="800" b="1" dirty="0" err="1">
                <a:latin typeface="Calibri" pitchFamily="34" charset="0"/>
                <a:cs typeface="Calibri" pitchFamily="34" charset="0"/>
              </a:rPr>
              <a:t>accel_x_axis</a:t>
            </a:r>
            <a:r>
              <a:rPr lang="fr-FR" sz="800" b="1" dirty="0">
                <a:latin typeface="Calibri" pitchFamily="34" charset="0"/>
                <a:cs typeface="Calibri" pitchFamily="34" charset="0"/>
              </a:rPr>
              <a:t>, DEC);</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("\t");</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a:t>
            </a:r>
            <a:r>
              <a:rPr lang="fr-FR" sz="800" b="1" dirty="0" err="1">
                <a:latin typeface="Calibri" pitchFamily="34" charset="0"/>
                <a:cs typeface="Calibri" pitchFamily="34" charset="0"/>
              </a:rPr>
              <a:t>accel_y_axis</a:t>
            </a:r>
            <a:r>
              <a:rPr lang="fr-FR" sz="800" b="1" dirty="0">
                <a:latin typeface="Calibri" pitchFamily="34" charset="0"/>
                <a:cs typeface="Calibri" pitchFamily="34" charset="0"/>
              </a:rPr>
              <a:t>, DEC);</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("\t");</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a:t>
            </a:r>
            <a:r>
              <a:rPr lang="fr-FR" sz="800" b="1" dirty="0" err="1">
                <a:latin typeface="Calibri" pitchFamily="34" charset="0"/>
                <a:cs typeface="Calibri" pitchFamily="34" charset="0"/>
              </a:rPr>
              <a:t>accel_z_axis</a:t>
            </a:r>
            <a:r>
              <a:rPr lang="fr-FR" sz="800" b="1" dirty="0">
                <a:latin typeface="Calibri" pitchFamily="34" charset="0"/>
                <a:cs typeface="Calibri" pitchFamily="34" charset="0"/>
              </a:rPr>
              <a:t>, DEC);</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("\t");</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Serial.print</a:t>
            </a:r>
            <a:r>
              <a:rPr lang="en-US" sz="800" b="1" dirty="0">
                <a:latin typeface="Calibri" pitchFamily="34" charset="0"/>
                <a:cs typeface="Calibri" pitchFamily="34" charset="0"/>
              </a:rPr>
              <a:t> (</a:t>
            </a:r>
            <a:r>
              <a:rPr lang="en-US" sz="800" b="1" dirty="0" err="1">
                <a:latin typeface="Calibri" pitchFamily="34" charset="0"/>
                <a:cs typeface="Calibri" pitchFamily="34" charset="0"/>
              </a:rPr>
              <a:t>z_button</a:t>
            </a:r>
            <a:r>
              <a:rPr lang="en-US" sz="800" b="1" dirty="0">
                <a:latin typeface="Calibri" pitchFamily="34" charset="0"/>
                <a:cs typeface="Calibri" pitchFamily="34" charset="0"/>
              </a:rPr>
              <a:t>, DEC);</a:t>
            </a:r>
          </a:p>
          <a:p>
            <a:r>
              <a:rPr lang="en-US" sz="800" b="1" dirty="0">
                <a:latin typeface="Calibri" pitchFamily="34" charset="0"/>
                <a:cs typeface="Calibri" pitchFamily="34" charset="0"/>
              </a:rPr>
              <a:t>  </a:t>
            </a:r>
            <a:r>
              <a:rPr lang="fr-FR" sz="800" b="1" dirty="0" err="1">
                <a:latin typeface="Calibri" pitchFamily="34" charset="0"/>
                <a:cs typeface="Calibri" pitchFamily="34" charset="0"/>
              </a:rPr>
              <a:t>Serial.print</a:t>
            </a:r>
            <a:r>
              <a:rPr lang="fr-FR" sz="800" b="1" dirty="0">
                <a:latin typeface="Calibri" pitchFamily="34" charset="0"/>
                <a:cs typeface="Calibri" pitchFamily="34" charset="0"/>
              </a:rPr>
              <a:t> ("\t");</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Serial.print</a:t>
            </a:r>
            <a:r>
              <a:rPr lang="en-US" sz="800" b="1" dirty="0">
                <a:latin typeface="Calibri" pitchFamily="34" charset="0"/>
                <a:cs typeface="Calibri" pitchFamily="34" charset="0"/>
              </a:rPr>
              <a:t> (</a:t>
            </a:r>
            <a:r>
              <a:rPr lang="en-US" sz="800" b="1" dirty="0" err="1">
                <a:latin typeface="Calibri" pitchFamily="34" charset="0"/>
                <a:cs typeface="Calibri" pitchFamily="34" charset="0"/>
              </a:rPr>
              <a:t>c_button</a:t>
            </a:r>
            <a:r>
              <a:rPr lang="en-US" sz="800" b="1" dirty="0">
                <a:latin typeface="Calibri" pitchFamily="34" charset="0"/>
                <a:cs typeface="Calibri" pitchFamily="34" charset="0"/>
              </a:rPr>
              <a:t>, DEC);</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Serial.print</a:t>
            </a:r>
            <a:r>
              <a:rPr lang="en-US" sz="800" b="1" dirty="0">
                <a:latin typeface="Calibri" pitchFamily="34" charset="0"/>
                <a:cs typeface="Calibri" pitchFamily="34" charset="0"/>
              </a:rPr>
              <a:t> ("\t");</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Serial.print</a:t>
            </a:r>
            <a:r>
              <a:rPr lang="en-US" sz="800" b="1" dirty="0">
                <a:latin typeface="Calibri" pitchFamily="34" charset="0"/>
                <a:cs typeface="Calibri" pitchFamily="34" charset="0"/>
              </a:rPr>
              <a:t> ("\r\n");</a:t>
            </a:r>
          </a:p>
          <a:p>
            <a:r>
              <a:rPr lang="en-US" sz="800" b="1" dirty="0">
                <a:latin typeface="Calibri" pitchFamily="34" charset="0"/>
                <a:cs typeface="Calibri" pitchFamily="34" charset="0"/>
              </a:rPr>
              <a:t>}</a:t>
            </a:r>
          </a:p>
          <a:p>
            <a:endParaRPr lang="en-US" sz="800" b="1" dirty="0">
              <a:latin typeface="Calibri" pitchFamily="34" charset="0"/>
              <a:cs typeface="Calibri" pitchFamily="34" charset="0"/>
            </a:endParaRPr>
          </a:p>
          <a:p>
            <a:r>
              <a:rPr lang="en-US" sz="800" b="1" dirty="0">
                <a:latin typeface="Calibri" pitchFamily="34" charset="0"/>
                <a:cs typeface="Calibri" pitchFamily="34" charset="0"/>
              </a:rPr>
              <a:t>// Encode data to format that most </a:t>
            </a:r>
            <a:r>
              <a:rPr lang="en-US" sz="800" b="1" dirty="0" err="1">
                <a:latin typeface="Calibri" pitchFamily="34" charset="0"/>
                <a:cs typeface="Calibri" pitchFamily="34" charset="0"/>
              </a:rPr>
              <a:t>wiimote</a:t>
            </a:r>
            <a:r>
              <a:rPr lang="en-US" sz="800" b="1" dirty="0">
                <a:latin typeface="Calibri" pitchFamily="34" charset="0"/>
                <a:cs typeface="Calibri" pitchFamily="34" charset="0"/>
              </a:rPr>
              <a:t> drivers except</a:t>
            </a:r>
          </a:p>
          <a:p>
            <a:r>
              <a:rPr lang="en-US" sz="800" b="1" dirty="0">
                <a:latin typeface="Calibri" pitchFamily="34" charset="0"/>
                <a:cs typeface="Calibri" pitchFamily="34" charset="0"/>
              </a:rPr>
              <a:t>// only needed if you use one of the regular </a:t>
            </a:r>
            <a:r>
              <a:rPr lang="en-US" sz="800" b="1" dirty="0" err="1">
                <a:latin typeface="Calibri" pitchFamily="34" charset="0"/>
                <a:cs typeface="Calibri" pitchFamily="34" charset="0"/>
              </a:rPr>
              <a:t>wiimote</a:t>
            </a:r>
            <a:r>
              <a:rPr lang="en-US" sz="800" b="1" dirty="0">
                <a:latin typeface="Calibri" pitchFamily="34" charset="0"/>
                <a:cs typeface="Calibri" pitchFamily="34" charset="0"/>
              </a:rPr>
              <a:t> drivers</a:t>
            </a:r>
          </a:p>
          <a:p>
            <a:r>
              <a:rPr lang="en-US" sz="800" b="1" dirty="0">
                <a:latin typeface="Calibri" pitchFamily="34" charset="0"/>
                <a:cs typeface="Calibri" pitchFamily="34" charset="0"/>
              </a:rPr>
              <a:t>char</a:t>
            </a:r>
          </a:p>
          <a:p>
            <a:r>
              <a:rPr lang="en-US" sz="800" b="1" dirty="0" err="1">
                <a:latin typeface="Calibri" pitchFamily="34" charset="0"/>
                <a:cs typeface="Calibri" pitchFamily="34" charset="0"/>
              </a:rPr>
              <a:t>nunchuk_decode_byte</a:t>
            </a:r>
            <a:r>
              <a:rPr lang="en-US" sz="800" b="1" dirty="0">
                <a:latin typeface="Calibri" pitchFamily="34" charset="0"/>
                <a:cs typeface="Calibri" pitchFamily="34" charset="0"/>
              </a:rPr>
              <a:t> (char x)</a:t>
            </a:r>
          </a:p>
          <a:p>
            <a:r>
              <a:rPr lang="en-US" sz="800" b="1" dirty="0">
                <a:latin typeface="Calibri" pitchFamily="34" charset="0"/>
                <a:cs typeface="Calibri" pitchFamily="34" charset="0"/>
              </a:rPr>
              <a:t>{</a:t>
            </a:r>
          </a:p>
          <a:p>
            <a:r>
              <a:rPr lang="en-US" sz="800" b="1" dirty="0">
                <a:latin typeface="Calibri" pitchFamily="34" charset="0"/>
                <a:cs typeface="Calibri" pitchFamily="34" charset="0"/>
              </a:rPr>
              <a:t>  x = (x ^ 0x17) + 0x17;</a:t>
            </a:r>
          </a:p>
          <a:p>
            <a:r>
              <a:rPr lang="en-US" sz="800" b="1" dirty="0">
                <a:latin typeface="Calibri" pitchFamily="34" charset="0"/>
                <a:cs typeface="Calibri" pitchFamily="34" charset="0"/>
              </a:rPr>
              <a:t>  return x;</a:t>
            </a:r>
          </a:p>
          <a:p>
            <a:r>
              <a:rPr lang="fr-FR" sz="800" b="1" dirty="0">
                <a:latin typeface="Calibri" pitchFamily="34" charset="0"/>
                <a:cs typeface="Calibri" pitchFamily="34" charset="0"/>
              </a:rPr>
              <a:t>}</a:t>
            </a:r>
          </a:p>
        </p:txBody>
      </p:sp>
      <p:sp>
        <p:nvSpPr>
          <p:cNvPr id="7" name="Rectangle 6"/>
          <p:cNvSpPr/>
          <p:nvPr/>
        </p:nvSpPr>
        <p:spPr>
          <a:xfrm>
            <a:off x="6344220" y="500042"/>
            <a:ext cx="2802819" cy="276999"/>
          </a:xfrm>
          <a:prstGeom prst="rect">
            <a:avLst/>
          </a:prstGeom>
        </p:spPr>
        <p:txBody>
          <a:bodyPr wrap="none">
            <a:spAutoFit/>
          </a:bodyPr>
          <a:lstStyle/>
          <a:p>
            <a:r>
              <a:rPr lang="fr-FR" sz="1200" b="1" dirty="0">
                <a:solidFill>
                  <a:srgbClr val="0070C0"/>
                </a:solidFill>
                <a:latin typeface="Calibri" pitchFamily="34" charset="0"/>
                <a:cs typeface="Calibri" pitchFamily="34" charset="0"/>
              </a:rPr>
              <a:t>http://www.windmeadow.com/node/42</a:t>
            </a:r>
          </a:p>
        </p:txBody>
      </p:sp>
      <p:sp>
        <p:nvSpPr>
          <p:cNvPr id="9" name="Rectangle 8"/>
          <p:cNvSpPr/>
          <p:nvPr/>
        </p:nvSpPr>
        <p:spPr>
          <a:xfrm>
            <a:off x="4747858" y="6327466"/>
            <a:ext cx="3165097" cy="307777"/>
          </a:xfrm>
          <a:prstGeom prst="rect">
            <a:avLst/>
          </a:prstGeom>
        </p:spPr>
        <p:txBody>
          <a:bodyPr wrap="none">
            <a:spAutoFit/>
          </a:bodyPr>
          <a:lstStyle/>
          <a:p>
            <a:r>
              <a:rPr lang="fr-FR" b="1" dirty="0">
                <a:solidFill>
                  <a:srgbClr val="0070C0"/>
                </a:solidFill>
                <a:latin typeface="Calibri" pitchFamily="34" charset="0"/>
                <a:cs typeface="Calibri" pitchFamily="34" charset="0"/>
              </a:rPr>
              <a:t>http://todbot.com/blog/bionicarduino/</a:t>
            </a:r>
          </a:p>
        </p:txBody>
      </p:sp>
      <p:sp>
        <p:nvSpPr>
          <p:cNvPr id="10" name="Rectangle 9">
            <a:hlinkClick r:id="rId2"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11" name="Image 10">
            <a:hlinkClick r:id="rId2" action="ppaction://hlinksldjump"/>
            <a:extLst>
              <a:ext uri="{FF2B5EF4-FFF2-40B4-BE49-F238E27FC236}">
                <a16:creationId xmlns:a16="http://schemas.microsoft.com/office/drawing/2014/main" id="{85744B35-B315-4D4F-A51C-533F902462A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blinds(horizontal)">
                                      <p:cBhvr>
                                        <p:cTn id="7" dur="500"/>
                                        <p:tgtEl>
                                          <p:spTgt spid="307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 grpId="0"/>
      <p:bldP spid="5" grpId="0"/>
      <p:bldP spid="6" grpId="0"/>
      <p:bldP spid="7" grpId="0"/>
      <p:bldP spid="9"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Nintendo Wii </a:t>
            </a:r>
            <a:r>
              <a:rPr lang="fr-FR" dirty="0" err="1"/>
              <a:t>Nunchuck</a:t>
            </a:r>
            <a:r>
              <a:rPr lang="fr-FR" dirty="0"/>
              <a:t> &amp; SERVO (Library version)</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205</a:t>
            </a:fld>
            <a:endParaRPr lang="fr-FR"/>
          </a:p>
        </p:txBody>
      </p:sp>
      <p:sp>
        <p:nvSpPr>
          <p:cNvPr id="12" name="Rectangle 11"/>
          <p:cNvSpPr/>
          <p:nvPr/>
        </p:nvSpPr>
        <p:spPr>
          <a:xfrm>
            <a:off x="0" y="487025"/>
            <a:ext cx="3752844" cy="6370975"/>
          </a:xfrm>
          <a:prstGeom prst="rect">
            <a:avLst/>
          </a:prstGeom>
        </p:spPr>
        <p:txBody>
          <a:bodyPr wrap="square">
            <a:spAutoFit/>
          </a:bodyPr>
          <a:lstStyle/>
          <a:p>
            <a:r>
              <a:rPr lang="fr-FR" sz="800" dirty="0">
                <a:solidFill>
                  <a:srgbClr val="0000FF"/>
                </a:solidFill>
                <a:latin typeface="Consolas"/>
              </a:rPr>
              <a:t>/* PROGRAMME PRINCIPAL</a:t>
            </a:r>
          </a:p>
          <a:p>
            <a:r>
              <a:rPr lang="fr-FR" sz="800" dirty="0">
                <a:solidFill>
                  <a:srgbClr val="0000FF"/>
                </a:solidFill>
                <a:latin typeface="Consolas"/>
              </a:rPr>
              <a:t>*/</a:t>
            </a:r>
          </a:p>
          <a:p>
            <a:endParaRPr lang="fr-FR" sz="800" dirty="0">
              <a:solidFill>
                <a:srgbClr val="0000FF"/>
              </a:solidFill>
              <a:latin typeface="Consolas"/>
            </a:endParaRPr>
          </a:p>
          <a:p>
            <a:r>
              <a:rPr lang="fr-FR" sz="800" dirty="0">
                <a:solidFill>
                  <a:srgbClr val="0000FF"/>
                </a:solidFill>
                <a:latin typeface="Consolas"/>
              </a:rPr>
              <a:t>#</a:t>
            </a:r>
            <a:r>
              <a:rPr lang="fr-FR" sz="800" dirty="0" err="1">
                <a:solidFill>
                  <a:srgbClr val="0000FF"/>
                </a:solidFill>
                <a:latin typeface="Consolas"/>
              </a:rPr>
              <a:t>include</a:t>
            </a:r>
            <a:r>
              <a:rPr lang="fr-FR" sz="800" dirty="0">
                <a:solidFill>
                  <a:srgbClr val="0000FF"/>
                </a:solidFill>
                <a:latin typeface="Consolas"/>
              </a:rPr>
              <a:t> </a:t>
            </a:r>
            <a:r>
              <a:rPr lang="fr-FR" sz="800" dirty="0">
                <a:solidFill>
                  <a:srgbClr val="A31515"/>
                </a:solidFill>
                <a:latin typeface="Consolas"/>
              </a:rPr>
              <a:t>&lt;</a:t>
            </a:r>
            <a:r>
              <a:rPr lang="fr-FR" sz="800" dirty="0" err="1">
                <a:solidFill>
                  <a:srgbClr val="A31515"/>
                </a:solidFill>
                <a:latin typeface="Consolas"/>
              </a:rPr>
              <a:t>math.h</a:t>
            </a:r>
            <a:r>
              <a:rPr lang="fr-FR" sz="800" dirty="0">
                <a:solidFill>
                  <a:srgbClr val="A31515"/>
                </a:solidFill>
                <a:latin typeface="Consolas"/>
              </a:rPr>
              <a:t>&gt;</a:t>
            </a:r>
          </a:p>
          <a:p>
            <a:r>
              <a:rPr lang="fr-FR" sz="800" dirty="0">
                <a:solidFill>
                  <a:srgbClr val="0000FF"/>
                </a:solidFill>
                <a:latin typeface="Consolas"/>
              </a:rPr>
              <a:t>#</a:t>
            </a:r>
            <a:r>
              <a:rPr lang="fr-FR" sz="800" dirty="0" err="1">
                <a:solidFill>
                  <a:srgbClr val="0000FF"/>
                </a:solidFill>
                <a:latin typeface="Consolas"/>
              </a:rPr>
              <a:t>include</a:t>
            </a:r>
            <a:r>
              <a:rPr lang="fr-FR" sz="800" dirty="0">
                <a:solidFill>
                  <a:srgbClr val="0000FF"/>
                </a:solidFill>
                <a:latin typeface="Consolas"/>
              </a:rPr>
              <a:t> </a:t>
            </a:r>
            <a:r>
              <a:rPr lang="fr-FR" sz="800" dirty="0">
                <a:solidFill>
                  <a:srgbClr val="A31515"/>
                </a:solidFill>
                <a:latin typeface="Consolas"/>
              </a:rPr>
              <a:t>&lt;</a:t>
            </a:r>
            <a:r>
              <a:rPr lang="fr-FR" sz="800" dirty="0" err="1">
                <a:solidFill>
                  <a:srgbClr val="A31515"/>
                </a:solidFill>
                <a:latin typeface="Consolas"/>
              </a:rPr>
              <a:t>Servo.h</a:t>
            </a:r>
            <a:r>
              <a:rPr lang="fr-FR" sz="800" dirty="0">
                <a:solidFill>
                  <a:srgbClr val="A31515"/>
                </a:solidFill>
                <a:latin typeface="Consolas"/>
              </a:rPr>
              <a:t>&gt; </a:t>
            </a:r>
          </a:p>
          <a:p>
            <a:r>
              <a:rPr lang="fr-FR" sz="800" dirty="0">
                <a:solidFill>
                  <a:srgbClr val="0000FF"/>
                </a:solidFill>
                <a:latin typeface="Consolas"/>
              </a:rPr>
              <a:t>#</a:t>
            </a:r>
            <a:r>
              <a:rPr lang="fr-FR" sz="800" dirty="0" err="1">
                <a:solidFill>
                  <a:srgbClr val="0000FF"/>
                </a:solidFill>
                <a:latin typeface="Consolas"/>
              </a:rPr>
              <a:t>include</a:t>
            </a:r>
            <a:r>
              <a:rPr lang="fr-FR" sz="800" dirty="0">
                <a:solidFill>
                  <a:srgbClr val="0000FF"/>
                </a:solidFill>
                <a:latin typeface="Consolas"/>
              </a:rPr>
              <a:t> </a:t>
            </a:r>
            <a:r>
              <a:rPr lang="fr-FR" sz="800" dirty="0">
                <a:solidFill>
                  <a:srgbClr val="A31515"/>
                </a:solidFill>
                <a:latin typeface="Consolas"/>
              </a:rPr>
              <a:t>"</a:t>
            </a:r>
            <a:r>
              <a:rPr lang="fr-FR" sz="800" dirty="0" err="1">
                <a:solidFill>
                  <a:srgbClr val="A31515"/>
                </a:solidFill>
                <a:latin typeface="Consolas"/>
              </a:rPr>
              <a:t>Wire.h</a:t>
            </a:r>
            <a:r>
              <a:rPr lang="fr-FR" sz="800" dirty="0">
                <a:solidFill>
                  <a:srgbClr val="A31515"/>
                </a:solidFill>
                <a:latin typeface="Consolas"/>
              </a:rPr>
              <a:t>"</a:t>
            </a:r>
          </a:p>
          <a:p>
            <a:r>
              <a:rPr lang="fr-FR" sz="800" dirty="0">
                <a:solidFill>
                  <a:srgbClr val="0000FF"/>
                </a:solidFill>
                <a:latin typeface="Consolas"/>
              </a:rPr>
              <a:t>#</a:t>
            </a:r>
            <a:r>
              <a:rPr lang="fr-FR" sz="800" dirty="0" err="1">
                <a:solidFill>
                  <a:srgbClr val="0000FF"/>
                </a:solidFill>
                <a:latin typeface="Consolas"/>
              </a:rPr>
              <a:t>include</a:t>
            </a:r>
            <a:r>
              <a:rPr lang="fr-FR" sz="800" dirty="0">
                <a:solidFill>
                  <a:srgbClr val="0000FF"/>
                </a:solidFill>
                <a:latin typeface="Consolas"/>
              </a:rPr>
              <a:t> </a:t>
            </a:r>
            <a:r>
              <a:rPr lang="fr-FR" sz="800" dirty="0">
                <a:solidFill>
                  <a:srgbClr val="A31515"/>
                </a:solidFill>
                <a:latin typeface="Consolas"/>
              </a:rPr>
              <a:t>"</a:t>
            </a:r>
            <a:r>
              <a:rPr lang="fr-FR" sz="800" dirty="0" err="1">
                <a:solidFill>
                  <a:srgbClr val="A31515"/>
                </a:solidFill>
                <a:latin typeface="Consolas"/>
              </a:rPr>
              <a:t>WiiChuck.h</a:t>
            </a:r>
            <a:r>
              <a:rPr lang="fr-FR" sz="800" dirty="0">
                <a:solidFill>
                  <a:srgbClr val="A31515"/>
                </a:solidFill>
                <a:latin typeface="Consolas"/>
              </a:rPr>
              <a:t>« </a:t>
            </a:r>
          </a:p>
          <a:p>
            <a:r>
              <a:rPr lang="fr-FR" sz="800" dirty="0">
                <a:solidFill>
                  <a:srgbClr val="0000FF"/>
                </a:solidFill>
                <a:latin typeface="Consolas"/>
              </a:rPr>
              <a:t>#</a:t>
            </a:r>
            <a:r>
              <a:rPr lang="fr-FR" sz="800" dirty="0" err="1">
                <a:solidFill>
                  <a:srgbClr val="0000FF"/>
                </a:solidFill>
                <a:latin typeface="Consolas"/>
              </a:rPr>
              <a:t>define</a:t>
            </a:r>
            <a:r>
              <a:rPr lang="fr-FR" sz="800" dirty="0">
                <a:solidFill>
                  <a:srgbClr val="0000FF"/>
                </a:solidFill>
                <a:latin typeface="Consolas"/>
              </a:rPr>
              <a:t> MAXANGLE 90</a:t>
            </a:r>
          </a:p>
          <a:p>
            <a:r>
              <a:rPr lang="fr-FR" sz="800" dirty="0">
                <a:solidFill>
                  <a:srgbClr val="0000FF"/>
                </a:solidFill>
                <a:latin typeface="Consolas"/>
              </a:rPr>
              <a:t>#</a:t>
            </a:r>
            <a:r>
              <a:rPr lang="fr-FR" sz="800" dirty="0" err="1">
                <a:solidFill>
                  <a:srgbClr val="0000FF"/>
                </a:solidFill>
                <a:latin typeface="Consolas"/>
              </a:rPr>
              <a:t>define</a:t>
            </a:r>
            <a:r>
              <a:rPr lang="fr-FR" sz="800" dirty="0">
                <a:solidFill>
                  <a:srgbClr val="0000FF"/>
                </a:solidFill>
                <a:latin typeface="Consolas"/>
              </a:rPr>
              <a:t> MINANGLE -90</a:t>
            </a:r>
          </a:p>
          <a:p>
            <a:endParaRPr lang="fr-FR" sz="800" dirty="0">
              <a:solidFill>
                <a:srgbClr val="0000FF"/>
              </a:solidFill>
              <a:latin typeface="Consolas"/>
            </a:endParaRPr>
          </a:p>
          <a:p>
            <a:r>
              <a:rPr lang="pt-BR" sz="800" dirty="0">
                <a:solidFill>
                  <a:srgbClr val="0000FF"/>
                </a:solidFill>
                <a:latin typeface="Consolas"/>
              </a:rPr>
              <a:t>Servo myservo;  </a:t>
            </a:r>
            <a:r>
              <a:rPr lang="pt-BR" sz="800" dirty="0">
                <a:solidFill>
                  <a:srgbClr val="008000"/>
                </a:solidFill>
                <a:latin typeface="Consolas"/>
              </a:rPr>
              <a:t>// create servo object to control a servo</a:t>
            </a:r>
          </a:p>
          <a:p>
            <a:r>
              <a:rPr lang="en-US" sz="800" dirty="0" err="1">
                <a:solidFill>
                  <a:srgbClr val="0000FF"/>
                </a:solidFill>
                <a:latin typeface="Consolas"/>
              </a:rPr>
              <a:t>int</a:t>
            </a:r>
            <a:r>
              <a:rPr lang="en-US" sz="800" dirty="0">
                <a:solidFill>
                  <a:srgbClr val="0000FF"/>
                </a:solidFill>
                <a:latin typeface="Consolas"/>
              </a:rPr>
              <a:t> </a:t>
            </a:r>
            <a:r>
              <a:rPr lang="en-US" sz="800" dirty="0" err="1">
                <a:solidFill>
                  <a:srgbClr val="0000FF"/>
                </a:solidFill>
                <a:latin typeface="Consolas"/>
              </a:rPr>
              <a:t>potpin</a:t>
            </a:r>
            <a:r>
              <a:rPr lang="en-US" sz="800" dirty="0">
                <a:solidFill>
                  <a:srgbClr val="0000FF"/>
                </a:solidFill>
                <a:latin typeface="Consolas"/>
              </a:rPr>
              <a:t> = 0;  </a:t>
            </a:r>
            <a:r>
              <a:rPr lang="en-US" sz="800" dirty="0">
                <a:solidFill>
                  <a:srgbClr val="008000"/>
                </a:solidFill>
                <a:latin typeface="Consolas"/>
              </a:rPr>
              <a:t>// analog pin used to connect the potentiometer</a:t>
            </a:r>
          </a:p>
          <a:p>
            <a:endParaRPr lang="fr-FR" sz="800" dirty="0">
              <a:solidFill>
                <a:srgbClr val="008000"/>
              </a:solidFill>
              <a:latin typeface="Consolas"/>
            </a:endParaRPr>
          </a:p>
          <a:p>
            <a:r>
              <a:rPr lang="fr-FR" sz="800" dirty="0" err="1">
                <a:solidFill>
                  <a:srgbClr val="008000"/>
                </a:solidFill>
                <a:latin typeface="Consolas"/>
              </a:rPr>
              <a:t>WiiChuck</a:t>
            </a:r>
            <a:r>
              <a:rPr lang="fr-FR" sz="800" dirty="0">
                <a:solidFill>
                  <a:srgbClr val="008000"/>
                </a:solidFill>
                <a:latin typeface="Consolas"/>
              </a:rPr>
              <a:t> </a:t>
            </a:r>
            <a:r>
              <a:rPr lang="fr-FR" sz="800" dirty="0" err="1">
                <a:solidFill>
                  <a:srgbClr val="008000"/>
                </a:solidFill>
                <a:latin typeface="Consolas"/>
              </a:rPr>
              <a:t>chuck</a:t>
            </a:r>
            <a:r>
              <a:rPr lang="fr-FR" sz="800" dirty="0">
                <a:solidFill>
                  <a:srgbClr val="008000"/>
                </a:solidFill>
                <a:latin typeface="Consolas"/>
              </a:rPr>
              <a:t> = </a:t>
            </a:r>
            <a:r>
              <a:rPr lang="fr-FR" sz="800" dirty="0" err="1">
                <a:solidFill>
                  <a:srgbClr val="008000"/>
                </a:solidFill>
                <a:latin typeface="Consolas"/>
              </a:rPr>
              <a:t>WiiChuck</a:t>
            </a:r>
            <a:r>
              <a:rPr lang="fr-FR" sz="800" dirty="0">
                <a:solidFill>
                  <a:srgbClr val="008000"/>
                </a:solidFill>
                <a:latin typeface="Consolas"/>
              </a:rPr>
              <a:t>();</a:t>
            </a:r>
          </a:p>
          <a:p>
            <a:endParaRPr lang="fr-FR" sz="800" dirty="0">
              <a:solidFill>
                <a:srgbClr val="008000"/>
              </a:solidFill>
              <a:latin typeface="Consolas"/>
            </a:endParaRPr>
          </a:p>
          <a:p>
            <a:r>
              <a:rPr lang="fr-FR" sz="800" dirty="0" err="1">
                <a:solidFill>
                  <a:srgbClr val="0000FF"/>
                </a:solidFill>
                <a:latin typeface="Consolas"/>
              </a:rPr>
              <a:t>int</a:t>
            </a:r>
            <a:r>
              <a:rPr lang="fr-FR" sz="800" dirty="0">
                <a:solidFill>
                  <a:srgbClr val="0000FF"/>
                </a:solidFill>
                <a:latin typeface="Consolas"/>
              </a:rPr>
              <a:t> </a:t>
            </a:r>
            <a:r>
              <a:rPr lang="fr-FR" sz="800" dirty="0" err="1">
                <a:solidFill>
                  <a:srgbClr val="0000FF"/>
                </a:solidFill>
                <a:latin typeface="Consolas"/>
              </a:rPr>
              <a:t>angleStart</a:t>
            </a:r>
            <a:r>
              <a:rPr lang="fr-FR" sz="800" dirty="0">
                <a:solidFill>
                  <a:srgbClr val="0000FF"/>
                </a:solidFill>
                <a:latin typeface="Consolas"/>
              </a:rPr>
              <a:t>, </a:t>
            </a:r>
            <a:r>
              <a:rPr lang="fr-FR" sz="800" dirty="0" err="1">
                <a:solidFill>
                  <a:srgbClr val="0000FF"/>
                </a:solidFill>
                <a:latin typeface="Consolas"/>
              </a:rPr>
              <a:t>currentAngle</a:t>
            </a:r>
            <a:r>
              <a:rPr lang="fr-FR" sz="800" dirty="0">
                <a:solidFill>
                  <a:srgbClr val="0000FF"/>
                </a:solidFill>
                <a:latin typeface="Consolas"/>
              </a:rPr>
              <a:t>;</a:t>
            </a:r>
          </a:p>
          <a:p>
            <a:r>
              <a:rPr lang="fr-FR" sz="800" dirty="0" err="1">
                <a:solidFill>
                  <a:srgbClr val="0000FF"/>
                </a:solidFill>
                <a:latin typeface="Consolas"/>
              </a:rPr>
              <a:t>int</a:t>
            </a:r>
            <a:r>
              <a:rPr lang="fr-FR" sz="800" dirty="0">
                <a:solidFill>
                  <a:srgbClr val="0000FF"/>
                </a:solidFill>
                <a:latin typeface="Consolas"/>
              </a:rPr>
              <a:t> </a:t>
            </a:r>
            <a:r>
              <a:rPr lang="fr-FR" sz="800" dirty="0" err="1">
                <a:solidFill>
                  <a:srgbClr val="0000FF"/>
                </a:solidFill>
                <a:latin typeface="Consolas"/>
              </a:rPr>
              <a:t>tillerStart</a:t>
            </a:r>
            <a:r>
              <a:rPr lang="fr-FR" sz="800" dirty="0">
                <a:solidFill>
                  <a:srgbClr val="0000FF"/>
                </a:solidFill>
                <a:latin typeface="Consolas"/>
              </a:rPr>
              <a:t> = 0;</a:t>
            </a:r>
          </a:p>
          <a:p>
            <a:r>
              <a:rPr lang="fr-FR" sz="800" dirty="0">
                <a:solidFill>
                  <a:srgbClr val="0000FF"/>
                </a:solidFill>
                <a:latin typeface="Consolas"/>
              </a:rPr>
              <a:t>double angle;</a:t>
            </a:r>
          </a:p>
          <a:p>
            <a:endParaRPr lang="fr-FR" sz="800" dirty="0">
              <a:solidFill>
                <a:srgbClr val="0000FF"/>
              </a:solidFill>
              <a:latin typeface="Consolas"/>
            </a:endParaRPr>
          </a:p>
          <a:p>
            <a:r>
              <a:rPr lang="fr-FR" sz="800" dirty="0" err="1">
                <a:solidFill>
                  <a:srgbClr val="0000FF"/>
                </a:solidFill>
                <a:latin typeface="Consolas"/>
              </a:rPr>
              <a:t>void</a:t>
            </a:r>
            <a:r>
              <a:rPr lang="fr-FR" sz="800" dirty="0">
                <a:solidFill>
                  <a:srgbClr val="0000FF"/>
                </a:solidFill>
                <a:latin typeface="Consolas"/>
              </a:rPr>
              <a:t> setup()</a:t>
            </a:r>
          </a:p>
          <a:p>
            <a:r>
              <a:rPr lang="fr-FR" sz="800" dirty="0">
                <a:solidFill>
                  <a:srgbClr val="0000FF"/>
                </a:solidFill>
                <a:latin typeface="Consolas"/>
              </a:rPr>
              <a:t>{</a:t>
            </a:r>
          </a:p>
          <a:p>
            <a:r>
              <a:rPr lang="fr-FR" sz="800" dirty="0">
                <a:solidFill>
                  <a:srgbClr val="0000FF"/>
                </a:solidFill>
                <a:latin typeface="Consolas"/>
              </a:rPr>
              <a:t>  </a:t>
            </a:r>
            <a:r>
              <a:rPr lang="fr-FR" sz="800" dirty="0">
                <a:solidFill>
                  <a:srgbClr val="008000"/>
                </a:solidFill>
                <a:latin typeface="Consolas"/>
              </a:rPr>
              <a:t>//</a:t>
            </a:r>
            <a:r>
              <a:rPr lang="fr-FR" sz="800" dirty="0" err="1">
                <a:solidFill>
                  <a:srgbClr val="008000"/>
                </a:solidFill>
                <a:latin typeface="Consolas"/>
              </a:rPr>
              <a:t>nunchuck_init</a:t>
            </a:r>
            <a:r>
              <a:rPr lang="fr-FR" sz="800" dirty="0">
                <a:solidFill>
                  <a:srgbClr val="008000"/>
                </a:solidFill>
                <a:latin typeface="Consolas"/>
              </a:rPr>
              <a:t>();</a:t>
            </a:r>
          </a:p>
          <a:p>
            <a:r>
              <a:rPr lang="fr-FR" sz="800" dirty="0">
                <a:solidFill>
                  <a:srgbClr val="008000"/>
                </a:solidFill>
                <a:latin typeface="Consolas"/>
              </a:rPr>
              <a:t>  </a:t>
            </a:r>
            <a:r>
              <a:rPr lang="fr-FR" sz="800" dirty="0" err="1">
                <a:solidFill>
                  <a:srgbClr val="008000"/>
                </a:solidFill>
                <a:latin typeface="Consolas"/>
              </a:rPr>
              <a:t>Serial.begin</a:t>
            </a:r>
            <a:r>
              <a:rPr lang="fr-FR" sz="800" dirty="0">
                <a:solidFill>
                  <a:srgbClr val="008000"/>
                </a:solidFill>
                <a:latin typeface="Consolas"/>
              </a:rPr>
              <a:t>(115200);</a:t>
            </a:r>
          </a:p>
          <a:p>
            <a:r>
              <a:rPr lang="fr-FR" sz="800" dirty="0">
                <a:solidFill>
                  <a:srgbClr val="008000"/>
                </a:solidFill>
                <a:latin typeface="Consolas"/>
              </a:rPr>
              <a:t>  </a:t>
            </a:r>
            <a:r>
              <a:rPr lang="fr-FR" sz="800" dirty="0" err="1">
                <a:solidFill>
                  <a:srgbClr val="008000"/>
                </a:solidFill>
                <a:latin typeface="Consolas"/>
              </a:rPr>
              <a:t>chuck.begin</a:t>
            </a:r>
            <a:r>
              <a:rPr lang="fr-FR" sz="800" dirty="0">
                <a:solidFill>
                  <a:srgbClr val="008000"/>
                </a:solidFill>
                <a:latin typeface="Consolas"/>
              </a:rPr>
              <a:t>();</a:t>
            </a:r>
          </a:p>
          <a:p>
            <a:r>
              <a:rPr lang="fr-FR" sz="800" dirty="0">
                <a:solidFill>
                  <a:srgbClr val="008000"/>
                </a:solidFill>
                <a:latin typeface="Consolas"/>
              </a:rPr>
              <a:t>  </a:t>
            </a:r>
            <a:r>
              <a:rPr lang="fr-FR" sz="800" dirty="0" err="1">
                <a:solidFill>
                  <a:srgbClr val="008000"/>
                </a:solidFill>
                <a:latin typeface="Consolas"/>
              </a:rPr>
              <a:t>chuck.update</a:t>
            </a:r>
            <a:r>
              <a:rPr lang="fr-FR" sz="800" dirty="0">
                <a:solidFill>
                  <a:srgbClr val="008000"/>
                </a:solidFill>
                <a:latin typeface="Consolas"/>
              </a:rPr>
              <a:t>();</a:t>
            </a:r>
          </a:p>
          <a:p>
            <a:r>
              <a:rPr lang="fr-FR" sz="800" dirty="0">
                <a:solidFill>
                  <a:srgbClr val="008000"/>
                </a:solidFill>
                <a:latin typeface="Consolas"/>
              </a:rPr>
              <a:t>  //</a:t>
            </a:r>
            <a:r>
              <a:rPr lang="fr-FR" sz="800" dirty="0" err="1">
                <a:solidFill>
                  <a:srgbClr val="008000"/>
                </a:solidFill>
                <a:latin typeface="Consolas"/>
              </a:rPr>
              <a:t>chuck.calibrateJoy</a:t>
            </a:r>
            <a:r>
              <a:rPr lang="fr-FR" sz="800" dirty="0">
                <a:solidFill>
                  <a:srgbClr val="008000"/>
                </a:solidFill>
                <a:latin typeface="Consolas"/>
              </a:rPr>
              <a:t>();</a:t>
            </a:r>
          </a:p>
          <a:p>
            <a:r>
              <a:rPr lang="en-US" sz="800" dirty="0">
                <a:solidFill>
                  <a:srgbClr val="008000"/>
                </a:solidFill>
                <a:latin typeface="Consolas"/>
              </a:rPr>
              <a:t>  // attaches the servo on pin 9 to the servo object </a:t>
            </a:r>
          </a:p>
          <a:p>
            <a:r>
              <a:rPr lang="en-US" sz="800" dirty="0">
                <a:solidFill>
                  <a:srgbClr val="008000"/>
                </a:solidFill>
                <a:latin typeface="Consolas"/>
              </a:rPr>
              <a:t>  </a:t>
            </a:r>
            <a:r>
              <a:rPr lang="en-US" sz="800" dirty="0" err="1">
                <a:solidFill>
                  <a:srgbClr val="008000"/>
                </a:solidFill>
                <a:latin typeface="Consolas"/>
              </a:rPr>
              <a:t>myservo.attach</a:t>
            </a:r>
            <a:r>
              <a:rPr lang="en-US" sz="800" dirty="0">
                <a:solidFill>
                  <a:srgbClr val="008000"/>
                </a:solidFill>
                <a:latin typeface="Consolas"/>
              </a:rPr>
              <a:t>(9);</a:t>
            </a:r>
          </a:p>
          <a:p>
            <a:r>
              <a:rPr lang="fr-FR" sz="800" dirty="0">
                <a:solidFill>
                  <a:srgbClr val="008000"/>
                </a:solidFill>
                <a:latin typeface="Consolas"/>
              </a:rPr>
              <a:t>}</a:t>
            </a:r>
          </a:p>
          <a:p>
            <a:endParaRPr lang="fr-FR" sz="800" dirty="0">
              <a:solidFill>
                <a:srgbClr val="008000"/>
              </a:solidFill>
              <a:latin typeface="Consolas"/>
            </a:endParaRPr>
          </a:p>
          <a:p>
            <a:r>
              <a:rPr lang="fr-FR" sz="800" dirty="0" err="1">
                <a:solidFill>
                  <a:srgbClr val="0000FF"/>
                </a:solidFill>
                <a:latin typeface="Consolas"/>
              </a:rPr>
              <a:t>void</a:t>
            </a:r>
            <a:r>
              <a:rPr lang="fr-FR" sz="800" dirty="0">
                <a:solidFill>
                  <a:srgbClr val="0000FF"/>
                </a:solidFill>
                <a:latin typeface="Consolas"/>
              </a:rPr>
              <a:t> </a:t>
            </a:r>
            <a:r>
              <a:rPr lang="fr-FR" sz="800" dirty="0" err="1">
                <a:solidFill>
                  <a:srgbClr val="0000FF"/>
                </a:solidFill>
                <a:latin typeface="Consolas"/>
              </a:rPr>
              <a:t>loop</a:t>
            </a:r>
            <a:r>
              <a:rPr lang="fr-FR" sz="800" dirty="0">
                <a:solidFill>
                  <a:srgbClr val="0000FF"/>
                </a:solidFill>
                <a:latin typeface="Consolas"/>
              </a:rPr>
              <a:t>()</a:t>
            </a:r>
          </a:p>
          <a:p>
            <a:r>
              <a:rPr lang="fr-FR" sz="800" dirty="0">
                <a:solidFill>
                  <a:srgbClr val="0000FF"/>
                </a:solidFill>
                <a:latin typeface="Consolas"/>
              </a:rPr>
              <a:t>{</a:t>
            </a:r>
          </a:p>
          <a:p>
            <a:r>
              <a:rPr lang="fr-FR" sz="800" dirty="0">
                <a:solidFill>
                  <a:srgbClr val="0000FF"/>
                </a:solidFill>
                <a:latin typeface="Consolas"/>
              </a:rPr>
              <a:t>  </a:t>
            </a:r>
            <a:r>
              <a:rPr lang="fr-FR" sz="800" dirty="0" err="1">
                <a:solidFill>
                  <a:srgbClr val="0000FF"/>
                </a:solidFill>
                <a:latin typeface="Consolas"/>
              </a:rPr>
              <a:t>delay</a:t>
            </a:r>
            <a:r>
              <a:rPr lang="fr-FR" sz="800" dirty="0">
                <a:solidFill>
                  <a:srgbClr val="0000FF"/>
                </a:solidFill>
                <a:latin typeface="Consolas"/>
              </a:rPr>
              <a:t>(20);</a:t>
            </a:r>
          </a:p>
          <a:p>
            <a:r>
              <a:rPr lang="fr-FR" sz="800" dirty="0">
                <a:solidFill>
                  <a:srgbClr val="0000FF"/>
                </a:solidFill>
                <a:latin typeface="Consolas"/>
              </a:rPr>
              <a:t>  </a:t>
            </a:r>
            <a:r>
              <a:rPr lang="fr-FR" sz="800" dirty="0" err="1">
                <a:solidFill>
                  <a:srgbClr val="0000FF"/>
                </a:solidFill>
                <a:latin typeface="Consolas"/>
              </a:rPr>
              <a:t>chuck.update</a:t>
            </a:r>
            <a:r>
              <a:rPr lang="fr-FR" sz="800" dirty="0">
                <a:solidFill>
                  <a:srgbClr val="0000FF"/>
                </a:solidFill>
                <a:latin typeface="Consolas"/>
              </a:rPr>
              <a:t>(); </a:t>
            </a:r>
          </a:p>
          <a:p>
            <a:r>
              <a:rPr lang="en-US" sz="800" dirty="0">
                <a:solidFill>
                  <a:srgbClr val="008000"/>
                </a:solidFill>
                <a:latin typeface="Consolas"/>
              </a:rPr>
              <a:t>  // sets the servo position according to the scaled value </a:t>
            </a:r>
          </a:p>
          <a:p>
            <a:r>
              <a:rPr lang="en-US" sz="800" dirty="0">
                <a:solidFill>
                  <a:srgbClr val="0000FF"/>
                </a:solidFill>
                <a:latin typeface="Consolas"/>
              </a:rPr>
              <a:t>  </a:t>
            </a:r>
            <a:r>
              <a:rPr lang="en-US" sz="800" dirty="0" err="1">
                <a:solidFill>
                  <a:srgbClr val="0000FF"/>
                </a:solidFill>
                <a:latin typeface="Consolas"/>
              </a:rPr>
              <a:t>myservo.write</a:t>
            </a:r>
            <a:r>
              <a:rPr lang="en-US" sz="800" dirty="0">
                <a:solidFill>
                  <a:srgbClr val="0000FF"/>
                </a:solidFill>
                <a:latin typeface="Consolas"/>
              </a:rPr>
              <a:t>(</a:t>
            </a:r>
            <a:r>
              <a:rPr lang="en-US" sz="800" dirty="0" err="1">
                <a:solidFill>
                  <a:srgbClr val="0000FF"/>
                </a:solidFill>
                <a:latin typeface="Consolas"/>
              </a:rPr>
              <a:t>chuck.readPitch</a:t>
            </a:r>
            <a:r>
              <a:rPr lang="en-US" sz="800" dirty="0">
                <a:solidFill>
                  <a:srgbClr val="0000FF"/>
                </a:solidFill>
                <a:latin typeface="Consolas"/>
              </a:rPr>
              <a:t>()); </a:t>
            </a:r>
            <a:endParaRPr lang="fr-FR" sz="800" dirty="0">
              <a:solidFill>
                <a:srgbClr val="008000"/>
              </a:solidFill>
              <a:latin typeface="Consolas"/>
            </a:endParaRPr>
          </a:p>
          <a:p>
            <a:r>
              <a:rPr lang="fr-FR" sz="800" dirty="0">
                <a:solidFill>
                  <a:srgbClr val="008000"/>
                </a:solidFill>
                <a:latin typeface="Consolas"/>
              </a:rPr>
              <a:t>  </a:t>
            </a:r>
            <a:r>
              <a:rPr lang="fr-FR" sz="800" dirty="0" err="1">
                <a:solidFill>
                  <a:srgbClr val="008000"/>
                </a:solidFill>
                <a:latin typeface="Consolas"/>
              </a:rPr>
              <a:t>Serial.print</a:t>
            </a:r>
            <a:r>
              <a:rPr lang="fr-FR" sz="800" dirty="0">
                <a:solidFill>
                  <a:srgbClr val="008000"/>
                </a:solidFill>
                <a:latin typeface="Consolas"/>
              </a:rPr>
              <a:t>(</a:t>
            </a:r>
            <a:r>
              <a:rPr lang="fr-FR" sz="800" dirty="0" err="1">
                <a:solidFill>
                  <a:srgbClr val="008000"/>
                </a:solidFill>
                <a:latin typeface="Consolas"/>
              </a:rPr>
              <a:t>chuck.readRoll</a:t>
            </a:r>
            <a:r>
              <a:rPr lang="fr-FR" sz="800" dirty="0">
                <a:solidFill>
                  <a:srgbClr val="008000"/>
                </a:solidFill>
                <a:latin typeface="Consolas"/>
              </a:rPr>
              <a:t>());</a:t>
            </a:r>
          </a:p>
          <a:p>
            <a:r>
              <a:rPr lang="fr-FR" sz="800" dirty="0">
                <a:solidFill>
                  <a:srgbClr val="008000"/>
                </a:solidFill>
                <a:latin typeface="Consolas"/>
              </a:rPr>
              <a:t>  </a:t>
            </a:r>
            <a:r>
              <a:rPr lang="fr-FR" sz="800" dirty="0" err="1">
                <a:solidFill>
                  <a:srgbClr val="008000"/>
                </a:solidFill>
                <a:latin typeface="Consolas"/>
              </a:rPr>
              <a:t>Serial.print</a:t>
            </a:r>
            <a:r>
              <a:rPr lang="fr-FR" sz="800" dirty="0">
                <a:solidFill>
                  <a:srgbClr val="008000"/>
                </a:solidFill>
                <a:latin typeface="Consolas"/>
              </a:rPr>
              <a:t>(</a:t>
            </a:r>
            <a:r>
              <a:rPr lang="fr-FR" sz="800" dirty="0">
                <a:solidFill>
                  <a:srgbClr val="A31515"/>
                </a:solidFill>
                <a:latin typeface="Consolas"/>
              </a:rPr>
              <a:t>", ");  </a:t>
            </a:r>
          </a:p>
          <a:p>
            <a:r>
              <a:rPr lang="fr-FR" sz="800" dirty="0">
                <a:solidFill>
                  <a:srgbClr val="A31515"/>
                </a:solidFill>
                <a:latin typeface="Consolas"/>
              </a:rPr>
              <a:t>  </a:t>
            </a:r>
            <a:r>
              <a:rPr lang="fr-FR" sz="800" dirty="0" err="1">
                <a:solidFill>
                  <a:srgbClr val="A31515"/>
                </a:solidFill>
                <a:latin typeface="Consolas"/>
              </a:rPr>
              <a:t>Serial.print</a:t>
            </a:r>
            <a:r>
              <a:rPr lang="fr-FR" sz="800" dirty="0">
                <a:solidFill>
                  <a:srgbClr val="A31515"/>
                </a:solidFill>
                <a:latin typeface="Consolas"/>
              </a:rPr>
              <a:t>(</a:t>
            </a:r>
            <a:r>
              <a:rPr lang="fr-FR" sz="800" dirty="0" err="1">
                <a:solidFill>
                  <a:srgbClr val="A31515"/>
                </a:solidFill>
                <a:latin typeface="Consolas"/>
              </a:rPr>
              <a:t>chuck.readPitch</a:t>
            </a:r>
            <a:r>
              <a:rPr lang="fr-FR" sz="800" dirty="0">
                <a:solidFill>
                  <a:srgbClr val="A31515"/>
                </a:solidFill>
                <a:latin typeface="Consolas"/>
              </a:rPr>
              <a:t>());</a:t>
            </a:r>
          </a:p>
          <a:p>
            <a:r>
              <a:rPr lang="fr-FR" sz="800" dirty="0">
                <a:solidFill>
                  <a:srgbClr val="A31515"/>
                </a:solidFill>
                <a:latin typeface="Consolas"/>
              </a:rPr>
              <a:t>  </a:t>
            </a:r>
            <a:r>
              <a:rPr lang="fr-FR" sz="800" dirty="0" err="1">
                <a:solidFill>
                  <a:srgbClr val="A31515"/>
                </a:solidFill>
                <a:latin typeface="Consolas"/>
              </a:rPr>
              <a:t>Serial.print</a:t>
            </a:r>
            <a:r>
              <a:rPr lang="fr-FR" sz="800" dirty="0">
                <a:solidFill>
                  <a:srgbClr val="A31515"/>
                </a:solidFill>
                <a:latin typeface="Consolas"/>
              </a:rPr>
              <a:t>(", ");  </a:t>
            </a:r>
          </a:p>
          <a:p>
            <a:r>
              <a:rPr lang="fr-FR" sz="800" dirty="0">
                <a:solidFill>
                  <a:srgbClr val="A31515"/>
                </a:solidFill>
                <a:latin typeface="Consolas"/>
              </a:rPr>
              <a:t>  </a:t>
            </a:r>
          </a:p>
          <a:p>
            <a:r>
              <a:rPr lang="fr-FR" sz="800" dirty="0">
                <a:solidFill>
                  <a:srgbClr val="A31515"/>
                </a:solidFill>
                <a:latin typeface="Consolas"/>
              </a:rPr>
              <a:t>  </a:t>
            </a:r>
            <a:r>
              <a:rPr lang="fr-FR" sz="800" dirty="0" err="1">
                <a:solidFill>
                  <a:srgbClr val="A31515"/>
                </a:solidFill>
                <a:latin typeface="Consolas"/>
              </a:rPr>
              <a:t>Serial.print</a:t>
            </a:r>
            <a:r>
              <a:rPr lang="fr-FR" sz="800" dirty="0">
                <a:solidFill>
                  <a:srgbClr val="A31515"/>
                </a:solidFill>
                <a:latin typeface="Consolas"/>
              </a:rPr>
              <a:t>((</a:t>
            </a:r>
            <a:r>
              <a:rPr lang="fr-FR" sz="800" dirty="0" err="1">
                <a:solidFill>
                  <a:srgbClr val="0000FF"/>
                </a:solidFill>
                <a:latin typeface="Consolas"/>
              </a:rPr>
              <a:t>int</a:t>
            </a:r>
            <a:r>
              <a:rPr lang="fr-FR" sz="800" dirty="0">
                <a:solidFill>
                  <a:srgbClr val="0000FF"/>
                </a:solidFill>
                <a:latin typeface="Consolas"/>
              </a:rPr>
              <a:t>)</a:t>
            </a:r>
            <a:r>
              <a:rPr lang="fr-FR" sz="800" dirty="0" err="1">
                <a:solidFill>
                  <a:srgbClr val="0000FF"/>
                </a:solidFill>
                <a:latin typeface="Consolas"/>
              </a:rPr>
              <a:t>chuck.readAccelX</a:t>
            </a:r>
            <a:r>
              <a:rPr lang="fr-FR" sz="800" dirty="0">
                <a:solidFill>
                  <a:srgbClr val="0000FF"/>
                </a:solidFill>
                <a:latin typeface="Consolas"/>
              </a:rPr>
              <a:t>()); </a:t>
            </a:r>
          </a:p>
          <a:p>
            <a:r>
              <a:rPr lang="fr-FR" sz="800" dirty="0">
                <a:solidFill>
                  <a:srgbClr val="0000FF"/>
                </a:solidFill>
                <a:latin typeface="Consolas"/>
              </a:rPr>
              <a:t>  </a:t>
            </a:r>
            <a:r>
              <a:rPr lang="fr-FR" sz="800" dirty="0" err="1">
                <a:solidFill>
                  <a:srgbClr val="0000FF"/>
                </a:solidFill>
                <a:latin typeface="Consolas"/>
              </a:rPr>
              <a:t>Serial.print</a:t>
            </a:r>
            <a:r>
              <a:rPr lang="fr-FR" sz="800" dirty="0">
                <a:solidFill>
                  <a:srgbClr val="0000FF"/>
                </a:solidFill>
                <a:latin typeface="Consolas"/>
              </a:rPr>
              <a:t>(</a:t>
            </a:r>
            <a:r>
              <a:rPr lang="fr-FR" sz="800" dirty="0">
                <a:solidFill>
                  <a:srgbClr val="A31515"/>
                </a:solidFill>
                <a:latin typeface="Consolas"/>
              </a:rPr>
              <a:t>", ");  </a:t>
            </a:r>
          </a:p>
          <a:p>
            <a:r>
              <a:rPr lang="fr-FR" sz="800" dirty="0">
                <a:solidFill>
                  <a:srgbClr val="A31515"/>
                </a:solidFill>
                <a:latin typeface="Consolas"/>
              </a:rPr>
              <a:t>  </a:t>
            </a:r>
            <a:r>
              <a:rPr lang="fr-FR" sz="800" dirty="0" err="1">
                <a:solidFill>
                  <a:srgbClr val="A31515"/>
                </a:solidFill>
                <a:latin typeface="Consolas"/>
              </a:rPr>
              <a:t>Serial.print</a:t>
            </a:r>
            <a:r>
              <a:rPr lang="fr-FR" sz="800" dirty="0">
                <a:solidFill>
                  <a:srgbClr val="A31515"/>
                </a:solidFill>
                <a:latin typeface="Consolas"/>
              </a:rPr>
              <a:t>((</a:t>
            </a:r>
            <a:r>
              <a:rPr lang="fr-FR" sz="800" dirty="0" err="1">
                <a:solidFill>
                  <a:srgbClr val="0000FF"/>
                </a:solidFill>
                <a:latin typeface="Consolas"/>
              </a:rPr>
              <a:t>int</a:t>
            </a:r>
            <a:r>
              <a:rPr lang="fr-FR" sz="800" dirty="0">
                <a:solidFill>
                  <a:srgbClr val="0000FF"/>
                </a:solidFill>
                <a:latin typeface="Consolas"/>
              </a:rPr>
              <a:t>)</a:t>
            </a:r>
            <a:r>
              <a:rPr lang="fr-FR" sz="800" dirty="0" err="1">
                <a:solidFill>
                  <a:srgbClr val="0000FF"/>
                </a:solidFill>
                <a:latin typeface="Consolas"/>
              </a:rPr>
              <a:t>chuck.readAccelY</a:t>
            </a:r>
            <a:r>
              <a:rPr lang="fr-FR" sz="800" dirty="0">
                <a:solidFill>
                  <a:srgbClr val="0000FF"/>
                </a:solidFill>
                <a:latin typeface="Consolas"/>
              </a:rPr>
              <a:t>()); </a:t>
            </a:r>
          </a:p>
          <a:p>
            <a:r>
              <a:rPr lang="fr-FR" sz="800" dirty="0">
                <a:solidFill>
                  <a:srgbClr val="0000FF"/>
                </a:solidFill>
                <a:latin typeface="Consolas"/>
              </a:rPr>
              <a:t>  </a:t>
            </a:r>
            <a:r>
              <a:rPr lang="fr-FR" sz="800" dirty="0" err="1">
                <a:solidFill>
                  <a:srgbClr val="0000FF"/>
                </a:solidFill>
                <a:latin typeface="Consolas"/>
              </a:rPr>
              <a:t>Serial.print</a:t>
            </a:r>
            <a:r>
              <a:rPr lang="fr-FR" sz="800" dirty="0">
                <a:solidFill>
                  <a:srgbClr val="0000FF"/>
                </a:solidFill>
                <a:latin typeface="Consolas"/>
              </a:rPr>
              <a:t>(</a:t>
            </a:r>
            <a:r>
              <a:rPr lang="fr-FR" sz="800" dirty="0">
                <a:solidFill>
                  <a:srgbClr val="A31515"/>
                </a:solidFill>
                <a:latin typeface="Consolas"/>
              </a:rPr>
              <a:t>", ");  </a:t>
            </a:r>
          </a:p>
          <a:p>
            <a:r>
              <a:rPr lang="fr-FR" sz="800" dirty="0">
                <a:solidFill>
                  <a:srgbClr val="A31515"/>
                </a:solidFill>
                <a:latin typeface="Consolas"/>
              </a:rPr>
              <a:t>  </a:t>
            </a:r>
            <a:r>
              <a:rPr lang="fr-FR" sz="800" dirty="0" err="1">
                <a:solidFill>
                  <a:srgbClr val="A31515"/>
                </a:solidFill>
                <a:latin typeface="Consolas"/>
              </a:rPr>
              <a:t>Serial.print</a:t>
            </a:r>
            <a:r>
              <a:rPr lang="fr-FR" sz="800" dirty="0">
                <a:solidFill>
                  <a:srgbClr val="A31515"/>
                </a:solidFill>
                <a:latin typeface="Consolas"/>
              </a:rPr>
              <a:t>((</a:t>
            </a:r>
            <a:r>
              <a:rPr lang="fr-FR" sz="800" dirty="0" err="1">
                <a:solidFill>
                  <a:srgbClr val="0000FF"/>
                </a:solidFill>
                <a:latin typeface="Consolas"/>
              </a:rPr>
              <a:t>int</a:t>
            </a:r>
            <a:r>
              <a:rPr lang="fr-FR" sz="800" dirty="0">
                <a:solidFill>
                  <a:srgbClr val="0000FF"/>
                </a:solidFill>
                <a:latin typeface="Consolas"/>
              </a:rPr>
              <a:t>)</a:t>
            </a:r>
            <a:r>
              <a:rPr lang="fr-FR" sz="800" dirty="0" err="1">
                <a:solidFill>
                  <a:srgbClr val="0000FF"/>
                </a:solidFill>
                <a:latin typeface="Consolas"/>
              </a:rPr>
              <a:t>chuck.readAccelZ</a:t>
            </a:r>
            <a:r>
              <a:rPr lang="fr-FR" sz="800" dirty="0">
                <a:solidFill>
                  <a:srgbClr val="0000FF"/>
                </a:solidFill>
                <a:latin typeface="Consolas"/>
              </a:rPr>
              <a:t>()); </a:t>
            </a:r>
          </a:p>
          <a:p>
            <a:r>
              <a:rPr lang="fr-FR" sz="800" dirty="0">
                <a:solidFill>
                  <a:srgbClr val="0000FF"/>
                </a:solidFill>
                <a:latin typeface="Consolas"/>
              </a:rPr>
              <a:t>  </a:t>
            </a:r>
            <a:r>
              <a:rPr lang="fr-FR" sz="800" dirty="0" err="1">
                <a:solidFill>
                  <a:srgbClr val="0000FF"/>
                </a:solidFill>
                <a:latin typeface="Consolas"/>
              </a:rPr>
              <a:t>Serial.println</a:t>
            </a:r>
            <a:r>
              <a:rPr lang="fr-FR" sz="800" dirty="0">
                <a:solidFill>
                  <a:srgbClr val="0000FF"/>
                </a:solidFill>
                <a:latin typeface="Consolas"/>
              </a:rPr>
              <a:t>();</a:t>
            </a:r>
          </a:p>
          <a:p>
            <a:r>
              <a:rPr lang="fr-FR" sz="800" dirty="0">
                <a:solidFill>
                  <a:srgbClr val="0000FF"/>
                </a:solidFill>
                <a:latin typeface="Consolas"/>
              </a:rPr>
              <a:t>  </a:t>
            </a:r>
          </a:p>
          <a:p>
            <a:r>
              <a:rPr lang="fr-FR" sz="800" dirty="0">
                <a:solidFill>
                  <a:srgbClr val="0000FF"/>
                </a:solidFill>
                <a:latin typeface="Consolas"/>
              </a:rPr>
              <a:t>}</a:t>
            </a:r>
          </a:p>
          <a:p>
            <a:endParaRPr lang="fr-FR" sz="800" dirty="0">
              <a:solidFill>
                <a:srgbClr val="0000FF"/>
              </a:solidFill>
              <a:latin typeface="Consolas"/>
            </a:endParaRPr>
          </a:p>
          <a:p>
            <a:endParaRPr lang="fr-FR" sz="800" dirty="0">
              <a:solidFill>
                <a:srgbClr val="0000FF"/>
              </a:solidFill>
              <a:latin typeface="Consolas"/>
            </a:endParaRPr>
          </a:p>
        </p:txBody>
      </p:sp>
      <p:sp>
        <p:nvSpPr>
          <p:cNvPr id="8" name="Rectangle 7">
            <a:hlinkClick r:id="rId2"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
        <p:nvSpPr>
          <p:cNvPr id="9" name="ZoneTexte 8"/>
          <p:cNvSpPr txBox="1"/>
          <p:nvPr/>
        </p:nvSpPr>
        <p:spPr>
          <a:xfrm>
            <a:off x="5050779" y="1571612"/>
            <a:ext cx="3265253" cy="584775"/>
          </a:xfrm>
          <a:prstGeom prst="rect">
            <a:avLst/>
          </a:prstGeom>
          <a:noFill/>
        </p:spPr>
        <p:txBody>
          <a:bodyPr wrap="none" rtlCol="0">
            <a:spAutoFit/>
          </a:bodyPr>
          <a:lstStyle/>
          <a:p>
            <a:pPr algn="ctr"/>
            <a:r>
              <a:rPr lang="fr-FR" sz="1600" b="1" dirty="0">
                <a:solidFill>
                  <a:srgbClr val="0070C0"/>
                </a:solidFill>
                <a:latin typeface="Calibri" pitchFamily="34" charset="0"/>
                <a:cs typeface="Calibri" pitchFamily="34" charset="0"/>
              </a:rPr>
              <a:t>Insertion of the </a:t>
            </a:r>
            <a:r>
              <a:rPr lang="fr-FR" sz="1600" b="1" dirty="0" err="1">
                <a:solidFill>
                  <a:srgbClr val="0070C0"/>
                </a:solidFill>
                <a:latin typeface="Calibri" pitchFamily="34" charset="0"/>
                <a:cs typeface="Calibri" pitchFamily="34" charset="0"/>
              </a:rPr>
              <a:t>librairy</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WiiChuck.h</a:t>
            </a:r>
            <a:r>
              <a:rPr lang="fr-FR" sz="1600" b="1" dirty="0">
                <a:solidFill>
                  <a:srgbClr val="0070C0"/>
                </a:solidFill>
                <a:latin typeface="Calibri" pitchFamily="34" charset="0"/>
                <a:cs typeface="Calibri" pitchFamily="34" charset="0"/>
              </a:rPr>
              <a:t> </a:t>
            </a:r>
          </a:p>
          <a:p>
            <a:pPr algn="ct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cf</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next</a:t>
            </a:r>
            <a:r>
              <a:rPr lang="fr-FR" sz="1600" b="1" dirty="0">
                <a:solidFill>
                  <a:srgbClr val="0070C0"/>
                </a:solidFill>
                <a:latin typeface="Calibri" pitchFamily="34" charset="0"/>
                <a:cs typeface="Calibri" pitchFamily="34" charset="0"/>
              </a:rPr>
              <a:t> slide)</a:t>
            </a:r>
          </a:p>
        </p:txBody>
      </p:sp>
      <p:pic>
        <p:nvPicPr>
          <p:cNvPr id="7" name="Image 6">
            <a:hlinkClick r:id="rId2" action="ppaction://hlinksldjump"/>
            <a:extLst>
              <a:ext uri="{FF2B5EF4-FFF2-40B4-BE49-F238E27FC236}">
                <a16:creationId xmlns:a16="http://schemas.microsoft.com/office/drawing/2014/main" id="{47C8C394-80C8-4F78-8C23-2CD790CDEAC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Nintendo Wii </a:t>
            </a:r>
            <a:r>
              <a:rPr lang="fr-FR" dirty="0" err="1"/>
              <a:t>Nunchuck</a:t>
            </a:r>
            <a:r>
              <a:rPr lang="fr-FR" dirty="0"/>
              <a:t> &amp; SERVO (Library version)</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206</a:t>
            </a:fld>
            <a:endParaRPr lang="fr-FR"/>
          </a:p>
        </p:txBody>
      </p:sp>
      <p:sp>
        <p:nvSpPr>
          <p:cNvPr id="14" name="Rectangle 13"/>
          <p:cNvSpPr/>
          <p:nvPr/>
        </p:nvSpPr>
        <p:spPr>
          <a:xfrm>
            <a:off x="-71470" y="457401"/>
            <a:ext cx="3286148" cy="5632311"/>
          </a:xfrm>
          <a:prstGeom prst="rect">
            <a:avLst/>
          </a:prstGeom>
        </p:spPr>
        <p:txBody>
          <a:bodyPr wrap="square">
            <a:spAutoFit/>
          </a:bodyPr>
          <a:lstStyle/>
          <a:p>
            <a:r>
              <a:rPr lang="fr-FR" sz="600" dirty="0">
                <a:latin typeface="Calibri" pitchFamily="34" charset="0"/>
                <a:cs typeface="Calibri" pitchFamily="34" charset="0"/>
              </a:rPr>
              <a:t>/*</a:t>
            </a:r>
          </a:p>
          <a:p>
            <a:r>
              <a:rPr lang="en-US" sz="600" dirty="0">
                <a:latin typeface="Calibri" pitchFamily="34" charset="0"/>
                <a:cs typeface="Calibri" pitchFamily="34" charset="0"/>
              </a:rPr>
              <a:t> * </a:t>
            </a:r>
            <a:r>
              <a:rPr lang="en-US" sz="600" dirty="0" err="1">
                <a:latin typeface="Calibri" pitchFamily="34" charset="0"/>
                <a:cs typeface="Calibri" pitchFamily="34" charset="0"/>
              </a:rPr>
              <a:t>Nunchuck</a:t>
            </a:r>
            <a:r>
              <a:rPr lang="en-US" sz="600" dirty="0">
                <a:latin typeface="Calibri" pitchFamily="34" charset="0"/>
                <a:cs typeface="Calibri" pitchFamily="34" charset="0"/>
              </a:rPr>
              <a:t> -- Use a </a:t>
            </a:r>
            <a:r>
              <a:rPr lang="en-US" sz="600" dirty="0" err="1">
                <a:latin typeface="Calibri" pitchFamily="34" charset="0"/>
                <a:cs typeface="Calibri" pitchFamily="34" charset="0"/>
              </a:rPr>
              <a:t>Wii</a:t>
            </a:r>
            <a:r>
              <a:rPr lang="en-US" sz="600" dirty="0">
                <a:latin typeface="Calibri" pitchFamily="34" charset="0"/>
                <a:cs typeface="Calibri" pitchFamily="34" charset="0"/>
              </a:rPr>
              <a:t> </a:t>
            </a:r>
            <a:r>
              <a:rPr lang="en-US" sz="600" dirty="0" err="1">
                <a:latin typeface="Calibri" pitchFamily="34" charset="0"/>
                <a:cs typeface="Calibri" pitchFamily="34" charset="0"/>
              </a:rPr>
              <a:t>Nunchuck</a:t>
            </a:r>
            <a:endParaRPr lang="en-US" sz="600" dirty="0">
              <a:latin typeface="Calibri" pitchFamily="34" charset="0"/>
              <a:cs typeface="Calibri" pitchFamily="34" charset="0"/>
            </a:endParaRPr>
          </a:p>
          <a:p>
            <a:r>
              <a:rPr lang="fr-FR" sz="600" dirty="0">
                <a:latin typeface="Calibri" pitchFamily="34" charset="0"/>
                <a:cs typeface="Calibri" pitchFamily="34" charset="0"/>
              </a:rPr>
              <a:t> * Tim </a:t>
            </a:r>
            <a:r>
              <a:rPr lang="fr-FR" sz="600" dirty="0" err="1">
                <a:latin typeface="Calibri" pitchFamily="34" charset="0"/>
                <a:cs typeface="Calibri" pitchFamily="34" charset="0"/>
              </a:rPr>
              <a:t>Hirzel</a:t>
            </a:r>
            <a:r>
              <a:rPr lang="fr-FR" sz="600" dirty="0">
                <a:latin typeface="Calibri" pitchFamily="34" charset="0"/>
                <a:cs typeface="Calibri" pitchFamily="34" charset="0"/>
              </a:rPr>
              <a:t> http://www.growdown.com</a:t>
            </a:r>
          </a:p>
          <a:p>
            <a:r>
              <a:rPr lang="fr-FR" sz="600" dirty="0">
                <a:latin typeface="Calibri" pitchFamily="34" charset="0"/>
                <a:cs typeface="Calibri" pitchFamily="34" charset="0"/>
              </a:rPr>
              <a:t> * </a:t>
            </a:r>
          </a:p>
          <a:p>
            <a:r>
              <a:rPr lang="en-US" sz="600" dirty="0">
                <a:latin typeface="Calibri" pitchFamily="34" charset="0"/>
                <a:cs typeface="Calibri" pitchFamily="34" charset="0"/>
              </a:rPr>
              <a:t> notes on </a:t>
            </a:r>
            <a:r>
              <a:rPr lang="en-US" sz="600" dirty="0" err="1">
                <a:latin typeface="Calibri" pitchFamily="34" charset="0"/>
                <a:cs typeface="Calibri" pitchFamily="34" charset="0"/>
              </a:rPr>
              <a:t>Wii</a:t>
            </a:r>
            <a:r>
              <a:rPr lang="en-US" sz="600" dirty="0">
                <a:latin typeface="Calibri" pitchFamily="34" charset="0"/>
                <a:cs typeface="Calibri" pitchFamily="34" charset="0"/>
              </a:rPr>
              <a:t> </a:t>
            </a:r>
            <a:r>
              <a:rPr lang="en-US" sz="600" dirty="0" err="1">
                <a:latin typeface="Calibri" pitchFamily="34" charset="0"/>
                <a:cs typeface="Calibri" pitchFamily="34" charset="0"/>
              </a:rPr>
              <a:t>Nunchuck</a:t>
            </a:r>
            <a:r>
              <a:rPr lang="en-US" sz="600" dirty="0">
                <a:latin typeface="Calibri" pitchFamily="34" charset="0"/>
                <a:cs typeface="Calibri" pitchFamily="34" charset="0"/>
              </a:rPr>
              <a:t> Behavior.</a:t>
            </a:r>
          </a:p>
          <a:p>
            <a:r>
              <a:rPr lang="en-US" sz="600" dirty="0">
                <a:latin typeface="Calibri" pitchFamily="34" charset="0"/>
                <a:cs typeface="Calibri" pitchFamily="34" charset="0"/>
              </a:rPr>
              <a:t> This library provides an improved derivation of rotation angles from the </a:t>
            </a:r>
            <a:r>
              <a:rPr lang="en-US" sz="600" dirty="0" err="1">
                <a:latin typeface="Calibri" pitchFamily="34" charset="0"/>
                <a:cs typeface="Calibri" pitchFamily="34" charset="0"/>
              </a:rPr>
              <a:t>nunchuck</a:t>
            </a:r>
            <a:r>
              <a:rPr lang="en-US" sz="600" dirty="0">
                <a:latin typeface="Calibri" pitchFamily="34" charset="0"/>
                <a:cs typeface="Calibri" pitchFamily="34" charset="0"/>
              </a:rPr>
              <a:t> accelerometer data.  The biggest different over existing libraries (that I know of ) is the full 360 degrees of Roll data</a:t>
            </a:r>
          </a:p>
          <a:p>
            <a:r>
              <a:rPr lang="en-US" sz="600" dirty="0">
                <a:latin typeface="Calibri" pitchFamily="34" charset="0"/>
                <a:cs typeface="Calibri" pitchFamily="34" charset="0"/>
              </a:rPr>
              <a:t> from </a:t>
            </a:r>
            <a:r>
              <a:rPr lang="en-US" sz="600" dirty="0" err="1">
                <a:latin typeface="Calibri" pitchFamily="34" charset="0"/>
                <a:cs typeface="Calibri" pitchFamily="34" charset="0"/>
              </a:rPr>
              <a:t>teh</a:t>
            </a:r>
            <a:r>
              <a:rPr lang="en-US" sz="600" dirty="0">
                <a:latin typeface="Calibri" pitchFamily="34" charset="0"/>
                <a:cs typeface="Calibri" pitchFamily="34" charset="0"/>
              </a:rPr>
              <a:t> combination of the x and z axis accelerometer data using the math library atan2.  It is accurate with 360 degrees of roll (rotation around axis coming out of the c button, the front of the </a:t>
            </a:r>
            <a:r>
              <a:rPr lang="en-US" sz="600" dirty="0" err="1">
                <a:latin typeface="Calibri" pitchFamily="34" charset="0"/>
                <a:cs typeface="Calibri" pitchFamily="34" charset="0"/>
              </a:rPr>
              <a:t>wii</a:t>
            </a:r>
            <a:r>
              <a:rPr lang="en-US" sz="600" dirty="0">
                <a:latin typeface="Calibri" pitchFamily="34" charset="0"/>
                <a:cs typeface="Calibri" pitchFamily="34" charset="0"/>
              </a:rPr>
              <a:t>),  and about 180 degrees of pitch (rotation about the axis coming out of the side of the </a:t>
            </a:r>
            <a:r>
              <a:rPr lang="en-US" sz="600" dirty="0" err="1">
                <a:latin typeface="Calibri" pitchFamily="34" charset="0"/>
                <a:cs typeface="Calibri" pitchFamily="34" charset="0"/>
              </a:rPr>
              <a:t>wii</a:t>
            </a:r>
            <a:r>
              <a:rPr lang="en-US" sz="600" dirty="0">
                <a:latin typeface="Calibri" pitchFamily="34" charset="0"/>
                <a:cs typeface="Calibri" pitchFamily="34" charset="0"/>
              </a:rPr>
              <a:t>).  (read more below) </a:t>
            </a:r>
            <a:endParaRPr lang="fr-FR" sz="600" dirty="0">
              <a:latin typeface="Calibri" pitchFamily="34" charset="0"/>
              <a:cs typeface="Calibri" pitchFamily="34" charset="0"/>
            </a:endParaRPr>
          </a:p>
          <a:p>
            <a:r>
              <a:rPr lang="en-US" sz="600" dirty="0">
                <a:latin typeface="Calibri" pitchFamily="34" charset="0"/>
                <a:cs typeface="Calibri" pitchFamily="34" charset="0"/>
              </a:rPr>
              <a:t> In terms of mapping the </a:t>
            </a:r>
            <a:r>
              <a:rPr lang="en-US" sz="600" dirty="0" err="1">
                <a:latin typeface="Calibri" pitchFamily="34" charset="0"/>
                <a:cs typeface="Calibri" pitchFamily="34" charset="0"/>
              </a:rPr>
              <a:t>wii</a:t>
            </a:r>
            <a:r>
              <a:rPr lang="en-US" sz="600" dirty="0">
                <a:latin typeface="Calibri" pitchFamily="34" charset="0"/>
                <a:cs typeface="Calibri" pitchFamily="34" charset="0"/>
              </a:rPr>
              <a:t> position to angles, its important to note that while the </a:t>
            </a:r>
            <a:r>
              <a:rPr lang="en-US" sz="600" dirty="0" err="1">
                <a:latin typeface="Calibri" pitchFamily="34" charset="0"/>
                <a:cs typeface="Calibri" pitchFamily="34" charset="0"/>
              </a:rPr>
              <a:t>Nunchuck</a:t>
            </a:r>
            <a:endParaRPr lang="en-US" sz="600" dirty="0">
              <a:latin typeface="Calibri" pitchFamily="34" charset="0"/>
              <a:cs typeface="Calibri" pitchFamily="34" charset="0"/>
            </a:endParaRPr>
          </a:p>
          <a:p>
            <a:r>
              <a:rPr lang="en-US" sz="600" dirty="0">
                <a:latin typeface="Calibri" pitchFamily="34" charset="0"/>
                <a:cs typeface="Calibri" pitchFamily="34" charset="0"/>
              </a:rPr>
              <a:t> sense Pitch, and Roll, it does not sense Yaw, or the compass direction.  This creates an important</a:t>
            </a:r>
          </a:p>
          <a:p>
            <a:r>
              <a:rPr lang="en-US" sz="600" dirty="0">
                <a:latin typeface="Calibri" pitchFamily="34" charset="0"/>
                <a:cs typeface="Calibri" pitchFamily="34" charset="0"/>
              </a:rPr>
              <a:t> disparity where the </a:t>
            </a:r>
            <a:r>
              <a:rPr lang="en-US" sz="600" dirty="0" err="1">
                <a:latin typeface="Calibri" pitchFamily="34" charset="0"/>
                <a:cs typeface="Calibri" pitchFamily="34" charset="0"/>
              </a:rPr>
              <a:t>nunchuck</a:t>
            </a:r>
            <a:r>
              <a:rPr lang="en-US" sz="600" dirty="0">
                <a:latin typeface="Calibri" pitchFamily="34" charset="0"/>
                <a:cs typeface="Calibri" pitchFamily="34" charset="0"/>
              </a:rPr>
              <a:t> only works within one hemisphere.  At a result, when the pitch values are less than about 10, and greater than about 170, the Roll data gets very unstable.  essentially, the roll data flips over 180 degrees very quickly.   To understand this property better, rotate the </a:t>
            </a:r>
            <a:r>
              <a:rPr lang="en-US" sz="600" dirty="0" err="1">
                <a:latin typeface="Calibri" pitchFamily="34" charset="0"/>
                <a:cs typeface="Calibri" pitchFamily="34" charset="0"/>
              </a:rPr>
              <a:t>wii</a:t>
            </a:r>
            <a:r>
              <a:rPr lang="en-US" sz="600" dirty="0">
                <a:latin typeface="Calibri" pitchFamily="34" charset="0"/>
                <a:cs typeface="Calibri" pitchFamily="34" charset="0"/>
              </a:rPr>
              <a:t> around the axis of the joystick.  You see the sensor data stays constant (with noise).  Because of this, it cant know the difference between arriving upside via 180 degree Roll, or 180 degree pitch.  It just assumes its always </a:t>
            </a:r>
            <a:r>
              <a:rPr lang="fr-FR" sz="600" dirty="0">
                <a:latin typeface="Calibri" pitchFamily="34" charset="0"/>
                <a:cs typeface="Calibri" pitchFamily="34" charset="0"/>
              </a:rPr>
              <a:t>180 roll.</a:t>
            </a:r>
          </a:p>
          <a:p>
            <a:r>
              <a:rPr lang="fr-FR" sz="600" dirty="0">
                <a:latin typeface="Calibri" pitchFamily="34" charset="0"/>
                <a:cs typeface="Calibri" pitchFamily="34" charset="0"/>
              </a:rPr>
              <a:t> /* </a:t>
            </a:r>
          </a:p>
          <a:p>
            <a:r>
              <a:rPr lang="en-US" sz="600" dirty="0">
                <a:latin typeface="Calibri" pitchFamily="34" charset="0"/>
                <a:cs typeface="Calibri" pitchFamily="34" charset="0"/>
              </a:rPr>
              <a:t> * This file is an adaptation of the code by these authors:</a:t>
            </a:r>
          </a:p>
          <a:p>
            <a:r>
              <a:rPr lang="de-DE" sz="600" dirty="0">
                <a:latin typeface="Calibri" pitchFamily="34" charset="0"/>
                <a:cs typeface="Calibri" pitchFamily="34" charset="0"/>
              </a:rPr>
              <a:t> * Tod E. Kurt, http://todbot.com/blog/</a:t>
            </a:r>
          </a:p>
          <a:p>
            <a:r>
              <a:rPr lang="fr-FR" sz="600" dirty="0">
                <a:latin typeface="Calibri" pitchFamily="34" charset="0"/>
                <a:cs typeface="Calibri" pitchFamily="34" charset="0"/>
              </a:rPr>
              <a:t> </a:t>
            </a:r>
            <a:r>
              <a:rPr lang="en-US" sz="600" dirty="0">
                <a:latin typeface="Calibri" pitchFamily="34" charset="0"/>
                <a:cs typeface="Calibri" pitchFamily="34" charset="0"/>
              </a:rPr>
              <a:t> * The </a:t>
            </a:r>
            <a:r>
              <a:rPr lang="en-US" sz="600" dirty="0" err="1">
                <a:latin typeface="Calibri" pitchFamily="34" charset="0"/>
                <a:cs typeface="Calibri" pitchFamily="34" charset="0"/>
              </a:rPr>
              <a:t>Wii</a:t>
            </a:r>
            <a:r>
              <a:rPr lang="en-US" sz="600" dirty="0">
                <a:latin typeface="Calibri" pitchFamily="34" charset="0"/>
                <a:cs typeface="Calibri" pitchFamily="34" charset="0"/>
              </a:rPr>
              <a:t> </a:t>
            </a:r>
            <a:r>
              <a:rPr lang="en-US" sz="600" dirty="0" err="1">
                <a:latin typeface="Calibri" pitchFamily="34" charset="0"/>
                <a:cs typeface="Calibri" pitchFamily="34" charset="0"/>
              </a:rPr>
              <a:t>Nunchuck</a:t>
            </a:r>
            <a:r>
              <a:rPr lang="en-US" sz="600" dirty="0">
                <a:latin typeface="Calibri" pitchFamily="34" charset="0"/>
                <a:cs typeface="Calibri" pitchFamily="34" charset="0"/>
              </a:rPr>
              <a:t> reading code is taken from </a:t>
            </a:r>
            <a:r>
              <a:rPr lang="en-US" sz="600" dirty="0" err="1">
                <a:latin typeface="Calibri" pitchFamily="34" charset="0"/>
                <a:cs typeface="Calibri" pitchFamily="34" charset="0"/>
              </a:rPr>
              <a:t>Windmeadow</a:t>
            </a:r>
            <a:r>
              <a:rPr lang="en-US" sz="600" dirty="0">
                <a:latin typeface="Calibri" pitchFamily="34" charset="0"/>
                <a:cs typeface="Calibri" pitchFamily="34" charset="0"/>
              </a:rPr>
              <a:t> Labs</a:t>
            </a:r>
          </a:p>
          <a:p>
            <a:r>
              <a:rPr lang="fr-FR" sz="600" dirty="0">
                <a:latin typeface="Calibri" pitchFamily="34" charset="0"/>
                <a:cs typeface="Calibri" pitchFamily="34" charset="0"/>
              </a:rPr>
              <a:t> * http://www.windmeadow.com/node/42</a:t>
            </a:r>
          </a:p>
          <a:p>
            <a:r>
              <a:rPr lang="fr-FR" sz="600" dirty="0">
                <a:latin typeface="Calibri" pitchFamily="34" charset="0"/>
                <a:cs typeface="Calibri" pitchFamily="34" charset="0"/>
              </a:rPr>
              <a:t> */</a:t>
            </a:r>
          </a:p>
          <a:p>
            <a:endParaRPr lang="fr-FR" sz="600" dirty="0">
              <a:latin typeface="Calibri" pitchFamily="34" charset="0"/>
              <a:cs typeface="Calibri" pitchFamily="34" charset="0"/>
            </a:endParaRPr>
          </a:p>
          <a:p>
            <a:r>
              <a:rPr lang="fr-FR" sz="600" dirty="0">
                <a:latin typeface="Calibri" pitchFamily="34" charset="0"/>
                <a:cs typeface="Calibri" pitchFamily="34" charset="0"/>
              </a:rPr>
              <a:t>#</a:t>
            </a:r>
            <a:r>
              <a:rPr lang="fr-FR" sz="600" dirty="0" err="1">
                <a:latin typeface="Calibri" pitchFamily="34" charset="0"/>
                <a:cs typeface="Calibri" pitchFamily="34" charset="0"/>
              </a:rPr>
              <a:t>ifndef</a:t>
            </a:r>
            <a:r>
              <a:rPr lang="fr-FR" sz="600" dirty="0">
                <a:latin typeface="Calibri" pitchFamily="34" charset="0"/>
                <a:cs typeface="Calibri" pitchFamily="34" charset="0"/>
              </a:rPr>
              <a:t> </a:t>
            </a:r>
            <a:r>
              <a:rPr lang="fr-FR" sz="600" dirty="0" err="1">
                <a:latin typeface="Calibri" pitchFamily="34" charset="0"/>
                <a:cs typeface="Calibri" pitchFamily="34" charset="0"/>
              </a:rPr>
              <a:t>WiiChuck_h</a:t>
            </a:r>
            <a:endParaRPr lang="fr-FR" sz="600" dirty="0">
              <a:latin typeface="Calibri" pitchFamily="34" charset="0"/>
              <a:cs typeface="Calibri" pitchFamily="34" charset="0"/>
            </a:endParaRPr>
          </a:p>
          <a:p>
            <a:r>
              <a:rPr lang="fr-FR" sz="600" dirty="0">
                <a:latin typeface="Calibri" pitchFamily="34" charset="0"/>
                <a:cs typeface="Calibri" pitchFamily="34" charset="0"/>
              </a:rPr>
              <a:t>#</a:t>
            </a:r>
            <a:r>
              <a:rPr lang="fr-FR" sz="600" dirty="0" err="1">
                <a:latin typeface="Calibri" pitchFamily="34" charset="0"/>
                <a:cs typeface="Calibri" pitchFamily="34" charset="0"/>
              </a:rPr>
              <a:t>define</a:t>
            </a:r>
            <a:r>
              <a:rPr lang="fr-FR" sz="600" dirty="0">
                <a:latin typeface="Calibri" pitchFamily="34" charset="0"/>
                <a:cs typeface="Calibri" pitchFamily="34" charset="0"/>
              </a:rPr>
              <a:t> </a:t>
            </a:r>
            <a:r>
              <a:rPr lang="fr-FR" sz="600" dirty="0" err="1">
                <a:latin typeface="Calibri" pitchFamily="34" charset="0"/>
                <a:cs typeface="Calibri" pitchFamily="34" charset="0"/>
              </a:rPr>
              <a:t>WiiChuck_h</a:t>
            </a:r>
            <a:endParaRPr lang="fr-FR" sz="600" dirty="0">
              <a:latin typeface="Calibri" pitchFamily="34" charset="0"/>
              <a:cs typeface="Calibri" pitchFamily="34" charset="0"/>
            </a:endParaRPr>
          </a:p>
          <a:p>
            <a:endParaRPr lang="fr-FR" sz="600" dirty="0">
              <a:latin typeface="Calibri" pitchFamily="34" charset="0"/>
              <a:cs typeface="Calibri" pitchFamily="34" charset="0"/>
            </a:endParaRPr>
          </a:p>
          <a:p>
            <a:r>
              <a:rPr lang="fr-FR" sz="600" dirty="0">
                <a:latin typeface="Calibri" pitchFamily="34" charset="0"/>
                <a:cs typeface="Calibri" pitchFamily="34" charset="0"/>
              </a:rPr>
              <a:t>#</a:t>
            </a:r>
            <a:r>
              <a:rPr lang="fr-FR" sz="600" dirty="0" err="1">
                <a:latin typeface="Calibri" pitchFamily="34" charset="0"/>
                <a:cs typeface="Calibri" pitchFamily="34" charset="0"/>
              </a:rPr>
              <a:t>include</a:t>
            </a:r>
            <a:r>
              <a:rPr lang="fr-FR" sz="600" dirty="0">
                <a:latin typeface="Calibri" pitchFamily="34" charset="0"/>
                <a:cs typeface="Calibri" pitchFamily="34" charset="0"/>
              </a:rPr>
              <a:t> "</a:t>
            </a:r>
            <a:r>
              <a:rPr lang="fr-FR" sz="600" dirty="0" err="1">
                <a:latin typeface="Calibri" pitchFamily="34" charset="0"/>
                <a:cs typeface="Calibri" pitchFamily="34" charset="0"/>
              </a:rPr>
              <a:t>WProgram.h</a:t>
            </a:r>
            <a:r>
              <a:rPr lang="fr-FR" sz="600" dirty="0">
                <a:latin typeface="Calibri" pitchFamily="34" charset="0"/>
                <a:cs typeface="Calibri" pitchFamily="34" charset="0"/>
              </a:rPr>
              <a:t>" </a:t>
            </a:r>
          </a:p>
          <a:p>
            <a:r>
              <a:rPr lang="fr-FR" sz="600" dirty="0">
                <a:latin typeface="Calibri" pitchFamily="34" charset="0"/>
                <a:cs typeface="Calibri" pitchFamily="34" charset="0"/>
              </a:rPr>
              <a:t>#</a:t>
            </a:r>
            <a:r>
              <a:rPr lang="fr-FR" sz="600" dirty="0" err="1">
                <a:latin typeface="Calibri" pitchFamily="34" charset="0"/>
                <a:cs typeface="Calibri" pitchFamily="34" charset="0"/>
              </a:rPr>
              <a:t>include</a:t>
            </a:r>
            <a:r>
              <a:rPr lang="fr-FR" sz="600" dirty="0">
                <a:latin typeface="Calibri" pitchFamily="34" charset="0"/>
                <a:cs typeface="Calibri" pitchFamily="34" charset="0"/>
              </a:rPr>
              <a:t> &lt;</a:t>
            </a:r>
            <a:r>
              <a:rPr lang="fr-FR" sz="600" dirty="0" err="1">
                <a:latin typeface="Calibri" pitchFamily="34" charset="0"/>
                <a:cs typeface="Calibri" pitchFamily="34" charset="0"/>
              </a:rPr>
              <a:t>Wire.h</a:t>
            </a:r>
            <a:r>
              <a:rPr lang="fr-FR" sz="600" dirty="0">
                <a:latin typeface="Calibri" pitchFamily="34" charset="0"/>
                <a:cs typeface="Calibri" pitchFamily="34" charset="0"/>
              </a:rPr>
              <a:t>&gt;</a:t>
            </a:r>
          </a:p>
          <a:p>
            <a:r>
              <a:rPr lang="fr-FR" sz="600" dirty="0">
                <a:latin typeface="Calibri" pitchFamily="34" charset="0"/>
                <a:cs typeface="Calibri" pitchFamily="34" charset="0"/>
              </a:rPr>
              <a:t>#</a:t>
            </a:r>
            <a:r>
              <a:rPr lang="fr-FR" sz="600" dirty="0" err="1">
                <a:latin typeface="Calibri" pitchFamily="34" charset="0"/>
                <a:cs typeface="Calibri" pitchFamily="34" charset="0"/>
              </a:rPr>
              <a:t>include</a:t>
            </a:r>
            <a:r>
              <a:rPr lang="fr-FR" sz="600" dirty="0">
                <a:latin typeface="Calibri" pitchFamily="34" charset="0"/>
                <a:cs typeface="Calibri" pitchFamily="34" charset="0"/>
              </a:rPr>
              <a:t> &lt;</a:t>
            </a:r>
            <a:r>
              <a:rPr lang="fr-FR" sz="600" dirty="0" err="1">
                <a:latin typeface="Calibri" pitchFamily="34" charset="0"/>
                <a:cs typeface="Calibri" pitchFamily="34" charset="0"/>
              </a:rPr>
              <a:t>math.h</a:t>
            </a:r>
            <a:r>
              <a:rPr lang="fr-FR" sz="600" dirty="0">
                <a:latin typeface="Calibri" pitchFamily="34" charset="0"/>
                <a:cs typeface="Calibri" pitchFamily="34" charset="0"/>
              </a:rPr>
              <a:t>&gt;</a:t>
            </a:r>
          </a:p>
          <a:p>
            <a:endParaRPr lang="fr-FR" sz="600" dirty="0">
              <a:latin typeface="Calibri" pitchFamily="34" charset="0"/>
              <a:cs typeface="Calibri" pitchFamily="34" charset="0"/>
            </a:endParaRPr>
          </a:p>
          <a:p>
            <a:endParaRPr lang="fr-FR" sz="600" dirty="0">
              <a:latin typeface="Calibri" pitchFamily="34" charset="0"/>
              <a:cs typeface="Calibri" pitchFamily="34" charset="0"/>
            </a:endParaRPr>
          </a:p>
          <a:p>
            <a:r>
              <a:rPr lang="en-US" sz="600" dirty="0">
                <a:latin typeface="Calibri" pitchFamily="34" charset="0"/>
                <a:cs typeface="Calibri" pitchFamily="34" charset="0"/>
              </a:rPr>
              <a:t>// these may need to be adjusted for each </a:t>
            </a:r>
            <a:r>
              <a:rPr lang="en-US" sz="600" dirty="0" err="1">
                <a:latin typeface="Calibri" pitchFamily="34" charset="0"/>
                <a:cs typeface="Calibri" pitchFamily="34" charset="0"/>
              </a:rPr>
              <a:t>nunchuck</a:t>
            </a:r>
            <a:r>
              <a:rPr lang="en-US" sz="600" dirty="0">
                <a:latin typeface="Calibri" pitchFamily="34" charset="0"/>
                <a:cs typeface="Calibri" pitchFamily="34" charset="0"/>
              </a:rPr>
              <a:t> for calibration</a:t>
            </a:r>
          </a:p>
          <a:p>
            <a:r>
              <a:rPr lang="fr-FR" sz="600" dirty="0">
                <a:latin typeface="Calibri" pitchFamily="34" charset="0"/>
                <a:cs typeface="Calibri" pitchFamily="34" charset="0"/>
              </a:rPr>
              <a:t>#</a:t>
            </a:r>
            <a:r>
              <a:rPr lang="fr-FR" sz="600" dirty="0" err="1">
                <a:latin typeface="Calibri" pitchFamily="34" charset="0"/>
                <a:cs typeface="Calibri" pitchFamily="34" charset="0"/>
              </a:rPr>
              <a:t>define</a:t>
            </a:r>
            <a:r>
              <a:rPr lang="fr-FR" sz="600" dirty="0">
                <a:latin typeface="Calibri" pitchFamily="34" charset="0"/>
                <a:cs typeface="Calibri" pitchFamily="34" charset="0"/>
              </a:rPr>
              <a:t> ZEROX 510  </a:t>
            </a:r>
          </a:p>
          <a:p>
            <a:r>
              <a:rPr lang="fr-FR" sz="600" dirty="0">
                <a:latin typeface="Calibri" pitchFamily="34" charset="0"/>
                <a:cs typeface="Calibri" pitchFamily="34" charset="0"/>
              </a:rPr>
              <a:t>#</a:t>
            </a:r>
            <a:r>
              <a:rPr lang="fr-FR" sz="600" dirty="0" err="1">
                <a:latin typeface="Calibri" pitchFamily="34" charset="0"/>
                <a:cs typeface="Calibri" pitchFamily="34" charset="0"/>
              </a:rPr>
              <a:t>define</a:t>
            </a:r>
            <a:r>
              <a:rPr lang="fr-FR" sz="600" dirty="0">
                <a:latin typeface="Calibri" pitchFamily="34" charset="0"/>
                <a:cs typeface="Calibri" pitchFamily="34" charset="0"/>
              </a:rPr>
              <a:t> ZEROY 490</a:t>
            </a:r>
          </a:p>
          <a:p>
            <a:r>
              <a:rPr lang="fr-FR" sz="600" dirty="0">
                <a:latin typeface="Calibri" pitchFamily="34" charset="0"/>
                <a:cs typeface="Calibri" pitchFamily="34" charset="0"/>
              </a:rPr>
              <a:t>#</a:t>
            </a:r>
            <a:r>
              <a:rPr lang="fr-FR" sz="600" dirty="0" err="1">
                <a:latin typeface="Calibri" pitchFamily="34" charset="0"/>
                <a:cs typeface="Calibri" pitchFamily="34" charset="0"/>
              </a:rPr>
              <a:t>define</a:t>
            </a:r>
            <a:r>
              <a:rPr lang="fr-FR" sz="600" dirty="0">
                <a:latin typeface="Calibri" pitchFamily="34" charset="0"/>
                <a:cs typeface="Calibri" pitchFamily="34" charset="0"/>
              </a:rPr>
              <a:t> ZEROZ 460</a:t>
            </a:r>
          </a:p>
          <a:p>
            <a:r>
              <a:rPr lang="en-US" sz="600" dirty="0">
                <a:latin typeface="Calibri" pitchFamily="34" charset="0"/>
                <a:cs typeface="Calibri" pitchFamily="34" charset="0"/>
              </a:rPr>
              <a:t>#define RADIUS 210  // probably pretty universal</a:t>
            </a:r>
          </a:p>
          <a:p>
            <a:endParaRPr lang="fr-FR" sz="600" dirty="0">
              <a:latin typeface="Calibri" pitchFamily="34" charset="0"/>
              <a:cs typeface="Calibri" pitchFamily="34" charset="0"/>
            </a:endParaRPr>
          </a:p>
          <a:p>
            <a:r>
              <a:rPr lang="fr-FR" sz="600" dirty="0">
                <a:latin typeface="Calibri" pitchFamily="34" charset="0"/>
                <a:cs typeface="Calibri" pitchFamily="34" charset="0"/>
              </a:rPr>
              <a:t>#</a:t>
            </a:r>
            <a:r>
              <a:rPr lang="fr-FR" sz="600" dirty="0" err="1">
                <a:latin typeface="Calibri" pitchFamily="34" charset="0"/>
                <a:cs typeface="Calibri" pitchFamily="34" charset="0"/>
              </a:rPr>
              <a:t>define</a:t>
            </a:r>
            <a:r>
              <a:rPr lang="fr-FR" sz="600" dirty="0">
                <a:latin typeface="Calibri" pitchFamily="34" charset="0"/>
                <a:cs typeface="Calibri" pitchFamily="34" charset="0"/>
              </a:rPr>
              <a:t> DEFAULT_ZERO_JOY_X 124</a:t>
            </a:r>
          </a:p>
          <a:p>
            <a:r>
              <a:rPr lang="fr-FR" sz="600" dirty="0">
                <a:latin typeface="Calibri" pitchFamily="34" charset="0"/>
                <a:cs typeface="Calibri" pitchFamily="34" charset="0"/>
              </a:rPr>
              <a:t>#</a:t>
            </a:r>
            <a:r>
              <a:rPr lang="fr-FR" sz="600" dirty="0" err="1">
                <a:latin typeface="Calibri" pitchFamily="34" charset="0"/>
                <a:cs typeface="Calibri" pitchFamily="34" charset="0"/>
              </a:rPr>
              <a:t>define</a:t>
            </a:r>
            <a:r>
              <a:rPr lang="fr-FR" sz="600" dirty="0">
                <a:latin typeface="Calibri" pitchFamily="34" charset="0"/>
                <a:cs typeface="Calibri" pitchFamily="34" charset="0"/>
              </a:rPr>
              <a:t> DEFAULT_ZERO_JOY_Y 132</a:t>
            </a:r>
          </a:p>
          <a:p>
            <a:endParaRPr lang="fr-FR" sz="600" dirty="0">
              <a:latin typeface="Calibri" pitchFamily="34" charset="0"/>
              <a:cs typeface="Calibri" pitchFamily="34" charset="0"/>
            </a:endParaRPr>
          </a:p>
          <a:p>
            <a:endParaRPr lang="fr-FR" sz="600" dirty="0">
              <a:latin typeface="Calibri" pitchFamily="34" charset="0"/>
              <a:cs typeface="Calibri" pitchFamily="34" charset="0"/>
            </a:endParaRPr>
          </a:p>
          <a:p>
            <a:endParaRPr lang="fr-FR" sz="600" dirty="0">
              <a:latin typeface="Calibri" pitchFamily="34" charset="0"/>
              <a:cs typeface="Calibri" pitchFamily="34" charset="0"/>
            </a:endParaRPr>
          </a:p>
          <a:p>
            <a:r>
              <a:rPr lang="fr-FR" sz="600" dirty="0">
                <a:latin typeface="Calibri" pitchFamily="34" charset="0"/>
                <a:cs typeface="Calibri" pitchFamily="34" charset="0"/>
              </a:rPr>
              <a:t>class </a:t>
            </a:r>
            <a:r>
              <a:rPr lang="fr-FR" sz="600" dirty="0" err="1">
                <a:latin typeface="Calibri" pitchFamily="34" charset="0"/>
                <a:cs typeface="Calibri" pitchFamily="34" charset="0"/>
              </a:rPr>
              <a:t>WiiChuck</a:t>
            </a:r>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private</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byte</a:t>
            </a:r>
            <a:r>
              <a:rPr lang="fr-FR" sz="600" dirty="0">
                <a:latin typeface="Calibri" pitchFamily="34" charset="0"/>
                <a:cs typeface="Calibri" pitchFamily="34" charset="0"/>
              </a:rPr>
              <a:t> </a:t>
            </a:r>
            <a:r>
              <a:rPr lang="fr-FR" sz="600" dirty="0" err="1">
                <a:latin typeface="Calibri" pitchFamily="34" charset="0"/>
                <a:cs typeface="Calibri" pitchFamily="34" charset="0"/>
              </a:rPr>
              <a:t>cnt</a:t>
            </a:r>
            <a:r>
              <a:rPr lang="fr-FR" sz="600" dirty="0">
                <a:latin typeface="Calibri" pitchFamily="34" charset="0"/>
                <a:cs typeface="Calibri" pitchFamily="34" charset="0"/>
              </a:rPr>
              <a:t>;</a:t>
            </a:r>
          </a:p>
          <a:p>
            <a:r>
              <a:rPr lang="en-US" sz="600" dirty="0">
                <a:latin typeface="Calibri" pitchFamily="34" charset="0"/>
                <a:cs typeface="Calibri" pitchFamily="34" charset="0"/>
              </a:rPr>
              <a:t>        uint8_t status[6];// array to store </a:t>
            </a:r>
            <a:r>
              <a:rPr lang="en-US" sz="600" dirty="0" err="1">
                <a:latin typeface="Calibri" pitchFamily="34" charset="0"/>
                <a:cs typeface="Calibri" pitchFamily="34" charset="0"/>
              </a:rPr>
              <a:t>wiichuck</a:t>
            </a:r>
            <a:r>
              <a:rPr lang="en-US" sz="600" dirty="0">
                <a:latin typeface="Calibri" pitchFamily="34" charset="0"/>
                <a:cs typeface="Calibri" pitchFamily="34" charset="0"/>
              </a:rPr>
              <a:t> output</a:t>
            </a:r>
          </a:p>
          <a:p>
            <a:r>
              <a:rPr lang="fr-FR" sz="600" dirty="0">
                <a:latin typeface="Calibri" pitchFamily="34" charset="0"/>
                <a:cs typeface="Calibri" pitchFamily="34" charset="0"/>
              </a:rPr>
              <a:t>        </a:t>
            </a:r>
            <a:r>
              <a:rPr lang="fr-FR" sz="600" dirty="0" err="1">
                <a:latin typeface="Calibri" pitchFamily="34" charset="0"/>
                <a:cs typeface="Calibri" pitchFamily="34" charset="0"/>
              </a:rPr>
              <a:t>byte</a:t>
            </a:r>
            <a:r>
              <a:rPr lang="fr-FR" sz="600" dirty="0">
                <a:latin typeface="Calibri" pitchFamily="34" charset="0"/>
                <a:cs typeface="Calibri" pitchFamily="34" charset="0"/>
              </a:rPr>
              <a:t> </a:t>
            </a:r>
            <a:r>
              <a:rPr lang="fr-FR" sz="600" dirty="0" err="1">
                <a:latin typeface="Calibri" pitchFamily="34" charset="0"/>
                <a:cs typeface="Calibri" pitchFamily="34" charset="0"/>
              </a:rPr>
              <a:t>averageCounter</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accelArray</a:t>
            </a:r>
            <a:r>
              <a:rPr lang="fr-FR" sz="600" dirty="0">
                <a:latin typeface="Calibri" pitchFamily="34" charset="0"/>
                <a:cs typeface="Calibri" pitchFamily="34" charset="0"/>
              </a:rPr>
              <a:t>[3][AVERAGE_N];  // X,Y,Z</a:t>
            </a: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i;</a:t>
            </a: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total;</a:t>
            </a:r>
          </a:p>
          <a:p>
            <a:r>
              <a:rPr lang="en-US" sz="600" dirty="0">
                <a:latin typeface="Calibri" pitchFamily="34" charset="0"/>
                <a:cs typeface="Calibri" pitchFamily="34" charset="0"/>
              </a:rPr>
              <a:t>        uint8_t </a:t>
            </a:r>
            <a:r>
              <a:rPr lang="en-US" sz="600" dirty="0" err="1">
                <a:latin typeface="Calibri" pitchFamily="34" charset="0"/>
                <a:cs typeface="Calibri" pitchFamily="34" charset="0"/>
              </a:rPr>
              <a:t>zeroJoyX</a:t>
            </a:r>
            <a:r>
              <a:rPr lang="en-US" sz="600" dirty="0">
                <a:latin typeface="Calibri" pitchFamily="34" charset="0"/>
                <a:cs typeface="Calibri" pitchFamily="34" charset="0"/>
              </a:rPr>
              <a:t>;   // these are about where mine are</a:t>
            </a:r>
          </a:p>
          <a:p>
            <a:r>
              <a:rPr lang="en-US" sz="600" dirty="0">
                <a:latin typeface="Calibri" pitchFamily="34" charset="0"/>
                <a:cs typeface="Calibri" pitchFamily="34" charset="0"/>
              </a:rPr>
              <a:t>        uint8_t </a:t>
            </a:r>
            <a:r>
              <a:rPr lang="en-US" sz="600" dirty="0" err="1">
                <a:latin typeface="Calibri" pitchFamily="34" charset="0"/>
                <a:cs typeface="Calibri" pitchFamily="34" charset="0"/>
              </a:rPr>
              <a:t>zeroJoyY</a:t>
            </a:r>
            <a:r>
              <a:rPr lang="en-US" sz="600" dirty="0">
                <a:latin typeface="Calibri" pitchFamily="34" charset="0"/>
                <a:cs typeface="Calibri" pitchFamily="34" charset="0"/>
              </a:rPr>
              <a:t>; // use </a:t>
            </a:r>
            <a:r>
              <a:rPr lang="en-US" sz="600" dirty="0" err="1">
                <a:latin typeface="Calibri" pitchFamily="34" charset="0"/>
                <a:cs typeface="Calibri" pitchFamily="34" charset="0"/>
              </a:rPr>
              <a:t>calibrateJoy</a:t>
            </a:r>
            <a:r>
              <a:rPr lang="en-US" sz="600" dirty="0">
                <a:latin typeface="Calibri" pitchFamily="34" charset="0"/>
                <a:cs typeface="Calibri" pitchFamily="34" charset="0"/>
              </a:rPr>
              <a:t> when the stick is at zero to correct</a:t>
            </a: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lastJoyX</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lastJoyY</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angles[3];</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boolean</a:t>
            </a:r>
            <a:r>
              <a:rPr lang="fr-FR" sz="600" dirty="0">
                <a:latin typeface="Calibri" pitchFamily="34" charset="0"/>
                <a:cs typeface="Calibri" pitchFamily="34" charset="0"/>
              </a:rPr>
              <a:t> </a:t>
            </a:r>
            <a:r>
              <a:rPr lang="fr-FR" sz="600" dirty="0" err="1">
                <a:latin typeface="Calibri" pitchFamily="34" charset="0"/>
                <a:cs typeface="Calibri" pitchFamily="34" charset="0"/>
              </a:rPr>
              <a:t>lastZ</a:t>
            </a:r>
            <a:r>
              <a:rPr lang="fr-FR" sz="600" dirty="0">
                <a:latin typeface="Calibri" pitchFamily="34" charset="0"/>
                <a:cs typeface="Calibri" pitchFamily="34" charset="0"/>
              </a:rPr>
              <a:t>, </a:t>
            </a:r>
            <a:r>
              <a:rPr lang="fr-FR" sz="600" dirty="0" err="1">
                <a:latin typeface="Calibri" pitchFamily="34" charset="0"/>
                <a:cs typeface="Calibri" pitchFamily="34" charset="0"/>
              </a:rPr>
              <a:t>lastC</a:t>
            </a:r>
            <a:r>
              <a:rPr lang="fr-FR" sz="600" dirty="0">
                <a:latin typeface="Calibri" pitchFamily="34" charset="0"/>
                <a:cs typeface="Calibri" pitchFamily="34" charset="0"/>
              </a:rPr>
              <a:t>; </a:t>
            </a:r>
          </a:p>
        </p:txBody>
      </p:sp>
      <p:sp>
        <p:nvSpPr>
          <p:cNvPr id="15" name="Rectangle 14"/>
          <p:cNvSpPr/>
          <p:nvPr/>
        </p:nvSpPr>
        <p:spPr>
          <a:xfrm>
            <a:off x="3000364" y="507944"/>
            <a:ext cx="5500694" cy="6278642"/>
          </a:xfrm>
          <a:prstGeom prst="rect">
            <a:avLst/>
          </a:prstGeom>
        </p:spPr>
        <p:txBody>
          <a:bodyPr wrap="square">
            <a:spAutoFit/>
          </a:bodyPr>
          <a:lstStyle/>
          <a:p>
            <a:r>
              <a:rPr lang="fr-FR" sz="600" dirty="0">
                <a:latin typeface="Calibri" pitchFamily="34" charset="0"/>
                <a:cs typeface="Calibri" pitchFamily="34" charset="0"/>
              </a:rPr>
              <a:t>public:</a:t>
            </a:r>
          </a:p>
          <a:p>
            <a:r>
              <a:rPr lang="fr-FR" sz="600" dirty="0">
                <a:latin typeface="Calibri" pitchFamily="34" charset="0"/>
                <a:cs typeface="Calibri" pitchFamily="34" charset="0"/>
              </a:rPr>
              <a:t>        </a:t>
            </a:r>
            <a:r>
              <a:rPr lang="fr-FR" sz="600" dirty="0" err="1">
                <a:latin typeface="Calibri" pitchFamily="34" charset="0"/>
                <a:cs typeface="Calibri" pitchFamily="34" charset="0"/>
              </a:rPr>
              <a:t>byte</a:t>
            </a:r>
            <a:r>
              <a:rPr lang="fr-FR" sz="600" dirty="0">
                <a:latin typeface="Calibri" pitchFamily="34" charset="0"/>
                <a:cs typeface="Calibri" pitchFamily="34" charset="0"/>
              </a:rPr>
              <a:t> </a:t>
            </a:r>
            <a:r>
              <a:rPr lang="fr-FR" sz="600" dirty="0" err="1">
                <a:latin typeface="Calibri" pitchFamily="34" charset="0"/>
                <a:cs typeface="Calibri" pitchFamily="34" charset="0"/>
              </a:rPr>
              <a:t>joyX</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byte</a:t>
            </a:r>
            <a:r>
              <a:rPr lang="fr-FR" sz="600" dirty="0">
                <a:latin typeface="Calibri" pitchFamily="34" charset="0"/>
                <a:cs typeface="Calibri" pitchFamily="34" charset="0"/>
              </a:rPr>
              <a:t> </a:t>
            </a:r>
            <a:r>
              <a:rPr lang="fr-FR" sz="600" dirty="0" err="1">
                <a:latin typeface="Calibri" pitchFamily="34" charset="0"/>
                <a:cs typeface="Calibri" pitchFamily="34" charset="0"/>
              </a:rPr>
              <a:t>joyY</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boolean</a:t>
            </a:r>
            <a:r>
              <a:rPr lang="fr-FR" sz="600" dirty="0">
                <a:latin typeface="Calibri" pitchFamily="34" charset="0"/>
                <a:cs typeface="Calibri" pitchFamily="34" charset="0"/>
              </a:rPr>
              <a:t> </a:t>
            </a:r>
            <a:r>
              <a:rPr lang="fr-FR" sz="600" dirty="0" err="1">
                <a:latin typeface="Calibri" pitchFamily="34" charset="0"/>
                <a:cs typeface="Calibri" pitchFamily="34" charset="0"/>
              </a:rPr>
              <a:t>buttonZ</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boolean</a:t>
            </a:r>
            <a:r>
              <a:rPr lang="fr-FR" sz="600" dirty="0">
                <a:latin typeface="Calibri" pitchFamily="34" charset="0"/>
                <a:cs typeface="Calibri" pitchFamily="34" charset="0"/>
              </a:rPr>
              <a:t> </a:t>
            </a:r>
            <a:r>
              <a:rPr lang="fr-FR" sz="600" dirty="0" err="1">
                <a:latin typeface="Calibri" pitchFamily="34" charset="0"/>
                <a:cs typeface="Calibri" pitchFamily="34" charset="0"/>
              </a:rPr>
              <a:t>buttonC</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void</a:t>
            </a:r>
            <a:r>
              <a:rPr lang="fr-FR" sz="600" dirty="0">
                <a:latin typeface="Calibri" pitchFamily="34" charset="0"/>
                <a:cs typeface="Calibri" pitchFamily="34" charset="0"/>
              </a:rPr>
              <a:t> </a:t>
            </a:r>
            <a:r>
              <a:rPr lang="fr-FR" sz="600" dirty="0" err="1">
                <a:latin typeface="Calibri" pitchFamily="34" charset="0"/>
                <a:cs typeface="Calibri" pitchFamily="34" charset="0"/>
              </a:rPr>
              <a:t>begin</a:t>
            </a:r>
            <a:r>
              <a:rPr lang="fr-FR" sz="600" dirty="0">
                <a:latin typeface="Calibri" pitchFamily="34" charset="0"/>
                <a:cs typeface="Calibri" pitchFamily="34" charset="0"/>
              </a:rPr>
              <a:t>() </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Wire.begin</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cnt</a:t>
            </a:r>
            <a:r>
              <a:rPr lang="fr-FR" sz="600" dirty="0">
                <a:latin typeface="Calibri" pitchFamily="34" charset="0"/>
                <a:cs typeface="Calibri" pitchFamily="34" charset="0"/>
              </a:rPr>
              <a:t> = 0;</a:t>
            </a:r>
          </a:p>
          <a:p>
            <a:r>
              <a:rPr lang="fr-FR" sz="600" dirty="0">
                <a:latin typeface="Calibri" pitchFamily="34" charset="0"/>
                <a:cs typeface="Calibri" pitchFamily="34" charset="0"/>
              </a:rPr>
              <a:t>            </a:t>
            </a:r>
            <a:r>
              <a:rPr lang="fr-FR" sz="600" dirty="0" err="1">
                <a:latin typeface="Calibri" pitchFamily="34" charset="0"/>
                <a:cs typeface="Calibri" pitchFamily="34" charset="0"/>
              </a:rPr>
              <a:t>averageCounter</a:t>
            </a:r>
            <a:r>
              <a:rPr lang="fr-FR" sz="600" dirty="0">
                <a:latin typeface="Calibri" pitchFamily="34" charset="0"/>
                <a:cs typeface="Calibri" pitchFamily="34" charset="0"/>
              </a:rPr>
              <a:t> = 0;</a:t>
            </a:r>
          </a:p>
          <a:p>
            <a:r>
              <a:rPr lang="en-US" sz="600" dirty="0">
                <a:latin typeface="Calibri" pitchFamily="34" charset="0"/>
                <a:cs typeface="Calibri" pitchFamily="34" charset="0"/>
              </a:rPr>
              <a:t>            // instead of the common 0x40 -&gt; 0x00 initialization, we use 0xF0 -&gt; 0x55 followed </a:t>
            </a:r>
          </a:p>
          <a:p>
            <a:r>
              <a:rPr lang="en-US" sz="600" dirty="0">
                <a:latin typeface="Calibri" pitchFamily="34" charset="0"/>
                <a:cs typeface="Calibri" pitchFamily="34" charset="0"/>
              </a:rPr>
              <a:t>            //by 0xFB -&gt; 0x00, this lets us use 3rd party </a:t>
            </a:r>
            <a:r>
              <a:rPr lang="en-US" sz="600" dirty="0" err="1">
                <a:latin typeface="Calibri" pitchFamily="34" charset="0"/>
                <a:cs typeface="Calibri" pitchFamily="34" charset="0"/>
              </a:rPr>
              <a:t>nunchucks</a:t>
            </a:r>
            <a:r>
              <a:rPr lang="en-US" sz="600" dirty="0">
                <a:latin typeface="Calibri" pitchFamily="34" charset="0"/>
                <a:cs typeface="Calibri" pitchFamily="34" charset="0"/>
              </a:rPr>
              <a:t> (like cheap $4 </a:t>
            </a:r>
            <a:r>
              <a:rPr lang="en-US" sz="600" dirty="0" err="1">
                <a:latin typeface="Calibri" pitchFamily="34" charset="0"/>
                <a:cs typeface="Calibri" pitchFamily="34" charset="0"/>
              </a:rPr>
              <a:t>ebay</a:t>
            </a:r>
            <a:r>
              <a:rPr lang="en-US" sz="600" dirty="0">
                <a:latin typeface="Calibri" pitchFamily="34" charset="0"/>
                <a:cs typeface="Calibri" pitchFamily="34" charset="0"/>
              </a:rPr>
              <a:t> ones)</a:t>
            </a:r>
          </a:p>
          <a:p>
            <a:r>
              <a:rPr lang="en-US" sz="600" dirty="0">
                <a:latin typeface="Calibri" pitchFamily="34" charset="0"/>
                <a:cs typeface="Calibri" pitchFamily="34" charset="0"/>
              </a:rPr>
              <a:t>            // while still letting us use official </a:t>
            </a:r>
            <a:r>
              <a:rPr lang="en-US" sz="600" dirty="0" err="1">
                <a:latin typeface="Calibri" pitchFamily="34" charset="0"/>
                <a:cs typeface="Calibri" pitchFamily="34" charset="0"/>
              </a:rPr>
              <a:t>oness</a:t>
            </a:r>
            <a:r>
              <a:rPr lang="en-US" sz="600" dirty="0">
                <a:latin typeface="Calibri" pitchFamily="34" charset="0"/>
                <a:cs typeface="Calibri" pitchFamily="34" charset="0"/>
              </a:rPr>
              <a:t>. Only side effect is that we no longer need </a:t>
            </a:r>
          </a:p>
          <a:p>
            <a:r>
              <a:rPr lang="en-US" sz="600" dirty="0">
                <a:latin typeface="Calibri" pitchFamily="34" charset="0"/>
                <a:cs typeface="Calibri" pitchFamily="34" charset="0"/>
              </a:rPr>
              <a:t>            //to decode bytes in _</a:t>
            </a:r>
            <a:r>
              <a:rPr lang="en-US" sz="600" dirty="0" err="1">
                <a:latin typeface="Calibri" pitchFamily="34" charset="0"/>
                <a:cs typeface="Calibri" pitchFamily="34" charset="0"/>
              </a:rPr>
              <a:t>nunchuk_decode_byte</a:t>
            </a:r>
            <a:endParaRPr lang="en-US" sz="600" dirty="0">
              <a:latin typeface="Calibri" pitchFamily="34" charset="0"/>
              <a:cs typeface="Calibri" pitchFamily="34" charset="0"/>
            </a:endParaRPr>
          </a:p>
          <a:p>
            <a:r>
              <a:rPr lang="fr-FR" sz="600" dirty="0">
                <a:latin typeface="Calibri" pitchFamily="34" charset="0"/>
                <a:cs typeface="Calibri" pitchFamily="34" charset="0"/>
              </a:rPr>
              <a:t>            // </a:t>
            </a:r>
            <a:r>
              <a:rPr lang="fr-FR" sz="600" dirty="0" err="1">
                <a:latin typeface="Calibri" pitchFamily="34" charset="0"/>
                <a:cs typeface="Calibri" pitchFamily="34" charset="0"/>
              </a:rPr>
              <a:t>see</a:t>
            </a:r>
            <a:r>
              <a:rPr lang="fr-FR" sz="600" dirty="0">
                <a:latin typeface="Calibri" pitchFamily="34" charset="0"/>
                <a:cs typeface="Calibri" pitchFamily="34" charset="0"/>
              </a:rPr>
              <a:t> http://www.arduino.cc/cgi-bin/yabb2/YaBB.pl?num=1264805255</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Wire.beginTransmission</a:t>
            </a:r>
            <a:r>
              <a:rPr lang="fr-FR" sz="600" dirty="0">
                <a:latin typeface="Calibri" pitchFamily="34" charset="0"/>
                <a:cs typeface="Calibri" pitchFamily="34" charset="0"/>
              </a:rPr>
              <a:t>(0x52);// </a:t>
            </a:r>
            <a:r>
              <a:rPr lang="fr-FR" sz="600" dirty="0" err="1">
                <a:latin typeface="Calibri" pitchFamily="34" charset="0"/>
                <a:cs typeface="Calibri" pitchFamily="34" charset="0"/>
              </a:rPr>
              <a:t>device</a:t>
            </a:r>
            <a:r>
              <a:rPr lang="fr-FR" sz="600" dirty="0">
                <a:latin typeface="Calibri" pitchFamily="34" charset="0"/>
                <a:cs typeface="Calibri" pitchFamily="34" charset="0"/>
              </a:rPr>
              <a:t> </a:t>
            </a:r>
            <a:r>
              <a:rPr lang="fr-FR" sz="600" dirty="0" err="1">
                <a:latin typeface="Calibri" pitchFamily="34" charset="0"/>
                <a:cs typeface="Calibri" pitchFamily="34" charset="0"/>
              </a:rPr>
              <a:t>address</a:t>
            </a:r>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Wire.send</a:t>
            </a:r>
            <a:r>
              <a:rPr lang="fr-FR" sz="600" dirty="0">
                <a:latin typeface="Calibri" pitchFamily="34" charset="0"/>
                <a:cs typeface="Calibri" pitchFamily="34" charset="0"/>
              </a:rPr>
              <a:t>(0xF0);</a:t>
            </a:r>
          </a:p>
          <a:p>
            <a:r>
              <a:rPr lang="fr-FR" sz="600" dirty="0">
                <a:latin typeface="Calibri" pitchFamily="34" charset="0"/>
                <a:cs typeface="Calibri" pitchFamily="34" charset="0"/>
              </a:rPr>
              <a:t>            </a:t>
            </a:r>
            <a:r>
              <a:rPr lang="fr-FR" sz="600" dirty="0" err="1">
                <a:latin typeface="Calibri" pitchFamily="34" charset="0"/>
                <a:cs typeface="Calibri" pitchFamily="34" charset="0"/>
              </a:rPr>
              <a:t>Wire.send</a:t>
            </a:r>
            <a:r>
              <a:rPr lang="fr-FR" sz="600" dirty="0">
                <a:latin typeface="Calibri" pitchFamily="34" charset="0"/>
                <a:cs typeface="Calibri" pitchFamily="34" charset="0"/>
              </a:rPr>
              <a:t>(0x55);</a:t>
            </a:r>
          </a:p>
          <a:p>
            <a:r>
              <a:rPr lang="fr-FR" sz="600" dirty="0">
                <a:latin typeface="Calibri" pitchFamily="34" charset="0"/>
                <a:cs typeface="Calibri" pitchFamily="34" charset="0"/>
              </a:rPr>
              <a:t>            </a:t>
            </a:r>
            <a:r>
              <a:rPr lang="fr-FR" sz="600" dirty="0" err="1">
                <a:latin typeface="Calibri" pitchFamily="34" charset="0"/>
                <a:cs typeface="Calibri" pitchFamily="34" charset="0"/>
              </a:rPr>
              <a:t>Wire.endTransmission</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delay</a:t>
            </a:r>
            <a:r>
              <a:rPr lang="fr-FR" sz="600" dirty="0">
                <a:latin typeface="Calibri" pitchFamily="34" charset="0"/>
                <a:cs typeface="Calibri" pitchFamily="34" charset="0"/>
              </a:rPr>
              <a:t>(1);</a:t>
            </a:r>
          </a:p>
          <a:p>
            <a:r>
              <a:rPr lang="fr-FR" sz="600" dirty="0">
                <a:latin typeface="Calibri" pitchFamily="34" charset="0"/>
                <a:cs typeface="Calibri" pitchFamily="34" charset="0"/>
              </a:rPr>
              <a:t>            </a:t>
            </a:r>
            <a:r>
              <a:rPr lang="fr-FR" sz="600" dirty="0" err="1">
                <a:latin typeface="Calibri" pitchFamily="34" charset="0"/>
                <a:cs typeface="Calibri" pitchFamily="34" charset="0"/>
              </a:rPr>
              <a:t>Wire.beginTransmission</a:t>
            </a:r>
            <a:r>
              <a:rPr lang="fr-FR" sz="600" dirty="0">
                <a:latin typeface="Calibri" pitchFamily="34" charset="0"/>
                <a:cs typeface="Calibri" pitchFamily="34" charset="0"/>
              </a:rPr>
              <a:t>(0x52);</a:t>
            </a:r>
          </a:p>
          <a:p>
            <a:r>
              <a:rPr lang="fr-FR" sz="600" dirty="0">
                <a:latin typeface="Calibri" pitchFamily="34" charset="0"/>
                <a:cs typeface="Calibri" pitchFamily="34" charset="0"/>
              </a:rPr>
              <a:t>            </a:t>
            </a:r>
            <a:r>
              <a:rPr lang="fr-FR" sz="600" dirty="0" err="1">
                <a:latin typeface="Calibri" pitchFamily="34" charset="0"/>
                <a:cs typeface="Calibri" pitchFamily="34" charset="0"/>
              </a:rPr>
              <a:t>Wire.send</a:t>
            </a:r>
            <a:r>
              <a:rPr lang="fr-FR" sz="600" dirty="0">
                <a:latin typeface="Calibri" pitchFamily="34" charset="0"/>
                <a:cs typeface="Calibri" pitchFamily="34" charset="0"/>
              </a:rPr>
              <a:t>(0xFB);</a:t>
            </a:r>
          </a:p>
          <a:p>
            <a:r>
              <a:rPr lang="fr-FR" sz="600" dirty="0">
                <a:latin typeface="Calibri" pitchFamily="34" charset="0"/>
                <a:cs typeface="Calibri" pitchFamily="34" charset="0"/>
              </a:rPr>
              <a:t>            </a:t>
            </a:r>
            <a:r>
              <a:rPr lang="fr-FR" sz="600" dirty="0" err="1">
                <a:latin typeface="Calibri" pitchFamily="34" charset="0"/>
                <a:cs typeface="Calibri" pitchFamily="34" charset="0"/>
              </a:rPr>
              <a:t>Wire.send</a:t>
            </a:r>
            <a:r>
              <a:rPr lang="fr-FR" sz="600" dirty="0">
                <a:latin typeface="Calibri" pitchFamily="34" charset="0"/>
                <a:cs typeface="Calibri" pitchFamily="34" charset="0"/>
              </a:rPr>
              <a:t>(0x00);</a:t>
            </a:r>
          </a:p>
          <a:p>
            <a:r>
              <a:rPr lang="fr-FR" sz="600" dirty="0">
                <a:latin typeface="Calibri" pitchFamily="34" charset="0"/>
                <a:cs typeface="Calibri" pitchFamily="34" charset="0"/>
              </a:rPr>
              <a:t>            </a:t>
            </a:r>
            <a:r>
              <a:rPr lang="fr-FR" sz="600" dirty="0" err="1">
                <a:latin typeface="Calibri" pitchFamily="34" charset="0"/>
                <a:cs typeface="Calibri" pitchFamily="34" charset="0"/>
              </a:rPr>
              <a:t>Wire.endTransmission</a:t>
            </a:r>
            <a:r>
              <a:rPr lang="fr-FR" sz="600" dirty="0">
                <a:latin typeface="Calibri" pitchFamily="34" charset="0"/>
                <a:cs typeface="Calibri" pitchFamily="34" charset="0"/>
              </a:rPr>
              <a:t>();</a:t>
            </a:r>
          </a:p>
          <a:p>
            <a:r>
              <a:rPr lang="fr-FR" sz="600" dirty="0">
                <a:latin typeface="Calibri" pitchFamily="34" charset="0"/>
                <a:cs typeface="Calibri" pitchFamily="34" charset="0"/>
              </a:rPr>
              <a:t>            update();            </a:t>
            </a:r>
          </a:p>
          <a:p>
            <a:r>
              <a:rPr lang="fr-FR" sz="600" dirty="0">
                <a:latin typeface="Calibri" pitchFamily="34" charset="0"/>
                <a:cs typeface="Calibri" pitchFamily="34" charset="0"/>
              </a:rPr>
              <a:t>            for (i = 0; i&lt;3;i++) {</a:t>
            </a:r>
          </a:p>
          <a:p>
            <a:r>
              <a:rPr lang="fr-FR" sz="600" dirty="0">
                <a:latin typeface="Calibri" pitchFamily="34" charset="0"/>
                <a:cs typeface="Calibri" pitchFamily="34" charset="0"/>
              </a:rPr>
              <a:t>                angles[i] = 0;</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zeroJoyX</a:t>
            </a:r>
            <a:r>
              <a:rPr lang="fr-FR" sz="600" dirty="0">
                <a:latin typeface="Calibri" pitchFamily="34" charset="0"/>
                <a:cs typeface="Calibri" pitchFamily="34" charset="0"/>
              </a:rPr>
              <a:t> = DEFAULT_ZERO_JOY_X;</a:t>
            </a:r>
          </a:p>
          <a:p>
            <a:r>
              <a:rPr lang="fr-FR" sz="600" dirty="0">
                <a:latin typeface="Calibri" pitchFamily="34" charset="0"/>
                <a:cs typeface="Calibri" pitchFamily="34" charset="0"/>
              </a:rPr>
              <a:t>            </a:t>
            </a:r>
            <a:r>
              <a:rPr lang="fr-FR" sz="600" dirty="0" err="1">
                <a:latin typeface="Calibri" pitchFamily="34" charset="0"/>
                <a:cs typeface="Calibri" pitchFamily="34" charset="0"/>
              </a:rPr>
              <a:t>zeroJoyY</a:t>
            </a:r>
            <a:r>
              <a:rPr lang="fr-FR" sz="600" dirty="0">
                <a:latin typeface="Calibri" pitchFamily="34" charset="0"/>
                <a:cs typeface="Calibri" pitchFamily="34" charset="0"/>
              </a:rPr>
              <a:t> = DEFAULT_ZERO_JOY_Y;</a:t>
            </a:r>
          </a:p>
          <a:p>
            <a:r>
              <a:rPr lang="fr-FR" sz="600" dirty="0">
                <a:latin typeface="Calibri" pitchFamily="34" charset="0"/>
                <a:cs typeface="Calibri" pitchFamily="34" charset="0"/>
              </a:rPr>
              <a:t>        }</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void</a:t>
            </a:r>
            <a:r>
              <a:rPr lang="fr-FR" sz="600" dirty="0">
                <a:latin typeface="Calibri" pitchFamily="34" charset="0"/>
                <a:cs typeface="Calibri" pitchFamily="34" charset="0"/>
              </a:rPr>
              <a:t> </a:t>
            </a:r>
            <a:r>
              <a:rPr lang="fr-FR" sz="600" dirty="0" err="1">
                <a:latin typeface="Calibri" pitchFamily="34" charset="0"/>
                <a:cs typeface="Calibri" pitchFamily="34" charset="0"/>
              </a:rPr>
              <a:t>calibrateJoy</a:t>
            </a:r>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zeroJoyX</a:t>
            </a:r>
            <a:r>
              <a:rPr lang="fr-FR" sz="600" dirty="0">
                <a:latin typeface="Calibri" pitchFamily="34" charset="0"/>
                <a:cs typeface="Calibri" pitchFamily="34" charset="0"/>
              </a:rPr>
              <a:t> = </a:t>
            </a:r>
            <a:r>
              <a:rPr lang="fr-FR" sz="600" dirty="0" err="1">
                <a:latin typeface="Calibri" pitchFamily="34" charset="0"/>
                <a:cs typeface="Calibri" pitchFamily="34" charset="0"/>
              </a:rPr>
              <a:t>joyX</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zeroJoyY</a:t>
            </a:r>
            <a:r>
              <a:rPr lang="fr-FR" sz="600" dirty="0">
                <a:latin typeface="Calibri" pitchFamily="34" charset="0"/>
                <a:cs typeface="Calibri" pitchFamily="34" charset="0"/>
              </a:rPr>
              <a:t> = </a:t>
            </a:r>
            <a:r>
              <a:rPr lang="fr-FR" sz="600" dirty="0" err="1">
                <a:latin typeface="Calibri" pitchFamily="34" charset="0"/>
                <a:cs typeface="Calibri" pitchFamily="34" charset="0"/>
              </a:rPr>
              <a:t>joyY</a:t>
            </a:r>
            <a:r>
              <a:rPr lang="fr-FR" sz="600" dirty="0">
                <a:latin typeface="Calibri" pitchFamily="34" charset="0"/>
                <a:cs typeface="Calibri" pitchFamily="34" charset="0"/>
              </a:rPr>
              <a:t>;</a:t>
            </a:r>
          </a:p>
          <a:p>
            <a:r>
              <a:rPr lang="fr-FR" sz="600" dirty="0">
                <a:latin typeface="Calibri" pitchFamily="34" charset="0"/>
                <a:cs typeface="Calibri" pitchFamily="34" charset="0"/>
              </a:rPr>
              <a:t>        }</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void</a:t>
            </a:r>
            <a:r>
              <a:rPr lang="fr-FR" sz="600" dirty="0">
                <a:latin typeface="Calibri" pitchFamily="34" charset="0"/>
                <a:cs typeface="Calibri" pitchFamily="34" charset="0"/>
              </a:rPr>
              <a:t> update() {</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Wire.requestFrom</a:t>
            </a:r>
            <a:r>
              <a:rPr lang="en-US" sz="600" dirty="0">
                <a:latin typeface="Calibri" pitchFamily="34" charset="0"/>
                <a:cs typeface="Calibri" pitchFamily="34" charset="0"/>
              </a:rPr>
              <a:t> (0x52, 6);// request data from </a:t>
            </a:r>
            <a:r>
              <a:rPr lang="en-US" sz="600" dirty="0" err="1">
                <a:latin typeface="Calibri" pitchFamily="34" charset="0"/>
                <a:cs typeface="Calibri" pitchFamily="34" charset="0"/>
              </a:rPr>
              <a:t>nunchuck</a:t>
            </a:r>
            <a:endParaRPr lang="en-US"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while</a:t>
            </a:r>
            <a:r>
              <a:rPr lang="fr-FR" sz="600" dirty="0">
                <a:latin typeface="Calibri" pitchFamily="34" charset="0"/>
                <a:cs typeface="Calibri" pitchFamily="34" charset="0"/>
              </a:rPr>
              <a:t> (</a:t>
            </a:r>
            <a:r>
              <a:rPr lang="fr-FR" sz="600" dirty="0" err="1">
                <a:latin typeface="Calibri" pitchFamily="34" charset="0"/>
                <a:cs typeface="Calibri" pitchFamily="34" charset="0"/>
              </a:rPr>
              <a:t>Wire.available</a:t>
            </a:r>
            <a:r>
              <a:rPr lang="fr-FR" sz="600" dirty="0">
                <a:latin typeface="Calibri" pitchFamily="34" charset="0"/>
                <a:cs typeface="Calibri" pitchFamily="34" charset="0"/>
              </a:rPr>
              <a:t> ()) { </a:t>
            </a:r>
            <a:r>
              <a:rPr lang="en-US" sz="600" dirty="0">
                <a:latin typeface="Calibri" pitchFamily="34" charset="0"/>
                <a:cs typeface="Calibri" pitchFamily="34" charset="0"/>
              </a:rPr>
              <a:t>// receive byte as an integer</a:t>
            </a:r>
          </a:p>
          <a:p>
            <a:r>
              <a:rPr lang="fr-FR" sz="600" dirty="0">
                <a:latin typeface="Calibri" pitchFamily="34" charset="0"/>
                <a:cs typeface="Calibri" pitchFamily="34" charset="0"/>
              </a:rPr>
              <a:t>                </a:t>
            </a:r>
            <a:r>
              <a:rPr lang="fr-FR" sz="600" dirty="0" err="1">
                <a:latin typeface="Calibri" pitchFamily="34" charset="0"/>
                <a:cs typeface="Calibri" pitchFamily="34" charset="0"/>
              </a:rPr>
              <a:t>status</a:t>
            </a:r>
            <a:r>
              <a:rPr lang="fr-FR" sz="600" dirty="0">
                <a:latin typeface="Calibri" pitchFamily="34" charset="0"/>
                <a:cs typeface="Calibri" pitchFamily="34" charset="0"/>
              </a:rPr>
              <a:t>[</a:t>
            </a:r>
            <a:r>
              <a:rPr lang="fr-FR" sz="600" dirty="0" err="1">
                <a:latin typeface="Calibri" pitchFamily="34" charset="0"/>
                <a:cs typeface="Calibri" pitchFamily="34" charset="0"/>
              </a:rPr>
              <a:t>cnt</a:t>
            </a:r>
            <a:r>
              <a:rPr lang="fr-FR" sz="600" dirty="0">
                <a:latin typeface="Calibri" pitchFamily="34" charset="0"/>
                <a:cs typeface="Calibri" pitchFamily="34" charset="0"/>
              </a:rPr>
              <a:t>] = </a:t>
            </a:r>
            <a:r>
              <a:rPr lang="fr-FR" sz="600" dirty="0" err="1">
                <a:latin typeface="Calibri" pitchFamily="34" charset="0"/>
                <a:cs typeface="Calibri" pitchFamily="34" charset="0"/>
              </a:rPr>
              <a:t>_nunchuk_decode_byte</a:t>
            </a:r>
            <a:r>
              <a:rPr lang="fr-FR" sz="600" dirty="0">
                <a:latin typeface="Calibri" pitchFamily="34" charset="0"/>
                <a:cs typeface="Calibri" pitchFamily="34" charset="0"/>
              </a:rPr>
              <a:t> (</a:t>
            </a:r>
            <a:r>
              <a:rPr lang="fr-FR" sz="600" dirty="0" err="1">
                <a:latin typeface="Calibri" pitchFamily="34" charset="0"/>
                <a:cs typeface="Calibri" pitchFamily="34" charset="0"/>
              </a:rPr>
              <a:t>Wire.receive</a:t>
            </a:r>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cnt</a:t>
            </a:r>
            <a:r>
              <a:rPr lang="fr-FR" sz="600" dirty="0">
                <a:latin typeface="Calibri" pitchFamily="34" charset="0"/>
                <a:cs typeface="Calibri" pitchFamily="34" charset="0"/>
              </a:rPr>
              <a:t>++;</a:t>
            </a:r>
          </a:p>
          <a:p>
            <a:r>
              <a:rPr lang="fr-FR" sz="600" dirty="0">
                <a:latin typeface="Calibri" pitchFamily="34" charset="0"/>
                <a:cs typeface="Calibri" pitchFamily="34" charset="0"/>
              </a:rPr>
              <a:t>            }</a:t>
            </a:r>
          </a:p>
          <a:p>
            <a:r>
              <a:rPr lang="fr-FR" sz="600" dirty="0">
                <a:latin typeface="Calibri" pitchFamily="34" charset="0"/>
                <a:cs typeface="Calibri" pitchFamily="34" charset="0"/>
              </a:rPr>
              <a:t>            if (</a:t>
            </a:r>
            <a:r>
              <a:rPr lang="fr-FR" sz="600" dirty="0" err="1">
                <a:latin typeface="Calibri" pitchFamily="34" charset="0"/>
                <a:cs typeface="Calibri" pitchFamily="34" charset="0"/>
              </a:rPr>
              <a:t>cnt</a:t>
            </a:r>
            <a:r>
              <a:rPr lang="fr-FR" sz="600" dirty="0">
                <a:latin typeface="Calibri" pitchFamily="34" charset="0"/>
                <a:cs typeface="Calibri" pitchFamily="34" charset="0"/>
              </a:rPr>
              <a:t> &gt; 5) {</a:t>
            </a:r>
          </a:p>
          <a:p>
            <a:r>
              <a:rPr lang="fr-FR" sz="600" dirty="0">
                <a:latin typeface="Calibri" pitchFamily="34" charset="0"/>
                <a:cs typeface="Calibri" pitchFamily="34" charset="0"/>
              </a:rPr>
              <a:t>                </a:t>
            </a:r>
            <a:r>
              <a:rPr lang="fr-FR" sz="600" dirty="0" err="1">
                <a:latin typeface="Calibri" pitchFamily="34" charset="0"/>
                <a:cs typeface="Calibri" pitchFamily="34" charset="0"/>
              </a:rPr>
              <a:t>lastZ</a:t>
            </a:r>
            <a:r>
              <a:rPr lang="fr-FR" sz="600" dirty="0">
                <a:latin typeface="Calibri" pitchFamily="34" charset="0"/>
                <a:cs typeface="Calibri" pitchFamily="34" charset="0"/>
              </a:rPr>
              <a:t> = </a:t>
            </a:r>
            <a:r>
              <a:rPr lang="fr-FR" sz="600" dirty="0" err="1">
                <a:latin typeface="Calibri" pitchFamily="34" charset="0"/>
                <a:cs typeface="Calibri" pitchFamily="34" charset="0"/>
              </a:rPr>
              <a:t>buttonZ</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lastC</a:t>
            </a:r>
            <a:r>
              <a:rPr lang="fr-FR" sz="600" dirty="0">
                <a:latin typeface="Calibri" pitchFamily="34" charset="0"/>
                <a:cs typeface="Calibri" pitchFamily="34" charset="0"/>
              </a:rPr>
              <a:t> = </a:t>
            </a:r>
            <a:r>
              <a:rPr lang="fr-FR" sz="600" dirty="0" err="1">
                <a:latin typeface="Calibri" pitchFamily="34" charset="0"/>
                <a:cs typeface="Calibri" pitchFamily="34" charset="0"/>
              </a:rPr>
              <a:t>buttonC</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lastJoyX</a:t>
            </a:r>
            <a:r>
              <a:rPr lang="fr-FR" sz="600" dirty="0">
                <a:latin typeface="Calibri" pitchFamily="34" charset="0"/>
                <a:cs typeface="Calibri" pitchFamily="34" charset="0"/>
              </a:rPr>
              <a:t> = </a:t>
            </a:r>
            <a:r>
              <a:rPr lang="fr-FR" sz="600" dirty="0" err="1">
                <a:latin typeface="Calibri" pitchFamily="34" charset="0"/>
                <a:cs typeface="Calibri" pitchFamily="34" charset="0"/>
              </a:rPr>
              <a:t>readJoyX</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lastJoyY</a:t>
            </a:r>
            <a:r>
              <a:rPr lang="fr-FR" sz="600" dirty="0">
                <a:latin typeface="Calibri" pitchFamily="34" charset="0"/>
                <a:cs typeface="Calibri" pitchFamily="34" charset="0"/>
              </a:rPr>
              <a:t> = </a:t>
            </a:r>
            <a:r>
              <a:rPr lang="fr-FR" sz="600" dirty="0" err="1">
                <a:latin typeface="Calibri" pitchFamily="34" charset="0"/>
                <a:cs typeface="Calibri" pitchFamily="34" charset="0"/>
              </a:rPr>
              <a:t>readJoyY</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averageCounter</a:t>
            </a:r>
            <a:r>
              <a:rPr lang="fr-FR" sz="600" dirty="0">
                <a:latin typeface="Calibri" pitchFamily="34" charset="0"/>
                <a:cs typeface="Calibri" pitchFamily="34" charset="0"/>
              </a:rPr>
              <a:t> ++;</a:t>
            </a:r>
          </a:p>
          <a:p>
            <a:r>
              <a:rPr lang="fr-FR" sz="600" dirty="0">
                <a:latin typeface="Calibri" pitchFamily="34" charset="0"/>
                <a:cs typeface="Calibri" pitchFamily="34" charset="0"/>
              </a:rPr>
              <a:t>                //if (</a:t>
            </a:r>
            <a:r>
              <a:rPr lang="fr-FR" sz="600" dirty="0" err="1">
                <a:latin typeface="Calibri" pitchFamily="34" charset="0"/>
                <a:cs typeface="Calibri" pitchFamily="34" charset="0"/>
              </a:rPr>
              <a:t>averageCounter</a:t>
            </a:r>
            <a:r>
              <a:rPr lang="fr-FR" sz="600" dirty="0">
                <a:latin typeface="Calibri" pitchFamily="34" charset="0"/>
                <a:cs typeface="Calibri" pitchFamily="34" charset="0"/>
              </a:rPr>
              <a:t> &gt;= AVERAGE_N)</a:t>
            </a:r>
          </a:p>
          <a:p>
            <a:r>
              <a:rPr lang="fr-FR" sz="600" dirty="0">
                <a:latin typeface="Calibri" pitchFamily="34" charset="0"/>
                <a:cs typeface="Calibri" pitchFamily="34" charset="0"/>
              </a:rPr>
              <a:t>                //    </a:t>
            </a:r>
            <a:r>
              <a:rPr lang="fr-FR" sz="600" dirty="0" err="1">
                <a:latin typeface="Calibri" pitchFamily="34" charset="0"/>
                <a:cs typeface="Calibri" pitchFamily="34" charset="0"/>
              </a:rPr>
              <a:t>averageCounter</a:t>
            </a:r>
            <a:r>
              <a:rPr lang="fr-FR" sz="600" dirty="0">
                <a:latin typeface="Calibri" pitchFamily="34" charset="0"/>
                <a:cs typeface="Calibri" pitchFamily="34" charset="0"/>
              </a:rPr>
              <a:t> = 0;</a:t>
            </a:r>
          </a:p>
          <a:p>
            <a:r>
              <a:rPr lang="fr-FR" sz="600" dirty="0">
                <a:latin typeface="Calibri" pitchFamily="34" charset="0"/>
                <a:cs typeface="Calibri" pitchFamily="34" charset="0"/>
              </a:rPr>
              <a:t>                </a:t>
            </a:r>
            <a:r>
              <a:rPr lang="fr-FR" sz="600" dirty="0" err="1">
                <a:latin typeface="Calibri" pitchFamily="34" charset="0"/>
                <a:cs typeface="Calibri" pitchFamily="34" charset="0"/>
              </a:rPr>
              <a:t>cnt</a:t>
            </a:r>
            <a:r>
              <a:rPr lang="fr-FR" sz="600" dirty="0">
                <a:latin typeface="Calibri" pitchFamily="34" charset="0"/>
                <a:cs typeface="Calibri" pitchFamily="34" charset="0"/>
              </a:rPr>
              <a:t> = 0;</a:t>
            </a:r>
          </a:p>
          <a:p>
            <a:r>
              <a:rPr lang="fr-FR" sz="600" dirty="0">
                <a:latin typeface="Calibri" pitchFamily="34" charset="0"/>
                <a:cs typeface="Calibri" pitchFamily="34" charset="0"/>
              </a:rPr>
              <a:t>                </a:t>
            </a:r>
            <a:r>
              <a:rPr lang="fr-FR" sz="600" dirty="0" err="1">
                <a:latin typeface="Calibri" pitchFamily="34" charset="0"/>
                <a:cs typeface="Calibri" pitchFamily="34" charset="0"/>
              </a:rPr>
              <a:t>joyX</a:t>
            </a:r>
            <a:r>
              <a:rPr lang="fr-FR" sz="600" dirty="0">
                <a:latin typeface="Calibri" pitchFamily="34" charset="0"/>
                <a:cs typeface="Calibri" pitchFamily="34" charset="0"/>
              </a:rPr>
              <a:t> = (</a:t>
            </a:r>
            <a:r>
              <a:rPr lang="fr-FR" sz="600" dirty="0" err="1">
                <a:latin typeface="Calibri" pitchFamily="34" charset="0"/>
                <a:cs typeface="Calibri" pitchFamily="34" charset="0"/>
              </a:rPr>
              <a:t>status</a:t>
            </a:r>
            <a:r>
              <a:rPr lang="fr-FR" sz="600" dirty="0">
                <a:latin typeface="Calibri" pitchFamily="34" charset="0"/>
                <a:cs typeface="Calibri" pitchFamily="34" charset="0"/>
              </a:rPr>
              <a:t>[0]);</a:t>
            </a:r>
          </a:p>
          <a:p>
            <a:r>
              <a:rPr lang="fr-FR" sz="600" dirty="0">
                <a:latin typeface="Calibri" pitchFamily="34" charset="0"/>
                <a:cs typeface="Calibri" pitchFamily="34" charset="0"/>
              </a:rPr>
              <a:t>                </a:t>
            </a:r>
            <a:r>
              <a:rPr lang="fr-FR" sz="600" dirty="0" err="1">
                <a:latin typeface="Calibri" pitchFamily="34" charset="0"/>
                <a:cs typeface="Calibri" pitchFamily="34" charset="0"/>
              </a:rPr>
              <a:t>joyY</a:t>
            </a:r>
            <a:r>
              <a:rPr lang="fr-FR" sz="600" dirty="0">
                <a:latin typeface="Calibri" pitchFamily="34" charset="0"/>
                <a:cs typeface="Calibri" pitchFamily="34" charset="0"/>
              </a:rPr>
              <a:t> = (</a:t>
            </a:r>
            <a:r>
              <a:rPr lang="fr-FR" sz="600" dirty="0" err="1">
                <a:latin typeface="Calibri" pitchFamily="34" charset="0"/>
                <a:cs typeface="Calibri" pitchFamily="34" charset="0"/>
              </a:rPr>
              <a:t>status</a:t>
            </a:r>
            <a:r>
              <a:rPr lang="fr-FR" sz="600" dirty="0">
                <a:latin typeface="Calibri" pitchFamily="34" charset="0"/>
                <a:cs typeface="Calibri" pitchFamily="34" charset="0"/>
              </a:rPr>
              <a:t>[1]);</a:t>
            </a:r>
          </a:p>
          <a:p>
            <a:r>
              <a:rPr lang="nn-NO" sz="600" dirty="0">
                <a:latin typeface="Calibri" pitchFamily="34" charset="0"/>
                <a:cs typeface="Calibri" pitchFamily="34" charset="0"/>
              </a:rPr>
              <a:t>                for (i = 0; i &lt; 3; i++) </a:t>
            </a:r>
          </a:p>
          <a:p>
            <a:r>
              <a:rPr lang="fr-FR" sz="600" dirty="0">
                <a:latin typeface="Calibri" pitchFamily="34" charset="0"/>
                <a:cs typeface="Calibri" pitchFamily="34" charset="0"/>
              </a:rPr>
              <a:t>//</a:t>
            </a:r>
            <a:r>
              <a:rPr lang="fr-FR" sz="600" dirty="0" err="1">
                <a:latin typeface="Calibri" pitchFamily="34" charset="0"/>
                <a:cs typeface="Calibri" pitchFamily="34" charset="0"/>
              </a:rPr>
              <a:t>accelArray</a:t>
            </a:r>
            <a:r>
              <a:rPr lang="fr-FR" sz="600" dirty="0">
                <a:latin typeface="Calibri" pitchFamily="34" charset="0"/>
                <a:cs typeface="Calibri" pitchFamily="34" charset="0"/>
              </a:rPr>
              <a:t>[i][</a:t>
            </a:r>
            <a:r>
              <a:rPr lang="fr-FR" sz="600" dirty="0" err="1">
                <a:latin typeface="Calibri" pitchFamily="34" charset="0"/>
                <a:cs typeface="Calibri" pitchFamily="34" charset="0"/>
              </a:rPr>
              <a:t>averageCounter</a:t>
            </a:r>
            <a:r>
              <a:rPr lang="fr-FR" sz="600" dirty="0">
                <a:latin typeface="Calibri" pitchFamily="34" charset="0"/>
                <a:cs typeface="Calibri" pitchFamily="34" charset="0"/>
              </a:rPr>
              <a:t>] = ((</a:t>
            </a:r>
            <a:r>
              <a:rPr lang="fr-FR" sz="600" dirty="0" err="1">
                <a:latin typeface="Calibri" pitchFamily="34" charset="0"/>
                <a:cs typeface="Calibri" pitchFamily="34" charset="0"/>
              </a:rPr>
              <a:t>int</a:t>
            </a:r>
            <a:r>
              <a:rPr lang="fr-FR" sz="600" dirty="0">
                <a:latin typeface="Calibri" pitchFamily="34" charset="0"/>
                <a:cs typeface="Calibri" pitchFamily="34" charset="0"/>
              </a:rPr>
              <a:t>)</a:t>
            </a:r>
            <a:r>
              <a:rPr lang="fr-FR" sz="600" dirty="0" err="1">
                <a:latin typeface="Calibri" pitchFamily="34" charset="0"/>
                <a:cs typeface="Calibri" pitchFamily="34" charset="0"/>
              </a:rPr>
              <a:t>status</a:t>
            </a:r>
            <a:r>
              <a:rPr lang="fr-FR" sz="600" dirty="0">
                <a:latin typeface="Calibri" pitchFamily="34" charset="0"/>
                <a:cs typeface="Calibri" pitchFamily="34" charset="0"/>
              </a:rPr>
              <a:t>[i+2] &lt;&lt; 2) + ((</a:t>
            </a:r>
            <a:r>
              <a:rPr lang="fr-FR" sz="600" dirty="0" err="1">
                <a:latin typeface="Calibri" pitchFamily="34" charset="0"/>
                <a:cs typeface="Calibri" pitchFamily="34" charset="0"/>
              </a:rPr>
              <a:t>status</a:t>
            </a:r>
            <a:r>
              <a:rPr lang="fr-FR" sz="600" dirty="0">
                <a:latin typeface="Calibri" pitchFamily="34" charset="0"/>
                <a:cs typeface="Calibri" pitchFamily="34" charset="0"/>
              </a:rPr>
              <a:t>[5] &amp; (B00000011 &lt;&lt; ((i+1)*2) ) &gt;&gt; ((i+1)*2))); </a:t>
            </a:r>
          </a:p>
          <a:p>
            <a:r>
              <a:rPr lang="fr-FR" sz="600" dirty="0">
                <a:latin typeface="Calibri" pitchFamily="34" charset="0"/>
                <a:cs typeface="Calibri" pitchFamily="34" charset="0"/>
              </a:rPr>
              <a:t>                    angles[i] = (</a:t>
            </a:r>
            <a:r>
              <a:rPr lang="fr-FR" sz="600" dirty="0" err="1">
                <a:latin typeface="Calibri" pitchFamily="34" charset="0"/>
                <a:cs typeface="Calibri" pitchFamily="34" charset="0"/>
              </a:rPr>
              <a:t>status</a:t>
            </a:r>
            <a:r>
              <a:rPr lang="fr-FR" sz="600" dirty="0">
                <a:latin typeface="Calibri" pitchFamily="34" charset="0"/>
                <a:cs typeface="Calibri" pitchFamily="34" charset="0"/>
              </a:rPr>
              <a:t>[i+2] &lt;&lt; 2) + ((</a:t>
            </a:r>
            <a:r>
              <a:rPr lang="fr-FR" sz="600" dirty="0" err="1">
                <a:latin typeface="Calibri" pitchFamily="34" charset="0"/>
                <a:cs typeface="Calibri" pitchFamily="34" charset="0"/>
              </a:rPr>
              <a:t>status</a:t>
            </a:r>
            <a:r>
              <a:rPr lang="fr-FR" sz="600" dirty="0">
                <a:latin typeface="Calibri" pitchFamily="34" charset="0"/>
                <a:cs typeface="Calibri" pitchFamily="34" charset="0"/>
              </a:rPr>
              <a:t>[5] &amp; (B00000011 &lt;&lt; ((i+1)*2) ) &gt;&gt; ((i+1)*2))); </a:t>
            </a:r>
          </a:p>
          <a:p>
            <a:r>
              <a:rPr lang="en-US" sz="600" dirty="0">
                <a:latin typeface="Calibri" pitchFamily="34" charset="0"/>
                <a:cs typeface="Calibri" pitchFamily="34" charset="0"/>
              </a:rPr>
              <a:t>                //</a:t>
            </a:r>
            <a:r>
              <a:rPr lang="en-US" sz="600" dirty="0" err="1">
                <a:latin typeface="Calibri" pitchFamily="34" charset="0"/>
                <a:cs typeface="Calibri" pitchFamily="34" charset="0"/>
              </a:rPr>
              <a:t>accelYArray</a:t>
            </a:r>
            <a:r>
              <a:rPr lang="en-US" sz="600" dirty="0">
                <a:latin typeface="Calibri" pitchFamily="34" charset="0"/>
                <a:cs typeface="Calibri" pitchFamily="34" charset="0"/>
              </a:rPr>
              <a:t>[</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a:t>
            </a:r>
            <a:r>
              <a:rPr lang="en-US" sz="600" dirty="0" err="1">
                <a:latin typeface="Calibri" pitchFamily="34" charset="0"/>
                <a:cs typeface="Calibri" pitchFamily="34" charset="0"/>
              </a:rPr>
              <a:t>int</a:t>
            </a:r>
            <a:r>
              <a:rPr lang="en-US" sz="600" dirty="0">
                <a:latin typeface="Calibri" pitchFamily="34" charset="0"/>
                <a:cs typeface="Calibri" pitchFamily="34" charset="0"/>
              </a:rPr>
              <a:t>)status[3] &lt;&lt; 2) + ((status[5] &amp; B00110000) &gt;&gt; 4); </a:t>
            </a:r>
          </a:p>
          <a:p>
            <a:r>
              <a:rPr lang="en-US" sz="600" dirty="0">
                <a:latin typeface="Calibri" pitchFamily="34" charset="0"/>
                <a:cs typeface="Calibri" pitchFamily="34" charset="0"/>
              </a:rPr>
              <a:t>                //</a:t>
            </a:r>
            <a:r>
              <a:rPr lang="en-US" sz="600" dirty="0" err="1">
                <a:latin typeface="Calibri" pitchFamily="34" charset="0"/>
                <a:cs typeface="Calibri" pitchFamily="34" charset="0"/>
              </a:rPr>
              <a:t>accelZArray</a:t>
            </a:r>
            <a:r>
              <a:rPr lang="en-US" sz="600" dirty="0">
                <a:latin typeface="Calibri" pitchFamily="34" charset="0"/>
                <a:cs typeface="Calibri" pitchFamily="34" charset="0"/>
              </a:rPr>
              <a:t>[</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a:t>
            </a:r>
            <a:r>
              <a:rPr lang="en-US" sz="600" dirty="0" err="1">
                <a:latin typeface="Calibri" pitchFamily="34" charset="0"/>
                <a:cs typeface="Calibri" pitchFamily="34" charset="0"/>
              </a:rPr>
              <a:t>int</a:t>
            </a:r>
            <a:r>
              <a:rPr lang="en-US" sz="600" dirty="0">
                <a:latin typeface="Calibri" pitchFamily="34" charset="0"/>
                <a:cs typeface="Calibri" pitchFamily="34" charset="0"/>
              </a:rPr>
              <a:t>)status[4] &lt;&lt; 2) + ((status[5] &amp; B11000000) &gt;&gt; 6); </a:t>
            </a:r>
          </a:p>
          <a:p>
            <a:r>
              <a:rPr lang="fr-FR" sz="600" dirty="0">
                <a:latin typeface="Calibri" pitchFamily="34" charset="0"/>
                <a:cs typeface="Calibri" pitchFamily="34" charset="0"/>
              </a:rPr>
              <a:t>                </a:t>
            </a:r>
            <a:r>
              <a:rPr lang="fr-FR" sz="600" dirty="0" err="1">
                <a:latin typeface="Calibri" pitchFamily="34" charset="0"/>
                <a:cs typeface="Calibri" pitchFamily="34" charset="0"/>
              </a:rPr>
              <a:t>buttonZ</a:t>
            </a:r>
            <a:r>
              <a:rPr lang="fr-FR" sz="600" dirty="0">
                <a:latin typeface="Calibri" pitchFamily="34" charset="0"/>
                <a:cs typeface="Calibri" pitchFamily="34" charset="0"/>
              </a:rPr>
              <a:t> = !( </a:t>
            </a:r>
            <a:r>
              <a:rPr lang="fr-FR" sz="600" dirty="0" err="1">
                <a:latin typeface="Calibri" pitchFamily="34" charset="0"/>
                <a:cs typeface="Calibri" pitchFamily="34" charset="0"/>
              </a:rPr>
              <a:t>status</a:t>
            </a:r>
            <a:r>
              <a:rPr lang="fr-FR" sz="600" dirty="0">
                <a:latin typeface="Calibri" pitchFamily="34" charset="0"/>
                <a:cs typeface="Calibri" pitchFamily="34" charset="0"/>
              </a:rPr>
              <a:t>[5] &amp; B00000001);</a:t>
            </a:r>
          </a:p>
          <a:p>
            <a:r>
              <a:rPr lang="fr-FR" sz="600" dirty="0">
                <a:latin typeface="Calibri" pitchFamily="34" charset="0"/>
                <a:cs typeface="Calibri" pitchFamily="34" charset="0"/>
              </a:rPr>
              <a:t>                </a:t>
            </a:r>
            <a:r>
              <a:rPr lang="fr-FR" sz="600" dirty="0" err="1">
                <a:latin typeface="Calibri" pitchFamily="34" charset="0"/>
                <a:cs typeface="Calibri" pitchFamily="34" charset="0"/>
              </a:rPr>
              <a:t>buttonC</a:t>
            </a:r>
            <a:r>
              <a:rPr lang="fr-FR" sz="600" dirty="0">
                <a:latin typeface="Calibri" pitchFamily="34" charset="0"/>
                <a:cs typeface="Calibri" pitchFamily="34" charset="0"/>
              </a:rPr>
              <a:t> = !((</a:t>
            </a:r>
            <a:r>
              <a:rPr lang="fr-FR" sz="600" dirty="0" err="1">
                <a:latin typeface="Calibri" pitchFamily="34" charset="0"/>
                <a:cs typeface="Calibri" pitchFamily="34" charset="0"/>
              </a:rPr>
              <a:t>status</a:t>
            </a:r>
            <a:r>
              <a:rPr lang="fr-FR" sz="600" dirty="0">
                <a:latin typeface="Calibri" pitchFamily="34" charset="0"/>
                <a:cs typeface="Calibri" pitchFamily="34" charset="0"/>
              </a:rPr>
              <a:t>[5] &amp; B00000010) &gt;&gt; 1);</a:t>
            </a:r>
          </a:p>
          <a:p>
            <a:r>
              <a:rPr lang="en-US" sz="600" dirty="0">
                <a:latin typeface="Calibri" pitchFamily="34" charset="0"/>
                <a:cs typeface="Calibri" pitchFamily="34" charset="0"/>
              </a:rPr>
              <a:t>                _</a:t>
            </a:r>
            <a:r>
              <a:rPr lang="en-US" sz="600" dirty="0" err="1">
                <a:latin typeface="Calibri" pitchFamily="34" charset="0"/>
                <a:cs typeface="Calibri" pitchFamily="34" charset="0"/>
              </a:rPr>
              <a:t>send_zero</a:t>
            </a:r>
            <a:r>
              <a:rPr lang="en-US" sz="600" dirty="0">
                <a:latin typeface="Calibri" pitchFamily="34" charset="0"/>
                <a:cs typeface="Calibri" pitchFamily="34" charset="0"/>
              </a:rPr>
              <a:t>(); // send the request for next bytes</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p>
        </p:txBody>
      </p:sp>
      <p:sp>
        <p:nvSpPr>
          <p:cNvPr id="9" name="Rectangle 8"/>
          <p:cNvSpPr/>
          <p:nvPr/>
        </p:nvSpPr>
        <p:spPr>
          <a:xfrm>
            <a:off x="6429388" y="457401"/>
            <a:ext cx="2643206" cy="6186309"/>
          </a:xfrm>
          <a:prstGeom prst="rect">
            <a:avLst/>
          </a:prstGeom>
        </p:spPr>
        <p:txBody>
          <a:bodyPr wrap="square">
            <a:spAutoFit/>
          </a:bodyPr>
          <a:lstStyle/>
          <a:p>
            <a:r>
              <a:rPr lang="fr-FR" sz="600" dirty="0">
                <a:latin typeface="Calibri" pitchFamily="34" charset="0"/>
                <a:cs typeface="Calibri" pitchFamily="34" charset="0"/>
              </a:rPr>
              <a:t>    // UNCOMMENT FOR DEBUGGING</a:t>
            </a:r>
          </a:p>
          <a:p>
            <a:r>
              <a:rPr lang="fr-FR" sz="600" dirty="0">
                <a:latin typeface="Calibri" pitchFamily="34" charset="0"/>
                <a:cs typeface="Calibri" pitchFamily="34" charset="0"/>
              </a:rPr>
              <a:t>    //</a:t>
            </a:r>
            <a:r>
              <a:rPr lang="fr-FR" sz="600" dirty="0" err="1">
                <a:latin typeface="Calibri" pitchFamily="34" charset="0"/>
                <a:cs typeface="Calibri" pitchFamily="34" charset="0"/>
              </a:rPr>
              <a:t>byte</a:t>
            </a:r>
            <a:r>
              <a:rPr lang="fr-FR" sz="600" dirty="0">
                <a:latin typeface="Calibri" pitchFamily="34" charset="0"/>
                <a:cs typeface="Calibri" pitchFamily="34" charset="0"/>
              </a:rPr>
              <a:t> * </a:t>
            </a:r>
            <a:r>
              <a:rPr lang="fr-FR" sz="600" dirty="0" err="1">
                <a:latin typeface="Calibri" pitchFamily="34" charset="0"/>
                <a:cs typeface="Calibri" pitchFamily="34" charset="0"/>
              </a:rPr>
              <a:t>getStatus</a:t>
            </a:r>
            <a:r>
              <a:rPr lang="fr-FR" sz="600" dirty="0">
                <a:latin typeface="Calibri" pitchFamily="34" charset="0"/>
                <a:cs typeface="Calibri" pitchFamily="34" charset="0"/>
              </a:rPr>
              <a:t>() {</a:t>
            </a:r>
          </a:p>
          <a:p>
            <a:r>
              <a:rPr lang="fr-FR" sz="600" dirty="0">
                <a:latin typeface="Calibri" pitchFamily="34" charset="0"/>
                <a:cs typeface="Calibri" pitchFamily="34" charset="0"/>
              </a:rPr>
              <a:t>    //    return </a:t>
            </a:r>
            <a:r>
              <a:rPr lang="fr-FR" sz="600" dirty="0" err="1">
                <a:latin typeface="Calibri" pitchFamily="34" charset="0"/>
                <a:cs typeface="Calibri" pitchFamily="34" charset="0"/>
              </a:rPr>
              <a:t>status</a:t>
            </a:r>
            <a:r>
              <a:rPr lang="fr-FR" sz="600" dirty="0">
                <a:latin typeface="Calibri" pitchFamily="34" charset="0"/>
                <a:cs typeface="Calibri" pitchFamily="34" charset="0"/>
              </a:rPr>
              <a:t>;</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float</a:t>
            </a:r>
            <a:r>
              <a:rPr lang="fr-FR" sz="600" dirty="0">
                <a:latin typeface="Calibri" pitchFamily="34" charset="0"/>
                <a:cs typeface="Calibri" pitchFamily="34" charset="0"/>
              </a:rPr>
              <a:t> </a:t>
            </a:r>
            <a:r>
              <a:rPr lang="fr-FR" sz="600" dirty="0" err="1">
                <a:latin typeface="Calibri" pitchFamily="34" charset="0"/>
                <a:cs typeface="Calibri" pitchFamily="34" charset="0"/>
              </a:rPr>
              <a:t>readAccelX</a:t>
            </a:r>
            <a:r>
              <a:rPr lang="fr-FR" sz="600" dirty="0">
                <a:latin typeface="Calibri" pitchFamily="34" charset="0"/>
                <a:cs typeface="Calibri" pitchFamily="34" charset="0"/>
              </a:rPr>
              <a:t>() {</a:t>
            </a:r>
          </a:p>
          <a:p>
            <a:r>
              <a:rPr lang="en-US" sz="600" dirty="0">
                <a:latin typeface="Calibri" pitchFamily="34" charset="0"/>
                <a:cs typeface="Calibri" pitchFamily="34" charset="0"/>
              </a:rPr>
              <a:t>       // total = 0; // </a:t>
            </a:r>
            <a:r>
              <a:rPr lang="en-US" sz="600" dirty="0" err="1">
                <a:latin typeface="Calibri" pitchFamily="34" charset="0"/>
                <a:cs typeface="Calibri" pitchFamily="34" charset="0"/>
              </a:rPr>
              <a:t>accelArray</a:t>
            </a:r>
            <a:r>
              <a:rPr lang="en-US" sz="600" dirty="0">
                <a:latin typeface="Calibri" pitchFamily="34" charset="0"/>
                <a:cs typeface="Calibri" pitchFamily="34" charset="0"/>
              </a:rPr>
              <a:t>[xyz][</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FAST_WEIGHT;</a:t>
            </a:r>
          </a:p>
          <a:p>
            <a:r>
              <a:rPr lang="fr-FR" sz="600" dirty="0">
                <a:latin typeface="Calibri" pitchFamily="34" charset="0"/>
                <a:cs typeface="Calibri" pitchFamily="34" charset="0"/>
              </a:rPr>
              <a:t>        return (</a:t>
            </a:r>
            <a:r>
              <a:rPr lang="fr-FR" sz="600" dirty="0" err="1">
                <a:latin typeface="Calibri" pitchFamily="34" charset="0"/>
                <a:cs typeface="Calibri" pitchFamily="34" charset="0"/>
              </a:rPr>
              <a:t>float</a:t>
            </a:r>
            <a:r>
              <a:rPr lang="fr-FR" sz="600" dirty="0">
                <a:latin typeface="Calibri" pitchFamily="34" charset="0"/>
                <a:cs typeface="Calibri" pitchFamily="34" charset="0"/>
              </a:rPr>
              <a:t>)angles[0] - ZEROX;</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float</a:t>
            </a:r>
            <a:r>
              <a:rPr lang="fr-FR" sz="600" dirty="0">
                <a:latin typeface="Calibri" pitchFamily="34" charset="0"/>
                <a:cs typeface="Calibri" pitchFamily="34" charset="0"/>
              </a:rPr>
              <a:t> </a:t>
            </a:r>
            <a:r>
              <a:rPr lang="fr-FR" sz="600" dirty="0" err="1">
                <a:latin typeface="Calibri" pitchFamily="34" charset="0"/>
                <a:cs typeface="Calibri" pitchFamily="34" charset="0"/>
              </a:rPr>
              <a:t>readAccelY</a:t>
            </a:r>
            <a:r>
              <a:rPr lang="fr-FR" sz="600" dirty="0">
                <a:latin typeface="Calibri" pitchFamily="34" charset="0"/>
                <a:cs typeface="Calibri" pitchFamily="34" charset="0"/>
              </a:rPr>
              <a:t>() {</a:t>
            </a:r>
          </a:p>
          <a:p>
            <a:r>
              <a:rPr lang="en-US" sz="600" dirty="0">
                <a:latin typeface="Calibri" pitchFamily="34" charset="0"/>
                <a:cs typeface="Calibri" pitchFamily="34" charset="0"/>
              </a:rPr>
              <a:t>        // total = 0; // </a:t>
            </a:r>
            <a:r>
              <a:rPr lang="en-US" sz="600" dirty="0" err="1">
                <a:latin typeface="Calibri" pitchFamily="34" charset="0"/>
                <a:cs typeface="Calibri" pitchFamily="34" charset="0"/>
              </a:rPr>
              <a:t>accelArray</a:t>
            </a:r>
            <a:r>
              <a:rPr lang="en-US" sz="600" dirty="0">
                <a:latin typeface="Calibri" pitchFamily="34" charset="0"/>
                <a:cs typeface="Calibri" pitchFamily="34" charset="0"/>
              </a:rPr>
              <a:t>[xyz][</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FAST_WEIGHT;</a:t>
            </a:r>
          </a:p>
          <a:p>
            <a:r>
              <a:rPr lang="fr-FR" sz="600" dirty="0">
                <a:latin typeface="Calibri" pitchFamily="34" charset="0"/>
                <a:cs typeface="Calibri" pitchFamily="34" charset="0"/>
              </a:rPr>
              <a:t>        return (</a:t>
            </a:r>
            <a:r>
              <a:rPr lang="fr-FR" sz="600" dirty="0" err="1">
                <a:latin typeface="Calibri" pitchFamily="34" charset="0"/>
                <a:cs typeface="Calibri" pitchFamily="34" charset="0"/>
              </a:rPr>
              <a:t>float</a:t>
            </a:r>
            <a:r>
              <a:rPr lang="fr-FR" sz="600" dirty="0">
                <a:latin typeface="Calibri" pitchFamily="34" charset="0"/>
                <a:cs typeface="Calibri" pitchFamily="34" charset="0"/>
              </a:rPr>
              <a:t>)angles[1] - ZEROY;</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float</a:t>
            </a:r>
            <a:r>
              <a:rPr lang="fr-FR" sz="600" dirty="0">
                <a:latin typeface="Calibri" pitchFamily="34" charset="0"/>
                <a:cs typeface="Calibri" pitchFamily="34" charset="0"/>
              </a:rPr>
              <a:t> </a:t>
            </a:r>
            <a:r>
              <a:rPr lang="fr-FR" sz="600" dirty="0" err="1">
                <a:latin typeface="Calibri" pitchFamily="34" charset="0"/>
                <a:cs typeface="Calibri" pitchFamily="34" charset="0"/>
              </a:rPr>
              <a:t>readAccelZ</a:t>
            </a:r>
            <a:r>
              <a:rPr lang="fr-FR" sz="600" dirty="0">
                <a:latin typeface="Calibri" pitchFamily="34" charset="0"/>
                <a:cs typeface="Calibri" pitchFamily="34" charset="0"/>
              </a:rPr>
              <a:t>() {</a:t>
            </a:r>
          </a:p>
          <a:p>
            <a:r>
              <a:rPr lang="en-US" sz="600" dirty="0">
                <a:latin typeface="Calibri" pitchFamily="34" charset="0"/>
                <a:cs typeface="Calibri" pitchFamily="34" charset="0"/>
              </a:rPr>
              <a:t>        // total = 0; // </a:t>
            </a:r>
            <a:r>
              <a:rPr lang="en-US" sz="600" dirty="0" err="1">
                <a:latin typeface="Calibri" pitchFamily="34" charset="0"/>
                <a:cs typeface="Calibri" pitchFamily="34" charset="0"/>
              </a:rPr>
              <a:t>accelArray</a:t>
            </a:r>
            <a:r>
              <a:rPr lang="en-US" sz="600" dirty="0">
                <a:latin typeface="Calibri" pitchFamily="34" charset="0"/>
                <a:cs typeface="Calibri" pitchFamily="34" charset="0"/>
              </a:rPr>
              <a:t>[xyz][</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FAST_WEIGHT;</a:t>
            </a:r>
          </a:p>
          <a:p>
            <a:r>
              <a:rPr lang="fr-FR" sz="600" dirty="0">
                <a:latin typeface="Calibri" pitchFamily="34" charset="0"/>
                <a:cs typeface="Calibri" pitchFamily="34" charset="0"/>
              </a:rPr>
              <a:t>        return (</a:t>
            </a:r>
            <a:r>
              <a:rPr lang="fr-FR" sz="600" dirty="0" err="1">
                <a:latin typeface="Calibri" pitchFamily="34" charset="0"/>
                <a:cs typeface="Calibri" pitchFamily="34" charset="0"/>
              </a:rPr>
              <a:t>float</a:t>
            </a:r>
            <a:r>
              <a:rPr lang="fr-FR" sz="600" dirty="0">
                <a:latin typeface="Calibri" pitchFamily="34" charset="0"/>
                <a:cs typeface="Calibri" pitchFamily="34" charset="0"/>
              </a:rPr>
              <a:t>)angles[2] - ZEROZ;</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boolean</a:t>
            </a:r>
            <a:r>
              <a:rPr lang="fr-FR" sz="600" dirty="0">
                <a:latin typeface="Calibri" pitchFamily="34" charset="0"/>
                <a:cs typeface="Calibri" pitchFamily="34" charset="0"/>
              </a:rPr>
              <a:t> </a:t>
            </a:r>
            <a:r>
              <a:rPr lang="fr-FR" sz="600" dirty="0" err="1">
                <a:latin typeface="Calibri" pitchFamily="34" charset="0"/>
                <a:cs typeface="Calibri" pitchFamily="34" charset="0"/>
              </a:rPr>
              <a:t>zPressed</a:t>
            </a:r>
            <a:r>
              <a:rPr lang="fr-FR" sz="600" dirty="0">
                <a:latin typeface="Calibri" pitchFamily="34" charset="0"/>
                <a:cs typeface="Calibri" pitchFamily="34" charset="0"/>
              </a:rPr>
              <a:t>() {</a:t>
            </a:r>
          </a:p>
          <a:p>
            <a:r>
              <a:rPr lang="fr-FR" sz="600" dirty="0">
                <a:latin typeface="Calibri" pitchFamily="34" charset="0"/>
                <a:cs typeface="Calibri" pitchFamily="34" charset="0"/>
              </a:rPr>
              <a:t>        return (</a:t>
            </a:r>
            <a:r>
              <a:rPr lang="fr-FR" sz="600" dirty="0" err="1">
                <a:latin typeface="Calibri" pitchFamily="34" charset="0"/>
                <a:cs typeface="Calibri" pitchFamily="34" charset="0"/>
              </a:rPr>
              <a:t>buttonZ</a:t>
            </a:r>
            <a:r>
              <a:rPr lang="fr-FR" sz="600" dirty="0">
                <a:latin typeface="Calibri" pitchFamily="34" charset="0"/>
                <a:cs typeface="Calibri" pitchFamily="34" charset="0"/>
              </a:rPr>
              <a:t> &amp;&amp; ! </a:t>
            </a:r>
            <a:r>
              <a:rPr lang="fr-FR" sz="600" dirty="0" err="1">
                <a:latin typeface="Calibri" pitchFamily="34" charset="0"/>
                <a:cs typeface="Calibri" pitchFamily="34" charset="0"/>
              </a:rPr>
              <a:t>lastZ</a:t>
            </a:r>
            <a:r>
              <a:rPr lang="fr-FR" sz="600" dirty="0">
                <a:latin typeface="Calibri" pitchFamily="34" charset="0"/>
                <a:cs typeface="Calibri" pitchFamily="34" charset="0"/>
              </a:rPr>
              <a:t>);</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boolean</a:t>
            </a:r>
            <a:r>
              <a:rPr lang="fr-FR" sz="600" dirty="0">
                <a:latin typeface="Calibri" pitchFamily="34" charset="0"/>
                <a:cs typeface="Calibri" pitchFamily="34" charset="0"/>
              </a:rPr>
              <a:t> </a:t>
            </a:r>
            <a:r>
              <a:rPr lang="fr-FR" sz="600" dirty="0" err="1">
                <a:latin typeface="Calibri" pitchFamily="34" charset="0"/>
                <a:cs typeface="Calibri" pitchFamily="34" charset="0"/>
              </a:rPr>
              <a:t>cPressed</a:t>
            </a:r>
            <a:r>
              <a:rPr lang="fr-FR" sz="600" dirty="0">
                <a:latin typeface="Calibri" pitchFamily="34" charset="0"/>
                <a:cs typeface="Calibri" pitchFamily="34" charset="0"/>
              </a:rPr>
              <a:t>() {</a:t>
            </a:r>
          </a:p>
          <a:p>
            <a:r>
              <a:rPr lang="fr-FR" sz="600" dirty="0">
                <a:latin typeface="Calibri" pitchFamily="34" charset="0"/>
                <a:cs typeface="Calibri" pitchFamily="34" charset="0"/>
              </a:rPr>
              <a:t>        return (</a:t>
            </a:r>
            <a:r>
              <a:rPr lang="fr-FR" sz="600" dirty="0" err="1">
                <a:latin typeface="Calibri" pitchFamily="34" charset="0"/>
                <a:cs typeface="Calibri" pitchFamily="34" charset="0"/>
              </a:rPr>
              <a:t>buttonC</a:t>
            </a:r>
            <a:r>
              <a:rPr lang="fr-FR" sz="600" dirty="0">
                <a:latin typeface="Calibri" pitchFamily="34" charset="0"/>
                <a:cs typeface="Calibri" pitchFamily="34" charset="0"/>
              </a:rPr>
              <a:t> &amp;&amp; ! </a:t>
            </a:r>
            <a:r>
              <a:rPr lang="fr-FR" sz="600" dirty="0" err="1">
                <a:latin typeface="Calibri" pitchFamily="34" charset="0"/>
                <a:cs typeface="Calibri" pitchFamily="34" charset="0"/>
              </a:rPr>
              <a:t>lastC</a:t>
            </a:r>
            <a:r>
              <a:rPr lang="fr-FR" sz="600" dirty="0">
                <a:latin typeface="Calibri" pitchFamily="34" charset="0"/>
                <a:cs typeface="Calibri" pitchFamily="34" charset="0"/>
              </a:rPr>
              <a:t>);</a:t>
            </a:r>
          </a:p>
          <a:p>
            <a:r>
              <a:rPr lang="fr-FR" sz="600" dirty="0">
                <a:latin typeface="Calibri" pitchFamily="34" charset="0"/>
                <a:cs typeface="Calibri" pitchFamily="34" charset="0"/>
              </a:rPr>
              <a:t>    }</a:t>
            </a:r>
          </a:p>
          <a:p>
            <a:r>
              <a:rPr lang="en-US" sz="600" dirty="0">
                <a:latin typeface="Calibri" pitchFamily="34" charset="0"/>
                <a:cs typeface="Calibri" pitchFamily="34" charset="0"/>
              </a:rPr>
              <a:t>    // for using the joystick like a directional button</a:t>
            </a:r>
          </a:p>
          <a:p>
            <a:r>
              <a:rPr lang="fr-FR" sz="600" dirty="0">
                <a:latin typeface="Calibri" pitchFamily="34" charset="0"/>
                <a:cs typeface="Calibri" pitchFamily="34" charset="0"/>
              </a:rPr>
              <a:t>    </a:t>
            </a:r>
            <a:r>
              <a:rPr lang="fr-FR" sz="600" dirty="0" err="1">
                <a:latin typeface="Calibri" pitchFamily="34" charset="0"/>
                <a:cs typeface="Calibri" pitchFamily="34" charset="0"/>
              </a:rPr>
              <a:t>boolean</a:t>
            </a:r>
            <a:r>
              <a:rPr lang="fr-FR" sz="600" dirty="0">
                <a:latin typeface="Calibri" pitchFamily="34" charset="0"/>
                <a:cs typeface="Calibri" pitchFamily="34" charset="0"/>
              </a:rPr>
              <a:t> </a:t>
            </a:r>
            <a:r>
              <a:rPr lang="fr-FR" sz="600" dirty="0" err="1">
                <a:latin typeface="Calibri" pitchFamily="34" charset="0"/>
                <a:cs typeface="Calibri" pitchFamily="34" charset="0"/>
              </a:rPr>
              <a:t>rightJoy</a:t>
            </a:r>
            <a:r>
              <a:rPr lang="fr-FR" sz="600" dirty="0">
                <a:latin typeface="Calibri" pitchFamily="34" charset="0"/>
                <a:cs typeface="Calibri" pitchFamily="34" charset="0"/>
              </a:rPr>
              <a:t>(</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thresh</a:t>
            </a:r>
            <a:r>
              <a:rPr lang="fr-FR" sz="600" dirty="0">
                <a:latin typeface="Calibri" pitchFamily="34" charset="0"/>
                <a:cs typeface="Calibri" pitchFamily="34" charset="0"/>
              </a:rPr>
              <a:t>=60)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readJoyX</a:t>
            </a:r>
            <a:r>
              <a:rPr lang="en-US" sz="600" dirty="0">
                <a:latin typeface="Calibri" pitchFamily="34" charset="0"/>
                <a:cs typeface="Calibri" pitchFamily="34" charset="0"/>
              </a:rPr>
              <a:t>() &gt; thresh and </a:t>
            </a:r>
            <a:r>
              <a:rPr lang="en-US" sz="600" dirty="0" err="1">
                <a:latin typeface="Calibri" pitchFamily="34" charset="0"/>
                <a:cs typeface="Calibri" pitchFamily="34" charset="0"/>
              </a:rPr>
              <a:t>lastJoyX</a:t>
            </a:r>
            <a:r>
              <a:rPr lang="en-US" sz="600" dirty="0">
                <a:latin typeface="Calibri" pitchFamily="34" charset="0"/>
                <a:cs typeface="Calibri" pitchFamily="34" charset="0"/>
              </a:rPr>
              <a:t> &lt;= thresh);</a:t>
            </a:r>
          </a:p>
          <a:p>
            <a:r>
              <a:rPr lang="fr-FR" sz="600" dirty="0">
                <a:latin typeface="Calibri" pitchFamily="34" charset="0"/>
                <a:cs typeface="Calibri" pitchFamily="34" charset="0"/>
              </a:rPr>
              <a:t>    }</a:t>
            </a:r>
          </a:p>
          <a:p>
            <a:r>
              <a:rPr lang="en-US" sz="600" dirty="0">
                <a:latin typeface="Calibri" pitchFamily="34" charset="0"/>
                <a:cs typeface="Calibri" pitchFamily="34" charset="0"/>
              </a:rPr>
              <a:t>    // for using the joystick like a directional button</a:t>
            </a:r>
          </a:p>
          <a:p>
            <a:r>
              <a:rPr lang="fr-FR" sz="600" dirty="0">
                <a:latin typeface="Calibri" pitchFamily="34" charset="0"/>
                <a:cs typeface="Calibri" pitchFamily="34" charset="0"/>
              </a:rPr>
              <a:t>    </a:t>
            </a:r>
            <a:r>
              <a:rPr lang="fr-FR" sz="600" dirty="0" err="1">
                <a:latin typeface="Calibri" pitchFamily="34" charset="0"/>
                <a:cs typeface="Calibri" pitchFamily="34" charset="0"/>
              </a:rPr>
              <a:t>boolean</a:t>
            </a:r>
            <a:r>
              <a:rPr lang="fr-FR" sz="600" dirty="0">
                <a:latin typeface="Calibri" pitchFamily="34" charset="0"/>
                <a:cs typeface="Calibri" pitchFamily="34" charset="0"/>
              </a:rPr>
              <a:t> </a:t>
            </a:r>
            <a:r>
              <a:rPr lang="fr-FR" sz="600" dirty="0" err="1">
                <a:latin typeface="Calibri" pitchFamily="34" charset="0"/>
                <a:cs typeface="Calibri" pitchFamily="34" charset="0"/>
              </a:rPr>
              <a:t>leftJoy</a:t>
            </a:r>
            <a:r>
              <a:rPr lang="fr-FR" sz="600" dirty="0">
                <a:latin typeface="Calibri" pitchFamily="34" charset="0"/>
                <a:cs typeface="Calibri" pitchFamily="34" charset="0"/>
              </a:rPr>
              <a:t>(</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thresh</a:t>
            </a:r>
            <a:r>
              <a:rPr lang="fr-FR" sz="600" dirty="0">
                <a:latin typeface="Calibri" pitchFamily="34" charset="0"/>
                <a:cs typeface="Calibri" pitchFamily="34" charset="0"/>
              </a:rPr>
              <a:t>=60)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readJoyX</a:t>
            </a:r>
            <a:r>
              <a:rPr lang="en-US" sz="600" dirty="0">
                <a:latin typeface="Calibri" pitchFamily="34" charset="0"/>
                <a:cs typeface="Calibri" pitchFamily="34" charset="0"/>
              </a:rPr>
              <a:t>() &lt; -thresh and </a:t>
            </a:r>
            <a:r>
              <a:rPr lang="en-US" sz="600" dirty="0" err="1">
                <a:latin typeface="Calibri" pitchFamily="34" charset="0"/>
                <a:cs typeface="Calibri" pitchFamily="34" charset="0"/>
              </a:rPr>
              <a:t>lastJoyX</a:t>
            </a:r>
            <a:r>
              <a:rPr lang="en-US" sz="600" dirty="0">
                <a:latin typeface="Calibri" pitchFamily="34" charset="0"/>
                <a:cs typeface="Calibri" pitchFamily="34" charset="0"/>
              </a:rPr>
              <a:t> &gt;= -thresh);</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readJoyX</a:t>
            </a:r>
            <a:r>
              <a:rPr lang="fr-FR" sz="600" dirty="0">
                <a:latin typeface="Calibri" pitchFamily="34" charset="0"/>
                <a:cs typeface="Calibri" pitchFamily="34" charset="0"/>
              </a:rPr>
              <a:t>() {</a:t>
            </a:r>
          </a:p>
          <a:p>
            <a:r>
              <a:rPr lang="fr-FR" sz="600" dirty="0">
                <a:latin typeface="Calibri" pitchFamily="34" charset="0"/>
                <a:cs typeface="Calibri" pitchFamily="34" charset="0"/>
              </a:rPr>
              <a:t>        return (</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joyX</a:t>
            </a:r>
            <a:r>
              <a:rPr lang="fr-FR" sz="600" dirty="0">
                <a:latin typeface="Calibri" pitchFamily="34" charset="0"/>
                <a:cs typeface="Calibri" pitchFamily="34" charset="0"/>
              </a:rPr>
              <a:t> - </a:t>
            </a:r>
            <a:r>
              <a:rPr lang="fr-FR" sz="600" dirty="0" err="1">
                <a:latin typeface="Calibri" pitchFamily="34" charset="0"/>
                <a:cs typeface="Calibri" pitchFamily="34" charset="0"/>
              </a:rPr>
              <a:t>zeroJoyX</a:t>
            </a:r>
            <a:r>
              <a:rPr lang="fr-FR" sz="600" dirty="0">
                <a:latin typeface="Calibri" pitchFamily="34" charset="0"/>
                <a:cs typeface="Calibri" pitchFamily="34" charset="0"/>
              </a:rPr>
              <a:t>;</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readJoyY</a:t>
            </a:r>
            <a:r>
              <a:rPr lang="fr-FR" sz="600" dirty="0">
                <a:latin typeface="Calibri" pitchFamily="34" charset="0"/>
                <a:cs typeface="Calibri" pitchFamily="34" charset="0"/>
              </a:rPr>
              <a:t>() {</a:t>
            </a:r>
          </a:p>
          <a:p>
            <a:r>
              <a:rPr lang="fr-FR" sz="600" dirty="0">
                <a:latin typeface="Calibri" pitchFamily="34" charset="0"/>
                <a:cs typeface="Calibri" pitchFamily="34" charset="0"/>
              </a:rPr>
              <a:t>        return (</a:t>
            </a:r>
            <a:r>
              <a:rPr lang="fr-FR" sz="600" dirty="0" err="1">
                <a:latin typeface="Calibri" pitchFamily="34" charset="0"/>
                <a:cs typeface="Calibri" pitchFamily="34" charset="0"/>
              </a:rPr>
              <a:t>int</a:t>
            </a:r>
            <a:r>
              <a:rPr lang="fr-FR" sz="600" dirty="0">
                <a:latin typeface="Calibri" pitchFamily="34" charset="0"/>
                <a:cs typeface="Calibri" pitchFamily="34" charset="0"/>
              </a:rPr>
              <a:t>)</a:t>
            </a:r>
            <a:r>
              <a:rPr lang="fr-FR" sz="600" dirty="0" err="1">
                <a:latin typeface="Calibri" pitchFamily="34" charset="0"/>
                <a:cs typeface="Calibri" pitchFamily="34" charset="0"/>
              </a:rPr>
              <a:t>joyY</a:t>
            </a:r>
            <a:r>
              <a:rPr lang="fr-FR" sz="600" dirty="0">
                <a:latin typeface="Calibri" pitchFamily="34" charset="0"/>
                <a:cs typeface="Calibri" pitchFamily="34" charset="0"/>
              </a:rPr>
              <a:t> - </a:t>
            </a:r>
            <a:r>
              <a:rPr lang="fr-FR" sz="600" dirty="0" err="1">
                <a:latin typeface="Calibri" pitchFamily="34" charset="0"/>
                <a:cs typeface="Calibri" pitchFamily="34" charset="0"/>
              </a:rPr>
              <a:t>zeroJoyY</a:t>
            </a:r>
            <a:r>
              <a:rPr lang="fr-FR" sz="600" dirty="0">
                <a:latin typeface="Calibri" pitchFamily="34" charset="0"/>
                <a:cs typeface="Calibri" pitchFamily="34" charset="0"/>
              </a:rPr>
              <a:t>;</a:t>
            </a:r>
          </a:p>
          <a:p>
            <a:r>
              <a:rPr lang="fr-FR" sz="600" dirty="0">
                <a:latin typeface="Calibri" pitchFamily="34" charset="0"/>
                <a:cs typeface="Calibri" pitchFamily="34" charset="0"/>
              </a:rPr>
              <a:t>    }</a:t>
            </a:r>
          </a:p>
          <a:p>
            <a:r>
              <a:rPr lang="en-US" sz="600" dirty="0">
                <a:latin typeface="Calibri" pitchFamily="34" charset="0"/>
                <a:cs typeface="Calibri" pitchFamily="34" charset="0"/>
              </a:rPr>
              <a:t>    // R, the radius, generally hovers around 210 (at least it does with mine)</a:t>
            </a:r>
          </a:p>
          <a:p>
            <a:r>
              <a:rPr lang="fr-FR" sz="600" dirty="0">
                <a:latin typeface="Calibri" pitchFamily="34" charset="0"/>
                <a:cs typeface="Calibri" pitchFamily="34" charset="0"/>
              </a:rPr>
              <a:t>   // </a:t>
            </a:r>
            <a:r>
              <a:rPr lang="fr-FR" sz="600" dirty="0" err="1">
                <a:latin typeface="Calibri" pitchFamily="34" charset="0"/>
                <a:cs typeface="Calibri" pitchFamily="34" charset="0"/>
              </a:rPr>
              <a:t>int</a:t>
            </a:r>
            <a:r>
              <a:rPr lang="fr-FR" sz="600" dirty="0">
                <a:latin typeface="Calibri" pitchFamily="34" charset="0"/>
                <a:cs typeface="Calibri" pitchFamily="34" charset="0"/>
              </a:rPr>
              <a:t> R() {</a:t>
            </a:r>
          </a:p>
          <a:p>
            <a:r>
              <a:rPr lang="fr-FR" sz="600" dirty="0">
                <a:latin typeface="Calibri" pitchFamily="34" charset="0"/>
                <a:cs typeface="Calibri" pitchFamily="34" charset="0"/>
              </a:rPr>
              <a:t>   //     return </a:t>
            </a:r>
            <a:r>
              <a:rPr lang="fr-FR" sz="600" dirty="0" err="1">
                <a:latin typeface="Calibri" pitchFamily="34" charset="0"/>
                <a:cs typeface="Calibri" pitchFamily="34" charset="0"/>
              </a:rPr>
              <a:t>sqrt</a:t>
            </a:r>
            <a:r>
              <a:rPr lang="fr-FR" sz="600" dirty="0">
                <a:latin typeface="Calibri" pitchFamily="34" charset="0"/>
                <a:cs typeface="Calibri" pitchFamily="34" charset="0"/>
              </a:rPr>
              <a:t>(</a:t>
            </a:r>
            <a:r>
              <a:rPr lang="fr-FR" sz="600" dirty="0" err="1">
                <a:latin typeface="Calibri" pitchFamily="34" charset="0"/>
                <a:cs typeface="Calibri" pitchFamily="34" charset="0"/>
              </a:rPr>
              <a:t>readAccelX</a:t>
            </a:r>
            <a:r>
              <a:rPr lang="fr-FR" sz="600" dirty="0">
                <a:latin typeface="Calibri" pitchFamily="34" charset="0"/>
                <a:cs typeface="Calibri" pitchFamily="34" charset="0"/>
              </a:rPr>
              <a:t>() * </a:t>
            </a:r>
            <a:r>
              <a:rPr lang="fr-FR" sz="600" dirty="0" err="1">
                <a:latin typeface="Calibri" pitchFamily="34" charset="0"/>
                <a:cs typeface="Calibri" pitchFamily="34" charset="0"/>
              </a:rPr>
              <a:t>readAccelX</a:t>
            </a:r>
            <a:r>
              <a:rPr lang="fr-FR" sz="600" dirty="0">
                <a:latin typeface="Calibri" pitchFamily="34" charset="0"/>
                <a:cs typeface="Calibri" pitchFamily="34" charset="0"/>
              </a:rPr>
              <a:t>() +</a:t>
            </a:r>
            <a:r>
              <a:rPr lang="fr-FR" sz="600" dirty="0" err="1">
                <a:latin typeface="Calibri" pitchFamily="34" charset="0"/>
                <a:cs typeface="Calibri" pitchFamily="34" charset="0"/>
              </a:rPr>
              <a:t>readAccelY</a:t>
            </a:r>
            <a:r>
              <a:rPr lang="fr-FR" sz="600" dirty="0">
                <a:latin typeface="Calibri" pitchFamily="34" charset="0"/>
                <a:cs typeface="Calibri" pitchFamily="34" charset="0"/>
              </a:rPr>
              <a:t>() * </a:t>
            </a:r>
            <a:r>
              <a:rPr lang="fr-FR" sz="600" dirty="0" err="1">
                <a:latin typeface="Calibri" pitchFamily="34" charset="0"/>
                <a:cs typeface="Calibri" pitchFamily="34" charset="0"/>
              </a:rPr>
              <a:t>readAccelY</a:t>
            </a:r>
            <a:r>
              <a:rPr lang="fr-FR" sz="600" dirty="0">
                <a:latin typeface="Calibri" pitchFamily="34" charset="0"/>
                <a:cs typeface="Calibri" pitchFamily="34" charset="0"/>
              </a:rPr>
              <a:t>() + </a:t>
            </a:r>
            <a:r>
              <a:rPr lang="fr-FR" sz="600" dirty="0" err="1">
                <a:latin typeface="Calibri" pitchFamily="34" charset="0"/>
                <a:cs typeface="Calibri" pitchFamily="34" charset="0"/>
              </a:rPr>
              <a:t>readAccelZ</a:t>
            </a:r>
            <a:r>
              <a:rPr lang="fr-FR" sz="600" dirty="0">
                <a:latin typeface="Calibri" pitchFamily="34" charset="0"/>
                <a:cs typeface="Calibri" pitchFamily="34" charset="0"/>
              </a:rPr>
              <a:t>() * </a:t>
            </a:r>
            <a:r>
              <a:rPr lang="fr-FR" sz="600" dirty="0" err="1">
                <a:latin typeface="Calibri" pitchFamily="34" charset="0"/>
                <a:cs typeface="Calibri" pitchFamily="34" charset="0"/>
              </a:rPr>
              <a:t>readAccelZ</a:t>
            </a:r>
            <a:r>
              <a:rPr lang="fr-FR" sz="600" dirty="0">
                <a:latin typeface="Calibri" pitchFamily="34" charset="0"/>
                <a:cs typeface="Calibri" pitchFamily="34" charset="0"/>
              </a:rPr>
              <a:t>());  </a:t>
            </a:r>
          </a:p>
          <a:p>
            <a:r>
              <a:rPr lang="fr-FR" sz="600" dirty="0">
                <a:latin typeface="Calibri" pitchFamily="34" charset="0"/>
                <a:cs typeface="Calibri" pitchFamily="34" charset="0"/>
              </a:rPr>
              <a:t>   // }</a:t>
            </a:r>
          </a:p>
          <a:p>
            <a:r>
              <a:rPr lang="fr-FR" sz="600" dirty="0">
                <a:latin typeface="Calibri" pitchFamily="34" charset="0"/>
                <a:cs typeface="Calibri" pitchFamily="34" charset="0"/>
              </a:rPr>
              <a:t>    // </a:t>
            </a:r>
            <a:r>
              <a:rPr lang="fr-FR" sz="600" dirty="0" err="1">
                <a:latin typeface="Calibri" pitchFamily="34" charset="0"/>
                <a:cs typeface="Calibri" pitchFamily="34" charset="0"/>
              </a:rPr>
              <a:t>returns</a:t>
            </a:r>
            <a:r>
              <a:rPr lang="fr-FR" sz="600" dirty="0">
                <a:latin typeface="Calibri" pitchFamily="34" charset="0"/>
                <a:cs typeface="Calibri" pitchFamily="34" charset="0"/>
              </a:rPr>
              <a:t> roll </a:t>
            </a:r>
            <a:r>
              <a:rPr lang="fr-FR" sz="600" dirty="0" err="1">
                <a:latin typeface="Calibri" pitchFamily="34" charset="0"/>
                <a:cs typeface="Calibri" pitchFamily="34" charset="0"/>
              </a:rPr>
              <a:t>degrees</a:t>
            </a:r>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readRoll</a:t>
            </a:r>
            <a:r>
              <a:rPr lang="fr-FR" sz="600" dirty="0">
                <a:latin typeface="Calibri" pitchFamily="34" charset="0"/>
                <a:cs typeface="Calibri" pitchFamily="34" charset="0"/>
              </a:rPr>
              <a:t>() {</a:t>
            </a:r>
          </a:p>
          <a:p>
            <a:r>
              <a:rPr lang="fr-FR" sz="600" dirty="0">
                <a:latin typeface="Calibri" pitchFamily="34" charset="0"/>
                <a:cs typeface="Calibri" pitchFamily="34" charset="0"/>
              </a:rPr>
              <a:t>        return (</a:t>
            </a:r>
            <a:r>
              <a:rPr lang="fr-FR" sz="600" dirty="0" err="1">
                <a:latin typeface="Calibri" pitchFamily="34" charset="0"/>
                <a:cs typeface="Calibri" pitchFamily="34" charset="0"/>
              </a:rPr>
              <a:t>int</a:t>
            </a:r>
            <a:r>
              <a:rPr lang="fr-FR" sz="600" dirty="0">
                <a:latin typeface="Calibri" pitchFamily="34" charset="0"/>
                <a:cs typeface="Calibri" pitchFamily="34" charset="0"/>
              </a:rPr>
              <a:t>)(atan2(</a:t>
            </a:r>
            <a:r>
              <a:rPr lang="fr-FR" sz="600" dirty="0" err="1">
                <a:latin typeface="Calibri" pitchFamily="34" charset="0"/>
                <a:cs typeface="Calibri" pitchFamily="34" charset="0"/>
              </a:rPr>
              <a:t>readAccelX</a:t>
            </a:r>
            <a:r>
              <a:rPr lang="fr-FR" sz="600" dirty="0">
                <a:latin typeface="Calibri" pitchFamily="34" charset="0"/>
                <a:cs typeface="Calibri" pitchFamily="34" charset="0"/>
              </a:rPr>
              <a:t>(),</a:t>
            </a:r>
            <a:r>
              <a:rPr lang="fr-FR" sz="600" dirty="0" err="1">
                <a:latin typeface="Calibri" pitchFamily="34" charset="0"/>
                <a:cs typeface="Calibri" pitchFamily="34" charset="0"/>
              </a:rPr>
              <a:t>readAccelZ</a:t>
            </a:r>
            <a:r>
              <a:rPr lang="fr-FR" sz="600" dirty="0">
                <a:latin typeface="Calibri" pitchFamily="34" charset="0"/>
                <a:cs typeface="Calibri" pitchFamily="34" charset="0"/>
              </a:rPr>
              <a:t>())/ M_PI * 180.0);</a:t>
            </a:r>
          </a:p>
          <a:p>
            <a:r>
              <a:rPr lang="fr-FR" sz="600" dirty="0">
                <a:latin typeface="Calibri" pitchFamily="34" charset="0"/>
                <a:cs typeface="Calibri" pitchFamily="34" charset="0"/>
              </a:rPr>
              <a:t>    }</a:t>
            </a:r>
          </a:p>
          <a:p>
            <a:r>
              <a:rPr lang="fr-FR" sz="600" dirty="0">
                <a:latin typeface="Calibri" pitchFamily="34" charset="0"/>
                <a:cs typeface="Calibri" pitchFamily="34" charset="0"/>
              </a:rPr>
              <a:t>    // </a:t>
            </a:r>
            <a:r>
              <a:rPr lang="fr-FR" sz="600" dirty="0" err="1">
                <a:latin typeface="Calibri" pitchFamily="34" charset="0"/>
                <a:cs typeface="Calibri" pitchFamily="34" charset="0"/>
              </a:rPr>
              <a:t>returns</a:t>
            </a:r>
            <a:r>
              <a:rPr lang="fr-FR" sz="600" dirty="0">
                <a:latin typeface="Calibri" pitchFamily="34" charset="0"/>
                <a:cs typeface="Calibri" pitchFamily="34" charset="0"/>
              </a:rPr>
              <a:t> pitch in </a:t>
            </a:r>
            <a:r>
              <a:rPr lang="fr-FR" sz="600" dirty="0" err="1">
                <a:latin typeface="Calibri" pitchFamily="34" charset="0"/>
                <a:cs typeface="Calibri" pitchFamily="34" charset="0"/>
              </a:rPr>
              <a:t>degrees</a:t>
            </a:r>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int</a:t>
            </a:r>
            <a:r>
              <a:rPr lang="fr-FR" sz="600" dirty="0">
                <a:latin typeface="Calibri" pitchFamily="34" charset="0"/>
                <a:cs typeface="Calibri" pitchFamily="34" charset="0"/>
              </a:rPr>
              <a:t> </a:t>
            </a:r>
            <a:r>
              <a:rPr lang="fr-FR" sz="600" dirty="0" err="1">
                <a:latin typeface="Calibri" pitchFamily="34" charset="0"/>
                <a:cs typeface="Calibri" pitchFamily="34" charset="0"/>
              </a:rPr>
              <a:t>readPitch</a:t>
            </a:r>
            <a:r>
              <a:rPr lang="fr-FR" sz="600" dirty="0">
                <a:latin typeface="Calibri" pitchFamily="34" charset="0"/>
                <a:cs typeface="Calibri" pitchFamily="34" charset="0"/>
              </a:rPr>
              <a:t>() {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acos</a:t>
            </a:r>
            <a:r>
              <a:rPr lang="en-US" sz="600" dirty="0">
                <a:latin typeface="Calibri" pitchFamily="34" charset="0"/>
                <a:cs typeface="Calibri" pitchFamily="34" charset="0"/>
              </a:rPr>
              <a:t>(</a:t>
            </a:r>
            <a:r>
              <a:rPr lang="en-US" sz="600" dirty="0" err="1">
                <a:latin typeface="Calibri" pitchFamily="34" charset="0"/>
                <a:cs typeface="Calibri" pitchFamily="34" charset="0"/>
              </a:rPr>
              <a:t>readAccelY</a:t>
            </a:r>
            <a:r>
              <a:rPr lang="en-US" sz="600" dirty="0">
                <a:latin typeface="Calibri" pitchFamily="34" charset="0"/>
                <a:cs typeface="Calibri" pitchFamily="34" charset="0"/>
              </a:rPr>
              <a:t>()/RADIUS)/ M_PI * 180.0);  // optionally swap 'RADIUS' for 'R()'</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private</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byte</a:t>
            </a:r>
            <a:r>
              <a:rPr lang="fr-FR" sz="600" dirty="0">
                <a:latin typeface="Calibri" pitchFamily="34" charset="0"/>
                <a:cs typeface="Calibri" pitchFamily="34" charset="0"/>
              </a:rPr>
              <a:t> </a:t>
            </a:r>
            <a:r>
              <a:rPr lang="fr-FR" sz="600" dirty="0" err="1">
                <a:latin typeface="Calibri" pitchFamily="34" charset="0"/>
                <a:cs typeface="Calibri" pitchFamily="34" charset="0"/>
              </a:rPr>
              <a:t>_nunchuk_decode_byte</a:t>
            </a:r>
            <a:r>
              <a:rPr lang="fr-FR" sz="600" dirty="0">
                <a:latin typeface="Calibri" pitchFamily="34" charset="0"/>
                <a:cs typeface="Calibri" pitchFamily="34" charset="0"/>
              </a:rPr>
              <a:t> (</a:t>
            </a:r>
            <a:r>
              <a:rPr lang="fr-FR" sz="600" dirty="0" err="1">
                <a:latin typeface="Calibri" pitchFamily="34" charset="0"/>
                <a:cs typeface="Calibri" pitchFamily="34" charset="0"/>
              </a:rPr>
              <a:t>byte</a:t>
            </a:r>
            <a:r>
              <a:rPr lang="fr-FR" sz="600" dirty="0">
                <a:latin typeface="Calibri" pitchFamily="34" charset="0"/>
                <a:cs typeface="Calibri" pitchFamily="34" charset="0"/>
              </a:rPr>
              <a:t> x)</a:t>
            </a:r>
          </a:p>
          <a:p>
            <a:r>
              <a:rPr lang="fr-FR" sz="600" dirty="0">
                <a:latin typeface="Calibri" pitchFamily="34" charset="0"/>
                <a:cs typeface="Calibri" pitchFamily="34" charset="0"/>
              </a:rPr>
              <a:t>        {</a:t>
            </a:r>
          </a:p>
          <a:p>
            <a:r>
              <a:rPr lang="en-US" sz="600" dirty="0">
                <a:latin typeface="Calibri" pitchFamily="34" charset="0"/>
                <a:cs typeface="Calibri" pitchFamily="34" charset="0"/>
              </a:rPr>
              <a:t>            //decode is only necessary with certain initializations </a:t>
            </a:r>
          </a:p>
          <a:p>
            <a:r>
              <a:rPr lang="fr-FR" sz="600" dirty="0">
                <a:latin typeface="Calibri" pitchFamily="34" charset="0"/>
                <a:cs typeface="Calibri" pitchFamily="34" charset="0"/>
              </a:rPr>
              <a:t>            //x = (x ^ 0x17) + 0x17;</a:t>
            </a:r>
          </a:p>
          <a:p>
            <a:r>
              <a:rPr lang="fr-FR" sz="600" dirty="0">
                <a:latin typeface="Calibri" pitchFamily="34" charset="0"/>
                <a:cs typeface="Calibri" pitchFamily="34" charset="0"/>
              </a:rPr>
              <a:t>            return x;</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void</a:t>
            </a:r>
            <a:r>
              <a:rPr lang="fr-FR" sz="600" dirty="0">
                <a:latin typeface="Calibri" pitchFamily="34" charset="0"/>
                <a:cs typeface="Calibri" pitchFamily="34" charset="0"/>
              </a:rPr>
              <a:t> </a:t>
            </a:r>
            <a:r>
              <a:rPr lang="fr-FR" sz="600" dirty="0" err="1">
                <a:latin typeface="Calibri" pitchFamily="34" charset="0"/>
                <a:cs typeface="Calibri" pitchFamily="34" charset="0"/>
              </a:rPr>
              <a:t>_send_zero</a:t>
            </a:r>
            <a:r>
              <a:rPr lang="fr-FR" sz="600" dirty="0">
                <a:latin typeface="Calibri" pitchFamily="34" charset="0"/>
                <a:cs typeface="Calibri" pitchFamily="34" charset="0"/>
              </a:rPr>
              <a:t>()</a:t>
            </a:r>
          </a:p>
          <a:p>
            <a:r>
              <a:rPr lang="fr-FR" sz="600" dirty="0">
                <a:latin typeface="Calibri" pitchFamily="34" charset="0"/>
                <a:cs typeface="Calibri" pitchFamily="34" charset="0"/>
              </a:rPr>
              <a:t>        {</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Wire.beginTransmission</a:t>
            </a:r>
            <a:r>
              <a:rPr lang="en-US" sz="600" dirty="0">
                <a:latin typeface="Calibri" pitchFamily="34" charset="0"/>
                <a:cs typeface="Calibri" pitchFamily="34" charset="0"/>
              </a:rPr>
              <a:t> (0x52);// transmit to device 0x52</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Wire.send</a:t>
            </a:r>
            <a:r>
              <a:rPr lang="en-US" sz="600" dirty="0">
                <a:latin typeface="Calibri" pitchFamily="34" charset="0"/>
                <a:cs typeface="Calibri" pitchFamily="34" charset="0"/>
              </a:rPr>
              <a:t> (0x00);// sends one byte</a:t>
            </a:r>
          </a:p>
          <a:p>
            <a:r>
              <a:rPr lang="fr-FR" sz="600" dirty="0">
                <a:latin typeface="Calibri" pitchFamily="34" charset="0"/>
                <a:cs typeface="Calibri" pitchFamily="34" charset="0"/>
              </a:rPr>
              <a:t>            </a:t>
            </a:r>
            <a:r>
              <a:rPr lang="fr-FR" sz="600" dirty="0" err="1">
                <a:latin typeface="Calibri" pitchFamily="34" charset="0"/>
                <a:cs typeface="Calibri" pitchFamily="34" charset="0"/>
              </a:rPr>
              <a:t>Wire.endTransmission</a:t>
            </a:r>
            <a:r>
              <a:rPr lang="fr-FR" sz="600" dirty="0">
                <a:latin typeface="Calibri" pitchFamily="34" charset="0"/>
                <a:cs typeface="Calibri" pitchFamily="34" charset="0"/>
              </a:rPr>
              <a:t> ();// stop </a:t>
            </a:r>
            <a:r>
              <a:rPr lang="fr-FR" sz="600" dirty="0" err="1">
                <a:latin typeface="Calibri" pitchFamily="34" charset="0"/>
                <a:cs typeface="Calibri" pitchFamily="34" charset="0"/>
              </a:rPr>
              <a:t>transmitting</a:t>
            </a:r>
            <a:endParaRPr lang="fr-FR" sz="600" dirty="0">
              <a:latin typeface="Calibri" pitchFamily="34" charset="0"/>
              <a:cs typeface="Calibri" pitchFamily="34" charset="0"/>
            </a:endParaRPr>
          </a:p>
          <a:p>
            <a:r>
              <a:rPr lang="fr-FR" sz="600" dirty="0">
                <a:latin typeface="Calibri" pitchFamily="34" charset="0"/>
                <a:cs typeface="Calibri" pitchFamily="34" charset="0"/>
              </a:rPr>
              <a:t>        }</a:t>
            </a:r>
          </a:p>
          <a:p>
            <a:r>
              <a:rPr lang="fr-FR" sz="600" dirty="0">
                <a:latin typeface="Calibri" pitchFamily="34" charset="0"/>
                <a:cs typeface="Calibri" pitchFamily="34" charset="0"/>
              </a:rPr>
              <a:t>};</a:t>
            </a:r>
          </a:p>
          <a:p>
            <a:r>
              <a:rPr lang="fr-FR" sz="600" dirty="0">
                <a:latin typeface="Calibri" pitchFamily="34" charset="0"/>
                <a:cs typeface="Calibri" pitchFamily="34" charset="0"/>
              </a:rPr>
              <a:t>#</a:t>
            </a:r>
            <a:r>
              <a:rPr lang="fr-FR" sz="600" dirty="0" err="1">
                <a:latin typeface="Calibri" pitchFamily="34" charset="0"/>
                <a:cs typeface="Calibri" pitchFamily="34" charset="0"/>
              </a:rPr>
              <a:t>endif</a:t>
            </a:r>
            <a:endParaRPr lang="fr-FR" sz="600" dirty="0">
              <a:latin typeface="Calibri" pitchFamily="34" charset="0"/>
              <a:cs typeface="Calibri" pitchFamily="34" charset="0"/>
            </a:endParaRPr>
          </a:p>
        </p:txBody>
      </p:sp>
      <p:pic>
        <p:nvPicPr>
          <p:cNvPr id="7" name="Image 6">
            <a:hlinkClick r:id="rId2" action="ppaction://hlinksldjump"/>
            <a:extLst>
              <a:ext uri="{FF2B5EF4-FFF2-40B4-BE49-F238E27FC236}">
                <a16:creationId xmlns:a16="http://schemas.microsoft.com/office/drawing/2014/main" id="{D7FF29AA-7C46-494D-BF6F-371B20F5987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207</a:t>
            </a:fld>
            <a:endParaRPr lang="fr-FR" dirty="0"/>
          </a:p>
        </p:txBody>
      </p:sp>
      <p:sp>
        <p:nvSpPr>
          <p:cNvPr id="2" name="Titre 1"/>
          <p:cNvSpPr>
            <a:spLocks noGrp="1"/>
          </p:cNvSpPr>
          <p:nvPr>
            <p:ph type="title" idx="4294967295"/>
          </p:nvPr>
        </p:nvSpPr>
        <p:spPr>
          <a:xfrm>
            <a:off x="-1" y="0"/>
            <a:ext cx="9185275" cy="490538"/>
          </a:xfrm>
        </p:spPr>
        <p:txBody>
          <a:bodyPr/>
          <a:lstStyle/>
          <a:p>
            <a:endParaRPr lang="fr-FR" dirty="0"/>
          </a:p>
        </p:txBody>
      </p:sp>
      <p:sp>
        <p:nvSpPr>
          <p:cNvPr id="4" name="Rectangle 3"/>
          <p:cNvSpPr>
            <a:spLocks noChangeArrowheads="1"/>
          </p:cNvSpPr>
          <p:nvPr/>
        </p:nvSpPr>
        <p:spPr bwMode="auto">
          <a:xfrm>
            <a:off x="1270166" y="3074660"/>
            <a:ext cx="6542194" cy="642372"/>
          </a:xfrm>
          <a:prstGeom prst="rect">
            <a:avLst/>
          </a:prstGeom>
          <a:solidFill>
            <a:srgbClr val="FF66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OLED SCREEN</a:t>
            </a:r>
          </a:p>
        </p:txBody>
      </p:sp>
      <p:pic>
        <p:nvPicPr>
          <p:cNvPr id="5" name="Image 4">
            <a:hlinkClick r:id="rId2" action="ppaction://hlinksldjump"/>
            <a:extLst>
              <a:ext uri="{FF2B5EF4-FFF2-40B4-BE49-F238E27FC236}">
                <a16:creationId xmlns:a16="http://schemas.microsoft.com/office/drawing/2014/main" id="{E8433B79-530E-425D-86F0-9293CED7496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778866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DE5696-4CE3-4A3E-8892-F12F0C6ACD84}"/>
              </a:ext>
            </a:extLst>
          </p:cNvPr>
          <p:cNvSpPr>
            <a:spLocks noGrp="1"/>
          </p:cNvSpPr>
          <p:nvPr>
            <p:ph type="title"/>
          </p:nvPr>
        </p:nvSpPr>
        <p:spPr/>
        <p:txBody>
          <a:bodyPr/>
          <a:lstStyle/>
          <a:p>
            <a:r>
              <a:rPr lang="fr-FR" dirty="0"/>
              <a:t>OLED SCREEN - 1</a:t>
            </a:r>
          </a:p>
        </p:txBody>
      </p:sp>
      <p:sp>
        <p:nvSpPr>
          <p:cNvPr id="3" name="Espace réservé du numéro de diapositive 2">
            <a:extLst>
              <a:ext uri="{FF2B5EF4-FFF2-40B4-BE49-F238E27FC236}">
                <a16:creationId xmlns:a16="http://schemas.microsoft.com/office/drawing/2014/main" id="{20945A68-4C46-4A52-AD08-C85EDA7C62E0}"/>
              </a:ext>
            </a:extLst>
          </p:cNvPr>
          <p:cNvSpPr>
            <a:spLocks noGrp="1"/>
          </p:cNvSpPr>
          <p:nvPr>
            <p:ph type="sldNum" sz="quarter" idx="12"/>
          </p:nvPr>
        </p:nvSpPr>
        <p:spPr/>
        <p:txBody>
          <a:bodyPr/>
          <a:lstStyle/>
          <a:p>
            <a:pPr>
              <a:defRPr/>
            </a:pPr>
            <a:fld id="{E652A8FB-8C76-45BB-8D82-93F8E151003C}" type="slidenum">
              <a:rPr lang="fr-FR" smtClean="0"/>
              <a:pPr>
                <a:defRPr/>
              </a:pPr>
              <a:t>208</a:t>
            </a:fld>
            <a:endParaRPr lang="fr-FR"/>
          </a:p>
        </p:txBody>
      </p:sp>
      <p:sp>
        <p:nvSpPr>
          <p:cNvPr id="5" name="ZoneTexte 4">
            <a:extLst>
              <a:ext uri="{FF2B5EF4-FFF2-40B4-BE49-F238E27FC236}">
                <a16:creationId xmlns:a16="http://schemas.microsoft.com/office/drawing/2014/main" id="{05FBCBBE-E0A6-472A-AA22-D335D5E3A903}"/>
              </a:ext>
            </a:extLst>
          </p:cNvPr>
          <p:cNvSpPr txBox="1"/>
          <p:nvPr/>
        </p:nvSpPr>
        <p:spPr>
          <a:xfrm>
            <a:off x="107504" y="549054"/>
            <a:ext cx="9036496" cy="338554"/>
          </a:xfrm>
          <a:prstGeom prst="rect">
            <a:avLst/>
          </a:prstGeom>
          <a:noFill/>
        </p:spPr>
        <p:txBody>
          <a:bodyPr wrap="square">
            <a:spAutoFit/>
          </a:bodyPr>
          <a:lstStyle/>
          <a:p>
            <a:r>
              <a:rPr lang="fr-FR" sz="1600" b="1" dirty="0">
                <a:solidFill>
                  <a:srgbClr val="0070C0"/>
                </a:solidFill>
                <a:latin typeface="+mn-lt"/>
              </a:rPr>
              <a:t>Caractéristiques d’un écran OLED i2C (monochrome, chipset SSD1306)</a:t>
            </a:r>
          </a:p>
        </p:txBody>
      </p:sp>
      <p:sp>
        <p:nvSpPr>
          <p:cNvPr id="7" name="ZoneTexte 6">
            <a:extLst>
              <a:ext uri="{FF2B5EF4-FFF2-40B4-BE49-F238E27FC236}">
                <a16:creationId xmlns:a16="http://schemas.microsoft.com/office/drawing/2014/main" id="{F19F6C0C-F5DE-4F6E-A641-28F9C5F3AB7E}"/>
              </a:ext>
            </a:extLst>
          </p:cNvPr>
          <p:cNvSpPr txBox="1"/>
          <p:nvPr/>
        </p:nvSpPr>
        <p:spPr>
          <a:xfrm>
            <a:off x="236712" y="1075949"/>
            <a:ext cx="4600574" cy="2246769"/>
          </a:xfrm>
          <a:prstGeom prst="rect">
            <a:avLst/>
          </a:prstGeom>
          <a:noFill/>
        </p:spPr>
        <p:txBody>
          <a:bodyPr wrap="square">
            <a:spAutoFit/>
          </a:bodyPr>
          <a:lstStyle/>
          <a:p>
            <a:r>
              <a:rPr lang="fr-FR" b="1" dirty="0">
                <a:latin typeface="+mn-lt"/>
              </a:rPr>
              <a:t>Les écrans OLED sont des écrans graphiques, monochromes ou multi-couleurs, permettant d’afficher du texte, des images, et des figures graphiques. </a:t>
            </a:r>
          </a:p>
          <a:p>
            <a:endParaRPr lang="fr-FR" b="1" dirty="0">
              <a:latin typeface="+mn-lt"/>
            </a:endParaRPr>
          </a:p>
          <a:p>
            <a:r>
              <a:rPr lang="fr-FR" b="1" dirty="0">
                <a:latin typeface="+mn-lt"/>
              </a:rPr>
              <a:t>Ils intègrent généralement un contrôleur qui fait l’interface avec la partie « commande » (e.g. Arduino). </a:t>
            </a:r>
          </a:p>
          <a:p>
            <a:endParaRPr lang="fr-FR" b="1" dirty="0">
              <a:latin typeface="+mn-lt"/>
            </a:endParaRPr>
          </a:p>
          <a:p>
            <a:r>
              <a:rPr lang="fr-FR" b="1" dirty="0">
                <a:latin typeface="+mn-lt"/>
              </a:rPr>
              <a:t>L’afficheur OLED est doté d’un contrôleur SSD1306</a:t>
            </a:r>
          </a:p>
          <a:p>
            <a:r>
              <a:rPr lang="fr-FR" b="1" dirty="0">
                <a:latin typeface="+mn-lt"/>
              </a:rPr>
              <a:t>(OLED 0,96 pouces monochrome, faisant 128×64 pixels). </a:t>
            </a:r>
          </a:p>
          <a:p>
            <a:endParaRPr lang="fr-FR" b="1" dirty="0">
              <a:latin typeface="+mn-lt"/>
            </a:endParaRPr>
          </a:p>
        </p:txBody>
      </p:sp>
      <p:sp>
        <p:nvSpPr>
          <p:cNvPr id="11" name="ZoneTexte 10">
            <a:extLst>
              <a:ext uri="{FF2B5EF4-FFF2-40B4-BE49-F238E27FC236}">
                <a16:creationId xmlns:a16="http://schemas.microsoft.com/office/drawing/2014/main" id="{A9A1434F-FB9C-42DD-B568-FB6B998CB89C}"/>
              </a:ext>
            </a:extLst>
          </p:cNvPr>
          <p:cNvSpPr txBox="1"/>
          <p:nvPr/>
        </p:nvSpPr>
        <p:spPr>
          <a:xfrm>
            <a:off x="236712" y="3147137"/>
            <a:ext cx="4600574" cy="523220"/>
          </a:xfrm>
          <a:prstGeom prst="rect">
            <a:avLst/>
          </a:prstGeom>
          <a:noFill/>
        </p:spPr>
        <p:txBody>
          <a:bodyPr wrap="square">
            <a:spAutoFit/>
          </a:bodyPr>
          <a:lstStyle/>
          <a:p>
            <a:r>
              <a:rPr lang="fr-FR" b="1" dirty="0">
                <a:latin typeface="+mn-lt"/>
              </a:rPr>
              <a:t>On les trouve principalement dans 2 protocoles de communication courants :</a:t>
            </a:r>
          </a:p>
        </p:txBody>
      </p:sp>
      <p:sp>
        <p:nvSpPr>
          <p:cNvPr id="13" name="ZoneTexte 12">
            <a:extLst>
              <a:ext uri="{FF2B5EF4-FFF2-40B4-BE49-F238E27FC236}">
                <a16:creationId xmlns:a16="http://schemas.microsoft.com/office/drawing/2014/main" id="{CC9744E7-254A-4810-B9EF-4F83B4F35708}"/>
              </a:ext>
            </a:extLst>
          </p:cNvPr>
          <p:cNvSpPr txBox="1"/>
          <p:nvPr/>
        </p:nvSpPr>
        <p:spPr>
          <a:xfrm>
            <a:off x="683568" y="3688124"/>
            <a:ext cx="6828407" cy="523220"/>
          </a:xfrm>
          <a:prstGeom prst="rect">
            <a:avLst/>
          </a:prstGeom>
          <a:noFill/>
        </p:spPr>
        <p:txBody>
          <a:bodyPr wrap="square">
            <a:spAutoFit/>
          </a:bodyPr>
          <a:lstStyle/>
          <a:p>
            <a:pPr>
              <a:buFont typeface="Arial" panose="020B0604020202020204" pitchFamily="34" charset="0"/>
              <a:buChar char="•"/>
            </a:pPr>
            <a:r>
              <a:rPr lang="fr-FR" b="1" u="sng" dirty="0">
                <a:latin typeface="+mn-lt"/>
              </a:rPr>
              <a:t>Le bus I2C</a:t>
            </a:r>
            <a:r>
              <a:rPr lang="fr-FR" b="1" dirty="0">
                <a:latin typeface="+mn-lt"/>
              </a:rPr>
              <a:t> (utilisant que 2 fils : SDA et SCL)</a:t>
            </a:r>
          </a:p>
          <a:p>
            <a:pPr>
              <a:buFont typeface="Arial" panose="020B0604020202020204" pitchFamily="34" charset="0"/>
              <a:buChar char="•"/>
            </a:pPr>
            <a:r>
              <a:rPr lang="fr-FR" b="1" u="sng" dirty="0">
                <a:latin typeface="+mn-lt"/>
              </a:rPr>
              <a:t>Le bus SPI</a:t>
            </a:r>
            <a:r>
              <a:rPr lang="fr-FR" b="1" dirty="0">
                <a:latin typeface="+mn-lt"/>
              </a:rPr>
              <a:t> (utilisant 4 fils : SCK, MOSI, MISO, et SS, aussi noté D0, D1, DC, et CS)</a:t>
            </a:r>
          </a:p>
        </p:txBody>
      </p:sp>
      <p:sp>
        <p:nvSpPr>
          <p:cNvPr id="15" name="ZoneTexte 14">
            <a:extLst>
              <a:ext uri="{FF2B5EF4-FFF2-40B4-BE49-F238E27FC236}">
                <a16:creationId xmlns:a16="http://schemas.microsoft.com/office/drawing/2014/main" id="{9356C22E-80EC-484A-911F-2A5D86B62F62}"/>
              </a:ext>
            </a:extLst>
          </p:cNvPr>
          <p:cNvSpPr txBox="1"/>
          <p:nvPr/>
        </p:nvSpPr>
        <p:spPr>
          <a:xfrm>
            <a:off x="260748" y="4287276"/>
            <a:ext cx="4600574" cy="307777"/>
          </a:xfrm>
          <a:prstGeom prst="rect">
            <a:avLst/>
          </a:prstGeom>
          <a:noFill/>
        </p:spPr>
        <p:txBody>
          <a:bodyPr wrap="square">
            <a:spAutoFit/>
          </a:bodyPr>
          <a:lstStyle/>
          <a:p>
            <a:r>
              <a:rPr lang="fr-FR" b="1" dirty="0">
                <a:latin typeface="+mn-lt"/>
              </a:rPr>
              <a:t>Ils s’alimentent généralement de 3,3 à 5V. </a:t>
            </a:r>
          </a:p>
        </p:txBody>
      </p:sp>
      <p:pic>
        <p:nvPicPr>
          <p:cNvPr id="17" name="Image 16">
            <a:extLst>
              <a:ext uri="{FF2B5EF4-FFF2-40B4-BE49-F238E27FC236}">
                <a16:creationId xmlns:a16="http://schemas.microsoft.com/office/drawing/2014/main" id="{318CD12F-6D75-45C7-A64D-EBB733BCAF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9038"/>
          <a:stretch/>
        </p:blipFill>
        <p:spPr>
          <a:xfrm>
            <a:off x="107504" y="4653127"/>
            <a:ext cx="5898854" cy="1695064"/>
          </a:xfrm>
          <a:prstGeom prst="rect">
            <a:avLst/>
          </a:prstGeom>
        </p:spPr>
      </p:pic>
      <p:pic>
        <p:nvPicPr>
          <p:cNvPr id="4" name="Image 3">
            <a:extLst>
              <a:ext uri="{FF2B5EF4-FFF2-40B4-BE49-F238E27FC236}">
                <a16:creationId xmlns:a16="http://schemas.microsoft.com/office/drawing/2014/main" id="{CE0AECB6-F47F-49FD-BDCE-367F914F640F}"/>
              </a:ext>
            </a:extLst>
          </p:cNvPr>
          <p:cNvPicPr>
            <a:picLocks noChangeAspect="1"/>
          </p:cNvPicPr>
          <p:nvPr/>
        </p:nvPicPr>
        <p:blipFill>
          <a:blip r:embed="rId3"/>
          <a:stretch>
            <a:fillRect/>
          </a:stretch>
        </p:blipFill>
        <p:spPr>
          <a:xfrm>
            <a:off x="6173837" y="554145"/>
            <a:ext cx="2877561" cy="3346994"/>
          </a:xfrm>
          <a:prstGeom prst="rect">
            <a:avLst/>
          </a:prstGeom>
        </p:spPr>
      </p:pic>
      <p:pic>
        <p:nvPicPr>
          <p:cNvPr id="6" name="Image 5">
            <a:extLst>
              <a:ext uri="{FF2B5EF4-FFF2-40B4-BE49-F238E27FC236}">
                <a16:creationId xmlns:a16="http://schemas.microsoft.com/office/drawing/2014/main" id="{53C6C824-11AD-44FE-B035-3DBDF807EEEA}"/>
              </a:ext>
            </a:extLst>
          </p:cNvPr>
          <p:cNvPicPr>
            <a:picLocks noChangeAspect="1"/>
          </p:cNvPicPr>
          <p:nvPr/>
        </p:nvPicPr>
        <p:blipFill>
          <a:blip r:embed="rId4"/>
          <a:stretch>
            <a:fillRect/>
          </a:stretch>
        </p:blipFill>
        <p:spPr>
          <a:xfrm>
            <a:off x="5988232" y="4746644"/>
            <a:ext cx="3048264" cy="1420491"/>
          </a:xfrm>
          <a:prstGeom prst="rect">
            <a:avLst/>
          </a:prstGeom>
        </p:spPr>
      </p:pic>
    </p:spTree>
    <p:extLst>
      <p:ext uri="{BB962C8B-B14F-4D97-AF65-F5344CB8AC3E}">
        <p14:creationId xmlns:p14="http://schemas.microsoft.com/office/powerpoint/2010/main" val="110154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15"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7B603D-DF65-4F43-A740-22842C5FA6DD}"/>
              </a:ext>
            </a:extLst>
          </p:cNvPr>
          <p:cNvSpPr>
            <a:spLocks noGrp="1"/>
          </p:cNvSpPr>
          <p:nvPr>
            <p:ph type="title"/>
          </p:nvPr>
        </p:nvSpPr>
        <p:spPr/>
        <p:txBody>
          <a:bodyPr/>
          <a:lstStyle/>
          <a:p>
            <a:r>
              <a:rPr lang="fr-FR" kern="0" dirty="0"/>
              <a:t>OLED SCREEN - 3</a:t>
            </a:r>
            <a:endParaRPr lang="fr-FR" dirty="0"/>
          </a:p>
        </p:txBody>
      </p:sp>
      <p:sp>
        <p:nvSpPr>
          <p:cNvPr id="3" name="Espace réservé du numéro de diapositive 2">
            <a:extLst>
              <a:ext uri="{FF2B5EF4-FFF2-40B4-BE49-F238E27FC236}">
                <a16:creationId xmlns:a16="http://schemas.microsoft.com/office/drawing/2014/main" id="{BC724829-6AD9-44E3-B303-94DCB1427564}"/>
              </a:ext>
            </a:extLst>
          </p:cNvPr>
          <p:cNvSpPr>
            <a:spLocks noGrp="1"/>
          </p:cNvSpPr>
          <p:nvPr>
            <p:ph type="sldNum" sz="quarter" idx="12"/>
          </p:nvPr>
        </p:nvSpPr>
        <p:spPr/>
        <p:txBody>
          <a:bodyPr/>
          <a:lstStyle/>
          <a:p>
            <a:pPr>
              <a:defRPr/>
            </a:pPr>
            <a:fld id="{E652A8FB-8C76-45BB-8D82-93F8E151003C}" type="slidenum">
              <a:rPr lang="fr-FR" smtClean="0"/>
              <a:pPr>
                <a:defRPr/>
              </a:pPr>
              <a:t>209</a:t>
            </a:fld>
            <a:endParaRPr lang="fr-FR"/>
          </a:p>
        </p:txBody>
      </p:sp>
      <p:sp>
        <p:nvSpPr>
          <p:cNvPr id="7" name="ZoneTexte 6">
            <a:extLst>
              <a:ext uri="{FF2B5EF4-FFF2-40B4-BE49-F238E27FC236}">
                <a16:creationId xmlns:a16="http://schemas.microsoft.com/office/drawing/2014/main" id="{33D3E9A1-6276-4C9D-BF79-8C8FCB52B6C3}"/>
              </a:ext>
            </a:extLst>
          </p:cNvPr>
          <p:cNvSpPr txBox="1"/>
          <p:nvPr/>
        </p:nvSpPr>
        <p:spPr>
          <a:xfrm>
            <a:off x="0" y="509544"/>
            <a:ext cx="8686800" cy="338554"/>
          </a:xfrm>
          <a:prstGeom prst="rect">
            <a:avLst/>
          </a:prstGeom>
          <a:noFill/>
        </p:spPr>
        <p:txBody>
          <a:bodyPr wrap="square">
            <a:spAutoFit/>
          </a:bodyPr>
          <a:lstStyle/>
          <a:p>
            <a:r>
              <a:rPr lang="fr-FR" sz="1600" b="1" dirty="0">
                <a:solidFill>
                  <a:srgbClr val="0070C0"/>
                </a:solidFill>
                <a:latin typeface="+mn-lt"/>
              </a:rPr>
              <a:t>3 - Quelle adresse i2c a mon écran OLED ? 0x3C, 0x3D, 0x78, ou 0x7A ?</a:t>
            </a:r>
          </a:p>
        </p:txBody>
      </p:sp>
      <p:sp>
        <p:nvSpPr>
          <p:cNvPr id="9" name="ZoneTexte 8">
            <a:extLst>
              <a:ext uri="{FF2B5EF4-FFF2-40B4-BE49-F238E27FC236}">
                <a16:creationId xmlns:a16="http://schemas.microsoft.com/office/drawing/2014/main" id="{6359A612-C002-4031-8590-8FA683E68B77}"/>
              </a:ext>
            </a:extLst>
          </p:cNvPr>
          <p:cNvSpPr txBox="1"/>
          <p:nvPr/>
        </p:nvSpPr>
        <p:spPr>
          <a:xfrm>
            <a:off x="3726597" y="945302"/>
            <a:ext cx="5198416" cy="954107"/>
          </a:xfrm>
          <a:prstGeom prst="rect">
            <a:avLst/>
          </a:prstGeom>
          <a:noFill/>
        </p:spPr>
        <p:txBody>
          <a:bodyPr wrap="square">
            <a:spAutoFit/>
          </a:bodyPr>
          <a:lstStyle/>
          <a:p>
            <a:r>
              <a:rPr lang="fr-FR" u="sng" dirty="0">
                <a:effectLst/>
                <a:latin typeface="+mn-lt"/>
              </a:rPr>
              <a:t>On note 2 adresses i2c possibles : 0x78 ou 0x7A</a:t>
            </a:r>
            <a:r>
              <a:rPr lang="fr-FR" dirty="0">
                <a:latin typeface="+mn-lt"/>
              </a:rPr>
              <a:t> (c’est écrit en petit, sur la photo ci-dessus, là où j’ai entouré en rouge). </a:t>
            </a:r>
          </a:p>
          <a:p>
            <a:r>
              <a:rPr lang="fr-FR" b="1" dirty="0">
                <a:latin typeface="+mn-lt"/>
              </a:rPr>
              <a:t>Pourtant : il faut utiliser 0x3C ou 0X3D dans le software</a:t>
            </a:r>
          </a:p>
          <a:p>
            <a:r>
              <a:rPr lang="fr-FR" b="1" dirty="0">
                <a:latin typeface="+mn-lt"/>
              </a:rPr>
              <a:t>Pourquoi ? </a:t>
            </a:r>
          </a:p>
        </p:txBody>
      </p:sp>
      <p:sp>
        <p:nvSpPr>
          <p:cNvPr id="14" name="ZoneTexte 13">
            <a:extLst>
              <a:ext uri="{FF2B5EF4-FFF2-40B4-BE49-F238E27FC236}">
                <a16:creationId xmlns:a16="http://schemas.microsoft.com/office/drawing/2014/main" id="{12A05377-39EF-4690-AF67-DD1FA597201A}"/>
              </a:ext>
            </a:extLst>
          </p:cNvPr>
          <p:cNvSpPr txBox="1"/>
          <p:nvPr/>
        </p:nvSpPr>
        <p:spPr>
          <a:xfrm>
            <a:off x="3789364" y="1899409"/>
            <a:ext cx="5516543" cy="954107"/>
          </a:xfrm>
          <a:prstGeom prst="rect">
            <a:avLst/>
          </a:prstGeom>
          <a:noFill/>
        </p:spPr>
        <p:txBody>
          <a:bodyPr wrap="square">
            <a:spAutoFit/>
          </a:bodyPr>
          <a:lstStyle/>
          <a:p>
            <a:r>
              <a:rPr lang="fr-FR" u="sng" dirty="0">
                <a:effectLst/>
                <a:latin typeface="+mn-lt"/>
              </a:rPr>
              <a:t>En I2C, </a:t>
            </a:r>
            <a:r>
              <a:rPr lang="fr-FR" b="1" u="sng" dirty="0">
                <a:effectLst/>
                <a:latin typeface="+mn-lt"/>
              </a:rPr>
              <a:t>on ne travaille pour </a:t>
            </a:r>
            <a:r>
              <a:rPr lang="fr-FR" b="1" u="sng" dirty="0">
                <a:latin typeface="+mn-lt"/>
              </a:rPr>
              <a:t>les adresses </a:t>
            </a:r>
            <a:r>
              <a:rPr lang="fr-FR" b="1" u="sng" dirty="0">
                <a:effectLst/>
                <a:latin typeface="+mn-lt"/>
              </a:rPr>
              <a:t>que sur 7 bits et non 8 bits </a:t>
            </a:r>
          </a:p>
          <a:p>
            <a:r>
              <a:rPr lang="fr-FR" b="1" u="sng" dirty="0">
                <a:effectLst/>
                <a:latin typeface="+mn-lt"/>
              </a:rPr>
              <a:t>(</a:t>
            </a:r>
            <a:r>
              <a:rPr lang="fr-FR" b="1" u="sng" dirty="0" err="1">
                <a:effectLst/>
                <a:latin typeface="+mn-lt"/>
              </a:rPr>
              <a:t>cf</a:t>
            </a:r>
            <a:r>
              <a:rPr lang="fr-FR" b="1" u="sng" dirty="0">
                <a:effectLst/>
                <a:latin typeface="+mn-lt"/>
              </a:rPr>
              <a:t> DATASHEET)</a:t>
            </a:r>
            <a:r>
              <a:rPr lang="fr-FR" b="1" dirty="0">
                <a:latin typeface="+mn-lt"/>
              </a:rPr>
              <a:t>. </a:t>
            </a:r>
          </a:p>
          <a:p>
            <a:pPr marL="285750" indent="-285750">
              <a:buFont typeface="Symbol" panose="05050102010706020507" pitchFamily="18" charset="2"/>
              <a:buChar char="Þ"/>
            </a:pPr>
            <a:r>
              <a:rPr lang="fr-FR" dirty="0">
                <a:latin typeface="+mn-lt"/>
              </a:rPr>
              <a:t>Soit des nombres entiers de 0 à 127 </a:t>
            </a:r>
          </a:p>
          <a:p>
            <a:pPr marL="285750" indent="-285750">
              <a:buFont typeface="Symbol" panose="05050102010706020507" pitchFamily="18" charset="2"/>
              <a:buChar char="Þ"/>
            </a:pPr>
            <a:r>
              <a:rPr lang="fr-FR" dirty="0">
                <a:latin typeface="+mn-lt"/>
              </a:rPr>
              <a:t>0x00 à 0x7F en hexadécimal, ou de 000 0000 à 111 1111 en binaire)</a:t>
            </a:r>
          </a:p>
        </p:txBody>
      </p:sp>
      <p:pic>
        <p:nvPicPr>
          <p:cNvPr id="4" name="Image 3">
            <a:extLst>
              <a:ext uri="{FF2B5EF4-FFF2-40B4-BE49-F238E27FC236}">
                <a16:creationId xmlns:a16="http://schemas.microsoft.com/office/drawing/2014/main" id="{4478C498-8140-47AC-9E31-2E301561DAD9}"/>
              </a:ext>
            </a:extLst>
          </p:cNvPr>
          <p:cNvPicPr>
            <a:picLocks noChangeAspect="1"/>
          </p:cNvPicPr>
          <p:nvPr/>
        </p:nvPicPr>
        <p:blipFill>
          <a:blip r:embed="rId2"/>
          <a:stretch>
            <a:fillRect/>
          </a:stretch>
        </p:blipFill>
        <p:spPr>
          <a:xfrm>
            <a:off x="218987" y="848098"/>
            <a:ext cx="3407959" cy="3407959"/>
          </a:xfrm>
          <a:prstGeom prst="rect">
            <a:avLst/>
          </a:prstGeom>
        </p:spPr>
      </p:pic>
      <p:pic>
        <p:nvPicPr>
          <p:cNvPr id="6" name="Image 5">
            <a:extLst>
              <a:ext uri="{FF2B5EF4-FFF2-40B4-BE49-F238E27FC236}">
                <a16:creationId xmlns:a16="http://schemas.microsoft.com/office/drawing/2014/main" id="{50AFC88C-7479-4565-825E-2898C29FAB75}"/>
              </a:ext>
            </a:extLst>
          </p:cNvPr>
          <p:cNvPicPr>
            <a:picLocks noChangeAspect="1"/>
          </p:cNvPicPr>
          <p:nvPr/>
        </p:nvPicPr>
        <p:blipFill>
          <a:blip r:embed="rId3"/>
          <a:stretch>
            <a:fillRect/>
          </a:stretch>
        </p:blipFill>
        <p:spPr>
          <a:xfrm>
            <a:off x="1058684" y="3147779"/>
            <a:ext cx="7846232" cy="3200677"/>
          </a:xfrm>
          <a:prstGeom prst="rect">
            <a:avLst/>
          </a:prstGeom>
        </p:spPr>
      </p:pic>
    </p:spTree>
    <p:extLst>
      <p:ext uri="{BB962C8B-B14F-4D97-AF65-F5344CB8AC3E}">
        <p14:creationId xmlns:p14="http://schemas.microsoft.com/office/powerpoint/2010/main" val="9397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966DC5-59E3-408F-978E-0ADB2808684D}"/>
              </a:ext>
            </a:extLst>
          </p:cNvPr>
          <p:cNvSpPr>
            <a:spLocks noGrp="1"/>
          </p:cNvSpPr>
          <p:nvPr>
            <p:ph type="title"/>
          </p:nvPr>
        </p:nvSpPr>
        <p:spPr/>
        <p:txBody>
          <a:bodyPr/>
          <a:lstStyle/>
          <a:p>
            <a:r>
              <a:rPr lang="fr-FR" dirty="0"/>
              <a:t>IDE ARDUINO</a:t>
            </a:r>
          </a:p>
        </p:txBody>
      </p:sp>
      <p:sp>
        <p:nvSpPr>
          <p:cNvPr id="3" name="Espace réservé du numéro de diapositive 2">
            <a:extLst>
              <a:ext uri="{FF2B5EF4-FFF2-40B4-BE49-F238E27FC236}">
                <a16:creationId xmlns:a16="http://schemas.microsoft.com/office/drawing/2014/main" id="{7CF69B92-053D-492A-B109-79D541C462DC}"/>
              </a:ext>
            </a:extLst>
          </p:cNvPr>
          <p:cNvSpPr>
            <a:spLocks noGrp="1"/>
          </p:cNvSpPr>
          <p:nvPr>
            <p:ph type="sldNum" sz="quarter" idx="12"/>
          </p:nvPr>
        </p:nvSpPr>
        <p:spPr/>
        <p:txBody>
          <a:bodyPr/>
          <a:lstStyle/>
          <a:p>
            <a:pPr>
              <a:defRPr/>
            </a:pPr>
            <a:fld id="{E652A8FB-8C76-45BB-8D82-93F8E151003C}" type="slidenum">
              <a:rPr lang="fr-FR" smtClean="0"/>
              <a:pPr>
                <a:defRPr/>
              </a:pPr>
              <a:t>21</a:t>
            </a:fld>
            <a:endParaRPr lang="fr-FR"/>
          </a:p>
        </p:txBody>
      </p:sp>
      <p:pic>
        <p:nvPicPr>
          <p:cNvPr id="4" name="Image 3">
            <a:extLst>
              <a:ext uri="{FF2B5EF4-FFF2-40B4-BE49-F238E27FC236}">
                <a16:creationId xmlns:a16="http://schemas.microsoft.com/office/drawing/2014/main" id="{0CFBCC07-2018-4731-B694-6F7BC775D4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3915" y="601253"/>
            <a:ext cx="3427912" cy="4197874"/>
          </a:xfrm>
          <a:prstGeom prst="rect">
            <a:avLst/>
          </a:prstGeom>
        </p:spPr>
      </p:pic>
      <p:pic>
        <p:nvPicPr>
          <p:cNvPr id="5" name="Image 4">
            <a:extLst>
              <a:ext uri="{FF2B5EF4-FFF2-40B4-BE49-F238E27FC236}">
                <a16:creationId xmlns:a16="http://schemas.microsoft.com/office/drawing/2014/main" id="{0ED6794B-3131-4E69-A7E0-1788BB280E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1134" y="5397998"/>
            <a:ext cx="4614996" cy="334736"/>
          </a:xfrm>
          <a:prstGeom prst="rect">
            <a:avLst/>
          </a:prstGeom>
        </p:spPr>
      </p:pic>
      <p:pic>
        <p:nvPicPr>
          <p:cNvPr id="6" name="Image 5">
            <a:extLst>
              <a:ext uri="{FF2B5EF4-FFF2-40B4-BE49-F238E27FC236}">
                <a16:creationId xmlns:a16="http://schemas.microsoft.com/office/drawing/2014/main" id="{EC808976-727D-4382-B6AB-3D7B70EF268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402976" y="1129721"/>
            <a:ext cx="3413950" cy="1719528"/>
          </a:xfrm>
          <a:prstGeom prst="rect">
            <a:avLst/>
          </a:prstGeom>
        </p:spPr>
      </p:pic>
      <p:sp>
        <p:nvSpPr>
          <p:cNvPr id="7" name="Rectangle 6">
            <a:extLst>
              <a:ext uri="{FF2B5EF4-FFF2-40B4-BE49-F238E27FC236}">
                <a16:creationId xmlns:a16="http://schemas.microsoft.com/office/drawing/2014/main" id="{C35287F6-5717-4F0B-8344-CB7C23E4549D}"/>
              </a:ext>
            </a:extLst>
          </p:cNvPr>
          <p:cNvSpPr/>
          <p:nvPr/>
        </p:nvSpPr>
        <p:spPr>
          <a:xfrm>
            <a:off x="3831364" y="755735"/>
            <a:ext cx="1280308" cy="201212"/>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Menu bar</a:t>
            </a:r>
          </a:p>
        </p:txBody>
      </p:sp>
      <p:sp>
        <p:nvSpPr>
          <p:cNvPr id="8" name="Rectangle 7">
            <a:extLst>
              <a:ext uri="{FF2B5EF4-FFF2-40B4-BE49-F238E27FC236}">
                <a16:creationId xmlns:a16="http://schemas.microsoft.com/office/drawing/2014/main" id="{65CF3F42-3441-4BBD-81FA-1712AA3A7190}"/>
              </a:ext>
            </a:extLst>
          </p:cNvPr>
          <p:cNvSpPr/>
          <p:nvPr/>
        </p:nvSpPr>
        <p:spPr>
          <a:xfrm>
            <a:off x="3831364" y="971366"/>
            <a:ext cx="1280308" cy="201212"/>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Button bar</a:t>
            </a:r>
          </a:p>
        </p:txBody>
      </p:sp>
      <p:sp>
        <p:nvSpPr>
          <p:cNvPr id="9" name="Rectangle 8">
            <a:extLst>
              <a:ext uri="{FF2B5EF4-FFF2-40B4-BE49-F238E27FC236}">
                <a16:creationId xmlns:a16="http://schemas.microsoft.com/office/drawing/2014/main" id="{3240D87A-8639-4957-91B4-5C1512D45B89}"/>
              </a:ext>
            </a:extLst>
          </p:cNvPr>
          <p:cNvSpPr/>
          <p:nvPr/>
        </p:nvSpPr>
        <p:spPr>
          <a:xfrm>
            <a:off x="3827172" y="1219493"/>
            <a:ext cx="1280308" cy="201212"/>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Open files tab</a:t>
            </a:r>
          </a:p>
        </p:txBody>
      </p:sp>
      <p:sp>
        <p:nvSpPr>
          <p:cNvPr id="10" name="Rectangle 9">
            <a:extLst>
              <a:ext uri="{FF2B5EF4-FFF2-40B4-BE49-F238E27FC236}">
                <a16:creationId xmlns:a16="http://schemas.microsoft.com/office/drawing/2014/main" id="{3ACFFB33-AB2F-47D3-8E9C-33B43A09DDAD}"/>
              </a:ext>
            </a:extLst>
          </p:cNvPr>
          <p:cNvSpPr/>
          <p:nvPr/>
        </p:nvSpPr>
        <p:spPr>
          <a:xfrm>
            <a:off x="3854730" y="2299322"/>
            <a:ext cx="1280308" cy="201212"/>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Editing </a:t>
            </a:r>
            <a:r>
              <a:rPr lang="fr-FR" sz="1100" b="1" dirty="0" err="1">
                <a:solidFill>
                  <a:schemeClr val="tx1"/>
                </a:solidFill>
                <a:latin typeface="Calibri" pitchFamily="34" charset="0"/>
                <a:cs typeface="Calibri" pitchFamily="34" charset="0"/>
              </a:rPr>
              <a:t>window</a:t>
            </a:r>
            <a:endParaRPr lang="fr-FR" sz="1100" b="1" dirty="0">
              <a:solidFill>
                <a:schemeClr val="tx1"/>
              </a:solidFill>
              <a:latin typeface="Calibri" pitchFamily="34" charset="0"/>
              <a:cs typeface="Calibri" pitchFamily="34" charset="0"/>
            </a:endParaRPr>
          </a:p>
        </p:txBody>
      </p:sp>
      <p:sp>
        <p:nvSpPr>
          <p:cNvPr id="11" name="Rectangle 10">
            <a:extLst>
              <a:ext uri="{FF2B5EF4-FFF2-40B4-BE49-F238E27FC236}">
                <a16:creationId xmlns:a16="http://schemas.microsoft.com/office/drawing/2014/main" id="{A5951E2B-0CB1-4316-AAAD-167A8F41BBD1}"/>
              </a:ext>
            </a:extLst>
          </p:cNvPr>
          <p:cNvSpPr/>
          <p:nvPr/>
        </p:nvSpPr>
        <p:spPr>
          <a:xfrm>
            <a:off x="3848350" y="3969336"/>
            <a:ext cx="1703288" cy="201212"/>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Area </a:t>
            </a:r>
            <a:r>
              <a:rPr lang="fr-FR" sz="1100" b="1" dirty="0" err="1">
                <a:solidFill>
                  <a:schemeClr val="tx1"/>
                </a:solidFill>
                <a:latin typeface="Calibri" pitchFamily="34" charset="0"/>
                <a:cs typeface="Calibri" pitchFamily="34" charset="0"/>
              </a:rPr>
              <a:t>current</a:t>
            </a:r>
            <a:r>
              <a:rPr lang="fr-FR" sz="1100" b="1" dirty="0">
                <a:solidFill>
                  <a:schemeClr val="tx1"/>
                </a:solidFill>
                <a:latin typeface="Calibri" pitchFamily="34" charset="0"/>
                <a:cs typeface="Calibri" pitchFamily="34" charset="0"/>
              </a:rPr>
              <a:t> messages</a:t>
            </a:r>
          </a:p>
        </p:txBody>
      </p:sp>
      <p:sp>
        <p:nvSpPr>
          <p:cNvPr id="12" name="Rectangle 11">
            <a:extLst>
              <a:ext uri="{FF2B5EF4-FFF2-40B4-BE49-F238E27FC236}">
                <a16:creationId xmlns:a16="http://schemas.microsoft.com/office/drawing/2014/main" id="{50459F45-5442-446D-A412-3938800F09FF}"/>
              </a:ext>
            </a:extLst>
          </p:cNvPr>
          <p:cNvSpPr/>
          <p:nvPr/>
        </p:nvSpPr>
        <p:spPr>
          <a:xfrm>
            <a:off x="3854730" y="4277685"/>
            <a:ext cx="1797390" cy="374852"/>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latin typeface="Calibri" pitchFamily="34" charset="0"/>
                <a:cs typeface="Calibri" pitchFamily="34" charset="0"/>
              </a:rPr>
              <a:t>Console display: messages from  compilation</a:t>
            </a:r>
            <a:endParaRPr lang="fr-FR" sz="1100" b="1" dirty="0">
              <a:solidFill>
                <a:schemeClr val="tx1"/>
              </a:solidFill>
              <a:latin typeface="Calibri" pitchFamily="34" charset="0"/>
              <a:cs typeface="Calibri" pitchFamily="34" charset="0"/>
            </a:endParaRPr>
          </a:p>
        </p:txBody>
      </p:sp>
      <p:sp>
        <p:nvSpPr>
          <p:cNvPr id="13" name="Flèche : droite 12">
            <a:extLst>
              <a:ext uri="{FF2B5EF4-FFF2-40B4-BE49-F238E27FC236}">
                <a16:creationId xmlns:a16="http://schemas.microsoft.com/office/drawing/2014/main" id="{35CDDDBB-530E-4EA6-A374-5CA22E940791}"/>
              </a:ext>
            </a:extLst>
          </p:cNvPr>
          <p:cNvSpPr/>
          <p:nvPr/>
        </p:nvSpPr>
        <p:spPr>
          <a:xfrm flipH="1">
            <a:off x="3587444" y="1300762"/>
            <a:ext cx="432048" cy="52562"/>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14" name="Flèche : droite 13">
            <a:extLst>
              <a:ext uri="{FF2B5EF4-FFF2-40B4-BE49-F238E27FC236}">
                <a16:creationId xmlns:a16="http://schemas.microsoft.com/office/drawing/2014/main" id="{CCEB1F8B-048F-43F5-9EA7-B43503421E76}"/>
              </a:ext>
            </a:extLst>
          </p:cNvPr>
          <p:cNvSpPr/>
          <p:nvPr/>
        </p:nvSpPr>
        <p:spPr>
          <a:xfrm flipH="1">
            <a:off x="3587444" y="1033301"/>
            <a:ext cx="432048" cy="52562"/>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15" name="Flèche : droite 14">
            <a:extLst>
              <a:ext uri="{FF2B5EF4-FFF2-40B4-BE49-F238E27FC236}">
                <a16:creationId xmlns:a16="http://schemas.microsoft.com/office/drawing/2014/main" id="{4EA2BF4A-8FDA-4911-BE9E-BCED349515D8}"/>
              </a:ext>
            </a:extLst>
          </p:cNvPr>
          <p:cNvSpPr/>
          <p:nvPr/>
        </p:nvSpPr>
        <p:spPr>
          <a:xfrm flipH="1">
            <a:off x="3587444" y="817277"/>
            <a:ext cx="432048" cy="52562"/>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16" name="Flèche : droite 15">
            <a:extLst>
              <a:ext uri="{FF2B5EF4-FFF2-40B4-BE49-F238E27FC236}">
                <a16:creationId xmlns:a16="http://schemas.microsoft.com/office/drawing/2014/main" id="{FE3D6E31-E9CB-468A-853F-DAB1CF087EBE}"/>
              </a:ext>
            </a:extLst>
          </p:cNvPr>
          <p:cNvSpPr/>
          <p:nvPr/>
        </p:nvSpPr>
        <p:spPr>
          <a:xfrm flipH="1">
            <a:off x="3535414" y="2401453"/>
            <a:ext cx="432048" cy="52562"/>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17" name="Flèche : droite 16">
            <a:extLst>
              <a:ext uri="{FF2B5EF4-FFF2-40B4-BE49-F238E27FC236}">
                <a16:creationId xmlns:a16="http://schemas.microsoft.com/office/drawing/2014/main" id="{B53506DD-FDE8-46C4-B389-97678210E377}"/>
              </a:ext>
            </a:extLst>
          </p:cNvPr>
          <p:cNvSpPr/>
          <p:nvPr/>
        </p:nvSpPr>
        <p:spPr>
          <a:xfrm flipH="1">
            <a:off x="3463406" y="4077083"/>
            <a:ext cx="432048" cy="52562"/>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18" name="Flèche : droite 17">
            <a:extLst>
              <a:ext uri="{FF2B5EF4-FFF2-40B4-BE49-F238E27FC236}">
                <a16:creationId xmlns:a16="http://schemas.microsoft.com/office/drawing/2014/main" id="{D173C32B-DA85-44A5-857F-A5C0D331E374}"/>
              </a:ext>
            </a:extLst>
          </p:cNvPr>
          <p:cNvSpPr/>
          <p:nvPr/>
        </p:nvSpPr>
        <p:spPr>
          <a:xfrm flipH="1">
            <a:off x="3463406" y="4345669"/>
            <a:ext cx="432048" cy="52562"/>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20" name="Rectangle 19">
            <a:extLst>
              <a:ext uri="{FF2B5EF4-FFF2-40B4-BE49-F238E27FC236}">
                <a16:creationId xmlns:a16="http://schemas.microsoft.com/office/drawing/2014/main" id="{D5DE8607-E8EE-4387-95A0-38646D31E9D5}"/>
              </a:ext>
            </a:extLst>
          </p:cNvPr>
          <p:cNvSpPr/>
          <p:nvPr/>
        </p:nvSpPr>
        <p:spPr>
          <a:xfrm>
            <a:off x="275660" y="5877271"/>
            <a:ext cx="673831" cy="600923"/>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err="1">
                <a:solidFill>
                  <a:schemeClr val="tx1"/>
                </a:solidFill>
                <a:latin typeface="Calibri" pitchFamily="34" charset="0"/>
                <a:cs typeface="Calibri" pitchFamily="34" charset="0"/>
              </a:rPr>
              <a:t>Verify</a:t>
            </a:r>
            <a:r>
              <a:rPr lang="fr-FR" sz="1100" b="1" dirty="0">
                <a:solidFill>
                  <a:schemeClr val="tx1"/>
                </a:solidFill>
                <a:latin typeface="Calibri" pitchFamily="34" charset="0"/>
                <a:cs typeface="Calibri" pitchFamily="34" charset="0"/>
              </a:rPr>
              <a:t> (compilation)</a:t>
            </a:r>
          </a:p>
        </p:txBody>
      </p:sp>
      <p:sp>
        <p:nvSpPr>
          <p:cNvPr id="22" name="Rectangle 21">
            <a:extLst>
              <a:ext uri="{FF2B5EF4-FFF2-40B4-BE49-F238E27FC236}">
                <a16:creationId xmlns:a16="http://schemas.microsoft.com/office/drawing/2014/main" id="{2444B882-E74F-4588-B608-78F1C40A240C}"/>
              </a:ext>
            </a:extLst>
          </p:cNvPr>
          <p:cNvSpPr/>
          <p:nvPr/>
        </p:nvSpPr>
        <p:spPr>
          <a:xfrm>
            <a:off x="307127" y="4915468"/>
            <a:ext cx="792087" cy="376910"/>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Download</a:t>
            </a:r>
          </a:p>
        </p:txBody>
      </p:sp>
      <p:sp>
        <p:nvSpPr>
          <p:cNvPr id="23" name="Rectangle 22">
            <a:extLst>
              <a:ext uri="{FF2B5EF4-FFF2-40B4-BE49-F238E27FC236}">
                <a16:creationId xmlns:a16="http://schemas.microsoft.com/office/drawing/2014/main" id="{4B91282E-CE77-49B6-AD91-7772E0FE834C}"/>
              </a:ext>
            </a:extLst>
          </p:cNvPr>
          <p:cNvSpPr/>
          <p:nvPr/>
        </p:nvSpPr>
        <p:spPr>
          <a:xfrm>
            <a:off x="4189851" y="5789452"/>
            <a:ext cx="792087" cy="376910"/>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Serial Monitor</a:t>
            </a:r>
          </a:p>
        </p:txBody>
      </p:sp>
      <p:sp>
        <p:nvSpPr>
          <p:cNvPr id="24" name="Rectangle 23">
            <a:extLst>
              <a:ext uri="{FF2B5EF4-FFF2-40B4-BE49-F238E27FC236}">
                <a16:creationId xmlns:a16="http://schemas.microsoft.com/office/drawing/2014/main" id="{20AE3168-525C-43C5-8195-F875AC9A5549}"/>
              </a:ext>
            </a:extLst>
          </p:cNvPr>
          <p:cNvSpPr/>
          <p:nvPr/>
        </p:nvSpPr>
        <p:spPr>
          <a:xfrm>
            <a:off x="1160270" y="5058064"/>
            <a:ext cx="504058" cy="203930"/>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New</a:t>
            </a:r>
          </a:p>
        </p:txBody>
      </p:sp>
      <p:sp>
        <p:nvSpPr>
          <p:cNvPr id="25" name="Rectangle 24">
            <a:extLst>
              <a:ext uri="{FF2B5EF4-FFF2-40B4-BE49-F238E27FC236}">
                <a16:creationId xmlns:a16="http://schemas.microsoft.com/office/drawing/2014/main" id="{37A160A1-FC25-4E8B-8026-8ACB4F806A9C}"/>
              </a:ext>
            </a:extLst>
          </p:cNvPr>
          <p:cNvSpPr/>
          <p:nvPr/>
        </p:nvSpPr>
        <p:spPr>
          <a:xfrm>
            <a:off x="1064201" y="5940991"/>
            <a:ext cx="504058" cy="203930"/>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Open</a:t>
            </a:r>
          </a:p>
        </p:txBody>
      </p:sp>
      <p:sp>
        <p:nvSpPr>
          <p:cNvPr id="26" name="Rectangle 25">
            <a:extLst>
              <a:ext uri="{FF2B5EF4-FFF2-40B4-BE49-F238E27FC236}">
                <a16:creationId xmlns:a16="http://schemas.microsoft.com/office/drawing/2014/main" id="{859786B5-F509-49CE-AC57-FFB9461E67C7}"/>
              </a:ext>
            </a:extLst>
          </p:cNvPr>
          <p:cNvSpPr/>
          <p:nvPr/>
        </p:nvSpPr>
        <p:spPr>
          <a:xfrm>
            <a:off x="1694443" y="5049262"/>
            <a:ext cx="504058" cy="203930"/>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Save</a:t>
            </a:r>
          </a:p>
        </p:txBody>
      </p:sp>
      <p:sp>
        <p:nvSpPr>
          <p:cNvPr id="27" name="Rectangle : coins arrondis 26">
            <a:extLst>
              <a:ext uri="{FF2B5EF4-FFF2-40B4-BE49-F238E27FC236}">
                <a16:creationId xmlns:a16="http://schemas.microsoft.com/office/drawing/2014/main" id="{452BBEEB-33D4-47E8-A2D9-6388C6489504}"/>
              </a:ext>
            </a:extLst>
          </p:cNvPr>
          <p:cNvSpPr/>
          <p:nvPr/>
        </p:nvSpPr>
        <p:spPr>
          <a:xfrm>
            <a:off x="2198501" y="4597086"/>
            <a:ext cx="1440160" cy="286882"/>
          </a:xfrm>
          <a:prstGeom prst="roundRect">
            <a:avLst/>
          </a:prstGeom>
          <a:solidFill>
            <a:srgbClr val="66FF33">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droite 27">
            <a:extLst>
              <a:ext uri="{FF2B5EF4-FFF2-40B4-BE49-F238E27FC236}">
                <a16:creationId xmlns:a16="http://schemas.microsoft.com/office/drawing/2014/main" id="{5FD8BC34-28D4-4DFF-A827-953515EE7B1A}"/>
              </a:ext>
            </a:extLst>
          </p:cNvPr>
          <p:cNvSpPr/>
          <p:nvPr/>
        </p:nvSpPr>
        <p:spPr>
          <a:xfrm rot="4193204" flipH="1">
            <a:off x="408967" y="5758175"/>
            <a:ext cx="210486" cy="132426"/>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29" name="Flèche : droite 28">
            <a:extLst>
              <a:ext uri="{FF2B5EF4-FFF2-40B4-BE49-F238E27FC236}">
                <a16:creationId xmlns:a16="http://schemas.microsoft.com/office/drawing/2014/main" id="{C665D020-DDEB-477B-A16A-9A9FDCF8C0F3}"/>
              </a:ext>
            </a:extLst>
          </p:cNvPr>
          <p:cNvSpPr/>
          <p:nvPr/>
        </p:nvSpPr>
        <p:spPr>
          <a:xfrm rot="4193204" flipV="1">
            <a:off x="545872" y="5308573"/>
            <a:ext cx="210486" cy="132426"/>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30" name="Flèche : droite 29">
            <a:extLst>
              <a:ext uri="{FF2B5EF4-FFF2-40B4-BE49-F238E27FC236}">
                <a16:creationId xmlns:a16="http://schemas.microsoft.com/office/drawing/2014/main" id="{F31056D6-F8D8-4C69-80E1-E1E4F2CF06E7}"/>
              </a:ext>
            </a:extLst>
          </p:cNvPr>
          <p:cNvSpPr/>
          <p:nvPr/>
        </p:nvSpPr>
        <p:spPr>
          <a:xfrm rot="7037246" flipV="1">
            <a:off x="987798" y="5275092"/>
            <a:ext cx="311887" cy="132426"/>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31" name="Flèche : droite 30">
            <a:extLst>
              <a:ext uri="{FF2B5EF4-FFF2-40B4-BE49-F238E27FC236}">
                <a16:creationId xmlns:a16="http://schemas.microsoft.com/office/drawing/2014/main" id="{307ED533-34E8-4A49-B44F-C285B8570424}"/>
              </a:ext>
            </a:extLst>
          </p:cNvPr>
          <p:cNvSpPr/>
          <p:nvPr/>
        </p:nvSpPr>
        <p:spPr>
          <a:xfrm rot="15739922" flipV="1">
            <a:off x="1139445" y="5755454"/>
            <a:ext cx="311887" cy="132426"/>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32" name="Flèche : droite 31">
            <a:extLst>
              <a:ext uri="{FF2B5EF4-FFF2-40B4-BE49-F238E27FC236}">
                <a16:creationId xmlns:a16="http://schemas.microsoft.com/office/drawing/2014/main" id="{C6546FD8-D0C5-4771-B104-09EF64EB4481}"/>
              </a:ext>
            </a:extLst>
          </p:cNvPr>
          <p:cNvSpPr/>
          <p:nvPr/>
        </p:nvSpPr>
        <p:spPr>
          <a:xfrm rot="7238827" flipV="1">
            <a:off x="1518515" y="5303500"/>
            <a:ext cx="311887" cy="132426"/>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33" name="Rectangle 32">
            <a:extLst>
              <a:ext uri="{FF2B5EF4-FFF2-40B4-BE49-F238E27FC236}">
                <a16:creationId xmlns:a16="http://schemas.microsoft.com/office/drawing/2014/main" id="{53BE31DB-7193-440D-A7FC-A1E4B168CF24}"/>
              </a:ext>
            </a:extLst>
          </p:cNvPr>
          <p:cNvSpPr/>
          <p:nvPr/>
        </p:nvSpPr>
        <p:spPr>
          <a:xfrm>
            <a:off x="8034414" y="637148"/>
            <a:ext cx="792087" cy="376910"/>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err="1">
                <a:solidFill>
                  <a:schemeClr val="tx1"/>
                </a:solidFill>
                <a:latin typeface="Calibri" pitchFamily="34" charset="0"/>
                <a:cs typeface="Calibri" pitchFamily="34" charset="0"/>
              </a:rPr>
              <a:t>Send</a:t>
            </a:r>
            <a:r>
              <a:rPr lang="fr-FR" sz="1100" b="1" dirty="0">
                <a:solidFill>
                  <a:schemeClr val="tx1"/>
                </a:solidFill>
                <a:latin typeface="Calibri" pitchFamily="34" charset="0"/>
                <a:cs typeface="Calibri" pitchFamily="34" charset="0"/>
              </a:rPr>
              <a:t> to </a:t>
            </a:r>
            <a:r>
              <a:rPr lang="fr-FR" sz="1100" b="1" dirty="0" err="1">
                <a:solidFill>
                  <a:schemeClr val="tx1"/>
                </a:solidFill>
                <a:latin typeface="Calibri" pitchFamily="34" charset="0"/>
                <a:cs typeface="Calibri" pitchFamily="34" charset="0"/>
              </a:rPr>
              <a:t>arduino</a:t>
            </a:r>
            <a:endParaRPr lang="fr-FR" sz="1100" b="1" dirty="0">
              <a:solidFill>
                <a:schemeClr val="tx1"/>
              </a:solidFill>
              <a:latin typeface="Calibri" pitchFamily="34" charset="0"/>
              <a:cs typeface="Calibri" pitchFamily="34" charset="0"/>
            </a:endParaRPr>
          </a:p>
        </p:txBody>
      </p:sp>
      <p:sp>
        <p:nvSpPr>
          <p:cNvPr id="34" name="Rectangle 33">
            <a:extLst>
              <a:ext uri="{FF2B5EF4-FFF2-40B4-BE49-F238E27FC236}">
                <a16:creationId xmlns:a16="http://schemas.microsoft.com/office/drawing/2014/main" id="{275C7D80-5C2D-4796-843C-10F3680DEB1B}"/>
              </a:ext>
            </a:extLst>
          </p:cNvPr>
          <p:cNvSpPr/>
          <p:nvPr/>
        </p:nvSpPr>
        <p:spPr>
          <a:xfrm>
            <a:off x="7628845" y="3052090"/>
            <a:ext cx="792087" cy="376910"/>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err="1">
                <a:solidFill>
                  <a:schemeClr val="tx1"/>
                </a:solidFill>
                <a:latin typeface="Calibri" pitchFamily="34" charset="0"/>
                <a:cs typeface="Calibri" pitchFamily="34" charset="0"/>
              </a:rPr>
              <a:t>Baudrate</a:t>
            </a:r>
            <a:endParaRPr lang="fr-FR" sz="1100" b="1" dirty="0">
              <a:solidFill>
                <a:schemeClr val="tx1"/>
              </a:solidFill>
              <a:latin typeface="Calibri" pitchFamily="34" charset="0"/>
              <a:cs typeface="Calibri" pitchFamily="34" charset="0"/>
            </a:endParaRPr>
          </a:p>
          <a:p>
            <a:pPr algn="ctr"/>
            <a:r>
              <a:rPr lang="fr-FR" sz="1100" b="1" dirty="0" err="1">
                <a:solidFill>
                  <a:schemeClr val="tx1"/>
                </a:solidFill>
                <a:latin typeface="Calibri" pitchFamily="34" charset="0"/>
                <a:cs typeface="Calibri" pitchFamily="34" charset="0"/>
              </a:rPr>
              <a:t>Selection</a:t>
            </a:r>
            <a:endParaRPr lang="fr-FR" sz="1100" b="1" dirty="0">
              <a:solidFill>
                <a:schemeClr val="tx1"/>
              </a:solidFill>
              <a:latin typeface="Calibri" pitchFamily="34" charset="0"/>
              <a:cs typeface="Calibri" pitchFamily="34" charset="0"/>
            </a:endParaRPr>
          </a:p>
        </p:txBody>
      </p:sp>
      <p:sp>
        <p:nvSpPr>
          <p:cNvPr id="35" name="Flèche : droite 34">
            <a:extLst>
              <a:ext uri="{FF2B5EF4-FFF2-40B4-BE49-F238E27FC236}">
                <a16:creationId xmlns:a16="http://schemas.microsoft.com/office/drawing/2014/main" id="{3C141107-8D41-4090-8B3A-FF1A3211EF1D}"/>
              </a:ext>
            </a:extLst>
          </p:cNvPr>
          <p:cNvSpPr/>
          <p:nvPr/>
        </p:nvSpPr>
        <p:spPr>
          <a:xfrm rot="15739922" flipV="1">
            <a:off x="7868944" y="2928661"/>
            <a:ext cx="311887" cy="132426"/>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36" name="Flèche : droite 35">
            <a:extLst>
              <a:ext uri="{FF2B5EF4-FFF2-40B4-BE49-F238E27FC236}">
                <a16:creationId xmlns:a16="http://schemas.microsoft.com/office/drawing/2014/main" id="{5840EB8D-F6DB-4467-8E68-994C2C629E46}"/>
              </a:ext>
            </a:extLst>
          </p:cNvPr>
          <p:cNvSpPr/>
          <p:nvPr/>
        </p:nvSpPr>
        <p:spPr>
          <a:xfrm rot="4598371" flipV="1">
            <a:off x="8357714" y="1078633"/>
            <a:ext cx="311887" cy="132426"/>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37" name="Rectangle 36">
            <a:extLst>
              <a:ext uri="{FF2B5EF4-FFF2-40B4-BE49-F238E27FC236}">
                <a16:creationId xmlns:a16="http://schemas.microsoft.com/office/drawing/2014/main" id="{36121479-B66E-4F3D-B1E4-6AB8F2B4CB72}"/>
              </a:ext>
            </a:extLst>
          </p:cNvPr>
          <p:cNvSpPr/>
          <p:nvPr/>
        </p:nvSpPr>
        <p:spPr>
          <a:xfrm>
            <a:off x="6082341" y="1853027"/>
            <a:ext cx="1856118" cy="376910"/>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Message display </a:t>
            </a:r>
            <a:r>
              <a:rPr lang="fr-FR" sz="1100" b="1" dirty="0" err="1">
                <a:solidFill>
                  <a:schemeClr val="tx1"/>
                </a:solidFill>
                <a:latin typeface="Calibri" pitchFamily="34" charset="0"/>
                <a:cs typeface="Calibri" pitchFamily="34" charset="0"/>
              </a:rPr>
              <a:t>from</a:t>
            </a:r>
            <a:r>
              <a:rPr lang="fr-FR" sz="1100" b="1" dirty="0">
                <a:solidFill>
                  <a:schemeClr val="tx1"/>
                </a:solidFill>
                <a:latin typeface="Calibri" pitchFamily="34" charset="0"/>
                <a:cs typeface="Calibri" pitchFamily="34" charset="0"/>
              </a:rPr>
              <a:t> Arduino</a:t>
            </a:r>
          </a:p>
        </p:txBody>
      </p:sp>
      <p:sp>
        <p:nvSpPr>
          <p:cNvPr id="38" name="Rectangle 37">
            <a:extLst>
              <a:ext uri="{FF2B5EF4-FFF2-40B4-BE49-F238E27FC236}">
                <a16:creationId xmlns:a16="http://schemas.microsoft.com/office/drawing/2014/main" id="{18A98098-5E1A-456B-943C-8E72F6A51F09}"/>
              </a:ext>
            </a:extLst>
          </p:cNvPr>
          <p:cNvSpPr/>
          <p:nvPr/>
        </p:nvSpPr>
        <p:spPr>
          <a:xfrm>
            <a:off x="6266211" y="656391"/>
            <a:ext cx="1362634" cy="376910"/>
          </a:xfrm>
          <a:prstGeom prst="rect">
            <a:avLst/>
          </a:prstGeom>
          <a:ln/>
          <a:effectLst>
            <a:outerShdw blurRad="40000" dist="20000" dir="5400000" rotWithShape="0">
              <a:srgbClr val="000000">
                <a:alpha val="38000"/>
              </a:srgbClr>
            </a:outerShdw>
            <a:softEdge rad="1270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100" b="1" dirty="0">
                <a:solidFill>
                  <a:schemeClr val="tx1"/>
                </a:solidFill>
                <a:latin typeface="Calibri" pitchFamily="34" charset="0"/>
                <a:cs typeface="Calibri" pitchFamily="34" charset="0"/>
              </a:rPr>
              <a:t>Editing area for </a:t>
            </a:r>
            <a:r>
              <a:rPr lang="fr-FR" sz="1100" b="1" dirty="0" err="1">
                <a:solidFill>
                  <a:schemeClr val="tx1"/>
                </a:solidFill>
                <a:latin typeface="Calibri" pitchFamily="34" charset="0"/>
                <a:cs typeface="Calibri" pitchFamily="34" charset="0"/>
              </a:rPr>
              <a:t>sending</a:t>
            </a:r>
            <a:r>
              <a:rPr lang="fr-FR" sz="1100" b="1" dirty="0">
                <a:solidFill>
                  <a:schemeClr val="tx1"/>
                </a:solidFill>
                <a:latin typeface="Calibri" pitchFamily="34" charset="0"/>
                <a:cs typeface="Calibri" pitchFamily="34" charset="0"/>
              </a:rPr>
              <a:t> to </a:t>
            </a:r>
            <a:r>
              <a:rPr lang="fr-FR" sz="1100" b="1" dirty="0" err="1">
                <a:solidFill>
                  <a:schemeClr val="tx1"/>
                </a:solidFill>
                <a:latin typeface="Calibri" pitchFamily="34" charset="0"/>
                <a:cs typeface="Calibri" pitchFamily="34" charset="0"/>
              </a:rPr>
              <a:t>arduino</a:t>
            </a:r>
            <a:endParaRPr lang="fr-FR" sz="1100" b="1" dirty="0">
              <a:solidFill>
                <a:schemeClr val="tx1"/>
              </a:solidFill>
              <a:latin typeface="Calibri" pitchFamily="34" charset="0"/>
              <a:cs typeface="Calibri" pitchFamily="34" charset="0"/>
            </a:endParaRPr>
          </a:p>
        </p:txBody>
      </p:sp>
      <p:sp>
        <p:nvSpPr>
          <p:cNvPr id="39" name="Flèche : droite 38">
            <a:extLst>
              <a:ext uri="{FF2B5EF4-FFF2-40B4-BE49-F238E27FC236}">
                <a16:creationId xmlns:a16="http://schemas.microsoft.com/office/drawing/2014/main" id="{795A51F0-4D82-4FEB-B55A-56367FA8C3AC}"/>
              </a:ext>
            </a:extLst>
          </p:cNvPr>
          <p:cNvSpPr/>
          <p:nvPr/>
        </p:nvSpPr>
        <p:spPr>
          <a:xfrm rot="4598371" flipV="1">
            <a:off x="6867869" y="1132110"/>
            <a:ext cx="311887" cy="132426"/>
          </a:xfrm>
          <a:prstGeom prst="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pic>
        <p:nvPicPr>
          <p:cNvPr id="40" name="Image 39">
            <a:hlinkClick r:id="rId5" action="ppaction://hlinksldjump"/>
            <a:extLst>
              <a:ext uri="{FF2B5EF4-FFF2-40B4-BE49-F238E27FC236}">
                <a16:creationId xmlns:a16="http://schemas.microsoft.com/office/drawing/2014/main" id="{075BB001-9F4B-4763-ADBF-8C36B71365D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6044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blinds(horizontal)">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blinds(horizontal)">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blinds(horizontal)">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blinds(horizontal)">
                                      <p:cBhvr>
                                        <p:cTn id="8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20" grpId="0" animBg="1"/>
      <p:bldP spid="22" grpId="0" animBg="1"/>
      <p:bldP spid="23" grpId="0" animBg="1"/>
      <p:bldP spid="24" grpId="0" animBg="1"/>
      <p:bldP spid="25" grpId="0" animBg="1"/>
      <p:bldP spid="26" grpId="0" animBg="1"/>
      <p:bldP spid="33" grpId="0" animBg="1"/>
      <p:bldP spid="34" grpId="0" animBg="1"/>
      <p:bldP spid="37" grpId="0" animBg="1"/>
      <p:bldP spid="38"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C2BC654-3198-4C5B-9343-9CC241160EAE}"/>
              </a:ext>
            </a:extLst>
          </p:cNvPr>
          <p:cNvPicPr>
            <a:picLocks noChangeAspect="1"/>
          </p:cNvPicPr>
          <p:nvPr/>
        </p:nvPicPr>
        <p:blipFill>
          <a:blip r:embed="rId2"/>
          <a:stretch>
            <a:fillRect/>
          </a:stretch>
        </p:blipFill>
        <p:spPr>
          <a:xfrm>
            <a:off x="532303" y="3411548"/>
            <a:ext cx="3895682" cy="2060627"/>
          </a:xfrm>
          <a:prstGeom prst="rect">
            <a:avLst/>
          </a:prstGeom>
        </p:spPr>
      </p:pic>
      <p:pic>
        <p:nvPicPr>
          <p:cNvPr id="7" name="Image 6">
            <a:extLst>
              <a:ext uri="{FF2B5EF4-FFF2-40B4-BE49-F238E27FC236}">
                <a16:creationId xmlns:a16="http://schemas.microsoft.com/office/drawing/2014/main" id="{545E1D8B-5ECB-44B2-A6C8-88D4671974FA}"/>
              </a:ext>
            </a:extLst>
          </p:cNvPr>
          <p:cNvPicPr>
            <a:picLocks noChangeAspect="1"/>
          </p:cNvPicPr>
          <p:nvPr/>
        </p:nvPicPr>
        <p:blipFill>
          <a:blip r:embed="rId3"/>
          <a:stretch>
            <a:fillRect/>
          </a:stretch>
        </p:blipFill>
        <p:spPr>
          <a:xfrm>
            <a:off x="4932040" y="3436058"/>
            <a:ext cx="3877392" cy="2048434"/>
          </a:xfrm>
          <a:prstGeom prst="rect">
            <a:avLst/>
          </a:prstGeom>
        </p:spPr>
      </p:pic>
      <p:pic>
        <p:nvPicPr>
          <p:cNvPr id="4" name="Image 3">
            <a:extLst>
              <a:ext uri="{FF2B5EF4-FFF2-40B4-BE49-F238E27FC236}">
                <a16:creationId xmlns:a16="http://schemas.microsoft.com/office/drawing/2014/main" id="{6F1EE60B-6CCD-4252-8EDE-59438C752A56}"/>
              </a:ext>
            </a:extLst>
          </p:cNvPr>
          <p:cNvPicPr>
            <a:picLocks noChangeAspect="1"/>
          </p:cNvPicPr>
          <p:nvPr/>
        </p:nvPicPr>
        <p:blipFill>
          <a:blip r:embed="rId4"/>
          <a:stretch>
            <a:fillRect/>
          </a:stretch>
        </p:blipFill>
        <p:spPr>
          <a:xfrm>
            <a:off x="3985853" y="608784"/>
            <a:ext cx="4993057" cy="2578832"/>
          </a:xfrm>
          <a:prstGeom prst="rect">
            <a:avLst/>
          </a:prstGeom>
        </p:spPr>
      </p:pic>
      <p:sp>
        <p:nvSpPr>
          <p:cNvPr id="2" name="Titre 1">
            <a:extLst>
              <a:ext uri="{FF2B5EF4-FFF2-40B4-BE49-F238E27FC236}">
                <a16:creationId xmlns:a16="http://schemas.microsoft.com/office/drawing/2014/main" id="{B52507FD-A1D9-40E1-A773-0E5927034BC4}"/>
              </a:ext>
            </a:extLst>
          </p:cNvPr>
          <p:cNvSpPr>
            <a:spLocks noGrp="1"/>
          </p:cNvSpPr>
          <p:nvPr>
            <p:ph type="title"/>
          </p:nvPr>
        </p:nvSpPr>
        <p:spPr/>
        <p:txBody>
          <a:bodyPr/>
          <a:lstStyle/>
          <a:p>
            <a:r>
              <a:rPr lang="fr-FR" dirty="0"/>
              <a:t>OLED SCREEN - 2</a:t>
            </a:r>
          </a:p>
        </p:txBody>
      </p:sp>
      <p:sp>
        <p:nvSpPr>
          <p:cNvPr id="3" name="Espace réservé du numéro de diapositive 2">
            <a:extLst>
              <a:ext uri="{FF2B5EF4-FFF2-40B4-BE49-F238E27FC236}">
                <a16:creationId xmlns:a16="http://schemas.microsoft.com/office/drawing/2014/main" id="{394087D4-FB45-4F2D-B8A3-15D74168ED3F}"/>
              </a:ext>
            </a:extLst>
          </p:cNvPr>
          <p:cNvSpPr>
            <a:spLocks noGrp="1"/>
          </p:cNvSpPr>
          <p:nvPr>
            <p:ph type="sldNum" sz="quarter" idx="12"/>
          </p:nvPr>
        </p:nvSpPr>
        <p:spPr/>
        <p:txBody>
          <a:bodyPr/>
          <a:lstStyle/>
          <a:p>
            <a:pPr>
              <a:defRPr/>
            </a:pPr>
            <a:fld id="{E652A8FB-8C76-45BB-8D82-93F8E151003C}" type="slidenum">
              <a:rPr lang="fr-FR" smtClean="0"/>
              <a:pPr>
                <a:defRPr/>
              </a:pPr>
              <a:t>210</a:t>
            </a:fld>
            <a:endParaRPr lang="fr-FR"/>
          </a:p>
        </p:txBody>
      </p:sp>
      <p:sp>
        <p:nvSpPr>
          <p:cNvPr id="5" name="ZoneTexte 4">
            <a:extLst>
              <a:ext uri="{FF2B5EF4-FFF2-40B4-BE49-F238E27FC236}">
                <a16:creationId xmlns:a16="http://schemas.microsoft.com/office/drawing/2014/main" id="{AC1A0D4E-9E4C-4CCA-816F-E1F3CF1725EF}"/>
              </a:ext>
            </a:extLst>
          </p:cNvPr>
          <p:cNvSpPr txBox="1"/>
          <p:nvPr/>
        </p:nvSpPr>
        <p:spPr>
          <a:xfrm>
            <a:off x="-10616" y="6264024"/>
            <a:ext cx="7992938" cy="307777"/>
          </a:xfrm>
          <a:prstGeom prst="rect">
            <a:avLst/>
          </a:prstGeom>
          <a:noFill/>
        </p:spPr>
        <p:txBody>
          <a:bodyPr wrap="square">
            <a:spAutoFit/>
          </a:bodyPr>
          <a:lstStyle/>
          <a:p>
            <a:r>
              <a:rPr lang="fr-FR" b="1" dirty="0">
                <a:latin typeface="+mn-lt"/>
              </a:rPr>
              <a:t>https://passionelectronique.fr/ecran-oled-i2c-arduino/</a:t>
            </a:r>
          </a:p>
        </p:txBody>
      </p:sp>
      <p:sp>
        <p:nvSpPr>
          <p:cNvPr id="9" name="ZoneTexte 8">
            <a:extLst>
              <a:ext uri="{FF2B5EF4-FFF2-40B4-BE49-F238E27FC236}">
                <a16:creationId xmlns:a16="http://schemas.microsoft.com/office/drawing/2014/main" id="{1DBC4105-ECCE-4711-A236-2B0CC31DF77C}"/>
              </a:ext>
            </a:extLst>
          </p:cNvPr>
          <p:cNvSpPr txBox="1"/>
          <p:nvPr/>
        </p:nvSpPr>
        <p:spPr>
          <a:xfrm>
            <a:off x="0" y="516272"/>
            <a:ext cx="3203848" cy="646331"/>
          </a:xfrm>
          <a:prstGeom prst="rect">
            <a:avLst/>
          </a:prstGeom>
          <a:noFill/>
        </p:spPr>
        <p:txBody>
          <a:bodyPr wrap="square">
            <a:spAutoFit/>
          </a:bodyPr>
          <a:lstStyle/>
          <a:p>
            <a:pPr algn="just"/>
            <a:r>
              <a:rPr lang="fr-FR" sz="1800" b="1" dirty="0">
                <a:solidFill>
                  <a:srgbClr val="0070C0"/>
                </a:solidFill>
                <a:latin typeface="+mn-lt"/>
              </a:rPr>
              <a:t>1 - Comment raccorder un écran OLED à l’Arduino ? (via le bus I2C)</a:t>
            </a:r>
          </a:p>
        </p:txBody>
      </p:sp>
      <p:sp>
        <p:nvSpPr>
          <p:cNvPr id="12" name="ZoneTexte 11">
            <a:extLst>
              <a:ext uri="{FF2B5EF4-FFF2-40B4-BE49-F238E27FC236}">
                <a16:creationId xmlns:a16="http://schemas.microsoft.com/office/drawing/2014/main" id="{C4BF1252-74A2-4664-8B15-8EB4438D0115}"/>
              </a:ext>
            </a:extLst>
          </p:cNvPr>
          <p:cNvSpPr txBox="1"/>
          <p:nvPr/>
        </p:nvSpPr>
        <p:spPr>
          <a:xfrm>
            <a:off x="107505" y="2210290"/>
            <a:ext cx="4320480" cy="369332"/>
          </a:xfrm>
          <a:prstGeom prst="rect">
            <a:avLst/>
          </a:prstGeom>
          <a:noFill/>
        </p:spPr>
        <p:txBody>
          <a:bodyPr wrap="square">
            <a:spAutoFit/>
          </a:bodyPr>
          <a:lstStyle/>
          <a:p>
            <a:r>
              <a:rPr lang="fr-FR" sz="1800" b="1" dirty="0">
                <a:solidFill>
                  <a:srgbClr val="0070C0"/>
                </a:solidFill>
                <a:latin typeface="+mn-lt"/>
              </a:rPr>
              <a:t>2 - Comment trouver l’adresse: Scanner I2C !</a:t>
            </a:r>
          </a:p>
        </p:txBody>
      </p:sp>
      <p:sp>
        <p:nvSpPr>
          <p:cNvPr id="17" name="Flèche : droite 16">
            <a:extLst>
              <a:ext uri="{FF2B5EF4-FFF2-40B4-BE49-F238E27FC236}">
                <a16:creationId xmlns:a16="http://schemas.microsoft.com/office/drawing/2014/main" id="{54FB8914-F410-4810-8FA9-6965C99A638A}"/>
              </a:ext>
            </a:extLst>
          </p:cNvPr>
          <p:cNvSpPr/>
          <p:nvPr/>
        </p:nvSpPr>
        <p:spPr>
          <a:xfrm>
            <a:off x="3732457" y="4096480"/>
            <a:ext cx="1008111" cy="458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a:extLst>
              <a:ext uri="{FF2B5EF4-FFF2-40B4-BE49-F238E27FC236}">
                <a16:creationId xmlns:a16="http://schemas.microsoft.com/office/drawing/2014/main" id="{70EF3521-2A73-4294-BAB1-B76F5CDF6F04}"/>
              </a:ext>
            </a:extLst>
          </p:cNvPr>
          <p:cNvSpPr/>
          <p:nvPr/>
        </p:nvSpPr>
        <p:spPr>
          <a:xfrm>
            <a:off x="6474692" y="4023220"/>
            <a:ext cx="535708" cy="315763"/>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endParaRPr>
          </a:p>
        </p:txBody>
      </p:sp>
      <p:sp>
        <p:nvSpPr>
          <p:cNvPr id="20" name="ZoneTexte 19">
            <a:extLst>
              <a:ext uri="{FF2B5EF4-FFF2-40B4-BE49-F238E27FC236}">
                <a16:creationId xmlns:a16="http://schemas.microsoft.com/office/drawing/2014/main" id="{2B9E43B9-D7C9-4ABC-9E21-2A80CC8B9AF6}"/>
              </a:ext>
            </a:extLst>
          </p:cNvPr>
          <p:cNvSpPr txBox="1"/>
          <p:nvPr/>
        </p:nvSpPr>
        <p:spPr>
          <a:xfrm>
            <a:off x="266253" y="5696107"/>
            <a:ext cx="8955306" cy="307777"/>
          </a:xfrm>
          <a:prstGeom prst="rect">
            <a:avLst/>
          </a:prstGeom>
          <a:noFill/>
        </p:spPr>
        <p:txBody>
          <a:bodyPr wrap="square">
            <a:spAutoFit/>
          </a:bodyPr>
          <a:lstStyle/>
          <a:p>
            <a:r>
              <a:rPr lang="fr-FR" b="1" i="1" dirty="0">
                <a:solidFill>
                  <a:srgbClr val="0070C0"/>
                </a:solidFill>
                <a:latin typeface="+mn-lt"/>
              </a:rPr>
              <a:t>Ce bout de code permet également de vérifier si le périphérique I2C en question (ici un écran OLED) n’est pas « mort »</a:t>
            </a:r>
            <a:r>
              <a:rPr lang="fr-FR" i="1" dirty="0">
                <a:solidFill>
                  <a:srgbClr val="0070C0"/>
                </a:solidFill>
                <a:latin typeface="+mn-lt"/>
              </a:rPr>
              <a:t>. </a:t>
            </a:r>
          </a:p>
        </p:txBody>
      </p:sp>
      <p:sp>
        <p:nvSpPr>
          <p:cNvPr id="21" name="ZoneTexte 20">
            <a:extLst>
              <a:ext uri="{FF2B5EF4-FFF2-40B4-BE49-F238E27FC236}">
                <a16:creationId xmlns:a16="http://schemas.microsoft.com/office/drawing/2014/main" id="{EC797E11-43B0-41A0-AA5B-2A1009B53788}"/>
              </a:ext>
            </a:extLst>
          </p:cNvPr>
          <p:cNvSpPr txBox="1"/>
          <p:nvPr/>
        </p:nvSpPr>
        <p:spPr>
          <a:xfrm>
            <a:off x="457200" y="2701224"/>
            <a:ext cx="5877098" cy="523220"/>
          </a:xfrm>
          <a:prstGeom prst="rect">
            <a:avLst/>
          </a:prstGeom>
          <a:noFill/>
        </p:spPr>
        <p:txBody>
          <a:bodyPr wrap="square">
            <a:spAutoFit/>
          </a:bodyPr>
          <a:lstStyle/>
          <a:p>
            <a:r>
              <a:rPr lang="fr-FR" b="1" dirty="0">
                <a:latin typeface="+mn-lt"/>
              </a:rPr>
              <a:t>Téléverser le programme Scanner I2C: </a:t>
            </a:r>
          </a:p>
          <a:p>
            <a:r>
              <a:rPr lang="fr-FR" dirty="0">
                <a:latin typeface="+mn-lt"/>
                <a:hlinkClick r:id="rId5"/>
              </a:rPr>
              <a:t>https://moodle.insa-toulouse.fr/mod/resource/view.php?id=64321</a:t>
            </a:r>
            <a:endParaRPr lang="fr-FR" dirty="0">
              <a:latin typeface="+mn-lt"/>
            </a:endParaRPr>
          </a:p>
        </p:txBody>
      </p:sp>
    </p:spTree>
    <p:extLst>
      <p:ext uri="{BB962C8B-B14F-4D97-AF65-F5344CB8AC3E}">
        <p14:creationId xmlns:p14="http://schemas.microsoft.com/office/powerpoint/2010/main" val="220116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animBg="1"/>
      <p:bldP spid="20" grpId="0"/>
      <p:bldP spid="21"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0A9AC7-1046-403D-A161-E2051DD865A4}"/>
              </a:ext>
            </a:extLst>
          </p:cNvPr>
          <p:cNvSpPr>
            <a:spLocks noGrp="1"/>
          </p:cNvSpPr>
          <p:nvPr>
            <p:ph type="title"/>
          </p:nvPr>
        </p:nvSpPr>
        <p:spPr/>
        <p:txBody>
          <a:bodyPr/>
          <a:lstStyle/>
          <a:p>
            <a:r>
              <a:rPr lang="fr-FR" dirty="0"/>
              <a:t>OLED SCREEN – 4 </a:t>
            </a:r>
          </a:p>
        </p:txBody>
      </p:sp>
      <p:sp>
        <p:nvSpPr>
          <p:cNvPr id="3" name="Espace réservé du numéro de diapositive 2">
            <a:extLst>
              <a:ext uri="{FF2B5EF4-FFF2-40B4-BE49-F238E27FC236}">
                <a16:creationId xmlns:a16="http://schemas.microsoft.com/office/drawing/2014/main" id="{78B76C92-BB40-4199-8B70-FDDB05126A42}"/>
              </a:ext>
            </a:extLst>
          </p:cNvPr>
          <p:cNvSpPr>
            <a:spLocks noGrp="1"/>
          </p:cNvSpPr>
          <p:nvPr>
            <p:ph type="sldNum" sz="quarter" idx="12"/>
          </p:nvPr>
        </p:nvSpPr>
        <p:spPr/>
        <p:txBody>
          <a:bodyPr/>
          <a:lstStyle/>
          <a:p>
            <a:pPr>
              <a:defRPr/>
            </a:pPr>
            <a:fld id="{E652A8FB-8C76-45BB-8D82-93F8E151003C}" type="slidenum">
              <a:rPr lang="fr-FR" smtClean="0"/>
              <a:pPr>
                <a:defRPr/>
              </a:pPr>
              <a:t>211</a:t>
            </a:fld>
            <a:endParaRPr lang="fr-FR"/>
          </a:p>
        </p:txBody>
      </p:sp>
      <p:sp>
        <p:nvSpPr>
          <p:cNvPr id="5" name="ZoneTexte 4">
            <a:extLst>
              <a:ext uri="{FF2B5EF4-FFF2-40B4-BE49-F238E27FC236}">
                <a16:creationId xmlns:a16="http://schemas.microsoft.com/office/drawing/2014/main" id="{541C84EC-5FC9-4C81-B5B5-4E6208BFE5DE}"/>
              </a:ext>
            </a:extLst>
          </p:cNvPr>
          <p:cNvSpPr txBox="1"/>
          <p:nvPr/>
        </p:nvSpPr>
        <p:spPr>
          <a:xfrm>
            <a:off x="323528" y="725974"/>
            <a:ext cx="8820472" cy="523220"/>
          </a:xfrm>
          <a:prstGeom prst="rect">
            <a:avLst/>
          </a:prstGeom>
          <a:noFill/>
        </p:spPr>
        <p:txBody>
          <a:bodyPr wrap="square">
            <a:spAutoFit/>
          </a:bodyPr>
          <a:lstStyle/>
          <a:p>
            <a:r>
              <a:rPr lang="fr-FR" b="1" u="sng" dirty="0">
                <a:effectLst/>
                <a:latin typeface="+mn-lt"/>
              </a:rPr>
              <a:t>. la librairie « SSD1306 » de </a:t>
            </a:r>
            <a:r>
              <a:rPr lang="fr-FR" b="1" u="sng" dirty="0" err="1">
                <a:effectLst/>
                <a:latin typeface="+mn-lt"/>
              </a:rPr>
              <a:t>Adafruit</a:t>
            </a:r>
            <a:r>
              <a:rPr lang="fr-FR" b="1" dirty="0">
                <a:latin typeface="+mn-lt"/>
              </a:rPr>
              <a:t> (</a:t>
            </a:r>
            <a:r>
              <a:rPr lang="fr-FR" b="1" dirty="0">
                <a:latin typeface="+mn-lt"/>
                <a:hlinkClick r:id="rId2"/>
              </a:rPr>
              <a:t>https://github.com/adafruit/Adafruit_SSD1306</a:t>
            </a:r>
            <a:r>
              <a:rPr lang="fr-FR" b="1" dirty="0">
                <a:latin typeface="+mn-lt"/>
              </a:rPr>
              <a:t>), spécialisée pour les écrans OLED dotés du contrôleur SSD1306, cette bibliothèque est clairement la plus facile à manipuler lorsqu’on fait ses premiers pas ! </a:t>
            </a:r>
          </a:p>
        </p:txBody>
      </p:sp>
      <p:sp>
        <p:nvSpPr>
          <p:cNvPr id="6" name="ZoneTexte 5">
            <a:extLst>
              <a:ext uri="{FF2B5EF4-FFF2-40B4-BE49-F238E27FC236}">
                <a16:creationId xmlns:a16="http://schemas.microsoft.com/office/drawing/2014/main" id="{E73D0575-2AC3-4D0E-938B-90F6BCCD9E5F}"/>
              </a:ext>
            </a:extLst>
          </p:cNvPr>
          <p:cNvSpPr txBox="1"/>
          <p:nvPr/>
        </p:nvSpPr>
        <p:spPr>
          <a:xfrm>
            <a:off x="-3215" y="474414"/>
            <a:ext cx="8686800" cy="338554"/>
          </a:xfrm>
          <a:prstGeom prst="rect">
            <a:avLst/>
          </a:prstGeom>
          <a:noFill/>
        </p:spPr>
        <p:txBody>
          <a:bodyPr wrap="square">
            <a:spAutoFit/>
          </a:bodyPr>
          <a:lstStyle/>
          <a:p>
            <a:r>
              <a:rPr lang="fr-FR" sz="1600" b="1" dirty="0">
                <a:solidFill>
                  <a:srgbClr val="0070C0"/>
                </a:solidFill>
                <a:latin typeface="+mn-lt"/>
              </a:rPr>
              <a:t>4 - Quelle librairie pour adresser l’écran ?</a:t>
            </a:r>
          </a:p>
        </p:txBody>
      </p:sp>
      <p:sp>
        <p:nvSpPr>
          <p:cNvPr id="8" name="ZoneTexte 7">
            <a:extLst>
              <a:ext uri="{FF2B5EF4-FFF2-40B4-BE49-F238E27FC236}">
                <a16:creationId xmlns:a16="http://schemas.microsoft.com/office/drawing/2014/main" id="{854B5EA3-9007-4652-9F38-33FE16B912BA}"/>
              </a:ext>
            </a:extLst>
          </p:cNvPr>
          <p:cNvSpPr txBox="1"/>
          <p:nvPr/>
        </p:nvSpPr>
        <p:spPr>
          <a:xfrm>
            <a:off x="323528" y="1203653"/>
            <a:ext cx="8640960" cy="523220"/>
          </a:xfrm>
          <a:prstGeom prst="rect">
            <a:avLst/>
          </a:prstGeom>
          <a:noFill/>
        </p:spPr>
        <p:txBody>
          <a:bodyPr wrap="square">
            <a:spAutoFit/>
          </a:bodyPr>
          <a:lstStyle/>
          <a:p>
            <a:r>
              <a:rPr lang="fr-FR" b="1" u="sng" dirty="0">
                <a:effectLst/>
                <a:latin typeface="+mn-lt"/>
              </a:rPr>
              <a:t>. la librairie « U8G2 » de </a:t>
            </a:r>
            <a:r>
              <a:rPr lang="fr-FR" b="1" u="sng" dirty="0" err="1">
                <a:effectLst/>
                <a:latin typeface="+mn-lt"/>
              </a:rPr>
              <a:t>Olikraus</a:t>
            </a:r>
            <a:r>
              <a:rPr lang="fr-FR" b="1" dirty="0">
                <a:latin typeface="+mn-lt"/>
              </a:rPr>
              <a:t> (</a:t>
            </a:r>
            <a:r>
              <a:rPr lang="fr-FR" b="1" dirty="0">
                <a:latin typeface="+mn-lt"/>
                <a:hlinkClick r:id="rId3"/>
              </a:rPr>
              <a:t>https://www.arduino.cc/reference/en/libraries/u8g2/</a:t>
            </a:r>
            <a:r>
              <a:rPr lang="fr-FR" b="1" dirty="0">
                <a:latin typeface="+mn-lt"/>
              </a:rPr>
              <a:t>), très complète, mais pas forcément la plus facile à manipuler, lorsqu’on débute</a:t>
            </a:r>
          </a:p>
        </p:txBody>
      </p:sp>
      <p:sp>
        <p:nvSpPr>
          <p:cNvPr id="10" name="ZoneTexte 9">
            <a:extLst>
              <a:ext uri="{FF2B5EF4-FFF2-40B4-BE49-F238E27FC236}">
                <a16:creationId xmlns:a16="http://schemas.microsoft.com/office/drawing/2014/main" id="{A0283778-AF6F-48F6-AB7B-ABAF4A841927}"/>
              </a:ext>
            </a:extLst>
          </p:cNvPr>
          <p:cNvSpPr txBox="1"/>
          <p:nvPr/>
        </p:nvSpPr>
        <p:spPr>
          <a:xfrm>
            <a:off x="125776" y="1688403"/>
            <a:ext cx="9198752" cy="307777"/>
          </a:xfrm>
          <a:prstGeom prst="rect">
            <a:avLst/>
          </a:prstGeom>
          <a:noFill/>
        </p:spPr>
        <p:txBody>
          <a:bodyPr wrap="square">
            <a:spAutoFit/>
          </a:bodyPr>
          <a:lstStyle/>
          <a:p>
            <a:r>
              <a:rPr lang="fr-FR" b="1" dirty="0">
                <a:latin typeface="+mn-lt"/>
              </a:rPr>
              <a:t>Attention, la librairie SSD1306 d’</a:t>
            </a:r>
            <a:r>
              <a:rPr lang="fr-FR" b="1" dirty="0" err="1">
                <a:latin typeface="+mn-lt"/>
              </a:rPr>
              <a:t>Adafruit</a:t>
            </a:r>
            <a:r>
              <a:rPr lang="fr-FR" b="1" dirty="0">
                <a:latin typeface="+mn-lt"/>
              </a:rPr>
              <a:t> impose l’installation d’une dépendance, appelée « librairie GFX ».</a:t>
            </a:r>
          </a:p>
        </p:txBody>
      </p:sp>
      <p:sp>
        <p:nvSpPr>
          <p:cNvPr id="12" name="ZoneTexte 11">
            <a:extLst>
              <a:ext uri="{FF2B5EF4-FFF2-40B4-BE49-F238E27FC236}">
                <a16:creationId xmlns:a16="http://schemas.microsoft.com/office/drawing/2014/main" id="{16F75B7E-4CE9-4999-932C-4B4CEC552E7F}"/>
              </a:ext>
            </a:extLst>
          </p:cNvPr>
          <p:cNvSpPr txBox="1"/>
          <p:nvPr/>
        </p:nvSpPr>
        <p:spPr>
          <a:xfrm>
            <a:off x="218768" y="2085700"/>
            <a:ext cx="3705159" cy="2031325"/>
          </a:xfrm>
          <a:prstGeom prst="rect">
            <a:avLst/>
          </a:prstGeom>
          <a:noFill/>
        </p:spPr>
        <p:txBody>
          <a:bodyPr wrap="square">
            <a:spAutoFit/>
          </a:bodyPr>
          <a:lstStyle/>
          <a:p>
            <a:pPr algn="just"/>
            <a:r>
              <a:rPr lang="fr-FR" b="1" dirty="0">
                <a:latin typeface="+mn-lt"/>
              </a:rPr>
              <a:t>Pour installer les librairies « Adafruit_SSD1306.h » et « </a:t>
            </a:r>
            <a:r>
              <a:rPr lang="fr-FR" b="1" dirty="0" err="1">
                <a:latin typeface="+mn-lt"/>
              </a:rPr>
              <a:t>Adafruit_GFX.h</a:t>
            </a:r>
            <a:r>
              <a:rPr lang="fr-FR" b="1" dirty="0">
                <a:latin typeface="+mn-lt"/>
              </a:rPr>
              <a:t> » de chez </a:t>
            </a:r>
            <a:r>
              <a:rPr lang="fr-FR" b="1" dirty="0" err="1">
                <a:latin typeface="+mn-lt"/>
              </a:rPr>
              <a:t>Adafruit</a:t>
            </a:r>
            <a:r>
              <a:rPr lang="fr-FR" b="1" dirty="0">
                <a:latin typeface="+mn-lt"/>
              </a:rPr>
              <a:t>, </a:t>
            </a:r>
          </a:p>
          <a:p>
            <a:pPr algn="just"/>
            <a:endParaRPr lang="fr-FR" b="1" dirty="0">
              <a:latin typeface="+mn-lt"/>
            </a:endParaRPr>
          </a:p>
          <a:p>
            <a:pPr algn="just"/>
            <a:r>
              <a:rPr lang="fr-FR" b="1" dirty="0">
                <a:latin typeface="+mn-lt"/>
              </a:rPr>
              <a:t>il suffit simplement : </a:t>
            </a:r>
          </a:p>
          <a:p>
            <a:pPr algn="just"/>
            <a:endParaRPr lang="fr-FR" b="1" dirty="0">
              <a:latin typeface="+mn-lt"/>
            </a:endParaRPr>
          </a:p>
          <a:p>
            <a:pPr algn="just"/>
            <a:r>
              <a:rPr lang="fr-FR" b="1" dirty="0">
                <a:latin typeface="+mn-lt"/>
              </a:rPr>
              <a:t>1 - Ouvrir son IDE Arduino, et de </a:t>
            </a:r>
          </a:p>
          <a:p>
            <a:pPr algn="just"/>
            <a:r>
              <a:rPr lang="fr-FR" b="1" dirty="0">
                <a:latin typeface="+mn-lt"/>
              </a:rPr>
              <a:t>2 - cliquer sur : Outils &gt; Gérer les Bibliothèques ; </a:t>
            </a:r>
          </a:p>
          <a:p>
            <a:pPr algn="just"/>
            <a:r>
              <a:rPr lang="fr-FR" b="1" dirty="0">
                <a:latin typeface="+mn-lt"/>
              </a:rPr>
              <a:t>3 - puis renseigner le mot « ssd1306 » dans le champ de recherche, </a:t>
            </a:r>
          </a:p>
        </p:txBody>
      </p:sp>
      <p:pic>
        <p:nvPicPr>
          <p:cNvPr id="4" name="Image 3">
            <a:extLst>
              <a:ext uri="{FF2B5EF4-FFF2-40B4-BE49-F238E27FC236}">
                <a16:creationId xmlns:a16="http://schemas.microsoft.com/office/drawing/2014/main" id="{445BB43F-9AE8-409C-91A5-1C5F060C5752}"/>
              </a:ext>
            </a:extLst>
          </p:cNvPr>
          <p:cNvPicPr>
            <a:picLocks noChangeAspect="1"/>
          </p:cNvPicPr>
          <p:nvPr/>
        </p:nvPicPr>
        <p:blipFill>
          <a:blip r:embed="rId4"/>
          <a:stretch>
            <a:fillRect/>
          </a:stretch>
        </p:blipFill>
        <p:spPr>
          <a:xfrm>
            <a:off x="4067944" y="2099961"/>
            <a:ext cx="4743099" cy="2670279"/>
          </a:xfrm>
          <a:prstGeom prst="rect">
            <a:avLst/>
          </a:prstGeom>
        </p:spPr>
      </p:pic>
      <p:pic>
        <p:nvPicPr>
          <p:cNvPr id="7" name="Image 6">
            <a:extLst>
              <a:ext uri="{FF2B5EF4-FFF2-40B4-BE49-F238E27FC236}">
                <a16:creationId xmlns:a16="http://schemas.microsoft.com/office/drawing/2014/main" id="{85B9EEC3-FF68-4EE1-86C0-97D96F490C20}"/>
              </a:ext>
            </a:extLst>
          </p:cNvPr>
          <p:cNvPicPr>
            <a:picLocks noChangeAspect="1"/>
          </p:cNvPicPr>
          <p:nvPr/>
        </p:nvPicPr>
        <p:blipFill>
          <a:blip r:embed="rId5"/>
          <a:stretch>
            <a:fillRect/>
          </a:stretch>
        </p:blipFill>
        <p:spPr>
          <a:xfrm>
            <a:off x="724445" y="4293096"/>
            <a:ext cx="3176291" cy="1487553"/>
          </a:xfrm>
          <a:prstGeom prst="rect">
            <a:avLst/>
          </a:prstGeom>
        </p:spPr>
      </p:pic>
      <p:pic>
        <p:nvPicPr>
          <p:cNvPr id="9" name="Image 8">
            <a:extLst>
              <a:ext uri="{FF2B5EF4-FFF2-40B4-BE49-F238E27FC236}">
                <a16:creationId xmlns:a16="http://schemas.microsoft.com/office/drawing/2014/main" id="{8BCE88C9-2CA9-4498-ABF3-0C377B65CDA2}"/>
              </a:ext>
            </a:extLst>
          </p:cNvPr>
          <p:cNvPicPr>
            <a:picLocks noChangeAspect="1"/>
          </p:cNvPicPr>
          <p:nvPr/>
        </p:nvPicPr>
        <p:blipFill>
          <a:blip r:embed="rId6"/>
          <a:stretch>
            <a:fillRect/>
          </a:stretch>
        </p:blipFill>
        <p:spPr>
          <a:xfrm>
            <a:off x="4815878" y="4093350"/>
            <a:ext cx="4316342" cy="2432515"/>
          </a:xfrm>
          <a:prstGeom prst="rect">
            <a:avLst/>
          </a:prstGeom>
        </p:spPr>
      </p:pic>
    </p:spTree>
    <p:extLst>
      <p:ext uri="{BB962C8B-B14F-4D97-AF65-F5344CB8AC3E}">
        <p14:creationId xmlns:p14="http://schemas.microsoft.com/office/powerpoint/2010/main" val="173167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212</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TP4-E</a:t>
            </a:r>
          </a:p>
        </p:txBody>
      </p:sp>
      <p:pic>
        <p:nvPicPr>
          <p:cNvPr id="6" name="Image 5">
            <a:hlinkClick r:id="rId2" action="ppaction://hlinksldjump"/>
            <a:extLst>
              <a:ext uri="{FF2B5EF4-FFF2-40B4-BE49-F238E27FC236}">
                <a16:creationId xmlns:a16="http://schemas.microsoft.com/office/drawing/2014/main" id="{0946647A-DAC3-480A-B5D3-16F871669D4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921039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27879C-BED9-4C48-8E27-8371F0BC1386}"/>
              </a:ext>
            </a:extLst>
          </p:cNvPr>
          <p:cNvSpPr>
            <a:spLocks noGrp="1"/>
          </p:cNvSpPr>
          <p:nvPr>
            <p:ph type="title"/>
          </p:nvPr>
        </p:nvSpPr>
        <p:spPr/>
        <p:txBody>
          <a:bodyPr/>
          <a:lstStyle/>
          <a:p>
            <a:r>
              <a:rPr lang="fr-FR" dirty="0"/>
              <a:t>OLED SCREEN – 5 – TP4E</a:t>
            </a:r>
          </a:p>
        </p:txBody>
      </p:sp>
      <p:sp>
        <p:nvSpPr>
          <p:cNvPr id="3" name="Espace réservé du numéro de diapositive 2">
            <a:extLst>
              <a:ext uri="{FF2B5EF4-FFF2-40B4-BE49-F238E27FC236}">
                <a16:creationId xmlns:a16="http://schemas.microsoft.com/office/drawing/2014/main" id="{21070E5D-CC65-4B2B-B34A-6F04E534478D}"/>
              </a:ext>
            </a:extLst>
          </p:cNvPr>
          <p:cNvSpPr>
            <a:spLocks noGrp="1"/>
          </p:cNvSpPr>
          <p:nvPr>
            <p:ph type="sldNum" sz="quarter" idx="12"/>
          </p:nvPr>
        </p:nvSpPr>
        <p:spPr/>
        <p:txBody>
          <a:bodyPr/>
          <a:lstStyle/>
          <a:p>
            <a:pPr>
              <a:defRPr/>
            </a:pPr>
            <a:fld id="{E652A8FB-8C76-45BB-8D82-93F8E151003C}" type="slidenum">
              <a:rPr lang="fr-FR" smtClean="0"/>
              <a:pPr>
                <a:defRPr/>
              </a:pPr>
              <a:t>213</a:t>
            </a:fld>
            <a:endParaRPr lang="fr-FR"/>
          </a:p>
        </p:txBody>
      </p:sp>
      <p:pic>
        <p:nvPicPr>
          <p:cNvPr id="7" name="Image 6">
            <a:extLst>
              <a:ext uri="{FF2B5EF4-FFF2-40B4-BE49-F238E27FC236}">
                <a16:creationId xmlns:a16="http://schemas.microsoft.com/office/drawing/2014/main" id="{859C2A06-E41C-4317-9AF0-6BB156683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10" y="1537212"/>
            <a:ext cx="8229600" cy="4990497"/>
          </a:xfrm>
          <a:prstGeom prst="rect">
            <a:avLst/>
          </a:prstGeom>
        </p:spPr>
      </p:pic>
      <p:sp>
        <p:nvSpPr>
          <p:cNvPr id="9" name="ZoneTexte 8">
            <a:extLst>
              <a:ext uri="{FF2B5EF4-FFF2-40B4-BE49-F238E27FC236}">
                <a16:creationId xmlns:a16="http://schemas.microsoft.com/office/drawing/2014/main" id="{F0DD2AE9-3ABF-4538-9577-072B918B8E28}"/>
              </a:ext>
            </a:extLst>
          </p:cNvPr>
          <p:cNvSpPr txBox="1"/>
          <p:nvPr/>
        </p:nvSpPr>
        <p:spPr>
          <a:xfrm>
            <a:off x="54686" y="559703"/>
            <a:ext cx="4301291" cy="523220"/>
          </a:xfrm>
          <a:prstGeom prst="rect">
            <a:avLst/>
          </a:prstGeom>
          <a:noFill/>
        </p:spPr>
        <p:txBody>
          <a:bodyPr wrap="square">
            <a:spAutoFit/>
          </a:bodyPr>
          <a:lstStyle/>
          <a:p>
            <a:r>
              <a:rPr lang="fr-FR" b="1" dirty="0">
                <a:solidFill>
                  <a:srgbClr val="0070C0"/>
                </a:solidFill>
                <a:latin typeface="+mn-lt"/>
              </a:rPr>
              <a:t>EXEMPLE 3 : code </a:t>
            </a:r>
            <a:r>
              <a:rPr lang="fr-FR" b="1" dirty="0" err="1">
                <a:solidFill>
                  <a:srgbClr val="0070C0"/>
                </a:solidFill>
                <a:latin typeface="+mn-lt"/>
              </a:rPr>
              <a:t>arduino</a:t>
            </a:r>
            <a:r>
              <a:rPr lang="fr-FR" b="1" dirty="0">
                <a:solidFill>
                  <a:srgbClr val="0070C0"/>
                </a:solidFill>
                <a:latin typeface="+mn-lt"/>
              </a:rPr>
              <a:t> permettant d’afficher du texte à l’écran (de différentes tailles)</a:t>
            </a:r>
          </a:p>
        </p:txBody>
      </p:sp>
      <p:pic>
        <p:nvPicPr>
          <p:cNvPr id="4" name="Image 3">
            <a:extLst>
              <a:ext uri="{FF2B5EF4-FFF2-40B4-BE49-F238E27FC236}">
                <a16:creationId xmlns:a16="http://schemas.microsoft.com/office/drawing/2014/main" id="{41CADED9-0BFF-4C5E-85B8-68F926ADE888}"/>
              </a:ext>
            </a:extLst>
          </p:cNvPr>
          <p:cNvPicPr>
            <a:picLocks noChangeAspect="1"/>
          </p:cNvPicPr>
          <p:nvPr/>
        </p:nvPicPr>
        <p:blipFill>
          <a:blip r:embed="rId3"/>
          <a:stretch>
            <a:fillRect/>
          </a:stretch>
        </p:blipFill>
        <p:spPr>
          <a:xfrm>
            <a:off x="4870623" y="559703"/>
            <a:ext cx="4237087" cy="2188654"/>
          </a:xfrm>
          <a:prstGeom prst="rect">
            <a:avLst/>
          </a:prstGeom>
        </p:spPr>
      </p:pic>
      <p:sp>
        <p:nvSpPr>
          <p:cNvPr id="5" name="Rectangle 4">
            <a:hlinkClick r:id="rId4" action="ppaction://hlinksldjump"/>
            <a:extLst>
              <a:ext uri="{FF2B5EF4-FFF2-40B4-BE49-F238E27FC236}">
                <a16:creationId xmlns:a16="http://schemas.microsoft.com/office/drawing/2014/main" id="{919A8A7B-06BB-D0D2-95DA-B8F791ED20A7}"/>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32340341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214</a:t>
            </a:fld>
            <a:endParaRPr lang="fr-FR" dirty="0"/>
          </a:p>
        </p:txBody>
      </p:sp>
      <p:sp>
        <p:nvSpPr>
          <p:cNvPr id="2" name="Titre 1"/>
          <p:cNvSpPr>
            <a:spLocks noGrp="1"/>
          </p:cNvSpPr>
          <p:nvPr>
            <p:ph type="title" idx="4294967295"/>
          </p:nvPr>
        </p:nvSpPr>
        <p:spPr>
          <a:xfrm>
            <a:off x="0" y="0"/>
            <a:ext cx="8229600" cy="490538"/>
          </a:xfrm>
        </p:spPr>
        <p:txBody>
          <a:bodyPr/>
          <a:lstStyle/>
          <a:p>
            <a:r>
              <a:rPr lang="fr-FR" dirty="0"/>
              <a:t>SYNCHRONOUS SERIAL COMMUNICATION :  I2C, SPI, ONE WIRE, …</a:t>
            </a:r>
          </a:p>
        </p:txBody>
      </p:sp>
      <p:sp>
        <p:nvSpPr>
          <p:cNvPr id="4" name="Rectangle 3"/>
          <p:cNvSpPr>
            <a:spLocks noChangeArrowheads="1"/>
          </p:cNvSpPr>
          <p:nvPr/>
        </p:nvSpPr>
        <p:spPr bwMode="auto">
          <a:xfrm>
            <a:off x="1270166" y="3074660"/>
            <a:ext cx="6542194" cy="1218436"/>
          </a:xfrm>
          <a:prstGeom prst="rect">
            <a:avLst/>
          </a:prstGeom>
          <a:solidFill>
            <a:srgbClr val="FF66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SYNCHRONOUS SERIAL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COMMUNICATION : SPI</a:t>
            </a:r>
          </a:p>
        </p:txBody>
      </p:sp>
      <p:pic>
        <p:nvPicPr>
          <p:cNvPr id="5" name="Image 4">
            <a:hlinkClick r:id="rId2" action="ppaction://hlinksldjump"/>
            <a:extLst>
              <a:ext uri="{FF2B5EF4-FFF2-40B4-BE49-F238E27FC236}">
                <a16:creationId xmlns:a16="http://schemas.microsoft.com/office/drawing/2014/main" id="{E8433B79-530E-425D-86F0-9293CED7496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215</a:t>
            </a:fld>
            <a:endParaRPr lang="fr-FR" dirty="0"/>
          </a:p>
        </p:txBody>
      </p:sp>
      <p:sp>
        <p:nvSpPr>
          <p:cNvPr id="2" name="Titre 1"/>
          <p:cNvSpPr>
            <a:spLocks noGrp="1"/>
          </p:cNvSpPr>
          <p:nvPr>
            <p:ph type="title" idx="4294967295"/>
          </p:nvPr>
        </p:nvSpPr>
        <p:spPr>
          <a:xfrm>
            <a:off x="0" y="0"/>
            <a:ext cx="8229600" cy="490538"/>
          </a:xfrm>
        </p:spPr>
        <p:txBody>
          <a:bodyPr/>
          <a:lstStyle/>
          <a:p>
            <a:r>
              <a:rPr lang="en-US" dirty="0"/>
              <a:t>THE BUS SPI - GENERAL INFORMATION</a:t>
            </a:r>
            <a:endParaRPr lang="fr-FR" dirty="0"/>
          </a:p>
        </p:txBody>
      </p:sp>
      <p:sp>
        <p:nvSpPr>
          <p:cNvPr id="5" name="Rectangle 4"/>
          <p:cNvSpPr/>
          <p:nvPr/>
        </p:nvSpPr>
        <p:spPr>
          <a:xfrm>
            <a:off x="0" y="1052736"/>
            <a:ext cx="9144000" cy="338554"/>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1 - SPI "Serial Peripheral Interface": (or Microwire (for National Semiconductor) or bus serial 3-wire)</a:t>
            </a:r>
            <a:endParaRPr lang="fr-FR" sz="1600" b="1" dirty="0">
              <a:solidFill>
                <a:srgbClr val="0070C0"/>
              </a:solidFill>
              <a:latin typeface="Calibri" pitchFamily="34" charset="0"/>
              <a:cs typeface="Calibri" pitchFamily="34" charset="0"/>
            </a:endParaRPr>
          </a:p>
        </p:txBody>
      </p:sp>
      <p:sp>
        <p:nvSpPr>
          <p:cNvPr id="7" name="Rectangle 6"/>
          <p:cNvSpPr/>
          <p:nvPr/>
        </p:nvSpPr>
        <p:spPr>
          <a:xfrm>
            <a:off x="0" y="476672"/>
            <a:ext cx="9144000" cy="584775"/>
          </a:xfrm>
          <a:prstGeom prst="rect">
            <a:avLst/>
          </a:prstGeom>
        </p:spPr>
        <p:txBody>
          <a:bodyPr wrap="square">
            <a:spAutoFit/>
          </a:bodyPr>
          <a:lstStyle/>
          <a:p>
            <a:r>
              <a:rPr lang="en-US" sz="1600" b="1" dirty="0">
                <a:solidFill>
                  <a:srgbClr val="0070C0"/>
                </a:solidFill>
                <a:latin typeface="Calibri" pitchFamily="34" charset="0"/>
                <a:cs typeface="Calibri" pitchFamily="34" charset="0"/>
              </a:rPr>
              <a:t>The I2C bus is not alone, he is followed by other series synchronous circuits type SPI or One Wire.  </a:t>
            </a:r>
          </a:p>
          <a:p>
            <a:r>
              <a:rPr lang="en-US" sz="1600" b="1" dirty="0">
                <a:solidFill>
                  <a:srgbClr val="0070C0"/>
                </a:solidFill>
                <a:latin typeface="Calibri" pitchFamily="34" charset="0"/>
                <a:cs typeface="Calibri" pitchFamily="34" charset="0"/>
              </a:rPr>
              <a:t>These last two names, however, are less well standardized than the I2C bus.</a:t>
            </a:r>
            <a:endParaRPr lang="fr-FR" sz="1600" b="1" dirty="0">
              <a:solidFill>
                <a:srgbClr val="7030A0"/>
              </a:solidFill>
              <a:latin typeface="Calibri" pitchFamily="34" charset="0"/>
              <a:cs typeface="Calibri" pitchFamily="34" charset="0"/>
            </a:endParaRPr>
          </a:p>
        </p:txBody>
      </p:sp>
      <p:sp>
        <p:nvSpPr>
          <p:cNvPr id="16" name="Rectangle 15"/>
          <p:cNvSpPr/>
          <p:nvPr/>
        </p:nvSpPr>
        <p:spPr>
          <a:xfrm>
            <a:off x="0" y="1654929"/>
            <a:ext cx="9036496" cy="1815882"/>
          </a:xfrm>
          <a:prstGeom prst="rect">
            <a:avLst/>
          </a:prstGeom>
        </p:spPr>
        <p:txBody>
          <a:bodyPr wrap="square">
            <a:spAutoFit/>
          </a:bodyPr>
          <a:lstStyle/>
          <a:p>
            <a:pPr marL="542925" lvl="1" indent="0" algn="just">
              <a:buFont typeface="Arial" pitchFamily="34" charset="0"/>
              <a:buChar char="•"/>
            </a:pPr>
            <a:r>
              <a:rPr lang="en-US" sz="1600" b="1" dirty="0">
                <a:solidFill>
                  <a:srgbClr val="0070C0"/>
                </a:solidFill>
                <a:latin typeface="Calibri" pitchFamily="34" charset="0"/>
                <a:cs typeface="Calibri" pitchFamily="34" charset="0"/>
              </a:rPr>
              <a:t> Synchronous serial data bus, using 4-wire (3fils + 1Masse) </a:t>
            </a:r>
          </a:p>
          <a:p>
            <a:pPr marL="542925" lvl="1" indent="0" algn="just">
              <a:buFont typeface="Arial" pitchFamily="34" charset="0"/>
              <a:buChar char="•"/>
            </a:pPr>
            <a:r>
              <a:rPr lang="en-US" sz="1600" b="1" dirty="0">
                <a:solidFill>
                  <a:srgbClr val="0070C0"/>
                </a:solidFill>
                <a:latin typeface="Calibri" pitchFamily="34" charset="0"/>
                <a:cs typeface="Calibri" pitchFamily="34" charset="0"/>
              </a:rPr>
              <a:t> Connection of type master-slave, allowing the connection of several circuits =&gt; dedicated for inter-devices communication, see inter-boards, within the same system </a:t>
            </a:r>
          </a:p>
          <a:p>
            <a:pPr marL="542925" lvl="1" indent="0" algn="just">
              <a:buFont typeface="Arial" pitchFamily="34" charset="0"/>
              <a:buChar char="•"/>
            </a:pPr>
            <a:r>
              <a:rPr lang="en-US" sz="1600" b="1" dirty="0">
                <a:solidFill>
                  <a:srgbClr val="0070C0"/>
                </a:solidFill>
                <a:latin typeface="Calibri" pitchFamily="34" charset="0"/>
                <a:cs typeface="Calibri" pitchFamily="34" charset="0"/>
              </a:rPr>
              <a:t> Full Duplex (the data can travel in both directions at the same time) - as opposed to (for example), the bus I2C (2 son + mass) which cannot do.    </a:t>
            </a:r>
          </a:p>
          <a:p>
            <a:pPr marL="542925" lvl="1" indent="0" algn="just">
              <a:buFont typeface="Arial" pitchFamily="34" charset="0"/>
              <a:buChar char="•"/>
            </a:pPr>
            <a:r>
              <a:rPr lang="en-US" sz="1600" b="1" dirty="0">
                <a:solidFill>
                  <a:srgbClr val="0070C0"/>
                </a:solidFill>
                <a:latin typeface="Calibri" pitchFamily="34" charset="0"/>
                <a:cs typeface="Calibri" pitchFamily="34" charset="0"/>
              </a:rPr>
              <a:t> Master-slave - a master only possible on the bus several slaves can coexist on a bus </a:t>
            </a:r>
          </a:p>
          <a:p>
            <a:pPr marL="542925" lvl="1" indent="0" algn="just">
              <a:buFont typeface="Arial" pitchFamily="34" charset="0"/>
              <a:buChar char="•"/>
            </a:pPr>
            <a:r>
              <a:rPr lang="en-US" sz="1600" b="1" dirty="0">
                <a:solidFill>
                  <a:srgbClr val="0070C0"/>
                </a:solidFill>
                <a:latin typeface="Calibri" pitchFamily="34" charset="0"/>
                <a:cs typeface="Calibri" pitchFamily="34" charset="0"/>
              </a:rPr>
              <a:t> The selection of the recipient is made by a dedicated line chip select (CS).</a:t>
            </a:r>
            <a:endParaRPr lang="fr-FR" sz="1600" b="1" dirty="0">
              <a:latin typeface="Calibri" pitchFamily="34" charset="0"/>
            </a:endParaRPr>
          </a:p>
        </p:txBody>
      </p:sp>
      <p:sp>
        <p:nvSpPr>
          <p:cNvPr id="17" name="ZoneTexte 16"/>
          <p:cNvSpPr txBox="1"/>
          <p:nvPr/>
        </p:nvSpPr>
        <p:spPr>
          <a:xfrm>
            <a:off x="0" y="3573016"/>
            <a:ext cx="7092280" cy="1754326"/>
          </a:xfrm>
          <a:prstGeom prst="rect">
            <a:avLst/>
          </a:prstGeom>
          <a:noFill/>
        </p:spPr>
        <p:txBody>
          <a:bodyPr wrap="square">
            <a:spAutoFit/>
          </a:bodyPr>
          <a:lstStyle/>
          <a:p>
            <a:pPr fontAlgn="auto">
              <a:spcBef>
                <a:spcPts val="0"/>
              </a:spcBef>
              <a:spcAft>
                <a:spcPts val="0"/>
              </a:spcAft>
              <a:defRPr/>
            </a:pPr>
            <a:r>
              <a:rPr lang="en-US" sz="1600" b="1" dirty="0">
                <a:latin typeface="Calibri" pitchFamily="34" charset="0"/>
              </a:rPr>
              <a:t>The SPI bus contains 4 logical signals:</a:t>
            </a:r>
          </a:p>
          <a:p>
            <a:pPr marL="19050" indent="-19050" fontAlgn="auto">
              <a:spcBef>
                <a:spcPts val="0"/>
              </a:spcBef>
              <a:spcAft>
                <a:spcPts val="0"/>
              </a:spcAft>
              <a:buFontTx/>
              <a:buChar char="-"/>
              <a:tabLst>
                <a:tab pos="0" algn="l"/>
              </a:tabLst>
              <a:defRPr/>
            </a:pPr>
            <a:r>
              <a:rPr lang="fr-FR" sz="1600" b="1" dirty="0">
                <a:solidFill>
                  <a:schemeClr val="accent5">
                    <a:lumMod val="75000"/>
                  </a:schemeClr>
                </a:solidFill>
                <a:latin typeface="Calibri" pitchFamily="34" charset="0"/>
              </a:rPr>
              <a:t> SCLK</a:t>
            </a:r>
            <a:r>
              <a:rPr lang="fr-FR" sz="1600" b="1" dirty="0">
                <a:latin typeface="Calibri" pitchFamily="34" charset="0"/>
              </a:rPr>
              <a:t> — Horloge </a:t>
            </a: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because</a:t>
            </a:r>
            <a:r>
              <a:rPr lang="fr-FR" sz="1600" b="1" dirty="0">
                <a:solidFill>
                  <a:srgbClr val="0070C0"/>
                </a:solidFill>
                <a:latin typeface="Calibri" pitchFamily="34" charset="0"/>
                <a:cs typeface="Calibri" pitchFamily="34" charset="0"/>
              </a:rPr>
              <a:t> SERIAL SYNCHRONOUS BUS)</a:t>
            </a:r>
            <a:r>
              <a:rPr lang="fr-FR" sz="1600" b="1" dirty="0">
                <a:latin typeface="Calibri" pitchFamily="34" charset="0"/>
              </a:rPr>
              <a:t>) (</a:t>
            </a:r>
            <a:r>
              <a:rPr lang="fr-FR" sz="1600" b="1" i="1" dirty="0" err="1">
                <a:latin typeface="Calibri" pitchFamily="34" charset="0"/>
              </a:rPr>
              <a:t>generated</a:t>
            </a:r>
            <a:r>
              <a:rPr lang="fr-FR" sz="1600" b="1" i="1" dirty="0">
                <a:latin typeface="Calibri" pitchFamily="34" charset="0"/>
              </a:rPr>
              <a:t> by MASTER</a:t>
            </a:r>
            <a:r>
              <a:rPr lang="fr-FR" sz="1600" b="1" dirty="0">
                <a:latin typeface="Calibri" pitchFamily="34" charset="0"/>
              </a:rPr>
              <a:t>)</a:t>
            </a:r>
          </a:p>
          <a:p>
            <a:pPr marL="19050" indent="-19050" fontAlgn="auto">
              <a:spcBef>
                <a:spcPts val="0"/>
              </a:spcBef>
              <a:spcAft>
                <a:spcPts val="0"/>
              </a:spcAft>
              <a:buFontTx/>
              <a:buChar char="-"/>
              <a:defRPr/>
            </a:pPr>
            <a:r>
              <a:rPr lang="fr-FR" sz="1600" b="1" dirty="0">
                <a:solidFill>
                  <a:srgbClr val="00B050"/>
                </a:solidFill>
                <a:latin typeface="Calibri" pitchFamily="34" charset="0"/>
              </a:rPr>
              <a:t> MOSI</a:t>
            </a:r>
            <a:r>
              <a:rPr lang="fr-FR" sz="1600" b="1" dirty="0">
                <a:latin typeface="Calibri" pitchFamily="34" charset="0"/>
              </a:rPr>
              <a:t> — Master Output, Slave Input </a:t>
            </a:r>
            <a:r>
              <a:rPr lang="fr-FR" sz="1600" b="1" i="1" dirty="0">
                <a:latin typeface="Calibri" pitchFamily="34" charset="0"/>
              </a:rPr>
              <a:t>(</a:t>
            </a:r>
            <a:r>
              <a:rPr lang="fr-FR" sz="1600" b="1" i="1" dirty="0" err="1">
                <a:latin typeface="Calibri" pitchFamily="34" charset="0"/>
              </a:rPr>
              <a:t>generated</a:t>
            </a:r>
            <a:r>
              <a:rPr lang="fr-FR" sz="1600" b="1" i="1" dirty="0">
                <a:latin typeface="Calibri" pitchFamily="34" charset="0"/>
              </a:rPr>
              <a:t> by MASTER)</a:t>
            </a:r>
          </a:p>
          <a:p>
            <a:pPr marL="19050" indent="-19050" fontAlgn="auto">
              <a:spcBef>
                <a:spcPts val="0"/>
              </a:spcBef>
              <a:spcAft>
                <a:spcPts val="0"/>
              </a:spcAft>
              <a:buFontTx/>
              <a:buChar char="-"/>
              <a:defRPr/>
            </a:pPr>
            <a:r>
              <a:rPr lang="fr-FR" sz="1600" b="1" dirty="0">
                <a:solidFill>
                  <a:schemeClr val="accent6">
                    <a:lumMod val="75000"/>
                  </a:schemeClr>
                </a:solidFill>
                <a:latin typeface="Calibri" pitchFamily="34" charset="0"/>
              </a:rPr>
              <a:t> MISO</a:t>
            </a:r>
            <a:r>
              <a:rPr lang="fr-FR" sz="1600" b="1" dirty="0">
                <a:latin typeface="Calibri" pitchFamily="34" charset="0"/>
              </a:rPr>
              <a:t> — Master Input, Slave Output </a:t>
            </a:r>
            <a:r>
              <a:rPr lang="fr-FR" sz="1600" b="1" i="1" dirty="0">
                <a:latin typeface="Calibri" pitchFamily="34" charset="0"/>
              </a:rPr>
              <a:t>(généré par l'esclave)</a:t>
            </a:r>
          </a:p>
          <a:p>
            <a:pPr marL="19050" indent="-19050" fontAlgn="auto">
              <a:spcBef>
                <a:spcPts val="0"/>
              </a:spcBef>
              <a:spcAft>
                <a:spcPts val="0"/>
              </a:spcAft>
              <a:buFontTx/>
              <a:buChar char="-"/>
              <a:defRPr/>
            </a:pPr>
            <a:r>
              <a:rPr lang="fr-FR" sz="1600" b="1" dirty="0">
                <a:solidFill>
                  <a:srgbClr val="7030A0"/>
                </a:solidFill>
                <a:latin typeface="Calibri" pitchFamily="34" charset="0"/>
              </a:rPr>
              <a:t> SS</a:t>
            </a:r>
            <a:r>
              <a:rPr lang="fr-FR" sz="1600" b="1" dirty="0">
                <a:latin typeface="Calibri" pitchFamily="34" charset="0"/>
              </a:rPr>
              <a:t> — Slave Select, Slave active at LOW state </a:t>
            </a:r>
            <a:r>
              <a:rPr lang="fr-FR" sz="1600" b="1" i="1" dirty="0">
                <a:latin typeface="Calibri" pitchFamily="34" charset="0"/>
              </a:rPr>
              <a:t>(</a:t>
            </a:r>
            <a:r>
              <a:rPr lang="fr-FR" sz="1600" b="1" i="1" dirty="0" err="1">
                <a:latin typeface="Calibri" pitchFamily="34" charset="0"/>
              </a:rPr>
              <a:t>generated</a:t>
            </a:r>
            <a:r>
              <a:rPr lang="fr-FR" sz="1600" b="1" i="1" dirty="0">
                <a:latin typeface="Calibri" pitchFamily="34" charset="0"/>
              </a:rPr>
              <a:t> by MASTER)</a:t>
            </a:r>
          </a:p>
          <a:p>
            <a:pPr marL="177800" lvl="1" indent="0" fontAlgn="auto">
              <a:spcBef>
                <a:spcPts val="0"/>
              </a:spcBef>
              <a:spcAft>
                <a:spcPts val="0"/>
              </a:spcAft>
              <a:defRPr/>
            </a:pPr>
            <a:r>
              <a:rPr lang="en-US" b="1" dirty="0">
                <a:solidFill>
                  <a:srgbClr val="0070C0"/>
                </a:solidFill>
                <a:latin typeface="Calibri" pitchFamily="34" charset="0"/>
                <a:cs typeface="Calibri" pitchFamily="34" charset="0"/>
              </a:rPr>
              <a:t>If high level, the component ignores what is happening on the bus </a:t>
            </a:r>
          </a:p>
          <a:p>
            <a:pPr marL="177800" lvl="1" indent="0" fontAlgn="auto">
              <a:spcBef>
                <a:spcPts val="0"/>
              </a:spcBef>
              <a:spcAft>
                <a:spcPts val="0"/>
              </a:spcAft>
              <a:defRPr/>
            </a:pPr>
            <a:r>
              <a:rPr lang="en-US" b="1" dirty="0">
                <a:solidFill>
                  <a:srgbClr val="0070C0"/>
                </a:solidFill>
                <a:latin typeface="Calibri" pitchFamily="34" charset="0"/>
                <a:cs typeface="Calibri" pitchFamily="34" charset="0"/>
              </a:rPr>
              <a:t>=&gt; several peripheral components that share the 3 lines !</a:t>
            </a:r>
            <a:endParaRPr lang="fr-FR" sz="1600" b="1" dirty="0">
              <a:latin typeface="Calibri" pitchFamily="34" charset="0"/>
            </a:endParaRPr>
          </a:p>
        </p:txBody>
      </p:sp>
      <p:pic>
        <p:nvPicPr>
          <p:cNvPr id="18" name="Picture 4" descr="Fichier:SPI single slave.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6490" y="4145943"/>
            <a:ext cx="3150006" cy="1057128"/>
          </a:xfrm>
          <a:prstGeom prst="rect">
            <a:avLst/>
          </a:prstGeom>
          <a:noFill/>
          <a:ln w="9525">
            <a:noFill/>
            <a:miter lim="800000"/>
            <a:headEnd/>
            <a:tailEnd/>
          </a:ln>
        </p:spPr>
      </p:pic>
      <p:sp>
        <p:nvSpPr>
          <p:cNvPr id="19" name="Rectangle 18"/>
          <p:cNvSpPr/>
          <p:nvPr/>
        </p:nvSpPr>
        <p:spPr>
          <a:xfrm>
            <a:off x="-36512" y="1362254"/>
            <a:ext cx="8568952" cy="338554"/>
          </a:xfrm>
          <a:prstGeom prst="rect">
            <a:avLst/>
          </a:prstGeom>
        </p:spPr>
        <p:txBody>
          <a:bodyPr wrap="square">
            <a:spAutoFit/>
          </a:bodyPr>
          <a:lstStyle/>
          <a:p>
            <a:pPr marL="542925" lvl="1" indent="0" algn="just">
              <a:buFont typeface="Arial" pitchFamily="34" charset="0"/>
              <a:buChar char="•"/>
            </a:pPr>
            <a:r>
              <a:rPr lang="en-US" sz="1600" b="1" dirty="0">
                <a:latin typeface="Calibri" pitchFamily="34" charset="0"/>
              </a:rPr>
              <a:t>Standard established by Motorola and taken up by different brands</a:t>
            </a:r>
            <a:endParaRPr lang="fr-FR" sz="1600" b="1" dirty="0">
              <a:latin typeface="Calibri" pitchFamily="34" charset="0"/>
            </a:endParaRPr>
          </a:p>
        </p:txBody>
      </p:sp>
      <p:sp>
        <p:nvSpPr>
          <p:cNvPr id="20" name="Rectangle 19"/>
          <p:cNvSpPr/>
          <p:nvPr/>
        </p:nvSpPr>
        <p:spPr>
          <a:xfrm>
            <a:off x="-36512" y="5694347"/>
            <a:ext cx="9180512" cy="830997"/>
          </a:xfrm>
          <a:prstGeom prst="rect">
            <a:avLst/>
          </a:prstGeom>
        </p:spPr>
        <p:txBody>
          <a:bodyPr wrap="square">
            <a:spAutoFit/>
          </a:bodyPr>
          <a:lstStyle/>
          <a:p>
            <a:pPr algn="just" fontAlgn="auto">
              <a:spcBef>
                <a:spcPts val="0"/>
              </a:spcBef>
              <a:spcAft>
                <a:spcPts val="0"/>
              </a:spcAft>
              <a:defRPr/>
            </a:pPr>
            <a:r>
              <a:rPr lang="fr-FR" sz="1600" b="1" dirty="0" err="1">
                <a:latin typeface="Calibri" pitchFamily="34" charset="0"/>
              </a:rPr>
              <a:t>Beware</a:t>
            </a:r>
            <a:r>
              <a:rPr lang="fr-FR" sz="1600" b="1" dirty="0">
                <a:latin typeface="Calibri" pitchFamily="34" charset="0"/>
              </a:rPr>
              <a:t>, </a:t>
            </a:r>
            <a:r>
              <a:rPr lang="fr-FR" sz="1600" b="1" dirty="0" err="1">
                <a:latin typeface="Calibri" pitchFamily="34" charset="0"/>
              </a:rPr>
              <a:t>you</a:t>
            </a:r>
            <a:r>
              <a:rPr lang="fr-FR" sz="1600" b="1" dirty="0">
                <a:latin typeface="Calibri" pitchFamily="34" charset="0"/>
              </a:rPr>
              <a:t> can </a:t>
            </a:r>
            <a:r>
              <a:rPr lang="fr-FR" sz="1600" b="1" dirty="0" err="1">
                <a:latin typeface="Calibri" pitchFamily="34" charset="0"/>
              </a:rPr>
              <a:t>encounter</a:t>
            </a:r>
            <a:r>
              <a:rPr lang="fr-FR" sz="1600" b="1" dirty="0">
                <a:latin typeface="Calibri" pitchFamily="34" charset="0"/>
              </a:rPr>
              <a:t> </a:t>
            </a:r>
            <a:r>
              <a:rPr lang="fr-FR" sz="1600" b="1" dirty="0" err="1">
                <a:latin typeface="Calibri" pitchFamily="34" charset="0"/>
              </a:rPr>
              <a:t>other</a:t>
            </a:r>
            <a:r>
              <a:rPr lang="fr-FR" sz="1600" b="1" dirty="0">
                <a:latin typeface="Calibri" pitchFamily="34" charset="0"/>
              </a:rPr>
              <a:t> </a:t>
            </a:r>
            <a:r>
              <a:rPr lang="fr-FR" sz="1600" b="1" dirty="0" err="1">
                <a:latin typeface="Calibri" pitchFamily="34" charset="0"/>
              </a:rPr>
              <a:t>names</a:t>
            </a:r>
            <a:r>
              <a:rPr lang="fr-FR" sz="1600" b="1" dirty="0">
                <a:latin typeface="Calibri" pitchFamily="34" charset="0"/>
              </a:rPr>
              <a:t>:    </a:t>
            </a:r>
            <a:r>
              <a:rPr lang="fr-FR" sz="1600" b="1" dirty="0">
                <a:solidFill>
                  <a:srgbClr val="00B050"/>
                </a:solidFill>
                <a:latin typeface="Calibri" pitchFamily="34" charset="0"/>
              </a:rPr>
              <a:t>SDI, DI, SI</a:t>
            </a:r>
            <a:r>
              <a:rPr lang="fr-FR" sz="1600" b="1" dirty="0">
                <a:latin typeface="Calibri" pitchFamily="34" charset="0"/>
              </a:rPr>
              <a:t> — Serial Data IN </a:t>
            </a:r>
            <a:r>
              <a:rPr lang="fr-FR" sz="1600" b="1" dirty="0">
                <a:latin typeface="Calibri" pitchFamily="34" charset="0"/>
                <a:sym typeface="Wingdings" pitchFamily="2" charset="2"/>
              </a:rPr>
              <a:t> MISO</a:t>
            </a:r>
            <a:endParaRPr lang="fr-FR" sz="1600" b="1" dirty="0">
              <a:latin typeface="Calibri" pitchFamily="34" charset="0"/>
            </a:endParaRPr>
          </a:p>
          <a:p>
            <a:pPr lvl="6" algn="just">
              <a:defRPr/>
            </a:pPr>
            <a:r>
              <a:rPr lang="fr-FR" sz="1600" b="1" dirty="0">
                <a:latin typeface="Calibri" pitchFamily="34" charset="0"/>
              </a:rPr>
              <a:t> 	</a:t>
            </a:r>
            <a:r>
              <a:rPr lang="fr-FR" sz="1600" b="1" dirty="0">
                <a:solidFill>
                  <a:schemeClr val="accent6">
                    <a:lumMod val="75000"/>
                  </a:schemeClr>
                </a:solidFill>
                <a:latin typeface="Calibri" pitchFamily="34" charset="0"/>
              </a:rPr>
              <a:t>SDO, DO, SO</a:t>
            </a:r>
            <a:r>
              <a:rPr lang="fr-FR" sz="1600" b="1" dirty="0">
                <a:latin typeface="Calibri" pitchFamily="34" charset="0"/>
              </a:rPr>
              <a:t> — Serial Data OUT </a:t>
            </a:r>
            <a:r>
              <a:rPr lang="fr-FR" sz="1600" b="1" dirty="0">
                <a:latin typeface="Calibri" pitchFamily="34" charset="0"/>
                <a:sym typeface="Wingdings" pitchFamily="2" charset="2"/>
              </a:rPr>
              <a:t> MOSI</a:t>
            </a:r>
          </a:p>
          <a:p>
            <a:pPr lvl="6" algn="just">
              <a:defRPr/>
            </a:pPr>
            <a:r>
              <a:rPr lang="fr-FR" sz="1600" b="1" dirty="0">
                <a:latin typeface="Calibri" pitchFamily="34" charset="0"/>
              </a:rPr>
              <a:t>	</a:t>
            </a:r>
            <a:r>
              <a:rPr lang="fr-FR" sz="1600" b="1" dirty="0" err="1">
                <a:solidFill>
                  <a:srgbClr val="7030A0"/>
                </a:solidFill>
                <a:latin typeface="Calibri" pitchFamily="34" charset="0"/>
              </a:rPr>
              <a:t>nCS</a:t>
            </a:r>
            <a:r>
              <a:rPr lang="fr-FR" sz="1600" b="1" dirty="0">
                <a:solidFill>
                  <a:srgbClr val="7030A0"/>
                </a:solidFill>
                <a:latin typeface="Calibri" pitchFamily="34" charset="0"/>
              </a:rPr>
              <a:t>, CS, </a:t>
            </a:r>
            <a:r>
              <a:rPr lang="fr-FR" sz="1600" b="1" dirty="0" err="1">
                <a:solidFill>
                  <a:srgbClr val="7030A0"/>
                </a:solidFill>
                <a:latin typeface="Calibri" pitchFamily="34" charset="0"/>
              </a:rPr>
              <a:t>nSS</a:t>
            </a:r>
            <a:r>
              <a:rPr lang="fr-FR" sz="1600" b="1" dirty="0">
                <a:solidFill>
                  <a:srgbClr val="7030A0"/>
                </a:solidFill>
                <a:latin typeface="Calibri" pitchFamily="34" charset="0"/>
              </a:rPr>
              <a:t>, STE </a:t>
            </a:r>
            <a:r>
              <a:rPr lang="fr-FR" sz="1600" b="1" dirty="0">
                <a:latin typeface="Calibri" pitchFamily="34" charset="0"/>
                <a:sym typeface="Wingdings" pitchFamily="2" charset="2"/>
              </a:rPr>
              <a:t> </a:t>
            </a:r>
            <a:r>
              <a:rPr lang="fr-FR" sz="1600" b="1" dirty="0">
                <a:latin typeface="Calibri" pitchFamily="34" charset="0"/>
              </a:rPr>
              <a:t>SS</a:t>
            </a:r>
          </a:p>
        </p:txBody>
      </p:sp>
      <p:pic>
        <p:nvPicPr>
          <p:cNvPr id="11" name="Image 10">
            <a:hlinkClick r:id="rId3" action="ppaction://hlinksldjump"/>
            <a:extLst>
              <a:ext uri="{FF2B5EF4-FFF2-40B4-BE49-F238E27FC236}">
                <a16:creationId xmlns:a16="http://schemas.microsoft.com/office/drawing/2014/main" id="{64F7063B-EE67-4B33-AB8D-3AC5EA50D3D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P spid="17" grpId="0"/>
      <p:bldP spid="19" grpId="0"/>
      <p:bldP spid="20"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216</a:t>
            </a:fld>
            <a:endParaRPr lang="fr-FR" dirty="0"/>
          </a:p>
        </p:txBody>
      </p:sp>
      <p:sp>
        <p:nvSpPr>
          <p:cNvPr id="2" name="Titre 1"/>
          <p:cNvSpPr>
            <a:spLocks noGrp="1"/>
          </p:cNvSpPr>
          <p:nvPr>
            <p:ph type="title" idx="4294967295"/>
          </p:nvPr>
        </p:nvSpPr>
        <p:spPr>
          <a:xfrm>
            <a:off x="0" y="0"/>
            <a:ext cx="8229600" cy="490538"/>
          </a:xfrm>
        </p:spPr>
        <p:txBody>
          <a:bodyPr/>
          <a:lstStyle/>
          <a:p>
            <a:r>
              <a:rPr lang="en-US" dirty="0"/>
              <a:t>THE SPI - CHRONOGRAM GENERAL BUS</a:t>
            </a:r>
            <a:endParaRPr lang="fr-FR" dirty="0"/>
          </a:p>
        </p:txBody>
      </p:sp>
      <p:pic>
        <p:nvPicPr>
          <p:cNvPr id="4" name="Picture 5" descr="C:\COURS\PIC\SPI\chrono_spi_pic.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572038"/>
            <a:ext cx="4455240" cy="3793066"/>
          </a:xfrm>
          <a:prstGeom prst="rect">
            <a:avLst/>
          </a:prstGeom>
          <a:noFill/>
        </p:spPr>
      </p:pic>
      <p:grpSp>
        <p:nvGrpSpPr>
          <p:cNvPr id="17" name="Groupe 16"/>
          <p:cNvGrpSpPr/>
          <p:nvPr/>
        </p:nvGrpSpPr>
        <p:grpSpPr>
          <a:xfrm>
            <a:off x="0" y="548680"/>
            <a:ext cx="4610218" cy="2801620"/>
            <a:chOff x="0" y="1556792"/>
            <a:chExt cx="4610218" cy="2801620"/>
          </a:xfrm>
        </p:grpSpPr>
        <p:grpSp>
          <p:nvGrpSpPr>
            <p:cNvPr id="5" name="Groupe 4"/>
            <p:cNvGrpSpPr/>
            <p:nvPr/>
          </p:nvGrpSpPr>
          <p:grpSpPr>
            <a:xfrm>
              <a:off x="0" y="1556792"/>
              <a:ext cx="4610218" cy="2801620"/>
              <a:chOff x="827584" y="1006624"/>
              <a:chExt cx="6553200" cy="4047985"/>
            </a:xfrm>
          </p:grpSpPr>
          <p:pic>
            <p:nvPicPr>
              <p:cNvPr id="6" name="Picture 3" descr="C:\COURS\PIC\SPI\fonct_spi_principe.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1844824"/>
                <a:ext cx="6553200" cy="2771775"/>
              </a:xfrm>
              <a:prstGeom prst="rect">
                <a:avLst/>
              </a:prstGeom>
              <a:noFill/>
            </p:spPr>
          </p:pic>
          <p:sp>
            <p:nvSpPr>
              <p:cNvPr id="7" name="AutoShape 5"/>
              <p:cNvSpPr>
                <a:spLocks/>
              </p:cNvSpPr>
              <p:nvPr/>
            </p:nvSpPr>
            <p:spPr bwMode="auto">
              <a:xfrm>
                <a:off x="4789984" y="1463824"/>
                <a:ext cx="2438400" cy="355758"/>
              </a:xfrm>
              <a:prstGeom prst="borderCallout2">
                <a:avLst>
                  <a:gd name="adj1" fmla="val 36366"/>
                  <a:gd name="adj2" fmla="val -3125"/>
                  <a:gd name="adj3" fmla="val 36366"/>
                  <a:gd name="adj4" fmla="val -14194"/>
                  <a:gd name="adj5" fmla="val 229906"/>
                  <a:gd name="adj6" fmla="val -26486"/>
                </a:avLst>
              </a:prstGeom>
              <a:solidFill>
                <a:srgbClr val="FFFF99"/>
              </a:solidFill>
              <a:ln w="9525">
                <a:solidFill>
                  <a:srgbClr val="000000"/>
                </a:solidFill>
                <a:prstDash val="dash"/>
                <a:miter lim="800000"/>
                <a:headEnd/>
                <a:tailEnd type="oval" w="med" len="med"/>
              </a:ln>
              <a:effectLst/>
            </p:spPr>
            <p:txBody>
              <a:bodyPr>
                <a:spAutoFit/>
              </a:bodyPr>
              <a:lstStyle/>
              <a:p>
                <a:r>
                  <a:rPr lang="fr-FR" sz="1000" b="1">
                    <a:latin typeface="Calibri" pitchFamily="34" charset="0"/>
                  </a:rPr>
                  <a:t>Données  Maître -&gt; esclave</a:t>
                </a:r>
              </a:p>
            </p:txBody>
          </p:sp>
          <p:sp>
            <p:nvSpPr>
              <p:cNvPr id="8" name="AutoShape 7"/>
              <p:cNvSpPr>
                <a:spLocks/>
              </p:cNvSpPr>
              <p:nvPr/>
            </p:nvSpPr>
            <p:spPr bwMode="auto">
              <a:xfrm>
                <a:off x="4713783" y="4698851"/>
                <a:ext cx="2438400" cy="355758"/>
              </a:xfrm>
              <a:prstGeom prst="borderCallout2">
                <a:avLst>
                  <a:gd name="adj1" fmla="val 36366"/>
                  <a:gd name="adj2" fmla="val -3125"/>
                  <a:gd name="adj3" fmla="val 36366"/>
                  <a:gd name="adj4" fmla="val -13866"/>
                  <a:gd name="adj5" fmla="val -148839"/>
                  <a:gd name="adj6" fmla="val -25716"/>
                </a:avLst>
              </a:prstGeom>
              <a:solidFill>
                <a:srgbClr val="FFFF99"/>
              </a:solidFill>
              <a:ln w="9525">
                <a:solidFill>
                  <a:srgbClr val="000000"/>
                </a:solidFill>
                <a:prstDash val="dash"/>
                <a:miter lim="800000"/>
                <a:headEnd/>
                <a:tailEnd type="oval" w="med" len="med"/>
              </a:ln>
              <a:effectLst/>
            </p:spPr>
            <p:txBody>
              <a:bodyPr>
                <a:spAutoFit/>
              </a:bodyPr>
              <a:lstStyle/>
              <a:p>
                <a:r>
                  <a:rPr lang="fr-FR" sz="1000" b="1" dirty="0">
                    <a:latin typeface="Calibri" pitchFamily="34" charset="0"/>
                  </a:rPr>
                  <a:t>Horloge  Maître -&gt; esclave</a:t>
                </a:r>
              </a:p>
            </p:txBody>
          </p:sp>
          <p:sp>
            <p:nvSpPr>
              <p:cNvPr id="9" name="AutoShape 10"/>
              <p:cNvSpPr>
                <a:spLocks/>
              </p:cNvSpPr>
              <p:nvPr/>
            </p:nvSpPr>
            <p:spPr bwMode="auto">
              <a:xfrm>
                <a:off x="1437183" y="4698851"/>
                <a:ext cx="1855788" cy="355758"/>
              </a:xfrm>
              <a:prstGeom prst="borderCallout3">
                <a:avLst>
                  <a:gd name="adj1" fmla="val 36366"/>
                  <a:gd name="adj2" fmla="val -4106"/>
                  <a:gd name="adj3" fmla="val 36366"/>
                  <a:gd name="adj4" fmla="val -19676"/>
                  <a:gd name="adj5" fmla="val -185352"/>
                  <a:gd name="adj6" fmla="val -19676"/>
                  <a:gd name="adj7" fmla="val -259630"/>
                  <a:gd name="adj8" fmla="val 49898"/>
                </a:avLst>
              </a:prstGeom>
              <a:solidFill>
                <a:srgbClr val="FFFF99"/>
              </a:solidFill>
              <a:ln w="9525">
                <a:solidFill>
                  <a:schemeClr val="tx1"/>
                </a:solidFill>
                <a:prstDash val="dash"/>
                <a:miter lim="800000"/>
                <a:headEnd/>
                <a:tailEnd type="oval" w="med" len="med"/>
              </a:ln>
              <a:effectLst/>
            </p:spPr>
            <p:txBody>
              <a:bodyPr>
                <a:spAutoFit/>
              </a:bodyPr>
              <a:lstStyle/>
              <a:p>
                <a:r>
                  <a:rPr lang="fr-FR" sz="1000" b="1" dirty="0">
                    <a:latin typeface="Calibri" pitchFamily="34" charset="0"/>
                  </a:rPr>
                  <a:t>Registre à décalage</a:t>
                </a:r>
              </a:p>
            </p:txBody>
          </p:sp>
          <p:sp>
            <p:nvSpPr>
              <p:cNvPr id="10" name="AutoShape 11"/>
              <p:cNvSpPr>
                <a:spLocks/>
              </p:cNvSpPr>
              <p:nvPr/>
            </p:nvSpPr>
            <p:spPr bwMode="auto">
              <a:xfrm>
                <a:off x="4789984" y="1006624"/>
                <a:ext cx="2438400" cy="355758"/>
              </a:xfrm>
              <a:prstGeom prst="borderCallout3">
                <a:avLst>
                  <a:gd name="adj1" fmla="val 36366"/>
                  <a:gd name="adj2" fmla="val -3125"/>
                  <a:gd name="adj3" fmla="val 36366"/>
                  <a:gd name="adj4" fmla="val -37435"/>
                  <a:gd name="adj5" fmla="val 478787"/>
                  <a:gd name="adj6" fmla="val -37435"/>
                  <a:gd name="adj7" fmla="val 702872"/>
                  <a:gd name="adj8" fmla="val -25534"/>
                </a:avLst>
              </a:prstGeom>
              <a:solidFill>
                <a:srgbClr val="FFFF99"/>
              </a:solidFill>
              <a:ln w="9525">
                <a:solidFill>
                  <a:schemeClr val="tx1"/>
                </a:solidFill>
                <a:prstDash val="dash"/>
                <a:miter lim="800000"/>
                <a:headEnd/>
                <a:tailEnd type="oval" w="med" len="med"/>
              </a:ln>
              <a:effectLst/>
            </p:spPr>
            <p:txBody>
              <a:bodyPr>
                <a:spAutoFit/>
              </a:bodyPr>
              <a:lstStyle/>
              <a:p>
                <a:r>
                  <a:rPr lang="fr-FR" sz="1000" b="1">
                    <a:latin typeface="Calibri" pitchFamily="34" charset="0"/>
                  </a:rPr>
                  <a:t>Données  Esclave -&gt; maître</a:t>
                </a:r>
              </a:p>
            </p:txBody>
          </p:sp>
          <p:sp>
            <p:nvSpPr>
              <p:cNvPr id="11" name="AutoShape 12"/>
              <p:cNvSpPr>
                <a:spLocks/>
              </p:cNvSpPr>
              <p:nvPr/>
            </p:nvSpPr>
            <p:spPr bwMode="auto">
              <a:xfrm>
                <a:off x="981472" y="1196752"/>
                <a:ext cx="2438400" cy="578108"/>
              </a:xfrm>
              <a:prstGeom prst="borderCallout3">
                <a:avLst>
                  <a:gd name="adj1" fmla="val 21685"/>
                  <a:gd name="adj2" fmla="val 103125"/>
                  <a:gd name="adj3" fmla="val 21685"/>
                  <a:gd name="adj4" fmla="val 106250"/>
                  <a:gd name="adj5" fmla="val 168676"/>
                  <a:gd name="adj6" fmla="val 106250"/>
                  <a:gd name="adj7" fmla="val 224675"/>
                  <a:gd name="adj8" fmla="val 56821"/>
                </a:avLst>
              </a:prstGeom>
              <a:solidFill>
                <a:srgbClr val="FFFF99"/>
              </a:solidFill>
              <a:ln w="9525">
                <a:solidFill>
                  <a:schemeClr val="tx1"/>
                </a:solidFill>
                <a:prstDash val="dash"/>
                <a:miter lim="800000"/>
                <a:headEnd/>
                <a:tailEnd type="oval" w="med" len="med"/>
              </a:ln>
              <a:effectLst/>
            </p:spPr>
            <p:txBody>
              <a:bodyPr>
                <a:spAutoFit/>
              </a:bodyPr>
              <a:lstStyle/>
              <a:p>
                <a:pPr algn="ctr"/>
                <a:r>
                  <a:rPr lang="fr-FR" sz="1000" b="1" dirty="0">
                    <a:latin typeface="Calibri" pitchFamily="34" charset="0"/>
                  </a:rPr>
                  <a:t>Registre </a:t>
                </a:r>
              </a:p>
              <a:p>
                <a:pPr algn="ctr"/>
                <a:r>
                  <a:rPr lang="fr-FR" sz="1000" b="1" dirty="0">
                    <a:latin typeface="Calibri" pitchFamily="34" charset="0"/>
                  </a:rPr>
                  <a:t>EMISSION / RECEPTION</a:t>
                </a:r>
              </a:p>
            </p:txBody>
          </p:sp>
        </p:grpSp>
        <p:sp>
          <p:nvSpPr>
            <p:cNvPr id="12" name="Flèche droite 11"/>
            <p:cNvSpPr/>
            <p:nvPr/>
          </p:nvSpPr>
          <p:spPr>
            <a:xfrm>
              <a:off x="2025029" y="2366963"/>
              <a:ext cx="194346" cy="15547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4" name="Flèche droite 13"/>
            <p:cNvSpPr/>
            <p:nvPr/>
          </p:nvSpPr>
          <p:spPr>
            <a:xfrm flipH="1">
              <a:off x="2411760" y="3212976"/>
              <a:ext cx="194346" cy="15547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5" name="Flèche droite 14"/>
            <p:cNvSpPr/>
            <p:nvPr/>
          </p:nvSpPr>
          <p:spPr>
            <a:xfrm rot="5400000" flipH="1">
              <a:off x="198884" y="2832547"/>
              <a:ext cx="194346" cy="15547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 name="Flèche droite 15"/>
            <p:cNvSpPr/>
            <p:nvPr/>
          </p:nvSpPr>
          <p:spPr>
            <a:xfrm rot="16200000" flipH="1" flipV="1">
              <a:off x="4220430" y="2778733"/>
              <a:ext cx="194346" cy="15547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pSp>
      <p:pic>
        <p:nvPicPr>
          <p:cNvPr id="18" name="Image 17" descr="spi-mode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904" y="4558076"/>
            <a:ext cx="2957626" cy="1895260"/>
          </a:xfrm>
          <a:prstGeom prst="rect">
            <a:avLst/>
          </a:prstGeom>
        </p:spPr>
      </p:pic>
      <p:sp>
        <p:nvSpPr>
          <p:cNvPr id="19" name="Rectangle 3"/>
          <p:cNvSpPr>
            <a:spLocks noChangeArrowheads="1"/>
          </p:cNvSpPr>
          <p:nvPr/>
        </p:nvSpPr>
        <p:spPr bwMode="auto">
          <a:xfrm>
            <a:off x="35496" y="4509120"/>
            <a:ext cx="3600400" cy="2031325"/>
          </a:xfrm>
          <a:prstGeom prst="rect">
            <a:avLst/>
          </a:prstGeom>
          <a:noFill/>
          <a:ln w="9525">
            <a:noFill/>
            <a:miter lim="800000"/>
            <a:headEnd/>
            <a:tailEnd/>
          </a:ln>
          <a:effectLst/>
        </p:spPr>
        <p:txBody>
          <a:bodyPr wrap="square">
            <a:spAutoFit/>
          </a:bodyPr>
          <a:lstStyle/>
          <a:p>
            <a:pPr algn="just"/>
            <a:r>
              <a:rPr lang="en-US" b="1" dirty="0">
                <a:latin typeface="Calibri" pitchFamily="34" charset="0"/>
              </a:rPr>
              <a:t>Three settings: </a:t>
            </a:r>
          </a:p>
          <a:p>
            <a:pPr algn="just"/>
            <a:r>
              <a:rPr lang="en-US" b="1" dirty="0">
                <a:latin typeface="Calibri" pitchFamily="34" charset="0"/>
              </a:rPr>
              <a:t>-  Clock speed (set by the master).  </a:t>
            </a:r>
          </a:p>
          <a:p>
            <a:pPr algn="just"/>
            <a:r>
              <a:rPr lang="en-US" b="1" dirty="0">
                <a:latin typeface="Calibri" pitchFamily="34" charset="0"/>
              </a:rPr>
              <a:t>- The polarity of the clock (CPOL (Clock polarity) parameter): determines the logical level of the SCK line at rest.  </a:t>
            </a:r>
          </a:p>
          <a:p>
            <a:pPr algn="just"/>
            <a:r>
              <a:rPr lang="en-US" b="1" dirty="0">
                <a:latin typeface="Calibri" pitchFamily="34" charset="0"/>
              </a:rPr>
              <a:t>- The phase of the clock (setting CPHA (Clock phase)): determines the front on which the data is changed and the front on which the data will be read.</a:t>
            </a:r>
            <a:endParaRPr lang="fr-FR" b="1" dirty="0">
              <a:latin typeface="Calibri" pitchFamily="34" charset="0"/>
            </a:endParaRPr>
          </a:p>
        </p:txBody>
      </p:sp>
      <p:sp>
        <p:nvSpPr>
          <p:cNvPr id="20" name="Rectangle 4"/>
          <p:cNvSpPr>
            <a:spLocks noChangeArrowheads="1"/>
          </p:cNvSpPr>
          <p:nvPr/>
        </p:nvSpPr>
        <p:spPr bwMode="auto">
          <a:xfrm>
            <a:off x="6732240" y="6165304"/>
            <a:ext cx="2411760" cy="461665"/>
          </a:xfrm>
          <a:prstGeom prst="rect">
            <a:avLst/>
          </a:prstGeom>
          <a:noFill/>
          <a:ln w="9525">
            <a:noFill/>
            <a:miter lim="800000"/>
            <a:headEnd/>
            <a:tailEnd/>
          </a:ln>
          <a:effectLst/>
        </p:spPr>
        <p:txBody>
          <a:bodyPr wrap="square">
            <a:spAutoFit/>
          </a:bodyPr>
          <a:lstStyle/>
          <a:p>
            <a:pPr algn="ctr"/>
            <a:r>
              <a:rPr lang="en-US" sz="1200" b="1" dirty="0">
                <a:solidFill>
                  <a:srgbClr val="FF3300"/>
                </a:solidFill>
                <a:latin typeface="Calibri" pitchFamily="34" charset="0"/>
              </a:rPr>
              <a:t>(MASTER AND SLAVE MUST HAVE THE SAME PARAMETERS)</a:t>
            </a:r>
            <a:endParaRPr lang="fr-FR" sz="1200" b="1" dirty="0">
              <a:solidFill>
                <a:srgbClr val="009900"/>
              </a:solidFill>
              <a:latin typeface="Calibri" pitchFamily="34" charset="0"/>
            </a:endParaRPr>
          </a:p>
        </p:txBody>
      </p:sp>
      <p:graphicFrame>
        <p:nvGraphicFramePr>
          <p:cNvPr id="22" name="Tableau 21"/>
          <p:cNvGraphicFramePr>
            <a:graphicFrameLocks noGrp="1"/>
          </p:cNvGraphicFramePr>
          <p:nvPr/>
        </p:nvGraphicFramePr>
        <p:xfrm>
          <a:off x="6804248" y="4765214"/>
          <a:ext cx="2214579" cy="1371600"/>
        </p:xfrm>
        <a:graphic>
          <a:graphicData uri="http://schemas.openxmlformats.org/drawingml/2006/table">
            <a:tbl>
              <a:tblPr firstRow="1" bandRow="1">
                <a:tableStyleId>{7DF18680-E054-41AD-8BC1-D1AEF772440D}</a:tableStyleId>
              </a:tblPr>
              <a:tblGrid>
                <a:gridCol w="738193">
                  <a:extLst>
                    <a:ext uri="{9D8B030D-6E8A-4147-A177-3AD203B41FA5}">
                      <a16:colId xmlns:a16="http://schemas.microsoft.com/office/drawing/2014/main" val="20000"/>
                    </a:ext>
                  </a:extLst>
                </a:gridCol>
                <a:gridCol w="738193">
                  <a:extLst>
                    <a:ext uri="{9D8B030D-6E8A-4147-A177-3AD203B41FA5}">
                      <a16:colId xmlns:a16="http://schemas.microsoft.com/office/drawing/2014/main" val="20001"/>
                    </a:ext>
                  </a:extLst>
                </a:gridCol>
                <a:gridCol w="738193">
                  <a:extLst>
                    <a:ext uri="{9D8B030D-6E8A-4147-A177-3AD203B41FA5}">
                      <a16:colId xmlns:a16="http://schemas.microsoft.com/office/drawing/2014/main" val="20002"/>
                    </a:ext>
                  </a:extLst>
                </a:gridCol>
              </a:tblGrid>
              <a:tr h="238052">
                <a:tc>
                  <a:txBody>
                    <a:bodyPr/>
                    <a:lstStyle/>
                    <a:p>
                      <a:pPr algn="ctr"/>
                      <a:r>
                        <a:rPr lang="fr-FR" sz="1000" kern="1200" baseline="0" dirty="0">
                          <a:solidFill>
                            <a:schemeClr val="accent2"/>
                          </a:solidFill>
                          <a:latin typeface="Calibri" pitchFamily="34" charset="0"/>
                        </a:rPr>
                        <a:t>SPI-mode</a:t>
                      </a:r>
                      <a:endParaRPr lang="fr-FR" sz="1000" b="1" kern="1200" baseline="0" dirty="0">
                        <a:solidFill>
                          <a:schemeClr val="accent2"/>
                        </a:solidFill>
                        <a:latin typeface="Calibri" pitchFamily="34" charset="0"/>
                        <a:ea typeface="+mn-ea"/>
                        <a:cs typeface="+mn-cs"/>
                      </a:endParaRPr>
                    </a:p>
                  </a:txBody>
                  <a:tcPr/>
                </a:tc>
                <a:tc>
                  <a:txBody>
                    <a:bodyPr/>
                    <a:lstStyle/>
                    <a:p>
                      <a:pPr algn="ctr"/>
                      <a:r>
                        <a:rPr lang="fr-FR" sz="1000" b="1" kern="1200" baseline="0" dirty="0">
                          <a:solidFill>
                            <a:schemeClr val="accent2"/>
                          </a:solidFill>
                          <a:latin typeface="Calibri" pitchFamily="34" charset="0"/>
                          <a:ea typeface="+mn-ea"/>
                          <a:cs typeface="+mn-cs"/>
                        </a:rPr>
                        <a:t>CPOL (CKP)</a:t>
                      </a:r>
                    </a:p>
                  </a:txBody>
                  <a:tcPr/>
                </a:tc>
                <a:tc>
                  <a:txBody>
                    <a:bodyPr/>
                    <a:lstStyle/>
                    <a:p>
                      <a:pPr algn="ctr"/>
                      <a:r>
                        <a:rPr lang="fr-FR" sz="1000" kern="1200" baseline="0" dirty="0">
                          <a:solidFill>
                            <a:schemeClr val="accent2"/>
                          </a:solidFill>
                          <a:latin typeface="Calibri" pitchFamily="34" charset="0"/>
                        </a:rPr>
                        <a:t>CPHA (CKE)</a:t>
                      </a:r>
                      <a:endParaRPr lang="fr-FR" sz="1000" b="1" kern="1200" baseline="0" dirty="0">
                        <a:solidFill>
                          <a:schemeClr val="accent2"/>
                        </a:solidFill>
                        <a:latin typeface="Calibri" pitchFamily="34" charset="0"/>
                        <a:ea typeface="+mn-ea"/>
                        <a:cs typeface="+mn-cs"/>
                      </a:endParaRPr>
                    </a:p>
                  </a:txBody>
                  <a:tcPr/>
                </a:tc>
                <a:extLst>
                  <a:ext uri="{0D108BD9-81ED-4DB2-BD59-A6C34878D82A}">
                    <a16:rowId xmlns:a16="http://schemas.microsoft.com/office/drawing/2014/main" val="10000"/>
                  </a:ext>
                </a:extLst>
              </a:tr>
              <a:tr h="146494">
                <a:tc>
                  <a:txBody>
                    <a:bodyPr/>
                    <a:lstStyle/>
                    <a:p>
                      <a:pPr algn="ctr"/>
                      <a:r>
                        <a:rPr lang="fr-FR" sz="1000" dirty="0">
                          <a:latin typeface="Calibri" pitchFamily="34" charset="0"/>
                        </a:rPr>
                        <a:t>0</a:t>
                      </a:r>
                    </a:p>
                  </a:txBody>
                  <a:tcPr/>
                </a:tc>
                <a:tc>
                  <a:txBody>
                    <a:bodyPr/>
                    <a:lstStyle/>
                    <a:p>
                      <a:pPr algn="ctr"/>
                      <a:r>
                        <a:rPr lang="fr-FR" sz="1000" dirty="0">
                          <a:latin typeface="Calibri" pitchFamily="34" charset="0"/>
                        </a:rPr>
                        <a:t>0</a:t>
                      </a:r>
                    </a:p>
                  </a:txBody>
                  <a:tcPr/>
                </a:tc>
                <a:tc>
                  <a:txBody>
                    <a:bodyPr/>
                    <a:lstStyle/>
                    <a:p>
                      <a:pPr algn="ctr"/>
                      <a:r>
                        <a:rPr lang="fr-FR" sz="1000" dirty="0">
                          <a:latin typeface="Calibri" pitchFamily="34" charset="0"/>
                        </a:rPr>
                        <a:t>0</a:t>
                      </a:r>
                    </a:p>
                  </a:txBody>
                  <a:tcPr/>
                </a:tc>
                <a:extLst>
                  <a:ext uri="{0D108BD9-81ED-4DB2-BD59-A6C34878D82A}">
                    <a16:rowId xmlns:a16="http://schemas.microsoft.com/office/drawing/2014/main" val="10001"/>
                  </a:ext>
                </a:extLst>
              </a:tr>
              <a:tr h="146494">
                <a:tc>
                  <a:txBody>
                    <a:bodyPr/>
                    <a:lstStyle/>
                    <a:p>
                      <a:pPr algn="ctr"/>
                      <a:r>
                        <a:rPr lang="fr-FR" sz="1000" dirty="0">
                          <a:latin typeface="Calibri" pitchFamily="34" charset="0"/>
                        </a:rPr>
                        <a:t>1</a:t>
                      </a:r>
                    </a:p>
                  </a:txBody>
                  <a:tcPr/>
                </a:tc>
                <a:tc>
                  <a:txBody>
                    <a:bodyPr/>
                    <a:lstStyle/>
                    <a:p>
                      <a:pPr algn="ctr"/>
                      <a:r>
                        <a:rPr lang="fr-FR" sz="1000" dirty="0">
                          <a:latin typeface="Calibri" pitchFamily="34" charset="0"/>
                        </a:rPr>
                        <a:t>0</a:t>
                      </a:r>
                    </a:p>
                  </a:txBody>
                  <a:tcPr/>
                </a:tc>
                <a:tc>
                  <a:txBody>
                    <a:bodyPr/>
                    <a:lstStyle/>
                    <a:p>
                      <a:pPr algn="ctr"/>
                      <a:r>
                        <a:rPr lang="fr-FR" sz="1000" dirty="0">
                          <a:latin typeface="Calibri" pitchFamily="34" charset="0"/>
                        </a:rPr>
                        <a:t>1</a:t>
                      </a:r>
                    </a:p>
                  </a:txBody>
                  <a:tcPr/>
                </a:tc>
                <a:extLst>
                  <a:ext uri="{0D108BD9-81ED-4DB2-BD59-A6C34878D82A}">
                    <a16:rowId xmlns:a16="http://schemas.microsoft.com/office/drawing/2014/main" val="10002"/>
                  </a:ext>
                </a:extLst>
              </a:tr>
              <a:tr h="146494">
                <a:tc>
                  <a:txBody>
                    <a:bodyPr/>
                    <a:lstStyle/>
                    <a:p>
                      <a:pPr algn="ctr"/>
                      <a:r>
                        <a:rPr lang="fr-FR" sz="1000" dirty="0">
                          <a:latin typeface="Calibri" pitchFamily="34" charset="0"/>
                        </a:rPr>
                        <a:t>2</a:t>
                      </a:r>
                    </a:p>
                  </a:txBody>
                  <a:tcPr/>
                </a:tc>
                <a:tc>
                  <a:txBody>
                    <a:bodyPr/>
                    <a:lstStyle/>
                    <a:p>
                      <a:pPr algn="ctr"/>
                      <a:r>
                        <a:rPr lang="fr-FR" sz="1000" dirty="0">
                          <a:latin typeface="Calibri" pitchFamily="34" charset="0"/>
                        </a:rPr>
                        <a:t>1</a:t>
                      </a:r>
                    </a:p>
                  </a:txBody>
                  <a:tcPr/>
                </a:tc>
                <a:tc>
                  <a:txBody>
                    <a:bodyPr/>
                    <a:lstStyle/>
                    <a:p>
                      <a:pPr algn="ctr"/>
                      <a:r>
                        <a:rPr lang="fr-FR" sz="1000" dirty="0">
                          <a:latin typeface="Calibri" pitchFamily="34" charset="0"/>
                        </a:rPr>
                        <a:t>0</a:t>
                      </a:r>
                    </a:p>
                  </a:txBody>
                  <a:tcPr/>
                </a:tc>
                <a:extLst>
                  <a:ext uri="{0D108BD9-81ED-4DB2-BD59-A6C34878D82A}">
                    <a16:rowId xmlns:a16="http://schemas.microsoft.com/office/drawing/2014/main" val="10003"/>
                  </a:ext>
                </a:extLst>
              </a:tr>
              <a:tr h="146494">
                <a:tc>
                  <a:txBody>
                    <a:bodyPr/>
                    <a:lstStyle/>
                    <a:p>
                      <a:pPr algn="ctr"/>
                      <a:r>
                        <a:rPr lang="fr-FR" sz="1000" dirty="0">
                          <a:latin typeface="Calibri" pitchFamily="34" charset="0"/>
                        </a:rPr>
                        <a:t>3</a:t>
                      </a:r>
                    </a:p>
                  </a:txBody>
                  <a:tcPr/>
                </a:tc>
                <a:tc>
                  <a:txBody>
                    <a:bodyPr/>
                    <a:lstStyle/>
                    <a:p>
                      <a:pPr algn="ctr"/>
                      <a:r>
                        <a:rPr lang="fr-FR" sz="1000" dirty="0">
                          <a:latin typeface="Calibri" pitchFamily="34" charset="0"/>
                        </a:rPr>
                        <a:t>1</a:t>
                      </a:r>
                    </a:p>
                  </a:txBody>
                  <a:tcPr/>
                </a:tc>
                <a:tc>
                  <a:txBody>
                    <a:bodyPr/>
                    <a:lstStyle/>
                    <a:p>
                      <a:pPr algn="ctr"/>
                      <a:r>
                        <a:rPr lang="fr-FR" sz="1000" dirty="0">
                          <a:latin typeface="Calibri" pitchFamily="34" charset="0"/>
                        </a:rPr>
                        <a:t>1</a:t>
                      </a:r>
                    </a:p>
                  </a:txBody>
                  <a:tcPr/>
                </a:tc>
                <a:extLst>
                  <a:ext uri="{0D108BD9-81ED-4DB2-BD59-A6C34878D82A}">
                    <a16:rowId xmlns:a16="http://schemas.microsoft.com/office/drawing/2014/main" val="10004"/>
                  </a:ext>
                </a:extLst>
              </a:tr>
            </a:tbl>
          </a:graphicData>
        </a:graphic>
      </p:graphicFrame>
      <p:sp>
        <p:nvSpPr>
          <p:cNvPr id="24" name="Rectangle 3"/>
          <p:cNvSpPr>
            <a:spLocks noChangeArrowheads="1"/>
          </p:cNvSpPr>
          <p:nvPr/>
        </p:nvSpPr>
        <p:spPr bwMode="auto">
          <a:xfrm>
            <a:off x="107504" y="3429000"/>
            <a:ext cx="4464496" cy="954107"/>
          </a:xfrm>
          <a:prstGeom prst="rect">
            <a:avLst/>
          </a:prstGeom>
          <a:noFill/>
          <a:ln w="9525">
            <a:noFill/>
            <a:miter lim="800000"/>
            <a:headEnd/>
            <a:tailEnd/>
          </a:ln>
          <a:effectLst/>
        </p:spPr>
        <p:txBody>
          <a:bodyPr wrap="square">
            <a:spAutoFit/>
          </a:bodyPr>
          <a:lstStyle/>
          <a:p>
            <a:pPr marL="342900" indent="-342900">
              <a:buAutoNum type="arabicPeriod"/>
            </a:pPr>
            <a:r>
              <a:rPr lang="en-US" b="1" dirty="0">
                <a:solidFill>
                  <a:srgbClr val="0070C0"/>
                </a:solidFill>
                <a:latin typeface="Calibri" pitchFamily="34" charset="0"/>
              </a:rPr>
              <a:t>the transmitter copy SSPBUF of the master in SSPSR </a:t>
            </a:r>
          </a:p>
          <a:p>
            <a:pPr marL="342900" indent="-342900">
              <a:buAutoNum type="arabicPeriod"/>
            </a:pPr>
            <a:r>
              <a:rPr lang="en-US" b="1" dirty="0">
                <a:solidFill>
                  <a:srgbClr val="0070C0"/>
                </a:solidFill>
                <a:latin typeface="Calibri" pitchFamily="34" charset="0"/>
              </a:rPr>
              <a:t>the output data are sent in SSPSR from the receiver to the clock pulses  </a:t>
            </a:r>
          </a:p>
          <a:p>
            <a:pPr marL="342900" indent="-342900">
              <a:buAutoNum type="arabicPeriod"/>
            </a:pPr>
            <a:r>
              <a:rPr lang="en-US" b="1" dirty="0">
                <a:solidFill>
                  <a:srgbClr val="0070C0"/>
                </a:solidFill>
                <a:latin typeface="Calibri" pitchFamily="34" charset="0"/>
              </a:rPr>
              <a:t>receiver copy SSPSR in its SSPBUF</a:t>
            </a:r>
            <a:endParaRPr lang="fr-FR" b="1" dirty="0">
              <a:solidFill>
                <a:srgbClr val="0070C0"/>
              </a:solidFill>
              <a:latin typeface="Calibri" pitchFamily="34" charset="0"/>
            </a:endParaRPr>
          </a:p>
        </p:txBody>
      </p:sp>
      <p:sp>
        <p:nvSpPr>
          <p:cNvPr id="25" name="Rectangle 24"/>
          <p:cNvSpPr/>
          <p:nvPr/>
        </p:nvSpPr>
        <p:spPr>
          <a:xfrm>
            <a:off x="6804248" y="4365104"/>
            <a:ext cx="2376264" cy="400110"/>
          </a:xfrm>
          <a:prstGeom prst="rect">
            <a:avLst/>
          </a:prstGeom>
        </p:spPr>
        <p:txBody>
          <a:bodyPr wrap="square">
            <a:spAutoFit/>
          </a:bodyPr>
          <a:lstStyle/>
          <a:p>
            <a:r>
              <a:rPr lang="fr-FR" sz="1000" b="1" dirty="0">
                <a:latin typeface="Calibri" pitchFamily="34" charset="0"/>
              </a:rPr>
              <a:t> CPOL and CPHA have 2 possibles states : </a:t>
            </a:r>
            <a:r>
              <a:rPr lang="fr-FR" sz="1000" b="1" dirty="0">
                <a:solidFill>
                  <a:schemeClr val="accent2"/>
                </a:solidFill>
                <a:latin typeface="Calibri" pitchFamily="34" charset="0"/>
              </a:rPr>
              <a:t> 4 possible configurations</a:t>
            </a:r>
          </a:p>
        </p:txBody>
      </p:sp>
      <p:sp>
        <p:nvSpPr>
          <p:cNvPr id="26" name="Rectangle à coins arrondis 25"/>
          <p:cNvSpPr/>
          <p:nvPr/>
        </p:nvSpPr>
        <p:spPr>
          <a:xfrm>
            <a:off x="4644008" y="836712"/>
            <a:ext cx="3952305" cy="306288"/>
          </a:xfrm>
          <a:prstGeom prst="roundRect">
            <a:avLst/>
          </a:prstGeom>
          <a:solidFill>
            <a:srgbClr val="C00000">
              <a:alpha val="2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Image 26">
            <a:hlinkClick r:id="rId5" action="ppaction://hlinksldjump"/>
            <a:extLst>
              <a:ext uri="{FF2B5EF4-FFF2-40B4-BE49-F238E27FC236}">
                <a16:creationId xmlns:a16="http://schemas.microsoft.com/office/drawing/2014/main" id="{CF568449-036F-46C9-8512-FCA434BEFB10}"/>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horizontal)">
                                      <p:cBhvr>
                                        <p:cTn id="21" dur="500"/>
                                        <p:tgtEl>
                                          <p:spTgt spid="25"/>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500"/>
                                        <p:tgtEl>
                                          <p:spTgt spid="2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par>
                                <p:cTn id="33" presetID="3" presetClass="entr" presetSubtype="1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P spid="25" grpId="0"/>
      <p:bldP spid="26" grpId="0" animBg="1"/>
    </p:bld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6" name="Text Box 6"/>
          <p:cNvSpPr txBox="1">
            <a:spLocks noChangeArrowheads="1"/>
          </p:cNvSpPr>
          <p:nvPr/>
        </p:nvSpPr>
        <p:spPr bwMode="auto">
          <a:xfrm>
            <a:off x="312588" y="4941168"/>
            <a:ext cx="3257302" cy="307777"/>
          </a:xfrm>
          <a:prstGeom prst="rect">
            <a:avLst/>
          </a:prstGeom>
          <a:noFill/>
          <a:ln w="9525">
            <a:noFill/>
            <a:miter lim="800000"/>
            <a:headEnd/>
            <a:tailEnd/>
          </a:ln>
          <a:effectLst/>
        </p:spPr>
        <p:txBody>
          <a:bodyPr wrap="none">
            <a:spAutoFit/>
          </a:bodyPr>
          <a:lstStyle/>
          <a:p>
            <a:r>
              <a:rPr lang="en-US" b="1" dirty="0">
                <a:solidFill>
                  <a:srgbClr val="FF3300"/>
                </a:solidFill>
                <a:latin typeface="Calibri" pitchFamily="34" charset="0"/>
              </a:rPr>
              <a:t>Example: in an EEPROM write permission</a:t>
            </a:r>
            <a:endParaRPr lang="fr-FR" b="1" dirty="0">
              <a:latin typeface="Calibri" pitchFamily="34" charset="0"/>
            </a:endParaRPr>
          </a:p>
        </p:txBody>
      </p:sp>
      <p:grpSp>
        <p:nvGrpSpPr>
          <p:cNvPr id="9" name="Groupe 8"/>
          <p:cNvGrpSpPr/>
          <p:nvPr/>
        </p:nvGrpSpPr>
        <p:grpSpPr>
          <a:xfrm>
            <a:off x="35496" y="1875576"/>
            <a:ext cx="4392488" cy="2849568"/>
            <a:chOff x="2671785" y="1798638"/>
            <a:chExt cx="6124553" cy="3892550"/>
          </a:xfrm>
        </p:grpSpPr>
        <p:pic>
          <p:nvPicPr>
            <p:cNvPr id="10243" name="Picture 3" descr="C:\COURS\PIC\SPI\signal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8863" y="1798638"/>
              <a:ext cx="5197475" cy="3892550"/>
            </a:xfrm>
            <a:prstGeom prst="rect">
              <a:avLst/>
            </a:prstGeom>
            <a:noFill/>
          </p:spPr>
        </p:pic>
        <p:sp>
          <p:nvSpPr>
            <p:cNvPr id="10252" name="AutoShape 12"/>
            <p:cNvSpPr>
              <a:spLocks/>
            </p:cNvSpPr>
            <p:nvPr/>
          </p:nvSpPr>
          <p:spPr bwMode="auto">
            <a:xfrm>
              <a:off x="2671785" y="1946900"/>
              <a:ext cx="1247229" cy="531457"/>
            </a:xfrm>
            <a:prstGeom prst="borderCallout1">
              <a:avLst>
                <a:gd name="adj1" fmla="val 15222"/>
                <a:gd name="adj2" fmla="val 102704"/>
                <a:gd name="adj3" fmla="val 146053"/>
                <a:gd name="adj4" fmla="val 135695"/>
              </a:avLst>
            </a:prstGeom>
            <a:solidFill>
              <a:srgbClr val="C0C0C0"/>
            </a:solidFill>
            <a:ln w="19050">
              <a:solidFill>
                <a:srgbClr val="FFFF00"/>
              </a:solidFill>
              <a:miter lim="800000"/>
              <a:headEnd/>
              <a:tailEnd type="oval" w="med" len="med"/>
            </a:ln>
            <a:effectLst/>
          </p:spPr>
          <p:txBody>
            <a:bodyPr wrap="square">
              <a:spAutoFit/>
            </a:bodyPr>
            <a:lstStyle/>
            <a:p>
              <a:r>
                <a:rPr lang="fr-FR" sz="1000" b="1" dirty="0">
                  <a:solidFill>
                    <a:srgbClr val="FFFF00"/>
                  </a:solidFill>
                  <a:latin typeface="Calibri" pitchFamily="34" charset="0"/>
                </a:rPr>
                <a:t>Sélection</a:t>
              </a:r>
            </a:p>
            <a:p>
              <a:r>
                <a:rPr lang="fr-FR" sz="1000" b="1" dirty="0">
                  <a:latin typeface="Calibri" pitchFamily="34" charset="0"/>
                </a:rPr>
                <a:t>-CS = 0</a:t>
              </a:r>
            </a:p>
          </p:txBody>
        </p:sp>
        <p:sp>
          <p:nvSpPr>
            <p:cNvPr id="10253" name="AutoShape 13"/>
            <p:cNvSpPr>
              <a:spLocks/>
            </p:cNvSpPr>
            <p:nvPr/>
          </p:nvSpPr>
          <p:spPr bwMode="auto">
            <a:xfrm>
              <a:off x="2671785" y="2755104"/>
              <a:ext cx="1247229" cy="531457"/>
            </a:xfrm>
            <a:prstGeom prst="borderCallout1">
              <a:avLst>
                <a:gd name="adj1" fmla="val 13583"/>
                <a:gd name="adj2" fmla="val 102704"/>
                <a:gd name="adj3" fmla="val 91312"/>
                <a:gd name="adj4" fmla="val 135253"/>
              </a:avLst>
            </a:prstGeom>
            <a:solidFill>
              <a:srgbClr val="C0C0C0"/>
            </a:solidFill>
            <a:ln w="19050">
              <a:solidFill>
                <a:srgbClr val="009900"/>
              </a:solidFill>
              <a:miter lim="800000"/>
              <a:headEnd/>
              <a:tailEnd type="oval" w="med" len="med"/>
            </a:ln>
            <a:effectLst/>
          </p:spPr>
          <p:txBody>
            <a:bodyPr wrap="square">
              <a:spAutoFit/>
            </a:bodyPr>
            <a:lstStyle/>
            <a:p>
              <a:r>
                <a:rPr lang="fr-FR" sz="1000" b="1">
                  <a:solidFill>
                    <a:srgbClr val="009900"/>
                  </a:solidFill>
                  <a:latin typeface="Calibri" pitchFamily="34" charset="0"/>
                </a:rPr>
                <a:t>Horloge </a:t>
              </a:r>
            </a:p>
            <a:p>
              <a:r>
                <a:rPr lang="fr-FR" sz="1000" b="1">
                  <a:latin typeface="Calibri" pitchFamily="34" charset="0"/>
                </a:rPr>
                <a:t>-Sur front </a:t>
              </a:r>
              <a:r>
                <a:rPr lang="fr-FR" sz="1000" b="1">
                  <a:latin typeface="Calibri" pitchFamily="34" charset="0"/>
                  <a:sym typeface="Wingdings" pitchFamily="2" charset="2"/>
                </a:rPr>
                <a:t></a:t>
              </a:r>
            </a:p>
          </p:txBody>
        </p:sp>
        <p:sp>
          <p:nvSpPr>
            <p:cNvPr id="10254" name="AutoShape 14"/>
            <p:cNvSpPr>
              <a:spLocks/>
            </p:cNvSpPr>
            <p:nvPr/>
          </p:nvSpPr>
          <p:spPr bwMode="auto">
            <a:xfrm>
              <a:off x="2671785" y="3520277"/>
              <a:ext cx="1247229" cy="940269"/>
            </a:xfrm>
            <a:prstGeom prst="borderCallout1">
              <a:avLst>
                <a:gd name="adj1" fmla="val 15222"/>
                <a:gd name="adj2" fmla="val 102704"/>
                <a:gd name="adj3" fmla="val 21494"/>
                <a:gd name="adj4" fmla="val 139775"/>
              </a:avLst>
            </a:prstGeom>
            <a:solidFill>
              <a:srgbClr val="C0C0C0"/>
            </a:solidFill>
            <a:ln w="19050">
              <a:solidFill>
                <a:srgbClr val="6600FF"/>
              </a:solidFill>
              <a:miter lim="800000"/>
              <a:headEnd/>
              <a:tailEnd type="oval" w="med" len="med"/>
            </a:ln>
            <a:effectLst/>
          </p:spPr>
          <p:txBody>
            <a:bodyPr wrap="square">
              <a:spAutoFit/>
            </a:bodyPr>
            <a:lstStyle/>
            <a:p>
              <a:r>
                <a:rPr lang="fr-FR" sz="1000" b="1" dirty="0">
                  <a:solidFill>
                    <a:srgbClr val="6600FF"/>
                  </a:solidFill>
                  <a:latin typeface="Calibri" pitchFamily="34" charset="0"/>
                </a:rPr>
                <a:t>µC -&gt; 00000110</a:t>
              </a:r>
            </a:p>
            <a:p>
              <a:r>
                <a:rPr lang="fr-FR" sz="1000" b="1" i="1" dirty="0">
                  <a:latin typeface="Calibri" pitchFamily="34" charset="0"/>
                </a:rPr>
                <a:t>-Le MSB en premier</a:t>
              </a:r>
              <a:endParaRPr lang="fr-FR" sz="1000" b="1" dirty="0">
                <a:latin typeface="Calibri" pitchFamily="34" charset="0"/>
              </a:endParaRPr>
            </a:p>
          </p:txBody>
        </p:sp>
        <p:sp>
          <p:nvSpPr>
            <p:cNvPr id="10255" name="AutoShape 15"/>
            <p:cNvSpPr>
              <a:spLocks/>
            </p:cNvSpPr>
            <p:nvPr/>
          </p:nvSpPr>
          <p:spPr bwMode="auto">
            <a:xfrm>
              <a:off x="2671785" y="4572390"/>
              <a:ext cx="1247229" cy="940269"/>
            </a:xfrm>
            <a:prstGeom prst="borderCallout1">
              <a:avLst>
                <a:gd name="adj1" fmla="val 16551"/>
                <a:gd name="adj2" fmla="val 102704"/>
                <a:gd name="adj3" fmla="val -4756"/>
                <a:gd name="adj4" fmla="val 142341"/>
              </a:avLst>
            </a:prstGeom>
            <a:solidFill>
              <a:srgbClr val="C0C0C0"/>
            </a:solidFill>
            <a:ln w="19050">
              <a:solidFill>
                <a:srgbClr val="FF3300"/>
              </a:solidFill>
              <a:miter lim="800000"/>
              <a:headEnd/>
              <a:tailEnd type="oval" w="med" len="med"/>
            </a:ln>
            <a:effectLst/>
          </p:spPr>
          <p:txBody>
            <a:bodyPr wrap="square">
              <a:spAutoFit/>
            </a:bodyPr>
            <a:lstStyle/>
            <a:p>
              <a:r>
                <a:rPr lang="fr-FR" sz="1000" b="1" dirty="0">
                  <a:solidFill>
                    <a:srgbClr val="FF5050"/>
                  </a:solidFill>
                  <a:latin typeface="Calibri" pitchFamily="34" charset="0"/>
                </a:rPr>
                <a:t>Sortie EEPROM</a:t>
              </a:r>
              <a:endParaRPr lang="fr-FR" sz="1000" b="1" dirty="0">
                <a:solidFill>
                  <a:srgbClr val="009900"/>
                </a:solidFill>
                <a:latin typeface="Calibri" pitchFamily="34" charset="0"/>
              </a:endParaRPr>
            </a:p>
            <a:p>
              <a:r>
                <a:rPr lang="fr-FR" sz="1000" b="1" dirty="0">
                  <a:latin typeface="Calibri" pitchFamily="34" charset="0"/>
                </a:rPr>
                <a:t>-En haute impédance</a:t>
              </a:r>
              <a:endParaRPr lang="fr-FR" sz="1000" b="1" dirty="0">
                <a:latin typeface="Calibri" pitchFamily="34" charset="0"/>
                <a:sym typeface="Wingdings" pitchFamily="2" charset="2"/>
              </a:endParaRPr>
            </a:p>
          </p:txBody>
        </p:sp>
      </p:grpSp>
      <p:grpSp>
        <p:nvGrpSpPr>
          <p:cNvPr id="10" name="Groupe 9"/>
          <p:cNvGrpSpPr/>
          <p:nvPr/>
        </p:nvGrpSpPr>
        <p:grpSpPr>
          <a:xfrm>
            <a:off x="4593682" y="1850166"/>
            <a:ext cx="4442814" cy="3018994"/>
            <a:chOff x="2726160" y="1798638"/>
            <a:chExt cx="6070178" cy="4124825"/>
          </a:xfrm>
        </p:grpSpPr>
        <p:pic>
          <p:nvPicPr>
            <p:cNvPr id="11" name="Picture 4" descr="C:\COURS\PIC\SPI\signal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863" y="1798638"/>
              <a:ext cx="5197475" cy="3910012"/>
            </a:xfrm>
            <a:prstGeom prst="rect">
              <a:avLst/>
            </a:prstGeom>
            <a:noFill/>
          </p:spPr>
        </p:pic>
        <p:sp>
          <p:nvSpPr>
            <p:cNvPr id="12" name="AutoShape 6"/>
            <p:cNvSpPr>
              <a:spLocks/>
            </p:cNvSpPr>
            <p:nvPr/>
          </p:nvSpPr>
          <p:spPr bwMode="auto">
            <a:xfrm>
              <a:off x="2726160" y="2060848"/>
              <a:ext cx="1053752" cy="495803"/>
            </a:xfrm>
            <a:prstGeom prst="borderCallout1">
              <a:avLst>
                <a:gd name="adj1" fmla="val 15222"/>
                <a:gd name="adj2" fmla="val 102704"/>
                <a:gd name="adj3" fmla="val 141768"/>
                <a:gd name="adj4" fmla="val 138231"/>
              </a:avLst>
            </a:prstGeom>
            <a:solidFill>
              <a:srgbClr val="C0C0C0"/>
            </a:solidFill>
            <a:ln w="19050">
              <a:solidFill>
                <a:srgbClr val="FFFF00"/>
              </a:solidFill>
              <a:miter lim="800000"/>
              <a:headEnd/>
              <a:tailEnd type="oval" w="med" len="med"/>
            </a:ln>
            <a:effectLst/>
          </p:spPr>
          <p:txBody>
            <a:bodyPr wrap="square">
              <a:spAutoFit/>
            </a:bodyPr>
            <a:lstStyle/>
            <a:p>
              <a:r>
                <a:rPr lang="fr-FR" sz="1000" b="1" dirty="0">
                  <a:solidFill>
                    <a:srgbClr val="FFFF00"/>
                  </a:solidFill>
                  <a:latin typeface="Calibri" pitchFamily="34" charset="0"/>
                </a:rPr>
                <a:t>Sélection</a:t>
              </a:r>
            </a:p>
            <a:p>
              <a:r>
                <a:rPr lang="fr-FR" sz="1000" b="1" dirty="0">
                  <a:latin typeface="Calibri" pitchFamily="34" charset="0"/>
                </a:rPr>
                <a:t>-CS = 0</a:t>
              </a:r>
            </a:p>
          </p:txBody>
        </p:sp>
        <p:sp>
          <p:nvSpPr>
            <p:cNvPr id="13" name="AutoShape 7"/>
            <p:cNvSpPr>
              <a:spLocks/>
            </p:cNvSpPr>
            <p:nvPr/>
          </p:nvSpPr>
          <p:spPr bwMode="auto">
            <a:xfrm>
              <a:off x="2726160" y="2636912"/>
              <a:ext cx="1053752" cy="495803"/>
            </a:xfrm>
            <a:prstGeom prst="borderCallout1">
              <a:avLst>
                <a:gd name="adj1" fmla="val 13583"/>
                <a:gd name="adj2" fmla="val 102704"/>
                <a:gd name="adj3" fmla="val 123424"/>
                <a:gd name="adj4" fmla="val 142695"/>
              </a:avLst>
            </a:prstGeom>
            <a:solidFill>
              <a:srgbClr val="C0C0C0"/>
            </a:solidFill>
            <a:ln w="19050">
              <a:solidFill>
                <a:srgbClr val="009900"/>
              </a:solidFill>
              <a:miter lim="800000"/>
              <a:headEnd/>
              <a:tailEnd type="oval" w="med" len="med"/>
            </a:ln>
            <a:effectLst/>
          </p:spPr>
          <p:txBody>
            <a:bodyPr wrap="square">
              <a:spAutoFit/>
            </a:bodyPr>
            <a:lstStyle/>
            <a:p>
              <a:r>
                <a:rPr lang="fr-FR" sz="1000" b="1" dirty="0">
                  <a:solidFill>
                    <a:srgbClr val="009900"/>
                  </a:solidFill>
                  <a:latin typeface="Calibri" pitchFamily="34" charset="0"/>
                </a:rPr>
                <a:t>Horloge </a:t>
              </a:r>
            </a:p>
            <a:p>
              <a:r>
                <a:rPr lang="fr-FR" sz="1000" b="1" dirty="0">
                  <a:latin typeface="Calibri" pitchFamily="34" charset="0"/>
                </a:rPr>
                <a:t>-Sur front </a:t>
              </a:r>
              <a:r>
                <a:rPr lang="fr-FR" sz="1000" b="1" dirty="0">
                  <a:latin typeface="Calibri" pitchFamily="34" charset="0"/>
                  <a:sym typeface="Wingdings" pitchFamily="2" charset="2"/>
                </a:rPr>
                <a:t></a:t>
              </a:r>
            </a:p>
          </p:txBody>
        </p:sp>
        <p:sp>
          <p:nvSpPr>
            <p:cNvPr id="14" name="AutoShape 8"/>
            <p:cNvSpPr>
              <a:spLocks/>
            </p:cNvSpPr>
            <p:nvPr/>
          </p:nvSpPr>
          <p:spPr bwMode="auto">
            <a:xfrm>
              <a:off x="2726160" y="3212976"/>
              <a:ext cx="1053752" cy="877188"/>
            </a:xfrm>
            <a:prstGeom prst="borderCallout1">
              <a:avLst>
                <a:gd name="adj1" fmla="val 15222"/>
                <a:gd name="adj2" fmla="val 102704"/>
                <a:gd name="adj3" fmla="val 91981"/>
                <a:gd name="adj4" fmla="val 153259"/>
              </a:avLst>
            </a:prstGeom>
            <a:solidFill>
              <a:srgbClr val="C0C0C0"/>
            </a:solidFill>
            <a:ln w="19050">
              <a:solidFill>
                <a:srgbClr val="6600FF"/>
              </a:solidFill>
              <a:miter lim="800000"/>
              <a:headEnd/>
              <a:tailEnd type="oval" w="med" len="med"/>
            </a:ln>
            <a:effectLst/>
          </p:spPr>
          <p:txBody>
            <a:bodyPr wrap="square">
              <a:spAutoFit/>
            </a:bodyPr>
            <a:lstStyle/>
            <a:p>
              <a:r>
                <a:rPr lang="fr-FR" sz="1000" b="1">
                  <a:solidFill>
                    <a:srgbClr val="6600FF"/>
                  </a:solidFill>
                  <a:latin typeface="Calibri" pitchFamily="34" charset="0"/>
                </a:rPr>
                <a:t>µC -&gt; 00000101</a:t>
              </a:r>
            </a:p>
            <a:p>
              <a:r>
                <a:rPr lang="fr-FR" sz="1000" b="1" i="1">
                  <a:latin typeface="Calibri" pitchFamily="34" charset="0"/>
                </a:rPr>
                <a:t>-Le MSB en premier</a:t>
              </a:r>
              <a:endParaRPr lang="fr-FR" sz="1000" b="1">
                <a:latin typeface="Calibri" pitchFamily="34" charset="0"/>
              </a:endParaRPr>
            </a:p>
          </p:txBody>
        </p:sp>
        <p:sp>
          <p:nvSpPr>
            <p:cNvPr id="15" name="AutoShape 9"/>
            <p:cNvSpPr>
              <a:spLocks/>
            </p:cNvSpPr>
            <p:nvPr/>
          </p:nvSpPr>
          <p:spPr bwMode="auto">
            <a:xfrm>
              <a:off x="2726160" y="4110171"/>
              <a:ext cx="1053752" cy="877188"/>
            </a:xfrm>
            <a:prstGeom prst="borderCallout1">
              <a:avLst>
                <a:gd name="adj1" fmla="val 16551"/>
                <a:gd name="adj2" fmla="val 102704"/>
                <a:gd name="adj3" fmla="val 41945"/>
                <a:gd name="adj4" fmla="val 149700"/>
              </a:avLst>
            </a:prstGeom>
            <a:solidFill>
              <a:srgbClr val="C0C0C0"/>
            </a:solidFill>
            <a:ln w="19050">
              <a:solidFill>
                <a:srgbClr val="FF3300"/>
              </a:solidFill>
              <a:miter lim="800000"/>
              <a:headEnd/>
              <a:tailEnd type="oval" w="med" len="med"/>
            </a:ln>
            <a:effectLst/>
          </p:spPr>
          <p:txBody>
            <a:bodyPr wrap="square">
              <a:spAutoFit/>
            </a:bodyPr>
            <a:lstStyle/>
            <a:p>
              <a:r>
                <a:rPr lang="fr-FR" sz="1000" b="1" dirty="0">
                  <a:solidFill>
                    <a:srgbClr val="FF5050"/>
                  </a:solidFill>
                  <a:latin typeface="Calibri" pitchFamily="34" charset="0"/>
                </a:rPr>
                <a:t>Sortie EEPROM</a:t>
              </a:r>
              <a:endParaRPr lang="fr-FR" sz="1000" b="1" dirty="0">
                <a:solidFill>
                  <a:srgbClr val="009900"/>
                </a:solidFill>
                <a:latin typeface="Calibri" pitchFamily="34" charset="0"/>
              </a:endParaRPr>
            </a:p>
            <a:p>
              <a:r>
                <a:rPr lang="fr-FR" sz="1000" b="1" dirty="0">
                  <a:latin typeface="Calibri" pitchFamily="34" charset="0"/>
                </a:rPr>
                <a:t>-En haute impédance</a:t>
              </a:r>
              <a:endParaRPr lang="fr-FR" sz="1000" b="1" dirty="0">
                <a:latin typeface="Calibri" pitchFamily="34" charset="0"/>
                <a:sym typeface="Wingdings" pitchFamily="2" charset="2"/>
              </a:endParaRPr>
            </a:p>
          </p:txBody>
        </p:sp>
        <p:sp>
          <p:nvSpPr>
            <p:cNvPr id="16" name="AutoShape 11"/>
            <p:cNvSpPr>
              <a:spLocks/>
            </p:cNvSpPr>
            <p:nvPr/>
          </p:nvSpPr>
          <p:spPr bwMode="auto">
            <a:xfrm>
              <a:off x="2726160" y="5046275"/>
              <a:ext cx="1053752" cy="877188"/>
            </a:xfrm>
            <a:prstGeom prst="borderCallout2">
              <a:avLst>
                <a:gd name="adj1" fmla="val 15222"/>
                <a:gd name="adj2" fmla="val 102704"/>
                <a:gd name="adj3" fmla="val 15222"/>
                <a:gd name="adj4" fmla="val 160981"/>
                <a:gd name="adj5" fmla="val -68252"/>
                <a:gd name="adj6" fmla="val 380333"/>
              </a:avLst>
            </a:prstGeom>
            <a:solidFill>
              <a:srgbClr val="C0C0C0"/>
            </a:solidFill>
            <a:ln w="19050">
              <a:solidFill>
                <a:srgbClr val="FF5050"/>
              </a:solidFill>
              <a:miter lim="800000"/>
              <a:headEnd/>
              <a:tailEnd type="oval" w="med" len="med"/>
            </a:ln>
            <a:effectLst/>
          </p:spPr>
          <p:txBody>
            <a:bodyPr wrap="square">
              <a:spAutoFit/>
            </a:bodyPr>
            <a:lstStyle/>
            <a:p>
              <a:r>
                <a:rPr lang="fr-FR" sz="1000" b="1">
                  <a:solidFill>
                    <a:srgbClr val="FF5050"/>
                  </a:solidFill>
                  <a:latin typeface="Calibri" pitchFamily="34" charset="0"/>
                </a:rPr>
                <a:t>EEPROM-&gt; 00000010</a:t>
              </a:r>
              <a:endParaRPr lang="fr-FR" sz="1000" b="1">
                <a:solidFill>
                  <a:srgbClr val="009900"/>
                </a:solidFill>
                <a:latin typeface="Calibri" pitchFamily="34" charset="0"/>
              </a:endParaRPr>
            </a:p>
            <a:p>
              <a:r>
                <a:rPr lang="fr-FR" sz="1000" b="1" i="1">
                  <a:latin typeface="Calibri" pitchFamily="34" charset="0"/>
                </a:rPr>
                <a:t>-Le MSB en premier</a:t>
              </a:r>
            </a:p>
          </p:txBody>
        </p:sp>
      </p:grpSp>
      <p:sp>
        <p:nvSpPr>
          <p:cNvPr id="17" name="Text Box 5"/>
          <p:cNvSpPr txBox="1">
            <a:spLocks noChangeArrowheads="1"/>
          </p:cNvSpPr>
          <p:nvPr/>
        </p:nvSpPr>
        <p:spPr bwMode="auto">
          <a:xfrm>
            <a:off x="5028604" y="4921423"/>
            <a:ext cx="3469091" cy="307777"/>
          </a:xfrm>
          <a:prstGeom prst="rect">
            <a:avLst/>
          </a:prstGeom>
          <a:noFill/>
          <a:ln w="9525">
            <a:noFill/>
            <a:miter lim="800000"/>
            <a:headEnd/>
            <a:tailEnd/>
          </a:ln>
          <a:effectLst/>
        </p:spPr>
        <p:txBody>
          <a:bodyPr wrap="none">
            <a:spAutoFit/>
          </a:bodyPr>
          <a:lstStyle/>
          <a:p>
            <a:r>
              <a:rPr lang="en-US" b="1" dirty="0">
                <a:solidFill>
                  <a:srgbClr val="FF3300"/>
                </a:solidFill>
                <a:latin typeface="Calibri" pitchFamily="34" charset="0"/>
              </a:rPr>
              <a:t>Example: the registry of an EEPROM reading</a:t>
            </a:r>
            <a:endParaRPr lang="fr-FR" b="1" dirty="0">
              <a:latin typeface="Calibri" pitchFamily="34" charset="0"/>
            </a:endParaRPr>
          </a:p>
        </p:txBody>
      </p:sp>
      <p:sp>
        <p:nvSpPr>
          <p:cNvPr id="18" name="Titre 1"/>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chemeClr val="bg1"/>
                </a:solidFill>
                <a:effectLst/>
                <a:uLnTx/>
                <a:uFillTx/>
                <a:latin typeface="Calibri" pitchFamily="34" charset="0"/>
                <a:ea typeface="+mj-ea"/>
                <a:cs typeface="+mj-cs"/>
              </a:rPr>
              <a:t>THE SPI - CHRONOGRAM GENERAL BUS</a:t>
            </a:r>
            <a:endParaRPr kumimoji="0" lang="fr-FR" sz="2200" b="1" i="0" u="none" strike="noStrike" kern="0" cap="none" spc="0" normalizeH="0" baseline="0" noProof="0" dirty="0">
              <a:ln>
                <a:noFill/>
              </a:ln>
              <a:solidFill>
                <a:schemeClr val="bg1"/>
              </a:solidFill>
              <a:effectLst/>
              <a:uLnTx/>
              <a:uFillTx/>
              <a:latin typeface="Calibri" pitchFamily="34" charset="0"/>
              <a:ea typeface="+mj-ea"/>
              <a:cs typeface="+mj-cs"/>
            </a:endParaRPr>
          </a:p>
        </p:txBody>
      </p:sp>
      <p:sp>
        <p:nvSpPr>
          <p:cNvPr id="20" name="Espace réservé du numéro de diapositive 6"/>
          <p:cNvSpPr>
            <a:spLocks noGrp="1"/>
          </p:cNvSpPr>
          <p:nvPr>
            <p:ph type="sldNum" sz="quarter" idx="12"/>
          </p:nvPr>
        </p:nvSpPr>
        <p:spPr/>
        <p:txBody>
          <a:bodyPr/>
          <a:lstStyle/>
          <a:p>
            <a:pPr>
              <a:defRPr/>
            </a:pPr>
            <a:fld id="{A900CD7B-BEA8-47FA-AEAC-8035E81F235A}" type="slidenum">
              <a:rPr lang="fr-FR"/>
              <a:pPr>
                <a:defRPr/>
              </a:pPr>
              <a:t>217</a:t>
            </a:fld>
            <a:endParaRPr lang="fr-FR" dirty="0"/>
          </a:p>
        </p:txBody>
      </p:sp>
      <p:pic>
        <p:nvPicPr>
          <p:cNvPr id="19" name="Image 18">
            <a:hlinkClick r:id="rId4" action="ppaction://hlinksldjump"/>
            <a:extLst>
              <a:ext uri="{FF2B5EF4-FFF2-40B4-BE49-F238E27FC236}">
                <a16:creationId xmlns:a16="http://schemas.microsoft.com/office/drawing/2014/main" id="{A51FC5DA-7268-43CF-BA16-C69E9104AFD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246"/>
                                        </p:tgtEl>
                                        <p:attrNameLst>
                                          <p:attrName>style.visibility</p:attrName>
                                        </p:attrNameLst>
                                      </p:cBhvr>
                                      <p:to>
                                        <p:strVal val="visible"/>
                                      </p:to>
                                    </p:set>
                                    <p:animEffect transition="in" filter="blinds(horizontal)">
                                      <p:cBhvr>
                                        <p:cTn id="10" dur="500"/>
                                        <p:tgtEl>
                                          <p:spTgt spid="1024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17"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ZoneTexte 3"/>
          <p:cNvSpPr txBox="1">
            <a:spLocks noChangeArrowheads="1"/>
          </p:cNvSpPr>
          <p:nvPr/>
        </p:nvSpPr>
        <p:spPr bwMode="auto">
          <a:xfrm>
            <a:off x="4860032" y="980728"/>
            <a:ext cx="4283968" cy="1600438"/>
          </a:xfrm>
          <a:prstGeom prst="rect">
            <a:avLst/>
          </a:prstGeom>
          <a:noFill/>
          <a:ln w="9525">
            <a:noFill/>
            <a:miter lim="800000"/>
            <a:headEnd/>
            <a:tailEnd/>
          </a:ln>
        </p:spPr>
        <p:txBody>
          <a:bodyPr wrap="square">
            <a:spAutoFit/>
          </a:bodyPr>
          <a:lstStyle/>
          <a:p>
            <a:pPr algn="just"/>
            <a:r>
              <a:rPr lang="en-US" sz="1400" b="1" dirty="0">
                <a:latin typeface="Calibri" pitchFamily="34" charset="0"/>
              </a:rPr>
              <a:t>In master mode, the transmission speed is selected by 3 bits of the register SPCON (Serial Peripheral </a:t>
            </a:r>
            <a:r>
              <a:rPr lang="en-US" sz="1400" b="1" dirty="0" err="1">
                <a:latin typeface="Calibri" pitchFamily="34" charset="0"/>
              </a:rPr>
              <a:t>CONtrol</a:t>
            </a:r>
            <a:r>
              <a:rPr lang="en-US" sz="1400" b="1" dirty="0">
                <a:latin typeface="Calibri" pitchFamily="34" charset="0"/>
              </a:rPr>
              <a:t> register): SPR1, SPR2 and SPR0.  </a:t>
            </a:r>
          </a:p>
          <a:p>
            <a:pPr algn="just"/>
            <a:endParaRPr lang="en-US" b="1" dirty="0">
              <a:latin typeface="Calibri" pitchFamily="34" charset="0"/>
            </a:endParaRPr>
          </a:p>
          <a:p>
            <a:pPr algn="just"/>
            <a:r>
              <a:rPr lang="en-US" sz="1400" b="1" dirty="0">
                <a:latin typeface="Calibri" pitchFamily="34" charset="0"/>
              </a:rPr>
              <a:t>The clock frequency is chosen among 7 frequencies obtained by division of the operating frequency of the microcontroller.</a:t>
            </a:r>
            <a:endParaRPr lang="fr-FR" sz="1400" b="1" dirty="0">
              <a:latin typeface="Calibri" pitchFamily="34" charset="0"/>
            </a:endParaRPr>
          </a:p>
        </p:txBody>
      </p:sp>
      <p:graphicFrame>
        <p:nvGraphicFramePr>
          <p:cNvPr id="5" name="Tableau 4"/>
          <p:cNvGraphicFramePr>
            <a:graphicFrameLocks noGrp="1"/>
          </p:cNvGraphicFramePr>
          <p:nvPr>
            <p:extLst>
              <p:ext uri="{D42A27DB-BD31-4B8C-83A1-F6EECF244321}">
                <p14:modId xmlns:p14="http://schemas.microsoft.com/office/powerpoint/2010/main" val="1515770072"/>
              </p:ext>
            </p:extLst>
          </p:nvPr>
        </p:nvGraphicFramePr>
        <p:xfrm>
          <a:off x="4613426" y="2798420"/>
          <a:ext cx="4283967" cy="3078480"/>
        </p:xfrm>
        <a:graphic>
          <a:graphicData uri="http://schemas.openxmlformats.org/drawingml/2006/table">
            <a:tbl>
              <a:tblPr firstRow="1" bandRow="1">
                <a:tableStyleId>{7DF18680-E054-41AD-8BC1-D1AEF772440D}</a:tableStyleId>
              </a:tblPr>
              <a:tblGrid>
                <a:gridCol w="1427989">
                  <a:extLst>
                    <a:ext uri="{9D8B030D-6E8A-4147-A177-3AD203B41FA5}">
                      <a16:colId xmlns:a16="http://schemas.microsoft.com/office/drawing/2014/main" val="20000"/>
                    </a:ext>
                  </a:extLst>
                </a:gridCol>
                <a:gridCol w="1427989">
                  <a:extLst>
                    <a:ext uri="{9D8B030D-6E8A-4147-A177-3AD203B41FA5}">
                      <a16:colId xmlns:a16="http://schemas.microsoft.com/office/drawing/2014/main" val="20001"/>
                    </a:ext>
                  </a:extLst>
                </a:gridCol>
                <a:gridCol w="1427989">
                  <a:extLst>
                    <a:ext uri="{9D8B030D-6E8A-4147-A177-3AD203B41FA5}">
                      <a16:colId xmlns:a16="http://schemas.microsoft.com/office/drawing/2014/main" val="20002"/>
                    </a:ext>
                  </a:extLst>
                </a:gridCol>
              </a:tblGrid>
              <a:tr h="468040">
                <a:tc>
                  <a:txBody>
                    <a:bodyPr/>
                    <a:lstStyle/>
                    <a:p>
                      <a:pPr algn="ctr"/>
                      <a:r>
                        <a:rPr lang="fr-FR" sz="1200" b="1" kern="1200" baseline="0" dirty="0">
                          <a:solidFill>
                            <a:schemeClr val="accent2"/>
                          </a:solidFill>
                          <a:latin typeface="Calibri" pitchFamily="34" charset="0"/>
                        </a:rPr>
                        <a:t>SPR2 : SPR1 : SPR2</a:t>
                      </a:r>
                      <a:endParaRPr lang="fr-FR" sz="1200" b="1" kern="1200" baseline="0" dirty="0">
                        <a:solidFill>
                          <a:schemeClr val="accent2"/>
                        </a:solidFill>
                        <a:latin typeface="Calibri" pitchFamily="34" charset="0"/>
                        <a:ea typeface="+mn-ea"/>
                        <a:cs typeface="+mn-cs"/>
                      </a:endParaRPr>
                    </a:p>
                  </a:txBody>
                  <a:tcPr/>
                </a:tc>
                <a:tc>
                  <a:txBody>
                    <a:bodyPr/>
                    <a:lstStyle/>
                    <a:p>
                      <a:pPr algn="ctr"/>
                      <a:r>
                        <a:rPr lang="fr-FR" sz="1400" b="1" kern="1200" baseline="0" dirty="0">
                          <a:solidFill>
                            <a:schemeClr val="accent2"/>
                          </a:solidFill>
                          <a:latin typeface="Calibri" pitchFamily="34" charset="0"/>
                        </a:rPr>
                        <a:t>SPI </a:t>
                      </a:r>
                      <a:r>
                        <a:rPr lang="fr-FR" sz="1400" b="1" kern="1200" baseline="0" dirty="0" err="1">
                          <a:solidFill>
                            <a:schemeClr val="accent2"/>
                          </a:solidFill>
                          <a:latin typeface="Calibri" pitchFamily="34" charset="0"/>
                        </a:rPr>
                        <a:t>frequency</a:t>
                      </a:r>
                      <a:endParaRPr lang="fr-FR" sz="1400" b="1" kern="1200" baseline="0" dirty="0">
                        <a:solidFill>
                          <a:schemeClr val="accent2"/>
                        </a:solidFill>
                        <a:latin typeface="Calibri" pitchFamily="34" charset="0"/>
                        <a:ea typeface="+mn-ea"/>
                        <a:cs typeface="+mn-cs"/>
                      </a:endParaRPr>
                    </a:p>
                  </a:txBody>
                  <a:tcPr/>
                </a:tc>
                <a:tc>
                  <a:txBody>
                    <a:bodyPr/>
                    <a:lstStyle/>
                    <a:p>
                      <a:pPr algn="ctr"/>
                      <a:r>
                        <a:rPr lang="fr-FR" sz="1400" b="1" kern="1200" baseline="0" dirty="0">
                          <a:solidFill>
                            <a:schemeClr val="accent2"/>
                          </a:solidFill>
                          <a:latin typeface="Calibri" pitchFamily="34" charset="0"/>
                          <a:ea typeface="+mn-ea"/>
                          <a:cs typeface="+mn-cs"/>
                        </a:rPr>
                        <a:t>Example </a:t>
                      </a:r>
                      <a:r>
                        <a:rPr lang="fr-FR" sz="1400" b="1" kern="1200" baseline="0" dirty="0" err="1">
                          <a:solidFill>
                            <a:schemeClr val="accent2"/>
                          </a:solidFill>
                          <a:latin typeface="Calibri" pitchFamily="34" charset="0"/>
                          <a:ea typeface="+mn-ea"/>
                          <a:cs typeface="+mn-cs"/>
                        </a:rPr>
                        <a:t>F</a:t>
                      </a:r>
                      <a:r>
                        <a:rPr lang="fr-FR" sz="1400" b="1" kern="1200" baseline="-25000" dirty="0" err="1">
                          <a:solidFill>
                            <a:schemeClr val="accent2"/>
                          </a:solidFill>
                          <a:latin typeface="Calibri" pitchFamily="34" charset="0"/>
                          <a:ea typeface="+mn-ea"/>
                          <a:cs typeface="+mn-cs"/>
                        </a:rPr>
                        <a:t>transmission</a:t>
                      </a:r>
                      <a:r>
                        <a:rPr lang="fr-FR" sz="1400" b="1" kern="1200" baseline="0" dirty="0">
                          <a:solidFill>
                            <a:schemeClr val="accent2"/>
                          </a:solidFill>
                          <a:latin typeface="Calibri" pitchFamily="34" charset="0"/>
                          <a:ea typeface="+mn-ea"/>
                          <a:cs typeface="+mn-cs"/>
                        </a:rPr>
                        <a:t> (quartz at Fµc=20MHz)</a:t>
                      </a:r>
                    </a:p>
                  </a:txBody>
                  <a:tcPr/>
                </a:tc>
                <a:extLst>
                  <a:ext uri="{0D108BD9-81ED-4DB2-BD59-A6C34878D82A}">
                    <a16:rowId xmlns:a16="http://schemas.microsoft.com/office/drawing/2014/main" val="10000"/>
                  </a:ext>
                </a:extLst>
              </a:tr>
              <a:tr h="160736">
                <a:tc>
                  <a:txBody>
                    <a:bodyPr/>
                    <a:lstStyle/>
                    <a:p>
                      <a:pPr algn="ctr"/>
                      <a:r>
                        <a:rPr lang="fr-FR" sz="1400" b="1" dirty="0">
                          <a:latin typeface="Calibri" pitchFamily="34" charset="0"/>
                        </a:rPr>
                        <a:t>000</a:t>
                      </a:r>
                    </a:p>
                  </a:txBody>
                  <a:tcPr/>
                </a:tc>
                <a:tc>
                  <a:txBody>
                    <a:bodyPr/>
                    <a:lstStyle/>
                    <a:p>
                      <a:pPr algn="ctr"/>
                      <a:r>
                        <a:rPr lang="fr-FR" sz="1400" b="1" kern="1200" baseline="0" dirty="0">
                          <a:latin typeface="Calibri" pitchFamily="34" charset="0"/>
                        </a:rPr>
                        <a:t>F</a:t>
                      </a:r>
                      <a:r>
                        <a:rPr lang="el-GR" sz="1400" b="1" kern="1200" baseline="0" dirty="0">
                          <a:latin typeface="Calibri" pitchFamily="34" charset="0"/>
                        </a:rPr>
                        <a:t>μ</a:t>
                      </a:r>
                      <a:r>
                        <a:rPr lang="fr-FR" sz="1400" b="1" kern="1200" baseline="0" dirty="0">
                          <a:latin typeface="Calibri" pitchFamily="34" charset="0"/>
                        </a:rPr>
                        <a:t>c/2</a:t>
                      </a:r>
                      <a:endParaRPr lang="fr-FR" sz="1400" b="1" dirty="0">
                        <a:latin typeface="Calibri" pitchFamily="34" charset="0"/>
                      </a:endParaRPr>
                    </a:p>
                  </a:txBody>
                  <a:tcPr/>
                </a:tc>
                <a:tc>
                  <a:txBody>
                    <a:bodyPr/>
                    <a:lstStyle/>
                    <a:p>
                      <a:pPr algn="ctr"/>
                      <a:r>
                        <a:rPr lang="fr-FR" sz="1400" b="1" dirty="0">
                          <a:latin typeface="Calibri" pitchFamily="34" charset="0"/>
                        </a:rPr>
                        <a:t>10</a:t>
                      </a:r>
                    </a:p>
                  </a:txBody>
                  <a:tcPr/>
                </a:tc>
                <a:extLst>
                  <a:ext uri="{0D108BD9-81ED-4DB2-BD59-A6C34878D82A}">
                    <a16:rowId xmlns:a16="http://schemas.microsoft.com/office/drawing/2014/main" val="10001"/>
                  </a:ext>
                </a:extLst>
              </a:tr>
              <a:tr h="160736">
                <a:tc>
                  <a:txBody>
                    <a:bodyPr/>
                    <a:lstStyle/>
                    <a:p>
                      <a:pPr algn="ctr"/>
                      <a:r>
                        <a:rPr lang="fr-FR" sz="1400" b="1" dirty="0">
                          <a:latin typeface="Calibri" pitchFamily="34" charset="0"/>
                        </a:rPr>
                        <a:t>001</a:t>
                      </a:r>
                    </a:p>
                  </a:txBody>
                  <a:tcPr/>
                </a:tc>
                <a:tc>
                  <a:txBody>
                    <a:bodyPr/>
                    <a:lstStyle/>
                    <a:p>
                      <a:pPr algn="ctr"/>
                      <a:r>
                        <a:rPr lang="fr-FR" sz="1400" b="1" kern="1200" baseline="0" dirty="0">
                          <a:latin typeface="Calibri" pitchFamily="34" charset="0"/>
                        </a:rPr>
                        <a:t>F</a:t>
                      </a:r>
                      <a:r>
                        <a:rPr lang="el-GR" sz="1400" b="1" kern="1200" baseline="0" dirty="0">
                          <a:latin typeface="Calibri" pitchFamily="34" charset="0"/>
                        </a:rPr>
                        <a:t>μ</a:t>
                      </a:r>
                      <a:r>
                        <a:rPr lang="fr-FR" sz="1400" b="1" kern="1200" baseline="0" dirty="0">
                          <a:latin typeface="Calibri" pitchFamily="34" charset="0"/>
                        </a:rPr>
                        <a:t>c/4</a:t>
                      </a:r>
                      <a:endParaRPr lang="fr-FR" sz="1400" b="1" dirty="0">
                        <a:latin typeface="Calibri" pitchFamily="34" charset="0"/>
                      </a:endParaRPr>
                    </a:p>
                  </a:txBody>
                  <a:tcPr/>
                </a:tc>
                <a:tc>
                  <a:txBody>
                    <a:bodyPr/>
                    <a:lstStyle/>
                    <a:p>
                      <a:pPr algn="ctr"/>
                      <a:r>
                        <a:rPr lang="fr-FR" sz="1400" b="1" dirty="0">
                          <a:latin typeface="Calibri" pitchFamily="34" charset="0"/>
                        </a:rPr>
                        <a:t>5</a:t>
                      </a:r>
                    </a:p>
                  </a:txBody>
                  <a:tcPr/>
                </a:tc>
                <a:extLst>
                  <a:ext uri="{0D108BD9-81ED-4DB2-BD59-A6C34878D82A}">
                    <a16:rowId xmlns:a16="http://schemas.microsoft.com/office/drawing/2014/main" val="10002"/>
                  </a:ext>
                </a:extLst>
              </a:tr>
              <a:tr h="160736">
                <a:tc>
                  <a:txBody>
                    <a:bodyPr/>
                    <a:lstStyle/>
                    <a:p>
                      <a:pPr algn="ctr"/>
                      <a:r>
                        <a:rPr lang="fr-FR" sz="1400" b="1" dirty="0">
                          <a:latin typeface="Calibri" pitchFamily="34" charset="0"/>
                        </a:rPr>
                        <a:t>010</a:t>
                      </a:r>
                    </a:p>
                  </a:txBody>
                  <a:tcPr/>
                </a:tc>
                <a:tc>
                  <a:txBody>
                    <a:bodyPr/>
                    <a:lstStyle/>
                    <a:p>
                      <a:pPr algn="ctr"/>
                      <a:r>
                        <a:rPr lang="fr-FR" sz="1400" b="1" kern="1200" baseline="0" dirty="0">
                          <a:latin typeface="Calibri" pitchFamily="34" charset="0"/>
                        </a:rPr>
                        <a:t>F</a:t>
                      </a:r>
                      <a:r>
                        <a:rPr lang="el-GR" sz="1400" b="1" kern="1200" baseline="0" dirty="0">
                          <a:latin typeface="Calibri" pitchFamily="34" charset="0"/>
                        </a:rPr>
                        <a:t>μ</a:t>
                      </a:r>
                      <a:r>
                        <a:rPr lang="fr-FR" sz="1400" b="1" kern="1200" baseline="0" dirty="0">
                          <a:latin typeface="Calibri" pitchFamily="34" charset="0"/>
                        </a:rPr>
                        <a:t>c/8</a:t>
                      </a:r>
                      <a:endParaRPr lang="fr-FR" sz="1400" b="1" dirty="0">
                        <a:latin typeface="Calibri" pitchFamily="34" charset="0"/>
                      </a:endParaRPr>
                    </a:p>
                  </a:txBody>
                  <a:tcPr/>
                </a:tc>
                <a:tc>
                  <a:txBody>
                    <a:bodyPr/>
                    <a:lstStyle/>
                    <a:p>
                      <a:pPr algn="ctr"/>
                      <a:r>
                        <a:rPr lang="fr-FR" sz="1400" b="1" dirty="0">
                          <a:latin typeface="Calibri" pitchFamily="34" charset="0"/>
                        </a:rPr>
                        <a:t>2.5</a:t>
                      </a:r>
                    </a:p>
                  </a:txBody>
                  <a:tcPr/>
                </a:tc>
                <a:extLst>
                  <a:ext uri="{0D108BD9-81ED-4DB2-BD59-A6C34878D82A}">
                    <a16:rowId xmlns:a16="http://schemas.microsoft.com/office/drawing/2014/main" val="10003"/>
                  </a:ext>
                </a:extLst>
              </a:tr>
              <a:tr h="160736">
                <a:tc>
                  <a:txBody>
                    <a:bodyPr/>
                    <a:lstStyle/>
                    <a:p>
                      <a:pPr algn="ctr"/>
                      <a:r>
                        <a:rPr lang="fr-FR" sz="1400" b="1" dirty="0">
                          <a:latin typeface="Calibri" pitchFamily="34" charset="0"/>
                        </a:rPr>
                        <a:t>011</a:t>
                      </a:r>
                    </a:p>
                  </a:txBody>
                  <a:tcPr/>
                </a:tc>
                <a:tc>
                  <a:txBody>
                    <a:bodyPr/>
                    <a:lstStyle/>
                    <a:p>
                      <a:pPr algn="ctr"/>
                      <a:r>
                        <a:rPr lang="fr-FR" sz="1400" b="1" kern="1200" baseline="0" dirty="0">
                          <a:latin typeface="Calibri" pitchFamily="34" charset="0"/>
                        </a:rPr>
                        <a:t>F</a:t>
                      </a:r>
                      <a:r>
                        <a:rPr lang="el-GR" sz="1400" b="1" kern="1200" baseline="0" dirty="0">
                          <a:latin typeface="Calibri" pitchFamily="34" charset="0"/>
                        </a:rPr>
                        <a:t>μ</a:t>
                      </a:r>
                      <a:r>
                        <a:rPr lang="fr-FR" sz="1400" b="1" kern="1200" baseline="0" dirty="0">
                          <a:latin typeface="Calibri" pitchFamily="34" charset="0"/>
                        </a:rPr>
                        <a:t>c/16</a:t>
                      </a:r>
                      <a:endParaRPr lang="fr-FR" sz="1400" b="1" dirty="0">
                        <a:latin typeface="Calibri" pitchFamily="34" charset="0"/>
                      </a:endParaRPr>
                    </a:p>
                  </a:txBody>
                  <a:tcPr/>
                </a:tc>
                <a:tc>
                  <a:txBody>
                    <a:bodyPr/>
                    <a:lstStyle/>
                    <a:p>
                      <a:pPr algn="ctr"/>
                      <a:r>
                        <a:rPr lang="fr-FR" sz="1400" b="1" dirty="0">
                          <a:latin typeface="Calibri" pitchFamily="34" charset="0"/>
                        </a:rPr>
                        <a:t>1.25</a:t>
                      </a:r>
                    </a:p>
                  </a:txBody>
                  <a:tcPr/>
                </a:tc>
                <a:extLst>
                  <a:ext uri="{0D108BD9-81ED-4DB2-BD59-A6C34878D82A}">
                    <a16:rowId xmlns:a16="http://schemas.microsoft.com/office/drawing/2014/main" val="10004"/>
                  </a:ext>
                </a:extLst>
              </a:tr>
              <a:tr h="160736">
                <a:tc>
                  <a:txBody>
                    <a:bodyPr/>
                    <a:lstStyle/>
                    <a:p>
                      <a:pPr algn="ctr"/>
                      <a:r>
                        <a:rPr lang="fr-FR" sz="1400" b="1" dirty="0">
                          <a:latin typeface="Calibri" pitchFamily="34" charset="0"/>
                        </a:rPr>
                        <a:t>100</a:t>
                      </a:r>
                    </a:p>
                  </a:txBody>
                  <a:tcPr/>
                </a:tc>
                <a:tc>
                  <a:txBody>
                    <a:bodyPr/>
                    <a:lstStyle/>
                    <a:p>
                      <a:pPr algn="ctr"/>
                      <a:r>
                        <a:rPr lang="fr-FR" sz="1400" b="1" kern="1200" baseline="0" dirty="0">
                          <a:latin typeface="Calibri" pitchFamily="34" charset="0"/>
                        </a:rPr>
                        <a:t>F</a:t>
                      </a:r>
                      <a:r>
                        <a:rPr lang="el-GR" sz="1400" b="1" kern="1200" baseline="0" dirty="0">
                          <a:latin typeface="Calibri" pitchFamily="34" charset="0"/>
                        </a:rPr>
                        <a:t>μ</a:t>
                      </a:r>
                      <a:r>
                        <a:rPr lang="fr-FR" sz="1400" b="1" kern="1200" baseline="0" dirty="0">
                          <a:latin typeface="Calibri" pitchFamily="34" charset="0"/>
                        </a:rPr>
                        <a:t>c/32</a:t>
                      </a:r>
                      <a:endParaRPr lang="fr-FR" sz="1400" b="1" dirty="0">
                        <a:latin typeface="Calibri" pitchFamily="34" charset="0"/>
                      </a:endParaRPr>
                    </a:p>
                  </a:txBody>
                  <a:tcPr/>
                </a:tc>
                <a:tc>
                  <a:txBody>
                    <a:bodyPr/>
                    <a:lstStyle/>
                    <a:p>
                      <a:pPr algn="ctr"/>
                      <a:r>
                        <a:rPr lang="fr-FR" sz="1400" b="1" dirty="0">
                          <a:latin typeface="Calibri" pitchFamily="34" charset="0"/>
                        </a:rPr>
                        <a:t>0.625</a:t>
                      </a:r>
                    </a:p>
                  </a:txBody>
                  <a:tcPr/>
                </a:tc>
                <a:extLst>
                  <a:ext uri="{0D108BD9-81ED-4DB2-BD59-A6C34878D82A}">
                    <a16:rowId xmlns:a16="http://schemas.microsoft.com/office/drawing/2014/main" val="10005"/>
                  </a:ext>
                </a:extLst>
              </a:tr>
              <a:tr h="160736">
                <a:tc>
                  <a:txBody>
                    <a:bodyPr/>
                    <a:lstStyle/>
                    <a:p>
                      <a:pPr algn="ctr"/>
                      <a:r>
                        <a:rPr lang="fr-FR" sz="1400" b="1" dirty="0">
                          <a:latin typeface="Calibri" pitchFamily="34" charset="0"/>
                        </a:rPr>
                        <a:t>101</a:t>
                      </a:r>
                    </a:p>
                  </a:txBody>
                  <a:tcPr/>
                </a:tc>
                <a:tc>
                  <a:txBody>
                    <a:bodyPr/>
                    <a:lstStyle/>
                    <a:p>
                      <a:pPr algn="ctr"/>
                      <a:r>
                        <a:rPr lang="fr-FR" sz="1400" b="1" kern="1200" baseline="0" dirty="0">
                          <a:latin typeface="Calibri" pitchFamily="34" charset="0"/>
                        </a:rPr>
                        <a:t>F</a:t>
                      </a:r>
                      <a:r>
                        <a:rPr lang="el-GR" sz="1400" b="1" kern="1200" baseline="0" dirty="0">
                          <a:latin typeface="Calibri" pitchFamily="34" charset="0"/>
                        </a:rPr>
                        <a:t>μ</a:t>
                      </a:r>
                      <a:r>
                        <a:rPr lang="fr-FR" sz="1400" b="1" kern="1200" baseline="0" dirty="0">
                          <a:latin typeface="Calibri" pitchFamily="34" charset="0"/>
                        </a:rPr>
                        <a:t>c/64</a:t>
                      </a:r>
                      <a:endParaRPr lang="fr-FR" sz="1400" b="1" dirty="0">
                        <a:latin typeface="Calibri" pitchFamily="34" charset="0"/>
                      </a:endParaRPr>
                    </a:p>
                  </a:txBody>
                  <a:tcPr/>
                </a:tc>
                <a:tc>
                  <a:txBody>
                    <a:bodyPr/>
                    <a:lstStyle/>
                    <a:p>
                      <a:pPr algn="ctr"/>
                      <a:r>
                        <a:rPr lang="fr-FR" sz="1400" b="1" dirty="0">
                          <a:latin typeface="Calibri" pitchFamily="34" charset="0"/>
                        </a:rPr>
                        <a:t>0.3125</a:t>
                      </a:r>
                    </a:p>
                  </a:txBody>
                  <a:tcPr/>
                </a:tc>
                <a:extLst>
                  <a:ext uri="{0D108BD9-81ED-4DB2-BD59-A6C34878D82A}">
                    <a16:rowId xmlns:a16="http://schemas.microsoft.com/office/drawing/2014/main" val="10006"/>
                  </a:ext>
                </a:extLst>
              </a:tr>
              <a:tr h="160736">
                <a:tc>
                  <a:txBody>
                    <a:bodyPr/>
                    <a:lstStyle/>
                    <a:p>
                      <a:pPr algn="ctr"/>
                      <a:r>
                        <a:rPr lang="fr-FR" sz="1400" b="1" dirty="0">
                          <a:latin typeface="Calibri" pitchFamily="34" charset="0"/>
                        </a:rPr>
                        <a:t>110</a:t>
                      </a:r>
                    </a:p>
                  </a:txBody>
                  <a:tcPr/>
                </a:tc>
                <a:tc>
                  <a:txBody>
                    <a:bodyPr/>
                    <a:lstStyle/>
                    <a:p>
                      <a:pPr algn="ctr"/>
                      <a:r>
                        <a:rPr lang="fr-FR" sz="1400" b="1" kern="1200" baseline="0" dirty="0">
                          <a:latin typeface="Calibri" pitchFamily="34" charset="0"/>
                        </a:rPr>
                        <a:t>F</a:t>
                      </a:r>
                      <a:r>
                        <a:rPr lang="el-GR" sz="1400" b="1" kern="1200" baseline="0" dirty="0">
                          <a:latin typeface="Calibri" pitchFamily="34" charset="0"/>
                        </a:rPr>
                        <a:t>μ</a:t>
                      </a:r>
                      <a:r>
                        <a:rPr lang="fr-FR" sz="1400" b="1" kern="1200" baseline="0" dirty="0">
                          <a:latin typeface="Calibri" pitchFamily="34" charset="0"/>
                        </a:rPr>
                        <a:t>c/128</a:t>
                      </a:r>
                      <a:endParaRPr lang="fr-FR" sz="1400" b="1" dirty="0">
                        <a:latin typeface="Calibri" pitchFamily="34" charset="0"/>
                      </a:endParaRPr>
                    </a:p>
                  </a:txBody>
                  <a:tcPr/>
                </a:tc>
                <a:tc>
                  <a:txBody>
                    <a:bodyPr/>
                    <a:lstStyle/>
                    <a:p>
                      <a:pPr algn="ctr"/>
                      <a:r>
                        <a:rPr lang="fr-FR" sz="1400" b="1" dirty="0">
                          <a:latin typeface="Calibri" pitchFamily="34" charset="0"/>
                        </a:rPr>
                        <a:t>0.156</a:t>
                      </a:r>
                    </a:p>
                  </a:txBody>
                  <a:tcPr/>
                </a:tc>
                <a:extLst>
                  <a:ext uri="{0D108BD9-81ED-4DB2-BD59-A6C34878D82A}">
                    <a16:rowId xmlns:a16="http://schemas.microsoft.com/office/drawing/2014/main" val="10007"/>
                  </a:ext>
                </a:extLst>
              </a:tr>
            </a:tbl>
          </a:graphicData>
        </a:graphic>
      </p:graphicFrame>
      <p:sp>
        <p:nvSpPr>
          <p:cNvPr id="7" name="Espace réservé du numéro de diapositive 6"/>
          <p:cNvSpPr>
            <a:spLocks noGrp="1"/>
          </p:cNvSpPr>
          <p:nvPr>
            <p:ph type="sldNum" sz="quarter" idx="12"/>
          </p:nvPr>
        </p:nvSpPr>
        <p:spPr/>
        <p:txBody>
          <a:bodyPr/>
          <a:lstStyle/>
          <a:p>
            <a:pPr>
              <a:defRPr/>
            </a:pPr>
            <a:fld id="{A900CD7B-BEA8-47FA-AEAC-8035E81F235A}" type="slidenum">
              <a:rPr lang="fr-FR"/>
              <a:pPr>
                <a:defRPr/>
              </a:pPr>
              <a:t>218</a:t>
            </a:fld>
            <a:endParaRPr lang="fr-FR" dirty="0"/>
          </a:p>
        </p:txBody>
      </p:sp>
      <p:sp>
        <p:nvSpPr>
          <p:cNvPr id="12" name="Titre 1"/>
          <p:cNvSpPr>
            <a:spLocks noGrp="1"/>
          </p:cNvSpPr>
          <p:nvPr>
            <p:ph type="title" idx="4294967295"/>
          </p:nvPr>
        </p:nvSpPr>
        <p:spPr>
          <a:xfrm>
            <a:off x="0" y="0"/>
            <a:ext cx="8229600" cy="490538"/>
          </a:xfrm>
        </p:spPr>
        <p:txBody>
          <a:bodyPr/>
          <a:lstStyle/>
          <a:p>
            <a:r>
              <a:rPr lang="fr-FR" dirty="0"/>
              <a:t>THE BUS SPI - FEATURES</a:t>
            </a:r>
          </a:p>
        </p:txBody>
      </p:sp>
      <p:sp>
        <p:nvSpPr>
          <p:cNvPr id="6179" name="ZoneTexte 8"/>
          <p:cNvSpPr txBox="1">
            <a:spLocks noChangeArrowheads="1"/>
          </p:cNvSpPr>
          <p:nvPr/>
        </p:nvSpPr>
        <p:spPr bwMode="auto">
          <a:xfrm>
            <a:off x="4860032" y="620688"/>
            <a:ext cx="1785938" cy="307777"/>
          </a:xfrm>
          <a:prstGeom prst="rect">
            <a:avLst/>
          </a:prstGeom>
          <a:noFill/>
          <a:ln w="9525">
            <a:noFill/>
            <a:miter lim="800000"/>
            <a:headEnd/>
            <a:tailEnd/>
          </a:ln>
        </p:spPr>
        <p:txBody>
          <a:bodyPr>
            <a:spAutoFit/>
          </a:bodyPr>
          <a:lstStyle/>
          <a:p>
            <a:r>
              <a:rPr lang="fr-FR" b="1" dirty="0">
                <a:solidFill>
                  <a:srgbClr val="FF0000"/>
                </a:solidFill>
                <a:latin typeface="Calibri" pitchFamily="34" charset="0"/>
              </a:rPr>
              <a:t>BUS SPEED :</a:t>
            </a:r>
          </a:p>
        </p:txBody>
      </p:sp>
      <p:sp>
        <p:nvSpPr>
          <p:cNvPr id="6181" name="ZoneTexte 10"/>
          <p:cNvSpPr txBox="1">
            <a:spLocks noChangeArrowheads="1"/>
          </p:cNvSpPr>
          <p:nvPr/>
        </p:nvSpPr>
        <p:spPr bwMode="auto">
          <a:xfrm>
            <a:off x="179512" y="3215744"/>
            <a:ext cx="4968552" cy="307777"/>
          </a:xfrm>
          <a:prstGeom prst="rect">
            <a:avLst/>
          </a:prstGeom>
          <a:noFill/>
          <a:ln w="9525">
            <a:noFill/>
            <a:miter lim="800000"/>
            <a:headEnd/>
            <a:tailEnd/>
          </a:ln>
        </p:spPr>
        <p:txBody>
          <a:bodyPr wrap="square">
            <a:spAutoFit/>
          </a:bodyPr>
          <a:lstStyle/>
          <a:p>
            <a:r>
              <a:rPr lang="en-US" b="1" dirty="0">
                <a:solidFill>
                  <a:srgbClr val="FF0000"/>
                </a:solidFill>
                <a:latin typeface="Calibri" pitchFamily="34" charset="0"/>
              </a:rPr>
              <a:t>Several slaves (daisy chain): simultaneous selection</a:t>
            </a:r>
            <a:endParaRPr lang="fr-FR" b="1" dirty="0">
              <a:solidFill>
                <a:srgbClr val="FF0000"/>
              </a:solidFill>
              <a:latin typeface="Calibri" pitchFamily="34" charset="0"/>
            </a:endParaRPr>
          </a:p>
        </p:txBody>
      </p:sp>
      <p:sp>
        <p:nvSpPr>
          <p:cNvPr id="6182" name="ZoneTexte 11"/>
          <p:cNvSpPr txBox="1">
            <a:spLocks noChangeArrowheads="1"/>
          </p:cNvSpPr>
          <p:nvPr/>
        </p:nvSpPr>
        <p:spPr bwMode="auto">
          <a:xfrm>
            <a:off x="179512" y="3503776"/>
            <a:ext cx="4392488" cy="738664"/>
          </a:xfrm>
          <a:prstGeom prst="rect">
            <a:avLst/>
          </a:prstGeom>
          <a:noFill/>
          <a:ln w="9525">
            <a:noFill/>
            <a:miter lim="800000"/>
            <a:headEnd/>
            <a:tailEnd/>
          </a:ln>
        </p:spPr>
        <p:txBody>
          <a:bodyPr wrap="square">
            <a:spAutoFit/>
          </a:bodyPr>
          <a:lstStyle/>
          <a:p>
            <a:pPr algn="just"/>
            <a:r>
              <a:rPr lang="en-US" sz="1400" dirty="0">
                <a:latin typeface="Calibri" pitchFamily="34" charset="0"/>
              </a:rPr>
              <a:t>Some SPI components are designed to be chained together, simplifying the connections between components, reducing the number of lines SS.</a:t>
            </a:r>
            <a:endParaRPr lang="fr-FR" sz="1400" dirty="0">
              <a:latin typeface="Calibri" pitchFamily="34" charset="0"/>
            </a:endParaRPr>
          </a:p>
        </p:txBody>
      </p:sp>
      <p:sp>
        <p:nvSpPr>
          <p:cNvPr id="13" name="ZoneTexte 10"/>
          <p:cNvSpPr txBox="1">
            <a:spLocks noChangeArrowheads="1"/>
          </p:cNvSpPr>
          <p:nvPr/>
        </p:nvSpPr>
        <p:spPr bwMode="auto">
          <a:xfrm>
            <a:off x="179512" y="620688"/>
            <a:ext cx="4608512" cy="307777"/>
          </a:xfrm>
          <a:prstGeom prst="rect">
            <a:avLst/>
          </a:prstGeom>
          <a:noFill/>
          <a:ln w="9525">
            <a:noFill/>
            <a:miter lim="800000"/>
            <a:headEnd/>
            <a:tailEnd/>
          </a:ln>
        </p:spPr>
        <p:txBody>
          <a:bodyPr wrap="square">
            <a:spAutoFit/>
          </a:bodyPr>
          <a:lstStyle/>
          <a:p>
            <a:r>
              <a:rPr lang="en-US" b="1" dirty="0">
                <a:solidFill>
                  <a:srgbClr val="FF0000"/>
                </a:solidFill>
                <a:latin typeface="Calibri" pitchFamily="34" charset="0"/>
              </a:rPr>
              <a:t>Several slaves but only one active slave at the same time:</a:t>
            </a:r>
            <a:endParaRPr lang="fr-FR" b="1" dirty="0">
              <a:solidFill>
                <a:srgbClr val="FF0000"/>
              </a:solidFill>
              <a:latin typeface="Calibri" pitchFamily="34" charset="0"/>
            </a:endParaRPr>
          </a:p>
        </p:txBody>
      </p:sp>
      <p:pic>
        <p:nvPicPr>
          <p:cNvPr id="15" name="Picture 7" descr="C:\COURS\PIC\SPI\SPI_multiple_slave_svg.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930" y="1017386"/>
            <a:ext cx="2625228" cy="2010226"/>
          </a:xfrm>
          <a:prstGeom prst="rect">
            <a:avLst/>
          </a:prstGeom>
          <a:noFill/>
        </p:spPr>
      </p:pic>
      <p:pic>
        <p:nvPicPr>
          <p:cNvPr id="19" name="Picture 12" descr="C:\COURS\PIC\SPI\Daisy-chained SPI bus.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4295864"/>
            <a:ext cx="2696440" cy="2085464"/>
          </a:xfrm>
          <a:prstGeom prst="rect">
            <a:avLst/>
          </a:prstGeom>
          <a:noFill/>
        </p:spPr>
      </p:pic>
      <p:pic>
        <p:nvPicPr>
          <p:cNvPr id="14" name="Image 13">
            <a:hlinkClick r:id="rId4" action="ppaction://hlinksldjump"/>
            <a:extLst>
              <a:ext uri="{FF2B5EF4-FFF2-40B4-BE49-F238E27FC236}">
                <a16:creationId xmlns:a16="http://schemas.microsoft.com/office/drawing/2014/main" id="{E2FEAD59-2B7D-4ADD-811A-E903BCD0E74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181"/>
                                        </p:tgtEl>
                                        <p:attrNameLst>
                                          <p:attrName>style.visibility</p:attrName>
                                        </p:attrNameLst>
                                      </p:cBhvr>
                                      <p:to>
                                        <p:strVal val="visible"/>
                                      </p:to>
                                    </p:set>
                                    <p:animEffect transition="in" filter="blinds(horizontal)">
                                      <p:cBhvr>
                                        <p:cTn id="15" dur="500"/>
                                        <p:tgtEl>
                                          <p:spTgt spid="618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182"/>
                                        </p:tgtEl>
                                        <p:attrNameLst>
                                          <p:attrName>style.visibility</p:attrName>
                                        </p:attrNameLst>
                                      </p:cBhvr>
                                      <p:to>
                                        <p:strVal val="visible"/>
                                      </p:to>
                                    </p:set>
                                    <p:animEffect transition="in" filter="blinds(horizontal)">
                                      <p:cBhvr>
                                        <p:cTn id="18" dur="500"/>
                                        <p:tgtEl>
                                          <p:spTgt spid="6182"/>
                                        </p:tgtEl>
                                      </p:cBhvr>
                                    </p:animEffect>
                                  </p:childTnLst>
                                </p:cTn>
                              </p:par>
                              <p:par>
                                <p:cTn id="19" presetID="3" presetClass="entr" presetSubtype="1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179"/>
                                        </p:tgtEl>
                                        <p:attrNameLst>
                                          <p:attrName>style.visibility</p:attrName>
                                        </p:attrNameLst>
                                      </p:cBhvr>
                                      <p:to>
                                        <p:strVal val="visible"/>
                                      </p:to>
                                    </p:set>
                                    <p:animEffect transition="in" filter="blinds(horizontal)">
                                      <p:cBhvr>
                                        <p:cTn id="26" dur="500"/>
                                        <p:tgtEl>
                                          <p:spTgt spid="617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146"/>
                                        </p:tgtEl>
                                        <p:attrNameLst>
                                          <p:attrName>style.visibility</p:attrName>
                                        </p:attrNameLst>
                                      </p:cBhvr>
                                      <p:to>
                                        <p:strVal val="visible"/>
                                      </p:to>
                                    </p:set>
                                    <p:animEffect transition="in" filter="blinds(horizontal)">
                                      <p:cBhvr>
                                        <p:cTn id="29" dur="500"/>
                                        <p:tgtEl>
                                          <p:spTgt spid="6146"/>
                                        </p:tgtEl>
                                      </p:cBhvr>
                                    </p:animEffect>
                                  </p:childTnLst>
                                </p:cTn>
                              </p:par>
                              <p:par>
                                <p:cTn id="30" presetID="3"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79" grpId="0"/>
      <p:bldP spid="6181" grpId="0"/>
      <p:bldP spid="6182" grpId="0"/>
      <p:bldP spid="13" grpId="0"/>
    </p:bld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CONTRÔLE D’UN POTENTIOMETRE DIGITAL AVEC LE BUS SPI</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219</a:t>
            </a:fld>
            <a:endParaRPr lang="fr-FR"/>
          </a:p>
        </p:txBody>
      </p:sp>
      <p:pic>
        <p:nvPicPr>
          <p:cNvPr id="4" name="Image 3" descr="AD5206_pin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5819" y="1888894"/>
            <a:ext cx="1415250" cy="2276706"/>
          </a:xfrm>
          <a:prstGeom prst="rect">
            <a:avLst/>
          </a:prstGeom>
        </p:spPr>
      </p:pic>
      <p:pic>
        <p:nvPicPr>
          <p:cNvPr id="5" name="Image 4" descr="AD5206_pinsDescript.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770" y="1643138"/>
            <a:ext cx="2610550" cy="4522166"/>
          </a:xfrm>
          <a:prstGeom prst="rect">
            <a:avLst/>
          </a:prstGeom>
        </p:spPr>
      </p:pic>
      <p:pic>
        <p:nvPicPr>
          <p:cNvPr id="6" name="Image 5" descr="AD5206_arduino_b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2060848"/>
            <a:ext cx="4059956" cy="1872208"/>
          </a:xfrm>
          <a:prstGeom prst="rect">
            <a:avLst/>
          </a:prstGeom>
        </p:spPr>
      </p:pic>
      <p:pic>
        <p:nvPicPr>
          <p:cNvPr id="7" name="Image 6" descr="AD5206_arduino_sch.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3849" y="4179870"/>
            <a:ext cx="4381152" cy="2135706"/>
          </a:xfrm>
          <a:prstGeom prst="rect">
            <a:avLst/>
          </a:prstGeom>
        </p:spPr>
      </p:pic>
      <p:sp>
        <p:nvSpPr>
          <p:cNvPr id="8" name="Rectangle 7"/>
          <p:cNvSpPr/>
          <p:nvPr/>
        </p:nvSpPr>
        <p:spPr>
          <a:xfrm>
            <a:off x="0" y="1340768"/>
            <a:ext cx="2511778" cy="307777"/>
          </a:xfrm>
          <a:prstGeom prst="rect">
            <a:avLst/>
          </a:prstGeom>
        </p:spPr>
        <p:txBody>
          <a:bodyPr wrap="none">
            <a:spAutoFit/>
          </a:bodyPr>
          <a:lstStyle/>
          <a:p>
            <a:r>
              <a:rPr lang="en-US" b="1" dirty="0">
                <a:solidFill>
                  <a:srgbClr val="FF6600"/>
                </a:solidFill>
                <a:latin typeface="Calibri" pitchFamily="34" charset="0"/>
              </a:rPr>
              <a:t>AD5206 Digital Potentiometer</a:t>
            </a:r>
          </a:p>
        </p:txBody>
      </p:sp>
      <p:sp>
        <p:nvSpPr>
          <p:cNvPr id="9" name="Rectangle 8"/>
          <p:cNvSpPr/>
          <p:nvPr/>
        </p:nvSpPr>
        <p:spPr>
          <a:xfrm>
            <a:off x="0" y="6165304"/>
            <a:ext cx="3426131" cy="307777"/>
          </a:xfrm>
          <a:prstGeom prst="rect">
            <a:avLst/>
          </a:prstGeom>
        </p:spPr>
        <p:txBody>
          <a:bodyPr wrap="none">
            <a:spAutoFit/>
          </a:bodyPr>
          <a:lstStyle/>
          <a:p>
            <a:r>
              <a:rPr lang="fr-FR" b="1" dirty="0">
                <a:solidFill>
                  <a:srgbClr val="0070C0"/>
                </a:solidFill>
                <a:latin typeface="Calibri" pitchFamily="34" charset="0"/>
              </a:rPr>
              <a:t>http://arduino.cc/en/Tutorial/SPIDigitalPot</a:t>
            </a:r>
          </a:p>
        </p:txBody>
      </p:sp>
      <p:sp>
        <p:nvSpPr>
          <p:cNvPr id="10" name="Rectangle 9"/>
          <p:cNvSpPr/>
          <p:nvPr/>
        </p:nvSpPr>
        <p:spPr>
          <a:xfrm>
            <a:off x="0" y="764704"/>
            <a:ext cx="2863541" cy="276999"/>
          </a:xfrm>
          <a:prstGeom prst="rect">
            <a:avLst/>
          </a:prstGeom>
        </p:spPr>
        <p:txBody>
          <a:bodyPr wrap="none">
            <a:spAutoFit/>
          </a:bodyPr>
          <a:lstStyle/>
          <a:p>
            <a:r>
              <a:rPr lang="fr-FR" sz="1200" b="1" dirty="0">
                <a:solidFill>
                  <a:srgbClr val="0070C0"/>
                </a:solidFill>
                <a:latin typeface="Calibri" pitchFamily="34" charset="0"/>
                <a:cs typeface="Calibri" pitchFamily="34" charset="0"/>
              </a:rPr>
              <a:t>http://www.arduino.cc/en/Reference/SPI</a:t>
            </a:r>
          </a:p>
        </p:txBody>
      </p:sp>
      <p:sp>
        <p:nvSpPr>
          <p:cNvPr id="11" name="Rectangle 10"/>
          <p:cNvSpPr/>
          <p:nvPr/>
        </p:nvSpPr>
        <p:spPr>
          <a:xfrm>
            <a:off x="0" y="498158"/>
            <a:ext cx="8748464" cy="307777"/>
          </a:xfrm>
          <a:prstGeom prst="rect">
            <a:avLst/>
          </a:prstGeom>
        </p:spPr>
        <p:txBody>
          <a:bodyPr wrap="square">
            <a:spAutoFit/>
          </a:bodyPr>
          <a:lstStyle/>
          <a:p>
            <a:pPr algn="just"/>
            <a:r>
              <a:rPr lang="en-US" b="1" dirty="0">
                <a:solidFill>
                  <a:srgbClr val="FF6600"/>
                </a:solidFill>
                <a:latin typeface="Calibri" pitchFamily="34" charset="0"/>
                <a:cs typeface="Calibri" pitchFamily="34" charset="0"/>
              </a:rPr>
              <a:t>The management of the SPI bus is easy because the Arduino contains a library named </a:t>
            </a:r>
            <a:r>
              <a:rPr lang="en-US" b="1" dirty="0" err="1">
                <a:solidFill>
                  <a:srgbClr val="FF6600"/>
                </a:solidFill>
                <a:latin typeface="Calibri" pitchFamily="34" charset="0"/>
                <a:cs typeface="Calibri" pitchFamily="34" charset="0"/>
              </a:rPr>
              <a:t>SPI.h</a:t>
            </a:r>
            <a:endParaRPr lang="fr-FR" b="1" dirty="0">
              <a:solidFill>
                <a:srgbClr val="FF6600"/>
              </a:solidFill>
              <a:latin typeface="Calibri" pitchFamily="34" charset="0"/>
              <a:cs typeface="Calibri" pitchFamily="34" charset="0"/>
            </a:endParaRPr>
          </a:p>
        </p:txBody>
      </p:sp>
      <p:sp>
        <p:nvSpPr>
          <p:cNvPr id="12" name="Rectangle 11"/>
          <p:cNvSpPr/>
          <p:nvPr/>
        </p:nvSpPr>
        <p:spPr>
          <a:xfrm>
            <a:off x="0" y="980728"/>
            <a:ext cx="9001156" cy="276999"/>
          </a:xfrm>
          <a:prstGeom prst="rect">
            <a:avLst/>
          </a:prstGeom>
        </p:spPr>
        <p:txBody>
          <a:bodyPr wrap="square">
            <a:spAutoFit/>
          </a:bodyPr>
          <a:lstStyle/>
          <a:p>
            <a:r>
              <a:rPr lang="fr-FR" sz="1200" b="1" dirty="0">
                <a:solidFill>
                  <a:srgbClr val="0070C0"/>
                </a:solidFill>
                <a:latin typeface="Calibri" pitchFamily="34" charset="0"/>
                <a:cs typeface="Calibri" pitchFamily="34" charset="0"/>
              </a:rPr>
              <a:t>http://tronixstuff.wordpress.com/2011/05/13/tutorial-arduino-and-the-spi-bus/</a:t>
            </a:r>
          </a:p>
        </p:txBody>
      </p:sp>
      <p:sp>
        <p:nvSpPr>
          <p:cNvPr id="13" name="Rectangle 12"/>
          <p:cNvSpPr/>
          <p:nvPr/>
        </p:nvSpPr>
        <p:spPr>
          <a:xfrm>
            <a:off x="7380312" y="476672"/>
            <a:ext cx="1656184" cy="1384995"/>
          </a:xfrm>
          <a:prstGeom prst="rect">
            <a:avLst/>
          </a:prstGeom>
        </p:spPr>
        <p:txBody>
          <a:bodyPr wrap="square">
            <a:spAutoFit/>
          </a:bodyPr>
          <a:lstStyle/>
          <a:p>
            <a:r>
              <a:rPr lang="fr-FR" sz="1200" b="1" dirty="0" err="1">
                <a:latin typeface="Calibri" pitchFamily="34" charset="0"/>
              </a:rPr>
              <a:t>Functions</a:t>
            </a:r>
            <a:endParaRPr lang="fr-FR" sz="1200" b="1" dirty="0">
              <a:latin typeface="Calibri" pitchFamily="34" charset="0"/>
            </a:endParaRPr>
          </a:p>
          <a:p>
            <a:r>
              <a:rPr lang="fr-FR" sz="1200" b="1" dirty="0" err="1">
                <a:latin typeface="Calibri" pitchFamily="34" charset="0"/>
                <a:hlinkClick r:id="rId6"/>
              </a:rPr>
              <a:t>begin</a:t>
            </a:r>
            <a:r>
              <a:rPr lang="fr-FR" sz="1200" b="1" dirty="0">
                <a:latin typeface="Calibri" pitchFamily="34" charset="0"/>
              </a:rPr>
              <a:t>() </a:t>
            </a:r>
          </a:p>
          <a:p>
            <a:r>
              <a:rPr lang="fr-FR" sz="1200" b="1" dirty="0">
                <a:latin typeface="Calibri" pitchFamily="34" charset="0"/>
                <a:hlinkClick r:id="rId7"/>
              </a:rPr>
              <a:t>end</a:t>
            </a:r>
            <a:r>
              <a:rPr lang="fr-FR" sz="1200" b="1" dirty="0">
                <a:latin typeface="Calibri" pitchFamily="34" charset="0"/>
              </a:rPr>
              <a:t>() </a:t>
            </a:r>
          </a:p>
          <a:p>
            <a:r>
              <a:rPr lang="fr-FR" sz="1200" b="1" dirty="0" err="1">
                <a:latin typeface="Calibri" pitchFamily="34" charset="0"/>
                <a:hlinkClick r:id="rId8"/>
              </a:rPr>
              <a:t>setBitOrder</a:t>
            </a:r>
            <a:r>
              <a:rPr lang="fr-FR" sz="1200" b="1" dirty="0">
                <a:latin typeface="Calibri" pitchFamily="34" charset="0"/>
              </a:rPr>
              <a:t>() </a:t>
            </a:r>
          </a:p>
          <a:p>
            <a:r>
              <a:rPr lang="fr-FR" sz="1200" b="1" dirty="0" err="1">
                <a:latin typeface="Calibri" pitchFamily="34" charset="0"/>
                <a:hlinkClick r:id="rId9"/>
              </a:rPr>
              <a:t>setClockDivider</a:t>
            </a:r>
            <a:r>
              <a:rPr lang="fr-FR" sz="1200" b="1" dirty="0">
                <a:latin typeface="Calibri" pitchFamily="34" charset="0"/>
              </a:rPr>
              <a:t>() </a:t>
            </a:r>
          </a:p>
          <a:p>
            <a:r>
              <a:rPr lang="fr-FR" sz="1200" b="1" dirty="0" err="1">
                <a:latin typeface="Calibri" pitchFamily="34" charset="0"/>
                <a:hlinkClick r:id="rId10"/>
              </a:rPr>
              <a:t>setDataMode</a:t>
            </a:r>
            <a:r>
              <a:rPr lang="fr-FR" sz="1200" b="1" dirty="0">
                <a:latin typeface="Calibri" pitchFamily="34" charset="0"/>
              </a:rPr>
              <a:t>() </a:t>
            </a:r>
          </a:p>
          <a:p>
            <a:r>
              <a:rPr lang="fr-FR" sz="1200" b="1" dirty="0" err="1">
                <a:latin typeface="Calibri" pitchFamily="34" charset="0"/>
                <a:hlinkClick r:id="rId11"/>
              </a:rPr>
              <a:t>transfer</a:t>
            </a:r>
            <a:r>
              <a:rPr lang="fr-FR" sz="1200" b="1" dirty="0">
                <a:latin typeface="Calibri" pitchFamily="34" charset="0"/>
              </a:rPr>
              <a:t>() </a:t>
            </a:r>
          </a:p>
        </p:txBody>
      </p:sp>
      <p:pic>
        <p:nvPicPr>
          <p:cNvPr id="14" name="Image 13">
            <a:hlinkClick r:id="rId12" action="ppaction://hlinksldjump"/>
            <a:extLst>
              <a:ext uri="{FF2B5EF4-FFF2-40B4-BE49-F238E27FC236}">
                <a16:creationId xmlns:a16="http://schemas.microsoft.com/office/drawing/2014/main" id="{9F9ACDFF-7E6C-40EB-9073-2D5680DE8E80}"/>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par>
                                <p:cTn id="31" presetID="3" presetClass="entr" presetSubtype="1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PRINCIPLE OF OPERATION OF THE ARDUINO AND ITS IDE</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22</a:t>
            </a:fld>
            <a:endParaRPr lang="fr-FR"/>
          </a:p>
        </p:txBody>
      </p:sp>
      <p:sp>
        <p:nvSpPr>
          <p:cNvPr id="5" name="ZoneTexte 4"/>
          <p:cNvSpPr txBox="1"/>
          <p:nvPr/>
        </p:nvSpPr>
        <p:spPr>
          <a:xfrm>
            <a:off x="71438" y="1500174"/>
            <a:ext cx="8501090" cy="4801314"/>
          </a:xfrm>
          <a:prstGeom prst="rect">
            <a:avLst/>
          </a:prstGeom>
          <a:noFill/>
        </p:spPr>
        <p:txBody>
          <a:bodyPr wrap="square" rtlCol="0">
            <a:spAutoFit/>
          </a:bodyPr>
          <a:lstStyle/>
          <a:p>
            <a:pPr marL="342900" indent="-342900">
              <a:buAutoNum type="arabicPeriod"/>
            </a:pPr>
            <a:r>
              <a:rPr lang="en-US" sz="1800" b="1" dirty="0">
                <a:solidFill>
                  <a:srgbClr val="00B050"/>
                </a:solidFill>
                <a:latin typeface="Calibri" pitchFamily="34" charset="0"/>
                <a:cs typeface="Calibri" pitchFamily="34" charset="0"/>
              </a:rPr>
              <a:t>Designing or opening an existing with the ARDUINO On software program </a:t>
            </a:r>
          </a:p>
          <a:p>
            <a:pPr marL="342900" indent="-342900">
              <a:buAutoNum type="arabicPeriod"/>
            </a:pPr>
            <a:endParaRPr lang="en-US" sz="1800" b="1" dirty="0">
              <a:solidFill>
                <a:srgbClr val="00B050"/>
              </a:solidFill>
              <a:latin typeface="Calibri" pitchFamily="34" charset="0"/>
              <a:cs typeface="Calibri" pitchFamily="34" charset="0"/>
            </a:endParaRPr>
          </a:p>
          <a:p>
            <a:pPr marL="342900" indent="-342900">
              <a:buAutoNum type="arabicPeriod"/>
            </a:pPr>
            <a:r>
              <a:rPr lang="en-US" sz="1800" b="1" dirty="0">
                <a:solidFill>
                  <a:srgbClr val="00B050"/>
                </a:solidFill>
                <a:latin typeface="Calibri" pitchFamily="34" charset="0"/>
                <a:cs typeface="Calibri" pitchFamily="34" charset="0"/>
              </a:rPr>
              <a:t>checks this program with the ARDUINO (compilation) software.  </a:t>
            </a:r>
          </a:p>
          <a:p>
            <a:pPr marL="342900" indent="-342900">
              <a:buAutoNum type="arabicPeriod"/>
            </a:pPr>
            <a:endParaRPr lang="en-US" sz="1800" b="1" dirty="0">
              <a:solidFill>
                <a:srgbClr val="00B050"/>
              </a:solidFill>
              <a:latin typeface="Calibri" pitchFamily="34" charset="0"/>
              <a:cs typeface="Calibri" pitchFamily="34" charset="0"/>
            </a:endParaRPr>
          </a:p>
          <a:p>
            <a:pPr marL="342900" indent="-342900">
              <a:buAutoNum type="arabicPeriod"/>
            </a:pPr>
            <a:r>
              <a:rPr lang="en-US" sz="1800" b="1" dirty="0">
                <a:solidFill>
                  <a:srgbClr val="00B050"/>
                </a:solidFill>
                <a:latin typeface="Calibri" pitchFamily="34" charset="0"/>
                <a:cs typeface="Calibri" pitchFamily="34" charset="0"/>
              </a:rPr>
              <a:t>If errors are reported, you change / fix the program.   </a:t>
            </a:r>
          </a:p>
          <a:p>
            <a:pPr marL="342900" indent="-342900">
              <a:buAutoNum type="arabicPeriod"/>
            </a:pPr>
            <a:endParaRPr lang="en-US" sz="1800" b="1" dirty="0">
              <a:solidFill>
                <a:srgbClr val="00B050"/>
              </a:solidFill>
              <a:latin typeface="Calibri" pitchFamily="34" charset="0"/>
              <a:cs typeface="Calibri" pitchFamily="34" charset="0"/>
            </a:endParaRPr>
          </a:p>
          <a:p>
            <a:pPr marL="342900" indent="-342900">
              <a:buAutoNum type="arabicPeriod"/>
            </a:pPr>
            <a:r>
              <a:rPr lang="en-US" sz="1800" b="1" dirty="0">
                <a:solidFill>
                  <a:srgbClr val="00B050"/>
                </a:solidFill>
                <a:latin typeface="Calibri" pitchFamily="34" charset="0"/>
                <a:cs typeface="Calibri" pitchFamily="34" charset="0"/>
              </a:rPr>
              <a:t>Load (upload) the program on the board, </a:t>
            </a:r>
          </a:p>
          <a:p>
            <a:pPr marL="342900" indent="-342900">
              <a:buAutoNum type="arabicPeriod"/>
            </a:pPr>
            <a:endParaRPr lang="en-US" sz="1800" b="1" dirty="0">
              <a:solidFill>
                <a:srgbClr val="00B050"/>
              </a:solidFill>
              <a:latin typeface="Calibri" pitchFamily="34" charset="0"/>
              <a:cs typeface="Calibri" pitchFamily="34" charset="0"/>
            </a:endParaRPr>
          </a:p>
          <a:p>
            <a:pPr marL="342900" indent="-342900">
              <a:buAutoNum type="arabicPeriod"/>
            </a:pPr>
            <a:r>
              <a:rPr lang="en-US" sz="1800" b="1" dirty="0">
                <a:solidFill>
                  <a:srgbClr val="00B050"/>
                </a:solidFill>
                <a:latin typeface="Calibri" pitchFamily="34" charset="0"/>
                <a:cs typeface="Calibri" pitchFamily="34" charset="0"/>
              </a:rPr>
              <a:t>the electronic Assembly wiring.   </a:t>
            </a:r>
          </a:p>
          <a:p>
            <a:pPr marL="342900" indent="-342900">
              <a:buAutoNum type="arabicPeriod"/>
            </a:pPr>
            <a:endParaRPr lang="en-US" sz="1800" b="1" dirty="0">
              <a:solidFill>
                <a:srgbClr val="00B050"/>
              </a:solidFill>
              <a:latin typeface="Calibri" pitchFamily="34" charset="0"/>
              <a:cs typeface="Calibri" pitchFamily="34" charset="0"/>
            </a:endParaRPr>
          </a:p>
          <a:p>
            <a:pPr marL="342900" indent="-342900">
              <a:buAutoNum type="arabicPeriod"/>
            </a:pPr>
            <a:r>
              <a:rPr lang="en-US" sz="1800" b="1" dirty="0">
                <a:solidFill>
                  <a:srgbClr val="00B050"/>
                </a:solidFill>
                <a:latin typeface="Calibri" pitchFamily="34" charset="0"/>
                <a:cs typeface="Calibri" pitchFamily="34" charset="0"/>
              </a:rPr>
              <a:t>The program execution is automatic after a few seconds if the </a:t>
            </a:r>
            <a:r>
              <a:rPr lang="en-US" sz="1800" b="1" dirty="0" err="1">
                <a:solidFill>
                  <a:srgbClr val="00B050"/>
                </a:solidFill>
                <a:latin typeface="Calibri" pitchFamily="34" charset="0"/>
                <a:cs typeface="Calibri" pitchFamily="34" charset="0"/>
              </a:rPr>
              <a:t>arduino</a:t>
            </a:r>
            <a:r>
              <a:rPr lang="en-US" sz="1800" b="1" dirty="0">
                <a:solidFill>
                  <a:srgbClr val="00B050"/>
                </a:solidFill>
                <a:latin typeface="Calibri" pitchFamily="34" charset="0"/>
                <a:cs typeface="Calibri" pitchFamily="34" charset="0"/>
              </a:rPr>
              <a:t> is connected (possibly you did a reset) </a:t>
            </a:r>
          </a:p>
          <a:p>
            <a:pPr marL="342900" indent="-342900">
              <a:buAutoNum type="arabicPeriod"/>
            </a:pPr>
            <a:endParaRPr lang="en-US" sz="1800" b="1" dirty="0">
              <a:solidFill>
                <a:srgbClr val="00B050"/>
              </a:solidFill>
              <a:latin typeface="Calibri" pitchFamily="34" charset="0"/>
              <a:cs typeface="Calibri" pitchFamily="34" charset="0"/>
            </a:endParaRPr>
          </a:p>
          <a:p>
            <a:pPr marL="342900" indent="-342900">
              <a:buAutoNum type="arabicPeriod"/>
            </a:pPr>
            <a:r>
              <a:rPr lang="en-US" sz="1800" b="1" dirty="0">
                <a:solidFill>
                  <a:srgbClr val="00B050"/>
                </a:solidFill>
                <a:latin typeface="Calibri" pitchFamily="34" charset="0"/>
                <a:cs typeface="Calibri" pitchFamily="34" charset="0"/>
              </a:rPr>
              <a:t>powered the card either through the USB port, or by a stand-alone power source (battery 9 volts for example)</a:t>
            </a:r>
          </a:p>
          <a:p>
            <a:pPr marL="342900" indent="-342900">
              <a:buAutoNum type="arabicPeriod"/>
            </a:pPr>
            <a:endParaRPr lang="en-US" sz="1800" b="1" dirty="0">
              <a:solidFill>
                <a:srgbClr val="00B050"/>
              </a:solidFill>
              <a:latin typeface="Calibri" pitchFamily="34" charset="0"/>
              <a:cs typeface="Calibri" pitchFamily="34" charset="0"/>
            </a:endParaRPr>
          </a:p>
          <a:p>
            <a:pPr marL="342900" indent="-342900">
              <a:buAutoNum type="arabicPeriod"/>
            </a:pPr>
            <a:r>
              <a:rPr lang="en-US" sz="1800" b="1" dirty="0">
                <a:solidFill>
                  <a:srgbClr val="00B050"/>
                </a:solidFill>
                <a:latin typeface="Calibri" pitchFamily="34" charset="0"/>
                <a:cs typeface="Calibri" pitchFamily="34" charset="0"/>
              </a:rPr>
              <a:t>Check if the installation works (and possibly a debugging)</a:t>
            </a:r>
            <a:endParaRPr lang="fr-FR" sz="1800" b="1" dirty="0">
              <a:solidFill>
                <a:srgbClr val="00B050"/>
              </a:solidFill>
              <a:latin typeface="Calibri" pitchFamily="34" charset="0"/>
              <a:cs typeface="Calibri" pitchFamily="34" charset="0"/>
            </a:endParaRPr>
          </a:p>
        </p:txBody>
      </p:sp>
      <p:sp>
        <p:nvSpPr>
          <p:cNvPr id="6" name="ZoneTexte 5"/>
          <p:cNvSpPr txBox="1"/>
          <p:nvPr/>
        </p:nvSpPr>
        <p:spPr>
          <a:xfrm>
            <a:off x="285720" y="571480"/>
            <a:ext cx="8501090" cy="584775"/>
          </a:xfrm>
          <a:prstGeom prst="rect">
            <a:avLst/>
          </a:prstGeom>
          <a:noFill/>
        </p:spPr>
        <p:txBody>
          <a:bodyPr wrap="square" rtlCol="0">
            <a:spAutoFit/>
          </a:bodyPr>
          <a:lstStyle/>
          <a:p>
            <a:pPr marL="3175" indent="19050"/>
            <a:r>
              <a:rPr lang="en-US" sz="1600" b="1" dirty="0">
                <a:solidFill>
                  <a:srgbClr val="0070C0"/>
                </a:solidFill>
                <a:latin typeface="Calibri" pitchFamily="34" charset="0"/>
                <a:cs typeface="Calibri" pitchFamily="34" charset="0"/>
              </a:rPr>
              <a:t>The Arduino to program in a high-level language (≠ machine language) mixing of C and C++ restricted and adapted to the possibilities of the board (language used by professionals).</a:t>
            </a:r>
            <a:endParaRPr lang="fr-FR" sz="1600" b="1" dirty="0">
              <a:solidFill>
                <a:srgbClr val="0070C0"/>
              </a:solidFill>
              <a:latin typeface="Calibri" pitchFamily="34" charset="0"/>
              <a:cs typeface="Calibri" pitchFamily="34" charset="0"/>
            </a:endParaRPr>
          </a:p>
        </p:txBody>
      </p:sp>
      <p:pic>
        <p:nvPicPr>
          <p:cNvPr id="6860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4673" y="2181972"/>
            <a:ext cx="2390766" cy="675524"/>
          </a:xfrm>
          <a:prstGeom prst="rect">
            <a:avLst/>
          </a:prstGeom>
          <a:noFill/>
          <a:ln w="9525">
            <a:noFill/>
            <a:miter lim="800000"/>
            <a:headEnd/>
            <a:tailEnd/>
          </a:ln>
          <a:effectLst/>
        </p:spPr>
      </p:pic>
      <p:pic>
        <p:nvPicPr>
          <p:cNvPr id="686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1585" y="3139828"/>
            <a:ext cx="3248016" cy="416414"/>
          </a:xfrm>
          <a:prstGeom prst="rect">
            <a:avLst/>
          </a:prstGeom>
          <a:noFill/>
          <a:ln w="9525">
            <a:noFill/>
            <a:miter lim="800000"/>
            <a:headEnd/>
            <a:tailEnd/>
          </a:ln>
          <a:effectLst/>
        </p:spPr>
      </p:pic>
      <p:pic>
        <p:nvPicPr>
          <p:cNvPr id="686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5140" y="1812830"/>
            <a:ext cx="2352660" cy="398033"/>
          </a:xfrm>
          <a:prstGeom prst="rect">
            <a:avLst/>
          </a:prstGeom>
          <a:noFill/>
          <a:ln w="9525">
            <a:noFill/>
            <a:miter lim="800000"/>
            <a:headEnd/>
            <a:tailEnd/>
          </a:ln>
          <a:effectLst/>
        </p:spPr>
      </p:pic>
      <p:pic>
        <p:nvPicPr>
          <p:cNvPr id="9" name="Image 8">
            <a:hlinkClick r:id="rId5" action="ppaction://hlinksldjump"/>
            <a:extLst>
              <a:ext uri="{FF2B5EF4-FFF2-40B4-BE49-F238E27FC236}">
                <a16:creationId xmlns:a16="http://schemas.microsoft.com/office/drawing/2014/main" id="{6EAB559F-4ADC-4BC1-9E20-E527CF18EB8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60874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blinds(horizontal)">
                                      <p:cBhvr>
                                        <p:cTn id="32" dur="500"/>
                                        <p:tgtEl>
                                          <p:spTgt spid="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blinds(horizontal)">
                                      <p:cBhvr>
                                        <p:cTn id="37" dur="500"/>
                                        <p:tgtEl>
                                          <p:spTgt spid="5">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12" end="12"/>
                                            </p:txEl>
                                          </p:spTgt>
                                        </p:tgtEl>
                                        <p:attrNameLst>
                                          <p:attrName>style.visibility</p:attrName>
                                        </p:attrNameLst>
                                      </p:cBhvr>
                                      <p:to>
                                        <p:strVal val="visible"/>
                                      </p:to>
                                    </p:set>
                                    <p:animEffect transition="in" filter="blinds(horizontal)">
                                      <p:cBhvr>
                                        <p:cTn id="42" dur="500"/>
                                        <p:tgtEl>
                                          <p:spTgt spid="5">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blinds(horizontal)">
                                      <p:cBhvr>
                                        <p:cTn id="47" dur="500"/>
                                        <p:tgtEl>
                                          <p:spTgt spid="5">
                                            <p:txEl>
                                              <p:pRg st="14" end="14"/>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68611"/>
                                        </p:tgtEl>
                                        <p:attrNameLst>
                                          <p:attrName>style.visibility</p:attrName>
                                        </p:attrNameLst>
                                      </p:cBhvr>
                                      <p:to>
                                        <p:strVal val="visible"/>
                                      </p:to>
                                    </p:set>
                                    <p:animEffect transition="in" filter="blinds(horizontal)">
                                      <p:cBhvr>
                                        <p:cTn id="50" dur="500"/>
                                        <p:tgtEl>
                                          <p:spTgt spid="68611"/>
                                        </p:tgtEl>
                                      </p:cBhvr>
                                    </p:animEffect>
                                  </p:childTnLst>
                                </p:cTn>
                              </p:par>
                              <p:par>
                                <p:cTn id="51" presetID="3" presetClass="entr" presetSubtype="10" fill="hold" nodeType="withEffect">
                                  <p:stCondLst>
                                    <p:cond delay="0"/>
                                  </p:stCondLst>
                                  <p:childTnLst>
                                    <p:set>
                                      <p:cBhvr>
                                        <p:cTn id="52" dur="1" fill="hold">
                                          <p:stCondLst>
                                            <p:cond delay="0"/>
                                          </p:stCondLst>
                                        </p:cTn>
                                        <p:tgtEl>
                                          <p:spTgt spid="68609"/>
                                        </p:tgtEl>
                                        <p:attrNameLst>
                                          <p:attrName>style.visibility</p:attrName>
                                        </p:attrNameLst>
                                      </p:cBhvr>
                                      <p:to>
                                        <p:strVal val="visible"/>
                                      </p:to>
                                    </p:set>
                                    <p:animEffect transition="in" filter="blinds(horizontal)">
                                      <p:cBhvr>
                                        <p:cTn id="53" dur="500"/>
                                        <p:tgtEl>
                                          <p:spTgt spid="68609"/>
                                        </p:tgtEl>
                                      </p:cBhvr>
                                    </p:animEffect>
                                  </p:childTnLst>
                                </p:cTn>
                              </p:par>
                              <p:par>
                                <p:cTn id="54" presetID="3" presetClass="entr" presetSubtype="10" fill="hold" nodeType="withEffect">
                                  <p:stCondLst>
                                    <p:cond delay="0"/>
                                  </p:stCondLst>
                                  <p:childTnLst>
                                    <p:set>
                                      <p:cBhvr>
                                        <p:cTn id="55" dur="1" fill="hold">
                                          <p:stCondLst>
                                            <p:cond delay="0"/>
                                          </p:stCondLst>
                                        </p:cTn>
                                        <p:tgtEl>
                                          <p:spTgt spid="68610"/>
                                        </p:tgtEl>
                                        <p:attrNameLst>
                                          <p:attrName>style.visibility</p:attrName>
                                        </p:attrNameLst>
                                      </p:cBhvr>
                                      <p:to>
                                        <p:strVal val="visible"/>
                                      </p:to>
                                    </p:set>
                                    <p:animEffect transition="in" filter="blinds(horizontal)">
                                      <p:cBhvr>
                                        <p:cTn id="56"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 SPI BUS CONTROL FOR THE DIGITAL POTENTIOMETER</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220</a:t>
            </a:fld>
            <a:endParaRPr lang="fr-FR"/>
          </a:p>
        </p:txBody>
      </p:sp>
      <p:sp>
        <p:nvSpPr>
          <p:cNvPr id="4" name="Rectangle 3"/>
          <p:cNvSpPr/>
          <p:nvPr/>
        </p:nvSpPr>
        <p:spPr>
          <a:xfrm>
            <a:off x="0" y="6165304"/>
            <a:ext cx="3426131" cy="307777"/>
          </a:xfrm>
          <a:prstGeom prst="rect">
            <a:avLst/>
          </a:prstGeom>
        </p:spPr>
        <p:txBody>
          <a:bodyPr wrap="none">
            <a:spAutoFit/>
          </a:bodyPr>
          <a:lstStyle/>
          <a:p>
            <a:r>
              <a:rPr lang="fr-FR" b="1" dirty="0">
                <a:solidFill>
                  <a:srgbClr val="0070C0"/>
                </a:solidFill>
                <a:latin typeface="Calibri" pitchFamily="34" charset="0"/>
              </a:rPr>
              <a:t>http://arduino.cc/en/Tutorial/SPIDigitalPot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6" y="556114"/>
            <a:ext cx="4104456" cy="5969230"/>
          </a:xfrm>
          <a:prstGeom prst="rect">
            <a:avLst/>
          </a:prstGeom>
          <a:noFill/>
          <a:ln w="9525">
            <a:noFill/>
            <a:miter lim="800000"/>
            <a:headEnd/>
            <a:tailEnd/>
          </a:ln>
        </p:spPr>
      </p:pic>
      <p:sp>
        <p:nvSpPr>
          <p:cNvPr id="8" name="Rectangle 7"/>
          <p:cNvSpPr/>
          <p:nvPr/>
        </p:nvSpPr>
        <p:spPr>
          <a:xfrm>
            <a:off x="35496" y="980728"/>
            <a:ext cx="5688632" cy="4893647"/>
          </a:xfrm>
          <a:prstGeom prst="rect">
            <a:avLst/>
          </a:prstGeom>
        </p:spPr>
        <p:txBody>
          <a:bodyPr wrap="square">
            <a:spAutoFit/>
          </a:bodyPr>
          <a:lstStyle/>
          <a:p>
            <a:r>
              <a:rPr lang="en-US" sz="1200" b="1" dirty="0">
                <a:latin typeface="Calibri" pitchFamily="34" charset="0"/>
              </a:rPr>
              <a:t>/*  Digital Pot Control</a:t>
            </a:r>
          </a:p>
          <a:p>
            <a:endParaRPr lang="en-US" sz="1200" dirty="0">
              <a:latin typeface="Calibri" pitchFamily="34" charset="0"/>
            </a:endParaRPr>
          </a:p>
          <a:p>
            <a:r>
              <a:rPr lang="en-US" sz="1200" dirty="0">
                <a:latin typeface="Calibri" pitchFamily="34" charset="0"/>
              </a:rPr>
              <a:t>  This example controls an Analog Devices AD5206 digital potentiometer.</a:t>
            </a:r>
          </a:p>
          <a:p>
            <a:r>
              <a:rPr lang="en-US" sz="1200" dirty="0">
                <a:latin typeface="Calibri" pitchFamily="34" charset="0"/>
              </a:rPr>
              <a:t>  The AD5206 has 6 potentiometer channels. Each channel's pins are labeled</a:t>
            </a:r>
          </a:p>
          <a:p>
            <a:endParaRPr lang="en-US" sz="1200" dirty="0">
              <a:latin typeface="Calibri" pitchFamily="34" charset="0"/>
            </a:endParaRPr>
          </a:p>
          <a:p>
            <a:r>
              <a:rPr lang="en-US" sz="1200" dirty="0">
                <a:latin typeface="Calibri" pitchFamily="34" charset="0"/>
              </a:rPr>
              <a:t>  A - connect this to voltage</a:t>
            </a:r>
          </a:p>
          <a:p>
            <a:r>
              <a:rPr lang="en-US" sz="1200" dirty="0">
                <a:latin typeface="Calibri" pitchFamily="34" charset="0"/>
              </a:rPr>
              <a:t>  W - this is the pot's wiper, which changes when you set it</a:t>
            </a:r>
          </a:p>
          <a:p>
            <a:r>
              <a:rPr lang="en-US" sz="1200" dirty="0">
                <a:latin typeface="Calibri" pitchFamily="34" charset="0"/>
              </a:rPr>
              <a:t>  B - connect this to ground.</a:t>
            </a:r>
          </a:p>
          <a:p>
            <a:endParaRPr lang="en-US" sz="1200" dirty="0">
              <a:latin typeface="Calibri" pitchFamily="34" charset="0"/>
            </a:endParaRPr>
          </a:p>
          <a:p>
            <a:r>
              <a:rPr lang="en-US" sz="1200" dirty="0">
                <a:latin typeface="Calibri" pitchFamily="34" charset="0"/>
              </a:rPr>
              <a:t> The AD5206 is SPI-compatible, and to command it, you send two bytes,</a:t>
            </a:r>
          </a:p>
          <a:p>
            <a:r>
              <a:rPr lang="en-US" sz="1200" dirty="0">
                <a:latin typeface="Calibri" pitchFamily="34" charset="0"/>
              </a:rPr>
              <a:t> one with the channel number (0 - 5) and one with the resistance value </a:t>
            </a:r>
          </a:p>
          <a:p>
            <a:r>
              <a:rPr lang="en-US" sz="1200" dirty="0">
                <a:latin typeface="Calibri" pitchFamily="34" charset="0"/>
              </a:rPr>
              <a:t>for the channel (0 - 255).  </a:t>
            </a:r>
          </a:p>
          <a:p>
            <a:endParaRPr lang="en-US" sz="1200" dirty="0">
              <a:latin typeface="Calibri" pitchFamily="34" charset="0"/>
            </a:endParaRPr>
          </a:p>
          <a:p>
            <a:r>
              <a:rPr lang="en-US" sz="1200" dirty="0">
                <a:latin typeface="Calibri" pitchFamily="34" charset="0"/>
              </a:rPr>
              <a:t>  The circuit:</a:t>
            </a:r>
          </a:p>
          <a:p>
            <a:r>
              <a:rPr lang="en-US" sz="1200" dirty="0">
                <a:latin typeface="Calibri" pitchFamily="34" charset="0"/>
              </a:rPr>
              <a:t>  * All A pins  of AD5206 connected to +5V</a:t>
            </a:r>
          </a:p>
          <a:p>
            <a:r>
              <a:rPr lang="en-US" sz="1200" dirty="0">
                <a:latin typeface="Calibri" pitchFamily="34" charset="0"/>
              </a:rPr>
              <a:t>  * All B pins of AD5206 connected to ground</a:t>
            </a:r>
          </a:p>
          <a:p>
            <a:r>
              <a:rPr lang="en-US" sz="1200" dirty="0">
                <a:latin typeface="Calibri" pitchFamily="34" charset="0"/>
              </a:rPr>
              <a:t>  * An LED and a 220-ohm </a:t>
            </a:r>
            <a:r>
              <a:rPr lang="en-US" sz="1200" dirty="0" err="1">
                <a:latin typeface="Calibri" pitchFamily="34" charset="0"/>
              </a:rPr>
              <a:t>resisor</a:t>
            </a:r>
            <a:r>
              <a:rPr lang="en-US" sz="1200" dirty="0">
                <a:latin typeface="Calibri" pitchFamily="34" charset="0"/>
              </a:rPr>
              <a:t> in series connected from each W pin to ground</a:t>
            </a:r>
          </a:p>
          <a:p>
            <a:r>
              <a:rPr lang="en-US" sz="1200" dirty="0">
                <a:latin typeface="Calibri" pitchFamily="34" charset="0"/>
              </a:rPr>
              <a:t>  * CS - to digital pin 10  (SS pin)</a:t>
            </a:r>
          </a:p>
          <a:p>
            <a:r>
              <a:rPr lang="en-US" sz="1200" dirty="0">
                <a:latin typeface="Calibri" pitchFamily="34" charset="0"/>
              </a:rPr>
              <a:t>  * SDI - to digital pin 11 (MOSI pin)</a:t>
            </a:r>
          </a:p>
          <a:p>
            <a:r>
              <a:rPr lang="en-US" sz="1200" dirty="0">
                <a:latin typeface="Calibri" pitchFamily="34" charset="0"/>
              </a:rPr>
              <a:t>  * CLK - to digital pin 13 (SCK pin)</a:t>
            </a:r>
          </a:p>
          <a:p>
            <a:endParaRPr lang="en-US" sz="1200" dirty="0">
              <a:latin typeface="Calibri" pitchFamily="34" charset="0"/>
            </a:endParaRPr>
          </a:p>
          <a:p>
            <a:r>
              <a:rPr lang="en-US" sz="1200" dirty="0">
                <a:latin typeface="Calibri" pitchFamily="34" charset="0"/>
              </a:rPr>
              <a:t>  created 10 Aug 2010 by Tom </a:t>
            </a:r>
            <a:r>
              <a:rPr lang="en-US" sz="1200" dirty="0" err="1">
                <a:latin typeface="Calibri" pitchFamily="34" charset="0"/>
              </a:rPr>
              <a:t>Igoe</a:t>
            </a:r>
            <a:endParaRPr lang="en-US" sz="1200" dirty="0">
              <a:latin typeface="Calibri" pitchFamily="34" charset="0"/>
            </a:endParaRPr>
          </a:p>
          <a:p>
            <a:endParaRPr lang="en-US" sz="1200" dirty="0">
              <a:latin typeface="Calibri" pitchFamily="34" charset="0"/>
            </a:endParaRPr>
          </a:p>
          <a:p>
            <a:r>
              <a:rPr lang="en-US" sz="1200" i="1" dirty="0">
                <a:latin typeface="Calibri" pitchFamily="34" charset="0"/>
              </a:rPr>
              <a:t>  Thanks to Heather Dewey-</a:t>
            </a:r>
            <a:r>
              <a:rPr lang="en-US" sz="1200" i="1" dirty="0" err="1">
                <a:latin typeface="Calibri" pitchFamily="34" charset="0"/>
              </a:rPr>
              <a:t>Hagborg</a:t>
            </a:r>
            <a:r>
              <a:rPr lang="en-US" sz="1200" i="1" dirty="0">
                <a:latin typeface="Calibri" pitchFamily="34" charset="0"/>
              </a:rPr>
              <a:t> for the original tutorial, 2005</a:t>
            </a:r>
          </a:p>
          <a:p>
            <a:r>
              <a:rPr lang="en-US" sz="1200" dirty="0">
                <a:latin typeface="Calibri" pitchFamily="34" charset="0"/>
              </a:rPr>
              <a:t> */</a:t>
            </a:r>
            <a:endParaRPr lang="fr-FR" sz="1200" dirty="0">
              <a:latin typeface="Calibri" pitchFamily="34" charset="0"/>
            </a:endParaRPr>
          </a:p>
        </p:txBody>
      </p:sp>
      <p:pic>
        <p:nvPicPr>
          <p:cNvPr id="7" name="Image 6">
            <a:hlinkClick r:id="rId3" action="ppaction://hlinksldjump"/>
            <a:extLst>
              <a:ext uri="{FF2B5EF4-FFF2-40B4-BE49-F238E27FC236}">
                <a16:creationId xmlns:a16="http://schemas.microsoft.com/office/drawing/2014/main" id="{C77CFB68-3F12-4366-9D66-34CC2254AA8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221</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TP4-F</a:t>
            </a:r>
          </a:p>
        </p:txBody>
      </p:sp>
      <p:pic>
        <p:nvPicPr>
          <p:cNvPr id="6" name="Image 5">
            <a:hlinkClick r:id="rId2" action="ppaction://hlinksldjump"/>
            <a:extLst>
              <a:ext uri="{FF2B5EF4-FFF2-40B4-BE49-F238E27FC236}">
                <a16:creationId xmlns:a16="http://schemas.microsoft.com/office/drawing/2014/main" id="{0946647A-DAC3-480A-B5D3-16F871669D4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9957648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93265-F577-4FFA-95B6-F4855D68EACF}"/>
              </a:ext>
            </a:extLst>
          </p:cNvPr>
          <p:cNvSpPr>
            <a:spLocks noGrp="1"/>
          </p:cNvSpPr>
          <p:nvPr>
            <p:ph type="title"/>
          </p:nvPr>
        </p:nvSpPr>
        <p:spPr/>
        <p:txBody>
          <a:bodyPr/>
          <a:lstStyle/>
          <a:p>
            <a:r>
              <a:rPr lang="fr-FR" b="1" dirty="0"/>
              <a:t>WHAT ARE DIGITAL POTENTIOMETERS?</a:t>
            </a:r>
            <a:endParaRPr lang="fr-FR" dirty="0"/>
          </a:p>
        </p:txBody>
      </p:sp>
      <p:sp>
        <p:nvSpPr>
          <p:cNvPr id="3" name="Espace réservé du numéro de diapositive 2">
            <a:extLst>
              <a:ext uri="{FF2B5EF4-FFF2-40B4-BE49-F238E27FC236}">
                <a16:creationId xmlns:a16="http://schemas.microsoft.com/office/drawing/2014/main" id="{E8C630EF-0585-4BE2-AF1A-39B90C67954A}"/>
              </a:ext>
            </a:extLst>
          </p:cNvPr>
          <p:cNvSpPr>
            <a:spLocks noGrp="1"/>
          </p:cNvSpPr>
          <p:nvPr>
            <p:ph type="sldNum" sz="quarter" idx="12"/>
          </p:nvPr>
        </p:nvSpPr>
        <p:spPr/>
        <p:txBody>
          <a:bodyPr/>
          <a:lstStyle/>
          <a:p>
            <a:pPr>
              <a:defRPr/>
            </a:pPr>
            <a:fld id="{E652A8FB-8C76-45BB-8D82-93F8E151003C}" type="slidenum">
              <a:rPr lang="fr-FR" smtClean="0"/>
              <a:pPr>
                <a:defRPr/>
              </a:pPr>
              <a:t>222</a:t>
            </a:fld>
            <a:endParaRPr lang="fr-FR"/>
          </a:p>
        </p:txBody>
      </p:sp>
      <p:sp>
        <p:nvSpPr>
          <p:cNvPr id="7" name="ZoneTexte 6">
            <a:extLst>
              <a:ext uri="{FF2B5EF4-FFF2-40B4-BE49-F238E27FC236}">
                <a16:creationId xmlns:a16="http://schemas.microsoft.com/office/drawing/2014/main" id="{BA987421-14A8-4C88-81E1-16A00A2B6786}"/>
              </a:ext>
            </a:extLst>
          </p:cNvPr>
          <p:cNvSpPr txBox="1"/>
          <p:nvPr/>
        </p:nvSpPr>
        <p:spPr>
          <a:xfrm>
            <a:off x="-20096" y="509771"/>
            <a:ext cx="4592096" cy="1323439"/>
          </a:xfrm>
          <a:prstGeom prst="rect">
            <a:avLst/>
          </a:prstGeom>
          <a:noFill/>
        </p:spPr>
        <p:txBody>
          <a:bodyPr wrap="square">
            <a:spAutoFit/>
          </a:bodyPr>
          <a:lstStyle/>
          <a:p>
            <a:pPr algn="just"/>
            <a:r>
              <a:rPr lang="en-US" sz="1600" b="1" dirty="0">
                <a:latin typeface="+mn-lt"/>
              </a:rPr>
              <a:t>A mechanical potentiometer is a three-terminal resistor with a sliding or rotating contact. </a:t>
            </a:r>
          </a:p>
          <a:p>
            <a:pPr algn="just"/>
            <a:r>
              <a:rPr lang="en-US" sz="1600" b="1" dirty="0">
                <a:latin typeface="+mn-lt"/>
              </a:rPr>
              <a:t>It generally has three pins (A, Wiper, B) which comes in many forms ranging from large panel  mount devices to small </a:t>
            </a:r>
            <a:r>
              <a:rPr lang="en-US" sz="1600" b="1" dirty="0" err="1">
                <a:latin typeface="+mn-lt"/>
              </a:rPr>
              <a:t>trimpots</a:t>
            </a:r>
            <a:r>
              <a:rPr lang="en-US" sz="1600" b="1" dirty="0">
                <a:latin typeface="+mn-lt"/>
              </a:rPr>
              <a:t> designed for PCB adjustments.</a:t>
            </a:r>
            <a:endParaRPr lang="fr-FR" sz="1600" b="1" dirty="0">
              <a:latin typeface="+mn-lt"/>
            </a:endParaRPr>
          </a:p>
        </p:txBody>
      </p:sp>
      <p:pic>
        <p:nvPicPr>
          <p:cNvPr id="10" name="Image 9">
            <a:extLst>
              <a:ext uri="{FF2B5EF4-FFF2-40B4-BE49-F238E27FC236}">
                <a16:creationId xmlns:a16="http://schemas.microsoft.com/office/drawing/2014/main" id="{30F6BB20-1570-4C79-B219-FF4F5DD1C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264" y="598228"/>
            <a:ext cx="4300446" cy="1015992"/>
          </a:xfrm>
          <a:prstGeom prst="rect">
            <a:avLst/>
          </a:prstGeom>
        </p:spPr>
      </p:pic>
      <p:sp>
        <p:nvSpPr>
          <p:cNvPr id="12" name="ZoneTexte 11">
            <a:extLst>
              <a:ext uri="{FF2B5EF4-FFF2-40B4-BE49-F238E27FC236}">
                <a16:creationId xmlns:a16="http://schemas.microsoft.com/office/drawing/2014/main" id="{A6C606B9-3DE5-4A07-B85E-3E2B8E4D4330}"/>
              </a:ext>
            </a:extLst>
          </p:cNvPr>
          <p:cNvSpPr txBox="1"/>
          <p:nvPr/>
        </p:nvSpPr>
        <p:spPr>
          <a:xfrm>
            <a:off x="-16742" y="1841251"/>
            <a:ext cx="9190901" cy="1569660"/>
          </a:xfrm>
          <a:prstGeom prst="rect">
            <a:avLst/>
          </a:prstGeom>
          <a:noFill/>
        </p:spPr>
        <p:txBody>
          <a:bodyPr wrap="square">
            <a:spAutoFit/>
          </a:bodyPr>
          <a:lstStyle/>
          <a:p>
            <a:r>
              <a:rPr lang="en-US" sz="1600" b="1" dirty="0">
                <a:latin typeface="+mn-lt"/>
              </a:rPr>
              <a:t>All pots are mechanically similar and consist of : </a:t>
            </a:r>
          </a:p>
          <a:p>
            <a:r>
              <a:rPr lang="en-US" sz="1600" b="1" dirty="0">
                <a:latin typeface="+mn-lt"/>
              </a:rPr>
              <a:t>1 - a resistive element, </a:t>
            </a:r>
          </a:p>
          <a:p>
            <a:r>
              <a:rPr lang="en-US" sz="1600" b="1" dirty="0">
                <a:latin typeface="+mn-lt"/>
              </a:rPr>
              <a:t>2 - a sliding contact (wiper) that moves along the element making electrical contact along its length, </a:t>
            </a:r>
          </a:p>
          <a:p>
            <a:r>
              <a:rPr lang="en-US" sz="1600" b="1" dirty="0">
                <a:latin typeface="+mn-lt"/>
              </a:rPr>
              <a:t>3 - electrical terminals at each end of the element (pins A and B), </a:t>
            </a:r>
          </a:p>
          <a:p>
            <a:r>
              <a:rPr lang="en-US" sz="1600" b="1" dirty="0">
                <a:latin typeface="+mn-lt"/>
              </a:rPr>
              <a:t>4 - a mechanism that moves the wiper from one end to the other, and </a:t>
            </a:r>
          </a:p>
          <a:p>
            <a:r>
              <a:rPr lang="en-US" sz="1600" b="1" dirty="0">
                <a:latin typeface="+mn-lt"/>
              </a:rPr>
              <a:t>5 - a housing to contain and protect the element and wiper.</a:t>
            </a:r>
            <a:endParaRPr lang="fr-FR" sz="1600" b="1" dirty="0">
              <a:latin typeface="+mn-lt"/>
            </a:endParaRPr>
          </a:p>
        </p:txBody>
      </p:sp>
      <p:sp>
        <p:nvSpPr>
          <p:cNvPr id="16" name="ZoneTexte 15">
            <a:extLst>
              <a:ext uri="{FF2B5EF4-FFF2-40B4-BE49-F238E27FC236}">
                <a16:creationId xmlns:a16="http://schemas.microsoft.com/office/drawing/2014/main" id="{A0AA9DA7-5014-4912-B6FE-2D67232B992A}"/>
              </a:ext>
            </a:extLst>
          </p:cNvPr>
          <p:cNvSpPr txBox="1"/>
          <p:nvPr/>
        </p:nvSpPr>
        <p:spPr>
          <a:xfrm>
            <a:off x="0" y="3717032"/>
            <a:ext cx="5220072" cy="1077218"/>
          </a:xfrm>
          <a:prstGeom prst="rect">
            <a:avLst/>
          </a:prstGeom>
          <a:noFill/>
        </p:spPr>
        <p:txBody>
          <a:bodyPr wrap="square">
            <a:spAutoFit/>
          </a:bodyPr>
          <a:lstStyle/>
          <a:p>
            <a:r>
              <a:rPr lang="en-US" sz="1600" b="1" dirty="0">
                <a:latin typeface="+mn-lt"/>
              </a:rPr>
              <a:t>The device can form : </a:t>
            </a:r>
          </a:p>
          <a:p>
            <a:r>
              <a:rPr lang="en-US" sz="1600" b="1" dirty="0">
                <a:solidFill>
                  <a:srgbClr val="C00000"/>
                </a:solidFill>
                <a:latin typeface="+mn-lt"/>
              </a:rPr>
              <a:t>1 - a variable resistor or rheostat, if only two terminals are used (one end and the wiper) OR </a:t>
            </a:r>
            <a:endParaRPr lang="fr-FR" sz="1600" b="1" dirty="0">
              <a:solidFill>
                <a:srgbClr val="C00000"/>
              </a:solidFill>
              <a:latin typeface="+mn-lt"/>
            </a:endParaRPr>
          </a:p>
          <a:p>
            <a:r>
              <a:rPr lang="en-US" sz="1600" b="1" dirty="0">
                <a:solidFill>
                  <a:srgbClr val="0070C0"/>
                </a:solidFill>
                <a:latin typeface="+mn-lt"/>
              </a:rPr>
              <a:t>2 - an adjustable voltage divider if all three terminals are used</a:t>
            </a:r>
          </a:p>
        </p:txBody>
      </p:sp>
      <p:pic>
        <p:nvPicPr>
          <p:cNvPr id="18" name="Image 17">
            <a:extLst>
              <a:ext uri="{FF2B5EF4-FFF2-40B4-BE49-F238E27FC236}">
                <a16:creationId xmlns:a16="http://schemas.microsoft.com/office/drawing/2014/main" id="{52968B5F-7F7C-4593-91B1-2522F8210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858" y="3214813"/>
            <a:ext cx="4049218" cy="1798363"/>
          </a:xfrm>
          <a:prstGeom prst="rect">
            <a:avLst/>
          </a:prstGeom>
        </p:spPr>
      </p:pic>
      <p:sp>
        <p:nvSpPr>
          <p:cNvPr id="19" name="ZoneTexte 18">
            <a:extLst>
              <a:ext uri="{FF2B5EF4-FFF2-40B4-BE49-F238E27FC236}">
                <a16:creationId xmlns:a16="http://schemas.microsoft.com/office/drawing/2014/main" id="{DAD47BEB-521C-4B65-938D-FD89B82968E1}"/>
              </a:ext>
            </a:extLst>
          </p:cNvPr>
          <p:cNvSpPr txBox="1"/>
          <p:nvPr/>
        </p:nvSpPr>
        <p:spPr>
          <a:xfrm>
            <a:off x="10063" y="4941168"/>
            <a:ext cx="9164096" cy="830997"/>
          </a:xfrm>
          <a:prstGeom prst="rect">
            <a:avLst/>
          </a:prstGeom>
          <a:noFill/>
        </p:spPr>
        <p:txBody>
          <a:bodyPr wrap="square">
            <a:spAutoFit/>
          </a:bodyPr>
          <a:lstStyle/>
          <a:p>
            <a:r>
              <a:rPr lang="en-US" sz="1600" b="1" i="1" dirty="0">
                <a:solidFill>
                  <a:srgbClr val="7030A0"/>
                </a:solidFill>
                <a:latin typeface="+mn-lt"/>
              </a:rPr>
              <a:t>Remarks: </a:t>
            </a:r>
          </a:p>
          <a:p>
            <a:r>
              <a:rPr lang="en-US" sz="1600" b="1" i="1" dirty="0">
                <a:solidFill>
                  <a:srgbClr val="7030A0"/>
                </a:solidFill>
                <a:latin typeface="+mn-lt"/>
              </a:rPr>
              <a:t>1 - Pots are generally referenced by form factor and overall resistance (the resistance between terminals A and </a:t>
            </a:r>
          </a:p>
          <a:p>
            <a:r>
              <a:rPr lang="en-US" sz="1600" b="1" i="1" dirty="0">
                <a:solidFill>
                  <a:srgbClr val="7030A0"/>
                </a:solidFill>
                <a:latin typeface="+mn-lt"/>
              </a:rPr>
              <a:t>2 - Connection between W and A avoids having an infinite resistance if mechanical potentiometer contact is lost!</a:t>
            </a:r>
            <a:endParaRPr lang="fr-FR" sz="1600" b="1" i="1" dirty="0">
              <a:solidFill>
                <a:srgbClr val="7030A0"/>
              </a:solidFill>
              <a:latin typeface="+mn-lt"/>
            </a:endParaRPr>
          </a:p>
        </p:txBody>
      </p:sp>
      <p:sp>
        <p:nvSpPr>
          <p:cNvPr id="21" name="ZoneTexte 20">
            <a:extLst>
              <a:ext uri="{FF2B5EF4-FFF2-40B4-BE49-F238E27FC236}">
                <a16:creationId xmlns:a16="http://schemas.microsoft.com/office/drawing/2014/main" id="{FDBA5342-446B-4828-B634-61C101A0D457}"/>
              </a:ext>
            </a:extLst>
          </p:cNvPr>
          <p:cNvSpPr txBox="1"/>
          <p:nvPr/>
        </p:nvSpPr>
        <p:spPr>
          <a:xfrm>
            <a:off x="-9691" y="5772165"/>
            <a:ext cx="9433048" cy="738664"/>
          </a:xfrm>
          <a:prstGeom prst="rect">
            <a:avLst/>
          </a:prstGeom>
          <a:noFill/>
        </p:spPr>
        <p:txBody>
          <a:bodyPr wrap="square">
            <a:spAutoFit/>
          </a:bodyPr>
          <a:lstStyle/>
          <a:p>
            <a:r>
              <a:rPr lang="en-US" b="1" dirty="0">
                <a:latin typeface="+mn-lt"/>
              </a:rPr>
              <a:t>What is a Digital Potentiometer?</a:t>
            </a:r>
          </a:p>
          <a:p>
            <a:r>
              <a:rPr lang="en-US" dirty="0">
                <a:latin typeface="+mn-lt"/>
              </a:rPr>
              <a:t>Simply put, a digital potentiometer (</a:t>
            </a:r>
            <a:r>
              <a:rPr lang="en-US" dirty="0" err="1">
                <a:latin typeface="+mn-lt"/>
              </a:rPr>
              <a:t>a.k.a</a:t>
            </a:r>
            <a:r>
              <a:rPr lang="en-US" dirty="0">
                <a:latin typeface="+mn-lt"/>
              </a:rPr>
              <a:t> </a:t>
            </a:r>
            <a:r>
              <a:rPr lang="en-US" dirty="0" err="1">
                <a:latin typeface="+mn-lt"/>
              </a:rPr>
              <a:t>digipot</a:t>
            </a:r>
            <a:r>
              <a:rPr lang="en-US" dirty="0">
                <a:latin typeface="+mn-lt"/>
              </a:rPr>
              <a:t>) is electronic hardware that performs the same functions as analog potentiometers, </a:t>
            </a:r>
            <a:r>
              <a:rPr lang="en-US" b="1" dirty="0">
                <a:solidFill>
                  <a:srgbClr val="FF0000"/>
                </a:solidFill>
                <a:latin typeface="+mn-lt"/>
              </a:rPr>
              <a:t>but they have no moving parts.</a:t>
            </a:r>
          </a:p>
        </p:txBody>
      </p:sp>
    </p:spTree>
    <p:extLst>
      <p:ext uri="{BB962C8B-B14F-4D97-AF65-F5344CB8AC3E}">
        <p14:creationId xmlns:p14="http://schemas.microsoft.com/office/powerpoint/2010/main" val="5955081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A202C3-4BE4-475E-A21F-8D6582C2DD6B}"/>
              </a:ext>
            </a:extLst>
          </p:cNvPr>
          <p:cNvSpPr>
            <a:spLocks noGrp="1"/>
          </p:cNvSpPr>
          <p:nvPr>
            <p:ph type="title"/>
          </p:nvPr>
        </p:nvSpPr>
        <p:spPr/>
        <p:txBody>
          <a:bodyPr/>
          <a:lstStyle/>
          <a:p>
            <a:r>
              <a:rPr lang="fr-FR" dirty="0"/>
              <a:t>MCP 41xxx – DIGITAL POTENTIOMETER </a:t>
            </a:r>
          </a:p>
        </p:txBody>
      </p:sp>
      <p:sp>
        <p:nvSpPr>
          <p:cNvPr id="3" name="Espace réservé du numéro de diapositive 2">
            <a:extLst>
              <a:ext uri="{FF2B5EF4-FFF2-40B4-BE49-F238E27FC236}">
                <a16:creationId xmlns:a16="http://schemas.microsoft.com/office/drawing/2014/main" id="{7E376D28-43C3-4181-97DF-F3106A14B2EF}"/>
              </a:ext>
            </a:extLst>
          </p:cNvPr>
          <p:cNvSpPr>
            <a:spLocks noGrp="1"/>
          </p:cNvSpPr>
          <p:nvPr>
            <p:ph type="sldNum" sz="quarter" idx="12"/>
          </p:nvPr>
        </p:nvSpPr>
        <p:spPr/>
        <p:txBody>
          <a:bodyPr/>
          <a:lstStyle/>
          <a:p>
            <a:pPr>
              <a:defRPr/>
            </a:pPr>
            <a:fld id="{E652A8FB-8C76-45BB-8D82-93F8E151003C}" type="slidenum">
              <a:rPr lang="fr-FR" smtClean="0"/>
              <a:pPr>
                <a:defRPr/>
              </a:pPr>
              <a:t>223</a:t>
            </a:fld>
            <a:endParaRPr lang="fr-FR"/>
          </a:p>
        </p:txBody>
      </p:sp>
      <p:pic>
        <p:nvPicPr>
          <p:cNvPr id="5" name="Image 4">
            <a:extLst>
              <a:ext uri="{FF2B5EF4-FFF2-40B4-BE49-F238E27FC236}">
                <a16:creationId xmlns:a16="http://schemas.microsoft.com/office/drawing/2014/main" id="{FCC75C14-C141-4346-834B-3AC03D0FA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45" y="1920092"/>
            <a:ext cx="1895152" cy="1513846"/>
          </a:xfrm>
          <a:prstGeom prst="rect">
            <a:avLst/>
          </a:prstGeom>
        </p:spPr>
      </p:pic>
      <p:sp>
        <p:nvSpPr>
          <p:cNvPr id="12" name="ZoneTexte 11">
            <a:extLst>
              <a:ext uri="{FF2B5EF4-FFF2-40B4-BE49-F238E27FC236}">
                <a16:creationId xmlns:a16="http://schemas.microsoft.com/office/drawing/2014/main" id="{8F294F79-FDF7-491D-8013-78DBE269566A}"/>
              </a:ext>
            </a:extLst>
          </p:cNvPr>
          <p:cNvSpPr txBox="1"/>
          <p:nvPr/>
        </p:nvSpPr>
        <p:spPr>
          <a:xfrm>
            <a:off x="-20096" y="6309320"/>
            <a:ext cx="9128600" cy="276999"/>
          </a:xfrm>
          <a:prstGeom prst="rect">
            <a:avLst/>
          </a:prstGeom>
          <a:noFill/>
        </p:spPr>
        <p:txBody>
          <a:bodyPr wrap="square">
            <a:spAutoFit/>
          </a:bodyPr>
          <a:lstStyle/>
          <a:p>
            <a:r>
              <a:rPr lang="fr-FR" sz="1200" b="1" dirty="0">
                <a:latin typeface="+mn-lt"/>
              </a:rPr>
              <a:t>https://arduinoplusplus.files.wordpress.com/2018/01/mcp41xxx-42xxx-digital-pot-with-spi-interface.pdf</a:t>
            </a:r>
          </a:p>
        </p:txBody>
      </p:sp>
      <p:pic>
        <p:nvPicPr>
          <p:cNvPr id="14" name="Image 13">
            <a:extLst>
              <a:ext uri="{FF2B5EF4-FFF2-40B4-BE49-F238E27FC236}">
                <a16:creationId xmlns:a16="http://schemas.microsoft.com/office/drawing/2014/main" id="{7BD3648F-C4A5-4569-8088-B1779127F3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6338" y="2014787"/>
            <a:ext cx="1257906" cy="1351956"/>
          </a:xfrm>
          <a:prstGeom prst="rect">
            <a:avLst/>
          </a:prstGeom>
        </p:spPr>
      </p:pic>
      <p:pic>
        <p:nvPicPr>
          <p:cNvPr id="16" name="Image 15">
            <a:extLst>
              <a:ext uri="{FF2B5EF4-FFF2-40B4-BE49-F238E27FC236}">
                <a16:creationId xmlns:a16="http://schemas.microsoft.com/office/drawing/2014/main" id="{CB7D511D-6B08-4986-A2C8-0ACEE06BB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8003" y="2045806"/>
            <a:ext cx="4752528" cy="4263405"/>
          </a:xfrm>
          <a:prstGeom prst="rect">
            <a:avLst/>
          </a:prstGeom>
        </p:spPr>
      </p:pic>
      <p:graphicFrame>
        <p:nvGraphicFramePr>
          <p:cNvPr id="17" name="Tableau 16">
            <a:extLst>
              <a:ext uri="{FF2B5EF4-FFF2-40B4-BE49-F238E27FC236}">
                <a16:creationId xmlns:a16="http://schemas.microsoft.com/office/drawing/2014/main" id="{84F15CA6-DEDF-4577-AE15-23AAAE585BC0}"/>
              </a:ext>
            </a:extLst>
          </p:cNvPr>
          <p:cNvGraphicFramePr>
            <a:graphicFrameLocks noGrp="1"/>
          </p:cNvGraphicFramePr>
          <p:nvPr>
            <p:extLst>
              <p:ext uri="{D42A27DB-BD31-4B8C-83A1-F6EECF244321}">
                <p14:modId xmlns:p14="http://schemas.microsoft.com/office/powerpoint/2010/main" val="3090587131"/>
              </p:ext>
            </p:extLst>
          </p:nvPr>
        </p:nvGraphicFramePr>
        <p:xfrm>
          <a:off x="93711" y="3470279"/>
          <a:ext cx="4438346" cy="2808120"/>
        </p:xfrm>
        <a:graphic>
          <a:graphicData uri="http://schemas.openxmlformats.org/drawingml/2006/table">
            <a:tbl>
              <a:tblPr>
                <a:tableStyleId>{775DCB02-9BB8-47FD-8907-85C794F793BA}</a:tableStyleId>
              </a:tblPr>
              <a:tblGrid>
                <a:gridCol w="333890">
                  <a:extLst>
                    <a:ext uri="{9D8B030D-6E8A-4147-A177-3AD203B41FA5}">
                      <a16:colId xmlns:a16="http://schemas.microsoft.com/office/drawing/2014/main" val="687019546"/>
                    </a:ext>
                  </a:extLst>
                </a:gridCol>
                <a:gridCol w="576064">
                  <a:extLst>
                    <a:ext uri="{9D8B030D-6E8A-4147-A177-3AD203B41FA5}">
                      <a16:colId xmlns:a16="http://schemas.microsoft.com/office/drawing/2014/main" val="3727173796"/>
                    </a:ext>
                  </a:extLst>
                </a:gridCol>
                <a:gridCol w="3528392">
                  <a:extLst>
                    <a:ext uri="{9D8B030D-6E8A-4147-A177-3AD203B41FA5}">
                      <a16:colId xmlns:a16="http://schemas.microsoft.com/office/drawing/2014/main" val="1042871069"/>
                    </a:ext>
                  </a:extLst>
                </a:gridCol>
              </a:tblGrid>
              <a:tr h="97406">
                <a:tc gridSpan="3">
                  <a:txBody>
                    <a:bodyPr/>
                    <a:lstStyle/>
                    <a:p>
                      <a:pPr algn="ctr"/>
                      <a:r>
                        <a:rPr lang="fr-FR" sz="1200" b="1" dirty="0">
                          <a:effectLst/>
                        </a:rPr>
                        <a:t>MCP41xx Digital </a:t>
                      </a:r>
                      <a:r>
                        <a:rPr lang="fr-FR" sz="1200" b="1" dirty="0" err="1">
                          <a:effectLst/>
                        </a:rPr>
                        <a:t>Potentiometer</a:t>
                      </a:r>
                      <a:endParaRPr lang="fr-FR" sz="1200" dirty="0"/>
                    </a:p>
                  </a:txBody>
                  <a:tcPr marL="12390" marR="12390" marT="12390" marB="12390" anchor="ct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523023694"/>
                  </a:ext>
                </a:extLst>
              </a:tr>
              <a:tr h="97406">
                <a:tc>
                  <a:txBody>
                    <a:bodyPr/>
                    <a:lstStyle/>
                    <a:p>
                      <a:r>
                        <a:rPr lang="fr-FR" sz="1200" b="1">
                          <a:effectLst/>
                        </a:rPr>
                        <a:t>Pin #</a:t>
                      </a:r>
                    </a:p>
                  </a:txBody>
                  <a:tcPr marL="12390" marR="12390" marT="12390" marB="12390" anchor="ctr"/>
                </a:tc>
                <a:tc>
                  <a:txBody>
                    <a:bodyPr/>
                    <a:lstStyle/>
                    <a:p>
                      <a:r>
                        <a:rPr lang="fr-FR" sz="1200" b="1">
                          <a:effectLst/>
                        </a:rPr>
                        <a:t>Pin Name</a:t>
                      </a:r>
                    </a:p>
                  </a:txBody>
                  <a:tcPr marL="12390" marR="12390" marT="12390" marB="12390" anchor="ctr"/>
                </a:tc>
                <a:tc>
                  <a:txBody>
                    <a:bodyPr/>
                    <a:lstStyle/>
                    <a:p>
                      <a:r>
                        <a:rPr lang="fr-FR" sz="1200" b="1" dirty="0">
                          <a:effectLst/>
                        </a:rPr>
                        <a:t>Description</a:t>
                      </a:r>
                    </a:p>
                  </a:txBody>
                  <a:tcPr marL="12390" marR="12390" marT="12390" marB="12390" anchor="ctr"/>
                </a:tc>
                <a:extLst>
                  <a:ext uri="{0D108BD9-81ED-4DB2-BD59-A6C34878D82A}">
                    <a16:rowId xmlns:a16="http://schemas.microsoft.com/office/drawing/2014/main" val="2147566005"/>
                  </a:ext>
                </a:extLst>
              </a:tr>
              <a:tr h="513753">
                <a:tc>
                  <a:txBody>
                    <a:bodyPr/>
                    <a:lstStyle/>
                    <a:p>
                      <a:r>
                        <a:rPr lang="fr-FR" sz="1200"/>
                        <a:t>1</a:t>
                      </a:r>
                    </a:p>
                  </a:txBody>
                  <a:tcPr marL="12390" marR="12390" marT="12390" marB="12390" anchor="ctr"/>
                </a:tc>
                <a:tc>
                  <a:txBody>
                    <a:bodyPr/>
                    <a:lstStyle/>
                    <a:p>
                      <a:r>
                        <a:rPr lang="fr-FR" sz="1200" b="1" dirty="0"/>
                        <a:t>CS</a:t>
                      </a:r>
                    </a:p>
                  </a:txBody>
                  <a:tcPr marL="12390" marR="12390" marT="12390" marB="12390" anchor="ctr"/>
                </a:tc>
                <a:tc>
                  <a:txBody>
                    <a:bodyPr/>
                    <a:lstStyle/>
                    <a:p>
                      <a:r>
                        <a:rPr lang="en-US" sz="1200" b="1" dirty="0"/>
                        <a:t>The CS, or Chip Select, pin is the SS (slave select) pin for the SPI interface. It is active low. 0V means the chip is selected and 5V means it is not selected.</a:t>
                      </a:r>
                    </a:p>
                  </a:txBody>
                  <a:tcPr marL="12390" marR="12390" marT="12390" marB="12390" anchor="ctr"/>
                </a:tc>
                <a:extLst>
                  <a:ext uri="{0D108BD9-81ED-4DB2-BD59-A6C34878D82A}">
                    <a16:rowId xmlns:a16="http://schemas.microsoft.com/office/drawing/2014/main" val="2895936209"/>
                  </a:ext>
                </a:extLst>
              </a:tr>
              <a:tr h="183189">
                <a:tc>
                  <a:txBody>
                    <a:bodyPr/>
                    <a:lstStyle/>
                    <a:p>
                      <a:r>
                        <a:rPr lang="fr-FR" sz="1200"/>
                        <a:t>2</a:t>
                      </a:r>
                    </a:p>
                  </a:txBody>
                  <a:tcPr marL="12390" marR="12390" marT="12390" marB="12390" anchor="ctr"/>
                </a:tc>
                <a:tc>
                  <a:txBody>
                    <a:bodyPr/>
                    <a:lstStyle/>
                    <a:p>
                      <a:r>
                        <a:rPr lang="fr-FR" sz="1200" b="1" dirty="0"/>
                        <a:t>SCLK</a:t>
                      </a:r>
                    </a:p>
                  </a:txBody>
                  <a:tcPr marL="12390" marR="12390" marT="12390" marB="12390" anchor="ctr"/>
                </a:tc>
                <a:tc>
                  <a:txBody>
                    <a:bodyPr/>
                    <a:lstStyle/>
                    <a:p>
                      <a:r>
                        <a:rPr lang="en-US" sz="1200" b="1" dirty="0"/>
                        <a:t>SCLK is the Shared/Serial Clock. It is the SPI clock line.</a:t>
                      </a:r>
                    </a:p>
                  </a:txBody>
                  <a:tcPr marL="12390" marR="12390" marT="12390" marB="12390" anchor="ctr"/>
                </a:tc>
                <a:extLst>
                  <a:ext uri="{0D108BD9-81ED-4DB2-BD59-A6C34878D82A}">
                    <a16:rowId xmlns:a16="http://schemas.microsoft.com/office/drawing/2014/main" val="2322090413"/>
                  </a:ext>
                </a:extLst>
              </a:tr>
              <a:tr h="262688">
                <a:tc>
                  <a:txBody>
                    <a:bodyPr/>
                    <a:lstStyle/>
                    <a:p>
                      <a:r>
                        <a:rPr lang="fr-FR" sz="1200"/>
                        <a:t>3</a:t>
                      </a:r>
                    </a:p>
                  </a:txBody>
                  <a:tcPr marL="12390" marR="12390" marT="12390" marB="12390" anchor="ctr"/>
                </a:tc>
                <a:tc>
                  <a:txBody>
                    <a:bodyPr/>
                    <a:lstStyle/>
                    <a:p>
                      <a:r>
                        <a:rPr lang="fr-FR" sz="1200" b="1" dirty="0"/>
                        <a:t>SDI/SDO</a:t>
                      </a:r>
                    </a:p>
                  </a:txBody>
                  <a:tcPr marL="12390" marR="12390" marT="12390" marB="12390" anchor="ctr"/>
                </a:tc>
                <a:tc>
                  <a:txBody>
                    <a:bodyPr/>
                    <a:lstStyle/>
                    <a:p>
                      <a:r>
                        <a:rPr lang="en-US" sz="1200" b="1" dirty="0"/>
                        <a:t>These pins are the serial data in and out, also known as the MOSI and MISO.</a:t>
                      </a:r>
                    </a:p>
                  </a:txBody>
                  <a:tcPr marL="12390" marR="12390" marT="12390" marB="12390" anchor="ctr"/>
                </a:tc>
                <a:extLst>
                  <a:ext uri="{0D108BD9-81ED-4DB2-BD59-A6C34878D82A}">
                    <a16:rowId xmlns:a16="http://schemas.microsoft.com/office/drawing/2014/main" val="4047383598"/>
                  </a:ext>
                </a:extLst>
              </a:tr>
              <a:tr h="179000">
                <a:tc>
                  <a:txBody>
                    <a:bodyPr/>
                    <a:lstStyle/>
                    <a:p>
                      <a:r>
                        <a:rPr lang="fr-FR" sz="1200"/>
                        <a:t>4</a:t>
                      </a:r>
                    </a:p>
                  </a:txBody>
                  <a:tcPr marL="12390" marR="12390" marT="12390" marB="12390" anchor="ctr"/>
                </a:tc>
                <a:tc>
                  <a:txBody>
                    <a:bodyPr/>
                    <a:lstStyle/>
                    <a:p>
                      <a:r>
                        <a:rPr lang="fr-FR" sz="1200" b="1" dirty="0"/>
                        <a:t>V</a:t>
                      </a:r>
                      <a:r>
                        <a:rPr lang="fr-FR" sz="1200" b="1" baseline="-25000" dirty="0"/>
                        <a:t>SS</a:t>
                      </a:r>
                    </a:p>
                  </a:txBody>
                  <a:tcPr marL="12390" marR="12390" marT="12390" marB="12390" anchor="ctr"/>
                </a:tc>
                <a:tc>
                  <a:txBody>
                    <a:bodyPr/>
                    <a:lstStyle/>
                    <a:p>
                      <a:r>
                        <a:rPr lang="en-US" sz="1200" b="1" dirty="0"/>
                        <a:t>This is where ground is connected to.</a:t>
                      </a:r>
                    </a:p>
                  </a:txBody>
                  <a:tcPr marL="12390" marR="12390" marT="12390" marB="12390" anchor="ctr"/>
                </a:tc>
                <a:extLst>
                  <a:ext uri="{0D108BD9-81ED-4DB2-BD59-A6C34878D82A}">
                    <a16:rowId xmlns:a16="http://schemas.microsoft.com/office/drawing/2014/main" val="1425328345"/>
                  </a:ext>
                </a:extLst>
              </a:tr>
              <a:tr h="179000">
                <a:tc>
                  <a:txBody>
                    <a:bodyPr/>
                    <a:lstStyle/>
                    <a:p>
                      <a:r>
                        <a:rPr lang="fr-FR" sz="1200"/>
                        <a:t>5</a:t>
                      </a:r>
                    </a:p>
                  </a:txBody>
                  <a:tcPr marL="12390" marR="12390" marT="12390" marB="12390" anchor="ctr"/>
                </a:tc>
                <a:tc>
                  <a:txBody>
                    <a:bodyPr/>
                    <a:lstStyle/>
                    <a:p>
                      <a:r>
                        <a:rPr lang="fr-FR" sz="1200" b="1" dirty="0"/>
                        <a:t>P0A</a:t>
                      </a:r>
                    </a:p>
                  </a:txBody>
                  <a:tcPr marL="12390" marR="12390" marT="12390" marB="12390" anchor="ctr"/>
                </a:tc>
                <a:tc>
                  <a:txBody>
                    <a:bodyPr/>
                    <a:lstStyle/>
                    <a:p>
                      <a:r>
                        <a:rPr lang="en-US" sz="1200" b="1" dirty="0"/>
                        <a:t>This is one terminal of the potentiometer.</a:t>
                      </a:r>
                    </a:p>
                  </a:txBody>
                  <a:tcPr marL="12390" marR="12390" marT="12390" marB="12390" anchor="ctr"/>
                </a:tc>
                <a:extLst>
                  <a:ext uri="{0D108BD9-81ED-4DB2-BD59-A6C34878D82A}">
                    <a16:rowId xmlns:a16="http://schemas.microsoft.com/office/drawing/2014/main" val="1998147039"/>
                  </a:ext>
                </a:extLst>
              </a:tr>
              <a:tr h="179000">
                <a:tc>
                  <a:txBody>
                    <a:bodyPr/>
                    <a:lstStyle/>
                    <a:p>
                      <a:r>
                        <a:rPr lang="fr-FR" sz="1200"/>
                        <a:t>6</a:t>
                      </a:r>
                    </a:p>
                  </a:txBody>
                  <a:tcPr marL="12390" marR="12390" marT="12390" marB="12390" anchor="ctr"/>
                </a:tc>
                <a:tc>
                  <a:txBody>
                    <a:bodyPr/>
                    <a:lstStyle/>
                    <a:p>
                      <a:r>
                        <a:rPr lang="fr-FR" sz="1200" b="1" dirty="0"/>
                        <a:t>P0W</a:t>
                      </a:r>
                    </a:p>
                  </a:txBody>
                  <a:tcPr marL="12390" marR="12390" marT="12390" marB="12390" anchor="ctr"/>
                </a:tc>
                <a:tc>
                  <a:txBody>
                    <a:bodyPr/>
                    <a:lstStyle/>
                    <a:p>
                      <a:r>
                        <a:rPr lang="en-US" sz="1200" b="1" dirty="0"/>
                        <a:t>This is the wiper terminal of the potentiometer.</a:t>
                      </a:r>
                    </a:p>
                  </a:txBody>
                  <a:tcPr marL="12390" marR="12390" marT="12390" marB="12390" anchor="ctr"/>
                </a:tc>
                <a:extLst>
                  <a:ext uri="{0D108BD9-81ED-4DB2-BD59-A6C34878D82A}">
                    <a16:rowId xmlns:a16="http://schemas.microsoft.com/office/drawing/2014/main" val="364307716"/>
                  </a:ext>
                </a:extLst>
              </a:tr>
              <a:tr h="179000">
                <a:tc>
                  <a:txBody>
                    <a:bodyPr/>
                    <a:lstStyle/>
                    <a:p>
                      <a:r>
                        <a:rPr lang="fr-FR" sz="1200"/>
                        <a:t>7</a:t>
                      </a:r>
                    </a:p>
                  </a:txBody>
                  <a:tcPr marL="12390" marR="12390" marT="12390" marB="12390" anchor="ctr"/>
                </a:tc>
                <a:tc>
                  <a:txBody>
                    <a:bodyPr/>
                    <a:lstStyle/>
                    <a:p>
                      <a:r>
                        <a:rPr lang="fr-FR" sz="1200" b="1" dirty="0"/>
                        <a:t>P0B</a:t>
                      </a:r>
                    </a:p>
                  </a:txBody>
                  <a:tcPr marL="12390" marR="12390" marT="12390" marB="12390" anchor="ctr"/>
                </a:tc>
                <a:tc>
                  <a:txBody>
                    <a:bodyPr/>
                    <a:lstStyle/>
                    <a:p>
                      <a:r>
                        <a:rPr lang="en-US" sz="1200" b="1" dirty="0"/>
                        <a:t>This is one terminal of the potentiometer.</a:t>
                      </a:r>
                    </a:p>
                  </a:txBody>
                  <a:tcPr marL="12390" marR="12390" marT="12390" marB="12390" anchor="ctr"/>
                </a:tc>
                <a:extLst>
                  <a:ext uri="{0D108BD9-81ED-4DB2-BD59-A6C34878D82A}">
                    <a16:rowId xmlns:a16="http://schemas.microsoft.com/office/drawing/2014/main" val="3508659435"/>
                  </a:ext>
                </a:extLst>
              </a:tr>
              <a:tr h="183189">
                <a:tc>
                  <a:txBody>
                    <a:bodyPr/>
                    <a:lstStyle/>
                    <a:p>
                      <a:r>
                        <a:rPr lang="fr-FR" sz="1200"/>
                        <a:t>8</a:t>
                      </a:r>
                    </a:p>
                  </a:txBody>
                  <a:tcPr marL="12390" marR="12390" marT="12390" marB="12390" anchor="ctr"/>
                </a:tc>
                <a:tc>
                  <a:txBody>
                    <a:bodyPr/>
                    <a:lstStyle/>
                    <a:p>
                      <a:r>
                        <a:rPr lang="fr-FR" sz="1200" b="1" dirty="0"/>
                        <a:t>V</a:t>
                      </a:r>
                      <a:r>
                        <a:rPr lang="fr-FR" sz="1200" b="1" baseline="-25000" dirty="0"/>
                        <a:t>DD</a:t>
                      </a:r>
                    </a:p>
                  </a:txBody>
                  <a:tcPr marL="12390" marR="12390" marT="12390" marB="12390" anchor="ctr"/>
                </a:tc>
                <a:tc>
                  <a:txBody>
                    <a:bodyPr/>
                    <a:lstStyle/>
                    <a:p>
                      <a:r>
                        <a:rPr lang="en-US" sz="1200" b="1" dirty="0"/>
                        <a:t>This is where the positive voltage source connects to.</a:t>
                      </a:r>
                    </a:p>
                  </a:txBody>
                  <a:tcPr marL="12390" marR="12390" marT="12390" marB="12390" anchor="ctr"/>
                </a:tc>
                <a:extLst>
                  <a:ext uri="{0D108BD9-81ED-4DB2-BD59-A6C34878D82A}">
                    <a16:rowId xmlns:a16="http://schemas.microsoft.com/office/drawing/2014/main" val="4215628384"/>
                  </a:ext>
                </a:extLst>
              </a:tr>
            </a:tbl>
          </a:graphicData>
        </a:graphic>
      </p:graphicFrame>
      <p:sp>
        <p:nvSpPr>
          <p:cNvPr id="19" name="ZoneTexte 18">
            <a:extLst>
              <a:ext uri="{FF2B5EF4-FFF2-40B4-BE49-F238E27FC236}">
                <a16:creationId xmlns:a16="http://schemas.microsoft.com/office/drawing/2014/main" id="{2448E3A0-7404-4C7A-91A8-C8825AD0F9EE}"/>
              </a:ext>
            </a:extLst>
          </p:cNvPr>
          <p:cNvSpPr txBox="1"/>
          <p:nvPr/>
        </p:nvSpPr>
        <p:spPr>
          <a:xfrm>
            <a:off x="11812" y="483832"/>
            <a:ext cx="4602144" cy="1384995"/>
          </a:xfrm>
          <a:prstGeom prst="rect">
            <a:avLst/>
          </a:prstGeom>
          <a:noFill/>
        </p:spPr>
        <p:txBody>
          <a:bodyPr wrap="square">
            <a:spAutoFit/>
          </a:bodyPr>
          <a:lstStyle/>
          <a:p>
            <a:r>
              <a:rPr lang="fr-FR" b="1" dirty="0">
                <a:latin typeface="+mn-lt"/>
              </a:rPr>
              <a:t>The MCP41100 </a:t>
            </a:r>
            <a:r>
              <a:rPr lang="fr-FR" b="1" dirty="0" err="1">
                <a:latin typeface="+mn-lt"/>
              </a:rPr>
              <a:t>is</a:t>
            </a:r>
            <a:r>
              <a:rPr lang="fr-FR" b="1" dirty="0">
                <a:latin typeface="+mn-lt"/>
              </a:rPr>
              <a:t> a simple SPI 100k digital </a:t>
            </a:r>
            <a:r>
              <a:rPr lang="fr-FR" b="1" dirty="0" err="1">
                <a:latin typeface="+mn-lt"/>
              </a:rPr>
              <a:t>potentiometer</a:t>
            </a:r>
            <a:r>
              <a:rPr lang="fr-FR" b="1" dirty="0">
                <a:latin typeface="+mn-lt"/>
              </a:rPr>
              <a:t>, </a:t>
            </a:r>
            <a:r>
              <a:rPr lang="fr-FR" b="1" dirty="0" err="1">
                <a:latin typeface="+mn-lt"/>
              </a:rPr>
              <a:t>although</a:t>
            </a:r>
            <a:r>
              <a:rPr lang="fr-FR" b="1" dirty="0">
                <a:latin typeface="+mn-lt"/>
              </a:rPr>
              <a:t> </a:t>
            </a:r>
            <a:r>
              <a:rPr lang="fr-FR" b="1" dirty="0" err="1">
                <a:latin typeface="+mn-lt"/>
              </a:rPr>
              <a:t>there</a:t>
            </a:r>
            <a:r>
              <a:rPr lang="fr-FR" b="1" dirty="0">
                <a:latin typeface="+mn-lt"/>
              </a:rPr>
              <a:t> are </a:t>
            </a:r>
            <a:r>
              <a:rPr lang="fr-FR" b="1" dirty="0" err="1">
                <a:latin typeface="+mn-lt"/>
              </a:rPr>
              <a:t>also</a:t>
            </a:r>
            <a:r>
              <a:rPr lang="fr-FR" b="1" dirty="0">
                <a:latin typeface="+mn-lt"/>
              </a:rPr>
              <a:t> 10k and 50k </a:t>
            </a:r>
            <a:r>
              <a:rPr lang="fr-FR" b="1" dirty="0" err="1">
                <a:latin typeface="+mn-lt"/>
              </a:rPr>
              <a:t>potentiometers</a:t>
            </a:r>
            <a:r>
              <a:rPr lang="fr-FR" b="1" dirty="0">
                <a:latin typeface="+mn-lt"/>
              </a:rPr>
              <a:t>, </a:t>
            </a:r>
            <a:r>
              <a:rPr lang="fr-FR" b="1" dirty="0" err="1">
                <a:latin typeface="+mn-lt"/>
              </a:rPr>
              <a:t>we</a:t>
            </a:r>
            <a:r>
              <a:rPr lang="fr-FR" b="1" dirty="0">
                <a:latin typeface="+mn-lt"/>
              </a:rPr>
              <a:t> </a:t>
            </a:r>
            <a:r>
              <a:rPr lang="fr-FR" b="1" dirty="0" err="1">
                <a:latin typeface="+mn-lt"/>
              </a:rPr>
              <a:t>will</a:t>
            </a:r>
            <a:r>
              <a:rPr lang="fr-FR" b="1" dirty="0">
                <a:latin typeface="+mn-lt"/>
              </a:rPr>
              <a:t> have to </a:t>
            </a:r>
            <a:r>
              <a:rPr lang="fr-FR" b="1" dirty="0" err="1">
                <a:latin typeface="+mn-lt"/>
              </a:rPr>
              <a:t>choose</a:t>
            </a:r>
            <a:r>
              <a:rPr lang="fr-FR" b="1" dirty="0">
                <a:latin typeface="+mn-lt"/>
              </a:rPr>
              <a:t> the one </a:t>
            </a:r>
            <a:r>
              <a:rPr lang="fr-FR" b="1" dirty="0" err="1">
                <a:latin typeface="+mn-lt"/>
              </a:rPr>
              <a:t>we</a:t>
            </a:r>
            <a:r>
              <a:rPr lang="fr-FR" b="1" dirty="0">
                <a:latin typeface="+mn-lt"/>
              </a:rPr>
              <a:t> </a:t>
            </a:r>
            <a:r>
              <a:rPr lang="fr-FR" b="1" dirty="0" err="1">
                <a:latin typeface="+mn-lt"/>
              </a:rPr>
              <a:t>need</a:t>
            </a:r>
            <a:r>
              <a:rPr lang="fr-FR" b="1" dirty="0">
                <a:latin typeface="+mn-lt"/>
              </a:rPr>
              <a:t> for </a:t>
            </a:r>
            <a:r>
              <a:rPr lang="fr-FR" b="1" dirty="0" err="1">
                <a:latin typeface="+mn-lt"/>
              </a:rPr>
              <a:t>our</a:t>
            </a:r>
            <a:r>
              <a:rPr lang="fr-FR" b="1" dirty="0">
                <a:latin typeface="+mn-lt"/>
              </a:rPr>
              <a:t> </a:t>
            </a:r>
            <a:r>
              <a:rPr lang="fr-FR" b="1" dirty="0" err="1">
                <a:latin typeface="+mn-lt"/>
              </a:rPr>
              <a:t>project</a:t>
            </a:r>
            <a:r>
              <a:rPr lang="fr-FR" b="1" dirty="0">
                <a:latin typeface="+mn-lt"/>
              </a:rPr>
              <a:t>.</a:t>
            </a:r>
          </a:p>
          <a:p>
            <a:endParaRPr lang="fr-FR" b="1" dirty="0">
              <a:latin typeface="+mn-lt"/>
            </a:endParaRPr>
          </a:p>
          <a:p>
            <a:r>
              <a:rPr lang="fr-FR" b="1" dirty="0">
                <a:latin typeface="+mn-lt"/>
              </a:rPr>
              <a:t>There </a:t>
            </a:r>
            <a:r>
              <a:rPr lang="fr-FR" b="1" dirty="0" err="1">
                <a:latin typeface="+mn-lt"/>
              </a:rPr>
              <a:t>is</a:t>
            </a:r>
            <a:r>
              <a:rPr lang="fr-FR" b="1" dirty="0">
                <a:latin typeface="+mn-lt"/>
              </a:rPr>
              <a:t> </a:t>
            </a:r>
            <a:r>
              <a:rPr lang="fr-FR" b="1" dirty="0" err="1">
                <a:latin typeface="+mn-lt"/>
              </a:rPr>
              <a:t>also</a:t>
            </a:r>
            <a:r>
              <a:rPr lang="fr-FR" b="1" dirty="0">
                <a:latin typeface="+mn-lt"/>
              </a:rPr>
              <a:t> the MCP42XXX </a:t>
            </a:r>
            <a:r>
              <a:rPr lang="fr-FR" b="1" dirty="0" err="1">
                <a:latin typeface="+mn-lt"/>
              </a:rPr>
              <a:t>series</a:t>
            </a:r>
            <a:r>
              <a:rPr lang="fr-FR" b="1" dirty="0">
                <a:latin typeface="+mn-lt"/>
              </a:rPr>
              <a:t> </a:t>
            </a:r>
            <a:r>
              <a:rPr lang="fr-FR" b="1" dirty="0" err="1">
                <a:latin typeface="+mn-lt"/>
              </a:rPr>
              <a:t>which</a:t>
            </a:r>
            <a:r>
              <a:rPr lang="fr-FR" b="1" dirty="0">
                <a:latin typeface="+mn-lt"/>
              </a:rPr>
              <a:t> </a:t>
            </a:r>
            <a:r>
              <a:rPr lang="fr-FR" b="1" dirty="0" err="1">
                <a:latin typeface="+mn-lt"/>
              </a:rPr>
              <a:t>will</a:t>
            </a:r>
            <a:r>
              <a:rPr lang="fr-FR" b="1" dirty="0">
                <a:latin typeface="+mn-lt"/>
              </a:rPr>
              <a:t> </a:t>
            </a:r>
            <a:r>
              <a:rPr lang="fr-FR" b="1" dirty="0" err="1">
                <a:latin typeface="+mn-lt"/>
              </a:rPr>
              <a:t>be</a:t>
            </a:r>
            <a:r>
              <a:rPr lang="fr-FR" b="1" dirty="0">
                <a:latin typeface="+mn-lt"/>
              </a:rPr>
              <a:t> </a:t>
            </a:r>
            <a:r>
              <a:rPr lang="fr-FR" b="1" dirty="0" err="1">
                <a:latin typeface="+mn-lt"/>
              </a:rPr>
              <a:t>two</a:t>
            </a:r>
            <a:r>
              <a:rPr lang="fr-FR" b="1" dirty="0">
                <a:latin typeface="+mn-lt"/>
              </a:rPr>
              <a:t> </a:t>
            </a:r>
            <a:r>
              <a:rPr lang="fr-FR" b="1" dirty="0" err="1">
                <a:latin typeface="+mn-lt"/>
              </a:rPr>
              <a:t>potentiometers</a:t>
            </a:r>
            <a:r>
              <a:rPr lang="fr-FR" b="1" dirty="0">
                <a:latin typeface="+mn-lt"/>
              </a:rPr>
              <a:t> in the </a:t>
            </a:r>
            <a:r>
              <a:rPr lang="fr-FR" b="1" dirty="0" err="1">
                <a:latin typeface="+mn-lt"/>
              </a:rPr>
              <a:t>same</a:t>
            </a:r>
            <a:r>
              <a:rPr lang="fr-FR" b="1" dirty="0">
                <a:latin typeface="+mn-lt"/>
              </a:rPr>
              <a:t> package.</a:t>
            </a:r>
          </a:p>
        </p:txBody>
      </p:sp>
      <p:sp>
        <p:nvSpPr>
          <p:cNvPr id="21" name="ZoneTexte 20">
            <a:extLst>
              <a:ext uri="{FF2B5EF4-FFF2-40B4-BE49-F238E27FC236}">
                <a16:creationId xmlns:a16="http://schemas.microsoft.com/office/drawing/2014/main" id="{C37CF458-9BE1-41C0-90FF-B509053E680A}"/>
              </a:ext>
            </a:extLst>
          </p:cNvPr>
          <p:cNvSpPr txBox="1"/>
          <p:nvPr/>
        </p:nvSpPr>
        <p:spPr>
          <a:xfrm>
            <a:off x="4409911" y="502564"/>
            <a:ext cx="4720620" cy="1569660"/>
          </a:xfrm>
          <a:prstGeom prst="rect">
            <a:avLst/>
          </a:prstGeom>
          <a:noFill/>
        </p:spPr>
        <p:txBody>
          <a:bodyPr wrap="square">
            <a:spAutoFit/>
          </a:bodyPr>
          <a:lstStyle/>
          <a:p>
            <a:r>
              <a:rPr lang="en-US" sz="1200" b="1" dirty="0">
                <a:latin typeface="+mn-lt"/>
              </a:rPr>
              <a:t>Controlling the </a:t>
            </a:r>
            <a:r>
              <a:rPr lang="en-US" sz="1200" b="1" dirty="0" err="1">
                <a:latin typeface="+mn-lt"/>
              </a:rPr>
              <a:t>Digipot</a:t>
            </a:r>
            <a:r>
              <a:rPr lang="en-US" sz="1200" b="1" dirty="0">
                <a:latin typeface="+mn-lt"/>
              </a:rPr>
              <a:t>: </a:t>
            </a:r>
            <a:r>
              <a:rPr lang="en-US" sz="1200" dirty="0">
                <a:latin typeface="+mn-lt"/>
              </a:rPr>
              <a:t>Pot control is through the SPI interface writing to the 8-bit pot control register =&gt; 256 values. </a:t>
            </a:r>
          </a:p>
          <a:p>
            <a:pPr marL="171450" indent="-171450">
              <a:buFont typeface="Symbol" panose="05050102010706020507" pitchFamily="18" charset="2"/>
              <a:buChar char="Þ"/>
            </a:pPr>
            <a:r>
              <a:rPr lang="en-US" sz="1200" dirty="0">
                <a:latin typeface="+mn-lt"/>
              </a:rPr>
              <a:t>these pots can only be set in increments of 1/255th of the full scale resistance of the pot. </a:t>
            </a:r>
          </a:p>
          <a:p>
            <a:pPr marL="171450" indent="-171450">
              <a:buFont typeface="Symbol" panose="05050102010706020507" pitchFamily="18" charset="2"/>
              <a:buChar char="Þ"/>
            </a:pPr>
            <a:r>
              <a:rPr lang="en-US" sz="1200" dirty="0">
                <a:latin typeface="+mn-lt"/>
              </a:rPr>
              <a:t>For example, a 10kΩ pot can be set in increments of 10,000/255</a:t>
            </a:r>
            <a:r>
              <a:rPr lang="en-US" sz="1200" dirty="0">
                <a:latin typeface="+mn-lt"/>
                <a:sym typeface="Symbol" panose="05050102010706020507" pitchFamily="18" charset="2"/>
              </a:rPr>
              <a:t></a:t>
            </a:r>
            <a:r>
              <a:rPr lang="en-US" sz="1200" dirty="0">
                <a:latin typeface="+mn-lt"/>
              </a:rPr>
              <a:t> per step (or 39.2Ω/step) or 392 Ω/step for the 100k</a:t>
            </a:r>
          </a:p>
          <a:p>
            <a:endParaRPr lang="en-US" sz="1200" dirty="0">
              <a:latin typeface="+mn-lt"/>
            </a:endParaRPr>
          </a:p>
          <a:p>
            <a:r>
              <a:rPr lang="en-US" sz="1200" b="1" dirty="0">
                <a:latin typeface="+mn-lt"/>
              </a:rPr>
              <a:t>In practice this is not a major limitation when using a </a:t>
            </a:r>
            <a:r>
              <a:rPr lang="en-US" sz="1200" b="1" dirty="0" err="1">
                <a:latin typeface="+mn-lt"/>
              </a:rPr>
              <a:t>digipot</a:t>
            </a:r>
            <a:r>
              <a:rPr lang="en-US" sz="1200" b="1" dirty="0">
                <a:latin typeface="+mn-lt"/>
              </a:rPr>
              <a:t>.</a:t>
            </a:r>
          </a:p>
        </p:txBody>
      </p:sp>
    </p:spTree>
    <p:extLst>
      <p:ext uri="{BB962C8B-B14F-4D97-AF65-F5344CB8AC3E}">
        <p14:creationId xmlns:p14="http://schemas.microsoft.com/office/powerpoint/2010/main" val="391145827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284E22-7270-4C7A-80B8-A9DB25675116}"/>
              </a:ext>
            </a:extLst>
          </p:cNvPr>
          <p:cNvSpPr>
            <a:spLocks noGrp="1"/>
          </p:cNvSpPr>
          <p:nvPr>
            <p:ph type="title"/>
          </p:nvPr>
        </p:nvSpPr>
        <p:spPr/>
        <p:txBody>
          <a:bodyPr/>
          <a:lstStyle/>
          <a:p>
            <a:r>
              <a:rPr lang="fr-FR" dirty="0"/>
              <a:t>MCP 41xxx – DIGITAL POTENTIOMETER  - WIRING DIAGRAM</a:t>
            </a:r>
          </a:p>
        </p:txBody>
      </p:sp>
      <p:sp>
        <p:nvSpPr>
          <p:cNvPr id="3" name="Espace réservé du numéro de diapositive 2">
            <a:extLst>
              <a:ext uri="{FF2B5EF4-FFF2-40B4-BE49-F238E27FC236}">
                <a16:creationId xmlns:a16="http://schemas.microsoft.com/office/drawing/2014/main" id="{DB5FB2D0-C4EA-477F-AF8B-6CBB6533D344}"/>
              </a:ext>
            </a:extLst>
          </p:cNvPr>
          <p:cNvSpPr>
            <a:spLocks noGrp="1"/>
          </p:cNvSpPr>
          <p:nvPr>
            <p:ph type="sldNum" sz="quarter" idx="12"/>
          </p:nvPr>
        </p:nvSpPr>
        <p:spPr/>
        <p:txBody>
          <a:bodyPr/>
          <a:lstStyle/>
          <a:p>
            <a:pPr>
              <a:defRPr/>
            </a:pPr>
            <a:fld id="{E652A8FB-8C76-45BB-8D82-93F8E151003C}" type="slidenum">
              <a:rPr lang="fr-FR" smtClean="0"/>
              <a:pPr>
                <a:defRPr/>
              </a:pPr>
              <a:t>224</a:t>
            </a:fld>
            <a:endParaRPr lang="fr-FR"/>
          </a:p>
        </p:txBody>
      </p:sp>
      <p:grpSp>
        <p:nvGrpSpPr>
          <p:cNvPr id="7" name="Groupe 6">
            <a:extLst>
              <a:ext uri="{FF2B5EF4-FFF2-40B4-BE49-F238E27FC236}">
                <a16:creationId xmlns:a16="http://schemas.microsoft.com/office/drawing/2014/main" id="{84154553-99BD-40CC-941D-A7435884963F}"/>
              </a:ext>
            </a:extLst>
          </p:cNvPr>
          <p:cNvGrpSpPr/>
          <p:nvPr/>
        </p:nvGrpSpPr>
        <p:grpSpPr>
          <a:xfrm>
            <a:off x="4139952" y="539090"/>
            <a:ext cx="4762872" cy="3960440"/>
            <a:chOff x="3923928" y="1268760"/>
            <a:chExt cx="4762872" cy="3960440"/>
          </a:xfrm>
        </p:grpSpPr>
        <p:pic>
          <p:nvPicPr>
            <p:cNvPr id="4" name="Image 3">
              <a:extLst>
                <a:ext uri="{FF2B5EF4-FFF2-40B4-BE49-F238E27FC236}">
                  <a16:creationId xmlns:a16="http://schemas.microsoft.com/office/drawing/2014/main" id="{E7B74B2E-6571-43E5-AA71-7A389AE050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23928" y="1268760"/>
              <a:ext cx="4762872" cy="3960440"/>
            </a:xfrm>
            <a:prstGeom prst="rect">
              <a:avLst/>
            </a:prstGeom>
          </p:spPr>
        </p:pic>
        <p:sp>
          <p:nvSpPr>
            <p:cNvPr id="6" name="ZoneTexte 5">
              <a:extLst>
                <a:ext uri="{FF2B5EF4-FFF2-40B4-BE49-F238E27FC236}">
                  <a16:creationId xmlns:a16="http://schemas.microsoft.com/office/drawing/2014/main" id="{3C3C8BAA-6FB9-457E-8915-0B0722C38699}"/>
                </a:ext>
              </a:extLst>
            </p:cNvPr>
            <p:cNvSpPr txBox="1"/>
            <p:nvPr/>
          </p:nvSpPr>
          <p:spPr>
            <a:xfrm>
              <a:off x="7069914" y="3630411"/>
              <a:ext cx="1467068" cy="1384995"/>
            </a:xfrm>
            <a:prstGeom prst="rect">
              <a:avLst/>
            </a:prstGeom>
            <a:solidFill>
              <a:schemeClr val="bg1"/>
            </a:solidFill>
          </p:spPr>
          <p:txBody>
            <a:bodyPr wrap="none" rtlCol="0">
              <a:spAutoFit/>
            </a:bodyPr>
            <a:lstStyle/>
            <a:p>
              <a:r>
                <a:rPr lang="fr-FR" b="1" dirty="0" err="1">
                  <a:latin typeface="+mn-lt"/>
                </a:rPr>
                <a:t>Multimeter</a:t>
              </a:r>
              <a:endParaRPr lang="fr-FR" b="1" dirty="0">
                <a:latin typeface="+mn-lt"/>
              </a:endParaRPr>
            </a:p>
            <a:p>
              <a:endParaRPr lang="fr-FR" b="1" dirty="0">
                <a:latin typeface="+mn-lt"/>
              </a:endParaRPr>
            </a:p>
            <a:p>
              <a:endParaRPr lang="fr-FR" b="1" dirty="0">
                <a:latin typeface="+mn-lt"/>
              </a:endParaRPr>
            </a:p>
            <a:p>
              <a:endParaRPr lang="fr-FR" b="1" dirty="0">
                <a:latin typeface="+mn-lt"/>
              </a:endParaRPr>
            </a:p>
            <a:p>
              <a:r>
                <a:rPr lang="fr-FR" b="1" dirty="0">
                  <a:latin typeface="+mn-lt"/>
                </a:rPr>
                <a:t>                                </a:t>
              </a:r>
            </a:p>
            <a:p>
              <a:endParaRPr lang="fr-FR" b="1" dirty="0">
                <a:latin typeface="+mn-lt"/>
              </a:endParaRPr>
            </a:p>
          </p:txBody>
        </p:sp>
        <p:pic>
          <p:nvPicPr>
            <p:cNvPr id="5" name="Image 4">
              <a:extLst>
                <a:ext uri="{FF2B5EF4-FFF2-40B4-BE49-F238E27FC236}">
                  <a16:creationId xmlns:a16="http://schemas.microsoft.com/office/drawing/2014/main" id="{9122CD1A-FDE4-4C5F-A129-5AC7250C79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99492" y="3487668"/>
              <a:ext cx="462994" cy="936104"/>
            </a:xfrm>
            <a:prstGeom prst="rect">
              <a:avLst/>
            </a:prstGeom>
          </p:spPr>
        </p:pic>
      </p:grpSp>
      <p:pic>
        <p:nvPicPr>
          <p:cNvPr id="8" name="Image 7">
            <a:extLst>
              <a:ext uri="{FF2B5EF4-FFF2-40B4-BE49-F238E27FC236}">
                <a16:creationId xmlns:a16="http://schemas.microsoft.com/office/drawing/2014/main" id="{CE5122ED-01C0-4994-A35B-8F8C527A2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34" y="662771"/>
            <a:ext cx="3892712" cy="3009902"/>
          </a:xfrm>
          <a:prstGeom prst="rect">
            <a:avLst/>
          </a:prstGeom>
        </p:spPr>
      </p:pic>
      <p:sp>
        <p:nvSpPr>
          <p:cNvPr id="12" name="ZoneTexte 11">
            <a:extLst>
              <a:ext uri="{FF2B5EF4-FFF2-40B4-BE49-F238E27FC236}">
                <a16:creationId xmlns:a16="http://schemas.microsoft.com/office/drawing/2014/main" id="{96DDF3DB-99B8-48F9-8689-995AC2C51963}"/>
              </a:ext>
            </a:extLst>
          </p:cNvPr>
          <p:cNvSpPr txBox="1"/>
          <p:nvPr/>
        </p:nvSpPr>
        <p:spPr>
          <a:xfrm>
            <a:off x="12583" y="4811668"/>
            <a:ext cx="9131417" cy="1323439"/>
          </a:xfrm>
          <a:prstGeom prst="rect">
            <a:avLst/>
          </a:prstGeom>
          <a:noFill/>
        </p:spPr>
        <p:txBody>
          <a:bodyPr wrap="square">
            <a:spAutoFit/>
          </a:bodyPr>
          <a:lstStyle/>
          <a:p>
            <a:r>
              <a:rPr lang="en-US" sz="1600" b="1" dirty="0">
                <a:latin typeface="+mn-lt"/>
              </a:rPr>
              <a:t>In the hardware setup, MCP41xxx is connected to the Arduino via the Arduino’s SPI Interface:  </a:t>
            </a:r>
          </a:p>
          <a:p>
            <a:r>
              <a:rPr lang="en-US" sz="1600" b="1" dirty="0">
                <a:latin typeface="+mn-lt"/>
              </a:rPr>
              <a:t>1 - Potentiometer terminals A (pin 5) and B (pin 7) are connected to the Arduino 5-volt supply (5 V) and Ground (</a:t>
            </a:r>
            <a:r>
              <a:rPr lang="en-US" sz="1600" b="1" dirty="0" err="1">
                <a:latin typeface="+mn-lt"/>
              </a:rPr>
              <a:t>Gnd</a:t>
            </a:r>
            <a:r>
              <a:rPr lang="en-US" sz="1600" b="1" dirty="0">
                <a:latin typeface="+mn-lt"/>
              </a:rPr>
              <a:t>). </a:t>
            </a:r>
          </a:p>
          <a:p>
            <a:r>
              <a:rPr lang="en-US" sz="1600" b="1" dirty="0">
                <a:latin typeface="+mn-lt"/>
              </a:rPr>
              <a:t>2 - The wiper terminal W (pin 6) is either connected to a multimeter or through an Analog Pin of the Arduino. </a:t>
            </a:r>
          </a:p>
          <a:p>
            <a:r>
              <a:rPr lang="en-US" sz="1600" b="1" dirty="0">
                <a:latin typeface="+mn-lt"/>
              </a:rPr>
              <a:t>The voltage at the analog pin is then read and displayed on the serial monitor. </a:t>
            </a:r>
            <a:endParaRPr lang="fr-FR" sz="1600" b="1" dirty="0">
              <a:latin typeface="+mn-lt"/>
            </a:endParaRPr>
          </a:p>
        </p:txBody>
      </p:sp>
      <p:pic>
        <p:nvPicPr>
          <p:cNvPr id="13" name="Image 12">
            <a:extLst>
              <a:ext uri="{FF2B5EF4-FFF2-40B4-BE49-F238E27FC236}">
                <a16:creationId xmlns:a16="http://schemas.microsoft.com/office/drawing/2014/main" id="{D7524B2F-D4FC-4C75-9B82-896892ED85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4892" y="812173"/>
            <a:ext cx="1164804" cy="930446"/>
          </a:xfrm>
          <a:prstGeom prst="rect">
            <a:avLst/>
          </a:prstGeom>
        </p:spPr>
      </p:pic>
    </p:spTree>
    <p:extLst>
      <p:ext uri="{BB962C8B-B14F-4D97-AF65-F5344CB8AC3E}">
        <p14:creationId xmlns:p14="http://schemas.microsoft.com/office/powerpoint/2010/main" val="10629050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BF6970-940B-4677-AA58-7AB71138C93F}"/>
              </a:ext>
            </a:extLst>
          </p:cNvPr>
          <p:cNvSpPr>
            <a:spLocks noGrp="1"/>
          </p:cNvSpPr>
          <p:nvPr>
            <p:ph type="title"/>
          </p:nvPr>
        </p:nvSpPr>
        <p:spPr/>
        <p:txBody>
          <a:bodyPr/>
          <a:lstStyle/>
          <a:p>
            <a:r>
              <a:rPr lang="fr-FR" dirty="0"/>
              <a:t>MCP 41xxx – DIGITAL POTENTIOMETER - CODE</a:t>
            </a:r>
          </a:p>
        </p:txBody>
      </p:sp>
      <p:sp>
        <p:nvSpPr>
          <p:cNvPr id="3" name="Espace réservé du numéro de diapositive 2">
            <a:extLst>
              <a:ext uri="{FF2B5EF4-FFF2-40B4-BE49-F238E27FC236}">
                <a16:creationId xmlns:a16="http://schemas.microsoft.com/office/drawing/2014/main" id="{0778A42C-3514-4335-B41D-8E64BE192AFC}"/>
              </a:ext>
            </a:extLst>
          </p:cNvPr>
          <p:cNvSpPr>
            <a:spLocks noGrp="1"/>
          </p:cNvSpPr>
          <p:nvPr>
            <p:ph type="sldNum" sz="quarter" idx="12"/>
          </p:nvPr>
        </p:nvSpPr>
        <p:spPr/>
        <p:txBody>
          <a:bodyPr/>
          <a:lstStyle/>
          <a:p>
            <a:pPr>
              <a:defRPr/>
            </a:pPr>
            <a:fld id="{E652A8FB-8C76-45BB-8D82-93F8E151003C}" type="slidenum">
              <a:rPr lang="fr-FR" smtClean="0"/>
              <a:pPr>
                <a:defRPr/>
              </a:pPr>
              <a:t>225</a:t>
            </a:fld>
            <a:endParaRPr lang="fr-FR"/>
          </a:p>
        </p:txBody>
      </p:sp>
      <p:pic>
        <p:nvPicPr>
          <p:cNvPr id="8" name="Image 7">
            <a:extLst>
              <a:ext uri="{FF2B5EF4-FFF2-40B4-BE49-F238E27FC236}">
                <a16:creationId xmlns:a16="http://schemas.microsoft.com/office/drawing/2014/main" id="{BE8DB446-DC3A-409D-8CEE-D2BC83447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661860"/>
            <a:ext cx="6991728" cy="2119068"/>
          </a:xfrm>
          <a:prstGeom prst="rect">
            <a:avLst/>
          </a:prstGeom>
        </p:spPr>
      </p:pic>
      <p:sp>
        <p:nvSpPr>
          <p:cNvPr id="10" name="ZoneTexte 9">
            <a:hlinkClick r:id="rId3"/>
            <a:extLst>
              <a:ext uri="{FF2B5EF4-FFF2-40B4-BE49-F238E27FC236}">
                <a16:creationId xmlns:a16="http://schemas.microsoft.com/office/drawing/2014/main" id="{8A4D336D-9C57-435B-91B2-313C4349A53C}"/>
              </a:ext>
            </a:extLst>
          </p:cNvPr>
          <p:cNvSpPr txBox="1"/>
          <p:nvPr/>
        </p:nvSpPr>
        <p:spPr>
          <a:xfrm>
            <a:off x="0" y="6264473"/>
            <a:ext cx="4592096" cy="338554"/>
          </a:xfrm>
          <a:prstGeom prst="rect">
            <a:avLst/>
          </a:prstGeom>
          <a:noFill/>
        </p:spPr>
        <p:txBody>
          <a:bodyPr wrap="square">
            <a:spAutoFit/>
          </a:bodyPr>
          <a:lstStyle/>
          <a:p>
            <a:r>
              <a:rPr lang="fr-FR" sz="1600" b="1" dirty="0">
                <a:latin typeface="+mn-lt"/>
              </a:rPr>
              <a:t>https://www.arduino.cc/en/Reference/SPISettings</a:t>
            </a:r>
          </a:p>
        </p:txBody>
      </p:sp>
      <p:sp>
        <p:nvSpPr>
          <p:cNvPr id="12" name="ZoneTexte 11">
            <a:extLst>
              <a:ext uri="{FF2B5EF4-FFF2-40B4-BE49-F238E27FC236}">
                <a16:creationId xmlns:a16="http://schemas.microsoft.com/office/drawing/2014/main" id="{11184367-5616-4143-AD61-D04C91487E2E}"/>
              </a:ext>
            </a:extLst>
          </p:cNvPr>
          <p:cNvSpPr txBox="1"/>
          <p:nvPr/>
        </p:nvSpPr>
        <p:spPr>
          <a:xfrm>
            <a:off x="26868" y="2780928"/>
            <a:ext cx="9117132" cy="584775"/>
          </a:xfrm>
          <a:prstGeom prst="rect">
            <a:avLst/>
          </a:prstGeom>
          <a:noFill/>
        </p:spPr>
        <p:txBody>
          <a:bodyPr wrap="square">
            <a:spAutoFit/>
          </a:bodyPr>
          <a:lstStyle/>
          <a:p>
            <a:r>
              <a:rPr lang="en-US" sz="1600" b="1" dirty="0">
                <a:latin typeface="+mn-lt"/>
              </a:rPr>
              <a:t>The </a:t>
            </a:r>
            <a:r>
              <a:rPr lang="en-US" sz="1600" b="1" dirty="0" err="1">
                <a:latin typeface="+mn-lt"/>
              </a:rPr>
              <a:t>SPISettings</a:t>
            </a:r>
            <a:r>
              <a:rPr lang="en-US" sz="1600" b="1" dirty="0">
                <a:latin typeface="+mn-lt"/>
              </a:rPr>
              <a:t> object is used to configure the SPI port for your SPI device. </a:t>
            </a:r>
          </a:p>
          <a:p>
            <a:r>
              <a:rPr lang="en-US" sz="1600" b="1" dirty="0">
                <a:latin typeface="+mn-lt"/>
              </a:rPr>
              <a:t>All 3 parameters are combined to a single </a:t>
            </a:r>
            <a:r>
              <a:rPr lang="en-US" sz="1600" b="1" dirty="0" err="1">
                <a:latin typeface="+mn-lt"/>
              </a:rPr>
              <a:t>SPISettings</a:t>
            </a:r>
            <a:r>
              <a:rPr lang="en-US" sz="1600" b="1" dirty="0">
                <a:latin typeface="+mn-lt"/>
              </a:rPr>
              <a:t> object, which is given to </a:t>
            </a:r>
            <a:r>
              <a:rPr lang="en-US" sz="1600" b="1" dirty="0" err="1">
                <a:latin typeface="+mn-lt"/>
              </a:rPr>
              <a:t>SPI.beginTransaction</a:t>
            </a:r>
            <a:r>
              <a:rPr lang="en-US" sz="1600" b="1" dirty="0">
                <a:latin typeface="+mn-lt"/>
              </a:rPr>
              <a:t>(). </a:t>
            </a:r>
            <a:endParaRPr lang="fr-FR" sz="1600" b="1" dirty="0">
              <a:latin typeface="+mn-lt"/>
            </a:endParaRPr>
          </a:p>
        </p:txBody>
      </p:sp>
      <p:sp>
        <p:nvSpPr>
          <p:cNvPr id="14" name="ZoneTexte 13">
            <a:extLst>
              <a:ext uri="{FF2B5EF4-FFF2-40B4-BE49-F238E27FC236}">
                <a16:creationId xmlns:a16="http://schemas.microsoft.com/office/drawing/2014/main" id="{C935A3AA-68B8-40AB-B220-7D0FC0B880F6}"/>
              </a:ext>
            </a:extLst>
          </p:cNvPr>
          <p:cNvSpPr txBox="1"/>
          <p:nvPr/>
        </p:nvSpPr>
        <p:spPr>
          <a:xfrm>
            <a:off x="26868" y="3613825"/>
            <a:ext cx="9117132" cy="1077218"/>
          </a:xfrm>
          <a:prstGeom prst="rect">
            <a:avLst/>
          </a:prstGeom>
          <a:noFill/>
        </p:spPr>
        <p:txBody>
          <a:bodyPr wrap="square">
            <a:spAutoFit/>
          </a:bodyPr>
          <a:lstStyle/>
          <a:p>
            <a:r>
              <a:rPr lang="fr-FR" sz="1600" b="1" dirty="0" err="1">
                <a:latin typeface="+mn-lt"/>
              </a:rPr>
              <a:t>Parameters</a:t>
            </a:r>
            <a:endParaRPr lang="fr-FR" sz="1600" b="1" dirty="0">
              <a:latin typeface="+mn-lt"/>
            </a:endParaRPr>
          </a:p>
          <a:p>
            <a:r>
              <a:rPr lang="fr-FR" sz="1600" b="1" dirty="0">
                <a:latin typeface="+mn-lt"/>
              </a:rPr>
              <a:t>1 - </a:t>
            </a:r>
            <a:r>
              <a:rPr lang="fr-FR" sz="1600" b="1" dirty="0" err="1">
                <a:latin typeface="+mn-lt"/>
              </a:rPr>
              <a:t>speedMaximum</a:t>
            </a:r>
            <a:r>
              <a:rPr lang="fr-FR" sz="1600" b="1" dirty="0">
                <a:latin typeface="+mn-lt"/>
              </a:rPr>
              <a:t>: The maximum speed of communication. For a SPI chip </a:t>
            </a:r>
            <a:r>
              <a:rPr lang="fr-FR" sz="1600" b="1" dirty="0" err="1">
                <a:latin typeface="+mn-lt"/>
              </a:rPr>
              <a:t>rated</a:t>
            </a:r>
            <a:r>
              <a:rPr lang="fr-FR" sz="1600" b="1" dirty="0">
                <a:latin typeface="+mn-lt"/>
              </a:rPr>
              <a:t> up to 20 MHz, use 20000000. </a:t>
            </a:r>
          </a:p>
          <a:p>
            <a:r>
              <a:rPr lang="fr-FR" sz="1600" b="1" dirty="0">
                <a:latin typeface="+mn-lt"/>
              </a:rPr>
              <a:t>2 - </a:t>
            </a:r>
            <a:r>
              <a:rPr lang="fr-FR" sz="1600" b="1" dirty="0" err="1">
                <a:latin typeface="+mn-lt"/>
              </a:rPr>
              <a:t>dataOrder</a:t>
            </a:r>
            <a:r>
              <a:rPr lang="fr-FR" sz="1600" b="1" dirty="0">
                <a:latin typeface="+mn-lt"/>
              </a:rPr>
              <a:t>: MSBFIRST or LSBFIRST </a:t>
            </a:r>
          </a:p>
          <a:p>
            <a:r>
              <a:rPr lang="fr-FR" sz="1600" b="1" dirty="0">
                <a:latin typeface="+mn-lt"/>
                <a:hlinkClick r:id="rId4"/>
              </a:rPr>
              <a:t>3 - </a:t>
            </a:r>
            <a:r>
              <a:rPr lang="fr-FR" sz="1600" b="1" dirty="0" err="1">
                <a:latin typeface="+mn-lt"/>
                <a:hlinkClick r:id="rId4"/>
              </a:rPr>
              <a:t>dataMode</a:t>
            </a:r>
            <a:r>
              <a:rPr lang="fr-FR" sz="1600" b="1" dirty="0">
                <a:latin typeface="+mn-lt"/>
              </a:rPr>
              <a:t> : SPI_MODE0, SPI_MODE1, SPI_MODE2, or SPI_MODE3 </a:t>
            </a:r>
          </a:p>
        </p:txBody>
      </p:sp>
      <p:sp>
        <p:nvSpPr>
          <p:cNvPr id="15" name="ZoneTexte 14">
            <a:extLst>
              <a:ext uri="{FF2B5EF4-FFF2-40B4-BE49-F238E27FC236}">
                <a16:creationId xmlns:a16="http://schemas.microsoft.com/office/drawing/2014/main" id="{6ED2D159-E067-4F40-A505-A0FB1FE31D4E}"/>
              </a:ext>
            </a:extLst>
          </p:cNvPr>
          <p:cNvSpPr txBox="1"/>
          <p:nvPr/>
        </p:nvSpPr>
        <p:spPr>
          <a:xfrm>
            <a:off x="-24755" y="5679698"/>
            <a:ext cx="9361040" cy="646331"/>
          </a:xfrm>
          <a:prstGeom prst="rect">
            <a:avLst/>
          </a:prstGeom>
          <a:noFill/>
        </p:spPr>
        <p:txBody>
          <a:bodyPr wrap="square">
            <a:spAutoFit/>
          </a:bodyPr>
          <a:lstStyle/>
          <a:p>
            <a:r>
              <a:rPr lang="fr-FR" sz="1200" b="1" dirty="0">
                <a:latin typeface="+mn-lt"/>
              </a:rPr>
              <a:t>Note: the </a:t>
            </a:r>
            <a:r>
              <a:rPr lang="fr-FR" sz="1200" b="1" dirty="0" err="1">
                <a:latin typeface="+mn-lt"/>
              </a:rPr>
              <a:t>integrated</a:t>
            </a:r>
            <a:r>
              <a:rPr lang="fr-FR" sz="1200" b="1" dirty="0">
                <a:latin typeface="+mn-lt"/>
              </a:rPr>
              <a:t> has in </a:t>
            </a:r>
            <a:r>
              <a:rPr lang="fr-FR" sz="1200" b="1" dirty="0" err="1">
                <a:latin typeface="+mn-lt"/>
              </a:rPr>
              <a:t>its</a:t>
            </a:r>
            <a:r>
              <a:rPr lang="fr-FR" sz="1200" b="1" dirty="0">
                <a:latin typeface="+mn-lt"/>
              </a:rPr>
              <a:t> </a:t>
            </a:r>
            <a:r>
              <a:rPr lang="fr-FR" sz="1200" b="1" dirty="0" err="1">
                <a:latin typeface="+mn-lt"/>
              </a:rPr>
              <a:t>interior</a:t>
            </a:r>
            <a:r>
              <a:rPr lang="fr-FR" sz="1200" b="1" dirty="0">
                <a:latin typeface="+mn-lt"/>
              </a:rPr>
              <a:t> an EEPROM memory </a:t>
            </a:r>
            <a:r>
              <a:rPr lang="fr-FR" sz="1200" b="1" dirty="0" err="1">
                <a:latin typeface="+mn-lt"/>
              </a:rPr>
              <a:t>that</a:t>
            </a:r>
            <a:r>
              <a:rPr lang="fr-FR" sz="1200" b="1" dirty="0">
                <a:latin typeface="+mn-lt"/>
              </a:rPr>
              <a:t> </a:t>
            </a:r>
            <a:r>
              <a:rPr lang="fr-FR" sz="1200" b="1" dirty="0" err="1">
                <a:latin typeface="+mn-lt"/>
              </a:rPr>
              <a:t>will</a:t>
            </a:r>
            <a:r>
              <a:rPr lang="fr-FR" sz="1200" b="1" dirty="0">
                <a:latin typeface="+mn-lt"/>
              </a:rPr>
              <a:t> serve to store the last position of the </a:t>
            </a:r>
            <a:r>
              <a:rPr lang="fr-FR" sz="1200" b="1" dirty="0" err="1">
                <a:latin typeface="+mn-lt"/>
              </a:rPr>
              <a:t>potentiometer</a:t>
            </a:r>
            <a:r>
              <a:rPr lang="fr-FR" sz="1200" b="1" dirty="0">
                <a:latin typeface="+mn-lt"/>
              </a:rPr>
              <a:t>, </a:t>
            </a:r>
            <a:r>
              <a:rPr lang="fr-FR" sz="1200" b="1" dirty="0" err="1">
                <a:latin typeface="+mn-lt"/>
              </a:rPr>
              <a:t>that</a:t>
            </a:r>
            <a:r>
              <a:rPr lang="fr-FR" sz="1200" b="1" dirty="0">
                <a:latin typeface="+mn-lt"/>
              </a:rPr>
              <a:t> </a:t>
            </a:r>
            <a:r>
              <a:rPr lang="fr-FR" sz="1200" b="1" dirty="0" err="1">
                <a:latin typeface="+mn-lt"/>
              </a:rPr>
              <a:t>is</a:t>
            </a:r>
            <a:r>
              <a:rPr lang="fr-FR" sz="1200" b="1" dirty="0">
                <a:latin typeface="+mn-lt"/>
              </a:rPr>
              <a:t> to </a:t>
            </a:r>
            <a:r>
              <a:rPr lang="fr-FR" sz="1200" b="1" dirty="0" err="1">
                <a:latin typeface="+mn-lt"/>
              </a:rPr>
              <a:t>say</a:t>
            </a:r>
            <a:r>
              <a:rPr lang="fr-FR" sz="1200" b="1" dirty="0">
                <a:latin typeface="+mn-lt"/>
              </a:rPr>
              <a:t> if </a:t>
            </a:r>
            <a:r>
              <a:rPr lang="fr-FR" sz="1200" b="1" dirty="0" err="1">
                <a:latin typeface="+mn-lt"/>
              </a:rPr>
              <a:t>we</a:t>
            </a:r>
            <a:r>
              <a:rPr lang="fr-FR" sz="1200" b="1" dirty="0">
                <a:latin typeface="+mn-lt"/>
              </a:rPr>
              <a:t> </a:t>
            </a:r>
            <a:r>
              <a:rPr lang="fr-FR" sz="1200" b="1" dirty="0" err="1">
                <a:latin typeface="+mn-lt"/>
              </a:rPr>
              <a:t>turn</a:t>
            </a:r>
            <a:r>
              <a:rPr lang="fr-FR" sz="1200" b="1" dirty="0">
                <a:latin typeface="+mn-lt"/>
              </a:rPr>
              <a:t> off </a:t>
            </a:r>
            <a:r>
              <a:rPr lang="fr-FR" sz="1200" b="1" dirty="0" err="1">
                <a:latin typeface="+mn-lt"/>
              </a:rPr>
              <a:t>our</a:t>
            </a:r>
            <a:r>
              <a:rPr lang="fr-FR" sz="1200" b="1" dirty="0">
                <a:latin typeface="+mn-lt"/>
              </a:rPr>
              <a:t> </a:t>
            </a:r>
            <a:r>
              <a:rPr lang="fr-FR" sz="1200" b="1" dirty="0" err="1">
                <a:latin typeface="+mn-lt"/>
              </a:rPr>
              <a:t>device</a:t>
            </a:r>
            <a:r>
              <a:rPr lang="fr-FR" sz="1200" b="1" dirty="0">
                <a:latin typeface="+mn-lt"/>
              </a:rPr>
              <a:t> and </a:t>
            </a:r>
            <a:r>
              <a:rPr lang="fr-FR" sz="1200" b="1" dirty="0" err="1">
                <a:latin typeface="+mn-lt"/>
              </a:rPr>
              <a:t>we</a:t>
            </a:r>
            <a:r>
              <a:rPr lang="fr-FR" sz="1200" b="1" dirty="0">
                <a:latin typeface="+mn-lt"/>
              </a:rPr>
              <a:t> </a:t>
            </a:r>
            <a:r>
              <a:rPr lang="fr-FR" sz="1200" b="1" dirty="0" err="1">
                <a:latin typeface="+mn-lt"/>
              </a:rPr>
              <a:t>turn</a:t>
            </a:r>
            <a:r>
              <a:rPr lang="fr-FR" sz="1200" b="1" dirty="0">
                <a:latin typeface="+mn-lt"/>
              </a:rPr>
              <a:t> </a:t>
            </a:r>
            <a:r>
              <a:rPr lang="fr-FR" sz="1200" b="1" dirty="0" err="1">
                <a:latin typeface="+mn-lt"/>
              </a:rPr>
              <a:t>it</a:t>
            </a:r>
            <a:r>
              <a:rPr lang="fr-FR" sz="1200" b="1" dirty="0">
                <a:latin typeface="+mn-lt"/>
              </a:rPr>
              <a:t> on </a:t>
            </a:r>
            <a:r>
              <a:rPr lang="fr-FR" sz="1200" b="1" dirty="0" err="1">
                <a:latin typeface="+mn-lt"/>
              </a:rPr>
              <a:t>again</a:t>
            </a:r>
            <a:r>
              <a:rPr lang="fr-FR" sz="1200" b="1" dirty="0">
                <a:latin typeface="+mn-lt"/>
              </a:rPr>
              <a:t>, </a:t>
            </a:r>
            <a:r>
              <a:rPr lang="fr-FR" sz="1200" b="1" dirty="0" err="1">
                <a:latin typeface="+mn-lt"/>
              </a:rPr>
              <a:t>it</a:t>
            </a:r>
            <a:r>
              <a:rPr lang="fr-FR" sz="1200" b="1" dirty="0">
                <a:latin typeface="+mn-lt"/>
              </a:rPr>
              <a:t> </a:t>
            </a:r>
            <a:r>
              <a:rPr lang="fr-FR" sz="1200" b="1" dirty="0" err="1">
                <a:latin typeface="+mn-lt"/>
              </a:rPr>
              <a:t>will</a:t>
            </a:r>
            <a:r>
              <a:rPr lang="fr-FR" sz="1200" b="1" dirty="0">
                <a:latin typeface="+mn-lt"/>
              </a:rPr>
              <a:t> have to </a:t>
            </a:r>
            <a:r>
              <a:rPr lang="fr-FR" sz="1200" b="1" dirty="0" err="1">
                <a:latin typeface="+mn-lt"/>
              </a:rPr>
              <a:t>maintain</a:t>
            </a:r>
            <a:r>
              <a:rPr lang="fr-FR" sz="1200" b="1" dirty="0">
                <a:latin typeface="+mn-lt"/>
              </a:rPr>
              <a:t> the last </a:t>
            </a:r>
            <a:r>
              <a:rPr lang="fr-FR" sz="1200" b="1" dirty="0" err="1">
                <a:latin typeface="+mn-lt"/>
              </a:rPr>
              <a:t>level</a:t>
            </a:r>
            <a:r>
              <a:rPr lang="fr-FR" sz="1200" b="1" dirty="0">
                <a:latin typeface="+mn-lt"/>
              </a:rPr>
              <a:t> of set </a:t>
            </a:r>
            <a:r>
              <a:rPr lang="fr-FR" sz="1200" b="1" dirty="0" err="1">
                <a:latin typeface="+mn-lt"/>
              </a:rPr>
              <a:t>resistance</a:t>
            </a:r>
            <a:r>
              <a:rPr lang="fr-FR" sz="1200" b="1" dirty="0">
                <a:latin typeface="+mn-lt"/>
              </a:rPr>
              <a:t>.</a:t>
            </a:r>
          </a:p>
          <a:p>
            <a:endParaRPr lang="fr-FR" sz="1200" b="1" dirty="0">
              <a:latin typeface="+mn-lt"/>
            </a:endParaRPr>
          </a:p>
        </p:txBody>
      </p:sp>
    </p:spTree>
    <p:extLst>
      <p:ext uri="{BB962C8B-B14F-4D97-AF65-F5344CB8AC3E}">
        <p14:creationId xmlns:p14="http://schemas.microsoft.com/office/powerpoint/2010/main" val="28943945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AE8E27-F24F-497B-801D-F940A080A972}"/>
              </a:ext>
            </a:extLst>
          </p:cNvPr>
          <p:cNvSpPr>
            <a:spLocks noGrp="1"/>
          </p:cNvSpPr>
          <p:nvPr>
            <p:ph type="title"/>
          </p:nvPr>
        </p:nvSpPr>
        <p:spPr/>
        <p:txBody>
          <a:bodyPr/>
          <a:lstStyle/>
          <a:p>
            <a:r>
              <a:rPr lang="fr-FR" dirty="0"/>
              <a:t>MCP 41xxx – DIGITAL POTENTIOMETER - CODE</a:t>
            </a:r>
          </a:p>
        </p:txBody>
      </p:sp>
      <p:sp>
        <p:nvSpPr>
          <p:cNvPr id="3" name="Espace réservé du numéro de diapositive 2">
            <a:extLst>
              <a:ext uri="{FF2B5EF4-FFF2-40B4-BE49-F238E27FC236}">
                <a16:creationId xmlns:a16="http://schemas.microsoft.com/office/drawing/2014/main" id="{1AAA61B9-5826-4BD8-AF0A-C9545F9B8073}"/>
              </a:ext>
            </a:extLst>
          </p:cNvPr>
          <p:cNvSpPr>
            <a:spLocks noGrp="1"/>
          </p:cNvSpPr>
          <p:nvPr>
            <p:ph type="sldNum" sz="quarter" idx="12"/>
          </p:nvPr>
        </p:nvSpPr>
        <p:spPr/>
        <p:txBody>
          <a:bodyPr/>
          <a:lstStyle/>
          <a:p>
            <a:pPr>
              <a:defRPr/>
            </a:pPr>
            <a:fld id="{E652A8FB-8C76-45BB-8D82-93F8E151003C}" type="slidenum">
              <a:rPr lang="fr-FR" smtClean="0"/>
              <a:pPr>
                <a:defRPr/>
              </a:pPr>
              <a:t>226</a:t>
            </a:fld>
            <a:endParaRPr lang="fr-FR"/>
          </a:p>
        </p:txBody>
      </p:sp>
      <p:pic>
        <p:nvPicPr>
          <p:cNvPr id="5" name="Image 4">
            <a:extLst>
              <a:ext uri="{FF2B5EF4-FFF2-40B4-BE49-F238E27FC236}">
                <a16:creationId xmlns:a16="http://schemas.microsoft.com/office/drawing/2014/main" id="{9132861A-2A55-47E1-9103-4C0683CD9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0538"/>
            <a:ext cx="9144000" cy="4538903"/>
          </a:xfrm>
          <a:prstGeom prst="rect">
            <a:avLst/>
          </a:prstGeom>
        </p:spPr>
      </p:pic>
      <p:pic>
        <p:nvPicPr>
          <p:cNvPr id="9" name="Image 8">
            <a:extLst>
              <a:ext uri="{FF2B5EF4-FFF2-40B4-BE49-F238E27FC236}">
                <a16:creationId xmlns:a16="http://schemas.microsoft.com/office/drawing/2014/main" id="{4B1FE8AE-262A-402F-BF1D-4D97AFEC0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5220548"/>
            <a:ext cx="8051807" cy="1146914"/>
          </a:xfrm>
          <a:prstGeom prst="rect">
            <a:avLst/>
          </a:prstGeom>
        </p:spPr>
      </p:pic>
    </p:spTree>
    <p:extLst>
      <p:ext uri="{BB962C8B-B14F-4D97-AF65-F5344CB8AC3E}">
        <p14:creationId xmlns:p14="http://schemas.microsoft.com/office/powerpoint/2010/main" val="28827458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a:extLst>
              <a:ext uri="{FF2B5EF4-FFF2-40B4-BE49-F238E27FC236}">
                <a16:creationId xmlns:a16="http://schemas.microsoft.com/office/drawing/2014/main" id="{AFE51256-1491-443C-82F5-149747425234}"/>
              </a:ext>
            </a:extLst>
          </p:cNvPr>
          <p:cNvGrpSpPr/>
          <p:nvPr/>
        </p:nvGrpSpPr>
        <p:grpSpPr>
          <a:xfrm>
            <a:off x="5508104" y="1017456"/>
            <a:ext cx="2813554" cy="2339536"/>
            <a:chOff x="3923928" y="1268760"/>
            <a:chExt cx="4762872" cy="3960440"/>
          </a:xfrm>
        </p:grpSpPr>
        <p:pic>
          <p:nvPicPr>
            <p:cNvPr id="11" name="Image 10">
              <a:extLst>
                <a:ext uri="{FF2B5EF4-FFF2-40B4-BE49-F238E27FC236}">
                  <a16:creationId xmlns:a16="http://schemas.microsoft.com/office/drawing/2014/main" id="{7D6BA03B-4BAC-466F-9E1C-627E73AD19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23928" y="1268760"/>
              <a:ext cx="4762872" cy="3960440"/>
            </a:xfrm>
            <a:prstGeom prst="rect">
              <a:avLst/>
            </a:prstGeom>
          </p:spPr>
        </p:pic>
        <p:sp>
          <p:nvSpPr>
            <p:cNvPr id="12" name="ZoneTexte 11">
              <a:extLst>
                <a:ext uri="{FF2B5EF4-FFF2-40B4-BE49-F238E27FC236}">
                  <a16:creationId xmlns:a16="http://schemas.microsoft.com/office/drawing/2014/main" id="{D7C5D358-F754-4C3D-81CE-CDADF022F80E}"/>
                </a:ext>
              </a:extLst>
            </p:cNvPr>
            <p:cNvSpPr txBox="1"/>
            <p:nvPr/>
          </p:nvSpPr>
          <p:spPr>
            <a:xfrm>
              <a:off x="7069914" y="3630411"/>
              <a:ext cx="1443024" cy="1245349"/>
            </a:xfrm>
            <a:prstGeom prst="rect">
              <a:avLst/>
            </a:prstGeom>
            <a:solidFill>
              <a:schemeClr val="bg1"/>
            </a:solidFill>
          </p:spPr>
          <p:txBody>
            <a:bodyPr wrap="none" rtlCol="0">
              <a:spAutoFit/>
            </a:bodyPr>
            <a:lstStyle/>
            <a:p>
              <a:r>
                <a:rPr lang="fr-FR" sz="600" b="1" dirty="0" err="1">
                  <a:latin typeface="+mn-lt"/>
                </a:rPr>
                <a:t>Multimeter</a:t>
              </a:r>
              <a:endParaRPr lang="fr-FR" sz="600" b="1" dirty="0">
                <a:latin typeface="+mn-lt"/>
              </a:endParaRPr>
            </a:p>
            <a:p>
              <a:endParaRPr lang="fr-FR" sz="600" b="1" dirty="0">
                <a:latin typeface="+mn-lt"/>
              </a:endParaRPr>
            </a:p>
            <a:p>
              <a:endParaRPr lang="fr-FR" sz="600" b="1" dirty="0">
                <a:latin typeface="+mn-lt"/>
              </a:endParaRPr>
            </a:p>
            <a:p>
              <a:endParaRPr lang="fr-FR" sz="600" b="1" dirty="0">
                <a:latin typeface="+mn-lt"/>
              </a:endParaRPr>
            </a:p>
            <a:p>
              <a:r>
                <a:rPr lang="fr-FR" sz="600" b="1" dirty="0">
                  <a:latin typeface="+mn-lt"/>
                </a:rPr>
                <a:t>                                </a:t>
              </a:r>
            </a:p>
            <a:p>
              <a:endParaRPr lang="fr-FR" sz="600" b="1" dirty="0">
                <a:latin typeface="+mn-lt"/>
              </a:endParaRPr>
            </a:p>
          </p:txBody>
        </p:sp>
        <p:pic>
          <p:nvPicPr>
            <p:cNvPr id="13" name="Image 12">
              <a:extLst>
                <a:ext uri="{FF2B5EF4-FFF2-40B4-BE49-F238E27FC236}">
                  <a16:creationId xmlns:a16="http://schemas.microsoft.com/office/drawing/2014/main" id="{56140933-EACF-4209-8278-66CBD0426C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99492" y="3487668"/>
              <a:ext cx="462994" cy="936104"/>
            </a:xfrm>
            <a:prstGeom prst="rect">
              <a:avLst/>
            </a:prstGeom>
          </p:spPr>
        </p:pic>
      </p:grpSp>
      <p:sp>
        <p:nvSpPr>
          <p:cNvPr id="2" name="Titre 1">
            <a:extLst>
              <a:ext uri="{FF2B5EF4-FFF2-40B4-BE49-F238E27FC236}">
                <a16:creationId xmlns:a16="http://schemas.microsoft.com/office/drawing/2014/main" id="{24ED8F4F-D117-46AC-99C5-D485B3458630}"/>
              </a:ext>
            </a:extLst>
          </p:cNvPr>
          <p:cNvSpPr>
            <a:spLocks noGrp="1"/>
          </p:cNvSpPr>
          <p:nvPr>
            <p:ph type="title"/>
          </p:nvPr>
        </p:nvSpPr>
        <p:spPr/>
        <p:txBody>
          <a:bodyPr/>
          <a:lstStyle/>
          <a:p>
            <a:r>
              <a:rPr lang="fr-FR" dirty="0"/>
              <a:t>MCP 41xxx – DIGITAL POTENTIOMETER - CODE</a:t>
            </a:r>
          </a:p>
        </p:txBody>
      </p:sp>
      <p:sp>
        <p:nvSpPr>
          <p:cNvPr id="3" name="Espace réservé du numéro de diapositive 2">
            <a:extLst>
              <a:ext uri="{FF2B5EF4-FFF2-40B4-BE49-F238E27FC236}">
                <a16:creationId xmlns:a16="http://schemas.microsoft.com/office/drawing/2014/main" id="{185BBA95-99E8-45FE-BB41-C7F6A2A5055A}"/>
              </a:ext>
            </a:extLst>
          </p:cNvPr>
          <p:cNvSpPr>
            <a:spLocks noGrp="1"/>
          </p:cNvSpPr>
          <p:nvPr>
            <p:ph type="sldNum" sz="quarter" idx="12"/>
          </p:nvPr>
        </p:nvSpPr>
        <p:spPr/>
        <p:txBody>
          <a:bodyPr/>
          <a:lstStyle/>
          <a:p>
            <a:pPr>
              <a:defRPr/>
            </a:pPr>
            <a:fld id="{E652A8FB-8C76-45BB-8D82-93F8E151003C}" type="slidenum">
              <a:rPr lang="fr-FR" smtClean="0"/>
              <a:pPr>
                <a:defRPr/>
              </a:pPr>
              <a:t>227</a:t>
            </a:fld>
            <a:endParaRPr lang="fr-FR"/>
          </a:p>
        </p:txBody>
      </p:sp>
      <p:pic>
        <p:nvPicPr>
          <p:cNvPr id="5" name="Image 4">
            <a:extLst>
              <a:ext uri="{FF2B5EF4-FFF2-40B4-BE49-F238E27FC236}">
                <a16:creationId xmlns:a16="http://schemas.microsoft.com/office/drawing/2014/main" id="{D29A7818-32DD-4F8C-99D0-A52B020B9F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7" y="523378"/>
            <a:ext cx="4881230" cy="5785942"/>
          </a:xfrm>
          <a:prstGeom prst="rect">
            <a:avLst/>
          </a:prstGeom>
        </p:spPr>
      </p:pic>
      <p:pic>
        <p:nvPicPr>
          <p:cNvPr id="7" name="Image 6">
            <a:extLst>
              <a:ext uri="{FF2B5EF4-FFF2-40B4-BE49-F238E27FC236}">
                <a16:creationId xmlns:a16="http://schemas.microsoft.com/office/drawing/2014/main" id="{FE082ECB-82B6-4A94-AC9D-D6212A90505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984843" y="3356992"/>
            <a:ext cx="4051114" cy="3202880"/>
          </a:xfrm>
          <a:prstGeom prst="rect">
            <a:avLst/>
          </a:prstGeom>
        </p:spPr>
      </p:pic>
      <p:sp>
        <p:nvSpPr>
          <p:cNvPr id="9" name="ZoneTexte 8">
            <a:extLst>
              <a:ext uri="{FF2B5EF4-FFF2-40B4-BE49-F238E27FC236}">
                <a16:creationId xmlns:a16="http://schemas.microsoft.com/office/drawing/2014/main" id="{CF55180D-4352-4305-A059-573783C41FAB}"/>
              </a:ext>
            </a:extLst>
          </p:cNvPr>
          <p:cNvSpPr txBox="1"/>
          <p:nvPr/>
        </p:nvSpPr>
        <p:spPr>
          <a:xfrm>
            <a:off x="4889217" y="491567"/>
            <a:ext cx="4246796" cy="600164"/>
          </a:xfrm>
          <a:prstGeom prst="rect">
            <a:avLst/>
          </a:prstGeom>
          <a:noFill/>
        </p:spPr>
        <p:txBody>
          <a:bodyPr wrap="square">
            <a:spAutoFit/>
          </a:bodyPr>
          <a:lstStyle/>
          <a:p>
            <a:pPr algn="just"/>
            <a:r>
              <a:rPr lang="en-US" sz="1100" b="1" dirty="0">
                <a:latin typeface="+mn-lt"/>
              </a:rPr>
              <a:t>The code below is an example of how this is done. In this simple example the pot setting register is ramped through the 255 steps with a pause in between each so that the multimeter readings could be observed.</a:t>
            </a:r>
          </a:p>
        </p:txBody>
      </p:sp>
      <p:pic>
        <p:nvPicPr>
          <p:cNvPr id="14" name="Image 13">
            <a:extLst>
              <a:ext uri="{FF2B5EF4-FFF2-40B4-BE49-F238E27FC236}">
                <a16:creationId xmlns:a16="http://schemas.microsoft.com/office/drawing/2014/main" id="{40C314F0-DE37-4168-A172-B3D54E0279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8590" y="1129074"/>
            <a:ext cx="737786" cy="589343"/>
          </a:xfrm>
          <a:prstGeom prst="rect">
            <a:avLst/>
          </a:prstGeom>
        </p:spPr>
      </p:pic>
    </p:spTree>
    <p:extLst>
      <p:ext uri="{BB962C8B-B14F-4D97-AF65-F5344CB8AC3E}">
        <p14:creationId xmlns:p14="http://schemas.microsoft.com/office/powerpoint/2010/main" val="14574593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B115EDD9-8C27-4231-B950-9E251978EB05}"/>
              </a:ext>
            </a:extLst>
          </p:cNvPr>
          <p:cNvPicPr>
            <a:picLocks noChangeAspect="1"/>
          </p:cNvPicPr>
          <p:nvPr/>
        </p:nvPicPr>
        <p:blipFill rotWithShape="1">
          <a:blip r:embed="rId2">
            <a:extLst>
              <a:ext uri="{28A0092B-C50C-407E-A947-70E740481C1C}">
                <a14:useLocalDpi xmlns:a14="http://schemas.microsoft.com/office/drawing/2010/main" val="0"/>
              </a:ext>
            </a:extLst>
          </a:blip>
          <a:srcRect l="76098" t="47866" r="6060" b="21303"/>
          <a:stretch/>
        </p:blipFill>
        <p:spPr>
          <a:xfrm>
            <a:off x="8602432" y="1485324"/>
            <a:ext cx="289750" cy="399936"/>
          </a:xfrm>
          <a:prstGeom prst="rect">
            <a:avLst/>
          </a:prstGeom>
        </p:spPr>
      </p:pic>
      <p:sp>
        <p:nvSpPr>
          <p:cNvPr id="2" name="Titre 1">
            <a:extLst>
              <a:ext uri="{FF2B5EF4-FFF2-40B4-BE49-F238E27FC236}">
                <a16:creationId xmlns:a16="http://schemas.microsoft.com/office/drawing/2014/main" id="{7518116A-1E34-40A6-889E-B2355946CC53}"/>
              </a:ext>
            </a:extLst>
          </p:cNvPr>
          <p:cNvSpPr>
            <a:spLocks noGrp="1"/>
          </p:cNvSpPr>
          <p:nvPr>
            <p:ph type="title"/>
          </p:nvPr>
        </p:nvSpPr>
        <p:spPr/>
        <p:txBody>
          <a:bodyPr/>
          <a:lstStyle/>
          <a:p>
            <a:r>
              <a:rPr lang="fr-FR" dirty="0"/>
              <a:t>MCP 41xxx – DIGITAL POTENTIOMETER – CODE RHEOSTAT MODE</a:t>
            </a:r>
          </a:p>
        </p:txBody>
      </p:sp>
      <p:sp>
        <p:nvSpPr>
          <p:cNvPr id="3" name="Espace réservé du numéro de diapositive 2">
            <a:extLst>
              <a:ext uri="{FF2B5EF4-FFF2-40B4-BE49-F238E27FC236}">
                <a16:creationId xmlns:a16="http://schemas.microsoft.com/office/drawing/2014/main" id="{2C155C48-AB7D-43F9-BE4D-5113194FF255}"/>
              </a:ext>
            </a:extLst>
          </p:cNvPr>
          <p:cNvSpPr>
            <a:spLocks noGrp="1"/>
          </p:cNvSpPr>
          <p:nvPr>
            <p:ph type="sldNum" sz="quarter" idx="12"/>
          </p:nvPr>
        </p:nvSpPr>
        <p:spPr/>
        <p:txBody>
          <a:bodyPr/>
          <a:lstStyle/>
          <a:p>
            <a:pPr>
              <a:defRPr/>
            </a:pPr>
            <a:fld id="{E652A8FB-8C76-45BB-8D82-93F8E151003C}" type="slidenum">
              <a:rPr lang="fr-FR" smtClean="0"/>
              <a:pPr>
                <a:defRPr/>
              </a:pPr>
              <a:t>228</a:t>
            </a:fld>
            <a:endParaRPr lang="fr-FR"/>
          </a:p>
        </p:txBody>
      </p:sp>
      <p:grpSp>
        <p:nvGrpSpPr>
          <p:cNvPr id="48" name="Groupe 47">
            <a:extLst>
              <a:ext uri="{FF2B5EF4-FFF2-40B4-BE49-F238E27FC236}">
                <a16:creationId xmlns:a16="http://schemas.microsoft.com/office/drawing/2014/main" id="{B138C71A-0D6C-4054-9321-1902AFD45894}"/>
              </a:ext>
            </a:extLst>
          </p:cNvPr>
          <p:cNvGrpSpPr/>
          <p:nvPr/>
        </p:nvGrpSpPr>
        <p:grpSpPr>
          <a:xfrm>
            <a:off x="6021925" y="620688"/>
            <a:ext cx="3121292" cy="2339536"/>
            <a:chOff x="2767409" y="2057472"/>
            <a:chExt cx="3121292" cy="2339536"/>
          </a:xfrm>
        </p:grpSpPr>
        <p:sp>
          <p:nvSpPr>
            <p:cNvPr id="6" name="ZoneTexte 5">
              <a:extLst>
                <a:ext uri="{FF2B5EF4-FFF2-40B4-BE49-F238E27FC236}">
                  <a16:creationId xmlns:a16="http://schemas.microsoft.com/office/drawing/2014/main" id="{05B2FC3D-4DD9-4355-8BF3-E747B3CE79D0}"/>
                </a:ext>
              </a:extLst>
            </p:cNvPr>
            <p:cNvSpPr txBox="1"/>
            <p:nvPr/>
          </p:nvSpPr>
          <p:spPr>
            <a:xfrm>
              <a:off x="5228854" y="2107413"/>
              <a:ext cx="659847" cy="584775"/>
            </a:xfrm>
            <a:prstGeom prst="rect">
              <a:avLst/>
            </a:prstGeom>
            <a:solidFill>
              <a:schemeClr val="bg1"/>
            </a:solidFill>
          </p:spPr>
          <p:txBody>
            <a:bodyPr wrap="square" rtlCol="0">
              <a:spAutoFit/>
            </a:bodyPr>
            <a:lstStyle/>
            <a:p>
              <a:endParaRPr lang="fr-FR" sz="800" b="1" dirty="0">
                <a:latin typeface="+mn-lt"/>
              </a:endParaRPr>
            </a:p>
            <a:p>
              <a:r>
                <a:rPr lang="fr-FR" sz="800" b="1" dirty="0">
                  <a:latin typeface="+mn-lt"/>
                </a:rPr>
                <a:t>     </a:t>
              </a:r>
              <a:r>
                <a:rPr lang="fr-FR" sz="800" b="1" dirty="0" err="1">
                  <a:latin typeface="+mn-lt"/>
                </a:rPr>
                <a:t>Multimeter</a:t>
              </a:r>
              <a:r>
                <a:rPr lang="fr-FR" sz="800" b="1" dirty="0">
                  <a:latin typeface="+mn-lt"/>
                </a:rPr>
                <a:t>  </a:t>
              </a:r>
              <a:r>
                <a:rPr lang="fr-FR" sz="800" dirty="0">
                  <a:latin typeface="+mn-lt"/>
                </a:rPr>
                <a:t>            </a:t>
              </a:r>
            </a:p>
            <a:p>
              <a:endParaRPr lang="fr-FR" sz="800" b="1" dirty="0">
                <a:latin typeface="+mn-lt"/>
              </a:endParaRPr>
            </a:p>
          </p:txBody>
        </p:sp>
        <p:pic>
          <p:nvPicPr>
            <p:cNvPr id="5" name="Image 4">
              <a:extLst>
                <a:ext uri="{FF2B5EF4-FFF2-40B4-BE49-F238E27FC236}">
                  <a16:creationId xmlns:a16="http://schemas.microsoft.com/office/drawing/2014/main" id="{B2C1E3DB-42C9-4720-893B-14E3A31488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767409" y="2057472"/>
              <a:ext cx="2448272" cy="2339536"/>
            </a:xfrm>
            <a:prstGeom prst="rect">
              <a:avLst/>
            </a:prstGeom>
          </p:spPr>
        </p:pic>
        <p:sp>
          <p:nvSpPr>
            <p:cNvPr id="8" name="Rectangle 7">
              <a:extLst>
                <a:ext uri="{FF2B5EF4-FFF2-40B4-BE49-F238E27FC236}">
                  <a16:creationId xmlns:a16="http://schemas.microsoft.com/office/drawing/2014/main" id="{68A167B3-D5A4-493F-8FB0-EFFE4E486EC9}"/>
                </a:ext>
              </a:extLst>
            </p:cNvPr>
            <p:cNvSpPr/>
            <p:nvPr/>
          </p:nvSpPr>
          <p:spPr>
            <a:xfrm>
              <a:off x="4543425" y="4163938"/>
              <a:ext cx="72008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BD82AC7-9C88-4242-ADA5-BB579267602C}"/>
                </a:ext>
              </a:extLst>
            </p:cNvPr>
            <p:cNvSpPr/>
            <p:nvPr/>
          </p:nvSpPr>
          <p:spPr>
            <a:xfrm>
              <a:off x="4770144" y="3455936"/>
              <a:ext cx="521936"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21705B80-5F68-4A2F-BF46-28E3D95ACEB4}"/>
                </a:ext>
              </a:extLst>
            </p:cNvPr>
            <p:cNvCxnSpPr>
              <a:cxnSpLocks/>
            </p:cNvCxnSpPr>
            <p:nvPr/>
          </p:nvCxnSpPr>
          <p:spPr>
            <a:xfrm>
              <a:off x="5220072" y="2132856"/>
              <a:ext cx="4391" cy="748457"/>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16" name="Forme libre : forme 15">
              <a:extLst>
                <a:ext uri="{FF2B5EF4-FFF2-40B4-BE49-F238E27FC236}">
                  <a16:creationId xmlns:a16="http://schemas.microsoft.com/office/drawing/2014/main" id="{64083B9A-C78E-4B2D-AAC4-B6D2302D9E7D}"/>
                </a:ext>
              </a:extLst>
            </p:cNvPr>
            <p:cNvSpPr/>
            <p:nvPr/>
          </p:nvSpPr>
          <p:spPr>
            <a:xfrm>
              <a:off x="5153397" y="3122076"/>
              <a:ext cx="161925" cy="140494"/>
            </a:xfrm>
            <a:custGeom>
              <a:avLst/>
              <a:gdLst>
                <a:gd name="connsiteX0" fmla="*/ 28575 w 190500"/>
                <a:gd name="connsiteY0" fmla="*/ 138112 h 138112"/>
                <a:gd name="connsiteX1" fmla="*/ 190500 w 190500"/>
                <a:gd name="connsiteY1" fmla="*/ 133350 h 138112"/>
                <a:gd name="connsiteX2" fmla="*/ 185737 w 190500"/>
                <a:gd name="connsiteY2" fmla="*/ 0 h 138112"/>
                <a:gd name="connsiteX3" fmla="*/ 0 w 190500"/>
                <a:gd name="connsiteY3" fmla="*/ 4762 h 138112"/>
                <a:gd name="connsiteX4" fmla="*/ 0 w 190500"/>
                <a:gd name="connsiteY4" fmla="*/ 4762 h 138112"/>
                <a:gd name="connsiteX0" fmla="*/ 28575 w 190500"/>
                <a:gd name="connsiteY0" fmla="*/ 138112 h 138112"/>
                <a:gd name="connsiteX1" fmla="*/ 190500 w 190500"/>
                <a:gd name="connsiteY1" fmla="*/ 133350 h 138112"/>
                <a:gd name="connsiteX2" fmla="*/ 185737 w 190500"/>
                <a:gd name="connsiteY2" fmla="*/ 0 h 138112"/>
                <a:gd name="connsiteX3" fmla="*/ 0 w 190500"/>
                <a:gd name="connsiteY3" fmla="*/ 4762 h 138112"/>
                <a:gd name="connsiteX4" fmla="*/ 19050 w 190500"/>
                <a:gd name="connsiteY4" fmla="*/ 2381 h 138112"/>
                <a:gd name="connsiteX0" fmla="*/ 9525 w 171450"/>
                <a:gd name="connsiteY0" fmla="*/ 204787 h 204787"/>
                <a:gd name="connsiteX1" fmla="*/ 171450 w 171450"/>
                <a:gd name="connsiteY1" fmla="*/ 200025 h 204787"/>
                <a:gd name="connsiteX2" fmla="*/ 166687 w 171450"/>
                <a:gd name="connsiteY2" fmla="*/ 66675 h 204787"/>
                <a:gd name="connsiteX3" fmla="*/ 64294 w 171450"/>
                <a:gd name="connsiteY3" fmla="*/ 0 h 204787"/>
                <a:gd name="connsiteX4" fmla="*/ 0 w 171450"/>
                <a:gd name="connsiteY4" fmla="*/ 69056 h 204787"/>
                <a:gd name="connsiteX0" fmla="*/ 9525 w 171450"/>
                <a:gd name="connsiteY0" fmla="*/ 140494 h 140494"/>
                <a:gd name="connsiteX1" fmla="*/ 171450 w 171450"/>
                <a:gd name="connsiteY1" fmla="*/ 135732 h 140494"/>
                <a:gd name="connsiteX2" fmla="*/ 166687 w 171450"/>
                <a:gd name="connsiteY2" fmla="*/ 2382 h 140494"/>
                <a:gd name="connsiteX3" fmla="*/ 69056 w 171450"/>
                <a:gd name="connsiteY3" fmla="*/ 0 h 140494"/>
                <a:gd name="connsiteX4" fmla="*/ 0 w 171450"/>
                <a:gd name="connsiteY4" fmla="*/ 4763 h 140494"/>
                <a:gd name="connsiteX0" fmla="*/ 0 w 161925"/>
                <a:gd name="connsiteY0" fmla="*/ 140494 h 140494"/>
                <a:gd name="connsiteX1" fmla="*/ 161925 w 161925"/>
                <a:gd name="connsiteY1" fmla="*/ 135732 h 140494"/>
                <a:gd name="connsiteX2" fmla="*/ 157162 w 161925"/>
                <a:gd name="connsiteY2" fmla="*/ 2382 h 140494"/>
                <a:gd name="connsiteX3" fmla="*/ 59531 w 161925"/>
                <a:gd name="connsiteY3" fmla="*/ 0 h 140494"/>
                <a:gd name="connsiteX4" fmla="*/ 19050 w 161925"/>
                <a:gd name="connsiteY4" fmla="*/ 2382 h 14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40494">
                  <a:moveTo>
                    <a:pt x="0" y="140494"/>
                  </a:moveTo>
                  <a:lnTo>
                    <a:pt x="161925" y="135732"/>
                  </a:lnTo>
                  <a:lnTo>
                    <a:pt x="157162" y="2382"/>
                  </a:lnTo>
                  <a:lnTo>
                    <a:pt x="59531" y="0"/>
                  </a:lnTo>
                  <a:lnTo>
                    <a:pt x="19050" y="2382"/>
                  </a:lnTo>
                </a:path>
              </a:pathLst>
            </a:custGeom>
            <a:noFill/>
            <a:ln>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a:extLst>
                <a:ext uri="{FF2B5EF4-FFF2-40B4-BE49-F238E27FC236}">
                  <a16:creationId xmlns:a16="http://schemas.microsoft.com/office/drawing/2014/main" id="{D9E1DC49-5B37-408C-A635-C4397851BA68}"/>
                </a:ext>
              </a:extLst>
            </p:cNvPr>
            <p:cNvCxnSpPr>
              <a:cxnSpLocks/>
              <a:stCxn id="17" idx="2"/>
            </p:cNvCxnSpPr>
            <p:nvPr/>
          </p:nvCxnSpPr>
          <p:spPr>
            <a:xfrm flipH="1">
              <a:off x="5253038" y="2708944"/>
              <a:ext cx="179246" cy="2910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CE31D6BC-F350-49EC-96D4-885E1385CCF1}"/>
                </a:ext>
              </a:extLst>
            </p:cNvPr>
            <p:cNvCxnSpPr>
              <a:cxnSpLocks/>
              <a:stCxn id="17" idx="4"/>
              <a:endCxn id="16" idx="2"/>
            </p:cNvCxnSpPr>
            <p:nvPr/>
          </p:nvCxnSpPr>
          <p:spPr>
            <a:xfrm flipH="1">
              <a:off x="5310559" y="2851078"/>
              <a:ext cx="263859" cy="27338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08B3E7A3-1FB7-4025-A96F-D74C2A3DE489}"/>
                </a:ext>
              </a:extLst>
            </p:cNvPr>
            <p:cNvCxnSpPr>
              <a:cxnSpLocks/>
            </p:cNvCxnSpPr>
            <p:nvPr/>
          </p:nvCxnSpPr>
          <p:spPr>
            <a:xfrm>
              <a:off x="5168056" y="2993576"/>
              <a:ext cx="84982" cy="0"/>
            </a:xfrm>
            <a:prstGeom prst="line">
              <a:avLst/>
            </a:prstGeom>
            <a:ln w="28575">
              <a:solidFill>
                <a:srgbClr val="333399"/>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2594958-A1D1-4E36-972C-A4D654F9E4F9}"/>
                </a:ext>
              </a:extLst>
            </p:cNvPr>
            <p:cNvSpPr/>
            <p:nvPr/>
          </p:nvSpPr>
          <p:spPr>
            <a:xfrm>
              <a:off x="4634163" y="2532953"/>
              <a:ext cx="521936"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AE839D35-A158-4A40-BFAD-541382F23B20}"/>
                </a:ext>
              </a:extLst>
            </p:cNvPr>
            <p:cNvSpPr/>
            <p:nvPr/>
          </p:nvSpPr>
          <p:spPr>
            <a:xfrm>
              <a:off x="5432284" y="2566810"/>
              <a:ext cx="284268" cy="2842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sym typeface="Symbol" panose="05050102010706020507" pitchFamily="18" charset="2"/>
                </a:rPr>
                <a:t></a:t>
              </a:r>
              <a:endParaRPr lang="fr-FR" dirty="0">
                <a:solidFill>
                  <a:schemeClr val="tx1"/>
                </a:solidFill>
              </a:endParaRPr>
            </a:p>
          </p:txBody>
        </p:sp>
      </p:grpSp>
      <p:pic>
        <p:nvPicPr>
          <p:cNvPr id="50" name="Image 49">
            <a:extLst>
              <a:ext uri="{FF2B5EF4-FFF2-40B4-BE49-F238E27FC236}">
                <a16:creationId xmlns:a16="http://schemas.microsoft.com/office/drawing/2014/main" id="{EA0E8D34-49E5-422E-9258-D43EBF981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5015"/>
            <a:ext cx="4572000" cy="4727089"/>
          </a:xfrm>
          <a:prstGeom prst="rect">
            <a:avLst/>
          </a:prstGeom>
        </p:spPr>
      </p:pic>
      <p:pic>
        <p:nvPicPr>
          <p:cNvPr id="55" name="Image 54">
            <a:extLst>
              <a:ext uri="{FF2B5EF4-FFF2-40B4-BE49-F238E27FC236}">
                <a16:creationId xmlns:a16="http://schemas.microsoft.com/office/drawing/2014/main" id="{F16516F5-7291-445F-B209-70EDCFD785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26581"/>
            <a:ext cx="4139952" cy="947780"/>
          </a:xfrm>
          <a:prstGeom prst="rect">
            <a:avLst/>
          </a:prstGeom>
        </p:spPr>
      </p:pic>
      <p:pic>
        <p:nvPicPr>
          <p:cNvPr id="57" name="Image 56">
            <a:extLst>
              <a:ext uri="{FF2B5EF4-FFF2-40B4-BE49-F238E27FC236}">
                <a16:creationId xmlns:a16="http://schemas.microsoft.com/office/drawing/2014/main" id="{24D91960-C4F5-4D7B-A09A-6947E82030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4981" y="3107810"/>
            <a:ext cx="3850150" cy="3373202"/>
          </a:xfrm>
          <a:prstGeom prst="rect">
            <a:avLst/>
          </a:prstGeom>
        </p:spPr>
      </p:pic>
      <p:pic>
        <p:nvPicPr>
          <p:cNvPr id="59" name="Image 58">
            <a:extLst>
              <a:ext uri="{FF2B5EF4-FFF2-40B4-BE49-F238E27FC236}">
                <a16:creationId xmlns:a16="http://schemas.microsoft.com/office/drawing/2014/main" id="{7E4B040A-BBFF-489D-A865-5B009FA277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1139" y="538413"/>
            <a:ext cx="2084260" cy="2171800"/>
          </a:xfrm>
          <a:prstGeom prst="rect">
            <a:avLst/>
          </a:prstGeom>
        </p:spPr>
      </p:pic>
      <p:sp>
        <p:nvSpPr>
          <p:cNvPr id="4" name="Rectangle 3">
            <a:hlinkClick r:id="rId8" action="ppaction://hlinksldjump"/>
            <a:extLst>
              <a:ext uri="{FF2B5EF4-FFF2-40B4-BE49-F238E27FC236}">
                <a16:creationId xmlns:a16="http://schemas.microsoft.com/office/drawing/2014/main" id="{89E9997F-7934-E0FD-7369-6017B8E766E4}"/>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6687288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229</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TP4-G</a:t>
            </a:r>
          </a:p>
        </p:txBody>
      </p:sp>
      <p:pic>
        <p:nvPicPr>
          <p:cNvPr id="6" name="Image 5">
            <a:hlinkClick r:id="rId2" action="ppaction://hlinksldjump"/>
            <a:extLst>
              <a:ext uri="{FF2B5EF4-FFF2-40B4-BE49-F238E27FC236}">
                <a16:creationId xmlns:a16="http://schemas.microsoft.com/office/drawing/2014/main" id="{0946647A-DAC3-480A-B5D3-16F871669D4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618113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OPERATION OF THE IDE: STRUCTURE OF A PROGRAM</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23</a:t>
            </a:fld>
            <a:endParaRPr lang="fr-FR"/>
          </a:p>
        </p:txBody>
      </p:sp>
      <p:pic>
        <p:nvPicPr>
          <p:cNvPr id="5" name="Image 4" descr="deroulement_prog.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538" y="571480"/>
            <a:ext cx="6934268" cy="5790114"/>
          </a:xfrm>
          <a:prstGeom prst="rect">
            <a:avLst/>
          </a:prstGeom>
        </p:spPr>
      </p:pic>
      <p:pic>
        <p:nvPicPr>
          <p:cNvPr id="6" name="Image 5">
            <a:hlinkClick r:id="rId3" action="ppaction://hlinksldjump"/>
            <a:extLst>
              <a:ext uri="{FF2B5EF4-FFF2-40B4-BE49-F238E27FC236}">
                <a16:creationId xmlns:a16="http://schemas.microsoft.com/office/drawing/2014/main" id="{97F36546-842A-45C0-9F9F-AEE2434C5DD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57708748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94FC2E-8A93-1171-0B39-A10BF9280ACC}"/>
              </a:ext>
            </a:extLst>
          </p:cNvPr>
          <p:cNvSpPr>
            <a:spLocks noGrp="1"/>
          </p:cNvSpPr>
          <p:nvPr>
            <p:ph type="title"/>
          </p:nvPr>
        </p:nvSpPr>
        <p:spPr/>
        <p:txBody>
          <a:bodyPr/>
          <a:lstStyle/>
          <a:p>
            <a:r>
              <a:rPr lang="fr-FR" dirty="0"/>
              <a:t>TP4-G DECOUVRIR LES INFORMATIONS DU DISPOSITIF MYSTERE</a:t>
            </a:r>
          </a:p>
        </p:txBody>
      </p:sp>
      <p:sp>
        <p:nvSpPr>
          <p:cNvPr id="3" name="Espace réservé du numéro de diapositive 2">
            <a:extLst>
              <a:ext uri="{FF2B5EF4-FFF2-40B4-BE49-F238E27FC236}">
                <a16:creationId xmlns:a16="http://schemas.microsoft.com/office/drawing/2014/main" id="{32A2B72D-1573-0E4B-6D5D-C71FB6A02816}"/>
              </a:ext>
            </a:extLst>
          </p:cNvPr>
          <p:cNvSpPr>
            <a:spLocks noGrp="1"/>
          </p:cNvSpPr>
          <p:nvPr>
            <p:ph type="sldNum" sz="quarter" idx="12"/>
          </p:nvPr>
        </p:nvSpPr>
        <p:spPr/>
        <p:txBody>
          <a:bodyPr/>
          <a:lstStyle/>
          <a:p>
            <a:pPr>
              <a:defRPr/>
            </a:pPr>
            <a:fld id="{E652A8FB-8C76-45BB-8D82-93F8E151003C}" type="slidenum">
              <a:rPr lang="fr-FR" smtClean="0"/>
              <a:pPr>
                <a:defRPr/>
              </a:pPr>
              <a:t>230</a:t>
            </a:fld>
            <a:endParaRPr lang="fr-FR"/>
          </a:p>
        </p:txBody>
      </p:sp>
      <p:sp>
        <p:nvSpPr>
          <p:cNvPr id="4" name="ZoneTexte 3">
            <a:extLst>
              <a:ext uri="{FF2B5EF4-FFF2-40B4-BE49-F238E27FC236}">
                <a16:creationId xmlns:a16="http://schemas.microsoft.com/office/drawing/2014/main" id="{347C07D5-C24A-6843-AA91-107D21866095}"/>
              </a:ext>
            </a:extLst>
          </p:cNvPr>
          <p:cNvSpPr txBox="1"/>
          <p:nvPr/>
        </p:nvSpPr>
        <p:spPr>
          <a:xfrm>
            <a:off x="179512" y="620688"/>
            <a:ext cx="5472608" cy="3416320"/>
          </a:xfrm>
          <a:prstGeom prst="rect">
            <a:avLst/>
          </a:prstGeom>
          <a:noFill/>
        </p:spPr>
        <p:txBody>
          <a:bodyPr wrap="square" rtlCol="0">
            <a:spAutoFit/>
          </a:bodyPr>
          <a:lstStyle/>
          <a:p>
            <a:pPr algn="just"/>
            <a:r>
              <a:rPr lang="fr-FR" sz="1800" dirty="0">
                <a:latin typeface="Britannic Bold" panose="020B0903060703020204" pitchFamily="34" charset="0"/>
              </a:rPr>
              <a:t>Dans ce TP, nous vous donnons un composant mystère (U6A) qui contient des informations très importantes. </a:t>
            </a:r>
          </a:p>
          <a:p>
            <a:pPr algn="just"/>
            <a:r>
              <a:rPr lang="fr-FR" sz="1800" dirty="0">
                <a:latin typeface="Britannic Bold" panose="020B0903060703020204" pitchFamily="34" charset="0"/>
              </a:rPr>
              <a:t>Votre mission, si vous l’acceptez: </a:t>
            </a:r>
          </a:p>
          <a:p>
            <a:pPr algn="just"/>
            <a:r>
              <a:rPr lang="fr-FR" sz="1800" dirty="0">
                <a:latin typeface="Britannic Bold" panose="020B0903060703020204" pitchFamily="34" charset="0"/>
              </a:rPr>
              <a:t>découvrir les informations contenues dans ce composant (fourni en version DIP 8 broches)</a:t>
            </a:r>
          </a:p>
          <a:p>
            <a:pPr algn="just"/>
            <a:endParaRPr lang="fr-FR" sz="1800" dirty="0">
              <a:latin typeface="Britannic Bold" panose="020B0903060703020204" pitchFamily="34" charset="0"/>
            </a:endParaRPr>
          </a:p>
          <a:p>
            <a:pPr algn="just"/>
            <a:r>
              <a:rPr lang="fr-FR" sz="1800" dirty="0">
                <a:latin typeface="Britannic Bold" panose="020B0903060703020204" pitchFamily="34" charset="0"/>
              </a:rPr>
              <a:t>Vous n’aurez pour cela besoin que : </a:t>
            </a:r>
          </a:p>
          <a:p>
            <a:pPr algn="just"/>
            <a:r>
              <a:rPr lang="fr-FR" sz="1800" dirty="0">
                <a:latin typeface="Britannic Bold" panose="020B0903060703020204" pitchFamily="34" charset="0"/>
              </a:rPr>
              <a:t>- de mobiliser vos compétences en électronique et informatique,  </a:t>
            </a:r>
          </a:p>
          <a:p>
            <a:pPr algn="just"/>
            <a:r>
              <a:rPr lang="fr-FR" sz="1800" dirty="0">
                <a:latin typeface="Britannic Bold" panose="020B0903060703020204" pitchFamily="34" charset="0"/>
              </a:rPr>
              <a:t>- d’un peu de matériel (voltmètre, oscilloscope, et …</a:t>
            </a:r>
          </a:p>
          <a:p>
            <a:pPr algn="just"/>
            <a:r>
              <a:rPr lang="fr-FR" sz="1800" dirty="0">
                <a:latin typeface="Britannic Bold" panose="020B0903060703020204" pitchFamily="34" charset="0"/>
              </a:rPr>
              <a:t>- pourquoi pas d’une source d’information : internet</a:t>
            </a:r>
          </a:p>
        </p:txBody>
      </p:sp>
      <p:pic>
        <p:nvPicPr>
          <p:cNvPr id="5" name="Image 4">
            <a:extLst>
              <a:ext uri="{FF2B5EF4-FFF2-40B4-BE49-F238E27FC236}">
                <a16:creationId xmlns:a16="http://schemas.microsoft.com/office/drawing/2014/main" id="{1291E05F-DDFF-24A9-E06E-64D9D27CDE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5633" y="652309"/>
            <a:ext cx="3138854" cy="4185138"/>
          </a:xfrm>
          <a:prstGeom prst="rect">
            <a:avLst/>
          </a:prstGeom>
        </p:spPr>
      </p:pic>
      <p:sp>
        <p:nvSpPr>
          <p:cNvPr id="7" name="ZoneTexte 6">
            <a:extLst>
              <a:ext uri="{FF2B5EF4-FFF2-40B4-BE49-F238E27FC236}">
                <a16:creationId xmlns:a16="http://schemas.microsoft.com/office/drawing/2014/main" id="{ED8CEAC1-2944-B34A-F0EC-C94112A24D10}"/>
              </a:ext>
            </a:extLst>
          </p:cNvPr>
          <p:cNvSpPr txBox="1"/>
          <p:nvPr/>
        </p:nvSpPr>
        <p:spPr>
          <a:xfrm>
            <a:off x="167824" y="5498648"/>
            <a:ext cx="9084695" cy="707886"/>
          </a:xfrm>
          <a:prstGeom prst="rect">
            <a:avLst/>
          </a:prstGeom>
          <a:noFill/>
        </p:spPr>
        <p:txBody>
          <a:bodyPr wrap="square">
            <a:spAutoFit/>
          </a:bodyPr>
          <a:lstStyle/>
          <a:p>
            <a:pPr algn="just"/>
            <a:endParaRPr lang="fr-FR" sz="2000" dirty="0">
              <a:solidFill>
                <a:srgbClr val="FF0000"/>
              </a:solidFill>
              <a:latin typeface="Britannic Bold" panose="020B0903060703020204" pitchFamily="34" charset="0"/>
            </a:endParaRPr>
          </a:p>
          <a:p>
            <a:pPr algn="just"/>
            <a:r>
              <a:rPr lang="fr-FR" sz="2000" dirty="0">
                <a:solidFill>
                  <a:srgbClr val="FF0000"/>
                </a:solidFill>
                <a:latin typeface="Britannic Bold" panose="020B0903060703020204" pitchFamily="34" charset="0"/>
              </a:rPr>
              <a:t>A vous de jouer les détectives et de découvrir les informations cachées !!!</a:t>
            </a:r>
          </a:p>
        </p:txBody>
      </p:sp>
      <p:sp>
        <p:nvSpPr>
          <p:cNvPr id="8" name="Rectangle : coins arrondis 7">
            <a:extLst>
              <a:ext uri="{FF2B5EF4-FFF2-40B4-BE49-F238E27FC236}">
                <a16:creationId xmlns:a16="http://schemas.microsoft.com/office/drawing/2014/main" id="{F624F6BF-5A80-50AA-7B3C-E45464C80B85}"/>
              </a:ext>
            </a:extLst>
          </p:cNvPr>
          <p:cNvSpPr/>
          <p:nvPr/>
        </p:nvSpPr>
        <p:spPr>
          <a:xfrm>
            <a:off x="6853064" y="2589297"/>
            <a:ext cx="1175320" cy="839703"/>
          </a:xfrm>
          <a:prstGeom prst="roundRect">
            <a:avLst/>
          </a:prstGeom>
          <a:noFill/>
          <a:ln w="76200">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0" name="Image 9">
            <a:extLst>
              <a:ext uri="{FF2B5EF4-FFF2-40B4-BE49-F238E27FC236}">
                <a16:creationId xmlns:a16="http://schemas.microsoft.com/office/drawing/2014/main" id="{75BE44D9-8270-B9F3-C390-0B62507DBC3F}"/>
              </a:ext>
            </a:extLst>
          </p:cNvPr>
          <p:cNvPicPr>
            <a:picLocks noChangeAspect="1"/>
          </p:cNvPicPr>
          <p:nvPr/>
        </p:nvPicPr>
        <p:blipFill rotWithShape="1">
          <a:blip r:embed="rId3">
            <a:extLst>
              <a:ext uri="{28A0092B-C50C-407E-A947-70E740481C1C}">
                <a14:useLocalDpi xmlns:a14="http://schemas.microsoft.com/office/drawing/2010/main" val="0"/>
              </a:ext>
            </a:extLst>
          </a:blip>
          <a:srcRect l="12192" t="1164" r="12462" b="7241"/>
          <a:stretch/>
        </p:blipFill>
        <p:spPr>
          <a:xfrm>
            <a:off x="1619671" y="4037008"/>
            <a:ext cx="1249709" cy="1624240"/>
          </a:xfrm>
          <a:prstGeom prst="rect">
            <a:avLst/>
          </a:prstGeom>
        </p:spPr>
      </p:pic>
      <p:sp>
        <p:nvSpPr>
          <p:cNvPr id="11" name="Rectangle 10">
            <a:hlinkClick r:id="rId4" action="ppaction://hlinksldjump"/>
            <a:extLst>
              <a:ext uri="{FF2B5EF4-FFF2-40B4-BE49-F238E27FC236}">
                <a16:creationId xmlns:a16="http://schemas.microsoft.com/office/drawing/2014/main" id="{3626AE07-5DEF-178B-F1BD-EA342464ACC3}"/>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35220375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FDA9A-14D3-C78D-34FE-605B409AE64A}"/>
              </a:ext>
            </a:extLst>
          </p:cNvPr>
          <p:cNvSpPr>
            <a:spLocks noGrp="1"/>
          </p:cNvSpPr>
          <p:nvPr>
            <p:ph type="title"/>
          </p:nvPr>
        </p:nvSpPr>
        <p:spPr/>
        <p:txBody>
          <a:bodyPr/>
          <a:lstStyle/>
          <a:p>
            <a:r>
              <a:rPr lang="fr-FR" dirty="0"/>
              <a:t>BLIND DEVICE</a:t>
            </a:r>
          </a:p>
        </p:txBody>
      </p:sp>
      <p:sp>
        <p:nvSpPr>
          <p:cNvPr id="3" name="Espace réservé du numéro de diapositive 2">
            <a:extLst>
              <a:ext uri="{FF2B5EF4-FFF2-40B4-BE49-F238E27FC236}">
                <a16:creationId xmlns:a16="http://schemas.microsoft.com/office/drawing/2014/main" id="{50F7EE36-0318-3A12-96A3-E608833DDE68}"/>
              </a:ext>
            </a:extLst>
          </p:cNvPr>
          <p:cNvSpPr>
            <a:spLocks noGrp="1"/>
          </p:cNvSpPr>
          <p:nvPr>
            <p:ph type="sldNum" sz="quarter" idx="12"/>
          </p:nvPr>
        </p:nvSpPr>
        <p:spPr/>
        <p:txBody>
          <a:bodyPr/>
          <a:lstStyle/>
          <a:p>
            <a:pPr>
              <a:defRPr/>
            </a:pPr>
            <a:fld id="{E652A8FB-8C76-45BB-8D82-93F8E151003C}" type="slidenum">
              <a:rPr lang="fr-FR" smtClean="0"/>
              <a:pPr>
                <a:defRPr/>
              </a:pPr>
              <a:t>231</a:t>
            </a:fld>
            <a:endParaRPr lang="fr-FR"/>
          </a:p>
        </p:txBody>
      </p:sp>
      <p:pic>
        <p:nvPicPr>
          <p:cNvPr id="5" name="Image 4">
            <a:extLst>
              <a:ext uri="{FF2B5EF4-FFF2-40B4-BE49-F238E27FC236}">
                <a16:creationId xmlns:a16="http://schemas.microsoft.com/office/drawing/2014/main" id="{ABA44537-3B39-BD7E-7346-D422EFA33BCB}"/>
              </a:ext>
            </a:extLst>
          </p:cNvPr>
          <p:cNvPicPr>
            <a:picLocks noChangeAspect="1"/>
          </p:cNvPicPr>
          <p:nvPr/>
        </p:nvPicPr>
        <p:blipFill>
          <a:blip r:embed="rId2"/>
          <a:stretch>
            <a:fillRect/>
          </a:stretch>
        </p:blipFill>
        <p:spPr>
          <a:xfrm>
            <a:off x="3895250" y="818785"/>
            <a:ext cx="5048955" cy="5220429"/>
          </a:xfrm>
          <a:prstGeom prst="rect">
            <a:avLst/>
          </a:prstGeom>
        </p:spPr>
      </p:pic>
      <p:pic>
        <p:nvPicPr>
          <p:cNvPr id="7" name="Image 6">
            <a:extLst>
              <a:ext uri="{FF2B5EF4-FFF2-40B4-BE49-F238E27FC236}">
                <a16:creationId xmlns:a16="http://schemas.microsoft.com/office/drawing/2014/main" id="{52F85855-E802-F327-A5BC-CC7CEC4E6D2E}"/>
              </a:ext>
            </a:extLst>
          </p:cNvPr>
          <p:cNvPicPr>
            <a:picLocks noChangeAspect="1"/>
          </p:cNvPicPr>
          <p:nvPr/>
        </p:nvPicPr>
        <p:blipFill>
          <a:blip r:embed="rId3"/>
          <a:stretch>
            <a:fillRect/>
          </a:stretch>
        </p:blipFill>
        <p:spPr>
          <a:xfrm>
            <a:off x="179512" y="811248"/>
            <a:ext cx="3838470" cy="929278"/>
          </a:xfrm>
          <a:prstGeom prst="rect">
            <a:avLst/>
          </a:prstGeom>
        </p:spPr>
      </p:pic>
      <p:sp>
        <p:nvSpPr>
          <p:cNvPr id="8" name="ZoneTexte 7">
            <a:extLst>
              <a:ext uri="{FF2B5EF4-FFF2-40B4-BE49-F238E27FC236}">
                <a16:creationId xmlns:a16="http://schemas.microsoft.com/office/drawing/2014/main" id="{1FBE4205-EDB5-F6D9-6ACB-6AB36B01CDFD}"/>
              </a:ext>
            </a:extLst>
          </p:cNvPr>
          <p:cNvSpPr txBox="1"/>
          <p:nvPr/>
        </p:nvSpPr>
        <p:spPr>
          <a:xfrm>
            <a:off x="2915816" y="6061447"/>
            <a:ext cx="5003293" cy="307777"/>
          </a:xfrm>
          <a:prstGeom prst="rect">
            <a:avLst/>
          </a:prstGeom>
          <a:noFill/>
        </p:spPr>
        <p:txBody>
          <a:bodyPr wrap="none" rtlCol="0">
            <a:spAutoFit/>
          </a:bodyPr>
          <a:lstStyle/>
          <a:p>
            <a:r>
              <a:rPr lang="fr-FR" dirty="0"/>
              <a:t>Attention sur la carte PCB : PE et ORG sont sur la masse !</a:t>
            </a:r>
          </a:p>
        </p:txBody>
      </p:sp>
      <p:pic>
        <p:nvPicPr>
          <p:cNvPr id="6" name="Image 5">
            <a:extLst>
              <a:ext uri="{FF2B5EF4-FFF2-40B4-BE49-F238E27FC236}">
                <a16:creationId xmlns:a16="http://schemas.microsoft.com/office/drawing/2014/main" id="{62306C33-9AA7-837C-70E0-9C1A45EB3A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954" y="1808417"/>
            <a:ext cx="3138854" cy="4185138"/>
          </a:xfrm>
          <a:prstGeom prst="rect">
            <a:avLst/>
          </a:prstGeom>
        </p:spPr>
      </p:pic>
    </p:spTree>
    <p:extLst>
      <p:ext uri="{BB962C8B-B14F-4D97-AF65-F5344CB8AC3E}">
        <p14:creationId xmlns:p14="http://schemas.microsoft.com/office/powerpoint/2010/main" val="24830789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AA8671-BEA7-8E1C-430F-9AFF1E2E94FB}"/>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D561EDE6-EB41-26A0-3865-1F75ABB83F4A}"/>
              </a:ext>
            </a:extLst>
          </p:cNvPr>
          <p:cNvSpPr>
            <a:spLocks noGrp="1"/>
          </p:cNvSpPr>
          <p:nvPr>
            <p:ph type="sldNum" sz="quarter" idx="12"/>
          </p:nvPr>
        </p:nvSpPr>
        <p:spPr/>
        <p:txBody>
          <a:bodyPr/>
          <a:lstStyle/>
          <a:p>
            <a:pPr>
              <a:defRPr/>
            </a:pPr>
            <a:fld id="{E652A8FB-8C76-45BB-8D82-93F8E151003C}" type="slidenum">
              <a:rPr lang="fr-FR" smtClean="0"/>
              <a:pPr>
                <a:defRPr/>
              </a:pPr>
              <a:t>232</a:t>
            </a:fld>
            <a:endParaRPr lang="fr-FR"/>
          </a:p>
        </p:txBody>
      </p:sp>
      <p:sp>
        <p:nvSpPr>
          <p:cNvPr id="4" name="ZoneTexte 3">
            <a:extLst>
              <a:ext uri="{FF2B5EF4-FFF2-40B4-BE49-F238E27FC236}">
                <a16:creationId xmlns:a16="http://schemas.microsoft.com/office/drawing/2014/main" id="{8E566458-4AED-6D67-7B0A-6FA0FC4A3D6C}"/>
              </a:ext>
            </a:extLst>
          </p:cNvPr>
          <p:cNvSpPr txBox="1"/>
          <p:nvPr/>
        </p:nvSpPr>
        <p:spPr>
          <a:xfrm>
            <a:off x="136141" y="511877"/>
            <a:ext cx="8911414" cy="861774"/>
          </a:xfrm>
          <a:prstGeom prst="rect">
            <a:avLst/>
          </a:prstGeom>
          <a:noFill/>
        </p:spPr>
        <p:txBody>
          <a:bodyPr wrap="none" rtlCol="0">
            <a:spAutoFit/>
          </a:bodyPr>
          <a:lstStyle/>
          <a:p>
            <a:pPr algn="l"/>
            <a:r>
              <a:rPr lang="fr-FR" dirty="0"/>
              <a:t>1 – Vérifier l’alimentation:  </a:t>
            </a:r>
          </a:p>
          <a:p>
            <a:pPr algn="l"/>
            <a:r>
              <a:rPr lang="fr-FR" dirty="0"/>
              <a:t>	page 3: </a:t>
            </a:r>
            <a:r>
              <a:rPr lang="en-US" sz="1800" b="0" i="0" u="none" strike="noStrike" baseline="0" dirty="0">
                <a:latin typeface="Arial" panose="020B0604020202020204" pitchFamily="34" charset="0"/>
              </a:rPr>
              <a:t>recommended operating ranges shown below unless otherwise noted:</a:t>
            </a:r>
          </a:p>
          <a:p>
            <a:pPr algn="l"/>
            <a:r>
              <a:rPr lang="fr-FR" sz="1800" b="0" i="0" u="none" strike="noStrike" baseline="0" dirty="0">
                <a:latin typeface="Arial" panose="020B0604020202020204" pitchFamily="34" charset="0"/>
              </a:rPr>
              <a:t>	VCC = +2.5V to +6.0V</a:t>
            </a:r>
          </a:p>
        </p:txBody>
      </p:sp>
      <p:sp>
        <p:nvSpPr>
          <p:cNvPr id="5" name="ZoneTexte 4">
            <a:extLst>
              <a:ext uri="{FF2B5EF4-FFF2-40B4-BE49-F238E27FC236}">
                <a16:creationId xmlns:a16="http://schemas.microsoft.com/office/drawing/2014/main" id="{AAE02D5E-0837-724A-2BAC-0AA3A6072B3D}"/>
              </a:ext>
            </a:extLst>
          </p:cNvPr>
          <p:cNvSpPr txBox="1"/>
          <p:nvPr/>
        </p:nvSpPr>
        <p:spPr>
          <a:xfrm>
            <a:off x="136141" y="1732190"/>
            <a:ext cx="3886000" cy="1815882"/>
          </a:xfrm>
          <a:prstGeom prst="rect">
            <a:avLst/>
          </a:prstGeom>
          <a:noFill/>
        </p:spPr>
        <p:txBody>
          <a:bodyPr wrap="none" rtlCol="0">
            <a:spAutoFit/>
          </a:bodyPr>
          <a:lstStyle/>
          <a:p>
            <a:pPr algn="l"/>
            <a:r>
              <a:rPr lang="fr-FR" dirty="0"/>
              <a:t>2 – Vérifier le pin Out :</a:t>
            </a:r>
          </a:p>
          <a:p>
            <a:pPr algn="l"/>
            <a:endParaRPr lang="fr-FR" dirty="0"/>
          </a:p>
          <a:p>
            <a:pPr algn="l"/>
            <a:endParaRPr lang="fr-FR" dirty="0"/>
          </a:p>
          <a:p>
            <a:pPr algn="l"/>
            <a:r>
              <a:rPr lang="fr-FR" dirty="0"/>
              <a:t>	CS, CLK, DI, DO =&gt; SPI interface</a:t>
            </a:r>
          </a:p>
          <a:p>
            <a:pPr algn="l"/>
            <a:endParaRPr lang="fr-FR" dirty="0"/>
          </a:p>
          <a:p>
            <a:pPr algn="l"/>
            <a:endParaRPr lang="fr-FR" dirty="0"/>
          </a:p>
          <a:p>
            <a:pPr algn="l"/>
            <a:endParaRPr lang="fr-FR" dirty="0"/>
          </a:p>
          <a:p>
            <a:pPr algn="l"/>
            <a:r>
              <a:rPr lang="fr-FR" dirty="0"/>
              <a:t>	ORG : page 1: </a:t>
            </a:r>
          </a:p>
        </p:txBody>
      </p:sp>
      <p:pic>
        <p:nvPicPr>
          <p:cNvPr id="6" name="Image 5">
            <a:extLst>
              <a:ext uri="{FF2B5EF4-FFF2-40B4-BE49-F238E27FC236}">
                <a16:creationId xmlns:a16="http://schemas.microsoft.com/office/drawing/2014/main" id="{869A0260-B780-B8D7-1E09-50164C530899}"/>
              </a:ext>
            </a:extLst>
          </p:cNvPr>
          <p:cNvPicPr>
            <a:picLocks noChangeAspect="1"/>
          </p:cNvPicPr>
          <p:nvPr/>
        </p:nvPicPr>
        <p:blipFill rotWithShape="1">
          <a:blip r:embed="rId2"/>
          <a:srcRect l="26240" t="23861" r="23844" b="51379"/>
          <a:stretch/>
        </p:blipFill>
        <p:spPr>
          <a:xfrm>
            <a:off x="3387954" y="1352971"/>
            <a:ext cx="1708334" cy="876162"/>
          </a:xfrm>
          <a:prstGeom prst="rect">
            <a:avLst/>
          </a:prstGeom>
        </p:spPr>
      </p:pic>
      <p:pic>
        <p:nvPicPr>
          <p:cNvPr id="8" name="Image 7">
            <a:extLst>
              <a:ext uri="{FF2B5EF4-FFF2-40B4-BE49-F238E27FC236}">
                <a16:creationId xmlns:a16="http://schemas.microsoft.com/office/drawing/2014/main" id="{02C4FEFE-A3EB-112C-63D3-978607CA5D1C}"/>
              </a:ext>
            </a:extLst>
          </p:cNvPr>
          <p:cNvPicPr>
            <a:picLocks noChangeAspect="1"/>
          </p:cNvPicPr>
          <p:nvPr/>
        </p:nvPicPr>
        <p:blipFill>
          <a:blip r:embed="rId3"/>
          <a:stretch>
            <a:fillRect/>
          </a:stretch>
        </p:blipFill>
        <p:spPr>
          <a:xfrm>
            <a:off x="2304393" y="3234703"/>
            <a:ext cx="4706007" cy="962159"/>
          </a:xfrm>
          <a:prstGeom prst="rect">
            <a:avLst/>
          </a:prstGeom>
        </p:spPr>
      </p:pic>
      <p:sp>
        <p:nvSpPr>
          <p:cNvPr id="9" name="ZoneTexte 8">
            <a:extLst>
              <a:ext uri="{FF2B5EF4-FFF2-40B4-BE49-F238E27FC236}">
                <a16:creationId xmlns:a16="http://schemas.microsoft.com/office/drawing/2014/main" id="{90973D96-C987-763B-D5ED-704DA831E414}"/>
              </a:ext>
            </a:extLst>
          </p:cNvPr>
          <p:cNvSpPr txBox="1"/>
          <p:nvPr/>
        </p:nvSpPr>
        <p:spPr>
          <a:xfrm>
            <a:off x="1881636" y="4290481"/>
            <a:ext cx="4737194" cy="307777"/>
          </a:xfrm>
          <a:prstGeom prst="rect">
            <a:avLst/>
          </a:prstGeom>
          <a:noFill/>
        </p:spPr>
        <p:txBody>
          <a:bodyPr wrap="none" rtlCol="0">
            <a:spAutoFit/>
          </a:bodyPr>
          <a:lstStyle/>
          <a:p>
            <a:r>
              <a:rPr lang="fr-FR" b="1" i="1" dirty="0">
                <a:solidFill>
                  <a:srgbClr val="00B050"/>
                </a:solidFill>
              </a:rPr>
              <a:t>Attention sur la carte PCB : ORG est sur la masse </a:t>
            </a:r>
          </a:p>
        </p:txBody>
      </p:sp>
      <p:pic>
        <p:nvPicPr>
          <p:cNvPr id="11" name="Image 10">
            <a:extLst>
              <a:ext uri="{FF2B5EF4-FFF2-40B4-BE49-F238E27FC236}">
                <a16:creationId xmlns:a16="http://schemas.microsoft.com/office/drawing/2014/main" id="{7EDC17F9-6AFA-41DB-C5F2-0174551FC2EC}"/>
              </a:ext>
            </a:extLst>
          </p:cNvPr>
          <p:cNvPicPr>
            <a:picLocks noChangeAspect="1"/>
          </p:cNvPicPr>
          <p:nvPr/>
        </p:nvPicPr>
        <p:blipFill>
          <a:blip r:embed="rId4"/>
          <a:stretch>
            <a:fillRect/>
          </a:stretch>
        </p:blipFill>
        <p:spPr>
          <a:xfrm>
            <a:off x="1259632" y="4772430"/>
            <a:ext cx="4648849" cy="1571844"/>
          </a:xfrm>
          <a:prstGeom prst="rect">
            <a:avLst/>
          </a:prstGeom>
        </p:spPr>
      </p:pic>
      <p:sp>
        <p:nvSpPr>
          <p:cNvPr id="12" name="ZoneTexte 11">
            <a:extLst>
              <a:ext uri="{FF2B5EF4-FFF2-40B4-BE49-F238E27FC236}">
                <a16:creationId xmlns:a16="http://schemas.microsoft.com/office/drawing/2014/main" id="{97F7900D-822B-328F-213D-DA0F20C5B3F2}"/>
              </a:ext>
            </a:extLst>
          </p:cNvPr>
          <p:cNvSpPr txBox="1"/>
          <p:nvPr/>
        </p:nvSpPr>
        <p:spPr>
          <a:xfrm>
            <a:off x="6577721" y="5393265"/>
            <a:ext cx="1813317" cy="307777"/>
          </a:xfrm>
          <a:prstGeom prst="rect">
            <a:avLst/>
          </a:prstGeom>
          <a:noFill/>
        </p:spPr>
        <p:txBody>
          <a:bodyPr wrap="none" rtlCol="0">
            <a:spAutoFit/>
          </a:bodyPr>
          <a:lstStyle/>
          <a:p>
            <a:r>
              <a:rPr lang="fr-FR" b="1" dirty="0">
                <a:solidFill>
                  <a:srgbClr val="FF0000"/>
                </a:solidFill>
              </a:rPr>
              <a:t>CONCLUSION: 8K</a:t>
            </a:r>
          </a:p>
        </p:txBody>
      </p:sp>
      <p:sp>
        <p:nvSpPr>
          <p:cNvPr id="13" name="Flèche : droite 12">
            <a:extLst>
              <a:ext uri="{FF2B5EF4-FFF2-40B4-BE49-F238E27FC236}">
                <a16:creationId xmlns:a16="http://schemas.microsoft.com/office/drawing/2014/main" id="{546E1D54-D808-3B41-ABAB-1120F31BD556}"/>
              </a:ext>
            </a:extLst>
          </p:cNvPr>
          <p:cNvSpPr/>
          <p:nvPr/>
        </p:nvSpPr>
        <p:spPr>
          <a:xfrm>
            <a:off x="5988600" y="5434752"/>
            <a:ext cx="432048" cy="24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6763CE8D-51B0-F15A-9E41-3F0BF6B45950}"/>
              </a:ext>
            </a:extLst>
          </p:cNvPr>
          <p:cNvSpPr txBox="1"/>
          <p:nvPr/>
        </p:nvSpPr>
        <p:spPr>
          <a:xfrm>
            <a:off x="4638729" y="2351358"/>
            <a:ext cx="3052439" cy="307777"/>
          </a:xfrm>
          <a:prstGeom prst="rect">
            <a:avLst/>
          </a:prstGeom>
          <a:noFill/>
        </p:spPr>
        <p:txBody>
          <a:bodyPr wrap="none" rtlCol="0">
            <a:spAutoFit/>
          </a:bodyPr>
          <a:lstStyle/>
          <a:p>
            <a:r>
              <a:rPr lang="fr-FR" b="1" dirty="0">
                <a:solidFill>
                  <a:srgbClr val="FF0000"/>
                </a:solidFill>
              </a:rPr>
              <a:t>CONCLUSION: SPI INTERFACE</a:t>
            </a:r>
          </a:p>
        </p:txBody>
      </p:sp>
      <p:sp>
        <p:nvSpPr>
          <p:cNvPr id="15" name="Flèche : droite 14">
            <a:extLst>
              <a:ext uri="{FF2B5EF4-FFF2-40B4-BE49-F238E27FC236}">
                <a16:creationId xmlns:a16="http://schemas.microsoft.com/office/drawing/2014/main" id="{A2C4FD23-FF8E-3002-59AB-D5F836A1F2FE}"/>
              </a:ext>
            </a:extLst>
          </p:cNvPr>
          <p:cNvSpPr/>
          <p:nvPr/>
        </p:nvSpPr>
        <p:spPr>
          <a:xfrm>
            <a:off x="4069094" y="2388486"/>
            <a:ext cx="432048" cy="24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168217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C878AF-DB98-5848-F434-1816B4250A89}"/>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1E279776-76E4-974E-E24A-DD77AD09945C}"/>
              </a:ext>
            </a:extLst>
          </p:cNvPr>
          <p:cNvSpPr>
            <a:spLocks noGrp="1"/>
          </p:cNvSpPr>
          <p:nvPr>
            <p:ph type="sldNum" sz="quarter" idx="12"/>
          </p:nvPr>
        </p:nvSpPr>
        <p:spPr/>
        <p:txBody>
          <a:bodyPr/>
          <a:lstStyle/>
          <a:p>
            <a:pPr>
              <a:defRPr/>
            </a:pPr>
            <a:fld id="{E652A8FB-8C76-45BB-8D82-93F8E151003C}" type="slidenum">
              <a:rPr lang="fr-FR" smtClean="0"/>
              <a:pPr>
                <a:defRPr/>
              </a:pPr>
              <a:t>233</a:t>
            </a:fld>
            <a:endParaRPr lang="fr-FR"/>
          </a:p>
        </p:txBody>
      </p:sp>
      <p:pic>
        <p:nvPicPr>
          <p:cNvPr id="5" name="Image 4">
            <a:extLst>
              <a:ext uri="{FF2B5EF4-FFF2-40B4-BE49-F238E27FC236}">
                <a16:creationId xmlns:a16="http://schemas.microsoft.com/office/drawing/2014/main" id="{1761E08C-DD42-56B8-38A9-DDA78CFFE02B}"/>
              </a:ext>
            </a:extLst>
          </p:cNvPr>
          <p:cNvPicPr>
            <a:picLocks noChangeAspect="1"/>
          </p:cNvPicPr>
          <p:nvPr/>
        </p:nvPicPr>
        <p:blipFill>
          <a:blip r:embed="rId2"/>
          <a:stretch>
            <a:fillRect/>
          </a:stretch>
        </p:blipFill>
        <p:spPr>
          <a:xfrm>
            <a:off x="70674" y="998532"/>
            <a:ext cx="4677428" cy="1905266"/>
          </a:xfrm>
          <a:prstGeom prst="rect">
            <a:avLst/>
          </a:prstGeom>
        </p:spPr>
      </p:pic>
      <p:sp>
        <p:nvSpPr>
          <p:cNvPr id="6" name="ZoneTexte 5">
            <a:extLst>
              <a:ext uri="{FF2B5EF4-FFF2-40B4-BE49-F238E27FC236}">
                <a16:creationId xmlns:a16="http://schemas.microsoft.com/office/drawing/2014/main" id="{68FD7047-FAA8-7148-94DD-AC93CD3BFAE9}"/>
              </a:ext>
            </a:extLst>
          </p:cNvPr>
          <p:cNvSpPr txBox="1"/>
          <p:nvPr/>
        </p:nvSpPr>
        <p:spPr>
          <a:xfrm>
            <a:off x="5073318" y="1863148"/>
            <a:ext cx="2727029" cy="738664"/>
          </a:xfrm>
          <a:prstGeom prst="rect">
            <a:avLst/>
          </a:prstGeom>
          <a:noFill/>
        </p:spPr>
        <p:txBody>
          <a:bodyPr wrap="none" rtlCol="0">
            <a:spAutoFit/>
          </a:bodyPr>
          <a:lstStyle/>
          <a:p>
            <a:r>
              <a:rPr lang="fr-FR" b="1" dirty="0">
                <a:solidFill>
                  <a:srgbClr val="FF0000"/>
                </a:solidFill>
              </a:rPr>
              <a:t>CONCLUSION: </a:t>
            </a:r>
          </a:p>
          <a:p>
            <a:r>
              <a:rPr lang="fr-FR" b="1" dirty="0">
                <a:solidFill>
                  <a:srgbClr val="FF0000"/>
                </a:solidFill>
              </a:rPr>
              <a:t>PROGRAMMING INHIBITED</a:t>
            </a:r>
          </a:p>
          <a:p>
            <a:r>
              <a:rPr lang="fr-FR" b="1" dirty="0">
                <a:solidFill>
                  <a:srgbClr val="FF0000"/>
                </a:solidFill>
              </a:rPr>
              <a:t>=&gt; READ ONLY</a:t>
            </a:r>
          </a:p>
        </p:txBody>
      </p:sp>
      <p:sp>
        <p:nvSpPr>
          <p:cNvPr id="7" name="Flèche : droite 6">
            <a:extLst>
              <a:ext uri="{FF2B5EF4-FFF2-40B4-BE49-F238E27FC236}">
                <a16:creationId xmlns:a16="http://schemas.microsoft.com/office/drawing/2014/main" id="{79FB5961-EF0C-50EA-235A-EEE334FF76A1}"/>
              </a:ext>
            </a:extLst>
          </p:cNvPr>
          <p:cNvSpPr/>
          <p:nvPr/>
        </p:nvSpPr>
        <p:spPr>
          <a:xfrm>
            <a:off x="4659065" y="1866214"/>
            <a:ext cx="333256" cy="24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3BB58815-019B-5D8C-7E52-D4355EB96EF4}"/>
              </a:ext>
            </a:extLst>
          </p:cNvPr>
          <p:cNvSpPr txBox="1"/>
          <p:nvPr/>
        </p:nvSpPr>
        <p:spPr>
          <a:xfrm>
            <a:off x="246777" y="690755"/>
            <a:ext cx="4325223" cy="307777"/>
          </a:xfrm>
          <a:prstGeom prst="rect">
            <a:avLst/>
          </a:prstGeom>
          <a:noFill/>
        </p:spPr>
        <p:txBody>
          <a:bodyPr wrap="none" rtlCol="0">
            <a:spAutoFit/>
          </a:bodyPr>
          <a:lstStyle/>
          <a:p>
            <a:r>
              <a:rPr lang="fr-FR" dirty="0"/>
              <a:t>Attention sur la carte PCB : PE est sur la masse </a:t>
            </a:r>
          </a:p>
        </p:txBody>
      </p:sp>
    </p:spTree>
    <p:extLst>
      <p:ext uri="{BB962C8B-B14F-4D97-AF65-F5344CB8AC3E}">
        <p14:creationId xmlns:p14="http://schemas.microsoft.com/office/powerpoint/2010/main" val="36063313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473F9E-BCB4-B1CA-499B-BF65A5BCF521}"/>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B9F12501-0538-1D47-DAB7-67801839EEC1}"/>
              </a:ext>
            </a:extLst>
          </p:cNvPr>
          <p:cNvSpPr>
            <a:spLocks noGrp="1"/>
          </p:cNvSpPr>
          <p:nvPr>
            <p:ph type="sldNum" sz="quarter" idx="12"/>
          </p:nvPr>
        </p:nvSpPr>
        <p:spPr/>
        <p:txBody>
          <a:bodyPr/>
          <a:lstStyle/>
          <a:p>
            <a:pPr>
              <a:defRPr/>
            </a:pPr>
            <a:fld id="{E652A8FB-8C76-45BB-8D82-93F8E151003C}" type="slidenum">
              <a:rPr lang="fr-FR" smtClean="0"/>
              <a:pPr>
                <a:defRPr/>
              </a:pPr>
              <a:t>234</a:t>
            </a:fld>
            <a:endParaRPr lang="fr-FR"/>
          </a:p>
        </p:txBody>
      </p:sp>
      <p:pic>
        <p:nvPicPr>
          <p:cNvPr id="5" name="Image 4">
            <a:extLst>
              <a:ext uri="{FF2B5EF4-FFF2-40B4-BE49-F238E27FC236}">
                <a16:creationId xmlns:a16="http://schemas.microsoft.com/office/drawing/2014/main" id="{675B79DE-9A55-143B-938E-B81E40749569}"/>
              </a:ext>
            </a:extLst>
          </p:cNvPr>
          <p:cNvPicPr>
            <a:picLocks noChangeAspect="1"/>
          </p:cNvPicPr>
          <p:nvPr/>
        </p:nvPicPr>
        <p:blipFill>
          <a:blip r:embed="rId2"/>
          <a:stretch>
            <a:fillRect/>
          </a:stretch>
        </p:blipFill>
        <p:spPr>
          <a:xfrm>
            <a:off x="-33546" y="490538"/>
            <a:ext cx="9144000" cy="2699968"/>
          </a:xfrm>
          <a:prstGeom prst="rect">
            <a:avLst/>
          </a:prstGeom>
        </p:spPr>
      </p:pic>
      <p:sp>
        <p:nvSpPr>
          <p:cNvPr id="6" name="ZoneTexte 5">
            <a:extLst>
              <a:ext uri="{FF2B5EF4-FFF2-40B4-BE49-F238E27FC236}">
                <a16:creationId xmlns:a16="http://schemas.microsoft.com/office/drawing/2014/main" id="{F268B49C-9673-7975-BB54-1044D2A14B10}"/>
              </a:ext>
            </a:extLst>
          </p:cNvPr>
          <p:cNvSpPr txBox="1"/>
          <p:nvPr/>
        </p:nvSpPr>
        <p:spPr>
          <a:xfrm>
            <a:off x="222367" y="3117506"/>
            <a:ext cx="2486578" cy="523220"/>
          </a:xfrm>
          <a:prstGeom prst="rect">
            <a:avLst/>
          </a:prstGeom>
          <a:noFill/>
        </p:spPr>
        <p:txBody>
          <a:bodyPr wrap="none" rtlCol="0">
            <a:spAutoFit/>
          </a:bodyPr>
          <a:lstStyle/>
          <a:p>
            <a:r>
              <a:rPr lang="fr-FR" dirty="0"/>
              <a:t>On veut la READ command: </a:t>
            </a:r>
          </a:p>
          <a:p>
            <a:r>
              <a:rPr lang="fr-FR" dirty="0"/>
              <a:t>1 - qui sortira D0 à D7, </a:t>
            </a:r>
          </a:p>
        </p:txBody>
      </p:sp>
      <p:sp>
        <p:nvSpPr>
          <p:cNvPr id="10" name="ZoneTexte 9">
            <a:extLst>
              <a:ext uri="{FF2B5EF4-FFF2-40B4-BE49-F238E27FC236}">
                <a16:creationId xmlns:a16="http://schemas.microsoft.com/office/drawing/2014/main" id="{DDF1C343-9B6D-CB5B-E956-F96949AD1F2D}"/>
              </a:ext>
            </a:extLst>
          </p:cNvPr>
          <p:cNvSpPr txBox="1"/>
          <p:nvPr/>
        </p:nvSpPr>
        <p:spPr>
          <a:xfrm>
            <a:off x="251520" y="5628798"/>
            <a:ext cx="7053258" cy="523220"/>
          </a:xfrm>
          <a:prstGeom prst="rect">
            <a:avLst/>
          </a:prstGeom>
          <a:noFill/>
        </p:spPr>
        <p:txBody>
          <a:bodyPr wrap="square">
            <a:spAutoFit/>
          </a:bodyPr>
          <a:lstStyle/>
          <a:p>
            <a:r>
              <a:rPr lang="fr-FR" b="0" dirty="0">
                <a:solidFill>
                  <a:srgbClr val="D4D4D4"/>
                </a:solidFill>
                <a:effectLst/>
                <a:latin typeface="Consolas" panose="020B0609020204030204" pitchFamily="49" charset="0"/>
              </a:rPr>
              <a:t>  </a:t>
            </a:r>
            <a:r>
              <a:rPr lang="fr-FR" b="0" dirty="0" err="1">
                <a:solidFill>
                  <a:srgbClr val="DCDCAA"/>
                </a:solidFill>
                <a:effectLst/>
                <a:latin typeface="Consolas" panose="020B0609020204030204" pitchFamily="49" charset="0"/>
              </a:rPr>
              <a:t>digitalWrite</a:t>
            </a:r>
            <a:r>
              <a:rPr lang="fr-FR" b="0" dirty="0">
                <a:solidFill>
                  <a:srgbClr val="D4D4D4"/>
                </a:solidFill>
                <a:effectLst/>
                <a:latin typeface="Consolas" panose="020B0609020204030204" pitchFamily="49" charset="0"/>
              </a:rPr>
              <a:t>(CS, HIGH);</a:t>
            </a:r>
            <a:r>
              <a:rPr lang="fr-FR" b="0" dirty="0">
                <a:solidFill>
                  <a:srgbClr val="6A9955"/>
                </a:solidFill>
                <a:effectLst/>
                <a:latin typeface="Consolas" panose="020B0609020204030204" pitchFamily="49" charset="0"/>
              </a:rPr>
              <a:t>   // sélectionne le chip </a:t>
            </a:r>
            <a:endParaRPr lang="fr-FR" b="0" dirty="0">
              <a:solidFill>
                <a:srgbClr val="D4D4D4"/>
              </a:solidFill>
              <a:effectLst/>
              <a:latin typeface="Consolas" panose="020B0609020204030204" pitchFamily="49" charset="0"/>
            </a:endParaRPr>
          </a:p>
          <a:p>
            <a:r>
              <a:rPr lang="fr-FR" b="0" dirty="0">
                <a:solidFill>
                  <a:srgbClr val="D4D4D4"/>
                </a:solidFill>
                <a:effectLst/>
                <a:latin typeface="Consolas" panose="020B0609020204030204" pitchFamily="49" charset="0"/>
              </a:rPr>
              <a:t>  </a:t>
            </a:r>
            <a:r>
              <a:rPr lang="fr-FR" b="0" dirty="0" err="1">
                <a:solidFill>
                  <a:srgbClr val="D4D4D4"/>
                </a:solidFill>
                <a:effectLst/>
                <a:latin typeface="Consolas" panose="020B0609020204030204" pitchFamily="49" charset="0"/>
              </a:rPr>
              <a:t>word</a:t>
            </a:r>
            <a:r>
              <a:rPr lang="fr-FR" b="0" dirty="0">
                <a:solidFill>
                  <a:srgbClr val="D4D4D4"/>
                </a:solidFill>
                <a:effectLst/>
                <a:latin typeface="Consolas" panose="020B0609020204030204" pitchFamily="49" charset="0"/>
              </a:rPr>
              <a:t> instruction = </a:t>
            </a:r>
            <a:r>
              <a:rPr lang="fr-FR" b="0" dirty="0">
                <a:solidFill>
                  <a:srgbClr val="B5CEA8"/>
                </a:solidFill>
                <a:effectLst/>
                <a:latin typeface="Consolas" panose="020B0609020204030204" pitchFamily="49" charset="0"/>
              </a:rPr>
              <a:t>0b1100000000000</a:t>
            </a:r>
            <a:r>
              <a:rPr lang="fr-FR" b="0" dirty="0">
                <a:solidFill>
                  <a:srgbClr val="D4D4D4"/>
                </a:solidFill>
                <a:effectLst/>
                <a:latin typeface="Consolas" panose="020B0609020204030204" pitchFamily="49" charset="0"/>
              </a:rPr>
              <a:t>;</a:t>
            </a:r>
            <a:r>
              <a:rPr lang="fr-FR" b="0" dirty="0">
                <a:solidFill>
                  <a:srgbClr val="6A9955"/>
                </a:solidFill>
                <a:effectLst/>
                <a:latin typeface="Consolas" panose="020B0609020204030204" pitchFamily="49" charset="0"/>
              </a:rPr>
              <a:t>   </a:t>
            </a:r>
            <a:endParaRPr lang="fr-FR" b="0" dirty="0">
              <a:solidFill>
                <a:srgbClr val="D4D4D4"/>
              </a:solidFill>
              <a:effectLst/>
              <a:latin typeface="Consolas" panose="020B0609020204030204" pitchFamily="49" charset="0"/>
            </a:endParaRPr>
          </a:p>
        </p:txBody>
      </p:sp>
      <p:sp>
        <p:nvSpPr>
          <p:cNvPr id="11" name="ZoneTexte 10">
            <a:extLst>
              <a:ext uri="{FF2B5EF4-FFF2-40B4-BE49-F238E27FC236}">
                <a16:creationId xmlns:a16="http://schemas.microsoft.com/office/drawing/2014/main" id="{DC845693-89F7-CF72-0C28-EC156584156A}"/>
              </a:ext>
            </a:extLst>
          </p:cNvPr>
          <p:cNvSpPr txBox="1"/>
          <p:nvPr/>
        </p:nvSpPr>
        <p:spPr>
          <a:xfrm>
            <a:off x="251520" y="3681044"/>
            <a:ext cx="3142207" cy="1384995"/>
          </a:xfrm>
          <a:prstGeom prst="rect">
            <a:avLst/>
          </a:prstGeom>
          <a:noFill/>
        </p:spPr>
        <p:txBody>
          <a:bodyPr wrap="none" rtlCol="0">
            <a:spAutoFit/>
          </a:bodyPr>
          <a:lstStyle/>
          <a:p>
            <a:r>
              <a:rPr lang="fr-FR" dirty="0"/>
              <a:t>Protocole: </a:t>
            </a:r>
          </a:p>
          <a:p>
            <a:r>
              <a:rPr lang="fr-FR" dirty="0"/>
              <a:t>DI </a:t>
            </a:r>
            <a:r>
              <a:rPr lang="fr-FR" dirty="0" err="1"/>
              <a:t>goes</a:t>
            </a:r>
            <a:r>
              <a:rPr lang="fr-FR" dirty="0"/>
              <a:t> High puis CS </a:t>
            </a:r>
            <a:r>
              <a:rPr lang="fr-FR" dirty="0" err="1"/>
              <a:t>goes</a:t>
            </a:r>
            <a:r>
              <a:rPr lang="fr-FR" dirty="0"/>
              <a:t> high: </a:t>
            </a:r>
          </a:p>
          <a:p>
            <a:r>
              <a:rPr lang="fr-FR" dirty="0"/>
              <a:t>Un bit de </a:t>
            </a:r>
            <a:r>
              <a:rPr lang="fr-FR"/>
              <a:t>Start SB</a:t>
            </a:r>
            <a:endParaRPr lang="fr-FR" dirty="0"/>
          </a:p>
          <a:p>
            <a:r>
              <a:rPr lang="fr-FR" dirty="0"/>
              <a:t>Un opcode : READ =&gt; 10</a:t>
            </a:r>
          </a:p>
          <a:p>
            <a:r>
              <a:rPr lang="fr-FR" dirty="0"/>
              <a:t>11 bits d’adresses : A0 à A10</a:t>
            </a:r>
          </a:p>
          <a:p>
            <a:r>
              <a:rPr lang="fr-FR" dirty="0"/>
              <a:t>D0 passe à </a:t>
            </a:r>
            <a:r>
              <a:rPr lang="fr-FR" dirty="0" err="1"/>
              <a:t>low</a:t>
            </a:r>
            <a:r>
              <a:rPr lang="fr-FR" dirty="0"/>
              <a:t> =&gt; 8 bits de données</a:t>
            </a:r>
          </a:p>
        </p:txBody>
      </p:sp>
      <p:sp>
        <p:nvSpPr>
          <p:cNvPr id="7" name="ZoneTexte 6">
            <a:extLst>
              <a:ext uri="{FF2B5EF4-FFF2-40B4-BE49-F238E27FC236}">
                <a16:creationId xmlns:a16="http://schemas.microsoft.com/office/drawing/2014/main" id="{F33BDBA0-1196-2844-9B75-B5D401442E62}"/>
              </a:ext>
            </a:extLst>
          </p:cNvPr>
          <p:cNvSpPr txBox="1"/>
          <p:nvPr/>
        </p:nvSpPr>
        <p:spPr>
          <a:xfrm>
            <a:off x="222367" y="5075611"/>
            <a:ext cx="5737608" cy="523220"/>
          </a:xfrm>
          <a:prstGeom prst="rect">
            <a:avLst/>
          </a:prstGeom>
          <a:noFill/>
        </p:spPr>
        <p:txBody>
          <a:bodyPr wrap="square">
            <a:spAutoFit/>
          </a:bodyPr>
          <a:lstStyle/>
          <a:p>
            <a:r>
              <a:rPr lang="fr-FR" dirty="0"/>
              <a:t>Deux bits 1 et un 0 puis les 11 bits d’adresses</a:t>
            </a:r>
          </a:p>
          <a:p>
            <a:r>
              <a:rPr lang="fr-FR" dirty="0"/>
              <a:t>=&gt; Word </a:t>
            </a:r>
            <a:r>
              <a:rPr lang="fr-FR" b="0" dirty="0">
                <a:effectLst/>
                <a:latin typeface="Consolas" panose="020B0609020204030204" pitchFamily="49" charset="0"/>
              </a:rPr>
              <a:t>0b1100000000000; </a:t>
            </a:r>
            <a:endParaRPr lang="fr-FR" dirty="0"/>
          </a:p>
        </p:txBody>
      </p:sp>
      <p:pic>
        <p:nvPicPr>
          <p:cNvPr id="21" name="Image 20">
            <a:extLst>
              <a:ext uri="{FF2B5EF4-FFF2-40B4-BE49-F238E27FC236}">
                <a16:creationId xmlns:a16="http://schemas.microsoft.com/office/drawing/2014/main" id="{D4A14682-D781-575F-5EF1-CC17966F5545}"/>
              </a:ext>
            </a:extLst>
          </p:cNvPr>
          <p:cNvPicPr>
            <a:picLocks noChangeAspect="1"/>
          </p:cNvPicPr>
          <p:nvPr/>
        </p:nvPicPr>
        <p:blipFill>
          <a:blip r:embed="rId3"/>
          <a:stretch>
            <a:fillRect/>
          </a:stretch>
        </p:blipFill>
        <p:spPr>
          <a:xfrm>
            <a:off x="4139662" y="3233315"/>
            <a:ext cx="4970792" cy="1778718"/>
          </a:xfrm>
          <a:prstGeom prst="rect">
            <a:avLst/>
          </a:prstGeom>
        </p:spPr>
      </p:pic>
    </p:spTree>
    <p:extLst>
      <p:ext uri="{BB962C8B-B14F-4D97-AF65-F5344CB8AC3E}">
        <p14:creationId xmlns:p14="http://schemas.microsoft.com/office/powerpoint/2010/main" val="33557959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300B2E-8B4D-55A3-9E59-A467F407291E}"/>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27B7CA07-26D7-4D83-46EA-88E996AA0225}"/>
              </a:ext>
            </a:extLst>
          </p:cNvPr>
          <p:cNvSpPr>
            <a:spLocks noGrp="1"/>
          </p:cNvSpPr>
          <p:nvPr>
            <p:ph type="sldNum" sz="quarter" idx="12"/>
          </p:nvPr>
        </p:nvSpPr>
        <p:spPr/>
        <p:txBody>
          <a:bodyPr/>
          <a:lstStyle/>
          <a:p>
            <a:pPr>
              <a:defRPr/>
            </a:pPr>
            <a:fld id="{E652A8FB-8C76-45BB-8D82-93F8E151003C}" type="slidenum">
              <a:rPr lang="fr-FR" smtClean="0"/>
              <a:pPr>
                <a:defRPr/>
              </a:pPr>
              <a:t>235</a:t>
            </a:fld>
            <a:endParaRPr lang="fr-FR"/>
          </a:p>
        </p:txBody>
      </p:sp>
      <p:pic>
        <p:nvPicPr>
          <p:cNvPr id="4" name="Image 3">
            <a:extLst>
              <a:ext uri="{FF2B5EF4-FFF2-40B4-BE49-F238E27FC236}">
                <a16:creationId xmlns:a16="http://schemas.microsoft.com/office/drawing/2014/main" id="{4E4E07BD-B7DB-E69C-B1B5-FD7A0C4F5884}"/>
              </a:ext>
            </a:extLst>
          </p:cNvPr>
          <p:cNvPicPr>
            <a:picLocks noChangeAspect="1"/>
          </p:cNvPicPr>
          <p:nvPr/>
        </p:nvPicPr>
        <p:blipFill>
          <a:blip r:embed="rId2"/>
          <a:stretch>
            <a:fillRect/>
          </a:stretch>
        </p:blipFill>
        <p:spPr>
          <a:xfrm>
            <a:off x="1259632" y="1340768"/>
            <a:ext cx="7053258" cy="2523894"/>
          </a:xfrm>
          <a:prstGeom prst="rect">
            <a:avLst/>
          </a:prstGeom>
        </p:spPr>
      </p:pic>
      <p:cxnSp>
        <p:nvCxnSpPr>
          <p:cNvPr id="5" name="Connecteur droit avec flèche 4">
            <a:extLst>
              <a:ext uri="{FF2B5EF4-FFF2-40B4-BE49-F238E27FC236}">
                <a16:creationId xmlns:a16="http://schemas.microsoft.com/office/drawing/2014/main" id="{619F7ED3-B30F-7E6B-D5A5-EEA5542D1097}"/>
              </a:ext>
            </a:extLst>
          </p:cNvPr>
          <p:cNvCxnSpPr>
            <a:cxnSpLocks/>
          </p:cNvCxnSpPr>
          <p:nvPr/>
        </p:nvCxnSpPr>
        <p:spPr>
          <a:xfrm>
            <a:off x="2780987" y="2521753"/>
            <a:ext cx="0" cy="25202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0BF54A71-0D29-19F1-75EE-A479F57A24DF}"/>
              </a:ext>
            </a:extLst>
          </p:cNvPr>
          <p:cNvCxnSpPr>
            <a:cxnSpLocks/>
          </p:cNvCxnSpPr>
          <p:nvPr/>
        </p:nvCxnSpPr>
        <p:spPr>
          <a:xfrm>
            <a:off x="3171210" y="2523319"/>
            <a:ext cx="0" cy="25202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62500E5C-0264-0790-9A38-A58B7729AF83}"/>
              </a:ext>
            </a:extLst>
          </p:cNvPr>
          <p:cNvCxnSpPr>
            <a:cxnSpLocks/>
          </p:cNvCxnSpPr>
          <p:nvPr/>
        </p:nvCxnSpPr>
        <p:spPr>
          <a:xfrm>
            <a:off x="3580785" y="2532844"/>
            <a:ext cx="0" cy="25202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1C930B0A-6E86-AC9D-FA84-A78E265D8A30}"/>
              </a:ext>
            </a:extLst>
          </p:cNvPr>
          <p:cNvCxnSpPr>
            <a:cxnSpLocks/>
          </p:cNvCxnSpPr>
          <p:nvPr/>
        </p:nvCxnSpPr>
        <p:spPr>
          <a:xfrm>
            <a:off x="3976375" y="2521753"/>
            <a:ext cx="0" cy="25202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FE10BBD9-3CDC-6898-0CBF-B63A9C4DF6AE}"/>
              </a:ext>
            </a:extLst>
          </p:cNvPr>
          <p:cNvCxnSpPr>
            <a:cxnSpLocks/>
          </p:cNvCxnSpPr>
          <p:nvPr/>
        </p:nvCxnSpPr>
        <p:spPr>
          <a:xfrm>
            <a:off x="4366598" y="2523319"/>
            <a:ext cx="0" cy="25202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2725B0E-2028-50F6-2AFE-3F3F6573C156}"/>
              </a:ext>
            </a:extLst>
          </p:cNvPr>
          <p:cNvCxnSpPr>
            <a:cxnSpLocks/>
          </p:cNvCxnSpPr>
          <p:nvPr/>
        </p:nvCxnSpPr>
        <p:spPr>
          <a:xfrm>
            <a:off x="4776173" y="2532844"/>
            <a:ext cx="0" cy="252028"/>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601AAE2F-FBE3-9400-AD29-6F09AB0139EE}"/>
              </a:ext>
            </a:extLst>
          </p:cNvPr>
          <p:cNvCxnSpPr>
            <a:cxnSpLocks/>
          </p:cNvCxnSpPr>
          <p:nvPr/>
        </p:nvCxnSpPr>
        <p:spPr>
          <a:xfrm>
            <a:off x="5372438" y="2530939"/>
            <a:ext cx="0" cy="770964"/>
          </a:xfrm>
          <a:prstGeom prst="straightConnector1">
            <a:avLst/>
          </a:prstGeom>
          <a:ln w="127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60F33E54-0EF5-7CCA-E22E-C748FEB31596}"/>
              </a:ext>
            </a:extLst>
          </p:cNvPr>
          <p:cNvCxnSpPr>
            <a:cxnSpLocks/>
          </p:cNvCxnSpPr>
          <p:nvPr/>
        </p:nvCxnSpPr>
        <p:spPr>
          <a:xfrm>
            <a:off x="5782013" y="2540464"/>
            <a:ext cx="0" cy="761439"/>
          </a:xfrm>
          <a:prstGeom prst="straightConnector1">
            <a:avLst/>
          </a:prstGeom>
          <a:ln w="127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D5B6BF08-9424-0CA6-90AE-75EDE9507311}"/>
              </a:ext>
            </a:extLst>
          </p:cNvPr>
          <p:cNvSpPr txBox="1"/>
          <p:nvPr/>
        </p:nvSpPr>
        <p:spPr>
          <a:xfrm>
            <a:off x="2749079" y="3833762"/>
            <a:ext cx="5737608" cy="738664"/>
          </a:xfrm>
          <a:prstGeom prst="rect">
            <a:avLst/>
          </a:prstGeom>
          <a:noFill/>
        </p:spPr>
        <p:txBody>
          <a:bodyPr wrap="square">
            <a:spAutoFit/>
          </a:bodyPr>
          <a:lstStyle/>
          <a:p>
            <a:pPr algn="l"/>
            <a:r>
              <a:rPr lang="fr-FR" sz="1400" b="0" i="0" u="none" strike="noStrike" baseline="0" dirty="0">
                <a:latin typeface="Arial" panose="020B0604020202020204" pitchFamily="34" charset="0"/>
              </a:rPr>
              <a:t>Instructions, </a:t>
            </a:r>
            <a:r>
              <a:rPr lang="fr-FR" sz="1400" b="0" i="0" u="none" strike="noStrike" baseline="0" dirty="0" err="1">
                <a:latin typeface="Arial" panose="020B0604020202020204" pitchFamily="34" charset="0"/>
              </a:rPr>
              <a:t>addresses</a:t>
            </a:r>
            <a:endParaRPr lang="fr-FR" sz="1400" b="0" i="0" u="none" strike="noStrike" baseline="0" dirty="0">
              <a:latin typeface="Arial" panose="020B0604020202020204" pitchFamily="34" charset="0"/>
            </a:endParaRPr>
          </a:p>
          <a:p>
            <a:pPr algn="l"/>
            <a:r>
              <a:rPr lang="en-US" sz="1400" b="0" i="0" u="none" strike="noStrike" baseline="0" dirty="0">
                <a:latin typeface="Arial" panose="020B0604020202020204" pitchFamily="34" charset="0"/>
              </a:rPr>
              <a:t>and write data are clocked into the DI pin on the rising</a:t>
            </a:r>
          </a:p>
          <a:p>
            <a:pPr algn="l"/>
            <a:r>
              <a:rPr lang="en-US" sz="1400" b="0" i="0" u="none" strike="noStrike" baseline="0" dirty="0">
                <a:latin typeface="Arial" panose="020B0604020202020204" pitchFamily="34" charset="0"/>
              </a:rPr>
              <a:t>edge of the clock (CLK).</a:t>
            </a:r>
            <a:endParaRPr lang="fr-FR" dirty="0"/>
          </a:p>
        </p:txBody>
      </p:sp>
      <p:sp>
        <p:nvSpPr>
          <p:cNvPr id="14" name="ZoneTexte 13">
            <a:extLst>
              <a:ext uri="{FF2B5EF4-FFF2-40B4-BE49-F238E27FC236}">
                <a16:creationId xmlns:a16="http://schemas.microsoft.com/office/drawing/2014/main" id="{4E0B2A98-BBCA-1F1E-5152-96CCF9A28E71}"/>
              </a:ext>
            </a:extLst>
          </p:cNvPr>
          <p:cNvSpPr txBox="1"/>
          <p:nvPr/>
        </p:nvSpPr>
        <p:spPr>
          <a:xfrm>
            <a:off x="2569230" y="2985194"/>
            <a:ext cx="423514" cy="307777"/>
          </a:xfrm>
          <a:prstGeom prst="rect">
            <a:avLst/>
          </a:prstGeom>
          <a:noFill/>
        </p:spPr>
        <p:txBody>
          <a:bodyPr wrap="none" rtlCol="0">
            <a:spAutoFit/>
          </a:bodyPr>
          <a:lstStyle/>
          <a:p>
            <a:r>
              <a:rPr lang="fr-FR" b="1" dirty="0">
                <a:solidFill>
                  <a:srgbClr val="00B050"/>
                </a:solidFill>
              </a:rPr>
              <a:t>SB</a:t>
            </a:r>
          </a:p>
        </p:txBody>
      </p:sp>
    </p:spTree>
    <p:extLst>
      <p:ext uri="{BB962C8B-B14F-4D97-AF65-F5344CB8AC3E}">
        <p14:creationId xmlns:p14="http://schemas.microsoft.com/office/powerpoint/2010/main" val="421831549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8E034-3369-794E-8ABC-5BC10A6BC235}"/>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7C1B6D46-454E-38A5-DDB8-25FDECFB1970}"/>
              </a:ext>
            </a:extLst>
          </p:cNvPr>
          <p:cNvSpPr>
            <a:spLocks noGrp="1"/>
          </p:cNvSpPr>
          <p:nvPr>
            <p:ph type="sldNum" sz="quarter" idx="12"/>
          </p:nvPr>
        </p:nvSpPr>
        <p:spPr/>
        <p:txBody>
          <a:bodyPr/>
          <a:lstStyle/>
          <a:p>
            <a:pPr>
              <a:defRPr/>
            </a:pPr>
            <a:fld id="{E652A8FB-8C76-45BB-8D82-93F8E151003C}" type="slidenum">
              <a:rPr lang="fr-FR" smtClean="0"/>
              <a:pPr>
                <a:defRPr/>
              </a:pPr>
              <a:t>236</a:t>
            </a:fld>
            <a:endParaRPr lang="fr-FR"/>
          </a:p>
        </p:txBody>
      </p:sp>
      <p:pic>
        <p:nvPicPr>
          <p:cNvPr id="5" name="Image 4">
            <a:extLst>
              <a:ext uri="{FF2B5EF4-FFF2-40B4-BE49-F238E27FC236}">
                <a16:creationId xmlns:a16="http://schemas.microsoft.com/office/drawing/2014/main" id="{D5802680-3B38-8431-4827-2E91E1EC36C4}"/>
              </a:ext>
            </a:extLst>
          </p:cNvPr>
          <p:cNvPicPr>
            <a:picLocks noChangeAspect="1"/>
          </p:cNvPicPr>
          <p:nvPr/>
        </p:nvPicPr>
        <p:blipFill>
          <a:blip r:embed="rId2"/>
          <a:stretch>
            <a:fillRect/>
          </a:stretch>
        </p:blipFill>
        <p:spPr>
          <a:xfrm>
            <a:off x="490746" y="764704"/>
            <a:ext cx="6573167" cy="1695687"/>
          </a:xfrm>
          <a:prstGeom prst="rect">
            <a:avLst/>
          </a:prstGeom>
        </p:spPr>
      </p:pic>
      <p:pic>
        <p:nvPicPr>
          <p:cNvPr id="7" name="Image 6">
            <a:extLst>
              <a:ext uri="{FF2B5EF4-FFF2-40B4-BE49-F238E27FC236}">
                <a16:creationId xmlns:a16="http://schemas.microsoft.com/office/drawing/2014/main" id="{E09DD700-738E-C8EE-C687-2724D7BACEB0}"/>
              </a:ext>
            </a:extLst>
          </p:cNvPr>
          <p:cNvPicPr>
            <a:picLocks noChangeAspect="1"/>
          </p:cNvPicPr>
          <p:nvPr/>
        </p:nvPicPr>
        <p:blipFill>
          <a:blip r:embed="rId3"/>
          <a:stretch>
            <a:fillRect/>
          </a:stretch>
        </p:blipFill>
        <p:spPr>
          <a:xfrm>
            <a:off x="395536" y="2636912"/>
            <a:ext cx="4176464" cy="806127"/>
          </a:xfrm>
          <a:prstGeom prst="rect">
            <a:avLst/>
          </a:prstGeom>
        </p:spPr>
      </p:pic>
      <p:sp>
        <p:nvSpPr>
          <p:cNvPr id="9" name="ZoneTexte 8">
            <a:extLst>
              <a:ext uri="{FF2B5EF4-FFF2-40B4-BE49-F238E27FC236}">
                <a16:creationId xmlns:a16="http://schemas.microsoft.com/office/drawing/2014/main" id="{509BC3AA-8034-D128-F616-647E317D0B3E}"/>
              </a:ext>
            </a:extLst>
          </p:cNvPr>
          <p:cNvSpPr txBox="1"/>
          <p:nvPr/>
        </p:nvSpPr>
        <p:spPr>
          <a:xfrm>
            <a:off x="179512" y="4149076"/>
            <a:ext cx="8229600" cy="2339102"/>
          </a:xfrm>
          <a:prstGeom prst="rect">
            <a:avLst/>
          </a:prstGeom>
          <a:noFill/>
        </p:spPr>
        <p:txBody>
          <a:bodyPr wrap="square">
            <a:spAutoFit/>
          </a:bodyPr>
          <a:lstStyle/>
          <a:p>
            <a:pPr algn="l"/>
            <a:r>
              <a:rPr lang="fr-FR" sz="2000" b="1" i="0" u="none" strike="noStrike" baseline="0" dirty="0">
                <a:latin typeface="Arial" panose="020B0604020202020204" pitchFamily="34" charset="0"/>
              </a:rPr>
              <a:t>3.1 READ</a:t>
            </a:r>
          </a:p>
          <a:p>
            <a:pPr algn="l"/>
            <a:r>
              <a:rPr lang="en-US" sz="1400" b="0" i="0" u="none" strike="noStrike" baseline="0" dirty="0">
                <a:latin typeface="Arial" panose="020B0604020202020204" pitchFamily="34" charset="0"/>
              </a:rPr>
              <a:t>The </a:t>
            </a:r>
            <a:r>
              <a:rPr lang="en-US" sz="1400" b="0" i="0" u="none" strike="noStrike" baseline="0" dirty="0">
                <a:latin typeface="Courier"/>
              </a:rPr>
              <a:t>READ </a:t>
            </a:r>
            <a:r>
              <a:rPr lang="en-US" sz="1400" b="0" i="0" u="none" strike="noStrike" baseline="0" dirty="0">
                <a:latin typeface="Arial" panose="020B0604020202020204" pitchFamily="34" charset="0"/>
              </a:rPr>
              <a:t>instruction outputs the serial data of the</a:t>
            </a:r>
          </a:p>
          <a:p>
            <a:pPr algn="l"/>
            <a:r>
              <a:rPr lang="en-US" sz="1400" b="0" i="0" u="none" strike="noStrike" baseline="0" dirty="0">
                <a:latin typeface="Arial" panose="020B0604020202020204" pitchFamily="34" charset="0"/>
              </a:rPr>
              <a:t>addressed memory location on the DO pin. A dummy</a:t>
            </a:r>
          </a:p>
          <a:p>
            <a:pPr algn="l"/>
            <a:r>
              <a:rPr lang="en-US" sz="1400" b="0" i="0" u="none" strike="noStrike" baseline="0" dirty="0">
                <a:latin typeface="Arial" panose="020B0604020202020204" pitchFamily="34" charset="0"/>
              </a:rPr>
              <a:t>zero bit precedes the 16-bit (x16 organization) or 8-bit</a:t>
            </a:r>
          </a:p>
          <a:p>
            <a:pPr algn="l"/>
            <a:r>
              <a:rPr lang="en-US" sz="1400" b="0" i="0" u="none" strike="noStrike" baseline="0" dirty="0">
                <a:latin typeface="Arial" panose="020B0604020202020204" pitchFamily="34" charset="0"/>
              </a:rPr>
              <a:t>(x8 organization) output string. The output data bits will</a:t>
            </a:r>
          </a:p>
          <a:p>
            <a:pPr algn="l"/>
            <a:r>
              <a:rPr lang="en-US" sz="1400" b="0" i="0" u="none" strike="noStrike" baseline="0" dirty="0">
                <a:latin typeface="Arial" panose="020B0604020202020204" pitchFamily="34" charset="0"/>
              </a:rPr>
              <a:t>toggle on the rising edge of the CLK and are stable</a:t>
            </a:r>
          </a:p>
          <a:p>
            <a:pPr algn="l"/>
            <a:r>
              <a:rPr lang="en-US" sz="1400" b="0" i="0" u="none" strike="noStrike" baseline="0" dirty="0">
                <a:latin typeface="Arial" panose="020B0604020202020204" pitchFamily="34" charset="0"/>
              </a:rPr>
              <a:t>after the specified time delay (T</a:t>
            </a:r>
            <a:r>
              <a:rPr lang="en-US" sz="800" b="0" i="0" u="none" strike="noStrike" baseline="0" dirty="0">
                <a:latin typeface="Arial" panose="020B0604020202020204" pitchFamily="34" charset="0"/>
              </a:rPr>
              <a:t>PD</a:t>
            </a:r>
            <a:r>
              <a:rPr lang="en-US" sz="1400" b="0" i="0" u="none" strike="noStrike" baseline="0" dirty="0">
                <a:latin typeface="Arial" panose="020B0604020202020204" pitchFamily="34" charset="0"/>
              </a:rPr>
              <a:t>). </a:t>
            </a:r>
            <a:r>
              <a:rPr lang="en-US" sz="1400" b="1" i="0" u="none" strike="noStrike" baseline="0" dirty="0">
                <a:solidFill>
                  <a:srgbClr val="00B050"/>
                </a:solidFill>
                <a:latin typeface="Arial" panose="020B0604020202020204" pitchFamily="34" charset="0"/>
              </a:rPr>
              <a:t>Sequential read is</a:t>
            </a:r>
          </a:p>
          <a:p>
            <a:pPr algn="l"/>
            <a:r>
              <a:rPr lang="en-US" sz="1400" b="1" i="0" u="none" strike="noStrike" baseline="0" dirty="0">
                <a:solidFill>
                  <a:srgbClr val="00B050"/>
                </a:solidFill>
                <a:latin typeface="Arial" panose="020B0604020202020204" pitchFamily="34" charset="0"/>
              </a:rPr>
              <a:t>possible when CS is held high and clock transitions</a:t>
            </a:r>
          </a:p>
          <a:p>
            <a:pPr algn="l"/>
            <a:r>
              <a:rPr lang="en-US" sz="1400" b="1" i="0" u="none" strike="noStrike" baseline="0" dirty="0">
                <a:solidFill>
                  <a:srgbClr val="00B050"/>
                </a:solidFill>
                <a:latin typeface="Arial" panose="020B0604020202020204" pitchFamily="34" charset="0"/>
              </a:rPr>
              <a:t>continue. The memory Address Pointer will</a:t>
            </a:r>
          </a:p>
          <a:p>
            <a:pPr algn="l"/>
            <a:r>
              <a:rPr lang="en-US" sz="1400" b="1" i="0" u="none" strike="noStrike" baseline="0" dirty="0">
                <a:solidFill>
                  <a:srgbClr val="00B050"/>
                </a:solidFill>
                <a:latin typeface="Arial" panose="020B0604020202020204" pitchFamily="34" charset="0"/>
              </a:rPr>
              <a:t>automatically increment and output data sequentially.</a:t>
            </a:r>
            <a:endParaRPr lang="fr-FR" b="1" dirty="0">
              <a:solidFill>
                <a:srgbClr val="00B050"/>
              </a:solidFill>
            </a:endParaRPr>
          </a:p>
        </p:txBody>
      </p:sp>
      <p:pic>
        <p:nvPicPr>
          <p:cNvPr id="11" name="Image 10">
            <a:extLst>
              <a:ext uri="{FF2B5EF4-FFF2-40B4-BE49-F238E27FC236}">
                <a16:creationId xmlns:a16="http://schemas.microsoft.com/office/drawing/2014/main" id="{1FA918C8-0495-CD7C-24E5-B0C2399B5DCA}"/>
              </a:ext>
            </a:extLst>
          </p:cNvPr>
          <p:cNvPicPr>
            <a:picLocks noChangeAspect="1"/>
          </p:cNvPicPr>
          <p:nvPr/>
        </p:nvPicPr>
        <p:blipFill>
          <a:blip r:embed="rId4"/>
          <a:stretch>
            <a:fillRect/>
          </a:stretch>
        </p:blipFill>
        <p:spPr>
          <a:xfrm>
            <a:off x="5019322" y="5318627"/>
            <a:ext cx="3945166" cy="1137746"/>
          </a:xfrm>
          <a:prstGeom prst="rect">
            <a:avLst/>
          </a:prstGeom>
        </p:spPr>
      </p:pic>
    </p:spTree>
    <p:extLst>
      <p:ext uri="{BB962C8B-B14F-4D97-AF65-F5344CB8AC3E}">
        <p14:creationId xmlns:p14="http://schemas.microsoft.com/office/powerpoint/2010/main" val="153952772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7800A0-1A53-E894-CFBB-A0BC59F852B4}"/>
              </a:ext>
            </a:extLst>
          </p:cNvPr>
          <p:cNvSpPr>
            <a:spLocks noGrp="1"/>
          </p:cNvSpPr>
          <p:nvPr>
            <p:ph type="title"/>
          </p:nvPr>
        </p:nvSpPr>
        <p:spPr/>
        <p:txBody>
          <a:bodyPr/>
          <a:lstStyle/>
          <a:p>
            <a:r>
              <a:rPr lang="fr-FR" dirty="0"/>
              <a:t>Instruction READ sur ADRESSE 0</a:t>
            </a:r>
          </a:p>
        </p:txBody>
      </p:sp>
      <p:sp>
        <p:nvSpPr>
          <p:cNvPr id="3" name="Espace réservé du numéro de diapositive 2">
            <a:extLst>
              <a:ext uri="{FF2B5EF4-FFF2-40B4-BE49-F238E27FC236}">
                <a16:creationId xmlns:a16="http://schemas.microsoft.com/office/drawing/2014/main" id="{9C6B9D1C-F668-970A-F4D7-C09B504246FD}"/>
              </a:ext>
            </a:extLst>
          </p:cNvPr>
          <p:cNvSpPr>
            <a:spLocks noGrp="1"/>
          </p:cNvSpPr>
          <p:nvPr>
            <p:ph type="sldNum" sz="quarter" idx="12"/>
          </p:nvPr>
        </p:nvSpPr>
        <p:spPr/>
        <p:txBody>
          <a:bodyPr/>
          <a:lstStyle/>
          <a:p>
            <a:pPr>
              <a:defRPr/>
            </a:pPr>
            <a:fld id="{E652A8FB-8C76-45BB-8D82-93F8E151003C}" type="slidenum">
              <a:rPr lang="fr-FR" smtClean="0"/>
              <a:pPr>
                <a:defRPr/>
              </a:pPr>
              <a:t>237</a:t>
            </a:fld>
            <a:endParaRPr lang="fr-FR"/>
          </a:p>
        </p:txBody>
      </p:sp>
      <p:grpSp>
        <p:nvGrpSpPr>
          <p:cNvPr id="10" name="Groupe 9">
            <a:extLst>
              <a:ext uri="{FF2B5EF4-FFF2-40B4-BE49-F238E27FC236}">
                <a16:creationId xmlns:a16="http://schemas.microsoft.com/office/drawing/2014/main" id="{1AAAF70F-16D8-3AE6-5EF9-F4B0755EEA87}"/>
              </a:ext>
            </a:extLst>
          </p:cNvPr>
          <p:cNvGrpSpPr/>
          <p:nvPr/>
        </p:nvGrpSpPr>
        <p:grpSpPr>
          <a:xfrm>
            <a:off x="2123728" y="518719"/>
            <a:ext cx="5367518" cy="6025350"/>
            <a:chOff x="2267744" y="620688"/>
            <a:chExt cx="5001634" cy="5614624"/>
          </a:xfrm>
        </p:grpSpPr>
        <p:pic>
          <p:nvPicPr>
            <p:cNvPr id="7" name="Image 6">
              <a:extLst>
                <a:ext uri="{FF2B5EF4-FFF2-40B4-BE49-F238E27FC236}">
                  <a16:creationId xmlns:a16="http://schemas.microsoft.com/office/drawing/2014/main" id="{55DC41A3-4AA0-5D46-3601-B18DDAE11432}"/>
                </a:ext>
              </a:extLst>
            </p:cNvPr>
            <p:cNvPicPr>
              <a:picLocks noChangeAspect="1"/>
            </p:cNvPicPr>
            <p:nvPr/>
          </p:nvPicPr>
          <p:blipFill>
            <a:blip r:embed="rId2"/>
            <a:stretch>
              <a:fillRect/>
            </a:stretch>
          </p:blipFill>
          <p:spPr>
            <a:xfrm>
              <a:off x="2267744" y="620688"/>
              <a:ext cx="5001634" cy="4406200"/>
            </a:xfrm>
            <a:prstGeom prst="rect">
              <a:avLst/>
            </a:prstGeom>
          </p:spPr>
        </p:pic>
        <p:pic>
          <p:nvPicPr>
            <p:cNvPr id="9" name="Image 8">
              <a:extLst>
                <a:ext uri="{FF2B5EF4-FFF2-40B4-BE49-F238E27FC236}">
                  <a16:creationId xmlns:a16="http://schemas.microsoft.com/office/drawing/2014/main" id="{DC0B2470-AD18-697A-A959-87079CF9844A}"/>
                </a:ext>
              </a:extLst>
            </p:cNvPr>
            <p:cNvPicPr>
              <a:picLocks noChangeAspect="1"/>
            </p:cNvPicPr>
            <p:nvPr/>
          </p:nvPicPr>
          <p:blipFill>
            <a:blip r:embed="rId3"/>
            <a:stretch>
              <a:fillRect/>
            </a:stretch>
          </p:blipFill>
          <p:spPr>
            <a:xfrm>
              <a:off x="2269507" y="5012456"/>
              <a:ext cx="3589908" cy="1222856"/>
            </a:xfrm>
            <a:prstGeom prst="rect">
              <a:avLst/>
            </a:prstGeom>
          </p:spPr>
        </p:pic>
      </p:grpSp>
    </p:spTree>
    <p:extLst>
      <p:ext uri="{BB962C8B-B14F-4D97-AF65-F5344CB8AC3E}">
        <p14:creationId xmlns:p14="http://schemas.microsoft.com/office/powerpoint/2010/main" val="13114067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7800A0-1A53-E894-CFBB-A0BC59F852B4}"/>
              </a:ext>
            </a:extLst>
          </p:cNvPr>
          <p:cNvSpPr>
            <a:spLocks noGrp="1"/>
          </p:cNvSpPr>
          <p:nvPr>
            <p:ph type="title"/>
          </p:nvPr>
        </p:nvSpPr>
        <p:spPr/>
        <p:txBody>
          <a:bodyPr/>
          <a:lstStyle/>
          <a:p>
            <a:r>
              <a:rPr lang="fr-FR" dirty="0"/>
              <a:t>Instruction READ sur les 2048 ADRESSES</a:t>
            </a:r>
          </a:p>
        </p:txBody>
      </p:sp>
      <p:sp>
        <p:nvSpPr>
          <p:cNvPr id="3" name="Espace réservé du numéro de diapositive 2">
            <a:extLst>
              <a:ext uri="{FF2B5EF4-FFF2-40B4-BE49-F238E27FC236}">
                <a16:creationId xmlns:a16="http://schemas.microsoft.com/office/drawing/2014/main" id="{9C6B9D1C-F668-970A-F4D7-C09B504246FD}"/>
              </a:ext>
            </a:extLst>
          </p:cNvPr>
          <p:cNvSpPr>
            <a:spLocks noGrp="1"/>
          </p:cNvSpPr>
          <p:nvPr>
            <p:ph type="sldNum" sz="quarter" idx="12"/>
          </p:nvPr>
        </p:nvSpPr>
        <p:spPr/>
        <p:txBody>
          <a:bodyPr/>
          <a:lstStyle/>
          <a:p>
            <a:pPr>
              <a:defRPr/>
            </a:pPr>
            <a:fld id="{E652A8FB-8C76-45BB-8D82-93F8E151003C}" type="slidenum">
              <a:rPr lang="fr-FR" smtClean="0"/>
              <a:pPr>
                <a:defRPr/>
              </a:pPr>
              <a:t>238</a:t>
            </a:fld>
            <a:endParaRPr lang="fr-FR"/>
          </a:p>
        </p:txBody>
      </p:sp>
      <p:grpSp>
        <p:nvGrpSpPr>
          <p:cNvPr id="12" name="Groupe 11">
            <a:extLst>
              <a:ext uri="{FF2B5EF4-FFF2-40B4-BE49-F238E27FC236}">
                <a16:creationId xmlns:a16="http://schemas.microsoft.com/office/drawing/2014/main" id="{AFB50DD6-BC12-9D11-350C-D1E12D75EEAF}"/>
              </a:ext>
            </a:extLst>
          </p:cNvPr>
          <p:cNvGrpSpPr/>
          <p:nvPr/>
        </p:nvGrpSpPr>
        <p:grpSpPr>
          <a:xfrm>
            <a:off x="2771800" y="532233"/>
            <a:ext cx="4662388" cy="6069304"/>
            <a:chOff x="2884328" y="525020"/>
            <a:chExt cx="4473596" cy="5823542"/>
          </a:xfrm>
        </p:grpSpPr>
        <p:pic>
          <p:nvPicPr>
            <p:cNvPr id="5" name="Image 4">
              <a:extLst>
                <a:ext uri="{FF2B5EF4-FFF2-40B4-BE49-F238E27FC236}">
                  <a16:creationId xmlns:a16="http://schemas.microsoft.com/office/drawing/2014/main" id="{97DF7274-2381-464A-170F-06E33E77A166}"/>
                </a:ext>
              </a:extLst>
            </p:cNvPr>
            <p:cNvPicPr>
              <a:picLocks noChangeAspect="1"/>
            </p:cNvPicPr>
            <p:nvPr/>
          </p:nvPicPr>
          <p:blipFill>
            <a:blip r:embed="rId2"/>
            <a:stretch>
              <a:fillRect/>
            </a:stretch>
          </p:blipFill>
          <p:spPr>
            <a:xfrm>
              <a:off x="2884328" y="525020"/>
              <a:ext cx="3415863" cy="3625500"/>
            </a:xfrm>
            <a:prstGeom prst="rect">
              <a:avLst/>
            </a:prstGeom>
          </p:spPr>
        </p:pic>
        <p:pic>
          <p:nvPicPr>
            <p:cNvPr id="8" name="Image 7">
              <a:extLst>
                <a:ext uri="{FF2B5EF4-FFF2-40B4-BE49-F238E27FC236}">
                  <a16:creationId xmlns:a16="http://schemas.microsoft.com/office/drawing/2014/main" id="{8F535A91-D07A-50F6-E3B5-205C9BA28290}"/>
                </a:ext>
              </a:extLst>
            </p:cNvPr>
            <p:cNvPicPr>
              <a:picLocks noChangeAspect="1"/>
            </p:cNvPicPr>
            <p:nvPr/>
          </p:nvPicPr>
          <p:blipFill>
            <a:blip r:embed="rId3"/>
            <a:stretch>
              <a:fillRect/>
            </a:stretch>
          </p:blipFill>
          <p:spPr>
            <a:xfrm>
              <a:off x="2884328" y="4150520"/>
              <a:ext cx="4473596" cy="2198042"/>
            </a:xfrm>
            <a:prstGeom prst="rect">
              <a:avLst/>
            </a:prstGeom>
          </p:spPr>
        </p:pic>
      </p:grpSp>
    </p:spTree>
    <p:extLst>
      <p:ext uri="{BB962C8B-B14F-4D97-AF65-F5344CB8AC3E}">
        <p14:creationId xmlns:p14="http://schemas.microsoft.com/office/powerpoint/2010/main" val="2320980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7800A0-1A53-E894-CFBB-A0BC59F852B4}"/>
              </a:ext>
            </a:extLst>
          </p:cNvPr>
          <p:cNvSpPr>
            <a:spLocks noGrp="1"/>
          </p:cNvSpPr>
          <p:nvPr>
            <p:ph type="title"/>
          </p:nvPr>
        </p:nvSpPr>
        <p:spPr/>
        <p:txBody>
          <a:bodyPr/>
          <a:lstStyle/>
          <a:p>
            <a:r>
              <a:rPr lang="fr-FR" dirty="0"/>
              <a:t>Instructions READ sur les 2048 ADRESSES façon fichier .bin</a:t>
            </a:r>
          </a:p>
        </p:txBody>
      </p:sp>
      <p:sp>
        <p:nvSpPr>
          <p:cNvPr id="3" name="Espace réservé du numéro de diapositive 2">
            <a:extLst>
              <a:ext uri="{FF2B5EF4-FFF2-40B4-BE49-F238E27FC236}">
                <a16:creationId xmlns:a16="http://schemas.microsoft.com/office/drawing/2014/main" id="{9C6B9D1C-F668-970A-F4D7-C09B504246FD}"/>
              </a:ext>
            </a:extLst>
          </p:cNvPr>
          <p:cNvSpPr>
            <a:spLocks noGrp="1"/>
          </p:cNvSpPr>
          <p:nvPr>
            <p:ph type="sldNum" sz="quarter" idx="12"/>
          </p:nvPr>
        </p:nvSpPr>
        <p:spPr/>
        <p:txBody>
          <a:bodyPr/>
          <a:lstStyle/>
          <a:p>
            <a:pPr>
              <a:defRPr/>
            </a:pPr>
            <a:fld id="{E652A8FB-8C76-45BB-8D82-93F8E151003C}" type="slidenum">
              <a:rPr lang="fr-FR" smtClean="0"/>
              <a:pPr>
                <a:defRPr/>
              </a:pPr>
              <a:t>239</a:t>
            </a:fld>
            <a:endParaRPr lang="fr-FR"/>
          </a:p>
        </p:txBody>
      </p:sp>
      <p:pic>
        <p:nvPicPr>
          <p:cNvPr id="6" name="Image 5">
            <a:extLst>
              <a:ext uri="{FF2B5EF4-FFF2-40B4-BE49-F238E27FC236}">
                <a16:creationId xmlns:a16="http://schemas.microsoft.com/office/drawing/2014/main" id="{370BEE85-1594-E57D-872C-707017B499B1}"/>
              </a:ext>
            </a:extLst>
          </p:cNvPr>
          <p:cNvPicPr>
            <a:picLocks noChangeAspect="1"/>
          </p:cNvPicPr>
          <p:nvPr/>
        </p:nvPicPr>
        <p:blipFill>
          <a:blip r:embed="rId2"/>
          <a:stretch>
            <a:fillRect/>
          </a:stretch>
        </p:blipFill>
        <p:spPr>
          <a:xfrm>
            <a:off x="34912" y="829206"/>
            <a:ext cx="4366266" cy="5220704"/>
          </a:xfrm>
          <a:prstGeom prst="rect">
            <a:avLst/>
          </a:prstGeom>
        </p:spPr>
      </p:pic>
      <p:pic>
        <p:nvPicPr>
          <p:cNvPr id="11" name="Image 10">
            <a:extLst>
              <a:ext uri="{FF2B5EF4-FFF2-40B4-BE49-F238E27FC236}">
                <a16:creationId xmlns:a16="http://schemas.microsoft.com/office/drawing/2014/main" id="{EB6354C9-EFC6-DEE9-21CD-420841F705DB}"/>
              </a:ext>
            </a:extLst>
          </p:cNvPr>
          <p:cNvPicPr>
            <a:picLocks noChangeAspect="1"/>
          </p:cNvPicPr>
          <p:nvPr/>
        </p:nvPicPr>
        <p:blipFill>
          <a:blip r:embed="rId3"/>
          <a:stretch>
            <a:fillRect/>
          </a:stretch>
        </p:blipFill>
        <p:spPr>
          <a:xfrm>
            <a:off x="4401178" y="2597850"/>
            <a:ext cx="4773422" cy="3452060"/>
          </a:xfrm>
          <a:prstGeom prst="rect">
            <a:avLst/>
          </a:prstGeom>
        </p:spPr>
      </p:pic>
    </p:spTree>
    <p:extLst>
      <p:ext uri="{BB962C8B-B14F-4D97-AF65-F5344CB8AC3E}">
        <p14:creationId xmlns:p14="http://schemas.microsoft.com/office/powerpoint/2010/main" val="1262977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OPERATION OF THE IDE: STRUCTURE OF A PROGRAM</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a:t>
            </a:fld>
            <a:endParaRPr lang="fr-F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763"/>
          <a:stretch/>
        </p:blipFill>
        <p:spPr bwMode="auto">
          <a:xfrm>
            <a:off x="94546" y="548680"/>
            <a:ext cx="8941950" cy="5431206"/>
          </a:xfrm>
          <a:prstGeom prst="rect">
            <a:avLst/>
          </a:prstGeom>
          <a:noFill/>
          <a:ln w="9525">
            <a:noFill/>
            <a:miter lim="800000"/>
            <a:headEnd/>
            <a:tailEnd/>
          </a:ln>
          <a:effectLst/>
        </p:spPr>
      </p:pic>
      <p:sp>
        <p:nvSpPr>
          <p:cNvPr id="4" name="ZoneTexte 3">
            <a:extLst>
              <a:ext uri="{FF2B5EF4-FFF2-40B4-BE49-F238E27FC236}">
                <a16:creationId xmlns:a16="http://schemas.microsoft.com/office/drawing/2014/main" id="{87E02D42-D6B1-4344-A36A-4B3D003A608F}"/>
              </a:ext>
            </a:extLst>
          </p:cNvPr>
          <p:cNvSpPr txBox="1"/>
          <p:nvPr/>
        </p:nvSpPr>
        <p:spPr>
          <a:xfrm>
            <a:off x="1061409" y="6093296"/>
            <a:ext cx="6178871"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rPr>
              <a:t>TP to realize: download the program 'Blink' in the Arduino Uno</a:t>
            </a:r>
            <a:endParaRPr lang="fr-FR" sz="1800" b="1" dirty="0">
              <a:solidFill>
                <a:srgbClr val="C00000"/>
              </a:solidFill>
              <a:latin typeface="Calibri" panose="020F0502020204030204" pitchFamily="34" charset="0"/>
            </a:endParaRPr>
          </a:p>
        </p:txBody>
      </p:sp>
      <p:sp>
        <p:nvSpPr>
          <p:cNvPr id="5" name="Flèche : droite 4">
            <a:extLst>
              <a:ext uri="{FF2B5EF4-FFF2-40B4-BE49-F238E27FC236}">
                <a16:creationId xmlns:a16="http://schemas.microsoft.com/office/drawing/2014/main" id="{9F002F85-A5DC-4E29-8DE9-A7FCE3C87BE4}"/>
              </a:ext>
            </a:extLst>
          </p:cNvPr>
          <p:cNvSpPr/>
          <p:nvPr/>
        </p:nvSpPr>
        <p:spPr>
          <a:xfrm>
            <a:off x="601216" y="6165304"/>
            <a:ext cx="370384" cy="216024"/>
          </a:xfrm>
          <a:prstGeom prst="righ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solidFill>
                <a:srgbClr val="C00000"/>
              </a:solidFill>
            </a:endParaRPr>
          </a:p>
        </p:txBody>
      </p:sp>
      <p:pic>
        <p:nvPicPr>
          <p:cNvPr id="7" name="Image 6">
            <a:hlinkClick r:id="rId3" action="ppaction://hlinksldjump"/>
            <a:extLst>
              <a:ext uri="{FF2B5EF4-FFF2-40B4-BE49-F238E27FC236}">
                <a16:creationId xmlns:a16="http://schemas.microsoft.com/office/drawing/2014/main" id="{2E4FD0EE-BD45-4A25-B74F-DA3AEEF38E1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93787937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THE SPI APPLICATION: TOWARDS THE FPGA</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240</a:t>
            </a:fld>
            <a:endParaRPr lang="fr-FR"/>
          </a:p>
        </p:txBody>
      </p:sp>
      <p:sp>
        <p:nvSpPr>
          <p:cNvPr id="4" name="Rectangle 3"/>
          <p:cNvSpPr/>
          <p:nvPr/>
        </p:nvSpPr>
        <p:spPr>
          <a:xfrm>
            <a:off x="0" y="620688"/>
            <a:ext cx="6012160" cy="1815882"/>
          </a:xfrm>
          <a:prstGeom prst="rect">
            <a:avLst/>
          </a:prstGeom>
        </p:spPr>
        <p:txBody>
          <a:bodyPr wrap="square">
            <a:spAutoFit/>
          </a:bodyPr>
          <a:lstStyle/>
          <a:p>
            <a:pPr algn="just"/>
            <a:r>
              <a:rPr lang="en-US" sz="1600" b="1" dirty="0" err="1">
                <a:solidFill>
                  <a:srgbClr val="0070C0"/>
                </a:solidFill>
                <a:latin typeface="Calibri" pitchFamily="34" charset="0"/>
              </a:rPr>
              <a:t>Gameduino</a:t>
            </a:r>
            <a:r>
              <a:rPr lang="en-US" sz="1600" b="1" dirty="0">
                <a:solidFill>
                  <a:srgbClr val="0070C0"/>
                </a:solidFill>
                <a:latin typeface="Calibri" pitchFamily="34" charset="0"/>
              </a:rPr>
              <a:t> is an Arduino with a controller graphics and sound shield type FPGA Xilinx.  </a:t>
            </a:r>
          </a:p>
          <a:p>
            <a:pPr algn="just"/>
            <a:r>
              <a:rPr lang="en-US" sz="1600" b="1" dirty="0">
                <a:solidFill>
                  <a:srgbClr val="0070C0"/>
                </a:solidFill>
                <a:latin typeface="Calibri" pitchFamily="34" charset="0"/>
              </a:rPr>
              <a:t>His control is done by the SPI bus.  </a:t>
            </a:r>
          </a:p>
          <a:p>
            <a:pPr algn="just"/>
            <a:r>
              <a:rPr lang="en-US" sz="1600" b="1" dirty="0">
                <a:solidFill>
                  <a:srgbClr val="0070C0"/>
                </a:solidFill>
                <a:latin typeface="Calibri" pitchFamily="34" charset="0"/>
              </a:rPr>
              <a:t>The code is used to send orders to the card to manage records toggle, memory and graphics functions.  </a:t>
            </a:r>
          </a:p>
          <a:p>
            <a:pPr algn="just"/>
            <a:endParaRPr lang="en-US" sz="1600" b="1" dirty="0">
              <a:solidFill>
                <a:srgbClr val="0070C0"/>
              </a:solidFill>
              <a:latin typeface="Calibri" pitchFamily="34" charset="0"/>
            </a:endParaRPr>
          </a:p>
          <a:p>
            <a:pPr algn="just"/>
            <a:r>
              <a:rPr lang="en-US" sz="1600" b="1" dirty="0">
                <a:solidFill>
                  <a:srgbClr val="0070C0"/>
                </a:solidFill>
                <a:latin typeface="Calibri" pitchFamily="34" charset="0"/>
              </a:rPr>
              <a:t>The data is then managed by the Xilinx FPGA that allows:</a:t>
            </a:r>
            <a:endParaRPr lang="fr-FR" sz="1600" b="1" dirty="0">
              <a:solidFill>
                <a:srgbClr val="FF6600"/>
              </a:solidFill>
              <a:latin typeface="Calibri" pitchFamily="34" charset="0"/>
            </a:endParaRPr>
          </a:p>
        </p:txBody>
      </p:sp>
      <p:sp>
        <p:nvSpPr>
          <p:cNvPr id="6" name="Rectangle 1"/>
          <p:cNvSpPr>
            <a:spLocks noChangeArrowheads="1"/>
          </p:cNvSpPr>
          <p:nvPr/>
        </p:nvSpPr>
        <p:spPr bwMode="auto">
          <a:xfrm>
            <a:off x="0" y="2175242"/>
            <a:ext cx="5652120" cy="427809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600" b="1" i="0" u="none" strike="noStrike" cap="none" normalizeH="0" baseline="0" dirty="0">
              <a:ln>
                <a:noFill/>
              </a:ln>
              <a:solidFill>
                <a:srgbClr val="00B05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Char char="•"/>
              <a:tabLst/>
            </a:pPr>
            <a:r>
              <a:rPr kumimoji="0" lang="fr-FR" sz="1600" b="1" i="0" u="none" strike="noStrike" cap="none" normalizeH="0" baseline="0" dirty="0" err="1">
                <a:ln>
                  <a:noFill/>
                </a:ln>
                <a:solidFill>
                  <a:srgbClr val="00B050"/>
                </a:solidFill>
                <a:effectLst/>
                <a:latin typeface="Calibri" pitchFamily="34" charset="0"/>
                <a:cs typeface="Arial" charset="0"/>
              </a:rPr>
              <a:t>video</a:t>
            </a:r>
            <a:r>
              <a:rPr kumimoji="0" lang="fr-FR" sz="1600" b="1" i="0" u="none" strike="noStrike" cap="none" normalizeH="0" baseline="0" dirty="0">
                <a:ln>
                  <a:noFill/>
                </a:ln>
                <a:solidFill>
                  <a:srgbClr val="00B050"/>
                </a:solidFill>
                <a:effectLst/>
                <a:latin typeface="Calibri" pitchFamily="34" charset="0"/>
                <a:cs typeface="Arial" charset="0"/>
              </a:rPr>
              <a:t> output </a:t>
            </a:r>
            <a:r>
              <a:rPr kumimoji="0" lang="fr-FR" sz="1600" b="1" i="0" u="none" strike="noStrike" cap="none" normalizeH="0" baseline="0" dirty="0" err="1">
                <a:ln>
                  <a:noFill/>
                </a:ln>
                <a:solidFill>
                  <a:srgbClr val="00B050"/>
                </a:solidFill>
                <a:effectLst/>
                <a:latin typeface="Calibri" pitchFamily="34" charset="0"/>
                <a:cs typeface="Arial" charset="0"/>
              </a:rPr>
              <a:t>is</a:t>
            </a:r>
            <a:r>
              <a:rPr kumimoji="0" lang="fr-FR" sz="1600" b="1" i="0" u="none" strike="noStrike" cap="none" normalizeH="0" baseline="0" dirty="0">
                <a:ln>
                  <a:noFill/>
                </a:ln>
                <a:solidFill>
                  <a:srgbClr val="00B050"/>
                </a:solidFill>
                <a:effectLst/>
                <a:latin typeface="Calibri" pitchFamily="34" charset="0"/>
                <a:cs typeface="Arial" charset="0"/>
              </a:rPr>
              <a:t> 400x300 pixels in 512 </a:t>
            </a:r>
            <a:r>
              <a:rPr kumimoji="0" lang="fr-FR" sz="1600" b="1" i="0" u="none" strike="noStrike" cap="none" normalizeH="0" baseline="0" dirty="0" err="1">
                <a:ln>
                  <a:noFill/>
                </a:ln>
                <a:solidFill>
                  <a:srgbClr val="00B050"/>
                </a:solidFill>
                <a:effectLst/>
                <a:latin typeface="Calibri" pitchFamily="34" charset="0"/>
                <a:cs typeface="Arial" charset="0"/>
              </a:rPr>
              <a:t>colors</a:t>
            </a:r>
            <a:r>
              <a:rPr kumimoji="0" lang="fr-FR" sz="1600" b="1" i="0" u="none" strike="noStrike" cap="none" normalizeH="0" baseline="0" dirty="0">
                <a:ln>
                  <a:noFill/>
                </a:ln>
                <a:solidFill>
                  <a:srgbClr val="00B050"/>
                </a:solidFill>
                <a:effectLst/>
                <a:latin typeface="Calibri" pitchFamily="34" charset="0"/>
                <a:cs typeface="Arial"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all </a:t>
            </a:r>
            <a:r>
              <a:rPr kumimoji="0" lang="fr-FR" sz="1600" b="1" i="0" u="none" strike="noStrike" cap="none" normalizeH="0" baseline="0" dirty="0" err="1">
                <a:ln>
                  <a:noFill/>
                </a:ln>
                <a:solidFill>
                  <a:srgbClr val="00B050"/>
                </a:solidFill>
                <a:effectLst/>
                <a:latin typeface="Calibri" pitchFamily="34" charset="0"/>
                <a:cs typeface="Arial" charset="0"/>
              </a:rPr>
              <a:t>color</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processed</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internally</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at</a:t>
            </a:r>
            <a:r>
              <a:rPr kumimoji="0" lang="fr-FR" sz="1600" b="1" i="0" u="none" strike="noStrike" cap="none" normalizeH="0" baseline="0" dirty="0">
                <a:ln>
                  <a:noFill/>
                </a:ln>
                <a:solidFill>
                  <a:srgbClr val="00B050"/>
                </a:solidFill>
                <a:effectLst/>
                <a:latin typeface="Calibri" pitchFamily="34" charset="0"/>
                <a:cs typeface="Arial" charset="0"/>
              </a:rPr>
              <a:t> 15-bit </a:t>
            </a:r>
            <a:r>
              <a:rPr kumimoji="0" lang="fr-FR" sz="1600" b="1" i="0" u="none" strike="noStrike" cap="none" normalizeH="0" baseline="0" dirty="0" err="1">
                <a:ln>
                  <a:noFill/>
                </a:ln>
                <a:solidFill>
                  <a:srgbClr val="00B050"/>
                </a:solidFill>
                <a:effectLst/>
                <a:latin typeface="Calibri" pitchFamily="34" charset="0"/>
                <a:cs typeface="Arial" charset="0"/>
              </a:rPr>
              <a:t>precision</a:t>
            </a:r>
            <a:r>
              <a:rPr kumimoji="0" lang="fr-FR" sz="1600" b="1" i="0" u="none" strike="noStrike" cap="none" normalizeH="0" baseline="0" dirty="0">
                <a:ln>
                  <a:noFill/>
                </a:ln>
                <a:solidFill>
                  <a:srgbClr val="00B050"/>
                </a:solidFill>
                <a:effectLst/>
                <a:latin typeface="Calibri" pitchFamily="34" charset="0"/>
                <a:cs typeface="Arial"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compatible </a:t>
            </a:r>
            <a:r>
              <a:rPr kumimoji="0" lang="fr-FR" sz="1600" b="1" i="0" u="none" strike="noStrike" cap="none" normalizeH="0" baseline="0" dirty="0" err="1">
                <a:ln>
                  <a:noFill/>
                </a:ln>
                <a:solidFill>
                  <a:srgbClr val="00B050"/>
                </a:solidFill>
                <a:effectLst/>
                <a:latin typeface="Calibri" pitchFamily="34" charset="0"/>
                <a:cs typeface="Arial" charset="0"/>
              </a:rPr>
              <a:t>with</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any</a:t>
            </a:r>
            <a:r>
              <a:rPr kumimoji="0" lang="fr-FR" sz="1600" b="1" i="0" u="none" strike="noStrike" cap="none" normalizeH="0" baseline="0" dirty="0">
                <a:ln>
                  <a:noFill/>
                </a:ln>
                <a:solidFill>
                  <a:srgbClr val="00B050"/>
                </a:solidFill>
                <a:effectLst/>
                <a:latin typeface="Calibri" pitchFamily="34" charset="0"/>
                <a:cs typeface="Arial" charset="0"/>
              </a:rPr>
              <a:t> standard VGA monitor (800x600 @ 72Hz)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background </a:t>
            </a:r>
            <a:r>
              <a:rPr kumimoji="0" lang="fr-FR" sz="1600" b="1" i="0" u="none" strike="noStrike" cap="none" normalizeH="0" baseline="0" dirty="0" err="1">
                <a:ln>
                  <a:noFill/>
                </a:ln>
                <a:solidFill>
                  <a:srgbClr val="00B050"/>
                </a:solidFill>
                <a:effectLst/>
                <a:latin typeface="Calibri" pitchFamily="34" charset="0"/>
                <a:cs typeface="Arial" charset="0"/>
              </a:rPr>
              <a:t>graphics</a:t>
            </a:r>
            <a:r>
              <a:rPr kumimoji="0" lang="fr-FR" sz="1600" b="1" i="0" u="none" strike="noStrike" cap="none" normalizeH="0" baseline="0" dirty="0">
                <a:ln>
                  <a:noFill/>
                </a:ln>
                <a:solidFill>
                  <a:srgbClr val="00B050"/>
                </a:solidFill>
                <a:effectLst/>
                <a:latin typeface="Calibri" pitchFamily="34" charset="0"/>
                <a:cs typeface="Arial"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512x512 pixel </a:t>
            </a:r>
            <a:r>
              <a:rPr kumimoji="0" lang="fr-FR" sz="1600" b="1" i="0" u="none" strike="noStrike" cap="none" normalizeH="0" baseline="0" dirty="0" err="1">
                <a:ln>
                  <a:noFill/>
                </a:ln>
                <a:solidFill>
                  <a:srgbClr val="00B050"/>
                </a:solidFill>
                <a:effectLst/>
                <a:latin typeface="Calibri" pitchFamily="34" charset="0"/>
                <a:cs typeface="Arial" charset="0"/>
              </a:rPr>
              <a:t>character</a:t>
            </a:r>
            <a:r>
              <a:rPr kumimoji="0" lang="fr-FR" sz="1600" b="1" i="0" u="none" strike="noStrike" cap="none" normalizeH="0" baseline="0" dirty="0">
                <a:ln>
                  <a:noFill/>
                </a:ln>
                <a:solidFill>
                  <a:srgbClr val="00B050"/>
                </a:solidFill>
                <a:effectLst/>
                <a:latin typeface="Calibri" pitchFamily="34" charset="0"/>
                <a:cs typeface="Arial" charset="0"/>
              </a:rPr>
              <a:t> background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256 </a:t>
            </a:r>
            <a:r>
              <a:rPr kumimoji="0" lang="fr-FR" sz="1600" b="1" i="0" u="none" strike="noStrike" cap="none" normalizeH="0" baseline="0" dirty="0" err="1">
                <a:ln>
                  <a:noFill/>
                </a:ln>
                <a:solidFill>
                  <a:srgbClr val="00B050"/>
                </a:solidFill>
                <a:effectLst/>
                <a:latin typeface="Calibri" pitchFamily="34" charset="0"/>
                <a:cs typeface="Arial" charset="0"/>
              </a:rPr>
              <a:t>characters</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each</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with</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independent</a:t>
            </a:r>
            <a:r>
              <a:rPr kumimoji="0" lang="fr-FR" sz="1600" b="1" i="0" u="none" strike="noStrike" cap="none" normalizeH="0" baseline="0" dirty="0">
                <a:ln>
                  <a:noFill/>
                </a:ln>
                <a:solidFill>
                  <a:srgbClr val="00B050"/>
                </a:solidFill>
                <a:effectLst/>
                <a:latin typeface="Calibri" pitchFamily="34" charset="0"/>
                <a:cs typeface="Arial" charset="0"/>
              </a:rPr>
              <a:t> 4 </a:t>
            </a:r>
            <a:r>
              <a:rPr kumimoji="0" lang="fr-FR" sz="1600" b="1" i="0" u="none" strike="noStrike" cap="none" normalizeH="0" baseline="0" dirty="0" err="1">
                <a:ln>
                  <a:noFill/>
                </a:ln>
                <a:solidFill>
                  <a:srgbClr val="00B050"/>
                </a:solidFill>
                <a:effectLst/>
                <a:latin typeface="Calibri" pitchFamily="34" charset="0"/>
                <a:cs typeface="Arial" charset="0"/>
              </a:rPr>
              <a:t>color</a:t>
            </a:r>
            <a:r>
              <a:rPr kumimoji="0" lang="fr-FR" sz="1600" b="1" i="0" u="none" strike="noStrike" cap="none" normalizeH="0" baseline="0" dirty="0">
                <a:ln>
                  <a:noFill/>
                </a:ln>
                <a:solidFill>
                  <a:srgbClr val="00B050"/>
                </a:solidFill>
                <a:effectLst/>
                <a:latin typeface="Calibri" pitchFamily="34" charset="0"/>
                <a:cs typeface="Arial" charset="0"/>
              </a:rPr>
              <a:t> palette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pixel-</a:t>
            </a:r>
            <a:r>
              <a:rPr kumimoji="0" lang="fr-FR" sz="1600" b="1" i="0" u="none" strike="noStrike" cap="none" normalizeH="0" baseline="0" dirty="0" err="1">
                <a:ln>
                  <a:noFill/>
                </a:ln>
                <a:solidFill>
                  <a:srgbClr val="00B050"/>
                </a:solidFill>
                <a:effectLst/>
                <a:latin typeface="Calibri" pitchFamily="34" charset="0"/>
                <a:cs typeface="Arial" charset="0"/>
              </a:rPr>
              <a:t>smooth</a:t>
            </a:r>
            <a:r>
              <a:rPr kumimoji="0" lang="fr-FR" sz="1600" b="1" i="0" u="none" strike="noStrike" cap="none" normalizeH="0" baseline="0" dirty="0">
                <a:ln>
                  <a:noFill/>
                </a:ln>
                <a:solidFill>
                  <a:srgbClr val="00B050"/>
                </a:solidFill>
                <a:effectLst/>
                <a:latin typeface="Calibri" pitchFamily="34" charset="0"/>
                <a:cs typeface="Arial" charset="0"/>
              </a:rPr>
              <a:t> X-Y </a:t>
            </a:r>
            <a:r>
              <a:rPr kumimoji="0" lang="fr-FR" sz="1600" b="1" i="0" u="none" strike="noStrike" cap="none" normalizeH="0" baseline="0" dirty="0" err="1">
                <a:ln>
                  <a:noFill/>
                </a:ln>
                <a:solidFill>
                  <a:srgbClr val="00B050"/>
                </a:solidFill>
                <a:effectLst/>
                <a:latin typeface="Calibri" pitchFamily="34" charset="0"/>
                <a:cs typeface="Arial" charset="0"/>
              </a:rPr>
              <a:t>wraparound</a:t>
            </a:r>
            <a:r>
              <a:rPr kumimoji="0" lang="fr-FR" sz="1600" b="1" i="0" u="none" strike="noStrike" cap="none" normalizeH="0" baseline="0" dirty="0">
                <a:ln>
                  <a:noFill/>
                </a:ln>
                <a:solidFill>
                  <a:srgbClr val="00B050"/>
                </a:solidFill>
                <a:effectLst/>
                <a:latin typeface="Calibri" pitchFamily="34" charset="0"/>
                <a:cs typeface="Arial" charset="0"/>
              </a:rPr>
              <a:t> scroll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err="1">
                <a:ln>
                  <a:noFill/>
                </a:ln>
                <a:solidFill>
                  <a:srgbClr val="00B050"/>
                </a:solidFill>
                <a:effectLst/>
                <a:latin typeface="Calibri" pitchFamily="34" charset="0"/>
                <a:cs typeface="Arial" charset="0"/>
              </a:rPr>
              <a:t>foreground</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graphics</a:t>
            </a:r>
            <a:r>
              <a:rPr kumimoji="0" lang="fr-FR" sz="1600" b="1" i="0" u="none" strike="noStrike" cap="none" normalizeH="0" baseline="0" dirty="0">
                <a:ln>
                  <a:noFill/>
                </a:ln>
                <a:solidFill>
                  <a:srgbClr val="00B050"/>
                </a:solidFill>
                <a:effectLst/>
                <a:latin typeface="Calibri" pitchFamily="34" charset="0"/>
                <a:cs typeface="Arial"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err="1">
                <a:ln>
                  <a:noFill/>
                </a:ln>
                <a:solidFill>
                  <a:srgbClr val="00B050"/>
                </a:solidFill>
                <a:effectLst/>
                <a:latin typeface="Calibri" pitchFamily="34" charset="0"/>
                <a:cs typeface="Arial" charset="0"/>
              </a:rPr>
              <a:t>each</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sprite</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is</a:t>
            </a:r>
            <a:r>
              <a:rPr kumimoji="0" lang="fr-FR" sz="1600" b="1" i="0" u="none" strike="noStrike" cap="none" normalizeH="0" baseline="0" dirty="0">
                <a:ln>
                  <a:noFill/>
                </a:ln>
                <a:solidFill>
                  <a:srgbClr val="00B050"/>
                </a:solidFill>
                <a:effectLst/>
                <a:latin typeface="Calibri" pitchFamily="34" charset="0"/>
                <a:cs typeface="Arial" charset="0"/>
              </a:rPr>
              <a:t> 16x16 pixels </a:t>
            </a:r>
            <a:r>
              <a:rPr kumimoji="0" lang="fr-FR" sz="1600" b="1" i="0" u="none" strike="noStrike" cap="none" normalizeH="0" baseline="0" dirty="0" err="1">
                <a:ln>
                  <a:noFill/>
                </a:ln>
                <a:solidFill>
                  <a:srgbClr val="00B050"/>
                </a:solidFill>
                <a:effectLst/>
                <a:latin typeface="Calibri" pitchFamily="34" charset="0"/>
                <a:cs typeface="Arial" charset="0"/>
              </a:rPr>
              <a:t>with</a:t>
            </a:r>
            <a:r>
              <a:rPr kumimoji="0" lang="fr-FR" sz="1600" b="1" i="0" u="none" strike="noStrike" cap="none" normalizeH="0" baseline="0" dirty="0">
                <a:ln>
                  <a:noFill/>
                </a:ln>
                <a:solidFill>
                  <a:srgbClr val="00B050"/>
                </a:solidFill>
                <a:effectLst/>
                <a:latin typeface="Calibri" pitchFamily="34" charset="0"/>
                <a:cs typeface="Arial" charset="0"/>
              </a:rPr>
              <a:t> per-pixel </a:t>
            </a:r>
            <a:r>
              <a:rPr kumimoji="0" lang="fr-FR" sz="1600" b="1" i="0" u="none" strike="noStrike" cap="none" normalizeH="0" baseline="0" dirty="0" err="1">
                <a:ln>
                  <a:noFill/>
                </a:ln>
                <a:solidFill>
                  <a:srgbClr val="00B050"/>
                </a:solidFill>
                <a:effectLst/>
                <a:latin typeface="Calibri" pitchFamily="34" charset="0"/>
                <a:cs typeface="Arial" charset="0"/>
              </a:rPr>
              <a:t>transparency</a:t>
            </a:r>
            <a:r>
              <a:rPr kumimoji="0" lang="fr-FR" sz="1600" b="1" i="0" u="none" strike="noStrike" cap="none" normalizeH="0" baseline="0" dirty="0">
                <a:ln>
                  <a:noFill/>
                </a:ln>
                <a:solidFill>
                  <a:srgbClr val="00B050"/>
                </a:solidFill>
                <a:effectLst/>
                <a:latin typeface="Calibri" pitchFamily="34" charset="0"/>
                <a:cs typeface="Arial"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err="1">
                <a:ln>
                  <a:noFill/>
                </a:ln>
                <a:solidFill>
                  <a:srgbClr val="00B050"/>
                </a:solidFill>
                <a:effectLst/>
                <a:latin typeface="Calibri" pitchFamily="34" charset="0"/>
                <a:cs typeface="Arial" charset="0"/>
              </a:rPr>
              <a:t>each</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sprite</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can</a:t>
            </a:r>
            <a:r>
              <a:rPr kumimoji="0" lang="fr-FR" sz="1600" b="1" i="0" u="none" strike="noStrike" cap="none" normalizeH="0" baseline="0" dirty="0">
                <a:ln>
                  <a:noFill/>
                </a:ln>
                <a:solidFill>
                  <a:srgbClr val="00B050"/>
                </a:solidFill>
                <a:effectLst/>
                <a:latin typeface="Calibri" pitchFamily="34" charset="0"/>
                <a:cs typeface="Arial" charset="0"/>
              </a:rPr>
              <a:t> use 256, 16 or 4 </a:t>
            </a:r>
            <a:r>
              <a:rPr kumimoji="0" lang="fr-FR" sz="1600" b="1" i="0" u="none" strike="noStrike" cap="none" normalizeH="0" baseline="0" dirty="0" err="1">
                <a:ln>
                  <a:noFill/>
                </a:ln>
                <a:solidFill>
                  <a:srgbClr val="00B050"/>
                </a:solidFill>
                <a:effectLst/>
                <a:latin typeface="Calibri" pitchFamily="34" charset="0"/>
                <a:cs typeface="Arial" charset="0"/>
              </a:rPr>
              <a:t>colors</a:t>
            </a:r>
            <a:r>
              <a:rPr kumimoji="0" lang="fr-FR" sz="1600" b="1" i="0" u="none" strike="noStrike" cap="none" normalizeH="0" baseline="0" dirty="0">
                <a:ln>
                  <a:noFill/>
                </a:ln>
                <a:solidFill>
                  <a:srgbClr val="00B050"/>
                </a:solidFill>
                <a:effectLst/>
                <a:latin typeface="Calibri" pitchFamily="34" charset="0"/>
                <a:cs typeface="Arial"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four-</a:t>
            </a:r>
            <a:r>
              <a:rPr kumimoji="0" lang="fr-FR" sz="1600" b="1" i="0" u="none" strike="noStrike" cap="none" normalizeH="0" baseline="0" dirty="0" err="1">
                <a:ln>
                  <a:noFill/>
                </a:ln>
                <a:solidFill>
                  <a:srgbClr val="00B050"/>
                </a:solidFill>
                <a:effectLst/>
                <a:latin typeface="Calibri" pitchFamily="34" charset="0"/>
                <a:cs typeface="Arial" charset="0"/>
              </a:rPr>
              <a:t>way</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rotate</a:t>
            </a:r>
            <a:r>
              <a:rPr kumimoji="0" lang="fr-FR" sz="1600" b="1" i="0" u="none" strike="noStrike" cap="none" normalizeH="0" baseline="0" dirty="0">
                <a:ln>
                  <a:noFill/>
                </a:ln>
                <a:solidFill>
                  <a:srgbClr val="00B050"/>
                </a:solidFill>
                <a:effectLst/>
                <a:latin typeface="Calibri" pitchFamily="34" charset="0"/>
                <a:cs typeface="Arial" charset="0"/>
              </a:rPr>
              <a:t> and flip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pixel-</a:t>
            </a:r>
            <a:r>
              <a:rPr kumimoji="0" lang="fr-FR" sz="1600" b="1" i="0" u="none" strike="noStrike" cap="none" normalizeH="0" baseline="0" dirty="0" err="1">
                <a:ln>
                  <a:noFill/>
                </a:ln>
                <a:solidFill>
                  <a:srgbClr val="00B050"/>
                </a:solidFill>
                <a:effectLst/>
                <a:latin typeface="Calibri" pitchFamily="34" charset="0"/>
                <a:cs typeface="Arial" charset="0"/>
              </a:rPr>
              <a:t>perfect</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sprite</a:t>
            </a:r>
            <a:r>
              <a:rPr kumimoji="0" lang="fr-FR" sz="1600" b="1" i="0" u="none" strike="noStrike" cap="none" normalizeH="0" baseline="0" dirty="0">
                <a:ln>
                  <a:noFill/>
                </a:ln>
                <a:solidFill>
                  <a:srgbClr val="00B050"/>
                </a:solidFill>
                <a:effectLst/>
                <a:latin typeface="Calibri" pitchFamily="34" charset="0"/>
                <a:cs typeface="Arial" charset="0"/>
              </a:rPr>
              <a:t> collision </a:t>
            </a:r>
            <a:r>
              <a:rPr kumimoji="0" lang="fr-FR" sz="1600" b="1" i="0" u="none" strike="noStrike" cap="none" normalizeH="0" baseline="0" dirty="0" err="1">
                <a:ln>
                  <a:noFill/>
                </a:ln>
                <a:solidFill>
                  <a:srgbClr val="00B050"/>
                </a:solidFill>
                <a:effectLst/>
                <a:latin typeface="Calibri" pitchFamily="34" charset="0"/>
                <a:cs typeface="Arial" charset="0"/>
              </a:rPr>
              <a:t>detection</a:t>
            </a:r>
            <a:r>
              <a:rPr kumimoji="0" lang="fr-FR" sz="1600" b="1" i="0" u="none" strike="noStrike" cap="none" normalizeH="0" baseline="0" dirty="0">
                <a:ln>
                  <a:noFill/>
                </a:ln>
                <a:solidFill>
                  <a:srgbClr val="00B050"/>
                </a:solidFill>
                <a:effectLst/>
                <a:latin typeface="Calibri" pitchFamily="34" charset="0"/>
                <a:cs typeface="Arial"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audio output </a:t>
            </a:r>
            <a:r>
              <a:rPr kumimoji="0" lang="fr-FR" sz="1600" b="1" i="0" u="none" strike="noStrike" cap="none" normalizeH="0" baseline="0" dirty="0" err="1">
                <a:ln>
                  <a:noFill/>
                </a:ln>
                <a:solidFill>
                  <a:srgbClr val="00B050"/>
                </a:solidFill>
                <a:effectLst/>
                <a:latin typeface="Calibri" pitchFamily="34" charset="0"/>
                <a:cs typeface="Arial" charset="0"/>
              </a:rPr>
              <a:t>is</a:t>
            </a:r>
            <a:r>
              <a:rPr kumimoji="0" lang="fr-FR" sz="1600" b="1" i="0" u="none" strike="noStrike" cap="none" normalizeH="0" baseline="0" dirty="0">
                <a:ln>
                  <a:noFill/>
                </a:ln>
                <a:solidFill>
                  <a:srgbClr val="00B050"/>
                </a:solidFill>
                <a:effectLst/>
                <a:latin typeface="Calibri" pitchFamily="34" charset="0"/>
                <a:cs typeface="Arial" charset="0"/>
              </a:rPr>
              <a:t> a </a:t>
            </a:r>
            <a:r>
              <a:rPr kumimoji="0" lang="fr-FR" sz="1600" b="1" i="0" u="none" strike="noStrike" cap="none" normalizeH="0" baseline="0" dirty="0" err="1">
                <a:ln>
                  <a:noFill/>
                </a:ln>
                <a:solidFill>
                  <a:srgbClr val="00B050"/>
                </a:solidFill>
                <a:effectLst/>
                <a:latin typeface="Calibri" pitchFamily="34" charset="0"/>
                <a:cs typeface="Arial" charset="0"/>
              </a:rPr>
              <a:t>stereo</a:t>
            </a:r>
            <a:r>
              <a:rPr kumimoji="0" lang="fr-FR" sz="1600" b="1" i="0" u="none" strike="noStrike" cap="none" normalizeH="0" baseline="0" dirty="0">
                <a:ln>
                  <a:noFill/>
                </a:ln>
                <a:solidFill>
                  <a:srgbClr val="00B050"/>
                </a:solidFill>
                <a:effectLst/>
                <a:latin typeface="Calibri" pitchFamily="34" charset="0"/>
                <a:cs typeface="Arial" charset="0"/>
              </a:rPr>
              <a:t> 12-bit </a:t>
            </a:r>
            <a:r>
              <a:rPr kumimoji="0" lang="fr-FR" sz="1600" b="1" i="0" u="none" strike="noStrike" cap="none" normalizeH="0" baseline="0" dirty="0" err="1">
                <a:ln>
                  <a:noFill/>
                </a:ln>
                <a:solidFill>
                  <a:srgbClr val="00B050"/>
                </a:solidFill>
                <a:effectLst/>
                <a:latin typeface="Calibri" pitchFamily="34" charset="0"/>
                <a:cs typeface="Arial" charset="0"/>
              </a:rPr>
              <a:t>frequency</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synthesizer</a:t>
            </a:r>
            <a:r>
              <a:rPr kumimoji="0" lang="fr-FR" sz="1600" b="1" i="0" u="none" strike="noStrike" cap="none" normalizeH="0" baseline="0" dirty="0">
                <a:ln>
                  <a:noFill/>
                </a:ln>
                <a:solidFill>
                  <a:srgbClr val="00B050"/>
                </a:solidFill>
                <a:effectLst/>
                <a:latin typeface="Calibri" pitchFamily="34" charset="0"/>
                <a:cs typeface="Arial"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64 </a:t>
            </a:r>
            <a:r>
              <a:rPr kumimoji="0" lang="fr-FR" sz="1600" b="1" i="0" u="none" strike="noStrike" cap="none" normalizeH="0" baseline="0" dirty="0" err="1">
                <a:ln>
                  <a:noFill/>
                </a:ln>
                <a:solidFill>
                  <a:srgbClr val="00B050"/>
                </a:solidFill>
                <a:effectLst/>
                <a:latin typeface="Calibri" pitchFamily="34" charset="0"/>
                <a:cs typeface="Arial" charset="0"/>
              </a:rPr>
              <a:t>independent</a:t>
            </a:r>
            <a:r>
              <a:rPr kumimoji="0" lang="fr-FR" sz="1600" b="1" i="0" u="none" strike="noStrike" cap="none" normalizeH="0" baseline="0" dirty="0">
                <a:ln>
                  <a:noFill/>
                </a:ln>
                <a:solidFill>
                  <a:srgbClr val="00B050"/>
                </a:solidFill>
                <a:effectLst/>
                <a:latin typeface="Calibri" pitchFamily="34" charset="0"/>
                <a:cs typeface="Arial" charset="0"/>
              </a:rPr>
              <a:t> </a:t>
            </a:r>
            <a:r>
              <a:rPr kumimoji="0" lang="fr-FR" sz="1600" b="1" i="0" u="none" strike="noStrike" cap="none" normalizeH="0" baseline="0" dirty="0" err="1">
                <a:ln>
                  <a:noFill/>
                </a:ln>
                <a:solidFill>
                  <a:srgbClr val="00B050"/>
                </a:solidFill>
                <a:effectLst/>
                <a:latin typeface="Calibri" pitchFamily="34" charset="0"/>
                <a:cs typeface="Arial" charset="0"/>
              </a:rPr>
              <a:t>voices</a:t>
            </a:r>
            <a:r>
              <a:rPr kumimoji="0" lang="fr-FR" sz="1600" b="1" i="0" u="none" strike="noStrike" cap="none" normalizeH="0" baseline="0" dirty="0">
                <a:ln>
                  <a:noFill/>
                </a:ln>
                <a:solidFill>
                  <a:srgbClr val="00B050"/>
                </a:solidFill>
                <a:effectLst/>
                <a:latin typeface="Calibri" pitchFamily="34" charset="0"/>
                <a:cs typeface="Arial" charset="0"/>
              </a:rPr>
              <a:t> 10-8000 Hz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a:ln>
                  <a:noFill/>
                </a:ln>
                <a:solidFill>
                  <a:srgbClr val="00B050"/>
                </a:solidFill>
                <a:effectLst/>
                <a:latin typeface="Calibri" pitchFamily="34" charset="0"/>
                <a:cs typeface="Arial" charset="0"/>
              </a:rPr>
              <a:t>per-</a:t>
            </a:r>
            <a:r>
              <a:rPr kumimoji="0" lang="fr-FR" sz="1600" b="1" i="0" u="none" strike="noStrike" cap="none" normalizeH="0" baseline="0" dirty="0" err="1">
                <a:ln>
                  <a:noFill/>
                </a:ln>
                <a:solidFill>
                  <a:srgbClr val="00B050"/>
                </a:solidFill>
                <a:effectLst/>
                <a:latin typeface="Calibri" pitchFamily="34" charset="0"/>
                <a:cs typeface="Arial" charset="0"/>
              </a:rPr>
              <a:t>voice</a:t>
            </a:r>
            <a:r>
              <a:rPr kumimoji="0" lang="fr-FR" sz="1600" b="1" i="0" u="none" strike="noStrike" cap="none" normalizeH="0" baseline="0" dirty="0">
                <a:ln>
                  <a:noFill/>
                </a:ln>
                <a:solidFill>
                  <a:srgbClr val="00B050"/>
                </a:solidFill>
                <a:effectLst/>
                <a:latin typeface="Calibri" pitchFamily="34" charset="0"/>
                <a:cs typeface="Arial" charset="0"/>
              </a:rPr>
              <a:t> sine </a:t>
            </a:r>
            <a:r>
              <a:rPr kumimoji="0" lang="fr-FR" sz="1600" b="1" i="0" u="none" strike="noStrike" cap="none" normalizeH="0" baseline="0" dirty="0" err="1">
                <a:ln>
                  <a:noFill/>
                </a:ln>
                <a:solidFill>
                  <a:srgbClr val="00B050"/>
                </a:solidFill>
                <a:effectLst/>
                <a:latin typeface="Calibri" pitchFamily="34" charset="0"/>
                <a:cs typeface="Arial" charset="0"/>
              </a:rPr>
              <a:t>wave</a:t>
            </a:r>
            <a:r>
              <a:rPr kumimoji="0" lang="fr-FR" sz="1600" b="1" i="0" u="none" strike="noStrike" cap="none" normalizeH="0" baseline="0" dirty="0">
                <a:ln>
                  <a:noFill/>
                </a:ln>
                <a:solidFill>
                  <a:srgbClr val="00B050"/>
                </a:solidFill>
                <a:effectLst/>
                <a:latin typeface="Calibri" pitchFamily="34" charset="0"/>
                <a:cs typeface="Arial" charset="0"/>
              </a:rPr>
              <a:t> or white noise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1600" b="1" i="0" u="none" strike="noStrike" cap="none" normalizeH="0" baseline="0" dirty="0" err="1">
                <a:ln>
                  <a:noFill/>
                </a:ln>
                <a:solidFill>
                  <a:srgbClr val="00B050"/>
                </a:solidFill>
                <a:effectLst/>
                <a:latin typeface="Calibri" pitchFamily="34" charset="0"/>
                <a:cs typeface="Arial" charset="0"/>
              </a:rPr>
              <a:t>sample</a:t>
            </a:r>
            <a:r>
              <a:rPr kumimoji="0" lang="fr-FR" sz="1600" b="1" i="0" u="none" strike="noStrike" cap="none" normalizeH="0" baseline="0" dirty="0">
                <a:ln>
                  <a:noFill/>
                </a:ln>
                <a:solidFill>
                  <a:srgbClr val="00B050"/>
                </a:solidFill>
                <a:effectLst/>
                <a:latin typeface="Calibri" pitchFamily="34" charset="0"/>
                <a:cs typeface="Arial" charset="0"/>
              </a:rPr>
              <a:t> playback </a:t>
            </a:r>
            <a:r>
              <a:rPr kumimoji="0" lang="fr-FR" sz="1600" b="1" i="0" u="none" strike="noStrike" cap="none" normalizeH="0" baseline="0" dirty="0" err="1">
                <a:ln>
                  <a:noFill/>
                </a:ln>
                <a:solidFill>
                  <a:srgbClr val="00B050"/>
                </a:solidFill>
                <a:effectLst/>
                <a:latin typeface="Calibri" pitchFamily="34" charset="0"/>
                <a:cs typeface="Arial" charset="0"/>
              </a:rPr>
              <a:t>channel</a:t>
            </a:r>
            <a:r>
              <a:rPr kumimoji="0" lang="fr-FR" sz="1600" b="1" i="0" u="none" strike="noStrike" cap="none" normalizeH="0" baseline="0" dirty="0">
                <a:ln>
                  <a:noFill/>
                </a:ln>
                <a:solidFill>
                  <a:srgbClr val="00B050"/>
                </a:solidFill>
                <a:effectLst/>
                <a:latin typeface="Calibri" pitchFamily="34" charset="0"/>
                <a:cs typeface="Arial" charset="0"/>
              </a:rPr>
              <a:t> </a:t>
            </a:r>
          </a:p>
        </p:txBody>
      </p:sp>
      <p:pic>
        <p:nvPicPr>
          <p:cNvPr id="7" name="Image 6" descr="10593-04.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152" y="620688"/>
            <a:ext cx="2376824" cy="2376824"/>
          </a:xfrm>
          <a:prstGeom prst="rect">
            <a:avLst/>
          </a:prstGeom>
        </p:spPr>
      </p:pic>
      <p:pic>
        <p:nvPicPr>
          <p:cNvPr id="8" name="Image 7" descr="gameduino-46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096" y="3284984"/>
            <a:ext cx="3498050" cy="2920112"/>
          </a:xfrm>
          <a:prstGeom prst="rect">
            <a:avLst/>
          </a:prstGeom>
        </p:spPr>
      </p:pic>
      <p:sp>
        <p:nvSpPr>
          <p:cNvPr id="9" name="Rectangle 8"/>
          <p:cNvSpPr/>
          <p:nvPr/>
        </p:nvSpPr>
        <p:spPr>
          <a:xfrm>
            <a:off x="5436096" y="6237312"/>
            <a:ext cx="2873800" cy="276999"/>
          </a:xfrm>
          <a:prstGeom prst="rect">
            <a:avLst/>
          </a:prstGeom>
        </p:spPr>
        <p:txBody>
          <a:bodyPr wrap="none">
            <a:spAutoFit/>
          </a:bodyPr>
          <a:lstStyle/>
          <a:p>
            <a:r>
              <a:rPr lang="fr-FR" sz="1200" b="1" dirty="0">
                <a:solidFill>
                  <a:srgbClr val="FF6600"/>
                </a:solidFill>
                <a:latin typeface="Calibri" pitchFamily="34" charset="0"/>
              </a:rPr>
              <a:t>http://excamera.com/sphinx/gameduino/</a:t>
            </a:r>
          </a:p>
        </p:txBody>
      </p:sp>
      <p:pic>
        <p:nvPicPr>
          <p:cNvPr id="10" name="Image 9">
            <a:hlinkClick r:id="rId4" action="ppaction://hlinksldjump"/>
            <a:extLst>
              <a:ext uri="{FF2B5EF4-FFF2-40B4-BE49-F238E27FC236}">
                <a16:creationId xmlns:a16="http://schemas.microsoft.com/office/drawing/2014/main" id="{C393BE51-5ECF-48EB-865F-AABF1F6B42D7}"/>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241</a:t>
            </a:fld>
            <a:endParaRPr lang="fr-FR" dirty="0"/>
          </a:p>
        </p:txBody>
      </p:sp>
      <p:sp>
        <p:nvSpPr>
          <p:cNvPr id="2" name="Titre 1"/>
          <p:cNvSpPr>
            <a:spLocks noGrp="1"/>
          </p:cNvSpPr>
          <p:nvPr>
            <p:ph type="title" idx="4294967295"/>
          </p:nvPr>
        </p:nvSpPr>
        <p:spPr>
          <a:xfrm>
            <a:off x="0" y="0"/>
            <a:ext cx="8229600" cy="490538"/>
          </a:xfrm>
        </p:spPr>
        <p:txBody>
          <a:bodyPr/>
          <a:lstStyle/>
          <a:p>
            <a:r>
              <a:rPr lang="en-US" dirty="0"/>
              <a:t>THE SPI APPLICATION: TOWARDS THE FPGA</a:t>
            </a:r>
            <a:endParaRPr lang="fr-FR" dirty="0"/>
          </a:p>
        </p:txBody>
      </p:sp>
      <p:pic>
        <p:nvPicPr>
          <p:cNvPr id="2129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20688"/>
            <a:ext cx="6457950" cy="1084709"/>
          </a:xfrm>
          <a:prstGeom prst="rect">
            <a:avLst/>
          </a:prstGeom>
          <a:noFill/>
          <a:ln w="9525">
            <a:noFill/>
            <a:miter lim="800000"/>
            <a:headEnd/>
            <a:tailEnd/>
          </a:ln>
        </p:spPr>
      </p:pic>
      <p:pic>
        <p:nvPicPr>
          <p:cNvPr id="2129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005064"/>
            <a:ext cx="3409950" cy="1609725"/>
          </a:xfrm>
          <a:prstGeom prst="rect">
            <a:avLst/>
          </a:prstGeom>
          <a:noFill/>
          <a:ln w="9525">
            <a:noFill/>
            <a:miter lim="800000"/>
            <a:headEnd/>
            <a:tailEnd/>
          </a:ln>
        </p:spPr>
      </p:pic>
      <p:sp>
        <p:nvSpPr>
          <p:cNvPr id="6" name="Rectangle 5"/>
          <p:cNvSpPr/>
          <p:nvPr/>
        </p:nvSpPr>
        <p:spPr>
          <a:xfrm>
            <a:off x="0" y="6165304"/>
            <a:ext cx="9036496" cy="338554"/>
          </a:xfrm>
          <a:prstGeom prst="rect">
            <a:avLst/>
          </a:prstGeom>
        </p:spPr>
        <p:txBody>
          <a:bodyPr wrap="square">
            <a:spAutoFit/>
          </a:bodyPr>
          <a:lstStyle/>
          <a:p>
            <a:r>
              <a:rPr lang="fr-FR" sz="1600" b="1" i="1" dirty="0">
                <a:latin typeface="Calibri" pitchFamily="34" charset="0"/>
              </a:rPr>
              <a:t>http://www.xilinx.com/support/documentation/application_notes/xapp974.pdf</a:t>
            </a:r>
          </a:p>
        </p:txBody>
      </p:sp>
      <p:pic>
        <p:nvPicPr>
          <p:cNvPr id="2129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060848"/>
            <a:ext cx="4126124" cy="3390900"/>
          </a:xfrm>
          <a:prstGeom prst="rect">
            <a:avLst/>
          </a:prstGeom>
          <a:noFill/>
          <a:ln w="9525">
            <a:noFill/>
            <a:miter lim="800000"/>
            <a:headEnd/>
            <a:tailEnd/>
          </a:ln>
        </p:spPr>
      </p:pic>
      <p:pic>
        <p:nvPicPr>
          <p:cNvPr id="11" name="Image 10" descr="Spartan3FPGA.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763688" y="1844824"/>
            <a:ext cx="1944216" cy="1919454"/>
          </a:xfrm>
          <a:prstGeom prst="rect">
            <a:avLst/>
          </a:prstGeom>
        </p:spPr>
      </p:pic>
      <p:pic>
        <p:nvPicPr>
          <p:cNvPr id="9" name="Image 8">
            <a:hlinkClick r:id="rId6" action="ppaction://hlinksldjump"/>
            <a:extLst>
              <a:ext uri="{FF2B5EF4-FFF2-40B4-BE49-F238E27FC236}">
                <a16:creationId xmlns:a16="http://schemas.microsoft.com/office/drawing/2014/main" id="{87036BBD-F5FE-4EEE-95CA-D9A4DB82A316}"/>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242</a:t>
            </a:fld>
            <a:endParaRPr lang="fr-FR" dirty="0"/>
          </a:p>
        </p:txBody>
      </p:sp>
      <p:sp>
        <p:nvSpPr>
          <p:cNvPr id="2" name="Titre 1"/>
          <p:cNvSpPr>
            <a:spLocks noGrp="1"/>
          </p:cNvSpPr>
          <p:nvPr>
            <p:ph type="title" idx="4294967295"/>
          </p:nvPr>
        </p:nvSpPr>
        <p:spPr>
          <a:xfrm>
            <a:off x="0" y="0"/>
            <a:ext cx="8229600" cy="490538"/>
          </a:xfrm>
        </p:spPr>
        <p:txBody>
          <a:bodyPr/>
          <a:lstStyle/>
          <a:p>
            <a:r>
              <a:rPr lang="en-US" dirty="0"/>
              <a:t>THE SPI APPLICATION: TOWARDS THE FPGA</a:t>
            </a:r>
            <a:endParaRPr lang="fr-FR" dirty="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765858"/>
            <a:ext cx="4876378" cy="5326283"/>
          </a:xfrm>
          <a:prstGeom prst="rect">
            <a:avLst/>
          </a:prstGeom>
          <a:noFill/>
          <a:ln w="9525">
            <a:noFill/>
            <a:miter lim="800000"/>
            <a:headEnd/>
            <a:tailEnd/>
          </a:ln>
        </p:spPr>
      </p:pic>
      <p:sp>
        <p:nvSpPr>
          <p:cNvPr id="6" name="Rectangle 5"/>
          <p:cNvSpPr/>
          <p:nvPr/>
        </p:nvSpPr>
        <p:spPr>
          <a:xfrm>
            <a:off x="-18256" y="6217567"/>
            <a:ext cx="8694712" cy="246221"/>
          </a:xfrm>
          <a:prstGeom prst="rect">
            <a:avLst/>
          </a:prstGeom>
        </p:spPr>
        <p:txBody>
          <a:bodyPr wrap="square">
            <a:spAutoFit/>
          </a:bodyPr>
          <a:lstStyle/>
          <a:p>
            <a:r>
              <a:rPr lang="fr-FR" sz="1000" b="1" dirty="0">
                <a:solidFill>
                  <a:schemeClr val="accent6">
                    <a:lumMod val="75000"/>
                  </a:schemeClr>
                </a:solidFill>
                <a:latin typeface="Calibri" pitchFamily="34" charset="0"/>
              </a:rPr>
              <a:t>http://www.xilinx.com/support/documentation/data_sheets/ds529.pdf</a:t>
            </a:r>
          </a:p>
        </p:txBody>
      </p:sp>
      <p:pic>
        <p:nvPicPr>
          <p:cNvPr id="7" name="Image 6">
            <a:hlinkClick r:id="rId3" action="ppaction://hlinksldjump"/>
            <a:extLst>
              <a:ext uri="{FF2B5EF4-FFF2-40B4-BE49-F238E27FC236}">
                <a16:creationId xmlns:a16="http://schemas.microsoft.com/office/drawing/2014/main" id="{055D0696-014A-4114-8FF0-F8684448A33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243</a:t>
            </a:fld>
            <a:endParaRPr lang="fr-FR" dirty="0"/>
          </a:p>
        </p:txBody>
      </p:sp>
      <p:sp>
        <p:nvSpPr>
          <p:cNvPr id="2" name="Titre 1"/>
          <p:cNvSpPr>
            <a:spLocks noGrp="1"/>
          </p:cNvSpPr>
          <p:nvPr>
            <p:ph type="title" idx="4294967295"/>
          </p:nvPr>
        </p:nvSpPr>
        <p:spPr>
          <a:xfrm>
            <a:off x="0" y="0"/>
            <a:ext cx="8229600" cy="490538"/>
          </a:xfrm>
        </p:spPr>
        <p:txBody>
          <a:bodyPr/>
          <a:lstStyle/>
          <a:p>
            <a:r>
              <a:rPr lang="fr-FR" dirty="0"/>
              <a:t>GAMEDUINO REFERENCE</a:t>
            </a:r>
          </a:p>
        </p:txBody>
      </p:sp>
      <p:pic>
        <p:nvPicPr>
          <p:cNvPr id="2048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750" y="692696"/>
            <a:ext cx="8852499" cy="5675176"/>
          </a:xfrm>
          <a:prstGeom prst="rect">
            <a:avLst/>
          </a:prstGeom>
          <a:noFill/>
          <a:ln w="9525">
            <a:noFill/>
            <a:miter lim="800000"/>
            <a:headEnd/>
            <a:tailEnd/>
          </a:ln>
        </p:spPr>
      </p:pic>
      <p:pic>
        <p:nvPicPr>
          <p:cNvPr id="5" name="Image 4">
            <a:hlinkClick r:id="rId3" action="ppaction://hlinksldjump"/>
            <a:extLst>
              <a:ext uri="{FF2B5EF4-FFF2-40B4-BE49-F238E27FC236}">
                <a16:creationId xmlns:a16="http://schemas.microsoft.com/office/drawing/2014/main" id="{480B0F48-CC19-4444-80A1-4BECC6EBA7E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244</a:t>
            </a:fld>
            <a:endParaRPr lang="fr-FR" dirty="0"/>
          </a:p>
        </p:txBody>
      </p:sp>
      <p:sp>
        <p:nvSpPr>
          <p:cNvPr id="2" name="Titre 1"/>
          <p:cNvSpPr>
            <a:spLocks noGrp="1"/>
          </p:cNvSpPr>
          <p:nvPr>
            <p:ph type="title" idx="4294967295"/>
          </p:nvPr>
        </p:nvSpPr>
        <p:spPr>
          <a:xfrm>
            <a:off x="0" y="0"/>
            <a:ext cx="8229600" cy="490538"/>
          </a:xfrm>
        </p:spPr>
        <p:txBody>
          <a:bodyPr/>
          <a:lstStyle/>
          <a:p>
            <a:r>
              <a:rPr lang="fr-FR" dirty="0"/>
              <a:t>GAMEDUINO REFERENCE</a:t>
            </a:r>
          </a:p>
        </p:txBody>
      </p:sp>
      <p:pic>
        <p:nvPicPr>
          <p:cNvPr id="2058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561975"/>
            <a:ext cx="8621687" cy="5925820"/>
          </a:xfrm>
          <a:prstGeom prst="rect">
            <a:avLst/>
          </a:prstGeom>
          <a:noFill/>
          <a:ln w="9525">
            <a:noFill/>
            <a:miter lim="800000"/>
            <a:headEnd/>
            <a:tailEnd/>
          </a:ln>
        </p:spPr>
      </p:pic>
      <p:pic>
        <p:nvPicPr>
          <p:cNvPr id="5" name="Image 4">
            <a:hlinkClick r:id="rId3" action="ppaction://hlinksldjump"/>
            <a:extLst>
              <a:ext uri="{FF2B5EF4-FFF2-40B4-BE49-F238E27FC236}">
                <a16:creationId xmlns:a16="http://schemas.microsoft.com/office/drawing/2014/main" id="{A6F2D89E-369B-4E17-B32D-EBBE487694C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245</a:t>
            </a:fld>
            <a:endParaRPr lang="fr-FR" dirty="0"/>
          </a:p>
        </p:txBody>
      </p:sp>
      <p:sp>
        <p:nvSpPr>
          <p:cNvPr id="2" name="Titre 1"/>
          <p:cNvSpPr>
            <a:spLocks noGrp="1"/>
          </p:cNvSpPr>
          <p:nvPr>
            <p:ph type="title" idx="4294967295"/>
          </p:nvPr>
        </p:nvSpPr>
        <p:spPr>
          <a:xfrm>
            <a:off x="914400" y="0"/>
            <a:ext cx="8229600" cy="490538"/>
          </a:xfrm>
        </p:spPr>
        <p:txBody>
          <a:bodyPr/>
          <a:lstStyle/>
          <a:p>
            <a:r>
              <a:rPr lang="fr-FR" dirty="0"/>
              <a:t>SPRITES</a:t>
            </a:r>
          </a:p>
        </p:txBody>
      </p:sp>
      <p:pic>
        <p:nvPicPr>
          <p:cNvPr id="2119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654628"/>
            <a:ext cx="7455704" cy="4645178"/>
          </a:xfrm>
          <a:prstGeom prst="rect">
            <a:avLst/>
          </a:prstGeom>
          <a:noFill/>
          <a:ln w="9525">
            <a:noFill/>
            <a:miter lim="800000"/>
            <a:headEnd/>
            <a:tailEnd/>
          </a:ln>
        </p:spPr>
      </p:pic>
      <p:sp>
        <p:nvSpPr>
          <p:cNvPr id="5" name="Rectangle 4"/>
          <p:cNvSpPr/>
          <p:nvPr/>
        </p:nvSpPr>
        <p:spPr>
          <a:xfrm>
            <a:off x="72008" y="6309320"/>
            <a:ext cx="8748464" cy="246221"/>
          </a:xfrm>
          <a:prstGeom prst="rect">
            <a:avLst/>
          </a:prstGeom>
        </p:spPr>
        <p:txBody>
          <a:bodyPr wrap="square">
            <a:spAutoFit/>
          </a:bodyPr>
          <a:lstStyle/>
          <a:p>
            <a:r>
              <a:rPr lang="fr-FR" sz="1000" b="1" dirty="0">
                <a:solidFill>
                  <a:schemeClr val="accent6">
                    <a:lumMod val="75000"/>
                  </a:schemeClr>
                </a:solidFill>
                <a:latin typeface="Calibri" pitchFamily="34" charset="0"/>
              </a:rPr>
              <a:t>http://en.wikipedia.org/wiki/Sprite_%28computer_graphics%29#Hardware_sprites</a:t>
            </a:r>
          </a:p>
        </p:txBody>
      </p:sp>
      <p:pic>
        <p:nvPicPr>
          <p:cNvPr id="6" name="Picture 2" descr="http://upload.wikimedia.org/wikipedia/commons/thumb/4/44/Sprites_in_a_C64_Game_%28named_Spittis_Search%29.jpg/220px-Sprites_in_a_C64_Game_%28named_Spittis_Search%29.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58" y="574113"/>
            <a:ext cx="1440142" cy="1060468"/>
          </a:xfrm>
          <a:prstGeom prst="rect">
            <a:avLst/>
          </a:prstGeom>
          <a:noFill/>
        </p:spPr>
      </p:pic>
      <p:sp>
        <p:nvSpPr>
          <p:cNvPr id="7" name="Rectangle 6"/>
          <p:cNvSpPr/>
          <p:nvPr/>
        </p:nvSpPr>
        <p:spPr>
          <a:xfrm>
            <a:off x="1691680" y="755993"/>
            <a:ext cx="7380312" cy="584775"/>
          </a:xfrm>
          <a:prstGeom prst="rect">
            <a:avLst/>
          </a:prstGeom>
        </p:spPr>
        <p:txBody>
          <a:bodyPr wrap="square">
            <a:spAutoFit/>
          </a:bodyPr>
          <a:lstStyle/>
          <a:p>
            <a:r>
              <a:rPr lang="en-US" sz="1600" b="1" dirty="0">
                <a:latin typeface="Calibri" pitchFamily="34" charset="0"/>
              </a:rPr>
              <a:t>In early video games, 'hardware' sprites were a method for managing bitmaps pretending to be part of a single image on a screen.</a:t>
            </a:r>
            <a:endParaRPr lang="fr-FR" sz="1600" b="1" dirty="0">
              <a:latin typeface="Calibri" pitchFamily="34" charset="0"/>
            </a:endParaRPr>
          </a:p>
        </p:txBody>
      </p:sp>
      <p:pic>
        <p:nvPicPr>
          <p:cNvPr id="8" name="Image 7">
            <a:hlinkClick r:id="rId5" action="ppaction://hlinksldjump"/>
            <a:extLst>
              <a:ext uri="{FF2B5EF4-FFF2-40B4-BE49-F238E27FC236}">
                <a16:creationId xmlns:a16="http://schemas.microsoft.com/office/drawing/2014/main" id="{C62B64C1-934B-4933-A90A-B17F4B15855A}"/>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ZoneTexte 3"/>
          <p:cNvSpPr txBox="1">
            <a:spLocks noChangeArrowheads="1"/>
          </p:cNvSpPr>
          <p:nvPr/>
        </p:nvSpPr>
        <p:spPr bwMode="auto">
          <a:xfrm>
            <a:off x="4716016" y="692696"/>
            <a:ext cx="4427984" cy="5016758"/>
          </a:xfrm>
          <a:prstGeom prst="rect">
            <a:avLst/>
          </a:prstGeom>
          <a:noFill/>
          <a:ln w="9525">
            <a:noFill/>
            <a:miter lim="800000"/>
            <a:headEnd/>
            <a:tailEnd/>
          </a:ln>
        </p:spPr>
        <p:txBody>
          <a:bodyPr wrap="square">
            <a:spAutoFit/>
          </a:bodyPr>
          <a:lstStyle/>
          <a:p>
            <a:pPr algn="just"/>
            <a:r>
              <a:rPr lang="en-US" sz="1600" b="1" dirty="0">
                <a:solidFill>
                  <a:srgbClr val="00B050"/>
                </a:solidFill>
                <a:latin typeface="Calibri" pitchFamily="34" charset="0"/>
              </a:rPr>
              <a:t>	PROS: </a:t>
            </a:r>
          </a:p>
          <a:p>
            <a:pPr algn="just"/>
            <a:endParaRPr lang="en-US" sz="1600" b="1" dirty="0">
              <a:solidFill>
                <a:srgbClr val="00B050"/>
              </a:solidFill>
              <a:latin typeface="Calibri" pitchFamily="34" charset="0"/>
            </a:endParaRPr>
          </a:p>
          <a:p>
            <a:pPr marL="285750" indent="-285750" algn="just">
              <a:buFontTx/>
              <a:buChar char="-"/>
            </a:pPr>
            <a:r>
              <a:rPr lang="en-US" sz="1600" b="1" dirty="0">
                <a:solidFill>
                  <a:srgbClr val="00B050"/>
                </a:solidFill>
                <a:latin typeface="Calibri" pitchFamily="34" charset="0"/>
              </a:rPr>
              <a:t>Full duplex Communication</a:t>
            </a:r>
          </a:p>
          <a:p>
            <a:pPr marL="285750" indent="-285750" algn="just">
              <a:buFontTx/>
              <a:buChar char="-"/>
            </a:pPr>
            <a:endParaRPr lang="en-US" sz="1600" b="1" dirty="0">
              <a:solidFill>
                <a:srgbClr val="00B050"/>
              </a:solidFill>
              <a:latin typeface="Calibri" pitchFamily="34" charset="0"/>
            </a:endParaRPr>
          </a:p>
          <a:p>
            <a:pPr marL="285750" indent="-285750" algn="just">
              <a:buFontTx/>
              <a:buChar char="-"/>
            </a:pPr>
            <a:r>
              <a:rPr lang="en-US" sz="1600" b="1" dirty="0">
                <a:solidFill>
                  <a:srgbClr val="00B050"/>
                </a:solidFill>
                <a:latin typeface="Calibri" pitchFamily="34" charset="0"/>
              </a:rPr>
              <a:t>enough throughput compared to I²C </a:t>
            </a:r>
          </a:p>
          <a:p>
            <a:pPr marL="285750" indent="-285750" algn="just">
              <a:buFontTx/>
              <a:buChar char="-"/>
            </a:pPr>
            <a:endParaRPr lang="en-US" sz="1600" b="1" dirty="0">
              <a:solidFill>
                <a:srgbClr val="00B050"/>
              </a:solidFill>
              <a:latin typeface="Calibri" pitchFamily="34" charset="0"/>
            </a:endParaRPr>
          </a:p>
          <a:p>
            <a:pPr marL="285750" indent="-285750" algn="just">
              <a:buFontTx/>
              <a:buChar char="-"/>
            </a:pPr>
            <a:r>
              <a:rPr lang="en-US" sz="1600" b="1" dirty="0">
                <a:solidFill>
                  <a:srgbClr val="00B050"/>
                </a:solidFill>
                <a:latin typeface="Calibri" pitchFamily="34" charset="0"/>
              </a:rPr>
              <a:t>flexibility of the number of bits to transmit </a:t>
            </a:r>
          </a:p>
          <a:p>
            <a:pPr marL="285750" indent="-285750" algn="just">
              <a:buFontTx/>
              <a:buChar char="-"/>
            </a:pPr>
            <a:endParaRPr lang="en-US" sz="1600" b="1" dirty="0">
              <a:solidFill>
                <a:srgbClr val="00B050"/>
              </a:solidFill>
              <a:latin typeface="Calibri" pitchFamily="34" charset="0"/>
            </a:endParaRPr>
          </a:p>
          <a:p>
            <a:pPr marL="285750" indent="-285750" algn="just">
              <a:buFontTx/>
              <a:buChar char="-"/>
            </a:pPr>
            <a:r>
              <a:rPr lang="en-US" sz="1600" b="1" dirty="0">
                <a:solidFill>
                  <a:srgbClr val="00B050"/>
                </a:solidFill>
                <a:latin typeface="Calibri" pitchFamily="34" charset="0"/>
              </a:rPr>
              <a:t>simplicity of the hardware interface </a:t>
            </a:r>
          </a:p>
          <a:p>
            <a:pPr marL="285750" indent="-285750" algn="just">
              <a:buFontTx/>
              <a:buChar char="-"/>
            </a:pPr>
            <a:endParaRPr lang="en-US" sz="1600" b="1" dirty="0">
              <a:solidFill>
                <a:srgbClr val="00B050"/>
              </a:solidFill>
              <a:latin typeface="Calibri" pitchFamily="34" charset="0"/>
            </a:endParaRPr>
          </a:p>
          <a:p>
            <a:pPr marL="285750" indent="-285750" algn="just">
              <a:buFontTx/>
              <a:buChar char="-"/>
            </a:pPr>
            <a:r>
              <a:rPr lang="en-US" sz="1600" b="1" dirty="0">
                <a:solidFill>
                  <a:srgbClr val="00B050"/>
                </a:solidFill>
                <a:latin typeface="Calibri" pitchFamily="34" charset="0"/>
              </a:rPr>
              <a:t>no need referee because no possible collision </a:t>
            </a:r>
          </a:p>
          <a:p>
            <a:pPr marL="285750" indent="-285750" algn="just">
              <a:buFontTx/>
              <a:buChar char="-"/>
            </a:pPr>
            <a:endParaRPr lang="en-US" sz="1600" b="1" dirty="0">
              <a:solidFill>
                <a:srgbClr val="00B050"/>
              </a:solidFill>
              <a:latin typeface="Calibri" pitchFamily="34" charset="0"/>
            </a:endParaRPr>
          </a:p>
          <a:p>
            <a:pPr marL="285750" indent="-285750" algn="just">
              <a:buFontTx/>
              <a:buChar char="-"/>
            </a:pPr>
            <a:r>
              <a:rPr lang="en-US" sz="1600" b="1" dirty="0">
                <a:solidFill>
                  <a:srgbClr val="00B050"/>
                </a:solidFill>
                <a:latin typeface="Calibri" pitchFamily="34" charset="0"/>
              </a:rPr>
              <a:t>slaves use the clock of the master and therefore did not need precision oscillator </a:t>
            </a:r>
          </a:p>
          <a:p>
            <a:pPr marL="285750" indent="-285750" algn="just">
              <a:buFontTx/>
              <a:buChar char="-"/>
            </a:pPr>
            <a:endParaRPr lang="en-US" sz="1600" b="1" dirty="0">
              <a:solidFill>
                <a:srgbClr val="00B050"/>
              </a:solidFill>
              <a:latin typeface="Calibri" pitchFamily="34" charset="0"/>
            </a:endParaRPr>
          </a:p>
          <a:p>
            <a:pPr marL="285750" indent="-285750" algn="just">
              <a:buFontTx/>
              <a:buChar char="-"/>
            </a:pPr>
            <a:r>
              <a:rPr lang="en-US" sz="1600" b="1" dirty="0">
                <a:solidFill>
                  <a:srgbClr val="00B050"/>
                </a:solidFill>
                <a:latin typeface="Calibri" pitchFamily="34" charset="0"/>
              </a:rPr>
              <a:t>sharing a common bus for the clock, MISO and MOSI between slave devices </a:t>
            </a:r>
          </a:p>
          <a:p>
            <a:pPr marL="285750" indent="-285750" algn="just">
              <a:buFontTx/>
              <a:buChar char="-"/>
            </a:pPr>
            <a:endParaRPr lang="en-US" sz="1600" b="1" dirty="0">
              <a:solidFill>
                <a:srgbClr val="00B050"/>
              </a:solidFill>
              <a:latin typeface="Calibri" pitchFamily="34" charset="0"/>
            </a:endParaRPr>
          </a:p>
          <a:p>
            <a:pPr marL="285750" indent="-285750" algn="just">
              <a:buFontTx/>
              <a:buChar char="-"/>
            </a:pPr>
            <a:r>
              <a:rPr lang="en-US" sz="1600" b="1" dirty="0">
                <a:solidFill>
                  <a:srgbClr val="00B050"/>
                </a:solidFill>
                <a:latin typeface="Calibri" pitchFamily="34" charset="0"/>
              </a:rPr>
              <a:t>have no need a unique ID unlike the I²C, the GPIB and SCSI</a:t>
            </a:r>
            <a:endParaRPr lang="fr-FR" sz="1600" b="1" dirty="0">
              <a:latin typeface="Calibri" pitchFamily="34" charset="0"/>
            </a:endParaRPr>
          </a:p>
        </p:txBody>
      </p:sp>
      <p:sp>
        <p:nvSpPr>
          <p:cNvPr id="7171" name="ZoneTexte 4"/>
          <p:cNvSpPr txBox="1">
            <a:spLocks noChangeArrowheads="1"/>
          </p:cNvSpPr>
          <p:nvPr/>
        </p:nvSpPr>
        <p:spPr bwMode="auto">
          <a:xfrm>
            <a:off x="35496" y="710705"/>
            <a:ext cx="4392488" cy="3785652"/>
          </a:xfrm>
          <a:prstGeom prst="rect">
            <a:avLst/>
          </a:prstGeom>
          <a:noFill/>
          <a:ln w="9525">
            <a:noFill/>
            <a:miter lim="800000"/>
            <a:headEnd/>
            <a:tailEnd/>
          </a:ln>
        </p:spPr>
        <p:txBody>
          <a:bodyPr wrap="square">
            <a:spAutoFit/>
          </a:bodyPr>
          <a:lstStyle/>
          <a:p>
            <a:pPr algn="just"/>
            <a:r>
              <a:rPr lang="en-US" sz="1600" b="1" dirty="0">
                <a:solidFill>
                  <a:srgbClr val="FF0000"/>
                </a:solidFill>
                <a:latin typeface="Calibri" pitchFamily="34" charset="0"/>
              </a:rPr>
              <a:t>	CONS:</a:t>
            </a:r>
          </a:p>
          <a:p>
            <a:pPr algn="just"/>
            <a:endParaRPr lang="en-US" sz="1600" b="1" dirty="0">
              <a:solidFill>
                <a:srgbClr val="FF0000"/>
              </a:solidFill>
              <a:latin typeface="Calibri" pitchFamily="34" charset="0"/>
            </a:endParaRPr>
          </a:p>
          <a:p>
            <a:pPr marL="285750" indent="-285750" algn="just">
              <a:buFontTx/>
              <a:buChar char="-"/>
            </a:pPr>
            <a:r>
              <a:rPr lang="en-US" sz="1600" b="1" dirty="0">
                <a:solidFill>
                  <a:srgbClr val="FF0000"/>
                </a:solidFill>
                <a:latin typeface="Calibri" pitchFamily="34" charset="0"/>
              </a:rPr>
              <a:t>Needs more legs of a case than the I2C or a UART which use only two.  </a:t>
            </a:r>
          </a:p>
          <a:p>
            <a:pPr marL="285750" indent="-285750" algn="just">
              <a:buFontTx/>
              <a:buChar char="-"/>
            </a:pPr>
            <a:endParaRPr lang="en-US" sz="1600" b="1" dirty="0">
              <a:solidFill>
                <a:srgbClr val="FF0000"/>
              </a:solidFill>
              <a:latin typeface="Calibri" pitchFamily="34" charset="0"/>
            </a:endParaRPr>
          </a:p>
          <a:p>
            <a:pPr marL="285750" indent="-285750" algn="just">
              <a:buFontTx/>
              <a:buChar char="-"/>
            </a:pPr>
            <a:r>
              <a:rPr lang="en-US" sz="1600" b="1" dirty="0">
                <a:solidFill>
                  <a:srgbClr val="FF0000"/>
                </a:solidFill>
                <a:latin typeface="Calibri" pitchFamily="34" charset="0"/>
              </a:rPr>
              <a:t>no address Possible, but a line of selection by slave mode not chained.  -</a:t>
            </a:r>
          </a:p>
          <a:p>
            <a:pPr marL="285750" indent="-285750" algn="just">
              <a:buFontTx/>
              <a:buChar char="-"/>
            </a:pPr>
            <a:endParaRPr lang="en-US" sz="1600" b="1" dirty="0">
              <a:solidFill>
                <a:srgbClr val="FF0000"/>
              </a:solidFill>
              <a:latin typeface="Calibri" pitchFamily="34" charset="0"/>
            </a:endParaRPr>
          </a:p>
          <a:p>
            <a:pPr marL="285750" indent="-285750" algn="just">
              <a:buFontTx/>
              <a:buChar char="-"/>
            </a:pPr>
            <a:r>
              <a:rPr lang="en-US" sz="1600" b="1" dirty="0">
                <a:solidFill>
                  <a:srgbClr val="FF0000"/>
                </a:solidFill>
                <a:latin typeface="Calibri" pitchFamily="34" charset="0"/>
              </a:rPr>
              <a:t>The Protocol has no acknowledgement. The master can talk in a vacuum without knowing. </a:t>
            </a:r>
          </a:p>
          <a:p>
            <a:pPr marL="285750" indent="-285750" algn="just">
              <a:buFontTx/>
              <a:buChar char="-"/>
            </a:pPr>
            <a:endParaRPr lang="en-US" sz="1600" b="1" dirty="0">
              <a:solidFill>
                <a:srgbClr val="FF0000"/>
              </a:solidFill>
              <a:latin typeface="Calibri" pitchFamily="34" charset="0"/>
            </a:endParaRPr>
          </a:p>
          <a:p>
            <a:pPr marL="285750" indent="-285750" algn="just">
              <a:buFontTx/>
              <a:buChar char="-"/>
            </a:pPr>
            <a:r>
              <a:rPr lang="en-US" sz="1600" b="1" dirty="0">
                <a:solidFill>
                  <a:srgbClr val="FF0000"/>
                </a:solidFill>
                <a:latin typeface="Calibri" pitchFamily="34" charset="0"/>
              </a:rPr>
              <a:t>There may be only one master on the bus.  </a:t>
            </a:r>
          </a:p>
          <a:p>
            <a:pPr marL="285750" indent="-285750" algn="just">
              <a:buFontTx/>
              <a:buChar char="-"/>
            </a:pPr>
            <a:endParaRPr lang="en-US" sz="1600" b="1" dirty="0">
              <a:solidFill>
                <a:srgbClr val="FF0000"/>
              </a:solidFill>
              <a:latin typeface="Calibri" pitchFamily="34" charset="0"/>
            </a:endParaRPr>
          </a:p>
          <a:p>
            <a:pPr marL="285750" indent="-285750" algn="just">
              <a:buFontTx/>
              <a:buChar char="-"/>
            </a:pPr>
            <a:r>
              <a:rPr lang="en-US" sz="1600" b="1" dirty="0">
                <a:solidFill>
                  <a:srgbClr val="FF0000"/>
                </a:solidFill>
                <a:latin typeface="Calibri" pitchFamily="34" charset="0"/>
              </a:rPr>
              <a:t>Use on short distances unlike protocols RS-232, RS-485 or CAN bus</a:t>
            </a:r>
            <a:endParaRPr lang="fr-FR" sz="1600" b="1" dirty="0">
              <a:latin typeface="Calibri" pitchFamily="34" charset="0"/>
            </a:endParaRPr>
          </a:p>
        </p:txBody>
      </p:sp>
      <p:pic>
        <p:nvPicPr>
          <p:cNvPr id="7172" name="Picture 2" descr="http://www.plongeur.com/magazine/wp-content/uploads/2007/12/plu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7453" y="711746"/>
            <a:ext cx="285750" cy="285750"/>
          </a:xfrm>
          <a:prstGeom prst="rect">
            <a:avLst/>
          </a:prstGeom>
          <a:noFill/>
          <a:ln w="9525">
            <a:noFill/>
            <a:miter lim="800000"/>
            <a:headEnd/>
            <a:tailEnd/>
          </a:ln>
        </p:spPr>
      </p:pic>
      <p:pic>
        <p:nvPicPr>
          <p:cNvPr id="7173" name="Picture 4" descr="http://www.sport-trader.com/images/fulltilt/moins850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729755"/>
            <a:ext cx="285750" cy="285750"/>
          </a:xfrm>
          <a:prstGeom prst="rect">
            <a:avLst/>
          </a:prstGeom>
          <a:noFill/>
          <a:ln w="9525">
            <a:noFill/>
            <a:miter lim="800000"/>
            <a:headEnd/>
            <a:tailEnd/>
          </a:ln>
        </p:spPr>
      </p:pic>
      <p:cxnSp>
        <p:nvCxnSpPr>
          <p:cNvPr id="11" name="Connecteur droit 10"/>
          <p:cNvCxnSpPr/>
          <p:nvPr/>
        </p:nvCxnSpPr>
        <p:spPr>
          <a:xfrm>
            <a:off x="4572000" y="710707"/>
            <a:ext cx="0" cy="5670621"/>
          </a:xfrm>
          <a:prstGeom prst="line">
            <a:avLst/>
          </a:prstGeom>
          <a:ln w="60325">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Espace réservé du numéro de diapositive 14"/>
          <p:cNvSpPr>
            <a:spLocks noGrp="1"/>
          </p:cNvSpPr>
          <p:nvPr>
            <p:ph type="sldNum" sz="quarter" idx="12"/>
          </p:nvPr>
        </p:nvSpPr>
        <p:spPr/>
        <p:txBody>
          <a:bodyPr/>
          <a:lstStyle/>
          <a:p>
            <a:pPr>
              <a:defRPr/>
            </a:pPr>
            <a:fld id="{DF1DAC5F-F4B5-431D-93A6-99426C8963F8}" type="slidenum">
              <a:rPr lang="fr-FR"/>
              <a:pPr>
                <a:defRPr/>
              </a:pPr>
              <a:t>246</a:t>
            </a:fld>
            <a:endParaRPr lang="fr-FR" dirty="0"/>
          </a:p>
        </p:txBody>
      </p:sp>
      <p:sp>
        <p:nvSpPr>
          <p:cNvPr id="12" name="Titre 1"/>
          <p:cNvSpPr>
            <a:spLocks noGrp="1"/>
          </p:cNvSpPr>
          <p:nvPr>
            <p:ph type="title"/>
          </p:nvPr>
        </p:nvSpPr>
        <p:spPr>
          <a:xfrm>
            <a:off x="457200" y="0"/>
            <a:ext cx="8229600" cy="490538"/>
          </a:xfrm>
        </p:spPr>
        <p:txBody>
          <a:bodyPr/>
          <a:lstStyle/>
          <a:p>
            <a:r>
              <a:rPr lang="fr-FR" dirty="0"/>
              <a:t>BUS SPI PROS &amp; CONS</a:t>
            </a:r>
          </a:p>
        </p:txBody>
      </p:sp>
      <p:pic>
        <p:nvPicPr>
          <p:cNvPr id="9" name="Image 8">
            <a:hlinkClick r:id="rId4" action="ppaction://hlinksldjump"/>
            <a:extLst>
              <a:ext uri="{FF2B5EF4-FFF2-40B4-BE49-F238E27FC236}">
                <a16:creationId xmlns:a16="http://schemas.microsoft.com/office/drawing/2014/main" id="{4DDAE130-D2EB-4F71-8A43-849860E64FD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247</a:t>
            </a:fld>
            <a:endParaRPr lang="fr-FR" dirty="0"/>
          </a:p>
        </p:txBody>
      </p:sp>
      <p:sp>
        <p:nvSpPr>
          <p:cNvPr id="2" name="Titre 1"/>
          <p:cNvSpPr>
            <a:spLocks noGrp="1"/>
          </p:cNvSpPr>
          <p:nvPr>
            <p:ph type="title" idx="4294967295"/>
          </p:nvPr>
        </p:nvSpPr>
        <p:spPr>
          <a:xfrm>
            <a:off x="0" y="0"/>
            <a:ext cx="8229600" cy="490538"/>
          </a:xfrm>
        </p:spPr>
        <p:txBody>
          <a:bodyPr/>
          <a:lstStyle/>
          <a:p>
            <a:r>
              <a:rPr lang="fr-FR" dirty="0"/>
              <a:t>SYNCHRONOUS SERIAL COMMUNICATION :  I2C, SPI, ONE WIRE, …</a:t>
            </a:r>
          </a:p>
        </p:txBody>
      </p:sp>
      <p:sp>
        <p:nvSpPr>
          <p:cNvPr id="4" name="Rectangle 3"/>
          <p:cNvSpPr>
            <a:spLocks noChangeArrowheads="1"/>
          </p:cNvSpPr>
          <p:nvPr/>
        </p:nvSpPr>
        <p:spPr bwMode="auto">
          <a:xfrm>
            <a:off x="1331640" y="2939167"/>
            <a:ext cx="6542194" cy="1218436"/>
          </a:xfrm>
          <a:prstGeom prst="rect">
            <a:avLst/>
          </a:prstGeom>
          <a:solidFill>
            <a:srgbClr val="FF66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SYNCHRONOUS SERIAL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COMMUNICATION : ONE-WIRE</a:t>
            </a:r>
          </a:p>
        </p:txBody>
      </p:sp>
      <p:pic>
        <p:nvPicPr>
          <p:cNvPr id="5" name="Image 4">
            <a:hlinkClick r:id="rId2" action="ppaction://hlinksldjump"/>
            <a:extLst>
              <a:ext uri="{FF2B5EF4-FFF2-40B4-BE49-F238E27FC236}">
                <a16:creationId xmlns:a16="http://schemas.microsoft.com/office/drawing/2014/main" id="{E8433B79-530E-425D-86F0-9293CED7496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14083418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OTHER PROTOCOLS: ONE WIRE...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248</a:t>
            </a:fld>
            <a:endParaRPr lang="fr-FR"/>
          </a:p>
        </p:txBody>
      </p:sp>
      <p:sp>
        <p:nvSpPr>
          <p:cNvPr id="4" name="Rectangle 3"/>
          <p:cNvSpPr/>
          <p:nvPr/>
        </p:nvSpPr>
        <p:spPr>
          <a:xfrm>
            <a:off x="0" y="567839"/>
            <a:ext cx="9144000" cy="3046988"/>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2. ONE WIRE created by Dallas (now called company MAXIM) </a:t>
            </a:r>
          </a:p>
          <a:p>
            <a:pPr algn="just"/>
            <a:r>
              <a:rPr lang="en-US" sz="1600" b="1" dirty="0">
                <a:solidFill>
                  <a:srgbClr val="0070C0"/>
                </a:solidFill>
                <a:latin typeface="Calibri" pitchFamily="34" charset="0"/>
                <a:cs typeface="Calibri" pitchFamily="34" charset="0"/>
              </a:rPr>
              <a:t>"One Wire" technology is a serial communication bus allowing the addressing and the use of several sensors in communication series on a single digital PIN.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Data bus synchronous series using only a single thread (+ 1 mass of potential reference).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Allows you to transmit data in both directions, each component can be transmitter and receiver at all moment.   </a:t>
            </a:r>
          </a:p>
          <a:p>
            <a:pPr marL="285750" indent="-285750" algn="just">
              <a:buFontTx/>
              <a:buChar char="-"/>
            </a:pPr>
            <a:r>
              <a:rPr lang="en-US" sz="1600" b="1" dirty="0">
                <a:solidFill>
                  <a:srgbClr val="0070C0"/>
                </a:solidFill>
                <a:latin typeface="Calibri" pitchFamily="34" charset="0"/>
                <a:cs typeface="Calibri" pitchFamily="34" charset="0"/>
              </a:rPr>
              <a:t>But it also allows to feed (parasite power mode) for the less greedy!   </a:t>
            </a:r>
          </a:p>
          <a:p>
            <a:pPr marL="285750" indent="-285750" algn="just">
              <a:buFontTx/>
              <a:buChar char="-"/>
            </a:pPr>
            <a:endParaRPr lang="en-US" sz="1600" b="1" dirty="0">
              <a:solidFill>
                <a:srgbClr val="0070C0"/>
              </a:solidFill>
              <a:latin typeface="Calibri" pitchFamily="34" charset="0"/>
              <a:cs typeface="Calibri" pitchFamily="34" charset="0"/>
            </a:endParaRPr>
          </a:p>
          <a:p>
            <a:pPr marL="285750" indent="-285750" algn="just">
              <a:buFontTx/>
              <a:buChar char="-"/>
            </a:pPr>
            <a:r>
              <a:rPr lang="en-US" sz="1600" b="1" dirty="0">
                <a:solidFill>
                  <a:srgbClr val="0070C0"/>
                </a:solidFill>
                <a:latin typeface="Calibri" pitchFamily="34" charset="0"/>
                <a:cs typeface="Calibri" pitchFamily="34" charset="0"/>
              </a:rPr>
              <a:t>The management of the bus ONE WIRE is easy because the Arduino contains a third-party library named: </a:t>
            </a:r>
            <a:r>
              <a:rPr lang="en-US" sz="1600" b="1" dirty="0" err="1">
                <a:solidFill>
                  <a:srgbClr val="0070C0"/>
                </a:solidFill>
                <a:latin typeface="Calibri" pitchFamily="34" charset="0"/>
                <a:cs typeface="Calibri" pitchFamily="34" charset="0"/>
              </a:rPr>
              <a:t>OneWire.h</a:t>
            </a:r>
            <a:r>
              <a:rPr lang="en-US" sz="1600" b="1" dirty="0">
                <a:solidFill>
                  <a:srgbClr val="0070C0"/>
                </a:solidFill>
                <a:latin typeface="Calibri" pitchFamily="34" charset="0"/>
                <a:cs typeface="Calibri" pitchFamily="34" charset="0"/>
              </a:rPr>
              <a:t> (author: Jim </a:t>
            </a:r>
            <a:r>
              <a:rPr lang="en-US" sz="1600" b="1" dirty="0" err="1">
                <a:solidFill>
                  <a:srgbClr val="0070C0"/>
                </a:solidFill>
                <a:latin typeface="Calibri" pitchFamily="34" charset="0"/>
                <a:cs typeface="Calibri" pitchFamily="34" charset="0"/>
              </a:rPr>
              <a:t>Studt</a:t>
            </a:r>
            <a:r>
              <a:rPr lang="en-US" sz="1600" b="1" dirty="0">
                <a:solidFill>
                  <a:srgbClr val="0070C0"/>
                </a:solidFill>
                <a:latin typeface="Calibri" pitchFamily="34" charset="0"/>
                <a:cs typeface="Calibri" pitchFamily="34" charset="0"/>
              </a:rPr>
              <a:t>)</a:t>
            </a:r>
            <a:endParaRPr lang="fr-FR" sz="1600" b="1" dirty="0">
              <a:solidFill>
                <a:srgbClr val="FF6600"/>
              </a:solidFill>
              <a:latin typeface="Calibri" pitchFamily="34" charset="0"/>
              <a:cs typeface="Calibri" pitchFamily="34" charset="0"/>
            </a:endParaRPr>
          </a:p>
        </p:txBody>
      </p:sp>
      <p:sp>
        <p:nvSpPr>
          <p:cNvPr id="5" name="Rectangle 4"/>
          <p:cNvSpPr/>
          <p:nvPr/>
        </p:nvSpPr>
        <p:spPr>
          <a:xfrm>
            <a:off x="0" y="5970015"/>
            <a:ext cx="8715436" cy="338554"/>
          </a:xfrm>
          <a:prstGeom prst="rect">
            <a:avLst/>
          </a:prstGeom>
        </p:spPr>
        <p:txBody>
          <a:bodyPr wrap="square">
            <a:spAutoFit/>
          </a:bodyPr>
          <a:lstStyle/>
          <a:p>
            <a:r>
              <a:rPr lang="fr-FR" sz="1600" b="1" i="1" dirty="0">
                <a:solidFill>
                  <a:srgbClr val="FF6600"/>
                </a:solidFill>
                <a:latin typeface="Calibri" pitchFamily="34" charset="0"/>
                <a:cs typeface="Calibri" pitchFamily="34" charset="0"/>
              </a:rPr>
              <a:t>http://www.milesburton.com/?title=Dallas_Temperature_Control_Library</a:t>
            </a:r>
          </a:p>
        </p:txBody>
      </p:sp>
      <p:sp>
        <p:nvSpPr>
          <p:cNvPr id="6" name="Rectangle 5"/>
          <p:cNvSpPr/>
          <p:nvPr/>
        </p:nvSpPr>
        <p:spPr>
          <a:xfrm>
            <a:off x="0" y="6233718"/>
            <a:ext cx="8429684" cy="338554"/>
          </a:xfrm>
          <a:prstGeom prst="rect">
            <a:avLst/>
          </a:prstGeom>
        </p:spPr>
        <p:txBody>
          <a:bodyPr wrap="square">
            <a:spAutoFit/>
          </a:bodyPr>
          <a:lstStyle/>
          <a:p>
            <a:r>
              <a:rPr lang="fr-FR" sz="1600" b="1" i="1" dirty="0">
                <a:solidFill>
                  <a:srgbClr val="FF6600"/>
                </a:solidFill>
                <a:latin typeface="Calibri" pitchFamily="34" charset="0"/>
                <a:cs typeface="Calibri" pitchFamily="34" charset="0"/>
              </a:rPr>
              <a:t>http://www.arduino.cc/playground/Learning/OneWire</a:t>
            </a:r>
          </a:p>
        </p:txBody>
      </p:sp>
      <p:pic>
        <p:nvPicPr>
          <p:cNvPr id="7" name="Image 6" descr="capteur_tempet_one_wire_ds18b20_alim_onewire.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2567" y="3825407"/>
            <a:ext cx="6468152" cy="2166832"/>
          </a:xfrm>
          <a:prstGeom prst="rect">
            <a:avLst/>
          </a:prstGeom>
        </p:spPr>
      </p:pic>
      <p:pic>
        <p:nvPicPr>
          <p:cNvPr id="8" name="Image 7">
            <a:hlinkClick r:id="rId3" action="ppaction://hlinksldjump"/>
            <a:extLst>
              <a:ext uri="{FF2B5EF4-FFF2-40B4-BE49-F238E27FC236}">
                <a16:creationId xmlns:a16="http://schemas.microsoft.com/office/drawing/2014/main" id="{55909618-9A6B-4893-A91F-AFE92323893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linds(horizontal)">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blinds(horizontal)">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blinds(horizontal)">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linds(horizont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249</a:t>
            </a:fld>
            <a:endParaRPr lang="fr-FR" dirty="0"/>
          </a:p>
        </p:txBody>
      </p:sp>
      <p:sp>
        <p:nvSpPr>
          <p:cNvPr id="2" name="Titre 1"/>
          <p:cNvSpPr>
            <a:spLocks noGrp="1"/>
          </p:cNvSpPr>
          <p:nvPr>
            <p:ph type="title" idx="4294967295"/>
          </p:nvPr>
        </p:nvSpPr>
        <p:spPr>
          <a:xfrm>
            <a:off x="0" y="0"/>
            <a:ext cx="8229600" cy="490538"/>
          </a:xfrm>
        </p:spPr>
        <p:txBody>
          <a:bodyPr/>
          <a:lstStyle/>
          <a:p>
            <a:r>
              <a:rPr lang="fr-FR" dirty="0"/>
              <a:t>SYNCHRONOUS SERIAL COMMUNICATION :  I2C, SPI, ONE WIRE, …</a:t>
            </a:r>
          </a:p>
        </p:txBody>
      </p:sp>
      <p:sp>
        <p:nvSpPr>
          <p:cNvPr id="4" name="Rectangle 3"/>
          <p:cNvSpPr>
            <a:spLocks noChangeArrowheads="1"/>
          </p:cNvSpPr>
          <p:nvPr/>
        </p:nvSpPr>
        <p:spPr bwMode="auto">
          <a:xfrm>
            <a:off x="1331640" y="2492896"/>
            <a:ext cx="6542194" cy="1794500"/>
          </a:xfrm>
          <a:prstGeom prst="rect">
            <a:avLst/>
          </a:prstGeom>
          <a:solidFill>
            <a:srgbClr val="FF66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SYNCHRONOUS SERIAL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COMMUNICATION :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A COMPARISON</a:t>
            </a:r>
          </a:p>
        </p:txBody>
      </p:sp>
      <p:pic>
        <p:nvPicPr>
          <p:cNvPr id="5" name="Image 4">
            <a:hlinkClick r:id="rId2" action="ppaction://hlinksldjump"/>
            <a:extLst>
              <a:ext uri="{FF2B5EF4-FFF2-40B4-BE49-F238E27FC236}">
                <a16:creationId xmlns:a16="http://schemas.microsoft.com/office/drawing/2014/main" id="{E8433B79-530E-425D-86F0-9293CED7496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64057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25</a:t>
            </a:fld>
            <a:endParaRPr lang="fr-FR"/>
          </a:p>
        </p:txBody>
      </p:sp>
      <p:sp>
        <p:nvSpPr>
          <p:cNvPr id="4" name="Rectangle 3"/>
          <p:cNvSpPr>
            <a:spLocks noChangeArrowheads="1"/>
          </p:cNvSpPr>
          <p:nvPr/>
        </p:nvSpPr>
        <p:spPr bwMode="auto">
          <a:xfrm>
            <a:off x="1428728" y="2714620"/>
            <a:ext cx="6542194" cy="128587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1 DIGITALS INPUTS/OUTPUTS</a:t>
            </a:r>
          </a:p>
        </p:txBody>
      </p:sp>
      <p:sp>
        <p:nvSpPr>
          <p:cNvPr id="6" name="Titre 5">
            <a:extLst>
              <a:ext uri="{FF2B5EF4-FFF2-40B4-BE49-F238E27FC236}">
                <a16:creationId xmlns:a16="http://schemas.microsoft.com/office/drawing/2014/main" id="{1944DD8D-E4C9-4190-BDDB-FF523FAA71A3}"/>
              </a:ext>
            </a:extLst>
          </p:cNvPr>
          <p:cNvSpPr>
            <a:spLocks noGrp="1"/>
          </p:cNvSpPr>
          <p:nvPr>
            <p:ph type="title"/>
          </p:nvPr>
        </p:nvSpPr>
        <p:spPr/>
        <p:txBody>
          <a:bodyPr/>
          <a:lstStyle/>
          <a:p>
            <a:endParaRPr lang="fr-FR" dirty="0"/>
          </a:p>
        </p:txBody>
      </p:sp>
      <p:pic>
        <p:nvPicPr>
          <p:cNvPr id="5" name="Image 4">
            <a:hlinkClick r:id="rId2" action="ppaction://hlinksldjump"/>
            <a:extLst>
              <a:ext uri="{FF2B5EF4-FFF2-40B4-BE49-F238E27FC236}">
                <a16:creationId xmlns:a16="http://schemas.microsoft.com/office/drawing/2014/main" id="{5E7C9693-B663-4AD1-BE9B-F0D300A41E4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8EC89A2-381E-4EF2-B3C6-9C6CC57909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034" y="1581228"/>
            <a:ext cx="9037932" cy="2999900"/>
          </a:xfrm>
          <a:prstGeom prst="rect">
            <a:avLst/>
          </a:prstGeom>
        </p:spPr>
      </p:pic>
      <p:sp>
        <p:nvSpPr>
          <p:cNvPr id="3" name="Rectangle 2">
            <a:extLst>
              <a:ext uri="{FF2B5EF4-FFF2-40B4-BE49-F238E27FC236}">
                <a16:creationId xmlns:a16="http://schemas.microsoft.com/office/drawing/2014/main" id="{7E6063EC-C775-4B46-8BC2-1181F6091BA7}"/>
              </a:ext>
            </a:extLst>
          </p:cNvPr>
          <p:cNvSpPr/>
          <p:nvPr/>
        </p:nvSpPr>
        <p:spPr>
          <a:xfrm>
            <a:off x="0" y="5805264"/>
            <a:ext cx="9144000" cy="584775"/>
          </a:xfrm>
          <a:prstGeom prst="rect">
            <a:avLst/>
          </a:prstGeom>
        </p:spPr>
        <p:txBody>
          <a:bodyPr wrap="square">
            <a:spAutoFit/>
          </a:bodyPr>
          <a:lstStyle/>
          <a:p>
            <a:r>
              <a:rPr lang="fr-FR" sz="1600" b="1" dirty="0">
                <a:solidFill>
                  <a:srgbClr val="C00000"/>
                </a:solidFill>
                <a:latin typeface="Calibri" pitchFamily="34" charset="0"/>
                <a:cs typeface="Calibri" pitchFamily="34" charset="0"/>
              </a:rPr>
              <a:t>Bus One </a:t>
            </a:r>
            <a:r>
              <a:rPr lang="fr-FR" sz="1600" b="1" dirty="0" err="1">
                <a:solidFill>
                  <a:srgbClr val="C00000"/>
                </a:solidFill>
                <a:latin typeface="Calibri" pitchFamily="34" charset="0"/>
                <a:cs typeface="Calibri" pitchFamily="34" charset="0"/>
              </a:rPr>
              <a:t>Wire</a:t>
            </a:r>
            <a:r>
              <a:rPr lang="fr-FR" sz="1600" b="1" dirty="0">
                <a:solidFill>
                  <a:srgbClr val="C00000"/>
                </a:solidFill>
                <a:latin typeface="Calibri" pitchFamily="34" charset="0"/>
                <a:cs typeface="Calibri" pitchFamily="34" charset="0"/>
              </a:rPr>
              <a:t> :</a:t>
            </a:r>
            <a:endParaRPr lang="fr-FR" sz="1600" b="1" dirty="0">
              <a:solidFill>
                <a:srgbClr val="0070C0"/>
              </a:solidFill>
              <a:latin typeface="Calibri" pitchFamily="34" charset="0"/>
              <a:cs typeface="Calibri" pitchFamily="34" charset="0"/>
            </a:endParaRPr>
          </a:p>
          <a:p>
            <a:r>
              <a:rPr lang="en-US" sz="1600" b="1" dirty="0">
                <a:solidFill>
                  <a:srgbClr val="0070C0"/>
                </a:solidFill>
                <a:latin typeface="Calibri" pitchFamily="34" charset="0"/>
                <a:cs typeface="Calibri" pitchFamily="34" charset="0"/>
              </a:rPr>
              <a:t>The One Wire technology is comparable to the I2C technology (and better?).</a:t>
            </a:r>
            <a:endParaRPr lang="fr-FR" sz="1600" b="1" dirty="0">
              <a:solidFill>
                <a:srgbClr val="0070C0"/>
              </a:solidFill>
              <a:latin typeface="Calibri" pitchFamily="34" charset="0"/>
              <a:cs typeface="Calibri" pitchFamily="34" charset="0"/>
            </a:endParaRPr>
          </a:p>
        </p:txBody>
      </p:sp>
      <p:sp>
        <p:nvSpPr>
          <p:cNvPr id="4" name="Titre 1">
            <a:extLst>
              <a:ext uri="{FF2B5EF4-FFF2-40B4-BE49-F238E27FC236}">
                <a16:creationId xmlns:a16="http://schemas.microsoft.com/office/drawing/2014/main" id="{8093C57C-D214-4135-A752-E1245B39131B}"/>
              </a:ext>
            </a:extLst>
          </p:cNvPr>
          <p:cNvSpPr txBox="1">
            <a:spLocks/>
          </p:cNvSpPr>
          <p:nvPr/>
        </p:nvSpPr>
        <p:spPr bwMode="auto">
          <a:xfrm>
            <a:off x="457200" y="0"/>
            <a:ext cx="8229600" cy="45011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200" b="1" smtClean="0">
                <a:solidFill>
                  <a:schemeClr val="bg1"/>
                </a:solidFill>
                <a:latin typeface="Calibri" pitchFamily="34" charset="0"/>
                <a:ea typeface="+mj-ea"/>
                <a:cs typeface="+mj-cs"/>
              </a:defRPr>
            </a:lvl1pPr>
            <a:lvl2pPr algn="ctr" rtl="0" eaLnBrk="0" fontAlgn="base" hangingPunct="0">
              <a:spcBef>
                <a:spcPct val="0"/>
              </a:spcBef>
              <a:spcAft>
                <a:spcPct val="0"/>
              </a:spcAft>
              <a:defRPr sz="2200" b="1">
                <a:solidFill>
                  <a:schemeClr val="bg1"/>
                </a:solidFill>
                <a:latin typeface="Calibri" pitchFamily="34" charset="0"/>
              </a:defRPr>
            </a:lvl2pPr>
            <a:lvl3pPr algn="ctr" rtl="0" eaLnBrk="0" fontAlgn="base" hangingPunct="0">
              <a:spcBef>
                <a:spcPct val="0"/>
              </a:spcBef>
              <a:spcAft>
                <a:spcPct val="0"/>
              </a:spcAft>
              <a:defRPr sz="2200" b="1">
                <a:solidFill>
                  <a:schemeClr val="bg1"/>
                </a:solidFill>
                <a:latin typeface="Calibri" pitchFamily="34" charset="0"/>
              </a:defRPr>
            </a:lvl3pPr>
            <a:lvl4pPr algn="ctr" rtl="0" eaLnBrk="0" fontAlgn="base" hangingPunct="0">
              <a:spcBef>
                <a:spcPct val="0"/>
              </a:spcBef>
              <a:spcAft>
                <a:spcPct val="0"/>
              </a:spcAft>
              <a:defRPr sz="2200" b="1">
                <a:solidFill>
                  <a:schemeClr val="bg1"/>
                </a:solidFill>
                <a:latin typeface="Calibri" pitchFamily="34" charset="0"/>
              </a:defRPr>
            </a:lvl4pPr>
            <a:lvl5pPr algn="ctr" rtl="0" eaLnBrk="0" fontAlgn="base" hangingPunct="0">
              <a:spcBef>
                <a:spcPct val="0"/>
              </a:spcBef>
              <a:spcAft>
                <a:spcPct val="0"/>
              </a:spcAft>
              <a:defRPr sz="2200" b="1">
                <a:solidFill>
                  <a:schemeClr val="bg1"/>
                </a:solidFill>
                <a:latin typeface="Calibri" pitchFamily="34" charset="0"/>
              </a:defRPr>
            </a:lvl5pPr>
            <a:lvl6pPr marL="457200" algn="ctr" rtl="0" fontAlgn="base">
              <a:spcBef>
                <a:spcPct val="0"/>
              </a:spcBef>
              <a:spcAft>
                <a:spcPct val="0"/>
              </a:spcAft>
              <a:defRPr sz="2200">
                <a:solidFill>
                  <a:schemeClr val="tx2"/>
                </a:solidFill>
                <a:latin typeface="Comic Sans MS" pitchFamily="66" charset="0"/>
              </a:defRPr>
            </a:lvl6pPr>
            <a:lvl7pPr marL="914400" algn="ctr" rtl="0" fontAlgn="base">
              <a:spcBef>
                <a:spcPct val="0"/>
              </a:spcBef>
              <a:spcAft>
                <a:spcPct val="0"/>
              </a:spcAft>
              <a:defRPr sz="2200">
                <a:solidFill>
                  <a:schemeClr val="tx2"/>
                </a:solidFill>
                <a:latin typeface="Comic Sans MS" pitchFamily="66" charset="0"/>
              </a:defRPr>
            </a:lvl7pPr>
            <a:lvl8pPr marL="1371600" algn="ctr" rtl="0" fontAlgn="base">
              <a:spcBef>
                <a:spcPct val="0"/>
              </a:spcBef>
              <a:spcAft>
                <a:spcPct val="0"/>
              </a:spcAft>
              <a:defRPr sz="2200">
                <a:solidFill>
                  <a:schemeClr val="tx2"/>
                </a:solidFill>
                <a:latin typeface="Comic Sans MS" pitchFamily="66" charset="0"/>
              </a:defRPr>
            </a:lvl8pPr>
            <a:lvl9pPr marL="1828800" algn="ctr" rtl="0" fontAlgn="base">
              <a:spcBef>
                <a:spcPct val="0"/>
              </a:spcBef>
              <a:spcAft>
                <a:spcPct val="0"/>
              </a:spcAft>
              <a:defRPr sz="2200">
                <a:solidFill>
                  <a:schemeClr val="tx2"/>
                </a:solidFill>
                <a:latin typeface="Comic Sans MS" pitchFamily="66" charset="0"/>
              </a:defRPr>
            </a:lvl9pPr>
          </a:lstStyle>
          <a:p>
            <a:r>
              <a:rPr lang="en-US" kern="0"/>
              <a:t>COMPARISON OF PROTOCOLS: I2C/SPI/ONE WIRE</a:t>
            </a:r>
            <a:endParaRPr lang="fr-FR" kern="0" dirty="0"/>
          </a:p>
        </p:txBody>
      </p:sp>
    </p:spTree>
    <p:extLst>
      <p:ext uri="{BB962C8B-B14F-4D97-AF65-F5344CB8AC3E}">
        <p14:creationId xmlns:p14="http://schemas.microsoft.com/office/powerpoint/2010/main" val="86852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ZoneTexte 3"/>
          <p:cNvSpPr txBox="1">
            <a:spLocks noChangeArrowheads="1"/>
          </p:cNvSpPr>
          <p:nvPr/>
        </p:nvSpPr>
        <p:spPr bwMode="auto">
          <a:xfrm>
            <a:off x="532010" y="4218236"/>
            <a:ext cx="8611990" cy="1569660"/>
          </a:xfrm>
          <a:prstGeom prst="rect">
            <a:avLst/>
          </a:prstGeom>
          <a:noFill/>
          <a:ln w="9525">
            <a:noFill/>
            <a:miter lim="800000"/>
            <a:headEnd/>
            <a:tailEnd/>
          </a:ln>
        </p:spPr>
        <p:txBody>
          <a:bodyPr wrap="square">
            <a:spAutoFit/>
          </a:bodyPr>
          <a:lstStyle/>
          <a:p>
            <a:pPr>
              <a:buFont typeface="Wingdings" pitchFamily="2" charset="2"/>
              <a:buChar char="ü"/>
            </a:pPr>
            <a:r>
              <a:rPr lang="en-US" sz="1200" dirty="0">
                <a:latin typeface="Calibri" pitchFamily="34" charset="0"/>
              </a:rPr>
              <a:t>Whether to interconnect several boxes and speed is not a problem, prefer the I2C because it is a Protocol (which is not the case of the SPI) </a:t>
            </a:r>
          </a:p>
          <a:p>
            <a:pPr>
              <a:buFont typeface="Wingdings" pitchFamily="2" charset="2"/>
              <a:buChar char="ü"/>
            </a:pPr>
            <a:r>
              <a:rPr lang="en-US" sz="1200" dirty="0">
                <a:latin typeface="Calibri" pitchFamily="34" charset="0"/>
              </a:rPr>
              <a:t>If you want to speed the SPI is far ahead...    </a:t>
            </a:r>
          </a:p>
          <a:p>
            <a:pPr>
              <a:buFont typeface="Wingdings" pitchFamily="2" charset="2"/>
              <a:buChar char="ü"/>
            </a:pPr>
            <a:r>
              <a:rPr lang="en-US" sz="1200" dirty="0">
                <a:latin typeface="Calibri" pitchFamily="34" charset="0"/>
              </a:rPr>
              <a:t>Software implementation on I/O : it is much easier (and it takes less resources) to the SPI by software on I/O pins of the I2C due to the state machine.    </a:t>
            </a:r>
          </a:p>
          <a:p>
            <a:pPr>
              <a:buFont typeface="Wingdings" pitchFamily="2" charset="2"/>
              <a:buChar char="ü"/>
            </a:pPr>
            <a:r>
              <a:rPr lang="en-US" sz="1200" dirty="0">
                <a:latin typeface="Calibri" pitchFamily="34" charset="0"/>
              </a:rPr>
              <a:t>Implementation: the I2C is more complicated to implement (just see the number of questions on the I2C in forums...).    </a:t>
            </a:r>
          </a:p>
          <a:p>
            <a:pPr>
              <a:buFont typeface="Wingdings" pitchFamily="2" charset="2"/>
              <a:buChar char="ü"/>
            </a:pPr>
            <a:r>
              <a:rPr lang="en-US" sz="1200" dirty="0">
                <a:latin typeface="Calibri" pitchFamily="34" charset="0"/>
              </a:rPr>
              <a:t>The interconnection of several boxes is also more delicate with the I2C because it takes into account the impedances of each of the boxes to calculate resistances of reminders.</a:t>
            </a:r>
            <a:endParaRPr lang="fr-FR" sz="1200" dirty="0">
              <a:latin typeface="Calibri" pitchFamily="34" charset="0"/>
            </a:endParaRPr>
          </a:p>
        </p:txBody>
      </p:sp>
      <p:sp>
        <p:nvSpPr>
          <p:cNvPr id="8195" name="ZoneTexte 4"/>
          <p:cNvSpPr txBox="1">
            <a:spLocks noChangeArrowheads="1"/>
          </p:cNvSpPr>
          <p:nvPr/>
        </p:nvSpPr>
        <p:spPr bwMode="auto">
          <a:xfrm>
            <a:off x="785813" y="1000125"/>
            <a:ext cx="3426147" cy="646113"/>
          </a:xfrm>
          <a:prstGeom prst="rect">
            <a:avLst/>
          </a:prstGeom>
          <a:noFill/>
          <a:ln w="9525">
            <a:noFill/>
            <a:miter lim="800000"/>
            <a:headEnd/>
            <a:tailEnd/>
          </a:ln>
        </p:spPr>
        <p:txBody>
          <a:bodyPr wrap="square">
            <a:spAutoFit/>
          </a:bodyPr>
          <a:lstStyle/>
          <a:p>
            <a:r>
              <a:rPr lang="en-US" sz="1200" dirty="0">
                <a:latin typeface="Calibri" pitchFamily="34" charset="0"/>
              </a:rPr>
              <a:t>Although there are variations of the I2C rising above 1 MHz, the vast majority of implementations use generally 100 or 400 kHz</a:t>
            </a:r>
            <a:endParaRPr lang="fr-FR" sz="1200" b="1" dirty="0">
              <a:latin typeface="Calibri" pitchFamily="34" charset="0"/>
            </a:endParaRPr>
          </a:p>
        </p:txBody>
      </p:sp>
      <p:sp>
        <p:nvSpPr>
          <p:cNvPr id="8196" name="ZoneTexte 5"/>
          <p:cNvSpPr txBox="1">
            <a:spLocks noChangeArrowheads="1"/>
          </p:cNvSpPr>
          <p:nvPr/>
        </p:nvSpPr>
        <p:spPr bwMode="auto">
          <a:xfrm>
            <a:off x="4857750" y="1000125"/>
            <a:ext cx="3857625" cy="461963"/>
          </a:xfrm>
          <a:prstGeom prst="rect">
            <a:avLst/>
          </a:prstGeom>
          <a:noFill/>
          <a:ln w="9525">
            <a:noFill/>
            <a:miter lim="800000"/>
            <a:headEnd/>
            <a:tailEnd/>
          </a:ln>
        </p:spPr>
        <p:txBody>
          <a:bodyPr>
            <a:spAutoFit/>
          </a:bodyPr>
          <a:lstStyle/>
          <a:p>
            <a:r>
              <a:rPr lang="en-US" sz="1200" dirty="0">
                <a:latin typeface="Calibri" pitchFamily="34" charset="0"/>
              </a:rPr>
              <a:t>For the SPI it is possible to find some components beyond 20 </a:t>
            </a:r>
            <a:r>
              <a:rPr lang="en-US" sz="1200" dirty="0" err="1">
                <a:latin typeface="Calibri" pitchFamily="34" charset="0"/>
              </a:rPr>
              <a:t>Mbits</a:t>
            </a:r>
            <a:endParaRPr lang="fr-FR" sz="1200" b="1" dirty="0">
              <a:latin typeface="Calibri" pitchFamily="34" charset="0"/>
            </a:endParaRPr>
          </a:p>
        </p:txBody>
      </p:sp>
      <p:sp>
        <p:nvSpPr>
          <p:cNvPr id="8197" name="ZoneTexte 6"/>
          <p:cNvSpPr txBox="1">
            <a:spLocks noChangeArrowheads="1"/>
          </p:cNvSpPr>
          <p:nvPr/>
        </p:nvSpPr>
        <p:spPr bwMode="auto">
          <a:xfrm>
            <a:off x="1857375" y="642938"/>
            <a:ext cx="6643688" cy="338137"/>
          </a:xfrm>
          <a:prstGeom prst="rect">
            <a:avLst/>
          </a:prstGeom>
          <a:noFill/>
          <a:ln w="9525">
            <a:noFill/>
            <a:miter lim="800000"/>
            <a:headEnd/>
            <a:tailEnd/>
          </a:ln>
        </p:spPr>
        <p:txBody>
          <a:bodyPr>
            <a:spAutoFit/>
          </a:bodyPr>
          <a:lstStyle/>
          <a:p>
            <a:r>
              <a:rPr lang="fr-FR" sz="1600" b="1" i="1" dirty="0">
                <a:solidFill>
                  <a:srgbClr val="0070C0"/>
                </a:solidFill>
                <a:latin typeface="Calibri" pitchFamily="34" charset="0"/>
              </a:rPr>
              <a:t>I2C</a:t>
            </a:r>
            <a:r>
              <a:rPr lang="fr-FR" sz="1600" b="1" dirty="0">
                <a:solidFill>
                  <a:srgbClr val="0070C0"/>
                </a:solidFill>
                <a:latin typeface="Calibri" pitchFamily="34" charset="0"/>
              </a:rPr>
              <a:t>                              </a:t>
            </a:r>
            <a:r>
              <a:rPr lang="fr-FR" sz="1600" b="1" dirty="0">
                <a:solidFill>
                  <a:srgbClr val="FF0000"/>
                </a:solidFill>
                <a:latin typeface="Calibri" pitchFamily="34" charset="0"/>
              </a:rPr>
              <a:t>Transmission Speed                        </a:t>
            </a:r>
            <a:r>
              <a:rPr lang="fr-FR" sz="1600" b="1" i="1" dirty="0">
                <a:solidFill>
                  <a:srgbClr val="0070C0"/>
                </a:solidFill>
                <a:latin typeface="Calibri" pitchFamily="34" charset="0"/>
              </a:rPr>
              <a:t>SPI</a:t>
            </a:r>
            <a:endParaRPr lang="fr-FR" sz="1600" b="1" i="1" dirty="0">
              <a:solidFill>
                <a:srgbClr val="FF0000"/>
              </a:solidFill>
              <a:latin typeface="Calibri" pitchFamily="34" charset="0"/>
            </a:endParaRPr>
          </a:p>
        </p:txBody>
      </p:sp>
      <p:sp>
        <p:nvSpPr>
          <p:cNvPr id="8198" name="ZoneTexte 9"/>
          <p:cNvSpPr txBox="1">
            <a:spLocks noChangeArrowheads="1"/>
          </p:cNvSpPr>
          <p:nvPr/>
        </p:nvSpPr>
        <p:spPr bwMode="auto">
          <a:xfrm>
            <a:off x="1857375" y="1785938"/>
            <a:ext cx="5286375" cy="338137"/>
          </a:xfrm>
          <a:prstGeom prst="rect">
            <a:avLst/>
          </a:prstGeom>
          <a:noFill/>
          <a:ln w="9525">
            <a:noFill/>
            <a:miter lim="800000"/>
            <a:headEnd/>
            <a:tailEnd/>
          </a:ln>
        </p:spPr>
        <p:txBody>
          <a:bodyPr>
            <a:spAutoFit/>
          </a:bodyPr>
          <a:lstStyle/>
          <a:p>
            <a:r>
              <a:rPr lang="fr-FR" sz="1600" b="1" i="1" dirty="0">
                <a:solidFill>
                  <a:srgbClr val="0070C0"/>
                </a:solidFill>
                <a:latin typeface="Calibri" pitchFamily="34" charset="0"/>
              </a:rPr>
              <a:t>I2C</a:t>
            </a:r>
            <a:r>
              <a:rPr lang="fr-FR" sz="1600" b="1" dirty="0">
                <a:solidFill>
                  <a:srgbClr val="0070C0"/>
                </a:solidFill>
                <a:latin typeface="Calibri" pitchFamily="34" charset="0"/>
              </a:rPr>
              <a:t>                                        </a:t>
            </a:r>
            <a:r>
              <a:rPr lang="fr-FR" sz="1600" b="1" dirty="0" err="1">
                <a:solidFill>
                  <a:srgbClr val="FF0000"/>
                </a:solidFill>
                <a:latin typeface="Calibri" pitchFamily="34" charset="0"/>
              </a:rPr>
              <a:t>Topology</a:t>
            </a:r>
            <a:r>
              <a:rPr lang="fr-FR" sz="1600" b="1" dirty="0">
                <a:solidFill>
                  <a:srgbClr val="FF0000"/>
                </a:solidFill>
                <a:latin typeface="Calibri" pitchFamily="34" charset="0"/>
              </a:rPr>
              <a:t>                                 </a:t>
            </a:r>
            <a:r>
              <a:rPr lang="fr-FR" sz="1600" b="1" i="1" dirty="0">
                <a:solidFill>
                  <a:srgbClr val="0070C0"/>
                </a:solidFill>
                <a:latin typeface="Calibri" pitchFamily="34" charset="0"/>
              </a:rPr>
              <a:t>SPI</a:t>
            </a:r>
            <a:endParaRPr lang="fr-FR" sz="1600" b="1" i="1" dirty="0">
              <a:solidFill>
                <a:srgbClr val="FF0000"/>
              </a:solidFill>
              <a:latin typeface="Calibri" pitchFamily="34" charset="0"/>
            </a:endParaRPr>
          </a:p>
        </p:txBody>
      </p:sp>
      <p:sp>
        <p:nvSpPr>
          <p:cNvPr id="8199" name="ZoneTexte 10"/>
          <p:cNvSpPr txBox="1">
            <a:spLocks noChangeArrowheads="1"/>
          </p:cNvSpPr>
          <p:nvPr/>
        </p:nvSpPr>
        <p:spPr bwMode="auto">
          <a:xfrm>
            <a:off x="785813" y="2170113"/>
            <a:ext cx="3282131" cy="830997"/>
          </a:xfrm>
          <a:prstGeom prst="rect">
            <a:avLst/>
          </a:prstGeom>
          <a:noFill/>
          <a:ln w="9525">
            <a:noFill/>
            <a:miter lim="800000"/>
            <a:headEnd/>
            <a:tailEnd/>
          </a:ln>
        </p:spPr>
        <p:txBody>
          <a:bodyPr wrap="square">
            <a:spAutoFit/>
          </a:bodyPr>
          <a:lstStyle/>
          <a:p>
            <a:r>
              <a:rPr lang="en-US" sz="1200" dirty="0">
                <a:latin typeface="Calibri" pitchFamily="34" charset="0"/>
              </a:rPr>
              <a:t>It's a real protocol that allows the interconnection of multiple boxes in different configurations: slave /master, master/Multiple slaves, Multiple masters/multiple slaves</a:t>
            </a:r>
            <a:endParaRPr lang="fr-FR" sz="1200" dirty="0">
              <a:latin typeface="Calibri" pitchFamily="34" charset="0"/>
            </a:endParaRPr>
          </a:p>
        </p:txBody>
      </p:sp>
      <p:sp>
        <p:nvSpPr>
          <p:cNvPr id="8200" name="ZoneTexte 11"/>
          <p:cNvSpPr txBox="1">
            <a:spLocks noChangeArrowheads="1"/>
          </p:cNvSpPr>
          <p:nvPr/>
        </p:nvSpPr>
        <p:spPr bwMode="auto">
          <a:xfrm>
            <a:off x="4857750" y="2170113"/>
            <a:ext cx="3857625" cy="646112"/>
          </a:xfrm>
          <a:prstGeom prst="rect">
            <a:avLst/>
          </a:prstGeom>
          <a:noFill/>
          <a:ln w="9525">
            <a:noFill/>
            <a:miter lim="800000"/>
            <a:headEnd/>
            <a:tailEnd/>
          </a:ln>
        </p:spPr>
        <p:txBody>
          <a:bodyPr>
            <a:spAutoFit/>
          </a:bodyPr>
          <a:lstStyle/>
          <a:p>
            <a:pPr algn="just"/>
            <a:r>
              <a:rPr lang="en-US" sz="1200" dirty="0">
                <a:latin typeface="Calibri" pitchFamily="34" charset="0"/>
              </a:rPr>
              <a:t>Generally point-to-point, you can connect several slave but must then have additional lines. A single master which generates the clock.</a:t>
            </a:r>
            <a:endParaRPr lang="fr-FR" sz="1200" b="1" dirty="0">
              <a:latin typeface="Calibri" pitchFamily="34" charset="0"/>
            </a:endParaRPr>
          </a:p>
        </p:txBody>
      </p:sp>
      <p:sp>
        <p:nvSpPr>
          <p:cNvPr id="8201" name="ZoneTexte 12"/>
          <p:cNvSpPr txBox="1">
            <a:spLocks noChangeArrowheads="1"/>
          </p:cNvSpPr>
          <p:nvPr/>
        </p:nvSpPr>
        <p:spPr bwMode="auto">
          <a:xfrm>
            <a:off x="1857375" y="3073400"/>
            <a:ext cx="5000625" cy="338554"/>
          </a:xfrm>
          <a:prstGeom prst="rect">
            <a:avLst/>
          </a:prstGeom>
          <a:noFill/>
          <a:ln w="9525">
            <a:noFill/>
            <a:miter lim="800000"/>
            <a:headEnd/>
            <a:tailEnd/>
          </a:ln>
        </p:spPr>
        <p:txBody>
          <a:bodyPr>
            <a:spAutoFit/>
          </a:bodyPr>
          <a:lstStyle/>
          <a:p>
            <a:r>
              <a:rPr lang="fr-FR" sz="1600" b="1" i="1" dirty="0">
                <a:solidFill>
                  <a:srgbClr val="0070C0"/>
                </a:solidFill>
                <a:latin typeface="Calibri" pitchFamily="34" charset="0"/>
              </a:rPr>
              <a:t>I2C</a:t>
            </a:r>
            <a:r>
              <a:rPr lang="fr-FR" sz="1600" b="1" dirty="0">
                <a:solidFill>
                  <a:srgbClr val="0070C0"/>
                </a:solidFill>
                <a:latin typeface="Calibri" pitchFamily="34" charset="0"/>
              </a:rPr>
              <a:t>                                    </a:t>
            </a:r>
            <a:r>
              <a:rPr lang="fr-FR" sz="1600" b="1" dirty="0">
                <a:solidFill>
                  <a:srgbClr val="FF0000"/>
                </a:solidFill>
                <a:latin typeface="Calibri" pitchFamily="34" charset="0"/>
              </a:rPr>
              <a:t>Consomption                             </a:t>
            </a:r>
            <a:r>
              <a:rPr lang="fr-FR" sz="1600" b="1" i="1" dirty="0">
                <a:solidFill>
                  <a:srgbClr val="0070C0"/>
                </a:solidFill>
                <a:latin typeface="Calibri" pitchFamily="34" charset="0"/>
              </a:rPr>
              <a:t>SPI</a:t>
            </a:r>
            <a:endParaRPr lang="fr-FR" sz="1600" b="1" i="1" dirty="0">
              <a:solidFill>
                <a:srgbClr val="FF0000"/>
              </a:solidFill>
              <a:latin typeface="Calibri" pitchFamily="34" charset="0"/>
            </a:endParaRPr>
          </a:p>
        </p:txBody>
      </p:sp>
      <p:sp>
        <p:nvSpPr>
          <p:cNvPr id="8202" name="ZoneTexte 13"/>
          <p:cNvSpPr txBox="1">
            <a:spLocks noChangeArrowheads="1"/>
          </p:cNvSpPr>
          <p:nvPr/>
        </p:nvSpPr>
        <p:spPr bwMode="auto">
          <a:xfrm>
            <a:off x="785813" y="3429000"/>
            <a:ext cx="3210123" cy="646331"/>
          </a:xfrm>
          <a:prstGeom prst="rect">
            <a:avLst/>
          </a:prstGeom>
          <a:noFill/>
          <a:ln w="9525">
            <a:noFill/>
            <a:miter lim="800000"/>
            <a:headEnd/>
            <a:tailEnd/>
          </a:ln>
        </p:spPr>
        <p:txBody>
          <a:bodyPr wrap="square">
            <a:spAutoFit/>
          </a:bodyPr>
          <a:lstStyle/>
          <a:p>
            <a:r>
              <a:rPr lang="en-US" sz="1200" dirty="0">
                <a:latin typeface="Calibri" pitchFamily="34" charset="0"/>
              </a:rPr>
              <a:t>the collector configuration / drain opened on the 2 lines of transmission (SDA + SCL), relatively high consumption</a:t>
            </a:r>
            <a:endParaRPr lang="fr-FR" sz="1200" b="1" dirty="0">
              <a:latin typeface="Calibri" pitchFamily="34" charset="0"/>
            </a:endParaRPr>
          </a:p>
        </p:txBody>
      </p:sp>
      <p:sp>
        <p:nvSpPr>
          <p:cNvPr id="8203" name="ZoneTexte 14"/>
          <p:cNvSpPr txBox="1">
            <a:spLocks noChangeArrowheads="1"/>
          </p:cNvSpPr>
          <p:nvPr/>
        </p:nvSpPr>
        <p:spPr bwMode="auto">
          <a:xfrm>
            <a:off x="4857750" y="3429000"/>
            <a:ext cx="3857625" cy="276999"/>
          </a:xfrm>
          <a:prstGeom prst="rect">
            <a:avLst/>
          </a:prstGeom>
          <a:noFill/>
          <a:ln w="9525">
            <a:noFill/>
            <a:miter lim="800000"/>
            <a:headEnd/>
            <a:tailEnd/>
          </a:ln>
        </p:spPr>
        <p:txBody>
          <a:bodyPr>
            <a:spAutoFit/>
          </a:bodyPr>
          <a:lstStyle/>
          <a:p>
            <a:r>
              <a:rPr lang="fr-FR" sz="1200" dirty="0">
                <a:latin typeface="Calibri" pitchFamily="34" charset="0"/>
              </a:rPr>
              <a:t>TTL/CMOS signal =&gt; </a:t>
            </a:r>
            <a:r>
              <a:rPr lang="fr-FR" sz="1200" b="1" dirty="0" err="1">
                <a:latin typeface="Calibri" pitchFamily="34" charset="0"/>
              </a:rPr>
              <a:t>low</a:t>
            </a:r>
            <a:r>
              <a:rPr lang="fr-FR" sz="1200" b="1" dirty="0">
                <a:latin typeface="Calibri" pitchFamily="34" charset="0"/>
              </a:rPr>
              <a:t> consomption</a:t>
            </a:r>
          </a:p>
        </p:txBody>
      </p:sp>
      <p:sp>
        <p:nvSpPr>
          <p:cNvPr id="8204" name="ZoneTexte 15"/>
          <p:cNvSpPr txBox="1">
            <a:spLocks noChangeArrowheads="1"/>
          </p:cNvSpPr>
          <p:nvPr/>
        </p:nvSpPr>
        <p:spPr bwMode="auto">
          <a:xfrm>
            <a:off x="3214687" y="3879682"/>
            <a:ext cx="2571750" cy="338554"/>
          </a:xfrm>
          <a:prstGeom prst="rect">
            <a:avLst/>
          </a:prstGeom>
          <a:noFill/>
          <a:ln w="9525">
            <a:noFill/>
            <a:miter lim="800000"/>
            <a:headEnd/>
            <a:tailEnd/>
          </a:ln>
        </p:spPr>
        <p:txBody>
          <a:bodyPr>
            <a:spAutoFit/>
          </a:bodyPr>
          <a:lstStyle/>
          <a:p>
            <a:pPr algn="ctr"/>
            <a:r>
              <a:rPr lang="fr-FR" sz="1600" b="1" dirty="0">
                <a:solidFill>
                  <a:srgbClr val="FF0000"/>
                </a:solidFill>
                <a:latin typeface="Calibri" pitchFamily="34" charset="0"/>
              </a:rPr>
              <a:t>Pros / Cons</a:t>
            </a:r>
            <a:endParaRPr lang="fr-FR" sz="1600" b="1" i="1" dirty="0">
              <a:solidFill>
                <a:srgbClr val="FF0000"/>
              </a:solidFill>
              <a:latin typeface="Calibri" pitchFamily="34" charset="0"/>
            </a:endParaRPr>
          </a:p>
        </p:txBody>
      </p:sp>
      <p:sp>
        <p:nvSpPr>
          <p:cNvPr id="16" name="Titre 1"/>
          <p:cNvSpPr>
            <a:spLocks noGrp="1"/>
          </p:cNvSpPr>
          <p:nvPr>
            <p:ph type="title"/>
          </p:nvPr>
        </p:nvSpPr>
        <p:spPr>
          <a:xfrm>
            <a:off x="385762" y="50800"/>
            <a:ext cx="8229600" cy="450116"/>
          </a:xfrm>
        </p:spPr>
        <p:txBody>
          <a:bodyPr/>
          <a:lstStyle/>
          <a:p>
            <a:r>
              <a:rPr lang="en-US" dirty="0"/>
              <a:t>COMPARISON OF PROTOCOLS: I2C/SPI/ONE WIRE</a:t>
            </a:r>
            <a:endParaRPr lang="fr-FR" dirty="0"/>
          </a:p>
        </p:txBody>
      </p:sp>
      <p:sp>
        <p:nvSpPr>
          <p:cNvPr id="18" name="Espace réservé du numéro de diapositive 17"/>
          <p:cNvSpPr>
            <a:spLocks noGrp="1"/>
          </p:cNvSpPr>
          <p:nvPr>
            <p:ph type="sldNum" sz="quarter" idx="12"/>
          </p:nvPr>
        </p:nvSpPr>
        <p:spPr>
          <a:xfrm>
            <a:off x="7010400" y="6533545"/>
            <a:ext cx="2133600" cy="365125"/>
          </a:xfrm>
        </p:spPr>
        <p:txBody>
          <a:bodyPr/>
          <a:lstStyle/>
          <a:p>
            <a:pPr>
              <a:defRPr/>
            </a:pPr>
            <a:fld id="{5C49F44F-1C9A-4286-B088-9E6ED930A829}" type="slidenum">
              <a:rPr lang="fr-FR"/>
              <a:pPr>
                <a:defRPr/>
              </a:pPr>
              <a:t>251</a:t>
            </a:fld>
            <a:endParaRPr lang="fr-FR" dirty="0"/>
          </a:p>
        </p:txBody>
      </p:sp>
      <p:sp>
        <p:nvSpPr>
          <p:cNvPr id="15" name="Rectangle 14"/>
          <p:cNvSpPr/>
          <p:nvPr/>
        </p:nvSpPr>
        <p:spPr>
          <a:xfrm>
            <a:off x="0" y="5805264"/>
            <a:ext cx="9144000" cy="584775"/>
          </a:xfrm>
          <a:prstGeom prst="rect">
            <a:avLst/>
          </a:prstGeom>
        </p:spPr>
        <p:txBody>
          <a:bodyPr wrap="square">
            <a:spAutoFit/>
          </a:bodyPr>
          <a:lstStyle/>
          <a:p>
            <a:r>
              <a:rPr lang="fr-FR" sz="1600" b="1" dirty="0">
                <a:solidFill>
                  <a:srgbClr val="C00000"/>
                </a:solidFill>
                <a:latin typeface="Calibri" pitchFamily="34" charset="0"/>
                <a:cs typeface="Calibri" pitchFamily="34" charset="0"/>
              </a:rPr>
              <a:t>Bus One </a:t>
            </a:r>
            <a:r>
              <a:rPr lang="fr-FR" sz="1600" b="1" dirty="0" err="1">
                <a:solidFill>
                  <a:srgbClr val="C00000"/>
                </a:solidFill>
                <a:latin typeface="Calibri" pitchFamily="34" charset="0"/>
                <a:cs typeface="Calibri" pitchFamily="34" charset="0"/>
              </a:rPr>
              <a:t>Wire</a:t>
            </a:r>
            <a:r>
              <a:rPr lang="fr-FR" sz="1600" b="1" dirty="0">
                <a:solidFill>
                  <a:srgbClr val="C00000"/>
                </a:solidFill>
                <a:latin typeface="Calibri" pitchFamily="34" charset="0"/>
                <a:cs typeface="Calibri" pitchFamily="34" charset="0"/>
              </a:rPr>
              <a:t> :</a:t>
            </a:r>
            <a:endParaRPr lang="fr-FR" sz="1600" b="1" dirty="0">
              <a:solidFill>
                <a:srgbClr val="0070C0"/>
              </a:solidFill>
              <a:latin typeface="Calibri" pitchFamily="34" charset="0"/>
              <a:cs typeface="Calibri" pitchFamily="34" charset="0"/>
            </a:endParaRPr>
          </a:p>
          <a:p>
            <a:r>
              <a:rPr lang="en-US" sz="1600" b="1" dirty="0">
                <a:solidFill>
                  <a:srgbClr val="0070C0"/>
                </a:solidFill>
                <a:latin typeface="Calibri" pitchFamily="34" charset="0"/>
                <a:cs typeface="Calibri" pitchFamily="34" charset="0"/>
              </a:rPr>
              <a:t>The One Wire technology is comparable to the I2C technology (and better?).</a:t>
            </a:r>
            <a:endParaRPr lang="fr-FR" sz="1600" b="1" dirty="0">
              <a:solidFill>
                <a:srgbClr val="0070C0"/>
              </a:solidFill>
              <a:latin typeface="Calibri" pitchFamily="34" charset="0"/>
              <a:cs typeface="Calibri" pitchFamily="34" charset="0"/>
            </a:endParaRPr>
          </a:p>
        </p:txBody>
      </p:sp>
      <p:pic>
        <p:nvPicPr>
          <p:cNvPr id="17" name="Image 16">
            <a:hlinkClick r:id="rId2" action="ppaction://hlinksldjump"/>
            <a:extLst>
              <a:ext uri="{FF2B5EF4-FFF2-40B4-BE49-F238E27FC236}">
                <a16:creationId xmlns:a16="http://schemas.microsoft.com/office/drawing/2014/main" id="{235A493C-78AC-4A90-9AE9-4F70EAE71E6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COMPARISON OF PROTOCOLS: I2C/SPI/ONE WIRE</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252</a:t>
            </a:fld>
            <a:endParaRPr lang="fr-FR"/>
          </a:p>
        </p:txBody>
      </p:sp>
      <p:sp>
        <p:nvSpPr>
          <p:cNvPr id="4" name="Rectangle 3"/>
          <p:cNvSpPr/>
          <p:nvPr/>
        </p:nvSpPr>
        <p:spPr>
          <a:xfrm>
            <a:off x="0" y="1090182"/>
            <a:ext cx="9144000" cy="2800767"/>
          </a:xfrm>
          <a:prstGeom prst="rect">
            <a:avLst/>
          </a:prstGeom>
        </p:spPr>
        <p:txBody>
          <a:bodyPr wrap="square">
            <a:spAutoFit/>
          </a:bodyPr>
          <a:lstStyle/>
          <a:p>
            <a:pPr algn="just"/>
            <a:r>
              <a:rPr lang="fr-FR" sz="1600" b="1" dirty="0">
                <a:solidFill>
                  <a:srgbClr val="C00000"/>
                </a:solidFill>
                <a:latin typeface="Calibri" pitchFamily="34" charset="0"/>
                <a:cs typeface="Calibri" pitchFamily="34" charset="0"/>
              </a:rPr>
              <a:t>Bus I</a:t>
            </a:r>
            <a:r>
              <a:rPr lang="fr-FR" sz="1600" b="1" baseline="30000" dirty="0">
                <a:solidFill>
                  <a:srgbClr val="C00000"/>
                </a:solidFill>
                <a:latin typeface="Calibri" pitchFamily="34" charset="0"/>
                <a:cs typeface="Calibri" pitchFamily="34" charset="0"/>
              </a:rPr>
              <a:t>2</a:t>
            </a:r>
            <a:r>
              <a:rPr lang="fr-FR" sz="1600" b="1" dirty="0">
                <a:solidFill>
                  <a:srgbClr val="C00000"/>
                </a:solidFill>
                <a:latin typeface="Calibri" pitchFamily="34" charset="0"/>
                <a:cs typeface="Calibri" pitchFamily="34" charset="0"/>
              </a:rPr>
              <a:t>C - Inter </a:t>
            </a:r>
            <a:r>
              <a:rPr lang="fr-FR" sz="1600" b="1" dirty="0" err="1">
                <a:solidFill>
                  <a:srgbClr val="C00000"/>
                </a:solidFill>
                <a:latin typeface="Calibri" pitchFamily="34" charset="0"/>
                <a:cs typeface="Calibri" pitchFamily="34" charset="0"/>
              </a:rPr>
              <a:t>Integrated</a:t>
            </a:r>
            <a:r>
              <a:rPr lang="fr-FR" sz="1600" b="1" dirty="0">
                <a:solidFill>
                  <a:srgbClr val="C00000"/>
                </a:solidFill>
                <a:latin typeface="Calibri" pitchFamily="34" charset="0"/>
                <a:cs typeface="Calibri" pitchFamily="34" charset="0"/>
              </a:rPr>
              <a:t> Circuit:</a:t>
            </a:r>
          </a:p>
          <a:p>
            <a:pPr algn="just"/>
            <a:r>
              <a:rPr lang="en-US" sz="1600" b="1" dirty="0">
                <a:solidFill>
                  <a:srgbClr val="0070C0"/>
                </a:solidFill>
                <a:latin typeface="Calibri" pitchFamily="34" charset="0"/>
                <a:cs typeface="Calibri" pitchFamily="34" charset="0"/>
              </a:rPr>
              <a:t>Mainly developed for home automation and home electronics, this Protocol is very popular and used by many components. </a:t>
            </a:r>
          </a:p>
          <a:p>
            <a:pPr algn="just"/>
            <a:r>
              <a:rPr lang="en-US" sz="1600" b="1" dirty="0">
                <a:solidFill>
                  <a:srgbClr val="0070C0"/>
                </a:solidFill>
                <a:latin typeface="Calibri" pitchFamily="34" charset="0"/>
                <a:cs typeface="Calibri" pitchFamily="34" charset="0"/>
              </a:rPr>
              <a:t>The I2C Protocol requires only a 3-wire to operate and can be implemented on any microcontroller.  Supports several masters (so collision)</a:t>
            </a:r>
            <a:endParaRPr lang="fr-FR" sz="1600" b="1" dirty="0">
              <a:solidFill>
                <a:srgbClr val="0070C0"/>
              </a:solidFill>
              <a:latin typeface="Calibri" pitchFamily="34" charset="0"/>
              <a:cs typeface="Calibri" pitchFamily="34" charset="0"/>
            </a:endParaRPr>
          </a:p>
          <a:p>
            <a:pPr algn="just"/>
            <a:endParaRPr lang="fr-FR" sz="1600" b="1" dirty="0">
              <a:solidFill>
                <a:srgbClr val="C00000"/>
              </a:solidFill>
              <a:latin typeface="Calibri" pitchFamily="34" charset="0"/>
              <a:cs typeface="Calibri" pitchFamily="34" charset="0"/>
            </a:endParaRPr>
          </a:p>
          <a:p>
            <a:pPr algn="just"/>
            <a:endParaRPr lang="fr-FR" sz="1600" b="1" dirty="0">
              <a:solidFill>
                <a:srgbClr val="C00000"/>
              </a:solidFill>
              <a:latin typeface="Calibri" pitchFamily="34" charset="0"/>
              <a:cs typeface="Calibri" pitchFamily="34" charset="0"/>
            </a:endParaRPr>
          </a:p>
          <a:p>
            <a:pPr algn="just"/>
            <a:br>
              <a:rPr lang="fr-FR" sz="1600" b="1" dirty="0">
                <a:solidFill>
                  <a:srgbClr val="C00000"/>
                </a:solidFill>
                <a:latin typeface="Calibri" pitchFamily="34" charset="0"/>
                <a:cs typeface="Calibri" pitchFamily="34" charset="0"/>
              </a:rPr>
            </a:br>
            <a:r>
              <a:rPr lang="fr-FR" sz="1600" b="1" dirty="0">
                <a:solidFill>
                  <a:srgbClr val="C00000"/>
                </a:solidFill>
                <a:latin typeface="Calibri" pitchFamily="34" charset="0"/>
                <a:cs typeface="Calibri" pitchFamily="34" charset="0"/>
              </a:rPr>
              <a:t>Bus SPI - Serial </a:t>
            </a:r>
            <a:r>
              <a:rPr lang="fr-FR" sz="1600" b="1" dirty="0" err="1">
                <a:solidFill>
                  <a:srgbClr val="C00000"/>
                </a:solidFill>
                <a:latin typeface="Calibri" pitchFamily="34" charset="0"/>
                <a:cs typeface="Calibri" pitchFamily="34" charset="0"/>
              </a:rPr>
              <a:t>Peripheral</a:t>
            </a:r>
            <a:r>
              <a:rPr lang="fr-FR" sz="1600" b="1" dirty="0">
                <a:solidFill>
                  <a:srgbClr val="C00000"/>
                </a:solidFill>
                <a:latin typeface="Calibri" pitchFamily="34" charset="0"/>
                <a:cs typeface="Calibri" pitchFamily="34" charset="0"/>
              </a:rPr>
              <a:t> Interface:</a:t>
            </a:r>
          </a:p>
          <a:p>
            <a:pPr algn="just"/>
            <a:r>
              <a:rPr lang="en-US" sz="1600" b="1" dirty="0">
                <a:solidFill>
                  <a:srgbClr val="0070C0"/>
                </a:solidFill>
                <a:latin typeface="Calibri" pitchFamily="34" charset="0"/>
                <a:cs typeface="Calibri" pitchFamily="34" charset="0"/>
              </a:rPr>
              <a:t>The SPI bus is Full Duplex and based on master-slave communication. </a:t>
            </a:r>
          </a:p>
          <a:p>
            <a:pPr algn="just"/>
            <a:r>
              <a:rPr lang="en-US" sz="1600" b="1" dirty="0">
                <a:solidFill>
                  <a:srgbClr val="0070C0"/>
                </a:solidFill>
                <a:latin typeface="Calibri" pitchFamily="34" charset="0"/>
                <a:cs typeface="Calibri" pitchFamily="34" charset="0"/>
              </a:rPr>
              <a:t>The SPI bus supports multiple slaves but one can communicate both with the master (so selection logic!)</a:t>
            </a:r>
            <a:endParaRPr lang="fr-FR" sz="1600" b="1" dirty="0">
              <a:solidFill>
                <a:srgbClr val="0070C0"/>
              </a:solidFill>
              <a:latin typeface="Calibri" pitchFamily="34" charset="0"/>
              <a:cs typeface="Calibri" pitchFamily="34" charset="0"/>
            </a:endParaRPr>
          </a:p>
        </p:txBody>
      </p:sp>
      <p:sp>
        <p:nvSpPr>
          <p:cNvPr id="5" name="Rectangle 4"/>
          <p:cNvSpPr/>
          <p:nvPr/>
        </p:nvSpPr>
        <p:spPr>
          <a:xfrm>
            <a:off x="0" y="4630175"/>
            <a:ext cx="9144000" cy="584775"/>
          </a:xfrm>
          <a:prstGeom prst="rect">
            <a:avLst/>
          </a:prstGeom>
        </p:spPr>
        <p:txBody>
          <a:bodyPr wrap="square">
            <a:spAutoFit/>
          </a:bodyPr>
          <a:lstStyle/>
          <a:p>
            <a:r>
              <a:rPr lang="fr-FR" sz="1600" b="1" dirty="0">
                <a:solidFill>
                  <a:srgbClr val="C00000"/>
                </a:solidFill>
                <a:latin typeface="Calibri" pitchFamily="34" charset="0"/>
                <a:cs typeface="Calibri" pitchFamily="34" charset="0"/>
              </a:rPr>
              <a:t>Bus One </a:t>
            </a:r>
            <a:r>
              <a:rPr lang="fr-FR" sz="1600" b="1" dirty="0" err="1">
                <a:solidFill>
                  <a:srgbClr val="C00000"/>
                </a:solidFill>
                <a:latin typeface="Calibri" pitchFamily="34" charset="0"/>
                <a:cs typeface="Calibri" pitchFamily="34" charset="0"/>
              </a:rPr>
              <a:t>Wire</a:t>
            </a:r>
            <a:r>
              <a:rPr lang="fr-FR" sz="1600" b="1" dirty="0">
                <a:solidFill>
                  <a:srgbClr val="C00000"/>
                </a:solidFill>
                <a:latin typeface="Calibri" pitchFamily="34" charset="0"/>
                <a:cs typeface="Calibri" pitchFamily="34" charset="0"/>
              </a:rPr>
              <a:t> :</a:t>
            </a:r>
            <a:endParaRPr lang="fr-FR" sz="1600" b="1" dirty="0">
              <a:solidFill>
                <a:srgbClr val="0070C0"/>
              </a:solidFill>
              <a:latin typeface="Calibri" pitchFamily="34" charset="0"/>
              <a:cs typeface="Calibri" pitchFamily="34" charset="0"/>
            </a:endParaRPr>
          </a:p>
          <a:p>
            <a:r>
              <a:rPr lang="fr-FR" sz="1600" b="1" dirty="0">
                <a:solidFill>
                  <a:srgbClr val="0070C0"/>
                </a:solidFill>
                <a:latin typeface="Calibri" pitchFamily="34" charset="0"/>
                <a:cs typeface="Calibri" pitchFamily="34" charset="0"/>
              </a:rPr>
              <a:t>La technologie One </a:t>
            </a:r>
            <a:r>
              <a:rPr lang="fr-FR" sz="1600" b="1" dirty="0" err="1">
                <a:solidFill>
                  <a:srgbClr val="0070C0"/>
                </a:solidFill>
                <a:latin typeface="Calibri" pitchFamily="34" charset="0"/>
                <a:cs typeface="Calibri" pitchFamily="34" charset="0"/>
              </a:rPr>
              <a:t>Wire</a:t>
            </a:r>
            <a:r>
              <a:rPr lang="fr-FR" sz="1600" b="1" dirty="0">
                <a:solidFill>
                  <a:srgbClr val="0070C0"/>
                </a:solidFill>
                <a:latin typeface="Calibri" pitchFamily="34" charset="0"/>
                <a:cs typeface="Calibri" pitchFamily="34" charset="0"/>
              </a:rPr>
              <a:t> est une technologie comparable à la technologie I</a:t>
            </a:r>
            <a:r>
              <a:rPr lang="fr-FR" sz="1600" b="1" baseline="30000" dirty="0">
                <a:solidFill>
                  <a:srgbClr val="0070C0"/>
                </a:solidFill>
                <a:latin typeface="Calibri" pitchFamily="34" charset="0"/>
                <a:cs typeface="Calibri" pitchFamily="34" charset="0"/>
              </a:rPr>
              <a:t>2</a:t>
            </a:r>
            <a:r>
              <a:rPr lang="fr-FR" sz="1600" b="1" dirty="0">
                <a:solidFill>
                  <a:srgbClr val="0070C0"/>
                </a:solidFill>
                <a:latin typeface="Calibri" pitchFamily="34" charset="0"/>
                <a:cs typeface="Calibri" pitchFamily="34" charset="0"/>
              </a:rPr>
              <a:t>C (en mieux ?). </a:t>
            </a:r>
          </a:p>
        </p:txBody>
      </p:sp>
      <p:pic>
        <p:nvPicPr>
          <p:cNvPr id="6" name="Image 5">
            <a:hlinkClick r:id="rId2" action="ppaction://hlinksldjump"/>
            <a:extLst>
              <a:ext uri="{FF2B5EF4-FFF2-40B4-BE49-F238E27FC236}">
                <a16:creationId xmlns:a16="http://schemas.microsoft.com/office/drawing/2014/main" id="{30DE0B07-FD5B-4407-BF27-68D1C90C4E3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EXAMPLE OF APPLICATION OF THE SERIAL COMMUNICATION</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253</a:t>
            </a:fld>
            <a:endParaRPr lang="fr-F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282" y="857232"/>
            <a:ext cx="3015168" cy="271480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7554" y="714356"/>
            <a:ext cx="2524190" cy="3217334"/>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4614" y="857232"/>
            <a:ext cx="3209386" cy="2712578"/>
          </a:xfrm>
          <a:prstGeom prst="rect">
            <a:avLst/>
          </a:prstGeom>
          <a:noFill/>
          <a:ln w="9525">
            <a:noFill/>
            <a:miter lim="800000"/>
            <a:headEnd/>
            <a:tailEnd/>
          </a:ln>
          <a:effectLst/>
        </p:spPr>
      </p:pic>
      <p:sp>
        <p:nvSpPr>
          <p:cNvPr id="7" name="Rectangle 6"/>
          <p:cNvSpPr/>
          <p:nvPr/>
        </p:nvSpPr>
        <p:spPr>
          <a:xfrm>
            <a:off x="6786578" y="4286256"/>
            <a:ext cx="1918621" cy="1077218"/>
          </a:xfrm>
          <a:prstGeom prst="rect">
            <a:avLst/>
          </a:prstGeom>
        </p:spPr>
        <p:txBody>
          <a:bodyPr wrap="square">
            <a:spAutoFit/>
          </a:bodyPr>
          <a:lstStyle/>
          <a:p>
            <a:pPr algn="ctr"/>
            <a:r>
              <a:rPr lang="en-US" sz="1600" b="1" dirty="0">
                <a:solidFill>
                  <a:srgbClr val="0070C0"/>
                </a:solidFill>
                <a:latin typeface="Calibri" pitchFamily="34" charset="0"/>
                <a:cs typeface="Calibri" pitchFamily="34" charset="0"/>
              </a:rPr>
              <a:t>“Hacking </a:t>
            </a:r>
            <a:r>
              <a:rPr lang="en-US" sz="1600" b="1" dirty="0" err="1">
                <a:solidFill>
                  <a:srgbClr val="0070C0"/>
                </a:solidFill>
                <a:latin typeface="Calibri" pitchFamily="34" charset="0"/>
                <a:cs typeface="Calibri" pitchFamily="34" charset="0"/>
              </a:rPr>
              <a:t>Roomba</a:t>
            </a:r>
            <a:r>
              <a:rPr lang="en-US" sz="1600" b="1" dirty="0">
                <a:solidFill>
                  <a:srgbClr val="0070C0"/>
                </a:solidFill>
                <a:latin typeface="Calibri" pitchFamily="34" charset="0"/>
                <a:cs typeface="Calibri" pitchFamily="34" charset="0"/>
              </a:rPr>
              <a:t>”, out in a few weeks, h</a:t>
            </a:r>
            <a:r>
              <a:rPr lang="fr-FR" sz="1600" b="1" dirty="0">
                <a:solidFill>
                  <a:srgbClr val="0070C0"/>
                </a:solidFill>
                <a:latin typeface="Calibri" pitchFamily="34" charset="0"/>
                <a:cs typeface="Calibri" pitchFamily="34" charset="0"/>
              </a:rPr>
              <a:t>ttp://hackingroomba.com/</a:t>
            </a:r>
          </a:p>
        </p:txBody>
      </p:sp>
      <p:sp>
        <p:nvSpPr>
          <p:cNvPr id="8" name="Rectangle 7"/>
          <p:cNvSpPr/>
          <p:nvPr/>
        </p:nvSpPr>
        <p:spPr>
          <a:xfrm>
            <a:off x="500034" y="4214818"/>
            <a:ext cx="2286016" cy="830997"/>
          </a:xfrm>
          <a:prstGeom prst="rect">
            <a:avLst/>
          </a:prstGeom>
        </p:spPr>
        <p:txBody>
          <a:bodyPr wrap="square">
            <a:spAutoFit/>
          </a:bodyPr>
          <a:lstStyle/>
          <a:p>
            <a:pPr algn="ctr"/>
            <a:r>
              <a:rPr lang="fr-FR" sz="1600" b="1" dirty="0" err="1">
                <a:solidFill>
                  <a:srgbClr val="0070C0"/>
                </a:solidFill>
                <a:latin typeface="Calibri" pitchFamily="34" charset="0"/>
                <a:cs typeface="Calibri" pitchFamily="34" charset="0"/>
              </a:rPr>
              <a:t>Lantronix</a:t>
            </a:r>
            <a:r>
              <a:rPr lang="fr-FR" sz="1600" b="1" dirty="0">
                <a:solidFill>
                  <a:srgbClr val="0070C0"/>
                </a:solidFill>
                <a:latin typeface="Calibri" pitchFamily="34" charset="0"/>
                <a:cs typeface="Calibri" pitchFamily="34" charset="0"/>
              </a:rPr>
              <a:t> Wi-Port and </a:t>
            </a:r>
            <a:r>
              <a:rPr lang="fr-FR" sz="1600" b="1" dirty="0" err="1">
                <a:solidFill>
                  <a:srgbClr val="0070C0"/>
                </a:solidFill>
                <a:latin typeface="Calibri" pitchFamily="34" charset="0"/>
                <a:cs typeface="Calibri" pitchFamily="34" charset="0"/>
              </a:rPr>
              <a:t>Lantronix</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Xport</a:t>
            </a:r>
            <a:r>
              <a:rPr lang="fr-FR" sz="1600" b="1" dirty="0">
                <a:solidFill>
                  <a:srgbClr val="0070C0"/>
                </a:solidFill>
                <a:latin typeface="Calibri" pitchFamily="34" charset="0"/>
                <a:cs typeface="Calibri" pitchFamily="34" charset="0"/>
              </a:rPr>
              <a:t> http://lantronix.com/</a:t>
            </a:r>
          </a:p>
        </p:txBody>
      </p:sp>
      <p:sp>
        <p:nvSpPr>
          <p:cNvPr id="9" name="Rectangle 8"/>
          <p:cNvSpPr/>
          <p:nvPr/>
        </p:nvSpPr>
        <p:spPr>
          <a:xfrm>
            <a:off x="3133034" y="4071942"/>
            <a:ext cx="3224916" cy="1077218"/>
          </a:xfrm>
          <a:prstGeom prst="rect">
            <a:avLst/>
          </a:prstGeom>
        </p:spPr>
        <p:txBody>
          <a:bodyPr wrap="square">
            <a:spAutoFit/>
          </a:bodyPr>
          <a:lstStyle/>
          <a:p>
            <a:pPr algn="ctr"/>
            <a:r>
              <a:rPr lang="en-US" sz="1600" b="1" dirty="0" err="1">
                <a:solidFill>
                  <a:srgbClr val="0070C0"/>
                </a:solidFill>
                <a:latin typeface="Calibri" pitchFamily="34" charset="0"/>
                <a:cs typeface="Calibri" pitchFamily="34" charset="0"/>
              </a:rPr>
              <a:t>Seetron</a:t>
            </a:r>
            <a:r>
              <a:rPr lang="en-US" sz="1600" b="1" dirty="0">
                <a:solidFill>
                  <a:srgbClr val="0070C0"/>
                </a:solidFill>
                <a:latin typeface="Calibri" pitchFamily="34" charset="0"/>
                <a:cs typeface="Calibri" pitchFamily="34" charset="0"/>
              </a:rPr>
              <a:t> Serial Graphic display and Mini SSC http://www.seetron.com/slcds.htm http://www.seetron.com/ssc.htm</a:t>
            </a:r>
            <a:endParaRPr lang="fr-FR" sz="1600" b="1" dirty="0">
              <a:solidFill>
                <a:srgbClr val="0070C0"/>
              </a:solidFill>
              <a:latin typeface="Calibri" pitchFamily="34" charset="0"/>
              <a:cs typeface="Calibri" pitchFamily="34" charset="0"/>
            </a:endParaRPr>
          </a:p>
        </p:txBody>
      </p:sp>
      <p:pic>
        <p:nvPicPr>
          <p:cNvPr id="2050" name="Picture 2"/>
          <p:cNvPicPr>
            <a:picLocks noChangeAspect="1" noChangeArrowheads="1"/>
          </p:cNvPicPr>
          <p:nvPr/>
        </p:nvPicPr>
        <p:blipFill>
          <a:blip r:embed="rId5"/>
          <a:srcRect/>
          <a:stretch>
            <a:fillRect/>
          </a:stretch>
        </p:blipFill>
        <p:spPr bwMode="auto">
          <a:xfrm>
            <a:off x="4567238" y="3424238"/>
            <a:ext cx="9525" cy="9525"/>
          </a:xfrm>
          <a:prstGeom prst="rect">
            <a:avLst/>
          </a:prstGeom>
          <a:noFill/>
          <a:ln w="9525">
            <a:noFill/>
            <a:miter lim="800000"/>
            <a:headEnd/>
            <a:tailEnd/>
          </a:ln>
        </p:spPr>
      </p:pic>
      <p:pic>
        <p:nvPicPr>
          <p:cNvPr id="11" name="Image 10">
            <a:hlinkClick r:id="rId6" action="ppaction://hlinksldjump"/>
            <a:extLst>
              <a:ext uri="{FF2B5EF4-FFF2-40B4-BE49-F238E27FC236}">
                <a16:creationId xmlns:a16="http://schemas.microsoft.com/office/drawing/2014/main" id="{DADBD991-2EBF-492F-8ED2-44F46A450386}"/>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blinds(horizontal)">
                                      <p:cBhvr>
                                        <p:cTn id="14" dur="500"/>
                                        <p:tgtEl>
                                          <p:spTgt spid="102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par>
                          <p:cTn id="18" fill="hold">
                            <p:stCondLst>
                              <p:cond delay="1000"/>
                            </p:stCondLst>
                            <p:childTnLst>
                              <p:par>
                                <p:cTn id="19" presetID="3" presetClass="entr" presetSubtype="10"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blinds(horizontal)">
                                      <p:cBhvr>
                                        <p:cTn id="21" dur="500"/>
                                        <p:tgtEl>
                                          <p:spTgt spid="102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254</a:t>
            </a:fld>
            <a:endParaRPr lang="fr-FR"/>
          </a:p>
        </p:txBody>
      </p:sp>
      <p:sp>
        <p:nvSpPr>
          <p:cNvPr id="4" name="Rectangle 3"/>
          <p:cNvSpPr>
            <a:spLocks noChangeArrowheads="1"/>
          </p:cNvSpPr>
          <p:nvPr/>
        </p:nvSpPr>
        <p:spPr bwMode="auto">
          <a:xfrm>
            <a:off x="1428728" y="3071798"/>
            <a:ext cx="6542194" cy="642954"/>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8 LIBRAIRIES</a:t>
            </a:r>
          </a:p>
        </p:txBody>
      </p:sp>
      <p:pic>
        <p:nvPicPr>
          <p:cNvPr id="5" name="Image 4">
            <a:hlinkClick r:id="rId2" action="ppaction://hlinksldjump"/>
            <a:extLst>
              <a:ext uri="{FF2B5EF4-FFF2-40B4-BE49-F238E27FC236}">
                <a16:creationId xmlns:a16="http://schemas.microsoft.com/office/drawing/2014/main" id="{C8B91D26-2D6C-44BD-B0FB-22F948BDDD8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255</a:t>
            </a:fld>
            <a:endParaRPr lang="fr-FR"/>
          </a:p>
        </p:txBody>
      </p:sp>
      <p:sp>
        <p:nvSpPr>
          <p:cNvPr id="4" name="Rectangle 3"/>
          <p:cNvSpPr>
            <a:spLocks noChangeArrowheads="1"/>
          </p:cNvSpPr>
          <p:nvPr/>
        </p:nvSpPr>
        <p:spPr bwMode="auto">
          <a:xfrm>
            <a:off x="1428728" y="3071798"/>
            <a:ext cx="6542194" cy="642954"/>
          </a:xfrm>
          <a:prstGeom prst="rect">
            <a:avLst/>
          </a:prstGeom>
          <a:solidFill>
            <a:srgbClr val="FF66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8-1 LIBRAIRIE EXAMPLES</a:t>
            </a:r>
          </a:p>
        </p:txBody>
      </p:sp>
      <p:pic>
        <p:nvPicPr>
          <p:cNvPr id="5" name="Image 4">
            <a:hlinkClick r:id="rId2" action="ppaction://hlinksldjump"/>
            <a:extLst>
              <a:ext uri="{FF2B5EF4-FFF2-40B4-BE49-F238E27FC236}">
                <a16:creationId xmlns:a16="http://schemas.microsoft.com/office/drawing/2014/main" id="{37D18FD5-205E-455F-A5F8-8C05DEE12D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EEPROM LIBRARY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256</a:t>
            </a:fld>
            <a:endParaRPr lang="fr-FR"/>
          </a:p>
        </p:txBody>
      </p:sp>
      <p:sp>
        <p:nvSpPr>
          <p:cNvPr id="4" name="Rectangle 3"/>
          <p:cNvSpPr/>
          <p:nvPr/>
        </p:nvSpPr>
        <p:spPr>
          <a:xfrm>
            <a:off x="107504" y="476672"/>
            <a:ext cx="8856984" cy="1169551"/>
          </a:xfrm>
          <a:prstGeom prst="rect">
            <a:avLst/>
          </a:prstGeom>
        </p:spPr>
        <p:txBody>
          <a:bodyPr wrap="square">
            <a:spAutoFit/>
          </a:bodyPr>
          <a:lstStyle/>
          <a:p>
            <a:pPr algn="just"/>
            <a:r>
              <a:rPr lang="en-US" b="1" dirty="0">
                <a:solidFill>
                  <a:srgbClr val="0070C0"/>
                </a:solidFill>
                <a:latin typeface="Arial" pitchFamily="34" charset="0"/>
                <a:cs typeface="Arial" pitchFamily="34" charset="0"/>
              </a:rPr>
              <a:t>The ATMEGA of Arduino has an EEPROM: memory whose values are retained when the map is off:</a:t>
            </a:r>
          </a:p>
          <a:p>
            <a:pPr algn="just"/>
            <a:r>
              <a:rPr lang="fr-FR" b="1" dirty="0">
                <a:solidFill>
                  <a:srgbClr val="00B050"/>
                </a:solidFill>
                <a:latin typeface="Arial" pitchFamily="34" charset="0"/>
                <a:cs typeface="Arial" pitchFamily="34" charset="0"/>
              </a:rPr>
              <a:t>- 512 bytes on ATmega168, </a:t>
            </a:r>
          </a:p>
          <a:p>
            <a:pPr algn="just"/>
            <a:r>
              <a:rPr lang="fr-FR" b="1" dirty="0">
                <a:solidFill>
                  <a:srgbClr val="00B050"/>
                </a:solidFill>
                <a:latin typeface="Arial" pitchFamily="34" charset="0"/>
                <a:cs typeface="Arial" pitchFamily="34" charset="0"/>
              </a:rPr>
              <a:t>- 1024 bytes (1 Ko) on ATmega328, </a:t>
            </a:r>
          </a:p>
          <a:p>
            <a:pPr algn="just">
              <a:buFontTx/>
              <a:buChar char="-"/>
            </a:pPr>
            <a:r>
              <a:rPr lang="fr-FR" b="1" dirty="0">
                <a:solidFill>
                  <a:srgbClr val="00B050"/>
                </a:solidFill>
                <a:latin typeface="Arial" pitchFamily="34" charset="0"/>
                <a:cs typeface="Arial" pitchFamily="34" charset="0"/>
              </a:rPr>
              <a:t> 4096 bytes (4 Ko) on ATmega8,</a:t>
            </a:r>
          </a:p>
          <a:p>
            <a:pPr algn="just"/>
            <a:r>
              <a:rPr lang="en-US" b="1" dirty="0">
                <a:solidFill>
                  <a:srgbClr val="0070C0"/>
                </a:solidFill>
                <a:latin typeface="Arial" pitchFamily="34" charset="0"/>
                <a:cs typeface="Arial" pitchFamily="34" charset="0"/>
              </a:rPr>
              <a:t>The EEPROM library allows you to read and write these bytes:</a:t>
            </a:r>
            <a:endParaRPr lang="fr-FR" b="1" dirty="0">
              <a:solidFill>
                <a:srgbClr val="0070C0"/>
              </a:solidFill>
              <a:latin typeface="Arial" pitchFamily="34" charset="0"/>
              <a:cs typeface="Arial" pitchFamily="34" charset="0"/>
            </a:endParaRPr>
          </a:p>
        </p:txBody>
      </p:sp>
      <p:sp>
        <p:nvSpPr>
          <p:cNvPr id="359425" name="Rectangle 1"/>
          <p:cNvSpPr>
            <a:spLocks noChangeArrowheads="1"/>
          </p:cNvSpPr>
          <p:nvPr/>
        </p:nvSpPr>
        <p:spPr bwMode="auto">
          <a:xfrm>
            <a:off x="179512" y="2235636"/>
            <a:ext cx="252028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fr-FR" sz="1200" b="1" dirty="0">
                <a:solidFill>
                  <a:srgbClr val="0070C0"/>
                </a:solidFill>
                <a:latin typeface="Arial" pitchFamily="34" charset="0"/>
                <a:cs typeface="Arial" pitchFamily="34" charset="0"/>
              </a:rPr>
              <a:t>#</a:t>
            </a:r>
            <a:r>
              <a:rPr lang="fr-FR" sz="1200" b="1" dirty="0" err="1">
                <a:solidFill>
                  <a:srgbClr val="0070C0"/>
                </a:solidFill>
                <a:latin typeface="Arial" pitchFamily="34" charset="0"/>
                <a:cs typeface="Arial" pitchFamily="34" charset="0"/>
              </a:rPr>
              <a:t>include</a:t>
            </a:r>
            <a:r>
              <a:rPr lang="fr-FR" sz="1200" b="1" dirty="0">
                <a:solidFill>
                  <a:srgbClr val="0070C0"/>
                </a:solidFill>
                <a:latin typeface="Arial" pitchFamily="34" charset="0"/>
                <a:cs typeface="Arial" pitchFamily="34" charset="0"/>
              </a:rPr>
              <a:t> &lt;</a:t>
            </a:r>
            <a:r>
              <a:rPr lang="fr-FR" sz="1200" b="1" dirty="0" err="1">
                <a:solidFill>
                  <a:srgbClr val="0070C0"/>
                </a:solidFill>
                <a:latin typeface="Arial" pitchFamily="34" charset="0"/>
                <a:cs typeface="Arial" pitchFamily="34" charset="0"/>
              </a:rPr>
              <a:t>EEPROM.h</a:t>
            </a:r>
            <a:r>
              <a:rPr lang="fr-FR" sz="1200" b="1" dirty="0">
                <a:solidFill>
                  <a:srgbClr val="0070C0"/>
                </a:solidFill>
                <a:latin typeface="Arial" pitchFamily="34" charset="0"/>
                <a:cs typeface="Arial" pitchFamily="34" charset="0"/>
              </a:rPr>
              <a:t>&gt;</a:t>
            </a:r>
          </a:p>
          <a:p>
            <a:pPr lvl="0"/>
            <a:r>
              <a:rPr lang="fr-FR" sz="1200" b="1" dirty="0" err="1">
                <a:solidFill>
                  <a:srgbClr val="0070C0"/>
                </a:solidFill>
                <a:latin typeface="Arial" pitchFamily="34" charset="0"/>
                <a:cs typeface="Arial" pitchFamily="34" charset="0"/>
              </a:rPr>
              <a:t>int</a:t>
            </a:r>
            <a:r>
              <a:rPr lang="fr-FR" sz="1200" b="1" dirty="0">
                <a:solidFill>
                  <a:srgbClr val="0070C0"/>
                </a:solidFill>
                <a:latin typeface="Arial" pitchFamily="34" charset="0"/>
                <a:cs typeface="Arial" pitchFamily="34" charset="0"/>
              </a:rPr>
              <a:t> a = 0;</a:t>
            </a:r>
          </a:p>
          <a:p>
            <a:pPr lvl="0"/>
            <a:r>
              <a:rPr lang="fr-FR" sz="1200" b="1" dirty="0" err="1">
                <a:solidFill>
                  <a:srgbClr val="0070C0"/>
                </a:solidFill>
                <a:latin typeface="Arial" pitchFamily="34" charset="0"/>
                <a:cs typeface="Arial" pitchFamily="34" charset="0"/>
              </a:rPr>
              <a:t>int</a:t>
            </a:r>
            <a:r>
              <a:rPr lang="fr-FR" sz="1200" b="1" dirty="0">
                <a:solidFill>
                  <a:srgbClr val="0070C0"/>
                </a:solidFill>
                <a:latin typeface="Arial" pitchFamily="34" charset="0"/>
                <a:cs typeface="Arial" pitchFamily="34" charset="0"/>
              </a:rPr>
              <a:t> value;</a:t>
            </a:r>
          </a:p>
          <a:p>
            <a:pPr lvl="0"/>
            <a:endParaRPr lang="fr-FR" sz="1200" b="1" dirty="0">
              <a:solidFill>
                <a:srgbClr val="0070C0"/>
              </a:solidFill>
              <a:latin typeface="Arial" pitchFamily="34" charset="0"/>
              <a:cs typeface="Arial" pitchFamily="34" charset="0"/>
            </a:endParaRPr>
          </a:p>
          <a:p>
            <a:pPr lvl="0"/>
            <a:r>
              <a:rPr lang="fr-FR" sz="1200" b="1" dirty="0" err="1">
                <a:solidFill>
                  <a:srgbClr val="0070C0"/>
                </a:solidFill>
                <a:latin typeface="Arial" pitchFamily="34" charset="0"/>
                <a:cs typeface="Arial" pitchFamily="34" charset="0"/>
              </a:rPr>
              <a:t>void</a:t>
            </a:r>
            <a:r>
              <a:rPr lang="fr-FR" sz="1200" b="1" dirty="0">
                <a:solidFill>
                  <a:srgbClr val="0070C0"/>
                </a:solidFill>
                <a:latin typeface="Arial" pitchFamily="34" charset="0"/>
                <a:cs typeface="Arial" pitchFamily="34" charset="0"/>
              </a:rPr>
              <a:t> setup()</a:t>
            </a:r>
          </a:p>
          <a:p>
            <a:pPr lvl="0"/>
            <a:r>
              <a:rPr lang="fr-FR" sz="1200" b="1" dirty="0">
                <a:solidFill>
                  <a:srgbClr val="0070C0"/>
                </a:solidFill>
                <a:latin typeface="Arial" pitchFamily="34" charset="0"/>
                <a:cs typeface="Arial" pitchFamily="34" charset="0"/>
              </a:rPr>
              <a:t>{</a:t>
            </a:r>
          </a:p>
          <a:p>
            <a:pPr lvl="0"/>
            <a:r>
              <a:rPr lang="fr-FR" sz="1200" b="1" dirty="0">
                <a:solidFill>
                  <a:srgbClr val="0070C0"/>
                </a:solidFill>
                <a:latin typeface="Arial" pitchFamily="34" charset="0"/>
                <a:cs typeface="Arial" pitchFamily="34" charset="0"/>
              </a:rPr>
              <a:t>  </a:t>
            </a:r>
            <a:r>
              <a:rPr lang="fr-FR" sz="1200" b="1" dirty="0" err="1">
                <a:solidFill>
                  <a:srgbClr val="0070C0"/>
                </a:solidFill>
                <a:latin typeface="Arial" pitchFamily="34" charset="0"/>
                <a:cs typeface="Arial" pitchFamily="34" charset="0"/>
              </a:rPr>
              <a:t>Serial.begin</a:t>
            </a:r>
            <a:r>
              <a:rPr lang="fr-FR" sz="1200" b="1" dirty="0">
                <a:solidFill>
                  <a:srgbClr val="0070C0"/>
                </a:solidFill>
                <a:latin typeface="Arial" pitchFamily="34" charset="0"/>
                <a:cs typeface="Arial" pitchFamily="34" charset="0"/>
              </a:rPr>
              <a:t>(9600);</a:t>
            </a:r>
          </a:p>
          <a:p>
            <a:pPr lvl="0"/>
            <a:r>
              <a:rPr lang="fr-FR" sz="1200" b="1" dirty="0">
                <a:solidFill>
                  <a:srgbClr val="0070C0"/>
                </a:solidFill>
                <a:latin typeface="Arial" pitchFamily="34" charset="0"/>
                <a:cs typeface="Arial" pitchFamily="34" charset="0"/>
              </a:rPr>
              <a:t>}</a:t>
            </a:r>
          </a:p>
          <a:p>
            <a:pPr lvl="0"/>
            <a:endParaRPr lang="fr-FR" sz="1200" b="1" dirty="0">
              <a:solidFill>
                <a:srgbClr val="0070C0"/>
              </a:solidFill>
              <a:latin typeface="Arial" pitchFamily="34" charset="0"/>
              <a:cs typeface="Arial" pitchFamily="34" charset="0"/>
            </a:endParaRPr>
          </a:p>
          <a:p>
            <a:pPr lvl="0"/>
            <a:r>
              <a:rPr lang="fr-FR" sz="1200" b="1" dirty="0" err="1">
                <a:solidFill>
                  <a:srgbClr val="0070C0"/>
                </a:solidFill>
                <a:latin typeface="Arial" pitchFamily="34" charset="0"/>
                <a:cs typeface="Arial" pitchFamily="34" charset="0"/>
              </a:rPr>
              <a:t>void</a:t>
            </a:r>
            <a:r>
              <a:rPr lang="fr-FR" sz="1200" b="1" dirty="0">
                <a:solidFill>
                  <a:srgbClr val="0070C0"/>
                </a:solidFill>
                <a:latin typeface="Arial" pitchFamily="34" charset="0"/>
                <a:cs typeface="Arial" pitchFamily="34" charset="0"/>
              </a:rPr>
              <a:t> </a:t>
            </a:r>
            <a:r>
              <a:rPr lang="fr-FR" sz="1200" b="1" dirty="0" err="1">
                <a:solidFill>
                  <a:srgbClr val="0070C0"/>
                </a:solidFill>
                <a:latin typeface="Arial" pitchFamily="34" charset="0"/>
                <a:cs typeface="Arial" pitchFamily="34" charset="0"/>
              </a:rPr>
              <a:t>loop</a:t>
            </a:r>
            <a:r>
              <a:rPr lang="fr-FR" sz="1200" b="1" dirty="0">
                <a:solidFill>
                  <a:srgbClr val="0070C0"/>
                </a:solidFill>
                <a:latin typeface="Arial" pitchFamily="34" charset="0"/>
                <a:cs typeface="Arial" pitchFamily="34" charset="0"/>
              </a:rPr>
              <a:t>()</a:t>
            </a:r>
          </a:p>
          <a:p>
            <a:pPr lvl="0"/>
            <a:r>
              <a:rPr lang="fr-FR" sz="1200" b="1" dirty="0">
                <a:solidFill>
                  <a:srgbClr val="0070C0"/>
                </a:solidFill>
                <a:latin typeface="Arial" pitchFamily="34" charset="0"/>
                <a:cs typeface="Arial" pitchFamily="34" charset="0"/>
              </a:rPr>
              <a:t>{</a:t>
            </a:r>
          </a:p>
          <a:p>
            <a:pPr lvl="0"/>
            <a:r>
              <a:rPr lang="fr-FR" sz="1200" b="1" dirty="0">
                <a:solidFill>
                  <a:srgbClr val="FF6600"/>
                </a:solidFill>
                <a:latin typeface="Arial" pitchFamily="34" charset="0"/>
                <a:cs typeface="Arial" pitchFamily="34" charset="0"/>
              </a:rPr>
              <a:t>  value = </a:t>
            </a:r>
            <a:r>
              <a:rPr lang="fr-FR" sz="1200" b="1" dirty="0" err="1">
                <a:solidFill>
                  <a:srgbClr val="FF6600"/>
                </a:solidFill>
                <a:latin typeface="Arial" pitchFamily="34" charset="0"/>
                <a:cs typeface="Arial" pitchFamily="34" charset="0"/>
              </a:rPr>
              <a:t>EEPROM.read</a:t>
            </a:r>
            <a:r>
              <a:rPr lang="fr-FR" sz="1200" b="1" dirty="0">
                <a:solidFill>
                  <a:srgbClr val="FF6600"/>
                </a:solidFill>
                <a:latin typeface="Arial" pitchFamily="34" charset="0"/>
                <a:cs typeface="Arial" pitchFamily="34" charset="0"/>
              </a:rPr>
              <a:t>(a);</a:t>
            </a:r>
          </a:p>
          <a:p>
            <a:pPr lvl="0"/>
            <a:r>
              <a:rPr lang="fr-FR" sz="1200" b="1" dirty="0">
                <a:solidFill>
                  <a:srgbClr val="0070C0"/>
                </a:solidFill>
                <a:latin typeface="Arial" pitchFamily="34" charset="0"/>
                <a:cs typeface="Arial" pitchFamily="34" charset="0"/>
              </a:rPr>
              <a:t>  </a:t>
            </a:r>
            <a:r>
              <a:rPr lang="fr-FR" sz="1200" b="1" dirty="0" err="1">
                <a:solidFill>
                  <a:srgbClr val="0070C0"/>
                </a:solidFill>
                <a:latin typeface="Arial" pitchFamily="34" charset="0"/>
                <a:cs typeface="Arial" pitchFamily="34" charset="0"/>
              </a:rPr>
              <a:t>Serial.print</a:t>
            </a:r>
            <a:r>
              <a:rPr lang="fr-FR" sz="1200" b="1" dirty="0">
                <a:solidFill>
                  <a:srgbClr val="0070C0"/>
                </a:solidFill>
                <a:latin typeface="Arial" pitchFamily="34" charset="0"/>
                <a:cs typeface="Arial" pitchFamily="34" charset="0"/>
              </a:rPr>
              <a:t>(a);</a:t>
            </a:r>
            <a:r>
              <a:rPr lang="fr-FR" sz="1200" b="1" dirty="0" err="1">
                <a:solidFill>
                  <a:srgbClr val="0070C0"/>
                </a:solidFill>
                <a:latin typeface="Arial" pitchFamily="34" charset="0"/>
                <a:cs typeface="Arial" pitchFamily="34" charset="0"/>
              </a:rPr>
              <a:t>Serial.print</a:t>
            </a:r>
            <a:r>
              <a:rPr lang="fr-FR" sz="1200" b="1" dirty="0">
                <a:solidFill>
                  <a:srgbClr val="0070C0"/>
                </a:solidFill>
                <a:latin typeface="Arial" pitchFamily="34" charset="0"/>
                <a:cs typeface="Arial" pitchFamily="34" charset="0"/>
              </a:rPr>
              <a:t>("\t");</a:t>
            </a:r>
          </a:p>
          <a:p>
            <a:pPr lvl="0"/>
            <a:r>
              <a:rPr lang="fr-FR" sz="1200" b="1" dirty="0">
                <a:solidFill>
                  <a:srgbClr val="0070C0"/>
                </a:solidFill>
                <a:latin typeface="Arial" pitchFamily="34" charset="0"/>
                <a:cs typeface="Arial" pitchFamily="34" charset="0"/>
              </a:rPr>
              <a:t>  </a:t>
            </a:r>
            <a:r>
              <a:rPr lang="fr-FR" sz="1200" b="1" dirty="0" err="1">
                <a:solidFill>
                  <a:srgbClr val="0070C0"/>
                </a:solidFill>
                <a:latin typeface="Arial" pitchFamily="34" charset="0"/>
                <a:cs typeface="Arial" pitchFamily="34" charset="0"/>
              </a:rPr>
              <a:t>Serial.print</a:t>
            </a:r>
            <a:r>
              <a:rPr lang="fr-FR" sz="1200" b="1" dirty="0">
                <a:solidFill>
                  <a:srgbClr val="0070C0"/>
                </a:solidFill>
                <a:latin typeface="Arial" pitchFamily="34" charset="0"/>
                <a:cs typeface="Arial" pitchFamily="34" charset="0"/>
              </a:rPr>
              <a:t>(value);</a:t>
            </a:r>
          </a:p>
          <a:p>
            <a:pPr lvl="0"/>
            <a:r>
              <a:rPr lang="fr-FR" sz="1200" b="1" dirty="0">
                <a:solidFill>
                  <a:srgbClr val="0070C0"/>
                </a:solidFill>
                <a:latin typeface="Arial" pitchFamily="34" charset="0"/>
                <a:cs typeface="Arial" pitchFamily="34" charset="0"/>
              </a:rPr>
              <a:t>  </a:t>
            </a:r>
            <a:r>
              <a:rPr lang="fr-FR" sz="1200" b="1" dirty="0" err="1">
                <a:solidFill>
                  <a:srgbClr val="0070C0"/>
                </a:solidFill>
                <a:latin typeface="Arial" pitchFamily="34" charset="0"/>
                <a:cs typeface="Arial" pitchFamily="34" charset="0"/>
              </a:rPr>
              <a:t>Serial.println</a:t>
            </a:r>
            <a:r>
              <a:rPr lang="fr-FR" sz="1200" b="1" dirty="0">
                <a:solidFill>
                  <a:srgbClr val="0070C0"/>
                </a:solidFill>
                <a:latin typeface="Arial" pitchFamily="34" charset="0"/>
                <a:cs typeface="Arial" pitchFamily="34" charset="0"/>
              </a:rPr>
              <a:t>();</a:t>
            </a:r>
          </a:p>
          <a:p>
            <a:pPr lvl="0"/>
            <a:r>
              <a:rPr lang="fr-FR" sz="1200" b="1" dirty="0">
                <a:solidFill>
                  <a:srgbClr val="0070C0"/>
                </a:solidFill>
                <a:latin typeface="Arial" pitchFamily="34" charset="0"/>
                <a:cs typeface="Arial" pitchFamily="34" charset="0"/>
              </a:rPr>
              <a:t>  a = a + 1;</a:t>
            </a:r>
          </a:p>
          <a:p>
            <a:pPr lvl="0"/>
            <a:r>
              <a:rPr lang="fr-FR" sz="1200" b="1" dirty="0">
                <a:solidFill>
                  <a:srgbClr val="0070C0"/>
                </a:solidFill>
                <a:latin typeface="Arial" pitchFamily="34" charset="0"/>
                <a:cs typeface="Arial" pitchFamily="34" charset="0"/>
              </a:rPr>
              <a:t>  if (a == 512)</a:t>
            </a:r>
          </a:p>
          <a:p>
            <a:pPr lvl="0"/>
            <a:r>
              <a:rPr lang="fr-FR" sz="1200" b="1" dirty="0">
                <a:solidFill>
                  <a:srgbClr val="0070C0"/>
                </a:solidFill>
                <a:latin typeface="Arial" pitchFamily="34" charset="0"/>
                <a:cs typeface="Arial" pitchFamily="34" charset="0"/>
              </a:rPr>
              <a:t>    a = 0;</a:t>
            </a:r>
          </a:p>
          <a:p>
            <a:pPr lvl="0"/>
            <a:r>
              <a:rPr lang="fr-FR" sz="1200" b="1" dirty="0">
                <a:solidFill>
                  <a:srgbClr val="0070C0"/>
                </a:solidFill>
                <a:latin typeface="Arial" pitchFamily="34" charset="0"/>
                <a:cs typeface="Arial" pitchFamily="34" charset="0"/>
              </a:rPr>
              <a:t>  </a:t>
            </a:r>
            <a:r>
              <a:rPr lang="fr-FR" sz="1200" b="1" dirty="0" err="1">
                <a:solidFill>
                  <a:srgbClr val="0070C0"/>
                </a:solidFill>
                <a:latin typeface="Arial" pitchFamily="34" charset="0"/>
                <a:cs typeface="Arial" pitchFamily="34" charset="0"/>
              </a:rPr>
              <a:t>delay</a:t>
            </a:r>
            <a:r>
              <a:rPr lang="fr-FR" sz="1200" b="1" dirty="0">
                <a:solidFill>
                  <a:srgbClr val="0070C0"/>
                </a:solidFill>
                <a:latin typeface="Arial" pitchFamily="34" charset="0"/>
                <a:cs typeface="Arial" pitchFamily="34" charset="0"/>
              </a:rPr>
              <a:t>(500);</a:t>
            </a:r>
          </a:p>
          <a:p>
            <a:pPr lvl="0"/>
            <a:r>
              <a:rPr lang="fr-FR" sz="1200" b="1" dirty="0">
                <a:solidFill>
                  <a:srgbClr val="0070C0"/>
                </a:solidFill>
                <a:latin typeface="Arial" pitchFamily="34" charset="0"/>
                <a:cs typeface="Arial" pitchFamily="34" charset="0"/>
              </a:rPr>
              <a:t>}</a:t>
            </a:r>
            <a:endParaRPr kumimoji="0" lang="fr-FR" sz="1200" b="1" i="0" u="none" strike="noStrike" cap="none" normalizeH="0" baseline="0" dirty="0">
              <a:ln>
                <a:noFill/>
              </a:ln>
              <a:solidFill>
                <a:srgbClr val="0070C0"/>
              </a:solidFill>
              <a:effectLst/>
              <a:latin typeface="Arial" pitchFamily="34" charset="0"/>
              <a:cs typeface="Arial" pitchFamily="34" charset="0"/>
            </a:endParaRPr>
          </a:p>
        </p:txBody>
      </p:sp>
      <p:sp>
        <p:nvSpPr>
          <p:cNvPr id="6" name="Rectangle 5"/>
          <p:cNvSpPr/>
          <p:nvPr/>
        </p:nvSpPr>
        <p:spPr>
          <a:xfrm>
            <a:off x="4572000" y="2394754"/>
            <a:ext cx="2592288" cy="1754326"/>
          </a:xfrm>
          <a:prstGeom prst="rect">
            <a:avLst/>
          </a:prstGeom>
        </p:spPr>
        <p:txBody>
          <a:bodyPr wrap="square">
            <a:spAutoFit/>
          </a:bodyPr>
          <a:lstStyle/>
          <a:p>
            <a:r>
              <a:rPr lang="fr-FR" sz="1200" b="1" dirty="0">
                <a:solidFill>
                  <a:srgbClr val="0070C0"/>
                </a:solidFill>
                <a:latin typeface="Arial" pitchFamily="34" charset="0"/>
                <a:cs typeface="Arial" pitchFamily="34" charset="0"/>
              </a:rPr>
              <a:t>#</a:t>
            </a:r>
            <a:r>
              <a:rPr lang="fr-FR" sz="1200" b="1" dirty="0" err="1">
                <a:solidFill>
                  <a:srgbClr val="0070C0"/>
                </a:solidFill>
                <a:latin typeface="Arial" pitchFamily="34" charset="0"/>
                <a:cs typeface="Arial" pitchFamily="34" charset="0"/>
              </a:rPr>
              <a:t>include</a:t>
            </a:r>
            <a:r>
              <a:rPr lang="fr-FR" sz="1200" b="1" dirty="0">
                <a:solidFill>
                  <a:srgbClr val="0070C0"/>
                </a:solidFill>
                <a:latin typeface="Arial" pitchFamily="34" charset="0"/>
                <a:cs typeface="Arial" pitchFamily="34" charset="0"/>
              </a:rPr>
              <a:t> &lt;</a:t>
            </a:r>
            <a:r>
              <a:rPr lang="fr-FR" sz="1200" b="1" dirty="0" err="1">
                <a:solidFill>
                  <a:srgbClr val="0070C0"/>
                </a:solidFill>
                <a:latin typeface="Arial" pitchFamily="34" charset="0"/>
                <a:cs typeface="Arial" pitchFamily="34" charset="0"/>
              </a:rPr>
              <a:t>EEPROM.h</a:t>
            </a:r>
            <a:r>
              <a:rPr lang="fr-FR" sz="1200" b="1" dirty="0">
                <a:solidFill>
                  <a:srgbClr val="0070C0"/>
                </a:solidFill>
                <a:latin typeface="Arial" pitchFamily="34" charset="0"/>
                <a:cs typeface="Arial" pitchFamily="34" charset="0"/>
              </a:rPr>
              <a:t>&gt;</a:t>
            </a:r>
          </a:p>
          <a:p>
            <a:endParaRPr lang="fr-FR" sz="1200" b="1" dirty="0">
              <a:solidFill>
                <a:srgbClr val="0070C0"/>
              </a:solidFill>
              <a:latin typeface="Arial" pitchFamily="34" charset="0"/>
              <a:cs typeface="Arial" pitchFamily="34" charset="0"/>
            </a:endParaRPr>
          </a:p>
          <a:p>
            <a:r>
              <a:rPr lang="fr-FR" sz="1200" b="1" dirty="0" err="1">
                <a:solidFill>
                  <a:srgbClr val="0070C0"/>
                </a:solidFill>
                <a:latin typeface="Arial" pitchFamily="34" charset="0"/>
                <a:cs typeface="Arial" pitchFamily="34" charset="0"/>
              </a:rPr>
              <a:t>void</a:t>
            </a:r>
            <a:r>
              <a:rPr lang="fr-FR" sz="1200" b="1" dirty="0">
                <a:solidFill>
                  <a:srgbClr val="0070C0"/>
                </a:solidFill>
                <a:latin typeface="Arial" pitchFamily="34" charset="0"/>
                <a:cs typeface="Arial" pitchFamily="34" charset="0"/>
              </a:rPr>
              <a:t> setup()</a:t>
            </a:r>
          </a:p>
          <a:p>
            <a:r>
              <a:rPr lang="fr-FR" sz="1200" b="1" dirty="0">
                <a:solidFill>
                  <a:srgbClr val="0070C0"/>
                </a:solidFill>
                <a:latin typeface="Arial" pitchFamily="34" charset="0"/>
                <a:cs typeface="Arial" pitchFamily="34" charset="0"/>
              </a:rPr>
              <a:t>{</a:t>
            </a:r>
          </a:p>
          <a:p>
            <a:r>
              <a:rPr lang="fr-FR" sz="1200" b="1" dirty="0">
                <a:solidFill>
                  <a:srgbClr val="0070C0"/>
                </a:solidFill>
                <a:latin typeface="Arial" pitchFamily="34" charset="0"/>
                <a:cs typeface="Arial" pitchFamily="34" charset="0"/>
              </a:rPr>
              <a:t>  for (</a:t>
            </a:r>
            <a:r>
              <a:rPr lang="fr-FR" sz="1200" b="1" dirty="0" err="1">
                <a:solidFill>
                  <a:srgbClr val="0070C0"/>
                </a:solidFill>
                <a:latin typeface="Arial" pitchFamily="34" charset="0"/>
                <a:cs typeface="Arial" pitchFamily="34" charset="0"/>
              </a:rPr>
              <a:t>int</a:t>
            </a:r>
            <a:r>
              <a:rPr lang="fr-FR" sz="1200" b="1" dirty="0">
                <a:solidFill>
                  <a:srgbClr val="0070C0"/>
                </a:solidFill>
                <a:latin typeface="Arial" pitchFamily="34" charset="0"/>
                <a:cs typeface="Arial" pitchFamily="34" charset="0"/>
              </a:rPr>
              <a:t> i = 0; i &lt; 512; i++)</a:t>
            </a:r>
          </a:p>
          <a:p>
            <a:r>
              <a:rPr lang="fr-FR" sz="1200" b="1" dirty="0">
                <a:solidFill>
                  <a:srgbClr val="0070C0"/>
                </a:solidFill>
                <a:latin typeface="Arial" pitchFamily="34" charset="0"/>
                <a:cs typeface="Arial" pitchFamily="34" charset="0"/>
              </a:rPr>
              <a:t>    </a:t>
            </a:r>
            <a:r>
              <a:rPr lang="fr-FR" sz="1200" b="1" dirty="0" err="1">
                <a:solidFill>
                  <a:srgbClr val="FF6600"/>
                </a:solidFill>
                <a:latin typeface="Arial" pitchFamily="34" charset="0"/>
                <a:cs typeface="Arial" pitchFamily="34" charset="0"/>
              </a:rPr>
              <a:t>EEPROM.write</a:t>
            </a:r>
            <a:r>
              <a:rPr lang="fr-FR" sz="1200" b="1" dirty="0">
                <a:solidFill>
                  <a:srgbClr val="FF6600"/>
                </a:solidFill>
                <a:latin typeface="Arial" pitchFamily="34" charset="0"/>
                <a:cs typeface="Arial" pitchFamily="34" charset="0"/>
              </a:rPr>
              <a:t>(i, i);</a:t>
            </a:r>
          </a:p>
          <a:p>
            <a:r>
              <a:rPr lang="fr-FR" sz="1200" b="1" dirty="0">
                <a:solidFill>
                  <a:srgbClr val="0070C0"/>
                </a:solidFill>
                <a:latin typeface="Arial" pitchFamily="34" charset="0"/>
                <a:cs typeface="Arial" pitchFamily="34" charset="0"/>
              </a:rPr>
              <a:t>}</a:t>
            </a:r>
          </a:p>
          <a:p>
            <a:r>
              <a:rPr lang="fr-FR" sz="1200" b="1" dirty="0" err="1">
                <a:solidFill>
                  <a:srgbClr val="0070C0"/>
                </a:solidFill>
                <a:latin typeface="Arial" pitchFamily="34" charset="0"/>
                <a:cs typeface="Arial" pitchFamily="34" charset="0"/>
              </a:rPr>
              <a:t>void</a:t>
            </a:r>
            <a:r>
              <a:rPr lang="fr-FR" sz="1200" b="1" dirty="0">
                <a:solidFill>
                  <a:srgbClr val="0070C0"/>
                </a:solidFill>
                <a:latin typeface="Arial" pitchFamily="34" charset="0"/>
                <a:cs typeface="Arial" pitchFamily="34" charset="0"/>
              </a:rPr>
              <a:t> </a:t>
            </a:r>
            <a:r>
              <a:rPr lang="fr-FR" sz="1200" b="1" dirty="0" err="1">
                <a:solidFill>
                  <a:srgbClr val="0070C0"/>
                </a:solidFill>
                <a:latin typeface="Arial" pitchFamily="34" charset="0"/>
                <a:cs typeface="Arial" pitchFamily="34" charset="0"/>
              </a:rPr>
              <a:t>loop</a:t>
            </a:r>
            <a:r>
              <a:rPr lang="fr-FR" sz="1200" b="1" dirty="0">
                <a:solidFill>
                  <a:srgbClr val="0070C0"/>
                </a:solidFill>
                <a:latin typeface="Arial" pitchFamily="34" charset="0"/>
                <a:cs typeface="Arial" pitchFamily="34" charset="0"/>
              </a:rPr>
              <a:t>() {</a:t>
            </a:r>
          </a:p>
          <a:p>
            <a:r>
              <a:rPr lang="fr-FR" sz="1200" b="1" dirty="0">
                <a:solidFill>
                  <a:srgbClr val="0070C0"/>
                </a:solidFill>
                <a:latin typeface="Arial" pitchFamily="34" charset="0"/>
                <a:cs typeface="Arial" pitchFamily="34" charset="0"/>
              </a:rPr>
              <a:t>}</a:t>
            </a:r>
          </a:p>
        </p:txBody>
      </p:sp>
      <p:sp>
        <p:nvSpPr>
          <p:cNvPr id="7" name="Rectangle 6"/>
          <p:cNvSpPr/>
          <p:nvPr/>
        </p:nvSpPr>
        <p:spPr>
          <a:xfrm>
            <a:off x="4572000" y="1969676"/>
            <a:ext cx="1944216" cy="307777"/>
          </a:xfrm>
          <a:prstGeom prst="rect">
            <a:avLst/>
          </a:prstGeom>
        </p:spPr>
        <p:txBody>
          <a:bodyPr wrap="square">
            <a:spAutoFit/>
          </a:bodyPr>
          <a:lstStyle/>
          <a:p>
            <a:r>
              <a:rPr lang="fr-FR" b="1" dirty="0" err="1">
                <a:latin typeface="Arial" pitchFamily="34" charset="0"/>
                <a:cs typeface="Arial" pitchFamily="34" charset="0"/>
              </a:rPr>
              <a:t>Writing</a:t>
            </a:r>
            <a:r>
              <a:rPr lang="fr-FR" b="1" dirty="0">
                <a:latin typeface="Arial" pitchFamily="34" charset="0"/>
                <a:cs typeface="Arial" pitchFamily="34" charset="0"/>
              </a:rPr>
              <a:t> </a:t>
            </a:r>
            <a:r>
              <a:rPr lang="fr-FR" b="1" dirty="0" err="1">
                <a:latin typeface="Arial" pitchFamily="34" charset="0"/>
                <a:cs typeface="Arial" pitchFamily="34" charset="0"/>
              </a:rPr>
              <a:t>example</a:t>
            </a:r>
            <a:endParaRPr lang="fr-FR" b="1" dirty="0">
              <a:solidFill>
                <a:srgbClr val="FF6600"/>
              </a:solidFill>
              <a:latin typeface="Arial" pitchFamily="34" charset="0"/>
              <a:cs typeface="Arial" pitchFamily="34" charset="0"/>
            </a:endParaRPr>
          </a:p>
        </p:txBody>
      </p:sp>
      <p:sp>
        <p:nvSpPr>
          <p:cNvPr id="8" name="Rectangle 7"/>
          <p:cNvSpPr/>
          <p:nvPr/>
        </p:nvSpPr>
        <p:spPr>
          <a:xfrm>
            <a:off x="179512" y="1916832"/>
            <a:ext cx="1944216" cy="307777"/>
          </a:xfrm>
          <a:prstGeom prst="rect">
            <a:avLst/>
          </a:prstGeom>
        </p:spPr>
        <p:txBody>
          <a:bodyPr wrap="square">
            <a:spAutoFit/>
          </a:bodyPr>
          <a:lstStyle/>
          <a:p>
            <a:r>
              <a:rPr lang="fr-FR" b="1" dirty="0">
                <a:latin typeface="Arial" pitchFamily="34" charset="0"/>
                <a:cs typeface="Arial" pitchFamily="34" charset="0"/>
              </a:rPr>
              <a:t>Reading </a:t>
            </a:r>
            <a:r>
              <a:rPr lang="fr-FR" b="1" dirty="0" err="1">
                <a:latin typeface="Arial" pitchFamily="34" charset="0"/>
                <a:cs typeface="Arial" pitchFamily="34" charset="0"/>
              </a:rPr>
              <a:t>example</a:t>
            </a:r>
            <a:endParaRPr lang="fr-FR" b="1" dirty="0">
              <a:solidFill>
                <a:srgbClr val="FF6600"/>
              </a:solidFill>
              <a:latin typeface="Arial" pitchFamily="34" charset="0"/>
              <a:cs typeface="Arial" pitchFamily="34" charset="0"/>
            </a:endParaRPr>
          </a:p>
        </p:txBody>
      </p:sp>
      <p:sp>
        <p:nvSpPr>
          <p:cNvPr id="9" name="Rectangle 8"/>
          <p:cNvSpPr/>
          <p:nvPr/>
        </p:nvSpPr>
        <p:spPr>
          <a:xfrm>
            <a:off x="6444208" y="1988840"/>
            <a:ext cx="2699792" cy="523220"/>
          </a:xfrm>
          <a:prstGeom prst="rect">
            <a:avLst/>
          </a:prstGeom>
        </p:spPr>
        <p:txBody>
          <a:bodyPr wrap="square">
            <a:spAutoFit/>
          </a:bodyPr>
          <a:lstStyle/>
          <a:p>
            <a:r>
              <a:rPr lang="en-US" b="1" dirty="0">
                <a:latin typeface="Arial" pitchFamily="34" charset="0"/>
                <a:cs typeface="Arial" pitchFamily="34" charset="0"/>
              </a:rPr>
              <a:t>Syntax</a:t>
            </a:r>
          </a:p>
          <a:p>
            <a:r>
              <a:rPr lang="en-US" dirty="0" err="1">
                <a:latin typeface="Arial" pitchFamily="34" charset="0"/>
                <a:cs typeface="Arial" pitchFamily="34" charset="0"/>
              </a:rPr>
              <a:t>EEPROM.write</a:t>
            </a:r>
            <a:r>
              <a:rPr lang="en-US" dirty="0">
                <a:latin typeface="Arial" pitchFamily="34" charset="0"/>
                <a:cs typeface="Arial" pitchFamily="34" charset="0"/>
              </a:rPr>
              <a:t>(address, value)</a:t>
            </a:r>
          </a:p>
        </p:txBody>
      </p:sp>
      <p:sp>
        <p:nvSpPr>
          <p:cNvPr id="10" name="Rectangle 9"/>
          <p:cNvSpPr/>
          <p:nvPr/>
        </p:nvSpPr>
        <p:spPr>
          <a:xfrm>
            <a:off x="0" y="6074132"/>
            <a:ext cx="9144000" cy="523220"/>
          </a:xfrm>
          <a:prstGeom prst="rect">
            <a:avLst/>
          </a:prstGeom>
        </p:spPr>
        <p:txBody>
          <a:bodyPr wrap="square">
            <a:spAutoFit/>
          </a:bodyPr>
          <a:lstStyle/>
          <a:p>
            <a:r>
              <a:rPr lang="en-US" b="1" i="1" dirty="0">
                <a:solidFill>
                  <a:srgbClr val="7030A0"/>
                </a:solidFill>
                <a:latin typeface="Arial" pitchFamily="34" charset="0"/>
                <a:cs typeface="Arial" pitchFamily="34" charset="0"/>
              </a:rPr>
              <a:t>Note: a writing EEPROM takes 3.3 </a:t>
            </a:r>
            <a:r>
              <a:rPr lang="en-US" b="1" i="1" dirty="0" err="1">
                <a:solidFill>
                  <a:srgbClr val="7030A0"/>
                </a:solidFill>
                <a:latin typeface="Arial" pitchFamily="34" charset="0"/>
                <a:cs typeface="Arial" pitchFamily="34" charset="0"/>
              </a:rPr>
              <a:t>ms.</a:t>
            </a:r>
            <a:r>
              <a:rPr lang="en-US" b="1" i="1" dirty="0">
                <a:solidFill>
                  <a:srgbClr val="7030A0"/>
                </a:solidFill>
                <a:latin typeface="Arial" pitchFamily="34" charset="0"/>
                <a:cs typeface="Arial" pitchFamily="34" charset="0"/>
              </a:rPr>
              <a:t> EEPROM memory has a specified life of 100,000 write/erase cycles. Be careful in the way we use it.</a:t>
            </a:r>
          </a:p>
        </p:txBody>
      </p:sp>
      <p:sp>
        <p:nvSpPr>
          <p:cNvPr id="11" name="Rectangle 10"/>
          <p:cNvSpPr/>
          <p:nvPr/>
        </p:nvSpPr>
        <p:spPr>
          <a:xfrm>
            <a:off x="1979712" y="1916832"/>
            <a:ext cx="2286000" cy="523220"/>
          </a:xfrm>
          <a:prstGeom prst="rect">
            <a:avLst/>
          </a:prstGeom>
        </p:spPr>
        <p:txBody>
          <a:bodyPr wrap="square">
            <a:spAutoFit/>
          </a:bodyPr>
          <a:lstStyle/>
          <a:p>
            <a:r>
              <a:rPr lang="fr-FR" b="1" dirty="0" err="1">
                <a:latin typeface="Arial" pitchFamily="34" charset="0"/>
                <a:cs typeface="Arial" pitchFamily="34" charset="0"/>
              </a:rPr>
              <a:t>Syntax</a:t>
            </a:r>
            <a:endParaRPr lang="fr-FR" b="1" dirty="0">
              <a:latin typeface="Arial" pitchFamily="34" charset="0"/>
              <a:cs typeface="Arial" pitchFamily="34" charset="0"/>
            </a:endParaRPr>
          </a:p>
          <a:p>
            <a:r>
              <a:rPr lang="fr-FR" dirty="0" err="1">
                <a:latin typeface="Arial" pitchFamily="34" charset="0"/>
                <a:cs typeface="Arial" pitchFamily="34" charset="0"/>
              </a:rPr>
              <a:t>EEPROM.read</a:t>
            </a:r>
            <a:r>
              <a:rPr lang="fr-FR" dirty="0">
                <a:latin typeface="Arial" pitchFamily="34" charset="0"/>
                <a:cs typeface="Arial" pitchFamily="34" charset="0"/>
              </a:rPr>
              <a:t>(</a:t>
            </a:r>
            <a:r>
              <a:rPr lang="fr-FR" dirty="0" err="1">
                <a:latin typeface="Arial" pitchFamily="34" charset="0"/>
                <a:cs typeface="Arial" pitchFamily="34" charset="0"/>
              </a:rPr>
              <a:t>address</a:t>
            </a:r>
            <a:r>
              <a:rPr lang="fr-FR" dirty="0">
                <a:latin typeface="Arial" pitchFamily="34" charset="0"/>
                <a:cs typeface="Arial" pitchFamily="34" charset="0"/>
              </a:rPr>
              <a:t>) </a:t>
            </a:r>
          </a:p>
        </p:txBody>
      </p:sp>
      <p:sp>
        <p:nvSpPr>
          <p:cNvPr id="12" name="Rectangle 11"/>
          <p:cNvSpPr/>
          <p:nvPr/>
        </p:nvSpPr>
        <p:spPr>
          <a:xfrm>
            <a:off x="4536504" y="4194954"/>
            <a:ext cx="4572000" cy="1754326"/>
          </a:xfrm>
          <a:prstGeom prst="rect">
            <a:avLst/>
          </a:prstGeom>
        </p:spPr>
        <p:txBody>
          <a:bodyPr>
            <a:spAutoFit/>
          </a:bodyPr>
          <a:lstStyle/>
          <a:p>
            <a:r>
              <a:rPr lang="en-US" sz="1200" b="1" dirty="0">
                <a:solidFill>
                  <a:srgbClr val="0070C0"/>
                </a:solidFill>
                <a:latin typeface="Arial" pitchFamily="34" charset="0"/>
                <a:cs typeface="Arial" pitchFamily="34" charset="0"/>
              </a:rPr>
              <a:t>/* EEPROM Clear: Sets all of the bytes of the EEPROM to 0.*/</a:t>
            </a:r>
          </a:p>
          <a:p>
            <a:r>
              <a:rPr lang="en-US" sz="1200" b="1" dirty="0">
                <a:solidFill>
                  <a:srgbClr val="0070C0"/>
                </a:solidFill>
                <a:latin typeface="Arial" pitchFamily="34" charset="0"/>
                <a:cs typeface="Arial" pitchFamily="34" charset="0"/>
              </a:rPr>
              <a:t>#include &lt;</a:t>
            </a:r>
            <a:r>
              <a:rPr lang="en-US" sz="1200" b="1" dirty="0" err="1">
                <a:solidFill>
                  <a:srgbClr val="0070C0"/>
                </a:solidFill>
                <a:latin typeface="Arial" pitchFamily="34" charset="0"/>
                <a:cs typeface="Arial" pitchFamily="34" charset="0"/>
              </a:rPr>
              <a:t>EEPROM.h</a:t>
            </a:r>
            <a:r>
              <a:rPr lang="en-US" sz="1200" b="1" dirty="0">
                <a:solidFill>
                  <a:srgbClr val="0070C0"/>
                </a:solidFill>
                <a:latin typeface="Arial" pitchFamily="34" charset="0"/>
                <a:cs typeface="Arial" pitchFamily="34" charset="0"/>
              </a:rPr>
              <a:t>&gt;</a:t>
            </a:r>
          </a:p>
          <a:p>
            <a:r>
              <a:rPr lang="en-US" sz="1200" b="1" dirty="0">
                <a:solidFill>
                  <a:srgbClr val="0070C0"/>
                </a:solidFill>
                <a:latin typeface="Arial" pitchFamily="34" charset="0"/>
                <a:cs typeface="Arial" pitchFamily="34" charset="0"/>
              </a:rPr>
              <a:t>void setup()</a:t>
            </a:r>
          </a:p>
          <a:p>
            <a:r>
              <a:rPr lang="en-US" sz="1200" b="1" dirty="0">
                <a:solidFill>
                  <a:srgbClr val="0070C0"/>
                </a:solidFill>
                <a:latin typeface="Arial" pitchFamily="34" charset="0"/>
                <a:cs typeface="Arial" pitchFamily="34" charset="0"/>
              </a:rPr>
              <a:t>{</a:t>
            </a:r>
          </a:p>
          <a:p>
            <a:r>
              <a:rPr lang="en-US" sz="1200" b="1" dirty="0">
                <a:solidFill>
                  <a:srgbClr val="0070C0"/>
                </a:solidFill>
                <a:latin typeface="Arial" pitchFamily="34" charset="0"/>
                <a:cs typeface="Arial" pitchFamily="34" charset="0"/>
              </a:rPr>
              <a:t>  // write a 0 to all 512 bytes of the EEPROM</a:t>
            </a:r>
          </a:p>
          <a:p>
            <a:r>
              <a:rPr lang="en-US" sz="1200" b="1" dirty="0">
                <a:solidFill>
                  <a:srgbClr val="0070C0"/>
                </a:solidFill>
                <a:latin typeface="Arial" pitchFamily="34" charset="0"/>
                <a:cs typeface="Arial" pitchFamily="34" charset="0"/>
              </a:rPr>
              <a:t>  for (</a:t>
            </a:r>
            <a:r>
              <a:rPr lang="en-US" sz="1200" b="1" dirty="0" err="1">
                <a:solidFill>
                  <a:srgbClr val="0070C0"/>
                </a:solidFill>
                <a:latin typeface="Arial" pitchFamily="34" charset="0"/>
                <a:cs typeface="Arial" pitchFamily="34" charset="0"/>
              </a:rPr>
              <a:t>int</a:t>
            </a:r>
            <a:r>
              <a:rPr lang="en-US" sz="1200" b="1" dirty="0">
                <a:solidFill>
                  <a:srgbClr val="0070C0"/>
                </a:solidFill>
                <a:latin typeface="Arial" pitchFamily="34" charset="0"/>
                <a:cs typeface="Arial" pitchFamily="34" charset="0"/>
              </a:rPr>
              <a:t> </a:t>
            </a:r>
            <a:r>
              <a:rPr lang="en-US" sz="1200" b="1" dirty="0" err="1">
                <a:solidFill>
                  <a:srgbClr val="0070C0"/>
                </a:solidFill>
                <a:latin typeface="Arial" pitchFamily="34" charset="0"/>
                <a:cs typeface="Arial" pitchFamily="34" charset="0"/>
              </a:rPr>
              <a:t>i</a:t>
            </a:r>
            <a:r>
              <a:rPr lang="en-US" sz="1200" b="1" dirty="0">
                <a:solidFill>
                  <a:srgbClr val="0070C0"/>
                </a:solidFill>
                <a:latin typeface="Arial" pitchFamily="34" charset="0"/>
                <a:cs typeface="Arial" pitchFamily="34" charset="0"/>
              </a:rPr>
              <a:t> = 0; </a:t>
            </a:r>
            <a:r>
              <a:rPr lang="en-US" sz="1200" b="1" dirty="0" err="1">
                <a:solidFill>
                  <a:srgbClr val="0070C0"/>
                </a:solidFill>
                <a:latin typeface="Arial" pitchFamily="34" charset="0"/>
                <a:cs typeface="Arial" pitchFamily="34" charset="0"/>
              </a:rPr>
              <a:t>i</a:t>
            </a:r>
            <a:r>
              <a:rPr lang="en-US" sz="1200" b="1" dirty="0">
                <a:solidFill>
                  <a:srgbClr val="0070C0"/>
                </a:solidFill>
                <a:latin typeface="Arial" pitchFamily="34" charset="0"/>
                <a:cs typeface="Arial" pitchFamily="34" charset="0"/>
              </a:rPr>
              <a:t> &lt; 512; </a:t>
            </a:r>
            <a:r>
              <a:rPr lang="en-US" sz="1200" b="1" dirty="0" err="1">
                <a:solidFill>
                  <a:srgbClr val="0070C0"/>
                </a:solidFill>
                <a:latin typeface="Arial" pitchFamily="34" charset="0"/>
                <a:cs typeface="Arial" pitchFamily="34" charset="0"/>
              </a:rPr>
              <a:t>i</a:t>
            </a:r>
            <a:r>
              <a:rPr lang="en-US" sz="1200" b="1" dirty="0">
                <a:solidFill>
                  <a:srgbClr val="0070C0"/>
                </a:solidFill>
                <a:latin typeface="Arial" pitchFamily="34" charset="0"/>
                <a:cs typeface="Arial" pitchFamily="34" charset="0"/>
              </a:rPr>
              <a:t>++) </a:t>
            </a:r>
            <a:r>
              <a:rPr lang="en-US" sz="1200" b="1" dirty="0" err="1">
                <a:solidFill>
                  <a:srgbClr val="FF6600"/>
                </a:solidFill>
                <a:latin typeface="Arial" pitchFamily="34" charset="0"/>
                <a:cs typeface="Arial" pitchFamily="34" charset="0"/>
              </a:rPr>
              <a:t>EEPROM.write</a:t>
            </a:r>
            <a:r>
              <a:rPr lang="en-US" sz="1200" b="1" dirty="0">
                <a:solidFill>
                  <a:srgbClr val="FF6600"/>
                </a:solidFill>
                <a:latin typeface="Arial" pitchFamily="34" charset="0"/>
                <a:cs typeface="Arial" pitchFamily="34" charset="0"/>
              </a:rPr>
              <a:t>(</a:t>
            </a:r>
            <a:r>
              <a:rPr lang="en-US" sz="1200" b="1" dirty="0" err="1">
                <a:solidFill>
                  <a:srgbClr val="FF6600"/>
                </a:solidFill>
                <a:latin typeface="Arial" pitchFamily="34" charset="0"/>
                <a:cs typeface="Arial" pitchFamily="34" charset="0"/>
              </a:rPr>
              <a:t>i</a:t>
            </a:r>
            <a:r>
              <a:rPr lang="en-US" sz="1200" b="1" dirty="0">
                <a:solidFill>
                  <a:srgbClr val="FF6600"/>
                </a:solidFill>
                <a:latin typeface="Arial" pitchFamily="34" charset="0"/>
                <a:cs typeface="Arial" pitchFamily="34" charset="0"/>
              </a:rPr>
              <a:t>, 0);</a:t>
            </a:r>
          </a:p>
          <a:p>
            <a:r>
              <a:rPr lang="en-US" sz="1200" b="1" dirty="0">
                <a:solidFill>
                  <a:srgbClr val="0070C0"/>
                </a:solidFill>
                <a:latin typeface="Arial" pitchFamily="34" charset="0"/>
                <a:cs typeface="Arial" pitchFamily="34" charset="0"/>
              </a:rPr>
              <a:t>}</a:t>
            </a:r>
          </a:p>
          <a:p>
            <a:r>
              <a:rPr lang="en-US" sz="1200" b="1" dirty="0">
                <a:solidFill>
                  <a:srgbClr val="0070C0"/>
                </a:solidFill>
                <a:latin typeface="Arial" pitchFamily="34" charset="0"/>
                <a:cs typeface="Arial" pitchFamily="34" charset="0"/>
              </a:rPr>
              <a:t>void loop() {</a:t>
            </a:r>
          </a:p>
          <a:p>
            <a:r>
              <a:rPr lang="en-US" sz="1200" b="1" dirty="0">
                <a:solidFill>
                  <a:srgbClr val="0070C0"/>
                </a:solidFill>
                <a:latin typeface="Arial" pitchFamily="34" charset="0"/>
                <a:cs typeface="Arial" pitchFamily="34" charset="0"/>
              </a:rPr>
              <a:t>}</a:t>
            </a:r>
            <a:endParaRPr lang="fr-FR" sz="1200" b="1" dirty="0">
              <a:solidFill>
                <a:srgbClr val="0070C0"/>
              </a:solidFill>
              <a:latin typeface="Arial" pitchFamily="34" charset="0"/>
              <a:cs typeface="Arial" pitchFamily="34" charset="0"/>
            </a:endParaRPr>
          </a:p>
        </p:txBody>
      </p:sp>
      <p:pic>
        <p:nvPicPr>
          <p:cNvPr id="13" name="Image 12">
            <a:hlinkClick r:id="rId2" action="ppaction://hlinksldjump"/>
            <a:extLst>
              <a:ext uri="{FF2B5EF4-FFF2-40B4-BE49-F238E27FC236}">
                <a16:creationId xmlns:a16="http://schemas.microsoft.com/office/drawing/2014/main" id="{E363FF44-2031-43DD-8835-DEABBFC6D98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59425"/>
                                        </p:tgtEl>
                                        <p:attrNameLst>
                                          <p:attrName>style.visibility</p:attrName>
                                        </p:attrNameLst>
                                      </p:cBhvr>
                                      <p:to>
                                        <p:strVal val="visible"/>
                                      </p:to>
                                    </p:set>
                                    <p:animEffect transition="in" filter="blinds(horizontal)">
                                      <p:cBhvr>
                                        <p:cTn id="20" dur="500"/>
                                        <p:tgtEl>
                                          <p:spTgt spid="3594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linds(horizontal)">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9425" grpId="0"/>
      <p:bldP spid="6" grpId="0"/>
      <p:bldP spid="7" grpId="0"/>
      <p:bldP spid="8" grpId="0"/>
      <p:bldP spid="9" grpId="0"/>
      <p:bldP spid="10" grpId="0"/>
      <p:bldP spid="11" grpId="0"/>
      <p:bldP spid="12"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257</a:t>
            </a:fld>
            <a:endParaRPr lang="fr-FR"/>
          </a:p>
        </p:txBody>
      </p:sp>
      <p:sp>
        <p:nvSpPr>
          <p:cNvPr id="4" name="Rectangle 3"/>
          <p:cNvSpPr>
            <a:spLocks noChangeArrowheads="1"/>
          </p:cNvSpPr>
          <p:nvPr/>
        </p:nvSpPr>
        <p:spPr bwMode="auto">
          <a:xfrm>
            <a:off x="1428728" y="3071798"/>
            <a:ext cx="6542194" cy="642954"/>
          </a:xfrm>
          <a:prstGeom prst="rect">
            <a:avLst/>
          </a:prstGeom>
          <a:solidFill>
            <a:srgbClr val="FF66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8 - 2 CREATE A LIBRAIRY</a:t>
            </a:r>
          </a:p>
        </p:txBody>
      </p:sp>
      <p:pic>
        <p:nvPicPr>
          <p:cNvPr id="5" name="Image 4">
            <a:hlinkClick r:id="rId2" action="ppaction://hlinksldjump"/>
            <a:extLst>
              <a:ext uri="{FF2B5EF4-FFF2-40B4-BE49-F238E27FC236}">
                <a16:creationId xmlns:a16="http://schemas.microsoft.com/office/drawing/2014/main" id="{0C4F26CD-E9D2-4A7D-848A-C532B2F1863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 GO FURTHER – GOOD PRACTICES - 1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258</a:t>
            </a:fld>
            <a:endParaRPr lang="fr-FR"/>
          </a:p>
        </p:txBody>
      </p:sp>
      <p:sp>
        <p:nvSpPr>
          <p:cNvPr id="387073" name="Rectangle 1"/>
          <p:cNvSpPr>
            <a:spLocks noChangeArrowheads="1"/>
          </p:cNvSpPr>
          <p:nvPr/>
        </p:nvSpPr>
        <p:spPr bwMode="auto">
          <a:xfrm>
            <a:off x="35496" y="482619"/>
            <a:ext cx="91440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cs typeface="Arial" charset="0"/>
              </a:rPr>
              <a:t>When you start to make big projects, it becomes useful or even essential to (very) well organize his code: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Calibri" pitchFamily="34" charset="0"/>
                <a:cs typeface="Arial" charset="0"/>
              </a:rPr>
              <a:t>separate your code into different files in order to have separate logical entities from each other.</a:t>
            </a:r>
            <a:endParaRPr kumimoji="0" lang="fr-FR" b="1" i="0" u="sng" strike="noStrike" cap="none" normalizeH="0" baseline="0" dirty="0">
              <a:ln>
                <a:noFill/>
              </a:ln>
              <a:solidFill>
                <a:schemeClr val="tx1"/>
              </a:solidFill>
              <a:effectLst/>
              <a:latin typeface="Calibri" pitchFamily="34" charset="0"/>
              <a:cs typeface="Arial" charset="0"/>
            </a:endParaRPr>
          </a:p>
        </p:txBody>
      </p:sp>
      <p:sp>
        <p:nvSpPr>
          <p:cNvPr id="387075" name="Rectangle 3"/>
          <p:cNvSpPr>
            <a:spLocks noChangeArrowheads="1"/>
          </p:cNvSpPr>
          <p:nvPr/>
        </p:nvSpPr>
        <p:spPr bwMode="auto">
          <a:xfrm>
            <a:off x="0" y="1071027"/>
            <a:ext cx="601216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Calibri" pitchFamily="34" charset="0"/>
                <a:cs typeface="Arial" charset="0"/>
              </a:rPr>
              <a:t>Generally, we do files by logic units.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Calibri" pitchFamily="34" charset="0"/>
                <a:cs typeface="Arial" charset="0"/>
              </a:rPr>
              <a:t>In practice: to create a new file in the Arduino IDE, simply click on the small arrow at the top of the editing of the code space and then click on "New tab" as highlighted in the screenshot below:</a:t>
            </a:r>
            <a:endParaRPr kumimoji="0" lang="fr-FR" i="1" u="none" strike="noStrike" cap="none" normalizeH="0" baseline="0" dirty="0">
              <a:ln>
                <a:noFill/>
              </a:ln>
              <a:solidFill>
                <a:schemeClr val="tx1"/>
              </a:solidFill>
              <a:effectLst/>
              <a:latin typeface="Calibri" pitchFamily="34" charset="0"/>
              <a:cs typeface="Arial" charset="0"/>
            </a:endParaRPr>
          </a:p>
        </p:txBody>
      </p:sp>
      <p:sp>
        <p:nvSpPr>
          <p:cNvPr id="8" name="Rectangle 7"/>
          <p:cNvSpPr/>
          <p:nvPr/>
        </p:nvSpPr>
        <p:spPr>
          <a:xfrm>
            <a:off x="0" y="2060848"/>
            <a:ext cx="6084168" cy="1815882"/>
          </a:xfrm>
          <a:prstGeom prst="rect">
            <a:avLst/>
          </a:prstGeom>
        </p:spPr>
        <p:txBody>
          <a:bodyPr wrap="square">
            <a:spAutoFit/>
          </a:bodyPr>
          <a:lstStyle/>
          <a:p>
            <a:pPr algn="just"/>
            <a:r>
              <a:rPr lang="en-US" dirty="0">
                <a:latin typeface="Calibri" pitchFamily="34" charset="0"/>
              </a:rPr>
              <a:t>Attention, whenever you want to create a new code file we will not create one but two!  </a:t>
            </a:r>
          </a:p>
          <a:p>
            <a:pPr algn="just"/>
            <a:r>
              <a:rPr lang="en-US" b="1" u="sng" dirty="0">
                <a:latin typeface="Calibri" pitchFamily="34" charset="0"/>
              </a:rPr>
              <a:t>1 - The file. h: </a:t>
            </a:r>
            <a:r>
              <a:rPr lang="en-US" dirty="0">
                <a:latin typeface="Calibri" pitchFamily="34" charset="0"/>
              </a:rPr>
              <a:t>the first file will have the extension .h meaning header. This file will regroup the prototypes of the functions as well as the definitions of structures or classes but we'll cover that later.  </a:t>
            </a:r>
          </a:p>
          <a:p>
            <a:pPr algn="just"/>
            <a:r>
              <a:rPr lang="en-US" b="1" dirty="0">
                <a:latin typeface="Calibri" pitchFamily="34" charset="0"/>
              </a:rPr>
              <a:t>Prototype of a function: </a:t>
            </a:r>
            <a:r>
              <a:rPr lang="en-US" dirty="0">
                <a:latin typeface="Calibri" pitchFamily="34" charset="0"/>
              </a:rPr>
              <a:t>sets the name of the function, what goes inside (parameters) and what comes out (the return variable).  So your main program will have an idea of how your function works outside.</a:t>
            </a:r>
            <a:endParaRPr lang="fr-FR" dirty="0">
              <a:latin typeface="Calibri" pitchFamily="34" charset="0"/>
            </a:endParaRPr>
          </a:p>
        </p:txBody>
      </p:sp>
      <p:pic>
        <p:nvPicPr>
          <p:cNvPr id="9" name="Image 8" descr="Capture-du-2014-02-18-21404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0143" y="1033538"/>
            <a:ext cx="2913578" cy="3465564"/>
          </a:xfrm>
          <a:prstGeom prst="rect">
            <a:avLst/>
          </a:prstGeom>
        </p:spPr>
      </p:pic>
      <p:sp>
        <p:nvSpPr>
          <p:cNvPr id="10" name="Rectangle 1"/>
          <p:cNvSpPr>
            <a:spLocks noChangeArrowheads="1"/>
          </p:cNvSpPr>
          <p:nvPr/>
        </p:nvSpPr>
        <p:spPr bwMode="auto">
          <a:xfrm>
            <a:off x="35496" y="4544541"/>
            <a:ext cx="6120680"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getHeure</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getMinute</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getSeconde</a:t>
            </a:r>
            <a:r>
              <a:rPr kumimoji="0" lang="fr-FR" b="1"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getJour</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getMois</a:t>
            </a:r>
            <a:r>
              <a:rPr kumimoji="0" lang="fr-FR" b="1"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getAnnee</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rgbClr val="CC6600"/>
                </a:solidFill>
                <a:effectLst/>
                <a:latin typeface="Calibri" pitchFamily="34" charset="0"/>
                <a:cs typeface="Arial" pitchFamily="34" charset="0"/>
              </a:rPr>
              <a:t>void</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setHeure</a:t>
            </a:r>
            <a:r>
              <a:rPr kumimoji="0" lang="fr-FR" b="1" i="0" u="none" strike="noStrike" cap="none" normalizeH="0" baseline="0" dirty="0">
                <a:ln>
                  <a:noFill/>
                </a:ln>
                <a:solidFill>
                  <a:schemeClr val="tx1"/>
                </a:solidFill>
                <a:effectLst/>
                <a:latin typeface="Calibri" pitchFamily="34" charset="0"/>
                <a:cs typeface="Arial" pitchFamily="34" charset="0"/>
              </a:rPr>
              <a:t>(</a:t>
            </a: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val);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CC6600"/>
                </a:solidFill>
                <a:effectLst/>
                <a:latin typeface="Calibri" pitchFamily="34" charset="0"/>
                <a:cs typeface="Arial" pitchFamily="34" charset="0"/>
              </a:rPr>
              <a:t>void</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setMinute</a:t>
            </a:r>
            <a:r>
              <a:rPr kumimoji="0" lang="fr-FR" b="1" i="0" u="none" strike="noStrike" cap="none" normalizeH="0" baseline="0" dirty="0">
                <a:ln>
                  <a:noFill/>
                </a:ln>
                <a:solidFill>
                  <a:schemeClr val="tx1"/>
                </a:solidFill>
                <a:effectLst/>
                <a:latin typeface="Calibri" pitchFamily="34" charset="0"/>
                <a:cs typeface="Arial" pitchFamily="34" charset="0"/>
              </a:rPr>
              <a:t>(</a:t>
            </a: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val); </a:t>
            </a:r>
            <a:r>
              <a:rPr kumimoji="0" lang="fr-FR" b="1" i="0" u="none" strike="noStrike" cap="none" normalizeH="0" baseline="0" dirty="0" err="1">
                <a:ln>
                  <a:noFill/>
                </a:ln>
                <a:solidFill>
                  <a:srgbClr val="CC6600"/>
                </a:solidFill>
                <a:effectLst/>
                <a:latin typeface="Calibri" pitchFamily="34" charset="0"/>
                <a:cs typeface="Arial" pitchFamily="34" charset="0"/>
              </a:rPr>
              <a:t>void</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setSeconde</a:t>
            </a:r>
            <a:r>
              <a:rPr kumimoji="0" lang="fr-FR" b="1" i="0" u="none" strike="noStrike" cap="none" normalizeH="0" baseline="0" dirty="0">
                <a:ln>
                  <a:noFill/>
                </a:ln>
                <a:solidFill>
                  <a:schemeClr val="tx1"/>
                </a:solidFill>
                <a:effectLst/>
                <a:latin typeface="Calibri" pitchFamily="34" charset="0"/>
                <a:cs typeface="Arial" pitchFamily="34" charset="0"/>
              </a:rPr>
              <a:t>(</a:t>
            </a: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val);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CC6600"/>
                </a:solidFill>
                <a:effectLst/>
                <a:latin typeface="Calibri" pitchFamily="34" charset="0"/>
                <a:cs typeface="Arial" pitchFamily="34" charset="0"/>
              </a:rPr>
              <a:t>void</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setJour</a:t>
            </a:r>
            <a:r>
              <a:rPr kumimoji="0" lang="fr-FR" b="1" i="0" u="none" strike="noStrike" cap="none" normalizeH="0" baseline="0" dirty="0">
                <a:ln>
                  <a:noFill/>
                </a:ln>
                <a:solidFill>
                  <a:schemeClr val="tx1"/>
                </a:solidFill>
                <a:effectLst/>
                <a:latin typeface="Calibri" pitchFamily="34" charset="0"/>
                <a:cs typeface="Arial" pitchFamily="34" charset="0"/>
              </a:rPr>
              <a:t>(</a:t>
            </a: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val); </a:t>
            </a:r>
            <a:r>
              <a:rPr kumimoji="0" lang="fr-FR" b="1" i="0" u="none" strike="noStrike" cap="none" normalizeH="0" baseline="0" dirty="0" err="1">
                <a:ln>
                  <a:noFill/>
                </a:ln>
                <a:solidFill>
                  <a:srgbClr val="CC6600"/>
                </a:solidFill>
                <a:effectLst/>
                <a:latin typeface="Calibri" pitchFamily="34" charset="0"/>
                <a:cs typeface="Arial" pitchFamily="34" charset="0"/>
              </a:rPr>
              <a:t>void</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setMois</a:t>
            </a:r>
            <a:r>
              <a:rPr kumimoji="0" lang="fr-FR" b="1" i="0" u="none" strike="noStrike" cap="none" normalizeH="0" baseline="0" dirty="0">
                <a:ln>
                  <a:noFill/>
                </a:ln>
                <a:solidFill>
                  <a:schemeClr val="tx1"/>
                </a:solidFill>
                <a:effectLst/>
                <a:latin typeface="Calibri" pitchFamily="34" charset="0"/>
                <a:cs typeface="Arial" pitchFamily="34" charset="0"/>
              </a:rPr>
              <a:t>(</a:t>
            </a: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val);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CC6600"/>
                </a:solidFill>
                <a:effectLst/>
                <a:latin typeface="Calibri" pitchFamily="34" charset="0"/>
                <a:cs typeface="Arial" pitchFamily="34" charset="0"/>
              </a:rPr>
              <a:t>void</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setAnnee</a:t>
            </a:r>
            <a:r>
              <a:rPr kumimoji="0" lang="fr-FR" b="1" i="0" u="none" strike="noStrike" cap="none" normalizeH="0" baseline="0" dirty="0">
                <a:ln>
                  <a:noFill/>
                </a:ln>
                <a:solidFill>
                  <a:schemeClr val="tx1"/>
                </a:solidFill>
                <a:effectLst/>
                <a:latin typeface="Calibri" pitchFamily="34" charset="0"/>
                <a:cs typeface="Arial" pitchFamily="34" charset="0"/>
              </a:rPr>
              <a:t>(</a:t>
            </a:r>
            <a:r>
              <a:rPr kumimoji="0" lang="fr-FR" b="1" i="0" u="none" strike="noStrike" cap="none" normalizeH="0" baseline="0" dirty="0">
                <a:ln>
                  <a:noFill/>
                </a:ln>
                <a:solidFill>
                  <a:srgbClr val="CC6600"/>
                </a:solidFill>
                <a:effectLst/>
                <a:latin typeface="Calibri" pitchFamily="34" charset="0"/>
                <a:cs typeface="Arial" pitchFamily="34" charset="0"/>
              </a:rPr>
              <a:t>char</a:t>
            </a:r>
            <a:r>
              <a:rPr kumimoji="0" lang="fr-FR" b="1" i="0" u="none" strike="noStrike" cap="none" normalizeH="0" baseline="0" dirty="0">
                <a:ln>
                  <a:noFill/>
                </a:ln>
                <a:solidFill>
                  <a:schemeClr val="tx1"/>
                </a:solidFill>
                <a:effectLst/>
                <a:latin typeface="Calibri" pitchFamily="34" charset="0"/>
                <a:cs typeface="Arial" pitchFamily="34" charset="0"/>
              </a:rPr>
              <a:t> val); </a:t>
            </a:r>
            <a:r>
              <a:rPr kumimoji="0" lang="fr-FR" b="1" i="0" u="none" strike="noStrike" cap="none" normalizeH="0" baseline="0" dirty="0" err="1">
                <a:ln>
                  <a:noFill/>
                </a:ln>
                <a:solidFill>
                  <a:srgbClr val="CC6600"/>
                </a:solidFill>
                <a:effectLst/>
                <a:latin typeface="Calibri" pitchFamily="34" charset="0"/>
                <a:cs typeface="Arial" pitchFamily="34" charset="0"/>
              </a:rPr>
              <a:t>void</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afficherDate</a:t>
            </a:r>
            <a:r>
              <a:rPr kumimoji="0" lang="fr-FR" b="1" i="0" u="none" strike="noStrike" cap="none" normalizeH="0" baseline="0" dirty="0">
                <a:ln>
                  <a:noFill/>
                </a:ln>
                <a:solidFill>
                  <a:schemeClr val="tx1"/>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CC6600"/>
                </a:solidFill>
                <a:effectLst/>
                <a:latin typeface="Calibri" pitchFamily="34" charset="0"/>
                <a:cs typeface="Arial" pitchFamily="34" charset="0"/>
              </a:rPr>
              <a:t>void</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afficherHeure</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rgbClr val="CC6600"/>
                </a:solidFill>
                <a:effectLst/>
                <a:latin typeface="Calibri" pitchFamily="34" charset="0"/>
                <a:cs typeface="Arial" pitchFamily="34" charset="0"/>
              </a:rPr>
              <a:t>void</a:t>
            </a:r>
            <a:r>
              <a:rPr kumimoji="0" lang="fr-FR" b="1" i="0" u="none" strike="noStrike" cap="none" normalizeH="0" baseline="0" dirty="0">
                <a:ln>
                  <a:noFill/>
                </a:ln>
                <a:solidFill>
                  <a:schemeClr val="tx1"/>
                </a:solidFill>
                <a:effectLst/>
                <a:latin typeface="Calibri" pitchFamily="34" charset="0"/>
                <a:cs typeface="Arial" pitchFamily="34" charset="0"/>
              </a:rPr>
              <a:t> </a:t>
            </a:r>
            <a:r>
              <a:rPr kumimoji="0" lang="fr-FR" b="1" i="0" u="none" strike="noStrike" cap="none" normalizeH="0" baseline="0" dirty="0" err="1">
                <a:ln>
                  <a:noFill/>
                </a:ln>
                <a:solidFill>
                  <a:schemeClr val="tx1"/>
                </a:solidFill>
                <a:effectLst/>
                <a:latin typeface="Calibri" pitchFamily="34" charset="0"/>
                <a:cs typeface="Arial" pitchFamily="34" charset="0"/>
              </a:rPr>
              <a:t>afficherDateHeure</a:t>
            </a:r>
            <a:r>
              <a:rPr kumimoji="0" lang="fr-FR" b="1" i="0" u="none" strike="noStrike" cap="none" normalizeH="0" baseline="0" dirty="0">
                <a:ln>
                  <a:noFill/>
                </a:ln>
                <a:solidFill>
                  <a:schemeClr val="tx1"/>
                </a:solidFill>
                <a:effectLst/>
                <a:latin typeface="Calibri" pitchFamily="34" charset="0"/>
                <a:cs typeface="Arial" pitchFamily="34" charset="0"/>
              </a:rPr>
              <a:t>(); </a:t>
            </a:r>
          </a:p>
        </p:txBody>
      </p:sp>
      <p:sp>
        <p:nvSpPr>
          <p:cNvPr id="11" name="Rectangle 10"/>
          <p:cNvSpPr/>
          <p:nvPr/>
        </p:nvSpPr>
        <p:spPr>
          <a:xfrm>
            <a:off x="35496" y="4273351"/>
            <a:ext cx="5148064" cy="307777"/>
          </a:xfrm>
          <a:prstGeom prst="rect">
            <a:avLst/>
          </a:prstGeom>
        </p:spPr>
        <p:txBody>
          <a:bodyPr wrap="square">
            <a:spAutoFit/>
          </a:bodyPr>
          <a:lstStyle/>
          <a:p>
            <a:pPr algn="just"/>
            <a:r>
              <a:rPr lang="fr-FR" b="1" i="1" u="sng" dirty="0">
                <a:latin typeface="Calibri" pitchFamily="34" charset="0"/>
              </a:rPr>
              <a:t>Example: </a:t>
            </a:r>
            <a:r>
              <a:rPr lang="fr-FR" b="1" i="1" u="sng" dirty="0" err="1">
                <a:latin typeface="Calibri" pitchFamily="34" charset="0"/>
              </a:rPr>
              <a:t>Let’s</a:t>
            </a:r>
            <a:r>
              <a:rPr lang="fr-FR" b="1" i="1" u="sng" dirty="0">
                <a:latin typeface="Calibri" pitchFamily="34" charset="0"/>
              </a:rPr>
              <a:t> imagine a file for </a:t>
            </a:r>
            <a:r>
              <a:rPr lang="fr-FR" dirty="0">
                <a:latin typeface="Calibri" pitchFamily="34" charset="0"/>
              </a:rPr>
              <a:t>RTC </a:t>
            </a:r>
            <a:r>
              <a:rPr lang="fr-FR" dirty="0" err="1">
                <a:latin typeface="Calibri" pitchFamily="34" charset="0"/>
              </a:rPr>
              <a:t>clock</a:t>
            </a:r>
            <a:r>
              <a:rPr lang="fr-FR" dirty="0">
                <a:latin typeface="Calibri" pitchFamily="34" charset="0"/>
              </a:rPr>
              <a:t> </a:t>
            </a:r>
            <a:r>
              <a:rPr lang="fr-FR" dirty="0" err="1">
                <a:latin typeface="Calibri" pitchFamily="34" charset="0"/>
              </a:rPr>
              <a:t>managing</a:t>
            </a:r>
            <a:r>
              <a:rPr lang="fr-FR" dirty="0">
                <a:latin typeface="Calibri" pitchFamily="34" charset="0"/>
              </a:rPr>
              <a:t> : </a:t>
            </a:r>
            <a:r>
              <a:rPr lang="fr-FR" b="1" dirty="0" err="1">
                <a:latin typeface="Calibri" pitchFamily="34" charset="0"/>
              </a:rPr>
              <a:t>horloge.h</a:t>
            </a:r>
            <a:endParaRPr lang="fr-FR" dirty="0">
              <a:latin typeface="Calibri" pitchFamily="34" charset="0"/>
            </a:endParaRPr>
          </a:p>
        </p:txBody>
      </p:sp>
      <p:sp>
        <p:nvSpPr>
          <p:cNvPr id="12" name="Rectangle 11"/>
          <p:cNvSpPr/>
          <p:nvPr/>
        </p:nvSpPr>
        <p:spPr>
          <a:xfrm>
            <a:off x="0" y="6074132"/>
            <a:ext cx="9144000" cy="523220"/>
          </a:xfrm>
          <a:prstGeom prst="rect">
            <a:avLst/>
          </a:prstGeom>
        </p:spPr>
        <p:txBody>
          <a:bodyPr wrap="square">
            <a:spAutoFit/>
          </a:bodyPr>
          <a:lstStyle/>
          <a:p>
            <a:r>
              <a:rPr lang="en-US" b="1" dirty="0">
                <a:latin typeface="Calibri" pitchFamily="34" charset="0"/>
                <a:cs typeface="Arial" pitchFamily="34" charset="0"/>
              </a:rPr>
              <a:t>As you can see, with these definitions we can know what is supposed to do the service through its name and the type of variable it handles input and output.</a:t>
            </a:r>
            <a:endParaRPr lang="fr-FR" b="1" dirty="0">
              <a:latin typeface="Calibri" pitchFamily="34" charset="0"/>
            </a:endParaRPr>
          </a:p>
        </p:txBody>
      </p:sp>
      <p:pic>
        <p:nvPicPr>
          <p:cNvPr id="13" name="Image 12">
            <a:hlinkClick r:id="rId3" action="ppaction://hlinksldjump"/>
            <a:extLst>
              <a:ext uri="{FF2B5EF4-FFF2-40B4-BE49-F238E27FC236}">
                <a16:creationId xmlns:a16="http://schemas.microsoft.com/office/drawing/2014/main" id="{3DF506AC-A46A-4EC3-B4A9-63381AB29B5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 GO FURTHER – GOOD PRACTICES - 2</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259</a:t>
            </a:fld>
            <a:endParaRPr lang="fr-FR"/>
          </a:p>
        </p:txBody>
      </p:sp>
      <p:sp>
        <p:nvSpPr>
          <p:cNvPr id="507905" name="Rectangle 1"/>
          <p:cNvSpPr>
            <a:spLocks noChangeArrowheads="1"/>
          </p:cNvSpPr>
          <p:nvPr/>
        </p:nvSpPr>
        <p:spPr bwMode="auto">
          <a:xfrm>
            <a:off x="1" y="3069541"/>
            <a:ext cx="5148064"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sng" strike="noStrike" cap="none" normalizeH="0" baseline="0" dirty="0">
                <a:ln>
                  <a:noFill/>
                </a:ln>
                <a:solidFill>
                  <a:schemeClr val="tx1"/>
                </a:solidFill>
                <a:effectLst/>
                <a:latin typeface="Arial" pitchFamily="34" charset="0"/>
                <a:cs typeface="Arial" pitchFamily="34" charset="0"/>
              </a:rPr>
              <a:t>3 - Link our files to the main program: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a:ln>
                  <a:noFill/>
                </a:ln>
                <a:solidFill>
                  <a:schemeClr val="tx1"/>
                </a:solidFill>
                <a:effectLst/>
                <a:latin typeface="Arial" pitchFamily="34" charset="0"/>
                <a:cs typeface="Arial" pitchFamily="34" charset="0"/>
              </a:rPr>
              <a:t>1 - Please make sure that your .h and .</a:t>
            </a:r>
            <a:r>
              <a:rPr kumimoji="0" lang="en-US" b="1" i="0" strike="noStrike" cap="none" normalizeH="0" baseline="0" dirty="0" err="1">
                <a:ln>
                  <a:noFill/>
                </a:ln>
                <a:solidFill>
                  <a:schemeClr val="tx1"/>
                </a:solidFill>
                <a:effectLst/>
                <a:latin typeface="Arial" pitchFamily="34" charset="0"/>
                <a:cs typeface="Arial" pitchFamily="34" charset="0"/>
              </a:rPr>
              <a:t>cpp</a:t>
            </a:r>
            <a:r>
              <a:rPr kumimoji="0" lang="en-US" b="1" i="0" strike="noStrike" cap="none" normalizeH="0" baseline="0" dirty="0">
                <a:ln>
                  <a:noFill/>
                </a:ln>
                <a:solidFill>
                  <a:schemeClr val="tx1"/>
                </a:solidFill>
                <a:effectLst/>
                <a:latin typeface="Arial" pitchFamily="34" charset="0"/>
                <a:cs typeface="Arial" pitchFamily="34" charset="0"/>
              </a:rPr>
              <a:t> files are in the same folder as your .</a:t>
            </a:r>
            <a:r>
              <a:rPr kumimoji="0" lang="en-US" b="1" i="0" strike="noStrike" cap="none" normalizeH="0" baseline="0" dirty="0" err="1">
                <a:ln>
                  <a:noFill/>
                </a:ln>
                <a:solidFill>
                  <a:schemeClr val="tx1"/>
                </a:solidFill>
                <a:effectLst/>
                <a:latin typeface="Arial" pitchFamily="34" charset="0"/>
                <a:cs typeface="Arial" pitchFamily="34" charset="0"/>
              </a:rPr>
              <a:t>ino</a:t>
            </a:r>
            <a:r>
              <a:rPr kumimoji="0" lang="en-US" b="1" i="0" strike="noStrike" cap="none" normalizeH="0" baseline="0" dirty="0">
                <a:ln>
                  <a:noFill/>
                </a:ln>
                <a:solidFill>
                  <a:schemeClr val="tx1"/>
                </a:solidFill>
                <a:effectLst/>
                <a:latin typeface="Arial"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a:ln>
                  <a:noFill/>
                </a:ln>
                <a:solidFill>
                  <a:schemeClr val="tx1"/>
                </a:solidFill>
                <a:effectLst/>
                <a:latin typeface="Arial" pitchFamily="34" charset="0"/>
                <a:cs typeface="Arial" pitchFamily="34" charset="0"/>
              </a:rPr>
              <a:t>2 - include the at the top of your file's .h file: #include "</a:t>
            </a:r>
            <a:r>
              <a:rPr kumimoji="0" lang="en-US" b="1" i="0" strike="noStrike" cap="none" normalizeH="0" baseline="0" dirty="0" err="1">
                <a:ln>
                  <a:noFill/>
                </a:ln>
                <a:solidFill>
                  <a:schemeClr val="tx1"/>
                </a:solidFill>
                <a:effectLst/>
                <a:latin typeface="Arial" pitchFamily="34" charset="0"/>
                <a:cs typeface="Arial" pitchFamily="34" charset="0"/>
              </a:rPr>
              <a:t>horloge.h</a:t>
            </a:r>
            <a:r>
              <a:rPr kumimoji="0" lang="en-US" b="1" i="0" strike="noStrike" cap="none" normalizeH="0" baseline="0" dirty="0">
                <a:ln>
                  <a:noFill/>
                </a:ln>
                <a:solidFill>
                  <a:schemeClr val="tx1"/>
                </a:solidFill>
                <a:effectLst/>
                <a:latin typeface="Arial" pitchFamily="34" charset="0"/>
                <a:cs typeface="Arial" pitchFamily="34" charset="0"/>
              </a:rPr>
              <a:t>"</a:t>
            </a:r>
            <a:endParaRPr kumimoji="0" lang="fr-FR" b="0" i="0" strike="noStrike" cap="none" normalizeH="0" baseline="0" dirty="0">
              <a:ln>
                <a:noFill/>
              </a:ln>
              <a:solidFill>
                <a:schemeClr val="tx1"/>
              </a:solidFill>
              <a:effectLst/>
              <a:latin typeface="Arial" pitchFamily="34" charset="0"/>
              <a:cs typeface="Arial" pitchFamily="34" charset="0"/>
            </a:endParaRPr>
          </a:p>
        </p:txBody>
      </p:sp>
      <p:pic>
        <p:nvPicPr>
          <p:cNvPr id="507906" name="Picture 2" descr="[ Arduino Annexe F ] Organisez votre code en fichiers"/>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932040" y="3356992"/>
            <a:ext cx="3705225" cy="695325"/>
          </a:xfrm>
          <a:prstGeom prst="rect">
            <a:avLst/>
          </a:prstGeom>
          <a:noFill/>
        </p:spPr>
      </p:pic>
      <p:sp>
        <p:nvSpPr>
          <p:cNvPr id="507907" name="Rectangle 3"/>
          <p:cNvSpPr>
            <a:spLocks noChangeArrowheads="1"/>
          </p:cNvSpPr>
          <p:nvPr/>
        </p:nvSpPr>
        <p:spPr bwMode="auto">
          <a:xfrm>
            <a:off x="0" y="4743579"/>
            <a:ext cx="9144000" cy="16773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hangingPunct="0"/>
            <a:r>
              <a:rPr kumimoji="0" lang="en-US" b="1" i="0" u="sng" strike="noStrike" cap="none" normalizeH="0" baseline="0" dirty="0">
                <a:ln>
                  <a:noFill/>
                </a:ln>
                <a:solidFill>
                  <a:schemeClr val="tx1"/>
                </a:solidFill>
                <a:effectLst/>
                <a:latin typeface="Arial" pitchFamily="34" charset="0"/>
                <a:cs typeface="Arial" pitchFamily="34" charset="0"/>
              </a:rPr>
              <a:t>4 - Use: </a:t>
            </a:r>
          </a:p>
          <a:p>
            <a:pPr lvl="0" eaLnBrk="0" hangingPunct="0"/>
            <a:r>
              <a:rPr kumimoji="0" lang="en-US" b="1" i="0" strike="noStrike" cap="none" normalizeH="0" baseline="0" dirty="0">
                <a:ln>
                  <a:noFill/>
                </a:ln>
                <a:solidFill>
                  <a:schemeClr val="tx1"/>
                </a:solidFill>
                <a:effectLst/>
                <a:latin typeface="Arial" pitchFamily="34" charset="0"/>
                <a:cs typeface="Arial" pitchFamily="34" charset="0"/>
              </a:rPr>
              <a:t>you can now make simple calls to your custom functions in the program (setup(), loop() functions...!).  </a:t>
            </a:r>
          </a:p>
          <a:p>
            <a:pPr lvl="0" eaLnBrk="0" hangingPunct="0"/>
            <a:endParaRPr lang="en-US" b="1" dirty="0">
              <a:latin typeface="Arial" pitchFamily="34" charset="0"/>
              <a:cs typeface="Arial" pitchFamily="34" charset="0"/>
            </a:endParaRPr>
          </a:p>
          <a:p>
            <a:pPr lvl="0" eaLnBrk="0" hangingPunct="0"/>
            <a:r>
              <a:rPr kumimoji="0" lang="en-US" b="1" i="0" strike="noStrike" cap="none" normalizeH="0" baseline="0" dirty="0">
                <a:ln>
                  <a:noFill/>
                </a:ln>
                <a:solidFill>
                  <a:schemeClr val="tx1"/>
                </a:solidFill>
                <a:effectLst/>
                <a:latin typeface="Arial" pitchFamily="34" charset="0"/>
                <a:cs typeface="Arial" pitchFamily="34" charset="0"/>
              </a:rPr>
              <a:t>Now, when you compile, the compiler will fetch the file pointed by the include, compile it, then link it in your main program. </a:t>
            </a:r>
          </a:p>
          <a:p>
            <a:pPr lvl="0" eaLnBrk="0" hangingPunct="0"/>
            <a:r>
              <a:rPr kumimoji="0" lang="en-US" sz="1100" b="1" i="0" strike="noStrike" cap="none" normalizeH="0" baseline="0" dirty="0">
                <a:ln>
                  <a:noFill/>
                </a:ln>
                <a:solidFill>
                  <a:schemeClr val="tx1"/>
                </a:solidFill>
                <a:effectLst/>
                <a:latin typeface="Arial" pitchFamily="34" charset="0"/>
                <a:cs typeface="Arial" pitchFamily="34" charset="0"/>
              </a:rPr>
              <a:t>Remark1: it can happen that the connection with the symbols/library Arduino does not correctly. In this case, add the following at the beginning of your .h or .</a:t>
            </a:r>
            <a:r>
              <a:rPr kumimoji="0" lang="en-US" sz="1100" b="1" i="0" strike="noStrike" cap="none" normalizeH="0" baseline="0" dirty="0" err="1">
                <a:ln>
                  <a:noFill/>
                </a:ln>
                <a:solidFill>
                  <a:schemeClr val="tx1"/>
                </a:solidFill>
                <a:effectLst/>
                <a:latin typeface="Arial" pitchFamily="34" charset="0"/>
                <a:cs typeface="Arial" pitchFamily="34" charset="0"/>
              </a:rPr>
              <a:t>cpp</a:t>
            </a:r>
            <a:r>
              <a:rPr kumimoji="0" lang="en-US" sz="1100" b="1" i="0" strike="noStrike" cap="none" normalizeH="0" baseline="0" dirty="0">
                <a:ln>
                  <a:noFill/>
                </a:ln>
                <a:solidFill>
                  <a:schemeClr val="tx1"/>
                </a:solidFill>
                <a:effectLst/>
                <a:latin typeface="Arial" pitchFamily="34" charset="0"/>
                <a:cs typeface="Arial" pitchFamily="34" charset="0"/>
              </a:rPr>
              <a:t> include: #include "</a:t>
            </a:r>
            <a:r>
              <a:rPr kumimoji="0" lang="en-US" sz="1100" b="1" i="0" strike="noStrike" cap="none" normalizeH="0" baseline="0" dirty="0" err="1">
                <a:ln>
                  <a:noFill/>
                </a:ln>
                <a:solidFill>
                  <a:schemeClr val="tx1"/>
                </a:solidFill>
                <a:effectLst/>
                <a:latin typeface="Arial" pitchFamily="34" charset="0"/>
                <a:cs typeface="Arial" pitchFamily="34" charset="0"/>
              </a:rPr>
              <a:t>Arduino.h</a:t>
            </a:r>
            <a:r>
              <a:rPr kumimoji="0" lang="en-US" sz="1100" b="1" i="0" strike="noStrike" cap="none" normalizeH="0" baseline="0" dirty="0">
                <a:ln>
                  <a:noFill/>
                </a:ln>
                <a:solidFill>
                  <a:schemeClr val="tx1"/>
                </a:solidFill>
                <a:effectLst/>
                <a:latin typeface="Arial" pitchFamily="34" charset="0"/>
                <a:cs typeface="Arial" pitchFamily="34" charset="0"/>
              </a:rPr>
              <a:t>" </a:t>
            </a:r>
          </a:p>
          <a:p>
            <a:pPr lvl="0" eaLnBrk="0" hangingPunct="0"/>
            <a:r>
              <a:rPr lang="en-US" sz="1100" b="1" dirty="0">
                <a:latin typeface="Arial" pitchFamily="34" charset="0"/>
                <a:cs typeface="Arial" pitchFamily="34" charset="0"/>
              </a:rPr>
              <a:t>R</a:t>
            </a:r>
            <a:r>
              <a:rPr kumimoji="0" lang="en-US" sz="1100" b="1" i="0" strike="noStrike" cap="none" normalizeH="0" baseline="0" dirty="0">
                <a:ln>
                  <a:noFill/>
                </a:ln>
                <a:solidFill>
                  <a:schemeClr val="tx1"/>
                </a:solidFill>
                <a:effectLst/>
                <a:latin typeface="Arial" pitchFamily="34" charset="0"/>
                <a:cs typeface="Arial" pitchFamily="34" charset="0"/>
              </a:rPr>
              <a:t>emark2: with this technique: you can code in C++ to create classes and thus push the Organization even further!</a:t>
            </a:r>
            <a:endParaRPr kumimoji="0" lang="fr-FR" sz="1000" b="0" i="0" strike="noStrike" cap="none" normalizeH="0" baseline="0" dirty="0">
              <a:ln>
                <a:noFill/>
              </a:ln>
              <a:solidFill>
                <a:schemeClr val="tx1"/>
              </a:solidFill>
              <a:effectLst/>
              <a:latin typeface="Arial" pitchFamily="34" charset="0"/>
              <a:cs typeface="Arial" pitchFamily="34" charset="0"/>
            </a:endParaRPr>
          </a:p>
        </p:txBody>
      </p:sp>
      <p:sp>
        <p:nvSpPr>
          <p:cNvPr id="9" name="Rectangle 2"/>
          <p:cNvSpPr>
            <a:spLocks noChangeArrowheads="1"/>
          </p:cNvSpPr>
          <p:nvPr/>
        </p:nvSpPr>
        <p:spPr bwMode="auto">
          <a:xfrm>
            <a:off x="0" y="548680"/>
            <a:ext cx="4680642"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kumimoji="0" lang="en-US" b="1" i="0" u="sng" strike="noStrike" cap="none" normalizeH="0" baseline="0" dirty="0">
                <a:ln>
                  <a:noFill/>
                </a:ln>
                <a:solidFill>
                  <a:schemeClr val="tx1"/>
                </a:solidFill>
                <a:effectLst/>
                <a:latin typeface="Arial" pitchFamily="34" charset="0"/>
                <a:cs typeface="Arial" pitchFamily="34" charset="0"/>
              </a:rPr>
              <a:t>2 - The second file .</a:t>
            </a:r>
            <a:r>
              <a:rPr kumimoji="0" lang="en-US" b="1" i="0" u="sng" strike="noStrike" cap="none" normalizeH="0" baseline="0" dirty="0" err="1">
                <a:ln>
                  <a:noFill/>
                </a:ln>
                <a:solidFill>
                  <a:schemeClr val="tx1"/>
                </a:solidFill>
                <a:effectLst/>
                <a:latin typeface="Arial" pitchFamily="34" charset="0"/>
                <a:cs typeface="Arial" pitchFamily="34" charset="0"/>
              </a:rPr>
              <a:t>cpp</a:t>
            </a:r>
            <a:r>
              <a:rPr kumimoji="0" lang="en-US" b="1" i="0" u="sng" strike="noStrike" cap="none" normalizeH="0" baseline="0" dirty="0">
                <a:ln>
                  <a:noFill/>
                </a:ln>
                <a:solidFill>
                  <a:schemeClr val="tx1"/>
                </a:solidFill>
                <a:effectLst/>
                <a:latin typeface="Arial" pitchFamily="34" charset="0"/>
                <a:cs typeface="Arial" pitchFamily="34" charset="0"/>
              </a:rPr>
              <a:t>: </a:t>
            </a:r>
          </a:p>
          <a:p>
            <a:pPr lvl="0"/>
            <a:r>
              <a:rPr kumimoji="0" lang="en-US" b="1" i="0" strike="noStrike" cap="none" normalizeH="0" baseline="0" dirty="0">
                <a:ln>
                  <a:noFill/>
                </a:ln>
                <a:solidFill>
                  <a:schemeClr val="tx1"/>
                </a:solidFill>
                <a:effectLst/>
                <a:latin typeface="Arial" pitchFamily="34" charset="0"/>
                <a:cs typeface="Arial" pitchFamily="34" charset="0"/>
              </a:rPr>
              <a:t>it is used to implement the functions defined in the .h, i.e. write the content of your functions, </a:t>
            </a:r>
          </a:p>
          <a:p>
            <a:pPr lvl="0"/>
            <a:r>
              <a:rPr lang="en-US" b="1" dirty="0">
                <a:latin typeface="Arial" pitchFamily="34" charset="0"/>
                <a:cs typeface="Arial" pitchFamily="34" charset="0"/>
              </a:rPr>
              <a:t>F</a:t>
            </a:r>
            <a:r>
              <a:rPr kumimoji="0" lang="en-US" b="1" i="0" strike="noStrike" cap="none" normalizeH="0" baseline="0" dirty="0">
                <a:ln>
                  <a:noFill/>
                </a:ln>
                <a:solidFill>
                  <a:schemeClr val="tx1"/>
                </a:solidFill>
                <a:effectLst/>
                <a:latin typeface="Arial" pitchFamily="34" charset="0"/>
                <a:cs typeface="Arial" pitchFamily="34" charset="0"/>
              </a:rPr>
              <a:t>irst step: include file prototypes via the #include preprocessor command: </a:t>
            </a:r>
          </a:p>
          <a:p>
            <a:pPr lvl="0"/>
            <a:r>
              <a:rPr lang="en-US" b="1" dirty="0">
                <a:latin typeface="Arial" pitchFamily="34" charset="0"/>
                <a:cs typeface="Arial" pitchFamily="34" charset="0"/>
              </a:rPr>
              <a:t>F</a:t>
            </a:r>
            <a:r>
              <a:rPr kumimoji="0" lang="en-US" b="1" i="0" strike="noStrike" cap="none" normalizeH="0" baseline="0" dirty="0">
                <a:ln>
                  <a:noFill/>
                </a:ln>
                <a:solidFill>
                  <a:schemeClr val="tx1"/>
                </a:solidFill>
                <a:effectLst/>
                <a:latin typeface="Arial" pitchFamily="34" charset="0"/>
                <a:cs typeface="Arial" pitchFamily="34" charset="0"/>
              </a:rPr>
              <a:t>or example: </a:t>
            </a:r>
          </a:p>
          <a:p>
            <a:pPr lvl="0"/>
            <a:r>
              <a:rPr kumimoji="0" lang="en-US" b="1" i="0" strike="noStrike" cap="none" normalizeH="0" baseline="0" dirty="0">
                <a:ln>
                  <a:noFill/>
                </a:ln>
                <a:solidFill>
                  <a:schemeClr val="tx1"/>
                </a:solidFill>
                <a:effectLst/>
                <a:latin typeface="Arial" pitchFamily="34" charset="0"/>
                <a:cs typeface="Arial" pitchFamily="34" charset="0"/>
              </a:rPr>
              <a:t>#include "</a:t>
            </a:r>
            <a:r>
              <a:rPr kumimoji="0" lang="en-US" b="1" i="0" strike="noStrike" cap="none" normalizeH="0" baseline="0" dirty="0" err="1">
                <a:ln>
                  <a:noFill/>
                </a:ln>
                <a:solidFill>
                  <a:schemeClr val="tx1"/>
                </a:solidFill>
                <a:effectLst/>
                <a:latin typeface="Arial" pitchFamily="34" charset="0"/>
                <a:cs typeface="Arial" pitchFamily="34" charset="0"/>
              </a:rPr>
              <a:t>horloge.h</a:t>
            </a:r>
            <a:r>
              <a:rPr kumimoji="0" lang="en-US" b="1" i="0" strike="noStrike" cap="none" normalizeH="0" baseline="0" dirty="0">
                <a:ln>
                  <a:noFill/>
                </a:ln>
                <a:solidFill>
                  <a:schemeClr val="tx1"/>
                </a:solidFill>
                <a:effectLst/>
                <a:latin typeface="Arial" pitchFamily="34" charset="0"/>
                <a:cs typeface="Arial" pitchFamily="34" charset="0"/>
              </a:rPr>
              <a:t>" / / </a:t>
            </a:r>
            <a:r>
              <a:rPr kumimoji="0" lang="en-US" b="1" i="0" strike="noStrike" cap="none" normalizeH="0" baseline="0" dirty="0" err="1">
                <a:ln>
                  <a:noFill/>
                </a:ln>
                <a:solidFill>
                  <a:schemeClr val="tx1"/>
                </a:solidFill>
                <a:effectLst/>
                <a:latin typeface="Arial" pitchFamily="34" charset="0"/>
                <a:cs typeface="Arial" pitchFamily="34" charset="0"/>
              </a:rPr>
              <a:t>horloge.h</a:t>
            </a:r>
            <a:r>
              <a:rPr kumimoji="0" lang="en-US" b="1" i="0" strike="noStrike" cap="none" normalizeH="0" baseline="0" dirty="0">
                <a:ln>
                  <a:noFill/>
                </a:ln>
                <a:solidFill>
                  <a:schemeClr val="tx1"/>
                </a:solidFill>
                <a:effectLst/>
                <a:latin typeface="Arial" pitchFamily="34" charset="0"/>
                <a:cs typeface="Arial" pitchFamily="34" charset="0"/>
              </a:rPr>
              <a:t> for our example </a:t>
            </a:r>
          </a:p>
          <a:p>
            <a:pPr lvl="0"/>
            <a:endParaRPr lang="en-US" b="1" dirty="0">
              <a:latin typeface="Arial" pitchFamily="34" charset="0"/>
              <a:cs typeface="Arial" pitchFamily="34" charset="0"/>
            </a:endParaRPr>
          </a:p>
          <a:p>
            <a:pPr lvl="0"/>
            <a:r>
              <a:rPr kumimoji="0" lang="en-US" b="1" i="0" strike="noStrike" cap="none" normalizeH="0" baseline="0" dirty="0">
                <a:ln>
                  <a:noFill/>
                </a:ln>
                <a:solidFill>
                  <a:schemeClr val="tx1"/>
                </a:solidFill>
                <a:effectLst/>
                <a:latin typeface="Arial" pitchFamily="34" charset="0"/>
                <a:cs typeface="Arial" pitchFamily="34" charset="0"/>
              </a:rPr>
              <a:t>Attention: this line should be the first of your .</a:t>
            </a:r>
            <a:r>
              <a:rPr kumimoji="0" lang="en-US" b="1" i="0" strike="noStrike" cap="none" normalizeH="0" baseline="0" dirty="0" err="1">
                <a:ln>
                  <a:noFill/>
                </a:ln>
                <a:solidFill>
                  <a:schemeClr val="tx1"/>
                </a:solidFill>
                <a:effectLst/>
                <a:latin typeface="Arial" pitchFamily="34" charset="0"/>
                <a:cs typeface="Arial" pitchFamily="34" charset="0"/>
              </a:rPr>
              <a:t>cpp</a:t>
            </a:r>
            <a:r>
              <a:rPr kumimoji="0" lang="en-US" b="1" i="0" strike="noStrike" cap="none" normalizeH="0" baseline="0" dirty="0">
                <a:ln>
                  <a:noFill/>
                </a:ln>
                <a:solidFill>
                  <a:schemeClr val="tx1"/>
                </a:solidFill>
                <a:effectLst/>
                <a:latin typeface="Arial" pitchFamily="34" charset="0"/>
                <a:cs typeface="Arial" pitchFamily="34" charset="0"/>
              </a:rPr>
              <a:t> file and it does not; at the end.</a:t>
            </a:r>
            <a:endParaRPr kumimoji="0" lang="fr-FR" b="0" i="0" strike="noStrike" cap="none" normalizeH="0" baseline="0" dirty="0">
              <a:ln>
                <a:noFill/>
              </a:ln>
              <a:solidFill>
                <a:schemeClr val="tx1"/>
              </a:solidFill>
              <a:effectLst/>
              <a:latin typeface="Arial" pitchFamily="34" charset="0"/>
              <a:cs typeface="Arial" pitchFamily="34" charset="0"/>
            </a:endParaRPr>
          </a:p>
        </p:txBody>
      </p:sp>
      <p:sp>
        <p:nvSpPr>
          <p:cNvPr id="10" name="Rectangle 4"/>
          <p:cNvSpPr>
            <a:spLocks noChangeArrowheads="1"/>
          </p:cNvSpPr>
          <p:nvPr/>
        </p:nvSpPr>
        <p:spPr bwMode="auto">
          <a:xfrm>
            <a:off x="4572000" y="836712"/>
            <a:ext cx="4572000" cy="2446824"/>
          </a:xfrm>
          <a:prstGeom prst="rect">
            <a:avLst/>
          </a:prstGeom>
          <a:solidFill>
            <a:srgbClr val="EDF1F5"/>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rgbClr val="7E7E7E"/>
                </a:solidFill>
                <a:effectLst/>
                <a:latin typeface="Ubuntu Mono"/>
                <a:cs typeface="Arial" pitchFamily="34" charset="0"/>
              </a:rPr>
              <a:t>/* fichier horloge.cpp */</a:t>
            </a:r>
            <a:r>
              <a:rPr kumimoji="0" lang="fr-FR" sz="900" b="0" i="0" u="none" strike="noStrike" cap="none" normalizeH="0" baseline="0" dirty="0">
                <a:ln>
                  <a:noFill/>
                </a:ln>
                <a:solidFill>
                  <a:schemeClr val="tx1"/>
                </a:solidFill>
                <a:effectLst/>
                <a:latin typeface="Ubuntu Mono"/>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chemeClr val="tx1"/>
                </a:solidFill>
                <a:effectLst/>
                <a:latin typeface="Ubuntu Mono"/>
                <a:cs typeface="Arial" pitchFamily="34" charset="0"/>
              </a:rPr>
              <a:t>include</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horloge.h</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getHeure</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getHeure</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a:ln>
                  <a:noFill/>
                </a:ln>
                <a:solidFill>
                  <a:srgbClr val="CC6600"/>
                </a:solidFill>
                <a:effectLst/>
                <a:latin typeface="Ubuntu Mono"/>
                <a:cs typeface="Arial" pitchFamily="34" charset="0"/>
              </a:rPr>
              <a:t>return</a:t>
            </a:r>
            <a:r>
              <a:rPr kumimoji="0" lang="fr-FR" sz="900" b="0" i="0" u="none" strike="noStrike" cap="none" normalizeH="0" baseline="0" dirty="0">
                <a:ln>
                  <a:noFill/>
                </a:ln>
                <a:solidFill>
                  <a:schemeClr val="tx1"/>
                </a:solidFill>
                <a:effectLst/>
                <a:latin typeface="Ubuntu Mono"/>
                <a:cs typeface="Arial" pitchFamily="34" charset="0"/>
              </a:rPr>
              <a:t> 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getMinute</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getHeure</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a:ln>
                  <a:noFill/>
                </a:ln>
                <a:solidFill>
                  <a:srgbClr val="CC6600"/>
                </a:solidFill>
                <a:effectLst/>
                <a:latin typeface="Ubuntu Mono"/>
                <a:cs typeface="Arial" pitchFamily="34" charset="0"/>
              </a:rPr>
              <a:t>return</a:t>
            </a:r>
            <a:r>
              <a:rPr kumimoji="0" lang="fr-FR" sz="900" b="0" i="0" u="none" strike="noStrike" cap="none" normalizeH="0" baseline="0" dirty="0">
                <a:ln>
                  <a:noFill/>
                </a:ln>
                <a:solidFill>
                  <a:schemeClr val="tx1"/>
                </a:solidFill>
                <a:effectLst/>
                <a:latin typeface="Ubuntu Mono"/>
                <a:cs typeface="Arial" pitchFamily="34" charset="0"/>
              </a:rPr>
              <a:t> 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getSeconde</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getHeure</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a:ln>
                  <a:noFill/>
                </a:ln>
                <a:solidFill>
                  <a:srgbClr val="CC6600"/>
                </a:solidFill>
                <a:effectLst/>
                <a:latin typeface="Ubuntu Mono"/>
                <a:cs typeface="Arial" pitchFamily="34" charset="0"/>
              </a:rPr>
              <a:t>return</a:t>
            </a:r>
            <a:r>
              <a:rPr kumimoji="0" lang="fr-FR" sz="900" b="0" i="0" u="none" strike="noStrike" cap="none" normalizeH="0" baseline="0" dirty="0">
                <a:ln>
                  <a:noFill/>
                </a:ln>
                <a:solidFill>
                  <a:schemeClr val="tx1"/>
                </a:solidFill>
                <a:effectLst/>
                <a:latin typeface="Ubuntu Mono"/>
                <a:cs typeface="Arial" pitchFamily="34" charset="0"/>
              </a:rPr>
              <a:t> 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getJour</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getHeure</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a:ln>
                  <a:noFill/>
                </a:ln>
                <a:solidFill>
                  <a:srgbClr val="CC6600"/>
                </a:solidFill>
                <a:effectLst/>
                <a:latin typeface="Ubuntu Mono"/>
                <a:cs typeface="Arial" pitchFamily="34" charset="0"/>
              </a:rPr>
              <a:t>return</a:t>
            </a:r>
            <a:r>
              <a:rPr kumimoji="0" lang="fr-FR" sz="900" b="0" i="0" u="none" strike="noStrike" cap="none" normalizeH="0" baseline="0" dirty="0">
                <a:ln>
                  <a:noFill/>
                </a:ln>
                <a:solidFill>
                  <a:schemeClr val="tx1"/>
                </a:solidFill>
                <a:effectLst/>
                <a:latin typeface="Ubuntu Mono"/>
                <a:cs typeface="Arial" pitchFamily="34" charset="0"/>
              </a:rPr>
              <a:t> 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getMois</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getHeure</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a:ln>
                  <a:noFill/>
                </a:ln>
                <a:solidFill>
                  <a:srgbClr val="CC6600"/>
                </a:solidFill>
                <a:effectLst/>
                <a:latin typeface="Ubuntu Mono"/>
                <a:cs typeface="Arial" pitchFamily="34" charset="0"/>
              </a:rPr>
              <a:t>return</a:t>
            </a:r>
            <a:r>
              <a:rPr kumimoji="0" lang="fr-FR" sz="900" b="0" i="0" u="none" strike="noStrike" cap="none" normalizeH="0" baseline="0" dirty="0">
                <a:ln>
                  <a:noFill/>
                </a:ln>
                <a:solidFill>
                  <a:schemeClr val="tx1"/>
                </a:solidFill>
                <a:effectLst/>
                <a:latin typeface="Ubuntu Mono"/>
                <a:cs typeface="Arial" pitchFamily="34" charset="0"/>
              </a:rPr>
              <a:t> 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getAnnee</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getHeure</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a:ln>
                  <a:noFill/>
                </a:ln>
                <a:solidFill>
                  <a:srgbClr val="CC6600"/>
                </a:solidFill>
                <a:effectLst/>
                <a:latin typeface="Ubuntu Mono"/>
                <a:cs typeface="Arial" pitchFamily="34" charset="0"/>
              </a:rPr>
              <a:t>return</a:t>
            </a:r>
            <a:r>
              <a:rPr kumimoji="0" lang="fr-FR" sz="900" b="0" i="0" u="none" strike="noStrike" cap="none" normalizeH="0" baseline="0" dirty="0">
                <a:ln>
                  <a:noFill/>
                </a:ln>
                <a:solidFill>
                  <a:schemeClr val="tx1"/>
                </a:solidFill>
                <a:effectLst/>
                <a:latin typeface="Ubuntu Mono"/>
                <a:cs typeface="Arial" pitchFamily="34" charset="0"/>
              </a:rPr>
              <a:t> 0;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err="1">
                <a:ln>
                  <a:noFill/>
                </a:ln>
                <a:solidFill>
                  <a:srgbClr val="CC6600"/>
                </a:solidFill>
                <a:effectLst/>
                <a:latin typeface="Ubuntu Mono"/>
                <a:cs typeface="Arial" pitchFamily="34" charset="0"/>
              </a:rPr>
              <a:t>void</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setHeure</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val)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setHeure</a:t>
            </a:r>
            <a:r>
              <a:rPr kumimoji="0" lang="fr-FR" sz="900" b="0" i="0" u="none" strike="noStrike" cap="none" normalizeH="0" baseline="0" dirty="0">
                <a:ln>
                  <a:noFill/>
                </a:ln>
                <a:solidFill>
                  <a:srgbClr val="006699"/>
                </a:solidFill>
                <a:effectLst/>
                <a:latin typeface="Ubuntu Mono"/>
                <a:cs typeface="Arial" pitchFamily="34" charset="0"/>
              </a:rPr>
              <a:t> : "</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(val, </a:t>
            </a:r>
            <a:r>
              <a:rPr kumimoji="0" lang="fr-FR" sz="900" b="0" i="0" u="none" strike="noStrike" cap="none" normalizeH="0" baseline="0" dirty="0">
                <a:ln>
                  <a:noFill/>
                </a:ln>
                <a:solidFill>
                  <a:srgbClr val="006699"/>
                </a:solidFill>
                <a:effectLst/>
                <a:latin typeface="Ubuntu Mono"/>
                <a:cs typeface="Arial" pitchFamily="34" charset="0"/>
              </a:rPr>
              <a:t>DEC</a:t>
            </a:r>
            <a:r>
              <a:rPr kumimoji="0" lang="fr-FR" sz="900" b="0" i="0" u="none" strike="noStrike" cap="none" normalizeH="0" baseline="0" dirty="0">
                <a:ln>
                  <a:noFill/>
                </a:ln>
                <a:solidFill>
                  <a:schemeClr val="tx1"/>
                </a:solidFill>
                <a:effectLst/>
                <a:latin typeface="Ubuntu Mono"/>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err="1">
                <a:ln>
                  <a:noFill/>
                </a:ln>
                <a:solidFill>
                  <a:srgbClr val="CC6600"/>
                </a:solidFill>
                <a:effectLst/>
                <a:latin typeface="Ubuntu Mono"/>
                <a:cs typeface="Arial" pitchFamily="34" charset="0"/>
              </a:rPr>
              <a:t>void</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setMinute</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val)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setMinute</a:t>
            </a:r>
            <a:r>
              <a:rPr kumimoji="0" lang="fr-FR" sz="900" b="0" i="0" u="none" strike="noStrike" cap="none" normalizeH="0" baseline="0" dirty="0">
                <a:ln>
                  <a:noFill/>
                </a:ln>
                <a:solidFill>
                  <a:srgbClr val="006699"/>
                </a:solidFill>
                <a:effectLst/>
                <a:latin typeface="Ubuntu Mono"/>
                <a:cs typeface="Arial" pitchFamily="34" charset="0"/>
              </a:rPr>
              <a:t> : "</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(val, </a:t>
            </a:r>
            <a:r>
              <a:rPr kumimoji="0" lang="fr-FR" sz="900" b="0" i="0" u="none" strike="noStrike" cap="none" normalizeH="0" baseline="0" dirty="0">
                <a:ln>
                  <a:noFill/>
                </a:ln>
                <a:solidFill>
                  <a:srgbClr val="006699"/>
                </a:solidFill>
                <a:effectLst/>
                <a:latin typeface="Ubuntu Mono"/>
                <a:cs typeface="Arial" pitchFamily="34" charset="0"/>
              </a:rPr>
              <a:t>DEC</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0" i="0" u="none" strike="noStrike" cap="none" normalizeH="0" baseline="0" dirty="0" err="1">
                <a:ln>
                  <a:noFill/>
                </a:ln>
                <a:solidFill>
                  <a:srgbClr val="CC6600"/>
                </a:solidFill>
                <a:effectLst/>
                <a:latin typeface="Ubuntu Mono"/>
                <a:cs typeface="Arial" pitchFamily="34" charset="0"/>
              </a:rPr>
              <a:t>void</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setSeconde</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val)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setSeconde</a:t>
            </a:r>
            <a:r>
              <a:rPr kumimoji="0" lang="fr-FR" sz="900" b="0" i="0" u="none" strike="noStrike" cap="none" normalizeH="0" baseline="0" dirty="0">
                <a:ln>
                  <a:noFill/>
                </a:ln>
                <a:solidFill>
                  <a:srgbClr val="006699"/>
                </a:solidFill>
                <a:effectLst/>
                <a:latin typeface="Ubuntu Mono"/>
                <a:cs typeface="Arial" pitchFamily="34" charset="0"/>
              </a:rPr>
              <a:t> : "</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(val, </a:t>
            </a:r>
            <a:r>
              <a:rPr kumimoji="0" lang="fr-FR" sz="900" b="0" i="0" u="none" strike="noStrike" cap="none" normalizeH="0" baseline="0" dirty="0">
                <a:ln>
                  <a:noFill/>
                </a:ln>
                <a:solidFill>
                  <a:srgbClr val="006699"/>
                </a:solidFill>
                <a:effectLst/>
                <a:latin typeface="Ubuntu Mono"/>
                <a:cs typeface="Arial" pitchFamily="34" charset="0"/>
              </a:rPr>
              <a:t>DEC</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0" i="0" u="none" strike="noStrike" cap="none" normalizeH="0" baseline="0" dirty="0" err="1">
                <a:ln>
                  <a:noFill/>
                </a:ln>
                <a:solidFill>
                  <a:srgbClr val="CC6600"/>
                </a:solidFill>
                <a:effectLst/>
                <a:latin typeface="Ubuntu Mono"/>
                <a:cs typeface="Arial" pitchFamily="34" charset="0"/>
              </a:rPr>
              <a:t>void</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setJour</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val)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setJour</a:t>
            </a:r>
            <a:r>
              <a:rPr kumimoji="0" lang="fr-FR" sz="900" b="0" i="0" u="none" strike="noStrike" cap="none" normalizeH="0" baseline="0" dirty="0">
                <a:ln>
                  <a:noFill/>
                </a:ln>
                <a:solidFill>
                  <a:srgbClr val="006699"/>
                </a:solidFill>
                <a:effectLst/>
                <a:latin typeface="Ubuntu Mono"/>
                <a:cs typeface="Arial" pitchFamily="34" charset="0"/>
              </a:rPr>
              <a:t> : "</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(val, </a:t>
            </a:r>
            <a:r>
              <a:rPr kumimoji="0" lang="fr-FR" sz="900" b="0" i="0" u="none" strike="noStrike" cap="none" normalizeH="0" baseline="0" dirty="0">
                <a:ln>
                  <a:noFill/>
                </a:ln>
                <a:solidFill>
                  <a:srgbClr val="006699"/>
                </a:solidFill>
                <a:effectLst/>
                <a:latin typeface="Ubuntu Mono"/>
                <a:cs typeface="Arial" pitchFamily="34" charset="0"/>
              </a:rPr>
              <a:t>DEC</a:t>
            </a:r>
            <a:r>
              <a:rPr kumimoji="0" lang="fr-FR" sz="900" b="0" i="0" u="none" strike="noStrike" cap="none" normalizeH="0" baseline="0" dirty="0">
                <a:ln>
                  <a:noFill/>
                </a:ln>
                <a:solidFill>
                  <a:schemeClr val="tx1"/>
                </a:solidFill>
                <a:effectLst/>
                <a:latin typeface="Ubuntu Mono"/>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err="1">
                <a:ln>
                  <a:noFill/>
                </a:ln>
                <a:solidFill>
                  <a:srgbClr val="CC6600"/>
                </a:solidFill>
                <a:effectLst/>
                <a:latin typeface="Ubuntu Mono"/>
                <a:cs typeface="Arial" pitchFamily="34" charset="0"/>
              </a:rPr>
              <a:t>void</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setMois</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val)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setMois</a:t>
            </a:r>
            <a:r>
              <a:rPr kumimoji="0" lang="fr-FR" sz="900" b="0" i="0" u="none" strike="noStrike" cap="none" normalizeH="0" baseline="0" dirty="0">
                <a:ln>
                  <a:noFill/>
                </a:ln>
                <a:solidFill>
                  <a:srgbClr val="006699"/>
                </a:solidFill>
                <a:effectLst/>
                <a:latin typeface="Ubuntu Mono"/>
                <a:cs typeface="Arial" pitchFamily="34" charset="0"/>
              </a:rPr>
              <a:t> : "</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(val, </a:t>
            </a:r>
            <a:r>
              <a:rPr kumimoji="0" lang="fr-FR" sz="900" b="0" i="0" u="none" strike="noStrike" cap="none" normalizeH="0" baseline="0" dirty="0">
                <a:ln>
                  <a:noFill/>
                </a:ln>
                <a:solidFill>
                  <a:srgbClr val="006699"/>
                </a:solidFill>
                <a:effectLst/>
                <a:latin typeface="Ubuntu Mono"/>
                <a:cs typeface="Arial" pitchFamily="34" charset="0"/>
              </a:rPr>
              <a:t>DEC</a:t>
            </a:r>
            <a:r>
              <a:rPr kumimoji="0" lang="fr-FR" sz="900" b="0" i="0" u="none" strike="noStrike" cap="none" normalizeH="0" baseline="0" dirty="0">
                <a:ln>
                  <a:noFill/>
                </a:ln>
                <a:solidFill>
                  <a:schemeClr val="tx1"/>
                </a:solidFill>
                <a:effectLst/>
                <a:latin typeface="Ubuntu Mono"/>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err="1">
                <a:ln>
                  <a:noFill/>
                </a:ln>
                <a:solidFill>
                  <a:srgbClr val="CC6600"/>
                </a:solidFill>
                <a:effectLst/>
                <a:latin typeface="Ubuntu Mono"/>
                <a:cs typeface="Arial" pitchFamily="34" charset="0"/>
              </a:rPr>
              <a:t>void</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setAnnee</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CC6600"/>
                </a:solidFill>
                <a:effectLst/>
                <a:latin typeface="Ubuntu Mono"/>
                <a:cs typeface="Arial" pitchFamily="34" charset="0"/>
              </a:rPr>
              <a:t>char</a:t>
            </a:r>
            <a:r>
              <a:rPr kumimoji="0" lang="fr-FR" sz="900" b="0" i="0" u="none" strike="noStrike" cap="none" normalizeH="0" baseline="0" dirty="0">
                <a:ln>
                  <a:noFill/>
                </a:ln>
                <a:solidFill>
                  <a:schemeClr val="tx1"/>
                </a:solidFill>
                <a:effectLst/>
                <a:latin typeface="Ubuntu Mono"/>
                <a:cs typeface="Arial" pitchFamily="34" charset="0"/>
              </a:rPr>
              <a:t> val)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setAnnee</a:t>
            </a:r>
            <a:r>
              <a:rPr kumimoji="0" lang="fr-FR" sz="900" b="0" i="0" u="none" strike="noStrike" cap="none" normalizeH="0" baseline="0" dirty="0">
                <a:ln>
                  <a:noFill/>
                </a:ln>
                <a:solidFill>
                  <a:srgbClr val="006699"/>
                </a:solidFill>
                <a:effectLst/>
                <a:latin typeface="Ubuntu Mono"/>
                <a:cs typeface="Arial" pitchFamily="34" charset="0"/>
              </a:rPr>
              <a:t> : "</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(val, </a:t>
            </a:r>
            <a:r>
              <a:rPr kumimoji="0" lang="fr-FR" sz="900" b="0" i="0" u="none" strike="noStrike" cap="none" normalizeH="0" baseline="0" dirty="0">
                <a:ln>
                  <a:noFill/>
                </a:ln>
                <a:solidFill>
                  <a:srgbClr val="006699"/>
                </a:solidFill>
                <a:effectLst/>
                <a:latin typeface="Ubuntu Mono"/>
                <a:cs typeface="Arial" pitchFamily="34" charset="0"/>
              </a:rPr>
              <a:t>DEC</a:t>
            </a:r>
            <a:r>
              <a:rPr kumimoji="0" lang="fr-FR" sz="900" b="0" i="0" u="none" strike="noStrike" cap="none" normalizeH="0" baseline="0" dirty="0">
                <a:ln>
                  <a:noFill/>
                </a:ln>
                <a:solidFill>
                  <a:schemeClr val="tx1"/>
                </a:solidFill>
                <a:effectLst/>
                <a:latin typeface="Ubuntu Mono"/>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err="1">
                <a:ln>
                  <a:noFill/>
                </a:ln>
                <a:solidFill>
                  <a:srgbClr val="CC6600"/>
                </a:solidFill>
                <a:effectLst/>
                <a:latin typeface="Ubuntu Mono"/>
                <a:cs typeface="Arial" pitchFamily="34" charset="0"/>
              </a:rPr>
              <a:t>void</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afficherDate</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afficherDate</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err="1">
                <a:ln>
                  <a:noFill/>
                </a:ln>
                <a:solidFill>
                  <a:srgbClr val="CC6600"/>
                </a:solidFill>
                <a:effectLst/>
                <a:latin typeface="Ubuntu Mono"/>
                <a:cs typeface="Arial" pitchFamily="34" charset="0"/>
              </a:rPr>
              <a:t>void</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afficherHeure</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afficherHeure</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err="1">
                <a:ln>
                  <a:noFill/>
                </a:ln>
                <a:solidFill>
                  <a:srgbClr val="CC6600"/>
                </a:solidFill>
                <a:effectLst/>
                <a:latin typeface="Ubuntu Mono"/>
                <a:cs typeface="Arial" pitchFamily="34" charset="0"/>
              </a:rPr>
              <a:t>void</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900" b="0" i="0" u="none" strike="noStrike" cap="none" normalizeH="0" baseline="0" dirty="0" err="1">
                <a:ln>
                  <a:noFill/>
                </a:ln>
                <a:solidFill>
                  <a:schemeClr val="tx1"/>
                </a:solidFill>
                <a:effectLst/>
                <a:latin typeface="Ubuntu Mono"/>
                <a:cs typeface="Arial" pitchFamily="34" charset="0"/>
              </a:rPr>
              <a:t>afficherDateHeure</a:t>
            </a:r>
            <a:r>
              <a:rPr kumimoji="0" lang="fr-FR" sz="900" b="0" i="0" u="none" strike="noStrike" cap="none" normalizeH="0" baseline="0" dirty="0">
                <a:ln>
                  <a:noFill/>
                </a:ln>
                <a:solidFill>
                  <a:schemeClr val="tx1"/>
                </a:solidFill>
                <a:effectLst/>
                <a:latin typeface="Ubuntu Mono"/>
                <a:cs typeface="Arial" pitchFamily="34" charset="0"/>
              </a:rPr>
              <a:t>() {    </a:t>
            </a:r>
            <a:r>
              <a:rPr kumimoji="0" lang="fr-FR" sz="900" b="1" i="0" u="none" strike="noStrike" cap="none" normalizeH="0" baseline="0" dirty="0" err="1">
                <a:ln>
                  <a:noFill/>
                </a:ln>
                <a:solidFill>
                  <a:srgbClr val="CC6600"/>
                </a:solidFill>
                <a:effectLst/>
                <a:latin typeface="Ubuntu Mono"/>
                <a:cs typeface="Arial" pitchFamily="34" charset="0"/>
              </a:rPr>
              <a:t>Serial</a:t>
            </a:r>
            <a:r>
              <a:rPr kumimoji="0" lang="fr-FR" sz="900" b="0" i="0" u="none" strike="noStrike" cap="none" normalizeH="0" baseline="0" dirty="0" err="1">
                <a:ln>
                  <a:noFill/>
                </a:ln>
                <a:solidFill>
                  <a:schemeClr val="tx1"/>
                </a:solidFill>
                <a:effectLst/>
                <a:latin typeface="Ubuntu Mono"/>
                <a:cs typeface="Arial" pitchFamily="34" charset="0"/>
              </a:rPr>
              <a:t>.</a:t>
            </a:r>
            <a:r>
              <a:rPr kumimoji="0" lang="fr-FR" sz="900" b="0" i="0" u="none" strike="noStrike" cap="none" normalizeH="0" baseline="0" dirty="0" err="1">
                <a:ln>
                  <a:noFill/>
                </a:ln>
                <a:solidFill>
                  <a:srgbClr val="CC6600"/>
                </a:solidFill>
                <a:effectLst/>
                <a:latin typeface="Ubuntu Mono"/>
                <a:cs typeface="Arial" pitchFamily="34" charset="0"/>
              </a:rPr>
              <a:t>println</a:t>
            </a:r>
            <a:r>
              <a:rPr kumimoji="0" lang="fr-FR" sz="900" b="0" i="0" u="none" strike="noStrike" cap="none" normalizeH="0" baseline="0" dirty="0">
                <a:ln>
                  <a:noFill/>
                </a:ln>
                <a:solidFill>
                  <a:schemeClr val="tx1"/>
                </a:solidFill>
                <a:effectLst/>
                <a:latin typeface="Ubuntu Mono"/>
                <a:cs typeface="Arial" pitchFamily="34" charset="0"/>
              </a:rPr>
              <a:t>(</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err="1">
                <a:ln>
                  <a:noFill/>
                </a:ln>
                <a:solidFill>
                  <a:srgbClr val="006699"/>
                </a:solidFill>
                <a:effectLst/>
                <a:latin typeface="Ubuntu Mono"/>
                <a:cs typeface="Arial" pitchFamily="34" charset="0"/>
              </a:rPr>
              <a:t>afficherDateHeure</a:t>
            </a:r>
            <a:r>
              <a:rPr kumimoji="0" lang="fr-FR" sz="900" b="0" i="0" u="none" strike="noStrike" cap="none" normalizeH="0" baseline="0" dirty="0">
                <a:ln>
                  <a:noFill/>
                </a:ln>
                <a:solidFill>
                  <a:srgbClr val="006699"/>
                </a:solidFill>
                <a:effectLst/>
                <a:latin typeface="Ubuntu Mono"/>
                <a:cs typeface="Arial" pitchFamily="34" charset="0"/>
              </a:rPr>
              <a:t>"</a:t>
            </a:r>
            <a:r>
              <a:rPr kumimoji="0" lang="fr-FR" sz="900" b="0" i="0" u="none" strike="noStrike" cap="none" normalizeH="0" baseline="0" dirty="0">
                <a:ln>
                  <a:noFill/>
                </a:ln>
                <a:solidFill>
                  <a:schemeClr val="tx1"/>
                </a:solidFill>
                <a:effectLst/>
                <a:latin typeface="Ubuntu Mono"/>
                <a:cs typeface="Arial" pitchFamily="34" charset="0"/>
              </a:rPr>
              <a:t>); }</a:t>
            </a:r>
            <a:r>
              <a:rPr kumimoji="0" lang="fr-FR" sz="6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p:nvPr/>
        </p:nvSpPr>
        <p:spPr>
          <a:xfrm>
            <a:off x="4572000" y="528935"/>
            <a:ext cx="1563248" cy="307777"/>
          </a:xfrm>
          <a:prstGeom prst="rect">
            <a:avLst/>
          </a:prstGeom>
        </p:spPr>
        <p:txBody>
          <a:bodyPr wrap="none">
            <a:spAutoFit/>
          </a:bodyPr>
          <a:lstStyle/>
          <a:p>
            <a:pPr lvl="0" eaLnBrk="0" hangingPunct="0"/>
            <a:r>
              <a:rPr lang="fr-FR" b="1" dirty="0" err="1">
                <a:latin typeface="Arial" pitchFamily="34" charset="0"/>
                <a:cs typeface="Arial" pitchFamily="34" charset="0"/>
              </a:rPr>
              <a:t>Functions</a:t>
            </a:r>
            <a:r>
              <a:rPr lang="fr-FR" b="1" dirty="0">
                <a:latin typeface="Arial" pitchFamily="34" charset="0"/>
                <a:cs typeface="Arial" pitchFamily="34" charset="0"/>
              </a:rPr>
              <a:t> code:</a:t>
            </a:r>
          </a:p>
        </p:txBody>
      </p:sp>
      <p:pic>
        <p:nvPicPr>
          <p:cNvPr id="12" name="Image 11">
            <a:hlinkClick r:id="rId4" action="ppaction://hlinksldjump"/>
            <a:extLst>
              <a:ext uri="{FF2B5EF4-FFF2-40B4-BE49-F238E27FC236}">
                <a16:creationId xmlns:a16="http://schemas.microsoft.com/office/drawing/2014/main" id="{A7DEB989-5CA5-4692-B174-68BE9E12F9AC}"/>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DIGITAL INPUT/OUTPUT</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a:t>
            </a:fld>
            <a:endParaRPr lang="fr-FR"/>
          </a:p>
        </p:txBody>
      </p:sp>
      <p:sp>
        <p:nvSpPr>
          <p:cNvPr id="5" name="ZoneTexte 4"/>
          <p:cNvSpPr txBox="1"/>
          <p:nvPr/>
        </p:nvSpPr>
        <p:spPr>
          <a:xfrm>
            <a:off x="214282" y="714356"/>
            <a:ext cx="8643998" cy="3046988"/>
          </a:xfrm>
          <a:prstGeom prst="rect">
            <a:avLst/>
          </a:prstGeom>
          <a:noFill/>
        </p:spPr>
        <p:txBody>
          <a:bodyPr wrap="square" rtlCol="0">
            <a:spAutoFit/>
          </a:bodyPr>
          <a:lstStyle/>
          <a:p>
            <a:pPr algn="just"/>
            <a:r>
              <a:rPr lang="en-US" sz="1600" b="1" dirty="0">
                <a:solidFill>
                  <a:srgbClr val="0070C0"/>
                </a:solidFill>
                <a:latin typeface="Calibri" pitchFamily="34" charset="0"/>
                <a:cs typeface="Calibri" pitchFamily="34" charset="0"/>
              </a:rPr>
              <a:t>The Arduino has 14 input/output digital D0 to D13.  </a:t>
            </a:r>
          </a:p>
          <a:p>
            <a:pPr algn="just"/>
            <a:r>
              <a:rPr lang="en-US" sz="1600" b="1" dirty="0">
                <a:solidFill>
                  <a:srgbClr val="0070C0"/>
                </a:solidFill>
                <a:latin typeface="Calibri" pitchFamily="34" charset="0"/>
                <a:cs typeface="Calibri" pitchFamily="34" charset="0"/>
              </a:rPr>
              <a:t>In 'void setup', you must declare a PIN as an input or as an output by one of the following two statements: </a:t>
            </a:r>
          </a:p>
          <a:p>
            <a:pPr algn="just"/>
            <a:r>
              <a:rPr lang="en-US" sz="1600" b="1" dirty="0" err="1">
                <a:solidFill>
                  <a:srgbClr val="0070C0"/>
                </a:solidFill>
                <a:latin typeface="Calibri" pitchFamily="34" charset="0"/>
                <a:cs typeface="Calibri" pitchFamily="34" charset="0"/>
              </a:rPr>
              <a:t>pinMode</a:t>
            </a:r>
            <a:r>
              <a:rPr lang="en-US" sz="1600" b="1" dirty="0">
                <a:solidFill>
                  <a:srgbClr val="0070C0"/>
                </a:solidFill>
                <a:latin typeface="Calibri" pitchFamily="34" charset="0"/>
                <a:cs typeface="Calibri" pitchFamily="34" charset="0"/>
              </a:rPr>
              <a:t> (</a:t>
            </a:r>
            <a:r>
              <a:rPr lang="en-US" sz="1600" b="1" dirty="0" err="1">
                <a:solidFill>
                  <a:srgbClr val="0070C0"/>
                </a:solidFill>
                <a:latin typeface="Calibri" pitchFamily="34" charset="0"/>
                <a:cs typeface="Calibri" pitchFamily="34" charset="0"/>
              </a:rPr>
              <a:t>pin_name</a:t>
            </a:r>
            <a:r>
              <a:rPr lang="en-US" sz="1600" b="1" dirty="0">
                <a:solidFill>
                  <a:srgbClr val="0070C0"/>
                </a:solidFill>
                <a:latin typeface="Calibri" pitchFamily="34" charset="0"/>
                <a:cs typeface="Calibri" pitchFamily="34" charset="0"/>
              </a:rPr>
              <a:t>, INPUT); //input pin</a:t>
            </a:r>
          </a:p>
          <a:p>
            <a:pPr algn="just"/>
            <a:r>
              <a:rPr lang="en-US" sz="1600" b="1" dirty="0" err="1">
                <a:solidFill>
                  <a:srgbClr val="0070C0"/>
                </a:solidFill>
                <a:latin typeface="Calibri" pitchFamily="34" charset="0"/>
                <a:cs typeface="Calibri" pitchFamily="34" charset="0"/>
              </a:rPr>
              <a:t>pinMode</a:t>
            </a:r>
            <a:r>
              <a:rPr lang="en-US" sz="1600" b="1" dirty="0">
                <a:solidFill>
                  <a:srgbClr val="0070C0"/>
                </a:solidFill>
                <a:latin typeface="Calibri" pitchFamily="34" charset="0"/>
                <a:cs typeface="Calibri" pitchFamily="34" charset="0"/>
              </a:rPr>
              <a:t> (</a:t>
            </a:r>
            <a:r>
              <a:rPr lang="en-US" sz="1600" b="1" dirty="0" err="1">
                <a:solidFill>
                  <a:srgbClr val="0070C0"/>
                </a:solidFill>
                <a:latin typeface="Calibri" pitchFamily="34" charset="0"/>
                <a:cs typeface="Calibri" pitchFamily="34" charset="0"/>
              </a:rPr>
              <a:t>pin_name</a:t>
            </a:r>
            <a:r>
              <a:rPr lang="en-US" sz="1600" b="1" dirty="0">
                <a:solidFill>
                  <a:srgbClr val="0070C0"/>
                </a:solidFill>
                <a:latin typeface="Calibri" pitchFamily="34" charset="0"/>
                <a:cs typeface="Calibri" pitchFamily="34" charset="0"/>
              </a:rPr>
              <a:t>, OUTPUT); //output pin</a:t>
            </a:r>
            <a:endParaRPr lang="fr-FR" sz="1600" b="1" dirty="0">
              <a:solidFill>
                <a:srgbClr val="FF6600"/>
              </a:solidFill>
              <a:latin typeface="Calibri" pitchFamily="34" charset="0"/>
              <a:cs typeface="Calibri" pitchFamily="34" charset="0"/>
            </a:endParaRPr>
          </a:p>
          <a:p>
            <a:pPr algn="just"/>
            <a:endParaRPr lang="fr-FR" sz="1600" b="1" dirty="0">
              <a:solidFill>
                <a:srgbClr val="FF6600"/>
              </a:solidFill>
              <a:latin typeface="Calibri" pitchFamily="34" charset="0"/>
              <a:cs typeface="Calibri" pitchFamily="34" charset="0"/>
            </a:endParaRPr>
          </a:p>
          <a:p>
            <a:pPr algn="just"/>
            <a:r>
              <a:rPr lang="en-US" sz="1600" b="1" dirty="0">
                <a:solidFill>
                  <a:srgbClr val="FF6600"/>
                </a:solidFill>
                <a:latin typeface="Calibri" pitchFamily="34" charset="0"/>
                <a:cs typeface="Calibri" pitchFamily="34" charset="0"/>
              </a:rPr>
              <a:t>Output: it sends either 5V on pin, or 0V.  </a:t>
            </a:r>
          </a:p>
          <a:p>
            <a:pPr algn="just"/>
            <a:r>
              <a:rPr lang="en-US" sz="1600" b="1" dirty="0">
                <a:solidFill>
                  <a:srgbClr val="FF6600"/>
                </a:solidFill>
                <a:latin typeface="Calibri" pitchFamily="34" charset="0"/>
                <a:cs typeface="Calibri" pitchFamily="34" charset="0"/>
              </a:rPr>
              <a:t>This corresponds to a '1' or a '0', to a level "above" or at a "low" level  </a:t>
            </a:r>
          </a:p>
          <a:p>
            <a:pPr algn="just"/>
            <a:endParaRPr lang="en-US" sz="1600" b="1" dirty="0">
              <a:solidFill>
                <a:srgbClr val="FF6600"/>
              </a:solidFill>
              <a:latin typeface="Calibri" pitchFamily="34" charset="0"/>
              <a:cs typeface="Calibri" pitchFamily="34" charset="0"/>
            </a:endParaRPr>
          </a:p>
          <a:p>
            <a:pPr algn="just"/>
            <a:r>
              <a:rPr lang="en-US" sz="1600" b="1" dirty="0">
                <a:solidFill>
                  <a:srgbClr val="FF6600"/>
                </a:solidFill>
                <a:latin typeface="Calibri" pitchFamily="34" charset="0"/>
                <a:cs typeface="Calibri" pitchFamily="34" charset="0"/>
              </a:rPr>
              <a:t>In the program this corresponds to the following instructions:</a:t>
            </a:r>
            <a:endParaRPr lang="fr-FR" sz="1600" b="1" dirty="0">
              <a:solidFill>
                <a:srgbClr val="0070C0"/>
              </a:solidFill>
              <a:latin typeface="Calibri" pitchFamily="34" charset="0"/>
              <a:cs typeface="Calibri" pitchFamily="34" charset="0"/>
            </a:endParaRPr>
          </a:p>
          <a:p>
            <a:pPr algn="just"/>
            <a:r>
              <a:rPr lang="fr-FR" sz="1600" b="1" dirty="0" err="1">
                <a:solidFill>
                  <a:srgbClr val="00B050"/>
                </a:solidFill>
                <a:latin typeface="Calibri" pitchFamily="34" charset="0"/>
                <a:cs typeface="Calibri" pitchFamily="34" charset="0"/>
              </a:rPr>
              <a:t>digitalWrite</a:t>
            </a:r>
            <a:r>
              <a:rPr lang="fr-FR" sz="1600" b="1" dirty="0">
                <a:solidFill>
                  <a:srgbClr val="00B050"/>
                </a:solidFill>
                <a:latin typeface="Calibri" pitchFamily="34" charset="0"/>
                <a:cs typeface="Calibri" pitchFamily="34" charset="0"/>
              </a:rPr>
              <a:t> (</a:t>
            </a:r>
            <a:r>
              <a:rPr lang="fr-FR" sz="1600" b="1" dirty="0" err="1">
                <a:solidFill>
                  <a:srgbClr val="00B050"/>
                </a:solidFill>
                <a:latin typeface="Calibri" pitchFamily="34" charset="0"/>
                <a:cs typeface="Calibri" pitchFamily="34" charset="0"/>
              </a:rPr>
              <a:t>pin_name</a:t>
            </a:r>
            <a:r>
              <a:rPr lang="fr-FR" sz="1600" b="1" dirty="0">
                <a:solidFill>
                  <a:srgbClr val="00B050"/>
                </a:solidFill>
                <a:latin typeface="Calibri" pitchFamily="34" charset="0"/>
                <a:cs typeface="Calibri" pitchFamily="34" charset="0"/>
              </a:rPr>
              <a:t>, HIGH); </a:t>
            </a:r>
            <a:r>
              <a:rPr lang="fr-FR" sz="1600" b="1" dirty="0">
                <a:solidFill>
                  <a:schemeClr val="accent3">
                    <a:lumMod val="65000"/>
                  </a:schemeClr>
                </a:solidFill>
                <a:latin typeface="Calibri" pitchFamily="34" charset="0"/>
                <a:cs typeface="Calibri" pitchFamily="34" charset="0"/>
              </a:rPr>
              <a:t>//</a:t>
            </a:r>
            <a:r>
              <a:rPr lang="fr-FR" sz="1600" b="1" dirty="0" err="1">
                <a:solidFill>
                  <a:schemeClr val="accent3">
                    <a:lumMod val="65000"/>
                  </a:schemeClr>
                </a:solidFill>
                <a:latin typeface="Calibri" pitchFamily="34" charset="0"/>
                <a:cs typeface="Calibri" pitchFamily="34" charset="0"/>
              </a:rPr>
              <a:t>send</a:t>
            </a:r>
            <a:r>
              <a:rPr lang="fr-FR" sz="1600" b="1" dirty="0">
                <a:solidFill>
                  <a:schemeClr val="accent3">
                    <a:lumMod val="65000"/>
                  </a:schemeClr>
                </a:solidFill>
                <a:latin typeface="Calibri" pitchFamily="34" charset="0"/>
                <a:cs typeface="Calibri" pitchFamily="34" charset="0"/>
              </a:rPr>
              <a:t> 5V to pin </a:t>
            </a:r>
            <a:r>
              <a:rPr lang="fr-FR" sz="1600" b="1" dirty="0" err="1">
                <a:solidFill>
                  <a:schemeClr val="accent3">
                    <a:lumMod val="65000"/>
                  </a:schemeClr>
                </a:solidFill>
                <a:latin typeface="Calibri" pitchFamily="34" charset="0"/>
                <a:cs typeface="Calibri" pitchFamily="34" charset="0"/>
              </a:rPr>
              <a:t>is</a:t>
            </a:r>
            <a:r>
              <a:rPr lang="fr-FR" sz="1600" b="1" dirty="0">
                <a:solidFill>
                  <a:schemeClr val="accent3">
                    <a:lumMod val="65000"/>
                  </a:schemeClr>
                </a:solidFill>
                <a:latin typeface="Calibri" pitchFamily="34" charset="0"/>
                <a:cs typeface="Calibri" pitchFamily="34" charset="0"/>
              </a:rPr>
              <a:t> « 1 »</a:t>
            </a:r>
          </a:p>
          <a:p>
            <a:pPr algn="just"/>
            <a:r>
              <a:rPr lang="fr-FR" sz="1600" b="1" dirty="0" err="1">
                <a:solidFill>
                  <a:srgbClr val="00B050"/>
                </a:solidFill>
                <a:latin typeface="Calibri" pitchFamily="34" charset="0"/>
                <a:cs typeface="Calibri" pitchFamily="34" charset="0"/>
              </a:rPr>
              <a:t>digitalWrite</a:t>
            </a:r>
            <a:r>
              <a:rPr lang="fr-FR" sz="1600" b="1" dirty="0">
                <a:solidFill>
                  <a:srgbClr val="00B050"/>
                </a:solidFill>
                <a:latin typeface="Calibri" pitchFamily="34" charset="0"/>
                <a:cs typeface="Calibri" pitchFamily="34" charset="0"/>
              </a:rPr>
              <a:t> (</a:t>
            </a:r>
            <a:r>
              <a:rPr lang="fr-FR" sz="1600" b="1" dirty="0" err="1">
                <a:solidFill>
                  <a:srgbClr val="00B050"/>
                </a:solidFill>
                <a:latin typeface="Calibri" pitchFamily="34" charset="0"/>
                <a:cs typeface="Calibri" pitchFamily="34" charset="0"/>
              </a:rPr>
              <a:t>pin_name</a:t>
            </a:r>
            <a:r>
              <a:rPr lang="fr-FR" sz="1600" b="1" dirty="0">
                <a:solidFill>
                  <a:srgbClr val="00B050"/>
                </a:solidFill>
                <a:latin typeface="Calibri" pitchFamily="34" charset="0"/>
                <a:cs typeface="Calibri" pitchFamily="34" charset="0"/>
              </a:rPr>
              <a:t>, LOW); </a:t>
            </a:r>
            <a:r>
              <a:rPr lang="fr-FR" sz="1600" b="1" dirty="0">
                <a:solidFill>
                  <a:schemeClr val="accent3">
                    <a:lumMod val="65000"/>
                  </a:schemeClr>
                </a:solidFill>
                <a:latin typeface="Calibri" pitchFamily="34" charset="0"/>
                <a:cs typeface="Calibri" pitchFamily="34" charset="0"/>
              </a:rPr>
              <a:t>//</a:t>
            </a:r>
            <a:r>
              <a:rPr lang="en-US" sz="1600" b="1" dirty="0">
                <a:solidFill>
                  <a:schemeClr val="accent3">
                    <a:lumMod val="65000"/>
                  </a:schemeClr>
                </a:solidFill>
                <a:latin typeface="Calibri" pitchFamily="34" charset="0"/>
                <a:cs typeface="Calibri" pitchFamily="34" charset="0"/>
              </a:rPr>
              <a:t>send 0V on pin is “0”</a:t>
            </a:r>
            <a:endParaRPr lang="fr-FR" sz="1600" b="1" dirty="0">
              <a:solidFill>
                <a:schemeClr val="accent3">
                  <a:lumMod val="65000"/>
                </a:schemeClr>
              </a:solidFill>
              <a:latin typeface="Calibri" pitchFamily="34" charset="0"/>
              <a:cs typeface="Calibri" pitchFamily="34" charset="0"/>
            </a:endParaRPr>
          </a:p>
        </p:txBody>
      </p:sp>
      <p:sp>
        <p:nvSpPr>
          <p:cNvPr id="6" name="Rectangle 5"/>
          <p:cNvSpPr/>
          <p:nvPr/>
        </p:nvSpPr>
        <p:spPr>
          <a:xfrm>
            <a:off x="214282" y="4214818"/>
            <a:ext cx="4000528" cy="1384995"/>
          </a:xfrm>
          <a:prstGeom prst="rect">
            <a:avLst/>
          </a:prstGeom>
        </p:spPr>
        <p:txBody>
          <a:bodyPr wrap="square">
            <a:spAutoFit/>
          </a:bodyPr>
          <a:lstStyle/>
          <a:p>
            <a:pPr algn="just"/>
            <a:r>
              <a:rPr lang="en-US" b="1" dirty="0">
                <a:solidFill>
                  <a:srgbClr val="FF6600"/>
                </a:solidFill>
                <a:latin typeface="Calibri" pitchFamily="34" charset="0"/>
                <a:cs typeface="Calibri" pitchFamily="34" charset="0"/>
              </a:rPr>
              <a:t>Input: the board can read either a high level ('1' or HIGH) is a low level ('0' or LOW) </a:t>
            </a:r>
          </a:p>
          <a:p>
            <a:pPr algn="just"/>
            <a:endParaRPr lang="en-US" b="1" dirty="0">
              <a:solidFill>
                <a:srgbClr val="FF6600"/>
              </a:solidFill>
              <a:latin typeface="Calibri" pitchFamily="34" charset="0"/>
              <a:cs typeface="Calibri" pitchFamily="34" charset="0"/>
            </a:endParaRPr>
          </a:p>
          <a:p>
            <a:pPr algn="just"/>
            <a:r>
              <a:rPr lang="en-US" b="1" dirty="0">
                <a:solidFill>
                  <a:srgbClr val="FF6600"/>
                </a:solidFill>
                <a:latin typeface="Calibri" pitchFamily="34" charset="0"/>
                <a:cs typeface="Calibri" pitchFamily="34" charset="0"/>
              </a:rPr>
              <a:t>In the program this corresponds to the following instructions: </a:t>
            </a:r>
          </a:p>
          <a:p>
            <a:pPr algn="just"/>
            <a:r>
              <a:rPr lang="en-US" b="1" dirty="0" err="1">
                <a:solidFill>
                  <a:srgbClr val="FF6600"/>
                </a:solidFill>
                <a:latin typeface="Calibri" pitchFamily="34" charset="0"/>
                <a:cs typeface="Calibri" pitchFamily="34" charset="0"/>
              </a:rPr>
              <a:t>digitalRead</a:t>
            </a:r>
            <a:r>
              <a:rPr lang="en-US" b="1" dirty="0">
                <a:solidFill>
                  <a:srgbClr val="FF6600"/>
                </a:solidFill>
                <a:latin typeface="Calibri" pitchFamily="34" charset="0"/>
                <a:cs typeface="Calibri" pitchFamily="34" charset="0"/>
              </a:rPr>
              <a:t> (</a:t>
            </a:r>
            <a:r>
              <a:rPr lang="en-US" b="1" dirty="0" err="1">
                <a:solidFill>
                  <a:srgbClr val="FF6600"/>
                </a:solidFill>
                <a:latin typeface="Calibri" pitchFamily="34" charset="0"/>
                <a:cs typeface="Calibri" pitchFamily="34" charset="0"/>
              </a:rPr>
              <a:t>pin_name</a:t>
            </a:r>
            <a:r>
              <a:rPr lang="en-US" b="1" dirty="0">
                <a:solidFill>
                  <a:srgbClr val="FF6600"/>
                </a:solidFill>
                <a:latin typeface="Calibri" pitchFamily="34" charset="0"/>
                <a:cs typeface="Calibri" pitchFamily="34" charset="0"/>
              </a:rPr>
              <a:t>);</a:t>
            </a:r>
            <a:endParaRPr lang="fr-FR" b="1" dirty="0">
              <a:solidFill>
                <a:srgbClr val="00B050"/>
              </a:solidFill>
              <a:latin typeface="Calibri" pitchFamily="34" charset="0"/>
              <a:cs typeface="Calibri" pitchFamily="34" charset="0"/>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7686" y="3857628"/>
            <a:ext cx="4669420" cy="2500330"/>
          </a:xfrm>
          <a:prstGeom prst="rect">
            <a:avLst/>
          </a:prstGeom>
          <a:noFill/>
          <a:ln w="9525">
            <a:noFill/>
            <a:miter lim="800000"/>
            <a:headEnd/>
            <a:tailEnd/>
          </a:ln>
          <a:effectLst/>
        </p:spPr>
      </p:pic>
      <p:pic>
        <p:nvPicPr>
          <p:cNvPr id="7" name="Image 6">
            <a:hlinkClick r:id="rId3" action="ppaction://hlinksldjump"/>
            <a:extLst>
              <a:ext uri="{FF2B5EF4-FFF2-40B4-BE49-F238E27FC236}">
                <a16:creationId xmlns:a16="http://schemas.microsoft.com/office/drawing/2014/main" id="{4F357E91-572E-4551-8059-3ADAB76A5E8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animEffect transition="in" filter="blinds(horizontal)">
                                      <p:cBhvr>
                                        <p:cTn id="7" dur="500"/>
                                        <p:tgtEl>
                                          <p:spTgt spid="5">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0" end="10"/>
                                            </p:txEl>
                                          </p:spTgt>
                                        </p:tgtEl>
                                        <p:attrNameLst>
                                          <p:attrName>style.visibility</p:attrName>
                                        </p:attrNameLst>
                                      </p:cBhvr>
                                      <p:to>
                                        <p:strVal val="visible"/>
                                      </p:to>
                                    </p:set>
                                    <p:animEffect transition="in" filter="blinds(horizontal)">
                                      <p:cBhvr>
                                        <p:cTn id="10" dur="500"/>
                                        <p:tgtEl>
                                          <p:spTgt spid="5">
                                            <p:txEl>
                                              <p:pRg st="10" end="1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075"/>
                                        </p:tgtEl>
                                        <p:attrNameLst>
                                          <p:attrName>style.visibility</p:attrName>
                                        </p:attrNameLst>
                                      </p:cBhvr>
                                      <p:to>
                                        <p:strVal val="visible"/>
                                      </p:to>
                                    </p:set>
                                    <p:animEffect transition="in" filter="blinds(horizontal)">
                                      <p:cBhvr>
                                        <p:cTn id="20"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964AEF6-64A6-4200-A661-099D1D6DEC7A}"/>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086600" y="6597352"/>
            <a:ext cx="2057400" cy="365125"/>
          </a:xfrm>
        </p:spPr>
        <p:txBody>
          <a:bodyPr/>
          <a:lstStyle/>
          <a:p>
            <a:pPr>
              <a:defRPr/>
            </a:pPr>
            <a:fld id="{E652A8FB-8C76-45BB-8D82-93F8E151003C}" type="slidenum">
              <a:rPr lang="fr-FR" smtClean="0"/>
              <a:pPr>
                <a:defRPr/>
              </a:pPr>
              <a:t>260</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TP5-A</a:t>
            </a:r>
          </a:p>
        </p:txBody>
      </p:sp>
      <p:pic>
        <p:nvPicPr>
          <p:cNvPr id="6" name="Image 5">
            <a:hlinkClick r:id="rId2" action="ppaction://hlinksldjump"/>
            <a:extLst>
              <a:ext uri="{FF2B5EF4-FFF2-40B4-BE49-F238E27FC236}">
                <a16:creationId xmlns:a16="http://schemas.microsoft.com/office/drawing/2014/main" id="{C42B4092-D131-4C71-8543-AE09FBCEE94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
        <p:nvSpPr>
          <p:cNvPr id="7" name="Rectangle 6">
            <a:hlinkClick r:id="rId2" action="ppaction://hlinksldjump"/>
            <a:extLst>
              <a:ext uri="{FF2B5EF4-FFF2-40B4-BE49-F238E27FC236}">
                <a16:creationId xmlns:a16="http://schemas.microsoft.com/office/drawing/2014/main" id="{42FEDC00-9360-506B-C81F-3BF322CC7CA3}"/>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266385948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CREATE AN ARDUINO LIBRARY</a:t>
            </a:r>
            <a:r>
              <a:rPr lang="fr-FR" dirty="0"/>
              <a:t> - 1</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261</a:t>
            </a:fld>
            <a:endParaRPr lang="fr-FR"/>
          </a:p>
        </p:txBody>
      </p:sp>
      <p:sp>
        <p:nvSpPr>
          <p:cNvPr id="18" name="ZoneTexte 17"/>
          <p:cNvSpPr txBox="1"/>
          <p:nvPr/>
        </p:nvSpPr>
        <p:spPr>
          <a:xfrm>
            <a:off x="0" y="714357"/>
            <a:ext cx="6357950" cy="5262979"/>
          </a:xfrm>
          <a:prstGeom prst="rect">
            <a:avLst/>
          </a:prstGeom>
          <a:noFill/>
        </p:spPr>
        <p:txBody>
          <a:bodyPr wrap="square" rtlCol="0">
            <a:spAutoFit/>
          </a:bodyPr>
          <a:lstStyle/>
          <a:p>
            <a:pPr algn="just"/>
            <a:r>
              <a:rPr lang="en-US" sz="1600" b="1" dirty="0">
                <a:solidFill>
                  <a:srgbClr val="0070C0"/>
                </a:solidFill>
                <a:latin typeface="Calibri" pitchFamily="34" charset="0"/>
                <a:cs typeface="Calibri" pitchFamily="34" charset="0"/>
              </a:rPr>
              <a:t>- Creation of custom libraries to simplify the reuse of code.  </a:t>
            </a:r>
          </a:p>
          <a:p>
            <a:pPr algn="just"/>
            <a:r>
              <a:rPr lang="en-US" sz="1600" b="1" dirty="0">
                <a:solidFill>
                  <a:srgbClr val="0070C0"/>
                </a:solidFill>
                <a:latin typeface="Calibri" pitchFamily="34" charset="0"/>
                <a:cs typeface="Calibri" pitchFamily="34" charset="0"/>
              </a:rPr>
              <a:t>- Many libraries are already present and integrated to the Arduino software.  </a:t>
            </a:r>
          </a:p>
          <a:p>
            <a:pPr algn="just"/>
            <a:r>
              <a:rPr lang="en-US" sz="1600" b="1" dirty="0">
                <a:solidFill>
                  <a:srgbClr val="0070C0"/>
                </a:solidFill>
                <a:latin typeface="Calibri" pitchFamily="34" charset="0"/>
                <a:cs typeface="Calibri" pitchFamily="34" charset="0"/>
              </a:rPr>
              <a:t>- They allow you to program faster and more simply your systems.</a:t>
            </a:r>
            <a:br>
              <a:rPr lang="fr-FR" sz="1600" b="1" dirty="0">
                <a:solidFill>
                  <a:srgbClr val="0070C0"/>
                </a:solidFill>
                <a:latin typeface="Calibri" pitchFamily="34" charset="0"/>
                <a:cs typeface="Calibri" pitchFamily="34" charset="0"/>
              </a:rPr>
            </a:br>
            <a:endParaRPr lang="fr-FR" sz="1600" b="1" dirty="0">
              <a:solidFill>
                <a:srgbClr val="0070C0"/>
              </a:solidFill>
              <a:latin typeface="Calibri" pitchFamily="34" charset="0"/>
              <a:cs typeface="Calibri" pitchFamily="34" charset="0"/>
            </a:endParaRPr>
          </a:p>
          <a:p>
            <a:pPr algn="just"/>
            <a:endParaRPr lang="fr-FR"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We will see how to create a library through a concrete example: the Morse library. </a:t>
            </a:r>
          </a:p>
          <a:p>
            <a:pPr algn="just"/>
            <a:r>
              <a:rPr lang="en-US" sz="1600" b="1" dirty="0">
                <a:solidFill>
                  <a:srgbClr val="0070C0"/>
                </a:solidFill>
                <a:latin typeface="Calibri" pitchFamily="34" charset="0"/>
                <a:cs typeface="Calibri" pitchFamily="34" charset="0"/>
              </a:rPr>
              <a:t>Example from the official tutorial of creation of library: </a:t>
            </a:r>
            <a:r>
              <a:rPr lang="fr-FR" sz="1600" b="1" i="1" dirty="0">
                <a:solidFill>
                  <a:srgbClr val="7030A0"/>
                </a:solidFill>
                <a:latin typeface="Calibri" pitchFamily="34" charset="0"/>
                <a:cs typeface="Calibri" pitchFamily="34" charset="0"/>
                <a:hlinkClick r:id="rId2"/>
              </a:rPr>
              <a:t>http://arduino.cc/en/Hacking/LibraryTutorial</a:t>
            </a:r>
            <a:endParaRPr lang="fr-FR" sz="1600" b="1" i="1" dirty="0">
              <a:solidFill>
                <a:srgbClr val="7030A0"/>
              </a:solidFill>
              <a:latin typeface="Calibri" pitchFamily="34" charset="0"/>
              <a:cs typeface="Calibri" pitchFamily="34" charset="0"/>
            </a:endParaRPr>
          </a:p>
          <a:p>
            <a:pPr algn="just"/>
            <a:br>
              <a:rPr lang="fr-FR" sz="1600" b="1" i="1" dirty="0">
                <a:solidFill>
                  <a:srgbClr val="C00000"/>
                </a:solidFill>
                <a:latin typeface="Calibri" pitchFamily="34" charset="0"/>
                <a:cs typeface="Calibri" pitchFamily="34" charset="0"/>
              </a:rPr>
            </a:br>
            <a:r>
              <a:rPr lang="en-US" sz="1600" b="1" i="1" dirty="0">
                <a:solidFill>
                  <a:srgbClr val="C00000"/>
                </a:solidFill>
                <a:latin typeface="Calibri" pitchFamily="34" charset="0"/>
                <a:cs typeface="Calibri" pitchFamily="34" charset="0"/>
              </a:rPr>
              <a:t>Caution: Library is a false friend. The French translation is </a:t>
            </a:r>
            <a:r>
              <a:rPr lang="en-US" sz="1600" b="1" i="1" dirty="0" err="1">
                <a:solidFill>
                  <a:srgbClr val="C00000"/>
                </a:solidFill>
                <a:latin typeface="Calibri" pitchFamily="34" charset="0"/>
                <a:cs typeface="Calibri" pitchFamily="34" charset="0"/>
              </a:rPr>
              <a:t>Bibliothèque</a:t>
            </a:r>
            <a:r>
              <a:rPr lang="en-US" sz="1600" b="1" i="1" dirty="0">
                <a:solidFill>
                  <a:srgbClr val="C00000"/>
                </a:solidFill>
                <a:latin typeface="Calibri" pitchFamily="34" charset="0"/>
                <a:cs typeface="Calibri" pitchFamily="34" charset="0"/>
              </a:rPr>
              <a:t> not library.  </a:t>
            </a:r>
          </a:p>
          <a:p>
            <a:pPr algn="just"/>
            <a:endParaRPr lang="en-US" sz="1600" b="1" i="1" dirty="0">
              <a:solidFill>
                <a:srgbClr val="C00000"/>
              </a:solidFill>
              <a:latin typeface="Calibri" pitchFamily="34" charset="0"/>
              <a:cs typeface="Calibri" pitchFamily="34" charset="0"/>
            </a:endParaRPr>
          </a:p>
          <a:p>
            <a:pPr algn="just"/>
            <a:r>
              <a:rPr lang="en-US" sz="1600" b="1" i="1" dirty="0">
                <a:solidFill>
                  <a:srgbClr val="C00000"/>
                </a:solidFill>
                <a:latin typeface="Calibri" pitchFamily="34" charset="0"/>
                <a:cs typeface="Calibri" pitchFamily="34" charset="0"/>
              </a:rPr>
              <a:t>Let's look at the code: the parts of the code that we will put in our new library are clearly </a:t>
            </a:r>
          </a:p>
          <a:p>
            <a:pPr algn="just"/>
            <a:r>
              <a:rPr lang="en-US" sz="1600" b="1" i="1" dirty="0" err="1">
                <a:solidFill>
                  <a:srgbClr val="C00000"/>
                </a:solidFill>
                <a:latin typeface="Calibri" pitchFamily="34" charset="0"/>
                <a:cs typeface="Calibri" pitchFamily="34" charset="0"/>
              </a:rPr>
              <a:t>pinMode</a:t>
            </a:r>
            <a:r>
              <a:rPr lang="en-US" sz="1600" b="1" i="1" dirty="0">
                <a:solidFill>
                  <a:srgbClr val="C00000"/>
                </a:solidFill>
                <a:latin typeface="Calibri" pitchFamily="34" charset="0"/>
                <a:cs typeface="Calibri" pitchFamily="34" charset="0"/>
              </a:rPr>
              <a:t> (pin, OUTPUT) </a:t>
            </a:r>
          </a:p>
          <a:p>
            <a:pPr algn="just"/>
            <a:r>
              <a:rPr lang="en-US" sz="1600" b="1" i="1" dirty="0">
                <a:solidFill>
                  <a:srgbClr val="C00000"/>
                </a:solidFill>
                <a:latin typeface="Calibri" pitchFamily="34" charset="0"/>
                <a:cs typeface="Calibri" pitchFamily="34" charset="0"/>
              </a:rPr>
              <a:t>and dot() and dash() functions.  </a:t>
            </a:r>
          </a:p>
          <a:p>
            <a:pPr algn="just"/>
            <a:endParaRPr lang="en-US" sz="1600" b="1" i="1" dirty="0">
              <a:solidFill>
                <a:srgbClr val="C00000"/>
              </a:solidFill>
              <a:latin typeface="Calibri" pitchFamily="34" charset="0"/>
              <a:cs typeface="Calibri" pitchFamily="34" charset="0"/>
            </a:endParaRPr>
          </a:p>
          <a:p>
            <a:pPr algn="just"/>
            <a:endParaRPr lang="en-US" sz="1600" b="1" i="1" dirty="0">
              <a:solidFill>
                <a:srgbClr val="C00000"/>
              </a:solidFill>
              <a:latin typeface="Calibri" pitchFamily="34" charset="0"/>
              <a:cs typeface="Calibri" pitchFamily="34" charset="0"/>
            </a:endParaRPr>
          </a:p>
          <a:p>
            <a:pPr algn="just"/>
            <a:r>
              <a:rPr lang="en-US" sz="1600" b="1" i="1" dirty="0">
                <a:solidFill>
                  <a:srgbClr val="C00000"/>
                </a:solidFill>
                <a:latin typeface="Calibri" pitchFamily="34" charset="0"/>
                <a:cs typeface="Calibri" pitchFamily="34" charset="0"/>
              </a:rPr>
              <a:t>Now let's see how to create a library, e.g. Morse.</a:t>
            </a:r>
            <a:endParaRPr lang="fr-FR" sz="1600" b="1" dirty="0">
              <a:solidFill>
                <a:srgbClr val="0070C0"/>
              </a:solidFill>
              <a:latin typeface="Calibri" pitchFamily="34" charset="0"/>
              <a:cs typeface="Calibri" pitchFamily="34" charset="0"/>
            </a:endParaRPr>
          </a:p>
        </p:txBody>
      </p:sp>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388" y="611884"/>
            <a:ext cx="2579890" cy="5603198"/>
          </a:xfrm>
          <a:prstGeom prst="rect">
            <a:avLst/>
          </a:prstGeom>
          <a:noFill/>
          <a:ln w="9525">
            <a:noFill/>
            <a:miter lim="800000"/>
            <a:headEnd/>
            <a:tailEnd/>
          </a:ln>
          <a:effectLst/>
        </p:spPr>
      </p:pic>
      <p:pic>
        <p:nvPicPr>
          <p:cNvPr id="6" name="Image 5">
            <a:hlinkClick r:id="rId4" action="ppaction://hlinksldjump"/>
            <a:extLst>
              <a:ext uri="{FF2B5EF4-FFF2-40B4-BE49-F238E27FC236}">
                <a16:creationId xmlns:a16="http://schemas.microsoft.com/office/drawing/2014/main" id="{283084AA-2E7E-4CFF-B561-810EDCEAD58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linds(horizontal)">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blinds(horizontal)">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blinds(horizontal)">
                                      <p:cBhvr>
                                        <p:cTn id="17" dur="500"/>
                                        <p:tgtEl>
                                          <p:spTgt spid="18">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8">
                                            <p:txEl>
                                              <p:pRg st="4" end="4"/>
                                            </p:txEl>
                                          </p:spTgt>
                                        </p:tgtEl>
                                        <p:attrNameLst>
                                          <p:attrName>style.visibility</p:attrName>
                                        </p:attrNameLst>
                                      </p:cBhvr>
                                      <p:to>
                                        <p:strVal val="visible"/>
                                      </p:to>
                                    </p:set>
                                    <p:animEffect transition="in" filter="blinds(horizontal)">
                                      <p:cBhvr>
                                        <p:cTn id="20" dur="500"/>
                                        <p:tgtEl>
                                          <p:spTgt spid="18">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animEffect transition="in" filter="blinds(horizontal)">
                                      <p:cBhvr>
                                        <p:cTn id="23" dur="500"/>
                                        <p:tgtEl>
                                          <p:spTgt spid="18">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8">
                                            <p:txEl>
                                              <p:pRg st="6" end="6"/>
                                            </p:txEl>
                                          </p:spTgt>
                                        </p:tgtEl>
                                        <p:attrNameLst>
                                          <p:attrName>style.visibility</p:attrName>
                                        </p:attrNameLst>
                                      </p:cBhvr>
                                      <p:to>
                                        <p:strVal val="visible"/>
                                      </p:to>
                                    </p:set>
                                    <p:animEffect transition="in" filter="blinds(horizontal)">
                                      <p:cBhvr>
                                        <p:cTn id="26" dur="500"/>
                                        <p:tgtEl>
                                          <p:spTgt spid="18">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8">
                                            <p:txEl>
                                              <p:pRg st="8" end="8"/>
                                            </p:txEl>
                                          </p:spTgt>
                                        </p:tgtEl>
                                        <p:attrNameLst>
                                          <p:attrName>style.visibility</p:attrName>
                                        </p:attrNameLst>
                                      </p:cBhvr>
                                      <p:to>
                                        <p:strVal val="visible"/>
                                      </p:to>
                                    </p:set>
                                    <p:animEffect transition="in" filter="blinds(horizontal)">
                                      <p:cBhvr>
                                        <p:cTn id="29" dur="500"/>
                                        <p:tgtEl>
                                          <p:spTgt spid="18">
                                            <p:txEl>
                                              <p:pRg st="8" end="8"/>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8">
                                            <p:txEl>
                                              <p:pRg st="9" end="9"/>
                                            </p:txEl>
                                          </p:spTgt>
                                        </p:tgtEl>
                                        <p:attrNameLst>
                                          <p:attrName>style.visibility</p:attrName>
                                        </p:attrNameLst>
                                      </p:cBhvr>
                                      <p:to>
                                        <p:strVal val="visible"/>
                                      </p:to>
                                    </p:set>
                                    <p:animEffect transition="in" filter="blinds(horizontal)">
                                      <p:cBhvr>
                                        <p:cTn id="32" dur="500"/>
                                        <p:tgtEl>
                                          <p:spTgt spid="18">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8">
                                            <p:txEl>
                                              <p:pRg st="10" end="10"/>
                                            </p:txEl>
                                          </p:spTgt>
                                        </p:tgtEl>
                                        <p:attrNameLst>
                                          <p:attrName>style.visibility</p:attrName>
                                        </p:attrNameLst>
                                      </p:cBhvr>
                                      <p:to>
                                        <p:strVal val="visible"/>
                                      </p:to>
                                    </p:set>
                                    <p:animEffect transition="in" filter="blinds(horizontal)">
                                      <p:cBhvr>
                                        <p:cTn id="35" dur="500"/>
                                        <p:tgtEl>
                                          <p:spTgt spid="18">
                                            <p:txEl>
                                              <p:pRg st="10" end="1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8">
                                            <p:txEl>
                                              <p:pRg st="13" end="13"/>
                                            </p:txEl>
                                          </p:spTgt>
                                        </p:tgtEl>
                                        <p:attrNameLst>
                                          <p:attrName>style.visibility</p:attrName>
                                        </p:attrNameLst>
                                      </p:cBhvr>
                                      <p:to>
                                        <p:strVal val="visible"/>
                                      </p:to>
                                    </p:set>
                                    <p:animEffect transition="in" filter="blinds(horizontal)">
                                      <p:cBhvr>
                                        <p:cTn id="38" dur="500"/>
                                        <p:tgtEl>
                                          <p:spTgt spid="1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CREATE AN ARDUINO LIBRARY</a:t>
            </a:r>
            <a:r>
              <a:rPr lang="fr-FR" dirty="0"/>
              <a:t> - 2</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262</a:t>
            </a:fld>
            <a:endParaRPr lang="fr-FR"/>
          </a:p>
        </p:txBody>
      </p:sp>
      <p:sp>
        <p:nvSpPr>
          <p:cNvPr id="18" name="ZoneTexte 17"/>
          <p:cNvSpPr txBox="1"/>
          <p:nvPr/>
        </p:nvSpPr>
        <p:spPr>
          <a:xfrm>
            <a:off x="0" y="573456"/>
            <a:ext cx="9072594" cy="1077218"/>
          </a:xfrm>
          <a:prstGeom prst="rect">
            <a:avLst/>
          </a:prstGeom>
          <a:noFill/>
        </p:spPr>
        <p:txBody>
          <a:bodyPr wrap="square" rtlCol="0">
            <a:spAutoFit/>
          </a:bodyPr>
          <a:lstStyle/>
          <a:p>
            <a:r>
              <a:rPr lang="en-US" sz="1600" b="1" dirty="0">
                <a:solidFill>
                  <a:srgbClr val="C00000"/>
                </a:solidFill>
                <a:latin typeface="Calibri" pitchFamily="34" charset="0"/>
                <a:cs typeface="Calibri" pitchFamily="34" charset="0"/>
              </a:rPr>
              <a:t>STRUCTURE of a library: Arduino libraries are composed of at least 2 files: </a:t>
            </a:r>
          </a:p>
          <a:p>
            <a:pPr marL="285750" indent="-285750">
              <a:buFontTx/>
              <a:buChar char="-"/>
            </a:pPr>
            <a:r>
              <a:rPr lang="en-US" sz="1600" b="1" dirty="0">
                <a:solidFill>
                  <a:srgbClr val="C00000"/>
                </a:solidFill>
                <a:latin typeface="Calibri" pitchFamily="34" charset="0"/>
                <a:cs typeface="Calibri" pitchFamily="34" charset="0"/>
              </a:rPr>
              <a:t>a header file ending by .h (which contains the definitions of the functions available)</a:t>
            </a:r>
          </a:p>
          <a:p>
            <a:pPr marL="285750" indent="-285750">
              <a:buFontTx/>
              <a:buChar char="-"/>
            </a:pPr>
            <a:r>
              <a:rPr lang="en-US" sz="1600" b="1" dirty="0">
                <a:solidFill>
                  <a:srgbClr val="C00000"/>
                </a:solidFill>
                <a:latin typeface="Calibri" pitchFamily="34" charset="0"/>
                <a:cs typeface="Calibri" pitchFamily="34" charset="0"/>
              </a:rPr>
              <a:t>a source file ending with .</a:t>
            </a:r>
            <a:r>
              <a:rPr lang="en-US" sz="1600" b="1" dirty="0" err="1">
                <a:solidFill>
                  <a:srgbClr val="C00000"/>
                </a:solidFill>
                <a:latin typeface="Calibri" pitchFamily="34" charset="0"/>
                <a:cs typeface="Calibri" pitchFamily="34" charset="0"/>
              </a:rPr>
              <a:t>cpp</a:t>
            </a:r>
            <a:r>
              <a:rPr lang="en-US" sz="1600" b="1" dirty="0">
                <a:solidFill>
                  <a:srgbClr val="C00000"/>
                </a:solidFill>
                <a:latin typeface="Calibri" pitchFamily="34" charset="0"/>
                <a:cs typeface="Calibri" pitchFamily="34" charset="0"/>
              </a:rPr>
              <a:t> (which contains the implementation of the code, i.e. the code inside the functions that have been defined in the header file).</a:t>
            </a:r>
            <a:endParaRPr lang="fr-FR" sz="1600" b="1" dirty="0">
              <a:solidFill>
                <a:srgbClr val="0070C0"/>
              </a:solidFill>
              <a:latin typeface="Calibri" pitchFamily="34" charset="0"/>
              <a:cs typeface="Calibri" pitchFamily="34" charset="0"/>
            </a:endParaRPr>
          </a:p>
        </p:txBody>
      </p:sp>
      <p:pic>
        <p:nvPicPr>
          <p:cNvPr id="10138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1824" y="1476325"/>
            <a:ext cx="1985993" cy="1427196"/>
          </a:xfrm>
          <a:prstGeom prst="rect">
            <a:avLst/>
          </a:prstGeom>
          <a:noFill/>
          <a:ln w="9525">
            <a:noFill/>
            <a:miter lim="800000"/>
            <a:headEnd/>
            <a:tailEnd/>
          </a:ln>
          <a:effectLst/>
        </p:spPr>
      </p:pic>
      <p:sp>
        <p:nvSpPr>
          <p:cNvPr id="6" name="ZoneTexte 5"/>
          <p:cNvSpPr txBox="1"/>
          <p:nvPr/>
        </p:nvSpPr>
        <p:spPr>
          <a:xfrm>
            <a:off x="-32" y="1643050"/>
            <a:ext cx="6929486" cy="1815882"/>
          </a:xfrm>
          <a:prstGeom prst="rect">
            <a:avLst/>
          </a:prstGeom>
          <a:noFill/>
        </p:spPr>
        <p:txBody>
          <a:bodyPr wrap="square" rtlCol="0">
            <a:spAutoFit/>
          </a:bodyPr>
          <a:lstStyle/>
          <a:p>
            <a:pPr algn="just"/>
            <a:r>
              <a:rPr lang="fr-FR" sz="1600" b="1" dirty="0">
                <a:solidFill>
                  <a:srgbClr val="C00000"/>
                </a:solidFill>
                <a:latin typeface="Calibri" pitchFamily="34" charset="0"/>
                <a:cs typeface="Calibri" pitchFamily="34" charset="0"/>
              </a:rPr>
              <a:t>Header file (.h): </a:t>
            </a:r>
            <a:r>
              <a:rPr lang="fr-FR" sz="1600" b="1" dirty="0">
                <a:solidFill>
                  <a:srgbClr val="0070C0"/>
                </a:solidFill>
                <a:latin typeface="Calibri" pitchFamily="34" charset="0"/>
                <a:cs typeface="Calibri" pitchFamily="34" charset="0"/>
              </a:rPr>
              <a:t>in </a:t>
            </a:r>
            <a:r>
              <a:rPr lang="fr-FR" sz="1600" b="1" dirty="0" err="1">
                <a:solidFill>
                  <a:srgbClr val="0070C0"/>
                </a:solidFill>
                <a:latin typeface="Calibri" pitchFamily="34" charset="0"/>
                <a:cs typeface="Calibri" pitchFamily="34" charset="0"/>
              </a:rPr>
              <a:t>our</a:t>
            </a:r>
            <a:r>
              <a:rPr lang="fr-FR" sz="1600" b="1" dirty="0">
                <a:solidFill>
                  <a:srgbClr val="0070C0"/>
                </a:solidFill>
                <a:latin typeface="Calibri" pitchFamily="34" charset="0"/>
                <a:cs typeface="Calibri" pitchFamily="34" charset="0"/>
              </a:rPr>
              <a:t> case </a:t>
            </a:r>
            <a:r>
              <a:rPr lang="fr-FR" sz="1600" b="1" dirty="0" err="1">
                <a:solidFill>
                  <a:srgbClr val="0070C0"/>
                </a:solidFill>
                <a:latin typeface="Calibri" pitchFamily="34" charset="0"/>
                <a:cs typeface="Calibri" pitchFamily="34" charset="0"/>
              </a:rPr>
              <a:t>Morse.h</a:t>
            </a:r>
            <a:endParaRPr lang="fr-FR"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Contains all of the declarations of the methods of the Morse class that will represent the library. </a:t>
            </a:r>
          </a:p>
          <a:p>
            <a:pPr algn="just"/>
            <a:r>
              <a:rPr lang="en-US" sz="1600" b="1" dirty="0">
                <a:solidFill>
                  <a:srgbClr val="0070C0"/>
                </a:solidFill>
                <a:latin typeface="Calibri" pitchFamily="34" charset="0"/>
                <a:cs typeface="Calibri" pitchFamily="34" charset="0"/>
              </a:rPr>
              <a:t>Before the declaration of the class, you must ensure that the file of head will not be victim of infinite inclusion. </a:t>
            </a:r>
          </a:p>
          <a:p>
            <a:pPr algn="just"/>
            <a:r>
              <a:rPr lang="en-US" sz="1600" b="1" dirty="0">
                <a:solidFill>
                  <a:srgbClr val="0070C0"/>
                </a:solidFill>
                <a:latin typeface="Calibri" pitchFamily="34" charset="0"/>
                <a:cs typeface="Calibri" pitchFamily="34" charset="0"/>
              </a:rPr>
              <a:t>So as usual in C, we add a protection with preprocessor directives (e.g. #</a:t>
            </a:r>
            <a:r>
              <a:rPr lang="en-US" sz="1600" b="1" dirty="0" err="1">
                <a:solidFill>
                  <a:srgbClr val="0070C0"/>
                </a:solidFill>
                <a:latin typeface="Calibri" pitchFamily="34" charset="0"/>
                <a:cs typeface="Calibri" pitchFamily="34" charset="0"/>
              </a:rPr>
              <a:t>ifndef</a:t>
            </a:r>
            <a:r>
              <a:rPr lang="en-US" sz="1600" b="1" dirty="0">
                <a:solidFill>
                  <a:srgbClr val="0070C0"/>
                </a:solidFill>
                <a:latin typeface="Calibri" pitchFamily="34" charset="0"/>
                <a:cs typeface="Calibri" pitchFamily="34" charset="0"/>
              </a:rPr>
              <a:t>...).</a:t>
            </a:r>
            <a:endParaRPr lang="fr-FR" sz="1600" b="1" dirty="0">
              <a:solidFill>
                <a:srgbClr val="FF6600"/>
              </a:solidFill>
              <a:latin typeface="Calibri" pitchFamily="34" charset="0"/>
              <a:cs typeface="Calibri" pitchFamily="34" charset="0"/>
            </a:endParaRPr>
          </a:p>
        </p:txBody>
      </p:sp>
      <p:sp>
        <p:nvSpPr>
          <p:cNvPr id="7" name="ZoneTexte 6"/>
          <p:cNvSpPr txBox="1"/>
          <p:nvPr/>
        </p:nvSpPr>
        <p:spPr>
          <a:xfrm>
            <a:off x="-32" y="3478526"/>
            <a:ext cx="6858048" cy="584775"/>
          </a:xfrm>
          <a:prstGeom prst="rect">
            <a:avLst/>
          </a:prstGeom>
          <a:noFill/>
        </p:spPr>
        <p:txBody>
          <a:bodyPr wrap="square" rtlCol="0">
            <a:spAutoFit/>
          </a:bodyPr>
          <a:lstStyle/>
          <a:p>
            <a:r>
              <a:rPr lang="en-US" sz="1600" b="1" dirty="0">
                <a:solidFill>
                  <a:srgbClr val="0070C0"/>
                </a:solidFill>
                <a:latin typeface="Calibri" pitchFamily="34" charset="0"/>
                <a:cs typeface="Calibri" pitchFamily="34" charset="0"/>
              </a:rPr>
              <a:t>To use the constants or functions as a part of the Arduino core, add an include before the declaration of the class =&gt;</a:t>
            </a:r>
            <a:endParaRPr lang="fr-FR" sz="1600" b="1" dirty="0">
              <a:solidFill>
                <a:srgbClr val="0070C0"/>
              </a:solidFill>
              <a:latin typeface="Calibri" pitchFamily="34" charset="0"/>
              <a:cs typeface="Calibri" pitchFamily="34" charset="0"/>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7991" y="3067977"/>
            <a:ext cx="1675975" cy="575337"/>
          </a:xfrm>
          <a:prstGeom prst="rect">
            <a:avLst/>
          </a:prstGeom>
          <a:noFill/>
          <a:ln w="9525">
            <a:noFill/>
            <a:miter lim="800000"/>
            <a:headEnd/>
            <a:tailEnd/>
          </a:ln>
          <a:effectLst/>
        </p:spPr>
      </p:pic>
      <p:sp>
        <p:nvSpPr>
          <p:cNvPr id="9" name="Rectangle 8"/>
          <p:cNvSpPr/>
          <p:nvPr/>
        </p:nvSpPr>
        <p:spPr>
          <a:xfrm>
            <a:off x="-32" y="4572008"/>
            <a:ext cx="6858048" cy="954107"/>
          </a:xfrm>
          <a:prstGeom prst="rect">
            <a:avLst/>
          </a:prstGeom>
        </p:spPr>
        <p:txBody>
          <a:bodyPr wrap="square">
            <a:spAutoFit/>
          </a:bodyPr>
          <a:lstStyle/>
          <a:p>
            <a:pPr algn="just"/>
            <a:r>
              <a:rPr lang="en-US" b="1" dirty="0">
                <a:solidFill>
                  <a:srgbClr val="0070C0"/>
                </a:solidFill>
                <a:latin typeface="Calibri" pitchFamily="34" charset="0"/>
                <a:cs typeface="Calibri" pitchFamily="34" charset="0"/>
              </a:rPr>
              <a:t>We also add a private property (private): </a:t>
            </a:r>
            <a:r>
              <a:rPr lang="en-US" b="1" dirty="0">
                <a:solidFill>
                  <a:srgbClr val="00B050"/>
                </a:solidFill>
                <a:latin typeface="Calibri" pitchFamily="34" charset="0"/>
                <a:cs typeface="Calibri" pitchFamily="34" charset="0"/>
              </a:rPr>
              <a:t>_pin </a:t>
            </a:r>
            <a:r>
              <a:rPr lang="en-US" b="1" dirty="0">
                <a:solidFill>
                  <a:srgbClr val="0070C0"/>
                </a:solidFill>
                <a:latin typeface="Calibri" pitchFamily="34" charset="0"/>
                <a:cs typeface="Calibri" pitchFamily="34" charset="0"/>
              </a:rPr>
              <a:t>which will contain the number of LEDs to use pin.</a:t>
            </a:r>
          </a:p>
          <a:p>
            <a:pPr algn="just"/>
            <a:r>
              <a:rPr lang="en-US" b="1" dirty="0">
                <a:solidFill>
                  <a:srgbClr val="0070C0"/>
                </a:solidFill>
                <a:latin typeface="Calibri" pitchFamily="34" charset="0"/>
                <a:cs typeface="Calibri" pitchFamily="34" charset="0"/>
              </a:rPr>
              <a:t>In this way, during initialization of the Morse object, we can both put pin in OUTPUT mode and store it for not having to give it back when it will make a call to another method.</a:t>
            </a:r>
            <a:endParaRPr lang="fr-FR" b="1" dirty="0">
              <a:solidFill>
                <a:srgbClr val="0070C0"/>
              </a:solidFill>
              <a:latin typeface="Calibri" pitchFamily="34" charset="0"/>
              <a:cs typeface="Calibri" pitchFamily="34" charset="0"/>
            </a:endParaRPr>
          </a:p>
        </p:txBody>
      </p:sp>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3554" b="2435"/>
          <a:stretch>
            <a:fillRect/>
          </a:stretch>
        </p:blipFill>
        <p:spPr bwMode="auto">
          <a:xfrm>
            <a:off x="7065077" y="3781448"/>
            <a:ext cx="1793203" cy="2647948"/>
          </a:xfrm>
          <a:prstGeom prst="rect">
            <a:avLst/>
          </a:prstGeom>
          <a:noFill/>
          <a:ln w="9525">
            <a:noFill/>
            <a:miter lim="800000"/>
            <a:headEnd/>
            <a:tailEnd/>
          </a:ln>
          <a:effectLst/>
        </p:spPr>
      </p:pic>
      <p:sp>
        <p:nvSpPr>
          <p:cNvPr id="11" name="ZoneTexte 10"/>
          <p:cNvSpPr txBox="1"/>
          <p:nvPr/>
        </p:nvSpPr>
        <p:spPr>
          <a:xfrm>
            <a:off x="0" y="5857892"/>
            <a:ext cx="7000892" cy="307777"/>
          </a:xfrm>
          <a:prstGeom prst="rect">
            <a:avLst/>
          </a:prstGeom>
          <a:noFill/>
        </p:spPr>
        <p:txBody>
          <a:bodyPr wrap="square" rtlCol="0">
            <a:spAutoFit/>
          </a:bodyPr>
          <a:lstStyle/>
          <a:p>
            <a:r>
              <a:rPr lang="en-US" b="1" dirty="0">
                <a:solidFill>
                  <a:srgbClr val="0070C0"/>
                </a:solidFill>
                <a:latin typeface="Calibri" pitchFamily="34" charset="0"/>
                <a:cs typeface="Calibri" pitchFamily="34" charset="0"/>
              </a:rPr>
              <a:t>So now we can tackle the class declaration.  What gives the final =&gt;</a:t>
            </a:r>
            <a:endParaRPr lang="fr-FR" b="1" dirty="0">
              <a:solidFill>
                <a:srgbClr val="0070C0"/>
              </a:solidFill>
              <a:latin typeface="Calibri" pitchFamily="34" charset="0"/>
              <a:cs typeface="Calibri" pitchFamily="34" charset="0"/>
            </a:endParaRPr>
          </a:p>
        </p:txBody>
      </p:sp>
      <p:pic>
        <p:nvPicPr>
          <p:cNvPr id="12" name="Image 11">
            <a:hlinkClick r:id="rId5" action="ppaction://hlinksldjump"/>
            <a:extLst>
              <a:ext uri="{FF2B5EF4-FFF2-40B4-BE49-F238E27FC236}">
                <a16:creationId xmlns:a16="http://schemas.microsoft.com/office/drawing/2014/main" id="{C2222EDC-6F62-40C5-9649-35BCB62DAFE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linds(horizontal)">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blinds(horizontal)">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blinds(horizontal)">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nodeType="withEffect">
                                  <p:stCondLst>
                                    <p:cond delay="0"/>
                                  </p:stCondLst>
                                  <p:childTnLst>
                                    <p:set>
                                      <p:cBhvr>
                                        <p:cTn id="24" dur="1" fill="hold">
                                          <p:stCondLst>
                                            <p:cond delay="0"/>
                                          </p:stCondLst>
                                        </p:cTn>
                                        <p:tgtEl>
                                          <p:spTgt spid="101381"/>
                                        </p:tgtEl>
                                        <p:attrNameLst>
                                          <p:attrName>style.visibility</p:attrName>
                                        </p:attrNameLst>
                                      </p:cBhvr>
                                      <p:to>
                                        <p:strVal val="visible"/>
                                      </p:to>
                                    </p:set>
                                    <p:animEffect transition="in" filter="blinds(horizontal)">
                                      <p:cBhvr>
                                        <p:cTn id="25" dur="500"/>
                                        <p:tgtEl>
                                          <p:spTgt spid="10138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par>
                                <p:cTn id="44" presetID="3" presetClass="entr" presetSubtype="1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CREATE AN ARDUINO LIBRARY</a:t>
            </a:r>
            <a:r>
              <a:rPr lang="fr-FR" dirty="0"/>
              <a:t> - 3</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263</a:t>
            </a:fld>
            <a:endParaRPr lang="fr-FR"/>
          </a:p>
        </p:txBody>
      </p:sp>
      <p:sp>
        <p:nvSpPr>
          <p:cNvPr id="10" name="ZoneTexte 9"/>
          <p:cNvSpPr txBox="1"/>
          <p:nvPr/>
        </p:nvSpPr>
        <p:spPr>
          <a:xfrm>
            <a:off x="-32" y="642918"/>
            <a:ext cx="5643602" cy="1077218"/>
          </a:xfrm>
          <a:prstGeom prst="rect">
            <a:avLst/>
          </a:prstGeom>
          <a:noFill/>
        </p:spPr>
        <p:txBody>
          <a:bodyPr wrap="square" rtlCol="0">
            <a:spAutoFit/>
          </a:bodyPr>
          <a:lstStyle/>
          <a:p>
            <a:pPr algn="just"/>
            <a:r>
              <a:rPr lang="en-US" sz="1600" b="1" dirty="0">
                <a:solidFill>
                  <a:srgbClr val="C00000"/>
                </a:solidFill>
                <a:latin typeface="Calibri" pitchFamily="34" charset="0"/>
                <a:cs typeface="Calibri" pitchFamily="34" charset="0"/>
              </a:rPr>
              <a:t>The source (.</a:t>
            </a:r>
            <a:r>
              <a:rPr lang="en-US" sz="1600" b="1" dirty="0" err="1">
                <a:solidFill>
                  <a:srgbClr val="C00000"/>
                </a:solidFill>
                <a:latin typeface="Calibri" pitchFamily="34" charset="0"/>
                <a:cs typeface="Calibri" pitchFamily="34" charset="0"/>
              </a:rPr>
              <a:t>cpp</a:t>
            </a:r>
            <a:r>
              <a:rPr lang="en-US" sz="1600" b="1" dirty="0">
                <a:solidFill>
                  <a:srgbClr val="C00000"/>
                </a:solidFill>
                <a:latin typeface="Calibri" pitchFamily="34" charset="0"/>
                <a:cs typeface="Calibri" pitchFamily="34" charset="0"/>
              </a:rPr>
              <a:t>) file: in our case Morse.cpp. </a:t>
            </a:r>
          </a:p>
          <a:p>
            <a:pPr algn="just"/>
            <a:r>
              <a:rPr lang="en-US" sz="1600" b="1" dirty="0">
                <a:solidFill>
                  <a:srgbClr val="C00000"/>
                </a:solidFill>
                <a:latin typeface="Calibri" pitchFamily="34" charset="0"/>
                <a:cs typeface="Calibri" pitchFamily="34" charset="0"/>
              </a:rPr>
              <a:t>The source file contains the implementation of the methods described in the header file.  </a:t>
            </a:r>
          </a:p>
          <a:p>
            <a:pPr algn="just"/>
            <a:r>
              <a:rPr lang="en-US" sz="1600" b="1" dirty="0">
                <a:solidFill>
                  <a:srgbClr val="C00000"/>
                </a:solidFill>
                <a:latin typeface="Calibri" pitchFamily="34" charset="0"/>
                <a:cs typeface="Calibri" pitchFamily="34" charset="0"/>
              </a:rPr>
              <a:t>So there was this code =&gt;</a:t>
            </a:r>
            <a:endParaRPr lang="fr-FR" sz="1600" b="1" dirty="0">
              <a:solidFill>
                <a:srgbClr val="00B050"/>
              </a:solidFill>
              <a:latin typeface="Calibri" pitchFamily="34" charset="0"/>
              <a:cs typeface="Calibri" pitchFamily="34" charset="0"/>
            </a:endParaRPr>
          </a:p>
        </p:txBody>
      </p:sp>
      <p:pic>
        <p:nvPicPr>
          <p:cNvPr id="10240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4307" y="573005"/>
            <a:ext cx="3492068" cy="4911260"/>
          </a:xfrm>
          <a:prstGeom prst="rect">
            <a:avLst/>
          </a:prstGeom>
          <a:noFill/>
          <a:ln w="9525">
            <a:noFill/>
            <a:miter lim="800000"/>
            <a:headEnd/>
            <a:tailEnd/>
          </a:ln>
          <a:effectLst/>
        </p:spPr>
      </p:pic>
      <p:pic>
        <p:nvPicPr>
          <p:cNvPr id="11" name="Image 10" descr="captureMors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5918" y="4615755"/>
            <a:ext cx="2309832" cy="1853569"/>
          </a:xfrm>
          <a:prstGeom prst="rect">
            <a:avLst/>
          </a:prstGeom>
        </p:spPr>
      </p:pic>
      <p:sp>
        <p:nvSpPr>
          <p:cNvPr id="12" name="Rectangle 11"/>
          <p:cNvSpPr/>
          <p:nvPr/>
        </p:nvSpPr>
        <p:spPr>
          <a:xfrm>
            <a:off x="0" y="3714752"/>
            <a:ext cx="5572132" cy="584775"/>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Use the library in the IDE: from now on you can see the library in the IDE in the Sketch menu &gt; Import Library if you restart it:</a:t>
            </a:r>
            <a:endParaRPr lang="fr-FR" sz="1600" b="1" dirty="0">
              <a:solidFill>
                <a:srgbClr val="0070C0"/>
              </a:solidFill>
              <a:latin typeface="Calibri" pitchFamily="34" charset="0"/>
              <a:cs typeface="Calibri" pitchFamily="34" charset="0"/>
            </a:endParaRPr>
          </a:p>
        </p:txBody>
      </p:sp>
      <p:sp>
        <p:nvSpPr>
          <p:cNvPr id="13" name="ZoneTexte 12"/>
          <p:cNvSpPr txBox="1"/>
          <p:nvPr/>
        </p:nvSpPr>
        <p:spPr>
          <a:xfrm>
            <a:off x="0" y="1724087"/>
            <a:ext cx="5500694" cy="1569660"/>
          </a:xfrm>
          <a:prstGeom prst="rect">
            <a:avLst/>
          </a:prstGeom>
          <a:noFill/>
        </p:spPr>
        <p:txBody>
          <a:bodyPr wrap="square" rtlCol="0">
            <a:spAutoFit/>
          </a:bodyPr>
          <a:lstStyle/>
          <a:p>
            <a:pPr algn="just"/>
            <a:r>
              <a:rPr lang="en-US" sz="1600" b="1" dirty="0">
                <a:solidFill>
                  <a:srgbClr val="C00000"/>
                </a:solidFill>
                <a:latin typeface="Calibri" pitchFamily="34" charset="0"/>
                <a:cs typeface="Calibri" pitchFamily="34" charset="0"/>
              </a:rPr>
              <a:t>Install the library: </a:t>
            </a:r>
          </a:p>
          <a:p>
            <a:pPr algn="just"/>
            <a:r>
              <a:rPr lang="en-US" sz="1600" b="1" dirty="0">
                <a:solidFill>
                  <a:srgbClr val="C00000"/>
                </a:solidFill>
                <a:latin typeface="Calibri" pitchFamily="34" charset="0"/>
                <a:cs typeface="Calibri" pitchFamily="34" charset="0"/>
              </a:rPr>
              <a:t>Arduino in the software folder is a subfolder named "libraries" where each subfolder represents a library.  </a:t>
            </a:r>
          </a:p>
          <a:p>
            <a:pPr algn="just"/>
            <a:r>
              <a:rPr lang="en-US" sz="1600" b="1" dirty="0">
                <a:solidFill>
                  <a:srgbClr val="C00000"/>
                </a:solidFill>
                <a:latin typeface="Calibri" pitchFamily="34" charset="0"/>
                <a:cs typeface="Calibri" pitchFamily="34" charset="0"/>
              </a:rPr>
              <a:t>To add ours, we create a folder on the behalf of our library: e.g. "Morse" folder </a:t>
            </a:r>
          </a:p>
          <a:p>
            <a:pPr algn="just"/>
            <a:r>
              <a:rPr lang="en-US" sz="1600" b="1" dirty="0">
                <a:solidFill>
                  <a:srgbClr val="C00000"/>
                </a:solidFill>
                <a:latin typeface="Calibri" pitchFamily="34" charset="0"/>
                <a:cs typeface="Calibri" pitchFamily="34" charset="0"/>
              </a:rPr>
              <a:t>and put the two files </a:t>
            </a:r>
            <a:r>
              <a:rPr lang="en-US" sz="1600" b="1" dirty="0" err="1">
                <a:solidFill>
                  <a:srgbClr val="C00000"/>
                </a:solidFill>
                <a:latin typeface="Calibri" pitchFamily="34" charset="0"/>
                <a:cs typeface="Calibri" pitchFamily="34" charset="0"/>
              </a:rPr>
              <a:t>Morse.h</a:t>
            </a:r>
            <a:r>
              <a:rPr lang="en-US" sz="1600" b="1" dirty="0">
                <a:solidFill>
                  <a:srgbClr val="C00000"/>
                </a:solidFill>
                <a:latin typeface="Calibri" pitchFamily="34" charset="0"/>
                <a:cs typeface="Calibri" pitchFamily="34" charset="0"/>
              </a:rPr>
              <a:t> and Morse.cpp.</a:t>
            </a:r>
            <a:endParaRPr lang="fr-FR" sz="1600" b="1" dirty="0">
              <a:solidFill>
                <a:srgbClr val="0070C0"/>
              </a:solidFill>
              <a:latin typeface="Calibri" pitchFamily="34" charset="0"/>
              <a:cs typeface="Calibri" pitchFamily="34" charset="0"/>
            </a:endParaRPr>
          </a:p>
        </p:txBody>
      </p:sp>
      <p:pic>
        <p:nvPicPr>
          <p:cNvPr id="9" name="Image 8">
            <a:hlinkClick r:id="rId4" action="ppaction://hlinksldjump"/>
            <a:extLst>
              <a:ext uri="{FF2B5EF4-FFF2-40B4-BE49-F238E27FC236}">
                <a16:creationId xmlns:a16="http://schemas.microsoft.com/office/drawing/2014/main" id="{68DF37B6-F82E-44A3-B34D-4FDE3073014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02406"/>
                                        </p:tgtEl>
                                        <p:attrNameLst>
                                          <p:attrName>style.visibility</p:attrName>
                                        </p:attrNameLst>
                                      </p:cBhvr>
                                      <p:to>
                                        <p:strVal val="visible"/>
                                      </p:to>
                                    </p:set>
                                    <p:animEffect transition="in" filter="blinds(horizontal)">
                                      <p:cBhvr>
                                        <p:cTn id="10" dur="500"/>
                                        <p:tgtEl>
                                          <p:spTgt spid="10240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CREATE AN ARDUINO LIBRARY - 4</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264</a:t>
            </a:fld>
            <a:endParaRPr lang="fr-FR"/>
          </a:p>
        </p:txBody>
      </p:sp>
      <p:sp>
        <p:nvSpPr>
          <p:cNvPr id="12" name="ZoneTexte 11"/>
          <p:cNvSpPr txBox="1"/>
          <p:nvPr/>
        </p:nvSpPr>
        <p:spPr>
          <a:xfrm>
            <a:off x="71406" y="714356"/>
            <a:ext cx="3852522" cy="3046988"/>
          </a:xfrm>
          <a:prstGeom prst="rect">
            <a:avLst/>
          </a:prstGeom>
          <a:noFill/>
        </p:spPr>
        <p:txBody>
          <a:bodyPr wrap="square" rtlCol="0">
            <a:spAutoFit/>
          </a:bodyPr>
          <a:lstStyle/>
          <a:p>
            <a:pPr algn="just"/>
            <a:r>
              <a:rPr lang="en-US" sz="1600" b="1" dirty="0">
                <a:solidFill>
                  <a:srgbClr val="0070C0"/>
                </a:solidFill>
                <a:latin typeface="Calibri" pitchFamily="34" charset="0"/>
                <a:cs typeface="Calibri" pitchFamily="34" charset="0"/>
              </a:rPr>
              <a:t>Click on the ‘MORSE' menu item, which will add the necessary code to use your library in Arduino:</a:t>
            </a:r>
          </a:p>
          <a:p>
            <a:pPr algn="just"/>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include</a:t>
            </a:r>
            <a:r>
              <a:rPr lang="fr-FR" sz="1600" b="1" dirty="0">
                <a:solidFill>
                  <a:srgbClr val="0070C0"/>
                </a:solidFill>
                <a:latin typeface="Calibri" pitchFamily="34" charset="0"/>
                <a:cs typeface="Calibri" pitchFamily="34" charset="0"/>
              </a:rPr>
              <a:t> &lt;</a:t>
            </a:r>
            <a:r>
              <a:rPr lang="fr-FR" sz="1600" b="1" dirty="0" err="1">
                <a:solidFill>
                  <a:srgbClr val="0070C0"/>
                </a:solidFill>
                <a:latin typeface="Calibri" pitchFamily="34" charset="0"/>
                <a:cs typeface="Calibri" pitchFamily="34" charset="0"/>
              </a:rPr>
              <a:t>Morse.h</a:t>
            </a:r>
            <a:r>
              <a:rPr lang="fr-FR" sz="1600" b="1" dirty="0">
                <a:solidFill>
                  <a:srgbClr val="0070C0"/>
                </a:solidFill>
                <a:latin typeface="Calibri" pitchFamily="34" charset="0"/>
                <a:cs typeface="Calibri" pitchFamily="34" charset="0"/>
              </a:rPr>
              <a:t>&gt;</a:t>
            </a:r>
          </a:p>
          <a:p>
            <a:pPr algn="just"/>
            <a:endParaRPr lang="fr-FR" sz="1600" b="1" dirty="0">
              <a:solidFill>
                <a:srgbClr val="0070C0"/>
              </a:solidFill>
              <a:latin typeface="Calibri" pitchFamily="34" charset="0"/>
              <a:cs typeface="Calibri" pitchFamily="34" charset="0"/>
            </a:endParaRPr>
          </a:p>
          <a:p>
            <a:pPr algn="just"/>
            <a:r>
              <a:rPr lang="fr-FR" sz="1600" b="1" dirty="0">
                <a:solidFill>
                  <a:srgbClr val="C00000"/>
                </a:solidFill>
                <a:latin typeface="Calibri" pitchFamily="34" charset="0"/>
                <a:cs typeface="Calibri" pitchFamily="34" charset="0"/>
              </a:rPr>
              <a:t>FINAL RESULT:</a:t>
            </a:r>
          </a:p>
          <a:p>
            <a:pPr algn="just"/>
            <a:r>
              <a:rPr lang="en-US" sz="1600" b="1" dirty="0">
                <a:solidFill>
                  <a:srgbClr val="0070C0"/>
                </a:solidFill>
                <a:latin typeface="Calibri" pitchFamily="34" charset="0"/>
                <a:cs typeface="Calibri" pitchFamily="34" charset="0"/>
              </a:rPr>
              <a:t>Thanks to the library, you can now simplify our initial code. This allows us to have this code =&gt;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-this code, of course, has the same effect as the code of the start.</a:t>
            </a:r>
            <a:endParaRPr lang="fr-FR" sz="1600" b="1" dirty="0">
              <a:solidFill>
                <a:srgbClr val="0070C0"/>
              </a:solidFill>
              <a:latin typeface="Calibri" pitchFamily="34" charset="0"/>
              <a:cs typeface="Calibri" pitchFamily="34" charset="0"/>
            </a:endParaRPr>
          </a:p>
        </p:txBody>
      </p:sp>
      <p:pic>
        <p:nvPicPr>
          <p:cNvPr id="1034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41" t="2093"/>
          <a:stretch/>
        </p:blipFill>
        <p:spPr bwMode="auto">
          <a:xfrm>
            <a:off x="4442603" y="802256"/>
            <a:ext cx="4390845" cy="3717575"/>
          </a:xfrm>
          <a:prstGeom prst="rect">
            <a:avLst/>
          </a:prstGeom>
          <a:noFill/>
          <a:ln w="9525">
            <a:noFill/>
            <a:miter lim="800000"/>
            <a:headEnd/>
            <a:tailEnd/>
          </a:ln>
          <a:effectLst/>
        </p:spPr>
      </p:pic>
      <p:sp>
        <p:nvSpPr>
          <p:cNvPr id="8" name="ZoneTexte 7"/>
          <p:cNvSpPr txBox="1"/>
          <p:nvPr/>
        </p:nvSpPr>
        <p:spPr>
          <a:xfrm>
            <a:off x="0" y="4195517"/>
            <a:ext cx="9144000" cy="1323439"/>
          </a:xfrm>
          <a:prstGeom prst="rect">
            <a:avLst/>
          </a:prstGeom>
          <a:noFill/>
        </p:spPr>
        <p:txBody>
          <a:bodyPr wrap="square" rtlCol="0">
            <a:spAutoFit/>
          </a:bodyPr>
          <a:lstStyle/>
          <a:p>
            <a:pPr algn="just"/>
            <a:r>
              <a:rPr lang="en-US" sz="1600" b="1" dirty="0">
                <a:solidFill>
                  <a:srgbClr val="0070C0"/>
                </a:solidFill>
                <a:latin typeface="Calibri" pitchFamily="34" charset="0"/>
                <a:cs typeface="Calibri" pitchFamily="34" charset="0"/>
              </a:rPr>
              <a:t>The creation of the library is now ended.  </a:t>
            </a:r>
          </a:p>
          <a:p>
            <a:pPr algn="just"/>
            <a:r>
              <a:rPr lang="en-US" sz="1600" b="1" dirty="0">
                <a:solidFill>
                  <a:srgbClr val="0070C0"/>
                </a:solidFill>
                <a:latin typeface="Calibri" pitchFamily="34" charset="0"/>
                <a:cs typeface="Calibri" pitchFamily="34" charset="0"/>
              </a:rPr>
              <a:t>Abuse of this feature to simplify your code.  </a:t>
            </a:r>
          </a:p>
          <a:p>
            <a:pPr algn="just"/>
            <a:r>
              <a:rPr lang="en-US" sz="1600" b="1" dirty="0">
                <a:solidFill>
                  <a:srgbClr val="0070C0"/>
                </a:solidFill>
                <a:latin typeface="Calibri" pitchFamily="34" charset="0"/>
                <a:cs typeface="Calibri" pitchFamily="34" charset="0"/>
              </a:rPr>
              <a:t>Creating libraries ensures the logic of your code and decreases the time of future development.</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In addition, you can share libraries to benefit the community !</a:t>
            </a:r>
            <a:endParaRPr lang="fr-FR" sz="1600" b="1" u="sng" dirty="0">
              <a:solidFill>
                <a:srgbClr val="FF6600"/>
              </a:solidFill>
              <a:latin typeface="Calibri" pitchFamily="34" charset="0"/>
              <a:cs typeface="Calibri" pitchFamily="34" charset="0"/>
            </a:endParaRPr>
          </a:p>
        </p:txBody>
      </p:sp>
      <p:sp>
        <p:nvSpPr>
          <p:cNvPr id="7" name="Rectangle 6">
            <a:hlinkClick r:id="rId3"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9" name="Image 8">
            <a:hlinkClick r:id="rId3" action="ppaction://hlinksldjump"/>
            <a:extLst>
              <a:ext uri="{FF2B5EF4-FFF2-40B4-BE49-F238E27FC236}">
                <a16:creationId xmlns:a16="http://schemas.microsoft.com/office/drawing/2014/main" id="{A53C6F59-52E7-44C6-AD81-41761799442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blinds(horizontal)">
                                      <p:cBhvr>
                                        <p:cTn id="17" dur="500"/>
                                        <p:tgtEl>
                                          <p:spTgt spid="12">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3427"/>
                                        </p:tgtEl>
                                        <p:attrNameLst>
                                          <p:attrName>style.visibility</p:attrName>
                                        </p:attrNameLst>
                                      </p:cBhvr>
                                      <p:to>
                                        <p:strVal val="visible"/>
                                      </p:to>
                                    </p:set>
                                    <p:animEffect transition="in" filter="blinds(horizontal)">
                                      <p:cBhvr>
                                        <p:cTn id="20" dur="500"/>
                                        <p:tgtEl>
                                          <p:spTgt spid="10342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794FC5-A85E-408B-AF8E-FF2F1729DE06}"/>
              </a:ext>
            </a:extLst>
          </p:cNvPr>
          <p:cNvSpPr/>
          <p:nvPr/>
        </p:nvSpPr>
        <p:spPr>
          <a:xfrm>
            <a:off x="0" y="415979"/>
            <a:ext cx="9064444" cy="6109365"/>
          </a:xfrm>
          <a:prstGeom prst="rect">
            <a:avLst/>
          </a:prstGeom>
        </p:spPr>
        <p:txBody>
          <a:bodyPr wrap="square">
            <a:spAutoFit/>
          </a:bodyPr>
          <a:lstStyle/>
          <a:p>
            <a:pPr algn="ctr"/>
            <a:r>
              <a:rPr lang="en-US" sz="2800" b="1" dirty="0">
                <a:latin typeface="Calibri" panose="020F0502020204030204" pitchFamily="34" charset="0"/>
                <a:cs typeface="Calibri" panose="020F0502020204030204" pitchFamily="34" charset="0"/>
              </a:rPr>
              <a:t>Arduino Style Guide for Writing Libraries</a:t>
            </a:r>
          </a:p>
          <a:p>
            <a:pPr algn="just"/>
            <a:r>
              <a:rPr lang="en-US" sz="1100" dirty="0">
                <a:latin typeface="Calibri" panose="020F0502020204030204" pitchFamily="34" charset="0"/>
                <a:cs typeface="Calibri" panose="020F0502020204030204" pitchFamily="34" charset="0"/>
              </a:rPr>
              <a:t>This is a style guide to writing library APIs in an Arduino style. Some of these run counter to professional programming practice. We’re aware of that, but it’s what’s made it possible for so many beginners to get started with Arduino easily. So please code with these principles in mind. If you have suggestions on how to make Arduino libraries clearer for that core audience, please jump in the discussion. This is a work in progress. </a:t>
            </a:r>
          </a:p>
          <a:p>
            <a:pPr algn="just"/>
            <a:endParaRPr lang="en-US" sz="1100" b="1"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Be kind to the end user.</a:t>
            </a:r>
            <a:r>
              <a:rPr lang="en-US" sz="1100" dirty="0">
                <a:latin typeface="Calibri" panose="020F0502020204030204" pitchFamily="34" charset="0"/>
                <a:cs typeface="Calibri" panose="020F0502020204030204" pitchFamily="34" charset="0"/>
              </a:rPr>
              <a:t> Assume you are writing an API for an intelligent person who has not programmed before. Come up with a clear mental model of the concept you’re working with, and the terms and functions you will use. </a:t>
            </a:r>
          </a:p>
          <a:p>
            <a:pPr algn="just"/>
            <a:endParaRPr lang="en-US" sz="1100" b="1"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Match your API to the underlying capabilities.</a:t>
            </a:r>
            <a:r>
              <a:rPr lang="en-US" sz="1100" dirty="0">
                <a:latin typeface="Calibri" panose="020F0502020204030204" pitchFamily="34" charset="0"/>
                <a:cs typeface="Calibri" panose="020F0502020204030204" pitchFamily="34" charset="0"/>
              </a:rPr>
              <a:t> You don’t want to expose implementation details to the user but you also don’t want an API that suggests an inaccurate mental model of the possibilities. For example, if there are only a few possible options for a particular setting, don’t use a function that takes an int, as it implies you can use any value you want.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Organize your public functions around the data and functionality that the user wants.</a:t>
            </a:r>
            <a:r>
              <a:rPr lang="en-US" sz="1100" dirty="0">
                <a:latin typeface="Calibri" panose="020F0502020204030204" pitchFamily="34" charset="0"/>
                <a:cs typeface="Calibri" panose="020F0502020204030204" pitchFamily="34" charset="0"/>
              </a:rPr>
              <a:t> Quite often, the command set for a particular electronic module is overly complicated for the most common uses, or can be re-organized around higher level functionality. Think about what the average person thinks the thing does, and try to </a:t>
            </a:r>
            <a:r>
              <a:rPr lang="en-US" sz="1100" dirty="0" err="1">
                <a:latin typeface="Calibri" panose="020F0502020204030204" pitchFamily="34" charset="0"/>
                <a:cs typeface="Calibri" panose="020F0502020204030204" pitchFamily="34" charset="0"/>
              </a:rPr>
              <a:t>organise</a:t>
            </a:r>
            <a:r>
              <a:rPr lang="en-US" sz="1100" dirty="0">
                <a:latin typeface="Calibri" panose="020F0502020204030204" pitchFamily="34" charset="0"/>
                <a:cs typeface="Calibri" panose="020F0502020204030204" pitchFamily="34" charset="0"/>
              </a:rPr>
              <a:t> your API functions around that. Adafruit's </a:t>
            </a:r>
            <a:r>
              <a:rPr lang="en-US" sz="1100" dirty="0">
                <a:latin typeface="Calibri" panose="020F0502020204030204" pitchFamily="34" charset="0"/>
                <a:cs typeface="Calibri" panose="020F0502020204030204" pitchFamily="34" charset="0"/>
                <a:hlinkClick r:id="rId2"/>
              </a:rPr>
              <a:t>BMP085 library</a:t>
            </a:r>
            <a:r>
              <a:rPr lang="en-US" sz="1100" dirty="0">
                <a:latin typeface="Calibri" panose="020F0502020204030204" pitchFamily="34" charset="0"/>
                <a:cs typeface="Calibri" panose="020F0502020204030204" pitchFamily="34" charset="0"/>
              </a:rPr>
              <a:t> is a good example. The </a:t>
            </a:r>
            <a:r>
              <a:rPr lang="en-US" sz="1100" dirty="0" err="1">
                <a:latin typeface="Calibri" panose="020F0502020204030204" pitchFamily="34" charset="0"/>
                <a:cs typeface="Calibri" panose="020F0502020204030204" pitchFamily="34" charset="0"/>
              </a:rPr>
              <a:t>readPressure</a:t>
            </a:r>
            <a:r>
              <a:rPr lang="en-US" sz="1100" dirty="0">
                <a:latin typeface="Calibri" panose="020F0502020204030204" pitchFamily="34" charset="0"/>
                <a:cs typeface="Calibri" panose="020F0502020204030204" pitchFamily="34" charset="0"/>
              </a:rPr>
              <a:t>() command performs all the necessary steps to get the final pressure. The library wraps this commonly executed series of functions into a high-level single command which returns the value the user's looking for in a format she expects. It abstracts away not only the low-level I2C commands, but also the mid-level temperature and pressure calculations, while still offering those mid-level functions as public functions for those who want them. </a:t>
            </a:r>
          </a:p>
          <a:p>
            <a:pPr algn="just"/>
            <a:endParaRPr lang="en-US" sz="1100" dirty="0">
              <a:latin typeface="Calibri" panose="020F0502020204030204" pitchFamily="34" charset="0"/>
              <a:cs typeface="Calibri" panose="020F0502020204030204" pitchFamily="34" charset="0"/>
            </a:endParaRPr>
          </a:p>
          <a:p>
            <a:pPr lvl="0" eaLnBrk="0" hangingPunct="0"/>
            <a:r>
              <a:rPr lang="fr-FR" altLang="fr-FR" sz="1100" b="1" dirty="0">
                <a:latin typeface="Arial" panose="020B0604020202020204" pitchFamily="34" charset="0"/>
              </a:rPr>
              <a:t>Don’t assume </a:t>
            </a:r>
            <a:r>
              <a:rPr lang="fr-FR" altLang="fr-FR" sz="1100" b="1" dirty="0" err="1">
                <a:latin typeface="Arial" panose="020B0604020202020204" pitchFamily="34" charset="0"/>
              </a:rPr>
              <a:t>knowledge</a:t>
            </a:r>
            <a:r>
              <a:rPr lang="fr-FR" altLang="fr-FR" sz="1100" b="1" dirty="0">
                <a:latin typeface="Arial" panose="020B0604020202020204" pitchFamily="34" charset="0"/>
              </a:rPr>
              <a:t> of pointers.</a:t>
            </a:r>
            <a:r>
              <a:rPr lang="fr-FR" altLang="fr-FR" sz="1100" dirty="0">
                <a:latin typeface="Arial" panose="020B0604020202020204" pitchFamily="34" charset="0"/>
              </a:rPr>
              <a:t> </a:t>
            </a:r>
            <a:r>
              <a:rPr lang="fr-FR" altLang="fr-FR" sz="1100" dirty="0" err="1">
                <a:latin typeface="Arial" panose="020B0604020202020204" pitchFamily="34" charset="0"/>
              </a:rPr>
              <a:t>Beginning</a:t>
            </a:r>
            <a:r>
              <a:rPr lang="fr-FR" altLang="fr-FR" sz="1100" dirty="0">
                <a:latin typeface="Arial" panose="020B0604020202020204" pitchFamily="34" charset="0"/>
              </a:rPr>
              <a:t> </a:t>
            </a:r>
            <a:r>
              <a:rPr lang="fr-FR" altLang="fr-FR" sz="1100" dirty="0" err="1">
                <a:latin typeface="Arial" panose="020B0604020202020204" pitchFamily="34" charset="0"/>
              </a:rPr>
              <a:t>users</a:t>
            </a:r>
            <a:r>
              <a:rPr lang="fr-FR" altLang="fr-FR" sz="1100" dirty="0">
                <a:latin typeface="Arial" panose="020B0604020202020204" pitchFamily="34" charset="0"/>
              </a:rPr>
              <a:t> of C </a:t>
            </a:r>
            <a:r>
              <a:rPr lang="fr-FR" altLang="fr-FR" sz="1100" dirty="0" err="1">
                <a:latin typeface="Arial" panose="020B0604020202020204" pitchFamily="34" charset="0"/>
              </a:rPr>
              <a:t>find</a:t>
            </a:r>
            <a:r>
              <a:rPr lang="fr-FR" altLang="fr-FR" sz="1100" dirty="0">
                <a:latin typeface="Arial" panose="020B0604020202020204" pitchFamily="34" charset="0"/>
              </a:rPr>
              <a:t> </a:t>
            </a:r>
            <a:r>
              <a:rPr lang="fr-FR" altLang="fr-FR" sz="1100" dirty="0" err="1">
                <a:latin typeface="Arial" panose="020B0604020202020204" pitchFamily="34" charset="0"/>
              </a:rPr>
              <a:t>this</a:t>
            </a:r>
            <a:r>
              <a:rPr lang="fr-FR" altLang="fr-FR" sz="1100" dirty="0">
                <a:latin typeface="Arial" panose="020B0604020202020204" pitchFamily="34" charset="0"/>
              </a:rPr>
              <a:t> the </a:t>
            </a:r>
            <a:r>
              <a:rPr lang="fr-FR" altLang="fr-FR" sz="1100" dirty="0" err="1">
                <a:latin typeface="Arial" panose="020B0604020202020204" pitchFamily="34" charset="0"/>
              </a:rPr>
              <a:t>biggest</a:t>
            </a:r>
            <a:r>
              <a:rPr lang="fr-FR" altLang="fr-FR" sz="1100" dirty="0">
                <a:latin typeface="Arial" panose="020B0604020202020204" pitchFamily="34" charset="0"/>
              </a:rPr>
              <a:t> </a:t>
            </a:r>
            <a:r>
              <a:rPr lang="fr-FR" altLang="fr-FR" sz="1100" dirty="0" err="1">
                <a:latin typeface="Arial" panose="020B0604020202020204" pitchFamily="34" charset="0"/>
              </a:rPr>
              <a:t>roadblock</a:t>
            </a:r>
            <a:r>
              <a:rPr lang="fr-FR" altLang="fr-FR" sz="1100" dirty="0">
                <a:latin typeface="Arial" panose="020B0604020202020204" pitchFamily="34" charset="0"/>
              </a:rPr>
              <a:t>, and </a:t>
            </a:r>
            <a:r>
              <a:rPr lang="fr-FR" altLang="fr-FR" sz="1100" dirty="0" err="1">
                <a:latin typeface="Arial" panose="020B0604020202020204" pitchFamily="34" charset="0"/>
              </a:rPr>
              <a:t>get</a:t>
            </a:r>
            <a:r>
              <a:rPr lang="fr-FR" altLang="fr-FR" sz="1100" dirty="0">
                <a:latin typeface="Arial" panose="020B0604020202020204" pitchFamily="34" charset="0"/>
              </a:rPr>
              <a:t> </a:t>
            </a:r>
            <a:r>
              <a:rPr lang="fr-FR" altLang="fr-FR" sz="1100" dirty="0" err="1">
                <a:latin typeface="Arial" panose="020B0604020202020204" pitchFamily="34" charset="0"/>
              </a:rPr>
              <a:t>very</a:t>
            </a:r>
            <a:r>
              <a:rPr lang="fr-FR" altLang="fr-FR" sz="1100" dirty="0">
                <a:latin typeface="Arial" panose="020B0604020202020204" pitchFamily="34" charset="0"/>
              </a:rPr>
              <a:t> </a:t>
            </a:r>
            <a:r>
              <a:rPr lang="fr-FR" altLang="fr-FR" sz="1100" dirty="0" err="1">
                <a:latin typeface="Arial" panose="020B0604020202020204" pitchFamily="34" charset="0"/>
              </a:rPr>
              <a:t>confused</a:t>
            </a:r>
            <a:r>
              <a:rPr lang="fr-FR" altLang="fr-FR" sz="1100" dirty="0">
                <a:latin typeface="Arial" panose="020B0604020202020204" pitchFamily="34" charset="0"/>
              </a:rPr>
              <a:t> by &amp; and *, </a:t>
            </a:r>
            <a:r>
              <a:rPr lang="fr-FR" altLang="fr-FR" sz="1100" dirty="0" err="1">
                <a:latin typeface="Arial" panose="020B0604020202020204" pitchFamily="34" charset="0"/>
              </a:rPr>
              <a:t>so</a:t>
            </a:r>
            <a:r>
              <a:rPr lang="fr-FR" altLang="fr-FR" sz="1100" dirty="0">
                <a:latin typeface="Arial" panose="020B0604020202020204" pitchFamily="34" charset="0"/>
              </a:rPr>
              <a:t> </a:t>
            </a:r>
            <a:r>
              <a:rPr lang="fr-FR" altLang="fr-FR" sz="1100" dirty="0" err="1">
                <a:latin typeface="Arial" panose="020B0604020202020204" pitchFamily="34" charset="0"/>
              </a:rPr>
              <a:t>whenever</a:t>
            </a:r>
            <a:r>
              <a:rPr lang="fr-FR" altLang="fr-FR" sz="1100" dirty="0">
                <a:latin typeface="Arial" panose="020B0604020202020204" pitchFamily="34" charset="0"/>
              </a:rPr>
              <a:t> </a:t>
            </a:r>
            <a:r>
              <a:rPr lang="fr-FR" altLang="fr-FR" sz="1100" dirty="0" err="1">
                <a:latin typeface="Arial" panose="020B0604020202020204" pitchFamily="34" charset="0"/>
              </a:rPr>
              <a:t>you</a:t>
            </a:r>
            <a:r>
              <a:rPr lang="fr-FR" altLang="fr-FR" sz="1100" dirty="0">
                <a:latin typeface="Arial" panose="020B0604020202020204" pitchFamily="34" charset="0"/>
              </a:rPr>
              <a:t> can </a:t>
            </a:r>
            <a:r>
              <a:rPr lang="fr-FR" altLang="fr-FR" sz="1100" dirty="0" err="1">
                <a:latin typeface="Arial" panose="020B0604020202020204" pitchFamily="34" charset="0"/>
              </a:rPr>
              <a:t>avoid</a:t>
            </a:r>
            <a:r>
              <a:rPr lang="fr-FR" altLang="fr-FR" sz="1100" dirty="0">
                <a:latin typeface="Arial" panose="020B0604020202020204" pitchFamily="34" charset="0"/>
              </a:rPr>
              <a:t> </a:t>
            </a:r>
            <a:r>
              <a:rPr lang="fr-FR" altLang="fr-FR" sz="1100" dirty="0" err="1">
                <a:latin typeface="Arial" panose="020B0604020202020204" pitchFamily="34" charset="0"/>
              </a:rPr>
              <a:t>having</a:t>
            </a:r>
            <a:r>
              <a:rPr lang="fr-FR" altLang="fr-FR" sz="1100" dirty="0">
                <a:latin typeface="Arial" panose="020B0604020202020204" pitchFamily="34" charset="0"/>
              </a:rPr>
              <a:t> </a:t>
            </a:r>
            <a:r>
              <a:rPr lang="fr-FR" altLang="fr-FR" sz="1100" dirty="0" err="1">
                <a:latin typeface="Arial" panose="020B0604020202020204" pitchFamily="34" charset="0"/>
              </a:rPr>
              <a:t>them</a:t>
            </a:r>
            <a:r>
              <a:rPr lang="fr-FR" altLang="fr-FR" sz="1100" dirty="0">
                <a:latin typeface="Arial" panose="020B0604020202020204" pitchFamily="34" charset="0"/>
              </a:rPr>
              <a:t> </a:t>
            </a:r>
            <a:r>
              <a:rPr lang="fr-FR" altLang="fr-FR" sz="1100" dirty="0" err="1">
                <a:latin typeface="Arial" panose="020B0604020202020204" pitchFamily="34" charset="0"/>
              </a:rPr>
              <a:t>hanging</a:t>
            </a:r>
            <a:r>
              <a:rPr lang="fr-FR" altLang="fr-FR" sz="1100" dirty="0">
                <a:latin typeface="Arial" panose="020B0604020202020204" pitchFamily="34" charset="0"/>
              </a:rPr>
              <a:t> out in the API, do </a:t>
            </a:r>
            <a:r>
              <a:rPr lang="fr-FR" altLang="fr-FR" sz="1100" dirty="0" err="1">
                <a:latin typeface="Arial" panose="020B0604020202020204" pitchFamily="34" charset="0"/>
              </a:rPr>
              <a:t>so</a:t>
            </a:r>
            <a:r>
              <a:rPr lang="fr-FR" altLang="fr-FR" sz="1100" dirty="0">
                <a:latin typeface="Arial" panose="020B0604020202020204" pitchFamily="34" charset="0"/>
              </a:rPr>
              <a:t>. One </a:t>
            </a:r>
            <a:r>
              <a:rPr lang="fr-FR" altLang="fr-FR" sz="1100" dirty="0" err="1">
                <a:latin typeface="Arial" panose="020B0604020202020204" pitchFamily="34" charset="0"/>
              </a:rPr>
              <a:t>way</a:t>
            </a:r>
            <a:r>
              <a:rPr lang="fr-FR" altLang="fr-FR" sz="1100" dirty="0">
                <a:latin typeface="Arial" panose="020B0604020202020204" pitchFamily="34" charset="0"/>
              </a:rPr>
              <a:t> </a:t>
            </a:r>
            <a:r>
              <a:rPr lang="fr-FR" altLang="fr-FR" sz="1100" dirty="0" err="1">
                <a:latin typeface="Arial" panose="020B0604020202020204" pitchFamily="34" charset="0"/>
              </a:rPr>
              <a:t>is</a:t>
            </a:r>
            <a:r>
              <a:rPr lang="fr-FR" altLang="fr-FR" sz="1100" dirty="0">
                <a:latin typeface="Arial" panose="020B0604020202020204" pitchFamily="34" charset="0"/>
              </a:rPr>
              <a:t> to </a:t>
            </a:r>
            <a:r>
              <a:rPr lang="fr-FR" altLang="fr-FR" sz="1100" dirty="0" err="1">
                <a:latin typeface="Arial" panose="020B0604020202020204" pitchFamily="34" charset="0"/>
              </a:rPr>
              <a:t>pass</a:t>
            </a:r>
            <a:r>
              <a:rPr lang="fr-FR" altLang="fr-FR" sz="1100" dirty="0">
                <a:latin typeface="Arial" panose="020B0604020202020204" pitchFamily="34" charset="0"/>
              </a:rPr>
              <a:t> by </a:t>
            </a:r>
            <a:r>
              <a:rPr lang="fr-FR" altLang="fr-FR" sz="1100" dirty="0" err="1">
                <a:latin typeface="Arial" panose="020B0604020202020204" pitchFamily="34" charset="0"/>
              </a:rPr>
              <a:t>reference</a:t>
            </a:r>
            <a:r>
              <a:rPr lang="fr-FR" altLang="fr-FR" sz="1100" dirty="0">
                <a:latin typeface="Arial" panose="020B0604020202020204" pitchFamily="34" charset="0"/>
              </a:rPr>
              <a:t> </a:t>
            </a:r>
            <a:r>
              <a:rPr lang="fr-FR" altLang="fr-FR" sz="1100" dirty="0" err="1">
                <a:latin typeface="Arial" panose="020B0604020202020204" pitchFamily="34" charset="0"/>
              </a:rPr>
              <a:t>using</a:t>
            </a:r>
            <a:r>
              <a:rPr lang="fr-FR" altLang="fr-FR" sz="1100" dirty="0">
                <a:latin typeface="Arial" panose="020B0604020202020204" pitchFamily="34" charset="0"/>
              </a:rPr>
              <a:t> </a:t>
            </a:r>
            <a:r>
              <a:rPr lang="fr-FR" altLang="fr-FR" sz="1100" dirty="0" err="1">
                <a:latin typeface="Arial" panose="020B0604020202020204" pitchFamily="34" charset="0"/>
              </a:rPr>
              <a:t>array</a:t>
            </a:r>
            <a:r>
              <a:rPr lang="fr-FR" altLang="fr-FR" sz="1100" dirty="0">
                <a:latin typeface="Arial" panose="020B0604020202020204" pitchFamily="34" charset="0"/>
              </a:rPr>
              <a:t> notation </a:t>
            </a:r>
            <a:r>
              <a:rPr lang="fr-FR" altLang="fr-FR" sz="1100" dirty="0" err="1">
                <a:latin typeface="Arial" panose="020B0604020202020204" pitchFamily="34" charset="0"/>
              </a:rPr>
              <a:t>rather</a:t>
            </a:r>
            <a:r>
              <a:rPr lang="fr-FR" altLang="fr-FR" sz="1100" dirty="0">
                <a:latin typeface="Arial" panose="020B0604020202020204" pitchFamily="34" charset="0"/>
              </a:rPr>
              <a:t> </a:t>
            </a:r>
            <a:r>
              <a:rPr lang="fr-FR" altLang="fr-FR" sz="1100" dirty="0" err="1">
                <a:latin typeface="Arial" panose="020B0604020202020204" pitchFamily="34" charset="0"/>
              </a:rPr>
              <a:t>than</a:t>
            </a:r>
            <a:r>
              <a:rPr lang="fr-FR" altLang="fr-FR" sz="1100" dirty="0">
                <a:latin typeface="Arial" panose="020B0604020202020204" pitchFamily="34" charset="0"/>
              </a:rPr>
              <a:t> * notation, for </a:t>
            </a:r>
            <a:r>
              <a:rPr lang="fr-FR" altLang="fr-FR" sz="1100" dirty="0" err="1">
                <a:latin typeface="Arial" panose="020B0604020202020204" pitchFamily="34" charset="0"/>
              </a:rPr>
              <a:t>example</a:t>
            </a:r>
            <a:r>
              <a:rPr lang="fr-FR" altLang="fr-FR" sz="1100" dirty="0">
                <a:latin typeface="Arial" panose="020B0604020202020204" pitchFamily="34" charset="0"/>
              </a:rPr>
              <a:t>. </a:t>
            </a:r>
            <a:endParaRPr lang="fr-FR" altLang="fr-FR" sz="1100" dirty="0">
              <a:latin typeface="Arial Unicode MS" panose="020B0604020202020204" pitchFamily="34" charset="-128"/>
            </a:endParaRPr>
          </a:p>
          <a:p>
            <a:pPr lvl="0" eaLnBrk="0" hangingPunct="0"/>
            <a:r>
              <a:rPr lang="fr-FR" altLang="fr-FR" sz="1100" dirty="0">
                <a:latin typeface="Arial Unicode MS" panose="020B0604020202020204" pitchFamily="34" charset="-128"/>
              </a:rPr>
              <a:t>	</a:t>
            </a:r>
            <a:r>
              <a:rPr lang="fr-FR" altLang="fr-FR" sz="1100" b="1" dirty="0" err="1">
                <a:latin typeface="Arial Unicode MS" panose="020B0604020202020204" pitchFamily="34" charset="-128"/>
              </a:rPr>
              <a:t>void</a:t>
            </a:r>
            <a:r>
              <a:rPr lang="fr-FR" altLang="fr-FR" sz="1100" b="1" dirty="0">
                <a:latin typeface="Arial Unicode MS" panose="020B0604020202020204" pitchFamily="34" charset="-128"/>
              </a:rPr>
              <a:t> </a:t>
            </a:r>
            <a:r>
              <a:rPr lang="fr-FR" altLang="fr-FR" sz="1100" b="1" dirty="0" err="1">
                <a:latin typeface="Arial Unicode MS" panose="020B0604020202020204" pitchFamily="34" charset="-128"/>
              </a:rPr>
              <a:t>printArray</a:t>
            </a:r>
            <a:r>
              <a:rPr lang="fr-FR" altLang="fr-FR" sz="1100" b="1" dirty="0">
                <a:latin typeface="Arial Unicode MS" panose="020B0604020202020204" pitchFamily="34" charset="-128"/>
              </a:rPr>
              <a:t>( char* </a:t>
            </a:r>
            <a:r>
              <a:rPr lang="fr-FR" altLang="fr-FR" sz="1100" b="1" dirty="0" err="1">
                <a:latin typeface="Arial Unicode MS" panose="020B0604020202020204" pitchFamily="34" charset="-128"/>
              </a:rPr>
              <a:t>array</a:t>
            </a:r>
            <a:r>
              <a:rPr lang="fr-FR" altLang="fr-FR" sz="1100" b="1" dirty="0">
                <a:latin typeface="Arial Unicode MS" panose="020B0604020202020204" pitchFamily="34" charset="-128"/>
              </a:rPr>
              <a:t>); </a:t>
            </a:r>
            <a:endParaRPr lang="fr-FR" altLang="fr-FR" sz="1100" b="1" dirty="0"/>
          </a:p>
          <a:p>
            <a:pPr lvl="0" eaLnBrk="0" hangingPunct="0"/>
            <a:r>
              <a:rPr lang="fr-FR" altLang="fr-FR" sz="1100" dirty="0">
                <a:latin typeface="Arial" panose="020B0604020202020204" pitchFamily="34" charset="0"/>
              </a:rPr>
              <a:t>can </a:t>
            </a:r>
            <a:r>
              <a:rPr lang="fr-FR" altLang="fr-FR" sz="1100" dirty="0" err="1">
                <a:latin typeface="Arial" panose="020B0604020202020204" pitchFamily="34" charset="0"/>
              </a:rPr>
              <a:t>be</a:t>
            </a:r>
            <a:r>
              <a:rPr lang="fr-FR" altLang="fr-FR" sz="1100" dirty="0">
                <a:latin typeface="Arial" panose="020B0604020202020204" pitchFamily="34" charset="0"/>
              </a:rPr>
              <a:t> </a:t>
            </a:r>
            <a:r>
              <a:rPr lang="fr-FR" altLang="fr-FR" sz="1100" dirty="0" err="1">
                <a:latin typeface="Arial" panose="020B0604020202020204" pitchFamily="34" charset="0"/>
              </a:rPr>
              <a:t>replaced</a:t>
            </a:r>
            <a:r>
              <a:rPr lang="fr-FR" altLang="fr-FR" sz="1100" dirty="0">
                <a:latin typeface="Arial" panose="020B0604020202020204" pitchFamily="34" charset="0"/>
              </a:rPr>
              <a:t> by </a:t>
            </a:r>
            <a:endParaRPr lang="fr-FR" altLang="fr-FR" sz="1100" dirty="0">
              <a:latin typeface="Arial Unicode MS" panose="020B0604020202020204" pitchFamily="34" charset="-128"/>
            </a:endParaRPr>
          </a:p>
          <a:p>
            <a:pPr lvl="0" eaLnBrk="0" hangingPunct="0"/>
            <a:r>
              <a:rPr lang="fr-FR" altLang="fr-FR" sz="1100" dirty="0">
                <a:latin typeface="Arial Unicode MS" panose="020B0604020202020204" pitchFamily="34" charset="-128"/>
              </a:rPr>
              <a:t>	</a:t>
            </a:r>
            <a:r>
              <a:rPr lang="fr-FR" altLang="fr-FR" sz="1100" b="1" dirty="0" err="1">
                <a:latin typeface="Arial Unicode MS" panose="020B0604020202020204" pitchFamily="34" charset="-128"/>
              </a:rPr>
              <a:t>void</a:t>
            </a:r>
            <a:r>
              <a:rPr lang="fr-FR" altLang="fr-FR" sz="1100" b="1" dirty="0">
                <a:latin typeface="Arial Unicode MS" panose="020B0604020202020204" pitchFamily="34" charset="-128"/>
              </a:rPr>
              <a:t> </a:t>
            </a:r>
            <a:r>
              <a:rPr lang="fr-FR" altLang="fr-FR" sz="1100" b="1" dirty="0" err="1">
                <a:latin typeface="Arial Unicode MS" panose="020B0604020202020204" pitchFamily="34" charset="-128"/>
              </a:rPr>
              <a:t>printArray</a:t>
            </a:r>
            <a:r>
              <a:rPr lang="fr-FR" altLang="fr-FR" sz="1100" b="1" dirty="0">
                <a:latin typeface="Arial Unicode MS" panose="020B0604020202020204" pitchFamily="34" charset="-128"/>
              </a:rPr>
              <a:t>(char[] </a:t>
            </a:r>
            <a:r>
              <a:rPr lang="fr-FR" altLang="fr-FR" sz="1100" b="1" dirty="0" err="1">
                <a:latin typeface="Arial Unicode MS" panose="020B0604020202020204" pitchFamily="34" charset="-128"/>
              </a:rPr>
              <a:t>array</a:t>
            </a:r>
            <a:r>
              <a:rPr lang="fr-FR" altLang="fr-FR" sz="1100" b="1" dirty="0">
                <a:latin typeface="Arial Unicode MS" panose="020B0604020202020204" pitchFamily="34" charset="-128"/>
              </a:rPr>
              <a:t>); </a:t>
            </a:r>
            <a:endParaRPr lang="fr-FR" altLang="fr-FR" sz="1100" b="1" dirty="0"/>
          </a:p>
          <a:p>
            <a:pPr lvl="0" eaLnBrk="0" hangingPunct="0"/>
            <a:r>
              <a:rPr lang="fr-FR" altLang="fr-FR" sz="1100" dirty="0" err="1">
                <a:latin typeface="Arial" panose="020B0604020202020204" pitchFamily="34" charset="0"/>
              </a:rPr>
              <a:t>Though</a:t>
            </a:r>
            <a:r>
              <a:rPr lang="fr-FR" altLang="fr-FR" sz="1100" dirty="0">
                <a:latin typeface="Arial" panose="020B0604020202020204" pitchFamily="34" charset="0"/>
              </a:rPr>
              <a:t> </a:t>
            </a:r>
            <a:r>
              <a:rPr lang="fr-FR" altLang="fr-FR" sz="1100" dirty="0" err="1">
                <a:latin typeface="Arial" panose="020B0604020202020204" pitchFamily="34" charset="0"/>
              </a:rPr>
              <a:t>there</a:t>
            </a:r>
            <a:r>
              <a:rPr lang="fr-FR" altLang="fr-FR" sz="1100" dirty="0">
                <a:latin typeface="Arial" panose="020B0604020202020204" pitchFamily="34" charset="0"/>
              </a:rPr>
              <a:t> are </a:t>
            </a:r>
            <a:r>
              <a:rPr lang="fr-FR" altLang="fr-FR" sz="1100" dirty="0" err="1">
                <a:latin typeface="Arial" panose="020B0604020202020204" pitchFamily="34" charset="0"/>
              </a:rPr>
              <a:t>some</a:t>
            </a:r>
            <a:r>
              <a:rPr lang="fr-FR" altLang="fr-FR" sz="1100" dirty="0">
                <a:latin typeface="Arial" panose="020B0604020202020204" pitchFamily="34" charset="0"/>
              </a:rPr>
              <a:t> </a:t>
            </a:r>
            <a:r>
              <a:rPr lang="fr-FR" altLang="fr-FR" sz="1100" dirty="0" err="1">
                <a:latin typeface="Arial" panose="020B0604020202020204" pitchFamily="34" charset="0"/>
              </a:rPr>
              <a:t>libraries</a:t>
            </a:r>
            <a:r>
              <a:rPr lang="fr-FR" altLang="fr-FR" sz="1100" dirty="0">
                <a:latin typeface="Arial" panose="020B0604020202020204" pitchFamily="34" charset="0"/>
              </a:rPr>
              <a:t> </a:t>
            </a:r>
            <a:r>
              <a:rPr lang="fr-FR" altLang="fr-FR" sz="1100" dirty="0" err="1">
                <a:latin typeface="Arial" panose="020B0604020202020204" pitchFamily="34" charset="0"/>
              </a:rPr>
              <a:t>where</a:t>
            </a:r>
            <a:r>
              <a:rPr lang="fr-FR" altLang="fr-FR" sz="1100" dirty="0">
                <a:latin typeface="Arial" panose="020B0604020202020204" pitchFamily="34" charset="0"/>
              </a:rPr>
              <a:t> </a:t>
            </a:r>
            <a:r>
              <a:rPr lang="fr-FR" altLang="fr-FR" sz="1100" dirty="0" err="1">
                <a:latin typeface="Arial" panose="020B0604020202020204" pitchFamily="34" charset="0"/>
              </a:rPr>
              <a:t>we</a:t>
            </a:r>
            <a:r>
              <a:rPr lang="fr-FR" altLang="fr-FR" sz="1100" dirty="0">
                <a:latin typeface="Arial" panose="020B0604020202020204" pitchFamily="34" charset="0"/>
              </a:rPr>
              <a:t> </a:t>
            </a:r>
            <a:r>
              <a:rPr lang="fr-FR" altLang="fr-FR" sz="1100" dirty="0" err="1">
                <a:latin typeface="Arial" panose="020B0604020202020204" pitchFamily="34" charset="0"/>
              </a:rPr>
              <a:t>pass</a:t>
            </a:r>
            <a:r>
              <a:rPr lang="fr-FR" altLang="fr-FR" sz="1100" dirty="0">
                <a:latin typeface="Arial" panose="020B0604020202020204" pitchFamily="34" charset="0"/>
              </a:rPr>
              <a:t> pointers by </a:t>
            </a:r>
            <a:r>
              <a:rPr lang="fr-FR" altLang="fr-FR" sz="1100" dirty="0" err="1">
                <a:latin typeface="Arial" panose="020B0604020202020204" pitchFamily="34" charset="0"/>
              </a:rPr>
              <a:t>using</a:t>
            </a:r>
            <a:r>
              <a:rPr lang="fr-FR" altLang="fr-FR" sz="1100" dirty="0">
                <a:latin typeface="Arial" panose="020B0604020202020204" pitchFamily="34" charset="0"/>
              </a:rPr>
              <a:t> structures like </a:t>
            </a:r>
            <a:r>
              <a:rPr lang="fr-FR" altLang="fr-FR" sz="1100" dirty="0" err="1">
                <a:latin typeface="Arial" panose="020B0604020202020204" pitchFamily="34" charset="0"/>
              </a:rPr>
              <a:t>const</a:t>
            </a:r>
            <a:r>
              <a:rPr lang="fr-FR" altLang="fr-FR" sz="1100" dirty="0">
                <a:latin typeface="Arial" panose="020B0604020202020204" pitchFamily="34" charset="0"/>
              </a:rPr>
              <a:t> chars, </a:t>
            </a:r>
            <a:r>
              <a:rPr lang="fr-FR" altLang="fr-FR" sz="1100" dirty="0" err="1">
                <a:latin typeface="Arial" panose="020B0604020202020204" pitchFamily="34" charset="0"/>
              </a:rPr>
              <a:t>avoid</a:t>
            </a:r>
            <a:r>
              <a:rPr lang="fr-FR" altLang="fr-FR" sz="1100" dirty="0">
                <a:latin typeface="Arial" panose="020B0604020202020204" pitchFamily="34" charset="0"/>
              </a:rPr>
              <a:t> </a:t>
            </a:r>
            <a:r>
              <a:rPr lang="fr-FR" altLang="fr-FR" sz="1100" dirty="0" err="1">
                <a:latin typeface="Arial" panose="020B0604020202020204" pitchFamily="34" charset="0"/>
              </a:rPr>
              <a:t>anything</a:t>
            </a:r>
            <a:r>
              <a:rPr lang="fr-FR" altLang="fr-FR" sz="1100" dirty="0">
                <a:latin typeface="Arial" panose="020B0604020202020204" pitchFamily="34" charset="0"/>
              </a:rPr>
              <a:t> </a:t>
            </a:r>
            <a:r>
              <a:rPr lang="fr-FR" altLang="fr-FR" sz="1100" dirty="0" err="1">
                <a:latin typeface="Arial" panose="020B0604020202020204" pitchFamily="34" charset="0"/>
              </a:rPr>
              <a:t>that</a:t>
            </a:r>
            <a:r>
              <a:rPr lang="fr-FR" altLang="fr-FR" sz="1100" dirty="0">
                <a:latin typeface="Arial" panose="020B0604020202020204" pitchFamily="34" charset="0"/>
              </a:rPr>
              <a:t> </a:t>
            </a:r>
            <a:r>
              <a:rPr lang="fr-FR" altLang="fr-FR" sz="1100" dirty="0" err="1">
                <a:latin typeface="Arial" panose="020B0604020202020204" pitchFamily="34" charset="0"/>
              </a:rPr>
              <a:t>requires</a:t>
            </a:r>
            <a:r>
              <a:rPr lang="fr-FR" altLang="fr-FR" sz="1100" dirty="0">
                <a:latin typeface="Arial" panose="020B0604020202020204" pitchFamily="34" charset="0"/>
              </a:rPr>
              <a:t> the user to </a:t>
            </a:r>
            <a:r>
              <a:rPr lang="fr-FR" altLang="fr-FR" sz="1100" dirty="0" err="1">
                <a:latin typeface="Arial" panose="020B0604020202020204" pitchFamily="34" charset="0"/>
              </a:rPr>
              <a:t>pass</a:t>
            </a:r>
            <a:r>
              <a:rPr lang="fr-FR" altLang="fr-FR" sz="1100" dirty="0">
                <a:latin typeface="Arial" panose="020B0604020202020204" pitchFamily="34" charset="0"/>
              </a:rPr>
              <a:t> </a:t>
            </a:r>
            <a:r>
              <a:rPr lang="fr-FR" altLang="fr-FR" sz="1100" dirty="0" err="1">
                <a:latin typeface="Arial" panose="020B0604020202020204" pitchFamily="34" charset="0"/>
              </a:rPr>
              <a:t>them</a:t>
            </a:r>
            <a:r>
              <a:rPr lang="fr-FR" altLang="fr-FR" sz="1100" dirty="0">
                <a:latin typeface="Arial" panose="020B0604020202020204" pitchFamily="34" charset="0"/>
              </a:rPr>
              <a:t>. For </a:t>
            </a:r>
            <a:r>
              <a:rPr lang="fr-FR" altLang="fr-FR" sz="1100" dirty="0" err="1">
                <a:latin typeface="Arial" panose="020B0604020202020204" pitchFamily="34" charset="0"/>
              </a:rPr>
              <a:t>example,rather</a:t>
            </a:r>
            <a:r>
              <a:rPr lang="fr-FR" altLang="fr-FR" sz="1100" dirty="0">
                <a:latin typeface="Arial" panose="020B0604020202020204" pitchFamily="34" charset="0"/>
              </a:rPr>
              <a:t> </a:t>
            </a:r>
            <a:r>
              <a:rPr lang="fr-FR" altLang="fr-FR" sz="1100" dirty="0" err="1">
                <a:latin typeface="Arial" panose="020B0604020202020204" pitchFamily="34" charset="0"/>
              </a:rPr>
              <a:t>than</a:t>
            </a:r>
            <a:r>
              <a:rPr lang="fr-FR" altLang="fr-FR" sz="1100" dirty="0">
                <a:latin typeface="Arial" panose="020B0604020202020204" pitchFamily="34" charset="0"/>
              </a:rPr>
              <a:t>: </a:t>
            </a:r>
            <a:endParaRPr lang="fr-FR" altLang="fr-FR" sz="1100" dirty="0">
              <a:latin typeface="Arial Unicode MS" panose="020B0604020202020204" pitchFamily="34" charset="-128"/>
            </a:endParaRPr>
          </a:p>
          <a:p>
            <a:pPr lvl="0" eaLnBrk="0" hangingPunct="0"/>
            <a:r>
              <a:rPr lang="fr-FR" altLang="fr-FR" sz="1100" dirty="0">
                <a:latin typeface="Arial Unicode MS" panose="020B0604020202020204" pitchFamily="34" charset="-128"/>
              </a:rPr>
              <a:t>	</a:t>
            </a:r>
            <a:r>
              <a:rPr lang="fr-FR" altLang="fr-FR" sz="1100" b="1" dirty="0" err="1">
                <a:latin typeface="Arial Unicode MS" panose="020B0604020202020204" pitchFamily="34" charset="-128"/>
              </a:rPr>
              <a:t>foo.readAccel</a:t>
            </a:r>
            <a:r>
              <a:rPr lang="fr-FR" altLang="fr-FR" sz="1100" b="1" dirty="0">
                <a:latin typeface="Arial Unicode MS" panose="020B0604020202020204" pitchFamily="34" charset="-128"/>
              </a:rPr>
              <a:t>(&amp;x, &amp;y, &amp;z); </a:t>
            </a:r>
            <a:endParaRPr lang="fr-FR" altLang="fr-FR" sz="1100" b="1" dirty="0"/>
          </a:p>
          <a:p>
            <a:pPr lvl="0" eaLnBrk="0" hangingPunct="0"/>
            <a:r>
              <a:rPr lang="fr-FR" altLang="fr-FR" sz="1100" dirty="0">
                <a:latin typeface="Arial" panose="020B0604020202020204" pitchFamily="34" charset="0"/>
              </a:rPr>
              <a:t>use </a:t>
            </a:r>
            <a:r>
              <a:rPr lang="fr-FR" altLang="fr-FR" sz="1100" dirty="0" err="1">
                <a:latin typeface="Arial" panose="020B0604020202020204" pitchFamily="34" charset="0"/>
              </a:rPr>
              <a:t>something</a:t>
            </a:r>
            <a:r>
              <a:rPr lang="fr-FR" altLang="fr-FR" sz="1100" dirty="0">
                <a:latin typeface="Arial" panose="020B0604020202020204" pitchFamily="34" charset="0"/>
              </a:rPr>
              <a:t> like </a:t>
            </a:r>
            <a:r>
              <a:rPr lang="fr-FR" altLang="fr-FR" sz="1100" dirty="0" err="1">
                <a:latin typeface="Arial" panose="020B0604020202020204" pitchFamily="34" charset="0"/>
              </a:rPr>
              <a:t>this</a:t>
            </a:r>
            <a:r>
              <a:rPr lang="fr-FR" altLang="fr-FR" sz="1100" dirty="0">
                <a:latin typeface="Arial" panose="020B0604020202020204" pitchFamily="34" charset="0"/>
              </a:rPr>
              <a:t>: </a:t>
            </a:r>
            <a:endParaRPr lang="fr-FR" altLang="fr-FR" sz="1100" dirty="0">
              <a:latin typeface="Arial Unicode MS" panose="020B0604020202020204" pitchFamily="34" charset="-128"/>
            </a:endParaRPr>
          </a:p>
          <a:p>
            <a:pPr lvl="0" eaLnBrk="0" hangingPunct="0"/>
            <a:r>
              <a:rPr lang="fr-FR" altLang="fr-FR" sz="1100" dirty="0">
                <a:latin typeface="Arial Unicode MS" panose="020B0604020202020204" pitchFamily="34" charset="-128"/>
              </a:rPr>
              <a:t>	</a:t>
            </a:r>
            <a:r>
              <a:rPr lang="fr-FR" altLang="fr-FR" sz="1100" b="1" dirty="0" err="1">
                <a:latin typeface="Arial Unicode MS" panose="020B0604020202020204" pitchFamily="34" charset="-128"/>
              </a:rPr>
              <a:t>xAxis</a:t>
            </a:r>
            <a:r>
              <a:rPr lang="fr-FR" altLang="fr-FR" sz="1100" b="1" dirty="0">
                <a:latin typeface="Arial Unicode MS" panose="020B0604020202020204" pitchFamily="34" charset="-128"/>
              </a:rPr>
              <a:t> = </a:t>
            </a:r>
            <a:r>
              <a:rPr lang="fr-FR" altLang="fr-FR" sz="1100" b="1" dirty="0" err="1">
                <a:latin typeface="Arial Unicode MS" panose="020B0604020202020204" pitchFamily="34" charset="-128"/>
              </a:rPr>
              <a:t>adxl.readX</a:t>
            </a:r>
            <a:r>
              <a:rPr lang="fr-FR" altLang="fr-FR" sz="1100" b="1" dirty="0">
                <a:latin typeface="Arial Unicode MS" panose="020B0604020202020204" pitchFamily="34" charset="-128"/>
              </a:rPr>
              <a:t>(); </a:t>
            </a:r>
          </a:p>
          <a:p>
            <a:pPr lvl="0" eaLnBrk="0" hangingPunct="0"/>
            <a:r>
              <a:rPr lang="fr-FR" altLang="fr-FR" sz="1100" b="1" dirty="0">
                <a:latin typeface="Arial Unicode MS" panose="020B0604020202020204" pitchFamily="34" charset="-128"/>
              </a:rPr>
              <a:t>	</a:t>
            </a:r>
            <a:r>
              <a:rPr lang="fr-FR" altLang="fr-FR" sz="1100" b="1" dirty="0" err="1">
                <a:latin typeface="Arial Unicode MS" panose="020B0604020202020204" pitchFamily="34" charset="-128"/>
              </a:rPr>
              <a:t>yAxis</a:t>
            </a:r>
            <a:r>
              <a:rPr lang="fr-FR" altLang="fr-FR" sz="1100" b="1" dirty="0">
                <a:latin typeface="Arial Unicode MS" panose="020B0604020202020204" pitchFamily="34" charset="-128"/>
              </a:rPr>
              <a:t> = </a:t>
            </a:r>
            <a:r>
              <a:rPr lang="fr-FR" altLang="fr-FR" sz="1100" b="1" dirty="0" err="1">
                <a:latin typeface="Arial Unicode MS" panose="020B0604020202020204" pitchFamily="34" charset="-128"/>
              </a:rPr>
              <a:t>adxl.readY</a:t>
            </a:r>
            <a:r>
              <a:rPr lang="fr-FR" altLang="fr-FR" sz="1100" b="1" dirty="0">
                <a:latin typeface="Arial Unicode MS" panose="020B0604020202020204" pitchFamily="34" charset="-128"/>
              </a:rPr>
              <a:t>(); </a:t>
            </a:r>
          </a:p>
          <a:p>
            <a:pPr lvl="0" eaLnBrk="0" hangingPunct="0"/>
            <a:r>
              <a:rPr lang="fr-FR" altLang="fr-FR" sz="1100" b="1" dirty="0">
                <a:latin typeface="Arial Unicode MS" panose="020B0604020202020204" pitchFamily="34" charset="-128"/>
              </a:rPr>
              <a:t>	</a:t>
            </a:r>
            <a:r>
              <a:rPr lang="fr-FR" altLang="fr-FR" sz="1100" b="1" dirty="0" err="1">
                <a:latin typeface="Arial Unicode MS" panose="020B0604020202020204" pitchFamily="34" charset="-128"/>
              </a:rPr>
              <a:t>zAxis</a:t>
            </a:r>
            <a:r>
              <a:rPr lang="fr-FR" altLang="fr-FR" sz="1100" b="1" dirty="0">
                <a:latin typeface="Arial Unicode MS" panose="020B0604020202020204" pitchFamily="34" charset="-128"/>
              </a:rPr>
              <a:t> = </a:t>
            </a:r>
            <a:r>
              <a:rPr lang="fr-FR" altLang="fr-FR" sz="1100" b="1" dirty="0" err="1">
                <a:latin typeface="Arial Unicode MS" panose="020B0604020202020204" pitchFamily="34" charset="-128"/>
              </a:rPr>
              <a:t>adxl.readZ</a:t>
            </a:r>
            <a:r>
              <a:rPr lang="fr-FR" altLang="fr-FR" sz="1100" b="1" dirty="0">
                <a:latin typeface="Arial Unicode MS" panose="020B0604020202020204" pitchFamily="34" charset="-128"/>
              </a:rPr>
              <a:t>(); </a:t>
            </a:r>
            <a:endParaRPr lang="fr-FR" altLang="fr-FR" sz="1100" b="1" dirty="0">
              <a:latin typeface="Arial" panose="020B0604020202020204" pitchFamily="34" charset="0"/>
            </a:endParaRPr>
          </a:p>
          <a:p>
            <a:pPr algn="just"/>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p:txBody>
      </p:sp>
      <p:sp>
        <p:nvSpPr>
          <p:cNvPr id="2" name="Titre 1"/>
          <p:cNvSpPr>
            <a:spLocks noGrp="1"/>
          </p:cNvSpPr>
          <p:nvPr>
            <p:ph type="title"/>
          </p:nvPr>
        </p:nvSpPr>
        <p:spPr/>
        <p:txBody>
          <a:bodyPr/>
          <a:lstStyle/>
          <a:p>
            <a:r>
              <a:rPr lang="fr-FR" dirty="0"/>
              <a:t>REFERENCE ARDUINO – GUIDE LINE LIBRARIES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265</a:t>
            </a:fld>
            <a:endParaRPr lang="fr-FR"/>
          </a:p>
        </p:txBody>
      </p:sp>
      <p:sp>
        <p:nvSpPr>
          <p:cNvPr id="4" name="Rectangle 3"/>
          <p:cNvSpPr/>
          <p:nvPr/>
        </p:nvSpPr>
        <p:spPr>
          <a:xfrm>
            <a:off x="0" y="6258627"/>
            <a:ext cx="9064444" cy="307777"/>
          </a:xfrm>
          <a:prstGeom prst="rect">
            <a:avLst/>
          </a:prstGeom>
        </p:spPr>
        <p:txBody>
          <a:bodyPr wrap="square">
            <a:spAutoFit/>
          </a:bodyPr>
          <a:lstStyle/>
          <a:p>
            <a:pPr algn="just"/>
            <a:r>
              <a:rPr lang="fr-FR" b="1" i="1" dirty="0">
                <a:solidFill>
                  <a:srgbClr val="FF0000"/>
                </a:solidFill>
                <a:latin typeface="Calibri" panose="020F0502020204030204" pitchFamily="34" charset="0"/>
                <a:cs typeface="Calibri" panose="020F0502020204030204" pitchFamily="34" charset="0"/>
              </a:rPr>
              <a:t>https://www.arduino.cc/en/Reference/APIStyleGuide</a:t>
            </a:r>
          </a:p>
        </p:txBody>
      </p:sp>
      <p:pic>
        <p:nvPicPr>
          <p:cNvPr id="6" name="Image 5">
            <a:hlinkClick r:id="rId3" action="ppaction://hlinksldjump"/>
            <a:extLst>
              <a:ext uri="{FF2B5EF4-FFF2-40B4-BE49-F238E27FC236}">
                <a16:creationId xmlns:a16="http://schemas.microsoft.com/office/drawing/2014/main" id="{A001A2F9-7728-45B0-A1E5-4184FB6EB44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III-9 THE SHIELDS &amp; THEIR CREATION</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266</a:t>
            </a:fld>
            <a:endParaRPr lang="fr-FR"/>
          </a:p>
        </p:txBody>
      </p:sp>
      <p:sp>
        <p:nvSpPr>
          <p:cNvPr id="4" name="Rectangle 3"/>
          <p:cNvSpPr>
            <a:spLocks noChangeArrowheads="1"/>
          </p:cNvSpPr>
          <p:nvPr/>
        </p:nvSpPr>
        <p:spPr bwMode="auto">
          <a:xfrm>
            <a:off x="1428728" y="2714620"/>
            <a:ext cx="6542194" cy="1214445"/>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III-9 THE SHIELDS &amp; THEIR CREATION</a:t>
            </a:r>
          </a:p>
        </p:txBody>
      </p:sp>
      <p:pic>
        <p:nvPicPr>
          <p:cNvPr id="5" name="Image 4">
            <a:hlinkClick r:id="rId2" action="ppaction://hlinksldjump"/>
            <a:extLst>
              <a:ext uri="{FF2B5EF4-FFF2-40B4-BE49-F238E27FC236}">
                <a16:creationId xmlns:a16="http://schemas.microsoft.com/office/drawing/2014/main" id="{201C0B28-C799-4195-883F-01986C30DA4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INTERFACE BOARD or SHIELDS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267</a:t>
            </a:fld>
            <a:endParaRPr lang="fr-FR"/>
          </a:p>
        </p:txBody>
      </p:sp>
      <p:sp>
        <p:nvSpPr>
          <p:cNvPr id="4" name="Rectangle 3"/>
          <p:cNvSpPr/>
          <p:nvPr/>
        </p:nvSpPr>
        <p:spPr>
          <a:xfrm>
            <a:off x="0" y="642918"/>
            <a:ext cx="9144000" cy="1077218"/>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One of the major interests of the Arduino is there today on the market, a variety of interface cards (~ 300), called Shields, able to cover most of the needs of an application.  </a:t>
            </a:r>
          </a:p>
          <a:p>
            <a:pPr algn="just"/>
            <a:r>
              <a:rPr lang="en-US" sz="1600" b="1" dirty="0">
                <a:solidFill>
                  <a:srgbClr val="0070C0"/>
                </a:solidFill>
                <a:latin typeface="Calibri" pitchFamily="34" charset="0"/>
                <a:cs typeface="Calibri" pitchFamily="34" charset="0"/>
              </a:rPr>
              <a:t>These shields neighboring dimensions of the Arduino to plug directly on the peripheral connectors of this last. </a:t>
            </a:r>
            <a:r>
              <a:rPr lang="en-US" sz="1600" b="1" dirty="0">
                <a:solidFill>
                  <a:srgbClr val="00B050"/>
                </a:solidFill>
                <a:latin typeface="Calibri" pitchFamily="34" charset="0"/>
                <a:cs typeface="Calibri" pitchFamily="34" charset="0"/>
              </a:rPr>
              <a:t>They follow the same philosophy as Arduino: easy to set up and inexpensive to produce.</a:t>
            </a:r>
            <a:endParaRPr lang="fr-FR" sz="1600" b="1" dirty="0">
              <a:solidFill>
                <a:srgbClr val="00B050"/>
              </a:solidFill>
              <a:latin typeface="Calibri" pitchFamily="34" charset="0"/>
              <a:cs typeface="Calibri" pitchFamily="34" charset="0"/>
            </a:endParaRPr>
          </a:p>
        </p:txBody>
      </p:sp>
      <p:sp>
        <p:nvSpPr>
          <p:cNvPr id="5" name="Rectangle 4"/>
          <p:cNvSpPr/>
          <p:nvPr/>
        </p:nvSpPr>
        <p:spPr>
          <a:xfrm>
            <a:off x="0" y="1714488"/>
            <a:ext cx="9144000" cy="2062103"/>
          </a:xfrm>
          <a:prstGeom prst="rect">
            <a:avLst/>
          </a:prstGeom>
        </p:spPr>
        <p:txBody>
          <a:bodyPr wrap="square">
            <a:spAutoFit/>
          </a:bodyPr>
          <a:lstStyle/>
          <a:p>
            <a:r>
              <a:rPr lang="en-US" sz="1600" b="1" dirty="0">
                <a:solidFill>
                  <a:srgbClr val="0070C0"/>
                </a:solidFill>
                <a:latin typeface="Calibri" pitchFamily="34" charset="0"/>
                <a:cs typeface="Calibri" pitchFamily="34" charset="0"/>
              </a:rPr>
              <a:t>There are many shields between 15 and 30€ that add interesting features: </a:t>
            </a:r>
          </a:p>
          <a:p>
            <a:pPr marL="285750" indent="-285750">
              <a:buFontTx/>
              <a:buChar char="-"/>
            </a:pPr>
            <a:r>
              <a:rPr lang="en-US" sz="1600" b="1" dirty="0">
                <a:solidFill>
                  <a:srgbClr val="0070C0"/>
                </a:solidFill>
                <a:latin typeface="Calibri" pitchFamily="34" charset="0"/>
                <a:cs typeface="Calibri" pitchFamily="34" charset="0"/>
              </a:rPr>
              <a:t>Ethernet </a:t>
            </a:r>
          </a:p>
          <a:p>
            <a:pPr marL="285750" indent="-285750">
              <a:buFontTx/>
              <a:buChar char="-"/>
            </a:pPr>
            <a:r>
              <a:rPr lang="en-US" sz="1600" b="1" dirty="0">
                <a:solidFill>
                  <a:srgbClr val="0070C0"/>
                </a:solidFill>
                <a:latin typeface="Calibri" pitchFamily="34" charset="0"/>
                <a:cs typeface="Calibri" pitchFamily="34" charset="0"/>
              </a:rPr>
              <a:t>GPS</a:t>
            </a:r>
          </a:p>
          <a:p>
            <a:pPr marL="285750" indent="-285750">
              <a:buFontTx/>
              <a:buChar char="-"/>
            </a:pPr>
            <a:r>
              <a:rPr lang="en-US" sz="1600" b="1" dirty="0">
                <a:solidFill>
                  <a:srgbClr val="0070C0"/>
                </a:solidFill>
                <a:latin typeface="Calibri" pitchFamily="34" charset="0"/>
                <a:cs typeface="Calibri" pitchFamily="34" charset="0"/>
              </a:rPr>
              <a:t>Wireless transmissions (</a:t>
            </a:r>
            <a:r>
              <a:rPr lang="en-US" sz="1600" b="1" dirty="0" err="1">
                <a:solidFill>
                  <a:srgbClr val="0070C0"/>
                </a:solidFill>
                <a:latin typeface="Calibri" pitchFamily="34" charset="0"/>
                <a:cs typeface="Calibri" pitchFamily="34" charset="0"/>
              </a:rPr>
              <a:t>Xbee</a:t>
            </a:r>
            <a:r>
              <a:rPr lang="en-US" sz="1600" b="1" dirty="0">
                <a:solidFill>
                  <a:srgbClr val="0070C0"/>
                </a:solidFill>
                <a:latin typeface="Calibri" pitchFamily="34" charset="0"/>
                <a:cs typeface="Calibri" pitchFamily="34" charset="0"/>
              </a:rPr>
              <a:t>, </a:t>
            </a:r>
            <a:r>
              <a:rPr lang="en-US" sz="1600" b="1" dirty="0" err="1">
                <a:solidFill>
                  <a:srgbClr val="0070C0"/>
                </a:solidFill>
                <a:latin typeface="Calibri" pitchFamily="34" charset="0"/>
                <a:cs typeface="Calibri" pitchFamily="34" charset="0"/>
              </a:rPr>
              <a:t>LoRa</a:t>
            </a:r>
            <a:r>
              <a:rPr lang="en-US" sz="1600" b="1" dirty="0">
                <a:solidFill>
                  <a:srgbClr val="0070C0"/>
                </a:solidFill>
                <a:latin typeface="Calibri" pitchFamily="34" charset="0"/>
                <a:cs typeface="Calibri" pitchFamily="34" charset="0"/>
              </a:rPr>
              <a:t>…), </a:t>
            </a:r>
          </a:p>
          <a:p>
            <a:pPr marL="285750" indent="-285750">
              <a:buFontTx/>
              <a:buChar char="-"/>
            </a:pPr>
            <a:r>
              <a:rPr lang="en-US" sz="1600" b="1" dirty="0">
                <a:solidFill>
                  <a:srgbClr val="0070C0"/>
                </a:solidFill>
                <a:latin typeface="Calibri" pitchFamily="34" charset="0"/>
                <a:cs typeface="Calibri" pitchFamily="34" charset="0"/>
              </a:rPr>
              <a:t>interfaces graphic LCD color, monochrome, or text, </a:t>
            </a:r>
          </a:p>
          <a:p>
            <a:pPr marL="285750" indent="-285750">
              <a:buFontTx/>
              <a:buChar char="-"/>
            </a:pPr>
            <a:r>
              <a:rPr lang="en-US" sz="1600" b="1" dirty="0">
                <a:solidFill>
                  <a:srgbClr val="0070C0"/>
                </a:solidFill>
                <a:latin typeface="Calibri" pitchFamily="34" charset="0"/>
                <a:cs typeface="Calibri" pitchFamily="34" charset="0"/>
              </a:rPr>
              <a:t>keyboard </a:t>
            </a:r>
          </a:p>
          <a:p>
            <a:pPr marL="285750" indent="-285750">
              <a:buFontTx/>
              <a:buChar char="-"/>
            </a:pPr>
            <a:r>
              <a:rPr lang="en-US" sz="1600" b="1" dirty="0">
                <a:solidFill>
                  <a:srgbClr val="0070C0"/>
                </a:solidFill>
                <a:latin typeface="Calibri" pitchFamily="34" charset="0"/>
                <a:cs typeface="Calibri" pitchFamily="34" charset="0"/>
              </a:rPr>
              <a:t>Game shield</a:t>
            </a:r>
          </a:p>
          <a:p>
            <a:pPr marL="285750" indent="-285750">
              <a:buFontTx/>
              <a:buChar char="-"/>
            </a:pPr>
            <a:r>
              <a:rPr lang="en-US" sz="1600" b="1" dirty="0">
                <a:solidFill>
                  <a:srgbClr val="0070C0"/>
                </a:solidFill>
                <a:latin typeface="Calibri" pitchFamily="34" charset="0"/>
                <a:cs typeface="Calibri" pitchFamily="34" charset="0"/>
              </a:rPr>
              <a:t>arrays of </a:t>
            </a:r>
            <a:r>
              <a:rPr lang="en-US" sz="1600" b="1" dirty="0" err="1">
                <a:solidFill>
                  <a:srgbClr val="0070C0"/>
                </a:solidFill>
                <a:latin typeface="Calibri" pitchFamily="34" charset="0"/>
                <a:cs typeface="Calibri" pitchFamily="34" charset="0"/>
              </a:rPr>
              <a:t>leds</a:t>
            </a:r>
            <a:r>
              <a:rPr lang="en-US" sz="1600" b="1" dirty="0">
                <a:solidFill>
                  <a:srgbClr val="0070C0"/>
                </a:solidFill>
                <a:latin typeface="Calibri" pitchFamily="34" charset="0"/>
                <a:cs typeface="Calibri" pitchFamily="34" charset="0"/>
              </a:rPr>
              <a:t>...</a:t>
            </a:r>
            <a:endParaRPr lang="fr-FR" sz="1600" b="1" dirty="0">
              <a:solidFill>
                <a:srgbClr val="FF6600"/>
              </a:solidFill>
              <a:latin typeface="Calibri" pitchFamily="34" charset="0"/>
              <a:cs typeface="Calibri" pitchFamily="34" charset="0"/>
            </a:endParaRPr>
          </a:p>
        </p:txBody>
      </p:sp>
      <p:pic>
        <p:nvPicPr>
          <p:cNvPr id="6" name="Image 5" descr="arduinoeshield_ME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82" y="3929066"/>
            <a:ext cx="2301958" cy="1772508"/>
          </a:xfrm>
          <a:prstGeom prst="rect">
            <a:avLst/>
          </a:prstGeom>
        </p:spPr>
      </p:pic>
      <p:pic>
        <p:nvPicPr>
          <p:cNvPr id="7" name="Image 6" descr="gameduino_MED.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5206" y="4572008"/>
            <a:ext cx="1726468" cy="1294852"/>
          </a:xfrm>
          <a:prstGeom prst="rect">
            <a:avLst/>
          </a:prstGeom>
        </p:spPr>
      </p:pic>
      <p:pic>
        <p:nvPicPr>
          <p:cNvPr id="8" name="Image 7" descr="gpsshield_MED.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8860" y="3071810"/>
            <a:ext cx="2014214" cy="1490518"/>
          </a:xfrm>
          <a:prstGeom prst="rect">
            <a:avLst/>
          </a:prstGeom>
        </p:spPr>
      </p:pic>
      <p:pic>
        <p:nvPicPr>
          <p:cNvPr id="9" name="Image 8" descr="protoshield_MED.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3174" y="4572008"/>
            <a:ext cx="2301958" cy="1726468"/>
          </a:xfrm>
          <a:prstGeom prst="rect">
            <a:avLst/>
          </a:prstGeom>
        </p:spPr>
      </p:pic>
      <p:pic>
        <p:nvPicPr>
          <p:cNvPr id="11" name="Image 10" descr="2008450-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3768" y="3214686"/>
            <a:ext cx="1563726" cy="1171056"/>
          </a:xfrm>
          <a:prstGeom prst="rect">
            <a:avLst/>
          </a:prstGeom>
        </p:spPr>
      </p:pic>
      <p:pic>
        <p:nvPicPr>
          <p:cNvPr id="12" name="Image 11" descr="lolshield_MED.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0694" y="4857760"/>
            <a:ext cx="1831084" cy="1524376"/>
          </a:xfrm>
          <a:prstGeom prst="rect">
            <a:avLst/>
          </a:prstGeom>
        </p:spPr>
      </p:pic>
      <p:pic>
        <p:nvPicPr>
          <p:cNvPr id="13" name="Image 12" descr="IMUsmall.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43209" y="2088294"/>
            <a:ext cx="2101174" cy="1319538"/>
          </a:xfrm>
          <a:prstGeom prst="rect">
            <a:avLst/>
          </a:prstGeom>
        </p:spPr>
      </p:pic>
      <p:pic>
        <p:nvPicPr>
          <p:cNvPr id="10" name="Image 9" descr="tftshield_MED.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6447" y="3369009"/>
            <a:ext cx="1723460" cy="1327064"/>
          </a:xfrm>
          <a:prstGeom prst="rect">
            <a:avLst/>
          </a:prstGeom>
        </p:spPr>
      </p:pic>
      <p:sp>
        <p:nvSpPr>
          <p:cNvPr id="14" name="Rectangle 13"/>
          <p:cNvSpPr/>
          <p:nvPr/>
        </p:nvSpPr>
        <p:spPr>
          <a:xfrm>
            <a:off x="0" y="6215082"/>
            <a:ext cx="1952201" cy="338554"/>
          </a:xfrm>
          <a:prstGeom prst="rect">
            <a:avLst/>
          </a:prstGeom>
        </p:spPr>
        <p:txBody>
          <a:bodyPr wrap="none">
            <a:spAutoFit/>
          </a:bodyPr>
          <a:lstStyle/>
          <a:p>
            <a:r>
              <a:rPr lang="fr-FR" sz="1600" b="1" dirty="0">
                <a:solidFill>
                  <a:srgbClr val="0070C0"/>
                </a:solidFill>
                <a:latin typeface="Calibri" pitchFamily="34" charset="0"/>
                <a:cs typeface="Calibri" pitchFamily="34" charset="0"/>
              </a:rPr>
              <a:t>http://shieldlist.org/</a:t>
            </a:r>
          </a:p>
        </p:txBody>
      </p:sp>
      <p:pic>
        <p:nvPicPr>
          <p:cNvPr id="15" name="Image 14">
            <a:hlinkClick r:id="rId10" action="ppaction://hlinksldjump"/>
            <a:extLst>
              <a:ext uri="{FF2B5EF4-FFF2-40B4-BE49-F238E27FC236}">
                <a16:creationId xmlns:a16="http://schemas.microsoft.com/office/drawing/2014/main" id="{B5CD86DA-9CFF-475E-830A-E243349270E9}"/>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blinds(horizontal)">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blinds(horizontal)">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blinds(horizontal)">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blinds(horizontal)">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blinds(horizontal)">
                                      <p:cBhvr>
                                        <p:cTn id="47" dur="500"/>
                                        <p:tgtEl>
                                          <p:spTgt spid="5">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linds(horizontal)">
                                      <p:cBhvr>
                                        <p:cTn id="50" dur="500"/>
                                        <p:tgtEl>
                                          <p:spTgt spid="6"/>
                                        </p:tgtEl>
                                      </p:cBhvr>
                                    </p:animEffect>
                                  </p:childTnLst>
                                </p:cTn>
                              </p:par>
                              <p:par>
                                <p:cTn id="51" presetID="3" presetClass="entr" presetSubtype="1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blinds(horizontal)">
                                      <p:cBhvr>
                                        <p:cTn id="53" dur="500"/>
                                        <p:tgtEl>
                                          <p:spTgt spid="8"/>
                                        </p:tgtEl>
                                      </p:cBhvr>
                                    </p:animEffect>
                                  </p:childTnLst>
                                </p:cTn>
                              </p:par>
                              <p:par>
                                <p:cTn id="54" presetID="3" presetClass="entr" presetSubtype="1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blinds(horizontal)">
                                      <p:cBhvr>
                                        <p:cTn id="56" dur="500"/>
                                        <p:tgtEl>
                                          <p:spTgt spid="7"/>
                                        </p:tgtEl>
                                      </p:cBhvr>
                                    </p:animEffect>
                                  </p:childTnLst>
                                </p:cTn>
                              </p:par>
                              <p:par>
                                <p:cTn id="57" presetID="3" presetClass="entr" presetSubtype="1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blinds(horizontal)">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blinds(horizontal)">
                                      <p:cBhvr>
                                        <p:cTn id="64" dur="500"/>
                                        <p:tgtEl>
                                          <p:spTgt spid="10"/>
                                        </p:tgtEl>
                                      </p:cBhvr>
                                    </p:animEffect>
                                  </p:childTnLst>
                                </p:cTn>
                              </p:par>
                              <p:par>
                                <p:cTn id="65" presetID="3" presetClass="entr" presetSubtype="1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linds(horizontal)">
                                      <p:cBhvr>
                                        <p:cTn id="67" dur="500"/>
                                        <p:tgtEl>
                                          <p:spTgt spid="11"/>
                                        </p:tgtEl>
                                      </p:cBhvr>
                                    </p:animEffect>
                                  </p:childTnLst>
                                </p:cTn>
                              </p:par>
                              <p:par>
                                <p:cTn id="68" presetID="3" presetClass="entr" presetSubtype="10"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blinds(horizontal)">
                                      <p:cBhvr>
                                        <p:cTn id="70" dur="500"/>
                                        <p:tgtEl>
                                          <p:spTgt spid="13"/>
                                        </p:tgtEl>
                                      </p:cBhvr>
                                    </p:animEffect>
                                  </p:childTnLst>
                                </p:cTn>
                              </p:par>
                              <p:par>
                                <p:cTn id="71" presetID="3" presetClass="entr" presetSubtype="1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blinds(horizontal)">
                                      <p:cBhvr>
                                        <p:cTn id="73" dur="5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blinds(horizontal)">
                                      <p:cBhvr>
                                        <p:cTn id="7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EXAMPLE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268</a:t>
            </a:fld>
            <a:endParaRPr lang="fr-FR"/>
          </a:p>
        </p:txBody>
      </p:sp>
      <p:sp>
        <p:nvSpPr>
          <p:cNvPr id="4" name="Rectangle 3"/>
          <p:cNvSpPr/>
          <p:nvPr/>
        </p:nvSpPr>
        <p:spPr>
          <a:xfrm>
            <a:off x="3000396" y="571480"/>
            <a:ext cx="5500694" cy="338554"/>
          </a:xfrm>
          <a:prstGeom prst="rect">
            <a:avLst/>
          </a:prstGeom>
        </p:spPr>
        <p:txBody>
          <a:bodyPr wrap="square">
            <a:spAutoFit/>
          </a:bodyPr>
          <a:lstStyle/>
          <a:p>
            <a:r>
              <a:rPr lang="fr-FR" sz="1600" b="1" dirty="0">
                <a:solidFill>
                  <a:srgbClr val="0070C0"/>
                </a:solidFill>
                <a:latin typeface="Calibri" pitchFamily="34" charset="0"/>
                <a:cs typeface="Calibri" pitchFamily="34" charset="0"/>
              </a:rPr>
              <a:t>http://fritzing.org/projects/arduino-lcd-4-push-buttons/</a:t>
            </a:r>
          </a:p>
        </p:txBody>
      </p:sp>
      <p:sp>
        <p:nvSpPr>
          <p:cNvPr id="5" name="Rectangle 4"/>
          <p:cNvSpPr/>
          <p:nvPr/>
        </p:nvSpPr>
        <p:spPr>
          <a:xfrm>
            <a:off x="142844" y="571480"/>
            <a:ext cx="2189510" cy="338554"/>
          </a:xfrm>
          <a:prstGeom prst="rect">
            <a:avLst/>
          </a:prstGeom>
        </p:spPr>
        <p:txBody>
          <a:bodyPr wrap="none">
            <a:spAutoFit/>
          </a:bodyPr>
          <a:lstStyle/>
          <a:p>
            <a:r>
              <a:rPr lang="fr-FR" sz="1600" b="1" dirty="0">
                <a:solidFill>
                  <a:srgbClr val="0070C0"/>
                </a:solidFill>
                <a:latin typeface="Calibri" pitchFamily="34" charset="0"/>
                <a:cs typeface="Calibri" pitchFamily="34" charset="0"/>
              </a:rPr>
              <a:t>Example: 4 buttons LCD</a:t>
            </a:r>
          </a:p>
        </p:txBody>
      </p:sp>
      <p:pic>
        <p:nvPicPr>
          <p:cNvPr id="8" name="Image 7" descr="bread board vu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91" y="916669"/>
            <a:ext cx="4352880" cy="3060618"/>
          </a:xfrm>
          <a:prstGeom prst="rect">
            <a:avLst/>
          </a:prstGeom>
        </p:spPr>
      </p:pic>
      <p:pic>
        <p:nvPicPr>
          <p:cNvPr id="9" name="Image 8" descr="PCB vu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0272" y="908720"/>
            <a:ext cx="4398007" cy="3092348"/>
          </a:xfrm>
          <a:prstGeom prst="rect">
            <a:avLst/>
          </a:prstGeom>
        </p:spPr>
      </p:pic>
      <p:pic>
        <p:nvPicPr>
          <p:cNvPr id="15" name="Image 14">
            <a:hlinkClick r:id="rId4" action="ppaction://hlinksldjump"/>
            <a:extLst>
              <a:ext uri="{FF2B5EF4-FFF2-40B4-BE49-F238E27FC236}">
                <a16:creationId xmlns:a16="http://schemas.microsoft.com/office/drawing/2014/main" id="{A6060EF5-89FC-4FBF-806B-9BD8F6EC6D5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
        <p:nvSpPr>
          <p:cNvPr id="16" name="Rectangle 15">
            <a:extLst>
              <a:ext uri="{FF2B5EF4-FFF2-40B4-BE49-F238E27FC236}">
                <a16:creationId xmlns:a16="http://schemas.microsoft.com/office/drawing/2014/main" id="{5822616A-E5FB-4235-8C29-C0F500C24168}"/>
              </a:ext>
            </a:extLst>
          </p:cNvPr>
          <p:cNvSpPr/>
          <p:nvPr/>
        </p:nvSpPr>
        <p:spPr>
          <a:xfrm>
            <a:off x="247471" y="4293096"/>
            <a:ext cx="8610808" cy="338554"/>
          </a:xfrm>
          <a:prstGeom prst="rect">
            <a:avLst/>
          </a:prstGeom>
        </p:spPr>
        <p:txBody>
          <a:bodyPr wrap="square">
            <a:spAutoFit/>
          </a:bodyPr>
          <a:lstStyle/>
          <a:p>
            <a:pPr algn="just"/>
            <a:r>
              <a:rPr lang="en-US" sz="1600" b="1" i="1" dirty="0">
                <a:solidFill>
                  <a:srgbClr val="FF6600"/>
                </a:solidFill>
                <a:latin typeface="Calibri" pitchFamily="34" charset="0"/>
                <a:cs typeface="Calibri" pitchFamily="34" charset="0"/>
              </a:rPr>
              <a:t>Fritzing can draw its way graphic, schematic, or electronic circuit</a:t>
            </a:r>
            <a:endParaRPr lang="fr-FR" sz="1600" b="1" i="1" dirty="0">
              <a:solidFill>
                <a:srgbClr val="FF6600"/>
              </a:solidFill>
              <a:latin typeface="Calibri" pitchFamily="34" charset="0"/>
              <a:cs typeface="Calibri" pitchFamily="34" charset="0"/>
            </a:endParaRPr>
          </a:p>
        </p:txBody>
      </p:sp>
      <p:sp>
        <p:nvSpPr>
          <p:cNvPr id="6" name="Rectangle 5">
            <a:extLst>
              <a:ext uri="{FF2B5EF4-FFF2-40B4-BE49-F238E27FC236}">
                <a16:creationId xmlns:a16="http://schemas.microsoft.com/office/drawing/2014/main" id="{E0BF253F-BC0E-4194-947F-54034D8859F3}"/>
              </a:ext>
            </a:extLst>
          </p:cNvPr>
          <p:cNvSpPr/>
          <p:nvPr/>
        </p:nvSpPr>
        <p:spPr>
          <a:xfrm>
            <a:off x="270724" y="4873525"/>
            <a:ext cx="4572000" cy="1384995"/>
          </a:xfrm>
          <a:prstGeom prst="rect">
            <a:avLst/>
          </a:prstGeom>
        </p:spPr>
        <p:txBody>
          <a:bodyPr>
            <a:spAutoFit/>
          </a:bodyPr>
          <a:lstStyle/>
          <a:p>
            <a:endParaRPr lang="fr-FR" b="1" dirty="0">
              <a:solidFill>
                <a:srgbClr val="0070C0"/>
              </a:solidFill>
              <a:latin typeface="Calibri" pitchFamily="34" charset="0"/>
              <a:cs typeface="Calibri" pitchFamily="34" charset="0"/>
            </a:endParaRPr>
          </a:p>
          <a:p>
            <a:r>
              <a:rPr lang="fr-FR" b="1" dirty="0">
                <a:solidFill>
                  <a:srgbClr val="C00000"/>
                </a:solidFill>
                <a:latin typeface="Calibri" pitchFamily="34" charset="0"/>
                <a:cs typeface="Calibri" pitchFamily="34" charset="0"/>
              </a:rPr>
              <a:t>OPEN-SOURCE SOFTWARE:</a:t>
            </a:r>
          </a:p>
          <a:p>
            <a:r>
              <a:rPr lang="fr-FR" b="1" dirty="0" err="1">
                <a:solidFill>
                  <a:srgbClr val="0070C0"/>
                </a:solidFill>
                <a:latin typeface="Calibri" pitchFamily="34" charset="0"/>
                <a:cs typeface="Calibri" pitchFamily="34" charset="0"/>
              </a:rPr>
              <a:t>ExpressPCB</a:t>
            </a:r>
            <a:r>
              <a:rPr lang="fr-FR" b="1" dirty="0">
                <a:solidFill>
                  <a:srgbClr val="0070C0"/>
                </a:solidFill>
                <a:latin typeface="Calibri" pitchFamily="34" charset="0"/>
                <a:cs typeface="Calibri" pitchFamily="34" charset="0"/>
              </a:rPr>
              <a:t>: http://www.expresspcb.com/</a:t>
            </a:r>
          </a:p>
          <a:p>
            <a:r>
              <a:rPr lang="fr-FR" b="1" dirty="0" err="1">
                <a:solidFill>
                  <a:srgbClr val="0070C0"/>
                </a:solidFill>
                <a:latin typeface="Calibri" pitchFamily="34" charset="0"/>
                <a:cs typeface="Calibri" pitchFamily="34" charset="0"/>
              </a:rPr>
              <a:t>Fritzing</a:t>
            </a:r>
            <a:r>
              <a:rPr lang="fr-FR" b="1" dirty="0">
                <a:solidFill>
                  <a:srgbClr val="0070C0"/>
                </a:solidFill>
                <a:latin typeface="Calibri" pitchFamily="34" charset="0"/>
                <a:cs typeface="Calibri" pitchFamily="34" charset="0"/>
              </a:rPr>
              <a:t>: http://fritzing.org/</a:t>
            </a:r>
          </a:p>
          <a:p>
            <a:r>
              <a:rPr lang="fr-FR" b="1" dirty="0" err="1">
                <a:solidFill>
                  <a:srgbClr val="0070C0"/>
                </a:solidFill>
                <a:latin typeface="Calibri" pitchFamily="34" charset="0"/>
                <a:cs typeface="Calibri" pitchFamily="34" charset="0"/>
              </a:rPr>
              <a:t>KiCAd</a:t>
            </a:r>
            <a:r>
              <a:rPr lang="fr-FR" b="1" dirty="0">
                <a:solidFill>
                  <a:srgbClr val="0070C0"/>
                </a:solidFill>
                <a:latin typeface="Calibri" pitchFamily="34" charset="0"/>
                <a:cs typeface="Calibri" pitchFamily="34" charset="0"/>
              </a:rPr>
              <a:t>: http://www.lis.inpg.fr/realise_au_lis/kicad/</a:t>
            </a:r>
          </a:p>
          <a:p>
            <a:r>
              <a:rPr lang="fr-FR" b="1" dirty="0" err="1">
                <a:solidFill>
                  <a:srgbClr val="0070C0"/>
                </a:solidFill>
                <a:latin typeface="Calibri" pitchFamily="34" charset="0"/>
                <a:cs typeface="Calibri" pitchFamily="34" charset="0"/>
              </a:rPr>
              <a:t>TCI:http</a:t>
            </a:r>
            <a:r>
              <a:rPr lang="fr-FR" b="1" dirty="0">
                <a:solidFill>
                  <a:srgbClr val="0070C0"/>
                </a:solidFill>
                <a:latin typeface="Calibri" pitchFamily="34" charset="0"/>
                <a:cs typeface="Calibri" pitchFamily="34" charset="0"/>
              </a:rPr>
              <a:t>://b.urbani.free.fr/</a:t>
            </a:r>
            <a:r>
              <a:rPr lang="fr-FR" b="1" dirty="0" err="1">
                <a:solidFill>
                  <a:srgbClr val="0070C0"/>
                </a:solidFill>
                <a:latin typeface="Calibri" pitchFamily="34" charset="0"/>
                <a:cs typeface="Calibri" pitchFamily="34" charset="0"/>
              </a:rPr>
              <a:t>pagetci</a:t>
            </a:r>
            <a:r>
              <a:rPr lang="fr-FR" b="1" dirty="0">
                <a:solidFill>
                  <a:srgbClr val="0070C0"/>
                </a:solidFill>
                <a:latin typeface="Calibri" pitchFamily="34" charset="0"/>
                <a:cs typeface="Calibri" pitchFamily="34" charset="0"/>
              </a:rPr>
              <a:t>/tci.htm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KiCad</a:t>
            </a:r>
            <a:r>
              <a:rPr lang="fr-FR" dirty="0"/>
              <a:t> EDA</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269</a:t>
            </a:fld>
            <a:endParaRPr lang="fr-FR"/>
          </a:p>
        </p:txBody>
      </p:sp>
      <p:pic>
        <p:nvPicPr>
          <p:cNvPr id="414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564904"/>
            <a:ext cx="3712372" cy="1210084"/>
          </a:xfrm>
          <a:prstGeom prst="rect">
            <a:avLst/>
          </a:prstGeom>
          <a:noFill/>
          <a:ln w="9525">
            <a:noFill/>
            <a:miter lim="800000"/>
            <a:headEnd/>
            <a:tailEnd/>
          </a:ln>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2204864"/>
            <a:ext cx="3520248" cy="198014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7879" y="4526136"/>
            <a:ext cx="3634298" cy="1760364"/>
          </a:xfrm>
          <a:prstGeom prst="rect">
            <a:avLst/>
          </a:prstGeom>
          <a:noFill/>
          <a:ln w="9525">
            <a:noFill/>
            <a:miter lim="800000"/>
            <a:headEnd/>
            <a:tailEnd/>
          </a:ln>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8" y="3933056"/>
            <a:ext cx="3848224" cy="2290120"/>
          </a:xfrm>
          <a:prstGeom prst="rect">
            <a:avLst/>
          </a:prstGeom>
          <a:noFill/>
          <a:ln w="9525">
            <a:noFill/>
            <a:miter lim="800000"/>
            <a:headEnd/>
            <a:tailEnd/>
          </a:ln>
        </p:spPr>
      </p:pic>
      <p:pic>
        <p:nvPicPr>
          <p:cNvPr id="4147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812" y="520227"/>
            <a:ext cx="3462088" cy="2001520"/>
          </a:xfrm>
          <a:prstGeom prst="rect">
            <a:avLst/>
          </a:prstGeom>
          <a:noFill/>
          <a:ln w="9525">
            <a:noFill/>
            <a:miter lim="800000"/>
            <a:headEnd/>
            <a:tailEnd/>
          </a:ln>
        </p:spPr>
      </p:pic>
      <p:pic>
        <p:nvPicPr>
          <p:cNvPr id="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5904" y="865312"/>
            <a:ext cx="3270696" cy="1277614"/>
          </a:xfrm>
          <a:prstGeom prst="rect">
            <a:avLst/>
          </a:prstGeom>
          <a:noFill/>
          <a:ln w="9525">
            <a:noFill/>
            <a:miter lim="800000"/>
            <a:headEnd/>
            <a:tailEnd/>
          </a:ln>
        </p:spPr>
      </p:pic>
      <p:pic>
        <p:nvPicPr>
          <p:cNvPr id="10" name="Image 9" descr="kicad_logo_smal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95298" y="-16472"/>
            <a:ext cx="1100352" cy="519422"/>
          </a:xfrm>
          <a:prstGeom prst="rect">
            <a:avLst/>
          </a:prstGeom>
        </p:spPr>
      </p:pic>
      <p:pic>
        <p:nvPicPr>
          <p:cNvPr id="11" name="Image 10" descr="kicad_logo_smal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7720" y="-10840"/>
            <a:ext cx="1100352" cy="519422"/>
          </a:xfrm>
          <a:prstGeom prst="rect">
            <a:avLst/>
          </a:prstGeom>
        </p:spPr>
      </p:pic>
      <p:sp>
        <p:nvSpPr>
          <p:cNvPr id="12" name="Rectangle 11">
            <a:hlinkClick r:id="rId9"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13" name="Image 12">
            <a:hlinkClick r:id="rId9" action="ppaction://hlinksldjump"/>
            <a:extLst>
              <a:ext uri="{FF2B5EF4-FFF2-40B4-BE49-F238E27FC236}">
                <a16:creationId xmlns:a16="http://schemas.microsoft.com/office/drawing/2014/main" id="{A98B8D56-578D-4416-BCD7-D143D99369C7}"/>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51091" y="6605726"/>
            <a:ext cx="200300" cy="19998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VALUE LOW AND HIGH ON ARDUINO?</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27</a:t>
            </a:fld>
            <a:endParaRPr lang="fr-FR"/>
          </a:p>
        </p:txBody>
      </p:sp>
      <p:pic>
        <p:nvPicPr>
          <p:cNvPr id="4" name="Image 3" descr="VIL_VIH_ATmega32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72" y="1144598"/>
            <a:ext cx="8707280" cy="1984068"/>
          </a:xfrm>
          <a:prstGeom prst="rect">
            <a:avLst/>
          </a:prstGeom>
        </p:spPr>
      </p:pic>
      <p:sp>
        <p:nvSpPr>
          <p:cNvPr id="5" name="Rectangle 4"/>
          <p:cNvSpPr/>
          <p:nvPr/>
        </p:nvSpPr>
        <p:spPr>
          <a:xfrm>
            <a:off x="0" y="3429000"/>
            <a:ext cx="8572560" cy="2062103"/>
          </a:xfrm>
          <a:prstGeom prst="rect">
            <a:avLst/>
          </a:prstGeom>
        </p:spPr>
        <p:txBody>
          <a:bodyPr wrap="square">
            <a:spAutoFit/>
          </a:bodyPr>
          <a:lstStyle/>
          <a:p>
            <a:r>
              <a:rPr lang="en-US" sz="1600" b="1" dirty="0">
                <a:solidFill>
                  <a:srgbClr val="C00000"/>
                </a:solidFill>
                <a:latin typeface="Calibri" pitchFamily="34" charset="0"/>
                <a:cs typeface="Calibri" pitchFamily="34" charset="0"/>
              </a:rPr>
              <a:t>What gives for V</a:t>
            </a:r>
            <a:r>
              <a:rPr lang="en-US" sz="1600" b="1" baseline="-25000" dirty="0">
                <a:solidFill>
                  <a:srgbClr val="C00000"/>
                </a:solidFill>
                <a:latin typeface="Calibri" pitchFamily="34" charset="0"/>
                <a:cs typeface="Calibri" pitchFamily="34" charset="0"/>
              </a:rPr>
              <a:t>CC</a:t>
            </a:r>
            <a:r>
              <a:rPr lang="en-US" sz="1600" b="1" dirty="0">
                <a:solidFill>
                  <a:srgbClr val="C00000"/>
                </a:solidFill>
                <a:latin typeface="Calibri" pitchFamily="34" charset="0"/>
                <a:cs typeface="Calibri" pitchFamily="34" charset="0"/>
              </a:rPr>
              <a:t> = 5V: </a:t>
            </a:r>
          </a:p>
          <a:p>
            <a:pPr marL="285750" indent="-285750">
              <a:buFontTx/>
              <a:buChar char="-"/>
            </a:pPr>
            <a:r>
              <a:rPr lang="en-US" sz="1600" b="1" dirty="0">
                <a:solidFill>
                  <a:srgbClr val="C00000"/>
                </a:solidFill>
                <a:latin typeface="Calibri" pitchFamily="34" charset="0"/>
                <a:cs typeface="Calibri" pitchFamily="34" charset="0"/>
              </a:rPr>
              <a:t>logic low (LOW) in entry level: low = 0.3 x </a:t>
            </a:r>
            <a:r>
              <a:rPr lang="en-US" sz="1600" b="1" dirty="0" err="1">
                <a:solidFill>
                  <a:srgbClr val="C00000"/>
                </a:solidFill>
                <a:latin typeface="Calibri" pitchFamily="34" charset="0"/>
                <a:cs typeface="Calibri" pitchFamily="34" charset="0"/>
              </a:rPr>
              <a:t>x</a:t>
            </a:r>
            <a:r>
              <a:rPr lang="en-US" sz="1600" b="1" dirty="0">
                <a:solidFill>
                  <a:srgbClr val="C00000"/>
                </a:solidFill>
                <a:latin typeface="Calibri" pitchFamily="34" charset="0"/>
                <a:cs typeface="Calibri" pitchFamily="34" charset="0"/>
              </a:rPr>
              <a:t> 5V VCC = 0.3 = 1.5 Volts.  </a:t>
            </a:r>
          </a:p>
          <a:p>
            <a:r>
              <a:rPr lang="en-US" sz="1600" b="1" dirty="0">
                <a:solidFill>
                  <a:srgbClr val="C00000"/>
                </a:solidFill>
                <a:latin typeface="Calibri" pitchFamily="34" charset="0"/>
                <a:cs typeface="Calibri" pitchFamily="34" charset="0"/>
              </a:rPr>
              <a:t>A voltage between-0.5 and less than 1.5V is considered to be a low level.    </a:t>
            </a:r>
          </a:p>
          <a:p>
            <a:pPr marL="285750" indent="-285750">
              <a:buFontTx/>
              <a:buChar char="-"/>
            </a:pPr>
            <a:r>
              <a:rPr lang="en-US" sz="1600" b="1" dirty="0">
                <a:solidFill>
                  <a:srgbClr val="C00000"/>
                </a:solidFill>
                <a:latin typeface="Calibri" pitchFamily="34" charset="0"/>
                <a:cs typeface="Calibri" pitchFamily="34" charset="0"/>
              </a:rPr>
              <a:t>Logic (HIGH) high level input: HIV = 0.6 x VCC = 0.6 x 5V = 3.0 Volts.  </a:t>
            </a:r>
          </a:p>
          <a:p>
            <a:r>
              <a:rPr lang="en-US" sz="1600" b="1" dirty="0">
                <a:solidFill>
                  <a:srgbClr val="C00000"/>
                </a:solidFill>
                <a:latin typeface="Calibri" pitchFamily="34" charset="0"/>
                <a:cs typeface="Calibri" pitchFamily="34" charset="0"/>
              </a:rPr>
              <a:t>A tension above 3V and lower than 5.5V is considered to be a high level.   </a:t>
            </a:r>
          </a:p>
          <a:p>
            <a:endParaRPr lang="en-US" sz="1600" b="1" dirty="0">
              <a:solidFill>
                <a:srgbClr val="C00000"/>
              </a:solidFill>
              <a:latin typeface="Calibri" pitchFamily="34" charset="0"/>
              <a:cs typeface="Calibri" pitchFamily="34" charset="0"/>
            </a:endParaRPr>
          </a:p>
          <a:p>
            <a:r>
              <a:rPr lang="en-US" sz="1600" b="1" dirty="0">
                <a:solidFill>
                  <a:srgbClr val="C00000"/>
                </a:solidFill>
                <a:latin typeface="Calibri" pitchFamily="34" charset="0"/>
                <a:cs typeface="Calibri" pitchFamily="34" charset="0"/>
              </a:rPr>
              <a:t>-The intermediate zone 1, 5V - 3V is indeterminate and must be avoided. </a:t>
            </a:r>
          </a:p>
          <a:p>
            <a:r>
              <a:rPr lang="en-US" sz="1600" b="1" dirty="0">
                <a:solidFill>
                  <a:srgbClr val="C00000"/>
                </a:solidFill>
                <a:latin typeface="Calibri" pitchFamily="34" charset="0"/>
                <a:cs typeface="Calibri" pitchFamily="34" charset="0"/>
              </a:rPr>
              <a:t>=&gt; LOW and HIGH level have pretty tolerant values.</a:t>
            </a:r>
            <a:endParaRPr lang="fr-FR" sz="1600" b="1" dirty="0">
              <a:solidFill>
                <a:srgbClr val="0070C0"/>
              </a:solidFill>
              <a:latin typeface="Calibri" pitchFamily="34" charset="0"/>
              <a:cs typeface="Calibri" pitchFamily="34" charset="0"/>
            </a:endParaRPr>
          </a:p>
        </p:txBody>
      </p:sp>
      <p:sp>
        <p:nvSpPr>
          <p:cNvPr id="6" name="Rectangle 5"/>
          <p:cNvSpPr/>
          <p:nvPr/>
        </p:nvSpPr>
        <p:spPr>
          <a:xfrm>
            <a:off x="0" y="571480"/>
            <a:ext cx="9144000" cy="33855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For a remainder, we found here the voltage of the logical levels of entry for the Arduino (</a:t>
            </a:r>
            <a:r>
              <a:rPr lang="en-US" sz="1600" b="1" dirty="0" err="1">
                <a:solidFill>
                  <a:srgbClr val="0070C0"/>
                </a:solidFill>
                <a:latin typeface="Calibri" pitchFamily="34" charset="0"/>
                <a:cs typeface="Calibri" pitchFamily="34" charset="0"/>
              </a:rPr>
              <a:t>ATmega</a:t>
            </a:r>
            <a:r>
              <a:rPr lang="en-US" sz="1600" b="1" dirty="0">
                <a:solidFill>
                  <a:srgbClr val="0070C0"/>
                </a:solidFill>
                <a:latin typeface="Calibri" pitchFamily="34" charset="0"/>
                <a:cs typeface="Calibri" pitchFamily="34" charset="0"/>
              </a:rPr>
              <a:t> 328):</a:t>
            </a:r>
            <a:endParaRPr lang="fr-FR" sz="1600" b="1" dirty="0">
              <a:solidFill>
                <a:srgbClr val="0070C0"/>
              </a:solidFill>
              <a:latin typeface="Calibri" pitchFamily="34" charset="0"/>
              <a:cs typeface="Calibri" pitchFamily="34" charset="0"/>
            </a:endParaRPr>
          </a:p>
        </p:txBody>
      </p:sp>
      <p:pic>
        <p:nvPicPr>
          <p:cNvPr id="7" name="Image 6">
            <a:hlinkClick r:id="rId3" action="ppaction://hlinksldjump"/>
            <a:extLst>
              <a:ext uri="{FF2B5EF4-FFF2-40B4-BE49-F238E27FC236}">
                <a16:creationId xmlns:a16="http://schemas.microsoft.com/office/drawing/2014/main" id="{E9DCFA66-0507-40E1-BA7D-7E3B7179B8E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blinds(horizontal)">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blinds(horizontal)">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blinds(horizontal)">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blinds(horizontal)">
                                      <p:cBhvr>
                                        <p:cTn id="35" dur="500"/>
                                        <p:tgtEl>
                                          <p:spTgt spid="5">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Effect transition="in" filter="blinds(horizontal)">
                                      <p:cBhvr>
                                        <p:cTn id="40" dur="500"/>
                                        <p:tgtEl>
                                          <p:spTgt spid="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blinds(horizontal)">
                                      <p:cBhvr>
                                        <p:cTn id="4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7BF248A-1FC2-4DEE-9519-69548A7BBF7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894" y="750521"/>
            <a:ext cx="4780026" cy="3690659"/>
          </a:xfrm>
          <a:prstGeom prst="rect">
            <a:avLst/>
          </a:prstGeom>
        </p:spPr>
      </p:pic>
      <p:pic>
        <p:nvPicPr>
          <p:cNvPr id="5" name="Image 4">
            <a:extLst>
              <a:ext uri="{FF2B5EF4-FFF2-40B4-BE49-F238E27FC236}">
                <a16:creationId xmlns:a16="http://schemas.microsoft.com/office/drawing/2014/main" id="{CFACE5A9-8EE0-4104-90F8-9F5759745C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
          <a:stretch/>
        </p:blipFill>
        <p:spPr>
          <a:xfrm>
            <a:off x="4841010" y="490538"/>
            <a:ext cx="4279392" cy="5035526"/>
          </a:xfrm>
          <a:prstGeom prst="rect">
            <a:avLst/>
          </a:prstGeom>
        </p:spPr>
      </p:pic>
      <p:pic>
        <p:nvPicPr>
          <p:cNvPr id="6" name="Image 5" descr="kicad_logo_small.png">
            <a:extLst>
              <a:ext uri="{FF2B5EF4-FFF2-40B4-BE49-F238E27FC236}">
                <a16:creationId xmlns:a16="http://schemas.microsoft.com/office/drawing/2014/main" id="{6698E714-0601-4D36-952A-FE53CA9304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5298" y="-16472"/>
            <a:ext cx="1100352" cy="519422"/>
          </a:xfrm>
          <a:prstGeom prst="rect">
            <a:avLst/>
          </a:prstGeom>
        </p:spPr>
      </p:pic>
      <p:pic>
        <p:nvPicPr>
          <p:cNvPr id="7" name="Image 6" descr="kicad_logo_small.png">
            <a:extLst>
              <a:ext uri="{FF2B5EF4-FFF2-40B4-BE49-F238E27FC236}">
                <a16:creationId xmlns:a16="http://schemas.microsoft.com/office/drawing/2014/main" id="{131D3322-5D29-4BE3-8C4D-36B32BB7CD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7720" y="-10840"/>
            <a:ext cx="1100352" cy="519422"/>
          </a:xfrm>
          <a:prstGeom prst="rect">
            <a:avLst/>
          </a:prstGeom>
        </p:spPr>
      </p:pic>
      <p:sp>
        <p:nvSpPr>
          <p:cNvPr id="8" name="Titre 1">
            <a:extLst>
              <a:ext uri="{FF2B5EF4-FFF2-40B4-BE49-F238E27FC236}">
                <a16:creationId xmlns:a16="http://schemas.microsoft.com/office/drawing/2014/main" id="{B10E3EB6-1ECC-48A6-BC07-97BDBA43A377}"/>
              </a:ext>
            </a:extLst>
          </p:cNvPr>
          <p:cNvSpPr>
            <a:spLocks noGrp="1"/>
          </p:cNvSpPr>
          <p:nvPr>
            <p:ph type="title"/>
          </p:nvPr>
        </p:nvSpPr>
        <p:spPr>
          <a:xfrm>
            <a:off x="457200" y="0"/>
            <a:ext cx="8229600" cy="490538"/>
          </a:xfrm>
        </p:spPr>
        <p:txBody>
          <a:bodyPr/>
          <a:lstStyle/>
          <a:p>
            <a:r>
              <a:rPr lang="fr-FR" dirty="0" err="1"/>
              <a:t>KiCad</a:t>
            </a:r>
            <a:r>
              <a:rPr lang="fr-FR" dirty="0"/>
              <a:t> EDA</a:t>
            </a:r>
          </a:p>
        </p:txBody>
      </p:sp>
      <p:sp>
        <p:nvSpPr>
          <p:cNvPr id="2" name="ZoneTexte 1">
            <a:extLst>
              <a:ext uri="{FF2B5EF4-FFF2-40B4-BE49-F238E27FC236}">
                <a16:creationId xmlns:a16="http://schemas.microsoft.com/office/drawing/2014/main" id="{C7C521B4-3FBD-499A-8F62-62ADA673E01B}"/>
              </a:ext>
            </a:extLst>
          </p:cNvPr>
          <p:cNvSpPr txBox="1"/>
          <p:nvPr/>
        </p:nvSpPr>
        <p:spPr>
          <a:xfrm>
            <a:off x="570704" y="467319"/>
            <a:ext cx="3402598" cy="400110"/>
          </a:xfrm>
          <a:prstGeom prst="rect">
            <a:avLst/>
          </a:prstGeom>
          <a:noFill/>
        </p:spPr>
        <p:txBody>
          <a:bodyPr wrap="none" rtlCol="0">
            <a:spAutoFit/>
          </a:bodyPr>
          <a:lstStyle/>
          <a:p>
            <a:r>
              <a:rPr lang="fr-FR" sz="2000" b="1" dirty="0">
                <a:latin typeface="+mn-lt"/>
              </a:rPr>
              <a:t>NGSPICE simulation </a:t>
            </a:r>
            <a:r>
              <a:rPr lang="fr-FR" sz="2000" b="1" dirty="0" err="1">
                <a:latin typeface="+mn-lt"/>
              </a:rPr>
              <a:t>with</a:t>
            </a:r>
            <a:r>
              <a:rPr lang="fr-FR" sz="2000" b="1" dirty="0">
                <a:latin typeface="+mn-lt"/>
              </a:rPr>
              <a:t> </a:t>
            </a:r>
            <a:r>
              <a:rPr lang="fr-FR" sz="2000" b="1" dirty="0" err="1">
                <a:latin typeface="+mn-lt"/>
              </a:rPr>
              <a:t>KiCAD</a:t>
            </a:r>
            <a:endParaRPr lang="fr-FR" sz="2000" b="1" dirty="0">
              <a:latin typeface="+mn-lt"/>
            </a:endParaRPr>
          </a:p>
        </p:txBody>
      </p:sp>
      <p:pic>
        <p:nvPicPr>
          <p:cNvPr id="9" name="Image 8">
            <a:extLst>
              <a:ext uri="{FF2B5EF4-FFF2-40B4-BE49-F238E27FC236}">
                <a16:creationId xmlns:a16="http://schemas.microsoft.com/office/drawing/2014/main" id="{BED801C8-BA2C-4ACC-9524-866D040C4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8196" y="3571191"/>
            <a:ext cx="2729788" cy="2945395"/>
          </a:xfrm>
          <a:prstGeom prst="rect">
            <a:avLst/>
          </a:prstGeom>
        </p:spPr>
      </p:pic>
      <p:pic>
        <p:nvPicPr>
          <p:cNvPr id="10" name="Image 9">
            <a:hlinkClick r:id="rId6" action="ppaction://hlinksldjump"/>
            <a:extLst>
              <a:ext uri="{FF2B5EF4-FFF2-40B4-BE49-F238E27FC236}">
                <a16:creationId xmlns:a16="http://schemas.microsoft.com/office/drawing/2014/main" id="{5AF77AD1-3C62-45D4-9C56-CF321ADE9E01}"/>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3618790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PRECAUTIONS: SHIELD STANDARDISATION</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271</a:t>
            </a:fld>
            <a:endParaRPr lang="fr-FR"/>
          </a:p>
        </p:txBody>
      </p:sp>
      <p:sp>
        <p:nvSpPr>
          <p:cNvPr id="4" name="Rectangle 3"/>
          <p:cNvSpPr/>
          <p:nvPr/>
        </p:nvSpPr>
        <p:spPr>
          <a:xfrm>
            <a:off x="0" y="512897"/>
            <a:ext cx="9144000" cy="1077218"/>
          </a:xfrm>
          <a:prstGeom prst="rect">
            <a:avLst/>
          </a:prstGeom>
        </p:spPr>
        <p:txBody>
          <a:bodyPr wrap="square">
            <a:spAutoFit/>
          </a:bodyPr>
          <a:lstStyle/>
          <a:p>
            <a:r>
              <a:rPr lang="en-US" sz="1600" b="1" dirty="0">
                <a:solidFill>
                  <a:srgbClr val="0070C0"/>
                </a:solidFill>
                <a:latin typeface="Calibri" pitchFamily="34" charset="0"/>
                <a:cs typeface="Calibri" pitchFamily="34" charset="0"/>
              </a:rPr>
              <a:t>Design a shield requires a standardization that will make the whole system more modular and open up new fields of opportunity for the Arduino.  </a:t>
            </a:r>
          </a:p>
          <a:p>
            <a:endParaRPr lang="en-US" sz="1600" b="1" dirty="0">
              <a:solidFill>
                <a:srgbClr val="0070C0"/>
              </a:solidFill>
              <a:latin typeface="Calibri" pitchFamily="34" charset="0"/>
              <a:cs typeface="Calibri" pitchFamily="34" charset="0"/>
            </a:endParaRPr>
          </a:p>
          <a:p>
            <a:r>
              <a:rPr lang="en-US" sz="1600" b="1" dirty="0">
                <a:solidFill>
                  <a:srgbClr val="0070C0"/>
                </a:solidFill>
                <a:latin typeface="Calibri" pitchFamily="34" charset="0"/>
                <a:cs typeface="Calibri" pitchFamily="34" charset="0"/>
              </a:rPr>
              <a:t>The idea is simple: when designing a shield, some logic must be respected</a:t>
            </a:r>
            <a:endParaRPr lang="fr-FR" sz="1600" b="1" dirty="0">
              <a:solidFill>
                <a:srgbClr val="0070C0"/>
              </a:solidFill>
              <a:latin typeface="Calibri" pitchFamily="34" charset="0"/>
              <a:cs typeface="Calibri" pitchFamily="34" charset="0"/>
            </a:endParaRPr>
          </a:p>
        </p:txBody>
      </p:sp>
      <p:sp>
        <p:nvSpPr>
          <p:cNvPr id="5" name="Rectangle 4"/>
          <p:cNvSpPr/>
          <p:nvPr/>
        </p:nvSpPr>
        <p:spPr>
          <a:xfrm>
            <a:off x="0" y="1524922"/>
            <a:ext cx="9144000" cy="33855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The following are guidelines for the assignment of pins in the design of a shield.</a:t>
            </a:r>
            <a:endParaRPr lang="fr-FR" sz="1600" b="1" dirty="0">
              <a:solidFill>
                <a:srgbClr val="0070C0"/>
              </a:solidFill>
              <a:latin typeface="Calibri" pitchFamily="34" charset="0"/>
              <a:cs typeface="Calibri" pitchFamily="34" charset="0"/>
            </a:endParaRPr>
          </a:p>
        </p:txBody>
      </p:sp>
      <p:graphicFrame>
        <p:nvGraphicFramePr>
          <p:cNvPr id="6" name="Tableau 5"/>
          <p:cNvGraphicFramePr>
            <a:graphicFrameLocks noGrp="1"/>
          </p:cNvGraphicFramePr>
          <p:nvPr>
            <p:extLst>
              <p:ext uri="{D42A27DB-BD31-4B8C-83A1-F6EECF244321}">
                <p14:modId xmlns:p14="http://schemas.microsoft.com/office/powerpoint/2010/main" val="1858285518"/>
              </p:ext>
            </p:extLst>
          </p:nvPr>
        </p:nvGraphicFramePr>
        <p:xfrm>
          <a:off x="1873041" y="1883881"/>
          <a:ext cx="2428892" cy="3577474"/>
        </p:xfrm>
        <a:graphic>
          <a:graphicData uri="http://schemas.openxmlformats.org/drawingml/2006/table">
            <a:tbl>
              <a:tblPr/>
              <a:tblGrid>
                <a:gridCol w="571504">
                  <a:extLst>
                    <a:ext uri="{9D8B030D-6E8A-4147-A177-3AD203B41FA5}">
                      <a16:colId xmlns:a16="http://schemas.microsoft.com/office/drawing/2014/main" val="20000"/>
                    </a:ext>
                  </a:extLst>
                </a:gridCol>
                <a:gridCol w="1857388">
                  <a:extLst>
                    <a:ext uri="{9D8B030D-6E8A-4147-A177-3AD203B41FA5}">
                      <a16:colId xmlns:a16="http://schemas.microsoft.com/office/drawing/2014/main" val="20001"/>
                    </a:ext>
                  </a:extLst>
                </a:gridCol>
              </a:tblGrid>
              <a:tr h="112336">
                <a:tc>
                  <a:txBody>
                    <a:bodyPr/>
                    <a:lstStyle/>
                    <a:p>
                      <a:r>
                        <a:rPr lang="fr-FR" sz="1000" dirty="0">
                          <a:latin typeface="Calibri" pitchFamily="34" charset="0"/>
                          <a:cs typeface="Calibri" pitchFamily="34" charset="0"/>
                        </a:rPr>
                        <a:t>Pin</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Reserved For</a:t>
                      </a:r>
                    </a:p>
                  </a:txBody>
                  <a:tcPr marL="0" marR="0" marT="0" marB="0" anchor="ctr">
                    <a:lnL>
                      <a:noFill/>
                    </a:lnL>
                    <a:lnR>
                      <a:noFill/>
                    </a:lnR>
                    <a:lnT>
                      <a:noFill/>
                    </a:lnT>
                    <a:lnB>
                      <a:noFill/>
                    </a:lnB>
                  </a:tcPr>
                </a:tc>
                <a:extLst>
                  <a:ext uri="{0D108BD9-81ED-4DB2-BD59-A6C34878D82A}">
                    <a16:rowId xmlns:a16="http://schemas.microsoft.com/office/drawing/2014/main" val="10000"/>
                  </a:ext>
                </a:extLst>
              </a:tr>
              <a:tr h="112336">
                <a:tc>
                  <a:txBody>
                    <a:bodyPr/>
                    <a:lstStyle/>
                    <a:p>
                      <a:r>
                        <a:rPr lang="fr-FR" sz="1000">
                          <a:latin typeface="Calibri" pitchFamily="34" charset="0"/>
                          <a:cs typeface="Calibri" pitchFamily="34" charset="0"/>
                        </a:rPr>
                        <a:t> </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 </a:t>
                      </a:r>
                    </a:p>
                  </a:txBody>
                  <a:tcPr marL="0" marR="0" marT="0" marB="0" anchor="ctr">
                    <a:lnL>
                      <a:noFill/>
                    </a:lnL>
                    <a:lnR>
                      <a:noFill/>
                    </a:lnR>
                    <a:lnT>
                      <a:noFill/>
                    </a:lnT>
                    <a:lnB>
                      <a:noFill/>
                    </a:lnB>
                  </a:tcPr>
                </a:tc>
                <a:extLst>
                  <a:ext uri="{0D108BD9-81ED-4DB2-BD59-A6C34878D82A}">
                    <a16:rowId xmlns:a16="http://schemas.microsoft.com/office/drawing/2014/main" val="10001"/>
                  </a:ext>
                </a:extLst>
              </a:tr>
              <a:tr h="112336">
                <a:tc>
                  <a:txBody>
                    <a:bodyPr/>
                    <a:lstStyle/>
                    <a:p>
                      <a:r>
                        <a:rPr lang="fr-FR" sz="1000" dirty="0" err="1">
                          <a:latin typeface="Calibri" pitchFamily="34" charset="0"/>
                          <a:cs typeface="Calibri" pitchFamily="34" charset="0"/>
                        </a:rPr>
                        <a:t>Analog</a:t>
                      </a:r>
                      <a:r>
                        <a:rPr lang="fr-FR" sz="1000" dirty="0">
                          <a:latin typeface="Calibri" pitchFamily="34" charset="0"/>
                          <a:cs typeface="Calibri" pitchFamily="34" charset="0"/>
                        </a:rPr>
                        <a:t> 0</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User Selectable Input</a:t>
                      </a:r>
                    </a:p>
                  </a:txBody>
                  <a:tcPr marL="0" marR="0" marT="0" marB="0" anchor="ctr">
                    <a:lnL>
                      <a:noFill/>
                    </a:lnL>
                    <a:lnR>
                      <a:noFill/>
                    </a:lnR>
                    <a:lnT>
                      <a:noFill/>
                    </a:lnT>
                    <a:lnB>
                      <a:noFill/>
                    </a:lnB>
                  </a:tcPr>
                </a:tc>
                <a:extLst>
                  <a:ext uri="{0D108BD9-81ED-4DB2-BD59-A6C34878D82A}">
                    <a16:rowId xmlns:a16="http://schemas.microsoft.com/office/drawing/2014/main" val="10002"/>
                  </a:ext>
                </a:extLst>
              </a:tr>
              <a:tr h="112336">
                <a:tc>
                  <a:txBody>
                    <a:bodyPr/>
                    <a:lstStyle/>
                    <a:p>
                      <a:r>
                        <a:rPr lang="fr-FR" sz="1000">
                          <a:latin typeface="Calibri" pitchFamily="34" charset="0"/>
                          <a:cs typeface="Calibri" pitchFamily="34" charset="0"/>
                        </a:rPr>
                        <a:t>Analog 1</a:t>
                      </a:r>
                    </a:p>
                  </a:txBody>
                  <a:tcPr marL="0" marR="0" marT="0" marB="0" anchor="ctr">
                    <a:lnL>
                      <a:noFill/>
                    </a:lnL>
                    <a:lnR>
                      <a:noFill/>
                    </a:lnR>
                    <a:lnT>
                      <a:noFill/>
                    </a:lnT>
                    <a:lnB>
                      <a:noFill/>
                    </a:lnB>
                  </a:tcPr>
                </a:tc>
                <a:tc>
                  <a:txBody>
                    <a:bodyPr/>
                    <a:lstStyle/>
                    <a:p>
                      <a:r>
                        <a:rPr lang="fr-FR" sz="1000" dirty="0">
                          <a:latin typeface="Calibri" pitchFamily="34" charset="0"/>
                          <a:cs typeface="Calibri" pitchFamily="34" charset="0"/>
                        </a:rPr>
                        <a:t>User </a:t>
                      </a:r>
                      <a:r>
                        <a:rPr lang="fr-FR" sz="1000" dirty="0" err="1">
                          <a:latin typeface="Calibri" pitchFamily="34" charset="0"/>
                          <a:cs typeface="Calibri" pitchFamily="34" charset="0"/>
                        </a:rPr>
                        <a:t>Selectable</a:t>
                      </a:r>
                      <a:r>
                        <a:rPr lang="fr-FR" sz="1000" dirty="0">
                          <a:latin typeface="Calibri" pitchFamily="34" charset="0"/>
                          <a:cs typeface="Calibri" pitchFamily="34" charset="0"/>
                        </a:rPr>
                        <a:t> Input</a:t>
                      </a:r>
                    </a:p>
                  </a:txBody>
                  <a:tcPr marL="0" marR="0" marT="0" marB="0" anchor="ctr">
                    <a:lnL>
                      <a:noFill/>
                    </a:lnL>
                    <a:lnR>
                      <a:noFill/>
                    </a:lnR>
                    <a:lnT>
                      <a:noFill/>
                    </a:lnT>
                    <a:lnB>
                      <a:noFill/>
                    </a:lnB>
                  </a:tcPr>
                </a:tc>
                <a:extLst>
                  <a:ext uri="{0D108BD9-81ED-4DB2-BD59-A6C34878D82A}">
                    <a16:rowId xmlns:a16="http://schemas.microsoft.com/office/drawing/2014/main" val="10003"/>
                  </a:ext>
                </a:extLst>
              </a:tr>
              <a:tr h="112336">
                <a:tc>
                  <a:txBody>
                    <a:bodyPr/>
                    <a:lstStyle/>
                    <a:p>
                      <a:r>
                        <a:rPr lang="fr-FR" sz="1000">
                          <a:latin typeface="Calibri" pitchFamily="34" charset="0"/>
                          <a:cs typeface="Calibri" pitchFamily="34" charset="0"/>
                        </a:rPr>
                        <a:t>Analog 2</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User Selectable Input</a:t>
                      </a:r>
                    </a:p>
                  </a:txBody>
                  <a:tcPr marL="0" marR="0" marT="0" marB="0" anchor="ctr">
                    <a:lnL>
                      <a:noFill/>
                    </a:lnL>
                    <a:lnR>
                      <a:noFill/>
                    </a:lnR>
                    <a:lnT>
                      <a:noFill/>
                    </a:lnT>
                    <a:lnB>
                      <a:noFill/>
                    </a:lnB>
                  </a:tcPr>
                </a:tc>
                <a:extLst>
                  <a:ext uri="{0D108BD9-81ED-4DB2-BD59-A6C34878D82A}">
                    <a16:rowId xmlns:a16="http://schemas.microsoft.com/office/drawing/2014/main" val="10004"/>
                  </a:ext>
                </a:extLst>
              </a:tr>
              <a:tr h="112336">
                <a:tc>
                  <a:txBody>
                    <a:bodyPr/>
                    <a:lstStyle/>
                    <a:p>
                      <a:r>
                        <a:rPr lang="fr-FR" sz="1000">
                          <a:latin typeface="Calibri" pitchFamily="34" charset="0"/>
                          <a:cs typeface="Calibri" pitchFamily="34" charset="0"/>
                        </a:rPr>
                        <a:t>Analog 3</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User Selectable Input</a:t>
                      </a:r>
                    </a:p>
                  </a:txBody>
                  <a:tcPr marL="0" marR="0" marT="0" marB="0" anchor="ctr">
                    <a:lnL>
                      <a:noFill/>
                    </a:lnL>
                    <a:lnR>
                      <a:noFill/>
                    </a:lnR>
                    <a:lnT>
                      <a:noFill/>
                    </a:lnT>
                    <a:lnB>
                      <a:noFill/>
                    </a:lnB>
                  </a:tcPr>
                </a:tc>
                <a:extLst>
                  <a:ext uri="{0D108BD9-81ED-4DB2-BD59-A6C34878D82A}">
                    <a16:rowId xmlns:a16="http://schemas.microsoft.com/office/drawing/2014/main" val="10005"/>
                  </a:ext>
                </a:extLst>
              </a:tr>
              <a:tr h="112336">
                <a:tc>
                  <a:txBody>
                    <a:bodyPr/>
                    <a:lstStyle/>
                    <a:p>
                      <a:r>
                        <a:rPr lang="fr-FR" sz="1000">
                          <a:latin typeface="Calibri" pitchFamily="34" charset="0"/>
                          <a:cs typeface="Calibri" pitchFamily="34" charset="0"/>
                        </a:rPr>
                        <a:t>Analog 4</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I2C</a:t>
                      </a:r>
                    </a:p>
                  </a:txBody>
                  <a:tcPr marL="0" marR="0" marT="0" marB="0" anchor="ctr">
                    <a:lnL>
                      <a:noFill/>
                    </a:lnL>
                    <a:lnR>
                      <a:noFill/>
                    </a:lnR>
                    <a:lnT>
                      <a:noFill/>
                    </a:lnT>
                    <a:lnB>
                      <a:noFill/>
                    </a:lnB>
                  </a:tcPr>
                </a:tc>
                <a:extLst>
                  <a:ext uri="{0D108BD9-81ED-4DB2-BD59-A6C34878D82A}">
                    <a16:rowId xmlns:a16="http://schemas.microsoft.com/office/drawing/2014/main" val="10006"/>
                  </a:ext>
                </a:extLst>
              </a:tr>
              <a:tr h="112336">
                <a:tc>
                  <a:txBody>
                    <a:bodyPr/>
                    <a:lstStyle/>
                    <a:p>
                      <a:r>
                        <a:rPr lang="fr-FR" sz="1000">
                          <a:latin typeface="Calibri" pitchFamily="34" charset="0"/>
                          <a:cs typeface="Calibri" pitchFamily="34" charset="0"/>
                        </a:rPr>
                        <a:t>Analog 5</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I2C</a:t>
                      </a:r>
                    </a:p>
                  </a:txBody>
                  <a:tcPr marL="0" marR="0" marT="0" marB="0" anchor="ctr">
                    <a:lnL>
                      <a:noFill/>
                    </a:lnL>
                    <a:lnR>
                      <a:noFill/>
                    </a:lnR>
                    <a:lnT>
                      <a:noFill/>
                    </a:lnT>
                    <a:lnB>
                      <a:noFill/>
                    </a:lnB>
                  </a:tcPr>
                </a:tc>
                <a:extLst>
                  <a:ext uri="{0D108BD9-81ED-4DB2-BD59-A6C34878D82A}">
                    <a16:rowId xmlns:a16="http://schemas.microsoft.com/office/drawing/2014/main" val="10007"/>
                  </a:ext>
                </a:extLst>
              </a:tr>
              <a:tr h="112336">
                <a:tc>
                  <a:txBody>
                    <a:bodyPr/>
                    <a:lstStyle/>
                    <a:p>
                      <a:r>
                        <a:rPr lang="fr-FR" sz="1000">
                          <a:latin typeface="Calibri" pitchFamily="34" charset="0"/>
                          <a:cs typeface="Calibri" pitchFamily="34" charset="0"/>
                        </a:rPr>
                        <a:t> </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 </a:t>
                      </a:r>
                    </a:p>
                  </a:txBody>
                  <a:tcPr marL="0" marR="0" marT="0" marB="0" anchor="ctr">
                    <a:lnL>
                      <a:noFill/>
                    </a:lnL>
                    <a:lnR>
                      <a:noFill/>
                    </a:lnR>
                    <a:lnT>
                      <a:noFill/>
                    </a:lnT>
                    <a:lnB>
                      <a:noFill/>
                    </a:lnB>
                  </a:tcPr>
                </a:tc>
                <a:extLst>
                  <a:ext uri="{0D108BD9-81ED-4DB2-BD59-A6C34878D82A}">
                    <a16:rowId xmlns:a16="http://schemas.microsoft.com/office/drawing/2014/main" val="10008"/>
                  </a:ext>
                </a:extLst>
              </a:tr>
              <a:tr h="112336">
                <a:tc>
                  <a:txBody>
                    <a:bodyPr/>
                    <a:lstStyle/>
                    <a:p>
                      <a:r>
                        <a:rPr lang="fr-FR" sz="1000">
                          <a:latin typeface="Calibri" pitchFamily="34" charset="0"/>
                          <a:cs typeface="Calibri" pitchFamily="34" charset="0"/>
                        </a:rPr>
                        <a:t>Digital 0</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RX</a:t>
                      </a:r>
                    </a:p>
                  </a:txBody>
                  <a:tcPr marL="0" marR="0" marT="0" marB="0" anchor="ctr">
                    <a:lnL>
                      <a:noFill/>
                    </a:lnL>
                    <a:lnR>
                      <a:noFill/>
                    </a:lnR>
                    <a:lnT>
                      <a:noFill/>
                    </a:lnT>
                    <a:lnB>
                      <a:noFill/>
                    </a:lnB>
                  </a:tcPr>
                </a:tc>
                <a:extLst>
                  <a:ext uri="{0D108BD9-81ED-4DB2-BD59-A6C34878D82A}">
                    <a16:rowId xmlns:a16="http://schemas.microsoft.com/office/drawing/2014/main" val="10009"/>
                  </a:ext>
                </a:extLst>
              </a:tr>
              <a:tr h="112336">
                <a:tc>
                  <a:txBody>
                    <a:bodyPr/>
                    <a:lstStyle/>
                    <a:p>
                      <a:r>
                        <a:rPr lang="fr-FR" sz="1000">
                          <a:latin typeface="Calibri" pitchFamily="34" charset="0"/>
                          <a:cs typeface="Calibri" pitchFamily="34" charset="0"/>
                        </a:rPr>
                        <a:t>Digital 1</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TX</a:t>
                      </a:r>
                    </a:p>
                  </a:txBody>
                  <a:tcPr marL="0" marR="0" marT="0" marB="0" anchor="ctr">
                    <a:lnL>
                      <a:noFill/>
                    </a:lnL>
                    <a:lnR>
                      <a:noFill/>
                    </a:lnR>
                    <a:lnT>
                      <a:noFill/>
                    </a:lnT>
                    <a:lnB>
                      <a:noFill/>
                    </a:lnB>
                  </a:tcPr>
                </a:tc>
                <a:extLst>
                  <a:ext uri="{0D108BD9-81ED-4DB2-BD59-A6C34878D82A}">
                    <a16:rowId xmlns:a16="http://schemas.microsoft.com/office/drawing/2014/main" val="10010"/>
                  </a:ext>
                </a:extLst>
              </a:tr>
              <a:tr h="112336">
                <a:tc>
                  <a:txBody>
                    <a:bodyPr/>
                    <a:lstStyle/>
                    <a:p>
                      <a:r>
                        <a:rPr lang="fr-FR" sz="1000" dirty="0">
                          <a:latin typeface="Calibri" pitchFamily="34" charset="0"/>
                          <a:cs typeface="Calibri" pitchFamily="34" charset="0"/>
                        </a:rPr>
                        <a:t>Digital 2</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Onewire</a:t>
                      </a:r>
                    </a:p>
                  </a:txBody>
                  <a:tcPr marL="0" marR="0" marT="0" marB="0" anchor="ctr">
                    <a:lnL>
                      <a:noFill/>
                    </a:lnL>
                    <a:lnR>
                      <a:noFill/>
                    </a:lnR>
                    <a:lnT>
                      <a:noFill/>
                    </a:lnT>
                    <a:lnB>
                      <a:noFill/>
                    </a:lnB>
                  </a:tcPr>
                </a:tc>
                <a:extLst>
                  <a:ext uri="{0D108BD9-81ED-4DB2-BD59-A6C34878D82A}">
                    <a16:rowId xmlns:a16="http://schemas.microsoft.com/office/drawing/2014/main" val="10011"/>
                  </a:ext>
                </a:extLst>
              </a:tr>
              <a:tr h="224674">
                <a:tc>
                  <a:txBody>
                    <a:bodyPr/>
                    <a:lstStyle/>
                    <a:p>
                      <a:r>
                        <a:rPr lang="fr-FR" sz="1000">
                          <a:latin typeface="Calibri" pitchFamily="34" charset="0"/>
                          <a:cs typeface="Calibri" pitchFamily="34" charset="0"/>
                        </a:rPr>
                        <a:t>Digital 3</a:t>
                      </a:r>
                    </a:p>
                  </a:txBody>
                  <a:tcPr marL="0" marR="0" marT="0" marB="0" anchor="ctr">
                    <a:lnL>
                      <a:noFill/>
                    </a:lnL>
                    <a:lnR>
                      <a:noFill/>
                    </a:lnR>
                    <a:lnT>
                      <a:noFill/>
                    </a:lnT>
                    <a:lnB>
                      <a:noFill/>
                    </a:lnB>
                  </a:tcPr>
                </a:tc>
                <a:tc>
                  <a:txBody>
                    <a:bodyPr/>
                    <a:lstStyle/>
                    <a:p>
                      <a:r>
                        <a:rPr lang="pt-BR" sz="1000">
                          <a:latin typeface="Calibri" pitchFamily="34" charset="0"/>
                          <a:cs typeface="Calibri" pitchFamily="34" charset="0"/>
                        </a:rPr>
                        <a:t>PWM / Digital I/O / I2C Interrupt</a:t>
                      </a:r>
                    </a:p>
                  </a:txBody>
                  <a:tcPr marL="0" marR="0" marT="0" marB="0" anchor="ctr">
                    <a:lnL>
                      <a:noFill/>
                    </a:lnL>
                    <a:lnR>
                      <a:noFill/>
                    </a:lnR>
                    <a:lnT>
                      <a:noFill/>
                    </a:lnT>
                    <a:lnB>
                      <a:noFill/>
                    </a:lnB>
                  </a:tcPr>
                </a:tc>
                <a:extLst>
                  <a:ext uri="{0D108BD9-81ED-4DB2-BD59-A6C34878D82A}">
                    <a16:rowId xmlns:a16="http://schemas.microsoft.com/office/drawing/2014/main" val="10012"/>
                  </a:ext>
                </a:extLst>
              </a:tr>
              <a:tr h="112336">
                <a:tc>
                  <a:txBody>
                    <a:bodyPr/>
                    <a:lstStyle/>
                    <a:p>
                      <a:r>
                        <a:rPr lang="fr-FR" sz="1000">
                          <a:latin typeface="Calibri" pitchFamily="34" charset="0"/>
                          <a:cs typeface="Calibri" pitchFamily="34" charset="0"/>
                        </a:rPr>
                        <a:t>Digital 4</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CS Select</a:t>
                      </a:r>
                    </a:p>
                  </a:txBody>
                  <a:tcPr marL="0" marR="0" marT="0" marB="0" anchor="ctr">
                    <a:lnL>
                      <a:noFill/>
                    </a:lnL>
                    <a:lnR>
                      <a:noFill/>
                    </a:lnR>
                    <a:lnT>
                      <a:noFill/>
                    </a:lnT>
                    <a:lnB>
                      <a:noFill/>
                    </a:lnB>
                  </a:tcPr>
                </a:tc>
                <a:extLst>
                  <a:ext uri="{0D108BD9-81ED-4DB2-BD59-A6C34878D82A}">
                    <a16:rowId xmlns:a16="http://schemas.microsoft.com/office/drawing/2014/main" val="10013"/>
                  </a:ext>
                </a:extLst>
              </a:tr>
              <a:tr h="112336">
                <a:tc>
                  <a:txBody>
                    <a:bodyPr/>
                    <a:lstStyle/>
                    <a:p>
                      <a:r>
                        <a:rPr lang="fr-FR" sz="1000">
                          <a:latin typeface="Calibri" pitchFamily="34" charset="0"/>
                          <a:cs typeface="Calibri" pitchFamily="34" charset="0"/>
                        </a:rPr>
                        <a:t>Digital 5</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PWM / Digital I/O</a:t>
                      </a:r>
                    </a:p>
                  </a:txBody>
                  <a:tcPr marL="0" marR="0" marT="0" marB="0" anchor="ctr">
                    <a:lnL>
                      <a:noFill/>
                    </a:lnL>
                    <a:lnR>
                      <a:noFill/>
                    </a:lnR>
                    <a:lnT>
                      <a:noFill/>
                    </a:lnT>
                    <a:lnB>
                      <a:noFill/>
                    </a:lnB>
                  </a:tcPr>
                </a:tc>
                <a:extLst>
                  <a:ext uri="{0D108BD9-81ED-4DB2-BD59-A6C34878D82A}">
                    <a16:rowId xmlns:a16="http://schemas.microsoft.com/office/drawing/2014/main" val="10014"/>
                  </a:ext>
                </a:extLst>
              </a:tr>
              <a:tr h="112336">
                <a:tc>
                  <a:txBody>
                    <a:bodyPr/>
                    <a:lstStyle/>
                    <a:p>
                      <a:r>
                        <a:rPr lang="fr-FR" sz="1000" dirty="0">
                          <a:latin typeface="Calibri" pitchFamily="34" charset="0"/>
                          <a:cs typeface="Calibri" pitchFamily="34" charset="0"/>
                        </a:rPr>
                        <a:t>Digital 6</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PWM / Digital I/O</a:t>
                      </a:r>
                    </a:p>
                  </a:txBody>
                  <a:tcPr marL="0" marR="0" marT="0" marB="0" anchor="ctr">
                    <a:lnL>
                      <a:noFill/>
                    </a:lnL>
                    <a:lnR>
                      <a:noFill/>
                    </a:lnR>
                    <a:lnT>
                      <a:noFill/>
                    </a:lnT>
                    <a:lnB>
                      <a:noFill/>
                    </a:lnB>
                  </a:tcPr>
                </a:tc>
                <a:extLst>
                  <a:ext uri="{0D108BD9-81ED-4DB2-BD59-A6C34878D82A}">
                    <a16:rowId xmlns:a16="http://schemas.microsoft.com/office/drawing/2014/main" val="10015"/>
                  </a:ext>
                </a:extLst>
              </a:tr>
              <a:tr h="112336">
                <a:tc>
                  <a:txBody>
                    <a:bodyPr/>
                    <a:lstStyle/>
                    <a:p>
                      <a:r>
                        <a:rPr lang="fr-FR" sz="1000">
                          <a:latin typeface="Calibri" pitchFamily="34" charset="0"/>
                          <a:cs typeface="Calibri" pitchFamily="34" charset="0"/>
                        </a:rPr>
                        <a:t>Digital 7</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CS Select</a:t>
                      </a:r>
                    </a:p>
                  </a:txBody>
                  <a:tcPr marL="0" marR="0" marT="0" marB="0" anchor="ctr">
                    <a:lnL>
                      <a:noFill/>
                    </a:lnL>
                    <a:lnR>
                      <a:noFill/>
                    </a:lnR>
                    <a:lnT>
                      <a:noFill/>
                    </a:lnT>
                    <a:lnB>
                      <a:noFill/>
                    </a:lnB>
                  </a:tcPr>
                </a:tc>
                <a:extLst>
                  <a:ext uri="{0D108BD9-81ED-4DB2-BD59-A6C34878D82A}">
                    <a16:rowId xmlns:a16="http://schemas.microsoft.com/office/drawing/2014/main" val="10016"/>
                  </a:ext>
                </a:extLst>
              </a:tr>
              <a:tr h="112336">
                <a:tc>
                  <a:txBody>
                    <a:bodyPr/>
                    <a:lstStyle/>
                    <a:p>
                      <a:r>
                        <a:rPr lang="fr-FR" sz="1000">
                          <a:latin typeface="Calibri" pitchFamily="34" charset="0"/>
                          <a:cs typeface="Calibri" pitchFamily="34" charset="0"/>
                        </a:rPr>
                        <a:t>Digital 8</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CS Select</a:t>
                      </a:r>
                    </a:p>
                  </a:txBody>
                  <a:tcPr marL="0" marR="0" marT="0" marB="0" anchor="ctr">
                    <a:lnL>
                      <a:noFill/>
                    </a:lnL>
                    <a:lnR>
                      <a:noFill/>
                    </a:lnR>
                    <a:lnT>
                      <a:noFill/>
                    </a:lnT>
                    <a:lnB>
                      <a:noFill/>
                    </a:lnB>
                  </a:tcPr>
                </a:tc>
                <a:extLst>
                  <a:ext uri="{0D108BD9-81ED-4DB2-BD59-A6C34878D82A}">
                    <a16:rowId xmlns:a16="http://schemas.microsoft.com/office/drawing/2014/main" val="10017"/>
                  </a:ext>
                </a:extLst>
              </a:tr>
              <a:tr h="112336">
                <a:tc>
                  <a:txBody>
                    <a:bodyPr/>
                    <a:lstStyle/>
                    <a:p>
                      <a:r>
                        <a:rPr lang="fr-FR" sz="1000">
                          <a:latin typeface="Calibri" pitchFamily="34" charset="0"/>
                          <a:cs typeface="Calibri" pitchFamily="34" charset="0"/>
                        </a:rPr>
                        <a:t>Digital 9</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PWM / Digital I/O</a:t>
                      </a:r>
                    </a:p>
                  </a:txBody>
                  <a:tcPr marL="0" marR="0" marT="0" marB="0" anchor="ctr">
                    <a:lnL>
                      <a:noFill/>
                    </a:lnL>
                    <a:lnR>
                      <a:noFill/>
                    </a:lnR>
                    <a:lnT>
                      <a:noFill/>
                    </a:lnT>
                    <a:lnB>
                      <a:noFill/>
                    </a:lnB>
                  </a:tcPr>
                </a:tc>
                <a:extLst>
                  <a:ext uri="{0D108BD9-81ED-4DB2-BD59-A6C34878D82A}">
                    <a16:rowId xmlns:a16="http://schemas.microsoft.com/office/drawing/2014/main" val="10018"/>
                  </a:ext>
                </a:extLst>
              </a:tr>
              <a:tr h="112336">
                <a:tc>
                  <a:txBody>
                    <a:bodyPr/>
                    <a:lstStyle/>
                    <a:p>
                      <a:r>
                        <a:rPr lang="fr-FR" sz="1000">
                          <a:latin typeface="Calibri" pitchFamily="34" charset="0"/>
                          <a:cs typeface="Calibri" pitchFamily="34" charset="0"/>
                        </a:rPr>
                        <a:t>Digital 10</a:t>
                      </a:r>
                    </a:p>
                  </a:txBody>
                  <a:tcPr marL="0" marR="0" marT="0" marB="0" anchor="ctr">
                    <a:lnL>
                      <a:noFill/>
                    </a:lnL>
                    <a:lnR>
                      <a:noFill/>
                    </a:lnR>
                    <a:lnT>
                      <a:noFill/>
                    </a:lnT>
                    <a:lnB>
                      <a:noFill/>
                    </a:lnB>
                  </a:tcPr>
                </a:tc>
                <a:tc>
                  <a:txBody>
                    <a:bodyPr/>
                    <a:lstStyle/>
                    <a:p>
                      <a:r>
                        <a:rPr lang="fr-FR" sz="1000" dirty="0">
                          <a:latin typeface="Calibri" pitchFamily="34" charset="0"/>
                          <a:cs typeface="Calibri" pitchFamily="34" charset="0"/>
                        </a:rPr>
                        <a:t>PWM / Digital I/O</a:t>
                      </a:r>
                    </a:p>
                  </a:txBody>
                  <a:tcPr marL="0" marR="0" marT="0" marB="0" anchor="ctr">
                    <a:lnL>
                      <a:noFill/>
                    </a:lnL>
                    <a:lnR>
                      <a:noFill/>
                    </a:lnR>
                    <a:lnT>
                      <a:noFill/>
                    </a:lnT>
                    <a:lnB>
                      <a:noFill/>
                    </a:lnB>
                  </a:tcPr>
                </a:tc>
                <a:extLst>
                  <a:ext uri="{0D108BD9-81ED-4DB2-BD59-A6C34878D82A}">
                    <a16:rowId xmlns:a16="http://schemas.microsoft.com/office/drawing/2014/main" val="10019"/>
                  </a:ext>
                </a:extLst>
              </a:tr>
              <a:tr h="112336">
                <a:tc>
                  <a:txBody>
                    <a:bodyPr/>
                    <a:lstStyle/>
                    <a:p>
                      <a:r>
                        <a:rPr lang="fr-FR" sz="1000">
                          <a:latin typeface="Calibri" pitchFamily="34" charset="0"/>
                          <a:cs typeface="Calibri" pitchFamily="34" charset="0"/>
                        </a:rPr>
                        <a:t>Digital 11</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SPI</a:t>
                      </a:r>
                    </a:p>
                  </a:txBody>
                  <a:tcPr marL="0" marR="0" marT="0" marB="0" anchor="ctr">
                    <a:lnL>
                      <a:noFill/>
                    </a:lnL>
                    <a:lnR>
                      <a:noFill/>
                    </a:lnR>
                    <a:lnT>
                      <a:noFill/>
                    </a:lnT>
                    <a:lnB>
                      <a:noFill/>
                    </a:lnB>
                  </a:tcPr>
                </a:tc>
                <a:extLst>
                  <a:ext uri="{0D108BD9-81ED-4DB2-BD59-A6C34878D82A}">
                    <a16:rowId xmlns:a16="http://schemas.microsoft.com/office/drawing/2014/main" val="10020"/>
                  </a:ext>
                </a:extLst>
              </a:tr>
              <a:tr h="112336">
                <a:tc>
                  <a:txBody>
                    <a:bodyPr/>
                    <a:lstStyle/>
                    <a:p>
                      <a:r>
                        <a:rPr lang="fr-FR" sz="1000">
                          <a:latin typeface="Calibri" pitchFamily="34" charset="0"/>
                          <a:cs typeface="Calibri" pitchFamily="34" charset="0"/>
                        </a:rPr>
                        <a:t>Digital 12</a:t>
                      </a:r>
                    </a:p>
                  </a:txBody>
                  <a:tcPr marL="0" marR="0" marT="0" marB="0" anchor="ctr">
                    <a:lnL>
                      <a:noFill/>
                    </a:lnL>
                    <a:lnR>
                      <a:noFill/>
                    </a:lnR>
                    <a:lnT>
                      <a:noFill/>
                    </a:lnT>
                    <a:lnB>
                      <a:noFill/>
                    </a:lnB>
                  </a:tcPr>
                </a:tc>
                <a:tc>
                  <a:txBody>
                    <a:bodyPr/>
                    <a:lstStyle/>
                    <a:p>
                      <a:r>
                        <a:rPr lang="fr-FR" sz="1000">
                          <a:latin typeface="Calibri" pitchFamily="34" charset="0"/>
                          <a:cs typeface="Calibri" pitchFamily="34" charset="0"/>
                        </a:rPr>
                        <a:t>SPI</a:t>
                      </a:r>
                    </a:p>
                  </a:txBody>
                  <a:tcPr marL="0" marR="0" marT="0" marB="0" anchor="ctr">
                    <a:lnL>
                      <a:noFill/>
                    </a:lnL>
                    <a:lnR>
                      <a:noFill/>
                    </a:lnR>
                    <a:lnT>
                      <a:noFill/>
                    </a:lnT>
                    <a:lnB>
                      <a:noFill/>
                    </a:lnB>
                  </a:tcPr>
                </a:tc>
                <a:extLst>
                  <a:ext uri="{0D108BD9-81ED-4DB2-BD59-A6C34878D82A}">
                    <a16:rowId xmlns:a16="http://schemas.microsoft.com/office/drawing/2014/main" val="10021"/>
                  </a:ext>
                </a:extLst>
              </a:tr>
              <a:tr h="112336">
                <a:tc>
                  <a:txBody>
                    <a:bodyPr/>
                    <a:lstStyle/>
                    <a:p>
                      <a:r>
                        <a:rPr lang="fr-FR" sz="1000">
                          <a:latin typeface="Calibri" pitchFamily="34" charset="0"/>
                          <a:cs typeface="Calibri" pitchFamily="34" charset="0"/>
                        </a:rPr>
                        <a:t>Digital 13</a:t>
                      </a:r>
                    </a:p>
                  </a:txBody>
                  <a:tcPr marL="0" marR="0" marT="0" marB="0" anchor="ctr">
                    <a:lnL>
                      <a:noFill/>
                    </a:lnL>
                    <a:lnR>
                      <a:noFill/>
                    </a:lnR>
                    <a:lnT>
                      <a:noFill/>
                    </a:lnT>
                    <a:lnB>
                      <a:noFill/>
                    </a:lnB>
                  </a:tcPr>
                </a:tc>
                <a:tc>
                  <a:txBody>
                    <a:bodyPr/>
                    <a:lstStyle/>
                    <a:p>
                      <a:r>
                        <a:rPr lang="fr-FR" sz="1000" dirty="0">
                          <a:latin typeface="Calibri" pitchFamily="34" charset="0"/>
                          <a:cs typeface="Calibri" pitchFamily="34" charset="0"/>
                        </a:rPr>
                        <a:t>SPI</a:t>
                      </a:r>
                    </a:p>
                  </a:txBody>
                  <a:tcPr marL="0" marR="0" marT="0" marB="0" anchor="ctr">
                    <a:lnL>
                      <a:noFill/>
                    </a:lnL>
                    <a:lnR>
                      <a:noFill/>
                    </a:lnR>
                    <a:lnT>
                      <a:noFill/>
                    </a:lnT>
                    <a:lnB>
                      <a:noFill/>
                    </a:lnB>
                  </a:tcPr>
                </a:tc>
                <a:extLst>
                  <a:ext uri="{0D108BD9-81ED-4DB2-BD59-A6C34878D82A}">
                    <a16:rowId xmlns:a16="http://schemas.microsoft.com/office/drawing/2014/main" val="10022"/>
                  </a:ext>
                </a:extLst>
              </a:tr>
            </a:tbl>
          </a:graphicData>
        </a:graphic>
      </p:graphicFrame>
      <p:pic>
        <p:nvPicPr>
          <p:cNvPr id="7" name="Picture 2" descr="http://www.practicalmaker.com/sites/default/files/images/rtc-eeprom-silkscreen-dem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0959" y="2052744"/>
            <a:ext cx="2900000" cy="3236560"/>
          </a:xfrm>
          <a:prstGeom prst="rect">
            <a:avLst/>
          </a:prstGeom>
          <a:noFill/>
        </p:spPr>
      </p:pic>
      <p:pic>
        <p:nvPicPr>
          <p:cNvPr id="9" name="Image 8">
            <a:hlinkClick r:id="rId3" action="ppaction://hlinksldjump"/>
            <a:extLst>
              <a:ext uri="{FF2B5EF4-FFF2-40B4-BE49-F238E27FC236}">
                <a16:creationId xmlns:a16="http://schemas.microsoft.com/office/drawing/2014/main" id="{1E752121-E396-4DBF-A3A5-4BE8231AD2A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
        <p:nvSpPr>
          <p:cNvPr id="10" name="ZoneTexte 9">
            <a:extLst>
              <a:ext uri="{FF2B5EF4-FFF2-40B4-BE49-F238E27FC236}">
                <a16:creationId xmlns:a16="http://schemas.microsoft.com/office/drawing/2014/main" id="{63FED178-2431-4F05-AE34-5C5373CD8609}"/>
              </a:ext>
            </a:extLst>
          </p:cNvPr>
          <p:cNvSpPr txBox="1"/>
          <p:nvPr/>
        </p:nvSpPr>
        <p:spPr>
          <a:xfrm>
            <a:off x="32124" y="5405397"/>
            <a:ext cx="5908028" cy="1200329"/>
          </a:xfrm>
          <a:prstGeom prst="rect">
            <a:avLst/>
          </a:prstGeom>
          <a:noFill/>
        </p:spPr>
        <p:txBody>
          <a:bodyPr wrap="none" rtlCol="0">
            <a:spAutoFit/>
          </a:bodyPr>
          <a:lstStyle/>
          <a:p>
            <a:r>
              <a:rPr lang="fr-FR" sz="1200" b="1" dirty="0">
                <a:solidFill>
                  <a:srgbClr val="C00000"/>
                </a:solidFill>
                <a:latin typeface="Calibri" pitchFamily="34" charset="0"/>
                <a:cs typeface="Calibri" pitchFamily="34" charset="0"/>
              </a:rPr>
              <a:t>CREATE YOUR SHIELDS :</a:t>
            </a:r>
          </a:p>
          <a:p>
            <a:r>
              <a:rPr lang="fr-FR" sz="1200" b="1" dirty="0">
                <a:solidFill>
                  <a:srgbClr val="0070C0"/>
                </a:solidFill>
                <a:latin typeface="Calibri" pitchFamily="34" charset="0"/>
                <a:cs typeface="Calibri" pitchFamily="34" charset="0"/>
              </a:rPr>
              <a:t>http://aaroneiche.com/2010/06/24/a-beginners-guide-to-making-an-arduino-shield-pcb/</a:t>
            </a:r>
          </a:p>
          <a:p>
            <a:r>
              <a:rPr lang="fr-FR" sz="1200" b="1" dirty="0">
                <a:solidFill>
                  <a:srgbClr val="0070C0"/>
                </a:solidFill>
                <a:latin typeface="Calibri" pitchFamily="34" charset="0"/>
                <a:cs typeface="Calibri" pitchFamily="34" charset="0"/>
              </a:rPr>
              <a:t>http://www.krisbarrett.com/2008/09/03/make-a-custom-arduino-shield/</a:t>
            </a:r>
          </a:p>
          <a:p>
            <a:r>
              <a:rPr lang="fr-FR" sz="1200" b="1" dirty="0">
                <a:solidFill>
                  <a:srgbClr val="C00000"/>
                </a:solidFill>
                <a:latin typeface="Calibri" pitchFamily="34" charset="0"/>
                <a:cs typeface="Calibri" pitchFamily="34" charset="0"/>
              </a:rPr>
              <a:t>SHIELDS STANDARDISATION :</a:t>
            </a:r>
          </a:p>
          <a:p>
            <a:r>
              <a:rPr lang="fr-FR" sz="1200" b="1" dirty="0">
                <a:solidFill>
                  <a:srgbClr val="0070C0"/>
                </a:solidFill>
                <a:latin typeface="Calibri" pitchFamily="34" charset="0"/>
                <a:cs typeface="Calibri" pitchFamily="34" charset="0"/>
                <a:hlinkClick r:id="rId6"/>
              </a:rPr>
              <a:t>http://www.practicalarduino.com/news/id/661</a:t>
            </a:r>
            <a:endParaRPr lang="fr-FR" sz="1200" b="1" dirty="0">
              <a:solidFill>
                <a:srgbClr val="0070C0"/>
              </a:solidFill>
              <a:latin typeface="Calibri" pitchFamily="34" charset="0"/>
              <a:cs typeface="Calibri" pitchFamily="34" charset="0"/>
            </a:endParaRPr>
          </a:p>
          <a:p>
            <a:r>
              <a:rPr lang="fr-FR" sz="1200" b="1" dirty="0">
                <a:solidFill>
                  <a:srgbClr val="0070C0"/>
                </a:solidFill>
                <a:latin typeface="Calibri" pitchFamily="34" charset="0"/>
                <a:cs typeface="Calibri" pitchFamily="34" charset="0"/>
                <a:hlinkClick r:id="rId7"/>
              </a:rPr>
              <a:t>http://www.practicalmaker.com/blog/arduino-shield-design-standards</a:t>
            </a:r>
            <a:endParaRPr lang="fr-FR" sz="1200" b="1" dirty="0">
              <a:solidFill>
                <a:srgbClr val="0070C0"/>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blinds(horizontal)">
                                      <p:cBhvr>
                                        <p:cTn id="27" dur="500"/>
                                        <p:tgtEl>
                                          <p:spTgt spid="10">
                                            <p:txEl>
                                              <p:pRg st="0" end="0"/>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blinds(horizontal)">
                                      <p:cBhvr>
                                        <p:cTn id="30" dur="500"/>
                                        <p:tgtEl>
                                          <p:spTgt spid="10">
                                            <p:txEl>
                                              <p:pRg st="1" end="1"/>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Effect transition="in" filter="blinds(horizontal)">
                                      <p:cBhvr>
                                        <p:cTn id="33" dur="500"/>
                                        <p:tgtEl>
                                          <p:spTgt spid="10">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0">
                                            <p:txEl>
                                              <p:pRg st="3" end="3"/>
                                            </p:txEl>
                                          </p:spTgt>
                                        </p:tgtEl>
                                        <p:attrNameLst>
                                          <p:attrName>style.visibility</p:attrName>
                                        </p:attrNameLst>
                                      </p:cBhvr>
                                      <p:to>
                                        <p:strVal val="visible"/>
                                      </p:to>
                                    </p:set>
                                    <p:animEffect transition="in" filter="blinds(horizontal)">
                                      <p:cBhvr>
                                        <p:cTn id="38" dur="500"/>
                                        <p:tgtEl>
                                          <p:spTgt spid="10">
                                            <p:txEl>
                                              <p:pRg st="3" end="3"/>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Effect transition="in" filter="blinds(horizontal)">
                                      <p:cBhvr>
                                        <p:cTn id="41" dur="500"/>
                                        <p:tgtEl>
                                          <p:spTgt spid="10">
                                            <p:txEl>
                                              <p:pRg st="4" end="4"/>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animEffect transition="in" filter="blinds(horizontal)">
                                      <p:cBhvr>
                                        <p:cTn id="44"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INTERACTING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272</a:t>
            </a:fld>
            <a:endParaRPr lang="fr-FR"/>
          </a:p>
        </p:txBody>
      </p:sp>
      <p:sp>
        <p:nvSpPr>
          <p:cNvPr id="4" name="Rectangle 3"/>
          <p:cNvSpPr>
            <a:spLocks noChangeArrowheads="1"/>
          </p:cNvSpPr>
          <p:nvPr/>
        </p:nvSpPr>
        <p:spPr bwMode="auto">
          <a:xfrm>
            <a:off x="1428728" y="2714620"/>
            <a:ext cx="6542194" cy="128587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IV-1 INTERACTING WITH OTHER APPLICATIONS</a:t>
            </a:r>
          </a:p>
        </p:txBody>
      </p:sp>
      <p:pic>
        <p:nvPicPr>
          <p:cNvPr id="5" name="Image 4">
            <a:hlinkClick r:id="rId2" action="ppaction://hlinksldjump"/>
            <a:extLst>
              <a:ext uri="{FF2B5EF4-FFF2-40B4-BE49-F238E27FC236}">
                <a16:creationId xmlns:a16="http://schemas.microsoft.com/office/drawing/2014/main" id="{0D2B2358-EC1E-4241-B1BD-ECA0148AF59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273</a:t>
            </a:fld>
            <a:endParaRPr lang="fr-FR"/>
          </a:p>
        </p:txBody>
      </p:sp>
      <p:sp>
        <p:nvSpPr>
          <p:cNvPr id="4" name="Rectangle 3"/>
          <p:cNvSpPr>
            <a:spLocks noChangeArrowheads="1"/>
          </p:cNvSpPr>
          <p:nvPr/>
        </p:nvSpPr>
        <p:spPr bwMode="auto">
          <a:xfrm>
            <a:off x="1475656" y="2954232"/>
            <a:ext cx="6542194" cy="714380"/>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IV-1 PROCESSING</a:t>
            </a:r>
          </a:p>
        </p:txBody>
      </p:sp>
      <p:pic>
        <p:nvPicPr>
          <p:cNvPr id="5" name="Image 4">
            <a:hlinkClick r:id="rId2" action="ppaction://hlinksldjump"/>
            <a:extLst>
              <a:ext uri="{FF2B5EF4-FFF2-40B4-BE49-F238E27FC236}">
                <a16:creationId xmlns:a16="http://schemas.microsoft.com/office/drawing/2014/main" id="{0D2B2358-EC1E-4241-B1BD-ECA0148AF59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09542518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PROCESSING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274</a:t>
            </a:fld>
            <a:endParaRPr lang="fr-F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6" y="571480"/>
            <a:ext cx="1504950" cy="14097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12" y="642918"/>
            <a:ext cx="2762250" cy="4410075"/>
          </a:xfrm>
          <a:prstGeom prst="rect">
            <a:avLst/>
          </a:prstGeom>
          <a:noFill/>
          <a:ln w="9525">
            <a:noFill/>
            <a:miter lim="800000"/>
            <a:headEnd/>
            <a:tailEnd/>
          </a:ln>
          <a:effectLst/>
        </p:spPr>
      </p:pic>
      <p:sp>
        <p:nvSpPr>
          <p:cNvPr id="6" name="Rectangle 5"/>
          <p:cNvSpPr/>
          <p:nvPr/>
        </p:nvSpPr>
        <p:spPr>
          <a:xfrm>
            <a:off x="1714480" y="642918"/>
            <a:ext cx="4357718" cy="830997"/>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"PROCESSING" makes the JAVA programming as fun and easy as the AVR with the Arduino programming</a:t>
            </a:r>
            <a:endParaRPr lang="fr-FR" sz="1600" b="1" dirty="0">
              <a:solidFill>
                <a:srgbClr val="0070C0"/>
              </a:solidFill>
              <a:latin typeface="Calibri" pitchFamily="34" charset="0"/>
              <a:cs typeface="Calibri" pitchFamily="34" charset="0"/>
            </a:endParaRPr>
          </a:p>
        </p:txBody>
      </p:sp>
      <p:sp>
        <p:nvSpPr>
          <p:cNvPr id="8" name="Rectangle 7"/>
          <p:cNvSpPr/>
          <p:nvPr/>
        </p:nvSpPr>
        <p:spPr>
          <a:xfrm>
            <a:off x="1571604" y="1571612"/>
            <a:ext cx="4786346" cy="33855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-It is used to connect the Arduino to the PC</a:t>
            </a:r>
            <a:endParaRPr lang="fr-FR" sz="1600" b="1" dirty="0">
              <a:solidFill>
                <a:srgbClr val="0070C0"/>
              </a:solidFill>
              <a:latin typeface="Calibri" pitchFamily="34" charset="0"/>
              <a:cs typeface="Calibri" pitchFamily="34" charset="0"/>
            </a:endParaRPr>
          </a:p>
        </p:txBody>
      </p:sp>
      <p:sp>
        <p:nvSpPr>
          <p:cNvPr id="11" name="Rectangle 10"/>
          <p:cNvSpPr/>
          <p:nvPr/>
        </p:nvSpPr>
        <p:spPr>
          <a:xfrm>
            <a:off x="1571604" y="1857364"/>
            <a:ext cx="4572000" cy="338554"/>
          </a:xfrm>
          <a:prstGeom prst="rect">
            <a:avLst/>
          </a:prstGeom>
        </p:spPr>
        <p:txBody>
          <a:bodyPr>
            <a:spAutoFit/>
          </a:bodyPr>
          <a:lstStyle/>
          <a:p>
            <a:r>
              <a:rPr lang="en-US" sz="1600" b="1" dirty="0">
                <a:solidFill>
                  <a:srgbClr val="0070C0"/>
                </a:solidFill>
                <a:latin typeface="Calibri" pitchFamily="34" charset="0"/>
                <a:cs typeface="Calibri" pitchFamily="34" charset="0"/>
              </a:rPr>
              <a:t>-It is completely OPEN-SOURCE like the Arduino</a:t>
            </a:r>
            <a:endParaRPr lang="fr-FR" sz="1600" b="1" dirty="0">
              <a:solidFill>
                <a:srgbClr val="0070C0"/>
              </a:solidFill>
              <a:latin typeface="Calibri" pitchFamily="34" charset="0"/>
              <a:cs typeface="Calibri" pitchFamily="34" charset="0"/>
            </a:endParaRPr>
          </a:p>
        </p:txBody>
      </p:sp>
      <p:sp>
        <p:nvSpPr>
          <p:cNvPr id="7" name="Rectangle 6"/>
          <p:cNvSpPr/>
          <p:nvPr/>
        </p:nvSpPr>
        <p:spPr>
          <a:xfrm>
            <a:off x="5929354" y="5936954"/>
            <a:ext cx="2685351" cy="246221"/>
          </a:xfrm>
          <a:prstGeom prst="rect">
            <a:avLst/>
          </a:prstGeom>
        </p:spPr>
        <p:txBody>
          <a:bodyPr wrap="none">
            <a:spAutoFit/>
          </a:bodyPr>
          <a:lstStyle/>
          <a:p>
            <a:r>
              <a:rPr lang="fr-FR" sz="1000" b="1" dirty="0">
                <a:solidFill>
                  <a:srgbClr val="0070C0"/>
                </a:solidFill>
                <a:latin typeface="Calibri" pitchFamily="34" charset="0"/>
                <a:cs typeface="Calibri" pitchFamily="34" charset="0"/>
              </a:rPr>
              <a:t>http://processing.org/learning/gettingstarted/</a:t>
            </a:r>
          </a:p>
        </p:txBody>
      </p:sp>
      <p:sp>
        <p:nvSpPr>
          <p:cNvPr id="9" name="Rectangle 8"/>
          <p:cNvSpPr/>
          <p:nvPr/>
        </p:nvSpPr>
        <p:spPr>
          <a:xfrm>
            <a:off x="5929354" y="6151268"/>
            <a:ext cx="2714644" cy="246221"/>
          </a:xfrm>
          <a:prstGeom prst="rect">
            <a:avLst/>
          </a:prstGeom>
        </p:spPr>
        <p:txBody>
          <a:bodyPr wrap="square">
            <a:spAutoFit/>
          </a:bodyPr>
          <a:lstStyle/>
          <a:p>
            <a:r>
              <a:rPr lang="fr-FR" sz="1000" b="1" dirty="0">
                <a:solidFill>
                  <a:srgbClr val="0070C0"/>
                </a:solidFill>
                <a:latin typeface="Calibri" pitchFamily="34" charset="0"/>
                <a:cs typeface="Calibri" pitchFamily="34" charset="0"/>
              </a:rPr>
              <a:t>http://wiki.processing.org/w/Main_Page</a:t>
            </a:r>
          </a:p>
        </p:txBody>
      </p:sp>
      <p:sp>
        <p:nvSpPr>
          <p:cNvPr id="10" name="Rectangle 9"/>
          <p:cNvSpPr/>
          <p:nvPr/>
        </p:nvSpPr>
        <p:spPr>
          <a:xfrm>
            <a:off x="5929354" y="6326051"/>
            <a:ext cx="3428992" cy="246221"/>
          </a:xfrm>
          <a:prstGeom prst="rect">
            <a:avLst/>
          </a:prstGeom>
        </p:spPr>
        <p:txBody>
          <a:bodyPr wrap="square">
            <a:spAutoFit/>
          </a:bodyPr>
          <a:lstStyle/>
          <a:p>
            <a:r>
              <a:rPr lang="fr-FR" sz="1000" b="1" dirty="0">
                <a:solidFill>
                  <a:srgbClr val="0070C0"/>
                </a:solidFill>
                <a:latin typeface="Calibri" pitchFamily="34" charset="0"/>
                <a:cs typeface="Calibri" pitchFamily="34" charset="0"/>
              </a:rPr>
              <a:t>http://www.ecole-art-aix.fr/rubrique.php?id_rubrique=81</a:t>
            </a:r>
          </a:p>
        </p:txBody>
      </p:sp>
      <p:sp>
        <p:nvSpPr>
          <p:cNvPr id="16" name="Rectangle 15"/>
          <p:cNvSpPr/>
          <p:nvPr/>
        </p:nvSpPr>
        <p:spPr>
          <a:xfrm>
            <a:off x="0" y="2643182"/>
            <a:ext cx="3143272" cy="1815882"/>
          </a:xfrm>
          <a:prstGeom prst="rect">
            <a:avLst/>
          </a:prstGeom>
        </p:spPr>
        <p:txBody>
          <a:bodyPr wrap="square">
            <a:spAutoFit/>
          </a:bodyPr>
          <a:lstStyle/>
          <a:p>
            <a:r>
              <a:rPr lang="en-US" sz="1600" b="1" dirty="0">
                <a:solidFill>
                  <a:srgbClr val="0070C0"/>
                </a:solidFill>
                <a:latin typeface="Calibri" pitchFamily="34" charset="0"/>
                <a:cs typeface="Calibri" pitchFamily="34" charset="0"/>
              </a:rPr>
              <a:t>Processing sketches are very similar to the Arduino </a:t>
            </a:r>
          </a:p>
          <a:p>
            <a:r>
              <a:rPr lang="en-US" sz="1600" b="1" dirty="0">
                <a:solidFill>
                  <a:srgbClr val="0070C0"/>
                </a:solidFill>
                <a:latin typeface="Calibri" pitchFamily="34" charset="0"/>
                <a:cs typeface="Calibri" pitchFamily="34" charset="0"/>
              </a:rPr>
              <a:t>• setup() – sketch establishment </a:t>
            </a:r>
          </a:p>
          <a:p>
            <a:r>
              <a:rPr lang="en-US" sz="1600" b="1" dirty="0">
                <a:solidFill>
                  <a:srgbClr val="0070C0"/>
                </a:solidFill>
                <a:latin typeface="Calibri" pitchFamily="34" charset="0"/>
                <a:cs typeface="Calibri" pitchFamily="34" charset="0"/>
              </a:rPr>
              <a:t>• draw() - like loop() in Arduino (called permanently) </a:t>
            </a:r>
          </a:p>
          <a:p>
            <a:r>
              <a:rPr lang="en-US" sz="1600" b="1" dirty="0">
                <a:solidFill>
                  <a:srgbClr val="0070C0"/>
                </a:solidFill>
                <a:latin typeface="Calibri" pitchFamily="34" charset="0"/>
                <a:cs typeface="Calibri" pitchFamily="34" charset="0"/>
              </a:rPr>
              <a:t>• other features are based on libraries</a:t>
            </a:r>
            <a:endParaRPr lang="fr-FR" sz="1600" b="1" dirty="0">
              <a:solidFill>
                <a:srgbClr val="0070C0"/>
              </a:solidFill>
              <a:latin typeface="Calibri" pitchFamily="34" charset="0"/>
              <a:cs typeface="Calibri" pitchFamily="34" charset="0"/>
            </a:endParaRPr>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1802" y="2675444"/>
            <a:ext cx="2857520" cy="3468200"/>
          </a:xfrm>
          <a:prstGeom prst="rect">
            <a:avLst/>
          </a:prstGeom>
          <a:noFill/>
          <a:ln w="9525">
            <a:noFill/>
            <a:miter lim="800000"/>
            <a:headEnd/>
            <a:tailEnd/>
          </a:ln>
          <a:effectLst/>
        </p:spPr>
      </p:pic>
      <p:pic>
        <p:nvPicPr>
          <p:cNvPr id="14" name="Image 13">
            <a:hlinkClick r:id="rId5" action="ppaction://hlinksldjump"/>
            <a:extLst>
              <a:ext uri="{FF2B5EF4-FFF2-40B4-BE49-F238E27FC236}">
                <a16:creationId xmlns:a16="http://schemas.microsoft.com/office/drawing/2014/main" id="{2543B8D0-15DF-4DDB-9478-BCB8F18AE81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blinds(horizontal)">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1029"/>
                                        </p:tgtEl>
                                        <p:attrNameLst>
                                          <p:attrName>style.visibility</p:attrName>
                                        </p:attrNameLst>
                                      </p:cBhvr>
                                      <p:to>
                                        <p:strVal val="visible"/>
                                      </p:to>
                                    </p:set>
                                    <p:animEffect transition="in" filter="blinds(horizontal)">
                                      <p:cBhvr>
                                        <p:cTn id="31" dur="500"/>
                                        <p:tgtEl>
                                          <p:spTgt spid="102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7" grpId="0"/>
      <p:bldP spid="9" grpId="0"/>
      <p:bldP spid="10" grpId="0"/>
      <p:bldP spid="16"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PROCESSING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275</a:t>
            </a:fld>
            <a:endParaRPr lang="fr-FR"/>
          </a:p>
        </p:txBody>
      </p:sp>
      <p:sp>
        <p:nvSpPr>
          <p:cNvPr id="6" name="Rectangle 5"/>
          <p:cNvSpPr/>
          <p:nvPr/>
        </p:nvSpPr>
        <p:spPr>
          <a:xfrm>
            <a:off x="168899" y="785794"/>
            <a:ext cx="4572000" cy="338554"/>
          </a:xfrm>
          <a:prstGeom prst="rect">
            <a:avLst/>
          </a:prstGeom>
        </p:spPr>
        <p:txBody>
          <a:bodyPr>
            <a:spAutoFit/>
          </a:bodyPr>
          <a:lstStyle/>
          <a:p>
            <a:r>
              <a:rPr lang="fr-FR" sz="1600" b="1" dirty="0">
                <a:solidFill>
                  <a:srgbClr val="0070C0"/>
                </a:solidFill>
                <a:latin typeface="Calibri" pitchFamily="34" charset="0"/>
                <a:cs typeface="Calibri" pitchFamily="34" charset="0"/>
              </a:rPr>
              <a:t>Download and Install PROCESSING:</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5733" y="2000240"/>
            <a:ext cx="4878267" cy="4286280"/>
          </a:xfrm>
          <a:prstGeom prst="rect">
            <a:avLst/>
          </a:prstGeom>
          <a:noFill/>
          <a:ln w="9525">
            <a:noFill/>
            <a:miter lim="800000"/>
            <a:headEnd/>
            <a:tailEnd/>
          </a:ln>
          <a:effectLst/>
        </p:spPr>
      </p:pic>
      <p:sp>
        <p:nvSpPr>
          <p:cNvPr id="8" name="Rectangle 7"/>
          <p:cNvSpPr/>
          <p:nvPr/>
        </p:nvSpPr>
        <p:spPr>
          <a:xfrm>
            <a:off x="4500562" y="785794"/>
            <a:ext cx="4500562" cy="1077218"/>
          </a:xfrm>
          <a:prstGeom prst="rect">
            <a:avLst/>
          </a:prstGeom>
        </p:spPr>
        <p:txBody>
          <a:bodyPr wrap="square">
            <a:spAutoFit/>
          </a:bodyPr>
          <a:lstStyle/>
          <a:p>
            <a:r>
              <a:rPr lang="fr-FR" sz="1600" b="1" dirty="0">
                <a:solidFill>
                  <a:srgbClr val="0070C0"/>
                </a:solidFill>
                <a:latin typeface="Calibri" pitchFamily="34" charset="0"/>
                <a:cs typeface="Calibri" pitchFamily="34" charset="0"/>
              </a:rPr>
              <a:t>1 – </a:t>
            </a:r>
            <a:r>
              <a:rPr lang="fr-FR" sz="1600" b="1" dirty="0" err="1">
                <a:solidFill>
                  <a:srgbClr val="0070C0"/>
                </a:solidFill>
                <a:latin typeface="Calibri" pitchFamily="34" charset="0"/>
                <a:cs typeface="Calibri" pitchFamily="34" charset="0"/>
              </a:rPr>
              <a:t>Load</a:t>
            </a:r>
            <a:r>
              <a:rPr lang="fr-FR" sz="1600" b="1" dirty="0">
                <a:solidFill>
                  <a:srgbClr val="0070C0"/>
                </a:solidFill>
                <a:latin typeface="Calibri" pitchFamily="34" charset="0"/>
                <a:cs typeface="Calibri" pitchFamily="34" charset="0"/>
              </a:rPr>
              <a:t> TOPICS/MOTION/BOUNCE </a:t>
            </a:r>
            <a:r>
              <a:rPr lang="fr-FR" sz="1600" b="1" dirty="0" err="1">
                <a:solidFill>
                  <a:srgbClr val="0070C0"/>
                </a:solidFill>
                <a:latin typeface="Calibri" pitchFamily="34" charset="0"/>
                <a:cs typeface="Calibri" pitchFamily="34" charset="0"/>
              </a:rPr>
              <a:t>example</a:t>
            </a:r>
            <a:endParaRPr lang="fr-FR" sz="1600" b="1" dirty="0">
              <a:solidFill>
                <a:srgbClr val="0070C0"/>
              </a:solidFill>
              <a:latin typeface="Calibri" pitchFamily="34" charset="0"/>
              <a:cs typeface="Calibri" pitchFamily="34" charset="0"/>
            </a:endParaRPr>
          </a:p>
          <a:p>
            <a:r>
              <a:rPr lang="fr-FR" sz="1600" b="1" dirty="0">
                <a:solidFill>
                  <a:srgbClr val="0070C0"/>
                </a:solidFill>
                <a:latin typeface="Calibri" pitchFamily="34" charset="0"/>
                <a:cs typeface="Calibri" pitchFamily="34" charset="0"/>
              </a:rPr>
              <a:t>2 – </a:t>
            </a:r>
            <a:r>
              <a:rPr lang="fr-FR" sz="1600" b="1" dirty="0" err="1">
                <a:solidFill>
                  <a:srgbClr val="0070C0"/>
                </a:solidFill>
                <a:latin typeface="Calibri" pitchFamily="34" charset="0"/>
                <a:cs typeface="Calibri" pitchFamily="34" charset="0"/>
              </a:rPr>
              <a:t>Press</a:t>
            </a:r>
            <a:r>
              <a:rPr lang="fr-FR" sz="1600" b="1" dirty="0">
                <a:solidFill>
                  <a:srgbClr val="0070C0"/>
                </a:solidFill>
                <a:latin typeface="Calibri" pitchFamily="34" charset="0"/>
                <a:cs typeface="Calibri" pitchFamily="34" charset="0"/>
              </a:rPr>
              <a:t> RUN</a:t>
            </a:r>
          </a:p>
          <a:p>
            <a:endParaRPr lang="fr-FR" sz="1600" b="1" dirty="0">
              <a:solidFill>
                <a:srgbClr val="FF6600"/>
              </a:solidFill>
              <a:latin typeface="Calibri" pitchFamily="34" charset="0"/>
              <a:cs typeface="Calibri" pitchFamily="34" charset="0"/>
            </a:endParaRPr>
          </a:p>
          <a:p>
            <a:r>
              <a:rPr lang="en-US" sz="1600" b="1" dirty="0">
                <a:solidFill>
                  <a:srgbClr val="FF6600"/>
                </a:solidFill>
                <a:latin typeface="Calibri" pitchFamily="34" charset="0"/>
                <a:cs typeface="Calibri" pitchFamily="34" charset="0"/>
              </a:rPr>
              <a:t>=&gt; you just created a JAVA applet</a:t>
            </a:r>
            <a:endParaRPr lang="fr-FR" sz="1600" b="1" dirty="0">
              <a:solidFill>
                <a:srgbClr val="FF6600"/>
              </a:solidFill>
              <a:latin typeface="Calibri" pitchFamily="34" charset="0"/>
              <a:cs typeface="Calibri" pitchFamily="34" charset="0"/>
            </a:endParaRPr>
          </a:p>
        </p:txBody>
      </p:sp>
      <p:sp>
        <p:nvSpPr>
          <p:cNvPr id="9" name="Rectangle 8"/>
          <p:cNvSpPr/>
          <p:nvPr/>
        </p:nvSpPr>
        <p:spPr>
          <a:xfrm>
            <a:off x="285720" y="1142984"/>
            <a:ext cx="2688621" cy="307777"/>
          </a:xfrm>
          <a:prstGeom prst="rect">
            <a:avLst/>
          </a:prstGeom>
        </p:spPr>
        <p:txBody>
          <a:bodyPr wrap="none">
            <a:spAutoFit/>
          </a:bodyPr>
          <a:lstStyle/>
          <a:p>
            <a:r>
              <a:rPr lang="fr-FR" b="1" dirty="0">
                <a:solidFill>
                  <a:srgbClr val="7030A0"/>
                </a:solidFill>
                <a:latin typeface="Calibri" pitchFamily="34" charset="0"/>
                <a:cs typeface="Calibri" pitchFamily="34" charset="0"/>
              </a:rPr>
              <a:t>http://processing.org/download/</a:t>
            </a:r>
          </a:p>
        </p:txBody>
      </p:sp>
      <p:sp>
        <p:nvSpPr>
          <p:cNvPr id="11" name="Rectangle 10"/>
          <p:cNvSpPr/>
          <p:nvPr/>
        </p:nvSpPr>
        <p:spPr>
          <a:xfrm>
            <a:off x="0" y="1500174"/>
            <a:ext cx="3286116" cy="5016758"/>
          </a:xfrm>
          <a:prstGeom prst="rect">
            <a:avLst/>
          </a:prstGeom>
        </p:spPr>
        <p:txBody>
          <a:bodyPr wrap="square">
            <a:spAutoFit/>
          </a:bodyPr>
          <a:lstStyle/>
          <a:p>
            <a:r>
              <a:rPr lang="en-US" sz="800" b="1" dirty="0">
                <a:latin typeface="Calibri" pitchFamily="34" charset="0"/>
                <a:cs typeface="Calibri" pitchFamily="34" charset="0"/>
              </a:rPr>
              <a:t>/** Bounce. </a:t>
            </a:r>
          </a:p>
          <a:p>
            <a:r>
              <a:rPr lang="en-US" sz="800" b="1" dirty="0">
                <a:latin typeface="Calibri" pitchFamily="34" charset="0"/>
                <a:cs typeface="Calibri" pitchFamily="34" charset="0"/>
              </a:rPr>
              <a:t> *  When the shape hits the edge of the window, it reverses its direction. </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int</a:t>
            </a:r>
            <a:r>
              <a:rPr lang="en-US" sz="800" b="1" dirty="0">
                <a:latin typeface="Calibri" pitchFamily="34" charset="0"/>
                <a:cs typeface="Calibri" pitchFamily="34" charset="0"/>
              </a:rPr>
              <a:t> size = 60;       // Width of the shape</a:t>
            </a:r>
          </a:p>
          <a:p>
            <a:r>
              <a:rPr lang="en-US" sz="800" b="1" dirty="0">
                <a:latin typeface="Calibri" pitchFamily="34" charset="0"/>
                <a:cs typeface="Calibri" pitchFamily="34" charset="0"/>
              </a:rPr>
              <a:t>float </a:t>
            </a:r>
            <a:r>
              <a:rPr lang="en-US" sz="800" b="1" dirty="0" err="1">
                <a:latin typeface="Calibri" pitchFamily="34" charset="0"/>
                <a:cs typeface="Calibri" pitchFamily="34" charset="0"/>
              </a:rPr>
              <a:t>xpos</a:t>
            </a:r>
            <a:r>
              <a:rPr lang="en-US" sz="800" b="1" dirty="0">
                <a:latin typeface="Calibri" pitchFamily="34" charset="0"/>
                <a:cs typeface="Calibri" pitchFamily="34" charset="0"/>
              </a:rPr>
              <a:t>, </a:t>
            </a:r>
            <a:r>
              <a:rPr lang="en-US" sz="800" b="1" dirty="0" err="1">
                <a:latin typeface="Calibri" pitchFamily="34" charset="0"/>
                <a:cs typeface="Calibri" pitchFamily="34" charset="0"/>
              </a:rPr>
              <a:t>ypos</a:t>
            </a:r>
            <a:r>
              <a:rPr lang="en-US" sz="800" b="1" dirty="0">
                <a:latin typeface="Calibri" pitchFamily="34" charset="0"/>
                <a:cs typeface="Calibri" pitchFamily="34" charset="0"/>
              </a:rPr>
              <a:t>;    // Starting position of shape    </a:t>
            </a:r>
          </a:p>
          <a:p>
            <a:r>
              <a:rPr lang="en-US" sz="800" b="1" dirty="0">
                <a:latin typeface="Calibri" pitchFamily="34" charset="0"/>
                <a:cs typeface="Calibri" pitchFamily="34" charset="0"/>
              </a:rPr>
              <a:t>float </a:t>
            </a:r>
            <a:r>
              <a:rPr lang="en-US" sz="800" b="1" dirty="0" err="1">
                <a:latin typeface="Calibri" pitchFamily="34" charset="0"/>
                <a:cs typeface="Calibri" pitchFamily="34" charset="0"/>
              </a:rPr>
              <a:t>xspeed</a:t>
            </a:r>
            <a:r>
              <a:rPr lang="en-US" sz="800" b="1" dirty="0">
                <a:latin typeface="Calibri" pitchFamily="34" charset="0"/>
                <a:cs typeface="Calibri" pitchFamily="34" charset="0"/>
              </a:rPr>
              <a:t> = 2.8;  // Speed of the shape</a:t>
            </a:r>
          </a:p>
          <a:p>
            <a:r>
              <a:rPr lang="en-US" sz="800" b="1" dirty="0">
                <a:latin typeface="Calibri" pitchFamily="34" charset="0"/>
                <a:cs typeface="Calibri" pitchFamily="34" charset="0"/>
              </a:rPr>
              <a:t>float </a:t>
            </a:r>
            <a:r>
              <a:rPr lang="en-US" sz="800" b="1" dirty="0" err="1">
                <a:latin typeface="Calibri" pitchFamily="34" charset="0"/>
                <a:cs typeface="Calibri" pitchFamily="34" charset="0"/>
              </a:rPr>
              <a:t>yspeed</a:t>
            </a:r>
            <a:r>
              <a:rPr lang="en-US" sz="800" b="1" dirty="0">
                <a:latin typeface="Calibri" pitchFamily="34" charset="0"/>
                <a:cs typeface="Calibri" pitchFamily="34" charset="0"/>
              </a:rPr>
              <a:t> = 2.2;  // Speed of the shape</a:t>
            </a:r>
          </a:p>
          <a:p>
            <a:r>
              <a:rPr lang="en-US" sz="800" b="1" dirty="0" err="1">
                <a:latin typeface="Calibri" pitchFamily="34" charset="0"/>
                <a:cs typeface="Calibri" pitchFamily="34" charset="0"/>
              </a:rPr>
              <a:t>int</a:t>
            </a:r>
            <a:r>
              <a:rPr lang="en-US" sz="800" b="1" dirty="0">
                <a:latin typeface="Calibri" pitchFamily="34" charset="0"/>
                <a:cs typeface="Calibri" pitchFamily="34" charset="0"/>
              </a:rPr>
              <a:t> </a:t>
            </a:r>
            <a:r>
              <a:rPr lang="en-US" sz="800" b="1" dirty="0" err="1">
                <a:latin typeface="Calibri" pitchFamily="34" charset="0"/>
                <a:cs typeface="Calibri" pitchFamily="34" charset="0"/>
              </a:rPr>
              <a:t>xdirection</a:t>
            </a:r>
            <a:r>
              <a:rPr lang="en-US" sz="800" b="1" dirty="0">
                <a:latin typeface="Calibri" pitchFamily="34" charset="0"/>
                <a:cs typeface="Calibri" pitchFamily="34" charset="0"/>
              </a:rPr>
              <a:t> = 1;  // Left or Right</a:t>
            </a:r>
          </a:p>
          <a:p>
            <a:r>
              <a:rPr lang="en-US" sz="800" b="1" dirty="0" err="1">
                <a:latin typeface="Calibri" pitchFamily="34" charset="0"/>
                <a:cs typeface="Calibri" pitchFamily="34" charset="0"/>
              </a:rPr>
              <a:t>int</a:t>
            </a:r>
            <a:r>
              <a:rPr lang="en-US" sz="800" b="1" dirty="0">
                <a:latin typeface="Calibri" pitchFamily="34" charset="0"/>
                <a:cs typeface="Calibri" pitchFamily="34" charset="0"/>
              </a:rPr>
              <a:t> </a:t>
            </a:r>
            <a:r>
              <a:rPr lang="en-US" sz="800" b="1" dirty="0" err="1">
                <a:latin typeface="Calibri" pitchFamily="34" charset="0"/>
                <a:cs typeface="Calibri" pitchFamily="34" charset="0"/>
              </a:rPr>
              <a:t>ydirection</a:t>
            </a:r>
            <a:r>
              <a:rPr lang="en-US" sz="800" b="1" dirty="0">
                <a:latin typeface="Calibri" pitchFamily="34" charset="0"/>
                <a:cs typeface="Calibri" pitchFamily="34" charset="0"/>
              </a:rPr>
              <a:t> = 1;  // Top to Bottom</a:t>
            </a:r>
          </a:p>
          <a:p>
            <a:r>
              <a:rPr lang="en-US" sz="800" b="1" dirty="0">
                <a:latin typeface="Calibri" pitchFamily="34" charset="0"/>
                <a:cs typeface="Calibri" pitchFamily="34" charset="0"/>
              </a:rPr>
              <a:t>void setup() </a:t>
            </a:r>
          </a:p>
          <a:p>
            <a:r>
              <a:rPr lang="en-US" sz="800" b="1" dirty="0">
                <a:latin typeface="Calibri" pitchFamily="34" charset="0"/>
                <a:cs typeface="Calibri" pitchFamily="34" charset="0"/>
              </a:rPr>
              <a:t>{</a:t>
            </a:r>
          </a:p>
          <a:p>
            <a:r>
              <a:rPr lang="en-US" sz="800" b="1" dirty="0">
                <a:latin typeface="Calibri" pitchFamily="34" charset="0"/>
                <a:cs typeface="Calibri" pitchFamily="34" charset="0"/>
              </a:rPr>
              <a:t>  size(640, 200);</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noStroke</a:t>
            </a:r>
            <a:r>
              <a:rPr lang="en-US" sz="800" b="1" dirty="0">
                <a:latin typeface="Calibri" pitchFamily="34" charset="0"/>
                <a:cs typeface="Calibri" pitchFamily="34" charset="0"/>
              </a:rPr>
              <a:t>();</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frameRate</a:t>
            </a:r>
            <a:r>
              <a:rPr lang="en-US" sz="800" b="1" dirty="0">
                <a:latin typeface="Calibri" pitchFamily="34" charset="0"/>
                <a:cs typeface="Calibri" pitchFamily="34" charset="0"/>
              </a:rPr>
              <a:t>(30);</a:t>
            </a:r>
          </a:p>
          <a:p>
            <a:r>
              <a:rPr lang="en-US" sz="800" b="1" dirty="0">
                <a:latin typeface="Calibri" pitchFamily="34" charset="0"/>
                <a:cs typeface="Calibri" pitchFamily="34" charset="0"/>
              </a:rPr>
              <a:t>  smooth();</a:t>
            </a:r>
          </a:p>
          <a:p>
            <a:r>
              <a:rPr lang="en-US" sz="800" b="1" dirty="0">
                <a:latin typeface="Calibri" pitchFamily="34" charset="0"/>
                <a:cs typeface="Calibri" pitchFamily="34" charset="0"/>
              </a:rPr>
              <a:t>  // Set the starting position of the shape</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xpos</a:t>
            </a:r>
            <a:r>
              <a:rPr lang="en-US" sz="800" b="1" dirty="0">
                <a:latin typeface="Calibri" pitchFamily="34" charset="0"/>
                <a:cs typeface="Calibri" pitchFamily="34" charset="0"/>
              </a:rPr>
              <a:t> = width/2;</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ypos</a:t>
            </a:r>
            <a:r>
              <a:rPr lang="en-US" sz="800" b="1" dirty="0">
                <a:latin typeface="Calibri" pitchFamily="34" charset="0"/>
                <a:cs typeface="Calibri" pitchFamily="34" charset="0"/>
              </a:rPr>
              <a:t> = height/2;</a:t>
            </a:r>
          </a:p>
          <a:p>
            <a:r>
              <a:rPr lang="en-US" sz="800" b="1" dirty="0">
                <a:latin typeface="Calibri" pitchFamily="34" charset="0"/>
                <a:cs typeface="Calibri" pitchFamily="34" charset="0"/>
              </a:rPr>
              <a:t>}</a:t>
            </a:r>
          </a:p>
          <a:p>
            <a:endParaRPr lang="en-US" sz="800" b="1" dirty="0">
              <a:latin typeface="Calibri" pitchFamily="34" charset="0"/>
              <a:cs typeface="Calibri" pitchFamily="34" charset="0"/>
            </a:endParaRPr>
          </a:p>
          <a:p>
            <a:r>
              <a:rPr lang="en-US" sz="800" b="1" dirty="0">
                <a:latin typeface="Calibri" pitchFamily="34" charset="0"/>
                <a:cs typeface="Calibri" pitchFamily="34" charset="0"/>
              </a:rPr>
              <a:t>void draw() </a:t>
            </a:r>
          </a:p>
          <a:p>
            <a:r>
              <a:rPr lang="en-US" sz="800" b="1" dirty="0">
                <a:latin typeface="Calibri" pitchFamily="34" charset="0"/>
                <a:cs typeface="Calibri" pitchFamily="34" charset="0"/>
              </a:rPr>
              <a:t>{</a:t>
            </a:r>
          </a:p>
          <a:p>
            <a:r>
              <a:rPr lang="en-US" sz="800" b="1" dirty="0">
                <a:latin typeface="Calibri" pitchFamily="34" charset="0"/>
                <a:cs typeface="Calibri" pitchFamily="34" charset="0"/>
              </a:rPr>
              <a:t>  background(102);</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 Update the position of the shape</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xpos</a:t>
            </a:r>
            <a:r>
              <a:rPr lang="en-US" sz="800" b="1" dirty="0">
                <a:latin typeface="Calibri" pitchFamily="34" charset="0"/>
                <a:cs typeface="Calibri" pitchFamily="34" charset="0"/>
              </a:rPr>
              <a:t> = </a:t>
            </a:r>
            <a:r>
              <a:rPr lang="en-US" sz="800" b="1" dirty="0" err="1">
                <a:latin typeface="Calibri" pitchFamily="34" charset="0"/>
                <a:cs typeface="Calibri" pitchFamily="34" charset="0"/>
              </a:rPr>
              <a:t>xpos</a:t>
            </a:r>
            <a:r>
              <a:rPr lang="en-US" sz="800" b="1" dirty="0">
                <a:latin typeface="Calibri" pitchFamily="34" charset="0"/>
                <a:cs typeface="Calibri" pitchFamily="34" charset="0"/>
              </a:rPr>
              <a:t> + ( </a:t>
            </a:r>
            <a:r>
              <a:rPr lang="en-US" sz="800" b="1" dirty="0" err="1">
                <a:latin typeface="Calibri" pitchFamily="34" charset="0"/>
                <a:cs typeface="Calibri" pitchFamily="34" charset="0"/>
              </a:rPr>
              <a:t>xspeed</a:t>
            </a:r>
            <a:r>
              <a:rPr lang="en-US" sz="800" b="1" dirty="0">
                <a:latin typeface="Calibri" pitchFamily="34" charset="0"/>
                <a:cs typeface="Calibri" pitchFamily="34" charset="0"/>
              </a:rPr>
              <a:t> * </a:t>
            </a:r>
            <a:r>
              <a:rPr lang="en-US" sz="800" b="1" dirty="0" err="1">
                <a:latin typeface="Calibri" pitchFamily="34" charset="0"/>
                <a:cs typeface="Calibri" pitchFamily="34" charset="0"/>
              </a:rPr>
              <a:t>xdirection</a:t>
            </a:r>
            <a:r>
              <a:rPr lang="en-US" sz="800" b="1" dirty="0">
                <a:latin typeface="Calibri" pitchFamily="34" charset="0"/>
                <a:cs typeface="Calibri" pitchFamily="34" charset="0"/>
              </a:rPr>
              <a:t>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ypos</a:t>
            </a:r>
            <a:r>
              <a:rPr lang="en-US" sz="800" b="1" dirty="0">
                <a:latin typeface="Calibri" pitchFamily="34" charset="0"/>
                <a:cs typeface="Calibri" pitchFamily="34" charset="0"/>
              </a:rPr>
              <a:t> = </a:t>
            </a:r>
            <a:r>
              <a:rPr lang="en-US" sz="800" b="1" dirty="0" err="1">
                <a:latin typeface="Calibri" pitchFamily="34" charset="0"/>
                <a:cs typeface="Calibri" pitchFamily="34" charset="0"/>
              </a:rPr>
              <a:t>ypos</a:t>
            </a:r>
            <a:r>
              <a:rPr lang="en-US" sz="800" b="1" dirty="0">
                <a:latin typeface="Calibri" pitchFamily="34" charset="0"/>
                <a:cs typeface="Calibri" pitchFamily="34" charset="0"/>
              </a:rPr>
              <a:t> + ( </a:t>
            </a:r>
            <a:r>
              <a:rPr lang="en-US" sz="800" b="1" dirty="0" err="1">
                <a:latin typeface="Calibri" pitchFamily="34" charset="0"/>
                <a:cs typeface="Calibri" pitchFamily="34" charset="0"/>
              </a:rPr>
              <a:t>yspeed</a:t>
            </a:r>
            <a:r>
              <a:rPr lang="en-US" sz="800" b="1" dirty="0">
                <a:latin typeface="Calibri" pitchFamily="34" charset="0"/>
                <a:cs typeface="Calibri" pitchFamily="34" charset="0"/>
              </a:rPr>
              <a:t> * </a:t>
            </a:r>
            <a:r>
              <a:rPr lang="en-US" sz="800" b="1" dirty="0" err="1">
                <a:latin typeface="Calibri" pitchFamily="34" charset="0"/>
                <a:cs typeface="Calibri" pitchFamily="34" charset="0"/>
              </a:rPr>
              <a:t>ydirection</a:t>
            </a:r>
            <a:r>
              <a:rPr lang="en-US" sz="800" b="1" dirty="0">
                <a:latin typeface="Calibri" pitchFamily="34" charset="0"/>
                <a:cs typeface="Calibri" pitchFamily="34" charset="0"/>
              </a:rPr>
              <a:t> );</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 Test to see if the shape exceeds the boundaries of the screen</a:t>
            </a:r>
          </a:p>
          <a:p>
            <a:r>
              <a:rPr lang="en-US" sz="800" b="1" dirty="0">
                <a:latin typeface="Calibri" pitchFamily="34" charset="0"/>
                <a:cs typeface="Calibri" pitchFamily="34" charset="0"/>
              </a:rPr>
              <a:t>  // If it does, reverse its direction by multiplying by -1</a:t>
            </a:r>
          </a:p>
          <a:p>
            <a:r>
              <a:rPr lang="en-US" sz="800" b="1" dirty="0">
                <a:latin typeface="Calibri" pitchFamily="34" charset="0"/>
                <a:cs typeface="Calibri" pitchFamily="34" charset="0"/>
              </a:rPr>
              <a:t>  if (</a:t>
            </a:r>
            <a:r>
              <a:rPr lang="en-US" sz="800" b="1" dirty="0" err="1">
                <a:latin typeface="Calibri" pitchFamily="34" charset="0"/>
                <a:cs typeface="Calibri" pitchFamily="34" charset="0"/>
              </a:rPr>
              <a:t>xpos</a:t>
            </a:r>
            <a:r>
              <a:rPr lang="en-US" sz="800" b="1" dirty="0">
                <a:latin typeface="Calibri" pitchFamily="34" charset="0"/>
                <a:cs typeface="Calibri" pitchFamily="34" charset="0"/>
              </a:rPr>
              <a:t> &gt; width-size || </a:t>
            </a:r>
            <a:r>
              <a:rPr lang="en-US" sz="800" b="1" dirty="0" err="1">
                <a:latin typeface="Calibri" pitchFamily="34" charset="0"/>
                <a:cs typeface="Calibri" pitchFamily="34" charset="0"/>
              </a:rPr>
              <a:t>xpos</a:t>
            </a:r>
            <a:r>
              <a:rPr lang="en-US" sz="800" b="1" dirty="0">
                <a:latin typeface="Calibri" pitchFamily="34" charset="0"/>
                <a:cs typeface="Calibri" pitchFamily="34" charset="0"/>
              </a:rPr>
              <a:t> &lt; 0)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xdirection</a:t>
            </a:r>
            <a:r>
              <a:rPr lang="en-US" sz="800" b="1" dirty="0">
                <a:latin typeface="Calibri" pitchFamily="34" charset="0"/>
                <a:cs typeface="Calibri" pitchFamily="34" charset="0"/>
              </a:rPr>
              <a:t> *= -1;</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if (</a:t>
            </a:r>
            <a:r>
              <a:rPr lang="en-US" sz="800" b="1" dirty="0" err="1">
                <a:latin typeface="Calibri" pitchFamily="34" charset="0"/>
                <a:cs typeface="Calibri" pitchFamily="34" charset="0"/>
              </a:rPr>
              <a:t>ypos</a:t>
            </a:r>
            <a:r>
              <a:rPr lang="en-US" sz="800" b="1" dirty="0">
                <a:latin typeface="Calibri" pitchFamily="34" charset="0"/>
                <a:cs typeface="Calibri" pitchFamily="34" charset="0"/>
              </a:rPr>
              <a:t> &gt; height-size || </a:t>
            </a:r>
            <a:r>
              <a:rPr lang="en-US" sz="800" b="1" dirty="0" err="1">
                <a:latin typeface="Calibri" pitchFamily="34" charset="0"/>
                <a:cs typeface="Calibri" pitchFamily="34" charset="0"/>
              </a:rPr>
              <a:t>ypos</a:t>
            </a:r>
            <a:r>
              <a:rPr lang="en-US" sz="800" b="1" dirty="0">
                <a:latin typeface="Calibri" pitchFamily="34" charset="0"/>
                <a:cs typeface="Calibri" pitchFamily="34" charset="0"/>
              </a:rPr>
              <a:t> &lt; 0) {</a:t>
            </a:r>
          </a:p>
          <a:p>
            <a:r>
              <a:rPr lang="en-US" sz="800" b="1" dirty="0">
                <a:latin typeface="Calibri" pitchFamily="34" charset="0"/>
                <a:cs typeface="Calibri" pitchFamily="34" charset="0"/>
              </a:rPr>
              <a:t>    </a:t>
            </a:r>
            <a:r>
              <a:rPr lang="en-US" sz="800" b="1" dirty="0" err="1">
                <a:latin typeface="Calibri" pitchFamily="34" charset="0"/>
                <a:cs typeface="Calibri" pitchFamily="34" charset="0"/>
              </a:rPr>
              <a:t>ydirection</a:t>
            </a:r>
            <a:r>
              <a:rPr lang="en-US" sz="800" b="1" dirty="0">
                <a:latin typeface="Calibri" pitchFamily="34" charset="0"/>
                <a:cs typeface="Calibri" pitchFamily="34" charset="0"/>
              </a:rPr>
              <a:t> *= -1;</a:t>
            </a:r>
          </a:p>
          <a:p>
            <a:r>
              <a:rPr lang="en-US" sz="800" b="1" dirty="0">
                <a:latin typeface="Calibri" pitchFamily="34" charset="0"/>
                <a:cs typeface="Calibri" pitchFamily="34" charset="0"/>
              </a:rPr>
              <a:t>  }</a:t>
            </a:r>
          </a:p>
          <a:p>
            <a:r>
              <a:rPr lang="en-US" sz="800" b="1" dirty="0">
                <a:latin typeface="Calibri" pitchFamily="34" charset="0"/>
                <a:cs typeface="Calibri" pitchFamily="34" charset="0"/>
              </a:rPr>
              <a:t>  // Draw the shape</a:t>
            </a:r>
          </a:p>
          <a:p>
            <a:r>
              <a:rPr lang="en-US" sz="800" b="1" dirty="0">
                <a:latin typeface="Calibri" pitchFamily="34" charset="0"/>
                <a:cs typeface="Calibri" pitchFamily="34" charset="0"/>
              </a:rPr>
              <a:t>  ellipse(</a:t>
            </a:r>
            <a:r>
              <a:rPr lang="en-US" sz="800" b="1" dirty="0" err="1">
                <a:latin typeface="Calibri" pitchFamily="34" charset="0"/>
                <a:cs typeface="Calibri" pitchFamily="34" charset="0"/>
              </a:rPr>
              <a:t>xpos+size</a:t>
            </a:r>
            <a:r>
              <a:rPr lang="en-US" sz="800" b="1" dirty="0">
                <a:latin typeface="Calibri" pitchFamily="34" charset="0"/>
                <a:cs typeface="Calibri" pitchFamily="34" charset="0"/>
              </a:rPr>
              <a:t>/2, </a:t>
            </a:r>
            <a:r>
              <a:rPr lang="en-US" sz="800" b="1" dirty="0" err="1">
                <a:latin typeface="Calibri" pitchFamily="34" charset="0"/>
                <a:cs typeface="Calibri" pitchFamily="34" charset="0"/>
              </a:rPr>
              <a:t>ypos+size</a:t>
            </a:r>
            <a:r>
              <a:rPr lang="en-US" sz="800" b="1" dirty="0">
                <a:latin typeface="Calibri" pitchFamily="34" charset="0"/>
                <a:cs typeface="Calibri" pitchFamily="34" charset="0"/>
              </a:rPr>
              <a:t>/2, size, size);</a:t>
            </a:r>
          </a:p>
          <a:p>
            <a:r>
              <a:rPr lang="en-US" sz="800" b="1" dirty="0">
                <a:latin typeface="Calibri" pitchFamily="34" charset="0"/>
                <a:cs typeface="Calibri" pitchFamily="34" charset="0"/>
              </a:rPr>
              <a:t>}</a:t>
            </a:r>
            <a:endParaRPr lang="fr-FR" sz="800" b="1" dirty="0">
              <a:latin typeface="Calibri" pitchFamily="34" charset="0"/>
              <a:cs typeface="Calibri" pitchFamily="34" charset="0"/>
            </a:endParaRPr>
          </a:p>
        </p:txBody>
      </p:sp>
      <p:pic>
        <p:nvPicPr>
          <p:cNvPr id="10" name="Image 9">
            <a:hlinkClick r:id="rId4" action="ppaction://hlinksldjump"/>
            <a:extLst>
              <a:ext uri="{FF2B5EF4-FFF2-40B4-BE49-F238E27FC236}">
                <a16:creationId xmlns:a16="http://schemas.microsoft.com/office/drawing/2014/main" id="{B4864033-A1F8-4AAD-AA4B-C735FA056D1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PROCESSING &amp; ARDUINO: SERIAL COMMUNICATION</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276</a:t>
            </a:fld>
            <a:endParaRPr lang="fr-FR"/>
          </a:p>
        </p:txBody>
      </p:sp>
      <p:sp>
        <p:nvSpPr>
          <p:cNvPr id="6" name="Rectangle 5"/>
          <p:cNvSpPr/>
          <p:nvPr/>
        </p:nvSpPr>
        <p:spPr>
          <a:xfrm>
            <a:off x="142844" y="571480"/>
            <a:ext cx="8858312" cy="230832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 Processing and Arduino talking both the "series" </a:t>
            </a:r>
          </a:p>
          <a:p>
            <a:endParaRPr lang="en-US" sz="1600" b="1" dirty="0">
              <a:solidFill>
                <a:srgbClr val="0070C0"/>
              </a:solidFill>
              <a:latin typeface="Calibri" pitchFamily="34" charset="0"/>
              <a:cs typeface="Calibri" pitchFamily="34" charset="0"/>
            </a:endParaRPr>
          </a:p>
          <a:p>
            <a:r>
              <a:rPr lang="en-US" sz="1600" b="1" dirty="0">
                <a:solidFill>
                  <a:srgbClr val="0070C0"/>
                </a:solidFill>
                <a:latin typeface="Calibri" pitchFamily="34" charset="0"/>
                <a:cs typeface="Calibri" pitchFamily="34" charset="0"/>
              </a:rPr>
              <a:t>• but, one program possible by serial port: </a:t>
            </a:r>
          </a:p>
          <a:p>
            <a:r>
              <a:rPr lang="en-US" sz="1600" b="1" u="sng" dirty="0">
                <a:solidFill>
                  <a:srgbClr val="0070C0"/>
                </a:solidFill>
                <a:latin typeface="Calibri" pitchFamily="34" charset="0"/>
                <a:cs typeface="Calibri" pitchFamily="34" charset="0"/>
              </a:rPr>
              <a:t>thus, close the Arduino monitor series when you connect via Processing, and vice versa.  </a:t>
            </a:r>
          </a:p>
          <a:p>
            <a:endParaRPr lang="en-US" sz="1600" b="1" dirty="0">
              <a:solidFill>
                <a:srgbClr val="0070C0"/>
              </a:solidFill>
              <a:latin typeface="Calibri" pitchFamily="34" charset="0"/>
              <a:cs typeface="Calibri" pitchFamily="34" charset="0"/>
            </a:endParaRPr>
          </a:p>
          <a:p>
            <a:r>
              <a:rPr lang="en-US" sz="1600" b="1" dirty="0">
                <a:solidFill>
                  <a:srgbClr val="0070C0"/>
                </a:solidFill>
                <a:latin typeface="Calibri" pitchFamily="34" charset="0"/>
                <a:cs typeface="Calibri" pitchFamily="34" charset="0"/>
              </a:rPr>
              <a:t>• Processing has a library "Series" to talk to Arduino</a:t>
            </a:r>
            <a:r>
              <a:rPr lang="fr-FR" sz="1600" b="1" dirty="0">
                <a:solidFill>
                  <a:srgbClr val="0070C0"/>
                </a:solidFill>
                <a:latin typeface="Calibri" pitchFamily="34" charset="0"/>
                <a:cs typeface="Calibri" pitchFamily="34" charset="0"/>
              </a:rPr>
              <a:t>:</a:t>
            </a:r>
          </a:p>
          <a:p>
            <a:r>
              <a:rPr lang="en-US" sz="1600" b="1" dirty="0">
                <a:solidFill>
                  <a:srgbClr val="FF6600"/>
                </a:solidFill>
                <a:latin typeface="Calibri" pitchFamily="34" charset="0"/>
                <a:cs typeface="Calibri" pitchFamily="34" charset="0"/>
              </a:rPr>
              <a:t>port = new Serial(this,“mon_nom_port”,19200)</a:t>
            </a:r>
          </a:p>
          <a:p>
            <a:r>
              <a:rPr lang="fr-FR" sz="1600" b="1" dirty="0" err="1">
                <a:solidFill>
                  <a:srgbClr val="FF6600"/>
                </a:solidFill>
                <a:latin typeface="Calibri" pitchFamily="34" charset="0"/>
                <a:cs typeface="Calibri" pitchFamily="34" charset="0"/>
              </a:rPr>
              <a:t>port.read</a:t>
            </a:r>
            <a:r>
              <a:rPr lang="fr-FR" sz="1600" b="1" dirty="0">
                <a:solidFill>
                  <a:srgbClr val="FF6600"/>
                </a:solidFill>
                <a:latin typeface="Calibri" pitchFamily="34" charset="0"/>
                <a:cs typeface="Calibri" pitchFamily="34" charset="0"/>
              </a:rPr>
              <a:t>(), </a:t>
            </a:r>
            <a:r>
              <a:rPr lang="fr-FR" sz="1600" b="1" dirty="0" err="1">
                <a:solidFill>
                  <a:srgbClr val="FF6600"/>
                </a:solidFill>
                <a:latin typeface="Calibri" pitchFamily="34" charset="0"/>
                <a:cs typeface="Calibri" pitchFamily="34" charset="0"/>
              </a:rPr>
              <a:t>port.write</a:t>
            </a:r>
            <a:r>
              <a:rPr lang="fr-FR" sz="1600" b="1" dirty="0">
                <a:solidFill>
                  <a:srgbClr val="FF6600"/>
                </a:solidFill>
                <a:latin typeface="Calibri" pitchFamily="34" charset="0"/>
                <a:cs typeface="Calibri" pitchFamily="34" charset="0"/>
              </a:rPr>
              <a:t>(), </a:t>
            </a:r>
            <a:r>
              <a:rPr lang="fr-FR" sz="1600" b="1" dirty="0" err="1">
                <a:solidFill>
                  <a:srgbClr val="FF6600"/>
                </a:solidFill>
                <a:latin typeface="Calibri" pitchFamily="34" charset="0"/>
                <a:cs typeface="Calibri" pitchFamily="34" charset="0"/>
              </a:rPr>
              <a:t>port.available</a:t>
            </a:r>
            <a:r>
              <a:rPr lang="fr-FR" sz="1600" b="1" dirty="0">
                <a:solidFill>
                  <a:srgbClr val="FF6600"/>
                </a:solidFill>
                <a:latin typeface="Calibri" pitchFamily="34" charset="0"/>
                <a:cs typeface="Calibri" pitchFamily="34" charset="0"/>
              </a:rPr>
              <a:t>(), etc.</a:t>
            </a:r>
          </a:p>
          <a:p>
            <a:r>
              <a:rPr lang="fr-FR" sz="1600" b="1" dirty="0" err="1">
                <a:solidFill>
                  <a:srgbClr val="FF6600"/>
                </a:solidFill>
                <a:latin typeface="Calibri" pitchFamily="34" charset="0"/>
                <a:cs typeface="Calibri" pitchFamily="34" charset="0"/>
              </a:rPr>
              <a:t>serialEvent</a:t>
            </a:r>
            <a:r>
              <a:rPr lang="fr-FR" sz="1600" b="1" dirty="0">
                <a:solidFill>
                  <a:srgbClr val="FF6600"/>
                </a:solidFill>
                <a:latin typeface="Calibri" pitchFamily="34" charset="0"/>
                <a:cs typeface="Calibri" pitchFamily="34" charset="0"/>
              </a:rPr>
              <a:t>() { }</a:t>
            </a:r>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9381" y="3090407"/>
            <a:ext cx="4433288" cy="2766930"/>
          </a:xfrm>
          <a:prstGeom prst="rect">
            <a:avLst/>
          </a:prstGeom>
          <a:noFill/>
          <a:ln w="9525">
            <a:noFill/>
            <a:miter lim="800000"/>
            <a:headEnd/>
            <a:tailEnd/>
          </a:ln>
          <a:effectLst/>
        </p:spPr>
      </p:pic>
      <p:sp>
        <p:nvSpPr>
          <p:cNvPr id="8" name="Rectangle 7"/>
          <p:cNvSpPr/>
          <p:nvPr/>
        </p:nvSpPr>
        <p:spPr>
          <a:xfrm>
            <a:off x="7715272" y="3000372"/>
            <a:ext cx="1428760" cy="1077218"/>
          </a:xfrm>
          <a:prstGeom prst="rect">
            <a:avLst/>
          </a:prstGeom>
        </p:spPr>
        <p:txBody>
          <a:bodyPr wrap="square">
            <a:spAutoFit/>
          </a:bodyPr>
          <a:lstStyle/>
          <a:p>
            <a:pPr algn="just"/>
            <a:r>
              <a:rPr lang="en-US" sz="1600" b="1" dirty="0">
                <a:solidFill>
                  <a:srgbClr val="00B050"/>
                </a:solidFill>
                <a:latin typeface="Calibri" pitchFamily="34" charset="0"/>
                <a:cs typeface="Calibri" pitchFamily="34" charset="0"/>
              </a:rPr>
              <a:t>Make sure you put the good name of serial port!</a:t>
            </a:r>
            <a:endParaRPr lang="fr-FR" sz="1600" b="1" dirty="0">
              <a:solidFill>
                <a:srgbClr val="00B050"/>
              </a:solidFill>
              <a:latin typeface="Calibri" pitchFamily="34" charset="0"/>
              <a:cs typeface="Calibri" pitchFamily="34" charset="0"/>
            </a:endParaRPr>
          </a:p>
        </p:txBody>
      </p:sp>
      <p:sp>
        <p:nvSpPr>
          <p:cNvPr id="9" name="Rectangle 8"/>
          <p:cNvSpPr/>
          <p:nvPr/>
        </p:nvSpPr>
        <p:spPr>
          <a:xfrm>
            <a:off x="0" y="3714752"/>
            <a:ext cx="3357554" cy="1569660"/>
          </a:xfrm>
          <a:prstGeom prst="rect">
            <a:avLst/>
          </a:prstGeom>
        </p:spPr>
        <p:txBody>
          <a:bodyPr wrap="square">
            <a:spAutoFit/>
          </a:bodyPr>
          <a:lstStyle/>
          <a:p>
            <a:pPr algn="just"/>
            <a:r>
              <a:rPr lang="en-US" sz="1600" b="1" dirty="0">
                <a:solidFill>
                  <a:srgbClr val="00B050"/>
                </a:solidFill>
                <a:latin typeface="Calibri" pitchFamily="34" charset="0"/>
                <a:cs typeface="Calibri" pitchFamily="34" charset="0"/>
              </a:rPr>
              <a:t>4 steps: </a:t>
            </a:r>
          </a:p>
          <a:p>
            <a:pPr algn="just"/>
            <a:r>
              <a:rPr lang="en-US" sz="1600" b="1" dirty="0">
                <a:solidFill>
                  <a:srgbClr val="00B050"/>
                </a:solidFill>
                <a:latin typeface="Calibri" pitchFamily="34" charset="0"/>
                <a:cs typeface="Calibri" pitchFamily="34" charset="0"/>
              </a:rPr>
              <a:t>1 - load the library </a:t>
            </a:r>
          </a:p>
          <a:p>
            <a:pPr algn="just"/>
            <a:r>
              <a:rPr lang="en-US" sz="1600" b="1" dirty="0">
                <a:solidFill>
                  <a:srgbClr val="00B050"/>
                </a:solidFill>
                <a:latin typeface="Calibri" pitchFamily="34" charset="0"/>
                <a:cs typeface="Calibri" pitchFamily="34" charset="0"/>
              </a:rPr>
              <a:t>2. Set the name of the port: </a:t>
            </a:r>
            <a:r>
              <a:rPr lang="en-US" sz="1600" b="1" dirty="0" err="1">
                <a:solidFill>
                  <a:srgbClr val="00B050"/>
                </a:solidFill>
                <a:latin typeface="Calibri" pitchFamily="34" charset="0"/>
                <a:cs typeface="Calibri" pitchFamily="34" charset="0"/>
              </a:rPr>
              <a:t>portname</a:t>
            </a:r>
            <a:r>
              <a:rPr lang="en-US" sz="1600" b="1" dirty="0">
                <a:solidFill>
                  <a:srgbClr val="00B050"/>
                </a:solidFill>
                <a:latin typeface="Calibri" pitchFamily="34" charset="0"/>
                <a:cs typeface="Calibri" pitchFamily="34" charset="0"/>
              </a:rPr>
              <a:t> </a:t>
            </a:r>
          </a:p>
          <a:p>
            <a:pPr algn="just"/>
            <a:r>
              <a:rPr lang="en-US" sz="1600" b="1" dirty="0">
                <a:solidFill>
                  <a:srgbClr val="00B050"/>
                </a:solidFill>
                <a:latin typeface="Calibri" pitchFamily="34" charset="0"/>
                <a:cs typeface="Calibri" pitchFamily="34" charset="0"/>
              </a:rPr>
              <a:t>3. Open port: port = new Serial (...); 4. read/write on port</a:t>
            </a:r>
            <a:endParaRPr lang="fr-FR" sz="1600" b="1" dirty="0">
              <a:solidFill>
                <a:srgbClr val="00B050"/>
              </a:solidFill>
              <a:latin typeface="Calibri" pitchFamily="34" charset="0"/>
              <a:cs typeface="Calibri" pitchFamily="34" charset="0"/>
            </a:endParaRPr>
          </a:p>
        </p:txBody>
      </p:sp>
      <p:pic>
        <p:nvPicPr>
          <p:cNvPr id="10" name="Image 9">
            <a:hlinkClick r:id="rId3" action="ppaction://hlinksldjump"/>
            <a:extLst>
              <a:ext uri="{FF2B5EF4-FFF2-40B4-BE49-F238E27FC236}">
                <a16:creationId xmlns:a16="http://schemas.microsoft.com/office/drawing/2014/main" id="{4B9DEF5B-BE65-4398-93CE-AFF03BF2822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blinds(horizontal)">
                                      <p:cBhvr>
                                        <p:cTn id="22" dur="500"/>
                                        <p:tgtEl>
                                          <p:spTgt spid="6">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blinds(horizontal)">
                                      <p:cBhvr>
                                        <p:cTn id="25" dur="500"/>
                                        <p:tgtEl>
                                          <p:spTgt spid="6">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blinds(horizontal)">
                                      <p:cBhvr>
                                        <p:cTn id="28" dur="500"/>
                                        <p:tgtEl>
                                          <p:spTgt spid="6">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blinds(horizontal)">
                                      <p:cBhvr>
                                        <p:cTn id="31" dur="500"/>
                                        <p:tgtEl>
                                          <p:spTgt spid="6">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par>
                                <p:cTn id="37" presetID="3" presetClass="entr" presetSubtype="10" fill="hold" nodeType="withEffect">
                                  <p:stCondLst>
                                    <p:cond delay="0"/>
                                  </p:stCondLst>
                                  <p:childTnLst>
                                    <p:set>
                                      <p:cBhvr>
                                        <p:cTn id="38" dur="1" fill="hold">
                                          <p:stCondLst>
                                            <p:cond delay="0"/>
                                          </p:stCondLst>
                                        </p:cTn>
                                        <p:tgtEl>
                                          <p:spTgt spid="3076"/>
                                        </p:tgtEl>
                                        <p:attrNameLst>
                                          <p:attrName>style.visibility</p:attrName>
                                        </p:attrNameLst>
                                      </p:cBhvr>
                                      <p:to>
                                        <p:strVal val="visible"/>
                                      </p:to>
                                    </p:set>
                                    <p:animEffect transition="in" filter="blinds(horizontal)">
                                      <p:cBhvr>
                                        <p:cTn id="39" dur="500"/>
                                        <p:tgtEl>
                                          <p:spTgt spid="307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linds(horizontal)">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406" y="3340618"/>
            <a:ext cx="4143404" cy="3231654"/>
          </a:xfrm>
          <a:prstGeom prst="rect">
            <a:avLst/>
          </a:prstGeom>
        </p:spPr>
        <p:txBody>
          <a:bodyPr wrap="square">
            <a:spAutoFit/>
          </a:bodyPr>
          <a:lstStyle/>
          <a:p>
            <a:r>
              <a:rPr lang="fr-FR" sz="1200" b="1" dirty="0">
                <a:latin typeface="Calibri" pitchFamily="34" charset="0"/>
                <a:cs typeface="Calibri" pitchFamily="34" charset="0"/>
              </a:rPr>
              <a:t>/* </a:t>
            </a:r>
            <a:r>
              <a:rPr lang="fr-FR" sz="1200" b="1" dirty="0" err="1">
                <a:latin typeface="Calibri" pitchFamily="34" charset="0"/>
                <a:cs typeface="Calibri" pitchFamily="34" charset="0"/>
              </a:rPr>
              <a:t>PotSend</a:t>
            </a:r>
            <a:endParaRPr lang="fr-FR" sz="1200" b="1" dirty="0">
              <a:latin typeface="Calibri" pitchFamily="34" charset="0"/>
              <a:cs typeface="Calibri" pitchFamily="34" charset="0"/>
            </a:endParaRPr>
          </a:p>
          <a:p>
            <a:r>
              <a:rPr lang="fr-FR" sz="1200" b="1" dirty="0">
                <a:latin typeface="Calibri" pitchFamily="34" charset="0"/>
                <a:cs typeface="Calibri" pitchFamily="34" charset="0"/>
              </a:rPr>
              <a:t> *  </a:t>
            </a:r>
            <a:r>
              <a:rPr lang="fr-FR" sz="1200" b="1" dirty="0" err="1">
                <a:latin typeface="Calibri" pitchFamily="34" charset="0"/>
                <a:cs typeface="Calibri" pitchFamily="34" charset="0"/>
              </a:rPr>
              <a:t>Send</a:t>
            </a:r>
            <a:r>
              <a:rPr lang="fr-FR" sz="1200" b="1" dirty="0">
                <a:latin typeface="Calibri" pitchFamily="34" charset="0"/>
                <a:cs typeface="Calibri" pitchFamily="34" charset="0"/>
              </a:rPr>
              <a:t> </a:t>
            </a:r>
            <a:r>
              <a:rPr lang="fr-FR" sz="1200" b="1" dirty="0" err="1">
                <a:latin typeface="Calibri" pitchFamily="34" charset="0"/>
                <a:cs typeface="Calibri" pitchFamily="34" charset="0"/>
              </a:rPr>
              <a:t>analog</a:t>
            </a:r>
            <a:r>
              <a:rPr lang="fr-FR" sz="1200" b="1" dirty="0">
                <a:latin typeface="Calibri" pitchFamily="34" charset="0"/>
                <a:cs typeface="Calibri" pitchFamily="34" charset="0"/>
              </a:rPr>
              <a:t> values </a:t>
            </a:r>
            <a:r>
              <a:rPr lang="fr-FR" sz="1200" b="1" dirty="0" err="1">
                <a:latin typeface="Calibri" pitchFamily="34" charset="0"/>
                <a:cs typeface="Calibri" pitchFamily="34" charset="0"/>
              </a:rPr>
              <a:t>from</a:t>
            </a:r>
            <a:r>
              <a:rPr lang="fr-FR" sz="1200" b="1" dirty="0">
                <a:latin typeface="Calibri" pitchFamily="34" charset="0"/>
                <a:cs typeface="Calibri" pitchFamily="34" charset="0"/>
              </a:rPr>
              <a:t> pots or </a:t>
            </a:r>
            <a:r>
              <a:rPr lang="fr-FR" sz="1200" b="1" dirty="0" err="1">
                <a:latin typeface="Calibri" pitchFamily="34" charset="0"/>
                <a:cs typeface="Calibri" pitchFamily="34" charset="0"/>
              </a:rPr>
              <a:t>similar</a:t>
            </a:r>
            <a:r>
              <a:rPr lang="fr-FR" sz="1200" b="1" dirty="0">
                <a:latin typeface="Calibri" pitchFamily="34" charset="0"/>
                <a:cs typeface="Calibri" pitchFamily="34" charset="0"/>
              </a:rPr>
              <a:t> over the serial port</a:t>
            </a:r>
          </a:p>
          <a:p>
            <a:r>
              <a:rPr lang="fr-FR" sz="1200" b="1" dirty="0">
                <a:latin typeface="Calibri" pitchFamily="34" charset="0"/>
                <a:cs typeface="Calibri" pitchFamily="34" charset="0"/>
              </a:rPr>
              <a:t> *  </a:t>
            </a:r>
            <a:r>
              <a:rPr lang="fr-FR" sz="1200" b="1" dirty="0" err="1">
                <a:latin typeface="Calibri" pitchFamily="34" charset="0"/>
                <a:cs typeface="Calibri" pitchFamily="34" charset="0"/>
              </a:rPr>
              <a:t>Also</a:t>
            </a:r>
            <a:r>
              <a:rPr lang="fr-FR" sz="1200" b="1" dirty="0">
                <a:latin typeface="Calibri" pitchFamily="34" charset="0"/>
                <a:cs typeface="Calibri" pitchFamily="34" charset="0"/>
              </a:rPr>
              <a:t> </a:t>
            </a:r>
            <a:r>
              <a:rPr lang="fr-FR" sz="1200" b="1" dirty="0" err="1">
                <a:latin typeface="Calibri" pitchFamily="34" charset="0"/>
                <a:cs typeface="Calibri" pitchFamily="34" charset="0"/>
              </a:rPr>
              <a:t>see</a:t>
            </a:r>
            <a:r>
              <a:rPr lang="fr-FR" sz="1200" b="1" dirty="0">
                <a:latin typeface="Calibri" pitchFamily="34" charset="0"/>
                <a:cs typeface="Calibri" pitchFamily="34" charset="0"/>
              </a:rPr>
              <a:t>:  http://www.arduino.cc/en/Tutorial/Graph</a:t>
            </a:r>
          </a:p>
          <a:p>
            <a:r>
              <a:rPr lang="fr-FR" sz="1200" b="1" dirty="0">
                <a:latin typeface="Calibri" pitchFamily="34" charset="0"/>
                <a:cs typeface="Calibri" pitchFamily="34" charset="0"/>
              </a:rPr>
              <a:t> */</a:t>
            </a:r>
          </a:p>
          <a:p>
            <a:endParaRPr lang="fr-FR" sz="1200" b="1" dirty="0">
              <a:latin typeface="Calibri" pitchFamily="34" charset="0"/>
              <a:cs typeface="Calibri" pitchFamily="34" charset="0"/>
            </a:endParaRPr>
          </a:p>
          <a:p>
            <a:r>
              <a:rPr lang="fr-FR" sz="1200" b="1" dirty="0" err="1">
                <a:latin typeface="Calibri" pitchFamily="34" charset="0"/>
                <a:cs typeface="Calibri" pitchFamily="34" charset="0"/>
              </a:rPr>
              <a:t>int</a:t>
            </a:r>
            <a:r>
              <a:rPr lang="fr-FR" sz="1200" b="1" dirty="0">
                <a:latin typeface="Calibri" pitchFamily="34" charset="0"/>
                <a:cs typeface="Calibri" pitchFamily="34" charset="0"/>
              </a:rPr>
              <a:t> </a:t>
            </a:r>
            <a:r>
              <a:rPr lang="fr-FR" sz="1200" b="1" dirty="0" err="1">
                <a:latin typeface="Calibri" pitchFamily="34" charset="0"/>
                <a:cs typeface="Calibri" pitchFamily="34" charset="0"/>
              </a:rPr>
              <a:t>potPin</a:t>
            </a:r>
            <a:r>
              <a:rPr lang="fr-FR" sz="1200" b="1" dirty="0">
                <a:latin typeface="Calibri" pitchFamily="34" charset="0"/>
                <a:cs typeface="Calibri" pitchFamily="34" charset="0"/>
              </a:rPr>
              <a:t> = 2;</a:t>
            </a:r>
          </a:p>
          <a:p>
            <a:endParaRPr lang="fr-FR" sz="1200" b="1" dirty="0">
              <a:latin typeface="Calibri" pitchFamily="34" charset="0"/>
              <a:cs typeface="Calibri" pitchFamily="34" charset="0"/>
            </a:endParaRPr>
          </a:p>
          <a:p>
            <a:r>
              <a:rPr lang="fr-FR" sz="1200" b="1" dirty="0" err="1">
                <a:solidFill>
                  <a:srgbClr val="FF6600"/>
                </a:solidFill>
                <a:latin typeface="Calibri" pitchFamily="34" charset="0"/>
                <a:cs typeface="Calibri" pitchFamily="34" charset="0"/>
              </a:rPr>
              <a:t>void</a:t>
            </a:r>
            <a:r>
              <a:rPr lang="fr-FR" sz="1200" b="1" dirty="0">
                <a:solidFill>
                  <a:srgbClr val="FF6600"/>
                </a:solidFill>
                <a:latin typeface="Calibri" pitchFamily="34" charset="0"/>
                <a:cs typeface="Calibri" pitchFamily="34" charset="0"/>
              </a:rPr>
              <a:t> setup() {</a:t>
            </a:r>
          </a:p>
          <a:p>
            <a:r>
              <a:rPr lang="fr-FR" sz="1200" b="1" dirty="0">
                <a:latin typeface="Calibri" pitchFamily="34" charset="0"/>
                <a:cs typeface="Calibri" pitchFamily="34" charset="0"/>
              </a:rPr>
              <a:t>  </a:t>
            </a:r>
            <a:r>
              <a:rPr lang="fr-FR" sz="1200" b="1" dirty="0" err="1">
                <a:latin typeface="Calibri" pitchFamily="34" charset="0"/>
                <a:cs typeface="Calibri" pitchFamily="34" charset="0"/>
              </a:rPr>
              <a:t>Serial.begin</a:t>
            </a:r>
            <a:r>
              <a:rPr lang="fr-FR" sz="1200" b="1" dirty="0">
                <a:latin typeface="Calibri" pitchFamily="34" charset="0"/>
                <a:cs typeface="Calibri" pitchFamily="34" charset="0"/>
              </a:rPr>
              <a:t>(19200);</a:t>
            </a:r>
          </a:p>
          <a:p>
            <a:r>
              <a:rPr lang="fr-FR" sz="1200" b="1" dirty="0">
                <a:solidFill>
                  <a:srgbClr val="FF6600"/>
                </a:solidFill>
                <a:latin typeface="Calibri" pitchFamily="34" charset="0"/>
                <a:cs typeface="Calibri" pitchFamily="34" charset="0"/>
              </a:rPr>
              <a:t>}</a:t>
            </a:r>
          </a:p>
          <a:p>
            <a:endParaRPr lang="fr-FR" sz="1200" b="1" dirty="0">
              <a:latin typeface="Calibri" pitchFamily="34" charset="0"/>
              <a:cs typeface="Calibri" pitchFamily="34" charset="0"/>
            </a:endParaRPr>
          </a:p>
          <a:p>
            <a:r>
              <a:rPr lang="fr-FR" sz="1200" b="1" dirty="0" err="1">
                <a:solidFill>
                  <a:srgbClr val="FF6600"/>
                </a:solidFill>
                <a:latin typeface="Calibri" pitchFamily="34" charset="0"/>
                <a:cs typeface="Calibri" pitchFamily="34" charset="0"/>
              </a:rPr>
              <a:t>void</a:t>
            </a:r>
            <a:r>
              <a:rPr lang="fr-FR" sz="1200" b="1" dirty="0">
                <a:solidFill>
                  <a:srgbClr val="FF6600"/>
                </a:solidFill>
                <a:latin typeface="Calibri" pitchFamily="34" charset="0"/>
                <a:cs typeface="Calibri" pitchFamily="34" charset="0"/>
              </a:rPr>
              <a:t> </a:t>
            </a:r>
            <a:r>
              <a:rPr lang="fr-FR" sz="1200" b="1" dirty="0" err="1">
                <a:solidFill>
                  <a:srgbClr val="FF6600"/>
                </a:solidFill>
                <a:latin typeface="Calibri" pitchFamily="34" charset="0"/>
                <a:cs typeface="Calibri" pitchFamily="34" charset="0"/>
              </a:rPr>
              <a:t>loop</a:t>
            </a:r>
            <a:r>
              <a:rPr lang="fr-FR" sz="1200" b="1" dirty="0">
                <a:solidFill>
                  <a:srgbClr val="FF6600"/>
                </a:solidFill>
                <a:latin typeface="Calibri" pitchFamily="34" charset="0"/>
                <a:cs typeface="Calibri" pitchFamily="34" charset="0"/>
              </a:rPr>
              <a:t>() {</a:t>
            </a:r>
          </a:p>
          <a:p>
            <a:r>
              <a:rPr lang="fr-FR" sz="1200" b="1" dirty="0">
                <a:latin typeface="Calibri" pitchFamily="34" charset="0"/>
                <a:cs typeface="Calibri" pitchFamily="34" charset="0"/>
              </a:rPr>
              <a:t>  </a:t>
            </a:r>
            <a:r>
              <a:rPr lang="fr-FR" sz="1200" b="1" dirty="0" err="1">
                <a:latin typeface="Calibri" pitchFamily="34" charset="0"/>
                <a:cs typeface="Calibri" pitchFamily="34" charset="0"/>
              </a:rPr>
              <a:t>int</a:t>
            </a:r>
            <a:r>
              <a:rPr lang="fr-FR" sz="1200" b="1" dirty="0">
                <a:latin typeface="Calibri" pitchFamily="34" charset="0"/>
                <a:cs typeface="Calibri" pitchFamily="34" charset="0"/>
              </a:rPr>
              <a:t> val = </a:t>
            </a:r>
            <a:r>
              <a:rPr lang="fr-FR" sz="1200" b="1" dirty="0" err="1">
                <a:latin typeface="Calibri" pitchFamily="34" charset="0"/>
                <a:cs typeface="Calibri" pitchFamily="34" charset="0"/>
              </a:rPr>
              <a:t>analogRead</a:t>
            </a:r>
            <a:r>
              <a:rPr lang="fr-FR" sz="1200" b="1" dirty="0">
                <a:latin typeface="Calibri" pitchFamily="34" charset="0"/>
                <a:cs typeface="Calibri" pitchFamily="34" charset="0"/>
              </a:rPr>
              <a:t>(</a:t>
            </a:r>
            <a:r>
              <a:rPr lang="fr-FR" sz="1200" b="1" dirty="0" err="1">
                <a:latin typeface="Calibri" pitchFamily="34" charset="0"/>
                <a:cs typeface="Calibri" pitchFamily="34" charset="0"/>
              </a:rPr>
              <a:t>potPin</a:t>
            </a:r>
            <a:r>
              <a:rPr lang="fr-FR" sz="1200" b="1" dirty="0">
                <a:latin typeface="Calibri" pitchFamily="34" charset="0"/>
                <a:cs typeface="Calibri" pitchFamily="34" charset="0"/>
              </a:rPr>
              <a:t>);</a:t>
            </a:r>
          </a:p>
          <a:p>
            <a:r>
              <a:rPr lang="fr-FR" sz="1200" b="1" dirty="0">
                <a:latin typeface="Calibri" pitchFamily="34" charset="0"/>
                <a:cs typeface="Calibri" pitchFamily="34" charset="0"/>
              </a:rPr>
              <a:t>  val = val/4;</a:t>
            </a:r>
          </a:p>
          <a:p>
            <a:r>
              <a:rPr lang="fr-FR" sz="1200" b="1" dirty="0">
                <a:latin typeface="Calibri" pitchFamily="34" charset="0"/>
                <a:cs typeface="Calibri" pitchFamily="34" charset="0"/>
              </a:rPr>
              <a:t>  </a:t>
            </a:r>
            <a:r>
              <a:rPr lang="fr-FR" sz="1200" b="1" dirty="0" err="1">
                <a:latin typeface="Calibri" pitchFamily="34" charset="0"/>
                <a:cs typeface="Calibri" pitchFamily="34" charset="0"/>
              </a:rPr>
              <a:t>Serial.print</a:t>
            </a:r>
            <a:r>
              <a:rPr lang="fr-FR" sz="1200" b="1" dirty="0">
                <a:latin typeface="Calibri" pitchFamily="34" charset="0"/>
                <a:cs typeface="Calibri" pitchFamily="34" charset="0"/>
              </a:rPr>
              <a:t>(</a:t>
            </a:r>
            <a:r>
              <a:rPr lang="fr-FR" sz="1200" b="1" dirty="0" err="1">
                <a:latin typeface="Calibri" pitchFamily="34" charset="0"/>
                <a:cs typeface="Calibri" pitchFamily="34" charset="0"/>
              </a:rPr>
              <a:t>val,BYTE</a:t>
            </a:r>
            <a:r>
              <a:rPr lang="fr-FR" sz="1200" b="1" dirty="0">
                <a:latin typeface="Calibri" pitchFamily="34" charset="0"/>
                <a:cs typeface="Calibri" pitchFamily="34" charset="0"/>
              </a:rPr>
              <a:t>);</a:t>
            </a:r>
          </a:p>
          <a:p>
            <a:r>
              <a:rPr lang="fr-FR" sz="1200" b="1" dirty="0">
                <a:latin typeface="Calibri" pitchFamily="34" charset="0"/>
                <a:cs typeface="Calibri" pitchFamily="34" charset="0"/>
              </a:rPr>
              <a:t>  </a:t>
            </a:r>
            <a:r>
              <a:rPr lang="fr-FR" sz="1200" b="1" dirty="0" err="1">
                <a:latin typeface="Calibri" pitchFamily="34" charset="0"/>
                <a:cs typeface="Calibri" pitchFamily="34" charset="0"/>
              </a:rPr>
              <a:t>delay</a:t>
            </a:r>
            <a:r>
              <a:rPr lang="fr-FR" sz="1200" b="1" dirty="0">
                <a:latin typeface="Calibri" pitchFamily="34" charset="0"/>
                <a:cs typeface="Calibri" pitchFamily="34" charset="0"/>
              </a:rPr>
              <a:t>(100);</a:t>
            </a:r>
          </a:p>
          <a:p>
            <a:r>
              <a:rPr lang="fr-FR" sz="1200" b="1" dirty="0">
                <a:solidFill>
                  <a:srgbClr val="FF6600"/>
                </a:solidFill>
                <a:latin typeface="Calibri" pitchFamily="34" charset="0"/>
                <a:cs typeface="Calibri" pitchFamily="34" charset="0"/>
              </a:rPr>
              <a:t>}</a:t>
            </a:r>
          </a:p>
        </p:txBody>
      </p:sp>
      <p:sp>
        <p:nvSpPr>
          <p:cNvPr id="2" name="Titre 1"/>
          <p:cNvSpPr>
            <a:spLocks noGrp="1"/>
          </p:cNvSpPr>
          <p:nvPr>
            <p:ph type="title"/>
          </p:nvPr>
        </p:nvSpPr>
        <p:spPr/>
        <p:txBody>
          <a:bodyPr/>
          <a:lstStyle/>
          <a:p>
            <a:r>
              <a:rPr lang="fr-FR" dirty="0"/>
              <a:t>ARDUINO SPEAKS PROCESSING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277</a:t>
            </a:fld>
            <a:endParaRPr lang="fr-F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282" y="1076322"/>
            <a:ext cx="4076700" cy="1924050"/>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686" y="1219198"/>
            <a:ext cx="2023792" cy="1714100"/>
          </a:xfrm>
          <a:prstGeom prst="rect">
            <a:avLst/>
          </a:prstGeom>
          <a:noFill/>
          <a:ln w="9525">
            <a:noFill/>
            <a:miter lim="800000"/>
            <a:headEnd/>
            <a:tailEnd/>
          </a:ln>
          <a:effectLst/>
        </p:spPr>
      </p:pic>
      <p:sp>
        <p:nvSpPr>
          <p:cNvPr id="8" name="Rectangle 7"/>
          <p:cNvSpPr/>
          <p:nvPr/>
        </p:nvSpPr>
        <p:spPr>
          <a:xfrm>
            <a:off x="571472" y="3000372"/>
            <a:ext cx="1571636" cy="338554"/>
          </a:xfrm>
          <a:prstGeom prst="rect">
            <a:avLst/>
          </a:prstGeom>
        </p:spPr>
        <p:txBody>
          <a:bodyPr wrap="square">
            <a:spAutoFit/>
          </a:bodyPr>
          <a:lstStyle/>
          <a:p>
            <a:r>
              <a:rPr lang="en-US" sz="1600" b="1" dirty="0" err="1">
                <a:solidFill>
                  <a:srgbClr val="0070C0"/>
                </a:solidFill>
                <a:latin typeface="Calibri" pitchFamily="34" charset="0"/>
                <a:cs typeface="Calibri" pitchFamily="34" charset="0"/>
              </a:rPr>
              <a:t>Arduino</a:t>
            </a:r>
            <a:r>
              <a:rPr lang="en-US" sz="1600" b="1" dirty="0">
                <a:solidFill>
                  <a:srgbClr val="0070C0"/>
                </a:solidFill>
                <a:latin typeface="Calibri" pitchFamily="34" charset="0"/>
                <a:cs typeface="Calibri" pitchFamily="34" charset="0"/>
              </a:rPr>
              <a:t> Sketch:</a:t>
            </a:r>
            <a:endParaRPr lang="fr-FR" sz="1600" b="1" dirty="0">
              <a:solidFill>
                <a:srgbClr val="FF6600"/>
              </a:solidFill>
              <a:latin typeface="Calibri" pitchFamily="34" charset="0"/>
              <a:cs typeface="Calibri" pitchFamily="34" charset="0"/>
            </a:endParaRPr>
          </a:p>
        </p:txBody>
      </p:sp>
      <p:sp>
        <p:nvSpPr>
          <p:cNvPr id="9" name="Rectangle 8"/>
          <p:cNvSpPr/>
          <p:nvPr/>
        </p:nvSpPr>
        <p:spPr>
          <a:xfrm>
            <a:off x="214282" y="571480"/>
            <a:ext cx="8786874" cy="584775"/>
          </a:xfrm>
          <a:prstGeom prst="rect">
            <a:avLst/>
          </a:prstGeom>
        </p:spPr>
        <p:txBody>
          <a:bodyPr wrap="square">
            <a:spAutoFit/>
          </a:bodyPr>
          <a:lstStyle/>
          <a:p>
            <a:r>
              <a:rPr lang="en-US" sz="1600" b="1" dirty="0">
                <a:solidFill>
                  <a:srgbClr val="0070C0"/>
                </a:solidFill>
                <a:latin typeface="Calibri" pitchFamily="34" charset="0"/>
                <a:cs typeface="Calibri" pitchFamily="34" charset="0"/>
              </a:rPr>
              <a:t>Create an Arduino program that reads the value of a potentiometer and sends it to Processing in the form of a number between 0 and 255:</a:t>
            </a:r>
            <a:endParaRPr lang="fr-FR" sz="1600" b="1" dirty="0">
              <a:solidFill>
                <a:srgbClr val="FF6600"/>
              </a:solidFill>
              <a:latin typeface="Calibri" pitchFamily="34" charset="0"/>
              <a:cs typeface="Calibri" pitchFamily="34" charset="0"/>
            </a:endParaRP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9006" y="2958011"/>
            <a:ext cx="3243588" cy="3540681"/>
          </a:xfrm>
          <a:prstGeom prst="rect">
            <a:avLst/>
          </a:prstGeom>
          <a:noFill/>
          <a:ln w="9525">
            <a:noFill/>
            <a:miter lim="800000"/>
            <a:headEnd/>
            <a:tailEnd/>
          </a:ln>
          <a:effectLst/>
        </p:spPr>
      </p:pic>
      <p:sp>
        <p:nvSpPr>
          <p:cNvPr id="11" name="Rectangle 10"/>
          <p:cNvSpPr/>
          <p:nvPr/>
        </p:nvSpPr>
        <p:spPr>
          <a:xfrm>
            <a:off x="3214678" y="4572008"/>
            <a:ext cx="2643206" cy="830997"/>
          </a:xfrm>
          <a:prstGeom prst="rect">
            <a:avLst/>
          </a:prstGeom>
        </p:spPr>
        <p:txBody>
          <a:bodyPr wrap="square">
            <a:spAutoFit/>
          </a:bodyPr>
          <a:lstStyle/>
          <a:p>
            <a:pPr algn="just"/>
            <a:r>
              <a:rPr lang="en-US" sz="1200" b="1" dirty="0">
                <a:solidFill>
                  <a:srgbClr val="0070C0"/>
                </a:solidFill>
                <a:latin typeface="Calibri" pitchFamily="34" charset="0"/>
                <a:cs typeface="Calibri" pitchFamily="34" charset="0"/>
              </a:rPr>
              <a:t>Note: do not send the value as ASCII text, but rather as a binary number (the BYTE are easier to handle in Processing)</a:t>
            </a:r>
            <a:endParaRPr lang="fr-FR" sz="1200" b="1" dirty="0">
              <a:solidFill>
                <a:srgbClr val="00B050"/>
              </a:solidFill>
              <a:latin typeface="Calibri" pitchFamily="34" charset="0"/>
              <a:cs typeface="Calibri" pitchFamily="34" charset="0"/>
            </a:endParaRPr>
          </a:p>
        </p:txBody>
      </p:sp>
      <p:pic>
        <p:nvPicPr>
          <p:cNvPr id="12" name="Image 11">
            <a:hlinkClick r:id="rId5" action="ppaction://hlinksldjump"/>
            <a:extLst>
              <a:ext uri="{FF2B5EF4-FFF2-40B4-BE49-F238E27FC236}">
                <a16:creationId xmlns:a16="http://schemas.microsoft.com/office/drawing/2014/main" id="{8AF8866E-8365-4D8A-BAD8-3FC8667EFAD8}"/>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
        <p:nvSpPr>
          <p:cNvPr id="6" name="Rectangle 5">
            <a:hlinkClick r:id="rId5" action="ppaction://hlinksldjump"/>
            <a:extLst>
              <a:ext uri="{FF2B5EF4-FFF2-40B4-BE49-F238E27FC236}">
                <a16:creationId xmlns:a16="http://schemas.microsoft.com/office/drawing/2014/main" id="{77EA7C0C-0B97-D94B-CBB5-3CC66135695A}"/>
              </a:ext>
            </a:extLst>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blinds(horizontal)">
                                      <p:cBhvr>
                                        <p:cTn id="18" dur="500"/>
                                        <p:tgtEl>
                                          <p:spTgt spid="409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964AEF6-64A6-4200-A661-099D1D6DEC7A}"/>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086600" y="6597352"/>
            <a:ext cx="2057400" cy="365125"/>
          </a:xfrm>
        </p:spPr>
        <p:txBody>
          <a:bodyPr/>
          <a:lstStyle/>
          <a:p>
            <a:pPr>
              <a:defRPr/>
            </a:pPr>
            <a:fld id="{E652A8FB-8C76-45BB-8D82-93F8E151003C}" type="slidenum">
              <a:rPr lang="fr-FR" smtClean="0"/>
              <a:pPr>
                <a:defRPr/>
              </a:pPr>
              <a:t>278</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TP5-B</a:t>
            </a:r>
          </a:p>
        </p:txBody>
      </p:sp>
      <p:pic>
        <p:nvPicPr>
          <p:cNvPr id="6" name="Image 5">
            <a:hlinkClick r:id="rId2" action="ppaction://hlinksldjump"/>
            <a:extLst>
              <a:ext uri="{FF2B5EF4-FFF2-40B4-BE49-F238E27FC236}">
                <a16:creationId xmlns:a16="http://schemas.microsoft.com/office/drawing/2014/main" id="{C42B4092-D131-4C71-8543-AE09FBCEE94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ARDUINO &amp; PROCESSING: PONG</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279</a:t>
            </a:fld>
            <a:endParaRPr lang="fr-FR"/>
          </a:p>
        </p:txBody>
      </p:sp>
      <p:sp>
        <p:nvSpPr>
          <p:cNvPr id="7" name="Rectangle 6"/>
          <p:cNvSpPr/>
          <p:nvPr/>
        </p:nvSpPr>
        <p:spPr>
          <a:xfrm>
            <a:off x="0" y="500042"/>
            <a:ext cx="2571736" cy="6047809"/>
          </a:xfrm>
          <a:prstGeom prst="rect">
            <a:avLst/>
          </a:prstGeom>
        </p:spPr>
        <p:txBody>
          <a:bodyPr wrap="square">
            <a:spAutoFit/>
          </a:bodyPr>
          <a:lstStyle/>
          <a:p>
            <a:r>
              <a:rPr lang="fr-FR" sz="900" dirty="0">
                <a:latin typeface="Calibri" pitchFamily="34" charset="0"/>
                <a:cs typeface="Calibri" pitchFamily="34" charset="0"/>
              </a:rPr>
              <a:t>/** Collision (</a:t>
            </a:r>
            <a:r>
              <a:rPr lang="fr-FR" sz="900" dirty="0" err="1">
                <a:latin typeface="Calibri" pitchFamily="34" charset="0"/>
                <a:cs typeface="Calibri" pitchFamily="34" charset="0"/>
              </a:rPr>
              <a:t>Pong</a:t>
            </a:r>
            <a:r>
              <a:rPr lang="fr-FR" sz="900" dirty="0">
                <a:latin typeface="Calibri" pitchFamily="34" charset="0"/>
                <a:cs typeface="Calibri" pitchFamily="34" charset="0"/>
              </a:rPr>
              <a:t>). </a:t>
            </a:r>
          </a:p>
          <a:p>
            <a:r>
              <a:rPr lang="fr-FR" sz="900" dirty="0">
                <a:latin typeface="Calibri" pitchFamily="34" charset="0"/>
                <a:cs typeface="Calibri" pitchFamily="34" charset="0"/>
              </a:rPr>
              <a:t> * Move the mouse up and down to move the </a:t>
            </a:r>
            <a:r>
              <a:rPr lang="fr-FR" sz="900" dirty="0" err="1">
                <a:latin typeface="Calibri" pitchFamily="34" charset="0"/>
                <a:cs typeface="Calibri" pitchFamily="34" charset="0"/>
              </a:rPr>
              <a:t>paddle</a:t>
            </a:r>
            <a:r>
              <a:rPr lang="fr-FR" sz="900" dirty="0">
                <a:latin typeface="Calibri" pitchFamily="34" charset="0"/>
                <a:cs typeface="Calibri" pitchFamily="34" charset="0"/>
              </a:rPr>
              <a:t>.  </a:t>
            </a:r>
          </a:p>
          <a:p>
            <a:r>
              <a:rPr lang="fr-FR" sz="900" dirty="0">
                <a:latin typeface="Calibri" pitchFamily="34" charset="0"/>
                <a:cs typeface="Calibri" pitchFamily="34" charset="0"/>
              </a:rPr>
              <a:t> * </a:t>
            </a:r>
            <a:r>
              <a:rPr lang="fr-FR" sz="900" dirty="0" err="1">
                <a:latin typeface="Calibri" pitchFamily="34" charset="0"/>
                <a:cs typeface="Calibri" pitchFamily="34" charset="0"/>
              </a:rPr>
              <a:t>Modified</a:t>
            </a:r>
            <a:r>
              <a:rPr lang="fr-FR" sz="900" dirty="0">
                <a:latin typeface="Calibri" pitchFamily="34" charset="0"/>
                <a:cs typeface="Calibri" pitchFamily="34" charset="0"/>
              </a:rPr>
              <a:t> to use Serial port by </a:t>
            </a:r>
            <a:r>
              <a:rPr lang="fr-FR" sz="900" dirty="0" err="1">
                <a:latin typeface="Calibri" pitchFamily="34" charset="0"/>
                <a:cs typeface="Calibri" pitchFamily="34" charset="0"/>
              </a:rPr>
              <a:t>Tod</a:t>
            </a:r>
            <a:r>
              <a:rPr lang="fr-FR" sz="900" dirty="0">
                <a:latin typeface="Calibri" pitchFamily="34" charset="0"/>
                <a:cs typeface="Calibri" pitchFamily="34" charset="0"/>
              </a:rPr>
              <a:t> E. Kurt, 2007</a:t>
            </a:r>
          </a:p>
          <a:p>
            <a:r>
              <a:rPr lang="fr-FR" sz="900" dirty="0">
                <a:latin typeface="Calibri" pitchFamily="34" charset="0"/>
                <a:cs typeface="Calibri" pitchFamily="34" charset="0"/>
              </a:rPr>
              <a:t> * </a:t>
            </a:r>
            <a:r>
              <a:rPr lang="fr-FR" sz="900" dirty="0" err="1">
                <a:latin typeface="Calibri" pitchFamily="34" charset="0"/>
                <a:cs typeface="Calibri" pitchFamily="34" charset="0"/>
              </a:rPr>
              <a:t>Updated</a:t>
            </a:r>
            <a:r>
              <a:rPr lang="fr-FR" sz="900" dirty="0">
                <a:latin typeface="Calibri" pitchFamily="34" charset="0"/>
                <a:cs typeface="Calibri" pitchFamily="34" charset="0"/>
              </a:rPr>
              <a:t> 13 </a:t>
            </a:r>
            <a:r>
              <a:rPr lang="fr-FR" sz="900" dirty="0" err="1">
                <a:latin typeface="Calibri" pitchFamily="34" charset="0"/>
                <a:cs typeface="Calibri" pitchFamily="34" charset="0"/>
              </a:rPr>
              <a:t>January</a:t>
            </a:r>
            <a:r>
              <a:rPr lang="fr-FR" sz="900" dirty="0">
                <a:latin typeface="Calibri" pitchFamily="34" charset="0"/>
                <a:cs typeface="Calibri" pitchFamily="34" charset="0"/>
              </a:rPr>
              <a:t> 2003 by K Pfeiffer</a:t>
            </a:r>
          </a:p>
          <a:p>
            <a:r>
              <a:rPr lang="fr-FR" sz="900" dirty="0">
                <a:latin typeface="Calibri" pitchFamily="34" charset="0"/>
                <a:cs typeface="Calibri" pitchFamily="34" charset="0"/>
              </a:rPr>
              <a:t> */</a:t>
            </a:r>
          </a:p>
          <a:p>
            <a:endParaRPr lang="fr-FR" sz="900" dirty="0">
              <a:latin typeface="Calibri" pitchFamily="34" charset="0"/>
              <a:cs typeface="Calibri" pitchFamily="34" charset="0"/>
            </a:endParaRPr>
          </a:p>
          <a:p>
            <a:r>
              <a:rPr lang="fr-FR" sz="900" b="1" dirty="0">
                <a:solidFill>
                  <a:srgbClr val="FF0000"/>
                </a:solidFill>
                <a:latin typeface="Calibri" pitchFamily="34" charset="0"/>
                <a:cs typeface="Calibri" pitchFamily="34" charset="0"/>
              </a:rPr>
              <a:t>import </a:t>
            </a:r>
            <a:r>
              <a:rPr lang="fr-FR" sz="900" b="1" dirty="0" err="1">
                <a:solidFill>
                  <a:srgbClr val="FF0000"/>
                </a:solidFill>
                <a:latin typeface="Calibri" pitchFamily="34" charset="0"/>
                <a:cs typeface="Calibri" pitchFamily="34" charset="0"/>
              </a:rPr>
              <a:t>processing.serial</a:t>
            </a:r>
            <a:r>
              <a:rPr lang="fr-FR" sz="900" b="1" dirty="0">
                <a:solidFill>
                  <a:srgbClr val="FF0000"/>
                </a:solidFill>
                <a:latin typeface="Calibri" pitchFamily="34" charset="0"/>
                <a:cs typeface="Calibri" pitchFamily="34" charset="0"/>
              </a:rPr>
              <a:t>.*;</a:t>
            </a:r>
          </a:p>
          <a:p>
            <a:endParaRPr lang="fr-FR" sz="900" dirty="0">
              <a:latin typeface="Calibri" pitchFamily="34" charset="0"/>
              <a:cs typeface="Calibri" pitchFamily="34" charset="0"/>
            </a:endParaRPr>
          </a:p>
          <a:p>
            <a:r>
              <a:rPr lang="fr-FR" sz="900" dirty="0">
                <a:latin typeface="Calibri" pitchFamily="34" charset="0"/>
                <a:cs typeface="Calibri" pitchFamily="34" charset="0"/>
              </a:rPr>
              <a:t>String </a:t>
            </a:r>
            <a:r>
              <a:rPr lang="fr-FR" sz="900" dirty="0" err="1">
                <a:latin typeface="Calibri" pitchFamily="34" charset="0"/>
                <a:cs typeface="Calibri" pitchFamily="34" charset="0"/>
              </a:rPr>
              <a:t>portname</a:t>
            </a:r>
            <a:r>
              <a:rPr lang="fr-FR" sz="900" dirty="0">
                <a:latin typeface="Calibri" pitchFamily="34" charset="0"/>
                <a:cs typeface="Calibri" pitchFamily="34" charset="0"/>
              </a:rPr>
              <a:t> = "/</a:t>
            </a:r>
            <a:r>
              <a:rPr lang="fr-FR" sz="900" dirty="0" err="1">
                <a:latin typeface="Calibri" pitchFamily="34" charset="0"/>
                <a:cs typeface="Calibri" pitchFamily="34" charset="0"/>
              </a:rPr>
              <a:t>dev</a:t>
            </a:r>
            <a:r>
              <a:rPr lang="fr-FR" sz="900" dirty="0">
                <a:latin typeface="Calibri" pitchFamily="34" charset="0"/>
                <a:cs typeface="Calibri" pitchFamily="34" charset="0"/>
              </a:rPr>
              <a:t>/</a:t>
            </a:r>
            <a:r>
              <a:rPr lang="fr-FR" sz="900" dirty="0" err="1">
                <a:latin typeface="Calibri" pitchFamily="34" charset="0"/>
                <a:cs typeface="Calibri" pitchFamily="34" charset="0"/>
              </a:rPr>
              <a:t>tty.usbserial-A</a:t>
            </a:r>
            <a:r>
              <a:rPr lang="fr-FR" sz="900" dirty="0">
                <a:latin typeface="Calibri" pitchFamily="34" charset="0"/>
                <a:cs typeface="Calibri" pitchFamily="34" charset="0"/>
              </a:rPr>
              <a:t>4001qa8";  // or "COM8"</a:t>
            </a:r>
          </a:p>
          <a:p>
            <a:r>
              <a:rPr lang="fr-FR" sz="900" b="1" dirty="0">
                <a:solidFill>
                  <a:srgbClr val="FF0000"/>
                </a:solidFill>
                <a:latin typeface="Calibri" pitchFamily="34" charset="0"/>
                <a:cs typeface="Calibri" pitchFamily="34" charset="0"/>
              </a:rPr>
              <a:t>Serial port;  </a:t>
            </a:r>
            <a:r>
              <a:rPr lang="fr-FR" sz="900" dirty="0">
                <a:latin typeface="Calibri" pitchFamily="34" charset="0"/>
                <a:cs typeface="Calibri" pitchFamily="34" charset="0"/>
              </a:rPr>
              <a:t>// </a:t>
            </a:r>
            <a:r>
              <a:rPr lang="fr-FR" sz="900" dirty="0" err="1">
                <a:latin typeface="Calibri" pitchFamily="34" charset="0"/>
                <a:cs typeface="Calibri" pitchFamily="34" charset="0"/>
              </a:rPr>
              <a:t>Create</a:t>
            </a:r>
            <a:r>
              <a:rPr lang="fr-FR" sz="900" dirty="0">
                <a:latin typeface="Calibri" pitchFamily="34" charset="0"/>
                <a:cs typeface="Calibri" pitchFamily="34" charset="0"/>
              </a:rPr>
              <a:t> </a:t>
            </a:r>
            <a:r>
              <a:rPr lang="fr-FR" sz="900" dirty="0" err="1">
                <a:latin typeface="Calibri" pitchFamily="34" charset="0"/>
                <a:cs typeface="Calibri" pitchFamily="34" charset="0"/>
              </a:rPr>
              <a:t>object</a:t>
            </a:r>
            <a:r>
              <a:rPr lang="fr-FR" sz="900" dirty="0">
                <a:latin typeface="Calibri" pitchFamily="34" charset="0"/>
                <a:cs typeface="Calibri" pitchFamily="34" charset="0"/>
              </a:rPr>
              <a:t> </a:t>
            </a:r>
            <a:r>
              <a:rPr lang="fr-FR" sz="900" dirty="0" err="1">
                <a:latin typeface="Calibri" pitchFamily="34" charset="0"/>
                <a:cs typeface="Calibri" pitchFamily="34" charset="0"/>
              </a:rPr>
              <a:t>from</a:t>
            </a:r>
            <a:r>
              <a:rPr lang="fr-FR" sz="900" dirty="0">
                <a:latin typeface="Calibri" pitchFamily="34" charset="0"/>
                <a:cs typeface="Calibri" pitchFamily="34" charset="0"/>
              </a:rPr>
              <a:t> Serial class</a:t>
            </a:r>
          </a:p>
          <a:p>
            <a:endParaRPr lang="fr-FR" sz="900" dirty="0">
              <a:latin typeface="Calibri" pitchFamily="34" charset="0"/>
              <a:cs typeface="Calibri" pitchFamily="34" charset="0"/>
            </a:endParaRPr>
          </a:p>
          <a:p>
            <a:r>
              <a:rPr lang="fr-FR" sz="900" dirty="0">
                <a:latin typeface="Calibri" pitchFamily="34" charset="0"/>
                <a:cs typeface="Calibri" pitchFamily="34" charset="0"/>
              </a:rPr>
              <a:t>// Global variables for the </a:t>
            </a:r>
            <a:r>
              <a:rPr lang="fr-FR" sz="900" dirty="0" err="1">
                <a:latin typeface="Calibri" pitchFamily="34" charset="0"/>
                <a:cs typeface="Calibri" pitchFamily="34" charset="0"/>
              </a:rPr>
              <a:t>ball</a:t>
            </a:r>
            <a:endParaRPr lang="fr-FR" sz="900" dirty="0">
              <a:latin typeface="Calibri" pitchFamily="34" charset="0"/>
              <a:cs typeface="Calibri" pitchFamily="34" charset="0"/>
            </a:endParaRPr>
          </a:p>
          <a:p>
            <a:r>
              <a:rPr lang="fr-FR" sz="900" dirty="0" err="1">
                <a:latin typeface="Calibri" pitchFamily="34" charset="0"/>
                <a:cs typeface="Calibri" pitchFamily="34" charset="0"/>
              </a:rPr>
              <a:t>float</a:t>
            </a:r>
            <a:r>
              <a:rPr lang="fr-FR" sz="900" dirty="0">
                <a:latin typeface="Calibri" pitchFamily="34" charset="0"/>
                <a:cs typeface="Calibri" pitchFamily="34" charset="0"/>
              </a:rPr>
              <a:t> </a:t>
            </a:r>
            <a:r>
              <a:rPr lang="fr-FR" sz="900" dirty="0" err="1">
                <a:latin typeface="Calibri" pitchFamily="34" charset="0"/>
                <a:cs typeface="Calibri" pitchFamily="34" charset="0"/>
              </a:rPr>
              <a:t>ball_x</a:t>
            </a:r>
            <a:r>
              <a:rPr lang="fr-FR" sz="900" dirty="0">
                <a:latin typeface="Calibri" pitchFamily="34" charset="0"/>
                <a:cs typeface="Calibri" pitchFamily="34" charset="0"/>
              </a:rPr>
              <a:t>;</a:t>
            </a:r>
          </a:p>
          <a:p>
            <a:r>
              <a:rPr lang="fr-FR" sz="900" dirty="0" err="1">
                <a:latin typeface="Calibri" pitchFamily="34" charset="0"/>
                <a:cs typeface="Calibri" pitchFamily="34" charset="0"/>
              </a:rPr>
              <a:t>float</a:t>
            </a:r>
            <a:r>
              <a:rPr lang="fr-FR" sz="900" dirty="0">
                <a:latin typeface="Calibri" pitchFamily="34" charset="0"/>
                <a:cs typeface="Calibri" pitchFamily="34" charset="0"/>
              </a:rPr>
              <a:t> </a:t>
            </a:r>
            <a:r>
              <a:rPr lang="fr-FR" sz="900" dirty="0" err="1">
                <a:latin typeface="Calibri" pitchFamily="34" charset="0"/>
                <a:cs typeface="Calibri" pitchFamily="34" charset="0"/>
              </a:rPr>
              <a:t>ball_y</a:t>
            </a:r>
            <a:r>
              <a:rPr lang="fr-FR" sz="900" dirty="0">
                <a:latin typeface="Calibri" pitchFamily="34" charset="0"/>
                <a:cs typeface="Calibri" pitchFamily="34" charset="0"/>
              </a:rPr>
              <a:t>;</a:t>
            </a:r>
          </a:p>
          <a:p>
            <a:r>
              <a:rPr lang="fr-FR" sz="900" dirty="0" err="1">
                <a:latin typeface="Calibri" pitchFamily="34" charset="0"/>
                <a:cs typeface="Calibri" pitchFamily="34" charset="0"/>
              </a:rPr>
              <a:t>float</a:t>
            </a:r>
            <a:r>
              <a:rPr lang="fr-FR" sz="900" dirty="0">
                <a:latin typeface="Calibri" pitchFamily="34" charset="0"/>
                <a:cs typeface="Calibri" pitchFamily="34" charset="0"/>
              </a:rPr>
              <a:t> </a:t>
            </a:r>
            <a:r>
              <a:rPr lang="fr-FR" sz="900" dirty="0" err="1">
                <a:latin typeface="Calibri" pitchFamily="34" charset="0"/>
                <a:cs typeface="Calibri" pitchFamily="34" charset="0"/>
              </a:rPr>
              <a:t>ball_dir</a:t>
            </a:r>
            <a:r>
              <a:rPr lang="fr-FR" sz="900" dirty="0">
                <a:latin typeface="Calibri" pitchFamily="34" charset="0"/>
                <a:cs typeface="Calibri" pitchFamily="34" charset="0"/>
              </a:rPr>
              <a:t> = 1;</a:t>
            </a:r>
          </a:p>
          <a:p>
            <a:r>
              <a:rPr lang="fr-FR" sz="900" dirty="0" err="1">
                <a:latin typeface="Calibri" pitchFamily="34" charset="0"/>
                <a:cs typeface="Calibri" pitchFamily="34" charset="0"/>
              </a:rPr>
              <a:t>float</a:t>
            </a:r>
            <a:r>
              <a:rPr lang="fr-FR" sz="900" dirty="0">
                <a:latin typeface="Calibri" pitchFamily="34" charset="0"/>
                <a:cs typeface="Calibri" pitchFamily="34" charset="0"/>
              </a:rPr>
              <a:t> </a:t>
            </a:r>
            <a:r>
              <a:rPr lang="fr-FR" sz="900" dirty="0" err="1">
                <a:latin typeface="Calibri" pitchFamily="34" charset="0"/>
                <a:cs typeface="Calibri" pitchFamily="34" charset="0"/>
              </a:rPr>
              <a:t>ball_size</a:t>
            </a:r>
            <a:r>
              <a:rPr lang="fr-FR" sz="900" dirty="0">
                <a:latin typeface="Calibri" pitchFamily="34" charset="0"/>
                <a:cs typeface="Calibri" pitchFamily="34" charset="0"/>
              </a:rPr>
              <a:t> = 5;  // Radius</a:t>
            </a:r>
          </a:p>
          <a:p>
            <a:r>
              <a:rPr lang="fr-FR" sz="900" dirty="0" err="1">
                <a:latin typeface="Calibri" pitchFamily="34" charset="0"/>
                <a:cs typeface="Calibri" pitchFamily="34" charset="0"/>
              </a:rPr>
              <a:t>float</a:t>
            </a:r>
            <a:r>
              <a:rPr lang="fr-FR" sz="900" dirty="0">
                <a:latin typeface="Calibri" pitchFamily="34" charset="0"/>
                <a:cs typeface="Calibri" pitchFamily="34" charset="0"/>
              </a:rPr>
              <a:t> </a:t>
            </a:r>
            <a:r>
              <a:rPr lang="fr-FR" sz="900" dirty="0" err="1">
                <a:latin typeface="Calibri" pitchFamily="34" charset="0"/>
                <a:cs typeface="Calibri" pitchFamily="34" charset="0"/>
              </a:rPr>
              <a:t>dy</a:t>
            </a:r>
            <a:r>
              <a:rPr lang="fr-FR" sz="900" dirty="0">
                <a:latin typeface="Calibri" pitchFamily="34" charset="0"/>
                <a:cs typeface="Calibri" pitchFamily="34" charset="0"/>
              </a:rPr>
              <a:t> = 0;  // Direction</a:t>
            </a:r>
          </a:p>
          <a:p>
            <a:endParaRPr lang="fr-FR" sz="900" dirty="0">
              <a:latin typeface="Calibri" pitchFamily="34" charset="0"/>
              <a:cs typeface="Calibri" pitchFamily="34" charset="0"/>
            </a:endParaRPr>
          </a:p>
          <a:p>
            <a:r>
              <a:rPr lang="fr-FR" sz="900" dirty="0">
                <a:latin typeface="Calibri" pitchFamily="34" charset="0"/>
                <a:cs typeface="Calibri" pitchFamily="34" charset="0"/>
              </a:rPr>
              <a:t>// Global variables for the </a:t>
            </a:r>
            <a:r>
              <a:rPr lang="fr-FR" sz="900" dirty="0" err="1">
                <a:latin typeface="Calibri" pitchFamily="34" charset="0"/>
                <a:cs typeface="Calibri" pitchFamily="34" charset="0"/>
              </a:rPr>
              <a:t>paddle</a:t>
            </a:r>
            <a:endParaRPr lang="fr-FR" sz="900" dirty="0">
              <a:latin typeface="Calibri" pitchFamily="34" charset="0"/>
              <a:cs typeface="Calibri" pitchFamily="34" charset="0"/>
            </a:endParaRPr>
          </a:p>
          <a:p>
            <a:r>
              <a:rPr lang="fr-FR" sz="900" dirty="0" err="1">
                <a:latin typeface="Calibri" pitchFamily="34" charset="0"/>
                <a:cs typeface="Calibri" pitchFamily="34" charset="0"/>
              </a:rPr>
              <a:t>int</a:t>
            </a:r>
            <a:r>
              <a:rPr lang="fr-FR" sz="900" dirty="0">
                <a:latin typeface="Calibri" pitchFamily="34" charset="0"/>
                <a:cs typeface="Calibri" pitchFamily="34" charset="0"/>
              </a:rPr>
              <a:t> </a:t>
            </a:r>
            <a:r>
              <a:rPr lang="fr-FR" sz="900" dirty="0" err="1">
                <a:latin typeface="Calibri" pitchFamily="34" charset="0"/>
                <a:cs typeface="Calibri" pitchFamily="34" charset="0"/>
              </a:rPr>
              <a:t>paddle_width</a:t>
            </a:r>
            <a:r>
              <a:rPr lang="fr-FR" sz="900" dirty="0">
                <a:latin typeface="Calibri" pitchFamily="34" charset="0"/>
                <a:cs typeface="Calibri" pitchFamily="34" charset="0"/>
              </a:rPr>
              <a:t> = 5;</a:t>
            </a:r>
          </a:p>
          <a:p>
            <a:r>
              <a:rPr lang="fr-FR" sz="900" dirty="0" err="1">
                <a:latin typeface="Calibri" pitchFamily="34" charset="0"/>
                <a:cs typeface="Calibri" pitchFamily="34" charset="0"/>
              </a:rPr>
              <a:t>int</a:t>
            </a:r>
            <a:r>
              <a:rPr lang="fr-FR" sz="900" dirty="0">
                <a:latin typeface="Calibri" pitchFamily="34" charset="0"/>
                <a:cs typeface="Calibri" pitchFamily="34" charset="0"/>
              </a:rPr>
              <a:t> </a:t>
            </a:r>
            <a:r>
              <a:rPr lang="fr-FR" sz="900" dirty="0" err="1">
                <a:latin typeface="Calibri" pitchFamily="34" charset="0"/>
                <a:cs typeface="Calibri" pitchFamily="34" charset="0"/>
              </a:rPr>
              <a:t>paddle_height</a:t>
            </a:r>
            <a:r>
              <a:rPr lang="fr-FR" sz="900" dirty="0">
                <a:latin typeface="Calibri" pitchFamily="34" charset="0"/>
                <a:cs typeface="Calibri" pitchFamily="34" charset="0"/>
              </a:rPr>
              <a:t> = 20;</a:t>
            </a:r>
          </a:p>
          <a:p>
            <a:r>
              <a:rPr lang="fr-FR" sz="900" dirty="0" err="1">
                <a:latin typeface="Calibri" pitchFamily="34" charset="0"/>
                <a:cs typeface="Calibri" pitchFamily="34" charset="0"/>
              </a:rPr>
              <a:t>int</a:t>
            </a:r>
            <a:r>
              <a:rPr lang="fr-FR" sz="900" dirty="0">
                <a:latin typeface="Calibri" pitchFamily="34" charset="0"/>
                <a:cs typeface="Calibri" pitchFamily="34" charset="0"/>
              </a:rPr>
              <a:t> </a:t>
            </a:r>
            <a:r>
              <a:rPr lang="fr-FR" sz="900" dirty="0" err="1">
                <a:latin typeface="Calibri" pitchFamily="34" charset="0"/>
                <a:cs typeface="Calibri" pitchFamily="34" charset="0"/>
              </a:rPr>
              <a:t>paddle_pos</a:t>
            </a:r>
            <a:r>
              <a:rPr lang="fr-FR" sz="900" dirty="0">
                <a:latin typeface="Calibri" pitchFamily="34" charset="0"/>
                <a:cs typeface="Calibri" pitchFamily="34" charset="0"/>
              </a:rPr>
              <a:t>;   // new position</a:t>
            </a:r>
          </a:p>
          <a:p>
            <a:r>
              <a:rPr lang="fr-FR" sz="900" dirty="0" err="1">
                <a:latin typeface="Calibri" pitchFamily="34" charset="0"/>
                <a:cs typeface="Calibri" pitchFamily="34" charset="0"/>
              </a:rPr>
              <a:t>int</a:t>
            </a:r>
            <a:r>
              <a:rPr lang="fr-FR" sz="900" dirty="0">
                <a:latin typeface="Calibri" pitchFamily="34" charset="0"/>
                <a:cs typeface="Calibri" pitchFamily="34" charset="0"/>
              </a:rPr>
              <a:t> </a:t>
            </a:r>
            <a:r>
              <a:rPr lang="fr-FR" sz="900" dirty="0" err="1">
                <a:latin typeface="Calibri" pitchFamily="34" charset="0"/>
                <a:cs typeface="Calibri" pitchFamily="34" charset="0"/>
              </a:rPr>
              <a:t>paddle_ppos</a:t>
            </a:r>
            <a:r>
              <a:rPr lang="fr-FR" sz="900" dirty="0">
                <a:latin typeface="Calibri" pitchFamily="34" charset="0"/>
                <a:cs typeface="Calibri" pitchFamily="34" charset="0"/>
              </a:rPr>
              <a:t>;  // last position</a:t>
            </a:r>
          </a:p>
          <a:p>
            <a:r>
              <a:rPr lang="fr-FR" sz="900" dirty="0" err="1">
                <a:latin typeface="Calibri" pitchFamily="34" charset="0"/>
                <a:cs typeface="Calibri" pitchFamily="34" charset="0"/>
              </a:rPr>
              <a:t>int</a:t>
            </a:r>
            <a:r>
              <a:rPr lang="fr-FR" sz="900" dirty="0">
                <a:latin typeface="Calibri" pitchFamily="34" charset="0"/>
                <a:cs typeface="Calibri" pitchFamily="34" charset="0"/>
              </a:rPr>
              <a:t> </a:t>
            </a:r>
            <a:r>
              <a:rPr lang="fr-FR" sz="900" dirty="0" err="1">
                <a:latin typeface="Calibri" pitchFamily="34" charset="0"/>
                <a:cs typeface="Calibri" pitchFamily="34" charset="0"/>
              </a:rPr>
              <a:t>dist_wall</a:t>
            </a:r>
            <a:r>
              <a:rPr lang="fr-FR" sz="900" dirty="0">
                <a:latin typeface="Calibri" pitchFamily="34" charset="0"/>
                <a:cs typeface="Calibri" pitchFamily="34" charset="0"/>
              </a:rPr>
              <a:t> = 15;</a:t>
            </a:r>
          </a:p>
          <a:p>
            <a:endParaRPr lang="fr-FR" sz="900" dirty="0">
              <a:latin typeface="Calibri" pitchFamily="34" charset="0"/>
              <a:cs typeface="Calibri" pitchFamily="34" charset="0"/>
            </a:endParaRPr>
          </a:p>
          <a:p>
            <a:r>
              <a:rPr lang="fr-FR" sz="900" dirty="0" err="1">
                <a:latin typeface="Calibri" pitchFamily="34" charset="0"/>
                <a:cs typeface="Calibri" pitchFamily="34" charset="0"/>
              </a:rPr>
              <a:t>void</a:t>
            </a:r>
            <a:r>
              <a:rPr lang="fr-FR" sz="900" dirty="0">
                <a:latin typeface="Calibri" pitchFamily="34" charset="0"/>
                <a:cs typeface="Calibri" pitchFamily="34" charset="0"/>
              </a:rPr>
              <a:t> setup()</a:t>
            </a:r>
          </a:p>
          <a:p>
            <a:r>
              <a:rPr lang="fr-FR" sz="900" dirty="0">
                <a:latin typeface="Calibri" pitchFamily="34" charset="0"/>
                <a:cs typeface="Calibri" pitchFamily="34" charset="0"/>
              </a:rPr>
              <a:t>{</a:t>
            </a:r>
          </a:p>
          <a:p>
            <a:r>
              <a:rPr lang="fr-FR" sz="900" dirty="0">
                <a:latin typeface="Calibri" pitchFamily="34" charset="0"/>
                <a:cs typeface="Calibri" pitchFamily="34" charset="0"/>
              </a:rPr>
              <a:t>  size(255, 255);</a:t>
            </a:r>
          </a:p>
          <a:p>
            <a:r>
              <a:rPr lang="fr-FR" sz="900" dirty="0">
                <a:latin typeface="Calibri" pitchFamily="34" charset="0"/>
                <a:cs typeface="Calibri" pitchFamily="34" charset="0"/>
              </a:rPr>
              <a:t>  </a:t>
            </a:r>
            <a:r>
              <a:rPr lang="fr-FR" sz="900" dirty="0" err="1">
                <a:latin typeface="Calibri" pitchFamily="34" charset="0"/>
                <a:cs typeface="Calibri" pitchFamily="34" charset="0"/>
              </a:rPr>
              <a:t>rectMode</a:t>
            </a:r>
            <a:r>
              <a:rPr lang="fr-FR" sz="900" dirty="0">
                <a:latin typeface="Calibri" pitchFamily="34" charset="0"/>
                <a:cs typeface="Calibri" pitchFamily="34" charset="0"/>
              </a:rPr>
              <a:t>(CENTER_RADIUS);</a:t>
            </a:r>
          </a:p>
          <a:p>
            <a:r>
              <a:rPr lang="fr-FR" sz="900" dirty="0">
                <a:latin typeface="Calibri" pitchFamily="34" charset="0"/>
                <a:cs typeface="Calibri" pitchFamily="34" charset="0"/>
              </a:rPr>
              <a:t>  </a:t>
            </a:r>
            <a:r>
              <a:rPr lang="fr-FR" sz="900" dirty="0" err="1">
                <a:latin typeface="Calibri" pitchFamily="34" charset="0"/>
                <a:cs typeface="Calibri" pitchFamily="34" charset="0"/>
              </a:rPr>
              <a:t>ellipseMode</a:t>
            </a:r>
            <a:r>
              <a:rPr lang="fr-FR" sz="900" dirty="0">
                <a:latin typeface="Calibri" pitchFamily="34" charset="0"/>
                <a:cs typeface="Calibri" pitchFamily="34" charset="0"/>
              </a:rPr>
              <a:t>(CENTER_RADIUS);</a:t>
            </a:r>
          </a:p>
          <a:p>
            <a:r>
              <a:rPr lang="fr-FR" sz="900" dirty="0">
                <a:latin typeface="Calibri" pitchFamily="34" charset="0"/>
                <a:cs typeface="Calibri" pitchFamily="34" charset="0"/>
              </a:rPr>
              <a:t>  </a:t>
            </a:r>
            <a:r>
              <a:rPr lang="fr-FR" sz="900" dirty="0" err="1">
                <a:latin typeface="Calibri" pitchFamily="34" charset="0"/>
                <a:cs typeface="Calibri" pitchFamily="34" charset="0"/>
              </a:rPr>
              <a:t>noStroke</a:t>
            </a:r>
            <a:r>
              <a:rPr lang="fr-FR" sz="900" dirty="0">
                <a:latin typeface="Calibri" pitchFamily="34" charset="0"/>
                <a:cs typeface="Calibri" pitchFamily="34" charset="0"/>
              </a:rPr>
              <a:t>();</a:t>
            </a:r>
          </a:p>
          <a:p>
            <a:r>
              <a:rPr lang="fr-FR" sz="900" dirty="0">
                <a:latin typeface="Calibri" pitchFamily="34" charset="0"/>
                <a:cs typeface="Calibri" pitchFamily="34" charset="0"/>
              </a:rPr>
              <a:t>  </a:t>
            </a:r>
            <a:r>
              <a:rPr lang="fr-FR" sz="900" dirty="0" err="1">
                <a:latin typeface="Calibri" pitchFamily="34" charset="0"/>
                <a:cs typeface="Calibri" pitchFamily="34" charset="0"/>
              </a:rPr>
              <a:t>smooth</a:t>
            </a:r>
            <a:r>
              <a:rPr lang="fr-FR" sz="900" dirty="0">
                <a:latin typeface="Calibri" pitchFamily="34" charset="0"/>
                <a:cs typeface="Calibri" pitchFamily="34" charset="0"/>
              </a:rPr>
              <a:t>();</a:t>
            </a:r>
          </a:p>
          <a:p>
            <a:r>
              <a:rPr lang="fr-FR" sz="900" dirty="0">
                <a:latin typeface="Calibri" pitchFamily="34" charset="0"/>
                <a:cs typeface="Calibri" pitchFamily="34" charset="0"/>
              </a:rPr>
              <a:t>  </a:t>
            </a:r>
            <a:r>
              <a:rPr lang="fr-FR" sz="900" dirty="0" err="1">
                <a:latin typeface="Calibri" pitchFamily="34" charset="0"/>
                <a:cs typeface="Calibri" pitchFamily="34" charset="0"/>
              </a:rPr>
              <a:t>ball_y</a:t>
            </a:r>
            <a:r>
              <a:rPr lang="fr-FR" sz="900" dirty="0">
                <a:latin typeface="Calibri" pitchFamily="34" charset="0"/>
                <a:cs typeface="Calibri" pitchFamily="34" charset="0"/>
              </a:rPr>
              <a:t> = </a:t>
            </a:r>
            <a:r>
              <a:rPr lang="fr-FR" sz="900" dirty="0" err="1">
                <a:latin typeface="Calibri" pitchFamily="34" charset="0"/>
                <a:cs typeface="Calibri" pitchFamily="34" charset="0"/>
              </a:rPr>
              <a:t>height</a:t>
            </a:r>
            <a:r>
              <a:rPr lang="fr-FR" sz="900" dirty="0">
                <a:latin typeface="Calibri" pitchFamily="34" charset="0"/>
                <a:cs typeface="Calibri" pitchFamily="34" charset="0"/>
              </a:rPr>
              <a:t>/2;</a:t>
            </a:r>
          </a:p>
          <a:p>
            <a:r>
              <a:rPr lang="fr-FR" sz="900" dirty="0">
                <a:latin typeface="Calibri" pitchFamily="34" charset="0"/>
                <a:cs typeface="Calibri" pitchFamily="34" charset="0"/>
              </a:rPr>
              <a:t>  </a:t>
            </a:r>
            <a:r>
              <a:rPr lang="fr-FR" sz="900" dirty="0" err="1">
                <a:latin typeface="Calibri" pitchFamily="34" charset="0"/>
                <a:cs typeface="Calibri" pitchFamily="34" charset="0"/>
              </a:rPr>
              <a:t>ball_x</a:t>
            </a:r>
            <a:r>
              <a:rPr lang="fr-FR" sz="900" dirty="0">
                <a:latin typeface="Calibri" pitchFamily="34" charset="0"/>
                <a:cs typeface="Calibri" pitchFamily="34" charset="0"/>
              </a:rPr>
              <a:t> = 1;</a:t>
            </a:r>
          </a:p>
          <a:p>
            <a:r>
              <a:rPr lang="fr-FR" sz="900" dirty="0">
                <a:latin typeface="Calibri" pitchFamily="34" charset="0"/>
                <a:cs typeface="Calibri" pitchFamily="34" charset="0"/>
              </a:rPr>
              <a:t>  </a:t>
            </a:r>
          </a:p>
          <a:p>
            <a:r>
              <a:rPr lang="fr-FR" sz="900" b="1" dirty="0">
                <a:solidFill>
                  <a:srgbClr val="FF0000"/>
                </a:solidFill>
                <a:latin typeface="Calibri" pitchFamily="34" charset="0"/>
                <a:cs typeface="Calibri" pitchFamily="34" charset="0"/>
              </a:rPr>
              <a:t>  // Open the port </a:t>
            </a:r>
            <a:r>
              <a:rPr lang="fr-FR" sz="900" b="1" dirty="0" err="1">
                <a:solidFill>
                  <a:srgbClr val="FF0000"/>
                </a:solidFill>
                <a:latin typeface="Calibri" pitchFamily="34" charset="0"/>
                <a:cs typeface="Calibri" pitchFamily="34" charset="0"/>
              </a:rPr>
              <a:t>that</a:t>
            </a:r>
            <a:r>
              <a:rPr lang="fr-FR" sz="900" b="1" dirty="0">
                <a:solidFill>
                  <a:srgbClr val="FF0000"/>
                </a:solidFill>
                <a:latin typeface="Calibri" pitchFamily="34" charset="0"/>
                <a:cs typeface="Calibri" pitchFamily="34" charset="0"/>
              </a:rPr>
              <a:t> the </a:t>
            </a:r>
            <a:r>
              <a:rPr lang="fr-FR" sz="900" b="1" dirty="0" err="1">
                <a:solidFill>
                  <a:srgbClr val="FF0000"/>
                </a:solidFill>
                <a:latin typeface="Calibri" pitchFamily="34" charset="0"/>
                <a:cs typeface="Calibri" pitchFamily="34" charset="0"/>
              </a:rPr>
              <a:t>board</a:t>
            </a:r>
            <a:r>
              <a:rPr lang="fr-FR" sz="900" b="1" dirty="0">
                <a:solidFill>
                  <a:srgbClr val="FF0000"/>
                </a:solidFill>
                <a:latin typeface="Calibri" pitchFamily="34" charset="0"/>
                <a:cs typeface="Calibri" pitchFamily="34" charset="0"/>
              </a:rPr>
              <a:t> </a:t>
            </a:r>
            <a:r>
              <a:rPr lang="fr-FR" sz="900" b="1" dirty="0" err="1">
                <a:solidFill>
                  <a:srgbClr val="FF0000"/>
                </a:solidFill>
                <a:latin typeface="Calibri" pitchFamily="34" charset="0"/>
                <a:cs typeface="Calibri" pitchFamily="34" charset="0"/>
              </a:rPr>
              <a:t>is</a:t>
            </a:r>
            <a:r>
              <a:rPr lang="fr-FR" sz="900" b="1" dirty="0">
                <a:solidFill>
                  <a:srgbClr val="FF0000"/>
                </a:solidFill>
                <a:latin typeface="Calibri" pitchFamily="34" charset="0"/>
                <a:cs typeface="Calibri" pitchFamily="34" charset="0"/>
              </a:rPr>
              <a:t> </a:t>
            </a:r>
            <a:r>
              <a:rPr lang="fr-FR" sz="900" b="1" dirty="0" err="1">
                <a:solidFill>
                  <a:srgbClr val="FF0000"/>
                </a:solidFill>
                <a:latin typeface="Calibri" pitchFamily="34" charset="0"/>
                <a:cs typeface="Calibri" pitchFamily="34" charset="0"/>
              </a:rPr>
              <a:t>connected</a:t>
            </a:r>
            <a:r>
              <a:rPr lang="fr-FR" sz="900" b="1" dirty="0">
                <a:solidFill>
                  <a:srgbClr val="FF0000"/>
                </a:solidFill>
                <a:latin typeface="Calibri" pitchFamily="34" charset="0"/>
                <a:cs typeface="Calibri" pitchFamily="34" charset="0"/>
              </a:rPr>
              <a:t> to and use the </a:t>
            </a:r>
            <a:r>
              <a:rPr lang="fr-FR" sz="900" b="1" dirty="0" err="1">
                <a:solidFill>
                  <a:srgbClr val="FF0000"/>
                </a:solidFill>
                <a:latin typeface="Calibri" pitchFamily="34" charset="0"/>
                <a:cs typeface="Calibri" pitchFamily="34" charset="0"/>
              </a:rPr>
              <a:t>same</a:t>
            </a:r>
            <a:r>
              <a:rPr lang="fr-FR" sz="900" b="1" dirty="0">
                <a:solidFill>
                  <a:srgbClr val="FF0000"/>
                </a:solidFill>
                <a:latin typeface="Calibri" pitchFamily="34" charset="0"/>
                <a:cs typeface="Calibri" pitchFamily="34" charset="0"/>
              </a:rPr>
              <a:t> speed (19200 bps)</a:t>
            </a:r>
          </a:p>
          <a:p>
            <a:r>
              <a:rPr lang="fr-FR" sz="900" b="1" dirty="0">
                <a:solidFill>
                  <a:srgbClr val="FF0000"/>
                </a:solidFill>
                <a:latin typeface="Calibri" pitchFamily="34" charset="0"/>
                <a:cs typeface="Calibri" pitchFamily="34" charset="0"/>
              </a:rPr>
              <a:t>  port = new Serial(</a:t>
            </a:r>
            <a:r>
              <a:rPr lang="fr-FR" sz="900" b="1" dirty="0" err="1">
                <a:solidFill>
                  <a:srgbClr val="FF0000"/>
                </a:solidFill>
                <a:latin typeface="Calibri" pitchFamily="34" charset="0"/>
                <a:cs typeface="Calibri" pitchFamily="34" charset="0"/>
              </a:rPr>
              <a:t>this</a:t>
            </a:r>
            <a:r>
              <a:rPr lang="fr-FR" sz="900" b="1" dirty="0">
                <a:solidFill>
                  <a:srgbClr val="FF0000"/>
                </a:solidFill>
                <a:latin typeface="Calibri" pitchFamily="34" charset="0"/>
                <a:cs typeface="Calibri" pitchFamily="34" charset="0"/>
              </a:rPr>
              <a:t>, </a:t>
            </a:r>
            <a:r>
              <a:rPr lang="fr-FR" sz="900" b="1" dirty="0" err="1">
                <a:solidFill>
                  <a:srgbClr val="FF0000"/>
                </a:solidFill>
                <a:latin typeface="Calibri" pitchFamily="34" charset="0"/>
                <a:cs typeface="Calibri" pitchFamily="34" charset="0"/>
              </a:rPr>
              <a:t>portname</a:t>
            </a:r>
            <a:r>
              <a:rPr lang="fr-FR" sz="900" b="1" dirty="0">
                <a:solidFill>
                  <a:srgbClr val="FF0000"/>
                </a:solidFill>
                <a:latin typeface="Calibri" pitchFamily="34" charset="0"/>
                <a:cs typeface="Calibri" pitchFamily="34" charset="0"/>
              </a:rPr>
              <a:t>, 19200);</a:t>
            </a:r>
          </a:p>
          <a:p>
            <a:endParaRPr lang="fr-FR" sz="900" dirty="0">
              <a:latin typeface="Calibri" pitchFamily="34" charset="0"/>
              <a:cs typeface="Calibri" pitchFamily="34" charset="0"/>
            </a:endParaRPr>
          </a:p>
          <a:p>
            <a:r>
              <a:rPr lang="fr-FR" sz="900" dirty="0">
                <a:latin typeface="Calibri" pitchFamily="34" charset="0"/>
                <a:cs typeface="Calibri" pitchFamily="34" charset="0"/>
              </a:rPr>
              <a:t>}</a:t>
            </a:r>
          </a:p>
          <a:p>
            <a:endParaRPr lang="fr-FR" sz="900" dirty="0">
              <a:latin typeface="Calibri" pitchFamily="34" charset="0"/>
              <a:cs typeface="Calibri" pitchFamily="34" charset="0"/>
            </a:endParaRPr>
          </a:p>
        </p:txBody>
      </p:sp>
      <p:sp>
        <p:nvSpPr>
          <p:cNvPr id="8" name="Rectangle 7"/>
          <p:cNvSpPr/>
          <p:nvPr/>
        </p:nvSpPr>
        <p:spPr>
          <a:xfrm>
            <a:off x="2357422" y="500042"/>
            <a:ext cx="4572000" cy="6047809"/>
          </a:xfrm>
          <a:prstGeom prst="rect">
            <a:avLst/>
          </a:prstGeom>
        </p:spPr>
        <p:txBody>
          <a:bodyPr>
            <a:spAutoFit/>
          </a:bodyPr>
          <a:lstStyle/>
          <a:p>
            <a:r>
              <a:rPr lang="fr-FR" sz="900" dirty="0" err="1">
                <a:latin typeface="Calibri" pitchFamily="34" charset="0"/>
                <a:cs typeface="Calibri" pitchFamily="34" charset="0"/>
              </a:rPr>
              <a:t>void</a:t>
            </a:r>
            <a:r>
              <a:rPr lang="fr-FR" sz="900" dirty="0">
                <a:latin typeface="Calibri" pitchFamily="34" charset="0"/>
                <a:cs typeface="Calibri" pitchFamily="34" charset="0"/>
              </a:rPr>
              <a:t> </a:t>
            </a:r>
            <a:r>
              <a:rPr lang="fr-FR" sz="900" dirty="0" err="1">
                <a:latin typeface="Calibri" pitchFamily="34" charset="0"/>
                <a:cs typeface="Calibri" pitchFamily="34" charset="0"/>
              </a:rPr>
              <a:t>draw</a:t>
            </a:r>
            <a:r>
              <a:rPr lang="fr-FR" sz="900" dirty="0">
                <a:latin typeface="Calibri" pitchFamily="34" charset="0"/>
                <a:cs typeface="Calibri" pitchFamily="34" charset="0"/>
              </a:rPr>
              <a:t>() </a:t>
            </a:r>
          </a:p>
          <a:p>
            <a:r>
              <a:rPr lang="fr-FR" sz="900" dirty="0">
                <a:latin typeface="Calibri" pitchFamily="34" charset="0"/>
                <a:cs typeface="Calibri" pitchFamily="34" charset="0"/>
              </a:rPr>
              <a:t>{</a:t>
            </a:r>
          </a:p>
          <a:p>
            <a:r>
              <a:rPr lang="fr-FR" sz="900" dirty="0">
                <a:latin typeface="Calibri" pitchFamily="34" charset="0"/>
                <a:cs typeface="Calibri" pitchFamily="34" charset="0"/>
              </a:rPr>
              <a:t>  background(51);</a:t>
            </a:r>
          </a:p>
          <a:p>
            <a:r>
              <a:rPr lang="fr-FR" sz="900" dirty="0">
                <a:latin typeface="Calibri" pitchFamily="34" charset="0"/>
                <a:cs typeface="Calibri" pitchFamily="34" charset="0"/>
              </a:rPr>
              <a:t>    </a:t>
            </a:r>
            <a:r>
              <a:rPr lang="fr-FR" sz="900" dirty="0" err="1">
                <a:latin typeface="Calibri" pitchFamily="34" charset="0"/>
                <a:cs typeface="Calibri" pitchFamily="34" charset="0"/>
              </a:rPr>
              <a:t>ball_x</a:t>
            </a:r>
            <a:r>
              <a:rPr lang="fr-FR" sz="900" dirty="0">
                <a:latin typeface="Calibri" pitchFamily="34" charset="0"/>
                <a:cs typeface="Calibri" pitchFamily="34" charset="0"/>
              </a:rPr>
              <a:t> += </a:t>
            </a:r>
            <a:r>
              <a:rPr lang="fr-FR" sz="900" dirty="0" err="1">
                <a:latin typeface="Calibri" pitchFamily="34" charset="0"/>
                <a:cs typeface="Calibri" pitchFamily="34" charset="0"/>
              </a:rPr>
              <a:t>ball_dir</a:t>
            </a:r>
            <a:r>
              <a:rPr lang="fr-FR" sz="900" dirty="0">
                <a:latin typeface="Calibri" pitchFamily="34" charset="0"/>
                <a:cs typeface="Calibri" pitchFamily="34" charset="0"/>
              </a:rPr>
              <a:t> * 1.0;</a:t>
            </a:r>
          </a:p>
          <a:p>
            <a:r>
              <a:rPr lang="fr-FR" sz="900" dirty="0">
                <a:latin typeface="Calibri" pitchFamily="34" charset="0"/>
                <a:cs typeface="Calibri" pitchFamily="34" charset="0"/>
              </a:rPr>
              <a:t>  </a:t>
            </a:r>
            <a:r>
              <a:rPr lang="fr-FR" sz="900" dirty="0" err="1">
                <a:latin typeface="Calibri" pitchFamily="34" charset="0"/>
                <a:cs typeface="Calibri" pitchFamily="34" charset="0"/>
              </a:rPr>
              <a:t>ball_y</a:t>
            </a:r>
            <a:r>
              <a:rPr lang="fr-FR" sz="900" dirty="0">
                <a:latin typeface="Calibri" pitchFamily="34" charset="0"/>
                <a:cs typeface="Calibri" pitchFamily="34" charset="0"/>
              </a:rPr>
              <a:t> += </a:t>
            </a:r>
            <a:r>
              <a:rPr lang="fr-FR" sz="900" dirty="0" err="1">
                <a:latin typeface="Calibri" pitchFamily="34" charset="0"/>
                <a:cs typeface="Calibri" pitchFamily="34" charset="0"/>
              </a:rPr>
              <a:t>dy</a:t>
            </a:r>
            <a:r>
              <a:rPr lang="fr-FR" sz="900" dirty="0">
                <a:latin typeface="Calibri" pitchFamily="34" charset="0"/>
                <a:cs typeface="Calibri" pitchFamily="34" charset="0"/>
              </a:rPr>
              <a:t>;</a:t>
            </a:r>
          </a:p>
          <a:p>
            <a:r>
              <a:rPr lang="fr-FR" sz="900" dirty="0">
                <a:latin typeface="Calibri" pitchFamily="34" charset="0"/>
                <a:cs typeface="Calibri" pitchFamily="34" charset="0"/>
              </a:rPr>
              <a:t>  if(</a:t>
            </a:r>
            <a:r>
              <a:rPr lang="fr-FR" sz="900" dirty="0" err="1">
                <a:latin typeface="Calibri" pitchFamily="34" charset="0"/>
                <a:cs typeface="Calibri" pitchFamily="34" charset="0"/>
              </a:rPr>
              <a:t>ball_x</a:t>
            </a:r>
            <a:r>
              <a:rPr lang="fr-FR" sz="900" dirty="0">
                <a:latin typeface="Calibri" pitchFamily="34" charset="0"/>
                <a:cs typeface="Calibri" pitchFamily="34" charset="0"/>
              </a:rPr>
              <a:t> &gt; </a:t>
            </a:r>
            <a:r>
              <a:rPr lang="fr-FR" sz="900" dirty="0" err="1">
                <a:latin typeface="Calibri" pitchFamily="34" charset="0"/>
                <a:cs typeface="Calibri" pitchFamily="34" charset="0"/>
              </a:rPr>
              <a:t>width</a:t>
            </a:r>
            <a:r>
              <a:rPr lang="fr-FR" sz="900" dirty="0">
                <a:latin typeface="Calibri" pitchFamily="34" charset="0"/>
                <a:cs typeface="Calibri" pitchFamily="34" charset="0"/>
              </a:rPr>
              <a:t>+</a:t>
            </a:r>
            <a:r>
              <a:rPr lang="fr-FR" sz="900" dirty="0" err="1">
                <a:latin typeface="Calibri" pitchFamily="34" charset="0"/>
                <a:cs typeface="Calibri" pitchFamily="34" charset="0"/>
              </a:rPr>
              <a:t>ball_size</a:t>
            </a:r>
            <a:r>
              <a:rPr lang="fr-FR" sz="900" dirty="0">
                <a:latin typeface="Calibri" pitchFamily="34" charset="0"/>
                <a:cs typeface="Calibri" pitchFamily="34" charset="0"/>
              </a:rPr>
              <a:t>) {</a:t>
            </a:r>
          </a:p>
          <a:p>
            <a:r>
              <a:rPr lang="fr-FR" sz="900" dirty="0">
                <a:latin typeface="Calibri" pitchFamily="34" charset="0"/>
                <a:cs typeface="Calibri" pitchFamily="34" charset="0"/>
              </a:rPr>
              <a:t>    </a:t>
            </a:r>
            <a:r>
              <a:rPr lang="fr-FR" sz="900" dirty="0" err="1">
                <a:latin typeface="Calibri" pitchFamily="34" charset="0"/>
                <a:cs typeface="Calibri" pitchFamily="34" charset="0"/>
              </a:rPr>
              <a:t>ball_x</a:t>
            </a:r>
            <a:r>
              <a:rPr lang="fr-FR" sz="900" dirty="0">
                <a:latin typeface="Calibri" pitchFamily="34" charset="0"/>
                <a:cs typeface="Calibri" pitchFamily="34" charset="0"/>
              </a:rPr>
              <a:t> = -</a:t>
            </a:r>
            <a:r>
              <a:rPr lang="fr-FR" sz="900" dirty="0" err="1">
                <a:latin typeface="Calibri" pitchFamily="34" charset="0"/>
                <a:cs typeface="Calibri" pitchFamily="34" charset="0"/>
              </a:rPr>
              <a:t>width</a:t>
            </a:r>
            <a:r>
              <a:rPr lang="fr-FR" sz="900" dirty="0">
                <a:latin typeface="Calibri" pitchFamily="34" charset="0"/>
                <a:cs typeface="Calibri" pitchFamily="34" charset="0"/>
              </a:rPr>
              <a:t>/2 - </a:t>
            </a:r>
            <a:r>
              <a:rPr lang="fr-FR" sz="900" dirty="0" err="1">
                <a:latin typeface="Calibri" pitchFamily="34" charset="0"/>
                <a:cs typeface="Calibri" pitchFamily="34" charset="0"/>
              </a:rPr>
              <a:t>ball_size</a:t>
            </a:r>
            <a:r>
              <a:rPr lang="fr-FR" sz="900" dirty="0">
                <a:latin typeface="Calibri" pitchFamily="34" charset="0"/>
                <a:cs typeface="Calibri" pitchFamily="34" charset="0"/>
              </a:rPr>
              <a:t>;</a:t>
            </a:r>
          </a:p>
          <a:p>
            <a:r>
              <a:rPr lang="fr-FR" sz="900" dirty="0">
                <a:latin typeface="Calibri" pitchFamily="34" charset="0"/>
                <a:cs typeface="Calibri" pitchFamily="34" charset="0"/>
              </a:rPr>
              <a:t>    </a:t>
            </a:r>
            <a:r>
              <a:rPr lang="fr-FR" sz="900" dirty="0" err="1">
                <a:latin typeface="Calibri" pitchFamily="34" charset="0"/>
                <a:cs typeface="Calibri" pitchFamily="34" charset="0"/>
              </a:rPr>
              <a:t>ball_y</a:t>
            </a:r>
            <a:r>
              <a:rPr lang="fr-FR" sz="900" dirty="0">
                <a:latin typeface="Calibri" pitchFamily="34" charset="0"/>
                <a:cs typeface="Calibri" pitchFamily="34" charset="0"/>
              </a:rPr>
              <a:t> = </a:t>
            </a:r>
            <a:r>
              <a:rPr lang="fr-FR" sz="900" dirty="0" err="1">
                <a:latin typeface="Calibri" pitchFamily="34" charset="0"/>
                <a:cs typeface="Calibri" pitchFamily="34" charset="0"/>
              </a:rPr>
              <a:t>random</a:t>
            </a:r>
            <a:r>
              <a:rPr lang="fr-FR" sz="900" dirty="0">
                <a:latin typeface="Calibri" pitchFamily="34" charset="0"/>
                <a:cs typeface="Calibri" pitchFamily="34" charset="0"/>
              </a:rPr>
              <a:t>(0, </a:t>
            </a:r>
            <a:r>
              <a:rPr lang="fr-FR" sz="900" dirty="0" err="1">
                <a:latin typeface="Calibri" pitchFamily="34" charset="0"/>
                <a:cs typeface="Calibri" pitchFamily="34" charset="0"/>
              </a:rPr>
              <a:t>height</a:t>
            </a:r>
            <a:r>
              <a:rPr lang="fr-FR" sz="900" dirty="0">
                <a:latin typeface="Calibri" pitchFamily="34" charset="0"/>
                <a:cs typeface="Calibri" pitchFamily="34" charset="0"/>
              </a:rPr>
              <a:t>);</a:t>
            </a:r>
          </a:p>
          <a:p>
            <a:r>
              <a:rPr lang="fr-FR" sz="900" dirty="0">
                <a:latin typeface="Calibri" pitchFamily="34" charset="0"/>
                <a:cs typeface="Calibri" pitchFamily="34" charset="0"/>
              </a:rPr>
              <a:t>    </a:t>
            </a:r>
            <a:r>
              <a:rPr lang="fr-FR" sz="900" dirty="0" err="1">
                <a:latin typeface="Calibri" pitchFamily="34" charset="0"/>
                <a:cs typeface="Calibri" pitchFamily="34" charset="0"/>
              </a:rPr>
              <a:t>dy</a:t>
            </a:r>
            <a:r>
              <a:rPr lang="fr-FR" sz="900" dirty="0">
                <a:latin typeface="Calibri" pitchFamily="34" charset="0"/>
                <a:cs typeface="Calibri" pitchFamily="34" charset="0"/>
              </a:rPr>
              <a:t> = 0;</a:t>
            </a:r>
          </a:p>
          <a:p>
            <a:r>
              <a:rPr lang="fr-FR" sz="900" dirty="0">
                <a:latin typeface="Calibri" pitchFamily="34" charset="0"/>
                <a:cs typeface="Calibri" pitchFamily="34" charset="0"/>
              </a:rPr>
              <a:t>  }</a:t>
            </a:r>
          </a:p>
          <a:p>
            <a:r>
              <a:rPr lang="fr-FR" sz="900" dirty="0">
                <a:latin typeface="Calibri" pitchFamily="34" charset="0"/>
                <a:cs typeface="Calibri" pitchFamily="34" charset="0"/>
              </a:rPr>
              <a:t> if (</a:t>
            </a:r>
            <a:r>
              <a:rPr lang="fr-FR" sz="900" dirty="0" err="1">
                <a:latin typeface="Calibri" pitchFamily="34" charset="0"/>
                <a:cs typeface="Calibri" pitchFamily="34" charset="0"/>
              </a:rPr>
              <a:t>port.available</a:t>
            </a:r>
            <a:r>
              <a:rPr lang="fr-FR" sz="900" dirty="0">
                <a:latin typeface="Calibri" pitchFamily="34" charset="0"/>
                <a:cs typeface="Calibri" pitchFamily="34" charset="0"/>
              </a:rPr>
              <a:t>() &gt; 0) {  // If data </a:t>
            </a:r>
            <a:r>
              <a:rPr lang="fr-FR" sz="900" dirty="0" err="1">
                <a:latin typeface="Calibri" pitchFamily="34" charset="0"/>
                <a:cs typeface="Calibri" pitchFamily="34" charset="0"/>
              </a:rPr>
              <a:t>is</a:t>
            </a:r>
            <a:r>
              <a:rPr lang="fr-FR" sz="900" dirty="0">
                <a:latin typeface="Calibri" pitchFamily="34" charset="0"/>
                <a:cs typeface="Calibri" pitchFamily="34" charset="0"/>
              </a:rPr>
              <a:t> </a:t>
            </a:r>
            <a:r>
              <a:rPr lang="fr-FR" sz="900" dirty="0" err="1">
                <a:latin typeface="Calibri" pitchFamily="34" charset="0"/>
                <a:cs typeface="Calibri" pitchFamily="34" charset="0"/>
              </a:rPr>
              <a:t>available</a:t>
            </a:r>
            <a:r>
              <a:rPr lang="fr-FR" sz="900" dirty="0">
                <a:latin typeface="Calibri" pitchFamily="34" charset="0"/>
                <a:cs typeface="Calibri" pitchFamily="34" charset="0"/>
              </a:rPr>
              <a:t>,</a:t>
            </a:r>
          </a:p>
          <a:p>
            <a:r>
              <a:rPr lang="fr-FR" sz="900" dirty="0">
                <a:latin typeface="Calibri" pitchFamily="34" charset="0"/>
                <a:cs typeface="Calibri" pitchFamily="34" charset="0"/>
              </a:rPr>
              <a:t>    </a:t>
            </a:r>
            <a:r>
              <a:rPr lang="fr-FR" sz="900" dirty="0" err="1">
                <a:latin typeface="Calibri" pitchFamily="34" charset="0"/>
                <a:cs typeface="Calibri" pitchFamily="34" charset="0"/>
              </a:rPr>
              <a:t>paddle_ppos</a:t>
            </a:r>
            <a:r>
              <a:rPr lang="fr-FR" sz="900" dirty="0">
                <a:latin typeface="Calibri" pitchFamily="34" charset="0"/>
                <a:cs typeface="Calibri" pitchFamily="34" charset="0"/>
              </a:rPr>
              <a:t> = </a:t>
            </a:r>
            <a:r>
              <a:rPr lang="fr-FR" sz="900" dirty="0" err="1">
                <a:latin typeface="Calibri" pitchFamily="34" charset="0"/>
                <a:cs typeface="Calibri" pitchFamily="34" charset="0"/>
              </a:rPr>
              <a:t>paddle_pos</a:t>
            </a:r>
            <a:r>
              <a:rPr lang="fr-FR" sz="900" dirty="0">
                <a:latin typeface="Calibri" pitchFamily="34" charset="0"/>
                <a:cs typeface="Calibri" pitchFamily="34" charset="0"/>
              </a:rPr>
              <a:t>;      // </a:t>
            </a:r>
            <a:r>
              <a:rPr lang="fr-FR" sz="900" dirty="0" err="1">
                <a:latin typeface="Calibri" pitchFamily="34" charset="0"/>
                <a:cs typeface="Calibri" pitchFamily="34" charset="0"/>
              </a:rPr>
              <a:t>save</a:t>
            </a:r>
            <a:r>
              <a:rPr lang="fr-FR" sz="900" dirty="0">
                <a:latin typeface="Calibri" pitchFamily="34" charset="0"/>
                <a:cs typeface="Calibri" pitchFamily="34" charset="0"/>
              </a:rPr>
              <a:t> </a:t>
            </a:r>
            <a:r>
              <a:rPr lang="fr-FR" sz="900" dirty="0" err="1">
                <a:latin typeface="Calibri" pitchFamily="34" charset="0"/>
                <a:cs typeface="Calibri" pitchFamily="34" charset="0"/>
              </a:rPr>
              <a:t>old</a:t>
            </a:r>
            <a:r>
              <a:rPr lang="fr-FR" sz="900" dirty="0">
                <a:latin typeface="Calibri" pitchFamily="34" charset="0"/>
                <a:cs typeface="Calibri" pitchFamily="34" charset="0"/>
              </a:rPr>
              <a:t> position</a:t>
            </a:r>
          </a:p>
          <a:p>
            <a:r>
              <a:rPr lang="fr-FR" sz="900" dirty="0">
                <a:latin typeface="Calibri" pitchFamily="34" charset="0"/>
                <a:cs typeface="Calibri" pitchFamily="34" charset="0"/>
              </a:rPr>
              <a:t>    </a:t>
            </a:r>
            <a:r>
              <a:rPr lang="fr-FR" sz="900" dirty="0" err="1">
                <a:latin typeface="Calibri" pitchFamily="34" charset="0"/>
                <a:cs typeface="Calibri" pitchFamily="34" charset="0"/>
              </a:rPr>
              <a:t>paddle_pos</a:t>
            </a:r>
            <a:r>
              <a:rPr lang="fr-FR" sz="900" dirty="0">
                <a:latin typeface="Calibri" pitchFamily="34" charset="0"/>
                <a:cs typeface="Calibri" pitchFamily="34" charset="0"/>
              </a:rPr>
              <a:t> = </a:t>
            </a:r>
            <a:r>
              <a:rPr lang="fr-FR" sz="900" b="1" dirty="0" err="1">
                <a:solidFill>
                  <a:srgbClr val="FF0000"/>
                </a:solidFill>
                <a:latin typeface="Calibri" pitchFamily="34" charset="0"/>
                <a:cs typeface="Calibri" pitchFamily="34" charset="0"/>
              </a:rPr>
              <a:t>port.read</a:t>
            </a:r>
            <a:r>
              <a:rPr lang="fr-FR" sz="900" b="1" dirty="0">
                <a:solidFill>
                  <a:srgbClr val="FF0000"/>
                </a:solidFill>
                <a:latin typeface="Calibri" pitchFamily="34" charset="0"/>
                <a:cs typeface="Calibri" pitchFamily="34" charset="0"/>
              </a:rPr>
              <a:t>();      </a:t>
            </a:r>
            <a:r>
              <a:rPr lang="fr-FR" sz="900" dirty="0">
                <a:latin typeface="Calibri" pitchFamily="34" charset="0"/>
                <a:cs typeface="Calibri" pitchFamily="34" charset="0"/>
              </a:rPr>
              <a:t>// </a:t>
            </a:r>
            <a:r>
              <a:rPr lang="fr-FR" sz="900" dirty="0" err="1">
                <a:latin typeface="Calibri" pitchFamily="34" charset="0"/>
                <a:cs typeface="Calibri" pitchFamily="34" charset="0"/>
              </a:rPr>
              <a:t>read</a:t>
            </a:r>
            <a:r>
              <a:rPr lang="fr-FR" sz="900" dirty="0">
                <a:latin typeface="Calibri" pitchFamily="34" charset="0"/>
                <a:cs typeface="Calibri" pitchFamily="34" charset="0"/>
              </a:rPr>
              <a:t> </a:t>
            </a:r>
            <a:r>
              <a:rPr lang="fr-FR" sz="900" dirty="0" err="1">
                <a:latin typeface="Calibri" pitchFamily="34" charset="0"/>
                <a:cs typeface="Calibri" pitchFamily="34" charset="0"/>
              </a:rPr>
              <a:t>it</a:t>
            </a:r>
            <a:r>
              <a:rPr lang="fr-FR" sz="900" dirty="0">
                <a:latin typeface="Calibri" pitchFamily="34" charset="0"/>
                <a:cs typeface="Calibri" pitchFamily="34" charset="0"/>
              </a:rPr>
              <a:t> and store </a:t>
            </a:r>
            <a:r>
              <a:rPr lang="fr-FR" sz="900" dirty="0" err="1">
                <a:latin typeface="Calibri" pitchFamily="34" charset="0"/>
                <a:cs typeface="Calibri" pitchFamily="34" charset="0"/>
              </a:rPr>
              <a:t>it</a:t>
            </a:r>
            <a:r>
              <a:rPr lang="fr-FR" sz="900" dirty="0">
                <a:latin typeface="Calibri" pitchFamily="34" charset="0"/>
                <a:cs typeface="Calibri" pitchFamily="34" charset="0"/>
              </a:rPr>
              <a:t> as the new pos</a:t>
            </a:r>
          </a:p>
          <a:p>
            <a:r>
              <a:rPr lang="fr-FR" sz="900" dirty="0">
                <a:latin typeface="Calibri" pitchFamily="34" charset="0"/>
                <a:cs typeface="Calibri" pitchFamily="34" charset="0"/>
              </a:rPr>
              <a:t>   </a:t>
            </a:r>
            <a:r>
              <a:rPr lang="fr-FR" sz="900" dirty="0" err="1">
                <a:latin typeface="Calibri" pitchFamily="34" charset="0"/>
                <a:cs typeface="Calibri" pitchFamily="34" charset="0"/>
              </a:rPr>
              <a:t>paddle_pos</a:t>
            </a:r>
            <a:r>
              <a:rPr lang="fr-FR" sz="900" dirty="0">
                <a:latin typeface="Calibri" pitchFamily="34" charset="0"/>
                <a:cs typeface="Calibri" pitchFamily="34" charset="0"/>
              </a:rPr>
              <a:t> = </a:t>
            </a:r>
            <a:r>
              <a:rPr lang="fr-FR" sz="900" dirty="0" err="1">
                <a:latin typeface="Calibri" pitchFamily="34" charset="0"/>
                <a:cs typeface="Calibri" pitchFamily="34" charset="0"/>
              </a:rPr>
              <a:t>paddle_pos</a:t>
            </a:r>
            <a:r>
              <a:rPr lang="fr-FR" sz="900" dirty="0">
                <a:latin typeface="Calibri" pitchFamily="34" charset="0"/>
                <a:cs typeface="Calibri" pitchFamily="34" charset="0"/>
              </a:rPr>
              <a:t> *2; //pour avoir les valeurs de 0 à 255</a:t>
            </a:r>
          </a:p>
          <a:p>
            <a:r>
              <a:rPr lang="fr-FR" sz="900" dirty="0">
                <a:latin typeface="Calibri" pitchFamily="34" charset="0"/>
                <a:cs typeface="Calibri" pitchFamily="34" charset="0"/>
              </a:rPr>
              <a:t>    </a:t>
            </a:r>
            <a:r>
              <a:rPr lang="fr-FR" sz="900" dirty="0" err="1">
                <a:latin typeface="Calibri" pitchFamily="34" charset="0"/>
                <a:cs typeface="Calibri" pitchFamily="34" charset="0"/>
              </a:rPr>
              <a:t>println</a:t>
            </a:r>
            <a:r>
              <a:rPr lang="fr-FR" sz="900" dirty="0">
                <a:latin typeface="Calibri" pitchFamily="34" charset="0"/>
                <a:cs typeface="Calibri" pitchFamily="34" charset="0"/>
              </a:rPr>
              <a:t>(</a:t>
            </a:r>
            <a:r>
              <a:rPr lang="fr-FR" sz="900" dirty="0" err="1">
                <a:latin typeface="Calibri" pitchFamily="34" charset="0"/>
                <a:cs typeface="Calibri" pitchFamily="34" charset="0"/>
              </a:rPr>
              <a:t>paddle_pos</a:t>
            </a:r>
            <a:r>
              <a:rPr lang="fr-FR" sz="900" dirty="0">
                <a:latin typeface="Calibri" pitchFamily="34" charset="0"/>
                <a:cs typeface="Calibri" pitchFamily="34" charset="0"/>
              </a:rPr>
              <a:t>); </a:t>
            </a:r>
          </a:p>
          <a:p>
            <a:r>
              <a:rPr lang="fr-FR" sz="900" dirty="0">
                <a:latin typeface="Calibri" pitchFamily="34" charset="0"/>
                <a:cs typeface="Calibri" pitchFamily="34" charset="0"/>
              </a:rPr>
              <a:t>  }</a:t>
            </a:r>
          </a:p>
          <a:p>
            <a:r>
              <a:rPr lang="fr-FR" sz="900" dirty="0">
                <a:latin typeface="Calibri" pitchFamily="34" charset="0"/>
                <a:cs typeface="Calibri" pitchFamily="34" charset="0"/>
              </a:rPr>
              <a:t>  // </a:t>
            </a:r>
            <a:r>
              <a:rPr lang="fr-FR" sz="900" dirty="0" err="1">
                <a:latin typeface="Calibri" pitchFamily="34" charset="0"/>
                <a:cs typeface="Calibri" pitchFamily="34" charset="0"/>
              </a:rPr>
              <a:t>Constrain</a:t>
            </a:r>
            <a:r>
              <a:rPr lang="fr-FR" sz="900" dirty="0">
                <a:latin typeface="Calibri" pitchFamily="34" charset="0"/>
                <a:cs typeface="Calibri" pitchFamily="34" charset="0"/>
              </a:rPr>
              <a:t> </a:t>
            </a:r>
            <a:r>
              <a:rPr lang="fr-FR" sz="900" dirty="0" err="1">
                <a:latin typeface="Calibri" pitchFamily="34" charset="0"/>
                <a:cs typeface="Calibri" pitchFamily="34" charset="0"/>
              </a:rPr>
              <a:t>paddle</a:t>
            </a:r>
            <a:r>
              <a:rPr lang="fr-FR" sz="900" dirty="0">
                <a:latin typeface="Calibri" pitchFamily="34" charset="0"/>
                <a:cs typeface="Calibri" pitchFamily="34" charset="0"/>
              </a:rPr>
              <a:t> to </a:t>
            </a:r>
            <a:r>
              <a:rPr lang="fr-FR" sz="900" dirty="0" err="1">
                <a:latin typeface="Calibri" pitchFamily="34" charset="0"/>
                <a:cs typeface="Calibri" pitchFamily="34" charset="0"/>
              </a:rPr>
              <a:t>screen</a:t>
            </a:r>
            <a:endParaRPr lang="fr-FR" sz="900" dirty="0">
              <a:latin typeface="Calibri" pitchFamily="34" charset="0"/>
              <a:cs typeface="Calibri" pitchFamily="34" charset="0"/>
            </a:endParaRPr>
          </a:p>
          <a:p>
            <a:r>
              <a:rPr lang="fr-FR" sz="900" dirty="0">
                <a:latin typeface="Calibri" pitchFamily="34" charset="0"/>
                <a:cs typeface="Calibri" pitchFamily="34" charset="0"/>
              </a:rPr>
              <a:t>  </a:t>
            </a:r>
            <a:r>
              <a:rPr lang="fr-FR" sz="900" dirty="0" err="1">
                <a:latin typeface="Calibri" pitchFamily="34" charset="0"/>
                <a:cs typeface="Calibri" pitchFamily="34" charset="0"/>
              </a:rPr>
              <a:t>float</a:t>
            </a:r>
            <a:r>
              <a:rPr lang="fr-FR" sz="900" dirty="0">
                <a:latin typeface="Calibri" pitchFamily="34" charset="0"/>
                <a:cs typeface="Calibri" pitchFamily="34" charset="0"/>
              </a:rPr>
              <a:t> </a:t>
            </a:r>
            <a:r>
              <a:rPr lang="fr-FR" sz="900" dirty="0" err="1">
                <a:latin typeface="Calibri" pitchFamily="34" charset="0"/>
                <a:cs typeface="Calibri" pitchFamily="34" charset="0"/>
              </a:rPr>
              <a:t>paddle_y</a:t>
            </a:r>
            <a:r>
              <a:rPr lang="fr-FR" sz="900" dirty="0">
                <a:latin typeface="Calibri" pitchFamily="34" charset="0"/>
                <a:cs typeface="Calibri" pitchFamily="34" charset="0"/>
              </a:rPr>
              <a:t> = </a:t>
            </a:r>
            <a:r>
              <a:rPr lang="fr-FR" sz="900" dirty="0" err="1">
                <a:latin typeface="Calibri" pitchFamily="34" charset="0"/>
                <a:cs typeface="Calibri" pitchFamily="34" charset="0"/>
              </a:rPr>
              <a:t>constrain</a:t>
            </a:r>
            <a:r>
              <a:rPr lang="fr-FR" sz="900" dirty="0">
                <a:latin typeface="Calibri" pitchFamily="34" charset="0"/>
                <a:cs typeface="Calibri" pitchFamily="34" charset="0"/>
              </a:rPr>
              <a:t>(</a:t>
            </a:r>
            <a:r>
              <a:rPr lang="fr-FR" sz="900" dirty="0" err="1">
                <a:latin typeface="Calibri" pitchFamily="34" charset="0"/>
                <a:cs typeface="Calibri" pitchFamily="34" charset="0"/>
              </a:rPr>
              <a:t>paddle_pos</a:t>
            </a:r>
            <a:r>
              <a:rPr lang="fr-FR" sz="900" dirty="0">
                <a:latin typeface="Calibri" pitchFamily="34" charset="0"/>
                <a:cs typeface="Calibri" pitchFamily="34" charset="0"/>
              </a:rPr>
              <a:t>, </a:t>
            </a:r>
            <a:r>
              <a:rPr lang="fr-FR" sz="900" dirty="0" err="1">
                <a:latin typeface="Calibri" pitchFamily="34" charset="0"/>
                <a:cs typeface="Calibri" pitchFamily="34" charset="0"/>
              </a:rPr>
              <a:t>paddle_height</a:t>
            </a:r>
            <a:r>
              <a:rPr lang="fr-FR" sz="900" dirty="0">
                <a:latin typeface="Calibri" pitchFamily="34" charset="0"/>
                <a:cs typeface="Calibri" pitchFamily="34" charset="0"/>
              </a:rPr>
              <a:t>, </a:t>
            </a:r>
            <a:r>
              <a:rPr lang="fr-FR" sz="900" dirty="0" err="1">
                <a:latin typeface="Calibri" pitchFamily="34" charset="0"/>
                <a:cs typeface="Calibri" pitchFamily="34" charset="0"/>
              </a:rPr>
              <a:t>height</a:t>
            </a:r>
            <a:r>
              <a:rPr lang="fr-FR" sz="900" dirty="0">
                <a:latin typeface="Calibri" pitchFamily="34" charset="0"/>
                <a:cs typeface="Calibri" pitchFamily="34" charset="0"/>
              </a:rPr>
              <a:t>-</a:t>
            </a:r>
            <a:r>
              <a:rPr lang="fr-FR" sz="900" dirty="0" err="1">
                <a:latin typeface="Calibri" pitchFamily="34" charset="0"/>
                <a:cs typeface="Calibri" pitchFamily="34" charset="0"/>
              </a:rPr>
              <a:t>paddle_height</a:t>
            </a:r>
            <a:r>
              <a:rPr lang="fr-FR" sz="900" dirty="0">
                <a:latin typeface="Calibri" pitchFamily="34" charset="0"/>
                <a:cs typeface="Calibri" pitchFamily="34" charset="0"/>
              </a:rPr>
              <a:t>);</a:t>
            </a:r>
          </a:p>
          <a:p>
            <a:endParaRPr lang="fr-FR" sz="900" dirty="0">
              <a:latin typeface="Calibri" pitchFamily="34" charset="0"/>
              <a:cs typeface="Calibri" pitchFamily="34" charset="0"/>
            </a:endParaRPr>
          </a:p>
          <a:p>
            <a:r>
              <a:rPr lang="fr-FR" sz="900" dirty="0">
                <a:latin typeface="Calibri" pitchFamily="34" charset="0"/>
                <a:cs typeface="Calibri" pitchFamily="34" charset="0"/>
              </a:rPr>
              <a:t>  // Test to </a:t>
            </a:r>
            <a:r>
              <a:rPr lang="fr-FR" sz="900" dirty="0" err="1">
                <a:latin typeface="Calibri" pitchFamily="34" charset="0"/>
                <a:cs typeface="Calibri" pitchFamily="34" charset="0"/>
              </a:rPr>
              <a:t>see</a:t>
            </a:r>
            <a:r>
              <a:rPr lang="fr-FR" sz="900" dirty="0">
                <a:latin typeface="Calibri" pitchFamily="34" charset="0"/>
                <a:cs typeface="Calibri" pitchFamily="34" charset="0"/>
              </a:rPr>
              <a:t> if the </a:t>
            </a:r>
            <a:r>
              <a:rPr lang="fr-FR" sz="900" dirty="0" err="1">
                <a:latin typeface="Calibri" pitchFamily="34" charset="0"/>
                <a:cs typeface="Calibri" pitchFamily="34" charset="0"/>
              </a:rPr>
              <a:t>ball</a:t>
            </a:r>
            <a:r>
              <a:rPr lang="fr-FR" sz="900" dirty="0">
                <a:latin typeface="Calibri" pitchFamily="34" charset="0"/>
                <a:cs typeface="Calibri" pitchFamily="34" charset="0"/>
              </a:rPr>
              <a:t> </a:t>
            </a:r>
            <a:r>
              <a:rPr lang="fr-FR" sz="900" dirty="0" err="1">
                <a:latin typeface="Calibri" pitchFamily="34" charset="0"/>
                <a:cs typeface="Calibri" pitchFamily="34" charset="0"/>
              </a:rPr>
              <a:t>is</a:t>
            </a:r>
            <a:r>
              <a:rPr lang="fr-FR" sz="900" dirty="0">
                <a:latin typeface="Calibri" pitchFamily="34" charset="0"/>
                <a:cs typeface="Calibri" pitchFamily="34" charset="0"/>
              </a:rPr>
              <a:t> </a:t>
            </a:r>
            <a:r>
              <a:rPr lang="fr-FR" sz="900" dirty="0" err="1">
                <a:latin typeface="Calibri" pitchFamily="34" charset="0"/>
                <a:cs typeface="Calibri" pitchFamily="34" charset="0"/>
              </a:rPr>
              <a:t>touching</a:t>
            </a:r>
            <a:r>
              <a:rPr lang="fr-FR" sz="900" dirty="0">
                <a:latin typeface="Calibri" pitchFamily="34" charset="0"/>
                <a:cs typeface="Calibri" pitchFamily="34" charset="0"/>
              </a:rPr>
              <a:t> the </a:t>
            </a:r>
            <a:r>
              <a:rPr lang="fr-FR" sz="900" dirty="0" err="1">
                <a:latin typeface="Calibri" pitchFamily="34" charset="0"/>
                <a:cs typeface="Calibri" pitchFamily="34" charset="0"/>
              </a:rPr>
              <a:t>paddle</a:t>
            </a:r>
            <a:endParaRPr lang="fr-FR" sz="900" dirty="0">
              <a:latin typeface="Calibri" pitchFamily="34" charset="0"/>
              <a:cs typeface="Calibri" pitchFamily="34" charset="0"/>
            </a:endParaRPr>
          </a:p>
          <a:p>
            <a:r>
              <a:rPr lang="fr-FR" sz="900" dirty="0">
                <a:latin typeface="Calibri" pitchFamily="34" charset="0"/>
                <a:cs typeface="Calibri" pitchFamily="34" charset="0"/>
              </a:rPr>
              <a:t>  </a:t>
            </a:r>
            <a:r>
              <a:rPr lang="fr-FR" sz="900" dirty="0" err="1">
                <a:latin typeface="Calibri" pitchFamily="34" charset="0"/>
                <a:cs typeface="Calibri" pitchFamily="34" charset="0"/>
              </a:rPr>
              <a:t>float</a:t>
            </a:r>
            <a:r>
              <a:rPr lang="fr-FR" sz="900" dirty="0">
                <a:latin typeface="Calibri" pitchFamily="34" charset="0"/>
                <a:cs typeface="Calibri" pitchFamily="34" charset="0"/>
              </a:rPr>
              <a:t> </a:t>
            </a:r>
            <a:r>
              <a:rPr lang="fr-FR" sz="900" dirty="0" err="1">
                <a:latin typeface="Calibri" pitchFamily="34" charset="0"/>
                <a:cs typeface="Calibri" pitchFamily="34" charset="0"/>
              </a:rPr>
              <a:t>py</a:t>
            </a:r>
            <a:r>
              <a:rPr lang="fr-FR" sz="900" dirty="0">
                <a:latin typeface="Calibri" pitchFamily="34" charset="0"/>
                <a:cs typeface="Calibri" pitchFamily="34" charset="0"/>
              </a:rPr>
              <a:t> = </a:t>
            </a:r>
            <a:r>
              <a:rPr lang="fr-FR" sz="900" dirty="0" err="1">
                <a:latin typeface="Calibri" pitchFamily="34" charset="0"/>
                <a:cs typeface="Calibri" pitchFamily="34" charset="0"/>
              </a:rPr>
              <a:t>width</a:t>
            </a:r>
            <a:r>
              <a:rPr lang="fr-FR" sz="900" dirty="0">
                <a:latin typeface="Calibri" pitchFamily="34" charset="0"/>
                <a:cs typeface="Calibri" pitchFamily="34" charset="0"/>
              </a:rPr>
              <a:t>-</a:t>
            </a:r>
            <a:r>
              <a:rPr lang="fr-FR" sz="900" dirty="0" err="1">
                <a:latin typeface="Calibri" pitchFamily="34" charset="0"/>
                <a:cs typeface="Calibri" pitchFamily="34" charset="0"/>
              </a:rPr>
              <a:t>dist_wall</a:t>
            </a:r>
            <a:r>
              <a:rPr lang="fr-FR" sz="900" dirty="0">
                <a:latin typeface="Calibri" pitchFamily="34" charset="0"/>
                <a:cs typeface="Calibri" pitchFamily="34" charset="0"/>
              </a:rPr>
              <a:t>-</a:t>
            </a:r>
            <a:r>
              <a:rPr lang="fr-FR" sz="900" dirty="0" err="1">
                <a:latin typeface="Calibri" pitchFamily="34" charset="0"/>
                <a:cs typeface="Calibri" pitchFamily="34" charset="0"/>
              </a:rPr>
              <a:t>paddle_width</a:t>
            </a:r>
            <a:r>
              <a:rPr lang="fr-FR" sz="900" dirty="0">
                <a:latin typeface="Calibri" pitchFamily="34" charset="0"/>
                <a:cs typeface="Calibri" pitchFamily="34" charset="0"/>
              </a:rPr>
              <a:t>-</a:t>
            </a:r>
            <a:r>
              <a:rPr lang="fr-FR" sz="900" dirty="0" err="1">
                <a:latin typeface="Calibri" pitchFamily="34" charset="0"/>
                <a:cs typeface="Calibri" pitchFamily="34" charset="0"/>
              </a:rPr>
              <a:t>ball_size</a:t>
            </a:r>
            <a:r>
              <a:rPr lang="fr-FR" sz="900" dirty="0">
                <a:latin typeface="Calibri" pitchFamily="34" charset="0"/>
                <a:cs typeface="Calibri" pitchFamily="34" charset="0"/>
              </a:rPr>
              <a:t>;</a:t>
            </a:r>
          </a:p>
          <a:p>
            <a:r>
              <a:rPr lang="fr-FR" sz="900" dirty="0">
                <a:latin typeface="Calibri" pitchFamily="34" charset="0"/>
                <a:cs typeface="Calibri" pitchFamily="34" charset="0"/>
              </a:rPr>
              <a:t>  if(</a:t>
            </a:r>
            <a:r>
              <a:rPr lang="fr-FR" sz="900" dirty="0" err="1">
                <a:latin typeface="Calibri" pitchFamily="34" charset="0"/>
                <a:cs typeface="Calibri" pitchFamily="34" charset="0"/>
              </a:rPr>
              <a:t>ball_x</a:t>
            </a:r>
            <a:r>
              <a:rPr lang="fr-FR" sz="900" dirty="0">
                <a:latin typeface="Calibri" pitchFamily="34" charset="0"/>
                <a:cs typeface="Calibri" pitchFamily="34" charset="0"/>
              </a:rPr>
              <a:t> == </a:t>
            </a:r>
            <a:r>
              <a:rPr lang="fr-FR" sz="900" dirty="0" err="1">
                <a:latin typeface="Calibri" pitchFamily="34" charset="0"/>
                <a:cs typeface="Calibri" pitchFamily="34" charset="0"/>
              </a:rPr>
              <a:t>py</a:t>
            </a:r>
            <a:r>
              <a:rPr lang="fr-FR" sz="900" dirty="0">
                <a:latin typeface="Calibri" pitchFamily="34" charset="0"/>
                <a:cs typeface="Calibri" pitchFamily="34" charset="0"/>
              </a:rPr>
              <a:t> </a:t>
            </a:r>
          </a:p>
          <a:p>
            <a:r>
              <a:rPr lang="fr-FR" sz="900" dirty="0">
                <a:latin typeface="Calibri" pitchFamily="34" charset="0"/>
                <a:cs typeface="Calibri" pitchFamily="34" charset="0"/>
              </a:rPr>
              <a:t>     &amp;&amp; </a:t>
            </a:r>
            <a:r>
              <a:rPr lang="fr-FR" sz="900" dirty="0" err="1">
                <a:latin typeface="Calibri" pitchFamily="34" charset="0"/>
                <a:cs typeface="Calibri" pitchFamily="34" charset="0"/>
              </a:rPr>
              <a:t>ball_y</a:t>
            </a:r>
            <a:r>
              <a:rPr lang="fr-FR" sz="900" dirty="0">
                <a:latin typeface="Calibri" pitchFamily="34" charset="0"/>
                <a:cs typeface="Calibri" pitchFamily="34" charset="0"/>
              </a:rPr>
              <a:t> &gt; </a:t>
            </a:r>
            <a:r>
              <a:rPr lang="fr-FR" sz="900" dirty="0" err="1">
                <a:latin typeface="Calibri" pitchFamily="34" charset="0"/>
                <a:cs typeface="Calibri" pitchFamily="34" charset="0"/>
              </a:rPr>
              <a:t>paddle_y</a:t>
            </a:r>
            <a:r>
              <a:rPr lang="fr-FR" sz="900" dirty="0">
                <a:latin typeface="Calibri" pitchFamily="34" charset="0"/>
                <a:cs typeface="Calibri" pitchFamily="34" charset="0"/>
              </a:rPr>
              <a:t> - </a:t>
            </a:r>
            <a:r>
              <a:rPr lang="fr-FR" sz="900" dirty="0" err="1">
                <a:latin typeface="Calibri" pitchFamily="34" charset="0"/>
                <a:cs typeface="Calibri" pitchFamily="34" charset="0"/>
              </a:rPr>
              <a:t>paddle_height</a:t>
            </a:r>
            <a:r>
              <a:rPr lang="fr-FR" sz="900" dirty="0">
                <a:latin typeface="Calibri" pitchFamily="34" charset="0"/>
                <a:cs typeface="Calibri" pitchFamily="34" charset="0"/>
              </a:rPr>
              <a:t> - </a:t>
            </a:r>
            <a:r>
              <a:rPr lang="fr-FR" sz="900" dirty="0" err="1">
                <a:latin typeface="Calibri" pitchFamily="34" charset="0"/>
                <a:cs typeface="Calibri" pitchFamily="34" charset="0"/>
              </a:rPr>
              <a:t>ball_size</a:t>
            </a:r>
            <a:r>
              <a:rPr lang="fr-FR" sz="900" dirty="0">
                <a:latin typeface="Calibri" pitchFamily="34" charset="0"/>
                <a:cs typeface="Calibri" pitchFamily="34" charset="0"/>
              </a:rPr>
              <a:t> </a:t>
            </a:r>
          </a:p>
          <a:p>
            <a:r>
              <a:rPr lang="fr-FR" sz="900" dirty="0">
                <a:latin typeface="Calibri" pitchFamily="34" charset="0"/>
                <a:cs typeface="Calibri" pitchFamily="34" charset="0"/>
              </a:rPr>
              <a:t>     &amp;&amp; </a:t>
            </a:r>
            <a:r>
              <a:rPr lang="fr-FR" sz="900" dirty="0" err="1">
                <a:latin typeface="Calibri" pitchFamily="34" charset="0"/>
                <a:cs typeface="Calibri" pitchFamily="34" charset="0"/>
              </a:rPr>
              <a:t>ball_y</a:t>
            </a:r>
            <a:r>
              <a:rPr lang="fr-FR" sz="900" dirty="0">
                <a:latin typeface="Calibri" pitchFamily="34" charset="0"/>
                <a:cs typeface="Calibri" pitchFamily="34" charset="0"/>
              </a:rPr>
              <a:t> &lt; </a:t>
            </a:r>
            <a:r>
              <a:rPr lang="fr-FR" sz="900" dirty="0" err="1">
                <a:latin typeface="Calibri" pitchFamily="34" charset="0"/>
                <a:cs typeface="Calibri" pitchFamily="34" charset="0"/>
              </a:rPr>
              <a:t>paddle_y</a:t>
            </a:r>
            <a:r>
              <a:rPr lang="fr-FR" sz="900" dirty="0">
                <a:latin typeface="Calibri" pitchFamily="34" charset="0"/>
                <a:cs typeface="Calibri" pitchFamily="34" charset="0"/>
              </a:rPr>
              <a:t> + </a:t>
            </a:r>
            <a:r>
              <a:rPr lang="fr-FR" sz="900" dirty="0" err="1">
                <a:latin typeface="Calibri" pitchFamily="34" charset="0"/>
                <a:cs typeface="Calibri" pitchFamily="34" charset="0"/>
              </a:rPr>
              <a:t>paddle_height</a:t>
            </a:r>
            <a:r>
              <a:rPr lang="fr-FR" sz="900" dirty="0">
                <a:latin typeface="Calibri" pitchFamily="34" charset="0"/>
                <a:cs typeface="Calibri" pitchFamily="34" charset="0"/>
              </a:rPr>
              <a:t> + </a:t>
            </a:r>
            <a:r>
              <a:rPr lang="fr-FR" sz="900" dirty="0" err="1">
                <a:latin typeface="Calibri" pitchFamily="34" charset="0"/>
                <a:cs typeface="Calibri" pitchFamily="34" charset="0"/>
              </a:rPr>
              <a:t>ball_size</a:t>
            </a:r>
            <a:r>
              <a:rPr lang="fr-FR" sz="900" dirty="0">
                <a:latin typeface="Calibri" pitchFamily="34" charset="0"/>
                <a:cs typeface="Calibri" pitchFamily="34" charset="0"/>
              </a:rPr>
              <a:t>) {</a:t>
            </a:r>
          </a:p>
          <a:p>
            <a:r>
              <a:rPr lang="fr-FR" sz="900" dirty="0">
                <a:latin typeface="Calibri" pitchFamily="34" charset="0"/>
                <a:cs typeface="Calibri" pitchFamily="34" charset="0"/>
              </a:rPr>
              <a:t>    </a:t>
            </a:r>
            <a:r>
              <a:rPr lang="fr-FR" sz="900" dirty="0" err="1">
                <a:latin typeface="Calibri" pitchFamily="34" charset="0"/>
                <a:cs typeface="Calibri" pitchFamily="34" charset="0"/>
              </a:rPr>
              <a:t>ball_dir</a:t>
            </a:r>
            <a:r>
              <a:rPr lang="fr-FR" sz="900" dirty="0">
                <a:latin typeface="Calibri" pitchFamily="34" charset="0"/>
                <a:cs typeface="Calibri" pitchFamily="34" charset="0"/>
              </a:rPr>
              <a:t> *= -1;</a:t>
            </a:r>
          </a:p>
          <a:p>
            <a:r>
              <a:rPr lang="fr-FR" sz="900" dirty="0">
                <a:latin typeface="Calibri" pitchFamily="34" charset="0"/>
                <a:cs typeface="Calibri" pitchFamily="34" charset="0"/>
              </a:rPr>
              <a:t>    if(</a:t>
            </a:r>
            <a:r>
              <a:rPr lang="fr-FR" sz="900" dirty="0" err="1">
                <a:latin typeface="Calibri" pitchFamily="34" charset="0"/>
                <a:cs typeface="Calibri" pitchFamily="34" charset="0"/>
              </a:rPr>
              <a:t>paddle_pos</a:t>
            </a:r>
            <a:r>
              <a:rPr lang="fr-FR" sz="900" dirty="0">
                <a:latin typeface="Calibri" pitchFamily="34" charset="0"/>
                <a:cs typeface="Calibri" pitchFamily="34" charset="0"/>
              </a:rPr>
              <a:t> != </a:t>
            </a:r>
            <a:r>
              <a:rPr lang="fr-FR" sz="900" dirty="0" err="1">
                <a:latin typeface="Calibri" pitchFamily="34" charset="0"/>
                <a:cs typeface="Calibri" pitchFamily="34" charset="0"/>
              </a:rPr>
              <a:t>paddle_ppos</a:t>
            </a:r>
            <a:r>
              <a:rPr lang="fr-FR" sz="900" dirty="0">
                <a:latin typeface="Calibri" pitchFamily="34" charset="0"/>
                <a:cs typeface="Calibri" pitchFamily="34" charset="0"/>
              </a:rPr>
              <a:t>) {</a:t>
            </a:r>
          </a:p>
          <a:p>
            <a:r>
              <a:rPr lang="fr-FR" sz="900" dirty="0">
                <a:latin typeface="Calibri" pitchFamily="34" charset="0"/>
                <a:cs typeface="Calibri" pitchFamily="34" charset="0"/>
              </a:rPr>
              <a:t>      </a:t>
            </a:r>
            <a:r>
              <a:rPr lang="fr-FR" sz="900" dirty="0" err="1">
                <a:latin typeface="Calibri" pitchFamily="34" charset="0"/>
                <a:cs typeface="Calibri" pitchFamily="34" charset="0"/>
              </a:rPr>
              <a:t>dy</a:t>
            </a:r>
            <a:r>
              <a:rPr lang="fr-FR" sz="900" dirty="0">
                <a:latin typeface="Calibri" pitchFamily="34" charset="0"/>
                <a:cs typeface="Calibri" pitchFamily="34" charset="0"/>
              </a:rPr>
              <a:t> = (</a:t>
            </a:r>
            <a:r>
              <a:rPr lang="fr-FR" sz="900" dirty="0" err="1">
                <a:latin typeface="Calibri" pitchFamily="34" charset="0"/>
                <a:cs typeface="Calibri" pitchFamily="34" charset="0"/>
              </a:rPr>
              <a:t>paddle_pos</a:t>
            </a:r>
            <a:r>
              <a:rPr lang="fr-FR" sz="900" dirty="0">
                <a:latin typeface="Calibri" pitchFamily="34" charset="0"/>
                <a:cs typeface="Calibri" pitchFamily="34" charset="0"/>
              </a:rPr>
              <a:t> - </a:t>
            </a:r>
            <a:r>
              <a:rPr lang="fr-FR" sz="900" dirty="0" err="1">
                <a:latin typeface="Calibri" pitchFamily="34" charset="0"/>
                <a:cs typeface="Calibri" pitchFamily="34" charset="0"/>
              </a:rPr>
              <a:t>paddle_ppos</a:t>
            </a:r>
            <a:r>
              <a:rPr lang="fr-FR" sz="900" dirty="0">
                <a:latin typeface="Calibri" pitchFamily="34" charset="0"/>
                <a:cs typeface="Calibri" pitchFamily="34" charset="0"/>
              </a:rPr>
              <a:t>)/2.0;</a:t>
            </a:r>
          </a:p>
          <a:p>
            <a:r>
              <a:rPr lang="fr-FR" sz="900" dirty="0">
                <a:latin typeface="Calibri" pitchFamily="34" charset="0"/>
                <a:cs typeface="Calibri" pitchFamily="34" charset="0"/>
              </a:rPr>
              <a:t>      if(</a:t>
            </a:r>
            <a:r>
              <a:rPr lang="fr-FR" sz="900" dirty="0" err="1">
                <a:latin typeface="Calibri" pitchFamily="34" charset="0"/>
                <a:cs typeface="Calibri" pitchFamily="34" charset="0"/>
              </a:rPr>
              <a:t>dy</a:t>
            </a:r>
            <a:r>
              <a:rPr lang="fr-FR" sz="900" dirty="0">
                <a:latin typeface="Calibri" pitchFamily="34" charset="0"/>
                <a:cs typeface="Calibri" pitchFamily="34" charset="0"/>
              </a:rPr>
              <a:t> &gt;  5) { </a:t>
            </a:r>
            <a:r>
              <a:rPr lang="fr-FR" sz="900" dirty="0" err="1">
                <a:latin typeface="Calibri" pitchFamily="34" charset="0"/>
                <a:cs typeface="Calibri" pitchFamily="34" charset="0"/>
              </a:rPr>
              <a:t>dy</a:t>
            </a:r>
            <a:r>
              <a:rPr lang="fr-FR" sz="900" dirty="0">
                <a:latin typeface="Calibri" pitchFamily="34" charset="0"/>
                <a:cs typeface="Calibri" pitchFamily="34" charset="0"/>
              </a:rPr>
              <a:t> =  5; }</a:t>
            </a:r>
          </a:p>
          <a:p>
            <a:r>
              <a:rPr lang="fr-FR" sz="900" dirty="0">
                <a:latin typeface="Calibri" pitchFamily="34" charset="0"/>
                <a:cs typeface="Calibri" pitchFamily="34" charset="0"/>
              </a:rPr>
              <a:t>      if(</a:t>
            </a:r>
            <a:r>
              <a:rPr lang="fr-FR" sz="900" dirty="0" err="1">
                <a:latin typeface="Calibri" pitchFamily="34" charset="0"/>
                <a:cs typeface="Calibri" pitchFamily="34" charset="0"/>
              </a:rPr>
              <a:t>dy</a:t>
            </a:r>
            <a:r>
              <a:rPr lang="fr-FR" sz="900" dirty="0">
                <a:latin typeface="Calibri" pitchFamily="34" charset="0"/>
                <a:cs typeface="Calibri" pitchFamily="34" charset="0"/>
              </a:rPr>
              <a:t> &lt; -5) { </a:t>
            </a:r>
            <a:r>
              <a:rPr lang="fr-FR" sz="900" dirty="0" err="1">
                <a:latin typeface="Calibri" pitchFamily="34" charset="0"/>
                <a:cs typeface="Calibri" pitchFamily="34" charset="0"/>
              </a:rPr>
              <a:t>dy</a:t>
            </a:r>
            <a:r>
              <a:rPr lang="fr-FR" sz="900" dirty="0">
                <a:latin typeface="Calibri" pitchFamily="34" charset="0"/>
                <a:cs typeface="Calibri" pitchFamily="34" charset="0"/>
              </a:rPr>
              <a:t> = -5; }</a:t>
            </a:r>
          </a:p>
          <a:p>
            <a:r>
              <a:rPr lang="fr-FR" sz="900" dirty="0">
                <a:latin typeface="Calibri" pitchFamily="34" charset="0"/>
                <a:cs typeface="Calibri" pitchFamily="34" charset="0"/>
              </a:rPr>
              <a:t>    }</a:t>
            </a:r>
          </a:p>
          <a:p>
            <a:r>
              <a:rPr lang="fr-FR" sz="900" dirty="0">
                <a:latin typeface="Calibri" pitchFamily="34" charset="0"/>
                <a:cs typeface="Calibri" pitchFamily="34" charset="0"/>
              </a:rPr>
              <a:t>  } </a:t>
            </a:r>
          </a:p>
          <a:p>
            <a:r>
              <a:rPr lang="fr-FR" sz="900" dirty="0">
                <a:latin typeface="Calibri" pitchFamily="34" charset="0"/>
                <a:cs typeface="Calibri" pitchFamily="34" charset="0"/>
              </a:rPr>
              <a:t>  </a:t>
            </a:r>
          </a:p>
          <a:p>
            <a:r>
              <a:rPr lang="fr-FR" sz="900" dirty="0">
                <a:latin typeface="Calibri" pitchFamily="34" charset="0"/>
                <a:cs typeface="Calibri" pitchFamily="34" charset="0"/>
              </a:rPr>
              <a:t>  // If </a:t>
            </a:r>
            <a:r>
              <a:rPr lang="fr-FR" sz="900" dirty="0" err="1">
                <a:latin typeface="Calibri" pitchFamily="34" charset="0"/>
                <a:cs typeface="Calibri" pitchFamily="34" charset="0"/>
              </a:rPr>
              <a:t>ball</a:t>
            </a:r>
            <a:r>
              <a:rPr lang="fr-FR" sz="900" dirty="0">
                <a:latin typeface="Calibri" pitchFamily="34" charset="0"/>
                <a:cs typeface="Calibri" pitchFamily="34" charset="0"/>
              </a:rPr>
              <a:t> hits </a:t>
            </a:r>
            <a:r>
              <a:rPr lang="fr-FR" sz="900" dirty="0" err="1">
                <a:latin typeface="Calibri" pitchFamily="34" charset="0"/>
                <a:cs typeface="Calibri" pitchFamily="34" charset="0"/>
              </a:rPr>
              <a:t>paddle</a:t>
            </a:r>
            <a:r>
              <a:rPr lang="fr-FR" sz="900" dirty="0">
                <a:latin typeface="Calibri" pitchFamily="34" charset="0"/>
                <a:cs typeface="Calibri" pitchFamily="34" charset="0"/>
              </a:rPr>
              <a:t> or back </a:t>
            </a:r>
            <a:r>
              <a:rPr lang="fr-FR" sz="900" dirty="0" err="1">
                <a:latin typeface="Calibri" pitchFamily="34" charset="0"/>
                <a:cs typeface="Calibri" pitchFamily="34" charset="0"/>
              </a:rPr>
              <a:t>wall</a:t>
            </a:r>
            <a:r>
              <a:rPr lang="fr-FR" sz="900" dirty="0">
                <a:latin typeface="Calibri" pitchFamily="34" charset="0"/>
                <a:cs typeface="Calibri" pitchFamily="34" charset="0"/>
              </a:rPr>
              <a:t>, reverse direction</a:t>
            </a:r>
          </a:p>
          <a:p>
            <a:r>
              <a:rPr lang="fr-FR" sz="900" dirty="0">
                <a:latin typeface="Calibri" pitchFamily="34" charset="0"/>
                <a:cs typeface="Calibri" pitchFamily="34" charset="0"/>
              </a:rPr>
              <a:t>  if(</a:t>
            </a:r>
            <a:r>
              <a:rPr lang="fr-FR" sz="900" dirty="0" err="1">
                <a:latin typeface="Calibri" pitchFamily="34" charset="0"/>
                <a:cs typeface="Calibri" pitchFamily="34" charset="0"/>
              </a:rPr>
              <a:t>ball_x</a:t>
            </a:r>
            <a:r>
              <a:rPr lang="fr-FR" sz="900" dirty="0">
                <a:latin typeface="Calibri" pitchFamily="34" charset="0"/>
                <a:cs typeface="Calibri" pitchFamily="34" charset="0"/>
              </a:rPr>
              <a:t> &lt; </a:t>
            </a:r>
            <a:r>
              <a:rPr lang="fr-FR" sz="900" dirty="0" err="1">
                <a:latin typeface="Calibri" pitchFamily="34" charset="0"/>
                <a:cs typeface="Calibri" pitchFamily="34" charset="0"/>
              </a:rPr>
              <a:t>ball_size</a:t>
            </a:r>
            <a:r>
              <a:rPr lang="fr-FR" sz="900" dirty="0">
                <a:latin typeface="Calibri" pitchFamily="34" charset="0"/>
                <a:cs typeface="Calibri" pitchFamily="34" charset="0"/>
              </a:rPr>
              <a:t> &amp;&amp; </a:t>
            </a:r>
            <a:r>
              <a:rPr lang="fr-FR" sz="900" dirty="0" err="1">
                <a:latin typeface="Calibri" pitchFamily="34" charset="0"/>
                <a:cs typeface="Calibri" pitchFamily="34" charset="0"/>
              </a:rPr>
              <a:t>ball_dir</a:t>
            </a:r>
            <a:r>
              <a:rPr lang="fr-FR" sz="900" dirty="0">
                <a:latin typeface="Calibri" pitchFamily="34" charset="0"/>
                <a:cs typeface="Calibri" pitchFamily="34" charset="0"/>
              </a:rPr>
              <a:t> == -1) {</a:t>
            </a:r>
          </a:p>
          <a:p>
            <a:r>
              <a:rPr lang="fr-FR" sz="900" dirty="0">
                <a:latin typeface="Calibri" pitchFamily="34" charset="0"/>
                <a:cs typeface="Calibri" pitchFamily="34" charset="0"/>
              </a:rPr>
              <a:t>    </a:t>
            </a:r>
            <a:r>
              <a:rPr lang="fr-FR" sz="900" dirty="0" err="1">
                <a:latin typeface="Calibri" pitchFamily="34" charset="0"/>
                <a:cs typeface="Calibri" pitchFamily="34" charset="0"/>
              </a:rPr>
              <a:t>ball_dir</a:t>
            </a:r>
            <a:r>
              <a:rPr lang="fr-FR" sz="900" dirty="0">
                <a:latin typeface="Calibri" pitchFamily="34" charset="0"/>
                <a:cs typeface="Calibri" pitchFamily="34" charset="0"/>
              </a:rPr>
              <a:t> *= -1;</a:t>
            </a:r>
          </a:p>
          <a:p>
            <a:r>
              <a:rPr lang="fr-FR" sz="900" dirty="0">
                <a:latin typeface="Calibri" pitchFamily="34" charset="0"/>
                <a:cs typeface="Calibri" pitchFamily="34" charset="0"/>
              </a:rPr>
              <a:t>  }</a:t>
            </a:r>
          </a:p>
          <a:p>
            <a:r>
              <a:rPr lang="fr-FR" sz="900" dirty="0">
                <a:latin typeface="Calibri" pitchFamily="34" charset="0"/>
                <a:cs typeface="Calibri" pitchFamily="34" charset="0"/>
              </a:rPr>
              <a:t>  // If the </a:t>
            </a:r>
            <a:r>
              <a:rPr lang="fr-FR" sz="900" dirty="0" err="1">
                <a:latin typeface="Calibri" pitchFamily="34" charset="0"/>
                <a:cs typeface="Calibri" pitchFamily="34" charset="0"/>
              </a:rPr>
              <a:t>ball</a:t>
            </a:r>
            <a:r>
              <a:rPr lang="fr-FR" sz="900" dirty="0">
                <a:latin typeface="Calibri" pitchFamily="34" charset="0"/>
                <a:cs typeface="Calibri" pitchFamily="34" charset="0"/>
              </a:rPr>
              <a:t> </a:t>
            </a:r>
            <a:r>
              <a:rPr lang="fr-FR" sz="900" dirty="0" err="1">
                <a:latin typeface="Calibri" pitchFamily="34" charset="0"/>
                <a:cs typeface="Calibri" pitchFamily="34" charset="0"/>
              </a:rPr>
              <a:t>is</a:t>
            </a:r>
            <a:r>
              <a:rPr lang="fr-FR" sz="900" dirty="0">
                <a:latin typeface="Calibri" pitchFamily="34" charset="0"/>
                <a:cs typeface="Calibri" pitchFamily="34" charset="0"/>
              </a:rPr>
              <a:t> </a:t>
            </a:r>
            <a:r>
              <a:rPr lang="fr-FR" sz="900" dirty="0" err="1">
                <a:latin typeface="Calibri" pitchFamily="34" charset="0"/>
                <a:cs typeface="Calibri" pitchFamily="34" charset="0"/>
              </a:rPr>
              <a:t>touching</a:t>
            </a:r>
            <a:r>
              <a:rPr lang="fr-FR" sz="900" dirty="0">
                <a:latin typeface="Calibri" pitchFamily="34" charset="0"/>
                <a:cs typeface="Calibri" pitchFamily="34" charset="0"/>
              </a:rPr>
              <a:t> top or </a:t>
            </a:r>
            <a:r>
              <a:rPr lang="fr-FR" sz="900" dirty="0" err="1">
                <a:latin typeface="Calibri" pitchFamily="34" charset="0"/>
                <a:cs typeface="Calibri" pitchFamily="34" charset="0"/>
              </a:rPr>
              <a:t>bottom</a:t>
            </a:r>
            <a:r>
              <a:rPr lang="fr-FR" sz="900" dirty="0">
                <a:latin typeface="Calibri" pitchFamily="34" charset="0"/>
                <a:cs typeface="Calibri" pitchFamily="34" charset="0"/>
              </a:rPr>
              <a:t> </a:t>
            </a:r>
            <a:r>
              <a:rPr lang="fr-FR" sz="900" dirty="0" err="1">
                <a:latin typeface="Calibri" pitchFamily="34" charset="0"/>
                <a:cs typeface="Calibri" pitchFamily="34" charset="0"/>
              </a:rPr>
              <a:t>edge</a:t>
            </a:r>
            <a:r>
              <a:rPr lang="fr-FR" sz="900" dirty="0">
                <a:latin typeface="Calibri" pitchFamily="34" charset="0"/>
                <a:cs typeface="Calibri" pitchFamily="34" charset="0"/>
              </a:rPr>
              <a:t>, reverse direction</a:t>
            </a:r>
          </a:p>
          <a:p>
            <a:r>
              <a:rPr lang="fr-FR" sz="900" dirty="0">
                <a:latin typeface="Calibri" pitchFamily="34" charset="0"/>
                <a:cs typeface="Calibri" pitchFamily="34" charset="0"/>
              </a:rPr>
              <a:t>  if(</a:t>
            </a:r>
            <a:r>
              <a:rPr lang="fr-FR" sz="900" dirty="0" err="1">
                <a:latin typeface="Calibri" pitchFamily="34" charset="0"/>
                <a:cs typeface="Calibri" pitchFamily="34" charset="0"/>
              </a:rPr>
              <a:t>ball_y</a:t>
            </a:r>
            <a:r>
              <a:rPr lang="fr-FR" sz="900" dirty="0">
                <a:latin typeface="Calibri" pitchFamily="34" charset="0"/>
                <a:cs typeface="Calibri" pitchFamily="34" charset="0"/>
              </a:rPr>
              <a:t> &gt; </a:t>
            </a:r>
            <a:r>
              <a:rPr lang="fr-FR" sz="900" dirty="0" err="1">
                <a:latin typeface="Calibri" pitchFamily="34" charset="0"/>
                <a:cs typeface="Calibri" pitchFamily="34" charset="0"/>
              </a:rPr>
              <a:t>height</a:t>
            </a:r>
            <a:r>
              <a:rPr lang="fr-FR" sz="900" dirty="0">
                <a:latin typeface="Calibri" pitchFamily="34" charset="0"/>
                <a:cs typeface="Calibri" pitchFamily="34" charset="0"/>
              </a:rPr>
              <a:t>-</a:t>
            </a:r>
            <a:r>
              <a:rPr lang="fr-FR" sz="900" dirty="0" err="1">
                <a:latin typeface="Calibri" pitchFamily="34" charset="0"/>
                <a:cs typeface="Calibri" pitchFamily="34" charset="0"/>
              </a:rPr>
              <a:t>ball_size</a:t>
            </a:r>
            <a:r>
              <a:rPr lang="fr-FR" sz="900" dirty="0">
                <a:latin typeface="Calibri" pitchFamily="34" charset="0"/>
                <a:cs typeface="Calibri" pitchFamily="34" charset="0"/>
              </a:rPr>
              <a:t>) {</a:t>
            </a:r>
          </a:p>
          <a:p>
            <a:r>
              <a:rPr lang="fr-FR" sz="900" dirty="0">
                <a:latin typeface="Calibri" pitchFamily="34" charset="0"/>
                <a:cs typeface="Calibri" pitchFamily="34" charset="0"/>
              </a:rPr>
              <a:t>    </a:t>
            </a:r>
            <a:r>
              <a:rPr lang="fr-FR" sz="900" dirty="0" err="1">
                <a:latin typeface="Calibri" pitchFamily="34" charset="0"/>
                <a:cs typeface="Calibri" pitchFamily="34" charset="0"/>
              </a:rPr>
              <a:t>dy</a:t>
            </a:r>
            <a:r>
              <a:rPr lang="fr-FR" sz="900" dirty="0">
                <a:latin typeface="Calibri" pitchFamily="34" charset="0"/>
                <a:cs typeface="Calibri" pitchFamily="34" charset="0"/>
              </a:rPr>
              <a:t> = </a:t>
            </a:r>
            <a:r>
              <a:rPr lang="fr-FR" sz="900" dirty="0" err="1">
                <a:latin typeface="Calibri" pitchFamily="34" charset="0"/>
                <a:cs typeface="Calibri" pitchFamily="34" charset="0"/>
              </a:rPr>
              <a:t>dy</a:t>
            </a:r>
            <a:r>
              <a:rPr lang="fr-FR" sz="900" dirty="0">
                <a:latin typeface="Calibri" pitchFamily="34" charset="0"/>
                <a:cs typeface="Calibri" pitchFamily="34" charset="0"/>
              </a:rPr>
              <a:t> * -1;</a:t>
            </a:r>
          </a:p>
          <a:p>
            <a:r>
              <a:rPr lang="fr-FR" sz="900" dirty="0">
                <a:latin typeface="Calibri" pitchFamily="34" charset="0"/>
                <a:cs typeface="Calibri" pitchFamily="34" charset="0"/>
              </a:rPr>
              <a:t>  }</a:t>
            </a:r>
          </a:p>
          <a:p>
            <a:r>
              <a:rPr lang="fr-FR" sz="900" dirty="0">
                <a:latin typeface="Calibri" pitchFamily="34" charset="0"/>
                <a:cs typeface="Calibri" pitchFamily="34" charset="0"/>
              </a:rPr>
              <a:t>  if(</a:t>
            </a:r>
            <a:r>
              <a:rPr lang="fr-FR" sz="900" dirty="0" err="1">
                <a:latin typeface="Calibri" pitchFamily="34" charset="0"/>
                <a:cs typeface="Calibri" pitchFamily="34" charset="0"/>
              </a:rPr>
              <a:t>ball_y</a:t>
            </a:r>
            <a:r>
              <a:rPr lang="fr-FR" sz="900" dirty="0">
                <a:latin typeface="Calibri" pitchFamily="34" charset="0"/>
                <a:cs typeface="Calibri" pitchFamily="34" charset="0"/>
              </a:rPr>
              <a:t> &lt; </a:t>
            </a:r>
            <a:r>
              <a:rPr lang="fr-FR" sz="900" dirty="0" err="1">
                <a:latin typeface="Calibri" pitchFamily="34" charset="0"/>
                <a:cs typeface="Calibri" pitchFamily="34" charset="0"/>
              </a:rPr>
              <a:t>ball_size</a:t>
            </a:r>
            <a:r>
              <a:rPr lang="fr-FR" sz="900" dirty="0">
                <a:latin typeface="Calibri" pitchFamily="34" charset="0"/>
                <a:cs typeface="Calibri" pitchFamily="34" charset="0"/>
              </a:rPr>
              <a:t>) {</a:t>
            </a:r>
          </a:p>
          <a:p>
            <a:r>
              <a:rPr lang="fr-FR" sz="900" dirty="0">
                <a:latin typeface="Calibri" pitchFamily="34" charset="0"/>
                <a:cs typeface="Calibri" pitchFamily="34" charset="0"/>
              </a:rPr>
              <a:t>    </a:t>
            </a:r>
            <a:r>
              <a:rPr lang="fr-FR" sz="900" dirty="0" err="1">
                <a:latin typeface="Calibri" pitchFamily="34" charset="0"/>
                <a:cs typeface="Calibri" pitchFamily="34" charset="0"/>
              </a:rPr>
              <a:t>dy</a:t>
            </a:r>
            <a:r>
              <a:rPr lang="fr-FR" sz="900" dirty="0">
                <a:latin typeface="Calibri" pitchFamily="34" charset="0"/>
                <a:cs typeface="Calibri" pitchFamily="34" charset="0"/>
              </a:rPr>
              <a:t> = </a:t>
            </a:r>
            <a:r>
              <a:rPr lang="fr-FR" sz="900" dirty="0" err="1">
                <a:latin typeface="Calibri" pitchFamily="34" charset="0"/>
                <a:cs typeface="Calibri" pitchFamily="34" charset="0"/>
              </a:rPr>
              <a:t>dy</a:t>
            </a:r>
            <a:r>
              <a:rPr lang="fr-FR" sz="900" dirty="0">
                <a:latin typeface="Calibri" pitchFamily="34" charset="0"/>
                <a:cs typeface="Calibri" pitchFamily="34" charset="0"/>
              </a:rPr>
              <a:t> * -1;</a:t>
            </a:r>
          </a:p>
          <a:p>
            <a:r>
              <a:rPr lang="fr-FR" sz="900" dirty="0">
                <a:latin typeface="Calibri" pitchFamily="34" charset="0"/>
                <a:cs typeface="Calibri" pitchFamily="34" charset="0"/>
              </a:rPr>
              <a:t>  }</a:t>
            </a:r>
          </a:p>
        </p:txBody>
      </p:sp>
      <p:sp>
        <p:nvSpPr>
          <p:cNvPr id="9" name="Rectangle 8"/>
          <p:cNvSpPr/>
          <p:nvPr/>
        </p:nvSpPr>
        <p:spPr>
          <a:xfrm>
            <a:off x="5715008" y="500042"/>
            <a:ext cx="3357586" cy="1200329"/>
          </a:xfrm>
          <a:prstGeom prst="rect">
            <a:avLst/>
          </a:prstGeom>
        </p:spPr>
        <p:txBody>
          <a:bodyPr wrap="square">
            <a:spAutoFit/>
          </a:bodyPr>
          <a:lstStyle/>
          <a:p>
            <a:r>
              <a:rPr lang="fr-FR" sz="900" dirty="0">
                <a:latin typeface="Calibri" pitchFamily="34" charset="0"/>
                <a:cs typeface="Calibri" pitchFamily="34" charset="0"/>
              </a:rPr>
              <a:t>  // </a:t>
            </a:r>
            <a:r>
              <a:rPr lang="fr-FR" sz="900" dirty="0" err="1">
                <a:latin typeface="Calibri" pitchFamily="34" charset="0"/>
                <a:cs typeface="Calibri" pitchFamily="34" charset="0"/>
              </a:rPr>
              <a:t>Draw</a:t>
            </a:r>
            <a:r>
              <a:rPr lang="fr-FR" sz="900" dirty="0">
                <a:latin typeface="Calibri" pitchFamily="34" charset="0"/>
                <a:cs typeface="Calibri" pitchFamily="34" charset="0"/>
              </a:rPr>
              <a:t> </a:t>
            </a:r>
            <a:r>
              <a:rPr lang="fr-FR" sz="900" dirty="0" err="1">
                <a:latin typeface="Calibri" pitchFamily="34" charset="0"/>
                <a:cs typeface="Calibri" pitchFamily="34" charset="0"/>
              </a:rPr>
              <a:t>ball</a:t>
            </a:r>
            <a:endParaRPr lang="fr-FR" sz="900" dirty="0">
              <a:latin typeface="Calibri" pitchFamily="34" charset="0"/>
              <a:cs typeface="Calibri" pitchFamily="34" charset="0"/>
            </a:endParaRPr>
          </a:p>
          <a:p>
            <a:r>
              <a:rPr lang="fr-FR" sz="900" dirty="0">
                <a:latin typeface="Calibri" pitchFamily="34" charset="0"/>
                <a:cs typeface="Calibri" pitchFamily="34" charset="0"/>
              </a:rPr>
              <a:t>  </a:t>
            </a:r>
            <a:r>
              <a:rPr lang="fr-FR" sz="900" dirty="0" err="1">
                <a:latin typeface="Calibri" pitchFamily="34" charset="0"/>
                <a:cs typeface="Calibri" pitchFamily="34" charset="0"/>
              </a:rPr>
              <a:t>fill</a:t>
            </a:r>
            <a:r>
              <a:rPr lang="fr-FR" sz="900" dirty="0">
                <a:latin typeface="Calibri" pitchFamily="34" charset="0"/>
                <a:cs typeface="Calibri" pitchFamily="34" charset="0"/>
              </a:rPr>
              <a:t>(255);</a:t>
            </a:r>
          </a:p>
          <a:p>
            <a:r>
              <a:rPr lang="fr-FR" sz="900" dirty="0">
                <a:latin typeface="Calibri" pitchFamily="34" charset="0"/>
                <a:cs typeface="Calibri" pitchFamily="34" charset="0"/>
              </a:rPr>
              <a:t>  ellipse(</a:t>
            </a:r>
            <a:r>
              <a:rPr lang="fr-FR" sz="900" dirty="0" err="1">
                <a:latin typeface="Calibri" pitchFamily="34" charset="0"/>
                <a:cs typeface="Calibri" pitchFamily="34" charset="0"/>
              </a:rPr>
              <a:t>ball_x</a:t>
            </a:r>
            <a:r>
              <a:rPr lang="fr-FR" sz="900" dirty="0">
                <a:latin typeface="Calibri" pitchFamily="34" charset="0"/>
                <a:cs typeface="Calibri" pitchFamily="34" charset="0"/>
              </a:rPr>
              <a:t>, </a:t>
            </a:r>
            <a:r>
              <a:rPr lang="fr-FR" sz="900" dirty="0" err="1">
                <a:latin typeface="Calibri" pitchFamily="34" charset="0"/>
                <a:cs typeface="Calibri" pitchFamily="34" charset="0"/>
              </a:rPr>
              <a:t>ball_y</a:t>
            </a:r>
            <a:r>
              <a:rPr lang="fr-FR" sz="900" dirty="0">
                <a:latin typeface="Calibri" pitchFamily="34" charset="0"/>
                <a:cs typeface="Calibri" pitchFamily="34" charset="0"/>
              </a:rPr>
              <a:t>, </a:t>
            </a:r>
            <a:r>
              <a:rPr lang="fr-FR" sz="900" dirty="0" err="1">
                <a:latin typeface="Calibri" pitchFamily="34" charset="0"/>
                <a:cs typeface="Calibri" pitchFamily="34" charset="0"/>
              </a:rPr>
              <a:t>ball_size</a:t>
            </a:r>
            <a:r>
              <a:rPr lang="fr-FR" sz="900" dirty="0">
                <a:latin typeface="Calibri" pitchFamily="34" charset="0"/>
                <a:cs typeface="Calibri" pitchFamily="34" charset="0"/>
              </a:rPr>
              <a:t>, </a:t>
            </a:r>
            <a:r>
              <a:rPr lang="fr-FR" sz="900" dirty="0" err="1">
                <a:latin typeface="Calibri" pitchFamily="34" charset="0"/>
                <a:cs typeface="Calibri" pitchFamily="34" charset="0"/>
              </a:rPr>
              <a:t>ball_size</a:t>
            </a:r>
            <a:r>
              <a:rPr lang="fr-FR" sz="900" dirty="0">
                <a:latin typeface="Calibri" pitchFamily="34" charset="0"/>
                <a:cs typeface="Calibri" pitchFamily="34" charset="0"/>
              </a:rPr>
              <a:t>);</a:t>
            </a:r>
          </a:p>
          <a:p>
            <a:r>
              <a:rPr lang="fr-FR" sz="900" dirty="0">
                <a:latin typeface="Calibri" pitchFamily="34" charset="0"/>
                <a:cs typeface="Calibri" pitchFamily="34" charset="0"/>
              </a:rPr>
              <a:t>  </a:t>
            </a:r>
          </a:p>
          <a:p>
            <a:r>
              <a:rPr lang="fr-FR" sz="900" dirty="0">
                <a:latin typeface="Calibri" pitchFamily="34" charset="0"/>
                <a:cs typeface="Calibri" pitchFamily="34" charset="0"/>
              </a:rPr>
              <a:t>  // </a:t>
            </a:r>
            <a:r>
              <a:rPr lang="fr-FR" sz="900" dirty="0" err="1">
                <a:latin typeface="Calibri" pitchFamily="34" charset="0"/>
                <a:cs typeface="Calibri" pitchFamily="34" charset="0"/>
              </a:rPr>
              <a:t>Draw</a:t>
            </a:r>
            <a:r>
              <a:rPr lang="fr-FR" sz="900" dirty="0">
                <a:latin typeface="Calibri" pitchFamily="34" charset="0"/>
                <a:cs typeface="Calibri" pitchFamily="34" charset="0"/>
              </a:rPr>
              <a:t> the </a:t>
            </a:r>
            <a:r>
              <a:rPr lang="fr-FR" sz="900" dirty="0" err="1">
                <a:latin typeface="Calibri" pitchFamily="34" charset="0"/>
                <a:cs typeface="Calibri" pitchFamily="34" charset="0"/>
              </a:rPr>
              <a:t>paddle</a:t>
            </a:r>
            <a:endParaRPr lang="fr-FR" sz="900" dirty="0">
              <a:latin typeface="Calibri" pitchFamily="34" charset="0"/>
              <a:cs typeface="Calibri" pitchFamily="34" charset="0"/>
            </a:endParaRPr>
          </a:p>
          <a:p>
            <a:r>
              <a:rPr lang="fr-FR" sz="900" dirty="0">
                <a:latin typeface="Calibri" pitchFamily="34" charset="0"/>
                <a:cs typeface="Calibri" pitchFamily="34" charset="0"/>
              </a:rPr>
              <a:t>  </a:t>
            </a:r>
            <a:r>
              <a:rPr lang="fr-FR" sz="900" dirty="0" err="1">
                <a:latin typeface="Calibri" pitchFamily="34" charset="0"/>
                <a:cs typeface="Calibri" pitchFamily="34" charset="0"/>
              </a:rPr>
              <a:t>fill</a:t>
            </a:r>
            <a:r>
              <a:rPr lang="fr-FR" sz="900" dirty="0">
                <a:latin typeface="Calibri" pitchFamily="34" charset="0"/>
                <a:cs typeface="Calibri" pitchFamily="34" charset="0"/>
              </a:rPr>
              <a:t>(153);</a:t>
            </a:r>
          </a:p>
          <a:p>
            <a:r>
              <a:rPr lang="fr-FR" sz="900" dirty="0">
                <a:latin typeface="Calibri" pitchFamily="34" charset="0"/>
                <a:cs typeface="Calibri" pitchFamily="34" charset="0"/>
              </a:rPr>
              <a:t>  </a:t>
            </a:r>
            <a:r>
              <a:rPr lang="fr-FR" sz="900" dirty="0" err="1">
                <a:latin typeface="Calibri" pitchFamily="34" charset="0"/>
                <a:cs typeface="Calibri" pitchFamily="34" charset="0"/>
              </a:rPr>
              <a:t>rect</a:t>
            </a:r>
            <a:r>
              <a:rPr lang="fr-FR" sz="900" dirty="0">
                <a:latin typeface="Calibri" pitchFamily="34" charset="0"/>
                <a:cs typeface="Calibri" pitchFamily="34" charset="0"/>
              </a:rPr>
              <a:t>(</a:t>
            </a:r>
            <a:r>
              <a:rPr lang="fr-FR" sz="900" dirty="0" err="1">
                <a:latin typeface="Calibri" pitchFamily="34" charset="0"/>
                <a:cs typeface="Calibri" pitchFamily="34" charset="0"/>
              </a:rPr>
              <a:t>width</a:t>
            </a:r>
            <a:r>
              <a:rPr lang="fr-FR" sz="900" dirty="0">
                <a:latin typeface="Calibri" pitchFamily="34" charset="0"/>
                <a:cs typeface="Calibri" pitchFamily="34" charset="0"/>
              </a:rPr>
              <a:t>-</a:t>
            </a:r>
            <a:r>
              <a:rPr lang="fr-FR" sz="900" dirty="0" err="1">
                <a:latin typeface="Calibri" pitchFamily="34" charset="0"/>
                <a:cs typeface="Calibri" pitchFamily="34" charset="0"/>
              </a:rPr>
              <a:t>dist_wall</a:t>
            </a:r>
            <a:r>
              <a:rPr lang="fr-FR" sz="900" dirty="0">
                <a:latin typeface="Calibri" pitchFamily="34" charset="0"/>
                <a:cs typeface="Calibri" pitchFamily="34" charset="0"/>
              </a:rPr>
              <a:t>, </a:t>
            </a:r>
            <a:r>
              <a:rPr lang="fr-FR" sz="900" dirty="0" err="1">
                <a:latin typeface="Calibri" pitchFamily="34" charset="0"/>
                <a:cs typeface="Calibri" pitchFamily="34" charset="0"/>
              </a:rPr>
              <a:t>paddle_y</a:t>
            </a:r>
            <a:r>
              <a:rPr lang="fr-FR" sz="900" dirty="0">
                <a:latin typeface="Calibri" pitchFamily="34" charset="0"/>
                <a:cs typeface="Calibri" pitchFamily="34" charset="0"/>
              </a:rPr>
              <a:t>, </a:t>
            </a:r>
            <a:r>
              <a:rPr lang="fr-FR" sz="900" dirty="0" err="1">
                <a:latin typeface="Calibri" pitchFamily="34" charset="0"/>
                <a:cs typeface="Calibri" pitchFamily="34" charset="0"/>
              </a:rPr>
              <a:t>paddle_width</a:t>
            </a:r>
            <a:r>
              <a:rPr lang="fr-FR" sz="900" dirty="0">
                <a:latin typeface="Calibri" pitchFamily="34" charset="0"/>
                <a:cs typeface="Calibri" pitchFamily="34" charset="0"/>
              </a:rPr>
              <a:t>, </a:t>
            </a:r>
            <a:r>
              <a:rPr lang="fr-FR" sz="900" dirty="0" err="1">
                <a:latin typeface="Calibri" pitchFamily="34" charset="0"/>
                <a:cs typeface="Calibri" pitchFamily="34" charset="0"/>
              </a:rPr>
              <a:t>paddle_height</a:t>
            </a:r>
            <a:r>
              <a:rPr lang="fr-FR" sz="900" dirty="0">
                <a:latin typeface="Calibri" pitchFamily="34" charset="0"/>
                <a:cs typeface="Calibri" pitchFamily="34" charset="0"/>
              </a:rPr>
              <a:t>);  </a:t>
            </a:r>
          </a:p>
          <a:p>
            <a:r>
              <a:rPr lang="fr-FR" sz="900" dirty="0">
                <a:latin typeface="Calibri" pitchFamily="34" charset="0"/>
                <a:cs typeface="Calibri" pitchFamily="34" charset="0"/>
              </a:rPr>
              <a:t>}</a:t>
            </a:r>
          </a:p>
        </p:txBody>
      </p:sp>
      <p:pic>
        <p:nvPicPr>
          <p:cNvPr id="151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9322" y="2972606"/>
            <a:ext cx="3088684" cy="3528228"/>
          </a:xfrm>
          <a:prstGeom prst="rect">
            <a:avLst/>
          </a:prstGeom>
          <a:noFill/>
          <a:ln w="9525">
            <a:noFill/>
            <a:miter lim="800000"/>
            <a:headEnd/>
            <a:tailEnd/>
          </a:ln>
          <a:effectLst/>
        </p:spPr>
      </p:pic>
      <p:sp>
        <p:nvSpPr>
          <p:cNvPr id="11" name="Rectangle 10"/>
          <p:cNvSpPr/>
          <p:nvPr/>
        </p:nvSpPr>
        <p:spPr>
          <a:xfrm>
            <a:off x="6143636" y="1657167"/>
            <a:ext cx="2857488" cy="1015663"/>
          </a:xfrm>
          <a:prstGeom prst="rect">
            <a:avLst/>
          </a:prstGeom>
        </p:spPr>
        <p:txBody>
          <a:bodyPr wrap="square">
            <a:spAutoFit/>
          </a:bodyPr>
          <a:lstStyle/>
          <a:p>
            <a:pPr algn="just"/>
            <a:r>
              <a:rPr lang="en-US" sz="1200" b="1" dirty="0">
                <a:solidFill>
                  <a:srgbClr val="0070C0"/>
                </a:solidFill>
                <a:latin typeface="Calibri" pitchFamily="34" charset="0"/>
                <a:cs typeface="Calibri" pitchFamily="34" charset="0"/>
              </a:rPr>
              <a:t>The basic game of pong </a:t>
            </a:r>
          </a:p>
          <a:p>
            <a:pPr algn="just"/>
            <a:r>
              <a:rPr lang="en-US" sz="1200" b="1" dirty="0">
                <a:solidFill>
                  <a:srgbClr val="0070C0"/>
                </a:solidFill>
                <a:latin typeface="Calibri" pitchFamily="34" charset="0"/>
                <a:cs typeface="Calibri" pitchFamily="34" charset="0"/>
              </a:rPr>
              <a:t>the potentiometer controls the position of the racket </a:t>
            </a:r>
          </a:p>
          <a:p>
            <a:pPr algn="just"/>
            <a:r>
              <a:rPr lang="en-US" sz="1200" b="1" dirty="0">
                <a:solidFill>
                  <a:srgbClr val="0070C0"/>
                </a:solidFill>
                <a:latin typeface="Calibri" pitchFamily="34" charset="0"/>
                <a:cs typeface="Calibri" pitchFamily="34" charset="0"/>
              </a:rPr>
              <a:t>=&gt; add a potentiometer and a few lines of code and you will have a two-player game</a:t>
            </a:r>
            <a:endParaRPr lang="fr-FR" sz="1200" b="1" dirty="0">
              <a:solidFill>
                <a:srgbClr val="C00000"/>
              </a:solidFill>
              <a:latin typeface="Calibri" pitchFamily="34" charset="0"/>
              <a:cs typeface="Calibri" pitchFamily="34" charset="0"/>
            </a:endParaRPr>
          </a:p>
        </p:txBody>
      </p:sp>
      <p:sp>
        <p:nvSpPr>
          <p:cNvPr id="10" name="Rectangle 9">
            <a:hlinkClick r:id="rId3"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
        <p:nvSpPr>
          <p:cNvPr id="12" name="Rectangle 11"/>
          <p:cNvSpPr/>
          <p:nvPr/>
        </p:nvSpPr>
        <p:spPr>
          <a:xfrm>
            <a:off x="2643174" y="6326051"/>
            <a:ext cx="3286148" cy="246221"/>
          </a:xfrm>
          <a:prstGeom prst="rect">
            <a:avLst/>
          </a:prstGeom>
        </p:spPr>
        <p:txBody>
          <a:bodyPr wrap="square">
            <a:spAutoFit/>
          </a:bodyPr>
          <a:lstStyle/>
          <a:p>
            <a:r>
              <a:rPr lang="fr-FR" sz="1000" b="1" dirty="0">
                <a:solidFill>
                  <a:srgbClr val="0070C0"/>
                </a:solidFill>
                <a:latin typeface="Calibri" pitchFamily="34" charset="0"/>
                <a:cs typeface="Calibri" pitchFamily="34" charset="0"/>
              </a:rPr>
              <a:t>http://moodle.insa-toulouse.fr/course/view.php?id=494</a:t>
            </a:r>
          </a:p>
        </p:txBody>
      </p:sp>
      <p:pic>
        <p:nvPicPr>
          <p:cNvPr id="13" name="Image 12">
            <a:hlinkClick r:id="rId3" action="ppaction://hlinksldjump"/>
            <a:extLst>
              <a:ext uri="{FF2B5EF4-FFF2-40B4-BE49-F238E27FC236}">
                <a16:creationId xmlns:a16="http://schemas.microsoft.com/office/drawing/2014/main" id="{6D662687-BAF8-4070-99AE-6EED7707E74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nodeType="withEffect">
                                  <p:stCondLst>
                                    <p:cond delay="0"/>
                                  </p:stCondLst>
                                  <p:childTnLst>
                                    <p:set>
                                      <p:cBhvr>
                                        <p:cTn id="20" dur="1" fill="hold">
                                          <p:stCondLst>
                                            <p:cond delay="0"/>
                                          </p:stCondLst>
                                        </p:cTn>
                                        <p:tgtEl>
                                          <p:spTgt spid="151554"/>
                                        </p:tgtEl>
                                        <p:attrNameLst>
                                          <p:attrName>style.visibility</p:attrName>
                                        </p:attrNameLst>
                                      </p:cBhvr>
                                      <p:to>
                                        <p:strVal val="visible"/>
                                      </p:to>
                                    </p:set>
                                    <p:animEffect transition="in" filter="blinds(horizontal)">
                                      <p:cBhvr>
                                        <p:cTn id="21" dur="500"/>
                                        <p:tgtEl>
                                          <p:spTgt spid="15155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DEFINITIONS OF DIGITAL PINS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a:t>
            </a:fld>
            <a:endParaRPr lang="fr-FR"/>
          </a:p>
        </p:txBody>
      </p:sp>
      <p:sp>
        <p:nvSpPr>
          <p:cNvPr id="4" name="Rectangle 3"/>
          <p:cNvSpPr/>
          <p:nvPr/>
        </p:nvSpPr>
        <p:spPr>
          <a:xfrm>
            <a:off x="53752" y="548680"/>
            <a:ext cx="8982744" cy="6001643"/>
          </a:xfrm>
          <a:prstGeom prst="rect">
            <a:avLst/>
          </a:prstGeom>
        </p:spPr>
        <p:txBody>
          <a:bodyPr wrap="square">
            <a:spAutoFit/>
          </a:bodyPr>
          <a:lstStyle/>
          <a:p>
            <a:pPr algn="just"/>
            <a:r>
              <a:rPr lang="en-US" sz="1600" b="1" dirty="0">
                <a:solidFill>
                  <a:srgbClr val="0070C0"/>
                </a:solidFill>
                <a:latin typeface="Calibri" pitchFamily="34" charset="0"/>
              </a:rPr>
              <a:t>3 possible definitions with </a:t>
            </a:r>
            <a:r>
              <a:rPr lang="en-US" sz="1600" b="1" dirty="0" err="1">
                <a:solidFill>
                  <a:srgbClr val="0070C0"/>
                </a:solidFill>
                <a:latin typeface="Calibri" pitchFamily="34" charset="0"/>
              </a:rPr>
              <a:t>pinMode</a:t>
            </a:r>
            <a:r>
              <a:rPr lang="en-US" sz="1600" b="1" dirty="0">
                <a:solidFill>
                  <a:srgbClr val="0070C0"/>
                </a:solidFill>
                <a:latin typeface="Calibri" pitchFamily="34" charset="0"/>
              </a:rPr>
              <a:t> () instruction: </a:t>
            </a:r>
          </a:p>
          <a:p>
            <a:pPr marL="285750" indent="-285750" algn="just">
              <a:buFontTx/>
              <a:buChar char="-"/>
            </a:pPr>
            <a:r>
              <a:rPr lang="en-US" sz="1600" b="1" dirty="0">
                <a:solidFill>
                  <a:srgbClr val="0070C0"/>
                </a:solidFill>
                <a:latin typeface="Calibri" pitchFamily="34" charset="0"/>
              </a:rPr>
              <a:t>INPUT, </a:t>
            </a:r>
          </a:p>
          <a:p>
            <a:pPr marL="285750" indent="-285750" algn="just">
              <a:buFontTx/>
              <a:buChar char="-"/>
            </a:pPr>
            <a:r>
              <a:rPr lang="en-US" sz="1600" b="1" dirty="0">
                <a:solidFill>
                  <a:srgbClr val="0070C0"/>
                </a:solidFill>
                <a:latin typeface="Calibri" pitchFamily="34" charset="0"/>
              </a:rPr>
              <a:t>INPUT_PULLUP and </a:t>
            </a:r>
          </a:p>
          <a:p>
            <a:pPr marL="285750" indent="-285750" algn="just">
              <a:buFontTx/>
              <a:buChar char="-"/>
            </a:pPr>
            <a:r>
              <a:rPr lang="en-US" sz="1600" b="1" dirty="0">
                <a:solidFill>
                  <a:srgbClr val="0070C0"/>
                </a:solidFill>
                <a:latin typeface="Calibri" pitchFamily="34" charset="0"/>
              </a:rPr>
              <a:t>OUTPUT </a:t>
            </a:r>
          </a:p>
          <a:p>
            <a:pPr marL="285750" indent="-285750" algn="just">
              <a:buFontTx/>
              <a:buChar char="-"/>
            </a:pPr>
            <a:endParaRPr lang="en-US" sz="1600" b="1" dirty="0">
              <a:solidFill>
                <a:srgbClr val="0070C0"/>
              </a:solidFill>
              <a:latin typeface="Calibri" pitchFamily="34" charset="0"/>
            </a:endParaRPr>
          </a:p>
          <a:p>
            <a:pPr marL="285750" indent="-285750" algn="just">
              <a:buFontTx/>
              <a:buChar char="-"/>
            </a:pPr>
            <a:r>
              <a:rPr lang="en-US" sz="1600" b="1" u="sng" dirty="0">
                <a:solidFill>
                  <a:srgbClr val="0070C0"/>
                </a:solidFill>
                <a:latin typeface="Calibri" pitchFamily="34" charset="0"/>
              </a:rPr>
              <a:t>Pins configured as INPUTS: </a:t>
            </a:r>
          </a:p>
          <a:p>
            <a:pPr marL="285750" indent="-285750" algn="just">
              <a:buFontTx/>
              <a:buChar char="-"/>
            </a:pPr>
            <a:r>
              <a:rPr lang="en-US" sz="1600" b="1" dirty="0">
                <a:solidFill>
                  <a:srgbClr val="0070C0"/>
                </a:solidFill>
                <a:latin typeface="Calibri" pitchFamily="34" charset="0"/>
              </a:rPr>
              <a:t>INPUT: the Arduino (</a:t>
            </a:r>
            <a:r>
              <a:rPr lang="en-US" sz="1600" b="1" dirty="0" err="1">
                <a:solidFill>
                  <a:srgbClr val="0070C0"/>
                </a:solidFill>
                <a:latin typeface="Calibri" pitchFamily="34" charset="0"/>
              </a:rPr>
              <a:t>Atmega</a:t>
            </a:r>
            <a:r>
              <a:rPr lang="en-US" sz="1600" b="1" dirty="0">
                <a:solidFill>
                  <a:srgbClr val="0070C0"/>
                </a:solidFill>
                <a:latin typeface="Calibri" pitchFamily="34" charset="0"/>
              </a:rPr>
              <a:t>) pins are configured as input with </a:t>
            </a:r>
          </a:p>
          <a:p>
            <a:pPr algn="just"/>
            <a:r>
              <a:rPr lang="en-US" sz="1600" b="1" dirty="0">
                <a:solidFill>
                  <a:srgbClr val="0070C0"/>
                </a:solidFill>
                <a:latin typeface="Calibri" pitchFamily="34" charset="0"/>
              </a:rPr>
              <a:t>	</a:t>
            </a:r>
            <a:r>
              <a:rPr lang="en-US" sz="1600" b="1" dirty="0" err="1">
                <a:solidFill>
                  <a:srgbClr val="0070C0"/>
                </a:solidFill>
                <a:latin typeface="Calibri" pitchFamily="34" charset="0"/>
              </a:rPr>
              <a:t>pinMode</a:t>
            </a:r>
            <a:r>
              <a:rPr lang="en-US" sz="1600" b="1" dirty="0">
                <a:solidFill>
                  <a:srgbClr val="0070C0"/>
                </a:solidFill>
                <a:latin typeface="Calibri" pitchFamily="34" charset="0"/>
              </a:rPr>
              <a:t> () in a State of high impedance (series resistance of 100 M</a:t>
            </a:r>
            <a:r>
              <a:rPr lang="en-US" sz="1600" b="1" dirty="0">
                <a:solidFill>
                  <a:srgbClr val="0070C0"/>
                </a:solidFill>
                <a:latin typeface="Calibri" pitchFamily="34" charset="0"/>
                <a:sym typeface="Symbol" panose="05050102010706020507" pitchFamily="18" charset="2"/>
              </a:rPr>
              <a:t></a:t>
            </a:r>
            <a:r>
              <a:rPr lang="en-US" sz="1600" b="1" dirty="0">
                <a:solidFill>
                  <a:srgbClr val="0070C0"/>
                </a:solidFill>
                <a:latin typeface="Calibri" pitchFamily="34" charset="0"/>
              </a:rPr>
              <a:t>) </a:t>
            </a:r>
          </a:p>
          <a:p>
            <a:pPr marL="285750" indent="-285750" algn="just">
              <a:buFontTx/>
              <a:buChar char="-"/>
            </a:pPr>
            <a:r>
              <a:rPr lang="en-US" sz="1600" b="1" dirty="0">
                <a:solidFill>
                  <a:srgbClr val="0070C0"/>
                </a:solidFill>
                <a:latin typeface="Calibri" pitchFamily="34" charset="0"/>
              </a:rPr>
              <a:t>Example the: </a:t>
            </a:r>
            <a:r>
              <a:rPr lang="en-US" sz="1600" b="1" dirty="0" err="1">
                <a:solidFill>
                  <a:srgbClr val="0070C0"/>
                </a:solidFill>
                <a:latin typeface="Calibri" pitchFamily="34" charset="0"/>
              </a:rPr>
              <a:t>pinMode</a:t>
            </a:r>
            <a:r>
              <a:rPr lang="en-US" sz="1600" b="1" dirty="0">
                <a:solidFill>
                  <a:srgbClr val="0070C0"/>
                </a:solidFill>
                <a:latin typeface="Calibri" pitchFamily="34" charset="0"/>
              </a:rPr>
              <a:t> (</a:t>
            </a:r>
            <a:r>
              <a:rPr lang="en-US" sz="1600" b="1" dirty="0" err="1">
                <a:solidFill>
                  <a:srgbClr val="0070C0"/>
                </a:solidFill>
                <a:latin typeface="Calibri" pitchFamily="34" charset="0"/>
              </a:rPr>
              <a:t>inPin</a:t>
            </a:r>
            <a:r>
              <a:rPr lang="en-US" sz="1600" b="1" dirty="0">
                <a:solidFill>
                  <a:srgbClr val="0070C0"/>
                </a:solidFill>
                <a:latin typeface="Calibri" pitchFamily="34" charset="0"/>
              </a:rPr>
              <a:t>, INPUT);</a:t>
            </a:r>
          </a:p>
          <a:p>
            <a:pPr algn="just"/>
            <a:br>
              <a:rPr lang="fr-FR" sz="1600" b="1" dirty="0">
                <a:solidFill>
                  <a:srgbClr val="0070C0"/>
                </a:solidFill>
                <a:latin typeface="Calibri" pitchFamily="34" charset="0"/>
              </a:rPr>
            </a:br>
            <a:r>
              <a:rPr lang="en-US" sz="1600" b="1" dirty="0">
                <a:solidFill>
                  <a:srgbClr val="0070C0"/>
                </a:solidFill>
                <a:latin typeface="Calibri" pitchFamily="34" charset="0"/>
              </a:rPr>
              <a:t>However, you probably want that spindle is referenced to the Earth, so 2 solutions: </a:t>
            </a:r>
          </a:p>
          <a:p>
            <a:pPr marL="285750" indent="-285750" algn="just">
              <a:buFontTx/>
              <a:buChar char="-"/>
            </a:pPr>
            <a:r>
              <a:rPr lang="en-US" sz="1600" b="1" dirty="0">
                <a:solidFill>
                  <a:srgbClr val="0070C0"/>
                </a:solidFill>
                <a:latin typeface="Calibri" pitchFamily="34" charset="0"/>
              </a:rPr>
              <a:t>either put a pull-down resistor (resistance to Earth) in the external circuit or </a:t>
            </a:r>
          </a:p>
          <a:p>
            <a:pPr marL="285750" indent="-285750" algn="just">
              <a:buFontTx/>
              <a:buChar char="-"/>
            </a:pPr>
            <a:r>
              <a:rPr lang="en-US" sz="1600" b="1" dirty="0">
                <a:solidFill>
                  <a:srgbClr val="0070C0"/>
                </a:solidFill>
                <a:latin typeface="Calibri" pitchFamily="34" charset="0"/>
              </a:rPr>
              <a:t>configure the pin entered as INPUT_PULLUP, which has a pull-up resistance</a:t>
            </a:r>
            <a:r>
              <a:rPr lang="fr-FR" sz="1600" b="1" dirty="0">
                <a:solidFill>
                  <a:srgbClr val="FF6600"/>
                </a:solidFill>
                <a:latin typeface="Calibri" pitchFamily="34" charset="0"/>
              </a:rPr>
              <a:t> </a:t>
            </a:r>
          </a:p>
          <a:p>
            <a:pPr marL="285750" indent="-285750" algn="just">
              <a:buFontTx/>
              <a:buChar char="-"/>
            </a:pPr>
            <a:endParaRPr lang="fr-FR" sz="1600" b="1" dirty="0">
              <a:solidFill>
                <a:srgbClr val="FF6600"/>
              </a:solidFill>
              <a:latin typeface="Calibri" pitchFamily="34" charset="0"/>
            </a:endParaRPr>
          </a:p>
          <a:p>
            <a:pPr marL="285750" indent="-285750" algn="just">
              <a:buFontTx/>
              <a:buChar char="-"/>
            </a:pPr>
            <a:r>
              <a:rPr lang="en-US" sz="1600" b="1" dirty="0">
                <a:solidFill>
                  <a:srgbClr val="FF6600"/>
                </a:solidFill>
                <a:latin typeface="Calibri" pitchFamily="34" charset="0"/>
              </a:rPr>
              <a:t>INPUT_PULLUP: the </a:t>
            </a:r>
            <a:r>
              <a:rPr lang="en-US" sz="1600" b="1" dirty="0" err="1">
                <a:solidFill>
                  <a:srgbClr val="FF6600"/>
                </a:solidFill>
                <a:latin typeface="Calibri" pitchFamily="34" charset="0"/>
              </a:rPr>
              <a:t>Atmega</a:t>
            </a:r>
            <a:r>
              <a:rPr lang="en-US" sz="1600" b="1" dirty="0">
                <a:solidFill>
                  <a:srgbClr val="FF6600"/>
                </a:solidFill>
                <a:latin typeface="Calibri" pitchFamily="34" charset="0"/>
              </a:rPr>
              <a:t> on the Arduino chip has an internal pull-up</a:t>
            </a:r>
          </a:p>
          <a:p>
            <a:pPr marL="285750" indent="-285750" algn="just">
              <a:buFontTx/>
              <a:buChar char="-"/>
            </a:pPr>
            <a:r>
              <a:rPr lang="en-US" sz="1600" b="1" dirty="0">
                <a:solidFill>
                  <a:srgbClr val="FF6600"/>
                </a:solidFill>
                <a:latin typeface="Calibri" pitchFamily="34" charset="0"/>
              </a:rPr>
              <a:t> resistance. Beware, since pull-up =&gt; this inverts the behavior of the pin, </a:t>
            </a:r>
          </a:p>
          <a:p>
            <a:pPr marL="285750" indent="-285750" algn="just">
              <a:buFontTx/>
              <a:buChar char="-"/>
            </a:pPr>
            <a:r>
              <a:rPr lang="en-US" sz="1600" b="1" dirty="0">
                <a:solidFill>
                  <a:srgbClr val="FF6600"/>
                </a:solidFill>
                <a:latin typeface="Calibri" pitchFamily="34" charset="0"/>
              </a:rPr>
              <a:t>since HIGH means that the sensor is "off", and LOW means that </a:t>
            </a:r>
          </a:p>
          <a:p>
            <a:pPr marL="285750" indent="-285750" algn="just">
              <a:buFontTx/>
              <a:buChar char="-"/>
            </a:pPr>
            <a:r>
              <a:rPr lang="en-US" sz="1600" b="1" dirty="0">
                <a:solidFill>
                  <a:srgbClr val="FF6600"/>
                </a:solidFill>
                <a:latin typeface="Calibri" pitchFamily="34" charset="0"/>
              </a:rPr>
              <a:t>the sensor is activated.  </a:t>
            </a:r>
          </a:p>
          <a:p>
            <a:pPr marL="285750" indent="-285750" algn="just">
              <a:buFontTx/>
              <a:buChar char="-"/>
            </a:pPr>
            <a:r>
              <a:rPr lang="en-US" sz="1600" b="1" dirty="0">
                <a:solidFill>
                  <a:srgbClr val="FF6600"/>
                </a:solidFill>
                <a:latin typeface="Calibri" pitchFamily="34" charset="0"/>
              </a:rPr>
              <a:t>Example: </a:t>
            </a:r>
            <a:r>
              <a:rPr lang="en-US" sz="1600" b="1" dirty="0" err="1">
                <a:solidFill>
                  <a:srgbClr val="FF6600"/>
                </a:solidFill>
                <a:latin typeface="Calibri" pitchFamily="34" charset="0"/>
              </a:rPr>
              <a:t>pinMode</a:t>
            </a:r>
            <a:r>
              <a:rPr lang="en-US" sz="1600" b="1" dirty="0">
                <a:solidFill>
                  <a:srgbClr val="FF6600"/>
                </a:solidFill>
                <a:latin typeface="Calibri" pitchFamily="34" charset="0"/>
              </a:rPr>
              <a:t> (2, INPUT_PULLUP);</a:t>
            </a:r>
          </a:p>
          <a:p>
            <a:pPr marL="285750" indent="-285750" algn="just">
              <a:buFontTx/>
              <a:buChar char="-"/>
            </a:pPr>
            <a:br>
              <a:rPr lang="fr-FR" sz="1600" b="1" dirty="0">
                <a:solidFill>
                  <a:srgbClr val="0070C0"/>
                </a:solidFill>
                <a:latin typeface="Calibri" pitchFamily="34" charset="0"/>
              </a:rPr>
            </a:br>
            <a:r>
              <a:rPr lang="en-US" sz="1600" b="1" u="sng" dirty="0">
                <a:solidFill>
                  <a:srgbClr val="00B050"/>
                </a:solidFill>
                <a:latin typeface="Calibri" pitchFamily="34" charset="0"/>
              </a:rPr>
              <a:t>Pins configured as OUTPUTS:</a:t>
            </a:r>
          </a:p>
          <a:p>
            <a:pPr marL="285750" indent="-285750" algn="just">
              <a:buFontTx/>
              <a:buChar char="-"/>
            </a:pPr>
            <a:r>
              <a:rPr lang="en-US" sz="1600" b="1" u="sng" dirty="0">
                <a:solidFill>
                  <a:srgbClr val="00B050"/>
                </a:solidFill>
                <a:latin typeface="Calibri" pitchFamily="34" charset="0"/>
              </a:rPr>
              <a:t>-OUTPUT: </a:t>
            </a:r>
            <a:r>
              <a:rPr lang="en-US" sz="1600" b="1" dirty="0">
                <a:solidFill>
                  <a:srgbClr val="00B050"/>
                </a:solidFill>
                <a:latin typeface="Calibri" pitchFamily="34" charset="0"/>
              </a:rPr>
              <a:t>pins configured as output with </a:t>
            </a:r>
            <a:r>
              <a:rPr lang="en-US" sz="1600" b="1" dirty="0" err="1">
                <a:solidFill>
                  <a:srgbClr val="00B050"/>
                </a:solidFill>
                <a:latin typeface="Calibri" pitchFamily="34" charset="0"/>
              </a:rPr>
              <a:t>pinMode</a:t>
            </a:r>
            <a:r>
              <a:rPr lang="en-US" sz="1600" b="1" dirty="0">
                <a:solidFill>
                  <a:srgbClr val="00B050"/>
                </a:solidFill>
                <a:latin typeface="Calibri" pitchFamily="34" charset="0"/>
              </a:rPr>
              <a:t> () are supposed to be in a State of low impedance.  This means that they can provide a significant amount of current to other circuits.  Example: </a:t>
            </a:r>
            <a:r>
              <a:rPr lang="en-US" sz="1600" b="1" dirty="0" err="1">
                <a:solidFill>
                  <a:srgbClr val="00B050"/>
                </a:solidFill>
                <a:latin typeface="Calibri" pitchFamily="34" charset="0"/>
              </a:rPr>
              <a:t>pinMode</a:t>
            </a:r>
            <a:r>
              <a:rPr lang="en-US" sz="1600" b="1" dirty="0">
                <a:solidFill>
                  <a:srgbClr val="00B050"/>
                </a:solidFill>
                <a:latin typeface="Calibri" pitchFamily="34" charset="0"/>
              </a:rPr>
              <a:t> (2, OUTPUT);</a:t>
            </a:r>
            <a:endParaRPr lang="fr-FR" sz="1600" b="1" dirty="0">
              <a:solidFill>
                <a:srgbClr val="0070C0"/>
              </a:solidFill>
              <a:latin typeface="Calibri" pitchFamily="34" charset="0"/>
            </a:endParaRPr>
          </a:p>
        </p:txBody>
      </p:sp>
      <p:pic>
        <p:nvPicPr>
          <p:cNvPr id="5" name="Image 4" descr="inputPullupButt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264" y="3623788"/>
            <a:ext cx="1828802" cy="1389388"/>
          </a:xfrm>
          <a:prstGeom prst="rect">
            <a:avLst/>
          </a:prstGeom>
        </p:spPr>
      </p:pic>
      <p:pic>
        <p:nvPicPr>
          <p:cNvPr id="6" name="Image 5" descr="button.png"/>
          <p:cNvPicPr>
            <a:picLocks noChangeAspect="1"/>
          </p:cNvPicPr>
          <p:nvPr/>
        </p:nvPicPr>
        <p:blipFill>
          <a:blip r:embed="rId3" cstate="print">
            <a:extLst>
              <a:ext uri="{28A0092B-C50C-407E-A947-70E740481C1C}">
                <a14:useLocalDpi xmlns:a14="http://schemas.microsoft.com/office/drawing/2010/main" val="0"/>
              </a:ext>
            </a:extLst>
          </a:blip>
          <a:srcRect r="17386" b="13655"/>
          <a:stretch>
            <a:fillRect/>
          </a:stretch>
        </p:blipFill>
        <p:spPr>
          <a:xfrm>
            <a:off x="6910123" y="1772816"/>
            <a:ext cx="2126373" cy="862748"/>
          </a:xfrm>
          <a:prstGeom prst="rect">
            <a:avLst/>
          </a:prstGeom>
        </p:spPr>
      </p:pic>
      <p:pic>
        <p:nvPicPr>
          <p:cNvPr id="7" name="Image 6">
            <a:hlinkClick r:id="rId4" action="ppaction://hlinksldjump"/>
            <a:extLst>
              <a:ext uri="{FF2B5EF4-FFF2-40B4-BE49-F238E27FC236}">
                <a16:creationId xmlns:a16="http://schemas.microsoft.com/office/drawing/2014/main" id="{16A4231A-3771-454F-B121-88BE0DD7691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ARDUINO &amp; PROCESSING: Wii </a:t>
            </a:r>
            <a:r>
              <a:rPr lang="fr-FR" dirty="0" err="1"/>
              <a:t>Nunchuk</a:t>
            </a:r>
            <a:r>
              <a:rPr lang="fr-FR" dirty="0"/>
              <a:t> &amp; CUBE 3D (EXAMPLE 2)</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280</a:t>
            </a:fld>
            <a:endParaRPr lang="fr-FR"/>
          </a:p>
        </p:txBody>
      </p:sp>
      <p:sp>
        <p:nvSpPr>
          <p:cNvPr id="6" name="ZoneTexte 5"/>
          <p:cNvSpPr txBox="1"/>
          <p:nvPr/>
        </p:nvSpPr>
        <p:spPr>
          <a:xfrm>
            <a:off x="714348" y="1214422"/>
            <a:ext cx="184731" cy="307777"/>
          </a:xfrm>
          <a:prstGeom prst="rect">
            <a:avLst/>
          </a:prstGeom>
          <a:noFill/>
        </p:spPr>
        <p:txBody>
          <a:bodyPr wrap="none" rtlCol="0">
            <a:spAutoFit/>
          </a:bodyPr>
          <a:lstStyle/>
          <a:p>
            <a:endParaRPr lang="fr-FR" dirty="0"/>
          </a:p>
        </p:txBody>
      </p:sp>
      <p:sp>
        <p:nvSpPr>
          <p:cNvPr id="7" name="Rectangle 6"/>
          <p:cNvSpPr/>
          <p:nvPr/>
        </p:nvSpPr>
        <p:spPr>
          <a:xfrm>
            <a:off x="214314" y="928670"/>
            <a:ext cx="6215090" cy="5509200"/>
          </a:xfrm>
          <a:prstGeom prst="rect">
            <a:avLst/>
          </a:prstGeom>
        </p:spPr>
        <p:txBody>
          <a:bodyPr wrap="square">
            <a:spAutoFit/>
          </a:bodyPr>
          <a:lstStyle/>
          <a:p>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include</a:t>
            </a:r>
            <a:r>
              <a:rPr lang="fr-FR" sz="1600" b="1" dirty="0">
                <a:solidFill>
                  <a:srgbClr val="0070C0"/>
                </a:solidFill>
                <a:latin typeface="Calibri" pitchFamily="34" charset="0"/>
                <a:cs typeface="Calibri" pitchFamily="34" charset="0"/>
              </a:rPr>
              <a:t> &lt;</a:t>
            </a:r>
            <a:r>
              <a:rPr lang="fr-FR" sz="1600" b="1" dirty="0" err="1">
                <a:solidFill>
                  <a:srgbClr val="0070C0"/>
                </a:solidFill>
                <a:latin typeface="Calibri" pitchFamily="34" charset="0"/>
                <a:cs typeface="Calibri" pitchFamily="34" charset="0"/>
              </a:rPr>
              <a:t>math.h</a:t>
            </a:r>
            <a:r>
              <a:rPr lang="fr-FR" sz="1600" b="1" dirty="0">
                <a:solidFill>
                  <a:srgbClr val="0070C0"/>
                </a:solidFill>
                <a:latin typeface="Calibri" pitchFamily="34" charset="0"/>
                <a:cs typeface="Calibri" pitchFamily="34" charset="0"/>
              </a:rPr>
              <a:t>&gt;</a:t>
            </a:r>
          </a:p>
          <a:p>
            <a:endParaRPr lang="fr-FR" sz="1600" b="1" dirty="0">
              <a:solidFill>
                <a:srgbClr val="0070C0"/>
              </a:solidFill>
              <a:latin typeface="Calibri" pitchFamily="34" charset="0"/>
              <a:cs typeface="Calibri" pitchFamily="34" charset="0"/>
            </a:endParaRPr>
          </a:p>
          <a:p>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include</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Wire.h</a:t>
            </a:r>
            <a:r>
              <a:rPr lang="fr-FR" sz="1600" b="1" dirty="0">
                <a:solidFill>
                  <a:srgbClr val="0070C0"/>
                </a:solidFill>
                <a:latin typeface="Calibri" pitchFamily="34" charset="0"/>
                <a:cs typeface="Calibri" pitchFamily="34" charset="0"/>
              </a:rPr>
              <a:t>"</a:t>
            </a:r>
          </a:p>
          <a:p>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include</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WiiChuck.h</a:t>
            </a:r>
            <a:r>
              <a:rPr lang="fr-FR" sz="1600" b="1" dirty="0">
                <a:solidFill>
                  <a:srgbClr val="0070C0"/>
                </a:solidFill>
                <a:latin typeface="Calibri" pitchFamily="34" charset="0"/>
                <a:cs typeface="Calibri" pitchFamily="34" charset="0"/>
              </a:rPr>
              <a:t>"</a:t>
            </a:r>
          </a:p>
          <a:p>
            <a:r>
              <a:rPr lang="fr-FR" sz="1600" b="1" dirty="0">
                <a:latin typeface="Calibri" pitchFamily="34" charset="0"/>
                <a:cs typeface="Calibri" pitchFamily="34" charset="0"/>
              </a:rPr>
              <a:t>//#</a:t>
            </a:r>
            <a:r>
              <a:rPr lang="fr-FR" sz="1600" b="1" dirty="0" err="1">
                <a:latin typeface="Calibri" pitchFamily="34" charset="0"/>
                <a:cs typeface="Calibri" pitchFamily="34" charset="0"/>
              </a:rPr>
              <a:t>include</a:t>
            </a:r>
            <a:r>
              <a:rPr lang="fr-FR" sz="1600" b="1" dirty="0">
                <a:latin typeface="Calibri" pitchFamily="34" charset="0"/>
                <a:cs typeface="Calibri" pitchFamily="34" charset="0"/>
              </a:rPr>
              <a:t> "</a:t>
            </a:r>
            <a:r>
              <a:rPr lang="fr-FR" sz="1600" b="1" dirty="0" err="1">
                <a:latin typeface="Calibri" pitchFamily="34" charset="0"/>
                <a:cs typeface="Calibri" pitchFamily="34" charset="0"/>
              </a:rPr>
              <a:t>nunchuck_funcs.h</a:t>
            </a:r>
            <a:r>
              <a:rPr lang="fr-FR" sz="1600" b="1" dirty="0">
                <a:latin typeface="Calibri" pitchFamily="34" charset="0"/>
                <a:cs typeface="Calibri" pitchFamily="34" charset="0"/>
              </a:rPr>
              <a:t>"</a:t>
            </a:r>
          </a:p>
          <a:p>
            <a:endParaRPr lang="fr-FR" sz="1600" b="1" dirty="0">
              <a:latin typeface="Calibri" pitchFamily="34" charset="0"/>
              <a:cs typeface="Calibri" pitchFamily="34" charset="0"/>
            </a:endParaRPr>
          </a:p>
          <a:p>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define</a:t>
            </a:r>
            <a:r>
              <a:rPr lang="fr-FR" sz="1600" b="1" dirty="0">
                <a:solidFill>
                  <a:srgbClr val="0070C0"/>
                </a:solidFill>
                <a:latin typeface="Calibri" pitchFamily="34" charset="0"/>
                <a:cs typeface="Calibri" pitchFamily="34" charset="0"/>
              </a:rPr>
              <a:t> MAXANGLE 90</a:t>
            </a:r>
          </a:p>
          <a:p>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define</a:t>
            </a:r>
            <a:r>
              <a:rPr lang="fr-FR" sz="1600" b="1" dirty="0">
                <a:solidFill>
                  <a:srgbClr val="0070C0"/>
                </a:solidFill>
                <a:latin typeface="Calibri" pitchFamily="34" charset="0"/>
                <a:cs typeface="Calibri" pitchFamily="34" charset="0"/>
              </a:rPr>
              <a:t> MINANGLE -90</a:t>
            </a:r>
          </a:p>
          <a:p>
            <a:endParaRPr lang="fr-FR" sz="1600" b="1" dirty="0">
              <a:latin typeface="Calibri" pitchFamily="34" charset="0"/>
              <a:cs typeface="Calibri" pitchFamily="34" charset="0"/>
            </a:endParaRPr>
          </a:p>
          <a:p>
            <a:endParaRPr lang="fr-FR" sz="1600" b="1" dirty="0">
              <a:latin typeface="Calibri" pitchFamily="34" charset="0"/>
              <a:cs typeface="Calibri" pitchFamily="34" charset="0"/>
            </a:endParaRPr>
          </a:p>
          <a:p>
            <a:r>
              <a:rPr lang="fr-FR" sz="1600" b="1" dirty="0" err="1">
                <a:solidFill>
                  <a:srgbClr val="0070C0"/>
                </a:solidFill>
                <a:latin typeface="Calibri" pitchFamily="34" charset="0"/>
                <a:cs typeface="Calibri" pitchFamily="34" charset="0"/>
              </a:rPr>
              <a:t>WiiChuck</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chuck</a:t>
            </a:r>
            <a:r>
              <a:rPr lang="fr-FR" sz="1600" b="1" dirty="0">
                <a:solidFill>
                  <a:srgbClr val="0070C0"/>
                </a:solidFill>
                <a:latin typeface="Calibri" pitchFamily="34" charset="0"/>
                <a:cs typeface="Calibri" pitchFamily="34" charset="0"/>
              </a:rPr>
              <a:t> = </a:t>
            </a:r>
            <a:r>
              <a:rPr lang="fr-FR" sz="1600" b="1" dirty="0" err="1">
                <a:solidFill>
                  <a:srgbClr val="0070C0"/>
                </a:solidFill>
                <a:latin typeface="Calibri" pitchFamily="34" charset="0"/>
                <a:cs typeface="Calibri" pitchFamily="34" charset="0"/>
              </a:rPr>
              <a:t>WiiChuck</a:t>
            </a:r>
            <a:r>
              <a:rPr lang="fr-FR" sz="1600" b="1" dirty="0">
                <a:solidFill>
                  <a:srgbClr val="0070C0"/>
                </a:solidFill>
                <a:latin typeface="Calibri" pitchFamily="34" charset="0"/>
                <a:cs typeface="Calibri" pitchFamily="34" charset="0"/>
              </a:rPr>
              <a:t>();</a:t>
            </a:r>
          </a:p>
          <a:p>
            <a:r>
              <a:rPr lang="fr-FR" sz="1600" b="1" dirty="0" err="1">
                <a:solidFill>
                  <a:srgbClr val="0070C0"/>
                </a:solidFill>
                <a:latin typeface="Calibri" pitchFamily="34" charset="0"/>
                <a:cs typeface="Calibri" pitchFamily="34" charset="0"/>
              </a:rPr>
              <a:t>int</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angleStart</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currentAngle</a:t>
            </a:r>
            <a:r>
              <a:rPr lang="fr-FR" sz="1600" b="1" dirty="0">
                <a:solidFill>
                  <a:srgbClr val="0070C0"/>
                </a:solidFill>
                <a:latin typeface="Calibri" pitchFamily="34" charset="0"/>
                <a:cs typeface="Calibri" pitchFamily="34" charset="0"/>
              </a:rPr>
              <a:t>;</a:t>
            </a:r>
          </a:p>
          <a:p>
            <a:r>
              <a:rPr lang="fr-FR" sz="1600" b="1" dirty="0" err="1">
                <a:solidFill>
                  <a:srgbClr val="0070C0"/>
                </a:solidFill>
                <a:latin typeface="Calibri" pitchFamily="34" charset="0"/>
                <a:cs typeface="Calibri" pitchFamily="34" charset="0"/>
              </a:rPr>
              <a:t>int</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tillerStart</a:t>
            </a:r>
            <a:r>
              <a:rPr lang="fr-FR" sz="1600" b="1" dirty="0">
                <a:solidFill>
                  <a:srgbClr val="0070C0"/>
                </a:solidFill>
                <a:latin typeface="Calibri" pitchFamily="34" charset="0"/>
                <a:cs typeface="Calibri" pitchFamily="34" charset="0"/>
              </a:rPr>
              <a:t> = 0;</a:t>
            </a:r>
          </a:p>
          <a:p>
            <a:r>
              <a:rPr lang="fr-FR" sz="1600" b="1" dirty="0">
                <a:solidFill>
                  <a:srgbClr val="0070C0"/>
                </a:solidFill>
                <a:latin typeface="Calibri" pitchFamily="34" charset="0"/>
                <a:cs typeface="Calibri" pitchFamily="34" charset="0"/>
              </a:rPr>
              <a:t>double angle;</a:t>
            </a:r>
          </a:p>
          <a:p>
            <a:endParaRPr lang="fr-FR" sz="1600" b="1" dirty="0">
              <a:latin typeface="Calibri" pitchFamily="34" charset="0"/>
              <a:cs typeface="Calibri" pitchFamily="34" charset="0"/>
            </a:endParaRPr>
          </a:p>
          <a:p>
            <a:r>
              <a:rPr lang="fr-FR" sz="1600" b="1" dirty="0" err="1">
                <a:latin typeface="Calibri" pitchFamily="34" charset="0"/>
                <a:cs typeface="Calibri" pitchFamily="34" charset="0"/>
              </a:rPr>
              <a:t>void</a:t>
            </a:r>
            <a:r>
              <a:rPr lang="fr-FR" sz="1600" b="1" dirty="0">
                <a:latin typeface="Calibri" pitchFamily="34" charset="0"/>
                <a:cs typeface="Calibri" pitchFamily="34" charset="0"/>
              </a:rPr>
              <a:t> setup() {</a:t>
            </a:r>
          </a:p>
          <a:p>
            <a:r>
              <a:rPr lang="fr-FR" sz="1600" b="1" dirty="0">
                <a:latin typeface="Calibri" pitchFamily="34" charset="0"/>
                <a:cs typeface="Calibri" pitchFamily="34" charset="0"/>
              </a:rPr>
              <a:t>  //</a:t>
            </a:r>
            <a:r>
              <a:rPr lang="fr-FR" sz="1600" b="1" dirty="0" err="1">
                <a:latin typeface="Calibri" pitchFamily="34" charset="0"/>
                <a:cs typeface="Calibri" pitchFamily="34" charset="0"/>
              </a:rPr>
              <a:t>nunchuck_init</a:t>
            </a:r>
            <a:r>
              <a:rPr lang="fr-FR" sz="1600" b="1" dirty="0">
                <a:latin typeface="Calibri" pitchFamily="34" charset="0"/>
                <a:cs typeface="Calibri" pitchFamily="34" charset="0"/>
              </a:rPr>
              <a:t>();</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Serial.begin</a:t>
            </a:r>
            <a:r>
              <a:rPr lang="fr-FR" sz="1600" b="1" dirty="0">
                <a:solidFill>
                  <a:srgbClr val="0070C0"/>
                </a:solidFill>
                <a:latin typeface="Calibri" pitchFamily="34" charset="0"/>
                <a:cs typeface="Calibri" pitchFamily="34" charset="0"/>
              </a:rPr>
              <a:t>(115200);</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chuck.begin</a:t>
            </a:r>
            <a:r>
              <a:rPr lang="fr-FR" sz="1600" b="1" dirty="0">
                <a:solidFill>
                  <a:srgbClr val="0070C0"/>
                </a:solidFill>
                <a:latin typeface="Calibri" pitchFamily="34" charset="0"/>
                <a:cs typeface="Calibri" pitchFamily="34" charset="0"/>
              </a:rPr>
              <a:t>();</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chuck.update</a:t>
            </a:r>
            <a:r>
              <a:rPr lang="fr-FR" sz="1600" b="1" dirty="0">
                <a:solidFill>
                  <a:srgbClr val="0070C0"/>
                </a:solidFill>
                <a:latin typeface="Calibri" pitchFamily="34" charset="0"/>
                <a:cs typeface="Calibri" pitchFamily="34" charset="0"/>
              </a:rPr>
              <a:t>();</a:t>
            </a:r>
          </a:p>
          <a:p>
            <a:r>
              <a:rPr lang="fr-FR" sz="1600" b="1" dirty="0">
                <a:latin typeface="Calibri" pitchFamily="34" charset="0"/>
                <a:cs typeface="Calibri" pitchFamily="34" charset="0"/>
              </a:rPr>
              <a:t>  //</a:t>
            </a:r>
            <a:r>
              <a:rPr lang="fr-FR" sz="1600" b="1" dirty="0" err="1">
                <a:latin typeface="Calibri" pitchFamily="34" charset="0"/>
                <a:cs typeface="Calibri" pitchFamily="34" charset="0"/>
              </a:rPr>
              <a:t>chuck.calibrateJoy</a:t>
            </a:r>
            <a:r>
              <a:rPr lang="fr-FR" sz="1600" b="1" dirty="0">
                <a:latin typeface="Calibri" pitchFamily="34" charset="0"/>
                <a:cs typeface="Calibri" pitchFamily="34" charset="0"/>
              </a:rPr>
              <a:t>();</a:t>
            </a:r>
          </a:p>
          <a:p>
            <a:r>
              <a:rPr lang="fr-FR" sz="1600" b="1" dirty="0">
                <a:latin typeface="Calibri" pitchFamily="34" charset="0"/>
                <a:cs typeface="Calibri" pitchFamily="34" charset="0"/>
              </a:rPr>
              <a:t>}</a:t>
            </a:r>
          </a:p>
        </p:txBody>
      </p:sp>
      <p:sp>
        <p:nvSpPr>
          <p:cNvPr id="8" name="Rectangle 7"/>
          <p:cNvSpPr/>
          <p:nvPr/>
        </p:nvSpPr>
        <p:spPr>
          <a:xfrm>
            <a:off x="4572000" y="1126886"/>
            <a:ext cx="4572000" cy="4770537"/>
          </a:xfrm>
          <a:prstGeom prst="rect">
            <a:avLst/>
          </a:prstGeom>
        </p:spPr>
        <p:txBody>
          <a:bodyPr>
            <a:spAutoFit/>
          </a:bodyPr>
          <a:lstStyle/>
          <a:p>
            <a:r>
              <a:rPr lang="fr-FR" sz="1600" b="1" dirty="0" err="1">
                <a:latin typeface="Calibri" pitchFamily="34" charset="0"/>
                <a:cs typeface="Calibri" pitchFamily="34" charset="0"/>
              </a:rPr>
              <a:t>void</a:t>
            </a:r>
            <a:r>
              <a:rPr lang="fr-FR" sz="1600" b="1" dirty="0">
                <a:latin typeface="Calibri" pitchFamily="34" charset="0"/>
                <a:cs typeface="Calibri" pitchFamily="34" charset="0"/>
              </a:rPr>
              <a:t> </a:t>
            </a:r>
            <a:r>
              <a:rPr lang="fr-FR" sz="1600" b="1" dirty="0" err="1">
                <a:latin typeface="Calibri" pitchFamily="34" charset="0"/>
                <a:cs typeface="Calibri" pitchFamily="34" charset="0"/>
              </a:rPr>
              <a:t>loop</a:t>
            </a:r>
            <a:r>
              <a:rPr lang="fr-FR" sz="1600" b="1" dirty="0">
                <a:latin typeface="Calibri" pitchFamily="34" charset="0"/>
                <a:cs typeface="Calibri" pitchFamily="34" charset="0"/>
              </a:rPr>
              <a:t>() {</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delay</a:t>
            </a:r>
            <a:r>
              <a:rPr lang="fr-FR" sz="1600" b="1" dirty="0">
                <a:solidFill>
                  <a:srgbClr val="0070C0"/>
                </a:solidFill>
                <a:latin typeface="Calibri" pitchFamily="34" charset="0"/>
                <a:cs typeface="Calibri" pitchFamily="34" charset="0"/>
              </a:rPr>
              <a:t>(20);</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chuck.update</a:t>
            </a:r>
            <a:r>
              <a:rPr lang="fr-FR" sz="1600" b="1" dirty="0">
                <a:solidFill>
                  <a:srgbClr val="0070C0"/>
                </a:solidFill>
                <a:latin typeface="Calibri" pitchFamily="34" charset="0"/>
                <a:cs typeface="Calibri" pitchFamily="34" charset="0"/>
              </a:rPr>
              <a:t>();</a:t>
            </a:r>
          </a:p>
          <a:p>
            <a:endParaRPr lang="fr-FR" sz="1600" b="1" dirty="0">
              <a:solidFill>
                <a:srgbClr val="0070C0"/>
              </a:solidFill>
              <a:latin typeface="Calibri" pitchFamily="34" charset="0"/>
              <a:cs typeface="Calibri" pitchFamily="34" charset="0"/>
            </a:endParaRP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a:t>
            </a: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chuck.readRoll</a:t>
            </a:r>
            <a:r>
              <a:rPr lang="fr-FR" sz="1600" b="1" dirty="0">
                <a:solidFill>
                  <a:srgbClr val="0070C0"/>
                </a:solidFill>
                <a:latin typeface="Calibri" pitchFamily="34" charset="0"/>
                <a:cs typeface="Calibri" pitchFamily="34" charset="0"/>
              </a:rPr>
              <a:t>());</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a:t>
            </a:r>
            <a:r>
              <a:rPr lang="fr-FR" sz="1600" b="1" dirty="0">
                <a:solidFill>
                  <a:srgbClr val="0070C0"/>
                </a:solidFill>
                <a:latin typeface="Calibri" pitchFamily="34" charset="0"/>
                <a:cs typeface="Calibri" pitchFamily="34" charset="0"/>
              </a:rPr>
              <a:t>(", ");  </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a:t>
            </a: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chuck.readPitch</a:t>
            </a:r>
            <a:r>
              <a:rPr lang="fr-FR" sz="1600" b="1" dirty="0">
                <a:solidFill>
                  <a:srgbClr val="0070C0"/>
                </a:solidFill>
                <a:latin typeface="Calibri" pitchFamily="34" charset="0"/>
                <a:cs typeface="Calibri" pitchFamily="34" charset="0"/>
              </a:rPr>
              <a:t>());</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a:t>
            </a:r>
            <a:r>
              <a:rPr lang="fr-FR" sz="1600" b="1" dirty="0">
                <a:solidFill>
                  <a:srgbClr val="0070C0"/>
                </a:solidFill>
                <a:latin typeface="Calibri" pitchFamily="34" charset="0"/>
                <a:cs typeface="Calibri" pitchFamily="34" charset="0"/>
              </a:rPr>
              <a:t>(", ");  </a:t>
            </a:r>
          </a:p>
          <a:p>
            <a:endParaRPr lang="fr-FR" sz="1600" b="1" dirty="0">
              <a:solidFill>
                <a:srgbClr val="0070C0"/>
              </a:solidFill>
              <a:latin typeface="Calibri" pitchFamily="34" charset="0"/>
              <a:cs typeface="Calibri" pitchFamily="34" charset="0"/>
            </a:endParaRP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a:t>
            </a: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int</a:t>
            </a: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chuck.readAccelX</a:t>
            </a:r>
            <a:r>
              <a:rPr lang="fr-FR" sz="1600" b="1" dirty="0">
                <a:solidFill>
                  <a:srgbClr val="0070C0"/>
                </a:solidFill>
                <a:latin typeface="Calibri" pitchFamily="34" charset="0"/>
                <a:cs typeface="Calibri" pitchFamily="34" charset="0"/>
              </a:rPr>
              <a:t>());</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a:t>
            </a:r>
            <a:r>
              <a:rPr lang="fr-FR" sz="1600" b="1" dirty="0">
                <a:solidFill>
                  <a:srgbClr val="0070C0"/>
                </a:solidFill>
                <a:latin typeface="Calibri" pitchFamily="34" charset="0"/>
                <a:cs typeface="Calibri" pitchFamily="34" charset="0"/>
              </a:rPr>
              <a:t>(", ");  </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a:t>
            </a: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int</a:t>
            </a: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chuck.readAccelY</a:t>
            </a:r>
            <a:r>
              <a:rPr lang="fr-FR" sz="1600" b="1" dirty="0">
                <a:solidFill>
                  <a:srgbClr val="0070C0"/>
                </a:solidFill>
                <a:latin typeface="Calibri" pitchFamily="34" charset="0"/>
                <a:cs typeface="Calibri" pitchFamily="34" charset="0"/>
              </a:rPr>
              <a:t>());</a:t>
            </a: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a:t>
            </a:r>
            <a:r>
              <a:rPr lang="fr-FR" sz="1600" b="1" dirty="0">
                <a:solidFill>
                  <a:srgbClr val="0070C0"/>
                </a:solidFill>
                <a:latin typeface="Calibri" pitchFamily="34" charset="0"/>
                <a:cs typeface="Calibri" pitchFamily="34" charset="0"/>
              </a:rPr>
              <a:t>(", ");  </a:t>
            </a:r>
          </a:p>
          <a:p>
            <a:endParaRPr lang="fr-FR" sz="1600" b="1" dirty="0">
              <a:solidFill>
                <a:srgbClr val="0070C0"/>
              </a:solidFill>
              <a:latin typeface="Calibri" pitchFamily="34" charset="0"/>
              <a:cs typeface="Calibri" pitchFamily="34" charset="0"/>
            </a:endParaRP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a:t>
            </a: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int</a:t>
            </a:r>
            <a:r>
              <a:rPr lang="fr-FR" sz="1600" b="1" dirty="0">
                <a:solidFill>
                  <a:srgbClr val="0070C0"/>
                </a:solidFill>
                <a:latin typeface="Calibri" pitchFamily="34" charset="0"/>
                <a:cs typeface="Calibri" pitchFamily="34" charset="0"/>
              </a:rPr>
              <a:t>)</a:t>
            </a:r>
            <a:r>
              <a:rPr lang="fr-FR" sz="1600" b="1" dirty="0" err="1">
                <a:solidFill>
                  <a:srgbClr val="0070C0"/>
                </a:solidFill>
                <a:latin typeface="Calibri" pitchFamily="34" charset="0"/>
                <a:cs typeface="Calibri" pitchFamily="34" charset="0"/>
              </a:rPr>
              <a:t>chuck.readAccelZ</a:t>
            </a:r>
            <a:r>
              <a:rPr lang="fr-FR" sz="1600" b="1" dirty="0">
                <a:solidFill>
                  <a:srgbClr val="0070C0"/>
                </a:solidFill>
                <a:latin typeface="Calibri" pitchFamily="34" charset="0"/>
                <a:cs typeface="Calibri" pitchFamily="34" charset="0"/>
              </a:rPr>
              <a:t>());</a:t>
            </a:r>
          </a:p>
          <a:p>
            <a:endParaRPr lang="fr-FR" sz="1600" b="1" dirty="0">
              <a:solidFill>
                <a:srgbClr val="0070C0"/>
              </a:solidFill>
              <a:latin typeface="Calibri" pitchFamily="34" charset="0"/>
              <a:cs typeface="Calibri" pitchFamily="34" charset="0"/>
            </a:endParaRPr>
          </a:p>
          <a:p>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Serial.println</a:t>
            </a:r>
            <a:r>
              <a:rPr lang="fr-FR" sz="1600" b="1" dirty="0">
                <a:solidFill>
                  <a:srgbClr val="0070C0"/>
                </a:solidFill>
                <a:latin typeface="Calibri" pitchFamily="34" charset="0"/>
                <a:cs typeface="Calibri" pitchFamily="34" charset="0"/>
              </a:rPr>
              <a:t>();</a:t>
            </a:r>
          </a:p>
          <a:p>
            <a:endParaRPr lang="fr-FR" sz="1600" b="1" dirty="0">
              <a:latin typeface="Calibri" pitchFamily="34" charset="0"/>
              <a:cs typeface="Calibri" pitchFamily="34" charset="0"/>
            </a:endParaRPr>
          </a:p>
          <a:p>
            <a:r>
              <a:rPr lang="fr-FR" sz="1600" b="1" dirty="0">
                <a:latin typeface="Calibri" pitchFamily="34" charset="0"/>
                <a:cs typeface="Calibri" pitchFamily="34" charset="0"/>
              </a:rPr>
              <a:t>}</a:t>
            </a:r>
          </a:p>
        </p:txBody>
      </p:sp>
      <p:sp>
        <p:nvSpPr>
          <p:cNvPr id="9" name="Rectangle 8"/>
          <p:cNvSpPr/>
          <p:nvPr/>
        </p:nvSpPr>
        <p:spPr>
          <a:xfrm>
            <a:off x="0" y="571480"/>
            <a:ext cx="8786874" cy="33855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Sketch ARDUINO: </a:t>
            </a:r>
          </a:p>
        </p:txBody>
      </p:sp>
      <p:sp>
        <p:nvSpPr>
          <p:cNvPr id="10" name="Rectangle 9"/>
          <p:cNvSpPr/>
          <p:nvPr/>
        </p:nvSpPr>
        <p:spPr>
          <a:xfrm>
            <a:off x="4695457" y="6201529"/>
            <a:ext cx="4007957" cy="307777"/>
          </a:xfrm>
          <a:prstGeom prst="rect">
            <a:avLst/>
          </a:prstGeom>
        </p:spPr>
        <p:txBody>
          <a:bodyPr wrap="none">
            <a:spAutoFit/>
          </a:bodyPr>
          <a:lstStyle/>
          <a:p>
            <a:r>
              <a:rPr lang="fr-FR" b="1" dirty="0">
                <a:solidFill>
                  <a:srgbClr val="C00000"/>
                </a:solidFill>
                <a:latin typeface="Calibri" pitchFamily="34" charset="0"/>
                <a:cs typeface="Calibri" pitchFamily="34" charset="0"/>
              </a:rPr>
              <a:t>http://arduino.cc/playground/Main/WiiChuckClass</a:t>
            </a:r>
          </a:p>
        </p:txBody>
      </p:sp>
      <p:pic>
        <p:nvPicPr>
          <p:cNvPr id="11" name="Image 10">
            <a:hlinkClick r:id="rId2" action="ppaction://hlinksldjump"/>
            <a:extLst>
              <a:ext uri="{FF2B5EF4-FFF2-40B4-BE49-F238E27FC236}">
                <a16:creationId xmlns:a16="http://schemas.microsoft.com/office/drawing/2014/main" id="{F22AD2C3-9F0E-431F-9057-1DB875C6EA3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ARDUINO &amp; PROCESSING: Wii </a:t>
            </a:r>
            <a:r>
              <a:rPr lang="fr-FR" dirty="0" err="1"/>
              <a:t>Nunchuk</a:t>
            </a:r>
            <a:r>
              <a:rPr lang="fr-FR" dirty="0"/>
              <a:t> &amp; CUBE 3D (EXAMPLE 2)</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281</a:t>
            </a:fld>
            <a:endParaRPr lang="fr-FR"/>
          </a:p>
        </p:txBody>
      </p:sp>
      <p:sp>
        <p:nvSpPr>
          <p:cNvPr id="4" name="Rectangle 3"/>
          <p:cNvSpPr/>
          <p:nvPr/>
        </p:nvSpPr>
        <p:spPr>
          <a:xfrm>
            <a:off x="0" y="500042"/>
            <a:ext cx="8786874" cy="33855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Call </a:t>
            </a:r>
            <a:r>
              <a:rPr lang="en-US" sz="1600" b="1" dirty="0" err="1">
                <a:solidFill>
                  <a:srgbClr val="0070C0"/>
                </a:solidFill>
                <a:latin typeface="Calibri" pitchFamily="34" charset="0"/>
                <a:cs typeface="Calibri" pitchFamily="34" charset="0"/>
              </a:rPr>
              <a:t>WiiChuck.h</a:t>
            </a:r>
            <a:r>
              <a:rPr lang="en-US" sz="1600" b="1" dirty="0">
                <a:solidFill>
                  <a:srgbClr val="0070C0"/>
                </a:solidFill>
                <a:latin typeface="Calibri" pitchFamily="34" charset="0"/>
                <a:cs typeface="Calibri" pitchFamily="34" charset="0"/>
              </a:rPr>
              <a:t>: </a:t>
            </a:r>
          </a:p>
        </p:txBody>
      </p:sp>
      <p:sp>
        <p:nvSpPr>
          <p:cNvPr id="6" name="Rectangle 5"/>
          <p:cNvSpPr/>
          <p:nvPr/>
        </p:nvSpPr>
        <p:spPr>
          <a:xfrm>
            <a:off x="2571736" y="500042"/>
            <a:ext cx="3714776" cy="6186309"/>
          </a:xfrm>
          <a:prstGeom prst="rect">
            <a:avLst/>
          </a:prstGeom>
        </p:spPr>
        <p:txBody>
          <a:bodyPr wrap="square">
            <a:spAutoFit/>
          </a:bodyPr>
          <a:lstStyle/>
          <a:p>
            <a:r>
              <a:rPr lang="en-US" sz="600" dirty="0">
                <a:latin typeface="Calibri" pitchFamily="34" charset="0"/>
                <a:cs typeface="Calibri" pitchFamily="34" charset="0"/>
              </a:rPr>
              <a:t>void begin()</a:t>
            </a:r>
          </a:p>
          <a:p>
            <a:r>
              <a:rPr lang="en-US" sz="600" dirty="0">
                <a:latin typeface="Calibri" pitchFamily="34" charset="0"/>
                <a:cs typeface="Calibri" pitchFamily="34" charset="0"/>
              </a:rPr>
              <a:t>        {</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Wire.begin</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cnt</a:t>
            </a:r>
            <a:r>
              <a:rPr lang="en-US" sz="600" dirty="0">
                <a:latin typeface="Calibri" pitchFamily="34" charset="0"/>
                <a:cs typeface="Calibri" pitchFamily="34" charset="0"/>
              </a:rPr>
              <a:t> = 0;</a:t>
            </a:r>
          </a:p>
          <a:p>
            <a:r>
              <a:rPr lang="en-US" sz="600" dirty="0">
                <a:latin typeface="Calibri" pitchFamily="34" charset="0"/>
                <a:cs typeface="Calibri" pitchFamily="34" charset="0"/>
              </a:rPr>
              <a:t>            </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0;</a:t>
            </a:r>
          </a:p>
          <a:p>
            <a:r>
              <a:rPr lang="en-US" sz="600" dirty="0">
                <a:latin typeface="Calibri" pitchFamily="34" charset="0"/>
                <a:cs typeface="Calibri" pitchFamily="34" charset="0"/>
              </a:rPr>
              <a:t>            // instead of the common 0x40 -&gt; 0x00 initialization, we</a:t>
            </a:r>
          </a:p>
          <a:p>
            <a:r>
              <a:rPr lang="en-US" sz="600" dirty="0">
                <a:latin typeface="Calibri" pitchFamily="34" charset="0"/>
                <a:cs typeface="Calibri" pitchFamily="34" charset="0"/>
              </a:rPr>
              <a:t>            // use 0xF0 -&gt; 0x55 followed by 0xFB -&gt; 0x00.</a:t>
            </a:r>
          </a:p>
          <a:p>
            <a:r>
              <a:rPr lang="en-US" sz="600" dirty="0">
                <a:latin typeface="Calibri" pitchFamily="34" charset="0"/>
                <a:cs typeface="Calibri" pitchFamily="34" charset="0"/>
              </a:rPr>
              <a:t>            // this lets us use 3rd party </a:t>
            </a:r>
            <a:r>
              <a:rPr lang="en-US" sz="600" dirty="0" err="1">
                <a:latin typeface="Calibri" pitchFamily="34" charset="0"/>
                <a:cs typeface="Calibri" pitchFamily="34" charset="0"/>
              </a:rPr>
              <a:t>nunchucks</a:t>
            </a:r>
            <a:r>
              <a:rPr lang="en-US" sz="600" dirty="0">
                <a:latin typeface="Calibri" pitchFamily="34" charset="0"/>
                <a:cs typeface="Calibri" pitchFamily="34" charset="0"/>
              </a:rPr>
              <a:t> (like cheap $4 </a:t>
            </a:r>
            <a:r>
              <a:rPr lang="en-US" sz="600" dirty="0" err="1">
                <a:latin typeface="Calibri" pitchFamily="34" charset="0"/>
                <a:cs typeface="Calibri" pitchFamily="34" charset="0"/>
              </a:rPr>
              <a:t>ebay</a:t>
            </a:r>
            <a:r>
              <a:rPr lang="en-US" sz="600" dirty="0">
                <a:latin typeface="Calibri" pitchFamily="34" charset="0"/>
                <a:cs typeface="Calibri" pitchFamily="34" charset="0"/>
              </a:rPr>
              <a:t> ones)</a:t>
            </a:r>
          </a:p>
          <a:p>
            <a:r>
              <a:rPr lang="en-US" sz="600" dirty="0">
                <a:latin typeface="Calibri" pitchFamily="34" charset="0"/>
                <a:cs typeface="Calibri" pitchFamily="34" charset="0"/>
              </a:rPr>
              <a:t>            // while still letting us use official </a:t>
            </a:r>
            <a:r>
              <a:rPr lang="en-US" sz="600" dirty="0" err="1">
                <a:latin typeface="Calibri" pitchFamily="34" charset="0"/>
                <a:cs typeface="Calibri" pitchFamily="34" charset="0"/>
              </a:rPr>
              <a:t>oness</a:t>
            </a:r>
            <a:r>
              <a:rPr lang="en-US" sz="600" dirty="0">
                <a:latin typeface="Calibri" pitchFamily="34" charset="0"/>
                <a:cs typeface="Calibri" pitchFamily="34" charset="0"/>
              </a:rPr>
              <a:t>.</a:t>
            </a:r>
          </a:p>
          <a:p>
            <a:r>
              <a:rPr lang="en-US" sz="600" dirty="0">
                <a:latin typeface="Calibri" pitchFamily="34" charset="0"/>
                <a:cs typeface="Calibri" pitchFamily="34" charset="0"/>
              </a:rPr>
              <a:t>            // only side effect is that we no longer need to decode bytes in _</a:t>
            </a:r>
            <a:r>
              <a:rPr lang="en-US" sz="600" dirty="0" err="1">
                <a:latin typeface="Calibri" pitchFamily="34" charset="0"/>
                <a:cs typeface="Calibri" pitchFamily="34" charset="0"/>
              </a:rPr>
              <a:t>nunchuk_decode_byte</a:t>
            </a:r>
            <a:endParaRPr lang="en-US" sz="600" dirty="0">
              <a:latin typeface="Calibri" pitchFamily="34" charset="0"/>
              <a:cs typeface="Calibri" pitchFamily="34" charset="0"/>
            </a:endParaRPr>
          </a:p>
          <a:p>
            <a:r>
              <a:rPr lang="en-US" sz="600" dirty="0">
                <a:latin typeface="Calibri" pitchFamily="34" charset="0"/>
                <a:cs typeface="Calibri" pitchFamily="34" charset="0"/>
              </a:rPr>
              <a:t>            // see http://www.arduino.cc/cgi-bin/yabb2/YaBB.pl?num=1264805255</a:t>
            </a:r>
          </a:p>
          <a:p>
            <a:r>
              <a:rPr lang="en-US" sz="600" dirty="0">
                <a:latin typeface="Calibri" pitchFamily="34" charset="0"/>
                <a:cs typeface="Calibri" pitchFamily="34" charset="0"/>
              </a:rPr>
              <a:t>            //  </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Wire.beginTransmission</a:t>
            </a:r>
            <a:r>
              <a:rPr lang="en-US" sz="600" dirty="0">
                <a:latin typeface="Calibri" pitchFamily="34" charset="0"/>
                <a:cs typeface="Calibri" pitchFamily="34" charset="0"/>
              </a:rPr>
              <a:t>(0x52);       // device address</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Wire.send</a:t>
            </a:r>
            <a:r>
              <a:rPr lang="en-US" sz="600" dirty="0">
                <a:latin typeface="Calibri" pitchFamily="34" charset="0"/>
                <a:cs typeface="Calibri" pitchFamily="34" charset="0"/>
              </a:rPr>
              <a:t>(0xF0);</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Wire.send</a:t>
            </a:r>
            <a:r>
              <a:rPr lang="en-US" sz="600" dirty="0">
                <a:latin typeface="Calibri" pitchFamily="34" charset="0"/>
                <a:cs typeface="Calibri" pitchFamily="34" charset="0"/>
              </a:rPr>
              <a:t>(0x55);</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Wire.endTransmission</a:t>
            </a:r>
            <a:r>
              <a:rPr lang="en-US" sz="600" dirty="0">
                <a:latin typeface="Calibri" pitchFamily="34" charset="0"/>
                <a:cs typeface="Calibri" pitchFamily="34" charset="0"/>
              </a:rPr>
              <a:t>();</a:t>
            </a:r>
          </a:p>
          <a:p>
            <a:r>
              <a:rPr lang="en-US" sz="600" dirty="0">
                <a:latin typeface="Calibri" pitchFamily="34" charset="0"/>
                <a:cs typeface="Calibri" pitchFamily="34" charset="0"/>
              </a:rPr>
              <a:t>            delay(1);</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Wire.beginTransmission</a:t>
            </a:r>
            <a:r>
              <a:rPr lang="en-US" sz="600" dirty="0">
                <a:latin typeface="Calibri" pitchFamily="34" charset="0"/>
                <a:cs typeface="Calibri" pitchFamily="34" charset="0"/>
              </a:rPr>
              <a:t>(0x52);</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Wire.send</a:t>
            </a:r>
            <a:r>
              <a:rPr lang="en-US" sz="600" dirty="0">
                <a:latin typeface="Calibri" pitchFamily="34" charset="0"/>
                <a:cs typeface="Calibri" pitchFamily="34" charset="0"/>
              </a:rPr>
              <a:t>(0xFB);</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Wire.send</a:t>
            </a:r>
            <a:r>
              <a:rPr lang="en-US" sz="600" dirty="0">
                <a:latin typeface="Calibri" pitchFamily="34" charset="0"/>
                <a:cs typeface="Calibri" pitchFamily="34" charset="0"/>
              </a:rPr>
              <a:t>(0x00);</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Wire.endTransmission</a:t>
            </a:r>
            <a:r>
              <a:rPr lang="en-US" sz="600" dirty="0">
                <a:latin typeface="Calibri" pitchFamily="34" charset="0"/>
                <a:cs typeface="Calibri" pitchFamily="34" charset="0"/>
              </a:rPr>
              <a:t>();</a:t>
            </a:r>
          </a:p>
          <a:p>
            <a:r>
              <a:rPr lang="en-US" sz="600" dirty="0">
                <a:latin typeface="Calibri" pitchFamily="34" charset="0"/>
                <a:cs typeface="Calibri" pitchFamily="34" charset="0"/>
              </a:rPr>
              <a:t>            update();            </a:t>
            </a:r>
          </a:p>
          <a:p>
            <a:r>
              <a:rPr lang="en-US" sz="600" dirty="0">
                <a:latin typeface="Calibri" pitchFamily="34" charset="0"/>
                <a:cs typeface="Calibri" pitchFamily="34" charset="0"/>
              </a:rPr>
              <a:t>            for (</a:t>
            </a:r>
            <a:r>
              <a:rPr lang="en-US" sz="600" dirty="0" err="1">
                <a:latin typeface="Calibri" pitchFamily="34" charset="0"/>
                <a:cs typeface="Calibri" pitchFamily="34" charset="0"/>
              </a:rPr>
              <a:t>i</a:t>
            </a:r>
            <a:r>
              <a:rPr lang="en-US" sz="600" dirty="0">
                <a:latin typeface="Calibri" pitchFamily="34" charset="0"/>
                <a:cs typeface="Calibri" pitchFamily="34" charset="0"/>
              </a:rPr>
              <a:t> = 0; </a:t>
            </a:r>
            <a:r>
              <a:rPr lang="en-US" sz="600" dirty="0" err="1">
                <a:latin typeface="Calibri" pitchFamily="34" charset="0"/>
                <a:cs typeface="Calibri" pitchFamily="34" charset="0"/>
              </a:rPr>
              <a:t>i</a:t>
            </a:r>
            <a:r>
              <a:rPr lang="en-US" sz="600" dirty="0">
                <a:latin typeface="Calibri" pitchFamily="34" charset="0"/>
                <a:cs typeface="Calibri" pitchFamily="34" charset="0"/>
              </a:rPr>
              <a:t>&lt;3;i++) {</a:t>
            </a:r>
          </a:p>
          <a:p>
            <a:r>
              <a:rPr lang="en-US" sz="600" dirty="0">
                <a:latin typeface="Calibri" pitchFamily="34" charset="0"/>
                <a:cs typeface="Calibri" pitchFamily="34" charset="0"/>
              </a:rPr>
              <a:t>                angles[</a:t>
            </a:r>
            <a:r>
              <a:rPr lang="en-US" sz="600" dirty="0" err="1">
                <a:latin typeface="Calibri" pitchFamily="34" charset="0"/>
                <a:cs typeface="Calibri" pitchFamily="34" charset="0"/>
              </a:rPr>
              <a:t>i</a:t>
            </a:r>
            <a:r>
              <a:rPr lang="en-US" sz="600" dirty="0">
                <a:latin typeface="Calibri" pitchFamily="34" charset="0"/>
                <a:cs typeface="Calibri" pitchFamily="34" charset="0"/>
              </a:rPr>
              <a:t>] = 0;</a:t>
            </a:r>
          </a:p>
          <a:p>
            <a:r>
              <a:rPr lang="en-US" sz="600" dirty="0">
                <a:latin typeface="Calibri" pitchFamily="34" charset="0"/>
                <a:cs typeface="Calibri" pitchFamily="34" charset="0"/>
              </a:rPr>
              <a:t>            }</a:t>
            </a:r>
          </a:p>
          <a:p>
            <a:r>
              <a:rPr lang="en-US" sz="600" dirty="0">
                <a:latin typeface="Calibri" pitchFamily="34" charset="0"/>
                <a:cs typeface="Calibri" pitchFamily="34" charset="0"/>
              </a:rPr>
              <a:t>            </a:t>
            </a:r>
            <a:r>
              <a:rPr lang="en-US" sz="600" dirty="0" err="1">
                <a:latin typeface="Calibri" pitchFamily="34" charset="0"/>
                <a:cs typeface="Calibri" pitchFamily="34" charset="0"/>
              </a:rPr>
              <a:t>zeroJoyX</a:t>
            </a:r>
            <a:r>
              <a:rPr lang="en-US" sz="600" dirty="0">
                <a:latin typeface="Calibri" pitchFamily="34" charset="0"/>
                <a:cs typeface="Calibri" pitchFamily="34" charset="0"/>
              </a:rPr>
              <a:t> = DEFAULT_ZERO_JOY_X;</a:t>
            </a:r>
          </a:p>
          <a:p>
            <a:r>
              <a:rPr lang="en-US" sz="600" dirty="0">
                <a:latin typeface="Calibri" pitchFamily="34" charset="0"/>
                <a:cs typeface="Calibri" pitchFamily="34" charset="0"/>
              </a:rPr>
              <a:t>            </a:t>
            </a:r>
            <a:r>
              <a:rPr lang="en-US" sz="600" dirty="0" err="1">
                <a:latin typeface="Calibri" pitchFamily="34" charset="0"/>
                <a:cs typeface="Calibri" pitchFamily="34" charset="0"/>
              </a:rPr>
              <a:t>zeroJoyY</a:t>
            </a:r>
            <a:r>
              <a:rPr lang="en-US" sz="600" dirty="0">
                <a:latin typeface="Calibri" pitchFamily="34" charset="0"/>
                <a:cs typeface="Calibri" pitchFamily="34" charset="0"/>
              </a:rPr>
              <a:t> = DEFAULT_ZERO_JOY_Y;</a:t>
            </a:r>
          </a:p>
          <a:p>
            <a:r>
              <a:rPr lang="en-US" sz="600" dirty="0">
                <a:latin typeface="Calibri" pitchFamily="34" charset="0"/>
                <a:cs typeface="Calibri" pitchFamily="34" charset="0"/>
              </a:rPr>
              <a:t>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void </a:t>
            </a:r>
            <a:r>
              <a:rPr lang="en-US" sz="600" dirty="0" err="1">
                <a:latin typeface="Calibri" pitchFamily="34" charset="0"/>
                <a:cs typeface="Calibri" pitchFamily="34" charset="0"/>
              </a:rPr>
              <a:t>calibrateJoy</a:t>
            </a:r>
            <a:r>
              <a:rPr lang="en-US" sz="600" dirty="0">
                <a:latin typeface="Calibri" pitchFamily="34" charset="0"/>
                <a:cs typeface="Calibri" pitchFamily="34" charset="0"/>
              </a:rPr>
              <a:t>() {</a:t>
            </a:r>
          </a:p>
          <a:p>
            <a:r>
              <a:rPr lang="en-US" sz="600" dirty="0">
                <a:latin typeface="Calibri" pitchFamily="34" charset="0"/>
                <a:cs typeface="Calibri" pitchFamily="34" charset="0"/>
              </a:rPr>
              <a:t>            </a:t>
            </a:r>
            <a:r>
              <a:rPr lang="en-US" sz="600" dirty="0" err="1">
                <a:latin typeface="Calibri" pitchFamily="34" charset="0"/>
                <a:cs typeface="Calibri" pitchFamily="34" charset="0"/>
              </a:rPr>
              <a:t>zeroJoyX</a:t>
            </a:r>
            <a:r>
              <a:rPr lang="en-US" sz="600" dirty="0">
                <a:latin typeface="Calibri" pitchFamily="34" charset="0"/>
                <a:cs typeface="Calibri" pitchFamily="34" charset="0"/>
              </a:rPr>
              <a:t> = </a:t>
            </a:r>
            <a:r>
              <a:rPr lang="en-US" sz="600" dirty="0" err="1">
                <a:latin typeface="Calibri" pitchFamily="34" charset="0"/>
                <a:cs typeface="Calibri" pitchFamily="34" charset="0"/>
              </a:rPr>
              <a:t>joyX</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zeroJoyY</a:t>
            </a:r>
            <a:r>
              <a:rPr lang="en-US" sz="600" dirty="0">
                <a:latin typeface="Calibri" pitchFamily="34" charset="0"/>
                <a:cs typeface="Calibri" pitchFamily="34" charset="0"/>
              </a:rPr>
              <a:t> = </a:t>
            </a:r>
            <a:r>
              <a:rPr lang="en-US" sz="600" dirty="0" err="1">
                <a:latin typeface="Calibri" pitchFamily="34" charset="0"/>
                <a:cs typeface="Calibri" pitchFamily="34" charset="0"/>
              </a:rPr>
              <a:t>joyY</a:t>
            </a:r>
            <a:r>
              <a:rPr lang="en-US" sz="600" dirty="0">
                <a:latin typeface="Calibri" pitchFamily="34" charset="0"/>
                <a:cs typeface="Calibri" pitchFamily="34" charset="0"/>
              </a:rPr>
              <a:t>;</a:t>
            </a:r>
          </a:p>
          <a:p>
            <a:r>
              <a:rPr lang="en-US" sz="600" dirty="0">
                <a:latin typeface="Calibri" pitchFamily="34" charset="0"/>
                <a:cs typeface="Calibri" pitchFamily="34" charset="0"/>
              </a:rPr>
              <a:t>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void update() {</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Wire.requestFrom</a:t>
            </a:r>
            <a:r>
              <a:rPr lang="en-US" sz="600" dirty="0">
                <a:latin typeface="Calibri" pitchFamily="34" charset="0"/>
                <a:cs typeface="Calibri" pitchFamily="34" charset="0"/>
              </a:rPr>
              <a:t> (0x52, 6); // request data from </a:t>
            </a:r>
            <a:r>
              <a:rPr lang="en-US" sz="600" dirty="0" err="1">
                <a:latin typeface="Calibri" pitchFamily="34" charset="0"/>
                <a:cs typeface="Calibri" pitchFamily="34" charset="0"/>
              </a:rPr>
              <a:t>nunchuck</a:t>
            </a:r>
            <a:endParaRPr lang="en-US" sz="600" dirty="0">
              <a:latin typeface="Calibri" pitchFamily="34" charset="0"/>
              <a:cs typeface="Calibri" pitchFamily="34" charset="0"/>
            </a:endParaRPr>
          </a:p>
          <a:p>
            <a:r>
              <a:rPr lang="en-US" sz="600" dirty="0">
                <a:latin typeface="Calibri" pitchFamily="34" charset="0"/>
                <a:cs typeface="Calibri" pitchFamily="34" charset="0"/>
              </a:rPr>
              <a:t>            while (</a:t>
            </a:r>
            <a:r>
              <a:rPr lang="en-US" sz="600" dirty="0" err="1">
                <a:latin typeface="Calibri" pitchFamily="34" charset="0"/>
                <a:cs typeface="Calibri" pitchFamily="34" charset="0"/>
              </a:rPr>
              <a:t>Wire.available</a:t>
            </a:r>
            <a:r>
              <a:rPr lang="en-US" sz="600" dirty="0">
                <a:latin typeface="Calibri" pitchFamily="34" charset="0"/>
                <a:cs typeface="Calibri" pitchFamily="34" charset="0"/>
              </a:rPr>
              <a:t> ()) {</a:t>
            </a:r>
          </a:p>
          <a:p>
            <a:r>
              <a:rPr lang="en-US" sz="600" dirty="0">
                <a:latin typeface="Calibri" pitchFamily="34" charset="0"/>
                <a:cs typeface="Calibri" pitchFamily="34" charset="0"/>
              </a:rPr>
              <a:t>                // receive byte as an integer</a:t>
            </a:r>
          </a:p>
          <a:p>
            <a:r>
              <a:rPr lang="en-US" sz="600" dirty="0">
                <a:latin typeface="Calibri" pitchFamily="34" charset="0"/>
                <a:cs typeface="Calibri" pitchFamily="34" charset="0"/>
              </a:rPr>
              <a:t>                status[</a:t>
            </a:r>
            <a:r>
              <a:rPr lang="en-US" sz="600" dirty="0" err="1">
                <a:latin typeface="Calibri" pitchFamily="34" charset="0"/>
                <a:cs typeface="Calibri" pitchFamily="34" charset="0"/>
              </a:rPr>
              <a:t>cnt</a:t>
            </a:r>
            <a:r>
              <a:rPr lang="en-US" sz="600" dirty="0">
                <a:latin typeface="Calibri" pitchFamily="34" charset="0"/>
                <a:cs typeface="Calibri" pitchFamily="34" charset="0"/>
              </a:rPr>
              <a:t>] = _</a:t>
            </a:r>
            <a:r>
              <a:rPr lang="en-US" sz="600" dirty="0" err="1">
                <a:latin typeface="Calibri" pitchFamily="34" charset="0"/>
                <a:cs typeface="Calibri" pitchFamily="34" charset="0"/>
              </a:rPr>
              <a:t>nunchuk_decode_byte</a:t>
            </a:r>
            <a:r>
              <a:rPr lang="en-US" sz="600" dirty="0">
                <a:latin typeface="Calibri" pitchFamily="34" charset="0"/>
                <a:cs typeface="Calibri" pitchFamily="34" charset="0"/>
              </a:rPr>
              <a:t> (</a:t>
            </a:r>
            <a:r>
              <a:rPr lang="en-US" sz="600" dirty="0" err="1">
                <a:latin typeface="Calibri" pitchFamily="34" charset="0"/>
                <a:cs typeface="Calibri" pitchFamily="34" charset="0"/>
              </a:rPr>
              <a:t>Wire.receive</a:t>
            </a:r>
            <a:r>
              <a:rPr lang="en-US" sz="600" dirty="0">
                <a:latin typeface="Calibri" pitchFamily="34" charset="0"/>
                <a:cs typeface="Calibri" pitchFamily="34" charset="0"/>
              </a:rPr>
              <a:t>()); //</a:t>
            </a:r>
          </a:p>
          <a:p>
            <a:r>
              <a:rPr lang="en-US" sz="600" dirty="0">
                <a:latin typeface="Calibri" pitchFamily="34" charset="0"/>
                <a:cs typeface="Calibri" pitchFamily="34" charset="0"/>
              </a:rPr>
              <a:t>                </a:t>
            </a:r>
            <a:r>
              <a:rPr lang="en-US" sz="600" dirty="0" err="1">
                <a:latin typeface="Calibri" pitchFamily="34" charset="0"/>
                <a:cs typeface="Calibri" pitchFamily="34" charset="0"/>
              </a:rPr>
              <a:t>cnt</a:t>
            </a:r>
            <a:r>
              <a:rPr lang="en-US" sz="600" dirty="0">
                <a:latin typeface="Calibri" pitchFamily="34" charset="0"/>
                <a:cs typeface="Calibri" pitchFamily="34" charset="0"/>
              </a:rPr>
              <a:t>++;</a:t>
            </a:r>
          </a:p>
          <a:p>
            <a:r>
              <a:rPr lang="en-US" sz="600" dirty="0">
                <a:latin typeface="Calibri" pitchFamily="34" charset="0"/>
                <a:cs typeface="Calibri" pitchFamily="34" charset="0"/>
              </a:rPr>
              <a:t>            }</a:t>
            </a:r>
          </a:p>
          <a:p>
            <a:r>
              <a:rPr lang="en-US" sz="600" dirty="0">
                <a:latin typeface="Calibri" pitchFamily="34" charset="0"/>
                <a:cs typeface="Calibri" pitchFamily="34" charset="0"/>
              </a:rPr>
              <a:t>            if (</a:t>
            </a:r>
            <a:r>
              <a:rPr lang="en-US" sz="600" dirty="0" err="1">
                <a:latin typeface="Calibri" pitchFamily="34" charset="0"/>
                <a:cs typeface="Calibri" pitchFamily="34" charset="0"/>
              </a:rPr>
              <a:t>cnt</a:t>
            </a:r>
            <a:r>
              <a:rPr lang="en-US" sz="600" dirty="0">
                <a:latin typeface="Calibri" pitchFamily="34" charset="0"/>
                <a:cs typeface="Calibri" pitchFamily="34" charset="0"/>
              </a:rPr>
              <a:t> &gt; 5) {</a:t>
            </a:r>
          </a:p>
          <a:p>
            <a:r>
              <a:rPr lang="en-US" sz="600" dirty="0">
                <a:latin typeface="Calibri" pitchFamily="34" charset="0"/>
                <a:cs typeface="Calibri" pitchFamily="34" charset="0"/>
              </a:rPr>
              <a:t>                </a:t>
            </a:r>
            <a:r>
              <a:rPr lang="en-US" sz="600" dirty="0" err="1">
                <a:latin typeface="Calibri" pitchFamily="34" charset="0"/>
                <a:cs typeface="Calibri" pitchFamily="34" charset="0"/>
              </a:rPr>
              <a:t>lastZ</a:t>
            </a:r>
            <a:r>
              <a:rPr lang="en-US" sz="600" dirty="0">
                <a:latin typeface="Calibri" pitchFamily="34" charset="0"/>
                <a:cs typeface="Calibri" pitchFamily="34" charset="0"/>
              </a:rPr>
              <a:t> = </a:t>
            </a:r>
            <a:r>
              <a:rPr lang="en-US" sz="600" dirty="0" err="1">
                <a:latin typeface="Calibri" pitchFamily="34" charset="0"/>
                <a:cs typeface="Calibri" pitchFamily="34" charset="0"/>
              </a:rPr>
              <a:t>buttonZ</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lastC</a:t>
            </a:r>
            <a:r>
              <a:rPr lang="en-US" sz="600" dirty="0">
                <a:latin typeface="Calibri" pitchFamily="34" charset="0"/>
                <a:cs typeface="Calibri" pitchFamily="34" charset="0"/>
              </a:rPr>
              <a:t> = </a:t>
            </a:r>
            <a:r>
              <a:rPr lang="en-US" sz="600" dirty="0" err="1">
                <a:latin typeface="Calibri" pitchFamily="34" charset="0"/>
                <a:cs typeface="Calibri" pitchFamily="34" charset="0"/>
              </a:rPr>
              <a:t>buttonC</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lastJoyX</a:t>
            </a:r>
            <a:r>
              <a:rPr lang="en-US" sz="600" dirty="0">
                <a:latin typeface="Calibri" pitchFamily="34" charset="0"/>
                <a:cs typeface="Calibri" pitchFamily="34" charset="0"/>
              </a:rPr>
              <a:t> = </a:t>
            </a:r>
            <a:r>
              <a:rPr lang="en-US" sz="600" dirty="0" err="1">
                <a:latin typeface="Calibri" pitchFamily="34" charset="0"/>
                <a:cs typeface="Calibri" pitchFamily="34" charset="0"/>
              </a:rPr>
              <a:t>readJoyX</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lastJoyY</a:t>
            </a:r>
            <a:r>
              <a:rPr lang="en-US" sz="600" dirty="0">
                <a:latin typeface="Calibri" pitchFamily="34" charset="0"/>
                <a:cs typeface="Calibri" pitchFamily="34" charset="0"/>
              </a:rPr>
              <a:t> = </a:t>
            </a:r>
            <a:r>
              <a:rPr lang="en-US" sz="600" dirty="0" err="1">
                <a:latin typeface="Calibri" pitchFamily="34" charset="0"/>
                <a:cs typeface="Calibri" pitchFamily="34" charset="0"/>
              </a:rPr>
              <a:t>readJoyY</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a:t>
            </a:r>
          </a:p>
          <a:p>
            <a:r>
              <a:rPr lang="en-US" sz="600" dirty="0">
                <a:latin typeface="Calibri" pitchFamily="34" charset="0"/>
                <a:cs typeface="Calibri" pitchFamily="34" charset="0"/>
              </a:rPr>
              <a:t>                //if (</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&gt;= AVERAGE_N)</a:t>
            </a:r>
          </a:p>
          <a:p>
            <a:r>
              <a:rPr lang="en-US" sz="600" dirty="0">
                <a:latin typeface="Calibri" pitchFamily="34" charset="0"/>
                <a:cs typeface="Calibri" pitchFamily="34" charset="0"/>
              </a:rPr>
              <a:t>                //    </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0;</a:t>
            </a:r>
          </a:p>
          <a:p>
            <a:r>
              <a:rPr lang="en-US" sz="600" dirty="0">
                <a:latin typeface="Calibri" pitchFamily="34" charset="0"/>
                <a:cs typeface="Calibri" pitchFamily="34" charset="0"/>
              </a:rPr>
              <a:t>                </a:t>
            </a:r>
            <a:r>
              <a:rPr lang="en-US" sz="600" dirty="0" err="1">
                <a:latin typeface="Calibri" pitchFamily="34" charset="0"/>
                <a:cs typeface="Calibri" pitchFamily="34" charset="0"/>
              </a:rPr>
              <a:t>cnt</a:t>
            </a:r>
            <a:r>
              <a:rPr lang="en-US" sz="600" dirty="0">
                <a:latin typeface="Calibri" pitchFamily="34" charset="0"/>
                <a:cs typeface="Calibri" pitchFamily="34" charset="0"/>
              </a:rPr>
              <a:t> = 0;</a:t>
            </a:r>
          </a:p>
          <a:p>
            <a:r>
              <a:rPr lang="en-US" sz="600" dirty="0">
                <a:latin typeface="Calibri" pitchFamily="34" charset="0"/>
                <a:cs typeface="Calibri" pitchFamily="34" charset="0"/>
              </a:rPr>
              <a:t>                </a:t>
            </a:r>
            <a:r>
              <a:rPr lang="en-US" sz="600" dirty="0" err="1">
                <a:latin typeface="Calibri" pitchFamily="34" charset="0"/>
                <a:cs typeface="Calibri" pitchFamily="34" charset="0"/>
              </a:rPr>
              <a:t>joyX</a:t>
            </a:r>
            <a:r>
              <a:rPr lang="en-US" sz="600" dirty="0">
                <a:latin typeface="Calibri" pitchFamily="34" charset="0"/>
                <a:cs typeface="Calibri" pitchFamily="34" charset="0"/>
              </a:rPr>
              <a:t> = (status[0]);</a:t>
            </a:r>
          </a:p>
          <a:p>
            <a:r>
              <a:rPr lang="en-US" sz="600" dirty="0">
                <a:latin typeface="Calibri" pitchFamily="34" charset="0"/>
                <a:cs typeface="Calibri" pitchFamily="34" charset="0"/>
              </a:rPr>
              <a:t>                </a:t>
            </a:r>
            <a:r>
              <a:rPr lang="en-US" sz="600" dirty="0" err="1">
                <a:latin typeface="Calibri" pitchFamily="34" charset="0"/>
                <a:cs typeface="Calibri" pitchFamily="34" charset="0"/>
              </a:rPr>
              <a:t>joyY</a:t>
            </a:r>
            <a:r>
              <a:rPr lang="en-US" sz="600" dirty="0">
                <a:latin typeface="Calibri" pitchFamily="34" charset="0"/>
                <a:cs typeface="Calibri" pitchFamily="34" charset="0"/>
              </a:rPr>
              <a:t> = (status[1]);</a:t>
            </a:r>
          </a:p>
          <a:p>
            <a:r>
              <a:rPr lang="en-US" sz="600" dirty="0">
                <a:latin typeface="Calibri" pitchFamily="34" charset="0"/>
                <a:cs typeface="Calibri" pitchFamily="34" charset="0"/>
              </a:rPr>
              <a:t>                for (</a:t>
            </a:r>
            <a:r>
              <a:rPr lang="en-US" sz="600" dirty="0" err="1">
                <a:latin typeface="Calibri" pitchFamily="34" charset="0"/>
                <a:cs typeface="Calibri" pitchFamily="34" charset="0"/>
              </a:rPr>
              <a:t>i</a:t>
            </a:r>
            <a:r>
              <a:rPr lang="en-US" sz="600" dirty="0">
                <a:latin typeface="Calibri" pitchFamily="34" charset="0"/>
                <a:cs typeface="Calibri" pitchFamily="34" charset="0"/>
              </a:rPr>
              <a:t> = 0; </a:t>
            </a:r>
            <a:r>
              <a:rPr lang="en-US" sz="600" dirty="0" err="1">
                <a:latin typeface="Calibri" pitchFamily="34" charset="0"/>
                <a:cs typeface="Calibri" pitchFamily="34" charset="0"/>
              </a:rPr>
              <a:t>i</a:t>
            </a:r>
            <a:r>
              <a:rPr lang="en-US" sz="600" dirty="0">
                <a:latin typeface="Calibri" pitchFamily="34" charset="0"/>
                <a:cs typeface="Calibri" pitchFamily="34" charset="0"/>
              </a:rPr>
              <a:t> &lt; 3; </a:t>
            </a:r>
            <a:r>
              <a:rPr lang="en-US" sz="600" dirty="0" err="1">
                <a:latin typeface="Calibri" pitchFamily="34" charset="0"/>
                <a:cs typeface="Calibri" pitchFamily="34" charset="0"/>
              </a:rPr>
              <a:t>i</a:t>
            </a:r>
            <a:r>
              <a:rPr lang="en-US" sz="600" dirty="0">
                <a:latin typeface="Calibri" pitchFamily="34" charset="0"/>
                <a:cs typeface="Calibri" pitchFamily="34" charset="0"/>
              </a:rPr>
              <a:t>++)</a:t>
            </a:r>
          </a:p>
          <a:p>
            <a:endParaRPr lang="en-US" sz="600" dirty="0">
              <a:latin typeface="Calibri" pitchFamily="34" charset="0"/>
              <a:cs typeface="Calibri" pitchFamily="34" charset="0"/>
            </a:endParaRPr>
          </a:p>
          <a:p>
            <a:endParaRPr lang="en-US" sz="600" dirty="0">
              <a:latin typeface="Calibri" pitchFamily="34" charset="0"/>
              <a:cs typeface="Calibri" pitchFamily="34" charset="0"/>
            </a:endParaRPr>
          </a:p>
          <a:p>
            <a:r>
              <a:rPr lang="en-US" sz="600" dirty="0">
                <a:latin typeface="Calibri" pitchFamily="34" charset="0"/>
                <a:cs typeface="Calibri" pitchFamily="34" charset="0"/>
              </a:rPr>
              <a:t>//</a:t>
            </a:r>
            <a:r>
              <a:rPr lang="en-US" sz="600" dirty="0" err="1">
                <a:latin typeface="Calibri" pitchFamily="34" charset="0"/>
                <a:cs typeface="Calibri" pitchFamily="34" charset="0"/>
              </a:rPr>
              <a:t>accelArray</a:t>
            </a:r>
            <a:r>
              <a:rPr lang="en-US" sz="600" dirty="0">
                <a:latin typeface="Calibri" pitchFamily="34" charset="0"/>
                <a:cs typeface="Calibri" pitchFamily="34" charset="0"/>
              </a:rPr>
              <a:t>[</a:t>
            </a:r>
            <a:r>
              <a:rPr lang="en-US" sz="600" dirty="0" err="1">
                <a:latin typeface="Calibri" pitchFamily="34" charset="0"/>
                <a:cs typeface="Calibri" pitchFamily="34" charset="0"/>
              </a:rPr>
              <a:t>i</a:t>
            </a:r>
            <a:r>
              <a:rPr lang="en-US" sz="600" dirty="0">
                <a:latin typeface="Calibri" pitchFamily="34" charset="0"/>
                <a:cs typeface="Calibri" pitchFamily="34" charset="0"/>
              </a:rPr>
              <a:t>][</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a:t>
            </a:r>
            <a:r>
              <a:rPr lang="en-US" sz="600" dirty="0" err="1">
                <a:latin typeface="Calibri" pitchFamily="34" charset="0"/>
                <a:cs typeface="Calibri" pitchFamily="34" charset="0"/>
              </a:rPr>
              <a:t>int</a:t>
            </a:r>
            <a:r>
              <a:rPr lang="en-US" sz="600" dirty="0">
                <a:latin typeface="Calibri" pitchFamily="34" charset="0"/>
                <a:cs typeface="Calibri" pitchFamily="34" charset="0"/>
              </a:rPr>
              <a:t>)status[i+2] &lt;&lt; 2) + ((status[5] &amp; (B00000011 &lt;&lt; ((i+1)*2) ) &gt;&gt; ((i+1)*2)));</a:t>
            </a:r>
          </a:p>
          <a:p>
            <a:r>
              <a:rPr lang="en-US" sz="600" dirty="0">
                <a:latin typeface="Calibri" pitchFamily="34" charset="0"/>
                <a:cs typeface="Calibri" pitchFamily="34" charset="0"/>
              </a:rPr>
              <a:t>                    angles[</a:t>
            </a:r>
            <a:r>
              <a:rPr lang="en-US" sz="600" dirty="0" err="1">
                <a:latin typeface="Calibri" pitchFamily="34" charset="0"/>
                <a:cs typeface="Calibri" pitchFamily="34" charset="0"/>
              </a:rPr>
              <a:t>i</a:t>
            </a:r>
            <a:r>
              <a:rPr lang="en-US" sz="600" dirty="0">
                <a:latin typeface="Calibri" pitchFamily="34" charset="0"/>
                <a:cs typeface="Calibri" pitchFamily="34" charset="0"/>
              </a:rPr>
              <a:t>] = (status[i+2] &lt;&lt; 2) + ((status[5] &amp; (B00000011 &lt;&lt; ((i+1)*2) ) &gt;&gt; ((i+1)*2)));</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a:t>
            </a:r>
            <a:r>
              <a:rPr lang="en-US" sz="600" dirty="0" err="1">
                <a:latin typeface="Calibri" pitchFamily="34" charset="0"/>
                <a:cs typeface="Calibri" pitchFamily="34" charset="0"/>
              </a:rPr>
              <a:t>accelYArray</a:t>
            </a:r>
            <a:r>
              <a:rPr lang="en-US" sz="600" dirty="0">
                <a:latin typeface="Calibri" pitchFamily="34" charset="0"/>
                <a:cs typeface="Calibri" pitchFamily="34" charset="0"/>
              </a:rPr>
              <a:t>[</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a:t>
            </a:r>
            <a:r>
              <a:rPr lang="en-US" sz="600" dirty="0" err="1">
                <a:latin typeface="Calibri" pitchFamily="34" charset="0"/>
                <a:cs typeface="Calibri" pitchFamily="34" charset="0"/>
              </a:rPr>
              <a:t>int</a:t>
            </a:r>
            <a:r>
              <a:rPr lang="en-US" sz="600" dirty="0">
                <a:latin typeface="Calibri" pitchFamily="34" charset="0"/>
                <a:cs typeface="Calibri" pitchFamily="34" charset="0"/>
              </a:rPr>
              <a:t>)status[3] &lt;&lt; 2) + ((status[5] &amp; B00110000) &gt;&gt; 4);</a:t>
            </a:r>
          </a:p>
          <a:p>
            <a:r>
              <a:rPr lang="en-US" sz="600" dirty="0">
                <a:latin typeface="Calibri" pitchFamily="34" charset="0"/>
                <a:cs typeface="Calibri" pitchFamily="34" charset="0"/>
              </a:rPr>
              <a:t>                //</a:t>
            </a:r>
            <a:r>
              <a:rPr lang="en-US" sz="600" dirty="0" err="1">
                <a:latin typeface="Calibri" pitchFamily="34" charset="0"/>
                <a:cs typeface="Calibri" pitchFamily="34" charset="0"/>
              </a:rPr>
              <a:t>accelZArray</a:t>
            </a:r>
            <a:r>
              <a:rPr lang="en-US" sz="600" dirty="0">
                <a:latin typeface="Calibri" pitchFamily="34" charset="0"/>
                <a:cs typeface="Calibri" pitchFamily="34" charset="0"/>
              </a:rPr>
              <a:t>[</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a:t>
            </a:r>
            <a:r>
              <a:rPr lang="en-US" sz="600" dirty="0" err="1">
                <a:latin typeface="Calibri" pitchFamily="34" charset="0"/>
                <a:cs typeface="Calibri" pitchFamily="34" charset="0"/>
              </a:rPr>
              <a:t>int</a:t>
            </a:r>
            <a:r>
              <a:rPr lang="en-US" sz="600" dirty="0">
                <a:latin typeface="Calibri" pitchFamily="34" charset="0"/>
                <a:cs typeface="Calibri" pitchFamily="34" charset="0"/>
              </a:rPr>
              <a:t>)status[4] &lt;&lt; 2) + ((status[5] &amp; B11000000) &gt;&gt; 6);</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a:t>
            </a:r>
            <a:r>
              <a:rPr lang="en-US" sz="600" dirty="0" err="1">
                <a:latin typeface="Calibri" pitchFamily="34" charset="0"/>
                <a:cs typeface="Calibri" pitchFamily="34" charset="0"/>
              </a:rPr>
              <a:t>buttonZ</a:t>
            </a:r>
            <a:r>
              <a:rPr lang="en-US" sz="600" dirty="0">
                <a:latin typeface="Calibri" pitchFamily="34" charset="0"/>
                <a:cs typeface="Calibri" pitchFamily="34" charset="0"/>
              </a:rPr>
              <a:t> = !( status[5] &amp; B00000001);</a:t>
            </a:r>
          </a:p>
          <a:p>
            <a:r>
              <a:rPr lang="en-US" sz="600" dirty="0">
                <a:latin typeface="Calibri" pitchFamily="34" charset="0"/>
                <a:cs typeface="Calibri" pitchFamily="34" charset="0"/>
              </a:rPr>
              <a:t>                </a:t>
            </a:r>
            <a:r>
              <a:rPr lang="en-US" sz="600" dirty="0" err="1">
                <a:latin typeface="Calibri" pitchFamily="34" charset="0"/>
                <a:cs typeface="Calibri" pitchFamily="34" charset="0"/>
              </a:rPr>
              <a:t>buttonC</a:t>
            </a:r>
            <a:r>
              <a:rPr lang="en-US" sz="600" dirty="0">
                <a:latin typeface="Calibri" pitchFamily="34" charset="0"/>
                <a:cs typeface="Calibri" pitchFamily="34" charset="0"/>
              </a:rPr>
              <a:t> = !((status[5] &amp; B00000010) &gt;&gt; 1);</a:t>
            </a:r>
          </a:p>
          <a:p>
            <a:r>
              <a:rPr lang="en-US" sz="600" dirty="0">
                <a:latin typeface="Calibri" pitchFamily="34" charset="0"/>
                <a:cs typeface="Calibri" pitchFamily="34" charset="0"/>
              </a:rPr>
              <a:t>                _</a:t>
            </a:r>
            <a:r>
              <a:rPr lang="en-US" sz="600" dirty="0" err="1">
                <a:latin typeface="Calibri" pitchFamily="34" charset="0"/>
                <a:cs typeface="Calibri" pitchFamily="34" charset="0"/>
              </a:rPr>
              <a:t>send_zero</a:t>
            </a:r>
            <a:r>
              <a:rPr lang="en-US" sz="600" dirty="0">
                <a:latin typeface="Calibri" pitchFamily="34" charset="0"/>
                <a:cs typeface="Calibri" pitchFamily="34" charset="0"/>
              </a:rPr>
              <a:t>(); // send the request for next bytes</a:t>
            </a:r>
          </a:p>
          <a:p>
            <a:r>
              <a:rPr lang="en-US" sz="600" dirty="0">
                <a:latin typeface="Calibri" pitchFamily="34" charset="0"/>
                <a:cs typeface="Calibri" pitchFamily="34" charset="0"/>
              </a:rPr>
              <a:t>            }</a:t>
            </a:r>
          </a:p>
          <a:p>
            <a:r>
              <a:rPr lang="en-US" sz="600" dirty="0">
                <a:latin typeface="Calibri" pitchFamily="34" charset="0"/>
                <a:cs typeface="Calibri" pitchFamily="34" charset="0"/>
              </a:rPr>
              <a:t>        }</a:t>
            </a:r>
            <a:endParaRPr lang="fr-FR" sz="600" dirty="0">
              <a:latin typeface="Calibri" pitchFamily="34" charset="0"/>
              <a:cs typeface="Calibri" pitchFamily="34" charset="0"/>
            </a:endParaRPr>
          </a:p>
        </p:txBody>
      </p:sp>
      <p:sp>
        <p:nvSpPr>
          <p:cNvPr id="7" name="Rectangle 6"/>
          <p:cNvSpPr/>
          <p:nvPr/>
        </p:nvSpPr>
        <p:spPr>
          <a:xfrm>
            <a:off x="0" y="743153"/>
            <a:ext cx="2928926" cy="5909310"/>
          </a:xfrm>
          <a:prstGeom prst="rect">
            <a:avLst/>
          </a:prstGeom>
        </p:spPr>
        <p:txBody>
          <a:bodyPr wrap="square">
            <a:spAutoFit/>
          </a:bodyPr>
          <a:lstStyle/>
          <a:p>
            <a:r>
              <a:rPr lang="en-US" sz="600" dirty="0">
                <a:latin typeface="Calibri" pitchFamily="34" charset="0"/>
                <a:cs typeface="Calibri" pitchFamily="34" charset="0"/>
              </a:rPr>
              <a:t>/* </a:t>
            </a:r>
            <a:r>
              <a:rPr lang="en-US" sz="600" dirty="0" err="1">
                <a:latin typeface="Calibri" pitchFamily="34" charset="0"/>
                <a:cs typeface="Calibri" pitchFamily="34" charset="0"/>
              </a:rPr>
              <a:t>Nunchuck</a:t>
            </a:r>
            <a:r>
              <a:rPr lang="en-US" sz="600" dirty="0">
                <a:latin typeface="Calibri" pitchFamily="34" charset="0"/>
                <a:cs typeface="Calibri" pitchFamily="34" charset="0"/>
              </a:rPr>
              <a:t> -- Use a </a:t>
            </a:r>
            <a:r>
              <a:rPr lang="en-US" sz="600" dirty="0" err="1">
                <a:latin typeface="Calibri" pitchFamily="34" charset="0"/>
                <a:cs typeface="Calibri" pitchFamily="34" charset="0"/>
              </a:rPr>
              <a:t>Wii</a:t>
            </a:r>
            <a:r>
              <a:rPr lang="en-US" sz="600" dirty="0">
                <a:latin typeface="Calibri" pitchFamily="34" charset="0"/>
                <a:cs typeface="Calibri" pitchFamily="34" charset="0"/>
              </a:rPr>
              <a:t> </a:t>
            </a:r>
            <a:r>
              <a:rPr lang="en-US" sz="600" dirty="0" err="1">
                <a:latin typeface="Calibri" pitchFamily="34" charset="0"/>
                <a:cs typeface="Calibri" pitchFamily="34" charset="0"/>
              </a:rPr>
              <a:t>Nunchuck</a:t>
            </a:r>
            <a:r>
              <a:rPr lang="en-US" sz="600" dirty="0">
                <a:latin typeface="Calibri" pitchFamily="34" charset="0"/>
                <a:cs typeface="Calibri" pitchFamily="34" charset="0"/>
              </a:rPr>
              <a:t> * Tim </a:t>
            </a:r>
            <a:r>
              <a:rPr lang="en-US" sz="600" dirty="0" err="1">
                <a:latin typeface="Calibri" pitchFamily="34" charset="0"/>
                <a:cs typeface="Calibri" pitchFamily="34" charset="0"/>
              </a:rPr>
              <a:t>Hirzel</a:t>
            </a:r>
            <a:r>
              <a:rPr lang="en-US" sz="600" dirty="0">
                <a:latin typeface="Calibri" pitchFamily="34" charset="0"/>
                <a:cs typeface="Calibri" pitchFamily="34" charset="0"/>
              </a:rPr>
              <a:t> http://www.growdown.com *</a:t>
            </a:r>
          </a:p>
          <a:p>
            <a:r>
              <a:rPr lang="en-US" sz="600" dirty="0">
                <a:latin typeface="Calibri" pitchFamily="34" charset="0"/>
                <a:cs typeface="Calibri" pitchFamily="34" charset="0"/>
              </a:rPr>
              <a:t> notes on </a:t>
            </a:r>
            <a:r>
              <a:rPr lang="en-US" sz="600" dirty="0" err="1">
                <a:latin typeface="Calibri" pitchFamily="34" charset="0"/>
                <a:cs typeface="Calibri" pitchFamily="34" charset="0"/>
              </a:rPr>
              <a:t>Wii</a:t>
            </a:r>
            <a:r>
              <a:rPr lang="en-US" sz="600" dirty="0">
                <a:latin typeface="Calibri" pitchFamily="34" charset="0"/>
                <a:cs typeface="Calibri" pitchFamily="34" charset="0"/>
              </a:rPr>
              <a:t> </a:t>
            </a:r>
            <a:r>
              <a:rPr lang="en-US" sz="600" dirty="0" err="1">
                <a:latin typeface="Calibri" pitchFamily="34" charset="0"/>
                <a:cs typeface="Calibri" pitchFamily="34" charset="0"/>
              </a:rPr>
              <a:t>Nunchuck</a:t>
            </a:r>
            <a:r>
              <a:rPr lang="en-US" sz="600" dirty="0">
                <a:latin typeface="Calibri" pitchFamily="34" charset="0"/>
                <a:cs typeface="Calibri" pitchFamily="34" charset="0"/>
              </a:rPr>
              <a:t> Behavior.</a:t>
            </a:r>
          </a:p>
          <a:p>
            <a:r>
              <a:rPr lang="en-US" sz="600" dirty="0">
                <a:latin typeface="Calibri" pitchFamily="34" charset="0"/>
                <a:cs typeface="Calibri" pitchFamily="34" charset="0"/>
              </a:rPr>
              <a:t> This library provides an improved derivation of rotation angles from the </a:t>
            </a:r>
            <a:r>
              <a:rPr lang="en-US" sz="600" dirty="0" err="1">
                <a:latin typeface="Calibri" pitchFamily="34" charset="0"/>
                <a:cs typeface="Calibri" pitchFamily="34" charset="0"/>
              </a:rPr>
              <a:t>nunchuck</a:t>
            </a:r>
            <a:r>
              <a:rPr lang="en-US" sz="600" dirty="0">
                <a:latin typeface="Calibri" pitchFamily="34" charset="0"/>
                <a:cs typeface="Calibri" pitchFamily="34" charset="0"/>
              </a:rPr>
              <a:t> accelerometer data.  The biggest different over existing libraries (that I know of ) is the full 360 degrees of Roll data</a:t>
            </a:r>
          </a:p>
          <a:p>
            <a:r>
              <a:rPr lang="en-US" sz="600" dirty="0">
                <a:latin typeface="Calibri" pitchFamily="34" charset="0"/>
                <a:cs typeface="Calibri" pitchFamily="34" charset="0"/>
              </a:rPr>
              <a:t> from the combination of the x and z axis accelerometer data using the math library atan2.</a:t>
            </a:r>
          </a:p>
          <a:p>
            <a:r>
              <a:rPr lang="en-US" sz="600" dirty="0">
                <a:latin typeface="Calibri" pitchFamily="34" charset="0"/>
                <a:cs typeface="Calibri" pitchFamily="34" charset="0"/>
              </a:rPr>
              <a:t> It is accurate with 360 degrees of roll (rotation around axis coming out of the c button, the front of the </a:t>
            </a:r>
            <a:r>
              <a:rPr lang="en-US" sz="600" dirty="0" err="1">
                <a:latin typeface="Calibri" pitchFamily="34" charset="0"/>
                <a:cs typeface="Calibri" pitchFamily="34" charset="0"/>
              </a:rPr>
              <a:t>wii</a:t>
            </a:r>
            <a:r>
              <a:rPr lang="en-US" sz="600" dirty="0">
                <a:latin typeface="Calibri" pitchFamily="34" charset="0"/>
                <a:cs typeface="Calibri" pitchFamily="34" charset="0"/>
              </a:rPr>
              <a:t>),  and about 180 degrees of pitch (rotation about the axis coming out of the side of the </a:t>
            </a:r>
            <a:r>
              <a:rPr lang="en-US" sz="600" dirty="0" err="1">
                <a:latin typeface="Calibri" pitchFamily="34" charset="0"/>
                <a:cs typeface="Calibri" pitchFamily="34" charset="0"/>
              </a:rPr>
              <a:t>wii</a:t>
            </a:r>
            <a:r>
              <a:rPr lang="en-US" sz="600" dirty="0">
                <a:latin typeface="Calibri" pitchFamily="34" charset="0"/>
                <a:cs typeface="Calibri" pitchFamily="34" charset="0"/>
              </a:rPr>
              <a:t>).  (read more below)</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In terms of mapping the </a:t>
            </a:r>
            <a:r>
              <a:rPr lang="en-US" sz="600" dirty="0" err="1">
                <a:latin typeface="Calibri" pitchFamily="34" charset="0"/>
                <a:cs typeface="Calibri" pitchFamily="34" charset="0"/>
              </a:rPr>
              <a:t>wii</a:t>
            </a:r>
            <a:r>
              <a:rPr lang="en-US" sz="600" dirty="0">
                <a:latin typeface="Calibri" pitchFamily="34" charset="0"/>
                <a:cs typeface="Calibri" pitchFamily="34" charset="0"/>
              </a:rPr>
              <a:t> position to angles, its important to note that while the </a:t>
            </a:r>
            <a:r>
              <a:rPr lang="en-US" sz="600" dirty="0" err="1">
                <a:latin typeface="Calibri" pitchFamily="34" charset="0"/>
                <a:cs typeface="Calibri" pitchFamily="34" charset="0"/>
              </a:rPr>
              <a:t>Nunchuck</a:t>
            </a:r>
            <a:endParaRPr lang="en-US" sz="600" dirty="0">
              <a:latin typeface="Calibri" pitchFamily="34" charset="0"/>
              <a:cs typeface="Calibri" pitchFamily="34" charset="0"/>
            </a:endParaRPr>
          </a:p>
          <a:p>
            <a:r>
              <a:rPr lang="en-US" sz="600" dirty="0">
                <a:latin typeface="Calibri" pitchFamily="34" charset="0"/>
                <a:cs typeface="Calibri" pitchFamily="34" charset="0"/>
              </a:rPr>
              <a:t> sense Pitch, and Roll, it does not sense Yaw, or the compass direction.  This creates an important</a:t>
            </a:r>
          </a:p>
          <a:p>
            <a:r>
              <a:rPr lang="en-US" sz="600" dirty="0">
                <a:latin typeface="Calibri" pitchFamily="34" charset="0"/>
                <a:cs typeface="Calibri" pitchFamily="34" charset="0"/>
              </a:rPr>
              <a:t> disparity where the </a:t>
            </a:r>
            <a:r>
              <a:rPr lang="en-US" sz="600" dirty="0" err="1">
                <a:latin typeface="Calibri" pitchFamily="34" charset="0"/>
                <a:cs typeface="Calibri" pitchFamily="34" charset="0"/>
              </a:rPr>
              <a:t>nunchuck</a:t>
            </a:r>
            <a:r>
              <a:rPr lang="en-US" sz="600" dirty="0">
                <a:latin typeface="Calibri" pitchFamily="34" charset="0"/>
                <a:cs typeface="Calibri" pitchFamily="34" charset="0"/>
              </a:rPr>
              <a:t> only works within one hemisphere.  At a result, when the pitch values are  less than about 10, and greater than about 170, the Roll data gets very unstable.  essentially, the roll  data flips over 180 degrees very quickly.   To understand this property better, rotate the </a:t>
            </a:r>
            <a:r>
              <a:rPr lang="en-US" sz="600" dirty="0" err="1">
                <a:latin typeface="Calibri" pitchFamily="34" charset="0"/>
                <a:cs typeface="Calibri" pitchFamily="34" charset="0"/>
              </a:rPr>
              <a:t>wii</a:t>
            </a:r>
            <a:r>
              <a:rPr lang="en-US" sz="600" dirty="0">
                <a:latin typeface="Calibri" pitchFamily="34" charset="0"/>
                <a:cs typeface="Calibri" pitchFamily="34" charset="0"/>
              </a:rPr>
              <a:t> around the  axis of the joystick.  You see the sensor data stays constant (with noise).  Because of this, it cant know  the difference between arriving upside via 180 degree Roll, or 180 degree pitch.  It just assumes its always  180 roll. *</a:t>
            </a:r>
          </a:p>
          <a:p>
            <a:r>
              <a:rPr lang="en-US" sz="600" dirty="0">
                <a:latin typeface="Calibri" pitchFamily="34" charset="0"/>
                <a:cs typeface="Calibri" pitchFamily="34" charset="0"/>
              </a:rPr>
              <a:t> * This file is an adaptation of the code by these authors:</a:t>
            </a:r>
          </a:p>
          <a:p>
            <a:r>
              <a:rPr lang="en-US" sz="600" dirty="0">
                <a:latin typeface="Calibri" pitchFamily="34" charset="0"/>
                <a:cs typeface="Calibri" pitchFamily="34" charset="0"/>
              </a:rPr>
              <a:t> * </a:t>
            </a:r>
            <a:r>
              <a:rPr lang="en-US" sz="600" dirty="0" err="1">
                <a:latin typeface="Calibri" pitchFamily="34" charset="0"/>
                <a:cs typeface="Calibri" pitchFamily="34" charset="0"/>
              </a:rPr>
              <a:t>Tod</a:t>
            </a:r>
            <a:r>
              <a:rPr lang="en-US" sz="600" dirty="0">
                <a:latin typeface="Calibri" pitchFamily="34" charset="0"/>
                <a:cs typeface="Calibri" pitchFamily="34" charset="0"/>
              </a:rPr>
              <a:t> E. Kurt, http://todbot.com/blog/</a:t>
            </a:r>
          </a:p>
          <a:p>
            <a:r>
              <a:rPr lang="en-US" sz="600" dirty="0">
                <a:latin typeface="Calibri" pitchFamily="34" charset="0"/>
                <a:cs typeface="Calibri" pitchFamily="34" charset="0"/>
              </a:rPr>
              <a:t> * The </a:t>
            </a:r>
            <a:r>
              <a:rPr lang="en-US" sz="600" dirty="0" err="1">
                <a:latin typeface="Calibri" pitchFamily="34" charset="0"/>
                <a:cs typeface="Calibri" pitchFamily="34" charset="0"/>
              </a:rPr>
              <a:t>Wii</a:t>
            </a:r>
            <a:r>
              <a:rPr lang="en-US" sz="600" dirty="0">
                <a:latin typeface="Calibri" pitchFamily="34" charset="0"/>
                <a:cs typeface="Calibri" pitchFamily="34" charset="0"/>
              </a:rPr>
              <a:t> </a:t>
            </a:r>
            <a:r>
              <a:rPr lang="en-US" sz="600" dirty="0" err="1">
                <a:latin typeface="Calibri" pitchFamily="34" charset="0"/>
                <a:cs typeface="Calibri" pitchFamily="34" charset="0"/>
              </a:rPr>
              <a:t>Nunchuck</a:t>
            </a:r>
            <a:r>
              <a:rPr lang="en-US" sz="600" dirty="0">
                <a:latin typeface="Calibri" pitchFamily="34" charset="0"/>
                <a:cs typeface="Calibri" pitchFamily="34" charset="0"/>
              </a:rPr>
              <a:t> reading code is taken from </a:t>
            </a:r>
            <a:r>
              <a:rPr lang="en-US" sz="600" dirty="0" err="1">
                <a:latin typeface="Calibri" pitchFamily="34" charset="0"/>
                <a:cs typeface="Calibri" pitchFamily="34" charset="0"/>
              </a:rPr>
              <a:t>Windmeadow</a:t>
            </a:r>
            <a:r>
              <a:rPr lang="en-US" sz="600" dirty="0">
                <a:latin typeface="Calibri" pitchFamily="34" charset="0"/>
                <a:cs typeface="Calibri" pitchFamily="34" charset="0"/>
              </a:rPr>
              <a:t> Labs</a:t>
            </a:r>
          </a:p>
          <a:p>
            <a:r>
              <a:rPr lang="en-US" sz="600" dirty="0">
                <a:latin typeface="Calibri" pitchFamily="34" charset="0"/>
                <a:cs typeface="Calibri" pitchFamily="34" charset="0"/>
              </a:rPr>
              <a:t> * http://www.windmeadow.com/node/42</a:t>
            </a:r>
          </a:p>
          <a:p>
            <a:r>
              <a:rPr lang="en-US" sz="600" dirty="0">
                <a:latin typeface="Calibri" pitchFamily="34" charset="0"/>
                <a:cs typeface="Calibri" pitchFamily="34" charset="0"/>
              </a:rPr>
              <a:t> */</a:t>
            </a:r>
          </a:p>
          <a:p>
            <a:r>
              <a:rPr lang="en-US" sz="600" dirty="0">
                <a:latin typeface="Calibri" pitchFamily="34" charset="0"/>
                <a:cs typeface="Calibri" pitchFamily="34" charset="0"/>
              </a:rPr>
              <a:t>#</a:t>
            </a:r>
            <a:r>
              <a:rPr lang="en-US" sz="600" dirty="0" err="1">
                <a:latin typeface="Calibri" pitchFamily="34" charset="0"/>
                <a:cs typeface="Calibri" pitchFamily="34" charset="0"/>
              </a:rPr>
              <a:t>ifndef</a:t>
            </a:r>
            <a:r>
              <a:rPr lang="en-US" sz="600" dirty="0">
                <a:latin typeface="Calibri" pitchFamily="34" charset="0"/>
                <a:cs typeface="Calibri" pitchFamily="34" charset="0"/>
              </a:rPr>
              <a:t> </a:t>
            </a:r>
            <a:r>
              <a:rPr lang="en-US" sz="600" dirty="0" err="1">
                <a:latin typeface="Calibri" pitchFamily="34" charset="0"/>
                <a:cs typeface="Calibri" pitchFamily="34" charset="0"/>
              </a:rPr>
              <a:t>WiiChuck_h</a:t>
            </a:r>
            <a:endParaRPr lang="en-US" sz="600" dirty="0">
              <a:latin typeface="Calibri" pitchFamily="34" charset="0"/>
              <a:cs typeface="Calibri" pitchFamily="34" charset="0"/>
            </a:endParaRPr>
          </a:p>
          <a:p>
            <a:r>
              <a:rPr lang="en-US" sz="600" dirty="0">
                <a:latin typeface="Calibri" pitchFamily="34" charset="0"/>
                <a:cs typeface="Calibri" pitchFamily="34" charset="0"/>
              </a:rPr>
              <a:t>#define </a:t>
            </a:r>
            <a:r>
              <a:rPr lang="en-US" sz="600" dirty="0" err="1">
                <a:latin typeface="Calibri" pitchFamily="34" charset="0"/>
                <a:cs typeface="Calibri" pitchFamily="34" charset="0"/>
              </a:rPr>
              <a:t>WiiChuck_h</a:t>
            </a:r>
            <a:endParaRPr lang="en-US" sz="600" dirty="0">
              <a:latin typeface="Calibri" pitchFamily="34" charset="0"/>
              <a:cs typeface="Calibri" pitchFamily="34" charset="0"/>
            </a:endParaRPr>
          </a:p>
          <a:p>
            <a:r>
              <a:rPr lang="en-US" sz="600" dirty="0">
                <a:latin typeface="Calibri" pitchFamily="34" charset="0"/>
                <a:cs typeface="Calibri" pitchFamily="34" charset="0"/>
              </a:rPr>
              <a:t>#include "</a:t>
            </a:r>
            <a:r>
              <a:rPr lang="en-US" sz="600" dirty="0" err="1">
                <a:latin typeface="Calibri" pitchFamily="34" charset="0"/>
                <a:cs typeface="Calibri" pitchFamily="34" charset="0"/>
              </a:rPr>
              <a:t>WProgram.h</a:t>
            </a:r>
            <a:r>
              <a:rPr lang="en-US" sz="600" dirty="0">
                <a:latin typeface="Calibri" pitchFamily="34" charset="0"/>
                <a:cs typeface="Calibri" pitchFamily="34" charset="0"/>
              </a:rPr>
              <a:t>"</a:t>
            </a:r>
          </a:p>
          <a:p>
            <a:r>
              <a:rPr lang="en-US" sz="600" dirty="0">
                <a:latin typeface="Calibri" pitchFamily="34" charset="0"/>
                <a:cs typeface="Calibri" pitchFamily="34" charset="0"/>
              </a:rPr>
              <a:t>#include &lt;</a:t>
            </a:r>
            <a:r>
              <a:rPr lang="en-US" sz="600" dirty="0" err="1">
                <a:latin typeface="Calibri" pitchFamily="34" charset="0"/>
                <a:cs typeface="Calibri" pitchFamily="34" charset="0"/>
              </a:rPr>
              <a:t>Wire.h</a:t>
            </a:r>
            <a:r>
              <a:rPr lang="en-US" sz="600" dirty="0">
                <a:latin typeface="Calibri" pitchFamily="34" charset="0"/>
                <a:cs typeface="Calibri" pitchFamily="34" charset="0"/>
              </a:rPr>
              <a:t>&gt;</a:t>
            </a:r>
          </a:p>
          <a:p>
            <a:r>
              <a:rPr lang="en-US" sz="600" dirty="0">
                <a:latin typeface="Calibri" pitchFamily="34" charset="0"/>
                <a:cs typeface="Calibri" pitchFamily="34" charset="0"/>
              </a:rPr>
              <a:t>#include &lt;</a:t>
            </a:r>
            <a:r>
              <a:rPr lang="en-US" sz="600" dirty="0" err="1">
                <a:latin typeface="Calibri" pitchFamily="34" charset="0"/>
                <a:cs typeface="Calibri" pitchFamily="34" charset="0"/>
              </a:rPr>
              <a:t>math.h</a:t>
            </a:r>
            <a:r>
              <a:rPr lang="en-US" sz="600" dirty="0">
                <a:latin typeface="Calibri" pitchFamily="34" charset="0"/>
                <a:cs typeface="Calibri" pitchFamily="34" charset="0"/>
              </a:rPr>
              <a:t>&gt;</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these may need to be adjusted for each </a:t>
            </a:r>
            <a:r>
              <a:rPr lang="en-US" sz="600" dirty="0" err="1">
                <a:latin typeface="Calibri" pitchFamily="34" charset="0"/>
                <a:cs typeface="Calibri" pitchFamily="34" charset="0"/>
              </a:rPr>
              <a:t>nunchuck</a:t>
            </a:r>
            <a:r>
              <a:rPr lang="en-US" sz="600" dirty="0">
                <a:latin typeface="Calibri" pitchFamily="34" charset="0"/>
                <a:cs typeface="Calibri" pitchFamily="34" charset="0"/>
              </a:rPr>
              <a:t> for calibration</a:t>
            </a:r>
          </a:p>
          <a:p>
            <a:r>
              <a:rPr lang="en-US" sz="600" dirty="0">
                <a:latin typeface="Calibri" pitchFamily="34" charset="0"/>
                <a:cs typeface="Calibri" pitchFamily="34" charset="0"/>
              </a:rPr>
              <a:t>#define ZEROX 510  </a:t>
            </a:r>
          </a:p>
          <a:p>
            <a:r>
              <a:rPr lang="en-US" sz="600" dirty="0">
                <a:latin typeface="Calibri" pitchFamily="34" charset="0"/>
                <a:cs typeface="Calibri" pitchFamily="34" charset="0"/>
              </a:rPr>
              <a:t>#define ZEROY 490</a:t>
            </a:r>
          </a:p>
          <a:p>
            <a:r>
              <a:rPr lang="en-US" sz="600" dirty="0">
                <a:latin typeface="Calibri" pitchFamily="34" charset="0"/>
                <a:cs typeface="Calibri" pitchFamily="34" charset="0"/>
              </a:rPr>
              <a:t>#define ZEROZ 460</a:t>
            </a:r>
          </a:p>
          <a:p>
            <a:r>
              <a:rPr lang="en-US" sz="600" dirty="0">
                <a:latin typeface="Calibri" pitchFamily="34" charset="0"/>
                <a:cs typeface="Calibri" pitchFamily="34" charset="0"/>
              </a:rPr>
              <a:t>#define RADIUS 210  // probably pretty universal</a:t>
            </a:r>
          </a:p>
          <a:p>
            <a:endParaRPr lang="en-US" sz="600" dirty="0">
              <a:latin typeface="Calibri" pitchFamily="34" charset="0"/>
              <a:cs typeface="Calibri" pitchFamily="34" charset="0"/>
            </a:endParaRPr>
          </a:p>
          <a:p>
            <a:r>
              <a:rPr lang="en-US" sz="600" dirty="0">
                <a:latin typeface="Calibri" pitchFamily="34" charset="0"/>
                <a:cs typeface="Calibri" pitchFamily="34" charset="0"/>
              </a:rPr>
              <a:t>#define DEFAULT_ZERO_JOY_X 124</a:t>
            </a:r>
          </a:p>
          <a:p>
            <a:r>
              <a:rPr lang="en-US" sz="600" dirty="0">
                <a:latin typeface="Calibri" pitchFamily="34" charset="0"/>
                <a:cs typeface="Calibri" pitchFamily="34" charset="0"/>
              </a:rPr>
              <a:t>#define DEFAULT_ZERO_JOY_Y 132</a:t>
            </a:r>
          </a:p>
          <a:p>
            <a:endParaRPr lang="en-US" sz="600" dirty="0">
              <a:latin typeface="Calibri" pitchFamily="34" charset="0"/>
              <a:cs typeface="Calibri" pitchFamily="34" charset="0"/>
            </a:endParaRPr>
          </a:p>
          <a:p>
            <a:r>
              <a:rPr lang="en-US" sz="600" dirty="0">
                <a:latin typeface="Calibri" pitchFamily="34" charset="0"/>
                <a:cs typeface="Calibri" pitchFamily="34" charset="0"/>
              </a:rPr>
              <a:t>class </a:t>
            </a:r>
            <a:r>
              <a:rPr lang="en-US" sz="600" dirty="0" err="1">
                <a:latin typeface="Calibri" pitchFamily="34" charset="0"/>
                <a:cs typeface="Calibri" pitchFamily="34" charset="0"/>
              </a:rPr>
              <a:t>WiiChuck</a:t>
            </a:r>
            <a:r>
              <a:rPr lang="en-US" sz="600" dirty="0">
                <a:latin typeface="Calibri" pitchFamily="34" charset="0"/>
                <a:cs typeface="Calibri" pitchFamily="34" charset="0"/>
              </a:rPr>
              <a:t> {</a:t>
            </a:r>
          </a:p>
          <a:p>
            <a:r>
              <a:rPr lang="en-US" sz="600" dirty="0">
                <a:latin typeface="Calibri" pitchFamily="34" charset="0"/>
                <a:cs typeface="Calibri" pitchFamily="34" charset="0"/>
              </a:rPr>
              <a:t>    private:</a:t>
            </a:r>
          </a:p>
          <a:p>
            <a:r>
              <a:rPr lang="en-US" sz="600" dirty="0">
                <a:latin typeface="Calibri" pitchFamily="34" charset="0"/>
                <a:cs typeface="Calibri" pitchFamily="34" charset="0"/>
              </a:rPr>
              <a:t>        byte </a:t>
            </a:r>
            <a:r>
              <a:rPr lang="en-US" sz="600" dirty="0" err="1">
                <a:latin typeface="Calibri" pitchFamily="34" charset="0"/>
                <a:cs typeface="Calibri" pitchFamily="34" charset="0"/>
              </a:rPr>
              <a:t>cnt</a:t>
            </a:r>
            <a:r>
              <a:rPr lang="en-US" sz="600" dirty="0">
                <a:latin typeface="Calibri" pitchFamily="34" charset="0"/>
                <a:cs typeface="Calibri" pitchFamily="34" charset="0"/>
              </a:rPr>
              <a:t>;</a:t>
            </a:r>
          </a:p>
          <a:p>
            <a:r>
              <a:rPr lang="en-US" sz="600" dirty="0">
                <a:latin typeface="Calibri" pitchFamily="34" charset="0"/>
                <a:cs typeface="Calibri" pitchFamily="34" charset="0"/>
              </a:rPr>
              <a:t>        uint8_t status[6];              // array to store </a:t>
            </a:r>
            <a:r>
              <a:rPr lang="en-US" sz="600" dirty="0" err="1">
                <a:latin typeface="Calibri" pitchFamily="34" charset="0"/>
                <a:cs typeface="Calibri" pitchFamily="34" charset="0"/>
              </a:rPr>
              <a:t>wiichuck</a:t>
            </a:r>
            <a:r>
              <a:rPr lang="en-US" sz="600" dirty="0">
                <a:latin typeface="Calibri" pitchFamily="34" charset="0"/>
                <a:cs typeface="Calibri" pitchFamily="34" charset="0"/>
              </a:rPr>
              <a:t> output</a:t>
            </a:r>
          </a:p>
          <a:p>
            <a:r>
              <a:rPr lang="en-US" sz="600" dirty="0">
                <a:latin typeface="Calibri" pitchFamily="34" charset="0"/>
                <a:cs typeface="Calibri" pitchFamily="34" charset="0"/>
              </a:rPr>
              <a:t>        byte </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accelArray</a:t>
            </a:r>
            <a:r>
              <a:rPr lang="en-US" sz="600" dirty="0">
                <a:latin typeface="Calibri" pitchFamily="34" charset="0"/>
                <a:cs typeface="Calibri" pitchFamily="34" charset="0"/>
              </a:rPr>
              <a:t>[3][AVERAGE_N];  // X,Y,Z</a:t>
            </a: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i</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total;</a:t>
            </a:r>
          </a:p>
          <a:p>
            <a:r>
              <a:rPr lang="en-US" sz="600" dirty="0">
                <a:latin typeface="Calibri" pitchFamily="34" charset="0"/>
                <a:cs typeface="Calibri" pitchFamily="34" charset="0"/>
              </a:rPr>
              <a:t>        uint8_t </a:t>
            </a:r>
            <a:r>
              <a:rPr lang="en-US" sz="600" dirty="0" err="1">
                <a:latin typeface="Calibri" pitchFamily="34" charset="0"/>
                <a:cs typeface="Calibri" pitchFamily="34" charset="0"/>
              </a:rPr>
              <a:t>zeroJoyX</a:t>
            </a:r>
            <a:r>
              <a:rPr lang="en-US" sz="600" dirty="0">
                <a:latin typeface="Calibri" pitchFamily="34" charset="0"/>
                <a:cs typeface="Calibri" pitchFamily="34" charset="0"/>
              </a:rPr>
              <a:t>;   // these are about where mine are</a:t>
            </a:r>
          </a:p>
          <a:p>
            <a:r>
              <a:rPr lang="en-US" sz="600" dirty="0">
                <a:latin typeface="Calibri" pitchFamily="34" charset="0"/>
                <a:cs typeface="Calibri" pitchFamily="34" charset="0"/>
              </a:rPr>
              <a:t>        uint8_t </a:t>
            </a:r>
            <a:r>
              <a:rPr lang="en-US" sz="600" dirty="0" err="1">
                <a:latin typeface="Calibri" pitchFamily="34" charset="0"/>
                <a:cs typeface="Calibri" pitchFamily="34" charset="0"/>
              </a:rPr>
              <a:t>zeroJoyY</a:t>
            </a:r>
            <a:r>
              <a:rPr lang="en-US" sz="600" dirty="0">
                <a:latin typeface="Calibri" pitchFamily="34" charset="0"/>
                <a:cs typeface="Calibri" pitchFamily="34" charset="0"/>
              </a:rPr>
              <a:t>; // use </a:t>
            </a:r>
            <a:r>
              <a:rPr lang="en-US" sz="600" dirty="0" err="1">
                <a:latin typeface="Calibri" pitchFamily="34" charset="0"/>
                <a:cs typeface="Calibri" pitchFamily="34" charset="0"/>
              </a:rPr>
              <a:t>calibrateJoy</a:t>
            </a:r>
            <a:r>
              <a:rPr lang="en-US" sz="600" dirty="0">
                <a:latin typeface="Calibri" pitchFamily="34" charset="0"/>
                <a:cs typeface="Calibri" pitchFamily="34" charset="0"/>
              </a:rPr>
              <a:t> when the stick is at zero to correct</a:t>
            </a: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lastJoyX</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lastJoyY</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angles[3];</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a:t>
            </a:r>
            <a:r>
              <a:rPr lang="en-US" sz="600" dirty="0" err="1">
                <a:latin typeface="Calibri" pitchFamily="34" charset="0"/>
                <a:cs typeface="Calibri" pitchFamily="34" charset="0"/>
              </a:rPr>
              <a:t>boolean</a:t>
            </a:r>
            <a:r>
              <a:rPr lang="en-US" sz="600" dirty="0">
                <a:latin typeface="Calibri" pitchFamily="34" charset="0"/>
                <a:cs typeface="Calibri" pitchFamily="34" charset="0"/>
              </a:rPr>
              <a:t> </a:t>
            </a:r>
            <a:r>
              <a:rPr lang="en-US" sz="600" dirty="0" err="1">
                <a:latin typeface="Calibri" pitchFamily="34" charset="0"/>
                <a:cs typeface="Calibri" pitchFamily="34" charset="0"/>
              </a:rPr>
              <a:t>lastZ</a:t>
            </a:r>
            <a:r>
              <a:rPr lang="en-US" sz="600" dirty="0">
                <a:latin typeface="Calibri" pitchFamily="34" charset="0"/>
                <a:cs typeface="Calibri" pitchFamily="34" charset="0"/>
              </a:rPr>
              <a:t>, </a:t>
            </a:r>
            <a:r>
              <a:rPr lang="en-US" sz="600" dirty="0" err="1">
                <a:latin typeface="Calibri" pitchFamily="34" charset="0"/>
                <a:cs typeface="Calibri" pitchFamily="34" charset="0"/>
              </a:rPr>
              <a:t>lastC</a:t>
            </a:r>
            <a:r>
              <a:rPr lang="en-US" sz="600" dirty="0">
                <a:latin typeface="Calibri" pitchFamily="34" charset="0"/>
                <a:cs typeface="Calibri" pitchFamily="34" charset="0"/>
              </a:rPr>
              <a:t>;</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public:</a:t>
            </a:r>
          </a:p>
          <a:p>
            <a:r>
              <a:rPr lang="en-US" sz="600" dirty="0">
                <a:latin typeface="Calibri" pitchFamily="34" charset="0"/>
                <a:cs typeface="Calibri" pitchFamily="34" charset="0"/>
              </a:rPr>
              <a:t>        byte </a:t>
            </a:r>
            <a:r>
              <a:rPr lang="en-US" sz="600" dirty="0" err="1">
                <a:latin typeface="Calibri" pitchFamily="34" charset="0"/>
                <a:cs typeface="Calibri" pitchFamily="34" charset="0"/>
              </a:rPr>
              <a:t>joyX</a:t>
            </a:r>
            <a:r>
              <a:rPr lang="en-US" sz="600" dirty="0">
                <a:latin typeface="Calibri" pitchFamily="34" charset="0"/>
                <a:cs typeface="Calibri" pitchFamily="34" charset="0"/>
              </a:rPr>
              <a:t>;</a:t>
            </a:r>
          </a:p>
          <a:p>
            <a:r>
              <a:rPr lang="en-US" sz="600" dirty="0">
                <a:latin typeface="Calibri" pitchFamily="34" charset="0"/>
                <a:cs typeface="Calibri" pitchFamily="34" charset="0"/>
              </a:rPr>
              <a:t>        byte </a:t>
            </a:r>
            <a:r>
              <a:rPr lang="en-US" sz="600" dirty="0" err="1">
                <a:latin typeface="Calibri" pitchFamily="34" charset="0"/>
                <a:cs typeface="Calibri" pitchFamily="34" charset="0"/>
              </a:rPr>
              <a:t>joyY</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boolean</a:t>
            </a:r>
            <a:r>
              <a:rPr lang="en-US" sz="600" dirty="0">
                <a:latin typeface="Calibri" pitchFamily="34" charset="0"/>
                <a:cs typeface="Calibri" pitchFamily="34" charset="0"/>
              </a:rPr>
              <a:t> </a:t>
            </a:r>
            <a:r>
              <a:rPr lang="en-US" sz="600" dirty="0" err="1">
                <a:latin typeface="Calibri" pitchFamily="34" charset="0"/>
                <a:cs typeface="Calibri" pitchFamily="34" charset="0"/>
              </a:rPr>
              <a:t>buttonZ</a:t>
            </a:r>
            <a:r>
              <a:rPr lang="en-US" sz="600" dirty="0">
                <a:latin typeface="Calibri" pitchFamily="34" charset="0"/>
                <a:cs typeface="Calibri" pitchFamily="34" charset="0"/>
              </a:rPr>
              <a:t>;</a:t>
            </a:r>
          </a:p>
          <a:p>
            <a:r>
              <a:rPr lang="en-US" sz="600" dirty="0">
                <a:latin typeface="Calibri" pitchFamily="34" charset="0"/>
                <a:cs typeface="Calibri" pitchFamily="34" charset="0"/>
              </a:rPr>
              <a:t>        </a:t>
            </a:r>
            <a:r>
              <a:rPr lang="en-US" sz="600" dirty="0" err="1">
                <a:latin typeface="Calibri" pitchFamily="34" charset="0"/>
                <a:cs typeface="Calibri" pitchFamily="34" charset="0"/>
              </a:rPr>
              <a:t>boolean</a:t>
            </a:r>
            <a:r>
              <a:rPr lang="en-US" sz="600" dirty="0">
                <a:latin typeface="Calibri" pitchFamily="34" charset="0"/>
                <a:cs typeface="Calibri" pitchFamily="34" charset="0"/>
              </a:rPr>
              <a:t> </a:t>
            </a:r>
            <a:r>
              <a:rPr lang="en-US" sz="600" dirty="0" err="1">
                <a:latin typeface="Calibri" pitchFamily="34" charset="0"/>
                <a:cs typeface="Calibri" pitchFamily="34" charset="0"/>
              </a:rPr>
              <a:t>buttonC</a:t>
            </a:r>
            <a:r>
              <a:rPr lang="en-US" sz="600" dirty="0">
                <a:latin typeface="Calibri" pitchFamily="34" charset="0"/>
                <a:cs typeface="Calibri" pitchFamily="34" charset="0"/>
              </a:rPr>
              <a:t>; </a:t>
            </a:r>
          </a:p>
        </p:txBody>
      </p:sp>
      <p:sp>
        <p:nvSpPr>
          <p:cNvPr id="8" name="Rectangle 7"/>
          <p:cNvSpPr/>
          <p:nvPr/>
        </p:nvSpPr>
        <p:spPr>
          <a:xfrm>
            <a:off x="5715040" y="528839"/>
            <a:ext cx="4572000" cy="6186309"/>
          </a:xfrm>
          <a:prstGeom prst="rect">
            <a:avLst/>
          </a:prstGeom>
        </p:spPr>
        <p:txBody>
          <a:bodyPr>
            <a:spAutoFit/>
          </a:bodyPr>
          <a:lstStyle/>
          <a:p>
            <a:r>
              <a:rPr lang="en-US" sz="600" dirty="0">
                <a:latin typeface="Calibri" pitchFamily="34" charset="0"/>
                <a:cs typeface="Calibri" pitchFamily="34" charset="0"/>
              </a:rPr>
              <a:t>    // UNCOMMENT FOR DEBUGGING</a:t>
            </a:r>
          </a:p>
          <a:p>
            <a:r>
              <a:rPr lang="en-US" sz="600" dirty="0">
                <a:latin typeface="Calibri" pitchFamily="34" charset="0"/>
                <a:cs typeface="Calibri" pitchFamily="34" charset="0"/>
              </a:rPr>
              <a:t>    //byte * </a:t>
            </a:r>
            <a:r>
              <a:rPr lang="en-US" sz="600" dirty="0" err="1">
                <a:latin typeface="Calibri" pitchFamily="34" charset="0"/>
                <a:cs typeface="Calibri" pitchFamily="34" charset="0"/>
              </a:rPr>
              <a:t>getStatus</a:t>
            </a:r>
            <a:r>
              <a:rPr lang="en-US" sz="600" dirty="0">
                <a:latin typeface="Calibri" pitchFamily="34" charset="0"/>
                <a:cs typeface="Calibri" pitchFamily="34" charset="0"/>
              </a:rPr>
              <a:t>() {</a:t>
            </a:r>
          </a:p>
          <a:p>
            <a:r>
              <a:rPr lang="en-US" sz="600" dirty="0">
                <a:latin typeface="Calibri" pitchFamily="34" charset="0"/>
                <a:cs typeface="Calibri" pitchFamily="34" charset="0"/>
              </a:rPr>
              <a:t>    //    return status;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float </a:t>
            </a:r>
            <a:r>
              <a:rPr lang="en-US" sz="600" dirty="0" err="1">
                <a:latin typeface="Calibri" pitchFamily="34" charset="0"/>
                <a:cs typeface="Calibri" pitchFamily="34" charset="0"/>
              </a:rPr>
              <a:t>readAccelX</a:t>
            </a:r>
            <a:r>
              <a:rPr lang="en-US" sz="600" dirty="0">
                <a:latin typeface="Calibri" pitchFamily="34" charset="0"/>
                <a:cs typeface="Calibri" pitchFamily="34" charset="0"/>
              </a:rPr>
              <a:t>() {</a:t>
            </a:r>
          </a:p>
          <a:p>
            <a:r>
              <a:rPr lang="en-US" sz="600" dirty="0">
                <a:latin typeface="Calibri" pitchFamily="34" charset="0"/>
                <a:cs typeface="Calibri" pitchFamily="34" charset="0"/>
              </a:rPr>
              <a:t>       // total = 0; // </a:t>
            </a:r>
            <a:r>
              <a:rPr lang="en-US" sz="600" dirty="0" err="1">
                <a:latin typeface="Calibri" pitchFamily="34" charset="0"/>
                <a:cs typeface="Calibri" pitchFamily="34" charset="0"/>
              </a:rPr>
              <a:t>accelArray</a:t>
            </a:r>
            <a:r>
              <a:rPr lang="en-US" sz="600" dirty="0">
                <a:latin typeface="Calibri" pitchFamily="34" charset="0"/>
                <a:cs typeface="Calibri" pitchFamily="34" charset="0"/>
              </a:rPr>
              <a:t>[xyz][</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FAST_WEIGHT;</a:t>
            </a:r>
          </a:p>
          <a:p>
            <a:r>
              <a:rPr lang="en-US" sz="600" dirty="0">
                <a:latin typeface="Calibri" pitchFamily="34" charset="0"/>
                <a:cs typeface="Calibri" pitchFamily="34" charset="0"/>
              </a:rPr>
              <a:t>        return (float)angles[0] – ZEROX;    }</a:t>
            </a:r>
          </a:p>
          <a:p>
            <a:r>
              <a:rPr lang="en-US" sz="600" dirty="0">
                <a:latin typeface="Calibri" pitchFamily="34" charset="0"/>
                <a:cs typeface="Calibri" pitchFamily="34" charset="0"/>
              </a:rPr>
              <a:t>    float </a:t>
            </a:r>
            <a:r>
              <a:rPr lang="en-US" sz="600" dirty="0" err="1">
                <a:latin typeface="Calibri" pitchFamily="34" charset="0"/>
                <a:cs typeface="Calibri" pitchFamily="34" charset="0"/>
              </a:rPr>
              <a:t>readAccelY</a:t>
            </a:r>
            <a:r>
              <a:rPr lang="en-US" sz="600" dirty="0">
                <a:latin typeface="Calibri" pitchFamily="34" charset="0"/>
                <a:cs typeface="Calibri" pitchFamily="34" charset="0"/>
              </a:rPr>
              <a:t>() {</a:t>
            </a:r>
          </a:p>
          <a:p>
            <a:r>
              <a:rPr lang="en-US" sz="600" dirty="0">
                <a:latin typeface="Calibri" pitchFamily="34" charset="0"/>
                <a:cs typeface="Calibri" pitchFamily="34" charset="0"/>
              </a:rPr>
              <a:t>        // total = 0; // </a:t>
            </a:r>
            <a:r>
              <a:rPr lang="en-US" sz="600" dirty="0" err="1">
                <a:latin typeface="Calibri" pitchFamily="34" charset="0"/>
                <a:cs typeface="Calibri" pitchFamily="34" charset="0"/>
              </a:rPr>
              <a:t>accelArray</a:t>
            </a:r>
            <a:r>
              <a:rPr lang="en-US" sz="600" dirty="0">
                <a:latin typeface="Calibri" pitchFamily="34" charset="0"/>
                <a:cs typeface="Calibri" pitchFamily="34" charset="0"/>
              </a:rPr>
              <a:t>[xyz][</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FAST_WEIGHT;</a:t>
            </a:r>
          </a:p>
          <a:p>
            <a:r>
              <a:rPr lang="en-US" sz="600" dirty="0">
                <a:latin typeface="Calibri" pitchFamily="34" charset="0"/>
                <a:cs typeface="Calibri" pitchFamily="34" charset="0"/>
              </a:rPr>
              <a:t>        return (float)angles[1] - ZEROY;     }</a:t>
            </a:r>
          </a:p>
          <a:p>
            <a:r>
              <a:rPr lang="en-US" sz="600" dirty="0">
                <a:latin typeface="Calibri" pitchFamily="34" charset="0"/>
                <a:cs typeface="Calibri" pitchFamily="34" charset="0"/>
              </a:rPr>
              <a:t>    float </a:t>
            </a:r>
            <a:r>
              <a:rPr lang="en-US" sz="600" dirty="0" err="1">
                <a:latin typeface="Calibri" pitchFamily="34" charset="0"/>
                <a:cs typeface="Calibri" pitchFamily="34" charset="0"/>
              </a:rPr>
              <a:t>readAccelZ</a:t>
            </a:r>
            <a:r>
              <a:rPr lang="en-US" sz="600" dirty="0">
                <a:latin typeface="Calibri" pitchFamily="34" charset="0"/>
                <a:cs typeface="Calibri" pitchFamily="34" charset="0"/>
              </a:rPr>
              <a:t>() {</a:t>
            </a:r>
          </a:p>
          <a:p>
            <a:r>
              <a:rPr lang="en-US" sz="600" dirty="0">
                <a:latin typeface="Calibri" pitchFamily="34" charset="0"/>
                <a:cs typeface="Calibri" pitchFamily="34" charset="0"/>
              </a:rPr>
              <a:t>        // total = 0; // </a:t>
            </a:r>
            <a:r>
              <a:rPr lang="en-US" sz="600" dirty="0" err="1">
                <a:latin typeface="Calibri" pitchFamily="34" charset="0"/>
                <a:cs typeface="Calibri" pitchFamily="34" charset="0"/>
              </a:rPr>
              <a:t>accelArray</a:t>
            </a:r>
            <a:r>
              <a:rPr lang="en-US" sz="600" dirty="0">
                <a:latin typeface="Calibri" pitchFamily="34" charset="0"/>
                <a:cs typeface="Calibri" pitchFamily="34" charset="0"/>
              </a:rPr>
              <a:t>[xyz][</a:t>
            </a:r>
            <a:r>
              <a:rPr lang="en-US" sz="600" dirty="0" err="1">
                <a:latin typeface="Calibri" pitchFamily="34" charset="0"/>
                <a:cs typeface="Calibri" pitchFamily="34" charset="0"/>
              </a:rPr>
              <a:t>averageCounter</a:t>
            </a:r>
            <a:r>
              <a:rPr lang="en-US" sz="600" dirty="0">
                <a:latin typeface="Calibri" pitchFamily="34" charset="0"/>
                <a:cs typeface="Calibri" pitchFamily="34" charset="0"/>
              </a:rPr>
              <a:t>] * FAST_WEIGHT;</a:t>
            </a:r>
          </a:p>
          <a:p>
            <a:r>
              <a:rPr lang="en-US" sz="600" dirty="0">
                <a:latin typeface="Calibri" pitchFamily="34" charset="0"/>
                <a:cs typeface="Calibri" pitchFamily="34" charset="0"/>
              </a:rPr>
              <a:t>        return (float)angles[2] - ZEROZ;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a:t>
            </a:r>
            <a:r>
              <a:rPr lang="en-US" sz="600" dirty="0" err="1">
                <a:latin typeface="Calibri" pitchFamily="34" charset="0"/>
                <a:cs typeface="Calibri" pitchFamily="34" charset="0"/>
              </a:rPr>
              <a:t>boolean</a:t>
            </a:r>
            <a:r>
              <a:rPr lang="en-US" sz="600" dirty="0">
                <a:latin typeface="Calibri" pitchFamily="34" charset="0"/>
                <a:cs typeface="Calibri" pitchFamily="34" charset="0"/>
              </a:rPr>
              <a:t> </a:t>
            </a:r>
            <a:r>
              <a:rPr lang="en-US" sz="600" dirty="0" err="1">
                <a:latin typeface="Calibri" pitchFamily="34" charset="0"/>
                <a:cs typeface="Calibri" pitchFamily="34" charset="0"/>
              </a:rPr>
              <a:t>zPressed</a:t>
            </a:r>
            <a:r>
              <a:rPr lang="en-US" sz="600" dirty="0">
                <a:latin typeface="Calibri" pitchFamily="34" charset="0"/>
                <a:cs typeface="Calibri" pitchFamily="34" charset="0"/>
              </a:rPr>
              <a:t>()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buttonZ</a:t>
            </a:r>
            <a:r>
              <a:rPr lang="en-US" sz="600" dirty="0">
                <a:latin typeface="Calibri" pitchFamily="34" charset="0"/>
                <a:cs typeface="Calibri" pitchFamily="34" charset="0"/>
              </a:rPr>
              <a:t> &amp;&amp; ! </a:t>
            </a:r>
            <a:r>
              <a:rPr lang="en-US" sz="600" dirty="0" err="1">
                <a:latin typeface="Calibri" pitchFamily="34" charset="0"/>
                <a:cs typeface="Calibri" pitchFamily="34" charset="0"/>
              </a:rPr>
              <a:t>lastZ</a:t>
            </a:r>
            <a:r>
              <a:rPr lang="en-US" sz="600" dirty="0">
                <a:latin typeface="Calibri" pitchFamily="34" charset="0"/>
                <a:cs typeface="Calibri" pitchFamily="34" charset="0"/>
              </a:rPr>
              <a:t>);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a:t>
            </a:r>
            <a:r>
              <a:rPr lang="en-US" sz="600" dirty="0" err="1">
                <a:latin typeface="Calibri" pitchFamily="34" charset="0"/>
                <a:cs typeface="Calibri" pitchFamily="34" charset="0"/>
              </a:rPr>
              <a:t>boolean</a:t>
            </a:r>
            <a:r>
              <a:rPr lang="en-US" sz="600" dirty="0">
                <a:latin typeface="Calibri" pitchFamily="34" charset="0"/>
                <a:cs typeface="Calibri" pitchFamily="34" charset="0"/>
              </a:rPr>
              <a:t> </a:t>
            </a:r>
            <a:r>
              <a:rPr lang="en-US" sz="600" dirty="0" err="1">
                <a:latin typeface="Calibri" pitchFamily="34" charset="0"/>
                <a:cs typeface="Calibri" pitchFamily="34" charset="0"/>
              </a:rPr>
              <a:t>cPressed</a:t>
            </a:r>
            <a:r>
              <a:rPr lang="en-US" sz="600" dirty="0">
                <a:latin typeface="Calibri" pitchFamily="34" charset="0"/>
                <a:cs typeface="Calibri" pitchFamily="34" charset="0"/>
              </a:rPr>
              <a:t>()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buttonC</a:t>
            </a:r>
            <a:r>
              <a:rPr lang="en-US" sz="600" dirty="0">
                <a:latin typeface="Calibri" pitchFamily="34" charset="0"/>
                <a:cs typeface="Calibri" pitchFamily="34" charset="0"/>
              </a:rPr>
              <a:t> &amp;&amp; ! </a:t>
            </a:r>
            <a:r>
              <a:rPr lang="en-US" sz="600" dirty="0" err="1">
                <a:latin typeface="Calibri" pitchFamily="34" charset="0"/>
                <a:cs typeface="Calibri" pitchFamily="34" charset="0"/>
              </a:rPr>
              <a:t>lastC</a:t>
            </a:r>
            <a:r>
              <a:rPr lang="en-US" sz="600" dirty="0">
                <a:latin typeface="Calibri" pitchFamily="34" charset="0"/>
                <a:cs typeface="Calibri" pitchFamily="34" charset="0"/>
              </a:rPr>
              <a:t>);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 for using the joystick like a directional button</a:t>
            </a:r>
          </a:p>
          <a:p>
            <a:r>
              <a:rPr lang="en-US" sz="600" dirty="0">
                <a:latin typeface="Calibri" pitchFamily="34" charset="0"/>
                <a:cs typeface="Calibri" pitchFamily="34" charset="0"/>
              </a:rPr>
              <a:t>    </a:t>
            </a:r>
            <a:r>
              <a:rPr lang="en-US" sz="600" dirty="0" err="1">
                <a:latin typeface="Calibri" pitchFamily="34" charset="0"/>
                <a:cs typeface="Calibri" pitchFamily="34" charset="0"/>
              </a:rPr>
              <a:t>boolean</a:t>
            </a:r>
            <a:r>
              <a:rPr lang="en-US" sz="600" dirty="0">
                <a:latin typeface="Calibri" pitchFamily="34" charset="0"/>
                <a:cs typeface="Calibri" pitchFamily="34" charset="0"/>
              </a:rPr>
              <a:t> </a:t>
            </a:r>
            <a:r>
              <a:rPr lang="en-US" sz="600" dirty="0" err="1">
                <a:latin typeface="Calibri" pitchFamily="34" charset="0"/>
                <a:cs typeface="Calibri" pitchFamily="34" charset="0"/>
              </a:rPr>
              <a:t>rightJoy</a:t>
            </a:r>
            <a:r>
              <a:rPr lang="en-US" sz="600" dirty="0">
                <a:latin typeface="Calibri" pitchFamily="34" charset="0"/>
                <a:cs typeface="Calibri" pitchFamily="34" charset="0"/>
              </a:rPr>
              <a:t>(</a:t>
            </a:r>
            <a:r>
              <a:rPr lang="en-US" sz="600" dirty="0" err="1">
                <a:latin typeface="Calibri" pitchFamily="34" charset="0"/>
                <a:cs typeface="Calibri" pitchFamily="34" charset="0"/>
              </a:rPr>
              <a:t>int</a:t>
            </a:r>
            <a:r>
              <a:rPr lang="en-US" sz="600" dirty="0">
                <a:latin typeface="Calibri" pitchFamily="34" charset="0"/>
                <a:cs typeface="Calibri" pitchFamily="34" charset="0"/>
              </a:rPr>
              <a:t> thresh=60)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readJoyX</a:t>
            </a:r>
            <a:r>
              <a:rPr lang="en-US" sz="600" dirty="0">
                <a:latin typeface="Calibri" pitchFamily="34" charset="0"/>
                <a:cs typeface="Calibri" pitchFamily="34" charset="0"/>
              </a:rPr>
              <a:t>() &gt; thresh and </a:t>
            </a:r>
            <a:r>
              <a:rPr lang="en-US" sz="600" dirty="0" err="1">
                <a:latin typeface="Calibri" pitchFamily="34" charset="0"/>
                <a:cs typeface="Calibri" pitchFamily="34" charset="0"/>
              </a:rPr>
              <a:t>lastJoyX</a:t>
            </a:r>
            <a:r>
              <a:rPr lang="en-US" sz="600" dirty="0">
                <a:latin typeface="Calibri" pitchFamily="34" charset="0"/>
                <a:cs typeface="Calibri" pitchFamily="34" charset="0"/>
              </a:rPr>
              <a:t> &lt;= thresh);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 for using the joystick like a directional button</a:t>
            </a:r>
          </a:p>
          <a:p>
            <a:r>
              <a:rPr lang="en-US" sz="600" dirty="0">
                <a:latin typeface="Calibri" pitchFamily="34" charset="0"/>
                <a:cs typeface="Calibri" pitchFamily="34" charset="0"/>
              </a:rPr>
              <a:t>    </a:t>
            </a:r>
            <a:r>
              <a:rPr lang="en-US" sz="600" dirty="0" err="1">
                <a:latin typeface="Calibri" pitchFamily="34" charset="0"/>
                <a:cs typeface="Calibri" pitchFamily="34" charset="0"/>
              </a:rPr>
              <a:t>boolean</a:t>
            </a:r>
            <a:r>
              <a:rPr lang="en-US" sz="600" dirty="0">
                <a:latin typeface="Calibri" pitchFamily="34" charset="0"/>
                <a:cs typeface="Calibri" pitchFamily="34" charset="0"/>
              </a:rPr>
              <a:t> </a:t>
            </a:r>
            <a:r>
              <a:rPr lang="en-US" sz="600" dirty="0" err="1">
                <a:latin typeface="Calibri" pitchFamily="34" charset="0"/>
                <a:cs typeface="Calibri" pitchFamily="34" charset="0"/>
              </a:rPr>
              <a:t>leftJoy</a:t>
            </a:r>
            <a:r>
              <a:rPr lang="en-US" sz="600" dirty="0">
                <a:latin typeface="Calibri" pitchFamily="34" charset="0"/>
                <a:cs typeface="Calibri" pitchFamily="34" charset="0"/>
              </a:rPr>
              <a:t>(</a:t>
            </a:r>
            <a:r>
              <a:rPr lang="en-US" sz="600" dirty="0" err="1">
                <a:latin typeface="Calibri" pitchFamily="34" charset="0"/>
                <a:cs typeface="Calibri" pitchFamily="34" charset="0"/>
              </a:rPr>
              <a:t>int</a:t>
            </a:r>
            <a:r>
              <a:rPr lang="en-US" sz="600" dirty="0">
                <a:latin typeface="Calibri" pitchFamily="34" charset="0"/>
                <a:cs typeface="Calibri" pitchFamily="34" charset="0"/>
              </a:rPr>
              <a:t> thresh=60)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readJoyX</a:t>
            </a:r>
            <a:r>
              <a:rPr lang="en-US" sz="600" dirty="0">
                <a:latin typeface="Calibri" pitchFamily="34" charset="0"/>
                <a:cs typeface="Calibri" pitchFamily="34" charset="0"/>
              </a:rPr>
              <a:t>() &lt; -thresh and </a:t>
            </a:r>
            <a:r>
              <a:rPr lang="en-US" sz="600" dirty="0" err="1">
                <a:latin typeface="Calibri" pitchFamily="34" charset="0"/>
                <a:cs typeface="Calibri" pitchFamily="34" charset="0"/>
              </a:rPr>
              <a:t>lastJoyX</a:t>
            </a:r>
            <a:r>
              <a:rPr lang="en-US" sz="600" dirty="0">
                <a:latin typeface="Calibri" pitchFamily="34" charset="0"/>
                <a:cs typeface="Calibri" pitchFamily="34" charset="0"/>
              </a:rPr>
              <a:t> &gt;= -thresh);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readJoyX</a:t>
            </a:r>
            <a:r>
              <a:rPr lang="en-US" sz="600" dirty="0">
                <a:latin typeface="Calibri" pitchFamily="34" charset="0"/>
                <a:cs typeface="Calibri" pitchFamily="34" charset="0"/>
              </a:rPr>
              <a:t>()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joyX</a:t>
            </a:r>
            <a:r>
              <a:rPr lang="en-US" sz="600" dirty="0">
                <a:latin typeface="Calibri" pitchFamily="34" charset="0"/>
                <a:cs typeface="Calibri" pitchFamily="34" charset="0"/>
              </a:rPr>
              <a:t> - </a:t>
            </a:r>
            <a:r>
              <a:rPr lang="en-US" sz="600" dirty="0" err="1">
                <a:latin typeface="Calibri" pitchFamily="34" charset="0"/>
                <a:cs typeface="Calibri" pitchFamily="34" charset="0"/>
              </a:rPr>
              <a:t>zeroJoyX</a:t>
            </a:r>
            <a:r>
              <a:rPr lang="en-US" sz="600" dirty="0">
                <a:latin typeface="Calibri" pitchFamily="34" charset="0"/>
                <a:cs typeface="Calibri" pitchFamily="34" charset="0"/>
              </a:rPr>
              <a:t>;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readJoyY</a:t>
            </a:r>
            <a:r>
              <a:rPr lang="en-US" sz="600" dirty="0">
                <a:latin typeface="Calibri" pitchFamily="34" charset="0"/>
                <a:cs typeface="Calibri" pitchFamily="34" charset="0"/>
              </a:rPr>
              <a:t>()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int</a:t>
            </a:r>
            <a:r>
              <a:rPr lang="en-US" sz="600" dirty="0">
                <a:latin typeface="Calibri" pitchFamily="34" charset="0"/>
                <a:cs typeface="Calibri" pitchFamily="34" charset="0"/>
              </a:rPr>
              <a:t>)</a:t>
            </a:r>
            <a:r>
              <a:rPr lang="en-US" sz="600" dirty="0" err="1">
                <a:latin typeface="Calibri" pitchFamily="34" charset="0"/>
                <a:cs typeface="Calibri" pitchFamily="34" charset="0"/>
              </a:rPr>
              <a:t>joyY</a:t>
            </a:r>
            <a:r>
              <a:rPr lang="en-US" sz="600" dirty="0">
                <a:latin typeface="Calibri" pitchFamily="34" charset="0"/>
                <a:cs typeface="Calibri" pitchFamily="34" charset="0"/>
              </a:rPr>
              <a:t> - </a:t>
            </a:r>
            <a:r>
              <a:rPr lang="en-US" sz="600" dirty="0" err="1">
                <a:latin typeface="Calibri" pitchFamily="34" charset="0"/>
                <a:cs typeface="Calibri" pitchFamily="34" charset="0"/>
              </a:rPr>
              <a:t>zeroJoyY</a:t>
            </a:r>
            <a:r>
              <a:rPr lang="en-US" sz="600" dirty="0">
                <a:latin typeface="Calibri" pitchFamily="34" charset="0"/>
                <a:cs typeface="Calibri" pitchFamily="34" charset="0"/>
              </a:rPr>
              <a:t>;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 R, the radius, generally hovers around 210 (at least it does with mine)</a:t>
            </a:r>
          </a:p>
          <a:p>
            <a:r>
              <a:rPr lang="en-US" sz="600" dirty="0">
                <a:latin typeface="Calibri" pitchFamily="34" charset="0"/>
                <a:cs typeface="Calibri" pitchFamily="34" charset="0"/>
              </a:rPr>
              <a:t>   // </a:t>
            </a:r>
            <a:r>
              <a:rPr lang="en-US" sz="600" dirty="0" err="1">
                <a:latin typeface="Calibri" pitchFamily="34" charset="0"/>
                <a:cs typeface="Calibri" pitchFamily="34" charset="0"/>
              </a:rPr>
              <a:t>int</a:t>
            </a:r>
            <a:r>
              <a:rPr lang="en-US" sz="600" dirty="0">
                <a:latin typeface="Calibri" pitchFamily="34" charset="0"/>
                <a:cs typeface="Calibri" pitchFamily="34" charset="0"/>
              </a:rPr>
              <a:t> R() {</a:t>
            </a:r>
          </a:p>
          <a:p>
            <a:r>
              <a:rPr lang="en-US" sz="600" dirty="0">
                <a:latin typeface="Calibri" pitchFamily="34" charset="0"/>
                <a:cs typeface="Calibri" pitchFamily="34" charset="0"/>
              </a:rPr>
              <a:t>   //     return </a:t>
            </a:r>
            <a:r>
              <a:rPr lang="en-US" sz="600" dirty="0" err="1">
                <a:latin typeface="Calibri" pitchFamily="34" charset="0"/>
                <a:cs typeface="Calibri" pitchFamily="34" charset="0"/>
              </a:rPr>
              <a:t>sqrt</a:t>
            </a:r>
            <a:r>
              <a:rPr lang="en-US" sz="600" dirty="0">
                <a:latin typeface="Calibri" pitchFamily="34" charset="0"/>
                <a:cs typeface="Calibri" pitchFamily="34" charset="0"/>
              </a:rPr>
              <a:t>(</a:t>
            </a:r>
            <a:r>
              <a:rPr lang="en-US" sz="600" dirty="0" err="1">
                <a:latin typeface="Calibri" pitchFamily="34" charset="0"/>
                <a:cs typeface="Calibri" pitchFamily="34" charset="0"/>
              </a:rPr>
              <a:t>readAccelX</a:t>
            </a:r>
            <a:r>
              <a:rPr lang="en-US" sz="600" dirty="0">
                <a:latin typeface="Calibri" pitchFamily="34" charset="0"/>
                <a:cs typeface="Calibri" pitchFamily="34" charset="0"/>
              </a:rPr>
              <a:t>() * </a:t>
            </a:r>
            <a:r>
              <a:rPr lang="en-US" sz="600" dirty="0" err="1">
                <a:latin typeface="Calibri" pitchFamily="34" charset="0"/>
                <a:cs typeface="Calibri" pitchFamily="34" charset="0"/>
              </a:rPr>
              <a:t>readAccelX</a:t>
            </a:r>
            <a:r>
              <a:rPr lang="en-US" sz="600" dirty="0">
                <a:latin typeface="Calibri" pitchFamily="34" charset="0"/>
                <a:cs typeface="Calibri" pitchFamily="34" charset="0"/>
              </a:rPr>
              <a:t>() +</a:t>
            </a:r>
            <a:r>
              <a:rPr lang="en-US" sz="600" dirty="0" err="1">
                <a:latin typeface="Calibri" pitchFamily="34" charset="0"/>
                <a:cs typeface="Calibri" pitchFamily="34" charset="0"/>
              </a:rPr>
              <a:t>readAccelY</a:t>
            </a:r>
            <a:r>
              <a:rPr lang="en-US" sz="600" dirty="0">
                <a:latin typeface="Calibri" pitchFamily="34" charset="0"/>
                <a:cs typeface="Calibri" pitchFamily="34" charset="0"/>
              </a:rPr>
              <a:t>() * </a:t>
            </a:r>
            <a:r>
              <a:rPr lang="en-US" sz="600" dirty="0" err="1">
                <a:latin typeface="Calibri" pitchFamily="34" charset="0"/>
                <a:cs typeface="Calibri" pitchFamily="34" charset="0"/>
              </a:rPr>
              <a:t>readAccelY</a:t>
            </a:r>
            <a:r>
              <a:rPr lang="en-US" sz="600" dirty="0">
                <a:latin typeface="Calibri" pitchFamily="34" charset="0"/>
                <a:cs typeface="Calibri" pitchFamily="34" charset="0"/>
              </a:rPr>
              <a:t>() + </a:t>
            </a:r>
            <a:r>
              <a:rPr lang="en-US" sz="600" dirty="0" err="1">
                <a:latin typeface="Calibri" pitchFamily="34" charset="0"/>
                <a:cs typeface="Calibri" pitchFamily="34" charset="0"/>
              </a:rPr>
              <a:t>readAccelZ</a:t>
            </a:r>
            <a:r>
              <a:rPr lang="en-US" sz="600" dirty="0">
                <a:latin typeface="Calibri" pitchFamily="34" charset="0"/>
                <a:cs typeface="Calibri" pitchFamily="34" charset="0"/>
              </a:rPr>
              <a:t>() * </a:t>
            </a:r>
            <a:r>
              <a:rPr lang="en-US" sz="600" dirty="0" err="1">
                <a:latin typeface="Calibri" pitchFamily="34" charset="0"/>
                <a:cs typeface="Calibri" pitchFamily="34" charset="0"/>
              </a:rPr>
              <a:t>readAccelZ</a:t>
            </a:r>
            <a:r>
              <a:rPr lang="en-US" sz="600" dirty="0">
                <a:latin typeface="Calibri" pitchFamily="34" charset="0"/>
                <a:cs typeface="Calibri" pitchFamily="34" charset="0"/>
              </a:rPr>
              <a:t>());  </a:t>
            </a:r>
          </a:p>
          <a:p>
            <a:r>
              <a:rPr lang="en-US" sz="600" dirty="0">
                <a:latin typeface="Calibri" pitchFamily="34" charset="0"/>
                <a:cs typeface="Calibri" pitchFamily="34" charset="0"/>
              </a:rPr>
              <a:t>   //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 returns roll degrees</a:t>
            </a: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readRoll</a:t>
            </a:r>
            <a:r>
              <a:rPr lang="en-US" sz="600" dirty="0">
                <a:latin typeface="Calibri" pitchFamily="34" charset="0"/>
                <a:cs typeface="Calibri" pitchFamily="34" charset="0"/>
              </a:rPr>
              <a:t>()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int</a:t>
            </a:r>
            <a:r>
              <a:rPr lang="en-US" sz="600" dirty="0">
                <a:latin typeface="Calibri" pitchFamily="34" charset="0"/>
                <a:cs typeface="Calibri" pitchFamily="34" charset="0"/>
              </a:rPr>
              <a:t>)(atan2(</a:t>
            </a:r>
            <a:r>
              <a:rPr lang="en-US" sz="600" dirty="0" err="1">
                <a:latin typeface="Calibri" pitchFamily="34" charset="0"/>
                <a:cs typeface="Calibri" pitchFamily="34" charset="0"/>
              </a:rPr>
              <a:t>readAccelX</a:t>
            </a:r>
            <a:r>
              <a:rPr lang="en-US" sz="600" dirty="0">
                <a:latin typeface="Calibri" pitchFamily="34" charset="0"/>
                <a:cs typeface="Calibri" pitchFamily="34" charset="0"/>
              </a:rPr>
              <a:t>(),</a:t>
            </a:r>
            <a:r>
              <a:rPr lang="en-US" sz="600" dirty="0" err="1">
                <a:latin typeface="Calibri" pitchFamily="34" charset="0"/>
                <a:cs typeface="Calibri" pitchFamily="34" charset="0"/>
              </a:rPr>
              <a:t>readAccelZ</a:t>
            </a:r>
            <a:r>
              <a:rPr lang="en-US" sz="600" dirty="0">
                <a:latin typeface="Calibri" pitchFamily="34" charset="0"/>
                <a:cs typeface="Calibri" pitchFamily="34" charset="0"/>
              </a:rPr>
              <a:t>())/ M_PI * 180.0);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 returns pitch in degrees</a:t>
            </a:r>
          </a:p>
          <a:p>
            <a:r>
              <a:rPr lang="en-US" sz="600" dirty="0">
                <a:latin typeface="Calibri" pitchFamily="34" charset="0"/>
                <a:cs typeface="Calibri" pitchFamily="34" charset="0"/>
              </a:rPr>
              <a:t>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readPitch</a:t>
            </a:r>
            <a:r>
              <a:rPr lang="en-US" sz="600" dirty="0">
                <a:latin typeface="Calibri" pitchFamily="34" charset="0"/>
                <a:cs typeface="Calibri" pitchFamily="34" charset="0"/>
              </a:rPr>
              <a:t>() {        </a:t>
            </a:r>
          </a:p>
          <a:p>
            <a:r>
              <a:rPr lang="en-US" sz="600" dirty="0">
                <a:latin typeface="Calibri" pitchFamily="34" charset="0"/>
                <a:cs typeface="Calibri" pitchFamily="34" charset="0"/>
              </a:rPr>
              <a:t>        return (</a:t>
            </a:r>
            <a:r>
              <a:rPr lang="en-US" sz="600" dirty="0" err="1">
                <a:latin typeface="Calibri" pitchFamily="34" charset="0"/>
                <a:cs typeface="Calibri" pitchFamily="34" charset="0"/>
              </a:rPr>
              <a:t>int</a:t>
            </a:r>
            <a:r>
              <a:rPr lang="en-US" sz="600" dirty="0">
                <a:latin typeface="Calibri" pitchFamily="34" charset="0"/>
                <a:cs typeface="Calibri" pitchFamily="34" charset="0"/>
              </a:rPr>
              <a:t>) (</a:t>
            </a:r>
            <a:r>
              <a:rPr lang="en-US" sz="600" dirty="0" err="1">
                <a:latin typeface="Calibri" pitchFamily="34" charset="0"/>
                <a:cs typeface="Calibri" pitchFamily="34" charset="0"/>
              </a:rPr>
              <a:t>acos</a:t>
            </a:r>
            <a:r>
              <a:rPr lang="en-US" sz="600" dirty="0">
                <a:latin typeface="Calibri" pitchFamily="34" charset="0"/>
                <a:cs typeface="Calibri" pitchFamily="34" charset="0"/>
              </a:rPr>
              <a:t>(</a:t>
            </a:r>
            <a:r>
              <a:rPr lang="en-US" sz="600" dirty="0" err="1">
                <a:latin typeface="Calibri" pitchFamily="34" charset="0"/>
                <a:cs typeface="Calibri" pitchFamily="34" charset="0"/>
              </a:rPr>
              <a:t>readAccelY</a:t>
            </a:r>
            <a:r>
              <a:rPr lang="en-US" sz="600" dirty="0">
                <a:latin typeface="Calibri" pitchFamily="34" charset="0"/>
                <a:cs typeface="Calibri" pitchFamily="34" charset="0"/>
              </a:rPr>
              <a:t>()/RADIUS)/ M_PI * 180.0);  // optionally swap 'RADIUS' for 'R()'</a:t>
            </a:r>
          </a:p>
          <a:p>
            <a:r>
              <a:rPr lang="en-US" sz="600" dirty="0">
                <a:latin typeface="Calibri" pitchFamily="34" charset="0"/>
                <a:cs typeface="Calibri" pitchFamily="34" charset="0"/>
              </a:rPr>
              <a:t>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    private:</a:t>
            </a:r>
          </a:p>
          <a:p>
            <a:r>
              <a:rPr lang="en-US" sz="600" dirty="0">
                <a:latin typeface="Calibri" pitchFamily="34" charset="0"/>
                <a:cs typeface="Calibri" pitchFamily="34" charset="0"/>
              </a:rPr>
              <a:t>        byte _</a:t>
            </a:r>
            <a:r>
              <a:rPr lang="en-US" sz="600" dirty="0" err="1">
                <a:latin typeface="Calibri" pitchFamily="34" charset="0"/>
                <a:cs typeface="Calibri" pitchFamily="34" charset="0"/>
              </a:rPr>
              <a:t>nunchuk_decode_byte</a:t>
            </a:r>
            <a:r>
              <a:rPr lang="en-US" sz="600" dirty="0">
                <a:latin typeface="Calibri" pitchFamily="34" charset="0"/>
                <a:cs typeface="Calibri" pitchFamily="34" charset="0"/>
              </a:rPr>
              <a:t> (byte x)</a:t>
            </a:r>
          </a:p>
          <a:p>
            <a:r>
              <a:rPr lang="en-US" sz="600" dirty="0">
                <a:latin typeface="Calibri" pitchFamily="34" charset="0"/>
                <a:cs typeface="Calibri" pitchFamily="34" charset="0"/>
              </a:rPr>
              <a:t>        {</a:t>
            </a:r>
          </a:p>
          <a:p>
            <a:r>
              <a:rPr lang="en-US" sz="600" dirty="0">
                <a:latin typeface="Calibri" pitchFamily="34" charset="0"/>
                <a:cs typeface="Calibri" pitchFamily="34" charset="0"/>
              </a:rPr>
              <a:t>            //decode is only necessary with certain initializations</a:t>
            </a:r>
          </a:p>
          <a:p>
            <a:r>
              <a:rPr lang="en-US" sz="600" dirty="0">
                <a:latin typeface="Calibri" pitchFamily="34" charset="0"/>
                <a:cs typeface="Calibri" pitchFamily="34" charset="0"/>
              </a:rPr>
              <a:t>            //x = (x ^ 0x17) + 0x17;</a:t>
            </a:r>
          </a:p>
          <a:p>
            <a:r>
              <a:rPr lang="en-US" sz="600" dirty="0">
                <a:latin typeface="Calibri" pitchFamily="34" charset="0"/>
                <a:cs typeface="Calibri" pitchFamily="34" charset="0"/>
              </a:rPr>
              <a:t>            return x;         }</a:t>
            </a:r>
          </a:p>
          <a:p>
            <a:endParaRPr lang="en-US" sz="600" dirty="0">
              <a:latin typeface="Calibri" pitchFamily="34" charset="0"/>
              <a:cs typeface="Calibri" pitchFamily="34" charset="0"/>
            </a:endParaRPr>
          </a:p>
          <a:p>
            <a:endParaRPr lang="en-US" sz="600" dirty="0">
              <a:latin typeface="Calibri" pitchFamily="34" charset="0"/>
              <a:cs typeface="Calibri" pitchFamily="34" charset="0"/>
            </a:endParaRPr>
          </a:p>
          <a:p>
            <a:r>
              <a:rPr lang="en-US" sz="600" dirty="0">
                <a:latin typeface="Calibri" pitchFamily="34" charset="0"/>
                <a:cs typeface="Calibri" pitchFamily="34" charset="0"/>
              </a:rPr>
              <a:t>        void _</a:t>
            </a:r>
            <a:r>
              <a:rPr lang="en-US" sz="600" dirty="0" err="1">
                <a:latin typeface="Calibri" pitchFamily="34" charset="0"/>
                <a:cs typeface="Calibri" pitchFamily="34" charset="0"/>
              </a:rPr>
              <a:t>send_zero</a:t>
            </a:r>
            <a:r>
              <a:rPr lang="en-US" sz="600" dirty="0">
                <a:latin typeface="Calibri" pitchFamily="34" charset="0"/>
                <a:cs typeface="Calibri" pitchFamily="34" charset="0"/>
              </a:rPr>
              <a:t>()</a:t>
            </a:r>
          </a:p>
          <a:p>
            <a:r>
              <a:rPr lang="en-US" sz="600" dirty="0">
                <a:latin typeface="Calibri" pitchFamily="34" charset="0"/>
                <a:cs typeface="Calibri" pitchFamily="34" charset="0"/>
              </a:rPr>
              <a:t>        {</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Wire.beginTransmission</a:t>
            </a:r>
            <a:r>
              <a:rPr lang="en-US" sz="600" dirty="0">
                <a:latin typeface="Calibri" pitchFamily="34" charset="0"/>
                <a:cs typeface="Calibri" pitchFamily="34" charset="0"/>
              </a:rPr>
              <a:t> (0x52);      // transmit to device 0x52</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Wire.send</a:t>
            </a:r>
            <a:r>
              <a:rPr lang="en-US" sz="600" dirty="0">
                <a:latin typeface="Calibri" pitchFamily="34" charset="0"/>
                <a:cs typeface="Calibri" pitchFamily="34" charset="0"/>
              </a:rPr>
              <a:t> (0x00);           // sends one byte</a:t>
            </a:r>
          </a:p>
          <a:p>
            <a:r>
              <a:rPr lang="en-US" sz="600" dirty="0">
                <a:latin typeface="Calibri" pitchFamily="34" charset="0"/>
                <a:cs typeface="Calibri" pitchFamily="34" charset="0"/>
              </a:rPr>
              <a:t>            </a:t>
            </a:r>
            <a:r>
              <a:rPr lang="en-US" sz="600" dirty="0" err="1">
                <a:latin typeface="Calibri" pitchFamily="34" charset="0"/>
                <a:cs typeface="Calibri" pitchFamily="34" charset="0"/>
              </a:rPr>
              <a:t>Wire.endTransmission</a:t>
            </a:r>
            <a:r>
              <a:rPr lang="en-US" sz="600" dirty="0">
                <a:latin typeface="Calibri" pitchFamily="34" charset="0"/>
                <a:cs typeface="Calibri" pitchFamily="34" charset="0"/>
              </a:rPr>
              <a:t> ();    // stop transmitting</a:t>
            </a:r>
          </a:p>
          <a:p>
            <a:r>
              <a:rPr lang="en-US" sz="600" dirty="0">
                <a:latin typeface="Calibri" pitchFamily="34" charset="0"/>
                <a:cs typeface="Calibri" pitchFamily="34" charset="0"/>
              </a:rPr>
              <a:t>        }</a:t>
            </a:r>
          </a:p>
          <a:p>
            <a:endParaRPr lang="en-US" sz="600" dirty="0">
              <a:latin typeface="Calibri" pitchFamily="34" charset="0"/>
              <a:cs typeface="Calibri" pitchFamily="34" charset="0"/>
            </a:endParaRPr>
          </a:p>
          <a:p>
            <a:r>
              <a:rPr lang="en-US" sz="600" dirty="0">
                <a:latin typeface="Calibri" pitchFamily="34" charset="0"/>
                <a:cs typeface="Calibri" pitchFamily="34" charset="0"/>
              </a:rPr>
              <a:t>};</a:t>
            </a:r>
          </a:p>
          <a:p>
            <a:r>
              <a:rPr lang="en-US" sz="600" dirty="0">
                <a:latin typeface="Calibri" pitchFamily="34" charset="0"/>
                <a:cs typeface="Calibri" pitchFamily="34" charset="0"/>
              </a:rPr>
              <a:t>#</a:t>
            </a:r>
            <a:r>
              <a:rPr lang="en-US" sz="600" dirty="0" err="1">
                <a:latin typeface="Calibri" pitchFamily="34" charset="0"/>
                <a:cs typeface="Calibri" pitchFamily="34" charset="0"/>
              </a:rPr>
              <a:t>endif</a:t>
            </a:r>
            <a:endParaRPr lang="fr-FR" sz="600" dirty="0">
              <a:latin typeface="Calibri" pitchFamily="34" charset="0"/>
              <a:cs typeface="Calibri" pitchFamily="34" charset="0"/>
            </a:endParaRPr>
          </a:p>
        </p:txBody>
      </p:sp>
      <p:pic>
        <p:nvPicPr>
          <p:cNvPr id="9" name="Image 8">
            <a:hlinkClick r:id="rId2" action="ppaction://hlinksldjump"/>
            <a:extLst>
              <a:ext uri="{FF2B5EF4-FFF2-40B4-BE49-F238E27FC236}">
                <a16:creationId xmlns:a16="http://schemas.microsoft.com/office/drawing/2014/main" id="{A362956D-A45C-46A0-8C94-E2830005D3B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ARDUINO &amp; PROCESSING: Wii </a:t>
            </a:r>
            <a:r>
              <a:rPr lang="fr-FR" dirty="0" err="1"/>
              <a:t>Nunchuk</a:t>
            </a:r>
            <a:r>
              <a:rPr lang="fr-FR" dirty="0"/>
              <a:t> &amp; CUBE 3D (EXAMPLE 2)</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282</a:t>
            </a:fld>
            <a:endParaRPr lang="fr-FR"/>
          </a:p>
        </p:txBody>
      </p:sp>
      <p:sp>
        <p:nvSpPr>
          <p:cNvPr id="4" name="Rectangle 3"/>
          <p:cNvSpPr/>
          <p:nvPr/>
        </p:nvSpPr>
        <p:spPr>
          <a:xfrm>
            <a:off x="0" y="733270"/>
            <a:ext cx="6858000" cy="6124754"/>
          </a:xfrm>
          <a:prstGeom prst="rect">
            <a:avLst/>
          </a:prstGeom>
        </p:spPr>
        <p:txBody>
          <a:bodyPr wrap="square">
            <a:spAutoFit/>
          </a:bodyPr>
          <a:lstStyle/>
          <a:p>
            <a:r>
              <a:rPr lang="fr-FR" sz="800" dirty="0">
                <a:latin typeface="Calibri" pitchFamily="34" charset="0"/>
                <a:cs typeface="Calibri" pitchFamily="34" charset="0"/>
              </a:rPr>
              <a:t>/**</a:t>
            </a:r>
          </a:p>
          <a:p>
            <a:r>
              <a:rPr lang="fr-FR" sz="800" dirty="0">
                <a:latin typeface="Calibri" pitchFamily="34" charset="0"/>
                <a:cs typeface="Calibri" pitchFamily="34" charset="0"/>
              </a:rPr>
              <a:t> * </a:t>
            </a:r>
            <a:r>
              <a:rPr lang="fr-FR" sz="800" dirty="0" err="1">
                <a:latin typeface="Calibri" pitchFamily="34" charset="0"/>
                <a:cs typeface="Calibri" pitchFamily="34" charset="0"/>
              </a:rPr>
              <a:t>Wii</a:t>
            </a:r>
            <a:r>
              <a:rPr lang="fr-FR" sz="800" dirty="0">
                <a:latin typeface="Calibri" pitchFamily="34" charset="0"/>
                <a:cs typeface="Calibri" pitchFamily="34" charset="0"/>
              </a:rPr>
              <a:t> </a:t>
            </a:r>
            <a:r>
              <a:rPr lang="fr-FR" sz="800" dirty="0" err="1">
                <a:latin typeface="Calibri" pitchFamily="34" charset="0"/>
                <a:cs typeface="Calibri" pitchFamily="34" charset="0"/>
              </a:rPr>
              <a:t>controlled</a:t>
            </a:r>
            <a:endParaRPr lang="fr-FR" sz="800" dirty="0">
              <a:latin typeface="Calibri" pitchFamily="34" charset="0"/>
              <a:cs typeface="Calibri" pitchFamily="34" charset="0"/>
            </a:endParaRPr>
          </a:p>
          <a:p>
            <a:r>
              <a:rPr lang="fr-FR" sz="800" dirty="0">
                <a:latin typeface="Calibri" pitchFamily="34" charset="0"/>
                <a:cs typeface="Calibri" pitchFamily="34" charset="0"/>
              </a:rPr>
              <a:t> * RGB Cube.</a:t>
            </a:r>
          </a:p>
          <a:p>
            <a:r>
              <a:rPr lang="fr-FR" sz="800" dirty="0">
                <a:latin typeface="Calibri" pitchFamily="34" charset="0"/>
                <a:cs typeface="Calibri" pitchFamily="34" charset="0"/>
              </a:rPr>
              <a:t> * The </a:t>
            </a:r>
            <a:r>
              <a:rPr lang="fr-FR" sz="800" dirty="0" err="1">
                <a:latin typeface="Calibri" pitchFamily="34" charset="0"/>
                <a:cs typeface="Calibri" pitchFamily="34" charset="0"/>
              </a:rPr>
              <a:t>three</a:t>
            </a:r>
            <a:r>
              <a:rPr lang="fr-FR" sz="800" dirty="0">
                <a:latin typeface="Calibri" pitchFamily="34" charset="0"/>
                <a:cs typeface="Calibri" pitchFamily="34" charset="0"/>
              </a:rPr>
              <a:t> </a:t>
            </a:r>
            <a:r>
              <a:rPr lang="fr-FR" sz="800" dirty="0" err="1">
                <a:latin typeface="Calibri" pitchFamily="34" charset="0"/>
                <a:cs typeface="Calibri" pitchFamily="34" charset="0"/>
              </a:rPr>
              <a:t>primary</a:t>
            </a:r>
            <a:r>
              <a:rPr lang="fr-FR" sz="800" dirty="0">
                <a:latin typeface="Calibri" pitchFamily="34" charset="0"/>
                <a:cs typeface="Calibri" pitchFamily="34" charset="0"/>
              </a:rPr>
              <a:t> </a:t>
            </a:r>
            <a:r>
              <a:rPr lang="fr-FR" sz="800" dirty="0" err="1">
                <a:latin typeface="Calibri" pitchFamily="34" charset="0"/>
                <a:cs typeface="Calibri" pitchFamily="34" charset="0"/>
              </a:rPr>
              <a:t>colors</a:t>
            </a:r>
            <a:r>
              <a:rPr lang="fr-FR" sz="800" dirty="0">
                <a:latin typeface="Calibri" pitchFamily="34" charset="0"/>
                <a:cs typeface="Calibri" pitchFamily="34" charset="0"/>
              </a:rPr>
              <a:t> of the additive </a:t>
            </a:r>
            <a:r>
              <a:rPr lang="fr-FR" sz="800" dirty="0" err="1">
                <a:latin typeface="Calibri" pitchFamily="34" charset="0"/>
                <a:cs typeface="Calibri" pitchFamily="34" charset="0"/>
              </a:rPr>
              <a:t>color</a:t>
            </a:r>
            <a:r>
              <a:rPr lang="fr-FR" sz="800" dirty="0">
                <a:latin typeface="Calibri" pitchFamily="34" charset="0"/>
                <a:cs typeface="Calibri" pitchFamily="34" charset="0"/>
              </a:rPr>
              <a:t> model are </a:t>
            </a:r>
            <a:r>
              <a:rPr lang="fr-FR" sz="800" dirty="0" err="1">
                <a:latin typeface="Calibri" pitchFamily="34" charset="0"/>
                <a:cs typeface="Calibri" pitchFamily="34" charset="0"/>
              </a:rPr>
              <a:t>red</a:t>
            </a:r>
            <a:r>
              <a:rPr lang="fr-FR" sz="800" dirty="0">
                <a:latin typeface="Calibri" pitchFamily="34" charset="0"/>
                <a:cs typeface="Calibri" pitchFamily="34" charset="0"/>
              </a:rPr>
              <a:t>, green, and </a:t>
            </a:r>
            <a:r>
              <a:rPr lang="fr-FR" sz="800" dirty="0" err="1">
                <a:latin typeface="Calibri" pitchFamily="34" charset="0"/>
                <a:cs typeface="Calibri" pitchFamily="34" charset="0"/>
              </a:rPr>
              <a:t>blue</a:t>
            </a:r>
            <a:r>
              <a:rPr lang="fr-FR" sz="800" dirty="0">
                <a:latin typeface="Calibri" pitchFamily="34" charset="0"/>
                <a:cs typeface="Calibri" pitchFamily="34" charset="0"/>
              </a:rPr>
              <a:t>.</a:t>
            </a:r>
          </a:p>
          <a:p>
            <a:r>
              <a:rPr lang="fr-FR" sz="800" dirty="0">
                <a:latin typeface="Calibri" pitchFamily="34" charset="0"/>
                <a:cs typeface="Calibri" pitchFamily="34" charset="0"/>
              </a:rPr>
              <a:t> * This RGB </a:t>
            </a:r>
            <a:r>
              <a:rPr lang="fr-FR" sz="800" dirty="0" err="1">
                <a:latin typeface="Calibri" pitchFamily="34" charset="0"/>
                <a:cs typeface="Calibri" pitchFamily="34" charset="0"/>
              </a:rPr>
              <a:t>color</a:t>
            </a:r>
            <a:r>
              <a:rPr lang="fr-FR" sz="800" dirty="0">
                <a:latin typeface="Calibri" pitchFamily="34" charset="0"/>
                <a:cs typeface="Calibri" pitchFamily="34" charset="0"/>
              </a:rPr>
              <a:t> cube displays </a:t>
            </a:r>
            <a:r>
              <a:rPr lang="fr-FR" sz="800" dirty="0" err="1">
                <a:latin typeface="Calibri" pitchFamily="34" charset="0"/>
                <a:cs typeface="Calibri" pitchFamily="34" charset="0"/>
              </a:rPr>
              <a:t>smooth</a:t>
            </a:r>
            <a:r>
              <a:rPr lang="fr-FR" sz="800" dirty="0">
                <a:latin typeface="Calibri" pitchFamily="34" charset="0"/>
                <a:cs typeface="Calibri" pitchFamily="34" charset="0"/>
              </a:rPr>
              <a:t> transitions </a:t>
            </a:r>
            <a:r>
              <a:rPr lang="fr-FR" sz="800" dirty="0" err="1">
                <a:latin typeface="Calibri" pitchFamily="34" charset="0"/>
                <a:cs typeface="Calibri" pitchFamily="34" charset="0"/>
              </a:rPr>
              <a:t>between</a:t>
            </a:r>
            <a:r>
              <a:rPr lang="fr-FR" sz="800" dirty="0">
                <a:latin typeface="Calibri" pitchFamily="34" charset="0"/>
                <a:cs typeface="Calibri" pitchFamily="34" charset="0"/>
              </a:rPr>
              <a:t> </a:t>
            </a:r>
            <a:r>
              <a:rPr lang="fr-FR" sz="800" dirty="0" err="1">
                <a:latin typeface="Calibri" pitchFamily="34" charset="0"/>
                <a:cs typeface="Calibri" pitchFamily="34" charset="0"/>
              </a:rPr>
              <a:t>these</a:t>
            </a:r>
            <a:r>
              <a:rPr lang="fr-FR" sz="800" dirty="0">
                <a:latin typeface="Calibri" pitchFamily="34" charset="0"/>
                <a:cs typeface="Calibri" pitchFamily="34" charset="0"/>
              </a:rPr>
              <a:t> </a:t>
            </a:r>
            <a:r>
              <a:rPr lang="fr-FR" sz="800" dirty="0" err="1">
                <a:latin typeface="Calibri" pitchFamily="34" charset="0"/>
                <a:cs typeface="Calibri" pitchFamily="34" charset="0"/>
              </a:rPr>
              <a:t>colors</a:t>
            </a:r>
            <a:r>
              <a:rPr lang="fr-FR" sz="800" dirty="0">
                <a:latin typeface="Calibri" pitchFamily="34" charset="0"/>
                <a:cs typeface="Calibri" pitchFamily="34" charset="0"/>
              </a:rPr>
              <a:t>. </a:t>
            </a:r>
          </a:p>
          <a:p>
            <a:r>
              <a:rPr lang="fr-FR" sz="800" dirty="0">
                <a:latin typeface="Calibri" pitchFamily="34" charset="0"/>
                <a:cs typeface="Calibri" pitchFamily="34" charset="0"/>
              </a:rPr>
              <a:t> */</a:t>
            </a:r>
          </a:p>
          <a:p>
            <a:endParaRPr lang="fr-FR" sz="800" dirty="0">
              <a:latin typeface="Calibri" pitchFamily="34" charset="0"/>
              <a:cs typeface="Calibri" pitchFamily="34" charset="0"/>
            </a:endParaRPr>
          </a:p>
          <a:p>
            <a:r>
              <a:rPr lang="fr-FR" sz="800" dirty="0" err="1">
                <a:latin typeface="Calibri" pitchFamily="34" charset="0"/>
                <a:cs typeface="Calibri" pitchFamily="34" charset="0"/>
              </a:rPr>
              <a:t>float</a:t>
            </a:r>
            <a:r>
              <a:rPr lang="fr-FR" sz="800" dirty="0">
                <a:latin typeface="Calibri" pitchFamily="34" charset="0"/>
                <a:cs typeface="Calibri" pitchFamily="34" charset="0"/>
              </a:rPr>
              <a:t> </a:t>
            </a:r>
            <a:r>
              <a:rPr lang="fr-FR" sz="800" dirty="0" err="1">
                <a:latin typeface="Calibri" pitchFamily="34" charset="0"/>
                <a:cs typeface="Calibri" pitchFamily="34" charset="0"/>
              </a:rPr>
              <a:t>xmag</a:t>
            </a:r>
            <a:r>
              <a:rPr lang="fr-FR" sz="800" dirty="0">
                <a:latin typeface="Calibri" pitchFamily="34" charset="0"/>
                <a:cs typeface="Calibri" pitchFamily="34" charset="0"/>
              </a:rPr>
              <a:t>, </a:t>
            </a:r>
            <a:r>
              <a:rPr lang="fr-FR" sz="800" dirty="0" err="1">
                <a:latin typeface="Calibri" pitchFamily="34" charset="0"/>
                <a:cs typeface="Calibri" pitchFamily="34" charset="0"/>
              </a:rPr>
              <a:t>ymag</a:t>
            </a:r>
            <a:r>
              <a:rPr lang="fr-FR" sz="800" dirty="0">
                <a:latin typeface="Calibri" pitchFamily="34" charset="0"/>
                <a:cs typeface="Calibri" pitchFamily="34" charset="0"/>
              </a:rPr>
              <a:t> = 0;</a:t>
            </a:r>
          </a:p>
          <a:p>
            <a:r>
              <a:rPr lang="fr-FR" sz="800" dirty="0" err="1">
                <a:latin typeface="Calibri" pitchFamily="34" charset="0"/>
                <a:cs typeface="Calibri" pitchFamily="34" charset="0"/>
              </a:rPr>
              <a:t>float</a:t>
            </a:r>
            <a:r>
              <a:rPr lang="fr-FR" sz="800" dirty="0">
                <a:latin typeface="Calibri" pitchFamily="34" charset="0"/>
                <a:cs typeface="Calibri" pitchFamily="34" charset="0"/>
              </a:rPr>
              <a:t> </a:t>
            </a:r>
            <a:r>
              <a:rPr lang="fr-FR" sz="800" dirty="0" err="1">
                <a:latin typeface="Calibri" pitchFamily="34" charset="0"/>
                <a:cs typeface="Calibri" pitchFamily="34" charset="0"/>
              </a:rPr>
              <a:t>newXmag</a:t>
            </a:r>
            <a:r>
              <a:rPr lang="fr-FR" sz="800" dirty="0">
                <a:latin typeface="Calibri" pitchFamily="34" charset="0"/>
                <a:cs typeface="Calibri" pitchFamily="34" charset="0"/>
              </a:rPr>
              <a:t>, </a:t>
            </a:r>
            <a:r>
              <a:rPr lang="fr-FR" sz="800" dirty="0" err="1">
                <a:latin typeface="Calibri" pitchFamily="34" charset="0"/>
                <a:cs typeface="Calibri" pitchFamily="34" charset="0"/>
              </a:rPr>
              <a:t>newYmag</a:t>
            </a:r>
            <a:r>
              <a:rPr lang="fr-FR" sz="800" dirty="0">
                <a:latin typeface="Calibri" pitchFamily="34" charset="0"/>
                <a:cs typeface="Calibri" pitchFamily="34" charset="0"/>
              </a:rPr>
              <a:t> = 0; </a:t>
            </a:r>
          </a:p>
          <a:p>
            <a:r>
              <a:rPr lang="fr-FR" sz="800" dirty="0" err="1">
                <a:latin typeface="Calibri" pitchFamily="34" charset="0"/>
                <a:cs typeface="Calibri" pitchFamily="34" charset="0"/>
              </a:rPr>
              <a:t>int</a:t>
            </a:r>
            <a:r>
              <a:rPr lang="fr-FR" sz="800" dirty="0">
                <a:latin typeface="Calibri" pitchFamily="34" charset="0"/>
                <a:cs typeface="Calibri" pitchFamily="34" charset="0"/>
              </a:rPr>
              <a:t> </a:t>
            </a:r>
            <a:r>
              <a:rPr lang="fr-FR" sz="800" dirty="0" err="1">
                <a:latin typeface="Calibri" pitchFamily="34" charset="0"/>
                <a:cs typeface="Calibri" pitchFamily="34" charset="0"/>
              </a:rPr>
              <a:t>sensorCount</a:t>
            </a:r>
            <a:r>
              <a:rPr lang="fr-FR" sz="800" dirty="0">
                <a:latin typeface="Calibri" pitchFamily="34" charset="0"/>
                <a:cs typeface="Calibri" pitchFamily="34" charset="0"/>
              </a:rPr>
              <a:t> = 5;                        // </a:t>
            </a:r>
            <a:r>
              <a:rPr lang="fr-FR" sz="800" dirty="0" err="1">
                <a:latin typeface="Calibri" pitchFamily="34" charset="0"/>
                <a:cs typeface="Calibri" pitchFamily="34" charset="0"/>
              </a:rPr>
              <a:t>number</a:t>
            </a:r>
            <a:r>
              <a:rPr lang="fr-FR" sz="800" dirty="0">
                <a:latin typeface="Calibri" pitchFamily="34" charset="0"/>
                <a:cs typeface="Calibri" pitchFamily="34" charset="0"/>
              </a:rPr>
              <a:t> of values to </a:t>
            </a:r>
            <a:r>
              <a:rPr lang="fr-FR" sz="800" dirty="0" err="1">
                <a:latin typeface="Calibri" pitchFamily="34" charset="0"/>
                <a:cs typeface="Calibri" pitchFamily="34" charset="0"/>
              </a:rPr>
              <a:t>expect</a:t>
            </a:r>
            <a:endParaRPr lang="fr-FR" sz="800" dirty="0">
              <a:latin typeface="Calibri" pitchFamily="34" charset="0"/>
              <a:cs typeface="Calibri" pitchFamily="34" charset="0"/>
            </a:endParaRPr>
          </a:p>
          <a:p>
            <a:endParaRPr lang="fr-FR" sz="800" dirty="0">
              <a:latin typeface="Calibri" pitchFamily="34" charset="0"/>
              <a:cs typeface="Calibri" pitchFamily="34" charset="0"/>
            </a:endParaRPr>
          </a:p>
          <a:p>
            <a:r>
              <a:rPr lang="fr-FR" sz="800" dirty="0">
                <a:latin typeface="Calibri" pitchFamily="34" charset="0"/>
                <a:cs typeface="Calibri" pitchFamily="34" charset="0"/>
              </a:rPr>
              <a:t>import </a:t>
            </a:r>
            <a:r>
              <a:rPr lang="fr-FR" sz="800" dirty="0" err="1">
                <a:latin typeface="Calibri" pitchFamily="34" charset="0"/>
                <a:cs typeface="Calibri" pitchFamily="34" charset="0"/>
              </a:rPr>
              <a:t>processing.serial</a:t>
            </a:r>
            <a:r>
              <a:rPr lang="fr-FR" sz="800" dirty="0">
                <a:latin typeface="Calibri" pitchFamily="34" charset="0"/>
                <a:cs typeface="Calibri" pitchFamily="34" charset="0"/>
              </a:rPr>
              <a:t>.*;</a:t>
            </a:r>
          </a:p>
          <a:p>
            <a:r>
              <a:rPr lang="fr-FR" sz="800" dirty="0">
                <a:latin typeface="Calibri" pitchFamily="34" charset="0"/>
                <a:cs typeface="Calibri" pitchFamily="34" charset="0"/>
              </a:rPr>
              <a:t>Serial </a:t>
            </a:r>
            <a:r>
              <a:rPr lang="fr-FR" sz="800" dirty="0" err="1">
                <a:latin typeface="Calibri" pitchFamily="34" charset="0"/>
                <a:cs typeface="Calibri" pitchFamily="34" charset="0"/>
              </a:rPr>
              <a:t>myPort</a:t>
            </a:r>
            <a:r>
              <a:rPr lang="fr-FR" sz="800" dirty="0">
                <a:latin typeface="Calibri" pitchFamily="34" charset="0"/>
                <a:cs typeface="Calibri" pitchFamily="34" charset="0"/>
              </a:rPr>
              <a:t>;                // The serial port</a:t>
            </a:r>
          </a:p>
          <a:p>
            <a:r>
              <a:rPr lang="fr-FR" sz="800" dirty="0" err="1">
                <a:latin typeface="Calibri" pitchFamily="34" charset="0"/>
                <a:cs typeface="Calibri" pitchFamily="34" charset="0"/>
              </a:rPr>
              <a:t>int</a:t>
            </a:r>
            <a:r>
              <a:rPr lang="fr-FR" sz="800" dirty="0">
                <a:latin typeface="Calibri" pitchFamily="34" charset="0"/>
                <a:cs typeface="Calibri" pitchFamily="34" charset="0"/>
              </a:rPr>
              <a:t> BAUDRATE = 115200; </a:t>
            </a:r>
          </a:p>
          <a:p>
            <a:r>
              <a:rPr lang="fr-FR" sz="800" dirty="0">
                <a:latin typeface="Calibri" pitchFamily="34" charset="0"/>
                <a:cs typeface="Calibri" pitchFamily="34" charset="0"/>
              </a:rPr>
              <a:t>char DELIM = ','; // the </a:t>
            </a:r>
            <a:r>
              <a:rPr lang="fr-FR" sz="800" dirty="0" err="1">
                <a:latin typeface="Calibri" pitchFamily="34" charset="0"/>
                <a:cs typeface="Calibri" pitchFamily="34" charset="0"/>
              </a:rPr>
              <a:t>delimeter</a:t>
            </a:r>
            <a:r>
              <a:rPr lang="fr-FR" sz="800" dirty="0">
                <a:latin typeface="Calibri" pitchFamily="34" charset="0"/>
                <a:cs typeface="Calibri" pitchFamily="34" charset="0"/>
              </a:rPr>
              <a:t> for </a:t>
            </a:r>
            <a:r>
              <a:rPr lang="fr-FR" sz="800" dirty="0" err="1">
                <a:latin typeface="Calibri" pitchFamily="34" charset="0"/>
                <a:cs typeface="Calibri" pitchFamily="34" charset="0"/>
              </a:rPr>
              <a:t>parsing</a:t>
            </a:r>
            <a:r>
              <a:rPr lang="fr-FR" sz="800" dirty="0">
                <a:latin typeface="Calibri" pitchFamily="34" charset="0"/>
                <a:cs typeface="Calibri" pitchFamily="34" charset="0"/>
              </a:rPr>
              <a:t> </a:t>
            </a:r>
            <a:r>
              <a:rPr lang="fr-FR" sz="800" dirty="0" err="1">
                <a:latin typeface="Calibri" pitchFamily="34" charset="0"/>
                <a:cs typeface="Calibri" pitchFamily="34" charset="0"/>
              </a:rPr>
              <a:t>incoming</a:t>
            </a:r>
            <a:r>
              <a:rPr lang="fr-FR" sz="800" dirty="0">
                <a:latin typeface="Calibri" pitchFamily="34" charset="0"/>
                <a:cs typeface="Calibri" pitchFamily="34" charset="0"/>
              </a:rPr>
              <a:t> data</a:t>
            </a:r>
          </a:p>
          <a:p>
            <a:endParaRPr lang="fr-FR" sz="800" dirty="0">
              <a:latin typeface="Calibri" pitchFamily="34" charset="0"/>
              <a:cs typeface="Calibri" pitchFamily="34" charset="0"/>
            </a:endParaRPr>
          </a:p>
          <a:p>
            <a:r>
              <a:rPr lang="fr-FR" sz="800" dirty="0" err="1">
                <a:latin typeface="Calibri" pitchFamily="34" charset="0"/>
                <a:cs typeface="Calibri" pitchFamily="34" charset="0"/>
              </a:rPr>
              <a:t>void</a:t>
            </a:r>
            <a:r>
              <a:rPr lang="fr-FR" sz="800" dirty="0">
                <a:latin typeface="Calibri" pitchFamily="34" charset="0"/>
                <a:cs typeface="Calibri" pitchFamily="34" charset="0"/>
              </a:rPr>
              <a:t> setup() </a:t>
            </a:r>
          </a:p>
          <a:p>
            <a:r>
              <a:rPr lang="fr-FR" sz="800" dirty="0">
                <a:latin typeface="Calibri" pitchFamily="34" charset="0"/>
                <a:cs typeface="Calibri" pitchFamily="34" charset="0"/>
              </a:rPr>
              <a:t>{ </a:t>
            </a:r>
          </a:p>
          <a:p>
            <a:r>
              <a:rPr lang="fr-FR" sz="800" dirty="0">
                <a:latin typeface="Calibri" pitchFamily="34" charset="0"/>
                <a:cs typeface="Calibri" pitchFamily="34" charset="0"/>
              </a:rPr>
              <a:t>  size(200, 200, P3D); </a:t>
            </a:r>
          </a:p>
          <a:p>
            <a:r>
              <a:rPr lang="fr-FR" sz="800" dirty="0">
                <a:latin typeface="Calibri" pitchFamily="34" charset="0"/>
                <a:cs typeface="Calibri" pitchFamily="34" charset="0"/>
              </a:rPr>
              <a:t>  </a:t>
            </a:r>
            <a:r>
              <a:rPr lang="fr-FR" sz="800" dirty="0" err="1">
                <a:latin typeface="Calibri" pitchFamily="34" charset="0"/>
                <a:cs typeface="Calibri" pitchFamily="34" charset="0"/>
              </a:rPr>
              <a:t>noStroke</a:t>
            </a:r>
            <a:r>
              <a:rPr lang="fr-FR" sz="800" dirty="0">
                <a:latin typeface="Calibri" pitchFamily="34" charset="0"/>
                <a:cs typeface="Calibri" pitchFamily="34" charset="0"/>
              </a:rPr>
              <a:t>(); </a:t>
            </a:r>
          </a:p>
          <a:p>
            <a:r>
              <a:rPr lang="fr-FR" sz="800" dirty="0">
                <a:latin typeface="Calibri" pitchFamily="34" charset="0"/>
                <a:cs typeface="Calibri" pitchFamily="34" charset="0"/>
              </a:rPr>
              <a:t>  </a:t>
            </a:r>
            <a:r>
              <a:rPr lang="fr-FR" sz="800" dirty="0" err="1">
                <a:latin typeface="Calibri" pitchFamily="34" charset="0"/>
                <a:cs typeface="Calibri" pitchFamily="34" charset="0"/>
              </a:rPr>
              <a:t>colorMode</a:t>
            </a:r>
            <a:r>
              <a:rPr lang="fr-FR" sz="800" dirty="0">
                <a:latin typeface="Calibri" pitchFamily="34" charset="0"/>
                <a:cs typeface="Calibri" pitchFamily="34" charset="0"/>
              </a:rPr>
              <a:t>(RGB, 1); </a:t>
            </a:r>
          </a:p>
          <a:p>
            <a:r>
              <a:rPr lang="fr-FR" sz="800" dirty="0">
                <a:latin typeface="Calibri" pitchFamily="34" charset="0"/>
                <a:cs typeface="Calibri" pitchFamily="34" charset="0"/>
              </a:rPr>
              <a:t>  // Affiche la liste des ports série</a:t>
            </a:r>
          </a:p>
          <a:p>
            <a:r>
              <a:rPr lang="fr-FR" sz="800" dirty="0">
                <a:latin typeface="Calibri" pitchFamily="34" charset="0"/>
                <a:cs typeface="Calibri" pitchFamily="34" charset="0"/>
              </a:rPr>
              <a:t>  </a:t>
            </a:r>
            <a:r>
              <a:rPr lang="fr-FR" sz="800" dirty="0" err="1">
                <a:latin typeface="Calibri" pitchFamily="34" charset="0"/>
                <a:cs typeface="Calibri" pitchFamily="34" charset="0"/>
              </a:rPr>
              <a:t>println</a:t>
            </a:r>
            <a:r>
              <a:rPr lang="fr-FR" sz="800" dirty="0">
                <a:latin typeface="Calibri" pitchFamily="34" charset="0"/>
                <a:cs typeface="Calibri" pitchFamily="34" charset="0"/>
              </a:rPr>
              <a:t>(</a:t>
            </a:r>
            <a:r>
              <a:rPr lang="fr-FR" sz="800" dirty="0" err="1">
                <a:latin typeface="Calibri" pitchFamily="34" charset="0"/>
                <a:cs typeface="Calibri" pitchFamily="34" charset="0"/>
              </a:rPr>
              <a:t>Serial.list</a:t>
            </a:r>
            <a:r>
              <a:rPr lang="fr-FR" sz="800" dirty="0">
                <a:latin typeface="Calibri" pitchFamily="34" charset="0"/>
                <a:cs typeface="Calibri" pitchFamily="34" charset="0"/>
              </a:rPr>
              <a:t>());</a:t>
            </a:r>
          </a:p>
          <a:p>
            <a:r>
              <a:rPr lang="fr-FR" sz="800" dirty="0">
                <a:latin typeface="Calibri" pitchFamily="34" charset="0"/>
                <a:cs typeface="Calibri" pitchFamily="34" charset="0"/>
              </a:rPr>
              <a:t>  //</a:t>
            </a:r>
            <a:r>
              <a:rPr lang="fr-FR" sz="800" dirty="0" err="1">
                <a:latin typeface="Calibri" pitchFamily="34" charset="0"/>
                <a:cs typeface="Calibri" pitchFamily="34" charset="0"/>
              </a:rPr>
              <a:t>myPort</a:t>
            </a:r>
            <a:r>
              <a:rPr lang="fr-FR" sz="800" dirty="0">
                <a:latin typeface="Calibri" pitchFamily="34" charset="0"/>
                <a:cs typeface="Calibri" pitchFamily="34" charset="0"/>
              </a:rPr>
              <a:t> = new Serial(</a:t>
            </a:r>
            <a:r>
              <a:rPr lang="fr-FR" sz="800" dirty="0" err="1">
                <a:latin typeface="Calibri" pitchFamily="34" charset="0"/>
                <a:cs typeface="Calibri" pitchFamily="34" charset="0"/>
              </a:rPr>
              <a:t>this</a:t>
            </a:r>
            <a:r>
              <a:rPr lang="fr-FR" sz="800" dirty="0">
                <a:latin typeface="Calibri" pitchFamily="34" charset="0"/>
                <a:cs typeface="Calibri" pitchFamily="34" charset="0"/>
              </a:rPr>
              <a:t>, </a:t>
            </a:r>
            <a:r>
              <a:rPr lang="fr-FR" sz="800" dirty="0" err="1">
                <a:latin typeface="Calibri" pitchFamily="34" charset="0"/>
                <a:cs typeface="Calibri" pitchFamily="34" charset="0"/>
              </a:rPr>
              <a:t>Serial.list</a:t>
            </a:r>
            <a:r>
              <a:rPr lang="fr-FR" sz="800" dirty="0">
                <a:latin typeface="Calibri" pitchFamily="34" charset="0"/>
                <a:cs typeface="Calibri" pitchFamily="34" charset="0"/>
              </a:rPr>
              <a:t>()[0], BAUDRATE);</a:t>
            </a:r>
          </a:p>
          <a:p>
            <a:r>
              <a:rPr lang="fr-FR" sz="800" dirty="0">
                <a:latin typeface="Calibri" pitchFamily="34" charset="0"/>
                <a:cs typeface="Calibri" pitchFamily="34" charset="0"/>
              </a:rPr>
              <a:t>//affecte la bonne valeur au tableau </a:t>
            </a:r>
            <a:r>
              <a:rPr lang="fr-FR" sz="800" dirty="0" err="1">
                <a:latin typeface="Calibri" pitchFamily="34" charset="0"/>
                <a:cs typeface="Calibri" pitchFamily="34" charset="0"/>
              </a:rPr>
              <a:t>Serial.list</a:t>
            </a:r>
            <a:endParaRPr lang="fr-FR" sz="800" dirty="0">
              <a:latin typeface="Calibri" pitchFamily="34" charset="0"/>
              <a:cs typeface="Calibri" pitchFamily="34" charset="0"/>
            </a:endParaRPr>
          </a:p>
          <a:p>
            <a:r>
              <a:rPr lang="fr-FR" sz="800" dirty="0">
                <a:latin typeface="Calibri" pitchFamily="34" charset="0"/>
                <a:cs typeface="Calibri" pitchFamily="34" charset="0"/>
              </a:rPr>
              <a:t>  </a:t>
            </a:r>
            <a:r>
              <a:rPr lang="fr-FR" sz="800" dirty="0" err="1">
                <a:latin typeface="Calibri" pitchFamily="34" charset="0"/>
                <a:cs typeface="Calibri" pitchFamily="34" charset="0"/>
              </a:rPr>
              <a:t>myPort</a:t>
            </a:r>
            <a:r>
              <a:rPr lang="fr-FR" sz="800" dirty="0">
                <a:latin typeface="Calibri" pitchFamily="34" charset="0"/>
                <a:cs typeface="Calibri" pitchFamily="34" charset="0"/>
              </a:rPr>
              <a:t> = new Serial(</a:t>
            </a:r>
            <a:r>
              <a:rPr lang="fr-FR" sz="800" dirty="0" err="1">
                <a:latin typeface="Calibri" pitchFamily="34" charset="0"/>
                <a:cs typeface="Calibri" pitchFamily="34" charset="0"/>
              </a:rPr>
              <a:t>this</a:t>
            </a:r>
            <a:r>
              <a:rPr lang="fr-FR" sz="800" dirty="0">
                <a:latin typeface="Calibri" pitchFamily="34" charset="0"/>
                <a:cs typeface="Calibri" pitchFamily="34" charset="0"/>
              </a:rPr>
              <a:t>, </a:t>
            </a:r>
            <a:r>
              <a:rPr lang="fr-FR" sz="800" dirty="0" err="1">
                <a:latin typeface="Calibri" pitchFamily="34" charset="0"/>
                <a:cs typeface="Calibri" pitchFamily="34" charset="0"/>
              </a:rPr>
              <a:t>Serial.list</a:t>
            </a:r>
            <a:r>
              <a:rPr lang="fr-FR" sz="800" dirty="0">
                <a:latin typeface="Calibri" pitchFamily="34" charset="0"/>
                <a:cs typeface="Calibri" pitchFamily="34" charset="0"/>
              </a:rPr>
              <a:t>()[1], BAUDRATE); </a:t>
            </a:r>
          </a:p>
          <a:p>
            <a:r>
              <a:rPr lang="fr-FR" sz="800" dirty="0">
                <a:latin typeface="Calibri" pitchFamily="34" charset="0"/>
                <a:cs typeface="Calibri" pitchFamily="34" charset="0"/>
              </a:rPr>
              <a:t>  // </a:t>
            </a:r>
            <a:r>
              <a:rPr lang="fr-FR" sz="800" dirty="0" err="1">
                <a:latin typeface="Calibri" pitchFamily="34" charset="0"/>
                <a:cs typeface="Calibri" pitchFamily="34" charset="0"/>
              </a:rPr>
              <a:t>clear</a:t>
            </a:r>
            <a:r>
              <a:rPr lang="fr-FR" sz="800" dirty="0">
                <a:latin typeface="Calibri" pitchFamily="34" charset="0"/>
                <a:cs typeface="Calibri" pitchFamily="34" charset="0"/>
              </a:rPr>
              <a:t> the serial buffer:</a:t>
            </a:r>
          </a:p>
          <a:p>
            <a:r>
              <a:rPr lang="fr-FR" sz="800" dirty="0">
                <a:latin typeface="Calibri" pitchFamily="34" charset="0"/>
                <a:cs typeface="Calibri" pitchFamily="34" charset="0"/>
              </a:rPr>
              <a:t>  </a:t>
            </a:r>
            <a:r>
              <a:rPr lang="fr-FR" sz="800" dirty="0" err="1">
                <a:latin typeface="Calibri" pitchFamily="34" charset="0"/>
                <a:cs typeface="Calibri" pitchFamily="34" charset="0"/>
              </a:rPr>
              <a:t>myPort.clear</a:t>
            </a:r>
            <a:r>
              <a:rPr lang="fr-FR" sz="800" dirty="0">
                <a:latin typeface="Calibri" pitchFamily="34" charset="0"/>
                <a:cs typeface="Calibri" pitchFamily="34" charset="0"/>
              </a:rPr>
              <a:t>();</a:t>
            </a:r>
          </a:p>
          <a:p>
            <a:r>
              <a:rPr lang="fr-FR" sz="800" dirty="0">
                <a:latin typeface="Calibri" pitchFamily="34" charset="0"/>
                <a:cs typeface="Calibri" pitchFamily="34" charset="0"/>
              </a:rPr>
              <a:t>} </a:t>
            </a:r>
          </a:p>
          <a:p>
            <a:r>
              <a:rPr lang="fr-FR" sz="800" dirty="0" err="1">
                <a:latin typeface="Calibri" pitchFamily="34" charset="0"/>
                <a:cs typeface="Calibri" pitchFamily="34" charset="0"/>
              </a:rPr>
              <a:t>float</a:t>
            </a:r>
            <a:r>
              <a:rPr lang="fr-FR" sz="800" dirty="0">
                <a:latin typeface="Calibri" pitchFamily="34" charset="0"/>
                <a:cs typeface="Calibri" pitchFamily="34" charset="0"/>
              </a:rPr>
              <a:t> x, z;</a:t>
            </a:r>
          </a:p>
          <a:p>
            <a:endParaRPr lang="fr-FR" sz="800" dirty="0">
              <a:latin typeface="Calibri" pitchFamily="34" charset="0"/>
              <a:cs typeface="Calibri" pitchFamily="34" charset="0"/>
            </a:endParaRPr>
          </a:p>
          <a:p>
            <a:r>
              <a:rPr lang="fr-FR" sz="800" dirty="0" err="1">
                <a:latin typeface="Calibri" pitchFamily="34" charset="0"/>
                <a:cs typeface="Calibri" pitchFamily="34" charset="0"/>
              </a:rPr>
              <a:t>void</a:t>
            </a:r>
            <a:r>
              <a:rPr lang="fr-FR" sz="800" dirty="0">
                <a:latin typeface="Calibri" pitchFamily="34" charset="0"/>
                <a:cs typeface="Calibri" pitchFamily="34" charset="0"/>
              </a:rPr>
              <a:t> </a:t>
            </a:r>
            <a:r>
              <a:rPr lang="fr-FR" sz="800" dirty="0" err="1">
                <a:latin typeface="Calibri" pitchFamily="34" charset="0"/>
                <a:cs typeface="Calibri" pitchFamily="34" charset="0"/>
              </a:rPr>
              <a:t>draw</a:t>
            </a:r>
            <a:r>
              <a:rPr lang="fr-FR" sz="800" dirty="0">
                <a:latin typeface="Calibri" pitchFamily="34" charset="0"/>
                <a:cs typeface="Calibri" pitchFamily="34" charset="0"/>
              </a:rPr>
              <a:t>() </a:t>
            </a:r>
          </a:p>
          <a:p>
            <a:r>
              <a:rPr lang="fr-FR" sz="800" dirty="0">
                <a:latin typeface="Calibri" pitchFamily="34" charset="0"/>
                <a:cs typeface="Calibri" pitchFamily="34" charset="0"/>
              </a:rPr>
              <a:t>{ </a:t>
            </a:r>
          </a:p>
          <a:p>
            <a:r>
              <a:rPr lang="fr-FR" sz="800" dirty="0">
                <a:latin typeface="Calibri" pitchFamily="34" charset="0"/>
                <a:cs typeface="Calibri" pitchFamily="34" charset="0"/>
              </a:rPr>
              <a:t>  background(0.5, 0.5, 0.45);</a:t>
            </a:r>
          </a:p>
          <a:p>
            <a:r>
              <a:rPr lang="fr-FR" sz="800" dirty="0">
                <a:latin typeface="Calibri" pitchFamily="34" charset="0"/>
                <a:cs typeface="Calibri" pitchFamily="34" charset="0"/>
              </a:rPr>
              <a:t>  </a:t>
            </a:r>
            <a:r>
              <a:rPr lang="fr-FR" sz="800" dirty="0" err="1">
                <a:latin typeface="Calibri" pitchFamily="34" charset="0"/>
                <a:cs typeface="Calibri" pitchFamily="34" charset="0"/>
              </a:rPr>
              <a:t>pushMatrix</a:t>
            </a:r>
            <a:r>
              <a:rPr lang="fr-FR" sz="800" dirty="0">
                <a:latin typeface="Calibri" pitchFamily="34" charset="0"/>
                <a:cs typeface="Calibri" pitchFamily="34" charset="0"/>
              </a:rPr>
              <a:t>(); </a:t>
            </a:r>
          </a:p>
          <a:p>
            <a:r>
              <a:rPr lang="fr-FR" sz="800" dirty="0">
                <a:latin typeface="Calibri" pitchFamily="34" charset="0"/>
                <a:cs typeface="Calibri" pitchFamily="34" charset="0"/>
              </a:rPr>
              <a:t>  translate(</a:t>
            </a:r>
            <a:r>
              <a:rPr lang="fr-FR" sz="800" dirty="0" err="1">
                <a:latin typeface="Calibri" pitchFamily="34" charset="0"/>
                <a:cs typeface="Calibri" pitchFamily="34" charset="0"/>
              </a:rPr>
              <a:t>width</a:t>
            </a:r>
            <a:r>
              <a:rPr lang="fr-FR" sz="800" dirty="0">
                <a:latin typeface="Calibri" pitchFamily="34" charset="0"/>
                <a:cs typeface="Calibri" pitchFamily="34" charset="0"/>
              </a:rPr>
              <a:t>/2, </a:t>
            </a:r>
            <a:r>
              <a:rPr lang="fr-FR" sz="800" dirty="0" err="1">
                <a:latin typeface="Calibri" pitchFamily="34" charset="0"/>
                <a:cs typeface="Calibri" pitchFamily="34" charset="0"/>
              </a:rPr>
              <a:t>height</a:t>
            </a:r>
            <a:r>
              <a:rPr lang="fr-FR" sz="800" dirty="0">
                <a:latin typeface="Calibri" pitchFamily="34" charset="0"/>
                <a:cs typeface="Calibri" pitchFamily="34" charset="0"/>
              </a:rPr>
              <a:t>/2, -30); </a:t>
            </a:r>
          </a:p>
          <a:p>
            <a:r>
              <a:rPr lang="fr-FR" sz="800" dirty="0">
                <a:latin typeface="Calibri" pitchFamily="34" charset="0"/>
                <a:cs typeface="Calibri" pitchFamily="34" charset="0"/>
              </a:rPr>
              <a:t>  </a:t>
            </a:r>
            <a:r>
              <a:rPr lang="fr-FR" sz="800" dirty="0" err="1">
                <a:latin typeface="Calibri" pitchFamily="34" charset="0"/>
                <a:cs typeface="Calibri" pitchFamily="34" charset="0"/>
              </a:rPr>
              <a:t>newXmag</a:t>
            </a:r>
            <a:r>
              <a:rPr lang="fr-FR" sz="800" dirty="0">
                <a:latin typeface="Calibri" pitchFamily="34" charset="0"/>
                <a:cs typeface="Calibri" pitchFamily="34" charset="0"/>
              </a:rPr>
              <a:t> = </a:t>
            </a:r>
            <a:r>
              <a:rPr lang="fr-FR" sz="800" dirty="0" err="1">
                <a:latin typeface="Calibri" pitchFamily="34" charset="0"/>
                <a:cs typeface="Calibri" pitchFamily="34" charset="0"/>
              </a:rPr>
              <a:t>mouseX</a:t>
            </a:r>
            <a:r>
              <a:rPr lang="fr-FR" sz="800" dirty="0">
                <a:latin typeface="Calibri" pitchFamily="34" charset="0"/>
                <a:cs typeface="Calibri" pitchFamily="34" charset="0"/>
              </a:rPr>
              <a:t>/</a:t>
            </a:r>
            <a:r>
              <a:rPr lang="fr-FR" sz="800" dirty="0" err="1">
                <a:latin typeface="Calibri" pitchFamily="34" charset="0"/>
                <a:cs typeface="Calibri" pitchFamily="34" charset="0"/>
              </a:rPr>
              <a:t>float</a:t>
            </a:r>
            <a:r>
              <a:rPr lang="fr-FR" sz="800" dirty="0">
                <a:latin typeface="Calibri" pitchFamily="34" charset="0"/>
                <a:cs typeface="Calibri" pitchFamily="34" charset="0"/>
              </a:rPr>
              <a:t>(</a:t>
            </a:r>
            <a:r>
              <a:rPr lang="fr-FR" sz="800" dirty="0" err="1">
                <a:latin typeface="Calibri" pitchFamily="34" charset="0"/>
                <a:cs typeface="Calibri" pitchFamily="34" charset="0"/>
              </a:rPr>
              <a:t>width</a:t>
            </a:r>
            <a:r>
              <a:rPr lang="fr-FR" sz="800" dirty="0">
                <a:latin typeface="Calibri" pitchFamily="34" charset="0"/>
                <a:cs typeface="Calibri" pitchFamily="34" charset="0"/>
              </a:rPr>
              <a:t>) * TWO_PI;</a:t>
            </a:r>
          </a:p>
          <a:p>
            <a:r>
              <a:rPr lang="fr-FR" sz="800" dirty="0">
                <a:latin typeface="Calibri" pitchFamily="34" charset="0"/>
                <a:cs typeface="Calibri" pitchFamily="34" charset="0"/>
              </a:rPr>
              <a:t>  </a:t>
            </a:r>
            <a:r>
              <a:rPr lang="fr-FR" sz="800" dirty="0" err="1">
                <a:latin typeface="Calibri" pitchFamily="34" charset="0"/>
                <a:cs typeface="Calibri" pitchFamily="34" charset="0"/>
              </a:rPr>
              <a:t>newYmag</a:t>
            </a:r>
            <a:r>
              <a:rPr lang="fr-FR" sz="800" dirty="0">
                <a:latin typeface="Calibri" pitchFamily="34" charset="0"/>
                <a:cs typeface="Calibri" pitchFamily="34" charset="0"/>
              </a:rPr>
              <a:t> = </a:t>
            </a:r>
            <a:r>
              <a:rPr lang="fr-FR" sz="800" dirty="0" err="1">
                <a:latin typeface="Calibri" pitchFamily="34" charset="0"/>
                <a:cs typeface="Calibri" pitchFamily="34" charset="0"/>
              </a:rPr>
              <a:t>mouseY</a:t>
            </a:r>
            <a:r>
              <a:rPr lang="fr-FR" sz="800" dirty="0">
                <a:latin typeface="Calibri" pitchFamily="34" charset="0"/>
                <a:cs typeface="Calibri" pitchFamily="34" charset="0"/>
              </a:rPr>
              <a:t>/</a:t>
            </a:r>
            <a:r>
              <a:rPr lang="fr-FR" sz="800" dirty="0" err="1">
                <a:latin typeface="Calibri" pitchFamily="34" charset="0"/>
                <a:cs typeface="Calibri" pitchFamily="34" charset="0"/>
              </a:rPr>
              <a:t>float</a:t>
            </a:r>
            <a:r>
              <a:rPr lang="fr-FR" sz="800" dirty="0">
                <a:latin typeface="Calibri" pitchFamily="34" charset="0"/>
                <a:cs typeface="Calibri" pitchFamily="34" charset="0"/>
              </a:rPr>
              <a:t>(</a:t>
            </a:r>
            <a:r>
              <a:rPr lang="fr-FR" sz="800" dirty="0" err="1">
                <a:latin typeface="Calibri" pitchFamily="34" charset="0"/>
                <a:cs typeface="Calibri" pitchFamily="34" charset="0"/>
              </a:rPr>
              <a:t>height</a:t>
            </a:r>
            <a:r>
              <a:rPr lang="fr-FR" sz="800" dirty="0">
                <a:latin typeface="Calibri" pitchFamily="34" charset="0"/>
                <a:cs typeface="Calibri" pitchFamily="34" charset="0"/>
              </a:rPr>
              <a:t>) * TWO_PI;</a:t>
            </a:r>
          </a:p>
          <a:p>
            <a:r>
              <a:rPr lang="fr-FR" sz="800" dirty="0">
                <a:latin typeface="Calibri" pitchFamily="34" charset="0"/>
                <a:cs typeface="Calibri" pitchFamily="34" charset="0"/>
              </a:rPr>
              <a:t>  </a:t>
            </a:r>
            <a:r>
              <a:rPr lang="fr-FR" sz="800" dirty="0" err="1">
                <a:latin typeface="Calibri" pitchFamily="34" charset="0"/>
                <a:cs typeface="Calibri" pitchFamily="34" charset="0"/>
              </a:rPr>
              <a:t>float</a:t>
            </a:r>
            <a:r>
              <a:rPr lang="fr-FR" sz="800" dirty="0">
                <a:latin typeface="Calibri" pitchFamily="34" charset="0"/>
                <a:cs typeface="Calibri" pitchFamily="34" charset="0"/>
              </a:rPr>
              <a:t> </a:t>
            </a:r>
            <a:r>
              <a:rPr lang="fr-FR" sz="800" dirty="0" err="1">
                <a:latin typeface="Calibri" pitchFamily="34" charset="0"/>
                <a:cs typeface="Calibri" pitchFamily="34" charset="0"/>
              </a:rPr>
              <a:t>diff</a:t>
            </a:r>
            <a:r>
              <a:rPr lang="fr-FR" sz="800" dirty="0">
                <a:latin typeface="Calibri" pitchFamily="34" charset="0"/>
                <a:cs typeface="Calibri" pitchFamily="34" charset="0"/>
              </a:rPr>
              <a:t> = </a:t>
            </a:r>
            <a:r>
              <a:rPr lang="fr-FR" sz="800" dirty="0" err="1">
                <a:latin typeface="Calibri" pitchFamily="34" charset="0"/>
                <a:cs typeface="Calibri" pitchFamily="34" charset="0"/>
              </a:rPr>
              <a:t>xmag</a:t>
            </a:r>
            <a:r>
              <a:rPr lang="fr-FR" sz="800" dirty="0">
                <a:latin typeface="Calibri" pitchFamily="34" charset="0"/>
                <a:cs typeface="Calibri" pitchFamily="34" charset="0"/>
              </a:rPr>
              <a:t>-</a:t>
            </a:r>
            <a:r>
              <a:rPr lang="fr-FR" sz="800" dirty="0" err="1">
                <a:latin typeface="Calibri" pitchFamily="34" charset="0"/>
                <a:cs typeface="Calibri" pitchFamily="34" charset="0"/>
              </a:rPr>
              <a:t>newXmag</a:t>
            </a:r>
            <a:r>
              <a:rPr lang="fr-FR" sz="800" dirty="0">
                <a:latin typeface="Calibri" pitchFamily="34" charset="0"/>
                <a:cs typeface="Calibri" pitchFamily="34" charset="0"/>
              </a:rPr>
              <a:t>;</a:t>
            </a:r>
          </a:p>
          <a:p>
            <a:r>
              <a:rPr lang="fr-FR" sz="800" dirty="0">
                <a:latin typeface="Calibri" pitchFamily="34" charset="0"/>
                <a:cs typeface="Calibri" pitchFamily="34" charset="0"/>
              </a:rPr>
              <a:t>  if (abs(</a:t>
            </a:r>
            <a:r>
              <a:rPr lang="fr-FR" sz="800" dirty="0" err="1">
                <a:latin typeface="Calibri" pitchFamily="34" charset="0"/>
                <a:cs typeface="Calibri" pitchFamily="34" charset="0"/>
              </a:rPr>
              <a:t>diff</a:t>
            </a:r>
            <a:r>
              <a:rPr lang="fr-FR" sz="800" dirty="0">
                <a:latin typeface="Calibri" pitchFamily="34" charset="0"/>
                <a:cs typeface="Calibri" pitchFamily="34" charset="0"/>
              </a:rPr>
              <a:t>) &gt;  0.01) { </a:t>
            </a:r>
          </a:p>
          <a:p>
            <a:r>
              <a:rPr lang="fr-FR" sz="800" dirty="0">
                <a:latin typeface="Calibri" pitchFamily="34" charset="0"/>
                <a:cs typeface="Calibri" pitchFamily="34" charset="0"/>
              </a:rPr>
              <a:t>    </a:t>
            </a:r>
            <a:r>
              <a:rPr lang="fr-FR" sz="800" dirty="0" err="1">
                <a:latin typeface="Calibri" pitchFamily="34" charset="0"/>
                <a:cs typeface="Calibri" pitchFamily="34" charset="0"/>
              </a:rPr>
              <a:t>xmag</a:t>
            </a:r>
            <a:r>
              <a:rPr lang="fr-FR" sz="800" dirty="0">
                <a:latin typeface="Calibri" pitchFamily="34" charset="0"/>
                <a:cs typeface="Calibri" pitchFamily="34" charset="0"/>
              </a:rPr>
              <a:t> -= </a:t>
            </a:r>
            <a:r>
              <a:rPr lang="fr-FR" sz="800" dirty="0" err="1">
                <a:latin typeface="Calibri" pitchFamily="34" charset="0"/>
                <a:cs typeface="Calibri" pitchFamily="34" charset="0"/>
              </a:rPr>
              <a:t>diff</a:t>
            </a:r>
            <a:r>
              <a:rPr lang="fr-FR" sz="800" dirty="0">
                <a:latin typeface="Calibri" pitchFamily="34" charset="0"/>
                <a:cs typeface="Calibri" pitchFamily="34" charset="0"/>
              </a:rPr>
              <a:t>/4.0; </a:t>
            </a:r>
          </a:p>
          <a:p>
            <a:r>
              <a:rPr lang="fr-FR" sz="800" dirty="0">
                <a:latin typeface="Calibri" pitchFamily="34" charset="0"/>
                <a:cs typeface="Calibri" pitchFamily="34" charset="0"/>
              </a:rPr>
              <a:t>  }</a:t>
            </a:r>
          </a:p>
          <a:p>
            <a:endParaRPr lang="fr-FR" sz="800" dirty="0">
              <a:latin typeface="Calibri" pitchFamily="34" charset="0"/>
              <a:cs typeface="Calibri" pitchFamily="34" charset="0"/>
            </a:endParaRPr>
          </a:p>
          <a:p>
            <a:r>
              <a:rPr lang="fr-FR" sz="800" dirty="0">
                <a:latin typeface="Calibri" pitchFamily="34" charset="0"/>
                <a:cs typeface="Calibri" pitchFamily="34" charset="0"/>
              </a:rPr>
              <a:t>  </a:t>
            </a:r>
            <a:r>
              <a:rPr lang="fr-FR" sz="800" dirty="0" err="1">
                <a:latin typeface="Calibri" pitchFamily="34" charset="0"/>
                <a:cs typeface="Calibri" pitchFamily="34" charset="0"/>
              </a:rPr>
              <a:t>diff</a:t>
            </a:r>
            <a:r>
              <a:rPr lang="fr-FR" sz="800" dirty="0">
                <a:latin typeface="Calibri" pitchFamily="34" charset="0"/>
                <a:cs typeface="Calibri" pitchFamily="34" charset="0"/>
              </a:rPr>
              <a:t> = </a:t>
            </a:r>
            <a:r>
              <a:rPr lang="fr-FR" sz="800" dirty="0" err="1">
                <a:latin typeface="Calibri" pitchFamily="34" charset="0"/>
                <a:cs typeface="Calibri" pitchFamily="34" charset="0"/>
              </a:rPr>
              <a:t>ymag</a:t>
            </a:r>
            <a:r>
              <a:rPr lang="fr-FR" sz="800" dirty="0">
                <a:latin typeface="Calibri" pitchFamily="34" charset="0"/>
                <a:cs typeface="Calibri" pitchFamily="34" charset="0"/>
              </a:rPr>
              <a:t>-</a:t>
            </a:r>
            <a:r>
              <a:rPr lang="fr-FR" sz="800" dirty="0" err="1">
                <a:latin typeface="Calibri" pitchFamily="34" charset="0"/>
                <a:cs typeface="Calibri" pitchFamily="34" charset="0"/>
              </a:rPr>
              <a:t>newYmag</a:t>
            </a:r>
            <a:r>
              <a:rPr lang="fr-FR" sz="800" dirty="0">
                <a:latin typeface="Calibri" pitchFamily="34" charset="0"/>
                <a:cs typeface="Calibri" pitchFamily="34" charset="0"/>
              </a:rPr>
              <a:t>;</a:t>
            </a:r>
          </a:p>
          <a:p>
            <a:r>
              <a:rPr lang="fr-FR" sz="800" dirty="0">
                <a:latin typeface="Calibri" pitchFamily="34" charset="0"/>
                <a:cs typeface="Calibri" pitchFamily="34" charset="0"/>
              </a:rPr>
              <a:t>  if (abs(</a:t>
            </a:r>
            <a:r>
              <a:rPr lang="fr-FR" sz="800" dirty="0" err="1">
                <a:latin typeface="Calibri" pitchFamily="34" charset="0"/>
                <a:cs typeface="Calibri" pitchFamily="34" charset="0"/>
              </a:rPr>
              <a:t>diff</a:t>
            </a:r>
            <a:r>
              <a:rPr lang="fr-FR" sz="800" dirty="0">
                <a:latin typeface="Calibri" pitchFamily="34" charset="0"/>
                <a:cs typeface="Calibri" pitchFamily="34" charset="0"/>
              </a:rPr>
              <a:t>) &gt;  0.01) { </a:t>
            </a:r>
          </a:p>
          <a:p>
            <a:r>
              <a:rPr lang="fr-FR" sz="800" dirty="0">
                <a:latin typeface="Calibri" pitchFamily="34" charset="0"/>
                <a:cs typeface="Calibri" pitchFamily="34" charset="0"/>
              </a:rPr>
              <a:t>    </a:t>
            </a:r>
            <a:r>
              <a:rPr lang="fr-FR" sz="800" dirty="0" err="1">
                <a:latin typeface="Calibri" pitchFamily="34" charset="0"/>
                <a:cs typeface="Calibri" pitchFamily="34" charset="0"/>
              </a:rPr>
              <a:t>ymag</a:t>
            </a:r>
            <a:r>
              <a:rPr lang="fr-FR" sz="800" dirty="0">
                <a:latin typeface="Calibri" pitchFamily="34" charset="0"/>
                <a:cs typeface="Calibri" pitchFamily="34" charset="0"/>
              </a:rPr>
              <a:t> -= </a:t>
            </a:r>
            <a:r>
              <a:rPr lang="fr-FR" sz="800" dirty="0" err="1">
                <a:latin typeface="Calibri" pitchFamily="34" charset="0"/>
                <a:cs typeface="Calibri" pitchFamily="34" charset="0"/>
              </a:rPr>
              <a:t>diff</a:t>
            </a:r>
            <a:r>
              <a:rPr lang="fr-FR" sz="800" dirty="0">
                <a:latin typeface="Calibri" pitchFamily="34" charset="0"/>
                <a:cs typeface="Calibri" pitchFamily="34" charset="0"/>
              </a:rPr>
              <a:t>/4.0; </a:t>
            </a:r>
          </a:p>
          <a:p>
            <a:r>
              <a:rPr lang="fr-FR" sz="800" dirty="0">
                <a:latin typeface="Calibri" pitchFamily="34" charset="0"/>
                <a:cs typeface="Calibri" pitchFamily="34" charset="0"/>
              </a:rPr>
              <a:t>  }</a:t>
            </a:r>
          </a:p>
          <a:p>
            <a:endParaRPr lang="fr-FR" sz="800" dirty="0">
              <a:latin typeface="Calibri" pitchFamily="34" charset="0"/>
              <a:cs typeface="Calibri" pitchFamily="34" charset="0"/>
            </a:endParaRPr>
          </a:p>
        </p:txBody>
      </p:sp>
      <p:sp>
        <p:nvSpPr>
          <p:cNvPr id="5" name="Rectangle 4"/>
          <p:cNvSpPr/>
          <p:nvPr/>
        </p:nvSpPr>
        <p:spPr>
          <a:xfrm>
            <a:off x="3429024" y="570629"/>
            <a:ext cx="2071670" cy="6001643"/>
          </a:xfrm>
          <a:prstGeom prst="rect">
            <a:avLst/>
          </a:prstGeom>
        </p:spPr>
        <p:txBody>
          <a:bodyPr wrap="square">
            <a:spAutoFit/>
          </a:bodyPr>
          <a:lstStyle/>
          <a:p>
            <a:r>
              <a:rPr lang="fr-FR" sz="600" dirty="0">
                <a:latin typeface="Calibri" pitchFamily="34" charset="0"/>
                <a:cs typeface="Calibri" pitchFamily="34" charset="0"/>
              </a:rPr>
              <a:t>//  if ((</a:t>
            </a:r>
            <a:r>
              <a:rPr lang="fr-FR" sz="600" dirty="0" err="1">
                <a:latin typeface="Calibri" pitchFamily="34" charset="0"/>
                <a:cs typeface="Calibri" pitchFamily="34" charset="0"/>
              </a:rPr>
              <a:t>sensorValues</a:t>
            </a:r>
            <a:r>
              <a:rPr lang="fr-FR" sz="600" dirty="0">
                <a:latin typeface="Calibri" pitchFamily="34" charset="0"/>
                <a:cs typeface="Calibri" pitchFamily="34" charset="0"/>
              </a:rPr>
              <a:t>[1] &gt; 15) &amp;&amp; (</a:t>
            </a:r>
            <a:r>
              <a:rPr lang="fr-FR" sz="600" dirty="0" err="1">
                <a:latin typeface="Calibri" pitchFamily="34" charset="0"/>
                <a:cs typeface="Calibri" pitchFamily="34" charset="0"/>
              </a:rPr>
              <a:t>sensorValues</a:t>
            </a:r>
            <a:r>
              <a:rPr lang="fr-FR" sz="600" dirty="0">
                <a:latin typeface="Calibri" pitchFamily="34" charset="0"/>
                <a:cs typeface="Calibri" pitchFamily="34" charset="0"/>
              </a:rPr>
              <a:t>[1] &lt; 165)) {</a:t>
            </a:r>
          </a:p>
          <a:p>
            <a:r>
              <a:rPr lang="fr-FR" sz="600" dirty="0">
                <a:latin typeface="Calibri" pitchFamily="34" charset="0"/>
                <a:cs typeface="Calibri" pitchFamily="34" charset="0"/>
              </a:rPr>
              <a:t>    z = </a:t>
            </a:r>
            <a:r>
              <a:rPr lang="fr-FR" sz="600" dirty="0" err="1">
                <a:latin typeface="Calibri" pitchFamily="34" charset="0"/>
                <a:cs typeface="Calibri" pitchFamily="34" charset="0"/>
              </a:rPr>
              <a:t>sensorValues</a:t>
            </a:r>
            <a:r>
              <a:rPr lang="fr-FR" sz="600" dirty="0">
                <a:latin typeface="Calibri" pitchFamily="34" charset="0"/>
                <a:cs typeface="Calibri" pitchFamily="34" charset="0"/>
              </a:rPr>
              <a:t>[0] / 180 * PI ;</a:t>
            </a:r>
          </a:p>
          <a:p>
            <a:r>
              <a:rPr lang="fr-FR" sz="600" dirty="0">
                <a:latin typeface="Calibri" pitchFamily="34" charset="0"/>
                <a:cs typeface="Calibri" pitchFamily="34" charset="0"/>
              </a:rPr>
              <a:t>    x = </a:t>
            </a:r>
            <a:r>
              <a:rPr lang="fr-FR" sz="600" dirty="0" err="1">
                <a:latin typeface="Calibri" pitchFamily="34" charset="0"/>
                <a:cs typeface="Calibri" pitchFamily="34" charset="0"/>
              </a:rPr>
              <a:t>sensorValues</a:t>
            </a:r>
            <a:r>
              <a:rPr lang="fr-FR" sz="600" dirty="0">
                <a:latin typeface="Calibri" pitchFamily="34" charset="0"/>
                <a:cs typeface="Calibri" pitchFamily="34" charset="0"/>
              </a:rPr>
              <a:t>[1] / 180 * PI;</a:t>
            </a:r>
          </a:p>
          <a:p>
            <a:r>
              <a:rPr lang="fr-FR" sz="600" dirty="0">
                <a:latin typeface="Calibri" pitchFamily="34" charset="0"/>
                <a:cs typeface="Calibri" pitchFamily="34" charset="0"/>
              </a:rPr>
              <a:t> // }</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rotateZ</a:t>
            </a:r>
            <a:r>
              <a:rPr lang="fr-FR" sz="600" dirty="0">
                <a:latin typeface="Calibri" pitchFamily="34" charset="0"/>
                <a:cs typeface="Calibri" pitchFamily="34" charset="0"/>
              </a:rPr>
              <a:t>(z); </a:t>
            </a:r>
          </a:p>
          <a:p>
            <a:r>
              <a:rPr lang="fr-FR" sz="600" dirty="0">
                <a:latin typeface="Calibri" pitchFamily="34" charset="0"/>
                <a:cs typeface="Calibri" pitchFamily="34" charset="0"/>
              </a:rPr>
              <a:t>   </a:t>
            </a:r>
            <a:r>
              <a:rPr lang="fr-FR" sz="600" dirty="0" err="1">
                <a:latin typeface="Calibri" pitchFamily="34" charset="0"/>
                <a:cs typeface="Calibri" pitchFamily="34" charset="0"/>
              </a:rPr>
              <a:t>rotateX</a:t>
            </a:r>
            <a:r>
              <a:rPr lang="fr-FR" sz="600" dirty="0">
                <a:latin typeface="Calibri" pitchFamily="34" charset="0"/>
                <a:cs typeface="Calibri" pitchFamily="34" charset="0"/>
              </a:rPr>
              <a:t>(x); </a:t>
            </a:r>
          </a:p>
          <a:p>
            <a:r>
              <a:rPr lang="fr-FR" sz="600" dirty="0">
                <a:latin typeface="Calibri" pitchFamily="34" charset="0"/>
                <a:cs typeface="Calibri" pitchFamily="34" charset="0"/>
              </a:rPr>
              <a:t>  </a:t>
            </a:r>
            <a:r>
              <a:rPr lang="fr-FR" sz="600" dirty="0" err="1">
                <a:latin typeface="Calibri" pitchFamily="34" charset="0"/>
                <a:cs typeface="Calibri" pitchFamily="34" charset="0"/>
              </a:rPr>
              <a:t>scale</a:t>
            </a:r>
            <a:r>
              <a:rPr lang="fr-FR" sz="600" dirty="0">
                <a:latin typeface="Calibri" pitchFamily="34" charset="0"/>
                <a:cs typeface="Calibri" pitchFamily="34" charset="0"/>
              </a:rPr>
              <a:t>(50);</a:t>
            </a:r>
          </a:p>
          <a:p>
            <a:r>
              <a:rPr lang="fr-FR" sz="600" dirty="0">
                <a:latin typeface="Calibri" pitchFamily="34" charset="0"/>
                <a:cs typeface="Calibri" pitchFamily="34" charset="0"/>
              </a:rPr>
              <a:t>  </a:t>
            </a:r>
            <a:r>
              <a:rPr lang="fr-FR" sz="600" dirty="0" err="1">
                <a:latin typeface="Calibri" pitchFamily="34" charset="0"/>
                <a:cs typeface="Calibri" pitchFamily="34" charset="0"/>
              </a:rPr>
              <a:t>beginShape</a:t>
            </a:r>
            <a:r>
              <a:rPr lang="fr-FR" sz="600" dirty="0">
                <a:latin typeface="Calibri" pitchFamily="34" charset="0"/>
                <a:cs typeface="Calibri" pitchFamily="34" charset="0"/>
              </a:rPr>
              <a:t>(QUADS);</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1, 1); </a:t>
            </a:r>
          </a:p>
          <a:p>
            <a:r>
              <a:rPr lang="fr-FR" sz="600" dirty="0">
                <a:latin typeface="Calibri" pitchFamily="34" charset="0"/>
                <a:cs typeface="Calibri" pitchFamily="34" charset="0"/>
              </a:rPr>
              <a:t>  vertex(-1,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1, 1);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0, 1);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0, 1); </a:t>
            </a:r>
          </a:p>
          <a:p>
            <a:r>
              <a:rPr lang="fr-FR" sz="600" dirty="0">
                <a:latin typeface="Calibri" pitchFamily="34" charset="0"/>
                <a:cs typeface="Calibri" pitchFamily="34" charset="0"/>
              </a:rPr>
              <a:t>  vertex(-1, -1,  1);</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1, 1);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1, 0);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0, 0);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0, 1); </a:t>
            </a:r>
          </a:p>
          <a:p>
            <a:r>
              <a:rPr lang="fr-FR" sz="600" dirty="0">
                <a:latin typeface="Calibri" pitchFamily="34" charset="0"/>
                <a:cs typeface="Calibri" pitchFamily="34" charset="0"/>
              </a:rPr>
              <a:t>  vertex( 1, -1,  1);</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1, 0);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1, 0); </a:t>
            </a:r>
          </a:p>
          <a:p>
            <a:r>
              <a:rPr lang="fr-FR" sz="600" dirty="0">
                <a:latin typeface="Calibri" pitchFamily="34" charset="0"/>
                <a:cs typeface="Calibri" pitchFamily="34" charset="0"/>
              </a:rPr>
              <a:t>  vertex(-1,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0, 0); </a:t>
            </a:r>
          </a:p>
          <a:p>
            <a:r>
              <a:rPr lang="fr-FR" sz="600" dirty="0">
                <a:latin typeface="Calibri" pitchFamily="34" charset="0"/>
                <a:cs typeface="Calibri" pitchFamily="34" charset="0"/>
              </a:rPr>
              <a:t>  vertex(-1,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0, 0); </a:t>
            </a:r>
          </a:p>
          <a:p>
            <a:r>
              <a:rPr lang="fr-FR" sz="600" dirty="0">
                <a:latin typeface="Calibri" pitchFamily="34" charset="0"/>
                <a:cs typeface="Calibri" pitchFamily="34" charset="0"/>
              </a:rPr>
              <a:t>  vertex( 1, -1, -1);</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1, 0); </a:t>
            </a:r>
          </a:p>
          <a:p>
            <a:r>
              <a:rPr lang="fr-FR" sz="600" dirty="0">
                <a:latin typeface="Calibri" pitchFamily="34" charset="0"/>
                <a:cs typeface="Calibri" pitchFamily="34" charset="0"/>
              </a:rPr>
              <a:t>  vertex(-1,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1, 1); </a:t>
            </a:r>
          </a:p>
          <a:p>
            <a:r>
              <a:rPr lang="fr-FR" sz="600" dirty="0">
                <a:latin typeface="Calibri" pitchFamily="34" charset="0"/>
                <a:cs typeface="Calibri" pitchFamily="34" charset="0"/>
              </a:rPr>
              <a:t>  vertex(-1,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0, 1); </a:t>
            </a:r>
          </a:p>
          <a:p>
            <a:r>
              <a:rPr lang="fr-FR" sz="600" dirty="0">
                <a:latin typeface="Calibri" pitchFamily="34" charset="0"/>
                <a:cs typeface="Calibri" pitchFamily="34" charset="0"/>
              </a:rPr>
              <a:t>  vertex(-1,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0, 0); </a:t>
            </a:r>
          </a:p>
          <a:p>
            <a:r>
              <a:rPr lang="fr-FR" sz="600" dirty="0">
                <a:latin typeface="Calibri" pitchFamily="34" charset="0"/>
                <a:cs typeface="Calibri" pitchFamily="34" charset="0"/>
              </a:rPr>
              <a:t>  vertex(-1, -1, -1);</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1, 0); </a:t>
            </a:r>
          </a:p>
          <a:p>
            <a:r>
              <a:rPr lang="fr-FR" sz="600" dirty="0">
                <a:latin typeface="Calibri" pitchFamily="34" charset="0"/>
                <a:cs typeface="Calibri" pitchFamily="34" charset="0"/>
              </a:rPr>
              <a:t>  vertex(-1,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1, 0);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1, 1);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1, 1); </a:t>
            </a:r>
          </a:p>
          <a:p>
            <a:r>
              <a:rPr lang="fr-FR" sz="600" dirty="0">
                <a:latin typeface="Calibri" pitchFamily="34" charset="0"/>
                <a:cs typeface="Calibri" pitchFamily="34" charset="0"/>
              </a:rPr>
              <a:t>  vertex(-1,  1,  1);</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0, 0); </a:t>
            </a:r>
          </a:p>
          <a:p>
            <a:r>
              <a:rPr lang="fr-FR" sz="600" dirty="0">
                <a:latin typeface="Calibri" pitchFamily="34" charset="0"/>
                <a:cs typeface="Calibri" pitchFamily="34" charset="0"/>
              </a:rPr>
              <a:t>  vertex(-1,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0, 0);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(1, 0, 1); </a:t>
            </a:r>
          </a:p>
          <a:p>
            <a:r>
              <a:rPr lang="fr-FR" sz="600" dirty="0">
                <a:latin typeface="Calibri" pitchFamily="34" charset="0"/>
                <a:cs typeface="Calibri" pitchFamily="34" charset="0"/>
              </a:rPr>
              <a:t>  vertex( 1,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fill</a:t>
            </a:r>
            <a:r>
              <a:rPr lang="fr-FR" sz="600" dirty="0">
                <a:latin typeface="Calibri" pitchFamily="34" charset="0"/>
                <a:cs typeface="Calibri" pitchFamily="34" charset="0"/>
              </a:rPr>
              <a:t>(0, 0, 1); </a:t>
            </a:r>
          </a:p>
          <a:p>
            <a:r>
              <a:rPr lang="fr-FR" sz="600" dirty="0">
                <a:latin typeface="Calibri" pitchFamily="34" charset="0"/>
                <a:cs typeface="Calibri" pitchFamily="34" charset="0"/>
              </a:rPr>
              <a:t>  vertex(-1, -1,  1);</a:t>
            </a:r>
          </a:p>
          <a:p>
            <a:r>
              <a:rPr lang="fr-FR" sz="600" dirty="0">
                <a:latin typeface="Calibri" pitchFamily="34" charset="0"/>
                <a:cs typeface="Calibri" pitchFamily="34" charset="0"/>
              </a:rPr>
              <a:t>  </a:t>
            </a:r>
            <a:r>
              <a:rPr lang="fr-FR" sz="600" dirty="0" err="1">
                <a:latin typeface="Calibri" pitchFamily="34" charset="0"/>
                <a:cs typeface="Calibri" pitchFamily="34" charset="0"/>
              </a:rPr>
              <a:t>endShape</a:t>
            </a:r>
            <a:r>
              <a:rPr lang="fr-FR" sz="600" dirty="0">
                <a:latin typeface="Calibri" pitchFamily="34" charset="0"/>
                <a:cs typeface="Calibri" pitchFamily="34" charset="0"/>
              </a:rPr>
              <a:t>();</a:t>
            </a:r>
          </a:p>
        </p:txBody>
      </p:sp>
      <p:sp>
        <p:nvSpPr>
          <p:cNvPr id="6" name="Rectangle 5"/>
          <p:cNvSpPr/>
          <p:nvPr/>
        </p:nvSpPr>
        <p:spPr>
          <a:xfrm>
            <a:off x="5357818" y="428604"/>
            <a:ext cx="3786182" cy="3139321"/>
          </a:xfrm>
          <a:prstGeom prst="rect">
            <a:avLst/>
          </a:prstGeom>
        </p:spPr>
        <p:txBody>
          <a:bodyPr wrap="square">
            <a:spAutoFit/>
          </a:bodyPr>
          <a:lstStyle/>
          <a:p>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popMatrix</a:t>
            </a:r>
            <a:r>
              <a:rPr lang="fr-FR" sz="600" dirty="0">
                <a:latin typeface="Calibri" pitchFamily="34" charset="0"/>
                <a:cs typeface="Calibri" pitchFamily="34" charset="0"/>
              </a:rPr>
              <a:t>(); </a:t>
            </a:r>
          </a:p>
          <a:p>
            <a:r>
              <a:rPr lang="fr-FR" sz="600" dirty="0">
                <a:latin typeface="Calibri" pitchFamily="34" charset="0"/>
                <a:cs typeface="Calibri" pitchFamily="34" charset="0"/>
              </a:rPr>
              <a:t>} </a:t>
            </a:r>
          </a:p>
          <a:p>
            <a:r>
              <a:rPr lang="fr-FR" sz="600" dirty="0" err="1">
                <a:latin typeface="Calibri" pitchFamily="34" charset="0"/>
                <a:cs typeface="Calibri" pitchFamily="34" charset="0"/>
              </a:rPr>
              <a:t>float</a:t>
            </a:r>
            <a:r>
              <a:rPr lang="fr-FR" sz="600" dirty="0">
                <a:latin typeface="Calibri" pitchFamily="34" charset="0"/>
                <a:cs typeface="Calibri" pitchFamily="34" charset="0"/>
              </a:rPr>
              <a:t>[] </a:t>
            </a:r>
            <a:r>
              <a:rPr lang="fr-FR" sz="600" dirty="0" err="1">
                <a:latin typeface="Calibri" pitchFamily="34" charset="0"/>
                <a:cs typeface="Calibri" pitchFamily="34" charset="0"/>
              </a:rPr>
              <a:t>sensorValues</a:t>
            </a:r>
            <a:r>
              <a:rPr lang="fr-FR" sz="600" dirty="0">
                <a:latin typeface="Calibri" pitchFamily="34" charset="0"/>
                <a:cs typeface="Calibri" pitchFamily="34" charset="0"/>
              </a:rPr>
              <a:t> = new </a:t>
            </a:r>
            <a:r>
              <a:rPr lang="fr-FR" sz="600" dirty="0" err="1">
                <a:latin typeface="Calibri" pitchFamily="34" charset="0"/>
                <a:cs typeface="Calibri" pitchFamily="34" charset="0"/>
              </a:rPr>
              <a:t>float</a:t>
            </a:r>
            <a:r>
              <a:rPr lang="fr-FR" sz="600" dirty="0">
                <a:latin typeface="Calibri" pitchFamily="34" charset="0"/>
                <a:cs typeface="Calibri" pitchFamily="34" charset="0"/>
              </a:rPr>
              <a:t>[</a:t>
            </a:r>
            <a:r>
              <a:rPr lang="fr-FR" sz="600" dirty="0" err="1">
                <a:latin typeface="Calibri" pitchFamily="34" charset="0"/>
                <a:cs typeface="Calibri" pitchFamily="34" charset="0"/>
              </a:rPr>
              <a:t>sensorCount</a:t>
            </a:r>
            <a:r>
              <a:rPr lang="fr-FR" sz="600" dirty="0">
                <a:latin typeface="Calibri" pitchFamily="34" charset="0"/>
                <a:cs typeface="Calibri" pitchFamily="34" charset="0"/>
              </a:rPr>
              <a:t>];  // </a:t>
            </a:r>
            <a:r>
              <a:rPr lang="fr-FR" sz="600" dirty="0" err="1">
                <a:latin typeface="Calibri" pitchFamily="34" charset="0"/>
                <a:cs typeface="Calibri" pitchFamily="34" charset="0"/>
              </a:rPr>
              <a:t>array</a:t>
            </a:r>
            <a:r>
              <a:rPr lang="fr-FR" sz="600" dirty="0">
                <a:latin typeface="Calibri" pitchFamily="34" charset="0"/>
                <a:cs typeface="Calibri" pitchFamily="34" charset="0"/>
              </a:rPr>
              <a:t> to </a:t>
            </a:r>
            <a:r>
              <a:rPr lang="fr-FR" sz="600" dirty="0" err="1">
                <a:latin typeface="Calibri" pitchFamily="34" charset="0"/>
                <a:cs typeface="Calibri" pitchFamily="34" charset="0"/>
              </a:rPr>
              <a:t>hold</a:t>
            </a:r>
            <a:r>
              <a:rPr lang="fr-FR" sz="600" dirty="0">
                <a:latin typeface="Calibri" pitchFamily="34" charset="0"/>
                <a:cs typeface="Calibri" pitchFamily="34" charset="0"/>
              </a:rPr>
              <a:t> the </a:t>
            </a:r>
            <a:r>
              <a:rPr lang="fr-FR" sz="600" dirty="0" err="1">
                <a:latin typeface="Calibri" pitchFamily="34" charset="0"/>
                <a:cs typeface="Calibri" pitchFamily="34" charset="0"/>
              </a:rPr>
              <a:t>incoming</a:t>
            </a:r>
            <a:r>
              <a:rPr lang="fr-FR" sz="600" dirty="0">
                <a:latin typeface="Calibri" pitchFamily="34" charset="0"/>
                <a:cs typeface="Calibri" pitchFamily="34" charset="0"/>
              </a:rPr>
              <a:t> values</a:t>
            </a:r>
          </a:p>
          <a:p>
            <a:endParaRPr lang="fr-FR" sz="600" dirty="0">
              <a:latin typeface="Calibri" pitchFamily="34" charset="0"/>
              <a:cs typeface="Calibri" pitchFamily="34" charset="0"/>
            </a:endParaRPr>
          </a:p>
          <a:p>
            <a:r>
              <a:rPr lang="fr-FR" sz="600" dirty="0" err="1">
                <a:latin typeface="Calibri" pitchFamily="34" charset="0"/>
                <a:cs typeface="Calibri" pitchFamily="34" charset="0"/>
              </a:rPr>
              <a:t>void</a:t>
            </a:r>
            <a:r>
              <a:rPr lang="fr-FR" sz="600" dirty="0">
                <a:latin typeface="Calibri" pitchFamily="34" charset="0"/>
                <a:cs typeface="Calibri" pitchFamily="34" charset="0"/>
              </a:rPr>
              <a:t> </a:t>
            </a:r>
            <a:r>
              <a:rPr lang="fr-FR" sz="600" dirty="0" err="1">
                <a:latin typeface="Calibri" pitchFamily="34" charset="0"/>
                <a:cs typeface="Calibri" pitchFamily="34" charset="0"/>
              </a:rPr>
              <a:t>serialEvent</a:t>
            </a:r>
            <a:r>
              <a:rPr lang="fr-FR" sz="600" dirty="0">
                <a:latin typeface="Calibri" pitchFamily="34" charset="0"/>
                <a:cs typeface="Calibri" pitchFamily="34" charset="0"/>
              </a:rPr>
              <a:t>(Serial </a:t>
            </a:r>
            <a:r>
              <a:rPr lang="fr-FR" sz="600" dirty="0" err="1">
                <a:latin typeface="Calibri" pitchFamily="34" charset="0"/>
                <a:cs typeface="Calibri" pitchFamily="34" charset="0"/>
              </a:rPr>
              <a:t>myPort</a:t>
            </a:r>
            <a:r>
              <a:rPr lang="fr-FR" sz="600" dirty="0">
                <a:latin typeface="Calibri" pitchFamily="34" charset="0"/>
                <a:cs typeface="Calibri" pitchFamily="34" charset="0"/>
              </a:rPr>
              <a:t>) {</a:t>
            </a:r>
          </a:p>
          <a:p>
            <a:r>
              <a:rPr lang="fr-FR" sz="600" dirty="0">
                <a:latin typeface="Calibri" pitchFamily="34" charset="0"/>
                <a:cs typeface="Calibri" pitchFamily="34" charset="0"/>
              </a:rPr>
              <a:t>  // </a:t>
            </a:r>
            <a:r>
              <a:rPr lang="fr-FR" sz="600" dirty="0" err="1">
                <a:latin typeface="Calibri" pitchFamily="34" charset="0"/>
                <a:cs typeface="Calibri" pitchFamily="34" charset="0"/>
              </a:rPr>
              <a:t>read</a:t>
            </a:r>
            <a:r>
              <a:rPr lang="fr-FR" sz="600" dirty="0">
                <a:latin typeface="Calibri" pitchFamily="34" charset="0"/>
                <a:cs typeface="Calibri" pitchFamily="34" charset="0"/>
              </a:rPr>
              <a:t> </a:t>
            </a:r>
            <a:r>
              <a:rPr lang="fr-FR" sz="600" dirty="0" err="1">
                <a:latin typeface="Calibri" pitchFamily="34" charset="0"/>
                <a:cs typeface="Calibri" pitchFamily="34" charset="0"/>
              </a:rPr>
              <a:t>incoming</a:t>
            </a:r>
            <a:r>
              <a:rPr lang="fr-FR" sz="600" dirty="0">
                <a:latin typeface="Calibri" pitchFamily="34" charset="0"/>
                <a:cs typeface="Calibri" pitchFamily="34" charset="0"/>
              </a:rPr>
              <a:t> data </a:t>
            </a:r>
            <a:r>
              <a:rPr lang="fr-FR" sz="600" dirty="0" err="1">
                <a:latin typeface="Calibri" pitchFamily="34" charset="0"/>
                <a:cs typeface="Calibri" pitchFamily="34" charset="0"/>
              </a:rPr>
              <a:t>until</a:t>
            </a:r>
            <a:r>
              <a:rPr lang="fr-FR" sz="600" dirty="0">
                <a:latin typeface="Calibri" pitchFamily="34" charset="0"/>
                <a:cs typeface="Calibri" pitchFamily="34" charset="0"/>
              </a:rPr>
              <a:t> </a:t>
            </a:r>
            <a:r>
              <a:rPr lang="fr-FR" sz="600" dirty="0" err="1">
                <a:latin typeface="Calibri" pitchFamily="34" charset="0"/>
                <a:cs typeface="Calibri" pitchFamily="34" charset="0"/>
              </a:rPr>
              <a:t>you</a:t>
            </a:r>
            <a:r>
              <a:rPr lang="fr-FR" sz="600" dirty="0">
                <a:latin typeface="Calibri" pitchFamily="34" charset="0"/>
                <a:cs typeface="Calibri" pitchFamily="34" charset="0"/>
              </a:rPr>
              <a:t> </a:t>
            </a:r>
            <a:r>
              <a:rPr lang="fr-FR" sz="600" dirty="0" err="1">
                <a:latin typeface="Calibri" pitchFamily="34" charset="0"/>
                <a:cs typeface="Calibri" pitchFamily="34" charset="0"/>
              </a:rPr>
              <a:t>get</a:t>
            </a:r>
            <a:r>
              <a:rPr lang="fr-FR" sz="600" dirty="0">
                <a:latin typeface="Calibri" pitchFamily="34" charset="0"/>
                <a:cs typeface="Calibri" pitchFamily="34" charset="0"/>
              </a:rPr>
              <a:t> a </a:t>
            </a:r>
            <a:r>
              <a:rPr lang="fr-FR" sz="600" dirty="0" err="1">
                <a:latin typeface="Calibri" pitchFamily="34" charset="0"/>
                <a:cs typeface="Calibri" pitchFamily="34" charset="0"/>
              </a:rPr>
              <a:t>newline</a:t>
            </a:r>
            <a:r>
              <a:rPr lang="fr-FR" sz="600" dirty="0">
                <a:latin typeface="Calibri" pitchFamily="34" charset="0"/>
                <a:cs typeface="Calibri" pitchFamily="34" charset="0"/>
              </a:rPr>
              <a:t>:</a:t>
            </a:r>
          </a:p>
          <a:p>
            <a:r>
              <a:rPr lang="fr-FR" sz="600" dirty="0">
                <a:latin typeface="Calibri" pitchFamily="34" charset="0"/>
                <a:cs typeface="Calibri" pitchFamily="34" charset="0"/>
              </a:rPr>
              <a:t>  String </a:t>
            </a:r>
            <a:r>
              <a:rPr lang="fr-FR" sz="600" dirty="0" err="1">
                <a:latin typeface="Calibri" pitchFamily="34" charset="0"/>
                <a:cs typeface="Calibri" pitchFamily="34" charset="0"/>
              </a:rPr>
              <a:t>serialString</a:t>
            </a:r>
            <a:r>
              <a:rPr lang="fr-FR" sz="600" dirty="0">
                <a:latin typeface="Calibri" pitchFamily="34" charset="0"/>
                <a:cs typeface="Calibri" pitchFamily="34" charset="0"/>
              </a:rPr>
              <a:t> = </a:t>
            </a:r>
            <a:r>
              <a:rPr lang="fr-FR" sz="600" dirty="0" err="1">
                <a:latin typeface="Calibri" pitchFamily="34" charset="0"/>
                <a:cs typeface="Calibri" pitchFamily="34" charset="0"/>
              </a:rPr>
              <a:t>myPort.readStringUntil</a:t>
            </a:r>
            <a:r>
              <a:rPr lang="fr-FR" sz="600" dirty="0">
                <a:latin typeface="Calibri" pitchFamily="34" charset="0"/>
                <a:cs typeface="Calibri" pitchFamily="34" charset="0"/>
              </a:rPr>
              <a:t>('\n');</a:t>
            </a:r>
          </a:p>
          <a:p>
            <a:r>
              <a:rPr lang="fr-FR" sz="600" dirty="0">
                <a:latin typeface="Calibri" pitchFamily="34" charset="0"/>
                <a:cs typeface="Calibri" pitchFamily="34" charset="0"/>
              </a:rPr>
              <a:t>  // if the </a:t>
            </a:r>
            <a:r>
              <a:rPr lang="fr-FR" sz="600" dirty="0" err="1">
                <a:latin typeface="Calibri" pitchFamily="34" charset="0"/>
                <a:cs typeface="Calibri" pitchFamily="34" charset="0"/>
              </a:rPr>
              <a:t>read</a:t>
            </a:r>
            <a:r>
              <a:rPr lang="fr-FR" sz="600" dirty="0">
                <a:latin typeface="Calibri" pitchFamily="34" charset="0"/>
                <a:cs typeface="Calibri" pitchFamily="34" charset="0"/>
              </a:rPr>
              <a:t> data </a:t>
            </a:r>
            <a:r>
              <a:rPr lang="fr-FR" sz="600" dirty="0" err="1">
                <a:latin typeface="Calibri" pitchFamily="34" charset="0"/>
                <a:cs typeface="Calibri" pitchFamily="34" charset="0"/>
              </a:rPr>
              <a:t>is</a:t>
            </a:r>
            <a:r>
              <a:rPr lang="fr-FR" sz="600" dirty="0">
                <a:latin typeface="Calibri" pitchFamily="34" charset="0"/>
                <a:cs typeface="Calibri" pitchFamily="34" charset="0"/>
              </a:rPr>
              <a:t> a real string, </a:t>
            </a:r>
            <a:r>
              <a:rPr lang="fr-FR" sz="600" dirty="0" err="1">
                <a:latin typeface="Calibri" pitchFamily="34" charset="0"/>
                <a:cs typeface="Calibri" pitchFamily="34" charset="0"/>
              </a:rPr>
              <a:t>parse</a:t>
            </a:r>
            <a:r>
              <a:rPr lang="fr-FR" sz="600" dirty="0">
                <a:latin typeface="Calibri" pitchFamily="34" charset="0"/>
                <a:cs typeface="Calibri" pitchFamily="34" charset="0"/>
              </a:rPr>
              <a:t> </a:t>
            </a:r>
            <a:r>
              <a:rPr lang="fr-FR" sz="600" dirty="0" err="1">
                <a:latin typeface="Calibri" pitchFamily="34" charset="0"/>
                <a:cs typeface="Calibri" pitchFamily="34" charset="0"/>
              </a:rPr>
              <a:t>it</a:t>
            </a:r>
            <a:r>
              <a:rPr lang="fr-FR" sz="600" dirty="0">
                <a:latin typeface="Calibri" pitchFamily="34" charset="0"/>
                <a:cs typeface="Calibri" pitchFamily="34" charset="0"/>
              </a:rPr>
              <a:t>:</a:t>
            </a:r>
          </a:p>
          <a:p>
            <a:endParaRPr lang="fr-FR" sz="600" dirty="0">
              <a:latin typeface="Calibri" pitchFamily="34" charset="0"/>
              <a:cs typeface="Calibri" pitchFamily="34" charset="0"/>
            </a:endParaRPr>
          </a:p>
          <a:p>
            <a:r>
              <a:rPr lang="fr-FR" sz="600" dirty="0">
                <a:latin typeface="Calibri" pitchFamily="34" charset="0"/>
                <a:cs typeface="Calibri" pitchFamily="34" charset="0"/>
              </a:rPr>
              <a:t>  if (</a:t>
            </a:r>
            <a:r>
              <a:rPr lang="fr-FR" sz="600" dirty="0" err="1">
                <a:latin typeface="Calibri" pitchFamily="34" charset="0"/>
                <a:cs typeface="Calibri" pitchFamily="34" charset="0"/>
              </a:rPr>
              <a:t>serialString</a:t>
            </a:r>
            <a:r>
              <a:rPr lang="fr-FR" sz="600" dirty="0">
                <a:latin typeface="Calibri" pitchFamily="34" charset="0"/>
                <a:cs typeface="Calibri" pitchFamily="34" charset="0"/>
              </a:rPr>
              <a:t> != </a:t>
            </a:r>
            <a:r>
              <a:rPr lang="fr-FR" sz="600" dirty="0" err="1">
                <a:latin typeface="Calibri" pitchFamily="34" charset="0"/>
                <a:cs typeface="Calibri" pitchFamily="34" charset="0"/>
              </a:rPr>
              <a:t>null</a:t>
            </a:r>
            <a:r>
              <a:rPr lang="fr-FR" sz="600" dirty="0">
                <a:latin typeface="Calibri" pitchFamily="34" charset="0"/>
                <a:cs typeface="Calibri" pitchFamily="34" charset="0"/>
              </a:rPr>
              <a:t>) {</a:t>
            </a:r>
          </a:p>
          <a:p>
            <a:r>
              <a:rPr lang="fr-FR" sz="600" dirty="0">
                <a:latin typeface="Calibri" pitchFamily="34" charset="0"/>
                <a:cs typeface="Calibri" pitchFamily="34" charset="0"/>
              </a:rPr>
              <a:t>    //</a:t>
            </a:r>
            <a:r>
              <a:rPr lang="fr-FR" sz="600" dirty="0" err="1">
                <a:latin typeface="Calibri" pitchFamily="34" charset="0"/>
                <a:cs typeface="Calibri" pitchFamily="34" charset="0"/>
              </a:rPr>
              <a:t>println</a:t>
            </a:r>
            <a:r>
              <a:rPr lang="fr-FR" sz="600" dirty="0">
                <a:latin typeface="Calibri" pitchFamily="34" charset="0"/>
                <a:cs typeface="Calibri" pitchFamily="34" charset="0"/>
              </a:rPr>
              <a:t>(</a:t>
            </a:r>
            <a:r>
              <a:rPr lang="fr-FR" sz="600" dirty="0" err="1">
                <a:latin typeface="Calibri" pitchFamily="34" charset="0"/>
                <a:cs typeface="Calibri" pitchFamily="34" charset="0"/>
              </a:rPr>
              <a:t>serialString</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println</a:t>
            </a:r>
            <a:r>
              <a:rPr lang="fr-FR" sz="600" dirty="0">
                <a:latin typeface="Calibri" pitchFamily="34" charset="0"/>
                <a:cs typeface="Calibri" pitchFamily="34" charset="0"/>
              </a:rPr>
              <a:t>(</a:t>
            </a:r>
            <a:r>
              <a:rPr lang="fr-FR" sz="600" dirty="0" err="1">
                <a:latin typeface="Calibri" pitchFamily="34" charset="0"/>
                <a:cs typeface="Calibri" pitchFamily="34" charset="0"/>
              </a:rPr>
              <a:t>serialString.charAt</a:t>
            </a:r>
            <a:r>
              <a:rPr lang="fr-FR" sz="600" dirty="0">
                <a:latin typeface="Calibri" pitchFamily="34" charset="0"/>
                <a:cs typeface="Calibri" pitchFamily="34" charset="0"/>
              </a:rPr>
              <a:t>(</a:t>
            </a:r>
            <a:r>
              <a:rPr lang="fr-FR" sz="600" dirty="0" err="1">
                <a:latin typeface="Calibri" pitchFamily="34" charset="0"/>
                <a:cs typeface="Calibri" pitchFamily="34" charset="0"/>
              </a:rPr>
              <a:t>serialString.length</a:t>
            </a:r>
            <a:r>
              <a:rPr lang="fr-FR" sz="600" dirty="0">
                <a:latin typeface="Calibri" pitchFamily="34" charset="0"/>
                <a:cs typeface="Calibri" pitchFamily="34" charset="0"/>
              </a:rPr>
              <a:t>()-3));</a:t>
            </a:r>
          </a:p>
          <a:p>
            <a:r>
              <a:rPr lang="fr-FR" sz="600" dirty="0">
                <a:latin typeface="Calibri" pitchFamily="34" charset="0"/>
                <a:cs typeface="Calibri" pitchFamily="34" charset="0"/>
              </a:rPr>
              <a:t>    // </a:t>
            </a:r>
            <a:r>
              <a:rPr lang="fr-FR" sz="600" dirty="0" err="1">
                <a:latin typeface="Calibri" pitchFamily="34" charset="0"/>
                <a:cs typeface="Calibri" pitchFamily="34" charset="0"/>
              </a:rPr>
              <a:t>println</a:t>
            </a:r>
            <a:r>
              <a:rPr lang="fr-FR" sz="600" dirty="0">
                <a:latin typeface="Calibri" pitchFamily="34" charset="0"/>
                <a:cs typeface="Calibri" pitchFamily="34" charset="0"/>
              </a:rPr>
              <a:t>(</a:t>
            </a:r>
            <a:r>
              <a:rPr lang="fr-FR" sz="600" dirty="0" err="1">
                <a:latin typeface="Calibri" pitchFamily="34" charset="0"/>
                <a:cs typeface="Calibri" pitchFamily="34" charset="0"/>
              </a:rPr>
              <a:t>serialString.charAt</a:t>
            </a:r>
            <a:r>
              <a:rPr lang="fr-FR" sz="600" dirty="0">
                <a:latin typeface="Calibri" pitchFamily="34" charset="0"/>
                <a:cs typeface="Calibri" pitchFamily="34" charset="0"/>
              </a:rPr>
              <a:t>(</a:t>
            </a:r>
            <a:r>
              <a:rPr lang="fr-FR" sz="600" dirty="0" err="1">
                <a:latin typeface="Calibri" pitchFamily="34" charset="0"/>
                <a:cs typeface="Calibri" pitchFamily="34" charset="0"/>
              </a:rPr>
              <a:t>serialString.length</a:t>
            </a:r>
            <a:r>
              <a:rPr lang="fr-FR" sz="600" dirty="0">
                <a:latin typeface="Calibri" pitchFamily="34" charset="0"/>
                <a:cs typeface="Calibri" pitchFamily="34" charset="0"/>
              </a:rPr>
              <a:t>()-2));</a:t>
            </a:r>
          </a:p>
          <a:p>
            <a:r>
              <a:rPr lang="fr-FR" sz="600" dirty="0">
                <a:latin typeface="Calibri" pitchFamily="34" charset="0"/>
                <a:cs typeface="Calibri" pitchFamily="34" charset="0"/>
              </a:rPr>
              <a:t>    // split </a:t>
            </a:r>
            <a:r>
              <a:rPr lang="fr-FR" sz="600" dirty="0" err="1">
                <a:latin typeface="Calibri" pitchFamily="34" charset="0"/>
                <a:cs typeface="Calibri" pitchFamily="34" charset="0"/>
              </a:rPr>
              <a:t>it</a:t>
            </a:r>
            <a:r>
              <a:rPr lang="fr-FR" sz="600" dirty="0">
                <a:latin typeface="Calibri" pitchFamily="34" charset="0"/>
                <a:cs typeface="Calibri" pitchFamily="34" charset="0"/>
              </a:rPr>
              <a:t> </a:t>
            </a:r>
            <a:r>
              <a:rPr lang="fr-FR" sz="600" dirty="0" err="1">
                <a:latin typeface="Calibri" pitchFamily="34" charset="0"/>
                <a:cs typeface="Calibri" pitchFamily="34" charset="0"/>
              </a:rPr>
              <a:t>into</a:t>
            </a:r>
            <a:r>
              <a:rPr lang="fr-FR" sz="600" dirty="0">
                <a:latin typeface="Calibri" pitchFamily="34" charset="0"/>
                <a:cs typeface="Calibri" pitchFamily="34" charset="0"/>
              </a:rPr>
              <a:t> </a:t>
            </a:r>
            <a:r>
              <a:rPr lang="fr-FR" sz="600" dirty="0" err="1">
                <a:latin typeface="Calibri" pitchFamily="34" charset="0"/>
                <a:cs typeface="Calibri" pitchFamily="34" charset="0"/>
              </a:rPr>
              <a:t>substrings</a:t>
            </a:r>
            <a:r>
              <a:rPr lang="fr-FR" sz="600" dirty="0">
                <a:latin typeface="Calibri" pitchFamily="34" charset="0"/>
                <a:cs typeface="Calibri" pitchFamily="34" charset="0"/>
              </a:rPr>
              <a:t> on the DELIM </a:t>
            </a:r>
            <a:r>
              <a:rPr lang="fr-FR" sz="600" dirty="0" err="1">
                <a:latin typeface="Calibri" pitchFamily="34" charset="0"/>
                <a:cs typeface="Calibri" pitchFamily="34" charset="0"/>
              </a:rPr>
              <a:t>character</a:t>
            </a:r>
            <a:r>
              <a:rPr lang="fr-FR" sz="600" dirty="0">
                <a:latin typeface="Calibri" pitchFamily="34" charset="0"/>
                <a:cs typeface="Calibri" pitchFamily="34" charset="0"/>
              </a:rPr>
              <a:t>:</a:t>
            </a:r>
          </a:p>
          <a:p>
            <a:r>
              <a:rPr lang="fr-FR" sz="600" dirty="0">
                <a:latin typeface="Calibri" pitchFamily="34" charset="0"/>
                <a:cs typeface="Calibri" pitchFamily="34" charset="0"/>
              </a:rPr>
              <a:t>    String[] </a:t>
            </a:r>
            <a:r>
              <a:rPr lang="fr-FR" sz="600" dirty="0" err="1">
                <a:latin typeface="Calibri" pitchFamily="34" charset="0"/>
                <a:cs typeface="Calibri" pitchFamily="34" charset="0"/>
              </a:rPr>
              <a:t>numbers</a:t>
            </a:r>
            <a:r>
              <a:rPr lang="fr-FR" sz="600" dirty="0">
                <a:latin typeface="Calibri" pitchFamily="34" charset="0"/>
                <a:cs typeface="Calibri" pitchFamily="34" charset="0"/>
              </a:rPr>
              <a:t> = split(</a:t>
            </a:r>
            <a:r>
              <a:rPr lang="fr-FR" sz="600" dirty="0" err="1">
                <a:latin typeface="Calibri" pitchFamily="34" charset="0"/>
                <a:cs typeface="Calibri" pitchFamily="34" charset="0"/>
              </a:rPr>
              <a:t>serialString</a:t>
            </a:r>
            <a:r>
              <a:rPr lang="fr-FR" sz="600" dirty="0">
                <a:latin typeface="Calibri" pitchFamily="34" charset="0"/>
                <a:cs typeface="Calibri" pitchFamily="34" charset="0"/>
              </a:rPr>
              <a:t>, DELIM);</a:t>
            </a:r>
          </a:p>
          <a:p>
            <a:r>
              <a:rPr lang="fr-FR" sz="600" dirty="0">
                <a:latin typeface="Calibri" pitchFamily="34" charset="0"/>
                <a:cs typeface="Calibri" pitchFamily="34" charset="0"/>
              </a:rPr>
              <a:t>    // </a:t>
            </a:r>
            <a:r>
              <a:rPr lang="fr-FR" sz="600" dirty="0" err="1">
                <a:latin typeface="Calibri" pitchFamily="34" charset="0"/>
                <a:cs typeface="Calibri" pitchFamily="34" charset="0"/>
              </a:rPr>
              <a:t>convert</a:t>
            </a:r>
            <a:r>
              <a:rPr lang="fr-FR" sz="600" dirty="0">
                <a:latin typeface="Calibri" pitchFamily="34" charset="0"/>
                <a:cs typeface="Calibri" pitchFamily="34" charset="0"/>
              </a:rPr>
              <a:t> </a:t>
            </a:r>
            <a:r>
              <a:rPr lang="fr-FR" sz="600" dirty="0" err="1">
                <a:latin typeface="Calibri" pitchFamily="34" charset="0"/>
                <a:cs typeface="Calibri" pitchFamily="34" charset="0"/>
              </a:rPr>
              <a:t>each</a:t>
            </a:r>
            <a:r>
              <a:rPr lang="fr-FR" sz="600" dirty="0">
                <a:latin typeface="Calibri" pitchFamily="34" charset="0"/>
                <a:cs typeface="Calibri" pitchFamily="34" charset="0"/>
              </a:rPr>
              <a:t> </a:t>
            </a:r>
            <a:r>
              <a:rPr lang="fr-FR" sz="600" dirty="0" err="1">
                <a:latin typeface="Calibri" pitchFamily="34" charset="0"/>
                <a:cs typeface="Calibri" pitchFamily="34" charset="0"/>
              </a:rPr>
              <a:t>subastring</a:t>
            </a:r>
            <a:r>
              <a:rPr lang="fr-FR" sz="600" dirty="0">
                <a:latin typeface="Calibri" pitchFamily="34" charset="0"/>
                <a:cs typeface="Calibri" pitchFamily="34" charset="0"/>
              </a:rPr>
              <a:t> </a:t>
            </a:r>
            <a:r>
              <a:rPr lang="fr-FR" sz="600" dirty="0" err="1">
                <a:latin typeface="Calibri" pitchFamily="34" charset="0"/>
                <a:cs typeface="Calibri" pitchFamily="34" charset="0"/>
              </a:rPr>
              <a:t>into</a:t>
            </a:r>
            <a:r>
              <a:rPr lang="fr-FR" sz="600" dirty="0">
                <a:latin typeface="Calibri" pitchFamily="34" charset="0"/>
                <a:cs typeface="Calibri" pitchFamily="34" charset="0"/>
              </a:rPr>
              <a:t> an </a:t>
            </a:r>
            <a:r>
              <a:rPr lang="fr-FR" sz="600" dirty="0" err="1">
                <a:latin typeface="Calibri" pitchFamily="34" charset="0"/>
                <a:cs typeface="Calibri" pitchFamily="34" charset="0"/>
              </a:rPr>
              <a:t>int</a:t>
            </a:r>
            <a:endParaRPr lang="fr-FR" sz="600" dirty="0">
              <a:latin typeface="Calibri" pitchFamily="34" charset="0"/>
              <a:cs typeface="Calibri" pitchFamily="34" charset="0"/>
            </a:endParaRPr>
          </a:p>
          <a:p>
            <a:r>
              <a:rPr lang="fr-FR" sz="600" dirty="0">
                <a:latin typeface="Calibri" pitchFamily="34" charset="0"/>
                <a:cs typeface="Calibri" pitchFamily="34" charset="0"/>
              </a:rPr>
              <a:t>    if (</a:t>
            </a:r>
            <a:r>
              <a:rPr lang="fr-FR" sz="600" dirty="0" err="1">
                <a:latin typeface="Calibri" pitchFamily="34" charset="0"/>
                <a:cs typeface="Calibri" pitchFamily="34" charset="0"/>
              </a:rPr>
              <a:t>numbers.length</a:t>
            </a:r>
            <a:r>
              <a:rPr lang="fr-FR" sz="600" dirty="0">
                <a:latin typeface="Calibri" pitchFamily="34" charset="0"/>
                <a:cs typeface="Calibri" pitchFamily="34" charset="0"/>
              </a:rPr>
              <a:t> == </a:t>
            </a:r>
            <a:r>
              <a:rPr lang="fr-FR" sz="600" dirty="0" err="1">
                <a:latin typeface="Calibri" pitchFamily="34" charset="0"/>
                <a:cs typeface="Calibri" pitchFamily="34" charset="0"/>
              </a:rPr>
              <a:t>sensorCount</a:t>
            </a:r>
            <a:r>
              <a:rPr lang="fr-FR" sz="600" dirty="0">
                <a:latin typeface="Calibri" pitchFamily="34" charset="0"/>
                <a:cs typeface="Calibri" pitchFamily="34" charset="0"/>
              </a:rPr>
              <a:t>) {</a:t>
            </a:r>
          </a:p>
          <a:p>
            <a:r>
              <a:rPr lang="fr-FR" sz="600" dirty="0">
                <a:latin typeface="Calibri" pitchFamily="34" charset="0"/>
                <a:cs typeface="Calibri" pitchFamily="34" charset="0"/>
              </a:rPr>
              <a:t>      for (</a:t>
            </a:r>
            <a:r>
              <a:rPr lang="fr-FR" sz="600" dirty="0" err="1">
                <a:latin typeface="Calibri" pitchFamily="34" charset="0"/>
                <a:cs typeface="Calibri" pitchFamily="34" charset="0"/>
              </a:rPr>
              <a:t>int</a:t>
            </a:r>
            <a:r>
              <a:rPr lang="fr-FR" sz="600" dirty="0">
                <a:latin typeface="Calibri" pitchFamily="34" charset="0"/>
                <a:cs typeface="Calibri" pitchFamily="34" charset="0"/>
              </a:rPr>
              <a:t> i = 0; i &lt; </a:t>
            </a:r>
            <a:r>
              <a:rPr lang="fr-FR" sz="600" dirty="0" err="1">
                <a:latin typeface="Calibri" pitchFamily="34" charset="0"/>
                <a:cs typeface="Calibri" pitchFamily="34" charset="0"/>
              </a:rPr>
              <a:t>numbers.length</a:t>
            </a:r>
            <a:r>
              <a:rPr lang="fr-FR" sz="600" dirty="0">
                <a:latin typeface="Calibri" pitchFamily="34" charset="0"/>
                <a:cs typeface="Calibri" pitchFamily="34" charset="0"/>
              </a:rPr>
              <a:t>; i++) {</a:t>
            </a:r>
          </a:p>
          <a:p>
            <a:r>
              <a:rPr lang="fr-FR" sz="600" dirty="0">
                <a:latin typeface="Calibri" pitchFamily="34" charset="0"/>
                <a:cs typeface="Calibri" pitchFamily="34" charset="0"/>
              </a:rPr>
              <a:t>        // </a:t>
            </a:r>
            <a:r>
              <a:rPr lang="fr-FR" sz="600" dirty="0" err="1">
                <a:latin typeface="Calibri" pitchFamily="34" charset="0"/>
                <a:cs typeface="Calibri" pitchFamily="34" charset="0"/>
              </a:rPr>
              <a:t>make</a:t>
            </a:r>
            <a:r>
              <a:rPr lang="fr-FR" sz="600" dirty="0">
                <a:latin typeface="Calibri" pitchFamily="34" charset="0"/>
                <a:cs typeface="Calibri" pitchFamily="34" charset="0"/>
              </a:rPr>
              <a:t> sure </a:t>
            </a:r>
            <a:r>
              <a:rPr lang="fr-FR" sz="600" dirty="0" err="1">
                <a:latin typeface="Calibri" pitchFamily="34" charset="0"/>
                <a:cs typeface="Calibri" pitchFamily="34" charset="0"/>
              </a:rPr>
              <a:t>you're</a:t>
            </a:r>
            <a:r>
              <a:rPr lang="fr-FR" sz="600" dirty="0">
                <a:latin typeface="Calibri" pitchFamily="34" charset="0"/>
                <a:cs typeface="Calibri" pitchFamily="34" charset="0"/>
              </a:rPr>
              <a:t> </a:t>
            </a:r>
            <a:r>
              <a:rPr lang="fr-FR" sz="600" dirty="0" err="1">
                <a:latin typeface="Calibri" pitchFamily="34" charset="0"/>
                <a:cs typeface="Calibri" pitchFamily="34" charset="0"/>
              </a:rPr>
              <a:t>only</a:t>
            </a:r>
            <a:r>
              <a:rPr lang="fr-FR" sz="600" dirty="0">
                <a:latin typeface="Calibri" pitchFamily="34" charset="0"/>
                <a:cs typeface="Calibri" pitchFamily="34" charset="0"/>
              </a:rPr>
              <a:t> </a:t>
            </a:r>
            <a:r>
              <a:rPr lang="fr-FR" sz="600" dirty="0" err="1">
                <a:latin typeface="Calibri" pitchFamily="34" charset="0"/>
                <a:cs typeface="Calibri" pitchFamily="34" charset="0"/>
              </a:rPr>
              <a:t>reading</a:t>
            </a:r>
            <a:r>
              <a:rPr lang="fr-FR" sz="600" dirty="0">
                <a:latin typeface="Calibri" pitchFamily="34" charset="0"/>
                <a:cs typeface="Calibri" pitchFamily="34" charset="0"/>
              </a:rPr>
              <a:t> as </a:t>
            </a:r>
            <a:r>
              <a:rPr lang="fr-FR" sz="600" dirty="0" err="1">
                <a:latin typeface="Calibri" pitchFamily="34" charset="0"/>
                <a:cs typeface="Calibri" pitchFamily="34" charset="0"/>
              </a:rPr>
              <a:t>many</a:t>
            </a:r>
            <a:r>
              <a:rPr lang="fr-FR" sz="600" dirty="0">
                <a:latin typeface="Calibri" pitchFamily="34" charset="0"/>
                <a:cs typeface="Calibri" pitchFamily="34" charset="0"/>
              </a:rPr>
              <a:t> </a:t>
            </a:r>
            <a:r>
              <a:rPr lang="fr-FR" sz="600" dirty="0" err="1">
                <a:latin typeface="Calibri" pitchFamily="34" charset="0"/>
                <a:cs typeface="Calibri" pitchFamily="34" charset="0"/>
              </a:rPr>
              <a:t>numbers</a:t>
            </a:r>
            <a:r>
              <a:rPr lang="fr-FR" sz="600" dirty="0">
                <a:latin typeface="Calibri" pitchFamily="34" charset="0"/>
                <a:cs typeface="Calibri" pitchFamily="34" charset="0"/>
              </a:rPr>
              <a:t> as</a:t>
            </a:r>
          </a:p>
          <a:p>
            <a:r>
              <a:rPr lang="fr-FR" sz="600" dirty="0">
                <a:latin typeface="Calibri" pitchFamily="34" charset="0"/>
                <a:cs typeface="Calibri" pitchFamily="34" charset="0"/>
              </a:rPr>
              <a:t>        // </a:t>
            </a:r>
            <a:r>
              <a:rPr lang="fr-FR" sz="600" dirty="0" err="1">
                <a:latin typeface="Calibri" pitchFamily="34" charset="0"/>
                <a:cs typeface="Calibri" pitchFamily="34" charset="0"/>
              </a:rPr>
              <a:t>you</a:t>
            </a:r>
            <a:r>
              <a:rPr lang="fr-FR" sz="600" dirty="0">
                <a:latin typeface="Calibri" pitchFamily="34" charset="0"/>
                <a:cs typeface="Calibri" pitchFamily="34" charset="0"/>
              </a:rPr>
              <a:t> </a:t>
            </a:r>
            <a:r>
              <a:rPr lang="fr-FR" sz="600" dirty="0" err="1">
                <a:latin typeface="Calibri" pitchFamily="34" charset="0"/>
                <a:cs typeface="Calibri" pitchFamily="34" charset="0"/>
              </a:rPr>
              <a:t>can</a:t>
            </a:r>
            <a:r>
              <a:rPr lang="fr-FR" sz="600" dirty="0">
                <a:latin typeface="Calibri" pitchFamily="34" charset="0"/>
                <a:cs typeface="Calibri" pitchFamily="34" charset="0"/>
              </a:rPr>
              <a:t> fit in the </a:t>
            </a:r>
            <a:r>
              <a:rPr lang="fr-FR" sz="600" dirty="0" err="1">
                <a:latin typeface="Calibri" pitchFamily="34" charset="0"/>
                <a:cs typeface="Calibri" pitchFamily="34" charset="0"/>
              </a:rPr>
              <a:t>array</a:t>
            </a:r>
            <a:r>
              <a:rPr lang="fr-FR" sz="600" dirty="0">
                <a:latin typeface="Calibri" pitchFamily="34" charset="0"/>
                <a:cs typeface="Calibri" pitchFamily="34" charset="0"/>
              </a:rPr>
              <a:t>:</a:t>
            </a:r>
          </a:p>
          <a:p>
            <a:r>
              <a:rPr lang="fr-FR" sz="600" dirty="0">
                <a:latin typeface="Calibri" pitchFamily="34" charset="0"/>
                <a:cs typeface="Calibri" pitchFamily="34" charset="0"/>
              </a:rPr>
              <a:t>        if (i &lt;= </a:t>
            </a:r>
            <a:r>
              <a:rPr lang="fr-FR" sz="600" dirty="0" err="1">
                <a:latin typeface="Calibri" pitchFamily="34" charset="0"/>
                <a:cs typeface="Calibri" pitchFamily="34" charset="0"/>
              </a:rPr>
              <a:t>sensorCount</a:t>
            </a:r>
            <a:r>
              <a:rPr lang="fr-FR" sz="600" dirty="0">
                <a:latin typeface="Calibri" pitchFamily="34" charset="0"/>
                <a:cs typeface="Calibri" pitchFamily="34" charset="0"/>
              </a:rPr>
              <a:t>) {</a:t>
            </a:r>
          </a:p>
          <a:p>
            <a:r>
              <a:rPr lang="fr-FR" sz="600" dirty="0">
                <a:latin typeface="Calibri" pitchFamily="34" charset="0"/>
                <a:cs typeface="Calibri" pitchFamily="34" charset="0"/>
              </a:rPr>
              <a:t>          // </a:t>
            </a:r>
            <a:r>
              <a:rPr lang="fr-FR" sz="600" dirty="0" err="1">
                <a:latin typeface="Calibri" pitchFamily="34" charset="0"/>
                <a:cs typeface="Calibri" pitchFamily="34" charset="0"/>
              </a:rPr>
              <a:t>trim</a:t>
            </a:r>
            <a:r>
              <a:rPr lang="fr-FR" sz="600" dirty="0">
                <a:latin typeface="Calibri" pitchFamily="34" charset="0"/>
                <a:cs typeface="Calibri" pitchFamily="34" charset="0"/>
              </a:rPr>
              <a:t> off </a:t>
            </a:r>
            <a:r>
              <a:rPr lang="fr-FR" sz="600" dirty="0" err="1">
                <a:latin typeface="Calibri" pitchFamily="34" charset="0"/>
                <a:cs typeface="Calibri" pitchFamily="34" charset="0"/>
              </a:rPr>
              <a:t>any</a:t>
            </a:r>
            <a:r>
              <a:rPr lang="fr-FR" sz="600" dirty="0">
                <a:latin typeface="Calibri" pitchFamily="34" charset="0"/>
                <a:cs typeface="Calibri" pitchFamily="34" charset="0"/>
              </a:rPr>
              <a:t> </a:t>
            </a:r>
            <a:r>
              <a:rPr lang="fr-FR" sz="600" dirty="0" err="1">
                <a:latin typeface="Calibri" pitchFamily="34" charset="0"/>
                <a:cs typeface="Calibri" pitchFamily="34" charset="0"/>
              </a:rPr>
              <a:t>whitespace</a:t>
            </a:r>
            <a:r>
              <a:rPr lang="fr-FR" sz="600" dirty="0">
                <a:latin typeface="Calibri" pitchFamily="34" charset="0"/>
                <a:cs typeface="Calibri" pitchFamily="34" charset="0"/>
              </a:rPr>
              <a:t> </a:t>
            </a:r>
            <a:r>
              <a:rPr lang="fr-FR" sz="600" dirty="0" err="1">
                <a:latin typeface="Calibri" pitchFamily="34" charset="0"/>
                <a:cs typeface="Calibri" pitchFamily="34" charset="0"/>
              </a:rPr>
              <a:t>from</a:t>
            </a:r>
            <a:r>
              <a:rPr lang="fr-FR" sz="600" dirty="0">
                <a:latin typeface="Calibri" pitchFamily="34" charset="0"/>
                <a:cs typeface="Calibri" pitchFamily="34" charset="0"/>
              </a:rPr>
              <a:t> the </a:t>
            </a:r>
            <a:r>
              <a:rPr lang="fr-FR" sz="600" dirty="0" err="1">
                <a:latin typeface="Calibri" pitchFamily="34" charset="0"/>
                <a:cs typeface="Calibri" pitchFamily="34" charset="0"/>
              </a:rPr>
              <a:t>substring</a:t>
            </a:r>
            <a:r>
              <a:rPr lang="fr-FR" sz="600" dirty="0">
                <a:latin typeface="Calibri" pitchFamily="34" charset="0"/>
                <a:cs typeface="Calibri" pitchFamily="34" charset="0"/>
              </a:rPr>
              <a:t>:</a:t>
            </a:r>
          </a:p>
          <a:p>
            <a:r>
              <a:rPr lang="fr-FR" sz="600" dirty="0">
                <a:latin typeface="Calibri" pitchFamily="34" charset="0"/>
                <a:cs typeface="Calibri" pitchFamily="34" charset="0"/>
              </a:rPr>
              <a:t>          </a:t>
            </a:r>
            <a:r>
              <a:rPr lang="fr-FR" sz="600" dirty="0" err="1">
                <a:latin typeface="Calibri" pitchFamily="34" charset="0"/>
                <a:cs typeface="Calibri" pitchFamily="34" charset="0"/>
              </a:rPr>
              <a:t>numbers</a:t>
            </a:r>
            <a:r>
              <a:rPr lang="fr-FR" sz="600" dirty="0">
                <a:latin typeface="Calibri" pitchFamily="34" charset="0"/>
                <a:cs typeface="Calibri" pitchFamily="34" charset="0"/>
              </a:rPr>
              <a:t>[i] = </a:t>
            </a:r>
            <a:r>
              <a:rPr lang="fr-FR" sz="600" dirty="0" err="1">
                <a:latin typeface="Calibri" pitchFamily="34" charset="0"/>
                <a:cs typeface="Calibri" pitchFamily="34" charset="0"/>
              </a:rPr>
              <a:t>trim</a:t>
            </a:r>
            <a:r>
              <a:rPr lang="fr-FR" sz="600" dirty="0">
                <a:latin typeface="Calibri" pitchFamily="34" charset="0"/>
                <a:cs typeface="Calibri" pitchFamily="34" charset="0"/>
              </a:rPr>
              <a:t>(</a:t>
            </a:r>
            <a:r>
              <a:rPr lang="fr-FR" sz="600" dirty="0" err="1">
                <a:latin typeface="Calibri" pitchFamily="34" charset="0"/>
                <a:cs typeface="Calibri" pitchFamily="34" charset="0"/>
              </a:rPr>
              <a:t>numbers</a:t>
            </a:r>
            <a:r>
              <a:rPr lang="fr-FR" sz="600" dirty="0">
                <a:latin typeface="Calibri" pitchFamily="34" charset="0"/>
                <a:cs typeface="Calibri" pitchFamily="34" charset="0"/>
              </a:rPr>
              <a:t>[i]);</a:t>
            </a:r>
          </a:p>
          <a:p>
            <a:r>
              <a:rPr lang="fr-FR" sz="600" dirty="0">
                <a:latin typeface="Calibri" pitchFamily="34" charset="0"/>
                <a:cs typeface="Calibri" pitchFamily="34" charset="0"/>
              </a:rPr>
              <a:t>          </a:t>
            </a:r>
            <a:r>
              <a:rPr lang="fr-FR" sz="600" dirty="0" err="1">
                <a:latin typeface="Calibri" pitchFamily="34" charset="0"/>
                <a:cs typeface="Calibri" pitchFamily="34" charset="0"/>
              </a:rPr>
              <a:t>sensorValues</a:t>
            </a:r>
            <a:r>
              <a:rPr lang="fr-FR" sz="600" dirty="0">
                <a:latin typeface="Calibri" pitchFamily="34" charset="0"/>
                <a:cs typeface="Calibri" pitchFamily="34" charset="0"/>
              </a:rPr>
              <a:t>[i] =  </a:t>
            </a:r>
            <a:r>
              <a:rPr lang="fr-FR" sz="600" dirty="0" err="1">
                <a:latin typeface="Calibri" pitchFamily="34" charset="0"/>
                <a:cs typeface="Calibri" pitchFamily="34" charset="0"/>
              </a:rPr>
              <a:t>float</a:t>
            </a:r>
            <a:r>
              <a:rPr lang="fr-FR" sz="600" dirty="0">
                <a:latin typeface="Calibri" pitchFamily="34" charset="0"/>
                <a:cs typeface="Calibri" pitchFamily="34" charset="0"/>
              </a:rPr>
              <a:t>(</a:t>
            </a:r>
            <a:r>
              <a:rPr lang="fr-FR" sz="600" dirty="0" err="1">
                <a:latin typeface="Calibri" pitchFamily="34" charset="0"/>
                <a:cs typeface="Calibri" pitchFamily="34" charset="0"/>
              </a:rPr>
              <a:t>numbers</a:t>
            </a:r>
            <a:r>
              <a:rPr lang="fr-FR" sz="600" dirty="0">
                <a:latin typeface="Calibri" pitchFamily="34" charset="0"/>
                <a:cs typeface="Calibri" pitchFamily="34" charset="0"/>
              </a:rPr>
              <a:t>[i]);</a:t>
            </a:r>
          </a:p>
          <a:p>
            <a:r>
              <a:rPr lang="fr-FR" sz="600" dirty="0">
                <a:latin typeface="Calibri" pitchFamily="34" charset="0"/>
                <a:cs typeface="Calibri" pitchFamily="34" charset="0"/>
              </a:rPr>
              <a:t>        }</a:t>
            </a:r>
          </a:p>
          <a:p>
            <a:r>
              <a:rPr lang="fr-FR" sz="600" dirty="0">
                <a:latin typeface="Calibri" pitchFamily="34" charset="0"/>
                <a:cs typeface="Calibri" pitchFamily="34" charset="0"/>
              </a:rPr>
              <a:t>        // </a:t>
            </a:r>
            <a:r>
              <a:rPr lang="fr-FR" sz="600" dirty="0" err="1">
                <a:latin typeface="Calibri" pitchFamily="34" charset="0"/>
                <a:cs typeface="Calibri" pitchFamily="34" charset="0"/>
              </a:rPr>
              <a:t>Things</a:t>
            </a:r>
            <a:r>
              <a:rPr lang="fr-FR" sz="600" dirty="0">
                <a:latin typeface="Calibri" pitchFamily="34" charset="0"/>
                <a:cs typeface="Calibri" pitchFamily="34" charset="0"/>
              </a:rPr>
              <a:t> </a:t>
            </a:r>
            <a:r>
              <a:rPr lang="fr-FR" sz="600" dirty="0" err="1">
                <a:latin typeface="Calibri" pitchFamily="34" charset="0"/>
                <a:cs typeface="Calibri" pitchFamily="34" charset="0"/>
              </a:rPr>
              <a:t>we</a:t>
            </a:r>
            <a:r>
              <a:rPr lang="fr-FR" sz="600" dirty="0">
                <a:latin typeface="Calibri" pitchFamily="34" charset="0"/>
                <a:cs typeface="Calibri" pitchFamily="34" charset="0"/>
              </a:rPr>
              <a:t> </a:t>
            </a:r>
            <a:r>
              <a:rPr lang="fr-FR" sz="600" dirty="0" err="1">
                <a:latin typeface="Calibri" pitchFamily="34" charset="0"/>
                <a:cs typeface="Calibri" pitchFamily="34" charset="0"/>
              </a:rPr>
              <a:t>don't</a:t>
            </a:r>
            <a:r>
              <a:rPr lang="fr-FR" sz="600" dirty="0">
                <a:latin typeface="Calibri" pitchFamily="34" charset="0"/>
                <a:cs typeface="Calibri" pitchFamily="34" charset="0"/>
              </a:rPr>
              <a:t> </a:t>
            </a:r>
            <a:r>
              <a:rPr lang="fr-FR" sz="600" dirty="0" err="1">
                <a:latin typeface="Calibri" pitchFamily="34" charset="0"/>
                <a:cs typeface="Calibri" pitchFamily="34" charset="0"/>
              </a:rPr>
              <a:t>handle</a:t>
            </a:r>
            <a:r>
              <a:rPr lang="fr-FR" sz="600" dirty="0">
                <a:latin typeface="Calibri" pitchFamily="34" charset="0"/>
                <a:cs typeface="Calibri" pitchFamily="34" charset="0"/>
              </a:rPr>
              <a:t> in </a:t>
            </a:r>
            <a:r>
              <a:rPr lang="fr-FR" sz="600" dirty="0" err="1">
                <a:latin typeface="Calibri" pitchFamily="34" charset="0"/>
                <a:cs typeface="Calibri" pitchFamily="34" charset="0"/>
              </a:rPr>
              <a:t>particular</a:t>
            </a:r>
            <a:r>
              <a:rPr lang="fr-FR" sz="600" dirty="0">
                <a:latin typeface="Calibri" pitchFamily="34" charset="0"/>
                <a:cs typeface="Calibri" pitchFamily="34" charset="0"/>
              </a:rPr>
              <a:t> </a:t>
            </a:r>
            <a:r>
              <a:rPr lang="fr-FR" sz="600" dirty="0" err="1">
                <a:latin typeface="Calibri" pitchFamily="34" charset="0"/>
                <a:cs typeface="Calibri" pitchFamily="34" charset="0"/>
              </a:rPr>
              <a:t>can</a:t>
            </a:r>
            <a:r>
              <a:rPr lang="fr-FR" sz="600" dirty="0">
                <a:latin typeface="Calibri" pitchFamily="34" charset="0"/>
                <a:cs typeface="Calibri" pitchFamily="34" charset="0"/>
              </a:rPr>
              <a:t> </a:t>
            </a:r>
            <a:r>
              <a:rPr lang="fr-FR" sz="600" dirty="0" err="1">
                <a:latin typeface="Calibri" pitchFamily="34" charset="0"/>
                <a:cs typeface="Calibri" pitchFamily="34" charset="0"/>
              </a:rPr>
              <a:t>get</a:t>
            </a:r>
            <a:r>
              <a:rPr lang="fr-FR" sz="600" dirty="0">
                <a:latin typeface="Calibri" pitchFamily="34" charset="0"/>
                <a:cs typeface="Calibri" pitchFamily="34" charset="0"/>
              </a:rPr>
              <a:t> output to the </a:t>
            </a:r>
            <a:r>
              <a:rPr lang="fr-FR" sz="600" dirty="0" err="1">
                <a:latin typeface="Calibri" pitchFamily="34" charset="0"/>
                <a:cs typeface="Calibri" pitchFamily="34" charset="0"/>
              </a:rPr>
              <a:t>text</a:t>
            </a:r>
            <a:r>
              <a:rPr lang="fr-FR" sz="600" dirty="0">
                <a:latin typeface="Calibri" pitchFamily="34" charset="0"/>
                <a:cs typeface="Calibri" pitchFamily="34" charset="0"/>
              </a:rPr>
              <a:t> </a:t>
            </a:r>
            <a:r>
              <a:rPr lang="fr-FR" sz="600" dirty="0" err="1">
                <a:latin typeface="Calibri" pitchFamily="34" charset="0"/>
                <a:cs typeface="Calibri" pitchFamily="34" charset="0"/>
              </a:rPr>
              <a:t>window</a:t>
            </a:r>
            <a:endParaRPr lang="fr-FR" sz="600" dirty="0">
              <a:latin typeface="Calibri" pitchFamily="34" charset="0"/>
              <a:cs typeface="Calibri" pitchFamily="34" charset="0"/>
            </a:endParaRPr>
          </a:p>
          <a:p>
            <a:r>
              <a:rPr lang="fr-FR" sz="600" dirty="0">
                <a:latin typeface="Calibri" pitchFamily="34" charset="0"/>
                <a:cs typeface="Calibri" pitchFamily="34" charset="0"/>
              </a:rPr>
              <a:t>        </a:t>
            </a:r>
            <a:r>
              <a:rPr lang="fr-FR" sz="600" dirty="0" err="1">
                <a:latin typeface="Calibri" pitchFamily="34" charset="0"/>
                <a:cs typeface="Calibri" pitchFamily="34" charset="0"/>
              </a:rPr>
              <a:t>print</a:t>
            </a:r>
            <a:r>
              <a:rPr lang="fr-FR" sz="600" dirty="0">
                <a:latin typeface="Calibri" pitchFamily="34" charset="0"/>
                <a:cs typeface="Calibri" pitchFamily="34" charset="0"/>
              </a:rPr>
              <a:t>(</a:t>
            </a:r>
            <a:r>
              <a:rPr lang="fr-FR" sz="600" dirty="0" err="1">
                <a:latin typeface="Calibri" pitchFamily="34" charset="0"/>
                <a:cs typeface="Calibri" pitchFamily="34" charset="0"/>
              </a:rPr>
              <a:t>serialString</a:t>
            </a:r>
            <a:r>
              <a:rPr lang="fr-FR" sz="600" dirty="0">
                <a:latin typeface="Calibri" pitchFamily="34" charset="0"/>
                <a:cs typeface="Calibri" pitchFamily="34" charset="0"/>
              </a:rPr>
              <a:t>);</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p>
          <a:p>
            <a:r>
              <a:rPr lang="fr-FR" sz="600" dirty="0">
                <a:latin typeface="Calibri" pitchFamily="34" charset="0"/>
                <a:cs typeface="Calibri" pitchFamily="34" charset="0"/>
              </a:rPr>
              <a:t>  }</a:t>
            </a:r>
          </a:p>
          <a:p>
            <a:r>
              <a:rPr lang="fr-FR" sz="600" dirty="0">
                <a:latin typeface="Calibri" pitchFamily="34" charset="0"/>
                <a:cs typeface="Calibri" pitchFamily="34" charset="0"/>
              </a:rPr>
              <a:t>}</a:t>
            </a:r>
          </a:p>
          <a:p>
            <a:endParaRPr lang="fr-FR" sz="600" dirty="0">
              <a:latin typeface="Calibri" pitchFamily="34" charset="0"/>
              <a:cs typeface="Calibri" pitchFamily="34" charset="0"/>
            </a:endParaRPr>
          </a:p>
        </p:txBody>
      </p:sp>
      <p:sp>
        <p:nvSpPr>
          <p:cNvPr id="7" name="Rectangle 6"/>
          <p:cNvSpPr/>
          <p:nvPr/>
        </p:nvSpPr>
        <p:spPr>
          <a:xfrm>
            <a:off x="5676897" y="6286520"/>
            <a:ext cx="3467103" cy="276999"/>
          </a:xfrm>
          <a:prstGeom prst="rect">
            <a:avLst/>
          </a:prstGeom>
        </p:spPr>
        <p:txBody>
          <a:bodyPr wrap="none">
            <a:spAutoFit/>
          </a:bodyPr>
          <a:lstStyle/>
          <a:p>
            <a:r>
              <a:rPr lang="fr-FR" sz="1200" b="1" dirty="0">
                <a:solidFill>
                  <a:srgbClr val="0070C0"/>
                </a:solidFill>
                <a:latin typeface="Calibri" pitchFamily="34" charset="0"/>
                <a:cs typeface="Calibri" pitchFamily="34" charset="0"/>
              </a:rPr>
              <a:t>http://arduino.cc/playground/Main/WiiChuckClass</a:t>
            </a: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3386" y="3438218"/>
            <a:ext cx="3156332" cy="2705426"/>
          </a:xfrm>
          <a:prstGeom prst="rect">
            <a:avLst/>
          </a:prstGeom>
          <a:noFill/>
          <a:ln w="9525">
            <a:noFill/>
            <a:miter lim="800000"/>
            <a:headEnd/>
            <a:tailEnd/>
          </a:ln>
          <a:effectLst/>
        </p:spPr>
      </p:pic>
      <p:sp>
        <p:nvSpPr>
          <p:cNvPr id="9" name="Rectangle 8"/>
          <p:cNvSpPr/>
          <p:nvPr/>
        </p:nvSpPr>
        <p:spPr>
          <a:xfrm>
            <a:off x="0" y="500042"/>
            <a:ext cx="8786874" cy="33855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Sketch PROCESSING: </a:t>
            </a:r>
          </a:p>
        </p:txBody>
      </p:sp>
      <p:pic>
        <p:nvPicPr>
          <p:cNvPr id="10" name="Image 9">
            <a:hlinkClick r:id="rId3" action="ppaction://hlinksldjump"/>
            <a:extLst>
              <a:ext uri="{FF2B5EF4-FFF2-40B4-BE49-F238E27FC236}">
                <a16:creationId xmlns:a16="http://schemas.microsoft.com/office/drawing/2014/main" id="{6B6EFE44-8C56-4427-82E8-F7B8055F0E2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283</a:t>
            </a:fld>
            <a:endParaRPr lang="fr-FR"/>
          </a:p>
        </p:txBody>
      </p:sp>
      <p:sp>
        <p:nvSpPr>
          <p:cNvPr id="4" name="Rectangle 3"/>
          <p:cNvSpPr>
            <a:spLocks noChangeArrowheads="1"/>
          </p:cNvSpPr>
          <p:nvPr/>
        </p:nvSpPr>
        <p:spPr bwMode="auto">
          <a:xfrm>
            <a:off x="1403648" y="3107814"/>
            <a:ext cx="6542194" cy="642372"/>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IV-2 ANDROID</a:t>
            </a:r>
          </a:p>
        </p:txBody>
      </p:sp>
      <p:pic>
        <p:nvPicPr>
          <p:cNvPr id="5" name="Image 4">
            <a:hlinkClick r:id="rId2" action="ppaction://hlinksldjump"/>
            <a:extLst>
              <a:ext uri="{FF2B5EF4-FFF2-40B4-BE49-F238E27FC236}">
                <a16:creationId xmlns:a16="http://schemas.microsoft.com/office/drawing/2014/main" id="{358E4C15-1C5D-4702-B407-29019BC7C6A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PROCESSING FOR ANDROID</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284</a:t>
            </a:fld>
            <a:endParaRPr lang="fr-FR"/>
          </a:p>
        </p:txBody>
      </p:sp>
      <p:sp>
        <p:nvSpPr>
          <p:cNvPr id="4" name="Rectangle 3"/>
          <p:cNvSpPr/>
          <p:nvPr/>
        </p:nvSpPr>
        <p:spPr>
          <a:xfrm>
            <a:off x="0" y="6309320"/>
            <a:ext cx="2545890" cy="246221"/>
          </a:xfrm>
          <a:prstGeom prst="rect">
            <a:avLst/>
          </a:prstGeom>
        </p:spPr>
        <p:txBody>
          <a:bodyPr wrap="none">
            <a:spAutoFit/>
          </a:bodyPr>
          <a:lstStyle/>
          <a:p>
            <a:r>
              <a:rPr lang="fr-FR" sz="1000" b="1" dirty="0">
                <a:latin typeface="Arial" pitchFamily="34" charset="0"/>
                <a:cs typeface="Arial" pitchFamily="34" charset="0"/>
              </a:rPr>
              <a:t>http://processing.org/tutorials/android/</a:t>
            </a:r>
          </a:p>
        </p:txBody>
      </p:sp>
      <p:sp>
        <p:nvSpPr>
          <p:cNvPr id="5" name="Rectangle 4"/>
          <p:cNvSpPr/>
          <p:nvPr/>
        </p:nvSpPr>
        <p:spPr>
          <a:xfrm>
            <a:off x="35496" y="548680"/>
            <a:ext cx="9108504" cy="523220"/>
          </a:xfrm>
          <a:prstGeom prst="rect">
            <a:avLst/>
          </a:prstGeom>
        </p:spPr>
        <p:txBody>
          <a:bodyPr wrap="square">
            <a:spAutoFit/>
          </a:bodyPr>
          <a:lstStyle/>
          <a:p>
            <a:r>
              <a:rPr lang="en-US" b="1" dirty="0">
                <a:solidFill>
                  <a:srgbClr val="0070C0"/>
                </a:solidFill>
                <a:latin typeface="Arial" pitchFamily="34" charset="0"/>
                <a:cs typeface="Arial" pitchFamily="34" charset="0"/>
              </a:rPr>
              <a:t>You can now use PROCESSING &gt; V2.0 to quickly create applications for mobile devices that use the Android operating system.</a:t>
            </a:r>
            <a:endParaRPr lang="fr-FR" b="1" dirty="0">
              <a:solidFill>
                <a:srgbClr val="0070C0"/>
              </a:solidFill>
              <a:latin typeface="Arial" pitchFamily="34" charset="0"/>
              <a:cs typeface="Arial" pitchFamily="34" charset="0"/>
            </a:endParaRPr>
          </a:p>
        </p:txBody>
      </p:sp>
      <p:pic>
        <p:nvPicPr>
          <p:cNvPr id="10" name="Image 9" descr="ProcessinDroid2-500x339.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07504" y="1124744"/>
            <a:ext cx="2448272" cy="2498520"/>
          </a:xfrm>
          <a:prstGeom prst="rect">
            <a:avLst/>
          </a:prstGeom>
        </p:spPr>
      </p:pic>
      <p:pic>
        <p:nvPicPr>
          <p:cNvPr id="7" name="Image 6" descr="Picture-1-500x3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2132856"/>
            <a:ext cx="3685132" cy="2240560"/>
          </a:xfrm>
          <a:prstGeom prst="rect">
            <a:avLst/>
          </a:prstGeom>
        </p:spPr>
      </p:pic>
      <p:pic>
        <p:nvPicPr>
          <p:cNvPr id="8" name="Image 7" descr="Picture-2-500x35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3212976"/>
            <a:ext cx="3685132" cy="2609074"/>
          </a:xfrm>
          <a:prstGeom prst="rect">
            <a:avLst/>
          </a:prstGeom>
        </p:spPr>
      </p:pic>
      <p:sp>
        <p:nvSpPr>
          <p:cNvPr id="11" name="Rectangle 10"/>
          <p:cNvSpPr/>
          <p:nvPr/>
        </p:nvSpPr>
        <p:spPr>
          <a:xfrm>
            <a:off x="35496" y="5805264"/>
            <a:ext cx="9073008" cy="307777"/>
          </a:xfrm>
          <a:prstGeom prst="rect">
            <a:avLst/>
          </a:prstGeom>
        </p:spPr>
        <p:txBody>
          <a:bodyPr wrap="square">
            <a:spAutoFit/>
          </a:bodyPr>
          <a:lstStyle/>
          <a:p>
            <a:r>
              <a:rPr lang="en-US" b="1" dirty="0">
                <a:solidFill>
                  <a:srgbClr val="0070C0"/>
                </a:solidFill>
                <a:latin typeface="Arial" pitchFamily="34" charset="0"/>
                <a:cs typeface="Arial" pitchFamily="34" charset="0"/>
              </a:rPr>
              <a:t>Note: you don't need to have an Android device to make these applications, using the software emulator.</a:t>
            </a:r>
            <a:endParaRPr lang="fr-FR" b="1" dirty="0">
              <a:solidFill>
                <a:srgbClr val="0070C0"/>
              </a:solidFill>
              <a:latin typeface="Arial" pitchFamily="34" charset="0"/>
              <a:cs typeface="Arial" pitchFamily="34" charset="0"/>
            </a:endParaRPr>
          </a:p>
        </p:txBody>
      </p:sp>
      <p:pic>
        <p:nvPicPr>
          <p:cNvPr id="12" name="Image 11">
            <a:hlinkClick r:id="rId5" action="ppaction://hlinksldjump"/>
            <a:extLst>
              <a:ext uri="{FF2B5EF4-FFF2-40B4-BE49-F238E27FC236}">
                <a16:creationId xmlns:a16="http://schemas.microsoft.com/office/drawing/2014/main" id="{A7ACFBB7-B73E-417A-975A-3EB67B0191E8}"/>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PROCESSING FOR ANDROID: « HELLO WORLD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285</a:t>
            </a:fld>
            <a:endParaRPr lang="fr-FR"/>
          </a:p>
        </p:txBody>
      </p:sp>
      <p:pic>
        <p:nvPicPr>
          <p:cNvPr id="4" name="Image 3" descr="P5AndroidSimple-500x375.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6056" y="3861048"/>
            <a:ext cx="3303826" cy="2477870"/>
          </a:xfrm>
          <a:prstGeom prst="rect">
            <a:avLst/>
          </a:prstGeom>
        </p:spPr>
      </p:pic>
      <p:pic>
        <p:nvPicPr>
          <p:cNvPr id="5" name="Image 4" descr="Picture-5-500x46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2" y="764704"/>
            <a:ext cx="3303826" cy="3059344"/>
          </a:xfrm>
          <a:prstGeom prst="rect">
            <a:avLst/>
          </a:prstGeom>
        </p:spPr>
      </p:pic>
      <p:pic>
        <p:nvPicPr>
          <p:cNvPr id="6" name="Image 5" descr="Picture-4-500x413.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79512" y="764704"/>
            <a:ext cx="4464496" cy="3672408"/>
          </a:xfrm>
          <a:prstGeom prst="rect">
            <a:avLst/>
          </a:prstGeom>
        </p:spPr>
      </p:pic>
      <p:pic>
        <p:nvPicPr>
          <p:cNvPr id="7" name="Image 6">
            <a:hlinkClick r:id="rId5" action="ppaction://hlinksldjump"/>
            <a:extLst>
              <a:ext uri="{FF2B5EF4-FFF2-40B4-BE49-F238E27FC236}">
                <a16:creationId xmlns:a16="http://schemas.microsoft.com/office/drawing/2014/main" id="{156B3623-1E91-4E89-9D22-0652D2221F3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PROCESSING FOR ANDROID: A BIT OF INTERACTIVITY</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286</a:t>
            </a:fld>
            <a:endParaRPr lang="fr-FR"/>
          </a:p>
        </p:txBody>
      </p:sp>
      <p:sp>
        <p:nvSpPr>
          <p:cNvPr id="4" name="Rectangle 3"/>
          <p:cNvSpPr/>
          <p:nvPr/>
        </p:nvSpPr>
        <p:spPr>
          <a:xfrm>
            <a:off x="-36512" y="476672"/>
            <a:ext cx="7632848" cy="6355586"/>
          </a:xfrm>
          <a:prstGeom prst="rect">
            <a:avLst/>
          </a:prstGeom>
        </p:spPr>
        <p:txBody>
          <a:bodyPr wrap="square">
            <a:spAutoFit/>
          </a:bodyPr>
          <a:lstStyle/>
          <a:p>
            <a:r>
              <a:rPr lang="en-US" sz="1100" b="1" dirty="0">
                <a:latin typeface="Arial" pitchFamily="34" charset="0"/>
                <a:cs typeface="Arial" pitchFamily="34" charset="0"/>
              </a:rPr>
              <a:t>/* World's simplest Android App!</a:t>
            </a:r>
          </a:p>
          <a:p>
            <a:r>
              <a:rPr lang="en-US" sz="1100" b="1" dirty="0">
                <a:latin typeface="Arial" pitchFamily="34" charset="0"/>
                <a:cs typeface="Arial" pitchFamily="34" charset="0"/>
                <a:hlinkClick r:id="rId2"/>
              </a:rPr>
              <a:t>blprnt@blprnt.com</a:t>
            </a:r>
            <a:r>
              <a:rPr lang="en-US" sz="1100" b="1" dirty="0">
                <a:latin typeface="Arial" pitchFamily="34" charset="0"/>
                <a:cs typeface="Arial" pitchFamily="34" charset="0"/>
              </a:rPr>
              <a:t> Sept 25, 2010  */</a:t>
            </a:r>
          </a:p>
          <a:p>
            <a:r>
              <a:rPr lang="en-US" sz="1100" b="1" dirty="0">
                <a:latin typeface="Arial" pitchFamily="34" charset="0"/>
                <a:cs typeface="Arial" pitchFamily="34" charset="0"/>
              </a:rPr>
              <a:t> </a:t>
            </a:r>
          </a:p>
          <a:p>
            <a:r>
              <a:rPr lang="en-US" sz="1100" b="1" dirty="0">
                <a:latin typeface="Arial" pitchFamily="34" charset="0"/>
                <a:cs typeface="Arial" pitchFamily="34" charset="0"/>
              </a:rPr>
              <a:t>//Build a container to hold the current rotation of the box</a:t>
            </a:r>
          </a:p>
          <a:p>
            <a:r>
              <a:rPr lang="en-US" sz="1100" b="1" dirty="0">
                <a:latin typeface="Arial" pitchFamily="34" charset="0"/>
                <a:cs typeface="Arial" pitchFamily="34" charset="0"/>
              </a:rPr>
              <a:t>float </a:t>
            </a:r>
            <a:r>
              <a:rPr lang="en-US" sz="1100" b="1" dirty="0" err="1">
                <a:latin typeface="Arial" pitchFamily="34" charset="0"/>
                <a:cs typeface="Arial" pitchFamily="34" charset="0"/>
              </a:rPr>
              <a:t>boxRotation</a:t>
            </a:r>
            <a:r>
              <a:rPr lang="en-US" sz="1100" b="1" dirty="0">
                <a:latin typeface="Arial" pitchFamily="34" charset="0"/>
                <a:cs typeface="Arial" pitchFamily="34" charset="0"/>
              </a:rPr>
              <a:t> = 0;</a:t>
            </a:r>
          </a:p>
          <a:p>
            <a:r>
              <a:rPr lang="en-US" sz="1100" b="1" dirty="0">
                <a:latin typeface="Arial" pitchFamily="34" charset="0"/>
                <a:cs typeface="Arial" pitchFamily="34" charset="0"/>
              </a:rPr>
              <a:t> </a:t>
            </a:r>
          </a:p>
          <a:p>
            <a:r>
              <a:rPr lang="en-US" sz="1100" b="1" dirty="0">
                <a:latin typeface="Arial" pitchFamily="34" charset="0"/>
                <a:cs typeface="Arial" pitchFamily="34" charset="0"/>
              </a:rPr>
              <a:t>void setup() {</a:t>
            </a:r>
          </a:p>
          <a:p>
            <a:r>
              <a:rPr lang="en-US" sz="1100" b="1" dirty="0">
                <a:latin typeface="Arial" pitchFamily="34" charset="0"/>
                <a:cs typeface="Arial" pitchFamily="34" charset="0"/>
              </a:rPr>
              <a:t>  //Set the size of the screen (this is not really necessary in Android mode, but we'll do it anyway)</a:t>
            </a:r>
          </a:p>
          <a:p>
            <a:r>
              <a:rPr lang="en-US" sz="1100" b="1" dirty="0">
                <a:latin typeface="Arial" pitchFamily="34" charset="0"/>
                <a:cs typeface="Arial" pitchFamily="34" charset="0"/>
              </a:rPr>
              <a:t>  size(480,800);</a:t>
            </a:r>
          </a:p>
          <a:p>
            <a:r>
              <a:rPr lang="en-US" sz="1100" b="1" dirty="0">
                <a:latin typeface="Arial" pitchFamily="34" charset="0"/>
                <a:cs typeface="Arial" pitchFamily="34" charset="0"/>
              </a:rPr>
              <a:t>  //Turn on smoothing to make everything pretty.</a:t>
            </a:r>
          </a:p>
          <a:p>
            <a:r>
              <a:rPr lang="en-US" sz="1100" b="1" dirty="0">
                <a:latin typeface="Arial" pitchFamily="34" charset="0"/>
                <a:cs typeface="Arial" pitchFamily="34" charset="0"/>
              </a:rPr>
              <a:t>  smooth();</a:t>
            </a:r>
          </a:p>
          <a:p>
            <a:r>
              <a:rPr lang="en-US" sz="1100" b="1" dirty="0">
                <a:latin typeface="Arial" pitchFamily="34" charset="0"/>
                <a:cs typeface="Arial" pitchFamily="34" charset="0"/>
              </a:rPr>
              <a:t>  //Set the fill and stroke </a:t>
            </a:r>
            <a:r>
              <a:rPr lang="en-US" sz="1100" b="1" dirty="0" err="1">
                <a:latin typeface="Arial" pitchFamily="34" charset="0"/>
                <a:cs typeface="Arial" pitchFamily="34" charset="0"/>
              </a:rPr>
              <a:t>colour</a:t>
            </a:r>
            <a:r>
              <a:rPr lang="en-US" sz="1100" b="1" dirty="0">
                <a:latin typeface="Arial" pitchFamily="34" charset="0"/>
                <a:cs typeface="Arial" pitchFamily="34" charset="0"/>
              </a:rPr>
              <a:t> for the box and circle</a:t>
            </a:r>
          </a:p>
          <a:p>
            <a:r>
              <a:rPr lang="en-US" sz="1100" b="1" dirty="0">
                <a:latin typeface="Arial" pitchFamily="34" charset="0"/>
                <a:cs typeface="Arial" pitchFamily="34" charset="0"/>
              </a:rPr>
              <a:t>  fill(255);</a:t>
            </a:r>
          </a:p>
          <a:p>
            <a:r>
              <a:rPr lang="en-US" sz="1100" b="1" dirty="0">
                <a:latin typeface="Arial" pitchFamily="34" charset="0"/>
                <a:cs typeface="Arial" pitchFamily="34" charset="0"/>
              </a:rPr>
              <a:t>  stroke(255);</a:t>
            </a:r>
          </a:p>
          <a:p>
            <a:r>
              <a:rPr lang="en-US" sz="1100" b="1" dirty="0">
                <a:latin typeface="Arial" pitchFamily="34" charset="0"/>
                <a:cs typeface="Arial" pitchFamily="34" charset="0"/>
              </a:rPr>
              <a:t>  //Tell the rectangles to draw from the center point (the default is the TL corner)</a:t>
            </a:r>
          </a:p>
          <a:p>
            <a:r>
              <a:rPr lang="en-US" sz="1100" b="1" dirty="0">
                <a:latin typeface="Arial" pitchFamily="34" charset="0"/>
                <a:cs typeface="Arial" pitchFamily="34" charset="0"/>
              </a:rPr>
              <a:t>  </a:t>
            </a:r>
            <a:r>
              <a:rPr lang="en-US" sz="1100" b="1" dirty="0" err="1">
                <a:latin typeface="Arial" pitchFamily="34" charset="0"/>
                <a:cs typeface="Arial" pitchFamily="34" charset="0"/>
              </a:rPr>
              <a:t>rectMode</a:t>
            </a:r>
            <a:r>
              <a:rPr lang="en-US" sz="1100" b="1" dirty="0">
                <a:latin typeface="Arial" pitchFamily="34" charset="0"/>
                <a:cs typeface="Arial" pitchFamily="34" charset="0"/>
              </a:rPr>
              <a:t>(CENTER);</a:t>
            </a:r>
          </a:p>
          <a:p>
            <a:r>
              <a:rPr lang="en-US" sz="1100" b="1" dirty="0">
                <a:latin typeface="Arial" pitchFamily="34" charset="0"/>
                <a:cs typeface="Arial" pitchFamily="34" charset="0"/>
              </a:rPr>
              <a:t> };</a:t>
            </a:r>
          </a:p>
          <a:p>
            <a:r>
              <a:rPr lang="en-US" sz="1100" b="1" dirty="0">
                <a:latin typeface="Arial" pitchFamily="34" charset="0"/>
                <a:cs typeface="Arial" pitchFamily="34" charset="0"/>
              </a:rPr>
              <a:t> </a:t>
            </a:r>
          </a:p>
          <a:p>
            <a:r>
              <a:rPr lang="en-US" sz="1100" b="1" dirty="0">
                <a:latin typeface="Arial" pitchFamily="34" charset="0"/>
                <a:cs typeface="Arial" pitchFamily="34" charset="0"/>
              </a:rPr>
              <a:t>void draw() {</a:t>
            </a:r>
          </a:p>
          <a:p>
            <a:r>
              <a:rPr lang="en-US" sz="1100" b="1" dirty="0">
                <a:latin typeface="Arial" pitchFamily="34" charset="0"/>
                <a:cs typeface="Arial" pitchFamily="34" charset="0"/>
              </a:rPr>
              <a:t>  //Set the background </a:t>
            </a:r>
            <a:r>
              <a:rPr lang="en-US" sz="1100" b="1" dirty="0" err="1">
                <a:latin typeface="Arial" pitchFamily="34" charset="0"/>
                <a:cs typeface="Arial" pitchFamily="34" charset="0"/>
              </a:rPr>
              <a:t>colour</a:t>
            </a:r>
            <a:r>
              <a:rPr lang="en-US" sz="1100" b="1" dirty="0">
                <a:latin typeface="Arial" pitchFamily="34" charset="0"/>
                <a:cs typeface="Arial" pitchFamily="34" charset="0"/>
              </a:rPr>
              <a:t>, which gets more red </a:t>
            </a:r>
          </a:p>
          <a:p>
            <a:r>
              <a:rPr lang="en-US" sz="1100" b="1" dirty="0">
                <a:latin typeface="Arial" pitchFamily="34" charset="0"/>
                <a:cs typeface="Arial" pitchFamily="34" charset="0"/>
              </a:rPr>
              <a:t>as we move our finger down the screen.</a:t>
            </a:r>
          </a:p>
          <a:p>
            <a:r>
              <a:rPr lang="en-US" sz="1100" b="1" dirty="0">
                <a:latin typeface="Arial" pitchFamily="34" charset="0"/>
                <a:cs typeface="Arial" pitchFamily="34" charset="0"/>
              </a:rPr>
              <a:t>  background(</a:t>
            </a:r>
            <a:r>
              <a:rPr lang="en-US" sz="1100" b="1" dirty="0" err="1">
                <a:latin typeface="Arial" pitchFamily="34" charset="0"/>
                <a:cs typeface="Arial" pitchFamily="34" charset="0"/>
              </a:rPr>
              <a:t>mouseY</a:t>
            </a:r>
            <a:r>
              <a:rPr lang="en-US" sz="1100" b="1" dirty="0">
                <a:latin typeface="Arial" pitchFamily="34" charset="0"/>
                <a:cs typeface="Arial" pitchFamily="34" charset="0"/>
              </a:rPr>
              <a:t> * (255.0/800), 100, 0);</a:t>
            </a:r>
          </a:p>
          <a:p>
            <a:r>
              <a:rPr lang="en-US" sz="1100" b="1" dirty="0">
                <a:latin typeface="Arial" pitchFamily="34" charset="0"/>
                <a:cs typeface="Arial" pitchFamily="34" charset="0"/>
              </a:rPr>
              <a:t>  //</a:t>
            </a:r>
            <a:r>
              <a:rPr lang="en-US" sz="1100" b="1" dirty="0" err="1">
                <a:latin typeface="Arial" pitchFamily="34" charset="0"/>
                <a:cs typeface="Arial" pitchFamily="34" charset="0"/>
              </a:rPr>
              <a:t>Chane</a:t>
            </a:r>
            <a:r>
              <a:rPr lang="en-US" sz="1100" b="1" dirty="0">
                <a:latin typeface="Arial" pitchFamily="34" charset="0"/>
                <a:cs typeface="Arial" pitchFamily="34" charset="0"/>
              </a:rPr>
              <a:t> our box rotation depending on how our finger has moved right-to-left</a:t>
            </a:r>
          </a:p>
          <a:p>
            <a:r>
              <a:rPr lang="en-US" sz="1100" b="1" dirty="0">
                <a:latin typeface="Arial" pitchFamily="34" charset="0"/>
                <a:cs typeface="Arial" pitchFamily="34" charset="0"/>
              </a:rPr>
              <a:t>  </a:t>
            </a:r>
            <a:r>
              <a:rPr lang="en-US" sz="1100" b="1" dirty="0" err="1">
                <a:latin typeface="Arial" pitchFamily="34" charset="0"/>
                <a:cs typeface="Arial" pitchFamily="34" charset="0"/>
              </a:rPr>
              <a:t>boxRotation</a:t>
            </a:r>
            <a:r>
              <a:rPr lang="en-US" sz="1100" b="1" dirty="0">
                <a:latin typeface="Arial" pitchFamily="34" charset="0"/>
                <a:cs typeface="Arial" pitchFamily="34" charset="0"/>
              </a:rPr>
              <a:t> += (float) (</a:t>
            </a:r>
            <a:r>
              <a:rPr lang="en-US" sz="1100" b="1" dirty="0" err="1">
                <a:latin typeface="Arial" pitchFamily="34" charset="0"/>
                <a:cs typeface="Arial" pitchFamily="34" charset="0"/>
              </a:rPr>
              <a:t>pmouseX</a:t>
            </a:r>
            <a:r>
              <a:rPr lang="en-US" sz="1100" b="1" dirty="0">
                <a:latin typeface="Arial" pitchFamily="34" charset="0"/>
                <a:cs typeface="Arial" pitchFamily="34" charset="0"/>
              </a:rPr>
              <a:t> - </a:t>
            </a:r>
            <a:r>
              <a:rPr lang="en-US" sz="1100" b="1" dirty="0" err="1">
                <a:latin typeface="Arial" pitchFamily="34" charset="0"/>
                <a:cs typeface="Arial" pitchFamily="34" charset="0"/>
              </a:rPr>
              <a:t>mouseX</a:t>
            </a:r>
            <a:r>
              <a:rPr lang="en-US" sz="1100" b="1" dirty="0">
                <a:latin typeface="Arial" pitchFamily="34" charset="0"/>
                <a:cs typeface="Arial" pitchFamily="34" charset="0"/>
              </a:rPr>
              <a:t>)/100;</a:t>
            </a:r>
          </a:p>
          <a:p>
            <a:r>
              <a:rPr lang="en-US" sz="1100" b="1" dirty="0">
                <a:latin typeface="Arial" pitchFamily="34" charset="0"/>
                <a:cs typeface="Arial" pitchFamily="34" charset="0"/>
              </a:rPr>
              <a:t> </a:t>
            </a:r>
          </a:p>
          <a:p>
            <a:r>
              <a:rPr lang="en-US" sz="1100" b="1" dirty="0">
                <a:latin typeface="Arial" pitchFamily="34" charset="0"/>
                <a:cs typeface="Arial" pitchFamily="34" charset="0"/>
              </a:rPr>
              <a:t>  //Draw the ball-and-stick</a:t>
            </a:r>
          </a:p>
          <a:p>
            <a:r>
              <a:rPr lang="en-US" sz="1100" b="1" dirty="0">
                <a:latin typeface="Arial" pitchFamily="34" charset="0"/>
                <a:cs typeface="Arial" pitchFamily="34" charset="0"/>
              </a:rPr>
              <a:t>  line(width/2, height/2, </a:t>
            </a:r>
            <a:r>
              <a:rPr lang="en-US" sz="1100" b="1" dirty="0" err="1">
                <a:latin typeface="Arial" pitchFamily="34" charset="0"/>
                <a:cs typeface="Arial" pitchFamily="34" charset="0"/>
              </a:rPr>
              <a:t>mouseX</a:t>
            </a:r>
            <a:r>
              <a:rPr lang="en-US" sz="1100" b="1" dirty="0">
                <a:latin typeface="Arial" pitchFamily="34" charset="0"/>
                <a:cs typeface="Arial" pitchFamily="34" charset="0"/>
              </a:rPr>
              <a:t>, </a:t>
            </a:r>
            <a:r>
              <a:rPr lang="en-US" sz="1100" b="1" dirty="0" err="1">
                <a:latin typeface="Arial" pitchFamily="34" charset="0"/>
                <a:cs typeface="Arial" pitchFamily="34" charset="0"/>
              </a:rPr>
              <a:t>mouseY</a:t>
            </a:r>
            <a:r>
              <a:rPr lang="en-US" sz="1100" b="1" dirty="0">
                <a:latin typeface="Arial" pitchFamily="34" charset="0"/>
                <a:cs typeface="Arial" pitchFamily="34" charset="0"/>
              </a:rPr>
              <a:t>);</a:t>
            </a:r>
          </a:p>
          <a:p>
            <a:r>
              <a:rPr lang="en-US" sz="1100" b="1" dirty="0">
                <a:latin typeface="Arial" pitchFamily="34" charset="0"/>
                <a:cs typeface="Arial" pitchFamily="34" charset="0"/>
              </a:rPr>
              <a:t>  ellipse(</a:t>
            </a:r>
            <a:r>
              <a:rPr lang="en-US" sz="1100" b="1" dirty="0" err="1">
                <a:latin typeface="Arial" pitchFamily="34" charset="0"/>
                <a:cs typeface="Arial" pitchFamily="34" charset="0"/>
              </a:rPr>
              <a:t>mouseX</a:t>
            </a:r>
            <a:r>
              <a:rPr lang="en-US" sz="1100" b="1" dirty="0">
                <a:latin typeface="Arial" pitchFamily="34" charset="0"/>
                <a:cs typeface="Arial" pitchFamily="34" charset="0"/>
              </a:rPr>
              <a:t>, </a:t>
            </a:r>
            <a:r>
              <a:rPr lang="en-US" sz="1100" b="1" dirty="0" err="1">
                <a:latin typeface="Arial" pitchFamily="34" charset="0"/>
                <a:cs typeface="Arial" pitchFamily="34" charset="0"/>
              </a:rPr>
              <a:t>mouseY</a:t>
            </a:r>
            <a:r>
              <a:rPr lang="en-US" sz="1100" b="1" dirty="0">
                <a:latin typeface="Arial" pitchFamily="34" charset="0"/>
                <a:cs typeface="Arial" pitchFamily="34" charset="0"/>
              </a:rPr>
              <a:t>, 40, 40);</a:t>
            </a:r>
          </a:p>
          <a:p>
            <a:r>
              <a:rPr lang="en-US" sz="1100" b="1" dirty="0">
                <a:latin typeface="Arial" pitchFamily="34" charset="0"/>
                <a:cs typeface="Arial" pitchFamily="34" charset="0"/>
              </a:rPr>
              <a:t> </a:t>
            </a:r>
          </a:p>
          <a:p>
            <a:r>
              <a:rPr lang="en-US" sz="1100" b="1" dirty="0">
                <a:latin typeface="Arial" pitchFamily="34" charset="0"/>
                <a:cs typeface="Arial" pitchFamily="34" charset="0"/>
              </a:rPr>
              <a:t>  //Draw the box</a:t>
            </a:r>
          </a:p>
          <a:p>
            <a:r>
              <a:rPr lang="en-US" sz="1100" b="1" dirty="0">
                <a:latin typeface="Arial" pitchFamily="34" charset="0"/>
                <a:cs typeface="Arial" pitchFamily="34" charset="0"/>
              </a:rPr>
              <a:t>  </a:t>
            </a:r>
            <a:r>
              <a:rPr lang="en-US" sz="1100" b="1" dirty="0" err="1">
                <a:latin typeface="Arial" pitchFamily="34" charset="0"/>
                <a:cs typeface="Arial" pitchFamily="34" charset="0"/>
              </a:rPr>
              <a:t>pushMatrix</a:t>
            </a:r>
            <a:r>
              <a:rPr lang="en-US" sz="1100" b="1" dirty="0">
                <a:latin typeface="Arial" pitchFamily="34" charset="0"/>
                <a:cs typeface="Arial" pitchFamily="34" charset="0"/>
              </a:rPr>
              <a:t>();</a:t>
            </a:r>
          </a:p>
          <a:p>
            <a:r>
              <a:rPr lang="en-US" sz="1100" b="1" dirty="0">
                <a:latin typeface="Arial" pitchFamily="34" charset="0"/>
                <a:cs typeface="Arial" pitchFamily="34" charset="0"/>
              </a:rPr>
              <a:t>    translate(width/2, height/2);</a:t>
            </a:r>
          </a:p>
          <a:p>
            <a:r>
              <a:rPr lang="en-US" sz="1100" b="1" dirty="0">
                <a:latin typeface="Arial" pitchFamily="34" charset="0"/>
                <a:cs typeface="Arial" pitchFamily="34" charset="0"/>
              </a:rPr>
              <a:t>    rotate(</a:t>
            </a:r>
            <a:r>
              <a:rPr lang="en-US" sz="1100" b="1" dirty="0" err="1">
                <a:latin typeface="Arial" pitchFamily="34" charset="0"/>
                <a:cs typeface="Arial" pitchFamily="34" charset="0"/>
              </a:rPr>
              <a:t>boxRotation</a:t>
            </a:r>
            <a:r>
              <a:rPr lang="en-US" sz="1100" b="1" dirty="0">
                <a:latin typeface="Arial" pitchFamily="34" charset="0"/>
                <a:cs typeface="Arial" pitchFamily="34" charset="0"/>
              </a:rPr>
              <a:t>);</a:t>
            </a:r>
          </a:p>
          <a:p>
            <a:r>
              <a:rPr lang="en-US" sz="1100" b="1" dirty="0">
                <a:latin typeface="Arial" pitchFamily="34" charset="0"/>
                <a:cs typeface="Arial" pitchFamily="34" charset="0"/>
              </a:rPr>
              <a:t>    </a:t>
            </a:r>
            <a:r>
              <a:rPr lang="en-US" sz="1100" b="1" dirty="0" err="1">
                <a:latin typeface="Arial" pitchFamily="34" charset="0"/>
                <a:cs typeface="Arial" pitchFamily="34" charset="0"/>
              </a:rPr>
              <a:t>rect</a:t>
            </a:r>
            <a:r>
              <a:rPr lang="en-US" sz="1100" b="1" dirty="0">
                <a:latin typeface="Arial" pitchFamily="34" charset="0"/>
                <a:cs typeface="Arial" pitchFamily="34" charset="0"/>
              </a:rPr>
              <a:t>(0,0, 150, 150);</a:t>
            </a:r>
          </a:p>
          <a:p>
            <a:r>
              <a:rPr lang="en-US" sz="1100" b="1" dirty="0">
                <a:latin typeface="Arial" pitchFamily="34" charset="0"/>
                <a:cs typeface="Arial" pitchFamily="34" charset="0"/>
              </a:rPr>
              <a:t>  </a:t>
            </a:r>
            <a:r>
              <a:rPr lang="en-US" sz="1100" b="1" dirty="0" err="1">
                <a:latin typeface="Arial" pitchFamily="34" charset="0"/>
                <a:cs typeface="Arial" pitchFamily="34" charset="0"/>
              </a:rPr>
              <a:t>popMatrix</a:t>
            </a:r>
            <a:r>
              <a:rPr lang="en-US" sz="1100" b="1" dirty="0">
                <a:latin typeface="Arial" pitchFamily="34" charset="0"/>
                <a:cs typeface="Arial" pitchFamily="34" charset="0"/>
              </a:rPr>
              <a:t>();</a:t>
            </a:r>
          </a:p>
          <a:p>
            <a:r>
              <a:rPr lang="en-US" sz="1100" b="1" dirty="0">
                <a:latin typeface="Arial" pitchFamily="34" charset="0"/>
                <a:cs typeface="Arial" pitchFamily="34" charset="0"/>
              </a:rPr>
              <a:t>};</a:t>
            </a:r>
            <a:endParaRPr lang="fr-FR" sz="1100" b="1" dirty="0">
              <a:latin typeface="Arial" pitchFamily="34" charset="0"/>
              <a:cs typeface="Arial" pitchFamily="34" charset="0"/>
            </a:endParaRPr>
          </a:p>
        </p:txBody>
      </p:sp>
      <p:pic>
        <p:nvPicPr>
          <p:cNvPr id="6" name="Image 5" descr="P5AndroidTouch-500x37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652120" y="2367195"/>
            <a:ext cx="3384376" cy="3092783"/>
          </a:xfrm>
          <a:prstGeom prst="rect">
            <a:avLst/>
          </a:prstGeom>
        </p:spPr>
      </p:pic>
      <p:pic>
        <p:nvPicPr>
          <p:cNvPr id="7" name="Image 6">
            <a:hlinkClick r:id="rId4" action="ppaction://hlinksldjump"/>
            <a:extLst>
              <a:ext uri="{FF2B5EF4-FFF2-40B4-BE49-F238E27FC236}">
                <a16:creationId xmlns:a16="http://schemas.microsoft.com/office/drawing/2014/main" id="{A80CBEEE-D20B-40ED-A2E5-AA6E30F3278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DC45A229-5F7F-4174-9823-87542DC02071}"/>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287</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TP5-C</a:t>
            </a:r>
          </a:p>
        </p:txBody>
      </p:sp>
      <p:pic>
        <p:nvPicPr>
          <p:cNvPr id="6" name="Image 5">
            <a:hlinkClick r:id="rId2" action="ppaction://hlinksldjump"/>
            <a:extLst>
              <a:ext uri="{FF2B5EF4-FFF2-40B4-BE49-F238E27FC236}">
                <a16:creationId xmlns:a16="http://schemas.microsoft.com/office/drawing/2014/main" id="{68106CF5-38C3-4C0C-BE84-501BF63028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OTHER WAY : MIT APP INVENTOR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288</a:t>
            </a:fld>
            <a:endParaRPr lang="fr-FR"/>
          </a:p>
        </p:txBody>
      </p:sp>
      <p:sp>
        <p:nvSpPr>
          <p:cNvPr id="4" name="Rectangle 3"/>
          <p:cNvSpPr/>
          <p:nvPr/>
        </p:nvSpPr>
        <p:spPr>
          <a:xfrm>
            <a:off x="0" y="6063679"/>
            <a:ext cx="3823034" cy="461665"/>
          </a:xfrm>
          <a:prstGeom prst="rect">
            <a:avLst/>
          </a:prstGeom>
        </p:spPr>
        <p:txBody>
          <a:bodyPr wrap="none">
            <a:spAutoFit/>
          </a:bodyPr>
          <a:lstStyle/>
          <a:p>
            <a:r>
              <a:rPr lang="fr-FR" sz="1200" b="1" dirty="0">
                <a:latin typeface="Arial" pitchFamily="34" charset="0"/>
                <a:cs typeface="Arial" pitchFamily="34" charset="0"/>
                <a:hlinkClick r:id="rId2"/>
              </a:rPr>
              <a:t>http://appinventor.mit.edu/</a:t>
            </a:r>
            <a:endParaRPr lang="fr-FR" sz="1200" b="1" dirty="0">
              <a:latin typeface="Arial" pitchFamily="34" charset="0"/>
              <a:cs typeface="Arial" pitchFamily="34" charset="0"/>
            </a:endParaRPr>
          </a:p>
          <a:p>
            <a:r>
              <a:rPr lang="fr-FR" sz="1200" b="1" dirty="0">
                <a:latin typeface="Arial" pitchFamily="34" charset="0"/>
                <a:cs typeface="Arial" pitchFamily="34" charset="0"/>
              </a:rPr>
              <a:t>http://ai2.appinventor.mit.edu/#5399440480272384</a:t>
            </a:r>
          </a:p>
        </p:txBody>
      </p:sp>
      <p:sp>
        <p:nvSpPr>
          <p:cNvPr id="8" name="Rectangle 7">
            <a:hlinkClick r:id="rId3"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
        <p:nvSpPr>
          <p:cNvPr id="7" name="Rectangle 6"/>
          <p:cNvSpPr/>
          <p:nvPr/>
        </p:nvSpPr>
        <p:spPr>
          <a:xfrm>
            <a:off x="2448" y="5775647"/>
            <a:ext cx="2481320" cy="276999"/>
          </a:xfrm>
          <a:prstGeom prst="rect">
            <a:avLst/>
          </a:prstGeom>
        </p:spPr>
        <p:txBody>
          <a:bodyPr wrap="none">
            <a:spAutoFit/>
          </a:bodyPr>
          <a:lstStyle/>
          <a:p>
            <a:r>
              <a:rPr lang="fr-FR" sz="1200" b="1" dirty="0">
                <a:latin typeface="Arial" pitchFamily="34" charset="0"/>
                <a:cs typeface="Arial" pitchFamily="34" charset="0"/>
              </a:rPr>
              <a:t>http://beta.appinventor.mit.edu/</a:t>
            </a:r>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85438" y="709166"/>
            <a:ext cx="4086562" cy="5024090"/>
          </a:xfrm>
          <a:prstGeom prst="rect">
            <a:avLst/>
          </a:prstGeom>
          <a:noFill/>
          <a:ln w="9525">
            <a:noFill/>
            <a:miter lim="800000"/>
            <a:headEnd/>
            <a:tailEnd/>
          </a:ln>
        </p:spPr>
      </p:pic>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004048" y="620688"/>
            <a:ext cx="3186528" cy="2492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022224" y="3212976"/>
            <a:ext cx="3809934"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Image 11">
            <a:hlinkClick r:id="rId3" action="ppaction://hlinksldjump"/>
            <a:extLst>
              <a:ext uri="{FF2B5EF4-FFF2-40B4-BE49-F238E27FC236}">
                <a16:creationId xmlns:a16="http://schemas.microsoft.com/office/drawing/2014/main" id="{562EDCE7-42F5-43FB-BF30-8C33B53A45D4}"/>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OTHER WAY : ANDROID STUDIO</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289</a:t>
            </a:fld>
            <a:endParaRPr lang="fr-FR"/>
          </a:p>
        </p:txBody>
      </p:sp>
      <p:pic>
        <p:nvPicPr>
          <p:cNvPr id="391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124744"/>
            <a:ext cx="7448550" cy="4610100"/>
          </a:xfrm>
          <a:prstGeom prst="rect">
            <a:avLst/>
          </a:prstGeom>
          <a:noFill/>
          <a:ln w="9525">
            <a:noFill/>
            <a:miter lim="800000"/>
            <a:headEnd/>
            <a:tailEnd/>
          </a:ln>
        </p:spPr>
      </p:pic>
      <p:sp>
        <p:nvSpPr>
          <p:cNvPr id="5" name="Rectangle 4"/>
          <p:cNvSpPr/>
          <p:nvPr/>
        </p:nvSpPr>
        <p:spPr>
          <a:xfrm>
            <a:off x="899592" y="5877272"/>
            <a:ext cx="3915944" cy="307777"/>
          </a:xfrm>
          <a:prstGeom prst="rect">
            <a:avLst/>
          </a:prstGeom>
        </p:spPr>
        <p:txBody>
          <a:bodyPr wrap="none">
            <a:spAutoFit/>
          </a:bodyPr>
          <a:lstStyle/>
          <a:p>
            <a:r>
              <a:rPr lang="fr-FR" b="1" dirty="0">
                <a:latin typeface="Calibri" pitchFamily="34" charset="0"/>
              </a:rPr>
              <a:t>https://developer.android.com/studio/index.html</a:t>
            </a:r>
          </a:p>
        </p:txBody>
      </p:sp>
      <p:pic>
        <p:nvPicPr>
          <p:cNvPr id="6" name="Image 5">
            <a:hlinkClick r:id="rId3" action="ppaction://hlinksldjump"/>
            <a:extLst>
              <a:ext uri="{FF2B5EF4-FFF2-40B4-BE49-F238E27FC236}">
                <a16:creationId xmlns:a16="http://schemas.microsoft.com/office/drawing/2014/main" id="{CB5AD35E-FF99-422D-95E5-4116C96B12A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29</a:t>
            </a:fld>
            <a:endParaRPr lang="fr-FR" dirty="0"/>
          </a:p>
        </p:txBody>
      </p:sp>
      <p:pic>
        <p:nvPicPr>
          <p:cNvPr id="3809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143" y="1169213"/>
            <a:ext cx="6237028" cy="4834868"/>
          </a:xfrm>
          <a:prstGeom prst="rect">
            <a:avLst/>
          </a:prstGeom>
          <a:noFill/>
          <a:ln w="9525">
            <a:noFill/>
            <a:miter lim="800000"/>
            <a:headEnd/>
            <a:tailEnd/>
          </a:ln>
        </p:spPr>
      </p:pic>
      <p:sp>
        <p:nvSpPr>
          <p:cNvPr id="5" name="Titre 1"/>
          <p:cNvSpPr txBox="1">
            <a:spLocks/>
          </p:cNvSpPr>
          <p:nvPr/>
        </p:nvSpPr>
        <p:spPr>
          <a:xfrm>
            <a:off x="457200" y="0"/>
            <a:ext cx="8229600" cy="49053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rPr>
              <a:t>TO GO FURTHER</a:t>
            </a:r>
          </a:p>
        </p:txBody>
      </p:sp>
      <p:sp>
        <p:nvSpPr>
          <p:cNvPr id="6" name="Ellipse 5"/>
          <p:cNvSpPr/>
          <p:nvPr/>
        </p:nvSpPr>
        <p:spPr>
          <a:xfrm>
            <a:off x="2340316" y="2637476"/>
            <a:ext cx="620598" cy="620598"/>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droite 6"/>
          <p:cNvSpPr/>
          <p:nvPr/>
        </p:nvSpPr>
        <p:spPr>
          <a:xfrm rot="1811730">
            <a:off x="1497064" y="2282073"/>
            <a:ext cx="882905" cy="43204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pic>
        <p:nvPicPr>
          <p:cNvPr id="8" name="Image 7">
            <a:hlinkClick r:id="rId4" action="ppaction://hlinksldjump"/>
            <a:extLst>
              <a:ext uri="{FF2B5EF4-FFF2-40B4-BE49-F238E27FC236}">
                <a16:creationId xmlns:a16="http://schemas.microsoft.com/office/drawing/2014/main" id="{5D0D04FA-4C36-4319-95AD-D883919A8FF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290</a:t>
            </a:fld>
            <a:endParaRPr lang="fr-FR"/>
          </a:p>
        </p:txBody>
      </p:sp>
      <p:sp>
        <p:nvSpPr>
          <p:cNvPr id="4" name="Rectangle 3"/>
          <p:cNvSpPr>
            <a:spLocks noChangeArrowheads="1"/>
          </p:cNvSpPr>
          <p:nvPr/>
        </p:nvSpPr>
        <p:spPr bwMode="auto">
          <a:xfrm>
            <a:off x="1428728" y="2714620"/>
            <a:ext cx="6542194" cy="128587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IV-3 LABVIEW INTERFACE :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LIFA</a:t>
            </a:r>
          </a:p>
        </p:txBody>
      </p:sp>
      <p:pic>
        <p:nvPicPr>
          <p:cNvPr id="5" name="Image 4">
            <a:hlinkClick r:id="rId2" action="ppaction://hlinksldjump"/>
            <a:extLst>
              <a:ext uri="{FF2B5EF4-FFF2-40B4-BE49-F238E27FC236}">
                <a16:creationId xmlns:a16="http://schemas.microsoft.com/office/drawing/2014/main" id="{A03E20C7-CB10-4521-8DDE-72786D0A26F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LIFA - </a:t>
            </a:r>
            <a:r>
              <a:rPr lang="fr-FR" dirty="0" err="1"/>
              <a:t>LabVIEW</a:t>
            </a:r>
            <a:r>
              <a:rPr lang="fr-FR" dirty="0"/>
              <a:t> Interface for </a:t>
            </a:r>
            <a:r>
              <a:rPr lang="fr-FR" dirty="0" err="1"/>
              <a:t>Arduino</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291</a:t>
            </a:fld>
            <a:endParaRPr lang="fr-F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916831"/>
            <a:ext cx="2664296" cy="3708115"/>
          </a:xfrm>
          <a:prstGeom prst="rect">
            <a:avLst/>
          </a:prstGeom>
          <a:noFill/>
          <a:ln w="9525">
            <a:noFill/>
            <a:miter lim="800000"/>
            <a:headEnd/>
            <a:tailEnd/>
          </a:ln>
          <a:effectLst/>
        </p:spPr>
      </p:pic>
      <p:sp>
        <p:nvSpPr>
          <p:cNvPr id="6" name="Rectangle 5"/>
          <p:cNvSpPr/>
          <p:nvPr/>
        </p:nvSpPr>
        <p:spPr>
          <a:xfrm>
            <a:off x="-36512" y="5877272"/>
            <a:ext cx="8100392" cy="276999"/>
          </a:xfrm>
          <a:prstGeom prst="rect">
            <a:avLst/>
          </a:prstGeom>
        </p:spPr>
        <p:txBody>
          <a:bodyPr wrap="square">
            <a:spAutoFit/>
          </a:bodyPr>
          <a:lstStyle/>
          <a:p>
            <a:pPr algn="just"/>
            <a:r>
              <a:rPr lang="fr-FR" sz="1200" b="1" dirty="0">
                <a:solidFill>
                  <a:srgbClr val="7030A0"/>
                </a:solidFill>
                <a:latin typeface="Calibri" pitchFamily="34" charset="0"/>
              </a:rPr>
              <a:t>https://decibel.ni.com/content/groups/labview-interface-for-arduino</a:t>
            </a:r>
          </a:p>
        </p:txBody>
      </p:sp>
      <p:sp>
        <p:nvSpPr>
          <p:cNvPr id="7" name="Rectangle 6"/>
          <p:cNvSpPr/>
          <p:nvPr/>
        </p:nvSpPr>
        <p:spPr>
          <a:xfrm>
            <a:off x="35496" y="548680"/>
            <a:ext cx="4572000" cy="1077218"/>
          </a:xfrm>
          <a:prstGeom prst="rect">
            <a:avLst/>
          </a:prstGeom>
        </p:spPr>
        <p:txBody>
          <a:bodyPr>
            <a:spAutoFit/>
          </a:bodyPr>
          <a:lstStyle/>
          <a:p>
            <a:pPr algn="just"/>
            <a:r>
              <a:rPr lang="en-US" sz="1600" b="1" dirty="0">
                <a:solidFill>
                  <a:srgbClr val="0070C0"/>
                </a:solidFill>
                <a:latin typeface="Calibri" pitchFamily="34" charset="0"/>
              </a:rPr>
              <a:t>LabVIEW for Arduino (LIFA) Toolkit interface allows developers to acquire data from the Arduino microcontroller and treat in the LabVIEW graphical programming environment and it's free! ;-)</a:t>
            </a:r>
            <a:endParaRPr lang="fr-FR" sz="1600" b="1" dirty="0">
              <a:solidFill>
                <a:srgbClr val="FF6600"/>
              </a:solidFill>
              <a:latin typeface="Calibri" pitchFamily="34" charset="0"/>
            </a:endParaRPr>
          </a:p>
        </p:txBody>
      </p:sp>
      <p:sp>
        <p:nvSpPr>
          <p:cNvPr id="8" name="Rectangle 7"/>
          <p:cNvSpPr/>
          <p:nvPr/>
        </p:nvSpPr>
        <p:spPr>
          <a:xfrm>
            <a:off x="-36512" y="6320353"/>
            <a:ext cx="8352928" cy="276999"/>
          </a:xfrm>
          <a:prstGeom prst="rect">
            <a:avLst/>
          </a:prstGeom>
        </p:spPr>
        <p:txBody>
          <a:bodyPr wrap="square">
            <a:spAutoFit/>
          </a:bodyPr>
          <a:lstStyle/>
          <a:p>
            <a:r>
              <a:rPr lang="fr-FR" sz="1200" b="1" dirty="0">
                <a:solidFill>
                  <a:srgbClr val="7030A0"/>
                </a:solidFill>
                <a:latin typeface="Calibri" pitchFamily="34" charset="0"/>
              </a:rPr>
              <a:t>http://innovelectronique.fr/2012/05/04/arduino-et-lifa-labview-interface-for-arduino/</a:t>
            </a:r>
          </a:p>
        </p:txBody>
      </p:sp>
      <p:sp>
        <p:nvSpPr>
          <p:cNvPr id="9" name="Rectangle 8"/>
          <p:cNvSpPr/>
          <p:nvPr/>
        </p:nvSpPr>
        <p:spPr>
          <a:xfrm>
            <a:off x="-36512" y="6176337"/>
            <a:ext cx="9289032" cy="276999"/>
          </a:xfrm>
          <a:prstGeom prst="rect">
            <a:avLst/>
          </a:prstGeom>
        </p:spPr>
        <p:txBody>
          <a:bodyPr wrap="square">
            <a:spAutoFit/>
          </a:bodyPr>
          <a:lstStyle/>
          <a:p>
            <a:r>
              <a:rPr lang="fr-FR" sz="1200" b="1" dirty="0">
                <a:solidFill>
                  <a:srgbClr val="7030A0"/>
                </a:solidFill>
                <a:latin typeface="Calibri" pitchFamily="34" charset="0"/>
              </a:rPr>
              <a:t>http://innovelectronique.fr/2012/05/23/aduino-et-lifa-episode-2/</a:t>
            </a:r>
          </a:p>
        </p:txBody>
      </p:sp>
      <p:sp>
        <p:nvSpPr>
          <p:cNvPr id="11" name="Rectangle 10"/>
          <p:cNvSpPr/>
          <p:nvPr/>
        </p:nvSpPr>
        <p:spPr>
          <a:xfrm>
            <a:off x="-36512" y="6032321"/>
            <a:ext cx="8784976" cy="276999"/>
          </a:xfrm>
          <a:prstGeom prst="rect">
            <a:avLst/>
          </a:prstGeom>
        </p:spPr>
        <p:txBody>
          <a:bodyPr wrap="square">
            <a:spAutoFit/>
          </a:bodyPr>
          <a:lstStyle/>
          <a:p>
            <a:r>
              <a:rPr lang="fr-FR" sz="1200" b="1" dirty="0">
                <a:solidFill>
                  <a:srgbClr val="7030A0"/>
                </a:solidFill>
                <a:latin typeface="Calibri" pitchFamily="34" charset="0"/>
              </a:rPr>
              <a:t>http://vishots.com/getting-started-with-the-labview-interface-for-arduino/</a:t>
            </a: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573063"/>
            <a:ext cx="4400550" cy="2476500"/>
          </a:xfrm>
          <a:prstGeom prst="rect">
            <a:avLst/>
          </a:prstGeom>
          <a:noFill/>
          <a:ln w="9525">
            <a:noFill/>
            <a:miter lim="800000"/>
            <a:headEnd/>
            <a:tailEnd/>
          </a:ln>
          <a:effectLst/>
        </p:spPr>
      </p:pic>
      <p:sp>
        <p:nvSpPr>
          <p:cNvPr id="14" name="Rectangle 13"/>
          <p:cNvSpPr/>
          <p:nvPr/>
        </p:nvSpPr>
        <p:spPr>
          <a:xfrm>
            <a:off x="4644008" y="3140968"/>
            <a:ext cx="4499992" cy="2246769"/>
          </a:xfrm>
          <a:prstGeom prst="rect">
            <a:avLst/>
          </a:prstGeom>
          <a:solidFill>
            <a:schemeClr val="bg1"/>
          </a:solidFill>
        </p:spPr>
        <p:txBody>
          <a:bodyPr wrap="square">
            <a:spAutoFit/>
          </a:bodyPr>
          <a:lstStyle/>
          <a:p>
            <a:r>
              <a:rPr lang="en-US" b="1" dirty="0">
                <a:solidFill>
                  <a:srgbClr val="0070C0"/>
                </a:solidFill>
                <a:latin typeface="Calibri" pitchFamily="34" charset="0"/>
              </a:rPr>
              <a:t>Top 5 reasons that makes you more productive with LabVIEW when using Arduino:? </a:t>
            </a:r>
          </a:p>
          <a:p>
            <a:r>
              <a:rPr lang="en-US" b="1" dirty="0">
                <a:solidFill>
                  <a:srgbClr val="0070C0"/>
                </a:solidFill>
                <a:latin typeface="Calibri" pitchFamily="34" charset="0"/>
              </a:rPr>
              <a:t>1 - Interact with your system via a graphical user interface. 2 - Optimize your design with intuitive graphical programming process. </a:t>
            </a:r>
          </a:p>
          <a:p>
            <a:r>
              <a:rPr lang="en-US" b="1" dirty="0">
                <a:solidFill>
                  <a:srgbClr val="0070C0"/>
                </a:solidFill>
                <a:latin typeface="Calibri" pitchFamily="34" charset="0"/>
              </a:rPr>
              <a:t>3 - Improve your experience of debugging with interactive tools. </a:t>
            </a:r>
          </a:p>
          <a:p>
            <a:r>
              <a:rPr lang="en-US" b="1" dirty="0">
                <a:solidFill>
                  <a:srgbClr val="0070C0"/>
                </a:solidFill>
                <a:latin typeface="Calibri" pitchFamily="34" charset="0"/>
              </a:rPr>
              <a:t>4 - Functions of simple implementation for complex tasks. 5 - Open API allows complete customization - customize your programs according to your application.</a:t>
            </a:r>
            <a:endParaRPr lang="fr-FR" b="1" dirty="0">
              <a:latin typeface="Calibri" pitchFamily="34" charset="0"/>
            </a:endParaRPr>
          </a:p>
        </p:txBody>
      </p:sp>
      <p:pic>
        <p:nvPicPr>
          <p:cNvPr id="12" name="Image 11">
            <a:hlinkClick r:id="rId4" action="ppaction://hlinksldjump"/>
            <a:extLst>
              <a:ext uri="{FF2B5EF4-FFF2-40B4-BE49-F238E27FC236}">
                <a16:creationId xmlns:a16="http://schemas.microsoft.com/office/drawing/2014/main" id="{C54A68CA-C683-440A-A19B-891E2F0F507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LabVIEW</a:t>
            </a:r>
            <a:r>
              <a:rPr lang="fr-FR" dirty="0"/>
              <a:t> Interface for </a:t>
            </a:r>
            <a:r>
              <a:rPr lang="fr-FR" dirty="0" err="1"/>
              <a:t>Arduino</a:t>
            </a:r>
            <a:r>
              <a:rPr lang="fr-FR" dirty="0"/>
              <a:t> - LIFA</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292</a:t>
            </a:fld>
            <a:endParaRPr lang="fr-F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158" y="1285860"/>
            <a:ext cx="8518007" cy="4799032"/>
          </a:xfrm>
          <a:prstGeom prst="rect">
            <a:avLst/>
          </a:prstGeom>
          <a:noFill/>
          <a:ln w="9525">
            <a:noFill/>
            <a:miter lim="800000"/>
            <a:headEnd/>
            <a:tailEnd/>
          </a:ln>
          <a:effectLst/>
        </p:spPr>
      </p:pic>
      <p:sp>
        <p:nvSpPr>
          <p:cNvPr id="6" name="Rectangle 5"/>
          <p:cNvSpPr/>
          <p:nvPr/>
        </p:nvSpPr>
        <p:spPr>
          <a:xfrm>
            <a:off x="71438" y="620893"/>
            <a:ext cx="9001156" cy="307777"/>
          </a:xfrm>
          <a:prstGeom prst="rect">
            <a:avLst/>
          </a:prstGeom>
        </p:spPr>
        <p:txBody>
          <a:bodyPr wrap="square">
            <a:spAutoFit/>
          </a:bodyPr>
          <a:lstStyle/>
          <a:p>
            <a:pPr algn="ctr"/>
            <a:r>
              <a:rPr lang="fr-FR" b="1" dirty="0">
                <a:solidFill>
                  <a:srgbClr val="0070C0"/>
                </a:solidFill>
                <a:latin typeface="Calibri" pitchFamily="34" charset="0"/>
                <a:cs typeface="Calibri" pitchFamily="34" charset="0"/>
              </a:rPr>
              <a:t>https://decibel.ni.com/content/groups/labview-interface-for-arduino?view=overview#/?tagSet=undefined</a:t>
            </a:r>
          </a:p>
        </p:txBody>
      </p:sp>
      <p:pic>
        <p:nvPicPr>
          <p:cNvPr id="7" name="Image 6">
            <a:hlinkClick r:id="rId3" action="ppaction://hlinksldjump"/>
            <a:extLst>
              <a:ext uri="{FF2B5EF4-FFF2-40B4-BE49-F238E27FC236}">
                <a16:creationId xmlns:a16="http://schemas.microsoft.com/office/drawing/2014/main" id="{927E33D2-C9FA-4DDB-8977-5DB79509504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700173" y="2390453"/>
            <a:ext cx="7772400" cy="1470025"/>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ARDUINO ET C#</a:t>
            </a:r>
            <a:br>
              <a:rPr lang="fr-FR" sz="3600" dirty="0">
                <a:solidFill>
                  <a:srgbClr val="0070C0"/>
                </a:solidFill>
              </a:rPr>
            </a:br>
            <a:r>
              <a:rPr lang="fr-FR" sz="3600" dirty="0">
                <a:solidFill>
                  <a:srgbClr val="0070C0"/>
                </a:solidFill>
              </a:rPr>
              <a:t>CRÉER UNE APPLICATION </a:t>
            </a:r>
          </a:p>
        </p:txBody>
      </p:sp>
      <p:sp>
        <p:nvSpPr>
          <p:cNvPr id="5" name="Sous-titre 4">
            <a:extLst>
              <a:ext uri="{FF2B5EF4-FFF2-40B4-BE49-F238E27FC236}">
                <a16:creationId xmlns:a16="http://schemas.microsoft.com/office/drawing/2014/main" id="{027A960B-33C9-4EB1-A894-2E6695BE68D6}"/>
              </a:ext>
            </a:extLst>
          </p:cNvPr>
          <p:cNvSpPr>
            <a:spLocks noGrp="1"/>
          </p:cNvSpPr>
          <p:nvPr>
            <p:ph type="subTitle" idx="1"/>
          </p:nvPr>
        </p:nvSpPr>
        <p:spPr/>
        <p:txBody>
          <a:bodyPr/>
          <a:lstStyle/>
          <a:p>
            <a:endParaRPr lang="fr-F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293</a:t>
            </a:fld>
            <a:endParaRPr lang="fr-FR" dirty="0"/>
          </a:p>
        </p:txBody>
      </p:sp>
      <p:pic>
        <p:nvPicPr>
          <p:cNvPr id="6" name="Image 5">
            <a:hlinkClick r:id="rId2" action="ppaction://hlinksldjump"/>
            <a:extLst>
              <a:ext uri="{FF2B5EF4-FFF2-40B4-BE49-F238E27FC236}">
                <a16:creationId xmlns:a16="http://schemas.microsoft.com/office/drawing/2014/main" id="{F0FD3995-5EEB-47D6-B8E2-91ED4B2BB87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10476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BD61B-1598-42D5-AC2A-A4F487FD9F50}"/>
              </a:ext>
            </a:extLst>
          </p:cNvPr>
          <p:cNvSpPr>
            <a:spLocks noGrp="1"/>
          </p:cNvSpPr>
          <p:nvPr>
            <p:ph type="title"/>
          </p:nvPr>
        </p:nvSpPr>
        <p:spPr/>
        <p:txBody>
          <a:bodyPr/>
          <a:lstStyle/>
          <a:p>
            <a:endParaRPr lang="fr-F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294</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TP6</a:t>
            </a:r>
          </a:p>
        </p:txBody>
      </p:sp>
      <p:pic>
        <p:nvPicPr>
          <p:cNvPr id="6" name="Image 5">
            <a:hlinkClick r:id="rId2" action="ppaction://hlinksldjump"/>
            <a:extLst>
              <a:ext uri="{FF2B5EF4-FFF2-40B4-BE49-F238E27FC236}">
                <a16:creationId xmlns:a16="http://schemas.microsoft.com/office/drawing/2014/main" id="{68106CF5-38C3-4C0C-BE84-501BF63028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97772485"/>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9001E5-78D1-40E3-85E0-2A201890344F}"/>
              </a:ext>
            </a:extLst>
          </p:cNvPr>
          <p:cNvSpPr>
            <a:spLocks noGrp="1"/>
          </p:cNvSpPr>
          <p:nvPr>
            <p:ph type="title"/>
          </p:nvPr>
        </p:nvSpPr>
        <p:spPr/>
        <p:txBody>
          <a:bodyPr/>
          <a:lstStyle/>
          <a:p>
            <a:r>
              <a:rPr lang="fr-FR" dirty="0"/>
              <a:t>TP6 - Connexion Arduino - C#</a:t>
            </a:r>
          </a:p>
        </p:txBody>
      </p:sp>
      <p:sp>
        <p:nvSpPr>
          <p:cNvPr id="3" name="Espace réservé du numéro de diapositive 2">
            <a:extLst>
              <a:ext uri="{FF2B5EF4-FFF2-40B4-BE49-F238E27FC236}">
                <a16:creationId xmlns:a16="http://schemas.microsoft.com/office/drawing/2014/main" id="{2A73354A-ED56-40F4-B172-BD39F7BC6F86}"/>
              </a:ext>
            </a:extLst>
          </p:cNvPr>
          <p:cNvSpPr>
            <a:spLocks noGrp="1"/>
          </p:cNvSpPr>
          <p:nvPr>
            <p:ph type="sldNum" sz="quarter" idx="12"/>
          </p:nvPr>
        </p:nvSpPr>
        <p:spPr/>
        <p:txBody>
          <a:bodyPr/>
          <a:lstStyle/>
          <a:p>
            <a:pPr>
              <a:defRPr/>
            </a:pPr>
            <a:fld id="{E652A8FB-8C76-45BB-8D82-93F8E151003C}" type="slidenum">
              <a:rPr lang="fr-FR" smtClean="0"/>
              <a:pPr>
                <a:defRPr/>
              </a:pPr>
              <a:t>295</a:t>
            </a:fld>
            <a:endParaRPr lang="fr-FR"/>
          </a:p>
        </p:txBody>
      </p:sp>
      <p:pic>
        <p:nvPicPr>
          <p:cNvPr id="6" name="Image 5">
            <a:extLst>
              <a:ext uri="{FF2B5EF4-FFF2-40B4-BE49-F238E27FC236}">
                <a16:creationId xmlns:a16="http://schemas.microsoft.com/office/drawing/2014/main" id="{1AC7827E-CC77-4BAE-97EB-A6501B5321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7504" y="620688"/>
            <a:ext cx="8668195" cy="5781620"/>
          </a:xfrm>
          <a:prstGeom prst="rect">
            <a:avLst/>
          </a:prstGeom>
        </p:spPr>
      </p:pic>
      <p:pic>
        <p:nvPicPr>
          <p:cNvPr id="7" name="Image 6">
            <a:hlinkClick r:id="rId3" action="ppaction://hlinksldjump"/>
            <a:extLst>
              <a:ext uri="{FF2B5EF4-FFF2-40B4-BE49-F238E27FC236}">
                <a16:creationId xmlns:a16="http://schemas.microsoft.com/office/drawing/2014/main" id="{BDCAAD0B-E75D-4C8B-BA3D-51FD32FD82C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pic>
        <p:nvPicPr>
          <p:cNvPr id="4" name="Image 3">
            <a:extLst>
              <a:ext uri="{FF2B5EF4-FFF2-40B4-BE49-F238E27FC236}">
                <a16:creationId xmlns:a16="http://schemas.microsoft.com/office/drawing/2014/main" id="{FEABB700-9C17-4ED7-B573-222842AB75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266613" y="904955"/>
            <a:ext cx="4872870" cy="2768520"/>
          </a:xfrm>
          <a:prstGeom prst="rect">
            <a:avLst/>
          </a:prstGeom>
        </p:spPr>
      </p:pic>
    </p:spTree>
    <p:extLst>
      <p:ext uri="{BB962C8B-B14F-4D97-AF65-F5344CB8AC3E}">
        <p14:creationId xmlns:p14="http://schemas.microsoft.com/office/powerpoint/2010/main" val="40270479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9001E5-78D1-40E3-85E0-2A201890344F}"/>
              </a:ext>
            </a:extLst>
          </p:cNvPr>
          <p:cNvSpPr>
            <a:spLocks noGrp="1"/>
          </p:cNvSpPr>
          <p:nvPr>
            <p:ph type="title"/>
          </p:nvPr>
        </p:nvSpPr>
        <p:spPr/>
        <p:txBody>
          <a:bodyPr/>
          <a:lstStyle/>
          <a:p>
            <a:r>
              <a:rPr lang="fr-FR" dirty="0"/>
              <a:t>TP6 - Connexion Arduino - C#</a:t>
            </a:r>
          </a:p>
        </p:txBody>
      </p:sp>
      <p:sp>
        <p:nvSpPr>
          <p:cNvPr id="3" name="Espace réservé du numéro de diapositive 2">
            <a:extLst>
              <a:ext uri="{FF2B5EF4-FFF2-40B4-BE49-F238E27FC236}">
                <a16:creationId xmlns:a16="http://schemas.microsoft.com/office/drawing/2014/main" id="{2A73354A-ED56-40F4-B172-BD39F7BC6F86}"/>
              </a:ext>
            </a:extLst>
          </p:cNvPr>
          <p:cNvSpPr>
            <a:spLocks noGrp="1"/>
          </p:cNvSpPr>
          <p:nvPr>
            <p:ph type="sldNum" sz="quarter" idx="12"/>
          </p:nvPr>
        </p:nvSpPr>
        <p:spPr/>
        <p:txBody>
          <a:bodyPr/>
          <a:lstStyle/>
          <a:p>
            <a:pPr>
              <a:defRPr/>
            </a:pPr>
            <a:fld id="{E652A8FB-8C76-45BB-8D82-93F8E151003C}" type="slidenum">
              <a:rPr lang="fr-FR" smtClean="0"/>
              <a:pPr>
                <a:defRPr/>
              </a:pPr>
              <a:t>296</a:t>
            </a:fld>
            <a:endParaRPr lang="fr-FR"/>
          </a:p>
        </p:txBody>
      </p:sp>
      <p:pic>
        <p:nvPicPr>
          <p:cNvPr id="4" name="Image 3">
            <a:extLst>
              <a:ext uri="{FF2B5EF4-FFF2-40B4-BE49-F238E27FC236}">
                <a16:creationId xmlns:a16="http://schemas.microsoft.com/office/drawing/2014/main" id="{FEABB700-9C17-4ED7-B573-222842AB75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795766" y="524014"/>
            <a:ext cx="4348234" cy="2470448"/>
          </a:xfrm>
          <a:prstGeom prst="rect">
            <a:avLst/>
          </a:prstGeom>
        </p:spPr>
      </p:pic>
      <p:sp>
        <p:nvSpPr>
          <p:cNvPr id="5" name="Rectangle 4">
            <a:extLst>
              <a:ext uri="{FF2B5EF4-FFF2-40B4-BE49-F238E27FC236}">
                <a16:creationId xmlns:a16="http://schemas.microsoft.com/office/drawing/2014/main" id="{AFC228AE-E486-4414-BF70-FCF8187805D4}"/>
              </a:ext>
            </a:extLst>
          </p:cNvPr>
          <p:cNvSpPr/>
          <p:nvPr/>
        </p:nvSpPr>
        <p:spPr>
          <a:xfrm>
            <a:off x="35496" y="555059"/>
            <a:ext cx="7416824" cy="6186309"/>
          </a:xfrm>
          <a:prstGeom prst="rect">
            <a:avLst/>
          </a:prstGeom>
        </p:spPr>
        <p:txBody>
          <a:bodyPr wrap="square">
            <a:spAutoFit/>
          </a:bodyPr>
          <a:lstStyle/>
          <a:p>
            <a:r>
              <a:rPr lang="en-US" sz="1100" b="1" dirty="0">
                <a:solidFill>
                  <a:srgbClr val="C00000"/>
                </a:solidFill>
                <a:latin typeface="Open Sans"/>
              </a:rPr>
              <a:t>Avec Microsoft VISUAL STUDIO: </a:t>
            </a:r>
          </a:p>
          <a:p>
            <a:r>
              <a:rPr lang="en-US" sz="1100" b="1" dirty="0" err="1">
                <a:solidFill>
                  <a:srgbClr val="000000"/>
                </a:solidFill>
                <a:latin typeface="Open Sans"/>
              </a:rPr>
              <a:t>Créer</a:t>
            </a:r>
            <a:r>
              <a:rPr lang="en-US" sz="1100" b="1" dirty="0">
                <a:solidFill>
                  <a:srgbClr val="000000"/>
                </a:solidFill>
                <a:latin typeface="Open Sans"/>
              </a:rPr>
              <a:t> </a:t>
            </a:r>
            <a:r>
              <a:rPr lang="en-US" sz="1100" b="1" dirty="0" err="1">
                <a:solidFill>
                  <a:srgbClr val="000000"/>
                </a:solidFill>
                <a:latin typeface="Open Sans"/>
              </a:rPr>
              <a:t>une</a:t>
            </a:r>
            <a:r>
              <a:rPr lang="en-US" sz="1100" b="1" dirty="0">
                <a:solidFill>
                  <a:srgbClr val="000000"/>
                </a:solidFill>
                <a:latin typeface="Open Sans"/>
              </a:rPr>
              <a:t> application qui </a:t>
            </a:r>
            <a:r>
              <a:rPr lang="en-US" sz="1100" b="1" dirty="0" err="1">
                <a:solidFill>
                  <a:srgbClr val="000000"/>
                </a:solidFill>
                <a:latin typeface="Open Sans"/>
              </a:rPr>
              <a:t>envoie</a:t>
            </a:r>
            <a:r>
              <a:rPr lang="en-US" sz="1100" b="1" dirty="0">
                <a:solidFill>
                  <a:srgbClr val="000000"/>
                </a:solidFill>
                <a:latin typeface="Open Sans"/>
              </a:rPr>
              <a:t> par port </a:t>
            </a:r>
            <a:r>
              <a:rPr lang="en-US" sz="1100" b="1" dirty="0" err="1">
                <a:solidFill>
                  <a:srgbClr val="000000"/>
                </a:solidFill>
                <a:latin typeface="Open Sans"/>
              </a:rPr>
              <a:t>série</a:t>
            </a:r>
            <a:r>
              <a:rPr lang="en-US" sz="1100" b="1" dirty="0">
                <a:solidFill>
                  <a:srgbClr val="000000"/>
                </a:solidFill>
                <a:latin typeface="Open Sans"/>
              </a:rPr>
              <a:t> 3 </a:t>
            </a:r>
            <a:r>
              <a:rPr lang="en-US" sz="1100" b="1" dirty="0" err="1">
                <a:solidFill>
                  <a:srgbClr val="000000"/>
                </a:solidFill>
                <a:latin typeface="Open Sans"/>
              </a:rPr>
              <a:t>entiers</a:t>
            </a:r>
            <a:r>
              <a:rPr lang="en-US" sz="1100" b="1" dirty="0">
                <a:solidFill>
                  <a:srgbClr val="000000"/>
                </a:solidFill>
                <a:latin typeface="Open Sans"/>
              </a:rPr>
              <a:t> entre 0 et 255 </a:t>
            </a:r>
          </a:p>
          <a:p>
            <a:r>
              <a:rPr lang="en-US" sz="1100" b="1" dirty="0">
                <a:solidFill>
                  <a:srgbClr val="000000"/>
                </a:solidFill>
                <a:latin typeface="Open Sans"/>
              </a:rPr>
              <a:t>à 3 trackbars et </a:t>
            </a:r>
            <a:r>
              <a:rPr lang="en-US" sz="1100" b="1" dirty="0" err="1">
                <a:solidFill>
                  <a:srgbClr val="000000"/>
                </a:solidFill>
                <a:latin typeface="Open Sans"/>
              </a:rPr>
              <a:t>pilote</a:t>
            </a:r>
            <a:r>
              <a:rPr lang="en-US" sz="1100" b="1" dirty="0">
                <a:solidFill>
                  <a:srgbClr val="000000"/>
                </a:solidFill>
                <a:latin typeface="Open Sans"/>
              </a:rPr>
              <a:t>, </a:t>
            </a:r>
            <a:r>
              <a:rPr lang="en-US" sz="1100" b="1" dirty="0" err="1">
                <a:solidFill>
                  <a:srgbClr val="000000"/>
                </a:solidFill>
                <a:latin typeface="Open Sans"/>
              </a:rPr>
              <a:t>côté</a:t>
            </a:r>
            <a:r>
              <a:rPr lang="en-US" sz="1100" b="1" dirty="0">
                <a:solidFill>
                  <a:srgbClr val="000000"/>
                </a:solidFill>
                <a:latin typeface="Open Sans"/>
              </a:rPr>
              <a:t> Arduino, </a:t>
            </a:r>
            <a:r>
              <a:rPr lang="en-US" sz="1100" b="1" dirty="0" err="1">
                <a:solidFill>
                  <a:srgbClr val="000000"/>
                </a:solidFill>
                <a:latin typeface="Open Sans"/>
              </a:rPr>
              <a:t>une</a:t>
            </a:r>
            <a:r>
              <a:rPr lang="en-US" sz="1100" b="1" dirty="0">
                <a:solidFill>
                  <a:srgbClr val="000000"/>
                </a:solidFill>
                <a:latin typeface="Open Sans"/>
              </a:rPr>
              <a:t> LED RGB</a:t>
            </a:r>
          </a:p>
          <a:p>
            <a:endParaRPr lang="en-US" sz="1100" b="1" dirty="0">
              <a:solidFill>
                <a:srgbClr val="00B050"/>
              </a:solidFill>
              <a:latin typeface="Open Sans"/>
            </a:endParaRPr>
          </a:p>
          <a:p>
            <a:r>
              <a:rPr lang="en-US" sz="1100" b="1" dirty="0">
                <a:solidFill>
                  <a:srgbClr val="00B050"/>
                </a:solidFill>
                <a:latin typeface="Open Sans"/>
              </a:rPr>
              <a:t>PISTE VERTE:</a:t>
            </a:r>
          </a:p>
          <a:p>
            <a:endParaRPr lang="en-US" sz="1100" b="1" dirty="0">
              <a:solidFill>
                <a:srgbClr val="000000"/>
              </a:solidFill>
              <a:latin typeface="Open Sans"/>
            </a:endParaRPr>
          </a:p>
          <a:p>
            <a:r>
              <a:rPr lang="en-US" sz="1100" b="1" dirty="0">
                <a:solidFill>
                  <a:srgbClr val="000000"/>
                </a:solidFill>
                <a:latin typeface="Open Sans"/>
              </a:rPr>
              <a:t>1 – </a:t>
            </a:r>
            <a:r>
              <a:rPr lang="en-US" sz="1100" b="1" dirty="0" err="1">
                <a:solidFill>
                  <a:srgbClr val="000000"/>
                </a:solidFill>
                <a:latin typeface="Open Sans"/>
              </a:rPr>
              <a:t>Créer</a:t>
            </a:r>
            <a:r>
              <a:rPr lang="en-US" sz="1100" b="1" dirty="0">
                <a:solidFill>
                  <a:srgbClr val="000000"/>
                </a:solidFill>
                <a:latin typeface="Open Sans"/>
              </a:rPr>
              <a:t> </a:t>
            </a:r>
            <a:r>
              <a:rPr lang="en-US" sz="1100" b="1" dirty="0" err="1">
                <a:solidFill>
                  <a:srgbClr val="000000"/>
                </a:solidFill>
                <a:latin typeface="Open Sans"/>
              </a:rPr>
              <a:t>une</a:t>
            </a:r>
            <a:r>
              <a:rPr lang="en-US" sz="1100" b="1" dirty="0">
                <a:solidFill>
                  <a:srgbClr val="000000"/>
                </a:solidFill>
                <a:latin typeface="Open Sans"/>
              </a:rPr>
              <a:t> application Windows Form</a:t>
            </a:r>
          </a:p>
          <a:p>
            <a:endParaRPr lang="en-US" sz="1100" b="1" dirty="0">
              <a:solidFill>
                <a:srgbClr val="000000"/>
              </a:solidFill>
              <a:latin typeface="Open Sans"/>
            </a:endParaRPr>
          </a:p>
          <a:p>
            <a:r>
              <a:rPr lang="en-US" sz="1100" b="1" dirty="0">
                <a:solidFill>
                  <a:srgbClr val="000000"/>
                </a:solidFill>
                <a:latin typeface="Open Sans"/>
              </a:rPr>
              <a:t>2 – </a:t>
            </a:r>
            <a:r>
              <a:rPr lang="en-US" sz="1100" b="1" dirty="0" err="1">
                <a:solidFill>
                  <a:srgbClr val="000000"/>
                </a:solidFill>
                <a:latin typeface="Open Sans"/>
              </a:rPr>
              <a:t>Créer</a:t>
            </a:r>
            <a:r>
              <a:rPr lang="en-US" sz="1100" b="1" dirty="0">
                <a:solidFill>
                  <a:srgbClr val="000000"/>
                </a:solidFill>
                <a:latin typeface="Open Sans"/>
              </a:rPr>
              <a:t>: 	- 1 bouton (</a:t>
            </a:r>
            <a:r>
              <a:rPr lang="en-US" sz="1100" b="1" dirty="0" err="1">
                <a:solidFill>
                  <a:srgbClr val="000000"/>
                </a:solidFill>
                <a:latin typeface="Open Sans"/>
              </a:rPr>
              <a:t>nommé</a:t>
            </a:r>
            <a:r>
              <a:rPr lang="en-US" sz="1100" b="1" dirty="0">
                <a:solidFill>
                  <a:srgbClr val="000000"/>
                </a:solidFill>
                <a:latin typeface="Open Sans"/>
              </a:rPr>
              <a:t> “CONNEXION PORT SERIE”) + </a:t>
            </a:r>
          </a:p>
          <a:p>
            <a:r>
              <a:rPr lang="en-US" sz="1100" b="1" dirty="0">
                <a:solidFill>
                  <a:srgbClr val="000000"/>
                </a:solidFill>
                <a:latin typeface="Open Sans"/>
              </a:rPr>
              <a:t>	- 3 trackbars (à </a:t>
            </a:r>
            <a:r>
              <a:rPr lang="en-US" sz="1100" b="1" dirty="0" err="1">
                <a:solidFill>
                  <a:srgbClr val="000000"/>
                </a:solidFill>
                <a:latin typeface="Open Sans"/>
              </a:rPr>
              <a:t>mettre</a:t>
            </a:r>
            <a:r>
              <a:rPr lang="en-US" sz="1100" b="1" dirty="0">
                <a:solidFill>
                  <a:srgbClr val="000000"/>
                </a:solidFill>
                <a:latin typeface="Open Sans"/>
              </a:rPr>
              <a:t> </a:t>
            </a:r>
            <a:r>
              <a:rPr lang="en-US" sz="1100" b="1" dirty="0" err="1">
                <a:solidFill>
                  <a:srgbClr val="000000"/>
                </a:solidFill>
                <a:latin typeface="Open Sans"/>
              </a:rPr>
              <a:t>en</a:t>
            </a:r>
            <a:r>
              <a:rPr lang="en-US" sz="1100" b="1" dirty="0">
                <a:solidFill>
                  <a:srgbClr val="000000"/>
                </a:solidFill>
                <a:latin typeface="Open Sans"/>
              </a:rPr>
              <a:t> vertical, </a:t>
            </a:r>
            <a:r>
              <a:rPr lang="en-US" sz="1100" b="1" dirty="0" err="1">
                <a:solidFill>
                  <a:srgbClr val="000000"/>
                </a:solidFill>
                <a:latin typeface="Open Sans"/>
              </a:rPr>
              <a:t>valeur</a:t>
            </a:r>
            <a:r>
              <a:rPr lang="en-US" sz="1100" b="1" dirty="0">
                <a:solidFill>
                  <a:srgbClr val="000000"/>
                </a:solidFill>
                <a:latin typeface="Open Sans"/>
              </a:rPr>
              <a:t> min 0 max 255, </a:t>
            </a:r>
          </a:p>
          <a:p>
            <a:r>
              <a:rPr lang="en-US" sz="1100" b="1" dirty="0">
                <a:solidFill>
                  <a:srgbClr val="000000"/>
                </a:solidFill>
                <a:latin typeface="Open Sans"/>
              </a:rPr>
              <a:t>	   ENABLE FALSE, couleur de fond R, G, B)</a:t>
            </a:r>
          </a:p>
          <a:p>
            <a:r>
              <a:rPr lang="en-US" sz="1100" b="1" dirty="0">
                <a:solidFill>
                  <a:srgbClr val="000000"/>
                </a:solidFill>
                <a:latin typeface="Open Sans"/>
              </a:rPr>
              <a:t>3 – A </a:t>
            </a:r>
            <a:r>
              <a:rPr lang="en-US" sz="1100" b="1" dirty="0" err="1">
                <a:solidFill>
                  <a:srgbClr val="000000"/>
                </a:solidFill>
                <a:latin typeface="Open Sans"/>
              </a:rPr>
              <a:t>l’ouverture</a:t>
            </a:r>
            <a:r>
              <a:rPr lang="en-US" sz="1100" b="1" dirty="0">
                <a:solidFill>
                  <a:srgbClr val="000000"/>
                </a:solidFill>
                <a:latin typeface="Open Sans"/>
              </a:rPr>
              <a:t> du </a:t>
            </a:r>
            <a:r>
              <a:rPr lang="en-US" sz="1100" b="1" dirty="0" err="1">
                <a:solidFill>
                  <a:srgbClr val="000000"/>
                </a:solidFill>
                <a:latin typeface="Open Sans"/>
              </a:rPr>
              <a:t>formulaire</a:t>
            </a:r>
            <a:r>
              <a:rPr lang="en-US" sz="1100" b="1" dirty="0">
                <a:solidFill>
                  <a:srgbClr val="000000"/>
                </a:solidFill>
                <a:latin typeface="Open Sans"/>
              </a:rPr>
              <a:t> Form1 les 3 trackbars </a:t>
            </a:r>
            <a:r>
              <a:rPr lang="en-US" sz="1100" b="1" dirty="0" err="1">
                <a:solidFill>
                  <a:srgbClr val="000000"/>
                </a:solidFill>
                <a:latin typeface="Open Sans"/>
              </a:rPr>
              <a:t>doivent</a:t>
            </a:r>
            <a:r>
              <a:rPr lang="en-US" sz="1100" b="1" dirty="0">
                <a:solidFill>
                  <a:srgbClr val="000000"/>
                </a:solidFill>
                <a:latin typeface="Open Sans"/>
              </a:rPr>
              <a:t> </a:t>
            </a:r>
            <a:r>
              <a:rPr lang="en-US" sz="1100" b="1" dirty="0" err="1">
                <a:solidFill>
                  <a:srgbClr val="000000"/>
                </a:solidFill>
                <a:latin typeface="Open Sans"/>
              </a:rPr>
              <a:t>être</a:t>
            </a:r>
            <a:r>
              <a:rPr lang="en-US" sz="1100" b="1" dirty="0">
                <a:solidFill>
                  <a:srgbClr val="000000"/>
                </a:solidFill>
                <a:latin typeface="Open Sans"/>
              </a:rPr>
              <a:t> </a:t>
            </a:r>
          </a:p>
          <a:p>
            <a:r>
              <a:rPr lang="en-US" sz="1100" b="1" dirty="0" err="1">
                <a:solidFill>
                  <a:srgbClr val="000000"/>
                </a:solidFill>
                <a:latin typeface="Open Sans"/>
              </a:rPr>
              <a:t>Désactivés</a:t>
            </a:r>
            <a:r>
              <a:rPr lang="en-US" sz="1100" b="1" dirty="0">
                <a:solidFill>
                  <a:srgbClr val="000000"/>
                </a:solidFill>
                <a:latin typeface="Open Sans"/>
              </a:rPr>
              <a:t> et </a:t>
            </a:r>
            <a:r>
              <a:rPr lang="en-US" sz="1100" b="1" dirty="0" err="1">
                <a:solidFill>
                  <a:srgbClr val="000000"/>
                </a:solidFill>
                <a:latin typeface="Open Sans"/>
              </a:rPr>
              <a:t>leurs</a:t>
            </a:r>
            <a:r>
              <a:rPr lang="en-US" sz="1100" b="1" dirty="0">
                <a:solidFill>
                  <a:srgbClr val="000000"/>
                </a:solidFill>
                <a:latin typeface="Open Sans"/>
              </a:rPr>
              <a:t> </a:t>
            </a:r>
            <a:r>
              <a:rPr lang="en-US" sz="1100" b="1" dirty="0" err="1">
                <a:solidFill>
                  <a:srgbClr val="000000"/>
                </a:solidFill>
                <a:latin typeface="Open Sans"/>
              </a:rPr>
              <a:t>valeurs</a:t>
            </a:r>
            <a:r>
              <a:rPr lang="en-US" sz="1100" b="1" dirty="0">
                <a:solidFill>
                  <a:srgbClr val="000000"/>
                </a:solidFill>
                <a:latin typeface="Open Sans"/>
              </a:rPr>
              <a:t> à 0</a:t>
            </a:r>
          </a:p>
          <a:p>
            <a:endParaRPr lang="en-US" sz="1100" b="1" dirty="0">
              <a:solidFill>
                <a:srgbClr val="000000"/>
              </a:solidFill>
              <a:latin typeface="Open Sans"/>
            </a:endParaRPr>
          </a:p>
          <a:p>
            <a:r>
              <a:rPr lang="en-US" sz="1100" b="1" dirty="0">
                <a:solidFill>
                  <a:srgbClr val="000000"/>
                </a:solidFill>
                <a:latin typeface="Open Sans"/>
              </a:rPr>
              <a:t>4 – </a:t>
            </a:r>
            <a:r>
              <a:rPr lang="en-US" sz="1100" b="1" dirty="0" err="1">
                <a:solidFill>
                  <a:srgbClr val="000000"/>
                </a:solidFill>
                <a:latin typeface="Open Sans"/>
              </a:rPr>
              <a:t>Ajouter</a:t>
            </a:r>
            <a:r>
              <a:rPr lang="en-US" sz="1100" b="1" dirty="0">
                <a:solidFill>
                  <a:srgbClr val="000000"/>
                </a:solidFill>
                <a:latin typeface="Open Sans"/>
              </a:rPr>
              <a:t> un </a:t>
            </a:r>
            <a:r>
              <a:rPr lang="en-US" sz="1100" b="1" dirty="0" err="1">
                <a:solidFill>
                  <a:srgbClr val="000000"/>
                </a:solidFill>
                <a:latin typeface="Open Sans"/>
              </a:rPr>
              <a:t>serialPort</a:t>
            </a:r>
            <a:r>
              <a:rPr lang="en-US" sz="1100" b="1" dirty="0">
                <a:solidFill>
                  <a:srgbClr val="000000"/>
                </a:solidFill>
                <a:latin typeface="Open Sans"/>
              </a:rPr>
              <a:t> (double </a:t>
            </a:r>
            <a:r>
              <a:rPr lang="en-US" sz="1100" b="1" dirty="0" err="1">
                <a:solidFill>
                  <a:srgbClr val="000000"/>
                </a:solidFill>
                <a:latin typeface="Open Sans"/>
              </a:rPr>
              <a:t>clic</a:t>
            </a:r>
            <a:r>
              <a:rPr lang="en-US" sz="1100" b="1" dirty="0">
                <a:solidFill>
                  <a:srgbClr val="000000"/>
                </a:solidFill>
                <a:latin typeface="Open Sans"/>
              </a:rPr>
              <a:t>)</a:t>
            </a:r>
          </a:p>
          <a:p>
            <a:r>
              <a:rPr lang="en-US" sz="1100" b="1" dirty="0">
                <a:solidFill>
                  <a:srgbClr val="000000"/>
                </a:solidFill>
                <a:latin typeface="Open Sans"/>
              </a:rPr>
              <a:t>	=&gt; serialPort1 (</a:t>
            </a:r>
            <a:r>
              <a:rPr lang="en-US" sz="1100" b="1" dirty="0" err="1">
                <a:solidFill>
                  <a:srgbClr val="000000"/>
                </a:solidFill>
                <a:latin typeface="Open Sans"/>
              </a:rPr>
              <a:t>configurer</a:t>
            </a:r>
            <a:r>
              <a:rPr lang="en-US" sz="1100" b="1" dirty="0">
                <a:solidFill>
                  <a:srgbClr val="000000"/>
                </a:solidFill>
                <a:latin typeface="Open Sans"/>
              </a:rPr>
              <a:t> sur </a:t>
            </a:r>
            <a:r>
              <a:rPr lang="en-US" sz="1100" b="1" dirty="0" err="1">
                <a:solidFill>
                  <a:srgbClr val="000000"/>
                </a:solidFill>
                <a:latin typeface="Open Sans"/>
              </a:rPr>
              <a:t>COMxxx</a:t>
            </a:r>
            <a:r>
              <a:rPr lang="en-US" sz="1100" b="1" dirty="0">
                <a:solidFill>
                  <a:srgbClr val="000000"/>
                </a:solidFill>
                <a:latin typeface="Open Sans"/>
              </a:rPr>
              <a:t> :</a:t>
            </a:r>
          </a:p>
          <a:p>
            <a:r>
              <a:rPr lang="en-US" sz="1100" b="1" dirty="0">
                <a:solidFill>
                  <a:srgbClr val="000000"/>
                </a:solidFill>
                <a:latin typeface="Open Sans"/>
              </a:rPr>
              <a:t>	le port com de </a:t>
            </a:r>
            <a:r>
              <a:rPr lang="en-US" sz="1100" b="1" dirty="0" err="1">
                <a:solidFill>
                  <a:srgbClr val="000000"/>
                </a:solidFill>
                <a:latin typeface="Open Sans"/>
              </a:rPr>
              <a:t>l’arduino</a:t>
            </a:r>
            <a:r>
              <a:rPr lang="en-US" sz="1100" b="1" dirty="0">
                <a:solidFill>
                  <a:srgbClr val="000000"/>
                </a:solidFill>
                <a:latin typeface="Open Sans"/>
              </a:rPr>
              <a:t>, 9600…</a:t>
            </a:r>
          </a:p>
          <a:p>
            <a:r>
              <a:rPr lang="en-US" sz="1100" b="1" dirty="0">
                <a:solidFill>
                  <a:srgbClr val="000000"/>
                </a:solidFill>
                <a:latin typeface="Open Sans"/>
              </a:rPr>
              <a:t>5 – </a:t>
            </a:r>
            <a:r>
              <a:rPr lang="en-US" sz="1100" b="1" dirty="0" err="1">
                <a:solidFill>
                  <a:srgbClr val="000000"/>
                </a:solidFill>
                <a:latin typeface="Open Sans"/>
              </a:rPr>
              <a:t>Quand</a:t>
            </a:r>
            <a:r>
              <a:rPr lang="en-US" sz="1100" b="1" dirty="0">
                <a:solidFill>
                  <a:srgbClr val="000000"/>
                </a:solidFill>
                <a:latin typeface="Open Sans"/>
              </a:rPr>
              <a:t> on clique sur le bouton CONNEXION PORT SERIE </a:t>
            </a:r>
          </a:p>
          <a:p>
            <a:r>
              <a:rPr lang="en-US" sz="1100" b="1" dirty="0">
                <a:solidFill>
                  <a:srgbClr val="000000"/>
                </a:solidFill>
                <a:latin typeface="Open Sans"/>
              </a:rPr>
              <a:t>	=&gt; </a:t>
            </a:r>
            <a:r>
              <a:rPr lang="en-US" sz="1100" b="1" dirty="0" err="1">
                <a:solidFill>
                  <a:srgbClr val="000000"/>
                </a:solidFill>
                <a:latin typeface="Open Sans"/>
              </a:rPr>
              <a:t>il</a:t>
            </a:r>
            <a:r>
              <a:rPr lang="en-US" sz="1100" b="1" dirty="0">
                <a:solidFill>
                  <a:srgbClr val="000000"/>
                </a:solidFill>
                <a:latin typeface="Open Sans"/>
              </a:rPr>
              <a:t> </a:t>
            </a:r>
            <a:r>
              <a:rPr lang="en-US" sz="1100" b="1" dirty="0" err="1">
                <a:solidFill>
                  <a:srgbClr val="000000"/>
                </a:solidFill>
                <a:latin typeface="Open Sans"/>
              </a:rPr>
              <a:t>ouvre</a:t>
            </a:r>
            <a:r>
              <a:rPr lang="en-US" sz="1100" b="1" dirty="0">
                <a:solidFill>
                  <a:srgbClr val="000000"/>
                </a:solidFill>
                <a:latin typeface="Open Sans"/>
              </a:rPr>
              <a:t> le port </a:t>
            </a:r>
            <a:r>
              <a:rPr lang="en-US" sz="1100" b="1" dirty="0" err="1">
                <a:solidFill>
                  <a:srgbClr val="000000"/>
                </a:solidFill>
                <a:latin typeface="Open Sans"/>
              </a:rPr>
              <a:t>défini</a:t>
            </a:r>
            <a:r>
              <a:rPr lang="en-US" sz="1100" b="1" dirty="0">
                <a:solidFill>
                  <a:srgbClr val="000000"/>
                </a:solidFill>
                <a:latin typeface="Open Sans"/>
              </a:rPr>
              <a:t> </a:t>
            </a:r>
            <a:r>
              <a:rPr lang="en-US" sz="1100" b="1" dirty="0" err="1">
                <a:solidFill>
                  <a:srgbClr val="000000"/>
                </a:solidFill>
                <a:latin typeface="Open Sans"/>
              </a:rPr>
              <a:t>précédemment</a:t>
            </a:r>
            <a:r>
              <a:rPr lang="en-US" sz="1100" b="1" dirty="0">
                <a:solidFill>
                  <a:srgbClr val="000000"/>
                </a:solidFill>
                <a:latin typeface="Open Sans"/>
              </a:rPr>
              <a:t> </a:t>
            </a:r>
            <a:r>
              <a:rPr lang="en-US" sz="1100" b="1" dirty="0" err="1">
                <a:solidFill>
                  <a:srgbClr val="000000"/>
                </a:solidFill>
                <a:latin typeface="Open Sans"/>
              </a:rPr>
              <a:t>si</a:t>
            </a:r>
            <a:r>
              <a:rPr lang="en-US" sz="1100" b="1" dirty="0">
                <a:solidFill>
                  <a:srgbClr val="000000"/>
                </a:solidFill>
                <a:latin typeface="Open Sans"/>
              </a:rPr>
              <a:t> </a:t>
            </a:r>
            <a:r>
              <a:rPr lang="en-US" sz="1100" b="1" dirty="0" err="1">
                <a:solidFill>
                  <a:srgbClr val="000000"/>
                </a:solidFill>
                <a:latin typeface="Open Sans"/>
              </a:rPr>
              <a:t>il</a:t>
            </a:r>
            <a:r>
              <a:rPr lang="en-US" sz="1100" b="1" dirty="0">
                <a:solidFill>
                  <a:srgbClr val="000000"/>
                </a:solidFill>
                <a:latin typeface="Open Sans"/>
              </a:rPr>
              <a:t> </a:t>
            </a:r>
            <a:r>
              <a:rPr lang="en-US" sz="1100" b="1" dirty="0" err="1">
                <a:solidFill>
                  <a:srgbClr val="000000"/>
                </a:solidFill>
                <a:latin typeface="Open Sans"/>
              </a:rPr>
              <a:t>était</a:t>
            </a:r>
            <a:r>
              <a:rPr lang="en-US" sz="1100" b="1" dirty="0">
                <a:solidFill>
                  <a:srgbClr val="000000"/>
                </a:solidFill>
                <a:latin typeface="Open Sans"/>
              </a:rPr>
              <a:t> fermé </a:t>
            </a:r>
            <a:r>
              <a:rPr lang="en-US" sz="1100" b="1" dirty="0" err="1">
                <a:solidFill>
                  <a:srgbClr val="000000"/>
                </a:solidFill>
                <a:latin typeface="Open Sans"/>
              </a:rPr>
              <a:t>ou</a:t>
            </a:r>
            <a:r>
              <a:rPr lang="en-US" sz="1100" b="1" dirty="0">
                <a:solidFill>
                  <a:srgbClr val="000000"/>
                </a:solidFill>
                <a:latin typeface="Open Sans"/>
              </a:rPr>
              <a:t> le </a:t>
            </a:r>
            <a:r>
              <a:rPr lang="en-US" sz="1100" b="1" dirty="0" err="1">
                <a:solidFill>
                  <a:srgbClr val="000000"/>
                </a:solidFill>
                <a:latin typeface="Open Sans"/>
              </a:rPr>
              <a:t>ferme</a:t>
            </a:r>
            <a:r>
              <a:rPr lang="en-US" sz="1100" b="1" dirty="0">
                <a:solidFill>
                  <a:srgbClr val="000000"/>
                </a:solidFill>
                <a:latin typeface="Open Sans"/>
              </a:rPr>
              <a:t> </a:t>
            </a:r>
            <a:r>
              <a:rPr lang="en-US" sz="1100" b="1" dirty="0" err="1">
                <a:solidFill>
                  <a:srgbClr val="000000"/>
                </a:solidFill>
                <a:latin typeface="Open Sans"/>
              </a:rPr>
              <a:t>si</a:t>
            </a:r>
            <a:r>
              <a:rPr lang="en-US" sz="1100" b="1" dirty="0">
                <a:solidFill>
                  <a:srgbClr val="000000"/>
                </a:solidFill>
                <a:latin typeface="Open Sans"/>
              </a:rPr>
              <a:t> </a:t>
            </a:r>
            <a:r>
              <a:rPr lang="en-US" sz="1100" b="1" dirty="0" err="1">
                <a:solidFill>
                  <a:srgbClr val="000000"/>
                </a:solidFill>
                <a:latin typeface="Open Sans"/>
              </a:rPr>
              <a:t>il</a:t>
            </a:r>
            <a:r>
              <a:rPr lang="en-US" sz="1100" b="1" dirty="0">
                <a:solidFill>
                  <a:srgbClr val="000000"/>
                </a:solidFill>
                <a:latin typeface="Open Sans"/>
              </a:rPr>
              <a:t> </a:t>
            </a:r>
            <a:r>
              <a:rPr lang="en-US" sz="1100" b="1" dirty="0" err="1">
                <a:solidFill>
                  <a:srgbClr val="000000"/>
                </a:solidFill>
                <a:latin typeface="Open Sans"/>
              </a:rPr>
              <a:t>était</a:t>
            </a:r>
            <a:r>
              <a:rPr lang="en-US" sz="1100" b="1" dirty="0">
                <a:solidFill>
                  <a:srgbClr val="000000"/>
                </a:solidFill>
                <a:latin typeface="Open Sans"/>
              </a:rPr>
              <a:t> </a:t>
            </a:r>
            <a:r>
              <a:rPr lang="en-US" sz="1100" b="1" dirty="0" err="1">
                <a:solidFill>
                  <a:srgbClr val="000000"/>
                </a:solidFill>
                <a:latin typeface="Open Sans"/>
              </a:rPr>
              <a:t>ouvert</a:t>
            </a:r>
            <a:r>
              <a:rPr lang="en-US" sz="1100" b="1" dirty="0">
                <a:solidFill>
                  <a:srgbClr val="000000"/>
                </a:solidFill>
                <a:latin typeface="Open Sans"/>
              </a:rPr>
              <a:t>	- Si on </a:t>
            </a:r>
            <a:r>
              <a:rPr lang="en-US" sz="1100" b="1" dirty="0" err="1">
                <a:solidFill>
                  <a:srgbClr val="000000"/>
                </a:solidFill>
                <a:latin typeface="Open Sans"/>
              </a:rPr>
              <a:t>est</a:t>
            </a:r>
            <a:r>
              <a:rPr lang="en-US" sz="1100" b="1" dirty="0">
                <a:solidFill>
                  <a:srgbClr val="000000"/>
                </a:solidFill>
                <a:latin typeface="Open Sans"/>
              </a:rPr>
              <a:t> </a:t>
            </a:r>
            <a:r>
              <a:rPr lang="en-US" sz="1100" b="1" dirty="0" err="1">
                <a:solidFill>
                  <a:srgbClr val="000000"/>
                </a:solidFill>
                <a:latin typeface="Open Sans"/>
              </a:rPr>
              <a:t>connecté</a:t>
            </a:r>
            <a:r>
              <a:rPr lang="en-US" sz="1100" b="1" dirty="0">
                <a:solidFill>
                  <a:srgbClr val="000000"/>
                </a:solidFill>
                <a:latin typeface="Open Sans"/>
              </a:rPr>
              <a:t> =&gt; le bouton </a:t>
            </a:r>
            <a:r>
              <a:rPr lang="en-US" sz="1100" b="1" dirty="0" err="1">
                <a:solidFill>
                  <a:srgbClr val="000000"/>
                </a:solidFill>
                <a:latin typeface="Open Sans"/>
              </a:rPr>
              <a:t>doit</a:t>
            </a:r>
            <a:r>
              <a:rPr lang="en-US" sz="1100" b="1" dirty="0">
                <a:solidFill>
                  <a:srgbClr val="000000"/>
                </a:solidFill>
                <a:latin typeface="Open Sans"/>
              </a:rPr>
              <a:t> </a:t>
            </a:r>
            <a:r>
              <a:rPr lang="en-US" sz="1100" b="1" dirty="0" err="1">
                <a:solidFill>
                  <a:srgbClr val="000000"/>
                </a:solidFill>
                <a:latin typeface="Open Sans"/>
              </a:rPr>
              <a:t>indiquer</a:t>
            </a:r>
            <a:r>
              <a:rPr lang="en-US" sz="1100" b="1" dirty="0">
                <a:solidFill>
                  <a:srgbClr val="000000"/>
                </a:solidFill>
                <a:latin typeface="Open Sans"/>
              </a:rPr>
              <a:t> “SE DÉCONNECTER”</a:t>
            </a:r>
          </a:p>
          <a:p>
            <a:r>
              <a:rPr lang="en-US" sz="1100" b="1" dirty="0">
                <a:solidFill>
                  <a:srgbClr val="000000"/>
                </a:solidFill>
                <a:latin typeface="Open Sans"/>
              </a:rPr>
              <a:t>	- Si on </a:t>
            </a:r>
            <a:r>
              <a:rPr lang="en-US" sz="1100" b="1" dirty="0" err="1">
                <a:solidFill>
                  <a:srgbClr val="000000"/>
                </a:solidFill>
                <a:latin typeface="Open Sans"/>
              </a:rPr>
              <a:t>est</a:t>
            </a:r>
            <a:r>
              <a:rPr lang="en-US" sz="1100" b="1" dirty="0">
                <a:solidFill>
                  <a:srgbClr val="000000"/>
                </a:solidFill>
                <a:latin typeface="Open Sans"/>
              </a:rPr>
              <a:t> </a:t>
            </a:r>
            <a:r>
              <a:rPr lang="en-US" sz="1100" b="1" dirty="0" err="1">
                <a:solidFill>
                  <a:srgbClr val="000000"/>
                </a:solidFill>
                <a:latin typeface="Open Sans"/>
              </a:rPr>
              <a:t>déconnecté</a:t>
            </a:r>
            <a:r>
              <a:rPr lang="en-US" sz="1100" b="1" dirty="0">
                <a:solidFill>
                  <a:srgbClr val="000000"/>
                </a:solidFill>
                <a:latin typeface="Open Sans"/>
              </a:rPr>
              <a:t> =&gt; le bouton </a:t>
            </a:r>
            <a:r>
              <a:rPr lang="en-US" sz="1100" b="1" dirty="0" err="1">
                <a:solidFill>
                  <a:srgbClr val="000000"/>
                </a:solidFill>
                <a:latin typeface="Open Sans"/>
              </a:rPr>
              <a:t>doit</a:t>
            </a:r>
            <a:r>
              <a:rPr lang="en-US" sz="1100" b="1" dirty="0">
                <a:solidFill>
                  <a:srgbClr val="000000"/>
                </a:solidFill>
                <a:latin typeface="Open Sans"/>
              </a:rPr>
              <a:t> </a:t>
            </a:r>
            <a:r>
              <a:rPr lang="en-US" sz="1100" b="1" dirty="0" err="1">
                <a:solidFill>
                  <a:srgbClr val="000000"/>
                </a:solidFill>
                <a:latin typeface="Open Sans"/>
              </a:rPr>
              <a:t>indiquer</a:t>
            </a:r>
            <a:r>
              <a:rPr lang="en-US" sz="1100" b="1" dirty="0">
                <a:solidFill>
                  <a:srgbClr val="000000"/>
                </a:solidFill>
                <a:latin typeface="Open Sans"/>
              </a:rPr>
              <a:t> “SE CONNECTER”</a:t>
            </a:r>
          </a:p>
          <a:p>
            <a:r>
              <a:rPr lang="en-US" sz="1100" b="1" dirty="0">
                <a:solidFill>
                  <a:srgbClr val="000000"/>
                </a:solidFill>
                <a:latin typeface="Open Sans"/>
              </a:rPr>
              <a:t>	– Les trackbars </a:t>
            </a:r>
            <a:r>
              <a:rPr lang="en-US" sz="1100" b="1" dirty="0" err="1">
                <a:solidFill>
                  <a:srgbClr val="000000"/>
                </a:solidFill>
                <a:latin typeface="Open Sans"/>
              </a:rPr>
              <a:t>s’activent</a:t>
            </a:r>
            <a:r>
              <a:rPr lang="en-US" sz="1100" b="1" dirty="0">
                <a:solidFill>
                  <a:srgbClr val="000000"/>
                </a:solidFill>
                <a:latin typeface="Open Sans"/>
              </a:rPr>
              <a:t> </a:t>
            </a:r>
          </a:p>
          <a:p>
            <a:endParaRPr lang="en-US" sz="1100" b="1" dirty="0">
              <a:solidFill>
                <a:srgbClr val="000000"/>
              </a:solidFill>
              <a:latin typeface="Open Sans"/>
            </a:endParaRPr>
          </a:p>
          <a:p>
            <a:r>
              <a:rPr lang="en-US" sz="1100" b="1" dirty="0">
                <a:solidFill>
                  <a:srgbClr val="000000"/>
                </a:solidFill>
                <a:latin typeface="Open Sans"/>
              </a:rPr>
              <a:t>6 – </a:t>
            </a:r>
            <a:r>
              <a:rPr lang="en-US" sz="1100" b="1" dirty="0" err="1">
                <a:solidFill>
                  <a:srgbClr val="000000"/>
                </a:solidFill>
                <a:latin typeface="Open Sans"/>
              </a:rPr>
              <a:t>Dès</a:t>
            </a:r>
            <a:r>
              <a:rPr lang="en-US" sz="1100" b="1" dirty="0">
                <a:solidFill>
                  <a:srgbClr val="000000"/>
                </a:solidFill>
                <a:latin typeface="Open Sans"/>
              </a:rPr>
              <a:t> </a:t>
            </a:r>
            <a:r>
              <a:rPr lang="en-US" sz="1100" b="1" dirty="0" err="1">
                <a:solidFill>
                  <a:srgbClr val="000000"/>
                </a:solidFill>
                <a:latin typeface="Open Sans"/>
              </a:rPr>
              <a:t>qu’un</a:t>
            </a:r>
            <a:r>
              <a:rPr lang="en-US" sz="1100" b="1" dirty="0">
                <a:solidFill>
                  <a:srgbClr val="000000"/>
                </a:solidFill>
                <a:latin typeface="Open Sans"/>
              </a:rPr>
              <a:t> trackbar change de </a:t>
            </a:r>
            <a:r>
              <a:rPr lang="en-US" sz="1100" b="1" dirty="0" err="1">
                <a:solidFill>
                  <a:srgbClr val="000000"/>
                </a:solidFill>
                <a:latin typeface="Open Sans"/>
              </a:rPr>
              <a:t>valeur</a:t>
            </a:r>
            <a:r>
              <a:rPr lang="en-US" sz="1100" b="1" dirty="0">
                <a:solidFill>
                  <a:srgbClr val="000000"/>
                </a:solidFill>
                <a:latin typeface="Open Sans"/>
              </a:rPr>
              <a:t>, on </a:t>
            </a:r>
            <a:r>
              <a:rPr lang="en-US" sz="1100" b="1" dirty="0" err="1">
                <a:solidFill>
                  <a:srgbClr val="000000"/>
                </a:solidFill>
                <a:latin typeface="Open Sans"/>
              </a:rPr>
              <a:t>envoie</a:t>
            </a:r>
            <a:r>
              <a:rPr lang="en-US" sz="1100" b="1" dirty="0">
                <a:solidFill>
                  <a:srgbClr val="000000"/>
                </a:solidFill>
                <a:latin typeface="Open Sans"/>
              </a:rPr>
              <a:t> la </a:t>
            </a:r>
            <a:r>
              <a:rPr lang="en-US" sz="1100" b="1" dirty="0" err="1">
                <a:solidFill>
                  <a:srgbClr val="000000"/>
                </a:solidFill>
                <a:latin typeface="Open Sans"/>
              </a:rPr>
              <a:t>valeur</a:t>
            </a:r>
            <a:r>
              <a:rPr lang="en-US" sz="1100" b="1" dirty="0">
                <a:solidFill>
                  <a:srgbClr val="000000"/>
                </a:solidFill>
                <a:latin typeface="Open Sans"/>
              </a:rPr>
              <a:t> de TOUS les trackbars sur le port Série: </a:t>
            </a:r>
          </a:p>
          <a:p>
            <a:r>
              <a:rPr lang="en-US" sz="1100" b="1" dirty="0">
                <a:solidFill>
                  <a:srgbClr val="000000"/>
                </a:solidFill>
                <a:latin typeface="Open Sans"/>
              </a:rPr>
              <a:t>	</a:t>
            </a:r>
            <a:r>
              <a:rPr lang="en-US" sz="1100" b="1" dirty="0" err="1">
                <a:solidFill>
                  <a:srgbClr val="0070C0"/>
                </a:solidFill>
                <a:latin typeface="Open Sans"/>
              </a:rPr>
              <a:t>objet</a:t>
            </a:r>
            <a:r>
              <a:rPr lang="en-US" sz="1100" b="1" dirty="0">
                <a:solidFill>
                  <a:srgbClr val="0070C0"/>
                </a:solidFill>
                <a:latin typeface="Open Sans"/>
              </a:rPr>
              <a:t> serialPort1 et </a:t>
            </a:r>
            <a:r>
              <a:rPr lang="en-US" sz="1100" b="1" dirty="0" err="1">
                <a:solidFill>
                  <a:srgbClr val="0070C0"/>
                </a:solidFill>
                <a:latin typeface="Open Sans"/>
              </a:rPr>
              <a:t>méthode</a:t>
            </a:r>
            <a:r>
              <a:rPr lang="en-US" sz="1100" b="1" dirty="0">
                <a:solidFill>
                  <a:srgbClr val="0070C0"/>
                </a:solidFill>
                <a:latin typeface="Open Sans"/>
              </a:rPr>
              <a:t> WriteLine(…). </a:t>
            </a:r>
          </a:p>
          <a:p>
            <a:endParaRPr lang="en-US" sz="1100" b="1" dirty="0">
              <a:solidFill>
                <a:srgbClr val="000000"/>
              </a:solidFill>
              <a:latin typeface="Open Sans"/>
            </a:endParaRPr>
          </a:p>
          <a:p>
            <a:r>
              <a:rPr lang="en-US" sz="1100" b="1" dirty="0">
                <a:solidFill>
                  <a:srgbClr val="000000"/>
                </a:solidFill>
                <a:latin typeface="Open Sans"/>
              </a:rPr>
              <a:t>7 – </a:t>
            </a:r>
            <a:r>
              <a:rPr lang="en-US" sz="1100" b="1" dirty="0" err="1">
                <a:solidFill>
                  <a:srgbClr val="000000"/>
                </a:solidFill>
                <a:latin typeface="Open Sans"/>
              </a:rPr>
              <a:t>Quand</a:t>
            </a:r>
            <a:r>
              <a:rPr lang="en-US" sz="1100" b="1" dirty="0">
                <a:solidFill>
                  <a:srgbClr val="000000"/>
                </a:solidFill>
                <a:latin typeface="Open Sans"/>
              </a:rPr>
              <a:t> on clique sur “SE DÉCONNECTER”, </a:t>
            </a:r>
            <a:r>
              <a:rPr lang="en-US" sz="1100" b="1" dirty="0" err="1">
                <a:solidFill>
                  <a:srgbClr val="000000"/>
                </a:solidFill>
                <a:latin typeface="Open Sans"/>
              </a:rPr>
              <a:t>remettre</a:t>
            </a:r>
            <a:r>
              <a:rPr lang="en-US" sz="1100" b="1" dirty="0">
                <a:solidFill>
                  <a:srgbClr val="000000"/>
                </a:solidFill>
                <a:latin typeface="Open Sans"/>
              </a:rPr>
              <a:t> </a:t>
            </a:r>
            <a:r>
              <a:rPr lang="en-US" sz="1100" b="1" dirty="0" err="1">
                <a:solidFill>
                  <a:srgbClr val="000000"/>
                </a:solidFill>
                <a:latin typeface="Open Sans"/>
              </a:rPr>
              <a:t>tous</a:t>
            </a:r>
            <a:r>
              <a:rPr lang="en-US" sz="1100" b="1" dirty="0">
                <a:solidFill>
                  <a:srgbClr val="000000"/>
                </a:solidFill>
                <a:latin typeface="Open Sans"/>
              </a:rPr>
              <a:t> les trackbar à 0</a:t>
            </a:r>
          </a:p>
          <a:p>
            <a:endParaRPr lang="en-US" sz="1100" b="1" dirty="0">
              <a:solidFill>
                <a:srgbClr val="000000"/>
              </a:solidFill>
              <a:latin typeface="Open Sans"/>
            </a:endParaRPr>
          </a:p>
          <a:p>
            <a:r>
              <a:rPr lang="en-US" sz="1100" b="1" dirty="0">
                <a:solidFill>
                  <a:srgbClr val="0070C0"/>
                </a:solidFill>
                <a:latin typeface="Open Sans"/>
              </a:rPr>
              <a:t>PISTE BLEU:</a:t>
            </a:r>
          </a:p>
          <a:p>
            <a:r>
              <a:rPr lang="en-US" sz="1100" b="1" dirty="0">
                <a:solidFill>
                  <a:srgbClr val="000000"/>
                </a:solidFill>
                <a:latin typeface="Open Sans"/>
              </a:rPr>
              <a:t>8 – </a:t>
            </a:r>
            <a:r>
              <a:rPr lang="en-US" sz="1100" b="1" dirty="0" err="1">
                <a:solidFill>
                  <a:srgbClr val="000000"/>
                </a:solidFill>
                <a:latin typeface="Open Sans"/>
              </a:rPr>
              <a:t>Mettre</a:t>
            </a:r>
            <a:r>
              <a:rPr lang="en-US" sz="1100" b="1" dirty="0">
                <a:solidFill>
                  <a:srgbClr val="000000"/>
                </a:solidFill>
                <a:latin typeface="Open Sans"/>
              </a:rPr>
              <a:t> </a:t>
            </a:r>
            <a:r>
              <a:rPr lang="en-US" sz="1100" b="1" dirty="0" err="1">
                <a:solidFill>
                  <a:srgbClr val="000000"/>
                </a:solidFill>
                <a:latin typeface="Open Sans"/>
              </a:rPr>
              <a:t>une</a:t>
            </a:r>
            <a:r>
              <a:rPr lang="en-US" sz="1100" b="1" dirty="0">
                <a:solidFill>
                  <a:srgbClr val="000000"/>
                </a:solidFill>
                <a:latin typeface="Open Sans"/>
              </a:rPr>
              <a:t> </a:t>
            </a:r>
            <a:r>
              <a:rPr lang="en-US" sz="1100" b="1" dirty="0" err="1">
                <a:solidFill>
                  <a:srgbClr val="000000"/>
                </a:solidFill>
                <a:latin typeface="Open Sans"/>
              </a:rPr>
              <a:t>liste</a:t>
            </a:r>
            <a:r>
              <a:rPr lang="en-US" sz="1100" b="1" dirty="0">
                <a:solidFill>
                  <a:srgbClr val="000000"/>
                </a:solidFill>
                <a:latin typeface="Open Sans"/>
              </a:rPr>
              <a:t> </a:t>
            </a:r>
            <a:r>
              <a:rPr lang="en-US" sz="1100" b="1" dirty="0" err="1">
                <a:solidFill>
                  <a:srgbClr val="000000"/>
                </a:solidFill>
                <a:latin typeface="Open Sans"/>
              </a:rPr>
              <a:t>déroulante</a:t>
            </a:r>
            <a:r>
              <a:rPr lang="en-US" sz="1100" b="1" dirty="0">
                <a:solidFill>
                  <a:srgbClr val="000000"/>
                </a:solidFill>
                <a:latin typeface="Open Sans"/>
              </a:rPr>
              <a:t> pour </a:t>
            </a:r>
            <a:r>
              <a:rPr lang="en-US" sz="1100" b="1" dirty="0" err="1">
                <a:solidFill>
                  <a:srgbClr val="000000"/>
                </a:solidFill>
                <a:latin typeface="Open Sans"/>
              </a:rPr>
              <a:t>choisir</a:t>
            </a:r>
            <a:r>
              <a:rPr lang="en-US" sz="1100" b="1" dirty="0">
                <a:solidFill>
                  <a:srgbClr val="000000"/>
                </a:solidFill>
                <a:latin typeface="Open Sans"/>
              </a:rPr>
              <a:t> le port Série: </a:t>
            </a:r>
          </a:p>
          <a:p>
            <a:r>
              <a:rPr lang="en-US" sz="1100" b="1" dirty="0">
                <a:solidFill>
                  <a:srgbClr val="000000"/>
                </a:solidFill>
                <a:latin typeface="Open Sans"/>
              </a:rPr>
              <a:t>                  =&gt; COMBO BOX, double </a:t>
            </a:r>
            <a:r>
              <a:rPr lang="en-US" sz="1100" b="1" dirty="0" err="1">
                <a:solidFill>
                  <a:srgbClr val="000000"/>
                </a:solidFill>
                <a:latin typeface="Open Sans"/>
              </a:rPr>
              <a:t>cliquer</a:t>
            </a:r>
            <a:r>
              <a:rPr lang="en-US" sz="1100" b="1" dirty="0">
                <a:solidFill>
                  <a:srgbClr val="000000"/>
                </a:solidFill>
                <a:latin typeface="Open Sans"/>
              </a:rPr>
              <a:t> sur FORM =&gt; FORM_LOAD)</a:t>
            </a:r>
          </a:p>
          <a:p>
            <a:r>
              <a:rPr lang="en-US" sz="1100" b="1" dirty="0">
                <a:solidFill>
                  <a:srgbClr val="000000"/>
                </a:solidFill>
                <a:latin typeface="Open Sans"/>
              </a:rPr>
              <a:t>                        Charger la </a:t>
            </a:r>
            <a:r>
              <a:rPr lang="en-US" sz="1100" b="1" dirty="0" err="1">
                <a:solidFill>
                  <a:srgbClr val="000000"/>
                </a:solidFill>
                <a:latin typeface="Open Sans"/>
              </a:rPr>
              <a:t>classe</a:t>
            </a:r>
            <a:r>
              <a:rPr lang="en-US" sz="1100" b="1" dirty="0">
                <a:solidFill>
                  <a:srgbClr val="000000"/>
                </a:solidFill>
                <a:latin typeface="Open Sans"/>
              </a:rPr>
              <a:t> </a:t>
            </a:r>
            <a:r>
              <a:rPr lang="en-US" sz="1100" b="1" dirty="0" err="1">
                <a:solidFill>
                  <a:srgbClr val="000000"/>
                </a:solidFill>
                <a:latin typeface="Open Sans"/>
              </a:rPr>
              <a:t>série</a:t>
            </a:r>
            <a:r>
              <a:rPr lang="en-US" sz="1100" b="1" dirty="0">
                <a:solidFill>
                  <a:srgbClr val="000000"/>
                </a:solidFill>
                <a:latin typeface="Open Sans"/>
              </a:rPr>
              <a:t> </a:t>
            </a:r>
            <a:r>
              <a:rPr lang="en-US" sz="1100" b="1" dirty="0" err="1">
                <a:solidFill>
                  <a:srgbClr val="C00000"/>
                </a:solidFill>
                <a:latin typeface="Open Sans"/>
              </a:rPr>
              <a:t>IO.Ports</a:t>
            </a:r>
            <a:r>
              <a:rPr lang="en-US" sz="1100" b="1" dirty="0">
                <a:solidFill>
                  <a:srgbClr val="C00000"/>
                </a:solidFill>
                <a:latin typeface="Open Sans"/>
              </a:rPr>
              <a:t> (using </a:t>
            </a:r>
            <a:r>
              <a:rPr lang="en-US" sz="1100" b="1" dirty="0" err="1">
                <a:solidFill>
                  <a:srgbClr val="C00000"/>
                </a:solidFill>
                <a:latin typeface="Open Sans"/>
              </a:rPr>
              <a:t>System.IO.Ports</a:t>
            </a:r>
            <a:r>
              <a:rPr lang="en-US" sz="1100" b="1" dirty="0">
                <a:solidFill>
                  <a:srgbClr val="C00000"/>
                </a:solidFill>
                <a:latin typeface="Open Sans"/>
              </a:rPr>
              <a:t>)</a:t>
            </a:r>
            <a:r>
              <a:rPr lang="en-US" sz="1100" b="1" dirty="0">
                <a:solidFill>
                  <a:srgbClr val="000000"/>
                </a:solidFill>
                <a:latin typeface="Open Sans"/>
              </a:rPr>
              <a:t>, </a:t>
            </a:r>
          </a:p>
          <a:p>
            <a:r>
              <a:rPr lang="en-US" sz="1100" b="1" dirty="0">
                <a:solidFill>
                  <a:srgbClr val="000000"/>
                </a:solidFill>
                <a:latin typeface="Open Sans"/>
              </a:rPr>
              <a:t>	</a:t>
            </a:r>
            <a:r>
              <a:rPr lang="en-US" sz="1100" b="1" dirty="0" err="1">
                <a:solidFill>
                  <a:srgbClr val="000000"/>
                </a:solidFill>
                <a:latin typeface="Open Sans"/>
              </a:rPr>
              <a:t>puis</a:t>
            </a:r>
            <a:r>
              <a:rPr lang="en-US" sz="1100" b="1" dirty="0">
                <a:solidFill>
                  <a:srgbClr val="000000"/>
                </a:solidFill>
                <a:latin typeface="Open Sans"/>
              </a:rPr>
              <a:t> </a:t>
            </a:r>
            <a:r>
              <a:rPr lang="en-US" sz="1100" b="1" dirty="0" err="1">
                <a:solidFill>
                  <a:srgbClr val="000000"/>
                </a:solidFill>
                <a:latin typeface="Open Sans"/>
              </a:rPr>
              <a:t>créer</a:t>
            </a:r>
            <a:r>
              <a:rPr lang="en-US" sz="1100" b="1" dirty="0">
                <a:solidFill>
                  <a:srgbClr val="000000"/>
                </a:solidFill>
                <a:latin typeface="Open Sans"/>
              </a:rPr>
              <a:t> un tableau de Strings </a:t>
            </a:r>
            <a:r>
              <a:rPr lang="en-US" sz="1100" b="1" dirty="0">
                <a:solidFill>
                  <a:srgbClr val="C00000"/>
                </a:solidFill>
                <a:latin typeface="Open Sans"/>
              </a:rPr>
              <a:t>ports </a:t>
            </a:r>
            <a:r>
              <a:rPr lang="en-US" sz="1100" b="1" dirty="0" err="1">
                <a:solidFill>
                  <a:srgbClr val="000000"/>
                </a:solidFill>
                <a:latin typeface="Open Sans"/>
              </a:rPr>
              <a:t>récupérant</a:t>
            </a:r>
            <a:r>
              <a:rPr lang="en-US" sz="1100" b="1" dirty="0">
                <a:solidFill>
                  <a:srgbClr val="000000"/>
                </a:solidFill>
                <a:latin typeface="Open Sans"/>
              </a:rPr>
              <a:t> les </a:t>
            </a:r>
            <a:r>
              <a:rPr lang="en-US" sz="1100" b="1" dirty="0" err="1">
                <a:latin typeface="Open Sans"/>
              </a:rPr>
              <a:t>PortNames</a:t>
            </a:r>
            <a:r>
              <a:rPr lang="en-US" sz="1100" b="1" dirty="0">
                <a:solidFill>
                  <a:srgbClr val="000000"/>
                </a:solidFill>
                <a:latin typeface="Open Sans"/>
              </a:rPr>
              <a:t> </a:t>
            </a:r>
          </a:p>
          <a:p>
            <a:r>
              <a:rPr lang="en-US" sz="1100" b="1" dirty="0">
                <a:solidFill>
                  <a:srgbClr val="000000"/>
                </a:solidFill>
                <a:latin typeface="Open Sans"/>
              </a:rPr>
              <a:t>	des ports Série avec la </a:t>
            </a:r>
            <a:r>
              <a:rPr lang="en-US" sz="1100" b="1" dirty="0" err="1">
                <a:solidFill>
                  <a:srgbClr val="000000"/>
                </a:solidFill>
                <a:latin typeface="Open Sans"/>
              </a:rPr>
              <a:t>méthode</a:t>
            </a:r>
            <a:r>
              <a:rPr lang="en-US" sz="1100" b="1" dirty="0">
                <a:solidFill>
                  <a:srgbClr val="000000"/>
                </a:solidFill>
                <a:latin typeface="Open Sans"/>
              </a:rPr>
              <a:t> </a:t>
            </a:r>
            <a:r>
              <a:rPr lang="en-US" sz="1100" b="1" dirty="0" err="1">
                <a:solidFill>
                  <a:srgbClr val="C00000"/>
                </a:solidFill>
                <a:latin typeface="Open Sans"/>
              </a:rPr>
              <a:t>GetPortNames</a:t>
            </a:r>
            <a:r>
              <a:rPr lang="en-US" sz="1100" b="1" dirty="0">
                <a:solidFill>
                  <a:srgbClr val="C00000"/>
                </a:solidFill>
                <a:latin typeface="Open Sans"/>
              </a:rPr>
              <a:t>()</a:t>
            </a:r>
          </a:p>
          <a:p>
            <a:r>
              <a:rPr lang="en-US" sz="1100" b="1" dirty="0">
                <a:solidFill>
                  <a:srgbClr val="C00000"/>
                </a:solidFill>
                <a:latin typeface="Open Sans"/>
              </a:rPr>
              <a:t>	</a:t>
            </a:r>
            <a:r>
              <a:rPr lang="en-US" sz="1100" b="1" dirty="0" err="1">
                <a:latin typeface="Open Sans"/>
              </a:rPr>
              <a:t>Puis</a:t>
            </a:r>
            <a:r>
              <a:rPr lang="en-US" sz="1100" b="1" dirty="0">
                <a:latin typeface="Open Sans"/>
              </a:rPr>
              <a:t> </a:t>
            </a:r>
            <a:r>
              <a:rPr lang="en-US" sz="1100" b="1" dirty="0" err="1">
                <a:latin typeface="Open Sans"/>
              </a:rPr>
              <a:t>ajouter</a:t>
            </a:r>
            <a:r>
              <a:rPr lang="en-US" sz="1100" b="1" dirty="0">
                <a:latin typeface="Open Sans"/>
              </a:rPr>
              <a:t> </a:t>
            </a:r>
            <a:r>
              <a:rPr lang="en-US" sz="1100" b="1" dirty="0" err="1">
                <a:latin typeface="Open Sans"/>
              </a:rPr>
              <a:t>tous</a:t>
            </a:r>
            <a:r>
              <a:rPr lang="en-US" sz="1100" b="1" dirty="0">
                <a:latin typeface="Open Sans"/>
              </a:rPr>
              <a:t> les </a:t>
            </a:r>
            <a:r>
              <a:rPr lang="en-US" sz="1100" b="1" dirty="0" err="1">
                <a:latin typeface="Open Sans"/>
              </a:rPr>
              <a:t>éléments</a:t>
            </a:r>
            <a:r>
              <a:rPr lang="en-US" sz="1100" b="1" dirty="0">
                <a:latin typeface="Open Sans"/>
              </a:rPr>
              <a:t> du tableau dans la </a:t>
            </a:r>
            <a:r>
              <a:rPr lang="en-US" sz="1100" b="1" dirty="0">
                <a:solidFill>
                  <a:srgbClr val="C00000"/>
                </a:solidFill>
                <a:latin typeface="Open Sans"/>
              </a:rPr>
              <a:t>comboBox1</a:t>
            </a:r>
            <a:endParaRPr lang="en-US" sz="1100" b="1" dirty="0">
              <a:solidFill>
                <a:srgbClr val="000000"/>
              </a:solidFill>
              <a:latin typeface="Open Sans"/>
            </a:endParaRPr>
          </a:p>
        </p:txBody>
      </p:sp>
      <p:pic>
        <p:nvPicPr>
          <p:cNvPr id="7" name="Image 6">
            <a:hlinkClick r:id="rId3" action="ppaction://hlinksldjump"/>
            <a:extLst>
              <a:ext uri="{FF2B5EF4-FFF2-40B4-BE49-F238E27FC236}">
                <a16:creationId xmlns:a16="http://schemas.microsoft.com/office/drawing/2014/main" id="{BDCAAD0B-E75D-4C8B-BA3D-51FD32FD82C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
        <p:nvSpPr>
          <p:cNvPr id="8" name="Rectangle 7">
            <a:extLst>
              <a:ext uri="{FF2B5EF4-FFF2-40B4-BE49-F238E27FC236}">
                <a16:creationId xmlns:a16="http://schemas.microsoft.com/office/drawing/2014/main" id="{231B7B84-097E-40C5-9B71-AAD78E7098A2}"/>
              </a:ext>
            </a:extLst>
          </p:cNvPr>
          <p:cNvSpPr/>
          <p:nvPr/>
        </p:nvSpPr>
        <p:spPr>
          <a:xfrm>
            <a:off x="5674906" y="5157192"/>
            <a:ext cx="4081670" cy="738664"/>
          </a:xfrm>
          <a:prstGeom prst="rect">
            <a:avLst/>
          </a:prstGeom>
        </p:spPr>
        <p:txBody>
          <a:bodyPr wrap="square">
            <a:spAutoFit/>
          </a:bodyPr>
          <a:lstStyle/>
          <a:p>
            <a:r>
              <a:rPr lang="fr-FR" sz="1050" b="1" dirty="0">
                <a:solidFill>
                  <a:srgbClr val="000000"/>
                </a:solidFill>
                <a:latin typeface="Consolas" panose="020B0609020204030204" pitchFamily="49" charset="0"/>
              </a:rPr>
              <a:t>String[] ports = </a:t>
            </a:r>
            <a:r>
              <a:rPr lang="fr-FR" sz="1050" b="1" dirty="0" err="1">
                <a:solidFill>
                  <a:srgbClr val="000000"/>
                </a:solidFill>
                <a:latin typeface="Consolas" panose="020B0609020204030204" pitchFamily="49" charset="0"/>
              </a:rPr>
              <a:t>SerialPort.GetPortNames</a:t>
            </a:r>
            <a:r>
              <a:rPr lang="fr-FR" sz="1050" b="1" dirty="0">
                <a:solidFill>
                  <a:srgbClr val="000000"/>
                </a:solidFill>
                <a:latin typeface="Consolas" panose="020B0609020204030204" pitchFamily="49" charset="0"/>
              </a:rPr>
              <a:t>();</a:t>
            </a:r>
          </a:p>
          <a:p>
            <a:r>
              <a:rPr lang="sv-SE" sz="1050" b="1" dirty="0">
                <a:solidFill>
                  <a:srgbClr val="0000FF"/>
                </a:solidFill>
                <a:latin typeface="Consolas" panose="020B0609020204030204" pitchFamily="49" charset="0"/>
              </a:rPr>
              <a:t>foreach</a:t>
            </a:r>
            <a:r>
              <a:rPr lang="sv-SE" sz="1050" b="1" dirty="0">
                <a:solidFill>
                  <a:srgbClr val="000000"/>
                </a:solidFill>
                <a:latin typeface="Consolas" panose="020B0609020204030204" pitchFamily="49" charset="0"/>
              </a:rPr>
              <a:t> (var port </a:t>
            </a:r>
            <a:r>
              <a:rPr lang="sv-SE" sz="1050" b="1" dirty="0">
                <a:solidFill>
                  <a:srgbClr val="0000FF"/>
                </a:solidFill>
                <a:latin typeface="Consolas" panose="020B0609020204030204" pitchFamily="49" charset="0"/>
              </a:rPr>
              <a:t>in</a:t>
            </a:r>
            <a:r>
              <a:rPr lang="sv-SE" sz="1050" b="1" dirty="0">
                <a:solidFill>
                  <a:srgbClr val="000000"/>
                </a:solidFill>
                <a:latin typeface="Consolas" panose="020B0609020204030204" pitchFamily="49" charset="0"/>
              </a:rPr>
              <a:t> ports) {</a:t>
            </a:r>
          </a:p>
          <a:p>
            <a:r>
              <a:rPr lang="fr-FR" sz="1050" b="1" dirty="0">
                <a:solidFill>
                  <a:srgbClr val="000000"/>
                </a:solidFill>
                <a:latin typeface="Consolas" panose="020B0609020204030204" pitchFamily="49" charset="0"/>
              </a:rPr>
              <a:t>   comboBox1.Items.Add(port);</a:t>
            </a:r>
          </a:p>
          <a:p>
            <a:r>
              <a:rPr lang="fr-FR" sz="1050" b="1" dirty="0">
                <a:solidFill>
                  <a:srgbClr val="000000"/>
                </a:solidFill>
                <a:latin typeface="Consolas" panose="020B0609020204030204" pitchFamily="49" charset="0"/>
              </a:rPr>
              <a:t>}</a:t>
            </a:r>
            <a:endParaRPr lang="fr-FR" sz="1050" b="1" dirty="0"/>
          </a:p>
        </p:txBody>
      </p:sp>
      <p:sp>
        <p:nvSpPr>
          <p:cNvPr id="9" name="Rectangle 8">
            <a:extLst>
              <a:ext uri="{FF2B5EF4-FFF2-40B4-BE49-F238E27FC236}">
                <a16:creationId xmlns:a16="http://schemas.microsoft.com/office/drawing/2014/main" id="{7AEF57F5-E356-49B9-B7D3-A600CF0B78E5}"/>
              </a:ext>
            </a:extLst>
          </p:cNvPr>
          <p:cNvSpPr/>
          <p:nvPr/>
        </p:nvSpPr>
        <p:spPr>
          <a:xfrm>
            <a:off x="5166320" y="6219094"/>
            <a:ext cx="4572000" cy="246221"/>
          </a:xfrm>
          <a:prstGeom prst="rect">
            <a:avLst/>
          </a:prstGeom>
        </p:spPr>
        <p:txBody>
          <a:bodyPr>
            <a:spAutoFit/>
          </a:bodyPr>
          <a:lstStyle/>
          <a:p>
            <a:r>
              <a:rPr lang="fr-FR" sz="1000" b="1" dirty="0">
                <a:solidFill>
                  <a:srgbClr val="000000"/>
                </a:solidFill>
                <a:latin typeface="Consolas" panose="020B0609020204030204" pitchFamily="49" charset="0"/>
              </a:rPr>
              <a:t>serialPort1.PortName = comboBox1.SelectedItem.ToString();</a:t>
            </a:r>
            <a:endParaRPr lang="fr-FR" sz="1000" b="1" dirty="0"/>
          </a:p>
        </p:txBody>
      </p:sp>
    </p:spTree>
    <p:extLst>
      <p:ext uri="{BB962C8B-B14F-4D97-AF65-F5344CB8AC3E}">
        <p14:creationId xmlns:p14="http://schemas.microsoft.com/office/powerpoint/2010/main" val="119413623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FE827F-1F23-4576-B916-59D32B8A72BE}"/>
              </a:ext>
            </a:extLst>
          </p:cNvPr>
          <p:cNvSpPr>
            <a:spLocks noGrp="1"/>
          </p:cNvSpPr>
          <p:nvPr>
            <p:ph type="title"/>
          </p:nvPr>
        </p:nvSpPr>
        <p:spPr/>
        <p:txBody>
          <a:bodyPr/>
          <a:lstStyle/>
          <a:p>
            <a:r>
              <a:rPr lang="fr-FR" dirty="0"/>
              <a:t>SOLUTION PISTE </a:t>
            </a:r>
            <a:r>
              <a:rPr lang="fr-FR" dirty="0">
                <a:solidFill>
                  <a:srgbClr val="00B050"/>
                </a:solidFill>
              </a:rPr>
              <a:t>VERTE</a:t>
            </a:r>
            <a:r>
              <a:rPr lang="fr-FR" dirty="0"/>
              <a:t> : C#</a:t>
            </a:r>
          </a:p>
        </p:txBody>
      </p:sp>
      <p:sp>
        <p:nvSpPr>
          <p:cNvPr id="3" name="Espace réservé du numéro de diapositive 2">
            <a:extLst>
              <a:ext uri="{FF2B5EF4-FFF2-40B4-BE49-F238E27FC236}">
                <a16:creationId xmlns:a16="http://schemas.microsoft.com/office/drawing/2014/main" id="{B625828D-826C-48E3-B137-9F5F498A5BCD}"/>
              </a:ext>
            </a:extLst>
          </p:cNvPr>
          <p:cNvSpPr>
            <a:spLocks noGrp="1"/>
          </p:cNvSpPr>
          <p:nvPr>
            <p:ph type="sldNum" sz="quarter" idx="12"/>
          </p:nvPr>
        </p:nvSpPr>
        <p:spPr/>
        <p:txBody>
          <a:bodyPr/>
          <a:lstStyle/>
          <a:p>
            <a:pPr>
              <a:defRPr/>
            </a:pPr>
            <a:fld id="{E652A8FB-8C76-45BB-8D82-93F8E151003C}" type="slidenum">
              <a:rPr lang="fr-FR" smtClean="0"/>
              <a:pPr>
                <a:defRPr/>
              </a:pPr>
              <a:t>297</a:t>
            </a:fld>
            <a:endParaRPr lang="fr-FR"/>
          </a:p>
        </p:txBody>
      </p:sp>
      <p:sp>
        <p:nvSpPr>
          <p:cNvPr id="4" name="Rectangle 3">
            <a:extLst>
              <a:ext uri="{FF2B5EF4-FFF2-40B4-BE49-F238E27FC236}">
                <a16:creationId xmlns:a16="http://schemas.microsoft.com/office/drawing/2014/main" id="{88C69E92-F4AC-40B7-9A84-7EA1823463E2}"/>
              </a:ext>
            </a:extLst>
          </p:cNvPr>
          <p:cNvSpPr/>
          <p:nvPr/>
        </p:nvSpPr>
        <p:spPr>
          <a:xfrm>
            <a:off x="13298" y="942300"/>
            <a:ext cx="7110536" cy="5509200"/>
          </a:xfrm>
          <a:prstGeom prst="rect">
            <a:avLst/>
          </a:prstGeom>
        </p:spPr>
        <p:txBody>
          <a:bodyPr wrap="square">
            <a:spAutoFit/>
          </a:bodyPr>
          <a:lstStyle/>
          <a:p>
            <a:r>
              <a:rPr lang="fr-FR" sz="1100" b="1" dirty="0" err="1">
                <a:latin typeface="+mn-lt"/>
              </a:rPr>
              <a:t>using</a:t>
            </a:r>
            <a:r>
              <a:rPr lang="fr-FR" sz="1100" b="1" dirty="0">
                <a:latin typeface="+mn-lt"/>
              </a:rPr>
              <a:t> System;</a:t>
            </a:r>
          </a:p>
          <a:p>
            <a:r>
              <a:rPr lang="fr-FR" sz="1100" b="1" dirty="0" err="1">
                <a:latin typeface="+mn-lt"/>
              </a:rPr>
              <a:t>using</a:t>
            </a:r>
            <a:r>
              <a:rPr lang="fr-FR" sz="1100" b="1" dirty="0">
                <a:latin typeface="+mn-lt"/>
              </a:rPr>
              <a:t> </a:t>
            </a:r>
            <a:r>
              <a:rPr lang="fr-FR" sz="1100" b="1" dirty="0" err="1">
                <a:latin typeface="+mn-lt"/>
              </a:rPr>
              <a:t>System.Collections.Generic</a:t>
            </a:r>
            <a:r>
              <a:rPr lang="fr-FR" sz="1100" b="1" dirty="0">
                <a:latin typeface="+mn-lt"/>
              </a:rPr>
              <a:t>;</a:t>
            </a:r>
          </a:p>
          <a:p>
            <a:r>
              <a:rPr lang="fr-FR" sz="1100" b="1" dirty="0" err="1">
                <a:latin typeface="+mn-lt"/>
              </a:rPr>
              <a:t>using</a:t>
            </a:r>
            <a:r>
              <a:rPr lang="fr-FR" sz="1100" b="1" dirty="0">
                <a:latin typeface="+mn-lt"/>
              </a:rPr>
              <a:t> </a:t>
            </a:r>
            <a:r>
              <a:rPr lang="fr-FR" sz="1100" b="1" dirty="0" err="1">
                <a:latin typeface="+mn-lt"/>
              </a:rPr>
              <a:t>System.ComponentModel</a:t>
            </a:r>
            <a:r>
              <a:rPr lang="fr-FR" sz="1100" b="1" dirty="0">
                <a:latin typeface="+mn-lt"/>
              </a:rPr>
              <a:t>;</a:t>
            </a:r>
          </a:p>
          <a:p>
            <a:r>
              <a:rPr lang="fr-FR" sz="1100" b="1" dirty="0" err="1">
                <a:latin typeface="+mn-lt"/>
              </a:rPr>
              <a:t>using</a:t>
            </a:r>
            <a:r>
              <a:rPr lang="fr-FR" sz="1100" b="1" dirty="0">
                <a:latin typeface="+mn-lt"/>
              </a:rPr>
              <a:t> </a:t>
            </a:r>
            <a:r>
              <a:rPr lang="fr-FR" sz="1100" b="1" dirty="0" err="1">
                <a:latin typeface="+mn-lt"/>
              </a:rPr>
              <a:t>System.Data</a:t>
            </a:r>
            <a:r>
              <a:rPr lang="fr-FR" sz="1100" b="1" dirty="0">
                <a:latin typeface="+mn-lt"/>
              </a:rPr>
              <a:t>;</a:t>
            </a:r>
          </a:p>
          <a:p>
            <a:r>
              <a:rPr lang="fr-FR" sz="1100" b="1" dirty="0" err="1">
                <a:latin typeface="+mn-lt"/>
              </a:rPr>
              <a:t>using</a:t>
            </a:r>
            <a:r>
              <a:rPr lang="fr-FR" sz="1100" b="1" dirty="0">
                <a:latin typeface="+mn-lt"/>
              </a:rPr>
              <a:t> </a:t>
            </a:r>
            <a:r>
              <a:rPr lang="fr-FR" sz="1100" b="1" dirty="0" err="1">
                <a:latin typeface="+mn-lt"/>
              </a:rPr>
              <a:t>System.Drawing</a:t>
            </a:r>
            <a:r>
              <a:rPr lang="fr-FR" sz="1100" b="1" dirty="0">
                <a:latin typeface="+mn-lt"/>
              </a:rPr>
              <a:t>;</a:t>
            </a:r>
          </a:p>
          <a:p>
            <a:r>
              <a:rPr lang="fr-FR" sz="1100" b="1" dirty="0" err="1">
                <a:latin typeface="+mn-lt"/>
              </a:rPr>
              <a:t>using</a:t>
            </a:r>
            <a:r>
              <a:rPr lang="fr-FR" sz="1100" b="1" dirty="0">
                <a:latin typeface="+mn-lt"/>
              </a:rPr>
              <a:t> </a:t>
            </a:r>
            <a:r>
              <a:rPr lang="fr-FR" sz="1100" b="1" dirty="0" err="1">
                <a:latin typeface="+mn-lt"/>
              </a:rPr>
              <a:t>System.Linq</a:t>
            </a:r>
            <a:r>
              <a:rPr lang="fr-FR" sz="1100" b="1" dirty="0">
                <a:latin typeface="+mn-lt"/>
              </a:rPr>
              <a:t>;</a:t>
            </a:r>
          </a:p>
          <a:p>
            <a:r>
              <a:rPr lang="fr-FR" sz="1100" b="1" dirty="0" err="1">
                <a:latin typeface="+mn-lt"/>
              </a:rPr>
              <a:t>using</a:t>
            </a:r>
            <a:r>
              <a:rPr lang="fr-FR" sz="1100" b="1" dirty="0">
                <a:latin typeface="+mn-lt"/>
              </a:rPr>
              <a:t> </a:t>
            </a:r>
            <a:r>
              <a:rPr lang="fr-FR" sz="1100" b="1" dirty="0" err="1">
                <a:latin typeface="+mn-lt"/>
              </a:rPr>
              <a:t>System.Text</a:t>
            </a:r>
            <a:r>
              <a:rPr lang="fr-FR" sz="1100" b="1" dirty="0">
                <a:latin typeface="+mn-lt"/>
              </a:rPr>
              <a:t>;</a:t>
            </a:r>
          </a:p>
          <a:p>
            <a:r>
              <a:rPr lang="fr-FR" sz="1100" b="1" dirty="0" err="1">
                <a:latin typeface="+mn-lt"/>
              </a:rPr>
              <a:t>using</a:t>
            </a:r>
            <a:r>
              <a:rPr lang="fr-FR" sz="1100" b="1" dirty="0">
                <a:latin typeface="+mn-lt"/>
              </a:rPr>
              <a:t> </a:t>
            </a:r>
            <a:r>
              <a:rPr lang="fr-FR" sz="1100" b="1" dirty="0" err="1">
                <a:latin typeface="+mn-lt"/>
              </a:rPr>
              <a:t>System.Threading.Tasks</a:t>
            </a:r>
            <a:r>
              <a:rPr lang="fr-FR" sz="1100" b="1" dirty="0">
                <a:latin typeface="+mn-lt"/>
              </a:rPr>
              <a:t>;</a:t>
            </a:r>
          </a:p>
          <a:p>
            <a:r>
              <a:rPr lang="fr-FR" sz="1100" b="1" dirty="0" err="1">
                <a:latin typeface="+mn-lt"/>
              </a:rPr>
              <a:t>using</a:t>
            </a:r>
            <a:r>
              <a:rPr lang="fr-FR" sz="1100" b="1" dirty="0">
                <a:latin typeface="+mn-lt"/>
              </a:rPr>
              <a:t> </a:t>
            </a:r>
            <a:r>
              <a:rPr lang="fr-FR" sz="1100" b="1" dirty="0" err="1">
                <a:latin typeface="+mn-lt"/>
              </a:rPr>
              <a:t>System.Windows.Forms</a:t>
            </a:r>
            <a:r>
              <a:rPr lang="fr-FR" sz="1100" b="1" dirty="0">
                <a:latin typeface="+mn-lt"/>
              </a:rPr>
              <a:t>;</a:t>
            </a:r>
          </a:p>
          <a:p>
            <a:r>
              <a:rPr lang="fr-FR" sz="1100" b="1" dirty="0">
                <a:latin typeface="+mn-lt"/>
              </a:rPr>
              <a:t>//</a:t>
            </a:r>
            <a:r>
              <a:rPr lang="fr-FR" sz="1100" b="1" dirty="0" err="1">
                <a:latin typeface="+mn-lt"/>
              </a:rPr>
              <a:t>using</a:t>
            </a:r>
            <a:r>
              <a:rPr lang="fr-FR" sz="1100" b="1" dirty="0">
                <a:latin typeface="+mn-lt"/>
              </a:rPr>
              <a:t> </a:t>
            </a:r>
            <a:r>
              <a:rPr lang="fr-FR" sz="1100" b="1" dirty="0" err="1">
                <a:latin typeface="+mn-lt"/>
              </a:rPr>
              <a:t>System.IO.Ports</a:t>
            </a:r>
            <a:r>
              <a:rPr lang="fr-FR" sz="1100" b="1" dirty="0">
                <a:latin typeface="+mn-lt"/>
              </a:rPr>
              <a:t>; //Pour récupérer les ports séries</a:t>
            </a:r>
          </a:p>
          <a:p>
            <a:endParaRPr lang="fr-FR" sz="1100" b="1" dirty="0">
              <a:latin typeface="+mn-lt"/>
            </a:endParaRPr>
          </a:p>
          <a:p>
            <a:r>
              <a:rPr lang="fr-FR" sz="1100" b="1" dirty="0" err="1">
                <a:latin typeface="+mn-lt"/>
              </a:rPr>
              <a:t>namespace</a:t>
            </a:r>
            <a:r>
              <a:rPr lang="fr-FR" sz="1100" b="1" dirty="0">
                <a:latin typeface="+mn-lt"/>
              </a:rPr>
              <a:t> Test_Forms_02022020</a:t>
            </a:r>
          </a:p>
          <a:p>
            <a:r>
              <a:rPr lang="fr-FR" sz="1100" b="1" dirty="0">
                <a:latin typeface="+mn-lt"/>
              </a:rPr>
              <a:t>{</a:t>
            </a:r>
          </a:p>
          <a:p>
            <a:r>
              <a:rPr lang="fr-FR" sz="1100" b="1" dirty="0">
                <a:latin typeface="+mn-lt"/>
              </a:rPr>
              <a:t>    public partial class Form1 : </a:t>
            </a:r>
            <a:r>
              <a:rPr lang="fr-FR" sz="1100" b="1" dirty="0" err="1">
                <a:latin typeface="+mn-lt"/>
              </a:rPr>
              <a:t>Form</a:t>
            </a:r>
            <a:endParaRPr lang="fr-FR" sz="1100" b="1" dirty="0">
              <a:latin typeface="+mn-lt"/>
            </a:endParaRPr>
          </a:p>
          <a:p>
            <a:r>
              <a:rPr lang="fr-FR" sz="1100" b="1" dirty="0">
                <a:latin typeface="+mn-lt"/>
              </a:rPr>
              <a:t>    {</a:t>
            </a:r>
          </a:p>
          <a:p>
            <a:r>
              <a:rPr lang="fr-FR" sz="1100" b="1" dirty="0">
                <a:latin typeface="+mn-lt"/>
              </a:rPr>
              <a:t>        public Form1()</a:t>
            </a:r>
          </a:p>
          <a:p>
            <a:r>
              <a:rPr lang="fr-FR" sz="1100" b="1" dirty="0">
                <a:latin typeface="+mn-lt"/>
              </a:rPr>
              <a:t>        {</a:t>
            </a:r>
          </a:p>
          <a:p>
            <a:r>
              <a:rPr lang="fr-FR" sz="1100" b="1" dirty="0">
                <a:latin typeface="+mn-lt"/>
              </a:rPr>
              <a:t>            </a:t>
            </a:r>
            <a:r>
              <a:rPr lang="fr-FR" sz="1100" b="1" dirty="0" err="1">
                <a:latin typeface="+mn-lt"/>
              </a:rPr>
              <a:t>InitializeComponent</a:t>
            </a:r>
            <a:r>
              <a:rPr lang="fr-FR" sz="1100" b="1" dirty="0">
                <a:latin typeface="+mn-lt"/>
              </a:rPr>
              <a:t>();</a:t>
            </a:r>
          </a:p>
          <a:p>
            <a:r>
              <a:rPr lang="fr-FR" sz="1100" b="1" dirty="0">
                <a:latin typeface="+mn-lt"/>
              </a:rPr>
              <a:t>        }</a:t>
            </a:r>
          </a:p>
          <a:p>
            <a:endParaRPr lang="fr-FR" sz="1100" b="1" dirty="0">
              <a:latin typeface="+mn-lt"/>
            </a:endParaRPr>
          </a:p>
          <a:p>
            <a:r>
              <a:rPr lang="fr-FR" sz="1100" b="1" dirty="0">
                <a:latin typeface="+mn-lt"/>
              </a:rPr>
              <a:t>        </a:t>
            </a:r>
            <a:r>
              <a:rPr lang="fr-FR" sz="1100" b="1" dirty="0" err="1">
                <a:latin typeface="+mn-lt"/>
              </a:rPr>
              <a:t>private</a:t>
            </a:r>
            <a:r>
              <a:rPr lang="fr-FR" sz="1100" b="1" dirty="0">
                <a:latin typeface="+mn-lt"/>
              </a:rPr>
              <a:t> </a:t>
            </a:r>
            <a:r>
              <a:rPr lang="fr-FR" sz="1100" b="1" dirty="0" err="1">
                <a:latin typeface="+mn-lt"/>
              </a:rPr>
              <a:t>void</a:t>
            </a:r>
            <a:r>
              <a:rPr lang="fr-FR" sz="1100" b="1" dirty="0">
                <a:latin typeface="+mn-lt"/>
              </a:rPr>
              <a:t> button1_Click(</a:t>
            </a:r>
            <a:r>
              <a:rPr lang="fr-FR" sz="1100" b="1" dirty="0" err="1">
                <a:latin typeface="+mn-lt"/>
              </a:rPr>
              <a:t>object</a:t>
            </a:r>
            <a:r>
              <a:rPr lang="fr-FR" sz="1100" b="1" dirty="0">
                <a:latin typeface="+mn-lt"/>
              </a:rPr>
              <a:t> </a:t>
            </a:r>
            <a:r>
              <a:rPr lang="fr-FR" sz="1100" b="1" dirty="0" err="1">
                <a:latin typeface="+mn-lt"/>
              </a:rPr>
              <a:t>sender</a:t>
            </a:r>
            <a:r>
              <a:rPr lang="fr-FR" sz="1100" b="1" dirty="0">
                <a:latin typeface="+mn-lt"/>
              </a:rPr>
              <a:t>, </a:t>
            </a:r>
            <a:r>
              <a:rPr lang="fr-FR" sz="1100" b="1" dirty="0" err="1">
                <a:latin typeface="+mn-lt"/>
              </a:rPr>
              <a:t>EventArgs</a:t>
            </a:r>
            <a:r>
              <a:rPr lang="fr-FR" sz="1100" b="1" dirty="0">
                <a:latin typeface="+mn-lt"/>
              </a:rPr>
              <a:t> e)</a:t>
            </a:r>
          </a:p>
          <a:p>
            <a:r>
              <a:rPr lang="fr-FR" sz="1100" b="1" dirty="0">
                <a:latin typeface="+mn-lt"/>
              </a:rPr>
              <a:t>        {</a:t>
            </a:r>
          </a:p>
          <a:p>
            <a:r>
              <a:rPr lang="fr-FR" sz="1100" b="1" dirty="0">
                <a:latin typeface="+mn-lt"/>
              </a:rPr>
              <a:t>            if (serialPort1.IsOpen) {</a:t>
            </a:r>
          </a:p>
          <a:p>
            <a:r>
              <a:rPr lang="fr-FR" sz="1100" b="1" dirty="0">
                <a:latin typeface="+mn-lt"/>
              </a:rPr>
              <a:t>                serialPort1.Close();</a:t>
            </a:r>
          </a:p>
          <a:p>
            <a:r>
              <a:rPr lang="fr-FR" sz="1100" b="1" dirty="0">
                <a:latin typeface="+mn-lt"/>
              </a:rPr>
              <a:t>                button1.Text = "Se CONNECTER";</a:t>
            </a:r>
          </a:p>
          <a:p>
            <a:r>
              <a:rPr lang="fr-FR" sz="1100" b="1" dirty="0">
                <a:latin typeface="+mn-lt"/>
              </a:rPr>
              <a:t>                trackBar1.Enabled = false;</a:t>
            </a:r>
          </a:p>
          <a:p>
            <a:r>
              <a:rPr lang="fr-FR" sz="1100" b="1" dirty="0">
                <a:latin typeface="+mn-lt"/>
              </a:rPr>
              <a:t>                trackBar2.Enabled = false;</a:t>
            </a:r>
          </a:p>
          <a:p>
            <a:r>
              <a:rPr lang="fr-FR" sz="1100" b="1" dirty="0">
                <a:latin typeface="+mn-lt"/>
              </a:rPr>
              <a:t>                trackBar3.Enabled = false;</a:t>
            </a:r>
          </a:p>
          <a:p>
            <a:r>
              <a:rPr lang="fr-FR" sz="1100" b="1" dirty="0">
                <a:latin typeface="+mn-lt"/>
              </a:rPr>
              <a:t>                trackBar1.Value = 0;</a:t>
            </a:r>
          </a:p>
          <a:p>
            <a:r>
              <a:rPr lang="fr-FR" sz="1100" b="1" dirty="0">
                <a:latin typeface="+mn-lt"/>
              </a:rPr>
              <a:t>                trackBar2.Value = 0;</a:t>
            </a:r>
          </a:p>
          <a:p>
            <a:r>
              <a:rPr lang="fr-FR" sz="1100" b="1" dirty="0">
                <a:latin typeface="+mn-lt"/>
              </a:rPr>
              <a:t>                trackBar3.Value = 0;</a:t>
            </a:r>
          </a:p>
          <a:p>
            <a:r>
              <a:rPr lang="fr-FR" sz="1100" b="1" dirty="0">
                <a:latin typeface="+mn-lt"/>
              </a:rPr>
              <a:t>            }</a:t>
            </a:r>
          </a:p>
        </p:txBody>
      </p:sp>
      <p:sp>
        <p:nvSpPr>
          <p:cNvPr id="5" name="Rectangle 4">
            <a:extLst>
              <a:ext uri="{FF2B5EF4-FFF2-40B4-BE49-F238E27FC236}">
                <a16:creationId xmlns:a16="http://schemas.microsoft.com/office/drawing/2014/main" id="{1DF898FF-5C1A-40F1-84B0-8AD2AAA6843F}"/>
              </a:ext>
            </a:extLst>
          </p:cNvPr>
          <p:cNvSpPr/>
          <p:nvPr/>
        </p:nvSpPr>
        <p:spPr>
          <a:xfrm>
            <a:off x="3591834" y="732038"/>
            <a:ext cx="7542584" cy="5847755"/>
          </a:xfrm>
          <a:prstGeom prst="rect">
            <a:avLst/>
          </a:prstGeom>
        </p:spPr>
        <p:txBody>
          <a:bodyPr wrap="square">
            <a:spAutoFit/>
          </a:bodyPr>
          <a:lstStyle/>
          <a:p>
            <a:r>
              <a:rPr lang="fr-FR" sz="1100" b="1" dirty="0">
                <a:latin typeface="+mn-lt"/>
              </a:rPr>
              <a:t> </a:t>
            </a:r>
            <a:r>
              <a:rPr lang="fr-FR" sz="1100" b="1" dirty="0" err="1">
                <a:latin typeface="+mn-lt"/>
              </a:rPr>
              <a:t>else</a:t>
            </a:r>
            <a:r>
              <a:rPr lang="fr-FR" sz="1100" b="1" dirty="0">
                <a:latin typeface="+mn-lt"/>
              </a:rPr>
              <a:t> {</a:t>
            </a:r>
          </a:p>
          <a:p>
            <a:r>
              <a:rPr lang="fr-FR" sz="1100" b="1" dirty="0">
                <a:latin typeface="+mn-lt"/>
              </a:rPr>
              <a:t>                button1.Text = "Se DECONNECTER";</a:t>
            </a:r>
          </a:p>
          <a:p>
            <a:r>
              <a:rPr lang="fr-FR" sz="1100" b="1" dirty="0">
                <a:latin typeface="+mn-lt"/>
              </a:rPr>
              <a:t>                serialPort1.PortName = "COM2";</a:t>
            </a:r>
          </a:p>
          <a:p>
            <a:r>
              <a:rPr lang="fr-FR" sz="1100" b="1" dirty="0">
                <a:latin typeface="+mn-lt"/>
              </a:rPr>
              <a:t>                serialPort1.Open(); </a:t>
            </a:r>
          </a:p>
          <a:p>
            <a:r>
              <a:rPr lang="fr-FR" sz="1100" b="1" dirty="0">
                <a:latin typeface="+mn-lt"/>
              </a:rPr>
              <a:t>                trackBar1.Enabled = </a:t>
            </a:r>
            <a:r>
              <a:rPr lang="fr-FR" sz="1100" b="1" dirty="0" err="1">
                <a:latin typeface="+mn-lt"/>
              </a:rPr>
              <a:t>true</a:t>
            </a:r>
            <a:r>
              <a:rPr lang="fr-FR" sz="1100" b="1" dirty="0">
                <a:latin typeface="+mn-lt"/>
              </a:rPr>
              <a:t>;</a:t>
            </a:r>
          </a:p>
          <a:p>
            <a:r>
              <a:rPr lang="fr-FR" sz="1100" b="1" dirty="0">
                <a:latin typeface="+mn-lt"/>
              </a:rPr>
              <a:t>                trackBar2.Enabled = </a:t>
            </a:r>
            <a:r>
              <a:rPr lang="fr-FR" sz="1100" b="1" dirty="0" err="1">
                <a:latin typeface="+mn-lt"/>
              </a:rPr>
              <a:t>true</a:t>
            </a:r>
            <a:r>
              <a:rPr lang="fr-FR" sz="1100" b="1" dirty="0">
                <a:latin typeface="+mn-lt"/>
              </a:rPr>
              <a:t>;</a:t>
            </a:r>
          </a:p>
          <a:p>
            <a:r>
              <a:rPr lang="fr-FR" sz="1100" b="1" dirty="0">
                <a:latin typeface="+mn-lt"/>
              </a:rPr>
              <a:t>                trackBar3.Enabled = </a:t>
            </a:r>
            <a:r>
              <a:rPr lang="fr-FR" sz="1100" b="1" dirty="0" err="1">
                <a:latin typeface="+mn-lt"/>
              </a:rPr>
              <a:t>true</a:t>
            </a:r>
            <a:r>
              <a:rPr lang="fr-FR" sz="1100" b="1" dirty="0">
                <a:latin typeface="+mn-lt"/>
              </a:rPr>
              <a:t>;</a:t>
            </a:r>
          </a:p>
          <a:p>
            <a:r>
              <a:rPr lang="fr-FR" sz="1100" b="1" dirty="0">
                <a:latin typeface="+mn-lt"/>
              </a:rPr>
              <a:t>            }</a:t>
            </a:r>
          </a:p>
          <a:p>
            <a:r>
              <a:rPr lang="fr-FR" sz="1100" b="1" dirty="0">
                <a:latin typeface="+mn-lt"/>
              </a:rPr>
              <a:t>        }</a:t>
            </a:r>
          </a:p>
          <a:p>
            <a:endParaRPr lang="fr-FR" sz="1100" b="1" dirty="0">
              <a:latin typeface="+mn-lt"/>
            </a:endParaRPr>
          </a:p>
          <a:p>
            <a:r>
              <a:rPr lang="fr-FR" sz="1100" b="1" dirty="0">
                <a:latin typeface="+mn-lt"/>
              </a:rPr>
              <a:t>        </a:t>
            </a:r>
            <a:r>
              <a:rPr lang="fr-FR" sz="1100" b="1" dirty="0" err="1">
                <a:latin typeface="+mn-lt"/>
              </a:rPr>
              <a:t>private</a:t>
            </a:r>
            <a:r>
              <a:rPr lang="fr-FR" sz="1100" b="1" dirty="0">
                <a:latin typeface="+mn-lt"/>
              </a:rPr>
              <a:t> </a:t>
            </a:r>
            <a:r>
              <a:rPr lang="fr-FR" sz="1100" b="1" dirty="0" err="1">
                <a:latin typeface="+mn-lt"/>
              </a:rPr>
              <a:t>void</a:t>
            </a:r>
            <a:r>
              <a:rPr lang="fr-FR" sz="1100" b="1" dirty="0">
                <a:latin typeface="+mn-lt"/>
              </a:rPr>
              <a:t> trackBar1_Scroll(</a:t>
            </a:r>
            <a:r>
              <a:rPr lang="fr-FR" sz="1100" b="1" dirty="0" err="1">
                <a:latin typeface="+mn-lt"/>
              </a:rPr>
              <a:t>object</a:t>
            </a:r>
            <a:r>
              <a:rPr lang="fr-FR" sz="1100" b="1" dirty="0">
                <a:latin typeface="+mn-lt"/>
              </a:rPr>
              <a:t> </a:t>
            </a:r>
            <a:r>
              <a:rPr lang="fr-FR" sz="1100" b="1" dirty="0" err="1">
                <a:latin typeface="+mn-lt"/>
              </a:rPr>
              <a:t>sender</a:t>
            </a:r>
            <a:r>
              <a:rPr lang="fr-FR" sz="1100" b="1" dirty="0">
                <a:latin typeface="+mn-lt"/>
              </a:rPr>
              <a:t>, </a:t>
            </a:r>
            <a:r>
              <a:rPr lang="fr-FR" sz="1100" b="1" dirty="0" err="1">
                <a:latin typeface="+mn-lt"/>
              </a:rPr>
              <a:t>EventArgs</a:t>
            </a:r>
            <a:r>
              <a:rPr lang="fr-FR" sz="1100" b="1" dirty="0">
                <a:latin typeface="+mn-lt"/>
              </a:rPr>
              <a:t> e)</a:t>
            </a:r>
          </a:p>
          <a:p>
            <a:r>
              <a:rPr lang="fr-FR" sz="1100" b="1" dirty="0">
                <a:latin typeface="+mn-lt"/>
              </a:rPr>
              <a:t>        {</a:t>
            </a:r>
          </a:p>
          <a:p>
            <a:r>
              <a:rPr lang="fr-FR" sz="1100" b="1" dirty="0">
                <a:latin typeface="+mn-lt"/>
              </a:rPr>
              <a:t>            serialPort1.WriteLine(trackBar1.Value + "/" + trackBar2.Value + "/" + trackBar3.Value) ;</a:t>
            </a:r>
          </a:p>
          <a:p>
            <a:r>
              <a:rPr lang="fr-FR" sz="1100" b="1" dirty="0">
                <a:latin typeface="+mn-lt"/>
              </a:rPr>
              <a:t>        }</a:t>
            </a:r>
          </a:p>
          <a:p>
            <a:endParaRPr lang="fr-FR" sz="1100" b="1" dirty="0">
              <a:latin typeface="+mn-lt"/>
            </a:endParaRPr>
          </a:p>
          <a:p>
            <a:r>
              <a:rPr lang="fr-FR" sz="1100" b="1" dirty="0">
                <a:latin typeface="+mn-lt"/>
              </a:rPr>
              <a:t>        </a:t>
            </a:r>
            <a:r>
              <a:rPr lang="fr-FR" sz="1100" b="1" dirty="0" err="1">
                <a:latin typeface="+mn-lt"/>
              </a:rPr>
              <a:t>private</a:t>
            </a:r>
            <a:r>
              <a:rPr lang="fr-FR" sz="1100" b="1" dirty="0">
                <a:latin typeface="+mn-lt"/>
              </a:rPr>
              <a:t> </a:t>
            </a:r>
            <a:r>
              <a:rPr lang="fr-FR" sz="1100" b="1" dirty="0" err="1">
                <a:latin typeface="+mn-lt"/>
              </a:rPr>
              <a:t>void</a:t>
            </a:r>
            <a:r>
              <a:rPr lang="fr-FR" sz="1100" b="1" dirty="0">
                <a:latin typeface="+mn-lt"/>
              </a:rPr>
              <a:t> trackBar2_Scroll(</a:t>
            </a:r>
            <a:r>
              <a:rPr lang="fr-FR" sz="1100" b="1" dirty="0" err="1">
                <a:latin typeface="+mn-lt"/>
              </a:rPr>
              <a:t>object</a:t>
            </a:r>
            <a:r>
              <a:rPr lang="fr-FR" sz="1100" b="1" dirty="0">
                <a:latin typeface="+mn-lt"/>
              </a:rPr>
              <a:t> </a:t>
            </a:r>
            <a:r>
              <a:rPr lang="fr-FR" sz="1100" b="1" dirty="0" err="1">
                <a:latin typeface="+mn-lt"/>
              </a:rPr>
              <a:t>sender</a:t>
            </a:r>
            <a:r>
              <a:rPr lang="fr-FR" sz="1100" b="1" dirty="0">
                <a:latin typeface="+mn-lt"/>
              </a:rPr>
              <a:t>, </a:t>
            </a:r>
            <a:r>
              <a:rPr lang="fr-FR" sz="1100" b="1" dirty="0" err="1">
                <a:latin typeface="+mn-lt"/>
              </a:rPr>
              <a:t>EventArgs</a:t>
            </a:r>
            <a:r>
              <a:rPr lang="fr-FR" sz="1100" b="1" dirty="0">
                <a:latin typeface="+mn-lt"/>
              </a:rPr>
              <a:t> e)</a:t>
            </a:r>
          </a:p>
          <a:p>
            <a:r>
              <a:rPr lang="fr-FR" sz="1100" b="1" dirty="0">
                <a:latin typeface="+mn-lt"/>
              </a:rPr>
              <a:t>        {</a:t>
            </a:r>
          </a:p>
          <a:p>
            <a:r>
              <a:rPr lang="fr-FR" sz="1100" b="1" dirty="0">
                <a:latin typeface="+mn-lt"/>
              </a:rPr>
              <a:t>            serialPort1.WriteLine(trackBar1.Value + "/" + trackBar2.Value + "/" + trackBar3.Value);</a:t>
            </a:r>
          </a:p>
          <a:p>
            <a:r>
              <a:rPr lang="fr-FR" sz="1100" b="1" dirty="0">
                <a:latin typeface="+mn-lt"/>
              </a:rPr>
              <a:t>        }</a:t>
            </a:r>
          </a:p>
          <a:p>
            <a:endParaRPr lang="fr-FR" sz="1100" b="1" dirty="0">
              <a:latin typeface="+mn-lt"/>
            </a:endParaRPr>
          </a:p>
          <a:p>
            <a:r>
              <a:rPr lang="fr-FR" sz="1100" b="1" dirty="0">
                <a:latin typeface="+mn-lt"/>
              </a:rPr>
              <a:t>        </a:t>
            </a:r>
            <a:r>
              <a:rPr lang="fr-FR" sz="1100" b="1" dirty="0" err="1">
                <a:latin typeface="+mn-lt"/>
              </a:rPr>
              <a:t>private</a:t>
            </a:r>
            <a:r>
              <a:rPr lang="fr-FR" sz="1100" b="1" dirty="0">
                <a:latin typeface="+mn-lt"/>
              </a:rPr>
              <a:t> </a:t>
            </a:r>
            <a:r>
              <a:rPr lang="fr-FR" sz="1100" b="1" dirty="0" err="1">
                <a:latin typeface="+mn-lt"/>
              </a:rPr>
              <a:t>void</a:t>
            </a:r>
            <a:r>
              <a:rPr lang="fr-FR" sz="1100" b="1" dirty="0">
                <a:latin typeface="+mn-lt"/>
              </a:rPr>
              <a:t> trackBar3_Scroll(</a:t>
            </a:r>
            <a:r>
              <a:rPr lang="fr-FR" sz="1100" b="1" dirty="0" err="1">
                <a:latin typeface="+mn-lt"/>
              </a:rPr>
              <a:t>object</a:t>
            </a:r>
            <a:r>
              <a:rPr lang="fr-FR" sz="1100" b="1" dirty="0">
                <a:latin typeface="+mn-lt"/>
              </a:rPr>
              <a:t> </a:t>
            </a:r>
            <a:r>
              <a:rPr lang="fr-FR" sz="1100" b="1" dirty="0" err="1">
                <a:latin typeface="+mn-lt"/>
              </a:rPr>
              <a:t>sender</a:t>
            </a:r>
            <a:r>
              <a:rPr lang="fr-FR" sz="1100" b="1" dirty="0">
                <a:latin typeface="+mn-lt"/>
              </a:rPr>
              <a:t>, </a:t>
            </a:r>
            <a:r>
              <a:rPr lang="fr-FR" sz="1100" b="1" dirty="0" err="1">
                <a:latin typeface="+mn-lt"/>
              </a:rPr>
              <a:t>EventArgs</a:t>
            </a:r>
            <a:r>
              <a:rPr lang="fr-FR" sz="1100" b="1" dirty="0">
                <a:latin typeface="+mn-lt"/>
              </a:rPr>
              <a:t> e)</a:t>
            </a:r>
          </a:p>
          <a:p>
            <a:r>
              <a:rPr lang="fr-FR" sz="1100" b="1" dirty="0">
                <a:latin typeface="+mn-lt"/>
              </a:rPr>
              <a:t>        {</a:t>
            </a:r>
          </a:p>
          <a:p>
            <a:r>
              <a:rPr lang="fr-FR" sz="1100" b="1" dirty="0">
                <a:latin typeface="+mn-lt"/>
              </a:rPr>
              <a:t>            serialPort1.WriteLine(trackBar1.Value + "/" + trackBar2.Value + "/" + trackBar3.Value);</a:t>
            </a:r>
          </a:p>
          <a:p>
            <a:r>
              <a:rPr lang="fr-FR" sz="1100" b="1" dirty="0">
                <a:latin typeface="+mn-lt"/>
              </a:rPr>
              <a:t>        }</a:t>
            </a:r>
          </a:p>
          <a:p>
            <a:endParaRPr lang="fr-FR" sz="1100" b="1" dirty="0">
              <a:latin typeface="+mn-lt"/>
            </a:endParaRPr>
          </a:p>
          <a:p>
            <a:r>
              <a:rPr lang="fr-FR" sz="1100" b="1" dirty="0">
                <a:latin typeface="+mn-lt"/>
              </a:rPr>
              <a:t>        </a:t>
            </a:r>
            <a:r>
              <a:rPr lang="fr-FR" sz="1100" b="1" dirty="0" err="1">
                <a:latin typeface="+mn-lt"/>
              </a:rPr>
              <a:t>private</a:t>
            </a:r>
            <a:r>
              <a:rPr lang="fr-FR" sz="1100" b="1" dirty="0">
                <a:latin typeface="+mn-lt"/>
              </a:rPr>
              <a:t> </a:t>
            </a:r>
            <a:r>
              <a:rPr lang="fr-FR" sz="1100" b="1" dirty="0" err="1">
                <a:latin typeface="+mn-lt"/>
              </a:rPr>
              <a:t>void</a:t>
            </a:r>
            <a:r>
              <a:rPr lang="fr-FR" sz="1100" b="1" dirty="0">
                <a:latin typeface="+mn-lt"/>
              </a:rPr>
              <a:t> Form1_Load(</a:t>
            </a:r>
            <a:r>
              <a:rPr lang="fr-FR" sz="1100" b="1" dirty="0" err="1">
                <a:latin typeface="+mn-lt"/>
              </a:rPr>
              <a:t>object</a:t>
            </a:r>
            <a:r>
              <a:rPr lang="fr-FR" sz="1100" b="1" dirty="0">
                <a:latin typeface="+mn-lt"/>
              </a:rPr>
              <a:t> </a:t>
            </a:r>
            <a:r>
              <a:rPr lang="fr-FR" sz="1100" b="1" dirty="0" err="1">
                <a:latin typeface="+mn-lt"/>
              </a:rPr>
              <a:t>sender</a:t>
            </a:r>
            <a:r>
              <a:rPr lang="fr-FR" sz="1100" b="1" dirty="0">
                <a:latin typeface="+mn-lt"/>
              </a:rPr>
              <a:t>, </a:t>
            </a:r>
            <a:r>
              <a:rPr lang="fr-FR" sz="1100" b="1" dirty="0" err="1">
                <a:latin typeface="+mn-lt"/>
              </a:rPr>
              <a:t>EventArgs</a:t>
            </a:r>
            <a:r>
              <a:rPr lang="fr-FR" sz="1100" b="1" dirty="0">
                <a:latin typeface="+mn-lt"/>
              </a:rPr>
              <a:t> e)</a:t>
            </a:r>
          </a:p>
          <a:p>
            <a:r>
              <a:rPr lang="fr-FR" sz="1100" b="1" dirty="0">
                <a:latin typeface="+mn-lt"/>
              </a:rPr>
              <a:t>        {   //Initialisation des trackballs</a:t>
            </a:r>
          </a:p>
          <a:p>
            <a:r>
              <a:rPr lang="fr-FR" sz="1100" b="1" dirty="0">
                <a:latin typeface="+mn-lt"/>
              </a:rPr>
              <a:t>            trackBar1.Enabled = false;</a:t>
            </a:r>
          </a:p>
          <a:p>
            <a:r>
              <a:rPr lang="fr-FR" sz="1100" b="1" dirty="0">
                <a:latin typeface="+mn-lt"/>
              </a:rPr>
              <a:t>            trackBar2.Enabled = false;</a:t>
            </a:r>
          </a:p>
          <a:p>
            <a:r>
              <a:rPr lang="fr-FR" sz="1100" b="1" dirty="0">
                <a:latin typeface="+mn-lt"/>
              </a:rPr>
              <a:t>            trackBar3.Enabled = false;</a:t>
            </a:r>
          </a:p>
          <a:p>
            <a:r>
              <a:rPr lang="fr-FR" sz="1100" b="1" dirty="0">
                <a:latin typeface="+mn-lt"/>
              </a:rPr>
              <a:t>            trackBar1.Value = 0;   trackBar2.Value = 0;  trackBar3.Value = 0;</a:t>
            </a:r>
          </a:p>
          <a:p>
            <a:r>
              <a:rPr lang="fr-FR" sz="1100" b="1" dirty="0">
                <a:latin typeface="+mn-lt"/>
              </a:rPr>
              <a:t>        }</a:t>
            </a:r>
          </a:p>
          <a:p>
            <a:r>
              <a:rPr lang="fr-FR" sz="1100" b="1" dirty="0">
                <a:latin typeface="+mn-lt"/>
              </a:rPr>
              <a:t>    }</a:t>
            </a:r>
          </a:p>
          <a:p>
            <a:r>
              <a:rPr lang="fr-FR" sz="1100" b="1" dirty="0">
                <a:latin typeface="+mn-lt"/>
              </a:rPr>
              <a:t>}</a:t>
            </a:r>
            <a:endParaRPr lang="fr-FR" sz="1100" dirty="0">
              <a:latin typeface="+mn-lt"/>
            </a:endParaRPr>
          </a:p>
        </p:txBody>
      </p:sp>
    </p:spTree>
    <p:extLst>
      <p:ext uri="{BB962C8B-B14F-4D97-AF65-F5344CB8AC3E}">
        <p14:creationId xmlns:p14="http://schemas.microsoft.com/office/powerpoint/2010/main" val="15729656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3AE681-EC7D-43B3-A705-75823C3532F1}"/>
              </a:ext>
            </a:extLst>
          </p:cNvPr>
          <p:cNvSpPr>
            <a:spLocks noGrp="1"/>
          </p:cNvSpPr>
          <p:nvPr>
            <p:ph type="title"/>
          </p:nvPr>
        </p:nvSpPr>
        <p:spPr/>
        <p:txBody>
          <a:bodyPr/>
          <a:lstStyle/>
          <a:p>
            <a:r>
              <a:rPr lang="fr-FR" dirty="0"/>
              <a:t>SOLUTION PISTE </a:t>
            </a:r>
            <a:r>
              <a:rPr lang="fr-FR" dirty="0">
                <a:solidFill>
                  <a:srgbClr val="002060"/>
                </a:solidFill>
              </a:rPr>
              <a:t>BLEUE</a:t>
            </a:r>
            <a:r>
              <a:rPr lang="fr-FR" dirty="0"/>
              <a:t>: C#</a:t>
            </a:r>
          </a:p>
        </p:txBody>
      </p:sp>
      <p:sp>
        <p:nvSpPr>
          <p:cNvPr id="3" name="Espace réservé du numéro de diapositive 2">
            <a:extLst>
              <a:ext uri="{FF2B5EF4-FFF2-40B4-BE49-F238E27FC236}">
                <a16:creationId xmlns:a16="http://schemas.microsoft.com/office/drawing/2014/main" id="{C1A0335C-ED5E-4DE8-9BCE-BC6DC0E75060}"/>
              </a:ext>
            </a:extLst>
          </p:cNvPr>
          <p:cNvSpPr>
            <a:spLocks noGrp="1"/>
          </p:cNvSpPr>
          <p:nvPr>
            <p:ph type="sldNum" sz="quarter" idx="12"/>
          </p:nvPr>
        </p:nvSpPr>
        <p:spPr/>
        <p:txBody>
          <a:bodyPr/>
          <a:lstStyle/>
          <a:p>
            <a:pPr>
              <a:defRPr/>
            </a:pPr>
            <a:fld id="{E652A8FB-8C76-45BB-8D82-93F8E151003C}" type="slidenum">
              <a:rPr lang="fr-FR" smtClean="0"/>
              <a:pPr>
                <a:defRPr/>
              </a:pPr>
              <a:t>298</a:t>
            </a:fld>
            <a:endParaRPr lang="fr-FR"/>
          </a:p>
        </p:txBody>
      </p:sp>
      <p:pic>
        <p:nvPicPr>
          <p:cNvPr id="4" name="Image 3">
            <a:extLst>
              <a:ext uri="{FF2B5EF4-FFF2-40B4-BE49-F238E27FC236}">
                <a16:creationId xmlns:a16="http://schemas.microsoft.com/office/drawing/2014/main" id="{4E99BD5D-E9A6-4D34-803F-BF8FED931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658219"/>
            <a:ext cx="4639278" cy="4927600"/>
          </a:xfrm>
          <a:prstGeom prst="rect">
            <a:avLst/>
          </a:prstGeom>
        </p:spPr>
      </p:pic>
      <p:pic>
        <p:nvPicPr>
          <p:cNvPr id="5" name="Image 4">
            <a:extLst>
              <a:ext uri="{FF2B5EF4-FFF2-40B4-BE49-F238E27FC236}">
                <a16:creationId xmlns:a16="http://schemas.microsoft.com/office/drawing/2014/main" id="{34FA8A30-EFB5-42C9-9AAA-FEB0AA5D3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608790"/>
            <a:ext cx="4225776" cy="1554882"/>
          </a:xfrm>
          <a:prstGeom prst="rect">
            <a:avLst/>
          </a:prstGeom>
        </p:spPr>
      </p:pic>
      <p:pic>
        <p:nvPicPr>
          <p:cNvPr id="6" name="Image 5">
            <a:extLst>
              <a:ext uri="{FF2B5EF4-FFF2-40B4-BE49-F238E27FC236}">
                <a16:creationId xmlns:a16="http://schemas.microsoft.com/office/drawing/2014/main" id="{3B12DC9E-024A-4DB9-9BA9-64A7A118B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63672"/>
            <a:ext cx="4225776" cy="1635662"/>
          </a:xfrm>
          <a:prstGeom prst="rect">
            <a:avLst/>
          </a:prstGeom>
        </p:spPr>
      </p:pic>
      <p:pic>
        <p:nvPicPr>
          <p:cNvPr id="7" name="Image 6">
            <a:extLst>
              <a:ext uri="{FF2B5EF4-FFF2-40B4-BE49-F238E27FC236}">
                <a16:creationId xmlns:a16="http://schemas.microsoft.com/office/drawing/2014/main" id="{822219BB-F8A9-4218-AEDA-116A17DD0C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72"/>
          <a:stretch/>
        </p:blipFill>
        <p:spPr>
          <a:xfrm>
            <a:off x="4365249" y="3944479"/>
            <a:ext cx="4639278" cy="2544785"/>
          </a:xfrm>
          <a:prstGeom prst="rect">
            <a:avLst/>
          </a:prstGeom>
        </p:spPr>
      </p:pic>
      <p:sp>
        <p:nvSpPr>
          <p:cNvPr id="8" name="Rectangle 7">
            <a:extLst>
              <a:ext uri="{FF2B5EF4-FFF2-40B4-BE49-F238E27FC236}">
                <a16:creationId xmlns:a16="http://schemas.microsoft.com/office/drawing/2014/main" id="{F04FA72A-B36D-4A1F-8427-F204B9317B50}"/>
              </a:ext>
            </a:extLst>
          </p:cNvPr>
          <p:cNvSpPr/>
          <p:nvPr/>
        </p:nvSpPr>
        <p:spPr>
          <a:xfrm>
            <a:off x="0" y="6058377"/>
            <a:ext cx="4572000" cy="430887"/>
          </a:xfrm>
          <a:prstGeom prst="rect">
            <a:avLst/>
          </a:prstGeom>
        </p:spPr>
        <p:txBody>
          <a:bodyPr>
            <a:spAutoFit/>
          </a:bodyPr>
          <a:lstStyle/>
          <a:p>
            <a:pPr algn="just"/>
            <a:r>
              <a:rPr lang="fr-FR" sz="1100" b="1" dirty="0">
                <a:latin typeface="Calibri" panose="020F0502020204030204" pitchFamily="34" charset="0"/>
                <a:cs typeface="Calibri" panose="020F0502020204030204" pitchFamily="34" charset="0"/>
              </a:rPr>
              <a:t>https://docs.microsoft.com/fr-fr/visualstudio/ide/walkthrough-building-an-application?view=vs-2019</a:t>
            </a:r>
          </a:p>
        </p:txBody>
      </p:sp>
      <p:sp>
        <p:nvSpPr>
          <p:cNvPr id="9" name="ZoneTexte 8">
            <a:extLst>
              <a:ext uri="{FF2B5EF4-FFF2-40B4-BE49-F238E27FC236}">
                <a16:creationId xmlns:a16="http://schemas.microsoft.com/office/drawing/2014/main" id="{9B8AEA91-3D59-485D-A33C-FC12FD4072F0}"/>
              </a:ext>
            </a:extLst>
          </p:cNvPr>
          <p:cNvSpPr txBox="1"/>
          <p:nvPr/>
        </p:nvSpPr>
        <p:spPr>
          <a:xfrm>
            <a:off x="-18628" y="5750600"/>
            <a:ext cx="1917897" cy="307777"/>
          </a:xfrm>
          <a:prstGeom prst="rect">
            <a:avLst/>
          </a:prstGeom>
          <a:noFill/>
        </p:spPr>
        <p:txBody>
          <a:bodyPr wrap="none" rtlCol="0">
            <a:spAutoFit/>
          </a:bodyPr>
          <a:lstStyle/>
          <a:p>
            <a:r>
              <a:rPr lang="fr-FR" b="1" u="sng" dirty="0">
                <a:latin typeface="Calibri" panose="020F0502020204030204" pitchFamily="34" charset="0"/>
                <a:cs typeface="Calibri" panose="020F0502020204030204" pitchFamily="34" charset="0"/>
              </a:rPr>
              <a:t>Générer un exécutable:</a:t>
            </a:r>
          </a:p>
        </p:txBody>
      </p:sp>
      <p:pic>
        <p:nvPicPr>
          <p:cNvPr id="10" name="Image 9">
            <a:hlinkClick r:id="rId6" action="ppaction://hlinksldjump"/>
            <a:extLst>
              <a:ext uri="{FF2B5EF4-FFF2-40B4-BE49-F238E27FC236}">
                <a16:creationId xmlns:a16="http://schemas.microsoft.com/office/drawing/2014/main" id="{6B1F2237-9FE4-41E7-BC6A-6F42BDE1B220}"/>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31513993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 GO FURTHER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299</a:t>
            </a:fld>
            <a:endParaRPr lang="fr-FR"/>
          </a:p>
        </p:txBody>
      </p:sp>
      <p:sp>
        <p:nvSpPr>
          <p:cNvPr id="4" name="Rectangle 3"/>
          <p:cNvSpPr>
            <a:spLocks noChangeArrowheads="1"/>
          </p:cNvSpPr>
          <p:nvPr/>
        </p:nvSpPr>
        <p:spPr bwMode="auto">
          <a:xfrm>
            <a:off x="1428728" y="2714620"/>
            <a:ext cx="6542194" cy="128587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VISUAL STUDIO CODE</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 PLATFORM IO</a:t>
            </a:r>
          </a:p>
          <a:p>
            <a:pPr algn="ctr" defTabSz="912813">
              <a:spcBef>
                <a:spcPts val="0"/>
              </a:spcBef>
              <a:defRPr/>
            </a:pPr>
            <a:endParaRPr lang="fr-FR" sz="3600" b="1" dirty="0">
              <a:solidFill>
                <a:srgbClr val="FFFF00"/>
              </a:solidFill>
              <a:effectLst>
                <a:outerShdw blurRad="38100" dist="38100" dir="2700000" algn="tl">
                  <a:srgbClr val="000000">
                    <a:alpha val="43137"/>
                  </a:srgbClr>
                </a:outerShdw>
              </a:effectLst>
              <a:latin typeface="Calibri" pitchFamily="34" charset="0"/>
            </a:endParaRPr>
          </a:p>
        </p:txBody>
      </p:sp>
      <p:pic>
        <p:nvPicPr>
          <p:cNvPr id="5" name="Image 4">
            <a:hlinkClick r:id="rId2" action="ppaction://hlinksldjump"/>
            <a:extLst>
              <a:ext uri="{FF2B5EF4-FFF2-40B4-BE49-F238E27FC236}">
                <a16:creationId xmlns:a16="http://schemas.microsoft.com/office/drawing/2014/main" id="{C691362E-9591-4141-9CE5-AD4B76D7AAF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89207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 coins arrondis 37">
            <a:extLst>
              <a:ext uri="{FF2B5EF4-FFF2-40B4-BE49-F238E27FC236}">
                <a16:creationId xmlns:a16="http://schemas.microsoft.com/office/drawing/2014/main" id="{8EC5992B-4A3E-42EC-AF1F-7D10A8AABF46}"/>
              </a:ext>
            </a:extLst>
          </p:cNvPr>
          <p:cNvSpPr/>
          <p:nvPr/>
        </p:nvSpPr>
        <p:spPr>
          <a:xfrm>
            <a:off x="4686664" y="2824901"/>
            <a:ext cx="4291083" cy="2764338"/>
          </a:xfrm>
          <a:prstGeom prst="roundRect">
            <a:avLst>
              <a:gd name="adj" fmla="val 814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2" name="Titre 1"/>
          <p:cNvSpPr>
            <a:spLocks noGrp="1"/>
          </p:cNvSpPr>
          <p:nvPr>
            <p:ph type="title"/>
          </p:nvPr>
        </p:nvSpPr>
        <p:spPr/>
        <p:txBody>
          <a:bodyPr/>
          <a:lstStyle/>
          <a:p>
            <a:r>
              <a:rPr lang="fr-FR" dirty="0"/>
              <a:t>PRATICAL WORK I4GPMH21</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a:t>
            </a:fld>
            <a:endParaRPr lang="fr-FR"/>
          </a:p>
        </p:txBody>
      </p:sp>
      <p:sp>
        <p:nvSpPr>
          <p:cNvPr id="4" name="ZoneTexte 3">
            <a:hlinkClick r:id="rId3" action="ppaction://hlinksldjump"/>
          </p:cNvPr>
          <p:cNvSpPr txBox="1"/>
          <p:nvPr/>
        </p:nvSpPr>
        <p:spPr>
          <a:xfrm>
            <a:off x="1078525" y="620688"/>
            <a:ext cx="2269339" cy="276999"/>
          </a:xfrm>
          <a:prstGeom prst="rect">
            <a:avLst/>
          </a:prstGeom>
          <a:noFill/>
        </p:spPr>
        <p:txBody>
          <a:bodyPr wrap="none" rtlCol="0">
            <a:spAutoFit/>
          </a:bodyPr>
          <a:lstStyle/>
          <a:p>
            <a:r>
              <a:rPr lang="fr-FR" sz="1200" b="1" dirty="0">
                <a:solidFill>
                  <a:srgbClr val="00B050"/>
                </a:solidFill>
                <a:latin typeface="Calibri" panose="020F0502020204030204" pitchFamily="34" charset="0"/>
                <a:cs typeface="Calibri" pitchFamily="34" charset="0"/>
              </a:rPr>
              <a:t>TP n°1A: </a:t>
            </a:r>
            <a:r>
              <a:rPr lang="fr-FR" sz="1200" b="1" dirty="0" err="1">
                <a:solidFill>
                  <a:srgbClr val="00B050"/>
                </a:solidFill>
                <a:latin typeface="Calibri" panose="020F0502020204030204" pitchFamily="34" charset="0"/>
                <a:cs typeface="Calibri" pitchFamily="34" charset="0"/>
              </a:rPr>
              <a:t>My</a:t>
            </a:r>
            <a:r>
              <a:rPr lang="fr-FR" sz="1200" b="1" dirty="0">
                <a:solidFill>
                  <a:srgbClr val="00B050"/>
                </a:solidFill>
                <a:latin typeface="Calibri" panose="020F0502020204030204" pitchFamily="34" charset="0"/>
                <a:cs typeface="Calibri" pitchFamily="34" charset="0"/>
              </a:rPr>
              <a:t> first program : </a:t>
            </a:r>
            <a:r>
              <a:rPr lang="fr-FR" sz="1200" b="1" dirty="0" err="1">
                <a:solidFill>
                  <a:srgbClr val="00B050"/>
                </a:solidFill>
                <a:latin typeface="Calibri" panose="020F0502020204030204" pitchFamily="34" charset="0"/>
                <a:cs typeface="Calibri" pitchFamily="34" charset="0"/>
              </a:rPr>
              <a:t>Blink</a:t>
            </a:r>
            <a:endParaRPr lang="fr-FR" sz="1200" b="1" dirty="0">
              <a:solidFill>
                <a:srgbClr val="00B050"/>
              </a:solidFill>
              <a:latin typeface="Calibri" panose="020F0502020204030204" pitchFamily="34" charset="0"/>
              <a:cs typeface="Calibri" pitchFamily="34" charset="0"/>
            </a:endParaRPr>
          </a:p>
        </p:txBody>
      </p:sp>
      <p:sp>
        <p:nvSpPr>
          <p:cNvPr id="5" name="ZoneTexte 4">
            <a:hlinkClick r:id="rId4" action="ppaction://hlinksldjump"/>
          </p:cNvPr>
          <p:cNvSpPr txBox="1"/>
          <p:nvPr/>
        </p:nvSpPr>
        <p:spPr>
          <a:xfrm>
            <a:off x="1083157" y="1052736"/>
            <a:ext cx="2737599"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n°1C: Serial Monitor (</a:t>
            </a:r>
            <a:r>
              <a:rPr lang="fr-FR" sz="1200" b="1" dirty="0" err="1">
                <a:solidFill>
                  <a:srgbClr val="00B050"/>
                </a:solidFill>
                <a:latin typeface="Calibri" panose="020F0502020204030204" pitchFamily="34" charset="0"/>
                <a:cs typeface="Calibri" pitchFamily="34" charset="0"/>
              </a:rPr>
              <a:t>Arduino</a:t>
            </a:r>
            <a:r>
              <a:rPr lang="fr-FR" sz="1200" b="1" dirty="0">
                <a:solidFill>
                  <a:srgbClr val="00B050"/>
                </a:solidFill>
                <a:latin typeface="Calibri" panose="020F0502020204030204" pitchFamily="34" charset="0"/>
                <a:cs typeface="Calibri" pitchFamily="34" charset="0"/>
              </a:rPr>
              <a:t> =&gt; PC)</a:t>
            </a:r>
          </a:p>
        </p:txBody>
      </p:sp>
      <p:sp>
        <p:nvSpPr>
          <p:cNvPr id="6" name="ZoneTexte 5">
            <a:hlinkClick r:id="rId5" action="ppaction://hlinksldjump"/>
          </p:cNvPr>
          <p:cNvSpPr txBox="1"/>
          <p:nvPr/>
        </p:nvSpPr>
        <p:spPr>
          <a:xfrm>
            <a:off x="1078369" y="1700808"/>
            <a:ext cx="2431759" cy="276999"/>
          </a:xfrm>
          <a:prstGeom prst="rect">
            <a:avLst/>
          </a:prstGeom>
          <a:noFill/>
        </p:spPr>
        <p:txBody>
          <a:bodyPr wrap="square" rtlCol="0">
            <a:spAutoFit/>
          </a:bodyPr>
          <a:lstStyle/>
          <a:p>
            <a:r>
              <a:rPr lang="fr-FR" sz="1200" b="1" dirty="0">
                <a:solidFill>
                  <a:srgbClr val="0070C0"/>
                </a:solidFill>
                <a:latin typeface="Calibri" panose="020F0502020204030204" pitchFamily="34" charset="0"/>
                <a:cs typeface="Calibri" pitchFamily="34" charset="0"/>
              </a:rPr>
              <a:t>[ TP n°1F: </a:t>
            </a:r>
            <a:r>
              <a:rPr lang="fr-FR" sz="1200" b="1" dirty="0" err="1">
                <a:solidFill>
                  <a:srgbClr val="0070C0"/>
                </a:solidFill>
                <a:latin typeface="Calibri" panose="020F0502020204030204" pitchFamily="34" charset="0"/>
                <a:cs typeface="Calibri" pitchFamily="34" charset="0"/>
              </a:rPr>
              <a:t>Buzzer</a:t>
            </a:r>
            <a:r>
              <a:rPr lang="fr-FR" sz="1200" b="1" dirty="0">
                <a:solidFill>
                  <a:srgbClr val="0070C0"/>
                </a:solidFill>
                <a:latin typeface="Calibri" panose="020F0502020204030204" pitchFamily="34" charset="0"/>
                <a:cs typeface="Calibri" pitchFamily="34" charset="0"/>
              </a:rPr>
              <a:t> </a:t>
            </a:r>
            <a:r>
              <a:rPr lang="fr-FR" sz="1200" b="1" dirty="0" err="1">
                <a:solidFill>
                  <a:srgbClr val="0070C0"/>
                </a:solidFill>
                <a:latin typeface="Calibri" panose="020F0502020204030204" pitchFamily="34" charset="0"/>
                <a:cs typeface="Calibri" pitchFamily="34" charset="0"/>
              </a:rPr>
              <a:t>melody</a:t>
            </a:r>
            <a:r>
              <a:rPr lang="fr-FR" sz="1200" b="1" dirty="0">
                <a:solidFill>
                  <a:srgbClr val="0070C0"/>
                </a:solidFill>
                <a:latin typeface="Calibri" panose="020F0502020204030204" pitchFamily="34" charset="0"/>
                <a:cs typeface="Calibri" pitchFamily="34" charset="0"/>
              </a:rPr>
              <a:t> ]</a:t>
            </a:r>
          </a:p>
        </p:txBody>
      </p:sp>
      <p:sp>
        <p:nvSpPr>
          <p:cNvPr id="8" name="ZoneTexte 7">
            <a:hlinkClick r:id="rId6" action="ppaction://hlinksldjump"/>
          </p:cNvPr>
          <p:cNvSpPr txBox="1"/>
          <p:nvPr/>
        </p:nvSpPr>
        <p:spPr>
          <a:xfrm>
            <a:off x="1100987" y="1927865"/>
            <a:ext cx="2189498"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n°1G: </a:t>
            </a:r>
            <a:r>
              <a:rPr lang="fr-FR" sz="1200" b="1" dirty="0" err="1">
                <a:solidFill>
                  <a:srgbClr val="00B050"/>
                </a:solidFill>
                <a:latin typeface="Calibri" panose="020F0502020204030204" pitchFamily="34" charset="0"/>
                <a:cs typeface="Calibri" pitchFamily="34" charset="0"/>
              </a:rPr>
              <a:t>temperature</a:t>
            </a:r>
            <a:r>
              <a:rPr lang="fr-FR" sz="1200" b="1" dirty="0">
                <a:solidFill>
                  <a:srgbClr val="00B050"/>
                </a:solidFill>
                <a:latin typeface="Calibri" panose="020F0502020204030204" pitchFamily="34" charset="0"/>
                <a:cs typeface="Calibri" pitchFamily="34" charset="0"/>
              </a:rPr>
              <a:t> </a:t>
            </a:r>
            <a:r>
              <a:rPr lang="fr-FR" sz="1200" b="1" dirty="0" err="1">
                <a:solidFill>
                  <a:srgbClr val="00B050"/>
                </a:solidFill>
                <a:latin typeface="Calibri" panose="020F0502020204030204" pitchFamily="34" charset="0"/>
                <a:cs typeface="Calibri" pitchFamily="34" charset="0"/>
              </a:rPr>
              <a:t>sensor</a:t>
            </a:r>
            <a:endParaRPr lang="fr-FR" sz="1200" b="1" dirty="0">
              <a:solidFill>
                <a:srgbClr val="00B050"/>
              </a:solidFill>
              <a:latin typeface="Calibri" panose="020F0502020204030204" pitchFamily="34" charset="0"/>
              <a:cs typeface="Calibri" pitchFamily="34" charset="0"/>
            </a:endParaRPr>
          </a:p>
        </p:txBody>
      </p:sp>
      <p:sp>
        <p:nvSpPr>
          <p:cNvPr id="9" name="ZoneTexte 8">
            <a:hlinkClick r:id="rId7" action="ppaction://hlinksldjump"/>
          </p:cNvPr>
          <p:cNvSpPr txBox="1"/>
          <p:nvPr/>
        </p:nvSpPr>
        <p:spPr>
          <a:xfrm>
            <a:off x="1095519" y="2276872"/>
            <a:ext cx="1641934"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n°2A: </a:t>
            </a:r>
            <a:r>
              <a:rPr lang="fr-FR" sz="1200" b="1" dirty="0" err="1">
                <a:solidFill>
                  <a:srgbClr val="00B050"/>
                </a:solidFill>
                <a:latin typeface="Calibri" panose="020F0502020204030204" pitchFamily="34" charset="0"/>
                <a:cs typeface="Calibri" pitchFamily="34" charset="0"/>
              </a:rPr>
              <a:t>Touch</a:t>
            </a:r>
            <a:r>
              <a:rPr lang="fr-FR" sz="1200" b="1" dirty="0">
                <a:solidFill>
                  <a:srgbClr val="00B050"/>
                </a:solidFill>
                <a:latin typeface="Calibri" panose="020F0502020204030204" pitchFamily="34" charset="0"/>
                <a:cs typeface="Calibri" pitchFamily="34" charset="0"/>
              </a:rPr>
              <a:t> Pad DS</a:t>
            </a:r>
          </a:p>
        </p:txBody>
      </p:sp>
      <p:sp>
        <p:nvSpPr>
          <p:cNvPr id="10" name="ZoneTexte 9">
            <a:hlinkClick r:id="rId8" action="ppaction://hlinksldjump"/>
          </p:cNvPr>
          <p:cNvSpPr txBox="1"/>
          <p:nvPr/>
        </p:nvSpPr>
        <p:spPr>
          <a:xfrm>
            <a:off x="1095071" y="2482128"/>
            <a:ext cx="2607289"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n°2B: LCD (</a:t>
            </a:r>
            <a:r>
              <a:rPr lang="fr-FR" sz="1200" b="1" dirty="0" err="1">
                <a:solidFill>
                  <a:srgbClr val="00B050"/>
                </a:solidFill>
                <a:latin typeface="Calibri" panose="020F0502020204030204" pitchFamily="34" charset="0"/>
                <a:cs typeface="Calibri" pitchFamily="34" charset="0"/>
              </a:rPr>
              <a:t>autonomous</a:t>
            </a:r>
            <a:r>
              <a:rPr lang="fr-FR" sz="1200" b="1">
                <a:solidFill>
                  <a:srgbClr val="00B050"/>
                </a:solidFill>
                <a:latin typeface="Calibri" panose="020F0502020204030204" pitchFamily="34" charset="0"/>
                <a:cs typeface="Calibri" pitchFamily="34" charset="0"/>
              </a:rPr>
              <a:t>)]</a:t>
            </a:r>
            <a:endParaRPr lang="fr-FR" sz="1200" b="1" dirty="0">
              <a:solidFill>
                <a:srgbClr val="00B050"/>
              </a:solidFill>
              <a:latin typeface="Calibri" panose="020F0502020204030204" pitchFamily="34" charset="0"/>
              <a:cs typeface="Calibri" pitchFamily="34" charset="0"/>
            </a:endParaRPr>
          </a:p>
        </p:txBody>
      </p:sp>
      <p:sp>
        <p:nvSpPr>
          <p:cNvPr id="11" name="ZoneTexte 10">
            <a:hlinkClick r:id="rId9" action="ppaction://hlinksldjump"/>
          </p:cNvPr>
          <p:cNvSpPr txBox="1"/>
          <p:nvPr/>
        </p:nvSpPr>
        <p:spPr>
          <a:xfrm>
            <a:off x="1072809" y="2892641"/>
            <a:ext cx="2972799" cy="276999"/>
          </a:xfrm>
          <a:prstGeom prst="rect">
            <a:avLst/>
          </a:prstGeom>
          <a:noFill/>
        </p:spPr>
        <p:txBody>
          <a:bodyPr wrap="square" rtlCol="0">
            <a:spAutoFit/>
          </a:bodyPr>
          <a:lstStyle/>
          <a:p>
            <a:r>
              <a:rPr lang="fr-FR" sz="1200" b="1" dirty="0">
                <a:solidFill>
                  <a:srgbClr val="0070C0"/>
                </a:solidFill>
                <a:latin typeface="Calibri" panose="020F0502020204030204" pitchFamily="34" charset="0"/>
                <a:cs typeface="Calibri" pitchFamily="34" charset="0"/>
              </a:rPr>
              <a:t>[ TP n°2D: LCD &amp; </a:t>
            </a:r>
            <a:r>
              <a:rPr lang="fr-FR" sz="1200" b="1" dirty="0" err="1">
                <a:solidFill>
                  <a:srgbClr val="0070C0"/>
                </a:solidFill>
                <a:latin typeface="Calibri" panose="020F0502020204030204" pitchFamily="34" charset="0"/>
                <a:cs typeface="Calibri" pitchFamily="34" charset="0"/>
              </a:rPr>
              <a:t>Temperature</a:t>
            </a:r>
            <a:r>
              <a:rPr lang="fr-FR" sz="1200" b="1" dirty="0">
                <a:solidFill>
                  <a:srgbClr val="0070C0"/>
                </a:solidFill>
                <a:latin typeface="Calibri" panose="020F0502020204030204" pitchFamily="34" charset="0"/>
                <a:cs typeface="Calibri" pitchFamily="34" charset="0"/>
              </a:rPr>
              <a:t> (1/2 Group) ]</a:t>
            </a:r>
          </a:p>
        </p:txBody>
      </p:sp>
      <p:sp>
        <p:nvSpPr>
          <p:cNvPr id="12" name="ZoneTexte 11">
            <a:hlinkClick r:id="rId10" action="ppaction://hlinksldjump"/>
          </p:cNvPr>
          <p:cNvSpPr txBox="1"/>
          <p:nvPr/>
        </p:nvSpPr>
        <p:spPr>
          <a:xfrm>
            <a:off x="1084671" y="2687384"/>
            <a:ext cx="3069413" cy="276999"/>
          </a:xfrm>
          <a:prstGeom prst="rect">
            <a:avLst/>
          </a:prstGeom>
          <a:noFill/>
        </p:spPr>
        <p:txBody>
          <a:bodyPr wrap="square" rtlCol="0">
            <a:spAutoFit/>
          </a:bodyPr>
          <a:lstStyle/>
          <a:p>
            <a:r>
              <a:rPr lang="fr-FR" sz="1200" b="1" dirty="0">
                <a:solidFill>
                  <a:srgbClr val="0070C0"/>
                </a:solidFill>
                <a:latin typeface="Calibri" panose="020F0502020204030204" pitchFamily="34" charset="0"/>
                <a:cs typeface="Calibri" pitchFamily="34" charset="0"/>
              </a:rPr>
              <a:t>[ TP n°2C: </a:t>
            </a:r>
            <a:r>
              <a:rPr lang="fr-FR" sz="1200" b="1" dirty="0" err="1">
                <a:solidFill>
                  <a:srgbClr val="0070C0"/>
                </a:solidFill>
                <a:latin typeface="Calibri" panose="020F0502020204030204" pitchFamily="34" charset="0"/>
                <a:cs typeface="Calibri" pitchFamily="34" charset="0"/>
              </a:rPr>
              <a:t>Touch</a:t>
            </a:r>
            <a:r>
              <a:rPr lang="fr-FR" sz="1200" b="1" dirty="0">
                <a:solidFill>
                  <a:srgbClr val="0070C0"/>
                </a:solidFill>
                <a:latin typeface="Calibri" panose="020F0502020204030204" pitchFamily="34" charset="0"/>
                <a:cs typeface="Calibri" pitchFamily="34" charset="0"/>
              </a:rPr>
              <a:t> Pad &amp; LCD (1/2 Group) ]</a:t>
            </a:r>
          </a:p>
        </p:txBody>
      </p:sp>
      <p:sp>
        <p:nvSpPr>
          <p:cNvPr id="13" name="ZoneTexte 12">
            <a:hlinkClick r:id="rId11" action="ppaction://hlinksldjump"/>
          </p:cNvPr>
          <p:cNvSpPr txBox="1"/>
          <p:nvPr/>
        </p:nvSpPr>
        <p:spPr>
          <a:xfrm>
            <a:off x="1057858" y="3284984"/>
            <a:ext cx="3130084"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n°3A: </a:t>
            </a:r>
            <a:r>
              <a:rPr lang="fr-FR" sz="1200" b="1" dirty="0" err="1">
                <a:solidFill>
                  <a:srgbClr val="00B050"/>
                </a:solidFill>
                <a:latin typeface="Calibri" panose="020F0502020204030204" pitchFamily="34" charset="0"/>
                <a:cs typeface="Calibri" pitchFamily="34" charset="0"/>
              </a:rPr>
              <a:t>Continous</a:t>
            </a:r>
            <a:r>
              <a:rPr lang="fr-FR" sz="1200" b="1" dirty="0">
                <a:solidFill>
                  <a:srgbClr val="00B050"/>
                </a:solidFill>
                <a:latin typeface="Calibri" panose="020F0502020204030204" pitchFamily="34" charset="0"/>
                <a:cs typeface="Calibri" pitchFamily="34" charset="0"/>
              </a:rPr>
              <a:t> </a:t>
            </a:r>
            <a:r>
              <a:rPr lang="fr-FR" sz="1200" b="1" dirty="0" err="1">
                <a:solidFill>
                  <a:srgbClr val="00B050"/>
                </a:solidFill>
                <a:latin typeface="Calibri" panose="020F0502020204030204" pitchFamily="34" charset="0"/>
                <a:cs typeface="Calibri" pitchFamily="34" charset="0"/>
              </a:rPr>
              <a:t>Current</a:t>
            </a:r>
            <a:r>
              <a:rPr lang="fr-FR" sz="1200" b="1" dirty="0">
                <a:solidFill>
                  <a:srgbClr val="00B050"/>
                </a:solidFill>
                <a:latin typeface="Calibri" panose="020F0502020204030204" pitchFamily="34" charset="0"/>
                <a:cs typeface="Calibri" pitchFamily="34" charset="0"/>
              </a:rPr>
              <a:t> </a:t>
            </a:r>
            <a:r>
              <a:rPr lang="fr-FR" sz="1200" b="1" dirty="0" err="1">
                <a:solidFill>
                  <a:srgbClr val="00B050"/>
                </a:solidFill>
                <a:latin typeface="Calibri" panose="020F0502020204030204" pitchFamily="34" charset="0"/>
                <a:cs typeface="Calibri" pitchFamily="34" charset="0"/>
              </a:rPr>
              <a:t>Motor</a:t>
            </a:r>
            <a:endParaRPr lang="fr-FR" sz="1200" b="1" dirty="0">
              <a:solidFill>
                <a:srgbClr val="00B050"/>
              </a:solidFill>
              <a:latin typeface="Calibri" panose="020F0502020204030204" pitchFamily="34" charset="0"/>
              <a:cs typeface="Calibri" pitchFamily="34" charset="0"/>
            </a:endParaRPr>
          </a:p>
        </p:txBody>
      </p:sp>
      <p:sp>
        <p:nvSpPr>
          <p:cNvPr id="14" name="ZoneTexte 13">
            <a:hlinkClick r:id="rId12" action="ppaction://hlinksldjump"/>
          </p:cNvPr>
          <p:cNvSpPr txBox="1"/>
          <p:nvPr/>
        </p:nvSpPr>
        <p:spPr>
          <a:xfrm>
            <a:off x="1057858" y="3501008"/>
            <a:ext cx="2426970"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n°3B: Photorésistance</a:t>
            </a:r>
          </a:p>
        </p:txBody>
      </p:sp>
      <p:sp>
        <p:nvSpPr>
          <p:cNvPr id="15" name="ZoneTexte 14">
            <a:hlinkClick r:id="rId13" action="ppaction://hlinksldjump"/>
          </p:cNvPr>
          <p:cNvSpPr txBox="1"/>
          <p:nvPr/>
        </p:nvSpPr>
        <p:spPr>
          <a:xfrm>
            <a:off x="1057858" y="3933056"/>
            <a:ext cx="1857958" cy="276999"/>
          </a:xfrm>
          <a:prstGeom prst="rect">
            <a:avLst/>
          </a:prstGeom>
          <a:noFill/>
        </p:spPr>
        <p:txBody>
          <a:bodyPr wrap="square" rtlCol="0">
            <a:spAutoFit/>
          </a:bodyPr>
          <a:lstStyle/>
          <a:p>
            <a:r>
              <a:rPr lang="fr-FR" sz="1200" b="1" dirty="0">
                <a:solidFill>
                  <a:srgbClr val="0070C0"/>
                </a:solidFill>
                <a:latin typeface="Calibri" panose="020F0502020204030204" pitchFamily="34" charset="0"/>
                <a:cs typeface="Calibri" pitchFamily="34" charset="0"/>
                <a:hlinkClick r:id="rId14" action="ppaction://hlinksldjump"/>
              </a:rPr>
              <a:t>[ TP n°3C: Servo-</a:t>
            </a:r>
            <a:r>
              <a:rPr lang="fr-FR" sz="1200" b="1" dirty="0" err="1">
                <a:solidFill>
                  <a:srgbClr val="0070C0"/>
                </a:solidFill>
                <a:latin typeface="Calibri" panose="020F0502020204030204" pitchFamily="34" charset="0"/>
                <a:cs typeface="Calibri" pitchFamily="34" charset="0"/>
                <a:hlinkClick r:id="rId14" action="ppaction://hlinksldjump"/>
              </a:rPr>
              <a:t>motor</a:t>
            </a:r>
            <a:r>
              <a:rPr lang="fr-FR" sz="1200" b="1" dirty="0">
                <a:solidFill>
                  <a:srgbClr val="0070C0"/>
                </a:solidFill>
                <a:latin typeface="Calibri" panose="020F0502020204030204" pitchFamily="34" charset="0"/>
                <a:cs typeface="Calibri" pitchFamily="34" charset="0"/>
                <a:hlinkClick r:id="rId14" action="ppaction://hlinksldjump"/>
              </a:rPr>
              <a:t> ]</a:t>
            </a:r>
            <a:endParaRPr lang="fr-FR" sz="1200" b="1" dirty="0">
              <a:solidFill>
                <a:srgbClr val="0070C0"/>
              </a:solidFill>
              <a:latin typeface="Calibri" panose="020F0502020204030204" pitchFamily="34" charset="0"/>
              <a:cs typeface="Calibri" pitchFamily="34" charset="0"/>
            </a:endParaRPr>
          </a:p>
        </p:txBody>
      </p:sp>
      <p:sp>
        <p:nvSpPr>
          <p:cNvPr id="16" name="ZoneTexte 15">
            <a:hlinkClick r:id="rId15" action="ppaction://hlinksldjump"/>
          </p:cNvPr>
          <p:cNvSpPr txBox="1"/>
          <p:nvPr/>
        </p:nvSpPr>
        <p:spPr>
          <a:xfrm>
            <a:off x="1057858" y="4581128"/>
            <a:ext cx="2290006" cy="276999"/>
          </a:xfrm>
          <a:prstGeom prst="rect">
            <a:avLst/>
          </a:prstGeom>
          <a:noFill/>
        </p:spPr>
        <p:txBody>
          <a:bodyPr wrap="square" rtlCol="0">
            <a:spAutoFit/>
          </a:bodyPr>
          <a:lstStyle/>
          <a:p>
            <a:r>
              <a:rPr lang="fr-FR" sz="1200" b="1" dirty="0">
                <a:solidFill>
                  <a:srgbClr val="0070C0"/>
                </a:solidFill>
                <a:latin typeface="Calibri" panose="020F0502020204030204" pitchFamily="34" charset="0"/>
                <a:cs typeface="Calibri" pitchFamily="34" charset="0"/>
              </a:rPr>
              <a:t>[ TP n°3D: Software </a:t>
            </a:r>
            <a:r>
              <a:rPr lang="fr-FR" sz="1200" b="1" dirty="0" err="1">
                <a:solidFill>
                  <a:srgbClr val="0070C0"/>
                </a:solidFill>
                <a:latin typeface="Calibri" panose="020F0502020204030204" pitchFamily="34" charset="0"/>
                <a:cs typeface="Calibri" pitchFamily="34" charset="0"/>
              </a:rPr>
              <a:t>debouncing</a:t>
            </a:r>
            <a:r>
              <a:rPr lang="fr-FR" sz="1200" b="1" dirty="0">
                <a:solidFill>
                  <a:srgbClr val="0070C0"/>
                </a:solidFill>
                <a:latin typeface="Calibri" panose="020F0502020204030204" pitchFamily="34" charset="0"/>
                <a:cs typeface="Calibri" pitchFamily="34" charset="0"/>
              </a:rPr>
              <a:t> ]</a:t>
            </a:r>
          </a:p>
        </p:txBody>
      </p:sp>
      <p:sp>
        <p:nvSpPr>
          <p:cNvPr id="17" name="ZoneTexte 16">
            <a:hlinkClick r:id="rId16" action="ppaction://hlinksldjump"/>
          </p:cNvPr>
          <p:cNvSpPr txBox="1"/>
          <p:nvPr/>
        </p:nvSpPr>
        <p:spPr>
          <a:xfrm>
            <a:off x="1057858" y="4797152"/>
            <a:ext cx="2484519" cy="276999"/>
          </a:xfrm>
          <a:prstGeom prst="rect">
            <a:avLst/>
          </a:prstGeom>
          <a:noFill/>
        </p:spPr>
        <p:txBody>
          <a:bodyPr wrap="square" rtlCol="0">
            <a:spAutoFit/>
          </a:bodyPr>
          <a:lstStyle/>
          <a:p>
            <a:r>
              <a:rPr lang="fr-FR" sz="1200" b="1" dirty="0">
                <a:solidFill>
                  <a:srgbClr val="C00000"/>
                </a:solidFill>
                <a:latin typeface="Calibri" panose="020F0502020204030204" pitchFamily="34" charset="0"/>
                <a:cs typeface="Calibri" pitchFamily="34" charset="0"/>
              </a:rPr>
              <a:t>[ TP n°3E: Hardware </a:t>
            </a:r>
            <a:r>
              <a:rPr lang="fr-FR" sz="1200" b="1" dirty="0" err="1">
                <a:solidFill>
                  <a:srgbClr val="C00000"/>
                </a:solidFill>
                <a:latin typeface="Calibri" panose="020F0502020204030204" pitchFamily="34" charset="0"/>
                <a:cs typeface="Calibri" pitchFamily="34" charset="0"/>
              </a:rPr>
              <a:t>debouncing</a:t>
            </a:r>
            <a:r>
              <a:rPr lang="fr-FR" sz="1200" b="1" dirty="0">
                <a:solidFill>
                  <a:srgbClr val="C00000"/>
                </a:solidFill>
                <a:latin typeface="Calibri" panose="020F0502020204030204" pitchFamily="34" charset="0"/>
                <a:cs typeface="Calibri" pitchFamily="34" charset="0"/>
              </a:rPr>
              <a:t> ]</a:t>
            </a:r>
          </a:p>
        </p:txBody>
      </p:sp>
      <p:sp>
        <p:nvSpPr>
          <p:cNvPr id="18" name="ZoneTexte 17">
            <a:hlinkClick r:id="rId17" action="ppaction://hlinksldjump"/>
          </p:cNvPr>
          <p:cNvSpPr txBox="1"/>
          <p:nvPr/>
        </p:nvSpPr>
        <p:spPr>
          <a:xfrm>
            <a:off x="1057858" y="5013176"/>
            <a:ext cx="1713942" cy="276999"/>
          </a:xfrm>
          <a:prstGeom prst="rect">
            <a:avLst/>
          </a:prstGeom>
          <a:noFill/>
        </p:spPr>
        <p:txBody>
          <a:bodyPr wrap="square" rtlCol="0">
            <a:spAutoFit/>
          </a:bodyPr>
          <a:lstStyle/>
          <a:p>
            <a:r>
              <a:rPr lang="fr-FR" sz="1200" b="1" dirty="0">
                <a:solidFill>
                  <a:srgbClr val="0070C0"/>
                </a:solidFill>
                <a:latin typeface="Calibri" panose="020F0502020204030204" pitchFamily="34" charset="0"/>
                <a:cs typeface="Calibri" pitchFamily="34" charset="0"/>
              </a:rPr>
              <a:t>TP n°3F: Interruptions</a:t>
            </a:r>
          </a:p>
        </p:txBody>
      </p:sp>
      <p:sp>
        <p:nvSpPr>
          <p:cNvPr id="19" name="ZoneTexte 18">
            <a:hlinkClick r:id="rId18" action="ppaction://hlinksldjump"/>
          </p:cNvPr>
          <p:cNvSpPr txBox="1"/>
          <p:nvPr/>
        </p:nvSpPr>
        <p:spPr>
          <a:xfrm>
            <a:off x="6166670" y="691743"/>
            <a:ext cx="2201311" cy="276999"/>
          </a:xfrm>
          <a:prstGeom prst="rect">
            <a:avLst/>
          </a:prstGeom>
          <a:noFill/>
        </p:spPr>
        <p:txBody>
          <a:bodyPr wrap="square" rtlCol="0">
            <a:spAutoFit/>
          </a:bodyPr>
          <a:lstStyle/>
          <a:p>
            <a:r>
              <a:rPr lang="fr-FR" sz="1200" b="1" dirty="0">
                <a:solidFill>
                  <a:srgbClr val="00B050"/>
                </a:solidFill>
                <a:latin typeface="Calibri" pitchFamily="34" charset="0"/>
                <a:cs typeface="Calibri" pitchFamily="34" charset="0"/>
              </a:rPr>
              <a:t>TP n°4B: I2C (</a:t>
            </a:r>
            <a:r>
              <a:rPr lang="fr-FR" sz="1200" b="1" dirty="0" err="1">
                <a:solidFill>
                  <a:srgbClr val="00B050"/>
                </a:solidFill>
                <a:latin typeface="Calibri" pitchFamily="34" charset="0"/>
                <a:cs typeface="Calibri" pitchFamily="34" charset="0"/>
              </a:rPr>
              <a:t>Nunchuk</a:t>
            </a:r>
            <a:r>
              <a:rPr lang="fr-FR" sz="1200" b="1" dirty="0">
                <a:solidFill>
                  <a:srgbClr val="00B050"/>
                </a:solidFill>
                <a:latin typeface="Calibri" pitchFamily="34" charset="0"/>
                <a:cs typeface="Calibri" pitchFamily="34" charset="0"/>
              </a:rPr>
              <a:t> Wii)</a:t>
            </a:r>
          </a:p>
        </p:txBody>
      </p:sp>
      <p:sp>
        <p:nvSpPr>
          <p:cNvPr id="20" name="ZoneTexte 19">
            <a:hlinkClick r:id="rId19" action="ppaction://hlinksldjump"/>
          </p:cNvPr>
          <p:cNvSpPr txBox="1"/>
          <p:nvPr/>
        </p:nvSpPr>
        <p:spPr>
          <a:xfrm>
            <a:off x="6138170" y="906814"/>
            <a:ext cx="2876625" cy="276999"/>
          </a:xfrm>
          <a:prstGeom prst="rect">
            <a:avLst/>
          </a:prstGeom>
          <a:noFill/>
        </p:spPr>
        <p:txBody>
          <a:bodyPr wrap="square" rtlCol="0">
            <a:spAutoFit/>
          </a:bodyPr>
          <a:lstStyle/>
          <a:p>
            <a:r>
              <a:rPr lang="fr-FR" sz="1200" b="1" dirty="0">
                <a:solidFill>
                  <a:srgbClr val="0070C0"/>
                </a:solidFill>
                <a:latin typeface="Calibri" pitchFamily="34" charset="0"/>
                <a:cs typeface="Calibri" pitchFamily="34" charset="0"/>
              </a:rPr>
              <a:t>[ TP n°4C: </a:t>
            </a:r>
            <a:r>
              <a:rPr lang="fr-FR" sz="1200" b="1" dirty="0" err="1">
                <a:solidFill>
                  <a:srgbClr val="0070C0"/>
                </a:solidFill>
                <a:latin typeface="Calibri" pitchFamily="34" charset="0"/>
                <a:cs typeface="Calibri" pitchFamily="34" charset="0"/>
              </a:rPr>
              <a:t>Nunchuk</a:t>
            </a:r>
            <a:r>
              <a:rPr lang="fr-FR" sz="1200" b="1" dirty="0">
                <a:solidFill>
                  <a:srgbClr val="0070C0"/>
                </a:solidFill>
                <a:latin typeface="Calibri" pitchFamily="34" charset="0"/>
                <a:cs typeface="Calibri" pitchFamily="34" charset="0"/>
              </a:rPr>
              <a:t> Wii &amp; </a:t>
            </a:r>
            <a:r>
              <a:rPr lang="fr-FR" sz="1200" b="1" dirty="0" err="1">
                <a:solidFill>
                  <a:srgbClr val="0070C0"/>
                </a:solidFill>
                <a:latin typeface="Calibri" pitchFamily="34" charset="0"/>
                <a:cs typeface="Calibri" pitchFamily="34" charset="0"/>
              </a:rPr>
              <a:t>Servo-motor</a:t>
            </a:r>
            <a:r>
              <a:rPr lang="fr-FR" sz="1200" b="1" dirty="0">
                <a:solidFill>
                  <a:srgbClr val="0070C0"/>
                </a:solidFill>
                <a:latin typeface="Calibri" pitchFamily="34" charset="0"/>
                <a:cs typeface="Calibri" pitchFamily="34" charset="0"/>
              </a:rPr>
              <a:t> ]</a:t>
            </a:r>
          </a:p>
        </p:txBody>
      </p:sp>
      <p:sp>
        <p:nvSpPr>
          <p:cNvPr id="21" name="ZoneTexte 20">
            <a:hlinkClick r:id="rId20" action="ppaction://hlinksldjump"/>
          </p:cNvPr>
          <p:cNvSpPr txBox="1"/>
          <p:nvPr/>
        </p:nvSpPr>
        <p:spPr>
          <a:xfrm>
            <a:off x="6156176" y="1831305"/>
            <a:ext cx="2201310" cy="276999"/>
          </a:xfrm>
          <a:prstGeom prst="rect">
            <a:avLst/>
          </a:prstGeom>
          <a:noFill/>
        </p:spPr>
        <p:txBody>
          <a:bodyPr wrap="square" rtlCol="0">
            <a:spAutoFit/>
          </a:bodyPr>
          <a:lstStyle/>
          <a:p>
            <a:r>
              <a:rPr lang="fr-FR" sz="1200" b="1" dirty="0">
                <a:solidFill>
                  <a:srgbClr val="C00000"/>
                </a:solidFill>
                <a:latin typeface="Calibri" pitchFamily="34" charset="0"/>
                <a:cs typeface="Calibri" pitchFamily="34" charset="0"/>
              </a:rPr>
              <a:t>[ TP n°5A: </a:t>
            </a:r>
            <a:r>
              <a:rPr lang="fr-FR" sz="1200" b="1" dirty="0" err="1">
                <a:solidFill>
                  <a:srgbClr val="C00000"/>
                </a:solidFill>
                <a:latin typeface="Calibri" pitchFamily="34" charset="0"/>
                <a:cs typeface="Calibri" pitchFamily="34" charset="0"/>
              </a:rPr>
              <a:t>My</a:t>
            </a:r>
            <a:r>
              <a:rPr lang="fr-FR" sz="1200" b="1" dirty="0">
                <a:solidFill>
                  <a:srgbClr val="C00000"/>
                </a:solidFill>
                <a:latin typeface="Calibri" pitchFamily="34" charset="0"/>
                <a:cs typeface="Calibri" pitchFamily="34" charset="0"/>
              </a:rPr>
              <a:t> first </a:t>
            </a:r>
            <a:r>
              <a:rPr lang="fr-FR" sz="1200" b="1" dirty="0" err="1">
                <a:solidFill>
                  <a:srgbClr val="C00000"/>
                </a:solidFill>
                <a:latin typeface="Calibri" pitchFamily="34" charset="0"/>
                <a:cs typeface="Calibri" pitchFamily="34" charset="0"/>
              </a:rPr>
              <a:t>library</a:t>
            </a:r>
            <a:r>
              <a:rPr lang="fr-FR" sz="1200" b="1" dirty="0">
                <a:solidFill>
                  <a:srgbClr val="C00000"/>
                </a:solidFill>
                <a:latin typeface="Calibri" pitchFamily="34" charset="0"/>
                <a:cs typeface="Calibri" pitchFamily="34" charset="0"/>
              </a:rPr>
              <a:t> ]</a:t>
            </a:r>
          </a:p>
        </p:txBody>
      </p:sp>
      <p:sp>
        <p:nvSpPr>
          <p:cNvPr id="23" name="ZoneTexte 22">
            <a:hlinkClick r:id="rId21" action="ppaction://hlinksldjump"/>
          </p:cNvPr>
          <p:cNvSpPr txBox="1"/>
          <p:nvPr/>
        </p:nvSpPr>
        <p:spPr>
          <a:xfrm>
            <a:off x="6178783" y="2058627"/>
            <a:ext cx="2592209" cy="276999"/>
          </a:xfrm>
          <a:prstGeom prst="rect">
            <a:avLst/>
          </a:prstGeom>
          <a:noFill/>
        </p:spPr>
        <p:txBody>
          <a:bodyPr wrap="square" rtlCol="0">
            <a:spAutoFit/>
          </a:bodyPr>
          <a:lstStyle/>
          <a:p>
            <a:r>
              <a:rPr lang="fr-FR" sz="1200" b="1" dirty="0">
                <a:solidFill>
                  <a:srgbClr val="0070C0"/>
                </a:solidFill>
                <a:latin typeface="Calibri" pitchFamily="34" charset="0"/>
                <a:cs typeface="Calibri" pitchFamily="34" charset="0"/>
              </a:rPr>
              <a:t>[ TP n°5B: </a:t>
            </a:r>
            <a:r>
              <a:rPr lang="fr-FR" sz="1200" b="1" dirty="0" err="1">
                <a:solidFill>
                  <a:srgbClr val="0070C0"/>
                </a:solidFill>
                <a:latin typeface="Calibri" pitchFamily="34" charset="0"/>
                <a:cs typeface="Calibri" pitchFamily="34" charset="0"/>
              </a:rPr>
              <a:t>Processing</a:t>
            </a:r>
            <a:r>
              <a:rPr lang="fr-FR" sz="1200" b="1" dirty="0">
                <a:solidFill>
                  <a:srgbClr val="0070C0"/>
                </a:solidFill>
                <a:latin typeface="Calibri" pitchFamily="34" charset="0"/>
                <a:cs typeface="Calibri" pitchFamily="34" charset="0"/>
              </a:rPr>
              <a:t> &amp; Arduino ]</a:t>
            </a:r>
          </a:p>
        </p:txBody>
      </p:sp>
      <p:sp>
        <p:nvSpPr>
          <p:cNvPr id="25" name="Accolade ouvrante 24"/>
          <p:cNvSpPr/>
          <p:nvPr/>
        </p:nvSpPr>
        <p:spPr>
          <a:xfrm>
            <a:off x="822422" y="595625"/>
            <a:ext cx="280602" cy="1604774"/>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200">
              <a:latin typeface="Calibri" panose="020F0502020204030204" pitchFamily="34" charset="0"/>
              <a:cs typeface="Calibri" panose="020F0502020204030204" pitchFamily="34" charset="0"/>
            </a:endParaRPr>
          </a:p>
        </p:txBody>
      </p:sp>
      <p:sp>
        <p:nvSpPr>
          <p:cNvPr id="26" name="Accolade ouvrante 25"/>
          <p:cNvSpPr/>
          <p:nvPr/>
        </p:nvSpPr>
        <p:spPr>
          <a:xfrm>
            <a:off x="814113" y="2301147"/>
            <a:ext cx="302739" cy="87492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200">
              <a:latin typeface="Calibri" panose="020F0502020204030204" pitchFamily="34" charset="0"/>
              <a:cs typeface="Calibri" panose="020F0502020204030204" pitchFamily="34" charset="0"/>
            </a:endParaRPr>
          </a:p>
        </p:txBody>
      </p:sp>
      <p:sp>
        <p:nvSpPr>
          <p:cNvPr id="27" name="Accolade ouvrante 26"/>
          <p:cNvSpPr/>
          <p:nvPr/>
        </p:nvSpPr>
        <p:spPr>
          <a:xfrm>
            <a:off x="794264" y="3315055"/>
            <a:ext cx="342438" cy="2196338"/>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200">
              <a:latin typeface="Calibri" panose="020F0502020204030204" pitchFamily="34" charset="0"/>
              <a:cs typeface="Calibri" panose="020F0502020204030204" pitchFamily="34" charset="0"/>
            </a:endParaRPr>
          </a:p>
        </p:txBody>
      </p:sp>
      <p:sp>
        <p:nvSpPr>
          <p:cNvPr id="28" name="Accolade ouvrante 27"/>
          <p:cNvSpPr/>
          <p:nvPr/>
        </p:nvSpPr>
        <p:spPr>
          <a:xfrm>
            <a:off x="5880964" y="558551"/>
            <a:ext cx="322196" cy="1202222"/>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29" name="ZoneTexte 28">
            <a:hlinkClick r:id="rId22"/>
          </p:cNvPr>
          <p:cNvSpPr txBox="1"/>
          <p:nvPr/>
        </p:nvSpPr>
        <p:spPr>
          <a:xfrm>
            <a:off x="-38613" y="1116033"/>
            <a:ext cx="1010213" cy="584775"/>
          </a:xfrm>
          <a:prstGeom prst="rect">
            <a:avLst/>
          </a:prstGeom>
          <a:noFill/>
        </p:spPr>
        <p:txBody>
          <a:bodyPr wrap="none" rtlCol="0">
            <a:spAutoFit/>
          </a:bodyPr>
          <a:lstStyle/>
          <a:p>
            <a:pPr algn="ctr"/>
            <a:r>
              <a:rPr lang="fr-FR" sz="1600" b="1" dirty="0">
                <a:solidFill>
                  <a:srgbClr val="C00000"/>
                </a:solidFill>
                <a:latin typeface="Calibri" panose="020F0502020204030204" pitchFamily="34" charset="0"/>
                <a:cs typeface="Calibri" pitchFamily="34" charset="0"/>
              </a:rPr>
              <a:t>TP n°1</a:t>
            </a:r>
          </a:p>
          <a:p>
            <a:pPr algn="ctr"/>
            <a:r>
              <a:rPr lang="fr-FR" sz="1600" b="1" dirty="0">
                <a:solidFill>
                  <a:srgbClr val="C00000"/>
                </a:solidFill>
                <a:latin typeface="Calibri" panose="020F0502020204030204" pitchFamily="34" charset="0"/>
                <a:cs typeface="Calibri" pitchFamily="34" charset="0"/>
              </a:rPr>
              <a:t>« basics »</a:t>
            </a:r>
          </a:p>
        </p:txBody>
      </p:sp>
      <p:sp>
        <p:nvSpPr>
          <p:cNvPr id="30" name="ZoneTexte 29">
            <a:hlinkClick r:id="rId23"/>
          </p:cNvPr>
          <p:cNvSpPr txBox="1"/>
          <p:nvPr/>
        </p:nvSpPr>
        <p:spPr>
          <a:xfrm>
            <a:off x="-48535" y="2453987"/>
            <a:ext cx="1030667" cy="830997"/>
          </a:xfrm>
          <a:prstGeom prst="rect">
            <a:avLst/>
          </a:prstGeom>
          <a:noFill/>
        </p:spPr>
        <p:txBody>
          <a:bodyPr wrap="none" rtlCol="0">
            <a:spAutoFit/>
          </a:bodyPr>
          <a:lstStyle/>
          <a:p>
            <a:pPr algn="ctr"/>
            <a:r>
              <a:rPr lang="fr-FR" sz="1600" b="1" dirty="0">
                <a:solidFill>
                  <a:srgbClr val="C00000"/>
                </a:solidFill>
                <a:latin typeface="Calibri" panose="020F0502020204030204" pitchFamily="34" charset="0"/>
                <a:cs typeface="Calibri" pitchFamily="34" charset="0"/>
              </a:rPr>
              <a:t>TP n°2</a:t>
            </a:r>
          </a:p>
          <a:p>
            <a:pPr algn="ctr"/>
            <a:r>
              <a:rPr lang="fr-FR" sz="1600" b="1" dirty="0">
                <a:solidFill>
                  <a:srgbClr val="C00000"/>
                </a:solidFill>
                <a:latin typeface="Calibri" panose="020F0502020204030204" pitchFamily="34" charset="0"/>
                <a:cs typeface="Calibri" pitchFamily="34" charset="0"/>
              </a:rPr>
              <a:t>« </a:t>
            </a:r>
            <a:r>
              <a:rPr lang="fr-FR" sz="1600" b="1" dirty="0" err="1">
                <a:solidFill>
                  <a:srgbClr val="C00000"/>
                </a:solidFill>
                <a:latin typeface="Calibri" panose="020F0502020204030204" pitchFamily="34" charset="0"/>
                <a:cs typeface="Calibri" pitchFamily="34" charset="0"/>
              </a:rPr>
              <a:t>Analog</a:t>
            </a:r>
            <a:r>
              <a:rPr lang="fr-FR" sz="1600" b="1" dirty="0">
                <a:solidFill>
                  <a:srgbClr val="C00000"/>
                </a:solidFill>
                <a:latin typeface="Calibri" panose="020F0502020204030204" pitchFamily="34" charset="0"/>
                <a:cs typeface="Calibri" pitchFamily="34" charset="0"/>
              </a:rPr>
              <a:t>/</a:t>
            </a:r>
          </a:p>
          <a:p>
            <a:pPr algn="ctr"/>
            <a:r>
              <a:rPr lang="fr-FR" sz="1600" b="1" dirty="0">
                <a:solidFill>
                  <a:srgbClr val="C00000"/>
                </a:solidFill>
                <a:latin typeface="Calibri" panose="020F0502020204030204" pitchFamily="34" charset="0"/>
                <a:cs typeface="Calibri" pitchFamily="34" charset="0"/>
              </a:rPr>
              <a:t>Digital »</a:t>
            </a:r>
          </a:p>
        </p:txBody>
      </p:sp>
      <p:sp>
        <p:nvSpPr>
          <p:cNvPr id="31" name="ZoneTexte 30">
            <a:hlinkClick r:id="rId24"/>
          </p:cNvPr>
          <p:cNvSpPr txBox="1"/>
          <p:nvPr/>
        </p:nvSpPr>
        <p:spPr>
          <a:xfrm>
            <a:off x="-108520" y="4149080"/>
            <a:ext cx="1141658" cy="830997"/>
          </a:xfrm>
          <a:prstGeom prst="rect">
            <a:avLst/>
          </a:prstGeom>
          <a:noFill/>
        </p:spPr>
        <p:txBody>
          <a:bodyPr wrap="none" rtlCol="0">
            <a:spAutoFit/>
          </a:bodyPr>
          <a:lstStyle/>
          <a:p>
            <a:pPr algn="ctr"/>
            <a:r>
              <a:rPr lang="fr-FR" sz="1600" b="1" dirty="0">
                <a:solidFill>
                  <a:srgbClr val="C00000"/>
                </a:solidFill>
                <a:latin typeface="Calibri" panose="020F0502020204030204" pitchFamily="34" charset="0"/>
                <a:cs typeface="Calibri" pitchFamily="34" charset="0"/>
              </a:rPr>
              <a:t>TP n°3</a:t>
            </a:r>
          </a:p>
          <a:p>
            <a:pPr algn="ctr"/>
            <a:r>
              <a:rPr lang="fr-FR" sz="1600" b="1" dirty="0">
                <a:solidFill>
                  <a:srgbClr val="C00000"/>
                </a:solidFill>
                <a:latin typeface="Calibri" panose="020F0502020204030204" pitchFamily="34" charset="0"/>
                <a:cs typeface="Calibri" pitchFamily="34" charset="0"/>
              </a:rPr>
              <a:t>« </a:t>
            </a:r>
            <a:r>
              <a:rPr lang="fr-FR" sz="1600" b="1" dirty="0" err="1">
                <a:solidFill>
                  <a:srgbClr val="C00000"/>
                </a:solidFill>
                <a:latin typeface="Calibri" panose="020F0502020204030204" pitchFamily="34" charset="0"/>
                <a:cs typeface="Calibri" pitchFamily="34" charset="0"/>
              </a:rPr>
              <a:t>actuators</a:t>
            </a:r>
            <a:endParaRPr lang="fr-FR" sz="1600" b="1" dirty="0">
              <a:solidFill>
                <a:srgbClr val="C00000"/>
              </a:solidFill>
              <a:latin typeface="Calibri" panose="020F0502020204030204" pitchFamily="34" charset="0"/>
              <a:cs typeface="Calibri" pitchFamily="34" charset="0"/>
            </a:endParaRPr>
          </a:p>
          <a:p>
            <a:pPr algn="ctr"/>
            <a:r>
              <a:rPr lang="fr-FR" sz="1600" b="1" dirty="0">
                <a:solidFill>
                  <a:srgbClr val="C00000"/>
                </a:solidFill>
                <a:latin typeface="Calibri" panose="020F0502020204030204" pitchFamily="34" charset="0"/>
                <a:cs typeface="Calibri" pitchFamily="34" charset="0"/>
              </a:rPr>
              <a:t>/</a:t>
            </a:r>
            <a:r>
              <a:rPr lang="fr-FR" sz="1600" b="1" dirty="0" err="1">
                <a:solidFill>
                  <a:srgbClr val="C00000"/>
                </a:solidFill>
                <a:latin typeface="Calibri" panose="020F0502020204030204" pitchFamily="34" charset="0"/>
                <a:cs typeface="Calibri" pitchFamily="34" charset="0"/>
              </a:rPr>
              <a:t>sensors</a:t>
            </a:r>
            <a:r>
              <a:rPr lang="fr-FR" sz="1600" b="1" dirty="0">
                <a:solidFill>
                  <a:srgbClr val="C00000"/>
                </a:solidFill>
                <a:latin typeface="Calibri" panose="020F0502020204030204" pitchFamily="34" charset="0"/>
                <a:cs typeface="Calibri" pitchFamily="34" charset="0"/>
              </a:rPr>
              <a:t>»</a:t>
            </a:r>
          </a:p>
        </p:txBody>
      </p:sp>
      <p:sp>
        <p:nvSpPr>
          <p:cNvPr id="32" name="ZoneTexte 31">
            <a:hlinkClick r:id="rId25"/>
          </p:cNvPr>
          <p:cNvSpPr txBox="1"/>
          <p:nvPr/>
        </p:nvSpPr>
        <p:spPr>
          <a:xfrm>
            <a:off x="4630598" y="1098687"/>
            <a:ext cx="1211165" cy="584775"/>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n°4</a:t>
            </a:r>
          </a:p>
          <a:p>
            <a:pPr algn="ctr"/>
            <a:r>
              <a:rPr lang="fr-FR" sz="1600" b="1" dirty="0">
                <a:solidFill>
                  <a:srgbClr val="C00000"/>
                </a:solidFill>
                <a:latin typeface="Calibri" pitchFamily="34" charset="0"/>
                <a:cs typeface="Calibri" pitchFamily="34" charset="0"/>
              </a:rPr>
              <a:t>« bus com »</a:t>
            </a:r>
          </a:p>
        </p:txBody>
      </p:sp>
      <p:sp>
        <p:nvSpPr>
          <p:cNvPr id="33" name="ZoneTexte 32">
            <a:hlinkClick r:id="rId26" action="ppaction://hlinksldjump"/>
          </p:cNvPr>
          <p:cNvSpPr txBox="1"/>
          <p:nvPr/>
        </p:nvSpPr>
        <p:spPr>
          <a:xfrm>
            <a:off x="1091233" y="1251218"/>
            <a:ext cx="2787009"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n°1D: Serial Monitor (PC =&gt; </a:t>
            </a:r>
            <a:r>
              <a:rPr lang="fr-FR" sz="1200" b="1" dirty="0" err="1">
                <a:solidFill>
                  <a:srgbClr val="00B050"/>
                </a:solidFill>
                <a:latin typeface="Calibri" panose="020F0502020204030204" pitchFamily="34" charset="0"/>
                <a:cs typeface="Calibri" pitchFamily="34" charset="0"/>
              </a:rPr>
              <a:t>Arduino</a:t>
            </a:r>
            <a:r>
              <a:rPr lang="fr-FR" sz="1200" b="1" dirty="0">
                <a:solidFill>
                  <a:srgbClr val="00B050"/>
                </a:solidFill>
                <a:latin typeface="Calibri" panose="020F0502020204030204" pitchFamily="34" charset="0"/>
                <a:cs typeface="Calibri" pitchFamily="34" charset="0"/>
              </a:rPr>
              <a:t>)</a:t>
            </a:r>
          </a:p>
        </p:txBody>
      </p:sp>
      <p:sp>
        <p:nvSpPr>
          <p:cNvPr id="34" name="Accolade ouvrante 33"/>
          <p:cNvSpPr/>
          <p:nvPr/>
        </p:nvSpPr>
        <p:spPr>
          <a:xfrm>
            <a:off x="2019530" y="6117683"/>
            <a:ext cx="225614" cy="420187"/>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dirty="0"/>
          </a:p>
        </p:txBody>
      </p:sp>
      <p:sp>
        <p:nvSpPr>
          <p:cNvPr id="35" name="ZoneTexte 34">
            <a:hlinkClick r:id="rId27"/>
          </p:cNvPr>
          <p:cNvSpPr txBox="1"/>
          <p:nvPr/>
        </p:nvSpPr>
        <p:spPr>
          <a:xfrm>
            <a:off x="535631" y="6200785"/>
            <a:ext cx="1466685"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PCB DESIGN</a:t>
            </a:r>
          </a:p>
        </p:txBody>
      </p:sp>
      <p:sp>
        <p:nvSpPr>
          <p:cNvPr id="36" name="Rectangle 35">
            <a:hlinkClick r:id="rId28" action="ppaction://hlinksldjump"/>
          </p:cNvPr>
          <p:cNvSpPr/>
          <p:nvPr/>
        </p:nvSpPr>
        <p:spPr>
          <a:xfrm>
            <a:off x="2195736" y="6165304"/>
            <a:ext cx="2854526" cy="307777"/>
          </a:xfrm>
          <a:prstGeom prst="rect">
            <a:avLst/>
          </a:prstGeom>
        </p:spPr>
        <p:txBody>
          <a:bodyPr wrap="square">
            <a:spAutoFit/>
          </a:bodyPr>
          <a:lstStyle/>
          <a:p>
            <a:r>
              <a:rPr lang="fr-FR" b="1" dirty="0" err="1">
                <a:solidFill>
                  <a:srgbClr val="00B050"/>
                </a:solidFill>
                <a:latin typeface="Calibri" pitchFamily="34" charset="0"/>
                <a:cs typeface="Calibri" pitchFamily="34" charset="0"/>
              </a:rPr>
              <a:t>KiCAD</a:t>
            </a:r>
            <a:r>
              <a:rPr lang="fr-FR" b="1" dirty="0">
                <a:solidFill>
                  <a:srgbClr val="00B050"/>
                </a:solidFill>
                <a:latin typeface="Calibri" pitchFamily="34" charset="0"/>
                <a:cs typeface="Calibri" pitchFamily="34" charset="0"/>
              </a:rPr>
              <a:t> + Design de </a:t>
            </a:r>
            <a:r>
              <a:rPr lang="fr-FR" b="1" dirty="0" err="1">
                <a:solidFill>
                  <a:srgbClr val="00B050"/>
                </a:solidFill>
                <a:latin typeface="Calibri" pitchFamily="34" charset="0"/>
                <a:cs typeface="Calibri" pitchFamily="34" charset="0"/>
              </a:rPr>
              <a:t>shield</a:t>
            </a:r>
            <a:r>
              <a:rPr lang="fr-FR" b="1" dirty="0">
                <a:solidFill>
                  <a:srgbClr val="00B050"/>
                </a:solidFill>
                <a:latin typeface="Calibri" pitchFamily="34" charset="0"/>
                <a:cs typeface="Calibri" pitchFamily="34" charset="0"/>
              </a:rPr>
              <a:t> Arduino®</a:t>
            </a:r>
          </a:p>
        </p:txBody>
      </p:sp>
      <p:sp>
        <p:nvSpPr>
          <p:cNvPr id="42" name="ZoneTexte 41">
            <a:hlinkClick r:id="rId29" action="ppaction://hlinksldjump"/>
          </p:cNvPr>
          <p:cNvSpPr txBox="1"/>
          <p:nvPr/>
        </p:nvSpPr>
        <p:spPr>
          <a:xfrm>
            <a:off x="6188908" y="2285948"/>
            <a:ext cx="2847588" cy="461665"/>
          </a:xfrm>
          <a:prstGeom prst="rect">
            <a:avLst/>
          </a:prstGeom>
          <a:noFill/>
        </p:spPr>
        <p:txBody>
          <a:bodyPr wrap="square" rtlCol="0">
            <a:spAutoFit/>
          </a:bodyPr>
          <a:lstStyle/>
          <a:p>
            <a:pPr algn="just"/>
            <a:r>
              <a:rPr lang="fr-FR" sz="1200" b="1" dirty="0">
                <a:solidFill>
                  <a:srgbClr val="0070C0"/>
                </a:solidFill>
                <a:latin typeface="Calibri" pitchFamily="34" charset="0"/>
                <a:cs typeface="Calibri" pitchFamily="34" charset="0"/>
                <a:hlinkClick r:id="rId30" action="ppaction://hlinksldjump"/>
              </a:rPr>
              <a:t>TP5C: Android and Arduino application </a:t>
            </a:r>
            <a:r>
              <a:rPr lang="fr-FR" sz="1200" b="1" dirty="0" err="1">
                <a:solidFill>
                  <a:srgbClr val="0070C0"/>
                </a:solidFill>
                <a:latin typeface="Calibri" pitchFamily="34" charset="0"/>
                <a:cs typeface="Calibri" pitchFamily="34" charset="0"/>
                <a:hlinkClick r:id="rId30" action="ppaction://hlinksldjump"/>
              </a:rPr>
              <a:t>creation</a:t>
            </a:r>
            <a:r>
              <a:rPr lang="fr-FR" sz="1200" b="1" dirty="0">
                <a:solidFill>
                  <a:srgbClr val="0070C0"/>
                </a:solidFill>
                <a:latin typeface="Calibri" pitchFamily="34" charset="0"/>
                <a:cs typeface="Calibri" pitchFamily="34" charset="0"/>
                <a:hlinkClick r:id="rId30" action="ppaction://hlinksldjump"/>
              </a:rPr>
              <a:t> : bi-direction communication </a:t>
            </a:r>
            <a:endParaRPr lang="fr-FR" sz="1200" b="1" dirty="0">
              <a:solidFill>
                <a:srgbClr val="0070C0"/>
              </a:solidFill>
              <a:latin typeface="Calibri" pitchFamily="34" charset="0"/>
              <a:cs typeface="Calibri" pitchFamily="34" charset="0"/>
            </a:endParaRPr>
          </a:p>
        </p:txBody>
      </p:sp>
      <p:sp>
        <p:nvSpPr>
          <p:cNvPr id="43" name="Accolade ouvrante 42"/>
          <p:cNvSpPr/>
          <p:nvPr/>
        </p:nvSpPr>
        <p:spPr>
          <a:xfrm>
            <a:off x="5875994" y="1838062"/>
            <a:ext cx="322196" cy="93415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44" name="ZoneTexte 43">
            <a:hlinkClick r:id="rId31"/>
          </p:cNvPr>
          <p:cNvSpPr txBox="1"/>
          <p:nvPr/>
        </p:nvSpPr>
        <p:spPr>
          <a:xfrm>
            <a:off x="4541759" y="2124937"/>
            <a:ext cx="1413271" cy="584775"/>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n°5</a:t>
            </a:r>
          </a:p>
          <a:p>
            <a:pPr algn="ctr"/>
            <a:r>
              <a:rPr lang="fr-FR" sz="1600" b="1" dirty="0">
                <a:solidFill>
                  <a:srgbClr val="C00000"/>
                </a:solidFill>
                <a:latin typeface="Calibri" pitchFamily="34" charset="0"/>
                <a:cs typeface="Calibri" pitchFamily="34" charset="0"/>
              </a:rPr>
              <a:t>« </a:t>
            </a:r>
            <a:r>
              <a:rPr lang="fr-FR" sz="1600" b="1" dirty="0" err="1">
                <a:solidFill>
                  <a:srgbClr val="C00000"/>
                </a:solidFill>
                <a:latin typeface="Calibri" pitchFamily="34" charset="0"/>
                <a:cs typeface="Calibri" pitchFamily="34" charset="0"/>
              </a:rPr>
              <a:t>interacting</a:t>
            </a:r>
            <a:r>
              <a:rPr lang="fr-FR" sz="1600" b="1" dirty="0">
                <a:solidFill>
                  <a:srgbClr val="C00000"/>
                </a:solidFill>
                <a:latin typeface="Calibri" pitchFamily="34" charset="0"/>
                <a:cs typeface="Calibri" pitchFamily="34" charset="0"/>
              </a:rPr>
              <a:t> »</a:t>
            </a:r>
          </a:p>
        </p:txBody>
      </p:sp>
      <p:sp>
        <p:nvSpPr>
          <p:cNvPr id="7" name="ZoneTexte 6">
            <a:extLst>
              <a:ext uri="{FF2B5EF4-FFF2-40B4-BE49-F238E27FC236}">
                <a16:creationId xmlns:a16="http://schemas.microsoft.com/office/drawing/2014/main" id="{F45B8838-8D40-40FC-95D9-EB668E58D8BF}"/>
              </a:ext>
            </a:extLst>
          </p:cNvPr>
          <p:cNvSpPr txBox="1"/>
          <p:nvPr/>
        </p:nvSpPr>
        <p:spPr>
          <a:xfrm>
            <a:off x="604375" y="5683123"/>
            <a:ext cx="8117993" cy="307777"/>
          </a:xfrm>
          <a:prstGeom prst="rect">
            <a:avLst/>
          </a:prstGeom>
          <a:noFill/>
        </p:spPr>
        <p:txBody>
          <a:bodyPr wrap="none" rtlCol="0">
            <a:spAutoFit/>
          </a:bodyPr>
          <a:lstStyle/>
          <a:p>
            <a:pPr algn="ctr">
              <a:spcAft>
                <a:spcPts val="600"/>
              </a:spcAft>
              <a:defRPr/>
            </a:pPr>
            <a:r>
              <a:rPr lang="fr-FR" b="1" i="1" dirty="0">
                <a:latin typeface="Calibri" panose="020F0502020204030204" pitchFamily="34" charset="0"/>
              </a:rPr>
              <a:t>Files for TP n°1 to 12 are </a:t>
            </a:r>
            <a:r>
              <a:rPr lang="fr-FR" b="1" i="1" dirty="0" err="1">
                <a:latin typeface="Calibri" panose="020F0502020204030204" pitchFamily="34" charset="0"/>
              </a:rPr>
              <a:t>avalaible</a:t>
            </a:r>
            <a:r>
              <a:rPr lang="fr-FR" b="1" i="1" dirty="0">
                <a:latin typeface="Calibri" panose="020F0502020204030204" pitchFamily="34" charset="0"/>
              </a:rPr>
              <a:t> on MOODLE: </a:t>
            </a:r>
            <a:r>
              <a:rPr lang="fr-FR" b="1" i="1" dirty="0">
                <a:solidFill>
                  <a:srgbClr val="FF6600"/>
                </a:solidFill>
                <a:effectLst>
                  <a:outerShdw blurRad="38100" dist="38100" dir="2700000" algn="tl">
                    <a:srgbClr val="000000">
                      <a:alpha val="43137"/>
                    </a:srgbClr>
                  </a:outerShdw>
                </a:effectLst>
                <a:latin typeface="Calibri" pitchFamily="34" charset="0"/>
                <a:cs typeface="Calibri" pitchFamily="34" charset="0"/>
                <a:hlinkClick r:id="rId32"/>
              </a:rPr>
              <a:t>https://moodle.insa-toulouse.fr/course/view.php?id=1663</a:t>
            </a:r>
            <a:endParaRPr lang="fr-FR" b="1" i="1" dirty="0">
              <a:solidFill>
                <a:srgbClr val="FF6600"/>
              </a:solidFill>
              <a:effectLst>
                <a:outerShdw blurRad="38100" dist="38100" dir="2700000" algn="tl">
                  <a:srgbClr val="000000">
                    <a:alpha val="43137"/>
                  </a:srgbClr>
                </a:outerShdw>
              </a:effectLst>
              <a:latin typeface="Calibri" pitchFamily="34" charset="0"/>
              <a:cs typeface="Calibri" pitchFamily="34" charset="0"/>
            </a:endParaRPr>
          </a:p>
        </p:txBody>
      </p:sp>
      <p:sp>
        <p:nvSpPr>
          <p:cNvPr id="45" name="Accolade ouvrante 44"/>
          <p:cNvSpPr/>
          <p:nvPr/>
        </p:nvSpPr>
        <p:spPr>
          <a:xfrm>
            <a:off x="7038340" y="6237312"/>
            <a:ext cx="225614" cy="288032"/>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46" name="ZoneTexte 45">
            <a:hlinkClick r:id="rId33"/>
          </p:cNvPr>
          <p:cNvSpPr txBox="1"/>
          <p:nvPr/>
        </p:nvSpPr>
        <p:spPr>
          <a:xfrm>
            <a:off x="5940152" y="6175525"/>
            <a:ext cx="1074332"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a:t>
            </a:r>
            <a:r>
              <a:rPr lang="fr-FR" sz="1600" b="1" dirty="0" err="1">
                <a:solidFill>
                  <a:srgbClr val="C00000"/>
                </a:solidFill>
                <a:latin typeface="Calibri" pitchFamily="34" charset="0"/>
                <a:cs typeface="Calibri" pitchFamily="34" charset="0"/>
              </a:rPr>
              <a:t>GiTHub</a:t>
            </a:r>
            <a:endParaRPr lang="fr-FR" sz="1600" b="1" dirty="0">
              <a:solidFill>
                <a:srgbClr val="C00000"/>
              </a:solidFill>
              <a:latin typeface="Calibri" pitchFamily="34" charset="0"/>
              <a:cs typeface="Calibri" pitchFamily="34" charset="0"/>
            </a:endParaRPr>
          </a:p>
        </p:txBody>
      </p:sp>
      <p:sp>
        <p:nvSpPr>
          <p:cNvPr id="47" name="Rectangle 46">
            <a:hlinkClick r:id="rId28" action="ppaction://hlinksldjump"/>
          </p:cNvPr>
          <p:cNvSpPr/>
          <p:nvPr/>
        </p:nvSpPr>
        <p:spPr>
          <a:xfrm>
            <a:off x="7269652" y="6211395"/>
            <a:ext cx="712054" cy="307777"/>
          </a:xfrm>
          <a:prstGeom prst="rect">
            <a:avLst/>
          </a:prstGeom>
        </p:spPr>
        <p:txBody>
          <a:bodyPr wrap="none">
            <a:spAutoFit/>
          </a:bodyPr>
          <a:lstStyle/>
          <a:p>
            <a:r>
              <a:rPr lang="fr-FR" b="1" dirty="0">
                <a:solidFill>
                  <a:srgbClr val="00B050"/>
                </a:solidFill>
                <a:latin typeface="Calibri" pitchFamily="34" charset="0"/>
                <a:cs typeface="Calibri" pitchFamily="34" charset="0"/>
                <a:hlinkClick r:id="rId34" action="ppaction://hlinksldjump"/>
              </a:rPr>
              <a:t>GitHub</a:t>
            </a:r>
            <a:endParaRPr lang="fr-FR" b="1" dirty="0">
              <a:solidFill>
                <a:srgbClr val="00B050"/>
              </a:solidFill>
              <a:latin typeface="Calibri" pitchFamily="34" charset="0"/>
              <a:cs typeface="Calibri" pitchFamily="34" charset="0"/>
            </a:endParaRPr>
          </a:p>
        </p:txBody>
      </p:sp>
      <p:pic>
        <p:nvPicPr>
          <p:cNvPr id="49" name="Image 48">
            <a:hlinkClick r:id="rId35" action="ppaction://hlinksldjump"/>
            <a:extLst>
              <a:ext uri="{FF2B5EF4-FFF2-40B4-BE49-F238E27FC236}">
                <a16:creationId xmlns:a16="http://schemas.microsoft.com/office/drawing/2014/main" id="{1D18AF51-7E9F-4884-BB83-D76B2E83387A}"/>
              </a:ext>
            </a:extLst>
          </p:cNvPr>
          <p:cNvPicPr>
            <a:picLocks noChangeAspect="1"/>
          </p:cNvPicPr>
          <p:nvPr/>
        </p:nvPicPr>
        <p:blipFill>
          <a:blip r:embed="rId36" cstate="print">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8351091" y="6605726"/>
            <a:ext cx="200300" cy="199988"/>
          </a:xfrm>
          <a:prstGeom prst="rect">
            <a:avLst/>
          </a:prstGeom>
        </p:spPr>
      </p:pic>
      <p:sp>
        <p:nvSpPr>
          <p:cNvPr id="48" name="ZoneTexte 47">
            <a:hlinkClick r:id="rId30" action="ppaction://hlinksldjump"/>
            <a:extLst>
              <a:ext uri="{FF2B5EF4-FFF2-40B4-BE49-F238E27FC236}">
                <a16:creationId xmlns:a16="http://schemas.microsoft.com/office/drawing/2014/main" id="{6DFE4A9A-9484-4A52-83EA-07250D2E005E}"/>
              </a:ext>
            </a:extLst>
          </p:cNvPr>
          <p:cNvSpPr txBox="1"/>
          <p:nvPr/>
        </p:nvSpPr>
        <p:spPr>
          <a:xfrm>
            <a:off x="5866474" y="2905832"/>
            <a:ext cx="2995836" cy="276999"/>
          </a:xfrm>
          <a:prstGeom prst="rect">
            <a:avLst/>
          </a:prstGeom>
          <a:noFill/>
        </p:spPr>
        <p:txBody>
          <a:bodyPr wrap="square" rtlCol="0">
            <a:spAutoFit/>
          </a:bodyPr>
          <a:lstStyle/>
          <a:p>
            <a:pPr algn="just"/>
            <a:r>
              <a:rPr lang="fr-FR" sz="1200" b="1" dirty="0">
                <a:solidFill>
                  <a:srgbClr val="333399"/>
                </a:solidFill>
                <a:latin typeface="Calibri" panose="020F0502020204030204" pitchFamily="34" charset="0"/>
                <a:cs typeface="Calibri" panose="020F0502020204030204" pitchFamily="34" charset="0"/>
                <a:hlinkClick r:id="rId38" action="ppaction://hlinksldjump">
                  <a:extLst>
                    <a:ext uri="{A12FA001-AC4F-418D-AE19-62706E023703}">
                      <ahyp:hlinkClr xmlns:ahyp="http://schemas.microsoft.com/office/drawing/2018/hyperlinkcolor" val="tx"/>
                    </a:ext>
                  </a:extLst>
                </a:hlinkClick>
              </a:rPr>
              <a:t>[ TP6 - Connexion Arduino - C#</a:t>
            </a:r>
            <a:r>
              <a:rPr lang="fr-FR" sz="1200" b="1" dirty="0">
                <a:solidFill>
                  <a:srgbClr val="333399"/>
                </a:solidFill>
                <a:latin typeface="Calibri" panose="020F0502020204030204" pitchFamily="34" charset="0"/>
                <a:cs typeface="Calibri" panose="020F0502020204030204" pitchFamily="34" charset="0"/>
              </a:rPr>
              <a:t> ]</a:t>
            </a:r>
          </a:p>
        </p:txBody>
      </p:sp>
      <p:sp>
        <p:nvSpPr>
          <p:cNvPr id="50" name="Accolade ouvrante 49">
            <a:extLst>
              <a:ext uri="{FF2B5EF4-FFF2-40B4-BE49-F238E27FC236}">
                <a16:creationId xmlns:a16="http://schemas.microsoft.com/office/drawing/2014/main" id="{6AA0785B-82AB-49BF-80CD-DB2F08BCA631}"/>
              </a:ext>
            </a:extLst>
          </p:cNvPr>
          <p:cNvSpPr/>
          <p:nvPr/>
        </p:nvSpPr>
        <p:spPr>
          <a:xfrm>
            <a:off x="5643403" y="2903924"/>
            <a:ext cx="224614" cy="288163"/>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51" name="ZoneTexte 50">
            <a:hlinkClick r:id="rId39"/>
            <a:extLst>
              <a:ext uri="{FF2B5EF4-FFF2-40B4-BE49-F238E27FC236}">
                <a16:creationId xmlns:a16="http://schemas.microsoft.com/office/drawing/2014/main" id="{F84882D6-CF01-4A1C-9F3B-A0CA3E65B8B8}"/>
              </a:ext>
            </a:extLst>
          </p:cNvPr>
          <p:cNvSpPr txBox="1"/>
          <p:nvPr/>
        </p:nvSpPr>
        <p:spPr>
          <a:xfrm>
            <a:off x="4914003" y="2859002"/>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n°6</a:t>
            </a:r>
          </a:p>
        </p:txBody>
      </p:sp>
      <p:grpSp>
        <p:nvGrpSpPr>
          <p:cNvPr id="39" name="Groupe 38"/>
          <p:cNvGrpSpPr/>
          <p:nvPr/>
        </p:nvGrpSpPr>
        <p:grpSpPr>
          <a:xfrm>
            <a:off x="3858648" y="465271"/>
            <a:ext cx="1544287" cy="307777"/>
            <a:chOff x="2325881" y="521092"/>
            <a:chExt cx="1544287" cy="307777"/>
          </a:xfrm>
        </p:grpSpPr>
        <p:cxnSp>
          <p:nvCxnSpPr>
            <p:cNvPr id="24" name="Connecteur droit 23">
              <a:extLst>
                <a:ext uri="{FF2B5EF4-FFF2-40B4-BE49-F238E27FC236}">
                  <a16:creationId xmlns:a16="http://schemas.microsoft.com/office/drawing/2014/main" id="{A7715D51-DC6D-4F48-94DB-E2683D335BD0}"/>
                </a:ext>
              </a:extLst>
            </p:cNvPr>
            <p:cNvCxnSpPr/>
            <p:nvPr/>
          </p:nvCxnSpPr>
          <p:spPr>
            <a:xfrm>
              <a:off x="2325881" y="692696"/>
              <a:ext cx="586408"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E41A08E-B641-4817-947D-3EBE2D83C043}"/>
                </a:ext>
              </a:extLst>
            </p:cNvPr>
            <p:cNvSpPr txBox="1"/>
            <p:nvPr/>
          </p:nvSpPr>
          <p:spPr>
            <a:xfrm>
              <a:off x="2914457" y="521092"/>
              <a:ext cx="955711" cy="307777"/>
            </a:xfrm>
            <a:prstGeom prst="rect">
              <a:avLst/>
            </a:prstGeom>
            <a:noFill/>
          </p:spPr>
          <p:txBody>
            <a:bodyPr wrap="none" rtlCol="0">
              <a:spAutoFit/>
            </a:bodyPr>
            <a:lstStyle/>
            <a:p>
              <a:r>
                <a:rPr lang="fr-FR" b="1" dirty="0">
                  <a:solidFill>
                    <a:srgbClr val="00B050"/>
                  </a:solidFill>
                  <a:latin typeface="+mn-lt"/>
                </a:rPr>
                <a:t>Piste Verte</a:t>
              </a:r>
            </a:p>
          </p:txBody>
        </p:sp>
      </p:grpSp>
      <p:grpSp>
        <p:nvGrpSpPr>
          <p:cNvPr id="40" name="Groupe 39"/>
          <p:cNvGrpSpPr/>
          <p:nvPr/>
        </p:nvGrpSpPr>
        <p:grpSpPr>
          <a:xfrm>
            <a:off x="3858648" y="651694"/>
            <a:ext cx="1548391" cy="307777"/>
            <a:chOff x="3927717" y="518015"/>
            <a:chExt cx="1548391" cy="307777"/>
          </a:xfrm>
        </p:grpSpPr>
        <p:cxnSp>
          <p:nvCxnSpPr>
            <p:cNvPr id="52" name="Connecteur droit 51">
              <a:extLst>
                <a:ext uri="{FF2B5EF4-FFF2-40B4-BE49-F238E27FC236}">
                  <a16:creationId xmlns:a16="http://schemas.microsoft.com/office/drawing/2014/main" id="{FC40F7AA-9C51-4CC1-B997-5F7C0617EA25}"/>
                </a:ext>
              </a:extLst>
            </p:cNvPr>
            <p:cNvCxnSpPr/>
            <p:nvPr/>
          </p:nvCxnSpPr>
          <p:spPr>
            <a:xfrm>
              <a:off x="3927717" y="679054"/>
              <a:ext cx="586408"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46025F13-D1FE-4B54-9EE3-A00EDCB80787}"/>
                </a:ext>
              </a:extLst>
            </p:cNvPr>
            <p:cNvSpPr txBox="1"/>
            <p:nvPr/>
          </p:nvSpPr>
          <p:spPr>
            <a:xfrm>
              <a:off x="4516293" y="518015"/>
              <a:ext cx="959815" cy="307777"/>
            </a:xfrm>
            <a:prstGeom prst="rect">
              <a:avLst/>
            </a:prstGeom>
            <a:noFill/>
          </p:spPr>
          <p:txBody>
            <a:bodyPr wrap="none" rtlCol="0">
              <a:spAutoFit/>
            </a:bodyPr>
            <a:lstStyle/>
            <a:p>
              <a:r>
                <a:rPr lang="fr-FR" b="1" dirty="0">
                  <a:solidFill>
                    <a:srgbClr val="0070C0"/>
                  </a:solidFill>
                  <a:latin typeface="+mn-lt"/>
                </a:rPr>
                <a:t>Piste Bleue</a:t>
              </a:r>
            </a:p>
          </p:txBody>
        </p:sp>
      </p:grpSp>
      <p:grpSp>
        <p:nvGrpSpPr>
          <p:cNvPr id="41" name="Groupe 40"/>
          <p:cNvGrpSpPr/>
          <p:nvPr/>
        </p:nvGrpSpPr>
        <p:grpSpPr>
          <a:xfrm>
            <a:off x="3858648" y="827551"/>
            <a:ext cx="1573307" cy="307777"/>
            <a:chOff x="5476108" y="512842"/>
            <a:chExt cx="1573307" cy="307777"/>
          </a:xfrm>
        </p:grpSpPr>
        <p:cxnSp>
          <p:nvCxnSpPr>
            <p:cNvPr id="54" name="Connecteur droit 53">
              <a:extLst>
                <a:ext uri="{FF2B5EF4-FFF2-40B4-BE49-F238E27FC236}">
                  <a16:creationId xmlns:a16="http://schemas.microsoft.com/office/drawing/2014/main" id="{8A75EDD0-A6EB-43A7-9082-CB4A5CE07BE4}"/>
                </a:ext>
              </a:extLst>
            </p:cNvPr>
            <p:cNvCxnSpPr/>
            <p:nvPr/>
          </p:nvCxnSpPr>
          <p:spPr>
            <a:xfrm>
              <a:off x="5476108" y="677561"/>
              <a:ext cx="58640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ZoneTexte 54">
              <a:extLst>
                <a:ext uri="{FF2B5EF4-FFF2-40B4-BE49-F238E27FC236}">
                  <a16:creationId xmlns:a16="http://schemas.microsoft.com/office/drawing/2014/main" id="{AD5C0482-48B1-45BE-B077-7AD39E6BBDCD}"/>
                </a:ext>
              </a:extLst>
            </p:cNvPr>
            <p:cNvSpPr txBox="1"/>
            <p:nvPr/>
          </p:nvSpPr>
          <p:spPr>
            <a:xfrm>
              <a:off x="6045229" y="512842"/>
              <a:ext cx="1004186" cy="307777"/>
            </a:xfrm>
            <a:prstGeom prst="rect">
              <a:avLst/>
            </a:prstGeom>
            <a:noFill/>
          </p:spPr>
          <p:txBody>
            <a:bodyPr wrap="none" rtlCol="0">
              <a:spAutoFit/>
            </a:bodyPr>
            <a:lstStyle/>
            <a:p>
              <a:r>
                <a:rPr lang="fr-FR" b="1" dirty="0">
                  <a:solidFill>
                    <a:srgbClr val="C00000"/>
                  </a:solidFill>
                  <a:latin typeface="+mn-lt"/>
                </a:rPr>
                <a:t>Piste Rouge</a:t>
              </a:r>
            </a:p>
          </p:txBody>
        </p:sp>
      </p:grpSp>
      <p:sp>
        <p:nvSpPr>
          <p:cNvPr id="57" name="Accolade ouvrante 56">
            <a:extLst>
              <a:ext uri="{FF2B5EF4-FFF2-40B4-BE49-F238E27FC236}">
                <a16:creationId xmlns:a16="http://schemas.microsoft.com/office/drawing/2014/main" id="{0F8E92BF-81E6-41A6-811B-E9833A1707AF}"/>
              </a:ext>
            </a:extLst>
          </p:cNvPr>
          <p:cNvSpPr/>
          <p:nvPr/>
        </p:nvSpPr>
        <p:spPr>
          <a:xfrm>
            <a:off x="5643403" y="4573954"/>
            <a:ext cx="268851" cy="965975"/>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58" name="ZoneTexte 57">
            <a:hlinkClick r:id="rId40"/>
            <a:extLst>
              <a:ext uri="{FF2B5EF4-FFF2-40B4-BE49-F238E27FC236}">
                <a16:creationId xmlns:a16="http://schemas.microsoft.com/office/drawing/2014/main" id="{144F4287-3D6D-4F76-8572-DD6F434F9D0D}"/>
              </a:ext>
            </a:extLst>
          </p:cNvPr>
          <p:cNvSpPr txBox="1"/>
          <p:nvPr/>
        </p:nvSpPr>
        <p:spPr>
          <a:xfrm>
            <a:off x="4796463" y="4865030"/>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n°8</a:t>
            </a:r>
          </a:p>
        </p:txBody>
      </p:sp>
      <p:sp>
        <p:nvSpPr>
          <p:cNvPr id="59" name="Rectangle 58">
            <a:extLst>
              <a:ext uri="{FF2B5EF4-FFF2-40B4-BE49-F238E27FC236}">
                <a16:creationId xmlns:a16="http://schemas.microsoft.com/office/drawing/2014/main" id="{A34097D6-AD25-4977-B752-2E951A575104}"/>
              </a:ext>
            </a:extLst>
          </p:cNvPr>
          <p:cNvSpPr/>
          <p:nvPr/>
        </p:nvSpPr>
        <p:spPr>
          <a:xfrm>
            <a:off x="5938267" y="4573577"/>
            <a:ext cx="3170237" cy="1015663"/>
          </a:xfrm>
          <a:prstGeom prst="rect">
            <a:avLst/>
          </a:prstGeom>
        </p:spPr>
        <p:txBody>
          <a:bodyPr wrap="square">
            <a:spAutoFit/>
          </a:bodyPr>
          <a:lstStyle/>
          <a:p>
            <a:pPr marL="0" lvl="1"/>
            <a:r>
              <a:rPr lang="en-US" sz="1200" b="1" dirty="0">
                <a:solidFill>
                  <a:srgbClr val="C00000"/>
                </a:solidFill>
                <a:latin typeface="Calibri" pitchFamily="34" charset="0"/>
                <a:cs typeface="Calibri" pitchFamily="34" charset="0"/>
                <a:hlinkClick r:id="rId41" action="ppaction://hlinksldjump"/>
              </a:rPr>
              <a:t>[TP8 - 1 - TP ANALOG READ ON ESP32</a:t>
            </a:r>
            <a:r>
              <a:rPr lang="en-US" sz="1200" b="1" dirty="0">
                <a:solidFill>
                  <a:srgbClr val="C00000"/>
                </a:solidFill>
                <a:latin typeface="Calibri" pitchFamily="34" charset="0"/>
                <a:cs typeface="Calibri" pitchFamily="34" charset="0"/>
              </a:rPr>
              <a:t>]</a:t>
            </a:r>
          </a:p>
          <a:p>
            <a:pPr marL="0" lvl="1"/>
            <a:r>
              <a:rPr lang="en-US" sz="1200" b="1" dirty="0">
                <a:solidFill>
                  <a:srgbClr val="C00000"/>
                </a:solidFill>
                <a:latin typeface="Calibri" pitchFamily="34" charset="0"/>
                <a:cs typeface="Calibri" pitchFamily="34" charset="0"/>
                <a:hlinkClick r:id="rId42" action="ppaction://hlinksldjump"/>
              </a:rPr>
              <a:t>[TP8 - 2 - TP OLED ON ESP32</a:t>
            </a:r>
            <a:r>
              <a:rPr lang="en-US" sz="1200" b="1" dirty="0">
                <a:solidFill>
                  <a:srgbClr val="C00000"/>
                </a:solidFill>
                <a:latin typeface="Calibri" pitchFamily="34" charset="0"/>
                <a:cs typeface="Calibri" pitchFamily="34" charset="0"/>
              </a:rPr>
              <a:t>]</a:t>
            </a:r>
          </a:p>
          <a:p>
            <a:pPr marL="0" lvl="1"/>
            <a:r>
              <a:rPr lang="fi-FI" sz="1200" b="1" dirty="0">
                <a:solidFill>
                  <a:srgbClr val="C00000"/>
                </a:solidFill>
                <a:latin typeface="Calibri" pitchFamily="34" charset="0"/>
                <a:cs typeface="Calibri" pitchFamily="34" charset="0"/>
                <a:hlinkClick r:id="rId43" action="ppaction://hlinksldjump"/>
              </a:rPr>
              <a:t>[TP8 - 3 - TP ANALOG + OLED ON ESP32</a:t>
            </a:r>
            <a:r>
              <a:rPr lang="fi-FI" sz="1200" b="1" dirty="0">
                <a:solidFill>
                  <a:srgbClr val="C00000"/>
                </a:solidFill>
                <a:latin typeface="Calibri" pitchFamily="34" charset="0"/>
                <a:cs typeface="Calibri" pitchFamily="34" charset="0"/>
              </a:rPr>
              <a:t>]</a:t>
            </a:r>
          </a:p>
          <a:p>
            <a:pPr marL="0" lvl="1"/>
            <a:r>
              <a:rPr lang="fi-FI" sz="1200" b="1" dirty="0">
                <a:solidFill>
                  <a:srgbClr val="C00000"/>
                </a:solidFill>
                <a:latin typeface="Calibri" pitchFamily="34" charset="0"/>
                <a:cs typeface="Calibri" pitchFamily="34" charset="0"/>
                <a:hlinkClick r:id="rId44" action="ppaction://hlinksldjump"/>
              </a:rPr>
              <a:t>[TP8 - 4 - TP CAPACITIVE TOUCH</a:t>
            </a:r>
            <a:r>
              <a:rPr lang="fi-FI" sz="1200" b="1" dirty="0">
                <a:solidFill>
                  <a:srgbClr val="C00000"/>
                </a:solidFill>
                <a:latin typeface="Calibri" pitchFamily="34" charset="0"/>
                <a:cs typeface="Calibri" pitchFamily="34" charset="0"/>
              </a:rPr>
              <a:t>]</a:t>
            </a:r>
          </a:p>
          <a:p>
            <a:pPr marL="0" lvl="1"/>
            <a:r>
              <a:rPr lang="en-US" sz="1200" b="1" dirty="0">
                <a:solidFill>
                  <a:srgbClr val="C00000"/>
                </a:solidFill>
                <a:latin typeface="Calibri" pitchFamily="34" charset="0"/>
                <a:cs typeface="Calibri" pitchFamily="34" charset="0"/>
                <a:hlinkClick r:id="rId45" action="ppaction://hlinksldjump"/>
              </a:rPr>
              <a:t>[TP8 - 5 - TP HALL EFFECT SENSOR</a:t>
            </a:r>
            <a:r>
              <a:rPr lang="en-US" sz="1200" b="1" dirty="0">
                <a:solidFill>
                  <a:srgbClr val="C00000"/>
                </a:solidFill>
                <a:latin typeface="Calibri" pitchFamily="34" charset="0"/>
                <a:cs typeface="Calibri" pitchFamily="34" charset="0"/>
              </a:rPr>
              <a:t>]</a:t>
            </a:r>
          </a:p>
        </p:txBody>
      </p:sp>
      <p:sp>
        <p:nvSpPr>
          <p:cNvPr id="63" name="Accolade ouvrante 62">
            <a:extLst>
              <a:ext uri="{FF2B5EF4-FFF2-40B4-BE49-F238E27FC236}">
                <a16:creationId xmlns:a16="http://schemas.microsoft.com/office/drawing/2014/main" id="{86808856-C32C-4F40-A258-869AB730A424}"/>
              </a:ext>
            </a:extLst>
          </p:cNvPr>
          <p:cNvSpPr/>
          <p:nvPr/>
        </p:nvSpPr>
        <p:spPr>
          <a:xfrm>
            <a:off x="5643403" y="3692745"/>
            <a:ext cx="188692" cy="265005"/>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64" name="ZoneTexte 63">
            <a:hlinkClick r:id="rId46"/>
            <a:extLst>
              <a:ext uri="{FF2B5EF4-FFF2-40B4-BE49-F238E27FC236}">
                <a16:creationId xmlns:a16="http://schemas.microsoft.com/office/drawing/2014/main" id="{2A3CC15C-23B5-4874-B3B8-8836DA28AA77}"/>
              </a:ext>
            </a:extLst>
          </p:cNvPr>
          <p:cNvSpPr txBox="1"/>
          <p:nvPr/>
        </p:nvSpPr>
        <p:spPr>
          <a:xfrm>
            <a:off x="4834879" y="3602935"/>
            <a:ext cx="830676"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n°11</a:t>
            </a:r>
          </a:p>
        </p:txBody>
      </p:sp>
      <p:sp>
        <p:nvSpPr>
          <p:cNvPr id="65" name="Rectangle 64">
            <a:extLst>
              <a:ext uri="{FF2B5EF4-FFF2-40B4-BE49-F238E27FC236}">
                <a16:creationId xmlns:a16="http://schemas.microsoft.com/office/drawing/2014/main" id="{BDD3494D-9212-4949-8080-33E5A918D9A8}"/>
              </a:ext>
            </a:extLst>
          </p:cNvPr>
          <p:cNvSpPr/>
          <p:nvPr/>
        </p:nvSpPr>
        <p:spPr>
          <a:xfrm>
            <a:off x="5834046" y="3614226"/>
            <a:ext cx="3309954" cy="276999"/>
          </a:xfrm>
          <a:prstGeom prst="rect">
            <a:avLst/>
          </a:prstGeom>
        </p:spPr>
        <p:txBody>
          <a:bodyPr wrap="square">
            <a:spAutoFit/>
          </a:bodyPr>
          <a:lstStyle/>
          <a:p>
            <a:pPr algn="just"/>
            <a:r>
              <a:rPr lang="fr-FR" sz="1200" b="1" dirty="0">
                <a:solidFill>
                  <a:srgbClr val="333399"/>
                </a:solidFill>
                <a:latin typeface="Calibri" pitchFamily="34" charset="0"/>
                <a:cs typeface="Calibri" pitchFamily="34" charset="0"/>
                <a:hlinkClick r:id="rId47" action="ppaction://hlinksldjump">
                  <a:extLst>
                    <a:ext uri="{A12FA001-AC4F-418D-AE19-62706E023703}">
                      <ahyp:hlinkClr xmlns:ahyp="http://schemas.microsoft.com/office/drawing/2018/hyperlinkcolor" val="tx"/>
                    </a:ext>
                  </a:extLst>
                </a:hlinkClick>
              </a:rPr>
              <a:t>[TP11 ARDUINO ET INTELLIGENCE ARTIFICIELLE</a:t>
            </a:r>
            <a:r>
              <a:rPr lang="fr-FR" sz="1200" b="1" dirty="0">
                <a:solidFill>
                  <a:srgbClr val="333399"/>
                </a:solidFill>
                <a:latin typeface="Calibri" pitchFamily="34" charset="0"/>
                <a:cs typeface="Calibri" pitchFamily="34" charset="0"/>
              </a:rPr>
              <a:t>]</a:t>
            </a:r>
          </a:p>
        </p:txBody>
      </p:sp>
      <p:sp>
        <p:nvSpPr>
          <p:cNvPr id="66" name="Accolade ouvrante 65">
            <a:extLst>
              <a:ext uri="{FF2B5EF4-FFF2-40B4-BE49-F238E27FC236}">
                <a16:creationId xmlns:a16="http://schemas.microsoft.com/office/drawing/2014/main" id="{DB889376-7264-43A3-89BE-697AE07DD901}"/>
              </a:ext>
            </a:extLst>
          </p:cNvPr>
          <p:cNvSpPr/>
          <p:nvPr/>
        </p:nvSpPr>
        <p:spPr>
          <a:xfrm rot="16200000">
            <a:off x="4511093" y="1650398"/>
            <a:ext cx="307778" cy="8722033"/>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67" name="ZoneTexte 66">
            <a:extLst>
              <a:ext uri="{FF2B5EF4-FFF2-40B4-BE49-F238E27FC236}">
                <a16:creationId xmlns:a16="http://schemas.microsoft.com/office/drawing/2014/main" id="{8598ED94-B7F4-4BAD-AFB0-9B64DE4676BD}"/>
              </a:ext>
            </a:extLst>
          </p:cNvPr>
          <p:cNvSpPr txBox="1"/>
          <p:nvPr/>
        </p:nvSpPr>
        <p:spPr>
          <a:xfrm>
            <a:off x="4706514" y="4075244"/>
            <a:ext cx="984180"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INTRO</a:t>
            </a:r>
          </a:p>
        </p:txBody>
      </p:sp>
      <p:sp>
        <p:nvSpPr>
          <p:cNvPr id="68" name="Rectangle 67">
            <a:hlinkClick r:id="rId48" action="ppaction://hlinksldjump"/>
            <a:extLst>
              <a:ext uri="{FF2B5EF4-FFF2-40B4-BE49-F238E27FC236}">
                <a16:creationId xmlns:a16="http://schemas.microsoft.com/office/drawing/2014/main" id="{2F83C9AA-F366-4342-9ECD-7DCBB660D1EA}"/>
              </a:ext>
            </a:extLst>
          </p:cNvPr>
          <p:cNvSpPr/>
          <p:nvPr/>
        </p:nvSpPr>
        <p:spPr>
          <a:xfrm>
            <a:off x="5875994" y="4159408"/>
            <a:ext cx="2956084" cy="276999"/>
          </a:xfrm>
          <a:prstGeom prst="rect">
            <a:avLst/>
          </a:prstGeom>
        </p:spPr>
        <p:txBody>
          <a:bodyPr wrap="square">
            <a:spAutoFit/>
          </a:bodyPr>
          <a:lstStyle/>
          <a:p>
            <a:pPr algn="just"/>
            <a:r>
              <a:rPr lang="en-US" sz="1200" b="1" dirty="0">
                <a:solidFill>
                  <a:srgbClr val="C00000"/>
                </a:solidFill>
                <a:latin typeface="Calibri" pitchFamily="34" charset="0"/>
                <a:cs typeface="Calibri" pitchFamily="34" charset="0"/>
                <a:hlinkClick r:id="rId48" action="ppaction://hlinksldjump"/>
              </a:rPr>
              <a:t>[MICROPYTHON PROGRAMMING BASICS</a:t>
            </a:r>
            <a:r>
              <a:rPr lang="en-US" sz="1200" b="1" dirty="0">
                <a:solidFill>
                  <a:srgbClr val="C00000"/>
                </a:solidFill>
                <a:latin typeface="Calibri" pitchFamily="34" charset="0"/>
                <a:cs typeface="Calibri" pitchFamily="34" charset="0"/>
              </a:rPr>
              <a:t>]</a:t>
            </a:r>
          </a:p>
        </p:txBody>
      </p:sp>
      <p:sp>
        <p:nvSpPr>
          <p:cNvPr id="69" name="Accolade ouvrante 68">
            <a:extLst>
              <a:ext uri="{FF2B5EF4-FFF2-40B4-BE49-F238E27FC236}">
                <a16:creationId xmlns:a16="http://schemas.microsoft.com/office/drawing/2014/main" id="{302DC2AD-16B0-44E5-9C05-EE7B01F704D0}"/>
              </a:ext>
            </a:extLst>
          </p:cNvPr>
          <p:cNvSpPr/>
          <p:nvPr/>
        </p:nvSpPr>
        <p:spPr>
          <a:xfrm>
            <a:off x="5643403" y="4056495"/>
            <a:ext cx="208376" cy="418714"/>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70" name="Rectangle 69">
            <a:hlinkClick r:id="rId49" action="ppaction://hlinksldjump"/>
            <a:extLst>
              <a:ext uri="{FF2B5EF4-FFF2-40B4-BE49-F238E27FC236}">
                <a16:creationId xmlns:a16="http://schemas.microsoft.com/office/drawing/2014/main" id="{7BD13C92-14E9-4CD9-8EFC-85023F1080EE}"/>
              </a:ext>
            </a:extLst>
          </p:cNvPr>
          <p:cNvSpPr/>
          <p:nvPr/>
        </p:nvSpPr>
        <p:spPr>
          <a:xfrm>
            <a:off x="5868144" y="3949200"/>
            <a:ext cx="2956084" cy="276999"/>
          </a:xfrm>
          <a:prstGeom prst="rect">
            <a:avLst/>
          </a:prstGeom>
        </p:spPr>
        <p:txBody>
          <a:bodyPr wrap="square">
            <a:spAutoFit/>
          </a:bodyPr>
          <a:lstStyle/>
          <a:p>
            <a:pPr algn="just"/>
            <a:r>
              <a:rPr lang="en-US" sz="1200" b="1" dirty="0">
                <a:solidFill>
                  <a:srgbClr val="C00000"/>
                </a:solidFill>
                <a:latin typeface="Calibri" pitchFamily="34" charset="0"/>
                <a:cs typeface="Calibri" pitchFamily="34" charset="0"/>
                <a:hlinkClick r:id="rId49" action="ppaction://hlinksldjump"/>
              </a:rPr>
              <a:t>[GETTING STARTED WITH </a:t>
            </a:r>
            <a:r>
              <a:rPr lang="en-US" sz="1200" b="1" dirty="0" err="1">
                <a:solidFill>
                  <a:srgbClr val="C00000"/>
                </a:solidFill>
                <a:latin typeface="Calibri" pitchFamily="34" charset="0"/>
                <a:cs typeface="Calibri" pitchFamily="34" charset="0"/>
                <a:hlinkClick r:id="rId49" action="ppaction://hlinksldjump"/>
              </a:rPr>
              <a:t>uPiCraft</a:t>
            </a:r>
            <a:r>
              <a:rPr lang="en-US" sz="1200" b="1" dirty="0">
                <a:solidFill>
                  <a:srgbClr val="C00000"/>
                </a:solidFill>
                <a:latin typeface="Calibri" pitchFamily="34" charset="0"/>
                <a:cs typeface="Calibri" pitchFamily="34" charset="0"/>
              </a:rPr>
              <a:t>]</a:t>
            </a:r>
          </a:p>
        </p:txBody>
      </p:sp>
      <p:sp>
        <p:nvSpPr>
          <p:cNvPr id="22" name="Double flèche horizontale 21"/>
          <p:cNvSpPr/>
          <p:nvPr/>
        </p:nvSpPr>
        <p:spPr>
          <a:xfrm>
            <a:off x="4974178" y="6165304"/>
            <a:ext cx="734171" cy="300729"/>
          </a:xfrm>
          <a:prstGeom prst="leftRightArrow">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80" name="ZoneTexte 79">
            <a:hlinkClick r:id="rId50" action="ppaction://hlinksldjump"/>
          </p:cNvPr>
          <p:cNvSpPr txBox="1"/>
          <p:nvPr/>
        </p:nvSpPr>
        <p:spPr>
          <a:xfrm>
            <a:off x="1081641" y="836712"/>
            <a:ext cx="2001317" cy="276999"/>
          </a:xfrm>
          <a:prstGeom prst="rect">
            <a:avLst/>
          </a:prstGeom>
          <a:noFill/>
        </p:spPr>
        <p:txBody>
          <a:bodyPr wrap="none" rtlCol="0">
            <a:spAutoFit/>
          </a:bodyPr>
          <a:lstStyle/>
          <a:p>
            <a:r>
              <a:rPr lang="fr-FR" sz="1200" b="1" dirty="0">
                <a:solidFill>
                  <a:srgbClr val="00B050"/>
                </a:solidFill>
                <a:latin typeface="Calibri" panose="020F0502020204030204" pitchFamily="34" charset="0"/>
                <a:cs typeface="Calibri" pitchFamily="34" charset="0"/>
              </a:rPr>
              <a:t>TP n°1B: </a:t>
            </a:r>
            <a:r>
              <a:rPr lang="fr-FR" sz="1200" b="1" dirty="0" err="1">
                <a:solidFill>
                  <a:srgbClr val="00B050"/>
                </a:solidFill>
                <a:latin typeface="Calibri" panose="020F0502020204030204" pitchFamily="34" charset="0"/>
                <a:cs typeface="Calibri" pitchFamily="34" charset="0"/>
              </a:rPr>
              <a:t>Blink</a:t>
            </a:r>
            <a:r>
              <a:rPr lang="fr-FR" sz="1200" b="1" dirty="0">
                <a:solidFill>
                  <a:srgbClr val="00B050"/>
                </a:solidFill>
                <a:latin typeface="Calibri" panose="020F0502020204030204" pitchFamily="34" charset="0"/>
                <a:cs typeface="Calibri" pitchFamily="34" charset="0"/>
              </a:rPr>
              <a:t> </a:t>
            </a:r>
            <a:r>
              <a:rPr lang="fr-FR" sz="1200" b="1" dirty="0" err="1">
                <a:solidFill>
                  <a:srgbClr val="00B050"/>
                </a:solidFill>
                <a:latin typeface="Calibri" panose="020F0502020204030204" pitchFamily="34" charset="0"/>
                <a:cs typeface="Calibri" pitchFamily="34" charset="0"/>
              </a:rPr>
              <a:t>without</a:t>
            </a:r>
            <a:r>
              <a:rPr lang="fr-FR" sz="1200" b="1" dirty="0">
                <a:solidFill>
                  <a:srgbClr val="00B050"/>
                </a:solidFill>
                <a:latin typeface="Calibri" panose="020F0502020204030204" pitchFamily="34" charset="0"/>
                <a:cs typeface="Calibri" pitchFamily="34" charset="0"/>
              </a:rPr>
              <a:t> </a:t>
            </a:r>
            <a:r>
              <a:rPr lang="fr-FR" sz="1200" b="1" dirty="0" err="1">
                <a:solidFill>
                  <a:srgbClr val="00B050"/>
                </a:solidFill>
                <a:latin typeface="Calibri" panose="020F0502020204030204" pitchFamily="34" charset="0"/>
                <a:cs typeface="Calibri" pitchFamily="34" charset="0"/>
              </a:rPr>
              <a:t>delay</a:t>
            </a:r>
            <a:endParaRPr lang="fr-FR" sz="1200" b="1" dirty="0">
              <a:solidFill>
                <a:srgbClr val="00B050"/>
              </a:solidFill>
              <a:latin typeface="Calibri" panose="020F0502020204030204" pitchFamily="34" charset="0"/>
              <a:cs typeface="Calibri" pitchFamily="34" charset="0"/>
            </a:endParaRPr>
          </a:p>
        </p:txBody>
      </p:sp>
      <p:sp>
        <p:nvSpPr>
          <p:cNvPr id="81" name="ZoneTexte 80">
            <a:hlinkClick r:id="rId51" action="ppaction://hlinksldjump"/>
          </p:cNvPr>
          <p:cNvSpPr txBox="1"/>
          <p:nvPr/>
        </p:nvSpPr>
        <p:spPr>
          <a:xfrm>
            <a:off x="1089629" y="1484784"/>
            <a:ext cx="2490664"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n°1E: Module HC-05 Bluetooth</a:t>
            </a:r>
          </a:p>
        </p:txBody>
      </p:sp>
      <p:sp>
        <p:nvSpPr>
          <p:cNvPr id="82" name="ZoneTexte 81">
            <a:hlinkClick r:id="rId52" action="ppaction://hlinksldjump"/>
          </p:cNvPr>
          <p:cNvSpPr txBox="1"/>
          <p:nvPr/>
        </p:nvSpPr>
        <p:spPr>
          <a:xfrm>
            <a:off x="1057858" y="5229200"/>
            <a:ext cx="2027923"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n°3G: Encodeur rotatoire</a:t>
            </a:r>
          </a:p>
        </p:txBody>
      </p:sp>
      <p:sp>
        <p:nvSpPr>
          <p:cNvPr id="83" name="ZoneTexte 82">
            <a:hlinkClick r:id="rId27"/>
            <a:extLst>
              <a:ext uri="{FF2B5EF4-FFF2-40B4-BE49-F238E27FC236}">
                <a16:creationId xmlns:a16="http://schemas.microsoft.com/office/drawing/2014/main" id="{500F8107-2D27-4D2B-8D3F-C98406F60132}"/>
              </a:ext>
            </a:extLst>
          </p:cNvPr>
          <p:cNvSpPr txBox="1"/>
          <p:nvPr/>
        </p:nvSpPr>
        <p:spPr>
          <a:xfrm rot="5400000">
            <a:off x="8138683" y="4430728"/>
            <a:ext cx="1577996"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algn="ctr"/>
            <a:r>
              <a:rPr lang="fr-FR" sz="2400" b="1" dirty="0">
                <a:solidFill>
                  <a:srgbClr val="C00000"/>
                </a:solidFill>
                <a:latin typeface="Calibri" pitchFamily="34" charset="0"/>
                <a:cs typeface="Calibri" pitchFamily="34" charset="0"/>
              </a:rPr>
              <a:t>Facultatifs:</a:t>
            </a:r>
          </a:p>
        </p:txBody>
      </p:sp>
      <p:sp>
        <p:nvSpPr>
          <p:cNvPr id="84" name="Accolade ouvrante 83">
            <a:extLst>
              <a:ext uri="{FF2B5EF4-FFF2-40B4-BE49-F238E27FC236}">
                <a16:creationId xmlns:a16="http://schemas.microsoft.com/office/drawing/2014/main" id="{378E0160-F666-4304-BB72-51D0CC847DC2}"/>
              </a:ext>
            </a:extLst>
          </p:cNvPr>
          <p:cNvSpPr/>
          <p:nvPr/>
        </p:nvSpPr>
        <p:spPr>
          <a:xfrm rot="5400000" flipV="1">
            <a:off x="4509482" y="1311444"/>
            <a:ext cx="307778" cy="8722033"/>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71" name="ZoneTexte 70">
            <a:hlinkClick r:id="rId53" action="ppaction://hlinksldjump"/>
            <a:extLst>
              <a:ext uri="{FF2B5EF4-FFF2-40B4-BE49-F238E27FC236}">
                <a16:creationId xmlns:a16="http://schemas.microsoft.com/office/drawing/2014/main" id="{0C8B3898-50DE-44A8-9931-EA084C4F9244}"/>
              </a:ext>
            </a:extLst>
          </p:cNvPr>
          <p:cNvSpPr txBox="1"/>
          <p:nvPr/>
        </p:nvSpPr>
        <p:spPr>
          <a:xfrm>
            <a:off x="6140056" y="1336956"/>
            <a:ext cx="2956083" cy="276999"/>
          </a:xfrm>
          <a:prstGeom prst="rect">
            <a:avLst/>
          </a:prstGeom>
          <a:noFill/>
        </p:spPr>
        <p:txBody>
          <a:bodyPr wrap="square" rtlCol="0">
            <a:spAutoFit/>
          </a:bodyPr>
          <a:lstStyle/>
          <a:p>
            <a:r>
              <a:rPr lang="fr-FR" sz="1200" b="1" dirty="0">
                <a:solidFill>
                  <a:srgbClr val="0070C0"/>
                </a:solidFill>
                <a:latin typeface="Calibri" pitchFamily="34" charset="0"/>
                <a:cs typeface="Calibri" pitchFamily="34" charset="0"/>
              </a:rPr>
              <a:t>TP n°4F: SPI Digital </a:t>
            </a:r>
            <a:r>
              <a:rPr lang="fr-FR" sz="1200" b="1" dirty="0" err="1">
                <a:solidFill>
                  <a:srgbClr val="0070C0"/>
                </a:solidFill>
                <a:latin typeface="Calibri" pitchFamily="34" charset="0"/>
                <a:cs typeface="Calibri" pitchFamily="34" charset="0"/>
              </a:rPr>
              <a:t>Potentiometer</a:t>
            </a:r>
            <a:endParaRPr lang="fr-FR" sz="1200" b="1" dirty="0">
              <a:solidFill>
                <a:srgbClr val="0070C0"/>
              </a:solidFill>
              <a:latin typeface="Calibri" pitchFamily="34" charset="0"/>
              <a:cs typeface="Calibri" pitchFamily="34" charset="0"/>
            </a:endParaRPr>
          </a:p>
        </p:txBody>
      </p:sp>
      <p:sp>
        <p:nvSpPr>
          <p:cNvPr id="72" name="ZoneTexte 71">
            <a:hlinkClick r:id="rId54" action="ppaction://hlinksldjump"/>
            <a:extLst>
              <a:ext uri="{FF2B5EF4-FFF2-40B4-BE49-F238E27FC236}">
                <a16:creationId xmlns:a16="http://schemas.microsoft.com/office/drawing/2014/main" id="{4C8876DC-4160-4F40-9E62-15A6B9F25565}"/>
              </a:ext>
            </a:extLst>
          </p:cNvPr>
          <p:cNvSpPr txBox="1"/>
          <p:nvPr/>
        </p:nvSpPr>
        <p:spPr>
          <a:xfrm>
            <a:off x="1091542" y="3717032"/>
            <a:ext cx="3696482" cy="276999"/>
          </a:xfrm>
          <a:prstGeom prst="rect">
            <a:avLst/>
          </a:prstGeom>
          <a:noFill/>
        </p:spPr>
        <p:txBody>
          <a:bodyPr wrap="square" rtlCol="0">
            <a:spAutoFit/>
          </a:bodyPr>
          <a:lstStyle/>
          <a:p>
            <a:r>
              <a:rPr lang="fr-FR" sz="1200" b="1" dirty="0">
                <a:solidFill>
                  <a:srgbClr val="C00000"/>
                </a:solidFill>
                <a:latin typeface="Calibri" panose="020F0502020204030204" pitchFamily="34" charset="0"/>
                <a:cs typeface="Calibri" pitchFamily="34" charset="0"/>
              </a:rPr>
              <a:t>[TP n°3Bextended: Photorésistance + Machine à état]</a:t>
            </a:r>
          </a:p>
        </p:txBody>
      </p:sp>
      <p:sp>
        <p:nvSpPr>
          <p:cNvPr id="74" name="ZoneTexte 73">
            <a:hlinkClick r:id="rId55" action="ppaction://hlinksldjump"/>
            <a:extLst>
              <a:ext uri="{FF2B5EF4-FFF2-40B4-BE49-F238E27FC236}">
                <a16:creationId xmlns:a16="http://schemas.microsoft.com/office/drawing/2014/main" id="{56D75E19-7539-4827-900D-7C5C047F3970}"/>
              </a:ext>
            </a:extLst>
          </p:cNvPr>
          <p:cNvSpPr txBox="1"/>
          <p:nvPr/>
        </p:nvSpPr>
        <p:spPr>
          <a:xfrm>
            <a:off x="1057858" y="4365104"/>
            <a:ext cx="2480664" cy="276999"/>
          </a:xfrm>
          <a:prstGeom prst="rect">
            <a:avLst/>
          </a:prstGeom>
          <a:noFill/>
        </p:spPr>
        <p:txBody>
          <a:bodyPr wrap="square" rtlCol="0">
            <a:spAutoFit/>
          </a:bodyPr>
          <a:lstStyle/>
          <a:p>
            <a:r>
              <a:rPr lang="fr-FR" sz="1200" b="1" dirty="0">
                <a:solidFill>
                  <a:srgbClr val="0070C0"/>
                </a:solidFill>
                <a:latin typeface="Calibri" panose="020F0502020204030204" pitchFamily="34" charset="0"/>
                <a:cs typeface="Calibri" pitchFamily="34" charset="0"/>
              </a:rPr>
              <a:t>TP n°3C: Flex </a:t>
            </a:r>
            <a:r>
              <a:rPr lang="fr-FR" sz="1200" b="1" dirty="0" err="1">
                <a:solidFill>
                  <a:srgbClr val="0070C0"/>
                </a:solidFill>
                <a:latin typeface="Calibri" panose="020F0502020204030204" pitchFamily="34" charset="0"/>
                <a:cs typeface="Calibri" pitchFamily="34" charset="0"/>
              </a:rPr>
              <a:t>Sensor</a:t>
            </a:r>
            <a:r>
              <a:rPr lang="fr-FR" sz="1200" b="1" dirty="0">
                <a:solidFill>
                  <a:srgbClr val="0070C0"/>
                </a:solidFill>
                <a:latin typeface="Calibri" panose="020F0502020204030204" pitchFamily="34" charset="0"/>
                <a:cs typeface="Calibri" pitchFamily="34" charset="0"/>
              </a:rPr>
              <a:t> + Servo </a:t>
            </a:r>
            <a:r>
              <a:rPr lang="fr-FR" sz="1200" b="1" dirty="0" err="1">
                <a:solidFill>
                  <a:srgbClr val="0070C0"/>
                </a:solidFill>
                <a:latin typeface="Calibri" panose="020F0502020204030204" pitchFamily="34" charset="0"/>
                <a:cs typeface="Calibri" pitchFamily="34" charset="0"/>
              </a:rPr>
              <a:t>Motor</a:t>
            </a:r>
            <a:endParaRPr lang="fr-FR" sz="1200" b="1" dirty="0">
              <a:solidFill>
                <a:srgbClr val="0070C0"/>
              </a:solidFill>
              <a:latin typeface="Calibri" panose="020F0502020204030204" pitchFamily="34" charset="0"/>
              <a:cs typeface="Calibri" pitchFamily="34" charset="0"/>
            </a:endParaRPr>
          </a:p>
        </p:txBody>
      </p:sp>
      <p:sp>
        <p:nvSpPr>
          <p:cNvPr id="75" name="ZoneTexte 74">
            <a:hlinkClick r:id="rId56" action="ppaction://hlinksldjump"/>
            <a:extLst>
              <a:ext uri="{FF2B5EF4-FFF2-40B4-BE49-F238E27FC236}">
                <a16:creationId xmlns:a16="http://schemas.microsoft.com/office/drawing/2014/main" id="{15CA1D99-F3F6-495E-B3B8-4DF8201B5408}"/>
              </a:ext>
            </a:extLst>
          </p:cNvPr>
          <p:cNvSpPr txBox="1"/>
          <p:nvPr/>
        </p:nvSpPr>
        <p:spPr>
          <a:xfrm>
            <a:off x="1057858" y="4149080"/>
            <a:ext cx="1831556" cy="276999"/>
          </a:xfrm>
          <a:prstGeom prst="rect">
            <a:avLst/>
          </a:prstGeom>
          <a:noFill/>
        </p:spPr>
        <p:txBody>
          <a:bodyPr wrap="square" rtlCol="0">
            <a:spAutoFit/>
          </a:bodyPr>
          <a:lstStyle/>
          <a:p>
            <a:r>
              <a:rPr lang="fr-FR" sz="1200" b="1" dirty="0">
                <a:solidFill>
                  <a:srgbClr val="00B050"/>
                </a:solidFill>
                <a:latin typeface="Calibri" panose="020F0502020204030204" pitchFamily="34" charset="0"/>
                <a:cs typeface="Calibri" pitchFamily="34" charset="0"/>
              </a:rPr>
              <a:t>TP n°3C: Flex </a:t>
            </a:r>
            <a:r>
              <a:rPr lang="fr-FR" sz="1200" b="1" dirty="0" err="1">
                <a:solidFill>
                  <a:srgbClr val="00B050"/>
                </a:solidFill>
                <a:latin typeface="Calibri" panose="020F0502020204030204" pitchFamily="34" charset="0"/>
                <a:cs typeface="Calibri" pitchFamily="34" charset="0"/>
              </a:rPr>
              <a:t>Sensor</a:t>
            </a:r>
            <a:endParaRPr lang="fr-FR" sz="1200" b="1" dirty="0">
              <a:solidFill>
                <a:srgbClr val="00B050"/>
              </a:solidFill>
              <a:latin typeface="Calibri" panose="020F0502020204030204" pitchFamily="34" charset="0"/>
              <a:cs typeface="Calibri" pitchFamily="34" charset="0"/>
            </a:endParaRPr>
          </a:p>
        </p:txBody>
      </p:sp>
      <p:sp>
        <p:nvSpPr>
          <p:cNvPr id="73" name="ZoneTexte 72">
            <a:hlinkClick r:id="rId57" action="ppaction://hlinksldjump"/>
            <a:extLst>
              <a:ext uri="{FF2B5EF4-FFF2-40B4-BE49-F238E27FC236}">
                <a16:creationId xmlns:a16="http://schemas.microsoft.com/office/drawing/2014/main" id="{40C2E4B1-197E-4EAB-AD70-98E2B57FA151}"/>
              </a:ext>
            </a:extLst>
          </p:cNvPr>
          <p:cNvSpPr txBox="1"/>
          <p:nvPr/>
        </p:nvSpPr>
        <p:spPr>
          <a:xfrm>
            <a:off x="6152421" y="1121885"/>
            <a:ext cx="2956083" cy="276999"/>
          </a:xfrm>
          <a:prstGeom prst="rect">
            <a:avLst/>
          </a:prstGeom>
          <a:noFill/>
        </p:spPr>
        <p:txBody>
          <a:bodyPr wrap="square" rtlCol="0">
            <a:spAutoFit/>
          </a:bodyPr>
          <a:lstStyle/>
          <a:p>
            <a:r>
              <a:rPr lang="fr-FR" sz="1200" b="1" dirty="0">
                <a:solidFill>
                  <a:srgbClr val="00B050"/>
                </a:solidFill>
                <a:latin typeface="Calibri" pitchFamily="34" charset="0"/>
                <a:cs typeface="Calibri" pitchFamily="34" charset="0"/>
              </a:rPr>
              <a:t>TP n°4E: OLED Screen</a:t>
            </a:r>
          </a:p>
        </p:txBody>
      </p:sp>
      <p:sp>
        <p:nvSpPr>
          <p:cNvPr id="76" name="Accolade ouvrante 75">
            <a:extLst>
              <a:ext uri="{FF2B5EF4-FFF2-40B4-BE49-F238E27FC236}">
                <a16:creationId xmlns:a16="http://schemas.microsoft.com/office/drawing/2014/main" id="{3685E2FD-BD42-4988-B278-171F2A857A7D}"/>
              </a:ext>
            </a:extLst>
          </p:cNvPr>
          <p:cNvSpPr/>
          <p:nvPr/>
        </p:nvSpPr>
        <p:spPr>
          <a:xfrm>
            <a:off x="5643403" y="3290832"/>
            <a:ext cx="188692" cy="303168"/>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77" name="ZoneTexte 76">
            <a:hlinkClick r:id="rId46"/>
            <a:extLst>
              <a:ext uri="{FF2B5EF4-FFF2-40B4-BE49-F238E27FC236}">
                <a16:creationId xmlns:a16="http://schemas.microsoft.com/office/drawing/2014/main" id="{27513197-1D14-4718-92C0-4751A12C519E}"/>
              </a:ext>
            </a:extLst>
          </p:cNvPr>
          <p:cNvSpPr txBox="1"/>
          <p:nvPr/>
        </p:nvSpPr>
        <p:spPr>
          <a:xfrm>
            <a:off x="4677491" y="3254206"/>
            <a:ext cx="984180"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INTRO</a:t>
            </a:r>
          </a:p>
        </p:txBody>
      </p:sp>
      <p:sp>
        <p:nvSpPr>
          <p:cNvPr id="78" name="Rectangle 77">
            <a:hlinkClick r:id="rId58" action="ppaction://hlinksldjump"/>
            <a:extLst>
              <a:ext uri="{FF2B5EF4-FFF2-40B4-BE49-F238E27FC236}">
                <a16:creationId xmlns:a16="http://schemas.microsoft.com/office/drawing/2014/main" id="{3428DB9B-E5E6-4CC0-A82A-7F53AD4B9CE6}"/>
              </a:ext>
            </a:extLst>
          </p:cNvPr>
          <p:cNvSpPr/>
          <p:nvPr/>
        </p:nvSpPr>
        <p:spPr>
          <a:xfrm>
            <a:off x="5852341" y="3272788"/>
            <a:ext cx="3170237" cy="276999"/>
          </a:xfrm>
          <a:prstGeom prst="rect">
            <a:avLst/>
          </a:prstGeom>
        </p:spPr>
        <p:txBody>
          <a:bodyPr wrap="square">
            <a:spAutoFit/>
          </a:bodyPr>
          <a:lstStyle/>
          <a:p>
            <a:pPr algn="just"/>
            <a:r>
              <a:rPr lang="fr-FR" sz="1200" b="1" dirty="0">
                <a:solidFill>
                  <a:srgbClr val="C00000"/>
                </a:solidFill>
                <a:latin typeface="Calibri" pitchFamily="34" charset="0"/>
                <a:cs typeface="Calibri" pitchFamily="34" charset="0"/>
                <a:hlinkClick r:id="rId58" action="ppaction://hlinksldjump"/>
              </a:rPr>
              <a:t>[TP VISUAL STUDIO CODE + PLATFORM IO</a:t>
            </a:r>
            <a:r>
              <a:rPr lang="fr-FR" sz="1200" b="1" dirty="0">
                <a:solidFill>
                  <a:srgbClr val="C00000"/>
                </a:solidFill>
                <a:latin typeface="Calibri" pitchFamily="34" charset="0"/>
                <a:cs typeface="Calibri" pitchFamily="34" charset="0"/>
              </a:rPr>
              <a:t>]</a:t>
            </a:r>
          </a:p>
        </p:txBody>
      </p:sp>
      <p:sp>
        <p:nvSpPr>
          <p:cNvPr id="79" name="ZoneTexte 78">
            <a:hlinkClick r:id="rId59" action="ppaction://hlinksldjump"/>
            <a:extLst>
              <a:ext uri="{FF2B5EF4-FFF2-40B4-BE49-F238E27FC236}">
                <a16:creationId xmlns:a16="http://schemas.microsoft.com/office/drawing/2014/main" id="{1E22C7A8-30A3-4CA1-AD65-9FA0BE5442B5}"/>
              </a:ext>
            </a:extLst>
          </p:cNvPr>
          <p:cNvSpPr txBox="1"/>
          <p:nvPr/>
        </p:nvSpPr>
        <p:spPr>
          <a:xfrm>
            <a:off x="6169304" y="476672"/>
            <a:ext cx="2623879" cy="276999"/>
          </a:xfrm>
          <a:prstGeom prst="rect">
            <a:avLst/>
          </a:prstGeom>
          <a:noFill/>
        </p:spPr>
        <p:txBody>
          <a:bodyPr wrap="square" rtlCol="0">
            <a:spAutoFit/>
          </a:bodyPr>
          <a:lstStyle/>
          <a:p>
            <a:r>
              <a:rPr lang="fr-FR" sz="1200" b="1" dirty="0">
                <a:solidFill>
                  <a:srgbClr val="0070C0"/>
                </a:solidFill>
                <a:latin typeface="Calibri" panose="020F0502020204030204" pitchFamily="34" charset="0"/>
                <a:cs typeface="Calibri" pitchFamily="34" charset="0"/>
              </a:rPr>
              <a:t>TP n°4A: SERIAL (</a:t>
            </a:r>
            <a:r>
              <a:rPr lang="fr-FR" sz="1200" b="1" dirty="0" err="1">
                <a:solidFill>
                  <a:srgbClr val="0070C0"/>
                </a:solidFill>
                <a:latin typeface="Calibri" panose="020F0502020204030204" pitchFamily="34" charset="0"/>
                <a:cs typeface="Calibri" pitchFamily="34" charset="0"/>
              </a:rPr>
              <a:t>Arduino</a:t>
            </a:r>
            <a:r>
              <a:rPr lang="fr-FR" sz="1200" b="1" dirty="0">
                <a:solidFill>
                  <a:srgbClr val="0070C0"/>
                </a:solidFill>
                <a:latin typeface="Calibri" panose="020F0502020204030204" pitchFamily="34" charset="0"/>
                <a:cs typeface="Calibri" pitchFamily="34" charset="0"/>
              </a:rPr>
              <a:t> =&gt; Python) </a:t>
            </a:r>
          </a:p>
        </p:txBody>
      </p:sp>
      <p:sp>
        <p:nvSpPr>
          <p:cNvPr id="85" name="ZoneTexte 84">
            <a:hlinkClick r:id="rId5" action="ppaction://hlinksldjump"/>
          </p:cNvPr>
          <p:cNvSpPr txBox="1"/>
          <p:nvPr/>
        </p:nvSpPr>
        <p:spPr>
          <a:xfrm>
            <a:off x="3772284" y="1025669"/>
            <a:ext cx="1159756" cy="276999"/>
          </a:xfrm>
          <a:prstGeom prst="rect">
            <a:avLst/>
          </a:prstGeom>
          <a:noFill/>
        </p:spPr>
        <p:txBody>
          <a:bodyPr wrap="square" rtlCol="0">
            <a:spAutoFit/>
          </a:bodyPr>
          <a:lstStyle/>
          <a:p>
            <a:r>
              <a:rPr lang="fr-FR" sz="1200" b="1" dirty="0">
                <a:solidFill>
                  <a:srgbClr val="0070C0"/>
                </a:solidFill>
                <a:latin typeface="Calibri" panose="020F0502020204030204" pitchFamily="34" charset="0"/>
                <a:cs typeface="Calibri" pitchFamily="34" charset="0"/>
              </a:rPr>
              <a:t>[ ]: FACULATIFS</a:t>
            </a:r>
          </a:p>
        </p:txBody>
      </p:sp>
      <p:sp>
        <p:nvSpPr>
          <p:cNvPr id="86" name="ZoneTexte 85">
            <a:hlinkClick r:id="rId60" action="ppaction://hlinksldjump"/>
            <a:extLst>
              <a:ext uri="{FF2B5EF4-FFF2-40B4-BE49-F238E27FC236}">
                <a16:creationId xmlns:a16="http://schemas.microsoft.com/office/drawing/2014/main" id="{0C8B3898-50DE-44A8-9931-EA084C4F9244}"/>
              </a:ext>
            </a:extLst>
          </p:cNvPr>
          <p:cNvSpPr txBox="1"/>
          <p:nvPr/>
        </p:nvSpPr>
        <p:spPr>
          <a:xfrm>
            <a:off x="6140056" y="1552029"/>
            <a:ext cx="2956083" cy="276999"/>
          </a:xfrm>
          <a:prstGeom prst="rect">
            <a:avLst/>
          </a:prstGeom>
          <a:noFill/>
        </p:spPr>
        <p:txBody>
          <a:bodyPr wrap="square" rtlCol="0">
            <a:spAutoFit/>
          </a:bodyPr>
          <a:lstStyle/>
          <a:p>
            <a:r>
              <a:rPr lang="fr-FR" sz="1200" b="1" dirty="0">
                <a:solidFill>
                  <a:srgbClr val="C00000"/>
                </a:solidFill>
                <a:latin typeface="Calibri" pitchFamily="34" charset="0"/>
                <a:cs typeface="Calibri" pitchFamily="34" charset="0"/>
              </a:rPr>
              <a:t>TP n°4G: SPI </a:t>
            </a:r>
            <a:r>
              <a:rPr lang="fr-FR" sz="1200" b="1" dirty="0" err="1">
                <a:solidFill>
                  <a:srgbClr val="C00000"/>
                </a:solidFill>
                <a:latin typeface="Calibri" pitchFamily="34" charset="0"/>
                <a:cs typeface="Calibri" pitchFamily="34" charset="0"/>
              </a:rPr>
              <a:t>Mystery</a:t>
            </a:r>
            <a:r>
              <a:rPr lang="fr-FR" sz="1200" b="1" dirty="0">
                <a:solidFill>
                  <a:srgbClr val="C00000"/>
                </a:solidFill>
                <a:latin typeface="Calibri" pitchFamily="34" charset="0"/>
                <a:cs typeface="Calibri" pitchFamily="34" charset="0"/>
              </a:rPr>
              <a:t> </a:t>
            </a:r>
            <a:r>
              <a:rPr lang="fr-FR" sz="1200" b="1" dirty="0" err="1">
                <a:solidFill>
                  <a:srgbClr val="C00000"/>
                </a:solidFill>
                <a:latin typeface="Calibri" pitchFamily="34" charset="0"/>
                <a:cs typeface="Calibri" pitchFamily="34" charset="0"/>
              </a:rPr>
              <a:t>device</a:t>
            </a:r>
            <a:r>
              <a:rPr lang="fr-FR" sz="1200" b="1" dirty="0">
                <a:solidFill>
                  <a:srgbClr val="C00000"/>
                </a:solidFill>
                <a:latin typeface="Calibri" pitchFamily="34" charset="0"/>
                <a:cs typeface="Calibri" pitchFamily="34" charset="0"/>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6512" y="3284984"/>
            <a:ext cx="9144000" cy="3046988"/>
          </a:xfrm>
          <a:prstGeom prst="rect">
            <a:avLst/>
          </a:prstGeom>
        </p:spPr>
        <p:txBody>
          <a:bodyPr wrap="square">
            <a:spAutoFit/>
          </a:bodyPr>
          <a:lstStyle/>
          <a:p>
            <a:pPr algn="just"/>
            <a:r>
              <a:rPr lang="en-US" sz="1600" b="1" dirty="0">
                <a:solidFill>
                  <a:srgbClr val="0070C0"/>
                </a:solidFill>
                <a:latin typeface="Calibri" pitchFamily="34" charset="0"/>
              </a:rPr>
              <a:t>HOW DOES DO?  Use the alias A0 (for the analog input 0), A1, etc... </a:t>
            </a:r>
          </a:p>
          <a:p>
            <a:pPr algn="just"/>
            <a:r>
              <a:rPr lang="en-US" sz="1600" b="1" dirty="0">
                <a:solidFill>
                  <a:srgbClr val="0070C0"/>
                </a:solidFill>
                <a:latin typeface="Calibri" pitchFamily="34" charset="0"/>
              </a:rPr>
              <a:t>For example, to use the pin A0 in digital output, the code looks like this: </a:t>
            </a:r>
          </a:p>
          <a:p>
            <a:pPr algn="just"/>
            <a:r>
              <a:rPr lang="en-US" sz="1600" b="1" dirty="0" err="1">
                <a:solidFill>
                  <a:srgbClr val="0070C0"/>
                </a:solidFill>
                <a:latin typeface="Calibri" pitchFamily="34" charset="0"/>
              </a:rPr>
              <a:t>pinMode</a:t>
            </a:r>
            <a:r>
              <a:rPr lang="en-US" sz="1600" b="1" dirty="0">
                <a:solidFill>
                  <a:srgbClr val="0070C0"/>
                </a:solidFill>
                <a:latin typeface="Calibri" pitchFamily="34" charset="0"/>
              </a:rPr>
              <a:t> (A0, OUTPUT); </a:t>
            </a:r>
          </a:p>
          <a:p>
            <a:pPr algn="just"/>
            <a:r>
              <a:rPr lang="en-US" sz="1600" b="1" dirty="0" err="1">
                <a:solidFill>
                  <a:srgbClr val="0070C0"/>
                </a:solidFill>
                <a:latin typeface="Calibri" pitchFamily="34" charset="0"/>
              </a:rPr>
              <a:t>digitalWrite</a:t>
            </a:r>
            <a:r>
              <a:rPr lang="en-US" sz="1600" b="1" dirty="0">
                <a:solidFill>
                  <a:srgbClr val="0070C0"/>
                </a:solidFill>
                <a:latin typeface="Calibri" pitchFamily="34" charset="0"/>
              </a:rPr>
              <a:t> (A0, HIGH); //put pullup on the analog pin 0 </a:t>
            </a:r>
          </a:p>
          <a:p>
            <a:pPr algn="just"/>
            <a:r>
              <a:rPr lang="en-US" sz="1600" b="1" dirty="0">
                <a:solidFill>
                  <a:srgbClr val="0070C0"/>
                </a:solidFill>
                <a:latin typeface="Calibri" pitchFamily="34" charset="0"/>
              </a:rPr>
              <a:t>pull-up resistance is then enabled </a:t>
            </a:r>
          </a:p>
          <a:p>
            <a:pPr algn="just"/>
            <a:endParaRPr lang="en-US" sz="1600" b="1" dirty="0">
              <a:solidFill>
                <a:srgbClr val="0070C0"/>
              </a:solidFill>
              <a:latin typeface="Calibri" pitchFamily="34" charset="0"/>
            </a:endParaRPr>
          </a:p>
          <a:p>
            <a:pPr algn="just"/>
            <a:r>
              <a:rPr lang="en-US" sz="1600" b="1" dirty="0">
                <a:solidFill>
                  <a:srgbClr val="0070C0"/>
                </a:solidFill>
                <a:latin typeface="Calibri" pitchFamily="34" charset="0"/>
              </a:rPr>
              <a:t>Attention: </a:t>
            </a:r>
          </a:p>
          <a:p>
            <a:pPr algn="just"/>
            <a:r>
              <a:rPr lang="en-US" sz="1600" b="1" dirty="0">
                <a:solidFill>
                  <a:srgbClr val="0070C0"/>
                </a:solidFill>
                <a:latin typeface="Calibri" pitchFamily="34" charset="0"/>
              </a:rPr>
              <a:t>1 - the other analog pins also have a pull-up resistance, which works like the digital pins. They are activated by the command: </a:t>
            </a:r>
          </a:p>
          <a:p>
            <a:pPr algn="just"/>
            <a:r>
              <a:rPr lang="en-US" sz="1600" b="1" dirty="0" err="1">
                <a:solidFill>
                  <a:srgbClr val="0070C0"/>
                </a:solidFill>
                <a:latin typeface="Calibri" pitchFamily="34" charset="0"/>
              </a:rPr>
              <a:t>digitalWrite</a:t>
            </a:r>
            <a:r>
              <a:rPr lang="en-US" sz="1600" b="1" dirty="0">
                <a:solidFill>
                  <a:srgbClr val="0070C0"/>
                </a:solidFill>
                <a:latin typeface="Calibri" pitchFamily="34" charset="0"/>
              </a:rPr>
              <a:t> (A0, HIGH); //pullup put on the analog pin 0 even if the PIN is declared as input. </a:t>
            </a:r>
          </a:p>
          <a:p>
            <a:pPr algn="just"/>
            <a:r>
              <a:rPr lang="en-US" sz="1600" b="1" dirty="0">
                <a:solidFill>
                  <a:srgbClr val="0070C0"/>
                </a:solidFill>
                <a:latin typeface="Calibri" pitchFamily="34" charset="0"/>
              </a:rPr>
              <a:t>2. activation of a pullup will affect the values reported by the </a:t>
            </a:r>
            <a:r>
              <a:rPr lang="en-US" sz="1600" b="1" dirty="0" err="1">
                <a:solidFill>
                  <a:srgbClr val="0070C0"/>
                </a:solidFill>
                <a:latin typeface="Calibri" pitchFamily="34" charset="0"/>
              </a:rPr>
              <a:t>analogRead</a:t>
            </a:r>
            <a:r>
              <a:rPr lang="en-US" sz="1600" b="1" dirty="0">
                <a:solidFill>
                  <a:srgbClr val="0070C0"/>
                </a:solidFill>
                <a:latin typeface="Calibri" pitchFamily="34" charset="0"/>
              </a:rPr>
              <a:t>() function, used on the C PORT of analog pines (ATTENTION).</a:t>
            </a:r>
            <a:endParaRPr lang="fr-FR" b="1" dirty="0">
              <a:solidFill>
                <a:srgbClr val="C00000"/>
              </a:solidFill>
              <a:latin typeface="Calibri" pitchFamily="34" charset="0"/>
            </a:endParaRPr>
          </a:p>
        </p:txBody>
      </p:sp>
      <p:sp>
        <p:nvSpPr>
          <p:cNvPr id="2" name="Titre 1"/>
          <p:cNvSpPr>
            <a:spLocks noGrp="1"/>
          </p:cNvSpPr>
          <p:nvPr>
            <p:ph type="title"/>
          </p:nvPr>
        </p:nvSpPr>
        <p:spPr/>
        <p:txBody>
          <a:bodyPr/>
          <a:lstStyle/>
          <a:p>
            <a:r>
              <a:rPr lang="en-US" dirty="0"/>
              <a:t>IF YOU NEED OTHER DIGITAL PINS</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30</a:t>
            </a:fld>
            <a:endParaRPr lang="fr-FR"/>
          </a:p>
        </p:txBody>
      </p:sp>
      <p:sp>
        <p:nvSpPr>
          <p:cNvPr id="4" name="Rectangle 3"/>
          <p:cNvSpPr/>
          <p:nvPr/>
        </p:nvSpPr>
        <p:spPr>
          <a:xfrm>
            <a:off x="0" y="1325086"/>
            <a:ext cx="4211960" cy="1323439"/>
          </a:xfrm>
          <a:prstGeom prst="rect">
            <a:avLst/>
          </a:prstGeom>
        </p:spPr>
        <p:txBody>
          <a:bodyPr wrap="square">
            <a:spAutoFit/>
          </a:bodyPr>
          <a:lstStyle/>
          <a:p>
            <a:pPr algn="just"/>
            <a:r>
              <a:rPr lang="en-US" sz="1600" b="1" dirty="0">
                <a:solidFill>
                  <a:srgbClr val="00B050"/>
                </a:solidFill>
                <a:latin typeface="Calibri" pitchFamily="34" charset="0"/>
              </a:rPr>
              <a:t>They have also all features of general use of the input/output (GPIO) </a:t>
            </a:r>
          </a:p>
          <a:p>
            <a:pPr marL="285750" indent="-285750" algn="just">
              <a:buFont typeface="Symbol" panose="05050102010706020507" pitchFamily="18" charset="2"/>
              <a:buChar char="Þ"/>
            </a:pPr>
            <a:r>
              <a:rPr lang="en-US" sz="1600" b="1" dirty="0">
                <a:solidFill>
                  <a:srgbClr val="00B050"/>
                </a:solidFill>
                <a:latin typeface="Calibri" pitchFamily="34" charset="0"/>
              </a:rPr>
              <a:t>the same pins digital (0-13). </a:t>
            </a:r>
          </a:p>
          <a:p>
            <a:pPr marL="285750" indent="-285750" algn="just">
              <a:buFont typeface="Symbol" panose="05050102010706020507" pitchFamily="18" charset="2"/>
              <a:buChar char="Þ"/>
            </a:pPr>
            <a:r>
              <a:rPr lang="en-US" sz="1600" b="1" dirty="0">
                <a:solidFill>
                  <a:srgbClr val="00B050"/>
                </a:solidFill>
                <a:latin typeface="Calibri" pitchFamily="34" charset="0"/>
              </a:rPr>
              <a:t>if a user needs more input/output digital pins: he can use the analog pins as GPIO.</a:t>
            </a:r>
            <a:endParaRPr lang="fr-FR" sz="1600" b="1" dirty="0">
              <a:solidFill>
                <a:srgbClr val="C00000"/>
              </a:solidFill>
              <a:latin typeface="Calibri" pitchFamily="34" charset="0"/>
            </a:endParaRPr>
          </a:p>
        </p:txBody>
      </p:sp>
      <p:grpSp>
        <p:nvGrpSpPr>
          <p:cNvPr id="5" name="Groupe 11"/>
          <p:cNvGrpSpPr/>
          <p:nvPr/>
        </p:nvGrpSpPr>
        <p:grpSpPr>
          <a:xfrm>
            <a:off x="4176464" y="1362060"/>
            <a:ext cx="4932040" cy="1778908"/>
            <a:chOff x="3340686" y="836712"/>
            <a:chExt cx="4932040" cy="1778908"/>
          </a:xfrm>
        </p:grpSpPr>
        <p:pic>
          <p:nvPicPr>
            <p:cNvPr id="9" name="Image 8" descr="Arduino_uno_Pinout (paysag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283968" y="908720"/>
              <a:ext cx="3988758" cy="1706900"/>
            </a:xfrm>
            <a:prstGeom prst="rect">
              <a:avLst/>
            </a:prstGeom>
          </p:spPr>
        </p:pic>
        <p:pic>
          <p:nvPicPr>
            <p:cNvPr id="10" name="Image 9" descr="Arduino_uno_Pinout (paysag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340686" y="836712"/>
              <a:ext cx="946150" cy="1771650"/>
            </a:xfrm>
            <a:prstGeom prst="rect">
              <a:avLst/>
            </a:prstGeom>
          </p:spPr>
        </p:pic>
        <p:sp>
          <p:nvSpPr>
            <p:cNvPr id="11" name="Rectangle à coins arrondis 10"/>
            <p:cNvSpPr/>
            <p:nvPr/>
          </p:nvSpPr>
          <p:spPr>
            <a:xfrm>
              <a:off x="6804248" y="980728"/>
              <a:ext cx="720080" cy="85663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13"/>
          <p:cNvSpPr/>
          <p:nvPr/>
        </p:nvSpPr>
        <p:spPr>
          <a:xfrm>
            <a:off x="0" y="548680"/>
            <a:ext cx="9144000" cy="584775"/>
          </a:xfrm>
          <a:prstGeom prst="rect">
            <a:avLst/>
          </a:prstGeom>
        </p:spPr>
        <p:txBody>
          <a:bodyPr wrap="square">
            <a:spAutoFit/>
          </a:bodyPr>
          <a:lstStyle/>
          <a:p>
            <a:r>
              <a:rPr lang="en-US" sz="1600" b="1" dirty="0">
                <a:solidFill>
                  <a:srgbClr val="0070C0"/>
                </a:solidFill>
                <a:latin typeface="Calibri" pitchFamily="34" charset="0"/>
              </a:rPr>
              <a:t>The </a:t>
            </a:r>
            <a:r>
              <a:rPr lang="en-US" sz="1600" b="1" dirty="0" err="1">
                <a:solidFill>
                  <a:srgbClr val="0070C0"/>
                </a:solidFill>
                <a:latin typeface="Calibri" pitchFamily="34" charset="0"/>
              </a:rPr>
              <a:t>ATmega</a:t>
            </a:r>
            <a:r>
              <a:rPr lang="en-US" sz="1600" b="1" dirty="0">
                <a:solidFill>
                  <a:srgbClr val="0070C0"/>
                </a:solidFill>
                <a:latin typeface="Calibri" pitchFamily="34" charset="0"/>
              </a:rPr>
              <a:t> of the Arduino has 6 channels analog-digital (A/D) (8 in CMS version), for 10-bit resolution while the main function of the analog pins is to read sensors  via analog INPUTS </a:t>
            </a:r>
            <a:endParaRPr lang="fr-FR" sz="1600" b="1" dirty="0">
              <a:latin typeface="Calibri" pitchFamily="34" charset="0"/>
            </a:endParaRPr>
          </a:p>
        </p:txBody>
      </p:sp>
      <p:pic>
        <p:nvPicPr>
          <p:cNvPr id="12" name="Image 11">
            <a:hlinkClick r:id="rId4" action="ppaction://hlinksldjump"/>
            <a:extLst>
              <a:ext uri="{FF2B5EF4-FFF2-40B4-BE49-F238E27FC236}">
                <a16:creationId xmlns:a16="http://schemas.microsoft.com/office/drawing/2014/main" id="{1F4A4701-46D8-46FA-85D7-D906C461704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D2B8C2-0C96-4470-BED3-D955891932CB}"/>
              </a:ext>
            </a:extLst>
          </p:cNvPr>
          <p:cNvSpPr>
            <a:spLocks noGrp="1"/>
          </p:cNvSpPr>
          <p:nvPr>
            <p:ph type="title"/>
          </p:nvPr>
        </p:nvSpPr>
        <p:spPr/>
        <p:txBody>
          <a:bodyPr/>
          <a:lstStyle/>
          <a:p>
            <a:r>
              <a:rPr lang="fr-FR" dirty="0"/>
              <a:t>VISUAL STUDIO CODE + PLATFORM IO + ARDUINO</a:t>
            </a:r>
          </a:p>
        </p:txBody>
      </p:sp>
      <p:sp>
        <p:nvSpPr>
          <p:cNvPr id="3" name="Espace réservé du numéro de diapositive 2">
            <a:extLst>
              <a:ext uri="{FF2B5EF4-FFF2-40B4-BE49-F238E27FC236}">
                <a16:creationId xmlns:a16="http://schemas.microsoft.com/office/drawing/2014/main" id="{C2136CA5-0D4D-4DD9-A8E8-995827D9CCF5}"/>
              </a:ext>
            </a:extLst>
          </p:cNvPr>
          <p:cNvSpPr>
            <a:spLocks noGrp="1"/>
          </p:cNvSpPr>
          <p:nvPr>
            <p:ph type="sldNum" sz="quarter" idx="12"/>
          </p:nvPr>
        </p:nvSpPr>
        <p:spPr/>
        <p:txBody>
          <a:bodyPr/>
          <a:lstStyle/>
          <a:p>
            <a:pPr>
              <a:defRPr/>
            </a:pPr>
            <a:fld id="{E652A8FB-8C76-45BB-8D82-93F8E151003C}" type="slidenum">
              <a:rPr lang="fr-FR" smtClean="0"/>
              <a:pPr>
                <a:defRPr/>
              </a:pPr>
              <a:t>300</a:t>
            </a:fld>
            <a:endParaRPr lang="fr-FR"/>
          </a:p>
        </p:txBody>
      </p:sp>
      <p:pic>
        <p:nvPicPr>
          <p:cNvPr id="5" name="Image 4">
            <a:extLst>
              <a:ext uri="{FF2B5EF4-FFF2-40B4-BE49-F238E27FC236}">
                <a16:creationId xmlns:a16="http://schemas.microsoft.com/office/drawing/2014/main" id="{00EE880E-4D8C-4FEB-A2BF-BA0868274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2" y="620688"/>
            <a:ext cx="7074040" cy="3894294"/>
          </a:xfrm>
          <a:prstGeom prst="rect">
            <a:avLst/>
          </a:prstGeom>
        </p:spPr>
      </p:pic>
      <p:sp>
        <p:nvSpPr>
          <p:cNvPr id="7" name="ZoneTexte 6">
            <a:extLst>
              <a:ext uri="{FF2B5EF4-FFF2-40B4-BE49-F238E27FC236}">
                <a16:creationId xmlns:a16="http://schemas.microsoft.com/office/drawing/2014/main" id="{97521014-B4DB-4CA5-8CC8-0D52AC9E8F9A}"/>
              </a:ext>
            </a:extLst>
          </p:cNvPr>
          <p:cNvSpPr txBox="1"/>
          <p:nvPr/>
        </p:nvSpPr>
        <p:spPr>
          <a:xfrm>
            <a:off x="13232" y="4743397"/>
            <a:ext cx="9113610" cy="1815882"/>
          </a:xfrm>
          <a:prstGeom prst="rect">
            <a:avLst/>
          </a:prstGeom>
          <a:noFill/>
        </p:spPr>
        <p:txBody>
          <a:bodyPr wrap="square">
            <a:spAutoFit/>
          </a:bodyPr>
          <a:lstStyle/>
          <a:p>
            <a:r>
              <a:rPr lang="fr-FR" sz="1600" dirty="0">
                <a:latin typeface="+mn-lt"/>
              </a:rPr>
              <a:t>Vous allez installer: </a:t>
            </a:r>
          </a:p>
          <a:p>
            <a:r>
              <a:rPr lang="fr-FR" sz="1600" b="1" dirty="0" err="1">
                <a:effectLst/>
                <a:latin typeface="+mn-lt"/>
              </a:rPr>
              <a:t>VsCode</a:t>
            </a:r>
            <a:r>
              <a:rPr lang="fr-FR" sz="1600" b="1" dirty="0">
                <a:effectLst/>
                <a:latin typeface="+mn-lt"/>
              </a:rPr>
              <a:t> -  </a:t>
            </a:r>
            <a:r>
              <a:rPr lang="fr-FR" sz="1600" b="1" dirty="0">
                <a:latin typeface="+mn-lt"/>
              </a:rPr>
              <a:t>+ </a:t>
            </a:r>
            <a:r>
              <a:rPr lang="fr-FR" sz="1600" b="1" dirty="0" err="1">
                <a:latin typeface="+mn-lt"/>
              </a:rPr>
              <a:t>PlatformIO</a:t>
            </a:r>
            <a:r>
              <a:rPr lang="fr-FR" sz="1600" b="1" dirty="0">
                <a:latin typeface="+mn-lt"/>
              </a:rPr>
              <a:t> (</a:t>
            </a:r>
            <a:r>
              <a:rPr lang="fr-FR" sz="1600" dirty="0">
                <a:latin typeface="+mn-lt"/>
              </a:rPr>
              <a:t>écosystème de développement pour les microcontrôleurs - Open source, </a:t>
            </a:r>
            <a:r>
              <a:rPr lang="fr-FR" sz="1600" dirty="0" err="1">
                <a:latin typeface="+mn-lt"/>
              </a:rPr>
              <a:t>multiplate-forme</a:t>
            </a:r>
            <a:r>
              <a:rPr lang="fr-FR" sz="1600" dirty="0">
                <a:latin typeface="+mn-lt"/>
              </a:rPr>
              <a:t>, </a:t>
            </a:r>
            <a:r>
              <a:rPr lang="fr-FR" sz="1600" b="1" dirty="0">
                <a:effectLst/>
                <a:latin typeface="+mn-lt"/>
              </a:rPr>
              <a:t>gratuit</a:t>
            </a:r>
            <a:r>
              <a:rPr lang="fr-FR" sz="1600" dirty="0">
                <a:latin typeface="+mn-lt"/>
              </a:rPr>
              <a:t>, facile à prendre en main) </a:t>
            </a:r>
          </a:p>
          <a:p>
            <a:r>
              <a:rPr lang="fr-FR" sz="1600" dirty="0">
                <a:latin typeface="+mn-lt"/>
              </a:rPr>
              <a:t>Documentations sur </a:t>
            </a:r>
            <a:r>
              <a:rPr lang="fr-FR" sz="1600" b="1" dirty="0" err="1">
                <a:latin typeface="+mn-lt"/>
              </a:rPr>
              <a:t>PlatformIO</a:t>
            </a:r>
            <a:endParaRPr lang="fr-FR" sz="1600" dirty="0">
              <a:latin typeface="+mn-lt"/>
            </a:endParaRPr>
          </a:p>
          <a:p>
            <a:r>
              <a:rPr lang="fr-FR" sz="1600" b="1" dirty="0">
                <a:effectLst/>
                <a:latin typeface="+mn-lt"/>
                <a:hlinkClick r:id="rId3"/>
              </a:rPr>
              <a:t>https://platformio.org/</a:t>
            </a:r>
            <a:endParaRPr lang="fr-FR" sz="1600" dirty="0">
              <a:effectLst/>
              <a:latin typeface="+mn-lt"/>
            </a:endParaRPr>
          </a:p>
          <a:p>
            <a:r>
              <a:rPr lang="fr-FR" sz="1600" b="1" dirty="0">
                <a:effectLst/>
                <a:latin typeface="+mn-lt"/>
                <a:hlinkClick r:id="rId4"/>
              </a:rPr>
              <a:t>https://docs.platformio.org/en/latest/</a:t>
            </a:r>
            <a:endParaRPr lang="fr-FR" sz="1600" dirty="0">
              <a:effectLst/>
              <a:latin typeface="+mn-lt"/>
            </a:endParaRPr>
          </a:p>
          <a:p>
            <a:r>
              <a:rPr lang="fr-FR" sz="1600" b="1" dirty="0">
                <a:effectLst/>
                <a:latin typeface="+mn-lt"/>
                <a:hlinkClick r:id="rId5"/>
              </a:rPr>
              <a:t>https://fr.wikipedia.org/wiki/GitHub</a:t>
            </a:r>
            <a:endParaRPr lang="fr-FR" sz="1600" dirty="0">
              <a:effectLst/>
              <a:latin typeface="+mn-lt"/>
            </a:endParaRPr>
          </a:p>
        </p:txBody>
      </p:sp>
      <p:pic>
        <p:nvPicPr>
          <p:cNvPr id="9" name="Image 8">
            <a:extLst>
              <a:ext uri="{FF2B5EF4-FFF2-40B4-BE49-F238E27FC236}">
                <a16:creationId xmlns:a16="http://schemas.microsoft.com/office/drawing/2014/main" id="{4FC1025E-C715-40BA-99CA-FD0164A22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839" y="620688"/>
            <a:ext cx="1991003" cy="2010056"/>
          </a:xfrm>
          <a:prstGeom prst="rect">
            <a:avLst/>
          </a:prstGeom>
        </p:spPr>
      </p:pic>
      <p:pic>
        <p:nvPicPr>
          <p:cNvPr id="10" name="Image 9">
            <a:hlinkClick r:id="rId7" action="ppaction://hlinksldjump"/>
            <a:extLst>
              <a:ext uri="{FF2B5EF4-FFF2-40B4-BE49-F238E27FC236}">
                <a16:creationId xmlns:a16="http://schemas.microsoft.com/office/drawing/2014/main" id="{79FD2859-4A15-4204-9955-2C765F2EBA55}"/>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05990627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2A2995-1946-4B29-AC55-C61B2E8DC63E}"/>
              </a:ext>
            </a:extLst>
          </p:cNvPr>
          <p:cNvSpPr>
            <a:spLocks noGrp="1"/>
          </p:cNvSpPr>
          <p:nvPr>
            <p:ph type="title"/>
          </p:nvPr>
        </p:nvSpPr>
        <p:spPr/>
        <p:txBody>
          <a:bodyPr/>
          <a:lstStyle/>
          <a:p>
            <a:r>
              <a:rPr lang="fr-FR" dirty="0"/>
              <a:t>INSTALLATION PLATFORM IO</a:t>
            </a:r>
          </a:p>
        </p:txBody>
      </p:sp>
      <p:sp>
        <p:nvSpPr>
          <p:cNvPr id="3" name="Espace réservé du numéro de diapositive 2">
            <a:extLst>
              <a:ext uri="{FF2B5EF4-FFF2-40B4-BE49-F238E27FC236}">
                <a16:creationId xmlns:a16="http://schemas.microsoft.com/office/drawing/2014/main" id="{3F662146-99B8-438A-A4C6-8C825EB28302}"/>
              </a:ext>
            </a:extLst>
          </p:cNvPr>
          <p:cNvSpPr>
            <a:spLocks noGrp="1"/>
          </p:cNvSpPr>
          <p:nvPr>
            <p:ph type="sldNum" sz="quarter" idx="12"/>
          </p:nvPr>
        </p:nvSpPr>
        <p:spPr/>
        <p:txBody>
          <a:bodyPr/>
          <a:lstStyle/>
          <a:p>
            <a:pPr>
              <a:defRPr/>
            </a:pPr>
            <a:fld id="{E652A8FB-8C76-45BB-8D82-93F8E151003C}" type="slidenum">
              <a:rPr lang="fr-FR" smtClean="0"/>
              <a:pPr>
                <a:defRPr/>
              </a:pPr>
              <a:t>301</a:t>
            </a:fld>
            <a:endParaRPr lang="fr-FR"/>
          </a:p>
        </p:txBody>
      </p:sp>
      <p:pic>
        <p:nvPicPr>
          <p:cNvPr id="5" name="Image 4">
            <a:extLst>
              <a:ext uri="{FF2B5EF4-FFF2-40B4-BE49-F238E27FC236}">
                <a16:creationId xmlns:a16="http://schemas.microsoft.com/office/drawing/2014/main" id="{5D49058E-6F6B-46A1-8C52-82BEB80A5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9" y="493206"/>
            <a:ext cx="4617784" cy="2171168"/>
          </a:xfrm>
          <a:prstGeom prst="rect">
            <a:avLst/>
          </a:prstGeom>
        </p:spPr>
      </p:pic>
      <p:pic>
        <p:nvPicPr>
          <p:cNvPr id="7" name="Image 6">
            <a:extLst>
              <a:ext uri="{FF2B5EF4-FFF2-40B4-BE49-F238E27FC236}">
                <a16:creationId xmlns:a16="http://schemas.microsoft.com/office/drawing/2014/main" id="{6E31782B-90D9-4594-B46F-0DC48C4B2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722309"/>
            <a:ext cx="7355394" cy="4908584"/>
          </a:xfrm>
          <a:prstGeom prst="rect">
            <a:avLst/>
          </a:prstGeom>
        </p:spPr>
      </p:pic>
      <p:sp>
        <p:nvSpPr>
          <p:cNvPr id="9" name="ZoneTexte 8">
            <a:extLst>
              <a:ext uri="{FF2B5EF4-FFF2-40B4-BE49-F238E27FC236}">
                <a16:creationId xmlns:a16="http://schemas.microsoft.com/office/drawing/2014/main" id="{0FA944D3-44FF-4263-A5CB-4E6992F43C2F}"/>
              </a:ext>
            </a:extLst>
          </p:cNvPr>
          <p:cNvSpPr txBox="1"/>
          <p:nvPr/>
        </p:nvSpPr>
        <p:spPr>
          <a:xfrm>
            <a:off x="4932040" y="653679"/>
            <a:ext cx="4597120" cy="954107"/>
          </a:xfrm>
          <a:prstGeom prst="rect">
            <a:avLst/>
          </a:prstGeom>
          <a:noFill/>
        </p:spPr>
        <p:txBody>
          <a:bodyPr wrap="square">
            <a:spAutoFit/>
          </a:bodyPr>
          <a:lstStyle/>
          <a:p>
            <a:r>
              <a:rPr lang="fr-FR" dirty="0">
                <a:latin typeface="+mn-lt"/>
              </a:rPr>
              <a:t>Installation de </a:t>
            </a:r>
            <a:r>
              <a:rPr lang="fr-FR" b="1" dirty="0" err="1">
                <a:latin typeface="+mn-lt"/>
              </a:rPr>
              <a:t>PlatformIO</a:t>
            </a:r>
            <a:r>
              <a:rPr lang="fr-FR" b="1" dirty="0">
                <a:latin typeface="+mn-lt"/>
              </a:rPr>
              <a:t> </a:t>
            </a:r>
            <a:r>
              <a:rPr lang="fr-FR" dirty="0">
                <a:latin typeface="+mn-lt"/>
              </a:rPr>
              <a:t>sur </a:t>
            </a:r>
            <a:r>
              <a:rPr lang="fr-FR" b="1" dirty="0" err="1">
                <a:latin typeface="+mn-lt"/>
              </a:rPr>
              <a:t>VsCode</a:t>
            </a:r>
            <a:endParaRPr lang="fr-FR" dirty="0">
              <a:latin typeface="+mn-lt"/>
            </a:endParaRPr>
          </a:p>
          <a:p>
            <a:r>
              <a:rPr lang="fr-FR" dirty="0">
                <a:effectLst/>
                <a:latin typeface="+mn-lt"/>
              </a:rPr>
              <a:t>Cliquer sur l'icône </a:t>
            </a:r>
            <a:r>
              <a:rPr lang="fr-FR" b="1" dirty="0">
                <a:effectLst/>
                <a:latin typeface="+mn-lt"/>
              </a:rPr>
              <a:t>"Extensions"</a:t>
            </a:r>
            <a:br>
              <a:rPr lang="fr-FR" dirty="0">
                <a:effectLst/>
                <a:latin typeface="+mn-lt"/>
              </a:rPr>
            </a:br>
            <a:r>
              <a:rPr lang="fr-FR" dirty="0">
                <a:effectLst/>
                <a:latin typeface="+mn-lt"/>
              </a:rPr>
              <a:t>Rechercher </a:t>
            </a:r>
            <a:r>
              <a:rPr lang="fr-FR" b="1" dirty="0">
                <a:effectLst/>
                <a:latin typeface="+mn-lt"/>
              </a:rPr>
              <a:t>"</a:t>
            </a:r>
            <a:r>
              <a:rPr lang="fr-FR" b="1" dirty="0" err="1">
                <a:effectLst/>
                <a:latin typeface="+mn-lt"/>
              </a:rPr>
              <a:t>PlatformIO</a:t>
            </a:r>
            <a:r>
              <a:rPr lang="fr-FR" b="1" dirty="0">
                <a:effectLst/>
                <a:latin typeface="+mn-lt"/>
              </a:rPr>
              <a:t>"</a:t>
            </a:r>
            <a:br>
              <a:rPr lang="fr-FR" dirty="0">
                <a:effectLst/>
                <a:latin typeface="+mn-lt"/>
              </a:rPr>
            </a:br>
            <a:r>
              <a:rPr lang="fr-FR" dirty="0">
                <a:effectLst/>
                <a:latin typeface="+mn-lt"/>
              </a:rPr>
              <a:t>Cliquer sur</a:t>
            </a:r>
            <a:r>
              <a:rPr lang="fr-FR" b="1" dirty="0">
                <a:effectLst/>
                <a:latin typeface="+mn-lt"/>
              </a:rPr>
              <a:t> [Install]</a:t>
            </a:r>
            <a:endParaRPr lang="fr-FR" dirty="0">
              <a:effectLst/>
              <a:latin typeface="+mn-lt"/>
            </a:endParaRPr>
          </a:p>
        </p:txBody>
      </p:sp>
      <p:pic>
        <p:nvPicPr>
          <p:cNvPr id="10" name="Image 9">
            <a:hlinkClick r:id="rId4" action="ppaction://hlinksldjump"/>
            <a:extLst>
              <a:ext uri="{FF2B5EF4-FFF2-40B4-BE49-F238E27FC236}">
                <a16:creationId xmlns:a16="http://schemas.microsoft.com/office/drawing/2014/main" id="{D6AF6BCD-73AE-4771-A8FB-BD6BAB11870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8046418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868C5-E871-437C-A9D8-3C072877AAFB}"/>
              </a:ext>
            </a:extLst>
          </p:cNvPr>
          <p:cNvSpPr>
            <a:spLocks noGrp="1"/>
          </p:cNvSpPr>
          <p:nvPr>
            <p:ph type="title"/>
          </p:nvPr>
        </p:nvSpPr>
        <p:spPr/>
        <p:txBody>
          <a:bodyPr/>
          <a:lstStyle/>
          <a:p>
            <a:r>
              <a:rPr lang="fr-FR" dirty="0"/>
              <a:t>INTEFACE DE BIENVENUE PLATFORM IO</a:t>
            </a:r>
          </a:p>
        </p:txBody>
      </p:sp>
      <p:sp>
        <p:nvSpPr>
          <p:cNvPr id="3" name="Espace réservé du numéro de diapositive 2">
            <a:extLst>
              <a:ext uri="{FF2B5EF4-FFF2-40B4-BE49-F238E27FC236}">
                <a16:creationId xmlns:a16="http://schemas.microsoft.com/office/drawing/2014/main" id="{310AE483-0D27-4A97-B4FC-90AD3AA83174}"/>
              </a:ext>
            </a:extLst>
          </p:cNvPr>
          <p:cNvSpPr>
            <a:spLocks noGrp="1"/>
          </p:cNvSpPr>
          <p:nvPr>
            <p:ph type="sldNum" sz="quarter" idx="12"/>
          </p:nvPr>
        </p:nvSpPr>
        <p:spPr/>
        <p:txBody>
          <a:bodyPr/>
          <a:lstStyle/>
          <a:p>
            <a:pPr>
              <a:defRPr/>
            </a:pPr>
            <a:fld id="{E652A8FB-8C76-45BB-8D82-93F8E151003C}" type="slidenum">
              <a:rPr lang="fr-FR" smtClean="0"/>
              <a:pPr>
                <a:defRPr/>
              </a:pPr>
              <a:t>302</a:t>
            </a:fld>
            <a:endParaRPr lang="fr-FR"/>
          </a:p>
        </p:txBody>
      </p:sp>
      <p:sp>
        <p:nvSpPr>
          <p:cNvPr id="6" name="Rectangle 1">
            <a:extLst>
              <a:ext uri="{FF2B5EF4-FFF2-40B4-BE49-F238E27FC236}">
                <a16:creationId xmlns:a16="http://schemas.microsoft.com/office/drawing/2014/main" id="{26B7817B-216C-4560-87B2-D286626E45FE}"/>
              </a:ext>
            </a:extLst>
          </p:cNvPr>
          <p:cNvSpPr>
            <a:spLocks noChangeArrowheads="1"/>
          </p:cNvSpPr>
          <p:nvPr/>
        </p:nvSpPr>
        <p:spPr bwMode="auto">
          <a:xfrm>
            <a:off x="0" y="492377"/>
            <a:ext cx="652120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mn-lt"/>
              </a:rPr>
              <a:t>Lorsque </a:t>
            </a:r>
            <a:r>
              <a:rPr kumimoji="0" lang="fr-FR" altLang="fr-FR" sz="1800" b="1" i="0" u="none" strike="noStrike" cap="none" normalizeH="0" baseline="0" dirty="0" err="1">
                <a:ln>
                  <a:noFill/>
                </a:ln>
                <a:solidFill>
                  <a:schemeClr val="tx1"/>
                </a:solidFill>
                <a:effectLst/>
                <a:latin typeface="+mn-lt"/>
              </a:rPr>
              <a:t>PlatformIO</a:t>
            </a:r>
            <a:r>
              <a:rPr kumimoji="0" lang="fr-FR" altLang="fr-FR" sz="1800" b="1" i="0" u="none" strike="noStrike" cap="none" normalizeH="0" baseline="0" dirty="0">
                <a:ln>
                  <a:noFill/>
                </a:ln>
                <a:solidFill>
                  <a:schemeClr val="tx1"/>
                </a:solidFill>
                <a:effectLst/>
                <a:latin typeface="+mn-lt"/>
              </a:rPr>
              <a:t> </a:t>
            </a:r>
            <a:r>
              <a:rPr kumimoji="0" lang="fr-FR" altLang="fr-FR" sz="1800" b="0" i="0" u="none" strike="noStrike" cap="none" normalizeH="0" baseline="0" dirty="0">
                <a:ln>
                  <a:noFill/>
                </a:ln>
                <a:solidFill>
                  <a:schemeClr val="tx1"/>
                </a:solidFill>
                <a:effectLst/>
                <a:latin typeface="+mn-lt"/>
              </a:rPr>
              <a:t>est installé, l'interface de </a:t>
            </a:r>
            <a:r>
              <a:rPr kumimoji="0" lang="fr-FR" altLang="fr-FR" sz="1800" b="1" i="0" u="none" strike="noStrike" cap="none" normalizeH="0" baseline="0" dirty="0">
                <a:ln>
                  <a:noFill/>
                </a:ln>
                <a:solidFill>
                  <a:schemeClr val="tx1"/>
                </a:solidFill>
                <a:effectLst/>
                <a:latin typeface="+mn-lt"/>
              </a:rPr>
              <a:t>"Bienvenue"</a:t>
            </a:r>
            <a:r>
              <a:rPr kumimoji="0" lang="fr-FR" altLang="fr-FR" sz="1800" b="0" i="0" u="none" strike="noStrike" cap="none" normalizeH="0" baseline="0" dirty="0">
                <a:ln>
                  <a:noFill/>
                </a:ln>
                <a:solidFill>
                  <a:schemeClr val="tx1"/>
                </a:solidFill>
                <a:effectLst/>
                <a:latin typeface="+mn-lt"/>
              </a:rPr>
              <a:t> s'affiche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mn-lt"/>
              </a:rPr>
              <a:t>Si vous avez fermé l'interface de </a:t>
            </a:r>
            <a:r>
              <a:rPr kumimoji="0" lang="fr-FR" altLang="fr-FR" sz="1800" b="1" i="0" u="none" strike="noStrike" cap="none" normalizeH="0" baseline="0" dirty="0" err="1">
                <a:ln>
                  <a:noFill/>
                </a:ln>
                <a:solidFill>
                  <a:schemeClr val="tx1"/>
                </a:solidFill>
                <a:effectLst/>
                <a:latin typeface="+mn-lt"/>
              </a:rPr>
              <a:t>PlatformIO</a:t>
            </a:r>
            <a:r>
              <a:rPr kumimoji="0" lang="fr-FR" altLang="fr-FR" sz="1800" b="0" i="0" u="none" strike="noStrike" cap="none" normalizeH="0" baseline="0" dirty="0">
                <a:ln>
                  <a:noFill/>
                </a:ln>
                <a:solidFill>
                  <a:schemeClr val="tx1"/>
                </a:solidFill>
                <a:effectLst/>
                <a:latin typeface="+mn-lt"/>
              </a:rPr>
              <a:t>, vous pouvez la </a:t>
            </a:r>
            <a:r>
              <a:rPr kumimoji="0" lang="fr-FR" altLang="fr-FR" sz="1800" b="0" i="0" u="none" strike="noStrike" cap="none" normalizeH="0" baseline="0" dirty="0" err="1">
                <a:ln>
                  <a:noFill/>
                </a:ln>
                <a:solidFill>
                  <a:schemeClr val="tx1"/>
                </a:solidFill>
                <a:effectLst/>
                <a:latin typeface="+mn-lt"/>
              </a:rPr>
              <a:t>ré-ouvrir</a:t>
            </a:r>
            <a:endParaRPr kumimoji="0" lang="fr-FR" altLang="fr-FR"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mn-lt"/>
              </a:rPr>
              <a:t>Cliquer sur l'icône de </a:t>
            </a:r>
            <a:r>
              <a:rPr kumimoji="0" lang="fr-FR" altLang="fr-FR" sz="1800" b="1" i="0" u="none" strike="noStrike" cap="none" normalizeH="0" baseline="0" dirty="0" err="1">
                <a:ln>
                  <a:noFill/>
                </a:ln>
                <a:solidFill>
                  <a:schemeClr val="tx1"/>
                </a:solidFill>
                <a:effectLst/>
                <a:latin typeface="+mn-lt"/>
              </a:rPr>
              <a:t>PlatformIO</a:t>
            </a:r>
            <a:r>
              <a:rPr kumimoji="0" lang="fr-FR" altLang="fr-FR" sz="1800" b="1" i="0" u="none" strike="noStrike" cap="none" normalizeH="0" baseline="0" dirty="0">
                <a:ln>
                  <a:noFill/>
                </a:ln>
                <a:solidFill>
                  <a:schemeClr val="tx1"/>
                </a:solidFill>
                <a:effectLst/>
                <a:latin typeface="+mn-lt"/>
              </a:rPr>
              <a:t> </a:t>
            </a:r>
            <a:r>
              <a:rPr kumimoji="0" lang="fr-FR" altLang="fr-FR" sz="1800" b="0" i="0" u="none" strike="noStrike" cap="none" normalizeH="0" baseline="0" dirty="0">
                <a:ln>
                  <a:noFill/>
                </a:ln>
                <a:solidFill>
                  <a:schemeClr val="tx1"/>
                </a:solidFill>
                <a:effectLst/>
                <a:latin typeface="+mn-lt"/>
              </a:rPr>
              <a:t>dans la barre latérale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mn-lt"/>
              </a:rPr>
              <a:t>Puis </a:t>
            </a:r>
            <a:r>
              <a:rPr kumimoji="0" lang="fr-FR" altLang="fr-FR" sz="1800" b="1" i="0" u="none" strike="noStrike" cap="none" normalizeH="0" baseline="0" dirty="0">
                <a:ln>
                  <a:noFill/>
                </a:ln>
                <a:solidFill>
                  <a:schemeClr val="tx1"/>
                </a:solidFill>
                <a:effectLst/>
                <a:latin typeface="+mn-lt"/>
              </a:rPr>
              <a:t>PIO Home / Open</a:t>
            </a:r>
            <a:endParaRPr kumimoji="0" lang="fr-FR" altLang="fr-FR" sz="1800" b="0" i="0" u="none" strike="noStrike" cap="none" normalizeH="0" baseline="0" dirty="0">
              <a:ln>
                <a:noFill/>
              </a:ln>
              <a:solidFill>
                <a:schemeClr val="tx1"/>
              </a:solidFill>
              <a:effectLst/>
              <a:latin typeface="+mn-lt"/>
            </a:endParaRPr>
          </a:p>
        </p:txBody>
      </p:sp>
      <p:pic>
        <p:nvPicPr>
          <p:cNvPr id="4098" name="Picture 2" descr="platformio-open">
            <a:hlinkClick r:id="rId2"/>
            <a:extLst>
              <a:ext uri="{FF2B5EF4-FFF2-40B4-BE49-F238E27FC236}">
                <a16:creationId xmlns:a16="http://schemas.microsoft.com/office/drawing/2014/main" id="{00576E84-B550-418A-A5F7-AE605F8BC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504" y="620687"/>
            <a:ext cx="2384992" cy="572398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E8D92E14-5138-4140-9089-17A96936E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914795"/>
            <a:ext cx="5734841" cy="4450828"/>
          </a:xfrm>
          <a:prstGeom prst="rect">
            <a:avLst/>
          </a:prstGeom>
        </p:spPr>
      </p:pic>
      <p:pic>
        <p:nvPicPr>
          <p:cNvPr id="9" name="Image 8">
            <a:hlinkClick r:id="rId5" action="ppaction://hlinksldjump"/>
            <a:extLst>
              <a:ext uri="{FF2B5EF4-FFF2-40B4-BE49-F238E27FC236}">
                <a16:creationId xmlns:a16="http://schemas.microsoft.com/office/drawing/2014/main" id="{D3FB37CC-7F49-4106-B4AC-D2945448CEE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9796842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993826-DC37-4143-A8F2-72B16C8B3723}"/>
              </a:ext>
            </a:extLst>
          </p:cNvPr>
          <p:cNvSpPr>
            <a:spLocks noGrp="1"/>
          </p:cNvSpPr>
          <p:nvPr>
            <p:ph type="title"/>
          </p:nvPr>
        </p:nvSpPr>
        <p:spPr/>
        <p:txBody>
          <a:bodyPr/>
          <a:lstStyle/>
          <a:p>
            <a:r>
              <a:rPr lang="fr-FR" dirty="0"/>
              <a:t>BARRE D’ETAT : PLATFORM IO</a:t>
            </a:r>
          </a:p>
        </p:txBody>
      </p:sp>
      <p:sp>
        <p:nvSpPr>
          <p:cNvPr id="3" name="Espace réservé du numéro de diapositive 2">
            <a:extLst>
              <a:ext uri="{FF2B5EF4-FFF2-40B4-BE49-F238E27FC236}">
                <a16:creationId xmlns:a16="http://schemas.microsoft.com/office/drawing/2014/main" id="{1978F400-E694-4CDA-9BFA-C8CF5BE6F09A}"/>
              </a:ext>
            </a:extLst>
          </p:cNvPr>
          <p:cNvSpPr>
            <a:spLocks noGrp="1"/>
          </p:cNvSpPr>
          <p:nvPr>
            <p:ph type="sldNum" sz="quarter" idx="12"/>
          </p:nvPr>
        </p:nvSpPr>
        <p:spPr/>
        <p:txBody>
          <a:bodyPr/>
          <a:lstStyle/>
          <a:p>
            <a:pPr>
              <a:defRPr/>
            </a:pPr>
            <a:fld id="{E652A8FB-8C76-45BB-8D82-93F8E151003C}" type="slidenum">
              <a:rPr lang="fr-FR" smtClean="0"/>
              <a:pPr>
                <a:defRPr/>
              </a:pPr>
              <a:t>303</a:t>
            </a:fld>
            <a:endParaRPr lang="fr-FR"/>
          </a:p>
        </p:txBody>
      </p:sp>
      <p:sp>
        <p:nvSpPr>
          <p:cNvPr id="7" name="ZoneTexte 6">
            <a:extLst>
              <a:ext uri="{FF2B5EF4-FFF2-40B4-BE49-F238E27FC236}">
                <a16:creationId xmlns:a16="http://schemas.microsoft.com/office/drawing/2014/main" id="{9E7932AA-8B38-4CAE-B161-624D45A9CE93}"/>
              </a:ext>
            </a:extLst>
          </p:cNvPr>
          <p:cNvSpPr txBox="1"/>
          <p:nvPr/>
        </p:nvSpPr>
        <p:spPr>
          <a:xfrm>
            <a:off x="259768" y="1484784"/>
            <a:ext cx="8384436" cy="4247317"/>
          </a:xfrm>
          <a:prstGeom prst="rect">
            <a:avLst/>
          </a:prstGeom>
          <a:noFill/>
        </p:spPr>
        <p:txBody>
          <a:bodyPr wrap="square">
            <a:spAutoFit/>
          </a:bodyPr>
          <a:lstStyle/>
          <a:p>
            <a:r>
              <a:rPr lang="fr-FR" sz="1800" dirty="0">
                <a:latin typeface="+mn-lt"/>
              </a:rPr>
              <a:t>BARRE D’ETAT : de gauche à droite ....</a:t>
            </a:r>
          </a:p>
          <a:p>
            <a:r>
              <a:rPr lang="fr-FR" sz="1800" dirty="0">
                <a:latin typeface="+mn-lt"/>
              </a:rPr>
              <a:t>Le </a:t>
            </a:r>
            <a:r>
              <a:rPr lang="fr-FR" sz="1800" b="1" dirty="0">
                <a:latin typeface="+mn-lt"/>
              </a:rPr>
              <a:t>"X dans un rond - x erreur(s)"</a:t>
            </a:r>
            <a:r>
              <a:rPr lang="fr-FR" sz="1800" dirty="0">
                <a:latin typeface="+mn-lt"/>
              </a:rPr>
              <a:t> indique le nombre d'erreur dans l'écriture du code</a:t>
            </a:r>
          </a:p>
          <a:p>
            <a:r>
              <a:rPr lang="fr-FR" sz="1800" dirty="0">
                <a:latin typeface="+mn-lt"/>
              </a:rPr>
              <a:t>Le </a:t>
            </a:r>
            <a:r>
              <a:rPr lang="fr-FR" sz="1800" b="1" dirty="0">
                <a:latin typeface="+mn-lt"/>
              </a:rPr>
              <a:t>"! dans un triangle - x erreur(s)" </a:t>
            </a:r>
            <a:r>
              <a:rPr lang="fr-FR" sz="1800" dirty="0">
                <a:latin typeface="+mn-lt"/>
              </a:rPr>
              <a:t>indique le nombre d'erreur </a:t>
            </a:r>
          </a:p>
          <a:p>
            <a:r>
              <a:rPr lang="fr-FR" sz="1800" dirty="0">
                <a:latin typeface="+mn-lt"/>
              </a:rPr>
              <a:t>Les</a:t>
            </a:r>
            <a:r>
              <a:rPr lang="fr-FR" sz="1800" b="1" dirty="0">
                <a:latin typeface="+mn-lt"/>
              </a:rPr>
              <a:t> "Deux outils en croix avec le chiffre - x"</a:t>
            </a:r>
            <a:r>
              <a:rPr lang="fr-FR" sz="1800" dirty="0">
                <a:latin typeface="+mn-lt"/>
              </a:rPr>
              <a:t> indique le nombre de tache en fonctionnement</a:t>
            </a:r>
          </a:p>
          <a:p>
            <a:r>
              <a:rPr lang="fr-FR" sz="1800" dirty="0">
                <a:latin typeface="+mn-lt"/>
              </a:rPr>
              <a:t>La </a:t>
            </a:r>
            <a:r>
              <a:rPr lang="fr-FR" sz="1800" b="1" dirty="0">
                <a:latin typeface="+mn-lt"/>
              </a:rPr>
              <a:t>"Maison - </a:t>
            </a:r>
            <a:r>
              <a:rPr lang="fr-FR" sz="1800" b="1" dirty="0" err="1">
                <a:latin typeface="+mn-lt"/>
              </a:rPr>
              <a:t>PlatformIO</a:t>
            </a:r>
            <a:r>
              <a:rPr lang="fr-FR" sz="1800" b="1" dirty="0">
                <a:latin typeface="+mn-lt"/>
              </a:rPr>
              <a:t>: Home"</a:t>
            </a:r>
            <a:r>
              <a:rPr lang="fr-FR" sz="1800" dirty="0">
                <a:latin typeface="+mn-lt"/>
              </a:rPr>
              <a:t> affiche l'interface de "Bienvenue"</a:t>
            </a:r>
          </a:p>
          <a:p>
            <a:r>
              <a:rPr lang="fr-FR" sz="1800" dirty="0">
                <a:latin typeface="+mn-lt"/>
              </a:rPr>
              <a:t>Le </a:t>
            </a:r>
            <a:r>
              <a:rPr lang="fr-FR" sz="1800" b="1" dirty="0">
                <a:latin typeface="+mn-lt"/>
              </a:rPr>
              <a:t>"V - </a:t>
            </a:r>
            <a:r>
              <a:rPr lang="fr-FR" sz="1800" b="1" dirty="0" err="1">
                <a:latin typeface="+mn-lt"/>
              </a:rPr>
              <a:t>PlatformIO</a:t>
            </a:r>
            <a:r>
              <a:rPr lang="fr-FR" sz="1800" b="1" dirty="0">
                <a:latin typeface="+mn-lt"/>
              </a:rPr>
              <a:t>: </a:t>
            </a:r>
            <a:r>
              <a:rPr lang="fr-FR" sz="1800" b="1" dirty="0" err="1">
                <a:latin typeface="+mn-lt"/>
              </a:rPr>
              <a:t>Build</a:t>
            </a:r>
            <a:r>
              <a:rPr lang="fr-FR" sz="1800" b="1" dirty="0">
                <a:latin typeface="+mn-lt"/>
              </a:rPr>
              <a:t>"</a:t>
            </a:r>
            <a:r>
              <a:rPr lang="fr-FR" sz="1800" dirty="0">
                <a:latin typeface="+mn-lt"/>
              </a:rPr>
              <a:t> </a:t>
            </a:r>
            <a:r>
              <a:rPr lang="fr-FR" sz="1800" dirty="0" err="1">
                <a:latin typeface="+mn-lt"/>
              </a:rPr>
              <a:t>execute</a:t>
            </a:r>
            <a:r>
              <a:rPr lang="fr-FR" sz="1800" dirty="0">
                <a:latin typeface="+mn-lt"/>
              </a:rPr>
              <a:t> la vérification et la construction du code</a:t>
            </a:r>
          </a:p>
          <a:p>
            <a:r>
              <a:rPr lang="fr-FR" sz="1800" dirty="0">
                <a:latin typeface="+mn-lt"/>
              </a:rPr>
              <a:t>La </a:t>
            </a:r>
            <a:r>
              <a:rPr lang="fr-FR" sz="1800" b="1" dirty="0">
                <a:latin typeface="+mn-lt"/>
              </a:rPr>
              <a:t>"</a:t>
            </a:r>
            <a:r>
              <a:rPr lang="fr-FR" sz="1800" b="1" dirty="0" err="1">
                <a:latin typeface="+mn-lt"/>
              </a:rPr>
              <a:t>Flêche</a:t>
            </a:r>
            <a:r>
              <a:rPr lang="fr-FR" sz="1800" b="1" dirty="0">
                <a:latin typeface="+mn-lt"/>
              </a:rPr>
              <a:t> vers la droite - </a:t>
            </a:r>
            <a:r>
              <a:rPr lang="fr-FR" sz="1800" b="1" dirty="0" err="1">
                <a:latin typeface="+mn-lt"/>
              </a:rPr>
              <a:t>PlatformIO</a:t>
            </a:r>
            <a:r>
              <a:rPr lang="fr-FR" sz="1800" b="1" dirty="0">
                <a:latin typeface="+mn-lt"/>
              </a:rPr>
              <a:t>: </a:t>
            </a:r>
            <a:r>
              <a:rPr lang="fr-FR" sz="1800" b="1" dirty="0" err="1">
                <a:latin typeface="+mn-lt"/>
              </a:rPr>
              <a:t>Upload</a:t>
            </a:r>
            <a:r>
              <a:rPr lang="fr-FR" sz="1800" b="1" dirty="0">
                <a:latin typeface="+mn-lt"/>
              </a:rPr>
              <a:t>"</a:t>
            </a:r>
            <a:r>
              <a:rPr lang="fr-FR" sz="1800" dirty="0">
                <a:latin typeface="+mn-lt"/>
              </a:rPr>
              <a:t> téléverse le code dans la carte</a:t>
            </a:r>
          </a:p>
          <a:p>
            <a:r>
              <a:rPr lang="fr-FR" sz="1800" dirty="0">
                <a:latin typeface="+mn-lt"/>
              </a:rPr>
              <a:t>Le </a:t>
            </a:r>
            <a:r>
              <a:rPr lang="fr-FR" sz="1800" b="1" dirty="0">
                <a:latin typeface="+mn-lt"/>
              </a:rPr>
              <a:t>"Nuage avec la </a:t>
            </a:r>
            <a:r>
              <a:rPr lang="fr-FR" sz="1800" b="1" dirty="0" err="1">
                <a:latin typeface="+mn-lt"/>
              </a:rPr>
              <a:t>flêche</a:t>
            </a:r>
            <a:r>
              <a:rPr lang="fr-FR" sz="1800" b="1" dirty="0">
                <a:latin typeface="+mn-lt"/>
              </a:rPr>
              <a:t> vers le haut - </a:t>
            </a:r>
            <a:r>
              <a:rPr lang="fr-FR" sz="1800" b="1" dirty="0" err="1">
                <a:latin typeface="+mn-lt"/>
              </a:rPr>
              <a:t>PlatformIO</a:t>
            </a:r>
            <a:r>
              <a:rPr lang="fr-FR" sz="1800" b="1" dirty="0">
                <a:latin typeface="+mn-lt"/>
              </a:rPr>
              <a:t>: </a:t>
            </a:r>
            <a:r>
              <a:rPr lang="fr-FR" sz="1800" b="1" dirty="0" err="1">
                <a:latin typeface="+mn-lt"/>
              </a:rPr>
              <a:t>Upload</a:t>
            </a:r>
            <a:r>
              <a:rPr lang="fr-FR" sz="1800" b="1" dirty="0">
                <a:latin typeface="+mn-lt"/>
              </a:rPr>
              <a:t> to </a:t>
            </a:r>
            <a:r>
              <a:rPr lang="fr-FR" sz="1800" b="1" dirty="0" err="1">
                <a:latin typeface="+mn-lt"/>
              </a:rPr>
              <a:t>remote</a:t>
            </a:r>
            <a:r>
              <a:rPr lang="fr-FR" sz="1800" b="1" dirty="0">
                <a:latin typeface="+mn-lt"/>
              </a:rPr>
              <a:t> </a:t>
            </a:r>
            <a:r>
              <a:rPr lang="fr-FR" sz="1800" b="1" dirty="0" err="1">
                <a:latin typeface="+mn-lt"/>
              </a:rPr>
              <a:t>device</a:t>
            </a:r>
            <a:r>
              <a:rPr lang="fr-FR" sz="1800" b="1" dirty="0">
                <a:latin typeface="+mn-lt"/>
              </a:rPr>
              <a:t>"</a:t>
            </a:r>
            <a:r>
              <a:rPr lang="fr-FR" sz="1800" dirty="0">
                <a:latin typeface="+mn-lt"/>
              </a:rPr>
              <a:t> téléverse le code vers un emplacement </a:t>
            </a:r>
            <a:r>
              <a:rPr lang="fr-FR" sz="1800" dirty="0" err="1">
                <a:latin typeface="+mn-lt"/>
              </a:rPr>
              <a:t>remote</a:t>
            </a:r>
            <a:endParaRPr lang="fr-FR" sz="1800" dirty="0">
              <a:latin typeface="+mn-lt"/>
            </a:endParaRPr>
          </a:p>
          <a:p>
            <a:r>
              <a:rPr lang="fr-FR" sz="1800" dirty="0">
                <a:latin typeface="+mn-lt"/>
              </a:rPr>
              <a:t>La </a:t>
            </a:r>
            <a:r>
              <a:rPr lang="fr-FR" sz="1800" b="1" dirty="0">
                <a:latin typeface="+mn-lt"/>
              </a:rPr>
              <a:t>"Poubelle - </a:t>
            </a:r>
            <a:r>
              <a:rPr lang="fr-FR" sz="1800" b="1" dirty="0" err="1">
                <a:latin typeface="+mn-lt"/>
              </a:rPr>
              <a:t>PlatformIO</a:t>
            </a:r>
            <a:r>
              <a:rPr lang="fr-FR" sz="1800" b="1" dirty="0">
                <a:latin typeface="+mn-lt"/>
              </a:rPr>
              <a:t>: Clean"</a:t>
            </a:r>
            <a:r>
              <a:rPr lang="fr-FR" sz="1800" dirty="0">
                <a:latin typeface="+mn-lt"/>
              </a:rPr>
              <a:t> efface le terminal</a:t>
            </a:r>
          </a:p>
          <a:p>
            <a:r>
              <a:rPr lang="fr-FR" sz="1800" dirty="0">
                <a:latin typeface="+mn-lt"/>
              </a:rPr>
              <a:t>La </a:t>
            </a:r>
            <a:r>
              <a:rPr lang="fr-FR" sz="1800" b="1" dirty="0">
                <a:latin typeface="+mn-lt"/>
              </a:rPr>
              <a:t>"Fiole - </a:t>
            </a:r>
            <a:r>
              <a:rPr lang="fr-FR" sz="1800" b="1" dirty="0" err="1">
                <a:latin typeface="+mn-lt"/>
              </a:rPr>
              <a:t>PlatformIO</a:t>
            </a:r>
            <a:r>
              <a:rPr lang="fr-FR" sz="1800" b="1" dirty="0">
                <a:latin typeface="+mn-lt"/>
              </a:rPr>
              <a:t>: Test"</a:t>
            </a:r>
            <a:r>
              <a:rPr lang="fr-FR" sz="1800" dirty="0">
                <a:latin typeface="+mn-lt"/>
              </a:rPr>
              <a:t> teste le code</a:t>
            </a:r>
          </a:p>
          <a:p>
            <a:r>
              <a:rPr lang="fr-FR" sz="1800" dirty="0">
                <a:latin typeface="+mn-lt"/>
              </a:rPr>
              <a:t>Les </a:t>
            </a:r>
            <a:r>
              <a:rPr lang="fr-FR" sz="1800" b="1" dirty="0">
                <a:latin typeface="+mn-lt"/>
              </a:rPr>
              <a:t>"Dossiers - </a:t>
            </a:r>
            <a:r>
              <a:rPr lang="fr-FR" sz="1800" b="1" dirty="0" err="1">
                <a:latin typeface="+mn-lt"/>
              </a:rPr>
              <a:t>PlatformIO</a:t>
            </a:r>
            <a:r>
              <a:rPr lang="fr-FR" sz="1800" b="1" dirty="0">
                <a:latin typeface="+mn-lt"/>
              </a:rPr>
              <a:t>: Run </a:t>
            </a:r>
            <a:r>
              <a:rPr lang="fr-FR" sz="1800" b="1" dirty="0" err="1">
                <a:latin typeface="+mn-lt"/>
              </a:rPr>
              <a:t>Task</a:t>
            </a:r>
            <a:r>
              <a:rPr lang="fr-FR" sz="1800" b="1" dirty="0">
                <a:latin typeface="+mn-lt"/>
              </a:rPr>
              <a:t>"</a:t>
            </a:r>
            <a:r>
              <a:rPr lang="fr-FR" sz="1800" dirty="0">
                <a:latin typeface="+mn-lt"/>
              </a:rPr>
              <a:t> affiche des commandes disponibles</a:t>
            </a:r>
          </a:p>
          <a:p>
            <a:r>
              <a:rPr lang="fr-FR" sz="1800" dirty="0">
                <a:latin typeface="+mn-lt"/>
              </a:rPr>
              <a:t>La </a:t>
            </a:r>
            <a:r>
              <a:rPr lang="fr-FR" sz="1800" b="1" dirty="0">
                <a:latin typeface="+mn-lt"/>
              </a:rPr>
              <a:t>"Prise de courant - </a:t>
            </a:r>
            <a:r>
              <a:rPr lang="fr-FR" sz="1800" b="1" dirty="0" err="1">
                <a:latin typeface="+mn-lt"/>
              </a:rPr>
              <a:t>PlatformIO</a:t>
            </a:r>
            <a:r>
              <a:rPr lang="fr-FR" sz="1800" b="1" dirty="0">
                <a:latin typeface="+mn-lt"/>
              </a:rPr>
              <a:t>: Serial Monitor"</a:t>
            </a:r>
            <a:r>
              <a:rPr lang="fr-FR" sz="1800" dirty="0">
                <a:latin typeface="+mn-lt"/>
              </a:rPr>
              <a:t> affiche le moniteur série</a:t>
            </a:r>
          </a:p>
          <a:p>
            <a:r>
              <a:rPr lang="fr-FR" sz="1800" dirty="0">
                <a:latin typeface="+mn-lt"/>
              </a:rPr>
              <a:t>Le </a:t>
            </a:r>
            <a:r>
              <a:rPr lang="fr-FR" sz="1800" b="1" dirty="0">
                <a:latin typeface="+mn-lt"/>
              </a:rPr>
              <a:t>"Prompt - </a:t>
            </a:r>
            <a:r>
              <a:rPr lang="fr-FR" sz="1800" b="1" dirty="0" err="1">
                <a:latin typeface="+mn-lt"/>
              </a:rPr>
              <a:t>PlatformIO</a:t>
            </a:r>
            <a:r>
              <a:rPr lang="fr-FR" sz="1800" b="1" dirty="0">
                <a:latin typeface="+mn-lt"/>
              </a:rPr>
              <a:t>: New Terminal"</a:t>
            </a:r>
            <a:r>
              <a:rPr lang="fr-FR" sz="1800" dirty="0">
                <a:latin typeface="+mn-lt"/>
              </a:rPr>
              <a:t> ouvre un nouveau terminal</a:t>
            </a:r>
          </a:p>
        </p:txBody>
      </p:sp>
      <p:pic>
        <p:nvPicPr>
          <p:cNvPr id="9" name="Image 8">
            <a:extLst>
              <a:ext uri="{FF2B5EF4-FFF2-40B4-BE49-F238E27FC236}">
                <a16:creationId xmlns:a16="http://schemas.microsoft.com/office/drawing/2014/main" id="{73E996B8-183A-404D-A14A-49DFC8285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825510"/>
            <a:ext cx="8602556" cy="515258"/>
          </a:xfrm>
          <a:prstGeom prst="rect">
            <a:avLst/>
          </a:prstGeom>
        </p:spPr>
      </p:pic>
      <p:pic>
        <p:nvPicPr>
          <p:cNvPr id="10" name="Image 9">
            <a:hlinkClick r:id="rId3" action="ppaction://hlinksldjump"/>
            <a:extLst>
              <a:ext uri="{FF2B5EF4-FFF2-40B4-BE49-F238E27FC236}">
                <a16:creationId xmlns:a16="http://schemas.microsoft.com/office/drawing/2014/main" id="{63F1BA41-3000-45A8-BAD6-060FF725641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0747358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6E59B-FDAD-4F46-999C-4D5C8D8F0569}"/>
              </a:ext>
            </a:extLst>
          </p:cNvPr>
          <p:cNvSpPr>
            <a:spLocks noGrp="1"/>
          </p:cNvSpPr>
          <p:nvPr>
            <p:ph type="title"/>
          </p:nvPr>
        </p:nvSpPr>
        <p:spPr/>
        <p:txBody>
          <a:bodyPr/>
          <a:lstStyle/>
          <a:p>
            <a:r>
              <a:rPr lang="fr-FR" dirty="0"/>
              <a:t>PAGES PLATFORM IO</a:t>
            </a:r>
          </a:p>
        </p:txBody>
      </p:sp>
      <p:sp>
        <p:nvSpPr>
          <p:cNvPr id="3" name="Espace réservé du numéro de diapositive 2">
            <a:extLst>
              <a:ext uri="{FF2B5EF4-FFF2-40B4-BE49-F238E27FC236}">
                <a16:creationId xmlns:a16="http://schemas.microsoft.com/office/drawing/2014/main" id="{5433D352-D6AF-4CC6-B6B3-42C346CB880F}"/>
              </a:ext>
            </a:extLst>
          </p:cNvPr>
          <p:cNvSpPr>
            <a:spLocks noGrp="1"/>
          </p:cNvSpPr>
          <p:nvPr>
            <p:ph type="sldNum" sz="quarter" idx="12"/>
          </p:nvPr>
        </p:nvSpPr>
        <p:spPr/>
        <p:txBody>
          <a:bodyPr/>
          <a:lstStyle/>
          <a:p>
            <a:pPr>
              <a:defRPr/>
            </a:pPr>
            <a:fld id="{E652A8FB-8C76-45BB-8D82-93F8E151003C}" type="slidenum">
              <a:rPr lang="fr-FR" smtClean="0"/>
              <a:pPr>
                <a:defRPr/>
              </a:pPr>
              <a:t>304</a:t>
            </a:fld>
            <a:endParaRPr lang="fr-FR"/>
          </a:p>
        </p:txBody>
      </p:sp>
      <p:pic>
        <p:nvPicPr>
          <p:cNvPr id="5" name="Image 4">
            <a:extLst>
              <a:ext uri="{FF2B5EF4-FFF2-40B4-BE49-F238E27FC236}">
                <a16:creationId xmlns:a16="http://schemas.microsoft.com/office/drawing/2014/main" id="{777FA70D-5EDD-4179-9DB5-F52DB19AA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3006"/>
            <a:ext cx="9144000" cy="5371988"/>
          </a:xfrm>
          <a:prstGeom prst="rect">
            <a:avLst/>
          </a:prstGeom>
        </p:spPr>
      </p:pic>
      <p:pic>
        <p:nvPicPr>
          <p:cNvPr id="6" name="Image 5">
            <a:hlinkClick r:id="rId3" action="ppaction://hlinksldjump"/>
            <a:extLst>
              <a:ext uri="{FF2B5EF4-FFF2-40B4-BE49-F238E27FC236}">
                <a16:creationId xmlns:a16="http://schemas.microsoft.com/office/drawing/2014/main" id="{FDBFDCC6-7093-49A1-BCAE-02C8CAB97F1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38881716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2ADCA-B8FF-4671-9762-D01C49EFC3E7}"/>
              </a:ext>
            </a:extLst>
          </p:cNvPr>
          <p:cNvSpPr>
            <a:spLocks noGrp="1"/>
          </p:cNvSpPr>
          <p:nvPr>
            <p:ph type="title"/>
          </p:nvPr>
        </p:nvSpPr>
        <p:spPr/>
        <p:txBody>
          <a:bodyPr/>
          <a:lstStyle/>
          <a:p>
            <a:r>
              <a:rPr lang="fr-FR" dirty="0"/>
              <a:t>PAGES PLATFORM IO</a:t>
            </a:r>
          </a:p>
        </p:txBody>
      </p:sp>
      <p:sp>
        <p:nvSpPr>
          <p:cNvPr id="3" name="Espace réservé du numéro de diapositive 2">
            <a:extLst>
              <a:ext uri="{FF2B5EF4-FFF2-40B4-BE49-F238E27FC236}">
                <a16:creationId xmlns:a16="http://schemas.microsoft.com/office/drawing/2014/main" id="{88D65AF0-7019-4C34-9CB0-4DF0CF4F4BA6}"/>
              </a:ext>
            </a:extLst>
          </p:cNvPr>
          <p:cNvSpPr>
            <a:spLocks noGrp="1"/>
          </p:cNvSpPr>
          <p:nvPr>
            <p:ph type="sldNum" sz="quarter" idx="12"/>
          </p:nvPr>
        </p:nvSpPr>
        <p:spPr/>
        <p:txBody>
          <a:bodyPr/>
          <a:lstStyle/>
          <a:p>
            <a:pPr>
              <a:defRPr/>
            </a:pPr>
            <a:fld id="{E652A8FB-8C76-45BB-8D82-93F8E151003C}" type="slidenum">
              <a:rPr lang="fr-FR" smtClean="0"/>
              <a:pPr>
                <a:defRPr/>
              </a:pPr>
              <a:t>305</a:t>
            </a:fld>
            <a:endParaRPr lang="fr-FR"/>
          </a:p>
        </p:txBody>
      </p:sp>
      <p:pic>
        <p:nvPicPr>
          <p:cNvPr id="5" name="Image 4">
            <a:extLst>
              <a:ext uri="{FF2B5EF4-FFF2-40B4-BE49-F238E27FC236}">
                <a16:creationId xmlns:a16="http://schemas.microsoft.com/office/drawing/2014/main" id="{6016AD3C-C0C2-4E3A-8472-9DF3E8AE3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672"/>
            <a:ext cx="9144000" cy="6023359"/>
          </a:xfrm>
          <a:prstGeom prst="rect">
            <a:avLst/>
          </a:prstGeom>
        </p:spPr>
      </p:pic>
      <p:pic>
        <p:nvPicPr>
          <p:cNvPr id="6" name="Image 5">
            <a:hlinkClick r:id="rId3" action="ppaction://hlinksldjump"/>
            <a:extLst>
              <a:ext uri="{FF2B5EF4-FFF2-40B4-BE49-F238E27FC236}">
                <a16:creationId xmlns:a16="http://schemas.microsoft.com/office/drawing/2014/main" id="{03D5E309-DAF2-4021-B39D-4691C160C1D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0029094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8D9997-658B-4769-BA3A-AD41F9068FB9}"/>
              </a:ext>
            </a:extLst>
          </p:cNvPr>
          <p:cNvSpPr>
            <a:spLocks noGrp="1"/>
          </p:cNvSpPr>
          <p:nvPr>
            <p:ph type="title"/>
          </p:nvPr>
        </p:nvSpPr>
        <p:spPr/>
        <p:txBody>
          <a:bodyPr/>
          <a:lstStyle/>
          <a:p>
            <a:r>
              <a:rPr lang="fr-FR" dirty="0"/>
              <a:t>PAGES PLATFORM IO</a:t>
            </a:r>
          </a:p>
        </p:txBody>
      </p:sp>
      <p:sp>
        <p:nvSpPr>
          <p:cNvPr id="3" name="Espace réservé du numéro de diapositive 2">
            <a:extLst>
              <a:ext uri="{FF2B5EF4-FFF2-40B4-BE49-F238E27FC236}">
                <a16:creationId xmlns:a16="http://schemas.microsoft.com/office/drawing/2014/main" id="{8B607982-3652-4B38-893F-3804C86AD053}"/>
              </a:ext>
            </a:extLst>
          </p:cNvPr>
          <p:cNvSpPr>
            <a:spLocks noGrp="1"/>
          </p:cNvSpPr>
          <p:nvPr>
            <p:ph type="sldNum" sz="quarter" idx="12"/>
          </p:nvPr>
        </p:nvSpPr>
        <p:spPr/>
        <p:txBody>
          <a:bodyPr/>
          <a:lstStyle/>
          <a:p>
            <a:pPr>
              <a:defRPr/>
            </a:pPr>
            <a:fld id="{E652A8FB-8C76-45BB-8D82-93F8E151003C}" type="slidenum">
              <a:rPr lang="fr-FR" smtClean="0"/>
              <a:pPr>
                <a:defRPr/>
              </a:pPr>
              <a:t>306</a:t>
            </a:fld>
            <a:endParaRPr lang="fr-FR"/>
          </a:p>
        </p:txBody>
      </p:sp>
      <p:pic>
        <p:nvPicPr>
          <p:cNvPr id="5" name="Image 4">
            <a:extLst>
              <a:ext uri="{FF2B5EF4-FFF2-40B4-BE49-F238E27FC236}">
                <a16:creationId xmlns:a16="http://schemas.microsoft.com/office/drawing/2014/main" id="{922C678C-3719-44DE-8BF4-5B926CBEB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3108"/>
            <a:ext cx="9144000" cy="5471784"/>
          </a:xfrm>
          <a:prstGeom prst="rect">
            <a:avLst/>
          </a:prstGeom>
        </p:spPr>
      </p:pic>
      <p:pic>
        <p:nvPicPr>
          <p:cNvPr id="6" name="Image 5">
            <a:hlinkClick r:id="rId3" action="ppaction://hlinksldjump"/>
            <a:extLst>
              <a:ext uri="{FF2B5EF4-FFF2-40B4-BE49-F238E27FC236}">
                <a16:creationId xmlns:a16="http://schemas.microsoft.com/office/drawing/2014/main" id="{9904387A-B53D-4E8F-A974-3033D078462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750644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C56780-B16F-4EC7-99F7-E16BE445F406}"/>
              </a:ext>
            </a:extLst>
          </p:cNvPr>
          <p:cNvSpPr>
            <a:spLocks noGrp="1"/>
          </p:cNvSpPr>
          <p:nvPr>
            <p:ph type="title"/>
          </p:nvPr>
        </p:nvSpPr>
        <p:spPr/>
        <p:txBody>
          <a:bodyPr/>
          <a:lstStyle/>
          <a:p>
            <a:r>
              <a:rPr lang="fr-FR" dirty="0"/>
              <a:t>PAGES PLATFORM IO</a:t>
            </a:r>
          </a:p>
        </p:txBody>
      </p:sp>
      <p:sp>
        <p:nvSpPr>
          <p:cNvPr id="3" name="Espace réservé du numéro de diapositive 2">
            <a:extLst>
              <a:ext uri="{FF2B5EF4-FFF2-40B4-BE49-F238E27FC236}">
                <a16:creationId xmlns:a16="http://schemas.microsoft.com/office/drawing/2014/main" id="{39775CD7-4EEF-421A-95A4-377D82A17508}"/>
              </a:ext>
            </a:extLst>
          </p:cNvPr>
          <p:cNvSpPr>
            <a:spLocks noGrp="1"/>
          </p:cNvSpPr>
          <p:nvPr>
            <p:ph type="sldNum" sz="quarter" idx="12"/>
          </p:nvPr>
        </p:nvSpPr>
        <p:spPr/>
        <p:txBody>
          <a:bodyPr/>
          <a:lstStyle/>
          <a:p>
            <a:pPr>
              <a:defRPr/>
            </a:pPr>
            <a:fld id="{E652A8FB-8C76-45BB-8D82-93F8E151003C}" type="slidenum">
              <a:rPr lang="fr-FR" smtClean="0"/>
              <a:pPr>
                <a:defRPr/>
              </a:pPr>
              <a:t>307</a:t>
            </a:fld>
            <a:endParaRPr lang="fr-FR"/>
          </a:p>
        </p:txBody>
      </p:sp>
      <p:pic>
        <p:nvPicPr>
          <p:cNvPr id="5" name="Image 4">
            <a:extLst>
              <a:ext uri="{FF2B5EF4-FFF2-40B4-BE49-F238E27FC236}">
                <a16:creationId xmlns:a16="http://schemas.microsoft.com/office/drawing/2014/main" id="{B7BB6605-5096-4021-9583-4871B9545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828" y="483527"/>
            <a:ext cx="5428344" cy="6082210"/>
          </a:xfrm>
          <a:prstGeom prst="rect">
            <a:avLst/>
          </a:prstGeom>
        </p:spPr>
      </p:pic>
      <p:pic>
        <p:nvPicPr>
          <p:cNvPr id="6" name="Image 5">
            <a:hlinkClick r:id="rId3" action="ppaction://hlinksldjump"/>
            <a:extLst>
              <a:ext uri="{FF2B5EF4-FFF2-40B4-BE49-F238E27FC236}">
                <a16:creationId xmlns:a16="http://schemas.microsoft.com/office/drawing/2014/main" id="{22F7ED79-482D-45BF-B6BD-53A3D8D5AE1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754455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7E41BE-A4EB-4939-8254-1B1C7230235C}"/>
              </a:ext>
            </a:extLst>
          </p:cNvPr>
          <p:cNvSpPr>
            <a:spLocks noGrp="1"/>
          </p:cNvSpPr>
          <p:nvPr>
            <p:ph type="title"/>
          </p:nvPr>
        </p:nvSpPr>
        <p:spPr/>
        <p:txBody>
          <a:bodyPr/>
          <a:lstStyle/>
          <a:p>
            <a:r>
              <a:rPr kumimoji="0" lang="fr-FR" altLang="fr-FR" sz="2400" b="1" i="0" u="none" strike="noStrike" cap="none" normalizeH="0" baseline="0" dirty="0">
                <a:ln>
                  <a:noFill/>
                </a:ln>
                <a:effectLst/>
                <a:latin typeface="Arial" panose="020B0604020202020204" pitchFamily="34" charset="0"/>
              </a:rPr>
              <a:t>ARBORESCENCE </a:t>
            </a:r>
            <a:r>
              <a:rPr kumimoji="0" lang="fr-FR" altLang="fr-FR" sz="2400" b="1" i="0" u="none" strike="noStrike" cap="none" normalizeH="0" baseline="0" dirty="0" err="1">
                <a:ln>
                  <a:noFill/>
                </a:ln>
                <a:effectLst/>
                <a:latin typeface="Arial" panose="020B0604020202020204" pitchFamily="34" charset="0"/>
              </a:rPr>
              <a:t>PlatformIO</a:t>
            </a:r>
            <a:endParaRPr lang="fr-FR" dirty="0"/>
          </a:p>
        </p:txBody>
      </p:sp>
      <p:sp>
        <p:nvSpPr>
          <p:cNvPr id="3" name="Espace réservé du numéro de diapositive 2">
            <a:extLst>
              <a:ext uri="{FF2B5EF4-FFF2-40B4-BE49-F238E27FC236}">
                <a16:creationId xmlns:a16="http://schemas.microsoft.com/office/drawing/2014/main" id="{3E8B4190-150C-4709-A925-D78A59A94426}"/>
              </a:ext>
            </a:extLst>
          </p:cNvPr>
          <p:cNvSpPr>
            <a:spLocks noGrp="1"/>
          </p:cNvSpPr>
          <p:nvPr>
            <p:ph type="sldNum" sz="quarter" idx="12"/>
          </p:nvPr>
        </p:nvSpPr>
        <p:spPr/>
        <p:txBody>
          <a:bodyPr/>
          <a:lstStyle/>
          <a:p>
            <a:pPr>
              <a:defRPr/>
            </a:pPr>
            <a:fld id="{E652A8FB-8C76-45BB-8D82-93F8E151003C}" type="slidenum">
              <a:rPr lang="fr-FR" smtClean="0"/>
              <a:pPr>
                <a:defRPr/>
              </a:pPr>
              <a:t>308</a:t>
            </a:fld>
            <a:endParaRPr lang="fr-FR"/>
          </a:p>
        </p:txBody>
      </p:sp>
      <p:sp>
        <p:nvSpPr>
          <p:cNvPr id="4" name="Rectangle 1">
            <a:extLst>
              <a:ext uri="{FF2B5EF4-FFF2-40B4-BE49-F238E27FC236}">
                <a16:creationId xmlns:a16="http://schemas.microsoft.com/office/drawing/2014/main" id="{767232BB-6055-4A87-BC9E-E56A2265148E}"/>
              </a:ext>
            </a:extLst>
          </p:cNvPr>
          <p:cNvSpPr>
            <a:spLocks noChangeArrowheads="1"/>
          </p:cNvSpPr>
          <p:nvPr/>
        </p:nvSpPr>
        <p:spPr bwMode="auto">
          <a:xfrm>
            <a:off x="0" y="715238"/>
            <a:ext cx="626787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mn-lt"/>
              </a:rPr>
              <a:t>Vous avez créé un projet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mn-lt"/>
              </a:rPr>
              <a:t>L'explorateur affiche l'arborescence </a:t>
            </a:r>
            <a:r>
              <a:rPr kumimoji="0" lang="fr-FR" altLang="fr-FR" sz="1800" b="0" i="0" u="none" strike="noStrike" cap="none" normalizeH="0" baseline="0" dirty="0" err="1">
                <a:ln>
                  <a:noFill/>
                </a:ln>
                <a:solidFill>
                  <a:schemeClr val="tx1"/>
                </a:solidFill>
                <a:effectLst/>
                <a:latin typeface="+mn-lt"/>
              </a:rPr>
              <a:t>PlatformIO</a:t>
            </a:r>
            <a:endParaRPr kumimoji="0" lang="fr-FR" altLang="fr-FR"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mn-lt"/>
              </a:rPr>
            </a:br>
            <a:endParaRPr kumimoji="0" lang="fr-FR" altLang="fr-FR"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err="1">
                <a:ln>
                  <a:noFill/>
                </a:ln>
                <a:solidFill>
                  <a:schemeClr val="tx1"/>
                </a:solidFill>
                <a:effectLst/>
                <a:latin typeface="+mn-lt"/>
              </a:rPr>
              <a:t>Nom_du_projet</a:t>
            </a:r>
            <a:r>
              <a:rPr kumimoji="0" lang="fr-FR" altLang="fr-FR" sz="1800" b="1" i="0" u="none" strike="noStrike" cap="none" normalizeH="0" baseline="0" dirty="0">
                <a:ln>
                  <a:noFill/>
                </a:ln>
                <a:solidFill>
                  <a:schemeClr val="tx1"/>
                </a:solidFill>
                <a:effectLst/>
                <a:latin typeface="+mn-lt"/>
              </a:rPr>
              <a:t>   </a:t>
            </a:r>
            <a:r>
              <a:rPr kumimoji="0" lang="fr-FR" altLang="fr-FR" sz="1800" b="0" i="1" u="none" strike="noStrike" cap="none" normalizeH="0" baseline="0" dirty="0">
                <a:ln>
                  <a:noFill/>
                </a:ln>
                <a:solidFill>
                  <a:srgbClr val="FF0000"/>
                </a:solidFill>
                <a:effectLst/>
                <a:latin typeface="+mn-lt"/>
              </a:rPr>
              <a:t># </a:t>
            </a:r>
            <a:r>
              <a:rPr kumimoji="0" lang="fr-FR" altLang="fr-FR" sz="1800" b="0" i="1" u="none" strike="noStrike" cap="none" normalizeH="0" baseline="0" dirty="0" err="1">
                <a:ln>
                  <a:noFill/>
                </a:ln>
                <a:solidFill>
                  <a:srgbClr val="FF0000"/>
                </a:solidFill>
                <a:effectLst/>
                <a:latin typeface="+mn-lt"/>
              </a:rPr>
              <a:t>PlatformIO</a:t>
            </a:r>
            <a:r>
              <a:rPr kumimoji="0" lang="fr-FR" altLang="fr-FR" sz="1800" b="0" i="1" u="none" strike="noStrike" cap="none" normalizeH="0" baseline="0" dirty="0">
                <a:ln>
                  <a:noFill/>
                </a:ln>
                <a:solidFill>
                  <a:srgbClr val="FF0000"/>
                </a:solidFill>
                <a:effectLst/>
                <a:latin typeface="+mn-lt"/>
              </a:rPr>
              <a:t>-Test</a:t>
            </a:r>
            <a:br>
              <a:rPr kumimoji="0" lang="fr-FR" altLang="fr-FR" sz="1800" b="0" i="0" u="none" strike="noStrike" cap="none" normalizeH="0" baseline="0" dirty="0">
                <a:ln>
                  <a:noFill/>
                </a:ln>
                <a:solidFill>
                  <a:schemeClr val="tx1"/>
                </a:solidFill>
                <a:effectLst/>
                <a:latin typeface="+mn-lt"/>
              </a:rPr>
            </a:br>
            <a:r>
              <a:rPr kumimoji="0" lang="fr-FR" altLang="fr-FR" sz="1800" b="1" i="0" u="none" strike="noStrike" cap="none" normalizeH="0" baseline="0" dirty="0">
                <a:ln>
                  <a:noFill/>
                </a:ln>
                <a:solidFill>
                  <a:schemeClr val="tx1"/>
                </a:solidFill>
                <a:effectLst/>
                <a:latin typeface="+mn-lt"/>
              </a:rPr>
              <a:t>.</a:t>
            </a:r>
            <a:r>
              <a:rPr kumimoji="0" lang="fr-FR" altLang="fr-FR" sz="1800" b="1" i="0" u="none" strike="noStrike" cap="none" normalizeH="0" baseline="0" dirty="0" err="1">
                <a:ln>
                  <a:noFill/>
                </a:ln>
                <a:solidFill>
                  <a:schemeClr val="tx1"/>
                </a:solidFill>
                <a:effectLst/>
                <a:latin typeface="+mn-lt"/>
              </a:rPr>
              <a:t>pio</a:t>
            </a:r>
            <a:br>
              <a:rPr kumimoji="0" lang="fr-FR" altLang="fr-FR" sz="1800" b="1" i="0" u="none" strike="noStrike" cap="none" normalizeH="0" baseline="0" dirty="0">
                <a:ln>
                  <a:noFill/>
                </a:ln>
                <a:solidFill>
                  <a:schemeClr val="tx1"/>
                </a:solidFill>
                <a:effectLst/>
                <a:latin typeface="+mn-lt"/>
              </a:rPr>
            </a:br>
            <a:r>
              <a:rPr kumimoji="0" lang="fr-FR" altLang="fr-FR" sz="1800" b="1" i="0" u="none" strike="noStrike" cap="none" normalizeH="0" baseline="0" dirty="0">
                <a:ln>
                  <a:noFill/>
                </a:ln>
                <a:solidFill>
                  <a:schemeClr val="tx1"/>
                </a:solidFill>
                <a:effectLst/>
                <a:latin typeface="+mn-lt"/>
              </a:rPr>
              <a:t>.</a:t>
            </a:r>
            <a:r>
              <a:rPr kumimoji="0" lang="fr-FR" altLang="fr-FR" sz="1800" b="1" i="0" u="none" strike="noStrike" cap="none" normalizeH="0" baseline="0" dirty="0" err="1">
                <a:ln>
                  <a:noFill/>
                </a:ln>
                <a:solidFill>
                  <a:schemeClr val="tx1"/>
                </a:solidFill>
                <a:effectLst/>
                <a:latin typeface="+mn-lt"/>
              </a:rPr>
              <a:t>vscode</a:t>
            </a:r>
            <a:r>
              <a:rPr kumimoji="0" lang="fr-FR" altLang="fr-FR" sz="1800" b="1" i="0" u="none" strike="noStrike" cap="none" normalizeH="0" baseline="0" dirty="0">
                <a:ln>
                  <a:noFill/>
                </a:ln>
                <a:solidFill>
                  <a:schemeClr val="tx1"/>
                </a:solidFill>
                <a:effectLst/>
                <a:latin typeface="+mn-lt"/>
              </a:rPr>
              <a:t>  </a:t>
            </a:r>
            <a:r>
              <a:rPr kumimoji="0" lang="fr-FR" altLang="fr-FR" sz="1800" b="0" i="1" u="none" strike="noStrike" cap="none" normalizeH="0" baseline="0" dirty="0">
                <a:ln>
                  <a:noFill/>
                </a:ln>
                <a:solidFill>
                  <a:srgbClr val="FF0000"/>
                </a:solidFill>
                <a:effectLst/>
                <a:latin typeface="+mn-lt"/>
              </a:rPr>
              <a:t># Dossier contenant les fichiers de configuration du projet</a:t>
            </a:r>
            <a:endParaRPr kumimoji="0" lang="fr-FR" altLang="fr-FR"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solidFill>
                  <a:schemeClr val="tx1"/>
                </a:solidFill>
                <a:effectLst/>
                <a:latin typeface="+mn-lt"/>
              </a:rPr>
              <a:t>{} </a:t>
            </a:r>
            <a:r>
              <a:rPr kumimoji="0" lang="fr-FR" altLang="fr-FR" sz="1800" b="1" i="0" u="none" strike="noStrike" cap="none" normalizeH="0" baseline="0" dirty="0" err="1">
                <a:ln>
                  <a:noFill/>
                </a:ln>
                <a:solidFill>
                  <a:schemeClr val="tx1"/>
                </a:solidFill>
                <a:effectLst/>
                <a:latin typeface="+mn-lt"/>
              </a:rPr>
              <a:t>c_cpp_properties.json</a:t>
            </a:r>
            <a:r>
              <a:rPr kumimoji="0" lang="fr-FR" altLang="fr-FR" sz="1800" b="0" i="0" u="none" strike="noStrike" cap="none" normalizeH="0" baseline="0" dirty="0">
                <a:ln>
                  <a:noFill/>
                </a:ln>
                <a:solidFill>
                  <a:schemeClr val="tx1"/>
                </a:solidFill>
                <a:effectLst/>
                <a:latin typeface="+mn-lt"/>
              </a:rPr>
              <a:t>  </a:t>
            </a:r>
            <a:r>
              <a:rPr kumimoji="0" lang="fr-FR" altLang="fr-FR" sz="1800" b="0" i="1" u="none" strike="noStrike" cap="none" normalizeH="0" baseline="0" dirty="0">
                <a:ln>
                  <a:noFill/>
                </a:ln>
                <a:solidFill>
                  <a:srgbClr val="FF0000"/>
                </a:solidFill>
                <a:effectLst/>
                <a:latin typeface="+mn-lt"/>
              </a:rPr>
              <a:t># Fichier configuration </a:t>
            </a:r>
            <a:r>
              <a:rPr kumimoji="0" lang="fr-FR" altLang="fr-FR" sz="1800" b="0" i="1" u="none" strike="noStrike" cap="none" normalizeH="0" baseline="0" dirty="0" err="1">
                <a:ln>
                  <a:noFill/>
                </a:ln>
                <a:solidFill>
                  <a:srgbClr val="FF0000"/>
                </a:solidFill>
                <a:effectLst/>
                <a:latin typeface="+mn-lt"/>
              </a:rPr>
              <a:t>c_cpp_properties</a:t>
            </a:r>
            <a:br>
              <a:rPr kumimoji="0" lang="fr-FR" altLang="fr-FR" sz="1800" b="0" i="0" u="none" strike="noStrike" cap="none" normalizeH="0" baseline="0" dirty="0">
                <a:ln>
                  <a:noFill/>
                </a:ln>
                <a:solidFill>
                  <a:schemeClr val="tx1"/>
                </a:solidFill>
                <a:effectLst/>
                <a:latin typeface="+mn-lt"/>
              </a:rPr>
            </a:br>
            <a:r>
              <a:rPr kumimoji="0" lang="fr-FR" altLang="fr-FR" sz="1800" b="1" i="0" u="none" strike="noStrike" cap="none" normalizeH="0" baseline="0" dirty="0">
                <a:ln>
                  <a:noFill/>
                </a:ln>
                <a:solidFill>
                  <a:schemeClr val="tx1"/>
                </a:solidFill>
                <a:effectLst/>
                <a:latin typeface="+mn-lt"/>
              </a:rPr>
              <a:t>{} </a:t>
            </a:r>
            <a:r>
              <a:rPr kumimoji="0" lang="fr-FR" altLang="fr-FR" sz="1800" b="1" i="0" u="none" strike="noStrike" cap="none" normalizeH="0" baseline="0" dirty="0" err="1">
                <a:ln>
                  <a:noFill/>
                </a:ln>
                <a:solidFill>
                  <a:schemeClr val="tx1"/>
                </a:solidFill>
                <a:effectLst/>
                <a:latin typeface="+mn-lt"/>
              </a:rPr>
              <a:t>extensions.json</a:t>
            </a:r>
            <a:r>
              <a:rPr kumimoji="0" lang="fr-FR" altLang="fr-FR" sz="1800" b="0" i="0" u="none" strike="noStrike" cap="none" normalizeH="0" baseline="0" dirty="0">
                <a:ln>
                  <a:noFill/>
                </a:ln>
                <a:solidFill>
                  <a:schemeClr val="tx1"/>
                </a:solidFill>
                <a:effectLst/>
                <a:latin typeface="+mn-lt"/>
              </a:rPr>
              <a:t>  </a:t>
            </a:r>
            <a:r>
              <a:rPr kumimoji="0" lang="fr-FR" altLang="fr-FR" sz="1800" b="0" i="1" u="none" strike="noStrike" cap="none" normalizeH="0" baseline="0" dirty="0">
                <a:ln>
                  <a:noFill/>
                </a:ln>
                <a:solidFill>
                  <a:srgbClr val="FF0000"/>
                </a:solidFill>
                <a:effectLst/>
                <a:latin typeface="+mn-lt"/>
              </a:rPr>
              <a:t># fichier de configuration des extensions</a:t>
            </a:r>
            <a:br>
              <a:rPr kumimoji="0" lang="fr-FR" altLang="fr-FR" sz="1800" b="0" i="0" u="none" strike="noStrike" cap="none" normalizeH="0" baseline="0" dirty="0">
                <a:ln>
                  <a:noFill/>
                </a:ln>
                <a:solidFill>
                  <a:schemeClr val="tx1"/>
                </a:solidFill>
                <a:effectLst/>
                <a:latin typeface="+mn-lt"/>
              </a:rPr>
            </a:br>
            <a:r>
              <a:rPr kumimoji="0" lang="fr-FR" altLang="fr-FR" sz="1800" b="1" i="0" u="none" strike="noStrike" cap="none" normalizeH="0" baseline="0" dirty="0">
                <a:ln>
                  <a:noFill/>
                </a:ln>
                <a:solidFill>
                  <a:schemeClr val="tx1"/>
                </a:solidFill>
                <a:effectLst/>
                <a:latin typeface="+mn-lt"/>
              </a:rPr>
              <a:t>{} </a:t>
            </a:r>
            <a:r>
              <a:rPr kumimoji="0" lang="fr-FR" altLang="fr-FR" sz="1800" b="1" i="0" u="none" strike="noStrike" cap="none" normalizeH="0" baseline="0" dirty="0" err="1">
                <a:ln>
                  <a:noFill/>
                </a:ln>
                <a:solidFill>
                  <a:schemeClr val="tx1"/>
                </a:solidFill>
                <a:effectLst/>
                <a:latin typeface="+mn-lt"/>
              </a:rPr>
              <a:t>launch.json</a:t>
            </a:r>
            <a:r>
              <a:rPr kumimoji="0" lang="fr-FR" altLang="fr-FR" sz="1800" b="0" i="0" u="none" strike="noStrike" cap="none" normalizeH="0" baseline="0" dirty="0">
                <a:ln>
                  <a:noFill/>
                </a:ln>
                <a:solidFill>
                  <a:schemeClr val="tx1"/>
                </a:solidFill>
                <a:effectLst/>
                <a:latin typeface="+mn-lt"/>
              </a:rPr>
              <a:t>  </a:t>
            </a:r>
            <a:r>
              <a:rPr kumimoji="0" lang="fr-FR" altLang="fr-FR" sz="1800" b="0" i="1" u="none" strike="noStrike" cap="none" normalizeH="0" baseline="0" dirty="0">
                <a:ln>
                  <a:noFill/>
                </a:ln>
                <a:solidFill>
                  <a:srgbClr val="FF0000"/>
                </a:solidFill>
                <a:effectLst/>
                <a:latin typeface="+mn-lt"/>
              </a:rPr>
              <a:t># Fichier de configuration de </a:t>
            </a:r>
            <a:r>
              <a:rPr kumimoji="0" lang="fr-FR" altLang="fr-FR" sz="1800" b="0" i="1" u="none" strike="noStrike" cap="none" normalizeH="0" baseline="0" dirty="0" err="1">
                <a:ln>
                  <a:noFill/>
                </a:ln>
                <a:solidFill>
                  <a:srgbClr val="FF0000"/>
                </a:solidFill>
                <a:effectLst/>
                <a:latin typeface="+mn-lt"/>
              </a:rPr>
              <a:t>xxxxx</a:t>
            </a:r>
            <a:endParaRPr kumimoji="0" lang="fr-FR" altLang="fr-FR"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err="1">
                <a:ln>
                  <a:noFill/>
                </a:ln>
                <a:solidFill>
                  <a:schemeClr val="tx1"/>
                </a:solidFill>
                <a:effectLst/>
                <a:latin typeface="+mn-lt"/>
              </a:rPr>
              <a:t>include</a:t>
            </a:r>
            <a:br>
              <a:rPr kumimoji="0" lang="fr-FR" altLang="fr-FR" sz="1800" b="1" i="0" u="none" strike="noStrike" cap="none" normalizeH="0" baseline="0" dirty="0">
                <a:ln>
                  <a:noFill/>
                </a:ln>
                <a:solidFill>
                  <a:schemeClr val="tx1"/>
                </a:solidFill>
                <a:effectLst/>
                <a:latin typeface="+mn-lt"/>
              </a:rPr>
            </a:br>
            <a:r>
              <a:rPr kumimoji="0" lang="fr-FR" altLang="fr-FR" sz="1800" b="1" i="0" u="none" strike="noStrike" cap="none" normalizeH="0" baseline="0" dirty="0">
                <a:ln>
                  <a:noFill/>
                </a:ln>
                <a:solidFill>
                  <a:schemeClr val="tx1"/>
                </a:solidFill>
                <a:effectLst/>
                <a:latin typeface="+mn-lt"/>
              </a:rPr>
              <a:t>lib</a:t>
            </a:r>
            <a:br>
              <a:rPr kumimoji="0" lang="fr-FR" altLang="fr-FR" sz="1800" b="1" i="0" u="none" strike="noStrike" cap="none" normalizeH="0" baseline="0" dirty="0">
                <a:ln>
                  <a:noFill/>
                </a:ln>
                <a:solidFill>
                  <a:schemeClr val="tx1"/>
                </a:solidFill>
                <a:effectLst/>
                <a:latin typeface="+mn-lt"/>
              </a:rPr>
            </a:br>
            <a:r>
              <a:rPr kumimoji="0" lang="fr-FR" altLang="fr-FR" sz="1800" b="1" i="0" u="none" strike="noStrike" cap="none" normalizeH="0" baseline="0" dirty="0">
                <a:ln>
                  <a:noFill/>
                </a:ln>
                <a:solidFill>
                  <a:schemeClr val="tx1"/>
                </a:solidFill>
                <a:effectLst/>
                <a:latin typeface="+mn-lt"/>
              </a:rPr>
              <a:t>src  </a:t>
            </a:r>
            <a:r>
              <a:rPr kumimoji="0" lang="fr-FR" altLang="fr-FR" sz="1800" b="0" i="1" u="none" strike="noStrike" cap="none" normalizeH="0" baseline="0" dirty="0">
                <a:ln>
                  <a:noFill/>
                </a:ln>
                <a:solidFill>
                  <a:srgbClr val="FF0000"/>
                </a:solidFill>
                <a:effectLst/>
                <a:latin typeface="+mn-lt"/>
              </a:rPr>
              <a:t># Dossier contenant le fichier code </a:t>
            </a:r>
            <a:endParaRPr kumimoji="0" lang="fr-FR" altLang="fr-FR"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solidFill>
                  <a:schemeClr val="tx1"/>
                </a:solidFill>
                <a:effectLst/>
                <a:latin typeface="+mn-lt"/>
              </a:rPr>
              <a:t>main.cpp</a:t>
            </a:r>
            <a:r>
              <a:rPr kumimoji="0" lang="fr-FR" altLang="fr-FR" sz="1800" b="0" i="0" u="none" strike="noStrike" cap="none" normalizeH="0" baseline="0" dirty="0">
                <a:ln>
                  <a:noFill/>
                </a:ln>
                <a:solidFill>
                  <a:schemeClr val="tx1"/>
                </a:solidFill>
                <a:effectLst/>
                <a:latin typeface="+mn-lt"/>
              </a:rPr>
              <a:t>  </a:t>
            </a:r>
            <a:r>
              <a:rPr kumimoji="0" lang="fr-FR" altLang="fr-FR" sz="1800" b="0" i="1" u="none" strike="noStrike" cap="none" normalizeH="0" baseline="0" dirty="0">
                <a:ln>
                  <a:noFill/>
                </a:ln>
                <a:solidFill>
                  <a:srgbClr val="FF0000"/>
                </a:solidFill>
                <a:effectLst/>
                <a:latin typeface="+mn-lt"/>
              </a:rPr>
              <a:t># Fichier code </a:t>
            </a:r>
            <a:r>
              <a:rPr kumimoji="0" lang="fr-FR" altLang="fr-FR" sz="1800" b="0" i="1" u="none" strike="noStrike" cap="none" normalizeH="0" baseline="0" dirty="0" err="1">
                <a:ln>
                  <a:noFill/>
                </a:ln>
                <a:solidFill>
                  <a:srgbClr val="FF0000"/>
                </a:solidFill>
                <a:effectLst/>
                <a:latin typeface="+mn-lt"/>
              </a:rPr>
              <a:t>cpp</a:t>
            </a:r>
            <a:endParaRPr kumimoji="0" lang="fr-FR" altLang="fr-FR"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solidFill>
                  <a:schemeClr val="tx1"/>
                </a:solidFill>
                <a:effectLst/>
                <a:latin typeface="+mn-lt"/>
              </a:rPr>
              <a:t>test</a:t>
            </a:r>
            <a:br>
              <a:rPr kumimoji="0" lang="fr-FR" altLang="fr-FR" sz="1800" b="1" i="0" u="none" strike="noStrike" cap="none" normalizeH="0" baseline="0" dirty="0">
                <a:ln>
                  <a:noFill/>
                </a:ln>
                <a:solidFill>
                  <a:schemeClr val="tx1"/>
                </a:solidFill>
                <a:effectLst/>
                <a:latin typeface="+mn-lt"/>
              </a:rPr>
            </a:br>
            <a:r>
              <a:rPr kumimoji="0" lang="fr-FR" altLang="fr-FR" sz="1800" b="1" i="0" u="none" strike="noStrike" cap="none" normalizeH="0" baseline="0" dirty="0">
                <a:ln>
                  <a:noFill/>
                </a:ln>
                <a:solidFill>
                  <a:schemeClr val="tx1"/>
                </a:solidFill>
                <a:effectLst/>
                <a:latin typeface="+mn-lt"/>
              </a:rPr>
              <a:t>.</a:t>
            </a:r>
            <a:r>
              <a:rPr kumimoji="0" lang="fr-FR" altLang="fr-FR" sz="1800" b="1" i="0" u="none" strike="noStrike" cap="none" normalizeH="0" baseline="0" dirty="0" err="1">
                <a:ln>
                  <a:noFill/>
                </a:ln>
                <a:solidFill>
                  <a:schemeClr val="tx1"/>
                </a:solidFill>
                <a:effectLst/>
                <a:latin typeface="+mn-lt"/>
              </a:rPr>
              <a:t>gitignore</a:t>
            </a:r>
            <a:br>
              <a:rPr kumimoji="0" lang="fr-FR" altLang="fr-FR" sz="1800" b="1" i="0" u="none" strike="noStrike" cap="none" normalizeH="0" baseline="0" dirty="0">
                <a:ln>
                  <a:noFill/>
                </a:ln>
                <a:solidFill>
                  <a:schemeClr val="tx1"/>
                </a:solidFill>
                <a:effectLst/>
                <a:latin typeface="+mn-lt"/>
              </a:rPr>
            </a:br>
            <a:r>
              <a:rPr kumimoji="0" lang="fr-FR" altLang="fr-FR" sz="1800" b="1" i="0" u="none" strike="noStrike" cap="none" normalizeH="0" baseline="0" dirty="0">
                <a:ln>
                  <a:noFill/>
                </a:ln>
                <a:solidFill>
                  <a:schemeClr val="tx1"/>
                </a:solidFill>
                <a:effectLst/>
                <a:latin typeface="+mn-lt"/>
              </a:rPr>
              <a:t>.</a:t>
            </a:r>
            <a:r>
              <a:rPr kumimoji="0" lang="fr-FR" altLang="fr-FR" sz="1800" b="1" i="0" u="none" strike="noStrike" cap="none" normalizeH="0" baseline="0" dirty="0" err="1">
                <a:ln>
                  <a:noFill/>
                </a:ln>
                <a:solidFill>
                  <a:schemeClr val="tx1"/>
                </a:solidFill>
                <a:effectLst/>
                <a:latin typeface="+mn-lt"/>
              </a:rPr>
              <a:t>travis.yml</a:t>
            </a:r>
            <a:br>
              <a:rPr kumimoji="0" lang="fr-FR" altLang="fr-FR" sz="1800" b="1" i="0" u="none" strike="noStrike" cap="none" normalizeH="0" baseline="0" dirty="0">
                <a:ln>
                  <a:noFill/>
                </a:ln>
                <a:solidFill>
                  <a:schemeClr val="tx1"/>
                </a:solidFill>
                <a:effectLst/>
                <a:latin typeface="+mn-lt"/>
              </a:rPr>
            </a:br>
            <a:r>
              <a:rPr kumimoji="0" lang="fr-FR" altLang="fr-FR" sz="1800" b="1" i="0" u="none" strike="noStrike" cap="none" normalizeH="0" baseline="0" dirty="0">
                <a:ln>
                  <a:noFill/>
                </a:ln>
                <a:solidFill>
                  <a:schemeClr val="tx1"/>
                </a:solidFill>
                <a:effectLst/>
                <a:latin typeface="+mn-lt"/>
              </a:rPr>
              <a:t>platformio.ini  </a:t>
            </a:r>
            <a:r>
              <a:rPr kumimoji="0" lang="fr-FR" altLang="fr-FR" sz="1800" b="0" i="1" u="none" strike="noStrike" cap="none" normalizeH="0" baseline="0" dirty="0">
                <a:ln>
                  <a:noFill/>
                </a:ln>
                <a:solidFill>
                  <a:srgbClr val="FF0000"/>
                </a:solidFill>
                <a:effectLst/>
                <a:latin typeface="+mn-lt"/>
              </a:rPr>
              <a:t># Fichier </a:t>
            </a:r>
            <a:r>
              <a:rPr kumimoji="0" lang="fr-FR" altLang="fr-FR" sz="1800" b="0" i="1" u="none" strike="noStrike" cap="none" normalizeH="0" baseline="0" dirty="0" err="1">
                <a:ln>
                  <a:noFill/>
                </a:ln>
                <a:solidFill>
                  <a:srgbClr val="FF0000"/>
                </a:solidFill>
                <a:effectLst/>
                <a:latin typeface="+mn-lt"/>
              </a:rPr>
              <a:t>ini</a:t>
            </a:r>
            <a:r>
              <a:rPr kumimoji="0" lang="fr-FR" altLang="fr-FR" sz="1800" b="0" i="1" u="none" strike="noStrike" cap="none" normalizeH="0" baseline="0" dirty="0">
                <a:ln>
                  <a:noFill/>
                </a:ln>
                <a:solidFill>
                  <a:srgbClr val="FF0000"/>
                </a:solidFill>
                <a:effectLst/>
                <a:latin typeface="+mn-lt"/>
              </a:rPr>
              <a:t> de </a:t>
            </a:r>
            <a:r>
              <a:rPr kumimoji="0" lang="fr-FR" altLang="fr-FR" sz="1800" b="0" i="1" u="none" strike="noStrike" cap="none" normalizeH="0" baseline="0" dirty="0" err="1">
                <a:ln>
                  <a:noFill/>
                </a:ln>
                <a:solidFill>
                  <a:srgbClr val="FF0000"/>
                </a:solidFill>
                <a:effectLst/>
                <a:latin typeface="+mn-lt"/>
              </a:rPr>
              <a:t>platformio</a:t>
            </a:r>
            <a:endParaRPr kumimoji="0" lang="fr-FR" altLang="fr-FR"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chemeClr val="tx1"/>
                </a:solidFill>
                <a:effectLst/>
                <a:latin typeface="+mn-lt"/>
              </a:rPr>
            </a:br>
            <a:endParaRPr kumimoji="0" lang="fr-FR" altLang="fr-FR" sz="1800" b="0" i="0" u="none" strike="noStrike" cap="none" normalizeH="0" baseline="0" dirty="0">
              <a:ln>
                <a:noFill/>
              </a:ln>
              <a:solidFill>
                <a:schemeClr val="tx1"/>
              </a:solidFill>
              <a:effectLst/>
              <a:latin typeface="+mn-lt"/>
            </a:endParaRPr>
          </a:p>
        </p:txBody>
      </p:sp>
      <p:pic>
        <p:nvPicPr>
          <p:cNvPr id="6146" name="Picture 2" descr="platformio-arborescence">
            <a:hlinkClick r:id="rId2"/>
            <a:extLst>
              <a:ext uri="{FF2B5EF4-FFF2-40B4-BE49-F238E27FC236}">
                <a16:creationId xmlns:a16="http://schemas.microsoft.com/office/drawing/2014/main" id="{D45B823D-C734-4392-B6C6-3FB493ECE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569264"/>
            <a:ext cx="2530152" cy="592425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hlinkClick r:id="rId4" action="ppaction://hlinksldjump"/>
            <a:extLst>
              <a:ext uri="{FF2B5EF4-FFF2-40B4-BE49-F238E27FC236}">
                <a16:creationId xmlns:a16="http://schemas.microsoft.com/office/drawing/2014/main" id="{75C7E99D-70BB-4F94-B4E5-FF4010CBF5A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7320561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3C580-9D45-4127-A1CF-B233EB66FF6F}"/>
              </a:ext>
            </a:extLst>
          </p:cNvPr>
          <p:cNvSpPr>
            <a:spLocks noGrp="1"/>
          </p:cNvSpPr>
          <p:nvPr>
            <p:ph type="title"/>
          </p:nvPr>
        </p:nvSpPr>
        <p:spPr/>
        <p:txBody>
          <a:bodyPr/>
          <a:lstStyle/>
          <a:p>
            <a:r>
              <a:rPr lang="fr-FR" dirty="0"/>
              <a:t>EXPLICATION DE L’ARBORESCENCE</a:t>
            </a:r>
          </a:p>
        </p:txBody>
      </p:sp>
      <p:sp>
        <p:nvSpPr>
          <p:cNvPr id="3" name="Espace réservé du numéro de diapositive 2">
            <a:extLst>
              <a:ext uri="{FF2B5EF4-FFF2-40B4-BE49-F238E27FC236}">
                <a16:creationId xmlns:a16="http://schemas.microsoft.com/office/drawing/2014/main" id="{3128B436-77B1-461D-8D46-37EECFBDD32F}"/>
              </a:ext>
            </a:extLst>
          </p:cNvPr>
          <p:cNvSpPr>
            <a:spLocks noGrp="1"/>
          </p:cNvSpPr>
          <p:nvPr>
            <p:ph type="sldNum" sz="quarter" idx="12"/>
          </p:nvPr>
        </p:nvSpPr>
        <p:spPr/>
        <p:txBody>
          <a:bodyPr/>
          <a:lstStyle/>
          <a:p>
            <a:pPr>
              <a:defRPr/>
            </a:pPr>
            <a:fld id="{E652A8FB-8C76-45BB-8D82-93F8E151003C}" type="slidenum">
              <a:rPr lang="fr-FR" smtClean="0"/>
              <a:pPr>
                <a:defRPr/>
              </a:pPr>
              <a:t>309</a:t>
            </a:fld>
            <a:endParaRPr lang="fr-FR"/>
          </a:p>
        </p:txBody>
      </p:sp>
      <p:sp>
        <p:nvSpPr>
          <p:cNvPr id="5" name="ZoneTexte 4">
            <a:extLst>
              <a:ext uri="{FF2B5EF4-FFF2-40B4-BE49-F238E27FC236}">
                <a16:creationId xmlns:a16="http://schemas.microsoft.com/office/drawing/2014/main" id="{B7D29994-3D2C-46E1-B81D-FA9A73368BB4}"/>
              </a:ext>
            </a:extLst>
          </p:cNvPr>
          <p:cNvSpPr txBox="1"/>
          <p:nvPr/>
        </p:nvSpPr>
        <p:spPr>
          <a:xfrm>
            <a:off x="179512" y="540402"/>
            <a:ext cx="8964488" cy="5816977"/>
          </a:xfrm>
          <a:prstGeom prst="rect">
            <a:avLst/>
          </a:prstGeom>
          <a:noFill/>
        </p:spPr>
        <p:txBody>
          <a:bodyPr wrap="square">
            <a:spAutoFit/>
          </a:bodyPr>
          <a:lstStyle/>
          <a:p>
            <a:r>
              <a:rPr lang="fr-FR" sz="2000" b="1" dirty="0">
                <a:latin typeface="+mn-lt"/>
              </a:rPr>
              <a:t>Explication barre d’état....</a:t>
            </a:r>
          </a:p>
          <a:p>
            <a:r>
              <a:rPr lang="fr-FR" sz="1600" b="1" dirty="0" err="1">
                <a:effectLst/>
                <a:latin typeface="+mn-lt"/>
              </a:rPr>
              <a:t>c_cpp_properties.json</a:t>
            </a:r>
            <a:endParaRPr lang="fr-FR" sz="1600" dirty="0">
              <a:effectLst/>
              <a:latin typeface="+mn-lt"/>
            </a:endParaRPr>
          </a:p>
          <a:p>
            <a:r>
              <a:rPr lang="fr-FR" sz="1600" dirty="0">
                <a:effectLst/>
                <a:latin typeface="+mn-lt"/>
              </a:rPr>
              <a:t>Dossier</a:t>
            </a:r>
            <a:r>
              <a:rPr lang="fr-FR" sz="1600" b="1" dirty="0">
                <a:effectLst/>
                <a:latin typeface="+mn-lt"/>
              </a:rPr>
              <a:t> .</a:t>
            </a:r>
            <a:r>
              <a:rPr lang="fr-FR" sz="1600" b="1" dirty="0" err="1">
                <a:effectLst/>
                <a:latin typeface="+mn-lt"/>
              </a:rPr>
              <a:t>vscode</a:t>
            </a:r>
            <a:endParaRPr lang="fr-FR" sz="1600" dirty="0">
              <a:effectLst/>
              <a:latin typeface="+mn-lt"/>
            </a:endParaRPr>
          </a:p>
          <a:p>
            <a:r>
              <a:rPr lang="fr-FR" sz="1600" dirty="0">
                <a:effectLst/>
                <a:latin typeface="+mn-lt"/>
              </a:rPr>
              <a:t>Ce fichier contient les chemins nécessaires pour que </a:t>
            </a:r>
            <a:r>
              <a:rPr lang="fr-FR" sz="1600" dirty="0" err="1">
                <a:effectLst/>
                <a:latin typeface="+mn-lt"/>
              </a:rPr>
              <a:t>VsCode</a:t>
            </a:r>
            <a:r>
              <a:rPr lang="fr-FR" sz="1600" dirty="0">
                <a:effectLst/>
                <a:latin typeface="+mn-lt"/>
              </a:rPr>
              <a:t> puisse retrouver les lib, le compilateur etc...</a:t>
            </a:r>
          </a:p>
          <a:p>
            <a:r>
              <a:rPr lang="fr-FR" sz="1600" i="1" dirty="0">
                <a:effectLst/>
                <a:latin typeface="+mn-lt"/>
              </a:rPr>
              <a:t>Documentation officielle</a:t>
            </a:r>
            <a:r>
              <a:rPr lang="fr-FR" sz="1600" b="1" i="1" dirty="0">
                <a:effectLst/>
                <a:latin typeface="+mn-lt"/>
              </a:rPr>
              <a:t> </a:t>
            </a:r>
            <a:r>
              <a:rPr lang="fr-FR" sz="1600" b="1" i="1" dirty="0">
                <a:effectLst/>
                <a:latin typeface="+mn-lt"/>
                <a:hlinkClick r:id="rId2"/>
              </a:rPr>
              <a:t>https://code.visualstudio.com/docs/cpp/c-cpp-properties-schema-reference</a:t>
            </a:r>
            <a:endParaRPr lang="fr-FR" sz="1600" dirty="0">
              <a:effectLst/>
              <a:latin typeface="+mn-lt"/>
            </a:endParaRPr>
          </a:p>
          <a:p>
            <a:endParaRPr lang="fr-FR" sz="1600" dirty="0">
              <a:effectLst/>
              <a:latin typeface="+mn-lt"/>
            </a:endParaRPr>
          </a:p>
          <a:p>
            <a:r>
              <a:rPr lang="fr-FR" sz="1600" b="1" dirty="0" err="1">
                <a:effectLst/>
                <a:latin typeface="+mn-lt"/>
              </a:rPr>
              <a:t>extensions.json</a:t>
            </a:r>
            <a:endParaRPr lang="fr-FR" sz="1600" dirty="0">
              <a:effectLst/>
              <a:latin typeface="+mn-lt"/>
            </a:endParaRPr>
          </a:p>
          <a:p>
            <a:r>
              <a:rPr lang="fr-FR" sz="1600" dirty="0">
                <a:effectLst/>
                <a:latin typeface="+mn-lt"/>
              </a:rPr>
              <a:t>Dossier </a:t>
            </a:r>
            <a:r>
              <a:rPr lang="fr-FR" sz="1600" b="1" dirty="0">
                <a:effectLst/>
                <a:latin typeface="+mn-lt"/>
              </a:rPr>
              <a:t>.</a:t>
            </a:r>
            <a:r>
              <a:rPr lang="fr-FR" sz="1600" b="1" dirty="0" err="1">
                <a:effectLst/>
                <a:latin typeface="+mn-lt"/>
              </a:rPr>
              <a:t>vscode</a:t>
            </a:r>
            <a:br>
              <a:rPr lang="fr-FR" sz="1600" dirty="0">
                <a:effectLst/>
                <a:latin typeface="+mn-lt"/>
              </a:rPr>
            </a:br>
            <a:r>
              <a:rPr lang="fr-FR" sz="1600" dirty="0">
                <a:effectLst/>
                <a:latin typeface="+mn-lt"/>
              </a:rPr>
              <a:t>Ce fichier contient les extensions utilisées</a:t>
            </a:r>
          </a:p>
          <a:p>
            <a:endParaRPr lang="fr-FR" sz="1600" dirty="0">
              <a:effectLst/>
              <a:latin typeface="+mn-lt"/>
            </a:endParaRPr>
          </a:p>
          <a:p>
            <a:r>
              <a:rPr lang="fr-FR" sz="1600" b="1" dirty="0" err="1">
                <a:effectLst/>
                <a:latin typeface="+mn-lt"/>
              </a:rPr>
              <a:t>launch.json</a:t>
            </a:r>
            <a:endParaRPr lang="fr-FR" sz="1600" dirty="0">
              <a:effectLst/>
              <a:latin typeface="+mn-lt"/>
            </a:endParaRPr>
          </a:p>
          <a:p>
            <a:r>
              <a:rPr lang="fr-FR" sz="1600" dirty="0">
                <a:effectLst/>
                <a:latin typeface="+mn-lt"/>
              </a:rPr>
              <a:t>Dossier </a:t>
            </a:r>
            <a:r>
              <a:rPr lang="fr-FR" sz="1600" b="1" dirty="0">
                <a:effectLst/>
                <a:latin typeface="+mn-lt"/>
              </a:rPr>
              <a:t>.</a:t>
            </a:r>
            <a:r>
              <a:rPr lang="fr-FR" sz="1600" b="1" dirty="0" err="1">
                <a:effectLst/>
                <a:latin typeface="+mn-lt"/>
              </a:rPr>
              <a:t>vscode</a:t>
            </a:r>
            <a:br>
              <a:rPr lang="fr-FR" sz="1600" dirty="0">
                <a:effectLst/>
                <a:latin typeface="+mn-lt"/>
              </a:rPr>
            </a:br>
            <a:r>
              <a:rPr lang="fr-FR" sz="1600" dirty="0">
                <a:effectLst/>
                <a:latin typeface="+mn-lt"/>
              </a:rPr>
              <a:t>Ce fichier contient les extensions utilisées</a:t>
            </a:r>
          </a:p>
          <a:p>
            <a:r>
              <a:rPr lang="fr-FR" sz="1600" i="1" dirty="0">
                <a:effectLst/>
                <a:latin typeface="+mn-lt"/>
              </a:rPr>
              <a:t>Documentation officielle </a:t>
            </a:r>
            <a:r>
              <a:rPr lang="fr-FR" sz="1600" b="1" i="1" dirty="0">
                <a:effectLst/>
                <a:latin typeface="+mn-lt"/>
                <a:hlinkClick r:id="rId3"/>
              </a:rPr>
              <a:t>https://code.visualstudio.com/docs/cpp/launch-json-reference</a:t>
            </a:r>
            <a:endParaRPr lang="fr-FR" sz="1600" dirty="0">
              <a:effectLst/>
              <a:latin typeface="+mn-lt"/>
            </a:endParaRPr>
          </a:p>
          <a:p>
            <a:endParaRPr lang="fr-FR" sz="1600" dirty="0">
              <a:effectLst/>
              <a:latin typeface="+mn-lt"/>
            </a:endParaRPr>
          </a:p>
          <a:p>
            <a:r>
              <a:rPr lang="fr-FR" sz="1600" b="1" dirty="0">
                <a:effectLst/>
                <a:latin typeface="+mn-lt"/>
              </a:rPr>
              <a:t>main.cpp</a:t>
            </a:r>
            <a:endParaRPr lang="fr-FR" sz="1600" dirty="0">
              <a:effectLst/>
              <a:latin typeface="+mn-lt"/>
            </a:endParaRPr>
          </a:p>
          <a:p>
            <a:r>
              <a:rPr lang="fr-FR" sz="1600" dirty="0">
                <a:effectLst/>
                <a:latin typeface="+mn-lt"/>
              </a:rPr>
              <a:t>Dossier </a:t>
            </a:r>
            <a:r>
              <a:rPr lang="fr-FR" sz="1600" b="1" dirty="0">
                <a:effectLst/>
                <a:latin typeface="+mn-lt"/>
              </a:rPr>
              <a:t>src</a:t>
            </a:r>
            <a:br>
              <a:rPr lang="fr-FR" sz="1600" dirty="0">
                <a:effectLst/>
                <a:latin typeface="+mn-lt"/>
              </a:rPr>
            </a:br>
            <a:r>
              <a:rPr lang="fr-FR" sz="1600" dirty="0">
                <a:effectLst/>
                <a:latin typeface="+mn-lt"/>
              </a:rPr>
              <a:t>Ce fichier contient le fichier code du projet - </a:t>
            </a:r>
            <a:r>
              <a:rPr lang="fr-FR" sz="1600" b="1" dirty="0">
                <a:effectLst/>
                <a:latin typeface="+mn-lt"/>
              </a:rPr>
              <a:t>main.cpp </a:t>
            </a:r>
            <a:r>
              <a:rPr lang="fr-FR" sz="1600" i="1" dirty="0">
                <a:solidFill>
                  <a:srgbClr val="FF0000"/>
                </a:solidFill>
                <a:effectLst/>
                <a:latin typeface="+mn-lt"/>
              </a:rPr>
              <a:t># nom_du_fichier.cpp</a:t>
            </a:r>
            <a:endParaRPr lang="fr-FR" sz="1600" dirty="0">
              <a:effectLst/>
              <a:latin typeface="+mn-lt"/>
            </a:endParaRPr>
          </a:p>
          <a:p>
            <a:r>
              <a:rPr lang="fr-FR" sz="1600" i="1" dirty="0">
                <a:solidFill>
                  <a:srgbClr val="FF0000"/>
                </a:solidFill>
                <a:effectLst/>
                <a:latin typeface="+mn-lt"/>
              </a:rPr>
              <a:t>(Sous IDE Arduino le fichier code se nomme </a:t>
            </a:r>
            <a:r>
              <a:rPr lang="fr-FR" sz="1600" i="1" dirty="0" err="1">
                <a:solidFill>
                  <a:srgbClr val="FF0000"/>
                </a:solidFill>
                <a:effectLst/>
                <a:latin typeface="+mn-lt"/>
              </a:rPr>
              <a:t>nom_du_fichier.ino</a:t>
            </a:r>
            <a:r>
              <a:rPr lang="fr-FR" sz="1600" i="1" dirty="0">
                <a:solidFill>
                  <a:srgbClr val="FF0000"/>
                </a:solidFill>
                <a:effectLst/>
                <a:latin typeface="+mn-lt"/>
              </a:rPr>
              <a:t>)</a:t>
            </a:r>
            <a:endParaRPr lang="fr-FR" sz="1600" dirty="0">
              <a:effectLst/>
              <a:latin typeface="+mn-lt"/>
            </a:endParaRPr>
          </a:p>
          <a:p>
            <a:endParaRPr lang="fr-FR" sz="1600" dirty="0">
              <a:effectLst/>
              <a:latin typeface="+mn-lt"/>
            </a:endParaRPr>
          </a:p>
          <a:p>
            <a:r>
              <a:rPr lang="fr-FR" sz="1600" b="1" dirty="0">
                <a:effectLst/>
                <a:latin typeface="+mn-lt"/>
              </a:rPr>
              <a:t>platformio.ini</a:t>
            </a:r>
            <a:endParaRPr lang="fr-FR" sz="1600" dirty="0">
              <a:effectLst/>
              <a:latin typeface="+mn-lt"/>
            </a:endParaRPr>
          </a:p>
          <a:p>
            <a:r>
              <a:rPr lang="fr-FR" sz="1600" dirty="0">
                <a:effectLst/>
                <a:latin typeface="+mn-lt"/>
              </a:rPr>
              <a:t>A la racine du projet</a:t>
            </a:r>
          </a:p>
          <a:p>
            <a:r>
              <a:rPr lang="fr-FR" sz="1600" dirty="0">
                <a:effectLst/>
                <a:latin typeface="+mn-lt"/>
              </a:rPr>
              <a:t>Ce fichier contient les références de la carte utilisée</a:t>
            </a:r>
          </a:p>
        </p:txBody>
      </p:sp>
      <p:pic>
        <p:nvPicPr>
          <p:cNvPr id="6" name="Image 5">
            <a:hlinkClick r:id="rId4" action="ppaction://hlinksldjump"/>
            <a:extLst>
              <a:ext uri="{FF2B5EF4-FFF2-40B4-BE49-F238E27FC236}">
                <a16:creationId xmlns:a16="http://schemas.microsoft.com/office/drawing/2014/main" id="{FAAF9B49-CC88-4DC2-9886-F85DF4347BE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159632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31</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TP1A</a:t>
            </a:r>
          </a:p>
        </p:txBody>
      </p:sp>
      <p:pic>
        <p:nvPicPr>
          <p:cNvPr id="5" name="Image 4">
            <a:hlinkClick r:id="rId2" action="ppaction://hlinksldjump"/>
            <a:extLst>
              <a:ext uri="{FF2B5EF4-FFF2-40B4-BE49-F238E27FC236}">
                <a16:creationId xmlns:a16="http://schemas.microsoft.com/office/drawing/2014/main" id="{A8F11545-80AE-48E7-9839-2444FA3A172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 GO FURTHER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310</a:t>
            </a:fld>
            <a:endParaRPr lang="fr-FR"/>
          </a:p>
        </p:txBody>
      </p:sp>
      <p:sp>
        <p:nvSpPr>
          <p:cNvPr id="4" name="Rectangle 3"/>
          <p:cNvSpPr>
            <a:spLocks noChangeArrowheads="1"/>
          </p:cNvSpPr>
          <p:nvPr/>
        </p:nvSpPr>
        <p:spPr bwMode="auto">
          <a:xfrm>
            <a:off x="1428728" y="2714620"/>
            <a:ext cx="6542194" cy="128587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 VISUAL STUDIO CODE</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 PLATFORM IO</a:t>
            </a:r>
          </a:p>
          <a:p>
            <a:pPr algn="ctr" defTabSz="912813">
              <a:spcBef>
                <a:spcPts val="0"/>
              </a:spcBef>
              <a:defRPr/>
            </a:pPr>
            <a:endParaRPr lang="fr-FR" sz="3600" b="1" dirty="0">
              <a:solidFill>
                <a:srgbClr val="FFFF00"/>
              </a:solidFill>
              <a:effectLst>
                <a:outerShdw blurRad="38100" dist="38100" dir="2700000" algn="tl">
                  <a:srgbClr val="000000">
                    <a:alpha val="43137"/>
                  </a:srgbClr>
                </a:outerShdw>
              </a:effectLst>
              <a:latin typeface="Calibri" pitchFamily="34" charset="0"/>
            </a:endParaRPr>
          </a:p>
        </p:txBody>
      </p:sp>
      <p:pic>
        <p:nvPicPr>
          <p:cNvPr id="5" name="Image 4">
            <a:hlinkClick r:id="rId2" action="ppaction://hlinksldjump"/>
            <a:extLst>
              <a:ext uri="{FF2B5EF4-FFF2-40B4-BE49-F238E27FC236}">
                <a16:creationId xmlns:a16="http://schemas.microsoft.com/office/drawing/2014/main" id="{C691362E-9591-4141-9CE5-AD4B76D7AAF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9027678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97D2CA-271E-4BC0-88D5-801AC6F26A9A}"/>
              </a:ext>
            </a:extLst>
          </p:cNvPr>
          <p:cNvSpPr>
            <a:spLocks noGrp="1"/>
          </p:cNvSpPr>
          <p:nvPr>
            <p:ph type="title"/>
          </p:nvPr>
        </p:nvSpPr>
        <p:spPr/>
        <p:txBody>
          <a:bodyPr/>
          <a:lstStyle/>
          <a:p>
            <a:r>
              <a:rPr lang="fr-FR" dirty="0"/>
              <a:t>PLATFORM IO – CREATION D’UN PROJET </a:t>
            </a:r>
          </a:p>
        </p:txBody>
      </p:sp>
      <p:sp>
        <p:nvSpPr>
          <p:cNvPr id="3" name="Espace réservé du numéro de diapositive 2">
            <a:extLst>
              <a:ext uri="{FF2B5EF4-FFF2-40B4-BE49-F238E27FC236}">
                <a16:creationId xmlns:a16="http://schemas.microsoft.com/office/drawing/2014/main" id="{F507DEE4-6C1A-4194-94C5-AC28C9966193}"/>
              </a:ext>
            </a:extLst>
          </p:cNvPr>
          <p:cNvSpPr>
            <a:spLocks noGrp="1"/>
          </p:cNvSpPr>
          <p:nvPr>
            <p:ph type="sldNum" sz="quarter" idx="12"/>
          </p:nvPr>
        </p:nvSpPr>
        <p:spPr/>
        <p:txBody>
          <a:bodyPr/>
          <a:lstStyle/>
          <a:p>
            <a:pPr>
              <a:defRPr/>
            </a:pPr>
            <a:fld id="{E652A8FB-8C76-45BB-8D82-93F8E151003C}" type="slidenum">
              <a:rPr lang="fr-FR" smtClean="0"/>
              <a:pPr>
                <a:defRPr/>
              </a:pPr>
              <a:t>311</a:t>
            </a:fld>
            <a:endParaRPr lang="fr-FR"/>
          </a:p>
        </p:txBody>
      </p:sp>
      <p:sp>
        <p:nvSpPr>
          <p:cNvPr id="4" name="Rectangle 1">
            <a:extLst>
              <a:ext uri="{FF2B5EF4-FFF2-40B4-BE49-F238E27FC236}">
                <a16:creationId xmlns:a16="http://schemas.microsoft.com/office/drawing/2014/main" id="{13866293-D031-48EA-B9A5-280D993A8C26}"/>
              </a:ext>
            </a:extLst>
          </p:cNvPr>
          <p:cNvSpPr>
            <a:spLocks noChangeArrowheads="1"/>
          </p:cNvSpPr>
          <p:nvPr/>
        </p:nvSpPr>
        <p:spPr bwMode="auto">
          <a:xfrm>
            <a:off x="27888" y="510518"/>
            <a:ext cx="629210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chemeClr val="tx1"/>
                </a:solidFill>
                <a:effectLst/>
                <a:latin typeface="Arial" panose="020B0604020202020204" pitchFamily="34" charset="0"/>
              </a:rPr>
              <a:t>Cliquer sur</a:t>
            </a:r>
            <a:r>
              <a:rPr kumimoji="0" lang="fr-FR" altLang="fr-FR" b="1" i="0" u="none" strike="noStrike" cap="none" normalizeH="0" baseline="0" dirty="0">
                <a:ln>
                  <a:noFill/>
                </a:ln>
                <a:solidFill>
                  <a:schemeClr val="tx1"/>
                </a:solidFill>
                <a:effectLst/>
                <a:latin typeface="Arial" panose="020B0604020202020204" pitchFamily="34" charset="0"/>
              </a:rPr>
              <a:t> [+ New Project]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La fenêtre </a:t>
            </a:r>
            <a:r>
              <a:rPr kumimoji="0" lang="fr-FR" altLang="fr-FR" b="1" i="0" u="none" strike="noStrike" cap="none" normalizeH="0" baseline="0" dirty="0">
                <a:ln>
                  <a:noFill/>
                </a:ln>
                <a:solidFill>
                  <a:schemeClr val="tx1"/>
                </a:solidFill>
                <a:effectLst/>
                <a:latin typeface="Arial" panose="020B0604020202020204" pitchFamily="34" charset="0"/>
              </a:rPr>
              <a:t>"Project </a:t>
            </a:r>
            <a:r>
              <a:rPr kumimoji="0" lang="fr-FR" altLang="fr-FR" b="1" i="0" u="none" strike="noStrike" cap="none" normalizeH="0" baseline="0" dirty="0" err="1">
                <a:ln>
                  <a:noFill/>
                </a:ln>
                <a:solidFill>
                  <a:schemeClr val="tx1"/>
                </a:solidFill>
                <a:effectLst/>
                <a:latin typeface="Arial" panose="020B0604020202020204" pitchFamily="34" charset="0"/>
              </a:rPr>
              <a:t>Wizard</a:t>
            </a:r>
            <a:r>
              <a:rPr kumimoji="0" lang="fr-FR" altLang="fr-FR" b="1" i="0" u="none" strike="noStrike" cap="none" normalizeH="0" baseline="0" dirty="0">
                <a:ln>
                  <a:noFill/>
                </a:ln>
                <a:solidFill>
                  <a:schemeClr val="tx1"/>
                </a:solidFill>
                <a:effectLst/>
                <a:latin typeface="Arial" panose="020B0604020202020204" pitchFamily="34" charset="0"/>
              </a:rPr>
              <a:t>" </a:t>
            </a:r>
            <a:r>
              <a:rPr kumimoji="0" lang="fr-FR" altLang="fr-FR" b="0" i="0" u="none" strike="noStrike" cap="none" normalizeH="0" baseline="0" dirty="0">
                <a:ln>
                  <a:noFill/>
                </a:ln>
                <a:solidFill>
                  <a:schemeClr val="tx1"/>
                </a:solidFill>
                <a:effectLst/>
                <a:latin typeface="Arial" panose="020B0604020202020204" pitchFamily="34" charset="0"/>
              </a:rPr>
              <a:t>s'ouvre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rPr>
              <a:t>Renseigner les champs: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Name: NOM_DE_VOTRE_PROJET   e.g. </a:t>
            </a:r>
            <a:r>
              <a:rPr lang="fr-FR" altLang="fr-FR" i="1" dirty="0" err="1">
                <a:solidFill>
                  <a:srgbClr val="FF0000"/>
                </a:solidFill>
                <a:latin typeface="Arial" panose="020B0604020202020204" pitchFamily="34" charset="0"/>
              </a:rPr>
              <a:t>Test_PPT</a:t>
            </a:r>
            <a:br>
              <a:rPr kumimoji="0" lang="fr-FR" altLang="fr-FR" b="0" i="0" u="none" strike="noStrike" cap="none" normalizeH="0" baseline="0" dirty="0">
                <a:ln>
                  <a:noFill/>
                </a:ln>
                <a:solidFill>
                  <a:schemeClr val="tx1"/>
                </a:solidFill>
                <a:effectLst/>
                <a:latin typeface="Arial" panose="020B0604020202020204" pitchFamily="34" charset="0"/>
              </a:rPr>
            </a:br>
            <a:r>
              <a:rPr kumimoji="0" lang="fr-FR" altLang="fr-FR" b="1" i="0" u="none" strike="noStrike" cap="none" normalizeH="0" baseline="0" dirty="0" err="1">
                <a:ln>
                  <a:noFill/>
                </a:ln>
                <a:solidFill>
                  <a:schemeClr val="tx1"/>
                </a:solidFill>
                <a:effectLst/>
                <a:latin typeface="Arial" panose="020B0604020202020204" pitchFamily="34" charset="0"/>
              </a:rPr>
              <a:t>Board</a:t>
            </a:r>
            <a:r>
              <a:rPr kumimoji="0" lang="fr-FR" altLang="fr-FR" b="1" i="0" u="none" strike="noStrike" cap="none" normalizeH="0" baseline="0" dirty="0">
                <a:ln>
                  <a:noFill/>
                </a:ln>
                <a:solidFill>
                  <a:schemeClr val="tx1"/>
                </a:solidFill>
                <a:effectLst/>
                <a:latin typeface="Arial" panose="020B0604020202020204" pitchFamily="34" charset="0"/>
              </a:rPr>
              <a:t>: SELECTIONNER_VOTRE_CARTE  </a:t>
            </a:r>
            <a:r>
              <a:rPr kumimoji="0" lang="fr-FR" altLang="fr-FR" b="0" i="1" u="none" strike="noStrike" cap="none" normalizeH="0" baseline="0" dirty="0">
                <a:ln>
                  <a:noFill/>
                </a:ln>
                <a:solidFill>
                  <a:srgbClr val="FF0000"/>
                </a:solidFill>
                <a:effectLst/>
                <a:latin typeface="Arial" panose="020B0604020202020204" pitchFamily="34" charset="0"/>
              </a:rPr>
              <a:t># Arduino </a:t>
            </a:r>
            <a:r>
              <a:rPr kumimoji="0" lang="fr-FR" altLang="fr-FR" b="0" i="1" u="none" strike="noStrike" cap="none" normalizeH="0" baseline="0" dirty="0" err="1">
                <a:ln>
                  <a:noFill/>
                </a:ln>
                <a:solidFill>
                  <a:srgbClr val="FF0000"/>
                </a:solidFill>
                <a:effectLst/>
                <a:latin typeface="Arial" panose="020B0604020202020204" pitchFamily="34" charset="0"/>
              </a:rPr>
              <a:t>Uno</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Arial" panose="020B0604020202020204" pitchFamily="34" charset="0"/>
              </a:rPr>
              <a:t>Framework:   </a:t>
            </a:r>
            <a:r>
              <a:rPr kumimoji="0" lang="fr-FR" altLang="fr-FR" b="0" i="1" u="none" strike="noStrike" cap="none" normalizeH="0" baseline="0" dirty="0">
                <a:ln>
                  <a:noFill/>
                </a:ln>
                <a:solidFill>
                  <a:srgbClr val="FF0000"/>
                </a:solidFill>
                <a:effectLst/>
                <a:latin typeface="Arial" panose="020B0604020202020204" pitchFamily="34" charset="0"/>
              </a:rPr>
              <a:t># Le champ se renseigne automatiquement</a:t>
            </a:r>
            <a:endParaRPr kumimoji="0" lang="fr-FR" altLang="fr-F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eaLnBrk="0" hangingPunct="0"/>
            <a:r>
              <a:rPr lang="fr-FR" altLang="fr-FR" dirty="0">
                <a:latin typeface="Arial" panose="020B0604020202020204" pitchFamily="34" charset="0"/>
              </a:rPr>
              <a:t>Sur les postes INSA : (problème d’accès réseau pour le compilateur)</a:t>
            </a:r>
          </a:p>
          <a:p>
            <a:pPr marL="285750" marR="0" lvl="0" indent="-285750" algn="l" defTabSz="914400" rtl="0" eaLnBrk="0" fontAlgn="base" latinLnBrk="0" hangingPunct="0">
              <a:lnSpc>
                <a:spcPct val="100000"/>
              </a:lnSpc>
              <a:spcBef>
                <a:spcPct val="0"/>
              </a:spcBef>
              <a:spcAft>
                <a:spcPct val="0"/>
              </a:spcAft>
              <a:buClrTx/>
              <a:buSzTx/>
              <a:buFont typeface="Symbol" panose="05050102010706020507" pitchFamily="18" charset="2"/>
              <a:buChar char="Þ"/>
              <a:tabLst/>
            </a:pPr>
            <a:r>
              <a:rPr lang="fr-FR" altLang="fr-FR" dirty="0">
                <a:latin typeface="Arial" panose="020B0604020202020204" pitchFamily="34" charset="0"/>
              </a:rPr>
              <a:t>décocher « Use Default Location » et choisir un répertoire sur disque C:</a:t>
            </a:r>
          </a:p>
          <a:p>
            <a:pPr marL="285750" marR="0" lvl="0" indent="-285750" algn="l" defTabSz="914400" rtl="0" eaLnBrk="0" fontAlgn="base" latinLnBrk="0" hangingPunct="0">
              <a:lnSpc>
                <a:spcPct val="100000"/>
              </a:lnSpc>
              <a:spcBef>
                <a:spcPct val="0"/>
              </a:spcBef>
              <a:spcAft>
                <a:spcPct val="0"/>
              </a:spcAft>
              <a:buClrTx/>
              <a:buSzTx/>
              <a:buFont typeface="Symbol" panose="05050102010706020507" pitchFamily="18" charset="2"/>
              <a:buChar char="Þ"/>
              <a:tabLst/>
            </a:pPr>
            <a:r>
              <a:rPr lang="fr-FR" altLang="fr-FR" dirty="0">
                <a:latin typeface="Arial" panose="020B0604020202020204" pitchFamily="34" charset="0"/>
              </a:rPr>
              <a:t>Ne surtout pas choisir le disque U: </a:t>
            </a:r>
          </a:p>
          <a:p>
            <a:pPr marL="285750" marR="0" lvl="0" indent="-285750" algn="l" defTabSz="914400" rtl="0" eaLnBrk="0" fontAlgn="base" latinLnBrk="0" hangingPunct="0">
              <a:lnSpc>
                <a:spcPct val="100000"/>
              </a:lnSpc>
              <a:spcBef>
                <a:spcPct val="0"/>
              </a:spcBef>
              <a:spcAft>
                <a:spcPct val="0"/>
              </a:spcAft>
              <a:buClrTx/>
              <a:buSzTx/>
              <a:buFont typeface="Symbol" panose="05050102010706020507" pitchFamily="18" charset="2"/>
              <a:buChar char="Þ"/>
              <a:tabLst/>
            </a:pPr>
            <a:endParaRPr kumimoji="0" lang="fr-FR" altLang="fr-FR"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Symbol" panose="05050102010706020507" pitchFamily="18" charset="2"/>
              <a:buChar char="Þ"/>
              <a:tabLst/>
            </a:pPr>
            <a:r>
              <a:rPr kumimoji="0" lang="fr-FR" altLang="fr-FR" b="0" i="0" u="none" strike="noStrike" cap="none" normalizeH="0" baseline="0" dirty="0">
                <a:ln>
                  <a:noFill/>
                </a:ln>
                <a:solidFill>
                  <a:schemeClr val="tx1"/>
                </a:solidFill>
                <a:effectLst/>
                <a:latin typeface="Arial" panose="020B0604020202020204" pitchFamily="34" charset="0"/>
              </a:rPr>
              <a:t>Puis cliquer sur </a:t>
            </a:r>
            <a:r>
              <a:rPr kumimoji="0" lang="fr-FR" altLang="fr-FR" b="1" i="0" u="none" strike="noStrike" cap="none" normalizeH="0" baseline="0" dirty="0">
                <a:ln>
                  <a:noFill/>
                </a:ln>
                <a:solidFill>
                  <a:schemeClr val="tx1"/>
                </a:solidFill>
                <a:effectLst/>
                <a:latin typeface="Arial" panose="020B0604020202020204" pitchFamily="34" charset="0"/>
              </a:rPr>
              <a:t>Finish … puis Patience ... </a:t>
            </a:r>
          </a:p>
        </p:txBody>
      </p:sp>
      <p:pic>
        <p:nvPicPr>
          <p:cNvPr id="5122" name="Picture 2" descr="project-wizard">
            <a:hlinkClick r:id="rId2"/>
            <a:extLst>
              <a:ext uri="{FF2B5EF4-FFF2-40B4-BE49-F238E27FC236}">
                <a16:creationId xmlns:a16="http://schemas.microsoft.com/office/drawing/2014/main" id="{E3157FE5-9B27-424F-BA22-FBE04DF14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8" y="3188174"/>
            <a:ext cx="3042810" cy="238353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42780E2B-3B65-4ABC-9DF7-9254FC4C6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7117" y="3193895"/>
            <a:ext cx="2814750" cy="2383534"/>
          </a:xfrm>
          <a:prstGeom prst="rect">
            <a:avLst/>
          </a:prstGeom>
        </p:spPr>
      </p:pic>
      <p:pic>
        <p:nvPicPr>
          <p:cNvPr id="8" name="Image 7">
            <a:extLst>
              <a:ext uri="{FF2B5EF4-FFF2-40B4-BE49-F238E27FC236}">
                <a16:creationId xmlns:a16="http://schemas.microsoft.com/office/drawing/2014/main" id="{5E9FA2D4-97B6-4B8F-BA22-CB2A15D19E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492" y="539904"/>
            <a:ext cx="3061608" cy="2383534"/>
          </a:xfrm>
          <a:prstGeom prst="rect">
            <a:avLst/>
          </a:prstGeom>
        </p:spPr>
      </p:pic>
      <p:pic>
        <p:nvPicPr>
          <p:cNvPr id="13" name="Image 12">
            <a:hlinkClick r:id="rId6" action="ppaction://hlinksldjump"/>
            <a:extLst>
              <a:ext uri="{FF2B5EF4-FFF2-40B4-BE49-F238E27FC236}">
                <a16:creationId xmlns:a16="http://schemas.microsoft.com/office/drawing/2014/main" id="{489C66A7-1855-4BCC-A48C-80F0C9C98F04}"/>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
        <p:nvSpPr>
          <p:cNvPr id="5" name="Rectangle : coins arrondis 4">
            <a:extLst>
              <a:ext uri="{FF2B5EF4-FFF2-40B4-BE49-F238E27FC236}">
                <a16:creationId xmlns:a16="http://schemas.microsoft.com/office/drawing/2014/main" id="{6FD3CAC4-5544-4C4C-A732-4389592127BA}"/>
              </a:ext>
            </a:extLst>
          </p:cNvPr>
          <p:cNvSpPr/>
          <p:nvPr/>
        </p:nvSpPr>
        <p:spPr>
          <a:xfrm>
            <a:off x="546030" y="4827330"/>
            <a:ext cx="1003263" cy="2880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F525B4F8-5A2E-490D-BAFE-E870DEE40499}"/>
              </a:ext>
            </a:extLst>
          </p:cNvPr>
          <p:cNvCxnSpPr>
            <a:cxnSpLocks/>
          </p:cNvCxnSpPr>
          <p:nvPr/>
        </p:nvCxnSpPr>
        <p:spPr>
          <a:xfrm>
            <a:off x="557656" y="2521561"/>
            <a:ext cx="0" cy="22987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
            <a:extLst>
              <a:ext uri="{FF2B5EF4-FFF2-40B4-BE49-F238E27FC236}">
                <a16:creationId xmlns:a16="http://schemas.microsoft.com/office/drawing/2014/main" id="{B54CF39B-F4B8-44BC-B9D8-29F6709C641E}"/>
              </a:ext>
            </a:extLst>
          </p:cNvPr>
          <p:cNvSpPr>
            <a:spLocks noChangeArrowheads="1"/>
          </p:cNvSpPr>
          <p:nvPr/>
        </p:nvSpPr>
        <p:spPr bwMode="auto">
          <a:xfrm>
            <a:off x="0" y="5665808"/>
            <a:ext cx="52643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fr-FR" altLang="fr-FR" dirty="0">
                <a:latin typeface="Arial" panose="020B0604020202020204" pitchFamily="34" charset="0"/>
              </a:rPr>
              <a:t>L’arborescence de votre projet devrait apparaître sur la gauche !</a:t>
            </a:r>
          </a:p>
        </p:txBody>
      </p:sp>
      <p:pic>
        <p:nvPicPr>
          <p:cNvPr id="15" name="Image 14">
            <a:extLst>
              <a:ext uri="{FF2B5EF4-FFF2-40B4-BE49-F238E27FC236}">
                <a16:creationId xmlns:a16="http://schemas.microsoft.com/office/drawing/2014/main" id="{6CA129D6-A5F0-492E-82B8-5A4090E7FAB1}"/>
              </a:ext>
            </a:extLst>
          </p:cNvPr>
          <p:cNvPicPr>
            <a:picLocks noChangeAspect="1"/>
          </p:cNvPicPr>
          <p:nvPr/>
        </p:nvPicPr>
        <p:blipFill>
          <a:blip r:embed="rId9"/>
          <a:stretch>
            <a:fillRect/>
          </a:stretch>
        </p:blipFill>
        <p:spPr>
          <a:xfrm>
            <a:off x="6024835" y="3199955"/>
            <a:ext cx="2943636" cy="2619741"/>
          </a:xfrm>
          <a:prstGeom prst="rect">
            <a:avLst/>
          </a:prstGeom>
        </p:spPr>
      </p:pic>
      <p:sp>
        <p:nvSpPr>
          <p:cNvPr id="17" name="Flèche : courbe vers la droite 16">
            <a:extLst>
              <a:ext uri="{FF2B5EF4-FFF2-40B4-BE49-F238E27FC236}">
                <a16:creationId xmlns:a16="http://schemas.microsoft.com/office/drawing/2014/main" id="{7CC588EC-02D6-49A4-8910-8784EB95F346}"/>
              </a:ext>
            </a:extLst>
          </p:cNvPr>
          <p:cNvSpPr/>
          <p:nvPr/>
        </p:nvSpPr>
        <p:spPr>
          <a:xfrm rot="14454794">
            <a:off x="6350881" y="4654792"/>
            <a:ext cx="1046282" cy="2420606"/>
          </a:xfrm>
          <a:prstGeom prst="curved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33790035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9BB7F21-F029-4E68-A68F-AE2880866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48419"/>
            <a:ext cx="9144000" cy="2953671"/>
          </a:xfrm>
          <a:prstGeom prst="rect">
            <a:avLst/>
          </a:prstGeom>
        </p:spPr>
      </p:pic>
      <p:sp>
        <p:nvSpPr>
          <p:cNvPr id="2" name="Titre 1">
            <a:extLst>
              <a:ext uri="{FF2B5EF4-FFF2-40B4-BE49-F238E27FC236}">
                <a16:creationId xmlns:a16="http://schemas.microsoft.com/office/drawing/2014/main" id="{1CD360C1-6B2E-4C88-ABFB-65829E1C606F}"/>
              </a:ext>
            </a:extLst>
          </p:cNvPr>
          <p:cNvSpPr>
            <a:spLocks noGrp="1"/>
          </p:cNvSpPr>
          <p:nvPr>
            <p:ph type="title"/>
          </p:nvPr>
        </p:nvSpPr>
        <p:spPr/>
        <p:txBody>
          <a:bodyPr/>
          <a:lstStyle/>
          <a:p>
            <a:r>
              <a:rPr lang="fr-FR" dirty="0"/>
              <a:t>PLATFORM IO - PROGRAMME BLINK</a:t>
            </a:r>
          </a:p>
        </p:txBody>
      </p:sp>
      <p:sp>
        <p:nvSpPr>
          <p:cNvPr id="3" name="Espace réservé du numéro de diapositive 2">
            <a:extLst>
              <a:ext uri="{FF2B5EF4-FFF2-40B4-BE49-F238E27FC236}">
                <a16:creationId xmlns:a16="http://schemas.microsoft.com/office/drawing/2014/main" id="{2E24D75A-7029-4423-9CB7-744CD02D33DC}"/>
              </a:ext>
            </a:extLst>
          </p:cNvPr>
          <p:cNvSpPr>
            <a:spLocks noGrp="1"/>
          </p:cNvSpPr>
          <p:nvPr>
            <p:ph type="sldNum" sz="quarter" idx="12"/>
          </p:nvPr>
        </p:nvSpPr>
        <p:spPr/>
        <p:txBody>
          <a:bodyPr/>
          <a:lstStyle/>
          <a:p>
            <a:pPr>
              <a:defRPr/>
            </a:pPr>
            <a:fld id="{E652A8FB-8C76-45BB-8D82-93F8E151003C}" type="slidenum">
              <a:rPr lang="fr-FR" smtClean="0"/>
              <a:pPr>
                <a:defRPr/>
              </a:pPr>
              <a:t>312</a:t>
            </a:fld>
            <a:endParaRPr lang="fr-FR"/>
          </a:p>
        </p:txBody>
      </p:sp>
      <p:sp>
        <p:nvSpPr>
          <p:cNvPr id="5" name="ZoneTexte 4">
            <a:extLst>
              <a:ext uri="{FF2B5EF4-FFF2-40B4-BE49-F238E27FC236}">
                <a16:creationId xmlns:a16="http://schemas.microsoft.com/office/drawing/2014/main" id="{56B94275-5C9A-456B-A472-F0CD0E5A20EA}"/>
              </a:ext>
            </a:extLst>
          </p:cNvPr>
          <p:cNvSpPr txBox="1"/>
          <p:nvPr/>
        </p:nvSpPr>
        <p:spPr>
          <a:xfrm>
            <a:off x="0" y="620688"/>
            <a:ext cx="4593770" cy="646331"/>
          </a:xfrm>
          <a:prstGeom prst="rect">
            <a:avLst/>
          </a:prstGeom>
          <a:noFill/>
        </p:spPr>
        <p:txBody>
          <a:bodyPr wrap="square">
            <a:spAutoFit/>
          </a:bodyPr>
          <a:lstStyle/>
          <a:p>
            <a:r>
              <a:rPr lang="fr-FR" sz="1800" b="1" dirty="0">
                <a:latin typeface="+mn-lt"/>
              </a:rPr>
              <a:t>Création d'un fichier </a:t>
            </a:r>
            <a:r>
              <a:rPr lang="fr-FR" sz="1800" b="1" dirty="0" err="1">
                <a:latin typeface="+mn-lt"/>
              </a:rPr>
              <a:t>Blink</a:t>
            </a:r>
            <a:r>
              <a:rPr lang="fr-FR" sz="1800" b="1" dirty="0">
                <a:latin typeface="+mn-lt"/>
              </a:rPr>
              <a:t> – </a:t>
            </a:r>
            <a:r>
              <a:rPr lang="fr-FR" sz="1800" b="1" dirty="0" err="1">
                <a:latin typeface="+mn-lt"/>
              </a:rPr>
              <a:t>PlatformIO</a:t>
            </a:r>
            <a:endParaRPr lang="fr-FR" sz="1800" b="1" dirty="0">
              <a:latin typeface="+mn-lt"/>
            </a:endParaRPr>
          </a:p>
          <a:p>
            <a:r>
              <a:rPr lang="fr-FR" sz="1800" b="1" dirty="0">
                <a:latin typeface="+mn-lt"/>
              </a:rPr>
              <a:t>Dans le main.cpp</a:t>
            </a:r>
          </a:p>
        </p:txBody>
      </p:sp>
      <p:pic>
        <p:nvPicPr>
          <p:cNvPr id="7" name="Image 6">
            <a:extLst>
              <a:ext uri="{FF2B5EF4-FFF2-40B4-BE49-F238E27FC236}">
                <a16:creationId xmlns:a16="http://schemas.microsoft.com/office/drawing/2014/main" id="{FA005873-28FE-47D6-977E-51A52798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614" y="490538"/>
            <a:ext cx="5407386" cy="3565076"/>
          </a:xfrm>
          <a:prstGeom prst="rect">
            <a:avLst/>
          </a:prstGeom>
        </p:spPr>
      </p:pic>
      <p:pic>
        <p:nvPicPr>
          <p:cNvPr id="10" name="Image 9">
            <a:hlinkClick r:id="rId4" action="ppaction://hlinksldjump"/>
            <a:extLst>
              <a:ext uri="{FF2B5EF4-FFF2-40B4-BE49-F238E27FC236}">
                <a16:creationId xmlns:a16="http://schemas.microsoft.com/office/drawing/2014/main" id="{B66F6564-5251-4D0A-B6D1-81769A45383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
        <p:nvSpPr>
          <p:cNvPr id="8" name="Rectangle : coins arrondis 7">
            <a:extLst>
              <a:ext uri="{FF2B5EF4-FFF2-40B4-BE49-F238E27FC236}">
                <a16:creationId xmlns:a16="http://schemas.microsoft.com/office/drawing/2014/main" id="{97F07696-E37F-4159-8827-E070A3CDBCA6}"/>
              </a:ext>
            </a:extLst>
          </p:cNvPr>
          <p:cNvSpPr/>
          <p:nvPr/>
        </p:nvSpPr>
        <p:spPr>
          <a:xfrm>
            <a:off x="3491880" y="3461554"/>
            <a:ext cx="2160240" cy="72421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lèche : droite 3">
            <a:extLst>
              <a:ext uri="{FF2B5EF4-FFF2-40B4-BE49-F238E27FC236}">
                <a16:creationId xmlns:a16="http://schemas.microsoft.com/office/drawing/2014/main" id="{D3A81019-4884-4ACB-A1A4-EB6C724B5A7F}"/>
              </a:ext>
            </a:extLst>
          </p:cNvPr>
          <p:cNvSpPr/>
          <p:nvPr/>
        </p:nvSpPr>
        <p:spPr>
          <a:xfrm>
            <a:off x="2339752" y="3648419"/>
            <a:ext cx="1008112" cy="407195"/>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90722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F90001-77F1-47F1-9CAC-52FC05333844}"/>
              </a:ext>
            </a:extLst>
          </p:cNvPr>
          <p:cNvSpPr>
            <a:spLocks noGrp="1"/>
          </p:cNvSpPr>
          <p:nvPr>
            <p:ph type="title"/>
          </p:nvPr>
        </p:nvSpPr>
        <p:spPr/>
        <p:txBody>
          <a:bodyPr/>
          <a:lstStyle/>
          <a:p>
            <a:r>
              <a:rPr lang="fr-FR" b="1" dirty="0"/>
              <a:t>Moniteur série - </a:t>
            </a:r>
            <a:r>
              <a:rPr lang="fr-FR" b="1" dirty="0" err="1"/>
              <a:t>PlatformIO</a:t>
            </a:r>
            <a:endParaRPr lang="fr-FR" dirty="0"/>
          </a:p>
        </p:txBody>
      </p:sp>
      <p:sp>
        <p:nvSpPr>
          <p:cNvPr id="3" name="Espace réservé du numéro de diapositive 2">
            <a:extLst>
              <a:ext uri="{FF2B5EF4-FFF2-40B4-BE49-F238E27FC236}">
                <a16:creationId xmlns:a16="http://schemas.microsoft.com/office/drawing/2014/main" id="{770C755C-17F4-4678-9AF5-E4A75C886C79}"/>
              </a:ext>
            </a:extLst>
          </p:cNvPr>
          <p:cNvSpPr>
            <a:spLocks noGrp="1"/>
          </p:cNvSpPr>
          <p:nvPr>
            <p:ph type="sldNum" sz="quarter" idx="12"/>
          </p:nvPr>
        </p:nvSpPr>
        <p:spPr/>
        <p:txBody>
          <a:bodyPr/>
          <a:lstStyle/>
          <a:p>
            <a:pPr>
              <a:defRPr/>
            </a:pPr>
            <a:fld id="{E652A8FB-8C76-45BB-8D82-93F8E151003C}" type="slidenum">
              <a:rPr lang="fr-FR" smtClean="0"/>
              <a:pPr>
                <a:defRPr/>
              </a:pPr>
              <a:t>313</a:t>
            </a:fld>
            <a:endParaRPr lang="fr-FR"/>
          </a:p>
        </p:txBody>
      </p:sp>
      <p:sp>
        <p:nvSpPr>
          <p:cNvPr id="7" name="ZoneTexte 6">
            <a:extLst>
              <a:ext uri="{FF2B5EF4-FFF2-40B4-BE49-F238E27FC236}">
                <a16:creationId xmlns:a16="http://schemas.microsoft.com/office/drawing/2014/main" id="{5BC1B45F-F6C0-485F-8592-572EC8AECB38}"/>
              </a:ext>
            </a:extLst>
          </p:cNvPr>
          <p:cNvSpPr txBox="1"/>
          <p:nvPr/>
        </p:nvSpPr>
        <p:spPr>
          <a:xfrm>
            <a:off x="179512" y="612844"/>
            <a:ext cx="7344816" cy="5632311"/>
          </a:xfrm>
          <a:prstGeom prst="rect">
            <a:avLst/>
          </a:prstGeom>
          <a:noFill/>
        </p:spPr>
        <p:txBody>
          <a:bodyPr wrap="square">
            <a:spAutoFit/>
          </a:bodyPr>
          <a:lstStyle/>
          <a:p>
            <a:r>
              <a:rPr lang="fr-FR" sz="2000" dirty="0">
                <a:latin typeface="+mn-lt"/>
              </a:rPr>
              <a:t>Modifier le code </a:t>
            </a:r>
            <a:r>
              <a:rPr lang="fr-FR" sz="2000" dirty="0" err="1">
                <a:latin typeface="+mn-lt"/>
              </a:rPr>
              <a:t>Blink</a:t>
            </a:r>
            <a:r>
              <a:rPr lang="fr-FR" sz="2000" dirty="0">
                <a:latin typeface="+mn-lt"/>
              </a:rPr>
              <a:t>, afin que le moniteur série affiche</a:t>
            </a:r>
          </a:p>
          <a:p>
            <a:r>
              <a:rPr lang="fr-FR" sz="2000" b="1" dirty="0" err="1">
                <a:effectLst/>
                <a:latin typeface="+mn-lt"/>
              </a:rPr>
              <a:t>led</a:t>
            </a:r>
            <a:r>
              <a:rPr lang="fr-FR" sz="2000" b="1" dirty="0">
                <a:effectLst/>
                <a:latin typeface="+mn-lt"/>
              </a:rPr>
              <a:t> allumée</a:t>
            </a:r>
            <a:br>
              <a:rPr lang="fr-FR" sz="2000" b="1" dirty="0">
                <a:effectLst/>
                <a:latin typeface="+mn-lt"/>
              </a:rPr>
            </a:br>
            <a:r>
              <a:rPr lang="fr-FR" sz="2000" b="1" dirty="0" err="1">
                <a:effectLst/>
                <a:latin typeface="+mn-lt"/>
              </a:rPr>
              <a:t>led</a:t>
            </a:r>
            <a:r>
              <a:rPr lang="fr-FR" sz="2000" b="1" dirty="0">
                <a:effectLst/>
                <a:latin typeface="+mn-lt"/>
              </a:rPr>
              <a:t> éteinte</a:t>
            </a:r>
            <a:br>
              <a:rPr lang="fr-FR" sz="2000" b="1" dirty="0">
                <a:effectLst/>
                <a:latin typeface="+mn-lt"/>
              </a:rPr>
            </a:br>
            <a:r>
              <a:rPr lang="fr-FR" sz="2000" b="1" dirty="0" err="1">
                <a:effectLst/>
                <a:latin typeface="+mn-lt"/>
              </a:rPr>
              <a:t>etc</a:t>
            </a:r>
            <a:r>
              <a:rPr lang="fr-FR" sz="2000" b="1" dirty="0">
                <a:effectLst/>
                <a:latin typeface="+mn-lt"/>
              </a:rPr>
              <a:t> ...</a:t>
            </a:r>
            <a:endParaRPr lang="fr-FR" sz="2000" dirty="0">
              <a:effectLst/>
              <a:latin typeface="+mn-lt"/>
            </a:endParaRPr>
          </a:p>
          <a:p>
            <a:br>
              <a:rPr lang="fr-FR" sz="2000" dirty="0">
                <a:latin typeface="+mn-lt"/>
              </a:rPr>
            </a:br>
            <a:endParaRPr lang="fr-FR" sz="2000" dirty="0">
              <a:latin typeface="+mn-lt"/>
            </a:endParaRPr>
          </a:p>
          <a:p>
            <a:r>
              <a:rPr lang="fr-FR" sz="2000" dirty="0">
                <a:latin typeface="+mn-lt"/>
              </a:rPr>
              <a:t>Dans </a:t>
            </a:r>
            <a:r>
              <a:rPr lang="fr-FR" sz="2000" dirty="0" err="1">
                <a:latin typeface="+mn-lt"/>
              </a:rPr>
              <a:t>void</a:t>
            </a:r>
            <a:r>
              <a:rPr lang="fr-FR" sz="2000" dirty="0">
                <a:latin typeface="+mn-lt"/>
              </a:rPr>
              <a:t> setup()</a:t>
            </a:r>
          </a:p>
          <a:p>
            <a:r>
              <a:rPr lang="fr-FR" sz="2000" b="1" dirty="0" err="1">
                <a:solidFill>
                  <a:srgbClr val="0070C0"/>
                </a:solidFill>
                <a:effectLst/>
                <a:latin typeface="+mn-lt"/>
              </a:rPr>
              <a:t>Serial.begin</a:t>
            </a:r>
            <a:r>
              <a:rPr lang="fr-FR" sz="2000" b="1" dirty="0">
                <a:solidFill>
                  <a:srgbClr val="0070C0"/>
                </a:solidFill>
                <a:effectLst/>
                <a:latin typeface="+mn-lt"/>
              </a:rPr>
              <a:t>(9600);</a:t>
            </a:r>
            <a:endParaRPr lang="fr-FR" sz="2000" dirty="0">
              <a:solidFill>
                <a:srgbClr val="0070C0"/>
              </a:solidFill>
              <a:effectLst/>
              <a:latin typeface="+mn-lt"/>
            </a:endParaRPr>
          </a:p>
          <a:p>
            <a:br>
              <a:rPr lang="fr-FR" sz="2000" dirty="0">
                <a:latin typeface="+mn-lt"/>
              </a:rPr>
            </a:br>
            <a:endParaRPr lang="fr-FR" sz="2000" dirty="0">
              <a:latin typeface="+mn-lt"/>
            </a:endParaRPr>
          </a:p>
          <a:p>
            <a:r>
              <a:rPr lang="fr-FR" sz="2000" dirty="0">
                <a:latin typeface="+mn-lt"/>
              </a:rPr>
              <a:t>Dans </a:t>
            </a:r>
            <a:r>
              <a:rPr lang="fr-FR" sz="2000" dirty="0" err="1">
                <a:latin typeface="+mn-lt"/>
              </a:rPr>
              <a:t>void</a:t>
            </a:r>
            <a:r>
              <a:rPr lang="fr-FR" sz="2000" dirty="0">
                <a:latin typeface="+mn-lt"/>
              </a:rPr>
              <a:t> </a:t>
            </a:r>
            <a:r>
              <a:rPr lang="fr-FR" sz="2000" dirty="0" err="1">
                <a:latin typeface="+mn-lt"/>
              </a:rPr>
              <a:t>loop</a:t>
            </a:r>
            <a:r>
              <a:rPr lang="fr-FR" sz="2000" dirty="0">
                <a:latin typeface="+mn-lt"/>
              </a:rPr>
              <a:t>()</a:t>
            </a:r>
          </a:p>
          <a:p>
            <a:r>
              <a:rPr lang="fr-FR" sz="2000" b="1" dirty="0" err="1">
                <a:solidFill>
                  <a:srgbClr val="0070C0"/>
                </a:solidFill>
                <a:effectLst/>
                <a:latin typeface="+mn-lt"/>
              </a:rPr>
              <a:t>Serial.println</a:t>
            </a:r>
            <a:r>
              <a:rPr lang="fr-FR" sz="2000" b="1" dirty="0">
                <a:solidFill>
                  <a:srgbClr val="0070C0"/>
                </a:solidFill>
                <a:effectLst/>
                <a:latin typeface="+mn-lt"/>
              </a:rPr>
              <a:t>("</a:t>
            </a:r>
            <a:r>
              <a:rPr lang="fr-FR" sz="2000" b="1" dirty="0" err="1">
                <a:solidFill>
                  <a:srgbClr val="0070C0"/>
                </a:solidFill>
                <a:effectLst/>
                <a:latin typeface="+mn-lt"/>
              </a:rPr>
              <a:t>led</a:t>
            </a:r>
            <a:r>
              <a:rPr lang="fr-FR" sz="2000" b="1" dirty="0">
                <a:solidFill>
                  <a:srgbClr val="0070C0"/>
                </a:solidFill>
                <a:effectLst/>
                <a:latin typeface="+mn-lt"/>
              </a:rPr>
              <a:t> allumée");</a:t>
            </a:r>
            <a:br>
              <a:rPr lang="fr-FR" sz="2000" dirty="0">
                <a:solidFill>
                  <a:srgbClr val="0070C0"/>
                </a:solidFill>
                <a:effectLst/>
                <a:latin typeface="+mn-lt"/>
              </a:rPr>
            </a:br>
            <a:r>
              <a:rPr lang="fr-FR" sz="2000" b="1" dirty="0" err="1">
                <a:solidFill>
                  <a:srgbClr val="0070C0"/>
                </a:solidFill>
                <a:effectLst/>
                <a:latin typeface="+mn-lt"/>
              </a:rPr>
              <a:t>Serial.println</a:t>
            </a:r>
            <a:r>
              <a:rPr lang="fr-FR" sz="2000" b="1" dirty="0">
                <a:solidFill>
                  <a:srgbClr val="0070C0"/>
                </a:solidFill>
                <a:effectLst/>
                <a:latin typeface="+mn-lt"/>
              </a:rPr>
              <a:t>("</a:t>
            </a:r>
            <a:r>
              <a:rPr lang="fr-FR" sz="2000" b="1" dirty="0" err="1">
                <a:solidFill>
                  <a:srgbClr val="0070C0"/>
                </a:solidFill>
                <a:effectLst/>
                <a:latin typeface="+mn-lt"/>
              </a:rPr>
              <a:t>led</a:t>
            </a:r>
            <a:r>
              <a:rPr lang="fr-FR" sz="2000" b="1" dirty="0">
                <a:solidFill>
                  <a:srgbClr val="0070C0"/>
                </a:solidFill>
                <a:effectLst/>
                <a:latin typeface="+mn-lt"/>
              </a:rPr>
              <a:t> éteinte");</a:t>
            </a:r>
            <a:endParaRPr lang="fr-FR" sz="2000" dirty="0">
              <a:solidFill>
                <a:srgbClr val="0070C0"/>
              </a:solidFill>
              <a:effectLst/>
              <a:latin typeface="+mn-lt"/>
            </a:endParaRPr>
          </a:p>
          <a:p>
            <a:endParaRPr lang="fr-FR" sz="2000" dirty="0">
              <a:latin typeface="+mn-lt"/>
            </a:endParaRPr>
          </a:p>
          <a:p>
            <a:r>
              <a:rPr lang="fr-FR" sz="2000" dirty="0">
                <a:latin typeface="+mn-lt"/>
              </a:rPr>
              <a:t>Ouvrir le moniteur série</a:t>
            </a:r>
          </a:p>
          <a:p>
            <a:r>
              <a:rPr lang="fr-FR" sz="2000" b="1" dirty="0">
                <a:solidFill>
                  <a:srgbClr val="0070C0"/>
                </a:solidFill>
                <a:latin typeface="+mn-lt"/>
              </a:rPr>
              <a:t>Ctrl + Maj + P</a:t>
            </a:r>
            <a:r>
              <a:rPr lang="fr-FR" sz="2000" dirty="0">
                <a:solidFill>
                  <a:srgbClr val="0070C0"/>
                </a:solidFill>
                <a:latin typeface="+mn-lt"/>
              </a:rPr>
              <a:t> puis saisir </a:t>
            </a:r>
            <a:r>
              <a:rPr lang="fr-FR" sz="2000" b="1" dirty="0">
                <a:solidFill>
                  <a:srgbClr val="0070C0"/>
                </a:solidFill>
                <a:latin typeface="+mn-lt"/>
              </a:rPr>
              <a:t>"Serial Monitor"</a:t>
            </a:r>
            <a:endParaRPr lang="fr-FR" sz="2000" dirty="0">
              <a:solidFill>
                <a:srgbClr val="0070C0"/>
              </a:solidFill>
              <a:latin typeface="+mn-lt"/>
            </a:endParaRPr>
          </a:p>
          <a:p>
            <a:r>
              <a:rPr lang="fr-FR" sz="2000" dirty="0">
                <a:solidFill>
                  <a:srgbClr val="0070C0"/>
                </a:solidFill>
                <a:latin typeface="+mn-lt"/>
              </a:rPr>
              <a:t>ou</a:t>
            </a:r>
          </a:p>
          <a:p>
            <a:r>
              <a:rPr lang="fr-FR" sz="2000" dirty="0">
                <a:solidFill>
                  <a:srgbClr val="0070C0"/>
                </a:solidFill>
                <a:latin typeface="+mn-lt"/>
              </a:rPr>
              <a:t>Cliquer sur l'icône </a:t>
            </a:r>
            <a:r>
              <a:rPr lang="fr-FR" sz="2000" b="1" dirty="0">
                <a:solidFill>
                  <a:srgbClr val="0070C0"/>
                </a:solidFill>
                <a:latin typeface="+mn-lt"/>
              </a:rPr>
              <a:t>"Serial Monitor"</a:t>
            </a:r>
            <a:r>
              <a:rPr lang="fr-FR" sz="2000" dirty="0">
                <a:solidFill>
                  <a:srgbClr val="0070C0"/>
                </a:solidFill>
                <a:latin typeface="+mn-lt"/>
              </a:rPr>
              <a:t> dans la barre d'état</a:t>
            </a:r>
          </a:p>
        </p:txBody>
      </p:sp>
      <p:pic>
        <p:nvPicPr>
          <p:cNvPr id="5" name="Image 4">
            <a:extLst>
              <a:ext uri="{FF2B5EF4-FFF2-40B4-BE49-F238E27FC236}">
                <a16:creationId xmlns:a16="http://schemas.microsoft.com/office/drawing/2014/main" id="{0A2827B4-10AB-4980-9F4E-4575B3C70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112" y="1497089"/>
            <a:ext cx="3561052" cy="4113910"/>
          </a:xfrm>
          <a:prstGeom prst="rect">
            <a:avLst/>
          </a:prstGeom>
        </p:spPr>
      </p:pic>
      <p:pic>
        <p:nvPicPr>
          <p:cNvPr id="8" name="Image 7">
            <a:hlinkClick r:id="rId3" action="ppaction://hlinksldjump"/>
            <a:extLst>
              <a:ext uri="{FF2B5EF4-FFF2-40B4-BE49-F238E27FC236}">
                <a16:creationId xmlns:a16="http://schemas.microsoft.com/office/drawing/2014/main" id="{A3F72354-D7DA-4379-BAFF-C77DCA99F69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495782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IV-3 TO GO FURTHER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314</a:t>
            </a:fld>
            <a:endParaRPr lang="fr-FR"/>
          </a:p>
        </p:txBody>
      </p:sp>
      <p:sp>
        <p:nvSpPr>
          <p:cNvPr id="4" name="Rectangle 3"/>
          <p:cNvSpPr>
            <a:spLocks noChangeArrowheads="1"/>
          </p:cNvSpPr>
          <p:nvPr/>
        </p:nvSpPr>
        <p:spPr bwMode="auto">
          <a:xfrm>
            <a:off x="1428728" y="2714620"/>
            <a:ext cx="6542194" cy="128587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IV-4 TO GO FURTHER: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PYTHON</a:t>
            </a:r>
          </a:p>
        </p:txBody>
      </p:sp>
      <p:pic>
        <p:nvPicPr>
          <p:cNvPr id="5" name="Image 4">
            <a:hlinkClick r:id="rId2" action="ppaction://hlinksldjump"/>
            <a:extLst>
              <a:ext uri="{FF2B5EF4-FFF2-40B4-BE49-F238E27FC236}">
                <a16:creationId xmlns:a16="http://schemas.microsoft.com/office/drawing/2014/main" id="{C691362E-9591-4141-9CE5-AD4B76D7AAF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INTERFACE ARDUINO – PYTHON – AJAX - BDD</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315</a:t>
            </a:fld>
            <a:endParaRPr lang="fr-F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7436" y="1103085"/>
            <a:ext cx="5987502" cy="4898866"/>
          </a:xfrm>
          <a:prstGeom prst="rect">
            <a:avLst/>
          </a:prstGeom>
          <a:noFill/>
          <a:ln w="9525">
            <a:noFill/>
            <a:miter lim="800000"/>
            <a:headEnd/>
            <a:tailEnd/>
          </a:ln>
        </p:spPr>
      </p:pic>
      <p:sp>
        <p:nvSpPr>
          <p:cNvPr id="10" name="Rectangle 9"/>
          <p:cNvSpPr/>
          <p:nvPr/>
        </p:nvSpPr>
        <p:spPr>
          <a:xfrm>
            <a:off x="3435310" y="620688"/>
            <a:ext cx="2666243" cy="369332"/>
          </a:xfrm>
          <a:prstGeom prst="rect">
            <a:avLst/>
          </a:prstGeom>
        </p:spPr>
        <p:txBody>
          <a:bodyPr wrap="none">
            <a:spAutoFit/>
          </a:bodyPr>
          <a:lstStyle/>
          <a:p>
            <a:r>
              <a:rPr lang="fr-FR" sz="1800" b="1" dirty="0">
                <a:solidFill>
                  <a:srgbClr val="FF6600"/>
                </a:solidFill>
                <a:latin typeface="Calibri" pitchFamily="34" charset="0"/>
              </a:rPr>
              <a:t>https://www.python.org/</a:t>
            </a:r>
          </a:p>
        </p:txBody>
      </p:sp>
      <p:pic>
        <p:nvPicPr>
          <p:cNvPr id="6" name="Image 5">
            <a:hlinkClick r:id="rId3" action="ppaction://hlinksldjump"/>
            <a:extLst>
              <a:ext uri="{FF2B5EF4-FFF2-40B4-BE49-F238E27FC236}">
                <a16:creationId xmlns:a16="http://schemas.microsoft.com/office/drawing/2014/main" id="{B69B3A5C-D141-4046-AA09-596809ADE61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INTERFACE ARDUINO – PYTHON – AJAX - BDD</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316</a:t>
            </a:fld>
            <a:endParaRPr lang="fr-F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08" y="845773"/>
            <a:ext cx="3887643" cy="5166454"/>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936" y="859390"/>
            <a:ext cx="2240172" cy="4441818"/>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859390"/>
            <a:ext cx="2591576" cy="5139220"/>
          </a:xfrm>
          <a:prstGeom prst="rect">
            <a:avLst/>
          </a:prstGeom>
          <a:noFill/>
          <a:ln w="9525">
            <a:noFill/>
            <a:miter lim="800000"/>
            <a:headEnd/>
            <a:tailEnd/>
          </a:ln>
        </p:spPr>
      </p:pic>
      <p:sp>
        <p:nvSpPr>
          <p:cNvPr id="7" name="ZoneTexte 6"/>
          <p:cNvSpPr txBox="1"/>
          <p:nvPr/>
        </p:nvSpPr>
        <p:spPr>
          <a:xfrm>
            <a:off x="-36512" y="533400"/>
            <a:ext cx="8517460" cy="307777"/>
          </a:xfrm>
          <a:prstGeom prst="rect">
            <a:avLst/>
          </a:prstGeom>
          <a:noFill/>
        </p:spPr>
        <p:txBody>
          <a:bodyPr wrap="none" rtlCol="0">
            <a:spAutoFit/>
          </a:bodyPr>
          <a:lstStyle/>
          <a:p>
            <a:r>
              <a:rPr lang="en-US" b="1" dirty="0">
                <a:latin typeface="Calibri" pitchFamily="34" charset="0"/>
              </a:rPr>
              <a:t>CODE: MANAGEMENT OF THE ROTARY ENCODER AND SENDING THE STRING BY ARDUINO VIA ITS SERIAL PORT:</a:t>
            </a:r>
            <a:endParaRPr lang="fr-FR" b="1" dirty="0">
              <a:latin typeface="Calibri" pitchFamily="34" charset="0"/>
            </a:endParaRPr>
          </a:p>
        </p:txBody>
      </p:sp>
      <p:pic>
        <p:nvPicPr>
          <p:cNvPr id="8" name="Image 7" descr="20160926_205240_resized.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763688" y="5085184"/>
            <a:ext cx="2270094" cy="1408772"/>
          </a:xfrm>
          <a:prstGeom prst="rect">
            <a:avLst/>
          </a:prstGeom>
        </p:spPr>
      </p:pic>
      <p:pic>
        <p:nvPicPr>
          <p:cNvPr id="9" name="Image 8">
            <a:hlinkClick r:id="rId6" action="ppaction://hlinksldjump"/>
            <a:extLst>
              <a:ext uri="{FF2B5EF4-FFF2-40B4-BE49-F238E27FC236}">
                <a16:creationId xmlns:a16="http://schemas.microsoft.com/office/drawing/2014/main" id="{44876936-3717-4B2E-BA54-E1567C73DB44}"/>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par>
                                <p:cTn id="11" presetID="3" presetClass="entr" presetSubtype="1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blinds(horizontal)">
                                      <p:cBhvr>
                                        <p:cTn id="13" dur="500"/>
                                        <p:tgtEl>
                                          <p:spTgt spid="3075"/>
                                        </p:tgtEl>
                                      </p:cBhvr>
                                    </p:animEffect>
                                  </p:childTnLst>
                                </p:cTn>
                              </p:par>
                              <p:par>
                                <p:cTn id="14" presetID="3" presetClass="entr" presetSubtype="1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blinds(horizontal)">
                                      <p:cBhvr>
                                        <p:cTn id="16" dur="500"/>
                                        <p:tgtEl>
                                          <p:spTgt spid="3076"/>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INTERFACE ARDUINO – PYTHON – AJAX - BDD</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317</a:t>
            </a:fld>
            <a:endParaRPr lang="fr-F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r="38045"/>
          <a:stretch>
            <a:fillRect/>
          </a:stretch>
        </p:blipFill>
        <p:spPr bwMode="auto">
          <a:xfrm>
            <a:off x="4860032" y="1772816"/>
            <a:ext cx="4161072" cy="377788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742" y="1771112"/>
            <a:ext cx="4452308" cy="2738008"/>
          </a:xfrm>
          <a:prstGeom prst="rect">
            <a:avLst/>
          </a:prstGeom>
          <a:noFill/>
          <a:ln w="9525">
            <a:noFill/>
            <a:miter lim="800000"/>
            <a:headEnd/>
            <a:tailEnd/>
          </a:ln>
        </p:spPr>
      </p:pic>
      <p:sp>
        <p:nvSpPr>
          <p:cNvPr id="8" name="ZoneTexte 7"/>
          <p:cNvSpPr txBox="1"/>
          <p:nvPr/>
        </p:nvSpPr>
        <p:spPr>
          <a:xfrm>
            <a:off x="323528" y="692696"/>
            <a:ext cx="4350743" cy="307777"/>
          </a:xfrm>
          <a:prstGeom prst="rect">
            <a:avLst/>
          </a:prstGeom>
          <a:noFill/>
        </p:spPr>
        <p:txBody>
          <a:bodyPr wrap="none" rtlCol="0">
            <a:spAutoFit/>
          </a:bodyPr>
          <a:lstStyle/>
          <a:p>
            <a:r>
              <a:rPr lang="en-US" b="1" dirty="0">
                <a:latin typeface="Calibri" pitchFamily="34" charset="0"/>
              </a:rPr>
              <a:t>PYTHON CODE TO READ FROM THE SERIAL PORT ON PC:</a:t>
            </a:r>
            <a:endParaRPr lang="fr-FR" b="1" dirty="0">
              <a:latin typeface="Calibri" pitchFamily="34" charset="0"/>
            </a:endParaRPr>
          </a:p>
        </p:txBody>
      </p:sp>
      <p:sp>
        <p:nvSpPr>
          <p:cNvPr id="9" name="ZoneTexte 8"/>
          <p:cNvSpPr txBox="1"/>
          <p:nvPr/>
        </p:nvSpPr>
        <p:spPr>
          <a:xfrm>
            <a:off x="5580112" y="692696"/>
            <a:ext cx="2749022" cy="954107"/>
          </a:xfrm>
          <a:prstGeom prst="rect">
            <a:avLst/>
          </a:prstGeom>
          <a:noFill/>
        </p:spPr>
        <p:txBody>
          <a:bodyPr wrap="none" rtlCol="0">
            <a:spAutoFit/>
          </a:bodyPr>
          <a:lstStyle/>
          <a:p>
            <a:r>
              <a:rPr lang="en-US" b="1" dirty="0">
                <a:latin typeface="Calibri" pitchFamily="34" charset="0"/>
              </a:rPr>
              <a:t>PYTHON CODE: </a:t>
            </a:r>
          </a:p>
          <a:p>
            <a:pPr marL="285750" indent="-285750">
              <a:buFontTx/>
              <a:buChar char="-"/>
            </a:pPr>
            <a:r>
              <a:rPr lang="en-US" b="1" dirty="0">
                <a:latin typeface="Calibri" pitchFamily="34" charset="0"/>
              </a:rPr>
              <a:t>LAUNCHING THE WEB SERVER </a:t>
            </a:r>
          </a:p>
          <a:p>
            <a:pPr marL="285750" indent="-285750">
              <a:buFontTx/>
              <a:buChar char="-"/>
            </a:pPr>
            <a:r>
              <a:rPr lang="en-US" b="1" dirty="0">
                <a:latin typeface="Calibri" pitchFamily="34" charset="0"/>
              </a:rPr>
              <a:t>- WEB CLIENT</a:t>
            </a:r>
          </a:p>
          <a:p>
            <a:pPr marL="285750" indent="-285750">
              <a:buFontTx/>
              <a:buChar char="-"/>
            </a:pPr>
            <a:r>
              <a:rPr lang="en-US" b="1" dirty="0">
                <a:latin typeface="Calibri" pitchFamily="34" charset="0"/>
              </a:rPr>
              <a:t>- TKINTER INTERFACE GRAPH</a:t>
            </a:r>
            <a:endParaRPr lang="fr-FR" b="1" dirty="0">
              <a:latin typeface="Calibri" pitchFamily="34" charset="0"/>
            </a:endParaRPr>
          </a:p>
        </p:txBody>
      </p:sp>
      <p:pic>
        <p:nvPicPr>
          <p:cNvPr id="10" name="Image 9">
            <a:hlinkClick r:id="rId4" action="ppaction://hlinksldjump"/>
            <a:extLst>
              <a:ext uri="{FF2B5EF4-FFF2-40B4-BE49-F238E27FC236}">
                <a16:creationId xmlns:a16="http://schemas.microsoft.com/office/drawing/2014/main" id="{5FE37C08-0DD5-467A-9023-1ACF9746F3F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blinds(horizontal)">
                                      <p:cBhvr>
                                        <p:cTn id="10" dur="5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blinds(horizontal)">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INTERFACE ARDUINO – PYTHON – AJAX - BDD</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318</a:t>
            </a:fld>
            <a:endParaRPr lang="fr-FR"/>
          </a:p>
        </p:txBody>
      </p:sp>
      <p:pic>
        <p:nvPicPr>
          <p:cNvPr id="4098" name="Picture 2"/>
          <p:cNvPicPr>
            <a:picLocks noChangeAspect="1" noChangeArrowheads="1"/>
          </p:cNvPicPr>
          <p:nvPr/>
        </p:nvPicPr>
        <p:blipFill>
          <a:blip r:embed="rId2" cstate="print">
            <a:lum bright="-10000" contrast="20000"/>
            <a:extLst>
              <a:ext uri="{28A0092B-C50C-407E-A947-70E740481C1C}">
                <a14:useLocalDpi xmlns:a14="http://schemas.microsoft.com/office/drawing/2010/main" val="0"/>
              </a:ext>
            </a:extLst>
          </a:blip>
          <a:srcRect/>
          <a:stretch>
            <a:fillRect/>
          </a:stretch>
        </p:blipFill>
        <p:spPr bwMode="auto">
          <a:xfrm>
            <a:off x="106476" y="1628800"/>
            <a:ext cx="4507366" cy="47625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692696"/>
            <a:ext cx="2451366" cy="3118046"/>
          </a:xfrm>
          <a:prstGeom prst="rect">
            <a:avLst/>
          </a:prstGeom>
          <a:noFill/>
          <a:ln w="9525">
            <a:noFill/>
            <a:miter lim="800000"/>
            <a:headEnd/>
            <a:tailEnd/>
          </a:ln>
        </p:spPr>
      </p:pic>
      <p:sp>
        <p:nvSpPr>
          <p:cNvPr id="6" name="ZoneTexte 5"/>
          <p:cNvSpPr txBox="1"/>
          <p:nvPr/>
        </p:nvSpPr>
        <p:spPr>
          <a:xfrm>
            <a:off x="107505" y="601524"/>
            <a:ext cx="4464496" cy="738664"/>
          </a:xfrm>
          <a:prstGeom prst="rect">
            <a:avLst/>
          </a:prstGeom>
          <a:noFill/>
        </p:spPr>
        <p:txBody>
          <a:bodyPr wrap="square" rtlCol="0">
            <a:spAutoFit/>
          </a:bodyPr>
          <a:lstStyle/>
          <a:p>
            <a:r>
              <a:rPr lang="fr-FR" b="1" dirty="0">
                <a:latin typeface="Calibri" pitchFamily="34" charset="0"/>
              </a:rPr>
              <a:t>CODE AJAX data </a:t>
            </a:r>
            <a:r>
              <a:rPr lang="fr-FR" b="1" dirty="0" err="1">
                <a:latin typeface="Calibri" pitchFamily="34" charset="0"/>
              </a:rPr>
              <a:t>recovery</a:t>
            </a:r>
            <a:r>
              <a:rPr lang="fr-FR" b="1" dirty="0">
                <a:latin typeface="Calibri" pitchFamily="34" charset="0"/>
              </a:rPr>
              <a:t> sent to JSON </a:t>
            </a:r>
            <a:r>
              <a:rPr lang="fr-FR" b="1" dirty="0" err="1">
                <a:latin typeface="Calibri" pitchFamily="34" charset="0"/>
              </a:rPr>
              <a:t>from</a:t>
            </a:r>
            <a:r>
              <a:rPr lang="fr-FR" b="1" dirty="0">
                <a:latin typeface="Calibri" pitchFamily="34" charset="0"/>
              </a:rPr>
              <a:t> PYHTON SCRIPT: </a:t>
            </a:r>
            <a:r>
              <a:rPr lang="fr-FR" b="1" dirty="0" err="1">
                <a:latin typeface="Calibri" pitchFamily="34" charset="0"/>
              </a:rPr>
              <a:t>Technical</a:t>
            </a:r>
            <a:r>
              <a:rPr lang="fr-FR" b="1" dirty="0">
                <a:latin typeface="Calibri" pitchFamily="34" charset="0"/>
              </a:rPr>
              <a:t> AJAX - </a:t>
            </a:r>
            <a:r>
              <a:rPr lang="fr-FR" b="1" dirty="0" err="1">
                <a:latin typeface="Calibri" pitchFamily="34" charset="0"/>
              </a:rPr>
              <a:t>XMLHttpRequest</a:t>
            </a:r>
            <a:r>
              <a:rPr lang="fr-FR" b="1" dirty="0">
                <a:latin typeface="Calibri" pitchFamily="34" charset="0"/>
              </a:rPr>
              <a:t> </a:t>
            </a:r>
            <a:r>
              <a:rPr lang="fr-FR" b="1" dirty="0" err="1">
                <a:latin typeface="Calibri" pitchFamily="34" charset="0"/>
              </a:rPr>
              <a:t>send</a:t>
            </a:r>
            <a:r>
              <a:rPr lang="fr-FR" b="1" dirty="0">
                <a:latin typeface="Calibri" pitchFamily="34" charset="0"/>
              </a:rPr>
              <a:t> data in JSON format</a:t>
            </a:r>
          </a:p>
        </p:txBody>
      </p:sp>
      <p:sp>
        <p:nvSpPr>
          <p:cNvPr id="7" name="ZoneTexte 6"/>
          <p:cNvSpPr txBox="1"/>
          <p:nvPr/>
        </p:nvSpPr>
        <p:spPr>
          <a:xfrm>
            <a:off x="4788024" y="692696"/>
            <a:ext cx="1656184" cy="954107"/>
          </a:xfrm>
          <a:prstGeom prst="rect">
            <a:avLst/>
          </a:prstGeom>
          <a:noFill/>
        </p:spPr>
        <p:txBody>
          <a:bodyPr wrap="square" rtlCol="0">
            <a:spAutoFit/>
          </a:bodyPr>
          <a:lstStyle/>
          <a:p>
            <a:pPr algn="ctr"/>
            <a:r>
              <a:rPr lang="en-US" b="1" dirty="0">
                <a:latin typeface="Calibri" pitchFamily="34" charset="0"/>
              </a:rPr>
              <a:t>WEB PAGE to display data with dynamic update (~ 100ms)</a:t>
            </a:r>
            <a:endParaRPr lang="fr-FR" b="1" dirty="0">
              <a:latin typeface="Calibri" pitchFamily="34" charset="0"/>
            </a:endParaRPr>
          </a:p>
        </p:txBody>
      </p: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0150" y="3930062"/>
            <a:ext cx="3318354" cy="1659178"/>
          </a:xfrm>
          <a:prstGeom prst="rect">
            <a:avLst/>
          </a:prstGeom>
          <a:noFill/>
          <a:ln w="9525">
            <a:noFill/>
            <a:miter lim="800000"/>
            <a:headEnd/>
            <a:tailEnd/>
          </a:ln>
        </p:spPr>
      </p:pic>
      <p:sp>
        <p:nvSpPr>
          <p:cNvPr id="9" name="ZoneTexte 8"/>
          <p:cNvSpPr txBox="1"/>
          <p:nvPr/>
        </p:nvSpPr>
        <p:spPr>
          <a:xfrm>
            <a:off x="3923928" y="3284984"/>
            <a:ext cx="1800200" cy="523220"/>
          </a:xfrm>
          <a:prstGeom prst="rect">
            <a:avLst/>
          </a:prstGeom>
          <a:noFill/>
        </p:spPr>
        <p:txBody>
          <a:bodyPr wrap="square" rtlCol="0">
            <a:spAutoFit/>
          </a:bodyPr>
          <a:lstStyle/>
          <a:p>
            <a:pPr algn="ctr"/>
            <a:r>
              <a:rPr lang="fr-FR" b="1" dirty="0">
                <a:latin typeface="Calibri" pitchFamily="34" charset="0"/>
              </a:rPr>
              <a:t>BDD DE STOCKAGE DES DONNEES</a:t>
            </a:r>
          </a:p>
        </p:txBody>
      </p:sp>
      <p:pic>
        <p:nvPicPr>
          <p:cNvPr id="409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6562" y="3772230"/>
            <a:ext cx="1979548" cy="2609098"/>
          </a:xfrm>
          <a:prstGeom prst="rect">
            <a:avLst/>
          </a:prstGeom>
          <a:noFill/>
          <a:ln w="9525">
            <a:noFill/>
            <a:miter lim="800000"/>
            <a:headEnd/>
            <a:tailEnd/>
          </a:ln>
        </p:spPr>
      </p:pic>
      <p:sp>
        <p:nvSpPr>
          <p:cNvPr id="11" name="Rectangle 10"/>
          <p:cNvSpPr/>
          <p:nvPr/>
        </p:nvSpPr>
        <p:spPr>
          <a:xfrm>
            <a:off x="6228184" y="5661248"/>
            <a:ext cx="2502024" cy="523220"/>
          </a:xfrm>
          <a:prstGeom prst="rect">
            <a:avLst/>
          </a:prstGeom>
        </p:spPr>
        <p:txBody>
          <a:bodyPr wrap="square">
            <a:spAutoFit/>
          </a:bodyPr>
          <a:lstStyle/>
          <a:p>
            <a:pPr algn="ctr"/>
            <a:r>
              <a:rPr lang="en-US" b="1" dirty="0">
                <a:latin typeface="Calibri" pitchFamily="34" charset="0"/>
              </a:rPr>
              <a:t>DISPLAY DYNAMICS OF VOTING DATA WEB PAGE:</a:t>
            </a:r>
            <a:endParaRPr lang="fr-FR" b="1" dirty="0">
              <a:latin typeface="Calibri" pitchFamily="34" charset="0"/>
            </a:endParaRPr>
          </a:p>
        </p:txBody>
      </p:sp>
      <p:pic>
        <p:nvPicPr>
          <p:cNvPr id="12" name="Image 11">
            <a:hlinkClick r:id="rId6" action="ppaction://hlinksldjump"/>
            <a:extLst>
              <a:ext uri="{FF2B5EF4-FFF2-40B4-BE49-F238E27FC236}">
                <a16:creationId xmlns:a16="http://schemas.microsoft.com/office/drawing/2014/main" id="{1BA91AF3-9C82-4844-8060-CE3A091EB50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blinds(horizontal)">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nodeType="withEffect">
                                  <p:stCondLst>
                                    <p:cond delay="0"/>
                                  </p:stCondLst>
                                  <p:childTnLst>
                                    <p:set>
                                      <p:cBhvr>
                                        <p:cTn id="25" dur="1" fill="hold">
                                          <p:stCondLst>
                                            <p:cond delay="0"/>
                                          </p:stCondLst>
                                        </p:cTn>
                                        <p:tgtEl>
                                          <p:spTgt spid="4099"/>
                                        </p:tgtEl>
                                        <p:attrNameLst>
                                          <p:attrName>style.visibility</p:attrName>
                                        </p:attrNameLst>
                                      </p:cBhvr>
                                      <p:to>
                                        <p:strVal val="visible"/>
                                      </p:to>
                                    </p:set>
                                    <p:animEffect transition="in" filter="blinds(horizontal)">
                                      <p:cBhvr>
                                        <p:cTn id="26" dur="500"/>
                                        <p:tgtEl>
                                          <p:spTgt spid="409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319</a:t>
            </a:fld>
            <a:endParaRPr lang="fr-FR" dirty="0"/>
          </a:p>
        </p:txBody>
      </p:sp>
      <p:pic>
        <p:nvPicPr>
          <p:cNvPr id="6" name="Picture 3" descr="Résultat de recherche d'images pour &quot;IA&quot;">
            <a:hlinkClick r:id="rId2"/>
            <a:extLst>
              <a:ext uri="{FF2B5EF4-FFF2-40B4-BE49-F238E27FC236}">
                <a16:creationId xmlns:a16="http://schemas.microsoft.com/office/drawing/2014/main" id="{8EB36220-5928-4F54-B302-615305B0E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568" y="4046528"/>
            <a:ext cx="3649048" cy="20434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Résultat de recherche d'images pour &quot;IA&quot;">
            <a:hlinkClick r:id="rId4"/>
            <a:extLst>
              <a:ext uri="{FF2B5EF4-FFF2-40B4-BE49-F238E27FC236}">
                <a16:creationId xmlns:a16="http://schemas.microsoft.com/office/drawing/2014/main" id="{BA30C0BF-0443-4BB5-ADBE-40E1776407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802" y="4064737"/>
            <a:ext cx="2728134" cy="204346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hlinkClick r:id="rId6" action="ppaction://hlinksldjump"/>
            <a:extLst>
              <a:ext uri="{FF2B5EF4-FFF2-40B4-BE49-F238E27FC236}">
                <a16:creationId xmlns:a16="http://schemas.microsoft.com/office/drawing/2014/main" id="{440ECDF6-C0B8-4693-8BAA-A85F2B355BEC}"/>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
        <p:nvSpPr>
          <p:cNvPr id="9" name="Titre 1">
            <a:extLst>
              <a:ext uri="{FF2B5EF4-FFF2-40B4-BE49-F238E27FC236}">
                <a16:creationId xmlns:a16="http://schemas.microsoft.com/office/drawing/2014/main" id="{A2362433-6FFD-4BA7-B537-1F7DF9ACA202}"/>
              </a:ext>
            </a:extLst>
          </p:cNvPr>
          <p:cNvSpPr txBox="1">
            <a:spLocks/>
          </p:cNvSpPr>
          <p:nvPr/>
        </p:nvSpPr>
        <p:spPr bwMode="auto">
          <a:xfrm>
            <a:off x="732890" y="1959939"/>
            <a:ext cx="7772400" cy="1362075"/>
          </a:xfrm>
          <a:prstGeom prst="rect">
            <a:avLst/>
          </a:prstGeom>
          <a:ln w="9525" cap="flat" cmpd="sng" algn="ctr">
            <a:solidFill>
              <a:schemeClr val="accent3">
                <a:shade val="95000"/>
                <a:satMod val="105000"/>
              </a:schemeClr>
            </a:solidFill>
            <a:prstDash val="solid"/>
            <a:miter lim="800000"/>
            <a:headEnd/>
            <a:tailEn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prstTxWarp prst="textNoShape">
              <a:avLst/>
            </a:prstTxWarp>
          </a:bodyPr>
          <a:lstStyle>
            <a:lvl1pPr algn="l" defTabSz="914400" rtl="0" eaLnBrk="0" fontAlgn="base" latinLnBrk="0" hangingPunct="0">
              <a:spcBef>
                <a:spcPct val="0"/>
              </a:spcBef>
              <a:spcAft>
                <a:spcPct val="0"/>
              </a:spcAft>
              <a:buNone/>
              <a:defRPr lang="fr-FR" sz="4000" b="1" kern="1200" cap="all">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fr-FR" sz="3600" dirty="0">
                <a:solidFill>
                  <a:srgbClr val="0070C0"/>
                </a:solidFill>
              </a:rPr>
              <a:t>ARDUINO ET </a:t>
            </a:r>
            <a:br>
              <a:rPr lang="fr-FR" sz="3600" dirty="0">
                <a:solidFill>
                  <a:srgbClr val="0070C0"/>
                </a:solidFill>
              </a:rPr>
            </a:br>
            <a:r>
              <a:rPr lang="fr-FR" sz="3600" dirty="0">
                <a:solidFill>
                  <a:srgbClr val="0070C0"/>
                </a:solidFill>
              </a:rPr>
              <a:t>INTELLIGENCE ARTIFICIELLE</a:t>
            </a:r>
          </a:p>
        </p:txBody>
      </p:sp>
    </p:spTree>
    <p:extLst>
      <p:ext uri="{BB962C8B-B14F-4D97-AF65-F5344CB8AC3E}">
        <p14:creationId xmlns:p14="http://schemas.microsoft.com/office/powerpoint/2010/main" val="1213415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CIRC01-3dexploded-445.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158375" y="3408047"/>
            <a:ext cx="2429444" cy="2887274"/>
          </a:xfrm>
          <a:prstGeom prst="rect">
            <a:avLst/>
          </a:prstGeom>
        </p:spPr>
      </p:pic>
      <p:sp>
        <p:nvSpPr>
          <p:cNvPr id="2" name="Titre 1"/>
          <p:cNvSpPr>
            <a:spLocks noGrp="1"/>
          </p:cNvSpPr>
          <p:nvPr>
            <p:ph type="title"/>
          </p:nvPr>
        </p:nvSpPr>
        <p:spPr/>
        <p:txBody>
          <a:bodyPr/>
          <a:lstStyle/>
          <a:p>
            <a:r>
              <a:rPr lang="en-US" dirty="0"/>
              <a:t>MY FIRST PROGRAM: BLINKING LED</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32</a:t>
            </a:fld>
            <a:endParaRPr lang="fr-FR"/>
          </a:p>
        </p:txBody>
      </p:sp>
      <p:sp>
        <p:nvSpPr>
          <p:cNvPr id="4" name="Rectangle 3"/>
          <p:cNvSpPr/>
          <p:nvPr/>
        </p:nvSpPr>
        <p:spPr>
          <a:xfrm>
            <a:off x="4591401" y="6313935"/>
            <a:ext cx="3219151" cy="261610"/>
          </a:xfrm>
          <a:prstGeom prst="rect">
            <a:avLst/>
          </a:prstGeom>
        </p:spPr>
        <p:txBody>
          <a:bodyPr wrap="none">
            <a:spAutoFit/>
          </a:bodyPr>
          <a:lstStyle/>
          <a:p>
            <a:r>
              <a:rPr lang="fr-FR" sz="1100" b="1" dirty="0">
                <a:solidFill>
                  <a:srgbClr val="0070C0"/>
                </a:solidFill>
                <a:latin typeface="Calibri" pitchFamily="34" charset="0"/>
                <a:cs typeface="Calibri" pitchFamily="34" charset="0"/>
              </a:rPr>
              <a:t>http://www.oomlout.com/a/products/ardx/circ-01</a:t>
            </a:r>
          </a:p>
        </p:txBody>
      </p:sp>
      <p:sp>
        <p:nvSpPr>
          <p:cNvPr id="5" name="Rectangle 4"/>
          <p:cNvSpPr/>
          <p:nvPr/>
        </p:nvSpPr>
        <p:spPr>
          <a:xfrm>
            <a:off x="71406" y="495181"/>
            <a:ext cx="4628198" cy="954107"/>
          </a:xfrm>
          <a:prstGeom prst="rect">
            <a:avLst/>
          </a:prstGeom>
        </p:spPr>
        <p:txBody>
          <a:bodyPr wrap="square">
            <a:spAutoFit/>
          </a:bodyPr>
          <a:lstStyle/>
          <a:p>
            <a:pPr algn="just"/>
            <a:r>
              <a:rPr lang="en-US" b="1" dirty="0">
                <a:solidFill>
                  <a:srgbClr val="0070C0"/>
                </a:solidFill>
                <a:latin typeface="Calibri" pitchFamily="34" charset="0"/>
                <a:cs typeface="Calibri" pitchFamily="34" charset="0"/>
              </a:rPr>
              <a:t>LEDs (light emitting diodes) are widely used nowadays.  </a:t>
            </a:r>
          </a:p>
          <a:p>
            <a:pPr algn="just"/>
            <a:r>
              <a:rPr lang="en-US" b="1" dirty="0">
                <a:solidFill>
                  <a:srgbClr val="0070C0"/>
                </a:solidFill>
                <a:latin typeface="Calibri" pitchFamily="34" charset="0"/>
                <a:cs typeface="Calibri" pitchFamily="34" charset="0"/>
              </a:rPr>
              <a:t>Let's start with something very simple: </a:t>
            </a:r>
          </a:p>
          <a:p>
            <a:pPr algn="just"/>
            <a:r>
              <a:rPr lang="en-US" b="1" dirty="0">
                <a:solidFill>
                  <a:srgbClr val="0070C0"/>
                </a:solidFill>
                <a:latin typeface="Calibri" pitchFamily="34" charset="0"/>
                <a:cs typeface="Calibri" pitchFamily="34" charset="0"/>
              </a:rPr>
              <a:t>turn on and turn off, several times </a:t>
            </a:r>
          </a:p>
          <a:p>
            <a:pPr algn="just"/>
            <a:r>
              <a:rPr lang="en-US" b="1" dirty="0">
                <a:solidFill>
                  <a:srgbClr val="0070C0"/>
                </a:solidFill>
                <a:latin typeface="Calibri" pitchFamily="34" charset="0"/>
                <a:cs typeface="Calibri" pitchFamily="34" charset="0"/>
              </a:rPr>
              <a:t>=&gt; It is the 'HELLO WORLD’ of µ-controllers!</a:t>
            </a:r>
            <a:endParaRPr lang="fr-FR" b="1" dirty="0">
              <a:solidFill>
                <a:srgbClr val="FF6600"/>
              </a:solidFill>
              <a:latin typeface="Calibri" pitchFamily="34" charset="0"/>
              <a:cs typeface="Calibri" pitchFamily="34" charset="0"/>
            </a:endParaRPr>
          </a:p>
        </p:txBody>
      </p:sp>
      <p:sp>
        <p:nvSpPr>
          <p:cNvPr id="6" name="Rectangle 5"/>
          <p:cNvSpPr/>
          <p:nvPr/>
        </p:nvSpPr>
        <p:spPr>
          <a:xfrm>
            <a:off x="35229" y="1437178"/>
            <a:ext cx="4929222" cy="4339650"/>
          </a:xfrm>
          <a:prstGeom prst="rect">
            <a:avLst/>
          </a:prstGeom>
        </p:spPr>
        <p:txBody>
          <a:bodyPr wrap="square">
            <a:spAutoFit/>
          </a:bodyPr>
          <a:lstStyle/>
          <a:p>
            <a:r>
              <a:rPr lang="en-US" sz="1200" b="1" dirty="0">
                <a:solidFill>
                  <a:srgbClr val="7030A0"/>
                </a:solidFill>
                <a:latin typeface="Calibri" pitchFamily="34" charset="0"/>
                <a:cs typeface="Calibri" pitchFamily="34" charset="0"/>
              </a:rPr>
              <a:t>/* Blink</a:t>
            </a:r>
            <a:br>
              <a:rPr lang="en-US" sz="1200" b="1" dirty="0">
                <a:solidFill>
                  <a:srgbClr val="7030A0"/>
                </a:solidFill>
                <a:latin typeface="Calibri" pitchFamily="34" charset="0"/>
                <a:cs typeface="Calibri" pitchFamily="34" charset="0"/>
              </a:rPr>
            </a:br>
            <a:r>
              <a:rPr lang="en-US" sz="1200" b="1" dirty="0">
                <a:solidFill>
                  <a:srgbClr val="7030A0"/>
                </a:solidFill>
                <a:latin typeface="Calibri" pitchFamily="34" charset="0"/>
                <a:cs typeface="Calibri" pitchFamily="34" charset="0"/>
              </a:rPr>
              <a:t>  *Turns on an LED on for one second, then off for one second, repeatedly.</a:t>
            </a:r>
            <a:br>
              <a:rPr lang="en-US" sz="1200" b="1" dirty="0">
                <a:solidFill>
                  <a:srgbClr val="7030A0"/>
                </a:solidFill>
                <a:latin typeface="Calibri" pitchFamily="34" charset="0"/>
                <a:cs typeface="Calibri" pitchFamily="34" charset="0"/>
              </a:rPr>
            </a:br>
            <a:r>
              <a:rPr lang="en-US" sz="1200" b="1" dirty="0">
                <a:solidFill>
                  <a:srgbClr val="7030A0"/>
                </a:solidFill>
                <a:latin typeface="Calibri" pitchFamily="34" charset="0"/>
                <a:cs typeface="Calibri" pitchFamily="34" charset="0"/>
              </a:rPr>
              <a:t>  *The circuit: LED connected from digital pin 13 to ground.</a:t>
            </a:r>
            <a:br>
              <a:rPr lang="en-US" sz="1200" b="1" dirty="0">
                <a:solidFill>
                  <a:srgbClr val="7030A0"/>
                </a:solidFill>
                <a:latin typeface="Calibri" pitchFamily="34" charset="0"/>
                <a:cs typeface="Calibri" pitchFamily="34" charset="0"/>
              </a:rPr>
            </a:br>
            <a:r>
              <a:rPr lang="en-US" sz="1200" b="1" dirty="0">
                <a:solidFill>
                  <a:srgbClr val="7030A0"/>
                </a:solidFill>
                <a:latin typeface="Calibri" pitchFamily="34" charset="0"/>
                <a:cs typeface="Calibri" pitchFamily="34" charset="0"/>
              </a:rPr>
              <a:t>*/</a:t>
            </a:r>
            <a:br>
              <a:rPr lang="en-US" sz="1200" dirty="0">
                <a:latin typeface="Calibri" pitchFamily="34" charset="0"/>
                <a:cs typeface="Calibri" pitchFamily="34" charset="0"/>
              </a:rPr>
            </a:br>
            <a:r>
              <a:rPr lang="en-US" sz="1200" dirty="0">
                <a:latin typeface="Calibri" pitchFamily="34" charset="0"/>
                <a:cs typeface="Calibri" pitchFamily="34" charset="0"/>
              </a:rPr>
              <a:t> </a:t>
            </a:r>
            <a:br>
              <a:rPr lang="en-US" sz="1200" dirty="0">
                <a:latin typeface="Calibri" pitchFamily="34" charset="0"/>
                <a:cs typeface="Calibri" pitchFamily="34" charset="0"/>
              </a:rPr>
            </a:br>
            <a:r>
              <a:rPr lang="en-US" sz="1200" dirty="0" err="1">
                <a:solidFill>
                  <a:srgbClr val="0070C0"/>
                </a:solidFill>
                <a:latin typeface="Calibri" pitchFamily="34" charset="0"/>
                <a:cs typeface="Calibri" pitchFamily="34" charset="0"/>
              </a:rPr>
              <a:t>int</a:t>
            </a:r>
            <a:r>
              <a:rPr lang="en-US" sz="1200" dirty="0">
                <a:solidFill>
                  <a:srgbClr val="0070C0"/>
                </a:solidFill>
                <a:latin typeface="Calibri" pitchFamily="34" charset="0"/>
                <a:cs typeface="Calibri" pitchFamily="34" charset="0"/>
              </a:rPr>
              <a:t> </a:t>
            </a:r>
            <a:r>
              <a:rPr lang="en-US" sz="1200" dirty="0" err="1">
                <a:solidFill>
                  <a:srgbClr val="0070C0"/>
                </a:solidFill>
                <a:latin typeface="Calibri" pitchFamily="34" charset="0"/>
                <a:cs typeface="Calibri" pitchFamily="34" charset="0"/>
              </a:rPr>
              <a:t>ledPin</a:t>
            </a:r>
            <a:r>
              <a:rPr lang="en-US" sz="1200" dirty="0">
                <a:solidFill>
                  <a:srgbClr val="0070C0"/>
                </a:solidFill>
                <a:latin typeface="Calibri" pitchFamily="34" charset="0"/>
                <a:cs typeface="Calibri" pitchFamily="34" charset="0"/>
              </a:rPr>
              <a:t> </a:t>
            </a:r>
            <a:r>
              <a:rPr lang="en-US" sz="1200" dirty="0">
                <a:latin typeface="Calibri" pitchFamily="34" charset="0"/>
                <a:cs typeface="Calibri" pitchFamily="34" charset="0"/>
              </a:rPr>
              <a:t>=  13;    // LED connected to digital pin 13</a:t>
            </a:r>
            <a:br>
              <a:rPr lang="en-US" sz="1200" dirty="0">
                <a:latin typeface="Calibri" pitchFamily="34" charset="0"/>
                <a:cs typeface="Calibri" pitchFamily="34" charset="0"/>
              </a:rPr>
            </a:br>
            <a:r>
              <a:rPr lang="en-US" sz="1200" dirty="0">
                <a:latin typeface="Calibri" pitchFamily="34" charset="0"/>
                <a:cs typeface="Calibri" pitchFamily="34" charset="0"/>
              </a:rPr>
              <a:t> </a:t>
            </a:r>
            <a:br>
              <a:rPr lang="en-US" sz="1200" dirty="0">
                <a:latin typeface="Calibri" pitchFamily="34" charset="0"/>
                <a:cs typeface="Calibri" pitchFamily="34" charset="0"/>
              </a:rPr>
            </a:br>
            <a:r>
              <a:rPr lang="en-US" sz="1200" dirty="0">
                <a:latin typeface="Calibri" pitchFamily="34" charset="0"/>
                <a:cs typeface="Calibri" pitchFamily="34" charset="0"/>
              </a:rPr>
              <a:t>// The setup() method runs once, when the sketch starts</a:t>
            </a:r>
            <a:br>
              <a:rPr lang="en-US" sz="1200" dirty="0">
                <a:latin typeface="Calibri" pitchFamily="34" charset="0"/>
                <a:cs typeface="Calibri" pitchFamily="34" charset="0"/>
              </a:rPr>
            </a:br>
            <a:endParaRPr lang="en-US" sz="1200" dirty="0">
              <a:latin typeface="Calibri" pitchFamily="34" charset="0"/>
              <a:cs typeface="Calibri" pitchFamily="34" charset="0"/>
            </a:endParaRPr>
          </a:p>
          <a:p>
            <a:r>
              <a:rPr lang="en-US" sz="1200" b="1" dirty="0">
                <a:solidFill>
                  <a:srgbClr val="FF6600"/>
                </a:solidFill>
                <a:latin typeface="Calibri" pitchFamily="34" charset="0"/>
                <a:cs typeface="Calibri" pitchFamily="34" charset="0"/>
              </a:rPr>
              <a:t>void setup()   {   </a:t>
            </a:r>
            <a:r>
              <a:rPr lang="en-US" sz="1200" dirty="0">
                <a:latin typeface="Calibri" pitchFamily="34" charset="0"/>
                <a:cs typeface="Calibri" pitchFamily="34" charset="0"/>
              </a:rPr>
              <a:t>             </a:t>
            </a:r>
            <a:br>
              <a:rPr lang="en-US" sz="1200" dirty="0">
                <a:latin typeface="Calibri" pitchFamily="34" charset="0"/>
                <a:cs typeface="Calibri" pitchFamily="34" charset="0"/>
              </a:rPr>
            </a:br>
            <a:r>
              <a:rPr lang="en-US" sz="1200" dirty="0">
                <a:latin typeface="Calibri" pitchFamily="34" charset="0"/>
                <a:cs typeface="Calibri" pitchFamily="34" charset="0"/>
              </a:rPr>
              <a:t>  </a:t>
            </a:r>
            <a:r>
              <a:rPr lang="en-US" sz="1200" dirty="0" err="1">
                <a:solidFill>
                  <a:srgbClr val="0070C0"/>
                </a:solidFill>
                <a:latin typeface="Calibri" pitchFamily="34" charset="0"/>
                <a:cs typeface="Calibri" pitchFamily="34" charset="0"/>
              </a:rPr>
              <a:t>pinMode</a:t>
            </a:r>
            <a:r>
              <a:rPr lang="en-US" sz="1200" dirty="0">
                <a:solidFill>
                  <a:srgbClr val="0070C0"/>
                </a:solidFill>
                <a:latin typeface="Calibri" pitchFamily="34" charset="0"/>
                <a:cs typeface="Calibri" pitchFamily="34" charset="0"/>
              </a:rPr>
              <a:t>(</a:t>
            </a:r>
            <a:r>
              <a:rPr lang="en-US" sz="1200" dirty="0" err="1">
                <a:solidFill>
                  <a:srgbClr val="0070C0"/>
                </a:solidFill>
                <a:latin typeface="Calibri" pitchFamily="34" charset="0"/>
                <a:cs typeface="Calibri" pitchFamily="34" charset="0"/>
              </a:rPr>
              <a:t>ledPin</a:t>
            </a:r>
            <a:r>
              <a:rPr lang="en-US" sz="1200" dirty="0">
                <a:solidFill>
                  <a:srgbClr val="0070C0"/>
                </a:solidFill>
                <a:latin typeface="Calibri" pitchFamily="34" charset="0"/>
                <a:cs typeface="Calibri" pitchFamily="34" charset="0"/>
              </a:rPr>
              <a:t>, OUTPUT);</a:t>
            </a:r>
            <a:r>
              <a:rPr lang="en-US" sz="1200" dirty="0">
                <a:latin typeface="Calibri" pitchFamily="34" charset="0"/>
                <a:cs typeface="Calibri" pitchFamily="34" charset="0"/>
              </a:rPr>
              <a:t> // initialize the digital pin as an output:</a:t>
            </a:r>
            <a:br>
              <a:rPr lang="en-US" sz="1200" dirty="0">
                <a:latin typeface="Calibri" pitchFamily="34" charset="0"/>
                <a:cs typeface="Calibri" pitchFamily="34" charset="0"/>
              </a:rPr>
            </a:br>
            <a:r>
              <a:rPr lang="en-US" sz="1200" b="1" dirty="0">
                <a:solidFill>
                  <a:srgbClr val="FF6600"/>
                </a:solidFill>
                <a:latin typeface="Calibri" pitchFamily="34" charset="0"/>
                <a:cs typeface="Calibri" pitchFamily="34" charset="0"/>
              </a:rPr>
              <a:t>}</a:t>
            </a:r>
            <a:br>
              <a:rPr lang="en-US" sz="1200" dirty="0">
                <a:latin typeface="Calibri" pitchFamily="34" charset="0"/>
                <a:cs typeface="Calibri" pitchFamily="34" charset="0"/>
              </a:rPr>
            </a:br>
            <a:r>
              <a:rPr lang="en-US" sz="1200" dirty="0">
                <a:latin typeface="Calibri" pitchFamily="34" charset="0"/>
                <a:cs typeface="Calibri" pitchFamily="34" charset="0"/>
              </a:rPr>
              <a:t> </a:t>
            </a:r>
            <a:br>
              <a:rPr lang="en-US" sz="1200" dirty="0">
                <a:latin typeface="Calibri" pitchFamily="34" charset="0"/>
                <a:cs typeface="Calibri" pitchFamily="34" charset="0"/>
              </a:rPr>
            </a:br>
            <a:r>
              <a:rPr lang="en-US" sz="1200" dirty="0">
                <a:latin typeface="Calibri" pitchFamily="34" charset="0"/>
                <a:cs typeface="Calibri" pitchFamily="34" charset="0"/>
              </a:rPr>
              <a:t>// the loop() method runs over and over again, as long as the </a:t>
            </a:r>
            <a:r>
              <a:rPr lang="en-US" sz="1200" dirty="0" err="1">
                <a:latin typeface="Calibri" pitchFamily="34" charset="0"/>
                <a:cs typeface="Calibri" pitchFamily="34" charset="0"/>
              </a:rPr>
              <a:t>Arduino</a:t>
            </a:r>
            <a:r>
              <a:rPr lang="en-US" sz="1200" dirty="0">
                <a:latin typeface="Calibri" pitchFamily="34" charset="0"/>
                <a:cs typeface="Calibri" pitchFamily="34" charset="0"/>
              </a:rPr>
              <a:t> has power</a:t>
            </a:r>
            <a:br>
              <a:rPr lang="en-US" sz="1200" dirty="0">
                <a:latin typeface="Calibri" pitchFamily="34" charset="0"/>
                <a:cs typeface="Calibri" pitchFamily="34" charset="0"/>
              </a:rPr>
            </a:br>
            <a:r>
              <a:rPr lang="en-US" sz="1200" dirty="0">
                <a:latin typeface="Calibri" pitchFamily="34" charset="0"/>
                <a:cs typeface="Calibri" pitchFamily="34" charset="0"/>
              </a:rPr>
              <a:t> </a:t>
            </a:r>
            <a:br>
              <a:rPr lang="en-US" sz="1200" dirty="0">
                <a:latin typeface="Calibri" pitchFamily="34" charset="0"/>
                <a:cs typeface="Calibri" pitchFamily="34" charset="0"/>
              </a:rPr>
            </a:br>
            <a:r>
              <a:rPr lang="en-US" sz="1200" b="1" dirty="0">
                <a:solidFill>
                  <a:srgbClr val="FF6600"/>
                </a:solidFill>
                <a:latin typeface="Calibri" pitchFamily="34" charset="0"/>
                <a:cs typeface="Calibri" pitchFamily="34" charset="0"/>
              </a:rPr>
              <a:t>void loop()  </a:t>
            </a:r>
            <a:r>
              <a:rPr lang="en-US" sz="1200" dirty="0">
                <a:latin typeface="Calibri" pitchFamily="34" charset="0"/>
                <a:cs typeface="Calibri" pitchFamily="34" charset="0"/>
              </a:rPr>
              <a:t>                  </a:t>
            </a:r>
            <a:br>
              <a:rPr lang="en-US" sz="1200" dirty="0">
                <a:latin typeface="Calibri" pitchFamily="34" charset="0"/>
                <a:cs typeface="Calibri" pitchFamily="34" charset="0"/>
              </a:rPr>
            </a:br>
            <a:r>
              <a:rPr lang="en-US" sz="1200" b="1" dirty="0">
                <a:solidFill>
                  <a:srgbClr val="FF6600"/>
                </a:solidFill>
                <a:latin typeface="Calibri" pitchFamily="34" charset="0"/>
                <a:cs typeface="Calibri" pitchFamily="34" charset="0"/>
              </a:rPr>
              <a:t>{</a:t>
            </a:r>
            <a:br>
              <a:rPr lang="en-US" sz="1200" dirty="0">
                <a:latin typeface="Calibri" pitchFamily="34" charset="0"/>
                <a:cs typeface="Calibri" pitchFamily="34" charset="0"/>
              </a:rPr>
            </a:br>
            <a:r>
              <a:rPr lang="en-US" sz="1200" dirty="0">
                <a:latin typeface="Calibri" pitchFamily="34" charset="0"/>
                <a:cs typeface="Calibri" pitchFamily="34" charset="0"/>
              </a:rPr>
              <a:t>  </a:t>
            </a:r>
            <a:r>
              <a:rPr lang="en-US" sz="1200" dirty="0" err="1">
                <a:solidFill>
                  <a:srgbClr val="0070C0"/>
                </a:solidFill>
                <a:latin typeface="Calibri" pitchFamily="34" charset="0"/>
                <a:cs typeface="Calibri" pitchFamily="34" charset="0"/>
              </a:rPr>
              <a:t>digitalWrite</a:t>
            </a:r>
            <a:r>
              <a:rPr lang="en-US" sz="1200" dirty="0">
                <a:solidFill>
                  <a:srgbClr val="0070C0"/>
                </a:solidFill>
                <a:latin typeface="Calibri" pitchFamily="34" charset="0"/>
                <a:cs typeface="Calibri" pitchFamily="34" charset="0"/>
              </a:rPr>
              <a:t>(</a:t>
            </a:r>
            <a:r>
              <a:rPr lang="en-US" sz="1200" dirty="0" err="1">
                <a:solidFill>
                  <a:srgbClr val="0070C0"/>
                </a:solidFill>
                <a:latin typeface="Calibri" pitchFamily="34" charset="0"/>
                <a:cs typeface="Calibri" pitchFamily="34" charset="0"/>
              </a:rPr>
              <a:t>ledPin</a:t>
            </a:r>
            <a:r>
              <a:rPr lang="en-US" sz="1200" dirty="0">
                <a:solidFill>
                  <a:srgbClr val="0070C0"/>
                </a:solidFill>
                <a:latin typeface="Calibri" pitchFamily="34" charset="0"/>
                <a:cs typeface="Calibri" pitchFamily="34" charset="0"/>
              </a:rPr>
              <a:t>, HIGH);</a:t>
            </a:r>
            <a:r>
              <a:rPr lang="en-US" sz="1200" dirty="0">
                <a:latin typeface="Calibri" pitchFamily="34" charset="0"/>
                <a:cs typeface="Calibri" pitchFamily="34" charset="0"/>
              </a:rPr>
              <a:t>   // set the LED on</a:t>
            </a:r>
            <a:br>
              <a:rPr lang="en-US" sz="1200" dirty="0">
                <a:latin typeface="Calibri" pitchFamily="34" charset="0"/>
                <a:cs typeface="Calibri" pitchFamily="34" charset="0"/>
              </a:rPr>
            </a:br>
            <a:r>
              <a:rPr lang="en-US" sz="1200" dirty="0">
                <a:latin typeface="Calibri" pitchFamily="34" charset="0"/>
                <a:cs typeface="Calibri" pitchFamily="34" charset="0"/>
              </a:rPr>
              <a:t>  </a:t>
            </a:r>
            <a:r>
              <a:rPr lang="en-US" sz="1200" dirty="0">
                <a:solidFill>
                  <a:srgbClr val="0070C0"/>
                </a:solidFill>
                <a:latin typeface="Calibri" pitchFamily="34" charset="0"/>
                <a:cs typeface="Calibri" pitchFamily="34" charset="0"/>
              </a:rPr>
              <a:t>delay(1000);  </a:t>
            </a:r>
            <a:r>
              <a:rPr lang="en-US" sz="1200" dirty="0">
                <a:latin typeface="Calibri" pitchFamily="34" charset="0"/>
                <a:cs typeface="Calibri" pitchFamily="34" charset="0"/>
              </a:rPr>
              <a:t>                // wait for a second</a:t>
            </a:r>
            <a:br>
              <a:rPr lang="en-US" sz="1200" dirty="0">
                <a:latin typeface="Calibri" pitchFamily="34" charset="0"/>
                <a:cs typeface="Calibri" pitchFamily="34" charset="0"/>
              </a:rPr>
            </a:br>
            <a:r>
              <a:rPr lang="en-US" sz="1200" dirty="0">
                <a:latin typeface="Calibri" pitchFamily="34" charset="0"/>
                <a:cs typeface="Calibri" pitchFamily="34" charset="0"/>
              </a:rPr>
              <a:t>  </a:t>
            </a:r>
            <a:r>
              <a:rPr lang="en-US" sz="1200" dirty="0" err="1">
                <a:solidFill>
                  <a:srgbClr val="0070C0"/>
                </a:solidFill>
                <a:latin typeface="Calibri" pitchFamily="34" charset="0"/>
                <a:cs typeface="Calibri" pitchFamily="34" charset="0"/>
              </a:rPr>
              <a:t>digitalWrite</a:t>
            </a:r>
            <a:r>
              <a:rPr lang="en-US" sz="1200" dirty="0">
                <a:solidFill>
                  <a:srgbClr val="0070C0"/>
                </a:solidFill>
                <a:latin typeface="Calibri" pitchFamily="34" charset="0"/>
                <a:cs typeface="Calibri" pitchFamily="34" charset="0"/>
              </a:rPr>
              <a:t>(</a:t>
            </a:r>
            <a:r>
              <a:rPr lang="en-US" sz="1200" dirty="0" err="1">
                <a:solidFill>
                  <a:srgbClr val="0070C0"/>
                </a:solidFill>
                <a:latin typeface="Calibri" pitchFamily="34" charset="0"/>
                <a:cs typeface="Calibri" pitchFamily="34" charset="0"/>
              </a:rPr>
              <a:t>ledPin</a:t>
            </a:r>
            <a:r>
              <a:rPr lang="en-US" sz="1200" dirty="0">
                <a:solidFill>
                  <a:srgbClr val="0070C0"/>
                </a:solidFill>
                <a:latin typeface="Calibri" pitchFamily="34" charset="0"/>
                <a:cs typeface="Calibri" pitchFamily="34" charset="0"/>
              </a:rPr>
              <a:t>, LOW);  </a:t>
            </a:r>
            <a:r>
              <a:rPr lang="en-US" sz="1200" dirty="0">
                <a:latin typeface="Calibri" pitchFamily="34" charset="0"/>
                <a:cs typeface="Calibri" pitchFamily="34" charset="0"/>
              </a:rPr>
              <a:t>  // set the LED off</a:t>
            </a:r>
            <a:br>
              <a:rPr lang="en-US" sz="1200" dirty="0">
                <a:latin typeface="Calibri" pitchFamily="34" charset="0"/>
                <a:cs typeface="Calibri" pitchFamily="34" charset="0"/>
              </a:rPr>
            </a:br>
            <a:r>
              <a:rPr lang="en-US" sz="1200" dirty="0">
                <a:latin typeface="Calibri" pitchFamily="34" charset="0"/>
                <a:cs typeface="Calibri" pitchFamily="34" charset="0"/>
              </a:rPr>
              <a:t>  </a:t>
            </a:r>
            <a:r>
              <a:rPr lang="en-US" sz="1200" dirty="0">
                <a:solidFill>
                  <a:srgbClr val="0070C0"/>
                </a:solidFill>
                <a:latin typeface="Calibri" pitchFamily="34" charset="0"/>
                <a:cs typeface="Calibri" pitchFamily="34" charset="0"/>
              </a:rPr>
              <a:t>delay(1000); </a:t>
            </a:r>
            <a:r>
              <a:rPr lang="en-US" sz="1200" dirty="0">
                <a:latin typeface="Calibri" pitchFamily="34" charset="0"/>
                <a:cs typeface="Calibri" pitchFamily="34" charset="0"/>
              </a:rPr>
              <a:t>                 // wait for a second</a:t>
            </a:r>
            <a:br>
              <a:rPr lang="en-US" sz="1200" dirty="0">
                <a:latin typeface="Calibri" pitchFamily="34" charset="0"/>
                <a:cs typeface="Calibri" pitchFamily="34" charset="0"/>
              </a:rPr>
            </a:br>
            <a:r>
              <a:rPr lang="en-US" sz="1200" b="1" dirty="0">
                <a:solidFill>
                  <a:srgbClr val="FF6600"/>
                </a:solidFill>
                <a:latin typeface="Calibri" pitchFamily="34" charset="0"/>
                <a:cs typeface="Calibri" pitchFamily="34" charset="0"/>
              </a:rPr>
              <a:t>}</a:t>
            </a:r>
            <a:endParaRPr lang="fr-FR" sz="1200" b="1" dirty="0">
              <a:solidFill>
                <a:srgbClr val="FF6600"/>
              </a:solidFill>
              <a:latin typeface="Calibri" pitchFamily="34" charset="0"/>
              <a:cs typeface="Calibri" pitchFamily="34" charset="0"/>
            </a:endParaRPr>
          </a:p>
        </p:txBody>
      </p:sp>
      <p:pic>
        <p:nvPicPr>
          <p:cNvPr id="7" name="Image 6" descr="ARDX-SC-01-15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252" y="4244760"/>
            <a:ext cx="1701014" cy="1916474"/>
          </a:xfrm>
          <a:prstGeom prst="rect">
            <a:avLst/>
          </a:prstGeom>
        </p:spPr>
      </p:pic>
      <p:sp>
        <p:nvSpPr>
          <p:cNvPr id="9" name="Rectangle 8">
            <a:hlinkClick r:id="rId4"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0" name="Image 9">
            <a:extLst>
              <a:ext uri="{FF2B5EF4-FFF2-40B4-BE49-F238E27FC236}">
                <a16:creationId xmlns:a16="http://schemas.microsoft.com/office/drawing/2014/main" id="{A9AFF342-C2FC-42B2-A6B4-A5E208F766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0536" y="588274"/>
            <a:ext cx="4279770" cy="2872264"/>
          </a:xfrm>
          <a:prstGeom prst="rect">
            <a:avLst/>
          </a:prstGeom>
        </p:spPr>
      </p:pic>
      <p:pic>
        <p:nvPicPr>
          <p:cNvPr id="11" name="Image 10">
            <a:hlinkClick r:id="rId4" action="ppaction://hlinksldjump"/>
            <a:extLst>
              <a:ext uri="{FF2B5EF4-FFF2-40B4-BE49-F238E27FC236}">
                <a16:creationId xmlns:a16="http://schemas.microsoft.com/office/drawing/2014/main" id="{CBC14C3B-B525-4656-B0B5-B48AB1232FF1}"/>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pic>
        <p:nvPicPr>
          <p:cNvPr id="12" name="Image 11">
            <a:extLst>
              <a:ext uri="{FF2B5EF4-FFF2-40B4-BE49-F238E27FC236}">
                <a16:creationId xmlns:a16="http://schemas.microsoft.com/office/drawing/2014/main" id="{20FFFA31-D61E-4E6F-BE98-956C8BCC8D42}"/>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01" y="5904442"/>
            <a:ext cx="709458" cy="621280"/>
          </a:xfrm>
          <a:prstGeom prst="rect">
            <a:avLst/>
          </a:prstGeom>
        </p:spPr>
      </p:pic>
      <p:sp>
        <p:nvSpPr>
          <p:cNvPr id="13" name="ZoneTexte 12">
            <a:extLst>
              <a:ext uri="{FF2B5EF4-FFF2-40B4-BE49-F238E27FC236}">
                <a16:creationId xmlns:a16="http://schemas.microsoft.com/office/drawing/2014/main" id="{E879CD46-6017-4123-A4D3-E826CEE98E14}"/>
              </a:ext>
            </a:extLst>
          </p:cNvPr>
          <p:cNvSpPr txBox="1"/>
          <p:nvPr/>
        </p:nvSpPr>
        <p:spPr>
          <a:xfrm>
            <a:off x="556012" y="5854314"/>
            <a:ext cx="3987793" cy="584775"/>
          </a:xfrm>
          <a:prstGeom prst="rect">
            <a:avLst/>
          </a:prstGeom>
          <a:noFill/>
        </p:spPr>
        <p:txBody>
          <a:bodyPr wrap="square" rtlCol="0">
            <a:spAutoFit/>
          </a:bodyPr>
          <a:lstStyle/>
          <a:p>
            <a:pPr algn="ctr"/>
            <a:r>
              <a:rPr lang="fr-FR" sz="1600" b="1" dirty="0">
                <a:solidFill>
                  <a:srgbClr val="00B050"/>
                </a:solidFill>
                <a:latin typeface="+mn-lt"/>
              </a:rPr>
              <a:t>QUESTION: </a:t>
            </a:r>
            <a:r>
              <a:rPr lang="en-US" sz="1600" b="1" dirty="0">
                <a:solidFill>
                  <a:srgbClr val="00B050"/>
                </a:solidFill>
                <a:latin typeface="+mn-lt"/>
              </a:rPr>
              <a:t>Is it really reasonable to use a timer and the delay function (which is blocking!) ???</a:t>
            </a:r>
            <a:r>
              <a:rPr lang="fr-FR" sz="1600" b="1" dirty="0">
                <a:solidFill>
                  <a:srgbClr val="00B050"/>
                </a:solidFill>
                <a:latin typeface="+mn-lt"/>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4C55E547-F306-447E-84BE-1472732674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6100" y="1664107"/>
            <a:ext cx="2781570" cy="2901024"/>
          </a:xfrm>
          <a:prstGeom prst="rect">
            <a:avLst/>
          </a:prstGeom>
        </p:spPr>
      </p:pic>
      <p:sp>
        <p:nvSpPr>
          <p:cNvPr id="12" name="ZoneTexte 11">
            <a:extLst>
              <a:ext uri="{FF2B5EF4-FFF2-40B4-BE49-F238E27FC236}">
                <a16:creationId xmlns:a16="http://schemas.microsoft.com/office/drawing/2014/main" id="{02FD8492-32FE-41AE-97EA-022D70C2F9DE}"/>
              </a:ext>
            </a:extLst>
          </p:cNvPr>
          <p:cNvSpPr txBox="1"/>
          <p:nvPr/>
        </p:nvSpPr>
        <p:spPr>
          <a:xfrm>
            <a:off x="123213" y="1017776"/>
            <a:ext cx="8483095" cy="646331"/>
          </a:xfrm>
          <a:prstGeom prst="rect">
            <a:avLst/>
          </a:prstGeom>
          <a:noFill/>
        </p:spPr>
        <p:txBody>
          <a:bodyPr wrap="square" rtlCol="0">
            <a:spAutoFit/>
          </a:bodyPr>
          <a:lstStyle/>
          <a:p>
            <a:pPr algn="just"/>
            <a:r>
              <a:rPr lang="fr-FR" sz="1800" b="1" dirty="0">
                <a:latin typeface="+mn-lt"/>
              </a:rPr>
              <a:t>Entrainer un réseau de neurone sur la base d’une correspondance entre jeu de valeurs R, G, B et le caractère chaud ou froid de la couleur issue du mélange</a:t>
            </a:r>
          </a:p>
        </p:txBody>
      </p:sp>
      <p:sp>
        <p:nvSpPr>
          <p:cNvPr id="13" name="Titre 1">
            <a:extLst>
              <a:ext uri="{FF2B5EF4-FFF2-40B4-BE49-F238E27FC236}">
                <a16:creationId xmlns:a16="http://schemas.microsoft.com/office/drawing/2014/main" id="{A8240C6A-3C4A-44EE-82F8-76BD26539EE1}"/>
              </a:ext>
            </a:extLst>
          </p:cNvPr>
          <p:cNvSpPr>
            <a:spLocks noGrp="1"/>
          </p:cNvSpPr>
          <p:nvPr>
            <p:ph type="title"/>
          </p:nvPr>
        </p:nvSpPr>
        <p:spPr>
          <a:xfrm>
            <a:off x="457200" y="0"/>
            <a:ext cx="8229600" cy="490538"/>
          </a:xfrm>
        </p:spPr>
        <p:txBody>
          <a:bodyPr/>
          <a:lstStyle/>
          <a:p>
            <a:r>
              <a:rPr lang="fr-FR" dirty="0"/>
              <a:t>APPLICATION INTELLIGENCE ARTIFICIELLE</a:t>
            </a:r>
          </a:p>
        </p:txBody>
      </p:sp>
      <p:pic>
        <p:nvPicPr>
          <p:cNvPr id="16" name="Picture 7" descr="Résultat de recherche d'images pour &quot;TCS3472&quot;">
            <a:hlinkClick r:id="rId3"/>
            <a:extLst>
              <a:ext uri="{FF2B5EF4-FFF2-40B4-BE49-F238E27FC236}">
                <a16:creationId xmlns:a16="http://schemas.microsoft.com/office/drawing/2014/main" id="{65A47296-CEBF-4267-9B51-07191051C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670" y="2412490"/>
            <a:ext cx="2575916" cy="1982250"/>
          </a:xfrm>
          <a:prstGeom prst="rect">
            <a:avLst/>
          </a:prstGeom>
          <a:noFill/>
          <a:extLst>
            <a:ext uri="{909E8E84-426E-40DD-AFC4-6F175D3DCCD1}">
              <a14:hiddenFill xmlns:a14="http://schemas.microsoft.com/office/drawing/2010/main">
                <a:solidFill>
                  <a:srgbClr val="FFFFFF"/>
                </a:solidFill>
              </a14:hiddenFill>
            </a:ext>
          </a:extLst>
        </p:spPr>
      </p:pic>
      <p:sp>
        <p:nvSpPr>
          <p:cNvPr id="2" name="Flèche : droite 1">
            <a:extLst>
              <a:ext uri="{FF2B5EF4-FFF2-40B4-BE49-F238E27FC236}">
                <a16:creationId xmlns:a16="http://schemas.microsoft.com/office/drawing/2014/main" id="{F0F08E37-11C4-403A-8C5B-0E2DC9EE0EBC}"/>
              </a:ext>
            </a:extLst>
          </p:cNvPr>
          <p:cNvSpPr/>
          <p:nvPr/>
        </p:nvSpPr>
        <p:spPr>
          <a:xfrm>
            <a:off x="3458361" y="2881991"/>
            <a:ext cx="1970957" cy="88282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pic>
        <p:nvPicPr>
          <p:cNvPr id="7" name="Image 6">
            <a:hlinkClick r:id="rId5" action="ppaction://hlinksldjump"/>
            <a:extLst>
              <a:ext uri="{FF2B5EF4-FFF2-40B4-BE49-F238E27FC236}">
                <a16:creationId xmlns:a16="http://schemas.microsoft.com/office/drawing/2014/main" id="{CB8047A1-9046-4C50-80A3-136890A975F9}"/>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
        <p:nvSpPr>
          <p:cNvPr id="8" name="Espace réservé du numéro de diapositive 2">
            <a:extLst>
              <a:ext uri="{FF2B5EF4-FFF2-40B4-BE49-F238E27FC236}">
                <a16:creationId xmlns:a16="http://schemas.microsoft.com/office/drawing/2014/main" id="{34F3A634-4AAF-447A-A00D-3745EBAE5807}"/>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320</a:t>
            </a:fld>
            <a:endParaRPr lang="fr-FR" dirty="0"/>
          </a:p>
        </p:txBody>
      </p:sp>
    </p:spTree>
    <p:extLst>
      <p:ext uri="{BB962C8B-B14F-4D97-AF65-F5344CB8AC3E}">
        <p14:creationId xmlns:p14="http://schemas.microsoft.com/office/powerpoint/2010/main" val="238993837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6EAB24B-6CA1-4421-A836-341C285D0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8496"/>
            <a:ext cx="6148314" cy="3483910"/>
          </a:xfrm>
          <a:prstGeom prst="rect">
            <a:avLst/>
          </a:prstGeom>
        </p:spPr>
      </p:pic>
      <p:sp>
        <p:nvSpPr>
          <p:cNvPr id="5" name="ZoneTexte 4">
            <a:extLst>
              <a:ext uri="{FF2B5EF4-FFF2-40B4-BE49-F238E27FC236}">
                <a16:creationId xmlns:a16="http://schemas.microsoft.com/office/drawing/2014/main" id="{0068338F-E599-4C8D-BFBD-B6570CA7DC6B}"/>
              </a:ext>
            </a:extLst>
          </p:cNvPr>
          <p:cNvSpPr txBox="1"/>
          <p:nvPr/>
        </p:nvSpPr>
        <p:spPr>
          <a:xfrm>
            <a:off x="1226712" y="4183232"/>
            <a:ext cx="3403689" cy="523220"/>
          </a:xfrm>
          <a:prstGeom prst="rect">
            <a:avLst/>
          </a:prstGeom>
          <a:noFill/>
        </p:spPr>
        <p:txBody>
          <a:bodyPr wrap="none" rtlCol="0">
            <a:spAutoFit/>
          </a:bodyPr>
          <a:lstStyle/>
          <a:p>
            <a:r>
              <a:rPr lang="fr-FR" b="1" dirty="0">
                <a:latin typeface="+mn-lt"/>
              </a:rPr>
              <a:t>Réseau de neurones: perceptron multicouche</a:t>
            </a:r>
          </a:p>
          <a:p>
            <a:r>
              <a:rPr lang="fr-FR" b="1" dirty="0">
                <a:latin typeface="+mn-lt"/>
              </a:rPr>
              <a:t>organisés en couches interconnectées</a:t>
            </a:r>
          </a:p>
        </p:txBody>
      </p:sp>
      <p:sp>
        <p:nvSpPr>
          <p:cNvPr id="6" name="ZoneTexte 5">
            <a:extLst>
              <a:ext uri="{FF2B5EF4-FFF2-40B4-BE49-F238E27FC236}">
                <a16:creationId xmlns:a16="http://schemas.microsoft.com/office/drawing/2014/main" id="{D98F31D4-2F01-4412-9EF9-CE7F4B4F994C}"/>
              </a:ext>
            </a:extLst>
          </p:cNvPr>
          <p:cNvSpPr txBox="1"/>
          <p:nvPr/>
        </p:nvSpPr>
        <p:spPr>
          <a:xfrm>
            <a:off x="5470641" y="6079633"/>
            <a:ext cx="3197670" cy="307777"/>
          </a:xfrm>
          <a:prstGeom prst="rect">
            <a:avLst/>
          </a:prstGeom>
          <a:noFill/>
        </p:spPr>
        <p:txBody>
          <a:bodyPr wrap="none" rtlCol="0">
            <a:spAutoFit/>
          </a:bodyPr>
          <a:lstStyle/>
          <a:p>
            <a:r>
              <a:rPr lang="fr-FR" b="1" dirty="0">
                <a:latin typeface="+mn-lt"/>
              </a:rPr>
              <a:t>L’information circule au travers du réseau !</a:t>
            </a:r>
          </a:p>
        </p:txBody>
      </p:sp>
      <p:grpSp>
        <p:nvGrpSpPr>
          <p:cNvPr id="19" name="Groupe 18">
            <a:extLst>
              <a:ext uri="{FF2B5EF4-FFF2-40B4-BE49-F238E27FC236}">
                <a16:creationId xmlns:a16="http://schemas.microsoft.com/office/drawing/2014/main" id="{C8451819-D2AF-4A96-B0C3-2F6B1E356ED9}"/>
              </a:ext>
            </a:extLst>
          </p:cNvPr>
          <p:cNvGrpSpPr/>
          <p:nvPr/>
        </p:nvGrpSpPr>
        <p:grpSpPr>
          <a:xfrm>
            <a:off x="4898972" y="4102406"/>
            <a:ext cx="3788728" cy="1743452"/>
            <a:chOff x="5295900" y="2990088"/>
            <a:chExt cx="3009901" cy="1385062"/>
          </a:xfrm>
        </p:grpSpPr>
        <p:pic>
          <p:nvPicPr>
            <p:cNvPr id="7" name="Image 6">
              <a:extLst>
                <a:ext uri="{FF2B5EF4-FFF2-40B4-BE49-F238E27FC236}">
                  <a16:creationId xmlns:a16="http://schemas.microsoft.com/office/drawing/2014/main" id="{EFD8D2A1-071A-4D19-A90A-84B5939BC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295900" y="3035300"/>
              <a:ext cx="1943100" cy="1339850"/>
            </a:xfrm>
            <a:prstGeom prst="rect">
              <a:avLst/>
            </a:prstGeom>
          </p:spPr>
        </p:pic>
        <p:cxnSp>
          <p:nvCxnSpPr>
            <p:cNvPr id="10" name="Connecteur droit avec flèche 9">
              <a:extLst>
                <a:ext uri="{FF2B5EF4-FFF2-40B4-BE49-F238E27FC236}">
                  <a16:creationId xmlns:a16="http://schemas.microsoft.com/office/drawing/2014/main" id="{0933B84D-4F7B-44E2-8617-F8A1ACFF0815}"/>
                </a:ext>
              </a:extLst>
            </p:cNvPr>
            <p:cNvCxnSpPr/>
            <p:nvPr/>
          </p:nvCxnSpPr>
          <p:spPr>
            <a:xfrm flipV="1">
              <a:off x="7214616" y="2990088"/>
              <a:ext cx="1033272" cy="6931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CDC47DF-AE0C-4983-B3B8-21EE82E07AD8}"/>
                </a:ext>
              </a:extLst>
            </p:cNvPr>
            <p:cNvCxnSpPr>
              <a:cxnSpLocks/>
            </p:cNvCxnSpPr>
            <p:nvPr/>
          </p:nvCxnSpPr>
          <p:spPr>
            <a:xfrm flipV="1">
              <a:off x="7216998" y="3343275"/>
              <a:ext cx="1088803" cy="3471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C484E619-5548-40A1-9C98-3BDCA19DFA45}"/>
                </a:ext>
              </a:extLst>
            </p:cNvPr>
            <p:cNvCxnSpPr>
              <a:cxnSpLocks/>
            </p:cNvCxnSpPr>
            <p:nvPr/>
          </p:nvCxnSpPr>
          <p:spPr>
            <a:xfrm>
              <a:off x="7214616" y="3690424"/>
              <a:ext cx="1029272" cy="605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DCB14387-1EED-44B3-8083-0A48CAD61E4B}"/>
                </a:ext>
              </a:extLst>
            </p:cNvPr>
            <p:cNvCxnSpPr>
              <a:cxnSpLocks/>
            </p:cNvCxnSpPr>
            <p:nvPr/>
          </p:nvCxnSpPr>
          <p:spPr>
            <a:xfrm>
              <a:off x="7216998" y="3693054"/>
              <a:ext cx="1055465" cy="1931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itre 1">
            <a:extLst>
              <a:ext uri="{FF2B5EF4-FFF2-40B4-BE49-F238E27FC236}">
                <a16:creationId xmlns:a16="http://schemas.microsoft.com/office/drawing/2014/main" id="{A8240C6A-3C4A-44EE-82F8-76BD26539EE1}"/>
              </a:ext>
            </a:extLst>
          </p:cNvPr>
          <p:cNvSpPr>
            <a:spLocks noGrp="1"/>
          </p:cNvSpPr>
          <p:nvPr>
            <p:ph type="title"/>
          </p:nvPr>
        </p:nvSpPr>
        <p:spPr>
          <a:xfrm>
            <a:off x="457200" y="0"/>
            <a:ext cx="8229600" cy="490538"/>
          </a:xfrm>
        </p:spPr>
        <p:txBody>
          <a:bodyPr/>
          <a:lstStyle/>
          <a:p>
            <a:r>
              <a:rPr lang="fr-FR" dirty="0"/>
              <a:t>APPLICATION INTELLIGENCE ARTIFICIELLE</a:t>
            </a:r>
          </a:p>
        </p:txBody>
      </p:sp>
      <p:pic>
        <p:nvPicPr>
          <p:cNvPr id="12" name="Image 11">
            <a:hlinkClick r:id="rId4" action="ppaction://hlinksldjump"/>
            <a:extLst>
              <a:ext uri="{FF2B5EF4-FFF2-40B4-BE49-F238E27FC236}">
                <a16:creationId xmlns:a16="http://schemas.microsoft.com/office/drawing/2014/main" id="{9CE63649-FB50-486D-93EE-60C584F7313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
        <p:nvSpPr>
          <p:cNvPr id="16" name="Espace réservé du numéro de diapositive 2">
            <a:extLst>
              <a:ext uri="{FF2B5EF4-FFF2-40B4-BE49-F238E27FC236}">
                <a16:creationId xmlns:a16="http://schemas.microsoft.com/office/drawing/2014/main" id="{6BDE83FB-2BA0-4263-9223-609135466021}"/>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321</a:t>
            </a:fld>
            <a:endParaRPr lang="fr-FR" dirty="0"/>
          </a:p>
        </p:txBody>
      </p:sp>
    </p:spTree>
    <p:extLst>
      <p:ext uri="{BB962C8B-B14F-4D97-AF65-F5344CB8AC3E}">
        <p14:creationId xmlns:p14="http://schemas.microsoft.com/office/powerpoint/2010/main" val="421636938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Résultat de recherche d'images pour &quot;TCS3472&quot;">
            <a:hlinkClick r:id="rId2"/>
            <a:extLst>
              <a:ext uri="{FF2B5EF4-FFF2-40B4-BE49-F238E27FC236}">
                <a16:creationId xmlns:a16="http://schemas.microsoft.com/office/drawing/2014/main" id="{0455CAFF-AC8B-4385-9F8E-0BA3FD136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42" y="1908928"/>
            <a:ext cx="1828800" cy="1407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Résultat de recherche d'images pour &quot;TCS3472&quot;">
            <a:hlinkClick r:id="rId4"/>
            <a:extLst>
              <a:ext uri="{FF2B5EF4-FFF2-40B4-BE49-F238E27FC236}">
                <a16:creationId xmlns:a16="http://schemas.microsoft.com/office/drawing/2014/main" id="{5D97CFB3-E1EE-4036-94EA-104A20CE3D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604" y="3787607"/>
            <a:ext cx="1614488" cy="159305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4C7BC0BD-3BC9-4836-98B2-9746302ABFA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333442" y="2327043"/>
            <a:ext cx="5715000" cy="2257092"/>
          </a:xfrm>
          <a:prstGeom prst="rect">
            <a:avLst/>
          </a:prstGeom>
        </p:spPr>
      </p:pic>
      <p:sp>
        <p:nvSpPr>
          <p:cNvPr id="7" name="ZoneTexte 6">
            <a:extLst>
              <a:ext uri="{FF2B5EF4-FFF2-40B4-BE49-F238E27FC236}">
                <a16:creationId xmlns:a16="http://schemas.microsoft.com/office/drawing/2014/main" id="{B4121207-6809-415C-B542-F07E0518350B}"/>
              </a:ext>
            </a:extLst>
          </p:cNvPr>
          <p:cNvSpPr txBox="1"/>
          <p:nvPr/>
        </p:nvSpPr>
        <p:spPr>
          <a:xfrm>
            <a:off x="322604" y="5398371"/>
            <a:ext cx="1721946" cy="253916"/>
          </a:xfrm>
          <a:prstGeom prst="rect">
            <a:avLst/>
          </a:prstGeom>
          <a:noFill/>
        </p:spPr>
        <p:txBody>
          <a:bodyPr wrap="none" rtlCol="0">
            <a:spAutoFit/>
          </a:bodyPr>
          <a:lstStyle/>
          <a:p>
            <a:r>
              <a:rPr lang="fr-FR" sz="1050" b="1" dirty="0"/>
              <a:t>Matrice de photodiodes</a:t>
            </a:r>
          </a:p>
        </p:txBody>
      </p:sp>
      <p:sp>
        <p:nvSpPr>
          <p:cNvPr id="8" name="Titre 1">
            <a:extLst>
              <a:ext uri="{FF2B5EF4-FFF2-40B4-BE49-F238E27FC236}">
                <a16:creationId xmlns:a16="http://schemas.microsoft.com/office/drawing/2014/main" id="{7FA6BD0B-F4E7-4723-9EF3-11430B0BCCB5}"/>
              </a:ext>
            </a:extLst>
          </p:cNvPr>
          <p:cNvSpPr>
            <a:spLocks noGrp="1"/>
          </p:cNvSpPr>
          <p:nvPr>
            <p:ph type="title"/>
          </p:nvPr>
        </p:nvSpPr>
        <p:spPr>
          <a:xfrm>
            <a:off x="457200" y="0"/>
            <a:ext cx="8229600" cy="490538"/>
          </a:xfrm>
        </p:spPr>
        <p:txBody>
          <a:bodyPr/>
          <a:lstStyle/>
          <a:p>
            <a:r>
              <a:rPr lang="fr-FR" dirty="0"/>
              <a:t>LE CAPTEUR R, G ,B : TCS34725</a:t>
            </a:r>
          </a:p>
        </p:txBody>
      </p:sp>
      <p:sp>
        <p:nvSpPr>
          <p:cNvPr id="2" name="Rectangle 1">
            <a:extLst>
              <a:ext uri="{FF2B5EF4-FFF2-40B4-BE49-F238E27FC236}">
                <a16:creationId xmlns:a16="http://schemas.microsoft.com/office/drawing/2014/main" id="{0C5FE84A-82FF-4BA8-A20B-80EFA11D66B2}"/>
              </a:ext>
            </a:extLst>
          </p:cNvPr>
          <p:cNvSpPr/>
          <p:nvPr/>
        </p:nvSpPr>
        <p:spPr>
          <a:xfrm>
            <a:off x="161742" y="577492"/>
            <a:ext cx="8982258" cy="738664"/>
          </a:xfrm>
          <a:prstGeom prst="rect">
            <a:avLst/>
          </a:prstGeom>
        </p:spPr>
        <p:txBody>
          <a:bodyPr wrap="square">
            <a:spAutoFit/>
          </a:bodyPr>
          <a:lstStyle/>
          <a:p>
            <a:r>
              <a:rPr lang="en-US" b="1" dirty="0">
                <a:latin typeface="+mn-lt"/>
              </a:rPr>
              <a:t>Description</a:t>
            </a:r>
          </a:p>
          <a:p>
            <a:r>
              <a:rPr lang="en-US" dirty="0">
                <a:latin typeface="+mn-lt"/>
              </a:rPr>
              <a:t>The TCS34725 RGB Color Sensor Module incorporates high precision RGB and ambient light sensors, white LED light source and I2C interface.</a:t>
            </a:r>
          </a:p>
        </p:txBody>
      </p:sp>
      <p:pic>
        <p:nvPicPr>
          <p:cNvPr id="9" name="Image 8">
            <a:hlinkClick r:id="rId7" action="ppaction://hlinksldjump"/>
            <a:extLst>
              <a:ext uri="{FF2B5EF4-FFF2-40B4-BE49-F238E27FC236}">
                <a16:creationId xmlns:a16="http://schemas.microsoft.com/office/drawing/2014/main" id="{52A1BBF9-D80C-45F9-907B-A380C5E969B3}"/>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
        <p:nvSpPr>
          <p:cNvPr id="10" name="Espace réservé du numéro de diapositive 2">
            <a:extLst>
              <a:ext uri="{FF2B5EF4-FFF2-40B4-BE49-F238E27FC236}">
                <a16:creationId xmlns:a16="http://schemas.microsoft.com/office/drawing/2014/main" id="{6357C01C-CBA2-480B-B4F5-52656296E44C}"/>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322</a:t>
            </a:fld>
            <a:endParaRPr lang="fr-FR" dirty="0"/>
          </a:p>
        </p:txBody>
      </p:sp>
    </p:spTree>
    <p:extLst>
      <p:ext uri="{BB962C8B-B14F-4D97-AF65-F5344CB8AC3E}">
        <p14:creationId xmlns:p14="http://schemas.microsoft.com/office/powerpoint/2010/main" val="75231375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BD61B-1598-42D5-AC2A-A4F487FD9F50}"/>
              </a:ext>
            </a:extLst>
          </p:cNvPr>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323</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TP11</a:t>
            </a:r>
          </a:p>
        </p:txBody>
      </p:sp>
      <p:pic>
        <p:nvPicPr>
          <p:cNvPr id="6" name="Image 5">
            <a:hlinkClick r:id="rId2" action="ppaction://hlinksldjump"/>
            <a:extLst>
              <a:ext uri="{FF2B5EF4-FFF2-40B4-BE49-F238E27FC236}">
                <a16:creationId xmlns:a16="http://schemas.microsoft.com/office/drawing/2014/main" id="{68106CF5-38C3-4C0C-BE84-501BF63028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325734165"/>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3F322E2-20EB-4E4C-9BF9-A457B57D5E9E}"/>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490538"/>
            <a:ext cx="3873170" cy="5305846"/>
          </a:xfrm>
          <a:prstGeom prst="rect">
            <a:avLst/>
          </a:prstGeom>
        </p:spPr>
      </p:pic>
      <p:pic>
        <p:nvPicPr>
          <p:cNvPr id="7" name="Image 6">
            <a:extLst>
              <a:ext uri="{FF2B5EF4-FFF2-40B4-BE49-F238E27FC236}">
                <a16:creationId xmlns:a16="http://schemas.microsoft.com/office/drawing/2014/main" id="{E1714B92-80C4-450B-BA2F-2D5451F2BD9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355976" y="616619"/>
            <a:ext cx="3360506" cy="5419988"/>
          </a:xfrm>
          <a:prstGeom prst="rect">
            <a:avLst/>
          </a:prstGeom>
        </p:spPr>
      </p:pic>
      <p:sp>
        <p:nvSpPr>
          <p:cNvPr id="5" name="Titre 1">
            <a:extLst>
              <a:ext uri="{FF2B5EF4-FFF2-40B4-BE49-F238E27FC236}">
                <a16:creationId xmlns:a16="http://schemas.microsoft.com/office/drawing/2014/main" id="{6FD37D4C-AF5B-4564-B0E2-086C3D33220F}"/>
              </a:ext>
            </a:extLst>
          </p:cNvPr>
          <p:cNvSpPr>
            <a:spLocks noGrp="1"/>
          </p:cNvSpPr>
          <p:nvPr>
            <p:ph type="title"/>
          </p:nvPr>
        </p:nvSpPr>
        <p:spPr>
          <a:xfrm>
            <a:off x="457200" y="0"/>
            <a:ext cx="8229600" cy="490538"/>
          </a:xfrm>
        </p:spPr>
        <p:txBody>
          <a:bodyPr/>
          <a:lstStyle/>
          <a:p>
            <a:r>
              <a:rPr lang="fr-FR" dirty="0"/>
              <a:t>TP11 - LE SKETCH D’APPRENTISSAGE</a:t>
            </a:r>
          </a:p>
        </p:txBody>
      </p:sp>
      <p:pic>
        <p:nvPicPr>
          <p:cNvPr id="6" name="Image 5">
            <a:hlinkClick r:id="rId4" action="ppaction://hlinksldjump"/>
            <a:extLst>
              <a:ext uri="{FF2B5EF4-FFF2-40B4-BE49-F238E27FC236}">
                <a16:creationId xmlns:a16="http://schemas.microsoft.com/office/drawing/2014/main" id="{E26DFEE9-FF74-4BA7-80AF-C4DB02A921D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
        <p:nvSpPr>
          <p:cNvPr id="8" name="Espace réservé du numéro de diapositive 2">
            <a:extLst>
              <a:ext uri="{FF2B5EF4-FFF2-40B4-BE49-F238E27FC236}">
                <a16:creationId xmlns:a16="http://schemas.microsoft.com/office/drawing/2014/main" id="{FAACB21C-7AC8-4B4A-8C0F-3293A520F66A}"/>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324</a:t>
            </a:fld>
            <a:endParaRPr lang="fr-FR" dirty="0"/>
          </a:p>
        </p:txBody>
      </p:sp>
    </p:spTree>
    <p:extLst>
      <p:ext uri="{BB962C8B-B14F-4D97-AF65-F5344CB8AC3E}">
        <p14:creationId xmlns:p14="http://schemas.microsoft.com/office/powerpoint/2010/main" val="140616764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FC82822-AD67-4B26-83C7-68A6B74C8196}"/>
              </a:ext>
            </a:extLst>
          </p:cNvPr>
          <p:cNvSpPr txBox="1"/>
          <p:nvPr/>
        </p:nvSpPr>
        <p:spPr>
          <a:xfrm>
            <a:off x="2457450" y="3143250"/>
            <a:ext cx="2194832" cy="369332"/>
          </a:xfrm>
          <a:prstGeom prst="rect">
            <a:avLst/>
          </a:prstGeom>
          <a:noFill/>
        </p:spPr>
        <p:txBody>
          <a:bodyPr wrap="none" rtlCol="0">
            <a:spAutoFit/>
          </a:bodyPr>
          <a:lstStyle/>
          <a:p>
            <a:r>
              <a:rPr lang="fr-FR" sz="900" b="1" dirty="0">
                <a:solidFill>
                  <a:srgbClr val="FF0000"/>
                </a:solidFill>
              </a:rPr>
              <a:t>Connexion des 3 premiers neurones </a:t>
            </a:r>
          </a:p>
          <a:p>
            <a:r>
              <a:rPr lang="fr-FR" sz="900" b="1" dirty="0">
                <a:solidFill>
                  <a:srgbClr val="FF0000"/>
                </a:solidFill>
              </a:rPr>
              <a:t>à la première couche de 12</a:t>
            </a:r>
          </a:p>
        </p:txBody>
      </p:sp>
      <p:sp>
        <p:nvSpPr>
          <p:cNvPr id="5" name="ZoneTexte 4">
            <a:extLst>
              <a:ext uri="{FF2B5EF4-FFF2-40B4-BE49-F238E27FC236}">
                <a16:creationId xmlns:a16="http://schemas.microsoft.com/office/drawing/2014/main" id="{08271380-F1CD-486F-B0CD-93BA5D45C0E5}"/>
              </a:ext>
            </a:extLst>
          </p:cNvPr>
          <p:cNvSpPr txBox="1"/>
          <p:nvPr/>
        </p:nvSpPr>
        <p:spPr>
          <a:xfrm>
            <a:off x="6383348" y="3645024"/>
            <a:ext cx="2553904" cy="369332"/>
          </a:xfrm>
          <a:prstGeom prst="rect">
            <a:avLst/>
          </a:prstGeom>
          <a:noFill/>
        </p:spPr>
        <p:txBody>
          <a:bodyPr wrap="none" rtlCol="0">
            <a:spAutoFit/>
          </a:bodyPr>
          <a:lstStyle/>
          <a:p>
            <a:r>
              <a:rPr lang="fr-FR" sz="900" b="1" dirty="0">
                <a:solidFill>
                  <a:srgbClr val="FF0000"/>
                </a:solidFill>
              </a:rPr>
              <a:t>Connexion des 12 neurones de la couche 2</a:t>
            </a:r>
          </a:p>
          <a:p>
            <a:r>
              <a:rPr lang="fr-FR" sz="900" b="1" dirty="0">
                <a:solidFill>
                  <a:srgbClr val="FF0000"/>
                </a:solidFill>
              </a:rPr>
              <a:t>Aux 12 neurones de la couche 3</a:t>
            </a:r>
          </a:p>
        </p:txBody>
      </p:sp>
      <p:sp>
        <p:nvSpPr>
          <p:cNvPr id="6" name="ZoneTexte 5">
            <a:extLst>
              <a:ext uri="{FF2B5EF4-FFF2-40B4-BE49-F238E27FC236}">
                <a16:creationId xmlns:a16="http://schemas.microsoft.com/office/drawing/2014/main" id="{3AA8E2BF-AC9E-4B52-999C-8FBD9EE264B8}"/>
              </a:ext>
            </a:extLst>
          </p:cNvPr>
          <p:cNvSpPr txBox="1"/>
          <p:nvPr/>
        </p:nvSpPr>
        <p:spPr>
          <a:xfrm>
            <a:off x="6522244" y="5654501"/>
            <a:ext cx="2553904" cy="369332"/>
          </a:xfrm>
          <a:prstGeom prst="rect">
            <a:avLst/>
          </a:prstGeom>
          <a:noFill/>
        </p:spPr>
        <p:txBody>
          <a:bodyPr wrap="none" rtlCol="0">
            <a:spAutoFit/>
          </a:bodyPr>
          <a:lstStyle/>
          <a:p>
            <a:r>
              <a:rPr lang="fr-FR" sz="900" b="1" dirty="0">
                <a:solidFill>
                  <a:srgbClr val="FF0000"/>
                </a:solidFill>
              </a:rPr>
              <a:t>Connexion des 12 neurones de la couche 3</a:t>
            </a:r>
          </a:p>
          <a:p>
            <a:r>
              <a:rPr lang="fr-FR" sz="900" b="1" dirty="0">
                <a:solidFill>
                  <a:srgbClr val="FF0000"/>
                </a:solidFill>
              </a:rPr>
              <a:t>Au seul neurones de sortie</a:t>
            </a:r>
          </a:p>
        </p:txBody>
      </p:sp>
      <p:pic>
        <p:nvPicPr>
          <p:cNvPr id="8" name="Image 7">
            <a:hlinkClick r:id="rId2" action="ppaction://hlinksldjump"/>
            <a:extLst>
              <a:ext uri="{FF2B5EF4-FFF2-40B4-BE49-F238E27FC236}">
                <a16:creationId xmlns:a16="http://schemas.microsoft.com/office/drawing/2014/main" id="{8935E13A-977A-4A84-9EB1-3B1864FEE3A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
        <p:nvSpPr>
          <p:cNvPr id="9" name="Espace réservé du numéro de diapositive 2">
            <a:extLst>
              <a:ext uri="{FF2B5EF4-FFF2-40B4-BE49-F238E27FC236}">
                <a16:creationId xmlns:a16="http://schemas.microsoft.com/office/drawing/2014/main" id="{9A2AD605-2419-40A8-A36A-6B56B9EE8EE4}"/>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325</a:t>
            </a:fld>
            <a:endParaRPr lang="fr-FR" dirty="0"/>
          </a:p>
        </p:txBody>
      </p:sp>
      <p:sp>
        <p:nvSpPr>
          <p:cNvPr id="11" name="ZoneTexte 10">
            <a:extLst>
              <a:ext uri="{FF2B5EF4-FFF2-40B4-BE49-F238E27FC236}">
                <a16:creationId xmlns:a16="http://schemas.microsoft.com/office/drawing/2014/main" id="{14376422-9597-4963-99B4-050A88E276A4}"/>
              </a:ext>
            </a:extLst>
          </p:cNvPr>
          <p:cNvSpPr txBox="1"/>
          <p:nvPr/>
        </p:nvSpPr>
        <p:spPr>
          <a:xfrm>
            <a:off x="179512" y="682159"/>
            <a:ext cx="8371879" cy="5291513"/>
          </a:xfrm>
          <a:prstGeom prst="rect">
            <a:avLst/>
          </a:prstGeom>
          <a:noFill/>
        </p:spPr>
        <p:txBody>
          <a:bodyPr wrap="square">
            <a:spAutoFit/>
          </a:bodyPr>
          <a:lstStyle/>
          <a:p>
            <a:pPr>
              <a:lnSpc>
                <a:spcPct val="120000"/>
              </a:lnSpc>
              <a:spcBef>
                <a:spcPts val="0"/>
              </a:spcBef>
            </a:pPr>
            <a:r>
              <a:rPr lang="pl-PL" sz="600" b="1" dirty="0"/>
              <a:t>0:  0.9972061</a:t>
            </a:r>
          </a:p>
          <a:p>
            <a:pPr>
              <a:lnSpc>
                <a:spcPct val="120000"/>
              </a:lnSpc>
              <a:spcBef>
                <a:spcPts val="0"/>
              </a:spcBef>
            </a:pPr>
            <a:r>
              <a:rPr lang="pl-PL" sz="600" b="1" dirty="0"/>
              <a:t>1:  0.0058303</a:t>
            </a:r>
          </a:p>
          <a:p>
            <a:pPr>
              <a:lnSpc>
                <a:spcPct val="120000"/>
              </a:lnSpc>
              <a:spcBef>
                <a:spcPts val="0"/>
              </a:spcBef>
            </a:pPr>
            <a:r>
              <a:rPr lang="pl-PL" sz="600" b="1" dirty="0"/>
              <a:t>2:  0.0066308</a:t>
            </a:r>
          </a:p>
          <a:p>
            <a:pPr>
              <a:lnSpc>
                <a:spcPct val="120000"/>
              </a:lnSpc>
              <a:spcBef>
                <a:spcPts val="0"/>
              </a:spcBef>
            </a:pPr>
            <a:r>
              <a:rPr lang="pl-PL" sz="600" b="1" dirty="0"/>
              <a:t>3:  0.9937487</a:t>
            </a:r>
          </a:p>
          <a:p>
            <a:pPr>
              <a:lnSpc>
                <a:spcPct val="120000"/>
              </a:lnSpc>
              <a:spcBef>
                <a:spcPts val="0"/>
              </a:spcBef>
            </a:pPr>
            <a:r>
              <a:rPr lang="pl-PL" sz="600" b="1" dirty="0"/>
              <a:t>4:  0.0009738</a:t>
            </a:r>
          </a:p>
          <a:p>
            <a:pPr>
              <a:lnSpc>
                <a:spcPct val="120000"/>
              </a:lnSpc>
              <a:spcBef>
                <a:spcPts val="0"/>
              </a:spcBef>
            </a:pPr>
            <a:r>
              <a:rPr lang="pl-PL" sz="600" b="1" dirty="0"/>
              <a:t>5:  0.9930828</a:t>
            </a:r>
          </a:p>
          <a:p>
            <a:pPr>
              <a:lnSpc>
                <a:spcPct val="120000"/>
              </a:lnSpc>
              <a:spcBef>
                <a:spcPts val="0"/>
              </a:spcBef>
            </a:pPr>
            <a:endParaRPr lang="pl-PL" sz="600" b="1" dirty="0"/>
          </a:p>
          <a:p>
            <a:pPr>
              <a:lnSpc>
                <a:spcPct val="120000"/>
              </a:lnSpc>
              <a:spcBef>
                <a:spcPts val="0"/>
              </a:spcBef>
            </a:pPr>
            <a:r>
              <a:rPr lang="pl-PL" sz="600" b="1" dirty="0"/>
              <a:t>0:  0.9766245</a:t>
            </a:r>
          </a:p>
          <a:p>
            <a:pPr>
              <a:lnSpc>
                <a:spcPct val="120000"/>
              </a:lnSpc>
              <a:spcBef>
                <a:spcPts val="0"/>
              </a:spcBef>
            </a:pPr>
            <a:r>
              <a:rPr lang="pl-PL" sz="600" b="1" dirty="0"/>
              <a:t>1:  0.1751021</a:t>
            </a:r>
          </a:p>
          <a:p>
            <a:pPr>
              <a:lnSpc>
                <a:spcPct val="120000"/>
              </a:lnSpc>
              <a:spcBef>
                <a:spcPts val="0"/>
              </a:spcBef>
            </a:pPr>
            <a:r>
              <a:rPr lang="pl-PL" sz="600" b="1" dirty="0"/>
              <a:t>2:  0.0299375</a:t>
            </a:r>
          </a:p>
          <a:p>
            <a:pPr>
              <a:lnSpc>
                <a:spcPct val="120000"/>
              </a:lnSpc>
              <a:spcBef>
                <a:spcPts val="0"/>
              </a:spcBef>
            </a:pPr>
            <a:r>
              <a:rPr lang="pl-PL" sz="600" b="1" dirty="0"/>
              <a:t>3:  0.7535102</a:t>
            </a:r>
          </a:p>
          <a:p>
            <a:pPr>
              <a:lnSpc>
                <a:spcPct val="120000"/>
              </a:lnSpc>
              <a:spcBef>
                <a:spcPts val="0"/>
              </a:spcBef>
            </a:pPr>
            <a:r>
              <a:rPr lang="pl-PL" sz="600" b="1" dirty="0"/>
              <a:t>4:  0.2796261</a:t>
            </a:r>
          </a:p>
          <a:p>
            <a:pPr>
              <a:lnSpc>
                <a:spcPct val="120000"/>
              </a:lnSpc>
              <a:spcBef>
                <a:spcPts val="0"/>
              </a:spcBef>
            </a:pPr>
            <a:r>
              <a:rPr lang="pl-PL" sz="600" b="1" dirty="0"/>
              <a:t>5:  0.9583353</a:t>
            </a:r>
          </a:p>
          <a:p>
            <a:pPr>
              <a:lnSpc>
                <a:spcPct val="120000"/>
              </a:lnSpc>
              <a:spcBef>
                <a:spcPts val="0"/>
              </a:spcBef>
            </a:pPr>
            <a:endParaRPr lang="pl-PL" sz="600" b="1" dirty="0"/>
          </a:p>
          <a:p>
            <a:pPr>
              <a:lnSpc>
                <a:spcPct val="120000"/>
              </a:lnSpc>
              <a:spcBef>
                <a:spcPts val="0"/>
              </a:spcBef>
            </a:pPr>
            <a:r>
              <a:rPr lang="pl-PL" sz="600" b="1" dirty="0"/>
              <a:t>----------------------</a:t>
            </a:r>
          </a:p>
          <a:p>
            <a:pPr>
              <a:lnSpc>
                <a:spcPct val="120000"/>
              </a:lnSpc>
              <a:spcBef>
                <a:spcPts val="0"/>
              </a:spcBef>
            </a:pPr>
            <a:r>
              <a:rPr lang="pl-PL" sz="600" b="1" dirty="0"/>
              <a:t>3 12| bias:1.00</a:t>
            </a:r>
          </a:p>
          <a:p>
            <a:pPr>
              <a:lnSpc>
                <a:spcPct val="120000"/>
              </a:lnSpc>
              <a:spcBef>
                <a:spcPts val="0"/>
              </a:spcBef>
            </a:pPr>
            <a:r>
              <a:rPr lang="pl-PL" sz="600" b="1" dirty="0"/>
              <a:t>1  W:-3.2345151  W:0.1309597  W:0.5248704 </a:t>
            </a:r>
          </a:p>
          <a:p>
            <a:pPr>
              <a:lnSpc>
                <a:spcPct val="120000"/>
              </a:lnSpc>
              <a:spcBef>
                <a:spcPts val="0"/>
              </a:spcBef>
            </a:pPr>
            <a:r>
              <a:rPr lang="pl-PL" sz="600" b="1" dirty="0"/>
              <a:t>2  W:1.7743554  W:-1.1128615  W:-1.0229023 </a:t>
            </a:r>
          </a:p>
          <a:p>
            <a:pPr>
              <a:lnSpc>
                <a:spcPct val="120000"/>
              </a:lnSpc>
              <a:spcBef>
                <a:spcPts val="0"/>
              </a:spcBef>
            </a:pPr>
            <a:r>
              <a:rPr lang="pl-PL" sz="600" b="1" dirty="0"/>
              <a:t>3  W:1.0439237  W:-0.9548942  W:-0.7500634 </a:t>
            </a:r>
          </a:p>
          <a:p>
            <a:pPr>
              <a:lnSpc>
                <a:spcPct val="120000"/>
              </a:lnSpc>
              <a:spcBef>
                <a:spcPts val="0"/>
              </a:spcBef>
            </a:pPr>
            <a:r>
              <a:rPr lang="pl-PL" sz="600" b="1" dirty="0"/>
              <a:t>4  W:-0.2013842  W:-0.2736966  W:0.6675353 </a:t>
            </a:r>
          </a:p>
          <a:p>
            <a:pPr>
              <a:lnSpc>
                <a:spcPct val="120000"/>
              </a:lnSpc>
              <a:spcBef>
                <a:spcPts val="0"/>
              </a:spcBef>
            </a:pPr>
            <a:r>
              <a:rPr lang="pl-PL" sz="600" b="1" dirty="0"/>
              <a:t>5  W:1.3244508  W:-0.5756721  W:0.0717406 </a:t>
            </a:r>
          </a:p>
          <a:p>
            <a:pPr>
              <a:lnSpc>
                <a:spcPct val="120000"/>
              </a:lnSpc>
              <a:spcBef>
                <a:spcPts val="0"/>
              </a:spcBef>
            </a:pPr>
            <a:r>
              <a:rPr lang="pl-PL" sz="600" b="1" dirty="0"/>
              <a:t>6  W:1.2812261  W:-1.0434827  W:0.1039599 </a:t>
            </a:r>
          </a:p>
          <a:p>
            <a:pPr>
              <a:lnSpc>
                <a:spcPct val="120000"/>
              </a:lnSpc>
              <a:spcBef>
                <a:spcPts val="0"/>
              </a:spcBef>
            </a:pPr>
            <a:r>
              <a:rPr lang="pl-PL" sz="600" b="1" dirty="0"/>
              <a:t>7  W:0.0799494  W:-0.1168651  W:0.4985597 </a:t>
            </a:r>
          </a:p>
          <a:p>
            <a:pPr>
              <a:lnSpc>
                <a:spcPct val="120000"/>
              </a:lnSpc>
              <a:spcBef>
                <a:spcPts val="0"/>
              </a:spcBef>
            </a:pPr>
            <a:r>
              <a:rPr lang="pl-PL" sz="600" b="1" dirty="0"/>
              <a:t>8  W:-0.0033359  W:0.4396488  W:0.0837857 </a:t>
            </a:r>
          </a:p>
          <a:p>
            <a:pPr>
              <a:lnSpc>
                <a:spcPct val="120000"/>
              </a:lnSpc>
              <a:spcBef>
                <a:spcPts val="0"/>
              </a:spcBef>
            </a:pPr>
            <a:r>
              <a:rPr lang="pl-PL" sz="600" b="1" dirty="0"/>
              <a:t>9  W:-1.7958540  W:0.0385646  W:-0.3189595 </a:t>
            </a:r>
          </a:p>
          <a:p>
            <a:pPr>
              <a:lnSpc>
                <a:spcPct val="120000"/>
              </a:lnSpc>
              <a:spcBef>
                <a:spcPts val="0"/>
              </a:spcBef>
            </a:pPr>
            <a:r>
              <a:rPr lang="pl-PL" sz="600" b="1" dirty="0"/>
              <a:t>10  W:-0.7197753  W:-0.6555705  W:0.1462377 </a:t>
            </a:r>
          </a:p>
          <a:p>
            <a:pPr>
              <a:lnSpc>
                <a:spcPct val="120000"/>
              </a:lnSpc>
              <a:spcBef>
                <a:spcPts val="0"/>
              </a:spcBef>
            </a:pPr>
            <a:r>
              <a:rPr lang="pl-PL" sz="600" b="1" dirty="0"/>
              <a:t>11  W:1.8314944  W:-0.9454978  W:-1.2856529 </a:t>
            </a:r>
          </a:p>
          <a:p>
            <a:pPr>
              <a:lnSpc>
                <a:spcPct val="120000"/>
              </a:lnSpc>
              <a:spcBef>
                <a:spcPts val="0"/>
              </a:spcBef>
            </a:pPr>
            <a:r>
              <a:rPr lang="pl-PL" sz="600" b="1" dirty="0"/>
              <a:t>12  W:-2.2472562  W:0.3385596  W:0.6582292 </a:t>
            </a:r>
          </a:p>
          <a:p>
            <a:pPr>
              <a:lnSpc>
                <a:spcPct val="120000"/>
              </a:lnSpc>
              <a:spcBef>
                <a:spcPts val="0"/>
              </a:spcBef>
            </a:pPr>
            <a:r>
              <a:rPr lang="pl-PL" sz="600" b="1" dirty="0"/>
              <a:t>----------------------</a:t>
            </a:r>
          </a:p>
          <a:p>
            <a:pPr>
              <a:lnSpc>
                <a:spcPct val="120000"/>
              </a:lnSpc>
              <a:spcBef>
                <a:spcPts val="0"/>
              </a:spcBef>
            </a:pPr>
            <a:r>
              <a:rPr lang="pl-PL" sz="600" b="1" dirty="0"/>
              <a:t>12 12| bias:1.00</a:t>
            </a:r>
          </a:p>
          <a:p>
            <a:pPr>
              <a:lnSpc>
                <a:spcPct val="120000"/>
              </a:lnSpc>
              <a:spcBef>
                <a:spcPts val="0"/>
              </a:spcBef>
            </a:pPr>
            <a:r>
              <a:rPr lang="pl-PL" sz="600" b="1" dirty="0"/>
              <a:t>1  W:0.2504118  W:-0.0748784  W:0.1988482  W:0.3846305  W:-0.1931987  W:-0.2184220  W:0.4247591  W:0.8196946  W:0.7680702  W:-0.4695768  W:0.5541190  W:0.8695870 </a:t>
            </a:r>
          </a:p>
          <a:p>
            <a:pPr>
              <a:lnSpc>
                <a:spcPct val="120000"/>
              </a:lnSpc>
              <a:spcBef>
                <a:spcPts val="0"/>
              </a:spcBef>
            </a:pPr>
            <a:r>
              <a:rPr lang="pl-PL" sz="600" b="1" dirty="0"/>
              <a:t>2  W:0.5016391  W:-0.3038916  W:0.0342278  W:0.0589705  W:0.1627688  W:0.1904305  W:-0.6407276  W:-0.1182652  W:-0.0600728  W:-0.1725170  W:-0.8090185  W:0.2743827 </a:t>
            </a:r>
          </a:p>
          <a:p>
            <a:pPr>
              <a:lnSpc>
                <a:spcPct val="120000"/>
              </a:lnSpc>
              <a:spcBef>
                <a:spcPts val="0"/>
              </a:spcBef>
            </a:pPr>
            <a:r>
              <a:rPr lang="pl-PL" sz="600" b="1" dirty="0"/>
              <a:t>3  W:2.0405766  W:-1.4764641  W:-0.1413182  W:-0.3740782  W:-1.1956558  W:-0.6935209  W:-0.4548573  W:-0.0658056  W:0.2264159  W:0.6869005  W:-0.4933598  W:1.5914235 </a:t>
            </a:r>
          </a:p>
          <a:p>
            <a:pPr>
              <a:lnSpc>
                <a:spcPct val="120000"/>
              </a:lnSpc>
              <a:spcBef>
                <a:spcPts val="0"/>
              </a:spcBef>
            </a:pPr>
            <a:r>
              <a:rPr lang="pl-PL" sz="600" b="1" dirty="0"/>
              <a:t>4  W:1.1155270  W:-0.8572950  W:-0.8008734  W:-0.6697721  W:-0.5013657  W:-0.1460065  W:-0.4328084  W:0.7530125  W:-0.0634269  W:0.3862528  W:-0.7250428  W:0.6111167 </a:t>
            </a:r>
          </a:p>
          <a:p>
            <a:pPr>
              <a:lnSpc>
                <a:spcPct val="120000"/>
              </a:lnSpc>
              <a:spcBef>
                <a:spcPts val="0"/>
              </a:spcBef>
            </a:pPr>
            <a:r>
              <a:rPr lang="pl-PL" sz="600" b="1" dirty="0"/>
              <a:t>5  W:0.2705692  W:0.1760945  W:-0.1719677  W:-0.1129410  W:0.6726030  W:-0.9636604  W:-0.8179512  W:-0.0434211  W:0.4941928  W:0.0682246  W:-0.6848159  W:0.8007918 </a:t>
            </a:r>
          </a:p>
          <a:p>
            <a:pPr>
              <a:lnSpc>
                <a:spcPct val="120000"/>
              </a:lnSpc>
              <a:spcBef>
                <a:spcPts val="0"/>
              </a:spcBef>
            </a:pPr>
            <a:r>
              <a:rPr lang="pl-PL" sz="600" b="1" dirty="0"/>
              <a:t>6  W:0.9544466  W:-0.6757089  W:-1.0301469  W:0.8338283  W:-0.7996262  W:-0.4537288  W:0.2324169  W:0.0687901  W:1.4843548  W:-0.6338199  W:-1.5104135  W:0.4744215 </a:t>
            </a:r>
          </a:p>
          <a:p>
            <a:pPr>
              <a:lnSpc>
                <a:spcPct val="120000"/>
              </a:lnSpc>
              <a:spcBef>
                <a:spcPts val="0"/>
              </a:spcBef>
            </a:pPr>
            <a:r>
              <a:rPr lang="pl-PL" sz="600" b="1" dirty="0"/>
              <a:t>7  W:-1.7229041  W:-0.1798249  W:0.8212229  W:-0.3724416  W:0.0407116  W:0.9176830  W:0.1829736  W:0.5380781  W:-1.4646476  W:-0.7382750  W:1.0299470  W:-1.6410176 </a:t>
            </a:r>
          </a:p>
          <a:p>
            <a:pPr>
              <a:lnSpc>
                <a:spcPct val="120000"/>
              </a:lnSpc>
              <a:spcBef>
                <a:spcPts val="0"/>
              </a:spcBef>
            </a:pPr>
            <a:r>
              <a:rPr lang="pl-PL" sz="600" b="1" dirty="0"/>
              <a:t>8  W:-1.0853009  W:1.3814204  W:0.6354837  W:0.0697226  W:0.4225459  W:0.1417617  W:-0.1362197  W:-0.6431421  W:-1.2836674  W:-0.4104369  W:-0.0603579  W:-1.0465948 </a:t>
            </a:r>
          </a:p>
          <a:p>
            <a:pPr>
              <a:lnSpc>
                <a:spcPct val="120000"/>
              </a:lnSpc>
              <a:spcBef>
                <a:spcPts val="0"/>
              </a:spcBef>
            </a:pPr>
            <a:r>
              <a:rPr lang="pl-PL" sz="600" b="1" dirty="0"/>
              <a:t>9  W:1.0762183  W:-0.1442365  W:0.6064275  W:0.5933339  W:-0.9387536  W:-0.9469555  W:-0.0846194  W:-0.6753968  W:0.0977126  W:0.0045570  W:-1.2911614  W:0.6011035 </a:t>
            </a:r>
          </a:p>
          <a:p>
            <a:pPr>
              <a:lnSpc>
                <a:spcPct val="120000"/>
              </a:lnSpc>
              <a:spcBef>
                <a:spcPts val="0"/>
              </a:spcBef>
            </a:pPr>
            <a:r>
              <a:rPr lang="pl-PL" sz="600" b="1" dirty="0"/>
              <a:t>10  W:-0.9536161  W:0.6358527  W:0.8789533  W:-0.1719329  W:0.8641534  W:-0.5096537  W:-0.8671501  W:-0.4959279  W:-0.1789059  W:-0.7331338  W:0.6689547  W:-0.4755179 </a:t>
            </a:r>
          </a:p>
          <a:p>
            <a:pPr>
              <a:lnSpc>
                <a:spcPct val="120000"/>
              </a:lnSpc>
              <a:spcBef>
                <a:spcPts val="0"/>
              </a:spcBef>
            </a:pPr>
            <a:r>
              <a:rPr lang="pl-PL" sz="600" b="1" dirty="0"/>
              <a:t>11  W:0.6226391  W:0.1799965  W:-0.3603446  W:-0.9016899  W:0.4566050  W:-0.9944236  W:0.2678848  W:0.5542941  W:0.1134568  W:-0.2819874  W:-0.5971943  W:-0.1648310 </a:t>
            </a:r>
          </a:p>
          <a:p>
            <a:pPr>
              <a:lnSpc>
                <a:spcPct val="120000"/>
              </a:lnSpc>
              <a:spcBef>
                <a:spcPts val="0"/>
              </a:spcBef>
            </a:pPr>
            <a:r>
              <a:rPr lang="pl-PL" sz="600" b="1" dirty="0"/>
              <a:t>12  W:1.5341858  W:-0.9963873  W:-0.8347433  W:-0.4640187  W:0.0578763  W:-0.9646052  W:0.5995245  W:0.2797670  W:-0.3659082  W:0.7878527  W:-0.6523962  W:-0.4423539 </a:t>
            </a:r>
          </a:p>
          <a:p>
            <a:pPr>
              <a:lnSpc>
                <a:spcPct val="120000"/>
              </a:lnSpc>
              <a:spcBef>
                <a:spcPts val="0"/>
              </a:spcBef>
            </a:pPr>
            <a:r>
              <a:rPr lang="pl-PL" sz="600" b="1" dirty="0"/>
              <a:t>----------------------</a:t>
            </a:r>
          </a:p>
          <a:p>
            <a:pPr>
              <a:lnSpc>
                <a:spcPct val="120000"/>
              </a:lnSpc>
              <a:spcBef>
                <a:spcPts val="0"/>
              </a:spcBef>
            </a:pPr>
            <a:r>
              <a:rPr lang="pl-PL" sz="600" b="1" dirty="0"/>
              <a:t>12 1| bias:1.07</a:t>
            </a:r>
          </a:p>
          <a:p>
            <a:pPr>
              <a:lnSpc>
                <a:spcPct val="120000"/>
              </a:lnSpc>
              <a:spcBef>
                <a:spcPts val="0"/>
              </a:spcBef>
            </a:pPr>
            <a:r>
              <a:rPr lang="pl-PL" sz="600" b="1" dirty="0"/>
              <a:t>1  W:0.8991649  W:-0.6896954  W:-3.0657675  W:-1.5418012  W:-0.5206811  W:-2.5220344  W:3.0342688  W:2.4633121  W:-1.7153653  W:1.5582633  W:-0.4350041  W:-1.4809799 </a:t>
            </a:r>
          </a:p>
          <a:p>
            <a:pPr>
              <a:lnSpc>
                <a:spcPct val="120000"/>
              </a:lnSpc>
              <a:spcBef>
                <a:spcPts val="0"/>
              </a:spcBef>
            </a:pPr>
            <a:r>
              <a:rPr lang="pl-PL" sz="600" b="1" dirty="0"/>
              <a:t>----------------------</a:t>
            </a:r>
          </a:p>
          <a:p>
            <a:pPr>
              <a:lnSpc>
                <a:spcPct val="120000"/>
              </a:lnSpc>
              <a:spcBef>
                <a:spcPts val="0"/>
              </a:spcBef>
            </a:pPr>
            <a:endParaRPr lang="fr-FR" sz="600" b="1" dirty="0"/>
          </a:p>
        </p:txBody>
      </p:sp>
      <p:sp>
        <p:nvSpPr>
          <p:cNvPr id="12" name="Titre 11">
            <a:extLst>
              <a:ext uri="{FF2B5EF4-FFF2-40B4-BE49-F238E27FC236}">
                <a16:creationId xmlns:a16="http://schemas.microsoft.com/office/drawing/2014/main" id="{C29CD089-6D20-4C8E-AD90-3F34D912789B}"/>
              </a:ext>
            </a:extLst>
          </p:cNvPr>
          <p:cNvSpPr>
            <a:spLocks noGrp="1"/>
          </p:cNvSpPr>
          <p:nvPr>
            <p:ph type="title"/>
          </p:nvPr>
        </p:nvSpPr>
        <p:spPr>
          <a:xfrm>
            <a:off x="184696" y="0"/>
            <a:ext cx="8229600" cy="490538"/>
          </a:xfrm>
        </p:spPr>
        <p:txBody>
          <a:bodyPr/>
          <a:lstStyle/>
          <a:p>
            <a:r>
              <a:rPr lang="fr-FR" dirty="0"/>
              <a:t>LE RESULTAT DU TEST D’APPRENTISSAGE: 1</a:t>
            </a:r>
            <a:r>
              <a:rPr lang="fr-FR" baseline="30000" dirty="0"/>
              <a:t>er</a:t>
            </a:r>
            <a:r>
              <a:rPr lang="fr-FR" dirty="0"/>
              <a:t> test</a:t>
            </a:r>
          </a:p>
        </p:txBody>
      </p:sp>
    </p:spTree>
    <p:extLst>
      <p:ext uri="{BB962C8B-B14F-4D97-AF65-F5344CB8AC3E}">
        <p14:creationId xmlns:p14="http://schemas.microsoft.com/office/powerpoint/2010/main" val="227582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94EF4D-400D-4DB9-839B-2A55726A68A0}"/>
              </a:ext>
            </a:extLst>
          </p:cNvPr>
          <p:cNvSpPr>
            <a:spLocks noGrp="1"/>
          </p:cNvSpPr>
          <p:nvPr>
            <p:ph type="title"/>
          </p:nvPr>
        </p:nvSpPr>
        <p:spPr>
          <a:xfrm>
            <a:off x="685800" y="870942"/>
            <a:ext cx="7886700" cy="994172"/>
          </a:xfrm>
        </p:spPr>
        <p:txBody>
          <a:bodyPr/>
          <a:lstStyle/>
          <a:p>
            <a:pPr algn="ctr"/>
            <a:r>
              <a:rPr lang="fr-FR" dirty="0"/>
              <a:t>2</a:t>
            </a:r>
            <a:r>
              <a:rPr lang="fr-FR" baseline="30000" dirty="0"/>
              <a:t>ème</a:t>
            </a:r>
            <a:r>
              <a:rPr lang="fr-FR" dirty="0"/>
              <a:t> test d’entraînement</a:t>
            </a:r>
          </a:p>
        </p:txBody>
      </p:sp>
      <p:sp>
        <p:nvSpPr>
          <p:cNvPr id="4" name="ZoneTexte 3">
            <a:extLst>
              <a:ext uri="{FF2B5EF4-FFF2-40B4-BE49-F238E27FC236}">
                <a16:creationId xmlns:a16="http://schemas.microsoft.com/office/drawing/2014/main" id="{9BD90CAE-0A14-4883-8068-366582284172}"/>
              </a:ext>
            </a:extLst>
          </p:cNvPr>
          <p:cNvSpPr txBox="1"/>
          <p:nvPr/>
        </p:nvSpPr>
        <p:spPr>
          <a:xfrm>
            <a:off x="2258704" y="2700338"/>
            <a:ext cx="2194832" cy="369332"/>
          </a:xfrm>
          <a:prstGeom prst="rect">
            <a:avLst/>
          </a:prstGeom>
          <a:noFill/>
        </p:spPr>
        <p:txBody>
          <a:bodyPr wrap="none" rtlCol="0">
            <a:spAutoFit/>
          </a:bodyPr>
          <a:lstStyle/>
          <a:p>
            <a:pPr algn="ctr"/>
            <a:r>
              <a:rPr lang="fr-FR" sz="900" b="1" dirty="0">
                <a:solidFill>
                  <a:srgbClr val="FF0000"/>
                </a:solidFill>
              </a:rPr>
              <a:t>Connexion des 3 premiers neurones </a:t>
            </a:r>
          </a:p>
          <a:p>
            <a:pPr algn="ctr"/>
            <a:r>
              <a:rPr lang="fr-FR" sz="900" b="1" dirty="0">
                <a:solidFill>
                  <a:srgbClr val="FF0000"/>
                </a:solidFill>
              </a:rPr>
              <a:t>à la première couche de 12</a:t>
            </a:r>
          </a:p>
        </p:txBody>
      </p:sp>
      <p:sp>
        <p:nvSpPr>
          <p:cNvPr id="5" name="ZoneTexte 4">
            <a:extLst>
              <a:ext uri="{FF2B5EF4-FFF2-40B4-BE49-F238E27FC236}">
                <a16:creationId xmlns:a16="http://schemas.microsoft.com/office/drawing/2014/main" id="{CB1BB0B3-8E97-4194-8AD6-5AB1CAEE2D4E}"/>
              </a:ext>
            </a:extLst>
          </p:cNvPr>
          <p:cNvSpPr txBox="1"/>
          <p:nvPr/>
        </p:nvSpPr>
        <p:spPr>
          <a:xfrm>
            <a:off x="7762999" y="4477992"/>
            <a:ext cx="1400175" cy="784830"/>
          </a:xfrm>
          <a:prstGeom prst="rect">
            <a:avLst/>
          </a:prstGeom>
          <a:noFill/>
        </p:spPr>
        <p:txBody>
          <a:bodyPr wrap="square" rtlCol="0">
            <a:spAutoFit/>
          </a:bodyPr>
          <a:lstStyle/>
          <a:p>
            <a:pPr algn="ctr"/>
            <a:r>
              <a:rPr lang="fr-FR" sz="900" b="1" dirty="0">
                <a:solidFill>
                  <a:srgbClr val="FF0000"/>
                </a:solidFill>
              </a:rPr>
              <a:t>Connexion des 12 neurones de la couche 2</a:t>
            </a:r>
          </a:p>
          <a:p>
            <a:pPr algn="ctr"/>
            <a:r>
              <a:rPr lang="fr-FR" sz="900" b="1" dirty="0">
                <a:solidFill>
                  <a:srgbClr val="FF0000"/>
                </a:solidFill>
              </a:rPr>
              <a:t>Aux 12 neurones de la couche 3</a:t>
            </a:r>
          </a:p>
        </p:txBody>
      </p:sp>
      <p:sp>
        <p:nvSpPr>
          <p:cNvPr id="6" name="ZoneTexte 5">
            <a:extLst>
              <a:ext uri="{FF2B5EF4-FFF2-40B4-BE49-F238E27FC236}">
                <a16:creationId xmlns:a16="http://schemas.microsoft.com/office/drawing/2014/main" id="{0A04BE66-DB27-4A49-95D7-AB391AF962FF}"/>
              </a:ext>
            </a:extLst>
          </p:cNvPr>
          <p:cNvSpPr txBox="1"/>
          <p:nvPr/>
        </p:nvSpPr>
        <p:spPr>
          <a:xfrm>
            <a:off x="7780337" y="5644765"/>
            <a:ext cx="1400175" cy="784830"/>
          </a:xfrm>
          <a:prstGeom prst="rect">
            <a:avLst/>
          </a:prstGeom>
          <a:noFill/>
        </p:spPr>
        <p:txBody>
          <a:bodyPr wrap="square" rtlCol="0">
            <a:spAutoFit/>
          </a:bodyPr>
          <a:lstStyle/>
          <a:p>
            <a:pPr algn="ctr"/>
            <a:r>
              <a:rPr lang="fr-FR" sz="900" b="1" dirty="0">
                <a:solidFill>
                  <a:srgbClr val="FF0000"/>
                </a:solidFill>
              </a:rPr>
              <a:t>Connexion des 12 neurones de la couche 3</a:t>
            </a:r>
          </a:p>
          <a:p>
            <a:pPr algn="ctr"/>
            <a:r>
              <a:rPr lang="fr-FR" sz="900" b="1" dirty="0">
                <a:solidFill>
                  <a:srgbClr val="FF0000"/>
                </a:solidFill>
              </a:rPr>
              <a:t>Au seul neurones de sortie</a:t>
            </a:r>
          </a:p>
        </p:txBody>
      </p:sp>
      <p:sp>
        <p:nvSpPr>
          <p:cNvPr id="7" name="Rectangle 6">
            <a:extLst>
              <a:ext uri="{FF2B5EF4-FFF2-40B4-BE49-F238E27FC236}">
                <a16:creationId xmlns:a16="http://schemas.microsoft.com/office/drawing/2014/main" id="{667F07AF-D7BC-4FF3-AD5C-603DAEBD284E}"/>
              </a:ext>
            </a:extLst>
          </p:cNvPr>
          <p:cNvSpPr/>
          <p:nvPr/>
        </p:nvSpPr>
        <p:spPr>
          <a:xfrm>
            <a:off x="6940154" y="1926135"/>
            <a:ext cx="1400175" cy="1241045"/>
          </a:xfrm>
          <a:prstGeom prst="rect">
            <a:avLst/>
          </a:prstGeom>
        </p:spPr>
        <p:txBody>
          <a:bodyPr wrap="square">
            <a:spAutoFit/>
          </a:bodyPr>
          <a:lstStyle/>
          <a:p>
            <a:pPr>
              <a:lnSpc>
                <a:spcPct val="120000"/>
              </a:lnSpc>
              <a:spcBef>
                <a:spcPts val="0"/>
              </a:spcBef>
            </a:pPr>
            <a:r>
              <a:rPr lang="pl-PL" sz="1050" dirty="0"/>
              <a:t>0:  0.9972061</a:t>
            </a:r>
          </a:p>
          <a:p>
            <a:pPr>
              <a:lnSpc>
                <a:spcPct val="120000"/>
              </a:lnSpc>
              <a:spcBef>
                <a:spcPts val="0"/>
              </a:spcBef>
            </a:pPr>
            <a:r>
              <a:rPr lang="pl-PL" sz="1050" dirty="0"/>
              <a:t>1:  0.0058303</a:t>
            </a:r>
          </a:p>
          <a:p>
            <a:pPr>
              <a:lnSpc>
                <a:spcPct val="120000"/>
              </a:lnSpc>
              <a:spcBef>
                <a:spcPts val="0"/>
              </a:spcBef>
            </a:pPr>
            <a:r>
              <a:rPr lang="pl-PL" sz="1050" dirty="0"/>
              <a:t>2:  0.0066308</a:t>
            </a:r>
          </a:p>
          <a:p>
            <a:pPr>
              <a:lnSpc>
                <a:spcPct val="120000"/>
              </a:lnSpc>
              <a:spcBef>
                <a:spcPts val="0"/>
              </a:spcBef>
            </a:pPr>
            <a:r>
              <a:rPr lang="pl-PL" sz="1050" dirty="0"/>
              <a:t>3:  0.9937487</a:t>
            </a:r>
          </a:p>
          <a:p>
            <a:pPr>
              <a:lnSpc>
                <a:spcPct val="120000"/>
              </a:lnSpc>
              <a:spcBef>
                <a:spcPts val="0"/>
              </a:spcBef>
            </a:pPr>
            <a:r>
              <a:rPr lang="pl-PL" sz="1050" dirty="0"/>
              <a:t>4:  0.0009738</a:t>
            </a:r>
          </a:p>
          <a:p>
            <a:pPr>
              <a:lnSpc>
                <a:spcPct val="120000"/>
              </a:lnSpc>
              <a:spcBef>
                <a:spcPts val="0"/>
              </a:spcBef>
            </a:pPr>
            <a:r>
              <a:rPr lang="pl-PL" sz="1050" dirty="0"/>
              <a:t>5:  0.9930828</a:t>
            </a:r>
          </a:p>
        </p:txBody>
      </p:sp>
      <p:sp>
        <p:nvSpPr>
          <p:cNvPr id="8" name="Rectangle 7">
            <a:extLst>
              <a:ext uri="{FF2B5EF4-FFF2-40B4-BE49-F238E27FC236}">
                <a16:creationId xmlns:a16="http://schemas.microsoft.com/office/drawing/2014/main" id="{B2A00689-E361-4E61-89A9-37A998814573}"/>
              </a:ext>
            </a:extLst>
          </p:cNvPr>
          <p:cNvSpPr/>
          <p:nvPr/>
        </p:nvSpPr>
        <p:spPr>
          <a:xfrm>
            <a:off x="4910642" y="1926135"/>
            <a:ext cx="1400175" cy="1241045"/>
          </a:xfrm>
          <a:prstGeom prst="rect">
            <a:avLst/>
          </a:prstGeom>
        </p:spPr>
        <p:txBody>
          <a:bodyPr wrap="square">
            <a:spAutoFit/>
          </a:bodyPr>
          <a:lstStyle/>
          <a:p>
            <a:pPr>
              <a:lnSpc>
                <a:spcPct val="120000"/>
              </a:lnSpc>
              <a:spcBef>
                <a:spcPts val="0"/>
              </a:spcBef>
            </a:pPr>
            <a:r>
              <a:rPr lang="pl-PL" sz="1050" dirty="0"/>
              <a:t>0:  </a:t>
            </a:r>
            <a:r>
              <a:rPr lang="fr-FR" sz="1050" dirty="0"/>
              <a:t>1 //ROUGE</a:t>
            </a:r>
          </a:p>
          <a:p>
            <a:pPr>
              <a:lnSpc>
                <a:spcPct val="120000"/>
              </a:lnSpc>
              <a:spcBef>
                <a:spcPts val="0"/>
              </a:spcBef>
            </a:pPr>
            <a:r>
              <a:rPr lang="pl-PL" sz="1050" dirty="0"/>
              <a:t>1:  </a:t>
            </a:r>
            <a:r>
              <a:rPr lang="fr-FR" sz="1050" dirty="0"/>
              <a:t>0 //VERT</a:t>
            </a:r>
          </a:p>
          <a:p>
            <a:pPr>
              <a:lnSpc>
                <a:spcPct val="120000"/>
              </a:lnSpc>
              <a:spcBef>
                <a:spcPts val="0"/>
              </a:spcBef>
            </a:pPr>
            <a:r>
              <a:rPr lang="pl-PL" sz="1050" dirty="0"/>
              <a:t>2:  0</a:t>
            </a:r>
            <a:r>
              <a:rPr lang="fr-FR" sz="1050" dirty="0"/>
              <a:t> //BLEU</a:t>
            </a:r>
          </a:p>
          <a:p>
            <a:pPr>
              <a:lnSpc>
                <a:spcPct val="120000"/>
              </a:lnSpc>
              <a:spcBef>
                <a:spcPts val="0"/>
              </a:spcBef>
            </a:pPr>
            <a:r>
              <a:rPr lang="pl-PL" sz="1050" dirty="0"/>
              <a:t>3:  </a:t>
            </a:r>
            <a:r>
              <a:rPr lang="fr-FR" sz="1050" dirty="0"/>
              <a:t>1 // JAUNE</a:t>
            </a:r>
          </a:p>
          <a:p>
            <a:pPr>
              <a:lnSpc>
                <a:spcPct val="120000"/>
              </a:lnSpc>
              <a:spcBef>
                <a:spcPts val="0"/>
              </a:spcBef>
            </a:pPr>
            <a:r>
              <a:rPr lang="pl-PL" sz="1050" dirty="0"/>
              <a:t>4:  0</a:t>
            </a:r>
            <a:r>
              <a:rPr lang="fr-FR" sz="1050" dirty="0"/>
              <a:t> // CYAN</a:t>
            </a:r>
          </a:p>
          <a:p>
            <a:pPr>
              <a:lnSpc>
                <a:spcPct val="120000"/>
              </a:lnSpc>
              <a:spcBef>
                <a:spcPts val="0"/>
              </a:spcBef>
            </a:pPr>
            <a:r>
              <a:rPr lang="pl-PL" sz="1050" dirty="0"/>
              <a:t>5:  </a:t>
            </a:r>
            <a:r>
              <a:rPr lang="fr-FR" sz="1050" dirty="0"/>
              <a:t>1 //MAGENTA</a:t>
            </a:r>
            <a:endParaRPr lang="pl-PL" sz="1050" dirty="0"/>
          </a:p>
        </p:txBody>
      </p:sp>
      <p:sp>
        <p:nvSpPr>
          <p:cNvPr id="9" name="ZoneTexte 8">
            <a:extLst>
              <a:ext uri="{FF2B5EF4-FFF2-40B4-BE49-F238E27FC236}">
                <a16:creationId xmlns:a16="http://schemas.microsoft.com/office/drawing/2014/main" id="{8ADBDF7F-F550-467C-BA78-5F7BF0EEC0A9}"/>
              </a:ext>
            </a:extLst>
          </p:cNvPr>
          <p:cNvSpPr txBox="1"/>
          <p:nvPr/>
        </p:nvSpPr>
        <p:spPr>
          <a:xfrm>
            <a:off x="7135240" y="1769575"/>
            <a:ext cx="805029" cy="230832"/>
          </a:xfrm>
          <a:prstGeom prst="rect">
            <a:avLst/>
          </a:prstGeom>
          <a:noFill/>
        </p:spPr>
        <p:txBody>
          <a:bodyPr wrap="none" rtlCol="0">
            <a:spAutoFit/>
          </a:bodyPr>
          <a:lstStyle/>
          <a:p>
            <a:pPr algn="ctr"/>
            <a:r>
              <a:rPr lang="fr-FR" sz="900" b="1" dirty="0">
                <a:solidFill>
                  <a:srgbClr val="FF0000"/>
                </a:solidFill>
              </a:rPr>
              <a:t>RESULTAT</a:t>
            </a:r>
          </a:p>
        </p:txBody>
      </p:sp>
      <p:sp>
        <p:nvSpPr>
          <p:cNvPr id="10" name="ZoneTexte 9">
            <a:extLst>
              <a:ext uri="{FF2B5EF4-FFF2-40B4-BE49-F238E27FC236}">
                <a16:creationId xmlns:a16="http://schemas.microsoft.com/office/drawing/2014/main" id="{83FE850C-29B4-4FFD-BE91-59CB8085FF66}"/>
              </a:ext>
            </a:extLst>
          </p:cNvPr>
          <p:cNvSpPr txBox="1"/>
          <p:nvPr/>
        </p:nvSpPr>
        <p:spPr>
          <a:xfrm>
            <a:off x="4951568" y="1672274"/>
            <a:ext cx="970138" cy="369332"/>
          </a:xfrm>
          <a:prstGeom prst="rect">
            <a:avLst/>
          </a:prstGeom>
          <a:noFill/>
        </p:spPr>
        <p:txBody>
          <a:bodyPr wrap="none" rtlCol="0">
            <a:spAutoFit/>
          </a:bodyPr>
          <a:lstStyle/>
          <a:p>
            <a:pPr algn="ctr"/>
            <a:r>
              <a:rPr lang="fr-FR" sz="900" b="1" dirty="0">
                <a:solidFill>
                  <a:srgbClr val="FF0000"/>
                </a:solidFill>
              </a:rPr>
              <a:t>SORTIE</a:t>
            </a:r>
          </a:p>
          <a:p>
            <a:pPr algn="ctr"/>
            <a:r>
              <a:rPr lang="fr-FR" sz="900" b="1" dirty="0">
                <a:solidFill>
                  <a:srgbClr val="FF0000"/>
                </a:solidFill>
              </a:rPr>
              <a:t>INTRODUITE</a:t>
            </a:r>
          </a:p>
        </p:txBody>
      </p:sp>
      <p:sp>
        <p:nvSpPr>
          <p:cNvPr id="11" name="Flèche : droite 10">
            <a:extLst>
              <a:ext uri="{FF2B5EF4-FFF2-40B4-BE49-F238E27FC236}">
                <a16:creationId xmlns:a16="http://schemas.microsoft.com/office/drawing/2014/main" id="{C6EEB8DA-6B95-43CA-97CD-F41E5D65E121}"/>
              </a:ext>
            </a:extLst>
          </p:cNvPr>
          <p:cNvSpPr/>
          <p:nvPr/>
        </p:nvSpPr>
        <p:spPr>
          <a:xfrm>
            <a:off x="6072188" y="2328863"/>
            <a:ext cx="764381" cy="54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2" name="Titre 1">
            <a:extLst>
              <a:ext uri="{FF2B5EF4-FFF2-40B4-BE49-F238E27FC236}">
                <a16:creationId xmlns:a16="http://schemas.microsoft.com/office/drawing/2014/main" id="{64826CDC-1821-48E7-B192-35C1B02CB805}"/>
              </a:ext>
            </a:extLst>
          </p:cNvPr>
          <p:cNvSpPr txBox="1">
            <a:spLocks/>
          </p:cNvSpPr>
          <p:nvPr/>
        </p:nvSpPr>
        <p:spPr bwMode="auto">
          <a:xfrm>
            <a:off x="250824" y="-13866"/>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200" b="1">
                <a:solidFill>
                  <a:schemeClr val="bg1"/>
                </a:solidFill>
                <a:latin typeface="Calibri" pitchFamily="34" charset="0"/>
                <a:ea typeface="+mj-ea"/>
                <a:cs typeface="+mj-cs"/>
              </a:defRPr>
            </a:lvl1pPr>
            <a:lvl2pPr algn="ctr" rtl="0" eaLnBrk="0" fontAlgn="base" hangingPunct="0">
              <a:spcBef>
                <a:spcPct val="0"/>
              </a:spcBef>
              <a:spcAft>
                <a:spcPct val="0"/>
              </a:spcAft>
              <a:defRPr sz="2200" b="1">
                <a:solidFill>
                  <a:schemeClr val="bg1"/>
                </a:solidFill>
                <a:latin typeface="Calibri" pitchFamily="34" charset="0"/>
              </a:defRPr>
            </a:lvl2pPr>
            <a:lvl3pPr algn="ctr" rtl="0" eaLnBrk="0" fontAlgn="base" hangingPunct="0">
              <a:spcBef>
                <a:spcPct val="0"/>
              </a:spcBef>
              <a:spcAft>
                <a:spcPct val="0"/>
              </a:spcAft>
              <a:defRPr sz="2200" b="1">
                <a:solidFill>
                  <a:schemeClr val="bg1"/>
                </a:solidFill>
                <a:latin typeface="Calibri" pitchFamily="34" charset="0"/>
              </a:defRPr>
            </a:lvl3pPr>
            <a:lvl4pPr algn="ctr" rtl="0" eaLnBrk="0" fontAlgn="base" hangingPunct="0">
              <a:spcBef>
                <a:spcPct val="0"/>
              </a:spcBef>
              <a:spcAft>
                <a:spcPct val="0"/>
              </a:spcAft>
              <a:defRPr sz="2200" b="1">
                <a:solidFill>
                  <a:schemeClr val="bg1"/>
                </a:solidFill>
                <a:latin typeface="Calibri" pitchFamily="34" charset="0"/>
              </a:defRPr>
            </a:lvl4pPr>
            <a:lvl5pPr algn="ctr" rtl="0" eaLnBrk="0" fontAlgn="base" hangingPunct="0">
              <a:spcBef>
                <a:spcPct val="0"/>
              </a:spcBef>
              <a:spcAft>
                <a:spcPct val="0"/>
              </a:spcAft>
              <a:defRPr sz="2200" b="1">
                <a:solidFill>
                  <a:schemeClr val="bg1"/>
                </a:solidFill>
                <a:latin typeface="Calibri" pitchFamily="34" charset="0"/>
              </a:defRPr>
            </a:lvl5pPr>
            <a:lvl6pPr marL="457200" algn="ctr" rtl="0" fontAlgn="base">
              <a:spcBef>
                <a:spcPct val="0"/>
              </a:spcBef>
              <a:spcAft>
                <a:spcPct val="0"/>
              </a:spcAft>
              <a:defRPr sz="2200">
                <a:solidFill>
                  <a:schemeClr val="tx2"/>
                </a:solidFill>
                <a:latin typeface="Comic Sans MS" pitchFamily="66" charset="0"/>
              </a:defRPr>
            </a:lvl6pPr>
            <a:lvl7pPr marL="914400" algn="ctr" rtl="0" fontAlgn="base">
              <a:spcBef>
                <a:spcPct val="0"/>
              </a:spcBef>
              <a:spcAft>
                <a:spcPct val="0"/>
              </a:spcAft>
              <a:defRPr sz="2200">
                <a:solidFill>
                  <a:schemeClr val="tx2"/>
                </a:solidFill>
                <a:latin typeface="Comic Sans MS" pitchFamily="66" charset="0"/>
              </a:defRPr>
            </a:lvl7pPr>
            <a:lvl8pPr marL="1371600" algn="ctr" rtl="0" fontAlgn="base">
              <a:spcBef>
                <a:spcPct val="0"/>
              </a:spcBef>
              <a:spcAft>
                <a:spcPct val="0"/>
              </a:spcAft>
              <a:defRPr sz="2200">
                <a:solidFill>
                  <a:schemeClr val="tx2"/>
                </a:solidFill>
                <a:latin typeface="Comic Sans MS" pitchFamily="66" charset="0"/>
              </a:defRPr>
            </a:lvl8pPr>
            <a:lvl9pPr marL="1828800" algn="ctr" rtl="0" fontAlgn="base">
              <a:spcBef>
                <a:spcPct val="0"/>
              </a:spcBef>
              <a:spcAft>
                <a:spcPct val="0"/>
              </a:spcAft>
              <a:defRPr sz="2200">
                <a:solidFill>
                  <a:schemeClr val="tx2"/>
                </a:solidFill>
                <a:latin typeface="Comic Sans MS" pitchFamily="66" charset="0"/>
              </a:defRPr>
            </a:lvl9pPr>
          </a:lstStyle>
          <a:p>
            <a:r>
              <a:rPr lang="fr-FR" dirty="0"/>
              <a:t>LE RESULTAT DU TEST D’APPRENTISSAGE: 2</a:t>
            </a:r>
            <a:r>
              <a:rPr lang="fr-FR" baseline="30000" dirty="0"/>
              <a:t>ème</a:t>
            </a:r>
            <a:r>
              <a:rPr lang="fr-FR" dirty="0"/>
              <a:t> test</a:t>
            </a:r>
            <a:endParaRPr lang="fr-FR" kern="0" dirty="0"/>
          </a:p>
        </p:txBody>
      </p:sp>
      <p:pic>
        <p:nvPicPr>
          <p:cNvPr id="13" name="Image 12">
            <a:hlinkClick r:id="rId2" action="ppaction://hlinksldjump"/>
            <a:extLst>
              <a:ext uri="{FF2B5EF4-FFF2-40B4-BE49-F238E27FC236}">
                <a16:creationId xmlns:a16="http://schemas.microsoft.com/office/drawing/2014/main" id="{D5A489C8-2E6B-46DF-A223-623425698EF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
        <p:nvSpPr>
          <p:cNvPr id="14" name="Espace réservé du numéro de diapositive 2">
            <a:extLst>
              <a:ext uri="{FF2B5EF4-FFF2-40B4-BE49-F238E27FC236}">
                <a16:creationId xmlns:a16="http://schemas.microsoft.com/office/drawing/2014/main" id="{9C555FEA-A8B5-4C0E-94E0-70163D50622E}"/>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326</a:t>
            </a:fld>
            <a:endParaRPr lang="fr-FR" dirty="0"/>
          </a:p>
        </p:txBody>
      </p:sp>
      <p:sp>
        <p:nvSpPr>
          <p:cNvPr id="16" name="ZoneTexte 15">
            <a:extLst>
              <a:ext uri="{FF2B5EF4-FFF2-40B4-BE49-F238E27FC236}">
                <a16:creationId xmlns:a16="http://schemas.microsoft.com/office/drawing/2014/main" id="{792BFDEF-EE26-425A-8D8E-3ED70D08B55D}"/>
              </a:ext>
            </a:extLst>
          </p:cNvPr>
          <p:cNvSpPr txBox="1"/>
          <p:nvPr/>
        </p:nvSpPr>
        <p:spPr>
          <a:xfrm>
            <a:off x="27856" y="1098293"/>
            <a:ext cx="8312473" cy="5253169"/>
          </a:xfrm>
          <a:prstGeom prst="rect">
            <a:avLst/>
          </a:prstGeom>
          <a:noFill/>
        </p:spPr>
        <p:txBody>
          <a:bodyPr wrap="square">
            <a:spAutoFit/>
          </a:bodyPr>
          <a:lstStyle/>
          <a:p>
            <a:pPr>
              <a:lnSpc>
                <a:spcPct val="120000"/>
              </a:lnSpc>
              <a:spcBef>
                <a:spcPts val="0"/>
              </a:spcBef>
            </a:pPr>
            <a:r>
              <a:rPr lang="pl-PL" sz="700" dirty="0"/>
              <a:t>0:  0.9972061</a:t>
            </a:r>
          </a:p>
          <a:p>
            <a:pPr>
              <a:lnSpc>
                <a:spcPct val="120000"/>
              </a:lnSpc>
              <a:spcBef>
                <a:spcPts val="0"/>
              </a:spcBef>
            </a:pPr>
            <a:r>
              <a:rPr lang="pl-PL" sz="700" dirty="0"/>
              <a:t>1:  0.0058303</a:t>
            </a:r>
          </a:p>
          <a:p>
            <a:pPr>
              <a:lnSpc>
                <a:spcPct val="120000"/>
              </a:lnSpc>
              <a:spcBef>
                <a:spcPts val="0"/>
              </a:spcBef>
            </a:pPr>
            <a:r>
              <a:rPr lang="pl-PL" sz="700" dirty="0"/>
              <a:t>2:  0.0066308</a:t>
            </a:r>
          </a:p>
          <a:p>
            <a:pPr>
              <a:lnSpc>
                <a:spcPct val="120000"/>
              </a:lnSpc>
              <a:spcBef>
                <a:spcPts val="0"/>
              </a:spcBef>
            </a:pPr>
            <a:r>
              <a:rPr lang="pl-PL" sz="700" dirty="0"/>
              <a:t>3:  0.9937487</a:t>
            </a:r>
          </a:p>
          <a:p>
            <a:pPr>
              <a:lnSpc>
                <a:spcPct val="120000"/>
              </a:lnSpc>
              <a:spcBef>
                <a:spcPts val="0"/>
              </a:spcBef>
            </a:pPr>
            <a:r>
              <a:rPr lang="pl-PL" sz="700" dirty="0"/>
              <a:t>4:  0.0009738</a:t>
            </a:r>
          </a:p>
          <a:p>
            <a:pPr>
              <a:lnSpc>
                <a:spcPct val="120000"/>
              </a:lnSpc>
              <a:spcBef>
                <a:spcPts val="0"/>
              </a:spcBef>
            </a:pPr>
            <a:r>
              <a:rPr lang="pl-PL" sz="700" dirty="0"/>
              <a:t>5:  0.9930828</a:t>
            </a:r>
          </a:p>
          <a:p>
            <a:pPr>
              <a:lnSpc>
                <a:spcPct val="120000"/>
              </a:lnSpc>
              <a:spcBef>
                <a:spcPts val="0"/>
              </a:spcBef>
            </a:pPr>
            <a:endParaRPr lang="pl-PL" sz="700" dirty="0"/>
          </a:p>
          <a:p>
            <a:pPr>
              <a:lnSpc>
                <a:spcPct val="120000"/>
              </a:lnSpc>
              <a:spcBef>
                <a:spcPts val="0"/>
              </a:spcBef>
            </a:pPr>
            <a:r>
              <a:rPr lang="pl-PL" sz="700" dirty="0"/>
              <a:t>----------------------</a:t>
            </a:r>
          </a:p>
          <a:p>
            <a:pPr>
              <a:lnSpc>
                <a:spcPct val="120000"/>
              </a:lnSpc>
              <a:spcBef>
                <a:spcPts val="0"/>
              </a:spcBef>
            </a:pPr>
            <a:r>
              <a:rPr lang="pl-PL" sz="700" dirty="0"/>
              <a:t>3 12| bias:1.00</a:t>
            </a:r>
          </a:p>
          <a:p>
            <a:pPr>
              <a:lnSpc>
                <a:spcPct val="120000"/>
              </a:lnSpc>
              <a:spcBef>
                <a:spcPts val="0"/>
              </a:spcBef>
            </a:pPr>
            <a:r>
              <a:rPr lang="pl-PL" sz="700" dirty="0"/>
              <a:t>1  W:-3.2345151  W:0.1309597  W:0.5248704 </a:t>
            </a:r>
          </a:p>
          <a:p>
            <a:pPr>
              <a:lnSpc>
                <a:spcPct val="120000"/>
              </a:lnSpc>
              <a:spcBef>
                <a:spcPts val="0"/>
              </a:spcBef>
            </a:pPr>
            <a:r>
              <a:rPr lang="pl-PL" sz="700" dirty="0"/>
              <a:t>2  W:1.7743554  W:-1.1128615  W:-1.0229023 </a:t>
            </a:r>
          </a:p>
          <a:p>
            <a:pPr>
              <a:lnSpc>
                <a:spcPct val="120000"/>
              </a:lnSpc>
              <a:spcBef>
                <a:spcPts val="0"/>
              </a:spcBef>
            </a:pPr>
            <a:r>
              <a:rPr lang="pl-PL" sz="700" dirty="0"/>
              <a:t>3  W:1.0439237  W:-0.9548942  W:-0.7500634 </a:t>
            </a:r>
          </a:p>
          <a:p>
            <a:pPr>
              <a:lnSpc>
                <a:spcPct val="120000"/>
              </a:lnSpc>
              <a:spcBef>
                <a:spcPts val="0"/>
              </a:spcBef>
            </a:pPr>
            <a:r>
              <a:rPr lang="pl-PL" sz="700" dirty="0"/>
              <a:t>4  W:-0.2013842  W:-0.2736966  W:0.6675353 </a:t>
            </a:r>
          </a:p>
          <a:p>
            <a:pPr>
              <a:lnSpc>
                <a:spcPct val="120000"/>
              </a:lnSpc>
              <a:spcBef>
                <a:spcPts val="0"/>
              </a:spcBef>
            </a:pPr>
            <a:r>
              <a:rPr lang="pl-PL" sz="700" dirty="0"/>
              <a:t>5  W:1.3244508  W:-0.5756721  W:0.0717406 </a:t>
            </a:r>
          </a:p>
          <a:p>
            <a:pPr>
              <a:lnSpc>
                <a:spcPct val="120000"/>
              </a:lnSpc>
              <a:spcBef>
                <a:spcPts val="0"/>
              </a:spcBef>
            </a:pPr>
            <a:r>
              <a:rPr lang="pl-PL" sz="700" dirty="0"/>
              <a:t>6  W:1.2812261  W:-1.0434827  W:0.1039599 </a:t>
            </a:r>
          </a:p>
          <a:p>
            <a:pPr>
              <a:lnSpc>
                <a:spcPct val="120000"/>
              </a:lnSpc>
              <a:spcBef>
                <a:spcPts val="0"/>
              </a:spcBef>
            </a:pPr>
            <a:r>
              <a:rPr lang="pl-PL" sz="700" dirty="0"/>
              <a:t>7  W:0.0799494  W:-0.1168651  W:0.4985597 </a:t>
            </a:r>
          </a:p>
          <a:p>
            <a:pPr>
              <a:lnSpc>
                <a:spcPct val="120000"/>
              </a:lnSpc>
              <a:spcBef>
                <a:spcPts val="0"/>
              </a:spcBef>
            </a:pPr>
            <a:r>
              <a:rPr lang="pl-PL" sz="700" dirty="0"/>
              <a:t>8  W:-0.0033359  W:0.4396488  W:0.0837857 </a:t>
            </a:r>
          </a:p>
          <a:p>
            <a:pPr>
              <a:lnSpc>
                <a:spcPct val="120000"/>
              </a:lnSpc>
              <a:spcBef>
                <a:spcPts val="0"/>
              </a:spcBef>
            </a:pPr>
            <a:r>
              <a:rPr lang="pl-PL" sz="700" dirty="0"/>
              <a:t>9  W:-1.7958540  W:0.0385646  W:-0.3189595 </a:t>
            </a:r>
          </a:p>
          <a:p>
            <a:pPr>
              <a:lnSpc>
                <a:spcPct val="120000"/>
              </a:lnSpc>
              <a:spcBef>
                <a:spcPts val="0"/>
              </a:spcBef>
            </a:pPr>
            <a:r>
              <a:rPr lang="pl-PL" sz="700" dirty="0"/>
              <a:t>10  W:-0.7197753  W:-0.6555705  W:0.1462377 </a:t>
            </a:r>
          </a:p>
          <a:p>
            <a:pPr>
              <a:lnSpc>
                <a:spcPct val="120000"/>
              </a:lnSpc>
              <a:spcBef>
                <a:spcPts val="0"/>
              </a:spcBef>
            </a:pPr>
            <a:r>
              <a:rPr lang="pl-PL" sz="700" dirty="0"/>
              <a:t>11  W:1.8314944  W:-0.9454978  W:-1.2856529 </a:t>
            </a:r>
          </a:p>
          <a:p>
            <a:pPr>
              <a:lnSpc>
                <a:spcPct val="120000"/>
              </a:lnSpc>
              <a:spcBef>
                <a:spcPts val="0"/>
              </a:spcBef>
            </a:pPr>
            <a:r>
              <a:rPr lang="pl-PL" sz="700" dirty="0"/>
              <a:t>12  W:-2.2472562  W:0.3385596  W:0.6582292 </a:t>
            </a:r>
          </a:p>
          <a:p>
            <a:pPr>
              <a:lnSpc>
                <a:spcPct val="120000"/>
              </a:lnSpc>
              <a:spcBef>
                <a:spcPts val="0"/>
              </a:spcBef>
            </a:pPr>
            <a:r>
              <a:rPr lang="pl-PL" sz="700" dirty="0"/>
              <a:t>----------------------</a:t>
            </a:r>
          </a:p>
          <a:p>
            <a:pPr>
              <a:lnSpc>
                <a:spcPct val="120000"/>
              </a:lnSpc>
              <a:spcBef>
                <a:spcPts val="0"/>
              </a:spcBef>
            </a:pPr>
            <a:r>
              <a:rPr lang="pl-PL" sz="700" dirty="0"/>
              <a:t>12 12| bias:1.00</a:t>
            </a:r>
          </a:p>
          <a:p>
            <a:pPr>
              <a:lnSpc>
                <a:spcPct val="120000"/>
              </a:lnSpc>
              <a:spcBef>
                <a:spcPts val="0"/>
              </a:spcBef>
            </a:pPr>
            <a:r>
              <a:rPr lang="pl-PL" sz="700" dirty="0"/>
              <a:t>1  W:0.2504118  W:-0.0748784  W:0.1988482  W:0.3846305  W:-0.1931987  W:-0.2184220  W:0.4247591  W:0.8196946  W:0.7680702  W:-0.4695768  W:0.5541190  W:0.8695870 </a:t>
            </a:r>
          </a:p>
          <a:p>
            <a:pPr>
              <a:lnSpc>
                <a:spcPct val="120000"/>
              </a:lnSpc>
              <a:spcBef>
                <a:spcPts val="0"/>
              </a:spcBef>
            </a:pPr>
            <a:r>
              <a:rPr lang="pl-PL" sz="700" dirty="0"/>
              <a:t>2  W:0.5016391  W:-0.3038916  W:0.0342278  W:0.0589705  W:0.1627688  W:0.1904305  W:-0.6407276  W:-0.1182652  W:-0.0600728  W:-0.1725170  W:-0.8090185  W:0.2743827 </a:t>
            </a:r>
          </a:p>
          <a:p>
            <a:pPr>
              <a:lnSpc>
                <a:spcPct val="120000"/>
              </a:lnSpc>
              <a:spcBef>
                <a:spcPts val="0"/>
              </a:spcBef>
            </a:pPr>
            <a:r>
              <a:rPr lang="pl-PL" sz="700" dirty="0"/>
              <a:t>3  W:2.0405766  W:-1.4764641  W:-0.1413182  W:-0.3740782  W:-1.1956558  W:-0.6935209  W:-0.4548573  W:-0.0658056  W:0.2264159  W:0.6869005  W:-0.4933598  W:1.5914235 </a:t>
            </a:r>
          </a:p>
          <a:p>
            <a:pPr>
              <a:lnSpc>
                <a:spcPct val="120000"/>
              </a:lnSpc>
              <a:spcBef>
                <a:spcPts val="0"/>
              </a:spcBef>
            </a:pPr>
            <a:r>
              <a:rPr lang="pl-PL" sz="700" dirty="0"/>
              <a:t>4  W:1.1155270  W:-0.8572950  W:-0.8008734  W:-0.6697721  W:-0.5013657  W:-0.1460065  W:-0.4328084  W:0.7530125  W:-0.0634269  W:0.3862528  W:-0.7250428  W:0.6111167 </a:t>
            </a:r>
          </a:p>
          <a:p>
            <a:pPr>
              <a:lnSpc>
                <a:spcPct val="120000"/>
              </a:lnSpc>
              <a:spcBef>
                <a:spcPts val="0"/>
              </a:spcBef>
            </a:pPr>
            <a:r>
              <a:rPr lang="pl-PL" sz="700" dirty="0"/>
              <a:t>5  W:0.2705692  W:0.1760945  W:-0.1719677  W:-0.1129410  W:0.6726030  W:-0.9636604  W:-0.8179512  W:-0.0434211  W:0.4941928  W:0.0682246  W:-0.6848159  W:0.8007918 </a:t>
            </a:r>
          </a:p>
          <a:p>
            <a:pPr>
              <a:lnSpc>
                <a:spcPct val="120000"/>
              </a:lnSpc>
              <a:spcBef>
                <a:spcPts val="0"/>
              </a:spcBef>
            </a:pPr>
            <a:r>
              <a:rPr lang="pl-PL" sz="700" dirty="0"/>
              <a:t>6  W:0.9544466  W:-0.6757089  W:-1.0301469  W:0.8338283  W:-0.7996262  W:-0.4537288  W:0.2324169  W:0.0687901  W:1.4843548  W:-0.6338199  W:-1.5104135  W:0.4744215 </a:t>
            </a:r>
          </a:p>
          <a:p>
            <a:pPr>
              <a:lnSpc>
                <a:spcPct val="120000"/>
              </a:lnSpc>
              <a:spcBef>
                <a:spcPts val="0"/>
              </a:spcBef>
            </a:pPr>
            <a:r>
              <a:rPr lang="pl-PL" sz="700" dirty="0"/>
              <a:t>7  W:-1.7229041  W:-0.1798249  W:0.8212229  W:-0.3724416  W:0.0407116  W:0.9176830  W:0.1829736  W:0.5380781  W:-1.4646476  W:-0.7382750  W:1.0299470  W:-1.6410176 </a:t>
            </a:r>
          </a:p>
          <a:p>
            <a:pPr>
              <a:lnSpc>
                <a:spcPct val="120000"/>
              </a:lnSpc>
              <a:spcBef>
                <a:spcPts val="0"/>
              </a:spcBef>
            </a:pPr>
            <a:r>
              <a:rPr lang="pl-PL" sz="700" dirty="0"/>
              <a:t>8  W:-1.0853009  W:1.3814204  W:0.6354837  W:0.0697226  W:0.4225459  W:0.1417617  W:-0.1362197  W:-0.6431421  W:-1.2836674  W:-0.4104369  W:-0.0603579  W:-1.0465948 </a:t>
            </a:r>
          </a:p>
          <a:p>
            <a:pPr>
              <a:lnSpc>
                <a:spcPct val="120000"/>
              </a:lnSpc>
              <a:spcBef>
                <a:spcPts val="0"/>
              </a:spcBef>
            </a:pPr>
            <a:r>
              <a:rPr lang="pl-PL" sz="700" dirty="0"/>
              <a:t>9  W:1.0762183  W:-0.1442365  W:0.6064275  W:0.5933339  W:-0.9387536  W:-0.9469555  W:-0.0846194  W:-0.6753968  W:0.0977126  W:0.0045570  W:-1.2911614  W:0.6011035 </a:t>
            </a:r>
          </a:p>
          <a:p>
            <a:pPr>
              <a:lnSpc>
                <a:spcPct val="120000"/>
              </a:lnSpc>
              <a:spcBef>
                <a:spcPts val="0"/>
              </a:spcBef>
            </a:pPr>
            <a:r>
              <a:rPr lang="pl-PL" sz="700" dirty="0"/>
              <a:t>10  W:-0.9536161  W:0.6358527  W:0.8789533  W:-0.1719329  W:0.8641534  W:-0.5096537  W:-0.8671501  W:-0.4959279  W:-0.1789059  W:-0.7331338  W:0.6689547  W:-0.4755179 </a:t>
            </a:r>
          </a:p>
          <a:p>
            <a:pPr>
              <a:lnSpc>
                <a:spcPct val="120000"/>
              </a:lnSpc>
              <a:spcBef>
                <a:spcPts val="0"/>
              </a:spcBef>
            </a:pPr>
            <a:r>
              <a:rPr lang="pl-PL" sz="700" dirty="0"/>
              <a:t>11  W:0.6226391  W:0.1799965  W:-0.3603446  W:-0.9016899  W:0.4566050  W:-0.9944236  W:0.2678848  W:0.5542941  W:0.1134568  W:-0.2819874  W:-0.5971943  W:-0.1648310 </a:t>
            </a:r>
          </a:p>
          <a:p>
            <a:pPr>
              <a:lnSpc>
                <a:spcPct val="120000"/>
              </a:lnSpc>
              <a:spcBef>
                <a:spcPts val="0"/>
              </a:spcBef>
            </a:pPr>
            <a:r>
              <a:rPr lang="pl-PL" sz="700" dirty="0"/>
              <a:t>12  W:1.5341858  W:-0.9963873  W:-0.8347433  W:-0.4640187  W:0.0578763  W:-0.9646052  W:0.5995245  W:0.2797670  W:-0.3659082  W:0.7878527  W:-0.6523962  W:-0.4423539 </a:t>
            </a:r>
          </a:p>
          <a:p>
            <a:pPr>
              <a:lnSpc>
                <a:spcPct val="120000"/>
              </a:lnSpc>
              <a:spcBef>
                <a:spcPts val="0"/>
              </a:spcBef>
            </a:pPr>
            <a:r>
              <a:rPr lang="pl-PL" sz="700" dirty="0"/>
              <a:t>----------------------</a:t>
            </a:r>
          </a:p>
          <a:p>
            <a:pPr>
              <a:lnSpc>
                <a:spcPct val="120000"/>
              </a:lnSpc>
              <a:spcBef>
                <a:spcPts val="0"/>
              </a:spcBef>
            </a:pPr>
            <a:r>
              <a:rPr lang="pl-PL" sz="700" dirty="0"/>
              <a:t>12 1| bias:1.07</a:t>
            </a:r>
          </a:p>
          <a:p>
            <a:pPr>
              <a:lnSpc>
                <a:spcPct val="120000"/>
              </a:lnSpc>
              <a:spcBef>
                <a:spcPts val="0"/>
              </a:spcBef>
            </a:pPr>
            <a:r>
              <a:rPr lang="pl-PL" sz="700" dirty="0"/>
              <a:t>1  W:0.8991649  W:-0.6896954  W:-3.0657675  W:-1.5418012  W:-0.5206811  W:-2.5220344  W:3.0342688  W:2.4633121  W:-1.7153653  W:1.5582633  W:-0.4350041  W:-1.4809799 </a:t>
            </a:r>
          </a:p>
          <a:p>
            <a:pPr>
              <a:lnSpc>
                <a:spcPct val="120000"/>
              </a:lnSpc>
              <a:spcBef>
                <a:spcPts val="0"/>
              </a:spcBef>
            </a:pPr>
            <a:r>
              <a:rPr lang="pl-PL" sz="700" dirty="0"/>
              <a:t>----------------------</a:t>
            </a:r>
          </a:p>
          <a:p>
            <a:pPr>
              <a:lnSpc>
                <a:spcPct val="120000"/>
              </a:lnSpc>
              <a:spcBef>
                <a:spcPts val="0"/>
              </a:spcBef>
            </a:pPr>
            <a:endParaRPr lang="fr-FR" sz="700" dirty="0"/>
          </a:p>
        </p:txBody>
      </p:sp>
    </p:spTree>
    <p:extLst>
      <p:ext uri="{BB962C8B-B14F-4D97-AF65-F5344CB8AC3E}">
        <p14:creationId xmlns:p14="http://schemas.microsoft.com/office/powerpoint/2010/main" val="69453119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294690A-397B-4AB4-B40F-D2A2DFFC3E09}"/>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4939" y="2780928"/>
            <a:ext cx="5928215" cy="3764757"/>
          </a:xfrm>
          <a:prstGeom prst="rect">
            <a:avLst/>
          </a:prstGeom>
        </p:spPr>
      </p:pic>
      <p:pic>
        <p:nvPicPr>
          <p:cNvPr id="5" name="Image 4">
            <a:extLst>
              <a:ext uri="{FF2B5EF4-FFF2-40B4-BE49-F238E27FC236}">
                <a16:creationId xmlns:a16="http://schemas.microsoft.com/office/drawing/2014/main" id="{1DE28CD0-491F-45F7-89F9-6FC1C7720F0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210466" y="2026139"/>
            <a:ext cx="2907507" cy="4499205"/>
          </a:xfrm>
          <a:prstGeom prst="rect">
            <a:avLst/>
          </a:prstGeom>
        </p:spPr>
      </p:pic>
      <p:sp>
        <p:nvSpPr>
          <p:cNvPr id="6" name="Titre 1">
            <a:extLst>
              <a:ext uri="{FF2B5EF4-FFF2-40B4-BE49-F238E27FC236}">
                <a16:creationId xmlns:a16="http://schemas.microsoft.com/office/drawing/2014/main" id="{C16B81B7-5ED3-4DEA-B060-F58144A2E7AC}"/>
              </a:ext>
            </a:extLst>
          </p:cNvPr>
          <p:cNvSpPr>
            <a:spLocks noGrp="1"/>
          </p:cNvSpPr>
          <p:nvPr>
            <p:ph type="title"/>
          </p:nvPr>
        </p:nvSpPr>
        <p:spPr>
          <a:xfrm>
            <a:off x="457200" y="0"/>
            <a:ext cx="8229600" cy="490538"/>
          </a:xfrm>
        </p:spPr>
        <p:txBody>
          <a:bodyPr/>
          <a:lstStyle/>
          <a:p>
            <a:r>
              <a:rPr lang="fr-FR" dirty="0"/>
              <a:t>LE SKETCH DE DETECTION</a:t>
            </a:r>
          </a:p>
        </p:txBody>
      </p:sp>
      <p:pic>
        <p:nvPicPr>
          <p:cNvPr id="7" name="Image 6">
            <a:extLst>
              <a:ext uri="{FF2B5EF4-FFF2-40B4-BE49-F238E27FC236}">
                <a16:creationId xmlns:a16="http://schemas.microsoft.com/office/drawing/2014/main" id="{B7CCA172-579F-461C-BA55-8ECD292DDE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4586" y="836712"/>
            <a:ext cx="3179542" cy="2265218"/>
          </a:xfrm>
          <a:prstGeom prst="rect">
            <a:avLst/>
          </a:prstGeom>
        </p:spPr>
      </p:pic>
      <p:cxnSp>
        <p:nvCxnSpPr>
          <p:cNvPr id="10" name="Connecteur : en angle 9">
            <a:extLst>
              <a:ext uri="{FF2B5EF4-FFF2-40B4-BE49-F238E27FC236}">
                <a16:creationId xmlns:a16="http://schemas.microsoft.com/office/drawing/2014/main" id="{61B1A0D5-8246-4922-A83E-30E7F1E9E441}"/>
              </a:ext>
            </a:extLst>
          </p:cNvPr>
          <p:cNvCxnSpPr>
            <a:cxnSpLocks/>
            <a:stCxn id="7" idx="0"/>
          </p:cNvCxnSpPr>
          <p:nvPr/>
        </p:nvCxnSpPr>
        <p:spPr>
          <a:xfrm rot="16200000" flipH="1">
            <a:off x="3776096" y="1194973"/>
            <a:ext cx="1563712" cy="847190"/>
          </a:xfrm>
          <a:prstGeom prst="bentConnector3">
            <a:avLst>
              <a:gd name="adj1" fmla="val -14619"/>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4033D461-D662-4C98-84E0-2CB8AAD2665A}"/>
              </a:ext>
            </a:extLst>
          </p:cNvPr>
          <p:cNvCxnSpPr/>
          <p:nvPr/>
        </p:nvCxnSpPr>
        <p:spPr>
          <a:xfrm>
            <a:off x="4966590" y="2389138"/>
            <a:ext cx="216024"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Image 7">
            <a:hlinkClick r:id="rId5" action="ppaction://hlinksldjump"/>
            <a:extLst>
              <a:ext uri="{FF2B5EF4-FFF2-40B4-BE49-F238E27FC236}">
                <a16:creationId xmlns:a16="http://schemas.microsoft.com/office/drawing/2014/main" id="{32EAE3D3-58F2-433A-BEAF-02E1A780E92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
        <p:nvSpPr>
          <p:cNvPr id="9" name="Espace réservé du numéro de diapositive 2">
            <a:extLst>
              <a:ext uri="{FF2B5EF4-FFF2-40B4-BE49-F238E27FC236}">
                <a16:creationId xmlns:a16="http://schemas.microsoft.com/office/drawing/2014/main" id="{C93DDE82-DFC7-4B8B-9D28-A1B8FAD51975}"/>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327</a:t>
            </a:fld>
            <a:endParaRPr lang="fr-FR" dirty="0"/>
          </a:p>
        </p:txBody>
      </p:sp>
    </p:spTree>
    <p:extLst>
      <p:ext uri="{BB962C8B-B14F-4D97-AF65-F5344CB8AC3E}">
        <p14:creationId xmlns:p14="http://schemas.microsoft.com/office/powerpoint/2010/main" val="94509564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E1AB03-434B-41E7-A9E1-BD6492144ADA}"/>
              </a:ext>
            </a:extLst>
          </p:cNvPr>
          <p:cNvSpPr>
            <a:spLocks noGrp="1"/>
          </p:cNvSpPr>
          <p:nvPr>
            <p:ph type="title"/>
          </p:nvPr>
        </p:nvSpPr>
        <p:spPr/>
        <p:txBody>
          <a:bodyPr/>
          <a:lstStyle/>
          <a:p>
            <a:r>
              <a:rPr lang="en-US" sz="2000" dirty="0">
                <a:cs typeface="Calibri" panose="020F0502020204030204" pitchFamily="34" charset="0"/>
              </a:rPr>
              <a:t>Simple </a:t>
            </a:r>
            <a:r>
              <a:rPr lang="en-US" sz="2000" dirty="0">
                <a:cs typeface="Calibri" panose="020F0502020204030204" pitchFamily="34" charset="0"/>
                <a:hlinkClick r:id="rId2"/>
              </a:rPr>
              <a:t>MLP - </a:t>
            </a:r>
            <a:r>
              <a:rPr lang="en-US" sz="2000" dirty="0" err="1">
                <a:cs typeface="Calibri" panose="020F0502020204030204" pitchFamily="34" charset="0"/>
                <a:hlinkClick r:id="rId2"/>
              </a:rPr>
              <a:t>NeuralNetwork</a:t>
            </a:r>
            <a:r>
              <a:rPr lang="en-US" sz="2000" dirty="0">
                <a:cs typeface="Calibri" panose="020F0502020204030204" pitchFamily="34" charset="0"/>
              </a:rPr>
              <a:t> Library For Microcontrollers</a:t>
            </a:r>
            <a:endParaRPr lang="fr-FR" dirty="0"/>
          </a:p>
        </p:txBody>
      </p:sp>
      <p:sp>
        <p:nvSpPr>
          <p:cNvPr id="4" name="Rectangle 3">
            <a:extLst>
              <a:ext uri="{FF2B5EF4-FFF2-40B4-BE49-F238E27FC236}">
                <a16:creationId xmlns:a16="http://schemas.microsoft.com/office/drawing/2014/main" id="{066D516B-12DF-4D5B-B081-C23845C62283}"/>
              </a:ext>
            </a:extLst>
          </p:cNvPr>
          <p:cNvSpPr/>
          <p:nvPr/>
        </p:nvSpPr>
        <p:spPr>
          <a:xfrm>
            <a:off x="156359" y="5591175"/>
            <a:ext cx="3268844" cy="253916"/>
          </a:xfrm>
          <a:prstGeom prst="rect">
            <a:avLst/>
          </a:prstGeom>
        </p:spPr>
        <p:txBody>
          <a:bodyPr wrap="none">
            <a:spAutoFit/>
          </a:bodyPr>
          <a:lstStyle/>
          <a:p>
            <a:r>
              <a:rPr lang="fr-FR" sz="1050" dirty="0"/>
              <a:t>https://github.com/GiorgosXou/NeuralNetworks</a:t>
            </a:r>
          </a:p>
        </p:txBody>
      </p:sp>
      <p:pic>
        <p:nvPicPr>
          <p:cNvPr id="5" name="Image 4">
            <a:hlinkClick r:id="rId3" action="ppaction://hlinksldjump"/>
            <a:extLst>
              <a:ext uri="{FF2B5EF4-FFF2-40B4-BE49-F238E27FC236}">
                <a16:creationId xmlns:a16="http://schemas.microsoft.com/office/drawing/2014/main" id="{153BD1AB-2EE4-4B66-8BF6-70E1B740370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
        <p:nvSpPr>
          <p:cNvPr id="6" name="Espace réservé du numéro de diapositive 2">
            <a:extLst>
              <a:ext uri="{FF2B5EF4-FFF2-40B4-BE49-F238E27FC236}">
                <a16:creationId xmlns:a16="http://schemas.microsoft.com/office/drawing/2014/main" id="{0A9751FB-7FD7-4533-8164-16D86154272A}"/>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328</a:t>
            </a:fld>
            <a:endParaRPr lang="fr-FR" dirty="0"/>
          </a:p>
        </p:txBody>
      </p:sp>
      <p:sp>
        <p:nvSpPr>
          <p:cNvPr id="8" name="ZoneTexte 7">
            <a:extLst>
              <a:ext uri="{FF2B5EF4-FFF2-40B4-BE49-F238E27FC236}">
                <a16:creationId xmlns:a16="http://schemas.microsoft.com/office/drawing/2014/main" id="{B07D0563-FD24-45CA-A12B-638A4EA5EAE6}"/>
              </a:ext>
            </a:extLst>
          </p:cNvPr>
          <p:cNvSpPr txBox="1"/>
          <p:nvPr/>
        </p:nvSpPr>
        <p:spPr>
          <a:xfrm>
            <a:off x="251520" y="2090172"/>
            <a:ext cx="8958173" cy="2677656"/>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Simple </a:t>
            </a:r>
            <a:r>
              <a:rPr lang="en-US" sz="2400" b="1" dirty="0">
                <a:latin typeface="Calibri" panose="020F0502020204030204" pitchFamily="34" charset="0"/>
                <a:cs typeface="Calibri" panose="020F0502020204030204" pitchFamily="34" charset="0"/>
                <a:hlinkClick r:id="rId2"/>
              </a:rPr>
              <a:t>MLP - </a:t>
            </a:r>
            <a:r>
              <a:rPr lang="en-US" sz="2400" b="1" dirty="0" err="1">
                <a:latin typeface="Calibri" panose="020F0502020204030204" pitchFamily="34" charset="0"/>
                <a:cs typeface="Calibri" panose="020F0502020204030204" pitchFamily="34" charset="0"/>
                <a:hlinkClick r:id="rId2"/>
              </a:rPr>
              <a:t>NeuralNetwork</a:t>
            </a:r>
            <a:r>
              <a:rPr lang="en-US" sz="2400" b="1" dirty="0">
                <a:latin typeface="Calibri" panose="020F0502020204030204" pitchFamily="34" charset="0"/>
                <a:cs typeface="Calibri" panose="020F0502020204030204" pitchFamily="34" charset="0"/>
              </a:rPr>
              <a:t> Library For Microcontrollers</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Nothing "Import ant", just a simple library for implementing Neural-Networks(NNs) easily and effectively on any Arduino board and other microcontrollers.</a:t>
            </a:r>
          </a:p>
          <a:p>
            <a:endParaRPr lang="fr-F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39932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44B64C-0E81-42EC-AB7A-3513D9E44A2B}"/>
              </a:ext>
            </a:extLst>
          </p:cNvPr>
          <p:cNvSpPr>
            <a:spLocks noGrp="1"/>
          </p:cNvSpPr>
          <p:nvPr>
            <p:ph type="title"/>
          </p:nvPr>
        </p:nvSpPr>
        <p:spPr>
          <a:xfrm>
            <a:off x="685800" y="766763"/>
            <a:ext cx="7886700" cy="994172"/>
          </a:xfrm>
        </p:spPr>
        <p:txBody>
          <a:bodyPr/>
          <a:lstStyle/>
          <a:p>
            <a:pPr algn="ctr"/>
            <a:r>
              <a:rPr lang="fr-FR" b="1" dirty="0"/>
              <a:t>Autres fonctions d’activation</a:t>
            </a:r>
          </a:p>
        </p:txBody>
      </p:sp>
      <p:pic>
        <p:nvPicPr>
          <p:cNvPr id="5" name="Espace réservé du contenu 4">
            <a:extLst>
              <a:ext uri="{FF2B5EF4-FFF2-40B4-BE49-F238E27FC236}">
                <a16:creationId xmlns:a16="http://schemas.microsoft.com/office/drawing/2014/main" id="{14457436-8B5E-4919-9D1D-DAF51A0862FA}"/>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970638" y="578637"/>
            <a:ext cx="7317024" cy="5700726"/>
          </a:xfrm>
        </p:spPr>
      </p:pic>
      <p:sp>
        <p:nvSpPr>
          <p:cNvPr id="4" name="Titre 1">
            <a:extLst>
              <a:ext uri="{FF2B5EF4-FFF2-40B4-BE49-F238E27FC236}">
                <a16:creationId xmlns:a16="http://schemas.microsoft.com/office/drawing/2014/main" id="{0FCD551F-BE5D-4DCE-A083-1DACAE8A9621}"/>
              </a:ext>
            </a:extLst>
          </p:cNvPr>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200" b="1">
                <a:solidFill>
                  <a:schemeClr val="bg1"/>
                </a:solidFill>
                <a:latin typeface="Calibri" pitchFamily="34" charset="0"/>
                <a:ea typeface="+mj-ea"/>
                <a:cs typeface="+mj-cs"/>
              </a:defRPr>
            </a:lvl1pPr>
            <a:lvl2pPr algn="ctr" rtl="0" eaLnBrk="0" fontAlgn="base" hangingPunct="0">
              <a:spcBef>
                <a:spcPct val="0"/>
              </a:spcBef>
              <a:spcAft>
                <a:spcPct val="0"/>
              </a:spcAft>
              <a:defRPr sz="2200" b="1">
                <a:solidFill>
                  <a:schemeClr val="bg1"/>
                </a:solidFill>
                <a:latin typeface="Calibri" pitchFamily="34" charset="0"/>
              </a:defRPr>
            </a:lvl2pPr>
            <a:lvl3pPr algn="ctr" rtl="0" eaLnBrk="0" fontAlgn="base" hangingPunct="0">
              <a:spcBef>
                <a:spcPct val="0"/>
              </a:spcBef>
              <a:spcAft>
                <a:spcPct val="0"/>
              </a:spcAft>
              <a:defRPr sz="2200" b="1">
                <a:solidFill>
                  <a:schemeClr val="bg1"/>
                </a:solidFill>
                <a:latin typeface="Calibri" pitchFamily="34" charset="0"/>
              </a:defRPr>
            </a:lvl3pPr>
            <a:lvl4pPr algn="ctr" rtl="0" eaLnBrk="0" fontAlgn="base" hangingPunct="0">
              <a:spcBef>
                <a:spcPct val="0"/>
              </a:spcBef>
              <a:spcAft>
                <a:spcPct val="0"/>
              </a:spcAft>
              <a:defRPr sz="2200" b="1">
                <a:solidFill>
                  <a:schemeClr val="bg1"/>
                </a:solidFill>
                <a:latin typeface="Calibri" pitchFamily="34" charset="0"/>
              </a:defRPr>
            </a:lvl4pPr>
            <a:lvl5pPr algn="ctr" rtl="0" eaLnBrk="0" fontAlgn="base" hangingPunct="0">
              <a:spcBef>
                <a:spcPct val="0"/>
              </a:spcBef>
              <a:spcAft>
                <a:spcPct val="0"/>
              </a:spcAft>
              <a:defRPr sz="2200" b="1">
                <a:solidFill>
                  <a:schemeClr val="bg1"/>
                </a:solidFill>
                <a:latin typeface="Calibri" pitchFamily="34" charset="0"/>
              </a:defRPr>
            </a:lvl5pPr>
            <a:lvl6pPr marL="457200" algn="ctr" rtl="0" fontAlgn="base">
              <a:spcBef>
                <a:spcPct val="0"/>
              </a:spcBef>
              <a:spcAft>
                <a:spcPct val="0"/>
              </a:spcAft>
              <a:defRPr sz="2200">
                <a:solidFill>
                  <a:schemeClr val="tx2"/>
                </a:solidFill>
                <a:latin typeface="Comic Sans MS" pitchFamily="66" charset="0"/>
              </a:defRPr>
            </a:lvl6pPr>
            <a:lvl7pPr marL="914400" algn="ctr" rtl="0" fontAlgn="base">
              <a:spcBef>
                <a:spcPct val="0"/>
              </a:spcBef>
              <a:spcAft>
                <a:spcPct val="0"/>
              </a:spcAft>
              <a:defRPr sz="2200">
                <a:solidFill>
                  <a:schemeClr val="tx2"/>
                </a:solidFill>
                <a:latin typeface="Comic Sans MS" pitchFamily="66" charset="0"/>
              </a:defRPr>
            </a:lvl7pPr>
            <a:lvl8pPr marL="1371600" algn="ctr" rtl="0" fontAlgn="base">
              <a:spcBef>
                <a:spcPct val="0"/>
              </a:spcBef>
              <a:spcAft>
                <a:spcPct val="0"/>
              </a:spcAft>
              <a:defRPr sz="2200">
                <a:solidFill>
                  <a:schemeClr val="tx2"/>
                </a:solidFill>
                <a:latin typeface="Comic Sans MS" pitchFamily="66" charset="0"/>
              </a:defRPr>
            </a:lvl8pPr>
            <a:lvl9pPr marL="1828800" algn="ctr" rtl="0" fontAlgn="base">
              <a:spcBef>
                <a:spcPct val="0"/>
              </a:spcBef>
              <a:spcAft>
                <a:spcPct val="0"/>
              </a:spcAft>
              <a:defRPr sz="2200">
                <a:solidFill>
                  <a:schemeClr val="tx2"/>
                </a:solidFill>
                <a:latin typeface="Comic Sans MS" pitchFamily="66" charset="0"/>
              </a:defRPr>
            </a:lvl9pPr>
          </a:lstStyle>
          <a:p>
            <a:r>
              <a:rPr lang="fr-FR" kern="0" dirty="0"/>
              <a:t>LES FONCTIONS DE L’IA</a:t>
            </a:r>
          </a:p>
        </p:txBody>
      </p:sp>
      <p:pic>
        <p:nvPicPr>
          <p:cNvPr id="6" name="Image 5">
            <a:hlinkClick r:id="rId3" action="ppaction://hlinksldjump"/>
            <a:extLst>
              <a:ext uri="{FF2B5EF4-FFF2-40B4-BE49-F238E27FC236}">
                <a16:creationId xmlns:a16="http://schemas.microsoft.com/office/drawing/2014/main" id="{62B77566-B2CE-4EB4-84A2-6AF393FA5C7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
        <p:nvSpPr>
          <p:cNvPr id="7" name="Espace réservé du numéro de diapositive 2">
            <a:extLst>
              <a:ext uri="{FF2B5EF4-FFF2-40B4-BE49-F238E27FC236}">
                <a16:creationId xmlns:a16="http://schemas.microsoft.com/office/drawing/2014/main" id="{25CCC5A5-01D1-45B7-8F37-1C4ADE17F9C3}"/>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329</a:t>
            </a:fld>
            <a:endParaRPr lang="fr-FR" dirty="0"/>
          </a:p>
        </p:txBody>
      </p:sp>
    </p:spTree>
    <p:extLst>
      <p:ext uri="{BB962C8B-B14F-4D97-AF65-F5344CB8AC3E}">
        <p14:creationId xmlns:p14="http://schemas.microsoft.com/office/powerpoint/2010/main" val="1707194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A0878B3-BBFC-84A0-2AB1-56345295B1B5}"/>
              </a:ext>
            </a:extLst>
          </p:cNvPr>
          <p:cNvSpPr>
            <a:spLocks noGrp="1"/>
          </p:cNvSpPr>
          <p:nvPr>
            <p:ph type="title"/>
          </p:nvPr>
        </p:nvSpPr>
        <p:spPr>
          <a:xfrm>
            <a:off x="457200" y="-351048"/>
            <a:ext cx="8229600" cy="1143000"/>
          </a:xfrm>
        </p:spPr>
        <p:txBody>
          <a:bodyPr/>
          <a:lstStyle/>
          <a:p>
            <a:r>
              <a:rPr lang="fr-FR"/>
              <a:t>PLAYING WITH OPENAI CHATGTP</a:t>
            </a:r>
            <a:endParaRPr lang="fr-FR" dirty="0"/>
          </a:p>
        </p:txBody>
      </p:sp>
      <p:sp>
        <p:nvSpPr>
          <p:cNvPr id="3" name="Espace réservé du numéro de diapositive 2">
            <a:extLst>
              <a:ext uri="{FF2B5EF4-FFF2-40B4-BE49-F238E27FC236}">
                <a16:creationId xmlns:a16="http://schemas.microsoft.com/office/drawing/2014/main" id="{34898EDE-8995-B7CE-C0FF-88B965DFA27F}"/>
              </a:ext>
            </a:extLst>
          </p:cNvPr>
          <p:cNvSpPr>
            <a:spLocks noGrp="1"/>
          </p:cNvSpPr>
          <p:nvPr>
            <p:ph type="sldNum" sz="quarter" idx="12"/>
          </p:nvPr>
        </p:nvSpPr>
        <p:spPr/>
        <p:txBody>
          <a:bodyPr/>
          <a:lstStyle/>
          <a:p>
            <a:pPr>
              <a:defRPr/>
            </a:pPr>
            <a:fld id="{E652A8FB-8C76-45BB-8D82-93F8E151003C}" type="slidenum">
              <a:rPr lang="fr-FR" smtClean="0"/>
              <a:pPr>
                <a:defRPr/>
              </a:pPr>
              <a:t>33</a:t>
            </a:fld>
            <a:endParaRPr lang="fr-FR" dirty="0"/>
          </a:p>
        </p:txBody>
      </p:sp>
      <p:pic>
        <p:nvPicPr>
          <p:cNvPr id="6" name="Image 5">
            <a:extLst>
              <a:ext uri="{FF2B5EF4-FFF2-40B4-BE49-F238E27FC236}">
                <a16:creationId xmlns:a16="http://schemas.microsoft.com/office/drawing/2014/main" id="{4D0AE052-5A95-9201-1DDA-3BC7682B840A}"/>
              </a:ext>
            </a:extLst>
          </p:cNvPr>
          <p:cNvPicPr>
            <a:picLocks noChangeAspect="1"/>
          </p:cNvPicPr>
          <p:nvPr/>
        </p:nvPicPr>
        <p:blipFill>
          <a:blip r:embed="rId2"/>
          <a:stretch>
            <a:fillRect/>
          </a:stretch>
        </p:blipFill>
        <p:spPr>
          <a:xfrm>
            <a:off x="24904" y="473238"/>
            <a:ext cx="3966974" cy="2835670"/>
          </a:xfrm>
          <a:prstGeom prst="rect">
            <a:avLst/>
          </a:prstGeom>
        </p:spPr>
      </p:pic>
      <p:pic>
        <p:nvPicPr>
          <p:cNvPr id="8" name="Image 7">
            <a:extLst>
              <a:ext uri="{FF2B5EF4-FFF2-40B4-BE49-F238E27FC236}">
                <a16:creationId xmlns:a16="http://schemas.microsoft.com/office/drawing/2014/main" id="{0AFB2C6C-495D-7FDB-6979-9ADBFC715E51}"/>
              </a:ext>
            </a:extLst>
          </p:cNvPr>
          <p:cNvPicPr>
            <a:picLocks noChangeAspect="1"/>
          </p:cNvPicPr>
          <p:nvPr/>
        </p:nvPicPr>
        <p:blipFill>
          <a:blip r:embed="rId3"/>
          <a:stretch>
            <a:fillRect/>
          </a:stretch>
        </p:blipFill>
        <p:spPr>
          <a:xfrm>
            <a:off x="4334582" y="548680"/>
            <a:ext cx="4809418" cy="5596414"/>
          </a:xfrm>
          <a:prstGeom prst="rect">
            <a:avLst/>
          </a:prstGeom>
        </p:spPr>
      </p:pic>
      <p:sp>
        <p:nvSpPr>
          <p:cNvPr id="5" name="ZoneTexte 4">
            <a:extLst>
              <a:ext uri="{FF2B5EF4-FFF2-40B4-BE49-F238E27FC236}">
                <a16:creationId xmlns:a16="http://schemas.microsoft.com/office/drawing/2014/main" id="{8AEF5E89-92F9-DAB6-C635-4304AFC4C9D7}"/>
              </a:ext>
            </a:extLst>
          </p:cNvPr>
          <p:cNvSpPr txBox="1"/>
          <p:nvPr/>
        </p:nvSpPr>
        <p:spPr>
          <a:xfrm>
            <a:off x="4294153" y="6078487"/>
            <a:ext cx="4629150" cy="461665"/>
          </a:xfrm>
          <a:prstGeom prst="rect">
            <a:avLst/>
          </a:prstGeom>
          <a:noFill/>
        </p:spPr>
        <p:txBody>
          <a:bodyPr wrap="square">
            <a:spAutoFit/>
          </a:bodyPr>
          <a:lstStyle/>
          <a:p>
            <a:r>
              <a:rPr lang="fr-FR" sz="2400" b="1" dirty="0">
                <a:solidFill>
                  <a:srgbClr val="FF0000"/>
                </a:solidFill>
                <a:latin typeface="+mn-lt"/>
                <a:hlinkClick r:id="rId4"/>
              </a:rPr>
              <a:t>https://chat.openai.com/chat</a:t>
            </a:r>
            <a:endParaRPr lang="fr-FR" sz="2400" b="1" dirty="0">
              <a:solidFill>
                <a:srgbClr val="FF0000"/>
              </a:solidFill>
              <a:latin typeface="+mn-lt"/>
            </a:endParaRPr>
          </a:p>
        </p:txBody>
      </p:sp>
      <p:pic>
        <p:nvPicPr>
          <p:cNvPr id="7" name="Image 6">
            <a:extLst>
              <a:ext uri="{FF2B5EF4-FFF2-40B4-BE49-F238E27FC236}">
                <a16:creationId xmlns:a16="http://schemas.microsoft.com/office/drawing/2014/main" id="{E210773B-E768-5229-E0CF-87F485F0DEFF}"/>
              </a:ext>
            </a:extLst>
          </p:cNvPr>
          <p:cNvPicPr>
            <a:picLocks noChangeAspect="1"/>
          </p:cNvPicPr>
          <p:nvPr/>
        </p:nvPicPr>
        <p:blipFill>
          <a:blip r:embed="rId5"/>
          <a:stretch>
            <a:fillRect/>
          </a:stretch>
        </p:blipFill>
        <p:spPr>
          <a:xfrm>
            <a:off x="240848" y="3336186"/>
            <a:ext cx="3535086" cy="3301362"/>
          </a:xfrm>
          <a:prstGeom prst="rect">
            <a:avLst/>
          </a:prstGeom>
        </p:spPr>
      </p:pic>
    </p:spTree>
    <p:extLst>
      <p:ext uri="{BB962C8B-B14F-4D97-AF65-F5344CB8AC3E}">
        <p14:creationId xmlns:p14="http://schemas.microsoft.com/office/powerpoint/2010/main" val="307716623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47718B-4BCF-4716-B004-1CDFAD80DE41}"/>
              </a:ext>
            </a:extLst>
          </p:cNvPr>
          <p:cNvSpPr>
            <a:spLocks noGrp="1"/>
          </p:cNvSpPr>
          <p:nvPr>
            <p:ph type="title"/>
          </p:nvPr>
        </p:nvSpPr>
        <p:spPr>
          <a:xfrm>
            <a:off x="685800" y="643853"/>
            <a:ext cx="7886700" cy="994172"/>
          </a:xfrm>
        </p:spPr>
        <p:txBody>
          <a:bodyPr/>
          <a:lstStyle/>
          <a:p>
            <a:pPr algn="ctr"/>
            <a:r>
              <a:rPr lang="fr-FR" b="1" dirty="0"/>
              <a:t>La courbe sigmoïde</a:t>
            </a:r>
          </a:p>
        </p:txBody>
      </p:sp>
      <p:sp>
        <p:nvSpPr>
          <p:cNvPr id="10" name="Rectangle 9">
            <a:extLst>
              <a:ext uri="{FF2B5EF4-FFF2-40B4-BE49-F238E27FC236}">
                <a16:creationId xmlns:a16="http://schemas.microsoft.com/office/drawing/2014/main" id="{7B64F970-A0DE-4D88-AB35-B523A18B7999}"/>
              </a:ext>
            </a:extLst>
          </p:cNvPr>
          <p:cNvSpPr/>
          <p:nvPr/>
        </p:nvSpPr>
        <p:spPr>
          <a:xfrm>
            <a:off x="64294" y="3542077"/>
            <a:ext cx="6929438" cy="1384995"/>
          </a:xfrm>
          <a:prstGeom prst="rect">
            <a:avLst/>
          </a:prstGeom>
        </p:spPr>
        <p:txBody>
          <a:bodyPr wrap="square">
            <a:spAutoFit/>
          </a:bodyPr>
          <a:lstStyle/>
          <a:p>
            <a:pPr algn="just"/>
            <a:r>
              <a:rPr lang="fr-FR" sz="1200" b="1" dirty="0">
                <a:latin typeface="+mn-lt"/>
              </a:rPr>
              <a:t>Elle représente la </a:t>
            </a:r>
            <a:r>
              <a:rPr lang="fr-FR" sz="1200" b="1" dirty="0">
                <a:latin typeface="+mn-lt"/>
                <a:hlinkClick r:id="rId2" tooltip="Fonction de répartition"/>
              </a:rPr>
              <a:t>fonction de répartition</a:t>
            </a:r>
            <a:r>
              <a:rPr lang="fr-FR" sz="1200" b="1" dirty="0">
                <a:latin typeface="+mn-lt"/>
              </a:rPr>
              <a:t> de la </a:t>
            </a:r>
            <a:r>
              <a:rPr lang="fr-FR" sz="1200" b="1" dirty="0">
                <a:latin typeface="+mn-lt"/>
                <a:hlinkClick r:id="rId3" tooltip="Loi logistique"/>
              </a:rPr>
              <a:t>loi logistique</a:t>
            </a:r>
            <a:r>
              <a:rPr lang="fr-FR" sz="1200" b="1" dirty="0">
                <a:latin typeface="+mn-lt"/>
              </a:rPr>
              <a:t>. </a:t>
            </a:r>
          </a:p>
          <a:p>
            <a:pPr algn="just"/>
            <a:r>
              <a:rPr lang="fr-FR" sz="1200" b="1" dirty="0">
                <a:latin typeface="+mn-lt"/>
              </a:rPr>
              <a:t>Elle est souvent utilisée dans les </a:t>
            </a:r>
            <a:r>
              <a:rPr lang="fr-FR" sz="1200" b="1" dirty="0">
                <a:latin typeface="+mn-lt"/>
                <a:hlinkClick r:id="rId4" tooltip="Réseau de neurones"/>
              </a:rPr>
              <a:t>réseaux de neurones</a:t>
            </a:r>
            <a:r>
              <a:rPr lang="fr-FR" sz="1200" b="1" dirty="0">
                <a:latin typeface="+mn-lt"/>
              </a:rPr>
              <a:t> parce qu'elle est </a:t>
            </a:r>
            <a:r>
              <a:rPr lang="fr-FR" sz="1200" b="1" dirty="0">
                <a:latin typeface="+mn-lt"/>
                <a:hlinkClick r:id="rId5" tooltip="Dérivabilité"/>
              </a:rPr>
              <a:t>dérivable</a:t>
            </a:r>
            <a:r>
              <a:rPr lang="fr-FR" sz="1200" b="1" dirty="0">
                <a:latin typeface="+mn-lt"/>
              </a:rPr>
              <a:t>, ce qui est une contrainte pour l'algorithme de </a:t>
            </a:r>
            <a:r>
              <a:rPr lang="fr-FR" sz="1200" b="1" dirty="0">
                <a:latin typeface="+mn-lt"/>
                <a:hlinkClick r:id="rId6" tooltip="Rétropropagation du gradient"/>
              </a:rPr>
              <a:t>rétropropagation</a:t>
            </a:r>
            <a:r>
              <a:rPr lang="fr-FR" sz="1200" b="1" dirty="0">
                <a:latin typeface="+mn-lt"/>
              </a:rPr>
              <a:t> de </a:t>
            </a:r>
            <a:r>
              <a:rPr lang="fr-FR" sz="1200" b="1" dirty="0" err="1">
                <a:latin typeface="+mn-lt"/>
              </a:rPr>
              <a:t>Werbos</a:t>
            </a:r>
            <a:r>
              <a:rPr lang="fr-FR" sz="1200" b="1" dirty="0">
                <a:latin typeface="+mn-lt"/>
              </a:rPr>
              <a:t>. </a:t>
            </a:r>
          </a:p>
          <a:p>
            <a:pPr algn="just"/>
            <a:r>
              <a:rPr lang="fr-FR" sz="1200" b="1" dirty="0">
                <a:latin typeface="+mn-lt"/>
              </a:rPr>
              <a:t>La forme de la </a:t>
            </a:r>
            <a:r>
              <a:rPr lang="fr-FR" sz="1200" b="1" dirty="0">
                <a:latin typeface="+mn-lt"/>
                <a:hlinkClick r:id="rId7" tooltip="Dérivée"/>
              </a:rPr>
              <a:t>dérivée</a:t>
            </a:r>
            <a:r>
              <a:rPr lang="fr-FR" sz="1200" b="1" dirty="0">
                <a:latin typeface="+mn-lt"/>
              </a:rPr>
              <a:t> de sa </a:t>
            </a:r>
            <a:r>
              <a:rPr lang="fr-FR" sz="1200" b="1" dirty="0">
                <a:latin typeface="+mn-lt"/>
                <a:hlinkClick r:id="rId8" tooltip="Fonction inverse"/>
              </a:rPr>
              <a:t>fonction inverse</a:t>
            </a:r>
            <a:r>
              <a:rPr lang="fr-FR" sz="1200" b="1" dirty="0">
                <a:latin typeface="+mn-lt"/>
              </a:rPr>
              <a:t> est extrêmement simple et facile à calculer, ce qui améliore les performances des algorithmes. </a:t>
            </a:r>
          </a:p>
          <a:p>
            <a:pPr algn="just"/>
            <a:r>
              <a:rPr lang="fr-FR" sz="1200" b="1" dirty="0">
                <a:latin typeface="+mn-lt"/>
              </a:rPr>
              <a:t>La courbe sigmoïde génère par </a:t>
            </a:r>
            <a:r>
              <a:rPr lang="fr-FR" sz="1200" b="1" dirty="0">
                <a:latin typeface="+mn-lt"/>
                <a:hlinkClick r:id="rId9" tooltip="Transformation affine"/>
              </a:rPr>
              <a:t>transformation affine</a:t>
            </a:r>
            <a:r>
              <a:rPr lang="fr-FR" sz="1200" b="1" dirty="0">
                <a:latin typeface="+mn-lt"/>
              </a:rPr>
              <a:t> une partie des </a:t>
            </a:r>
            <a:r>
              <a:rPr lang="fr-FR" sz="1200" b="1" dirty="0">
                <a:latin typeface="+mn-lt"/>
                <a:hlinkClick r:id="rId10" tooltip="Fonction logistique (Verhulst)"/>
              </a:rPr>
              <a:t>courbes logistiques</a:t>
            </a:r>
            <a:r>
              <a:rPr lang="fr-FR" sz="1200" b="1" dirty="0">
                <a:latin typeface="+mn-lt"/>
              </a:rPr>
              <a:t> et en est donc un représentant privilégié. </a:t>
            </a:r>
          </a:p>
        </p:txBody>
      </p:sp>
      <p:sp>
        <p:nvSpPr>
          <p:cNvPr id="11" name="Rectangle 10">
            <a:extLst>
              <a:ext uri="{FF2B5EF4-FFF2-40B4-BE49-F238E27FC236}">
                <a16:creationId xmlns:a16="http://schemas.microsoft.com/office/drawing/2014/main" id="{F6289479-A2AB-4EAF-94E6-3382C03E47CF}"/>
              </a:ext>
            </a:extLst>
          </p:cNvPr>
          <p:cNvSpPr/>
          <p:nvPr/>
        </p:nvSpPr>
        <p:spPr>
          <a:xfrm>
            <a:off x="4771277" y="2683652"/>
            <a:ext cx="4239967" cy="738664"/>
          </a:xfrm>
          <a:prstGeom prst="rect">
            <a:avLst/>
          </a:prstGeom>
        </p:spPr>
        <p:txBody>
          <a:bodyPr wrap="square">
            <a:spAutoFit/>
          </a:bodyPr>
          <a:lstStyle/>
          <a:p>
            <a:pPr marL="214313" indent="-214313" algn="just">
              <a:buFont typeface="Symbol" panose="05050102010706020507" pitchFamily="18" charset="2"/>
              <a:buChar char="Þ"/>
            </a:pPr>
            <a:r>
              <a:rPr lang="fr-FR" b="1" dirty="0">
                <a:solidFill>
                  <a:srgbClr val="FF0000"/>
                </a:solidFill>
                <a:effectLst>
                  <a:outerShdw blurRad="38100" dist="38100" dir="2700000" algn="tl">
                    <a:srgbClr val="000000">
                      <a:alpha val="43137"/>
                    </a:srgbClr>
                  </a:outerShdw>
                </a:effectLst>
                <a:latin typeface="+mn-lt"/>
              </a:rPr>
              <a:t>Fait activer le neurone rapidement dès qu’elle est supérieure à 0.5 ou inversement le désactiver rapidement si elle est inférieure à 0.5</a:t>
            </a:r>
          </a:p>
        </p:txBody>
      </p:sp>
      <p:pic>
        <p:nvPicPr>
          <p:cNvPr id="13" name="Graphique 12">
            <a:extLst>
              <a:ext uri="{FF2B5EF4-FFF2-40B4-BE49-F238E27FC236}">
                <a16:creationId xmlns:a16="http://schemas.microsoft.com/office/drawing/2014/main" id="{10EB82B0-ED96-4918-B324-50921AF8CD5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96361" y="5597238"/>
            <a:ext cx="2022962" cy="427211"/>
          </a:xfrm>
          <a:prstGeom prst="rect">
            <a:avLst/>
          </a:prstGeom>
        </p:spPr>
      </p:pic>
      <p:pic>
        <p:nvPicPr>
          <p:cNvPr id="15" name="Graphique 14">
            <a:extLst>
              <a:ext uri="{FF2B5EF4-FFF2-40B4-BE49-F238E27FC236}">
                <a16:creationId xmlns:a16="http://schemas.microsoft.com/office/drawing/2014/main" id="{E24C74E7-813F-4AD8-888B-4117D53D697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1754" y="1848521"/>
            <a:ext cx="1205577" cy="418781"/>
          </a:xfrm>
          <a:prstGeom prst="rect">
            <a:avLst/>
          </a:prstGeom>
        </p:spPr>
      </p:pic>
      <p:sp>
        <p:nvSpPr>
          <p:cNvPr id="16" name="Rectangle 15">
            <a:extLst>
              <a:ext uri="{FF2B5EF4-FFF2-40B4-BE49-F238E27FC236}">
                <a16:creationId xmlns:a16="http://schemas.microsoft.com/office/drawing/2014/main" id="{B9431868-0094-45BF-BD31-D8994A3F7B77}"/>
              </a:ext>
            </a:extLst>
          </p:cNvPr>
          <p:cNvSpPr/>
          <p:nvPr/>
        </p:nvSpPr>
        <p:spPr>
          <a:xfrm>
            <a:off x="301753" y="2332369"/>
            <a:ext cx="1308248" cy="253916"/>
          </a:xfrm>
          <a:prstGeom prst="rect">
            <a:avLst/>
          </a:prstGeom>
        </p:spPr>
        <p:txBody>
          <a:bodyPr wrap="square">
            <a:spAutoFit/>
          </a:bodyPr>
          <a:lstStyle/>
          <a:p>
            <a:r>
              <a:rPr lang="fr-FR" sz="1050" i="1" dirty="0"/>
              <a:t>pour tout x réel</a:t>
            </a:r>
          </a:p>
        </p:txBody>
      </p:sp>
      <p:sp>
        <p:nvSpPr>
          <p:cNvPr id="17" name="Rectangle 16">
            <a:extLst>
              <a:ext uri="{FF2B5EF4-FFF2-40B4-BE49-F238E27FC236}">
                <a16:creationId xmlns:a16="http://schemas.microsoft.com/office/drawing/2014/main" id="{DF5E01A8-309A-4DB6-BD9E-46B9BD72EB65}"/>
              </a:ext>
            </a:extLst>
          </p:cNvPr>
          <p:cNvSpPr/>
          <p:nvPr/>
        </p:nvSpPr>
        <p:spPr>
          <a:xfrm>
            <a:off x="197367" y="688937"/>
            <a:ext cx="7460733" cy="307777"/>
          </a:xfrm>
          <a:prstGeom prst="rect">
            <a:avLst/>
          </a:prstGeom>
        </p:spPr>
        <p:txBody>
          <a:bodyPr wrap="square">
            <a:spAutoFit/>
          </a:bodyPr>
          <a:lstStyle/>
          <a:p>
            <a:r>
              <a:rPr lang="fr-FR" dirty="0">
                <a:latin typeface="+mn-lt"/>
              </a:rPr>
              <a:t>En </a:t>
            </a:r>
            <a:r>
              <a:rPr lang="fr-FR" dirty="0">
                <a:latin typeface="+mn-lt"/>
                <a:hlinkClick r:id="rId15"/>
              </a:rPr>
              <a:t>mathématiques</a:t>
            </a:r>
            <a:r>
              <a:rPr lang="fr-FR" dirty="0">
                <a:latin typeface="+mn-lt"/>
              </a:rPr>
              <a:t>, la fonction </a:t>
            </a:r>
            <a:r>
              <a:rPr lang="fr-FR" b="1" dirty="0">
                <a:latin typeface="+mn-lt"/>
              </a:rPr>
              <a:t>sigmoïde</a:t>
            </a:r>
            <a:r>
              <a:rPr lang="fr-FR" dirty="0">
                <a:latin typeface="+mn-lt"/>
              </a:rPr>
              <a:t> (dite aussi </a:t>
            </a:r>
            <a:r>
              <a:rPr lang="fr-FR" i="1" dirty="0">
                <a:latin typeface="+mn-lt"/>
              </a:rPr>
              <a:t>courbe en S</a:t>
            </a:r>
            <a:r>
              <a:rPr lang="fr-FR" dirty="0">
                <a:latin typeface="+mn-lt"/>
              </a:rPr>
              <a:t>) est définie par : </a:t>
            </a:r>
          </a:p>
        </p:txBody>
      </p:sp>
      <p:sp>
        <p:nvSpPr>
          <p:cNvPr id="19" name="AutoShape 2" descr="\lambda = 5">
            <a:extLst>
              <a:ext uri="{FF2B5EF4-FFF2-40B4-BE49-F238E27FC236}">
                <a16:creationId xmlns:a16="http://schemas.microsoft.com/office/drawing/2014/main" id="{7D81A841-76D5-43C0-BB6B-62622F4E3F89}"/>
              </a:ext>
            </a:extLst>
          </p:cNvPr>
          <p:cNvSpPr>
            <a:spLocks noChangeAspect="1" noChangeArrowheads="1"/>
          </p:cNvSpPr>
          <p:nvPr/>
        </p:nvSpPr>
        <p:spPr bwMode="auto">
          <a:xfrm>
            <a:off x="2133600"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fr-FR" sz="1050"/>
          </a:p>
        </p:txBody>
      </p:sp>
      <p:sp>
        <p:nvSpPr>
          <p:cNvPr id="20" name="Rectangle 19">
            <a:extLst>
              <a:ext uri="{FF2B5EF4-FFF2-40B4-BE49-F238E27FC236}">
                <a16:creationId xmlns:a16="http://schemas.microsoft.com/office/drawing/2014/main" id="{0B96EF4B-A42C-496E-9F75-E3E4860AB647}"/>
              </a:ext>
            </a:extLst>
          </p:cNvPr>
          <p:cNvSpPr/>
          <p:nvPr/>
        </p:nvSpPr>
        <p:spPr>
          <a:xfrm>
            <a:off x="64294" y="5337261"/>
            <a:ext cx="8487097" cy="276999"/>
          </a:xfrm>
          <a:prstGeom prst="rect">
            <a:avLst/>
          </a:prstGeom>
        </p:spPr>
        <p:txBody>
          <a:bodyPr wrap="square">
            <a:spAutoFit/>
          </a:bodyPr>
          <a:lstStyle/>
          <a:p>
            <a:pPr marL="214313" indent="-214313">
              <a:buFont typeface="Symbol" panose="05050102010706020507" pitchFamily="18" charset="2"/>
              <a:buChar char="Þ"/>
            </a:pPr>
            <a:r>
              <a:rPr lang="fr-FR" sz="1200" b="1" dirty="0">
                <a:solidFill>
                  <a:srgbClr val="00B050"/>
                </a:solidFill>
                <a:effectLst>
                  <a:outerShdw blurRad="38100" dist="38100" dir="2700000" algn="tl">
                    <a:srgbClr val="000000">
                      <a:alpha val="43137"/>
                    </a:srgbClr>
                  </a:outerShdw>
                </a:effectLst>
              </a:rPr>
              <a:t>Ne trouvez-vous pas une similitude avec la fonction de Fermi-Dirac utilisée en physique du solide ;-) ?</a:t>
            </a:r>
          </a:p>
        </p:txBody>
      </p:sp>
      <p:sp>
        <p:nvSpPr>
          <p:cNvPr id="21" name="Rectangle 20">
            <a:extLst>
              <a:ext uri="{FF2B5EF4-FFF2-40B4-BE49-F238E27FC236}">
                <a16:creationId xmlns:a16="http://schemas.microsoft.com/office/drawing/2014/main" id="{C5806F13-29A4-4D01-8D3B-13BFB08DC985}"/>
              </a:ext>
            </a:extLst>
          </p:cNvPr>
          <p:cNvSpPr/>
          <p:nvPr/>
        </p:nvSpPr>
        <p:spPr>
          <a:xfrm>
            <a:off x="155976" y="6196621"/>
            <a:ext cx="8789471" cy="219291"/>
          </a:xfrm>
          <a:prstGeom prst="rect">
            <a:avLst/>
          </a:prstGeom>
        </p:spPr>
        <p:txBody>
          <a:bodyPr wrap="square">
            <a:spAutoFit/>
          </a:bodyPr>
          <a:lstStyle/>
          <a:p>
            <a:r>
              <a:rPr lang="fr-FR" sz="825" b="1" dirty="0"/>
              <a:t>https://fr.wikipedia.org/wiki/Sigmo%C3%AFde_(math%C3%A9matiques)</a:t>
            </a:r>
          </a:p>
        </p:txBody>
      </p:sp>
      <p:pic>
        <p:nvPicPr>
          <p:cNvPr id="27" name="Espace réservé du contenu 26">
            <a:extLst>
              <a:ext uri="{FF2B5EF4-FFF2-40B4-BE49-F238E27FC236}">
                <a16:creationId xmlns:a16="http://schemas.microsoft.com/office/drawing/2014/main" id="{1BD618CC-0E65-4326-900C-E88754859B4C}"/>
              </a:ext>
            </a:extLst>
          </p:cNvPr>
          <p:cNvPicPr>
            <a:picLocks noGrp="1" noChangeAspect="1"/>
          </p:cNvPicPr>
          <p:nvPr>
            <p:ph idx="1"/>
          </p:nvPr>
        </p:nvPicPr>
        <p:blipFill>
          <a:blip r:embed="rId16" cstate="email">
            <a:extLst>
              <a:ext uri="{28A0092B-C50C-407E-A947-70E740481C1C}">
                <a14:useLocalDpi xmlns:a14="http://schemas.microsoft.com/office/drawing/2010/main" val="0"/>
              </a:ext>
            </a:extLst>
          </a:blip>
          <a:stretch>
            <a:fillRect/>
          </a:stretch>
        </p:blipFill>
        <p:spPr>
          <a:xfrm>
            <a:off x="1743547" y="1197845"/>
            <a:ext cx="3011889" cy="2007143"/>
          </a:xfrm>
        </p:spPr>
      </p:pic>
      <p:sp>
        <p:nvSpPr>
          <p:cNvPr id="28" name="Rectangle 27">
            <a:extLst>
              <a:ext uri="{FF2B5EF4-FFF2-40B4-BE49-F238E27FC236}">
                <a16:creationId xmlns:a16="http://schemas.microsoft.com/office/drawing/2014/main" id="{3F2E20C1-69E3-4D52-A5E6-D13B53E5FDCF}"/>
              </a:ext>
            </a:extLst>
          </p:cNvPr>
          <p:cNvSpPr/>
          <p:nvPr/>
        </p:nvSpPr>
        <p:spPr>
          <a:xfrm>
            <a:off x="4771311" y="1220790"/>
            <a:ext cx="4174136" cy="1384995"/>
          </a:xfrm>
          <a:prstGeom prst="rect">
            <a:avLst/>
          </a:prstGeom>
        </p:spPr>
        <p:txBody>
          <a:bodyPr wrap="square">
            <a:spAutoFit/>
          </a:bodyPr>
          <a:lstStyle/>
          <a:p>
            <a:pPr algn="just"/>
            <a:r>
              <a:rPr lang="en-US" dirty="0">
                <a:latin typeface="+mn-lt"/>
              </a:rPr>
              <a:t>The main reason why we use sigmoid function is because it exists between </a:t>
            </a:r>
            <a:r>
              <a:rPr lang="en-US" b="1" dirty="0">
                <a:latin typeface="+mn-lt"/>
              </a:rPr>
              <a:t>(0 to 1). </a:t>
            </a:r>
            <a:r>
              <a:rPr lang="en-US" dirty="0">
                <a:latin typeface="+mn-lt"/>
              </a:rPr>
              <a:t>Therefore, it is especially used for models where we have to </a:t>
            </a:r>
            <a:r>
              <a:rPr lang="en-US" b="1" dirty="0">
                <a:latin typeface="+mn-lt"/>
              </a:rPr>
              <a:t>predict the probability</a:t>
            </a:r>
            <a:r>
              <a:rPr lang="en-US" dirty="0">
                <a:latin typeface="+mn-lt"/>
              </a:rPr>
              <a:t> as an output. Since probability of anything exists only between the range of </a:t>
            </a:r>
            <a:r>
              <a:rPr lang="en-US" b="1" dirty="0">
                <a:latin typeface="+mn-lt"/>
              </a:rPr>
              <a:t>0 and 1,</a:t>
            </a:r>
            <a:r>
              <a:rPr lang="en-US" dirty="0">
                <a:latin typeface="+mn-lt"/>
              </a:rPr>
              <a:t> sigmoid is the right choice.</a:t>
            </a:r>
            <a:endParaRPr lang="fr-FR" dirty="0">
              <a:latin typeface="+mn-lt"/>
            </a:endParaRPr>
          </a:p>
        </p:txBody>
      </p:sp>
      <p:pic>
        <p:nvPicPr>
          <p:cNvPr id="29" name="Image 28">
            <a:extLst>
              <a:ext uri="{FF2B5EF4-FFF2-40B4-BE49-F238E27FC236}">
                <a16:creationId xmlns:a16="http://schemas.microsoft.com/office/drawing/2014/main" id="{B316172D-6E72-4252-AC4B-C9B2C4EFB8E6}"/>
              </a:ext>
            </a:extLst>
          </p:cNvPr>
          <p:cNvPicPr>
            <a:picLocks noChangeAspect="1"/>
          </p:cNvPicPr>
          <p:nvPr/>
        </p:nvPicPr>
        <p:blipFill rotWithShape="1">
          <a:blip r:embed="rId17" cstate="email">
            <a:extLst>
              <a:ext uri="{28A0092B-C50C-407E-A947-70E740481C1C}">
                <a14:useLocalDpi xmlns:a14="http://schemas.microsoft.com/office/drawing/2010/main" val="0"/>
              </a:ext>
            </a:extLst>
          </a:blip>
          <a:srcRect/>
          <a:stretch/>
        </p:blipFill>
        <p:spPr>
          <a:xfrm>
            <a:off x="7010650" y="3703117"/>
            <a:ext cx="2000594" cy="1334169"/>
          </a:xfrm>
          <a:prstGeom prst="rect">
            <a:avLst/>
          </a:prstGeom>
        </p:spPr>
      </p:pic>
      <p:sp>
        <p:nvSpPr>
          <p:cNvPr id="18" name="Titre 1">
            <a:extLst>
              <a:ext uri="{FF2B5EF4-FFF2-40B4-BE49-F238E27FC236}">
                <a16:creationId xmlns:a16="http://schemas.microsoft.com/office/drawing/2014/main" id="{BB8676CA-FAE4-4811-848A-C883106CA92F}"/>
              </a:ext>
            </a:extLst>
          </p:cNvPr>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200" b="1">
                <a:solidFill>
                  <a:schemeClr val="bg1"/>
                </a:solidFill>
                <a:latin typeface="Calibri" pitchFamily="34" charset="0"/>
                <a:ea typeface="+mj-ea"/>
                <a:cs typeface="+mj-cs"/>
              </a:defRPr>
            </a:lvl1pPr>
            <a:lvl2pPr algn="ctr" rtl="0" eaLnBrk="0" fontAlgn="base" hangingPunct="0">
              <a:spcBef>
                <a:spcPct val="0"/>
              </a:spcBef>
              <a:spcAft>
                <a:spcPct val="0"/>
              </a:spcAft>
              <a:defRPr sz="2200" b="1">
                <a:solidFill>
                  <a:schemeClr val="bg1"/>
                </a:solidFill>
                <a:latin typeface="Calibri" pitchFamily="34" charset="0"/>
              </a:defRPr>
            </a:lvl2pPr>
            <a:lvl3pPr algn="ctr" rtl="0" eaLnBrk="0" fontAlgn="base" hangingPunct="0">
              <a:spcBef>
                <a:spcPct val="0"/>
              </a:spcBef>
              <a:spcAft>
                <a:spcPct val="0"/>
              </a:spcAft>
              <a:defRPr sz="2200" b="1">
                <a:solidFill>
                  <a:schemeClr val="bg1"/>
                </a:solidFill>
                <a:latin typeface="Calibri" pitchFamily="34" charset="0"/>
              </a:defRPr>
            </a:lvl3pPr>
            <a:lvl4pPr algn="ctr" rtl="0" eaLnBrk="0" fontAlgn="base" hangingPunct="0">
              <a:spcBef>
                <a:spcPct val="0"/>
              </a:spcBef>
              <a:spcAft>
                <a:spcPct val="0"/>
              </a:spcAft>
              <a:defRPr sz="2200" b="1">
                <a:solidFill>
                  <a:schemeClr val="bg1"/>
                </a:solidFill>
                <a:latin typeface="Calibri" pitchFamily="34" charset="0"/>
              </a:defRPr>
            </a:lvl4pPr>
            <a:lvl5pPr algn="ctr" rtl="0" eaLnBrk="0" fontAlgn="base" hangingPunct="0">
              <a:spcBef>
                <a:spcPct val="0"/>
              </a:spcBef>
              <a:spcAft>
                <a:spcPct val="0"/>
              </a:spcAft>
              <a:defRPr sz="2200" b="1">
                <a:solidFill>
                  <a:schemeClr val="bg1"/>
                </a:solidFill>
                <a:latin typeface="Calibri" pitchFamily="34" charset="0"/>
              </a:defRPr>
            </a:lvl5pPr>
            <a:lvl6pPr marL="457200" algn="ctr" rtl="0" fontAlgn="base">
              <a:spcBef>
                <a:spcPct val="0"/>
              </a:spcBef>
              <a:spcAft>
                <a:spcPct val="0"/>
              </a:spcAft>
              <a:defRPr sz="2200">
                <a:solidFill>
                  <a:schemeClr val="tx2"/>
                </a:solidFill>
                <a:latin typeface="Comic Sans MS" pitchFamily="66" charset="0"/>
              </a:defRPr>
            </a:lvl6pPr>
            <a:lvl7pPr marL="914400" algn="ctr" rtl="0" fontAlgn="base">
              <a:spcBef>
                <a:spcPct val="0"/>
              </a:spcBef>
              <a:spcAft>
                <a:spcPct val="0"/>
              </a:spcAft>
              <a:defRPr sz="2200">
                <a:solidFill>
                  <a:schemeClr val="tx2"/>
                </a:solidFill>
                <a:latin typeface="Comic Sans MS" pitchFamily="66" charset="0"/>
              </a:defRPr>
            </a:lvl7pPr>
            <a:lvl8pPr marL="1371600" algn="ctr" rtl="0" fontAlgn="base">
              <a:spcBef>
                <a:spcPct val="0"/>
              </a:spcBef>
              <a:spcAft>
                <a:spcPct val="0"/>
              </a:spcAft>
              <a:defRPr sz="2200">
                <a:solidFill>
                  <a:schemeClr val="tx2"/>
                </a:solidFill>
                <a:latin typeface="Comic Sans MS" pitchFamily="66" charset="0"/>
              </a:defRPr>
            </a:lvl8pPr>
            <a:lvl9pPr marL="1828800" algn="ctr" rtl="0" fontAlgn="base">
              <a:spcBef>
                <a:spcPct val="0"/>
              </a:spcBef>
              <a:spcAft>
                <a:spcPct val="0"/>
              </a:spcAft>
              <a:defRPr sz="2200">
                <a:solidFill>
                  <a:schemeClr val="tx2"/>
                </a:solidFill>
                <a:latin typeface="Comic Sans MS" pitchFamily="66" charset="0"/>
              </a:defRPr>
            </a:lvl9pPr>
          </a:lstStyle>
          <a:p>
            <a:r>
              <a:rPr lang="fr-FR" kern="0" dirty="0"/>
              <a:t>LES FONCTIONS DE L’IA</a:t>
            </a:r>
          </a:p>
        </p:txBody>
      </p:sp>
      <p:pic>
        <p:nvPicPr>
          <p:cNvPr id="22" name="Image 21">
            <a:hlinkClick r:id="rId18" action="ppaction://hlinksldjump"/>
            <a:extLst>
              <a:ext uri="{FF2B5EF4-FFF2-40B4-BE49-F238E27FC236}">
                <a16:creationId xmlns:a16="http://schemas.microsoft.com/office/drawing/2014/main" id="{D98DF714-EE79-4364-9C97-A75CEC1DFCB9}"/>
              </a:ext>
            </a:extLst>
          </p:cNvPr>
          <p:cNvPicPr>
            <a:picLocks noChangeAspect="1"/>
          </p:cNvPicPr>
          <p:nvPr/>
        </p:nvPicPr>
        <p:blipFill>
          <a:blip r:embed="rId19" cstate="print">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8351091" y="6605726"/>
            <a:ext cx="200300" cy="199988"/>
          </a:xfrm>
          <a:prstGeom prst="rect">
            <a:avLst/>
          </a:prstGeom>
        </p:spPr>
      </p:pic>
      <p:sp>
        <p:nvSpPr>
          <p:cNvPr id="23" name="Espace réservé du numéro de diapositive 2">
            <a:extLst>
              <a:ext uri="{FF2B5EF4-FFF2-40B4-BE49-F238E27FC236}">
                <a16:creationId xmlns:a16="http://schemas.microsoft.com/office/drawing/2014/main" id="{3A571A7E-919E-414E-89AE-C732F256A380}"/>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330</a:t>
            </a:fld>
            <a:endParaRPr lang="fr-FR" dirty="0"/>
          </a:p>
        </p:txBody>
      </p:sp>
    </p:spTree>
    <p:extLst>
      <p:ext uri="{BB962C8B-B14F-4D97-AF65-F5344CB8AC3E}">
        <p14:creationId xmlns:p14="http://schemas.microsoft.com/office/powerpoint/2010/main" val="14821298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BEE26A-FE4D-44E1-8DC3-BDCFD411F3DB}"/>
              </a:ext>
            </a:extLst>
          </p:cNvPr>
          <p:cNvSpPr/>
          <p:nvPr/>
        </p:nvSpPr>
        <p:spPr>
          <a:xfrm>
            <a:off x="1481328" y="1101321"/>
            <a:ext cx="2331720" cy="12509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9" name="ZoneTexte 8">
            <a:extLst>
              <a:ext uri="{FF2B5EF4-FFF2-40B4-BE49-F238E27FC236}">
                <a16:creationId xmlns:a16="http://schemas.microsoft.com/office/drawing/2014/main" id="{C47D61B1-4D3E-4F09-8B22-3A05CE7C5B09}"/>
              </a:ext>
            </a:extLst>
          </p:cNvPr>
          <p:cNvSpPr txBox="1"/>
          <p:nvPr/>
        </p:nvSpPr>
        <p:spPr>
          <a:xfrm>
            <a:off x="487228" y="1524633"/>
            <a:ext cx="651140" cy="3000821"/>
          </a:xfrm>
          <a:prstGeom prst="rect">
            <a:avLst/>
          </a:prstGeom>
          <a:noFill/>
        </p:spPr>
        <p:txBody>
          <a:bodyPr wrap="none" rtlCol="0">
            <a:spAutoFit/>
          </a:bodyPr>
          <a:lstStyle/>
          <a:p>
            <a:pPr algn="ctr"/>
            <a:r>
              <a:rPr lang="fr-FR" sz="1050" dirty="0"/>
              <a:t>ROUGE</a:t>
            </a:r>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r>
              <a:rPr lang="fr-FR" sz="1050" dirty="0"/>
              <a:t>VERT</a:t>
            </a:r>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r>
              <a:rPr lang="fr-FR" sz="1050" dirty="0"/>
              <a:t>BLEU</a:t>
            </a:r>
          </a:p>
        </p:txBody>
      </p:sp>
      <p:sp>
        <p:nvSpPr>
          <p:cNvPr id="11" name="ZoneTexte 10">
            <a:extLst>
              <a:ext uri="{FF2B5EF4-FFF2-40B4-BE49-F238E27FC236}">
                <a16:creationId xmlns:a16="http://schemas.microsoft.com/office/drawing/2014/main" id="{B01EF24B-A414-41E9-AA63-260C97047BA0}"/>
              </a:ext>
            </a:extLst>
          </p:cNvPr>
          <p:cNvSpPr txBox="1"/>
          <p:nvPr/>
        </p:nvSpPr>
        <p:spPr>
          <a:xfrm>
            <a:off x="4340974" y="1482215"/>
            <a:ext cx="872355" cy="3000821"/>
          </a:xfrm>
          <a:prstGeom prst="rect">
            <a:avLst/>
          </a:prstGeom>
          <a:noFill/>
        </p:spPr>
        <p:txBody>
          <a:bodyPr wrap="none" rtlCol="0">
            <a:spAutoFit/>
          </a:bodyPr>
          <a:lstStyle/>
          <a:p>
            <a:pPr algn="ctr"/>
            <a:r>
              <a:rPr lang="fr-FR" sz="1050" dirty="0"/>
              <a:t>JAUNE</a:t>
            </a:r>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r>
              <a:rPr lang="fr-FR" sz="1050" dirty="0"/>
              <a:t>CYAN</a:t>
            </a:r>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endParaRPr lang="fr-FR" sz="1050" dirty="0"/>
          </a:p>
          <a:p>
            <a:pPr algn="ctr"/>
            <a:r>
              <a:rPr lang="fr-FR" sz="1050" dirty="0"/>
              <a:t>MAGENTA</a:t>
            </a:r>
          </a:p>
        </p:txBody>
      </p:sp>
      <p:sp>
        <p:nvSpPr>
          <p:cNvPr id="12" name="Rectangle 11">
            <a:extLst>
              <a:ext uri="{FF2B5EF4-FFF2-40B4-BE49-F238E27FC236}">
                <a16:creationId xmlns:a16="http://schemas.microsoft.com/office/drawing/2014/main" id="{7FC2222E-F200-4049-B5DB-D6E32158F37C}"/>
              </a:ext>
            </a:extLst>
          </p:cNvPr>
          <p:cNvSpPr/>
          <p:nvPr/>
        </p:nvSpPr>
        <p:spPr>
          <a:xfrm>
            <a:off x="1481328" y="2864970"/>
            <a:ext cx="2331720" cy="1250973"/>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3" name="Rectangle 12">
            <a:extLst>
              <a:ext uri="{FF2B5EF4-FFF2-40B4-BE49-F238E27FC236}">
                <a16:creationId xmlns:a16="http://schemas.microsoft.com/office/drawing/2014/main" id="{C4332387-DFCF-4A09-9093-B2BA4EDF1044}"/>
              </a:ext>
            </a:extLst>
          </p:cNvPr>
          <p:cNvSpPr/>
          <p:nvPr/>
        </p:nvSpPr>
        <p:spPr>
          <a:xfrm>
            <a:off x="1481328" y="4628619"/>
            <a:ext cx="2331720" cy="1250973"/>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4" name="Rectangle 13">
            <a:extLst>
              <a:ext uri="{FF2B5EF4-FFF2-40B4-BE49-F238E27FC236}">
                <a16:creationId xmlns:a16="http://schemas.microsoft.com/office/drawing/2014/main" id="{E9D9A950-6AF3-4A88-9713-EA2B99EC491D}"/>
              </a:ext>
            </a:extLst>
          </p:cNvPr>
          <p:cNvSpPr/>
          <p:nvPr/>
        </p:nvSpPr>
        <p:spPr>
          <a:xfrm>
            <a:off x="5601843" y="1115303"/>
            <a:ext cx="2331720" cy="125097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5" name="Rectangle 14">
            <a:extLst>
              <a:ext uri="{FF2B5EF4-FFF2-40B4-BE49-F238E27FC236}">
                <a16:creationId xmlns:a16="http://schemas.microsoft.com/office/drawing/2014/main" id="{E6C44CA2-31F2-4103-9CD0-916AA95E210B}"/>
              </a:ext>
            </a:extLst>
          </p:cNvPr>
          <p:cNvSpPr/>
          <p:nvPr/>
        </p:nvSpPr>
        <p:spPr>
          <a:xfrm>
            <a:off x="5601843" y="2878952"/>
            <a:ext cx="2331720" cy="1250973"/>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6" name="Rectangle 15">
            <a:extLst>
              <a:ext uri="{FF2B5EF4-FFF2-40B4-BE49-F238E27FC236}">
                <a16:creationId xmlns:a16="http://schemas.microsoft.com/office/drawing/2014/main" id="{E2DF6623-BF90-4FDD-A181-0FAB1C091F56}"/>
              </a:ext>
            </a:extLst>
          </p:cNvPr>
          <p:cNvSpPr/>
          <p:nvPr/>
        </p:nvSpPr>
        <p:spPr>
          <a:xfrm>
            <a:off x="5601843" y="4642601"/>
            <a:ext cx="2331720" cy="1250973"/>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0" name="Titre 1">
            <a:extLst>
              <a:ext uri="{FF2B5EF4-FFF2-40B4-BE49-F238E27FC236}">
                <a16:creationId xmlns:a16="http://schemas.microsoft.com/office/drawing/2014/main" id="{441F0E53-021B-4BA0-84F6-E1A08955E64F}"/>
              </a:ext>
            </a:extLst>
          </p:cNvPr>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200" b="1">
                <a:solidFill>
                  <a:schemeClr val="bg1"/>
                </a:solidFill>
                <a:latin typeface="Calibri" pitchFamily="34" charset="0"/>
                <a:ea typeface="+mj-ea"/>
                <a:cs typeface="+mj-cs"/>
              </a:defRPr>
            </a:lvl1pPr>
            <a:lvl2pPr algn="ctr" rtl="0" eaLnBrk="0" fontAlgn="base" hangingPunct="0">
              <a:spcBef>
                <a:spcPct val="0"/>
              </a:spcBef>
              <a:spcAft>
                <a:spcPct val="0"/>
              </a:spcAft>
              <a:defRPr sz="2200" b="1">
                <a:solidFill>
                  <a:schemeClr val="bg1"/>
                </a:solidFill>
                <a:latin typeface="Calibri" pitchFamily="34" charset="0"/>
              </a:defRPr>
            </a:lvl2pPr>
            <a:lvl3pPr algn="ctr" rtl="0" eaLnBrk="0" fontAlgn="base" hangingPunct="0">
              <a:spcBef>
                <a:spcPct val="0"/>
              </a:spcBef>
              <a:spcAft>
                <a:spcPct val="0"/>
              </a:spcAft>
              <a:defRPr sz="2200" b="1">
                <a:solidFill>
                  <a:schemeClr val="bg1"/>
                </a:solidFill>
                <a:latin typeface="Calibri" pitchFamily="34" charset="0"/>
              </a:defRPr>
            </a:lvl3pPr>
            <a:lvl4pPr algn="ctr" rtl="0" eaLnBrk="0" fontAlgn="base" hangingPunct="0">
              <a:spcBef>
                <a:spcPct val="0"/>
              </a:spcBef>
              <a:spcAft>
                <a:spcPct val="0"/>
              </a:spcAft>
              <a:defRPr sz="2200" b="1">
                <a:solidFill>
                  <a:schemeClr val="bg1"/>
                </a:solidFill>
                <a:latin typeface="Calibri" pitchFamily="34" charset="0"/>
              </a:defRPr>
            </a:lvl4pPr>
            <a:lvl5pPr algn="ctr" rtl="0" eaLnBrk="0" fontAlgn="base" hangingPunct="0">
              <a:spcBef>
                <a:spcPct val="0"/>
              </a:spcBef>
              <a:spcAft>
                <a:spcPct val="0"/>
              </a:spcAft>
              <a:defRPr sz="2200" b="1">
                <a:solidFill>
                  <a:schemeClr val="bg1"/>
                </a:solidFill>
                <a:latin typeface="Calibri" pitchFamily="34" charset="0"/>
              </a:defRPr>
            </a:lvl5pPr>
            <a:lvl6pPr marL="457200" algn="ctr" rtl="0" fontAlgn="base">
              <a:spcBef>
                <a:spcPct val="0"/>
              </a:spcBef>
              <a:spcAft>
                <a:spcPct val="0"/>
              </a:spcAft>
              <a:defRPr sz="2200">
                <a:solidFill>
                  <a:schemeClr val="tx2"/>
                </a:solidFill>
                <a:latin typeface="Comic Sans MS" pitchFamily="66" charset="0"/>
              </a:defRPr>
            </a:lvl6pPr>
            <a:lvl7pPr marL="914400" algn="ctr" rtl="0" fontAlgn="base">
              <a:spcBef>
                <a:spcPct val="0"/>
              </a:spcBef>
              <a:spcAft>
                <a:spcPct val="0"/>
              </a:spcAft>
              <a:defRPr sz="2200">
                <a:solidFill>
                  <a:schemeClr val="tx2"/>
                </a:solidFill>
                <a:latin typeface="Comic Sans MS" pitchFamily="66" charset="0"/>
              </a:defRPr>
            </a:lvl7pPr>
            <a:lvl8pPr marL="1371600" algn="ctr" rtl="0" fontAlgn="base">
              <a:spcBef>
                <a:spcPct val="0"/>
              </a:spcBef>
              <a:spcAft>
                <a:spcPct val="0"/>
              </a:spcAft>
              <a:defRPr sz="2200">
                <a:solidFill>
                  <a:schemeClr val="tx2"/>
                </a:solidFill>
                <a:latin typeface="Comic Sans MS" pitchFamily="66" charset="0"/>
              </a:defRPr>
            </a:lvl8pPr>
            <a:lvl9pPr marL="1828800" algn="ctr" rtl="0" fontAlgn="base">
              <a:spcBef>
                <a:spcPct val="0"/>
              </a:spcBef>
              <a:spcAft>
                <a:spcPct val="0"/>
              </a:spcAft>
              <a:defRPr sz="2200">
                <a:solidFill>
                  <a:schemeClr val="tx2"/>
                </a:solidFill>
                <a:latin typeface="Comic Sans MS" pitchFamily="66" charset="0"/>
              </a:defRPr>
            </a:lvl9pPr>
          </a:lstStyle>
          <a:p>
            <a:r>
              <a:rPr lang="fr-FR" kern="0" dirty="0"/>
              <a:t>COULEURS DE TEST</a:t>
            </a:r>
          </a:p>
        </p:txBody>
      </p:sp>
      <p:pic>
        <p:nvPicPr>
          <p:cNvPr id="17" name="Image 16">
            <a:hlinkClick r:id="rId2" action="ppaction://hlinksldjump"/>
            <a:extLst>
              <a:ext uri="{FF2B5EF4-FFF2-40B4-BE49-F238E27FC236}">
                <a16:creationId xmlns:a16="http://schemas.microsoft.com/office/drawing/2014/main" id="{2105E52E-4316-4029-AC46-898C8749666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
        <p:nvSpPr>
          <p:cNvPr id="18" name="Espace réservé du numéro de diapositive 2">
            <a:extLst>
              <a:ext uri="{FF2B5EF4-FFF2-40B4-BE49-F238E27FC236}">
                <a16:creationId xmlns:a16="http://schemas.microsoft.com/office/drawing/2014/main" id="{388A1B08-81D6-4713-81C8-545F712F1D80}"/>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331</a:t>
            </a:fld>
            <a:endParaRPr lang="fr-FR" dirty="0"/>
          </a:p>
        </p:txBody>
      </p:sp>
    </p:spTree>
    <p:extLst>
      <p:ext uri="{BB962C8B-B14F-4D97-AF65-F5344CB8AC3E}">
        <p14:creationId xmlns:p14="http://schemas.microsoft.com/office/powerpoint/2010/main" val="5144322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3549DE-25B3-4105-AA63-C613D69FD6B1}"/>
              </a:ext>
            </a:extLst>
          </p:cNvPr>
          <p:cNvSpPr>
            <a:spLocks noGrp="1"/>
          </p:cNvSpPr>
          <p:nvPr>
            <p:ph type="title"/>
          </p:nvPr>
        </p:nvSpPr>
        <p:spPr/>
        <p:txBody>
          <a:bodyPr/>
          <a:lstStyle/>
          <a:p>
            <a:endParaRPr lang="fr-FR" dirty="0"/>
          </a:p>
        </p:txBody>
      </p:sp>
      <p:pic>
        <p:nvPicPr>
          <p:cNvPr id="5" name="Espace réservé du contenu 4">
            <a:extLst>
              <a:ext uri="{FF2B5EF4-FFF2-40B4-BE49-F238E27FC236}">
                <a16:creationId xmlns:a16="http://schemas.microsoft.com/office/drawing/2014/main" id="{99E2C697-4E97-4958-AB39-01AC526D1ABB}"/>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52528" y="706583"/>
            <a:ext cx="8863868" cy="5523982"/>
          </a:xfrm>
        </p:spPr>
      </p:pic>
      <p:pic>
        <p:nvPicPr>
          <p:cNvPr id="4" name="Image 3">
            <a:hlinkClick r:id="rId3" action="ppaction://hlinksldjump"/>
            <a:extLst>
              <a:ext uri="{FF2B5EF4-FFF2-40B4-BE49-F238E27FC236}">
                <a16:creationId xmlns:a16="http://schemas.microsoft.com/office/drawing/2014/main" id="{9B08EEC4-4880-4F31-9DA6-1959AD56727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
        <p:nvSpPr>
          <p:cNvPr id="6" name="Espace réservé du numéro de diapositive 2">
            <a:extLst>
              <a:ext uri="{FF2B5EF4-FFF2-40B4-BE49-F238E27FC236}">
                <a16:creationId xmlns:a16="http://schemas.microsoft.com/office/drawing/2014/main" id="{16F31662-FD6D-450C-9BC8-1B3458E1E932}"/>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332</a:t>
            </a:fld>
            <a:endParaRPr lang="fr-FR" dirty="0"/>
          </a:p>
        </p:txBody>
      </p:sp>
    </p:spTree>
    <p:extLst>
      <p:ext uri="{BB962C8B-B14F-4D97-AF65-F5344CB8AC3E}">
        <p14:creationId xmlns:p14="http://schemas.microsoft.com/office/powerpoint/2010/main" val="150173173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2438129"/>
            <a:ext cx="7772400" cy="1470025"/>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ARDUINO ET NODE-RED</a:t>
            </a:r>
          </a:p>
        </p:txBody>
      </p:sp>
      <p:sp>
        <p:nvSpPr>
          <p:cNvPr id="4" name="Sous-titre 3">
            <a:extLst>
              <a:ext uri="{FF2B5EF4-FFF2-40B4-BE49-F238E27FC236}">
                <a16:creationId xmlns:a16="http://schemas.microsoft.com/office/drawing/2014/main" id="{4BA59EFC-F74B-4184-96EA-D6765A90874C}"/>
              </a:ext>
            </a:extLst>
          </p:cNvPr>
          <p:cNvSpPr>
            <a:spLocks noGrp="1"/>
          </p:cNvSpPr>
          <p:nvPr>
            <p:ph type="subTitle" idx="1"/>
          </p:nvPr>
        </p:nvSpPr>
        <p:spPr/>
        <p:txBody>
          <a:bodyPr/>
          <a:lstStyle/>
          <a:p>
            <a:endParaRPr lang="fr-F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333</a:t>
            </a:fld>
            <a:endParaRPr lang="fr-FR" dirty="0"/>
          </a:p>
        </p:txBody>
      </p:sp>
      <p:pic>
        <p:nvPicPr>
          <p:cNvPr id="5" name="Image 4">
            <a:hlinkClick r:id="rId2" action="ppaction://hlinksldjump"/>
            <a:extLst>
              <a:ext uri="{FF2B5EF4-FFF2-40B4-BE49-F238E27FC236}">
                <a16:creationId xmlns:a16="http://schemas.microsoft.com/office/drawing/2014/main" id="{88B52B27-CFFF-4B4D-B425-5DB4235C9E6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63806710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6CCDF9-6262-4B43-92AF-2C6A442984CB}"/>
              </a:ext>
            </a:extLst>
          </p:cNvPr>
          <p:cNvSpPr>
            <a:spLocks noGrp="1"/>
          </p:cNvSpPr>
          <p:nvPr>
            <p:ph type="title"/>
          </p:nvPr>
        </p:nvSpPr>
        <p:spPr/>
        <p:txBody>
          <a:bodyPr/>
          <a:lstStyle/>
          <a:p>
            <a:r>
              <a:rPr lang="fr-FR" sz="2400" dirty="0" err="1">
                <a:latin typeface="Open Sans,Bold"/>
              </a:rPr>
              <a:t>What’s</a:t>
            </a:r>
            <a:r>
              <a:rPr lang="fr-FR" sz="2400" dirty="0">
                <a:latin typeface="Open Sans,Bold"/>
              </a:rPr>
              <a:t> Node-RED?</a:t>
            </a:r>
            <a:endParaRPr lang="fr-FR" dirty="0"/>
          </a:p>
        </p:txBody>
      </p:sp>
      <p:sp>
        <p:nvSpPr>
          <p:cNvPr id="3" name="Espace réservé du numéro de diapositive 2">
            <a:extLst>
              <a:ext uri="{FF2B5EF4-FFF2-40B4-BE49-F238E27FC236}">
                <a16:creationId xmlns:a16="http://schemas.microsoft.com/office/drawing/2014/main" id="{BCF870D6-2EAE-4096-A1D5-2BF011EB8D99}"/>
              </a:ext>
            </a:extLst>
          </p:cNvPr>
          <p:cNvSpPr>
            <a:spLocks noGrp="1"/>
          </p:cNvSpPr>
          <p:nvPr>
            <p:ph type="sldNum" sz="quarter" idx="12"/>
          </p:nvPr>
        </p:nvSpPr>
        <p:spPr/>
        <p:txBody>
          <a:bodyPr/>
          <a:lstStyle/>
          <a:p>
            <a:pPr>
              <a:defRPr/>
            </a:pPr>
            <a:fld id="{E652A8FB-8C76-45BB-8D82-93F8E151003C}" type="slidenum">
              <a:rPr lang="fr-FR" smtClean="0"/>
              <a:pPr>
                <a:defRPr/>
              </a:pPr>
              <a:t>334</a:t>
            </a:fld>
            <a:endParaRPr lang="fr-FR"/>
          </a:p>
        </p:txBody>
      </p:sp>
      <p:pic>
        <p:nvPicPr>
          <p:cNvPr id="4" name="Image 3">
            <a:extLst>
              <a:ext uri="{FF2B5EF4-FFF2-40B4-BE49-F238E27FC236}">
                <a16:creationId xmlns:a16="http://schemas.microsoft.com/office/drawing/2014/main" id="{B27BBD92-27D3-401C-876E-9583E738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200" y="512508"/>
            <a:ext cx="1794000" cy="1702400"/>
          </a:xfrm>
          <a:prstGeom prst="rect">
            <a:avLst/>
          </a:prstGeom>
        </p:spPr>
      </p:pic>
      <p:sp>
        <p:nvSpPr>
          <p:cNvPr id="5" name="Rectangle 4">
            <a:extLst>
              <a:ext uri="{FF2B5EF4-FFF2-40B4-BE49-F238E27FC236}">
                <a16:creationId xmlns:a16="http://schemas.microsoft.com/office/drawing/2014/main" id="{A4220D68-CD20-4C4D-8D3F-0E48C57BD0EF}"/>
              </a:ext>
            </a:extLst>
          </p:cNvPr>
          <p:cNvSpPr/>
          <p:nvPr/>
        </p:nvSpPr>
        <p:spPr>
          <a:xfrm>
            <a:off x="116342" y="614836"/>
            <a:ext cx="6894058" cy="1384995"/>
          </a:xfrm>
          <a:prstGeom prst="rect">
            <a:avLst/>
          </a:prstGeom>
        </p:spPr>
        <p:txBody>
          <a:bodyPr wrap="square">
            <a:spAutoFit/>
          </a:bodyPr>
          <a:lstStyle/>
          <a:p>
            <a:r>
              <a:rPr lang="en-US" dirty="0">
                <a:solidFill>
                  <a:srgbClr val="0000FF"/>
                </a:solidFill>
                <a:latin typeface="Open Sans"/>
              </a:rPr>
              <a:t>Node-RED </a:t>
            </a:r>
            <a:r>
              <a:rPr lang="en-US" dirty="0">
                <a:solidFill>
                  <a:srgbClr val="000000"/>
                </a:solidFill>
                <a:latin typeface="Open Sans"/>
              </a:rPr>
              <a:t>is a powerful open source visual wiring tool for building Internet of</a:t>
            </a:r>
          </a:p>
          <a:p>
            <a:r>
              <a:rPr lang="fr-FR" dirty="0" err="1">
                <a:solidFill>
                  <a:srgbClr val="000000"/>
                </a:solidFill>
                <a:latin typeface="Open Sans"/>
              </a:rPr>
              <a:t>Things</a:t>
            </a:r>
            <a:r>
              <a:rPr lang="fr-FR" dirty="0">
                <a:solidFill>
                  <a:srgbClr val="000000"/>
                </a:solidFill>
                <a:latin typeface="Open Sans"/>
              </a:rPr>
              <a:t> (IoT) applications.</a:t>
            </a:r>
          </a:p>
          <a:p>
            <a:endParaRPr lang="en-US" dirty="0">
              <a:solidFill>
                <a:srgbClr val="000000"/>
              </a:solidFill>
              <a:latin typeface="Open Sans"/>
            </a:endParaRPr>
          </a:p>
          <a:p>
            <a:r>
              <a:rPr lang="en-US" dirty="0">
                <a:solidFill>
                  <a:srgbClr val="000000"/>
                </a:solidFill>
                <a:latin typeface="Open Sans"/>
              </a:rPr>
              <a:t>Node-RED uses visual programming that allows you to connect </a:t>
            </a:r>
            <a:r>
              <a:rPr lang="en-US" b="1" dirty="0">
                <a:solidFill>
                  <a:srgbClr val="000000"/>
                </a:solidFill>
                <a:latin typeface="Open Sans"/>
              </a:rPr>
              <a:t>code blocks</a:t>
            </a:r>
            <a:r>
              <a:rPr lang="en-US" dirty="0">
                <a:solidFill>
                  <a:srgbClr val="000000"/>
                </a:solidFill>
                <a:latin typeface="Open Sans"/>
              </a:rPr>
              <a:t>,</a:t>
            </a:r>
          </a:p>
          <a:p>
            <a:r>
              <a:rPr lang="en-US" b="1" dirty="0">
                <a:solidFill>
                  <a:srgbClr val="000000"/>
                </a:solidFill>
                <a:latin typeface="Open Sans"/>
              </a:rPr>
              <a:t>known as nodes</a:t>
            </a:r>
            <a:r>
              <a:rPr lang="en-US" dirty="0">
                <a:solidFill>
                  <a:srgbClr val="000000"/>
                </a:solidFill>
                <a:latin typeface="Open Sans"/>
              </a:rPr>
              <a:t>, together to perform a task. </a:t>
            </a:r>
          </a:p>
          <a:p>
            <a:r>
              <a:rPr lang="en-US" b="1" dirty="0">
                <a:solidFill>
                  <a:srgbClr val="000000"/>
                </a:solidFill>
                <a:latin typeface="Open Sans"/>
              </a:rPr>
              <a:t>The nodes when wired together are </a:t>
            </a:r>
            <a:r>
              <a:rPr lang="fr-FR" b="1" dirty="0" err="1">
                <a:solidFill>
                  <a:srgbClr val="000000"/>
                </a:solidFill>
                <a:latin typeface="Open Sans"/>
              </a:rPr>
              <a:t>called</a:t>
            </a:r>
            <a:r>
              <a:rPr lang="fr-FR" b="1" dirty="0">
                <a:solidFill>
                  <a:srgbClr val="000000"/>
                </a:solidFill>
                <a:latin typeface="Open Sans"/>
              </a:rPr>
              <a:t> flows.</a:t>
            </a:r>
            <a:endParaRPr lang="fr-FR" b="1" dirty="0"/>
          </a:p>
        </p:txBody>
      </p:sp>
      <p:pic>
        <p:nvPicPr>
          <p:cNvPr id="7" name="Image 6">
            <a:extLst>
              <a:ext uri="{FF2B5EF4-FFF2-40B4-BE49-F238E27FC236}">
                <a16:creationId xmlns:a16="http://schemas.microsoft.com/office/drawing/2014/main" id="{A9FCDBEE-BA24-40B6-966B-8576BFD81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428623"/>
            <a:ext cx="7086600" cy="3838450"/>
          </a:xfrm>
          <a:prstGeom prst="rect">
            <a:avLst/>
          </a:prstGeom>
        </p:spPr>
      </p:pic>
      <p:sp>
        <p:nvSpPr>
          <p:cNvPr id="8" name="Rectangle 7">
            <a:extLst>
              <a:ext uri="{FF2B5EF4-FFF2-40B4-BE49-F238E27FC236}">
                <a16:creationId xmlns:a16="http://schemas.microsoft.com/office/drawing/2014/main" id="{01095192-5573-427F-ABED-71C9806AE2AE}"/>
              </a:ext>
            </a:extLst>
          </p:cNvPr>
          <p:cNvSpPr/>
          <p:nvPr/>
        </p:nvSpPr>
        <p:spPr>
          <a:xfrm>
            <a:off x="116342" y="2362689"/>
            <a:ext cx="1932077" cy="3970318"/>
          </a:xfrm>
          <a:prstGeom prst="rect">
            <a:avLst/>
          </a:prstGeom>
        </p:spPr>
        <p:txBody>
          <a:bodyPr wrap="square">
            <a:spAutoFit/>
          </a:bodyPr>
          <a:lstStyle/>
          <a:p>
            <a:pPr algn="just"/>
            <a:r>
              <a:rPr lang="en-US" dirty="0">
                <a:solidFill>
                  <a:srgbClr val="000000"/>
                </a:solidFill>
                <a:latin typeface="Open Sans"/>
              </a:rPr>
              <a:t>On the left-side, you can see a list with a bunch of blocks. </a:t>
            </a:r>
          </a:p>
          <a:p>
            <a:pPr algn="just"/>
            <a:endParaRPr lang="en-US" dirty="0">
              <a:solidFill>
                <a:srgbClr val="000000"/>
              </a:solidFill>
              <a:latin typeface="Open Sans"/>
            </a:endParaRPr>
          </a:p>
          <a:p>
            <a:pPr algn="just"/>
            <a:r>
              <a:rPr lang="en-US" b="1" dirty="0">
                <a:solidFill>
                  <a:srgbClr val="C00000"/>
                </a:solidFill>
                <a:latin typeface="Open Sans"/>
              </a:rPr>
              <a:t>These blocks are called nodes </a:t>
            </a:r>
            <a:r>
              <a:rPr lang="en-US" dirty="0">
                <a:solidFill>
                  <a:srgbClr val="000000"/>
                </a:solidFill>
                <a:latin typeface="Open Sans"/>
              </a:rPr>
              <a:t>and they are grouped by their functionality. </a:t>
            </a:r>
          </a:p>
          <a:p>
            <a:pPr algn="just"/>
            <a:endParaRPr lang="en-US" dirty="0">
              <a:solidFill>
                <a:srgbClr val="000000"/>
              </a:solidFill>
              <a:latin typeface="Open Sans"/>
            </a:endParaRPr>
          </a:p>
          <a:p>
            <a:pPr algn="just"/>
            <a:r>
              <a:rPr lang="en-US" dirty="0">
                <a:solidFill>
                  <a:srgbClr val="000000"/>
                </a:solidFill>
                <a:latin typeface="Open Sans"/>
              </a:rPr>
              <a:t>If you select </a:t>
            </a:r>
            <a:r>
              <a:rPr lang="en-US" b="1" dirty="0">
                <a:solidFill>
                  <a:srgbClr val="C00000"/>
                </a:solidFill>
                <a:latin typeface="Open Sans"/>
              </a:rPr>
              <a:t>a node, you can see how it works in the info tab</a:t>
            </a:r>
            <a:r>
              <a:rPr lang="en-US" dirty="0">
                <a:solidFill>
                  <a:srgbClr val="000000"/>
                </a:solidFill>
                <a:latin typeface="Open Sans"/>
              </a:rPr>
              <a:t>.</a:t>
            </a:r>
          </a:p>
          <a:p>
            <a:pPr algn="just"/>
            <a:endParaRPr lang="en-US" dirty="0">
              <a:solidFill>
                <a:srgbClr val="000000"/>
              </a:solidFill>
              <a:latin typeface="Open Sans"/>
            </a:endParaRPr>
          </a:p>
          <a:p>
            <a:pPr algn="just"/>
            <a:r>
              <a:rPr lang="en-US" b="1" dirty="0">
                <a:solidFill>
                  <a:srgbClr val="C00000"/>
                </a:solidFill>
                <a:latin typeface="Open Sans"/>
              </a:rPr>
              <a:t>In the center, you have the Flow. </a:t>
            </a:r>
          </a:p>
          <a:p>
            <a:pPr algn="just"/>
            <a:r>
              <a:rPr lang="en-US" b="1" dirty="0">
                <a:solidFill>
                  <a:srgbClr val="C00000"/>
                </a:solidFill>
                <a:latin typeface="Open Sans"/>
              </a:rPr>
              <a:t>The Flow is where you place the nodes.</a:t>
            </a:r>
            <a:endParaRPr lang="fr-FR" b="1" dirty="0">
              <a:solidFill>
                <a:srgbClr val="C00000"/>
              </a:solidFill>
            </a:endParaRPr>
          </a:p>
        </p:txBody>
      </p:sp>
      <p:pic>
        <p:nvPicPr>
          <p:cNvPr id="9" name="Image 8">
            <a:extLst>
              <a:ext uri="{FF2B5EF4-FFF2-40B4-BE49-F238E27FC236}">
                <a16:creationId xmlns:a16="http://schemas.microsoft.com/office/drawing/2014/main" id="{73198965-848D-4B73-88DC-6A36A61295D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699" t="30375" r="12197" b="27209"/>
          <a:stretch/>
        </p:blipFill>
        <p:spPr>
          <a:xfrm>
            <a:off x="3851920" y="3602863"/>
            <a:ext cx="2372040" cy="1877866"/>
          </a:xfrm>
          <a:prstGeom prst="rect">
            <a:avLst/>
          </a:prstGeom>
        </p:spPr>
      </p:pic>
      <p:pic>
        <p:nvPicPr>
          <p:cNvPr id="10" name="Image 9">
            <a:hlinkClick r:id="rId5" action="ppaction://hlinksldjump"/>
            <a:extLst>
              <a:ext uri="{FF2B5EF4-FFF2-40B4-BE49-F238E27FC236}">
                <a16:creationId xmlns:a16="http://schemas.microsoft.com/office/drawing/2014/main" id="{5DC39A1C-AF5B-4073-B5D9-C1E21950DC2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3801314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6D317C-C8EA-46DC-8FF5-FD9F555E6DB7}"/>
              </a:ext>
            </a:extLst>
          </p:cNvPr>
          <p:cNvSpPr>
            <a:spLocks noGrp="1"/>
          </p:cNvSpPr>
          <p:nvPr>
            <p:ph type="title"/>
          </p:nvPr>
        </p:nvSpPr>
        <p:spPr/>
        <p:txBody>
          <a:bodyPr/>
          <a:lstStyle/>
          <a:p>
            <a:r>
              <a:rPr lang="en-US" sz="2400" dirty="0">
                <a:latin typeface="Open Sans,Bold"/>
              </a:rPr>
              <a:t>Why Node-RED is a great solution?</a:t>
            </a:r>
            <a:endParaRPr lang="fr-FR" dirty="0"/>
          </a:p>
        </p:txBody>
      </p:sp>
      <p:sp>
        <p:nvSpPr>
          <p:cNvPr id="3" name="Espace réservé du numéro de diapositive 2">
            <a:extLst>
              <a:ext uri="{FF2B5EF4-FFF2-40B4-BE49-F238E27FC236}">
                <a16:creationId xmlns:a16="http://schemas.microsoft.com/office/drawing/2014/main" id="{EFB55947-5A2C-4823-A787-6ED20649EC8F}"/>
              </a:ext>
            </a:extLst>
          </p:cNvPr>
          <p:cNvSpPr>
            <a:spLocks noGrp="1"/>
          </p:cNvSpPr>
          <p:nvPr>
            <p:ph type="sldNum" sz="quarter" idx="12"/>
          </p:nvPr>
        </p:nvSpPr>
        <p:spPr/>
        <p:txBody>
          <a:bodyPr/>
          <a:lstStyle/>
          <a:p>
            <a:pPr>
              <a:defRPr/>
            </a:pPr>
            <a:fld id="{E652A8FB-8C76-45BB-8D82-93F8E151003C}" type="slidenum">
              <a:rPr lang="fr-FR" smtClean="0"/>
              <a:pPr>
                <a:defRPr/>
              </a:pPr>
              <a:t>335</a:t>
            </a:fld>
            <a:endParaRPr lang="fr-FR"/>
          </a:p>
        </p:txBody>
      </p:sp>
      <p:sp>
        <p:nvSpPr>
          <p:cNvPr id="4" name="Rectangle 3">
            <a:extLst>
              <a:ext uri="{FF2B5EF4-FFF2-40B4-BE49-F238E27FC236}">
                <a16:creationId xmlns:a16="http://schemas.microsoft.com/office/drawing/2014/main" id="{06B0013C-560A-48E8-AC5E-FF476DB8F7CB}"/>
              </a:ext>
            </a:extLst>
          </p:cNvPr>
          <p:cNvSpPr/>
          <p:nvPr/>
        </p:nvSpPr>
        <p:spPr>
          <a:xfrm>
            <a:off x="107504" y="443568"/>
            <a:ext cx="8352928" cy="5909310"/>
          </a:xfrm>
          <a:prstGeom prst="rect">
            <a:avLst/>
          </a:prstGeom>
        </p:spPr>
        <p:txBody>
          <a:bodyPr wrap="square">
            <a:spAutoFit/>
          </a:bodyPr>
          <a:lstStyle/>
          <a:p>
            <a:r>
              <a:rPr lang="en-US" sz="1800" b="1" dirty="0">
                <a:solidFill>
                  <a:srgbClr val="376D9C"/>
                </a:solidFill>
                <a:latin typeface="Open Sans,Bold"/>
              </a:rPr>
              <a:t>Why Node-RED is a great solution?</a:t>
            </a:r>
          </a:p>
          <a:p>
            <a:endParaRPr lang="en-US" sz="1800" dirty="0">
              <a:solidFill>
                <a:srgbClr val="000000"/>
              </a:solidFill>
              <a:latin typeface="Symbol" panose="05050102010706020507" pitchFamily="18" charset="2"/>
            </a:endParaRPr>
          </a:p>
          <a:p>
            <a:r>
              <a:rPr lang="en-US" sz="1800" dirty="0">
                <a:solidFill>
                  <a:srgbClr val="000000"/>
                </a:solidFill>
                <a:latin typeface="Symbol" panose="05050102010706020507" pitchFamily="18" charset="2"/>
              </a:rPr>
              <a:t>     </a:t>
            </a:r>
            <a:r>
              <a:rPr lang="en-US" sz="1800" dirty="0">
                <a:solidFill>
                  <a:srgbClr val="000000"/>
                </a:solidFill>
                <a:latin typeface="Open Sans"/>
              </a:rPr>
              <a:t>Node-RED is open source and developed by IBM and runs perfectly with the </a:t>
            </a:r>
            <a:r>
              <a:rPr lang="fr-FR" sz="1800" dirty="0">
                <a:solidFill>
                  <a:srgbClr val="000000"/>
                </a:solidFill>
                <a:latin typeface="Open Sans"/>
              </a:rPr>
              <a:t>Raspberry Pi.</a:t>
            </a:r>
          </a:p>
          <a:p>
            <a:pPr marL="285750" indent="-285750">
              <a:buFont typeface="Symbol" panose="05050102010706020507" pitchFamily="18" charset="2"/>
              <a:buChar char="·"/>
            </a:pPr>
            <a:r>
              <a:rPr lang="en-US" sz="1800" dirty="0">
                <a:solidFill>
                  <a:srgbClr val="000000"/>
                </a:solidFill>
                <a:latin typeface="Open Sans"/>
              </a:rPr>
              <a:t>Node-RED allows you to prototype a complex home automation system quickly, giving you more time to spend on designing and making cool stuff.</a:t>
            </a:r>
          </a:p>
          <a:p>
            <a:pPr marL="285750" indent="-285750">
              <a:buFont typeface="Symbol" panose="05050102010706020507" pitchFamily="18" charset="2"/>
              <a:buChar char="·"/>
            </a:pPr>
            <a:endParaRPr lang="en-US" sz="1800" dirty="0">
              <a:solidFill>
                <a:srgbClr val="000000"/>
              </a:solidFill>
              <a:latin typeface="Open Sans"/>
            </a:endParaRPr>
          </a:p>
          <a:p>
            <a:r>
              <a:rPr lang="en-US" sz="1800" b="1" dirty="0">
                <a:solidFill>
                  <a:srgbClr val="376D9C"/>
                </a:solidFill>
                <a:latin typeface="Open Sans,Bold"/>
              </a:rPr>
              <a:t>What can you do with Node-RED?</a:t>
            </a:r>
          </a:p>
          <a:p>
            <a:r>
              <a:rPr lang="en-US" sz="1800" dirty="0">
                <a:solidFill>
                  <a:srgbClr val="000000"/>
                </a:solidFill>
                <a:latin typeface="Open Sans"/>
              </a:rPr>
              <a:t>Node-RED makes it easy to:</a:t>
            </a:r>
          </a:p>
          <a:p>
            <a:r>
              <a:rPr lang="en-US" sz="1800" dirty="0">
                <a:solidFill>
                  <a:srgbClr val="000000"/>
                </a:solidFill>
                <a:latin typeface="Symbol" panose="05050102010706020507" pitchFamily="18" charset="2"/>
              </a:rPr>
              <a:t> </a:t>
            </a:r>
            <a:r>
              <a:rPr lang="en-US" sz="1800" dirty="0">
                <a:solidFill>
                  <a:srgbClr val="000000"/>
                </a:solidFill>
                <a:latin typeface="Open Sans"/>
              </a:rPr>
              <a:t>Access your Raspberry Pi GPIOs;</a:t>
            </a:r>
          </a:p>
          <a:p>
            <a:r>
              <a:rPr lang="en-US" sz="1800" dirty="0">
                <a:solidFill>
                  <a:srgbClr val="000000"/>
                </a:solidFill>
                <a:latin typeface="Symbol" panose="05050102010706020507" pitchFamily="18" charset="2"/>
              </a:rPr>
              <a:t> </a:t>
            </a:r>
            <a:r>
              <a:rPr lang="en-US" sz="1800" dirty="0">
                <a:solidFill>
                  <a:srgbClr val="000000"/>
                </a:solidFill>
                <a:latin typeface="Open Sans"/>
              </a:rPr>
              <a:t>Establish an MQTT connection with other boards (ESP32, ESP8266, Arduino,</a:t>
            </a:r>
          </a:p>
          <a:p>
            <a:r>
              <a:rPr lang="fr-FR" sz="1800" dirty="0">
                <a:solidFill>
                  <a:srgbClr val="000000"/>
                </a:solidFill>
                <a:latin typeface="Open Sans"/>
              </a:rPr>
              <a:t>etc.);</a:t>
            </a:r>
          </a:p>
          <a:p>
            <a:r>
              <a:rPr lang="en-US" sz="1800" dirty="0">
                <a:solidFill>
                  <a:srgbClr val="000000"/>
                </a:solidFill>
                <a:latin typeface="Symbol" panose="05050102010706020507" pitchFamily="18" charset="2"/>
              </a:rPr>
              <a:t> </a:t>
            </a:r>
            <a:r>
              <a:rPr lang="en-US" sz="1800" dirty="0">
                <a:solidFill>
                  <a:srgbClr val="000000"/>
                </a:solidFill>
                <a:latin typeface="Open Sans"/>
              </a:rPr>
              <a:t>Create a responsive graphical user interface for your projects with </a:t>
            </a:r>
            <a:r>
              <a:rPr lang="fr-FR" sz="1800" dirty="0">
                <a:solidFill>
                  <a:srgbClr val="000000"/>
                </a:solidFill>
                <a:latin typeface="Open Sans"/>
              </a:rPr>
              <a:t>Node-RED Dashboard;</a:t>
            </a:r>
          </a:p>
          <a:p>
            <a:r>
              <a:rPr lang="en-US" sz="1800" dirty="0">
                <a:solidFill>
                  <a:srgbClr val="000000"/>
                </a:solidFill>
                <a:latin typeface="Symbol" panose="05050102010706020507" pitchFamily="18" charset="2"/>
              </a:rPr>
              <a:t> </a:t>
            </a:r>
            <a:r>
              <a:rPr lang="en-US" sz="1800" dirty="0">
                <a:solidFill>
                  <a:srgbClr val="000000"/>
                </a:solidFill>
                <a:latin typeface="Open Sans"/>
              </a:rPr>
              <a:t>Communicate with third-party services (IFTTT.com, Adafruit.io, Thing Speak, </a:t>
            </a:r>
            <a:r>
              <a:rPr lang="fr-FR" sz="1800" dirty="0">
                <a:solidFill>
                  <a:srgbClr val="000000"/>
                </a:solidFill>
                <a:latin typeface="Open Sans"/>
              </a:rPr>
              <a:t>and </a:t>
            </a:r>
            <a:r>
              <a:rPr lang="fr-FR" sz="1800" dirty="0" err="1">
                <a:solidFill>
                  <a:srgbClr val="000000"/>
                </a:solidFill>
                <a:latin typeface="Open Sans"/>
              </a:rPr>
              <a:t>others</a:t>
            </a:r>
            <a:r>
              <a:rPr lang="fr-FR" sz="1800" dirty="0">
                <a:solidFill>
                  <a:srgbClr val="000000"/>
                </a:solidFill>
                <a:latin typeface="Open Sans"/>
              </a:rPr>
              <a:t>);</a:t>
            </a:r>
          </a:p>
          <a:p>
            <a:r>
              <a:rPr lang="en-US" sz="1800" dirty="0">
                <a:solidFill>
                  <a:srgbClr val="000000"/>
                </a:solidFill>
                <a:latin typeface="Symbol" panose="05050102010706020507" pitchFamily="18" charset="2"/>
              </a:rPr>
              <a:t> </a:t>
            </a:r>
            <a:r>
              <a:rPr lang="en-US" sz="1800" dirty="0">
                <a:solidFill>
                  <a:srgbClr val="000000"/>
                </a:solidFill>
                <a:latin typeface="Open Sans"/>
              </a:rPr>
              <a:t>Retrieve data from the web (weather forecast, stock prices, emails, </a:t>
            </a:r>
            <a:r>
              <a:rPr lang="en-US" sz="1800" dirty="0" err="1">
                <a:solidFill>
                  <a:srgbClr val="000000"/>
                </a:solidFill>
                <a:latin typeface="Open Sans"/>
              </a:rPr>
              <a:t>etc</a:t>
            </a:r>
            <a:r>
              <a:rPr lang="en-US" sz="1800" dirty="0">
                <a:solidFill>
                  <a:srgbClr val="000000"/>
                </a:solidFill>
                <a:latin typeface="Open Sans"/>
              </a:rPr>
              <a:t>…);</a:t>
            </a:r>
          </a:p>
          <a:p>
            <a:r>
              <a:rPr lang="fr-FR" sz="1800" dirty="0">
                <a:solidFill>
                  <a:srgbClr val="000000"/>
                </a:solidFill>
                <a:latin typeface="Symbol" panose="05050102010706020507" pitchFamily="18" charset="2"/>
              </a:rPr>
              <a:t> </a:t>
            </a:r>
            <a:r>
              <a:rPr lang="fr-FR" sz="1800" dirty="0" err="1">
                <a:solidFill>
                  <a:srgbClr val="000000"/>
                </a:solidFill>
                <a:latin typeface="Open Sans"/>
              </a:rPr>
              <a:t>Create</a:t>
            </a:r>
            <a:r>
              <a:rPr lang="fr-FR" sz="1800" dirty="0">
                <a:solidFill>
                  <a:srgbClr val="000000"/>
                </a:solidFill>
                <a:latin typeface="Open Sans"/>
              </a:rPr>
              <a:t> time </a:t>
            </a:r>
            <a:r>
              <a:rPr lang="fr-FR" sz="1800" dirty="0" err="1">
                <a:solidFill>
                  <a:srgbClr val="000000"/>
                </a:solidFill>
                <a:latin typeface="Open Sans"/>
              </a:rPr>
              <a:t>triggered</a:t>
            </a:r>
            <a:r>
              <a:rPr lang="fr-FR" sz="1800" dirty="0">
                <a:solidFill>
                  <a:srgbClr val="000000"/>
                </a:solidFill>
                <a:latin typeface="Open Sans"/>
              </a:rPr>
              <a:t> </a:t>
            </a:r>
            <a:r>
              <a:rPr lang="fr-FR" sz="1800" dirty="0" err="1">
                <a:solidFill>
                  <a:srgbClr val="000000"/>
                </a:solidFill>
                <a:latin typeface="Open Sans"/>
              </a:rPr>
              <a:t>events</a:t>
            </a:r>
            <a:r>
              <a:rPr lang="fr-FR" sz="1800" dirty="0">
                <a:solidFill>
                  <a:srgbClr val="000000"/>
                </a:solidFill>
                <a:latin typeface="Open Sans"/>
              </a:rPr>
              <a:t>;</a:t>
            </a:r>
          </a:p>
          <a:p>
            <a:r>
              <a:rPr lang="en-US" sz="1800" dirty="0">
                <a:solidFill>
                  <a:srgbClr val="000000"/>
                </a:solidFill>
                <a:latin typeface="Symbol" panose="05050102010706020507" pitchFamily="18" charset="2"/>
              </a:rPr>
              <a:t> </a:t>
            </a:r>
            <a:r>
              <a:rPr lang="en-US" sz="1800" dirty="0">
                <a:solidFill>
                  <a:srgbClr val="000000"/>
                </a:solidFill>
                <a:latin typeface="Open Sans"/>
              </a:rPr>
              <a:t>Store and retrieve data from a database;</a:t>
            </a:r>
          </a:p>
          <a:p>
            <a:r>
              <a:rPr lang="fr-FR" sz="1800" dirty="0">
                <a:solidFill>
                  <a:srgbClr val="000000"/>
                </a:solidFill>
                <a:latin typeface="Symbol" panose="05050102010706020507" pitchFamily="18" charset="2"/>
              </a:rPr>
              <a:t> </a:t>
            </a:r>
            <a:r>
              <a:rPr lang="fr-FR" sz="1800" dirty="0">
                <a:solidFill>
                  <a:srgbClr val="000000"/>
                </a:solidFill>
                <a:latin typeface="Open Sans"/>
              </a:rPr>
              <a:t>And </a:t>
            </a:r>
            <a:r>
              <a:rPr lang="fr-FR" sz="1800" dirty="0" err="1">
                <a:solidFill>
                  <a:srgbClr val="000000"/>
                </a:solidFill>
                <a:latin typeface="Open Sans"/>
              </a:rPr>
              <a:t>much</a:t>
            </a:r>
            <a:r>
              <a:rPr lang="fr-FR" sz="1800" dirty="0">
                <a:solidFill>
                  <a:srgbClr val="000000"/>
                </a:solidFill>
                <a:latin typeface="Open Sans"/>
              </a:rPr>
              <a:t> more…</a:t>
            </a:r>
            <a:endParaRPr lang="en-US" sz="1800" dirty="0">
              <a:solidFill>
                <a:srgbClr val="000000"/>
              </a:solidFill>
              <a:latin typeface="Open Sans"/>
            </a:endParaRPr>
          </a:p>
          <a:p>
            <a:r>
              <a:rPr lang="en-US" sz="1800" dirty="0">
                <a:solidFill>
                  <a:srgbClr val="000000"/>
                </a:solidFill>
                <a:latin typeface="Open Sans"/>
              </a:rPr>
              <a:t>Here’s a resource with some </a:t>
            </a:r>
            <a:r>
              <a:rPr lang="en-US" sz="1800" dirty="0">
                <a:solidFill>
                  <a:srgbClr val="0000FF"/>
                </a:solidFill>
                <a:latin typeface="Open Sans"/>
              </a:rPr>
              <a:t>flow examples </a:t>
            </a:r>
            <a:r>
              <a:rPr lang="en-US" sz="1800" dirty="0">
                <a:solidFill>
                  <a:srgbClr val="000000"/>
                </a:solidFill>
                <a:latin typeface="Open Sans"/>
              </a:rPr>
              <a:t>and nodes for Node-RED.</a:t>
            </a:r>
            <a:endParaRPr lang="fr-FR" sz="1800" dirty="0"/>
          </a:p>
        </p:txBody>
      </p:sp>
      <p:pic>
        <p:nvPicPr>
          <p:cNvPr id="5" name="Image 4">
            <a:hlinkClick r:id="rId2" action="ppaction://hlinksldjump"/>
            <a:extLst>
              <a:ext uri="{FF2B5EF4-FFF2-40B4-BE49-F238E27FC236}">
                <a16:creationId xmlns:a16="http://schemas.microsoft.com/office/drawing/2014/main" id="{0458ED52-D2B1-44C7-BB7D-8A40673D7F3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18925388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365B6-2205-4BF7-BFB6-2316E63E1A34}"/>
              </a:ext>
            </a:extLst>
          </p:cNvPr>
          <p:cNvSpPr>
            <a:spLocks noGrp="1"/>
          </p:cNvSpPr>
          <p:nvPr>
            <p:ph type="title"/>
          </p:nvPr>
        </p:nvSpPr>
        <p:spPr/>
        <p:txBody>
          <a:bodyPr/>
          <a:lstStyle/>
          <a:p>
            <a:r>
              <a:rPr lang="fr-FR" sz="2400" dirty="0" err="1">
                <a:latin typeface="Source Code Pro" panose="020B0509030403020204" pitchFamily="49" charset="0"/>
              </a:rPr>
              <a:t>Installing</a:t>
            </a:r>
            <a:r>
              <a:rPr lang="fr-FR" sz="2400" dirty="0">
                <a:latin typeface="Source Code Pro" panose="020B0509030403020204" pitchFamily="49" charset="0"/>
              </a:rPr>
              <a:t> Node-RED</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51C7061B-DF24-461E-85DD-E5BB9FC82FCD}"/>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336</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B9595297-329F-4DC2-932B-369A31198E9F}"/>
              </a:ext>
            </a:extLst>
          </p:cNvPr>
          <p:cNvSpPr/>
          <p:nvPr/>
        </p:nvSpPr>
        <p:spPr>
          <a:xfrm>
            <a:off x="0" y="548680"/>
            <a:ext cx="9144000" cy="738664"/>
          </a:xfrm>
          <a:prstGeom prst="rect">
            <a:avLst/>
          </a:prstGeom>
        </p:spPr>
        <p:txBody>
          <a:bodyPr wrap="square">
            <a:spAutoFit/>
          </a:bodyPr>
          <a:lstStyle/>
          <a:p>
            <a:r>
              <a:rPr lang="en-US" dirty="0">
                <a:solidFill>
                  <a:srgbClr val="000000"/>
                </a:solidFill>
                <a:latin typeface="Source Code Pro" panose="020B0509030403020204" pitchFamily="49" charset="0"/>
              </a:rPr>
              <a:t>Installing Node-RED in your Raspberry Pi is quick and easy. It just takes a few </a:t>
            </a:r>
            <a:r>
              <a:rPr lang="fr-FR" dirty="0" err="1">
                <a:solidFill>
                  <a:srgbClr val="000000"/>
                </a:solidFill>
                <a:latin typeface="Source Code Pro" panose="020B0509030403020204" pitchFamily="49" charset="0"/>
              </a:rPr>
              <a:t>commands</a:t>
            </a:r>
            <a:r>
              <a:rPr lang="fr-FR" dirty="0">
                <a:solidFill>
                  <a:srgbClr val="000000"/>
                </a:solidFill>
                <a:latin typeface="Source Code Pro" panose="020B0509030403020204" pitchFamily="49" charset="0"/>
              </a:rPr>
              <a:t>. </a:t>
            </a:r>
            <a:r>
              <a:rPr lang="en-US" dirty="0">
                <a:solidFill>
                  <a:srgbClr val="000000"/>
                </a:solidFill>
                <a:latin typeface="Source Code Pro" panose="020B0509030403020204" pitchFamily="49" charset="0"/>
              </a:rPr>
              <a:t>Having a Terminal window of your Raspberry Pi open, enter the next command to </a:t>
            </a:r>
            <a:r>
              <a:rPr lang="fr-FR" dirty="0" err="1">
                <a:solidFill>
                  <a:srgbClr val="000000"/>
                </a:solidFill>
                <a:latin typeface="Source Code Pro" panose="020B0509030403020204" pitchFamily="49" charset="0"/>
              </a:rPr>
              <a:t>install</a:t>
            </a:r>
            <a:r>
              <a:rPr lang="fr-FR" dirty="0">
                <a:solidFill>
                  <a:srgbClr val="000000"/>
                </a:solidFill>
                <a:latin typeface="Source Code Pro" panose="020B0509030403020204" pitchFamily="49" charset="0"/>
              </a:rPr>
              <a:t> Node-RED:</a:t>
            </a:r>
            <a:endParaRPr lang="fr-FR" dirty="0">
              <a:latin typeface="Source Code Pro" panose="020B0509030403020204" pitchFamily="49" charset="0"/>
            </a:endParaRPr>
          </a:p>
        </p:txBody>
      </p:sp>
      <p:sp>
        <p:nvSpPr>
          <p:cNvPr id="6" name="Rectangle 5">
            <a:extLst>
              <a:ext uri="{FF2B5EF4-FFF2-40B4-BE49-F238E27FC236}">
                <a16:creationId xmlns:a16="http://schemas.microsoft.com/office/drawing/2014/main" id="{E499E8C9-B150-4AC9-8172-0D07F5A6DFFC}"/>
              </a:ext>
            </a:extLst>
          </p:cNvPr>
          <p:cNvSpPr/>
          <p:nvPr/>
        </p:nvSpPr>
        <p:spPr>
          <a:xfrm>
            <a:off x="0" y="2273828"/>
            <a:ext cx="9144000" cy="2985433"/>
          </a:xfrm>
          <a:prstGeom prst="rect">
            <a:avLst/>
          </a:prstGeom>
        </p:spPr>
        <p:txBody>
          <a:bodyPr wrap="square">
            <a:spAutoFit/>
          </a:bodyPr>
          <a:lstStyle/>
          <a:p>
            <a:r>
              <a:rPr lang="en-US" dirty="0">
                <a:solidFill>
                  <a:srgbClr val="000000"/>
                </a:solidFill>
                <a:latin typeface="Source Code Pro" panose="020B0509030403020204" pitchFamily="49" charset="0"/>
              </a:rPr>
              <a:t>The installation should be completed after a couple of minutes.</a:t>
            </a:r>
          </a:p>
          <a:p>
            <a:endParaRPr lang="en-US" dirty="0">
              <a:solidFill>
                <a:srgbClr val="000000"/>
              </a:solidFill>
              <a:latin typeface="Source Code Pro" panose="020B0509030403020204" pitchFamily="49" charset="0"/>
            </a:endParaRPr>
          </a:p>
          <a:p>
            <a:r>
              <a:rPr lang="fr-FR" sz="1600" b="1" dirty="0" err="1">
                <a:solidFill>
                  <a:srgbClr val="376D9C"/>
                </a:solidFill>
                <a:latin typeface="Source Code Pro" panose="020B0509030403020204" pitchFamily="49" charset="0"/>
              </a:rPr>
              <a:t>Autostart</a:t>
            </a:r>
            <a:r>
              <a:rPr lang="fr-FR" sz="1600" b="1" dirty="0">
                <a:solidFill>
                  <a:srgbClr val="376D9C"/>
                </a:solidFill>
                <a:latin typeface="Source Code Pro" panose="020B0509030403020204" pitchFamily="49" charset="0"/>
              </a:rPr>
              <a:t> Node-RED on boot</a:t>
            </a:r>
          </a:p>
          <a:p>
            <a:r>
              <a:rPr lang="en-US" dirty="0">
                <a:solidFill>
                  <a:srgbClr val="000000"/>
                </a:solidFill>
                <a:latin typeface="Source Code Pro" panose="020B0509030403020204" pitchFamily="49" charset="0"/>
              </a:rPr>
              <a:t>To run Node-RED automatically when the Pi boots up, you need to enter the </a:t>
            </a:r>
            <a:r>
              <a:rPr lang="fr-FR" dirty="0" err="1">
                <a:solidFill>
                  <a:srgbClr val="000000"/>
                </a:solidFill>
                <a:latin typeface="Source Code Pro" panose="020B0509030403020204" pitchFamily="49" charset="0"/>
              </a:rPr>
              <a:t>following</a:t>
            </a:r>
            <a:r>
              <a:rPr lang="fr-FR" dirty="0">
                <a:solidFill>
                  <a:srgbClr val="000000"/>
                </a:solidFill>
                <a:latin typeface="Source Code Pro" panose="020B0509030403020204" pitchFamily="49" charset="0"/>
              </a:rPr>
              <a:t> command:</a:t>
            </a:r>
          </a:p>
          <a:p>
            <a:endParaRPr lang="en-US" dirty="0">
              <a:solidFill>
                <a:srgbClr val="000000"/>
              </a:solidFill>
              <a:latin typeface="Source Code Pro" panose="020B0509030403020204" pitchFamily="49" charset="0"/>
            </a:endParaRPr>
          </a:p>
          <a:p>
            <a:endParaRPr lang="en-US" dirty="0">
              <a:solidFill>
                <a:srgbClr val="000000"/>
              </a:solidFill>
              <a:latin typeface="Source Code Pro" panose="020B0509030403020204" pitchFamily="49" charset="0"/>
            </a:endParaRPr>
          </a:p>
          <a:p>
            <a:r>
              <a:rPr lang="en-US" dirty="0">
                <a:solidFill>
                  <a:srgbClr val="000000"/>
                </a:solidFill>
                <a:latin typeface="Source Code Pro" panose="020B0509030403020204" pitchFamily="49" charset="0"/>
              </a:rPr>
              <a:t>Now, restart your Raspberry Pi, so the auto-start takes effect:</a:t>
            </a:r>
          </a:p>
          <a:p>
            <a:endParaRPr lang="fr-FR" dirty="0">
              <a:solidFill>
                <a:srgbClr val="000000"/>
              </a:solidFill>
              <a:latin typeface="Source Code Pro" panose="020B0509030403020204" pitchFamily="49" charset="0"/>
            </a:endParaRPr>
          </a:p>
          <a:p>
            <a:endParaRPr lang="fr-FR" sz="1600" b="1" dirty="0">
              <a:solidFill>
                <a:srgbClr val="376D9C"/>
              </a:solidFill>
              <a:latin typeface="Source Code Pro" panose="020B0509030403020204" pitchFamily="49" charset="0"/>
            </a:endParaRPr>
          </a:p>
          <a:p>
            <a:r>
              <a:rPr lang="fr-FR" sz="1600" b="1" dirty="0">
                <a:solidFill>
                  <a:srgbClr val="376D9C"/>
                </a:solidFill>
                <a:latin typeface="Source Code Pro" panose="020B0509030403020204" pitchFamily="49" charset="0"/>
              </a:rPr>
              <a:t>Raspberry Pi IP </a:t>
            </a:r>
            <a:r>
              <a:rPr lang="fr-FR" sz="1600" b="1" dirty="0" err="1">
                <a:solidFill>
                  <a:srgbClr val="376D9C"/>
                </a:solidFill>
                <a:latin typeface="Source Code Pro" panose="020B0509030403020204" pitchFamily="49" charset="0"/>
              </a:rPr>
              <a:t>Address</a:t>
            </a:r>
            <a:endParaRPr lang="fr-FR" sz="1600" b="1" dirty="0">
              <a:solidFill>
                <a:srgbClr val="376D9C"/>
              </a:solidFill>
              <a:latin typeface="Source Code Pro" panose="020B0509030403020204" pitchFamily="49" charset="0"/>
            </a:endParaRPr>
          </a:p>
          <a:p>
            <a:r>
              <a:rPr lang="en-US" dirty="0">
                <a:solidFill>
                  <a:srgbClr val="000000"/>
                </a:solidFill>
                <a:latin typeface="Source Code Pro" panose="020B0509030403020204" pitchFamily="49" charset="0"/>
              </a:rPr>
              <a:t>Retrieving your Raspberry Pi IP address, type next command in the terminal </a:t>
            </a:r>
            <a:r>
              <a:rPr lang="fr-FR" dirty="0" err="1">
                <a:solidFill>
                  <a:srgbClr val="000000"/>
                </a:solidFill>
                <a:latin typeface="Source Code Pro" panose="020B0509030403020204" pitchFamily="49" charset="0"/>
              </a:rPr>
              <a:t>window</a:t>
            </a:r>
            <a:r>
              <a:rPr lang="fr-FR" dirty="0">
                <a:solidFill>
                  <a:srgbClr val="000000"/>
                </a:solidFill>
                <a:latin typeface="Source Code Pro" panose="020B0509030403020204" pitchFamily="49" charset="0"/>
              </a:rPr>
              <a:t>: </a:t>
            </a:r>
          </a:p>
          <a:p>
            <a:r>
              <a:rPr lang="fr-FR" dirty="0" err="1">
                <a:solidFill>
                  <a:srgbClr val="000000"/>
                </a:solidFill>
                <a:latin typeface="Source Code Pro" panose="020B0509030403020204" pitchFamily="49" charset="0"/>
              </a:rPr>
              <a:t>pi@raspberry</a:t>
            </a:r>
            <a:r>
              <a:rPr lang="fr-FR" dirty="0">
                <a:solidFill>
                  <a:srgbClr val="000000"/>
                </a:solidFill>
                <a:latin typeface="Source Code Pro" panose="020B0509030403020204" pitchFamily="49" charset="0"/>
              </a:rPr>
              <a:t>:~ $ </a:t>
            </a:r>
            <a:r>
              <a:rPr lang="fr-FR" b="1" dirty="0" err="1">
                <a:solidFill>
                  <a:srgbClr val="000000"/>
                </a:solidFill>
                <a:latin typeface="Source Code Pro" panose="020B0509030403020204" pitchFamily="49" charset="0"/>
              </a:rPr>
              <a:t>hostname</a:t>
            </a:r>
            <a:r>
              <a:rPr lang="fr-FR" b="1" dirty="0">
                <a:solidFill>
                  <a:srgbClr val="000000"/>
                </a:solidFill>
                <a:latin typeface="Source Code Pro" panose="020B0509030403020204" pitchFamily="49" charset="0"/>
              </a:rPr>
              <a:t> –I</a:t>
            </a:r>
            <a:endParaRPr lang="fr-FR" dirty="0">
              <a:latin typeface="Source Code Pro" panose="020B0509030403020204" pitchFamily="49" charset="0"/>
            </a:endParaRPr>
          </a:p>
        </p:txBody>
      </p:sp>
      <p:sp>
        <p:nvSpPr>
          <p:cNvPr id="8" name="Rectangle : coins arrondis 7">
            <a:extLst>
              <a:ext uri="{FF2B5EF4-FFF2-40B4-BE49-F238E27FC236}">
                <a16:creationId xmlns:a16="http://schemas.microsoft.com/office/drawing/2014/main" id="{0C77FA89-D132-41C1-ADB6-7352EA4E4AAA}"/>
              </a:ext>
            </a:extLst>
          </p:cNvPr>
          <p:cNvSpPr/>
          <p:nvPr/>
        </p:nvSpPr>
        <p:spPr>
          <a:xfrm>
            <a:off x="251520" y="1368270"/>
            <a:ext cx="8712968" cy="738665"/>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err="1">
                <a:solidFill>
                  <a:schemeClr val="bg2">
                    <a:lumMod val="50000"/>
                  </a:schemeClr>
                </a:solidFill>
                <a:latin typeface="Source Code Pro" panose="020B0509030403020204" pitchFamily="49" charset="0"/>
              </a:rPr>
              <a:t>pi@raspberry</a:t>
            </a:r>
            <a:r>
              <a:rPr lang="fr-FR" dirty="0">
                <a:solidFill>
                  <a:schemeClr val="bg2">
                    <a:lumMod val="50000"/>
                  </a:schemeClr>
                </a:solidFill>
                <a:latin typeface="Source Code Pro" panose="020B0509030403020204" pitchFamily="49" charset="0"/>
              </a:rPr>
              <a:t>:~ $</a:t>
            </a:r>
          </a:p>
          <a:p>
            <a:r>
              <a:rPr lang="en-US" dirty="0">
                <a:solidFill>
                  <a:schemeClr val="bg2">
                    <a:lumMod val="50000"/>
                  </a:schemeClr>
                </a:solidFill>
                <a:latin typeface="Source Code Pro" panose="020B0509030403020204" pitchFamily="49" charset="0"/>
              </a:rPr>
              <a:t>bash &lt;(curl -</a:t>
            </a:r>
            <a:r>
              <a:rPr lang="en-US" dirty="0" err="1">
                <a:solidFill>
                  <a:schemeClr val="bg2">
                    <a:lumMod val="50000"/>
                  </a:schemeClr>
                </a:solidFill>
                <a:latin typeface="Source Code Pro" panose="020B0509030403020204" pitchFamily="49" charset="0"/>
              </a:rPr>
              <a:t>sL</a:t>
            </a:r>
            <a:r>
              <a:rPr lang="en-US" dirty="0">
                <a:solidFill>
                  <a:schemeClr val="bg2">
                    <a:lumMod val="50000"/>
                  </a:schemeClr>
                </a:solidFill>
                <a:latin typeface="Source Code Pro" panose="020B0509030403020204" pitchFamily="49" charset="0"/>
              </a:rPr>
              <a:t> https://raw.githubusercontent.com/nodered/</a:t>
            </a:r>
          </a:p>
          <a:p>
            <a:r>
              <a:rPr lang="fr-FR" dirty="0" err="1">
                <a:solidFill>
                  <a:schemeClr val="bg2">
                    <a:lumMod val="50000"/>
                  </a:schemeClr>
                </a:solidFill>
                <a:latin typeface="Source Code Pro" panose="020B0509030403020204" pitchFamily="49" charset="0"/>
              </a:rPr>
              <a:t>raspbian</a:t>
            </a:r>
            <a:r>
              <a:rPr lang="fr-FR" dirty="0">
                <a:solidFill>
                  <a:schemeClr val="bg2">
                    <a:lumMod val="50000"/>
                  </a:schemeClr>
                </a:solidFill>
                <a:latin typeface="Source Code Pro" panose="020B0509030403020204" pitchFamily="49" charset="0"/>
              </a:rPr>
              <a:t>-deb-package/master/</a:t>
            </a:r>
            <a:r>
              <a:rPr lang="fr-FR" dirty="0" err="1">
                <a:solidFill>
                  <a:schemeClr val="bg2">
                    <a:lumMod val="50000"/>
                  </a:schemeClr>
                </a:solidFill>
                <a:latin typeface="Source Code Pro" panose="020B0509030403020204" pitchFamily="49" charset="0"/>
              </a:rPr>
              <a:t>resources</a:t>
            </a:r>
            <a:r>
              <a:rPr lang="fr-FR" dirty="0">
                <a:solidFill>
                  <a:schemeClr val="bg2">
                    <a:lumMod val="50000"/>
                  </a:schemeClr>
                </a:solidFill>
                <a:latin typeface="Source Code Pro" panose="020B0509030403020204" pitchFamily="49" charset="0"/>
              </a:rPr>
              <a:t>/update-</a:t>
            </a:r>
            <a:r>
              <a:rPr lang="fr-FR" dirty="0" err="1">
                <a:solidFill>
                  <a:schemeClr val="bg2">
                    <a:lumMod val="50000"/>
                  </a:schemeClr>
                </a:solidFill>
                <a:latin typeface="Source Code Pro" panose="020B0509030403020204" pitchFamily="49" charset="0"/>
              </a:rPr>
              <a:t>nodejs</a:t>
            </a:r>
            <a:r>
              <a:rPr lang="fr-FR" dirty="0">
                <a:solidFill>
                  <a:schemeClr val="bg2">
                    <a:lumMod val="50000"/>
                  </a:schemeClr>
                </a:solidFill>
                <a:latin typeface="Source Code Pro" panose="020B0509030403020204" pitchFamily="49" charset="0"/>
              </a:rPr>
              <a:t>-</a:t>
            </a:r>
            <a:r>
              <a:rPr lang="fr-FR" dirty="0" err="1">
                <a:solidFill>
                  <a:schemeClr val="bg2">
                    <a:lumMod val="50000"/>
                  </a:schemeClr>
                </a:solidFill>
                <a:latin typeface="Source Code Pro" panose="020B0509030403020204" pitchFamily="49" charset="0"/>
              </a:rPr>
              <a:t>andnodered</a:t>
            </a:r>
            <a:r>
              <a:rPr lang="fr-FR" dirty="0">
                <a:solidFill>
                  <a:schemeClr val="bg2">
                    <a:lumMod val="50000"/>
                  </a:schemeClr>
                </a:solidFill>
                <a:latin typeface="Source Code Pro" panose="020B0509030403020204" pitchFamily="49" charset="0"/>
              </a:rPr>
              <a:t>)</a:t>
            </a:r>
          </a:p>
        </p:txBody>
      </p:sp>
      <p:pic>
        <p:nvPicPr>
          <p:cNvPr id="9" name="Image 8">
            <a:extLst>
              <a:ext uri="{FF2B5EF4-FFF2-40B4-BE49-F238E27FC236}">
                <a16:creationId xmlns:a16="http://schemas.microsoft.com/office/drawing/2014/main" id="{110B2600-6E9A-403F-BD44-CFD0C48570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9787"/>
          <a:stretch/>
        </p:blipFill>
        <p:spPr>
          <a:xfrm>
            <a:off x="107504" y="5382405"/>
            <a:ext cx="6026728" cy="1048812"/>
          </a:xfrm>
          <a:prstGeom prst="rect">
            <a:avLst/>
          </a:prstGeom>
        </p:spPr>
      </p:pic>
      <p:sp>
        <p:nvSpPr>
          <p:cNvPr id="10" name="Rectangle : coins arrondis 9">
            <a:extLst>
              <a:ext uri="{FF2B5EF4-FFF2-40B4-BE49-F238E27FC236}">
                <a16:creationId xmlns:a16="http://schemas.microsoft.com/office/drawing/2014/main" id="{FB76C9E8-948C-456B-ADFC-1D57CAE98752}"/>
              </a:ext>
            </a:extLst>
          </p:cNvPr>
          <p:cNvSpPr/>
          <p:nvPr/>
        </p:nvSpPr>
        <p:spPr>
          <a:xfrm>
            <a:off x="251520" y="3501008"/>
            <a:ext cx="7128792" cy="292557"/>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err="1">
                <a:solidFill>
                  <a:srgbClr val="000000"/>
                </a:solidFill>
                <a:latin typeface="Source Code Pro" panose="020B0509030403020204" pitchFamily="49" charset="0"/>
              </a:rPr>
              <a:t>pi@raspberry</a:t>
            </a:r>
            <a:r>
              <a:rPr lang="en-US" dirty="0">
                <a:solidFill>
                  <a:srgbClr val="000000"/>
                </a:solidFill>
                <a:latin typeface="Source Code Pro" panose="020B0509030403020204" pitchFamily="49" charset="0"/>
              </a:rPr>
              <a:t>:~ $ </a:t>
            </a:r>
            <a:r>
              <a:rPr lang="en-US" b="1" dirty="0" err="1">
                <a:solidFill>
                  <a:srgbClr val="000000"/>
                </a:solidFill>
                <a:latin typeface="Source Code Pro" panose="020B0509030403020204" pitchFamily="49" charset="0"/>
              </a:rPr>
              <a:t>sudo</a:t>
            </a:r>
            <a:r>
              <a:rPr lang="en-US" b="1" dirty="0">
                <a:solidFill>
                  <a:srgbClr val="000000"/>
                </a:solidFill>
                <a:latin typeface="Source Code Pro" panose="020B0509030403020204" pitchFamily="49" charset="0"/>
              </a:rPr>
              <a:t> </a:t>
            </a:r>
            <a:r>
              <a:rPr lang="en-US" b="1" dirty="0" err="1">
                <a:solidFill>
                  <a:srgbClr val="000000"/>
                </a:solidFill>
                <a:latin typeface="Source Code Pro" panose="020B0509030403020204" pitchFamily="49" charset="0"/>
              </a:rPr>
              <a:t>systemctl</a:t>
            </a:r>
            <a:r>
              <a:rPr lang="en-US" b="1" dirty="0">
                <a:solidFill>
                  <a:srgbClr val="000000"/>
                </a:solidFill>
                <a:latin typeface="Source Code Pro" panose="020B0509030403020204" pitchFamily="49" charset="0"/>
              </a:rPr>
              <a:t> enable </a:t>
            </a:r>
            <a:r>
              <a:rPr lang="en-US" b="1" dirty="0" err="1">
                <a:solidFill>
                  <a:srgbClr val="000000"/>
                </a:solidFill>
                <a:latin typeface="Source Code Pro" panose="020B0509030403020204" pitchFamily="49" charset="0"/>
              </a:rPr>
              <a:t>nodered.service</a:t>
            </a:r>
            <a:endParaRPr lang="en-US" b="1" dirty="0">
              <a:solidFill>
                <a:srgbClr val="000000"/>
              </a:solidFill>
              <a:latin typeface="Source Code Pro" panose="020B0509030403020204" pitchFamily="49" charset="0"/>
            </a:endParaRPr>
          </a:p>
        </p:txBody>
      </p:sp>
      <p:sp>
        <p:nvSpPr>
          <p:cNvPr id="11" name="Rectangle : coins arrondis 10">
            <a:extLst>
              <a:ext uri="{FF2B5EF4-FFF2-40B4-BE49-F238E27FC236}">
                <a16:creationId xmlns:a16="http://schemas.microsoft.com/office/drawing/2014/main" id="{E052732F-9A39-4CD7-B16A-C78EB1FD405F}"/>
              </a:ext>
            </a:extLst>
          </p:cNvPr>
          <p:cNvSpPr/>
          <p:nvPr/>
        </p:nvSpPr>
        <p:spPr>
          <a:xfrm>
            <a:off x="260260" y="4149080"/>
            <a:ext cx="7128792" cy="292557"/>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err="1">
                <a:solidFill>
                  <a:srgbClr val="000000"/>
                </a:solidFill>
                <a:latin typeface="Source Code Pro" panose="020B0509030403020204" pitchFamily="49" charset="0"/>
              </a:rPr>
              <a:t>pi@raspberry</a:t>
            </a:r>
            <a:r>
              <a:rPr lang="fr-FR" dirty="0">
                <a:solidFill>
                  <a:srgbClr val="000000"/>
                </a:solidFill>
                <a:latin typeface="Source Code Pro" panose="020B0509030403020204" pitchFamily="49" charset="0"/>
              </a:rPr>
              <a:t>:~ $ </a:t>
            </a:r>
            <a:r>
              <a:rPr lang="fr-FR" b="1" dirty="0" err="1">
                <a:solidFill>
                  <a:srgbClr val="000000"/>
                </a:solidFill>
                <a:latin typeface="Source Code Pro" panose="020B0509030403020204" pitchFamily="49" charset="0"/>
              </a:rPr>
              <a:t>sudo</a:t>
            </a:r>
            <a:r>
              <a:rPr lang="fr-FR" b="1" dirty="0">
                <a:solidFill>
                  <a:srgbClr val="000000"/>
                </a:solidFill>
                <a:latin typeface="Source Code Pro" panose="020B0509030403020204" pitchFamily="49" charset="0"/>
              </a:rPr>
              <a:t> reboot</a:t>
            </a:r>
          </a:p>
        </p:txBody>
      </p:sp>
      <p:sp>
        <p:nvSpPr>
          <p:cNvPr id="12" name="Rectangle 11">
            <a:extLst>
              <a:ext uri="{FF2B5EF4-FFF2-40B4-BE49-F238E27FC236}">
                <a16:creationId xmlns:a16="http://schemas.microsoft.com/office/drawing/2014/main" id="{EF72016C-CD29-41E5-A3C8-FBF865CE932B}"/>
              </a:ext>
            </a:extLst>
          </p:cNvPr>
          <p:cNvSpPr/>
          <p:nvPr/>
        </p:nvSpPr>
        <p:spPr>
          <a:xfrm>
            <a:off x="6134232" y="5411823"/>
            <a:ext cx="2711392" cy="954107"/>
          </a:xfrm>
          <a:prstGeom prst="rect">
            <a:avLst/>
          </a:prstGeom>
        </p:spPr>
        <p:txBody>
          <a:bodyPr wrap="square">
            <a:spAutoFit/>
          </a:bodyPr>
          <a:lstStyle/>
          <a:p>
            <a:r>
              <a:rPr lang="en-US" dirty="0">
                <a:latin typeface="Open Sans"/>
              </a:rPr>
              <a:t>In this case, the Raspberry Pi </a:t>
            </a:r>
          </a:p>
          <a:p>
            <a:r>
              <a:rPr lang="en-US" dirty="0">
                <a:latin typeface="Open Sans"/>
              </a:rPr>
              <a:t>IP address is 192.168.1.144 </a:t>
            </a:r>
          </a:p>
          <a:p>
            <a:r>
              <a:rPr lang="en-US" dirty="0">
                <a:latin typeface="Open Sans"/>
              </a:rPr>
              <a:t>(save yours, because</a:t>
            </a:r>
          </a:p>
          <a:p>
            <a:r>
              <a:rPr lang="en-US" dirty="0">
                <a:latin typeface="Open Sans"/>
              </a:rPr>
              <a:t>you’ll need it in the next Unit).</a:t>
            </a:r>
            <a:endParaRPr lang="fr-FR" dirty="0"/>
          </a:p>
        </p:txBody>
      </p:sp>
      <p:pic>
        <p:nvPicPr>
          <p:cNvPr id="13" name="Image 12">
            <a:hlinkClick r:id="rId4" action="ppaction://hlinksldjump"/>
            <a:extLst>
              <a:ext uri="{FF2B5EF4-FFF2-40B4-BE49-F238E27FC236}">
                <a16:creationId xmlns:a16="http://schemas.microsoft.com/office/drawing/2014/main" id="{9C71D244-39D3-4306-A7CF-AF25D8A0E88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25991033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54B7C3-AB4B-45C8-B78F-E16C10731563}"/>
              </a:ext>
            </a:extLst>
          </p:cNvPr>
          <p:cNvSpPr>
            <a:spLocks noGrp="1"/>
          </p:cNvSpPr>
          <p:nvPr>
            <p:ph type="title"/>
          </p:nvPr>
        </p:nvSpPr>
        <p:spPr/>
        <p:txBody>
          <a:bodyPr/>
          <a:lstStyle/>
          <a:p>
            <a:r>
              <a:rPr lang="fr-FR" sz="2400" dirty="0">
                <a:latin typeface="Open Sans,Bold"/>
              </a:rPr>
              <a:t>TESTING THE INSTALLATION</a:t>
            </a:r>
            <a:endParaRPr lang="fr-FR" dirty="0"/>
          </a:p>
        </p:txBody>
      </p:sp>
      <p:sp>
        <p:nvSpPr>
          <p:cNvPr id="3" name="Espace réservé du numéro de diapositive 2">
            <a:extLst>
              <a:ext uri="{FF2B5EF4-FFF2-40B4-BE49-F238E27FC236}">
                <a16:creationId xmlns:a16="http://schemas.microsoft.com/office/drawing/2014/main" id="{69F875B3-70FD-424D-B868-D3655D5B2A0E}"/>
              </a:ext>
            </a:extLst>
          </p:cNvPr>
          <p:cNvSpPr>
            <a:spLocks noGrp="1"/>
          </p:cNvSpPr>
          <p:nvPr>
            <p:ph type="sldNum" sz="quarter" idx="12"/>
          </p:nvPr>
        </p:nvSpPr>
        <p:spPr/>
        <p:txBody>
          <a:bodyPr/>
          <a:lstStyle/>
          <a:p>
            <a:pPr>
              <a:defRPr/>
            </a:pPr>
            <a:fld id="{E652A8FB-8C76-45BB-8D82-93F8E151003C}" type="slidenum">
              <a:rPr lang="fr-FR" smtClean="0"/>
              <a:pPr>
                <a:defRPr/>
              </a:pPr>
              <a:t>337</a:t>
            </a:fld>
            <a:endParaRPr lang="fr-FR"/>
          </a:p>
        </p:txBody>
      </p:sp>
      <p:sp>
        <p:nvSpPr>
          <p:cNvPr id="4" name="Rectangle 3">
            <a:extLst>
              <a:ext uri="{FF2B5EF4-FFF2-40B4-BE49-F238E27FC236}">
                <a16:creationId xmlns:a16="http://schemas.microsoft.com/office/drawing/2014/main" id="{637D9634-9740-4AAE-BB0C-A7D9F7796C07}"/>
              </a:ext>
            </a:extLst>
          </p:cNvPr>
          <p:cNvSpPr/>
          <p:nvPr/>
        </p:nvSpPr>
        <p:spPr>
          <a:xfrm>
            <a:off x="-10492" y="535900"/>
            <a:ext cx="9121863" cy="1815882"/>
          </a:xfrm>
          <a:prstGeom prst="rect">
            <a:avLst/>
          </a:prstGeom>
        </p:spPr>
        <p:txBody>
          <a:bodyPr wrap="square">
            <a:spAutoFit/>
          </a:bodyPr>
          <a:lstStyle/>
          <a:p>
            <a:pPr algn="just"/>
            <a:r>
              <a:rPr lang="en-US" dirty="0">
                <a:solidFill>
                  <a:srgbClr val="000000"/>
                </a:solidFill>
                <a:latin typeface="Open Sans"/>
              </a:rPr>
              <a:t>When your Pi is back on, you can test the installation by entering the IP address of your Pi in a web browser followed by the 1880 port number:</a:t>
            </a:r>
          </a:p>
          <a:p>
            <a:pPr algn="just"/>
            <a:endParaRPr lang="fr-FR" dirty="0">
              <a:solidFill>
                <a:srgbClr val="000000"/>
              </a:solidFill>
              <a:latin typeface="Courier New" panose="02070309020205020404" pitchFamily="49" charset="0"/>
            </a:endParaRPr>
          </a:p>
          <a:p>
            <a:pPr algn="just"/>
            <a:r>
              <a:rPr lang="fr-FR" dirty="0">
                <a:solidFill>
                  <a:srgbClr val="000000"/>
                </a:solidFill>
                <a:latin typeface="Courier New" panose="02070309020205020404" pitchFamily="49" charset="0"/>
              </a:rPr>
              <a:t>http://</a:t>
            </a:r>
            <a:r>
              <a:rPr lang="fr-FR" b="1" dirty="0">
                <a:solidFill>
                  <a:srgbClr val="FF0000"/>
                </a:solidFill>
                <a:latin typeface="Courier New,Bold"/>
              </a:rPr>
              <a:t>YOUR_RPi_IP_ADDRESS</a:t>
            </a:r>
            <a:r>
              <a:rPr lang="fr-FR" dirty="0">
                <a:solidFill>
                  <a:srgbClr val="000000"/>
                </a:solidFill>
                <a:latin typeface="Courier New" panose="02070309020205020404" pitchFamily="49" charset="0"/>
              </a:rPr>
              <a:t>:1880</a:t>
            </a:r>
          </a:p>
          <a:p>
            <a:pPr algn="just"/>
            <a:endParaRPr lang="fr-FR" dirty="0">
              <a:solidFill>
                <a:srgbClr val="000000"/>
              </a:solidFill>
              <a:latin typeface="Open Sans"/>
            </a:endParaRPr>
          </a:p>
          <a:p>
            <a:pPr algn="just"/>
            <a:r>
              <a:rPr lang="fr-FR" dirty="0">
                <a:solidFill>
                  <a:srgbClr val="000000"/>
                </a:solidFill>
                <a:latin typeface="Open Sans"/>
              </a:rPr>
              <a:t>In </a:t>
            </a:r>
            <a:r>
              <a:rPr lang="fr-FR" dirty="0" err="1">
                <a:solidFill>
                  <a:srgbClr val="000000"/>
                </a:solidFill>
                <a:latin typeface="Open Sans"/>
              </a:rPr>
              <a:t>my</a:t>
            </a:r>
            <a:r>
              <a:rPr lang="fr-FR" dirty="0">
                <a:solidFill>
                  <a:srgbClr val="000000"/>
                </a:solidFill>
                <a:latin typeface="Open Sans"/>
              </a:rPr>
              <a:t> case </a:t>
            </a:r>
            <a:r>
              <a:rPr lang="fr-FR" dirty="0" err="1">
                <a:solidFill>
                  <a:srgbClr val="000000"/>
                </a:solidFill>
                <a:latin typeface="Open Sans"/>
              </a:rPr>
              <a:t>is</a:t>
            </a:r>
            <a:r>
              <a:rPr lang="fr-FR" dirty="0">
                <a:solidFill>
                  <a:srgbClr val="000000"/>
                </a:solidFill>
                <a:latin typeface="Open Sans"/>
              </a:rPr>
              <a:t>:</a:t>
            </a:r>
          </a:p>
          <a:p>
            <a:pPr algn="just"/>
            <a:endParaRPr lang="fr-FR" dirty="0">
              <a:solidFill>
                <a:srgbClr val="000000"/>
              </a:solidFill>
              <a:latin typeface="Courier New" panose="02070309020205020404" pitchFamily="49" charset="0"/>
            </a:endParaRPr>
          </a:p>
          <a:p>
            <a:pPr algn="just"/>
            <a:r>
              <a:rPr lang="fr-FR" b="1" dirty="0">
                <a:solidFill>
                  <a:srgbClr val="000000"/>
                </a:solidFill>
                <a:latin typeface="Courier New" panose="02070309020205020404" pitchFamily="49" charset="0"/>
              </a:rPr>
              <a:t>http://192.168.1.144:1880</a:t>
            </a:r>
            <a:endParaRPr lang="fr-FR" b="1" dirty="0"/>
          </a:p>
        </p:txBody>
      </p:sp>
      <p:pic>
        <p:nvPicPr>
          <p:cNvPr id="5" name="Image 4">
            <a:extLst>
              <a:ext uri="{FF2B5EF4-FFF2-40B4-BE49-F238E27FC236}">
                <a16:creationId xmlns:a16="http://schemas.microsoft.com/office/drawing/2014/main" id="{8F4BC022-6846-485D-B863-2B0CC8911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316" y="1572564"/>
            <a:ext cx="6398693" cy="4218429"/>
          </a:xfrm>
          <a:prstGeom prst="rect">
            <a:avLst/>
          </a:prstGeom>
        </p:spPr>
      </p:pic>
      <p:sp>
        <p:nvSpPr>
          <p:cNvPr id="6" name="Rectangle 5">
            <a:extLst>
              <a:ext uri="{FF2B5EF4-FFF2-40B4-BE49-F238E27FC236}">
                <a16:creationId xmlns:a16="http://schemas.microsoft.com/office/drawing/2014/main" id="{F783FF11-C874-400F-9E26-1526FF1A1238}"/>
              </a:ext>
            </a:extLst>
          </p:cNvPr>
          <p:cNvSpPr/>
          <p:nvPr/>
        </p:nvSpPr>
        <p:spPr>
          <a:xfrm>
            <a:off x="-44524" y="2397471"/>
            <a:ext cx="2841848" cy="1477328"/>
          </a:xfrm>
          <a:prstGeom prst="rect">
            <a:avLst/>
          </a:prstGeom>
        </p:spPr>
        <p:txBody>
          <a:bodyPr wrap="square">
            <a:spAutoFit/>
          </a:bodyPr>
          <a:lstStyle/>
          <a:p>
            <a:pPr algn="just"/>
            <a:endParaRPr lang="fr-FR" sz="1800" b="1" dirty="0">
              <a:solidFill>
                <a:srgbClr val="000000"/>
              </a:solidFill>
              <a:latin typeface="Source Code Pro" panose="020B0509030403020204" pitchFamily="49" charset="0"/>
            </a:endParaRPr>
          </a:p>
          <a:p>
            <a:pPr algn="just"/>
            <a:endParaRPr lang="en-US" sz="1800" b="1" dirty="0">
              <a:solidFill>
                <a:srgbClr val="000000"/>
              </a:solidFill>
              <a:latin typeface="Source Code Pro" panose="020B0509030403020204" pitchFamily="49" charset="0"/>
            </a:endParaRPr>
          </a:p>
          <a:p>
            <a:pPr algn="just"/>
            <a:r>
              <a:rPr lang="en-US" sz="1800" b="1" dirty="0">
                <a:solidFill>
                  <a:srgbClr val="000000"/>
                </a:solidFill>
                <a:latin typeface="Source Code Pro" panose="020B0509030403020204" pitchFamily="49" charset="0"/>
              </a:rPr>
              <a:t>A page as shown in the next figure should load:</a:t>
            </a:r>
            <a:endParaRPr lang="fr-FR" sz="1800" b="1" dirty="0">
              <a:latin typeface="Source Code Pro" panose="020B0509030403020204" pitchFamily="49" charset="0"/>
            </a:endParaRPr>
          </a:p>
        </p:txBody>
      </p:sp>
      <p:pic>
        <p:nvPicPr>
          <p:cNvPr id="7" name="Image 6">
            <a:hlinkClick r:id="rId3" action="ppaction://hlinksldjump"/>
            <a:extLst>
              <a:ext uri="{FF2B5EF4-FFF2-40B4-BE49-F238E27FC236}">
                <a16:creationId xmlns:a16="http://schemas.microsoft.com/office/drawing/2014/main" id="{825AAEDB-FE8D-4A19-97FA-01A9D096D13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3248590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AEF54F-1EFD-4BA5-911B-016CC74C38CF}"/>
              </a:ext>
            </a:extLst>
          </p:cNvPr>
          <p:cNvSpPr>
            <a:spLocks noGrp="1"/>
          </p:cNvSpPr>
          <p:nvPr>
            <p:ph type="title"/>
          </p:nvPr>
        </p:nvSpPr>
        <p:spPr/>
        <p:txBody>
          <a:bodyPr/>
          <a:lstStyle/>
          <a:p>
            <a:r>
              <a:rPr lang="fr-FR" sz="2400" dirty="0" err="1">
                <a:latin typeface="Open Sans,Bold"/>
              </a:rPr>
              <a:t>Installing</a:t>
            </a:r>
            <a:r>
              <a:rPr lang="fr-FR" sz="2400" dirty="0">
                <a:latin typeface="Open Sans,Bold"/>
              </a:rPr>
              <a:t> Node-RED Dashboard</a:t>
            </a:r>
            <a:endParaRPr lang="fr-FR" dirty="0"/>
          </a:p>
        </p:txBody>
      </p:sp>
      <p:sp>
        <p:nvSpPr>
          <p:cNvPr id="3" name="Espace réservé du numéro de diapositive 2">
            <a:extLst>
              <a:ext uri="{FF2B5EF4-FFF2-40B4-BE49-F238E27FC236}">
                <a16:creationId xmlns:a16="http://schemas.microsoft.com/office/drawing/2014/main" id="{B4373108-748E-4845-A481-94E9078FDAF2}"/>
              </a:ext>
            </a:extLst>
          </p:cNvPr>
          <p:cNvSpPr>
            <a:spLocks noGrp="1"/>
          </p:cNvSpPr>
          <p:nvPr>
            <p:ph type="sldNum" sz="quarter" idx="12"/>
          </p:nvPr>
        </p:nvSpPr>
        <p:spPr/>
        <p:txBody>
          <a:bodyPr/>
          <a:lstStyle/>
          <a:p>
            <a:pPr>
              <a:defRPr/>
            </a:pPr>
            <a:fld id="{E652A8FB-8C76-45BB-8D82-93F8E151003C}" type="slidenum">
              <a:rPr lang="fr-FR" smtClean="0"/>
              <a:pPr>
                <a:defRPr/>
              </a:pPr>
              <a:t>338</a:t>
            </a:fld>
            <a:endParaRPr lang="fr-FR"/>
          </a:p>
        </p:txBody>
      </p:sp>
      <p:sp>
        <p:nvSpPr>
          <p:cNvPr id="4" name="Rectangle 3">
            <a:extLst>
              <a:ext uri="{FF2B5EF4-FFF2-40B4-BE49-F238E27FC236}">
                <a16:creationId xmlns:a16="http://schemas.microsoft.com/office/drawing/2014/main" id="{0976EBC9-4745-4003-AB16-B467FD417AD7}"/>
              </a:ext>
            </a:extLst>
          </p:cNvPr>
          <p:cNvSpPr/>
          <p:nvPr/>
        </p:nvSpPr>
        <p:spPr>
          <a:xfrm>
            <a:off x="-581" y="490538"/>
            <a:ext cx="8879145" cy="1169551"/>
          </a:xfrm>
          <a:prstGeom prst="rect">
            <a:avLst/>
          </a:prstGeom>
        </p:spPr>
        <p:txBody>
          <a:bodyPr wrap="square">
            <a:spAutoFit/>
          </a:bodyPr>
          <a:lstStyle/>
          <a:p>
            <a:r>
              <a:rPr lang="en-US" dirty="0">
                <a:solidFill>
                  <a:srgbClr val="000000"/>
                </a:solidFill>
                <a:latin typeface="Open Sans"/>
              </a:rPr>
              <a:t>Node-RED Dashboard is a set of nodes that provides tools to create a user interface with buttons, charts, text, and other widgets.</a:t>
            </a:r>
          </a:p>
          <a:p>
            <a:r>
              <a:rPr lang="en-US" dirty="0">
                <a:solidFill>
                  <a:srgbClr val="000000"/>
                </a:solidFill>
                <a:latin typeface="Open Sans"/>
              </a:rPr>
              <a:t>To learn more about Node-RED Dashboard you can check the following links:</a:t>
            </a:r>
          </a:p>
          <a:p>
            <a:r>
              <a:rPr lang="fr-FR" dirty="0">
                <a:solidFill>
                  <a:srgbClr val="000000"/>
                </a:solidFill>
                <a:latin typeface="Symbol" panose="05050102010706020507" pitchFamily="18" charset="2"/>
              </a:rPr>
              <a:t> </a:t>
            </a:r>
            <a:r>
              <a:rPr lang="fr-FR" dirty="0">
                <a:solidFill>
                  <a:srgbClr val="000000"/>
                </a:solidFill>
                <a:latin typeface="Open Sans"/>
              </a:rPr>
              <a:t>Node-RED site: </a:t>
            </a:r>
            <a:r>
              <a:rPr lang="fr-FR" dirty="0">
                <a:solidFill>
                  <a:srgbClr val="0000FF"/>
                </a:solidFill>
                <a:latin typeface="Open Sans"/>
              </a:rPr>
              <a:t>http://flows.nodered.org/node/node-red-dashboard</a:t>
            </a:r>
          </a:p>
          <a:p>
            <a:r>
              <a:rPr lang="en-US" dirty="0">
                <a:solidFill>
                  <a:srgbClr val="000000"/>
                </a:solidFill>
                <a:latin typeface="Symbol" panose="05050102010706020507" pitchFamily="18" charset="2"/>
              </a:rPr>
              <a:t> </a:t>
            </a:r>
            <a:r>
              <a:rPr lang="en-US" dirty="0">
                <a:solidFill>
                  <a:srgbClr val="000000"/>
                </a:solidFill>
                <a:latin typeface="Open Sans"/>
              </a:rPr>
              <a:t>GitHub: </a:t>
            </a:r>
            <a:r>
              <a:rPr lang="en-US" dirty="0">
                <a:solidFill>
                  <a:srgbClr val="0000FF"/>
                </a:solidFill>
                <a:latin typeface="Open Sans"/>
              </a:rPr>
              <a:t>https://github.com/node-red/node-red-dashboard</a:t>
            </a:r>
          </a:p>
        </p:txBody>
      </p:sp>
      <p:sp>
        <p:nvSpPr>
          <p:cNvPr id="5" name="Rectangle 4">
            <a:extLst>
              <a:ext uri="{FF2B5EF4-FFF2-40B4-BE49-F238E27FC236}">
                <a16:creationId xmlns:a16="http://schemas.microsoft.com/office/drawing/2014/main" id="{3371DC93-87EE-4982-B36F-114FC87E697B}"/>
              </a:ext>
            </a:extLst>
          </p:cNvPr>
          <p:cNvSpPr/>
          <p:nvPr/>
        </p:nvSpPr>
        <p:spPr>
          <a:xfrm>
            <a:off x="7818" y="2861619"/>
            <a:ext cx="5190008" cy="738664"/>
          </a:xfrm>
          <a:prstGeom prst="rect">
            <a:avLst/>
          </a:prstGeom>
        </p:spPr>
        <p:txBody>
          <a:bodyPr wrap="square">
            <a:spAutoFit/>
          </a:bodyPr>
          <a:lstStyle/>
          <a:p>
            <a:pPr algn="just"/>
            <a:r>
              <a:rPr lang="en-US" dirty="0">
                <a:latin typeface="Open Sans"/>
              </a:rPr>
              <a:t>A new window opens with the User Settings. Open the “</a:t>
            </a:r>
            <a:r>
              <a:rPr lang="en-US" b="1" dirty="0">
                <a:latin typeface="Open Sans,Bold"/>
              </a:rPr>
              <a:t>Install</a:t>
            </a:r>
            <a:r>
              <a:rPr lang="en-US" dirty="0">
                <a:latin typeface="Open Sans"/>
              </a:rPr>
              <a:t>” tab, search for “</a:t>
            </a:r>
            <a:r>
              <a:rPr lang="en-US" b="1" dirty="0">
                <a:latin typeface="Open Sans,Bold"/>
              </a:rPr>
              <a:t>node-red-dashboard</a:t>
            </a:r>
            <a:r>
              <a:rPr lang="en-US" dirty="0">
                <a:latin typeface="Open Sans"/>
              </a:rPr>
              <a:t>“, and press the “</a:t>
            </a:r>
            <a:r>
              <a:rPr lang="en-US" b="1" dirty="0">
                <a:latin typeface="Open Sans,Bold"/>
              </a:rPr>
              <a:t>install</a:t>
            </a:r>
            <a:r>
              <a:rPr lang="en-US" dirty="0">
                <a:latin typeface="Open Sans"/>
              </a:rPr>
              <a:t>” button:</a:t>
            </a:r>
            <a:endParaRPr lang="fr-FR" dirty="0"/>
          </a:p>
        </p:txBody>
      </p:sp>
      <p:pic>
        <p:nvPicPr>
          <p:cNvPr id="6" name="Image 5">
            <a:extLst>
              <a:ext uri="{FF2B5EF4-FFF2-40B4-BE49-F238E27FC236}">
                <a16:creationId xmlns:a16="http://schemas.microsoft.com/office/drawing/2014/main" id="{1E3612C8-6CE2-4D35-8AC5-BF40B4A9D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3580" y="965323"/>
            <a:ext cx="2836480" cy="3769138"/>
          </a:xfrm>
          <a:prstGeom prst="rect">
            <a:avLst/>
          </a:prstGeom>
        </p:spPr>
      </p:pic>
      <p:sp>
        <p:nvSpPr>
          <p:cNvPr id="7" name="Rectangle 6">
            <a:extLst>
              <a:ext uri="{FF2B5EF4-FFF2-40B4-BE49-F238E27FC236}">
                <a16:creationId xmlns:a16="http://schemas.microsoft.com/office/drawing/2014/main" id="{521AE9B6-6660-4666-BCE9-C2E07680EBF7}"/>
              </a:ext>
            </a:extLst>
          </p:cNvPr>
          <p:cNvSpPr/>
          <p:nvPr/>
        </p:nvSpPr>
        <p:spPr>
          <a:xfrm>
            <a:off x="0" y="1743724"/>
            <a:ext cx="5190008" cy="1015663"/>
          </a:xfrm>
          <a:prstGeom prst="rect">
            <a:avLst/>
          </a:prstGeom>
        </p:spPr>
        <p:txBody>
          <a:bodyPr wrap="square">
            <a:spAutoFit/>
          </a:bodyPr>
          <a:lstStyle/>
          <a:p>
            <a:pPr algn="just"/>
            <a:r>
              <a:rPr lang="fr-FR" sz="1600" b="1" dirty="0" err="1">
                <a:solidFill>
                  <a:srgbClr val="376D9C"/>
                </a:solidFill>
                <a:latin typeface="Open Sans,Bold"/>
              </a:rPr>
              <a:t>Installing</a:t>
            </a:r>
            <a:r>
              <a:rPr lang="fr-FR" sz="1600" b="1" dirty="0">
                <a:solidFill>
                  <a:srgbClr val="376D9C"/>
                </a:solidFill>
                <a:latin typeface="Open Sans,Bold"/>
              </a:rPr>
              <a:t> Node-RED Dashboard</a:t>
            </a:r>
          </a:p>
          <a:p>
            <a:pPr algn="just"/>
            <a:endParaRPr lang="fr-FR" sz="1600" b="1" dirty="0">
              <a:solidFill>
                <a:srgbClr val="376D9C"/>
              </a:solidFill>
              <a:latin typeface="Open Sans,Bold"/>
            </a:endParaRPr>
          </a:p>
          <a:p>
            <a:pPr algn="just"/>
            <a:r>
              <a:rPr lang="en-US" dirty="0">
                <a:solidFill>
                  <a:srgbClr val="000000"/>
                </a:solidFill>
                <a:latin typeface="Open Sans"/>
              </a:rPr>
              <a:t>To install the Node-RED Dashboard, go to the “</a:t>
            </a:r>
            <a:r>
              <a:rPr lang="en-US" b="1" dirty="0">
                <a:solidFill>
                  <a:srgbClr val="000000"/>
                </a:solidFill>
                <a:latin typeface="Open Sans,Bold"/>
              </a:rPr>
              <a:t>Settings</a:t>
            </a:r>
            <a:r>
              <a:rPr lang="en-US" dirty="0">
                <a:solidFill>
                  <a:srgbClr val="000000"/>
                </a:solidFill>
                <a:latin typeface="Open Sans"/>
              </a:rPr>
              <a:t>” menu in the top-right corner and open the “</a:t>
            </a:r>
            <a:r>
              <a:rPr lang="en-US" b="1" dirty="0">
                <a:solidFill>
                  <a:srgbClr val="000000"/>
                </a:solidFill>
                <a:latin typeface="Open Sans,Bold"/>
              </a:rPr>
              <a:t>Manage palette</a:t>
            </a:r>
            <a:r>
              <a:rPr lang="en-US" dirty="0">
                <a:solidFill>
                  <a:srgbClr val="000000"/>
                </a:solidFill>
                <a:latin typeface="Open Sans"/>
              </a:rPr>
              <a:t>” menu:</a:t>
            </a:r>
            <a:endParaRPr lang="fr-FR" dirty="0"/>
          </a:p>
        </p:txBody>
      </p:sp>
      <p:pic>
        <p:nvPicPr>
          <p:cNvPr id="8" name="Image 7">
            <a:extLst>
              <a:ext uri="{FF2B5EF4-FFF2-40B4-BE49-F238E27FC236}">
                <a16:creationId xmlns:a16="http://schemas.microsoft.com/office/drawing/2014/main" id="{7CE7B8FC-5172-4238-AAA5-C8B0C8B0C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740" y="4840792"/>
            <a:ext cx="3939320" cy="1534622"/>
          </a:xfrm>
          <a:prstGeom prst="rect">
            <a:avLst/>
          </a:prstGeom>
        </p:spPr>
      </p:pic>
      <p:sp>
        <p:nvSpPr>
          <p:cNvPr id="9" name="Rectangle 8">
            <a:extLst>
              <a:ext uri="{FF2B5EF4-FFF2-40B4-BE49-F238E27FC236}">
                <a16:creationId xmlns:a16="http://schemas.microsoft.com/office/drawing/2014/main" id="{4FC176F1-37E8-4D2D-A4AD-9B3BFD6C6852}"/>
              </a:ext>
            </a:extLst>
          </p:cNvPr>
          <p:cNvSpPr/>
          <p:nvPr/>
        </p:nvSpPr>
        <p:spPr>
          <a:xfrm>
            <a:off x="-20488" y="3672810"/>
            <a:ext cx="2537664" cy="954107"/>
          </a:xfrm>
          <a:prstGeom prst="rect">
            <a:avLst/>
          </a:prstGeom>
        </p:spPr>
        <p:txBody>
          <a:bodyPr wrap="square">
            <a:spAutoFit/>
          </a:bodyPr>
          <a:lstStyle/>
          <a:p>
            <a:pPr algn="just"/>
            <a:r>
              <a:rPr lang="en-US" dirty="0">
                <a:latin typeface="Open Sans"/>
              </a:rPr>
              <a:t>Close the menu and </a:t>
            </a:r>
            <a:r>
              <a:rPr lang="en-US" b="1" dirty="0">
                <a:latin typeface="Open Sans"/>
              </a:rPr>
              <a:t>a new set of nodes should appear in your left window with </a:t>
            </a:r>
            <a:r>
              <a:rPr lang="fr-FR" b="1" dirty="0">
                <a:latin typeface="Open Sans"/>
              </a:rPr>
              <a:t>the </a:t>
            </a:r>
            <a:r>
              <a:rPr lang="fr-FR" b="1" dirty="0" err="1">
                <a:latin typeface="Open Sans"/>
              </a:rPr>
              <a:t>dashboard</a:t>
            </a:r>
            <a:r>
              <a:rPr lang="fr-FR" b="1" dirty="0">
                <a:latin typeface="Open Sans"/>
              </a:rPr>
              <a:t> </a:t>
            </a:r>
            <a:r>
              <a:rPr lang="fr-FR" b="1" dirty="0" err="1">
                <a:latin typeface="Open Sans"/>
              </a:rPr>
              <a:t>nodes</a:t>
            </a:r>
            <a:r>
              <a:rPr lang="fr-FR" b="1" dirty="0">
                <a:latin typeface="Open Sans"/>
              </a:rPr>
              <a:t>:</a:t>
            </a:r>
            <a:endParaRPr lang="fr-FR" b="1" dirty="0"/>
          </a:p>
        </p:txBody>
      </p:sp>
      <p:pic>
        <p:nvPicPr>
          <p:cNvPr id="10" name="Image 9">
            <a:extLst>
              <a:ext uri="{FF2B5EF4-FFF2-40B4-BE49-F238E27FC236}">
                <a16:creationId xmlns:a16="http://schemas.microsoft.com/office/drawing/2014/main" id="{0BA43432-0370-480B-98A6-26376CA88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1476" y="3564082"/>
            <a:ext cx="2400846" cy="2927494"/>
          </a:xfrm>
          <a:prstGeom prst="rect">
            <a:avLst/>
          </a:prstGeom>
        </p:spPr>
      </p:pic>
      <p:sp>
        <p:nvSpPr>
          <p:cNvPr id="11" name="Flèche : droite 10">
            <a:extLst>
              <a:ext uri="{FF2B5EF4-FFF2-40B4-BE49-F238E27FC236}">
                <a16:creationId xmlns:a16="http://schemas.microsoft.com/office/drawing/2014/main" id="{955EDD5E-6F17-4CEC-8819-261811CBA963}"/>
              </a:ext>
            </a:extLst>
          </p:cNvPr>
          <p:cNvSpPr/>
          <p:nvPr/>
        </p:nvSpPr>
        <p:spPr>
          <a:xfrm>
            <a:off x="5263915" y="2298915"/>
            <a:ext cx="648072" cy="335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B6499221-0611-4B52-BA8B-A2860478FB86}"/>
              </a:ext>
            </a:extLst>
          </p:cNvPr>
          <p:cNvSpPr/>
          <p:nvPr/>
        </p:nvSpPr>
        <p:spPr>
          <a:xfrm rot="3454609">
            <a:off x="4720918" y="3888109"/>
            <a:ext cx="1691345" cy="335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virage 12">
            <a:extLst>
              <a:ext uri="{FF2B5EF4-FFF2-40B4-BE49-F238E27FC236}">
                <a16:creationId xmlns:a16="http://schemas.microsoft.com/office/drawing/2014/main" id="{D66FF158-3008-40DE-AD24-FCCC1F750F4C}"/>
              </a:ext>
            </a:extLst>
          </p:cNvPr>
          <p:cNvSpPr/>
          <p:nvPr/>
        </p:nvSpPr>
        <p:spPr>
          <a:xfrm rot="10800000" flipH="1">
            <a:off x="1701330" y="4653996"/>
            <a:ext cx="764642" cy="95410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4" name="Image 13">
            <a:hlinkClick r:id="rId5" action="ppaction://hlinksldjump"/>
            <a:extLst>
              <a:ext uri="{FF2B5EF4-FFF2-40B4-BE49-F238E27FC236}">
                <a16:creationId xmlns:a16="http://schemas.microsoft.com/office/drawing/2014/main" id="{28F762D1-3338-432A-ACAF-6AC7658F5BEA}"/>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67229197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339</a:t>
            </a:fld>
            <a:endParaRPr lang="fr-FR" dirty="0"/>
          </a:p>
        </p:txBody>
      </p:sp>
      <p:sp>
        <p:nvSpPr>
          <p:cNvPr id="4" name="Rectangle 3"/>
          <p:cNvSpPr>
            <a:spLocks noChangeArrowheads="1"/>
          </p:cNvSpPr>
          <p:nvPr/>
        </p:nvSpPr>
        <p:spPr bwMode="auto">
          <a:xfrm>
            <a:off x="1428728" y="2714620"/>
            <a:ext cx="6542194" cy="1218436"/>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TP7: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ARDUINO AND NODE-RED</a:t>
            </a:r>
          </a:p>
        </p:txBody>
      </p:sp>
      <p:pic>
        <p:nvPicPr>
          <p:cNvPr id="6" name="Image 5">
            <a:hlinkClick r:id="rId2" action="ppaction://hlinksldjump"/>
            <a:extLst>
              <a:ext uri="{FF2B5EF4-FFF2-40B4-BE49-F238E27FC236}">
                <a16:creationId xmlns:a16="http://schemas.microsoft.com/office/drawing/2014/main" id="{68106CF5-38C3-4C0C-BE84-501BF63028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942809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9D7DD113-1CDD-43AE-8473-FD2A577FFA82}"/>
              </a:ext>
            </a:extLst>
          </p:cNvPr>
          <p:cNvSpPr>
            <a:spLocks noGrp="1"/>
          </p:cNvSpPr>
          <p:nvPr>
            <p:ph type="sldNum" sz="quarter" idx="12"/>
          </p:nvPr>
        </p:nvSpPr>
        <p:spPr/>
        <p:txBody>
          <a:bodyPr/>
          <a:lstStyle/>
          <a:p>
            <a:pPr>
              <a:defRPr/>
            </a:pPr>
            <a:fld id="{E652A8FB-8C76-45BB-8D82-93F8E151003C}" type="slidenum">
              <a:rPr lang="fr-FR" smtClean="0"/>
              <a:pPr>
                <a:defRPr/>
              </a:pPr>
              <a:t>34</a:t>
            </a:fld>
            <a:endParaRPr lang="fr-FR" dirty="0"/>
          </a:p>
        </p:txBody>
      </p:sp>
      <p:sp>
        <p:nvSpPr>
          <p:cNvPr id="4" name="Rectangle : coins arrondis 3">
            <a:extLst>
              <a:ext uri="{FF2B5EF4-FFF2-40B4-BE49-F238E27FC236}">
                <a16:creationId xmlns:a16="http://schemas.microsoft.com/office/drawing/2014/main" id="{86EE0D6F-7438-46D2-BA2B-E5AFE2070C16}"/>
              </a:ext>
            </a:extLst>
          </p:cNvPr>
          <p:cNvSpPr/>
          <p:nvPr/>
        </p:nvSpPr>
        <p:spPr>
          <a:xfrm>
            <a:off x="2067294" y="2492896"/>
            <a:ext cx="5241010" cy="14401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4800" b="1" dirty="0" err="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Behind</a:t>
            </a:r>
            <a:r>
              <a:rPr lang="fr-FR" sz="4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the </a:t>
            </a:r>
            <a:r>
              <a:rPr lang="fr-FR" sz="4800" b="1" dirty="0" err="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scene</a:t>
            </a:r>
            <a:endParaRPr lang="fr-FR" sz="4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5" name="Image 4">
            <a:hlinkClick r:id="rId2" action="ppaction://hlinksldjump"/>
            <a:extLst>
              <a:ext uri="{FF2B5EF4-FFF2-40B4-BE49-F238E27FC236}">
                <a16:creationId xmlns:a16="http://schemas.microsoft.com/office/drawing/2014/main" id="{7E2827A7-AA8E-49F7-853D-A08682A7386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
        <p:nvSpPr>
          <p:cNvPr id="6" name="Titre 1">
            <a:extLst>
              <a:ext uri="{FF2B5EF4-FFF2-40B4-BE49-F238E27FC236}">
                <a16:creationId xmlns:a16="http://schemas.microsoft.com/office/drawing/2014/main" id="{A1830E92-7DCF-48E3-B5FD-CD578D1F4AD1}"/>
              </a:ext>
            </a:extLst>
          </p:cNvPr>
          <p:cNvSpPr txBox="1">
            <a:spLocks/>
          </p:cNvSpPr>
          <p:nvPr/>
        </p:nvSpPr>
        <p:spPr bwMode="auto">
          <a:xfrm>
            <a:off x="457200" y="196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0" fontAlgn="base" latinLnBrk="0" hangingPunct="0">
              <a:spcBef>
                <a:spcPct val="0"/>
              </a:spcBef>
              <a:spcAft>
                <a:spcPct val="0"/>
              </a:spcAft>
              <a:buNone/>
              <a:defRPr lang="fr-FR" sz="2200" b="1" kern="1200" dirty="0" smtClean="0">
                <a:solidFill>
                  <a:schemeClr val="bg1"/>
                </a:solidFill>
                <a:latin typeface="Calibri" pitchFamily="34" charset="0"/>
                <a:ea typeface="+mj-ea"/>
                <a:cs typeface="+mj-cs"/>
              </a:defRPr>
            </a:lvl1pPr>
          </a:lstStyle>
          <a:p>
            <a:r>
              <a:rPr lang="fr-FR" sz="2400" dirty="0" err="1">
                <a:solidFill>
                  <a:srgbClr val="86A83D"/>
                </a:solidFill>
                <a:effectLst>
                  <a:outerShdw blurRad="38100" dist="38100" dir="2700000" algn="tl">
                    <a:srgbClr val="000000">
                      <a:alpha val="43137"/>
                    </a:srgbClr>
                  </a:outerShdw>
                </a:effectLst>
                <a:cs typeface="Calibri" panose="020F0502020204030204" pitchFamily="34" charset="0"/>
              </a:rPr>
              <a:t>Behind</a:t>
            </a:r>
            <a:r>
              <a:rPr lang="fr-FR" sz="2400" dirty="0">
                <a:solidFill>
                  <a:srgbClr val="86A83D"/>
                </a:solidFill>
                <a:effectLst>
                  <a:outerShdw blurRad="38100" dist="38100" dir="2700000" algn="tl">
                    <a:srgbClr val="000000">
                      <a:alpha val="43137"/>
                    </a:srgbClr>
                  </a:outerShdw>
                </a:effectLst>
                <a:cs typeface="Calibri" panose="020F0502020204030204" pitchFamily="34" charset="0"/>
              </a:rPr>
              <a:t> the </a:t>
            </a:r>
            <a:r>
              <a:rPr lang="fr-FR" sz="2400" dirty="0" err="1">
                <a:solidFill>
                  <a:srgbClr val="86A83D"/>
                </a:solidFill>
                <a:effectLst>
                  <a:outerShdw blurRad="38100" dist="38100" dir="2700000" algn="tl">
                    <a:srgbClr val="000000">
                      <a:alpha val="43137"/>
                    </a:srgbClr>
                  </a:outerShdw>
                </a:effectLst>
                <a:cs typeface="Calibri" panose="020F0502020204030204" pitchFamily="34" charset="0"/>
              </a:rPr>
              <a:t>scene</a:t>
            </a:r>
            <a:endParaRPr lang="fr-FR" sz="2400" dirty="0">
              <a:solidFill>
                <a:srgbClr val="86A83D"/>
              </a:solidFill>
              <a:effectLst>
                <a:outerShdw blurRad="38100" dist="38100" dir="2700000" algn="tl">
                  <a:srgbClr val="000000">
                    <a:alpha val="43137"/>
                  </a:srgbClr>
                </a:outerShdw>
              </a:effectLst>
              <a:cs typeface="Calibri" panose="020F0502020204030204" pitchFamily="34" charset="0"/>
            </a:endParaRPr>
          </a:p>
        </p:txBody>
      </p:sp>
    </p:spTree>
    <p:extLst>
      <p:ext uri="{BB962C8B-B14F-4D97-AF65-F5344CB8AC3E}">
        <p14:creationId xmlns:p14="http://schemas.microsoft.com/office/powerpoint/2010/main" val="263350881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C4B645-7907-4EDD-A1D8-8AA0B8FEF421}"/>
              </a:ext>
            </a:extLst>
          </p:cNvPr>
          <p:cNvSpPr>
            <a:spLocks noGrp="1"/>
          </p:cNvSpPr>
          <p:nvPr>
            <p:ph type="title"/>
          </p:nvPr>
        </p:nvSpPr>
        <p:spPr/>
        <p:txBody>
          <a:bodyPr/>
          <a:lstStyle/>
          <a:p>
            <a:r>
              <a:rPr lang="fr-FR" dirty="0"/>
              <a:t>TP7 - ARDUINO &amp; NODE-RED</a:t>
            </a:r>
          </a:p>
        </p:txBody>
      </p:sp>
      <p:sp>
        <p:nvSpPr>
          <p:cNvPr id="3" name="Espace réservé du numéro de diapositive 2">
            <a:extLst>
              <a:ext uri="{FF2B5EF4-FFF2-40B4-BE49-F238E27FC236}">
                <a16:creationId xmlns:a16="http://schemas.microsoft.com/office/drawing/2014/main" id="{D8E88B81-1EEE-4C2F-B0E3-D1164C282B40}"/>
              </a:ext>
            </a:extLst>
          </p:cNvPr>
          <p:cNvSpPr>
            <a:spLocks noGrp="1"/>
          </p:cNvSpPr>
          <p:nvPr>
            <p:ph type="sldNum" sz="quarter" idx="12"/>
          </p:nvPr>
        </p:nvSpPr>
        <p:spPr/>
        <p:txBody>
          <a:bodyPr/>
          <a:lstStyle/>
          <a:p>
            <a:pPr>
              <a:defRPr/>
            </a:pPr>
            <a:fld id="{E652A8FB-8C76-45BB-8D82-93F8E151003C}" type="slidenum">
              <a:rPr lang="fr-FR" smtClean="0"/>
              <a:pPr>
                <a:defRPr/>
              </a:pPr>
              <a:t>340</a:t>
            </a:fld>
            <a:endParaRPr lang="fr-FR"/>
          </a:p>
        </p:txBody>
      </p:sp>
      <p:sp>
        <p:nvSpPr>
          <p:cNvPr id="4" name="Rectangle 1">
            <a:extLst>
              <a:ext uri="{FF2B5EF4-FFF2-40B4-BE49-F238E27FC236}">
                <a16:creationId xmlns:a16="http://schemas.microsoft.com/office/drawing/2014/main" id="{D5696F56-B4A7-478B-8C48-1D3AE6656A1E}"/>
              </a:ext>
            </a:extLst>
          </p:cNvPr>
          <p:cNvSpPr>
            <a:spLocks noChangeArrowheads="1"/>
          </p:cNvSpPr>
          <p:nvPr/>
        </p:nvSpPr>
        <p:spPr bwMode="auto">
          <a:xfrm>
            <a:off x="1910" y="588773"/>
            <a:ext cx="486392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panose="020B0604020202020204" pitchFamily="34" charset="0"/>
              </a:rPr>
              <a:t>Installer le Node Serial</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Depuis la version 0.20, il est nécessaire d’installer le </a:t>
            </a:r>
            <a:r>
              <a:rPr kumimoji="0" lang="fr-FR" altLang="fr-FR" sz="1200" b="0" i="0" u="none" strike="noStrike" cap="none" normalizeH="0" baseline="0" dirty="0" err="1">
                <a:ln>
                  <a:noFill/>
                </a:ln>
                <a:solidFill>
                  <a:schemeClr val="tx1"/>
                </a:solidFill>
                <a:effectLst/>
                <a:latin typeface="Arial" panose="020B0604020202020204" pitchFamily="34" charset="0"/>
              </a:rPr>
              <a:t>node</a:t>
            </a:r>
            <a:r>
              <a:rPr kumimoji="0" lang="fr-FR" altLang="fr-FR" sz="1200" b="0" i="0" u="none" strike="noStrike" cap="none" normalizeH="0" baseline="0" dirty="0">
                <a:ln>
                  <a:noFill/>
                </a:ln>
                <a:solidFill>
                  <a:schemeClr val="tx1"/>
                </a:solidFill>
                <a:effectLst/>
                <a:latin typeface="Arial" panose="020B0604020202020204" pitchFamily="34" charset="0"/>
              </a:rPr>
              <a:t> Serial qui permet de communiquer via le port série. Comme précédemment, faites une recherche sur le mot clé Serial et installez le package officiel </a:t>
            </a:r>
            <a:r>
              <a:rPr kumimoji="0" lang="fr-FR" altLang="fr-FR" sz="1200" b="1" i="0" u="none" strike="noStrike" cap="none" normalizeH="0" baseline="0" dirty="0" err="1">
                <a:ln>
                  <a:noFill/>
                </a:ln>
                <a:solidFill>
                  <a:schemeClr val="tx1"/>
                </a:solidFill>
                <a:effectLst/>
                <a:latin typeface="Arial" panose="020B0604020202020204" pitchFamily="34" charset="0"/>
              </a:rPr>
              <a:t>node-red-node-serialport</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node-red serial node package arduino">
            <a:hlinkClick r:id="rId2"/>
            <a:extLst>
              <a:ext uri="{FF2B5EF4-FFF2-40B4-BE49-F238E27FC236}">
                <a16:creationId xmlns:a16="http://schemas.microsoft.com/office/drawing/2014/main" id="{ADDA5B4A-0755-4B31-B4A9-562533A33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873" y="594305"/>
            <a:ext cx="3971926" cy="13421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16C6DACF-F20E-4894-98D7-AE77B490D8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1666" y="2371725"/>
            <a:ext cx="4112264" cy="2351300"/>
          </a:xfrm>
          <a:prstGeom prst="rect">
            <a:avLst/>
          </a:prstGeom>
        </p:spPr>
      </p:pic>
      <p:sp>
        <p:nvSpPr>
          <p:cNvPr id="7" name="Rectangle 6">
            <a:extLst>
              <a:ext uri="{FF2B5EF4-FFF2-40B4-BE49-F238E27FC236}">
                <a16:creationId xmlns:a16="http://schemas.microsoft.com/office/drawing/2014/main" id="{D40376CF-A0DF-488E-84AA-9FD0548163F9}"/>
              </a:ext>
            </a:extLst>
          </p:cNvPr>
          <p:cNvSpPr/>
          <p:nvPr/>
        </p:nvSpPr>
        <p:spPr>
          <a:xfrm>
            <a:off x="0" y="1706696"/>
            <a:ext cx="4572000" cy="830997"/>
          </a:xfrm>
          <a:prstGeom prst="rect">
            <a:avLst/>
          </a:prstGeom>
        </p:spPr>
        <p:txBody>
          <a:bodyPr>
            <a:spAutoFit/>
          </a:bodyPr>
          <a:lstStyle/>
          <a:p>
            <a:pPr algn="just"/>
            <a:r>
              <a:rPr lang="fr-FR" sz="1200" dirty="0">
                <a:latin typeface="Calibri" panose="020F0502020204030204" pitchFamily="34" charset="0"/>
                <a:cs typeface="Calibri" panose="020F0502020204030204" pitchFamily="34" charset="0"/>
              </a:rPr>
              <a:t>On va simplement lire à intervalle régulier (ici toutes les 5s, 5000ms), la valeur du signal analogique (de 0 à 1023) pour chaque sonde d’humidité du sol. Ensuite on envoi la sortie sur le moniteur série de l’IDE Arduino.</a:t>
            </a:r>
          </a:p>
        </p:txBody>
      </p:sp>
      <p:sp>
        <p:nvSpPr>
          <p:cNvPr id="9" name="Rectangle 8">
            <a:extLst>
              <a:ext uri="{FF2B5EF4-FFF2-40B4-BE49-F238E27FC236}">
                <a16:creationId xmlns:a16="http://schemas.microsoft.com/office/drawing/2014/main" id="{5476F998-A2BF-44C5-8AAE-80E9080F7CC0}"/>
              </a:ext>
            </a:extLst>
          </p:cNvPr>
          <p:cNvSpPr/>
          <p:nvPr/>
        </p:nvSpPr>
        <p:spPr>
          <a:xfrm>
            <a:off x="3815607" y="5068899"/>
            <a:ext cx="5017720" cy="307777"/>
          </a:xfrm>
          <a:prstGeom prst="rect">
            <a:avLst/>
          </a:prstGeom>
        </p:spPr>
        <p:txBody>
          <a:bodyPr wrap="none">
            <a:spAutoFit/>
          </a:bodyPr>
          <a:lstStyle/>
          <a:p>
            <a:r>
              <a:rPr lang="fr-FR" dirty="0">
                <a:latin typeface="Source Code Pro" panose="020B0509030403020204" pitchFamily="49" charset="0"/>
              </a:rPr>
              <a:t>Ce qui donne maintenant sur le moniteur série</a:t>
            </a:r>
          </a:p>
        </p:txBody>
      </p:sp>
      <p:sp>
        <p:nvSpPr>
          <p:cNvPr id="10" name="Rectangle 3">
            <a:extLst>
              <a:ext uri="{FF2B5EF4-FFF2-40B4-BE49-F238E27FC236}">
                <a16:creationId xmlns:a16="http://schemas.microsoft.com/office/drawing/2014/main" id="{66E8B394-FCF1-4A31-9EE7-54B2DD0B6E72}"/>
              </a:ext>
            </a:extLst>
          </p:cNvPr>
          <p:cNvSpPr>
            <a:spLocks noChangeArrowheads="1"/>
          </p:cNvSpPr>
          <p:nvPr/>
        </p:nvSpPr>
        <p:spPr bwMode="auto">
          <a:xfrm>
            <a:off x="3962377" y="5413679"/>
            <a:ext cx="48718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hangingPunct="0"/>
            <a:r>
              <a:rPr kumimoji="0" lang="fr-FR" altLang="fr-FR" sz="1800" b="1" i="0" u="none" strike="noStrike" cap="none" normalizeH="0" baseline="0" dirty="0">
                <a:ln>
                  <a:noFill/>
                </a:ln>
                <a:solidFill>
                  <a:schemeClr val="tx1"/>
                </a:solidFill>
                <a:effectLst/>
                <a:latin typeface="Source Code Pro" panose="020B0509030403020204" pitchFamily="49" charset="0"/>
              </a:rPr>
              <a:t>{</a:t>
            </a:r>
            <a:r>
              <a:rPr lang="fr-FR" altLang="fr-FR" sz="1800" b="1" dirty="0">
                <a:latin typeface="Source Code Pro" panose="020B0509030403020204" pitchFamily="49" charset="0"/>
              </a:rPr>
              <a:t>"</a:t>
            </a:r>
            <a:r>
              <a:rPr kumimoji="0" lang="fr-FR" altLang="fr-FR" sz="1800" b="1" i="0" u="none" strike="noStrike" cap="none" normalizeH="0" baseline="0" dirty="0">
                <a:ln>
                  <a:noFill/>
                </a:ln>
                <a:solidFill>
                  <a:schemeClr val="tx1"/>
                </a:solidFill>
                <a:effectLst/>
                <a:latin typeface="Source Code Pro" panose="020B0509030403020204" pitchFamily="49" charset="0"/>
              </a:rPr>
              <a:t>Capteur1":250,</a:t>
            </a:r>
            <a:r>
              <a:rPr lang="fr-FR" altLang="fr-FR" sz="1800" b="1" dirty="0">
                <a:latin typeface="Source Code Pro" panose="020B0509030403020204" pitchFamily="49" charset="0"/>
              </a:rPr>
              <a:t> " </a:t>
            </a:r>
            <a:r>
              <a:rPr kumimoji="0" lang="fr-FR" altLang="fr-FR" sz="1800" b="1" i="0" u="none" strike="noStrike" cap="none" normalizeH="0" baseline="0" dirty="0">
                <a:ln>
                  <a:noFill/>
                </a:ln>
                <a:solidFill>
                  <a:schemeClr val="tx1"/>
                </a:solidFill>
                <a:effectLst/>
                <a:latin typeface="Source Code Pro" panose="020B0509030403020204" pitchFamily="49" charset="0"/>
              </a:rPr>
              <a:t>Capteur2":301} </a:t>
            </a:r>
          </a:p>
        </p:txBody>
      </p:sp>
      <p:sp>
        <p:nvSpPr>
          <p:cNvPr id="12" name="Rectangle 11">
            <a:extLst>
              <a:ext uri="{FF2B5EF4-FFF2-40B4-BE49-F238E27FC236}">
                <a16:creationId xmlns:a16="http://schemas.microsoft.com/office/drawing/2014/main" id="{EC5BF01A-77EF-4E98-A70B-2B1095FC4A14}"/>
              </a:ext>
            </a:extLst>
          </p:cNvPr>
          <p:cNvSpPr/>
          <p:nvPr/>
        </p:nvSpPr>
        <p:spPr>
          <a:xfrm>
            <a:off x="4039374" y="5977575"/>
            <a:ext cx="4647426" cy="400110"/>
          </a:xfrm>
          <a:prstGeom prst="rect">
            <a:avLst/>
          </a:prstGeom>
        </p:spPr>
        <p:txBody>
          <a:bodyPr wrap="none">
            <a:spAutoFit/>
          </a:bodyPr>
          <a:lstStyle/>
          <a:p>
            <a:r>
              <a:rPr lang="fr-FR" sz="2000" b="1" dirty="0">
                <a:solidFill>
                  <a:srgbClr val="7030A0"/>
                </a:solidFill>
                <a:latin typeface="Source Code Pro" panose="020B0509030403020204" pitchFamily="49" charset="0"/>
              </a:rPr>
              <a:t>=&gt; FORMAT JSON (clé = valeur)</a:t>
            </a:r>
          </a:p>
        </p:txBody>
      </p:sp>
      <p:pic>
        <p:nvPicPr>
          <p:cNvPr id="13" name="Image 12">
            <a:extLst>
              <a:ext uri="{FF2B5EF4-FFF2-40B4-BE49-F238E27FC236}">
                <a16:creationId xmlns:a16="http://schemas.microsoft.com/office/drawing/2014/main" id="{65B0D3D1-FC91-43C8-B30E-511A13D7FDE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49164" y="2610106"/>
            <a:ext cx="3530747" cy="3974480"/>
          </a:xfrm>
          <a:prstGeom prst="rect">
            <a:avLst/>
          </a:prstGeom>
        </p:spPr>
      </p:pic>
      <p:pic>
        <p:nvPicPr>
          <p:cNvPr id="14" name="Image 13">
            <a:hlinkClick r:id="rId6" action="ppaction://hlinksldjump"/>
            <a:extLst>
              <a:ext uri="{FF2B5EF4-FFF2-40B4-BE49-F238E27FC236}">
                <a16:creationId xmlns:a16="http://schemas.microsoft.com/office/drawing/2014/main" id="{3EC53BB5-07F6-4D70-B68E-F374470469F6}"/>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35248246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C4B645-7907-4EDD-A1D8-8AA0B8FEF421}"/>
              </a:ext>
            </a:extLst>
          </p:cNvPr>
          <p:cNvSpPr>
            <a:spLocks noGrp="1"/>
          </p:cNvSpPr>
          <p:nvPr>
            <p:ph type="title"/>
          </p:nvPr>
        </p:nvSpPr>
        <p:spPr/>
        <p:txBody>
          <a:bodyPr/>
          <a:lstStyle/>
          <a:p>
            <a:r>
              <a:rPr lang="fr-FR" dirty="0"/>
              <a:t>FORMAT JSON</a:t>
            </a:r>
          </a:p>
        </p:txBody>
      </p:sp>
      <p:sp>
        <p:nvSpPr>
          <p:cNvPr id="3" name="Espace réservé du numéro de diapositive 2">
            <a:extLst>
              <a:ext uri="{FF2B5EF4-FFF2-40B4-BE49-F238E27FC236}">
                <a16:creationId xmlns:a16="http://schemas.microsoft.com/office/drawing/2014/main" id="{D8E88B81-1EEE-4C2F-B0E3-D1164C282B40}"/>
              </a:ext>
            </a:extLst>
          </p:cNvPr>
          <p:cNvSpPr>
            <a:spLocks noGrp="1"/>
          </p:cNvSpPr>
          <p:nvPr>
            <p:ph type="sldNum" sz="quarter" idx="12"/>
          </p:nvPr>
        </p:nvSpPr>
        <p:spPr/>
        <p:txBody>
          <a:bodyPr/>
          <a:lstStyle/>
          <a:p>
            <a:pPr>
              <a:defRPr/>
            </a:pPr>
            <a:fld id="{E652A8FB-8C76-45BB-8D82-93F8E151003C}" type="slidenum">
              <a:rPr lang="fr-FR" smtClean="0"/>
              <a:pPr>
                <a:defRPr/>
              </a:pPr>
              <a:t>341</a:t>
            </a:fld>
            <a:endParaRPr lang="fr-FR"/>
          </a:p>
        </p:txBody>
      </p:sp>
      <p:sp>
        <p:nvSpPr>
          <p:cNvPr id="4" name="Rectangle 3">
            <a:extLst>
              <a:ext uri="{FF2B5EF4-FFF2-40B4-BE49-F238E27FC236}">
                <a16:creationId xmlns:a16="http://schemas.microsoft.com/office/drawing/2014/main" id="{43A08CDB-9D50-4740-BEA8-11566F9DC8EE}"/>
              </a:ext>
            </a:extLst>
          </p:cNvPr>
          <p:cNvSpPr/>
          <p:nvPr/>
        </p:nvSpPr>
        <p:spPr>
          <a:xfrm>
            <a:off x="0" y="541704"/>
            <a:ext cx="9144000" cy="4893647"/>
          </a:xfrm>
          <a:prstGeom prst="rect">
            <a:avLst/>
          </a:prstGeom>
        </p:spPr>
        <p:txBody>
          <a:bodyPr wrap="square">
            <a:spAutoFit/>
          </a:bodyPr>
          <a:lstStyle/>
          <a:p>
            <a:pPr algn="just"/>
            <a:r>
              <a:rPr lang="fr-FR" b="1" dirty="0">
                <a:latin typeface="Calibri" panose="020F0502020204030204" pitchFamily="34" charset="0"/>
                <a:cs typeface="Calibri" panose="020F0502020204030204" pitchFamily="34" charset="0"/>
              </a:rPr>
              <a:t>Formater les données en JSON</a:t>
            </a:r>
          </a:p>
          <a:p>
            <a:pPr algn="just"/>
            <a:r>
              <a:rPr lang="fr-FR" dirty="0">
                <a:latin typeface="Calibri" panose="020F0502020204030204" pitchFamily="34" charset="0"/>
                <a:cs typeface="Calibri" panose="020F0502020204030204" pitchFamily="34" charset="0"/>
              </a:rPr>
              <a:t>On pourrait envoyer directement les mesures sur le port série de l’Arduino avec un séparateur, par exemple un caractère spécial (|, -,  #…) mais cette stratégie implique que l’on sache précisément la position de chaque données. </a:t>
            </a:r>
          </a:p>
          <a:p>
            <a:pPr algn="just"/>
            <a:endParaRPr lang="fr-FR" dirty="0">
              <a:latin typeface="Calibri" panose="020F0502020204030204" pitchFamily="34" charset="0"/>
              <a:cs typeface="Calibri" panose="020F0502020204030204" pitchFamily="34" charset="0"/>
            </a:endParaRPr>
          </a:p>
          <a:p>
            <a:pPr algn="just"/>
            <a:r>
              <a:rPr lang="fr-FR" dirty="0">
                <a:latin typeface="Calibri" panose="020F0502020204030204" pitchFamily="34" charset="0"/>
                <a:cs typeface="Calibri" panose="020F0502020204030204" pitchFamily="34" charset="0"/>
              </a:rPr>
              <a:t>- Aucun problème avec une ou deux données, ça devient plus compliqué lorsqu’il y en à une dizaine. </a:t>
            </a:r>
          </a:p>
          <a:p>
            <a:pPr algn="just"/>
            <a:r>
              <a:rPr lang="fr-FR" dirty="0">
                <a:latin typeface="Calibri" panose="020F0502020204030204" pitchFamily="34" charset="0"/>
                <a:cs typeface="Calibri" panose="020F0502020204030204" pitchFamily="34" charset="0"/>
              </a:rPr>
              <a:t>- Autre problème, la conversion de chaine de caractères qui est un éternel problème en informatique.</a:t>
            </a:r>
          </a:p>
          <a:p>
            <a:pPr algn="just"/>
            <a:endParaRPr lang="fr-FR" dirty="0">
              <a:latin typeface="Calibri" panose="020F0502020204030204" pitchFamily="34" charset="0"/>
              <a:cs typeface="Calibri" panose="020F0502020204030204" pitchFamily="34" charset="0"/>
            </a:endParaRPr>
          </a:p>
          <a:p>
            <a:pPr algn="just"/>
            <a:r>
              <a:rPr lang="fr-FR" dirty="0">
                <a:latin typeface="Calibri" panose="020F0502020204030204" pitchFamily="34" charset="0"/>
                <a:cs typeface="Calibri" panose="020F0502020204030204" pitchFamily="34" charset="0"/>
              </a:rPr>
              <a:t>Pour éviter tous ce problème, nous allons mettre en forme les données et indiquer à chaque fois à quoi elle correspond. </a:t>
            </a:r>
          </a:p>
          <a:p>
            <a:pPr algn="just"/>
            <a:endParaRPr lang="fr-FR" dirty="0">
              <a:latin typeface="Calibri" panose="020F0502020204030204" pitchFamily="34" charset="0"/>
              <a:cs typeface="Calibri" panose="020F0502020204030204" pitchFamily="34" charset="0"/>
            </a:endParaRPr>
          </a:p>
          <a:p>
            <a:pPr algn="just"/>
            <a:r>
              <a:rPr lang="fr-FR" sz="1600" b="1" dirty="0">
                <a:solidFill>
                  <a:srgbClr val="0070C0"/>
                </a:solidFill>
                <a:latin typeface="Calibri" panose="020F0502020204030204" pitchFamily="34" charset="0"/>
                <a:cs typeface="Calibri" panose="020F0502020204030204" pitchFamily="34" charset="0"/>
              </a:rPr>
              <a:t>Pour cela, nous allons utiliser le format JSON. </a:t>
            </a:r>
          </a:p>
          <a:p>
            <a:pPr algn="just"/>
            <a:r>
              <a:rPr lang="fr-FR" dirty="0">
                <a:latin typeface="Calibri" panose="020F0502020204030204" pitchFamily="34" charset="0"/>
                <a:cs typeface="Calibri" panose="020F0502020204030204" pitchFamily="34" charset="0"/>
              </a:rPr>
              <a:t>L’avantage, c’est qu’il est supporté par </a:t>
            </a:r>
            <a:r>
              <a:rPr lang="fr-FR" u="sng" dirty="0">
                <a:latin typeface="Calibri" panose="020F0502020204030204" pitchFamily="34" charset="0"/>
                <a:cs typeface="Calibri" panose="020F0502020204030204" pitchFamily="34" charset="0"/>
              </a:rPr>
              <a:t>tous les langages modernes</a:t>
            </a:r>
            <a:r>
              <a:rPr lang="fr-FR" dirty="0">
                <a:latin typeface="Calibri" panose="020F0502020204030204" pitchFamily="34" charset="0"/>
                <a:cs typeface="Calibri" panose="020F0502020204030204" pitchFamily="34" charset="0"/>
              </a:rPr>
              <a:t>. </a:t>
            </a:r>
          </a:p>
          <a:p>
            <a:pPr algn="just"/>
            <a:r>
              <a:rPr lang="fr-FR" sz="1600" b="1" dirty="0">
                <a:solidFill>
                  <a:srgbClr val="0070C0"/>
                </a:solidFill>
                <a:latin typeface="Calibri" panose="020F0502020204030204" pitchFamily="34" charset="0"/>
                <a:cs typeface="Calibri" panose="020F0502020204030204" pitchFamily="34" charset="0"/>
              </a:rPr>
              <a:t>C’est même la structure de données par défaut du javascript, langage sur lequel repose Node-RED.</a:t>
            </a:r>
          </a:p>
          <a:p>
            <a:pPr algn="just"/>
            <a:endParaRPr lang="fr-FR" dirty="0">
              <a:latin typeface="Calibri" panose="020F0502020204030204" pitchFamily="34" charset="0"/>
              <a:cs typeface="Calibri" panose="020F0502020204030204" pitchFamily="34" charset="0"/>
            </a:endParaRPr>
          </a:p>
          <a:p>
            <a:pPr algn="just"/>
            <a:r>
              <a:rPr lang="fr-FR" b="1" dirty="0">
                <a:solidFill>
                  <a:srgbClr val="FF0000"/>
                </a:solidFill>
                <a:latin typeface="Calibri" panose="020F0502020204030204" pitchFamily="34" charset="0"/>
                <a:cs typeface="Calibri" panose="020F0502020204030204" pitchFamily="34" charset="0"/>
              </a:rPr>
              <a:t>Le JSON est une mise en forme structurée des données de type clé = valeur. </a:t>
            </a:r>
          </a:p>
          <a:p>
            <a:pPr algn="just"/>
            <a:r>
              <a:rPr lang="fr-FR" dirty="0">
                <a:latin typeface="Calibri" panose="020F0502020204030204" pitchFamily="34" charset="0"/>
                <a:cs typeface="Calibri" panose="020F0502020204030204" pitchFamily="34" charset="0"/>
              </a:rPr>
              <a:t>Chaque ligne de données est séparée par une virgule (sans la dernière ligne). </a:t>
            </a:r>
          </a:p>
          <a:p>
            <a:pPr algn="just"/>
            <a:r>
              <a:rPr lang="fr-FR" dirty="0">
                <a:latin typeface="Calibri" panose="020F0502020204030204" pitchFamily="34" charset="0"/>
                <a:cs typeface="Calibri" panose="020F0502020204030204" pitchFamily="34" charset="0"/>
              </a:rPr>
              <a:t>Une valeur peut être: </a:t>
            </a:r>
          </a:p>
          <a:p>
            <a:pPr marL="285750" indent="-285750" algn="just">
              <a:buFontTx/>
              <a:buChar char="-"/>
            </a:pPr>
            <a:r>
              <a:rPr lang="fr-FR" b="1" dirty="0">
                <a:latin typeface="Calibri" panose="020F0502020204030204" pitchFamily="34" charset="0"/>
                <a:cs typeface="Calibri" panose="020F0502020204030204" pitchFamily="34" charset="0"/>
              </a:rPr>
              <a:t>une chaine de caractères (une image sera une chaine), </a:t>
            </a:r>
          </a:p>
          <a:p>
            <a:pPr marL="285750" indent="-285750" algn="just">
              <a:buFontTx/>
              <a:buChar char="-"/>
            </a:pPr>
            <a:r>
              <a:rPr lang="fr-FR" b="1" dirty="0">
                <a:latin typeface="Calibri" panose="020F0502020204030204" pitchFamily="34" charset="0"/>
                <a:cs typeface="Calibri" panose="020F0502020204030204" pitchFamily="34" charset="0"/>
              </a:rPr>
              <a:t>un nombre (entier ou décimal), </a:t>
            </a:r>
          </a:p>
          <a:p>
            <a:pPr marL="285750" indent="-285750" algn="just">
              <a:buFontTx/>
              <a:buChar char="-"/>
            </a:pPr>
            <a:r>
              <a:rPr lang="fr-FR" b="1" dirty="0">
                <a:latin typeface="Calibri" panose="020F0502020204030204" pitchFamily="34" charset="0"/>
                <a:cs typeface="Calibri" panose="020F0502020204030204" pitchFamily="34" charset="0"/>
              </a:rPr>
              <a:t>un tableau (chaine, nombre), </a:t>
            </a:r>
          </a:p>
          <a:p>
            <a:pPr marL="285750" indent="-285750" algn="just">
              <a:buFontTx/>
              <a:buChar char="-"/>
            </a:pPr>
            <a:r>
              <a:rPr lang="fr-FR" b="1" dirty="0">
                <a:latin typeface="Calibri" panose="020F0502020204030204" pitchFamily="34" charset="0"/>
                <a:cs typeface="Calibri" panose="020F0502020204030204" pitchFamily="34" charset="0"/>
              </a:rPr>
              <a:t>une structure (qui contiendra elle même des données sous la forme clé = valeur). </a:t>
            </a:r>
          </a:p>
          <a:p>
            <a:pPr algn="just"/>
            <a:endParaRPr lang="fr-FR" dirty="0">
              <a:latin typeface="Calibri" panose="020F0502020204030204" pitchFamily="34" charset="0"/>
              <a:cs typeface="Calibri" panose="020F0502020204030204" pitchFamily="34" charset="0"/>
            </a:endParaRPr>
          </a:p>
          <a:p>
            <a:pPr algn="just"/>
            <a:r>
              <a:rPr lang="fr-FR" dirty="0">
                <a:latin typeface="Calibri" panose="020F0502020204030204" pitchFamily="34" charset="0"/>
                <a:cs typeface="Calibri" panose="020F0502020204030204" pitchFamily="34" charset="0"/>
              </a:rPr>
              <a:t>Voici un exemple. Tout d’abord en ligne, c’est ce que le code Arduino va généré</a:t>
            </a:r>
          </a:p>
        </p:txBody>
      </p:sp>
      <p:sp>
        <p:nvSpPr>
          <p:cNvPr id="5" name="Rectangle 1">
            <a:extLst>
              <a:ext uri="{FF2B5EF4-FFF2-40B4-BE49-F238E27FC236}">
                <a16:creationId xmlns:a16="http://schemas.microsoft.com/office/drawing/2014/main" id="{5CC1035B-49EA-45B1-BC1E-595CBDAB80A4}"/>
              </a:ext>
            </a:extLst>
          </p:cNvPr>
          <p:cNvSpPr>
            <a:spLocks noChangeArrowheads="1"/>
          </p:cNvSpPr>
          <p:nvPr/>
        </p:nvSpPr>
        <p:spPr bwMode="auto">
          <a:xfrm>
            <a:off x="620168" y="5603690"/>
            <a:ext cx="80666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chemeClr val="tx1"/>
                </a:solidFill>
                <a:effectLst/>
                <a:latin typeface="Arial Unicode MS" panose="020B0604020202020204" pitchFamily="34" charset="-128"/>
              </a:rPr>
              <a:t>{"sonde1":22.1,"sonde2":64.1,"unites":{"sonde1":"°C","sonde2":"%"}}</a:t>
            </a:r>
            <a:r>
              <a:rPr kumimoji="0" lang="fr-FR" altLang="fr-FR" sz="2000" b="1" i="0" u="none" strike="noStrike" cap="none" normalizeH="0" baseline="0" dirty="0">
                <a:ln>
                  <a:noFill/>
                </a:ln>
                <a:solidFill>
                  <a:schemeClr val="tx1"/>
                </a:solidFill>
                <a:effectLst/>
              </a:rPr>
              <a:t> </a:t>
            </a:r>
            <a:endParaRPr kumimoji="0" lang="fr-FR" altLang="fr-FR" sz="2000" b="1" i="0" u="none" strike="noStrike" cap="none" normalizeH="0" baseline="0" dirty="0">
              <a:ln>
                <a:noFill/>
              </a:ln>
              <a:solidFill>
                <a:schemeClr val="tx1"/>
              </a:solidFill>
              <a:effectLst/>
              <a:latin typeface="Arial" panose="020B0604020202020204" pitchFamily="34" charset="0"/>
            </a:endParaRPr>
          </a:p>
        </p:txBody>
      </p:sp>
      <p:pic>
        <p:nvPicPr>
          <p:cNvPr id="6" name="Image 5">
            <a:hlinkClick r:id="rId2" action="ppaction://hlinksldjump"/>
            <a:extLst>
              <a:ext uri="{FF2B5EF4-FFF2-40B4-BE49-F238E27FC236}">
                <a16:creationId xmlns:a16="http://schemas.microsoft.com/office/drawing/2014/main" id="{4AF594A4-C059-41B3-A014-BD1929D02A0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6538480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C4B645-7907-4EDD-A1D8-8AA0B8FEF421}"/>
              </a:ext>
            </a:extLst>
          </p:cNvPr>
          <p:cNvSpPr>
            <a:spLocks noGrp="1"/>
          </p:cNvSpPr>
          <p:nvPr>
            <p:ph type="title"/>
          </p:nvPr>
        </p:nvSpPr>
        <p:spPr/>
        <p:txBody>
          <a:bodyPr/>
          <a:lstStyle/>
          <a:p>
            <a:r>
              <a:rPr lang="fr-FR" dirty="0"/>
              <a:t>FORMAT JSON</a:t>
            </a:r>
          </a:p>
        </p:txBody>
      </p:sp>
      <p:sp>
        <p:nvSpPr>
          <p:cNvPr id="3" name="Espace réservé du numéro de diapositive 2">
            <a:extLst>
              <a:ext uri="{FF2B5EF4-FFF2-40B4-BE49-F238E27FC236}">
                <a16:creationId xmlns:a16="http://schemas.microsoft.com/office/drawing/2014/main" id="{D8E88B81-1EEE-4C2F-B0E3-D1164C282B40}"/>
              </a:ext>
            </a:extLst>
          </p:cNvPr>
          <p:cNvSpPr>
            <a:spLocks noGrp="1"/>
          </p:cNvSpPr>
          <p:nvPr>
            <p:ph type="sldNum" sz="quarter" idx="12"/>
          </p:nvPr>
        </p:nvSpPr>
        <p:spPr/>
        <p:txBody>
          <a:bodyPr/>
          <a:lstStyle/>
          <a:p>
            <a:pPr>
              <a:defRPr/>
            </a:pPr>
            <a:fld id="{E652A8FB-8C76-45BB-8D82-93F8E151003C}" type="slidenum">
              <a:rPr lang="fr-FR" smtClean="0"/>
              <a:pPr>
                <a:defRPr/>
              </a:pPr>
              <a:t>342</a:t>
            </a:fld>
            <a:endParaRPr lang="fr-FR"/>
          </a:p>
        </p:txBody>
      </p:sp>
      <p:sp>
        <p:nvSpPr>
          <p:cNvPr id="4" name="Rectangle 3">
            <a:extLst>
              <a:ext uri="{FF2B5EF4-FFF2-40B4-BE49-F238E27FC236}">
                <a16:creationId xmlns:a16="http://schemas.microsoft.com/office/drawing/2014/main" id="{86815550-C743-42B0-937B-6F47AC6B6C33}"/>
              </a:ext>
            </a:extLst>
          </p:cNvPr>
          <p:cNvSpPr/>
          <p:nvPr/>
        </p:nvSpPr>
        <p:spPr>
          <a:xfrm>
            <a:off x="35496" y="692696"/>
            <a:ext cx="4572000" cy="738664"/>
          </a:xfrm>
          <a:prstGeom prst="rect">
            <a:avLst/>
          </a:prstGeom>
        </p:spPr>
        <p:txBody>
          <a:bodyPr>
            <a:spAutoFit/>
          </a:bodyPr>
          <a:lstStyle/>
          <a:p>
            <a:pPr algn="just"/>
            <a:r>
              <a:rPr lang="fr-FR" dirty="0">
                <a:latin typeface="Source Code Pro" panose="020B0509030403020204" pitchFamily="49" charset="0"/>
              </a:rPr>
              <a:t>Pour vérifier votre code, je vous conseille d’utiliser le site </a:t>
            </a:r>
            <a:r>
              <a:rPr lang="fr-FR" dirty="0">
                <a:latin typeface="Source Code Pro" panose="020B0509030403020204" pitchFamily="49" charset="0"/>
                <a:hlinkClick r:id="rId2"/>
              </a:rPr>
              <a:t>jsonlint.com</a:t>
            </a:r>
            <a:r>
              <a:rPr lang="fr-FR" dirty="0">
                <a:latin typeface="Source Code Pro" panose="020B0509030403020204" pitchFamily="49" charset="0"/>
              </a:rPr>
              <a:t> qui est gratuit.</a:t>
            </a:r>
          </a:p>
        </p:txBody>
      </p:sp>
      <p:sp>
        <p:nvSpPr>
          <p:cNvPr id="5" name="Rectangle 2">
            <a:extLst>
              <a:ext uri="{FF2B5EF4-FFF2-40B4-BE49-F238E27FC236}">
                <a16:creationId xmlns:a16="http://schemas.microsoft.com/office/drawing/2014/main" id="{B8BA3E69-0629-4279-9117-F6BE9CAB164C}"/>
              </a:ext>
            </a:extLst>
          </p:cNvPr>
          <p:cNvSpPr>
            <a:spLocks noChangeArrowheads="1"/>
          </p:cNvSpPr>
          <p:nvPr/>
        </p:nvSpPr>
        <p:spPr bwMode="auto">
          <a:xfrm>
            <a:off x="5182015" y="976848"/>
            <a:ext cx="365677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  "sonde1":22.1,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000" dirty="0">
                <a:latin typeface="Source Code Pro" panose="020B0509030403020204" pitchFamily="49" charset="0"/>
                <a:cs typeface="Calibri" panose="020F0502020204030204" pitchFamily="34" charset="0"/>
              </a:rPr>
              <a:t>  </a:t>
            </a:r>
            <a:r>
              <a:rPr kumimoji="0" lang="fr-FR" altLang="fr-FR" sz="20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"sonde2":64.1,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000" dirty="0">
                <a:latin typeface="Source Code Pro" panose="020B0509030403020204" pitchFamily="49" charset="0"/>
                <a:cs typeface="Calibri" panose="020F0502020204030204" pitchFamily="34" charset="0"/>
              </a:rPr>
              <a:t>  </a:t>
            </a:r>
            <a:r>
              <a:rPr kumimoji="0" lang="fr-FR" altLang="fr-FR" sz="20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a:t>
            </a:r>
            <a:r>
              <a:rPr kumimoji="0" lang="fr-FR" altLang="fr-FR" sz="2000" b="0" i="0" u="none" strike="noStrike" cap="none" normalizeH="0" baseline="0" dirty="0" err="1">
                <a:ln>
                  <a:noFill/>
                </a:ln>
                <a:solidFill>
                  <a:schemeClr val="tx1"/>
                </a:solidFill>
                <a:effectLst/>
                <a:latin typeface="Source Code Pro" panose="020B0509030403020204" pitchFamily="49" charset="0"/>
                <a:cs typeface="Calibri" panose="020F0502020204030204" pitchFamily="34" charset="0"/>
              </a:rPr>
              <a:t>unites</a:t>
            </a:r>
            <a:r>
              <a:rPr kumimoji="0" lang="fr-FR" altLang="fr-FR" sz="20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000" dirty="0">
                <a:latin typeface="Source Code Pro" panose="020B0509030403020204" pitchFamily="49" charset="0"/>
                <a:cs typeface="Calibri" panose="020F0502020204030204" pitchFamily="34" charset="0"/>
              </a:rPr>
              <a:t>     </a:t>
            </a:r>
            <a:r>
              <a:rPr kumimoji="0" lang="fr-FR" altLang="fr-FR" sz="20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 "sonde1": "°C«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000" dirty="0">
                <a:latin typeface="Source Code Pro" panose="020B0509030403020204" pitchFamily="49" charset="0"/>
                <a:cs typeface="Calibri" panose="020F0502020204030204" pitchFamily="34" charset="0"/>
              </a:rPr>
              <a:t>     </a:t>
            </a:r>
            <a:r>
              <a:rPr kumimoji="0" lang="fr-FR" altLang="fr-FR" sz="20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"sonde2":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000" dirty="0">
                <a:latin typeface="Source Code Pro" panose="020B0509030403020204" pitchFamily="49" charset="0"/>
                <a:cs typeface="Calibri" panose="020F0502020204030204" pitchFamily="34" charset="0"/>
              </a:rPr>
              <a:t>   </a:t>
            </a:r>
            <a:r>
              <a:rPr kumimoji="0" lang="fr-FR" altLang="fr-FR" sz="20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2000" dirty="0">
                <a:latin typeface="Source Code Pro" panose="020B0509030403020204" pitchFamily="49" charset="0"/>
                <a:cs typeface="Calibri" panose="020F0502020204030204" pitchFamily="34" charset="0"/>
              </a:rPr>
              <a:t> </a:t>
            </a:r>
            <a:r>
              <a:rPr kumimoji="0" lang="fr-FR" altLang="fr-FR" sz="20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a:t>
            </a:r>
            <a:r>
              <a:rPr kumimoji="0" lang="fr-FR" altLang="fr-FR" sz="12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rPr>
              <a:t> </a:t>
            </a:r>
            <a:endParaRPr kumimoji="0" lang="fr-FR" altLang="fr-FR" sz="4400" b="0" i="0" u="none" strike="noStrike" cap="none" normalizeH="0" baseline="0" dirty="0">
              <a:ln>
                <a:noFill/>
              </a:ln>
              <a:solidFill>
                <a:schemeClr val="tx1"/>
              </a:solidFill>
              <a:effectLst/>
              <a:latin typeface="Source Code Pro" panose="020B0509030403020204" pitchFamily="49" charset="0"/>
              <a:cs typeface="Calibri" panose="020F0502020204030204" pitchFamily="34" charset="0"/>
            </a:endParaRPr>
          </a:p>
        </p:txBody>
      </p:sp>
      <p:sp>
        <p:nvSpPr>
          <p:cNvPr id="6" name="Rectangle 5">
            <a:extLst>
              <a:ext uri="{FF2B5EF4-FFF2-40B4-BE49-F238E27FC236}">
                <a16:creationId xmlns:a16="http://schemas.microsoft.com/office/drawing/2014/main" id="{FD104420-522F-4632-8EBA-5484AAAAFFA3}"/>
              </a:ext>
            </a:extLst>
          </p:cNvPr>
          <p:cNvSpPr/>
          <p:nvPr/>
        </p:nvSpPr>
        <p:spPr>
          <a:xfrm>
            <a:off x="46187" y="1700808"/>
            <a:ext cx="4572000" cy="2462213"/>
          </a:xfrm>
          <a:prstGeom prst="rect">
            <a:avLst/>
          </a:prstGeom>
        </p:spPr>
        <p:txBody>
          <a:bodyPr>
            <a:spAutoFit/>
          </a:bodyPr>
          <a:lstStyle/>
          <a:p>
            <a:pPr algn="just"/>
            <a:r>
              <a:rPr lang="fr-FR" dirty="0">
                <a:latin typeface="Source Code Pro" panose="020B0509030403020204" pitchFamily="49" charset="0"/>
              </a:rPr>
              <a:t>Pour de gros projet, je vous conseille d’utiliser la librairie </a:t>
            </a:r>
            <a:r>
              <a:rPr lang="fr-FR" dirty="0" err="1">
                <a:latin typeface="Source Code Pro" panose="020B0509030403020204" pitchFamily="49" charset="0"/>
              </a:rPr>
              <a:t>ArduinoJSON</a:t>
            </a:r>
            <a:r>
              <a:rPr lang="fr-FR" dirty="0">
                <a:latin typeface="Source Code Pro" panose="020B0509030403020204" pitchFamily="49" charset="0"/>
              </a:rPr>
              <a:t>. </a:t>
            </a:r>
          </a:p>
          <a:p>
            <a:pPr algn="just"/>
            <a:endParaRPr lang="fr-FR" dirty="0">
              <a:latin typeface="Source Code Pro" panose="020B0509030403020204" pitchFamily="49" charset="0"/>
            </a:endParaRPr>
          </a:p>
          <a:p>
            <a:pPr algn="just"/>
            <a:r>
              <a:rPr lang="fr-FR" dirty="0">
                <a:latin typeface="Source Code Pro" panose="020B0509030403020204" pitchFamily="49" charset="0"/>
              </a:rPr>
              <a:t>Elle permet de stocker les données au format JSON dans la mémoire de l’Arduino. </a:t>
            </a:r>
          </a:p>
          <a:p>
            <a:pPr algn="just"/>
            <a:endParaRPr lang="fr-FR" dirty="0">
              <a:latin typeface="Source Code Pro" panose="020B0509030403020204" pitchFamily="49" charset="0"/>
            </a:endParaRPr>
          </a:p>
          <a:p>
            <a:pPr algn="just"/>
            <a:r>
              <a:rPr lang="fr-FR" dirty="0">
                <a:latin typeface="Source Code Pro" panose="020B0509030403020204" pitchFamily="49" charset="0"/>
              </a:rPr>
              <a:t>C’est très pratique pour : </a:t>
            </a:r>
          </a:p>
          <a:p>
            <a:pPr marL="285750" indent="-285750" algn="just">
              <a:buFontTx/>
              <a:buChar char="-"/>
            </a:pPr>
            <a:r>
              <a:rPr lang="fr-FR" dirty="0">
                <a:latin typeface="Source Code Pro" panose="020B0509030403020204" pitchFamily="49" charset="0"/>
              </a:rPr>
              <a:t>extraire des données, </a:t>
            </a:r>
          </a:p>
          <a:p>
            <a:pPr marL="285750" indent="-285750" algn="just">
              <a:buFontTx/>
              <a:buChar char="-"/>
            </a:pPr>
            <a:r>
              <a:rPr lang="fr-FR" dirty="0">
                <a:latin typeface="Source Code Pro" panose="020B0509030403020204" pitchFamily="49" charset="0"/>
              </a:rPr>
              <a:t>des réglages, </a:t>
            </a:r>
          </a:p>
          <a:p>
            <a:pPr marL="285750" indent="-285750" algn="just">
              <a:buFontTx/>
              <a:buChar char="-"/>
            </a:pPr>
            <a:r>
              <a:rPr lang="fr-FR" dirty="0">
                <a:latin typeface="Source Code Pro" panose="020B0509030403020204" pitchFamily="49" charset="0"/>
              </a:rPr>
              <a:t>enregistrer un historique dans la mémoire SPIFFS ou une carte SD.</a:t>
            </a:r>
          </a:p>
        </p:txBody>
      </p:sp>
      <p:sp>
        <p:nvSpPr>
          <p:cNvPr id="7" name="Rectangle 6">
            <a:extLst>
              <a:ext uri="{FF2B5EF4-FFF2-40B4-BE49-F238E27FC236}">
                <a16:creationId xmlns:a16="http://schemas.microsoft.com/office/drawing/2014/main" id="{830E4F64-2FF5-41A3-8F5A-2A2778E44C0D}"/>
              </a:ext>
            </a:extLst>
          </p:cNvPr>
          <p:cNvSpPr/>
          <p:nvPr/>
        </p:nvSpPr>
        <p:spPr>
          <a:xfrm>
            <a:off x="46186" y="4194936"/>
            <a:ext cx="9097813" cy="738664"/>
          </a:xfrm>
          <a:prstGeom prst="rect">
            <a:avLst/>
          </a:prstGeom>
        </p:spPr>
        <p:txBody>
          <a:bodyPr wrap="square">
            <a:spAutoFit/>
          </a:bodyPr>
          <a:lstStyle/>
          <a:p>
            <a:pPr algn="just"/>
            <a:endParaRPr lang="fr-FR" dirty="0">
              <a:latin typeface="Source Code Pro" panose="020B0509030403020204" pitchFamily="49" charset="0"/>
            </a:endParaRPr>
          </a:p>
          <a:p>
            <a:pPr algn="just"/>
            <a:r>
              <a:rPr lang="fr-FR" dirty="0">
                <a:latin typeface="Source Code Pro" panose="020B0509030403020204" pitchFamily="49" charset="0"/>
              </a:rPr>
              <a:t>Ici, on va faire plus simple et directement construire une chaine de caractères et l’envoyer sur le port série ce qui donne le code suivant</a:t>
            </a:r>
          </a:p>
        </p:txBody>
      </p:sp>
      <p:pic>
        <p:nvPicPr>
          <p:cNvPr id="8" name="Image 7">
            <a:hlinkClick r:id="rId3" action="ppaction://hlinksldjump"/>
            <a:extLst>
              <a:ext uri="{FF2B5EF4-FFF2-40B4-BE49-F238E27FC236}">
                <a16:creationId xmlns:a16="http://schemas.microsoft.com/office/drawing/2014/main" id="{3477C158-F259-4CBC-8BBC-069FD32A608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84719400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21E7D3-A47C-46F9-A47E-9864675135BF}"/>
              </a:ext>
            </a:extLst>
          </p:cNvPr>
          <p:cNvSpPr>
            <a:spLocks noGrp="1"/>
          </p:cNvSpPr>
          <p:nvPr>
            <p:ph type="title"/>
          </p:nvPr>
        </p:nvSpPr>
        <p:spPr/>
        <p:txBody>
          <a:bodyPr/>
          <a:lstStyle/>
          <a:p>
            <a:r>
              <a:rPr lang="fr-FR" dirty="0">
                <a:cs typeface="Calibri" panose="020F0502020204030204" pitchFamily="34" charset="0"/>
              </a:rPr>
              <a:t>NODE-RED</a:t>
            </a:r>
          </a:p>
        </p:txBody>
      </p:sp>
      <p:sp>
        <p:nvSpPr>
          <p:cNvPr id="3" name="Espace réservé du numéro de diapositive 2">
            <a:extLst>
              <a:ext uri="{FF2B5EF4-FFF2-40B4-BE49-F238E27FC236}">
                <a16:creationId xmlns:a16="http://schemas.microsoft.com/office/drawing/2014/main" id="{53E123C6-5C82-4609-BC74-635DBC366A08}"/>
              </a:ext>
            </a:extLst>
          </p:cNvPr>
          <p:cNvSpPr>
            <a:spLocks noGrp="1"/>
          </p:cNvSpPr>
          <p:nvPr>
            <p:ph type="sldNum" sz="quarter" idx="12"/>
          </p:nvPr>
        </p:nvSpPr>
        <p:spPr/>
        <p:txBody>
          <a:bodyPr/>
          <a:lstStyle/>
          <a:p>
            <a:pPr>
              <a:defRPr/>
            </a:pPr>
            <a:fld id="{E652A8FB-8C76-45BB-8D82-93F8E151003C}" type="slidenum">
              <a:rPr lang="fr-FR" smtClean="0">
                <a:cs typeface="Calibri" panose="020F0502020204030204" pitchFamily="34" charset="0"/>
              </a:rPr>
              <a:pPr>
                <a:defRPr/>
              </a:pPr>
              <a:t>343</a:t>
            </a:fld>
            <a:endParaRPr lang="fr-FR" dirty="0">
              <a:cs typeface="Calibri" panose="020F0502020204030204" pitchFamily="34" charset="0"/>
            </a:endParaRPr>
          </a:p>
        </p:txBody>
      </p:sp>
      <p:pic>
        <p:nvPicPr>
          <p:cNvPr id="5" name="Image 4">
            <a:extLst>
              <a:ext uri="{FF2B5EF4-FFF2-40B4-BE49-F238E27FC236}">
                <a16:creationId xmlns:a16="http://schemas.microsoft.com/office/drawing/2014/main" id="{9EF6245A-F249-4F20-A1CD-DFE61B96D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11" y="2365365"/>
            <a:ext cx="1695450" cy="1200150"/>
          </a:xfrm>
          <a:prstGeom prst="rect">
            <a:avLst/>
          </a:prstGeom>
        </p:spPr>
      </p:pic>
      <p:sp>
        <p:nvSpPr>
          <p:cNvPr id="6" name="Rectangle 5">
            <a:extLst>
              <a:ext uri="{FF2B5EF4-FFF2-40B4-BE49-F238E27FC236}">
                <a16:creationId xmlns:a16="http://schemas.microsoft.com/office/drawing/2014/main" id="{2873C2D8-2291-45F6-87BE-6C815DB3EF36}"/>
              </a:ext>
            </a:extLst>
          </p:cNvPr>
          <p:cNvSpPr/>
          <p:nvPr/>
        </p:nvSpPr>
        <p:spPr>
          <a:xfrm>
            <a:off x="61066" y="804688"/>
            <a:ext cx="2236093" cy="1569660"/>
          </a:xfrm>
          <a:prstGeom prst="rect">
            <a:avLst/>
          </a:prstGeom>
        </p:spPr>
        <p:txBody>
          <a:bodyPr wrap="square">
            <a:spAutoFit/>
          </a:bodyPr>
          <a:lstStyle/>
          <a:p>
            <a:pPr algn="just"/>
            <a:r>
              <a:rPr lang="fr-FR" sz="1200" dirty="0">
                <a:latin typeface="Calibri" panose="020F0502020204030204" pitchFamily="34" charset="0"/>
                <a:cs typeface="Calibri" panose="020F0502020204030204" pitchFamily="34" charset="0"/>
              </a:rPr>
              <a:t>Se connecter à l’Arduino à l’aide du Node Serial (dans la palette Input, puisqu’on veut lire les mesures). </a:t>
            </a:r>
          </a:p>
          <a:p>
            <a:pPr algn="just"/>
            <a:r>
              <a:rPr lang="fr-FR" sz="1200" dirty="0">
                <a:latin typeface="Calibri" panose="020F0502020204030204" pitchFamily="34" charset="0"/>
                <a:cs typeface="Calibri" panose="020F0502020204030204" pitchFamily="34" charset="0"/>
              </a:rPr>
              <a:t>Glissez-déposer le </a:t>
            </a:r>
            <a:r>
              <a:rPr lang="fr-FR" sz="1200" dirty="0" err="1">
                <a:latin typeface="Calibri" panose="020F0502020204030204" pitchFamily="34" charset="0"/>
                <a:cs typeface="Calibri" panose="020F0502020204030204" pitchFamily="34" charset="0"/>
              </a:rPr>
              <a:t>node</a:t>
            </a:r>
            <a:r>
              <a:rPr lang="fr-FR" sz="1200" dirty="0">
                <a:latin typeface="Calibri" panose="020F0502020204030204" pitchFamily="34" charset="0"/>
                <a:cs typeface="Calibri" panose="020F0502020204030204" pitchFamily="34" charset="0"/>
              </a:rPr>
              <a:t> sur la page blanche et faites un double clic sur le Node Serial pour ouvrir le panneau de configuration.</a:t>
            </a:r>
          </a:p>
        </p:txBody>
      </p:sp>
      <p:pic>
        <p:nvPicPr>
          <p:cNvPr id="8" name="Image 7">
            <a:extLst>
              <a:ext uri="{FF2B5EF4-FFF2-40B4-BE49-F238E27FC236}">
                <a16:creationId xmlns:a16="http://schemas.microsoft.com/office/drawing/2014/main" id="{80A3A80A-C063-4A31-B155-AB814EFE2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955" y="2195787"/>
            <a:ext cx="2684462" cy="840822"/>
          </a:xfrm>
          <a:prstGeom prst="rect">
            <a:avLst/>
          </a:prstGeom>
        </p:spPr>
      </p:pic>
      <p:sp>
        <p:nvSpPr>
          <p:cNvPr id="9" name="Rectangle 8">
            <a:extLst>
              <a:ext uri="{FF2B5EF4-FFF2-40B4-BE49-F238E27FC236}">
                <a16:creationId xmlns:a16="http://schemas.microsoft.com/office/drawing/2014/main" id="{4242DC36-5E67-4851-8597-619E577F4DB8}"/>
              </a:ext>
            </a:extLst>
          </p:cNvPr>
          <p:cNvSpPr/>
          <p:nvPr/>
        </p:nvSpPr>
        <p:spPr>
          <a:xfrm>
            <a:off x="2506286" y="689792"/>
            <a:ext cx="2668141" cy="1384995"/>
          </a:xfrm>
          <a:prstGeom prst="rect">
            <a:avLst/>
          </a:prstGeom>
        </p:spPr>
        <p:txBody>
          <a:bodyPr wrap="square">
            <a:spAutoFit/>
          </a:bodyPr>
          <a:lstStyle/>
          <a:p>
            <a:pPr algn="just"/>
            <a:r>
              <a:rPr lang="fr-FR" sz="1200" dirty="0">
                <a:latin typeface="Calibri" panose="020F0502020204030204" pitchFamily="34" charset="0"/>
                <a:cs typeface="Calibri" panose="020F0502020204030204" pitchFamily="34" charset="0"/>
              </a:rPr>
              <a:t>Cliquez sur le crayon pour ajouter une nouvelle connexion. Utilisez la loupe pour lister les ports COM. </a:t>
            </a:r>
            <a:r>
              <a:rPr lang="fr-FR" sz="1200" b="1" dirty="0">
                <a:solidFill>
                  <a:srgbClr val="FF0000"/>
                </a:solidFill>
                <a:latin typeface="Calibri" panose="020F0502020204030204" pitchFamily="34" charset="0"/>
                <a:cs typeface="Calibri" panose="020F0502020204030204" pitchFamily="34" charset="0"/>
              </a:rPr>
              <a:t>Ici l’Arduino est connecté sur un Raspberry Pi 3, donc le chemin vers l’Arduino est au format Linux</a:t>
            </a:r>
            <a:r>
              <a:rPr lang="fr-FR" sz="1200" dirty="0">
                <a:latin typeface="Calibri" panose="020F0502020204030204" pitchFamily="34" charset="0"/>
                <a:cs typeface="Calibri" panose="020F0502020204030204" pitchFamily="34" charset="0"/>
              </a:rPr>
              <a:t>. Sur Windows, ce sera un port </a:t>
            </a:r>
            <a:r>
              <a:rPr lang="fr-FR" sz="1200" dirty="0" err="1">
                <a:latin typeface="Calibri" panose="020F0502020204030204" pitchFamily="34" charset="0"/>
                <a:cs typeface="Calibri" panose="020F0502020204030204" pitchFamily="34" charset="0"/>
              </a:rPr>
              <a:t>COMx</a:t>
            </a:r>
            <a:r>
              <a:rPr lang="fr-FR" sz="1200" dirty="0">
                <a:latin typeface="Calibri" panose="020F0502020204030204" pitchFamily="34" charset="0"/>
                <a:cs typeface="Calibri" panose="020F0502020204030204" pitchFamily="34" charset="0"/>
              </a:rPr>
              <a:t>.</a:t>
            </a:r>
          </a:p>
        </p:txBody>
      </p:sp>
      <p:pic>
        <p:nvPicPr>
          <p:cNvPr id="11" name="Image 10">
            <a:extLst>
              <a:ext uri="{FF2B5EF4-FFF2-40B4-BE49-F238E27FC236}">
                <a16:creationId xmlns:a16="http://schemas.microsoft.com/office/drawing/2014/main" id="{50A303E0-3BF4-452A-9ACE-14D2D4CCE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273" y="1285875"/>
            <a:ext cx="3561940" cy="2604580"/>
          </a:xfrm>
          <a:prstGeom prst="rect">
            <a:avLst/>
          </a:prstGeom>
        </p:spPr>
      </p:pic>
      <p:sp>
        <p:nvSpPr>
          <p:cNvPr id="12" name="Rectangle 11">
            <a:extLst>
              <a:ext uri="{FF2B5EF4-FFF2-40B4-BE49-F238E27FC236}">
                <a16:creationId xmlns:a16="http://schemas.microsoft.com/office/drawing/2014/main" id="{91B2763E-D756-4F8E-80AD-F1FB93546B3C}"/>
              </a:ext>
            </a:extLst>
          </p:cNvPr>
          <p:cNvSpPr/>
          <p:nvPr/>
        </p:nvSpPr>
        <p:spPr>
          <a:xfrm>
            <a:off x="5357254" y="607069"/>
            <a:ext cx="3740690" cy="600164"/>
          </a:xfrm>
          <a:prstGeom prst="rect">
            <a:avLst/>
          </a:prstGeom>
        </p:spPr>
        <p:txBody>
          <a:bodyPr wrap="square">
            <a:spAutoFit/>
          </a:bodyPr>
          <a:lstStyle/>
          <a:p>
            <a:pPr algn="just"/>
            <a:r>
              <a:rPr lang="fr-FR" sz="1100" dirty="0">
                <a:latin typeface="Calibri" panose="020F0502020204030204" pitchFamily="34" charset="0"/>
                <a:cs typeface="Calibri" panose="020F0502020204030204" pitchFamily="34" charset="0"/>
              </a:rPr>
              <a:t>Dans le code Arduino, la ligne de code </a:t>
            </a:r>
            <a:r>
              <a:rPr lang="fr-FR" sz="1100" dirty="0" err="1">
                <a:latin typeface="Calibri" panose="020F0502020204030204" pitchFamily="34" charset="0"/>
                <a:cs typeface="Calibri" panose="020F0502020204030204" pitchFamily="34" charset="0"/>
              </a:rPr>
              <a:t>Serial.begin</a:t>
            </a:r>
            <a:r>
              <a:rPr lang="fr-FR" sz="1100" dirty="0">
                <a:latin typeface="Calibri" panose="020F0502020204030204" pitchFamily="34" charset="0"/>
                <a:cs typeface="Calibri" panose="020F0502020204030204" pitchFamily="34" charset="0"/>
              </a:rPr>
              <a:t>(115200) permet d’initialiser la vitesse à 115200 bauds, indiquez la vitesse sous Baud Rate. Enregistrez, c’est tout ce qu’il y à faire</a:t>
            </a:r>
          </a:p>
        </p:txBody>
      </p:sp>
      <p:pic>
        <p:nvPicPr>
          <p:cNvPr id="14" name="Image 13">
            <a:extLst>
              <a:ext uri="{FF2B5EF4-FFF2-40B4-BE49-F238E27FC236}">
                <a16:creationId xmlns:a16="http://schemas.microsoft.com/office/drawing/2014/main" id="{0A9FE157-94F5-48AC-9C7C-DCEB4CFD7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949" y="4286597"/>
            <a:ext cx="1676400" cy="1590675"/>
          </a:xfrm>
          <a:prstGeom prst="rect">
            <a:avLst/>
          </a:prstGeom>
        </p:spPr>
      </p:pic>
      <p:sp>
        <p:nvSpPr>
          <p:cNvPr id="15" name="Rectangle 14">
            <a:extLst>
              <a:ext uri="{FF2B5EF4-FFF2-40B4-BE49-F238E27FC236}">
                <a16:creationId xmlns:a16="http://schemas.microsoft.com/office/drawing/2014/main" id="{677DEFCC-49A7-4898-8F2A-3ABBA1730049}"/>
              </a:ext>
            </a:extLst>
          </p:cNvPr>
          <p:cNvSpPr/>
          <p:nvPr/>
        </p:nvSpPr>
        <p:spPr>
          <a:xfrm>
            <a:off x="300336" y="3859556"/>
            <a:ext cx="1529586" cy="253916"/>
          </a:xfrm>
          <a:prstGeom prst="rect">
            <a:avLst/>
          </a:prstGeom>
        </p:spPr>
        <p:txBody>
          <a:bodyPr wrap="none">
            <a:spAutoFit/>
          </a:bodyPr>
          <a:lstStyle/>
          <a:p>
            <a:pPr algn="just"/>
            <a:r>
              <a:rPr lang="fr-FR" sz="1050" dirty="0">
                <a:latin typeface="Calibri" panose="020F0502020204030204" pitchFamily="34" charset="0"/>
                <a:cs typeface="Calibri" panose="020F0502020204030204" pitchFamily="34" charset="0"/>
              </a:rPr>
              <a:t>Cherchez le Node </a:t>
            </a:r>
            <a:r>
              <a:rPr lang="fr-FR" sz="1050" dirty="0" err="1">
                <a:latin typeface="Calibri" panose="020F0502020204030204" pitchFamily="34" charset="0"/>
                <a:cs typeface="Calibri" panose="020F0502020204030204" pitchFamily="34" charset="0"/>
              </a:rPr>
              <a:t>Debug</a:t>
            </a:r>
            <a:endParaRPr lang="fr-FR" sz="1050" dirty="0">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BBF6D4CF-8669-4C30-A056-B98FD3D30D3C}"/>
              </a:ext>
            </a:extLst>
          </p:cNvPr>
          <p:cNvSpPr/>
          <p:nvPr/>
        </p:nvSpPr>
        <p:spPr>
          <a:xfrm>
            <a:off x="2461299" y="3429000"/>
            <a:ext cx="2663669" cy="1200329"/>
          </a:xfrm>
          <a:prstGeom prst="rect">
            <a:avLst/>
          </a:prstGeom>
        </p:spPr>
        <p:txBody>
          <a:bodyPr wrap="square">
            <a:spAutoFit/>
          </a:bodyPr>
          <a:lstStyle/>
          <a:p>
            <a:pPr algn="just"/>
            <a:r>
              <a:rPr lang="fr-FR" sz="1200" dirty="0">
                <a:latin typeface="Calibri" panose="020F0502020204030204" pitchFamily="34" charset="0"/>
                <a:cs typeface="Calibri" panose="020F0502020204030204" pitchFamily="34" charset="0"/>
              </a:rPr>
              <a:t>Reliez le Node Serial au Node </a:t>
            </a:r>
            <a:r>
              <a:rPr lang="fr-FR" sz="1200" dirty="0" err="1">
                <a:latin typeface="Calibri" panose="020F0502020204030204" pitchFamily="34" charset="0"/>
                <a:cs typeface="Calibri" panose="020F0502020204030204" pitchFamily="34" charset="0"/>
              </a:rPr>
              <a:t>debug</a:t>
            </a:r>
            <a:r>
              <a:rPr lang="fr-FR" sz="1200" dirty="0">
                <a:latin typeface="Calibri" panose="020F0502020204030204" pitchFamily="34" charset="0"/>
                <a:cs typeface="Calibri" panose="020F0502020204030204" pitchFamily="34" charset="0"/>
              </a:rPr>
              <a:t>. Pour cela, placez la souris sur le carré qui symbolise la sortie de Node Serial, un fil orange apparaît. Allez l’accrocher à l’entrée du </a:t>
            </a:r>
            <a:r>
              <a:rPr lang="fr-FR" sz="1200" dirty="0" err="1">
                <a:latin typeface="Calibri" panose="020F0502020204030204" pitchFamily="34" charset="0"/>
                <a:cs typeface="Calibri" panose="020F0502020204030204" pitchFamily="34" charset="0"/>
              </a:rPr>
              <a:t>node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debug</a:t>
            </a:r>
            <a:r>
              <a:rPr lang="fr-FR" sz="1200" dirty="0">
                <a:latin typeface="Calibri" panose="020F0502020204030204" pitchFamily="34" charset="0"/>
                <a:cs typeface="Calibri" panose="020F0502020204030204" pitchFamily="34" charset="0"/>
              </a:rPr>
              <a:t>. Vous venez de créer votre premier flow.</a:t>
            </a:r>
          </a:p>
        </p:txBody>
      </p:sp>
      <p:pic>
        <p:nvPicPr>
          <p:cNvPr id="18" name="Image 17">
            <a:extLst>
              <a:ext uri="{FF2B5EF4-FFF2-40B4-BE49-F238E27FC236}">
                <a16:creationId xmlns:a16="http://schemas.microsoft.com/office/drawing/2014/main" id="{E6D15249-2994-4E9F-9EA4-263CCF0644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7004" y="4948529"/>
            <a:ext cx="3429000" cy="361950"/>
          </a:xfrm>
          <a:prstGeom prst="rect">
            <a:avLst/>
          </a:prstGeom>
        </p:spPr>
      </p:pic>
      <p:pic>
        <p:nvPicPr>
          <p:cNvPr id="20" name="Image 19">
            <a:extLst>
              <a:ext uri="{FF2B5EF4-FFF2-40B4-BE49-F238E27FC236}">
                <a16:creationId xmlns:a16="http://schemas.microsoft.com/office/drawing/2014/main" id="{FAA6523A-5867-4E17-A914-5486CFADFC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0974" y="4824027"/>
            <a:ext cx="3321300" cy="1431982"/>
          </a:xfrm>
          <a:prstGeom prst="rect">
            <a:avLst/>
          </a:prstGeom>
        </p:spPr>
      </p:pic>
      <p:sp>
        <p:nvSpPr>
          <p:cNvPr id="21" name="Rectangle 20">
            <a:extLst>
              <a:ext uri="{FF2B5EF4-FFF2-40B4-BE49-F238E27FC236}">
                <a16:creationId xmlns:a16="http://schemas.microsoft.com/office/drawing/2014/main" id="{D3A325A5-8D8D-4638-A3C6-2B5B4450B76C}"/>
              </a:ext>
            </a:extLst>
          </p:cNvPr>
          <p:cNvSpPr/>
          <p:nvPr/>
        </p:nvSpPr>
        <p:spPr>
          <a:xfrm>
            <a:off x="5536004" y="3785279"/>
            <a:ext cx="3561940" cy="1015663"/>
          </a:xfrm>
          <a:prstGeom prst="rect">
            <a:avLst/>
          </a:prstGeom>
        </p:spPr>
        <p:txBody>
          <a:bodyPr wrap="square">
            <a:spAutoFit/>
          </a:bodyPr>
          <a:lstStyle/>
          <a:p>
            <a:pPr algn="just"/>
            <a:r>
              <a:rPr lang="fr-FR" sz="1200" dirty="0">
                <a:latin typeface="Calibri" panose="020F0502020204030204" pitchFamily="34" charset="0"/>
                <a:cs typeface="Calibri" panose="020F0502020204030204" pitchFamily="34" charset="0"/>
              </a:rPr>
              <a:t>Déployez le flow et cliquant sur </a:t>
            </a:r>
            <a:r>
              <a:rPr lang="fr-FR" sz="1200" dirty="0" err="1">
                <a:latin typeface="Calibri" panose="020F0502020204030204" pitchFamily="34" charset="0"/>
                <a:cs typeface="Calibri" panose="020F0502020204030204" pitchFamily="34" charset="0"/>
              </a:rPr>
              <a:t>Deploy</a:t>
            </a:r>
            <a:r>
              <a:rPr lang="fr-FR" sz="1200" dirty="0">
                <a:latin typeface="Calibri" panose="020F0502020204030204" pitchFamily="34" charset="0"/>
                <a:cs typeface="Calibri" panose="020F0502020204030204" pitchFamily="34" charset="0"/>
              </a:rPr>
              <a:t> et ouvrez l’onglet </a:t>
            </a:r>
            <a:r>
              <a:rPr lang="fr-FR" sz="1200" dirty="0" err="1">
                <a:latin typeface="Calibri" panose="020F0502020204030204" pitchFamily="34" charset="0"/>
                <a:cs typeface="Calibri" panose="020F0502020204030204" pitchFamily="34" charset="0"/>
              </a:rPr>
              <a:t>debug</a:t>
            </a:r>
            <a:r>
              <a:rPr lang="fr-FR" sz="1200" dirty="0">
                <a:latin typeface="Calibri" panose="020F0502020204030204" pitchFamily="34" charset="0"/>
                <a:cs typeface="Calibri" panose="020F0502020204030204" pitchFamily="34" charset="0"/>
              </a:rPr>
              <a:t> pour visualiser les données qui arrivent de l’Arduino. Attendez quelques secondes en fonction de la temporisation programmée dans le code Arduino.</a:t>
            </a:r>
          </a:p>
        </p:txBody>
      </p:sp>
      <p:pic>
        <p:nvPicPr>
          <p:cNvPr id="23" name="Image 22">
            <a:extLst>
              <a:ext uri="{FF2B5EF4-FFF2-40B4-BE49-F238E27FC236}">
                <a16:creationId xmlns:a16="http://schemas.microsoft.com/office/drawing/2014/main" id="{32970B24-02F9-4B33-AAC7-FB0C67E1EF2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5988" y="536538"/>
            <a:ext cx="257449" cy="288000"/>
          </a:xfrm>
          <a:prstGeom prst="rect">
            <a:avLst/>
          </a:prstGeom>
        </p:spPr>
      </p:pic>
      <p:pic>
        <p:nvPicPr>
          <p:cNvPr id="26" name="Image 25">
            <a:extLst>
              <a:ext uri="{FF2B5EF4-FFF2-40B4-BE49-F238E27FC236}">
                <a16:creationId xmlns:a16="http://schemas.microsoft.com/office/drawing/2014/main" id="{506966B7-E928-4BEC-8104-7535C2DB7F07}"/>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267744" y="613652"/>
            <a:ext cx="288000" cy="288000"/>
          </a:xfrm>
          <a:prstGeom prst="rect">
            <a:avLst/>
          </a:prstGeom>
        </p:spPr>
      </p:pic>
      <p:pic>
        <p:nvPicPr>
          <p:cNvPr id="29" name="Image 28">
            <a:extLst>
              <a:ext uri="{FF2B5EF4-FFF2-40B4-BE49-F238E27FC236}">
                <a16:creationId xmlns:a16="http://schemas.microsoft.com/office/drawing/2014/main" id="{F80E0B2D-AEE9-49F6-92AA-686491C7E1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124969" y="589867"/>
            <a:ext cx="288000" cy="251707"/>
          </a:xfrm>
          <a:prstGeom prst="rect">
            <a:avLst/>
          </a:prstGeom>
        </p:spPr>
      </p:pic>
      <p:pic>
        <p:nvPicPr>
          <p:cNvPr id="32" name="Image 31">
            <a:extLst>
              <a:ext uri="{FF2B5EF4-FFF2-40B4-BE49-F238E27FC236}">
                <a16:creationId xmlns:a16="http://schemas.microsoft.com/office/drawing/2014/main" id="{5D5F8FD0-4ECF-4B51-B89D-0D756856B2AA}"/>
              </a:ext>
            </a:extLst>
          </p:cNvPr>
          <p:cNvPicPr>
            <a:picLocks noChangeAspect="1"/>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07504" y="3629405"/>
            <a:ext cx="288000" cy="288000"/>
          </a:xfrm>
          <a:prstGeom prst="rect">
            <a:avLst/>
          </a:prstGeom>
        </p:spPr>
      </p:pic>
      <p:pic>
        <p:nvPicPr>
          <p:cNvPr id="35" name="Image 34">
            <a:extLst>
              <a:ext uri="{FF2B5EF4-FFF2-40B4-BE49-F238E27FC236}">
                <a16:creationId xmlns:a16="http://schemas.microsoft.com/office/drawing/2014/main" id="{A45B000F-CB34-49A4-A231-386549854B85}"/>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154507" y="3356908"/>
            <a:ext cx="288000" cy="288000"/>
          </a:xfrm>
          <a:prstGeom prst="rect">
            <a:avLst/>
          </a:prstGeom>
        </p:spPr>
      </p:pic>
      <p:pic>
        <p:nvPicPr>
          <p:cNvPr id="38" name="Image 37">
            <a:extLst>
              <a:ext uri="{FF2B5EF4-FFF2-40B4-BE49-F238E27FC236}">
                <a16:creationId xmlns:a16="http://schemas.microsoft.com/office/drawing/2014/main" id="{8806CA62-D03F-422E-94CC-F2680DDD798D}"/>
              </a:ext>
            </a:extLst>
          </p:cNvPr>
          <p:cNvPicPr>
            <a:picLocks noChangeAspect="1"/>
          </p:cNvPicPr>
          <p:nvPr/>
        </p:nvPicPr>
        <p:blipFill>
          <a:blip r:embed="rId18" cstate="print">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5303536" y="3805343"/>
            <a:ext cx="286875" cy="288000"/>
          </a:xfrm>
          <a:prstGeom prst="rect">
            <a:avLst/>
          </a:prstGeom>
        </p:spPr>
      </p:pic>
      <p:pic>
        <p:nvPicPr>
          <p:cNvPr id="22" name="Image 21">
            <a:hlinkClick r:id="rId20" action="ppaction://hlinksldjump"/>
            <a:extLst>
              <a:ext uri="{FF2B5EF4-FFF2-40B4-BE49-F238E27FC236}">
                <a16:creationId xmlns:a16="http://schemas.microsoft.com/office/drawing/2014/main" id="{D93F521F-F0CC-40F2-BF59-4F10B3B8E06E}"/>
              </a:ext>
            </a:extLst>
          </p:cNvPr>
          <p:cNvPicPr>
            <a:picLocks noChangeAspect="1"/>
          </p:cNvPicPr>
          <p:nvPr/>
        </p:nvPicPr>
        <p:blipFill>
          <a:blip r:embed="rId21" cstate="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3063209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4EFF5E-D06E-4EB0-883D-068B7E963FFA}"/>
              </a:ext>
            </a:extLst>
          </p:cNvPr>
          <p:cNvSpPr>
            <a:spLocks noGrp="1"/>
          </p:cNvSpPr>
          <p:nvPr>
            <p:ph type="title"/>
          </p:nvPr>
        </p:nvSpPr>
        <p:spPr/>
        <p:txBody>
          <a:bodyPr/>
          <a:lstStyle/>
          <a:p>
            <a:r>
              <a:rPr lang="fr-FR" dirty="0"/>
              <a:t>EXTRAIRE LES DONNÉES DU JSON VENANT DE L’ARDUINO</a:t>
            </a:r>
          </a:p>
        </p:txBody>
      </p:sp>
      <p:sp>
        <p:nvSpPr>
          <p:cNvPr id="3" name="Espace réservé du numéro de diapositive 2">
            <a:extLst>
              <a:ext uri="{FF2B5EF4-FFF2-40B4-BE49-F238E27FC236}">
                <a16:creationId xmlns:a16="http://schemas.microsoft.com/office/drawing/2014/main" id="{5A8A5DAF-6790-4082-95D9-1CEC36CFE84F}"/>
              </a:ext>
            </a:extLst>
          </p:cNvPr>
          <p:cNvSpPr>
            <a:spLocks noGrp="1"/>
          </p:cNvSpPr>
          <p:nvPr>
            <p:ph type="sldNum" sz="quarter" idx="12"/>
          </p:nvPr>
        </p:nvSpPr>
        <p:spPr/>
        <p:txBody>
          <a:bodyPr/>
          <a:lstStyle/>
          <a:p>
            <a:pPr>
              <a:defRPr/>
            </a:pPr>
            <a:fld id="{E652A8FB-8C76-45BB-8D82-93F8E151003C}" type="slidenum">
              <a:rPr lang="fr-FR" smtClean="0"/>
              <a:pPr>
                <a:defRPr/>
              </a:pPr>
              <a:t>344</a:t>
            </a:fld>
            <a:endParaRPr lang="fr-FR"/>
          </a:p>
        </p:txBody>
      </p:sp>
      <p:sp>
        <p:nvSpPr>
          <p:cNvPr id="4" name="Rectangle 3">
            <a:extLst>
              <a:ext uri="{FF2B5EF4-FFF2-40B4-BE49-F238E27FC236}">
                <a16:creationId xmlns:a16="http://schemas.microsoft.com/office/drawing/2014/main" id="{04741DAE-A969-4F4B-86E8-C999E5F24F52}"/>
              </a:ext>
            </a:extLst>
          </p:cNvPr>
          <p:cNvSpPr/>
          <p:nvPr/>
        </p:nvSpPr>
        <p:spPr>
          <a:xfrm>
            <a:off x="166684" y="822845"/>
            <a:ext cx="2585320" cy="1754326"/>
          </a:xfrm>
          <a:prstGeom prst="rect">
            <a:avLst/>
          </a:prstGeom>
        </p:spPr>
        <p:txBody>
          <a:bodyPr wrap="square">
            <a:spAutoFit/>
          </a:bodyPr>
          <a:lstStyle/>
          <a:p>
            <a:pPr algn="just"/>
            <a:r>
              <a:rPr lang="fr-FR" sz="1200" dirty="0">
                <a:latin typeface="Source Code Pro" panose="020B0509030403020204" pitchFamily="49" charset="0"/>
              </a:rPr>
              <a:t>Pour le moment, on récupère une chaine de caractère sur le port série de l’Arduino, on va la convertir en un objet JSON exploitable par Node-RED à l’aide du </a:t>
            </a:r>
            <a:r>
              <a:rPr lang="fr-FR" sz="1200" dirty="0" err="1">
                <a:latin typeface="Source Code Pro" panose="020B0509030403020204" pitchFamily="49" charset="0"/>
              </a:rPr>
              <a:t>node</a:t>
            </a:r>
            <a:r>
              <a:rPr lang="fr-FR" sz="1200" dirty="0">
                <a:latin typeface="Source Code Pro" panose="020B0509030403020204" pitchFamily="49" charset="0"/>
              </a:rPr>
              <a:t> JSON. Placez le sur le flow et reliez-le au port série.</a:t>
            </a:r>
          </a:p>
        </p:txBody>
      </p:sp>
      <p:pic>
        <p:nvPicPr>
          <p:cNvPr id="6" name="Image 5">
            <a:extLst>
              <a:ext uri="{FF2B5EF4-FFF2-40B4-BE49-F238E27FC236}">
                <a16:creationId xmlns:a16="http://schemas.microsoft.com/office/drawing/2014/main" id="{3263FBDD-0782-4F60-8C44-E770969E8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3497946"/>
            <a:ext cx="1695450" cy="1933575"/>
          </a:xfrm>
          <a:prstGeom prst="rect">
            <a:avLst/>
          </a:prstGeom>
        </p:spPr>
      </p:pic>
      <p:pic>
        <p:nvPicPr>
          <p:cNvPr id="8" name="Image 7">
            <a:extLst>
              <a:ext uri="{FF2B5EF4-FFF2-40B4-BE49-F238E27FC236}">
                <a16:creationId xmlns:a16="http://schemas.microsoft.com/office/drawing/2014/main" id="{6AA4ADC8-8F79-4F14-A962-21F006FC9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132" y="2387756"/>
            <a:ext cx="1685925" cy="1971675"/>
          </a:xfrm>
          <a:prstGeom prst="rect">
            <a:avLst/>
          </a:prstGeom>
        </p:spPr>
      </p:pic>
      <p:sp>
        <p:nvSpPr>
          <p:cNvPr id="9" name="Rectangle 8">
            <a:extLst>
              <a:ext uri="{FF2B5EF4-FFF2-40B4-BE49-F238E27FC236}">
                <a16:creationId xmlns:a16="http://schemas.microsoft.com/office/drawing/2014/main" id="{6CEEC7FF-D34D-42B7-B857-48BEF9A07AED}"/>
              </a:ext>
            </a:extLst>
          </p:cNvPr>
          <p:cNvSpPr/>
          <p:nvPr/>
        </p:nvSpPr>
        <p:spPr>
          <a:xfrm>
            <a:off x="2983801" y="899308"/>
            <a:ext cx="2514972" cy="1200329"/>
          </a:xfrm>
          <a:prstGeom prst="rect">
            <a:avLst/>
          </a:prstGeom>
        </p:spPr>
        <p:txBody>
          <a:bodyPr wrap="square">
            <a:spAutoFit/>
          </a:bodyPr>
          <a:lstStyle/>
          <a:p>
            <a:pPr algn="just"/>
            <a:r>
              <a:rPr lang="fr-FR" sz="1200" dirty="0">
                <a:latin typeface="Source Code Pro" panose="020B0509030403020204" pitchFamily="49" charset="0"/>
              </a:rPr>
              <a:t>On va maintenant extraire chaque mesure avec un peu de code javascript. Placez un </a:t>
            </a:r>
            <a:r>
              <a:rPr lang="fr-FR" sz="1200" dirty="0" err="1">
                <a:latin typeface="Source Code Pro" panose="020B0509030403020204" pitchFamily="49" charset="0"/>
              </a:rPr>
              <a:t>node</a:t>
            </a:r>
            <a:r>
              <a:rPr lang="fr-FR" sz="1200" dirty="0">
                <a:latin typeface="Source Code Pro" panose="020B0509030403020204" pitchFamily="49" charset="0"/>
              </a:rPr>
              <a:t> </a:t>
            </a:r>
            <a:r>
              <a:rPr lang="fr-FR" sz="1200" dirty="0" err="1">
                <a:latin typeface="Source Code Pro" panose="020B0509030403020204" pitchFamily="49" charset="0"/>
              </a:rPr>
              <a:t>Function</a:t>
            </a:r>
            <a:r>
              <a:rPr lang="fr-FR" sz="1200" dirty="0">
                <a:latin typeface="Source Code Pro" panose="020B0509030403020204" pitchFamily="49" charset="0"/>
              </a:rPr>
              <a:t> et reliez le à la sortie de </a:t>
            </a:r>
            <a:r>
              <a:rPr lang="fr-FR" sz="1200" dirty="0" err="1">
                <a:latin typeface="Source Code Pro" panose="020B0509030403020204" pitchFamily="49" charset="0"/>
              </a:rPr>
              <a:t>node</a:t>
            </a:r>
            <a:r>
              <a:rPr lang="fr-FR" sz="1200" dirty="0">
                <a:latin typeface="Source Code Pro" panose="020B0509030403020204" pitchFamily="49" charset="0"/>
              </a:rPr>
              <a:t> JSON</a:t>
            </a:r>
          </a:p>
        </p:txBody>
      </p:sp>
      <p:sp>
        <p:nvSpPr>
          <p:cNvPr id="10" name="Rectangle 9">
            <a:extLst>
              <a:ext uri="{FF2B5EF4-FFF2-40B4-BE49-F238E27FC236}">
                <a16:creationId xmlns:a16="http://schemas.microsoft.com/office/drawing/2014/main" id="{8E1418EE-FC49-4A51-9F00-11DDB606AA17}"/>
              </a:ext>
            </a:extLst>
          </p:cNvPr>
          <p:cNvSpPr/>
          <p:nvPr/>
        </p:nvSpPr>
        <p:spPr>
          <a:xfrm>
            <a:off x="5878614" y="657398"/>
            <a:ext cx="3229398" cy="461665"/>
          </a:xfrm>
          <a:prstGeom prst="rect">
            <a:avLst/>
          </a:prstGeom>
        </p:spPr>
        <p:txBody>
          <a:bodyPr wrap="square">
            <a:spAutoFit/>
          </a:bodyPr>
          <a:lstStyle/>
          <a:p>
            <a:r>
              <a:rPr lang="fr-FR" sz="1200" dirty="0">
                <a:latin typeface="Source Code Pro" panose="020B0509030403020204" pitchFamily="49" charset="0"/>
              </a:rPr>
              <a:t>Ouvrez la fonction et collez ce code javascript.</a:t>
            </a:r>
          </a:p>
        </p:txBody>
      </p:sp>
      <p:sp>
        <p:nvSpPr>
          <p:cNvPr id="11" name="Rectangle 1">
            <a:extLst>
              <a:ext uri="{FF2B5EF4-FFF2-40B4-BE49-F238E27FC236}">
                <a16:creationId xmlns:a16="http://schemas.microsoft.com/office/drawing/2014/main" id="{540DCF25-905F-460A-918D-32C96CE068AE}"/>
              </a:ext>
            </a:extLst>
          </p:cNvPr>
          <p:cNvSpPr>
            <a:spLocks noChangeArrowheads="1"/>
          </p:cNvSpPr>
          <p:nvPr/>
        </p:nvSpPr>
        <p:spPr bwMode="auto">
          <a:xfrm>
            <a:off x="6105018" y="1168757"/>
            <a:ext cx="2514971" cy="830997"/>
          </a:xfrm>
          <a:prstGeom prst="rect">
            <a:avLst/>
          </a:prstGeom>
          <a:solidFill>
            <a:schemeClr val="bg1">
              <a:lumMod val="85000"/>
            </a:schemeClr>
          </a:solidFill>
          <a:ln>
            <a:noFill/>
          </a:ln>
          <a:effectLst/>
        </p:spPr>
        <p:txBody>
          <a:bodyPr vert="horz" wrap="square" lIns="91440" tIns="45720" rIns="91440" bIns="45720" numCol="1" anchor="ctr" anchorCtr="0" compatLnSpc="1">
            <a:prstTxWarp prst="textNoShape">
              <a:avLst/>
            </a:prstTxWarp>
            <a:spAutoFit/>
          </a:bodyPr>
          <a:lstStyle/>
          <a:p>
            <a:pPr lvl="0" eaLnBrk="0" hangingPunct="0"/>
            <a:r>
              <a:rPr lang="fr-FR" altLang="fr-FR" sz="1200" b="1" dirty="0" err="1">
                <a:latin typeface="Source Code Pro" panose="020B0509030403020204" pitchFamily="49" charset="0"/>
              </a:rPr>
              <a:t>msg.topic</a:t>
            </a:r>
            <a:r>
              <a:rPr lang="fr-FR" altLang="fr-FR" sz="1200" b="1" dirty="0">
                <a:latin typeface="Source Code Pro" panose="020B0509030403020204" pitchFamily="49" charset="0"/>
              </a:rPr>
              <a:t> = "Capteur 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chemeClr val="tx1"/>
                </a:solidFill>
                <a:effectLst/>
                <a:latin typeface="Source Code Pro" panose="020B0509030403020204" pitchFamily="49" charset="0"/>
              </a:rPr>
              <a:t>msg.payload</a:t>
            </a:r>
            <a:r>
              <a:rPr kumimoji="0" lang="fr-FR" altLang="fr-FR" sz="1200" b="1" i="0" u="none" strike="noStrike" cap="none" normalizeH="0" baseline="0" dirty="0">
                <a:ln>
                  <a:noFill/>
                </a:ln>
                <a:solidFill>
                  <a:schemeClr val="tx1"/>
                </a:solidFill>
                <a:effectLst/>
                <a:latin typeface="Source Code Pro" panose="020B0509030403020204" pitchFamily="49" charset="0"/>
              </a:rPr>
              <a:t> = msg.payload.Capteur1;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Source Code Pro" panose="020B0509030403020204" pitchFamily="49" charset="0"/>
              </a:rPr>
              <a:t>return msg; </a:t>
            </a:r>
          </a:p>
        </p:txBody>
      </p:sp>
      <p:sp>
        <p:nvSpPr>
          <p:cNvPr id="12" name="Rectangle 11">
            <a:extLst>
              <a:ext uri="{FF2B5EF4-FFF2-40B4-BE49-F238E27FC236}">
                <a16:creationId xmlns:a16="http://schemas.microsoft.com/office/drawing/2014/main" id="{53958AE2-1895-434D-BC47-EAE0519810CB}"/>
              </a:ext>
            </a:extLst>
          </p:cNvPr>
          <p:cNvSpPr/>
          <p:nvPr/>
        </p:nvSpPr>
        <p:spPr>
          <a:xfrm>
            <a:off x="5753869" y="2099637"/>
            <a:ext cx="3066603" cy="2123658"/>
          </a:xfrm>
          <a:prstGeom prst="rect">
            <a:avLst/>
          </a:prstGeom>
        </p:spPr>
        <p:txBody>
          <a:bodyPr wrap="square">
            <a:spAutoFit/>
          </a:bodyPr>
          <a:lstStyle/>
          <a:p>
            <a:pPr algn="just"/>
            <a:r>
              <a:rPr lang="fr-FR" sz="1200" dirty="0">
                <a:latin typeface="Source Code Pro" panose="020B0509030403020204" pitchFamily="49" charset="0"/>
              </a:rPr>
              <a:t>Node-RED transfère des messages (</a:t>
            </a:r>
            <a:r>
              <a:rPr lang="fr-FR" sz="1200" b="1" dirty="0">
                <a:latin typeface="Source Code Pro" panose="020B0509030403020204" pitchFamily="49" charset="0"/>
              </a:rPr>
              <a:t>msg</a:t>
            </a:r>
            <a:r>
              <a:rPr lang="fr-FR" sz="1200" dirty="0">
                <a:latin typeface="Source Code Pro" panose="020B0509030403020204" pitchFamily="49" charset="0"/>
              </a:rPr>
              <a:t>) au format JSON entre chaque Node (</a:t>
            </a:r>
            <a:r>
              <a:rPr lang="fr-FR" sz="1200" dirty="0" err="1">
                <a:latin typeface="Source Code Pro" panose="020B0509030403020204" pitchFamily="49" charset="0"/>
              </a:rPr>
              <a:t>noeud</a:t>
            </a:r>
            <a:r>
              <a:rPr lang="fr-FR" sz="1200" dirty="0">
                <a:latin typeface="Source Code Pro" panose="020B0509030403020204" pitchFamily="49" charset="0"/>
              </a:rPr>
              <a:t> du programme). </a:t>
            </a:r>
          </a:p>
          <a:p>
            <a:pPr algn="just"/>
            <a:endParaRPr lang="fr-FR" sz="1200" dirty="0">
              <a:latin typeface="Source Code Pro" panose="020B0509030403020204" pitchFamily="49" charset="0"/>
            </a:endParaRPr>
          </a:p>
          <a:p>
            <a:pPr algn="just"/>
            <a:r>
              <a:rPr lang="fr-FR" sz="1200" dirty="0">
                <a:latin typeface="Source Code Pro" panose="020B0509030403020204" pitchFamily="49" charset="0"/>
              </a:rPr>
              <a:t>Les données se trouvent dans la clé </a:t>
            </a:r>
            <a:r>
              <a:rPr lang="fr-FR" sz="1200" b="1" dirty="0" err="1">
                <a:latin typeface="Source Code Pro" panose="020B0509030403020204" pitchFamily="49" charset="0"/>
              </a:rPr>
              <a:t>payload</a:t>
            </a:r>
            <a:r>
              <a:rPr lang="fr-FR" sz="1200" dirty="0">
                <a:latin typeface="Source Code Pro" panose="020B0509030403020204" pitchFamily="49" charset="0"/>
              </a:rPr>
              <a:t>. </a:t>
            </a:r>
          </a:p>
          <a:p>
            <a:pPr algn="just"/>
            <a:endParaRPr lang="fr-FR" sz="1200" dirty="0">
              <a:latin typeface="Source Code Pro" panose="020B0509030403020204" pitchFamily="49" charset="0"/>
            </a:endParaRPr>
          </a:p>
          <a:p>
            <a:pPr algn="just"/>
            <a:r>
              <a:rPr lang="fr-FR" sz="1200" dirty="0">
                <a:latin typeface="Source Code Pro" panose="020B0509030403020204" pitchFamily="49" charset="0"/>
              </a:rPr>
              <a:t>La première ligne extrait la mesure du capteur 1 (ou Capteur 2) et écrase le </a:t>
            </a:r>
            <a:r>
              <a:rPr lang="fr-FR" sz="1200" dirty="0" err="1">
                <a:latin typeface="Source Code Pro" panose="020B0509030403020204" pitchFamily="49" charset="0"/>
              </a:rPr>
              <a:t>payload</a:t>
            </a:r>
            <a:r>
              <a:rPr lang="fr-FR" sz="1200" dirty="0">
                <a:latin typeface="Source Code Pro" panose="020B0509030403020204" pitchFamily="49" charset="0"/>
              </a:rPr>
              <a:t> actuel.</a:t>
            </a:r>
          </a:p>
        </p:txBody>
      </p:sp>
      <p:sp>
        <p:nvSpPr>
          <p:cNvPr id="13" name="Rectangle 12">
            <a:extLst>
              <a:ext uri="{FF2B5EF4-FFF2-40B4-BE49-F238E27FC236}">
                <a16:creationId xmlns:a16="http://schemas.microsoft.com/office/drawing/2014/main" id="{E3240D99-481D-41BB-9804-BFE116269202}"/>
              </a:ext>
            </a:extLst>
          </p:cNvPr>
          <p:cNvSpPr/>
          <p:nvPr/>
        </p:nvSpPr>
        <p:spPr>
          <a:xfrm>
            <a:off x="5753869" y="4388444"/>
            <a:ext cx="3354143" cy="646331"/>
          </a:xfrm>
          <a:prstGeom prst="rect">
            <a:avLst/>
          </a:prstGeom>
        </p:spPr>
        <p:txBody>
          <a:bodyPr wrap="square">
            <a:spAutoFit/>
          </a:bodyPr>
          <a:lstStyle/>
          <a:p>
            <a:r>
              <a:rPr lang="fr-FR" sz="1200" dirty="0">
                <a:latin typeface="Source Code Pro" panose="020B0509030403020204" pitchFamily="49" charset="0"/>
              </a:rPr>
              <a:t>La fonction retourne le message (msg)actualisé. Il ne </a:t>
            </a:r>
            <a:r>
              <a:rPr lang="fr-FR" sz="1200" dirty="0" err="1">
                <a:latin typeface="Source Code Pro" panose="020B0509030403020204" pitchFamily="49" charset="0"/>
              </a:rPr>
              <a:t>renvoit</a:t>
            </a:r>
            <a:r>
              <a:rPr lang="fr-FR" sz="1200" dirty="0">
                <a:latin typeface="Source Code Pro" panose="020B0509030403020204" pitchFamily="49" charset="0"/>
              </a:rPr>
              <a:t> plus que la mesure du premier capteur</a:t>
            </a:r>
          </a:p>
        </p:txBody>
      </p:sp>
      <p:sp>
        <p:nvSpPr>
          <p:cNvPr id="14" name="Rectangle 13">
            <a:extLst>
              <a:ext uri="{FF2B5EF4-FFF2-40B4-BE49-F238E27FC236}">
                <a16:creationId xmlns:a16="http://schemas.microsoft.com/office/drawing/2014/main" id="{9CBC06A5-1833-4748-B408-F3BF83B00DBB}"/>
              </a:ext>
            </a:extLst>
          </p:cNvPr>
          <p:cNvSpPr/>
          <p:nvPr/>
        </p:nvSpPr>
        <p:spPr>
          <a:xfrm>
            <a:off x="5752914" y="5277414"/>
            <a:ext cx="3283582" cy="646331"/>
          </a:xfrm>
          <a:prstGeom prst="rect">
            <a:avLst/>
          </a:prstGeom>
        </p:spPr>
        <p:txBody>
          <a:bodyPr wrap="square">
            <a:spAutoFit/>
          </a:bodyPr>
          <a:lstStyle/>
          <a:p>
            <a:r>
              <a:rPr lang="fr-FR" sz="1200" b="1" i="1" dirty="0">
                <a:latin typeface="Source Code Pro" panose="020B0509030403020204" pitchFamily="49" charset="0"/>
              </a:rPr>
              <a:t>Faites la même chose pour le second capteur en ajoutant un second flow</a:t>
            </a:r>
          </a:p>
        </p:txBody>
      </p:sp>
      <p:pic>
        <p:nvPicPr>
          <p:cNvPr id="15" name="Image 14">
            <a:extLst>
              <a:ext uri="{FF2B5EF4-FFF2-40B4-BE49-F238E27FC236}">
                <a16:creationId xmlns:a16="http://schemas.microsoft.com/office/drawing/2014/main" id="{7F848C71-0F49-4F66-BDCB-767FBACD7A6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5988" y="536538"/>
            <a:ext cx="257449" cy="288000"/>
          </a:xfrm>
          <a:prstGeom prst="rect">
            <a:avLst/>
          </a:prstGeom>
        </p:spPr>
      </p:pic>
      <p:pic>
        <p:nvPicPr>
          <p:cNvPr id="16" name="Image 15">
            <a:extLst>
              <a:ext uri="{FF2B5EF4-FFF2-40B4-BE49-F238E27FC236}">
                <a16:creationId xmlns:a16="http://schemas.microsoft.com/office/drawing/2014/main" id="{684F62C1-9CAC-4BD9-A7BF-90E43FD3026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819296" y="545846"/>
            <a:ext cx="288000" cy="288000"/>
          </a:xfrm>
          <a:prstGeom prst="rect">
            <a:avLst/>
          </a:prstGeom>
        </p:spPr>
      </p:pic>
      <p:pic>
        <p:nvPicPr>
          <p:cNvPr id="17" name="Image 16">
            <a:extLst>
              <a:ext uri="{FF2B5EF4-FFF2-40B4-BE49-F238E27FC236}">
                <a16:creationId xmlns:a16="http://schemas.microsoft.com/office/drawing/2014/main" id="{DCE1AEEB-AFDB-4EE8-873B-2CDA958078ED}"/>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611784" y="615684"/>
            <a:ext cx="288000" cy="251707"/>
          </a:xfrm>
          <a:prstGeom prst="rect">
            <a:avLst/>
          </a:prstGeom>
        </p:spPr>
      </p:pic>
      <p:pic>
        <p:nvPicPr>
          <p:cNvPr id="18" name="Image 17">
            <a:hlinkClick r:id="rId10" action="ppaction://hlinksldjump"/>
            <a:extLst>
              <a:ext uri="{FF2B5EF4-FFF2-40B4-BE49-F238E27FC236}">
                <a16:creationId xmlns:a16="http://schemas.microsoft.com/office/drawing/2014/main" id="{93503077-39E9-4898-B77A-FC627B1F66BC}"/>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02999665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E72140-B989-4CCA-B620-65E775E8E1C2}"/>
              </a:ext>
            </a:extLst>
          </p:cNvPr>
          <p:cNvSpPr>
            <a:spLocks noGrp="1"/>
          </p:cNvSpPr>
          <p:nvPr>
            <p:ph type="title"/>
          </p:nvPr>
        </p:nvSpPr>
        <p:spPr/>
        <p:txBody>
          <a:bodyPr/>
          <a:lstStyle/>
          <a:p>
            <a:r>
              <a:rPr lang="fr-FR" dirty="0"/>
              <a:t>VISUALISER LES MESURES SUR UN GRAPHIQUE</a:t>
            </a:r>
          </a:p>
        </p:txBody>
      </p:sp>
      <p:sp>
        <p:nvSpPr>
          <p:cNvPr id="3" name="Espace réservé du numéro de diapositive 2">
            <a:extLst>
              <a:ext uri="{FF2B5EF4-FFF2-40B4-BE49-F238E27FC236}">
                <a16:creationId xmlns:a16="http://schemas.microsoft.com/office/drawing/2014/main" id="{1A4DB410-933A-4D13-8255-04F94FEDEFA2}"/>
              </a:ext>
            </a:extLst>
          </p:cNvPr>
          <p:cNvSpPr>
            <a:spLocks noGrp="1"/>
          </p:cNvSpPr>
          <p:nvPr>
            <p:ph type="sldNum" sz="quarter" idx="12"/>
          </p:nvPr>
        </p:nvSpPr>
        <p:spPr/>
        <p:txBody>
          <a:bodyPr/>
          <a:lstStyle/>
          <a:p>
            <a:pPr>
              <a:defRPr/>
            </a:pPr>
            <a:fld id="{E652A8FB-8C76-45BB-8D82-93F8E151003C}" type="slidenum">
              <a:rPr lang="fr-FR" smtClean="0"/>
              <a:pPr>
                <a:defRPr/>
              </a:pPr>
              <a:t>345</a:t>
            </a:fld>
            <a:endParaRPr lang="fr-FR"/>
          </a:p>
        </p:txBody>
      </p:sp>
      <p:pic>
        <p:nvPicPr>
          <p:cNvPr id="5" name="Image 4">
            <a:extLst>
              <a:ext uri="{FF2B5EF4-FFF2-40B4-BE49-F238E27FC236}">
                <a16:creationId xmlns:a16="http://schemas.microsoft.com/office/drawing/2014/main" id="{0CFE31B2-43E3-4E10-8516-3BB57985B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474" y="959935"/>
            <a:ext cx="1647825" cy="857250"/>
          </a:xfrm>
          <a:prstGeom prst="rect">
            <a:avLst/>
          </a:prstGeom>
        </p:spPr>
      </p:pic>
      <p:sp>
        <p:nvSpPr>
          <p:cNvPr id="6" name="Rectangle 5">
            <a:extLst>
              <a:ext uri="{FF2B5EF4-FFF2-40B4-BE49-F238E27FC236}">
                <a16:creationId xmlns:a16="http://schemas.microsoft.com/office/drawing/2014/main" id="{F1216148-98DB-4440-8542-6C0DFE92DF91}"/>
              </a:ext>
            </a:extLst>
          </p:cNvPr>
          <p:cNvSpPr/>
          <p:nvPr/>
        </p:nvSpPr>
        <p:spPr>
          <a:xfrm>
            <a:off x="364016" y="557994"/>
            <a:ext cx="3600772" cy="307777"/>
          </a:xfrm>
          <a:prstGeom prst="rect">
            <a:avLst/>
          </a:prstGeom>
        </p:spPr>
        <p:txBody>
          <a:bodyPr wrap="square">
            <a:spAutoFit/>
          </a:bodyPr>
          <a:lstStyle/>
          <a:p>
            <a:r>
              <a:rPr lang="fr-FR" dirty="0">
                <a:latin typeface="Calibri" panose="020F0502020204030204" pitchFamily="34" charset="0"/>
                <a:cs typeface="Calibri" panose="020F0502020204030204" pitchFamily="34" charset="0"/>
              </a:rPr>
              <a:t>Cherchez le </a:t>
            </a:r>
            <a:r>
              <a:rPr lang="fr-FR" dirty="0" err="1">
                <a:latin typeface="Calibri" panose="020F0502020204030204" pitchFamily="34" charset="0"/>
                <a:cs typeface="Calibri" panose="020F0502020204030204" pitchFamily="34" charset="0"/>
              </a:rPr>
              <a:t>node</a:t>
            </a:r>
            <a:r>
              <a:rPr lang="fr-FR" dirty="0">
                <a:latin typeface="Calibri" panose="020F0502020204030204" pitchFamily="34" charset="0"/>
                <a:cs typeface="Calibri" panose="020F0502020204030204" pitchFamily="34" charset="0"/>
              </a:rPr>
              <a:t> chart et placer le sur le flow</a:t>
            </a:r>
          </a:p>
        </p:txBody>
      </p:sp>
      <p:sp>
        <p:nvSpPr>
          <p:cNvPr id="7" name="Rectangle 6">
            <a:extLst>
              <a:ext uri="{FF2B5EF4-FFF2-40B4-BE49-F238E27FC236}">
                <a16:creationId xmlns:a16="http://schemas.microsoft.com/office/drawing/2014/main" id="{3309E4E6-1385-4008-A8B5-43276A3165EA}"/>
              </a:ext>
            </a:extLst>
          </p:cNvPr>
          <p:cNvSpPr/>
          <p:nvPr/>
        </p:nvSpPr>
        <p:spPr>
          <a:xfrm>
            <a:off x="250093" y="2410053"/>
            <a:ext cx="3989097" cy="738664"/>
          </a:xfrm>
          <a:prstGeom prst="rect">
            <a:avLst/>
          </a:prstGeom>
        </p:spPr>
        <p:txBody>
          <a:bodyPr wrap="square">
            <a:spAutoFit/>
          </a:bodyPr>
          <a:lstStyle/>
          <a:p>
            <a:pPr algn="just"/>
            <a:r>
              <a:rPr lang="fr-FR" dirty="0">
                <a:latin typeface="Calibri" panose="020F0502020204030204" pitchFamily="34" charset="0"/>
                <a:cs typeface="Calibri" panose="020F0502020204030204" pitchFamily="34" charset="0"/>
              </a:rPr>
              <a:t>Reliez les des fonctions au </a:t>
            </a:r>
            <a:r>
              <a:rPr lang="fr-FR" dirty="0" err="1">
                <a:latin typeface="Calibri" panose="020F0502020204030204" pitchFamily="34" charset="0"/>
                <a:cs typeface="Calibri" panose="020F0502020204030204" pitchFamily="34" charset="0"/>
              </a:rPr>
              <a:t>node</a:t>
            </a:r>
            <a:r>
              <a:rPr lang="fr-FR" dirty="0">
                <a:latin typeface="Calibri" panose="020F0502020204030204" pitchFamily="34" charset="0"/>
                <a:cs typeface="Calibri" panose="020F0502020204030204" pitchFamily="34" charset="0"/>
              </a:rPr>
              <a:t> chart. Ouvrez le panneau de configuration du graphique. Cliquez d’abord sur le crayon pour créer un groupe. </a:t>
            </a:r>
          </a:p>
        </p:txBody>
      </p:sp>
      <p:pic>
        <p:nvPicPr>
          <p:cNvPr id="9" name="Image 8">
            <a:extLst>
              <a:ext uri="{FF2B5EF4-FFF2-40B4-BE49-F238E27FC236}">
                <a16:creationId xmlns:a16="http://schemas.microsoft.com/office/drawing/2014/main" id="{E6962AEE-F406-4682-BF50-D35FC5625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90" y="3221394"/>
            <a:ext cx="3733800" cy="2314956"/>
          </a:xfrm>
          <a:prstGeom prst="rect">
            <a:avLst/>
          </a:prstGeom>
        </p:spPr>
      </p:pic>
      <p:sp>
        <p:nvSpPr>
          <p:cNvPr id="10" name="Rectangle 9">
            <a:extLst>
              <a:ext uri="{FF2B5EF4-FFF2-40B4-BE49-F238E27FC236}">
                <a16:creationId xmlns:a16="http://schemas.microsoft.com/office/drawing/2014/main" id="{CA4C035D-489E-475F-8D68-5BCBB53966BF}"/>
              </a:ext>
            </a:extLst>
          </p:cNvPr>
          <p:cNvSpPr/>
          <p:nvPr/>
        </p:nvSpPr>
        <p:spPr>
          <a:xfrm>
            <a:off x="4501839" y="557994"/>
            <a:ext cx="4496017" cy="1384995"/>
          </a:xfrm>
          <a:prstGeom prst="rect">
            <a:avLst/>
          </a:prstGeom>
        </p:spPr>
        <p:txBody>
          <a:bodyPr wrap="square">
            <a:spAutoFit/>
          </a:bodyPr>
          <a:lstStyle/>
          <a:p>
            <a:r>
              <a:rPr lang="fr-FR" dirty="0">
                <a:latin typeface="Calibri" panose="020F0502020204030204" pitchFamily="34" charset="0"/>
                <a:cs typeface="Calibri" panose="020F0502020204030204" pitchFamily="34" charset="0"/>
              </a:rPr>
              <a:t>Ensuite vous pouvez modifier certains paramètres :</a:t>
            </a:r>
          </a:p>
          <a:p>
            <a:pPr>
              <a:buFont typeface="Arial" panose="020B0604020202020204" pitchFamily="34" charset="0"/>
              <a:buChar char="•"/>
            </a:pPr>
            <a:r>
              <a:rPr lang="fr-FR" b="1" dirty="0">
                <a:latin typeface="Calibri" panose="020F0502020204030204" pitchFamily="34" charset="0"/>
                <a:cs typeface="Calibri" panose="020F0502020204030204" pitchFamily="34" charset="0"/>
              </a:rPr>
              <a:t>Group</a:t>
            </a:r>
            <a:r>
              <a:rPr lang="fr-FR" dirty="0">
                <a:latin typeface="Calibri" panose="020F0502020204030204" pitchFamily="34" charset="0"/>
                <a:cs typeface="Calibri" panose="020F0502020204030204" pitchFamily="34" charset="0"/>
              </a:rPr>
              <a:t> : sélectionnez le groupe que vous venez de créer</a:t>
            </a:r>
          </a:p>
          <a:p>
            <a:pPr>
              <a:buFont typeface="Arial" panose="020B0604020202020204" pitchFamily="34" charset="0"/>
              <a:buChar char="•"/>
            </a:pPr>
            <a:r>
              <a:rPr lang="fr-FR" b="1" dirty="0">
                <a:latin typeface="Calibri" panose="020F0502020204030204" pitchFamily="34" charset="0"/>
                <a:cs typeface="Calibri" panose="020F0502020204030204" pitchFamily="34" charset="0"/>
              </a:rPr>
              <a:t>Size</a:t>
            </a:r>
            <a:r>
              <a:rPr lang="fr-FR" dirty="0">
                <a:latin typeface="Calibri" panose="020F0502020204030204" pitchFamily="34" charset="0"/>
                <a:cs typeface="Calibri" panose="020F0502020204030204" pitchFamily="34" charset="0"/>
              </a:rPr>
              <a:t> : taille</a:t>
            </a:r>
          </a:p>
          <a:p>
            <a:pPr>
              <a:buFont typeface="Arial" panose="020B0604020202020204" pitchFamily="34" charset="0"/>
              <a:buChar char="•"/>
            </a:pPr>
            <a:r>
              <a:rPr lang="fr-FR" b="1" dirty="0">
                <a:latin typeface="Calibri" panose="020F0502020204030204" pitchFamily="34" charset="0"/>
                <a:cs typeface="Calibri" panose="020F0502020204030204" pitchFamily="34" charset="0"/>
              </a:rPr>
              <a:t>Label</a:t>
            </a:r>
            <a:r>
              <a:rPr lang="fr-FR" dirty="0">
                <a:latin typeface="Calibri" panose="020F0502020204030204" pitchFamily="34" charset="0"/>
                <a:cs typeface="Calibri" panose="020F0502020204030204" pitchFamily="34" charset="0"/>
              </a:rPr>
              <a:t> : libellé</a:t>
            </a:r>
          </a:p>
          <a:p>
            <a:pPr>
              <a:buFont typeface="Arial" panose="020B0604020202020204" pitchFamily="34" charset="0"/>
              <a:buChar char="•"/>
            </a:pPr>
            <a:r>
              <a:rPr lang="fr-FR" b="1" dirty="0">
                <a:latin typeface="Calibri" panose="020F0502020204030204" pitchFamily="34" charset="0"/>
                <a:cs typeface="Calibri" panose="020F0502020204030204" pitchFamily="34" charset="0"/>
              </a:rPr>
              <a:t>X-axis</a:t>
            </a:r>
            <a:r>
              <a:rPr lang="fr-FR" dirty="0">
                <a:latin typeface="Calibri" panose="020F0502020204030204" pitchFamily="34" charset="0"/>
                <a:cs typeface="Calibri" panose="020F0502020204030204" pitchFamily="34" charset="0"/>
              </a:rPr>
              <a:t> : nombre de points ou période de temps</a:t>
            </a:r>
          </a:p>
          <a:p>
            <a:pPr>
              <a:buFont typeface="Arial" panose="020B0604020202020204" pitchFamily="34" charset="0"/>
              <a:buChar char="•"/>
            </a:pPr>
            <a:r>
              <a:rPr lang="fr-FR" b="1" dirty="0">
                <a:latin typeface="Calibri" panose="020F0502020204030204" pitchFamily="34" charset="0"/>
                <a:cs typeface="Calibri" panose="020F0502020204030204" pitchFamily="34" charset="0"/>
              </a:rPr>
              <a:t>Name</a:t>
            </a:r>
            <a:r>
              <a:rPr lang="fr-FR" dirty="0">
                <a:latin typeface="Calibri" panose="020F0502020204030204" pitchFamily="34" charset="0"/>
                <a:cs typeface="Calibri" panose="020F0502020204030204" pitchFamily="34" charset="0"/>
              </a:rPr>
              <a:t> : le nom qui apparait sur le flow</a:t>
            </a:r>
          </a:p>
        </p:txBody>
      </p:sp>
      <p:pic>
        <p:nvPicPr>
          <p:cNvPr id="12" name="Image 11">
            <a:extLst>
              <a:ext uri="{FF2B5EF4-FFF2-40B4-BE49-F238E27FC236}">
                <a16:creationId xmlns:a16="http://schemas.microsoft.com/office/drawing/2014/main" id="{3B0CE147-0C9D-4C5A-9393-D6EDB9F8A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776" y="1955800"/>
            <a:ext cx="3687914" cy="4504210"/>
          </a:xfrm>
          <a:prstGeom prst="rect">
            <a:avLst/>
          </a:prstGeom>
        </p:spPr>
      </p:pic>
      <p:pic>
        <p:nvPicPr>
          <p:cNvPr id="13" name="Image 12">
            <a:extLst>
              <a:ext uri="{FF2B5EF4-FFF2-40B4-BE49-F238E27FC236}">
                <a16:creationId xmlns:a16="http://schemas.microsoft.com/office/drawing/2014/main" id="{74ED5A06-FD51-4005-BD2F-53EF2BE82A8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5988" y="536538"/>
            <a:ext cx="257449" cy="288000"/>
          </a:xfrm>
          <a:prstGeom prst="rect">
            <a:avLst/>
          </a:prstGeom>
        </p:spPr>
      </p:pic>
      <p:pic>
        <p:nvPicPr>
          <p:cNvPr id="14" name="Image 13">
            <a:extLst>
              <a:ext uri="{FF2B5EF4-FFF2-40B4-BE49-F238E27FC236}">
                <a16:creationId xmlns:a16="http://schemas.microsoft.com/office/drawing/2014/main" id="{23B16061-ADF3-47A8-A86F-DEFE632E4E8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6987" y="2049376"/>
            <a:ext cx="288000" cy="288000"/>
          </a:xfrm>
          <a:prstGeom prst="rect">
            <a:avLst/>
          </a:prstGeom>
        </p:spPr>
      </p:pic>
      <p:pic>
        <p:nvPicPr>
          <p:cNvPr id="15" name="Image 14">
            <a:extLst>
              <a:ext uri="{FF2B5EF4-FFF2-40B4-BE49-F238E27FC236}">
                <a16:creationId xmlns:a16="http://schemas.microsoft.com/office/drawing/2014/main" id="{ED00F930-5AB8-4598-9E39-0E8914C7EFED}"/>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88454" y="554684"/>
            <a:ext cx="288000" cy="251707"/>
          </a:xfrm>
          <a:prstGeom prst="rect">
            <a:avLst/>
          </a:prstGeom>
        </p:spPr>
      </p:pic>
      <p:pic>
        <p:nvPicPr>
          <p:cNvPr id="16" name="Image 15">
            <a:hlinkClick r:id="rId11" action="ppaction://hlinksldjump"/>
            <a:extLst>
              <a:ext uri="{FF2B5EF4-FFF2-40B4-BE49-F238E27FC236}">
                <a16:creationId xmlns:a16="http://schemas.microsoft.com/office/drawing/2014/main" id="{FD3C4806-F5B4-4234-805F-2CB43EE5292A}"/>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95719128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E55931-76A8-40A2-A742-769C26707782}"/>
              </a:ext>
            </a:extLst>
          </p:cNvPr>
          <p:cNvSpPr>
            <a:spLocks noGrp="1"/>
          </p:cNvSpPr>
          <p:nvPr>
            <p:ph type="title"/>
          </p:nvPr>
        </p:nvSpPr>
        <p:spPr/>
        <p:txBody>
          <a:bodyPr/>
          <a:lstStyle/>
          <a:p>
            <a:r>
              <a:rPr lang="fr-FR" dirty="0"/>
              <a:t>VISUALISER LES MESURES SUR UN GRAPHIQUE</a:t>
            </a:r>
          </a:p>
        </p:txBody>
      </p:sp>
      <p:sp>
        <p:nvSpPr>
          <p:cNvPr id="3" name="Espace réservé du numéro de diapositive 2">
            <a:extLst>
              <a:ext uri="{FF2B5EF4-FFF2-40B4-BE49-F238E27FC236}">
                <a16:creationId xmlns:a16="http://schemas.microsoft.com/office/drawing/2014/main" id="{318F1DAC-85D0-4705-8460-B0788EC72390}"/>
              </a:ext>
            </a:extLst>
          </p:cNvPr>
          <p:cNvSpPr>
            <a:spLocks noGrp="1"/>
          </p:cNvSpPr>
          <p:nvPr>
            <p:ph type="sldNum" sz="quarter" idx="12"/>
          </p:nvPr>
        </p:nvSpPr>
        <p:spPr/>
        <p:txBody>
          <a:bodyPr/>
          <a:lstStyle/>
          <a:p>
            <a:pPr>
              <a:defRPr/>
            </a:pPr>
            <a:fld id="{E652A8FB-8C76-45BB-8D82-93F8E151003C}" type="slidenum">
              <a:rPr lang="fr-FR" smtClean="0"/>
              <a:pPr>
                <a:defRPr/>
              </a:pPr>
              <a:t>346</a:t>
            </a:fld>
            <a:endParaRPr lang="fr-FR"/>
          </a:p>
        </p:txBody>
      </p:sp>
      <p:sp>
        <p:nvSpPr>
          <p:cNvPr id="4" name="Rectangle 3">
            <a:extLst>
              <a:ext uri="{FF2B5EF4-FFF2-40B4-BE49-F238E27FC236}">
                <a16:creationId xmlns:a16="http://schemas.microsoft.com/office/drawing/2014/main" id="{8B901424-C829-44A7-BC28-8C7D53E8F844}"/>
              </a:ext>
            </a:extLst>
          </p:cNvPr>
          <p:cNvSpPr/>
          <p:nvPr/>
        </p:nvSpPr>
        <p:spPr>
          <a:xfrm>
            <a:off x="179512" y="2761968"/>
            <a:ext cx="4032448" cy="1169551"/>
          </a:xfrm>
          <a:prstGeom prst="rect">
            <a:avLst/>
          </a:prstGeom>
        </p:spPr>
        <p:txBody>
          <a:bodyPr wrap="square">
            <a:spAutoFit/>
          </a:bodyPr>
          <a:lstStyle/>
          <a:p>
            <a:pPr algn="just"/>
            <a:r>
              <a:rPr lang="fr-FR" dirty="0">
                <a:latin typeface="Source Code Pro" panose="020B0509030403020204" pitchFamily="49" charset="0"/>
              </a:rPr>
              <a:t>Enregistrez, déployez et allez l’adresse </a:t>
            </a:r>
            <a:r>
              <a:rPr lang="fr-FR" b="1" dirty="0">
                <a:latin typeface="Source Code Pro" panose="020B0509030403020204" pitchFamily="49" charset="0"/>
              </a:rPr>
              <a:t>localhost:1880/</a:t>
            </a:r>
            <a:r>
              <a:rPr lang="fr-FR" b="1" dirty="0" err="1">
                <a:latin typeface="Source Code Pro" panose="020B0509030403020204" pitchFamily="49" charset="0"/>
              </a:rPr>
              <a:t>ui</a:t>
            </a:r>
            <a:r>
              <a:rPr lang="fr-FR" dirty="0">
                <a:latin typeface="Source Code Pro" panose="020B0509030403020204" pitchFamily="49" charset="0"/>
              </a:rPr>
              <a:t> (ou IP:1880/</a:t>
            </a:r>
            <a:r>
              <a:rPr lang="fr-FR" dirty="0" err="1">
                <a:latin typeface="Source Code Pro" panose="020B0509030403020204" pitchFamily="49" charset="0"/>
              </a:rPr>
              <a:t>ui</a:t>
            </a:r>
            <a:r>
              <a:rPr lang="fr-FR" dirty="0">
                <a:latin typeface="Source Code Pro" panose="020B0509030403020204" pitchFamily="49" charset="0"/>
              </a:rPr>
              <a:t>) pour visualiser les mesures de vos capteurs connectés à l’Arduino</a:t>
            </a:r>
          </a:p>
        </p:txBody>
      </p:sp>
      <p:pic>
        <p:nvPicPr>
          <p:cNvPr id="6" name="Image 5">
            <a:extLst>
              <a:ext uri="{FF2B5EF4-FFF2-40B4-BE49-F238E27FC236}">
                <a16:creationId xmlns:a16="http://schemas.microsoft.com/office/drawing/2014/main" id="{D393BB54-22C9-4081-8084-BF0EFCBBC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32061"/>
            <a:ext cx="3168352" cy="3737028"/>
          </a:xfrm>
          <a:prstGeom prst="rect">
            <a:avLst/>
          </a:prstGeom>
        </p:spPr>
      </p:pic>
      <p:pic>
        <p:nvPicPr>
          <p:cNvPr id="7" name="Image 6">
            <a:extLst>
              <a:ext uri="{FF2B5EF4-FFF2-40B4-BE49-F238E27FC236}">
                <a16:creationId xmlns:a16="http://schemas.microsoft.com/office/drawing/2014/main" id="{61233E47-FA22-43DF-83B3-0E2EA1739F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8028" y="656359"/>
            <a:ext cx="7255444" cy="1709881"/>
          </a:xfrm>
          <a:prstGeom prst="rect">
            <a:avLst/>
          </a:prstGeom>
        </p:spPr>
      </p:pic>
      <p:sp>
        <p:nvSpPr>
          <p:cNvPr id="8" name="Rectangle 7">
            <a:extLst>
              <a:ext uri="{FF2B5EF4-FFF2-40B4-BE49-F238E27FC236}">
                <a16:creationId xmlns:a16="http://schemas.microsoft.com/office/drawing/2014/main" id="{1AAB9A33-1C92-4449-863C-42D1EBB62590}"/>
              </a:ext>
            </a:extLst>
          </p:cNvPr>
          <p:cNvSpPr/>
          <p:nvPr/>
        </p:nvSpPr>
        <p:spPr>
          <a:xfrm>
            <a:off x="5292080" y="2761968"/>
            <a:ext cx="1718320" cy="30699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9" name="Image 8">
            <a:hlinkClick r:id="rId4" action="ppaction://hlinksldjump"/>
            <a:extLst>
              <a:ext uri="{FF2B5EF4-FFF2-40B4-BE49-F238E27FC236}">
                <a16:creationId xmlns:a16="http://schemas.microsoft.com/office/drawing/2014/main" id="{DB482C41-2001-4827-B066-209B0A954B1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0755003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CC7D19-C52C-47F4-B4DC-95B011CFB6C9}"/>
              </a:ext>
            </a:extLst>
          </p:cNvPr>
          <p:cNvSpPr>
            <a:spLocks noGrp="1"/>
          </p:cNvSpPr>
          <p:nvPr>
            <p:ph type="title"/>
          </p:nvPr>
        </p:nvSpPr>
        <p:spPr/>
        <p:txBody>
          <a:bodyPr/>
          <a:lstStyle/>
          <a:p>
            <a:r>
              <a:rPr lang="fr-FR" dirty="0"/>
              <a:t>ENREGISTRER LES MESURES DANS UN FICHIER CSV</a:t>
            </a:r>
          </a:p>
        </p:txBody>
      </p:sp>
      <p:sp>
        <p:nvSpPr>
          <p:cNvPr id="3" name="Espace réservé du numéro de diapositive 2">
            <a:extLst>
              <a:ext uri="{FF2B5EF4-FFF2-40B4-BE49-F238E27FC236}">
                <a16:creationId xmlns:a16="http://schemas.microsoft.com/office/drawing/2014/main" id="{8E6ED365-FED1-4E9A-ABDA-B0668F40BF31}"/>
              </a:ext>
            </a:extLst>
          </p:cNvPr>
          <p:cNvSpPr>
            <a:spLocks noGrp="1"/>
          </p:cNvSpPr>
          <p:nvPr>
            <p:ph type="sldNum" sz="quarter" idx="12"/>
          </p:nvPr>
        </p:nvSpPr>
        <p:spPr/>
        <p:txBody>
          <a:bodyPr/>
          <a:lstStyle/>
          <a:p>
            <a:pPr>
              <a:defRPr/>
            </a:pPr>
            <a:fld id="{E652A8FB-8C76-45BB-8D82-93F8E151003C}" type="slidenum">
              <a:rPr lang="fr-FR" smtClean="0"/>
              <a:pPr>
                <a:defRPr/>
              </a:pPr>
              <a:t>347</a:t>
            </a:fld>
            <a:endParaRPr lang="fr-FR"/>
          </a:p>
        </p:txBody>
      </p:sp>
      <p:sp>
        <p:nvSpPr>
          <p:cNvPr id="4" name="Rectangle 3">
            <a:extLst>
              <a:ext uri="{FF2B5EF4-FFF2-40B4-BE49-F238E27FC236}">
                <a16:creationId xmlns:a16="http://schemas.microsoft.com/office/drawing/2014/main" id="{1640C0D9-C050-4F51-9C70-43D49D97AB35}"/>
              </a:ext>
            </a:extLst>
          </p:cNvPr>
          <p:cNvSpPr/>
          <p:nvPr/>
        </p:nvSpPr>
        <p:spPr>
          <a:xfrm>
            <a:off x="-32668" y="498842"/>
            <a:ext cx="4460652" cy="1015663"/>
          </a:xfrm>
          <a:prstGeom prst="rect">
            <a:avLst/>
          </a:prstGeom>
        </p:spPr>
        <p:txBody>
          <a:bodyPr wrap="square">
            <a:spAutoFit/>
          </a:bodyPr>
          <a:lstStyle/>
          <a:p>
            <a:pPr algn="just"/>
            <a:r>
              <a:rPr lang="fr-FR" sz="1200" dirty="0">
                <a:latin typeface="Calibri" panose="020F0502020204030204" pitchFamily="34" charset="0"/>
                <a:cs typeface="Calibri" panose="020F0502020204030204" pitchFamily="34" charset="0"/>
              </a:rPr>
              <a:t>Exploiter vos données sur un tableur en les enregistrant au format csv (fichier texte dont le séparateur de données est un point-virgule). </a:t>
            </a:r>
          </a:p>
          <a:p>
            <a:pPr algn="just"/>
            <a:r>
              <a:rPr lang="fr-FR" sz="1200" dirty="0">
                <a:latin typeface="Calibri" panose="020F0502020204030204" pitchFamily="34" charset="0"/>
                <a:cs typeface="Calibri" panose="020F0502020204030204" pitchFamily="34" charset="0"/>
              </a:rPr>
              <a:t>=&gt; On ajoute une nouvelle fonction qui renvoie une ligne dont chaque données est séparée par un point virgule. Voici l’ordre des colonnes :</a:t>
            </a:r>
          </a:p>
        </p:txBody>
      </p:sp>
      <p:sp>
        <p:nvSpPr>
          <p:cNvPr id="5" name="Rectangle 4">
            <a:extLst>
              <a:ext uri="{FF2B5EF4-FFF2-40B4-BE49-F238E27FC236}">
                <a16:creationId xmlns:a16="http://schemas.microsoft.com/office/drawing/2014/main" id="{020D6351-5669-4DF9-9427-E38CA1208B05}"/>
              </a:ext>
            </a:extLst>
          </p:cNvPr>
          <p:cNvSpPr/>
          <p:nvPr/>
        </p:nvSpPr>
        <p:spPr>
          <a:xfrm>
            <a:off x="105826" y="1437391"/>
            <a:ext cx="4460652" cy="830997"/>
          </a:xfrm>
          <a:prstGeom prst="rect">
            <a:avLst/>
          </a:prstGeom>
        </p:spPr>
        <p:txBody>
          <a:bodyPr wrap="square">
            <a:spAutoFit/>
          </a:bodyPr>
          <a:lstStyle/>
          <a:p>
            <a:pPr>
              <a:buFont typeface="Arial" panose="020B0604020202020204" pitchFamily="34" charset="0"/>
              <a:buChar char="•"/>
            </a:pPr>
            <a:r>
              <a:rPr lang="fr-FR" sz="1200" dirty="0">
                <a:latin typeface="Calibri" panose="020F0502020204030204" pitchFamily="34" charset="0"/>
                <a:cs typeface="Calibri" panose="020F0502020204030204" pitchFamily="34" charset="0"/>
              </a:rPr>
              <a:t>date au format année/mois/jour (supporté par tous les tableurs)</a:t>
            </a:r>
          </a:p>
          <a:p>
            <a:pPr>
              <a:buFont typeface="Arial" panose="020B0604020202020204" pitchFamily="34" charset="0"/>
              <a:buChar char="•"/>
            </a:pPr>
            <a:r>
              <a:rPr lang="fr-FR" sz="1200" dirty="0">
                <a:latin typeface="Calibri" panose="020F0502020204030204" pitchFamily="34" charset="0"/>
                <a:cs typeface="Calibri" panose="020F0502020204030204" pitchFamily="34" charset="0"/>
              </a:rPr>
              <a:t>heure au format </a:t>
            </a:r>
            <a:r>
              <a:rPr lang="fr-FR" sz="1200" dirty="0" err="1">
                <a:latin typeface="Calibri" panose="020F0502020204030204" pitchFamily="34" charset="0"/>
                <a:cs typeface="Calibri" panose="020F0502020204030204" pitchFamily="34" charset="0"/>
              </a:rPr>
              <a:t>hh:mm:ss</a:t>
            </a:r>
            <a:endParaRPr lang="fr-FR" sz="1200" dirty="0">
              <a:latin typeface="Calibri" panose="020F0502020204030204" pitchFamily="34" charset="0"/>
              <a:cs typeface="Calibri" panose="020F0502020204030204" pitchFamily="34" charset="0"/>
            </a:endParaRPr>
          </a:p>
          <a:p>
            <a:pPr>
              <a:buFont typeface="Arial" panose="020B0604020202020204" pitchFamily="34" charset="0"/>
              <a:buChar char="•"/>
            </a:pPr>
            <a:r>
              <a:rPr lang="fr-FR" sz="1200" dirty="0">
                <a:latin typeface="Calibri" panose="020F0502020204030204" pitchFamily="34" charset="0"/>
                <a:cs typeface="Calibri" panose="020F0502020204030204" pitchFamily="34" charset="0"/>
              </a:rPr>
              <a:t>valeur de la sonde Capteur1</a:t>
            </a:r>
          </a:p>
          <a:p>
            <a:pPr>
              <a:buFont typeface="Arial" panose="020B0604020202020204" pitchFamily="34" charset="0"/>
              <a:buChar char="•"/>
            </a:pPr>
            <a:r>
              <a:rPr lang="fr-FR" sz="1200" dirty="0">
                <a:latin typeface="Calibri" panose="020F0502020204030204" pitchFamily="34" charset="0"/>
                <a:cs typeface="Calibri" panose="020F0502020204030204" pitchFamily="34" charset="0"/>
              </a:rPr>
              <a:t>valeur de la sonde Capteur2</a:t>
            </a:r>
          </a:p>
        </p:txBody>
      </p:sp>
      <p:sp>
        <p:nvSpPr>
          <p:cNvPr id="6" name="Rectangle 1">
            <a:extLst>
              <a:ext uri="{FF2B5EF4-FFF2-40B4-BE49-F238E27FC236}">
                <a16:creationId xmlns:a16="http://schemas.microsoft.com/office/drawing/2014/main" id="{1D8C882B-AE9D-4CD6-8965-B20EFABCDE74}"/>
              </a:ext>
            </a:extLst>
          </p:cNvPr>
          <p:cNvSpPr>
            <a:spLocks noChangeArrowheads="1"/>
          </p:cNvSpPr>
          <p:nvPr/>
        </p:nvSpPr>
        <p:spPr bwMode="auto">
          <a:xfrm>
            <a:off x="4577524" y="543815"/>
            <a:ext cx="4427984" cy="138499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lumMod val="65000"/>
                    <a:lumOff val="35000"/>
                  </a:schemeClr>
                </a:solidFill>
                <a:effectLst/>
                <a:latin typeface="Calibri" panose="020F0502020204030204" pitchFamily="34" charset="0"/>
                <a:cs typeface="Calibri" panose="020F0502020204030204" pitchFamily="34" charset="0"/>
              </a:rPr>
              <a:t>var date = new Date().</a:t>
            </a:r>
            <a:r>
              <a:rPr kumimoji="0" lang="fr-FR" altLang="fr-FR" sz="1200" b="1" i="0" u="none" strike="noStrike" cap="none" normalizeH="0" baseline="0" dirty="0" err="1">
                <a:ln>
                  <a:noFill/>
                </a:ln>
                <a:solidFill>
                  <a:schemeClr val="tx1">
                    <a:lumMod val="65000"/>
                    <a:lumOff val="35000"/>
                  </a:schemeClr>
                </a:solidFill>
                <a:effectLst/>
                <a:latin typeface="Calibri" panose="020F0502020204030204" pitchFamily="34" charset="0"/>
                <a:cs typeface="Calibri" panose="020F0502020204030204" pitchFamily="34" charset="0"/>
              </a:rPr>
              <a:t>toLocaleDateString</a:t>
            </a:r>
            <a:r>
              <a:rPr kumimoji="0" lang="fr-FR" altLang="fr-FR" sz="1200" b="1" i="0" u="none" strike="noStrike" cap="none" normalizeH="0" baseline="0" dirty="0">
                <a:ln>
                  <a:noFill/>
                </a:ln>
                <a:solidFill>
                  <a:schemeClr val="tx1">
                    <a:lumMod val="65000"/>
                    <a:lumOff val="35000"/>
                  </a:schemeClr>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lumMod val="65000"/>
                    <a:lumOff val="35000"/>
                  </a:schemeClr>
                </a:solidFill>
                <a:effectLst/>
                <a:latin typeface="Calibri" panose="020F0502020204030204" pitchFamily="34" charset="0"/>
                <a:cs typeface="Calibri" panose="020F0502020204030204" pitchFamily="34" charset="0"/>
              </a:rPr>
              <a:t>var time = new Date().</a:t>
            </a:r>
            <a:r>
              <a:rPr kumimoji="0" lang="fr-FR" altLang="fr-FR" sz="1200" b="1" i="0" u="none" strike="noStrike" cap="none" normalizeH="0" baseline="0" dirty="0" err="1">
                <a:ln>
                  <a:noFill/>
                </a:ln>
                <a:solidFill>
                  <a:schemeClr val="tx1">
                    <a:lumMod val="65000"/>
                    <a:lumOff val="35000"/>
                  </a:schemeClr>
                </a:solidFill>
                <a:effectLst/>
                <a:latin typeface="Calibri" panose="020F0502020204030204" pitchFamily="34" charset="0"/>
                <a:cs typeface="Calibri" panose="020F0502020204030204" pitchFamily="34" charset="0"/>
              </a:rPr>
              <a:t>toLocaleTimeString</a:t>
            </a:r>
            <a:r>
              <a:rPr kumimoji="0" lang="fr-FR" altLang="fr-FR" sz="1200" b="1" i="0" u="none" strike="noStrike" cap="none" normalizeH="0" baseline="0" dirty="0">
                <a:ln>
                  <a:noFill/>
                </a:ln>
                <a:solidFill>
                  <a:schemeClr val="tx1">
                    <a:lumMod val="65000"/>
                    <a:lumOff val="35000"/>
                  </a:schemeClr>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solidFill>
                <a:schemeClr val="tx1">
                  <a:lumMod val="65000"/>
                  <a:lumOff val="35000"/>
                </a:schemeClr>
              </a:solidFill>
              <a:latin typeface="Calibri" panose="020F0502020204030204" pitchFamily="34" charset="0"/>
              <a:cs typeface="Calibri" panose="020F0502020204030204" pitchFamily="34" charset="0"/>
            </a:endParaRPr>
          </a:p>
          <a:p>
            <a:pPr lvl="0" eaLnBrk="0" hangingPunct="0"/>
            <a:r>
              <a:rPr kumimoji="0" lang="fr-FR" altLang="fr-FR" sz="1200" b="1" i="0" u="none" strike="noStrike" cap="none" normalizeH="0" baseline="0" dirty="0">
                <a:ln>
                  <a:noFill/>
                </a:ln>
                <a:solidFill>
                  <a:schemeClr val="tx1">
                    <a:lumMod val="65000"/>
                    <a:lumOff val="35000"/>
                  </a:schemeClr>
                </a:solidFill>
                <a:effectLst/>
                <a:latin typeface="Calibri" panose="020F0502020204030204" pitchFamily="34" charset="0"/>
                <a:cs typeface="Calibri" panose="020F0502020204030204" pitchFamily="34" charset="0"/>
              </a:rPr>
              <a:t>var output = date + ";" + time + ";" + msg.payload.Capteur1 + ";" + msg.payload.</a:t>
            </a:r>
            <a:r>
              <a:rPr lang="fr-FR" altLang="fr-FR" sz="1200" b="1" dirty="0">
                <a:solidFill>
                  <a:schemeClr val="tx1">
                    <a:lumMod val="65000"/>
                    <a:lumOff val="35000"/>
                  </a:schemeClr>
                </a:solidFill>
                <a:latin typeface="Calibri" panose="020F0502020204030204" pitchFamily="34" charset="0"/>
                <a:cs typeface="Calibri" panose="020F0502020204030204" pitchFamily="34" charset="0"/>
              </a:rPr>
              <a:t>Capteur2</a:t>
            </a:r>
            <a:r>
              <a:rPr kumimoji="0" lang="fr-FR" altLang="fr-FR" sz="1200" b="1" i="0" u="none" strike="noStrike" cap="none" normalizeH="0" baseline="0" dirty="0">
                <a:ln>
                  <a:noFill/>
                </a:ln>
                <a:solidFill>
                  <a:schemeClr val="tx1">
                    <a:lumMod val="65000"/>
                    <a:lumOff val="35000"/>
                  </a:schemeClr>
                </a:solidFill>
                <a:effectLst/>
                <a:latin typeface="Calibri" panose="020F0502020204030204" pitchFamily="34" charset="0"/>
                <a:cs typeface="Calibri" panose="020F0502020204030204" pitchFamily="34" charset="0"/>
              </a:rPr>
              <a:t>;</a:t>
            </a:r>
          </a:p>
          <a:p>
            <a:pPr lvl="0" eaLnBrk="0" hangingPunct="0"/>
            <a:r>
              <a:rPr kumimoji="0" lang="fr-FR" altLang="fr-FR" sz="1200" b="1" i="0" u="none" strike="noStrike" cap="none" normalizeH="0" baseline="0" dirty="0" err="1">
                <a:ln>
                  <a:noFill/>
                </a:ln>
                <a:solidFill>
                  <a:schemeClr val="tx1">
                    <a:lumMod val="65000"/>
                    <a:lumOff val="35000"/>
                  </a:schemeClr>
                </a:solidFill>
                <a:effectLst/>
                <a:latin typeface="Calibri" panose="020F0502020204030204" pitchFamily="34" charset="0"/>
                <a:cs typeface="Calibri" panose="020F0502020204030204" pitchFamily="34" charset="0"/>
              </a:rPr>
              <a:t>msg.payload</a:t>
            </a:r>
            <a:r>
              <a:rPr kumimoji="0" lang="fr-FR" altLang="fr-FR" sz="1200" b="1" i="0" u="none" strike="noStrike" cap="none" normalizeH="0" baseline="0" dirty="0">
                <a:ln>
                  <a:noFill/>
                </a:ln>
                <a:solidFill>
                  <a:schemeClr val="tx1">
                    <a:lumMod val="65000"/>
                    <a:lumOff val="35000"/>
                  </a:schemeClr>
                </a:solidFill>
                <a:effectLst/>
                <a:latin typeface="Calibri" panose="020F0502020204030204" pitchFamily="34" charset="0"/>
                <a:cs typeface="Calibri" panose="020F0502020204030204" pitchFamily="34" charset="0"/>
              </a:rPr>
              <a:t> = output; </a:t>
            </a:r>
          </a:p>
          <a:p>
            <a:pPr lvl="0" eaLnBrk="0" hangingPunct="0"/>
            <a:r>
              <a:rPr kumimoji="0" lang="fr-FR" altLang="fr-FR" sz="1200" b="1" i="0" u="none" strike="noStrike" cap="none" normalizeH="0" baseline="0" dirty="0">
                <a:ln>
                  <a:noFill/>
                </a:ln>
                <a:solidFill>
                  <a:schemeClr val="tx1">
                    <a:lumMod val="65000"/>
                    <a:lumOff val="35000"/>
                  </a:schemeClr>
                </a:solidFill>
                <a:effectLst/>
                <a:latin typeface="Calibri" panose="020F0502020204030204" pitchFamily="34" charset="0"/>
                <a:cs typeface="Calibri" panose="020F0502020204030204" pitchFamily="34" charset="0"/>
              </a:rPr>
              <a:t>return msg; </a:t>
            </a:r>
          </a:p>
        </p:txBody>
      </p:sp>
      <p:sp>
        <p:nvSpPr>
          <p:cNvPr id="7" name="Rectangle 6">
            <a:extLst>
              <a:ext uri="{FF2B5EF4-FFF2-40B4-BE49-F238E27FC236}">
                <a16:creationId xmlns:a16="http://schemas.microsoft.com/office/drawing/2014/main" id="{7C36A3D2-E7FD-4FEC-9CA8-A6EF7ACF93FC}"/>
              </a:ext>
            </a:extLst>
          </p:cNvPr>
          <p:cNvSpPr/>
          <p:nvPr/>
        </p:nvSpPr>
        <p:spPr>
          <a:xfrm>
            <a:off x="24816" y="2358591"/>
            <a:ext cx="4572000" cy="261610"/>
          </a:xfrm>
          <a:prstGeom prst="rect">
            <a:avLst/>
          </a:prstGeom>
        </p:spPr>
        <p:txBody>
          <a:bodyPr>
            <a:spAutoFit/>
          </a:bodyPr>
          <a:lstStyle/>
          <a:p>
            <a:r>
              <a:rPr lang="fr-FR" sz="1100" dirty="0">
                <a:latin typeface="Calibri" panose="020F0502020204030204" pitchFamily="34" charset="0"/>
                <a:cs typeface="Calibri" panose="020F0502020204030204" pitchFamily="34" charset="0"/>
              </a:rPr>
              <a:t>Cherchez le </a:t>
            </a:r>
            <a:r>
              <a:rPr lang="fr-FR" sz="1100" dirty="0" err="1">
                <a:latin typeface="Calibri" panose="020F0502020204030204" pitchFamily="34" charset="0"/>
                <a:cs typeface="Calibri" panose="020F0502020204030204" pitchFamily="34" charset="0"/>
              </a:rPr>
              <a:t>node</a:t>
            </a:r>
            <a:r>
              <a:rPr lang="fr-FR" sz="1100" dirty="0">
                <a:latin typeface="Calibri" panose="020F0502020204030204" pitchFamily="34" charset="0"/>
                <a:cs typeface="Calibri" panose="020F0502020204030204" pitchFamily="34" charset="0"/>
              </a:rPr>
              <a:t> file et placez un </a:t>
            </a:r>
            <a:r>
              <a:rPr lang="fr-FR" sz="1100" dirty="0" err="1">
                <a:latin typeface="Calibri" panose="020F0502020204030204" pitchFamily="34" charset="0"/>
                <a:cs typeface="Calibri" panose="020F0502020204030204" pitchFamily="34" charset="0"/>
              </a:rPr>
              <a:t>node</a:t>
            </a:r>
            <a:r>
              <a:rPr lang="fr-FR" sz="1100" dirty="0">
                <a:latin typeface="Calibri" panose="020F0502020204030204" pitchFamily="34" charset="0"/>
                <a:cs typeface="Calibri" panose="020F0502020204030204" pitchFamily="34" charset="0"/>
              </a:rPr>
              <a:t> input sur le flow</a:t>
            </a:r>
          </a:p>
        </p:txBody>
      </p:sp>
      <p:pic>
        <p:nvPicPr>
          <p:cNvPr id="9" name="Image 8">
            <a:extLst>
              <a:ext uri="{FF2B5EF4-FFF2-40B4-BE49-F238E27FC236}">
                <a16:creationId xmlns:a16="http://schemas.microsoft.com/office/drawing/2014/main" id="{A69345EE-B365-4E81-A725-2B5B8C8E5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612663"/>
            <a:ext cx="1638300" cy="781050"/>
          </a:xfrm>
          <a:prstGeom prst="rect">
            <a:avLst/>
          </a:prstGeom>
        </p:spPr>
      </p:pic>
      <p:pic>
        <p:nvPicPr>
          <p:cNvPr id="11" name="Image 10">
            <a:extLst>
              <a:ext uri="{FF2B5EF4-FFF2-40B4-BE49-F238E27FC236}">
                <a16:creationId xmlns:a16="http://schemas.microsoft.com/office/drawing/2014/main" id="{E91B9201-F3AA-457C-8F39-AC4E4297F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704" y="1982087"/>
            <a:ext cx="3555540" cy="2517322"/>
          </a:xfrm>
          <a:prstGeom prst="rect">
            <a:avLst/>
          </a:prstGeom>
        </p:spPr>
      </p:pic>
      <p:sp>
        <p:nvSpPr>
          <p:cNvPr id="12" name="Rectangle 11">
            <a:extLst>
              <a:ext uri="{FF2B5EF4-FFF2-40B4-BE49-F238E27FC236}">
                <a16:creationId xmlns:a16="http://schemas.microsoft.com/office/drawing/2014/main" id="{1ED48961-DB02-4C15-93D3-AE51EC61257C}"/>
              </a:ext>
            </a:extLst>
          </p:cNvPr>
          <p:cNvSpPr/>
          <p:nvPr/>
        </p:nvSpPr>
        <p:spPr>
          <a:xfrm>
            <a:off x="-29241" y="3387268"/>
            <a:ext cx="4572000" cy="830997"/>
          </a:xfrm>
          <a:prstGeom prst="rect">
            <a:avLst/>
          </a:prstGeom>
        </p:spPr>
        <p:txBody>
          <a:bodyPr wrap="square">
            <a:spAutoFit/>
          </a:bodyPr>
          <a:lstStyle/>
          <a:p>
            <a:pPr algn="just"/>
            <a:r>
              <a:rPr lang="fr-FR" sz="1200" dirty="0">
                <a:latin typeface="Calibri" panose="020F0502020204030204" pitchFamily="34" charset="0"/>
                <a:cs typeface="Calibri" panose="020F0502020204030204" pitchFamily="34" charset="0"/>
              </a:rPr>
              <a:t>Sur le panneau de configuration, indiquez le chemin de destination. Par défaut le fichier est enregistré dans le répertoire de Node-RED. Cochez </a:t>
            </a:r>
            <a:r>
              <a:rPr lang="fr-FR" sz="1200" b="1" dirty="0" err="1">
                <a:latin typeface="Calibri" panose="020F0502020204030204" pitchFamily="34" charset="0"/>
                <a:cs typeface="Calibri" panose="020F0502020204030204" pitchFamily="34" charset="0"/>
              </a:rPr>
              <a:t>Add</a:t>
            </a:r>
            <a:r>
              <a:rPr lang="fr-FR" sz="1200" b="1" dirty="0">
                <a:latin typeface="Calibri" panose="020F0502020204030204" pitchFamily="34" charset="0"/>
                <a:cs typeface="Calibri" panose="020F0502020204030204" pitchFamily="34" charset="0"/>
              </a:rPr>
              <a:t> </a:t>
            </a:r>
            <a:r>
              <a:rPr lang="fr-FR" sz="1200" b="1" dirty="0" err="1">
                <a:latin typeface="Calibri" panose="020F0502020204030204" pitchFamily="34" charset="0"/>
                <a:cs typeface="Calibri" panose="020F0502020204030204" pitchFamily="34" charset="0"/>
              </a:rPr>
              <a:t>newline</a:t>
            </a:r>
            <a:r>
              <a:rPr lang="fr-FR" sz="1200" b="1" dirty="0">
                <a:latin typeface="Calibri" panose="020F0502020204030204" pitchFamily="34" charset="0"/>
                <a:cs typeface="Calibri" panose="020F0502020204030204" pitchFamily="34" charset="0"/>
              </a:rPr>
              <a:t> to </a:t>
            </a:r>
            <a:r>
              <a:rPr lang="fr-FR" sz="1200" b="1" dirty="0" err="1">
                <a:latin typeface="Calibri" panose="020F0502020204030204" pitchFamily="34" charset="0"/>
                <a:cs typeface="Calibri" panose="020F0502020204030204" pitchFamily="34" charset="0"/>
              </a:rPr>
              <a:t>each</a:t>
            </a:r>
            <a:r>
              <a:rPr lang="fr-FR" sz="1200" b="1" dirty="0">
                <a:latin typeface="Calibri" panose="020F0502020204030204" pitchFamily="34" charset="0"/>
                <a:cs typeface="Calibri" panose="020F0502020204030204" pitchFamily="34" charset="0"/>
              </a:rPr>
              <a:t> </a:t>
            </a:r>
            <a:r>
              <a:rPr lang="fr-FR" sz="1200" b="1" dirty="0" err="1">
                <a:latin typeface="Calibri" panose="020F0502020204030204" pitchFamily="34" charset="0"/>
                <a:cs typeface="Calibri" panose="020F0502020204030204" pitchFamily="34" charset="0"/>
              </a:rPr>
              <a:t>payload</a:t>
            </a:r>
            <a:r>
              <a:rPr lang="fr-FR" sz="1200" dirty="0">
                <a:latin typeface="Calibri" panose="020F0502020204030204" pitchFamily="34" charset="0"/>
                <a:cs typeface="Calibri" panose="020F0502020204030204" pitchFamily="34" charset="0"/>
              </a:rPr>
              <a:t> pour ajouter une nouvelle ligne au fichier à chaque nouvel enregistrement</a:t>
            </a:r>
          </a:p>
        </p:txBody>
      </p:sp>
      <p:pic>
        <p:nvPicPr>
          <p:cNvPr id="14" name="Image 13">
            <a:extLst>
              <a:ext uri="{FF2B5EF4-FFF2-40B4-BE49-F238E27FC236}">
                <a16:creationId xmlns:a16="http://schemas.microsoft.com/office/drawing/2014/main" id="{B00E5A59-4981-4F34-A2DE-ACE905178CD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66478" y="4625250"/>
            <a:ext cx="4320665" cy="1811231"/>
          </a:xfrm>
          <a:prstGeom prst="rect">
            <a:avLst/>
          </a:prstGeom>
        </p:spPr>
      </p:pic>
      <p:sp>
        <p:nvSpPr>
          <p:cNvPr id="15" name="Rectangle 14">
            <a:extLst>
              <a:ext uri="{FF2B5EF4-FFF2-40B4-BE49-F238E27FC236}">
                <a16:creationId xmlns:a16="http://schemas.microsoft.com/office/drawing/2014/main" id="{14297815-BBFB-481E-A3B1-98907ADC2E8D}"/>
              </a:ext>
            </a:extLst>
          </p:cNvPr>
          <p:cNvSpPr/>
          <p:nvPr/>
        </p:nvSpPr>
        <p:spPr>
          <a:xfrm>
            <a:off x="-29241" y="4625250"/>
            <a:ext cx="4572000" cy="523220"/>
          </a:xfrm>
          <a:prstGeom prst="rect">
            <a:avLst/>
          </a:prstGeom>
        </p:spPr>
        <p:txBody>
          <a:bodyPr>
            <a:spAutoFit/>
          </a:bodyPr>
          <a:lstStyle/>
          <a:p>
            <a:r>
              <a:rPr lang="fr-FR" b="1" dirty="0">
                <a:latin typeface="Calibri" panose="020F0502020204030204" pitchFamily="34" charset="0"/>
                <a:cs typeface="Calibri" panose="020F0502020204030204" pitchFamily="34" charset="0"/>
              </a:rPr>
              <a:t>Déployez, après quelques minutes, voici à quoi va ressembler le fichier CSV</a:t>
            </a:r>
          </a:p>
        </p:txBody>
      </p:sp>
      <p:pic>
        <p:nvPicPr>
          <p:cNvPr id="13" name="Image 12">
            <a:hlinkClick r:id="rId5" action="ppaction://hlinksldjump"/>
            <a:extLst>
              <a:ext uri="{FF2B5EF4-FFF2-40B4-BE49-F238E27FC236}">
                <a16:creationId xmlns:a16="http://schemas.microsoft.com/office/drawing/2014/main" id="{3EBE9236-B482-4F2F-9AB9-241A470EA5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1080535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C4E53-3B38-4A64-81AE-AE1FFA714EFE}"/>
              </a:ext>
            </a:extLst>
          </p:cNvPr>
          <p:cNvSpPr>
            <a:spLocks noGrp="1"/>
          </p:cNvSpPr>
          <p:nvPr>
            <p:ph type="title"/>
          </p:nvPr>
        </p:nvSpPr>
        <p:spPr/>
        <p:txBody>
          <a:bodyPr/>
          <a:lstStyle/>
          <a:p>
            <a:r>
              <a:rPr lang="fr-FR" dirty="0"/>
              <a:t>RESULTAT FINAL</a:t>
            </a:r>
          </a:p>
        </p:txBody>
      </p:sp>
      <p:sp>
        <p:nvSpPr>
          <p:cNvPr id="3" name="Espace réservé du numéro de diapositive 2">
            <a:extLst>
              <a:ext uri="{FF2B5EF4-FFF2-40B4-BE49-F238E27FC236}">
                <a16:creationId xmlns:a16="http://schemas.microsoft.com/office/drawing/2014/main" id="{8D19F17E-04EC-4FB6-8B0F-52A607E6C74C}"/>
              </a:ext>
            </a:extLst>
          </p:cNvPr>
          <p:cNvSpPr>
            <a:spLocks noGrp="1"/>
          </p:cNvSpPr>
          <p:nvPr>
            <p:ph type="sldNum" sz="quarter" idx="12"/>
          </p:nvPr>
        </p:nvSpPr>
        <p:spPr/>
        <p:txBody>
          <a:bodyPr/>
          <a:lstStyle/>
          <a:p>
            <a:pPr>
              <a:defRPr/>
            </a:pPr>
            <a:fld id="{E652A8FB-8C76-45BB-8D82-93F8E151003C}" type="slidenum">
              <a:rPr lang="fr-FR" smtClean="0"/>
              <a:pPr>
                <a:defRPr/>
              </a:pPr>
              <a:t>348</a:t>
            </a:fld>
            <a:endParaRPr lang="fr-FR"/>
          </a:p>
        </p:txBody>
      </p:sp>
      <p:pic>
        <p:nvPicPr>
          <p:cNvPr id="6" name="Image 5">
            <a:extLst>
              <a:ext uri="{FF2B5EF4-FFF2-40B4-BE49-F238E27FC236}">
                <a16:creationId xmlns:a16="http://schemas.microsoft.com/office/drawing/2014/main" id="{DE717A7D-252D-4166-8B4E-85E14C373A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290"/>
          <a:stretch/>
        </p:blipFill>
        <p:spPr>
          <a:xfrm>
            <a:off x="0" y="527320"/>
            <a:ext cx="9219286" cy="2874831"/>
          </a:xfrm>
          <a:prstGeom prst="rect">
            <a:avLst/>
          </a:prstGeom>
        </p:spPr>
      </p:pic>
      <p:sp>
        <p:nvSpPr>
          <p:cNvPr id="8" name="Rectangle 7">
            <a:extLst>
              <a:ext uri="{FF2B5EF4-FFF2-40B4-BE49-F238E27FC236}">
                <a16:creationId xmlns:a16="http://schemas.microsoft.com/office/drawing/2014/main" id="{5CB49745-B714-443E-A4A6-5588EA93F266}"/>
              </a:ext>
            </a:extLst>
          </p:cNvPr>
          <p:cNvSpPr/>
          <p:nvPr/>
        </p:nvSpPr>
        <p:spPr>
          <a:xfrm>
            <a:off x="107504" y="3402151"/>
            <a:ext cx="8928992" cy="3170099"/>
          </a:xfrm>
          <a:prstGeom prst="rect">
            <a:avLst/>
          </a:prstGeom>
        </p:spPr>
        <p:txBody>
          <a:bodyPr wrap="square">
            <a:spAutoFit/>
          </a:bodyPr>
          <a:lstStyle/>
          <a:p>
            <a:r>
              <a:rPr lang="fr-FR" sz="1000" dirty="0">
                <a:latin typeface="Calibri" panose="020F0502020204030204" pitchFamily="34" charset="0"/>
                <a:cs typeface="Calibri" panose="020F0502020204030204" pitchFamily="34" charset="0"/>
              </a:rPr>
              <a:t>[{"id":"62e97db.8731284","type":"tab","label":"Flow 2","disabled":false,"info":""},{"id":"54ab6674.d42c38","type":"serial in","z":"62e97db.8731284","name":"","serial":"aa3b554b.8d2e5","x":270,"y":180,"wires":[["8fb47c21.deaf78","3839e942.ff2806"]]},{"id":"8fb47c21.deaf78","type":"debug","z":"62e97db.8731284","name":"","active":true,"tosidebar":true,"console":false,"tostatus":false,"complete":"false","x":470,"y":160,"wires":[]},{"id":"3839e942.ff2806","type":"json","z":"62e97db.8731284","name":"","property":"payload","action":"","pretty":false,"x":450,"y":240,"wires":[["6f21aec7.17f468","599ec37e.beae6c","dd2233da.8b38b8"]]},{"id":"6f21aec7.17f468","type":"function","z":"62e97db.8731284","name":"Capteur 2","func":"msg.topic = \"Capteur 2\";\</a:t>
            </a:r>
            <a:r>
              <a:rPr lang="fr-FR" sz="1000" dirty="0" err="1">
                <a:latin typeface="Calibri" panose="020F0502020204030204" pitchFamily="34" charset="0"/>
                <a:cs typeface="Calibri" panose="020F0502020204030204" pitchFamily="34" charset="0"/>
              </a:rPr>
              <a:t>nmsg.payload</a:t>
            </a:r>
            <a:r>
              <a:rPr lang="fr-FR" sz="1000" dirty="0">
                <a:latin typeface="Calibri" panose="020F0502020204030204" pitchFamily="34" charset="0"/>
                <a:cs typeface="Calibri" panose="020F0502020204030204" pitchFamily="34" charset="0"/>
              </a:rPr>
              <a:t> =  msg.payload.Capteur2;\</a:t>
            </a:r>
            <a:r>
              <a:rPr lang="fr-FR" sz="1000" dirty="0" err="1">
                <a:latin typeface="Calibri" panose="020F0502020204030204" pitchFamily="34" charset="0"/>
                <a:cs typeface="Calibri" panose="020F0502020204030204" pitchFamily="34" charset="0"/>
              </a:rPr>
              <a:t>nreturn</a:t>
            </a:r>
            <a:r>
              <a:rPr lang="fr-FR" sz="1000" dirty="0">
                <a:latin typeface="Calibri" panose="020F0502020204030204" pitchFamily="34" charset="0"/>
                <a:cs typeface="Calibri" panose="020F0502020204030204" pitchFamily="34" charset="0"/>
              </a:rPr>
              <a:t> msg;","outputs":1,"noerr":0,"x":640,"y":280,"wires":[["26b897fb.2568e8"]]},{"id":"599ec37e.beae6c","type":"function","z":"62e97db.8731284","name":"Capteur 1","func":"msg.topic = \"Capteur 1\";\</a:t>
            </a:r>
            <a:r>
              <a:rPr lang="fr-FR" sz="1000" dirty="0" err="1">
                <a:latin typeface="Calibri" panose="020F0502020204030204" pitchFamily="34" charset="0"/>
                <a:cs typeface="Calibri" panose="020F0502020204030204" pitchFamily="34" charset="0"/>
              </a:rPr>
              <a:t>nmsg.payload</a:t>
            </a:r>
            <a:r>
              <a:rPr lang="fr-FR" sz="1000" dirty="0">
                <a:latin typeface="Calibri" panose="020F0502020204030204" pitchFamily="34" charset="0"/>
                <a:cs typeface="Calibri" panose="020F0502020204030204" pitchFamily="34" charset="0"/>
              </a:rPr>
              <a:t> =  msg.payload.Capteur1;\</a:t>
            </a:r>
            <a:r>
              <a:rPr lang="fr-FR" sz="1000" dirty="0" err="1">
                <a:latin typeface="Calibri" panose="020F0502020204030204" pitchFamily="34" charset="0"/>
                <a:cs typeface="Calibri" panose="020F0502020204030204" pitchFamily="34" charset="0"/>
              </a:rPr>
              <a:t>nreturn</a:t>
            </a:r>
            <a:r>
              <a:rPr lang="fr-FR" sz="1000" dirty="0">
                <a:latin typeface="Calibri" panose="020F0502020204030204" pitchFamily="34" charset="0"/>
                <a:cs typeface="Calibri" panose="020F0502020204030204" pitchFamily="34" charset="0"/>
              </a:rPr>
              <a:t> msg;","outputs":1,"noerr":0,"x":640,"y":200,"wires":[["26b897fb.2568e8"]]},{"id":"26b897fb.2568e8","type":"ui_chart","z":"62e97db.8731284","name":"","group":"3de6bd76.a0e5ba","order":2,"width":"8","height":"6","label":"Capteurs d'humitidés","chartType":"line","legend":"true","xformat":"HH:mm:ss","interpolate":"bezier","nodata":"","dot":true,"ymin":"0","ymax":"1023","removeOlder":"60","removeOlderPoints":"","removeOlderUnit":"60","cutout":0,"useOneColor":false,"colors":["#1f77b4","#aec7e8","#ff7f0e","#2ca02c","#98df8a","#d62728","#ff9896","#9467bd","#c5b0d5"],"useOldStyle":false,"outputs":1,"x":860,"y":240,"wires":[[]]},{"id":"1457badc.cfef6d","type":"file","z":"62e97db.8731284","name":"","filename":"/home/pi/capteurs.csv","appendNewline":true,"createDir":false,"overwriteFile":"false","encoding":"none","x":860,"y":340,"wires":[[]]},{"id":"dd2233da.8b38b8","type":"function","z":"62e97db.8731284","name":"Formatage vers CSV","</a:t>
            </a:r>
            <a:r>
              <a:rPr lang="fr-FR" sz="1000" dirty="0" err="1">
                <a:latin typeface="Calibri" panose="020F0502020204030204" pitchFamily="34" charset="0"/>
                <a:cs typeface="Calibri" panose="020F0502020204030204" pitchFamily="34" charset="0"/>
              </a:rPr>
              <a:t>func</a:t>
            </a:r>
            <a:r>
              <a:rPr lang="fr-FR" sz="1000" dirty="0">
                <a:latin typeface="Calibri" panose="020F0502020204030204" pitchFamily="34" charset="0"/>
                <a:cs typeface="Calibri" panose="020F0502020204030204" pitchFamily="34" charset="0"/>
              </a:rPr>
              <a:t>":"var date = new Date().</a:t>
            </a:r>
            <a:r>
              <a:rPr lang="fr-FR" sz="1000" dirty="0" err="1">
                <a:latin typeface="Calibri" panose="020F0502020204030204" pitchFamily="34" charset="0"/>
                <a:cs typeface="Calibri" panose="020F0502020204030204" pitchFamily="34" charset="0"/>
              </a:rPr>
              <a:t>toLocaleDateString</a:t>
            </a:r>
            <a:r>
              <a:rPr lang="fr-FR" sz="1000" dirty="0">
                <a:latin typeface="Calibri" panose="020F0502020204030204" pitchFamily="34" charset="0"/>
                <a:cs typeface="Calibri" panose="020F0502020204030204" pitchFamily="34" charset="0"/>
              </a:rPr>
              <a:t>(); \</a:t>
            </a:r>
            <a:r>
              <a:rPr lang="fr-FR" sz="1000" dirty="0" err="1">
                <a:latin typeface="Calibri" panose="020F0502020204030204" pitchFamily="34" charset="0"/>
                <a:cs typeface="Calibri" panose="020F0502020204030204" pitchFamily="34" charset="0"/>
              </a:rPr>
              <a:t>nvar</a:t>
            </a:r>
            <a:r>
              <a:rPr lang="fr-FR" sz="1000" dirty="0">
                <a:latin typeface="Calibri" panose="020F0502020204030204" pitchFamily="34" charset="0"/>
                <a:cs typeface="Calibri" panose="020F0502020204030204" pitchFamily="34" charset="0"/>
              </a:rPr>
              <a:t> time = new Date().</a:t>
            </a:r>
            <a:r>
              <a:rPr lang="fr-FR" sz="1000" dirty="0" err="1">
                <a:latin typeface="Calibri" panose="020F0502020204030204" pitchFamily="34" charset="0"/>
                <a:cs typeface="Calibri" panose="020F0502020204030204" pitchFamily="34" charset="0"/>
              </a:rPr>
              <a:t>toLocaleTimeString</a:t>
            </a:r>
            <a:r>
              <a:rPr lang="fr-FR" sz="1000" dirty="0">
                <a:latin typeface="Calibri" panose="020F0502020204030204" pitchFamily="34" charset="0"/>
                <a:cs typeface="Calibri" panose="020F0502020204030204" pitchFamily="34" charset="0"/>
              </a:rPr>
              <a:t>(); \n\</a:t>
            </a:r>
            <a:r>
              <a:rPr lang="fr-FR" sz="1000" dirty="0" err="1">
                <a:latin typeface="Calibri" panose="020F0502020204030204" pitchFamily="34" charset="0"/>
                <a:cs typeface="Calibri" panose="020F0502020204030204" pitchFamily="34" charset="0"/>
              </a:rPr>
              <a:t>nvar</a:t>
            </a:r>
            <a:r>
              <a:rPr lang="fr-FR" sz="1000" dirty="0">
                <a:latin typeface="Calibri" panose="020F0502020204030204" pitchFamily="34" charset="0"/>
                <a:cs typeface="Calibri" panose="020F0502020204030204" pitchFamily="34" charset="0"/>
              </a:rPr>
              <a:t> output = date + \";\" + time + \";\" + msg.payload.Capteur1 + \";\" + msg.payload.Capteur2;\</a:t>
            </a:r>
            <a:r>
              <a:rPr lang="fr-FR" sz="1000" dirty="0" err="1">
                <a:latin typeface="Calibri" panose="020F0502020204030204" pitchFamily="34" charset="0"/>
                <a:cs typeface="Calibri" panose="020F0502020204030204" pitchFamily="34" charset="0"/>
              </a:rPr>
              <a:t>nmsg.payload</a:t>
            </a:r>
            <a:r>
              <a:rPr lang="fr-FR" sz="1000" dirty="0">
                <a:latin typeface="Calibri" panose="020F0502020204030204" pitchFamily="34" charset="0"/>
                <a:cs typeface="Calibri" panose="020F0502020204030204" pitchFamily="34" charset="0"/>
              </a:rPr>
              <a:t> = output; \</a:t>
            </a:r>
            <a:r>
              <a:rPr lang="fr-FR" sz="1000" dirty="0" err="1">
                <a:latin typeface="Calibri" panose="020F0502020204030204" pitchFamily="34" charset="0"/>
                <a:cs typeface="Calibri" panose="020F0502020204030204" pitchFamily="34" charset="0"/>
              </a:rPr>
              <a:t>nreturn</a:t>
            </a:r>
            <a:r>
              <a:rPr lang="fr-FR" sz="1000" dirty="0">
                <a:latin typeface="Calibri" panose="020F0502020204030204" pitchFamily="34" charset="0"/>
                <a:cs typeface="Calibri" panose="020F0502020204030204" pitchFamily="34" charset="0"/>
              </a:rPr>
              <a:t> msg; \n","outputs":1,"noerr":0,"x":620,"y":340,"wires":[["1457badc.cfef6d"]]},{"id":"aa3b554b.8d2e5","type":"serial-port","z":"","serialport":"/dev/ttyUSB0","serialbaud":"115200","databits":"8","parity":"none","stopbits":"1","waitfor":"","dtr":"none","rts":"none","cts":"none","dsr":"none","newline":"\\n","bin":"false","out":"char","addchar":"","responsetimeout":"10000"},{"id":"3de6bd76.a0e5ba","type":"ui_group","z":"","name":"Main","tab":"a15fdf1b.c86f1","disp":true,"width":"8","collapse":false},{"id":"a15fdf1b.c86f1","type":"ui_tab","z":"","name":"Home","icon":"dashboard","disabled":false,"hidden":false}]</a:t>
            </a:r>
          </a:p>
        </p:txBody>
      </p:sp>
      <p:pic>
        <p:nvPicPr>
          <p:cNvPr id="7" name="Image 6">
            <a:hlinkClick r:id="rId3" action="ppaction://hlinksldjump"/>
            <a:extLst>
              <a:ext uri="{FF2B5EF4-FFF2-40B4-BE49-F238E27FC236}">
                <a16:creationId xmlns:a16="http://schemas.microsoft.com/office/drawing/2014/main" id="{7E7AD6B4-3672-4848-810E-B6BC22BE5EF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79632535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4FB78-8657-465F-8D6A-BE6238D97B03}"/>
              </a:ext>
            </a:extLst>
          </p:cNvPr>
          <p:cNvSpPr>
            <a:spLocks noGrp="1"/>
          </p:cNvSpPr>
          <p:nvPr>
            <p:ph type="title"/>
          </p:nvPr>
        </p:nvSpPr>
        <p:spPr/>
        <p:txBody>
          <a:bodyPr/>
          <a:lstStyle/>
          <a:p>
            <a:r>
              <a:rPr lang="fr-FR" dirty="0"/>
              <a:t>IMPORTER/EXPORTER UN FLOW</a:t>
            </a:r>
          </a:p>
        </p:txBody>
      </p:sp>
      <p:sp>
        <p:nvSpPr>
          <p:cNvPr id="3" name="Espace réservé du numéro de diapositive 2">
            <a:extLst>
              <a:ext uri="{FF2B5EF4-FFF2-40B4-BE49-F238E27FC236}">
                <a16:creationId xmlns:a16="http://schemas.microsoft.com/office/drawing/2014/main" id="{7F1FA9B1-4C95-49BD-ACA4-80784C82F93C}"/>
              </a:ext>
            </a:extLst>
          </p:cNvPr>
          <p:cNvSpPr>
            <a:spLocks noGrp="1"/>
          </p:cNvSpPr>
          <p:nvPr>
            <p:ph type="sldNum" sz="quarter" idx="12"/>
          </p:nvPr>
        </p:nvSpPr>
        <p:spPr/>
        <p:txBody>
          <a:bodyPr/>
          <a:lstStyle/>
          <a:p>
            <a:pPr>
              <a:defRPr/>
            </a:pPr>
            <a:fld id="{E652A8FB-8C76-45BB-8D82-93F8E151003C}" type="slidenum">
              <a:rPr lang="fr-FR" smtClean="0"/>
              <a:pPr>
                <a:defRPr/>
              </a:pPr>
              <a:t>349</a:t>
            </a:fld>
            <a:endParaRPr lang="fr-FR"/>
          </a:p>
        </p:txBody>
      </p:sp>
      <p:pic>
        <p:nvPicPr>
          <p:cNvPr id="5" name="Image 4">
            <a:extLst>
              <a:ext uri="{FF2B5EF4-FFF2-40B4-BE49-F238E27FC236}">
                <a16:creationId xmlns:a16="http://schemas.microsoft.com/office/drawing/2014/main" id="{94E2F1AD-776E-43FC-A282-06D1A76D0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3268006"/>
            <a:ext cx="4762500" cy="3219450"/>
          </a:xfrm>
          <a:prstGeom prst="rect">
            <a:avLst/>
          </a:prstGeom>
        </p:spPr>
      </p:pic>
      <p:sp>
        <p:nvSpPr>
          <p:cNvPr id="8" name="Rectangle 1">
            <a:extLst>
              <a:ext uri="{FF2B5EF4-FFF2-40B4-BE49-F238E27FC236}">
                <a16:creationId xmlns:a16="http://schemas.microsoft.com/office/drawing/2014/main" id="{9D123A62-0505-44C0-BDF1-E6905452788C}"/>
              </a:ext>
            </a:extLst>
          </p:cNvPr>
          <p:cNvSpPr>
            <a:spLocks noChangeArrowheads="1"/>
          </p:cNvSpPr>
          <p:nvPr/>
        </p:nvSpPr>
        <p:spPr bwMode="auto">
          <a:xfrm>
            <a:off x="200753" y="551722"/>
            <a:ext cx="8513869"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Copiez le code précédent. Ouvrez le menu de </a:t>
            </a:r>
            <a:r>
              <a:rPr kumimoji="0" lang="fr-FR" altLang="fr-FR" sz="1800" b="0" i="0" u="none" strike="noStrike" cap="none" normalizeH="0" baseline="0" dirty="0" err="1">
                <a:ln>
                  <a:noFill/>
                </a:ln>
                <a:solidFill>
                  <a:schemeClr val="tx1"/>
                </a:solidFill>
                <a:effectLst/>
                <a:latin typeface="Arial" panose="020B0604020202020204" pitchFamily="34" charset="0"/>
              </a:rPr>
              <a:t>NodeRED</a:t>
            </a:r>
            <a:r>
              <a:rPr kumimoji="0" lang="fr-FR" altLang="fr-FR" sz="1800" b="0" i="0" u="none" strike="noStrike" cap="none" normalizeH="0" baseline="0" dirty="0">
                <a:ln>
                  <a:noFill/>
                </a:ln>
                <a:solidFill>
                  <a:schemeClr val="tx1"/>
                </a:solidFill>
                <a:effectLst/>
                <a:latin typeface="Arial" panose="020B0604020202020204" pitchFamily="34" charset="0"/>
              </a:rPr>
              <a:t> puis Import -&gt; </a:t>
            </a:r>
            <a:r>
              <a:rPr kumimoji="0" lang="fr-FR" altLang="fr-FR" sz="1800" b="0" i="0" u="none" strike="noStrike" cap="none" normalizeH="0" baseline="0" dirty="0" err="1">
                <a:ln>
                  <a:noFill/>
                </a:ln>
                <a:solidFill>
                  <a:schemeClr val="tx1"/>
                </a:solidFill>
                <a:effectLst/>
                <a:latin typeface="Arial" panose="020B0604020202020204" pitchFamily="34" charset="0"/>
              </a:rPr>
              <a:t>Clipboard</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1100" b="0" i="0" u="none" strike="noStrike" cap="none" normalizeH="0" baseline="0" dirty="0">
                <a:ln>
                  <a:noFill/>
                </a:ln>
                <a:solidFill>
                  <a:schemeClr val="tx1"/>
                </a:solidFill>
                <a:effectLst/>
                <a:latin typeface="Arial" panose="020B0604020202020204" pitchFamily="34" charset="0"/>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Collez le code et choisissez ou vous voulez le coller puis Import</a:t>
            </a:r>
          </a:p>
        </p:txBody>
      </p:sp>
      <p:pic>
        <p:nvPicPr>
          <p:cNvPr id="10242" name="Picture 2" descr="nodered import flow clipboard">
            <a:hlinkClick r:id="rId3"/>
            <a:extLst>
              <a:ext uri="{FF2B5EF4-FFF2-40B4-BE49-F238E27FC236}">
                <a16:creationId xmlns:a16="http://schemas.microsoft.com/office/drawing/2014/main" id="{B3161B39-3396-465E-B758-2D4251595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0" y="1022994"/>
            <a:ext cx="4914900" cy="176212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hlinkClick r:id="rId5" action="ppaction://hlinksldjump"/>
            <a:extLst>
              <a:ext uri="{FF2B5EF4-FFF2-40B4-BE49-F238E27FC236}">
                <a16:creationId xmlns:a16="http://schemas.microsoft.com/office/drawing/2014/main" id="{91DB9FF4-A44E-483F-B922-F17080E8C4C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794543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C6F91FE-EB68-4E89-A16F-AD924663BD25}"/>
              </a:ext>
            </a:extLst>
          </p:cNvPr>
          <p:cNvSpPr>
            <a:spLocks noGrp="1"/>
          </p:cNvSpPr>
          <p:nvPr>
            <p:ph type="sldNum" sz="quarter" idx="12"/>
          </p:nvPr>
        </p:nvSpPr>
        <p:spPr/>
        <p:txBody>
          <a:bodyPr/>
          <a:lstStyle/>
          <a:p>
            <a:pPr>
              <a:defRPr/>
            </a:pPr>
            <a:fld id="{E652A8FB-8C76-45BB-8D82-93F8E151003C}" type="slidenum">
              <a:rPr lang="fr-FR" smtClean="0"/>
              <a:pPr>
                <a:defRPr/>
              </a:pPr>
              <a:t>35</a:t>
            </a:fld>
            <a:endParaRPr lang="fr-FR" dirty="0"/>
          </a:p>
        </p:txBody>
      </p:sp>
      <p:sp>
        <p:nvSpPr>
          <p:cNvPr id="4" name="Rectangle 3">
            <a:extLst>
              <a:ext uri="{FF2B5EF4-FFF2-40B4-BE49-F238E27FC236}">
                <a16:creationId xmlns:a16="http://schemas.microsoft.com/office/drawing/2014/main" id="{E18E0049-9732-44F1-98D3-43C00F490D1A}"/>
              </a:ext>
            </a:extLst>
          </p:cNvPr>
          <p:cNvSpPr/>
          <p:nvPr/>
        </p:nvSpPr>
        <p:spPr>
          <a:xfrm>
            <a:off x="107504" y="662940"/>
            <a:ext cx="4464496" cy="5574372"/>
          </a:xfrm>
          <a:prstGeom prst="rect">
            <a:avLst/>
          </a:prstGeom>
        </p:spPr>
        <p:txBody>
          <a:bodyPr wrap="square">
            <a:spAutoFit/>
          </a:bodyPr>
          <a:lstStyle/>
          <a:p>
            <a:pPr algn="just"/>
            <a:r>
              <a:rPr lang="en-US" b="1" dirty="0">
                <a:latin typeface="Calibri" panose="020F0502020204030204" pitchFamily="34" charset="0"/>
                <a:cs typeface="Calibri" panose="020F0502020204030204" pitchFamily="34" charset="0"/>
              </a:rPr>
              <a:t>2 — Ten (10) </a:t>
            </a:r>
            <a:r>
              <a:rPr lang="en-US" b="1" dirty="0" err="1">
                <a:latin typeface="Calibri" panose="020F0502020204030204" pitchFamily="34" charset="0"/>
                <a:cs typeface="Calibri" panose="020F0502020204030204" pitchFamily="34" charset="0"/>
              </a:rPr>
              <a:t>Asm</a:t>
            </a:r>
            <a:r>
              <a:rPr lang="en-US" b="1" dirty="0">
                <a:latin typeface="Calibri" panose="020F0502020204030204" pitchFamily="34" charset="0"/>
                <a:cs typeface="Calibri" panose="020F0502020204030204" pitchFamily="34" charset="0"/>
              </a:rPr>
              <a:t> Instructions used:</a:t>
            </a:r>
          </a:p>
          <a:p>
            <a:pPr algn="just"/>
            <a:r>
              <a:rPr lang="en-US" dirty="0">
                <a:latin typeface="Calibri" panose="020F0502020204030204" pitchFamily="34" charset="0"/>
                <a:cs typeface="Calibri" panose="020F0502020204030204" pitchFamily="34" charset="0"/>
                <a:hlinkClick r:id="rId2"/>
              </a:rPr>
              <a:t>AVR Instruction Set — Manual</a:t>
            </a:r>
            <a:endParaRPr lang="en-US" dirty="0">
              <a:latin typeface="Calibri" panose="020F0502020204030204" pitchFamily="34" charset="0"/>
              <a:cs typeface="Calibri" panose="020F0502020204030204" pitchFamily="34" charset="0"/>
            </a:endParaRPr>
          </a:p>
          <a:p>
            <a:pPr algn="just"/>
            <a:r>
              <a:rPr lang="en-US" b="1" dirty="0">
                <a:latin typeface="Calibri" panose="020F0502020204030204" pitchFamily="34" charset="0"/>
                <a:cs typeface="Calibri" panose="020F0502020204030204" pitchFamily="34" charset="0"/>
              </a:rPr>
              <a:t>Instruction : Cycle : </a:t>
            </a:r>
            <a:r>
              <a:rPr lang="en-US" b="1" i="1" dirty="0">
                <a:latin typeface="Calibri" panose="020F0502020204030204" pitchFamily="34" charset="0"/>
                <a:cs typeface="Calibri" panose="020F0502020204030204" pitchFamily="34" charset="0"/>
              </a:rPr>
              <a:t>Descriptions</a:t>
            </a:r>
            <a:endParaRPr lang="en-US" dirty="0">
              <a:latin typeface="Calibri" panose="020F0502020204030204" pitchFamily="34" charset="0"/>
              <a:cs typeface="Calibri" panose="020F0502020204030204" pitchFamily="34" charset="0"/>
            </a:endParaRPr>
          </a:p>
          <a:p>
            <a:pPr algn="just"/>
            <a:r>
              <a:rPr lang="en-US" b="1" dirty="0" err="1">
                <a:latin typeface="Calibri" panose="020F0502020204030204" pitchFamily="34" charset="0"/>
                <a:cs typeface="Calibri" panose="020F0502020204030204" pitchFamily="34" charset="0"/>
              </a:rPr>
              <a:t>ldi</a:t>
            </a:r>
            <a:r>
              <a:rPr lang="en-US" dirty="0">
                <a:latin typeface="Calibri" panose="020F0502020204030204" pitchFamily="34" charset="0"/>
                <a:cs typeface="Calibri" panose="020F0502020204030204" pitchFamily="34" charset="0"/>
              </a:rPr>
              <a:t> : 1 : </a:t>
            </a:r>
            <a:r>
              <a:rPr lang="en-US" i="1" dirty="0">
                <a:latin typeface="Calibri" panose="020F0502020204030204" pitchFamily="34" charset="0"/>
                <a:cs typeface="Calibri" panose="020F0502020204030204" pitchFamily="34" charset="0"/>
              </a:rPr>
              <a:t>Load Immediate Into</a:t>
            </a:r>
            <a:r>
              <a:rPr lang="en-US" dirty="0">
                <a:latin typeface="Calibri" panose="020F0502020204030204" pitchFamily="34" charset="0"/>
                <a:cs typeface="Calibri" panose="020F0502020204030204" pitchFamily="34" charset="0"/>
              </a:rPr>
              <a:t>; Loads an 8-bit constant directly to regs.16 to 31.</a:t>
            </a:r>
          </a:p>
          <a:p>
            <a:pPr algn="just"/>
            <a:r>
              <a:rPr lang="en-US" b="1" dirty="0" err="1">
                <a:latin typeface="Calibri" panose="020F0502020204030204" pitchFamily="34" charset="0"/>
                <a:cs typeface="Calibri" panose="020F0502020204030204" pitchFamily="34" charset="0"/>
              </a:rPr>
              <a:t>cbi</a:t>
            </a:r>
            <a:r>
              <a:rPr lang="en-US" dirty="0">
                <a:latin typeface="Calibri" panose="020F0502020204030204" pitchFamily="34" charset="0"/>
                <a:cs typeface="Calibri" panose="020F0502020204030204" pitchFamily="34" charset="0"/>
              </a:rPr>
              <a:t> : 1 : </a:t>
            </a:r>
            <a:r>
              <a:rPr lang="en-US" i="1" dirty="0">
                <a:latin typeface="Calibri" panose="020F0502020204030204" pitchFamily="34" charset="0"/>
                <a:cs typeface="Calibri" panose="020F0502020204030204" pitchFamily="34" charset="0"/>
              </a:rPr>
              <a:t>Clear Bit In I/O Register</a:t>
            </a:r>
            <a:r>
              <a:rPr lang="en-US" dirty="0">
                <a:latin typeface="Calibri" panose="020F0502020204030204" pitchFamily="34" charset="0"/>
                <a:cs typeface="Calibri" panose="020F0502020204030204" pitchFamily="34" charset="0"/>
              </a:rPr>
              <a:t> — Clears a specified bit in an I/O register.</a:t>
            </a:r>
          </a:p>
          <a:p>
            <a:pPr algn="just"/>
            <a:r>
              <a:rPr lang="en-US" b="1" dirty="0" err="1">
                <a:latin typeface="Calibri" panose="020F0502020204030204" pitchFamily="34" charset="0"/>
                <a:cs typeface="Calibri" panose="020F0502020204030204" pitchFamily="34" charset="0"/>
              </a:rPr>
              <a:t>sbi</a:t>
            </a:r>
            <a:r>
              <a:rPr lang="en-US" dirty="0">
                <a:latin typeface="Calibri" panose="020F0502020204030204" pitchFamily="34" charset="0"/>
                <a:cs typeface="Calibri" panose="020F0502020204030204" pitchFamily="34" charset="0"/>
              </a:rPr>
              <a:t> : 1 : </a:t>
            </a:r>
            <a:r>
              <a:rPr lang="en-US" i="1" dirty="0">
                <a:latin typeface="Calibri" panose="020F0502020204030204" pitchFamily="34" charset="0"/>
                <a:cs typeface="Calibri" panose="020F0502020204030204" pitchFamily="34" charset="0"/>
              </a:rPr>
              <a:t>Set Bit in I/O Register</a:t>
            </a:r>
            <a:r>
              <a:rPr lang="en-US" dirty="0">
                <a:latin typeface="Calibri" panose="020F0502020204030204" pitchFamily="34" charset="0"/>
                <a:cs typeface="Calibri" panose="020F0502020204030204" pitchFamily="34" charset="0"/>
              </a:rPr>
              <a:t> — Sets a specified bit in an I/O Register.</a:t>
            </a:r>
          </a:p>
          <a:p>
            <a:pPr algn="just"/>
            <a:r>
              <a:rPr lang="en-US" b="1" dirty="0">
                <a:latin typeface="Calibri" panose="020F0502020204030204" pitchFamily="34" charset="0"/>
                <a:cs typeface="Calibri" panose="020F0502020204030204" pitchFamily="34" charset="0"/>
              </a:rPr>
              <a:t>out</a:t>
            </a:r>
            <a:r>
              <a:rPr lang="en-US" dirty="0">
                <a:latin typeface="Calibri" panose="020F0502020204030204" pitchFamily="34" charset="0"/>
                <a:cs typeface="Calibri" panose="020F0502020204030204" pitchFamily="34" charset="0"/>
              </a:rPr>
              <a:t> : 1 : </a:t>
            </a:r>
            <a:r>
              <a:rPr lang="en-US" i="1" dirty="0">
                <a:latin typeface="Calibri" panose="020F0502020204030204" pitchFamily="34" charset="0"/>
                <a:cs typeface="Calibri" panose="020F0502020204030204" pitchFamily="34" charset="0"/>
              </a:rPr>
              <a:t>Store Register to I/O Location</a:t>
            </a:r>
            <a:r>
              <a:rPr lang="en-US" dirty="0">
                <a:latin typeface="Calibri" panose="020F0502020204030204" pitchFamily="34" charset="0"/>
                <a:cs typeface="Calibri" panose="020F0502020204030204" pitchFamily="34" charset="0"/>
              </a:rPr>
              <a:t> — Stores data from register Rr in the Register File to I/O Space (Ports, Timers, Configuration Registers, etc.).</a:t>
            </a:r>
          </a:p>
          <a:p>
            <a:pPr algn="just"/>
            <a:r>
              <a:rPr lang="en-US" b="1" dirty="0" err="1">
                <a:latin typeface="Calibri" panose="020F0502020204030204" pitchFamily="34" charset="0"/>
                <a:cs typeface="Calibri" panose="020F0502020204030204" pitchFamily="34" charset="0"/>
              </a:rPr>
              <a:t>dec</a:t>
            </a:r>
            <a:r>
              <a:rPr lang="en-US" dirty="0">
                <a:latin typeface="Calibri" panose="020F0502020204030204" pitchFamily="34" charset="0"/>
                <a:cs typeface="Calibri" panose="020F0502020204030204" pitchFamily="34" charset="0"/>
              </a:rPr>
              <a:t> : 1 :</a:t>
            </a:r>
            <a:r>
              <a:rPr lang="en-US" i="1" dirty="0">
                <a:latin typeface="Calibri" panose="020F0502020204030204" pitchFamily="34" charset="0"/>
                <a:cs typeface="Calibri" panose="020F0502020204030204" pitchFamily="34" charset="0"/>
              </a:rPr>
              <a:t> Decrement</a:t>
            </a:r>
            <a:r>
              <a:rPr lang="en-US" dirty="0">
                <a:latin typeface="Calibri" panose="020F0502020204030204" pitchFamily="34" charset="0"/>
                <a:cs typeface="Calibri" panose="020F0502020204030204" pitchFamily="34" charset="0"/>
              </a:rPr>
              <a:t> — Subtracts one from the contents of register Rd and places the result in the destination register Rd.</a:t>
            </a:r>
          </a:p>
          <a:p>
            <a:pPr algn="just"/>
            <a:r>
              <a:rPr lang="en-US" b="1" dirty="0" err="1">
                <a:latin typeface="Calibri" panose="020F0502020204030204" pitchFamily="34" charset="0"/>
                <a:cs typeface="Calibri" panose="020F0502020204030204" pitchFamily="34" charset="0"/>
              </a:rPr>
              <a:t>adiw</a:t>
            </a:r>
            <a:r>
              <a:rPr lang="en-US" dirty="0">
                <a:latin typeface="Calibri" panose="020F0502020204030204" pitchFamily="34" charset="0"/>
                <a:cs typeface="Calibri" panose="020F0502020204030204" pitchFamily="34" charset="0"/>
              </a:rPr>
              <a:t> : 2 : </a:t>
            </a:r>
            <a:r>
              <a:rPr lang="en-US" i="1" dirty="0">
                <a:latin typeface="Calibri" panose="020F0502020204030204" pitchFamily="34" charset="0"/>
                <a:cs typeface="Calibri" panose="020F0502020204030204" pitchFamily="34" charset="0"/>
              </a:rPr>
              <a:t>Add Immediate to Word</a:t>
            </a:r>
            <a:r>
              <a:rPr lang="en-US" dirty="0">
                <a:latin typeface="Calibri" panose="020F0502020204030204" pitchFamily="34" charset="0"/>
                <a:cs typeface="Calibri" panose="020F0502020204030204" pitchFamily="34" charset="0"/>
              </a:rPr>
              <a:t> — Adds an immediate value (0–63) to a register pair and places the result in the register pair.</a:t>
            </a:r>
          </a:p>
          <a:p>
            <a:pPr algn="just"/>
            <a:r>
              <a:rPr lang="en-US" b="1" dirty="0" err="1">
                <a:latin typeface="Calibri" panose="020F0502020204030204" pitchFamily="34" charset="0"/>
                <a:cs typeface="Calibri" panose="020F0502020204030204" pitchFamily="34" charset="0"/>
              </a:rPr>
              <a:t>brne</a:t>
            </a:r>
            <a:r>
              <a:rPr lang="en-US" dirty="0">
                <a:latin typeface="Calibri" panose="020F0502020204030204" pitchFamily="34" charset="0"/>
                <a:cs typeface="Calibri" panose="020F0502020204030204" pitchFamily="34" charset="0"/>
              </a:rPr>
              <a:t> : 2 : </a:t>
            </a:r>
            <a:r>
              <a:rPr lang="en-US" i="1" dirty="0">
                <a:latin typeface="Calibri" panose="020F0502020204030204" pitchFamily="34" charset="0"/>
                <a:cs typeface="Calibri" panose="020F0502020204030204" pitchFamily="34" charset="0"/>
              </a:rPr>
              <a:t>Branch if Not Equal</a:t>
            </a:r>
            <a:r>
              <a:rPr lang="en-US" dirty="0">
                <a:latin typeface="Calibri" panose="020F0502020204030204" pitchFamily="34" charset="0"/>
                <a:cs typeface="Calibri" panose="020F0502020204030204" pitchFamily="34" charset="0"/>
              </a:rPr>
              <a:t> — Conditional relative branch. Tests the Zero Flag (Z) and branches relatively to PC if Z is cleared.</a:t>
            </a:r>
          </a:p>
          <a:p>
            <a:pPr algn="just"/>
            <a:r>
              <a:rPr lang="en-US" b="1" dirty="0" err="1">
                <a:latin typeface="Calibri" panose="020F0502020204030204" pitchFamily="34" charset="0"/>
                <a:cs typeface="Calibri" panose="020F0502020204030204" pitchFamily="34" charset="0"/>
              </a:rPr>
              <a:t>rcall</a:t>
            </a:r>
            <a:r>
              <a:rPr lang="en-US" dirty="0">
                <a:latin typeface="Calibri" panose="020F0502020204030204" pitchFamily="34" charset="0"/>
                <a:cs typeface="Calibri" panose="020F0502020204030204" pitchFamily="34" charset="0"/>
              </a:rPr>
              <a:t> : 1 : </a:t>
            </a:r>
            <a:r>
              <a:rPr lang="en-US" i="1" dirty="0">
                <a:latin typeface="Calibri" panose="020F0502020204030204" pitchFamily="34" charset="0"/>
                <a:cs typeface="Calibri" panose="020F0502020204030204" pitchFamily="34" charset="0"/>
              </a:rPr>
              <a:t>Relative Call to Subroutine</a:t>
            </a:r>
            <a:r>
              <a:rPr lang="en-US" dirty="0">
                <a:latin typeface="Calibri" panose="020F0502020204030204" pitchFamily="34" charset="0"/>
                <a:cs typeface="Calibri" panose="020F0502020204030204" pitchFamily="34" charset="0"/>
              </a:rPr>
              <a:t> — Relative call to an address within PC</a:t>
            </a:r>
          </a:p>
          <a:p>
            <a:pPr algn="just"/>
            <a:r>
              <a:rPr lang="en-US" b="1" dirty="0">
                <a:latin typeface="Calibri" panose="020F0502020204030204" pitchFamily="34" charset="0"/>
                <a:cs typeface="Calibri" panose="020F0502020204030204" pitchFamily="34" charset="0"/>
              </a:rPr>
              <a:t>ret</a:t>
            </a:r>
            <a:r>
              <a:rPr lang="en-US" dirty="0">
                <a:latin typeface="Calibri" panose="020F0502020204030204" pitchFamily="34" charset="0"/>
                <a:cs typeface="Calibri" panose="020F0502020204030204" pitchFamily="34" charset="0"/>
              </a:rPr>
              <a:t> : 1 : </a:t>
            </a:r>
            <a:r>
              <a:rPr lang="en-US" i="1" dirty="0">
                <a:latin typeface="Calibri" panose="020F0502020204030204" pitchFamily="34" charset="0"/>
                <a:cs typeface="Calibri" panose="020F0502020204030204" pitchFamily="34" charset="0"/>
              </a:rPr>
              <a:t>Return from Subroutine</a:t>
            </a:r>
            <a:r>
              <a:rPr lang="en-US" dirty="0">
                <a:latin typeface="Calibri" panose="020F0502020204030204" pitchFamily="34" charset="0"/>
                <a:cs typeface="Calibri" panose="020F0502020204030204" pitchFamily="34" charset="0"/>
              </a:rPr>
              <a:t> — Returns from subroutine.</a:t>
            </a:r>
          </a:p>
          <a:p>
            <a:pPr algn="just"/>
            <a:r>
              <a:rPr lang="en-US" b="1" dirty="0" err="1">
                <a:latin typeface="Calibri" panose="020F0502020204030204" pitchFamily="34" charset="0"/>
                <a:cs typeface="Calibri" panose="020F0502020204030204" pitchFamily="34" charset="0"/>
              </a:rPr>
              <a:t>rjmp</a:t>
            </a:r>
            <a:r>
              <a:rPr lang="en-US" dirty="0">
                <a:latin typeface="Calibri" panose="020F0502020204030204" pitchFamily="34" charset="0"/>
                <a:cs typeface="Calibri" panose="020F0502020204030204" pitchFamily="34" charset="0"/>
              </a:rPr>
              <a:t> : 1 : </a:t>
            </a:r>
            <a:r>
              <a:rPr lang="en-US" i="1" dirty="0">
                <a:latin typeface="Calibri" panose="020F0502020204030204" pitchFamily="34" charset="0"/>
                <a:cs typeface="Calibri" panose="020F0502020204030204" pitchFamily="34" charset="0"/>
              </a:rPr>
              <a:t>Relative Jump </a:t>
            </a:r>
            <a:r>
              <a:rPr lang="en-US" dirty="0">
                <a:latin typeface="Calibri" panose="020F0502020204030204" pitchFamily="34" charset="0"/>
                <a:cs typeface="Calibri" panose="020F0502020204030204" pitchFamily="34" charset="0"/>
              </a:rPr>
              <a:t>— Relative jump to an address.</a:t>
            </a:r>
          </a:p>
        </p:txBody>
      </p:sp>
      <p:pic>
        <p:nvPicPr>
          <p:cNvPr id="6" name="Image 5">
            <a:extLst>
              <a:ext uri="{FF2B5EF4-FFF2-40B4-BE49-F238E27FC236}">
                <a16:creationId xmlns:a16="http://schemas.microsoft.com/office/drawing/2014/main" id="{EF0300E6-659C-4DB8-A551-E3E3759B1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263" y="725285"/>
            <a:ext cx="4655128" cy="3287684"/>
          </a:xfrm>
          <a:prstGeom prst="rect">
            <a:avLst/>
          </a:prstGeom>
        </p:spPr>
      </p:pic>
      <p:pic>
        <p:nvPicPr>
          <p:cNvPr id="7" name="Image 6">
            <a:hlinkClick r:id="rId4" action="ppaction://hlinksldjump"/>
            <a:extLst>
              <a:ext uri="{FF2B5EF4-FFF2-40B4-BE49-F238E27FC236}">
                <a16:creationId xmlns:a16="http://schemas.microsoft.com/office/drawing/2014/main" id="{D7201991-3F5D-4C5F-97E6-B162D87C7317}"/>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
        <p:nvSpPr>
          <p:cNvPr id="2" name="Titre 1">
            <a:extLst>
              <a:ext uri="{FF2B5EF4-FFF2-40B4-BE49-F238E27FC236}">
                <a16:creationId xmlns:a16="http://schemas.microsoft.com/office/drawing/2014/main" id="{047C133D-C63D-40B9-BD62-048944DDB195}"/>
              </a:ext>
            </a:extLst>
          </p:cNvPr>
          <p:cNvSpPr>
            <a:spLocks noGrp="1"/>
          </p:cNvSpPr>
          <p:nvPr>
            <p:ph type="title" idx="4294967295"/>
          </p:nvPr>
        </p:nvSpPr>
        <p:spPr>
          <a:xfrm>
            <a:off x="457200" y="1960"/>
            <a:ext cx="8229600" cy="490538"/>
          </a:xfrm>
        </p:spPr>
        <p:txBody>
          <a:bodyPr/>
          <a:lstStyle/>
          <a:p>
            <a:r>
              <a:rPr lang="fr-FR" dirty="0"/>
              <a:t>USEFUL INSTRUCTIONS: BLINK by ASM</a:t>
            </a:r>
          </a:p>
        </p:txBody>
      </p:sp>
    </p:spTree>
    <p:extLst>
      <p:ext uri="{BB962C8B-B14F-4D97-AF65-F5344CB8AC3E}">
        <p14:creationId xmlns:p14="http://schemas.microsoft.com/office/powerpoint/2010/main" val="205631131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5A731E-A527-4E24-83EB-D0029A3DA200}"/>
              </a:ext>
            </a:extLst>
          </p:cNvPr>
          <p:cNvSpPr>
            <a:spLocks noGrp="1"/>
          </p:cNvSpPr>
          <p:nvPr>
            <p:ph type="title"/>
          </p:nvPr>
        </p:nvSpPr>
        <p:spPr/>
        <p:txBody>
          <a:bodyPr/>
          <a:lstStyle/>
          <a:p>
            <a:r>
              <a:rPr lang="fr-FR" dirty="0" err="1"/>
              <a:t>MicroPython</a:t>
            </a:r>
            <a:r>
              <a:rPr lang="fr-FR" dirty="0"/>
              <a:t> on ESP32</a:t>
            </a:r>
          </a:p>
        </p:txBody>
      </p:sp>
      <p:sp>
        <p:nvSpPr>
          <p:cNvPr id="3" name="Espace réservé du numéro de diapositive 2">
            <a:extLst>
              <a:ext uri="{FF2B5EF4-FFF2-40B4-BE49-F238E27FC236}">
                <a16:creationId xmlns:a16="http://schemas.microsoft.com/office/drawing/2014/main" id="{9D7DD113-1CDD-43AE-8473-FD2A577FFA82}"/>
              </a:ext>
            </a:extLst>
          </p:cNvPr>
          <p:cNvSpPr>
            <a:spLocks noGrp="1"/>
          </p:cNvSpPr>
          <p:nvPr>
            <p:ph type="sldNum" sz="quarter" idx="12"/>
          </p:nvPr>
        </p:nvSpPr>
        <p:spPr/>
        <p:txBody>
          <a:bodyPr/>
          <a:lstStyle/>
          <a:p>
            <a:pPr>
              <a:defRPr/>
            </a:pPr>
            <a:fld id="{E652A8FB-8C76-45BB-8D82-93F8E151003C}" type="slidenum">
              <a:rPr lang="fr-FR" smtClean="0"/>
              <a:pPr>
                <a:defRPr/>
              </a:pPr>
              <a:t>350</a:t>
            </a:fld>
            <a:endParaRPr lang="fr-FR"/>
          </a:p>
        </p:txBody>
      </p:sp>
      <p:pic>
        <p:nvPicPr>
          <p:cNvPr id="8" name="Image 7">
            <a:extLst>
              <a:ext uri="{FF2B5EF4-FFF2-40B4-BE49-F238E27FC236}">
                <a16:creationId xmlns:a16="http://schemas.microsoft.com/office/drawing/2014/main" id="{6342D488-B71A-4BFE-8E47-EB83ED8EE89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04850" y="1125278"/>
            <a:ext cx="7734300" cy="4350544"/>
          </a:xfrm>
          <a:prstGeom prst="rect">
            <a:avLst/>
          </a:prstGeom>
        </p:spPr>
      </p:pic>
      <p:pic>
        <p:nvPicPr>
          <p:cNvPr id="5" name="Image 4">
            <a:hlinkClick r:id="rId3" action="ppaction://hlinksldjump"/>
            <a:extLst>
              <a:ext uri="{FF2B5EF4-FFF2-40B4-BE49-F238E27FC236}">
                <a16:creationId xmlns:a16="http://schemas.microsoft.com/office/drawing/2014/main" id="{CD844BA7-D740-44A8-B0DB-1A347598E4D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24259691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8DECFF-649E-4502-8BC7-A331322E7B5D}"/>
              </a:ext>
            </a:extLst>
          </p:cNvPr>
          <p:cNvSpPr>
            <a:spLocks noGrp="1"/>
          </p:cNvSpPr>
          <p:nvPr>
            <p:ph type="title"/>
          </p:nvPr>
        </p:nvSpPr>
        <p:spPr/>
        <p:txBody>
          <a:bodyPr/>
          <a:lstStyle/>
          <a:p>
            <a:r>
              <a:rPr lang="fr-FR" dirty="0" err="1"/>
              <a:t>MicroPython</a:t>
            </a:r>
            <a:r>
              <a:rPr lang="fr-FR" dirty="0"/>
              <a:t> on ESP32</a:t>
            </a:r>
          </a:p>
        </p:txBody>
      </p:sp>
      <p:sp>
        <p:nvSpPr>
          <p:cNvPr id="3" name="Espace réservé du numéro de diapositive 2">
            <a:extLst>
              <a:ext uri="{FF2B5EF4-FFF2-40B4-BE49-F238E27FC236}">
                <a16:creationId xmlns:a16="http://schemas.microsoft.com/office/drawing/2014/main" id="{CB75A462-9324-488C-BD3E-6160373B9AE9}"/>
              </a:ext>
            </a:extLst>
          </p:cNvPr>
          <p:cNvSpPr>
            <a:spLocks noGrp="1"/>
          </p:cNvSpPr>
          <p:nvPr>
            <p:ph type="sldNum" sz="quarter" idx="12"/>
          </p:nvPr>
        </p:nvSpPr>
        <p:spPr/>
        <p:txBody>
          <a:bodyPr/>
          <a:lstStyle/>
          <a:p>
            <a:pPr>
              <a:defRPr/>
            </a:pPr>
            <a:fld id="{E652A8FB-8C76-45BB-8D82-93F8E151003C}" type="slidenum">
              <a:rPr lang="fr-FR" smtClean="0"/>
              <a:pPr>
                <a:defRPr/>
              </a:pPr>
              <a:t>351</a:t>
            </a:fld>
            <a:endParaRPr lang="fr-FR"/>
          </a:p>
        </p:txBody>
      </p:sp>
      <p:sp>
        <p:nvSpPr>
          <p:cNvPr id="5" name="Rectangle 4">
            <a:extLst>
              <a:ext uri="{FF2B5EF4-FFF2-40B4-BE49-F238E27FC236}">
                <a16:creationId xmlns:a16="http://schemas.microsoft.com/office/drawing/2014/main" id="{28379DA5-3F21-4B1A-A009-A17491801209}"/>
              </a:ext>
            </a:extLst>
          </p:cNvPr>
          <p:cNvSpPr/>
          <p:nvPr/>
        </p:nvSpPr>
        <p:spPr>
          <a:xfrm>
            <a:off x="-16707" y="458669"/>
            <a:ext cx="9125211" cy="923330"/>
          </a:xfrm>
          <a:prstGeom prst="rect">
            <a:avLst/>
          </a:prstGeom>
        </p:spPr>
        <p:txBody>
          <a:bodyPr wrap="square">
            <a:spAutoFit/>
          </a:bodyPr>
          <a:lstStyle/>
          <a:p>
            <a:r>
              <a:rPr lang="en-US" b="1" dirty="0">
                <a:latin typeface="Source Code Pro" panose="020B0509030403020204" pitchFamily="49" charset="0"/>
              </a:rPr>
              <a:t>What is </a:t>
            </a:r>
            <a:r>
              <a:rPr lang="en-US" b="1" dirty="0" err="1">
                <a:latin typeface="Source Code Pro" panose="020B0509030403020204" pitchFamily="49" charset="0"/>
              </a:rPr>
              <a:t>MicroPython</a:t>
            </a:r>
            <a:r>
              <a:rPr lang="en-US" b="1" dirty="0">
                <a:latin typeface="Source Code Pro" panose="020B0509030403020204" pitchFamily="49" charset="0"/>
              </a:rPr>
              <a:t>?</a:t>
            </a:r>
          </a:p>
          <a:p>
            <a:r>
              <a:rPr lang="en-US" dirty="0" err="1">
                <a:latin typeface="Source Code Pro" panose="020B0509030403020204" pitchFamily="49" charset="0"/>
              </a:rPr>
              <a:t>MicroPython</a:t>
            </a:r>
            <a:r>
              <a:rPr lang="en-US" dirty="0">
                <a:latin typeface="Source Code Pro" panose="020B0509030403020204" pitchFamily="49" charset="0"/>
              </a:rPr>
              <a:t> is a re-implementation of Python 3 targeted for microcontrollers and embedded systems. </a:t>
            </a:r>
            <a:r>
              <a:rPr lang="en-US" dirty="0" err="1">
                <a:latin typeface="Source Code Pro" panose="020B0509030403020204" pitchFamily="49" charset="0"/>
              </a:rPr>
              <a:t>MicroPython</a:t>
            </a:r>
            <a:r>
              <a:rPr lang="en-US" dirty="0">
                <a:latin typeface="Source Code Pro" panose="020B0509030403020204" pitchFamily="49" charset="0"/>
              </a:rPr>
              <a:t> is very similar with regular Python. </a:t>
            </a:r>
          </a:p>
          <a:p>
            <a:r>
              <a:rPr lang="en-US" sz="1200" b="1" i="1" dirty="0">
                <a:latin typeface="Source Code Pro" panose="020B0509030403020204" pitchFamily="49" charset="0"/>
              </a:rPr>
              <a:t>So, if you already know how to program in Python, you also know how to program in </a:t>
            </a:r>
            <a:r>
              <a:rPr lang="en-US" sz="1200" b="1" i="1" dirty="0" err="1">
                <a:latin typeface="Source Code Pro" panose="020B0509030403020204" pitchFamily="49" charset="0"/>
              </a:rPr>
              <a:t>MicroPython</a:t>
            </a:r>
            <a:r>
              <a:rPr lang="en-US" sz="1200" b="1" i="1" dirty="0">
                <a:latin typeface="Source Code Pro" panose="020B0509030403020204" pitchFamily="49" charset="0"/>
              </a:rPr>
              <a:t>.</a:t>
            </a:r>
          </a:p>
        </p:txBody>
      </p:sp>
      <p:pic>
        <p:nvPicPr>
          <p:cNvPr id="7" name="Image 6">
            <a:extLst>
              <a:ext uri="{FF2B5EF4-FFF2-40B4-BE49-F238E27FC236}">
                <a16:creationId xmlns:a16="http://schemas.microsoft.com/office/drawing/2014/main" id="{41817B46-E72D-4C27-BF04-AE98E66F80F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34366" y="3599821"/>
            <a:ext cx="1007754" cy="1023878"/>
          </a:xfrm>
          <a:prstGeom prst="rect">
            <a:avLst/>
          </a:prstGeom>
        </p:spPr>
      </p:pic>
      <p:sp>
        <p:nvSpPr>
          <p:cNvPr id="8" name="Rectangle 3">
            <a:extLst>
              <a:ext uri="{FF2B5EF4-FFF2-40B4-BE49-F238E27FC236}">
                <a16:creationId xmlns:a16="http://schemas.microsoft.com/office/drawing/2014/main" id="{5D169B1F-94BD-41D8-A7C6-FDDC4C996B67}"/>
              </a:ext>
            </a:extLst>
          </p:cNvPr>
          <p:cNvSpPr>
            <a:spLocks noChangeArrowheads="1"/>
          </p:cNvSpPr>
          <p:nvPr/>
        </p:nvSpPr>
        <p:spPr bwMode="auto">
          <a:xfrm>
            <a:off x="-16707" y="2663180"/>
            <a:ext cx="916070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Python vs </a:t>
            </a:r>
            <a:r>
              <a:rPr kumimoji="0" lang="fr-FR" altLang="fr-FR" b="1" i="0" u="none" strike="noStrike" cap="none" normalizeH="0" baseline="0" dirty="0" err="1">
                <a:ln>
                  <a:noFill/>
                </a:ln>
                <a:solidFill>
                  <a:schemeClr val="tx1"/>
                </a:solidFill>
                <a:effectLst/>
                <a:latin typeface="Source Code Pro" panose="020B0509030403020204" pitchFamily="49" charset="0"/>
              </a:rPr>
              <a:t>MicroPython</a:t>
            </a:r>
            <a:endParaRPr kumimoji="0" lang="fr-FR" altLang="fr-FR" b="1"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Apart </a:t>
            </a:r>
            <a:r>
              <a:rPr kumimoji="0" lang="fr-FR" altLang="fr-FR" b="0" i="0" u="none" strike="noStrike" cap="none" normalizeH="0" baseline="0" dirty="0" err="1">
                <a:ln>
                  <a:noFill/>
                </a:ln>
                <a:solidFill>
                  <a:schemeClr val="tx1"/>
                </a:solidFill>
                <a:effectLst/>
                <a:latin typeface="Source Code Pro" panose="020B0509030403020204" pitchFamily="49" charset="0"/>
              </a:rPr>
              <a:t>from</a:t>
            </a:r>
            <a:r>
              <a:rPr kumimoji="0" lang="fr-FR" altLang="fr-FR" b="0" i="0" u="none" strike="noStrike" cap="none" normalizeH="0" baseline="0" dirty="0">
                <a:ln>
                  <a:noFill/>
                </a:ln>
                <a:solidFill>
                  <a:schemeClr val="tx1"/>
                </a:solidFill>
                <a:effectLst/>
                <a:latin typeface="Source Code Pro" panose="020B0509030403020204" pitchFamily="49" charset="0"/>
              </a:rPr>
              <a:t> a few exceptions, the </a:t>
            </a:r>
            <a:r>
              <a:rPr kumimoji="0" lang="fr-FR" altLang="fr-FR" b="0" i="0" u="none" strike="noStrike" cap="none" normalizeH="0" baseline="0" dirty="0" err="1">
                <a:ln>
                  <a:noFill/>
                </a:ln>
                <a:solidFill>
                  <a:schemeClr val="tx1"/>
                </a:solidFill>
                <a:effectLst/>
                <a:latin typeface="Source Code Pro" panose="020B0509030403020204" pitchFamily="49" charset="0"/>
              </a:rPr>
              <a:t>language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features</a:t>
            </a:r>
            <a:r>
              <a:rPr kumimoji="0" lang="fr-FR" altLang="fr-FR" b="0" i="0" u="none" strike="noStrike" cap="none" normalizeH="0" baseline="0" dirty="0">
                <a:ln>
                  <a:noFill/>
                </a:ln>
                <a:solidFill>
                  <a:schemeClr val="tx1"/>
                </a:solidFill>
                <a:effectLst/>
                <a:latin typeface="Source Code Pro" panose="020B0509030403020204" pitchFamily="49" charset="0"/>
              </a:rPr>
              <a:t> of Python are </a:t>
            </a:r>
            <a:r>
              <a:rPr kumimoji="0" lang="fr-FR" altLang="fr-FR" b="0" i="0" u="none" strike="noStrike" cap="none" normalizeH="0" baseline="0" dirty="0" err="1">
                <a:ln>
                  <a:noFill/>
                </a:ln>
                <a:solidFill>
                  <a:schemeClr val="tx1"/>
                </a:solidFill>
                <a:effectLst/>
                <a:latin typeface="Source Code Pro" panose="020B0509030403020204" pitchFamily="49" charset="0"/>
              </a:rPr>
              <a:t>also</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available</a:t>
            </a:r>
            <a:r>
              <a:rPr kumimoji="0" lang="fr-FR" altLang="fr-FR" b="0" i="0" u="none" strike="noStrike" cap="none" normalizeH="0" baseline="0" dirty="0">
                <a:ln>
                  <a:noFill/>
                </a:ln>
                <a:solidFill>
                  <a:schemeClr val="tx1"/>
                </a:solidFill>
                <a:effectLst/>
                <a:latin typeface="Source Code Pro" panose="020B0509030403020204" pitchFamily="49" charset="0"/>
              </a:rPr>
              <a:t> in </a:t>
            </a:r>
            <a:r>
              <a:rPr kumimoji="0" lang="fr-FR" altLang="fr-FR" b="0" i="0" u="none" strike="noStrike" cap="none" normalizeH="0" baseline="0" dirty="0" err="1">
                <a:ln>
                  <a:noFill/>
                </a:ln>
                <a:solidFill>
                  <a:schemeClr val="tx1"/>
                </a:solidFill>
                <a:effectLst/>
                <a:latin typeface="Source Code Pro" panose="020B0509030403020204" pitchFamily="49" charset="0"/>
              </a:rPr>
              <a:t>MicroPython</a:t>
            </a:r>
            <a:r>
              <a:rPr kumimoji="0" lang="fr-FR" altLang="fr-FR" b="0" i="0" u="none" strike="noStrike" cap="none" normalizeH="0" baseline="0" dirty="0">
                <a:ln>
                  <a:noFill/>
                </a:ln>
                <a:solidFill>
                  <a:schemeClr val="tx1"/>
                </a:solidFill>
                <a:effectLst/>
                <a:latin typeface="Source Code Pro" panose="020B0509030403020204" pitchFamily="49" charset="0"/>
              </a:rPr>
              <a:t>. The </a:t>
            </a:r>
            <a:r>
              <a:rPr kumimoji="0" lang="fr-FR" altLang="fr-FR" b="0" i="0" u="none" strike="noStrike" cap="none" normalizeH="0" baseline="0" dirty="0" err="1">
                <a:ln>
                  <a:noFill/>
                </a:ln>
                <a:solidFill>
                  <a:schemeClr val="tx1"/>
                </a:solidFill>
                <a:effectLst/>
                <a:latin typeface="Source Code Pro" panose="020B0509030403020204" pitchFamily="49" charset="0"/>
              </a:rPr>
              <a:t>biggest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difference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is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that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MicroPython</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was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designed</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work</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under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constrained</a:t>
            </a:r>
            <a:r>
              <a:rPr kumimoji="0" lang="fr-FR" altLang="fr-FR" b="0" i="0" u="none" strike="noStrike" cap="none" normalizeH="0" baseline="0" dirty="0">
                <a:ln>
                  <a:noFill/>
                </a:ln>
                <a:solidFill>
                  <a:schemeClr val="tx1"/>
                </a:solidFill>
                <a:effectLst/>
                <a:latin typeface="Source Code Pro" panose="020B0509030403020204" pitchFamily="49" charset="0"/>
              </a:rPr>
              <a:t> conditions.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p:txBody>
      </p:sp>
      <p:pic>
        <p:nvPicPr>
          <p:cNvPr id="1028" name="Picture 4">
            <a:extLst>
              <a:ext uri="{FF2B5EF4-FFF2-40B4-BE49-F238E27FC236}">
                <a16:creationId xmlns:a16="http://schemas.microsoft.com/office/drawing/2014/main" id="{66B4236D-825E-4C28-8203-EC84B85DA01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15816" y="1759841"/>
            <a:ext cx="4155234" cy="57067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9B20131E-A265-4964-B21D-535EC800A2E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92851" y="4144612"/>
            <a:ext cx="1017790" cy="287790"/>
          </a:xfrm>
          <a:prstGeom prst="rect">
            <a:avLst/>
          </a:prstGeom>
        </p:spPr>
      </p:pic>
      <p:sp>
        <p:nvSpPr>
          <p:cNvPr id="4" name="Rectangle 3">
            <a:extLst>
              <a:ext uri="{FF2B5EF4-FFF2-40B4-BE49-F238E27FC236}">
                <a16:creationId xmlns:a16="http://schemas.microsoft.com/office/drawing/2014/main" id="{9FD38CBB-1AFC-4C5F-B33A-EA1D5A9B6EC2}"/>
              </a:ext>
            </a:extLst>
          </p:cNvPr>
          <p:cNvSpPr/>
          <p:nvPr/>
        </p:nvSpPr>
        <p:spPr>
          <a:xfrm>
            <a:off x="-16707" y="4798893"/>
            <a:ext cx="9071380" cy="1600438"/>
          </a:xfrm>
          <a:prstGeom prst="rect">
            <a:avLst/>
          </a:prstGeom>
        </p:spPr>
        <p:txBody>
          <a:bodyPr wrap="square">
            <a:spAutoFit/>
          </a:bodyPr>
          <a:lstStyle/>
          <a:p>
            <a:pPr lvl="0" algn="just" eaLnBrk="0" hangingPunct="0"/>
            <a:r>
              <a:rPr lang="fr-FR" altLang="fr-FR" dirty="0">
                <a:latin typeface="Source Code Pro" panose="020B0509030403020204" pitchFamily="49" charset="0"/>
              </a:rPr>
              <a:t>              </a:t>
            </a:r>
          </a:p>
          <a:p>
            <a:pPr lvl="0" algn="just" eaLnBrk="0" hangingPunct="0"/>
            <a:r>
              <a:rPr lang="fr-FR" altLang="fr-FR" dirty="0" err="1">
                <a:latin typeface="Source Code Pro" panose="020B0509030403020204" pitchFamily="49" charset="0"/>
              </a:rPr>
              <a:t>Because</a:t>
            </a:r>
            <a:r>
              <a:rPr lang="fr-FR" altLang="fr-FR" dirty="0">
                <a:latin typeface="Source Code Pro" panose="020B0509030403020204" pitchFamily="49" charset="0"/>
              </a:rPr>
              <a:t> of </a:t>
            </a:r>
            <a:r>
              <a:rPr lang="fr-FR" altLang="fr-FR" dirty="0" err="1">
                <a:latin typeface="Source Code Pro" panose="020B0509030403020204" pitchFamily="49" charset="0"/>
              </a:rPr>
              <a:t>that</a:t>
            </a:r>
            <a:r>
              <a:rPr lang="fr-FR" altLang="fr-FR" dirty="0">
                <a:latin typeface="Source Code Pro" panose="020B0509030403020204" pitchFamily="49" charset="0"/>
              </a:rPr>
              <a:t>, </a:t>
            </a:r>
            <a:r>
              <a:rPr lang="fr-FR" altLang="fr-FR" dirty="0" err="1">
                <a:latin typeface="Source Code Pro" panose="020B0509030403020204" pitchFamily="49" charset="0"/>
              </a:rPr>
              <a:t>MicroPython</a:t>
            </a:r>
            <a:r>
              <a:rPr lang="fr-FR" altLang="fr-FR" dirty="0">
                <a:latin typeface="Source Code Pro" panose="020B0509030403020204" pitchFamily="49" charset="0"/>
              </a:rPr>
              <a:t> </a:t>
            </a:r>
            <a:r>
              <a:rPr lang="fr-FR" altLang="fr-FR" dirty="0" err="1">
                <a:latin typeface="Source Code Pro" panose="020B0509030403020204" pitchFamily="49" charset="0"/>
              </a:rPr>
              <a:t>does</a:t>
            </a:r>
            <a:r>
              <a:rPr lang="fr-FR" altLang="fr-FR" dirty="0">
                <a:latin typeface="Source Code Pro" panose="020B0509030403020204" pitchFamily="49" charset="0"/>
              </a:rPr>
              <a:t> not come </a:t>
            </a:r>
            <a:r>
              <a:rPr lang="fr-FR" altLang="fr-FR" dirty="0" err="1">
                <a:latin typeface="Source Code Pro" panose="020B0509030403020204" pitchFamily="49" charset="0"/>
              </a:rPr>
              <a:t>with</a:t>
            </a:r>
            <a:r>
              <a:rPr lang="fr-FR" altLang="fr-FR" dirty="0">
                <a:latin typeface="Source Code Pro" panose="020B0509030403020204" pitchFamily="49" charset="0"/>
              </a:rPr>
              <a:t> the full standard </a:t>
            </a:r>
            <a:r>
              <a:rPr lang="fr-FR" altLang="fr-FR" dirty="0" err="1">
                <a:latin typeface="Source Code Pro" panose="020B0509030403020204" pitchFamily="49" charset="0"/>
              </a:rPr>
              <a:t>library</a:t>
            </a:r>
            <a:r>
              <a:rPr lang="fr-FR" altLang="fr-FR" dirty="0">
                <a:latin typeface="Source Code Pro" panose="020B0509030403020204" pitchFamily="49" charset="0"/>
              </a:rPr>
              <a:t>. </a:t>
            </a:r>
          </a:p>
          <a:p>
            <a:pPr lvl="0" algn="just" eaLnBrk="0" hangingPunct="0"/>
            <a:r>
              <a:rPr lang="fr-FR" altLang="fr-FR" b="1" dirty="0">
                <a:latin typeface="Source Code Pro" panose="020B0509030403020204" pitchFamily="49" charset="0"/>
              </a:rPr>
              <a:t>It </a:t>
            </a:r>
            <a:r>
              <a:rPr lang="fr-FR" altLang="fr-FR" b="1" dirty="0" err="1">
                <a:latin typeface="Source Code Pro" panose="020B0509030403020204" pitchFamily="49" charset="0"/>
              </a:rPr>
              <a:t>only</a:t>
            </a:r>
            <a:r>
              <a:rPr lang="fr-FR" altLang="fr-FR" b="1" dirty="0">
                <a:latin typeface="Source Code Pro" panose="020B0509030403020204" pitchFamily="49" charset="0"/>
              </a:rPr>
              <a:t> </a:t>
            </a:r>
            <a:r>
              <a:rPr lang="fr-FR" altLang="fr-FR" b="1" dirty="0" err="1">
                <a:latin typeface="Source Code Pro" panose="020B0509030403020204" pitchFamily="49" charset="0"/>
              </a:rPr>
              <a:t>includes</a:t>
            </a:r>
            <a:r>
              <a:rPr lang="fr-FR" altLang="fr-FR" b="1" dirty="0">
                <a:latin typeface="Source Code Pro" panose="020B0509030403020204" pitchFamily="49" charset="0"/>
              </a:rPr>
              <a:t> a </a:t>
            </a:r>
            <a:r>
              <a:rPr lang="fr-FR" altLang="fr-FR" b="1" dirty="0" err="1">
                <a:latin typeface="Source Code Pro" panose="020B0509030403020204" pitchFamily="49" charset="0"/>
              </a:rPr>
              <a:t>small</a:t>
            </a:r>
            <a:r>
              <a:rPr lang="fr-FR" altLang="fr-FR" b="1" dirty="0">
                <a:latin typeface="Source Code Pro" panose="020B0509030403020204" pitchFamily="49" charset="0"/>
              </a:rPr>
              <a:t> </a:t>
            </a:r>
            <a:r>
              <a:rPr lang="fr-FR" altLang="fr-FR" b="1" dirty="0" err="1">
                <a:latin typeface="Source Code Pro" panose="020B0509030403020204" pitchFamily="49" charset="0"/>
              </a:rPr>
              <a:t>subset</a:t>
            </a:r>
            <a:r>
              <a:rPr lang="fr-FR" altLang="fr-FR" b="1" dirty="0">
                <a:latin typeface="Source Code Pro" panose="020B0509030403020204" pitchFamily="49" charset="0"/>
              </a:rPr>
              <a:t> of the Python standard </a:t>
            </a:r>
            <a:r>
              <a:rPr lang="fr-FR" altLang="fr-FR" b="1" dirty="0" err="1">
                <a:latin typeface="Source Code Pro" panose="020B0509030403020204" pitchFamily="49" charset="0"/>
              </a:rPr>
              <a:t>library</a:t>
            </a:r>
            <a:r>
              <a:rPr lang="fr-FR" altLang="fr-FR" dirty="0">
                <a:latin typeface="Source Code Pro" panose="020B0509030403020204" pitchFamily="49" charset="0"/>
              </a:rPr>
              <a:t>. </a:t>
            </a:r>
          </a:p>
          <a:p>
            <a:pPr lvl="0" algn="just" eaLnBrk="0" hangingPunct="0"/>
            <a:r>
              <a:rPr lang="fr-FR" altLang="fr-FR" b="1" dirty="0" err="1">
                <a:latin typeface="Source Code Pro" panose="020B0509030403020204" pitchFamily="49" charset="0"/>
              </a:rPr>
              <a:t>However</a:t>
            </a:r>
            <a:r>
              <a:rPr lang="fr-FR" altLang="fr-FR" b="1" dirty="0">
                <a:latin typeface="Source Code Pro" panose="020B0509030403020204" pitchFamily="49" charset="0"/>
              </a:rPr>
              <a:t>, </a:t>
            </a:r>
            <a:r>
              <a:rPr lang="fr-FR" altLang="fr-FR" b="1" dirty="0" err="1">
                <a:latin typeface="Source Code Pro" panose="020B0509030403020204" pitchFamily="49" charset="0"/>
              </a:rPr>
              <a:t>it</a:t>
            </a:r>
            <a:r>
              <a:rPr lang="fr-FR" altLang="fr-FR" b="1" dirty="0">
                <a:latin typeface="Source Code Pro" panose="020B0509030403020204" pitchFamily="49" charset="0"/>
              </a:rPr>
              <a:t> </a:t>
            </a:r>
            <a:r>
              <a:rPr lang="fr-FR" altLang="fr-FR" b="1" dirty="0" err="1">
                <a:latin typeface="Source Code Pro" panose="020B0509030403020204" pitchFamily="49" charset="0"/>
              </a:rPr>
              <a:t>does</a:t>
            </a:r>
            <a:r>
              <a:rPr lang="fr-FR" altLang="fr-FR" b="1" dirty="0">
                <a:latin typeface="Source Code Pro" panose="020B0509030403020204" pitchFamily="49" charset="0"/>
              </a:rPr>
              <a:t> </a:t>
            </a:r>
            <a:r>
              <a:rPr lang="fr-FR" altLang="fr-FR" b="1" dirty="0" err="1">
                <a:latin typeface="Source Code Pro" panose="020B0509030403020204" pitchFamily="49" charset="0"/>
              </a:rPr>
              <a:t>include</a:t>
            </a:r>
            <a:r>
              <a:rPr lang="fr-FR" altLang="fr-FR" b="1" dirty="0">
                <a:latin typeface="Source Code Pro" panose="020B0509030403020204" pitchFamily="49" charset="0"/>
              </a:rPr>
              <a:t> modules to </a:t>
            </a:r>
            <a:r>
              <a:rPr lang="fr-FR" altLang="fr-FR" b="1" dirty="0" err="1">
                <a:latin typeface="Source Code Pro" panose="020B0509030403020204" pitchFamily="49" charset="0"/>
              </a:rPr>
              <a:t>access</a:t>
            </a:r>
            <a:r>
              <a:rPr lang="fr-FR" altLang="fr-FR" b="1" dirty="0">
                <a:latin typeface="Source Code Pro" panose="020B0509030403020204" pitchFamily="49" charset="0"/>
              </a:rPr>
              <a:t> </a:t>
            </a:r>
            <a:r>
              <a:rPr lang="fr-FR" altLang="fr-FR" b="1" dirty="0" err="1">
                <a:latin typeface="Source Code Pro" panose="020B0509030403020204" pitchFamily="49" charset="0"/>
              </a:rPr>
              <a:t>low-level</a:t>
            </a:r>
            <a:r>
              <a:rPr lang="fr-FR" altLang="fr-FR" b="1" dirty="0">
                <a:latin typeface="Source Code Pro" panose="020B0509030403020204" pitchFamily="49" charset="0"/>
              </a:rPr>
              <a:t> hardware </a:t>
            </a:r>
          </a:p>
          <a:p>
            <a:pPr lvl="0" algn="just" eaLnBrk="0" hangingPunct="0"/>
            <a:r>
              <a:rPr lang="fr-FR" altLang="fr-FR" b="1" dirty="0">
                <a:latin typeface="Source Code Pro" panose="020B0509030403020204" pitchFamily="49" charset="0"/>
              </a:rPr>
              <a:t>– </a:t>
            </a:r>
            <a:r>
              <a:rPr lang="fr-FR" altLang="fr-FR" b="1" dirty="0" err="1">
                <a:latin typeface="Source Code Pro" panose="020B0509030403020204" pitchFamily="49" charset="0"/>
              </a:rPr>
              <a:t>this</a:t>
            </a:r>
            <a:r>
              <a:rPr lang="fr-FR" altLang="fr-FR" b="1" dirty="0">
                <a:latin typeface="Source Code Pro" panose="020B0509030403020204" pitchFamily="49" charset="0"/>
              </a:rPr>
              <a:t> </a:t>
            </a:r>
            <a:r>
              <a:rPr lang="fr-FR" altLang="fr-FR" b="1" dirty="0" err="1">
                <a:latin typeface="Source Code Pro" panose="020B0509030403020204" pitchFamily="49" charset="0"/>
              </a:rPr>
              <a:t>means</a:t>
            </a:r>
            <a:r>
              <a:rPr lang="fr-FR" altLang="fr-FR" b="1" dirty="0">
                <a:latin typeface="Source Code Pro" panose="020B0509030403020204" pitchFamily="49" charset="0"/>
              </a:rPr>
              <a:t> </a:t>
            </a:r>
            <a:r>
              <a:rPr lang="fr-FR" altLang="fr-FR" b="1" dirty="0" err="1">
                <a:latin typeface="Source Code Pro" panose="020B0509030403020204" pitchFamily="49" charset="0"/>
              </a:rPr>
              <a:t>that</a:t>
            </a:r>
            <a:r>
              <a:rPr lang="fr-FR" altLang="fr-FR" b="1" dirty="0">
                <a:latin typeface="Source Code Pro" panose="020B0509030403020204" pitchFamily="49" charset="0"/>
              </a:rPr>
              <a:t> </a:t>
            </a:r>
            <a:r>
              <a:rPr lang="fr-FR" altLang="fr-FR" b="1" dirty="0" err="1">
                <a:latin typeface="Source Code Pro" panose="020B0509030403020204" pitchFamily="49" charset="0"/>
              </a:rPr>
              <a:t>there</a:t>
            </a:r>
            <a:r>
              <a:rPr lang="fr-FR" altLang="fr-FR" b="1" dirty="0">
                <a:latin typeface="Source Code Pro" panose="020B0509030403020204" pitchFamily="49" charset="0"/>
              </a:rPr>
              <a:t> are </a:t>
            </a:r>
            <a:r>
              <a:rPr lang="fr-FR" altLang="fr-FR" b="1" dirty="0" err="1">
                <a:latin typeface="Source Code Pro" panose="020B0509030403020204" pitchFamily="49" charset="0"/>
              </a:rPr>
              <a:t>libraries</a:t>
            </a:r>
            <a:r>
              <a:rPr lang="fr-FR" altLang="fr-FR" b="1" dirty="0">
                <a:latin typeface="Source Code Pro" panose="020B0509030403020204" pitchFamily="49" charset="0"/>
              </a:rPr>
              <a:t> to </a:t>
            </a:r>
            <a:r>
              <a:rPr lang="fr-FR" altLang="fr-FR" b="1" dirty="0" err="1">
                <a:latin typeface="Source Code Pro" panose="020B0509030403020204" pitchFamily="49" charset="0"/>
              </a:rPr>
              <a:t>easily</a:t>
            </a:r>
            <a:r>
              <a:rPr lang="fr-FR" altLang="fr-FR" b="1" dirty="0">
                <a:latin typeface="Source Code Pro" panose="020B0509030403020204" pitchFamily="49" charset="0"/>
              </a:rPr>
              <a:t> </a:t>
            </a:r>
            <a:r>
              <a:rPr lang="fr-FR" altLang="fr-FR" b="1" dirty="0" err="1">
                <a:latin typeface="Source Code Pro" panose="020B0509030403020204" pitchFamily="49" charset="0"/>
              </a:rPr>
              <a:t>access</a:t>
            </a:r>
            <a:r>
              <a:rPr lang="fr-FR" altLang="fr-FR" b="1" dirty="0">
                <a:latin typeface="Source Code Pro" panose="020B0509030403020204" pitchFamily="49" charset="0"/>
              </a:rPr>
              <a:t> and </a:t>
            </a:r>
            <a:r>
              <a:rPr lang="fr-FR" altLang="fr-FR" b="1" dirty="0" err="1">
                <a:latin typeface="Source Code Pro" panose="020B0509030403020204" pitchFamily="49" charset="0"/>
              </a:rPr>
              <a:t>interact</a:t>
            </a:r>
            <a:r>
              <a:rPr lang="fr-FR" altLang="fr-FR" b="1" dirty="0">
                <a:latin typeface="Source Code Pro" panose="020B0509030403020204" pitchFamily="49" charset="0"/>
              </a:rPr>
              <a:t> </a:t>
            </a:r>
            <a:r>
              <a:rPr lang="fr-FR" altLang="fr-FR" b="1" dirty="0" err="1">
                <a:latin typeface="Source Code Pro" panose="020B0509030403020204" pitchFamily="49" charset="0"/>
              </a:rPr>
              <a:t>with</a:t>
            </a:r>
            <a:r>
              <a:rPr lang="fr-FR" altLang="fr-FR" b="1" dirty="0">
                <a:latin typeface="Source Code Pro" panose="020B0509030403020204" pitchFamily="49" charset="0"/>
              </a:rPr>
              <a:t> the </a:t>
            </a:r>
            <a:r>
              <a:rPr lang="fr-FR" altLang="fr-FR" b="1" dirty="0" err="1">
                <a:latin typeface="Source Code Pro" panose="020B0509030403020204" pitchFamily="49" charset="0"/>
              </a:rPr>
              <a:t>GPIOs</a:t>
            </a:r>
            <a:r>
              <a:rPr lang="fr-FR" altLang="fr-FR" b="1" dirty="0">
                <a:latin typeface="Source Code Pro" panose="020B0509030403020204" pitchFamily="49" charset="0"/>
              </a:rPr>
              <a:t>.</a:t>
            </a:r>
          </a:p>
          <a:p>
            <a:pPr lvl="0" algn="just" eaLnBrk="0" hangingPunct="0"/>
            <a:r>
              <a:rPr lang="fr-FR" altLang="fr-FR" dirty="0" err="1">
                <a:latin typeface="Source Code Pro" panose="020B0509030403020204" pitchFamily="49" charset="0"/>
              </a:rPr>
              <a:t>Additionally</a:t>
            </a:r>
            <a:r>
              <a:rPr lang="fr-FR" altLang="fr-FR" dirty="0">
                <a:latin typeface="Source Code Pro" panose="020B0509030403020204" pitchFamily="49" charset="0"/>
              </a:rPr>
              <a:t>, </a:t>
            </a:r>
            <a:r>
              <a:rPr lang="fr-FR" altLang="fr-FR" dirty="0" err="1">
                <a:latin typeface="Source Code Pro" panose="020B0509030403020204" pitchFamily="49" charset="0"/>
              </a:rPr>
              <a:t>devices</a:t>
            </a:r>
            <a:r>
              <a:rPr lang="fr-FR" altLang="fr-FR" dirty="0">
                <a:latin typeface="Source Code Pro" panose="020B0509030403020204" pitchFamily="49" charset="0"/>
              </a:rPr>
              <a:t> </a:t>
            </a:r>
            <a:r>
              <a:rPr lang="fr-FR" altLang="fr-FR" dirty="0" err="1">
                <a:latin typeface="Source Code Pro" panose="020B0509030403020204" pitchFamily="49" charset="0"/>
              </a:rPr>
              <a:t>with</a:t>
            </a:r>
            <a:r>
              <a:rPr lang="fr-FR" altLang="fr-FR" dirty="0">
                <a:latin typeface="Source Code Pro" panose="020B0509030403020204" pitchFamily="49" charset="0"/>
              </a:rPr>
              <a:t> Wi-Fi </a:t>
            </a:r>
            <a:r>
              <a:rPr lang="fr-FR" altLang="fr-FR" dirty="0" err="1">
                <a:latin typeface="Source Code Pro" panose="020B0509030403020204" pitchFamily="49" charset="0"/>
              </a:rPr>
              <a:t>capabilities</a:t>
            </a:r>
            <a:r>
              <a:rPr lang="fr-FR" altLang="fr-FR" dirty="0">
                <a:latin typeface="Source Code Pro" panose="020B0509030403020204" pitchFamily="49" charset="0"/>
              </a:rPr>
              <a:t> like the ESP8266 and ESP32 </a:t>
            </a:r>
            <a:r>
              <a:rPr lang="fr-FR" altLang="fr-FR" dirty="0" err="1">
                <a:latin typeface="Source Code Pro" panose="020B0509030403020204" pitchFamily="49" charset="0"/>
              </a:rPr>
              <a:t>include</a:t>
            </a:r>
            <a:r>
              <a:rPr lang="fr-FR" altLang="fr-FR" dirty="0">
                <a:latin typeface="Source Code Pro" panose="020B0509030403020204" pitchFamily="49" charset="0"/>
              </a:rPr>
              <a:t> modules to support network connections.</a:t>
            </a:r>
          </a:p>
        </p:txBody>
      </p:sp>
      <p:pic>
        <p:nvPicPr>
          <p:cNvPr id="10" name="Image 9">
            <a:hlinkClick r:id="rId5" action="ppaction://hlinksldjump"/>
            <a:extLst>
              <a:ext uri="{FF2B5EF4-FFF2-40B4-BE49-F238E27FC236}">
                <a16:creationId xmlns:a16="http://schemas.microsoft.com/office/drawing/2014/main" id="{BA6A816F-A288-4A99-925F-5079B6A1EC1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3471155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1886C8C-FD61-4600-8557-4F5C765AC3E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0800000" flipV="1">
            <a:off x="3667288" y="3573016"/>
            <a:ext cx="693058" cy="605344"/>
          </a:xfrm>
          <a:prstGeom prst="rect">
            <a:avLst/>
          </a:prstGeom>
        </p:spPr>
      </p:pic>
      <p:sp>
        <p:nvSpPr>
          <p:cNvPr id="2" name="Titre 1">
            <a:extLst>
              <a:ext uri="{FF2B5EF4-FFF2-40B4-BE49-F238E27FC236}">
                <a16:creationId xmlns:a16="http://schemas.microsoft.com/office/drawing/2014/main" id="{132E102F-E20C-40AA-83AD-F3AA17D5DD9C}"/>
              </a:ext>
            </a:extLst>
          </p:cNvPr>
          <p:cNvSpPr>
            <a:spLocks noGrp="1"/>
          </p:cNvSpPr>
          <p:nvPr>
            <p:ph type="title"/>
          </p:nvPr>
        </p:nvSpPr>
        <p:spPr/>
        <p:txBody>
          <a:bodyPr/>
          <a:lstStyle/>
          <a:p>
            <a:r>
              <a:rPr lang="fr-FR" dirty="0" err="1"/>
              <a:t>MicroPython</a:t>
            </a:r>
            <a:r>
              <a:rPr lang="fr-FR" dirty="0"/>
              <a:t> on ESP32</a:t>
            </a:r>
          </a:p>
        </p:txBody>
      </p:sp>
      <p:sp>
        <p:nvSpPr>
          <p:cNvPr id="3" name="Espace réservé du numéro de diapositive 2">
            <a:extLst>
              <a:ext uri="{FF2B5EF4-FFF2-40B4-BE49-F238E27FC236}">
                <a16:creationId xmlns:a16="http://schemas.microsoft.com/office/drawing/2014/main" id="{E184060D-A66B-4273-B2F9-00838C758667}"/>
              </a:ext>
            </a:extLst>
          </p:cNvPr>
          <p:cNvSpPr>
            <a:spLocks noGrp="1"/>
          </p:cNvSpPr>
          <p:nvPr>
            <p:ph type="sldNum" sz="quarter" idx="12"/>
          </p:nvPr>
        </p:nvSpPr>
        <p:spPr/>
        <p:txBody>
          <a:bodyPr/>
          <a:lstStyle/>
          <a:p>
            <a:pPr>
              <a:defRPr/>
            </a:pPr>
            <a:fld id="{E652A8FB-8C76-45BB-8D82-93F8E151003C}" type="slidenum">
              <a:rPr lang="fr-FR" smtClean="0"/>
              <a:pPr>
                <a:defRPr/>
              </a:pPr>
              <a:t>352</a:t>
            </a:fld>
            <a:endParaRPr lang="fr-FR"/>
          </a:p>
        </p:txBody>
      </p:sp>
      <p:sp>
        <p:nvSpPr>
          <p:cNvPr id="4" name="Rectangle 3">
            <a:extLst>
              <a:ext uri="{FF2B5EF4-FFF2-40B4-BE49-F238E27FC236}">
                <a16:creationId xmlns:a16="http://schemas.microsoft.com/office/drawing/2014/main" id="{87507470-193F-41E2-A560-36F7279DE5BB}"/>
              </a:ext>
            </a:extLst>
          </p:cNvPr>
          <p:cNvSpPr/>
          <p:nvPr/>
        </p:nvSpPr>
        <p:spPr>
          <a:xfrm>
            <a:off x="-16707" y="620688"/>
            <a:ext cx="9125211" cy="2677656"/>
          </a:xfrm>
          <a:prstGeom prst="rect">
            <a:avLst/>
          </a:prstGeom>
        </p:spPr>
        <p:txBody>
          <a:bodyPr wrap="square">
            <a:spAutoFit/>
          </a:bodyPr>
          <a:lstStyle/>
          <a:p>
            <a:pPr algn="just"/>
            <a:r>
              <a:rPr lang="en-US" b="1" dirty="0">
                <a:latin typeface="Source Code Pro" panose="020B0509030403020204" pitchFamily="49" charset="0"/>
              </a:rPr>
              <a:t>Why </a:t>
            </a:r>
            <a:r>
              <a:rPr lang="en-US" b="1" dirty="0" err="1">
                <a:latin typeface="Source Code Pro" panose="020B0509030403020204" pitchFamily="49" charset="0"/>
              </a:rPr>
              <a:t>MicroPython</a:t>
            </a:r>
            <a:r>
              <a:rPr lang="en-US" b="1" dirty="0">
                <a:latin typeface="Source Code Pro" panose="020B0509030403020204" pitchFamily="49" charset="0"/>
              </a:rPr>
              <a:t>?</a:t>
            </a:r>
          </a:p>
          <a:p>
            <a:pPr algn="just"/>
            <a:r>
              <a:rPr lang="en-US" dirty="0">
                <a:latin typeface="Source Code Pro" panose="020B0509030403020204" pitchFamily="49" charset="0"/>
              </a:rPr>
              <a:t>Python is one of the most widely used, simple and easy-to-learn programming languages around. So, the emergence of </a:t>
            </a:r>
            <a:r>
              <a:rPr lang="en-US" dirty="0" err="1">
                <a:latin typeface="Source Code Pro" panose="020B0509030403020204" pitchFamily="49" charset="0"/>
              </a:rPr>
              <a:t>MicroPython</a:t>
            </a:r>
            <a:r>
              <a:rPr lang="en-US" dirty="0">
                <a:latin typeface="Source Code Pro" panose="020B0509030403020204" pitchFamily="49" charset="0"/>
              </a:rPr>
              <a:t> makes it extremely easy and simple to program digital electronics. </a:t>
            </a:r>
          </a:p>
          <a:p>
            <a:pPr algn="just"/>
            <a:endParaRPr lang="en-US" dirty="0">
              <a:latin typeface="Source Code Pro" panose="020B0509030403020204" pitchFamily="49" charset="0"/>
            </a:endParaRPr>
          </a:p>
          <a:p>
            <a:pPr algn="just"/>
            <a:r>
              <a:rPr lang="en-US" b="1" dirty="0" err="1">
                <a:solidFill>
                  <a:srgbClr val="00B050"/>
                </a:solidFill>
                <a:latin typeface="Source Code Pro" panose="020B0509030403020204" pitchFamily="49" charset="0"/>
              </a:rPr>
              <a:t>MicroPython’s</a:t>
            </a:r>
            <a:r>
              <a:rPr lang="en-US" b="1" dirty="0">
                <a:solidFill>
                  <a:srgbClr val="00B050"/>
                </a:solidFill>
                <a:latin typeface="Source Code Pro" panose="020B0509030403020204" pitchFamily="49" charset="0"/>
              </a:rPr>
              <a:t> goal is to make programming digital electronics as simple as possible</a:t>
            </a:r>
            <a:r>
              <a:rPr lang="en-US" dirty="0">
                <a:latin typeface="Source Code Pro" panose="020B0509030403020204" pitchFamily="49" charset="0"/>
              </a:rPr>
              <a:t>, so it can be used by anyone. </a:t>
            </a:r>
          </a:p>
          <a:p>
            <a:pPr algn="just"/>
            <a:endParaRPr lang="en-US" dirty="0">
              <a:latin typeface="Source Code Pro" panose="020B0509030403020204" pitchFamily="49" charset="0"/>
            </a:endParaRPr>
          </a:p>
          <a:p>
            <a:pPr algn="just"/>
            <a:r>
              <a:rPr lang="en-US" dirty="0">
                <a:latin typeface="Source Code Pro" panose="020B0509030403020204" pitchFamily="49" charset="0"/>
              </a:rPr>
              <a:t>Currently, </a:t>
            </a:r>
            <a:r>
              <a:rPr lang="en-US" dirty="0" err="1">
                <a:latin typeface="Source Code Pro" panose="020B0509030403020204" pitchFamily="49" charset="0"/>
              </a:rPr>
              <a:t>MicroPython</a:t>
            </a:r>
            <a:r>
              <a:rPr lang="en-US" dirty="0">
                <a:latin typeface="Source Code Pro" panose="020B0509030403020204" pitchFamily="49" charset="0"/>
              </a:rPr>
              <a:t> is used by hobbyists, researchers, teachers, educators, and even in commercial products. </a:t>
            </a:r>
          </a:p>
          <a:p>
            <a:pPr algn="just"/>
            <a:endParaRPr lang="en-US" dirty="0">
              <a:latin typeface="Source Code Pro" panose="020B0509030403020204" pitchFamily="49" charset="0"/>
            </a:endParaRPr>
          </a:p>
          <a:p>
            <a:pPr algn="just"/>
            <a:r>
              <a:rPr lang="en-US" dirty="0">
                <a:latin typeface="Source Code Pro" panose="020B0509030403020204" pitchFamily="49" charset="0"/>
              </a:rPr>
              <a:t>The code for blinking a LED on a ESP32 or ESP8266 is as simple as follows:</a:t>
            </a:r>
          </a:p>
        </p:txBody>
      </p:sp>
      <p:pic>
        <p:nvPicPr>
          <p:cNvPr id="5" name="Image 4">
            <a:extLst>
              <a:ext uri="{FF2B5EF4-FFF2-40B4-BE49-F238E27FC236}">
                <a16:creationId xmlns:a16="http://schemas.microsoft.com/office/drawing/2014/main" id="{045A25E2-CF0E-4CF3-AAD5-C0F7A4AE86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31321" y="3359108"/>
            <a:ext cx="3224774" cy="2963306"/>
          </a:xfrm>
          <a:prstGeom prst="rect">
            <a:avLst/>
          </a:prstGeom>
        </p:spPr>
      </p:pic>
      <p:sp>
        <p:nvSpPr>
          <p:cNvPr id="6" name="Rectangle 5">
            <a:extLst>
              <a:ext uri="{FF2B5EF4-FFF2-40B4-BE49-F238E27FC236}">
                <a16:creationId xmlns:a16="http://schemas.microsoft.com/office/drawing/2014/main" id="{4A262EEE-1A17-4F3D-90E1-7424DC58768B}"/>
              </a:ext>
            </a:extLst>
          </p:cNvPr>
          <p:cNvSpPr/>
          <p:nvPr/>
        </p:nvSpPr>
        <p:spPr>
          <a:xfrm>
            <a:off x="3779912" y="4264697"/>
            <a:ext cx="4968552" cy="2031325"/>
          </a:xfrm>
          <a:prstGeom prst="rect">
            <a:avLst/>
          </a:prstGeom>
        </p:spPr>
        <p:txBody>
          <a:bodyPr wrap="square">
            <a:spAutoFit/>
          </a:bodyPr>
          <a:lstStyle/>
          <a:p>
            <a:pPr algn="just"/>
            <a:r>
              <a:rPr lang="en-US" sz="1800" dirty="0">
                <a:latin typeface="Source Code Pro" panose="020B0509030403020204" pitchFamily="49" charset="0"/>
              </a:rPr>
              <a:t>One great feature of </a:t>
            </a:r>
            <a:r>
              <a:rPr lang="en-US" sz="1800" dirty="0" err="1">
                <a:latin typeface="Source Code Pro" panose="020B0509030403020204" pitchFamily="49" charset="0"/>
              </a:rPr>
              <a:t>MicroPython</a:t>
            </a:r>
            <a:r>
              <a:rPr lang="en-US" sz="1800" dirty="0">
                <a:latin typeface="Source Code Pro" panose="020B0509030403020204" pitchFamily="49" charset="0"/>
              </a:rPr>
              <a:t> is that </a:t>
            </a:r>
            <a:r>
              <a:rPr lang="en-US" sz="1800" b="1" dirty="0">
                <a:latin typeface="Source Code Pro" panose="020B0509030403020204" pitchFamily="49" charset="0"/>
              </a:rPr>
              <a:t>it comes with an interactive REPL (Read-Evaluate-Print Loop)</a:t>
            </a:r>
            <a:r>
              <a:rPr lang="en-US" sz="1800" dirty="0">
                <a:latin typeface="Source Code Pro" panose="020B0509030403020204" pitchFamily="49" charset="0"/>
              </a:rPr>
              <a:t>. </a:t>
            </a:r>
            <a:r>
              <a:rPr lang="en-US" sz="1800" b="1" dirty="0">
                <a:latin typeface="Source Code Pro" panose="020B0509030403020204" pitchFamily="49" charset="0"/>
              </a:rPr>
              <a:t>The REPL allows you to connect to a board and execute code quickly without the need to compile or upload code</a:t>
            </a:r>
            <a:endParaRPr lang="fr-FR" sz="1800" b="1" dirty="0">
              <a:latin typeface="Source Code Pro" panose="020B0509030403020204" pitchFamily="49" charset="0"/>
            </a:endParaRPr>
          </a:p>
        </p:txBody>
      </p:sp>
      <p:pic>
        <p:nvPicPr>
          <p:cNvPr id="8" name="Image 7">
            <a:hlinkClick r:id="rId5" action="ppaction://hlinksldjump"/>
            <a:extLst>
              <a:ext uri="{FF2B5EF4-FFF2-40B4-BE49-F238E27FC236}">
                <a16:creationId xmlns:a16="http://schemas.microsoft.com/office/drawing/2014/main" id="{E0B5E7FB-7C48-44ED-91C9-D08C5F0D85B3}"/>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72845310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ACEC51-568C-4160-8B43-35F796075E86}"/>
              </a:ext>
            </a:extLst>
          </p:cNvPr>
          <p:cNvSpPr>
            <a:spLocks noGrp="1"/>
          </p:cNvSpPr>
          <p:nvPr>
            <p:ph type="title"/>
          </p:nvPr>
        </p:nvSpPr>
        <p:spPr/>
        <p:txBody>
          <a:bodyPr/>
          <a:lstStyle/>
          <a:p>
            <a:r>
              <a:rPr lang="fr-FR" dirty="0" err="1"/>
              <a:t>MicroPython</a:t>
            </a:r>
            <a:r>
              <a:rPr lang="fr-FR" dirty="0"/>
              <a:t> on ESP32</a:t>
            </a:r>
          </a:p>
        </p:txBody>
      </p:sp>
      <p:sp>
        <p:nvSpPr>
          <p:cNvPr id="3" name="Espace réservé du numéro de diapositive 2">
            <a:extLst>
              <a:ext uri="{FF2B5EF4-FFF2-40B4-BE49-F238E27FC236}">
                <a16:creationId xmlns:a16="http://schemas.microsoft.com/office/drawing/2014/main" id="{22618D90-B26D-4FAC-B138-C1A1A176BD94}"/>
              </a:ext>
            </a:extLst>
          </p:cNvPr>
          <p:cNvSpPr>
            <a:spLocks noGrp="1"/>
          </p:cNvSpPr>
          <p:nvPr>
            <p:ph type="sldNum" sz="quarter" idx="12"/>
          </p:nvPr>
        </p:nvSpPr>
        <p:spPr/>
        <p:txBody>
          <a:bodyPr/>
          <a:lstStyle/>
          <a:p>
            <a:pPr>
              <a:defRPr/>
            </a:pPr>
            <a:fld id="{E652A8FB-8C76-45BB-8D82-93F8E151003C}" type="slidenum">
              <a:rPr lang="fr-FR" smtClean="0"/>
              <a:pPr>
                <a:defRPr/>
              </a:pPr>
              <a:t>353</a:t>
            </a:fld>
            <a:endParaRPr lang="fr-FR"/>
          </a:p>
        </p:txBody>
      </p:sp>
      <p:sp>
        <p:nvSpPr>
          <p:cNvPr id="4" name="Rectangle 1">
            <a:extLst>
              <a:ext uri="{FF2B5EF4-FFF2-40B4-BE49-F238E27FC236}">
                <a16:creationId xmlns:a16="http://schemas.microsoft.com/office/drawing/2014/main" id="{0447E671-235B-4277-B07C-7E96AD34E977}"/>
              </a:ext>
            </a:extLst>
          </p:cNvPr>
          <p:cNvSpPr>
            <a:spLocks noChangeArrowheads="1"/>
          </p:cNvSpPr>
          <p:nvPr/>
        </p:nvSpPr>
        <p:spPr bwMode="auto">
          <a:xfrm>
            <a:off x="0" y="510927"/>
            <a:ext cx="918876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err="1">
                <a:ln>
                  <a:noFill/>
                </a:ln>
                <a:solidFill>
                  <a:schemeClr val="tx1"/>
                </a:solidFill>
                <a:effectLst/>
                <a:latin typeface="Source Code Pro" panose="020B0509030403020204" pitchFamily="49" charset="0"/>
              </a:rPr>
              <a:t>MicroPython</a:t>
            </a:r>
            <a:r>
              <a:rPr kumimoji="0" lang="fr-FR" altLang="fr-FR" sz="1800" b="1" i="0" u="none" strike="noStrike" cap="none" normalizeH="0" baseline="0" dirty="0">
                <a:ln>
                  <a:noFill/>
                </a:ln>
                <a:solidFill>
                  <a:schemeClr val="tx1"/>
                </a:solidFill>
                <a:effectLst/>
                <a:latin typeface="Source Code Pro" panose="020B0509030403020204" pitchFamily="49" charset="0"/>
              </a:rPr>
              <a:t> – </a:t>
            </a:r>
            <a:r>
              <a:rPr kumimoji="0" lang="fr-FR" altLang="fr-FR" sz="1800" b="1" i="0" u="none" strike="noStrike" cap="none" normalizeH="0" baseline="0" dirty="0" err="1">
                <a:ln>
                  <a:noFill/>
                </a:ln>
                <a:solidFill>
                  <a:schemeClr val="tx1"/>
                </a:solidFill>
                <a:effectLst/>
                <a:latin typeface="Source Code Pro" panose="020B0509030403020204" pitchFamily="49" charset="0"/>
              </a:rPr>
              <a:t>Boards</a:t>
            </a:r>
            <a:r>
              <a:rPr kumimoji="0" lang="fr-FR" altLang="fr-FR" sz="1800" b="1" i="0" u="none" strike="noStrike" cap="none" normalizeH="0" baseline="0" dirty="0">
                <a:ln>
                  <a:noFill/>
                </a:ln>
                <a:solidFill>
                  <a:schemeClr val="tx1"/>
                </a:solidFill>
                <a:effectLst/>
                <a:latin typeface="Source Code Pro" panose="020B0509030403020204" pitchFamily="49" charset="0"/>
              </a:rPr>
              <a:t> support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MicroPython</a:t>
            </a:r>
            <a:r>
              <a:rPr kumimoji="0" lang="fr-FR" altLang="fr-FR" sz="1800" b="0" i="0" u="none" strike="noStrike" cap="none" normalizeH="0" baseline="0" dirty="0">
                <a:ln>
                  <a:noFill/>
                </a:ln>
                <a:solidFill>
                  <a:schemeClr val="tx1"/>
                </a:solidFill>
                <a:effectLst/>
                <a:latin typeface="Source Code Pro" panose="020B0509030403020204" pitchFamily="49" charset="0"/>
              </a:rPr>
              <a:t> runs on </a:t>
            </a:r>
            <a:r>
              <a:rPr kumimoji="0" lang="fr-FR" altLang="fr-FR" sz="1800" b="0" i="0" u="none" strike="noStrike" cap="none" normalizeH="0" baseline="0" dirty="0" err="1">
                <a:ln>
                  <a:noFill/>
                </a:ln>
                <a:solidFill>
                  <a:schemeClr val="tx1"/>
                </a:solidFill>
                <a:effectLst/>
                <a:latin typeface="Source Code Pro" panose="020B0509030403020204" pitchFamily="49" charset="0"/>
              </a:rPr>
              <a:t>many</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different</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devices</a:t>
            </a:r>
            <a:r>
              <a:rPr kumimoji="0" lang="fr-FR" altLang="fr-FR" sz="1800" b="0" i="0" u="none" strike="noStrike" cap="none" normalizeH="0" baseline="0" dirty="0">
                <a:ln>
                  <a:noFill/>
                </a:ln>
                <a:solidFill>
                  <a:schemeClr val="tx1"/>
                </a:solidFill>
                <a:effectLst/>
                <a:latin typeface="Source Code Pro" panose="020B0509030403020204" pitchFamily="49" charset="0"/>
              </a:rPr>
              <a:t> and </a:t>
            </a:r>
            <a:r>
              <a:rPr kumimoji="0" lang="fr-FR" altLang="fr-FR" sz="1800" b="0" i="0" u="none" strike="noStrike" cap="none" normalizeH="0" baseline="0" dirty="0" err="1">
                <a:ln>
                  <a:noFill/>
                </a:ln>
                <a:solidFill>
                  <a:schemeClr val="tx1"/>
                </a:solidFill>
                <a:effectLst/>
                <a:latin typeface="Source Code Pro" panose="020B0509030403020204" pitchFamily="49" charset="0"/>
              </a:rPr>
              <a:t>boards</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such</a:t>
            </a:r>
            <a:r>
              <a:rPr kumimoji="0" lang="fr-FR" altLang="fr-FR" sz="1800" b="0" i="0" u="none" strike="noStrike" cap="none" normalizeH="0" baseline="0" dirty="0">
                <a:ln>
                  <a:noFill/>
                </a:ln>
                <a:solidFill>
                  <a:schemeClr val="tx1"/>
                </a:solidFill>
                <a:effectLst/>
                <a:latin typeface="Source Code Pro" panose="020B0509030403020204" pitchFamily="49" charset="0"/>
              </a:rPr>
              <a:t> as: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rgbClr val="00B0F0"/>
                </a:solidFill>
                <a:effectLst/>
                <a:latin typeface="Source Code Pro" panose="020B0509030403020204" pitchFamily="49" charset="0"/>
                <a:hlinkClick r:id="rId2">
                  <a:extLst>
                    <a:ext uri="{A12FA001-AC4F-418D-AE19-62706E023703}">
                      <ahyp:hlinkClr xmlns:ahyp="http://schemas.microsoft.com/office/drawing/2018/hyperlinkcolor" val="tx"/>
                    </a:ext>
                  </a:extLst>
                </a:hlinkClick>
              </a:rPr>
              <a:t>ESP32</a:t>
            </a:r>
            <a:r>
              <a:rPr kumimoji="0" lang="fr-FR" altLang="fr-FR" sz="1800" b="1" i="0" u="none" strike="noStrike" cap="none" normalizeH="0" baseline="0" dirty="0">
                <a:ln>
                  <a:noFill/>
                </a:ln>
                <a:solidFill>
                  <a:srgbClr val="00B0F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rgbClr val="00B0F0"/>
                </a:solidFill>
                <a:effectLst/>
                <a:latin typeface="Source Code Pro" panose="020B0509030403020204" pitchFamily="49" charset="0"/>
                <a:hlinkClick r:id="rId3">
                  <a:extLst>
                    <a:ext uri="{A12FA001-AC4F-418D-AE19-62706E023703}">
                      <ahyp:hlinkClr xmlns:ahyp="http://schemas.microsoft.com/office/drawing/2018/hyperlinkcolor" val="tx"/>
                    </a:ext>
                  </a:extLst>
                </a:hlinkClick>
              </a:rPr>
              <a:t>ESP8266</a:t>
            </a:r>
            <a:r>
              <a:rPr kumimoji="0" lang="fr-FR" altLang="fr-FR" sz="1800" b="1" i="0" u="none" strike="noStrike" cap="none" normalizeH="0" baseline="0" dirty="0">
                <a:ln>
                  <a:noFill/>
                </a:ln>
                <a:solidFill>
                  <a:srgbClr val="00B0F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PyBoard</a:t>
            </a: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Micro:Bit</a:t>
            </a: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err="1">
                <a:ln>
                  <a:noFill/>
                </a:ln>
                <a:solidFill>
                  <a:srgbClr val="00B0F0"/>
                </a:solidFill>
                <a:effectLst/>
                <a:latin typeface="Source Code Pro" panose="020B0509030403020204" pitchFamily="49" charset="0"/>
              </a:rPr>
              <a:t>Teensy</a:t>
            </a:r>
            <a:r>
              <a:rPr kumimoji="0" lang="fr-FR" altLang="fr-FR" sz="1800" b="1" i="0" u="none" strike="noStrike" cap="none" normalizeH="0" baseline="0" dirty="0">
                <a:ln>
                  <a:noFill/>
                </a:ln>
                <a:solidFill>
                  <a:srgbClr val="00B0F0"/>
                </a:solidFill>
                <a:effectLst/>
                <a:latin typeface="Source Code Pro" panose="020B0509030403020204" pitchFamily="49" charset="0"/>
              </a:rPr>
              <a:t> 3.X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WiPy</a:t>
            </a:r>
            <a:r>
              <a:rPr kumimoji="0" lang="fr-FR" altLang="fr-FR" sz="1800" b="0" i="0" u="none" strike="noStrike" cap="none" normalizeH="0" baseline="0" dirty="0">
                <a:ln>
                  <a:noFill/>
                </a:ln>
                <a:solidFill>
                  <a:schemeClr val="tx1"/>
                </a:solidFill>
                <a:effectLst/>
                <a:latin typeface="Source Code Pro" panose="020B0509030403020204" pitchFamily="49" charset="0"/>
              </a:rPr>
              <a:t> – </a:t>
            </a:r>
            <a:r>
              <a:rPr kumimoji="0" lang="fr-FR" altLang="fr-FR" sz="1800" b="0" i="0" u="none" strike="noStrike" cap="none" normalizeH="0" baseline="0" dirty="0" err="1">
                <a:ln>
                  <a:noFill/>
                </a:ln>
                <a:solidFill>
                  <a:schemeClr val="tx1"/>
                </a:solidFill>
                <a:effectLst/>
                <a:latin typeface="Source Code Pro" panose="020B0509030403020204" pitchFamily="49" charset="0"/>
              </a:rPr>
              <a:t>Pycom</a:t>
            </a: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Adafruit</a:t>
            </a:r>
            <a:r>
              <a:rPr kumimoji="0" lang="fr-FR" altLang="fr-FR" sz="1800" b="0" i="0" u="none" strike="noStrike" cap="none" normalizeH="0" baseline="0" dirty="0">
                <a:ln>
                  <a:noFill/>
                </a:ln>
                <a:solidFill>
                  <a:schemeClr val="tx1"/>
                </a:solidFill>
                <a:effectLst/>
                <a:latin typeface="Source Code Pro" panose="020B0509030403020204" pitchFamily="49" charset="0"/>
              </a:rPr>
              <a:t> Circuit </a:t>
            </a:r>
            <a:r>
              <a:rPr kumimoji="0" lang="fr-FR" altLang="fr-FR" sz="1800" b="0" i="0" u="none" strike="noStrike" cap="none" normalizeH="0" baseline="0" dirty="0" err="1">
                <a:ln>
                  <a:noFill/>
                </a:ln>
                <a:solidFill>
                  <a:schemeClr val="tx1"/>
                </a:solidFill>
                <a:effectLst/>
                <a:latin typeface="Source Code Pro" panose="020B0509030403020204" pitchFamily="49" charset="0"/>
              </a:rPr>
              <a:t>Playground</a:t>
            </a:r>
            <a:r>
              <a:rPr kumimoji="0" lang="fr-FR" altLang="fr-FR" sz="1800" b="0" i="0" u="none" strike="noStrike" cap="none" normalizeH="0" baseline="0" dirty="0">
                <a:ln>
                  <a:noFill/>
                </a:ln>
                <a:solidFill>
                  <a:schemeClr val="tx1"/>
                </a:solidFill>
                <a:effectLst/>
                <a:latin typeface="Source Code Pro" panose="020B0509030403020204" pitchFamily="49" charset="0"/>
              </a:rPr>
              <a:t> Express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Other</a:t>
            </a:r>
            <a:r>
              <a:rPr kumimoji="0" lang="fr-FR" altLang="fr-FR" sz="1800" b="0" i="0" u="none" strike="noStrike" cap="none" normalizeH="0" baseline="0" dirty="0">
                <a:ln>
                  <a:noFill/>
                </a:ln>
                <a:solidFill>
                  <a:schemeClr val="tx1"/>
                </a:solidFill>
                <a:effectLst/>
                <a:latin typeface="Source Code Pro" panose="020B0509030403020204" pitchFamily="49" charset="0"/>
              </a:rPr>
              <a:t> ESP32/ESP8266 </a:t>
            </a:r>
            <a:r>
              <a:rPr kumimoji="0" lang="fr-FR" altLang="fr-FR" sz="1800" b="0" i="0" u="none" strike="noStrike" cap="none" normalizeH="0" baseline="0" dirty="0" err="1">
                <a:ln>
                  <a:noFill/>
                </a:ln>
                <a:solidFill>
                  <a:schemeClr val="tx1"/>
                </a:solidFill>
                <a:effectLst/>
                <a:latin typeface="Source Code Pro" panose="020B0509030403020204" pitchFamily="49" charset="0"/>
              </a:rPr>
              <a:t>based</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boards</a:t>
            </a: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Source Code Pro" panose="020B0509030403020204" pitchFamily="49" charset="0"/>
            </a:endParaRPr>
          </a:p>
        </p:txBody>
      </p:sp>
      <p:pic>
        <p:nvPicPr>
          <p:cNvPr id="5" name="Picture 2">
            <a:extLst>
              <a:ext uri="{FF2B5EF4-FFF2-40B4-BE49-F238E27FC236}">
                <a16:creationId xmlns:a16="http://schemas.microsoft.com/office/drawing/2014/main" id="{97F7EE7D-0619-4BB1-AD34-CBE7718BC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123312"/>
            <a:ext cx="7190514" cy="33123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AD5585-CAE6-4493-BEFB-9732237BF30D}"/>
              </a:ext>
            </a:extLst>
          </p:cNvPr>
          <p:cNvSpPr/>
          <p:nvPr/>
        </p:nvSpPr>
        <p:spPr>
          <a:xfrm>
            <a:off x="35496" y="5397023"/>
            <a:ext cx="9046782" cy="1200329"/>
          </a:xfrm>
          <a:prstGeom prst="rect">
            <a:avLst/>
          </a:prstGeom>
        </p:spPr>
        <p:txBody>
          <a:bodyPr wrap="square">
            <a:spAutoFit/>
          </a:bodyPr>
          <a:lstStyle/>
          <a:p>
            <a:pPr algn="just"/>
            <a:r>
              <a:rPr lang="en-US" sz="1200" dirty="0">
                <a:latin typeface="Source Code Pro" panose="020B0509030403020204" pitchFamily="49" charset="0"/>
              </a:rPr>
              <a:t>REM: ESP32 is the successor of the ESP8266, and at the moment, not all features are available in </a:t>
            </a:r>
            <a:r>
              <a:rPr lang="en-US" sz="1200" dirty="0" err="1">
                <a:latin typeface="Source Code Pro" panose="020B0509030403020204" pitchFamily="49" charset="0"/>
              </a:rPr>
              <a:t>MicroPython</a:t>
            </a:r>
            <a:r>
              <a:rPr lang="en-US" sz="1200" dirty="0">
                <a:latin typeface="Source Code Pro" panose="020B0509030403020204" pitchFamily="49" charset="0"/>
              </a:rPr>
              <a:t> to take the most out of the ESP32 – it’s still an ongoing project. </a:t>
            </a:r>
          </a:p>
          <a:p>
            <a:pPr algn="just"/>
            <a:r>
              <a:rPr lang="en-US" sz="1200" b="1" i="1" dirty="0">
                <a:latin typeface="Source Code Pro" panose="020B0509030403020204" pitchFamily="49" charset="0"/>
              </a:rPr>
              <a:t>However, it’s very usable and you can make a lot of projects with it.</a:t>
            </a:r>
          </a:p>
          <a:p>
            <a:pPr algn="just"/>
            <a:r>
              <a:rPr lang="en-US" sz="1200" b="1" dirty="0">
                <a:latin typeface="Source Code Pro" panose="020B0509030403020204" pitchFamily="49" charset="0"/>
              </a:rPr>
              <a:t>ESP32 and ESP8266 boards are similar, </a:t>
            </a:r>
            <a:r>
              <a:rPr lang="en-US" sz="1200" dirty="0">
                <a:latin typeface="Source Code Pro" panose="020B0509030403020204" pitchFamily="49" charset="0"/>
              </a:rPr>
              <a:t>and you won’t feel almost any difference programming them using </a:t>
            </a:r>
            <a:r>
              <a:rPr lang="en-US" sz="1200" dirty="0" err="1">
                <a:latin typeface="Source Code Pro" panose="020B0509030403020204" pitchFamily="49" charset="0"/>
              </a:rPr>
              <a:t>MicroPython</a:t>
            </a:r>
            <a:r>
              <a:rPr lang="en-US" sz="1200" dirty="0">
                <a:latin typeface="Source Code Pro" panose="020B0509030403020204" pitchFamily="49" charset="0"/>
              </a:rPr>
              <a:t>. </a:t>
            </a:r>
            <a:r>
              <a:rPr lang="en-US" sz="1200" b="1" dirty="0">
                <a:latin typeface="Source Code Pro" panose="020B0509030403020204" pitchFamily="49" charset="0"/>
              </a:rPr>
              <a:t>This means that anything you write for the ESP8266 should also run with no changes or minimal changes on the ESP32 </a:t>
            </a:r>
            <a:r>
              <a:rPr lang="en-US" sz="1200" b="1" dirty="0">
                <a:solidFill>
                  <a:srgbClr val="00B050"/>
                </a:solidFill>
                <a:latin typeface="Source Code Pro" panose="020B0509030403020204" pitchFamily="49" charset="0"/>
              </a:rPr>
              <a:t>(mainly changing the pin assignment).</a:t>
            </a:r>
          </a:p>
        </p:txBody>
      </p:sp>
      <p:pic>
        <p:nvPicPr>
          <p:cNvPr id="7" name="Image 6">
            <a:hlinkClick r:id="rId5" action="ppaction://hlinksldjump"/>
            <a:extLst>
              <a:ext uri="{FF2B5EF4-FFF2-40B4-BE49-F238E27FC236}">
                <a16:creationId xmlns:a16="http://schemas.microsoft.com/office/drawing/2014/main" id="{D92560AD-DC98-4B79-9043-20514C79198A}"/>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12393934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5255DD-5C06-48FC-933A-86466A6AD6C7}"/>
              </a:ext>
            </a:extLst>
          </p:cNvPr>
          <p:cNvSpPr>
            <a:spLocks noGrp="1"/>
          </p:cNvSpPr>
          <p:nvPr>
            <p:ph type="title"/>
          </p:nvPr>
        </p:nvSpPr>
        <p:spPr/>
        <p:txBody>
          <a:bodyPr/>
          <a:lstStyle/>
          <a:p>
            <a:r>
              <a:rPr lang="fr-FR" dirty="0">
                <a:latin typeface="Source Code Pro" panose="020B0509030403020204" pitchFamily="49" charset="0"/>
              </a:rPr>
              <a:t>ESP32 - </a:t>
            </a:r>
            <a:r>
              <a:rPr lang="fr-FR" dirty="0" err="1">
                <a:latin typeface="Source Code Pro" panose="020B0509030403020204" pitchFamily="49" charset="0"/>
              </a:rPr>
              <a:t>Pinouts</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749CA1B4-A123-4C4D-AF99-F1716E06BA22}"/>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354</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3626CB2A-B449-4ACC-A5DC-1E673C20774E}"/>
              </a:ext>
            </a:extLst>
          </p:cNvPr>
          <p:cNvSpPr/>
          <p:nvPr/>
        </p:nvSpPr>
        <p:spPr>
          <a:xfrm>
            <a:off x="-49900" y="490538"/>
            <a:ext cx="9145016" cy="307777"/>
          </a:xfrm>
          <a:prstGeom prst="rect">
            <a:avLst/>
          </a:prstGeom>
        </p:spPr>
        <p:txBody>
          <a:bodyPr wrap="square">
            <a:spAutoFit/>
          </a:bodyPr>
          <a:lstStyle/>
          <a:p>
            <a:r>
              <a:rPr lang="fr-FR" dirty="0">
                <a:latin typeface="Source Code Pro" panose="020B0509030403020204" pitchFamily="49" charset="0"/>
              </a:rPr>
              <a:t>https://randomnerdtutorials.com/esp32-pinout-reference-gpios/</a:t>
            </a:r>
          </a:p>
        </p:txBody>
      </p:sp>
      <p:pic>
        <p:nvPicPr>
          <p:cNvPr id="6" name="Image 5">
            <a:extLst>
              <a:ext uri="{FF2B5EF4-FFF2-40B4-BE49-F238E27FC236}">
                <a16:creationId xmlns:a16="http://schemas.microsoft.com/office/drawing/2014/main" id="{67EC5A56-7B4F-487C-8D73-289174B2A98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5970" y="798315"/>
            <a:ext cx="8959146" cy="4575816"/>
          </a:xfrm>
          <a:prstGeom prst="rect">
            <a:avLst/>
          </a:prstGeom>
        </p:spPr>
      </p:pic>
      <p:sp>
        <p:nvSpPr>
          <p:cNvPr id="7" name="Rectangle 6">
            <a:extLst>
              <a:ext uri="{FF2B5EF4-FFF2-40B4-BE49-F238E27FC236}">
                <a16:creationId xmlns:a16="http://schemas.microsoft.com/office/drawing/2014/main" id="{67903BE8-F938-4E3E-8E06-E4F6ED00476E}"/>
              </a:ext>
            </a:extLst>
          </p:cNvPr>
          <p:cNvSpPr/>
          <p:nvPr/>
        </p:nvSpPr>
        <p:spPr>
          <a:xfrm>
            <a:off x="-65810" y="5585210"/>
            <a:ext cx="9245600" cy="954107"/>
          </a:xfrm>
          <a:prstGeom prst="rect">
            <a:avLst/>
          </a:prstGeom>
        </p:spPr>
        <p:txBody>
          <a:bodyPr wrap="square">
            <a:spAutoFit/>
          </a:bodyPr>
          <a:lstStyle/>
          <a:p>
            <a:r>
              <a:rPr lang="en-US" b="1" dirty="0">
                <a:latin typeface="Source Code Pro" panose="020B0509030403020204" pitchFamily="49" charset="0"/>
              </a:rPr>
              <a:t>Note: </a:t>
            </a:r>
            <a:r>
              <a:rPr lang="en-US" dirty="0">
                <a:latin typeface="Source Code Pro" panose="020B0509030403020204" pitchFamily="49" charset="0"/>
              </a:rPr>
              <a:t>not all GPIOs are accessible in all development boards, but each specific GPIO works in the same way regardless of the development board you’re using. </a:t>
            </a:r>
          </a:p>
          <a:p>
            <a:r>
              <a:rPr lang="en-US" b="1" i="1" dirty="0">
                <a:solidFill>
                  <a:srgbClr val="00B050"/>
                </a:solidFill>
                <a:latin typeface="Source Code Pro" panose="020B0509030403020204" pitchFamily="49" charset="0"/>
              </a:rPr>
              <a:t>If you’re just getting started with the ESP32, we recommend reading our guide: </a:t>
            </a:r>
            <a:r>
              <a:rPr lang="en-US" b="1" i="1" dirty="0">
                <a:solidFill>
                  <a:srgbClr val="00B050"/>
                </a:solidFill>
                <a:latin typeface="Source Code Pro" panose="020B0509030403020204" pitchFamily="49" charset="0"/>
                <a:hlinkClick r:id="rId3">
                  <a:extLst>
                    <a:ext uri="{A12FA001-AC4F-418D-AE19-62706E023703}">
                      <ahyp:hlinkClr xmlns:ahyp="http://schemas.microsoft.com/office/drawing/2018/hyperlinkcolor" val="tx"/>
                    </a:ext>
                  </a:extLst>
                </a:hlinkClick>
              </a:rPr>
              <a:t>Getting Started with the ESP32 Development Board</a:t>
            </a:r>
            <a:r>
              <a:rPr lang="en-US" b="1" i="1" dirty="0">
                <a:solidFill>
                  <a:srgbClr val="00B050"/>
                </a:solidFill>
                <a:latin typeface="Source Code Pro" panose="020B0509030403020204" pitchFamily="49" charset="0"/>
              </a:rPr>
              <a:t>.</a:t>
            </a:r>
            <a:endParaRPr lang="fr-FR" b="1" i="1" dirty="0">
              <a:solidFill>
                <a:srgbClr val="00B050"/>
              </a:solidFill>
              <a:latin typeface="Source Code Pro" panose="020B0509030403020204" pitchFamily="49" charset="0"/>
            </a:endParaRPr>
          </a:p>
        </p:txBody>
      </p:sp>
      <p:pic>
        <p:nvPicPr>
          <p:cNvPr id="8" name="Image 7">
            <a:hlinkClick r:id="rId4" action="ppaction://hlinksldjump"/>
            <a:extLst>
              <a:ext uri="{FF2B5EF4-FFF2-40B4-BE49-F238E27FC236}">
                <a16:creationId xmlns:a16="http://schemas.microsoft.com/office/drawing/2014/main" id="{23559C7F-6547-4579-83F5-C6C7552AF0F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pic>
        <p:nvPicPr>
          <p:cNvPr id="9" name="Image 8">
            <a:hlinkClick r:id="rId7" action="ppaction://hlinksldjump"/>
            <a:extLst>
              <a:ext uri="{FF2B5EF4-FFF2-40B4-BE49-F238E27FC236}">
                <a16:creationId xmlns:a16="http://schemas.microsoft.com/office/drawing/2014/main" id="{570943A2-7E6F-4F05-B7E5-92DF44FC047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40275" y="534666"/>
            <a:ext cx="478730" cy="477982"/>
          </a:xfrm>
          <a:prstGeom prst="rect">
            <a:avLst/>
          </a:prstGeom>
        </p:spPr>
      </p:pic>
    </p:spTree>
    <p:extLst>
      <p:ext uri="{BB962C8B-B14F-4D97-AF65-F5344CB8AC3E}">
        <p14:creationId xmlns:p14="http://schemas.microsoft.com/office/powerpoint/2010/main" val="28888436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224C23-0F84-4E98-A810-2413B60A22A7}"/>
              </a:ext>
            </a:extLst>
          </p:cNvPr>
          <p:cNvSpPr>
            <a:spLocks noGrp="1"/>
          </p:cNvSpPr>
          <p:nvPr>
            <p:ph type="title"/>
          </p:nvPr>
        </p:nvSpPr>
        <p:spPr/>
        <p:txBody>
          <a:bodyPr/>
          <a:lstStyle/>
          <a:p>
            <a:r>
              <a:rPr lang="fr-FR" dirty="0"/>
              <a:t>ESP32 DEV KIT V1 - </a:t>
            </a:r>
            <a:r>
              <a:rPr lang="fr-FR" dirty="0" err="1"/>
              <a:t>Pinouts</a:t>
            </a:r>
            <a:endParaRPr lang="fr-FR" dirty="0"/>
          </a:p>
        </p:txBody>
      </p:sp>
      <p:sp>
        <p:nvSpPr>
          <p:cNvPr id="3" name="Espace réservé du numéro de diapositive 2">
            <a:extLst>
              <a:ext uri="{FF2B5EF4-FFF2-40B4-BE49-F238E27FC236}">
                <a16:creationId xmlns:a16="http://schemas.microsoft.com/office/drawing/2014/main" id="{7F3AA050-C873-4510-8D6F-FD44CC449418}"/>
              </a:ext>
            </a:extLst>
          </p:cNvPr>
          <p:cNvSpPr>
            <a:spLocks noGrp="1"/>
          </p:cNvSpPr>
          <p:nvPr>
            <p:ph type="sldNum" sz="quarter" idx="12"/>
          </p:nvPr>
        </p:nvSpPr>
        <p:spPr/>
        <p:txBody>
          <a:bodyPr/>
          <a:lstStyle/>
          <a:p>
            <a:pPr>
              <a:defRPr/>
            </a:pPr>
            <a:fld id="{E652A8FB-8C76-45BB-8D82-93F8E151003C}" type="slidenum">
              <a:rPr lang="fr-FR" smtClean="0"/>
              <a:pPr>
                <a:defRPr/>
              </a:pPr>
              <a:t>355</a:t>
            </a:fld>
            <a:endParaRPr lang="fr-FR"/>
          </a:p>
        </p:txBody>
      </p:sp>
      <p:pic>
        <p:nvPicPr>
          <p:cNvPr id="5" name="Image 4">
            <a:extLst>
              <a:ext uri="{FF2B5EF4-FFF2-40B4-BE49-F238E27FC236}">
                <a16:creationId xmlns:a16="http://schemas.microsoft.com/office/drawing/2014/main" id="{DD2F6B6A-5F58-4086-B967-BDBB729E2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6731"/>
            <a:ext cx="6000750" cy="4304538"/>
          </a:xfrm>
          <a:prstGeom prst="rect">
            <a:avLst/>
          </a:prstGeom>
        </p:spPr>
      </p:pic>
      <p:pic>
        <p:nvPicPr>
          <p:cNvPr id="6" name="Image 5">
            <a:extLst>
              <a:ext uri="{FF2B5EF4-FFF2-40B4-BE49-F238E27FC236}">
                <a16:creationId xmlns:a16="http://schemas.microsoft.com/office/drawing/2014/main" id="{09DB01D2-0D1B-4DE7-A2F3-C43C8ADF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1050131"/>
            <a:ext cx="2864816" cy="4757738"/>
          </a:xfrm>
          <a:prstGeom prst="rect">
            <a:avLst/>
          </a:prstGeom>
        </p:spPr>
      </p:pic>
      <p:pic>
        <p:nvPicPr>
          <p:cNvPr id="7" name="Image 6">
            <a:hlinkClick r:id="rId4" action="ppaction://hlinksldjump"/>
            <a:extLst>
              <a:ext uri="{FF2B5EF4-FFF2-40B4-BE49-F238E27FC236}">
                <a16:creationId xmlns:a16="http://schemas.microsoft.com/office/drawing/2014/main" id="{42107AE6-4938-4E5E-A474-9882B3769500}"/>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8517934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1769662"/>
            <a:ext cx="7772400" cy="1470025"/>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FLASHING MICROPYTHON</a:t>
            </a:r>
            <a:br>
              <a:rPr lang="fr-FR" sz="3600" dirty="0">
                <a:solidFill>
                  <a:srgbClr val="0070C0"/>
                </a:solidFill>
              </a:rPr>
            </a:br>
            <a:r>
              <a:rPr lang="fr-FR" sz="3600" dirty="0">
                <a:solidFill>
                  <a:srgbClr val="0070C0"/>
                </a:solidFill>
              </a:rPr>
              <a:t>TO ESP32 and ESP8266</a:t>
            </a: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a:xfrm>
            <a:off x="7010400" y="6531628"/>
            <a:ext cx="2133600" cy="365125"/>
          </a:xfrm>
        </p:spPr>
        <p:txBody>
          <a:bodyPr/>
          <a:lstStyle/>
          <a:p>
            <a:pPr>
              <a:defRPr/>
            </a:pPr>
            <a:fld id="{E652A8FB-8C76-45BB-8D82-93F8E151003C}" type="slidenum">
              <a:rPr lang="fr-FR" smtClean="0"/>
              <a:pPr>
                <a:defRPr/>
              </a:pPr>
              <a:t>356</a:t>
            </a:fld>
            <a:endParaRPr lang="fr-FR" dirty="0"/>
          </a:p>
        </p:txBody>
      </p:sp>
      <p:pic>
        <p:nvPicPr>
          <p:cNvPr id="6" name="Image 5">
            <a:extLst>
              <a:ext uri="{FF2B5EF4-FFF2-40B4-BE49-F238E27FC236}">
                <a16:creationId xmlns:a16="http://schemas.microsoft.com/office/drawing/2014/main" id="{FB1C88AF-67DA-4551-8329-B2EA62974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355" y="3591701"/>
            <a:ext cx="4925290" cy="2770476"/>
          </a:xfrm>
          <a:prstGeom prst="rect">
            <a:avLst/>
          </a:prstGeom>
        </p:spPr>
      </p:pic>
      <p:pic>
        <p:nvPicPr>
          <p:cNvPr id="5" name="Image 4">
            <a:hlinkClick r:id="rId3" action="ppaction://hlinksldjump"/>
            <a:extLst>
              <a:ext uri="{FF2B5EF4-FFF2-40B4-BE49-F238E27FC236}">
                <a16:creationId xmlns:a16="http://schemas.microsoft.com/office/drawing/2014/main" id="{7C026B29-8EF3-4442-9D82-6874F477005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94166847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BEBBB6-B824-4976-BB9E-11552A70550A}"/>
              </a:ext>
            </a:extLst>
          </p:cNvPr>
          <p:cNvSpPr>
            <a:spLocks noGrp="1"/>
          </p:cNvSpPr>
          <p:nvPr>
            <p:ph type="title"/>
          </p:nvPr>
        </p:nvSpPr>
        <p:spPr>
          <a:xfrm>
            <a:off x="628650" y="41213"/>
            <a:ext cx="7886700" cy="399579"/>
          </a:xfrm>
        </p:spPr>
        <p:txBody>
          <a:bodyPr/>
          <a:lstStyle/>
          <a:p>
            <a:r>
              <a:rPr lang="fr-FR" dirty="0" err="1"/>
              <a:t>MicroPython</a:t>
            </a:r>
            <a:r>
              <a:rPr lang="fr-FR" dirty="0"/>
              <a:t> on ESP32</a:t>
            </a:r>
          </a:p>
        </p:txBody>
      </p:sp>
      <p:sp>
        <p:nvSpPr>
          <p:cNvPr id="3" name="Espace réservé du numéro de diapositive 2">
            <a:extLst>
              <a:ext uri="{FF2B5EF4-FFF2-40B4-BE49-F238E27FC236}">
                <a16:creationId xmlns:a16="http://schemas.microsoft.com/office/drawing/2014/main" id="{40E8368D-737C-4672-B7FE-F48934752B9C}"/>
              </a:ext>
            </a:extLst>
          </p:cNvPr>
          <p:cNvSpPr>
            <a:spLocks noGrp="1"/>
          </p:cNvSpPr>
          <p:nvPr>
            <p:ph type="sldNum" sz="quarter" idx="12"/>
          </p:nvPr>
        </p:nvSpPr>
        <p:spPr/>
        <p:txBody>
          <a:bodyPr/>
          <a:lstStyle/>
          <a:p>
            <a:pPr>
              <a:defRPr/>
            </a:pPr>
            <a:fld id="{E652A8FB-8C76-45BB-8D82-93F8E151003C}" type="slidenum">
              <a:rPr lang="fr-FR" smtClean="0"/>
              <a:pPr>
                <a:defRPr/>
              </a:pPr>
              <a:t>357</a:t>
            </a:fld>
            <a:endParaRPr lang="fr-FR"/>
          </a:p>
        </p:txBody>
      </p:sp>
      <p:sp>
        <p:nvSpPr>
          <p:cNvPr id="4" name="Rectangle 3">
            <a:extLst>
              <a:ext uri="{FF2B5EF4-FFF2-40B4-BE49-F238E27FC236}">
                <a16:creationId xmlns:a16="http://schemas.microsoft.com/office/drawing/2014/main" id="{F16E8D4A-9572-4B80-924D-9112112FF4E6}"/>
              </a:ext>
            </a:extLst>
          </p:cNvPr>
          <p:cNvSpPr/>
          <p:nvPr/>
        </p:nvSpPr>
        <p:spPr>
          <a:xfrm>
            <a:off x="6333" y="490538"/>
            <a:ext cx="8680467" cy="1384995"/>
          </a:xfrm>
          <a:prstGeom prst="rect">
            <a:avLst/>
          </a:prstGeom>
        </p:spPr>
        <p:txBody>
          <a:bodyPr wrap="square">
            <a:spAutoFit/>
          </a:bodyPr>
          <a:lstStyle/>
          <a:p>
            <a:pPr algn="just"/>
            <a:r>
              <a:rPr lang="en-US" b="1" dirty="0">
                <a:latin typeface="Source Code Pro" panose="020B0509030403020204" pitchFamily="49" charset="0"/>
              </a:rPr>
              <a:t>[ESP32] Downloading and Flashing the </a:t>
            </a:r>
            <a:r>
              <a:rPr lang="en-US" b="1" dirty="0" err="1">
                <a:latin typeface="Source Code Pro" panose="020B0509030403020204" pitchFamily="49" charset="0"/>
              </a:rPr>
              <a:t>MicroPython</a:t>
            </a:r>
            <a:r>
              <a:rPr lang="en-US" b="1" dirty="0">
                <a:latin typeface="Source Code Pro" panose="020B0509030403020204" pitchFamily="49" charset="0"/>
              </a:rPr>
              <a:t> Firmware on ESP32:</a:t>
            </a:r>
          </a:p>
          <a:p>
            <a:pPr algn="just"/>
            <a:r>
              <a:rPr lang="en-US" dirty="0">
                <a:latin typeface="Source Code Pro" panose="020B0509030403020204" pitchFamily="49" charset="0"/>
              </a:rPr>
              <a:t>To download the latest version of </a:t>
            </a:r>
            <a:r>
              <a:rPr lang="en-US" dirty="0" err="1">
                <a:latin typeface="Source Code Pro" panose="020B0509030403020204" pitchFamily="49" charset="0"/>
              </a:rPr>
              <a:t>MicroPython</a:t>
            </a:r>
            <a:r>
              <a:rPr lang="en-US" dirty="0">
                <a:latin typeface="Source Code Pro" panose="020B0509030403020204" pitchFamily="49" charset="0"/>
              </a:rPr>
              <a:t> firmware for the ESP32, go to the </a:t>
            </a:r>
            <a:r>
              <a:rPr lang="en-US" dirty="0" err="1">
                <a:latin typeface="Source Code Pro" panose="020B0509030403020204" pitchFamily="49" charset="0"/>
                <a:hlinkClick r:id="rId2"/>
              </a:rPr>
              <a:t>MicroPython</a:t>
            </a:r>
            <a:r>
              <a:rPr lang="en-US" dirty="0">
                <a:latin typeface="Source Code Pro" panose="020B0509030403020204" pitchFamily="49" charset="0"/>
                <a:hlinkClick r:id="rId2"/>
              </a:rPr>
              <a:t> Downloads page</a:t>
            </a:r>
            <a:r>
              <a:rPr lang="en-US" dirty="0">
                <a:latin typeface="Source Code Pro" panose="020B0509030403020204" pitchFamily="49" charset="0"/>
              </a:rPr>
              <a:t> and scroll all the way down to the ESP32 section.</a:t>
            </a:r>
          </a:p>
          <a:p>
            <a:pPr algn="just"/>
            <a:r>
              <a:rPr lang="en-US" dirty="0">
                <a:latin typeface="Source Code Pro" panose="020B0509030403020204" pitchFamily="49" charset="0"/>
              </a:rPr>
              <a:t>You should see a similar web page (see figure below) with the latest link to download the ESP32</a:t>
            </a:r>
            <a:r>
              <a:rPr lang="en-US" i="1" dirty="0">
                <a:latin typeface="Source Code Pro" panose="020B0509030403020204" pitchFamily="49" charset="0"/>
              </a:rPr>
              <a:t> .bin</a:t>
            </a:r>
            <a:r>
              <a:rPr lang="en-US" dirty="0">
                <a:latin typeface="Source Code Pro" panose="020B0509030403020204" pitchFamily="49" charset="0"/>
              </a:rPr>
              <a:t> file – </a:t>
            </a:r>
          </a:p>
          <a:p>
            <a:pPr algn="just"/>
            <a:r>
              <a:rPr lang="en-US" dirty="0">
                <a:latin typeface="Source Code Pro" panose="020B0509030403020204" pitchFamily="49" charset="0"/>
              </a:rPr>
              <a:t>for example:</a:t>
            </a:r>
            <a:r>
              <a:rPr lang="en-US" i="1" dirty="0">
                <a:latin typeface="Source Code Pro" panose="020B0509030403020204" pitchFamily="49" charset="0"/>
              </a:rPr>
              <a:t> </a:t>
            </a:r>
            <a:r>
              <a:rPr lang="en-US" b="1" i="1" dirty="0">
                <a:solidFill>
                  <a:srgbClr val="FF0000"/>
                </a:solidFill>
                <a:latin typeface="Source Code Pro" panose="020B0509030403020204" pitchFamily="49" charset="0"/>
              </a:rPr>
              <a:t>esp32-20181007-v1.9.4-631-g338635ccc.bin</a:t>
            </a:r>
            <a:r>
              <a:rPr lang="en-US" b="1" dirty="0">
                <a:solidFill>
                  <a:srgbClr val="FF0000"/>
                </a:solidFill>
                <a:latin typeface="Source Code Pro" panose="020B0509030403020204" pitchFamily="49" charset="0"/>
              </a:rPr>
              <a:t>.</a:t>
            </a:r>
          </a:p>
        </p:txBody>
      </p:sp>
      <p:pic>
        <p:nvPicPr>
          <p:cNvPr id="6" name="Image 5">
            <a:extLst>
              <a:ext uri="{FF2B5EF4-FFF2-40B4-BE49-F238E27FC236}">
                <a16:creationId xmlns:a16="http://schemas.microsoft.com/office/drawing/2014/main" id="{C162D844-A04A-4F5E-AB59-C7E225B3D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064405"/>
            <a:ext cx="7534275" cy="3943350"/>
          </a:xfrm>
          <a:prstGeom prst="rect">
            <a:avLst/>
          </a:prstGeom>
        </p:spPr>
      </p:pic>
      <p:pic>
        <p:nvPicPr>
          <p:cNvPr id="7" name="Image 6">
            <a:hlinkClick r:id="rId4" action="ppaction://hlinksldjump"/>
            <a:extLst>
              <a:ext uri="{FF2B5EF4-FFF2-40B4-BE49-F238E27FC236}">
                <a16:creationId xmlns:a16="http://schemas.microsoft.com/office/drawing/2014/main" id="{205BEDF4-C3EC-4333-A142-27E582746EA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71551606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99BD9E-8A8C-4C18-9763-E55978741618}"/>
              </a:ext>
            </a:extLst>
          </p:cNvPr>
          <p:cNvSpPr>
            <a:spLocks noGrp="1"/>
          </p:cNvSpPr>
          <p:nvPr>
            <p:ph type="title"/>
          </p:nvPr>
        </p:nvSpPr>
        <p:spPr/>
        <p:txBody>
          <a:bodyPr/>
          <a:lstStyle/>
          <a:p>
            <a:r>
              <a:rPr lang="fr-FR" dirty="0" err="1"/>
              <a:t>MicroPython</a:t>
            </a:r>
            <a:r>
              <a:rPr lang="fr-FR" dirty="0"/>
              <a:t> on ESP32</a:t>
            </a:r>
          </a:p>
        </p:txBody>
      </p:sp>
      <p:sp>
        <p:nvSpPr>
          <p:cNvPr id="3" name="Espace réservé du numéro de diapositive 2">
            <a:extLst>
              <a:ext uri="{FF2B5EF4-FFF2-40B4-BE49-F238E27FC236}">
                <a16:creationId xmlns:a16="http://schemas.microsoft.com/office/drawing/2014/main" id="{D6A5B3AB-9BD5-4F28-8F46-B0205A1B06BE}"/>
              </a:ext>
            </a:extLst>
          </p:cNvPr>
          <p:cNvSpPr>
            <a:spLocks noGrp="1"/>
          </p:cNvSpPr>
          <p:nvPr>
            <p:ph type="sldNum" sz="quarter" idx="12"/>
          </p:nvPr>
        </p:nvSpPr>
        <p:spPr/>
        <p:txBody>
          <a:bodyPr/>
          <a:lstStyle/>
          <a:p>
            <a:pPr>
              <a:defRPr/>
            </a:pPr>
            <a:fld id="{E652A8FB-8C76-45BB-8D82-93F8E151003C}" type="slidenum">
              <a:rPr lang="fr-FR" smtClean="0"/>
              <a:pPr>
                <a:defRPr/>
              </a:pPr>
              <a:t>358</a:t>
            </a:fld>
            <a:endParaRPr lang="fr-FR"/>
          </a:p>
        </p:txBody>
      </p:sp>
      <p:pic>
        <p:nvPicPr>
          <p:cNvPr id="5" name="Image 4">
            <a:extLst>
              <a:ext uri="{FF2B5EF4-FFF2-40B4-BE49-F238E27FC236}">
                <a16:creationId xmlns:a16="http://schemas.microsoft.com/office/drawing/2014/main" id="{4C612A85-39BB-4ED8-BB81-D357E79D0CAE}"/>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110106" y="540336"/>
            <a:ext cx="2134008" cy="1352432"/>
          </a:xfrm>
          <a:prstGeom prst="rect">
            <a:avLst/>
          </a:prstGeom>
        </p:spPr>
      </p:pic>
      <p:sp>
        <p:nvSpPr>
          <p:cNvPr id="6" name="Rectangle 1">
            <a:extLst>
              <a:ext uri="{FF2B5EF4-FFF2-40B4-BE49-F238E27FC236}">
                <a16:creationId xmlns:a16="http://schemas.microsoft.com/office/drawing/2014/main" id="{88E08C77-98E5-404F-9E75-5AF3E5F8BB25}"/>
              </a:ext>
            </a:extLst>
          </p:cNvPr>
          <p:cNvSpPr>
            <a:spLocks noChangeArrowheads="1"/>
          </p:cNvSpPr>
          <p:nvPr/>
        </p:nvSpPr>
        <p:spPr bwMode="auto">
          <a:xfrm>
            <a:off x="-31013" y="474075"/>
            <a:ext cx="628515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err="1">
                <a:ln>
                  <a:noFill/>
                </a:ln>
                <a:solidFill>
                  <a:schemeClr val="tx1"/>
                </a:solidFill>
                <a:effectLst/>
                <a:latin typeface="Source Code Pro" panose="020B0509030403020204" pitchFamily="49" charset="0"/>
              </a:rPr>
              <a:t>Selecting</a:t>
            </a:r>
            <a:r>
              <a:rPr kumimoji="0" lang="fr-FR" altLang="fr-FR" sz="1800" b="1" i="0" u="none" strike="noStrike" cap="none" normalizeH="0" baseline="0" dirty="0">
                <a:ln>
                  <a:noFill/>
                </a:ln>
                <a:solidFill>
                  <a:schemeClr val="tx1"/>
                </a:solidFill>
                <a:effectLst/>
                <a:latin typeface="Source Code Pro" panose="020B0509030403020204" pitchFamily="49" charset="0"/>
              </a:rPr>
              <a:t> Serial 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Source Code Pro" panose="020B0509030403020204" pitchFamily="49" charset="0"/>
              </a:rPr>
              <a:t>Go to </a:t>
            </a:r>
            <a:r>
              <a:rPr kumimoji="0" lang="fr-FR" altLang="fr-FR" sz="1800" b="1" i="0" u="none" strike="noStrike" cap="none" normalizeH="0" baseline="0" dirty="0">
                <a:ln>
                  <a:noFill/>
                </a:ln>
                <a:solidFill>
                  <a:schemeClr val="tx1"/>
                </a:solidFill>
                <a:effectLst/>
                <a:latin typeface="Source Code Pro" panose="020B0509030403020204" pitchFamily="49" charset="0"/>
              </a:rPr>
              <a:t>Tools</a:t>
            </a:r>
            <a:r>
              <a:rPr kumimoji="0" lang="fr-FR" altLang="fr-FR" sz="1800" b="0" i="0" u="none" strike="noStrike" cap="none" normalizeH="0" baseline="0" dirty="0">
                <a:ln>
                  <a:noFill/>
                </a:ln>
                <a:solidFill>
                  <a:schemeClr val="tx1"/>
                </a:solidFill>
                <a:effectLst/>
                <a:latin typeface="Source Code Pro" panose="020B0509030403020204" pitchFamily="49" charset="0"/>
              </a:rPr>
              <a:t> &gt; </a:t>
            </a:r>
            <a:r>
              <a:rPr kumimoji="0" lang="fr-FR" altLang="fr-FR" sz="1800" b="1" i="0" u="none" strike="noStrike" cap="none" normalizeH="0" baseline="0" dirty="0">
                <a:ln>
                  <a:noFill/>
                </a:ln>
                <a:solidFill>
                  <a:schemeClr val="tx1"/>
                </a:solidFill>
                <a:effectLst/>
                <a:latin typeface="Source Code Pro" panose="020B0509030403020204" pitchFamily="49" charset="0"/>
              </a:rPr>
              <a:t>Serial</a:t>
            </a:r>
            <a:r>
              <a:rPr kumimoji="0" lang="fr-FR" altLang="fr-FR" sz="1800" b="0" i="0" u="none" strike="noStrike" cap="none" normalizeH="0" baseline="0" dirty="0">
                <a:ln>
                  <a:noFill/>
                </a:ln>
                <a:solidFill>
                  <a:schemeClr val="tx1"/>
                </a:solidFill>
                <a:effectLst/>
                <a:latin typeface="Source Code Pro" panose="020B0509030403020204" pitchFamily="49" charset="0"/>
              </a:rPr>
              <a:t> and select </a:t>
            </a:r>
            <a:r>
              <a:rPr kumimoji="0" lang="fr-FR" altLang="fr-FR" sz="1800" b="0" i="0" u="none" strike="noStrike" cap="none" normalizeH="0" baseline="0" dirty="0" err="1">
                <a:ln>
                  <a:noFill/>
                </a:ln>
                <a:solidFill>
                  <a:schemeClr val="tx1"/>
                </a:solidFill>
                <a:effectLst/>
                <a:latin typeface="Source Code Pro" panose="020B0509030403020204" pitchFamily="49" charset="0"/>
              </a:rPr>
              <a:t>your</a:t>
            </a:r>
            <a:r>
              <a:rPr kumimoji="0" lang="fr-FR" altLang="fr-FR" sz="1800" b="0" i="0" u="none" strike="noStrike" cap="none" normalizeH="0" baseline="0" dirty="0">
                <a:ln>
                  <a:noFill/>
                </a:ln>
                <a:solidFill>
                  <a:schemeClr val="tx1"/>
                </a:solidFill>
                <a:effectLst/>
                <a:latin typeface="Source Code Pro" panose="020B0509030403020204" pitchFamily="49" charset="0"/>
              </a:rPr>
              <a:t> ESP32 COM port (in </a:t>
            </a:r>
            <a:r>
              <a:rPr kumimoji="0" lang="fr-FR" altLang="fr-FR" sz="1800" b="0" i="0" u="none" strike="noStrike" cap="none" normalizeH="0" baseline="0" dirty="0" err="1">
                <a:ln>
                  <a:noFill/>
                </a:ln>
                <a:solidFill>
                  <a:schemeClr val="tx1"/>
                </a:solidFill>
                <a:effectLst/>
                <a:latin typeface="Source Code Pro" panose="020B0509030403020204" pitchFamily="49" charset="0"/>
              </a:rPr>
              <a:t>our</a:t>
            </a:r>
            <a:r>
              <a:rPr kumimoji="0" lang="fr-FR" altLang="fr-FR" sz="1800" b="0" i="0" u="none" strike="noStrike" cap="none" normalizeH="0" baseline="0" dirty="0">
                <a:ln>
                  <a:noFill/>
                </a:ln>
                <a:solidFill>
                  <a:schemeClr val="tx1"/>
                </a:solidFill>
                <a:effectLst/>
                <a:latin typeface="Source Code Pro" panose="020B0509030403020204" pitchFamily="49" charset="0"/>
              </a:rPr>
              <a:t> case </a:t>
            </a:r>
            <a:r>
              <a:rPr kumimoji="0" lang="fr-FR" altLang="fr-FR" sz="1800" b="0" i="0" u="none" strike="noStrike" cap="none" normalizeH="0" baseline="0" dirty="0" err="1">
                <a:ln>
                  <a:noFill/>
                </a:ln>
                <a:solidFill>
                  <a:schemeClr val="tx1"/>
                </a:solidFill>
                <a:effectLst/>
                <a:latin typeface="Source Code Pro" panose="020B0509030403020204" pitchFamily="49" charset="0"/>
              </a:rPr>
              <a:t>it’s</a:t>
            </a:r>
            <a:r>
              <a:rPr kumimoji="0" lang="fr-FR" altLang="fr-FR" sz="1800" b="0" i="0" u="none" strike="noStrike" cap="none" normalizeH="0" baseline="0" dirty="0">
                <a:ln>
                  <a:noFill/>
                </a:ln>
                <a:solidFill>
                  <a:schemeClr val="tx1"/>
                </a:solidFill>
                <a:effectLst/>
                <a:latin typeface="Source Code Pro" panose="020B0509030403020204" pitchFamily="49" charset="0"/>
              </a:rPr>
              <a:t> COM5).</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Source Code Pro" panose="020B0509030403020204" pitchFamily="49" charset="0"/>
              </a:rPr>
              <a:t>        </a:t>
            </a:r>
          </a:p>
        </p:txBody>
      </p:sp>
      <p:sp>
        <p:nvSpPr>
          <p:cNvPr id="7" name="Rectangle 6">
            <a:extLst>
              <a:ext uri="{FF2B5EF4-FFF2-40B4-BE49-F238E27FC236}">
                <a16:creationId xmlns:a16="http://schemas.microsoft.com/office/drawing/2014/main" id="{CB8E017D-4883-4329-89EE-15E01A56260B}"/>
              </a:ext>
            </a:extLst>
          </p:cNvPr>
          <p:cNvSpPr/>
          <p:nvPr/>
        </p:nvSpPr>
        <p:spPr>
          <a:xfrm>
            <a:off x="-31013" y="2071884"/>
            <a:ext cx="6115182" cy="646331"/>
          </a:xfrm>
          <a:prstGeom prst="rect">
            <a:avLst/>
          </a:prstGeom>
        </p:spPr>
        <p:txBody>
          <a:bodyPr wrap="square">
            <a:spAutoFit/>
          </a:bodyPr>
          <a:lstStyle/>
          <a:p>
            <a:r>
              <a:rPr lang="en-US" sz="1800" dirty="0">
                <a:latin typeface="Source Code Pro" panose="020B0509030403020204" pitchFamily="49" charset="0"/>
              </a:rPr>
              <a:t>The </a:t>
            </a:r>
            <a:r>
              <a:rPr lang="en-US" sz="1800" dirty="0">
                <a:latin typeface="Source Code Pro" panose="020B0509030403020204" pitchFamily="49" charset="0"/>
                <a:hlinkClick r:id="rId3"/>
              </a:rPr>
              <a:t>ESP32 DEVKIT V1 DOIT</a:t>
            </a:r>
            <a:r>
              <a:rPr lang="en-US" sz="1800" dirty="0">
                <a:latin typeface="Source Code Pro" panose="020B0509030403020204" pitchFamily="49" charset="0"/>
              </a:rPr>
              <a:t> board uses the </a:t>
            </a:r>
            <a:r>
              <a:rPr lang="en-US" sz="1800" b="1" dirty="0">
                <a:latin typeface="Source Code Pro" panose="020B0509030403020204" pitchFamily="49" charset="0"/>
              </a:rPr>
              <a:t>CP2102</a:t>
            </a:r>
            <a:r>
              <a:rPr lang="en-US" sz="1800" dirty="0">
                <a:latin typeface="Source Code Pro" panose="020B0509030403020204" pitchFamily="49" charset="0"/>
              </a:rPr>
              <a:t> chip.</a:t>
            </a:r>
            <a:endParaRPr lang="fr-FR" sz="1800" dirty="0">
              <a:latin typeface="Source Code Pro" panose="020B0509030403020204" pitchFamily="49" charset="0"/>
            </a:endParaRPr>
          </a:p>
        </p:txBody>
      </p:sp>
      <p:pic>
        <p:nvPicPr>
          <p:cNvPr id="9" name="Image 8">
            <a:extLst>
              <a:ext uri="{FF2B5EF4-FFF2-40B4-BE49-F238E27FC236}">
                <a16:creationId xmlns:a16="http://schemas.microsoft.com/office/drawing/2014/main" id="{9252D9E5-BC8F-43A2-9A7B-682B7F82459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1520" y="4005064"/>
            <a:ext cx="4361833" cy="2204180"/>
          </a:xfrm>
          <a:prstGeom prst="rect">
            <a:avLst/>
          </a:prstGeom>
        </p:spPr>
      </p:pic>
      <p:pic>
        <p:nvPicPr>
          <p:cNvPr id="11" name="Image 10">
            <a:extLst>
              <a:ext uri="{FF2B5EF4-FFF2-40B4-BE49-F238E27FC236}">
                <a16:creationId xmlns:a16="http://schemas.microsoft.com/office/drawing/2014/main" id="{EC934891-71C9-45B1-9117-B0FDAE154B6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884952" y="3942168"/>
            <a:ext cx="3835064" cy="2492792"/>
          </a:xfrm>
          <a:prstGeom prst="rect">
            <a:avLst/>
          </a:prstGeom>
        </p:spPr>
      </p:pic>
      <p:pic>
        <p:nvPicPr>
          <p:cNvPr id="13" name="Image 12">
            <a:extLst>
              <a:ext uri="{FF2B5EF4-FFF2-40B4-BE49-F238E27FC236}">
                <a16:creationId xmlns:a16="http://schemas.microsoft.com/office/drawing/2014/main" id="{2F7A2C24-E51D-413A-965C-BBEBC47D740C}"/>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20072" y="1961400"/>
            <a:ext cx="3164824" cy="1312348"/>
          </a:xfrm>
          <a:prstGeom prst="rect">
            <a:avLst/>
          </a:prstGeom>
        </p:spPr>
      </p:pic>
      <p:sp>
        <p:nvSpPr>
          <p:cNvPr id="12" name="Rectangle 11">
            <a:extLst>
              <a:ext uri="{FF2B5EF4-FFF2-40B4-BE49-F238E27FC236}">
                <a16:creationId xmlns:a16="http://schemas.microsoft.com/office/drawing/2014/main" id="{A79551F9-EC72-427E-8FF7-3D93F48E6103}"/>
              </a:ext>
            </a:extLst>
          </p:cNvPr>
          <p:cNvSpPr/>
          <p:nvPr/>
        </p:nvSpPr>
        <p:spPr>
          <a:xfrm>
            <a:off x="107696" y="3386635"/>
            <a:ext cx="8928608" cy="369332"/>
          </a:xfrm>
          <a:prstGeom prst="rect">
            <a:avLst/>
          </a:prstGeom>
        </p:spPr>
        <p:txBody>
          <a:bodyPr wrap="square">
            <a:spAutoFit/>
          </a:bodyPr>
          <a:lstStyle/>
          <a:p>
            <a:r>
              <a:rPr lang="en-US" sz="1800" dirty="0">
                <a:latin typeface="Source Code Pro" panose="020B0509030403020204" pitchFamily="49" charset="0"/>
              </a:rPr>
              <a:t>You can download the CP2102 drivers on the </a:t>
            </a:r>
            <a:r>
              <a:rPr lang="en-US" sz="1800" dirty="0">
                <a:latin typeface="Source Code Pro" panose="020B0509030403020204" pitchFamily="49" charset="0"/>
                <a:hlinkClick r:id="rId7"/>
              </a:rPr>
              <a:t>Silicon Labs</a:t>
            </a:r>
            <a:r>
              <a:rPr lang="en-US" sz="1800" dirty="0">
                <a:latin typeface="Source Code Pro" panose="020B0509030403020204" pitchFamily="49" charset="0"/>
              </a:rPr>
              <a:t> website.</a:t>
            </a:r>
            <a:endParaRPr lang="fr-FR" sz="1800" dirty="0">
              <a:latin typeface="Source Code Pro" panose="020B0509030403020204" pitchFamily="49" charset="0"/>
            </a:endParaRPr>
          </a:p>
        </p:txBody>
      </p:sp>
      <p:pic>
        <p:nvPicPr>
          <p:cNvPr id="14" name="Image 13">
            <a:hlinkClick r:id="rId8" action="ppaction://hlinksldjump"/>
            <a:extLst>
              <a:ext uri="{FF2B5EF4-FFF2-40B4-BE49-F238E27FC236}">
                <a16:creationId xmlns:a16="http://schemas.microsoft.com/office/drawing/2014/main" id="{811FEAB1-FACB-4EC9-9B11-97958042069E}"/>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88520437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74B1B2-762E-41C3-BEA9-289B159B3A15}"/>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on ESP32</a:t>
            </a:r>
          </a:p>
        </p:txBody>
      </p:sp>
      <p:sp>
        <p:nvSpPr>
          <p:cNvPr id="3" name="Espace réservé du numéro de diapositive 2">
            <a:extLst>
              <a:ext uri="{FF2B5EF4-FFF2-40B4-BE49-F238E27FC236}">
                <a16:creationId xmlns:a16="http://schemas.microsoft.com/office/drawing/2014/main" id="{91AB881E-78AD-444A-BB69-4B318CCF78F6}"/>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359</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52CD2FA2-B9B0-4AC6-9D6A-82DC6F34285E}"/>
              </a:ext>
            </a:extLst>
          </p:cNvPr>
          <p:cNvSpPr/>
          <p:nvPr/>
        </p:nvSpPr>
        <p:spPr>
          <a:xfrm>
            <a:off x="-1" y="490538"/>
            <a:ext cx="9144001" cy="1600438"/>
          </a:xfrm>
          <a:prstGeom prst="rect">
            <a:avLst/>
          </a:prstGeom>
        </p:spPr>
        <p:txBody>
          <a:bodyPr wrap="square">
            <a:spAutoFit/>
          </a:bodyPr>
          <a:lstStyle/>
          <a:p>
            <a:r>
              <a:rPr lang="en-US" dirty="0">
                <a:latin typeface="Source Code Pro" panose="020B0509030403020204" pitchFamily="49" charset="0"/>
              </a:rPr>
              <a:t>After they are installed, restart the </a:t>
            </a:r>
            <a:r>
              <a:rPr lang="en-US" dirty="0" err="1">
                <a:latin typeface="Source Code Pro" panose="020B0509030403020204" pitchFamily="49" charset="0"/>
              </a:rPr>
              <a:t>uPyCraft</a:t>
            </a:r>
            <a:r>
              <a:rPr lang="en-US" dirty="0">
                <a:latin typeface="Source Code Pro" panose="020B0509030403020204" pitchFamily="49" charset="0"/>
              </a:rPr>
              <a:t> IDE and you should see the COM port in the </a:t>
            </a:r>
            <a:r>
              <a:rPr lang="en-US" b="1" dirty="0">
                <a:latin typeface="Source Code Pro" panose="020B0509030403020204" pitchFamily="49" charset="0"/>
              </a:rPr>
              <a:t>Tools</a:t>
            </a:r>
            <a:r>
              <a:rPr lang="en-US" dirty="0">
                <a:latin typeface="Source Code Pro" panose="020B0509030403020204" pitchFamily="49" charset="0"/>
              </a:rPr>
              <a:t> menu.</a:t>
            </a:r>
          </a:p>
          <a:p>
            <a:r>
              <a:rPr lang="en-US" b="1" dirty="0">
                <a:latin typeface="Source Code Pro" panose="020B0509030403020204" pitchFamily="49" charset="0"/>
              </a:rPr>
              <a:t>2.</a:t>
            </a:r>
            <a:r>
              <a:rPr lang="en-US" dirty="0">
                <a:latin typeface="Source Code Pro" panose="020B0509030403020204" pitchFamily="49" charset="0"/>
              </a:rPr>
              <a:t> If you have the drivers installed, but you can’t see your device, double-check that you’re using a USB cable with data wires.</a:t>
            </a:r>
          </a:p>
          <a:p>
            <a:r>
              <a:rPr lang="en-US" dirty="0">
                <a:latin typeface="Source Code Pro" panose="020B0509030403020204" pitchFamily="49" charset="0"/>
              </a:rPr>
              <a:t>USB cables from </a:t>
            </a:r>
            <a:r>
              <a:rPr lang="en-US" dirty="0" err="1">
                <a:latin typeface="Source Code Pro" panose="020B0509030403020204" pitchFamily="49" charset="0"/>
              </a:rPr>
              <a:t>powerbanks</a:t>
            </a:r>
            <a:r>
              <a:rPr lang="en-US" dirty="0">
                <a:latin typeface="Source Code Pro" panose="020B0509030403020204" pitchFamily="49" charset="0"/>
              </a:rPr>
              <a:t> often don’t have data wires (they are charge only). So, your computer will never establish a serial communication with your ESP32. Using a </a:t>
            </a:r>
            <a:r>
              <a:rPr lang="en-US" dirty="0" err="1">
                <a:latin typeface="Source Code Pro" panose="020B0509030403020204" pitchFamily="49" charset="0"/>
              </a:rPr>
              <a:t>a</a:t>
            </a:r>
            <a:r>
              <a:rPr lang="en-US" dirty="0">
                <a:latin typeface="Source Code Pro" panose="020B0509030403020204" pitchFamily="49" charset="0"/>
              </a:rPr>
              <a:t> proper USB cable should solve your problem.</a:t>
            </a:r>
          </a:p>
        </p:txBody>
      </p:sp>
      <p:sp>
        <p:nvSpPr>
          <p:cNvPr id="5" name="Rectangle 4">
            <a:extLst>
              <a:ext uri="{FF2B5EF4-FFF2-40B4-BE49-F238E27FC236}">
                <a16:creationId xmlns:a16="http://schemas.microsoft.com/office/drawing/2014/main" id="{88A7C559-3180-42C1-A14E-58394CCE180F}"/>
              </a:ext>
            </a:extLst>
          </p:cNvPr>
          <p:cNvSpPr/>
          <p:nvPr/>
        </p:nvSpPr>
        <p:spPr>
          <a:xfrm>
            <a:off x="-20613" y="2247910"/>
            <a:ext cx="5529361" cy="954107"/>
          </a:xfrm>
          <a:prstGeom prst="rect">
            <a:avLst/>
          </a:prstGeom>
        </p:spPr>
        <p:txBody>
          <a:bodyPr wrap="square">
            <a:spAutoFit/>
          </a:bodyPr>
          <a:lstStyle/>
          <a:p>
            <a:r>
              <a:rPr lang="en-US" b="1" dirty="0">
                <a:latin typeface="Source Code Pro" panose="020B0509030403020204" pitchFamily="49" charset="0"/>
              </a:rPr>
              <a:t>Selecting the Board</a:t>
            </a:r>
          </a:p>
          <a:p>
            <a:r>
              <a:rPr lang="en-US" dirty="0">
                <a:latin typeface="Source Code Pro" panose="020B0509030403020204" pitchFamily="49" charset="0"/>
              </a:rPr>
              <a:t>Go to </a:t>
            </a:r>
            <a:r>
              <a:rPr lang="en-US" b="1" dirty="0">
                <a:latin typeface="Source Code Pro" panose="020B0509030403020204" pitchFamily="49" charset="0"/>
              </a:rPr>
              <a:t>Tools</a:t>
            </a:r>
            <a:r>
              <a:rPr lang="en-US" dirty="0">
                <a:latin typeface="Source Code Pro" panose="020B0509030403020204" pitchFamily="49" charset="0"/>
              </a:rPr>
              <a:t> &gt; </a:t>
            </a:r>
            <a:r>
              <a:rPr lang="en-US" b="1" dirty="0">
                <a:latin typeface="Source Code Pro" panose="020B0509030403020204" pitchFamily="49" charset="0"/>
              </a:rPr>
              <a:t>Board</a:t>
            </a:r>
            <a:r>
              <a:rPr lang="en-US" dirty="0">
                <a:latin typeface="Source Code Pro" panose="020B0509030403020204" pitchFamily="49" charset="0"/>
              </a:rPr>
              <a:t>. For this tutorial, we assume that you’re using the ESP32, so make sure you select the “</a:t>
            </a:r>
            <a:r>
              <a:rPr lang="en-US" b="1" dirty="0">
                <a:latin typeface="Source Code Pro" panose="020B0509030403020204" pitchFamily="49" charset="0"/>
              </a:rPr>
              <a:t>esp32</a:t>
            </a:r>
            <a:r>
              <a:rPr lang="en-US" dirty="0">
                <a:latin typeface="Source Code Pro" panose="020B0509030403020204" pitchFamily="49" charset="0"/>
              </a:rPr>
              <a:t>” option:</a:t>
            </a:r>
          </a:p>
        </p:txBody>
      </p:sp>
      <p:pic>
        <p:nvPicPr>
          <p:cNvPr id="7" name="Image 6">
            <a:extLst>
              <a:ext uri="{FF2B5EF4-FFF2-40B4-BE49-F238E27FC236}">
                <a16:creationId xmlns:a16="http://schemas.microsoft.com/office/drawing/2014/main" id="{0775B2FD-1BC7-45A5-996F-E53759BFA505}"/>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444207" y="2060848"/>
            <a:ext cx="2484307" cy="1384995"/>
          </a:xfrm>
          <a:prstGeom prst="rect">
            <a:avLst/>
          </a:prstGeom>
        </p:spPr>
      </p:pic>
      <p:sp>
        <p:nvSpPr>
          <p:cNvPr id="8" name="Rectangle 7">
            <a:extLst>
              <a:ext uri="{FF2B5EF4-FFF2-40B4-BE49-F238E27FC236}">
                <a16:creationId xmlns:a16="http://schemas.microsoft.com/office/drawing/2014/main" id="{5A731E50-F455-45AA-9709-BDAB2C6E2A46}"/>
              </a:ext>
            </a:extLst>
          </p:cNvPr>
          <p:cNvSpPr/>
          <p:nvPr/>
        </p:nvSpPr>
        <p:spPr>
          <a:xfrm>
            <a:off x="-1" y="3745560"/>
            <a:ext cx="6098278" cy="738664"/>
          </a:xfrm>
          <a:prstGeom prst="rect">
            <a:avLst/>
          </a:prstGeom>
        </p:spPr>
        <p:txBody>
          <a:bodyPr wrap="square">
            <a:spAutoFit/>
          </a:bodyPr>
          <a:lstStyle/>
          <a:p>
            <a:r>
              <a:rPr lang="en-US" b="1" dirty="0">
                <a:latin typeface="Source Code Pro" panose="020B0509030403020204" pitchFamily="49" charset="0"/>
              </a:rPr>
              <a:t>Flashing/Uploading </a:t>
            </a:r>
            <a:r>
              <a:rPr lang="en-US" b="1" dirty="0" err="1">
                <a:latin typeface="Source Code Pro" panose="020B0509030403020204" pitchFamily="49" charset="0"/>
              </a:rPr>
              <a:t>MicroPython</a:t>
            </a:r>
            <a:r>
              <a:rPr lang="en-US" b="1" dirty="0">
                <a:latin typeface="Source Code Pro" panose="020B0509030403020204" pitchFamily="49" charset="0"/>
              </a:rPr>
              <a:t> Firmware</a:t>
            </a:r>
          </a:p>
          <a:p>
            <a:r>
              <a:rPr lang="en-US" dirty="0">
                <a:latin typeface="Source Code Pro" panose="020B0509030403020204" pitchFamily="49" charset="0"/>
              </a:rPr>
              <a:t>Finally, go to </a:t>
            </a:r>
            <a:r>
              <a:rPr lang="en-US" b="1" dirty="0">
                <a:latin typeface="Source Code Pro" panose="020B0509030403020204" pitchFamily="49" charset="0"/>
              </a:rPr>
              <a:t>Tools</a:t>
            </a:r>
            <a:r>
              <a:rPr lang="en-US" dirty="0">
                <a:latin typeface="Source Code Pro" panose="020B0509030403020204" pitchFamily="49" charset="0"/>
              </a:rPr>
              <a:t> &gt; </a:t>
            </a:r>
            <a:r>
              <a:rPr lang="en-US" b="1" dirty="0" err="1">
                <a:latin typeface="Source Code Pro" panose="020B0509030403020204" pitchFamily="49" charset="0"/>
              </a:rPr>
              <a:t>BurnFirmware</a:t>
            </a:r>
            <a:r>
              <a:rPr lang="en-US" dirty="0">
                <a:latin typeface="Source Code Pro" panose="020B0509030403020204" pitchFamily="49" charset="0"/>
              </a:rPr>
              <a:t> menu to flash your ESP32 with </a:t>
            </a:r>
            <a:r>
              <a:rPr lang="en-US" dirty="0" err="1">
                <a:latin typeface="Source Code Pro" panose="020B0509030403020204" pitchFamily="49" charset="0"/>
              </a:rPr>
              <a:t>MicroPython</a:t>
            </a:r>
            <a:r>
              <a:rPr lang="en-US" dirty="0">
                <a:latin typeface="Source Code Pro" panose="020B0509030403020204" pitchFamily="49" charset="0"/>
              </a:rPr>
              <a:t>.</a:t>
            </a:r>
          </a:p>
        </p:txBody>
      </p:sp>
      <p:pic>
        <p:nvPicPr>
          <p:cNvPr id="10" name="Image 9">
            <a:extLst>
              <a:ext uri="{FF2B5EF4-FFF2-40B4-BE49-F238E27FC236}">
                <a16:creationId xmlns:a16="http://schemas.microsoft.com/office/drawing/2014/main" id="{2D4892F9-DF53-49BA-973B-D198146D6BA4}"/>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805229" y="3501008"/>
            <a:ext cx="1762264" cy="1321078"/>
          </a:xfrm>
          <a:prstGeom prst="rect">
            <a:avLst/>
          </a:prstGeom>
        </p:spPr>
      </p:pic>
      <p:sp>
        <p:nvSpPr>
          <p:cNvPr id="11" name="Rectangle 10">
            <a:extLst>
              <a:ext uri="{FF2B5EF4-FFF2-40B4-BE49-F238E27FC236}">
                <a16:creationId xmlns:a16="http://schemas.microsoft.com/office/drawing/2014/main" id="{1FB79CE8-8CFC-4481-A938-63A5A1013520}"/>
              </a:ext>
            </a:extLst>
          </p:cNvPr>
          <p:cNvSpPr/>
          <p:nvPr/>
        </p:nvSpPr>
        <p:spPr>
          <a:xfrm>
            <a:off x="-20613" y="4856601"/>
            <a:ext cx="5833775" cy="1600438"/>
          </a:xfrm>
          <a:prstGeom prst="rect">
            <a:avLst/>
          </a:prstGeom>
        </p:spPr>
        <p:txBody>
          <a:bodyPr wrap="square">
            <a:spAutoFit/>
          </a:bodyPr>
          <a:lstStyle/>
          <a:p>
            <a:r>
              <a:rPr lang="en-US" b="1" dirty="0">
                <a:latin typeface="Source Code Pro" panose="020B0509030403020204" pitchFamily="49" charset="0"/>
              </a:rPr>
              <a:t>Select all these options to flash the ESP32 board:</a:t>
            </a:r>
          </a:p>
          <a:p>
            <a:pPr>
              <a:buFont typeface="Arial" panose="020B0604020202020204" pitchFamily="34" charset="0"/>
              <a:buChar char="•"/>
            </a:pPr>
            <a:r>
              <a:rPr lang="en-US" dirty="0">
                <a:latin typeface="Source Code Pro" panose="020B0509030403020204" pitchFamily="49" charset="0"/>
              </a:rPr>
              <a:t>board: </a:t>
            </a:r>
            <a:r>
              <a:rPr lang="en-US" b="1" dirty="0">
                <a:latin typeface="Source Code Pro" panose="020B0509030403020204" pitchFamily="49" charset="0"/>
              </a:rPr>
              <a:t>esp32</a:t>
            </a:r>
            <a:endParaRPr lang="en-US" dirty="0">
              <a:latin typeface="Source Code Pro" panose="020B0509030403020204" pitchFamily="49" charset="0"/>
            </a:endParaRPr>
          </a:p>
          <a:p>
            <a:pPr>
              <a:buFont typeface="Arial" panose="020B0604020202020204" pitchFamily="34" charset="0"/>
              <a:buChar char="•"/>
            </a:pPr>
            <a:r>
              <a:rPr lang="en-US" dirty="0" err="1">
                <a:latin typeface="Source Code Pro" panose="020B0509030403020204" pitchFamily="49" charset="0"/>
              </a:rPr>
              <a:t>burn_addr</a:t>
            </a:r>
            <a:r>
              <a:rPr lang="en-US" dirty="0">
                <a:latin typeface="Source Code Pro" panose="020B0509030403020204" pitchFamily="49" charset="0"/>
              </a:rPr>
              <a:t>: </a:t>
            </a:r>
            <a:r>
              <a:rPr lang="en-US" b="1" dirty="0">
                <a:latin typeface="Source Code Pro" panose="020B0509030403020204" pitchFamily="49" charset="0"/>
              </a:rPr>
              <a:t>0x1000</a:t>
            </a:r>
            <a:endParaRPr lang="en-US" dirty="0">
              <a:latin typeface="Source Code Pro" panose="020B0509030403020204" pitchFamily="49" charset="0"/>
            </a:endParaRPr>
          </a:p>
          <a:p>
            <a:pPr>
              <a:buFont typeface="Arial" panose="020B0604020202020204" pitchFamily="34" charset="0"/>
              <a:buChar char="•"/>
            </a:pPr>
            <a:r>
              <a:rPr lang="en-US" dirty="0" err="1">
                <a:latin typeface="Source Code Pro" panose="020B0509030403020204" pitchFamily="49" charset="0"/>
              </a:rPr>
              <a:t>erase_flash</a:t>
            </a:r>
            <a:r>
              <a:rPr lang="en-US" dirty="0">
                <a:latin typeface="Source Code Pro" panose="020B0509030403020204" pitchFamily="49" charset="0"/>
              </a:rPr>
              <a:t>: </a:t>
            </a:r>
            <a:r>
              <a:rPr lang="en-US" b="1" dirty="0">
                <a:latin typeface="Source Code Pro" panose="020B0509030403020204" pitchFamily="49" charset="0"/>
              </a:rPr>
              <a:t>yes</a:t>
            </a:r>
            <a:endParaRPr lang="en-US" dirty="0">
              <a:latin typeface="Source Code Pro" panose="020B0509030403020204" pitchFamily="49" charset="0"/>
            </a:endParaRPr>
          </a:p>
          <a:p>
            <a:pPr>
              <a:buFont typeface="Arial" panose="020B0604020202020204" pitchFamily="34" charset="0"/>
              <a:buChar char="•"/>
            </a:pPr>
            <a:r>
              <a:rPr lang="en-US" dirty="0">
                <a:latin typeface="Source Code Pro" panose="020B0509030403020204" pitchFamily="49" charset="0"/>
              </a:rPr>
              <a:t>com: </a:t>
            </a:r>
            <a:r>
              <a:rPr lang="en-US" b="1" dirty="0">
                <a:latin typeface="Source Code Pro" panose="020B0509030403020204" pitchFamily="49" charset="0"/>
              </a:rPr>
              <a:t>COMX</a:t>
            </a:r>
            <a:r>
              <a:rPr lang="en-US" i="1" dirty="0">
                <a:solidFill>
                  <a:srgbClr val="FF6600"/>
                </a:solidFill>
                <a:latin typeface="Source Code Pro" panose="020B0509030403020204" pitchFamily="49" charset="0"/>
              </a:rPr>
              <a:t> (in our case it’s COM5)</a:t>
            </a:r>
          </a:p>
          <a:p>
            <a:pPr>
              <a:buFont typeface="Arial" panose="020B0604020202020204" pitchFamily="34" charset="0"/>
              <a:buChar char="•"/>
            </a:pPr>
            <a:r>
              <a:rPr lang="en-US" dirty="0">
                <a:latin typeface="Source Code Pro" panose="020B0509030403020204" pitchFamily="49" charset="0"/>
              </a:rPr>
              <a:t>Firmware: Select “</a:t>
            </a:r>
            <a:r>
              <a:rPr lang="en-US" b="1" dirty="0">
                <a:latin typeface="Source Code Pro" panose="020B0509030403020204" pitchFamily="49" charset="0"/>
              </a:rPr>
              <a:t>Users</a:t>
            </a:r>
            <a:r>
              <a:rPr lang="en-US" dirty="0">
                <a:latin typeface="Source Code Pro" panose="020B0509030403020204" pitchFamily="49" charset="0"/>
              </a:rPr>
              <a:t>” and choose the </a:t>
            </a:r>
            <a:r>
              <a:rPr lang="en-US" b="1" dirty="0">
                <a:latin typeface="Source Code Pro" panose="020B0509030403020204" pitchFamily="49" charset="0"/>
              </a:rPr>
              <a:t>ESP32xxx</a:t>
            </a:r>
            <a:r>
              <a:rPr lang="en-US" b="1" i="1" dirty="0">
                <a:latin typeface="Source Code Pro" panose="020B0509030403020204" pitchFamily="49" charset="0"/>
              </a:rPr>
              <a:t>.bin</a:t>
            </a:r>
            <a:r>
              <a:rPr lang="en-US" dirty="0">
                <a:latin typeface="Source Code Pro" panose="020B0509030403020204" pitchFamily="49" charset="0"/>
              </a:rPr>
              <a:t> file downloaded earlier</a:t>
            </a:r>
          </a:p>
        </p:txBody>
      </p:sp>
      <p:pic>
        <p:nvPicPr>
          <p:cNvPr id="13" name="Image 12">
            <a:extLst>
              <a:ext uri="{FF2B5EF4-FFF2-40B4-BE49-F238E27FC236}">
                <a16:creationId xmlns:a16="http://schemas.microsoft.com/office/drawing/2014/main" id="{AACD5E30-D1CC-43C8-891A-C27557C7DE01}"/>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228184" y="4874934"/>
            <a:ext cx="2813730" cy="1650410"/>
          </a:xfrm>
          <a:prstGeom prst="rect">
            <a:avLst/>
          </a:prstGeom>
        </p:spPr>
      </p:pic>
      <p:pic>
        <p:nvPicPr>
          <p:cNvPr id="12" name="Image 11">
            <a:hlinkClick r:id="rId5" action="ppaction://hlinksldjump"/>
            <a:extLst>
              <a:ext uri="{FF2B5EF4-FFF2-40B4-BE49-F238E27FC236}">
                <a16:creationId xmlns:a16="http://schemas.microsoft.com/office/drawing/2014/main" id="{8A2517D0-7471-42BA-8C26-9E50E9D40C7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235432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08AC0F65-160D-40CB-9C92-7D52FECBE2FC}"/>
              </a:ext>
            </a:extLst>
          </p:cNvPr>
          <p:cNvSpPr>
            <a:spLocks noGrp="1"/>
          </p:cNvSpPr>
          <p:nvPr>
            <p:ph type="sldNum" sz="quarter" idx="12"/>
          </p:nvPr>
        </p:nvSpPr>
        <p:spPr/>
        <p:txBody>
          <a:bodyPr/>
          <a:lstStyle/>
          <a:p>
            <a:pPr>
              <a:defRPr/>
            </a:pPr>
            <a:fld id="{E652A8FB-8C76-45BB-8D82-93F8E151003C}" type="slidenum">
              <a:rPr lang="fr-FR" smtClean="0">
                <a:cs typeface="Calibri" panose="020F0502020204030204" pitchFamily="34" charset="0"/>
              </a:rPr>
              <a:pPr>
                <a:defRPr/>
              </a:pPr>
              <a:t>36</a:t>
            </a:fld>
            <a:endParaRPr lang="fr-FR" dirty="0">
              <a:cs typeface="Calibri" panose="020F0502020204030204" pitchFamily="34" charset="0"/>
            </a:endParaRPr>
          </a:p>
        </p:txBody>
      </p:sp>
      <p:sp>
        <p:nvSpPr>
          <p:cNvPr id="2" name="Titre 1">
            <a:extLst>
              <a:ext uri="{FF2B5EF4-FFF2-40B4-BE49-F238E27FC236}">
                <a16:creationId xmlns:a16="http://schemas.microsoft.com/office/drawing/2014/main" id="{941E967D-AC30-48EC-A393-C219F2331DAB}"/>
              </a:ext>
            </a:extLst>
          </p:cNvPr>
          <p:cNvSpPr>
            <a:spLocks noGrp="1"/>
          </p:cNvSpPr>
          <p:nvPr>
            <p:ph type="ctrTitle" idx="4294967295"/>
          </p:nvPr>
        </p:nvSpPr>
        <p:spPr>
          <a:xfrm>
            <a:off x="0" y="2130425"/>
            <a:ext cx="7772400" cy="1470025"/>
          </a:xfrm>
        </p:spPr>
        <p:txBody>
          <a:bodyPr/>
          <a:lstStyle/>
          <a:p>
            <a:r>
              <a:rPr lang="fr-FR" dirty="0">
                <a:cs typeface="Calibri" panose="020F0502020204030204" pitchFamily="34" charset="0"/>
              </a:rPr>
              <a:t>HELLO WORLD ASM</a:t>
            </a:r>
          </a:p>
        </p:txBody>
      </p:sp>
      <p:sp>
        <p:nvSpPr>
          <p:cNvPr id="4" name="Rectangle 1">
            <a:extLst>
              <a:ext uri="{FF2B5EF4-FFF2-40B4-BE49-F238E27FC236}">
                <a16:creationId xmlns:a16="http://schemas.microsoft.com/office/drawing/2014/main" id="{F5A61BC3-1E25-4940-B4AC-67DA6941E220}"/>
              </a:ext>
            </a:extLst>
          </p:cNvPr>
          <p:cNvSpPr>
            <a:spLocks noChangeArrowheads="1"/>
          </p:cNvSpPr>
          <p:nvPr/>
        </p:nvSpPr>
        <p:spPr bwMode="auto">
          <a:xfrm>
            <a:off x="-24325" y="634615"/>
            <a:ext cx="552689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sng" strike="noStrike" cap="none" normalizeH="0" baseline="0" dirty="0">
                <a:ln>
                  <a:noFill/>
                </a:ln>
                <a:solidFill>
                  <a:schemeClr val="tx1"/>
                </a:solidFill>
                <a:effectLst/>
                <a:latin typeface="Calibri" panose="020F0502020204030204" pitchFamily="34" charset="0"/>
                <a:cs typeface="Calibri" panose="020F0502020204030204" pitchFamily="34" charset="0"/>
              </a:rPr>
              <a:t>Init </a:t>
            </a:r>
            <a:r>
              <a:rPr kumimoji="0" lang="fr-FR" altLang="fr-FR" b="1" i="0" u="sng" strike="noStrike" cap="none" normalizeH="0" baseline="0" dirty="0" err="1">
                <a:ln>
                  <a:noFill/>
                </a:ln>
                <a:solidFill>
                  <a:schemeClr val="tx1"/>
                </a:solidFill>
                <a:effectLst/>
                <a:latin typeface="Calibri" panose="020F0502020204030204" pitchFamily="34" charset="0"/>
                <a:cs typeface="Calibri" panose="020F0502020204030204" pitchFamily="34" charset="0"/>
              </a:rPr>
              <a:t>your</a:t>
            </a:r>
            <a:r>
              <a:rPr kumimoji="0" lang="fr-FR" altLang="fr-FR" b="1" i="0" u="sng" strike="noStrike" cap="none" normalizeH="0" baseline="0" dirty="0">
                <a:ln>
                  <a:noFill/>
                </a:ln>
                <a:solidFill>
                  <a:schemeClr val="tx1"/>
                </a:solidFill>
                <a:effectLst/>
                <a:latin typeface="Calibri" panose="020F0502020204030204" pitchFamily="34" charset="0"/>
                <a:cs typeface="Calibri" panose="020F0502020204030204" pitchFamily="34" charset="0"/>
              </a:rPr>
              <a:t> code: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Let’s</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have look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probably</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easiest</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program possible:</a:t>
            </a:r>
            <a:endPar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.ORG 0x000</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the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next</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instruction has to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be</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written</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add</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0x0000</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b="1" dirty="0">
                <a:latin typeface="Calibri" panose="020F0502020204030204" pitchFamily="34" charset="0"/>
                <a:cs typeface="Calibri" panose="020F0502020204030204" pitchFamily="34" charset="0"/>
              </a:rPr>
              <a:t>	</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infinite</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b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START:</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this</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label “START”</a:t>
            </a:r>
            <a:b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rjmp</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START </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elative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J</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MP</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START </a:t>
            </a:r>
          </a:p>
        </p:txBody>
      </p:sp>
      <p:sp>
        <p:nvSpPr>
          <p:cNvPr id="5" name="Rectangle 4">
            <a:extLst>
              <a:ext uri="{FF2B5EF4-FFF2-40B4-BE49-F238E27FC236}">
                <a16:creationId xmlns:a16="http://schemas.microsoft.com/office/drawing/2014/main" id="{EE3E9A0C-F3BF-433A-B723-DD0645C14086}"/>
              </a:ext>
            </a:extLst>
          </p:cNvPr>
          <p:cNvSpPr/>
          <p:nvPr/>
        </p:nvSpPr>
        <p:spPr>
          <a:xfrm>
            <a:off x="5292080" y="804336"/>
            <a:ext cx="3240360" cy="1169551"/>
          </a:xfrm>
          <a:prstGeom prst="rect">
            <a:avLst/>
          </a:prstGeom>
        </p:spPr>
        <p:txBody>
          <a:bodyPr wrap="square">
            <a:spAutoFit/>
          </a:bodyPr>
          <a:lstStyle/>
          <a:p>
            <a:pPr algn="just"/>
            <a:r>
              <a:rPr lang="en-US" i="1" dirty="0">
                <a:latin typeface="Calibri" panose="020F0502020204030204" pitchFamily="34" charset="0"/>
                <a:cs typeface="Calibri" panose="020F0502020204030204" pitchFamily="34" charset="0"/>
              </a:rPr>
              <a:t>When the instruction is executed, the </a:t>
            </a:r>
            <a:r>
              <a:rPr lang="en-US" i="1" dirty="0" err="1">
                <a:latin typeface="Calibri" panose="020F0502020204030204" pitchFamily="34" charset="0"/>
                <a:cs typeface="Calibri" panose="020F0502020204030204" pitchFamily="34" charset="0"/>
              </a:rPr>
              <a:t>cpu</a:t>
            </a:r>
            <a:r>
              <a:rPr lang="en-US" i="1" dirty="0">
                <a:latin typeface="Calibri" panose="020F0502020204030204" pitchFamily="34" charset="0"/>
                <a:cs typeface="Calibri" panose="020F0502020204030204" pitchFamily="34" charset="0"/>
              </a:rPr>
              <a:t> (</a:t>
            </a:r>
            <a:r>
              <a:rPr lang="en-US" b="1" i="1" dirty="0">
                <a:latin typeface="Calibri" panose="020F0502020204030204" pitchFamily="34" charset="0"/>
                <a:cs typeface="Calibri" panose="020F0502020204030204" pitchFamily="34" charset="0"/>
              </a:rPr>
              <a:t>ALU</a:t>
            </a:r>
            <a:r>
              <a:rPr lang="en-US" i="1" dirty="0">
                <a:latin typeface="Calibri" panose="020F0502020204030204" pitchFamily="34" charset="0"/>
                <a:cs typeface="Calibri" panose="020F0502020204030204" pitchFamily="34" charset="0"/>
              </a:rPr>
              <a:t> — </a:t>
            </a:r>
            <a:r>
              <a:rPr lang="en-US" b="1" i="1" dirty="0">
                <a:latin typeface="Calibri" panose="020F0502020204030204" pitchFamily="34" charset="0"/>
                <a:cs typeface="Calibri" panose="020F0502020204030204" pitchFamily="34" charset="0"/>
              </a:rPr>
              <a:t>Arithmetic Logic Unit</a:t>
            </a:r>
            <a:r>
              <a:rPr lang="en-US" i="1" dirty="0">
                <a:latin typeface="Calibri" panose="020F0502020204030204" pitchFamily="34" charset="0"/>
                <a:cs typeface="Calibri" panose="020F0502020204030204" pitchFamily="34" charset="0"/>
              </a:rPr>
              <a:t>) will jump to </a:t>
            </a:r>
            <a:r>
              <a:rPr lang="en-US" b="1" i="1" dirty="0">
                <a:latin typeface="Calibri" panose="020F0502020204030204" pitchFamily="34" charset="0"/>
                <a:cs typeface="Calibri" panose="020F0502020204030204" pitchFamily="34" charset="0"/>
              </a:rPr>
              <a:t>START</a:t>
            </a:r>
            <a:r>
              <a:rPr lang="en-US" i="1" dirty="0">
                <a:latin typeface="Calibri" panose="020F0502020204030204" pitchFamily="34" charset="0"/>
                <a:cs typeface="Calibri" panose="020F0502020204030204" pitchFamily="34" charset="0"/>
              </a:rPr>
              <a:t>. The jump will be repeated over and over, resulting in an infinite loop. Alright, that not a big deal…</a:t>
            </a:r>
            <a:endParaRPr lang="fr-FR" i="1" dirty="0">
              <a:latin typeface="Calibri" panose="020F0502020204030204" pitchFamily="34" charset="0"/>
              <a:cs typeface="Calibri" panose="020F0502020204030204" pitchFamily="34" charset="0"/>
            </a:endParaRPr>
          </a:p>
        </p:txBody>
      </p:sp>
      <p:sp>
        <p:nvSpPr>
          <p:cNvPr id="6" name="Rectangle 2">
            <a:extLst>
              <a:ext uri="{FF2B5EF4-FFF2-40B4-BE49-F238E27FC236}">
                <a16:creationId xmlns:a16="http://schemas.microsoft.com/office/drawing/2014/main" id="{1E4378E7-C6EE-48C9-A0CA-B43F4F8C4492}"/>
              </a:ext>
            </a:extLst>
          </p:cNvPr>
          <p:cNvSpPr>
            <a:spLocks noChangeArrowheads="1"/>
          </p:cNvSpPr>
          <p:nvPr/>
        </p:nvSpPr>
        <p:spPr bwMode="auto">
          <a:xfrm>
            <a:off x="-46904" y="2221746"/>
            <a:ext cx="913715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sng" strike="noStrike" cap="none" normalizeH="0" baseline="0" dirty="0">
                <a:ln>
                  <a:noFill/>
                </a:ln>
                <a:solidFill>
                  <a:schemeClr val="tx1"/>
                </a:solidFill>
                <a:effectLst/>
                <a:latin typeface="Calibri" panose="020F0502020204030204" pitchFamily="34" charset="0"/>
                <a:cs typeface="Calibri" panose="020F0502020204030204" pitchFamily="34" charset="0"/>
              </a:rPr>
              <a:t>Do the Math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Assuming</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that</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our</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Arduino AVR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running at 16 MHz (16 Million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clock</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cycles per second),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How long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does</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all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this</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take</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 = 1/ F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then</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 = 1 / 16x10</a:t>
            </a:r>
            <a:r>
              <a:rPr kumimoji="0" lang="fr-FR" altLang="fr-FR" b="0" i="0" u="none" strike="noStrike" cap="none" normalizeH="0" baseline="30000" dirty="0">
                <a:ln>
                  <a:noFill/>
                </a:ln>
                <a:solidFill>
                  <a:schemeClr val="tx1"/>
                </a:solidFill>
                <a:effectLst/>
                <a:latin typeface="Calibri" panose="020F0502020204030204" pitchFamily="34" charset="0"/>
                <a:cs typeface="Calibri" panose="020F0502020204030204" pitchFamily="34" charset="0"/>
              </a:rPr>
              <a:t>6</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0,0000000625 seconds, not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precisely</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0,06 us </a:t>
            </a:r>
          </a:p>
        </p:txBody>
      </p:sp>
      <p:sp>
        <p:nvSpPr>
          <p:cNvPr id="7" name="Rectangle 6">
            <a:extLst>
              <a:ext uri="{FF2B5EF4-FFF2-40B4-BE49-F238E27FC236}">
                <a16:creationId xmlns:a16="http://schemas.microsoft.com/office/drawing/2014/main" id="{DB04124B-3529-4190-AB48-9696BE289C9F}"/>
              </a:ext>
            </a:extLst>
          </p:cNvPr>
          <p:cNvSpPr/>
          <p:nvPr/>
        </p:nvSpPr>
        <p:spPr>
          <a:xfrm>
            <a:off x="24958" y="3393119"/>
            <a:ext cx="9026540" cy="307777"/>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That’s pretty fast! We can not see at this frequency the blinking of the LED !!!</a:t>
            </a:r>
            <a:endParaRPr lang="fr-FR" b="1"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DD69ACA9-C6E4-466D-A5BB-EB2A485423AD}"/>
              </a:ext>
            </a:extLst>
          </p:cNvPr>
          <p:cNvSpPr/>
          <p:nvPr/>
        </p:nvSpPr>
        <p:spPr>
          <a:xfrm>
            <a:off x="36004" y="3878755"/>
            <a:ext cx="9107996" cy="954107"/>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Remark: </a:t>
            </a:r>
          </a:p>
          <a:p>
            <a:r>
              <a:rPr lang="en-US" dirty="0">
                <a:latin typeface="Calibri" panose="020F0502020204030204" pitchFamily="34" charset="0"/>
                <a:cs typeface="Calibri" panose="020F0502020204030204" pitchFamily="34" charset="0"/>
              </a:rPr>
              <a:t>We observed experimentally that human eye can’t make out a difference in the picture frame if it appears for less than 16ms to 13ms (0,016-0,013s). </a:t>
            </a:r>
          </a:p>
          <a:p>
            <a:r>
              <a:rPr lang="en-US" dirty="0">
                <a:latin typeface="Calibri" panose="020F0502020204030204" pitchFamily="34" charset="0"/>
                <a:cs typeface="Calibri" panose="020F0502020204030204" pitchFamily="34" charset="0"/>
              </a:rPr>
              <a:t>Hence purely based on this, we can say sampling frequency is 60Hz to 80Hz (about 0,06 &amp; 0,08 MHz).</a:t>
            </a:r>
            <a:endParaRPr lang="fr-FR"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92E53CA-228D-40D4-9960-39E7824E164A}"/>
              </a:ext>
            </a:extLst>
          </p:cNvPr>
          <p:cNvSpPr/>
          <p:nvPr/>
        </p:nvSpPr>
        <p:spPr>
          <a:xfrm>
            <a:off x="109736" y="5130684"/>
            <a:ext cx="8856984" cy="738664"/>
          </a:xfrm>
          <a:prstGeom prst="rect">
            <a:avLst/>
          </a:prstGeom>
        </p:spPr>
        <p:txBody>
          <a:bodyPr wrap="square">
            <a:spAutoFit/>
          </a:bodyPr>
          <a:lstStyle/>
          <a:p>
            <a:r>
              <a:rPr lang="en-US" b="1" u="sng" dirty="0">
                <a:latin typeface="Calibri" panose="020F0502020204030204" pitchFamily="34" charset="0"/>
                <a:cs typeface="Calibri" panose="020F0502020204030204" pitchFamily="34" charset="0"/>
              </a:rPr>
              <a:t>Do the trick!</a:t>
            </a:r>
          </a:p>
          <a:p>
            <a:r>
              <a:rPr lang="en-US" dirty="0">
                <a:latin typeface="Calibri" panose="020F0502020204030204" pitchFamily="34" charset="0"/>
                <a:cs typeface="Calibri" panose="020F0502020204030204" pitchFamily="34" charset="0"/>
              </a:rPr>
              <a:t>For example: let’s take a LED 0,5s ON and 0,5s OFF: at F=16 MHz, we need </a:t>
            </a:r>
            <a:r>
              <a:rPr lang="fr-FR" altLang="fr-FR" b="1" dirty="0">
                <a:latin typeface="Calibri" panose="020F0502020204030204" pitchFamily="34" charset="0"/>
                <a:cs typeface="Calibri" panose="020F0502020204030204" pitchFamily="34" charset="0"/>
              </a:rPr>
              <a:t>8 000 0000 cycles</a:t>
            </a:r>
            <a:r>
              <a:rPr lang="fr-FR" altLang="fr-F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cycles </a:t>
            </a:r>
          </a:p>
          <a:p>
            <a:r>
              <a:rPr lang="en-US" dirty="0">
                <a:latin typeface="Calibri" panose="020F0502020204030204" pitchFamily="34" charset="0"/>
                <a:cs typeface="Calibri" panose="020F0502020204030204" pitchFamily="34" charset="0"/>
              </a:rPr>
              <a:t>(</a:t>
            </a:r>
            <a:r>
              <a:rPr lang="fr-FR" altLang="fr-FR" dirty="0">
                <a:latin typeface="Calibri" panose="020F0502020204030204" pitchFamily="34" charset="0"/>
                <a:cs typeface="Calibri" panose="020F0502020204030204" pitchFamily="34" charset="0"/>
              </a:rPr>
              <a:t>1 cycle = 0,0000000625 seconds at 16MHz =&gt; for 0,5s </a:t>
            </a:r>
            <a:r>
              <a:rPr lang="fr-FR" altLang="fr-FR" dirty="0" err="1">
                <a:latin typeface="Calibri" panose="020F0502020204030204" pitchFamily="34" charset="0"/>
                <a:cs typeface="Calibri" panose="020F0502020204030204" pitchFamily="34" charset="0"/>
              </a:rPr>
              <a:t>this</a:t>
            </a:r>
            <a:r>
              <a:rPr lang="fr-FR" altLang="fr-FR" dirty="0">
                <a:latin typeface="Calibri" panose="020F0502020204030204" pitchFamily="34" charset="0"/>
                <a:cs typeface="Calibri" panose="020F0502020204030204" pitchFamily="34" charset="0"/>
              </a:rPr>
              <a:t> </a:t>
            </a:r>
            <a:r>
              <a:rPr lang="fr-FR" altLang="fr-FR" dirty="0" err="1">
                <a:latin typeface="Calibri" panose="020F0502020204030204" pitchFamily="34" charset="0"/>
                <a:cs typeface="Calibri" panose="020F0502020204030204" pitchFamily="34" charset="0"/>
              </a:rPr>
              <a:t>makes</a:t>
            </a:r>
            <a:r>
              <a:rPr lang="fr-FR" altLang="fr-FR" dirty="0">
                <a:latin typeface="Calibri" panose="020F0502020204030204" pitchFamily="34" charset="0"/>
                <a:cs typeface="Calibri" panose="020F0502020204030204" pitchFamily="34" charset="0"/>
              </a:rPr>
              <a:t> 0,5 / 0,0000000625s)</a:t>
            </a:r>
            <a:endParaRPr lang="fr-FR" dirty="0">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B153D59B-CA71-4EF9-9A44-73E12EA93707}"/>
              </a:ext>
            </a:extLst>
          </p:cNvPr>
          <p:cNvSpPr/>
          <p:nvPr/>
        </p:nvSpPr>
        <p:spPr>
          <a:xfrm>
            <a:off x="125759" y="5982799"/>
            <a:ext cx="8964488" cy="338554"/>
          </a:xfrm>
          <a:prstGeom prst="rect">
            <a:avLst/>
          </a:prstGeom>
        </p:spPr>
        <p:txBody>
          <a:bodyPr wrap="square">
            <a:spAutoFit/>
          </a:bodyPr>
          <a:lstStyle/>
          <a:p>
            <a:r>
              <a:rPr lang="en-US" sz="1600" b="1" dirty="0">
                <a:latin typeface="Calibri" panose="020F0502020204030204" pitchFamily="34" charset="0"/>
                <a:cs typeface="Calibri" panose="020F0502020204030204" pitchFamily="34" charset="0"/>
              </a:rPr>
              <a:t>How to achieve all this cycles if I can count only up to 255 (remember, we have an 8-bit chip)… magic?</a:t>
            </a:r>
            <a:endParaRPr lang="fr-FR" sz="1600" b="1" dirty="0">
              <a:latin typeface="Calibri" panose="020F0502020204030204" pitchFamily="34" charset="0"/>
              <a:cs typeface="Calibri" panose="020F0502020204030204" pitchFamily="34" charset="0"/>
            </a:endParaRPr>
          </a:p>
        </p:txBody>
      </p:sp>
      <p:sp>
        <p:nvSpPr>
          <p:cNvPr id="14" name="Titre 1"/>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2200" b="1" dirty="0">
                <a:solidFill>
                  <a:schemeClr val="bg1"/>
                </a:solidFill>
                <a:latin typeface="Calibri" pitchFamily="34" charset="0"/>
                <a:ea typeface="+mj-ea"/>
                <a:cs typeface="+mj-cs"/>
              </a:rPr>
              <a:t>BLINK by ASM</a:t>
            </a:r>
            <a:endPar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endParaRPr>
          </a:p>
        </p:txBody>
      </p:sp>
      <p:pic>
        <p:nvPicPr>
          <p:cNvPr id="12" name="Image 11">
            <a:hlinkClick r:id="rId2" action="ppaction://hlinksldjump"/>
            <a:extLst>
              <a:ext uri="{FF2B5EF4-FFF2-40B4-BE49-F238E27FC236}">
                <a16:creationId xmlns:a16="http://schemas.microsoft.com/office/drawing/2014/main" id="{40D43173-CAD7-4054-BD9E-EBB0F4503D7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85510347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540C54-C44C-4C32-95EE-FB73B4DC72CD}"/>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on ESP32</a:t>
            </a:r>
          </a:p>
        </p:txBody>
      </p:sp>
      <p:sp>
        <p:nvSpPr>
          <p:cNvPr id="3" name="Espace réservé du numéro de diapositive 2">
            <a:extLst>
              <a:ext uri="{FF2B5EF4-FFF2-40B4-BE49-F238E27FC236}">
                <a16:creationId xmlns:a16="http://schemas.microsoft.com/office/drawing/2014/main" id="{2F1673E9-B925-4F6C-A9BF-2DA2E2CCE6B9}"/>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360</a:t>
            </a:fld>
            <a:endParaRPr lang="fr-FR">
              <a:latin typeface="Source Code Pro" panose="020B0509030403020204" pitchFamily="49" charset="0"/>
            </a:endParaRPr>
          </a:p>
        </p:txBody>
      </p:sp>
      <p:pic>
        <p:nvPicPr>
          <p:cNvPr id="5" name="Image 4">
            <a:extLst>
              <a:ext uri="{FF2B5EF4-FFF2-40B4-BE49-F238E27FC236}">
                <a16:creationId xmlns:a16="http://schemas.microsoft.com/office/drawing/2014/main" id="{656AAB99-97EE-4EDF-9EC4-467E3CB5F6A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76056" y="594838"/>
            <a:ext cx="3978502" cy="2402114"/>
          </a:xfrm>
          <a:prstGeom prst="rect">
            <a:avLst/>
          </a:prstGeom>
        </p:spPr>
      </p:pic>
      <p:sp>
        <p:nvSpPr>
          <p:cNvPr id="6" name="Rectangle 5">
            <a:extLst>
              <a:ext uri="{FF2B5EF4-FFF2-40B4-BE49-F238E27FC236}">
                <a16:creationId xmlns:a16="http://schemas.microsoft.com/office/drawing/2014/main" id="{92DB1D16-68CC-4601-A536-2CC8B53166B3}"/>
              </a:ext>
            </a:extLst>
          </p:cNvPr>
          <p:cNvSpPr/>
          <p:nvPr/>
        </p:nvSpPr>
        <p:spPr>
          <a:xfrm>
            <a:off x="39978" y="652855"/>
            <a:ext cx="4855217" cy="738664"/>
          </a:xfrm>
          <a:prstGeom prst="rect">
            <a:avLst/>
          </a:prstGeom>
        </p:spPr>
        <p:txBody>
          <a:bodyPr wrap="square">
            <a:spAutoFit/>
          </a:bodyPr>
          <a:lstStyle/>
          <a:p>
            <a:pPr algn="just"/>
            <a:r>
              <a:rPr lang="en-US" dirty="0">
                <a:latin typeface="Source Code Pro" panose="020B0509030403020204" pitchFamily="49" charset="0"/>
              </a:rPr>
              <a:t>After pressing the “</a:t>
            </a:r>
            <a:r>
              <a:rPr lang="en-US" b="1" dirty="0">
                <a:latin typeface="Source Code Pro" panose="020B0509030403020204" pitchFamily="49" charset="0"/>
              </a:rPr>
              <a:t>Choose</a:t>
            </a:r>
            <a:r>
              <a:rPr lang="en-US" dirty="0">
                <a:latin typeface="Source Code Pro" panose="020B0509030403020204" pitchFamily="49" charset="0"/>
              </a:rPr>
              <a:t>” button, navigate to your Downloads folder and select the ESP32 </a:t>
            </a:r>
            <a:r>
              <a:rPr lang="en-US" i="1" dirty="0">
                <a:latin typeface="Source Code Pro" panose="020B0509030403020204" pitchFamily="49" charset="0"/>
              </a:rPr>
              <a:t>.bin</a:t>
            </a:r>
            <a:r>
              <a:rPr lang="en-US" dirty="0">
                <a:latin typeface="Source Code Pro" panose="020B0509030403020204" pitchFamily="49" charset="0"/>
              </a:rPr>
              <a:t> file:</a:t>
            </a:r>
            <a:endParaRPr lang="fr-FR" dirty="0">
              <a:latin typeface="Source Code Pro" panose="020B0509030403020204" pitchFamily="49" charset="0"/>
            </a:endParaRPr>
          </a:p>
        </p:txBody>
      </p:sp>
      <p:sp>
        <p:nvSpPr>
          <p:cNvPr id="7" name="Rectangle 6">
            <a:extLst>
              <a:ext uri="{FF2B5EF4-FFF2-40B4-BE49-F238E27FC236}">
                <a16:creationId xmlns:a16="http://schemas.microsoft.com/office/drawing/2014/main" id="{6BEBA8F4-B141-4625-8EB5-C38DB2271DF6}"/>
              </a:ext>
            </a:extLst>
          </p:cNvPr>
          <p:cNvSpPr/>
          <p:nvPr/>
        </p:nvSpPr>
        <p:spPr>
          <a:xfrm>
            <a:off x="106906" y="1786236"/>
            <a:ext cx="4969150" cy="923330"/>
          </a:xfrm>
          <a:prstGeom prst="rect">
            <a:avLst/>
          </a:prstGeom>
        </p:spPr>
        <p:txBody>
          <a:bodyPr wrap="square">
            <a:spAutoFit/>
          </a:bodyPr>
          <a:lstStyle/>
          <a:p>
            <a:pPr algn="just"/>
            <a:r>
              <a:rPr lang="en-US" dirty="0">
                <a:latin typeface="Source Code Pro" panose="020B0509030403020204" pitchFamily="49" charset="0"/>
              </a:rPr>
              <a:t>Having all the settings selected, </a:t>
            </a:r>
          </a:p>
          <a:p>
            <a:pPr algn="just"/>
            <a:r>
              <a:rPr lang="en-US" sz="2000" b="1" dirty="0">
                <a:solidFill>
                  <a:srgbClr val="00B050"/>
                </a:solidFill>
                <a:latin typeface="Source Code Pro" panose="020B0509030403020204" pitchFamily="49" charset="0"/>
              </a:rPr>
              <a:t>hold-down the </a:t>
            </a:r>
            <a:r>
              <a:rPr lang="en-US" sz="2000" b="1" u="sng" dirty="0">
                <a:solidFill>
                  <a:srgbClr val="00B050"/>
                </a:solidFill>
                <a:latin typeface="Source Code Pro" panose="020B0509030403020204" pitchFamily="49" charset="0"/>
              </a:rPr>
              <a:t>“BOOT/FLASH” </a:t>
            </a:r>
            <a:r>
              <a:rPr lang="en-US" sz="2000" b="1" dirty="0">
                <a:solidFill>
                  <a:srgbClr val="00B050"/>
                </a:solidFill>
                <a:latin typeface="Source Code Pro" panose="020B0509030403020204" pitchFamily="49" charset="0"/>
              </a:rPr>
              <a:t>button in your ESP32 board:</a:t>
            </a:r>
            <a:endParaRPr lang="fr-FR" b="1" dirty="0">
              <a:solidFill>
                <a:srgbClr val="00B050"/>
              </a:solidFill>
              <a:latin typeface="Source Code Pro" panose="020B0509030403020204" pitchFamily="49" charset="0"/>
            </a:endParaRPr>
          </a:p>
        </p:txBody>
      </p:sp>
      <p:pic>
        <p:nvPicPr>
          <p:cNvPr id="9" name="Image 8">
            <a:extLst>
              <a:ext uri="{FF2B5EF4-FFF2-40B4-BE49-F238E27FC236}">
                <a16:creationId xmlns:a16="http://schemas.microsoft.com/office/drawing/2014/main" id="{82EB2E95-76EF-4E66-9775-0D435CEC210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92440" y="3853227"/>
            <a:ext cx="4400039" cy="2552024"/>
          </a:xfrm>
          <a:prstGeom prst="rect">
            <a:avLst/>
          </a:prstGeom>
        </p:spPr>
      </p:pic>
      <p:pic>
        <p:nvPicPr>
          <p:cNvPr id="11" name="Image 10">
            <a:extLst>
              <a:ext uri="{FF2B5EF4-FFF2-40B4-BE49-F238E27FC236}">
                <a16:creationId xmlns:a16="http://schemas.microsoft.com/office/drawing/2014/main" id="{2C5F9779-9A1A-492A-9F3F-BE4DBA1ECD1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1520" y="3861047"/>
            <a:ext cx="4129942" cy="2576646"/>
          </a:xfrm>
          <a:prstGeom prst="rect">
            <a:avLst/>
          </a:prstGeom>
        </p:spPr>
      </p:pic>
      <p:sp>
        <p:nvSpPr>
          <p:cNvPr id="12" name="Rectangle 11">
            <a:extLst>
              <a:ext uri="{FF2B5EF4-FFF2-40B4-BE49-F238E27FC236}">
                <a16:creationId xmlns:a16="http://schemas.microsoft.com/office/drawing/2014/main" id="{528486B8-6608-4E85-9962-98CC5D67C10F}"/>
              </a:ext>
            </a:extLst>
          </p:cNvPr>
          <p:cNvSpPr/>
          <p:nvPr/>
        </p:nvSpPr>
        <p:spPr>
          <a:xfrm>
            <a:off x="1259632" y="3105834"/>
            <a:ext cx="6408712" cy="646331"/>
          </a:xfrm>
          <a:prstGeom prst="rect">
            <a:avLst/>
          </a:prstGeom>
        </p:spPr>
        <p:txBody>
          <a:bodyPr wrap="square">
            <a:spAutoFit/>
          </a:bodyPr>
          <a:lstStyle/>
          <a:p>
            <a:pPr algn="just"/>
            <a:r>
              <a:rPr lang="en-US" sz="1800" b="1" dirty="0">
                <a:solidFill>
                  <a:srgbClr val="00B050"/>
                </a:solidFill>
                <a:latin typeface="Source Code Pro" panose="020B0509030403020204" pitchFamily="49" charset="0"/>
              </a:rPr>
              <a:t>While holding down the “BOOT/FLASH“, click the “ok” button in the burn firmware window:</a:t>
            </a:r>
            <a:endParaRPr lang="fr-FR" sz="1800" b="1" dirty="0">
              <a:solidFill>
                <a:srgbClr val="00B050"/>
              </a:solidFill>
              <a:latin typeface="Source Code Pro" panose="020B0509030403020204" pitchFamily="49" charset="0"/>
            </a:endParaRPr>
          </a:p>
        </p:txBody>
      </p:sp>
      <p:pic>
        <p:nvPicPr>
          <p:cNvPr id="8" name="Image 7">
            <a:extLst>
              <a:ext uri="{FF2B5EF4-FFF2-40B4-BE49-F238E27FC236}">
                <a16:creationId xmlns:a16="http://schemas.microsoft.com/office/drawing/2014/main" id="{B695282C-0A87-4338-B977-4BF5008000C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0800000" flipV="1">
            <a:off x="18999" y="2690351"/>
            <a:ext cx="1143000" cy="998338"/>
          </a:xfrm>
          <a:prstGeom prst="rect">
            <a:avLst/>
          </a:prstGeom>
        </p:spPr>
      </p:pic>
      <p:pic>
        <p:nvPicPr>
          <p:cNvPr id="13" name="Image 12">
            <a:hlinkClick r:id="rId7" action="ppaction://hlinksldjump"/>
            <a:extLst>
              <a:ext uri="{FF2B5EF4-FFF2-40B4-BE49-F238E27FC236}">
                <a16:creationId xmlns:a16="http://schemas.microsoft.com/office/drawing/2014/main" id="{26E276F6-12EC-4FF5-9615-5C3646417D54}"/>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332548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3A1F5F-1310-4D49-8844-4EDB04F477FB}"/>
              </a:ext>
            </a:extLst>
          </p:cNvPr>
          <p:cNvSpPr>
            <a:spLocks noGrp="1"/>
          </p:cNvSpPr>
          <p:nvPr>
            <p:ph type="title"/>
          </p:nvPr>
        </p:nvSpPr>
        <p:spPr/>
        <p:txBody>
          <a:bodyPr/>
          <a:lstStyle/>
          <a:p>
            <a:r>
              <a:rPr lang="fr-FR" dirty="0" err="1"/>
              <a:t>MicroPython</a:t>
            </a:r>
            <a:r>
              <a:rPr lang="fr-FR" dirty="0"/>
              <a:t> on ESP32</a:t>
            </a:r>
          </a:p>
        </p:txBody>
      </p:sp>
      <p:sp>
        <p:nvSpPr>
          <p:cNvPr id="3" name="Espace réservé du numéro de diapositive 2">
            <a:extLst>
              <a:ext uri="{FF2B5EF4-FFF2-40B4-BE49-F238E27FC236}">
                <a16:creationId xmlns:a16="http://schemas.microsoft.com/office/drawing/2014/main" id="{419C1626-3517-4898-B633-D5C5FF4B3E47}"/>
              </a:ext>
            </a:extLst>
          </p:cNvPr>
          <p:cNvSpPr>
            <a:spLocks noGrp="1"/>
          </p:cNvSpPr>
          <p:nvPr>
            <p:ph type="sldNum" sz="quarter" idx="12"/>
          </p:nvPr>
        </p:nvSpPr>
        <p:spPr/>
        <p:txBody>
          <a:bodyPr/>
          <a:lstStyle/>
          <a:p>
            <a:pPr>
              <a:defRPr/>
            </a:pPr>
            <a:fld id="{E652A8FB-8C76-45BB-8D82-93F8E151003C}" type="slidenum">
              <a:rPr lang="fr-FR" smtClean="0"/>
              <a:pPr>
                <a:defRPr/>
              </a:pPr>
              <a:t>361</a:t>
            </a:fld>
            <a:endParaRPr lang="fr-FR"/>
          </a:p>
        </p:txBody>
      </p:sp>
      <p:sp>
        <p:nvSpPr>
          <p:cNvPr id="4" name="Rectangle 1">
            <a:extLst>
              <a:ext uri="{FF2B5EF4-FFF2-40B4-BE49-F238E27FC236}">
                <a16:creationId xmlns:a16="http://schemas.microsoft.com/office/drawing/2014/main" id="{7CAE3BD2-7D40-4D74-9ECF-8B5595FD9D10}"/>
              </a:ext>
            </a:extLst>
          </p:cNvPr>
          <p:cNvSpPr>
            <a:spLocks noChangeArrowheads="1"/>
          </p:cNvSpPr>
          <p:nvPr/>
        </p:nvSpPr>
        <p:spPr bwMode="auto">
          <a:xfrm>
            <a:off x="-20442" y="505779"/>
            <a:ext cx="9164441"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chemeClr val="tx1"/>
                </a:solidFill>
                <a:effectLst/>
                <a:latin typeface="Source Code Pro" panose="020B0509030403020204" pitchFamily="49" charset="0"/>
              </a:rPr>
              <a:t>When</a:t>
            </a:r>
            <a:r>
              <a:rPr kumimoji="0" lang="fr-FR" altLang="fr-FR" sz="1600" b="0" i="0" u="none" strike="noStrike" cap="none" normalizeH="0" baseline="0" dirty="0">
                <a:ln>
                  <a:noFill/>
                </a:ln>
                <a:solidFill>
                  <a:schemeClr val="tx1"/>
                </a:solidFill>
                <a:effectLst/>
                <a:latin typeface="Source Code Pro" panose="020B0509030403020204" pitchFamily="49" charset="0"/>
              </a:rPr>
              <a:t> the “</a:t>
            </a:r>
            <a:r>
              <a:rPr kumimoji="0" lang="fr-FR" altLang="fr-FR" sz="1600" b="1" i="0" u="none" strike="noStrike" cap="none" normalizeH="0" baseline="0" dirty="0" err="1">
                <a:ln>
                  <a:noFill/>
                </a:ln>
                <a:solidFill>
                  <a:schemeClr val="tx1"/>
                </a:solidFill>
                <a:effectLst/>
                <a:latin typeface="Source Code Pro" panose="020B0509030403020204" pitchFamily="49" charset="0"/>
              </a:rPr>
              <a:t>EraseFlash</a:t>
            </a:r>
            <a:r>
              <a:rPr kumimoji="0" lang="fr-FR" altLang="fr-FR" sz="1600" b="0" i="0" u="none" strike="noStrike" cap="none" normalizeH="0" baseline="0" dirty="0">
                <a:ln>
                  <a:noFill/>
                </a:ln>
                <a:solidFill>
                  <a:schemeClr val="tx1"/>
                </a:solidFill>
                <a:effectLst/>
                <a:latin typeface="Source Code Pro" panose="020B0509030403020204" pitchFamily="49" charset="0"/>
              </a:rPr>
              <a:t>” process </a:t>
            </a:r>
            <a:r>
              <a:rPr kumimoji="0" lang="fr-FR" altLang="fr-FR" sz="1600" b="0" i="0" u="none" strike="noStrike" cap="none" normalizeH="0" baseline="0" dirty="0" err="1">
                <a:ln>
                  <a:noFill/>
                </a:ln>
                <a:solidFill>
                  <a:schemeClr val="tx1"/>
                </a:solidFill>
                <a:effectLst/>
                <a:latin typeface="Source Code Pro" panose="020B0509030403020204" pitchFamily="49" charset="0"/>
              </a:rPr>
              <a:t>begins</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you</a:t>
            </a:r>
            <a:r>
              <a:rPr kumimoji="0" lang="fr-FR" altLang="fr-FR" sz="1600" b="0" i="0" u="none" strike="noStrike" cap="none" normalizeH="0" baseline="0" dirty="0">
                <a:ln>
                  <a:noFill/>
                </a:ln>
                <a:solidFill>
                  <a:schemeClr val="tx1"/>
                </a:solidFill>
                <a:effectLst/>
                <a:latin typeface="Source Code Pro" panose="020B0509030403020204" pitchFamily="49" charset="0"/>
              </a:rPr>
              <a:t> can release the “</a:t>
            </a:r>
            <a:r>
              <a:rPr kumimoji="0" lang="fr-FR" altLang="fr-FR" sz="1600" b="1" i="0" u="none" strike="noStrike" cap="none" normalizeH="0" baseline="0" dirty="0">
                <a:ln>
                  <a:noFill/>
                </a:ln>
                <a:solidFill>
                  <a:schemeClr val="tx1"/>
                </a:solidFill>
                <a:effectLst/>
                <a:latin typeface="Source Code Pro" panose="020B0509030403020204" pitchFamily="49" charset="0"/>
              </a:rPr>
              <a:t>BOOT/FLASH</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button</a:t>
            </a:r>
            <a:r>
              <a:rPr kumimoji="0" lang="fr-FR" altLang="fr-FR" sz="1600" b="0" i="0" u="none" strike="noStrike" cap="none" normalizeH="0" baseline="0" dirty="0">
                <a:ln>
                  <a:noFill/>
                </a:ln>
                <a:solidFill>
                  <a:schemeClr val="tx1"/>
                </a:solidFill>
                <a:effectLst/>
                <a:latin typeface="Source Code Pro" panose="020B050903040302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sz="1600" dirty="0">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chemeClr val="tx1"/>
                </a:solidFill>
                <a:effectLst/>
                <a:latin typeface="Source Code Pro" panose="020B0509030403020204" pitchFamily="49" charset="0"/>
              </a:rPr>
              <a:t>After</a:t>
            </a:r>
            <a:r>
              <a:rPr kumimoji="0" lang="fr-FR" altLang="fr-FR" sz="1600" b="0" i="0" u="none" strike="noStrike" cap="none" normalizeH="0" baseline="0" dirty="0">
                <a:ln>
                  <a:noFill/>
                </a:ln>
                <a:solidFill>
                  <a:schemeClr val="tx1"/>
                </a:solidFill>
                <a:effectLst/>
                <a:latin typeface="Source Code Pro" panose="020B0509030403020204" pitchFamily="49" charset="0"/>
              </a:rPr>
              <a:t> a few seconds, the </a:t>
            </a:r>
            <a:r>
              <a:rPr kumimoji="0" lang="fr-FR" altLang="fr-FR" sz="1600" b="0" i="0" u="none" strike="noStrike" cap="none" normalizeH="0" baseline="0" dirty="0" err="1">
                <a:ln>
                  <a:noFill/>
                </a:ln>
                <a:solidFill>
                  <a:schemeClr val="tx1"/>
                </a:solidFill>
                <a:effectLst/>
                <a:latin typeface="Source Code Pro" panose="020B0509030403020204" pitchFamily="49" charset="0"/>
              </a:rPr>
              <a:t>firmware</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will</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be</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flashed</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into</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your</a:t>
            </a:r>
            <a:r>
              <a:rPr kumimoji="0" lang="fr-FR" altLang="fr-FR" sz="1600" b="0" i="0" u="none" strike="noStrike" cap="none" normalizeH="0" baseline="0" dirty="0">
                <a:ln>
                  <a:noFill/>
                </a:ln>
                <a:solidFill>
                  <a:schemeClr val="tx1"/>
                </a:solidFill>
                <a:effectLst/>
                <a:latin typeface="Source Code Pro" panose="020B0509030403020204" pitchFamily="49" charset="0"/>
              </a:rPr>
              <a:t> ESP32 </a:t>
            </a:r>
            <a:r>
              <a:rPr kumimoji="0" lang="fr-FR" altLang="fr-FR" sz="1600" b="0" i="0" u="none" strike="noStrike" cap="none" normalizeH="0" baseline="0" dirty="0" err="1">
                <a:ln>
                  <a:noFill/>
                </a:ln>
                <a:solidFill>
                  <a:schemeClr val="tx1"/>
                </a:solidFill>
                <a:effectLst/>
                <a:latin typeface="Source Code Pro" panose="020B0509030403020204" pitchFamily="49" charset="0"/>
              </a:rPr>
              <a:t>board</a:t>
            </a:r>
            <a:r>
              <a:rPr kumimoji="0" lang="fr-FR" altLang="fr-FR" sz="1600" b="0" i="0" u="none" strike="noStrike" cap="none" normalizeH="0" baseline="0" dirty="0">
                <a:ln>
                  <a:noFill/>
                </a:ln>
                <a:solidFill>
                  <a:schemeClr val="tx1"/>
                </a:solidFill>
                <a:effectLst/>
                <a:latin typeface="Source Code Pro" panose="020B0509030403020204" pitchFamily="49" charset="0"/>
              </a:rPr>
              <a:t>.</a:t>
            </a:r>
          </a:p>
        </p:txBody>
      </p:sp>
      <p:pic>
        <p:nvPicPr>
          <p:cNvPr id="5122" name="Picture 2">
            <a:extLst>
              <a:ext uri="{FF2B5EF4-FFF2-40B4-BE49-F238E27FC236}">
                <a16:creationId xmlns:a16="http://schemas.microsoft.com/office/drawing/2014/main" id="{EA4ACFEC-B2A8-46B7-A2B1-C9E79C790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976" y="1844824"/>
            <a:ext cx="7020047" cy="21223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6867C7-795F-483A-A5F0-A66F3F8BD89E}"/>
              </a:ext>
            </a:extLst>
          </p:cNvPr>
          <p:cNvSpPr/>
          <p:nvPr/>
        </p:nvSpPr>
        <p:spPr>
          <a:xfrm>
            <a:off x="0" y="4365104"/>
            <a:ext cx="6618065" cy="1815882"/>
          </a:xfrm>
          <a:prstGeom prst="rect">
            <a:avLst/>
          </a:prstGeom>
        </p:spPr>
        <p:txBody>
          <a:bodyPr wrap="square">
            <a:spAutoFit/>
          </a:bodyPr>
          <a:lstStyle/>
          <a:p>
            <a:pPr algn="just"/>
            <a:r>
              <a:rPr lang="en-US" sz="1600" b="1" dirty="0">
                <a:latin typeface="Source Code Pro" panose="020B0509030403020204" pitchFamily="49" charset="0"/>
              </a:rPr>
              <a:t>Note: </a:t>
            </a:r>
            <a:r>
              <a:rPr lang="en-US" sz="1600" dirty="0">
                <a:latin typeface="Source Code Pro" panose="020B0509030403020204" pitchFamily="49" charset="0"/>
              </a:rPr>
              <a:t>if the “</a:t>
            </a:r>
            <a:r>
              <a:rPr lang="en-US" sz="1600" b="1" dirty="0" err="1">
                <a:latin typeface="Source Code Pro" panose="020B0509030403020204" pitchFamily="49" charset="0"/>
              </a:rPr>
              <a:t>EraseFlash</a:t>
            </a:r>
            <a:r>
              <a:rPr lang="en-US" sz="1600" dirty="0">
                <a:latin typeface="Source Code Pro" panose="020B0509030403020204" pitchFamily="49" charset="0"/>
              </a:rPr>
              <a:t>” bar doesn’t move and you see an error message saying “</a:t>
            </a:r>
            <a:r>
              <a:rPr lang="en-US" sz="1600" b="1" dirty="0">
                <a:latin typeface="Source Code Pro" panose="020B0509030403020204" pitchFamily="49" charset="0"/>
              </a:rPr>
              <a:t>erase false.</a:t>
            </a:r>
            <a:r>
              <a:rPr lang="en-US" sz="1600" dirty="0">
                <a:latin typeface="Source Code Pro" panose="020B0509030403020204" pitchFamily="49" charset="0"/>
              </a:rPr>
              <a:t>“, </a:t>
            </a:r>
            <a:r>
              <a:rPr lang="en-US" sz="1600" b="1" dirty="0">
                <a:solidFill>
                  <a:srgbClr val="FF6600"/>
                </a:solidFill>
                <a:latin typeface="Source Code Pro" panose="020B0509030403020204" pitchFamily="49" charset="0"/>
              </a:rPr>
              <a:t>it means that your ESP32 wasn’t in flashing mode: </a:t>
            </a:r>
          </a:p>
          <a:p>
            <a:pPr algn="just"/>
            <a:endParaRPr lang="en-US" sz="1600" b="1" dirty="0">
              <a:solidFill>
                <a:srgbClr val="FF6600"/>
              </a:solidFill>
              <a:latin typeface="Source Code Pro" panose="020B0509030403020204" pitchFamily="49" charset="0"/>
            </a:endParaRPr>
          </a:p>
          <a:p>
            <a:pPr algn="just"/>
            <a:r>
              <a:rPr lang="en-US" sz="1600" b="1" dirty="0">
                <a:solidFill>
                  <a:srgbClr val="FF6600"/>
                </a:solidFill>
                <a:latin typeface="Source Code Pro" panose="020B0509030403020204" pitchFamily="49" charset="0"/>
              </a:rPr>
              <a:t>=&gt; You need to repeat all the steps described earlier and hold the “BOOT/FLASH” button again to ensure that your ESP32 goes into flashing mode.</a:t>
            </a:r>
            <a:endParaRPr lang="fr-FR" sz="1600" b="1" dirty="0">
              <a:solidFill>
                <a:srgbClr val="FF6600"/>
              </a:solidFill>
              <a:latin typeface="Source Code Pro" panose="020B0509030403020204" pitchFamily="49" charset="0"/>
            </a:endParaRPr>
          </a:p>
        </p:txBody>
      </p:sp>
      <p:pic>
        <p:nvPicPr>
          <p:cNvPr id="7" name="Image 6">
            <a:extLst>
              <a:ext uri="{FF2B5EF4-FFF2-40B4-BE49-F238E27FC236}">
                <a16:creationId xmlns:a16="http://schemas.microsoft.com/office/drawing/2014/main" id="{F8BC631B-956A-4009-8413-1D1C3A04C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4427886"/>
            <a:ext cx="2070166" cy="1737200"/>
          </a:xfrm>
          <a:prstGeom prst="rect">
            <a:avLst/>
          </a:prstGeom>
        </p:spPr>
      </p:pic>
      <p:pic>
        <p:nvPicPr>
          <p:cNvPr id="8" name="Image 7">
            <a:hlinkClick r:id="rId4" action="ppaction://hlinksldjump"/>
            <a:extLst>
              <a:ext uri="{FF2B5EF4-FFF2-40B4-BE49-F238E27FC236}">
                <a16:creationId xmlns:a16="http://schemas.microsoft.com/office/drawing/2014/main" id="{FC894398-D5F8-44D4-9B2B-6AE03AF5458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92283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2693987"/>
            <a:ext cx="7772400" cy="1470025"/>
          </a:xfrm>
        </p:spPr>
        <p:style>
          <a:lnRef idx="1">
            <a:schemeClr val="accent3"/>
          </a:lnRef>
          <a:fillRef idx="2">
            <a:schemeClr val="accent3"/>
          </a:fillRef>
          <a:effectRef idx="1">
            <a:schemeClr val="accent3"/>
          </a:effectRef>
          <a:fontRef idx="minor">
            <a:schemeClr val="dk1"/>
          </a:fontRef>
        </p:style>
        <p:txBody>
          <a:bodyPr/>
          <a:lstStyle/>
          <a:p>
            <a:r>
              <a:rPr lang="en-US" sz="3600" dirty="0">
                <a:solidFill>
                  <a:srgbClr val="0070C0"/>
                </a:solidFill>
              </a:rPr>
              <a:t>GETTING STARTED WITH </a:t>
            </a:r>
            <a:br>
              <a:rPr lang="en-US" sz="3600" dirty="0">
                <a:solidFill>
                  <a:srgbClr val="0070C0"/>
                </a:solidFill>
              </a:rPr>
            </a:br>
            <a:r>
              <a:rPr lang="en-US" sz="3600" dirty="0" err="1">
                <a:solidFill>
                  <a:srgbClr val="0070C0"/>
                </a:solidFill>
              </a:rPr>
              <a:t>uPyCraft</a:t>
            </a:r>
            <a:r>
              <a:rPr lang="en-US" sz="3600" dirty="0">
                <a:solidFill>
                  <a:srgbClr val="0070C0"/>
                </a:solidFill>
              </a:rPr>
              <a:t> IDE</a:t>
            </a:r>
            <a:endParaRPr lang="fr-FR" sz="3600" dirty="0">
              <a:solidFill>
                <a:srgbClr val="0070C0"/>
              </a:solidFill>
            </a:endParaRP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362</a:t>
            </a:fld>
            <a:endParaRPr lang="fr-FR" dirty="0"/>
          </a:p>
        </p:txBody>
      </p:sp>
      <p:pic>
        <p:nvPicPr>
          <p:cNvPr id="4" name="Image 3">
            <a:hlinkClick r:id="rId2" action="ppaction://hlinksldjump"/>
            <a:extLst>
              <a:ext uri="{FF2B5EF4-FFF2-40B4-BE49-F238E27FC236}">
                <a16:creationId xmlns:a16="http://schemas.microsoft.com/office/drawing/2014/main" id="{D4F35E88-C9D6-4DDB-B923-C6C9358CB66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03170031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423F04D-D14B-4CF6-A7B0-1D925A6EB9E7}"/>
              </a:ext>
            </a:extLst>
          </p:cNvPr>
          <p:cNvSpPr>
            <a:spLocks noGrp="1"/>
          </p:cNvSpPr>
          <p:nvPr>
            <p:ph type="title"/>
          </p:nvPr>
        </p:nvSpPr>
        <p:spPr/>
        <p:txBody>
          <a:bodyPr/>
          <a:lstStyle/>
          <a:p>
            <a:r>
              <a:rPr lang="fr-FR" dirty="0" err="1"/>
              <a:t>uPyCraft</a:t>
            </a:r>
            <a:r>
              <a:rPr lang="fr-FR" dirty="0"/>
              <a:t> IDE</a:t>
            </a:r>
          </a:p>
        </p:txBody>
      </p:sp>
      <p:sp>
        <p:nvSpPr>
          <p:cNvPr id="5" name="Rectangle 4">
            <a:extLst>
              <a:ext uri="{FF2B5EF4-FFF2-40B4-BE49-F238E27FC236}">
                <a16:creationId xmlns:a16="http://schemas.microsoft.com/office/drawing/2014/main" id="{C6D934BA-2A42-4C6E-80B9-DEBC03CD5A85}"/>
              </a:ext>
            </a:extLst>
          </p:cNvPr>
          <p:cNvSpPr/>
          <p:nvPr/>
        </p:nvSpPr>
        <p:spPr>
          <a:xfrm>
            <a:off x="-32096" y="1451211"/>
            <a:ext cx="9176096" cy="584775"/>
          </a:xfrm>
          <a:prstGeom prst="rect">
            <a:avLst/>
          </a:prstGeom>
        </p:spPr>
        <p:txBody>
          <a:bodyPr wrap="square">
            <a:spAutoFit/>
          </a:bodyPr>
          <a:lstStyle/>
          <a:p>
            <a:pPr algn="just"/>
            <a:r>
              <a:rPr lang="en-US" sz="1600" b="1" dirty="0" err="1">
                <a:latin typeface="Source Code Pro" panose="020B0509030403020204" pitchFamily="49" charset="0"/>
              </a:rPr>
              <a:t>uPyCraft</a:t>
            </a:r>
            <a:r>
              <a:rPr lang="en-US" sz="1600" b="1" dirty="0">
                <a:latin typeface="Source Code Pro" panose="020B0509030403020204" pitchFamily="49" charset="0"/>
              </a:rPr>
              <a:t> IDE software, so that you can start programming the ESP32/ESP8266 with </a:t>
            </a:r>
            <a:r>
              <a:rPr lang="en-US" sz="1600" b="1" dirty="0" err="1">
                <a:latin typeface="Source Code Pro" panose="020B0509030403020204" pitchFamily="49" charset="0"/>
              </a:rPr>
              <a:t>MicroPython</a:t>
            </a:r>
            <a:r>
              <a:rPr lang="en-US" sz="1600" b="1" dirty="0">
                <a:latin typeface="Source Code Pro" panose="020B0509030403020204" pitchFamily="49" charset="0"/>
              </a:rPr>
              <a:t>.</a:t>
            </a:r>
            <a:endParaRPr lang="fr-FR" sz="1600" b="1" dirty="0">
              <a:latin typeface="Source Code Pro" panose="020B0509030403020204" pitchFamily="49" charset="0"/>
            </a:endParaRPr>
          </a:p>
        </p:txBody>
      </p:sp>
      <p:sp>
        <p:nvSpPr>
          <p:cNvPr id="6" name="Rectangle 5">
            <a:extLst>
              <a:ext uri="{FF2B5EF4-FFF2-40B4-BE49-F238E27FC236}">
                <a16:creationId xmlns:a16="http://schemas.microsoft.com/office/drawing/2014/main" id="{8D1E3DFF-41E8-4055-B87D-A1DEAC21FF3D}"/>
              </a:ext>
            </a:extLst>
          </p:cNvPr>
          <p:cNvSpPr/>
          <p:nvPr/>
        </p:nvSpPr>
        <p:spPr>
          <a:xfrm>
            <a:off x="0" y="519825"/>
            <a:ext cx="9144001" cy="830997"/>
          </a:xfrm>
          <a:prstGeom prst="rect">
            <a:avLst/>
          </a:prstGeom>
        </p:spPr>
        <p:txBody>
          <a:bodyPr wrap="square">
            <a:spAutoFit/>
          </a:bodyPr>
          <a:lstStyle/>
          <a:p>
            <a:pPr algn="just"/>
            <a:r>
              <a:rPr lang="en-US" sz="1600" dirty="0">
                <a:latin typeface="Source Code Pro" panose="020B0509030403020204" pitchFamily="49" charset="0"/>
              </a:rPr>
              <a:t>There are many ways to program your ESP board with </a:t>
            </a:r>
            <a:r>
              <a:rPr lang="en-US" sz="1600" dirty="0" err="1">
                <a:latin typeface="Source Code Pro" panose="020B0509030403020204" pitchFamily="49" charset="0"/>
              </a:rPr>
              <a:t>MicroPython</a:t>
            </a:r>
            <a:r>
              <a:rPr lang="en-US" sz="1600" dirty="0">
                <a:latin typeface="Source Code Pro" panose="020B0509030403020204" pitchFamily="49" charset="0"/>
              </a:rPr>
              <a:t>. </a:t>
            </a:r>
          </a:p>
          <a:p>
            <a:pPr algn="just"/>
            <a:r>
              <a:rPr lang="en-US" sz="1600" dirty="0">
                <a:latin typeface="Source Code Pro" panose="020B0509030403020204" pitchFamily="49" charset="0"/>
              </a:rPr>
              <a:t>We’ve chosen </a:t>
            </a:r>
            <a:r>
              <a:rPr lang="en-US" sz="1600" dirty="0" err="1">
                <a:latin typeface="Source Code Pro" panose="020B0509030403020204" pitchFamily="49" charset="0"/>
              </a:rPr>
              <a:t>uPyCraft</a:t>
            </a:r>
            <a:r>
              <a:rPr lang="en-US" sz="1600" dirty="0">
                <a:latin typeface="Source Code Pro" panose="020B0509030403020204" pitchFamily="49" charset="0"/>
              </a:rPr>
              <a:t> IDE </a:t>
            </a:r>
            <a:r>
              <a:rPr lang="en-US" sz="1600" b="1" dirty="0">
                <a:solidFill>
                  <a:srgbClr val="0070C0"/>
                </a:solidFill>
                <a:latin typeface="Source Code Pro" panose="020B0509030403020204" pitchFamily="49" charset="0"/>
              </a:rPr>
              <a:t>because it is simple and intuitive to use and works great with the ESP boards</a:t>
            </a:r>
            <a:r>
              <a:rPr lang="en-US" sz="1600" dirty="0">
                <a:latin typeface="Source Code Pro" panose="020B0509030403020204" pitchFamily="49" charset="0"/>
              </a:rPr>
              <a:t>.</a:t>
            </a:r>
            <a:endParaRPr lang="fr-FR" sz="1600" dirty="0">
              <a:latin typeface="Source Code Pro" panose="020B0509030403020204" pitchFamily="49" charset="0"/>
            </a:endParaRPr>
          </a:p>
        </p:txBody>
      </p:sp>
      <p:sp>
        <p:nvSpPr>
          <p:cNvPr id="9" name="Rectangle 8">
            <a:extLst>
              <a:ext uri="{FF2B5EF4-FFF2-40B4-BE49-F238E27FC236}">
                <a16:creationId xmlns:a16="http://schemas.microsoft.com/office/drawing/2014/main" id="{9D26E767-451A-490C-A538-835CE0405F42}"/>
              </a:ext>
            </a:extLst>
          </p:cNvPr>
          <p:cNvSpPr/>
          <p:nvPr/>
        </p:nvSpPr>
        <p:spPr>
          <a:xfrm>
            <a:off x="6323380" y="2889543"/>
            <a:ext cx="2820620" cy="1477328"/>
          </a:xfrm>
          <a:prstGeom prst="rect">
            <a:avLst/>
          </a:prstGeom>
        </p:spPr>
        <p:txBody>
          <a:bodyPr wrap="square">
            <a:spAutoFit/>
          </a:bodyPr>
          <a:lstStyle/>
          <a:p>
            <a:pPr>
              <a:buFont typeface="+mj-lt"/>
              <a:buAutoNum type="arabicPeriod"/>
            </a:pPr>
            <a:r>
              <a:rPr lang="en-US" sz="1800" b="1" dirty="0">
                <a:latin typeface="Source Code Pro" panose="020B0509030403020204" pitchFamily="49" charset="0"/>
              </a:rPr>
              <a:t>Folder and files</a:t>
            </a:r>
          </a:p>
          <a:p>
            <a:pPr>
              <a:buFont typeface="+mj-lt"/>
              <a:buAutoNum type="arabicPeriod"/>
            </a:pPr>
            <a:r>
              <a:rPr lang="en-US" sz="1800" b="1" dirty="0">
                <a:latin typeface="Source Code Pro" panose="020B0509030403020204" pitchFamily="49" charset="0"/>
              </a:rPr>
              <a:t>Editor</a:t>
            </a:r>
          </a:p>
          <a:p>
            <a:pPr>
              <a:buFont typeface="+mj-lt"/>
              <a:buAutoNum type="arabicPeriod"/>
            </a:pPr>
            <a:r>
              <a:rPr lang="en-US" sz="1800" b="1" dirty="0" err="1">
                <a:latin typeface="Source Code Pro" panose="020B0509030403020204" pitchFamily="49" charset="0"/>
              </a:rPr>
              <a:t>MicroPython</a:t>
            </a:r>
            <a:r>
              <a:rPr lang="en-US" sz="1800" b="1" dirty="0">
                <a:latin typeface="Source Code Pro" panose="020B0509030403020204" pitchFamily="49" charset="0"/>
              </a:rPr>
              <a:t> Shell/Terminal</a:t>
            </a:r>
          </a:p>
          <a:p>
            <a:pPr>
              <a:buFont typeface="+mj-lt"/>
              <a:buAutoNum type="arabicPeriod"/>
            </a:pPr>
            <a:r>
              <a:rPr lang="en-US" sz="1800" b="1" dirty="0">
                <a:latin typeface="Source Code Pro" panose="020B0509030403020204" pitchFamily="49" charset="0"/>
              </a:rPr>
              <a:t>Tools</a:t>
            </a:r>
          </a:p>
        </p:txBody>
      </p:sp>
      <p:grpSp>
        <p:nvGrpSpPr>
          <p:cNvPr id="2" name="Groupe 1">
            <a:extLst>
              <a:ext uri="{FF2B5EF4-FFF2-40B4-BE49-F238E27FC236}">
                <a16:creationId xmlns:a16="http://schemas.microsoft.com/office/drawing/2014/main" id="{ECB233C9-ABDE-40D6-8F5A-14172193B74E}"/>
              </a:ext>
            </a:extLst>
          </p:cNvPr>
          <p:cNvGrpSpPr/>
          <p:nvPr/>
        </p:nvGrpSpPr>
        <p:grpSpPr>
          <a:xfrm>
            <a:off x="206635" y="2035986"/>
            <a:ext cx="6385640" cy="4526576"/>
            <a:chOff x="-60007" y="2300603"/>
            <a:chExt cx="5535495" cy="3923935"/>
          </a:xfrm>
        </p:grpSpPr>
        <p:pic>
          <p:nvPicPr>
            <p:cNvPr id="8" name="Image 7">
              <a:extLst>
                <a:ext uri="{FF2B5EF4-FFF2-40B4-BE49-F238E27FC236}">
                  <a16:creationId xmlns:a16="http://schemas.microsoft.com/office/drawing/2014/main" id="{D73D8C36-DDAC-4F8F-9093-FE4E08487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 y="2300603"/>
              <a:ext cx="5231566" cy="3790156"/>
            </a:xfrm>
            <a:prstGeom prst="rect">
              <a:avLst/>
            </a:prstGeom>
          </p:spPr>
        </p:pic>
        <p:sp>
          <p:nvSpPr>
            <p:cNvPr id="10" name="Rectangle 9">
              <a:extLst>
                <a:ext uri="{FF2B5EF4-FFF2-40B4-BE49-F238E27FC236}">
                  <a16:creationId xmlns:a16="http://schemas.microsoft.com/office/drawing/2014/main" id="{51667ADC-B1AF-436C-B876-B1C22F5277BE}"/>
                </a:ext>
              </a:extLst>
            </p:cNvPr>
            <p:cNvSpPr/>
            <p:nvPr/>
          </p:nvSpPr>
          <p:spPr>
            <a:xfrm>
              <a:off x="2555776" y="3145036"/>
              <a:ext cx="607859" cy="923330"/>
            </a:xfrm>
            <a:prstGeom prst="rect">
              <a:avLst/>
            </a:prstGeom>
            <a:noFill/>
          </p:spPr>
          <p:txBody>
            <a:bodyPr wrap="non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latin typeface="Source Code Pro" panose="020B0509030403020204" pitchFamily="49" charset="0"/>
                </a:rPr>
                <a:t>2</a:t>
              </a:r>
            </a:p>
          </p:txBody>
        </p:sp>
        <p:sp>
          <p:nvSpPr>
            <p:cNvPr id="11" name="Rectangle 10">
              <a:extLst>
                <a:ext uri="{FF2B5EF4-FFF2-40B4-BE49-F238E27FC236}">
                  <a16:creationId xmlns:a16="http://schemas.microsoft.com/office/drawing/2014/main" id="{9A3D1480-0012-4C2C-A7D4-A7D275ED74D8}"/>
                </a:ext>
              </a:extLst>
            </p:cNvPr>
            <p:cNvSpPr/>
            <p:nvPr/>
          </p:nvSpPr>
          <p:spPr>
            <a:xfrm>
              <a:off x="2559783" y="5169966"/>
              <a:ext cx="599844" cy="923330"/>
            </a:xfrm>
            <a:prstGeom prst="rect">
              <a:avLst/>
            </a:prstGeom>
            <a:noFill/>
          </p:spPr>
          <p:txBody>
            <a:bodyPr wrap="non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latin typeface="Source Code Pro" panose="020B0509030403020204" pitchFamily="49" charset="0"/>
                </a:rPr>
                <a:t>3</a:t>
              </a:r>
            </a:p>
          </p:txBody>
        </p:sp>
        <p:sp>
          <p:nvSpPr>
            <p:cNvPr id="12" name="Rectangle 11">
              <a:extLst>
                <a:ext uri="{FF2B5EF4-FFF2-40B4-BE49-F238E27FC236}">
                  <a16:creationId xmlns:a16="http://schemas.microsoft.com/office/drawing/2014/main" id="{BB865DC8-7211-406A-96F6-9AE27E630F95}"/>
                </a:ext>
              </a:extLst>
            </p:cNvPr>
            <p:cNvSpPr/>
            <p:nvPr/>
          </p:nvSpPr>
          <p:spPr>
            <a:xfrm>
              <a:off x="4867629" y="5301208"/>
              <a:ext cx="607859" cy="923330"/>
            </a:xfrm>
            <a:prstGeom prst="rect">
              <a:avLst/>
            </a:prstGeom>
            <a:noFill/>
          </p:spPr>
          <p:txBody>
            <a:bodyPr wrap="non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latin typeface="Source Code Pro" panose="020B0509030403020204" pitchFamily="49" charset="0"/>
                </a:rPr>
                <a:t>4</a:t>
              </a:r>
            </a:p>
          </p:txBody>
        </p:sp>
        <p:sp>
          <p:nvSpPr>
            <p:cNvPr id="13" name="Rectangle 12">
              <a:extLst>
                <a:ext uri="{FF2B5EF4-FFF2-40B4-BE49-F238E27FC236}">
                  <a16:creationId xmlns:a16="http://schemas.microsoft.com/office/drawing/2014/main" id="{86F6B8B7-3A2E-4341-9E27-5321F4AC4C79}"/>
                </a:ext>
              </a:extLst>
            </p:cNvPr>
            <p:cNvSpPr/>
            <p:nvPr/>
          </p:nvSpPr>
          <p:spPr>
            <a:xfrm>
              <a:off x="157278" y="2851125"/>
              <a:ext cx="599844" cy="923330"/>
            </a:xfrm>
            <a:prstGeom prst="rect">
              <a:avLst/>
            </a:prstGeom>
            <a:noFill/>
          </p:spPr>
          <p:txBody>
            <a:bodyPr wrap="none" lIns="91440" tIns="45720" rIns="91440" bIns="45720">
              <a:spAutoFit/>
            </a:bodyPr>
            <a:lstStyle/>
            <a:p>
              <a:pPr algn="ctr"/>
              <a:r>
                <a:rPr lang="fr-FR" sz="5400" b="1" dirty="0">
                  <a:ln w="22225">
                    <a:solidFill>
                      <a:schemeClr val="accent2"/>
                    </a:solidFill>
                    <a:prstDash val="solid"/>
                  </a:ln>
                  <a:solidFill>
                    <a:schemeClr val="accent2">
                      <a:lumMod val="40000"/>
                      <a:lumOff val="60000"/>
                    </a:schemeClr>
                  </a:solidFill>
                  <a:latin typeface="Source Code Pro" panose="020B0509030403020204" pitchFamily="49" charset="0"/>
                </a:rPr>
                <a:t>1</a:t>
              </a:r>
              <a:endParaRPr lang="fr-FR" sz="5400" b="1" cap="none" spc="0" dirty="0">
                <a:ln w="22225">
                  <a:solidFill>
                    <a:schemeClr val="accent2"/>
                  </a:solidFill>
                  <a:prstDash val="solid"/>
                </a:ln>
                <a:solidFill>
                  <a:schemeClr val="accent2">
                    <a:lumMod val="40000"/>
                    <a:lumOff val="60000"/>
                  </a:schemeClr>
                </a:solidFill>
                <a:effectLst/>
                <a:latin typeface="Source Code Pro" panose="020B0509030403020204" pitchFamily="49" charset="0"/>
              </a:endParaRPr>
            </a:p>
          </p:txBody>
        </p:sp>
      </p:grpSp>
      <p:pic>
        <p:nvPicPr>
          <p:cNvPr id="14" name="Image 13">
            <a:hlinkClick r:id="rId3" action="ppaction://hlinksldjump"/>
            <a:extLst>
              <a:ext uri="{FF2B5EF4-FFF2-40B4-BE49-F238E27FC236}">
                <a16:creationId xmlns:a16="http://schemas.microsoft.com/office/drawing/2014/main" id="{5F639A59-D381-4879-BA82-BF9ECACA2E4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
        <p:nvSpPr>
          <p:cNvPr id="15" name="Espace réservé du numéro de diapositive 2">
            <a:extLst>
              <a:ext uri="{FF2B5EF4-FFF2-40B4-BE49-F238E27FC236}">
                <a16:creationId xmlns:a16="http://schemas.microsoft.com/office/drawing/2014/main" id="{000C5166-0C3A-4E70-A3C4-502795A63C60}"/>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363</a:t>
            </a:fld>
            <a:endParaRPr lang="fr-FR" dirty="0"/>
          </a:p>
        </p:txBody>
      </p:sp>
    </p:spTree>
    <p:extLst>
      <p:ext uri="{BB962C8B-B14F-4D97-AF65-F5344CB8AC3E}">
        <p14:creationId xmlns:p14="http://schemas.microsoft.com/office/powerpoint/2010/main" val="6316440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E6E662-21B0-4F6C-A352-69E234D05B39}"/>
              </a:ext>
            </a:extLst>
          </p:cNvPr>
          <p:cNvSpPr>
            <a:spLocks noGrp="1"/>
          </p:cNvSpPr>
          <p:nvPr>
            <p:ph type="title"/>
          </p:nvPr>
        </p:nvSpPr>
        <p:spPr/>
        <p:txBody>
          <a:bodyPr/>
          <a:lstStyle/>
          <a:p>
            <a:r>
              <a:rPr lang="fr-FR" dirty="0" err="1"/>
              <a:t>uPyCraft</a:t>
            </a:r>
            <a:r>
              <a:rPr lang="fr-FR" dirty="0"/>
              <a:t> sections</a:t>
            </a:r>
          </a:p>
        </p:txBody>
      </p:sp>
      <p:sp>
        <p:nvSpPr>
          <p:cNvPr id="3" name="Espace réservé du numéro de diapositive 2">
            <a:extLst>
              <a:ext uri="{FF2B5EF4-FFF2-40B4-BE49-F238E27FC236}">
                <a16:creationId xmlns:a16="http://schemas.microsoft.com/office/drawing/2014/main" id="{69EE1D79-0F05-4BD9-92AD-00CEAD2ED3A6}"/>
              </a:ext>
            </a:extLst>
          </p:cNvPr>
          <p:cNvSpPr>
            <a:spLocks noGrp="1"/>
          </p:cNvSpPr>
          <p:nvPr>
            <p:ph type="sldNum" sz="quarter" idx="12"/>
          </p:nvPr>
        </p:nvSpPr>
        <p:spPr/>
        <p:txBody>
          <a:bodyPr/>
          <a:lstStyle/>
          <a:p>
            <a:pPr>
              <a:defRPr/>
            </a:pPr>
            <a:fld id="{E652A8FB-8C76-45BB-8D82-93F8E151003C}" type="slidenum">
              <a:rPr lang="fr-FR" smtClean="0"/>
              <a:pPr>
                <a:defRPr/>
              </a:pPr>
              <a:t>364</a:t>
            </a:fld>
            <a:endParaRPr lang="fr-FR"/>
          </a:p>
        </p:txBody>
      </p:sp>
      <p:sp>
        <p:nvSpPr>
          <p:cNvPr id="4" name="Rectangle 3">
            <a:extLst>
              <a:ext uri="{FF2B5EF4-FFF2-40B4-BE49-F238E27FC236}">
                <a16:creationId xmlns:a16="http://schemas.microsoft.com/office/drawing/2014/main" id="{AFB64A65-0EF5-4441-9808-1F6535864DDD}"/>
              </a:ext>
            </a:extLst>
          </p:cNvPr>
          <p:cNvSpPr/>
          <p:nvPr/>
        </p:nvSpPr>
        <p:spPr>
          <a:xfrm>
            <a:off x="0" y="582067"/>
            <a:ext cx="8964488" cy="5262979"/>
          </a:xfrm>
          <a:prstGeom prst="rect">
            <a:avLst/>
          </a:prstGeom>
        </p:spPr>
        <p:txBody>
          <a:bodyPr wrap="square">
            <a:spAutoFit/>
          </a:bodyPr>
          <a:lstStyle/>
          <a:p>
            <a:pPr algn="just"/>
            <a:r>
              <a:rPr lang="en-US" dirty="0">
                <a:latin typeface="Source Code Pro" panose="020B0509030403020204" pitchFamily="49" charset="0"/>
              </a:rPr>
              <a:t>Several folders and files:</a:t>
            </a:r>
          </a:p>
          <a:p>
            <a:pPr algn="just"/>
            <a:endParaRPr lang="en-US" dirty="0">
              <a:latin typeface="Source Code Pro" panose="020B0509030403020204" pitchFamily="49" charset="0"/>
            </a:endParaRPr>
          </a:p>
          <a:p>
            <a:pPr algn="just"/>
            <a:r>
              <a:rPr lang="en-US" b="1" dirty="0">
                <a:solidFill>
                  <a:srgbClr val="C00000"/>
                </a:solidFill>
                <a:latin typeface="Source Code Pro" panose="020B0509030403020204" pitchFamily="49" charset="0"/>
              </a:rPr>
              <a:t>1 - The device </a:t>
            </a:r>
            <a:r>
              <a:rPr lang="en-US" dirty="0">
                <a:latin typeface="Source Code Pro" panose="020B0509030403020204" pitchFamily="49" charset="0"/>
              </a:rPr>
              <a:t>folder shows the files that are currently stored on your ESP board. </a:t>
            </a:r>
          </a:p>
          <a:p>
            <a:pPr algn="just"/>
            <a:r>
              <a:rPr lang="en-US" b="1" i="1" dirty="0">
                <a:solidFill>
                  <a:srgbClr val="00B0F0"/>
                </a:solidFill>
                <a:latin typeface="Source Code Pro" panose="020B0509030403020204" pitchFamily="49" charset="0"/>
              </a:rPr>
              <a:t>If you have your ESP32 or ESP8266 </a:t>
            </a:r>
            <a:r>
              <a:rPr lang="en-US" b="1" i="1" u="sng" dirty="0">
                <a:solidFill>
                  <a:srgbClr val="00B0F0"/>
                </a:solidFill>
                <a:latin typeface="Source Code Pro" panose="020B0509030403020204" pitchFamily="49" charset="0"/>
              </a:rPr>
              <a:t>connected</a:t>
            </a:r>
            <a:r>
              <a:rPr lang="en-US" b="1" i="1" dirty="0">
                <a:solidFill>
                  <a:srgbClr val="00B0F0"/>
                </a:solidFill>
                <a:latin typeface="Source Code Pro" panose="020B0509030403020204" pitchFamily="49" charset="0"/>
              </a:rPr>
              <a:t> via serial to </a:t>
            </a:r>
            <a:r>
              <a:rPr lang="en-US" b="1" i="1" dirty="0" err="1">
                <a:solidFill>
                  <a:srgbClr val="00B0F0"/>
                </a:solidFill>
                <a:latin typeface="Source Code Pro" panose="020B0509030403020204" pitchFamily="49" charset="0"/>
              </a:rPr>
              <a:t>uPyCraft</a:t>
            </a:r>
            <a:r>
              <a:rPr lang="en-US" b="1" i="1" dirty="0">
                <a:solidFill>
                  <a:srgbClr val="00B0F0"/>
                </a:solidFill>
                <a:latin typeface="Source Code Pro" panose="020B0509030403020204" pitchFamily="49" charset="0"/>
              </a:rPr>
              <a:t> IDE, when you expand the device folder, all files stored should load. </a:t>
            </a:r>
          </a:p>
          <a:p>
            <a:pPr algn="just"/>
            <a:endParaRPr lang="en-US" dirty="0">
              <a:latin typeface="Source Code Pro" panose="020B0509030403020204" pitchFamily="49" charset="0"/>
            </a:endParaRPr>
          </a:p>
          <a:p>
            <a:pPr algn="just"/>
            <a:r>
              <a:rPr lang="en-US" b="1" dirty="0">
                <a:solidFill>
                  <a:srgbClr val="00B0F0"/>
                </a:solidFill>
                <a:latin typeface="Source Code Pro" panose="020B0509030403020204" pitchFamily="49" charset="0"/>
              </a:rPr>
              <a:t>By default, </a:t>
            </a:r>
            <a:r>
              <a:rPr lang="en-US" dirty="0">
                <a:latin typeface="Source Code Pro" panose="020B0509030403020204" pitchFamily="49" charset="0"/>
              </a:rPr>
              <a:t>you should only have a</a:t>
            </a:r>
            <a:r>
              <a:rPr lang="en-US" b="1" dirty="0">
                <a:solidFill>
                  <a:srgbClr val="00B0F0"/>
                </a:solidFill>
                <a:latin typeface="Source Code Pro" panose="020B0509030403020204" pitchFamily="49" charset="0"/>
              </a:rPr>
              <a:t> </a:t>
            </a:r>
            <a:r>
              <a:rPr lang="en-US" b="1" i="1" dirty="0">
                <a:solidFill>
                  <a:srgbClr val="00B0F0"/>
                </a:solidFill>
                <a:latin typeface="Source Code Pro" panose="020B0509030403020204" pitchFamily="49" charset="0"/>
              </a:rPr>
              <a:t>boot.py</a:t>
            </a:r>
            <a:r>
              <a:rPr lang="en-US" b="1" dirty="0">
                <a:solidFill>
                  <a:srgbClr val="00B0F0"/>
                </a:solidFill>
                <a:latin typeface="Source Code Pro" panose="020B0509030403020204" pitchFamily="49" charset="0"/>
              </a:rPr>
              <a:t> </a:t>
            </a:r>
            <a:r>
              <a:rPr lang="en-US" dirty="0">
                <a:latin typeface="Source Code Pro" panose="020B0509030403020204" pitchFamily="49" charset="0"/>
              </a:rPr>
              <a:t>file. </a:t>
            </a:r>
          </a:p>
          <a:p>
            <a:pPr algn="just"/>
            <a:r>
              <a:rPr lang="en-US" dirty="0">
                <a:latin typeface="Source Code Pro" panose="020B0509030403020204" pitchFamily="49" charset="0"/>
              </a:rPr>
              <a:t>To run your main code, it is recommended to create a </a:t>
            </a:r>
            <a:r>
              <a:rPr lang="en-US" b="1" i="1" dirty="0">
                <a:solidFill>
                  <a:srgbClr val="00B0F0"/>
                </a:solidFill>
                <a:latin typeface="Source Code Pro" panose="020B0509030403020204" pitchFamily="49" charset="0"/>
              </a:rPr>
              <a:t>main.py</a:t>
            </a:r>
            <a:r>
              <a:rPr lang="en-US" b="1" dirty="0">
                <a:solidFill>
                  <a:srgbClr val="00B0F0"/>
                </a:solidFill>
                <a:latin typeface="Source Code Pro" panose="020B0509030403020204" pitchFamily="49" charset="0"/>
              </a:rPr>
              <a:t> </a:t>
            </a:r>
            <a:r>
              <a:rPr lang="en-US" dirty="0">
                <a:latin typeface="Source Code Pro" panose="020B0509030403020204" pitchFamily="49" charset="0"/>
              </a:rPr>
              <a:t>file.</a:t>
            </a:r>
          </a:p>
          <a:p>
            <a:pPr lvl="1" algn="just">
              <a:buFont typeface="Arial" panose="020B0604020202020204" pitchFamily="34" charset="0"/>
              <a:buChar char="•"/>
            </a:pPr>
            <a:r>
              <a:rPr lang="en-US" b="1" dirty="0">
                <a:latin typeface="Source Code Pro" panose="020B0509030403020204" pitchFamily="49" charset="0"/>
              </a:rPr>
              <a:t>boot.py</a:t>
            </a:r>
            <a:r>
              <a:rPr lang="en-US" dirty="0">
                <a:latin typeface="Source Code Pro" panose="020B0509030403020204" pitchFamily="49" charset="0"/>
              </a:rPr>
              <a:t>: runs when the device starts and sets up several configuration options;</a:t>
            </a:r>
          </a:p>
          <a:p>
            <a:pPr lvl="1" algn="just">
              <a:buFont typeface="Arial" panose="020B0604020202020204" pitchFamily="34" charset="0"/>
              <a:buChar char="•"/>
            </a:pPr>
            <a:r>
              <a:rPr lang="en-US" b="1" dirty="0">
                <a:latin typeface="Source Code Pro" panose="020B0509030403020204" pitchFamily="49" charset="0"/>
              </a:rPr>
              <a:t>main.py</a:t>
            </a:r>
            <a:r>
              <a:rPr lang="en-US" dirty="0">
                <a:latin typeface="Source Code Pro" panose="020B0509030403020204" pitchFamily="49" charset="0"/>
              </a:rPr>
              <a:t>: this is the main script that contains your code. It is executed immediately after the</a:t>
            </a:r>
            <a:r>
              <a:rPr lang="en-US" i="1" dirty="0">
                <a:latin typeface="Source Code Pro" panose="020B0509030403020204" pitchFamily="49" charset="0"/>
              </a:rPr>
              <a:t> boot.py</a:t>
            </a:r>
            <a:r>
              <a:rPr lang="en-US" dirty="0">
                <a:latin typeface="Source Code Pro" panose="020B0509030403020204" pitchFamily="49" charset="0"/>
              </a:rPr>
              <a:t>.</a:t>
            </a:r>
          </a:p>
          <a:p>
            <a:pPr algn="just"/>
            <a:endParaRPr lang="en-US" dirty="0">
              <a:latin typeface="Source Code Pro" panose="020B0509030403020204" pitchFamily="49" charset="0"/>
            </a:endParaRPr>
          </a:p>
          <a:p>
            <a:pPr algn="just"/>
            <a:r>
              <a:rPr lang="en-US" b="1" dirty="0">
                <a:solidFill>
                  <a:srgbClr val="C00000"/>
                </a:solidFill>
                <a:latin typeface="Source Code Pro" panose="020B0509030403020204" pitchFamily="49" charset="0"/>
              </a:rPr>
              <a:t>2 - </a:t>
            </a:r>
            <a:r>
              <a:rPr lang="en-US" b="1" dirty="0">
                <a:latin typeface="Source Code Pro" panose="020B0509030403020204" pitchFamily="49" charset="0"/>
              </a:rPr>
              <a:t>The </a:t>
            </a:r>
            <a:r>
              <a:rPr lang="en-US" b="1" dirty="0" err="1">
                <a:latin typeface="Source Code Pro" panose="020B0509030403020204" pitchFamily="49" charset="0"/>
              </a:rPr>
              <a:t>sd</a:t>
            </a:r>
            <a:r>
              <a:rPr lang="en-US" b="1" dirty="0">
                <a:latin typeface="Source Code Pro" panose="020B0509030403020204" pitchFamily="49" charset="0"/>
              </a:rPr>
              <a:t> </a:t>
            </a:r>
            <a:r>
              <a:rPr lang="en-US" dirty="0">
                <a:latin typeface="Source Code Pro" panose="020B0509030403020204" pitchFamily="49" charset="0"/>
              </a:rPr>
              <a:t>folder is meant to access files stored on SD cards </a:t>
            </a:r>
          </a:p>
          <a:p>
            <a:pPr algn="just"/>
            <a:r>
              <a:rPr lang="en-US" b="1" i="1" dirty="0">
                <a:solidFill>
                  <a:srgbClr val="00B0F0"/>
                </a:solidFill>
                <a:latin typeface="Source Code Pro" panose="020B0509030403020204" pitchFamily="49" charset="0"/>
              </a:rPr>
              <a:t>– this is only works with boards like the </a:t>
            </a:r>
            <a:r>
              <a:rPr lang="en-US" b="1" i="1" dirty="0" err="1">
                <a:solidFill>
                  <a:srgbClr val="00B0F0"/>
                </a:solidFill>
                <a:latin typeface="Source Code Pro" panose="020B0509030403020204" pitchFamily="49" charset="0"/>
              </a:rPr>
              <a:t>PyBoard</a:t>
            </a:r>
            <a:r>
              <a:rPr lang="en-US" b="1" i="1" dirty="0">
                <a:solidFill>
                  <a:srgbClr val="00B0F0"/>
                </a:solidFill>
                <a:latin typeface="Source Code Pro" panose="020B0509030403020204" pitchFamily="49" charset="0"/>
              </a:rPr>
              <a:t> that come with an SD card slot.</a:t>
            </a:r>
          </a:p>
          <a:p>
            <a:pPr algn="just"/>
            <a:endParaRPr lang="en-US" dirty="0">
              <a:latin typeface="Source Code Pro" panose="020B0509030403020204" pitchFamily="49" charset="0"/>
            </a:endParaRPr>
          </a:p>
          <a:p>
            <a:pPr algn="just"/>
            <a:r>
              <a:rPr lang="en-US" b="1" dirty="0">
                <a:solidFill>
                  <a:srgbClr val="C00000"/>
                </a:solidFill>
                <a:latin typeface="Source Code Pro" panose="020B0509030403020204" pitchFamily="49" charset="0"/>
              </a:rPr>
              <a:t>3 - </a:t>
            </a:r>
            <a:r>
              <a:rPr lang="en-US" b="1" dirty="0">
                <a:latin typeface="Source Code Pro" panose="020B0509030403020204" pitchFamily="49" charset="0"/>
              </a:rPr>
              <a:t>The </a:t>
            </a:r>
            <a:r>
              <a:rPr lang="en-US" b="1" dirty="0" err="1">
                <a:latin typeface="Source Code Pro" panose="020B0509030403020204" pitchFamily="49" charset="0"/>
              </a:rPr>
              <a:t>uPy_lib</a:t>
            </a:r>
            <a:r>
              <a:rPr lang="en-US" b="1" dirty="0">
                <a:latin typeface="Source Code Pro" panose="020B0509030403020204" pitchFamily="49" charset="0"/>
              </a:rPr>
              <a:t> </a:t>
            </a:r>
            <a:r>
              <a:rPr lang="en-US" dirty="0">
                <a:latin typeface="Source Code Pro" panose="020B0509030403020204" pitchFamily="49" charset="0"/>
              </a:rPr>
              <a:t>shows the built-in IDE library files.</a:t>
            </a:r>
          </a:p>
          <a:p>
            <a:pPr algn="just"/>
            <a:endParaRPr lang="en-US" dirty="0">
              <a:latin typeface="Source Code Pro" panose="020B0509030403020204" pitchFamily="49" charset="0"/>
            </a:endParaRPr>
          </a:p>
          <a:p>
            <a:pPr algn="just"/>
            <a:r>
              <a:rPr lang="en-US" b="1" dirty="0">
                <a:solidFill>
                  <a:srgbClr val="C00000"/>
                </a:solidFill>
                <a:latin typeface="Source Code Pro" panose="020B0509030403020204" pitchFamily="49" charset="0"/>
              </a:rPr>
              <a:t>4 - </a:t>
            </a:r>
            <a:r>
              <a:rPr lang="en-US" dirty="0">
                <a:latin typeface="Source Code Pro" panose="020B0509030403020204" pitchFamily="49" charset="0"/>
              </a:rPr>
              <a:t>Finally, the </a:t>
            </a:r>
            <a:r>
              <a:rPr lang="en-US" b="1" dirty="0">
                <a:latin typeface="Source Code Pro" panose="020B0509030403020204" pitchFamily="49" charset="0"/>
              </a:rPr>
              <a:t>workspace</a:t>
            </a:r>
            <a:r>
              <a:rPr lang="en-US" dirty="0">
                <a:latin typeface="Source Code Pro" panose="020B0509030403020204" pitchFamily="49" charset="0"/>
              </a:rPr>
              <a:t> is a directory to save your files. </a:t>
            </a:r>
          </a:p>
          <a:p>
            <a:pPr algn="just"/>
            <a:r>
              <a:rPr lang="en-US" b="1" i="1" dirty="0">
                <a:solidFill>
                  <a:srgbClr val="00B0F0"/>
                </a:solidFill>
                <a:latin typeface="Source Code Pro" panose="020B0509030403020204" pitchFamily="49" charset="0"/>
              </a:rPr>
              <a:t>These files are saved in your computer in a directory defined by you. </a:t>
            </a:r>
          </a:p>
          <a:p>
            <a:pPr algn="just"/>
            <a:r>
              <a:rPr lang="en-US" dirty="0">
                <a:latin typeface="Source Code Pro" panose="020B0509030403020204" pitchFamily="49" charset="0"/>
              </a:rPr>
              <a:t>This is a specially useful to keep all your files organized at hand.</a:t>
            </a:r>
          </a:p>
          <a:p>
            <a:pPr algn="just"/>
            <a:r>
              <a:rPr lang="en-US" i="1" dirty="0">
                <a:solidFill>
                  <a:srgbClr val="00B0F0"/>
                </a:solidFill>
                <a:latin typeface="Source Code Pro" panose="020B0509030403020204" pitchFamily="49" charset="0"/>
              </a:rPr>
              <a:t>When using </a:t>
            </a:r>
            <a:r>
              <a:rPr lang="en-US" i="1" dirty="0" err="1">
                <a:solidFill>
                  <a:srgbClr val="00B0F0"/>
                </a:solidFill>
                <a:latin typeface="Source Code Pro" panose="020B0509030403020204" pitchFamily="49" charset="0"/>
              </a:rPr>
              <a:t>uPyCraft</a:t>
            </a:r>
            <a:r>
              <a:rPr lang="en-US" i="1" dirty="0">
                <a:solidFill>
                  <a:srgbClr val="00B0F0"/>
                </a:solidFill>
                <a:latin typeface="Source Code Pro" panose="020B0509030403020204" pitchFamily="49" charset="0"/>
              </a:rPr>
              <a:t> for the first time, to select your working directory, click the </a:t>
            </a:r>
            <a:r>
              <a:rPr lang="en-US" b="1" i="1" dirty="0">
                <a:solidFill>
                  <a:srgbClr val="00B0F0"/>
                </a:solidFill>
                <a:latin typeface="Source Code Pro" panose="020B0509030403020204" pitchFamily="49" charset="0"/>
              </a:rPr>
              <a:t>workspace</a:t>
            </a:r>
            <a:r>
              <a:rPr lang="en-US" i="1" dirty="0">
                <a:solidFill>
                  <a:srgbClr val="00B0F0"/>
                </a:solidFill>
                <a:latin typeface="Source Code Pro" panose="020B0509030403020204" pitchFamily="49" charset="0"/>
              </a:rPr>
              <a:t> folder. A new window pops up for you to chose your </a:t>
            </a:r>
            <a:r>
              <a:rPr lang="en-US" b="1" i="1" dirty="0">
                <a:solidFill>
                  <a:srgbClr val="00B0F0"/>
                </a:solidFill>
                <a:latin typeface="Source Code Pro" panose="020B0509030403020204" pitchFamily="49" charset="0"/>
              </a:rPr>
              <a:t>workspace</a:t>
            </a:r>
            <a:r>
              <a:rPr lang="en-US" i="1" dirty="0">
                <a:solidFill>
                  <a:srgbClr val="00B0F0"/>
                </a:solidFill>
                <a:latin typeface="Source Code Pro" panose="020B0509030403020204" pitchFamily="49" charset="0"/>
              </a:rPr>
              <a:t> path. </a:t>
            </a:r>
          </a:p>
          <a:p>
            <a:pPr algn="just"/>
            <a:r>
              <a:rPr lang="en-US" i="1" dirty="0">
                <a:solidFill>
                  <a:srgbClr val="00B0F0"/>
                </a:solidFill>
                <a:latin typeface="Source Code Pro" panose="020B0509030403020204" pitchFamily="49" charset="0"/>
              </a:rPr>
              <a:t>Create a new folder or select an existing folder to be your working directory.</a:t>
            </a:r>
          </a:p>
        </p:txBody>
      </p:sp>
      <p:pic>
        <p:nvPicPr>
          <p:cNvPr id="5" name="Image 4">
            <a:hlinkClick r:id="rId2" action="ppaction://hlinksldjump"/>
            <a:extLst>
              <a:ext uri="{FF2B5EF4-FFF2-40B4-BE49-F238E27FC236}">
                <a16:creationId xmlns:a16="http://schemas.microsoft.com/office/drawing/2014/main" id="{AF6D4BC5-1987-4EFE-97CC-A878D38B574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37839392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EDC41B-9E37-4CC2-B030-1EA7FD51505C}"/>
              </a:ext>
            </a:extLst>
          </p:cNvPr>
          <p:cNvSpPr>
            <a:spLocks noGrp="1"/>
          </p:cNvSpPr>
          <p:nvPr>
            <p:ph type="title"/>
          </p:nvPr>
        </p:nvSpPr>
        <p:spPr/>
        <p:txBody>
          <a:bodyPr/>
          <a:lstStyle/>
          <a:p>
            <a:r>
              <a:rPr lang="fr-FR" dirty="0" err="1"/>
              <a:t>uPyCraft</a:t>
            </a:r>
            <a:r>
              <a:rPr lang="fr-FR" dirty="0"/>
              <a:t> sections</a:t>
            </a:r>
          </a:p>
        </p:txBody>
      </p:sp>
      <p:sp>
        <p:nvSpPr>
          <p:cNvPr id="3" name="Espace réservé du numéro de diapositive 2">
            <a:extLst>
              <a:ext uri="{FF2B5EF4-FFF2-40B4-BE49-F238E27FC236}">
                <a16:creationId xmlns:a16="http://schemas.microsoft.com/office/drawing/2014/main" id="{2046520D-BEA9-46F4-BCB4-5133205956CC}"/>
              </a:ext>
            </a:extLst>
          </p:cNvPr>
          <p:cNvSpPr>
            <a:spLocks noGrp="1"/>
          </p:cNvSpPr>
          <p:nvPr>
            <p:ph type="sldNum" sz="quarter" idx="12"/>
          </p:nvPr>
        </p:nvSpPr>
        <p:spPr/>
        <p:txBody>
          <a:bodyPr/>
          <a:lstStyle/>
          <a:p>
            <a:pPr>
              <a:defRPr/>
            </a:pPr>
            <a:fld id="{E652A8FB-8C76-45BB-8D82-93F8E151003C}" type="slidenum">
              <a:rPr lang="fr-FR" smtClean="0"/>
              <a:pPr>
                <a:defRPr/>
              </a:pPr>
              <a:t>365</a:t>
            </a:fld>
            <a:endParaRPr lang="fr-FR"/>
          </a:p>
        </p:txBody>
      </p:sp>
      <p:sp>
        <p:nvSpPr>
          <p:cNvPr id="4" name="Rectangle 3">
            <a:extLst>
              <a:ext uri="{FF2B5EF4-FFF2-40B4-BE49-F238E27FC236}">
                <a16:creationId xmlns:a16="http://schemas.microsoft.com/office/drawing/2014/main" id="{592BAC31-1E28-4B3D-9CE5-D103265FF3A7}"/>
              </a:ext>
            </a:extLst>
          </p:cNvPr>
          <p:cNvSpPr/>
          <p:nvPr/>
        </p:nvSpPr>
        <p:spPr>
          <a:xfrm>
            <a:off x="-1" y="458088"/>
            <a:ext cx="9144001" cy="738664"/>
          </a:xfrm>
          <a:prstGeom prst="rect">
            <a:avLst/>
          </a:prstGeom>
        </p:spPr>
        <p:txBody>
          <a:bodyPr wrap="square">
            <a:spAutoFit/>
          </a:bodyPr>
          <a:lstStyle/>
          <a:p>
            <a:pPr algn="just"/>
            <a:r>
              <a:rPr lang="en-US" b="1" dirty="0">
                <a:solidFill>
                  <a:srgbClr val="C00000"/>
                </a:solidFill>
                <a:latin typeface="Source Code Pro" panose="020B0509030403020204" pitchFamily="49" charset="0"/>
              </a:rPr>
              <a:t>2. Editor</a:t>
            </a:r>
          </a:p>
          <a:p>
            <a:pPr algn="just"/>
            <a:r>
              <a:rPr lang="en-US" dirty="0">
                <a:latin typeface="Source Code Pro" panose="020B0509030403020204" pitchFamily="49" charset="0"/>
              </a:rPr>
              <a:t>The Editor section is where you write your code and edit your </a:t>
            </a:r>
            <a:r>
              <a:rPr lang="en-US" i="1" dirty="0">
                <a:latin typeface="Source Code Pro" panose="020B0509030403020204" pitchFamily="49" charset="0"/>
              </a:rPr>
              <a:t>.</a:t>
            </a:r>
            <a:r>
              <a:rPr lang="en-US" i="1" dirty="0" err="1">
                <a:latin typeface="Source Code Pro" panose="020B0509030403020204" pitchFamily="49" charset="0"/>
              </a:rPr>
              <a:t>py</a:t>
            </a:r>
            <a:r>
              <a:rPr lang="en-US" dirty="0">
                <a:latin typeface="Source Code Pro" panose="020B0509030403020204" pitchFamily="49" charset="0"/>
              </a:rPr>
              <a:t> files. </a:t>
            </a:r>
          </a:p>
          <a:p>
            <a:pPr algn="just"/>
            <a:r>
              <a:rPr lang="en-US" b="1" i="1" dirty="0">
                <a:solidFill>
                  <a:srgbClr val="0070C0"/>
                </a:solidFill>
                <a:latin typeface="Source Code Pro" panose="020B0509030403020204" pitchFamily="49" charset="0"/>
              </a:rPr>
              <a:t>You can open more than one file, and the Editor will open a new tab for each file.</a:t>
            </a:r>
          </a:p>
        </p:txBody>
      </p:sp>
      <p:pic>
        <p:nvPicPr>
          <p:cNvPr id="6" name="Image 5">
            <a:extLst>
              <a:ext uri="{FF2B5EF4-FFF2-40B4-BE49-F238E27FC236}">
                <a16:creationId xmlns:a16="http://schemas.microsoft.com/office/drawing/2014/main" id="{C1E0EDB2-0FA8-4C42-83AD-F55D8592F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1395514"/>
            <a:ext cx="3858586" cy="5049980"/>
          </a:xfrm>
          <a:prstGeom prst="rect">
            <a:avLst/>
          </a:prstGeom>
        </p:spPr>
      </p:pic>
      <p:sp>
        <p:nvSpPr>
          <p:cNvPr id="7" name="Rectangle 6">
            <a:extLst>
              <a:ext uri="{FF2B5EF4-FFF2-40B4-BE49-F238E27FC236}">
                <a16:creationId xmlns:a16="http://schemas.microsoft.com/office/drawing/2014/main" id="{E363DD47-75D8-4759-BE6B-6316A792C901}"/>
              </a:ext>
            </a:extLst>
          </p:cNvPr>
          <p:cNvSpPr/>
          <p:nvPr/>
        </p:nvSpPr>
        <p:spPr>
          <a:xfrm>
            <a:off x="68686" y="3879046"/>
            <a:ext cx="5257284" cy="2631490"/>
          </a:xfrm>
          <a:prstGeom prst="rect">
            <a:avLst/>
          </a:prstGeom>
        </p:spPr>
        <p:txBody>
          <a:bodyPr wrap="square">
            <a:spAutoFit/>
          </a:bodyPr>
          <a:lstStyle/>
          <a:p>
            <a:pPr>
              <a:buFont typeface="Arial" panose="020B0604020202020204" pitchFamily="34" charset="0"/>
              <a:buChar char="•"/>
            </a:pPr>
            <a:r>
              <a:rPr lang="en-US" sz="1100" b="1" dirty="0">
                <a:latin typeface="Source Code Pro" panose="020B0509030403020204" pitchFamily="49" charset="0"/>
              </a:rPr>
              <a:t>New file</a:t>
            </a:r>
            <a:r>
              <a:rPr lang="en-US" sz="1100" dirty="0">
                <a:latin typeface="Source Code Pro" panose="020B0509030403020204" pitchFamily="49" charset="0"/>
              </a:rPr>
              <a:t>: creates a new file on the Editor;</a:t>
            </a:r>
          </a:p>
          <a:p>
            <a:pPr>
              <a:buFont typeface="Arial" panose="020B0604020202020204" pitchFamily="34" charset="0"/>
              <a:buChar char="•"/>
            </a:pPr>
            <a:r>
              <a:rPr lang="en-US" sz="1100" b="1" dirty="0">
                <a:latin typeface="Source Code Pro" panose="020B0509030403020204" pitchFamily="49" charset="0"/>
              </a:rPr>
              <a:t>Open file</a:t>
            </a:r>
            <a:r>
              <a:rPr lang="en-US" sz="1100" dirty="0">
                <a:latin typeface="Source Code Pro" panose="020B0509030403020204" pitchFamily="49" charset="0"/>
              </a:rPr>
              <a:t>: open a file from your computer;</a:t>
            </a:r>
          </a:p>
          <a:p>
            <a:pPr>
              <a:buFont typeface="Arial" panose="020B0604020202020204" pitchFamily="34" charset="0"/>
              <a:buChar char="•"/>
            </a:pPr>
            <a:r>
              <a:rPr lang="en-US" sz="1100" b="1" dirty="0">
                <a:latin typeface="Source Code Pro" panose="020B0509030403020204" pitchFamily="49" charset="0"/>
              </a:rPr>
              <a:t>Save file</a:t>
            </a:r>
            <a:r>
              <a:rPr lang="en-US" sz="1100" dirty="0">
                <a:latin typeface="Source Code Pro" panose="020B0509030403020204" pitchFamily="49" charset="0"/>
              </a:rPr>
              <a:t>: saves a file;</a:t>
            </a:r>
          </a:p>
          <a:p>
            <a:pPr>
              <a:buFont typeface="Arial" panose="020B0604020202020204" pitchFamily="34" charset="0"/>
              <a:buChar char="•"/>
            </a:pPr>
            <a:r>
              <a:rPr lang="en-US" sz="1100" b="1" dirty="0">
                <a:latin typeface="Source Code Pro" panose="020B0509030403020204" pitchFamily="49" charset="0"/>
              </a:rPr>
              <a:t>Download and run</a:t>
            </a:r>
            <a:r>
              <a:rPr lang="en-US" sz="1100" dirty="0">
                <a:latin typeface="Source Code Pro" panose="020B0509030403020204" pitchFamily="49" charset="0"/>
              </a:rPr>
              <a:t>: upload the code to your board and execute the code;</a:t>
            </a:r>
          </a:p>
          <a:p>
            <a:pPr>
              <a:buFont typeface="Arial" panose="020B0604020202020204" pitchFamily="34" charset="0"/>
              <a:buChar char="•"/>
            </a:pPr>
            <a:r>
              <a:rPr lang="en-US" sz="1100" b="1" dirty="0">
                <a:latin typeface="Source Code Pro" panose="020B0509030403020204" pitchFamily="49" charset="0"/>
              </a:rPr>
              <a:t>Stop</a:t>
            </a:r>
            <a:r>
              <a:rPr lang="en-US" sz="1100" dirty="0">
                <a:latin typeface="Source Code Pro" panose="020B0509030403020204" pitchFamily="49" charset="0"/>
              </a:rPr>
              <a:t>: stop the execution of the code – it’s the same as entering CRTL+C on the Shell to stop all scripts from running;</a:t>
            </a:r>
          </a:p>
          <a:p>
            <a:pPr>
              <a:buFont typeface="Arial" panose="020B0604020202020204" pitchFamily="34" charset="0"/>
              <a:buChar char="•"/>
            </a:pPr>
            <a:r>
              <a:rPr lang="en-US" sz="1100" b="1" dirty="0">
                <a:latin typeface="Source Code Pro" panose="020B0509030403020204" pitchFamily="49" charset="0"/>
              </a:rPr>
              <a:t>Connect/Disconnect</a:t>
            </a:r>
            <a:r>
              <a:rPr lang="en-US" sz="1100" dirty="0">
                <a:latin typeface="Source Code Pro" panose="020B0509030403020204" pitchFamily="49" charset="0"/>
              </a:rPr>
              <a:t>: connect or disconnect to your board via Serial. You must select the serial port first in </a:t>
            </a:r>
            <a:r>
              <a:rPr lang="en-US" sz="1100" b="1" dirty="0">
                <a:latin typeface="Source Code Pro" panose="020B0509030403020204" pitchFamily="49" charset="0"/>
              </a:rPr>
              <a:t>Tools </a:t>
            </a:r>
            <a:r>
              <a:rPr lang="en-US" sz="1100" dirty="0">
                <a:latin typeface="Source Code Pro" panose="020B0509030403020204" pitchFamily="49" charset="0"/>
              </a:rPr>
              <a:t>&gt; </a:t>
            </a:r>
            <a:r>
              <a:rPr lang="en-US" sz="1100" b="1" dirty="0">
                <a:latin typeface="Source Code Pro" panose="020B0509030403020204" pitchFamily="49" charset="0"/>
              </a:rPr>
              <a:t>Serial</a:t>
            </a:r>
            <a:r>
              <a:rPr lang="en-US" sz="1100" dirty="0">
                <a:latin typeface="Source Code Pro" panose="020B0509030403020204" pitchFamily="49" charset="0"/>
              </a:rPr>
              <a:t>;</a:t>
            </a:r>
          </a:p>
          <a:p>
            <a:pPr>
              <a:buFont typeface="Arial" panose="020B0604020202020204" pitchFamily="34" charset="0"/>
              <a:buChar char="•"/>
            </a:pPr>
            <a:r>
              <a:rPr lang="en-US" sz="1100" b="1" dirty="0">
                <a:latin typeface="Source Code Pro" panose="020B0509030403020204" pitchFamily="49" charset="0"/>
              </a:rPr>
              <a:t>Undo</a:t>
            </a:r>
            <a:r>
              <a:rPr lang="en-US" sz="1100" dirty="0">
                <a:latin typeface="Source Code Pro" panose="020B0509030403020204" pitchFamily="49" charset="0"/>
              </a:rPr>
              <a:t>: undo last change in the code Editor;</a:t>
            </a:r>
          </a:p>
          <a:p>
            <a:pPr>
              <a:buFont typeface="Arial" panose="020B0604020202020204" pitchFamily="34" charset="0"/>
              <a:buChar char="•"/>
            </a:pPr>
            <a:r>
              <a:rPr lang="en-US" sz="1100" b="1" dirty="0">
                <a:latin typeface="Source Code Pro" panose="020B0509030403020204" pitchFamily="49" charset="0"/>
              </a:rPr>
              <a:t>Redo</a:t>
            </a:r>
            <a:r>
              <a:rPr lang="en-US" sz="1100" dirty="0">
                <a:latin typeface="Source Code Pro" panose="020B0509030403020204" pitchFamily="49" charset="0"/>
              </a:rPr>
              <a:t>: redo last change in the code Editor;</a:t>
            </a:r>
          </a:p>
          <a:p>
            <a:pPr>
              <a:buFont typeface="Arial" panose="020B0604020202020204" pitchFamily="34" charset="0"/>
              <a:buChar char="•"/>
            </a:pPr>
            <a:r>
              <a:rPr lang="en-US" sz="1100" b="1" dirty="0">
                <a:latin typeface="Source Code Pro" panose="020B0509030403020204" pitchFamily="49" charset="0"/>
              </a:rPr>
              <a:t>Syntax check</a:t>
            </a:r>
            <a:r>
              <a:rPr lang="en-US" sz="1100" dirty="0">
                <a:latin typeface="Source Code Pro" panose="020B0509030403020204" pitchFamily="49" charset="0"/>
              </a:rPr>
              <a:t>: checks the syntax of your code;</a:t>
            </a:r>
          </a:p>
          <a:p>
            <a:pPr>
              <a:buFont typeface="Arial" panose="020B0604020202020204" pitchFamily="34" charset="0"/>
              <a:buChar char="•"/>
            </a:pPr>
            <a:r>
              <a:rPr lang="en-US" sz="1100" b="1" dirty="0">
                <a:latin typeface="Source Code Pro" panose="020B0509030403020204" pitchFamily="49" charset="0"/>
              </a:rPr>
              <a:t>Clear</a:t>
            </a:r>
            <a:r>
              <a:rPr lang="en-US" sz="1100" dirty="0">
                <a:latin typeface="Source Code Pro" panose="020B0509030403020204" pitchFamily="49" charset="0"/>
              </a:rPr>
              <a:t>: clear the Shell/terminal window messages.</a:t>
            </a:r>
          </a:p>
        </p:txBody>
      </p:sp>
      <p:sp>
        <p:nvSpPr>
          <p:cNvPr id="8" name="Rectangle 7">
            <a:extLst>
              <a:ext uri="{FF2B5EF4-FFF2-40B4-BE49-F238E27FC236}">
                <a16:creationId xmlns:a16="http://schemas.microsoft.com/office/drawing/2014/main" id="{F43D00CA-8C16-4AAF-9F39-4EA42677C4FC}"/>
              </a:ext>
            </a:extLst>
          </p:cNvPr>
          <p:cNvSpPr/>
          <p:nvPr/>
        </p:nvSpPr>
        <p:spPr>
          <a:xfrm>
            <a:off x="-36512" y="2952328"/>
            <a:ext cx="5257284" cy="954107"/>
          </a:xfrm>
          <a:prstGeom prst="rect">
            <a:avLst/>
          </a:prstGeom>
        </p:spPr>
        <p:txBody>
          <a:bodyPr wrap="square">
            <a:spAutoFit/>
          </a:bodyPr>
          <a:lstStyle/>
          <a:p>
            <a:pPr algn="just"/>
            <a:r>
              <a:rPr lang="en-US" b="1" dirty="0">
                <a:solidFill>
                  <a:srgbClr val="C00000"/>
                </a:solidFill>
                <a:latin typeface="Source Code Pro" panose="020B0509030403020204" pitchFamily="49" charset="0"/>
              </a:rPr>
              <a:t>4. Tools</a:t>
            </a:r>
          </a:p>
          <a:p>
            <a:pPr algn="just"/>
            <a:r>
              <a:rPr lang="en-US" dirty="0">
                <a:latin typeface="Source Code Pro" panose="020B0509030403020204" pitchFamily="49" charset="0"/>
              </a:rPr>
              <a:t>The icons placed at the rightmost side allow you to quickly perform tasks. </a:t>
            </a:r>
          </a:p>
          <a:p>
            <a:pPr algn="just"/>
            <a:r>
              <a:rPr lang="en-US" b="1" dirty="0">
                <a:latin typeface="Source Code Pro" panose="020B0509030403020204" pitchFamily="49" charset="0"/>
              </a:rPr>
              <a:t>Each button is labeled in the figure below:</a:t>
            </a:r>
          </a:p>
        </p:txBody>
      </p:sp>
      <p:sp>
        <p:nvSpPr>
          <p:cNvPr id="9" name="Rectangle 8">
            <a:extLst>
              <a:ext uri="{FF2B5EF4-FFF2-40B4-BE49-F238E27FC236}">
                <a16:creationId xmlns:a16="http://schemas.microsoft.com/office/drawing/2014/main" id="{3E022FCE-3647-4A11-A561-FF6D59850D2A}"/>
              </a:ext>
            </a:extLst>
          </p:cNvPr>
          <p:cNvSpPr/>
          <p:nvPr/>
        </p:nvSpPr>
        <p:spPr>
          <a:xfrm>
            <a:off x="-1" y="1196752"/>
            <a:ext cx="5227033" cy="1815882"/>
          </a:xfrm>
          <a:prstGeom prst="rect">
            <a:avLst/>
          </a:prstGeom>
        </p:spPr>
        <p:txBody>
          <a:bodyPr wrap="square">
            <a:spAutoFit/>
          </a:bodyPr>
          <a:lstStyle/>
          <a:p>
            <a:pPr algn="just"/>
            <a:r>
              <a:rPr lang="en-US" b="1" dirty="0">
                <a:solidFill>
                  <a:srgbClr val="C00000"/>
                </a:solidFill>
                <a:latin typeface="Source Code Pro" panose="020B0509030403020204" pitchFamily="49" charset="0"/>
              </a:rPr>
              <a:t>3. </a:t>
            </a:r>
            <a:r>
              <a:rPr lang="en-US" b="1" dirty="0" err="1">
                <a:solidFill>
                  <a:srgbClr val="C00000"/>
                </a:solidFill>
                <a:latin typeface="Source Code Pro" panose="020B0509030403020204" pitchFamily="49" charset="0"/>
              </a:rPr>
              <a:t>MicroPython</a:t>
            </a:r>
            <a:r>
              <a:rPr lang="en-US" b="1" dirty="0">
                <a:solidFill>
                  <a:srgbClr val="C00000"/>
                </a:solidFill>
                <a:latin typeface="Source Code Pro" panose="020B0509030403020204" pitchFamily="49" charset="0"/>
              </a:rPr>
              <a:t> Shell/terminal</a:t>
            </a:r>
          </a:p>
          <a:p>
            <a:pPr algn="just"/>
            <a:r>
              <a:rPr lang="en-US" dirty="0">
                <a:latin typeface="Source Code Pro" panose="020B0509030403020204" pitchFamily="49" charset="0"/>
              </a:rPr>
              <a:t>On the </a:t>
            </a:r>
            <a:r>
              <a:rPr lang="en-US" dirty="0" err="1">
                <a:latin typeface="Source Code Pro" panose="020B0509030403020204" pitchFamily="49" charset="0"/>
              </a:rPr>
              <a:t>MicroPython</a:t>
            </a:r>
            <a:r>
              <a:rPr lang="en-US" dirty="0">
                <a:latin typeface="Source Code Pro" panose="020B0509030403020204" pitchFamily="49" charset="0"/>
              </a:rPr>
              <a:t> Shell, </a:t>
            </a:r>
            <a:r>
              <a:rPr lang="en-US" b="1" dirty="0">
                <a:latin typeface="Source Code Pro" panose="020B0509030403020204" pitchFamily="49" charset="0"/>
              </a:rPr>
              <a:t>you can type commands to be executed immediately by your ESP board </a:t>
            </a:r>
            <a:r>
              <a:rPr lang="en-US" b="1" u="sng" dirty="0">
                <a:latin typeface="Source Code Pro" panose="020B0509030403020204" pitchFamily="49" charset="0"/>
              </a:rPr>
              <a:t>without the need to upload new files</a:t>
            </a:r>
            <a:r>
              <a:rPr lang="en-US" dirty="0">
                <a:latin typeface="Source Code Pro" panose="020B0509030403020204" pitchFamily="49" charset="0"/>
              </a:rPr>
              <a:t>. </a:t>
            </a:r>
          </a:p>
          <a:p>
            <a:pPr algn="just"/>
            <a:r>
              <a:rPr lang="en-US" b="1" i="1" dirty="0">
                <a:solidFill>
                  <a:srgbClr val="0070C0"/>
                </a:solidFill>
                <a:latin typeface="Source Code Pro" panose="020B0509030403020204" pitchFamily="49" charset="0"/>
              </a:rPr>
              <a:t>The terminal also provides information about the state of an executing program, shows errors related with upload, syntax errors, prints messages, </a:t>
            </a:r>
            <a:r>
              <a:rPr lang="en-US" b="1" i="1" dirty="0" err="1">
                <a:solidFill>
                  <a:srgbClr val="0070C0"/>
                </a:solidFill>
                <a:latin typeface="Source Code Pro" panose="020B0509030403020204" pitchFamily="49" charset="0"/>
              </a:rPr>
              <a:t>etc</a:t>
            </a:r>
            <a:r>
              <a:rPr lang="en-US" b="1" i="1" dirty="0">
                <a:solidFill>
                  <a:srgbClr val="0070C0"/>
                </a:solidFill>
                <a:latin typeface="Source Code Pro" panose="020B0509030403020204" pitchFamily="49" charset="0"/>
              </a:rPr>
              <a:t>…</a:t>
            </a:r>
          </a:p>
        </p:txBody>
      </p:sp>
      <p:sp>
        <p:nvSpPr>
          <p:cNvPr id="10" name="Rectangle 9">
            <a:extLst>
              <a:ext uri="{FF2B5EF4-FFF2-40B4-BE49-F238E27FC236}">
                <a16:creationId xmlns:a16="http://schemas.microsoft.com/office/drawing/2014/main" id="{67502A50-14AB-43A0-AF63-AA4D76C6A653}"/>
              </a:ext>
            </a:extLst>
          </p:cNvPr>
          <p:cNvSpPr/>
          <p:nvPr/>
        </p:nvSpPr>
        <p:spPr>
          <a:xfrm>
            <a:off x="6228184" y="2761647"/>
            <a:ext cx="607859" cy="923330"/>
          </a:xfrm>
          <a:prstGeom prst="rect">
            <a:avLst/>
          </a:prstGeom>
          <a:noFill/>
        </p:spPr>
        <p:txBody>
          <a:bodyPr wrap="non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latin typeface="Source Code Pro" panose="020B0509030403020204" pitchFamily="49" charset="0"/>
              </a:rPr>
              <a:t>2</a:t>
            </a:r>
          </a:p>
        </p:txBody>
      </p:sp>
      <p:sp>
        <p:nvSpPr>
          <p:cNvPr id="11" name="Rectangle 10">
            <a:extLst>
              <a:ext uri="{FF2B5EF4-FFF2-40B4-BE49-F238E27FC236}">
                <a16:creationId xmlns:a16="http://schemas.microsoft.com/office/drawing/2014/main" id="{994367A9-229F-4F2B-B681-8955758A3266}"/>
              </a:ext>
            </a:extLst>
          </p:cNvPr>
          <p:cNvSpPr/>
          <p:nvPr/>
        </p:nvSpPr>
        <p:spPr>
          <a:xfrm>
            <a:off x="6237400" y="5404575"/>
            <a:ext cx="607859" cy="923330"/>
          </a:xfrm>
          <a:prstGeom prst="rect">
            <a:avLst/>
          </a:prstGeom>
          <a:noFill/>
        </p:spPr>
        <p:txBody>
          <a:bodyPr wrap="non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latin typeface="Source Code Pro" panose="020B0509030403020204" pitchFamily="49" charset="0"/>
              </a:rPr>
              <a:t>3</a:t>
            </a:r>
          </a:p>
        </p:txBody>
      </p:sp>
      <p:sp>
        <p:nvSpPr>
          <p:cNvPr id="12" name="Rectangle 11">
            <a:extLst>
              <a:ext uri="{FF2B5EF4-FFF2-40B4-BE49-F238E27FC236}">
                <a16:creationId xmlns:a16="http://schemas.microsoft.com/office/drawing/2014/main" id="{A7CD2BFA-ADD3-4AC4-92C5-9217AAB313E4}"/>
              </a:ext>
            </a:extLst>
          </p:cNvPr>
          <p:cNvSpPr/>
          <p:nvPr/>
        </p:nvSpPr>
        <p:spPr>
          <a:xfrm>
            <a:off x="7647355" y="5342561"/>
            <a:ext cx="701214" cy="1065136"/>
          </a:xfrm>
          <a:prstGeom prst="rect">
            <a:avLst/>
          </a:prstGeom>
          <a:noFill/>
        </p:spPr>
        <p:txBody>
          <a:bodyPr wrap="none" lIns="91440" tIns="45720" rIns="91440" bIns="45720">
            <a:spAutoFit/>
          </a:bodyPr>
          <a:lstStyle/>
          <a:p>
            <a:pPr algn="ctr"/>
            <a:r>
              <a:rPr lang="fr-FR" sz="5400" b="1" cap="none" spc="0" dirty="0">
                <a:ln w="22225">
                  <a:solidFill>
                    <a:schemeClr val="accent2"/>
                  </a:solidFill>
                  <a:prstDash val="solid"/>
                </a:ln>
                <a:solidFill>
                  <a:schemeClr val="accent2">
                    <a:lumMod val="40000"/>
                    <a:lumOff val="60000"/>
                  </a:schemeClr>
                </a:solidFill>
                <a:effectLst/>
                <a:latin typeface="Source Code Pro" panose="020B0509030403020204" pitchFamily="49" charset="0"/>
              </a:rPr>
              <a:t>4</a:t>
            </a:r>
          </a:p>
        </p:txBody>
      </p:sp>
      <p:pic>
        <p:nvPicPr>
          <p:cNvPr id="13" name="Image 12">
            <a:hlinkClick r:id="rId3" action="ppaction://hlinksldjump"/>
            <a:extLst>
              <a:ext uri="{FF2B5EF4-FFF2-40B4-BE49-F238E27FC236}">
                <a16:creationId xmlns:a16="http://schemas.microsoft.com/office/drawing/2014/main" id="{6CD915DD-C056-4FD1-8565-7D005DB811A6}"/>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12452409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9EBFC5-F4D9-4D6C-B00A-9D1ABEF3A0F5}"/>
              </a:ext>
            </a:extLst>
          </p:cNvPr>
          <p:cNvSpPr>
            <a:spLocks noGrp="1"/>
          </p:cNvSpPr>
          <p:nvPr>
            <p:ph type="title"/>
          </p:nvPr>
        </p:nvSpPr>
        <p:spPr/>
        <p:txBody>
          <a:bodyPr/>
          <a:lstStyle/>
          <a:p>
            <a:r>
              <a:rPr lang="fr-FR" dirty="0"/>
              <a:t>RUNNING YOUR FIRST SCRIPT</a:t>
            </a:r>
          </a:p>
        </p:txBody>
      </p:sp>
      <p:sp>
        <p:nvSpPr>
          <p:cNvPr id="3" name="Espace réservé du numéro de diapositive 2">
            <a:extLst>
              <a:ext uri="{FF2B5EF4-FFF2-40B4-BE49-F238E27FC236}">
                <a16:creationId xmlns:a16="http://schemas.microsoft.com/office/drawing/2014/main" id="{3ED32DAA-A867-4A1F-8F36-8F18234E0291}"/>
              </a:ext>
            </a:extLst>
          </p:cNvPr>
          <p:cNvSpPr>
            <a:spLocks noGrp="1"/>
          </p:cNvSpPr>
          <p:nvPr>
            <p:ph type="sldNum" sz="quarter" idx="12"/>
          </p:nvPr>
        </p:nvSpPr>
        <p:spPr/>
        <p:txBody>
          <a:bodyPr/>
          <a:lstStyle/>
          <a:p>
            <a:pPr>
              <a:defRPr/>
            </a:pPr>
            <a:fld id="{E652A8FB-8C76-45BB-8D82-93F8E151003C}" type="slidenum">
              <a:rPr lang="fr-FR" smtClean="0"/>
              <a:pPr>
                <a:defRPr/>
              </a:pPr>
              <a:t>366</a:t>
            </a:fld>
            <a:endParaRPr lang="fr-FR"/>
          </a:p>
        </p:txBody>
      </p:sp>
      <p:sp>
        <p:nvSpPr>
          <p:cNvPr id="4" name="Rectangle 1">
            <a:extLst>
              <a:ext uri="{FF2B5EF4-FFF2-40B4-BE49-F238E27FC236}">
                <a16:creationId xmlns:a16="http://schemas.microsoft.com/office/drawing/2014/main" id="{D1915BCE-E69A-4050-A0E0-D19283FB1BD3}"/>
              </a:ext>
            </a:extLst>
          </p:cNvPr>
          <p:cNvSpPr>
            <a:spLocks noChangeArrowheads="1"/>
          </p:cNvSpPr>
          <p:nvPr/>
        </p:nvSpPr>
        <p:spPr bwMode="auto">
          <a:xfrm>
            <a:off x="16272" y="475748"/>
            <a:ext cx="914400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err="1">
                <a:ln>
                  <a:noFill/>
                </a:ln>
                <a:solidFill>
                  <a:schemeClr val="tx1"/>
                </a:solidFill>
                <a:effectLst/>
                <a:latin typeface="Source Code Pro" panose="020B0509030403020204" pitchFamily="49" charset="0"/>
              </a:rPr>
              <a:t>Establishing</a:t>
            </a:r>
            <a:r>
              <a:rPr kumimoji="0" lang="fr-FR" altLang="fr-FR" sz="1800" b="1" i="0" u="none" strike="noStrike" cap="none" normalizeH="0" baseline="0" dirty="0">
                <a:ln>
                  <a:noFill/>
                </a:ln>
                <a:solidFill>
                  <a:schemeClr val="tx1"/>
                </a:solidFill>
                <a:effectLst/>
                <a:latin typeface="Source Code Pro" panose="020B0509030403020204" pitchFamily="49" charset="0"/>
              </a:rPr>
              <a:t> a communication </a:t>
            </a:r>
            <a:r>
              <a:rPr kumimoji="0" lang="fr-FR" altLang="fr-FR" sz="1800" b="1" i="0" u="none" strike="noStrike" cap="none" normalizeH="0" baseline="0" dirty="0" err="1">
                <a:ln>
                  <a:noFill/>
                </a:ln>
                <a:solidFill>
                  <a:schemeClr val="tx1"/>
                </a:solidFill>
                <a:effectLst/>
                <a:latin typeface="Source Code Pro" panose="020B0509030403020204" pitchFamily="49" charset="0"/>
              </a:rPr>
              <a:t>with</a:t>
            </a:r>
            <a:r>
              <a:rPr kumimoji="0" lang="fr-FR" altLang="fr-FR" sz="1800" b="1" i="0" u="none" strike="noStrike" cap="none" normalizeH="0" baseline="0" dirty="0">
                <a:ln>
                  <a:noFill/>
                </a:ln>
                <a:solidFill>
                  <a:schemeClr val="tx1"/>
                </a:solidFill>
                <a:effectLst/>
                <a:latin typeface="Source Code Pro" panose="020B0509030403020204" pitchFamily="49" charset="0"/>
              </a:rPr>
              <a:t> the </a:t>
            </a:r>
            <a:r>
              <a:rPr kumimoji="0" lang="fr-FR" altLang="fr-FR" sz="1800" b="1" i="0" u="none" strike="noStrike" cap="none" normalizeH="0" baseline="0" dirty="0" err="1">
                <a:ln>
                  <a:noFill/>
                </a:ln>
                <a:solidFill>
                  <a:schemeClr val="tx1"/>
                </a:solidFill>
                <a:effectLst/>
                <a:latin typeface="Source Code Pro" panose="020B0509030403020204" pitchFamily="49" charset="0"/>
              </a:rPr>
              <a:t>board</a:t>
            </a:r>
            <a:endParaRPr kumimoji="0" lang="fr-FR" altLang="fr-FR" sz="1800" b="1"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After</a:t>
            </a:r>
            <a:r>
              <a:rPr kumimoji="0" lang="fr-FR" altLang="fr-FR" sz="1800" b="0" i="0" u="none" strike="noStrike" cap="none" normalizeH="0" baseline="0" dirty="0">
                <a:ln>
                  <a:noFill/>
                </a:ln>
                <a:solidFill>
                  <a:schemeClr val="tx1"/>
                </a:solidFill>
                <a:effectLst/>
                <a:latin typeface="Source Code Pro" panose="020B0509030403020204" pitchFamily="49" charset="0"/>
              </a:rPr>
              <a:t> : </a:t>
            </a:r>
          </a:p>
          <a:p>
            <a:pPr marL="0" marR="0" lvl="0" indent="0" algn="just" defTabSz="914400" rtl="0" eaLnBrk="0" fontAlgn="base" latinLnBrk="0" hangingPunct="0">
              <a:lnSpc>
                <a:spcPct val="100000"/>
              </a:lnSpc>
              <a:spcBef>
                <a:spcPct val="0"/>
              </a:spcBef>
              <a:spcAft>
                <a:spcPct val="0"/>
              </a:spcAft>
              <a:buClrTx/>
              <a:buSzTx/>
              <a:buFontTx/>
              <a:buNone/>
              <a:tabLst/>
            </a:pPr>
            <a:r>
              <a:rPr lang="fr-FR" altLang="fr-FR" sz="1800" b="1" dirty="0">
                <a:solidFill>
                  <a:srgbClr val="0070C0"/>
                </a:solidFill>
                <a:latin typeface="Source Code Pro" panose="020B0509030403020204" pitchFamily="49" charset="0"/>
              </a:rPr>
              <a:t>1 - </a:t>
            </a:r>
            <a:r>
              <a:rPr kumimoji="0" lang="fr-FR" altLang="fr-FR" sz="1800" b="1" i="0" u="none" strike="noStrike" cap="none" normalizeH="0" baseline="0" dirty="0" err="1">
                <a:ln>
                  <a:noFill/>
                </a:ln>
                <a:solidFill>
                  <a:srgbClr val="0070C0"/>
                </a:solidFill>
                <a:effectLst/>
                <a:latin typeface="Source Code Pro" panose="020B0509030403020204" pitchFamily="49" charset="0"/>
              </a:rPr>
              <a:t>having</a:t>
            </a:r>
            <a:r>
              <a:rPr kumimoji="0" lang="fr-FR" altLang="fr-FR" sz="1800" b="1" i="0" u="none" strike="noStrike" cap="none" normalizeH="0" baseline="0" dirty="0">
                <a:ln>
                  <a:noFill/>
                </a:ln>
                <a:solidFill>
                  <a:srgbClr val="0070C0"/>
                </a:solidFill>
                <a:effectLst/>
                <a:latin typeface="Source Code Pro" panose="020B0509030403020204" pitchFamily="49" charset="0"/>
              </a:rPr>
              <a:t> the </a:t>
            </a:r>
            <a:r>
              <a:rPr kumimoji="0" lang="fr-FR" altLang="fr-FR" sz="1800" b="1" i="0" u="none" strike="noStrike" cap="none" normalizeH="0" baseline="0" dirty="0" err="1">
                <a:ln>
                  <a:noFill/>
                </a:ln>
                <a:solidFill>
                  <a:srgbClr val="0070C0"/>
                </a:solidFill>
                <a:effectLst/>
                <a:latin typeface="Source Code Pro" panose="020B0509030403020204" pitchFamily="49" charset="0"/>
              </a:rPr>
              <a:t>MicroPython</a:t>
            </a:r>
            <a:r>
              <a:rPr kumimoji="0" lang="fr-FR" altLang="fr-FR" sz="1800" b="1" i="0" u="none" strike="noStrike" cap="none" normalizeH="0" baseline="0" dirty="0">
                <a:ln>
                  <a:noFill/>
                </a:ln>
                <a:solidFill>
                  <a:srgbClr val="0070C0"/>
                </a:solidFill>
                <a:effectLst/>
                <a:latin typeface="Source Code Pro" panose="020B0509030403020204" pitchFamily="49" charset="0"/>
              </a:rPr>
              <a:t> </a:t>
            </a:r>
            <a:r>
              <a:rPr kumimoji="0" lang="fr-FR" altLang="fr-FR" sz="1800" b="1" i="0" u="none" strike="noStrike" cap="none" normalizeH="0" baseline="0" dirty="0" err="1">
                <a:ln>
                  <a:noFill/>
                </a:ln>
                <a:solidFill>
                  <a:srgbClr val="0070C0"/>
                </a:solidFill>
                <a:effectLst/>
                <a:latin typeface="Source Code Pro" panose="020B0509030403020204" pitchFamily="49" charset="0"/>
              </a:rPr>
              <a:t>firmware</a:t>
            </a:r>
            <a:r>
              <a:rPr kumimoji="0" lang="fr-FR" altLang="fr-FR" sz="1800" b="1" i="0" u="none" strike="noStrike" cap="none" normalizeH="0" baseline="0" dirty="0">
                <a:ln>
                  <a:noFill/>
                </a:ln>
                <a:solidFill>
                  <a:srgbClr val="0070C0"/>
                </a:solidFill>
                <a:effectLst/>
                <a:latin typeface="Source Code Pro" panose="020B0509030403020204" pitchFamily="49" charset="0"/>
              </a:rPr>
              <a:t> </a:t>
            </a:r>
            <a:r>
              <a:rPr kumimoji="0" lang="fr-FR" altLang="fr-FR" sz="1800" b="1" i="0" u="none" strike="noStrike" cap="none" normalizeH="0" baseline="0" dirty="0" err="1">
                <a:ln>
                  <a:noFill/>
                </a:ln>
                <a:solidFill>
                  <a:srgbClr val="0070C0"/>
                </a:solidFill>
                <a:effectLst/>
                <a:latin typeface="Source Code Pro" panose="020B0509030403020204" pitchFamily="49" charset="0"/>
              </a:rPr>
              <a:t>installed</a:t>
            </a:r>
            <a:r>
              <a:rPr kumimoji="0" lang="fr-FR" altLang="fr-FR" sz="1800" b="1" i="0" u="none" strike="noStrike" cap="none" normalizeH="0" baseline="0" dirty="0">
                <a:ln>
                  <a:noFill/>
                </a:ln>
                <a:solidFill>
                  <a:srgbClr val="0070C0"/>
                </a:solidFill>
                <a:effectLst/>
                <a:latin typeface="Source Code Pro" panose="020B0509030403020204" pitchFamily="49" charset="0"/>
              </a:rPr>
              <a:t> on </a:t>
            </a:r>
            <a:r>
              <a:rPr kumimoji="0" lang="fr-FR" altLang="fr-FR" sz="1800" b="1" i="0" u="none" strike="noStrike" cap="none" normalizeH="0" baseline="0" dirty="0" err="1">
                <a:ln>
                  <a:noFill/>
                </a:ln>
                <a:solidFill>
                  <a:srgbClr val="0070C0"/>
                </a:solidFill>
                <a:effectLst/>
                <a:latin typeface="Source Code Pro" panose="020B0509030403020204" pitchFamily="49" charset="0"/>
              </a:rPr>
              <a:t>your</a:t>
            </a:r>
            <a:r>
              <a:rPr kumimoji="0" lang="fr-FR" altLang="fr-FR" sz="1800" b="1" i="0" u="none" strike="noStrike" cap="none" normalizeH="0" baseline="0" dirty="0">
                <a:ln>
                  <a:noFill/>
                </a:ln>
                <a:solidFill>
                  <a:srgbClr val="0070C0"/>
                </a:solidFill>
                <a:effectLst/>
                <a:latin typeface="Source Code Pro" panose="020B0509030403020204" pitchFamily="49" charset="0"/>
              </a:rPr>
              <a:t> </a:t>
            </a:r>
            <a:r>
              <a:rPr kumimoji="0" lang="fr-FR" altLang="fr-FR" sz="1800" b="1" i="0" u="none" strike="noStrike" cap="none" normalizeH="0" baseline="0" dirty="0" err="1">
                <a:ln>
                  <a:noFill/>
                </a:ln>
                <a:solidFill>
                  <a:srgbClr val="0070C0"/>
                </a:solidFill>
                <a:effectLst/>
                <a:latin typeface="Source Code Pro" panose="020B0509030403020204" pitchFamily="49" charset="0"/>
              </a:rPr>
              <a:t>board</a:t>
            </a:r>
            <a:r>
              <a:rPr kumimoji="0" lang="fr-FR" altLang="fr-FR" sz="1800" b="1" i="0" u="none" strike="noStrike" cap="none" normalizeH="0" baseline="0" dirty="0">
                <a:ln>
                  <a:noFill/>
                </a:ln>
                <a:solidFill>
                  <a:srgbClr val="0070C0"/>
                </a:solidFill>
                <a:effectLst/>
                <a:latin typeface="Source Code Pro" panose="020B0509030403020204" pitchFamily="49" charset="0"/>
              </a:rPr>
              <a:t> and </a:t>
            </a:r>
          </a:p>
          <a:p>
            <a:pPr marL="0" marR="0" lvl="0" indent="0" algn="just" defTabSz="914400" rtl="0" eaLnBrk="0" fontAlgn="base" latinLnBrk="0" hangingPunct="0">
              <a:lnSpc>
                <a:spcPct val="100000"/>
              </a:lnSpc>
              <a:spcBef>
                <a:spcPct val="0"/>
              </a:spcBef>
              <a:spcAft>
                <a:spcPct val="0"/>
              </a:spcAft>
              <a:buClrTx/>
              <a:buSzTx/>
              <a:buFontTx/>
              <a:buNone/>
              <a:tabLst/>
            </a:pPr>
            <a:r>
              <a:rPr lang="fr-FR" altLang="fr-FR" sz="1800" b="1" dirty="0">
                <a:solidFill>
                  <a:srgbClr val="0070C0"/>
                </a:solidFill>
                <a:latin typeface="Source Code Pro" panose="020B0509030403020204" pitchFamily="49" charset="0"/>
              </a:rPr>
              <a:t>2 - </a:t>
            </a:r>
            <a:r>
              <a:rPr kumimoji="0" lang="fr-FR" altLang="fr-FR" sz="1800" b="1" i="0" u="none" strike="noStrike" cap="none" normalizeH="0" baseline="0" dirty="0" err="1">
                <a:ln>
                  <a:noFill/>
                </a:ln>
                <a:solidFill>
                  <a:srgbClr val="0070C0"/>
                </a:solidFill>
                <a:effectLst/>
                <a:latin typeface="Source Code Pro" panose="020B0509030403020204" pitchFamily="49" charset="0"/>
              </a:rPr>
              <a:t>having</a:t>
            </a:r>
            <a:r>
              <a:rPr kumimoji="0" lang="fr-FR" altLang="fr-FR" sz="1800" b="1" i="0" u="none" strike="noStrike" cap="none" normalizeH="0" baseline="0" dirty="0">
                <a:ln>
                  <a:noFill/>
                </a:ln>
                <a:solidFill>
                  <a:srgbClr val="0070C0"/>
                </a:solidFill>
                <a:effectLst/>
                <a:latin typeface="Source Code Pro" panose="020B0509030403020204" pitchFamily="49" charset="0"/>
              </a:rPr>
              <a:t> the </a:t>
            </a:r>
            <a:r>
              <a:rPr kumimoji="0" lang="fr-FR" altLang="fr-FR" sz="1800" b="1" i="0" u="none" strike="noStrike" cap="none" normalizeH="0" baseline="0" dirty="0" err="1">
                <a:ln>
                  <a:noFill/>
                </a:ln>
                <a:solidFill>
                  <a:srgbClr val="0070C0"/>
                </a:solidFill>
                <a:effectLst/>
                <a:latin typeface="Source Code Pro" panose="020B0509030403020204" pitchFamily="49" charset="0"/>
              </a:rPr>
              <a:t>board</a:t>
            </a:r>
            <a:r>
              <a:rPr kumimoji="0" lang="fr-FR" altLang="fr-FR" sz="1800" b="1" i="0" u="none" strike="noStrike" cap="none" normalizeH="0" baseline="0" dirty="0">
                <a:ln>
                  <a:noFill/>
                </a:ln>
                <a:solidFill>
                  <a:srgbClr val="0070C0"/>
                </a:solidFill>
                <a:effectLst/>
                <a:latin typeface="Source Code Pro" panose="020B0509030403020204" pitchFamily="49" charset="0"/>
              </a:rPr>
              <a:t> </a:t>
            </a:r>
            <a:r>
              <a:rPr kumimoji="0" lang="fr-FR" altLang="fr-FR" sz="1800" b="1" i="0" u="none" strike="noStrike" cap="none" normalizeH="0" baseline="0" dirty="0" err="1">
                <a:ln>
                  <a:noFill/>
                </a:ln>
                <a:solidFill>
                  <a:srgbClr val="0070C0"/>
                </a:solidFill>
                <a:effectLst/>
                <a:latin typeface="Source Code Pro" panose="020B0509030403020204" pitchFamily="49" charset="0"/>
              </a:rPr>
              <a:t>connected</a:t>
            </a:r>
            <a:r>
              <a:rPr kumimoji="0" lang="fr-FR" altLang="fr-FR" sz="1800" b="1" i="0" u="none" strike="noStrike" cap="none" normalizeH="0" baseline="0" dirty="0">
                <a:ln>
                  <a:noFill/>
                </a:ln>
                <a:solidFill>
                  <a:srgbClr val="0070C0"/>
                </a:solidFill>
                <a:effectLst/>
                <a:latin typeface="Source Code Pro" panose="020B0509030403020204" pitchFamily="49" charset="0"/>
              </a:rPr>
              <a:t> to </a:t>
            </a:r>
            <a:r>
              <a:rPr kumimoji="0" lang="fr-FR" altLang="fr-FR" sz="1800" b="1" i="0" u="none" strike="noStrike" cap="none" normalizeH="0" baseline="0" dirty="0" err="1">
                <a:ln>
                  <a:noFill/>
                </a:ln>
                <a:solidFill>
                  <a:srgbClr val="0070C0"/>
                </a:solidFill>
                <a:effectLst/>
                <a:latin typeface="Source Code Pro" panose="020B0509030403020204" pitchFamily="49" charset="0"/>
              </a:rPr>
              <a:t>your</a:t>
            </a:r>
            <a:r>
              <a:rPr kumimoji="0" lang="fr-FR" altLang="fr-FR" sz="1800" b="1" i="0" u="none" strike="noStrike" cap="none" normalizeH="0" baseline="0" dirty="0">
                <a:ln>
                  <a:noFill/>
                </a:ln>
                <a:solidFill>
                  <a:srgbClr val="0070C0"/>
                </a:solidFill>
                <a:effectLst/>
                <a:latin typeface="Source Code Pro" panose="020B0509030403020204" pitchFamily="49" charset="0"/>
              </a:rPr>
              <a:t> computer </a:t>
            </a:r>
            <a:r>
              <a:rPr kumimoji="0" lang="fr-FR" altLang="fr-FR" sz="1800" b="1" i="0" u="none" strike="noStrike" cap="none" normalizeH="0" baseline="0" dirty="0" err="1">
                <a:ln>
                  <a:noFill/>
                </a:ln>
                <a:solidFill>
                  <a:srgbClr val="0070C0"/>
                </a:solidFill>
                <a:effectLst/>
                <a:latin typeface="Source Code Pro" panose="020B0509030403020204" pitchFamily="49" charset="0"/>
              </a:rPr>
              <a:t>through</a:t>
            </a:r>
            <a:r>
              <a:rPr kumimoji="0" lang="fr-FR" altLang="fr-FR" sz="1800" b="1" i="0" u="none" strike="noStrike" cap="none" normalizeH="0" baseline="0" dirty="0">
                <a:ln>
                  <a:noFill/>
                </a:ln>
                <a:solidFill>
                  <a:srgbClr val="0070C0"/>
                </a:solidFill>
                <a:effectLst/>
                <a:latin typeface="Source Code Pro" panose="020B0509030403020204" pitchFamily="49" charset="0"/>
              </a:rPr>
              <a:t> an USB </a:t>
            </a:r>
            <a:r>
              <a:rPr kumimoji="0" lang="fr-FR" altLang="fr-FR" sz="1800" b="1" i="0" u="none" strike="noStrike" cap="none" normalizeH="0" baseline="0" dirty="0" err="1">
                <a:ln>
                  <a:noFill/>
                </a:ln>
                <a:solidFill>
                  <a:srgbClr val="0070C0"/>
                </a:solidFill>
                <a:effectLst/>
                <a:latin typeface="Source Code Pro" panose="020B0509030403020204" pitchFamily="49" charset="0"/>
              </a:rPr>
              <a:t>cable</a:t>
            </a:r>
            <a:r>
              <a:rPr kumimoji="0" lang="fr-FR" altLang="fr-FR" sz="1800" b="1" i="0" u="none" strike="noStrike" cap="none" normalizeH="0" baseline="0" dirty="0">
                <a:ln>
                  <a:noFill/>
                </a:ln>
                <a:solidFill>
                  <a:srgbClr val="0070C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Source Code Pro" panose="020B0509030403020204" pitchFamily="49" charset="0"/>
              </a:rPr>
              <a:t>follow the </a:t>
            </a:r>
            <a:r>
              <a:rPr kumimoji="0" lang="fr-FR" altLang="fr-FR" sz="1800" b="0" i="0" u="none" strike="noStrike" cap="none" normalizeH="0" baseline="0" dirty="0" err="1">
                <a:ln>
                  <a:noFill/>
                </a:ln>
                <a:solidFill>
                  <a:schemeClr val="tx1"/>
                </a:solidFill>
                <a:effectLst/>
                <a:latin typeface="Source Code Pro" panose="020B0509030403020204" pitchFamily="49" charset="0"/>
              </a:rPr>
              <a:t>next</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steps</a:t>
            </a:r>
            <a:r>
              <a:rPr kumimoji="0" lang="fr-FR" altLang="fr-FR" sz="1800"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solidFill>
                  <a:schemeClr val="tx1"/>
                </a:solidFill>
                <a:effectLst/>
                <a:latin typeface="Source Code Pro" panose="020B0509030403020204" pitchFamily="49" charset="0"/>
              </a:rPr>
              <a:t>1.</a:t>
            </a:r>
            <a:r>
              <a:rPr kumimoji="0" lang="fr-FR" altLang="fr-FR" sz="1800" b="0" i="0" u="none" strike="noStrike" cap="none" normalizeH="0" baseline="0" dirty="0">
                <a:ln>
                  <a:noFill/>
                </a:ln>
                <a:solidFill>
                  <a:schemeClr val="tx1"/>
                </a:solidFill>
                <a:effectLst/>
                <a:latin typeface="Source Code Pro" panose="020B0509030403020204" pitchFamily="49" charset="0"/>
              </a:rPr>
              <a:t> Go to </a:t>
            </a:r>
            <a:r>
              <a:rPr kumimoji="0" lang="fr-FR" altLang="fr-FR" sz="1800" b="1" i="0" u="none" strike="noStrike" cap="none" normalizeH="0" baseline="0" dirty="0">
                <a:ln>
                  <a:noFill/>
                </a:ln>
                <a:solidFill>
                  <a:schemeClr val="tx1"/>
                </a:solidFill>
                <a:effectLst/>
                <a:latin typeface="Source Code Pro" panose="020B0509030403020204" pitchFamily="49" charset="0"/>
              </a:rPr>
              <a:t>Tools</a:t>
            </a:r>
            <a:r>
              <a:rPr kumimoji="0" lang="fr-FR" altLang="fr-FR" sz="1800" b="0" i="0" u="none" strike="noStrike" cap="none" normalizeH="0" baseline="0" dirty="0">
                <a:ln>
                  <a:noFill/>
                </a:ln>
                <a:solidFill>
                  <a:schemeClr val="tx1"/>
                </a:solidFill>
                <a:effectLst/>
                <a:latin typeface="Source Code Pro" panose="020B0509030403020204" pitchFamily="49" charset="0"/>
              </a:rPr>
              <a:t> &gt; </a:t>
            </a:r>
            <a:r>
              <a:rPr kumimoji="0" lang="fr-FR" altLang="fr-FR" sz="1800" b="1" i="0" u="none" strike="noStrike" cap="none" normalizeH="0" baseline="0" dirty="0" err="1">
                <a:ln>
                  <a:noFill/>
                </a:ln>
                <a:solidFill>
                  <a:schemeClr val="tx1"/>
                </a:solidFill>
                <a:effectLst/>
                <a:latin typeface="Source Code Pro" panose="020B0509030403020204" pitchFamily="49" charset="0"/>
              </a:rPr>
              <a:t>Board</a:t>
            </a:r>
            <a:r>
              <a:rPr kumimoji="0" lang="fr-FR" altLang="fr-FR" sz="1800" b="0" i="0" u="none" strike="noStrike" cap="none" normalizeH="0" baseline="0" dirty="0">
                <a:ln>
                  <a:noFill/>
                </a:ln>
                <a:solidFill>
                  <a:schemeClr val="tx1"/>
                </a:solidFill>
                <a:effectLst/>
                <a:latin typeface="Source Code Pro" panose="020B0509030403020204" pitchFamily="49" charset="0"/>
              </a:rPr>
              <a:t> and select the </a:t>
            </a:r>
            <a:r>
              <a:rPr kumimoji="0" lang="fr-FR" altLang="fr-FR" sz="1800" b="0" i="0" u="none" strike="noStrike" cap="none" normalizeH="0" baseline="0" dirty="0" err="1">
                <a:ln>
                  <a:noFill/>
                </a:ln>
                <a:solidFill>
                  <a:schemeClr val="tx1"/>
                </a:solidFill>
                <a:effectLst/>
                <a:latin typeface="Source Code Pro" panose="020B0509030403020204" pitchFamily="49" charset="0"/>
              </a:rPr>
              <a:t>board</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you’re</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using</a:t>
            </a:r>
            <a:r>
              <a:rPr kumimoji="0" lang="fr-FR" altLang="fr-FR" sz="1800"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1"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solidFill>
                  <a:schemeClr val="tx1"/>
                </a:solidFill>
                <a:effectLst/>
                <a:latin typeface="Source Code Pro" panose="020B0509030403020204" pitchFamily="49" charset="0"/>
              </a:rPr>
              <a:t>2. </a:t>
            </a:r>
            <a:r>
              <a:rPr kumimoji="0" lang="fr-FR" altLang="fr-FR" sz="1800" b="0" i="0" u="none" strike="noStrike" cap="none" normalizeH="0" baseline="0" dirty="0">
                <a:ln>
                  <a:noFill/>
                </a:ln>
                <a:solidFill>
                  <a:schemeClr val="tx1"/>
                </a:solidFill>
                <a:effectLst/>
                <a:latin typeface="Source Code Pro" panose="020B0509030403020204" pitchFamily="49" charset="0"/>
              </a:rPr>
              <a:t>Go to </a:t>
            </a:r>
            <a:r>
              <a:rPr kumimoji="0" lang="fr-FR" altLang="fr-FR" sz="1800" b="1" i="0" u="none" strike="noStrike" cap="none" normalizeH="0" baseline="0" dirty="0">
                <a:ln>
                  <a:noFill/>
                </a:ln>
                <a:solidFill>
                  <a:schemeClr val="tx1"/>
                </a:solidFill>
                <a:effectLst/>
                <a:latin typeface="Source Code Pro" panose="020B0509030403020204" pitchFamily="49" charset="0"/>
              </a:rPr>
              <a:t>Tools</a:t>
            </a:r>
            <a:r>
              <a:rPr kumimoji="0" lang="fr-FR" altLang="fr-FR" sz="1800" b="0" i="0" u="none" strike="noStrike" cap="none" normalizeH="0" baseline="0" dirty="0">
                <a:ln>
                  <a:noFill/>
                </a:ln>
                <a:solidFill>
                  <a:schemeClr val="tx1"/>
                </a:solidFill>
                <a:effectLst/>
                <a:latin typeface="Source Code Pro" panose="020B0509030403020204" pitchFamily="49" charset="0"/>
              </a:rPr>
              <a:t> &gt; </a:t>
            </a:r>
            <a:r>
              <a:rPr kumimoji="0" lang="fr-FR" altLang="fr-FR" sz="1800" b="1" i="0" u="none" strike="noStrike" cap="none" normalizeH="0" baseline="0" dirty="0">
                <a:ln>
                  <a:noFill/>
                </a:ln>
                <a:solidFill>
                  <a:schemeClr val="tx1"/>
                </a:solidFill>
                <a:effectLst/>
                <a:latin typeface="Source Code Pro" panose="020B0509030403020204" pitchFamily="49" charset="0"/>
              </a:rPr>
              <a:t>Port</a:t>
            </a:r>
            <a:r>
              <a:rPr kumimoji="0" lang="fr-FR" altLang="fr-FR" sz="1800" b="0" i="0" u="none" strike="noStrike" cap="none" normalizeH="0" baseline="0" dirty="0">
                <a:ln>
                  <a:noFill/>
                </a:ln>
                <a:solidFill>
                  <a:schemeClr val="tx1"/>
                </a:solidFill>
                <a:effectLst/>
                <a:latin typeface="Source Code Pro" panose="020B0509030403020204" pitchFamily="49" charset="0"/>
              </a:rPr>
              <a:t> and select the com port </a:t>
            </a:r>
            <a:r>
              <a:rPr kumimoji="0" lang="fr-FR" altLang="fr-FR" sz="1800" b="0" i="0" u="none" strike="noStrike" cap="none" normalizeH="0" baseline="0" dirty="0" err="1">
                <a:ln>
                  <a:noFill/>
                </a:ln>
                <a:solidFill>
                  <a:schemeClr val="tx1"/>
                </a:solidFill>
                <a:effectLst/>
                <a:latin typeface="Source Code Pro" panose="020B0509030403020204" pitchFamily="49" charset="0"/>
              </a:rPr>
              <a:t>your</a:t>
            </a:r>
            <a:r>
              <a:rPr kumimoji="0" lang="fr-FR" altLang="fr-FR" sz="1800" b="0" i="0" u="none" strike="noStrike" cap="none" normalizeH="0" baseline="0" dirty="0">
                <a:ln>
                  <a:noFill/>
                </a:ln>
                <a:solidFill>
                  <a:schemeClr val="tx1"/>
                </a:solidFill>
                <a:effectLst/>
                <a:latin typeface="Source Code Pro" panose="020B0509030403020204" pitchFamily="49" charset="0"/>
              </a:rPr>
              <a:t> ESP </a:t>
            </a:r>
            <a:r>
              <a:rPr kumimoji="0" lang="fr-FR" altLang="fr-FR" sz="1800" b="0" i="0" u="none" strike="noStrike" cap="none" normalizeH="0" baseline="0" dirty="0" err="1">
                <a:ln>
                  <a:noFill/>
                </a:ln>
                <a:solidFill>
                  <a:schemeClr val="tx1"/>
                </a:solidFill>
                <a:effectLst/>
                <a:latin typeface="Source Code Pro" panose="020B0509030403020204" pitchFamily="49" charset="0"/>
              </a:rPr>
              <a:t>is</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connected</a:t>
            </a:r>
            <a:r>
              <a:rPr kumimoji="0" lang="fr-FR" altLang="fr-FR" sz="1800" b="0" i="0" u="none" strike="noStrike" cap="none" normalizeH="0" baseline="0" dirty="0">
                <a:ln>
                  <a:noFill/>
                </a:ln>
                <a:solidFill>
                  <a:schemeClr val="tx1"/>
                </a:solidFill>
                <a:effectLst/>
                <a:latin typeface="Source Code Pro" panose="020B0509030403020204" pitchFamily="49" charset="0"/>
              </a:rPr>
              <a:t> 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1"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solidFill>
                  <a:schemeClr val="tx1"/>
                </a:solidFill>
                <a:effectLst/>
                <a:latin typeface="Source Code Pro" panose="020B0509030403020204" pitchFamily="49" charset="0"/>
              </a:rPr>
              <a:t>3.</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Press</a:t>
            </a:r>
            <a:r>
              <a:rPr kumimoji="0" lang="fr-FR" altLang="fr-FR" sz="1800" b="0" i="0" u="none" strike="noStrike" cap="none" normalizeH="0" baseline="0" dirty="0">
                <a:ln>
                  <a:noFill/>
                </a:ln>
                <a:solidFill>
                  <a:schemeClr val="tx1"/>
                </a:solidFill>
                <a:effectLst/>
                <a:latin typeface="Source Code Pro" panose="020B0509030403020204" pitchFamily="49" charset="0"/>
              </a:rPr>
              <a:t> the </a:t>
            </a:r>
            <a:r>
              <a:rPr kumimoji="0" lang="fr-FR" altLang="fr-FR" sz="1800" b="1" i="0" u="none" strike="noStrike" cap="none" normalizeH="0" baseline="0" dirty="0" err="1">
                <a:ln>
                  <a:noFill/>
                </a:ln>
                <a:solidFill>
                  <a:schemeClr val="tx1"/>
                </a:solidFill>
                <a:effectLst/>
                <a:latin typeface="Source Code Pro" panose="020B0509030403020204" pitchFamily="49" charset="0"/>
              </a:rPr>
              <a:t>Connect</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button</a:t>
            </a:r>
            <a:r>
              <a:rPr kumimoji="0" lang="fr-FR" altLang="fr-FR" sz="1800" b="0" i="0" u="none" strike="noStrike" cap="none" normalizeH="0" baseline="0" dirty="0">
                <a:ln>
                  <a:noFill/>
                </a:ln>
                <a:solidFill>
                  <a:schemeClr val="tx1"/>
                </a:solidFill>
                <a:effectLst/>
                <a:latin typeface="Source Code Pro" panose="020B0509030403020204" pitchFamily="49" charset="0"/>
              </a:rPr>
              <a:t> to </a:t>
            </a:r>
            <a:r>
              <a:rPr kumimoji="0" lang="fr-FR" altLang="fr-FR" sz="1800" b="0" i="0" u="none" strike="noStrike" cap="none" normalizeH="0" baseline="0" dirty="0" err="1">
                <a:ln>
                  <a:noFill/>
                </a:ln>
                <a:solidFill>
                  <a:schemeClr val="tx1"/>
                </a:solidFill>
                <a:effectLst/>
                <a:latin typeface="Source Code Pro" panose="020B0509030403020204" pitchFamily="49" charset="0"/>
              </a:rPr>
              <a:t>establish</a:t>
            </a:r>
            <a:r>
              <a:rPr kumimoji="0" lang="fr-FR" altLang="fr-FR" sz="1800" b="0" i="0" u="none" strike="noStrike" cap="none" normalizeH="0" baseline="0" dirty="0">
                <a:ln>
                  <a:noFill/>
                </a:ln>
                <a:solidFill>
                  <a:schemeClr val="tx1"/>
                </a:solidFill>
                <a:effectLst/>
                <a:latin typeface="Source Code Pro" panose="020B0509030403020204" pitchFamily="49" charset="0"/>
              </a:rPr>
              <a:t> a serial communication </a:t>
            </a:r>
            <a:r>
              <a:rPr kumimoji="0" lang="fr-FR" altLang="fr-FR" sz="1800" b="0" i="0" u="none" strike="noStrike" cap="none" normalizeH="0" baseline="0" dirty="0" err="1">
                <a:ln>
                  <a:noFill/>
                </a:ln>
                <a:solidFill>
                  <a:schemeClr val="tx1"/>
                </a:solidFill>
                <a:effectLst/>
                <a:latin typeface="Source Code Pro" panose="020B0509030403020204" pitchFamily="49" charset="0"/>
              </a:rPr>
              <a:t>with</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your</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board</a:t>
            </a:r>
            <a:r>
              <a:rPr kumimoji="0" lang="fr-FR" altLang="fr-FR" sz="1800"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solidFill>
                  <a:schemeClr val="tx1"/>
                </a:solidFill>
                <a:effectLst/>
                <a:latin typeface="Source Code Pro" panose="020B0509030403020204" pitchFamily="49" charset="0"/>
              </a:rPr>
              <a:t>4.</a:t>
            </a:r>
            <a:r>
              <a:rPr kumimoji="0" lang="fr-FR" altLang="fr-FR" sz="1800" b="0" i="0" u="none" strike="noStrike" cap="none" normalizeH="0" baseline="0" dirty="0">
                <a:ln>
                  <a:noFill/>
                </a:ln>
                <a:solidFill>
                  <a:schemeClr val="tx1"/>
                </a:solidFill>
                <a:effectLst/>
                <a:latin typeface="Source Code Pro" panose="020B0509030403020204" pitchFamily="49" charset="0"/>
              </a:rPr>
              <a:t> The </a:t>
            </a:r>
            <a:r>
              <a:rPr kumimoji="0" lang="fr-FR" altLang="fr-FR" sz="1800" b="1" i="0" u="none" strike="noStrike" cap="none" normalizeH="0" baseline="0" dirty="0">
                <a:ln>
                  <a:noFill/>
                </a:ln>
                <a:solidFill>
                  <a:srgbClr val="C00000"/>
                </a:solidFill>
                <a:effectLst/>
                <a:latin typeface="Source Code Pro" panose="020B0509030403020204" pitchFamily="49" charset="0"/>
              </a:rPr>
              <a:t>&gt;&gt;&gt;</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should</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appear</a:t>
            </a:r>
            <a:r>
              <a:rPr kumimoji="0" lang="fr-FR" altLang="fr-FR" sz="1800" b="0" i="0" u="none" strike="noStrike" cap="none" normalizeH="0" baseline="0" dirty="0">
                <a:ln>
                  <a:noFill/>
                </a:ln>
                <a:solidFill>
                  <a:schemeClr val="tx1"/>
                </a:solidFill>
                <a:effectLst/>
                <a:latin typeface="Source Code Pro" panose="020B0509030403020204" pitchFamily="49" charset="0"/>
              </a:rPr>
              <a:t> in the Shell </a:t>
            </a:r>
            <a:r>
              <a:rPr kumimoji="0" lang="fr-FR" altLang="fr-FR" sz="1800" b="0" i="0" u="none" strike="noStrike" cap="none" normalizeH="0" baseline="0" dirty="0" err="1">
                <a:ln>
                  <a:noFill/>
                </a:ln>
                <a:solidFill>
                  <a:schemeClr val="tx1"/>
                </a:solidFill>
                <a:effectLst/>
                <a:latin typeface="Source Code Pro" panose="020B0509030403020204" pitchFamily="49" charset="0"/>
              </a:rPr>
              <a:t>window</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after</a:t>
            </a:r>
            <a:r>
              <a:rPr kumimoji="0" lang="fr-FR" altLang="fr-FR" sz="1800" b="0" i="0" u="none" strike="noStrike" cap="none" normalizeH="0" baseline="0" dirty="0">
                <a:ln>
                  <a:noFill/>
                </a:ln>
                <a:solidFill>
                  <a:schemeClr val="tx1"/>
                </a:solidFill>
                <a:effectLst/>
                <a:latin typeface="Source Code Pro" panose="020B0509030403020204" pitchFamily="49" charset="0"/>
              </a:rPr>
              <a:t> a </a:t>
            </a:r>
            <a:r>
              <a:rPr kumimoji="0" lang="fr-FR" altLang="fr-FR" sz="1800" b="0" i="0" u="none" strike="noStrike" cap="none" normalizeH="0" baseline="0" dirty="0" err="1">
                <a:ln>
                  <a:noFill/>
                </a:ln>
                <a:solidFill>
                  <a:schemeClr val="tx1"/>
                </a:solidFill>
                <a:effectLst/>
                <a:latin typeface="Source Code Pro" panose="020B0509030403020204" pitchFamily="49" charset="0"/>
              </a:rPr>
              <a:t>successful</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connection</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with</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your</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board</a:t>
            </a: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solidFill>
                  <a:schemeClr val="tx1"/>
                </a:solidFill>
                <a:effectLst/>
                <a:latin typeface="Source Code Pro" panose="020B0509030403020204" pitchFamily="49" charset="0"/>
              </a:rPr>
              <a:t>You can type the </a:t>
            </a:r>
            <a:r>
              <a:rPr kumimoji="0" lang="fr-FR" altLang="fr-FR" sz="1800" b="1" i="0" u="none" strike="noStrike" cap="none" normalizeH="0" baseline="0" dirty="0" err="1">
                <a:ln>
                  <a:noFill/>
                </a:ln>
                <a:solidFill>
                  <a:schemeClr val="tx1"/>
                </a:solidFill>
                <a:effectLst/>
                <a:latin typeface="Source Code Pro" panose="020B0509030403020204" pitchFamily="49" charset="0"/>
              </a:rPr>
              <a:t>print</a:t>
            </a:r>
            <a:r>
              <a:rPr kumimoji="0" lang="fr-FR" altLang="fr-FR" sz="1800" b="1" i="0" u="none" strike="noStrike" cap="none" normalizeH="0" baseline="0" dirty="0">
                <a:ln>
                  <a:noFill/>
                </a:ln>
                <a:solidFill>
                  <a:schemeClr val="tx1"/>
                </a:solidFill>
                <a:effectLst/>
                <a:latin typeface="Source Code Pro" panose="020B0509030403020204" pitchFamily="49" charset="0"/>
              </a:rPr>
              <a:t> command to test if </a:t>
            </a:r>
            <a:r>
              <a:rPr kumimoji="0" lang="fr-FR" altLang="fr-FR" sz="1800" b="1" i="0" u="none" strike="noStrike" cap="none" normalizeH="0" baseline="0" dirty="0" err="1">
                <a:ln>
                  <a:noFill/>
                </a:ln>
                <a:solidFill>
                  <a:schemeClr val="tx1"/>
                </a:solidFill>
                <a:effectLst/>
                <a:latin typeface="Source Code Pro" panose="020B0509030403020204" pitchFamily="49" charset="0"/>
              </a:rPr>
              <a:t>it’s</a:t>
            </a:r>
            <a:r>
              <a:rPr kumimoji="0" lang="fr-FR" altLang="fr-FR" sz="1800" b="1" i="0" u="none" strike="noStrike" cap="none" normalizeH="0" baseline="0" dirty="0">
                <a:ln>
                  <a:noFill/>
                </a:ln>
                <a:solidFill>
                  <a:schemeClr val="tx1"/>
                </a:solidFill>
                <a:effectLst/>
                <a:latin typeface="Source Code Pro" panose="020B0509030403020204" pitchFamily="49" charset="0"/>
              </a:rPr>
              <a:t> </a:t>
            </a:r>
            <a:r>
              <a:rPr kumimoji="0" lang="fr-FR" altLang="fr-FR" sz="1800" b="1" i="0" u="none" strike="noStrike" cap="none" normalizeH="0" baseline="0" dirty="0" err="1">
                <a:ln>
                  <a:noFill/>
                </a:ln>
                <a:solidFill>
                  <a:schemeClr val="tx1"/>
                </a:solidFill>
                <a:effectLst/>
                <a:latin typeface="Source Code Pro" panose="020B0509030403020204" pitchFamily="49" charset="0"/>
              </a:rPr>
              <a:t>working</a:t>
            </a:r>
            <a:r>
              <a:rPr kumimoji="0" lang="fr-FR" altLang="fr-FR" sz="1800" b="1" i="0" u="none" strike="noStrike" cap="none" normalizeH="0" baseline="0" dirty="0">
                <a:ln>
                  <a:noFill/>
                </a:ln>
                <a:solidFill>
                  <a:schemeClr val="tx1"/>
                </a:solidFill>
                <a:effectLst/>
                <a:latin typeface="Source Code Pro" panose="020B0509030403020204" pitchFamily="49" charset="0"/>
              </a:rPr>
              <a:t>:</a:t>
            </a:r>
          </a:p>
        </p:txBody>
      </p:sp>
      <p:pic>
        <p:nvPicPr>
          <p:cNvPr id="1026" name="Picture 2">
            <a:extLst>
              <a:ext uri="{FF2B5EF4-FFF2-40B4-BE49-F238E27FC236}">
                <a16:creationId xmlns:a16="http://schemas.microsoft.com/office/drawing/2014/main" id="{64BD71C9-0E45-4331-BFDE-7CFF6FAD2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104" y="3989846"/>
            <a:ext cx="2409825" cy="5048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 coins arrondis 5">
            <a:extLst>
              <a:ext uri="{FF2B5EF4-FFF2-40B4-BE49-F238E27FC236}">
                <a16:creationId xmlns:a16="http://schemas.microsoft.com/office/drawing/2014/main" id="{0921F6A3-1E8A-4075-98E7-A425C6E119D2}"/>
              </a:ext>
            </a:extLst>
          </p:cNvPr>
          <p:cNvSpPr/>
          <p:nvPr/>
        </p:nvSpPr>
        <p:spPr>
          <a:xfrm>
            <a:off x="669015" y="5551629"/>
            <a:ext cx="2682462" cy="913764"/>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tx1">
                    <a:lumMod val="75000"/>
                    <a:lumOff val="25000"/>
                  </a:schemeClr>
                </a:solidFill>
                <a:latin typeface="Source Code Pro" panose="020B0509030403020204" pitchFamily="49" charset="0"/>
              </a:rPr>
              <a:t>&gt;&gt;&gt; print('Hello')</a:t>
            </a:r>
          </a:p>
          <a:p>
            <a:r>
              <a:rPr lang="en-US" dirty="0">
                <a:solidFill>
                  <a:schemeClr val="tx1">
                    <a:lumMod val="75000"/>
                    <a:lumOff val="25000"/>
                  </a:schemeClr>
                </a:solidFill>
                <a:latin typeface="Source Code Pro" panose="020B0509030403020204" pitchFamily="49" charset="0"/>
              </a:rPr>
              <a:t>Hello</a:t>
            </a:r>
          </a:p>
          <a:p>
            <a:r>
              <a:rPr lang="en-US" dirty="0">
                <a:solidFill>
                  <a:schemeClr val="tx1">
                    <a:lumMod val="75000"/>
                    <a:lumOff val="25000"/>
                  </a:schemeClr>
                </a:solidFill>
                <a:latin typeface="Source Code Pro" panose="020B0509030403020204" pitchFamily="49" charset="0"/>
              </a:rPr>
              <a:t>&gt;&gt;&gt;</a:t>
            </a:r>
            <a:endParaRPr lang="fr-FR" dirty="0">
              <a:solidFill>
                <a:schemeClr val="tx1">
                  <a:lumMod val="75000"/>
                  <a:lumOff val="25000"/>
                </a:schemeClr>
              </a:solidFill>
              <a:latin typeface="Source Code Pro" panose="020B0509030403020204" pitchFamily="49" charset="0"/>
            </a:endParaRPr>
          </a:p>
        </p:txBody>
      </p:sp>
      <p:pic>
        <p:nvPicPr>
          <p:cNvPr id="7" name="Image 6">
            <a:extLst>
              <a:ext uri="{FF2B5EF4-FFF2-40B4-BE49-F238E27FC236}">
                <a16:creationId xmlns:a16="http://schemas.microsoft.com/office/drawing/2014/main" id="{E733DA7E-213E-40A7-8D86-7BDE646D2A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8207"/>
          <a:stretch/>
        </p:blipFill>
        <p:spPr>
          <a:xfrm>
            <a:off x="4642555" y="5472032"/>
            <a:ext cx="2692644" cy="1072958"/>
          </a:xfrm>
          <a:prstGeom prst="rect">
            <a:avLst/>
          </a:prstGeom>
        </p:spPr>
      </p:pic>
      <p:sp>
        <p:nvSpPr>
          <p:cNvPr id="8" name="Flèche : droite 7">
            <a:extLst>
              <a:ext uri="{FF2B5EF4-FFF2-40B4-BE49-F238E27FC236}">
                <a16:creationId xmlns:a16="http://schemas.microsoft.com/office/drawing/2014/main" id="{C584F1FC-8B0A-45F1-8270-D7ABC091398B}"/>
              </a:ext>
            </a:extLst>
          </p:cNvPr>
          <p:cNvSpPr/>
          <p:nvPr/>
        </p:nvSpPr>
        <p:spPr>
          <a:xfrm>
            <a:off x="3780992" y="5828491"/>
            <a:ext cx="432048" cy="3600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pic>
        <p:nvPicPr>
          <p:cNvPr id="9" name="Image 8">
            <a:hlinkClick r:id="rId4" action="ppaction://hlinksldjump"/>
            <a:extLst>
              <a:ext uri="{FF2B5EF4-FFF2-40B4-BE49-F238E27FC236}">
                <a16:creationId xmlns:a16="http://schemas.microsoft.com/office/drawing/2014/main" id="{9734F8AA-4C33-4CB6-92B6-999D573EF80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1552289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AD105-9383-4FE4-AC73-F0BEFBFC36AF}"/>
              </a:ext>
            </a:extLst>
          </p:cNvPr>
          <p:cNvSpPr>
            <a:spLocks noGrp="1"/>
          </p:cNvSpPr>
          <p:nvPr>
            <p:ph type="title"/>
          </p:nvPr>
        </p:nvSpPr>
        <p:spPr/>
        <p:txBody>
          <a:bodyPr/>
          <a:lstStyle/>
          <a:p>
            <a:r>
              <a:rPr lang="en-US" dirty="0"/>
              <a:t>CREATING THE </a:t>
            </a:r>
            <a:r>
              <a:rPr lang="en-US" i="1" dirty="0"/>
              <a:t>main.py</a:t>
            </a:r>
            <a:r>
              <a:rPr lang="en-US" dirty="0"/>
              <a:t> FILE ON YOUR BOARD</a:t>
            </a:r>
            <a:endParaRPr lang="fr-FR" dirty="0"/>
          </a:p>
        </p:txBody>
      </p:sp>
      <p:sp>
        <p:nvSpPr>
          <p:cNvPr id="3" name="Espace réservé du numéro de diapositive 2">
            <a:extLst>
              <a:ext uri="{FF2B5EF4-FFF2-40B4-BE49-F238E27FC236}">
                <a16:creationId xmlns:a16="http://schemas.microsoft.com/office/drawing/2014/main" id="{8227B602-2F65-41D8-84AB-AD0593276B0F}"/>
              </a:ext>
            </a:extLst>
          </p:cNvPr>
          <p:cNvSpPr>
            <a:spLocks noGrp="1"/>
          </p:cNvSpPr>
          <p:nvPr>
            <p:ph type="sldNum" sz="quarter" idx="12"/>
          </p:nvPr>
        </p:nvSpPr>
        <p:spPr/>
        <p:txBody>
          <a:bodyPr/>
          <a:lstStyle/>
          <a:p>
            <a:pPr>
              <a:defRPr/>
            </a:pPr>
            <a:fld id="{E652A8FB-8C76-45BB-8D82-93F8E151003C}" type="slidenum">
              <a:rPr lang="fr-FR" smtClean="0"/>
              <a:pPr>
                <a:defRPr/>
              </a:pPr>
              <a:t>367</a:t>
            </a:fld>
            <a:endParaRPr lang="fr-FR"/>
          </a:p>
        </p:txBody>
      </p:sp>
      <p:sp>
        <p:nvSpPr>
          <p:cNvPr id="4" name="Rectangle 1">
            <a:extLst>
              <a:ext uri="{FF2B5EF4-FFF2-40B4-BE49-F238E27FC236}">
                <a16:creationId xmlns:a16="http://schemas.microsoft.com/office/drawing/2014/main" id="{3FAFA3CD-370D-45A7-BD64-92CC13654107}"/>
              </a:ext>
            </a:extLst>
          </p:cNvPr>
          <p:cNvSpPr>
            <a:spLocks noChangeArrowheads="1"/>
          </p:cNvSpPr>
          <p:nvPr/>
        </p:nvSpPr>
        <p:spPr bwMode="auto">
          <a:xfrm>
            <a:off x="0" y="590430"/>
            <a:ext cx="91440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1. </a:t>
            </a:r>
            <a:r>
              <a:rPr kumimoji="0" lang="fr-FR" altLang="fr-FR" b="0" i="0" u="none" strike="noStrike" cap="none" normalizeH="0" baseline="0" dirty="0" err="1">
                <a:ln>
                  <a:noFill/>
                </a:ln>
                <a:solidFill>
                  <a:schemeClr val="tx1"/>
                </a:solidFill>
                <a:effectLst/>
                <a:latin typeface="Source Code Pro" panose="020B0509030403020204" pitchFamily="49" charset="0"/>
              </a:rPr>
              <a:t>Press</a:t>
            </a:r>
            <a:r>
              <a:rPr kumimoji="0" lang="fr-FR" altLang="fr-FR" b="0" i="0" u="none" strike="noStrike" cap="none" normalizeH="0" baseline="0" dirty="0">
                <a:ln>
                  <a:noFill/>
                </a:ln>
                <a:solidFill>
                  <a:schemeClr val="tx1"/>
                </a:solidFill>
                <a:effectLst/>
                <a:latin typeface="Source Code Pro" panose="020B0509030403020204" pitchFamily="49" charset="0"/>
              </a:rPr>
              <a:t> the “</a:t>
            </a:r>
            <a:r>
              <a:rPr kumimoji="0" lang="fr-FR" altLang="fr-FR" b="1" i="0" u="none" strike="noStrike" cap="none" normalizeH="0" baseline="0" dirty="0">
                <a:ln>
                  <a:noFill/>
                </a:ln>
                <a:solidFill>
                  <a:schemeClr val="tx1"/>
                </a:solidFill>
                <a:effectLst/>
                <a:latin typeface="Source Code Pro" panose="020B0509030403020204" pitchFamily="49" charset="0"/>
              </a:rPr>
              <a:t>New file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button</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create</a:t>
            </a:r>
            <a:r>
              <a:rPr kumimoji="0" lang="fr-FR" altLang="fr-FR" b="0" i="0" u="none" strike="noStrike" cap="none" normalizeH="0" baseline="0" dirty="0">
                <a:ln>
                  <a:noFill/>
                </a:ln>
                <a:solidFill>
                  <a:schemeClr val="tx1"/>
                </a:solidFill>
                <a:effectLst/>
                <a:latin typeface="Source Code Pro" panose="020B0509030403020204" pitchFamily="49" charset="0"/>
              </a:rPr>
              <a:t> a new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2. </a:t>
            </a:r>
            <a:r>
              <a:rPr kumimoji="0" lang="fr-FR" altLang="fr-FR" b="0" i="0" u="none" strike="noStrike" cap="none" normalizeH="0" baseline="0" dirty="0" err="1">
                <a:ln>
                  <a:noFill/>
                </a:ln>
                <a:solidFill>
                  <a:schemeClr val="tx1"/>
                </a:solidFill>
                <a:effectLst/>
                <a:latin typeface="Source Code Pro" panose="020B0509030403020204" pitchFamily="49" charset="0"/>
              </a:rPr>
              <a:t>Press</a:t>
            </a:r>
            <a:r>
              <a:rPr kumimoji="0" lang="fr-FR" altLang="fr-FR" b="0" i="0" u="none" strike="noStrike" cap="none" normalizeH="0" baseline="0" dirty="0">
                <a:ln>
                  <a:noFill/>
                </a:ln>
                <a:solidFill>
                  <a:schemeClr val="tx1"/>
                </a:solidFill>
                <a:effectLst/>
                <a:latin typeface="Source Code Pro" panose="020B0509030403020204" pitchFamily="49" charset="0"/>
              </a:rPr>
              <a:t> the “</a:t>
            </a:r>
            <a:r>
              <a:rPr kumimoji="0" lang="fr-FR" altLang="fr-FR" b="1" i="0" u="none" strike="noStrike" cap="none" normalizeH="0" baseline="0" dirty="0">
                <a:ln>
                  <a:noFill/>
                </a:ln>
                <a:solidFill>
                  <a:schemeClr val="tx1"/>
                </a:solidFill>
                <a:effectLst/>
                <a:latin typeface="Source Code Pro" panose="020B0509030403020204" pitchFamily="49" charset="0"/>
              </a:rPr>
              <a:t>Save file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button</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save</a:t>
            </a:r>
            <a:r>
              <a:rPr kumimoji="0" lang="fr-FR" altLang="fr-FR" b="0" i="0" u="none" strike="noStrike" cap="none" normalizeH="0" baseline="0" dirty="0">
                <a:ln>
                  <a:noFill/>
                </a:ln>
                <a:solidFill>
                  <a:schemeClr val="tx1"/>
                </a:solidFill>
                <a:effectLst/>
                <a:latin typeface="Source Code Pro" panose="020B0509030403020204" pitchFamily="49" charset="0"/>
              </a:rPr>
              <a:t> the file in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computer.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Source Code Pro" panose="020B0509030403020204" pitchFamily="49" charset="0"/>
            </a:endParaRPr>
          </a:p>
        </p:txBody>
      </p:sp>
      <p:pic>
        <p:nvPicPr>
          <p:cNvPr id="2050" name="Picture 2">
            <a:extLst>
              <a:ext uri="{FF2B5EF4-FFF2-40B4-BE49-F238E27FC236}">
                <a16:creationId xmlns:a16="http://schemas.microsoft.com/office/drawing/2014/main" id="{778097B4-3186-4AC0-BC2D-12099B193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518284"/>
            <a:ext cx="12858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4B41D778-5642-4A0D-AD1B-F25D3655B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955432"/>
            <a:ext cx="13525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957A184-9036-4313-88C5-D40FBA815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6526" y="1439130"/>
            <a:ext cx="3235524" cy="90144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CA4196C9-91ED-4FC4-BCAC-0B4DC7F697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536342" y="2412493"/>
            <a:ext cx="3245708" cy="1225498"/>
          </a:xfrm>
          <a:prstGeom prst="rect">
            <a:avLst/>
          </a:prstGeom>
        </p:spPr>
      </p:pic>
      <p:sp>
        <p:nvSpPr>
          <p:cNvPr id="7" name="Rectangle 5">
            <a:extLst>
              <a:ext uri="{FF2B5EF4-FFF2-40B4-BE49-F238E27FC236}">
                <a16:creationId xmlns:a16="http://schemas.microsoft.com/office/drawing/2014/main" id="{F08332CC-6374-4977-A6E8-56C9CC4EAF01}"/>
              </a:ext>
            </a:extLst>
          </p:cNvPr>
          <p:cNvSpPr>
            <a:spLocks noChangeArrowheads="1"/>
          </p:cNvSpPr>
          <p:nvPr/>
        </p:nvSpPr>
        <p:spPr bwMode="auto">
          <a:xfrm>
            <a:off x="17549" y="4764046"/>
            <a:ext cx="551879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Source Code Pro" panose="020B0509030403020204" pitchFamily="49" charset="0"/>
              </a:rPr>
              <a:t>6. The </a:t>
            </a:r>
            <a:r>
              <a:rPr kumimoji="0" lang="fr-FR" altLang="fr-FR" sz="1600" b="0" i="0" u="none" strike="noStrike" cap="none" normalizeH="0" baseline="0" dirty="0" err="1">
                <a:ln>
                  <a:noFill/>
                </a:ln>
                <a:solidFill>
                  <a:schemeClr val="tx1"/>
                </a:solidFill>
                <a:effectLst/>
                <a:latin typeface="Source Code Pro" panose="020B0509030403020204" pitchFamily="49" charset="0"/>
              </a:rPr>
              <a:t>device</a:t>
            </a:r>
            <a:r>
              <a:rPr kumimoji="0" lang="fr-FR" altLang="fr-FR" sz="1600" b="0" i="0" u="none" strike="noStrike" cap="none" normalizeH="0" baseline="0" dirty="0">
                <a:ln>
                  <a:noFill/>
                </a:ln>
                <a:solidFill>
                  <a:schemeClr val="tx1"/>
                </a:solidFill>
                <a:effectLst/>
                <a:latin typeface="Source Code Pro" panose="020B0509030403020204" pitchFamily="49" charset="0"/>
              </a:rPr>
              <a:t> directory </a:t>
            </a:r>
            <a:r>
              <a:rPr kumimoji="0" lang="fr-FR" altLang="fr-FR" sz="1600" b="0" i="0" u="none" strike="noStrike" cap="none" normalizeH="0" baseline="0" dirty="0" err="1">
                <a:ln>
                  <a:noFill/>
                </a:ln>
                <a:solidFill>
                  <a:schemeClr val="tx1"/>
                </a:solidFill>
                <a:effectLst/>
                <a:latin typeface="Source Code Pro" panose="020B0509030403020204" pitchFamily="49" charset="0"/>
              </a:rPr>
              <a:t>should</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now</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load</a:t>
            </a:r>
            <a:r>
              <a:rPr kumimoji="0" lang="fr-FR" altLang="fr-FR" sz="1600" b="0" i="0" u="none" strike="noStrike" cap="none" normalizeH="0" baseline="0" dirty="0">
                <a:ln>
                  <a:noFill/>
                </a:ln>
                <a:solidFill>
                  <a:schemeClr val="tx1"/>
                </a:solidFill>
                <a:effectLst/>
                <a:latin typeface="Source Code Pro" panose="020B0509030403020204" pitchFamily="49" charset="0"/>
              </a:rPr>
              <a:t> the </a:t>
            </a:r>
            <a:r>
              <a:rPr kumimoji="0" lang="fr-FR" altLang="fr-FR" sz="1600" b="0" i="1" u="none" strike="noStrike" cap="none" normalizeH="0" baseline="0" dirty="0">
                <a:ln>
                  <a:noFill/>
                </a:ln>
                <a:solidFill>
                  <a:schemeClr val="tx1"/>
                </a:solidFill>
                <a:effectLst/>
                <a:latin typeface="Source Code Pro" panose="020B0509030403020204" pitchFamily="49" charset="0"/>
              </a:rPr>
              <a:t>main.py</a:t>
            </a:r>
            <a:r>
              <a:rPr kumimoji="0" lang="fr-FR" altLang="fr-FR" sz="1600" b="0" i="0" u="none" strike="noStrike" cap="none" normalizeH="0" baseline="0" dirty="0">
                <a:ln>
                  <a:noFill/>
                </a:ln>
                <a:solidFill>
                  <a:schemeClr val="tx1"/>
                </a:solidFill>
                <a:effectLst/>
                <a:latin typeface="Source Code Pro" panose="020B0509030403020204" pitchFamily="49" charset="0"/>
              </a:rPr>
              <a:t> file.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chemeClr val="tx1"/>
                </a:solidFill>
                <a:effectLst/>
                <a:latin typeface="Source Code Pro" panose="020B0509030403020204" pitchFamily="49" charset="0"/>
              </a:rPr>
              <a:t>Your</a:t>
            </a:r>
            <a:r>
              <a:rPr kumimoji="0" lang="fr-FR" altLang="fr-FR" sz="1600" b="1" i="0" u="none" strike="noStrike" cap="none" normalizeH="0" baseline="0" dirty="0">
                <a:ln>
                  <a:noFill/>
                </a:ln>
                <a:solidFill>
                  <a:schemeClr val="tx1"/>
                </a:solidFill>
                <a:effectLst/>
                <a:latin typeface="Source Code Pro" panose="020B0509030403020204" pitchFamily="49" charset="0"/>
              </a:rPr>
              <a:t> ESP has the file </a:t>
            </a:r>
            <a:r>
              <a:rPr kumimoji="0" lang="fr-FR" altLang="fr-FR" sz="1600" b="1" i="1" u="none" strike="noStrike" cap="none" normalizeH="0" baseline="0" dirty="0">
                <a:ln>
                  <a:noFill/>
                </a:ln>
                <a:solidFill>
                  <a:schemeClr val="tx1"/>
                </a:solidFill>
                <a:effectLst/>
                <a:latin typeface="Source Code Pro" panose="020B0509030403020204" pitchFamily="49" charset="0"/>
              </a:rPr>
              <a:t>main.py</a:t>
            </a:r>
            <a:r>
              <a:rPr kumimoji="0" lang="fr-FR" altLang="fr-FR" sz="1600" b="1" i="0" u="none" strike="noStrike" cap="none" normalizeH="0" baseline="0" dirty="0">
                <a:ln>
                  <a:noFill/>
                </a:ln>
                <a:solidFill>
                  <a:schemeClr val="tx1"/>
                </a:solidFill>
                <a:effectLst/>
                <a:latin typeface="Source Code Pro" panose="020B0509030403020204" pitchFamily="49" charset="0"/>
              </a:rPr>
              <a:t> </a:t>
            </a:r>
            <a:r>
              <a:rPr kumimoji="0" lang="fr-FR" altLang="fr-FR" sz="1600" b="1" i="0" u="none" strike="noStrike" cap="none" normalizeH="0" baseline="0" dirty="0" err="1">
                <a:ln>
                  <a:noFill/>
                </a:ln>
                <a:solidFill>
                  <a:schemeClr val="tx1"/>
                </a:solidFill>
                <a:effectLst/>
                <a:latin typeface="Source Code Pro" panose="020B0509030403020204" pitchFamily="49" charset="0"/>
              </a:rPr>
              <a:t>stored</a:t>
            </a:r>
            <a:r>
              <a:rPr kumimoji="0" lang="fr-FR" altLang="fr-FR" sz="1600" b="1" i="0" u="none" strike="noStrike" cap="none" normalizeH="0" baseline="0" dirty="0">
                <a:ln>
                  <a:noFill/>
                </a:ln>
                <a:solidFill>
                  <a:schemeClr val="tx1"/>
                </a:solidFill>
                <a:effectLst/>
                <a:latin typeface="Source Code Pro" panose="020B0509030403020204" pitchFamily="49" charset="0"/>
              </a:rPr>
              <a:t>.</a:t>
            </a:r>
          </a:p>
        </p:txBody>
      </p:sp>
      <p:pic>
        <p:nvPicPr>
          <p:cNvPr id="2054" name="Picture 6">
            <a:extLst>
              <a:ext uri="{FF2B5EF4-FFF2-40B4-BE49-F238E27FC236}">
                <a16:creationId xmlns:a16="http://schemas.microsoft.com/office/drawing/2014/main" id="{30E4ABE7-13D5-4E39-884A-A6749F537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5784" y="3727754"/>
            <a:ext cx="2266950" cy="42862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BF408474-F657-469F-BD4B-08AF80264F9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3760"/>
          <a:stretch/>
        </p:blipFill>
        <p:spPr bwMode="auto">
          <a:xfrm>
            <a:off x="6085418" y="4156379"/>
            <a:ext cx="2207682" cy="23699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1468084-B407-4027-B52F-511539B14FDC}"/>
              </a:ext>
            </a:extLst>
          </p:cNvPr>
          <p:cNvSpPr/>
          <p:nvPr/>
        </p:nvSpPr>
        <p:spPr>
          <a:xfrm>
            <a:off x="0" y="1498068"/>
            <a:ext cx="4857750" cy="584775"/>
          </a:xfrm>
          <a:prstGeom prst="rect">
            <a:avLst/>
          </a:prstGeom>
        </p:spPr>
        <p:txBody>
          <a:bodyPr wrap="square">
            <a:spAutoFit/>
          </a:bodyPr>
          <a:lstStyle/>
          <a:p>
            <a:pPr lvl="0" eaLnBrk="0" hangingPunct="0"/>
            <a:r>
              <a:rPr lang="fr-FR" altLang="fr-FR" sz="1600" dirty="0">
                <a:latin typeface="Source Code Pro" panose="020B0509030403020204" pitchFamily="49" charset="0"/>
              </a:rPr>
              <a:t>3. A new </a:t>
            </a:r>
            <a:r>
              <a:rPr lang="fr-FR" altLang="fr-FR" sz="1600" dirty="0" err="1">
                <a:latin typeface="Source Code Pro" panose="020B0509030403020204" pitchFamily="49" charset="0"/>
              </a:rPr>
              <a:t>window</a:t>
            </a:r>
            <a:r>
              <a:rPr lang="fr-FR" altLang="fr-FR" sz="1600" dirty="0">
                <a:latin typeface="Source Code Pro" panose="020B0509030403020204" pitchFamily="49" charset="0"/>
              </a:rPr>
              <a:t> opens, </a:t>
            </a:r>
            <a:r>
              <a:rPr lang="fr-FR" altLang="fr-FR" sz="1600" b="1" dirty="0" err="1">
                <a:latin typeface="Source Code Pro" panose="020B0509030403020204" pitchFamily="49" charset="0"/>
              </a:rPr>
              <a:t>name</a:t>
            </a:r>
            <a:r>
              <a:rPr lang="fr-FR" altLang="fr-FR" sz="1600" b="1" dirty="0">
                <a:latin typeface="Source Code Pro" panose="020B0509030403020204" pitchFamily="49" charset="0"/>
              </a:rPr>
              <a:t> </a:t>
            </a:r>
            <a:r>
              <a:rPr lang="fr-FR" altLang="fr-FR" sz="1600" b="1" dirty="0" err="1">
                <a:latin typeface="Source Code Pro" panose="020B0509030403020204" pitchFamily="49" charset="0"/>
              </a:rPr>
              <a:t>your</a:t>
            </a:r>
            <a:r>
              <a:rPr lang="fr-FR" altLang="fr-FR" sz="1600" b="1" dirty="0">
                <a:latin typeface="Source Code Pro" panose="020B0509030403020204" pitchFamily="49" charset="0"/>
              </a:rPr>
              <a:t> file </a:t>
            </a:r>
            <a:r>
              <a:rPr lang="fr-FR" altLang="fr-FR" sz="1600" b="1" i="1" dirty="0">
                <a:latin typeface="Source Code Pro" panose="020B0509030403020204" pitchFamily="49" charset="0"/>
              </a:rPr>
              <a:t>main.py </a:t>
            </a:r>
            <a:r>
              <a:rPr lang="fr-FR" altLang="fr-FR" sz="1600" dirty="0">
                <a:latin typeface="Source Code Pro" panose="020B0509030403020204" pitchFamily="49" charset="0"/>
              </a:rPr>
              <a:t>and </a:t>
            </a:r>
            <a:r>
              <a:rPr lang="fr-FR" altLang="fr-FR" sz="1600" dirty="0" err="1">
                <a:latin typeface="Source Code Pro" panose="020B0509030403020204" pitchFamily="49" charset="0"/>
              </a:rPr>
              <a:t>save</a:t>
            </a:r>
            <a:r>
              <a:rPr lang="fr-FR" altLang="fr-FR" sz="1600" dirty="0">
                <a:latin typeface="Source Code Pro" panose="020B0509030403020204" pitchFamily="49" charset="0"/>
              </a:rPr>
              <a:t> </a:t>
            </a:r>
            <a:r>
              <a:rPr lang="fr-FR" altLang="fr-FR" sz="1600" dirty="0" err="1">
                <a:latin typeface="Source Code Pro" panose="020B0509030403020204" pitchFamily="49" charset="0"/>
              </a:rPr>
              <a:t>it</a:t>
            </a:r>
            <a:r>
              <a:rPr lang="fr-FR" altLang="fr-FR" sz="1600" dirty="0">
                <a:latin typeface="Source Code Pro" panose="020B0509030403020204" pitchFamily="49" charset="0"/>
              </a:rPr>
              <a:t> in </a:t>
            </a:r>
            <a:r>
              <a:rPr lang="fr-FR" altLang="fr-FR" sz="1600" dirty="0" err="1">
                <a:latin typeface="Source Code Pro" panose="020B0509030403020204" pitchFamily="49" charset="0"/>
              </a:rPr>
              <a:t>your</a:t>
            </a:r>
            <a:r>
              <a:rPr lang="fr-FR" altLang="fr-FR" sz="1600" dirty="0">
                <a:latin typeface="Source Code Pro" panose="020B0509030403020204" pitchFamily="49" charset="0"/>
              </a:rPr>
              <a:t> PC:</a:t>
            </a:r>
          </a:p>
        </p:txBody>
      </p:sp>
      <p:sp>
        <p:nvSpPr>
          <p:cNvPr id="9" name="Rectangle 8">
            <a:extLst>
              <a:ext uri="{FF2B5EF4-FFF2-40B4-BE49-F238E27FC236}">
                <a16:creationId xmlns:a16="http://schemas.microsoft.com/office/drawing/2014/main" id="{48C9B710-BBF3-4F4D-8CD3-30ADB3B0536B}"/>
              </a:ext>
            </a:extLst>
          </p:cNvPr>
          <p:cNvSpPr/>
          <p:nvPr/>
        </p:nvSpPr>
        <p:spPr>
          <a:xfrm>
            <a:off x="-22447" y="2230763"/>
            <a:ext cx="5207024" cy="1077218"/>
          </a:xfrm>
          <a:prstGeom prst="rect">
            <a:avLst/>
          </a:prstGeom>
        </p:spPr>
        <p:txBody>
          <a:bodyPr wrap="square">
            <a:spAutoFit/>
          </a:bodyPr>
          <a:lstStyle/>
          <a:p>
            <a:pPr lvl="0" algn="just" eaLnBrk="0" hangingPunct="0"/>
            <a:r>
              <a:rPr lang="fr-FR" altLang="fr-FR" sz="1600" dirty="0">
                <a:latin typeface="Source Code Pro" panose="020B0509030403020204" pitchFamily="49" charset="0"/>
              </a:rPr>
              <a:t>4. </a:t>
            </a:r>
            <a:r>
              <a:rPr lang="fr-FR" altLang="fr-FR" sz="1600" dirty="0" err="1">
                <a:latin typeface="Source Code Pro" panose="020B0509030403020204" pitchFamily="49" charset="0"/>
              </a:rPr>
              <a:t>After</a:t>
            </a:r>
            <a:r>
              <a:rPr lang="fr-FR" altLang="fr-FR" sz="1600" dirty="0">
                <a:latin typeface="Source Code Pro" panose="020B0509030403020204" pitchFamily="49" charset="0"/>
              </a:rPr>
              <a:t> </a:t>
            </a:r>
            <a:r>
              <a:rPr lang="fr-FR" altLang="fr-FR" sz="1600" dirty="0" err="1">
                <a:latin typeface="Source Code Pro" panose="020B0509030403020204" pitchFamily="49" charset="0"/>
              </a:rPr>
              <a:t>that</a:t>
            </a:r>
            <a:r>
              <a:rPr lang="fr-FR" altLang="fr-FR" sz="1600" dirty="0">
                <a:latin typeface="Source Code Pro" panose="020B0509030403020204" pitchFamily="49" charset="0"/>
              </a:rPr>
              <a:t>, </a:t>
            </a:r>
            <a:r>
              <a:rPr lang="fr-FR" altLang="fr-FR" sz="1600" dirty="0" err="1">
                <a:latin typeface="Source Code Pro" panose="020B0509030403020204" pitchFamily="49" charset="0"/>
              </a:rPr>
              <a:t>you</a:t>
            </a:r>
            <a:r>
              <a:rPr lang="fr-FR" altLang="fr-FR" sz="1600" dirty="0">
                <a:latin typeface="Source Code Pro" panose="020B0509030403020204" pitchFamily="49" charset="0"/>
              </a:rPr>
              <a:t> </a:t>
            </a:r>
            <a:r>
              <a:rPr lang="fr-FR" altLang="fr-FR" sz="1600" dirty="0" err="1">
                <a:latin typeface="Source Code Pro" panose="020B0509030403020204" pitchFamily="49" charset="0"/>
              </a:rPr>
              <a:t>should</a:t>
            </a:r>
            <a:r>
              <a:rPr lang="fr-FR" altLang="fr-FR" sz="1600" dirty="0">
                <a:latin typeface="Source Code Pro" panose="020B0509030403020204" pitchFamily="49" charset="0"/>
              </a:rPr>
              <a:t> </a:t>
            </a:r>
            <a:r>
              <a:rPr lang="fr-FR" altLang="fr-FR" sz="1600" dirty="0" err="1">
                <a:latin typeface="Source Code Pro" panose="020B0509030403020204" pitchFamily="49" charset="0"/>
              </a:rPr>
              <a:t>see</a:t>
            </a:r>
            <a:r>
              <a:rPr lang="fr-FR" altLang="fr-FR" sz="1600" dirty="0">
                <a:latin typeface="Source Code Pro" panose="020B0509030403020204" pitchFamily="49" charset="0"/>
              </a:rPr>
              <a:t> the </a:t>
            </a:r>
            <a:r>
              <a:rPr lang="fr-FR" altLang="fr-FR" sz="1600" dirty="0" err="1">
                <a:latin typeface="Source Code Pro" panose="020B0509030403020204" pitchFamily="49" charset="0"/>
              </a:rPr>
              <a:t>following</a:t>
            </a:r>
            <a:r>
              <a:rPr lang="fr-FR" altLang="fr-FR" sz="1600" dirty="0">
                <a:latin typeface="Source Code Pro" panose="020B0509030403020204" pitchFamily="49" charset="0"/>
              </a:rPr>
              <a:t> in </a:t>
            </a:r>
            <a:r>
              <a:rPr lang="fr-FR" altLang="fr-FR" sz="1600" dirty="0" err="1">
                <a:latin typeface="Source Code Pro" panose="020B0509030403020204" pitchFamily="49" charset="0"/>
              </a:rPr>
              <a:t>your</a:t>
            </a:r>
            <a:r>
              <a:rPr lang="fr-FR" altLang="fr-FR" sz="1600" dirty="0">
                <a:latin typeface="Source Code Pro" panose="020B0509030403020204" pitchFamily="49" charset="0"/>
              </a:rPr>
              <a:t> </a:t>
            </a:r>
            <a:r>
              <a:rPr lang="fr-FR" altLang="fr-FR" sz="1600" dirty="0" err="1">
                <a:latin typeface="Source Code Pro" panose="020B0509030403020204" pitchFamily="49" charset="0"/>
              </a:rPr>
              <a:t>uPyCraft</a:t>
            </a:r>
            <a:r>
              <a:rPr lang="fr-FR" altLang="fr-FR" sz="1600" dirty="0">
                <a:latin typeface="Source Code Pro" panose="020B0509030403020204" pitchFamily="49" charset="0"/>
              </a:rPr>
              <a:t> IDE </a:t>
            </a:r>
          </a:p>
          <a:p>
            <a:pPr lvl="0" algn="just" eaLnBrk="0" hangingPunct="0"/>
            <a:r>
              <a:rPr lang="fr-FR" altLang="fr-FR" sz="1600" dirty="0">
                <a:latin typeface="Source Code Pro" panose="020B0509030403020204" pitchFamily="49" charset="0"/>
              </a:rPr>
              <a:t>(the </a:t>
            </a:r>
            <a:r>
              <a:rPr lang="fr-FR" altLang="fr-FR" sz="1600" i="1" dirty="0">
                <a:latin typeface="Source Code Pro" panose="020B0509030403020204" pitchFamily="49" charset="0"/>
              </a:rPr>
              <a:t>boot.py</a:t>
            </a:r>
            <a:r>
              <a:rPr lang="fr-FR" altLang="fr-FR" sz="1600" dirty="0">
                <a:latin typeface="Source Code Pro" panose="020B0509030403020204" pitchFamily="49" charset="0"/>
              </a:rPr>
              <a:t> file in </a:t>
            </a:r>
            <a:r>
              <a:rPr lang="fr-FR" altLang="fr-FR" sz="1600" dirty="0" err="1">
                <a:latin typeface="Source Code Pro" panose="020B0509030403020204" pitchFamily="49" charset="0"/>
              </a:rPr>
              <a:t>your</a:t>
            </a:r>
            <a:r>
              <a:rPr lang="fr-FR" altLang="fr-FR" sz="1600" dirty="0">
                <a:latin typeface="Source Code Pro" panose="020B0509030403020204" pitchFamily="49" charset="0"/>
              </a:rPr>
              <a:t> </a:t>
            </a:r>
            <a:r>
              <a:rPr lang="fr-FR" altLang="fr-FR" sz="1600" dirty="0" err="1">
                <a:latin typeface="Source Code Pro" panose="020B0509030403020204" pitchFamily="49" charset="0"/>
              </a:rPr>
              <a:t>device</a:t>
            </a:r>
            <a:r>
              <a:rPr lang="fr-FR" altLang="fr-FR" sz="1600" dirty="0">
                <a:latin typeface="Source Code Pro" panose="020B0509030403020204" pitchFamily="49" charset="0"/>
              </a:rPr>
              <a:t> and a new tab </a:t>
            </a:r>
            <a:r>
              <a:rPr lang="fr-FR" altLang="fr-FR" sz="1600" dirty="0" err="1">
                <a:latin typeface="Source Code Pro" panose="020B0509030403020204" pitchFamily="49" charset="0"/>
              </a:rPr>
              <a:t>with</a:t>
            </a:r>
            <a:r>
              <a:rPr lang="fr-FR" altLang="fr-FR" sz="1600" dirty="0">
                <a:latin typeface="Source Code Pro" panose="020B0509030403020204" pitchFamily="49" charset="0"/>
              </a:rPr>
              <a:t> the</a:t>
            </a:r>
            <a:r>
              <a:rPr lang="fr-FR" altLang="fr-FR" sz="1600" i="1" dirty="0">
                <a:latin typeface="Source Code Pro" panose="020B0509030403020204" pitchFamily="49" charset="0"/>
              </a:rPr>
              <a:t> main.py</a:t>
            </a:r>
            <a:r>
              <a:rPr lang="fr-FR" altLang="fr-FR" sz="1600" dirty="0">
                <a:latin typeface="Source Code Pro" panose="020B0509030403020204" pitchFamily="49" charset="0"/>
              </a:rPr>
              <a:t> file):</a:t>
            </a:r>
          </a:p>
        </p:txBody>
      </p:sp>
      <p:sp>
        <p:nvSpPr>
          <p:cNvPr id="10" name="Rectangle 9">
            <a:extLst>
              <a:ext uri="{FF2B5EF4-FFF2-40B4-BE49-F238E27FC236}">
                <a16:creationId xmlns:a16="http://schemas.microsoft.com/office/drawing/2014/main" id="{FF683258-FFA6-4899-A9A9-CA30F8787ED7}"/>
              </a:ext>
            </a:extLst>
          </p:cNvPr>
          <p:cNvSpPr/>
          <p:nvPr/>
        </p:nvSpPr>
        <p:spPr>
          <a:xfrm>
            <a:off x="17549" y="3743626"/>
            <a:ext cx="5290914" cy="584775"/>
          </a:xfrm>
          <a:prstGeom prst="rect">
            <a:avLst/>
          </a:prstGeom>
        </p:spPr>
        <p:txBody>
          <a:bodyPr wrap="square">
            <a:spAutoFit/>
          </a:bodyPr>
          <a:lstStyle/>
          <a:p>
            <a:pPr lvl="0" eaLnBrk="0" hangingPunct="0"/>
            <a:r>
              <a:rPr lang="fr-FR" altLang="fr-FR" sz="1600" dirty="0">
                <a:latin typeface="Source Code Pro" panose="020B0509030403020204" pitchFamily="49" charset="0"/>
              </a:rPr>
              <a:t>5. Click the </a:t>
            </a:r>
            <a:r>
              <a:rPr lang="fr-FR" altLang="fr-FR" sz="1600" b="1" dirty="0">
                <a:latin typeface="Source Code Pro" panose="020B0509030403020204" pitchFamily="49" charset="0"/>
              </a:rPr>
              <a:t>“Download and run</a:t>
            </a:r>
            <a:r>
              <a:rPr lang="fr-FR" altLang="fr-FR" sz="1600" dirty="0">
                <a:latin typeface="Source Code Pro" panose="020B0509030403020204" pitchFamily="49" charset="0"/>
              </a:rPr>
              <a:t>” </a:t>
            </a:r>
            <a:r>
              <a:rPr lang="fr-FR" altLang="fr-FR" sz="1600" dirty="0" err="1">
                <a:latin typeface="Source Code Pro" panose="020B0509030403020204" pitchFamily="49" charset="0"/>
              </a:rPr>
              <a:t>button</a:t>
            </a:r>
            <a:r>
              <a:rPr lang="fr-FR" altLang="fr-FR" sz="1600" dirty="0">
                <a:latin typeface="Source Code Pro" panose="020B0509030403020204" pitchFamily="49" charset="0"/>
              </a:rPr>
              <a:t> to </a:t>
            </a:r>
            <a:r>
              <a:rPr lang="fr-FR" altLang="fr-FR" sz="1600" dirty="0" err="1">
                <a:latin typeface="Source Code Pro" panose="020B0509030403020204" pitchFamily="49" charset="0"/>
              </a:rPr>
              <a:t>upload</a:t>
            </a:r>
            <a:r>
              <a:rPr lang="fr-FR" altLang="fr-FR" sz="1600" dirty="0">
                <a:latin typeface="Source Code Pro" panose="020B0509030403020204" pitchFamily="49" charset="0"/>
              </a:rPr>
              <a:t> the file to </a:t>
            </a:r>
            <a:r>
              <a:rPr lang="fr-FR" altLang="fr-FR" sz="1600" dirty="0" err="1">
                <a:latin typeface="Source Code Pro" panose="020B0509030403020204" pitchFamily="49" charset="0"/>
              </a:rPr>
              <a:t>your</a:t>
            </a:r>
            <a:r>
              <a:rPr lang="fr-FR" altLang="fr-FR" sz="1600" dirty="0">
                <a:latin typeface="Source Code Pro" panose="020B0509030403020204" pitchFamily="49" charset="0"/>
              </a:rPr>
              <a:t> ESP </a:t>
            </a:r>
            <a:r>
              <a:rPr lang="fr-FR" altLang="fr-FR" sz="1600" dirty="0" err="1">
                <a:latin typeface="Source Code Pro" panose="020B0509030403020204" pitchFamily="49" charset="0"/>
              </a:rPr>
              <a:t>board</a:t>
            </a:r>
            <a:r>
              <a:rPr lang="fr-FR" altLang="fr-FR" sz="1600" dirty="0">
                <a:latin typeface="Source Code Pro" panose="020B0509030403020204" pitchFamily="49" charset="0"/>
              </a:rPr>
              <a:t>:</a:t>
            </a:r>
          </a:p>
        </p:txBody>
      </p:sp>
      <p:pic>
        <p:nvPicPr>
          <p:cNvPr id="15" name="Image 14">
            <a:hlinkClick r:id="rId8" action="ppaction://hlinksldjump"/>
            <a:extLst>
              <a:ext uri="{FF2B5EF4-FFF2-40B4-BE49-F238E27FC236}">
                <a16:creationId xmlns:a16="http://schemas.microsoft.com/office/drawing/2014/main" id="{955120BB-9C28-45E6-B4C0-0AD41624B2B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4040818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8EF34-D117-424F-8A5A-9EAF5AD066B2}"/>
              </a:ext>
            </a:extLst>
          </p:cNvPr>
          <p:cNvSpPr>
            <a:spLocks noGrp="1"/>
          </p:cNvSpPr>
          <p:nvPr>
            <p:ph type="title"/>
          </p:nvPr>
        </p:nvSpPr>
        <p:spPr/>
        <p:txBody>
          <a:bodyPr/>
          <a:lstStyle/>
          <a:p>
            <a:r>
              <a:rPr lang="en-US" dirty="0"/>
              <a:t>UPLOADING THE BLINK LED SCRIPT</a:t>
            </a:r>
            <a:endParaRPr lang="fr-FR" dirty="0"/>
          </a:p>
        </p:txBody>
      </p:sp>
      <p:sp>
        <p:nvSpPr>
          <p:cNvPr id="3" name="Espace réservé du numéro de diapositive 2">
            <a:extLst>
              <a:ext uri="{FF2B5EF4-FFF2-40B4-BE49-F238E27FC236}">
                <a16:creationId xmlns:a16="http://schemas.microsoft.com/office/drawing/2014/main" id="{4F73ACD6-3E46-4548-BE7D-F497E602720B}"/>
              </a:ext>
            </a:extLst>
          </p:cNvPr>
          <p:cNvSpPr>
            <a:spLocks noGrp="1"/>
          </p:cNvSpPr>
          <p:nvPr>
            <p:ph type="sldNum" sz="quarter" idx="12"/>
          </p:nvPr>
        </p:nvSpPr>
        <p:spPr/>
        <p:txBody>
          <a:bodyPr/>
          <a:lstStyle/>
          <a:p>
            <a:pPr>
              <a:defRPr/>
            </a:pPr>
            <a:fld id="{E652A8FB-8C76-45BB-8D82-93F8E151003C}" type="slidenum">
              <a:rPr lang="fr-FR" smtClean="0"/>
              <a:pPr>
                <a:defRPr/>
              </a:pPr>
              <a:t>368</a:t>
            </a:fld>
            <a:endParaRPr lang="fr-FR"/>
          </a:p>
        </p:txBody>
      </p:sp>
      <p:pic>
        <p:nvPicPr>
          <p:cNvPr id="4" name="Image 3">
            <a:extLst>
              <a:ext uri="{FF2B5EF4-FFF2-40B4-BE49-F238E27FC236}">
                <a16:creationId xmlns:a16="http://schemas.microsoft.com/office/drawing/2014/main" id="{4A46DB1C-DDE2-48A0-979E-D059B180C4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128" y="2887103"/>
            <a:ext cx="3701261" cy="3401159"/>
          </a:xfrm>
          <a:prstGeom prst="rect">
            <a:avLst/>
          </a:prstGeom>
        </p:spPr>
      </p:pic>
      <p:sp>
        <p:nvSpPr>
          <p:cNvPr id="5" name="Rectangle 1">
            <a:extLst>
              <a:ext uri="{FF2B5EF4-FFF2-40B4-BE49-F238E27FC236}">
                <a16:creationId xmlns:a16="http://schemas.microsoft.com/office/drawing/2014/main" id="{072831DE-EC92-46C5-A239-6CE4E282CDB0}"/>
              </a:ext>
            </a:extLst>
          </p:cNvPr>
          <p:cNvSpPr>
            <a:spLocks noChangeArrowheads="1"/>
          </p:cNvSpPr>
          <p:nvPr/>
        </p:nvSpPr>
        <p:spPr bwMode="auto">
          <a:xfrm>
            <a:off x="31279" y="606839"/>
            <a:ext cx="6704326" cy="189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fr-FR" altLang="fr-FR" b="0" i="0" u="none" strike="noStrike" cap="none" normalizeH="0" baseline="0" dirty="0">
                <a:ln>
                  <a:noFill/>
                </a:ln>
                <a:solidFill>
                  <a:schemeClr val="tx1"/>
                </a:solidFill>
                <a:effectLst/>
                <a:latin typeface="Source Code Pro" panose="020B0509030403020204" pitchFamily="49" charset="0"/>
              </a:rPr>
              <a:t>Copy the </a:t>
            </a:r>
            <a:r>
              <a:rPr kumimoji="0" lang="fr-FR" altLang="fr-FR" b="0" i="0" u="none" strike="noStrike" cap="none" normalizeH="0" baseline="0" dirty="0" err="1">
                <a:ln>
                  <a:noFill/>
                </a:ln>
                <a:solidFill>
                  <a:schemeClr val="tx1"/>
                </a:solidFill>
                <a:effectLst/>
                <a:latin typeface="Source Code Pro" panose="020B0509030403020204" pitchFamily="49" charset="0"/>
              </a:rPr>
              <a:t>following</a:t>
            </a:r>
            <a:r>
              <a:rPr kumimoji="0" lang="fr-FR" altLang="fr-FR" b="0" i="0" u="none" strike="noStrike" cap="none" normalizeH="0" baseline="0" dirty="0">
                <a:ln>
                  <a:noFill/>
                </a:ln>
                <a:solidFill>
                  <a:schemeClr val="tx1"/>
                </a:solidFill>
                <a:effectLst/>
                <a:latin typeface="Source Code Pro" panose="020B0509030403020204" pitchFamily="49" charset="0"/>
              </a:rPr>
              <a:t> code to the Editor on the </a:t>
            </a:r>
            <a:r>
              <a:rPr kumimoji="0" lang="fr-FR" altLang="fr-FR" b="0" i="1" u="none" strike="noStrike" cap="none" normalizeH="0" baseline="0" dirty="0">
                <a:ln>
                  <a:noFill/>
                </a:ln>
                <a:solidFill>
                  <a:schemeClr val="tx1"/>
                </a:solidFill>
                <a:effectLst/>
                <a:latin typeface="Source Code Pro" panose="020B0509030403020204" pitchFamily="49" charset="0"/>
              </a:rPr>
              <a:t>main.py</a:t>
            </a:r>
            <a:r>
              <a:rPr kumimoji="0" lang="fr-FR" altLang="fr-FR" b="0" i="0" u="none" strike="noStrike" cap="none" normalizeH="0" baseline="0" dirty="0">
                <a:ln>
                  <a:noFill/>
                </a:ln>
                <a:solidFill>
                  <a:schemeClr val="tx1"/>
                </a:solidFill>
                <a:effectLst/>
                <a:latin typeface="Source Code Pro" panose="020B0509030403020204" pitchFamily="49" charset="0"/>
              </a:rPr>
              <a:t> file:</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2. </a:t>
            </a:r>
            <a:r>
              <a:rPr kumimoji="0" lang="fr-FR" altLang="fr-FR" b="0" i="0" u="none" strike="noStrike" cap="none" normalizeH="0" baseline="0" dirty="0" err="1">
                <a:ln>
                  <a:noFill/>
                </a:ln>
                <a:solidFill>
                  <a:schemeClr val="tx1"/>
                </a:solidFill>
                <a:effectLst/>
                <a:latin typeface="Source Code Pro" panose="020B0509030403020204" pitchFamily="49" charset="0"/>
              </a:rPr>
              <a:t>Press</a:t>
            </a:r>
            <a:r>
              <a:rPr kumimoji="0" lang="fr-FR" altLang="fr-FR" b="0" i="0" u="none" strike="noStrike" cap="none" normalizeH="0" baseline="0" dirty="0">
                <a:ln>
                  <a:noFill/>
                </a:ln>
                <a:solidFill>
                  <a:schemeClr val="tx1"/>
                </a:solidFill>
                <a:effectLst/>
                <a:latin typeface="Source Code Pro" panose="020B0509030403020204" pitchFamily="49" charset="0"/>
              </a:rPr>
              <a:t> the “</a:t>
            </a:r>
            <a:r>
              <a:rPr kumimoji="0" lang="fr-FR" altLang="fr-FR" b="1" i="0" u="none" strike="noStrike" cap="none" normalizeH="0" baseline="0" dirty="0">
                <a:ln>
                  <a:noFill/>
                </a:ln>
                <a:solidFill>
                  <a:schemeClr val="tx1"/>
                </a:solidFill>
                <a:effectLst/>
                <a:latin typeface="Source Code Pro" panose="020B0509030403020204" pitchFamily="49" charset="0"/>
              </a:rPr>
              <a:t>Stop</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button</a:t>
            </a:r>
            <a:r>
              <a:rPr kumimoji="0" lang="fr-FR" altLang="fr-FR" b="0" i="0" u="none" strike="noStrike" cap="none" normalizeH="0" baseline="0" dirty="0">
                <a:ln>
                  <a:noFill/>
                </a:ln>
                <a:solidFill>
                  <a:schemeClr val="tx1"/>
                </a:solidFill>
                <a:effectLst/>
                <a:latin typeface="Source Code Pro" panose="020B0509030403020204" pitchFamily="49" charset="0"/>
              </a:rPr>
              <a:t> to stop </a:t>
            </a:r>
            <a:r>
              <a:rPr kumimoji="0" lang="fr-FR" altLang="fr-FR" b="0" i="0" u="none" strike="noStrike" cap="none" normalizeH="0" baseline="0" dirty="0" err="1">
                <a:ln>
                  <a:noFill/>
                </a:ln>
                <a:solidFill>
                  <a:schemeClr val="tx1"/>
                </a:solidFill>
                <a:effectLst/>
                <a:latin typeface="Source Code Pro" panose="020B0509030403020204" pitchFamily="49" charset="0"/>
              </a:rPr>
              <a:t>any</a:t>
            </a:r>
            <a:r>
              <a:rPr kumimoji="0" lang="fr-FR" altLang="fr-FR" b="0" i="0" u="none" strike="noStrike" cap="none" normalizeH="0" baseline="0" dirty="0">
                <a:ln>
                  <a:noFill/>
                </a:ln>
                <a:solidFill>
                  <a:schemeClr val="tx1"/>
                </a:solidFill>
                <a:effectLst/>
                <a:latin typeface="Source Code Pro" panose="020B0509030403020204" pitchFamily="49" charset="0"/>
              </a:rPr>
              <a:t> script </a:t>
            </a:r>
            <a:r>
              <a:rPr kumimoji="0" lang="fr-FR" altLang="fr-FR" b="0" i="0" u="none" strike="noStrike" cap="none" normalizeH="0" baseline="0" dirty="0" err="1">
                <a:ln>
                  <a:noFill/>
                </a:ln>
                <a:solidFill>
                  <a:schemeClr val="tx1"/>
                </a:solidFill>
                <a:effectLst/>
                <a:latin typeface="Source Code Pro" panose="020B0509030403020204" pitchFamily="49" charset="0"/>
              </a:rPr>
              <a:t>from</a:t>
            </a:r>
            <a:r>
              <a:rPr kumimoji="0" lang="fr-FR" altLang="fr-FR" b="0" i="0" u="none" strike="noStrike" cap="none" normalizeH="0" baseline="0" dirty="0">
                <a:ln>
                  <a:noFill/>
                </a:ln>
                <a:solidFill>
                  <a:schemeClr val="tx1"/>
                </a:solidFill>
                <a:effectLst/>
                <a:latin typeface="Source Code Pro" panose="020B0509030403020204" pitchFamily="49" charset="0"/>
              </a:rPr>
              <a:t> running in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board</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3. </a:t>
            </a:r>
            <a:r>
              <a:rPr kumimoji="0" lang="fr-FR" altLang="fr-FR" b="0" i="0" u="none" strike="noStrike" cap="none" normalizeH="0" baseline="0" dirty="0">
                <a:ln>
                  <a:noFill/>
                </a:ln>
                <a:solidFill>
                  <a:schemeClr val="tx1"/>
                </a:solidFill>
                <a:effectLst/>
                <a:latin typeface="Source Code Pro" panose="020B0509030403020204" pitchFamily="49" charset="0"/>
              </a:rPr>
              <a:t>Click the “</a:t>
            </a:r>
            <a:r>
              <a:rPr kumimoji="0" lang="fr-FR" altLang="fr-FR" b="1" i="0" u="none" strike="noStrike" cap="none" normalizeH="0" baseline="0" dirty="0">
                <a:ln>
                  <a:noFill/>
                </a:ln>
                <a:solidFill>
                  <a:schemeClr val="tx1"/>
                </a:solidFill>
                <a:effectLst/>
                <a:latin typeface="Source Code Pro" panose="020B0509030403020204" pitchFamily="49" charset="0"/>
              </a:rPr>
              <a:t>Download and Run </a:t>
            </a:r>
            <a:r>
              <a:rPr kumimoji="0" lang="fr-FR" altLang="fr-FR" b="1" i="0" u="none" strike="noStrike" cap="none" normalizeH="0" baseline="0" dirty="0" err="1">
                <a:ln>
                  <a:noFill/>
                </a:ln>
                <a:solidFill>
                  <a:schemeClr val="tx1"/>
                </a:solidFill>
                <a:effectLst/>
                <a:latin typeface="Source Code Pro" panose="020B0509030403020204" pitchFamily="49" charset="0"/>
              </a:rPr>
              <a:t>button</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upload</a:t>
            </a:r>
            <a:r>
              <a:rPr kumimoji="0" lang="fr-FR" altLang="fr-FR" b="0" i="0" u="none" strike="noStrike" cap="none" normalizeH="0" baseline="0" dirty="0">
                <a:ln>
                  <a:noFill/>
                </a:ln>
                <a:solidFill>
                  <a:schemeClr val="tx1"/>
                </a:solidFill>
                <a:effectLst/>
                <a:latin typeface="Source Code Pro" panose="020B0509030403020204" pitchFamily="49" charset="0"/>
              </a:rPr>
              <a:t> the script to the ESP32 or ESP8266: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p:txBody>
      </p:sp>
      <p:pic>
        <p:nvPicPr>
          <p:cNvPr id="3074" name="Picture 2">
            <a:extLst>
              <a:ext uri="{FF2B5EF4-FFF2-40B4-BE49-F238E27FC236}">
                <a16:creationId xmlns:a16="http://schemas.microsoft.com/office/drawing/2014/main" id="{9E218CD5-BC6A-494A-A0E3-ABD96E2B3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7583" y="874745"/>
            <a:ext cx="981075" cy="44767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F715B89B-242E-441C-B737-6E62E0529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605" y="1557656"/>
            <a:ext cx="2266950" cy="4286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BE327943-A4DE-4989-BC2E-0E2C377F61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920" y="2708920"/>
            <a:ext cx="4954060" cy="3579342"/>
          </a:xfrm>
          <a:prstGeom prst="rect">
            <a:avLst/>
          </a:prstGeom>
        </p:spPr>
      </p:pic>
      <p:sp>
        <p:nvSpPr>
          <p:cNvPr id="6" name="Rectangle 5">
            <a:extLst>
              <a:ext uri="{FF2B5EF4-FFF2-40B4-BE49-F238E27FC236}">
                <a16:creationId xmlns:a16="http://schemas.microsoft.com/office/drawing/2014/main" id="{F387ED04-BCB7-4BF4-9AA5-30D334D460DE}"/>
              </a:ext>
            </a:extLst>
          </p:cNvPr>
          <p:cNvSpPr/>
          <p:nvPr/>
        </p:nvSpPr>
        <p:spPr>
          <a:xfrm>
            <a:off x="60128" y="2304438"/>
            <a:ext cx="9083872" cy="307777"/>
          </a:xfrm>
          <a:prstGeom prst="rect">
            <a:avLst/>
          </a:prstGeom>
        </p:spPr>
        <p:txBody>
          <a:bodyPr wrap="square">
            <a:spAutoFit/>
          </a:bodyPr>
          <a:lstStyle/>
          <a:p>
            <a:pPr lvl="0" eaLnBrk="0" hangingPunct="0"/>
            <a:r>
              <a:rPr lang="fr-FR" altLang="fr-FR" b="1" dirty="0">
                <a:latin typeface="Source Code Pro" panose="020B0509030403020204" pitchFamily="49" charset="0"/>
              </a:rPr>
              <a:t>4. </a:t>
            </a:r>
            <a:r>
              <a:rPr lang="fr-FR" altLang="fr-FR" dirty="0">
                <a:latin typeface="Source Code Pro" panose="020B0509030403020204" pitchFamily="49" charset="0"/>
              </a:rPr>
              <a:t>You </a:t>
            </a:r>
            <a:r>
              <a:rPr lang="fr-FR" altLang="fr-FR" dirty="0" err="1">
                <a:latin typeface="Source Code Pro" panose="020B0509030403020204" pitchFamily="49" charset="0"/>
              </a:rPr>
              <a:t>should</a:t>
            </a:r>
            <a:r>
              <a:rPr lang="fr-FR" altLang="fr-FR" dirty="0">
                <a:latin typeface="Source Code Pro" panose="020B0509030403020204" pitchFamily="49" charset="0"/>
              </a:rPr>
              <a:t> </a:t>
            </a:r>
            <a:r>
              <a:rPr lang="fr-FR" altLang="fr-FR" dirty="0" err="1">
                <a:latin typeface="Source Code Pro" panose="020B0509030403020204" pitchFamily="49" charset="0"/>
              </a:rPr>
              <a:t>see</a:t>
            </a:r>
            <a:r>
              <a:rPr lang="fr-FR" altLang="fr-FR" dirty="0">
                <a:latin typeface="Source Code Pro" panose="020B0509030403020204" pitchFamily="49" charset="0"/>
              </a:rPr>
              <a:t> a message </a:t>
            </a:r>
            <a:r>
              <a:rPr lang="fr-FR" altLang="fr-FR" dirty="0" err="1">
                <a:latin typeface="Source Code Pro" panose="020B0509030403020204" pitchFamily="49" charset="0"/>
              </a:rPr>
              <a:t>saying</a:t>
            </a:r>
            <a:r>
              <a:rPr lang="fr-FR" altLang="fr-FR" dirty="0">
                <a:latin typeface="Source Code Pro" panose="020B0509030403020204" pitchFamily="49" charset="0"/>
              </a:rPr>
              <a:t> “download ok” in the Shell </a:t>
            </a:r>
            <a:r>
              <a:rPr lang="fr-FR" altLang="fr-FR" dirty="0" err="1">
                <a:latin typeface="Source Code Pro" panose="020B0509030403020204" pitchFamily="49" charset="0"/>
              </a:rPr>
              <a:t>window</a:t>
            </a:r>
            <a:r>
              <a:rPr lang="fr-FR" altLang="fr-FR" dirty="0">
                <a:latin typeface="Source Code Pro" panose="020B0509030403020204" pitchFamily="49" charset="0"/>
              </a:rPr>
              <a:t>:</a:t>
            </a:r>
          </a:p>
        </p:txBody>
      </p:sp>
      <p:pic>
        <p:nvPicPr>
          <p:cNvPr id="10" name="Image 9">
            <a:hlinkClick r:id="rId6" action="ppaction://hlinksldjump"/>
            <a:extLst>
              <a:ext uri="{FF2B5EF4-FFF2-40B4-BE49-F238E27FC236}">
                <a16:creationId xmlns:a16="http://schemas.microsoft.com/office/drawing/2014/main" id="{724B15FB-584E-4B71-B787-ACD34F770EED}"/>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77218015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DB301A-2377-474A-B3FA-3E44ABA7D608}"/>
              </a:ext>
            </a:extLst>
          </p:cNvPr>
          <p:cNvSpPr>
            <a:spLocks noGrp="1"/>
          </p:cNvSpPr>
          <p:nvPr>
            <p:ph type="title"/>
          </p:nvPr>
        </p:nvSpPr>
        <p:spPr/>
        <p:txBody>
          <a:bodyPr/>
          <a:lstStyle/>
          <a:p>
            <a:r>
              <a:rPr lang="fr-FR" dirty="0"/>
              <a:t>TESTING THE SCRIPT</a:t>
            </a:r>
          </a:p>
        </p:txBody>
      </p:sp>
      <p:sp>
        <p:nvSpPr>
          <p:cNvPr id="3" name="Espace réservé du numéro de diapositive 2">
            <a:extLst>
              <a:ext uri="{FF2B5EF4-FFF2-40B4-BE49-F238E27FC236}">
                <a16:creationId xmlns:a16="http://schemas.microsoft.com/office/drawing/2014/main" id="{2F5134D0-3DD7-4E66-B1A0-964775F863D6}"/>
              </a:ext>
            </a:extLst>
          </p:cNvPr>
          <p:cNvSpPr>
            <a:spLocks noGrp="1"/>
          </p:cNvSpPr>
          <p:nvPr>
            <p:ph type="sldNum" sz="quarter" idx="12"/>
          </p:nvPr>
        </p:nvSpPr>
        <p:spPr/>
        <p:txBody>
          <a:bodyPr/>
          <a:lstStyle/>
          <a:p>
            <a:pPr>
              <a:defRPr/>
            </a:pPr>
            <a:fld id="{E652A8FB-8C76-45BB-8D82-93F8E151003C}" type="slidenum">
              <a:rPr lang="fr-FR" smtClean="0"/>
              <a:pPr>
                <a:defRPr/>
              </a:pPr>
              <a:t>369</a:t>
            </a:fld>
            <a:endParaRPr lang="fr-FR"/>
          </a:p>
        </p:txBody>
      </p:sp>
      <p:sp>
        <p:nvSpPr>
          <p:cNvPr id="4" name="Rectangle 1">
            <a:extLst>
              <a:ext uri="{FF2B5EF4-FFF2-40B4-BE49-F238E27FC236}">
                <a16:creationId xmlns:a16="http://schemas.microsoft.com/office/drawing/2014/main" id="{5730B2A1-7472-41EB-BD56-3085D627E256}"/>
              </a:ext>
            </a:extLst>
          </p:cNvPr>
          <p:cNvSpPr>
            <a:spLocks noChangeArrowheads="1"/>
          </p:cNvSpPr>
          <p:nvPr/>
        </p:nvSpPr>
        <p:spPr bwMode="auto">
          <a:xfrm>
            <a:off x="0" y="523756"/>
            <a:ext cx="939653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To run the script </a:t>
            </a:r>
            <a:r>
              <a:rPr kumimoji="0" lang="fr-FR" altLang="fr-FR" b="0" i="0" u="none" strike="noStrike" cap="none" normalizeH="0" baseline="0" dirty="0" err="1">
                <a:ln>
                  <a:noFill/>
                </a:ln>
                <a:solidFill>
                  <a:schemeClr val="tx1"/>
                </a:solidFill>
                <a:effectLst/>
                <a:latin typeface="Source Code Pro" panose="020B0509030403020204" pitchFamily="49" charset="0"/>
              </a:rPr>
              <a:t>that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was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just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uploaded</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board</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you</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need</a:t>
            </a:r>
            <a:r>
              <a:rPr kumimoji="0" lang="fr-FR" altLang="fr-FR" b="0" i="0" u="none" strike="noStrike" cap="none" normalizeH="0" baseline="0" dirty="0">
                <a:ln>
                  <a:noFill/>
                </a:ln>
                <a:solidFill>
                  <a:schemeClr val="tx1"/>
                </a:solidFill>
                <a:effectLst/>
                <a:latin typeface="Source Code Pro" panose="020B0509030403020204" pitchFamily="49" charset="0"/>
              </a:rPr>
              <a:t> to follow </a:t>
            </a:r>
            <a:r>
              <a:rPr kumimoji="0" lang="fr-FR" altLang="fr-FR" b="0" i="0" u="none" strike="noStrike" cap="none" normalizeH="0" baseline="0" dirty="0" err="1">
                <a:ln>
                  <a:noFill/>
                </a:ln>
                <a:solidFill>
                  <a:schemeClr val="tx1"/>
                </a:solidFill>
                <a:effectLst/>
                <a:latin typeface="Source Code Pro" panose="020B0509030403020204" pitchFamily="49" charset="0"/>
              </a:rPr>
              <a:t>these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steps</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1. </a:t>
            </a:r>
            <a:r>
              <a:rPr kumimoji="0" lang="fr-FR" altLang="fr-FR" b="1" i="0" u="none" strike="noStrike" cap="none" normalizeH="0" baseline="0" dirty="0" err="1">
                <a:ln>
                  <a:noFill/>
                </a:ln>
                <a:solidFill>
                  <a:srgbClr val="0070C0"/>
                </a:solidFill>
                <a:effectLst/>
                <a:latin typeface="Source Code Pro" panose="020B0509030403020204" pitchFamily="49" charset="0"/>
              </a:rPr>
              <a:t>Press</a:t>
            </a:r>
            <a:r>
              <a:rPr kumimoji="0" lang="fr-FR" altLang="fr-FR" b="1" i="0" u="none" strike="noStrike" cap="none" normalizeH="0" baseline="0" dirty="0">
                <a:ln>
                  <a:noFill/>
                </a:ln>
                <a:solidFill>
                  <a:srgbClr val="0070C0"/>
                </a:solidFill>
                <a:effectLst/>
                <a:latin typeface="Source Code Pro" panose="020B0509030403020204" pitchFamily="49" charset="0"/>
              </a:rPr>
              <a:t> the “Stop” </a:t>
            </a:r>
            <a:r>
              <a:rPr kumimoji="0" lang="fr-FR" altLang="fr-FR" b="1" i="0" u="none" strike="noStrike" cap="none" normalizeH="0" baseline="0" dirty="0" err="1">
                <a:ln>
                  <a:noFill/>
                </a:ln>
                <a:solidFill>
                  <a:srgbClr val="0070C0"/>
                </a:solidFill>
                <a:effectLst/>
                <a:latin typeface="Source Code Pro" panose="020B0509030403020204" pitchFamily="49" charset="0"/>
              </a:rPr>
              <a:t>button</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p:txBody>
      </p:sp>
      <p:pic>
        <p:nvPicPr>
          <p:cNvPr id="4098" name="Picture 2">
            <a:extLst>
              <a:ext uri="{FF2B5EF4-FFF2-40B4-BE49-F238E27FC236}">
                <a16:creationId xmlns:a16="http://schemas.microsoft.com/office/drawing/2014/main" id="{3113F2C3-EB44-4A23-84CC-6B0545939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911500"/>
            <a:ext cx="981075" cy="4476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D8EE1D2-5117-4253-BC52-2D2406EBE4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8500" y="2055052"/>
            <a:ext cx="4591050" cy="4249512"/>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29318F69-AAF4-4120-82DA-9DF02D304BF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92" y="4343934"/>
            <a:ext cx="2533558" cy="19681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51D50B6-B57A-4096-B810-A99CA87E5C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8721" y="4645609"/>
            <a:ext cx="1406116" cy="8951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D4B12A5-E505-4041-972F-407F03C60424}"/>
              </a:ext>
            </a:extLst>
          </p:cNvPr>
          <p:cNvSpPr/>
          <p:nvPr/>
        </p:nvSpPr>
        <p:spPr>
          <a:xfrm>
            <a:off x="0" y="1443841"/>
            <a:ext cx="7010400" cy="738664"/>
          </a:xfrm>
          <a:prstGeom prst="rect">
            <a:avLst/>
          </a:prstGeom>
        </p:spPr>
        <p:txBody>
          <a:bodyPr wrap="square">
            <a:spAutoFit/>
          </a:bodyPr>
          <a:lstStyle/>
          <a:p>
            <a:pPr lvl="0" eaLnBrk="0" hangingPunct="0"/>
            <a:r>
              <a:rPr lang="fr-FR" altLang="fr-FR" b="1" dirty="0">
                <a:latin typeface="Source Code Pro" panose="020B0509030403020204" pitchFamily="49" charset="0"/>
              </a:rPr>
              <a:t>2. </a:t>
            </a:r>
            <a:r>
              <a:rPr lang="fr-FR" altLang="fr-FR" b="1" dirty="0" err="1">
                <a:solidFill>
                  <a:srgbClr val="0070C0"/>
                </a:solidFill>
                <a:latin typeface="Source Code Pro" panose="020B0509030403020204" pitchFamily="49" charset="0"/>
              </a:rPr>
              <a:t>Press</a:t>
            </a:r>
            <a:r>
              <a:rPr lang="fr-FR" altLang="fr-FR" b="1" dirty="0">
                <a:solidFill>
                  <a:srgbClr val="0070C0"/>
                </a:solidFill>
                <a:latin typeface="Source Code Pro" panose="020B0509030403020204" pitchFamily="49" charset="0"/>
              </a:rPr>
              <a:t> the on-</a:t>
            </a:r>
            <a:r>
              <a:rPr lang="fr-FR" altLang="fr-FR" b="1" dirty="0" err="1">
                <a:solidFill>
                  <a:srgbClr val="0070C0"/>
                </a:solidFill>
                <a:latin typeface="Source Code Pro" panose="020B0509030403020204" pitchFamily="49" charset="0"/>
              </a:rPr>
              <a:t>board</a:t>
            </a:r>
            <a:r>
              <a:rPr lang="fr-FR" altLang="fr-FR" b="1" dirty="0">
                <a:solidFill>
                  <a:srgbClr val="0070C0"/>
                </a:solidFill>
                <a:latin typeface="Source Code Pro" panose="020B0509030403020204" pitchFamily="49" charset="0"/>
              </a:rPr>
              <a:t> ESP32/ESP8266 EN</a:t>
            </a:r>
            <a:r>
              <a:rPr lang="fr-FR" altLang="fr-FR" dirty="0">
                <a:solidFill>
                  <a:srgbClr val="0070C0"/>
                </a:solidFill>
                <a:latin typeface="Source Code Pro" panose="020B0509030403020204" pitchFamily="49" charset="0"/>
              </a:rPr>
              <a:t> (ENABLE) or </a:t>
            </a:r>
            <a:r>
              <a:rPr lang="fr-FR" altLang="fr-FR" b="1" dirty="0">
                <a:solidFill>
                  <a:srgbClr val="0070C0"/>
                </a:solidFill>
                <a:latin typeface="Source Code Pro" panose="020B0509030403020204" pitchFamily="49" charset="0"/>
              </a:rPr>
              <a:t>RST</a:t>
            </a:r>
            <a:r>
              <a:rPr lang="fr-FR" altLang="fr-FR" dirty="0">
                <a:solidFill>
                  <a:srgbClr val="0070C0"/>
                </a:solidFill>
                <a:latin typeface="Source Code Pro" panose="020B0509030403020204" pitchFamily="49" charset="0"/>
              </a:rPr>
              <a:t> (RESET) </a:t>
            </a:r>
            <a:r>
              <a:rPr lang="fr-FR" altLang="fr-FR" dirty="0" err="1">
                <a:latin typeface="Source Code Pro" panose="020B0509030403020204" pitchFamily="49" charset="0"/>
              </a:rPr>
              <a:t>button</a:t>
            </a:r>
            <a:r>
              <a:rPr lang="fr-FR" altLang="fr-FR" dirty="0">
                <a:latin typeface="Source Code Pro" panose="020B0509030403020204" pitchFamily="49" charset="0"/>
              </a:rPr>
              <a:t> to restart </a:t>
            </a:r>
            <a:r>
              <a:rPr lang="fr-FR" altLang="fr-FR" dirty="0" err="1">
                <a:latin typeface="Source Code Pro" panose="020B0509030403020204" pitchFamily="49" charset="0"/>
              </a:rPr>
              <a:t>your</a:t>
            </a:r>
            <a:r>
              <a:rPr lang="fr-FR" altLang="fr-FR" dirty="0">
                <a:latin typeface="Source Code Pro" panose="020B0509030403020204" pitchFamily="49" charset="0"/>
              </a:rPr>
              <a:t> </a:t>
            </a:r>
            <a:r>
              <a:rPr lang="fr-FR" altLang="fr-FR" dirty="0" err="1">
                <a:latin typeface="Source Code Pro" panose="020B0509030403020204" pitchFamily="49" charset="0"/>
              </a:rPr>
              <a:t>board</a:t>
            </a:r>
            <a:r>
              <a:rPr lang="fr-FR" altLang="fr-FR" dirty="0">
                <a:latin typeface="Source Code Pro" panose="020B0509030403020204" pitchFamily="49" charset="0"/>
              </a:rPr>
              <a:t> and run the script </a:t>
            </a:r>
            <a:r>
              <a:rPr lang="fr-FR" altLang="fr-FR" dirty="0" err="1">
                <a:latin typeface="Source Code Pro" panose="020B0509030403020204" pitchFamily="49" charset="0"/>
              </a:rPr>
              <a:t>from</a:t>
            </a:r>
            <a:r>
              <a:rPr lang="fr-FR" altLang="fr-FR" dirty="0">
                <a:latin typeface="Source Code Pro" panose="020B0509030403020204" pitchFamily="49" charset="0"/>
              </a:rPr>
              <a:t> the start:</a:t>
            </a:r>
          </a:p>
          <a:p>
            <a:pPr lvl="0" eaLnBrk="0" hangingPunct="0"/>
            <a:r>
              <a:rPr lang="fr-FR" altLang="fr-FR" dirty="0">
                <a:latin typeface="Source Code Pro" panose="020B0509030403020204" pitchFamily="49" charset="0"/>
              </a:rPr>
              <a:t>        </a:t>
            </a:r>
            <a:endParaRPr lang="fr-FR" altLang="fr-FR" b="1" dirty="0">
              <a:latin typeface="Source Code Pro" panose="020B0509030403020204" pitchFamily="49" charset="0"/>
            </a:endParaRPr>
          </a:p>
        </p:txBody>
      </p:sp>
      <p:sp>
        <p:nvSpPr>
          <p:cNvPr id="6" name="Rectangle 5">
            <a:extLst>
              <a:ext uri="{FF2B5EF4-FFF2-40B4-BE49-F238E27FC236}">
                <a16:creationId xmlns:a16="http://schemas.microsoft.com/office/drawing/2014/main" id="{3DEB088D-A890-4211-AD2B-52EA15F1FFF9}"/>
              </a:ext>
            </a:extLst>
          </p:cNvPr>
          <p:cNvSpPr/>
          <p:nvPr/>
        </p:nvSpPr>
        <p:spPr>
          <a:xfrm>
            <a:off x="0" y="3429000"/>
            <a:ext cx="4572000" cy="1169551"/>
          </a:xfrm>
          <a:prstGeom prst="rect">
            <a:avLst/>
          </a:prstGeom>
        </p:spPr>
        <p:txBody>
          <a:bodyPr>
            <a:spAutoFit/>
          </a:bodyPr>
          <a:lstStyle/>
          <a:p>
            <a:pPr lvl="0" eaLnBrk="0" hangingPunct="0"/>
            <a:r>
              <a:rPr lang="fr-FR" altLang="fr-FR" dirty="0" err="1">
                <a:latin typeface="Source Code Pro" panose="020B0509030403020204" pitchFamily="49" charset="0"/>
              </a:rPr>
              <a:t>Your</a:t>
            </a:r>
            <a:r>
              <a:rPr lang="fr-FR" altLang="fr-FR" dirty="0">
                <a:latin typeface="Source Code Pro" panose="020B0509030403020204" pitchFamily="49" charset="0"/>
              </a:rPr>
              <a:t> ESP32 or ESP8266 on-</a:t>
            </a:r>
            <a:r>
              <a:rPr lang="fr-FR" altLang="fr-FR" dirty="0" err="1">
                <a:latin typeface="Source Code Pro" panose="020B0509030403020204" pitchFamily="49" charset="0"/>
              </a:rPr>
              <a:t>board</a:t>
            </a:r>
            <a:r>
              <a:rPr lang="fr-FR" altLang="fr-FR" dirty="0">
                <a:latin typeface="Source Code Pro" panose="020B0509030403020204" pitchFamily="49" charset="0"/>
              </a:rPr>
              <a:t> </a:t>
            </a:r>
            <a:r>
              <a:rPr lang="fr-FR" altLang="fr-FR" b="1" dirty="0">
                <a:solidFill>
                  <a:srgbClr val="C00000"/>
                </a:solidFill>
                <a:latin typeface="Source Code Pro" panose="020B0509030403020204" pitchFamily="49" charset="0"/>
              </a:rPr>
              <a:t>LED </a:t>
            </a:r>
            <a:r>
              <a:rPr lang="fr-FR" altLang="fr-FR" b="1" dirty="0" err="1">
                <a:solidFill>
                  <a:srgbClr val="C00000"/>
                </a:solidFill>
                <a:latin typeface="Source Code Pro" panose="020B0509030403020204" pitchFamily="49" charset="0"/>
              </a:rPr>
              <a:t>should</a:t>
            </a:r>
            <a:r>
              <a:rPr lang="fr-FR" altLang="fr-FR" b="1" dirty="0">
                <a:solidFill>
                  <a:srgbClr val="C00000"/>
                </a:solidFill>
                <a:latin typeface="Source Code Pro" panose="020B0509030403020204" pitchFamily="49" charset="0"/>
              </a:rPr>
              <a:t> </a:t>
            </a:r>
            <a:r>
              <a:rPr lang="fr-FR" altLang="fr-FR" b="1" dirty="0" err="1">
                <a:solidFill>
                  <a:srgbClr val="C00000"/>
                </a:solidFill>
                <a:latin typeface="Source Code Pro" panose="020B0509030403020204" pitchFamily="49" charset="0"/>
              </a:rPr>
              <a:t>be</a:t>
            </a:r>
            <a:r>
              <a:rPr lang="fr-FR" altLang="fr-FR" b="1" dirty="0">
                <a:solidFill>
                  <a:srgbClr val="C00000"/>
                </a:solidFill>
                <a:latin typeface="Source Code Pro" panose="020B0509030403020204" pitchFamily="49" charset="0"/>
              </a:rPr>
              <a:t> </a:t>
            </a:r>
            <a:r>
              <a:rPr lang="fr-FR" altLang="fr-FR" b="1" dirty="0" err="1">
                <a:solidFill>
                  <a:srgbClr val="C00000"/>
                </a:solidFill>
                <a:latin typeface="Source Code Pro" panose="020B0509030403020204" pitchFamily="49" charset="0"/>
              </a:rPr>
              <a:t>blinking</a:t>
            </a:r>
            <a:r>
              <a:rPr lang="fr-FR" altLang="fr-FR" b="1" dirty="0">
                <a:solidFill>
                  <a:srgbClr val="C00000"/>
                </a:solidFill>
                <a:latin typeface="Source Code Pro" panose="020B0509030403020204" pitchFamily="49" charset="0"/>
              </a:rPr>
              <a:t> </a:t>
            </a:r>
            <a:r>
              <a:rPr lang="fr-FR" altLang="fr-FR" b="1" dirty="0" err="1">
                <a:solidFill>
                  <a:srgbClr val="C00000"/>
                </a:solidFill>
                <a:latin typeface="Source Code Pro" panose="020B0509030403020204" pitchFamily="49" charset="0"/>
              </a:rPr>
              <a:t>every</a:t>
            </a:r>
            <a:r>
              <a:rPr lang="fr-FR" altLang="fr-FR" b="1" dirty="0">
                <a:solidFill>
                  <a:srgbClr val="C00000"/>
                </a:solidFill>
                <a:latin typeface="Source Code Pro" panose="020B0509030403020204" pitchFamily="49" charset="0"/>
              </a:rPr>
              <a:t> 500 </a:t>
            </a:r>
            <a:r>
              <a:rPr lang="fr-FR" altLang="fr-FR" b="1" dirty="0" err="1">
                <a:solidFill>
                  <a:srgbClr val="C00000"/>
                </a:solidFill>
                <a:latin typeface="Source Code Pro" panose="020B0509030403020204" pitchFamily="49" charset="0"/>
              </a:rPr>
              <a:t>milliseconds</a:t>
            </a:r>
            <a:r>
              <a:rPr lang="fr-FR" altLang="fr-FR" dirty="0">
                <a:latin typeface="Source Code Pro" panose="020B0509030403020204" pitchFamily="49" charset="0"/>
              </a:rPr>
              <a:t>. </a:t>
            </a:r>
            <a:r>
              <a:rPr lang="fr-FR" altLang="fr-FR" dirty="0" err="1">
                <a:latin typeface="Source Code Pro" panose="020B0509030403020204" pitchFamily="49" charset="0"/>
              </a:rPr>
              <a:t>Here’s</a:t>
            </a:r>
            <a:r>
              <a:rPr lang="fr-FR" altLang="fr-FR" dirty="0">
                <a:latin typeface="Source Code Pro" panose="020B0509030403020204" pitchFamily="49" charset="0"/>
              </a:rPr>
              <a:t> </a:t>
            </a:r>
            <a:r>
              <a:rPr lang="fr-FR" altLang="fr-FR" dirty="0" err="1">
                <a:latin typeface="Source Code Pro" panose="020B0509030403020204" pitchFamily="49" charset="0"/>
              </a:rPr>
              <a:t>where</a:t>
            </a:r>
            <a:r>
              <a:rPr lang="fr-FR" altLang="fr-FR" dirty="0">
                <a:latin typeface="Source Code Pro" panose="020B0509030403020204" pitchFamily="49" charset="0"/>
              </a:rPr>
              <a:t> the ESP32’s on-</a:t>
            </a:r>
            <a:r>
              <a:rPr lang="fr-FR" altLang="fr-FR" dirty="0" err="1">
                <a:latin typeface="Source Code Pro" panose="020B0509030403020204" pitchFamily="49" charset="0"/>
              </a:rPr>
              <a:t>board</a:t>
            </a:r>
            <a:r>
              <a:rPr lang="fr-FR" altLang="fr-FR" dirty="0">
                <a:latin typeface="Source Code Pro" panose="020B0509030403020204" pitchFamily="49" charset="0"/>
              </a:rPr>
              <a:t> LED </a:t>
            </a:r>
            <a:r>
              <a:rPr lang="fr-FR" altLang="fr-FR" dirty="0" err="1">
                <a:latin typeface="Source Code Pro" panose="020B0509030403020204" pitchFamily="49" charset="0"/>
              </a:rPr>
              <a:t>is</a:t>
            </a:r>
            <a:r>
              <a:rPr lang="fr-FR" altLang="fr-FR" dirty="0">
                <a:latin typeface="Source Code Pro" panose="020B0509030403020204" pitchFamily="49" charset="0"/>
              </a:rPr>
              <a:t> </a:t>
            </a:r>
            <a:r>
              <a:rPr lang="fr-FR" altLang="fr-FR" dirty="0" err="1">
                <a:latin typeface="Source Code Pro" panose="020B0509030403020204" pitchFamily="49" charset="0"/>
              </a:rPr>
              <a:t>located</a:t>
            </a:r>
            <a:r>
              <a:rPr lang="fr-FR" altLang="fr-FR" dirty="0">
                <a:latin typeface="Source Code Pro" panose="020B0509030403020204" pitchFamily="49" charset="0"/>
              </a:rPr>
              <a:t>:</a:t>
            </a:r>
          </a:p>
          <a:p>
            <a:pPr lvl="0" eaLnBrk="0" hangingPunct="0"/>
            <a:r>
              <a:rPr lang="fr-FR" altLang="fr-FR" dirty="0">
                <a:latin typeface="Source Code Pro" panose="020B0509030403020204" pitchFamily="49" charset="0"/>
              </a:rPr>
              <a:t>        </a:t>
            </a:r>
            <a:endParaRPr lang="fr-FR" dirty="0"/>
          </a:p>
        </p:txBody>
      </p:sp>
      <p:pic>
        <p:nvPicPr>
          <p:cNvPr id="4099" name="Picture 3">
            <a:extLst>
              <a:ext uri="{FF2B5EF4-FFF2-40B4-BE49-F238E27FC236}">
                <a16:creationId xmlns:a16="http://schemas.microsoft.com/office/drawing/2014/main" id="{BBA64838-8CD2-4EB0-BAA2-3036ACF8D4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0400" y="587603"/>
            <a:ext cx="1816668" cy="14073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3822438-3D08-405C-803F-443CF03E1BB7}"/>
              </a:ext>
            </a:extLst>
          </p:cNvPr>
          <p:cNvSpPr/>
          <p:nvPr/>
        </p:nvSpPr>
        <p:spPr>
          <a:xfrm>
            <a:off x="-36512" y="2060848"/>
            <a:ext cx="4464794" cy="1384995"/>
          </a:xfrm>
          <a:prstGeom prst="rect">
            <a:avLst/>
          </a:prstGeom>
        </p:spPr>
        <p:txBody>
          <a:bodyPr wrap="square">
            <a:spAutoFit/>
          </a:bodyPr>
          <a:lstStyle/>
          <a:p>
            <a:pPr lvl="0" algn="just" eaLnBrk="0" hangingPunct="0"/>
            <a:endParaRPr lang="fr-FR" altLang="fr-FR" i="1" dirty="0">
              <a:solidFill>
                <a:srgbClr val="00B0F0"/>
              </a:solidFill>
              <a:latin typeface="Source Code Pro" panose="020B0509030403020204" pitchFamily="49" charset="0"/>
            </a:endParaRPr>
          </a:p>
          <a:p>
            <a:pPr lvl="0" algn="just" eaLnBrk="0" hangingPunct="0"/>
            <a:r>
              <a:rPr lang="fr-FR" altLang="fr-FR" i="1" dirty="0">
                <a:solidFill>
                  <a:srgbClr val="00B0F0"/>
                </a:solidFill>
                <a:latin typeface="Source Code Pro" panose="020B0509030403020204" pitchFamily="49" charset="0"/>
              </a:rPr>
              <a:t>If </a:t>
            </a:r>
            <a:r>
              <a:rPr lang="fr-FR" altLang="fr-FR" i="1" dirty="0" err="1">
                <a:solidFill>
                  <a:srgbClr val="00B0F0"/>
                </a:solidFill>
                <a:latin typeface="Source Code Pro" panose="020B0509030403020204" pitchFamily="49" charset="0"/>
              </a:rPr>
              <a:t>you’re</a:t>
            </a:r>
            <a:r>
              <a:rPr lang="fr-FR" altLang="fr-FR" i="1" dirty="0">
                <a:solidFill>
                  <a:srgbClr val="00B0F0"/>
                </a:solidFill>
                <a:latin typeface="Source Code Pro" panose="020B0509030403020204" pitchFamily="49" charset="0"/>
              </a:rPr>
              <a:t> </a:t>
            </a:r>
            <a:r>
              <a:rPr lang="fr-FR" altLang="fr-FR" i="1" dirty="0" err="1">
                <a:solidFill>
                  <a:srgbClr val="00B0F0"/>
                </a:solidFill>
                <a:latin typeface="Source Code Pro" panose="020B0509030403020204" pitchFamily="49" charset="0"/>
              </a:rPr>
              <a:t>using</a:t>
            </a:r>
            <a:r>
              <a:rPr lang="fr-FR" altLang="fr-FR" i="1" dirty="0">
                <a:solidFill>
                  <a:srgbClr val="00B0F0"/>
                </a:solidFill>
                <a:latin typeface="Source Code Pro" panose="020B0509030403020204" pitchFamily="49" charset="0"/>
              </a:rPr>
              <a:t> an ESP32, </a:t>
            </a:r>
            <a:r>
              <a:rPr lang="fr-FR" altLang="fr-FR" i="1" dirty="0" err="1">
                <a:solidFill>
                  <a:srgbClr val="00B0F0"/>
                </a:solidFill>
                <a:latin typeface="Source Code Pro" panose="020B0509030403020204" pitchFamily="49" charset="0"/>
              </a:rPr>
              <a:t>your</a:t>
            </a:r>
            <a:r>
              <a:rPr lang="fr-FR" altLang="fr-FR" i="1" dirty="0">
                <a:solidFill>
                  <a:srgbClr val="00B0F0"/>
                </a:solidFill>
                <a:latin typeface="Source Code Pro" panose="020B0509030403020204" pitchFamily="49" charset="0"/>
              </a:rPr>
              <a:t> Terminal messages </a:t>
            </a:r>
            <a:r>
              <a:rPr lang="fr-FR" altLang="fr-FR" i="1" dirty="0" err="1">
                <a:solidFill>
                  <a:srgbClr val="00B0F0"/>
                </a:solidFill>
                <a:latin typeface="Source Code Pro" panose="020B0509030403020204" pitchFamily="49" charset="0"/>
              </a:rPr>
              <a:t>should</a:t>
            </a:r>
            <a:r>
              <a:rPr lang="fr-FR" altLang="fr-FR" i="1" dirty="0">
                <a:solidFill>
                  <a:srgbClr val="00B0F0"/>
                </a:solidFill>
                <a:latin typeface="Source Code Pro" panose="020B0509030403020204" pitchFamily="49" charset="0"/>
              </a:rPr>
              <a:t> look </a:t>
            </a:r>
            <a:r>
              <a:rPr lang="fr-FR" altLang="fr-FR" i="1" dirty="0" err="1">
                <a:solidFill>
                  <a:srgbClr val="00B0F0"/>
                </a:solidFill>
                <a:latin typeface="Source Code Pro" panose="020B0509030403020204" pitchFamily="49" charset="0"/>
              </a:rPr>
              <a:t>something</a:t>
            </a:r>
            <a:r>
              <a:rPr lang="fr-FR" altLang="fr-FR" i="1" dirty="0">
                <a:solidFill>
                  <a:srgbClr val="00B0F0"/>
                </a:solidFill>
                <a:latin typeface="Source Code Pro" panose="020B0509030403020204" pitchFamily="49" charset="0"/>
              </a:rPr>
              <a:t> as </a:t>
            </a:r>
            <a:r>
              <a:rPr lang="fr-FR" altLang="fr-FR" i="1" dirty="0" err="1">
                <a:solidFill>
                  <a:srgbClr val="00B0F0"/>
                </a:solidFill>
                <a:latin typeface="Source Code Pro" panose="020B0509030403020204" pitchFamily="49" charset="0"/>
              </a:rPr>
              <a:t>shown</a:t>
            </a:r>
            <a:r>
              <a:rPr lang="fr-FR" altLang="fr-FR" i="1" dirty="0">
                <a:solidFill>
                  <a:srgbClr val="00B0F0"/>
                </a:solidFill>
                <a:latin typeface="Source Code Pro" panose="020B0509030403020204" pitchFamily="49" charset="0"/>
              </a:rPr>
              <a:t> in the </a:t>
            </a:r>
            <a:r>
              <a:rPr lang="fr-FR" altLang="fr-FR" i="1" dirty="0" err="1">
                <a:solidFill>
                  <a:srgbClr val="00B0F0"/>
                </a:solidFill>
                <a:latin typeface="Source Code Pro" panose="020B0509030403020204" pitchFamily="49" charset="0"/>
              </a:rPr>
              <a:t>following</a:t>
            </a:r>
            <a:r>
              <a:rPr lang="fr-FR" altLang="fr-FR" i="1" dirty="0">
                <a:solidFill>
                  <a:srgbClr val="00B0F0"/>
                </a:solidFill>
                <a:latin typeface="Source Code Pro" panose="020B0509030403020204" pitchFamily="49" charset="0"/>
              </a:rPr>
              <a:t> figure </a:t>
            </a:r>
            <a:r>
              <a:rPr lang="fr-FR" altLang="fr-FR" i="1" dirty="0" err="1">
                <a:solidFill>
                  <a:srgbClr val="00B0F0"/>
                </a:solidFill>
                <a:latin typeface="Source Code Pro" panose="020B0509030403020204" pitchFamily="49" charset="0"/>
              </a:rPr>
              <a:t>after</a:t>
            </a:r>
            <a:r>
              <a:rPr lang="fr-FR" altLang="fr-FR" i="1" dirty="0">
                <a:solidFill>
                  <a:srgbClr val="00B0F0"/>
                </a:solidFill>
                <a:latin typeface="Source Code Pro" panose="020B0509030403020204" pitchFamily="49" charset="0"/>
              </a:rPr>
              <a:t> a EN/RST </a:t>
            </a:r>
            <a:r>
              <a:rPr lang="fr-FR" altLang="fr-FR" i="1" dirty="0" err="1">
                <a:solidFill>
                  <a:srgbClr val="00B0F0"/>
                </a:solidFill>
                <a:latin typeface="Source Code Pro" panose="020B0509030403020204" pitchFamily="49" charset="0"/>
              </a:rPr>
              <a:t>button</a:t>
            </a:r>
            <a:r>
              <a:rPr lang="fr-FR" altLang="fr-FR" i="1" dirty="0">
                <a:solidFill>
                  <a:srgbClr val="00B0F0"/>
                </a:solidFill>
                <a:latin typeface="Source Code Pro" panose="020B0509030403020204" pitchFamily="49" charset="0"/>
              </a:rPr>
              <a:t> </a:t>
            </a:r>
            <a:r>
              <a:rPr lang="fr-FR" altLang="fr-FR" i="1" dirty="0" err="1">
                <a:solidFill>
                  <a:srgbClr val="00B0F0"/>
                </a:solidFill>
                <a:latin typeface="Source Code Pro" panose="020B0509030403020204" pitchFamily="49" charset="0"/>
              </a:rPr>
              <a:t>press</a:t>
            </a:r>
            <a:r>
              <a:rPr lang="fr-FR" altLang="fr-FR" i="1" dirty="0">
                <a:solidFill>
                  <a:srgbClr val="00B0F0"/>
                </a:solidFill>
                <a:latin typeface="Source Code Pro" panose="020B0509030403020204" pitchFamily="49" charset="0"/>
              </a:rPr>
              <a:t>:</a:t>
            </a:r>
          </a:p>
          <a:p>
            <a:pPr lvl="0" algn="just" eaLnBrk="0" hangingPunct="0"/>
            <a:r>
              <a:rPr lang="fr-FR" altLang="fr-FR" i="1" dirty="0">
                <a:solidFill>
                  <a:srgbClr val="00B0F0"/>
                </a:solidFill>
                <a:latin typeface="Source Code Pro" panose="020B0509030403020204" pitchFamily="49" charset="0"/>
              </a:rPr>
              <a:t>       </a:t>
            </a:r>
            <a:endParaRPr lang="fr-FR" i="1" dirty="0">
              <a:solidFill>
                <a:srgbClr val="00B0F0"/>
              </a:solidFill>
            </a:endParaRPr>
          </a:p>
        </p:txBody>
      </p:sp>
      <p:pic>
        <p:nvPicPr>
          <p:cNvPr id="13" name="Image 12">
            <a:hlinkClick r:id="rId7" action="ppaction://hlinksldjump"/>
            <a:extLst>
              <a:ext uri="{FF2B5EF4-FFF2-40B4-BE49-F238E27FC236}">
                <a16:creationId xmlns:a16="http://schemas.microsoft.com/office/drawing/2014/main" id="{D3EFE790-DA23-4A16-99C2-0476882224E4}"/>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24225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04EB2ACE-BEEA-4A2C-B878-0F17F4D03D5A}"/>
              </a:ext>
            </a:extLst>
          </p:cNvPr>
          <p:cNvSpPr>
            <a:spLocks noGrp="1"/>
          </p:cNvSpPr>
          <p:nvPr>
            <p:ph type="sldNum" sz="quarter" idx="12"/>
          </p:nvPr>
        </p:nvSpPr>
        <p:spPr/>
        <p:txBody>
          <a:bodyPr/>
          <a:lstStyle/>
          <a:p>
            <a:pPr>
              <a:defRPr/>
            </a:pPr>
            <a:fld id="{E652A8FB-8C76-45BB-8D82-93F8E151003C}" type="slidenum">
              <a:rPr lang="fr-FR" smtClean="0">
                <a:cs typeface="Calibri" panose="020F0502020204030204" pitchFamily="34" charset="0"/>
              </a:rPr>
              <a:pPr>
                <a:defRPr/>
              </a:pPr>
              <a:t>37</a:t>
            </a:fld>
            <a:endParaRPr lang="fr-FR" dirty="0">
              <a:cs typeface="Calibri" panose="020F0502020204030204" pitchFamily="34" charset="0"/>
            </a:endParaRPr>
          </a:p>
        </p:txBody>
      </p:sp>
      <p:sp>
        <p:nvSpPr>
          <p:cNvPr id="2" name="Titre 1">
            <a:extLst>
              <a:ext uri="{FF2B5EF4-FFF2-40B4-BE49-F238E27FC236}">
                <a16:creationId xmlns:a16="http://schemas.microsoft.com/office/drawing/2014/main" id="{0B2CDEF1-15FC-4397-BF73-21B3ED44BE9B}"/>
              </a:ext>
            </a:extLst>
          </p:cNvPr>
          <p:cNvSpPr>
            <a:spLocks noGrp="1"/>
          </p:cNvSpPr>
          <p:nvPr>
            <p:ph type="ctrTitle" idx="4294967295"/>
          </p:nvPr>
        </p:nvSpPr>
        <p:spPr>
          <a:xfrm>
            <a:off x="0" y="2130425"/>
            <a:ext cx="7772400" cy="1470025"/>
          </a:xfrm>
        </p:spPr>
        <p:txBody>
          <a:bodyPr/>
          <a:lstStyle/>
          <a:p>
            <a:r>
              <a:rPr lang="fr-FR" dirty="0">
                <a:cs typeface="Calibri" panose="020F0502020204030204" pitchFamily="34" charset="0"/>
              </a:rPr>
              <a:t>HELLO WORLD ASM</a:t>
            </a:r>
          </a:p>
        </p:txBody>
      </p:sp>
      <p:sp>
        <p:nvSpPr>
          <p:cNvPr id="4" name="Rectangle 3">
            <a:extLst>
              <a:ext uri="{FF2B5EF4-FFF2-40B4-BE49-F238E27FC236}">
                <a16:creationId xmlns:a16="http://schemas.microsoft.com/office/drawing/2014/main" id="{D83FB2DF-F141-4714-B60A-84978BCF530F}"/>
              </a:ext>
            </a:extLst>
          </p:cNvPr>
          <p:cNvSpPr/>
          <p:nvPr/>
        </p:nvSpPr>
        <p:spPr>
          <a:xfrm>
            <a:off x="0" y="615299"/>
            <a:ext cx="9144000" cy="338554"/>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For this we will have to implement </a:t>
            </a:r>
            <a:r>
              <a:rPr lang="en-US" sz="1600" b="1" dirty="0">
                <a:latin typeface="Calibri" panose="020F0502020204030204" pitchFamily="34" charset="0"/>
                <a:cs typeface="Calibri" panose="020F0502020204030204" pitchFamily="34" charset="0"/>
              </a:rPr>
              <a:t>two loops</a:t>
            </a:r>
            <a:r>
              <a:rPr lang="en-US" sz="1600" dirty="0">
                <a:latin typeface="Calibri" panose="020F0502020204030204" pitchFamily="34" charset="0"/>
                <a:cs typeface="Calibri" panose="020F0502020204030204" pitchFamily="34" charset="0"/>
              </a:rPr>
              <a:t>: </a:t>
            </a:r>
            <a:r>
              <a:rPr lang="en-US" sz="1600" b="1" dirty="0">
                <a:solidFill>
                  <a:srgbClr val="00B050"/>
                </a:solidFill>
                <a:latin typeface="Calibri" panose="020F0502020204030204" pitchFamily="34" charset="0"/>
                <a:cs typeface="Calibri" panose="020F0502020204030204" pitchFamily="34" charset="0"/>
              </a:rPr>
              <a:t>inner and </a:t>
            </a:r>
            <a:r>
              <a:rPr lang="en-US" sz="1600" b="1" dirty="0" err="1">
                <a:solidFill>
                  <a:srgbClr val="00B050"/>
                </a:solidFill>
                <a:latin typeface="Calibri" panose="020F0502020204030204" pitchFamily="34" charset="0"/>
                <a:cs typeface="Calibri" panose="020F0502020204030204" pitchFamily="34" charset="0"/>
              </a:rPr>
              <a:t>outloop</a:t>
            </a:r>
            <a:r>
              <a:rPr lang="en-US" sz="1600" b="1" dirty="0">
                <a:solidFill>
                  <a:srgbClr val="00B050"/>
                </a:solidFill>
                <a:latin typeface="Calibri" panose="020F0502020204030204" pitchFamily="34" charset="0"/>
                <a:cs typeface="Calibri" panose="020F0502020204030204" pitchFamily="34" charset="0"/>
              </a:rPr>
              <a:t>.</a:t>
            </a:r>
            <a:endParaRPr lang="fr-FR" sz="1600" b="1" dirty="0">
              <a:solidFill>
                <a:srgbClr val="00B05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788B6FF-D93D-4245-ACA5-51CC46C79984}"/>
              </a:ext>
            </a:extLst>
          </p:cNvPr>
          <p:cNvSpPr/>
          <p:nvPr/>
        </p:nvSpPr>
        <p:spPr>
          <a:xfrm>
            <a:off x="30342" y="912983"/>
            <a:ext cx="9113658" cy="338554"/>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First registers can be used in pairs, allowing to work with values from 0 to 65 535. </a:t>
            </a:r>
            <a:r>
              <a:rPr lang="fr-FR" sz="1600" dirty="0" err="1">
                <a:latin typeface="Calibri" panose="020F0502020204030204" pitchFamily="34" charset="0"/>
                <a:cs typeface="Calibri" panose="020F0502020204030204" pitchFamily="34" charset="0"/>
              </a:rPr>
              <a:t>That’s</a:t>
            </a:r>
            <a:r>
              <a:rPr lang="fr-FR" sz="1600" dirty="0">
                <a:latin typeface="Calibri" panose="020F0502020204030204" pitchFamily="34" charset="0"/>
                <a:cs typeface="Calibri" panose="020F0502020204030204" pitchFamily="34" charset="0"/>
              </a:rPr>
              <a:t> a </a:t>
            </a:r>
            <a:r>
              <a:rPr lang="fr-FR" sz="1600" b="1" dirty="0" err="1">
                <a:latin typeface="Calibri" panose="020F0502020204030204" pitchFamily="34" charset="0"/>
                <a:cs typeface="Calibri" panose="020F0502020204030204" pitchFamily="34" charset="0"/>
              </a:rPr>
              <a:t>word</a:t>
            </a:r>
            <a:r>
              <a:rPr lang="fr-FR" sz="1600" b="1" dirty="0">
                <a:latin typeface="Calibri" panose="020F0502020204030204" pitchFamily="34" charset="0"/>
                <a:cs typeface="Calibri" panose="020F0502020204030204" pitchFamily="34" charset="0"/>
              </a:rPr>
              <a:t> (16 bits)</a:t>
            </a:r>
            <a:r>
              <a:rPr lang="fr-FR" sz="1600" dirty="0">
                <a:latin typeface="Calibri" panose="020F0502020204030204" pitchFamily="34" charset="0"/>
                <a:cs typeface="Calibri" panose="020F0502020204030204" pitchFamily="34" charset="0"/>
              </a:rPr>
              <a:t>.</a:t>
            </a:r>
          </a:p>
        </p:txBody>
      </p:sp>
      <p:sp>
        <p:nvSpPr>
          <p:cNvPr id="6" name="Rectangle 1">
            <a:extLst>
              <a:ext uri="{FF2B5EF4-FFF2-40B4-BE49-F238E27FC236}">
                <a16:creationId xmlns:a16="http://schemas.microsoft.com/office/drawing/2014/main" id="{99932EEA-6CBD-4F15-B640-2197518E008C}"/>
              </a:ext>
            </a:extLst>
          </p:cNvPr>
          <p:cNvSpPr>
            <a:spLocks noChangeArrowheads="1"/>
          </p:cNvSpPr>
          <p:nvPr/>
        </p:nvSpPr>
        <p:spPr bwMode="auto">
          <a:xfrm>
            <a:off x="74340" y="1332498"/>
            <a:ext cx="797109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following</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piece</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of code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clears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registers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24 and 25 and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increments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them</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a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until</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they</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overflow</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zero</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again</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b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When</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that</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condition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occurs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doesn’t</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around</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again</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Let’s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ahead</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clr</a:t>
            </a:r>
            <a:r>
              <a:rPr kumimoji="0" lang="fr-FR" altLang="fr-FR"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r24</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clr</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needs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1 cycle</a:t>
            </a:r>
            <a:b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sz="1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clr</a:t>
            </a:r>
            <a:r>
              <a:rPr kumimoji="0" lang="fr-FR" altLang="fr-FR"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r25</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clr</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needs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1 cycle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DELAY_05:</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we</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need</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.5s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delay</a:t>
            </a:r>
            <a:b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adiw</a:t>
            </a:r>
            <a:r>
              <a:rPr kumimoji="0" lang="fr-FR" altLang="fr-FR"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r24, 1</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adiw</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needs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 cycles and</a:t>
            </a:r>
            <a:b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brne</a:t>
            </a:r>
            <a:r>
              <a:rPr kumimoji="0" lang="fr-FR" altLang="fr-FR"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DELAY_05</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brne</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needs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 cycles if the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branch</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done</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and 1 </a:t>
            </a:r>
            <a:r>
              <a:rPr kumimoji="0" lang="fr-FR" altLang="fr-FR"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otherwise</a:t>
            </a:r>
            <a:r>
              <a:rPr kumimoji="0" lang="fr-FR" altLang="fr-FR"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sp>
        <p:nvSpPr>
          <p:cNvPr id="7" name="Rectangle 6">
            <a:extLst>
              <a:ext uri="{FF2B5EF4-FFF2-40B4-BE49-F238E27FC236}">
                <a16:creationId xmlns:a16="http://schemas.microsoft.com/office/drawing/2014/main" id="{978826D4-CBDC-4EF6-BF90-5CC0ECB37F30}"/>
              </a:ext>
            </a:extLst>
          </p:cNvPr>
          <p:cNvSpPr/>
          <p:nvPr/>
        </p:nvSpPr>
        <p:spPr>
          <a:xfrm>
            <a:off x="107504" y="4018226"/>
            <a:ext cx="8579296" cy="1569660"/>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The inner loop is treated like one BIG instruction needing </a:t>
            </a:r>
            <a:r>
              <a:rPr lang="en-US" sz="1600" b="1" dirty="0">
                <a:latin typeface="Calibri" panose="020F0502020204030204" pitchFamily="34" charset="0"/>
                <a:cs typeface="Calibri" panose="020F0502020204030204" pitchFamily="34" charset="0"/>
              </a:rPr>
              <a:t>262145 clock cycles</a:t>
            </a:r>
          </a:p>
          <a:p>
            <a:r>
              <a:rPr lang="en-US" sz="1600" b="1" dirty="0">
                <a:latin typeface="Calibri" panose="020F0502020204030204" pitchFamily="34" charset="0"/>
                <a:cs typeface="Calibri" panose="020F0502020204030204" pitchFamily="34" charset="0"/>
              </a:rPr>
              <a:t>Why ? </a:t>
            </a:r>
          </a:p>
          <a:p>
            <a:r>
              <a:rPr lang="en-US" sz="1600" dirty="0">
                <a:latin typeface="Calibri" panose="020F0502020204030204" pitchFamily="34" charset="0"/>
                <a:cs typeface="Calibri" panose="020F0502020204030204" pitchFamily="34" charset="0"/>
              </a:rPr>
              <a:t>Every time the registers don’t overflow the loop takes </a:t>
            </a:r>
            <a:r>
              <a:rPr lang="en-US" sz="1600" b="1" dirty="0" err="1">
                <a:latin typeface="Calibri" panose="020F0502020204030204" pitchFamily="34" charset="0"/>
                <a:cs typeface="Calibri" panose="020F0502020204030204" pitchFamily="34" charset="0"/>
              </a:rPr>
              <a:t>adiw</a:t>
            </a:r>
            <a:r>
              <a:rPr lang="en-US" sz="1600" b="1" dirty="0">
                <a:latin typeface="Calibri" panose="020F0502020204030204" pitchFamily="34" charset="0"/>
                <a:cs typeface="Calibri" panose="020F0502020204030204" pitchFamily="34" charset="0"/>
              </a:rPr>
              <a:t>(2) + </a:t>
            </a:r>
            <a:r>
              <a:rPr lang="en-US" sz="1600" b="1" dirty="0" err="1">
                <a:latin typeface="Calibri" panose="020F0502020204030204" pitchFamily="34" charset="0"/>
                <a:cs typeface="Calibri" panose="020F0502020204030204" pitchFamily="34" charset="0"/>
              </a:rPr>
              <a:t>brne</a:t>
            </a:r>
            <a:r>
              <a:rPr lang="en-US" sz="1600" b="1" dirty="0">
                <a:latin typeface="Calibri" panose="020F0502020204030204" pitchFamily="34" charset="0"/>
                <a:cs typeface="Calibri" panose="020F0502020204030204" pitchFamily="34" charset="0"/>
              </a:rPr>
              <a:t>(2) = 4 cycles. </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The loop takes 0xFFFF (65 535) times before the overflow occurs. </a:t>
            </a:r>
          </a:p>
          <a:p>
            <a:r>
              <a:rPr lang="en-US" sz="1600" dirty="0">
                <a:latin typeface="Calibri" panose="020F0502020204030204" pitchFamily="34" charset="0"/>
                <a:cs typeface="Calibri" panose="020F0502020204030204" pitchFamily="34" charset="0"/>
              </a:rPr>
              <a:t>The next time the loop only needs 3 cycles, because no branch is done. </a:t>
            </a:r>
            <a:br>
              <a:rPr lang="en-US" sz="1600" dirty="0">
                <a:latin typeface="Calibri" panose="020F0502020204030204" pitchFamily="34" charset="0"/>
                <a:cs typeface="Calibri" panose="020F0502020204030204" pitchFamily="34" charset="0"/>
              </a:rPr>
            </a:br>
            <a:r>
              <a:rPr lang="en-US" sz="1600" b="1" dirty="0">
                <a:solidFill>
                  <a:srgbClr val="00B050"/>
                </a:solidFill>
                <a:latin typeface="Calibri" panose="020F0502020204030204" pitchFamily="34" charset="0"/>
                <a:cs typeface="Calibri" panose="020F0502020204030204" pitchFamily="34" charset="0"/>
              </a:rPr>
              <a:t>This adds up to 4 * 65 535(looping) + 3(overflow) + 2(</a:t>
            </a:r>
            <a:r>
              <a:rPr lang="en-US" sz="1600" b="1" dirty="0" err="1">
                <a:solidFill>
                  <a:srgbClr val="00B050"/>
                </a:solidFill>
                <a:latin typeface="Calibri" panose="020F0502020204030204" pitchFamily="34" charset="0"/>
                <a:cs typeface="Calibri" panose="020F0502020204030204" pitchFamily="34" charset="0"/>
              </a:rPr>
              <a:t>clr</a:t>
            </a:r>
            <a:r>
              <a:rPr lang="en-US" sz="1600" b="1" dirty="0">
                <a:solidFill>
                  <a:srgbClr val="00B050"/>
                </a:solidFill>
                <a:latin typeface="Calibri" panose="020F0502020204030204" pitchFamily="34" charset="0"/>
                <a:cs typeface="Calibri" panose="020F0502020204030204" pitchFamily="34" charset="0"/>
              </a:rPr>
              <a:t>) = 262 145 cycles. </a:t>
            </a:r>
            <a:endParaRPr lang="fr-FR" sz="1600" b="1" dirty="0">
              <a:solidFill>
                <a:srgbClr val="00B05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8F9AA11-18C8-4B5A-8843-948E2088ABA4}"/>
              </a:ext>
            </a:extLst>
          </p:cNvPr>
          <p:cNvSpPr/>
          <p:nvPr/>
        </p:nvSpPr>
        <p:spPr>
          <a:xfrm>
            <a:off x="132341" y="5648584"/>
            <a:ext cx="4484817" cy="338554"/>
          </a:xfrm>
          <a:prstGeom prst="rect">
            <a:avLst/>
          </a:prstGeom>
        </p:spPr>
        <p:txBody>
          <a:bodyPr wrap="none">
            <a:spAutoFit/>
          </a:bodyPr>
          <a:lstStyle/>
          <a:p>
            <a:r>
              <a:rPr lang="en-US" sz="1600" b="1" i="1" dirty="0">
                <a:solidFill>
                  <a:srgbClr val="C00000"/>
                </a:solidFill>
                <a:latin typeface="Calibri" panose="020F0502020204030204" pitchFamily="34" charset="0"/>
                <a:cs typeface="Calibri" panose="020F0502020204030204" pitchFamily="34" charset="0"/>
              </a:rPr>
              <a:t>This is still not enough: 8 000 000/262 145 ~ 30.51.</a:t>
            </a:r>
            <a:endParaRPr lang="fr-FR" sz="1600" b="1" i="1" dirty="0">
              <a:solidFill>
                <a:srgbClr val="C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D77C120-0B97-4F2F-9F17-DC178A72EA3D}"/>
              </a:ext>
            </a:extLst>
          </p:cNvPr>
          <p:cNvSpPr/>
          <p:nvPr/>
        </p:nvSpPr>
        <p:spPr>
          <a:xfrm>
            <a:off x="74340" y="6047837"/>
            <a:ext cx="7878413" cy="369332"/>
          </a:xfrm>
          <a:prstGeom prst="rect">
            <a:avLst/>
          </a:prstGeom>
        </p:spPr>
        <p:txBody>
          <a:bodyPr wrap="square">
            <a:spAutoFit/>
          </a:bodyPr>
          <a:lstStyle/>
          <a:p>
            <a:r>
              <a:rPr lang="en-US" sz="1800" b="1" dirty="0">
                <a:solidFill>
                  <a:srgbClr val="0070C0"/>
                </a:solidFill>
                <a:latin typeface="Calibri" panose="020F0502020204030204" pitchFamily="34" charset="0"/>
                <a:cs typeface="Calibri" panose="020F0502020204030204" pitchFamily="34" charset="0"/>
              </a:rPr>
              <a:t>=&gt; The “outer” loop will be down-counting from 31 to zero using r16.</a:t>
            </a:r>
            <a:endParaRPr lang="fr-FR" sz="1800" b="1" dirty="0">
              <a:solidFill>
                <a:srgbClr val="0070C0"/>
              </a:solidFill>
              <a:latin typeface="Calibri" panose="020F0502020204030204" pitchFamily="34" charset="0"/>
              <a:cs typeface="Calibri" panose="020F0502020204030204" pitchFamily="34" charset="0"/>
            </a:endParaRPr>
          </a:p>
        </p:txBody>
      </p:sp>
      <p:sp>
        <p:nvSpPr>
          <p:cNvPr id="11" name="Titre 1"/>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2200" b="1" dirty="0">
                <a:solidFill>
                  <a:schemeClr val="bg1"/>
                </a:solidFill>
                <a:latin typeface="Calibri" pitchFamily="34" charset="0"/>
                <a:ea typeface="+mj-ea"/>
                <a:cs typeface="+mj-cs"/>
              </a:rPr>
              <a:t>BLINK by ASM</a:t>
            </a:r>
            <a:endPar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endParaRPr>
          </a:p>
        </p:txBody>
      </p:sp>
      <p:pic>
        <p:nvPicPr>
          <p:cNvPr id="12" name="Image 11">
            <a:hlinkClick r:id="rId2" action="ppaction://hlinksldjump"/>
            <a:extLst>
              <a:ext uri="{FF2B5EF4-FFF2-40B4-BE49-F238E27FC236}">
                <a16:creationId xmlns:a16="http://schemas.microsoft.com/office/drawing/2014/main" id="{B08EA12F-1570-4BC0-8FA3-91DBF723E6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63817427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8D885E-46B1-499F-8744-1C9447D29DC7}"/>
              </a:ext>
            </a:extLst>
          </p:cNvPr>
          <p:cNvSpPr>
            <a:spLocks noGrp="1"/>
          </p:cNvSpPr>
          <p:nvPr>
            <p:ph type="title"/>
          </p:nvPr>
        </p:nvSpPr>
        <p:spPr/>
        <p:txBody>
          <a:bodyPr/>
          <a:lstStyle/>
          <a:p>
            <a:r>
              <a:rPr lang="fr-FR" dirty="0">
                <a:latin typeface="Source Code Pro" panose="020B0509030403020204" pitchFamily="49" charset="0"/>
              </a:rPr>
              <a:t>TROUBLESHOOTING TIPS</a:t>
            </a:r>
          </a:p>
        </p:txBody>
      </p:sp>
      <p:sp>
        <p:nvSpPr>
          <p:cNvPr id="3" name="Espace réservé du numéro de diapositive 2">
            <a:extLst>
              <a:ext uri="{FF2B5EF4-FFF2-40B4-BE49-F238E27FC236}">
                <a16:creationId xmlns:a16="http://schemas.microsoft.com/office/drawing/2014/main" id="{071D0F22-A53B-4B7D-99B0-AC4FC17418DB}"/>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370</a:t>
            </a:fld>
            <a:endParaRPr lang="fr-FR">
              <a:latin typeface="Source Code Pro" panose="020B0509030403020204" pitchFamily="49" charset="0"/>
            </a:endParaRPr>
          </a:p>
        </p:txBody>
      </p:sp>
      <p:sp>
        <p:nvSpPr>
          <p:cNvPr id="4" name="Rectangle : coins arrondis 3">
            <a:extLst>
              <a:ext uri="{FF2B5EF4-FFF2-40B4-BE49-F238E27FC236}">
                <a16:creationId xmlns:a16="http://schemas.microsoft.com/office/drawing/2014/main" id="{95B828F8-3780-4275-A02C-1FEABA005E9F}"/>
              </a:ext>
            </a:extLst>
          </p:cNvPr>
          <p:cNvSpPr/>
          <p:nvPr/>
        </p:nvSpPr>
        <p:spPr>
          <a:xfrm>
            <a:off x="430191" y="2214983"/>
            <a:ext cx="8532440" cy="584865"/>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tx1">
                    <a:lumMod val="75000"/>
                    <a:lumOff val="25000"/>
                  </a:schemeClr>
                </a:solidFill>
                <a:latin typeface="Source Code Pro" panose="020B0509030403020204" pitchFamily="49" charset="0"/>
              </a:rPr>
              <a:t>&gt;&gt;&gt; Select Serial Port could not open port 'COM4': </a:t>
            </a:r>
            <a:r>
              <a:rPr lang="en-US" dirty="0" err="1">
                <a:solidFill>
                  <a:schemeClr val="tx1">
                    <a:lumMod val="75000"/>
                    <a:lumOff val="25000"/>
                  </a:schemeClr>
                </a:solidFill>
                <a:latin typeface="Source Code Pro" panose="020B0509030403020204" pitchFamily="49" charset="0"/>
              </a:rPr>
              <a:t>FileNotFoundError</a:t>
            </a:r>
            <a:r>
              <a:rPr lang="en-US" dirty="0">
                <a:solidFill>
                  <a:schemeClr val="tx1">
                    <a:lumMod val="75000"/>
                    <a:lumOff val="25000"/>
                  </a:schemeClr>
                </a:solidFill>
                <a:latin typeface="Source Code Pro" panose="020B0509030403020204" pitchFamily="49" charset="0"/>
              </a:rPr>
              <a:t>(2, 'The system cannot find the file specified.', None, 2)</a:t>
            </a:r>
            <a:endParaRPr lang="fr-FR" dirty="0">
              <a:solidFill>
                <a:schemeClr val="tx1">
                  <a:lumMod val="75000"/>
                  <a:lumOff val="25000"/>
                </a:schemeClr>
              </a:solidFill>
              <a:latin typeface="Source Code Pro" panose="020B0509030403020204" pitchFamily="49" charset="0"/>
            </a:endParaRPr>
          </a:p>
        </p:txBody>
      </p:sp>
      <p:sp>
        <p:nvSpPr>
          <p:cNvPr id="6" name="Rectangle 5">
            <a:extLst>
              <a:ext uri="{FF2B5EF4-FFF2-40B4-BE49-F238E27FC236}">
                <a16:creationId xmlns:a16="http://schemas.microsoft.com/office/drawing/2014/main" id="{0C67BA15-1C59-480C-858F-7F92DC69F298}"/>
              </a:ext>
            </a:extLst>
          </p:cNvPr>
          <p:cNvSpPr/>
          <p:nvPr/>
        </p:nvSpPr>
        <p:spPr>
          <a:xfrm>
            <a:off x="0" y="553605"/>
            <a:ext cx="9540552" cy="1169551"/>
          </a:xfrm>
          <a:prstGeom prst="rect">
            <a:avLst/>
          </a:prstGeom>
        </p:spPr>
        <p:txBody>
          <a:bodyPr wrap="square">
            <a:spAutoFit/>
          </a:bodyPr>
          <a:lstStyle/>
          <a:p>
            <a:pPr algn="just"/>
            <a:r>
              <a:rPr lang="en-US" dirty="0">
                <a:latin typeface="Source Code Pro" panose="020B0509030403020204" pitchFamily="49" charset="0"/>
              </a:rPr>
              <a:t>Some common problems and error messages occur with </a:t>
            </a:r>
            <a:r>
              <a:rPr lang="en-US" dirty="0" err="1">
                <a:latin typeface="Source Code Pro" panose="020B0509030403020204" pitchFamily="49" charset="0"/>
              </a:rPr>
              <a:t>uPyCraft</a:t>
            </a:r>
            <a:r>
              <a:rPr lang="en-US" dirty="0">
                <a:latin typeface="Source Code Pro" panose="020B0509030403020204" pitchFamily="49" charset="0"/>
              </a:rPr>
              <a:t> IDE. </a:t>
            </a:r>
          </a:p>
          <a:p>
            <a:pPr algn="just"/>
            <a:r>
              <a:rPr lang="en-US" b="1" dirty="0">
                <a:latin typeface="Source Code Pro" panose="020B0509030403020204" pitchFamily="49" charset="0"/>
              </a:rPr>
              <a:t>Usually restarting your ESP with the on-board EN/RST button fixes your problem</a:t>
            </a:r>
            <a:r>
              <a:rPr lang="en-US" dirty="0">
                <a:latin typeface="Source Code Pro" panose="020B0509030403020204" pitchFamily="49" charset="0"/>
              </a:rPr>
              <a:t>. </a:t>
            </a:r>
          </a:p>
          <a:p>
            <a:pPr algn="just"/>
            <a:r>
              <a:rPr lang="en-US" dirty="0">
                <a:latin typeface="Source Code Pro" panose="020B0509030403020204" pitchFamily="49" charset="0"/>
              </a:rPr>
              <a:t>Or pressing the </a:t>
            </a:r>
            <a:r>
              <a:rPr lang="en-US" dirty="0" err="1">
                <a:latin typeface="Source Code Pro" panose="020B0509030403020204" pitchFamily="49" charset="0"/>
              </a:rPr>
              <a:t>uPyCraft</a:t>
            </a:r>
            <a:r>
              <a:rPr lang="en-US" dirty="0">
                <a:latin typeface="Source Code Pro" panose="020B0509030403020204" pitchFamily="49" charset="0"/>
              </a:rPr>
              <a:t> IDE “</a:t>
            </a:r>
            <a:r>
              <a:rPr lang="en-US" b="1" dirty="0">
                <a:latin typeface="Source Code Pro" panose="020B0509030403020204" pitchFamily="49" charset="0"/>
              </a:rPr>
              <a:t>Stop</a:t>
            </a:r>
            <a:r>
              <a:rPr lang="en-US" dirty="0">
                <a:latin typeface="Source Code Pro" panose="020B0509030403020204" pitchFamily="49" charset="0"/>
              </a:rPr>
              <a:t>” button and repeating your desired action. </a:t>
            </a:r>
          </a:p>
          <a:p>
            <a:pPr algn="just"/>
            <a:endParaRPr lang="en-US" dirty="0">
              <a:latin typeface="Source Code Pro" panose="020B0509030403020204" pitchFamily="49" charset="0"/>
            </a:endParaRPr>
          </a:p>
          <a:p>
            <a:pPr algn="just"/>
            <a:r>
              <a:rPr lang="en-US" dirty="0">
                <a:latin typeface="Source Code Pro" panose="020B0509030403020204" pitchFamily="49" charset="0"/>
              </a:rPr>
              <a:t>In case it doesn’t work for you, see the common errors and discover how to solve them.</a:t>
            </a:r>
            <a:endParaRPr lang="fr-FR" dirty="0">
              <a:latin typeface="Source Code Pro" panose="020B0509030403020204" pitchFamily="49" charset="0"/>
            </a:endParaRPr>
          </a:p>
        </p:txBody>
      </p:sp>
      <p:sp>
        <p:nvSpPr>
          <p:cNvPr id="7" name="Rectangle 6">
            <a:extLst>
              <a:ext uri="{FF2B5EF4-FFF2-40B4-BE49-F238E27FC236}">
                <a16:creationId xmlns:a16="http://schemas.microsoft.com/office/drawing/2014/main" id="{75D8E029-8EB9-4B3E-A486-AA96AF45141F}"/>
              </a:ext>
            </a:extLst>
          </p:cNvPr>
          <p:cNvSpPr/>
          <p:nvPr/>
        </p:nvSpPr>
        <p:spPr>
          <a:xfrm>
            <a:off x="-60176" y="1730868"/>
            <a:ext cx="4480714" cy="307777"/>
          </a:xfrm>
          <a:prstGeom prst="rect">
            <a:avLst/>
          </a:prstGeom>
        </p:spPr>
        <p:txBody>
          <a:bodyPr wrap="none">
            <a:spAutoFit/>
          </a:bodyPr>
          <a:lstStyle/>
          <a:p>
            <a:r>
              <a:rPr lang="en-US" b="1" u="sng" dirty="0">
                <a:latin typeface="Source Code Pro" panose="020B0509030403020204" pitchFamily="49" charset="0"/>
              </a:rPr>
              <a:t>Error #1:</a:t>
            </a:r>
            <a:r>
              <a:rPr lang="en-US" u="sng" dirty="0">
                <a:latin typeface="Source Code Pro" panose="020B0509030403020204" pitchFamily="49" charset="0"/>
              </a:rPr>
              <a:t> You get the following message:</a:t>
            </a:r>
            <a:endParaRPr lang="fr-FR" u="sng" dirty="0">
              <a:latin typeface="Source Code Pro" panose="020B0509030403020204" pitchFamily="49" charset="0"/>
            </a:endParaRPr>
          </a:p>
        </p:txBody>
      </p:sp>
      <p:sp>
        <p:nvSpPr>
          <p:cNvPr id="8" name="Rectangle 7">
            <a:extLst>
              <a:ext uri="{FF2B5EF4-FFF2-40B4-BE49-F238E27FC236}">
                <a16:creationId xmlns:a16="http://schemas.microsoft.com/office/drawing/2014/main" id="{7AC447E0-9834-4A73-A520-1DCEBC165370}"/>
              </a:ext>
            </a:extLst>
          </p:cNvPr>
          <p:cNvSpPr/>
          <p:nvPr/>
        </p:nvSpPr>
        <p:spPr>
          <a:xfrm>
            <a:off x="-35605" y="2996952"/>
            <a:ext cx="9143999" cy="830997"/>
          </a:xfrm>
          <a:prstGeom prst="rect">
            <a:avLst/>
          </a:prstGeom>
        </p:spPr>
        <p:txBody>
          <a:bodyPr wrap="square">
            <a:spAutoFit/>
          </a:bodyPr>
          <a:lstStyle/>
          <a:p>
            <a:r>
              <a:rPr lang="en-US" sz="1200" b="1" dirty="0">
                <a:latin typeface="Source Code Pro" panose="020B0509030403020204" pitchFamily="49" charset="0"/>
              </a:rPr>
              <a:t>Unplug, and plug back your ESP board. </a:t>
            </a:r>
            <a:r>
              <a:rPr lang="en-US" sz="1200" dirty="0">
                <a:latin typeface="Source Code Pro" panose="020B0509030403020204" pitchFamily="49" charset="0"/>
              </a:rPr>
              <a:t>Then, double-check that you’ve selected the right serial port in the </a:t>
            </a:r>
            <a:r>
              <a:rPr lang="en-US" sz="1200" b="1" dirty="0">
                <a:latin typeface="Source Code Pro" panose="020B0509030403020204" pitchFamily="49" charset="0"/>
              </a:rPr>
              <a:t>Tools</a:t>
            </a:r>
            <a:r>
              <a:rPr lang="en-US" sz="1200" dirty="0">
                <a:latin typeface="Source Code Pro" panose="020B0509030403020204" pitchFamily="49" charset="0"/>
              </a:rPr>
              <a:t> &gt; </a:t>
            </a:r>
            <a:r>
              <a:rPr lang="en-US" sz="1200" b="1" dirty="0">
                <a:latin typeface="Source Code Pro" panose="020B0509030403020204" pitchFamily="49" charset="0"/>
              </a:rPr>
              <a:t>Serial</a:t>
            </a:r>
            <a:r>
              <a:rPr lang="en-US" sz="1200" dirty="0">
                <a:latin typeface="Source Code Pro" panose="020B0509030403020204" pitchFamily="49" charset="0"/>
              </a:rPr>
              <a:t> menu. </a:t>
            </a:r>
          </a:p>
          <a:p>
            <a:r>
              <a:rPr lang="en-US" sz="1200" dirty="0">
                <a:latin typeface="Source Code Pro" panose="020B0509030403020204" pitchFamily="49" charset="0"/>
              </a:rPr>
              <a:t>Then, click the “</a:t>
            </a:r>
            <a:r>
              <a:rPr lang="en-US" sz="1200" b="1" dirty="0">
                <a:latin typeface="Source Code Pro" panose="020B0509030403020204" pitchFamily="49" charset="0"/>
              </a:rPr>
              <a:t>Connect/disconnect</a:t>
            </a:r>
            <a:r>
              <a:rPr lang="en-US" sz="1200" dirty="0">
                <a:latin typeface="Source Code Pro" panose="020B0509030403020204" pitchFamily="49" charset="0"/>
              </a:rPr>
              <a:t>” button to establish a serial communication. </a:t>
            </a:r>
          </a:p>
          <a:p>
            <a:r>
              <a:rPr lang="en-US" sz="1200" dirty="0">
                <a:latin typeface="Source Code Pro" panose="020B0509030403020204" pitchFamily="49" charset="0"/>
              </a:rPr>
              <a:t>You should now be able to upload a new script or re-run new code.</a:t>
            </a:r>
            <a:endParaRPr lang="fr-FR" sz="1200" dirty="0">
              <a:latin typeface="Source Code Pro" panose="020B0509030403020204" pitchFamily="49" charset="0"/>
            </a:endParaRPr>
          </a:p>
        </p:txBody>
      </p:sp>
      <p:sp>
        <p:nvSpPr>
          <p:cNvPr id="9" name="Rectangle 8">
            <a:extLst>
              <a:ext uri="{FF2B5EF4-FFF2-40B4-BE49-F238E27FC236}">
                <a16:creationId xmlns:a16="http://schemas.microsoft.com/office/drawing/2014/main" id="{6828BE44-D81E-432B-956B-7D9EA9A6BB36}"/>
              </a:ext>
            </a:extLst>
          </p:cNvPr>
          <p:cNvSpPr/>
          <p:nvPr/>
        </p:nvSpPr>
        <p:spPr>
          <a:xfrm>
            <a:off x="-43424" y="4077453"/>
            <a:ext cx="9143999" cy="830997"/>
          </a:xfrm>
          <a:prstGeom prst="rect">
            <a:avLst/>
          </a:prstGeom>
        </p:spPr>
        <p:txBody>
          <a:bodyPr wrap="square">
            <a:spAutoFit/>
          </a:bodyPr>
          <a:lstStyle/>
          <a:p>
            <a:pPr algn="just"/>
            <a:r>
              <a:rPr lang="en-US" sz="1200" dirty="0">
                <a:latin typeface="Source Code Pro" panose="020B0509030403020204" pitchFamily="49" charset="0"/>
              </a:rPr>
              <a:t>This error might also mean that you have your serial port being used in another program (like a serial terminal or in the Arduino IDE). </a:t>
            </a:r>
          </a:p>
          <a:p>
            <a:pPr algn="just"/>
            <a:endParaRPr lang="en-US" sz="1200" dirty="0">
              <a:latin typeface="Source Code Pro" panose="020B0509030403020204" pitchFamily="49" charset="0"/>
            </a:endParaRPr>
          </a:p>
          <a:p>
            <a:pPr algn="just"/>
            <a:r>
              <a:rPr lang="en-US" sz="1200" dirty="0">
                <a:latin typeface="Source Code Pro" panose="020B0509030403020204" pitchFamily="49" charset="0"/>
              </a:rPr>
              <a:t>Finally, restart the </a:t>
            </a:r>
            <a:r>
              <a:rPr lang="en-US" sz="1200" dirty="0" err="1">
                <a:latin typeface="Source Code Pro" panose="020B0509030403020204" pitchFamily="49" charset="0"/>
              </a:rPr>
              <a:t>uPyCraft</a:t>
            </a:r>
            <a:r>
              <a:rPr lang="en-US" sz="1200" dirty="0">
                <a:latin typeface="Source Code Pro" panose="020B0509030403020204" pitchFamily="49" charset="0"/>
              </a:rPr>
              <a:t> IDE – try to select the serial port in the </a:t>
            </a:r>
            <a:r>
              <a:rPr lang="en-US" sz="1200" b="1" dirty="0">
                <a:latin typeface="Source Code Pro" panose="020B0509030403020204" pitchFamily="49" charset="0"/>
              </a:rPr>
              <a:t>Tools</a:t>
            </a:r>
            <a:r>
              <a:rPr lang="en-US" sz="1200" dirty="0">
                <a:latin typeface="Source Code Pro" panose="020B0509030403020204" pitchFamily="49" charset="0"/>
              </a:rPr>
              <a:t> &gt; </a:t>
            </a:r>
            <a:r>
              <a:rPr lang="en-US" sz="1200" b="1" dirty="0">
                <a:latin typeface="Source Code Pro" panose="020B0509030403020204" pitchFamily="49" charset="0"/>
              </a:rPr>
              <a:t>Serial</a:t>
            </a:r>
            <a:r>
              <a:rPr lang="en-US" sz="1200" dirty="0">
                <a:latin typeface="Source Code Pro" panose="020B0509030403020204" pitchFamily="49" charset="0"/>
              </a:rPr>
              <a:t> menu.</a:t>
            </a:r>
            <a:endParaRPr lang="fr-FR" sz="1200" dirty="0">
              <a:latin typeface="Source Code Pro" panose="020B0509030403020204" pitchFamily="49" charset="0"/>
            </a:endParaRPr>
          </a:p>
        </p:txBody>
      </p:sp>
      <p:sp>
        <p:nvSpPr>
          <p:cNvPr id="10" name="Rectangle : coins arrondis 9">
            <a:extLst>
              <a:ext uri="{FF2B5EF4-FFF2-40B4-BE49-F238E27FC236}">
                <a16:creationId xmlns:a16="http://schemas.microsoft.com/office/drawing/2014/main" id="{3DE3F3BD-B51F-46A0-B2E1-8250226C3F43}"/>
              </a:ext>
            </a:extLst>
          </p:cNvPr>
          <p:cNvSpPr/>
          <p:nvPr/>
        </p:nvSpPr>
        <p:spPr>
          <a:xfrm>
            <a:off x="4528575" y="5035753"/>
            <a:ext cx="4426237" cy="307777"/>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tx1">
                    <a:lumMod val="75000"/>
                    <a:lumOff val="25000"/>
                  </a:schemeClr>
                </a:solidFill>
                <a:latin typeface="Source Code Pro" panose="020B0509030403020204" pitchFamily="49" charset="0"/>
              </a:rPr>
              <a:t>already in download model, please wait.</a:t>
            </a:r>
            <a:endParaRPr lang="fr-FR" dirty="0">
              <a:solidFill>
                <a:schemeClr val="tx1">
                  <a:lumMod val="75000"/>
                  <a:lumOff val="25000"/>
                </a:schemeClr>
              </a:solidFill>
              <a:latin typeface="Source Code Pro" panose="020B0509030403020204" pitchFamily="49" charset="0"/>
            </a:endParaRPr>
          </a:p>
        </p:txBody>
      </p:sp>
      <p:sp>
        <p:nvSpPr>
          <p:cNvPr id="11" name="Rectangle 10">
            <a:extLst>
              <a:ext uri="{FF2B5EF4-FFF2-40B4-BE49-F238E27FC236}">
                <a16:creationId xmlns:a16="http://schemas.microsoft.com/office/drawing/2014/main" id="{C26D11A7-C018-4B2C-9E91-EDC09484E302}"/>
              </a:ext>
            </a:extLst>
          </p:cNvPr>
          <p:cNvSpPr/>
          <p:nvPr/>
        </p:nvSpPr>
        <p:spPr>
          <a:xfrm>
            <a:off x="-35605" y="5029113"/>
            <a:ext cx="4588115" cy="307777"/>
          </a:xfrm>
          <a:prstGeom prst="rect">
            <a:avLst/>
          </a:prstGeom>
        </p:spPr>
        <p:txBody>
          <a:bodyPr wrap="none">
            <a:spAutoFit/>
          </a:bodyPr>
          <a:lstStyle/>
          <a:p>
            <a:r>
              <a:rPr lang="en-US" b="1" u="sng" dirty="0">
                <a:latin typeface="Source Code Pro" panose="020B0509030403020204" pitchFamily="49" charset="0"/>
              </a:rPr>
              <a:t>Error #2:</a:t>
            </a:r>
            <a:r>
              <a:rPr lang="en-US" u="sng" dirty="0">
                <a:latin typeface="Source Code Pro" panose="020B0509030403020204" pitchFamily="49" charset="0"/>
              </a:rPr>
              <a:t> Trouble uploading a new script.</a:t>
            </a:r>
            <a:endParaRPr lang="fr-FR" u="sng" dirty="0">
              <a:latin typeface="Source Code Pro" panose="020B0509030403020204" pitchFamily="49" charset="0"/>
            </a:endParaRPr>
          </a:p>
        </p:txBody>
      </p:sp>
      <p:sp>
        <p:nvSpPr>
          <p:cNvPr id="12" name="Rectangle 11">
            <a:extLst>
              <a:ext uri="{FF2B5EF4-FFF2-40B4-BE49-F238E27FC236}">
                <a16:creationId xmlns:a16="http://schemas.microsoft.com/office/drawing/2014/main" id="{022FB6E8-6D58-4398-AE37-F8F0FE4B2544}"/>
              </a:ext>
            </a:extLst>
          </p:cNvPr>
          <p:cNvSpPr/>
          <p:nvPr/>
        </p:nvSpPr>
        <p:spPr>
          <a:xfrm>
            <a:off x="16115" y="5552394"/>
            <a:ext cx="9144000" cy="738664"/>
          </a:xfrm>
          <a:prstGeom prst="rect">
            <a:avLst/>
          </a:prstGeom>
        </p:spPr>
        <p:txBody>
          <a:bodyPr wrap="square">
            <a:spAutoFit/>
          </a:bodyPr>
          <a:lstStyle/>
          <a:p>
            <a:r>
              <a:rPr lang="en-US" dirty="0">
                <a:latin typeface="Source Code Pro" panose="020B0509030403020204" pitchFamily="49" charset="0"/>
              </a:rPr>
              <a:t>Press the “</a:t>
            </a:r>
            <a:r>
              <a:rPr lang="en-US" b="1" dirty="0">
                <a:latin typeface="Source Code Pro" panose="020B0509030403020204" pitchFamily="49" charset="0"/>
              </a:rPr>
              <a:t>STOP</a:t>
            </a:r>
            <a:r>
              <a:rPr lang="en-US" dirty="0">
                <a:latin typeface="Source Code Pro" panose="020B0509030403020204" pitchFamily="49" charset="0"/>
              </a:rPr>
              <a:t>” button in </a:t>
            </a:r>
            <a:r>
              <a:rPr lang="en-US" dirty="0" err="1">
                <a:latin typeface="Source Code Pro" panose="020B0509030403020204" pitchFamily="49" charset="0"/>
              </a:rPr>
              <a:t>uPyCraft</a:t>
            </a:r>
            <a:r>
              <a:rPr lang="en-US" dirty="0">
                <a:latin typeface="Source Code Pro" panose="020B0509030403020204" pitchFamily="49" charset="0"/>
              </a:rPr>
              <a:t> IDE (1 or 2 times) to make sure any code that was running stops. After that, </a:t>
            </a:r>
          </a:p>
          <a:p>
            <a:r>
              <a:rPr lang="en-US" dirty="0">
                <a:solidFill>
                  <a:srgbClr val="0070C0"/>
                </a:solidFill>
                <a:latin typeface="Source Code Pro" panose="020B0509030403020204" pitchFamily="49" charset="0"/>
              </a:rPr>
              <a:t>press the “</a:t>
            </a:r>
            <a:r>
              <a:rPr lang="en-US" b="1" dirty="0">
                <a:solidFill>
                  <a:srgbClr val="0070C0"/>
                </a:solidFill>
                <a:latin typeface="Source Code Pro" panose="020B0509030403020204" pitchFamily="49" charset="0"/>
              </a:rPr>
              <a:t>Download and run</a:t>
            </a:r>
            <a:r>
              <a:rPr lang="en-US" dirty="0">
                <a:solidFill>
                  <a:srgbClr val="0070C0"/>
                </a:solidFill>
                <a:latin typeface="Source Code Pro" panose="020B0509030403020204" pitchFamily="49" charset="0"/>
              </a:rPr>
              <a:t>” button to upload the new script to your ESP board.</a:t>
            </a:r>
            <a:endParaRPr lang="fr-FR" dirty="0">
              <a:solidFill>
                <a:srgbClr val="0070C0"/>
              </a:solidFill>
              <a:latin typeface="Source Code Pro" panose="020B0509030403020204" pitchFamily="49" charset="0"/>
            </a:endParaRPr>
          </a:p>
        </p:txBody>
      </p:sp>
      <p:pic>
        <p:nvPicPr>
          <p:cNvPr id="13" name="Image 12">
            <a:hlinkClick r:id="rId2" action="ppaction://hlinksldjump"/>
            <a:extLst>
              <a:ext uri="{FF2B5EF4-FFF2-40B4-BE49-F238E27FC236}">
                <a16:creationId xmlns:a16="http://schemas.microsoft.com/office/drawing/2014/main" id="{D2B1B2C1-8C1F-459C-9599-6F00DAED2ED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00163713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EA28FC-345E-4E24-A2F4-00B8C65D1759}"/>
              </a:ext>
            </a:extLst>
          </p:cNvPr>
          <p:cNvSpPr>
            <a:spLocks noGrp="1"/>
          </p:cNvSpPr>
          <p:nvPr>
            <p:ph type="title"/>
          </p:nvPr>
        </p:nvSpPr>
        <p:spPr/>
        <p:txBody>
          <a:bodyPr/>
          <a:lstStyle/>
          <a:p>
            <a:r>
              <a:rPr lang="fr-FR" dirty="0">
                <a:latin typeface="Source Code Pro" panose="020B0509030403020204" pitchFamily="49" charset="0"/>
              </a:rPr>
              <a:t>TROUBLESHOOTING TIPS</a:t>
            </a:r>
          </a:p>
        </p:txBody>
      </p:sp>
      <p:sp>
        <p:nvSpPr>
          <p:cNvPr id="3" name="Espace réservé du numéro de diapositive 2">
            <a:extLst>
              <a:ext uri="{FF2B5EF4-FFF2-40B4-BE49-F238E27FC236}">
                <a16:creationId xmlns:a16="http://schemas.microsoft.com/office/drawing/2014/main" id="{3D9BE4ED-FE91-4D05-9464-F31E7CAD09E9}"/>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371</a:t>
            </a:fld>
            <a:endParaRPr lang="fr-FR">
              <a:latin typeface="Source Code Pro" panose="020B0509030403020204" pitchFamily="49" charset="0"/>
            </a:endParaRPr>
          </a:p>
        </p:txBody>
      </p:sp>
      <p:sp>
        <p:nvSpPr>
          <p:cNvPr id="7" name="Rectangle 6">
            <a:extLst>
              <a:ext uri="{FF2B5EF4-FFF2-40B4-BE49-F238E27FC236}">
                <a16:creationId xmlns:a16="http://schemas.microsoft.com/office/drawing/2014/main" id="{B0E5B787-867B-48EB-82F7-E44A4CC442A6}"/>
              </a:ext>
            </a:extLst>
          </p:cNvPr>
          <p:cNvSpPr/>
          <p:nvPr/>
        </p:nvSpPr>
        <p:spPr>
          <a:xfrm>
            <a:off x="-44252" y="476672"/>
            <a:ext cx="9188252" cy="307777"/>
          </a:xfrm>
          <a:prstGeom prst="rect">
            <a:avLst/>
          </a:prstGeom>
        </p:spPr>
        <p:txBody>
          <a:bodyPr wrap="square">
            <a:spAutoFit/>
          </a:bodyPr>
          <a:lstStyle/>
          <a:p>
            <a:r>
              <a:rPr lang="en-US" b="1" u="sng" dirty="0">
                <a:latin typeface="Source Code Pro" panose="020B0509030403020204" pitchFamily="49" charset="0"/>
              </a:rPr>
              <a:t>Error #3:</a:t>
            </a:r>
            <a:r>
              <a:rPr lang="en-US" u="sng" dirty="0">
                <a:latin typeface="Source Code Pro" panose="020B0509030403020204" pitchFamily="49" charset="0"/>
              </a:rPr>
              <a:t> After uploading a new script, if you see the following messages:</a:t>
            </a:r>
            <a:endParaRPr lang="fr-FR" u="sng" dirty="0">
              <a:latin typeface="Source Code Pro" panose="020B0509030403020204" pitchFamily="49" charset="0"/>
            </a:endParaRPr>
          </a:p>
        </p:txBody>
      </p:sp>
      <p:sp>
        <p:nvSpPr>
          <p:cNvPr id="8" name="Rectangle : coins arrondis 7">
            <a:extLst>
              <a:ext uri="{FF2B5EF4-FFF2-40B4-BE49-F238E27FC236}">
                <a16:creationId xmlns:a16="http://schemas.microsoft.com/office/drawing/2014/main" id="{366DB610-578E-4DBA-BA5C-07CE4B5618E8}"/>
              </a:ext>
            </a:extLst>
          </p:cNvPr>
          <p:cNvSpPr/>
          <p:nvPr/>
        </p:nvSpPr>
        <p:spPr>
          <a:xfrm>
            <a:off x="237332" y="764704"/>
            <a:ext cx="4104456" cy="1307490"/>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solidFill>
                  <a:schemeClr val="tx1">
                    <a:lumMod val="75000"/>
                    <a:lumOff val="25000"/>
                  </a:schemeClr>
                </a:solidFill>
                <a:latin typeface="Source Code Pro" panose="020B0509030403020204" pitchFamily="49" charset="0"/>
              </a:rPr>
              <a:t>&gt;&gt;&gt; Ready to download this file, please wait!</a:t>
            </a:r>
          </a:p>
          <a:p>
            <a:r>
              <a:rPr lang="en-US" sz="1100" dirty="0">
                <a:solidFill>
                  <a:schemeClr val="tx1">
                    <a:lumMod val="75000"/>
                    <a:lumOff val="25000"/>
                  </a:schemeClr>
                </a:solidFill>
                <a:latin typeface="Source Code Pro" panose="020B0509030403020204" pitchFamily="49" charset="0"/>
              </a:rPr>
              <a:t>... </a:t>
            </a:r>
          </a:p>
          <a:p>
            <a:r>
              <a:rPr lang="en-US" sz="1100" dirty="0">
                <a:solidFill>
                  <a:schemeClr val="tx1">
                    <a:lumMod val="75000"/>
                    <a:lumOff val="25000"/>
                  </a:schemeClr>
                </a:solidFill>
                <a:latin typeface="Source Code Pro" panose="020B0509030403020204" pitchFamily="49" charset="0"/>
              </a:rPr>
              <a:t>download ok</a:t>
            </a:r>
          </a:p>
          <a:p>
            <a:r>
              <a:rPr lang="en-US" sz="1100" dirty="0" err="1">
                <a:solidFill>
                  <a:schemeClr val="tx1">
                    <a:lumMod val="75000"/>
                    <a:lumOff val="25000"/>
                  </a:schemeClr>
                </a:solidFill>
                <a:latin typeface="Source Code Pro" panose="020B0509030403020204" pitchFamily="49" charset="0"/>
              </a:rPr>
              <a:t>os.listdir</a:t>
            </a:r>
            <a:r>
              <a:rPr lang="en-US" sz="1100" dirty="0">
                <a:solidFill>
                  <a:schemeClr val="tx1">
                    <a:lumMod val="75000"/>
                    <a:lumOff val="25000"/>
                  </a:schemeClr>
                </a:solidFill>
                <a:latin typeface="Source Code Pro" panose="020B0509030403020204" pitchFamily="49" charset="0"/>
              </a:rPr>
              <a:t>('.')</a:t>
            </a:r>
          </a:p>
          <a:p>
            <a:r>
              <a:rPr lang="en-US" sz="1100" dirty="0">
                <a:solidFill>
                  <a:schemeClr val="tx1">
                    <a:lumMod val="75000"/>
                    <a:lumOff val="25000"/>
                  </a:schemeClr>
                </a:solidFill>
                <a:latin typeface="Source Code Pro" panose="020B0509030403020204" pitchFamily="49" charset="0"/>
              </a:rPr>
              <a:t>Traceback (most recent call last):</a:t>
            </a:r>
          </a:p>
          <a:p>
            <a:r>
              <a:rPr lang="en-US" sz="1100" dirty="0">
                <a:solidFill>
                  <a:schemeClr val="tx1">
                    <a:lumMod val="75000"/>
                    <a:lumOff val="25000"/>
                  </a:schemeClr>
                </a:solidFill>
                <a:latin typeface="Source Code Pro" panose="020B0509030403020204" pitchFamily="49" charset="0"/>
              </a:rPr>
              <a:t>File "&lt;stdin&gt;", line 1, in &lt;module&gt;</a:t>
            </a:r>
          </a:p>
          <a:p>
            <a:r>
              <a:rPr lang="en-US" sz="1100" dirty="0" err="1">
                <a:solidFill>
                  <a:schemeClr val="tx1">
                    <a:lumMod val="75000"/>
                    <a:lumOff val="25000"/>
                  </a:schemeClr>
                </a:solidFill>
                <a:latin typeface="Source Code Pro" panose="020B0509030403020204" pitchFamily="49" charset="0"/>
              </a:rPr>
              <a:t>NameError</a:t>
            </a:r>
            <a:r>
              <a:rPr lang="en-US" sz="1100" dirty="0">
                <a:solidFill>
                  <a:schemeClr val="tx1">
                    <a:lumMod val="75000"/>
                    <a:lumOff val="25000"/>
                  </a:schemeClr>
                </a:solidFill>
                <a:latin typeface="Source Code Pro" panose="020B0509030403020204" pitchFamily="49" charset="0"/>
              </a:rPr>
              <a:t>: name '</a:t>
            </a:r>
            <a:r>
              <a:rPr lang="en-US" sz="1100" dirty="0" err="1">
                <a:solidFill>
                  <a:schemeClr val="tx1">
                    <a:lumMod val="75000"/>
                    <a:lumOff val="25000"/>
                  </a:schemeClr>
                </a:solidFill>
                <a:latin typeface="Source Code Pro" panose="020B0509030403020204" pitchFamily="49" charset="0"/>
              </a:rPr>
              <a:t>os</a:t>
            </a:r>
            <a:r>
              <a:rPr lang="en-US" sz="1100" dirty="0">
                <a:solidFill>
                  <a:schemeClr val="tx1">
                    <a:lumMod val="75000"/>
                    <a:lumOff val="25000"/>
                  </a:schemeClr>
                </a:solidFill>
                <a:latin typeface="Source Code Pro" panose="020B0509030403020204" pitchFamily="49" charset="0"/>
              </a:rPr>
              <a:t>' isn't defined</a:t>
            </a:r>
            <a:endParaRPr lang="fr-FR" sz="1100" dirty="0">
              <a:solidFill>
                <a:schemeClr val="tx1">
                  <a:lumMod val="75000"/>
                  <a:lumOff val="25000"/>
                </a:schemeClr>
              </a:solidFill>
              <a:latin typeface="Source Code Pro" panose="020B0509030403020204" pitchFamily="49" charset="0"/>
            </a:endParaRPr>
          </a:p>
        </p:txBody>
      </p:sp>
      <p:sp>
        <p:nvSpPr>
          <p:cNvPr id="9" name="Rectangle : coins arrondis 8">
            <a:extLst>
              <a:ext uri="{FF2B5EF4-FFF2-40B4-BE49-F238E27FC236}">
                <a16:creationId xmlns:a16="http://schemas.microsoft.com/office/drawing/2014/main" id="{31A55F2A-9CF0-40AA-9AFF-0ACC07E1F0A7}"/>
              </a:ext>
            </a:extLst>
          </p:cNvPr>
          <p:cNvSpPr/>
          <p:nvPr/>
        </p:nvSpPr>
        <p:spPr>
          <a:xfrm>
            <a:off x="5212822" y="764181"/>
            <a:ext cx="3718123" cy="1271914"/>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solidFill>
                  <a:schemeClr val="tx1">
                    <a:lumMod val="75000"/>
                    <a:lumOff val="25000"/>
                  </a:schemeClr>
                </a:solidFill>
                <a:latin typeface="Source Code Pro" panose="020B0509030403020204" pitchFamily="49" charset="0"/>
              </a:rPr>
              <a:t>&gt;&gt;&gt; Ready to download this file, please wait!</a:t>
            </a:r>
          </a:p>
          <a:p>
            <a:r>
              <a:rPr lang="en-US" sz="1100" dirty="0">
                <a:solidFill>
                  <a:schemeClr val="tx1">
                    <a:lumMod val="75000"/>
                    <a:lumOff val="25000"/>
                  </a:schemeClr>
                </a:solidFill>
                <a:latin typeface="Source Code Pro" panose="020B0509030403020204" pitchFamily="49" charset="0"/>
              </a:rPr>
              <a:t>... </a:t>
            </a:r>
          </a:p>
          <a:p>
            <a:r>
              <a:rPr lang="en-US" sz="1100" dirty="0">
                <a:solidFill>
                  <a:schemeClr val="tx1">
                    <a:lumMod val="75000"/>
                    <a:lumOff val="25000"/>
                  </a:schemeClr>
                </a:solidFill>
                <a:latin typeface="Source Code Pro" panose="020B0509030403020204" pitchFamily="49" charset="0"/>
              </a:rPr>
              <a:t>download ok</a:t>
            </a:r>
          </a:p>
          <a:p>
            <a:r>
              <a:rPr lang="en-US" sz="1100" dirty="0" err="1">
                <a:solidFill>
                  <a:schemeClr val="tx1">
                    <a:lumMod val="75000"/>
                    <a:lumOff val="25000"/>
                  </a:schemeClr>
                </a:solidFill>
                <a:latin typeface="Source Code Pro" panose="020B0509030403020204" pitchFamily="49" charset="0"/>
              </a:rPr>
              <a:t>os.listdir</a:t>
            </a:r>
            <a:r>
              <a:rPr lang="en-US" sz="1100" dirty="0">
                <a:solidFill>
                  <a:schemeClr val="tx1">
                    <a:lumMod val="75000"/>
                    <a:lumOff val="25000"/>
                  </a:schemeClr>
                </a:solidFill>
                <a:latin typeface="Source Code Pro" panose="020B0509030403020204" pitchFamily="49" charset="0"/>
              </a:rPr>
              <a:t>('.')</a:t>
            </a:r>
          </a:p>
          <a:p>
            <a:r>
              <a:rPr lang="en-US" sz="1100" dirty="0" err="1">
                <a:solidFill>
                  <a:schemeClr val="tx1">
                    <a:lumMod val="75000"/>
                    <a:lumOff val="25000"/>
                  </a:schemeClr>
                </a:solidFill>
                <a:latin typeface="Source Code Pro" panose="020B0509030403020204" pitchFamily="49" charset="0"/>
              </a:rPr>
              <a:t>OSError</a:t>
            </a:r>
            <a:r>
              <a:rPr lang="en-US" sz="1100" dirty="0">
                <a:solidFill>
                  <a:schemeClr val="tx1">
                    <a:lumMod val="75000"/>
                    <a:lumOff val="25000"/>
                  </a:schemeClr>
                </a:solidFill>
                <a:latin typeface="Source Code Pro" panose="020B0509030403020204" pitchFamily="49" charset="0"/>
              </a:rPr>
              <a:t>: [</a:t>
            </a:r>
            <a:r>
              <a:rPr lang="en-US" sz="1100" dirty="0" err="1">
                <a:solidFill>
                  <a:schemeClr val="tx1">
                    <a:lumMod val="75000"/>
                    <a:lumOff val="25000"/>
                  </a:schemeClr>
                </a:solidFill>
                <a:latin typeface="Source Code Pro" panose="020B0509030403020204" pitchFamily="49" charset="0"/>
              </a:rPr>
              <a:t>Errno</a:t>
            </a:r>
            <a:r>
              <a:rPr lang="en-US" sz="1100" dirty="0">
                <a:solidFill>
                  <a:schemeClr val="tx1">
                    <a:lumMod val="75000"/>
                    <a:lumOff val="25000"/>
                  </a:schemeClr>
                </a:solidFill>
                <a:latin typeface="Source Code Pro" panose="020B0509030403020204" pitchFamily="49" charset="0"/>
              </a:rPr>
              <a:t> 98]</a:t>
            </a:r>
            <a:endParaRPr lang="fr-FR" sz="1100" dirty="0">
              <a:solidFill>
                <a:schemeClr val="tx1">
                  <a:lumMod val="75000"/>
                  <a:lumOff val="25000"/>
                </a:schemeClr>
              </a:solidFill>
              <a:latin typeface="Source Code Pro" panose="020B0509030403020204" pitchFamily="49" charset="0"/>
            </a:endParaRPr>
          </a:p>
        </p:txBody>
      </p:sp>
      <p:sp>
        <p:nvSpPr>
          <p:cNvPr id="10" name="Rectangle 9">
            <a:extLst>
              <a:ext uri="{FF2B5EF4-FFF2-40B4-BE49-F238E27FC236}">
                <a16:creationId xmlns:a16="http://schemas.microsoft.com/office/drawing/2014/main" id="{74D781FE-983C-44B5-9CC1-15110FD454DA}"/>
              </a:ext>
            </a:extLst>
          </p:cNvPr>
          <p:cNvSpPr/>
          <p:nvPr/>
        </p:nvSpPr>
        <p:spPr>
          <a:xfrm>
            <a:off x="38534" y="2203920"/>
            <a:ext cx="9022680" cy="738664"/>
          </a:xfrm>
          <a:prstGeom prst="rect">
            <a:avLst/>
          </a:prstGeom>
        </p:spPr>
        <p:txBody>
          <a:bodyPr wrap="square">
            <a:spAutoFit/>
          </a:bodyPr>
          <a:lstStyle/>
          <a:p>
            <a:r>
              <a:rPr lang="en-US" dirty="0">
                <a:latin typeface="Source Code Pro" panose="020B0509030403020204" pitchFamily="49" charset="0"/>
              </a:rPr>
              <a:t>It means the new file was uploaded to your board successfully. You can notice that it printed the “</a:t>
            </a:r>
            <a:r>
              <a:rPr lang="en-US" b="1" dirty="0">
                <a:latin typeface="Source Code Pro" panose="020B0509030403020204" pitchFamily="49" charset="0"/>
              </a:rPr>
              <a:t>download ok</a:t>
            </a:r>
            <a:r>
              <a:rPr lang="en-US" dirty="0">
                <a:latin typeface="Source Code Pro" panose="020B0509030403020204" pitchFamily="49" charset="0"/>
              </a:rPr>
              <a:t>” message. </a:t>
            </a:r>
            <a:r>
              <a:rPr lang="en-US" b="1" dirty="0">
                <a:solidFill>
                  <a:srgbClr val="0070C0"/>
                </a:solidFill>
                <a:latin typeface="Source Code Pro" panose="020B0509030403020204" pitchFamily="49" charset="0"/>
              </a:rPr>
              <a:t>Press the ESP on-board “EN/RST” button to restart your board and re-run the new uploaded script from the beginning</a:t>
            </a:r>
            <a:endParaRPr lang="fr-FR" b="1" dirty="0">
              <a:solidFill>
                <a:srgbClr val="0070C0"/>
              </a:solidFill>
              <a:latin typeface="Source Code Pro" panose="020B0509030403020204" pitchFamily="49" charset="0"/>
            </a:endParaRPr>
          </a:p>
        </p:txBody>
      </p:sp>
      <p:sp>
        <p:nvSpPr>
          <p:cNvPr id="11" name="Rectangle 10">
            <a:extLst>
              <a:ext uri="{FF2B5EF4-FFF2-40B4-BE49-F238E27FC236}">
                <a16:creationId xmlns:a16="http://schemas.microsoft.com/office/drawing/2014/main" id="{47F0854B-A5CB-4912-8BD4-A4382D4011C8}"/>
              </a:ext>
            </a:extLst>
          </p:cNvPr>
          <p:cNvSpPr/>
          <p:nvPr/>
        </p:nvSpPr>
        <p:spPr>
          <a:xfrm>
            <a:off x="-42262" y="2994271"/>
            <a:ext cx="4758277" cy="738664"/>
          </a:xfrm>
          <a:prstGeom prst="rect">
            <a:avLst/>
          </a:prstGeom>
        </p:spPr>
        <p:txBody>
          <a:bodyPr wrap="square">
            <a:spAutoFit/>
          </a:bodyPr>
          <a:lstStyle/>
          <a:p>
            <a:pPr algn="just"/>
            <a:r>
              <a:rPr lang="en-US" b="1" u="sng" dirty="0">
                <a:latin typeface="Source Code Pro" panose="020B0509030403020204" pitchFamily="49" charset="0"/>
              </a:rPr>
              <a:t>Error #4: </a:t>
            </a:r>
            <a:r>
              <a:rPr lang="en-US" u="sng" dirty="0">
                <a:latin typeface="Source Code Pro" panose="020B0509030403020204" pitchFamily="49" charset="0"/>
              </a:rPr>
              <a:t>Problem restarting your ESP board, running a new script or opening the serial port:</a:t>
            </a:r>
            <a:endParaRPr lang="fr-FR" u="sng" dirty="0">
              <a:latin typeface="Source Code Pro" panose="020B0509030403020204" pitchFamily="49" charset="0"/>
            </a:endParaRPr>
          </a:p>
        </p:txBody>
      </p:sp>
      <p:sp>
        <p:nvSpPr>
          <p:cNvPr id="12" name="Rectangle : coins arrondis 11">
            <a:extLst>
              <a:ext uri="{FF2B5EF4-FFF2-40B4-BE49-F238E27FC236}">
                <a16:creationId xmlns:a16="http://schemas.microsoft.com/office/drawing/2014/main" id="{0B297BE4-1192-4917-8F42-CBA22ACF6729}"/>
              </a:ext>
            </a:extLst>
          </p:cNvPr>
          <p:cNvSpPr/>
          <p:nvPr/>
        </p:nvSpPr>
        <p:spPr>
          <a:xfrm>
            <a:off x="4921966" y="3221706"/>
            <a:ext cx="4046935" cy="307777"/>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tx1">
                    <a:lumMod val="75000"/>
                    <a:lumOff val="25000"/>
                  </a:schemeClr>
                </a:solidFill>
                <a:latin typeface="Source Code Pro" panose="020B0509030403020204" pitchFamily="49" charset="0"/>
              </a:rPr>
              <a:t>&gt;&gt;&gt; Brownout detector was triggered</a:t>
            </a:r>
            <a:endParaRPr lang="fr-FR" dirty="0">
              <a:solidFill>
                <a:schemeClr val="tx1">
                  <a:lumMod val="75000"/>
                  <a:lumOff val="25000"/>
                </a:schemeClr>
              </a:solidFill>
              <a:latin typeface="Source Code Pro" panose="020B0509030403020204" pitchFamily="49" charset="0"/>
            </a:endParaRPr>
          </a:p>
        </p:txBody>
      </p:sp>
      <p:sp>
        <p:nvSpPr>
          <p:cNvPr id="14" name="Rectangle 13">
            <a:extLst>
              <a:ext uri="{FF2B5EF4-FFF2-40B4-BE49-F238E27FC236}">
                <a16:creationId xmlns:a16="http://schemas.microsoft.com/office/drawing/2014/main" id="{3E9F916F-A3A6-4706-8FA7-5EC5E98A7464}"/>
              </a:ext>
            </a:extLst>
          </p:cNvPr>
          <p:cNvSpPr/>
          <p:nvPr/>
        </p:nvSpPr>
        <p:spPr>
          <a:xfrm>
            <a:off x="9748" y="3717032"/>
            <a:ext cx="9098756" cy="1446550"/>
          </a:xfrm>
          <a:prstGeom prst="rect">
            <a:avLst/>
          </a:prstGeom>
        </p:spPr>
        <p:txBody>
          <a:bodyPr wrap="square">
            <a:spAutoFit/>
          </a:bodyPr>
          <a:lstStyle/>
          <a:p>
            <a:r>
              <a:rPr lang="en-US" sz="1100" dirty="0">
                <a:latin typeface="Source Code Pro" panose="020B0509030403020204" pitchFamily="49" charset="0"/>
              </a:rPr>
              <a:t>The “Brownout detector was triggered” error message means that there’s </a:t>
            </a:r>
            <a:r>
              <a:rPr lang="en-US" sz="1100" b="1" dirty="0">
                <a:solidFill>
                  <a:srgbClr val="C00000"/>
                </a:solidFill>
                <a:latin typeface="Source Code Pro" panose="020B0509030403020204" pitchFamily="49" charset="0"/>
              </a:rPr>
              <a:t>some sort of hardware problem. </a:t>
            </a:r>
          </a:p>
          <a:p>
            <a:r>
              <a:rPr lang="en-US" sz="1100" dirty="0">
                <a:latin typeface="Source Code Pro" panose="020B0509030403020204" pitchFamily="49" charset="0"/>
              </a:rPr>
              <a:t>It’s often related to one of the following issues: </a:t>
            </a:r>
            <a:r>
              <a:rPr lang="en-US" sz="1100" b="1" dirty="0">
                <a:solidFill>
                  <a:srgbClr val="C00000"/>
                </a:solidFill>
                <a:latin typeface="Source Code Pro" panose="020B0509030403020204" pitchFamily="49" charset="0"/>
              </a:rPr>
              <a:t>Poor quality USB cable; USB cable is too long; Board with some defect (bad solder joints); Bad computer USB port; Or not enough power provided by the computer USB port.</a:t>
            </a:r>
          </a:p>
          <a:p>
            <a:r>
              <a:rPr lang="en-US" sz="1100" b="1" dirty="0">
                <a:latin typeface="Source Code Pro" panose="020B0509030403020204" pitchFamily="49" charset="0"/>
              </a:rPr>
              <a:t>Solution:</a:t>
            </a:r>
            <a:r>
              <a:rPr lang="en-US" sz="1100" dirty="0">
                <a:latin typeface="Source Code Pro" panose="020B0509030403020204" pitchFamily="49" charset="0"/>
              </a:rPr>
              <a:t> </a:t>
            </a:r>
            <a:r>
              <a:rPr lang="en-US" sz="1100" b="1" dirty="0">
                <a:solidFill>
                  <a:srgbClr val="0070C0"/>
                </a:solidFill>
                <a:latin typeface="Source Code Pro" panose="020B0509030403020204" pitchFamily="49" charset="0"/>
              </a:rPr>
              <a:t>try a different shorter USB cable (with data wires), try a different computer USB port or use a USB hub with an external power supply.</a:t>
            </a:r>
          </a:p>
          <a:p>
            <a:r>
              <a:rPr lang="en-US" sz="1100" b="1" dirty="0">
                <a:solidFill>
                  <a:srgbClr val="FF0000"/>
                </a:solidFill>
                <a:latin typeface="Source Code Pro" panose="020B0509030403020204" pitchFamily="49" charset="0"/>
              </a:rPr>
              <a:t>Important:</a:t>
            </a:r>
            <a:r>
              <a:rPr lang="en-US" sz="1100" dirty="0">
                <a:latin typeface="Source Code Pro" panose="020B0509030403020204" pitchFamily="49" charset="0"/>
              </a:rPr>
              <a:t> </a:t>
            </a:r>
            <a:r>
              <a:rPr lang="en-US" sz="1100" b="1" i="1" dirty="0">
                <a:solidFill>
                  <a:srgbClr val="C00000"/>
                </a:solidFill>
                <a:latin typeface="Source Code Pro" panose="020B0509030403020204" pitchFamily="49" charset="0"/>
              </a:rPr>
              <a:t>if you keep having constant problems or weird error messages, we recommend re-flashing your ESP board with the latest version of </a:t>
            </a:r>
            <a:r>
              <a:rPr lang="en-US" sz="1100" b="1" i="1" dirty="0" err="1">
                <a:solidFill>
                  <a:srgbClr val="C00000"/>
                </a:solidFill>
                <a:latin typeface="Source Code Pro" panose="020B0509030403020204" pitchFamily="49" charset="0"/>
              </a:rPr>
              <a:t>MicroPython</a:t>
            </a:r>
            <a:r>
              <a:rPr lang="en-US" sz="1100" b="1" i="1" dirty="0">
                <a:solidFill>
                  <a:srgbClr val="C00000"/>
                </a:solidFill>
                <a:latin typeface="Source Code Pro" panose="020B0509030403020204" pitchFamily="49" charset="0"/>
              </a:rPr>
              <a:t> firmware.</a:t>
            </a:r>
          </a:p>
        </p:txBody>
      </p:sp>
      <p:sp>
        <p:nvSpPr>
          <p:cNvPr id="15" name="Rectangle 14">
            <a:extLst>
              <a:ext uri="{FF2B5EF4-FFF2-40B4-BE49-F238E27FC236}">
                <a16:creationId xmlns:a16="http://schemas.microsoft.com/office/drawing/2014/main" id="{8EE6A221-C880-4002-BB28-31B722170E01}"/>
              </a:ext>
            </a:extLst>
          </p:cNvPr>
          <p:cNvSpPr/>
          <p:nvPr/>
        </p:nvSpPr>
        <p:spPr>
          <a:xfrm>
            <a:off x="-26183" y="5229304"/>
            <a:ext cx="9042573" cy="461665"/>
          </a:xfrm>
          <a:prstGeom prst="rect">
            <a:avLst/>
          </a:prstGeom>
        </p:spPr>
        <p:txBody>
          <a:bodyPr wrap="square">
            <a:spAutoFit/>
          </a:bodyPr>
          <a:lstStyle/>
          <a:p>
            <a:r>
              <a:rPr lang="en-US" sz="1200" b="1" u="sng" dirty="0">
                <a:latin typeface="Source Code Pro" panose="020B0509030403020204" pitchFamily="49" charset="0"/>
              </a:rPr>
              <a:t>Error #5: </a:t>
            </a:r>
            <a:r>
              <a:rPr lang="en-US" sz="1200" u="sng" dirty="0">
                <a:latin typeface="Source Code Pro" panose="020B0509030403020204" pitchFamily="49" charset="0"/>
              </a:rPr>
              <a:t>When I try to open a serial communication with the ESP32/ESP8266 in </a:t>
            </a:r>
            <a:r>
              <a:rPr lang="en-US" sz="1200" u="sng" dirty="0" err="1">
                <a:latin typeface="Source Code Pro" panose="020B0509030403020204" pitchFamily="49" charset="0"/>
              </a:rPr>
              <a:t>uPyCraft</a:t>
            </a:r>
            <a:r>
              <a:rPr lang="en-US" sz="1200" u="sng" dirty="0">
                <a:latin typeface="Source Code Pro" panose="020B0509030403020204" pitchFamily="49" charset="0"/>
              </a:rPr>
              <a:t> IDE, sometimes it prompts the “Burn Firmware” window asking to re-flash the </a:t>
            </a:r>
            <a:r>
              <a:rPr lang="en-US" sz="1200" u="sng" dirty="0" err="1">
                <a:latin typeface="Source Code Pro" panose="020B0509030403020204" pitchFamily="49" charset="0"/>
              </a:rPr>
              <a:t>MicroPython</a:t>
            </a:r>
            <a:r>
              <a:rPr lang="en-US" sz="1200" u="sng" dirty="0">
                <a:latin typeface="Source Code Pro" panose="020B0509030403020204" pitchFamily="49" charset="0"/>
              </a:rPr>
              <a:t> firmware.</a:t>
            </a:r>
          </a:p>
        </p:txBody>
      </p:sp>
      <p:sp>
        <p:nvSpPr>
          <p:cNvPr id="16" name="Rectangle 15">
            <a:extLst>
              <a:ext uri="{FF2B5EF4-FFF2-40B4-BE49-F238E27FC236}">
                <a16:creationId xmlns:a16="http://schemas.microsoft.com/office/drawing/2014/main" id="{61545FFD-92A5-41CA-A4B6-526EDFB816A6}"/>
              </a:ext>
            </a:extLst>
          </p:cNvPr>
          <p:cNvSpPr/>
          <p:nvPr/>
        </p:nvSpPr>
        <p:spPr>
          <a:xfrm>
            <a:off x="-20282" y="5495497"/>
            <a:ext cx="9184563" cy="1223412"/>
          </a:xfrm>
          <a:prstGeom prst="rect">
            <a:avLst/>
          </a:prstGeom>
        </p:spPr>
        <p:txBody>
          <a:bodyPr wrap="square">
            <a:spAutoFit/>
          </a:bodyPr>
          <a:lstStyle/>
          <a:p>
            <a:endParaRPr lang="en-US" sz="1050" dirty="0">
              <a:latin typeface="Source Code Pro" panose="020B0509030403020204" pitchFamily="49" charset="0"/>
            </a:endParaRPr>
          </a:p>
          <a:p>
            <a:r>
              <a:rPr lang="en-US" sz="1050" b="1" dirty="0">
                <a:solidFill>
                  <a:srgbClr val="C00000"/>
                </a:solidFill>
                <a:latin typeface="Source Code Pro" panose="020B0509030403020204" pitchFamily="49" charset="0"/>
              </a:rPr>
              <a:t>Basically, it’s happening when you’re running a script in your board, sometimes it’s busy running that script and performing the tasks.</a:t>
            </a:r>
            <a:r>
              <a:rPr lang="en-US" sz="1050" dirty="0">
                <a:latin typeface="Source Code Pro" panose="020B0509030403020204" pitchFamily="49" charset="0"/>
              </a:rPr>
              <a:t> </a:t>
            </a:r>
            <a:r>
              <a:rPr lang="en-US" sz="1050" b="1" dirty="0">
                <a:solidFill>
                  <a:srgbClr val="0070C0"/>
                </a:solidFill>
                <a:latin typeface="Source Code Pro" panose="020B0509030403020204" pitchFamily="49" charset="0"/>
              </a:rPr>
              <a:t>So, you need to try opening the COM port multiple times or restart the ESP to catch it available to establish the serial communication with </a:t>
            </a:r>
            <a:r>
              <a:rPr lang="en-US" sz="1050" b="1" dirty="0" err="1">
                <a:solidFill>
                  <a:srgbClr val="0070C0"/>
                </a:solidFill>
                <a:latin typeface="Source Code Pro" panose="020B0509030403020204" pitchFamily="49" charset="0"/>
              </a:rPr>
              <a:t>uPyCraft</a:t>
            </a:r>
            <a:r>
              <a:rPr lang="en-US" sz="1050" b="1" dirty="0">
                <a:solidFill>
                  <a:srgbClr val="0070C0"/>
                </a:solidFill>
                <a:latin typeface="Source Code Pro" panose="020B0509030403020204" pitchFamily="49" charset="0"/>
              </a:rPr>
              <a:t> IDE</a:t>
            </a:r>
            <a:r>
              <a:rPr lang="en-US" sz="1050" dirty="0">
                <a:latin typeface="Source Code Pro" panose="020B0509030403020204" pitchFamily="49" charset="0"/>
              </a:rPr>
              <a:t>.</a:t>
            </a:r>
          </a:p>
          <a:p>
            <a:r>
              <a:rPr lang="en-US" sz="1050" dirty="0">
                <a:latin typeface="Source Code Pro" panose="020B0509030403020204" pitchFamily="49" charset="0"/>
              </a:rPr>
              <a:t>If you’re running a script that uses Wi-Fi, deep sleep, or it’s doing multiple tasks, I recommend trying 3 or 4 times to establish the communication. If you can’t, I recommend re-flash the ESP with </a:t>
            </a:r>
            <a:r>
              <a:rPr lang="en-US" sz="1050" dirty="0" err="1">
                <a:latin typeface="Source Code Pro" panose="020B0509030403020204" pitchFamily="49" charset="0"/>
              </a:rPr>
              <a:t>MicroPython</a:t>
            </a:r>
            <a:r>
              <a:rPr lang="en-US" sz="1050" dirty="0">
                <a:latin typeface="Source Code Pro" panose="020B0509030403020204" pitchFamily="49" charset="0"/>
              </a:rPr>
              <a:t> firmware.</a:t>
            </a:r>
            <a:br>
              <a:rPr lang="en-US" sz="1050" b="1" dirty="0">
                <a:latin typeface="Source Code Pro" panose="020B0509030403020204" pitchFamily="49" charset="0"/>
              </a:rPr>
            </a:br>
            <a:endParaRPr lang="en-US" sz="1050" dirty="0">
              <a:latin typeface="Source Code Pro" panose="020B0509030403020204" pitchFamily="49" charset="0"/>
            </a:endParaRPr>
          </a:p>
        </p:txBody>
      </p:sp>
      <p:pic>
        <p:nvPicPr>
          <p:cNvPr id="13" name="Image 12">
            <a:hlinkClick r:id="rId2" action="ppaction://hlinksldjump"/>
            <a:extLst>
              <a:ext uri="{FF2B5EF4-FFF2-40B4-BE49-F238E27FC236}">
                <a16:creationId xmlns:a16="http://schemas.microsoft.com/office/drawing/2014/main" id="{2B1906C0-41AE-4281-8301-820A6C6C72A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20280366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1401416" y="2693987"/>
            <a:ext cx="6341168" cy="1470025"/>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MICROPYTHON</a:t>
            </a:r>
            <a:br>
              <a:rPr lang="fr-FR" sz="3600" dirty="0">
                <a:solidFill>
                  <a:srgbClr val="0070C0"/>
                </a:solidFill>
              </a:rPr>
            </a:br>
            <a:r>
              <a:rPr lang="fr-FR" sz="3600" dirty="0">
                <a:solidFill>
                  <a:srgbClr val="0070C0"/>
                </a:solidFill>
              </a:rPr>
              <a:t>PROGRAMMING BASICS</a:t>
            </a: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a:xfrm>
            <a:off x="7017965" y="6597352"/>
            <a:ext cx="2133600" cy="365125"/>
          </a:xfrm>
        </p:spPr>
        <p:txBody>
          <a:bodyPr/>
          <a:lstStyle/>
          <a:p>
            <a:pPr>
              <a:defRPr/>
            </a:pPr>
            <a:fld id="{E652A8FB-8C76-45BB-8D82-93F8E151003C}" type="slidenum">
              <a:rPr lang="fr-FR" smtClean="0"/>
              <a:pPr>
                <a:defRPr/>
              </a:pPr>
              <a:t>372</a:t>
            </a:fld>
            <a:endParaRPr lang="fr-FR" dirty="0"/>
          </a:p>
        </p:txBody>
      </p:sp>
      <p:pic>
        <p:nvPicPr>
          <p:cNvPr id="4" name="Image 3">
            <a:hlinkClick r:id="rId2" action="ppaction://hlinksldjump"/>
            <a:extLst>
              <a:ext uri="{FF2B5EF4-FFF2-40B4-BE49-F238E27FC236}">
                <a16:creationId xmlns:a16="http://schemas.microsoft.com/office/drawing/2014/main" id="{CD1CEE55-CA92-4BED-AE03-950701D4A55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6989809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3E192-B316-4031-927F-3E89D429CD29}"/>
              </a:ext>
            </a:extLst>
          </p:cNvPr>
          <p:cNvSpPr>
            <a:spLocks noGrp="1"/>
          </p:cNvSpPr>
          <p:nvPr>
            <p:ph type="title"/>
          </p:nvPr>
        </p:nvSpPr>
        <p:spPr/>
        <p:txBody>
          <a:bodyPr/>
          <a:lstStyle/>
          <a:p>
            <a:r>
              <a:rPr lang="fr-FR" dirty="0">
                <a:latin typeface="Source Code Pro" panose="020B0509030403020204" pitchFamily="49" charset="0"/>
              </a:rPr>
              <a:t>MICROPYTHON PROGRAMMING BASICS</a:t>
            </a:r>
          </a:p>
        </p:txBody>
      </p:sp>
      <p:sp>
        <p:nvSpPr>
          <p:cNvPr id="3" name="Espace réservé du numéro de diapositive 2">
            <a:extLst>
              <a:ext uri="{FF2B5EF4-FFF2-40B4-BE49-F238E27FC236}">
                <a16:creationId xmlns:a16="http://schemas.microsoft.com/office/drawing/2014/main" id="{845F432F-5ECA-411B-AA3F-3AADF4558F2E}"/>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373</a:t>
            </a:fld>
            <a:endParaRPr lang="fr-FR">
              <a:latin typeface="Source Code Pro" panose="020B0509030403020204" pitchFamily="49" charset="0"/>
            </a:endParaRPr>
          </a:p>
        </p:txBody>
      </p:sp>
      <p:sp>
        <p:nvSpPr>
          <p:cNvPr id="5" name="Rectangle 4">
            <a:extLst>
              <a:ext uri="{FF2B5EF4-FFF2-40B4-BE49-F238E27FC236}">
                <a16:creationId xmlns:a16="http://schemas.microsoft.com/office/drawing/2014/main" id="{7572E1EE-24DB-45F2-95C1-438B0379C041}"/>
              </a:ext>
            </a:extLst>
          </p:cNvPr>
          <p:cNvSpPr/>
          <p:nvPr/>
        </p:nvSpPr>
        <p:spPr>
          <a:xfrm>
            <a:off x="36512" y="476672"/>
            <a:ext cx="9144000" cy="523220"/>
          </a:xfrm>
          <a:prstGeom prst="rect">
            <a:avLst/>
          </a:prstGeom>
        </p:spPr>
        <p:txBody>
          <a:bodyPr wrap="square">
            <a:spAutoFit/>
          </a:bodyPr>
          <a:lstStyle/>
          <a:p>
            <a:r>
              <a:rPr lang="en-US" dirty="0">
                <a:latin typeface="Source Code Pro" panose="020B0509030403020204" pitchFamily="49" charset="0"/>
              </a:rPr>
              <a:t>Programming in </a:t>
            </a:r>
            <a:r>
              <a:rPr lang="en-US" dirty="0" err="1">
                <a:latin typeface="Source Code Pro" panose="020B0509030403020204" pitchFamily="49" charset="0"/>
              </a:rPr>
              <a:t>MicroPython</a:t>
            </a:r>
            <a:r>
              <a:rPr lang="en-US" dirty="0">
                <a:latin typeface="Source Code Pro" panose="020B0509030403020204" pitchFamily="49" charset="0"/>
              </a:rPr>
              <a:t> is the same as Python. Just keep in mind that </a:t>
            </a:r>
            <a:r>
              <a:rPr lang="en-US" dirty="0" err="1">
                <a:latin typeface="Source Code Pro" panose="020B0509030403020204" pitchFamily="49" charset="0"/>
              </a:rPr>
              <a:t>MicroPython</a:t>
            </a:r>
            <a:r>
              <a:rPr lang="en-US" dirty="0">
                <a:latin typeface="Source Code Pro" panose="020B0509030403020204" pitchFamily="49" charset="0"/>
              </a:rPr>
              <a:t> is used for constrained devices. </a:t>
            </a:r>
            <a:r>
              <a:rPr lang="en-US" b="1" dirty="0">
                <a:latin typeface="Source Code Pro" panose="020B0509030403020204" pitchFamily="49" charset="0"/>
              </a:rPr>
              <a:t>So, you must keep your code as simple as possible.</a:t>
            </a:r>
            <a:endParaRPr lang="fr-FR" b="1" dirty="0">
              <a:latin typeface="Source Code Pro" panose="020B0509030403020204" pitchFamily="49" charset="0"/>
            </a:endParaRPr>
          </a:p>
        </p:txBody>
      </p:sp>
      <p:graphicFrame>
        <p:nvGraphicFramePr>
          <p:cNvPr id="6" name="Tableau 5">
            <a:extLst>
              <a:ext uri="{FF2B5EF4-FFF2-40B4-BE49-F238E27FC236}">
                <a16:creationId xmlns:a16="http://schemas.microsoft.com/office/drawing/2014/main" id="{465FA768-75AA-428A-A221-E78789C7353E}"/>
              </a:ext>
            </a:extLst>
          </p:cNvPr>
          <p:cNvGraphicFramePr>
            <a:graphicFrameLocks noGrp="1"/>
          </p:cNvGraphicFramePr>
          <p:nvPr>
            <p:extLst>
              <p:ext uri="{D42A27DB-BD31-4B8C-83A1-F6EECF244321}">
                <p14:modId xmlns:p14="http://schemas.microsoft.com/office/powerpoint/2010/main" val="2059282064"/>
              </p:ext>
            </p:extLst>
          </p:nvPr>
        </p:nvGraphicFramePr>
        <p:xfrm>
          <a:off x="251520" y="1375817"/>
          <a:ext cx="5472608" cy="2133600"/>
        </p:xfrm>
        <a:graphic>
          <a:graphicData uri="http://schemas.openxmlformats.org/drawingml/2006/table">
            <a:tbl>
              <a:tblPr>
                <a:tableStyleId>{21E4AEA4-8DFA-4A89-87EB-49C32662AFE0}</a:tableStyleId>
              </a:tblPr>
              <a:tblGrid>
                <a:gridCol w="1080120">
                  <a:extLst>
                    <a:ext uri="{9D8B030D-6E8A-4147-A177-3AD203B41FA5}">
                      <a16:colId xmlns:a16="http://schemas.microsoft.com/office/drawing/2014/main" val="2934633217"/>
                    </a:ext>
                  </a:extLst>
                </a:gridCol>
                <a:gridCol w="4392488">
                  <a:extLst>
                    <a:ext uri="{9D8B030D-6E8A-4147-A177-3AD203B41FA5}">
                      <a16:colId xmlns:a16="http://schemas.microsoft.com/office/drawing/2014/main" val="1371856390"/>
                    </a:ext>
                  </a:extLst>
                </a:gridCol>
              </a:tblGrid>
              <a:tr h="0">
                <a:tc>
                  <a:txBody>
                    <a:bodyPr/>
                    <a:lstStyle/>
                    <a:p>
                      <a:pPr algn="ctr"/>
                      <a:r>
                        <a:rPr lang="fr-FR" sz="1400" b="1">
                          <a:latin typeface="Source Code Pro" panose="020B0509030403020204" pitchFamily="49" charset="0"/>
                        </a:rPr>
                        <a:t>Operator</a:t>
                      </a:r>
                    </a:p>
                  </a:txBody>
                  <a:tcPr anchor="ctr"/>
                </a:tc>
                <a:tc>
                  <a:txBody>
                    <a:bodyPr/>
                    <a:lstStyle/>
                    <a:p>
                      <a:pPr algn="ctr"/>
                      <a:r>
                        <a:rPr lang="fr-FR" sz="1400" b="1" dirty="0" err="1">
                          <a:latin typeface="Source Code Pro" panose="020B0509030403020204" pitchFamily="49" charset="0"/>
                        </a:rPr>
                        <a:t>Mathematical</a:t>
                      </a:r>
                      <a:r>
                        <a:rPr lang="fr-FR" sz="1400" b="1" dirty="0">
                          <a:latin typeface="Source Code Pro" panose="020B0509030403020204" pitchFamily="49" charset="0"/>
                        </a:rPr>
                        <a:t> </a:t>
                      </a:r>
                      <a:r>
                        <a:rPr lang="fr-FR" sz="1400" b="1" dirty="0" err="1">
                          <a:latin typeface="Source Code Pro" panose="020B0509030403020204" pitchFamily="49" charset="0"/>
                        </a:rPr>
                        <a:t>Operation</a:t>
                      </a:r>
                      <a:endParaRPr lang="fr-FR" sz="1400" b="1" dirty="0">
                        <a:latin typeface="Source Code Pro" panose="020B0509030403020204" pitchFamily="49" charset="0"/>
                      </a:endParaRPr>
                    </a:p>
                  </a:txBody>
                  <a:tcPr anchor="ctr"/>
                </a:tc>
                <a:extLst>
                  <a:ext uri="{0D108BD9-81ED-4DB2-BD59-A6C34878D82A}">
                    <a16:rowId xmlns:a16="http://schemas.microsoft.com/office/drawing/2014/main" val="2796376514"/>
                  </a:ext>
                </a:extLst>
              </a:tr>
              <a:tr h="0">
                <a:tc>
                  <a:txBody>
                    <a:bodyPr/>
                    <a:lstStyle/>
                    <a:p>
                      <a:pPr algn="ctr"/>
                      <a:r>
                        <a:rPr lang="fr-FR" sz="1400" b="1">
                          <a:latin typeface="Source Code Pro" panose="020B0509030403020204" pitchFamily="49" charset="0"/>
                        </a:rPr>
                        <a:t>+</a:t>
                      </a:r>
                    </a:p>
                  </a:txBody>
                  <a:tcPr anchor="ctr"/>
                </a:tc>
                <a:tc>
                  <a:txBody>
                    <a:bodyPr/>
                    <a:lstStyle/>
                    <a:p>
                      <a:pPr algn="ctr"/>
                      <a:r>
                        <a:rPr lang="fr-FR" sz="1400" b="1" dirty="0">
                          <a:latin typeface="Source Code Pro" panose="020B0509030403020204" pitchFamily="49" charset="0"/>
                        </a:rPr>
                        <a:t>Addition</a:t>
                      </a:r>
                    </a:p>
                  </a:txBody>
                  <a:tcPr anchor="ctr"/>
                </a:tc>
                <a:extLst>
                  <a:ext uri="{0D108BD9-81ED-4DB2-BD59-A6C34878D82A}">
                    <a16:rowId xmlns:a16="http://schemas.microsoft.com/office/drawing/2014/main" val="719759000"/>
                  </a:ext>
                </a:extLst>
              </a:tr>
              <a:tr h="0">
                <a:tc>
                  <a:txBody>
                    <a:bodyPr/>
                    <a:lstStyle/>
                    <a:p>
                      <a:pPr algn="ctr"/>
                      <a:r>
                        <a:rPr lang="fr-FR" sz="1400" b="1">
                          <a:latin typeface="Source Code Pro" panose="020B0509030403020204" pitchFamily="49" charset="0"/>
                        </a:rPr>
                        <a:t>–</a:t>
                      </a:r>
                    </a:p>
                  </a:txBody>
                  <a:tcPr anchor="ctr"/>
                </a:tc>
                <a:tc>
                  <a:txBody>
                    <a:bodyPr/>
                    <a:lstStyle/>
                    <a:p>
                      <a:pPr algn="ctr"/>
                      <a:r>
                        <a:rPr lang="fr-FR" sz="1400" b="1">
                          <a:latin typeface="Source Code Pro" panose="020B0509030403020204" pitchFamily="49" charset="0"/>
                        </a:rPr>
                        <a:t>Subtraction</a:t>
                      </a:r>
                    </a:p>
                  </a:txBody>
                  <a:tcPr anchor="ctr"/>
                </a:tc>
                <a:extLst>
                  <a:ext uri="{0D108BD9-81ED-4DB2-BD59-A6C34878D82A}">
                    <a16:rowId xmlns:a16="http://schemas.microsoft.com/office/drawing/2014/main" val="492299852"/>
                  </a:ext>
                </a:extLst>
              </a:tr>
              <a:tr h="0">
                <a:tc>
                  <a:txBody>
                    <a:bodyPr/>
                    <a:lstStyle/>
                    <a:p>
                      <a:pPr algn="ctr"/>
                      <a:r>
                        <a:rPr lang="fr-FR" sz="1400" b="1">
                          <a:latin typeface="Source Code Pro" panose="020B0509030403020204" pitchFamily="49" charset="0"/>
                        </a:rPr>
                        <a:t>*</a:t>
                      </a:r>
                    </a:p>
                  </a:txBody>
                  <a:tcPr anchor="ctr"/>
                </a:tc>
                <a:tc>
                  <a:txBody>
                    <a:bodyPr/>
                    <a:lstStyle/>
                    <a:p>
                      <a:pPr algn="ctr"/>
                      <a:r>
                        <a:rPr lang="fr-FR" sz="1400" b="1" dirty="0">
                          <a:latin typeface="Source Code Pro" panose="020B0509030403020204" pitchFamily="49" charset="0"/>
                        </a:rPr>
                        <a:t>Multiplication</a:t>
                      </a:r>
                    </a:p>
                  </a:txBody>
                  <a:tcPr anchor="ctr"/>
                </a:tc>
                <a:extLst>
                  <a:ext uri="{0D108BD9-81ED-4DB2-BD59-A6C34878D82A}">
                    <a16:rowId xmlns:a16="http://schemas.microsoft.com/office/drawing/2014/main" val="2822868735"/>
                  </a:ext>
                </a:extLst>
              </a:tr>
              <a:tr h="0">
                <a:tc>
                  <a:txBody>
                    <a:bodyPr/>
                    <a:lstStyle/>
                    <a:p>
                      <a:pPr algn="ctr"/>
                      <a:r>
                        <a:rPr lang="fr-FR" sz="1400" b="1">
                          <a:latin typeface="Source Code Pro" panose="020B0509030403020204" pitchFamily="49" charset="0"/>
                        </a:rPr>
                        <a:t>/</a:t>
                      </a:r>
                    </a:p>
                  </a:txBody>
                  <a:tcPr anchor="ctr"/>
                </a:tc>
                <a:tc>
                  <a:txBody>
                    <a:bodyPr/>
                    <a:lstStyle/>
                    <a:p>
                      <a:pPr algn="ctr"/>
                      <a:r>
                        <a:rPr lang="fr-FR" sz="1400" b="1" dirty="0">
                          <a:latin typeface="Source Code Pro" panose="020B0509030403020204" pitchFamily="49" charset="0"/>
                        </a:rPr>
                        <a:t>Division</a:t>
                      </a:r>
                    </a:p>
                  </a:txBody>
                  <a:tcPr anchor="ctr"/>
                </a:tc>
                <a:extLst>
                  <a:ext uri="{0D108BD9-81ED-4DB2-BD59-A6C34878D82A}">
                    <a16:rowId xmlns:a16="http://schemas.microsoft.com/office/drawing/2014/main" val="1598470079"/>
                  </a:ext>
                </a:extLst>
              </a:tr>
              <a:tr h="0">
                <a:tc>
                  <a:txBody>
                    <a:bodyPr/>
                    <a:lstStyle/>
                    <a:p>
                      <a:pPr algn="ctr"/>
                      <a:r>
                        <a:rPr lang="fr-FR" sz="1400" b="1">
                          <a:latin typeface="Source Code Pro" panose="020B0509030403020204" pitchFamily="49" charset="0"/>
                        </a:rPr>
                        <a:t>//</a:t>
                      </a:r>
                    </a:p>
                  </a:txBody>
                  <a:tcPr anchor="ctr"/>
                </a:tc>
                <a:tc>
                  <a:txBody>
                    <a:bodyPr/>
                    <a:lstStyle/>
                    <a:p>
                      <a:pPr algn="ctr"/>
                      <a:r>
                        <a:rPr lang="en-US" sz="1400" b="1">
                          <a:latin typeface="Source Code Pro" panose="020B0509030403020204" pitchFamily="49" charset="0"/>
                        </a:rPr>
                        <a:t>Division, discarding the decimal point</a:t>
                      </a:r>
                    </a:p>
                  </a:txBody>
                  <a:tcPr anchor="ctr"/>
                </a:tc>
                <a:extLst>
                  <a:ext uri="{0D108BD9-81ED-4DB2-BD59-A6C34878D82A}">
                    <a16:rowId xmlns:a16="http://schemas.microsoft.com/office/drawing/2014/main" val="4126007751"/>
                  </a:ext>
                </a:extLst>
              </a:tr>
              <a:tr h="0">
                <a:tc>
                  <a:txBody>
                    <a:bodyPr/>
                    <a:lstStyle/>
                    <a:p>
                      <a:pPr algn="ctr"/>
                      <a:r>
                        <a:rPr lang="fr-FR" sz="1400" b="1">
                          <a:latin typeface="Source Code Pro" panose="020B0509030403020204" pitchFamily="49" charset="0"/>
                        </a:rPr>
                        <a:t>%</a:t>
                      </a:r>
                    </a:p>
                  </a:txBody>
                  <a:tcPr anchor="ctr"/>
                </a:tc>
                <a:tc>
                  <a:txBody>
                    <a:bodyPr/>
                    <a:lstStyle/>
                    <a:p>
                      <a:pPr algn="ctr"/>
                      <a:r>
                        <a:rPr lang="fr-FR" sz="1400" b="1" dirty="0" err="1">
                          <a:latin typeface="Source Code Pro" panose="020B0509030403020204" pitchFamily="49" charset="0"/>
                        </a:rPr>
                        <a:t>Remainder</a:t>
                      </a:r>
                      <a:r>
                        <a:rPr lang="fr-FR" sz="1400" b="1" dirty="0">
                          <a:latin typeface="Source Code Pro" panose="020B0509030403020204" pitchFamily="49" charset="0"/>
                        </a:rPr>
                        <a:t> </a:t>
                      </a:r>
                      <a:r>
                        <a:rPr lang="fr-FR" sz="1400" b="1" dirty="0" err="1">
                          <a:latin typeface="Source Code Pro" panose="020B0509030403020204" pitchFamily="49" charset="0"/>
                        </a:rPr>
                        <a:t>after</a:t>
                      </a:r>
                      <a:r>
                        <a:rPr lang="fr-FR" sz="1400" b="1" dirty="0">
                          <a:latin typeface="Source Code Pro" panose="020B0509030403020204" pitchFamily="49" charset="0"/>
                        </a:rPr>
                        <a:t> division</a:t>
                      </a:r>
                    </a:p>
                  </a:txBody>
                  <a:tcPr anchor="ctr"/>
                </a:tc>
                <a:extLst>
                  <a:ext uri="{0D108BD9-81ED-4DB2-BD59-A6C34878D82A}">
                    <a16:rowId xmlns:a16="http://schemas.microsoft.com/office/drawing/2014/main" val="2831667194"/>
                  </a:ext>
                </a:extLst>
              </a:tr>
            </a:tbl>
          </a:graphicData>
        </a:graphic>
      </p:graphicFrame>
      <p:sp>
        <p:nvSpPr>
          <p:cNvPr id="8" name="Rectangle 2">
            <a:extLst>
              <a:ext uri="{FF2B5EF4-FFF2-40B4-BE49-F238E27FC236}">
                <a16:creationId xmlns:a16="http://schemas.microsoft.com/office/drawing/2014/main" id="{E0DE23BC-FB8D-48C2-AF61-16C195C719CE}"/>
              </a:ext>
            </a:extLst>
          </p:cNvPr>
          <p:cNvSpPr>
            <a:spLocks noChangeArrowheads="1"/>
          </p:cNvSpPr>
          <p:nvPr/>
        </p:nvSpPr>
        <p:spPr bwMode="auto">
          <a:xfrm>
            <a:off x="5940152" y="1319232"/>
            <a:ext cx="312149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&gt;&gt;&gt;</a:t>
            </a:r>
            <a:r>
              <a:rPr kumimoji="0" lang="fr-FR" altLang="fr-FR" b="1" i="0" u="none" strike="noStrike" cap="none" normalizeH="0" baseline="0" dirty="0">
                <a:ln>
                  <a:noFill/>
                </a:ln>
                <a:solidFill>
                  <a:schemeClr val="tx1"/>
                </a:solidFill>
                <a:effectLst/>
                <a:latin typeface="Source Code Pro" panose="020B0509030403020204" pitchFamily="49" charset="0"/>
              </a:rPr>
              <a:t> 2+2*9-3</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17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&gt;&gt;&gt;</a:t>
            </a:r>
            <a:r>
              <a:rPr kumimoji="0" lang="fr-FR" altLang="fr-FR" b="1" i="0" u="none" strike="noStrike" cap="none" normalizeH="0" baseline="0" dirty="0">
                <a:ln>
                  <a:noFill/>
                </a:ln>
                <a:solidFill>
                  <a:schemeClr val="tx1"/>
                </a:solidFill>
                <a:effectLst/>
                <a:latin typeface="Source Code Pro" panose="020B0509030403020204" pitchFamily="49" charset="0"/>
              </a:rPr>
              <a:t> 28594/2312</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12.36765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&gt;&gt;&gt;</a:t>
            </a:r>
            <a:r>
              <a:rPr kumimoji="0" lang="fr-FR" altLang="fr-FR" b="1" i="0" u="none" strike="noStrike" cap="none" normalizeH="0" baseline="0" dirty="0">
                <a:ln>
                  <a:noFill/>
                </a:ln>
                <a:solidFill>
                  <a:schemeClr val="tx1"/>
                </a:solidFill>
                <a:effectLst/>
                <a:latin typeface="Source Code Pro" panose="020B0509030403020204" pitchFamily="49" charset="0"/>
              </a:rPr>
              <a:t> 214522236/7.5</a:t>
            </a:r>
            <a:r>
              <a:rPr kumimoji="0" lang="fr-FR" altLang="fr-FR" b="0" i="0" u="none" strike="noStrike" cap="none" normalizeH="0" baseline="0" dirty="0">
                <a:ln>
                  <a:noFill/>
                </a:ln>
                <a:solidFill>
                  <a:schemeClr val="tx1"/>
                </a:solidFill>
                <a:effectLst/>
                <a:latin typeface="Source Code Pro" panose="020B0509030403020204" pitchFamily="49" charset="0"/>
              </a:rPr>
              <a:t> 2.860297e+07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&gt;&gt;&gt;</a:t>
            </a:r>
            <a:r>
              <a:rPr kumimoji="0" lang="fr-FR" altLang="fr-FR" b="1" i="0" u="none" strike="noStrike" cap="none" normalizeH="0" baseline="0" dirty="0">
                <a:ln>
                  <a:noFill/>
                </a:ln>
                <a:solidFill>
                  <a:schemeClr val="tx1"/>
                </a:solidFill>
                <a:effectLst/>
                <a:latin typeface="Source Code Pro" panose="020B0509030403020204" pitchFamily="49" charset="0"/>
              </a:rPr>
              <a:t> 23//2</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11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&gt;&gt;&gt;</a:t>
            </a:r>
            <a:r>
              <a:rPr kumimoji="0" lang="fr-FR" altLang="fr-FR" b="1" i="0" u="none" strike="noStrike" cap="none" normalizeH="0" baseline="0" dirty="0">
                <a:ln>
                  <a:noFill/>
                </a:ln>
                <a:solidFill>
                  <a:schemeClr val="tx1"/>
                </a:solidFill>
                <a:effectLst/>
                <a:latin typeface="Source Code Pro" panose="020B0509030403020204" pitchFamily="49" charset="0"/>
              </a:rPr>
              <a:t> 25%3</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1 </a:t>
            </a:r>
          </a:p>
        </p:txBody>
      </p:sp>
      <p:sp>
        <p:nvSpPr>
          <p:cNvPr id="9" name="Rectangle 8">
            <a:extLst>
              <a:ext uri="{FF2B5EF4-FFF2-40B4-BE49-F238E27FC236}">
                <a16:creationId xmlns:a16="http://schemas.microsoft.com/office/drawing/2014/main" id="{5C189E1D-F3C6-4CAE-9586-522F05493D0E}"/>
              </a:ext>
            </a:extLst>
          </p:cNvPr>
          <p:cNvSpPr/>
          <p:nvPr/>
        </p:nvSpPr>
        <p:spPr>
          <a:xfrm>
            <a:off x="18458" y="980728"/>
            <a:ext cx="3217547" cy="369332"/>
          </a:xfrm>
          <a:prstGeom prst="rect">
            <a:avLst/>
          </a:prstGeom>
        </p:spPr>
        <p:txBody>
          <a:bodyPr wrap="none">
            <a:spAutoFit/>
          </a:bodyPr>
          <a:lstStyle/>
          <a:p>
            <a:r>
              <a:rPr lang="fr-FR" sz="1800" b="1" dirty="0" err="1">
                <a:latin typeface="Source Code Pro" panose="020B0509030403020204" pitchFamily="49" charset="0"/>
              </a:rPr>
              <a:t>Mathematical</a:t>
            </a:r>
            <a:r>
              <a:rPr lang="fr-FR" sz="1800" b="1" dirty="0">
                <a:latin typeface="Source Code Pro" panose="020B0509030403020204" pitchFamily="49" charset="0"/>
              </a:rPr>
              <a:t> </a:t>
            </a:r>
            <a:r>
              <a:rPr lang="fr-FR" sz="1800" b="1" dirty="0" err="1">
                <a:latin typeface="Source Code Pro" panose="020B0509030403020204" pitchFamily="49" charset="0"/>
              </a:rPr>
              <a:t>Operators</a:t>
            </a:r>
            <a:endParaRPr lang="fr-FR" sz="1800" b="1" dirty="0">
              <a:latin typeface="Source Code Pro" panose="020B0509030403020204" pitchFamily="49" charset="0"/>
            </a:endParaRPr>
          </a:p>
        </p:txBody>
      </p:sp>
      <p:graphicFrame>
        <p:nvGraphicFramePr>
          <p:cNvPr id="14" name="Tableau 13">
            <a:extLst>
              <a:ext uri="{FF2B5EF4-FFF2-40B4-BE49-F238E27FC236}">
                <a16:creationId xmlns:a16="http://schemas.microsoft.com/office/drawing/2014/main" id="{EC506BB9-C7A4-4BCE-9412-19FA931A5551}"/>
              </a:ext>
            </a:extLst>
          </p:cNvPr>
          <p:cNvGraphicFramePr>
            <a:graphicFrameLocks noGrp="1"/>
          </p:cNvGraphicFramePr>
          <p:nvPr>
            <p:extLst>
              <p:ext uri="{D42A27DB-BD31-4B8C-83A1-F6EECF244321}">
                <p14:modId xmlns:p14="http://schemas.microsoft.com/office/powerpoint/2010/main" val="1272725787"/>
              </p:ext>
            </p:extLst>
          </p:nvPr>
        </p:nvGraphicFramePr>
        <p:xfrm>
          <a:off x="251520" y="4365104"/>
          <a:ext cx="5472608" cy="2133600"/>
        </p:xfrm>
        <a:graphic>
          <a:graphicData uri="http://schemas.openxmlformats.org/drawingml/2006/table">
            <a:tbl>
              <a:tblPr>
                <a:tableStyleId>{21E4AEA4-8DFA-4A89-87EB-49C32662AFE0}</a:tableStyleId>
              </a:tblPr>
              <a:tblGrid>
                <a:gridCol w="1320974">
                  <a:extLst>
                    <a:ext uri="{9D8B030D-6E8A-4147-A177-3AD203B41FA5}">
                      <a16:colId xmlns:a16="http://schemas.microsoft.com/office/drawing/2014/main" val="1350267007"/>
                    </a:ext>
                  </a:extLst>
                </a:gridCol>
                <a:gridCol w="4151634">
                  <a:extLst>
                    <a:ext uri="{9D8B030D-6E8A-4147-A177-3AD203B41FA5}">
                      <a16:colId xmlns:a16="http://schemas.microsoft.com/office/drawing/2014/main" val="1561613302"/>
                    </a:ext>
                  </a:extLst>
                </a:gridCol>
              </a:tblGrid>
              <a:tr h="265653">
                <a:tc>
                  <a:txBody>
                    <a:bodyPr/>
                    <a:lstStyle/>
                    <a:p>
                      <a:pPr algn="ctr"/>
                      <a:r>
                        <a:rPr lang="fr-FR" sz="1400" b="1" dirty="0" err="1">
                          <a:latin typeface="Source Code Pro" panose="020B0509030403020204" pitchFamily="49" charset="0"/>
                        </a:rPr>
                        <a:t>Operator</a:t>
                      </a:r>
                      <a:endParaRPr lang="fr-FR" sz="1400" b="1" dirty="0">
                        <a:latin typeface="Source Code Pro" panose="020B0509030403020204" pitchFamily="49" charset="0"/>
                      </a:endParaRPr>
                    </a:p>
                  </a:txBody>
                  <a:tcPr anchor="ctr"/>
                </a:tc>
                <a:tc>
                  <a:txBody>
                    <a:bodyPr/>
                    <a:lstStyle/>
                    <a:p>
                      <a:pPr algn="ctr"/>
                      <a:r>
                        <a:rPr lang="fr-FR" sz="1400" b="1" dirty="0">
                          <a:latin typeface="Source Code Pro" panose="020B0509030403020204" pitchFamily="49" charset="0"/>
                        </a:rPr>
                        <a:t>Description</a:t>
                      </a:r>
                    </a:p>
                  </a:txBody>
                  <a:tcPr anchor="ctr"/>
                </a:tc>
                <a:extLst>
                  <a:ext uri="{0D108BD9-81ED-4DB2-BD59-A6C34878D82A}">
                    <a16:rowId xmlns:a16="http://schemas.microsoft.com/office/drawing/2014/main" val="3671792046"/>
                  </a:ext>
                </a:extLst>
              </a:tr>
              <a:tr h="265653">
                <a:tc>
                  <a:txBody>
                    <a:bodyPr/>
                    <a:lstStyle/>
                    <a:p>
                      <a:pPr algn="ctr"/>
                      <a:r>
                        <a:rPr lang="fr-FR" sz="1400" b="1">
                          <a:latin typeface="Source Code Pro" panose="020B0509030403020204" pitchFamily="49" charset="0"/>
                        </a:rPr>
                        <a:t>==</a:t>
                      </a:r>
                    </a:p>
                  </a:txBody>
                  <a:tcPr anchor="ctr"/>
                </a:tc>
                <a:tc>
                  <a:txBody>
                    <a:bodyPr/>
                    <a:lstStyle/>
                    <a:p>
                      <a:pPr algn="ctr"/>
                      <a:r>
                        <a:rPr lang="fr-FR" sz="1400" b="1" dirty="0" err="1">
                          <a:latin typeface="Source Code Pro" panose="020B0509030403020204" pitchFamily="49" charset="0"/>
                        </a:rPr>
                        <a:t>Equal</a:t>
                      </a:r>
                      <a:r>
                        <a:rPr lang="fr-FR" sz="1400" b="1" dirty="0">
                          <a:latin typeface="Source Code Pro" panose="020B0509030403020204" pitchFamily="49" charset="0"/>
                        </a:rPr>
                        <a:t> to</a:t>
                      </a:r>
                    </a:p>
                  </a:txBody>
                  <a:tcPr anchor="ctr"/>
                </a:tc>
                <a:extLst>
                  <a:ext uri="{0D108BD9-81ED-4DB2-BD59-A6C34878D82A}">
                    <a16:rowId xmlns:a16="http://schemas.microsoft.com/office/drawing/2014/main" val="4293111794"/>
                  </a:ext>
                </a:extLst>
              </a:tr>
              <a:tr h="265653">
                <a:tc>
                  <a:txBody>
                    <a:bodyPr/>
                    <a:lstStyle/>
                    <a:p>
                      <a:pPr algn="ctr"/>
                      <a:r>
                        <a:rPr lang="fr-FR" sz="1400" b="1">
                          <a:latin typeface="Source Code Pro" panose="020B0509030403020204" pitchFamily="49" charset="0"/>
                        </a:rPr>
                        <a:t>!=</a:t>
                      </a:r>
                    </a:p>
                  </a:txBody>
                  <a:tcPr anchor="ctr"/>
                </a:tc>
                <a:tc>
                  <a:txBody>
                    <a:bodyPr/>
                    <a:lstStyle/>
                    <a:p>
                      <a:pPr algn="ctr"/>
                      <a:r>
                        <a:rPr lang="fr-FR" sz="1400" b="1" dirty="0">
                          <a:latin typeface="Source Code Pro" panose="020B0509030403020204" pitchFamily="49" charset="0"/>
                        </a:rPr>
                        <a:t>Not </a:t>
                      </a:r>
                      <a:r>
                        <a:rPr lang="fr-FR" sz="1400" b="1" dirty="0" err="1">
                          <a:latin typeface="Source Code Pro" panose="020B0509030403020204" pitchFamily="49" charset="0"/>
                        </a:rPr>
                        <a:t>equal</a:t>
                      </a:r>
                      <a:r>
                        <a:rPr lang="fr-FR" sz="1400" b="1" dirty="0">
                          <a:latin typeface="Source Code Pro" panose="020B0509030403020204" pitchFamily="49" charset="0"/>
                        </a:rPr>
                        <a:t> to</a:t>
                      </a:r>
                    </a:p>
                  </a:txBody>
                  <a:tcPr anchor="ctr"/>
                </a:tc>
                <a:extLst>
                  <a:ext uri="{0D108BD9-81ED-4DB2-BD59-A6C34878D82A}">
                    <a16:rowId xmlns:a16="http://schemas.microsoft.com/office/drawing/2014/main" val="2378381348"/>
                  </a:ext>
                </a:extLst>
              </a:tr>
              <a:tr h="265653">
                <a:tc>
                  <a:txBody>
                    <a:bodyPr/>
                    <a:lstStyle/>
                    <a:p>
                      <a:pPr algn="ctr"/>
                      <a:r>
                        <a:rPr lang="fr-FR" sz="1400" b="1" dirty="0">
                          <a:latin typeface="Source Code Pro" panose="020B0509030403020204" pitchFamily="49" charset="0"/>
                        </a:rPr>
                        <a:t>&gt;</a:t>
                      </a:r>
                    </a:p>
                  </a:txBody>
                  <a:tcPr anchor="ctr"/>
                </a:tc>
                <a:tc>
                  <a:txBody>
                    <a:bodyPr/>
                    <a:lstStyle/>
                    <a:p>
                      <a:pPr algn="ctr"/>
                      <a:r>
                        <a:rPr lang="fr-FR" sz="1400" b="1" dirty="0" err="1">
                          <a:latin typeface="Source Code Pro" panose="020B0509030403020204" pitchFamily="49" charset="0"/>
                        </a:rPr>
                        <a:t>Greater</a:t>
                      </a:r>
                      <a:r>
                        <a:rPr lang="fr-FR" sz="1400" b="1" dirty="0">
                          <a:latin typeface="Source Code Pro" panose="020B0509030403020204" pitchFamily="49" charset="0"/>
                        </a:rPr>
                        <a:t> </a:t>
                      </a:r>
                      <a:r>
                        <a:rPr lang="fr-FR" sz="1400" b="1" dirty="0" err="1">
                          <a:latin typeface="Source Code Pro" panose="020B0509030403020204" pitchFamily="49" charset="0"/>
                        </a:rPr>
                        <a:t>than</a:t>
                      </a:r>
                      <a:endParaRPr lang="fr-FR" sz="1400" b="1" dirty="0">
                        <a:latin typeface="Source Code Pro" panose="020B0509030403020204" pitchFamily="49" charset="0"/>
                      </a:endParaRPr>
                    </a:p>
                  </a:txBody>
                  <a:tcPr anchor="ctr"/>
                </a:tc>
                <a:extLst>
                  <a:ext uri="{0D108BD9-81ED-4DB2-BD59-A6C34878D82A}">
                    <a16:rowId xmlns:a16="http://schemas.microsoft.com/office/drawing/2014/main" val="3814842921"/>
                  </a:ext>
                </a:extLst>
              </a:tr>
              <a:tr h="265653">
                <a:tc>
                  <a:txBody>
                    <a:bodyPr/>
                    <a:lstStyle/>
                    <a:p>
                      <a:pPr algn="ctr"/>
                      <a:r>
                        <a:rPr lang="fr-FR" sz="1400" b="1">
                          <a:latin typeface="Source Code Pro" panose="020B0509030403020204" pitchFamily="49" charset="0"/>
                        </a:rPr>
                        <a:t>&lt;</a:t>
                      </a:r>
                    </a:p>
                  </a:txBody>
                  <a:tcPr anchor="ctr"/>
                </a:tc>
                <a:tc>
                  <a:txBody>
                    <a:bodyPr/>
                    <a:lstStyle/>
                    <a:p>
                      <a:pPr algn="ctr"/>
                      <a:r>
                        <a:rPr lang="fr-FR" sz="1400" b="1">
                          <a:latin typeface="Source Code Pro" panose="020B0509030403020204" pitchFamily="49" charset="0"/>
                        </a:rPr>
                        <a:t>Less than</a:t>
                      </a:r>
                    </a:p>
                  </a:txBody>
                  <a:tcPr anchor="ctr"/>
                </a:tc>
                <a:extLst>
                  <a:ext uri="{0D108BD9-81ED-4DB2-BD59-A6C34878D82A}">
                    <a16:rowId xmlns:a16="http://schemas.microsoft.com/office/drawing/2014/main" val="3362188558"/>
                  </a:ext>
                </a:extLst>
              </a:tr>
              <a:tr h="265653">
                <a:tc>
                  <a:txBody>
                    <a:bodyPr/>
                    <a:lstStyle/>
                    <a:p>
                      <a:pPr algn="ctr"/>
                      <a:r>
                        <a:rPr lang="fr-FR" sz="1400" b="1">
                          <a:latin typeface="Source Code Pro" panose="020B0509030403020204" pitchFamily="49" charset="0"/>
                        </a:rPr>
                        <a:t>&gt;=</a:t>
                      </a:r>
                    </a:p>
                  </a:txBody>
                  <a:tcPr anchor="ctr"/>
                </a:tc>
                <a:tc>
                  <a:txBody>
                    <a:bodyPr/>
                    <a:lstStyle/>
                    <a:p>
                      <a:pPr algn="ctr"/>
                      <a:r>
                        <a:rPr lang="en-US" sz="1400" b="1">
                          <a:latin typeface="Source Code Pro" panose="020B0509030403020204" pitchFamily="49" charset="0"/>
                        </a:rPr>
                        <a:t>Greater than or equal to</a:t>
                      </a:r>
                    </a:p>
                  </a:txBody>
                  <a:tcPr anchor="ctr"/>
                </a:tc>
                <a:extLst>
                  <a:ext uri="{0D108BD9-81ED-4DB2-BD59-A6C34878D82A}">
                    <a16:rowId xmlns:a16="http://schemas.microsoft.com/office/drawing/2014/main" val="1926148882"/>
                  </a:ext>
                </a:extLst>
              </a:tr>
              <a:tr h="265653">
                <a:tc>
                  <a:txBody>
                    <a:bodyPr/>
                    <a:lstStyle/>
                    <a:p>
                      <a:pPr algn="ctr"/>
                      <a:r>
                        <a:rPr lang="fr-FR" sz="1400" b="1">
                          <a:latin typeface="Source Code Pro" panose="020B0509030403020204" pitchFamily="49" charset="0"/>
                        </a:rPr>
                        <a:t>&lt;=</a:t>
                      </a:r>
                    </a:p>
                  </a:txBody>
                  <a:tcPr anchor="ctr"/>
                </a:tc>
                <a:tc>
                  <a:txBody>
                    <a:bodyPr/>
                    <a:lstStyle/>
                    <a:p>
                      <a:pPr algn="ctr"/>
                      <a:r>
                        <a:rPr lang="en-US" sz="1400" b="1" dirty="0">
                          <a:latin typeface="Source Code Pro" panose="020B0509030403020204" pitchFamily="49" charset="0"/>
                        </a:rPr>
                        <a:t>Less than or equal to</a:t>
                      </a:r>
                    </a:p>
                  </a:txBody>
                  <a:tcPr anchor="ctr"/>
                </a:tc>
                <a:extLst>
                  <a:ext uri="{0D108BD9-81ED-4DB2-BD59-A6C34878D82A}">
                    <a16:rowId xmlns:a16="http://schemas.microsoft.com/office/drawing/2014/main" val="3556495585"/>
                  </a:ext>
                </a:extLst>
              </a:tr>
            </a:tbl>
          </a:graphicData>
        </a:graphic>
      </p:graphicFrame>
      <p:sp>
        <p:nvSpPr>
          <p:cNvPr id="15" name="Rectangle 1">
            <a:extLst>
              <a:ext uri="{FF2B5EF4-FFF2-40B4-BE49-F238E27FC236}">
                <a16:creationId xmlns:a16="http://schemas.microsoft.com/office/drawing/2014/main" id="{C516FFF9-307D-4A85-8E3A-CD6010C99501}"/>
              </a:ext>
            </a:extLst>
          </p:cNvPr>
          <p:cNvSpPr>
            <a:spLocks noChangeArrowheads="1"/>
          </p:cNvSpPr>
          <p:nvPr/>
        </p:nvSpPr>
        <p:spPr bwMode="auto">
          <a:xfrm>
            <a:off x="35496" y="3501008"/>
            <a:ext cx="9108504"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err="1">
                <a:ln>
                  <a:noFill/>
                </a:ln>
                <a:solidFill>
                  <a:schemeClr val="tx1"/>
                </a:solidFill>
                <a:effectLst/>
                <a:latin typeface="Source Code Pro" panose="020B0509030403020204" pitchFamily="49" charset="0"/>
              </a:rPr>
              <a:t>Relational</a:t>
            </a:r>
            <a:r>
              <a:rPr kumimoji="0" lang="fr-FR" altLang="fr-FR" sz="1800" b="1" i="0" u="none" strike="noStrike" cap="none" normalizeH="0" baseline="0" dirty="0">
                <a:ln>
                  <a:noFill/>
                </a:ln>
                <a:solidFill>
                  <a:schemeClr val="tx1"/>
                </a:solidFill>
                <a:effectLst/>
                <a:latin typeface="Source Code Pro" panose="020B0509030403020204" pitchFamily="49" charset="0"/>
              </a:rPr>
              <a:t> </a:t>
            </a:r>
            <a:r>
              <a:rPr kumimoji="0" lang="fr-FR" altLang="fr-FR" sz="1800" b="1" i="0" u="none" strike="noStrike" cap="none" normalizeH="0" baseline="0" dirty="0" err="1">
                <a:ln>
                  <a:noFill/>
                </a:ln>
                <a:solidFill>
                  <a:schemeClr val="tx1"/>
                </a:solidFill>
                <a:effectLst/>
                <a:latin typeface="Source Code Pro" panose="020B0509030403020204" pitchFamily="49" charset="0"/>
              </a:rPr>
              <a:t>Operators</a:t>
            </a:r>
            <a:endParaRPr kumimoji="0" lang="fr-FR" altLang="fr-FR" sz="1800" b="1"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You can </a:t>
            </a:r>
            <a:r>
              <a:rPr kumimoji="0" lang="fr-FR" altLang="fr-FR" b="0" i="0" u="none" strike="noStrike" cap="none" normalizeH="0" baseline="0" dirty="0" err="1">
                <a:ln>
                  <a:noFill/>
                </a:ln>
                <a:solidFill>
                  <a:schemeClr val="tx1"/>
                </a:solidFill>
                <a:effectLst/>
                <a:latin typeface="Source Code Pro" panose="020B0509030403020204" pitchFamily="49" charset="0"/>
              </a:rPr>
              <a:t>make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comparisons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using</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relational</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operators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these</a:t>
            </a:r>
            <a:r>
              <a:rPr kumimoji="0" lang="fr-FR" altLang="fr-FR" b="0" i="0" u="none" strike="noStrike" cap="none" normalizeH="0" baseline="0" dirty="0">
                <a:ln>
                  <a:noFill/>
                </a:ln>
                <a:solidFill>
                  <a:schemeClr val="tx1"/>
                </a:solidFill>
                <a:effectLst/>
                <a:latin typeface="Source Code Pro" panose="020B0509030403020204" pitchFamily="49" charset="0"/>
              </a:rPr>
              <a:t> compare the values on </a:t>
            </a:r>
            <a:r>
              <a:rPr kumimoji="0" lang="fr-FR" altLang="fr-FR" b="0" i="0" u="none" strike="noStrike" cap="none" normalizeH="0" baseline="0" dirty="0" err="1">
                <a:ln>
                  <a:noFill/>
                </a:ln>
                <a:solidFill>
                  <a:schemeClr val="tx1"/>
                </a:solidFill>
                <a:effectLst/>
                <a:latin typeface="Source Code Pro" panose="020B0509030403020204" pitchFamily="49" charset="0"/>
              </a:rPr>
              <a:t>either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sides</a:t>
            </a:r>
            <a:r>
              <a:rPr kumimoji="0" lang="fr-FR" altLang="fr-FR" b="0" i="0" u="none" strike="noStrike" cap="none" normalizeH="0" baseline="0" dirty="0">
                <a:ln>
                  <a:noFill/>
                </a:ln>
                <a:solidFill>
                  <a:schemeClr val="tx1"/>
                </a:solidFill>
                <a:effectLst/>
                <a:latin typeface="Source Code Pro" panose="020B0509030403020204" pitchFamily="49" charset="0"/>
              </a:rPr>
              <a:t> and show the relation </a:t>
            </a:r>
            <a:r>
              <a:rPr kumimoji="0" lang="fr-FR" altLang="fr-FR" b="0" i="0" u="none" strike="noStrike" cap="none" normalizeH="0" baseline="0" dirty="0" err="1">
                <a:ln>
                  <a:noFill/>
                </a:ln>
                <a:solidFill>
                  <a:schemeClr val="tx1"/>
                </a:solidFill>
                <a:effectLst/>
                <a:latin typeface="Source Code Pro" panose="020B0509030403020204" pitchFamily="49" charset="0"/>
              </a:rPr>
              <a:t>between</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them</a:t>
            </a:r>
            <a:r>
              <a:rPr kumimoji="0" lang="fr-FR" altLang="fr-FR" b="0" i="0" u="none" strike="noStrike" cap="none" normalizeH="0" baseline="0" dirty="0">
                <a:ln>
                  <a:noFill/>
                </a:ln>
                <a:solidFill>
                  <a:schemeClr val="tx1"/>
                </a:solidFill>
                <a:effectLst/>
                <a:latin typeface="Source Code Pro" panose="020B0509030403020204" pitchFamily="49" charset="0"/>
              </a:rPr>
              <a:t>.</a:t>
            </a:r>
          </a:p>
        </p:txBody>
      </p:sp>
      <p:sp>
        <p:nvSpPr>
          <p:cNvPr id="16" name="Rectangle 2">
            <a:extLst>
              <a:ext uri="{FF2B5EF4-FFF2-40B4-BE49-F238E27FC236}">
                <a16:creationId xmlns:a16="http://schemas.microsoft.com/office/drawing/2014/main" id="{55A3CE38-2495-4D7F-A513-4205823EA421}"/>
              </a:ext>
            </a:extLst>
          </p:cNvPr>
          <p:cNvSpPr>
            <a:spLocks noChangeArrowheads="1"/>
          </p:cNvSpPr>
          <p:nvPr/>
        </p:nvSpPr>
        <p:spPr bwMode="auto">
          <a:xfrm>
            <a:off x="5868144" y="4221088"/>
            <a:ext cx="259228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&gt;&gt;&gt; 2 == 3</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False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&gt;&gt;&gt; 4 == 4</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True</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&gt;&gt;&gt; 3 &gt; 2</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True</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&gt;&gt;&gt; 489808234 != 2223</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True</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&gt;&gt;&gt; 4.5 &gt;= 4.5</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True</a:t>
            </a:r>
            <a:r>
              <a:rPr kumimoji="0" lang="fr-FR" altLang="fr-FR" b="0" i="0" u="none" strike="noStrike" cap="none" normalizeH="0" baseline="0" dirty="0">
                <a:ln>
                  <a:noFill/>
                </a:ln>
                <a:solidFill>
                  <a:schemeClr val="tx1"/>
                </a:solidFill>
                <a:effectLst/>
                <a:latin typeface="Source Code Pro" panose="020B0509030403020204" pitchFamily="49" charset="0"/>
              </a:rPr>
              <a:t> </a:t>
            </a:r>
          </a:p>
        </p:txBody>
      </p:sp>
      <p:pic>
        <p:nvPicPr>
          <p:cNvPr id="11" name="Image 10">
            <a:hlinkClick r:id="rId2" action="ppaction://hlinksldjump"/>
            <a:extLst>
              <a:ext uri="{FF2B5EF4-FFF2-40B4-BE49-F238E27FC236}">
                <a16:creationId xmlns:a16="http://schemas.microsoft.com/office/drawing/2014/main" id="{AA4B5C76-F2A7-4929-883D-869813DB5E8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8408222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6FFD80-B9C8-4850-8315-7F4B8A41CA90}"/>
              </a:ext>
            </a:extLst>
          </p:cNvPr>
          <p:cNvSpPr>
            <a:spLocks noGrp="1"/>
          </p:cNvSpPr>
          <p:nvPr>
            <p:ph type="title"/>
          </p:nvPr>
        </p:nvSpPr>
        <p:spPr/>
        <p:txBody>
          <a:bodyPr/>
          <a:lstStyle/>
          <a:p>
            <a:r>
              <a:rPr lang="fr-FR" dirty="0">
                <a:latin typeface="Source Code Pro" panose="020B0509030403020204" pitchFamily="49" charset="0"/>
              </a:rPr>
              <a:t>MICROPYTHON - VARIABLES</a:t>
            </a:r>
          </a:p>
        </p:txBody>
      </p:sp>
      <p:sp>
        <p:nvSpPr>
          <p:cNvPr id="3" name="Espace réservé du numéro de diapositive 2">
            <a:extLst>
              <a:ext uri="{FF2B5EF4-FFF2-40B4-BE49-F238E27FC236}">
                <a16:creationId xmlns:a16="http://schemas.microsoft.com/office/drawing/2014/main" id="{D4737042-58D8-4612-AECF-E49ADC97CD74}"/>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374</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4C616A2F-9F00-40F5-9D5B-13F65ADAEE63}"/>
              </a:ext>
            </a:extLst>
          </p:cNvPr>
          <p:cNvSpPr/>
          <p:nvPr/>
        </p:nvSpPr>
        <p:spPr>
          <a:xfrm>
            <a:off x="35496" y="548680"/>
            <a:ext cx="9036496" cy="2954655"/>
          </a:xfrm>
          <a:prstGeom prst="rect">
            <a:avLst/>
          </a:prstGeom>
        </p:spPr>
        <p:txBody>
          <a:bodyPr wrap="square">
            <a:spAutoFit/>
          </a:bodyPr>
          <a:lstStyle/>
          <a:p>
            <a:r>
              <a:rPr lang="en-US" b="1" dirty="0">
                <a:latin typeface="Source Code Pro" panose="020B0509030403020204" pitchFamily="49" charset="0"/>
              </a:rPr>
              <a:t>Assigning Values to Variables :</a:t>
            </a:r>
          </a:p>
          <a:p>
            <a:r>
              <a:rPr lang="en-US" sz="1800" b="1" dirty="0">
                <a:solidFill>
                  <a:srgbClr val="0070C0"/>
                </a:solidFill>
                <a:latin typeface="Source Code Pro" panose="020B0509030403020204" pitchFamily="49" charset="0"/>
              </a:rPr>
              <a:t>In Python you don’t need to declare what type each variable is. </a:t>
            </a:r>
          </a:p>
          <a:p>
            <a:endParaRPr lang="en-US" dirty="0">
              <a:latin typeface="Source Code Pro" panose="020B0509030403020204" pitchFamily="49" charset="0"/>
            </a:endParaRPr>
          </a:p>
          <a:p>
            <a:pPr algn="just"/>
            <a:r>
              <a:rPr lang="en-US" i="1" dirty="0">
                <a:latin typeface="Source Code Pro" panose="020B0509030403020204" pitchFamily="49" charset="0"/>
              </a:rPr>
              <a:t>If you’re used to program your boards using Arduino IDE, you know that you need to declare the type of a variable when creating a new variable. </a:t>
            </a:r>
          </a:p>
          <a:p>
            <a:pPr algn="just"/>
            <a:r>
              <a:rPr lang="en-US" i="1" dirty="0">
                <a:latin typeface="Source Code Pro" panose="020B0509030403020204" pitchFamily="49" charset="0"/>
              </a:rPr>
              <a:t>There isn’t such thing in Python.</a:t>
            </a:r>
          </a:p>
          <a:p>
            <a:endParaRPr lang="en-US" dirty="0">
              <a:latin typeface="Source Code Pro" panose="020B0509030403020204" pitchFamily="49" charset="0"/>
            </a:endParaRPr>
          </a:p>
          <a:p>
            <a:r>
              <a:rPr lang="en-US" dirty="0">
                <a:latin typeface="Source Code Pro" panose="020B0509030403020204" pitchFamily="49" charset="0"/>
              </a:rPr>
              <a:t>Variables are simply a storage placeholder for values: number or text. </a:t>
            </a:r>
          </a:p>
          <a:p>
            <a:r>
              <a:rPr lang="en-US" b="1" dirty="0">
                <a:latin typeface="Source Code Pro" panose="020B0509030403020204" pitchFamily="49" charset="0"/>
              </a:rPr>
              <a:t>To assign a value to a variable you use the equal sign (=), with the variable name on the left and the value on the right.</a:t>
            </a:r>
          </a:p>
          <a:p>
            <a:endParaRPr lang="en-US" dirty="0">
              <a:latin typeface="Source Code Pro" panose="020B0509030403020204" pitchFamily="49" charset="0"/>
            </a:endParaRPr>
          </a:p>
          <a:p>
            <a:r>
              <a:rPr lang="en-US" dirty="0">
                <a:latin typeface="Source Code Pro" panose="020B0509030403020204" pitchFamily="49" charset="0"/>
              </a:rPr>
              <a:t>For example, to create a variable to hold the GPIO number where an LED is connected to, you can simply type the following:</a:t>
            </a:r>
          </a:p>
        </p:txBody>
      </p:sp>
      <p:sp>
        <p:nvSpPr>
          <p:cNvPr id="5" name="Rectangle : coins arrondis 4">
            <a:extLst>
              <a:ext uri="{FF2B5EF4-FFF2-40B4-BE49-F238E27FC236}">
                <a16:creationId xmlns:a16="http://schemas.microsoft.com/office/drawing/2014/main" id="{A0BF0454-8493-4B32-BABE-A1D3303B09EF}"/>
              </a:ext>
            </a:extLst>
          </p:cNvPr>
          <p:cNvSpPr/>
          <p:nvPr/>
        </p:nvSpPr>
        <p:spPr>
          <a:xfrm>
            <a:off x="457200" y="3645024"/>
            <a:ext cx="7715200" cy="344393"/>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err="1">
                <a:solidFill>
                  <a:schemeClr val="bg1">
                    <a:lumMod val="50000"/>
                  </a:schemeClr>
                </a:solidFill>
                <a:latin typeface="Source Code Pro" panose="020B0509030403020204" pitchFamily="49" charset="0"/>
              </a:rPr>
              <a:t>led_pin</a:t>
            </a:r>
            <a:r>
              <a:rPr lang="fr-FR" dirty="0">
                <a:solidFill>
                  <a:schemeClr val="bg1">
                    <a:lumMod val="50000"/>
                  </a:schemeClr>
                </a:solidFill>
                <a:latin typeface="Source Code Pro" panose="020B0509030403020204" pitchFamily="49" charset="0"/>
              </a:rPr>
              <a:t> = 23</a:t>
            </a:r>
          </a:p>
        </p:txBody>
      </p:sp>
      <p:sp>
        <p:nvSpPr>
          <p:cNvPr id="6" name="Rectangle : coins arrondis 5">
            <a:extLst>
              <a:ext uri="{FF2B5EF4-FFF2-40B4-BE49-F238E27FC236}">
                <a16:creationId xmlns:a16="http://schemas.microsoft.com/office/drawing/2014/main" id="{E32C8578-3DCA-426F-9622-8EFDED461B31}"/>
              </a:ext>
            </a:extLst>
          </p:cNvPr>
          <p:cNvSpPr/>
          <p:nvPr/>
        </p:nvSpPr>
        <p:spPr>
          <a:xfrm>
            <a:off x="457200" y="4709055"/>
            <a:ext cx="7715200" cy="307777"/>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err="1">
                <a:solidFill>
                  <a:schemeClr val="bg1">
                    <a:lumMod val="50000"/>
                  </a:schemeClr>
                </a:solidFill>
                <a:latin typeface="Source Code Pro" panose="020B0509030403020204" pitchFamily="49" charset="0"/>
              </a:rPr>
              <a:t>const</a:t>
            </a:r>
            <a:r>
              <a:rPr lang="fr-FR" dirty="0">
                <a:solidFill>
                  <a:schemeClr val="bg1">
                    <a:lumMod val="50000"/>
                  </a:schemeClr>
                </a:solidFill>
                <a:latin typeface="Source Code Pro" panose="020B0509030403020204" pitchFamily="49" charset="0"/>
              </a:rPr>
              <a:t> </a:t>
            </a:r>
            <a:r>
              <a:rPr lang="fr-FR" dirty="0" err="1">
                <a:solidFill>
                  <a:schemeClr val="bg1">
                    <a:lumMod val="50000"/>
                  </a:schemeClr>
                </a:solidFill>
                <a:latin typeface="Source Code Pro" panose="020B0509030403020204" pitchFamily="49" charset="0"/>
              </a:rPr>
              <a:t>int</a:t>
            </a:r>
            <a:r>
              <a:rPr lang="fr-FR" dirty="0">
                <a:solidFill>
                  <a:schemeClr val="bg1">
                    <a:lumMod val="50000"/>
                  </a:schemeClr>
                </a:solidFill>
                <a:latin typeface="Source Code Pro" panose="020B0509030403020204" pitchFamily="49" charset="0"/>
              </a:rPr>
              <a:t> </a:t>
            </a:r>
            <a:r>
              <a:rPr lang="fr-FR" dirty="0" err="1">
                <a:solidFill>
                  <a:schemeClr val="bg1">
                    <a:lumMod val="50000"/>
                  </a:schemeClr>
                </a:solidFill>
                <a:latin typeface="Source Code Pro" panose="020B0509030403020204" pitchFamily="49" charset="0"/>
              </a:rPr>
              <a:t>led_pin</a:t>
            </a:r>
            <a:r>
              <a:rPr lang="fr-FR" dirty="0">
                <a:solidFill>
                  <a:schemeClr val="bg1">
                    <a:lumMod val="50000"/>
                  </a:schemeClr>
                </a:solidFill>
                <a:latin typeface="Source Code Pro" panose="020B0509030403020204" pitchFamily="49" charset="0"/>
              </a:rPr>
              <a:t> =23;</a:t>
            </a:r>
          </a:p>
        </p:txBody>
      </p:sp>
      <p:sp>
        <p:nvSpPr>
          <p:cNvPr id="7" name="Rectangle 6">
            <a:extLst>
              <a:ext uri="{FF2B5EF4-FFF2-40B4-BE49-F238E27FC236}">
                <a16:creationId xmlns:a16="http://schemas.microsoft.com/office/drawing/2014/main" id="{DA15C51B-8F9A-4302-840E-73C752051EC4}"/>
              </a:ext>
            </a:extLst>
          </p:cNvPr>
          <p:cNvSpPr/>
          <p:nvPr/>
        </p:nvSpPr>
        <p:spPr>
          <a:xfrm>
            <a:off x="0" y="4188850"/>
            <a:ext cx="5554726" cy="307777"/>
          </a:xfrm>
          <a:prstGeom prst="rect">
            <a:avLst/>
          </a:prstGeom>
        </p:spPr>
        <p:txBody>
          <a:bodyPr wrap="none">
            <a:spAutoFit/>
          </a:bodyPr>
          <a:lstStyle/>
          <a:p>
            <a:r>
              <a:rPr lang="en-US" dirty="0">
                <a:latin typeface="Source Code Pro" panose="020B0509030403020204" pitchFamily="49" charset="0"/>
              </a:rPr>
              <a:t>In the Arduino IDE, you would have something like:</a:t>
            </a:r>
            <a:endParaRPr lang="fr-FR" dirty="0">
              <a:latin typeface="Source Code Pro" panose="020B0509030403020204" pitchFamily="49" charset="0"/>
            </a:endParaRPr>
          </a:p>
        </p:txBody>
      </p:sp>
      <p:sp>
        <p:nvSpPr>
          <p:cNvPr id="8" name="Rectangle 7">
            <a:extLst>
              <a:ext uri="{FF2B5EF4-FFF2-40B4-BE49-F238E27FC236}">
                <a16:creationId xmlns:a16="http://schemas.microsoft.com/office/drawing/2014/main" id="{7FD1CA8C-C285-430F-A6E0-21D614F2F91A}"/>
              </a:ext>
            </a:extLst>
          </p:cNvPr>
          <p:cNvSpPr/>
          <p:nvPr/>
        </p:nvSpPr>
        <p:spPr>
          <a:xfrm>
            <a:off x="205136" y="5313381"/>
            <a:ext cx="8856984" cy="954107"/>
          </a:xfrm>
          <a:prstGeom prst="rect">
            <a:avLst/>
          </a:prstGeom>
        </p:spPr>
        <p:txBody>
          <a:bodyPr wrap="square">
            <a:spAutoFit/>
          </a:bodyPr>
          <a:lstStyle/>
          <a:p>
            <a:pPr algn="just"/>
            <a:r>
              <a:rPr lang="en-US" dirty="0">
                <a:latin typeface="Source Code Pro" panose="020B0509030403020204" pitchFamily="49" charset="0"/>
              </a:rPr>
              <a:t>As you can see, Python is much simpler than programming in C (in Arduino IDE).</a:t>
            </a:r>
          </a:p>
          <a:p>
            <a:pPr algn="just"/>
            <a:endParaRPr lang="en-US" dirty="0">
              <a:latin typeface="Source Code Pro" panose="020B0509030403020204" pitchFamily="49" charset="0"/>
            </a:endParaRPr>
          </a:p>
          <a:p>
            <a:pPr algn="just"/>
            <a:r>
              <a:rPr lang="en-US" b="1" dirty="0">
                <a:solidFill>
                  <a:srgbClr val="C00000"/>
                </a:solidFill>
                <a:latin typeface="Source Code Pro" panose="020B0509030403020204" pitchFamily="49" charset="0"/>
              </a:rPr>
              <a:t>Note:</a:t>
            </a:r>
            <a:r>
              <a:rPr lang="en-US" dirty="0">
                <a:solidFill>
                  <a:srgbClr val="C00000"/>
                </a:solidFill>
                <a:latin typeface="Source Code Pro" panose="020B0509030403020204" pitchFamily="49" charset="0"/>
              </a:rPr>
              <a:t> </a:t>
            </a:r>
            <a:r>
              <a:rPr lang="en-US" b="1" dirty="0">
                <a:solidFill>
                  <a:srgbClr val="C00000"/>
                </a:solidFill>
                <a:latin typeface="Source Code Pro" panose="020B0509030403020204" pitchFamily="49" charset="0"/>
              </a:rPr>
              <a:t>the names you give variables can’t have spaces and are case sensitive, so </a:t>
            </a:r>
            <a:r>
              <a:rPr lang="en-US" b="1" i="1" dirty="0" err="1">
                <a:solidFill>
                  <a:srgbClr val="C00000"/>
                </a:solidFill>
                <a:latin typeface="Source Code Pro" panose="020B0509030403020204" pitchFamily="49" charset="0"/>
              </a:rPr>
              <a:t>led_pin</a:t>
            </a:r>
            <a:r>
              <a:rPr lang="en-US" b="1" dirty="0">
                <a:solidFill>
                  <a:srgbClr val="C00000"/>
                </a:solidFill>
                <a:latin typeface="Source Code Pro" panose="020B0509030403020204" pitchFamily="49" charset="0"/>
              </a:rPr>
              <a:t> is different from </a:t>
            </a:r>
            <a:r>
              <a:rPr lang="en-US" b="1" i="1" dirty="0">
                <a:solidFill>
                  <a:srgbClr val="C00000"/>
                </a:solidFill>
                <a:latin typeface="Source Code Pro" panose="020B0509030403020204" pitchFamily="49" charset="0"/>
              </a:rPr>
              <a:t>LED_PIN</a:t>
            </a:r>
            <a:r>
              <a:rPr lang="en-US" b="1" dirty="0">
                <a:solidFill>
                  <a:srgbClr val="C00000"/>
                </a:solidFill>
                <a:latin typeface="Source Code Pro" panose="020B0509030403020204" pitchFamily="49" charset="0"/>
              </a:rPr>
              <a:t> or </a:t>
            </a:r>
            <a:r>
              <a:rPr lang="en-US" b="1" i="1" dirty="0" err="1">
                <a:solidFill>
                  <a:srgbClr val="C00000"/>
                </a:solidFill>
                <a:latin typeface="Source Code Pro" panose="020B0509030403020204" pitchFamily="49" charset="0"/>
              </a:rPr>
              <a:t>Led_Pin</a:t>
            </a:r>
            <a:r>
              <a:rPr lang="en-US" b="1" i="1" dirty="0">
                <a:solidFill>
                  <a:srgbClr val="C00000"/>
                </a:solidFill>
                <a:latin typeface="Source Code Pro" panose="020B0509030403020204" pitchFamily="49" charset="0"/>
              </a:rPr>
              <a:t>.</a:t>
            </a:r>
            <a:endParaRPr lang="en-US" b="1" dirty="0">
              <a:solidFill>
                <a:srgbClr val="C00000"/>
              </a:solidFill>
              <a:latin typeface="Source Code Pro" panose="020B0509030403020204" pitchFamily="49" charset="0"/>
            </a:endParaRPr>
          </a:p>
        </p:txBody>
      </p:sp>
      <p:pic>
        <p:nvPicPr>
          <p:cNvPr id="9" name="Image 8">
            <a:hlinkClick r:id="rId2" action="ppaction://hlinksldjump"/>
            <a:extLst>
              <a:ext uri="{FF2B5EF4-FFF2-40B4-BE49-F238E27FC236}">
                <a16:creationId xmlns:a16="http://schemas.microsoft.com/office/drawing/2014/main" id="{F0057935-6A53-4393-A020-48BE6F7CCE9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14473429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051EF9-E9F3-43BD-B7A6-D29EB16A03D2}"/>
              </a:ext>
            </a:extLst>
          </p:cNvPr>
          <p:cNvSpPr>
            <a:spLocks noGrp="1"/>
          </p:cNvSpPr>
          <p:nvPr>
            <p:ph type="title"/>
          </p:nvPr>
        </p:nvSpPr>
        <p:spPr/>
        <p:txBody>
          <a:bodyPr/>
          <a:lstStyle/>
          <a:p>
            <a:r>
              <a:rPr lang="fr-FR" dirty="0">
                <a:latin typeface="Source Code Pro" panose="020B0509030403020204" pitchFamily="49" charset="0"/>
              </a:rPr>
              <a:t>MICROPYTHON – DATA TYPES</a:t>
            </a:r>
          </a:p>
        </p:txBody>
      </p:sp>
      <p:sp>
        <p:nvSpPr>
          <p:cNvPr id="3" name="Espace réservé du numéro de diapositive 2">
            <a:extLst>
              <a:ext uri="{FF2B5EF4-FFF2-40B4-BE49-F238E27FC236}">
                <a16:creationId xmlns:a16="http://schemas.microsoft.com/office/drawing/2014/main" id="{0F01CDBE-7883-470B-AF5C-131ECCF82373}"/>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375</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9DBA24A7-3240-469C-ACBC-5D3A448795D4}"/>
              </a:ext>
            </a:extLst>
          </p:cNvPr>
          <p:cNvSpPr/>
          <p:nvPr/>
        </p:nvSpPr>
        <p:spPr>
          <a:xfrm>
            <a:off x="0" y="512267"/>
            <a:ext cx="9144000" cy="954107"/>
          </a:xfrm>
          <a:prstGeom prst="rect">
            <a:avLst/>
          </a:prstGeom>
        </p:spPr>
        <p:txBody>
          <a:bodyPr wrap="square">
            <a:spAutoFit/>
          </a:bodyPr>
          <a:lstStyle/>
          <a:p>
            <a:pPr algn="just"/>
            <a:r>
              <a:rPr lang="en-US" b="1" dirty="0">
                <a:latin typeface="Source Code Pro" panose="020B0509030403020204" pitchFamily="49" charset="0"/>
              </a:rPr>
              <a:t>Data Types: </a:t>
            </a:r>
            <a:r>
              <a:rPr lang="en-US" dirty="0">
                <a:latin typeface="Source Code Pro" panose="020B0509030403020204" pitchFamily="49" charset="0"/>
              </a:rPr>
              <a:t>Variables can store several types of values, not just whole numbers. That’s where </a:t>
            </a:r>
            <a:r>
              <a:rPr lang="en-US" i="1" dirty="0">
                <a:latin typeface="Source Code Pro" panose="020B0509030403020204" pitchFamily="49" charset="0"/>
              </a:rPr>
              <a:t>data types</a:t>
            </a:r>
            <a:r>
              <a:rPr lang="en-US" dirty="0">
                <a:latin typeface="Source Code Pro" panose="020B0509030403020204" pitchFamily="49" charset="0"/>
              </a:rPr>
              <a:t> come in. A data type is a classification of a value that tells what operations can be done with the value and how it should be stored. </a:t>
            </a:r>
          </a:p>
          <a:p>
            <a:pPr algn="just"/>
            <a:r>
              <a:rPr lang="en-US" dirty="0">
                <a:latin typeface="Source Code Pro" panose="020B0509030403020204" pitchFamily="49" charset="0"/>
              </a:rPr>
              <a:t>The following table shows the data types we’ll use most often in our projects.</a:t>
            </a:r>
          </a:p>
        </p:txBody>
      </p:sp>
      <p:graphicFrame>
        <p:nvGraphicFramePr>
          <p:cNvPr id="5" name="Tableau 4">
            <a:extLst>
              <a:ext uri="{FF2B5EF4-FFF2-40B4-BE49-F238E27FC236}">
                <a16:creationId xmlns:a16="http://schemas.microsoft.com/office/drawing/2014/main" id="{8D12DD5E-0830-4489-B3A9-C1F9C9E7130B}"/>
              </a:ext>
            </a:extLst>
          </p:cNvPr>
          <p:cNvGraphicFramePr>
            <a:graphicFrameLocks noGrp="1"/>
          </p:cNvGraphicFramePr>
          <p:nvPr>
            <p:extLst>
              <p:ext uri="{D42A27DB-BD31-4B8C-83A1-F6EECF244321}">
                <p14:modId xmlns:p14="http://schemas.microsoft.com/office/powerpoint/2010/main" val="222240156"/>
              </p:ext>
            </p:extLst>
          </p:nvPr>
        </p:nvGraphicFramePr>
        <p:xfrm>
          <a:off x="62296" y="1619632"/>
          <a:ext cx="5085767" cy="1737360"/>
        </p:xfrm>
        <a:graphic>
          <a:graphicData uri="http://schemas.openxmlformats.org/drawingml/2006/table">
            <a:tbl>
              <a:tblPr>
                <a:tableStyleId>{21E4AEA4-8DFA-4A89-87EB-49C32662AFE0}</a:tableStyleId>
              </a:tblPr>
              <a:tblGrid>
                <a:gridCol w="1707329">
                  <a:extLst>
                    <a:ext uri="{9D8B030D-6E8A-4147-A177-3AD203B41FA5}">
                      <a16:colId xmlns:a16="http://schemas.microsoft.com/office/drawing/2014/main" val="166058263"/>
                    </a:ext>
                  </a:extLst>
                </a:gridCol>
                <a:gridCol w="3378438">
                  <a:extLst>
                    <a:ext uri="{9D8B030D-6E8A-4147-A177-3AD203B41FA5}">
                      <a16:colId xmlns:a16="http://schemas.microsoft.com/office/drawing/2014/main" val="1846319937"/>
                    </a:ext>
                  </a:extLst>
                </a:gridCol>
              </a:tblGrid>
              <a:tr h="0">
                <a:tc>
                  <a:txBody>
                    <a:bodyPr/>
                    <a:lstStyle/>
                    <a:p>
                      <a:r>
                        <a:rPr lang="fr-FR" sz="1400" b="1" dirty="0">
                          <a:latin typeface="Source Code Pro" panose="020B0509030403020204" pitchFamily="49" charset="0"/>
                        </a:rPr>
                        <a:t>Data type</a:t>
                      </a:r>
                    </a:p>
                  </a:txBody>
                  <a:tcPr anchor="ctr"/>
                </a:tc>
                <a:tc>
                  <a:txBody>
                    <a:bodyPr/>
                    <a:lstStyle/>
                    <a:p>
                      <a:r>
                        <a:rPr lang="fr-FR" sz="1400" b="1">
                          <a:latin typeface="Source Code Pro" panose="020B0509030403020204" pitchFamily="49" charset="0"/>
                        </a:rPr>
                        <a:t>Description</a:t>
                      </a:r>
                    </a:p>
                  </a:txBody>
                  <a:tcPr anchor="ctr"/>
                </a:tc>
                <a:extLst>
                  <a:ext uri="{0D108BD9-81ED-4DB2-BD59-A6C34878D82A}">
                    <a16:rowId xmlns:a16="http://schemas.microsoft.com/office/drawing/2014/main" val="2132615974"/>
                  </a:ext>
                </a:extLst>
              </a:tr>
              <a:tr h="0">
                <a:tc>
                  <a:txBody>
                    <a:bodyPr/>
                    <a:lstStyle/>
                    <a:p>
                      <a:r>
                        <a:rPr lang="fr-FR" sz="1400" b="1" dirty="0" err="1">
                          <a:latin typeface="Source Code Pro" panose="020B0509030403020204" pitchFamily="49" charset="0"/>
                        </a:rPr>
                        <a:t>int</a:t>
                      </a:r>
                      <a:r>
                        <a:rPr lang="fr-FR" sz="1400" b="1" dirty="0">
                          <a:latin typeface="Source Code Pro" panose="020B0509030403020204" pitchFamily="49" charset="0"/>
                        </a:rPr>
                        <a:t> (Int)</a:t>
                      </a:r>
                    </a:p>
                  </a:txBody>
                  <a:tcPr anchor="ctr"/>
                </a:tc>
                <a:tc>
                  <a:txBody>
                    <a:bodyPr/>
                    <a:lstStyle/>
                    <a:p>
                      <a:r>
                        <a:rPr lang="fr-FR" sz="1400" b="1" dirty="0">
                          <a:latin typeface="Source Code Pro" panose="020B0509030403020204" pitchFamily="49" charset="0"/>
                        </a:rPr>
                        <a:t>Integer (</a:t>
                      </a:r>
                      <a:r>
                        <a:rPr lang="fr-FR" sz="1400" b="1" dirty="0" err="1">
                          <a:latin typeface="Source Code Pro" panose="020B0509030403020204" pitchFamily="49" charset="0"/>
                        </a:rPr>
                        <a:t>whole</a:t>
                      </a:r>
                      <a:r>
                        <a:rPr lang="fr-FR" sz="1400" b="1" dirty="0">
                          <a:latin typeface="Source Code Pro" panose="020B0509030403020204" pitchFamily="49" charset="0"/>
                        </a:rPr>
                        <a:t> </a:t>
                      </a:r>
                      <a:r>
                        <a:rPr lang="fr-FR" sz="1400" b="1" dirty="0" err="1">
                          <a:latin typeface="Source Code Pro" panose="020B0509030403020204" pitchFamily="49" charset="0"/>
                        </a:rPr>
                        <a:t>number</a:t>
                      </a:r>
                      <a:r>
                        <a:rPr lang="fr-FR" sz="1400" b="1" dirty="0">
                          <a:latin typeface="Source Code Pro" panose="020B0509030403020204" pitchFamily="49" charset="0"/>
                        </a:rPr>
                        <a:t>)</a:t>
                      </a:r>
                    </a:p>
                  </a:txBody>
                  <a:tcPr anchor="ctr"/>
                </a:tc>
                <a:extLst>
                  <a:ext uri="{0D108BD9-81ED-4DB2-BD59-A6C34878D82A}">
                    <a16:rowId xmlns:a16="http://schemas.microsoft.com/office/drawing/2014/main" val="3103409482"/>
                  </a:ext>
                </a:extLst>
              </a:tr>
              <a:tr h="0">
                <a:tc>
                  <a:txBody>
                    <a:bodyPr/>
                    <a:lstStyle/>
                    <a:p>
                      <a:r>
                        <a:rPr lang="fr-FR" sz="1400" b="1" dirty="0" err="1">
                          <a:latin typeface="Source Code Pro" panose="020B0509030403020204" pitchFamily="49" charset="0"/>
                        </a:rPr>
                        <a:t>float</a:t>
                      </a:r>
                      <a:r>
                        <a:rPr lang="fr-FR" sz="1400" b="1" dirty="0">
                          <a:latin typeface="Source Code Pro" panose="020B0509030403020204" pitchFamily="49" charset="0"/>
                        </a:rPr>
                        <a:t> (</a:t>
                      </a:r>
                      <a:r>
                        <a:rPr lang="fr-FR" sz="1400" b="1" dirty="0" err="1">
                          <a:latin typeface="Source Code Pro" panose="020B0509030403020204" pitchFamily="49" charset="0"/>
                        </a:rPr>
                        <a:t>Float</a:t>
                      </a:r>
                      <a:r>
                        <a:rPr lang="fr-FR" sz="1400" b="1" dirty="0">
                          <a:latin typeface="Source Code Pro" panose="020B0509030403020204" pitchFamily="49" charset="0"/>
                        </a:rPr>
                        <a:t>)</a:t>
                      </a:r>
                    </a:p>
                  </a:txBody>
                  <a:tcPr anchor="ctr"/>
                </a:tc>
                <a:tc>
                  <a:txBody>
                    <a:bodyPr/>
                    <a:lstStyle/>
                    <a:p>
                      <a:r>
                        <a:rPr lang="en-US" sz="1400" b="1" dirty="0">
                          <a:latin typeface="Source Code Pro" panose="020B0509030403020204" pitchFamily="49" charset="0"/>
                        </a:rPr>
                        <a:t>Number with a decimal point</a:t>
                      </a:r>
                    </a:p>
                  </a:txBody>
                  <a:tcPr anchor="ctr"/>
                </a:tc>
                <a:extLst>
                  <a:ext uri="{0D108BD9-81ED-4DB2-BD59-A6C34878D82A}">
                    <a16:rowId xmlns:a16="http://schemas.microsoft.com/office/drawing/2014/main" val="401614563"/>
                  </a:ext>
                </a:extLst>
              </a:tr>
              <a:tr h="0">
                <a:tc>
                  <a:txBody>
                    <a:bodyPr/>
                    <a:lstStyle/>
                    <a:p>
                      <a:r>
                        <a:rPr lang="fr-FR" sz="1400" b="1">
                          <a:latin typeface="Source Code Pro" panose="020B0509030403020204" pitchFamily="49" charset="0"/>
                        </a:rPr>
                        <a:t>str (String)</a:t>
                      </a:r>
                    </a:p>
                  </a:txBody>
                  <a:tcPr anchor="ctr"/>
                </a:tc>
                <a:tc>
                  <a:txBody>
                    <a:bodyPr/>
                    <a:lstStyle/>
                    <a:p>
                      <a:r>
                        <a:rPr lang="en-US" sz="1400" b="1">
                          <a:latin typeface="Source Code Pro" panose="020B0509030403020204" pitchFamily="49" charset="0"/>
                        </a:rPr>
                        <a:t>Set of characters between quotation marks</a:t>
                      </a:r>
                    </a:p>
                  </a:txBody>
                  <a:tcPr anchor="ctr"/>
                </a:tc>
                <a:extLst>
                  <a:ext uri="{0D108BD9-81ED-4DB2-BD59-A6C34878D82A}">
                    <a16:rowId xmlns:a16="http://schemas.microsoft.com/office/drawing/2014/main" val="1473075961"/>
                  </a:ext>
                </a:extLst>
              </a:tr>
              <a:tr h="0">
                <a:tc>
                  <a:txBody>
                    <a:bodyPr/>
                    <a:lstStyle/>
                    <a:p>
                      <a:r>
                        <a:rPr lang="fr-FR" sz="1400" b="1">
                          <a:latin typeface="Source Code Pro" panose="020B0509030403020204" pitchFamily="49" charset="0"/>
                        </a:rPr>
                        <a:t>bool (Boolean)</a:t>
                      </a:r>
                    </a:p>
                  </a:txBody>
                  <a:tcPr anchor="ctr"/>
                </a:tc>
                <a:tc>
                  <a:txBody>
                    <a:bodyPr/>
                    <a:lstStyle/>
                    <a:p>
                      <a:r>
                        <a:rPr lang="fr-FR" sz="1400" b="1" dirty="0" err="1">
                          <a:latin typeface="Source Code Pro" panose="020B0509030403020204" pitchFamily="49" charset="0"/>
                        </a:rPr>
                        <a:t>True</a:t>
                      </a:r>
                      <a:r>
                        <a:rPr lang="fr-FR" sz="1400" b="1" dirty="0">
                          <a:latin typeface="Source Code Pro" panose="020B0509030403020204" pitchFamily="49" charset="0"/>
                        </a:rPr>
                        <a:t> or False</a:t>
                      </a:r>
                    </a:p>
                  </a:txBody>
                  <a:tcPr anchor="ctr"/>
                </a:tc>
                <a:extLst>
                  <a:ext uri="{0D108BD9-81ED-4DB2-BD59-A6C34878D82A}">
                    <a16:rowId xmlns:a16="http://schemas.microsoft.com/office/drawing/2014/main" val="213599422"/>
                  </a:ext>
                </a:extLst>
              </a:tr>
            </a:tbl>
          </a:graphicData>
        </a:graphic>
      </p:graphicFrame>
      <p:sp>
        <p:nvSpPr>
          <p:cNvPr id="6" name="Rectangle 1">
            <a:extLst>
              <a:ext uri="{FF2B5EF4-FFF2-40B4-BE49-F238E27FC236}">
                <a16:creationId xmlns:a16="http://schemas.microsoft.com/office/drawing/2014/main" id="{919B4EEA-0FD3-4263-A1D8-AB02D4D6BF85}"/>
              </a:ext>
            </a:extLst>
          </p:cNvPr>
          <p:cNvSpPr>
            <a:spLocks noChangeArrowheads="1"/>
          </p:cNvSpPr>
          <p:nvPr/>
        </p:nvSpPr>
        <p:spPr bwMode="auto">
          <a:xfrm>
            <a:off x="5180351" y="1508453"/>
            <a:ext cx="256529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1" i="1" u="none" strike="noStrike" cap="none" normalizeH="0" baseline="0" dirty="0" err="1">
                <a:ln>
                  <a:noFill/>
                </a:ln>
                <a:solidFill>
                  <a:srgbClr val="0070C0"/>
                </a:solidFill>
                <a:effectLst/>
                <a:latin typeface="Source Code Pro" panose="020B0509030403020204" pitchFamily="49" charset="0"/>
              </a:rPr>
              <a:t>Let’s</a:t>
            </a:r>
            <a:r>
              <a:rPr kumimoji="0" lang="fr-FR" altLang="fr-FR" b="1" i="1" u="none" strike="noStrike" cap="none" normalizeH="0" baseline="0" dirty="0">
                <a:ln>
                  <a:noFill/>
                </a:ln>
                <a:solidFill>
                  <a:srgbClr val="0070C0"/>
                </a:solidFill>
                <a:effectLst/>
                <a:latin typeface="Source Code Pro" panose="020B0509030403020204" pitchFamily="49" charset="0"/>
              </a:rPr>
              <a:t> </a:t>
            </a:r>
            <a:r>
              <a:rPr kumimoji="0" lang="fr-FR" altLang="fr-FR" b="1" i="1" u="none" strike="noStrike" cap="none" normalizeH="0" baseline="0" dirty="0" err="1">
                <a:ln>
                  <a:noFill/>
                </a:ln>
                <a:solidFill>
                  <a:srgbClr val="0070C0"/>
                </a:solidFill>
                <a:effectLst/>
                <a:latin typeface="Source Code Pro" panose="020B0509030403020204" pitchFamily="49" charset="0"/>
              </a:rPr>
              <a:t>create</a:t>
            </a:r>
            <a:r>
              <a:rPr kumimoji="0" lang="fr-FR" altLang="fr-FR" b="1" i="1" u="none" strike="noStrike" cap="none" normalizeH="0" baseline="0" dirty="0">
                <a:ln>
                  <a:noFill/>
                </a:ln>
                <a:solidFill>
                  <a:srgbClr val="0070C0"/>
                </a:solidFill>
                <a:effectLst/>
                <a:latin typeface="Source Code Pro" panose="020B0509030403020204" pitchFamily="49" charset="0"/>
              </a:rPr>
              <a:t> variables </a:t>
            </a:r>
            <a:r>
              <a:rPr kumimoji="0" lang="fr-FR" altLang="fr-FR" b="1" i="1" u="none" strike="noStrike" cap="none" normalizeH="0" baseline="0" dirty="0" err="1">
                <a:ln>
                  <a:noFill/>
                </a:ln>
                <a:solidFill>
                  <a:srgbClr val="0070C0"/>
                </a:solidFill>
                <a:effectLst/>
                <a:latin typeface="Source Code Pro" panose="020B0509030403020204" pitchFamily="49" charset="0"/>
              </a:rPr>
              <a:t>with</a:t>
            </a:r>
            <a:r>
              <a:rPr kumimoji="0" lang="fr-FR" altLang="fr-FR" b="1" i="1" u="none" strike="noStrike" cap="none" normalizeH="0" baseline="0" dirty="0">
                <a:ln>
                  <a:noFill/>
                </a:ln>
                <a:solidFill>
                  <a:srgbClr val="0070C0"/>
                </a:solidFill>
                <a:effectLst/>
                <a:latin typeface="Source Code Pro" panose="020B0509030403020204" pitchFamily="49" charset="0"/>
              </a:rPr>
              <a:t> </a:t>
            </a:r>
            <a:r>
              <a:rPr kumimoji="0" lang="fr-FR" altLang="fr-FR" b="1" i="1" u="none" strike="noStrike" cap="none" normalizeH="0" baseline="0" dirty="0" err="1">
                <a:ln>
                  <a:noFill/>
                </a:ln>
                <a:solidFill>
                  <a:srgbClr val="0070C0"/>
                </a:solidFill>
                <a:effectLst/>
                <a:latin typeface="Source Code Pro" panose="020B0509030403020204" pitchFamily="49" charset="0"/>
              </a:rPr>
              <a:t>different</a:t>
            </a:r>
            <a:r>
              <a:rPr kumimoji="0" lang="fr-FR" altLang="fr-FR" b="1" i="1" u="none" strike="noStrike" cap="none" normalizeH="0" baseline="0" dirty="0">
                <a:ln>
                  <a:noFill/>
                </a:ln>
                <a:solidFill>
                  <a:srgbClr val="0070C0"/>
                </a:solidFill>
                <a:effectLst/>
                <a:latin typeface="Source Code Pro" panose="020B0509030403020204" pitchFamily="49" charset="0"/>
              </a:rPr>
              <a:t> data types:</a:t>
            </a:r>
          </a:p>
        </p:txBody>
      </p:sp>
      <p:sp>
        <p:nvSpPr>
          <p:cNvPr id="7" name="Rectangle 2">
            <a:extLst>
              <a:ext uri="{FF2B5EF4-FFF2-40B4-BE49-F238E27FC236}">
                <a16:creationId xmlns:a16="http://schemas.microsoft.com/office/drawing/2014/main" id="{923CEC2B-8C0C-486F-8D54-A7113E7EB6D5}"/>
              </a:ext>
            </a:extLst>
          </p:cNvPr>
          <p:cNvSpPr>
            <a:spLocks noChangeArrowheads="1"/>
          </p:cNvSpPr>
          <p:nvPr/>
        </p:nvSpPr>
        <p:spPr bwMode="auto">
          <a:xfrm>
            <a:off x="5180351" y="2177228"/>
            <a:ext cx="291981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&gt;&gt;&gt; a = 6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&gt;&gt;&gt; b = 95.32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&gt;&gt;&gt; c = 'Hello World!’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&gt;&gt;&gt; d = </a:t>
            </a:r>
            <a:r>
              <a:rPr kumimoji="0" lang="fr-FR" altLang="fr-FR" b="1" i="0" u="none" strike="noStrike" cap="none" normalizeH="0" baseline="0" dirty="0" err="1">
                <a:ln>
                  <a:noFill/>
                </a:ln>
                <a:solidFill>
                  <a:schemeClr val="tx1"/>
                </a:solidFill>
                <a:effectLst/>
                <a:latin typeface="Source Code Pro" panose="020B0509030403020204" pitchFamily="49" charset="0"/>
              </a:rPr>
              <a:t>True</a:t>
            </a:r>
            <a:r>
              <a:rPr kumimoji="0" lang="fr-FR" altLang="fr-FR" b="1" i="0" u="none" strike="noStrike" cap="none" normalizeH="0" baseline="0" dirty="0">
                <a:ln>
                  <a:noFill/>
                </a:ln>
                <a:solidFill>
                  <a:schemeClr val="tx1"/>
                </a:solidFill>
                <a:effectLst/>
                <a:latin typeface="Source Code Pro" panose="020B0509030403020204" pitchFamily="49" charset="0"/>
              </a:rPr>
              <a:t> </a:t>
            </a:r>
          </a:p>
        </p:txBody>
      </p:sp>
      <p:sp>
        <p:nvSpPr>
          <p:cNvPr id="8" name="Rectangle 7">
            <a:extLst>
              <a:ext uri="{FF2B5EF4-FFF2-40B4-BE49-F238E27FC236}">
                <a16:creationId xmlns:a16="http://schemas.microsoft.com/office/drawing/2014/main" id="{81544919-80E0-44BD-93CC-102C1F2A55D8}"/>
              </a:ext>
            </a:extLst>
          </p:cNvPr>
          <p:cNvSpPr/>
          <p:nvPr/>
        </p:nvSpPr>
        <p:spPr>
          <a:xfrm>
            <a:off x="1" y="3861048"/>
            <a:ext cx="9144000" cy="2031325"/>
          </a:xfrm>
          <a:prstGeom prst="rect">
            <a:avLst/>
          </a:prstGeom>
        </p:spPr>
        <p:txBody>
          <a:bodyPr wrap="square">
            <a:spAutoFit/>
          </a:bodyPr>
          <a:lstStyle/>
          <a:p>
            <a:pPr algn="just">
              <a:buFont typeface="Arial" panose="020B0604020202020204" pitchFamily="34" charset="0"/>
              <a:buChar char="•"/>
            </a:pPr>
            <a:r>
              <a:rPr lang="en-US" dirty="0">
                <a:latin typeface="Source Code Pro" panose="020B0509030403020204" pitchFamily="49" charset="0"/>
              </a:rPr>
              <a:t> The first value assigned to </a:t>
            </a:r>
            <a:r>
              <a:rPr lang="en-US" i="1" dirty="0">
                <a:latin typeface="Source Code Pro" panose="020B0509030403020204" pitchFamily="49" charset="0"/>
              </a:rPr>
              <a:t>a</a:t>
            </a:r>
            <a:r>
              <a:rPr lang="en-US" dirty="0">
                <a:latin typeface="Source Code Pro" panose="020B0509030403020204" pitchFamily="49" charset="0"/>
              </a:rPr>
              <a:t>, is an </a:t>
            </a:r>
            <a:r>
              <a:rPr lang="en-US" b="1" dirty="0">
                <a:latin typeface="Source Code Pro" panose="020B0509030403020204" pitchFamily="49" charset="0"/>
              </a:rPr>
              <a:t>integer</a:t>
            </a:r>
            <a:r>
              <a:rPr lang="en-US" dirty="0">
                <a:latin typeface="Source Code Pro" panose="020B0509030403020204" pitchFamily="49" charset="0"/>
              </a:rPr>
              <a:t>, which is a whole number.</a:t>
            </a:r>
          </a:p>
          <a:p>
            <a:pPr algn="just">
              <a:buFont typeface="Arial" panose="020B0604020202020204" pitchFamily="34" charset="0"/>
              <a:buChar char="•"/>
            </a:pPr>
            <a:r>
              <a:rPr lang="en-US" dirty="0">
                <a:latin typeface="Source Code Pro" panose="020B0509030403020204" pitchFamily="49" charset="0"/>
              </a:rPr>
              <a:t> The </a:t>
            </a:r>
            <a:r>
              <a:rPr lang="en-US" i="1" dirty="0">
                <a:latin typeface="Source Code Pro" panose="020B0509030403020204" pitchFamily="49" charset="0"/>
              </a:rPr>
              <a:t>b</a:t>
            </a:r>
            <a:r>
              <a:rPr lang="en-US" dirty="0">
                <a:latin typeface="Source Code Pro" panose="020B0509030403020204" pitchFamily="49" charset="0"/>
              </a:rPr>
              <a:t> variable contains a </a:t>
            </a:r>
            <a:r>
              <a:rPr lang="en-US" b="1" dirty="0">
                <a:latin typeface="Source Code Pro" panose="020B0509030403020204" pitchFamily="49" charset="0"/>
              </a:rPr>
              <a:t>float</a:t>
            </a:r>
            <a:r>
              <a:rPr lang="en-US" dirty="0">
                <a:latin typeface="Source Code Pro" panose="020B0509030403020204" pitchFamily="49" charset="0"/>
              </a:rPr>
              <a:t> value, which is a number with a decimal.</a:t>
            </a:r>
          </a:p>
          <a:p>
            <a:pPr algn="just">
              <a:buFont typeface="Arial" panose="020B0604020202020204" pitchFamily="34" charset="0"/>
              <a:buChar char="•"/>
            </a:pPr>
            <a:r>
              <a:rPr lang="en-US" dirty="0">
                <a:latin typeface="Source Code Pro" panose="020B0509030403020204" pitchFamily="49" charset="0"/>
              </a:rPr>
              <a:t> The third value, ‘Hello World!’, is a </a:t>
            </a:r>
            <a:r>
              <a:rPr lang="en-US" b="1" dirty="0">
                <a:latin typeface="Source Code Pro" panose="020B0509030403020204" pitchFamily="49" charset="0"/>
              </a:rPr>
              <a:t>string</a:t>
            </a:r>
            <a:r>
              <a:rPr lang="en-US" dirty="0">
                <a:latin typeface="Source Code Pro" panose="020B0509030403020204" pitchFamily="49" charset="0"/>
              </a:rPr>
              <a:t>, </a:t>
            </a:r>
            <a:r>
              <a:rPr lang="en-US" b="1" dirty="0">
                <a:latin typeface="Source Code Pro" panose="020B0509030403020204" pitchFamily="49" charset="0"/>
              </a:rPr>
              <a:t>which is a series of characters</a:t>
            </a:r>
            <a:r>
              <a:rPr lang="en-US" dirty="0">
                <a:latin typeface="Source Code Pro" panose="020B0509030403020204" pitchFamily="49" charset="0"/>
              </a:rPr>
              <a:t>. </a:t>
            </a:r>
          </a:p>
          <a:p>
            <a:pPr lvl="2" algn="just"/>
            <a:r>
              <a:rPr lang="en-US" i="1" dirty="0">
                <a:latin typeface="Source Code Pro" panose="020B0509030403020204" pitchFamily="49" charset="0"/>
              </a:rPr>
              <a:t>Rem: a string must be put inside single (‘Hello World!’) or double quotation (“Hello World!”) marks.</a:t>
            </a:r>
          </a:p>
          <a:p>
            <a:pPr algn="just">
              <a:buFont typeface="Arial" panose="020B0604020202020204" pitchFamily="34" charset="0"/>
              <a:buChar char="•"/>
            </a:pPr>
            <a:r>
              <a:rPr lang="en-US" dirty="0">
                <a:latin typeface="Source Code Pro" panose="020B0509030403020204" pitchFamily="49" charset="0"/>
              </a:rPr>
              <a:t> Finally, </a:t>
            </a:r>
            <a:r>
              <a:rPr lang="en-US" i="1" dirty="0">
                <a:latin typeface="Source Code Pro" panose="020B0509030403020204" pitchFamily="49" charset="0"/>
              </a:rPr>
              <a:t>d </a:t>
            </a:r>
            <a:r>
              <a:rPr lang="en-US" dirty="0">
                <a:latin typeface="Source Code Pro" panose="020B0509030403020204" pitchFamily="49" charset="0"/>
              </a:rPr>
              <a:t>is a </a:t>
            </a:r>
            <a:r>
              <a:rPr lang="en-US" b="1" dirty="0">
                <a:latin typeface="Source Code Pro" panose="020B0509030403020204" pitchFamily="49" charset="0"/>
              </a:rPr>
              <a:t>Boolean</a:t>
            </a:r>
            <a:r>
              <a:rPr lang="en-US" dirty="0">
                <a:latin typeface="Source Code Pro" panose="020B0509030403020204" pitchFamily="49" charset="0"/>
              </a:rPr>
              <a:t>, which is a type that can only take either </a:t>
            </a:r>
            <a:r>
              <a:rPr lang="en-US" b="1" dirty="0">
                <a:solidFill>
                  <a:srgbClr val="0070C0"/>
                </a:solidFill>
                <a:latin typeface="Source Code Pro" panose="020B0509030403020204" pitchFamily="49" charset="0"/>
              </a:rPr>
              <a:t>True or False.</a:t>
            </a:r>
          </a:p>
          <a:p>
            <a:pPr algn="just"/>
            <a:endParaRPr lang="en-US" dirty="0">
              <a:latin typeface="Source Code Pro" panose="020B0509030403020204" pitchFamily="49" charset="0"/>
            </a:endParaRPr>
          </a:p>
          <a:p>
            <a:pPr algn="just"/>
            <a:r>
              <a:rPr lang="en-US" dirty="0">
                <a:latin typeface="Source Code Pro" panose="020B0509030403020204" pitchFamily="49" charset="0"/>
              </a:rPr>
              <a:t>There is a function to check the data type of a variable: the </a:t>
            </a:r>
            <a:r>
              <a:rPr lang="en-US" b="1" i="1" dirty="0">
                <a:latin typeface="Source Code Pro" panose="020B0509030403020204" pitchFamily="49" charset="0"/>
              </a:rPr>
              <a:t>type()</a:t>
            </a:r>
            <a:r>
              <a:rPr lang="en-US" i="1" dirty="0">
                <a:latin typeface="Source Code Pro" panose="020B0509030403020204" pitchFamily="49" charset="0"/>
              </a:rPr>
              <a:t> </a:t>
            </a:r>
            <a:r>
              <a:rPr lang="en-US" dirty="0">
                <a:latin typeface="Source Code Pro" panose="020B0509030403020204" pitchFamily="49" charset="0"/>
              </a:rPr>
              <a:t>function. This function accepts as argument the variable you want to check the data type.</a:t>
            </a:r>
          </a:p>
        </p:txBody>
      </p:sp>
      <p:sp>
        <p:nvSpPr>
          <p:cNvPr id="9" name="Rectangle : coins arrondis 8">
            <a:extLst>
              <a:ext uri="{FF2B5EF4-FFF2-40B4-BE49-F238E27FC236}">
                <a16:creationId xmlns:a16="http://schemas.microsoft.com/office/drawing/2014/main" id="{65B5F5CF-E9D7-4FC0-8E21-587FFDB91AAA}"/>
              </a:ext>
            </a:extLst>
          </p:cNvPr>
          <p:cNvSpPr/>
          <p:nvPr/>
        </p:nvSpPr>
        <p:spPr>
          <a:xfrm>
            <a:off x="787952" y="6004750"/>
            <a:ext cx="7715200" cy="344393"/>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solidFill>
                  <a:schemeClr val="bg1">
                    <a:lumMod val="50000"/>
                  </a:schemeClr>
                </a:solidFill>
                <a:latin typeface="Source Code Pro" panose="020B0509030403020204" pitchFamily="49" charset="0"/>
              </a:rPr>
              <a:t>type(variable)</a:t>
            </a:r>
          </a:p>
        </p:txBody>
      </p:sp>
      <p:sp>
        <p:nvSpPr>
          <p:cNvPr id="12" name="Rectangle 11">
            <a:extLst>
              <a:ext uri="{FF2B5EF4-FFF2-40B4-BE49-F238E27FC236}">
                <a16:creationId xmlns:a16="http://schemas.microsoft.com/office/drawing/2014/main" id="{238CB62F-7D56-47A9-B2F4-60FE84A8D706}"/>
              </a:ext>
            </a:extLst>
          </p:cNvPr>
          <p:cNvSpPr/>
          <p:nvPr/>
        </p:nvSpPr>
        <p:spPr>
          <a:xfrm>
            <a:off x="5212159" y="3140459"/>
            <a:ext cx="3931840" cy="577081"/>
          </a:xfrm>
          <a:prstGeom prst="rect">
            <a:avLst/>
          </a:prstGeom>
        </p:spPr>
        <p:txBody>
          <a:bodyPr wrap="square">
            <a:spAutoFit/>
          </a:bodyPr>
          <a:lstStyle/>
          <a:p>
            <a:pPr algn="just"/>
            <a:r>
              <a:rPr lang="en-US" sz="1050" b="1" i="1" dirty="0">
                <a:latin typeface="Source Code Pro" panose="020B0509030403020204" pitchFamily="49" charset="0"/>
              </a:rPr>
              <a:t>This tells that a is an int (integer). Experiment with the other variables and you should get</a:t>
            </a:r>
            <a:endParaRPr lang="fr-FR" sz="1050" b="1" i="1" dirty="0">
              <a:latin typeface="Source Code Pro" panose="020B0509030403020204" pitchFamily="49" charset="0"/>
            </a:endParaRPr>
          </a:p>
        </p:txBody>
      </p:sp>
      <p:sp>
        <p:nvSpPr>
          <p:cNvPr id="13" name="Rectangle 4">
            <a:extLst>
              <a:ext uri="{FF2B5EF4-FFF2-40B4-BE49-F238E27FC236}">
                <a16:creationId xmlns:a16="http://schemas.microsoft.com/office/drawing/2014/main" id="{EE8EC3FA-C94C-43E1-9F84-F731612C7285}"/>
              </a:ext>
            </a:extLst>
          </p:cNvPr>
          <p:cNvSpPr>
            <a:spLocks noChangeArrowheads="1"/>
          </p:cNvSpPr>
          <p:nvPr/>
        </p:nvSpPr>
        <p:spPr bwMode="auto">
          <a:xfrm>
            <a:off x="7825792" y="1700808"/>
            <a:ext cx="135472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fr-FR" altLang="fr-FR" sz="1000" b="1" dirty="0">
                <a:latin typeface="Source Code Pro" panose="020B0509030403020204" pitchFamily="49" charset="0"/>
              </a:rPr>
              <a:t>&gt;&gt;&gt; type(a)</a:t>
            </a:r>
            <a:r>
              <a:rPr lang="fr-FR" altLang="fr-FR" sz="600" b="1" dirty="0">
                <a:latin typeface="Source Code Pro" panose="020B0509030403020204" pitchFamily="49" charset="0"/>
              </a:rPr>
              <a:t> </a:t>
            </a:r>
            <a:endParaRPr lang="fr-FR" altLang="fr-FR" sz="1800" b="1" dirty="0">
              <a:latin typeface="Source Code Pro" panose="020B0509030403020204" pitchFamily="49" charset="0"/>
            </a:endParaRPr>
          </a:p>
          <a:p>
            <a:pPr lvl="0" eaLnBrk="0" hangingPunct="0"/>
            <a:r>
              <a:rPr lang="fr-FR" altLang="fr-FR" sz="1000" b="1" dirty="0">
                <a:latin typeface="Source Code Pro" panose="020B0509030403020204" pitchFamily="49" charset="0"/>
              </a:rPr>
              <a:t>&lt;class '</a:t>
            </a:r>
            <a:r>
              <a:rPr lang="fr-FR" altLang="fr-FR" sz="1000" b="1" dirty="0" err="1">
                <a:latin typeface="Source Code Pro" panose="020B0509030403020204" pitchFamily="49" charset="0"/>
              </a:rPr>
              <a:t>int</a:t>
            </a:r>
            <a:r>
              <a:rPr lang="fr-FR" altLang="fr-FR" sz="1000" b="1" dirty="0">
                <a:latin typeface="Source Code Pro" panose="020B0509030403020204" pitchFamily="49" charset="0"/>
              </a:rPr>
              <a:t>'&gt;</a:t>
            </a:r>
            <a:r>
              <a:rPr lang="fr-FR" altLang="fr-FR" sz="600" b="1" dirty="0">
                <a:latin typeface="Source Code Pro" panose="020B0509030403020204" pitchFamily="49" charset="0"/>
              </a:rPr>
              <a:t> </a:t>
            </a:r>
            <a:endParaRPr lang="fr-FR" altLang="fr-FR" sz="1800" b="1"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tx1"/>
                </a:solidFill>
                <a:effectLst/>
                <a:latin typeface="Source Code Pro" panose="020B0509030403020204" pitchFamily="49" charset="0"/>
              </a:rPr>
              <a:t>&gt;&gt;&gt; type(b)</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tx1"/>
                </a:solidFill>
                <a:effectLst/>
                <a:latin typeface="Source Code Pro" panose="020B0509030403020204" pitchFamily="49" charset="0"/>
              </a:rPr>
              <a:t> &lt;class '</a:t>
            </a:r>
            <a:r>
              <a:rPr kumimoji="0" lang="fr-FR" altLang="fr-FR" sz="1000" b="1" i="0" u="none" strike="noStrike" cap="none" normalizeH="0" baseline="0" dirty="0" err="1">
                <a:ln>
                  <a:noFill/>
                </a:ln>
                <a:solidFill>
                  <a:schemeClr val="tx1"/>
                </a:solidFill>
                <a:effectLst/>
                <a:latin typeface="Source Code Pro" panose="020B0509030403020204" pitchFamily="49" charset="0"/>
              </a:rPr>
              <a:t>float</a:t>
            </a:r>
            <a:r>
              <a:rPr kumimoji="0" lang="fr-FR" altLang="fr-FR" sz="1000" b="1" i="0" u="none" strike="noStrike" cap="none" normalizeH="0" baseline="0" dirty="0">
                <a:ln>
                  <a:noFill/>
                </a:ln>
                <a:solidFill>
                  <a:schemeClr val="tx1"/>
                </a:solidFill>
                <a:effectLst/>
                <a:latin typeface="Source Code Pro" panose="020B050903040302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tx1"/>
                </a:solidFill>
                <a:effectLst/>
                <a:latin typeface="Source Code Pro" panose="020B0509030403020204" pitchFamily="49" charset="0"/>
              </a:rPr>
              <a:t>&gt;&gt;&gt; type(c)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tx1"/>
                </a:solidFill>
                <a:effectLst/>
                <a:latin typeface="Source Code Pro" panose="020B0509030403020204" pitchFamily="49" charset="0"/>
              </a:rPr>
              <a:t>&lt;class '</a:t>
            </a:r>
            <a:r>
              <a:rPr kumimoji="0" lang="fr-FR" altLang="fr-FR" sz="1000" b="1" i="0" u="none" strike="noStrike" cap="none" normalizeH="0" baseline="0" dirty="0" err="1">
                <a:ln>
                  <a:noFill/>
                </a:ln>
                <a:solidFill>
                  <a:schemeClr val="tx1"/>
                </a:solidFill>
                <a:effectLst/>
                <a:latin typeface="Source Code Pro" panose="020B0509030403020204" pitchFamily="49" charset="0"/>
              </a:rPr>
              <a:t>str</a:t>
            </a:r>
            <a:r>
              <a:rPr kumimoji="0" lang="fr-FR" altLang="fr-FR" sz="1000" b="1" i="0" u="none" strike="noStrike" cap="none" normalizeH="0" baseline="0" dirty="0">
                <a:ln>
                  <a:noFill/>
                </a:ln>
                <a:solidFill>
                  <a:schemeClr val="tx1"/>
                </a:solidFill>
                <a:effectLst/>
                <a:latin typeface="Source Code Pro" panose="020B050903040302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tx1"/>
                </a:solidFill>
                <a:effectLst/>
                <a:latin typeface="Source Code Pro" panose="020B0509030403020204" pitchFamily="49" charset="0"/>
              </a:rPr>
              <a:t>&gt;&gt;&gt; type(d)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tx1"/>
                </a:solidFill>
                <a:effectLst/>
                <a:latin typeface="Source Code Pro" panose="020B0509030403020204" pitchFamily="49" charset="0"/>
              </a:rPr>
              <a:t>&lt;class '</a:t>
            </a:r>
            <a:r>
              <a:rPr kumimoji="0" lang="fr-FR" altLang="fr-FR" sz="1000" b="1" i="0" u="none" strike="noStrike" cap="none" normalizeH="0" baseline="0" dirty="0" err="1">
                <a:ln>
                  <a:noFill/>
                </a:ln>
                <a:solidFill>
                  <a:schemeClr val="tx1"/>
                </a:solidFill>
                <a:effectLst/>
                <a:latin typeface="Source Code Pro" panose="020B0509030403020204" pitchFamily="49" charset="0"/>
              </a:rPr>
              <a:t>bool</a:t>
            </a:r>
            <a:r>
              <a:rPr kumimoji="0" lang="fr-FR" altLang="fr-FR" sz="1000" b="1" i="0" u="none" strike="noStrike" cap="none" normalizeH="0" baseline="0" dirty="0">
                <a:ln>
                  <a:noFill/>
                </a:ln>
                <a:solidFill>
                  <a:schemeClr val="tx1"/>
                </a:solidFill>
                <a:effectLst/>
                <a:latin typeface="Source Code Pro" panose="020B0509030403020204" pitchFamily="49" charset="0"/>
              </a:rPr>
              <a:t>'&gt;</a:t>
            </a:r>
            <a:r>
              <a:rPr kumimoji="0" lang="fr-FR" altLang="fr-FR" sz="600" b="1" i="0" u="none" strike="noStrike" cap="none" normalizeH="0" baseline="0" dirty="0">
                <a:ln>
                  <a:noFill/>
                </a:ln>
                <a:solidFill>
                  <a:schemeClr val="tx1"/>
                </a:solidFill>
                <a:effectLst/>
                <a:latin typeface="Source Code Pro" panose="020B0509030403020204" pitchFamily="49" charset="0"/>
              </a:rPr>
              <a:t> </a:t>
            </a:r>
            <a:endParaRPr kumimoji="0" lang="fr-FR" altLang="fr-FR" sz="1800" b="1" i="0" u="none" strike="noStrike" cap="none" normalizeH="0" baseline="0" dirty="0">
              <a:ln>
                <a:noFill/>
              </a:ln>
              <a:solidFill>
                <a:schemeClr val="tx1"/>
              </a:solidFill>
              <a:effectLst/>
              <a:latin typeface="Source Code Pro" panose="020B0509030403020204" pitchFamily="49" charset="0"/>
            </a:endParaRPr>
          </a:p>
        </p:txBody>
      </p:sp>
      <p:pic>
        <p:nvPicPr>
          <p:cNvPr id="14" name="Image 13">
            <a:hlinkClick r:id="rId2" action="ppaction://hlinksldjump"/>
            <a:extLst>
              <a:ext uri="{FF2B5EF4-FFF2-40B4-BE49-F238E27FC236}">
                <a16:creationId xmlns:a16="http://schemas.microsoft.com/office/drawing/2014/main" id="{79C12CC1-4FC7-4FB4-99ED-BF37C30E568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58355168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6563F-D660-47FD-97AB-7E9F9BB49EF0}"/>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a:t>
            </a:r>
            <a:r>
              <a:rPr lang="fr-FR" dirty="0" err="1">
                <a:latin typeface="Source Code Pro" panose="020B0509030403020204" pitchFamily="49" charset="0"/>
              </a:rPr>
              <a:t>Print</a:t>
            </a:r>
            <a:r>
              <a:rPr lang="fr-FR" dirty="0">
                <a:latin typeface="Source Code Pro" panose="020B0509030403020204" pitchFamily="49" charset="0"/>
              </a:rPr>
              <a:t>() </a:t>
            </a:r>
            <a:r>
              <a:rPr lang="fr-FR" dirty="0" err="1">
                <a:latin typeface="Source Code Pro" panose="020B0509030403020204" pitchFamily="49" charset="0"/>
              </a:rPr>
              <a:t>function</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4CDE938F-16A3-42BA-869C-2BC48187FBB5}"/>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376</a:t>
            </a:fld>
            <a:endParaRPr lang="fr-FR">
              <a:latin typeface="Source Code Pro" panose="020B0509030403020204" pitchFamily="49" charset="0"/>
            </a:endParaRPr>
          </a:p>
        </p:txBody>
      </p:sp>
      <p:sp>
        <p:nvSpPr>
          <p:cNvPr id="4" name="Rectangle 1">
            <a:extLst>
              <a:ext uri="{FF2B5EF4-FFF2-40B4-BE49-F238E27FC236}">
                <a16:creationId xmlns:a16="http://schemas.microsoft.com/office/drawing/2014/main" id="{35BD3BCE-ADCC-461E-8D60-2994C94FAC92}"/>
              </a:ext>
            </a:extLst>
          </p:cNvPr>
          <p:cNvSpPr>
            <a:spLocks noChangeArrowheads="1"/>
          </p:cNvSpPr>
          <p:nvPr/>
        </p:nvSpPr>
        <p:spPr bwMode="auto">
          <a:xfrm>
            <a:off x="125760" y="628234"/>
            <a:ext cx="8892480"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err="1">
                <a:ln>
                  <a:noFill/>
                </a:ln>
                <a:solidFill>
                  <a:schemeClr val="tx1"/>
                </a:solidFill>
                <a:effectLst/>
                <a:latin typeface="Source Code Pro" panose="020B0509030403020204" pitchFamily="49" charset="0"/>
              </a:rPr>
              <a:t>print</a:t>
            </a:r>
            <a:r>
              <a:rPr kumimoji="0" lang="fr-FR" altLang="fr-FR" sz="1800" b="1" i="0" u="none" strike="noStrike" cap="none" normalizeH="0" baseline="0" dirty="0">
                <a:ln>
                  <a:noFill/>
                </a:ln>
                <a:solidFill>
                  <a:schemeClr val="tx1"/>
                </a:solidFill>
                <a:effectLst/>
                <a:latin typeface="Source Code Pro" panose="020B0509030403020204" pitchFamily="49" charset="0"/>
              </a:rPr>
              <a:t>() </a:t>
            </a:r>
            <a:r>
              <a:rPr kumimoji="0" lang="fr-FR" altLang="fr-FR" sz="1800" b="1" i="0" u="none" strike="noStrike" cap="none" normalizeH="0" baseline="0" dirty="0" err="1">
                <a:ln>
                  <a:noFill/>
                </a:ln>
                <a:solidFill>
                  <a:schemeClr val="tx1"/>
                </a:solidFill>
                <a:effectLst/>
                <a:latin typeface="Source Code Pro" panose="020B0509030403020204" pitchFamily="49" charset="0"/>
              </a:rPr>
              <a:t>Function</a:t>
            </a:r>
            <a:endParaRPr kumimoji="0" lang="fr-FR" altLang="fr-FR" sz="1800" b="1"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The </a:t>
            </a:r>
            <a:r>
              <a:rPr kumimoji="0" lang="fr-FR" altLang="fr-FR" b="0" i="1" u="none" strike="noStrike" cap="none" normalizeH="0" baseline="0" dirty="0" err="1">
                <a:ln>
                  <a:noFill/>
                </a:ln>
                <a:solidFill>
                  <a:schemeClr val="tx1"/>
                </a:solidFill>
                <a:effectLst/>
                <a:latin typeface="Source Code Pro" panose="020B0509030403020204" pitchFamily="49" charset="0"/>
              </a:rPr>
              <a:t>print</a:t>
            </a:r>
            <a:r>
              <a:rPr kumimoji="0" lang="fr-FR" altLang="fr-FR" b="0" i="1" u="none" strike="noStrike" cap="none" normalizeH="0" baseline="0" dirty="0">
                <a:ln>
                  <a:noFill/>
                </a:ln>
                <a:solidFill>
                  <a:schemeClr val="tx1"/>
                </a:solidFill>
                <a:effectLst/>
                <a:latin typeface="Source Code Pro" panose="020B0509030403020204" pitchFamily="49" charset="0"/>
              </a:rPr>
              <a: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function</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prints</a:t>
            </a:r>
            <a:r>
              <a:rPr kumimoji="0" lang="fr-FR" altLang="fr-FR" b="0" i="0" u="none" strike="noStrike" cap="none" normalizeH="0" baseline="0" dirty="0">
                <a:ln>
                  <a:noFill/>
                </a:ln>
                <a:solidFill>
                  <a:schemeClr val="tx1"/>
                </a:solidFill>
                <a:effectLst/>
                <a:latin typeface="Source Code Pro" panose="020B0509030403020204" pitchFamily="49" charset="0"/>
              </a:rPr>
              <a:t> the message </a:t>
            </a:r>
            <a:r>
              <a:rPr kumimoji="0" lang="fr-FR" altLang="fr-FR" b="0" i="0" u="none" strike="noStrike" cap="none" normalizeH="0" baseline="0" dirty="0" err="1">
                <a:ln>
                  <a:noFill/>
                </a:ln>
                <a:solidFill>
                  <a:schemeClr val="tx1"/>
                </a:solidFill>
                <a:effectLst/>
                <a:latin typeface="Source Code Pro" panose="020B0509030403020204" pitchFamily="49" charset="0"/>
              </a:rPr>
              <a:t>between</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parentheses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into</a:t>
            </a:r>
            <a:r>
              <a:rPr kumimoji="0" lang="fr-FR" altLang="fr-FR" b="0" i="0" u="none" strike="noStrike" cap="none" normalizeH="0" baseline="0" dirty="0">
                <a:ln>
                  <a:noFill/>
                </a:ln>
                <a:solidFill>
                  <a:schemeClr val="tx1"/>
                </a:solidFill>
                <a:effectLst/>
                <a:latin typeface="Source Code Pro" panose="020B0509030403020204" pitchFamily="49" charset="0"/>
              </a:rPr>
              <a:t> the Shell. This </a:t>
            </a:r>
            <a:r>
              <a:rPr kumimoji="0" lang="fr-FR" altLang="fr-FR" b="0" i="0" u="none" strike="noStrike" cap="none" normalizeH="0" baseline="0" dirty="0" err="1">
                <a:ln>
                  <a:noFill/>
                </a:ln>
                <a:solidFill>
                  <a:schemeClr val="tx1"/>
                </a:solidFill>
                <a:effectLst/>
                <a:latin typeface="Source Code Pro" panose="020B0509030403020204" pitchFamily="49" charset="0"/>
              </a:rPr>
              <a:t>is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specially</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useful</a:t>
            </a:r>
            <a:r>
              <a:rPr kumimoji="0" lang="fr-FR" altLang="fr-FR" b="0" i="0" u="none" strike="noStrike" cap="none" normalizeH="0" baseline="0" dirty="0">
                <a:ln>
                  <a:noFill/>
                </a:ln>
                <a:solidFill>
                  <a:schemeClr val="tx1"/>
                </a:solidFill>
                <a:effectLst/>
                <a:latin typeface="Source Code Pro" panose="020B0509030403020204" pitchFamily="49" charset="0"/>
              </a:rPr>
              <a:t> in </a:t>
            </a:r>
            <a:r>
              <a:rPr kumimoji="0" lang="fr-FR" altLang="fr-FR" b="0" i="0" u="none" strike="noStrike" cap="none" normalizeH="0" baseline="0" dirty="0" err="1">
                <a:ln>
                  <a:noFill/>
                </a:ln>
                <a:solidFill>
                  <a:schemeClr val="tx1"/>
                </a:solidFill>
                <a:effectLst/>
                <a:latin typeface="Source Code Pro" panose="020B0509030403020204" pitchFamily="49" charset="0"/>
              </a:rPr>
              <a:t>our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projects</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debug</a:t>
            </a:r>
            <a:r>
              <a:rPr kumimoji="0" lang="fr-FR" altLang="fr-FR" b="0" i="0" u="none" strike="noStrike" cap="none" normalizeH="0" baseline="0" dirty="0">
                <a:ln>
                  <a:noFill/>
                </a:ln>
                <a:solidFill>
                  <a:schemeClr val="tx1"/>
                </a:solidFill>
                <a:effectLst/>
                <a:latin typeface="Source Code Pro" panose="020B0509030403020204" pitchFamily="49" charset="0"/>
              </a:rPr>
              <a:t> the code and </a:t>
            </a:r>
            <a:r>
              <a:rPr kumimoji="0" lang="fr-FR" altLang="fr-FR" b="0" i="0" u="none" strike="noStrike" cap="none" normalizeH="0" baseline="0" dirty="0" err="1">
                <a:ln>
                  <a:noFill/>
                </a:ln>
                <a:solidFill>
                  <a:schemeClr val="tx1"/>
                </a:solidFill>
                <a:effectLst/>
                <a:latin typeface="Source Code Pro" panose="020B0509030403020204" pitchFamily="49" charset="0"/>
              </a:rPr>
              <a:t>keep</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track</a:t>
            </a:r>
            <a:r>
              <a:rPr kumimoji="0" lang="fr-FR" altLang="fr-FR" b="0" i="0" u="none" strike="noStrike" cap="none" normalizeH="0" baseline="0" dirty="0">
                <a:ln>
                  <a:noFill/>
                </a:ln>
                <a:solidFill>
                  <a:schemeClr val="tx1"/>
                </a:solidFill>
                <a:effectLst/>
                <a:latin typeface="Source Code Pro" panose="020B0509030403020204" pitchFamily="49" charset="0"/>
              </a:rPr>
              <a:t> of </a:t>
            </a:r>
            <a:r>
              <a:rPr kumimoji="0" lang="fr-FR" altLang="fr-FR" b="0" i="0" u="none" strike="noStrike" cap="none" normalizeH="0" baseline="0" dirty="0" err="1">
                <a:ln>
                  <a:noFill/>
                </a:ln>
                <a:solidFill>
                  <a:schemeClr val="tx1"/>
                </a:solidFill>
                <a:effectLst/>
                <a:latin typeface="Source Code Pro" panose="020B0509030403020204" pitchFamily="49" charset="0"/>
              </a:rPr>
              <a:t>what’s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going</a:t>
            </a:r>
            <a:r>
              <a:rPr kumimoji="0" lang="fr-FR" altLang="fr-FR" b="0" i="0" u="none" strike="noStrike" cap="none" normalizeH="0" baseline="0" dirty="0">
                <a:ln>
                  <a:noFill/>
                </a:ln>
                <a:solidFill>
                  <a:schemeClr val="tx1"/>
                </a:solidFill>
                <a:effectLst/>
                <a:latin typeface="Source Code Pro" panose="020B0509030403020204" pitchFamily="49" charset="0"/>
              </a:rPr>
              <a:t> on. </a:t>
            </a: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dirty="0">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For </a:t>
            </a:r>
            <a:r>
              <a:rPr kumimoji="0" lang="fr-FR" altLang="fr-FR" b="0" i="0" u="none" strike="noStrike" cap="none" normalizeH="0" baseline="0" dirty="0" err="1">
                <a:ln>
                  <a:noFill/>
                </a:ln>
                <a:solidFill>
                  <a:schemeClr val="tx1"/>
                </a:solidFill>
                <a:effectLst/>
                <a:latin typeface="Source Code Pro" panose="020B0509030403020204" pitchFamily="49" charset="0"/>
              </a:rPr>
              <a:t>example</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dirty="0">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1"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err="1">
                <a:ln>
                  <a:noFill/>
                </a:ln>
                <a:solidFill>
                  <a:schemeClr val="tx1"/>
                </a:solidFill>
                <a:effectLst/>
                <a:latin typeface="Source Code Pro" panose="020B0509030403020204" pitchFamily="49" charset="0"/>
              </a:rPr>
              <a:t>Comments</a:t>
            </a:r>
            <a:endParaRPr kumimoji="0" lang="fr-FR" altLang="fr-FR" sz="1800" b="1"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Comments</a:t>
            </a:r>
            <a:r>
              <a:rPr kumimoji="0" lang="fr-FR" altLang="fr-FR" b="0" i="0" u="none" strike="noStrike" cap="none" normalizeH="0" baseline="0" dirty="0">
                <a:ln>
                  <a:noFill/>
                </a:ln>
                <a:solidFill>
                  <a:schemeClr val="tx1"/>
                </a:solidFill>
                <a:effectLst/>
                <a:latin typeface="Source Code Pro" panose="020B0509030403020204" pitchFamily="49" charset="0"/>
              </a:rPr>
              <a:t> in Python start </a:t>
            </a:r>
            <a:r>
              <a:rPr kumimoji="0" lang="fr-FR" altLang="fr-FR" b="0" i="0" u="none" strike="noStrike" cap="none" normalizeH="0" baseline="0" dirty="0" err="1">
                <a:ln>
                  <a:noFill/>
                </a:ln>
                <a:solidFill>
                  <a:schemeClr val="tx1"/>
                </a:solidFill>
                <a:effectLst/>
                <a:latin typeface="Source Code Pro" panose="020B0509030403020204" pitchFamily="49" charset="0"/>
              </a:rPr>
              <a:t>with</a:t>
            </a:r>
            <a:r>
              <a:rPr kumimoji="0" lang="fr-FR" altLang="fr-FR" b="0" i="0" u="none" strike="noStrike" cap="none" normalizeH="0" baseline="0" dirty="0">
                <a:ln>
                  <a:noFill/>
                </a:ln>
                <a:solidFill>
                  <a:schemeClr val="tx1"/>
                </a:solidFill>
                <a:effectLst/>
                <a:latin typeface="Source Code Pro" panose="020B0509030403020204" pitchFamily="49" charset="0"/>
              </a:rPr>
              <a:t> the hash </a:t>
            </a:r>
            <a:r>
              <a:rPr kumimoji="0" lang="fr-FR" altLang="fr-FR" b="0" i="0" u="none" strike="noStrike" cap="none" normalizeH="0" baseline="0" dirty="0" err="1">
                <a:ln>
                  <a:noFill/>
                </a:ln>
                <a:solidFill>
                  <a:schemeClr val="tx1"/>
                </a:solidFill>
                <a:effectLst/>
                <a:latin typeface="Source Code Pro" panose="020B0509030403020204" pitchFamily="49" charset="0"/>
              </a:rPr>
              <a:t>character</a:t>
            </a:r>
            <a:r>
              <a:rPr kumimoji="0" lang="fr-FR" altLang="fr-FR" b="0" i="0" u="none" strike="noStrike" cap="none" normalizeH="0" baseline="0" dirty="0">
                <a:ln>
                  <a:noFill/>
                </a:ln>
                <a:solidFill>
                  <a:schemeClr val="tx1"/>
                </a:solidFill>
                <a:effectLst/>
                <a:latin typeface="Source Code Pro" panose="020B0509030403020204" pitchFamily="49" charset="0"/>
              </a:rPr>
              <a:t> (#) and continue to the end of the line. A comment </a:t>
            </a:r>
            <a:r>
              <a:rPr kumimoji="0" lang="fr-FR" altLang="fr-FR" b="0" i="0" u="none" strike="noStrike" cap="none" normalizeH="0" baseline="0" dirty="0" err="1">
                <a:ln>
                  <a:noFill/>
                </a:ln>
                <a:solidFill>
                  <a:schemeClr val="tx1"/>
                </a:solidFill>
                <a:effectLst/>
                <a:latin typeface="Source Code Pro" panose="020B0509030403020204" pitchFamily="49" charset="0"/>
              </a:rPr>
              <a:t>is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useful</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add</a:t>
            </a:r>
            <a:r>
              <a:rPr kumimoji="0" lang="fr-FR" altLang="fr-FR" b="0" i="0" u="none" strike="noStrike" cap="none" normalizeH="0" baseline="0" dirty="0">
                <a:ln>
                  <a:noFill/>
                </a:ln>
                <a:solidFill>
                  <a:schemeClr val="tx1"/>
                </a:solidFill>
                <a:effectLst/>
                <a:latin typeface="Source Code Pro" panose="020B0509030403020204" pitchFamily="49" charset="0"/>
              </a:rPr>
              <a:t> “notes” in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program or to tell </a:t>
            </a:r>
            <a:r>
              <a:rPr kumimoji="0" lang="fr-FR" altLang="fr-FR" b="0" i="0" u="none" strike="noStrike" cap="none" normalizeH="0" baseline="0" dirty="0" err="1">
                <a:ln>
                  <a:noFill/>
                </a:ln>
                <a:solidFill>
                  <a:schemeClr val="tx1"/>
                </a:solidFill>
                <a:effectLst/>
                <a:latin typeface="Source Code Pro" panose="020B0509030403020204" pitchFamily="49" charset="0"/>
              </a:rPr>
              <a:t>anyone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who</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reads</a:t>
            </a:r>
            <a:r>
              <a:rPr kumimoji="0" lang="fr-FR" altLang="fr-FR" b="0" i="0" u="none" strike="noStrike" cap="none" normalizeH="0" baseline="0" dirty="0">
                <a:ln>
                  <a:noFill/>
                </a:ln>
                <a:solidFill>
                  <a:schemeClr val="tx1"/>
                </a:solidFill>
                <a:effectLst/>
                <a:latin typeface="Source Code Pro" panose="020B0509030403020204" pitchFamily="49" charset="0"/>
              </a:rPr>
              <a:t> the program </a:t>
            </a:r>
            <a:r>
              <a:rPr kumimoji="0" lang="fr-FR" altLang="fr-FR" b="0" i="0" u="none" strike="noStrike" cap="none" normalizeH="0" baseline="0" dirty="0" err="1">
                <a:ln>
                  <a:noFill/>
                </a:ln>
                <a:solidFill>
                  <a:schemeClr val="tx1"/>
                </a:solidFill>
                <a:effectLst/>
                <a:latin typeface="Source Code Pro" panose="020B0509030403020204" pitchFamily="49" charset="0"/>
              </a:rPr>
              <a:t>what</a:t>
            </a:r>
            <a:r>
              <a:rPr kumimoji="0" lang="fr-FR" altLang="fr-FR" b="0" i="0" u="none" strike="noStrike" cap="none" normalizeH="0" baseline="0" dirty="0">
                <a:ln>
                  <a:noFill/>
                </a:ln>
                <a:solidFill>
                  <a:schemeClr val="tx1"/>
                </a:solidFill>
                <a:effectLst/>
                <a:latin typeface="Source Code Pro" panose="020B0509030403020204" pitchFamily="49" charset="0"/>
              </a:rPr>
              <a:t> the script </a:t>
            </a:r>
            <a:r>
              <a:rPr kumimoji="0" lang="fr-FR" altLang="fr-FR" b="0" i="0" u="none" strike="noStrike" cap="none" normalizeH="0" baseline="0" dirty="0" err="1">
                <a:ln>
                  <a:noFill/>
                </a:ln>
                <a:solidFill>
                  <a:schemeClr val="tx1"/>
                </a:solidFill>
                <a:effectLst/>
                <a:latin typeface="Source Code Pro" panose="020B0509030403020204" pitchFamily="49" charset="0"/>
              </a:rPr>
              <a:t>does</a:t>
            </a:r>
            <a:r>
              <a:rPr kumimoji="0" lang="fr-FR" altLang="fr-FR" b="0" i="0" u="none" strike="noStrike" cap="none" normalizeH="0" baseline="0" dirty="0">
                <a:ln>
                  <a:noFill/>
                </a:ln>
                <a:solidFill>
                  <a:schemeClr val="tx1"/>
                </a:solidFill>
                <a:effectLst/>
                <a:latin typeface="Source Code Pro" panose="020B0509030403020204" pitchFamily="49" charset="0"/>
              </a:rPr>
              <a:t>. This </a:t>
            </a:r>
            <a:r>
              <a:rPr kumimoji="0" lang="fr-FR" altLang="fr-FR" b="0" i="0" u="none" strike="noStrike" cap="none" normalizeH="0" baseline="0" dirty="0" err="1">
                <a:ln>
                  <a:noFill/>
                </a:ln>
                <a:solidFill>
                  <a:schemeClr val="tx1"/>
                </a:solidFill>
                <a:effectLst/>
                <a:latin typeface="Source Code Pro" panose="020B0509030403020204" pitchFamily="49" charset="0"/>
              </a:rPr>
              <a:t>doesn’t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add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any</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functionality</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program.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For </a:t>
            </a:r>
            <a:r>
              <a:rPr kumimoji="0" lang="fr-FR" altLang="fr-FR" b="0" i="0" u="none" strike="noStrike" cap="none" normalizeH="0" baseline="0" dirty="0" err="1">
                <a:ln>
                  <a:noFill/>
                </a:ln>
                <a:solidFill>
                  <a:schemeClr val="tx1"/>
                </a:solidFill>
                <a:effectLst/>
                <a:latin typeface="Source Code Pro" panose="020B0509030403020204" pitchFamily="49" charset="0"/>
              </a:rPr>
              <a:t>example</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dirty="0">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Because</a:t>
            </a:r>
            <a:r>
              <a:rPr kumimoji="0" lang="fr-FR" altLang="fr-FR" b="0" i="0" u="none" strike="noStrike" cap="none" normalizeH="0" baseline="0" dirty="0">
                <a:ln>
                  <a:noFill/>
                </a:ln>
                <a:solidFill>
                  <a:schemeClr val="tx1"/>
                </a:solidFill>
                <a:effectLst/>
                <a:latin typeface="Source Code Pro" panose="020B0509030403020204" pitchFamily="49" charset="0"/>
              </a:rPr>
              <a:t> in </a:t>
            </a:r>
            <a:r>
              <a:rPr kumimoji="0" lang="fr-FR" altLang="fr-FR" b="0" i="0" u="none" strike="noStrike" cap="none" normalizeH="0" baseline="0" dirty="0" err="1">
                <a:ln>
                  <a:noFill/>
                </a:ln>
                <a:solidFill>
                  <a:schemeClr val="tx1"/>
                </a:solidFill>
                <a:effectLst/>
                <a:latin typeface="Source Code Pro" panose="020B0509030403020204" pitchFamily="49" charset="0"/>
              </a:rPr>
              <a:t>MicroPython</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we</a:t>
            </a:r>
            <a:r>
              <a:rPr kumimoji="0" lang="fr-FR" altLang="fr-FR" b="0" i="0" u="none" strike="noStrike" cap="none" normalizeH="0" baseline="0" dirty="0">
                <a:ln>
                  <a:noFill/>
                </a:ln>
                <a:solidFill>
                  <a:schemeClr val="tx1"/>
                </a:solidFill>
                <a:effectLst/>
                <a:latin typeface="Source Code Pro" panose="020B0509030403020204" pitchFamily="49" charset="0"/>
              </a:rPr>
              <a:t> are </a:t>
            </a:r>
            <a:r>
              <a:rPr kumimoji="0" lang="fr-FR" altLang="fr-FR" b="0" i="0" u="none" strike="noStrike" cap="none" normalizeH="0" baseline="0" dirty="0" err="1">
                <a:ln>
                  <a:noFill/>
                </a:ln>
                <a:solidFill>
                  <a:schemeClr val="tx1"/>
                </a:solidFill>
                <a:effectLst/>
                <a:latin typeface="Source Code Pro" panose="020B0509030403020204" pitchFamily="49" charset="0"/>
              </a:rPr>
              <a:t>working</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under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constrained</a:t>
            </a:r>
            <a:r>
              <a:rPr kumimoji="0" lang="fr-FR" altLang="fr-FR" b="0" i="0" u="none" strike="noStrike" cap="none" normalizeH="0" baseline="0" dirty="0">
                <a:ln>
                  <a:noFill/>
                </a:ln>
                <a:solidFill>
                  <a:schemeClr val="tx1"/>
                </a:solidFill>
                <a:effectLst/>
                <a:latin typeface="Source Code Pro" panose="020B0509030403020204" pitchFamily="49" charset="0"/>
              </a:rPr>
              <a:t> conditions, </a:t>
            </a:r>
            <a:r>
              <a:rPr kumimoji="0" lang="fr-FR" altLang="fr-FR" b="0" i="0" u="none" strike="noStrike" cap="none" normalizeH="0" baseline="0" dirty="0" err="1">
                <a:ln>
                  <a:noFill/>
                </a:ln>
                <a:solidFill>
                  <a:schemeClr val="tx1"/>
                </a:solidFill>
                <a:effectLst/>
                <a:latin typeface="Source Code Pro" panose="020B0509030403020204" pitchFamily="49" charset="0"/>
              </a:rPr>
              <a:t>there</a:t>
            </a:r>
            <a:r>
              <a:rPr kumimoji="0" lang="fr-FR" altLang="fr-FR" b="0" i="0" u="none" strike="noStrike" cap="none" normalizeH="0" baseline="0" dirty="0">
                <a:ln>
                  <a:noFill/>
                </a:ln>
                <a:solidFill>
                  <a:schemeClr val="tx1"/>
                </a:solidFill>
                <a:effectLst/>
                <a:latin typeface="Source Code Pro" panose="020B0509030403020204" pitchFamily="49" charset="0"/>
              </a:rPr>
              <a:t> are occasions in </a:t>
            </a:r>
            <a:r>
              <a:rPr kumimoji="0" lang="fr-FR" altLang="fr-FR" b="0" i="0" u="none" strike="noStrike" cap="none" normalizeH="0" baseline="0" dirty="0" err="1">
                <a:ln>
                  <a:noFill/>
                </a:ln>
                <a:solidFill>
                  <a:schemeClr val="tx1"/>
                </a:solidFill>
                <a:effectLst/>
                <a:latin typeface="Source Code Pro" panose="020B0509030403020204" pitchFamily="49" charset="0"/>
              </a:rPr>
              <a:t>which</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you</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should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avoid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adding</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comments</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save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space</a:t>
            </a:r>
            <a:r>
              <a:rPr kumimoji="0" lang="fr-FR" altLang="fr-FR" b="0" i="0" u="none" strike="noStrike" cap="none" normalizeH="0" baseline="0" dirty="0">
                <a:ln>
                  <a:noFill/>
                </a:ln>
                <a:solidFill>
                  <a:schemeClr val="tx1"/>
                </a:solidFill>
                <a:effectLst/>
                <a:latin typeface="Source Code Pro" panose="020B0509030403020204" pitchFamily="49" charset="0"/>
              </a:rPr>
              <a:t> on the ESP memory.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p:txBody>
      </p:sp>
      <p:sp>
        <p:nvSpPr>
          <p:cNvPr id="5" name="Rectangle : coins arrondis 4">
            <a:extLst>
              <a:ext uri="{FF2B5EF4-FFF2-40B4-BE49-F238E27FC236}">
                <a16:creationId xmlns:a16="http://schemas.microsoft.com/office/drawing/2014/main" id="{46E91514-DC3C-4092-BBD9-753157254EA7}"/>
              </a:ext>
            </a:extLst>
          </p:cNvPr>
          <p:cNvSpPr/>
          <p:nvPr/>
        </p:nvSpPr>
        <p:spPr>
          <a:xfrm>
            <a:off x="457200" y="4725144"/>
            <a:ext cx="7715200" cy="297522"/>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bg1">
                    <a:lumMod val="50000"/>
                  </a:schemeClr>
                </a:solidFill>
                <a:latin typeface="Source Code Pro" panose="020B0509030403020204" pitchFamily="49" charset="0"/>
              </a:rPr>
              <a:t># This is just a comment </a:t>
            </a:r>
          </a:p>
        </p:txBody>
      </p:sp>
      <p:sp>
        <p:nvSpPr>
          <p:cNvPr id="6" name="Rectangle : coins arrondis 5">
            <a:extLst>
              <a:ext uri="{FF2B5EF4-FFF2-40B4-BE49-F238E27FC236}">
                <a16:creationId xmlns:a16="http://schemas.microsoft.com/office/drawing/2014/main" id="{6164FC22-DA49-464D-B9DE-AA08817AE1E1}"/>
              </a:ext>
            </a:extLst>
          </p:cNvPr>
          <p:cNvSpPr/>
          <p:nvPr/>
        </p:nvSpPr>
        <p:spPr>
          <a:xfrm>
            <a:off x="457200" y="2348880"/>
            <a:ext cx="7715200" cy="297522"/>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bg1">
                    <a:lumMod val="50000"/>
                  </a:schemeClr>
                </a:solidFill>
                <a:latin typeface="Source Code Pro" panose="020B0509030403020204" pitchFamily="49" charset="0"/>
              </a:rPr>
              <a:t>&gt;&gt;&gt; print('LED is on') LED is on </a:t>
            </a:r>
          </a:p>
        </p:txBody>
      </p:sp>
      <p:pic>
        <p:nvPicPr>
          <p:cNvPr id="7" name="Image 6">
            <a:hlinkClick r:id="rId2" action="ppaction://hlinksldjump"/>
            <a:extLst>
              <a:ext uri="{FF2B5EF4-FFF2-40B4-BE49-F238E27FC236}">
                <a16:creationId xmlns:a16="http://schemas.microsoft.com/office/drawing/2014/main" id="{0F661AB9-0EEF-4114-9788-37F00B70317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51984217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 coins arrondis 7">
            <a:extLst>
              <a:ext uri="{FF2B5EF4-FFF2-40B4-BE49-F238E27FC236}">
                <a16:creationId xmlns:a16="http://schemas.microsoft.com/office/drawing/2014/main" id="{AD403ECF-9830-409A-8D28-957F9939ED9F}"/>
              </a:ext>
            </a:extLst>
          </p:cNvPr>
          <p:cNvSpPr/>
          <p:nvPr/>
        </p:nvSpPr>
        <p:spPr>
          <a:xfrm>
            <a:off x="89248" y="5789127"/>
            <a:ext cx="89655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latin typeface="Source Code Pro" panose="020B0509030403020204" pitchFamily="49" charset="0"/>
              </a:rPr>
              <a:t>Important: Python’s standard indentation is 4 spaces. In </a:t>
            </a:r>
            <a:r>
              <a:rPr lang="en-US" b="1" dirty="0" err="1">
                <a:solidFill>
                  <a:srgbClr val="C00000"/>
                </a:solidFill>
                <a:latin typeface="Source Code Pro" panose="020B0509030403020204" pitchFamily="49" charset="0"/>
              </a:rPr>
              <a:t>MicroPython</a:t>
            </a:r>
            <a:r>
              <a:rPr lang="en-US" b="1" dirty="0">
                <a:solidFill>
                  <a:srgbClr val="C00000"/>
                </a:solidFill>
                <a:latin typeface="Source Code Pro" panose="020B0509030403020204" pitchFamily="49" charset="0"/>
              </a:rPr>
              <a:t> indentation should be only 2 spaces to fit more code into the microcontroller memory.</a:t>
            </a:r>
          </a:p>
        </p:txBody>
      </p:sp>
      <p:sp>
        <p:nvSpPr>
          <p:cNvPr id="2" name="Titre 1">
            <a:extLst>
              <a:ext uri="{FF2B5EF4-FFF2-40B4-BE49-F238E27FC236}">
                <a16:creationId xmlns:a16="http://schemas.microsoft.com/office/drawing/2014/main" id="{E39A3530-24EC-46C0-8246-184BE0164C50}"/>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a:t>
            </a:r>
            <a:r>
              <a:rPr lang="fr-FR" dirty="0" err="1">
                <a:latin typeface="Source Code Pro" panose="020B0509030403020204" pitchFamily="49" charset="0"/>
              </a:rPr>
              <a:t>Conditional</a:t>
            </a:r>
            <a:r>
              <a:rPr lang="fr-FR" dirty="0">
                <a:latin typeface="Source Code Pro" panose="020B0509030403020204" pitchFamily="49" charset="0"/>
              </a:rPr>
              <a:t> </a:t>
            </a:r>
            <a:r>
              <a:rPr lang="fr-FR" dirty="0" err="1">
                <a:latin typeface="Source Code Pro" panose="020B0509030403020204" pitchFamily="49" charset="0"/>
              </a:rPr>
              <a:t>Statements</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7CCC9567-A59E-4413-A925-D0CF66702917}"/>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377</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B5E4A9E7-922E-4223-A95C-AE88561F5D83}"/>
              </a:ext>
            </a:extLst>
          </p:cNvPr>
          <p:cNvSpPr/>
          <p:nvPr/>
        </p:nvSpPr>
        <p:spPr>
          <a:xfrm>
            <a:off x="0" y="674192"/>
            <a:ext cx="5868144" cy="1877437"/>
          </a:xfrm>
          <a:prstGeom prst="rect">
            <a:avLst/>
          </a:prstGeom>
        </p:spPr>
        <p:txBody>
          <a:bodyPr wrap="square">
            <a:spAutoFit/>
          </a:bodyPr>
          <a:lstStyle/>
          <a:p>
            <a:pPr algn="just"/>
            <a:r>
              <a:rPr lang="en-US" sz="1800" b="1" dirty="0">
                <a:latin typeface="Source Code Pro" panose="020B0509030403020204" pitchFamily="49" charset="0"/>
              </a:rPr>
              <a:t>Conditional Statements</a:t>
            </a:r>
          </a:p>
          <a:p>
            <a:pPr algn="just"/>
            <a:r>
              <a:rPr lang="en-US" dirty="0">
                <a:latin typeface="Source Code Pro" panose="020B0509030403020204" pitchFamily="49" charset="0"/>
              </a:rPr>
              <a:t>To write useful programs, you’ll probably need to perform different actions depending on whether a certain condition is True or False. </a:t>
            </a:r>
          </a:p>
          <a:p>
            <a:pPr algn="just"/>
            <a:r>
              <a:rPr lang="en-US" i="1" dirty="0">
                <a:latin typeface="Source Code Pro" panose="020B0509030403020204" pitchFamily="49" charset="0"/>
              </a:rPr>
              <a:t>We’re talking about conditional statements. </a:t>
            </a:r>
          </a:p>
          <a:p>
            <a:pPr algn="just"/>
            <a:endParaRPr lang="en-US" i="1" dirty="0">
              <a:latin typeface="Source Code Pro" panose="020B0509030403020204" pitchFamily="49" charset="0"/>
            </a:endParaRPr>
          </a:p>
          <a:p>
            <a:pPr algn="just"/>
            <a:endParaRPr lang="en-US" i="1" dirty="0">
              <a:latin typeface="Source Code Pro" panose="020B0509030403020204" pitchFamily="49" charset="0"/>
            </a:endParaRPr>
          </a:p>
          <a:p>
            <a:pPr algn="just"/>
            <a:r>
              <a:rPr lang="en-US" i="1" dirty="0">
                <a:latin typeface="Source Code Pro" panose="020B0509030403020204" pitchFamily="49" charset="0"/>
              </a:rPr>
              <a:t>They have the following structure:</a:t>
            </a:r>
          </a:p>
        </p:txBody>
      </p:sp>
      <p:sp>
        <p:nvSpPr>
          <p:cNvPr id="6" name="Rectangle : coins arrondis 5">
            <a:extLst>
              <a:ext uri="{FF2B5EF4-FFF2-40B4-BE49-F238E27FC236}">
                <a16:creationId xmlns:a16="http://schemas.microsoft.com/office/drawing/2014/main" id="{9615DEA1-907B-4F28-9D59-E500875392DA}"/>
              </a:ext>
            </a:extLst>
          </p:cNvPr>
          <p:cNvSpPr/>
          <p:nvPr/>
        </p:nvSpPr>
        <p:spPr>
          <a:xfrm>
            <a:off x="5976664" y="541830"/>
            <a:ext cx="2843808" cy="2047645"/>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eaLnBrk="0" hangingPunct="0"/>
            <a:r>
              <a:rPr lang="fr-FR" altLang="fr-FR" dirty="0">
                <a:solidFill>
                  <a:schemeClr val="bg1">
                    <a:lumMod val="50000"/>
                  </a:schemeClr>
                </a:solidFill>
                <a:latin typeface="Source Code Pro" panose="020B0509030403020204" pitchFamily="49" charset="0"/>
              </a:rPr>
              <a:t>if &lt;expr1&gt;: </a:t>
            </a:r>
          </a:p>
          <a:p>
            <a:pPr lvl="0" eaLnBrk="0" hangingPunct="0"/>
            <a:r>
              <a:rPr lang="fr-FR" altLang="fr-FR" dirty="0">
                <a:solidFill>
                  <a:schemeClr val="bg1">
                    <a:lumMod val="50000"/>
                  </a:schemeClr>
                </a:solidFill>
                <a:latin typeface="Source Code Pro" panose="020B0509030403020204" pitchFamily="49" charset="0"/>
              </a:rPr>
              <a:t>    &lt;statement1&gt; </a:t>
            </a:r>
          </a:p>
          <a:p>
            <a:pPr lvl="0" eaLnBrk="0" hangingPunct="0"/>
            <a:r>
              <a:rPr lang="fr-FR" altLang="fr-FR" dirty="0" err="1">
                <a:solidFill>
                  <a:schemeClr val="bg1">
                    <a:lumMod val="50000"/>
                  </a:schemeClr>
                </a:solidFill>
                <a:latin typeface="Source Code Pro" panose="020B0509030403020204" pitchFamily="49" charset="0"/>
              </a:rPr>
              <a:t>elif</a:t>
            </a:r>
            <a:r>
              <a:rPr lang="fr-FR" altLang="fr-FR" dirty="0">
                <a:solidFill>
                  <a:schemeClr val="bg1">
                    <a:lumMod val="50000"/>
                  </a:schemeClr>
                </a:solidFill>
                <a:latin typeface="Source Code Pro" panose="020B0509030403020204" pitchFamily="49" charset="0"/>
              </a:rPr>
              <a:t> &lt;expr2&gt;: </a:t>
            </a:r>
          </a:p>
          <a:p>
            <a:pPr lvl="0" eaLnBrk="0" hangingPunct="0"/>
            <a:r>
              <a:rPr lang="fr-FR" altLang="fr-FR" dirty="0">
                <a:solidFill>
                  <a:schemeClr val="bg1">
                    <a:lumMod val="50000"/>
                  </a:schemeClr>
                </a:solidFill>
                <a:latin typeface="Source Code Pro" panose="020B0509030403020204" pitchFamily="49" charset="0"/>
              </a:rPr>
              <a:t>    &lt;statement2&gt; </a:t>
            </a:r>
          </a:p>
          <a:p>
            <a:pPr lvl="0" eaLnBrk="0" hangingPunct="0"/>
            <a:r>
              <a:rPr lang="fr-FR" altLang="fr-FR" dirty="0" err="1">
                <a:solidFill>
                  <a:schemeClr val="bg1">
                    <a:lumMod val="50000"/>
                  </a:schemeClr>
                </a:solidFill>
                <a:latin typeface="Source Code Pro" panose="020B0509030403020204" pitchFamily="49" charset="0"/>
              </a:rPr>
              <a:t>elif</a:t>
            </a:r>
            <a:r>
              <a:rPr lang="fr-FR" altLang="fr-FR" dirty="0">
                <a:solidFill>
                  <a:schemeClr val="bg1">
                    <a:lumMod val="50000"/>
                  </a:schemeClr>
                </a:solidFill>
                <a:latin typeface="Source Code Pro" panose="020B0509030403020204" pitchFamily="49" charset="0"/>
              </a:rPr>
              <a:t> &lt;expr3&gt;: </a:t>
            </a:r>
          </a:p>
          <a:p>
            <a:pPr lvl="0" eaLnBrk="0" hangingPunct="0"/>
            <a:r>
              <a:rPr lang="fr-FR" altLang="fr-FR" dirty="0">
                <a:solidFill>
                  <a:schemeClr val="bg1">
                    <a:lumMod val="50000"/>
                  </a:schemeClr>
                </a:solidFill>
                <a:latin typeface="Source Code Pro" panose="020B0509030403020204" pitchFamily="49" charset="0"/>
              </a:rPr>
              <a:t>    &lt;statement3&gt; </a:t>
            </a:r>
          </a:p>
          <a:p>
            <a:pPr lvl="0" eaLnBrk="0" hangingPunct="0"/>
            <a:r>
              <a:rPr lang="fr-FR" altLang="fr-FR" dirty="0">
                <a:solidFill>
                  <a:schemeClr val="bg1">
                    <a:lumMod val="50000"/>
                  </a:schemeClr>
                </a:solidFill>
                <a:latin typeface="Source Code Pro" panose="020B0509030403020204" pitchFamily="49" charset="0"/>
              </a:rPr>
              <a:t>(...) </a:t>
            </a:r>
          </a:p>
          <a:p>
            <a:pPr lvl="0" eaLnBrk="0" hangingPunct="0"/>
            <a:r>
              <a:rPr lang="fr-FR" altLang="fr-FR" dirty="0" err="1">
                <a:solidFill>
                  <a:schemeClr val="bg1">
                    <a:lumMod val="50000"/>
                  </a:schemeClr>
                </a:solidFill>
                <a:latin typeface="Source Code Pro" panose="020B0509030403020204" pitchFamily="49" charset="0"/>
              </a:rPr>
              <a:t>else</a:t>
            </a:r>
            <a:r>
              <a:rPr lang="fr-FR" altLang="fr-FR" dirty="0">
                <a:solidFill>
                  <a:schemeClr val="bg1">
                    <a:lumMod val="50000"/>
                  </a:schemeClr>
                </a:solidFill>
                <a:latin typeface="Source Code Pro" panose="020B0509030403020204" pitchFamily="49" charset="0"/>
              </a:rPr>
              <a:t>: </a:t>
            </a:r>
          </a:p>
          <a:p>
            <a:pPr lvl="0" eaLnBrk="0" hangingPunct="0"/>
            <a:r>
              <a:rPr lang="fr-FR" altLang="fr-FR" dirty="0">
                <a:solidFill>
                  <a:schemeClr val="bg1">
                    <a:lumMod val="50000"/>
                  </a:schemeClr>
                </a:solidFill>
                <a:latin typeface="Source Code Pro" panose="020B0509030403020204" pitchFamily="49" charset="0"/>
              </a:rPr>
              <a:t>    &lt;</a:t>
            </a:r>
            <a:r>
              <a:rPr lang="fr-FR" altLang="fr-FR" dirty="0" err="1">
                <a:solidFill>
                  <a:schemeClr val="bg1">
                    <a:lumMod val="50000"/>
                  </a:schemeClr>
                </a:solidFill>
                <a:latin typeface="Source Code Pro" panose="020B0509030403020204" pitchFamily="49" charset="0"/>
              </a:rPr>
              <a:t>statementn</a:t>
            </a:r>
            <a:r>
              <a:rPr lang="fr-FR" altLang="fr-FR" dirty="0">
                <a:solidFill>
                  <a:schemeClr val="bg1">
                    <a:lumMod val="50000"/>
                  </a:schemeClr>
                </a:solidFill>
                <a:latin typeface="Source Code Pro" panose="020B0509030403020204" pitchFamily="49" charset="0"/>
              </a:rPr>
              <a:t>&gt;</a:t>
            </a:r>
            <a:r>
              <a:rPr lang="fr-FR" altLang="fr-FR" sz="800" dirty="0">
                <a:solidFill>
                  <a:schemeClr val="bg1">
                    <a:lumMod val="50000"/>
                  </a:schemeClr>
                </a:solidFill>
                <a:latin typeface="Source Code Pro" panose="020B0509030403020204" pitchFamily="49" charset="0"/>
              </a:rPr>
              <a:t> </a:t>
            </a:r>
            <a:endParaRPr lang="fr-FR" altLang="fr-FR" sz="3200" dirty="0">
              <a:solidFill>
                <a:schemeClr val="bg1">
                  <a:lumMod val="50000"/>
                </a:schemeClr>
              </a:solidFill>
              <a:latin typeface="Source Code Pro" panose="020B0509030403020204" pitchFamily="49" charset="0"/>
            </a:endParaRPr>
          </a:p>
        </p:txBody>
      </p:sp>
      <p:sp>
        <p:nvSpPr>
          <p:cNvPr id="7" name="Rectangle 6">
            <a:extLst>
              <a:ext uri="{FF2B5EF4-FFF2-40B4-BE49-F238E27FC236}">
                <a16:creationId xmlns:a16="http://schemas.microsoft.com/office/drawing/2014/main" id="{2E4370FD-BD2B-437F-9B12-1CD77A2AEB52}"/>
              </a:ext>
            </a:extLst>
          </p:cNvPr>
          <p:cNvSpPr/>
          <p:nvPr/>
        </p:nvSpPr>
        <p:spPr>
          <a:xfrm>
            <a:off x="106016" y="2589476"/>
            <a:ext cx="9054752" cy="3108543"/>
          </a:xfrm>
          <a:prstGeom prst="rect">
            <a:avLst/>
          </a:prstGeom>
        </p:spPr>
        <p:txBody>
          <a:bodyPr wrap="square">
            <a:spAutoFit/>
          </a:bodyPr>
          <a:lstStyle/>
          <a:p>
            <a:r>
              <a:rPr lang="en-US" b="1" dirty="0">
                <a:solidFill>
                  <a:srgbClr val="0070C0"/>
                </a:solidFill>
                <a:latin typeface="Source Code Pro" panose="020B0509030403020204" pitchFamily="49" charset="0"/>
              </a:rPr>
              <a:t>&lt;expr&gt; is a Boolean expression </a:t>
            </a:r>
            <a:r>
              <a:rPr lang="en-US" dirty="0">
                <a:latin typeface="Source Code Pro" panose="020B0509030403020204" pitchFamily="49" charset="0"/>
              </a:rPr>
              <a:t>and it can be either </a:t>
            </a:r>
            <a:r>
              <a:rPr lang="en-US" b="1" dirty="0">
                <a:latin typeface="Source Code Pro" panose="020B0509030403020204" pitchFamily="49" charset="0"/>
              </a:rPr>
              <a:t>True</a:t>
            </a:r>
            <a:r>
              <a:rPr lang="en-US" dirty="0">
                <a:latin typeface="Source Code Pro" panose="020B0509030403020204" pitchFamily="49" charset="0"/>
              </a:rPr>
              <a:t> or </a:t>
            </a:r>
            <a:r>
              <a:rPr lang="en-US" b="1" dirty="0">
                <a:latin typeface="Source Code Pro" panose="020B0509030403020204" pitchFamily="49" charset="0"/>
              </a:rPr>
              <a:t>False</a:t>
            </a:r>
            <a:r>
              <a:rPr lang="en-US" dirty="0">
                <a:latin typeface="Source Code Pro" panose="020B0509030403020204" pitchFamily="49" charset="0"/>
              </a:rPr>
              <a:t>. </a:t>
            </a:r>
          </a:p>
          <a:p>
            <a:r>
              <a:rPr lang="en-US" dirty="0">
                <a:latin typeface="Source Code Pro" panose="020B0509030403020204" pitchFamily="49" charset="0"/>
              </a:rPr>
              <a:t>If it is True, the &lt;statement&gt; right after it is executed. </a:t>
            </a:r>
          </a:p>
          <a:p>
            <a:r>
              <a:rPr lang="en-US" b="1" dirty="0">
                <a:solidFill>
                  <a:srgbClr val="0070C0"/>
                </a:solidFill>
                <a:latin typeface="Source Code Pro" panose="020B0509030403020204" pitchFamily="49" charset="0"/>
              </a:rPr>
              <a:t>The &lt;statement&gt; should be indented </a:t>
            </a:r>
            <a:r>
              <a:rPr lang="en-US" dirty="0">
                <a:latin typeface="Source Code Pro" panose="020B0509030403020204" pitchFamily="49" charset="0"/>
              </a:rPr>
              <a:t>so that Python knows what statement belongs to each expression.</a:t>
            </a:r>
          </a:p>
          <a:p>
            <a:r>
              <a:rPr lang="en-US" b="1" dirty="0">
                <a:solidFill>
                  <a:srgbClr val="0070C0"/>
                </a:solidFill>
                <a:latin typeface="Source Code Pro" panose="020B0509030403020204" pitchFamily="49" charset="0"/>
              </a:rPr>
              <a:t>The </a:t>
            </a:r>
            <a:r>
              <a:rPr lang="en-US" b="1" i="1" dirty="0" err="1">
                <a:solidFill>
                  <a:srgbClr val="0070C0"/>
                </a:solidFill>
                <a:latin typeface="Source Code Pro" panose="020B0509030403020204" pitchFamily="49" charset="0"/>
              </a:rPr>
              <a:t>elif</a:t>
            </a:r>
            <a:r>
              <a:rPr lang="en-US" b="1" dirty="0">
                <a:solidFill>
                  <a:srgbClr val="0070C0"/>
                </a:solidFill>
                <a:latin typeface="Source Code Pro" panose="020B0509030403020204" pitchFamily="49" charset="0"/>
              </a:rPr>
              <a:t> statement stands for else if </a:t>
            </a:r>
            <a:r>
              <a:rPr lang="en-US" dirty="0">
                <a:latin typeface="Source Code Pro" panose="020B0509030403020204" pitchFamily="49" charset="0"/>
              </a:rPr>
              <a:t>and runs only if the first </a:t>
            </a:r>
            <a:r>
              <a:rPr lang="en-US" i="1" dirty="0">
                <a:latin typeface="Source Code Pro" panose="020B0509030403020204" pitchFamily="49" charset="0"/>
              </a:rPr>
              <a:t>if </a:t>
            </a:r>
            <a:r>
              <a:rPr lang="en-US" dirty="0">
                <a:latin typeface="Source Code Pro" panose="020B0509030403020204" pitchFamily="49" charset="0"/>
              </a:rPr>
              <a:t>condition is not True.</a:t>
            </a:r>
          </a:p>
          <a:p>
            <a:r>
              <a:rPr lang="en-US" b="1" dirty="0">
                <a:solidFill>
                  <a:srgbClr val="0070C0"/>
                </a:solidFill>
                <a:latin typeface="Source Code Pro" panose="020B0509030403020204" pitchFamily="49" charset="0"/>
              </a:rPr>
              <a:t>The </a:t>
            </a:r>
            <a:r>
              <a:rPr lang="en-US" b="1" i="1" dirty="0">
                <a:solidFill>
                  <a:srgbClr val="0070C0"/>
                </a:solidFill>
                <a:latin typeface="Source Code Pro" panose="020B0509030403020204" pitchFamily="49" charset="0"/>
              </a:rPr>
              <a:t>else</a:t>
            </a:r>
            <a:r>
              <a:rPr lang="en-US" b="1" dirty="0">
                <a:solidFill>
                  <a:srgbClr val="0070C0"/>
                </a:solidFill>
                <a:latin typeface="Source Code Pro" panose="020B0509030403020204" pitchFamily="49" charset="0"/>
              </a:rPr>
              <a:t> statement </a:t>
            </a:r>
            <a:r>
              <a:rPr lang="en-US" dirty="0">
                <a:latin typeface="Source Code Pro" panose="020B0509030403020204" pitchFamily="49" charset="0"/>
              </a:rPr>
              <a:t>only runs if none of the other expressions are True.</a:t>
            </a:r>
          </a:p>
          <a:p>
            <a:endParaRPr lang="en-US" dirty="0">
              <a:latin typeface="Source Code Pro" panose="020B0509030403020204" pitchFamily="49" charset="0"/>
            </a:endParaRPr>
          </a:p>
          <a:p>
            <a:r>
              <a:rPr lang="en-US" b="1" dirty="0">
                <a:solidFill>
                  <a:srgbClr val="FF6600"/>
                </a:solidFill>
                <a:latin typeface="Source Code Pro" panose="020B0509030403020204" pitchFamily="49" charset="0"/>
              </a:rPr>
              <a:t>There’s no limit to the number of </a:t>
            </a:r>
            <a:r>
              <a:rPr lang="en-US" b="1" i="1" dirty="0" err="1">
                <a:solidFill>
                  <a:srgbClr val="FF6600"/>
                </a:solidFill>
                <a:latin typeface="Source Code Pro" panose="020B0509030403020204" pitchFamily="49" charset="0"/>
              </a:rPr>
              <a:t>elif</a:t>
            </a:r>
            <a:r>
              <a:rPr lang="en-US" b="1" dirty="0">
                <a:solidFill>
                  <a:srgbClr val="FF6600"/>
                </a:solidFill>
                <a:latin typeface="Source Code Pro" panose="020B0509030403020204" pitchFamily="49" charset="0"/>
              </a:rPr>
              <a:t> statements in a program. It’s also not necessary to include an </a:t>
            </a:r>
            <a:r>
              <a:rPr lang="en-US" b="1" i="1" dirty="0">
                <a:solidFill>
                  <a:srgbClr val="FF6600"/>
                </a:solidFill>
                <a:latin typeface="Source Code Pro" panose="020B0509030403020204" pitchFamily="49" charset="0"/>
              </a:rPr>
              <a:t>else</a:t>
            </a:r>
            <a:r>
              <a:rPr lang="en-US" b="1" dirty="0">
                <a:solidFill>
                  <a:srgbClr val="FF6600"/>
                </a:solidFill>
                <a:latin typeface="Source Code Pro" panose="020B0509030403020204" pitchFamily="49" charset="0"/>
              </a:rPr>
              <a:t> clause, but if there is one, it must come at the end.</a:t>
            </a:r>
          </a:p>
          <a:p>
            <a:r>
              <a:rPr lang="en-US" b="1" dirty="0">
                <a:latin typeface="Source Code Pro" panose="020B0509030403020204" pitchFamily="49" charset="0"/>
              </a:rPr>
              <a:t>In the Arduino IDE, </a:t>
            </a:r>
            <a:r>
              <a:rPr lang="en-US" b="1" u="sng" dirty="0">
                <a:latin typeface="Source Code Pro" panose="020B0509030403020204" pitchFamily="49" charset="0"/>
              </a:rPr>
              <a:t>we use {} curly brackets</a:t>
            </a:r>
            <a:r>
              <a:rPr lang="en-US" b="1" dirty="0">
                <a:latin typeface="Source Code Pro" panose="020B0509030403020204" pitchFamily="49" charset="0"/>
              </a:rPr>
              <a:t> to define code blocks. </a:t>
            </a:r>
          </a:p>
          <a:p>
            <a:r>
              <a:rPr lang="en-US" b="1" dirty="0">
                <a:latin typeface="Source Code Pro" panose="020B0509030403020204" pitchFamily="49" charset="0"/>
              </a:rPr>
              <a:t>With </a:t>
            </a:r>
            <a:r>
              <a:rPr lang="en-US" b="1" dirty="0" err="1">
                <a:latin typeface="Source Code Pro" panose="020B0509030403020204" pitchFamily="49" charset="0"/>
              </a:rPr>
              <a:t>MicroPython</a:t>
            </a:r>
            <a:r>
              <a:rPr lang="en-US" b="1" dirty="0">
                <a:latin typeface="Source Code Pro" panose="020B0509030403020204" pitchFamily="49" charset="0"/>
              </a:rPr>
              <a:t>, we use </a:t>
            </a:r>
            <a:r>
              <a:rPr lang="en-US" b="1" u="sng" dirty="0">
                <a:latin typeface="Source Code Pro" panose="020B0509030403020204" pitchFamily="49" charset="0"/>
              </a:rPr>
              <a:t>indentation</a:t>
            </a:r>
            <a:r>
              <a:rPr lang="en-US" b="1" dirty="0">
                <a:latin typeface="Source Code Pro" panose="020B0509030403020204" pitchFamily="49" charset="0"/>
              </a:rPr>
              <a:t>. </a:t>
            </a:r>
          </a:p>
          <a:p>
            <a:r>
              <a:rPr lang="en-US" dirty="0">
                <a:latin typeface="Source Code Pro" panose="020B0509030403020204" pitchFamily="49" charset="0"/>
              </a:rPr>
              <a:t>Additionally, you need to use a colon </a:t>
            </a:r>
            <a:r>
              <a:rPr lang="en-US" b="1" dirty="0">
                <a:latin typeface="Source Code Pro" panose="020B0509030403020204" pitchFamily="49" charset="0"/>
              </a:rPr>
              <a:t>:</a:t>
            </a:r>
            <a:r>
              <a:rPr lang="en-US" dirty="0">
                <a:latin typeface="Source Code Pro" panose="020B0509030403020204" pitchFamily="49" charset="0"/>
              </a:rPr>
              <a:t> after each expression. Contrary to the Arduino IDE, the expression doesn’t need to be inside parentheses.</a:t>
            </a:r>
          </a:p>
        </p:txBody>
      </p:sp>
      <p:pic>
        <p:nvPicPr>
          <p:cNvPr id="9" name="Image 8">
            <a:hlinkClick r:id="rId2" action="ppaction://hlinksldjump"/>
            <a:extLst>
              <a:ext uri="{FF2B5EF4-FFF2-40B4-BE49-F238E27FC236}">
                <a16:creationId xmlns:a16="http://schemas.microsoft.com/office/drawing/2014/main" id="{CE203022-2FBD-4203-9C33-200505C7361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74468564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D652D3-09B5-4117-A930-392FA66B7672}"/>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a:t>
            </a:r>
            <a:r>
              <a:rPr lang="en-US" dirty="0">
                <a:latin typeface="Source Code Pro" panose="020B0509030403020204" pitchFamily="49" charset="0"/>
              </a:rPr>
              <a:t>While and For loops</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EAADBF37-A7EA-4FB1-BDED-BA57E3616813}"/>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378</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8689D920-CFA3-46F6-933F-84C480641DD5}"/>
              </a:ext>
            </a:extLst>
          </p:cNvPr>
          <p:cNvSpPr/>
          <p:nvPr/>
        </p:nvSpPr>
        <p:spPr>
          <a:xfrm>
            <a:off x="0" y="490538"/>
            <a:ext cx="9144000" cy="738664"/>
          </a:xfrm>
          <a:prstGeom prst="rect">
            <a:avLst/>
          </a:prstGeom>
        </p:spPr>
        <p:txBody>
          <a:bodyPr wrap="square">
            <a:spAutoFit/>
          </a:bodyPr>
          <a:lstStyle/>
          <a:p>
            <a:pPr algn="just"/>
            <a:r>
              <a:rPr lang="en-US" dirty="0">
                <a:latin typeface="Source Code Pro" panose="020B0509030403020204" pitchFamily="49" charset="0"/>
              </a:rPr>
              <a:t>Loops allow you to execute a block of code multiple times for as long as a condition is met. </a:t>
            </a:r>
            <a:r>
              <a:rPr lang="en-US" b="1" dirty="0">
                <a:solidFill>
                  <a:srgbClr val="0070C0"/>
                </a:solidFill>
                <a:latin typeface="Source Code Pro" panose="020B0509030403020204" pitchFamily="49" charset="0"/>
              </a:rPr>
              <a:t>There are two kinds of loops: </a:t>
            </a:r>
            <a:r>
              <a:rPr lang="en-US" b="1" i="1" dirty="0">
                <a:solidFill>
                  <a:srgbClr val="0070C0"/>
                </a:solidFill>
                <a:latin typeface="Source Code Pro" panose="020B0509030403020204" pitchFamily="49" charset="0"/>
              </a:rPr>
              <a:t>while</a:t>
            </a:r>
            <a:r>
              <a:rPr lang="en-US" b="1" dirty="0">
                <a:solidFill>
                  <a:srgbClr val="0070C0"/>
                </a:solidFill>
                <a:latin typeface="Source Code Pro" panose="020B0509030403020204" pitchFamily="49" charset="0"/>
              </a:rPr>
              <a:t> and </a:t>
            </a:r>
            <a:r>
              <a:rPr lang="en-US" b="1" i="1" dirty="0">
                <a:solidFill>
                  <a:srgbClr val="0070C0"/>
                </a:solidFill>
                <a:latin typeface="Source Code Pro" panose="020B0509030403020204" pitchFamily="49" charset="0"/>
              </a:rPr>
              <a:t>for</a:t>
            </a:r>
            <a:r>
              <a:rPr lang="en-US" b="1" dirty="0">
                <a:solidFill>
                  <a:srgbClr val="0070C0"/>
                </a:solidFill>
                <a:latin typeface="Source Code Pro" panose="020B0509030403020204" pitchFamily="49" charset="0"/>
              </a:rPr>
              <a:t> loops. </a:t>
            </a:r>
          </a:p>
          <a:p>
            <a:pPr algn="just"/>
            <a:r>
              <a:rPr lang="en-US" b="1" dirty="0">
                <a:latin typeface="Source Code Pro" panose="020B0509030403020204" pitchFamily="49" charset="0"/>
              </a:rPr>
              <a:t>For example, you can print all numbers from 1 to 10 with a </a:t>
            </a:r>
            <a:r>
              <a:rPr lang="en-US" b="1" i="1" dirty="0">
                <a:latin typeface="Source Code Pro" panose="020B0509030403020204" pitchFamily="49" charset="0"/>
              </a:rPr>
              <a:t>while</a:t>
            </a:r>
            <a:r>
              <a:rPr lang="en-US" b="1" dirty="0">
                <a:latin typeface="Source Code Pro" panose="020B0509030403020204" pitchFamily="49" charset="0"/>
              </a:rPr>
              <a:t> loop:</a:t>
            </a:r>
          </a:p>
        </p:txBody>
      </p:sp>
      <p:sp>
        <p:nvSpPr>
          <p:cNvPr id="5" name="Rectangle : coins arrondis 4">
            <a:extLst>
              <a:ext uri="{FF2B5EF4-FFF2-40B4-BE49-F238E27FC236}">
                <a16:creationId xmlns:a16="http://schemas.microsoft.com/office/drawing/2014/main" id="{3BD83B9D-1613-48ED-A9DF-F7FD942C75DE}"/>
              </a:ext>
            </a:extLst>
          </p:cNvPr>
          <p:cNvSpPr/>
          <p:nvPr/>
        </p:nvSpPr>
        <p:spPr>
          <a:xfrm>
            <a:off x="251520" y="1202503"/>
            <a:ext cx="8280920" cy="1045541"/>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bg1">
                    <a:lumMod val="50000"/>
                  </a:schemeClr>
                </a:solidFill>
                <a:latin typeface="Source Code Pro" panose="020B0509030403020204" pitchFamily="49" charset="0"/>
              </a:rPr>
              <a:t>number = 1</a:t>
            </a:r>
          </a:p>
          <a:p>
            <a:r>
              <a:rPr lang="en-US" dirty="0">
                <a:solidFill>
                  <a:schemeClr val="bg1">
                    <a:lumMod val="50000"/>
                  </a:schemeClr>
                </a:solidFill>
                <a:latin typeface="Source Code Pro" panose="020B0509030403020204" pitchFamily="49" charset="0"/>
              </a:rPr>
              <a:t>while number &lt;= 10:</a:t>
            </a:r>
          </a:p>
          <a:p>
            <a:r>
              <a:rPr lang="en-US" dirty="0">
                <a:solidFill>
                  <a:schemeClr val="bg1">
                    <a:lumMod val="50000"/>
                  </a:schemeClr>
                </a:solidFill>
                <a:latin typeface="Source Code Pro" panose="020B0509030403020204" pitchFamily="49" charset="0"/>
              </a:rPr>
              <a:t>  print(number)</a:t>
            </a:r>
          </a:p>
          <a:p>
            <a:r>
              <a:rPr lang="en-US" dirty="0">
                <a:solidFill>
                  <a:schemeClr val="bg1">
                    <a:lumMod val="50000"/>
                  </a:schemeClr>
                </a:solidFill>
                <a:latin typeface="Source Code Pro" panose="020B0509030403020204" pitchFamily="49" charset="0"/>
              </a:rPr>
              <a:t>  number = number + 1</a:t>
            </a:r>
            <a:endParaRPr lang="fr-FR" dirty="0">
              <a:solidFill>
                <a:schemeClr val="bg1">
                  <a:lumMod val="50000"/>
                </a:schemeClr>
              </a:solidFill>
              <a:latin typeface="Source Code Pro" panose="020B0509030403020204" pitchFamily="49" charset="0"/>
            </a:endParaRPr>
          </a:p>
        </p:txBody>
      </p:sp>
      <p:sp>
        <p:nvSpPr>
          <p:cNvPr id="7" name="Rectangle 6">
            <a:extLst>
              <a:ext uri="{FF2B5EF4-FFF2-40B4-BE49-F238E27FC236}">
                <a16:creationId xmlns:a16="http://schemas.microsoft.com/office/drawing/2014/main" id="{283F69F2-D54C-4E04-AC81-589E9041F70F}"/>
              </a:ext>
            </a:extLst>
          </p:cNvPr>
          <p:cNvSpPr/>
          <p:nvPr/>
        </p:nvSpPr>
        <p:spPr>
          <a:xfrm>
            <a:off x="0" y="2282774"/>
            <a:ext cx="8892480" cy="954107"/>
          </a:xfrm>
          <a:prstGeom prst="rect">
            <a:avLst/>
          </a:prstGeom>
        </p:spPr>
        <p:txBody>
          <a:bodyPr wrap="square">
            <a:spAutoFit/>
          </a:bodyPr>
          <a:lstStyle/>
          <a:p>
            <a:pPr algn="just"/>
            <a:r>
              <a:rPr lang="en-US" dirty="0">
                <a:latin typeface="Source Code Pro" panose="020B0509030403020204" pitchFamily="49" charset="0"/>
              </a:rPr>
              <a:t>The code that belongs to the while loop, </a:t>
            </a:r>
            <a:r>
              <a:rPr lang="en-US" b="1" dirty="0">
                <a:latin typeface="Source Code Pro" panose="020B0509030403020204" pitchFamily="49" charset="0"/>
              </a:rPr>
              <a:t>indicated by the indentation, </a:t>
            </a:r>
            <a:r>
              <a:rPr lang="en-US" dirty="0">
                <a:latin typeface="Source Code Pro" panose="020B0509030403020204" pitchFamily="49" charset="0"/>
              </a:rPr>
              <a:t>is executed as long as the value in the </a:t>
            </a:r>
            <a:r>
              <a:rPr lang="en-US" i="1" dirty="0">
                <a:latin typeface="Source Code Pro" panose="020B0509030403020204" pitchFamily="49" charset="0"/>
              </a:rPr>
              <a:t>number</a:t>
            </a:r>
            <a:r>
              <a:rPr lang="en-US" dirty="0">
                <a:latin typeface="Source Code Pro" panose="020B0509030403020204" pitchFamily="49" charset="0"/>
              </a:rPr>
              <a:t> variable is less than or equal to (&lt;=) 10. In every loop, the current </a:t>
            </a:r>
            <a:r>
              <a:rPr lang="en-US" i="1" dirty="0">
                <a:latin typeface="Source Code Pro" panose="020B0509030403020204" pitchFamily="49" charset="0"/>
              </a:rPr>
              <a:t>number</a:t>
            </a:r>
            <a:r>
              <a:rPr lang="en-US" dirty="0">
                <a:latin typeface="Source Code Pro" panose="020B0509030403020204" pitchFamily="49" charset="0"/>
              </a:rPr>
              <a:t> is printed and then 1 is added to it.</a:t>
            </a:r>
          </a:p>
          <a:p>
            <a:pPr algn="just"/>
            <a:r>
              <a:rPr lang="en-US" b="1" dirty="0">
                <a:latin typeface="Source Code Pro" panose="020B0509030403020204" pitchFamily="49" charset="0"/>
              </a:rPr>
              <a:t>You can also print numbers from 1 to 10 using a </a:t>
            </a:r>
            <a:r>
              <a:rPr lang="en-US" b="1" i="1" dirty="0">
                <a:latin typeface="Source Code Pro" panose="020B0509030403020204" pitchFamily="49" charset="0"/>
              </a:rPr>
              <a:t>for</a:t>
            </a:r>
            <a:r>
              <a:rPr lang="en-US" b="1" dirty="0">
                <a:latin typeface="Source Code Pro" panose="020B0509030403020204" pitchFamily="49" charset="0"/>
              </a:rPr>
              <a:t> loop, like this:</a:t>
            </a:r>
          </a:p>
        </p:txBody>
      </p:sp>
      <p:sp>
        <p:nvSpPr>
          <p:cNvPr id="8" name="Rectangle : coins arrondis 7">
            <a:extLst>
              <a:ext uri="{FF2B5EF4-FFF2-40B4-BE49-F238E27FC236}">
                <a16:creationId xmlns:a16="http://schemas.microsoft.com/office/drawing/2014/main" id="{AA0B9205-9311-4FEA-B59A-850926BAEE93}"/>
              </a:ext>
            </a:extLst>
          </p:cNvPr>
          <p:cNvSpPr/>
          <p:nvPr/>
        </p:nvSpPr>
        <p:spPr>
          <a:xfrm>
            <a:off x="251520" y="3282981"/>
            <a:ext cx="8280920" cy="801757"/>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bg1">
                    <a:lumMod val="50000"/>
                  </a:schemeClr>
                </a:solidFill>
                <a:latin typeface="Source Code Pro" panose="020B0509030403020204" pitchFamily="49" charset="0"/>
              </a:rPr>
              <a:t>number = 1</a:t>
            </a:r>
          </a:p>
          <a:p>
            <a:r>
              <a:rPr lang="en-US" dirty="0">
                <a:solidFill>
                  <a:schemeClr val="bg1">
                    <a:lumMod val="50000"/>
                  </a:schemeClr>
                </a:solidFill>
                <a:latin typeface="Source Code Pro" panose="020B0509030403020204" pitchFamily="49" charset="0"/>
              </a:rPr>
              <a:t>for number in range(1, 11):</a:t>
            </a:r>
          </a:p>
          <a:p>
            <a:r>
              <a:rPr lang="en-US" dirty="0">
                <a:solidFill>
                  <a:schemeClr val="bg1">
                    <a:lumMod val="50000"/>
                  </a:schemeClr>
                </a:solidFill>
                <a:latin typeface="Source Code Pro" panose="020B0509030403020204" pitchFamily="49" charset="0"/>
              </a:rPr>
              <a:t>  print(number)</a:t>
            </a:r>
            <a:endParaRPr lang="fr-FR" dirty="0">
              <a:solidFill>
                <a:schemeClr val="bg1">
                  <a:lumMod val="50000"/>
                </a:schemeClr>
              </a:solidFill>
              <a:latin typeface="Source Code Pro" panose="020B0509030403020204" pitchFamily="49" charset="0"/>
            </a:endParaRPr>
          </a:p>
        </p:txBody>
      </p:sp>
      <p:sp>
        <p:nvSpPr>
          <p:cNvPr id="9" name="Rectangle 8">
            <a:extLst>
              <a:ext uri="{FF2B5EF4-FFF2-40B4-BE49-F238E27FC236}">
                <a16:creationId xmlns:a16="http://schemas.microsoft.com/office/drawing/2014/main" id="{DD09DF45-8D0F-414F-B285-EEFC1E063133}"/>
              </a:ext>
            </a:extLst>
          </p:cNvPr>
          <p:cNvSpPr/>
          <p:nvPr/>
        </p:nvSpPr>
        <p:spPr>
          <a:xfrm>
            <a:off x="0" y="4084738"/>
            <a:ext cx="9036496" cy="2400657"/>
          </a:xfrm>
          <a:prstGeom prst="rect">
            <a:avLst/>
          </a:prstGeom>
        </p:spPr>
        <p:txBody>
          <a:bodyPr wrap="square">
            <a:spAutoFit/>
          </a:bodyPr>
          <a:lstStyle/>
          <a:p>
            <a:pPr algn="just"/>
            <a:r>
              <a:rPr lang="en-US" b="1" dirty="0">
                <a:latin typeface="Source Code Pro" panose="020B0509030403020204" pitchFamily="49" charset="0"/>
              </a:rPr>
              <a:t>The </a:t>
            </a:r>
            <a:r>
              <a:rPr lang="en-US" b="1" i="1" dirty="0">
                <a:latin typeface="Source Code Pro" panose="020B0509030403020204" pitchFamily="49" charset="0"/>
              </a:rPr>
              <a:t>for</a:t>
            </a:r>
            <a:r>
              <a:rPr lang="en-US" b="1" dirty="0">
                <a:latin typeface="Source Code Pro" panose="020B0509030403020204" pitchFamily="49" charset="0"/>
              </a:rPr>
              <a:t> loop is executed as long as the value in the </a:t>
            </a:r>
            <a:r>
              <a:rPr lang="en-US" b="1" i="1" dirty="0">
                <a:latin typeface="Source Code Pro" panose="020B0509030403020204" pitchFamily="49" charset="0"/>
              </a:rPr>
              <a:t>number</a:t>
            </a:r>
            <a:r>
              <a:rPr lang="en-US" b="1" dirty="0">
                <a:latin typeface="Source Code Pro" panose="020B0509030403020204" pitchFamily="49" charset="0"/>
              </a:rPr>
              <a:t> variable is within the range of 1 and 11. </a:t>
            </a:r>
          </a:p>
          <a:p>
            <a:pPr algn="just"/>
            <a:r>
              <a:rPr lang="en-US" b="1" dirty="0">
                <a:solidFill>
                  <a:srgbClr val="0070C0"/>
                </a:solidFill>
                <a:latin typeface="Source Code Pro" panose="020B0509030403020204" pitchFamily="49" charset="0"/>
              </a:rPr>
              <a:t>The </a:t>
            </a:r>
            <a:r>
              <a:rPr lang="en-US" b="1" i="1" dirty="0">
                <a:solidFill>
                  <a:srgbClr val="0070C0"/>
                </a:solidFill>
                <a:latin typeface="Source Code Pro" panose="020B0509030403020204" pitchFamily="49" charset="0"/>
              </a:rPr>
              <a:t>range()</a:t>
            </a:r>
            <a:r>
              <a:rPr lang="en-US" b="1" dirty="0">
                <a:solidFill>
                  <a:srgbClr val="0070C0"/>
                </a:solidFill>
                <a:latin typeface="Source Code Pro" panose="020B0509030403020204" pitchFamily="49" charset="0"/>
              </a:rPr>
              <a:t> </a:t>
            </a:r>
            <a:r>
              <a:rPr lang="en-US" dirty="0">
                <a:latin typeface="Source Code Pro" panose="020B0509030403020204" pitchFamily="49" charset="0"/>
              </a:rPr>
              <a:t>function automatically assigns the next value to the </a:t>
            </a:r>
            <a:r>
              <a:rPr lang="en-US" i="1" dirty="0">
                <a:latin typeface="Source Code Pro" panose="020B0509030403020204" pitchFamily="49" charset="0"/>
              </a:rPr>
              <a:t>number</a:t>
            </a:r>
            <a:r>
              <a:rPr lang="en-US" dirty="0">
                <a:latin typeface="Source Code Pro" panose="020B0509030403020204" pitchFamily="49" charset="0"/>
              </a:rPr>
              <a:t> variable, until 1 below the final number you specify.</a:t>
            </a:r>
          </a:p>
          <a:p>
            <a:pPr algn="just"/>
            <a:r>
              <a:rPr lang="en-US" dirty="0">
                <a:latin typeface="Source Code Pro" panose="020B0509030403020204" pitchFamily="49" charset="0"/>
              </a:rPr>
              <a:t>Note: - you should use a for loop when you want to repeat a block of code a certain   	number of times. </a:t>
            </a:r>
          </a:p>
          <a:p>
            <a:pPr algn="just"/>
            <a:r>
              <a:rPr lang="en-US" dirty="0">
                <a:latin typeface="Source Code Pro" panose="020B0509030403020204" pitchFamily="49" charset="0"/>
              </a:rPr>
              <a:t>      - you use a while loop when you want to repeat code until a certain condition is no longer met. In some situations, you can use either one, oftentimes one is more suitable than the others. </a:t>
            </a:r>
          </a:p>
          <a:p>
            <a:pPr algn="just"/>
            <a:r>
              <a:rPr lang="en-US" sz="1200" b="1" i="1" dirty="0">
                <a:solidFill>
                  <a:srgbClr val="FF6600"/>
                </a:solidFill>
                <a:latin typeface="Source Code Pro" panose="020B0509030403020204" pitchFamily="49" charset="0"/>
              </a:rPr>
              <a:t>Similar to the conditional statements, the for and while Boolean expressions should have a colon : right after them, and the expressions to be executed should be indented.</a:t>
            </a:r>
          </a:p>
        </p:txBody>
      </p:sp>
      <p:pic>
        <p:nvPicPr>
          <p:cNvPr id="10" name="Image 9">
            <a:hlinkClick r:id="rId2" action="ppaction://hlinksldjump"/>
            <a:extLst>
              <a:ext uri="{FF2B5EF4-FFF2-40B4-BE49-F238E27FC236}">
                <a16:creationId xmlns:a16="http://schemas.microsoft.com/office/drawing/2014/main" id="{A09130EF-2A38-48F4-BD16-214FDC5DFF0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8562306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BBD61-43E3-485A-865C-E48D91E85AD4}"/>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a:t>
            </a:r>
            <a:r>
              <a:rPr lang="en-US" dirty="0">
                <a:latin typeface="Source Code Pro" panose="020B0509030403020204" pitchFamily="49" charset="0"/>
              </a:rPr>
              <a:t>User-defined Functions</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F93C10DE-1889-41CF-AF76-130AAA92656D}"/>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379</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C5499427-8FA6-48DE-A0B2-0D5E0777E40E}"/>
              </a:ext>
            </a:extLst>
          </p:cNvPr>
          <p:cNvSpPr/>
          <p:nvPr/>
        </p:nvSpPr>
        <p:spPr>
          <a:xfrm>
            <a:off x="0" y="512267"/>
            <a:ext cx="9144000" cy="1169551"/>
          </a:xfrm>
          <a:prstGeom prst="rect">
            <a:avLst/>
          </a:prstGeom>
        </p:spPr>
        <p:txBody>
          <a:bodyPr wrap="square">
            <a:spAutoFit/>
          </a:bodyPr>
          <a:lstStyle/>
          <a:p>
            <a:r>
              <a:rPr lang="en-US" b="1" dirty="0">
                <a:solidFill>
                  <a:srgbClr val="0070C0"/>
                </a:solidFill>
                <a:latin typeface="Source Code Pro" panose="020B0509030403020204" pitchFamily="49" charset="0"/>
              </a:rPr>
              <a:t>To define a new function, you use the word </a:t>
            </a:r>
            <a:r>
              <a:rPr lang="en-US" b="1" i="1" dirty="0">
                <a:solidFill>
                  <a:srgbClr val="0070C0"/>
                </a:solidFill>
                <a:latin typeface="Source Code Pro" panose="020B0509030403020204" pitchFamily="49" charset="0"/>
              </a:rPr>
              <a:t>def</a:t>
            </a:r>
            <a:r>
              <a:rPr lang="en-US" b="1" dirty="0">
                <a:solidFill>
                  <a:srgbClr val="0070C0"/>
                </a:solidFill>
                <a:latin typeface="Source Code Pro" panose="020B0509030403020204" pitchFamily="49" charset="0"/>
              </a:rPr>
              <a:t> </a:t>
            </a:r>
            <a:r>
              <a:rPr lang="en-US" dirty="0">
                <a:latin typeface="Source Code Pro" panose="020B0509030403020204" pitchFamily="49" charset="0"/>
              </a:rPr>
              <a:t>followed by the name you want to give the function and a set of parentheses (and arguments inside, if necessary). </a:t>
            </a:r>
          </a:p>
          <a:p>
            <a:r>
              <a:rPr lang="en-US" b="1" dirty="0">
                <a:solidFill>
                  <a:srgbClr val="0070C0"/>
                </a:solidFill>
                <a:latin typeface="Source Code Pro" panose="020B0509030403020204" pitchFamily="49" charset="0"/>
              </a:rPr>
              <a:t>After the parentheses you add a colon :</a:t>
            </a:r>
            <a:r>
              <a:rPr lang="en-US" dirty="0">
                <a:latin typeface="Source Code Pro" panose="020B0509030403020204" pitchFamily="49" charset="0"/>
              </a:rPr>
              <a:t> and then tell the function what instructions to perform. </a:t>
            </a:r>
          </a:p>
          <a:p>
            <a:r>
              <a:rPr lang="en-US" b="1" dirty="0">
                <a:latin typeface="Source Code Pro" panose="020B0509030403020204" pitchFamily="49" charset="0"/>
              </a:rPr>
              <a:t>The statements should be indented with 2 spaces (in </a:t>
            </a:r>
            <a:r>
              <a:rPr lang="en-US" b="1" dirty="0" err="1">
                <a:latin typeface="Source Code Pro" panose="020B0509030403020204" pitchFamily="49" charset="0"/>
              </a:rPr>
              <a:t>MicroPython</a:t>
            </a:r>
            <a:r>
              <a:rPr lang="en-US" b="1" dirty="0">
                <a:latin typeface="Source Code Pro" panose="020B0509030403020204" pitchFamily="49" charset="0"/>
              </a:rPr>
              <a:t>), for example:</a:t>
            </a:r>
          </a:p>
        </p:txBody>
      </p:sp>
      <p:sp>
        <p:nvSpPr>
          <p:cNvPr id="5" name="Rectangle : coins arrondis 4">
            <a:extLst>
              <a:ext uri="{FF2B5EF4-FFF2-40B4-BE49-F238E27FC236}">
                <a16:creationId xmlns:a16="http://schemas.microsoft.com/office/drawing/2014/main" id="{6D7FF926-0A08-49B2-BC11-6897ACAC0EEE}"/>
              </a:ext>
            </a:extLst>
          </p:cNvPr>
          <p:cNvSpPr/>
          <p:nvPr/>
        </p:nvSpPr>
        <p:spPr>
          <a:xfrm>
            <a:off x="362000" y="1959848"/>
            <a:ext cx="7715200" cy="1045541"/>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bg1">
                    <a:lumMod val="50000"/>
                  </a:schemeClr>
                </a:solidFill>
                <a:latin typeface="Source Code Pro" panose="020B0509030403020204" pitchFamily="49" charset="0"/>
              </a:rPr>
              <a:t>def </a:t>
            </a:r>
            <a:r>
              <a:rPr lang="en-US" dirty="0" err="1">
                <a:solidFill>
                  <a:schemeClr val="bg1">
                    <a:lumMod val="50000"/>
                  </a:schemeClr>
                </a:solidFill>
                <a:latin typeface="Source Code Pro" panose="020B0509030403020204" pitchFamily="49" charset="0"/>
              </a:rPr>
              <a:t>my_function</a:t>
            </a:r>
            <a:r>
              <a:rPr lang="en-US" dirty="0">
                <a:solidFill>
                  <a:schemeClr val="bg1">
                    <a:lumMod val="50000"/>
                  </a:schemeClr>
                </a:solidFill>
                <a:latin typeface="Source Code Pro" panose="020B0509030403020204" pitchFamily="49" charset="0"/>
              </a:rPr>
              <a:t>(&lt;arg1&gt;, &lt;arg2&gt;, ...):</a:t>
            </a:r>
          </a:p>
          <a:p>
            <a:r>
              <a:rPr lang="en-US" dirty="0">
                <a:solidFill>
                  <a:schemeClr val="bg1">
                    <a:lumMod val="50000"/>
                  </a:schemeClr>
                </a:solidFill>
                <a:latin typeface="Source Code Pro" panose="020B0509030403020204" pitchFamily="49" charset="0"/>
              </a:rPr>
              <a:t>  &lt;statement&gt;</a:t>
            </a:r>
          </a:p>
          <a:p>
            <a:r>
              <a:rPr lang="en-US" dirty="0">
                <a:solidFill>
                  <a:schemeClr val="bg1">
                    <a:lumMod val="50000"/>
                  </a:schemeClr>
                </a:solidFill>
                <a:latin typeface="Source Code Pro" panose="020B0509030403020204" pitchFamily="49" charset="0"/>
              </a:rPr>
              <a:t>  (...)</a:t>
            </a:r>
          </a:p>
          <a:p>
            <a:r>
              <a:rPr lang="en-US" dirty="0">
                <a:solidFill>
                  <a:schemeClr val="bg1">
                    <a:lumMod val="50000"/>
                  </a:schemeClr>
                </a:solidFill>
                <a:latin typeface="Source Code Pro" panose="020B0509030403020204" pitchFamily="49" charset="0"/>
              </a:rPr>
              <a:t>  return</a:t>
            </a:r>
            <a:endParaRPr lang="fr-FR" dirty="0">
              <a:solidFill>
                <a:schemeClr val="bg1">
                  <a:lumMod val="50000"/>
                </a:schemeClr>
              </a:solidFill>
              <a:latin typeface="Source Code Pro" panose="020B0509030403020204" pitchFamily="49" charset="0"/>
            </a:endParaRPr>
          </a:p>
        </p:txBody>
      </p:sp>
      <p:sp>
        <p:nvSpPr>
          <p:cNvPr id="6" name="Rectangle 5">
            <a:extLst>
              <a:ext uri="{FF2B5EF4-FFF2-40B4-BE49-F238E27FC236}">
                <a16:creationId xmlns:a16="http://schemas.microsoft.com/office/drawing/2014/main" id="{A642D3C8-80A7-4EE9-8C10-68252C47B9C9}"/>
              </a:ext>
            </a:extLst>
          </p:cNvPr>
          <p:cNvSpPr/>
          <p:nvPr/>
        </p:nvSpPr>
        <p:spPr>
          <a:xfrm>
            <a:off x="-26268" y="3201775"/>
            <a:ext cx="9144000" cy="523220"/>
          </a:xfrm>
          <a:prstGeom prst="rect">
            <a:avLst/>
          </a:prstGeom>
        </p:spPr>
        <p:txBody>
          <a:bodyPr wrap="square">
            <a:spAutoFit/>
          </a:bodyPr>
          <a:lstStyle/>
          <a:p>
            <a:r>
              <a:rPr lang="en-US" dirty="0">
                <a:latin typeface="Source Code Pro" panose="020B0509030403020204" pitchFamily="49" charset="0"/>
              </a:rPr>
              <a:t>For example, a function that converts the temperature in Celsius to Fahrenheit could be the following:</a:t>
            </a:r>
            <a:endParaRPr lang="fr-FR" dirty="0">
              <a:latin typeface="Source Code Pro" panose="020B0509030403020204" pitchFamily="49" charset="0"/>
            </a:endParaRPr>
          </a:p>
        </p:txBody>
      </p:sp>
      <p:sp>
        <p:nvSpPr>
          <p:cNvPr id="7" name="Rectangle : coins arrondis 6">
            <a:extLst>
              <a:ext uri="{FF2B5EF4-FFF2-40B4-BE49-F238E27FC236}">
                <a16:creationId xmlns:a16="http://schemas.microsoft.com/office/drawing/2014/main" id="{01DA6093-FF72-4760-A9C4-D71E43F56D3E}"/>
              </a:ext>
            </a:extLst>
          </p:cNvPr>
          <p:cNvSpPr/>
          <p:nvPr/>
        </p:nvSpPr>
        <p:spPr>
          <a:xfrm>
            <a:off x="362000" y="3827240"/>
            <a:ext cx="7715200" cy="1045541"/>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solidFill>
                  <a:schemeClr val="bg1">
                    <a:lumMod val="50000"/>
                  </a:schemeClr>
                </a:solidFill>
                <a:latin typeface="Source Code Pro" panose="020B0509030403020204" pitchFamily="49" charset="0"/>
              </a:rPr>
              <a:t>def </a:t>
            </a:r>
            <a:r>
              <a:rPr lang="en-US" dirty="0" err="1">
                <a:solidFill>
                  <a:schemeClr val="bg1">
                    <a:lumMod val="50000"/>
                  </a:schemeClr>
                </a:solidFill>
                <a:latin typeface="Source Code Pro" panose="020B0509030403020204" pitchFamily="49" charset="0"/>
              </a:rPr>
              <a:t>celsius_to_fahrenheit</a:t>
            </a:r>
            <a:r>
              <a:rPr lang="en-US" dirty="0">
                <a:solidFill>
                  <a:schemeClr val="bg1">
                    <a:lumMod val="50000"/>
                  </a:schemeClr>
                </a:solidFill>
                <a:latin typeface="Source Code Pro" panose="020B0509030403020204" pitchFamily="49" charset="0"/>
              </a:rPr>
              <a:t>(</a:t>
            </a:r>
            <a:r>
              <a:rPr lang="en-US" dirty="0" err="1">
                <a:solidFill>
                  <a:schemeClr val="bg1">
                    <a:lumMod val="50000"/>
                  </a:schemeClr>
                </a:solidFill>
                <a:latin typeface="Source Code Pro" panose="020B0509030403020204" pitchFamily="49" charset="0"/>
              </a:rPr>
              <a:t>temp_celsius</a:t>
            </a:r>
            <a:r>
              <a:rPr lang="en-US" dirty="0">
                <a:solidFill>
                  <a:schemeClr val="bg1">
                    <a:lumMod val="50000"/>
                  </a:schemeClr>
                </a:solidFill>
                <a:latin typeface="Source Code Pro" panose="020B0509030403020204" pitchFamily="49" charset="0"/>
              </a:rPr>
              <a:t>): </a:t>
            </a:r>
          </a:p>
          <a:p>
            <a:r>
              <a:rPr lang="en-US" dirty="0">
                <a:solidFill>
                  <a:schemeClr val="bg1">
                    <a:lumMod val="50000"/>
                  </a:schemeClr>
                </a:solidFill>
                <a:latin typeface="Source Code Pro" panose="020B0509030403020204" pitchFamily="49" charset="0"/>
              </a:rPr>
              <a:t>  </a:t>
            </a:r>
            <a:r>
              <a:rPr lang="en-US" dirty="0" err="1">
                <a:solidFill>
                  <a:schemeClr val="bg1">
                    <a:lumMod val="50000"/>
                  </a:schemeClr>
                </a:solidFill>
                <a:latin typeface="Source Code Pro" panose="020B0509030403020204" pitchFamily="49" charset="0"/>
              </a:rPr>
              <a:t>temp_fahrenheit</a:t>
            </a:r>
            <a:r>
              <a:rPr lang="en-US" dirty="0">
                <a:solidFill>
                  <a:schemeClr val="bg1">
                    <a:lumMod val="50000"/>
                  </a:schemeClr>
                </a:solidFill>
                <a:latin typeface="Source Code Pro" panose="020B0509030403020204" pitchFamily="49" charset="0"/>
              </a:rPr>
              <a:t> = </a:t>
            </a:r>
            <a:r>
              <a:rPr lang="en-US" dirty="0" err="1">
                <a:solidFill>
                  <a:schemeClr val="bg1">
                    <a:lumMod val="50000"/>
                  </a:schemeClr>
                </a:solidFill>
                <a:latin typeface="Source Code Pro" panose="020B0509030403020204" pitchFamily="49" charset="0"/>
              </a:rPr>
              <a:t>temp_celsius</a:t>
            </a:r>
            <a:r>
              <a:rPr lang="en-US" dirty="0">
                <a:solidFill>
                  <a:schemeClr val="bg1">
                    <a:lumMod val="50000"/>
                  </a:schemeClr>
                </a:solidFill>
                <a:latin typeface="Source Code Pro" panose="020B0509030403020204" pitchFamily="49" charset="0"/>
              </a:rPr>
              <a:t> * (9/5) + 32 </a:t>
            </a:r>
          </a:p>
          <a:p>
            <a:r>
              <a:rPr lang="en-US" dirty="0">
                <a:solidFill>
                  <a:schemeClr val="bg1">
                    <a:lumMod val="50000"/>
                  </a:schemeClr>
                </a:solidFill>
                <a:latin typeface="Source Code Pro" panose="020B0509030403020204" pitchFamily="49" charset="0"/>
              </a:rPr>
              <a:t>  return </a:t>
            </a:r>
            <a:r>
              <a:rPr lang="en-US" dirty="0" err="1">
                <a:solidFill>
                  <a:schemeClr val="bg1">
                    <a:lumMod val="50000"/>
                  </a:schemeClr>
                </a:solidFill>
                <a:latin typeface="Source Code Pro" panose="020B0509030403020204" pitchFamily="49" charset="0"/>
              </a:rPr>
              <a:t>temp_fahrenheit</a:t>
            </a:r>
            <a:endParaRPr lang="fr-FR" dirty="0">
              <a:solidFill>
                <a:schemeClr val="bg1">
                  <a:lumMod val="50000"/>
                </a:schemeClr>
              </a:solidFill>
              <a:latin typeface="Source Code Pro" panose="020B0509030403020204" pitchFamily="49" charset="0"/>
            </a:endParaRPr>
          </a:p>
        </p:txBody>
      </p:sp>
      <p:sp>
        <p:nvSpPr>
          <p:cNvPr id="8" name="Rectangle 7">
            <a:extLst>
              <a:ext uri="{FF2B5EF4-FFF2-40B4-BE49-F238E27FC236}">
                <a16:creationId xmlns:a16="http://schemas.microsoft.com/office/drawing/2014/main" id="{25314E5D-1C45-49CB-A0B3-68594EE9A6D5}"/>
              </a:ext>
            </a:extLst>
          </p:cNvPr>
          <p:cNvSpPr/>
          <p:nvPr/>
        </p:nvSpPr>
        <p:spPr>
          <a:xfrm>
            <a:off x="0" y="5085010"/>
            <a:ext cx="9117732" cy="1384995"/>
          </a:xfrm>
          <a:prstGeom prst="rect">
            <a:avLst/>
          </a:prstGeom>
        </p:spPr>
        <p:txBody>
          <a:bodyPr wrap="square">
            <a:spAutoFit/>
          </a:bodyPr>
          <a:lstStyle/>
          <a:p>
            <a:r>
              <a:rPr lang="en-US" dirty="0">
                <a:latin typeface="Source Code Pro" panose="020B0509030403020204" pitchFamily="49" charset="0"/>
              </a:rPr>
              <a:t>The </a:t>
            </a:r>
            <a:r>
              <a:rPr lang="en-US" i="1" dirty="0" err="1">
                <a:latin typeface="Source Code Pro" panose="020B0509030403020204" pitchFamily="49" charset="0"/>
              </a:rPr>
              <a:t>celsius_to_fahrenheit</a:t>
            </a:r>
            <a:r>
              <a:rPr lang="en-US" i="1" dirty="0">
                <a:latin typeface="Source Code Pro" panose="020B0509030403020204" pitchFamily="49" charset="0"/>
              </a:rPr>
              <a:t>()</a:t>
            </a:r>
            <a:r>
              <a:rPr lang="en-US" dirty="0">
                <a:latin typeface="Source Code Pro" panose="020B0509030403020204" pitchFamily="49" charset="0"/>
              </a:rPr>
              <a:t> function accepts as argument a temperature in Celsius (</a:t>
            </a:r>
            <a:r>
              <a:rPr lang="en-US" i="1" dirty="0" err="1">
                <a:latin typeface="Source Code Pro" panose="020B0509030403020204" pitchFamily="49" charset="0"/>
              </a:rPr>
              <a:t>temp_celsius</a:t>
            </a:r>
            <a:r>
              <a:rPr lang="en-US" dirty="0">
                <a:latin typeface="Source Code Pro" panose="020B0509030403020204" pitchFamily="49" charset="0"/>
              </a:rPr>
              <a:t>). Then, it does the calculation to convert the temperature. </a:t>
            </a:r>
          </a:p>
          <a:p>
            <a:r>
              <a:rPr lang="en-US" dirty="0">
                <a:latin typeface="Source Code Pro" panose="020B0509030403020204" pitchFamily="49" charset="0"/>
              </a:rPr>
              <a:t>Finally, it returns the temperature in Fahrenheit (</a:t>
            </a:r>
            <a:r>
              <a:rPr lang="en-US" i="1" dirty="0" err="1">
                <a:latin typeface="Source Code Pro" panose="020B0509030403020204" pitchFamily="49" charset="0"/>
              </a:rPr>
              <a:t>temp_fahrenheit</a:t>
            </a:r>
            <a:r>
              <a:rPr lang="en-US" dirty="0">
                <a:latin typeface="Source Code Pro" panose="020B0509030403020204" pitchFamily="49" charset="0"/>
              </a:rPr>
              <a:t>).</a:t>
            </a:r>
          </a:p>
          <a:p>
            <a:endParaRPr lang="en-US" b="1" dirty="0">
              <a:latin typeface="Source Code Pro" panose="020B0509030403020204" pitchFamily="49" charset="0"/>
            </a:endParaRPr>
          </a:p>
          <a:p>
            <a:r>
              <a:rPr lang="en-US" b="1" dirty="0">
                <a:latin typeface="Source Code Pro" panose="020B0509030403020204" pitchFamily="49" charset="0"/>
              </a:rPr>
              <a:t>Note: functions don’t necessarily need to return something. They could just perform some work without the need to return anything.</a:t>
            </a:r>
          </a:p>
        </p:txBody>
      </p:sp>
      <p:pic>
        <p:nvPicPr>
          <p:cNvPr id="9" name="Image 8">
            <a:hlinkClick r:id="rId2" action="ppaction://hlinksldjump"/>
            <a:extLst>
              <a:ext uri="{FF2B5EF4-FFF2-40B4-BE49-F238E27FC236}">
                <a16:creationId xmlns:a16="http://schemas.microsoft.com/office/drawing/2014/main" id="{B9368B8C-6C12-4018-A37E-CB734ED5CD6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79393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32052C-03D2-4E93-BD8D-560D3A4A5C8E}"/>
              </a:ext>
            </a:extLst>
          </p:cNvPr>
          <p:cNvSpPr/>
          <p:nvPr/>
        </p:nvSpPr>
        <p:spPr>
          <a:xfrm>
            <a:off x="42059" y="3548145"/>
            <a:ext cx="9059882" cy="3046988"/>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This is where the </a:t>
            </a:r>
            <a:r>
              <a:rPr lang="en-US" sz="1600" b="1" dirty="0">
                <a:latin typeface="Calibri" panose="020F0502020204030204" pitchFamily="34" charset="0"/>
                <a:cs typeface="Calibri" panose="020F0502020204030204" pitchFamily="34" charset="0"/>
              </a:rPr>
              <a:t>fine-tuning</a:t>
            </a:r>
            <a:r>
              <a:rPr lang="en-US" sz="1600" dirty="0">
                <a:latin typeface="Calibri" panose="020F0502020204030204" pitchFamily="34" charset="0"/>
                <a:cs typeface="Calibri" panose="020F0502020204030204" pitchFamily="34" charset="0"/>
              </a:rPr>
              <a:t> comes in : </a:t>
            </a:r>
            <a:r>
              <a:rPr lang="en-US" sz="1600" b="1" dirty="0">
                <a:solidFill>
                  <a:srgbClr val="FF0000"/>
                </a:solidFill>
                <a:latin typeface="Calibri" panose="020F0502020204030204" pitchFamily="34" charset="0"/>
                <a:cs typeface="Calibri" panose="020F0502020204030204" pitchFamily="34" charset="0"/>
              </a:rPr>
              <a:t> we need to change the initial value of r24:r25.</a:t>
            </a:r>
            <a:br>
              <a:rPr lang="en-US" sz="1600" b="1" dirty="0">
                <a:solidFill>
                  <a:srgbClr val="FF0000"/>
                </a:solidFill>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The outer loop is executed 31 times and includes the “big-inner-loop-instruction”. </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We have to </a:t>
            </a:r>
            <a:r>
              <a:rPr lang="en-US" sz="1600" b="1" dirty="0">
                <a:latin typeface="Calibri" panose="020F0502020204030204" pitchFamily="34" charset="0"/>
                <a:cs typeface="Calibri" panose="020F0502020204030204" pitchFamily="34" charset="0"/>
              </a:rPr>
              <a:t>subtract some cycle</a:t>
            </a:r>
            <a:r>
              <a:rPr lang="en-US" sz="1600" dirty="0">
                <a:latin typeface="Calibri" panose="020F0502020204030204" pitchFamily="34" charset="0"/>
                <a:cs typeface="Calibri" panose="020F0502020204030204" pitchFamily="34" charset="0"/>
              </a:rPr>
              <a:t>s from the inner loop: </a:t>
            </a:r>
            <a:r>
              <a:rPr lang="en-US" sz="1600" b="1" dirty="0">
                <a:solidFill>
                  <a:srgbClr val="FF0000"/>
                </a:solidFill>
                <a:latin typeface="Calibri" panose="020F0502020204030204" pitchFamily="34" charset="0"/>
                <a:cs typeface="Calibri" panose="020F0502020204030204" pitchFamily="34" charset="0"/>
              </a:rPr>
              <a:t>126 588 / 31 = 4 083 cycles per inner loop.</a:t>
            </a:r>
            <a:r>
              <a:rPr lang="en-US" sz="1600" dirty="0">
                <a:latin typeface="Calibri" panose="020F0502020204030204" pitchFamily="34" charset="0"/>
                <a:cs typeface="Calibri" panose="020F0502020204030204" pitchFamily="34" charset="0"/>
              </a:rPr>
              <a:t> </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This is what the inner loop has to be shorter. </a:t>
            </a:r>
          </a:p>
          <a:p>
            <a:r>
              <a:rPr lang="en-US" sz="1600" dirty="0">
                <a:latin typeface="Calibri" panose="020F0502020204030204" pitchFamily="34" charset="0"/>
                <a:cs typeface="Calibri" panose="020F0502020204030204" pitchFamily="34" charset="0"/>
              </a:rPr>
              <a:t>Every iteration of the inner loop takes 4 cycles (the last one takes 3 but that’s not so important), so let’s divide those </a:t>
            </a:r>
            <a:r>
              <a:rPr lang="en-US" sz="1600" b="1" dirty="0">
                <a:solidFill>
                  <a:srgbClr val="FF0000"/>
                </a:solidFill>
                <a:latin typeface="Calibri" panose="020F0502020204030204" pitchFamily="34" charset="0"/>
                <a:cs typeface="Calibri" panose="020F0502020204030204" pitchFamily="34" charset="0"/>
              </a:rPr>
              <a:t>4 083 by 4 = 1 020.8 or 1 021 less iterations.</a:t>
            </a:r>
          </a:p>
          <a:p>
            <a:pPr lvl="0" eaLnBrk="0" hangingPunct="0"/>
            <a:endParaRPr lang="en-US" sz="1600" b="1" dirty="0">
              <a:solidFill>
                <a:srgbClr val="FF0000"/>
              </a:solidFill>
              <a:latin typeface="Calibri" panose="020F0502020204030204" pitchFamily="34" charset="0"/>
              <a:cs typeface="Calibri" panose="020F0502020204030204" pitchFamily="34" charset="0"/>
            </a:endParaRPr>
          </a:p>
          <a:p>
            <a:pPr lvl="0" eaLnBrk="0" hangingPunct="0"/>
            <a:r>
              <a:rPr lang="en-US" sz="1600" b="1" dirty="0">
                <a:solidFill>
                  <a:srgbClr val="FF0000"/>
                </a:solidFill>
                <a:latin typeface="Calibri" panose="020F0502020204030204" pitchFamily="34" charset="0"/>
                <a:cs typeface="Calibri" panose="020F0502020204030204" pitchFamily="34" charset="0"/>
              </a:rPr>
              <a:t>This is our new </a:t>
            </a:r>
            <a:r>
              <a:rPr lang="en-US" sz="1600" b="1" dirty="0" err="1">
                <a:solidFill>
                  <a:srgbClr val="FF0000"/>
                </a:solidFill>
                <a:latin typeface="Calibri" panose="020F0502020204030204" pitchFamily="34" charset="0"/>
                <a:cs typeface="Calibri" panose="020F0502020204030204" pitchFamily="34" charset="0"/>
              </a:rPr>
              <a:t>initialisation</a:t>
            </a:r>
            <a:r>
              <a:rPr lang="en-US" sz="1600" b="1" dirty="0">
                <a:solidFill>
                  <a:srgbClr val="FF0000"/>
                </a:solidFill>
                <a:latin typeface="Calibri" panose="020F0502020204030204" pitchFamily="34" charset="0"/>
                <a:cs typeface="Calibri" panose="020F0502020204030204" pitchFamily="34" charset="0"/>
              </a:rPr>
              <a:t> value for r24:r25! =&gt; </a:t>
            </a:r>
          </a:p>
          <a:p>
            <a:pPr lvl="0" eaLnBrk="0" hangingPunct="0"/>
            <a:r>
              <a:rPr lang="fr-FR" altLang="fr-FR" sz="1600" b="1" dirty="0">
                <a:solidFill>
                  <a:srgbClr val="FF0000"/>
                </a:solidFill>
                <a:latin typeface="Calibri" panose="020F0502020204030204" pitchFamily="34" charset="0"/>
                <a:cs typeface="Calibri" panose="020F0502020204030204" pitchFamily="34" charset="0"/>
              </a:rPr>
              <a:t>	</a:t>
            </a:r>
            <a:r>
              <a:rPr lang="fr-FR" altLang="fr-FR" sz="1600" b="1" dirty="0" err="1">
                <a:solidFill>
                  <a:srgbClr val="FF0000"/>
                </a:solidFill>
                <a:latin typeface="Calibri" panose="020F0502020204030204" pitchFamily="34" charset="0"/>
                <a:cs typeface="Calibri" panose="020F0502020204030204" pitchFamily="34" charset="0"/>
              </a:rPr>
              <a:t>ldi</a:t>
            </a:r>
            <a:r>
              <a:rPr lang="fr-FR" altLang="fr-FR" sz="1600" b="1" dirty="0">
                <a:solidFill>
                  <a:srgbClr val="FF0000"/>
                </a:solidFill>
                <a:latin typeface="Calibri" panose="020F0502020204030204" pitchFamily="34" charset="0"/>
                <a:cs typeface="Calibri" panose="020F0502020204030204" pitchFamily="34" charset="0"/>
              </a:rPr>
              <a:t> r24, </a:t>
            </a:r>
            <a:r>
              <a:rPr lang="fr-FR" altLang="fr-FR" sz="1600" b="1" dirty="0" err="1">
                <a:solidFill>
                  <a:srgbClr val="FF0000"/>
                </a:solidFill>
                <a:latin typeface="Calibri" panose="020F0502020204030204" pitchFamily="34" charset="0"/>
                <a:cs typeface="Calibri" panose="020F0502020204030204" pitchFamily="34" charset="0"/>
              </a:rPr>
              <a:t>low</a:t>
            </a:r>
            <a:r>
              <a:rPr lang="fr-FR" altLang="fr-FR" sz="1600" b="1" dirty="0">
                <a:solidFill>
                  <a:srgbClr val="FF0000"/>
                </a:solidFill>
                <a:latin typeface="Calibri" panose="020F0502020204030204" pitchFamily="34" charset="0"/>
                <a:cs typeface="Calibri" panose="020F0502020204030204" pitchFamily="34" charset="0"/>
              </a:rPr>
              <a:t>(1021) </a:t>
            </a:r>
            <a:r>
              <a:rPr lang="fr-FR" altLang="fr-FR" sz="1600" dirty="0">
                <a:latin typeface="Calibri" panose="020F0502020204030204" pitchFamily="34" charset="0"/>
                <a:cs typeface="Calibri" panose="020F0502020204030204" pitchFamily="34" charset="0"/>
              </a:rPr>
              <a:t>	; </a:t>
            </a:r>
            <a:r>
              <a:rPr lang="fr-FR" altLang="fr-FR" sz="1600" dirty="0" err="1">
                <a:latin typeface="Calibri" panose="020F0502020204030204" pitchFamily="34" charset="0"/>
                <a:cs typeface="Calibri" panose="020F0502020204030204" pitchFamily="34" charset="0"/>
              </a:rPr>
              <a:t>load</a:t>
            </a:r>
            <a:r>
              <a:rPr lang="fr-FR" altLang="fr-FR" sz="1600" dirty="0">
                <a:latin typeface="Calibri" panose="020F0502020204030204" pitchFamily="34" charset="0"/>
                <a:cs typeface="Calibri" panose="020F0502020204030204" pitchFamily="34" charset="0"/>
              </a:rPr>
              <a:t> </a:t>
            </a:r>
            <a:r>
              <a:rPr lang="fr-FR" altLang="fr-FR" sz="1600" dirty="0" err="1">
                <a:latin typeface="Calibri" panose="020F0502020204030204" pitchFamily="34" charset="0"/>
                <a:cs typeface="Calibri" panose="020F0502020204030204" pitchFamily="34" charset="0"/>
              </a:rPr>
              <a:t>registers</a:t>
            </a:r>
            <a:r>
              <a:rPr lang="fr-FR" altLang="fr-FR" sz="1600" dirty="0">
                <a:latin typeface="Calibri" panose="020F0502020204030204" pitchFamily="34" charset="0"/>
                <a:cs typeface="Calibri" panose="020F0502020204030204" pitchFamily="34" charset="0"/>
              </a:rPr>
              <a:t> r24:r25 </a:t>
            </a:r>
            <a:r>
              <a:rPr lang="fr-FR" altLang="fr-FR" sz="1600" dirty="0" err="1">
                <a:latin typeface="Calibri" panose="020F0502020204030204" pitchFamily="34" charset="0"/>
                <a:cs typeface="Calibri" panose="020F0502020204030204" pitchFamily="34" charset="0"/>
              </a:rPr>
              <a:t>with</a:t>
            </a:r>
            <a:r>
              <a:rPr lang="fr-FR" altLang="fr-FR" sz="1600" dirty="0">
                <a:latin typeface="Calibri" panose="020F0502020204030204" pitchFamily="34" charset="0"/>
                <a:cs typeface="Calibri" panose="020F0502020204030204" pitchFamily="34" charset="0"/>
              </a:rPr>
              <a:t> 1021, </a:t>
            </a:r>
            <a:r>
              <a:rPr lang="fr-FR" altLang="fr-FR" sz="1600" dirty="0" err="1">
                <a:latin typeface="Calibri" panose="020F0502020204030204" pitchFamily="34" charset="0"/>
                <a:cs typeface="Calibri" panose="020F0502020204030204" pitchFamily="34" charset="0"/>
              </a:rPr>
              <a:t>our</a:t>
            </a:r>
            <a:r>
              <a:rPr lang="fr-FR" altLang="fr-FR" sz="1600" dirty="0">
                <a:latin typeface="Calibri" panose="020F0502020204030204" pitchFamily="34" charset="0"/>
                <a:cs typeface="Calibri" panose="020F0502020204030204" pitchFamily="34" charset="0"/>
              </a:rPr>
              <a:t> new ; init value </a:t>
            </a:r>
          </a:p>
          <a:p>
            <a:pPr lvl="0" eaLnBrk="0" hangingPunct="0"/>
            <a:r>
              <a:rPr lang="fr-FR" altLang="fr-FR" sz="1600" b="1" dirty="0">
                <a:solidFill>
                  <a:srgbClr val="FF0000"/>
                </a:solidFill>
                <a:latin typeface="Calibri" panose="020F0502020204030204" pitchFamily="34" charset="0"/>
                <a:cs typeface="Calibri" panose="020F0502020204030204" pitchFamily="34" charset="0"/>
              </a:rPr>
              <a:t>	</a:t>
            </a:r>
            <a:r>
              <a:rPr lang="fr-FR" altLang="fr-FR" sz="1600" b="1" dirty="0" err="1">
                <a:solidFill>
                  <a:srgbClr val="FF0000"/>
                </a:solidFill>
                <a:latin typeface="Calibri" panose="020F0502020204030204" pitchFamily="34" charset="0"/>
                <a:cs typeface="Calibri" panose="020F0502020204030204" pitchFamily="34" charset="0"/>
              </a:rPr>
              <a:t>ldi</a:t>
            </a:r>
            <a:r>
              <a:rPr lang="fr-FR" altLang="fr-FR" sz="1600" b="1" dirty="0">
                <a:solidFill>
                  <a:srgbClr val="FF0000"/>
                </a:solidFill>
                <a:latin typeface="Calibri" panose="020F0502020204030204" pitchFamily="34" charset="0"/>
                <a:cs typeface="Calibri" panose="020F0502020204030204" pitchFamily="34" charset="0"/>
              </a:rPr>
              <a:t> r25, high(1021) </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pPr lvl="0" eaLnBrk="0" hangingPunct="0"/>
            <a:r>
              <a:rPr lang="en-US" sz="1600" b="1" dirty="0">
                <a:solidFill>
                  <a:srgbClr val="00B050"/>
                </a:solidFill>
                <a:latin typeface="Calibri" panose="020F0502020204030204" pitchFamily="34" charset="0"/>
                <a:cs typeface="Calibri" panose="020F0502020204030204" pitchFamily="34" charset="0"/>
              </a:rPr>
              <a:t>=&gt; The result is 8 000 000 clock cycles!</a:t>
            </a:r>
          </a:p>
        </p:txBody>
      </p:sp>
      <p:sp>
        <p:nvSpPr>
          <p:cNvPr id="3" name="Espace réservé du numéro de diapositive 2">
            <a:extLst>
              <a:ext uri="{FF2B5EF4-FFF2-40B4-BE49-F238E27FC236}">
                <a16:creationId xmlns:a16="http://schemas.microsoft.com/office/drawing/2014/main" id="{CA4C64DE-5DAE-4548-A07D-72BB13BCB2D7}"/>
              </a:ext>
            </a:extLst>
          </p:cNvPr>
          <p:cNvSpPr>
            <a:spLocks noGrp="1"/>
          </p:cNvSpPr>
          <p:nvPr>
            <p:ph type="sldNum" sz="quarter" idx="12"/>
          </p:nvPr>
        </p:nvSpPr>
        <p:spPr/>
        <p:txBody>
          <a:bodyPr/>
          <a:lstStyle/>
          <a:p>
            <a:pPr>
              <a:defRPr/>
            </a:pPr>
            <a:fld id="{E652A8FB-8C76-45BB-8D82-93F8E151003C}" type="slidenum">
              <a:rPr lang="fr-FR" smtClean="0">
                <a:cs typeface="Calibri" panose="020F0502020204030204" pitchFamily="34" charset="0"/>
              </a:rPr>
              <a:pPr>
                <a:defRPr/>
              </a:pPr>
              <a:t>38</a:t>
            </a:fld>
            <a:endParaRPr lang="fr-FR" dirty="0">
              <a:cs typeface="Calibri" panose="020F0502020204030204" pitchFamily="34" charset="0"/>
            </a:endParaRPr>
          </a:p>
        </p:txBody>
      </p:sp>
      <p:sp>
        <p:nvSpPr>
          <p:cNvPr id="2" name="Titre 1">
            <a:extLst>
              <a:ext uri="{FF2B5EF4-FFF2-40B4-BE49-F238E27FC236}">
                <a16:creationId xmlns:a16="http://schemas.microsoft.com/office/drawing/2014/main" id="{D0416B48-22B1-4F5E-9902-8BDDCDF81022}"/>
              </a:ext>
            </a:extLst>
          </p:cNvPr>
          <p:cNvSpPr>
            <a:spLocks noGrp="1"/>
          </p:cNvSpPr>
          <p:nvPr>
            <p:ph type="ctrTitle" idx="4294967295"/>
          </p:nvPr>
        </p:nvSpPr>
        <p:spPr>
          <a:xfrm>
            <a:off x="0" y="2130425"/>
            <a:ext cx="7772400" cy="1470025"/>
          </a:xfrm>
        </p:spPr>
        <p:txBody>
          <a:bodyPr/>
          <a:lstStyle/>
          <a:p>
            <a:r>
              <a:rPr lang="fr-FR" dirty="0">
                <a:cs typeface="Calibri" panose="020F0502020204030204" pitchFamily="34" charset="0"/>
              </a:rPr>
              <a:t>HELLO WORLD ASM</a:t>
            </a:r>
          </a:p>
        </p:txBody>
      </p:sp>
      <p:sp>
        <p:nvSpPr>
          <p:cNvPr id="4" name="Rectangle 1">
            <a:extLst>
              <a:ext uri="{FF2B5EF4-FFF2-40B4-BE49-F238E27FC236}">
                <a16:creationId xmlns:a16="http://schemas.microsoft.com/office/drawing/2014/main" id="{B2FCF9F7-0092-403C-9A25-5023E9AC577F}"/>
              </a:ext>
            </a:extLst>
          </p:cNvPr>
          <p:cNvSpPr>
            <a:spLocks noChangeArrowheads="1"/>
          </p:cNvSpPr>
          <p:nvPr/>
        </p:nvSpPr>
        <p:spPr bwMode="auto">
          <a:xfrm>
            <a:off x="0" y="543558"/>
            <a:ext cx="486530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ldi</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 31</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b="1"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OUTER_LOOP:</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outer</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label </a:t>
            </a:r>
            <a:b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ldi</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r24, 0</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clear</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register</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24</a:t>
            </a:r>
            <a:b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ldi</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r25, 0</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clear</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register</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25</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DELAY_05</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the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label</a:t>
            </a:r>
            <a:b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adiw</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r24, 1</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add</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immediate</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word</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r24:r25 are </a:t>
            </a:r>
            <a:b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incremented</a:t>
            </a:r>
            <a:b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brne</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DELAY_05</a:t>
            </a:r>
            <a:b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dec</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 </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decrement</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a:t>
            </a:r>
            <a:b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brne</a:t>
            </a:r>
            <a:r>
              <a:rPr kumimoji="0" lang="fr-FR" altLang="fr-FR"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OUTER_LOOP</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load</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with</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8 </a:t>
            </a:r>
          </a:p>
        </p:txBody>
      </p:sp>
      <p:sp>
        <p:nvSpPr>
          <p:cNvPr id="5" name="Rectangle 4">
            <a:extLst>
              <a:ext uri="{FF2B5EF4-FFF2-40B4-BE49-F238E27FC236}">
                <a16:creationId xmlns:a16="http://schemas.microsoft.com/office/drawing/2014/main" id="{22017994-C501-4C43-A0AE-176B85BCF27A}"/>
              </a:ext>
            </a:extLst>
          </p:cNvPr>
          <p:cNvSpPr/>
          <p:nvPr/>
        </p:nvSpPr>
        <p:spPr>
          <a:xfrm>
            <a:off x="5246204" y="1180635"/>
            <a:ext cx="3528392" cy="1569660"/>
          </a:xfrm>
          <a:prstGeom prst="rect">
            <a:avLst/>
          </a:prstGeom>
        </p:spPr>
        <p:txBody>
          <a:bodyPr wrap="square">
            <a:spAutoFit/>
          </a:bodyPr>
          <a:lstStyle/>
          <a:p>
            <a:pPr algn="just"/>
            <a:r>
              <a:rPr lang="en-US" sz="1600" dirty="0">
                <a:latin typeface="Calibri" panose="020F0502020204030204" pitchFamily="34" charset="0"/>
                <a:cs typeface="Calibri" panose="020F0502020204030204" pitchFamily="34" charset="0"/>
              </a:rPr>
              <a:t>The overall loop needs: </a:t>
            </a:r>
          </a:p>
          <a:p>
            <a:pPr algn="just"/>
            <a:r>
              <a:rPr lang="en-US" sz="1600" dirty="0">
                <a:latin typeface="Calibri" panose="020F0502020204030204" pitchFamily="34" charset="0"/>
                <a:cs typeface="Calibri" panose="020F0502020204030204" pitchFamily="34" charset="0"/>
              </a:rPr>
              <a:t>262 145 (inner loop) + 1 (</a:t>
            </a:r>
            <a:r>
              <a:rPr lang="en-US" sz="1600" dirty="0" err="1">
                <a:latin typeface="Calibri" panose="020F0502020204030204" pitchFamily="34" charset="0"/>
                <a:cs typeface="Calibri" panose="020F0502020204030204" pitchFamily="34" charset="0"/>
              </a:rPr>
              <a:t>dec</a:t>
            </a:r>
            <a:r>
              <a:rPr lang="en-US" sz="1600" dirty="0">
                <a:latin typeface="Calibri" panose="020F0502020204030204" pitchFamily="34" charset="0"/>
                <a:cs typeface="Calibri" panose="020F0502020204030204" pitchFamily="34" charset="0"/>
              </a:rPr>
              <a:t>) + 2 (</a:t>
            </a:r>
            <a:r>
              <a:rPr lang="en-US" sz="1600" dirty="0" err="1">
                <a:latin typeface="Calibri" panose="020F0502020204030204" pitchFamily="34" charset="0"/>
                <a:cs typeface="Calibri" panose="020F0502020204030204" pitchFamily="34" charset="0"/>
              </a:rPr>
              <a:t>brne</a:t>
            </a:r>
            <a:r>
              <a:rPr lang="en-US" sz="1600" dirty="0">
                <a:latin typeface="Calibri" panose="020F0502020204030204" pitchFamily="34" charset="0"/>
                <a:cs typeface="Calibri" panose="020F0502020204030204" pitchFamily="34" charset="0"/>
              </a:rPr>
              <a:t>) = 262 148 * 31 = 8 126 588 cycles. </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pPr marL="285750" indent="-285750" algn="just">
              <a:buFont typeface="Symbol" panose="05050102010706020507" pitchFamily="18" charset="2"/>
              <a:buChar char="Þ"/>
            </a:pPr>
            <a:r>
              <a:rPr lang="en-US" sz="1600" dirty="0">
                <a:latin typeface="Calibri" panose="020F0502020204030204" pitchFamily="34" charset="0"/>
                <a:cs typeface="Calibri" panose="020F0502020204030204" pitchFamily="34" charset="0"/>
              </a:rPr>
              <a:t>this is more like what we want, </a:t>
            </a:r>
          </a:p>
          <a:p>
            <a:pPr algn="just"/>
            <a:r>
              <a:rPr lang="en-US" sz="1600" b="1" dirty="0">
                <a:solidFill>
                  <a:srgbClr val="C00000"/>
                </a:solidFill>
                <a:latin typeface="Calibri" panose="020F0502020204030204" pitchFamily="34" charset="0"/>
                <a:cs typeface="Calibri" panose="020F0502020204030204" pitchFamily="34" charset="0"/>
              </a:rPr>
              <a:t>BUT </a:t>
            </a:r>
            <a:r>
              <a:rPr lang="en-US" sz="1600" dirty="0">
                <a:latin typeface="Calibri" panose="020F0502020204030204" pitchFamily="34" charset="0"/>
                <a:cs typeface="Calibri" panose="020F0502020204030204" pitchFamily="34" charset="0"/>
              </a:rPr>
              <a:t>126 588 cycles too long.</a:t>
            </a:r>
            <a:endParaRPr lang="fr-FR" sz="1600" dirty="0">
              <a:latin typeface="Calibri" panose="020F0502020204030204" pitchFamily="34" charset="0"/>
              <a:cs typeface="Calibri" panose="020F0502020204030204" pitchFamily="34" charset="0"/>
            </a:endParaRPr>
          </a:p>
        </p:txBody>
      </p:sp>
      <p:sp>
        <p:nvSpPr>
          <p:cNvPr id="8" name="Titre 1"/>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2200" b="1" dirty="0">
                <a:solidFill>
                  <a:schemeClr val="bg1"/>
                </a:solidFill>
                <a:latin typeface="Calibri" pitchFamily="34" charset="0"/>
                <a:ea typeface="+mj-ea"/>
                <a:cs typeface="+mj-cs"/>
              </a:rPr>
              <a:t>BLINK by ASM</a:t>
            </a:r>
            <a:endPar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endParaRPr>
          </a:p>
        </p:txBody>
      </p:sp>
      <p:pic>
        <p:nvPicPr>
          <p:cNvPr id="9" name="Image 8">
            <a:hlinkClick r:id="rId2" action="ppaction://hlinksldjump"/>
            <a:extLst>
              <a:ext uri="{FF2B5EF4-FFF2-40B4-BE49-F238E27FC236}">
                <a16:creationId xmlns:a16="http://schemas.microsoft.com/office/drawing/2014/main" id="{E620E6BF-CF98-4FE6-80F1-6200280853C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41575556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1F4D-364D-41AC-A9D9-BDD1BB1C92BF}"/>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Class</a:t>
            </a:r>
          </a:p>
        </p:txBody>
      </p:sp>
      <p:sp>
        <p:nvSpPr>
          <p:cNvPr id="3" name="Espace réservé du numéro de diapositive 2">
            <a:extLst>
              <a:ext uri="{FF2B5EF4-FFF2-40B4-BE49-F238E27FC236}">
                <a16:creationId xmlns:a16="http://schemas.microsoft.com/office/drawing/2014/main" id="{00F47E4D-E3AD-4315-949B-D790D53BCB8C}"/>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380</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5BFD834A-B731-4E2B-AEE4-96649D4638E9}"/>
              </a:ext>
            </a:extLst>
          </p:cNvPr>
          <p:cNvSpPr/>
          <p:nvPr/>
        </p:nvSpPr>
        <p:spPr>
          <a:xfrm>
            <a:off x="0" y="458168"/>
            <a:ext cx="9144000" cy="2246769"/>
          </a:xfrm>
          <a:prstGeom prst="rect">
            <a:avLst/>
          </a:prstGeom>
        </p:spPr>
        <p:txBody>
          <a:bodyPr wrap="square">
            <a:spAutoFit/>
          </a:bodyPr>
          <a:lstStyle/>
          <a:p>
            <a:pPr algn="just"/>
            <a:r>
              <a:rPr lang="en-US" b="1" dirty="0">
                <a:latin typeface="Source Code Pro" panose="020B0509030403020204" pitchFamily="49" charset="0"/>
              </a:rPr>
              <a:t>Classes and Objects</a:t>
            </a:r>
          </a:p>
          <a:p>
            <a:pPr algn="just"/>
            <a:r>
              <a:rPr lang="en-US" b="1" dirty="0">
                <a:solidFill>
                  <a:srgbClr val="0070C0"/>
                </a:solidFill>
                <a:latin typeface="Source Code Pro" panose="020B0509030403020204" pitchFamily="49" charset="0"/>
              </a:rPr>
              <a:t>Python is an Object-Oriented Programming (OOP) language. </a:t>
            </a:r>
          </a:p>
          <a:p>
            <a:pPr algn="just"/>
            <a:r>
              <a:rPr lang="en-US" dirty="0">
                <a:latin typeface="Source Code Pro" panose="020B0509030403020204" pitchFamily="49" charset="0"/>
              </a:rPr>
              <a:t>There are two important concepts you need to understand about OOP: </a:t>
            </a:r>
          </a:p>
          <a:p>
            <a:pPr algn="just"/>
            <a:r>
              <a:rPr lang="en-US" b="1" dirty="0">
                <a:latin typeface="Source Code Pro" panose="020B0509030403020204" pitchFamily="49" charset="0"/>
              </a:rPr>
              <a:t> - classes and objects.</a:t>
            </a:r>
          </a:p>
          <a:p>
            <a:pPr algn="just"/>
            <a:r>
              <a:rPr lang="en-US" b="1" dirty="0">
                <a:latin typeface="Source Code Pro" panose="020B0509030403020204" pitchFamily="49" charset="0"/>
              </a:rPr>
              <a:t>A class is a blueprint for objects. </a:t>
            </a:r>
            <a:r>
              <a:rPr lang="en-US" dirty="0">
                <a:latin typeface="Source Code Pro" panose="020B0509030403020204" pitchFamily="49" charset="0"/>
              </a:rPr>
              <a:t>It defines a set of attributes (data and functions) that characterize an object. </a:t>
            </a:r>
          </a:p>
          <a:p>
            <a:pPr algn="just"/>
            <a:r>
              <a:rPr lang="en-US" b="1" dirty="0">
                <a:solidFill>
                  <a:srgbClr val="0070C0"/>
                </a:solidFill>
                <a:latin typeface="Source Code Pro" panose="020B0509030403020204" pitchFamily="49" charset="0"/>
              </a:rPr>
              <a:t>The functions inside of a class are called methods. </a:t>
            </a:r>
          </a:p>
          <a:p>
            <a:pPr algn="just"/>
            <a:r>
              <a:rPr lang="en-US" dirty="0">
                <a:solidFill>
                  <a:srgbClr val="0070C0"/>
                </a:solidFill>
                <a:latin typeface="Source Code Pro" panose="020B0509030403020204" pitchFamily="49" charset="0"/>
              </a:rPr>
              <a:t>Classes are defined by the keyword </a:t>
            </a:r>
            <a:r>
              <a:rPr lang="en-US" b="1" i="1" dirty="0">
                <a:solidFill>
                  <a:srgbClr val="0070C0"/>
                </a:solidFill>
                <a:latin typeface="Source Code Pro" panose="020B0509030403020204" pitchFamily="49" charset="0"/>
              </a:rPr>
              <a:t>class</a:t>
            </a:r>
            <a:r>
              <a:rPr lang="en-US" b="1" dirty="0">
                <a:solidFill>
                  <a:srgbClr val="0070C0"/>
                </a:solidFill>
                <a:latin typeface="Source Code Pro" panose="020B0509030403020204" pitchFamily="49" charset="0"/>
              </a:rPr>
              <a:t> </a:t>
            </a:r>
            <a:r>
              <a:rPr lang="en-US" dirty="0">
                <a:solidFill>
                  <a:srgbClr val="0070C0"/>
                </a:solidFill>
                <a:latin typeface="Source Code Pro" panose="020B0509030403020204" pitchFamily="49" charset="0"/>
              </a:rPr>
              <a:t>followed by the name of the class</a:t>
            </a:r>
            <a:r>
              <a:rPr lang="en-US" dirty="0">
                <a:latin typeface="Source Code Pro" panose="020B0509030403020204" pitchFamily="49" charset="0"/>
              </a:rPr>
              <a:t>. </a:t>
            </a:r>
          </a:p>
          <a:p>
            <a:pPr algn="just"/>
            <a:endParaRPr lang="en-US" dirty="0">
              <a:latin typeface="Source Code Pro" panose="020B0509030403020204" pitchFamily="49" charset="0"/>
            </a:endParaRPr>
          </a:p>
          <a:p>
            <a:pPr algn="just"/>
            <a:r>
              <a:rPr lang="en-US" dirty="0">
                <a:latin typeface="Source Code Pro" panose="020B0509030403020204" pitchFamily="49" charset="0"/>
              </a:rPr>
              <a:t>For example:</a:t>
            </a:r>
          </a:p>
        </p:txBody>
      </p:sp>
      <p:sp>
        <p:nvSpPr>
          <p:cNvPr id="5" name="Rectangle : coins arrondis 4">
            <a:extLst>
              <a:ext uri="{FF2B5EF4-FFF2-40B4-BE49-F238E27FC236}">
                <a16:creationId xmlns:a16="http://schemas.microsoft.com/office/drawing/2014/main" id="{757DD1A4-A28F-49BD-9A07-CBF011920C8F}"/>
              </a:ext>
            </a:extLst>
          </p:cNvPr>
          <p:cNvSpPr/>
          <p:nvPr/>
        </p:nvSpPr>
        <p:spPr>
          <a:xfrm>
            <a:off x="1613116" y="2261591"/>
            <a:ext cx="2508142" cy="504056"/>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65000"/>
                    <a:lumOff val="35000"/>
                  </a:schemeClr>
                </a:solidFill>
                <a:latin typeface="Source Code Pro" panose="020B0509030403020204" pitchFamily="49" charset="0"/>
              </a:rPr>
              <a:t>class </a:t>
            </a:r>
            <a:r>
              <a:rPr lang="en-US" b="1" dirty="0" err="1">
                <a:solidFill>
                  <a:schemeClr val="tx1">
                    <a:lumMod val="65000"/>
                    <a:lumOff val="35000"/>
                  </a:schemeClr>
                </a:solidFill>
                <a:latin typeface="Source Code Pro" panose="020B0509030403020204" pitchFamily="49" charset="0"/>
              </a:rPr>
              <a:t>MyClass</a:t>
            </a:r>
            <a:r>
              <a:rPr lang="en-US" b="1" dirty="0">
                <a:solidFill>
                  <a:schemeClr val="tx1">
                    <a:lumMod val="65000"/>
                    <a:lumOff val="35000"/>
                  </a:schemeClr>
                </a:solidFill>
                <a:latin typeface="Source Code Pro" panose="020B0509030403020204" pitchFamily="49" charset="0"/>
              </a:rPr>
              <a:t>:</a:t>
            </a:r>
          </a:p>
          <a:p>
            <a:r>
              <a:rPr lang="en-US" b="1" dirty="0">
                <a:solidFill>
                  <a:schemeClr val="tx1">
                    <a:lumMod val="65000"/>
                    <a:lumOff val="35000"/>
                  </a:schemeClr>
                </a:solidFill>
                <a:latin typeface="Source Code Pro" panose="020B0509030403020204" pitchFamily="49" charset="0"/>
              </a:rPr>
              <a:t>  (...)</a:t>
            </a:r>
            <a:endParaRPr lang="fr-FR" b="1" dirty="0">
              <a:solidFill>
                <a:schemeClr val="tx1">
                  <a:lumMod val="65000"/>
                  <a:lumOff val="35000"/>
                </a:schemeClr>
              </a:solidFill>
              <a:latin typeface="Source Code Pro" panose="020B0509030403020204" pitchFamily="49" charset="0"/>
            </a:endParaRPr>
          </a:p>
        </p:txBody>
      </p:sp>
      <p:sp>
        <p:nvSpPr>
          <p:cNvPr id="6" name="Rectangle 1">
            <a:extLst>
              <a:ext uri="{FF2B5EF4-FFF2-40B4-BE49-F238E27FC236}">
                <a16:creationId xmlns:a16="http://schemas.microsoft.com/office/drawing/2014/main" id="{1F0285A3-610C-4F80-8B23-17D4A0E61F48}"/>
              </a:ext>
            </a:extLst>
          </p:cNvPr>
          <p:cNvSpPr>
            <a:spLocks noChangeArrowheads="1"/>
          </p:cNvSpPr>
          <p:nvPr/>
        </p:nvSpPr>
        <p:spPr bwMode="auto">
          <a:xfrm>
            <a:off x="-8689" y="2816284"/>
            <a:ext cx="433512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Note:</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Source Code Pro" panose="020B0509030403020204" pitchFamily="49" charset="0"/>
              </a:rPr>
              <a:t>by convention, classes’ </a:t>
            </a:r>
            <a:r>
              <a:rPr kumimoji="0" lang="fr-FR" altLang="fr-FR" b="1" i="0" u="none" strike="noStrike" cap="none" normalizeH="0" baseline="0" dirty="0" err="1">
                <a:ln>
                  <a:noFill/>
                </a:ln>
                <a:solidFill>
                  <a:schemeClr val="tx1"/>
                </a:solidFill>
                <a:effectLst/>
                <a:latin typeface="Source Code Pro" panose="020B0509030403020204" pitchFamily="49" charset="0"/>
              </a:rPr>
              <a:t>names</a:t>
            </a:r>
            <a:r>
              <a:rPr kumimoji="0" lang="fr-FR" altLang="fr-FR" b="1" i="0" u="none" strike="noStrike" cap="none" normalizeH="0" baseline="0" dirty="0">
                <a:ln>
                  <a:noFill/>
                </a:ln>
                <a:solidFill>
                  <a:schemeClr val="tx1"/>
                </a:solidFill>
                <a:effectLst/>
                <a:latin typeface="Source Code Pro" panose="020B0509030403020204" pitchFamily="49" charset="0"/>
              </a:rPr>
              <a:t> in Python </a:t>
            </a:r>
            <a:r>
              <a:rPr kumimoji="0" lang="fr-FR" altLang="fr-FR" b="1" i="0" u="none" strike="noStrike" cap="none" normalizeH="0" baseline="0" dirty="0" err="1">
                <a:ln>
                  <a:noFill/>
                </a:ln>
                <a:solidFill>
                  <a:schemeClr val="tx1"/>
                </a:solidFill>
                <a:effectLst/>
                <a:latin typeface="Source Code Pro" panose="020B0509030403020204" pitchFamily="49" charset="0"/>
              </a:rPr>
              <a:t>should</a:t>
            </a:r>
            <a:r>
              <a:rPr kumimoji="0" lang="fr-FR" altLang="fr-FR" b="1"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err="1">
                <a:ln>
                  <a:noFill/>
                </a:ln>
                <a:solidFill>
                  <a:schemeClr val="tx1"/>
                </a:solidFill>
                <a:effectLst/>
                <a:latin typeface="Source Code Pro" panose="020B0509030403020204" pitchFamily="49" charset="0"/>
              </a:rPr>
              <a:t>be</a:t>
            </a:r>
            <a:r>
              <a:rPr kumimoji="0" lang="fr-FR" altLang="fr-FR" b="1"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err="1">
                <a:ln>
                  <a:noFill/>
                </a:ln>
                <a:solidFill>
                  <a:schemeClr val="tx1"/>
                </a:solidFill>
                <a:effectLst/>
                <a:latin typeface="Source Code Pro" panose="020B0509030403020204" pitchFamily="49" charset="0"/>
              </a:rPr>
              <a:t>CapWords</a:t>
            </a:r>
            <a:r>
              <a:rPr kumimoji="0" lang="fr-FR" altLang="fr-FR" b="1" i="0"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However</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you</a:t>
            </a:r>
            <a:r>
              <a:rPr kumimoji="0" lang="fr-FR" altLang="fr-FR" b="0" i="1" u="none" strike="noStrike" cap="none" normalizeH="0" baseline="0" dirty="0">
                <a:ln>
                  <a:noFill/>
                </a:ln>
                <a:solidFill>
                  <a:schemeClr val="tx1"/>
                </a:solidFill>
                <a:effectLst/>
                <a:latin typeface="Source Code Pro" panose="020B0509030403020204" pitchFamily="49" charset="0"/>
              </a:rPr>
              <a:t> can </a:t>
            </a:r>
            <a:r>
              <a:rPr kumimoji="0" lang="fr-FR" altLang="fr-FR" b="0" i="1" u="none" strike="noStrike" cap="none" normalizeH="0" baseline="0" dirty="0" err="1">
                <a:ln>
                  <a:noFill/>
                </a:ln>
                <a:solidFill>
                  <a:schemeClr val="tx1"/>
                </a:solidFill>
                <a:effectLst/>
                <a:latin typeface="Source Code Pro" panose="020B0509030403020204" pitchFamily="49" charset="0"/>
              </a:rPr>
              <a:t>give</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whatever</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name</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you</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want</a:t>
            </a:r>
            <a:r>
              <a:rPr kumimoji="0" lang="fr-FR" altLang="fr-FR" b="0" i="1" u="none" strike="noStrike" cap="none" normalizeH="0" baseline="0" dirty="0">
                <a:ln>
                  <a:noFill/>
                </a:ln>
                <a:solidFill>
                  <a:schemeClr val="tx1"/>
                </a:solidFill>
                <a:effectLst/>
                <a:latin typeface="Source Code Pro" panose="020B0509030403020204" pitchFamily="49" charset="0"/>
              </a:rPr>
              <a:t>. </a:t>
            </a: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tx1"/>
                </a:solidFill>
                <a:effectLst/>
                <a:latin typeface="Source Code Pro" panose="020B0509030403020204" pitchFamily="49" charset="0"/>
              </a:rPr>
              <a:t>An </a:t>
            </a:r>
            <a:r>
              <a:rPr kumimoji="0" lang="fr-FR" altLang="fr-FR" b="1" i="0" u="none" strike="noStrike" cap="none" normalizeH="0" baseline="0" dirty="0" err="1">
                <a:ln>
                  <a:noFill/>
                </a:ln>
                <a:solidFill>
                  <a:schemeClr val="tx1"/>
                </a:solidFill>
                <a:effectLst/>
                <a:latin typeface="Source Code Pro" panose="020B0509030403020204" pitchFamily="49" charset="0"/>
              </a:rPr>
              <a:t>object</a:t>
            </a:r>
            <a:r>
              <a:rPr kumimoji="0" lang="fr-FR" altLang="fr-FR" b="1"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err="1">
                <a:ln>
                  <a:noFill/>
                </a:ln>
                <a:solidFill>
                  <a:schemeClr val="tx1"/>
                </a:solidFill>
                <a:effectLst/>
                <a:latin typeface="Source Code Pro" panose="020B0509030403020204" pitchFamily="49" charset="0"/>
              </a:rPr>
              <a:t>is</a:t>
            </a:r>
            <a:r>
              <a:rPr kumimoji="0" lang="fr-FR" altLang="fr-FR" b="1" i="0" u="none" strike="noStrike" cap="none" normalizeH="0" baseline="0" dirty="0">
                <a:ln>
                  <a:noFill/>
                </a:ln>
                <a:solidFill>
                  <a:schemeClr val="tx1"/>
                </a:solidFill>
                <a:effectLst/>
                <a:latin typeface="Source Code Pro" panose="020B0509030403020204" pitchFamily="49" charset="0"/>
              </a:rPr>
              <a:t> an instance of a class. </a:t>
            </a:r>
            <a:r>
              <a:rPr kumimoji="0" lang="fr-FR" altLang="fr-FR" b="0" i="1" u="none" strike="noStrike" cap="none" normalizeH="0" baseline="0" dirty="0" err="1">
                <a:ln>
                  <a:noFill/>
                </a:ln>
                <a:solidFill>
                  <a:schemeClr val="tx1"/>
                </a:solidFill>
                <a:effectLst/>
                <a:latin typeface="Source Code Pro" panose="020B0509030403020204" pitchFamily="49" charset="0"/>
              </a:rPr>
              <a:t>It’s</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simply</a:t>
            </a:r>
            <a:r>
              <a:rPr kumimoji="0" lang="fr-FR" altLang="fr-FR" b="0" i="1" u="none" strike="noStrike" cap="none" normalizeH="0" baseline="0" dirty="0">
                <a:ln>
                  <a:noFill/>
                </a:ln>
                <a:solidFill>
                  <a:schemeClr val="tx1"/>
                </a:solidFill>
                <a:effectLst/>
                <a:latin typeface="Source Code Pro" panose="020B0509030403020204" pitchFamily="49" charset="0"/>
              </a:rPr>
              <a:t> a collection of data and </a:t>
            </a:r>
            <a:r>
              <a:rPr kumimoji="0" lang="fr-FR" altLang="fr-FR" b="0" i="1" u="none" strike="noStrike" cap="none" normalizeH="0" baseline="0" dirty="0" err="1">
                <a:ln>
                  <a:noFill/>
                </a:ln>
                <a:solidFill>
                  <a:schemeClr val="tx1"/>
                </a:solidFill>
                <a:effectLst/>
                <a:latin typeface="Source Code Pro" panose="020B0509030403020204" pitchFamily="49" charset="0"/>
              </a:rPr>
              <a:t>methods</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into</a:t>
            </a:r>
            <a:r>
              <a:rPr kumimoji="0" lang="fr-FR" altLang="fr-FR" b="0" i="1" u="none" strike="noStrike" cap="none" normalizeH="0" baseline="0" dirty="0">
                <a:ln>
                  <a:noFill/>
                </a:ln>
                <a:solidFill>
                  <a:schemeClr val="tx1"/>
                </a:solidFill>
                <a:effectLst/>
                <a:latin typeface="Source Code Pro" panose="020B0509030403020204" pitchFamily="49" charset="0"/>
              </a:rPr>
              <a:t> a single </a:t>
            </a:r>
            <a:r>
              <a:rPr kumimoji="0" lang="fr-FR" altLang="fr-FR" b="0" i="1" u="none" strike="noStrike" cap="none" normalizeH="0" baseline="0" dirty="0" err="1">
                <a:ln>
                  <a:noFill/>
                </a:ln>
                <a:solidFill>
                  <a:schemeClr val="tx1"/>
                </a:solidFill>
                <a:effectLst/>
                <a:latin typeface="Source Code Pro" panose="020B0509030403020204" pitchFamily="49" charset="0"/>
              </a:rPr>
              <a:t>entity</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Through</a:t>
            </a:r>
            <a:r>
              <a:rPr kumimoji="0" lang="fr-FR" altLang="fr-FR" b="0" i="1" u="none" strike="noStrike" cap="none" normalizeH="0" baseline="0" dirty="0">
                <a:ln>
                  <a:noFill/>
                </a:ln>
                <a:solidFill>
                  <a:schemeClr val="tx1"/>
                </a:solidFill>
                <a:effectLst/>
                <a:latin typeface="Source Code Pro" panose="020B0509030403020204" pitchFamily="49" charset="0"/>
              </a:rPr>
              <a:t> the </a:t>
            </a:r>
            <a:r>
              <a:rPr kumimoji="0" lang="fr-FR" altLang="fr-FR" b="0" i="1" u="none" strike="noStrike" cap="none" normalizeH="0" baseline="0" dirty="0" err="1">
                <a:ln>
                  <a:noFill/>
                </a:ln>
                <a:solidFill>
                  <a:schemeClr val="tx1"/>
                </a:solidFill>
                <a:effectLst/>
                <a:latin typeface="Source Code Pro" panose="020B0509030403020204" pitchFamily="49" charset="0"/>
              </a:rPr>
              <a:t>object</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0" i="1" u="none" strike="noStrike" cap="none" normalizeH="0" baseline="0" dirty="0" err="1">
                <a:ln>
                  <a:noFill/>
                </a:ln>
                <a:solidFill>
                  <a:schemeClr val="tx1"/>
                </a:solidFill>
                <a:effectLst/>
                <a:latin typeface="Source Code Pro" panose="020B0509030403020204" pitchFamily="49" charset="0"/>
              </a:rPr>
              <a:t>you</a:t>
            </a:r>
            <a:r>
              <a:rPr kumimoji="0" lang="fr-FR" altLang="fr-FR" b="0" i="1" u="none" strike="noStrike" cap="none" normalizeH="0" baseline="0" dirty="0">
                <a:ln>
                  <a:noFill/>
                </a:ln>
                <a:solidFill>
                  <a:schemeClr val="tx1"/>
                </a:solidFill>
                <a:effectLst/>
                <a:latin typeface="Source Code Pro" panose="020B0509030403020204" pitchFamily="49" charset="0"/>
              </a:rPr>
              <a:t> can use all </a:t>
            </a:r>
            <a:r>
              <a:rPr kumimoji="0" lang="fr-FR" altLang="fr-FR" b="0" i="1" u="none" strike="noStrike" cap="none" normalizeH="0" baseline="0" dirty="0" err="1">
                <a:ln>
                  <a:noFill/>
                </a:ln>
                <a:solidFill>
                  <a:schemeClr val="tx1"/>
                </a:solidFill>
                <a:effectLst/>
                <a:latin typeface="Source Code Pro" panose="020B0509030403020204" pitchFamily="49" charset="0"/>
              </a:rPr>
              <a:t>functionalities</a:t>
            </a:r>
            <a:r>
              <a:rPr kumimoji="0" lang="fr-FR" altLang="fr-FR" b="0" i="1" u="none" strike="noStrike" cap="none" normalizeH="0" baseline="0" dirty="0">
                <a:ln>
                  <a:noFill/>
                </a:ln>
                <a:solidFill>
                  <a:schemeClr val="tx1"/>
                </a:solidFill>
                <a:effectLst/>
                <a:latin typeface="Source Code Pro" panose="020B0509030403020204" pitchFamily="49" charset="0"/>
              </a:rPr>
              <a:t> of </a:t>
            </a:r>
            <a:r>
              <a:rPr kumimoji="0" lang="fr-FR" altLang="fr-FR" b="0" i="1" u="none" strike="noStrike" cap="none" normalizeH="0" baseline="0" dirty="0" err="1">
                <a:ln>
                  <a:noFill/>
                </a:ln>
                <a:solidFill>
                  <a:schemeClr val="tx1"/>
                </a:solidFill>
                <a:effectLst/>
                <a:latin typeface="Source Code Pro" panose="020B0509030403020204" pitchFamily="49" charset="0"/>
              </a:rPr>
              <a:t>its</a:t>
            </a:r>
            <a:r>
              <a:rPr kumimoji="0" lang="fr-FR" altLang="fr-FR" b="0" i="1" u="none" strike="noStrike" cap="none" normalizeH="0" baseline="0" dirty="0">
                <a:ln>
                  <a:noFill/>
                </a:ln>
                <a:solidFill>
                  <a:schemeClr val="tx1"/>
                </a:solidFill>
                <a:effectLst/>
                <a:latin typeface="Source Code Pro" panose="020B0509030403020204" pitchFamily="49" charset="0"/>
              </a:rPr>
              <a:t> class. </a:t>
            </a:r>
            <a:endParaRPr kumimoji="0" lang="fr-FR" altLang="fr-FR" b="0" i="0" u="none" strike="noStrike" cap="none" normalizeH="0" baseline="0" dirty="0">
              <a:ln>
                <a:noFill/>
              </a:ln>
              <a:solidFill>
                <a:schemeClr val="tx1"/>
              </a:solidFill>
              <a:effectLst/>
              <a:latin typeface="Source Code Pro" panose="020B0509030403020204" pitchFamily="49" charset="0"/>
            </a:endParaRPr>
          </a:p>
        </p:txBody>
      </p:sp>
      <p:pic>
        <p:nvPicPr>
          <p:cNvPr id="15362" name="Picture 2">
            <a:extLst>
              <a:ext uri="{FF2B5EF4-FFF2-40B4-BE49-F238E27FC236}">
                <a16:creationId xmlns:a16="http://schemas.microsoft.com/office/drawing/2014/main" id="{570D5B0F-3FC8-4EEC-A2F6-90BC03317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526" y="2348880"/>
            <a:ext cx="4509467" cy="32012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997E54-4011-4975-9049-4ED8CCB674CF}"/>
              </a:ext>
            </a:extLst>
          </p:cNvPr>
          <p:cNvSpPr/>
          <p:nvPr/>
        </p:nvSpPr>
        <p:spPr>
          <a:xfrm>
            <a:off x="0" y="5285189"/>
            <a:ext cx="6035766" cy="307777"/>
          </a:xfrm>
          <a:prstGeom prst="rect">
            <a:avLst/>
          </a:prstGeom>
        </p:spPr>
        <p:txBody>
          <a:bodyPr wrap="square">
            <a:spAutoFit/>
          </a:bodyPr>
          <a:lstStyle/>
          <a:p>
            <a:pPr lvl="0" algn="just" eaLnBrk="0" hangingPunct="0"/>
            <a:r>
              <a:rPr lang="fr-FR" altLang="fr-FR" i="1" dirty="0" err="1">
                <a:solidFill>
                  <a:srgbClr val="FF6600"/>
                </a:solidFill>
                <a:latin typeface="Source Code Pro" panose="020B0509030403020204" pitchFamily="49" charset="0"/>
              </a:rPr>
              <a:t>Confused</a:t>
            </a:r>
            <a:r>
              <a:rPr lang="fr-FR" altLang="fr-FR" i="1" dirty="0">
                <a:solidFill>
                  <a:srgbClr val="FF6600"/>
                </a:solidFill>
                <a:latin typeface="Source Code Pro" panose="020B0509030403020204" pitchFamily="49" charset="0"/>
              </a:rPr>
              <a:t>? </a:t>
            </a:r>
            <a:r>
              <a:rPr lang="fr-FR" altLang="fr-FR" i="1" dirty="0" err="1">
                <a:solidFill>
                  <a:srgbClr val="FF6600"/>
                </a:solidFill>
                <a:latin typeface="Source Code Pro" panose="020B0509030403020204" pitchFamily="49" charset="0"/>
              </a:rPr>
              <a:t>Let’s</a:t>
            </a:r>
            <a:r>
              <a:rPr lang="fr-FR" altLang="fr-FR" i="1" dirty="0">
                <a:solidFill>
                  <a:srgbClr val="FF6600"/>
                </a:solidFill>
                <a:latin typeface="Source Code Pro" panose="020B0509030403020204" pitchFamily="49" charset="0"/>
              </a:rPr>
              <a:t> </a:t>
            </a:r>
            <a:r>
              <a:rPr lang="fr-FR" altLang="fr-FR" i="1" dirty="0" err="1">
                <a:solidFill>
                  <a:srgbClr val="FF6600"/>
                </a:solidFill>
                <a:latin typeface="Source Code Pro" panose="020B0509030403020204" pitchFamily="49" charset="0"/>
              </a:rPr>
              <a:t>take</a:t>
            </a:r>
            <a:r>
              <a:rPr lang="fr-FR" altLang="fr-FR" i="1" dirty="0">
                <a:solidFill>
                  <a:srgbClr val="FF6600"/>
                </a:solidFill>
                <a:latin typeface="Source Code Pro" panose="020B0509030403020204" pitchFamily="49" charset="0"/>
              </a:rPr>
              <a:t> a look at a simple </a:t>
            </a:r>
            <a:r>
              <a:rPr lang="fr-FR" altLang="fr-FR" i="1" dirty="0" err="1">
                <a:solidFill>
                  <a:srgbClr val="FF6600"/>
                </a:solidFill>
                <a:latin typeface="Source Code Pro" panose="020B0509030403020204" pitchFamily="49" charset="0"/>
              </a:rPr>
              <a:t>example</a:t>
            </a:r>
            <a:r>
              <a:rPr lang="fr-FR" altLang="fr-FR" i="1" dirty="0">
                <a:solidFill>
                  <a:srgbClr val="FF6600"/>
                </a:solidFill>
                <a:latin typeface="Source Code Pro" panose="020B0509030403020204" pitchFamily="49" charset="0"/>
              </a:rPr>
              <a:t>.</a:t>
            </a:r>
          </a:p>
        </p:txBody>
      </p:sp>
      <p:sp>
        <p:nvSpPr>
          <p:cNvPr id="8" name="Rectangle 7">
            <a:extLst>
              <a:ext uri="{FF2B5EF4-FFF2-40B4-BE49-F238E27FC236}">
                <a16:creationId xmlns:a16="http://schemas.microsoft.com/office/drawing/2014/main" id="{E4350E4B-ED7E-4D95-9C68-757E82941DCD}"/>
              </a:ext>
            </a:extLst>
          </p:cNvPr>
          <p:cNvSpPr/>
          <p:nvPr/>
        </p:nvSpPr>
        <p:spPr>
          <a:xfrm>
            <a:off x="-8689" y="5451666"/>
            <a:ext cx="9143999" cy="954107"/>
          </a:xfrm>
          <a:prstGeom prst="rect">
            <a:avLst/>
          </a:prstGeom>
        </p:spPr>
        <p:txBody>
          <a:bodyPr wrap="square">
            <a:spAutoFit/>
          </a:bodyPr>
          <a:lstStyle/>
          <a:p>
            <a:pPr marL="285750" lvl="0" indent="-285750" algn="just" eaLnBrk="0" hangingPunct="0">
              <a:buFontTx/>
              <a:buChar char="-"/>
            </a:pPr>
            <a:endParaRPr lang="fr-FR" altLang="fr-FR" b="1" i="1" dirty="0">
              <a:solidFill>
                <a:srgbClr val="FF6600"/>
              </a:solidFill>
              <a:latin typeface="Source Code Pro" panose="020B0509030403020204" pitchFamily="49" charset="0"/>
            </a:endParaRPr>
          </a:p>
          <a:p>
            <a:pPr lvl="0" algn="just" eaLnBrk="0" hangingPunct="0"/>
            <a:r>
              <a:rPr lang="fr-FR" altLang="fr-FR" b="1" i="1" dirty="0">
                <a:solidFill>
                  <a:srgbClr val="FF6600"/>
                </a:solidFill>
                <a:latin typeface="Source Code Pro" panose="020B0509030403020204" pitchFamily="49" charset="0"/>
              </a:rPr>
              <a:t>If </a:t>
            </a:r>
            <a:r>
              <a:rPr lang="fr-FR" altLang="fr-FR" b="1" i="1" dirty="0" err="1">
                <a:solidFill>
                  <a:srgbClr val="FF6600"/>
                </a:solidFill>
                <a:latin typeface="Source Code Pro" panose="020B0509030403020204" pitchFamily="49" charset="0"/>
              </a:rPr>
              <a:t>we</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would</a:t>
            </a:r>
            <a:r>
              <a:rPr lang="fr-FR" altLang="fr-FR" b="1" i="1" dirty="0">
                <a:solidFill>
                  <a:srgbClr val="FF6600"/>
                </a:solidFill>
                <a:latin typeface="Source Code Pro" panose="020B0509030403020204" pitchFamily="49" charset="0"/>
              </a:rPr>
              <a:t> like to </a:t>
            </a:r>
            <a:r>
              <a:rPr lang="fr-FR" altLang="fr-FR" b="1" i="1" dirty="0" err="1">
                <a:solidFill>
                  <a:srgbClr val="FF6600"/>
                </a:solidFill>
                <a:latin typeface="Source Code Pro" panose="020B0509030403020204" pitchFamily="49" charset="0"/>
              </a:rPr>
              <a:t>define</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several</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persons</a:t>
            </a:r>
            <a:r>
              <a:rPr lang="fr-FR" altLang="fr-FR" b="1" i="1" dirty="0">
                <a:solidFill>
                  <a:srgbClr val="FF6600"/>
                </a:solidFill>
                <a:latin typeface="Source Code Pro" panose="020B0509030403020204" pitchFamily="49" charset="0"/>
              </a:rPr>
              <a:t> in a Python program </a:t>
            </a:r>
            <a:r>
              <a:rPr lang="fr-FR" altLang="fr-FR" b="1" i="1" dirty="0" err="1">
                <a:solidFill>
                  <a:srgbClr val="FF6600"/>
                </a:solidFill>
                <a:latin typeface="Source Code Pro" panose="020B0509030403020204" pitchFamily="49" charset="0"/>
              </a:rPr>
              <a:t>using</a:t>
            </a:r>
            <a:r>
              <a:rPr lang="fr-FR" altLang="fr-FR" b="1" i="1" dirty="0">
                <a:solidFill>
                  <a:srgbClr val="FF6600"/>
                </a:solidFill>
                <a:latin typeface="Source Code Pro" panose="020B0509030403020204" pitchFamily="49" charset="0"/>
              </a:rPr>
              <a:t> the </a:t>
            </a:r>
            <a:r>
              <a:rPr lang="fr-FR" altLang="fr-FR" b="1" i="1" dirty="0" err="1">
                <a:solidFill>
                  <a:srgbClr val="FF6600"/>
                </a:solidFill>
                <a:latin typeface="Source Code Pro" panose="020B0509030403020204" pitchFamily="49" charset="0"/>
              </a:rPr>
              <a:t>same</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attributes</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we</a:t>
            </a:r>
            <a:r>
              <a:rPr lang="fr-FR" altLang="fr-FR" b="1" i="1" dirty="0">
                <a:solidFill>
                  <a:srgbClr val="FF6600"/>
                </a:solidFill>
                <a:latin typeface="Source Code Pro" panose="020B0509030403020204" pitchFamily="49" charset="0"/>
              </a:rPr>
              <a:t> can </a:t>
            </a:r>
            <a:r>
              <a:rPr lang="fr-FR" altLang="fr-FR" b="1" i="1" dirty="0" err="1">
                <a:solidFill>
                  <a:srgbClr val="FF6600"/>
                </a:solidFill>
                <a:latin typeface="Source Code Pro" panose="020B0509030403020204" pitchFamily="49" charset="0"/>
              </a:rPr>
              <a:t>think</a:t>
            </a:r>
            <a:r>
              <a:rPr lang="fr-FR" altLang="fr-FR" b="1" i="1" dirty="0">
                <a:solidFill>
                  <a:srgbClr val="FF6600"/>
                </a:solidFill>
                <a:latin typeface="Source Code Pro" panose="020B0509030403020204" pitchFamily="49" charset="0"/>
              </a:rPr>
              <a:t> of the </a:t>
            </a:r>
            <a:r>
              <a:rPr lang="fr-FR" altLang="fr-FR" b="1" i="1" dirty="0" err="1">
                <a:solidFill>
                  <a:srgbClr val="FF6600"/>
                </a:solidFill>
                <a:latin typeface="Source Code Pro" panose="020B0509030403020204" pitchFamily="49" charset="0"/>
              </a:rPr>
              <a:t>term</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person</a:t>
            </a:r>
            <a:r>
              <a:rPr lang="fr-FR" altLang="fr-FR" b="1" i="1" dirty="0">
                <a:solidFill>
                  <a:srgbClr val="FF6600"/>
                </a:solidFill>
                <a:latin typeface="Source Code Pro" panose="020B0509030403020204" pitchFamily="49" charset="0"/>
              </a:rPr>
              <a:t> as a class. </a:t>
            </a:r>
          </a:p>
          <a:p>
            <a:pPr lvl="0" algn="just" eaLnBrk="0" hangingPunct="0"/>
            <a:r>
              <a:rPr lang="fr-FR" altLang="fr-FR" b="1" i="1" dirty="0" err="1">
                <a:solidFill>
                  <a:srgbClr val="FF6600"/>
                </a:solidFill>
                <a:latin typeface="Source Code Pro" panose="020B0509030403020204" pitchFamily="49" charset="0"/>
              </a:rPr>
              <a:t>We</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may</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want</a:t>
            </a:r>
            <a:r>
              <a:rPr lang="fr-FR" altLang="fr-FR" b="1" i="1" dirty="0">
                <a:solidFill>
                  <a:srgbClr val="FF6600"/>
                </a:solidFill>
                <a:latin typeface="Source Code Pro" panose="020B0509030403020204" pitchFamily="49" charset="0"/>
              </a:rPr>
              <a:t> to </a:t>
            </a:r>
            <a:r>
              <a:rPr lang="fr-FR" altLang="fr-FR" b="1" i="1" dirty="0" err="1">
                <a:solidFill>
                  <a:srgbClr val="FF6600"/>
                </a:solidFill>
                <a:latin typeface="Source Code Pro" panose="020B0509030403020204" pitchFamily="49" charset="0"/>
              </a:rPr>
              <a:t>define</a:t>
            </a:r>
            <a:r>
              <a:rPr lang="fr-FR" altLang="fr-FR" b="1" i="1" dirty="0">
                <a:solidFill>
                  <a:srgbClr val="FF6600"/>
                </a:solidFill>
                <a:latin typeface="Source Code Pro" panose="020B0509030403020204" pitchFamily="49" charset="0"/>
              </a:rPr>
              <a:t> a </a:t>
            </a:r>
            <a:r>
              <a:rPr lang="fr-FR" altLang="fr-FR" b="1" i="1" dirty="0" err="1">
                <a:solidFill>
                  <a:srgbClr val="FF6600"/>
                </a:solidFill>
                <a:latin typeface="Source Code Pro" panose="020B0509030403020204" pitchFamily="49" charset="0"/>
              </a:rPr>
              <a:t>person</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using</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attributes</a:t>
            </a:r>
            <a:r>
              <a:rPr lang="fr-FR" altLang="fr-FR" b="1" i="1" dirty="0">
                <a:solidFill>
                  <a:srgbClr val="FF6600"/>
                </a:solidFill>
                <a:latin typeface="Source Code Pro" panose="020B0509030403020204" pitchFamily="49" charset="0"/>
              </a:rPr>
              <a:t> like </a:t>
            </a:r>
            <a:r>
              <a:rPr lang="fr-FR" altLang="fr-FR" b="1" i="1" dirty="0" err="1">
                <a:solidFill>
                  <a:srgbClr val="FF6600"/>
                </a:solidFill>
                <a:latin typeface="Source Code Pro" panose="020B0509030403020204" pitchFamily="49" charset="0"/>
              </a:rPr>
              <a:t>name</a:t>
            </a:r>
            <a:r>
              <a:rPr lang="fr-FR" altLang="fr-FR" b="1" i="1" dirty="0">
                <a:solidFill>
                  <a:srgbClr val="FF6600"/>
                </a:solidFill>
                <a:latin typeface="Source Code Pro" panose="020B0509030403020204" pitchFamily="49" charset="0"/>
              </a:rPr>
              <a:t>, </a:t>
            </a:r>
            <a:r>
              <a:rPr lang="fr-FR" altLang="fr-FR" b="1" i="1" dirty="0" err="1">
                <a:solidFill>
                  <a:srgbClr val="FF6600"/>
                </a:solidFill>
                <a:latin typeface="Source Code Pro" panose="020B0509030403020204" pitchFamily="49" charset="0"/>
              </a:rPr>
              <a:t>age</a:t>
            </a:r>
            <a:r>
              <a:rPr lang="fr-FR" altLang="fr-FR" b="1" i="1" dirty="0">
                <a:solidFill>
                  <a:srgbClr val="FF6600"/>
                </a:solidFill>
                <a:latin typeface="Source Code Pro" panose="020B0509030403020204" pitchFamily="49" charset="0"/>
              </a:rPr>
              <a:t>, country, etc.</a:t>
            </a:r>
          </a:p>
        </p:txBody>
      </p:sp>
      <p:pic>
        <p:nvPicPr>
          <p:cNvPr id="10" name="Image 9">
            <a:hlinkClick r:id="rId3" action="ppaction://hlinksldjump"/>
            <a:extLst>
              <a:ext uri="{FF2B5EF4-FFF2-40B4-BE49-F238E27FC236}">
                <a16:creationId xmlns:a16="http://schemas.microsoft.com/office/drawing/2014/main" id="{DBA5A104-064A-4652-8871-A37E75DE6B5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997948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E0D43-2A35-4272-8DEE-CF9AD43CD688}"/>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Class</a:t>
            </a:r>
          </a:p>
        </p:txBody>
      </p:sp>
      <p:sp>
        <p:nvSpPr>
          <p:cNvPr id="3" name="Espace réservé du numéro de diapositive 2">
            <a:extLst>
              <a:ext uri="{FF2B5EF4-FFF2-40B4-BE49-F238E27FC236}">
                <a16:creationId xmlns:a16="http://schemas.microsoft.com/office/drawing/2014/main" id="{38D23069-6BAA-4D63-A920-C0C15ACA3CA3}"/>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381</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7E576ACD-0CD5-44EE-AEE3-AF067BBADAEE}"/>
              </a:ext>
            </a:extLst>
          </p:cNvPr>
          <p:cNvSpPr/>
          <p:nvPr/>
        </p:nvSpPr>
        <p:spPr>
          <a:xfrm>
            <a:off x="0" y="512725"/>
            <a:ext cx="9144000" cy="954107"/>
          </a:xfrm>
          <a:prstGeom prst="rect">
            <a:avLst/>
          </a:prstGeom>
        </p:spPr>
        <p:txBody>
          <a:bodyPr wrap="square">
            <a:spAutoFit/>
          </a:bodyPr>
          <a:lstStyle/>
          <a:p>
            <a:r>
              <a:rPr lang="en-US" b="1" dirty="0">
                <a:latin typeface="Source Code Pro" panose="020B0509030403020204" pitchFamily="49" charset="0"/>
              </a:rPr>
              <a:t>So, we can create a class called </a:t>
            </a:r>
            <a:r>
              <a:rPr lang="en-US" b="1" i="1" dirty="0">
                <a:latin typeface="Source Code Pro" panose="020B0509030403020204" pitchFamily="49" charset="0"/>
              </a:rPr>
              <a:t>Person</a:t>
            </a:r>
            <a:r>
              <a:rPr lang="en-US" b="1" dirty="0">
                <a:latin typeface="Source Code Pro" panose="020B0509030403020204" pitchFamily="49" charset="0"/>
              </a:rPr>
              <a:t>. </a:t>
            </a:r>
          </a:p>
          <a:p>
            <a:r>
              <a:rPr lang="en-US" b="1" dirty="0">
                <a:latin typeface="Source Code Pro" panose="020B0509030403020204" pitchFamily="49" charset="0"/>
              </a:rPr>
              <a:t>Our class will have the following attributes: </a:t>
            </a:r>
            <a:r>
              <a:rPr lang="en-US" b="1" i="1" dirty="0">
                <a:latin typeface="Source Code Pro" panose="020B0509030403020204" pitchFamily="49" charset="0"/>
              </a:rPr>
              <a:t>name</a:t>
            </a:r>
            <a:r>
              <a:rPr lang="en-US" b="1" dirty="0">
                <a:latin typeface="Source Code Pro" panose="020B0509030403020204" pitchFamily="49" charset="0"/>
              </a:rPr>
              <a:t>, </a:t>
            </a:r>
            <a:r>
              <a:rPr lang="en-US" b="1" i="1" dirty="0">
                <a:latin typeface="Source Code Pro" panose="020B0509030403020204" pitchFamily="49" charset="0"/>
              </a:rPr>
              <a:t>age</a:t>
            </a:r>
            <a:r>
              <a:rPr lang="en-US" b="1" dirty="0">
                <a:latin typeface="Source Code Pro" panose="020B0509030403020204" pitchFamily="49" charset="0"/>
              </a:rPr>
              <a:t>, and </a:t>
            </a:r>
            <a:r>
              <a:rPr lang="en-US" b="1" i="1" dirty="0">
                <a:latin typeface="Source Code Pro" panose="020B0509030403020204" pitchFamily="49" charset="0"/>
              </a:rPr>
              <a:t>country</a:t>
            </a:r>
            <a:r>
              <a:rPr lang="en-US" dirty="0">
                <a:latin typeface="Source Code Pro" panose="020B0509030403020204" pitchFamily="49" charset="0"/>
              </a:rPr>
              <a:t>. </a:t>
            </a:r>
          </a:p>
          <a:p>
            <a:r>
              <a:rPr lang="en-US" dirty="0">
                <a:latin typeface="Source Code Pro" panose="020B0509030403020204" pitchFamily="49" charset="0"/>
              </a:rPr>
              <a:t>You can add as many attributes as you want. </a:t>
            </a:r>
            <a:r>
              <a:rPr lang="en-US" b="1" dirty="0">
                <a:latin typeface="Source Code Pro" panose="020B0509030403020204" pitchFamily="49" charset="0"/>
              </a:rPr>
              <a:t>We’ll also create a function (method) </a:t>
            </a:r>
            <a:r>
              <a:rPr lang="en-US" dirty="0">
                <a:latin typeface="Source Code Pro" panose="020B0509030403020204" pitchFamily="49" charset="0"/>
              </a:rPr>
              <a:t>that prints a description of the person based on its attributes:</a:t>
            </a:r>
            <a:endParaRPr lang="fr-FR" dirty="0">
              <a:latin typeface="Source Code Pro" panose="020B0509030403020204" pitchFamily="49" charset="0"/>
            </a:endParaRPr>
          </a:p>
        </p:txBody>
      </p:sp>
      <p:sp>
        <p:nvSpPr>
          <p:cNvPr id="5" name="Rectangle : coins arrondis 4">
            <a:extLst>
              <a:ext uri="{FF2B5EF4-FFF2-40B4-BE49-F238E27FC236}">
                <a16:creationId xmlns:a16="http://schemas.microsoft.com/office/drawing/2014/main" id="{5718462C-7097-435A-B591-9B52F278FF23}"/>
              </a:ext>
            </a:extLst>
          </p:cNvPr>
          <p:cNvSpPr/>
          <p:nvPr/>
        </p:nvSpPr>
        <p:spPr>
          <a:xfrm>
            <a:off x="0" y="1529474"/>
            <a:ext cx="9144000" cy="1529539"/>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65000"/>
                    <a:lumOff val="35000"/>
                  </a:schemeClr>
                </a:solidFill>
                <a:latin typeface="Source Code Pro" panose="020B0509030403020204" pitchFamily="49" charset="0"/>
              </a:rPr>
              <a:t>class Person:</a:t>
            </a:r>
          </a:p>
          <a:p>
            <a:r>
              <a:rPr lang="en-US" b="1" dirty="0">
                <a:solidFill>
                  <a:schemeClr val="tx1">
                    <a:lumMod val="65000"/>
                    <a:lumOff val="35000"/>
                  </a:schemeClr>
                </a:solidFill>
                <a:latin typeface="Source Code Pro" panose="020B0509030403020204" pitchFamily="49" charset="0"/>
              </a:rPr>
              <a:t>  name = ""</a:t>
            </a:r>
          </a:p>
          <a:p>
            <a:r>
              <a:rPr lang="en-US" b="1" dirty="0">
                <a:solidFill>
                  <a:schemeClr val="tx1">
                    <a:lumMod val="65000"/>
                    <a:lumOff val="35000"/>
                  </a:schemeClr>
                </a:solidFill>
                <a:latin typeface="Source Code Pro" panose="020B0509030403020204" pitchFamily="49" charset="0"/>
              </a:rPr>
              <a:t>  age = 0</a:t>
            </a:r>
          </a:p>
          <a:p>
            <a:r>
              <a:rPr lang="en-US" b="1" dirty="0">
                <a:solidFill>
                  <a:schemeClr val="tx1">
                    <a:lumMod val="65000"/>
                    <a:lumOff val="35000"/>
                  </a:schemeClr>
                </a:solidFill>
                <a:latin typeface="Source Code Pro" panose="020B0509030403020204" pitchFamily="49" charset="0"/>
              </a:rPr>
              <a:t>  country = ""</a:t>
            </a:r>
          </a:p>
          <a:p>
            <a:r>
              <a:rPr lang="en-US" b="1" dirty="0">
                <a:solidFill>
                  <a:schemeClr val="tx1">
                    <a:lumMod val="65000"/>
                    <a:lumOff val="35000"/>
                  </a:schemeClr>
                </a:solidFill>
                <a:latin typeface="Source Code Pro" panose="020B0509030403020204" pitchFamily="49" charset="0"/>
              </a:rPr>
              <a:t>  def description(self):</a:t>
            </a:r>
          </a:p>
          <a:p>
            <a:r>
              <a:rPr lang="en-US" b="1" dirty="0">
                <a:solidFill>
                  <a:schemeClr val="tx1">
                    <a:lumMod val="65000"/>
                    <a:lumOff val="35000"/>
                  </a:schemeClr>
                </a:solidFill>
                <a:latin typeface="Source Code Pro" panose="020B0509030403020204" pitchFamily="49" charset="0"/>
              </a:rPr>
              <a:t>    print("%s is %d years old and from %s." %(self.name, </a:t>
            </a:r>
            <a:r>
              <a:rPr lang="en-US" b="1" dirty="0" err="1">
                <a:solidFill>
                  <a:schemeClr val="tx1">
                    <a:lumMod val="65000"/>
                    <a:lumOff val="35000"/>
                  </a:schemeClr>
                </a:solidFill>
                <a:latin typeface="Source Code Pro" panose="020B0509030403020204" pitchFamily="49" charset="0"/>
              </a:rPr>
              <a:t>self.age</a:t>
            </a:r>
            <a:r>
              <a:rPr lang="en-US" b="1" dirty="0">
                <a:solidFill>
                  <a:schemeClr val="tx1">
                    <a:lumMod val="65000"/>
                    <a:lumOff val="35000"/>
                  </a:schemeClr>
                </a:solidFill>
                <a:latin typeface="Source Code Pro" panose="020B0509030403020204" pitchFamily="49" charset="0"/>
              </a:rPr>
              <a:t>, </a:t>
            </a:r>
            <a:r>
              <a:rPr lang="en-US" b="1" dirty="0" err="1">
                <a:solidFill>
                  <a:schemeClr val="tx1">
                    <a:lumMod val="65000"/>
                    <a:lumOff val="35000"/>
                  </a:schemeClr>
                </a:solidFill>
                <a:latin typeface="Source Code Pro" panose="020B0509030403020204" pitchFamily="49" charset="0"/>
              </a:rPr>
              <a:t>self.country</a:t>
            </a:r>
            <a:r>
              <a:rPr lang="en-US" b="1" dirty="0">
                <a:solidFill>
                  <a:schemeClr val="tx1">
                    <a:lumMod val="65000"/>
                    <a:lumOff val="35000"/>
                  </a:schemeClr>
                </a:solidFill>
                <a:latin typeface="Source Code Pro" panose="020B0509030403020204" pitchFamily="49" charset="0"/>
              </a:rPr>
              <a:t>))</a:t>
            </a:r>
            <a:endParaRPr lang="fr-FR" b="1" dirty="0">
              <a:solidFill>
                <a:schemeClr val="tx1">
                  <a:lumMod val="65000"/>
                  <a:lumOff val="35000"/>
                </a:schemeClr>
              </a:solidFill>
              <a:latin typeface="Source Code Pro" panose="020B0509030403020204" pitchFamily="49" charset="0"/>
            </a:endParaRPr>
          </a:p>
        </p:txBody>
      </p:sp>
      <p:sp>
        <p:nvSpPr>
          <p:cNvPr id="6" name="Rectangle 5">
            <a:extLst>
              <a:ext uri="{FF2B5EF4-FFF2-40B4-BE49-F238E27FC236}">
                <a16:creationId xmlns:a16="http://schemas.microsoft.com/office/drawing/2014/main" id="{A19D98D9-1516-427C-B555-89AE29CD5414}"/>
              </a:ext>
            </a:extLst>
          </p:cNvPr>
          <p:cNvSpPr/>
          <p:nvPr/>
        </p:nvSpPr>
        <p:spPr>
          <a:xfrm>
            <a:off x="0" y="3018558"/>
            <a:ext cx="9144000" cy="3262432"/>
          </a:xfrm>
          <a:prstGeom prst="rect">
            <a:avLst/>
          </a:prstGeom>
        </p:spPr>
        <p:txBody>
          <a:bodyPr wrap="square">
            <a:spAutoFit/>
          </a:bodyPr>
          <a:lstStyle/>
          <a:p>
            <a:pPr algn="just"/>
            <a:r>
              <a:rPr lang="en-US" sz="1200" dirty="0">
                <a:latin typeface="Source Code Pro" panose="020B0509030403020204" pitchFamily="49" charset="0"/>
              </a:rPr>
              <a:t>As you can see, we define a new class by using the keyword </a:t>
            </a:r>
            <a:r>
              <a:rPr lang="en-US" sz="1200" i="1" dirty="0">
                <a:latin typeface="Source Code Pro" panose="020B0509030403020204" pitchFamily="49" charset="0"/>
              </a:rPr>
              <a:t>class</a:t>
            </a:r>
            <a:r>
              <a:rPr lang="en-US" sz="1200" dirty="0">
                <a:latin typeface="Source Code Pro" panose="020B0509030403020204" pitchFamily="49" charset="0"/>
              </a:rPr>
              <a:t>, followed by the name we want to give to the class.</a:t>
            </a:r>
          </a:p>
          <a:p>
            <a:pPr algn="just"/>
            <a:r>
              <a:rPr lang="en-US" dirty="0">
                <a:latin typeface="Source Code Pro" panose="020B0509030403020204" pitchFamily="49" charset="0"/>
              </a:rPr>
              <a:t>Inside the </a:t>
            </a:r>
            <a:r>
              <a:rPr lang="en-US" b="1" i="1" dirty="0">
                <a:latin typeface="Source Code Pro" panose="020B0509030403020204" pitchFamily="49" charset="0"/>
              </a:rPr>
              <a:t>Person</a:t>
            </a:r>
            <a:r>
              <a:rPr lang="en-US" b="1" dirty="0">
                <a:latin typeface="Source Code Pro" panose="020B0509030403020204" pitchFamily="49" charset="0"/>
              </a:rPr>
              <a:t> class</a:t>
            </a:r>
            <a:r>
              <a:rPr lang="en-US" dirty="0">
                <a:latin typeface="Source Code Pro" panose="020B0509030403020204" pitchFamily="49" charset="0"/>
              </a:rPr>
              <a:t>, we define several variables to hold values. </a:t>
            </a:r>
          </a:p>
          <a:p>
            <a:pPr algn="just"/>
            <a:r>
              <a:rPr lang="en-US" dirty="0">
                <a:latin typeface="Source Code Pro" panose="020B0509030403020204" pitchFamily="49" charset="0"/>
              </a:rPr>
              <a:t>By default the </a:t>
            </a:r>
            <a:r>
              <a:rPr lang="en-US" b="1" i="1" dirty="0">
                <a:latin typeface="Source Code Pro" panose="020B0509030403020204" pitchFamily="49" charset="0"/>
              </a:rPr>
              <a:t>name</a:t>
            </a:r>
            <a:r>
              <a:rPr lang="en-US" b="1" dirty="0">
                <a:latin typeface="Source Code Pro" panose="020B0509030403020204" pitchFamily="49" charset="0"/>
              </a:rPr>
              <a:t> and </a:t>
            </a:r>
            <a:r>
              <a:rPr lang="en-US" b="1" i="1" dirty="0">
                <a:latin typeface="Source Code Pro" panose="020B0509030403020204" pitchFamily="49" charset="0"/>
              </a:rPr>
              <a:t>country</a:t>
            </a:r>
            <a:r>
              <a:rPr lang="en-US" b="1" dirty="0">
                <a:latin typeface="Source Code Pro" panose="020B0509030403020204" pitchFamily="49" charset="0"/>
              </a:rPr>
              <a:t> </a:t>
            </a:r>
            <a:r>
              <a:rPr lang="en-US" dirty="0">
                <a:latin typeface="Source Code Pro" panose="020B0509030403020204" pitchFamily="49" charset="0"/>
              </a:rPr>
              <a:t>are empty strings, and the </a:t>
            </a:r>
            <a:r>
              <a:rPr lang="en-US" b="1" i="1" dirty="0">
                <a:latin typeface="Source Code Pro" panose="020B0509030403020204" pitchFamily="49" charset="0"/>
              </a:rPr>
              <a:t>age</a:t>
            </a:r>
            <a:r>
              <a:rPr lang="en-US" b="1" dirty="0">
                <a:latin typeface="Source Code Pro" panose="020B0509030403020204" pitchFamily="49" charset="0"/>
              </a:rPr>
              <a:t> is 0</a:t>
            </a:r>
            <a:r>
              <a:rPr lang="en-US" dirty="0">
                <a:latin typeface="Source Code Pro" panose="020B0509030403020204" pitchFamily="49" charset="0"/>
              </a:rPr>
              <a:t>. </a:t>
            </a:r>
          </a:p>
          <a:p>
            <a:pPr algn="just"/>
            <a:r>
              <a:rPr lang="en-US" dirty="0">
                <a:latin typeface="Source Code Pro" panose="020B0509030403020204" pitchFamily="49" charset="0"/>
              </a:rPr>
              <a:t>Then, we also define </a:t>
            </a:r>
            <a:r>
              <a:rPr lang="en-US" b="1" dirty="0">
                <a:latin typeface="Source Code Pro" panose="020B0509030403020204" pitchFamily="49" charset="0"/>
              </a:rPr>
              <a:t>a function (method) </a:t>
            </a:r>
            <a:r>
              <a:rPr lang="en-US" dirty="0">
                <a:latin typeface="Source Code Pro" panose="020B0509030403020204" pitchFamily="49" charset="0"/>
              </a:rPr>
              <a:t>that prints all the variables values into the Shell.</a:t>
            </a:r>
          </a:p>
          <a:p>
            <a:pPr algn="just"/>
            <a:r>
              <a:rPr lang="en-US" b="1" dirty="0">
                <a:solidFill>
                  <a:srgbClr val="FF6600"/>
                </a:solidFill>
                <a:latin typeface="Source Code Pro" panose="020B0509030403020204" pitchFamily="49" charset="0"/>
              </a:rPr>
              <a:t>All functions inside a class should have the </a:t>
            </a:r>
            <a:r>
              <a:rPr lang="en-US" b="1" i="1" dirty="0">
                <a:solidFill>
                  <a:srgbClr val="FF6600"/>
                </a:solidFill>
                <a:latin typeface="Source Code Pro" panose="020B0509030403020204" pitchFamily="49" charset="0"/>
              </a:rPr>
              <a:t>self</a:t>
            </a:r>
            <a:r>
              <a:rPr lang="en-US" b="1" dirty="0">
                <a:solidFill>
                  <a:srgbClr val="FF6600"/>
                </a:solidFill>
                <a:latin typeface="Source Code Pro" panose="020B0509030403020204" pitchFamily="49" charset="0"/>
              </a:rPr>
              <a:t> parameter as argument and other arguments, if needed.</a:t>
            </a:r>
          </a:p>
          <a:p>
            <a:pPr algn="just"/>
            <a:r>
              <a:rPr lang="en-US" b="1" dirty="0">
                <a:solidFill>
                  <a:srgbClr val="0070C0"/>
                </a:solidFill>
                <a:latin typeface="Source Code Pro" panose="020B0509030403020204" pitchFamily="49" charset="0"/>
              </a:rPr>
              <a:t>The </a:t>
            </a:r>
            <a:r>
              <a:rPr lang="en-US" b="1" i="1" dirty="0">
                <a:solidFill>
                  <a:srgbClr val="0070C0"/>
                </a:solidFill>
                <a:latin typeface="Source Code Pro" panose="020B0509030403020204" pitchFamily="49" charset="0"/>
              </a:rPr>
              <a:t>self </a:t>
            </a:r>
            <a:r>
              <a:rPr lang="en-US" b="1" dirty="0">
                <a:solidFill>
                  <a:srgbClr val="0070C0"/>
                </a:solidFill>
                <a:latin typeface="Source Code Pro" panose="020B0509030403020204" pitchFamily="49" charset="0"/>
              </a:rPr>
              <a:t> parameter refers to the object itself. </a:t>
            </a:r>
          </a:p>
          <a:p>
            <a:pPr algn="just"/>
            <a:r>
              <a:rPr lang="en-US" b="1" dirty="0">
                <a:solidFill>
                  <a:srgbClr val="0070C0"/>
                </a:solidFill>
                <a:latin typeface="Source Code Pro" panose="020B0509030403020204" pitchFamily="49" charset="0"/>
              </a:rPr>
              <a:t>It is used to access variables that belong to the class. </a:t>
            </a:r>
          </a:p>
          <a:p>
            <a:pPr algn="just"/>
            <a:r>
              <a:rPr lang="en-US" dirty="0">
                <a:latin typeface="Source Code Pro" panose="020B0509030403020204" pitchFamily="49" charset="0"/>
              </a:rPr>
              <a:t>For example, to access the </a:t>
            </a:r>
            <a:r>
              <a:rPr lang="en-US" b="1" i="1" dirty="0">
                <a:solidFill>
                  <a:srgbClr val="0070C0"/>
                </a:solidFill>
                <a:latin typeface="Source Code Pro" panose="020B0509030403020204" pitchFamily="49" charset="0"/>
              </a:rPr>
              <a:t>name</a:t>
            </a:r>
            <a:r>
              <a:rPr lang="en-US" dirty="0">
                <a:latin typeface="Source Code Pro" panose="020B0509030403020204" pitchFamily="49" charset="0"/>
              </a:rPr>
              <a:t> variable inside the class, we should use </a:t>
            </a:r>
            <a:r>
              <a:rPr lang="en-US" b="1" i="1" dirty="0">
                <a:solidFill>
                  <a:srgbClr val="0070C0"/>
                </a:solidFill>
                <a:latin typeface="Source Code Pro" panose="020B0509030403020204" pitchFamily="49" charset="0"/>
              </a:rPr>
              <a:t>self.name</a:t>
            </a:r>
            <a:r>
              <a:rPr lang="en-US" b="1" dirty="0">
                <a:solidFill>
                  <a:srgbClr val="0070C0"/>
                </a:solidFill>
                <a:latin typeface="Source Code Pro" panose="020B0509030403020204" pitchFamily="49" charset="0"/>
              </a:rPr>
              <a:t>.</a:t>
            </a:r>
          </a:p>
          <a:p>
            <a:pPr algn="just"/>
            <a:r>
              <a:rPr lang="en-US" dirty="0">
                <a:latin typeface="Source Code Pro" panose="020B0509030403020204" pitchFamily="49" charset="0"/>
              </a:rPr>
              <a:t>Now that we’ve create a class, we can create as many </a:t>
            </a:r>
            <a:r>
              <a:rPr lang="en-US" i="1" dirty="0">
                <a:latin typeface="Source Code Pro" panose="020B0509030403020204" pitchFamily="49" charset="0"/>
              </a:rPr>
              <a:t>Person</a:t>
            </a:r>
            <a:r>
              <a:rPr lang="en-US" dirty="0">
                <a:latin typeface="Source Code Pro" panose="020B0509030403020204" pitchFamily="49" charset="0"/>
              </a:rPr>
              <a:t> objects as we want by using that class. The </a:t>
            </a:r>
            <a:r>
              <a:rPr lang="en-US" i="1" dirty="0">
                <a:latin typeface="Source Code Pro" panose="020B0509030403020204" pitchFamily="49" charset="0"/>
              </a:rPr>
              <a:t>Person</a:t>
            </a:r>
            <a:r>
              <a:rPr lang="en-US" dirty="0">
                <a:latin typeface="Source Code Pro" panose="020B0509030403020204" pitchFamily="49" charset="0"/>
              </a:rPr>
              <a:t> object will have a name, age, and country. </a:t>
            </a:r>
          </a:p>
          <a:p>
            <a:pPr algn="just"/>
            <a:r>
              <a:rPr lang="en-US" b="1" dirty="0">
                <a:latin typeface="Source Code Pro" panose="020B0509030403020204" pitchFamily="49" charset="0"/>
              </a:rPr>
              <a:t>We’ll also be able to print its description using the </a:t>
            </a:r>
            <a:r>
              <a:rPr lang="en-US" b="1" i="1" dirty="0">
                <a:latin typeface="Source Code Pro" panose="020B0509030403020204" pitchFamily="49" charset="0"/>
              </a:rPr>
              <a:t>description()</a:t>
            </a:r>
            <a:r>
              <a:rPr lang="en-US" b="1" dirty="0">
                <a:latin typeface="Source Code Pro" panose="020B0509030403020204" pitchFamily="49" charset="0"/>
              </a:rPr>
              <a:t> method.</a:t>
            </a:r>
          </a:p>
          <a:p>
            <a:pPr algn="just"/>
            <a:r>
              <a:rPr lang="en-US" dirty="0">
                <a:latin typeface="Source Code Pro" panose="020B0509030403020204" pitchFamily="49" charset="0"/>
              </a:rPr>
              <a:t>For example, to create a new </a:t>
            </a:r>
            <a:r>
              <a:rPr lang="en-US" i="1" dirty="0">
                <a:latin typeface="Source Code Pro" panose="020B0509030403020204" pitchFamily="49" charset="0"/>
              </a:rPr>
              <a:t>Person</a:t>
            </a:r>
            <a:r>
              <a:rPr lang="en-US" dirty="0">
                <a:latin typeface="Source Code Pro" panose="020B0509030403020204" pitchFamily="49" charset="0"/>
              </a:rPr>
              <a:t> object called </a:t>
            </a:r>
            <a:r>
              <a:rPr lang="en-US" i="1" dirty="0">
                <a:latin typeface="Source Code Pro" panose="020B0509030403020204" pitchFamily="49" charset="0"/>
              </a:rPr>
              <a:t>person1</a:t>
            </a:r>
            <a:r>
              <a:rPr lang="en-US" dirty="0">
                <a:latin typeface="Source Code Pro" panose="020B0509030403020204" pitchFamily="49" charset="0"/>
              </a:rPr>
              <a:t>:</a:t>
            </a:r>
          </a:p>
        </p:txBody>
      </p:sp>
      <p:sp>
        <p:nvSpPr>
          <p:cNvPr id="7" name="Rectangle : coins arrondis 6">
            <a:extLst>
              <a:ext uri="{FF2B5EF4-FFF2-40B4-BE49-F238E27FC236}">
                <a16:creationId xmlns:a16="http://schemas.microsoft.com/office/drawing/2014/main" id="{B7739E90-B68B-48BA-A75F-D651650EAE66}"/>
              </a:ext>
            </a:extLst>
          </p:cNvPr>
          <p:cNvSpPr/>
          <p:nvPr/>
        </p:nvSpPr>
        <p:spPr>
          <a:xfrm>
            <a:off x="457200" y="6276265"/>
            <a:ext cx="7715200" cy="226975"/>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65000"/>
                    <a:lumOff val="35000"/>
                  </a:schemeClr>
                </a:solidFill>
                <a:latin typeface="Source Code Pro" panose="020B0509030403020204" pitchFamily="49" charset="0"/>
              </a:rPr>
              <a:t>&gt;&gt;&gt; person1 = Person()</a:t>
            </a:r>
            <a:endParaRPr lang="fr-FR" b="1" dirty="0">
              <a:solidFill>
                <a:schemeClr val="tx1">
                  <a:lumMod val="65000"/>
                  <a:lumOff val="35000"/>
                </a:schemeClr>
              </a:solidFill>
              <a:latin typeface="Source Code Pro" panose="020B0509030403020204" pitchFamily="49" charset="0"/>
            </a:endParaRPr>
          </a:p>
        </p:txBody>
      </p:sp>
      <p:pic>
        <p:nvPicPr>
          <p:cNvPr id="8" name="Image 7">
            <a:hlinkClick r:id="rId2" action="ppaction://hlinksldjump"/>
            <a:extLst>
              <a:ext uri="{FF2B5EF4-FFF2-40B4-BE49-F238E27FC236}">
                <a16:creationId xmlns:a16="http://schemas.microsoft.com/office/drawing/2014/main" id="{0A46CA9B-C3BB-4983-A8AB-8FB6ED79940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25933739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03BE9-2987-4296-80D2-8503CAD1EA88}"/>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Class</a:t>
            </a:r>
          </a:p>
        </p:txBody>
      </p:sp>
      <p:sp>
        <p:nvSpPr>
          <p:cNvPr id="3" name="Espace réservé du numéro de diapositive 2">
            <a:extLst>
              <a:ext uri="{FF2B5EF4-FFF2-40B4-BE49-F238E27FC236}">
                <a16:creationId xmlns:a16="http://schemas.microsoft.com/office/drawing/2014/main" id="{D0637AE8-14D2-4F00-97E4-7D7BE6CC4241}"/>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382</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550F6D62-ECDB-4D32-BDAB-058A42026CBB}"/>
              </a:ext>
            </a:extLst>
          </p:cNvPr>
          <p:cNvSpPr/>
          <p:nvPr/>
        </p:nvSpPr>
        <p:spPr>
          <a:xfrm>
            <a:off x="-1" y="510076"/>
            <a:ext cx="9129487" cy="523220"/>
          </a:xfrm>
          <a:prstGeom prst="rect">
            <a:avLst/>
          </a:prstGeom>
        </p:spPr>
        <p:txBody>
          <a:bodyPr wrap="square">
            <a:spAutoFit/>
          </a:bodyPr>
          <a:lstStyle/>
          <a:p>
            <a:r>
              <a:rPr lang="en-US" b="1" dirty="0">
                <a:latin typeface="Source Code Pro" panose="020B0509030403020204" pitchFamily="49" charset="0"/>
              </a:rPr>
              <a:t>Set the object’s properties</a:t>
            </a:r>
            <a:endParaRPr lang="en-US" dirty="0">
              <a:latin typeface="Source Code Pro" panose="020B0509030403020204" pitchFamily="49" charset="0"/>
            </a:endParaRPr>
          </a:p>
          <a:p>
            <a:r>
              <a:rPr lang="en-US" dirty="0">
                <a:latin typeface="Source Code Pro" panose="020B0509030403020204" pitchFamily="49" charset="0"/>
              </a:rPr>
              <a:t>To set the </a:t>
            </a:r>
            <a:r>
              <a:rPr lang="en-US" i="1" dirty="0">
                <a:latin typeface="Source Code Pro" panose="020B0509030403020204" pitchFamily="49" charset="0"/>
              </a:rPr>
              <a:t>name</a:t>
            </a:r>
            <a:r>
              <a:rPr lang="en-US" dirty="0">
                <a:latin typeface="Source Code Pro" panose="020B0509030403020204" pitchFamily="49" charset="0"/>
              </a:rPr>
              <a:t>, </a:t>
            </a:r>
            <a:r>
              <a:rPr lang="en-US" i="1" dirty="0">
                <a:latin typeface="Source Code Pro" panose="020B0509030403020204" pitchFamily="49" charset="0"/>
              </a:rPr>
              <a:t>age</a:t>
            </a:r>
            <a:r>
              <a:rPr lang="en-US" dirty="0">
                <a:latin typeface="Source Code Pro" panose="020B0509030403020204" pitchFamily="49" charset="0"/>
              </a:rPr>
              <a:t>, and </a:t>
            </a:r>
            <a:r>
              <a:rPr lang="en-US" i="1" dirty="0">
                <a:latin typeface="Source Code Pro" panose="020B0509030403020204" pitchFamily="49" charset="0"/>
              </a:rPr>
              <a:t>country</a:t>
            </a:r>
            <a:r>
              <a:rPr lang="en-US" dirty="0">
                <a:latin typeface="Source Code Pro" panose="020B0509030403020204" pitchFamily="49" charset="0"/>
              </a:rPr>
              <a:t> of the </a:t>
            </a:r>
            <a:r>
              <a:rPr lang="en-US" i="1" dirty="0">
                <a:latin typeface="Source Code Pro" panose="020B0509030403020204" pitchFamily="49" charset="0"/>
              </a:rPr>
              <a:t>person1</a:t>
            </a:r>
            <a:r>
              <a:rPr lang="en-US" dirty="0">
                <a:latin typeface="Source Code Pro" panose="020B0509030403020204" pitchFamily="49" charset="0"/>
              </a:rPr>
              <a:t> object. You can do it as follows:</a:t>
            </a:r>
          </a:p>
        </p:txBody>
      </p:sp>
      <p:sp>
        <p:nvSpPr>
          <p:cNvPr id="5" name="Rectangle : coins arrondis 4">
            <a:extLst>
              <a:ext uri="{FF2B5EF4-FFF2-40B4-BE49-F238E27FC236}">
                <a16:creationId xmlns:a16="http://schemas.microsoft.com/office/drawing/2014/main" id="{4988FD41-C210-4E26-8AF9-FBEC239C6FEE}"/>
              </a:ext>
            </a:extLst>
          </p:cNvPr>
          <p:cNvSpPr/>
          <p:nvPr/>
        </p:nvSpPr>
        <p:spPr>
          <a:xfrm>
            <a:off x="375387" y="1097059"/>
            <a:ext cx="7715200" cy="761665"/>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65000"/>
                    <a:lumOff val="35000"/>
                  </a:schemeClr>
                </a:solidFill>
                <a:latin typeface="Source Code Pro" panose="020B0509030403020204" pitchFamily="49" charset="0"/>
              </a:rPr>
              <a:t>&gt;&gt;&gt; person1.name = "Rui"</a:t>
            </a:r>
          </a:p>
          <a:p>
            <a:r>
              <a:rPr lang="en-US" b="1" dirty="0">
                <a:solidFill>
                  <a:schemeClr val="tx1">
                    <a:lumMod val="65000"/>
                    <a:lumOff val="35000"/>
                  </a:schemeClr>
                </a:solidFill>
                <a:latin typeface="Source Code Pro" panose="020B0509030403020204" pitchFamily="49" charset="0"/>
              </a:rPr>
              <a:t>&gt;&gt;&gt; person1.age = 25</a:t>
            </a:r>
          </a:p>
          <a:p>
            <a:r>
              <a:rPr lang="en-US" b="1" dirty="0">
                <a:solidFill>
                  <a:schemeClr val="tx1">
                    <a:lumMod val="65000"/>
                    <a:lumOff val="35000"/>
                  </a:schemeClr>
                </a:solidFill>
                <a:latin typeface="Source Code Pro" panose="020B0509030403020204" pitchFamily="49" charset="0"/>
              </a:rPr>
              <a:t>&gt;&gt;&gt; person1.country = "Portugal"</a:t>
            </a:r>
            <a:endParaRPr lang="fr-FR" b="1" dirty="0">
              <a:solidFill>
                <a:schemeClr val="tx1">
                  <a:lumMod val="65000"/>
                  <a:lumOff val="35000"/>
                </a:schemeClr>
              </a:solidFill>
              <a:latin typeface="Source Code Pro" panose="020B0509030403020204" pitchFamily="49" charset="0"/>
            </a:endParaRPr>
          </a:p>
        </p:txBody>
      </p:sp>
      <p:sp>
        <p:nvSpPr>
          <p:cNvPr id="6" name="Rectangle 5">
            <a:extLst>
              <a:ext uri="{FF2B5EF4-FFF2-40B4-BE49-F238E27FC236}">
                <a16:creationId xmlns:a16="http://schemas.microsoft.com/office/drawing/2014/main" id="{5BB55276-9D82-42CA-9879-AC78025ED5E6}"/>
              </a:ext>
            </a:extLst>
          </p:cNvPr>
          <p:cNvSpPr/>
          <p:nvPr/>
        </p:nvSpPr>
        <p:spPr>
          <a:xfrm>
            <a:off x="-13255" y="1933536"/>
            <a:ext cx="9129487" cy="738664"/>
          </a:xfrm>
          <a:prstGeom prst="rect">
            <a:avLst/>
          </a:prstGeom>
        </p:spPr>
        <p:txBody>
          <a:bodyPr wrap="square">
            <a:spAutoFit/>
          </a:bodyPr>
          <a:lstStyle/>
          <a:p>
            <a:r>
              <a:rPr lang="en-US" b="1" dirty="0">
                <a:latin typeface="Source Code Pro" panose="020B0509030403020204" pitchFamily="49" charset="0"/>
              </a:rPr>
              <a:t>Calling methods</a:t>
            </a:r>
            <a:endParaRPr lang="en-US" dirty="0">
              <a:latin typeface="Source Code Pro" panose="020B0509030403020204" pitchFamily="49" charset="0"/>
            </a:endParaRPr>
          </a:p>
          <a:p>
            <a:r>
              <a:rPr lang="en-US" dirty="0">
                <a:latin typeface="Source Code Pro" panose="020B0509030403020204" pitchFamily="49" charset="0"/>
              </a:rPr>
              <a:t>Later in your code you can use the created </a:t>
            </a:r>
            <a:r>
              <a:rPr lang="en-US" i="1" dirty="0">
                <a:latin typeface="Source Code Pro" panose="020B0509030403020204" pitchFamily="49" charset="0"/>
              </a:rPr>
              <a:t>description() </a:t>
            </a:r>
            <a:r>
              <a:rPr lang="en-US" dirty="0">
                <a:latin typeface="Source Code Pro" panose="020B0509030403020204" pitchFamily="49" charset="0"/>
              </a:rPr>
              <a:t>method on any </a:t>
            </a:r>
            <a:r>
              <a:rPr lang="en-US" i="1" dirty="0">
                <a:latin typeface="Source Code Pro" panose="020B0509030403020204" pitchFamily="49" charset="0"/>
              </a:rPr>
              <a:t>Person</a:t>
            </a:r>
            <a:r>
              <a:rPr lang="en-US" dirty="0">
                <a:latin typeface="Source Code Pro" panose="020B0509030403020204" pitchFamily="49" charset="0"/>
              </a:rPr>
              <a:t> object. To call the </a:t>
            </a:r>
            <a:r>
              <a:rPr lang="en-US" i="1" dirty="0">
                <a:latin typeface="Source Code Pro" panose="020B0509030403020204" pitchFamily="49" charset="0"/>
              </a:rPr>
              <a:t>description()</a:t>
            </a:r>
            <a:r>
              <a:rPr lang="en-US" dirty="0">
                <a:latin typeface="Source Code Pro" panose="020B0509030403020204" pitchFamily="49" charset="0"/>
              </a:rPr>
              <a:t> method on the </a:t>
            </a:r>
            <a:r>
              <a:rPr lang="en-US" i="1" dirty="0">
                <a:latin typeface="Source Code Pro" panose="020B0509030403020204" pitchFamily="49" charset="0"/>
              </a:rPr>
              <a:t>person1</a:t>
            </a:r>
            <a:r>
              <a:rPr lang="en-US" dirty="0">
                <a:latin typeface="Source Code Pro" panose="020B0509030403020204" pitchFamily="49" charset="0"/>
              </a:rPr>
              <a:t> object:</a:t>
            </a:r>
          </a:p>
        </p:txBody>
      </p:sp>
      <p:sp>
        <p:nvSpPr>
          <p:cNvPr id="7" name="Rectangle : coins arrondis 6">
            <a:extLst>
              <a:ext uri="{FF2B5EF4-FFF2-40B4-BE49-F238E27FC236}">
                <a16:creationId xmlns:a16="http://schemas.microsoft.com/office/drawing/2014/main" id="{EA2EB8D0-02CA-4D63-96A3-4E51FC74FC3D}"/>
              </a:ext>
            </a:extLst>
          </p:cNvPr>
          <p:cNvSpPr/>
          <p:nvPr/>
        </p:nvSpPr>
        <p:spPr>
          <a:xfrm>
            <a:off x="375387" y="2854612"/>
            <a:ext cx="7715200" cy="500948"/>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65000"/>
                    <a:lumOff val="35000"/>
                  </a:schemeClr>
                </a:solidFill>
                <a:latin typeface="Source Code Pro" panose="020B0509030403020204" pitchFamily="49" charset="0"/>
              </a:rPr>
              <a:t>&gt;&gt;&gt; person1.description()</a:t>
            </a:r>
          </a:p>
          <a:p>
            <a:r>
              <a:rPr lang="en-US" b="1" dirty="0">
                <a:solidFill>
                  <a:schemeClr val="tx1">
                    <a:lumMod val="65000"/>
                    <a:lumOff val="35000"/>
                  </a:schemeClr>
                </a:solidFill>
                <a:latin typeface="Source Code Pro" panose="020B0509030403020204" pitchFamily="49" charset="0"/>
              </a:rPr>
              <a:t>Rui is 25 years old and he is from Portugal.</a:t>
            </a:r>
            <a:endParaRPr lang="fr-FR" b="1" dirty="0">
              <a:solidFill>
                <a:schemeClr val="tx1">
                  <a:lumMod val="65000"/>
                  <a:lumOff val="35000"/>
                </a:schemeClr>
              </a:solidFill>
              <a:latin typeface="Source Code Pro" panose="020B0509030403020204" pitchFamily="49" charset="0"/>
            </a:endParaRPr>
          </a:p>
        </p:txBody>
      </p:sp>
      <p:sp>
        <p:nvSpPr>
          <p:cNvPr id="8" name="Rectangle 1">
            <a:extLst>
              <a:ext uri="{FF2B5EF4-FFF2-40B4-BE49-F238E27FC236}">
                <a16:creationId xmlns:a16="http://schemas.microsoft.com/office/drawing/2014/main" id="{B26992FB-3DB5-48B9-94EB-DC6AE29556AE}"/>
              </a:ext>
            </a:extLst>
          </p:cNvPr>
          <p:cNvSpPr>
            <a:spLocks noChangeArrowheads="1"/>
          </p:cNvSpPr>
          <p:nvPr/>
        </p:nvSpPr>
        <p:spPr bwMode="auto">
          <a:xfrm>
            <a:off x="-13255" y="4160503"/>
            <a:ext cx="3361119"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You </a:t>
            </a:r>
            <a:r>
              <a:rPr kumimoji="0" lang="fr-FR" altLang="fr-FR" b="0" i="0" u="none" strike="noStrike" cap="none" normalizeH="0" baseline="0" dirty="0" err="1">
                <a:ln>
                  <a:noFill/>
                </a:ln>
                <a:solidFill>
                  <a:schemeClr val="tx1"/>
                </a:solidFill>
                <a:effectLst/>
                <a:latin typeface="Source Code Pro" panose="020B0509030403020204" pitchFamily="49" charset="0"/>
              </a:rPr>
              <a:t>should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now</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understand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that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you</a:t>
            </a:r>
            <a:r>
              <a:rPr kumimoji="0" lang="fr-FR" altLang="fr-FR" b="0" i="0" u="none" strike="noStrike" cap="none" normalizeH="0" baseline="0" dirty="0">
                <a:ln>
                  <a:noFill/>
                </a:ln>
                <a:solidFill>
                  <a:schemeClr val="tx1"/>
                </a:solidFill>
                <a:effectLst/>
                <a:latin typeface="Source Code Pro" panose="020B0509030403020204" pitchFamily="49" charset="0"/>
              </a:rPr>
              <a:t> can </a:t>
            </a:r>
            <a:r>
              <a:rPr kumimoji="0" lang="fr-FR" altLang="fr-FR" b="0" i="0" u="none" strike="noStrike" cap="none" normalizeH="0" baseline="0" dirty="0" err="1">
                <a:ln>
                  <a:noFill/>
                </a:ln>
                <a:solidFill>
                  <a:schemeClr val="tx1"/>
                </a:solidFill>
                <a:effectLst/>
                <a:latin typeface="Source Code Pro" panose="020B0509030403020204" pitchFamily="49" charset="0"/>
              </a:rPr>
              <a:t>create</a:t>
            </a:r>
            <a:r>
              <a:rPr kumimoji="0" lang="fr-FR" altLang="fr-FR" b="0" i="0" u="none" strike="noStrike" cap="none" normalizeH="0" baseline="0" dirty="0">
                <a:ln>
                  <a:noFill/>
                </a:ln>
                <a:solidFill>
                  <a:schemeClr val="tx1"/>
                </a:solidFill>
                <a:effectLst/>
                <a:latin typeface="Source Code Pro" panose="020B0509030403020204" pitchFamily="49" charset="0"/>
              </a:rPr>
              <a:t> as </a:t>
            </a:r>
            <a:r>
              <a:rPr kumimoji="0" lang="fr-FR" altLang="fr-FR" b="0" i="0" u="none" strike="noStrike" cap="none" normalizeH="0" baseline="0" dirty="0" err="1">
                <a:ln>
                  <a:noFill/>
                </a:ln>
                <a:solidFill>
                  <a:schemeClr val="tx1"/>
                </a:solidFill>
                <a:effectLst/>
                <a:latin typeface="Source Code Pro" panose="020B0509030403020204" pitchFamily="49" charset="0"/>
              </a:rPr>
              <a:t>many</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objects</a:t>
            </a:r>
            <a:r>
              <a:rPr kumimoji="0" lang="fr-FR" altLang="fr-FR" b="0" i="0" u="none" strike="noStrike" cap="none" normalizeH="0" baseline="0" dirty="0">
                <a:ln>
                  <a:noFill/>
                </a:ln>
                <a:solidFill>
                  <a:schemeClr val="tx1"/>
                </a:solidFill>
                <a:effectLst/>
                <a:latin typeface="Source Code Pro" panose="020B0509030403020204" pitchFamily="49" charset="0"/>
              </a:rPr>
              <a:t> as </a:t>
            </a:r>
            <a:r>
              <a:rPr kumimoji="0" lang="fr-FR" altLang="fr-FR" b="0" i="0" u="none" strike="noStrike" cap="none" normalizeH="0" baseline="0" dirty="0" err="1">
                <a:ln>
                  <a:noFill/>
                </a:ln>
                <a:solidFill>
                  <a:schemeClr val="tx1"/>
                </a:solidFill>
                <a:effectLst/>
                <a:latin typeface="Source Code Pro" panose="020B0509030403020204" pitchFamily="49" charset="0"/>
              </a:rPr>
              <a:t>you</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want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using</a:t>
            </a:r>
            <a:r>
              <a:rPr kumimoji="0" lang="fr-FR" altLang="fr-FR" b="0" i="0" u="none" strike="noStrike" cap="none" normalizeH="0" baseline="0" dirty="0">
                <a:ln>
                  <a:noFill/>
                </a:ln>
                <a:solidFill>
                  <a:schemeClr val="tx1"/>
                </a:solidFill>
                <a:effectLst/>
                <a:latin typeface="Source Code Pro" panose="020B0509030403020204" pitchFamily="49" charset="0"/>
              </a:rPr>
              <a:t> the </a:t>
            </a:r>
            <a:r>
              <a:rPr kumimoji="0" lang="fr-FR" altLang="fr-FR" b="0" i="0" u="none" strike="noStrike" cap="none" normalizeH="0" baseline="0" dirty="0" err="1">
                <a:ln>
                  <a:noFill/>
                </a:ln>
                <a:solidFill>
                  <a:schemeClr val="tx1"/>
                </a:solidFill>
                <a:effectLst/>
                <a:latin typeface="Source Code Pro" panose="020B0509030403020204" pitchFamily="49" charset="0"/>
              </a:rPr>
              <a:t>same</a:t>
            </a:r>
            <a:r>
              <a:rPr kumimoji="0" lang="fr-FR" altLang="fr-FR" b="0" i="0" u="none" strike="noStrike" cap="none" normalizeH="0" baseline="0" dirty="0">
                <a:ln>
                  <a:noFill/>
                </a:ln>
                <a:solidFill>
                  <a:schemeClr val="tx1"/>
                </a:solidFill>
                <a:effectLst/>
                <a:latin typeface="Source Code Pro" panose="020B0509030403020204" pitchFamily="49" charset="0"/>
              </a:rPr>
              <a:t> class and </a:t>
            </a:r>
            <a:r>
              <a:rPr kumimoji="0" lang="fr-FR" altLang="fr-FR" b="0" i="0" u="none" strike="noStrike" cap="none" normalizeH="0" baseline="0" dirty="0" err="1">
                <a:ln>
                  <a:noFill/>
                </a:ln>
                <a:solidFill>
                  <a:schemeClr val="tx1"/>
                </a:solidFill>
                <a:effectLst/>
                <a:latin typeface="Source Code Pro" panose="020B0509030403020204" pitchFamily="49" charset="0"/>
              </a:rPr>
              <a:t>you</a:t>
            </a:r>
            <a:r>
              <a:rPr kumimoji="0" lang="fr-FR" altLang="fr-FR" b="0" i="0" u="none" strike="noStrike" cap="none" normalizeH="0" baseline="0" dirty="0">
                <a:ln>
                  <a:noFill/>
                </a:ln>
                <a:solidFill>
                  <a:schemeClr val="tx1"/>
                </a:solidFill>
                <a:effectLst/>
                <a:latin typeface="Source Code Pro" panose="020B0509030403020204" pitchFamily="49" charset="0"/>
              </a:rPr>
              <a:t> are able to use the </a:t>
            </a:r>
            <a:r>
              <a:rPr kumimoji="0" lang="fr-FR" altLang="fr-FR" b="0" i="0" u="none" strike="noStrike" cap="none" normalizeH="0" baseline="0" dirty="0" err="1">
                <a:ln>
                  <a:noFill/>
                </a:ln>
                <a:solidFill>
                  <a:schemeClr val="tx1"/>
                </a:solidFill>
                <a:effectLst/>
                <a:latin typeface="Source Code Pro" panose="020B0509030403020204" pitchFamily="49" charset="0"/>
              </a:rPr>
              <a:t>available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methods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with</a:t>
            </a:r>
            <a:r>
              <a:rPr kumimoji="0" lang="fr-FR" altLang="fr-FR" b="0" i="0" u="none" strike="noStrike" cap="none" normalizeH="0" baseline="0" dirty="0">
                <a:ln>
                  <a:noFill/>
                </a:ln>
                <a:solidFill>
                  <a:schemeClr val="tx1"/>
                </a:solidFill>
                <a:effectLst/>
                <a:latin typeface="Source Code Pro" panose="020B0509030403020204" pitchFamily="49" charset="0"/>
              </a:rPr>
              <a:t> all the </a:t>
            </a:r>
            <a:r>
              <a:rPr kumimoji="0" lang="fr-FR" altLang="fr-FR" b="0" i="0" u="none" strike="noStrike" cap="none" normalizeH="0" baseline="0" dirty="0" err="1">
                <a:ln>
                  <a:noFill/>
                </a:ln>
                <a:solidFill>
                  <a:schemeClr val="tx1"/>
                </a:solidFill>
                <a:effectLst/>
                <a:latin typeface="Source Code Pro" panose="020B0509030403020204" pitchFamily="49" charset="0"/>
              </a:rPr>
              <a:t>objects</a:t>
            </a:r>
            <a:r>
              <a:rPr kumimoji="0" lang="fr-FR" altLang="fr-FR" b="0" i="0" u="none" strike="noStrike" cap="none" normalizeH="0" baseline="0" dirty="0">
                <a:ln>
                  <a:noFill/>
                </a:ln>
                <a:solidFill>
                  <a:schemeClr val="tx1"/>
                </a:solidFill>
                <a:effectLst/>
                <a:latin typeface="Source Code Pro" panose="020B0509030403020204" pitchFamily="49" charset="0"/>
              </a:rPr>
              <a:t> of </a:t>
            </a:r>
            <a:r>
              <a:rPr kumimoji="0" lang="fr-FR" altLang="fr-FR" b="0" i="0" u="none" strike="noStrike" cap="none" normalizeH="0" baseline="0" dirty="0" err="1">
                <a:ln>
                  <a:noFill/>
                </a:ln>
                <a:solidFill>
                  <a:schemeClr val="tx1"/>
                </a:solidFill>
                <a:effectLst/>
                <a:latin typeface="Source Code Pro" panose="020B0509030403020204" pitchFamily="49" charset="0"/>
              </a:rPr>
              <a:t>that</a:t>
            </a:r>
            <a:r>
              <a:rPr kumimoji="0" lang="fr-FR" altLang="fr-FR" b="0" i="0" u="none" strike="noStrike" cap="none" normalizeH="0" baseline="0" dirty="0">
                <a:ln>
                  <a:noFill/>
                </a:ln>
                <a:solidFill>
                  <a:schemeClr val="tx1"/>
                </a:solidFill>
                <a:effectLst/>
                <a:latin typeface="Source Code Pro" panose="020B0509030403020204" pitchFamily="49" charset="0"/>
              </a:rPr>
              <a:t> class.</a:t>
            </a:r>
          </a:p>
        </p:txBody>
      </p:sp>
      <p:pic>
        <p:nvPicPr>
          <p:cNvPr id="17410" name="Picture 2">
            <a:hlinkClick r:id="rId2"/>
            <a:extLst>
              <a:ext uri="{FF2B5EF4-FFF2-40B4-BE49-F238E27FC236}">
                <a16:creationId xmlns:a16="http://schemas.microsoft.com/office/drawing/2014/main" id="{3C04DEE1-7352-4316-A64D-F9E8483311B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491880" y="3429000"/>
            <a:ext cx="5506842" cy="309612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hlinkClick r:id="rId4" action="ppaction://hlinksldjump"/>
            <a:extLst>
              <a:ext uri="{FF2B5EF4-FFF2-40B4-BE49-F238E27FC236}">
                <a16:creationId xmlns:a16="http://schemas.microsoft.com/office/drawing/2014/main" id="{F6AA4F0D-A3C7-46E4-89F3-86C20C98A40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02093630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7EFC3A-975B-4D64-8162-2EE56683CDE6}"/>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Class – </a:t>
            </a:r>
            <a:r>
              <a:rPr lang="fr-FR" dirty="0" err="1">
                <a:latin typeface="Source Code Pro" panose="020B0509030403020204" pitchFamily="49" charset="0"/>
              </a:rPr>
              <a:t>Constructor</a:t>
            </a:r>
            <a:r>
              <a:rPr lang="fr-FR" dirty="0">
                <a:latin typeface="Source Code Pro" panose="020B0509030403020204" pitchFamily="49" charset="0"/>
              </a:rPr>
              <a:t> </a:t>
            </a:r>
            <a:r>
              <a:rPr lang="fr-FR" dirty="0" err="1">
                <a:latin typeface="Source Code Pro" panose="020B0509030403020204" pitchFamily="49" charset="0"/>
              </a:rPr>
              <a:t>methods</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388C14D4-D74E-48C4-B917-0A507738891A}"/>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383</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EFDA40CC-1193-4DFE-BC63-5B7D130AFD9D}"/>
              </a:ext>
            </a:extLst>
          </p:cNvPr>
          <p:cNvSpPr/>
          <p:nvPr/>
        </p:nvSpPr>
        <p:spPr>
          <a:xfrm>
            <a:off x="0" y="603845"/>
            <a:ext cx="9144000" cy="1384995"/>
          </a:xfrm>
          <a:prstGeom prst="rect">
            <a:avLst/>
          </a:prstGeom>
        </p:spPr>
        <p:txBody>
          <a:bodyPr wrap="square">
            <a:spAutoFit/>
          </a:bodyPr>
          <a:lstStyle/>
          <a:p>
            <a:r>
              <a:rPr lang="en-US" dirty="0">
                <a:latin typeface="Source Code Pro" panose="020B0509030403020204" pitchFamily="49" charset="0"/>
              </a:rPr>
              <a:t>Instead of having to define a class, and then set the object’s properties, which can be time consuming, </a:t>
            </a:r>
            <a:r>
              <a:rPr lang="en-US" b="1" dirty="0">
                <a:solidFill>
                  <a:srgbClr val="0070C0"/>
                </a:solidFill>
                <a:latin typeface="Source Code Pro" panose="020B0509030403020204" pitchFamily="49" charset="0"/>
              </a:rPr>
              <a:t>you can use the constructor method inside your class.</a:t>
            </a:r>
          </a:p>
          <a:p>
            <a:r>
              <a:rPr lang="en-US" b="1" dirty="0">
                <a:solidFill>
                  <a:srgbClr val="0070C0"/>
                </a:solidFill>
                <a:latin typeface="Source Code Pro" panose="020B0509030403020204" pitchFamily="49" charset="0"/>
              </a:rPr>
              <a:t>The constructor method is used to initiate data as soon as an object of a class is instantiated. </a:t>
            </a:r>
          </a:p>
          <a:p>
            <a:r>
              <a:rPr lang="en-US" dirty="0">
                <a:latin typeface="Source Code Pro" panose="020B0509030403020204" pitchFamily="49" charset="0"/>
              </a:rPr>
              <a:t>The constructor method is also known as </a:t>
            </a:r>
            <a:r>
              <a:rPr lang="en-US" b="1" dirty="0">
                <a:solidFill>
                  <a:srgbClr val="C00000"/>
                </a:solidFill>
                <a:latin typeface="Source Code Pro" panose="020B0509030403020204" pitchFamily="49" charset="0"/>
              </a:rPr>
              <a:t>__</a:t>
            </a:r>
            <a:r>
              <a:rPr lang="en-US" b="1" dirty="0" err="1">
                <a:solidFill>
                  <a:srgbClr val="C00000"/>
                </a:solidFill>
                <a:latin typeface="Source Code Pro" panose="020B0509030403020204" pitchFamily="49" charset="0"/>
              </a:rPr>
              <a:t>init</a:t>
            </a:r>
            <a:r>
              <a:rPr lang="en-US" b="1" dirty="0">
                <a:solidFill>
                  <a:srgbClr val="C00000"/>
                </a:solidFill>
                <a:latin typeface="Source Code Pro" panose="020B0509030403020204" pitchFamily="49" charset="0"/>
              </a:rPr>
              <a:t>__ </a:t>
            </a:r>
            <a:r>
              <a:rPr lang="en-US" dirty="0">
                <a:latin typeface="Source Code Pro" panose="020B0509030403020204" pitchFamily="49" charset="0"/>
              </a:rPr>
              <a:t>method.  </a:t>
            </a:r>
          </a:p>
          <a:p>
            <a:r>
              <a:rPr lang="en-US" b="1" dirty="0">
                <a:latin typeface="Source Code Pro" panose="020B0509030403020204" pitchFamily="49" charset="0"/>
              </a:rPr>
              <a:t>Using the __</a:t>
            </a:r>
            <a:r>
              <a:rPr lang="en-US" b="1" dirty="0" err="1">
                <a:latin typeface="Source Code Pro" panose="020B0509030403020204" pitchFamily="49" charset="0"/>
              </a:rPr>
              <a:t>init</a:t>
            </a:r>
            <a:r>
              <a:rPr lang="en-US" b="1" dirty="0">
                <a:latin typeface="Source Code Pro" panose="020B0509030403020204" pitchFamily="49" charset="0"/>
              </a:rPr>
              <a:t>__ method, the </a:t>
            </a:r>
            <a:r>
              <a:rPr lang="en-US" b="1" i="1" dirty="0">
                <a:latin typeface="Source Code Pro" panose="020B0509030403020204" pitchFamily="49" charset="0"/>
              </a:rPr>
              <a:t>Person()</a:t>
            </a:r>
            <a:r>
              <a:rPr lang="en-US" b="1" dirty="0">
                <a:latin typeface="Source Code Pro" panose="020B0509030403020204" pitchFamily="49" charset="0"/>
              </a:rPr>
              <a:t> class looks as follows:</a:t>
            </a:r>
          </a:p>
        </p:txBody>
      </p:sp>
      <p:sp>
        <p:nvSpPr>
          <p:cNvPr id="5" name="Rectangle : coins arrondis 4">
            <a:extLst>
              <a:ext uri="{FF2B5EF4-FFF2-40B4-BE49-F238E27FC236}">
                <a16:creationId xmlns:a16="http://schemas.microsoft.com/office/drawing/2014/main" id="{6FC08165-2084-4FCA-870B-1099EF98136C}"/>
              </a:ext>
            </a:extLst>
          </p:cNvPr>
          <p:cNvSpPr/>
          <p:nvPr/>
        </p:nvSpPr>
        <p:spPr>
          <a:xfrm>
            <a:off x="422537" y="2132856"/>
            <a:ext cx="7715200" cy="1868937"/>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65000"/>
                    <a:lumOff val="35000"/>
                  </a:schemeClr>
                </a:solidFill>
                <a:latin typeface="Source Code Pro" panose="020B0509030403020204" pitchFamily="49" charset="0"/>
              </a:rPr>
              <a:t>class Person():</a:t>
            </a:r>
          </a:p>
          <a:p>
            <a:r>
              <a:rPr lang="en-US" b="1" dirty="0">
                <a:solidFill>
                  <a:schemeClr val="tx1">
                    <a:lumMod val="65000"/>
                    <a:lumOff val="35000"/>
                  </a:schemeClr>
                </a:solidFill>
                <a:latin typeface="Source Code Pro" panose="020B0509030403020204" pitchFamily="49" charset="0"/>
              </a:rPr>
              <a:t>  def __</a:t>
            </a:r>
            <a:r>
              <a:rPr lang="en-US" b="1" dirty="0" err="1">
                <a:solidFill>
                  <a:schemeClr val="tx1">
                    <a:lumMod val="65000"/>
                    <a:lumOff val="35000"/>
                  </a:schemeClr>
                </a:solidFill>
                <a:latin typeface="Source Code Pro" panose="020B0509030403020204" pitchFamily="49" charset="0"/>
              </a:rPr>
              <a:t>init</a:t>
            </a:r>
            <a:r>
              <a:rPr lang="en-US" b="1" dirty="0">
                <a:solidFill>
                  <a:schemeClr val="tx1">
                    <a:lumMod val="65000"/>
                    <a:lumOff val="35000"/>
                  </a:schemeClr>
                </a:solidFill>
                <a:latin typeface="Source Code Pro" panose="020B0509030403020204" pitchFamily="49" charset="0"/>
              </a:rPr>
              <a:t>__(self, name, age, country):</a:t>
            </a:r>
          </a:p>
          <a:p>
            <a:r>
              <a:rPr lang="en-US" b="1" dirty="0">
                <a:solidFill>
                  <a:schemeClr val="tx1">
                    <a:lumMod val="65000"/>
                    <a:lumOff val="35000"/>
                  </a:schemeClr>
                </a:solidFill>
                <a:latin typeface="Source Code Pro" panose="020B0509030403020204" pitchFamily="49" charset="0"/>
              </a:rPr>
              <a:t>    self.name = name</a:t>
            </a:r>
          </a:p>
          <a:p>
            <a:r>
              <a:rPr lang="en-US" b="1" dirty="0">
                <a:solidFill>
                  <a:schemeClr val="tx1">
                    <a:lumMod val="65000"/>
                    <a:lumOff val="35000"/>
                  </a:schemeClr>
                </a:solidFill>
                <a:latin typeface="Source Code Pro" panose="020B0509030403020204" pitchFamily="49" charset="0"/>
              </a:rPr>
              <a:t>    </a:t>
            </a:r>
            <a:r>
              <a:rPr lang="en-US" b="1" dirty="0" err="1">
                <a:solidFill>
                  <a:schemeClr val="tx1">
                    <a:lumMod val="65000"/>
                    <a:lumOff val="35000"/>
                  </a:schemeClr>
                </a:solidFill>
                <a:latin typeface="Source Code Pro" panose="020B0509030403020204" pitchFamily="49" charset="0"/>
              </a:rPr>
              <a:t>self.age</a:t>
            </a:r>
            <a:r>
              <a:rPr lang="en-US" b="1" dirty="0">
                <a:solidFill>
                  <a:schemeClr val="tx1">
                    <a:lumMod val="65000"/>
                    <a:lumOff val="35000"/>
                  </a:schemeClr>
                </a:solidFill>
                <a:latin typeface="Source Code Pro" panose="020B0509030403020204" pitchFamily="49" charset="0"/>
              </a:rPr>
              <a:t> = age</a:t>
            </a:r>
          </a:p>
          <a:p>
            <a:r>
              <a:rPr lang="en-US" b="1" dirty="0">
                <a:solidFill>
                  <a:schemeClr val="tx1">
                    <a:lumMod val="65000"/>
                    <a:lumOff val="35000"/>
                  </a:schemeClr>
                </a:solidFill>
                <a:latin typeface="Source Code Pro" panose="020B0509030403020204" pitchFamily="49" charset="0"/>
              </a:rPr>
              <a:t>    </a:t>
            </a:r>
            <a:r>
              <a:rPr lang="en-US" b="1" dirty="0" err="1">
                <a:solidFill>
                  <a:schemeClr val="tx1">
                    <a:lumMod val="65000"/>
                    <a:lumOff val="35000"/>
                  </a:schemeClr>
                </a:solidFill>
                <a:latin typeface="Source Code Pro" panose="020B0509030403020204" pitchFamily="49" charset="0"/>
              </a:rPr>
              <a:t>self.country</a:t>
            </a:r>
            <a:r>
              <a:rPr lang="en-US" b="1" dirty="0">
                <a:solidFill>
                  <a:schemeClr val="tx1">
                    <a:lumMod val="65000"/>
                    <a:lumOff val="35000"/>
                  </a:schemeClr>
                </a:solidFill>
                <a:latin typeface="Source Code Pro" panose="020B0509030403020204" pitchFamily="49" charset="0"/>
              </a:rPr>
              <a:t> = country</a:t>
            </a:r>
          </a:p>
          <a:p>
            <a:r>
              <a:rPr lang="en-US" b="1" dirty="0">
                <a:solidFill>
                  <a:schemeClr val="tx1">
                    <a:lumMod val="65000"/>
                    <a:lumOff val="35000"/>
                  </a:schemeClr>
                </a:solidFill>
                <a:latin typeface="Source Code Pro" panose="020B0509030403020204" pitchFamily="49" charset="0"/>
              </a:rPr>
              <a:t>  def description(self):</a:t>
            </a:r>
          </a:p>
          <a:p>
            <a:r>
              <a:rPr lang="en-US" b="1" dirty="0">
                <a:solidFill>
                  <a:schemeClr val="tx1">
                    <a:lumMod val="65000"/>
                    <a:lumOff val="35000"/>
                  </a:schemeClr>
                </a:solidFill>
                <a:latin typeface="Source Code Pro" panose="020B0509030403020204" pitchFamily="49" charset="0"/>
              </a:rPr>
              <a:t>    print("%s is %d years old and he is from %s." %(self.name, </a:t>
            </a:r>
            <a:r>
              <a:rPr lang="en-US" b="1" dirty="0" err="1">
                <a:solidFill>
                  <a:schemeClr val="tx1">
                    <a:lumMod val="65000"/>
                    <a:lumOff val="35000"/>
                  </a:schemeClr>
                </a:solidFill>
                <a:latin typeface="Source Code Pro" panose="020B0509030403020204" pitchFamily="49" charset="0"/>
              </a:rPr>
              <a:t>self.age</a:t>
            </a:r>
            <a:r>
              <a:rPr lang="en-US" b="1" dirty="0">
                <a:solidFill>
                  <a:schemeClr val="tx1">
                    <a:lumMod val="65000"/>
                    <a:lumOff val="35000"/>
                  </a:schemeClr>
                </a:solidFill>
                <a:latin typeface="Source Code Pro" panose="020B0509030403020204" pitchFamily="49" charset="0"/>
              </a:rPr>
              <a:t>, </a:t>
            </a:r>
            <a:r>
              <a:rPr lang="en-US" b="1" dirty="0" err="1">
                <a:solidFill>
                  <a:schemeClr val="tx1">
                    <a:lumMod val="65000"/>
                    <a:lumOff val="35000"/>
                  </a:schemeClr>
                </a:solidFill>
                <a:latin typeface="Source Code Pro" panose="020B0509030403020204" pitchFamily="49" charset="0"/>
              </a:rPr>
              <a:t>self.country</a:t>
            </a:r>
            <a:r>
              <a:rPr lang="en-US" b="1" dirty="0">
                <a:solidFill>
                  <a:schemeClr val="tx1">
                    <a:lumMod val="65000"/>
                    <a:lumOff val="35000"/>
                  </a:schemeClr>
                </a:solidFill>
                <a:latin typeface="Source Code Pro" panose="020B0509030403020204" pitchFamily="49" charset="0"/>
              </a:rPr>
              <a:t>))</a:t>
            </a:r>
            <a:endParaRPr lang="fr-FR" b="1" dirty="0">
              <a:solidFill>
                <a:schemeClr val="tx1">
                  <a:lumMod val="65000"/>
                  <a:lumOff val="35000"/>
                </a:schemeClr>
              </a:solidFill>
              <a:latin typeface="Source Code Pro" panose="020B0509030403020204" pitchFamily="49" charset="0"/>
            </a:endParaRPr>
          </a:p>
        </p:txBody>
      </p:sp>
      <p:sp>
        <p:nvSpPr>
          <p:cNvPr id="6" name="Rectangle 5">
            <a:extLst>
              <a:ext uri="{FF2B5EF4-FFF2-40B4-BE49-F238E27FC236}">
                <a16:creationId xmlns:a16="http://schemas.microsoft.com/office/drawing/2014/main" id="{A486D786-7E20-4A49-9166-6DF42AFED1AB}"/>
              </a:ext>
            </a:extLst>
          </p:cNvPr>
          <p:cNvSpPr/>
          <p:nvPr/>
        </p:nvSpPr>
        <p:spPr>
          <a:xfrm>
            <a:off x="-3246" y="4221088"/>
            <a:ext cx="8967734" cy="523220"/>
          </a:xfrm>
          <a:prstGeom prst="rect">
            <a:avLst/>
          </a:prstGeom>
        </p:spPr>
        <p:txBody>
          <a:bodyPr wrap="square">
            <a:spAutoFit/>
          </a:bodyPr>
          <a:lstStyle/>
          <a:p>
            <a:r>
              <a:rPr lang="en-US" dirty="0">
                <a:latin typeface="Source Code Pro" panose="020B0509030403020204" pitchFamily="49" charset="0"/>
              </a:rPr>
              <a:t>Then, to instantiate a </a:t>
            </a:r>
            <a:r>
              <a:rPr lang="en-US" i="1" dirty="0">
                <a:latin typeface="Source Code Pro" panose="020B0509030403020204" pitchFamily="49" charset="0"/>
              </a:rPr>
              <a:t>Person</a:t>
            </a:r>
            <a:r>
              <a:rPr lang="en-US" dirty="0">
                <a:latin typeface="Source Code Pro" panose="020B0509030403020204" pitchFamily="49" charset="0"/>
              </a:rPr>
              <a:t> object with the same attributes we’ve defined earlier, we just need to do the following:</a:t>
            </a:r>
            <a:endParaRPr lang="fr-FR" dirty="0">
              <a:latin typeface="Source Code Pro" panose="020B0509030403020204" pitchFamily="49" charset="0"/>
            </a:endParaRPr>
          </a:p>
        </p:txBody>
      </p:sp>
      <p:sp>
        <p:nvSpPr>
          <p:cNvPr id="7" name="Rectangle : coins arrondis 6">
            <a:extLst>
              <a:ext uri="{FF2B5EF4-FFF2-40B4-BE49-F238E27FC236}">
                <a16:creationId xmlns:a16="http://schemas.microsoft.com/office/drawing/2014/main" id="{8BCA0B50-BF4C-49F9-BC4E-21C727892E26}"/>
              </a:ext>
            </a:extLst>
          </p:cNvPr>
          <p:cNvSpPr/>
          <p:nvPr/>
        </p:nvSpPr>
        <p:spPr>
          <a:xfrm>
            <a:off x="363825" y="4840579"/>
            <a:ext cx="7715200" cy="388621"/>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75000"/>
                    <a:lumOff val="25000"/>
                  </a:schemeClr>
                </a:solidFill>
                <a:latin typeface="Source Code Pro" panose="020B0509030403020204" pitchFamily="49" charset="0"/>
              </a:rPr>
              <a:t>&gt;&gt;&gt; person1 = Person("Rui", 25, "Portugal")</a:t>
            </a:r>
          </a:p>
        </p:txBody>
      </p:sp>
      <p:sp>
        <p:nvSpPr>
          <p:cNvPr id="8" name="Rectangle : coins arrondis 7">
            <a:extLst>
              <a:ext uri="{FF2B5EF4-FFF2-40B4-BE49-F238E27FC236}">
                <a16:creationId xmlns:a16="http://schemas.microsoft.com/office/drawing/2014/main" id="{1AC9BF08-E1FA-4FEE-8DB4-D805FEB9FC86}"/>
              </a:ext>
            </a:extLst>
          </p:cNvPr>
          <p:cNvSpPr/>
          <p:nvPr/>
        </p:nvSpPr>
        <p:spPr>
          <a:xfrm>
            <a:off x="367862" y="5841857"/>
            <a:ext cx="7715200" cy="611479"/>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75000"/>
                    <a:lumOff val="25000"/>
                  </a:schemeClr>
                </a:solidFill>
                <a:latin typeface="Source Code Pro" panose="020B0509030403020204" pitchFamily="49" charset="0"/>
              </a:rPr>
              <a:t>&gt;&gt;&gt; person1.description()</a:t>
            </a:r>
          </a:p>
          <a:p>
            <a:r>
              <a:rPr lang="en-US" b="1" dirty="0">
                <a:solidFill>
                  <a:schemeClr val="tx1">
                    <a:lumMod val="75000"/>
                    <a:lumOff val="25000"/>
                  </a:schemeClr>
                </a:solidFill>
                <a:latin typeface="Source Code Pro" panose="020B0509030403020204" pitchFamily="49" charset="0"/>
              </a:rPr>
              <a:t>Rui is 25 years old and he is from Portugal.</a:t>
            </a:r>
            <a:endParaRPr lang="fr-FR" b="1" dirty="0">
              <a:solidFill>
                <a:schemeClr val="tx1">
                  <a:lumMod val="75000"/>
                  <a:lumOff val="25000"/>
                </a:schemeClr>
              </a:solidFill>
              <a:latin typeface="Source Code Pro" panose="020B0509030403020204" pitchFamily="49" charset="0"/>
            </a:endParaRPr>
          </a:p>
        </p:txBody>
      </p:sp>
      <p:sp>
        <p:nvSpPr>
          <p:cNvPr id="9" name="Rectangle 8">
            <a:extLst>
              <a:ext uri="{FF2B5EF4-FFF2-40B4-BE49-F238E27FC236}">
                <a16:creationId xmlns:a16="http://schemas.microsoft.com/office/drawing/2014/main" id="{C8D1448D-1304-4398-9E5E-1BBEA9769FC5}"/>
              </a:ext>
            </a:extLst>
          </p:cNvPr>
          <p:cNvSpPr/>
          <p:nvPr/>
        </p:nvSpPr>
        <p:spPr>
          <a:xfrm>
            <a:off x="-3246" y="5425479"/>
            <a:ext cx="8767645" cy="307777"/>
          </a:xfrm>
          <a:prstGeom prst="rect">
            <a:avLst/>
          </a:prstGeom>
        </p:spPr>
        <p:txBody>
          <a:bodyPr wrap="square">
            <a:spAutoFit/>
          </a:bodyPr>
          <a:lstStyle/>
          <a:p>
            <a:r>
              <a:rPr lang="en-US" dirty="0">
                <a:latin typeface="Source Code Pro" panose="020B0509030403020204" pitchFamily="49" charset="0"/>
              </a:rPr>
              <a:t>If you call the </a:t>
            </a:r>
            <a:r>
              <a:rPr lang="en-US" i="1" dirty="0">
                <a:latin typeface="Source Code Pro" panose="020B0509030403020204" pitchFamily="49" charset="0"/>
              </a:rPr>
              <a:t>description()</a:t>
            </a:r>
            <a:r>
              <a:rPr lang="en-US" dirty="0">
                <a:latin typeface="Source Code Pro" panose="020B0509030403020204" pitchFamily="49" charset="0"/>
              </a:rPr>
              <a:t> on the </a:t>
            </a:r>
            <a:r>
              <a:rPr lang="en-US" i="1" dirty="0">
                <a:latin typeface="Source Code Pro" panose="020B0509030403020204" pitchFamily="49" charset="0"/>
              </a:rPr>
              <a:t>person1</a:t>
            </a:r>
            <a:r>
              <a:rPr lang="en-US" dirty="0">
                <a:latin typeface="Source Code Pro" panose="020B0509030403020204" pitchFamily="49" charset="0"/>
              </a:rPr>
              <a:t> object, you’ll get the same result:</a:t>
            </a:r>
            <a:endParaRPr lang="fr-FR" dirty="0">
              <a:latin typeface="Source Code Pro" panose="020B0509030403020204" pitchFamily="49" charset="0"/>
            </a:endParaRPr>
          </a:p>
        </p:txBody>
      </p:sp>
      <p:pic>
        <p:nvPicPr>
          <p:cNvPr id="10" name="Image 9">
            <a:hlinkClick r:id="rId2" action="ppaction://hlinksldjump"/>
            <a:extLst>
              <a:ext uri="{FF2B5EF4-FFF2-40B4-BE49-F238E27FC236}">
                <a16:creationId xmlns:a16="http://schemas.microsoft.com/office/drawing/2014/main" id="{EC6A7481-9CEF-43AC-9B1E-D9B86F79181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65981225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A4EC13-8255-4818-81AC-CF482CD6453A}"/>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Modules</a:t>
            </a:r>
          </a:p>
        </p:txBody>
      </p:sp>
      <p:sp>
        <p:nvSpPr>
          <p:cNvPr id="3" name="Espace réservé du numéro de diapositive 2">
            <a:extLst>
              <a:ext uri="{FF2B5EF4-FFF2-40B4-BE49-F238E27FC236}">
                <a16:creationId xmlns:a16="http://schemas.microsoft.com/office/drawing/2014/main" id="{81A6C564-9188-4D2B-94A9-1AF033857FD7}"/>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384</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D1C4A373-53C4-45EC-9917-FBAF11E7634E}"/>
              </a:ext>
            </a:extLst>
          </p:cNvPr>
          <p:cNvSpPr/>
          <p:nvPr/>
        </p:nvSpPr>
        <p:spPr>
          <a:xfrm>
            <a:off x="0" y="477997"/>
            <a:ext cx="9144000" cy="2031325"/>
          </a:xfrm>
          <a:prstGeom prst="rect">
            <a:avLst/>
          </a:prstGeom>
        </p:spPr>
        <p:txBody>
          <a:bodyPr wrap="square">
            <a:spAutoFit/>
          </a:bodyPr>
          <a:lstStyle/>
          <a:p>
            <a:r>
              <a:rPr lang="en-US" b="1" dirty="0">
                <a:solidFill>
                  <a:srgbClr val="0070C0"/>
                </a:solidFill>
                <a:latin typeface="Source Code Pro" panose="020B0509030403020204" pitchFamily="49" charset="0"/>
              </a:rPr>
              <a:t>A module is a file that contains a set of classes and functions you can use in your code – you can also call it library. </a:t>
            </a:r>
          </a:p>
          <a:p>
            <a:r>
              <a:rPr lang="en-US" dirty="0">
                <a:latin typeface="Source Code Pro" panose="020B0509030403020204" pitchFamily="49" charset="0"/>
              </a:rPr>
              <a:t>To access the classes and functions inside that code, you just need to import that module into your code. You can create your own modules, or use already created modules from the standard Python library. </a:t>
            </a:r>
          </a:p>
          <a:p>
            <a:r>
              <a:rPr lang="en-US" dirty="0">
                <a:latin typeface="Source Code Pro" panose="020B0509030403020204" pitchFamily="49" charset="0"/>
              </a:rPr>
              <a:t>When it comes to </a:t>
            </a:r>
            <a:r>
              <a:rPr lang="en-US" dirty="0" err="1">
                <a:latin typeface="Source Code Pro" panose="020B0509030403020204" pitchFamily="49" charset="0"/>
              </a:rPr>
              <a:t>MicroPython</a:t>
            </a:r>
            <a:r>
              <a:rPr lang="en-US" dirty="0">
                <a:latin typeface="Source Code Pro" panose="020B0509030403020204" pitchFamily="49" charset="0"/>
              </a:rPr>
              <a:t>, it only comes with a small subset of the standard Python library, but it does come with a set of modules to control GPIOs, make networks connections and much more.</a:t>
            </a:r>
          </a:p>
          <a:p>
            <a:r>
              <a:rPr lang="en-US" b="1" dirty="0">
                <a:solidFill>
                  <a:srgbClr val="0070C0"/>
                </a:solidFill>
                <a:latin typeface="Source Code Pro" panose="020B0509030403020204" pitchFamily="49" charset="0"/>
              </a:rPr>
              <a:t>Importing modules/libraries is as simple as using:</a:t>
            </a:r>
          </a:p>
        </p:txBody>
      </p:sp>
      <p:sp>
        <p:nvSpPr>
          <p:cNvPr id="5" name="Rectangle 4">
            <a:extLst>
              <a:ext uri="{FF2B5EF4-FFF2-40B4-BE49-F238E27FC236}">
                <a16:creationId xmlns:a16="http://schemas.microsoft.com/office/drawing/2014/main" id="{21ADAABB-1916-4DEF-8E4C-96DB509649F4}"/>
              </a:ext>
            </a:extLst>
          </p:cNvPr>
          <p:cNvSpPr/>
          <p:nvPr/>
        </p:nvSpPr>
        <p:spPr>
          <a:xfrm>
            <a:off x="-5365" y="2963732"/>
            <a:ext cx="8937015" cy="523220"/>
          </a:xfrm>
          <a:prstGeom prst="rect">
            <a:avLst/>
          </a:prstGeom>
        </p:spPr>
        <p:txBody>
          <a:bodyPr wrap="square">
            <a:spAutoFit/>
          </a:bodyPr>
          <a:lstStyle/>
          <a:p>
            <a:r>
              <a:rPr lang="en-US" dirty="0">
                <a:latin typeface="Source Code Pro" panose="020B0509030403020204" pitchFamily="49" charset="0"/>
              </a:rPr>
              <a:t>For example, to import the </a:t>
            </a:r>
            <a:r>
              <a:rPr lang="en-US" b="1" i="1" dirty="0">
                <a:solidFill>
                  <a:srgbClr val="0070C0"/>
                </a:solidFill>
                <a:latin typeface="Source Code Pro" panose="020B0509030403020204" pitchFamily="49" charset="0"/>
              </a:rPr>
              <a:t>machine</a:t>
            </a:r>
            <a:r>
              <a:rPr lang="en-US" dirty="0">
                <a:latin typeface="Source Code Pro" panose="020B0509030403020204" pitchFamily="49" charset="0"/>
              </a:rPr>
              <a:t> library that contains classes to control GPIOs, type the following:</a:t>
            </a:r>
            <a:endParaRPr lang="fr-FR" dirty="0">
              <a:latin typeface="Source Code Pro" panose="020B0509030403020204" pitchFamily="49" charset="0"/>
            </a:endParaRPr>
          </a:p>
        </p:txBody>
      </p:sp>
      <p:sp>
        <p:nvSpPr>
          <p:cNvPr id="6" name="Rectangle : coins arrondis 5">
            <a:extLst>
              <a:ext uri="{FF2B5EF4-FFF2-40B4-BE49-F238E27FC236}">
                <a16:creationId xmlns:a16="http://schemas.microsoft.com/office/drawing/2014/main" id="{C7404DCE-F5AF-40CD-9FAB-83207BD2E379}"/>
              </a:ext>
            </a:extLst>
          </p:cNvPr>
          <p:cNvSpPr/>
          <p:nvPr/>
        </p:nvSpPr>
        <p:spPr>
          <a:xfrm>
            <a:off x="264232" y="2553633"/>
            <a:ext cx="7715200" cy="269303"/>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75000"/>
                    <a:lumOff val="25000"/>
                  </a:schemeClr>
                </a:solidFill>
                <a:latin typeface="Source Code Pro" panose="020B0509030403020204" pitchFamily="49" charset="0"/>
              </a:rPr>
              <a:t>import </a:t>
            </a:r>
            <a:r>
              <a:rPr lang="en-US" b="1" dirty="0" err="1">
                <a:solidFill>
                  <a:schemeClr val="tx1">
                    <a:lumMod val="75000"/>
                    <a:lumOff val="25000"/>
                  </a:schemeClr>
                </a:solidFill>
                <a:latin typeface="Source Code Pro" panose="020B0509030403020204" pitchFamily="49" charset="0"/>
              </a:rPr>
              <a:t>module_name</a:t>
            </a:r>
            <a:endParaRPr lang="en-US" b="1" dirty="0">
              <a:solidFill>
                <a:schemeClr val="tx1">
                  <a:lumMod val="75000"/>
                  <a:lumOff val="25000"/>
                </a:schemeClr>
              </a:solidFill>
              <a:latin typeface="Source Code Pro" panose="020B0509030403020204" pitchFamily="49" charset="0"/>
            </a:endParaRPr>
          </a:p>
        </p:txBody>
      </p:sp>
      <p:sp>
        <p:nvSpPr>
          <p:cNvPr id="7" name="Rectangle : coins arrondis 6">
            <a:extLst>
              <a:ext uri="{FF2B5EF4-FFF2-40B4-BE49-F238E27FC236}">
                <a16:creationId xmlns:a16="http://schemas.microsoft.com/office/drawing/2014/main" id="{0B0BAE34-54A6-46E9-89B7-96CD4855C6DA}"/>
              </a:ext>
            </a:extLst>
          </p:cNvPr>
          <p:cNvSpPr/>
          <p:nvPr/>
        </p:nvSpPr>
        <p:spPr>
          <a:xfrm>
            <a:off x="264232" y="3532652"/>
            <a:ext cx="7715200" cy="277441"/>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75000"/>
                    <a:lumOff val="25000"/>
                  </a:schemeClr>
                </a:solidFill>
                <a:latin typeface="Source Code Pro" panose="020B0509030403020204" pitchFamily="49" charset="0"/>
              </a:rPr>
              <a:t>import machine</a:t>
            </a:r>
          </a:p>
        </p:txBody>
      </p:sp>
      <p:sp>
        <p:nvSpPr>
          <p:cNvPr id="8" name="Rectangle 7">
            <a:extLst>
              <a:ext uri="{FF2B5EF4-FFF2-40B4-BE49-F238E27FC236}">
                <a16:creationId xmlns:a16="http://schemas.microsoft.com/office/drawing/2014/main" id="{D1ED3C15-9D80-4538-A482-47C7B938DD09}"/>
              </a:ext>
            </a:extLst>
          </p:cNvPr>
          <p:cNvSpPr/>
          <p:nvPr/>
        </p:nvSpPr>
        <p:spPr>
          <a:xfrm>
            <a:off x="-5365" y="4196215"/>
            <a:ext cx="4018633" cy="1384995"/>
          </a:xfrm>
          <a:prstGeom prst="rect">
            <a:avLst/>
          </a:prstGeom>
        </p:spPr>
        <p:txBody>
          <a:bodyPr wrap="square">
            <a:spAutoFit/>
          </a:bodyPr>
          <a:lstStyle/>
          <a:p>
            <a:r>
              <a:rPr lang="en-US" dirty="0">
                <a:latin typeface="Source Code Pro" panose="020B0509030403020204" pitchFamily="49" charset="0"/>
              </a:rPr>
              <a:t>In most programs you won’t need all the classes from one module. </a:t>
            </a:r>
          </a:p>
          <a:p>
            <a:r>
              <a:rPr lang="en-US" dirty="0">
                <a:latin typeface="Source Code Pro" panose="020B0509030403020204" pitchFamily="49" charset="0"/>
              </a:rPr>
              <a:t>You may just want to import a single class. </a:t>
            </a:r>
          </a:p>
          <a:p>
            <a:r>
              <a:rPr lang="en-US" dirty="0">
                <a:latin typeface="Source Code Pro" panose="020B0509030403020204" pitchFamily="49" charset="0"/>
              </a:rPr>
              <a:t>For example, to import only the </a:t>
            </a:r>
            <a:r>
              <a:rPr lang="en-US" i="1" dirty="0">
                <a:latin typeface="Source Code Pro" panose="020B0509030403020204" pitchFamily="49" charset="0"/>
              </a:rPr>
              <a:t>Pin</a:t>
            </a:r>
            <a:r>
              <a:rPr lang="en-US" dirty="0">
                <a:latin typeface="Source Code Pro" panose="020B0509030403020204" pitchFamily="49" charset="0"/>
              </a:rPr>
              <a:t> class from the </a:t>
            </a:r>
            <a:r>
              <a:rPr lang="en-US" i="1" dirty="0">
                <a:latin typeface="Source Code Pro" panose="020B0509030403020204" pitchFamily="49" charset="0"/>
              </a:rPr>
              <a:t>machine</a:t>
            </a:r>
            <a:r>
              <a:rPr lang="en-US" dirty="0">
                <a:latin typeface="Source Code Pro" panose="020B0509030403020204" pitchFamily="49" charset="0"/>
              </a:rPr>
              <a:t> module:</a:t>
            </a:r>
            <a:endParaRPr lang="fr-FR" dirty="0">
              <a:latin typeface="Source Code Pro" panose="020B0509030403020204" pitchFamily="49" charset="0"/>
            </a:endParaRPr>
          </a:p>
        </p:txBody>
      </p:sp>
      <p:sp>
        <p:nvSpPr>
          <p:cNvPr id="9" name="Rectangle : coins arrondis 8">
            <a:extLst>
              <a:ext uri="{FF2B5EF4-FFF2-40B4-BE49-F238E27FC236}">
                <a16:creationId xmlns:a16="http://schemas.microsoft.com/office/drawing/2014/main" id="{0631CAE5-BFC2-4E34-A944-3AC21DA06158}"/>
              </a:ext>
            </a:extLst>
          </p:cNvPr>
          <p:cNvSpPr/>
          <p:nvPr/>
        </p:nvSpPr>
        <p:spPr>
          <a:xfrm>
            <a:off x="304709" y="5812706"/>
            <a:ext cx="3398483" cy="309251"/>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75000"/>
                    <a:lumOff val="25000"/>
                  </a:schemeClr>
                </a:solidFill>
                <a:latin typeface="Source Code Pro" panose="020B0509030403020204" pitchFamily="49" charset="0"/>
              </a:rPr>
              <a:t>from machine import pins</a:t>
            </a:r>
          </a:p>
        </p:txBody>
      </p:sp>
      <p:pic>
        <p:nvPicPr>
          <p:cNvPr id="11" name="Image 10">
            <a:extLst>
              <a:ext uri="{FF2B5EF4-FFF2-40B4-BE49-F238E27FC236}">
                <a16:creationId xmlns:a16="http://schemas.microsoft.com/office/drawing/2014/main" id="{0F826DD8-DD3C-4AC5-B892-0DEE007575F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067944" y="4005063"/>
            <a:ext cx="4863706" cy="2250275"/>
          </a:xfrm>
          <a:prstGeom prst="rect">
            <a:avLst/>
          </a:prstGeom>
        </p:spPr>
      </p:pic>
      <p:pic>
        <p:nvPicPr>
          <p:cNvPr id="12" name="Image 11">
            <a:hlinkClick r:id="rId3" action="ppaction://hlinksldjump"/>
            <a:extLst>
              <a:ext uri="{FF2B5EF4-FFF2-40B4-BE49-F238E27FC236}">
                <a16:creationId xmlns:a16="http://schemas.microsoft.com/office/drawing/2014/main" id="{2E5FF976-6256-49EE-95B3-4916C1EF908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54151597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F2AD9F-37AA-42FD-B38D-6D4E5E8C3238}"/>
              </a:ext>
            </a:extLst>
          </p:cNvPr>
          <p:cNvSpPr>
            <a:spLocks noGrp="1"/>
          </p:cNvSpPr>
          <p:nvPr>
            <p:ph type="title"/>
          </p:nvPr>
        </p:nvSpPr>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 </a:t>
            </a:r>
            <a:r>
              <a:rPr lang="fr-FR" dirty="0" err="1">
                <a:latin typeface="Source Code Pro" panose="020B0509030403020204" pitchFamily="49" charset="0"/>
              </a:rPr>
              <a:t>Wrapping</a:t>
            </a:r>
            <a:r>
              <a:rPr lang="fr-FR" dirty="0">
                <a:latin typeface="Source Code Pro" panose="020B0509030403020204" pitchFamily="49" charset="0"/>
              </a:rPr>
              <a:t> Up</a:t>
            </a:r>
            <a:endParaRPr lang="fr-FR" dirty="0"/>
          </a:p>
        </p:txBody>
      </p:sp>
      <p:sp>
        <p:nvSpPr>
          <p:cNvPr id="3" name="Espace réservé du numéro de diapositive 2">
            <a:extLst>
              <a:ext uri="{FF2B5EF4-FFF2-40B4-BE49-F238E27FC236}">
                <a16:creationId xmlns:a16="http://schemas.microsoft.com/office/drawing/2014/main" id="{6AE6AE0E-9AAC-4DE3-8C71-B67E1B72B9F4}"/>
              </a:ext>
            </a:extLst>
          </p:cNvPr>
          <p:cNvSpPr>
            <a:spLocks noGrp="1"/>
          </p:cNvSpPr>
          <p:nvPr>
            <p:ph type="sldNum" sz="quarter" idx="12"/>
          </p:nvPr>
        </p:nvSpPr>
        <p:spPr/>
        <p:txBody>
          <a:bodyPr/>
          <a:lstStyle/>
          <a:p>
            <a:pPr>
              <a:defRPr/>
            </a:pPr>
            <a:fld id="{E652A8FB-8C76-45BB-8D82-93F8E151003C}" type="slidenum">
              <a:rPr lang="fr-FR" smtClean="0"/>
              <a:pPr>
                <a:defRPr/>
              </a:pPr>
              <a:t>385</a:t>
            </a:fld>
            <a:endParaRPr lang="fr-FR"/>
          </a:p>
        </p:txBody>
      </p:sp>
      <p:sp>
        <p:nvSpPr>
          <p:cNvPr id="4" name="Rectangle 3">
            <a:extLst>
              <a:ext uri="{FF2B5EF4-FFF2-40B4-BE49-F238E27FC236}">
                <a16:creationId xmlns:a16="http://schemas.microsoft.com/office/drawing/2014/main" id="{EDFBB964-DA74-4C8F-BDAB-76DBF32B29F5}"/>
              </a:ext>
            </a:extLst>
          </p:cNvPr>
          <p:cNvSpPr/>
          <p:nvPr/>
        </p:nvSpPr>
        <p:spPr>
          <a:xfrm>
            <a:off x="0" y="576739"/>
            <a:ext cx="9144000" cy="5909310"/>
          </a:xfrm>
          <a:prstGeom prst="rect">
            <a:avLst/>
          </a:prstGeom>
        </p:spPr>
        <p:txBody>
          <a:bodyPr wrap="square">
            <a:spAutoFit/>
          </a:bodyPr>
          <a:lstStyle/>
          <a:p>
            <a:pPr algn="just"/>
            <a:r>
              <a:rPr lang="en-US" sz="1800" dirty="0">
                <a:latin typeface="Source Code Pro" panose="020B0509030403020204" pitchFamily="49" charset="0"/>
              </a:rPr>
              <a:t>We’ve just scratched the surface of Python basics that also apply to </a:t>
            </a:r>
            <a:r>
              <a:rPr lang="en-US" sz="1800" dirty="0" err="1">
                <a:latin typeface="Source Code Pro" panose="020B0509030403020204" pitchFamily="49" charset="0"/>
              </a:rPr>
              <a:t>MicroPython</a:t>
            </a:r>
            <a:r>
              <a:rPr lang="en-US" sz="1800" dirty="0">
                <a:latin typeface="Source Code Pro" panose="020B0509030403020204" pitchFamily="49" charset="0"/>
              </a:rPr>
              <a:t>. </a:t>
            </a:r>
          </a:p>
          <a:p>
            <a:pPr algn="just"/>
            <a:endParaRPr lang="en-US" sz="1800" dirty="0">
              <a:latin typeface="Source Code Pro" panose="020B0509030403020204" pitchFamily="49" charset="0"/>
            </a:endParaRPr>
          </a:p>
          <a:p>
            <a:pPr algn="just"/>
            <a:r>
              <a:rPr lang="en-US" sz="1800" dirty="0">
                <a:latin typeface="Source Code Pro" panose="020B0509030403020204" pitchFamily="49" charset="0"/>
              </a:rPr>
              <a:t>If you are used to program electronics using the Arduino IDE, you’ll find that </a:t>
            </a:r>
            <a:r>
              <a:rPr lang="en-US" sz="1800" dirty="0" err="1">
                <a:latin typeface="Source Code Pro" panose="020B0509030403020204" pitchFamily="49" charset="0"/>
              </a:rPr>
              <a:t>MicroPython</a:t>
            </a:r>
            <a:r>
              <a:rPr lang="en-US" sz="1800" dirty="0">
                <a:latin typeface="Source Code Pro" panose="020B0509030403020204" pitchFamily="49" charset="0"/>
              </a:rPr>
              <a:t> has a much simpler and user-friendly syntax. </a:t>
            </a:r>
          </a:p>
          <a:p>
            <a:pPr algn="just"/>
            <a:r>
              <a:rPr lang="en-US" sz="1800" b="1" dirty="0">
                <a:latin typeface="Source Code Pro" panose="020B0509030403020204" pitchFamily="49" charset="0"/>
              </a:rPr>
              <a:t>Let’s just summarize some of the main differences between your Arduino sketches and programs in </a:t>
            </a:r>
            <a:r>
              <a:rPr lang="en-US" sz="1800" b="1" dirty="0" err="1">
                <a:latin typeface="Source Code Pro" panose="020B0509030403020204" pitchFamily="49" charset="0"/>
              </a:rPr>
              <a:t>MicroPython</a:t>
            </a:r>
            <a:r>
              <a:rPr lang="en-US" sz="1800" b="1" dirty="0">
                <a:latin typeface="Source Code Pro" panose="020B0509030403020204" pitchFamily="49" charset="0"/>
              </a:rPr>
              <a:t>:</a:t>
            </a:r>
          </a:p>
          <a:p>
            <a:pPr algn="just">
              <a:buFont typeface="Arial" panose="020B0604020202020204" pitchFamily="34" charset="0"/>
              <a:buChar char="•"/>
            </a:pPr>
            <a:endParaRPr lang="en-US" sz="1800" dirty="0">
              <a:latin typeface="Source Code Pro" panose="020B0509030403020204" pitchFamily="49" charset="0"/>
            </a:endParaRPr>
          </a:p>
          <a:p>
            <a:pPr algn="just">
              <a:buFont typeface="Arial" panose="020B0604020202020204" pitchFamily="34" charset="0"/>
              <a:buChar char="•"/>
            </a:pPr>
            <a:r>
              <a:rPr lang="en-US" sz="1800" dirty="0">
                <a:latin typeface="Source Code Pro" panose="020B0509030403020204" pitchFamily="49" charset="0"/>
              </a:rPr>
              <a:t> You don’t use semicolon </a:t>
            </a:r>
            <a:r>
              <a:rPr lang="en-US" sz="1800" b="1" dirty="0">
                <a:latin typeface="Source Code Pro" panose="020B0509030403020204" pitchFamily="49" charset="0"/>
              </a:rPr>
              <a:t>;</a:t>
            </a:r>
            <a:r>
              <a:rPr lang="en-US" sz="1800" dirty="0">
                <a:latin typeface="Source Code Pro" panose="020B0509030403020204" pitchFamily="49" charset="0"/>
              </a:rPr>
              <a:t> at the end of a statement</a:t>
            </a:r>
          </a:p>
          <a:p>
            <a:pPr algn="just">
              <a:buFont typeface="Arial" panose="020B0604020202020204" pitchFamily="34" charset="0"/>
              <a:buChar char="•"/>
            </a:pPr>
            <a:endParaRPr lang="en-US" sz="1800" dirty="0">
              <a:latin typeface="Source Code Pro" panose="020B0509030403020204" pitchFamily="49" charset="0"/>
            </a:endParaRPr>
          </a:p>
          <a:p>
            <a:pPr algn="just">
              <a:buFont typeface="Arial" panose="020B0604020202020204" pitchFamily="34" charset="0"/>
              <a:buChar char="•"/>
            </a:pPr>
            <a:r>
              <a:rPr lang="en-US" sz="1800" dirty="0">
                <a:latin typeface="Source Code Pro" panose="020B0509030403020204" pitchFamily="49" charset="0"/>
              </a:rPr>
              <a:t> After </a:t>
            </a:r>
            <a:r>
              <a:rPr lang="en-US" sz="1800" b="1" dirty="0">
                <a:latin typeface="Source Code Pro" panose="020B0509030403020204" pitchFamily="49" charset="0"/>
              </a:rPr>
              <a:t>Boolean</a:t>
            </a:r>
            <a:r>
              <a:rPr lang="en-US" sz="1800" dirty="0">
                <a:latin typeface="Source Code Pro" panose="020B0509030403020204" pitchFamily="49" charset="0"/>
              </a:rPr>
              <a:t> expressions in conditional statements and loops, you use a colon</a:t>
            </a:r>
            <a:r>
              <a:rPr lang="en-US" sz="1800" b="1" dirty="0">
                <a:latin typeface="Source Code Pro" panose="020B0509030403020204" pitchFamily="49" charset="0"/>
              </a:rPr>
              <a:t>:</a:t>
            </a:r>
          </a:p>
          <a:p>
            <a:pPr algn="just">
              <a:buFont typeface="Arial" panose="020B0604020202020204" pitchFamily="34" charset="0"/>
              <a:buChar char="•"/>
            </a:pPr>
            <a:endParaRPr lang="en-US" sz="1800" dirty="0">
              <a:latin typeface="Source Code Pro" panose="020B0509030403020204" pitchFamily="49" charset="0"/>
            </a:endParaRPr>
          </a:p>
          <a:p>
            <a:pPr algn="just">
              <a:buFont typeface="Arial" panose="020B0604020202020204" pitchFamily="34" charset="0"/>
              <a:buChar char="•"/>
            </a:pPr>
            <a:r>
              <a:rPr lang="en-US" sz="1800" dirty="0">
                <a:latin typeface="Source Code Pro" panose="020B0509030403020204" pitchFamily="49" charset="0"/>
              </a:rPr>
              <a:t> To define code blocks use </a:t>
            </a:r>
            <a:r>
              <a:rPr lang="en-US" sz="1800" b="1" dirty="0">
                <a:latin typeface="Source Code Pro" panose="020B0509030403020204" pitchFamily="49" charset="0"/>
              </a:rPr>
              <a:t>indentation instead of curly brackets {}</a:t>
            </a:r>
          </a:p>
          <a:p>
            <a:pPr algn="just">
              <a:buFont typeface="Arial" panose="020B0604020202020204" pitchFamily="34" charset="0"/>
              <a:buChar char="•"/>
            </a:pPr>
            <a:endParaRPr lang="en-US" sz="1800" dirty="0">
              <a:latin typeface="Source Code Pro" panose="020B0509030403020204" pitchFamily="49" charset="0"/>
            </a:endParaRPr>
          </a:p>
          <a:p>
            <a:pPr algn="just">
              <a:buFont typeface="Arial" panose="020B0604020202020204" pitchFamily="34" charset="0"/>
              <a:buChar char="•"/>
            </a:pPr>
            <a:r>
              <a:rPr lang="en-US" sz="1800" dirty="0">
                <a:latin typeface="Source Code Pro" panose="020B0509030403020204" pitchFamily="49" charset="0"/>
              </a:rPr>
              <a:t> </a:t>
            </a:r>
            <a:r>
              <a:rPr lang="en-US" sz="1800" b="1" dirty="0">
                <a:latin typeface="Source Code Pro" panose="020B0509030403020204" pitchFamily="49" charset="0"/>
              </a:rPr>
              <a:t>When creating a variable, you don’t need to define which data type it is – you don’t need to declare a variable</a:t>
            </a:r>
          </a:p>
          <a:p>
            <a:pPr algn="just">
              <a:buFont typeface="Arial" panose="020B0604020202020204" pitchFamily="34" charset="0"/>
              <a:buChar char="•"/>
            </a:pPr>
            <a:endParaRPr lang="en-US" sz="1800" dirty="0">
              <a:latin typeface="Source Code Pro" panose="020B0509030403020204" pitchFamily="49" charset="0"/>
            </a:endParaRPr>
          </a:p>
          <a:p>
            <a:pPr algn="just">
              <a:buFont typeface="Arial" panose="020B0604020202020204" pitchFamily="34" charset="0"/>
              <a:buChar char="•"/>
            </a:pPr>
            <a:r>
              <a:rPr lang="en-US" sz="1800" b="1" dirty="0">
                <a:latin typeface="Source Code Pro" panose="020B0509030403020204" pitchFamily="49" charset="0"/>
              </a:rPr>
              <a:t> Indentation in </a:t>
            </a:r>
            <a:r>
              <a:rPr lang="en-US" sz="1800" b="1" dirty="0" err="1">
                <a:latin typeface="Source Code Pro" panose="020B0509030403020204" pitchFamily="49" charset="0"/>
              </a:rPr>
              <a:t>MicroPython</a:t>
            </a:r>
            <a:r>
              <a:rPr lang="en-US" sz="1800" b="1" dirty="0">
                <a:latin typeface="Source Code Pro" panose="020B0509030403020204" pitchFamily="49" charset="0"/>
              </a:rPr>
              <a:t> is 2 spaces (instead of 4 in Python)</a:t>
            </a:r>
          </a:p>
        </p:txBody>
      </p:sp>
      <p:pic>
        <p:nvPicPr>
          <p:cNvPr id="5" name="Image 4">
            <a:hlinkClick r:id="rId2" action="ppaction://hlinksldjump"/>
            <a:extLst>
              <a:ext uri="{FF2B5EF4-FFF2-40B4-BE49-F238E27FC236}">
                <a16:creationId xmlns:a16="http://schemas.microsoft.com/office/drawing/2014/main" id="{4E84DE4A-D51F-4523-85DC-CC87A1C995A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90693955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title"/>
          </p:nvPr>
        </p:nvSpPr>
        <p:spPr>
          <a:xfrm>
            <a:off x="685800" y="3068960"/>
            <a:ext cx="7772400" cy="626740"/>
          </a:xfrm>
        </p:spPr>
        <p:style>
          <a:lnRef idx="1">
            <a:schemeClr val="accent3"/>
          </a:lnRef>
          <a:fillRef idx="2">
            <a:schemeClr val="accent3"/>
          </a:fillRef>
          <a:effectRef idx="1">
            <a:schemeClr val="accent3"/>
          </a:effectRef>
          <a:fontRef idx="minor">
            <a:schemeClr val="dk1"/>
          </a:fontRef>
        </p:style>
        <p:txBody>
          <a:bodyPr/>
          <a:lstStyle/>
          <a:p>
            <a:pPr algn="ctr"/>
            <a:r>
              <a:rPr lang="fr-FR" sz="3600" dirty="0">
                <a:solidFill>
                  <a:srgbClr val="0070C0"/>
                </a:solidFill>
              </a:rPr>
              <a:t>MICROPYTHON MODULES</a:t>
            </a: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386</a:t>
            </a:fld>
            <a:endParaRPr lang="fr-FR" dirty="0"/>
          </a:p>
        </p:txBody>
      </p:sp>
      <p:pic>
        <p:nvPicPr>
          <p:cNvPr id="4" name="Image 3">
            <a:hlinkClick r:id="rId2" action="ppaction://hlinksldjump"/>
            <a:extLst>
              <a:ext uri="{FF2B5EF4-FFF2-40B4-BE49-F238E27FC236}">
                <a16:creationId xmlns:a16="http://schemas.microsoft.com/office/drawing/2014/main" id="{81A327F3-1749-4AB4-99F1-F27D5856FB0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1779573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3200DB-F60B-4288-8250-A9EC6F6FCC47}"/>
              </a:ext>
            </a:extLst>
          </p:cNvPr>
          <p:cNvSpPr>
            <a:spLocks noGrp="1"/>
          </p:cNvSpPr>
          <p:nvPr>
            <p:ph type="title"/>
          </p:nvPr>
        </p:nvSpPr>
        <p:spPr/>
        <p:txBody>
          <a:bodyPr/>
          <a:lstStyle/>
          <a:p>
            <a:r>
              <a:rPr lang="fr-FR" dirty="0"/>
              <a:t>MICROPYTHON MODULES</a:t>
            </a:r>
          </a:p>
        </p:txBody>
      </p:sp>
      <p:sp>
        <p:nvSpPr>
          <p:cNvPr id="3" name="Espace réservé du numéro de diapositive 2">
            <a:extLst>
              <a:ext uri="{FF2B5EF4-FFF2-40B4-BE49-F238E27FC236}">
                <a16:creationId xmlns:a16="http://schemas.microsoft.com/office/drawing/2014/main" id="{43A2EC36-7039-4523-99C8-77B3CE166E98}"/>
              </a:ext>
            </a:extLst>
          </p:cNvPr>
          <p:cNvSpPr>
            <a:spLocks noGrp="1"/>
          </p:cNvSpPr>
          <p:nvPr>
            <p:ph type="sldNum" sz="quarter" idx="12"/>
          </p:nvPr>
        </p:nvSpPr>
        <p:spPr/>
        <p:txBody>
          <a:bodyPr/>
          <a:lstStyle/>
          <a:p>
            <a:pPr>
              <a:defRPr/>
            </a:pPr>
            <a:fld id="{E652A8FB-8C76-45BB-8D82-93F8E151003C}" type="slidenum">
              <a:rPr lang="fr-FR" smtClean="0"/>
              <a:pPr>
                <a:defRPr/>
              </a:pPr>
              <a:t>387</a:t>
            </a:fld>
            <a:endParaRPr lang="fr-FR"/>
          </a:p>
        </p:txBody>
      </p:sp>
      <p:pic>
        <p:nvPicPr>
          <p:cNvPr id="4" name="Image 3">
            <a:extLst>
              <a:ext uri="{FF2B5EF4-FFF2-40B4-BE49-F238E27FC236}">
                <a16:creationId xmlns:a16="http://schemas.microsoft.com/office/drawing/2014/main" id="{E90540A0-14A5-4F3B-81D4-AB8A40358C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78" y="761761"/>
            <a:ext cx="3453375" cy="5084873"/>
          </a:xfrm>
          <a:prstGeom prst="rect">
            <a:avLst/>
          </a:prstGeom>
        </p:spPr>
      </p:pic>
      <p:sp>
        <p:nvSpPr>
          <p:cNvPr id="5" name="Rectangle 4">
            <a:extLst>
              <a:ext uri="{FF2B5EF4-FFF2-40B4-BE49-F238E27FC236}">
                <a16:creationId xmlns:a16="http://schemas.microsoft.com/office/drawing/2014/main" id="{F51A25F6-D522-4423-B7D3-E715D51F93FB}"/>
              </a:ext>
            </a:extLst>
          </p:cNvPr>
          <p:cNvSpPr/>
          <p:nvPr/>
        </p:nvSpPr>
        <p:spPr>
          <a:xfrm>
            <a:off x="-2948" y="517698"/>
            <a:ext cx="3375026" cy="307777"/>
          </a:xfrm>
          <a:prstGeom prst="rect">
            <a:avLst/>
          </a:prstGeom>
        </p:spPr>
        <p:txBody>
          <a:bodyPr wrap="none">
            <a:spAutoFit/>
          </a:bodyPr>
          <a:lstStyle/>
          <a:p>
            <a:r>
              <a:rPr lang="en-US" b="1" dirty="0">
                <a:latin typeface="+mn-lt"/>
              </a:rPr>
              <a:t>Python standard libraries and micro-libraries</a:t>
            </a:r>
          </a:p>
        </p:txBody>
      </p:sp>
      <p:sp>
        <p:nvSpPr>
          <p:cNvPr id="6" name="Rectangle 5">
            <a:extLst>
              <a:ext uri="{FF2B5EF4-FFF2-40B4-BE49-F238E27FC236}">
                <a16:creationId xmlns:a16="http://schemas.microsoft.com/office/drawing/2014/main" id="{8489334E-50D4-4402-B86E-2F664E562A88}"/>
              </a:ext>
            </a:extLst>
          </p:cNvPr>
          <p:cNvSpPr/>
          <p:nvPr/>
        </p:nvSpPr>
        <p:spPr>
          <a:xfrm>
            <a:off x="4860031" y="525021"/>
            <a:ext cx="2321598" cy="307777"/>
          </a:xfrm>
          <a:prstGeom prst="rect">
            <a:avLst/>
          </a:prstGeom>
        </p:spPr>
        <p:txBody>
          <a:bodyPr wrap="none">
            <a:spAutoFit/>
          </a:bodyPr>
          <a:lstStyle/>
          <a:p>
            <a:r>
              <a:rPr lang="fr-FR" b="1" dirty="0" err="1">
                <a:latin typeface="+mn-lt"/>
              </a:rPr>
              <a:t>MicroPython-specific</a:t>
            </a:r>
            <a:r>
              <a:rPr lang="fr-FR" b="1" dirty="0">
                <a:latin typeface="+mn-lt"/>
              </a:rPr>
              <a:t> </a:t>
            </a:r>
            <a:r>
              <a:rPr lang="fr-FR" b="1" dirty="0" err="1">
                <a:latin typeface="+mn-lt"/>
              </a:rPr>
              <a:t>libraries</a:t>
            </a:r>
            <a:endParaRPr lang="fr-FR" b="1" dirty="0">
              <a:latin typeface="+mn-lt"/>
            </a:endParaRPr>
          </a:p>
        </p:txBody>
      </p:sp>
      <p:pic>
        <p:nvPicPr>
          <p:cNvPr id="7" name="Image 6">
            <a:extLst>
              <a:ext uri="{FF2B5EF4-FFF2-40B4-BE49-F238E27FC236}">
                <a16:creationId xmlns:a16="http://schemas.microsoft.com/office/drawing/2014/main" id="{7FF9ADE2-7F3E-46C8-B965-8461DFE582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10400" y="787551"/>
            <a:ext cx="3581764" cy="1739714"/>
          </a:xfrm>
          <a:prstGeom prst="rect">
            <a:avLst/>
          </a:prstGeom>
        </p:spPr>
      </p:pic>
      <p:pic>
        <p:nvPicPr>
          <p:cNvPr id="9" name="Image 8">
            <a:extLst>
              <a:ext uri="{FF2B5EF4-FFF2-40B4-BE49-F238E27FC236}">
                <a16:creationId xmlns:a16="http://schemas.microsoft.com/office/drawing/2014/main" id="{18212F7D-6F7E-4CE1-91C5-FE71FF974F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53525" y="2534980"/>
            <a:ext cx="3453375" cy="1966373"/>
          </a:xfrm>
          <a:prstGeom prst="rect">
            <a:avLst/>
          </a:prstGeom>
        </p:spPr>
      </p:pic>
      <p:pic>
        <p:nvPicPr>
          <p:cNvPr id="8" name="Image 7">
            <a:extLst>
              <a:ext uri="{FF2B5EF4-FFF2-40B4-BE49-F238E27FC236}">
                <a16:creationId xmlns:a16="http://schemas.microsoft.com/office/drawing/2014/main" id="{EE61DA15-F3FC-4D8C-9A77-3E36BAE80C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436096" y="3784577"/>
            <a:ext cx="3617516" cy="2569390"/>
          </a:xfrm>
          <a:prstGeom prst="rect">
            <a:avLst/>
          </a:prstGeom>
        </p:spPr>
      </p:pic>
      <p:sp>
        <p:nvSpPr>
          <p:cNvPr id="10" name="Rectangle 9">
            <a:extLst>
              <a:ext uri="{FF2B5EF4-FFF2-40B4-BE49-F238E27FC236}">
                <a16:creationId xmlns:a16="http://schemas.microsoft.com/office/drawing/2014/main" id="{27369DBC-11FB-4384-824E-233029B63AC6}"/>
              </a:ext>
            </a:extLst>
          </p:cNvPr>
          <p:cNvSpPr/>
          <p:nvPr/>
        </p:nvSpPr>
        <p:spPr>
          <a:xfrm>
            <a:off x="-8028" y="6061390"/>
            <a:ext cx="4572000" cy="261610"/>
          </a:xfrm>
          <a:prstGeom prst="rect">
            <a:avLst/>
          </a:prstGeom>
        </p:spPr>
        <p:txBody>
          <a:bodyPr>
            <a:spAutoFit/>
          </a:bodyPr>
          <a:lstStyle/>
          <a:p>
            <a:r>
              <a:rPr lang="fr-FR" sz="1100" b="1" dirty="0">
                <a:solidFill>
                  <a:srgbClr val="FF0000"/>
                </a:solidFill>
                <a:latin typeface="+mn-lt"/>
              </a:rPr>
              <a:t>http://docs.micropython.org/en/latest/library/machine.html</a:t>
            </a:r>
          </a:p>
        </p:txBody>
      </p:sp>
      <p:sp>
        <p:nvSpPr>
          <p:cNvPr id="11" name="Rectangle 10">
            <a:extLst>
              <a:ext uri="{FF2B5EF4-FFF2-40B4-BE49-F238E27FC236}">
                <a16:creationId xmlns:a16="http://schemas.microsoft.com/office/drawing/2014/main" id="{F7670CB9-FE6B-4921-A004-68E7B7BE81D3}"/>
              </a:ext>
            </a:extLst>
          </p:cNvPr>
          <p:cNvSpPr/>
          <p:nvPr/>
        </p:nvSpPr>
        <p:spPr>
          <a:xfrm>
            <a:off x="-21704" y="6335742"/>
            <a:ext cx="8413868" cy="261610"/>
          </a:xfrm>
          <a:prstGeom prst="rect">
            <a:avLst/>
          </a:prstGeom>
        </p:spPr>
        <p:txBody>
          <a:bodyPr wrap="square">
            <a:spAutoFit/>
          </a:bodyPr>
          <a:lstStyle/>
          <a:p>
            <a:r>
              <a:rPr lang="fr-FR" sz="1100" b="1" dirty="0">
                <a:solidFill>
                  <a:srgbClr val="FF0000"/>
                </a:solidFill>
                <a:latin typeface="+mn-lt"/>
              </a:rPr>
              <a:t>http://docs.micropython.org/en/latest/library/index.html#micropython-specific-libraries</a:t>
            </a:r>
          </a:p>
        </p:txBody>
      </p:sp>
      <p:pic>
        <p:nvPicPr>
          <p:cNvPr id="12" name="Image 11">
            <a:hlinkClick r:id="rId6" action="ppaction://hlinksldjump"/>
            <a:extLst>
              <a:ext uri="{FF2B5EF4-FFF2-40B4-BE49-F238E27FC236}">
                <a16:creationId xmlns:a16="http://schemas.microsoft.com/office/drawing/2014/main" id="{C50BED2A-0262-49DE-8A75-527E96B2B0A8}"/>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02294645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410AB2-8679-4958-98C7-C34E96B025CD}"/>
              </a:ext>
            </a:extLst>
          </p:cNvPr>
          <p:cNvSpPr>
            <a:spLocks noGrp="1"/>
          </p:cNvSpPr>
          <p:nvPr>
            <p:ph type="title"/>
          </p:nvPr>
        </p:nvSpPr>
        <p:spPr/>
        <p:txBody>
          <a:bodyPr/>
          <a:lstStyle/>
          <a:p>
            <a:r>
              <a:rPr lang="fr-FR" dirty="0"/>
              <a:t>MICROPYTHON MODULES: machine</a:t>
            </a:r>
          </a:p>
        </p:txBody>
      </p:sp>
      <p:sp>
        <p:nvSpPr>
          <p:cNvPr id="3" name="Espace réservé du numéro de diapositive 2">
            <a:extLst>
              <a:ext uri="{FF2B5EF4-FFF2-40B4-BE49-F238E27FC236}">
                <a16:creationId xmlns:a16="http://schemas.microsoft.com/office/drawing/2014/main" id="{A5D9AEC6-6992-43A9-8D6A-52D6A9A3DA5D}"/>
              </a:ext>
            </a:extLst>
          </p:cNvPr>
          <p:cNvSpPr>
            <a:spLocks noGrp="1"/>
          </p:cNvSpPr>
          <p:nvPr>
            <p:ph type="sldNum" sz="quarter" idx="12"/>
          </p:nvPr>
        </p:nvSpPr>
        <p:spPr/>
        <p:txBody>
          <a:bodyPr/>
          <a:lstStyle/>
          <a:p>
            <a:pPr>
              <a:defRPr/>
            </a:pPr>
            <a:fld id="{E652A8FB-8C76-45BB-8D82-93F8E151003C}" type="slidenum">
              <a:rPr lang="fr-FR" smtClean="0"/>
              <a:pPr>
                <a:defRPr/>
              </a:pPr>
              <a:t>388</a:t>
            </a:fld>
            <a:endParaRPr lang="fr-FR"/>
          </a:p>
        </p:txBody>
      </p:sp>
      <p:sp>
        <p:nvSpPr>
          <p:cNvPr id="4" name="Rectangle 3">
            <a:extLst>
              <a:ext uri="{FF2B5EF4-FFF2-40B4-BE49-F238E27FC236}">
                <a16:creationId xmlns:a16="http://schemas.microsoft.com/office/drawing/2014/main" id="{1D2696E8-E67C-4903-A298-44B058ED030B}"/>
              </a:ext>
            </a:extLst>
          </p:cNvPr>
          <p:cNvSpPr/>
          <p:nvPr/>
        </p:nvSpPr>
        <p:spPr>
          <a:xfrm>
            <a:off x="12204" y="3966201"/>
            <a:ext cx="4572000" cy="2369880"/>
          </a:xfrm>
          <a:prstGeom prst="rect">
            <a:avLst/>
          </a:prstGeom>
        </p:spPr>
        <p:txBody>
          <a:bodyPr>
            <a:spAutoFit/>
          </a:bodyPr>
          <a:lstStyle/>
          <a:p>
            <a:r>
              <a:rPr lang="fr-FR" sz="1200" b="1" dirty="0">
                <a:latin typeface="+mn-lt"/>
              </a:rPr>
              <a:t>Classes</a:t>
            </a:r>
          </a:p>
          <a:p>
            <a:pPr>
              <a:buFont typeface="Arial" panose="020B0604020202020204" pitchFamily="34" charset="0"/>
              <a:buChar char="•"/>
            </a:pPr>
            <a:r>
              <a:rPr lang="fr-FR" sz="1200" b="1" dirty="0">
                <a:latin typeface="+mn-lt"/>
                <a:hlinkClick r:id="rId2"/>
              </a:rPr>
              <a:t>class Pin – control I/O pins</a:t>
            </a:r>
            <a:endParaRPr lang="fr-FR" sz="1200" b="1" dirty="0">
              <a:latin typeface="+mn-lt"/>
            </a:endParaRPr>
          </a:p>
          <a:p>
            <a:pPr>
              <a:buFont typeface="Arial" panose="020B0604020202020204" pitchFamily="34" charset="0"/>
              <a:buChar char="•"/>
            </a:pPr>
            <a:r>
              <a:rPr lang="fr-FR" sz="1200" b="1" dirty="0">
                <a:latin typeface="+mn-lt"/>
                <a:hlinkClick r:id="rId3"/>
              </a:rPr>
              <a:t>class Signal – control and </a:t>
            </a:r>
            <a:r>
              <a:rPr lang="fr-FR" sz="1200" b="1" dirty="0" err="1">
                <a:latin typeface="+mn-lt"/>
                <a:hlinkClick r:id="rId3"/>
              </a:rPr>
              <a:t>sense</a:t>
            </a:r>
            <a:r>
              <a:rPr lang="fr-FR" sz="1200" b="1" dirty="0">
                <a:latin typeface="+mn-lt"/>
                <a:hlinkClick r:id="rId3"/>
              </a:rPr>
              <a:t> </a:t>
            </a:r>
            <a:r>
              <a:rPr lang="fr-FR" sz="1200" b="1" dirty="0" err="1">
                <a:latin typeface="+mn-lt"/>
                <a:hlinkClick r:id="rId3"/>
              </a:rPr>
              <a:t>external</a:t>
            </a:r>
            <a:r>
              <a:rPr lang="fr-FR" sz="1200" b="1" dirty="0">
                <a:latin typeface="+mn-lt"/>
                <a:hlinkClick r:id="rId3"/>
              </a:rPr>
              <a:t> I/O </a:t>
            </a:r>
            <a:r>
              <a:rPr lang="fr-FR" sz="1200" b="1" dirty="0" err="1">
                <a:latin typeface="+mn-lt"/>
                <a:hlinkClick r:id="rId3"/>
              </a:rPr>
              <a:t>devices</a:t>
            </a:r>
            <a:endParaRPr lang="fr-FR" sz="1200" b="1" dirty="0">
              <a:latin typeface="+mn-lt"/>
            </a:endParaRPr>
          </a:p>
          <a:p>
            <a:pPr>
              <a:buFont typeface="Arial" panose="020B0604020202020204" pitchFamily="34" charset="0"/>
              <a:buChar char="•"/>
            </a:pPr>
            <a:r>
              <a:rPr lang="fr-FR" sz="1200" b="1" dirty="0">
                <a:latin typeface="+mn-lt"/>
                <a:hlinkClick r:id="rId4"/>
              </a:rPr>
              <a:t>class ADC – </a:t>
            </a:r>
            <a:r>
              <a:rPr lang="fr-FR" sz="1200" b="1" dirty="0" err="1">
                <a:latin typeface="+mn-lt"/>
                <a:hlinkClick r:id="rId4"/>
              </a:rPr>
              <a:t>analog</a:t>
            </a:r>
            <a:r>
              <a:rPr lang="fr-FR" sz="1200" b="1" dirty="0">
                <a:latin typeface="+mn-lt"/>
                <a:hlinkClick r:id="rId4"/>
              </a:rPr>
              <a:t> to digital conversion</a:t>
            </a:r>
            <a:endParaRPr lang="fr-FR" sz="1200" b="1" dirty="0">
              <a:latin typeface="+mn-lt"/>
            </a:endParaRPr>
          </a:p>
          <a:p>
            <a:pPr>
              <a:buFont typeface="Arial" panose="020B0604020202020204" pitchFamily="34" charset="0"/>
              <a:buChar char="•"/>
            </a:pPr>
            <a:r>
              <a:rPr lang="fr-FR" sz="1200" b="1" dirty="0">
                <a:latin typeface="+mn-lt"/>
                <a:hlinkClick r:id="rId5"/>
              </a:rPr>
              <a:t>class UART – duplex serial communication bus</a:t>
            </a:r>
            <a:endParaRPr lang="fr-FR" sz="1200" b="1" dirty="0">
              <a:latin typeface="+mn-lt"/>
            </a:endParaRPr>
          </a:p>
          <a:p>
            <a:pPr>
              <a:buFont typeface="Arial" panose="020B0604020202020204" pitchFamily="34" charset="0"/>
              <a:buChar char="•"/>
            </a:pPr>
            <a:r>
              <a:rPr lang="fr-FR" sz="1200" b="1" dirty="0">
                <a:latin typeface="+mn-lt"/>
                <a:hlinkClick r:id="rId6"/>
              </a:rPr>
              <a:t>class SPI – a Serial </a:t>
            </a:r>
            <a:r>
              <a:rPr lang="fr-FR" sz="1200" b="1" dirty="0" err="1">
                <a:latin typeface="+mn-lt"/>
                <a:hlinkClick r:id="rId6"/>
              </a:rPr>
              <a:t>Peripheral</a:t>
            </a:r>
            <a:r>
              <a:rPr lang="fr-FR" sz="1200" b="1" dirty="0">
                <a:latin typeface="+mn-lt"/>
                <a:hlinkClick r:id="rId6"/>
              </a:rPr>
              <a:t> Interface bus </a:t>
            </a:r>
            <a:r>
              <a:rPr lang="fr-FR" sz="1200" b="1" dirty="0" err="1">
                <a:latin typeface="+mn-lt"/>
                <a:hlinkClick r:id="rId6"/>
              </a:rPr>
              <a:t>protocol</a:t>
            </a:r>
            <a:r>
              <a:rPr lang="fr-FR" sz="1200" b="1" dirty="0">
                <a:latin typeface="+mn-lt"/>
                <a:hlinkClick r:id="rId6"/>
              </a:rPr>
              <a:t> (master </a:t>
            </a:r>
            <a:r>
              <a:rPr lang="fr-FR" sz="1200" b="1" dirty="0" err="1">
                <a:latin typeface="+mn-lt"/>
                <a:hlinkClick r:id="rId6"/>
              </a:rPr>
              <a:t>side</a:t>
            </a:r>
            <a:r>
              <a:rPr lang="fr-FR" sz="1200" b="1" dirty="0">
                <a:latin typeface="+mn-lt"/>
                <a:hlinkClick r:id="rId6"/>
              </a:rPr>
              <a:t>)</a:t>
            </a:r>
            <a:endParaRPr lang="fr-FR" sz="1200" b="1" dirty="0">
              <a:latin typeface="+mn-lt"/>
            </a:endParaRPr>
          </a:p>
          <a:p>
            <a:pPr>
              <a:buFont typeface="Arial" panose="020B0604020202020204" pitchFamily="34" charset="0"/>
              <a:buChar char="•"/>
            </a:pPr>
            <a:r>
              <a:rPr lang="fr-FR" sz="1200" b="1" dirty="0">
                <a:latin typeface="+mn-lt"/>
                <a:hlinkClick r:id="rId7"/>
              </a:rPr>
              <a:t>class I2C – a </a:t>
            </a:r>
            <a:r>
              <a:rPr lang="fr-FR" sz="1200" b="1" dirty="0" err="1">
                <a:latin typeface="+mn-lt"/>
                <a:hlinkClick r:id="rId7"/>
              </a:rPr>
              <a:t>two-wire</a:t>
            </a:r>
            <a:r>
              <a:rPr lang="fr-FR" sz="1200" b="1" dirty="0">
                <a:latin typeface="+mn-lt"/>
                <a:hlinkClick r:id="rId7"/>
              </a:rPr>
              <a:t> serial </a:t>
            </a:r>
            <a:r>
              <a:rPr lang="fr-FR" sz="1200" b="1" dirty="0" err="1">
                <a:latin typeface="+mn-lt"/>
                <a:hlinkClick r:id="rId7"/>
              </a:rPr>
              <a:t>protocol</a:t>
            </a:r>
            <a:endParaRPr lang="fr-FR" sz="1200" b="1" dirty="0">
              <a:latin typeface="+mn-lt"/>
            </a:endParaRPr>
          </a:p>
          <a:p>
            <a:pPr>
              <a:buFont typeface="Arial" panose="020B0604020202020204" pitchFamily="34" charset="0"/>
              <a:buChar char="•"/>
            </a:pPr>
            <a:r>
              <a:rPr lang="fr-FR" sz="1200" b="1" dirty="0">
                <a:latin typeface="+mn-lt"/>
                <a:hlinkClick r:id="rId8"/>
              </a:rPr>
              <a:t>class RTC – real time </a:t>
            </a:r>
            <a:r>
              <a:rPr lang="fr-FR" sz="1200" b="1" dirty="0" err="1">
                <a:latin typeface="+mn-lt"/>
                <a:hlinkClick r:id="rId8"/>
              </a:rPr>
              <a:t>clock</a:t>
            </a:r>
            <a:endParaRPr lang="fr-FR" sz="1200" b="1" dirty="0">
              <a:latin typeface="+mn-lt"/>
            </a:endParaRPr>
          </a:p>
          <a:p>
            <a:pPr>
              <a:buFont typeface="Arial" panose="020B0604020202020204" pitchFamily="34" charset="0"/>
              <a:buChar char="•"/>
            </a:pPr>
            <a:r>
              <a:rPr lang="fr-FR" sz="1200" b="1" dirty="0">
                <a:latin typeface="+mn-lt"/>
                <a:hlinkClick r:id="rId9"/>
              </a:rPr>
              <a:t>class </a:t>
            </a:r>
            <a:r>
              <a:rPr lang="fr-FR" sz="1200" b="1" dirty="0" err="1">
                <a:latin typeface="+mn-lt"/>
                <a:hlinkClick r:id="rId9"/>
              </a:rPr>
              <a:t>Timer</a:t>
            </a:r>
            <a:r>
              <a:rPr lang="fr-FR" sz="1200" b="1" dirty="0">
                <a:latin typeface="+mn-lt"/>
                <a:hlinkClick r:id="rId9"/>
              </a:rPr>
              <a:t> – control hardware </a:t>
            </a:r>
            <a:r>
              <a:rPr lang="fr-FR" sz="1200" b="1" dirty="0" err="1">
                <a:latin typeface="+mn-lt"/>
                <a:hlinkClick r:id="rId9"/>
              </a:rPr>
              <a:t>timers</a:t>
            </a:r>
            <a:endParaRPr lang="fr-FR" sz="1200" b="1" dirty="0">
              <a:latin typeface="+mn-lt"/>
            </a:endParaRPr>
          </a:p>
          <a:p>
            <a:pPr>
              <a:buFont typeface="Arial" panose="020B0604020202020204" pitchFamily="34" charset="0"/>
              <a:buChar char="•"/>
            </a:pPr>
            <a:r>
              <a:rPr lang="fr-FR" sz="1200" b="1" dirty="0">
                <a:latin typeface="+mn-lt"/>
                <a:hlinkClick r:id="rId10"/>
              </a:rPr>
              <a:t>class WDT – </a:t>
            </a:r>
            <a:r>
              <a:rPr lang="fr-FR" sz="1200" b="1" dirty="0" err="1">
                <a:latin typeface="+mn-lt"/>
                <a:hlinkClick r:id="rId10"/>
              </a:rPr>
              <a:t>watchdog</a:t>
            </a:r>
            <a:r>
              <a:rPr lang="fr-FR" sz="1200" b="1" dirty="0">
                <a:latin typeface="+mn-lt"/>
                <a:hlinkClick r:id="rId10"/>
              </a:rPr>
              <a:t> </a:t>
            </a:r>
            <a:r>
              <a:rPr lang="fr-FR" sz="1200" b="1" dirty="0" err="1">
                <a:latin typeface="+mn-lt"/>
                <a:hlinkClick r:id="rId10"/>
              </a:rPr>
              <a:t>timer</a:t>
            </a:r>
            <a:endParaRPr lang="fr-FR" sz="1200" b="1" dirty="0">
              <a:latin typeface="+mn-lt"/>
            </a:endParaRPr>
          </a:p>
          <a:p>
            <a:pPr>
              <a:buFont typeface="Arial" panose="020B0604020202020204" pitchFamily="34" charset="0"/>
              <a:buChar char="•"/>
            </a:pPr>
            <a:r>
              <a:rPr lang="fr-FR" sz="1200" b="1" dirty="0">
                <a:latin typeface="+mn-lt"/>
                <a:hlinkClick r:id="rId11"/>
              </a:rPr>
              <a:t>class SD – </a:t>
            </a:r>
            <a:r>
              <a:rPr lang="fr-FR" sz="1200" b="1" dirty="0" err="1">
                <a:latin typeface="+mn-lt"/>
                <a:hlinkClick r:id="rId11"/>
              </a:rPr>
              <a:t>secure</a:t>
            </a:r>
            <a:r>
              <a:rPr lang="fr-FR" sz="1200" b="1" dirty="0">
                <a:latin typeface="+mn-lt"/>
                <a:hlinkClick r:id="rId11"/>
              </a:rPr>
              <a:t> digital memory </a:t>
            </a:r>
            <a:r>
              <a:rPr lang="fr-FR" sz="1200" b="1" dirty="0" err="1">
                <a:latin typeface="+mn-lt"/>
                <a:hlinkClick r:id="rId11"/>
              </a:rPr>
              <a:t>card</a:t>
            </a:r>
            <a:r>
              <a:rPr lang="fr-FR" sz="1200" b="1" dirty="0">
                <a:latin typeface="+mn-lt"/>
                <a:hlinkClick r:id="rId11"/>
              </a:rPr>
              <a:t> (cc3200 port </a:t>
            </a:r>
            <a:r>
              <a:rPr lang="fr-FR" sz="1200" b="1" dirty="0" err="1">
                <a:latin typeface="+mn-lt"/>
                <a:hlinkClick r:id="rId11"/>
              </a:rPr>
              <a:t>only</a:t>
            </a:r>
            <a:r>
              <a:rPr lang="fr-FR" sz="1200" b="1" dirty="0">
                <a:latin typeface="+mn-lt"/>
                <a:hlinkClick r:id="rId11"/>
              </a:rPr>
              <a:t>)</a:t>
            </a:r>
            <a:endParaRPr lang="fr-FR" sz="1200" b="1" dirty="0">
              <a:latin typeface="+mn-lt"/>
            </a:endParaRPr>
          </a:p>
          <a:p>
            <a:pPr>
              <a:buFont typeface="Arial" panose="020B0604020202020204" pitchFamily="34" charset="0"/>
              <a:buChar char="•"/>
            </a:pPr>
            <a:r>
              <a:rPr lang="fr-FR" sz="1200" b="1" dirty="0">
                <a:latin typeface="+mn-lt"/>
                <a:hlinkClick r:id="rId12"/>
              </a:rPr>
              <a:t>class </a:t>
            </a:r>
            <a:r>
              <a:rPr lang="fr-FR" sz="1200" b="1" dirty="0" err="1">
                <a:latin typeface="+mn-lt"/>
                <a:hlinkClick r:id="rId12"/>
              </a:rPr>
              <a:t>SDCard</a:t>
            </a:r>
            <a:r>
              <a:rPr lang="fr-FR" sz="1200" b="1" dirty="0">
                <a:latin typeface="+mn-lt"/>
                <a:hlinkClick r:id="rId12"/>
              </a:rPr>
              <a:t> – </a:t>
            </a:r>
            <a:r>
              <a:rPr lang="fr-FR" sz="1200" b="1" dirty="0" err="1">
                <a:latin typeface="+mn-lt"/>
                <a:hlinkClick r:id="rId12"/>
              </a:rPr>
              <a:t>secure</a:t>
            </a:r>
            <a:r>
              <a:rPr lang="fr-FR" sz="1200" b="1" dirty="0">
                <a:latin typeface="+mn-lt"/>
                <a:hlinkClick r:id="rId12"/>
              </a:rPr>
              <a:t> digital memory </a:t>
            </a:r>
            <a:r>
              <a:rPr lang="fr-FR" sz="1200" b="1" dirty="0" err="1">
                <a:latin typeface="+mn-lt"/>
                <a:hlinkClick r:id="rId12"/>
              </a:rPr>
              <a:t>card</a:t>
            </a:r>
            <a:endParaRPr lang="fr-FR" sz="1200" b="1" dirty="0">
              <a:latin typeface="+mn-lt"/>
            </a:endParaRPr>
          </a:p>
        </p:txBody>
      </p:sp>
      <p:sp>
        <p:nvSpPr>
          <p:cNvPr id="5" name="Rectangle 4">
            <a:extLst>
              <a:ext uri="{FF2B5EF4-FFF2-40B4-BE49-F238E27FC236}">
                <a16:creationId xmlns:a16="http://schemas.microsoft.com/office/drawing/2014/main" id="{9830CB86-0662-4A06-AB95-688C402A76EA}"/>
              </a:ext>
            </a:extLst>
          </p:cNvPr>
          <p:cNvSpPr/>
          <p:nvPr/>
        </p:nvSpPr>
        <p:spPr>
          <a:xfrm>
            <a:off x="0" y="6289232"/>
            <a:ext cx="8731374" cy="261610"/>
          </a:xfrm>
          <a:prstGeom prst="rect">
            <a:avLst/>
          </a:prstGeom>
        </p:spPr>
        <p:txBody>
          <a:bodyPr wrap="square">
            <a:spAutoFit/>
          </a:bodyPr>
          <a:lstStyle/>
          <a:p>
            <a:r>
              <a:rPr lang="fr-FR" sz="1100" b="1" dirty="0">
                <a:solidFill>
                  <a:srgbClr val="FF0000"/>
                </a:solidFill>
                <a:latin typeface="+mn-lt"/>
              </a:rPr>
              <a:t>http://docs.micropython.org/en/latest/library/machine.Pin.html</a:t>
            </a:r>
          </a:p>
        </p:txBody>
      </p:sp>
      <p:pic>
        <p:nvPicPr>
          <p:cNvPr id="6" name="Image 5">
            <a:extLst>
              <a:ext uri="{FF2B5EF4-FFF2-40B4-BE49-F238E27FC236}">
                <a16:creationId xmlns:a16="http://schemas.microsoft.com/office/drawing/2014/main" id="{7DF61878-CABB-46FF-87A1-FFEC31EAFF5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4266318" y="1124744"/>
            <a:ext cx="4793431" cy="4680520"/>
          </a:xfrm>
          <a:prstGeom prst="rect">
            <a:avLst/>
          </a:prstGeom>
        </p:spPr>
      </p:pic>
      <p:pic>
        <p:nvPicPr>
          <p:cNvPr id="7" name="Image 6">
            <a:extLst>
              <a:ext uri="{FF2B5EF4-FFF2-40B4-BE49-F238E27FC236}">
                <a16:creationId xmlns:a16="http://schemas.microsoft.com/office/drawing/2014/main" id="{8E3A43C7-FB0F-4A8A-A085-B3A3545FB30E}"/>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611560" y="521919"/>
            <a:ext cx="3168352" cy="3501784"/>
          </a:xfrm>
          <a:prstGeom prst="rect">
            <a:avLst/>
          </a:prstGeom>
        </p:spPr>
      </p:pic>
      <p:sp>
        <p:nvSpPr>
          <p:cNvPr id="8" name="Rectangle 7">
            <a:extLst>
              <a:ext uri="{FF2B5EF4-FFF2-40B4-BE49-F238E27FC236}">
                <a16:creationId xmlns:a16="http://schemas.microsoft.com/office/drawing/2014/main" id="{33B33F3D-321A-4D06-8760-CF0A1FA3E37B}"/>
              </a:ext>
            </a:extLst>
          </p:cNvPr>
          <p:cNvSpPr/>
          <p:nvPr/>
        </p:nvSpPr>
        <p:spPr>
          <a:xfrm>
            <a:off x="4365687" y="6265406"/>
            <a:ext cx="4572000" cy="261610"/>
          </a:xfrm>
          <a:prstGeom prst="rect">
            <a:avLst/>
          </a:prstGeom>
        </p:spPr>
        <p:txBody>
          <a:bodyPr>
            <a:spAutoFit/>
          </a:bodyPr>
          <a:lstStyle/>
          <a:p>
            <a:r>
              <a:rPr lang="fr-FR" sz="1100" b="1" dirty="0">
                <a:solidFill>
                  <a:srgbClr val="FF0000"/>
                </a:solidFill>
                <a:latin typeface="+mn-lt"/>
              </a:rPr>
              <a:t>http://docs.micropython.org/en/latest/esp32/quickref.html</a:t>
            </a:r>
          </a:p>
        </p:txBody>
      </p:sp>
      <p:pic>
        <p:nvPicPr>
          <p:cNvPr id="9" name="Image 8">
            <a:hlinkClick r:id="rId15" action="ppaction://hlinksldjump"/>
            <a:extLst>
              <a:ext uri="{FF2B5EF4-FFF2-40B4-BE49-F238E27FC236}">
                <a16:creationId xmlns:a16="http://schemas.microsoft.com/office/drawing/2014/main" id="{D381C7AA-9053-4FBD-A6D7-59567880D693}"/>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55653528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2693987"/>
            <a:ext cx="7772400" cy="951037"/>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TP8 - 1 – ANALOG READ ON ESP32</a:t>
            </a: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389</a:t>
            </a:fld>
            <a:endParaRPr lang="fr-FR" dirty="0"/>
          </a:p>
        </p:txBody>
      </p:sp>
      <p:pic>
        <p:nvPicPr>
          <p:cNvPr id="4" name="Image 3">
            <a:hlinkClick r:id="rId2" action="ppaction://hlinksldjump"/>
            <a:extLst>
              <a:ext uri="{FF2B5EF4-FFF2-40B4-BE49-F238E27FC236}">
                <a16:creationId xmlns:a16="http://schemas.microsoft.com/office/drawing/2014/main" id="{5D0C9612-9D5B-48B8-A4E6-5F04A044524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938532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3226A8C-DB76-4531-99AB-57AAFE75E824}"/>
              </a:ext>
            </a:extLst>
          </p:cNvPr>
          <p:cNvSpPr>
            <a:spLocks noChangeArrowheads="1"/>
          </p:cNvSpPr>
          <p:nvPr/>
        </p:nvSpPr>
        <p:spPr bwMode="auto">
          <a:xfrm>
            <a:off x="1066800" y="540381"/>
            <a:ext cx="70104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.ORG 0x0000</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the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next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instruction has to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written</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address</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0x0000</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rjmp</a:t>
            </a: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START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the reset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vector</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jump to "main«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START:ldi</a:t>
            </a: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 </a:t>
            </a:r>
            <a:r>
              <a:rPr kumimoji="0" lang="fr-FR" altLang="fr-FR" sz="1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low</a:t>
            </a: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(RAMEND)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set up the stack</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out SPL, r16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ldi</a:t>
            </a: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 high(RAMEND)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out SPH, r16</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ldi</a:t>
            </a: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 0xFF</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load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register</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16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with</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0xFF (all bits 1)</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out DDRB, r16</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write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value in r16 (0xFF) to Data ; Direction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Register</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LOOP:</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sbi</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PortB</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5 	; switch off the LED</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rcall</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delay_05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wait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half</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second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cbi</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PortB</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5 	; switch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rcall</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delay_05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wait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for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half</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secon</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rjmp</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LOOP 	; jump to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b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br>
            <a:endPar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DELAY_05:  		</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subroutine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ldi</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 31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load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with</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31</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OUTER_LOOP:</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outer</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label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ldi</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r24,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low</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(1021)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load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registers</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r24:r25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with</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1021,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our</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new ; init value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ldi</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r25, high(1021) 	; the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label</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DELAY_LOOP:</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add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immediate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word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r24:r25 are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incremented</a:t>
            </a:r>
            <a:endPar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adiw</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r24, 1 		; if no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overflow</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branch</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not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equal</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go ; back to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delay_loop</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brne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DELAY_LOOP</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dec</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 		;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decrement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r16</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brne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OUTER_LOOP 	; and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if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outer</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loop</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not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finished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200" dirty="0">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return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from</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subroutine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sp>
        <p:nvSpPr>
          <p:cNvPr id="3" name="Espace réservé du numéro de diapositive 2">
            <a:extLst>
              <a:ext uri="{FF2B5EF4-FFF2-40B4-BE49-F238E27FC236}">
                <a16:creationId xmlns:a16="http://schemas.microsoft.com/office/drawing/2014/main" id="{286A013A-4F96-410D-9338-6740E09ADBA6}"/>
              </a:ext>
            </a:extLst>
          </p:cNvPr>
          <p:cNvSpPr>
            <a:spLocks noGrp="1"/>
          </p:cNvSpPr>
          <p:nvPr>
            <p:ph type="sldNum" sz="quarter" idx="12"/>
          </p:nvPr>
        </p:nvSpPr>
        <p:spPr/>
        <p:txBody>
          <a:bodyPr/>
          <a:lstStyle/>
          <a:p>
            <a:pPr>
              <a:defRPr/>
            </a:pPr>
            <a:fld id="{E652A8FB-8C76-45BB-8D82-93F8E151003C}" type="slidenum">
              <a:rPr lang="fr-FR" smtClean="0">
                <a:cs typeface="Calibri" panose="020F0502020204030204" pitchFamily="34" charset="0"/>
              </a:rPr>
              <a:pPr>
                <a:defRPr/>
              </a:pPr>
              <a:t>39</a:t>
            </a:fld>
            <a:endParaRPr lang="fr-FR" dirty="0">
              <a:cs typeface="Calibri" panose="020F0502020204030204" pitchFamily="34" charset="0"/>
            </a:endParaRPr>
          </a:p>
        </p:txBody>
      </p:sp>
      <p:sp>
        <p:nvSpPr>
          <p:cNvPr id="2" name="Titre 1">
            <a:extLst>
              <a:ext uri="{FF2B5EF4-FFF2-40B4-BE49-F238E27FC236}">
                <a16:creationId xmlns:a16="http://schemas.microsoft.com/office/drawing/2014/main" id="{D28E71C8-238C-4B64-AD2F-F120FBE9EC26}"/>
              </a:ext>
            </a:extLst>
          </p:cNvPr>
          <p:cNvSpPr>
            <a:spLocks noGrp="1"/>
          </p:cNvSpPr>
          <p:nvPr>
            <p:ph type="ctrTitle" idx="4294967295"/>
          </p:nvPr>
        </p:nvSpPr>
        <p:spPr>
          <a:xfrm>
            <a:off x="0" y="2130425"/>
            <a:ext cx="7772400" cy="1470025"/>
          </a:xfrm>
        </p:spPr>
        <p:txBody>
          <a:bodyPr/>
          <a:lstStyle/>
          <a:p>
            <a:r>
              <a:rPr lang="fr-FR" dirty="0">
                <a:cs typeface="Calibri" panose="020F0502020204030204" pitchFamily="34" charset="0"/>
              </a:rPr>
              <a:t>HELLO WORLD ASM</a:t>
            </a:r>
          </a:p>
        </p:txBody>
      </p:sp>
      <p:sp>
        <p:nvSpPr>
          <p:cNvPr id="6" name="Titre 1"/>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2200" b="1" dirty="0">
                <a:solidFill>
                  <a:schemeClr val="bg1"/>
                </a:solidFill>
                <a:latin typeface="Calibri" pitchFamily="34" charset="0"/>
                <a:ea typeface="+mj-ea"/>
                <a:cs typeface="+mj-cs"/>
              </a:rPr>
              <a:t>BLINK by ASM</a:t>
            </a:r>
            <a:endPar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endParaRPr>
          </a:p>
        </p:txBody>
      </p:sp>
      <p:pic>
        <p:nvPicPr>
          <p:cNvPr id="7" name="Image 6">
            <a:hlinkClick r:id="rId2" action="ppaction://hlinksldjump"/>
            <a:extLst>
              <a:ext uri="{FF2B5EF4-FFF2-40B4-BE49-F238E27FC236}">
                <a16:creationId xmlns:a16="http://schemas.microsoft.com/office/drawing/2014/main" id="{8384C0FD-2579-4AB9-A68D-3CF6AFB33E3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93140558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38D4D53-8B27-4C7D-A815-296F9BE06EB3}"/>
              </a:ext>
            </a:extLst>
          </p:cNvPr>
          <p:cNvSpPr/>
          <p:nvPr/>
        </p:nvSpPr>
        <p:spPr>
          <a:xfrm>
            <a:off x="0" y="3203785"/>
            <a:ext cx="7662068" cy="307777"/>
          </a:xfrm>
          <a:prstGeom prst="rect">
            <a:avLst/>
          </a:prstGeom>
        </p:spPr>
        <p:txBody>
          <a:bodyPr wrap="square">
            <a:spAutoFit/>
          </a:bodyPr>
          <a:lstStyle/>
          <a:p>
            <a:r>
              <a:rPr lang="en-US" dirty="0">
                <a:latin typeface="Source Code Pro" panose="020B0509030403020204" pitchFamily="49" charset="0"/>
              </a:rPr>
              <a:t>The ESP8266 supports analog reading only on the       pin.</a:t>
            </a:r>
            <a:endParaRPr lang="fr-FR" dirty="0">
              <a:latin typeface="Source Code Pro" panose="020B0509030403020204" pitchFamily="49" charset="0"/>
            </a:endParaRPr>
          </a:p>
        </p:txBody>
      </p:sp>
      <p:sp>
        <p:nvSpPr>
          <p:cNvPr id="2" name="Titre 1">
            <a:extLst>
              <a:ext uri="{FF2B5EF4-FFF2-40B4-BE49-F238E27FC236}">
                <a16:creationId xmlns:a16="http://schemas.microsoft.com/office/drawing/2014/main" id="{36693576-2B95-48FF-872F-6675EE59C3D8}"/>
              </a:ext>
            </a:extLst>
          </p:cNvPr>
          <p:cNvSpPr>
            <a:spLocks noGrp="1"/>
          </p:cNvSpPr>
          <p:nvPr>
            <p:ph type="title"/>
          </p:nvPr>
        </p:nvSpPr>
        <p:spPr/>
        <p:txBody>
          <a:bodyPr/>
          <a:lstStyle/>
          <a:p>
            <a:r>
              <a:rPr lang="fr-FR" dirty="0" err="1">
                <a:latin typeface="Source Code Pro" panose="020B0509030403020204" pitchFamily="49" charset="0"/>
              </a:rPr>
              <a:t>AnalogRead</a:t>
            </a:r>
            <a:r>
              <a:rPr lang="fr-FR" dirty="0">
                <a:latin typeface="Source Code Pro" panose="020B0509030403020204" pitchFamily="49" charset="0"/>
              </a:rPr>
              <a:t> </a:t>
            </a:r>
            <a:r>
              <a:rPr lang="fr-FR" dirty="0" err="1">
                <a:latin typeface="Source Code Pro" panose="020B0509030403020204" pitchFamily="49" charset="0"/>
              </a:rPr>
              <a:t>with</a:t>
            </a:r>
            <a:r>
              <a:rPr lang="fr-FR" dirty="0">
                <a:latin typeface="Source Code Pro" panose="020B0509030403020204" pitchFamily="49" charset="0"/>
              </a:rPr>
              <a:t> </a:t>
            </a:r>
            <a:r>
              <a:rPr lang="fr-FR" dirty="0" err="1">
                <a:latin typeface="Source Code Pro" panose="020B0509030403020204" pitchFamily="49" charset="0"/>
              </a:rPr>
              <a:t>MicroPython</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66D6F75D-9990-47FF-9A2E-7A3126C40C25}"/>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390</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3574A4AE-2E88-47CA-83E0-1930F03410B9}"/>
              </a:ext>
            </a:extLst>
          </p:cNvPr>
          <p:cNvSpPr/>
          <p:nvPr/>
        </p:nvSpPr>
        <p:spPr>
          <a:xfrm>
            <a:off x="4373" y="6314074"/>
            <a:ext cx="9139627" cy="415498"/>
          </a:xfrm>
          <a:prstGeom prst="rect">
            <a:avLst/>
          </a:prstGeom>
        </p:spPr>
        <p:txBody>
          <a:bodyPr wrap="square">
            <a:spAutoFit/>
          </a:bodyPr>
          <a:lstStyle/>
          <a:p>
            <a:r>
              <a:rPr lang="fr-FR" sz="1050" b="1" dirty="0">
                <a:latin typeface="Source Code Pro" panose="020B0509030403020204" pitchFamily="49" charset="0"/>
                <a:hlinkClick r:id="rId3"/>
              </a:rPr>
              <a:t>https://randomnerdtutorials.com/esp32-esp8266-analog-readings-micropython/</a:t>
            </a:r>
            <a:endParaRPr lang="fr-FR" sz="1050" b="1" dirty="0">
              <a:latin typeface="Source Code Pro" panose="020B0509030403020204" pitchFamily="49" charset="0"/>
            </a:endParaRPr>
          </a:p>
          <a:p>
            <a:endParaRPr lang="fr-FR" sz="1050" b="1" dirty="0">
              <a:latin typeface="Source Code Pro" panose="020B0509030403020204" pitchFamily="49" charset="0"/>
            </a:endParaRPr>
          </a:p>
        </p:txBody>
      </p:sp>
      <p:sp>
        <p:nvSpPr>
          <p:cNvPr id="5" name="Rectangle 4">
            <a:extLst>
              <a:ext uri="{FF2B5EF4-FFF2-40B4-BE49-F238E27FC236}">
                <a16:creationId xmlns:a16="http://schemas.microsoft.com/office/drawing/2014/main" id="{F83CD54E-0255-4D62-B3C9-44D2AE118E87}"/>
              </a:ext>
            </a:extLst>
          </p:cNvPr>
          <p:cNvSpPr/>
          <p:nvPr/>
        </p:nvSpPr>
        <p:spPr>
          <a:xfrm>
            <a:off x="1578434" y="6022951"/>
            <a:ext cx="7314943" cy="261610"/>
          </a:xfrm>
          <a:prstGeom prst="rect">
            <a:avLst/>
          </a:prstGeom>
        </p:spPr>
        <p:txBody>
          <a:bodyPr wrap="square">
            <a:spAutoFit/>
          </a:bodyPr>
          <a:lstStyle/>
          <a:p>
            <a:r>
              <a:rPr lang="fr-FR" sz="1050" b="1" dirty="0">
                <a:latin typeface="Source Code Pro" panose="020B0509030403020204" pitchFamily="49" charset="0"/>
              </a:rPr>
              <a:t>https://randomnerdtutorials.com/esp32-pinout-reference-gpios/</a:t>
            </a:r>
          </a:p>
        </p:txBody>
      </p:sp>
      <p:sp>
        <p:nvSpPr>
          <p:cNvPr id="6" name="ZoneTexte 5">
            <a:extLst>
              <a:ext uri="{FF2B5EF4-FFF2-40B4-BE49-F238E27FC236}">
                <a16:creationId xmlns:a16="http://schemas.microsoft.com/office/drawing/2014/main" id="{CA60AB29-5EAC-4B79-B9C1-59DD22FE74DE}"/>
              </a:ext>
            </a:extLst>
          </p:cNvPr>
          <p:cNvSpPr txBox="1"/>
          <p:nvPr/>
        </p:nvSpPr>
        <p:spPr>
          <a:xfrm>
            <a:off x="5191" y="6022951"/>
            <a:ext cx="1547218" cy="253916"/>
          </a:xfrm>
          <a:prstGeom prst="rect">
            <a:avLst/>
          </a:prstGeom>
          <a:noFill/>
        </p:spPr>
        <p:txBody>
          <a:bodyPr wrap="none" rtlCol="0">
            <a:spAutoFit/>
          </a:bodyPr>
          <a:lstStyle/>
          <a:p>
            <a:r>
              <a:rPr lang="fr-FR" sz="1050" b="1" dirty="0" err="1">
                <a:latin typeface="Source Code Pro" panose="020B0509030403020204" pitchFamily="49" charset="0"/>
              </a:rPr>
              <a:t>Pinout</a:t>
            </a:r>
            <a:r>
              <a:rPr lang="fr-FR" sz="1050" b="1" dirty="0">
                <a:latin typeface="Source Code Pro" panose="020B0509030403020204" pitchFamily="49" charset="0"/>
              </a:rPr>
              <a:t> Reference:</a:t>
            </a:r>
          </a:p>
        </p:txBody>
      </p:sp>
      <p:pic>
        <p:nvPicPr>
          <p:cNvPr id="8" name="Image 7">
            <a:extLst>
              <a:ext uri="{FF2B5EF4-FFF2-40B4-BE49-F238E27FC236}">
                <a16:creationId xmlns:a16="http://schemas.microsoft.com/office/drawing/2014/main" id="{0D536331-9F04-4D04-850D-2796FD24B1E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241649" y="1049127"/>
            <a:ext cx="4526280" cy="1927206"/>
          </a:xfrm>
          <a:prstGeom prst="rect">
            <a:avLst/>
          </a:prstGeom>
        </p:spPr>
      </p:pic>
      <p:pic>
        <p:nvPicPr>
          <p:cNvPr id="10" name="Image 9">
            <a:extLst>
              <a:ext uri="{FF2B5EF4-FFF2-40B4-BE49-F238E27FC236}">
                <a16:creationId xmlns:a16="http://schemas.microsoft.com/office/drawing/2014/main" id="{21582C30-C7EA-4DEE-AE3E-0A22F4529AB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69773" y="800710"/>
            <a:ext cx="3719220" cy="2422426"/>
          </a:xfrm>
          <a:prstGeom prst="rect">
            <a:avLst/>
          </a:prstGeom>
        </p:spPr>
      </p:pic>
      <p:sp>
        <p:nvSpPr>
          <p:cNvPr id="11" name="Rectangle 10">
            <a:extLst>
              <a:ext uri="{FF2B5EF4-FFF2-40B4-BE49-F238E27FC236}">
                <a16:creationId xmlns:a16="http://schemas.microsoft.com/office/drawing/2014/main" id="{72EA53D7-06CD-414F-B9B8-73BE38FCB66B}"/>
              </a:ext>
            </a:extLst>
          </p:cNvPr>
          <p:cNvSpPr/>
          <p:nvPr/>
        </p:nvSpPr>
        <p:spPr>
          <a:xfrm>
            <a:off x="-11028" y="528935"/>
            <a:ext cx="8741635" cy="307777"/>
          </a:xfrm>
          <a:prstGeom prst="rect">
            <a:avLst/>
          </a:prstGeom>
        </p:spPr>
        <p:txBody>
          <a:bodyPr wrap="square">
            <a:spAutoFit/>
          </a:bodyPr>
          <a:lstStyle/>
          <a:p>
            <a:r>
              <a:rPr lang="en-US" dirty="0">
                <a:latin typeface="Source Code Pro" panose="020B0509030403020204" pitchFamily="49" charset="0"/>
              </a:rPr>
              <a:t>The following script for the ESP32 reads analog values from</a:t>
            </a:r>
            <a:endParaRPr lang="fr-FR" dirty="0">
              <a:latin typeface="Source Code Pro" panose="020B0509030403020204" pitchFamily="49" charset="0"/>
            </a:endParaRPr>
          </a:p>
        </p:txBody>
      </p:sp>
      <p:sp>
        <p:nvSpPr>
          <p:cNvPr id="13" name="Rectangle : coins arrondis 12">
            <a:extLst>
              <a:ext uri="{FF2B5EF4-FFF2-40B4-BE49-F238E27FC236}">
                <a16:creationId xmlns:a16="http://schemas.microsoft.com/office/drawing/2014/main" id="{97EF0283-AA64-4B88-B12D-1B5FC9A5DA13}"/>
              </a:ext>
            </a:extLst>
          </p:cNvPr>
          <p:cNvSpPr/>
          <p:nvPr/>
        </p:nvSpPr>
        <p:spPr>
          <a:xfrm>
            <a:off x="6504789" y="528934"/>
            <a:ext cx="1008112" cy="307777"/>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Source Code Pro" panose="020B0509030403020204" pitchFamily="49" charset="0"/>
              </a:rPr>
              <a:t>GPIO 34</a:t>
            </a:r>
          </a:p>
        </p:txBody>
      </p:sp>
      <p:pic>
        <p:nvPicPr>
          <p:cNvPr id="15" name="Image 14">
            <a:extLst>
              <a:ext uri="{FF2B5EF4-FFF2-40B4-BE49-F238E27FC236}">
                <a16:creationId xmlns:a16="http://schemas.microsoft.com/office/drawing/2014/main" id="{90D93AF2-E832-438A-AE67-7995E6A3E716}"/>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139952" y="3579905"/>
            <a:ext cx="4483688" cy="2005400"/>
          </a:xfrm>
          <a:prstGeom prst="rect">
            <a:avLst/>
          </a:prstGeom>
        </p:spPr>
      </p:pic>
      <p:sp>
        <p:nvSpPr>
          <p:cNvPr id="16" name="Rectangle : coins arrondis 15">
            <a:extLst>
              <a:ext uri="{FF2B5EF4-FFF2-40B4-BE49-F238E27FC236}">
                <a16:creationId xmlns:a16="http://schemas.microsoft.com/office/drawing/2014/main" id="{EBB6DF05-D32E-490A-BE01-8C1B1FC69A2A}"/>
              </a:ext>
            </a:extLst>
          </p:cNvPr>
          <p:cNvSpPr/>
          <p:nvPr/>
        </p:nvSpPr>
        <p:spPr>
          <a:xfrm>
            <a:off x="5241599" y="3223136"/>
            <a:ext cx="489858" cy="244755"/>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Source Code Pro" panose="020B0509030403020204" pitchFamily="49" charset="0"/>
              </a:rPr>
              <a:t>A0</a:t>
            </a:r>
          </a:p>
        </p:txBody>
      </p:sp>
      <p:pic>
        <p:nvPicPr>
          <p:cNvPr id="18" name="Image 17">
            <a:extLst>
              <a:ext uri="{FF2B5EF4-FFF2-40B4-BE49-F238E27FC236}">
                <a16:creationId xmlns:a16="http://schemas.microsoft.com/office/drawing/2014/main" id="{2121EA37-0CD9-49B1-9AD7-82AF47847F3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76181" y="3548769"/>
            <a:ext cx="2604505" cy="2426729"/>
          </a:xfrm>
          <a:prstGeom prst="rect">
            <a:avLst/>
          </a:prstGeom>
        </p:spPr>
      </p:pic>
      <p:pic>
        <p:nvPicPr>
          <p:cNvPr id="19" name="Image 18">
            <a:hlinkClick r:id="rId8" action="ppaction://hlinksldjump"/>
            <a:extLst>
              <a:ext uri="{FF2B5EF4-FFF2-40B4-BE49-F238E27FC236}">
                <a16:creationId xmlns:a16="http://schemas.microsoft.com/office/drawing/2014/main" id="{45992CFE-9A94-4A36-BAE2-F670B08F0D8C}"/>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6189459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C8E11-782E-4A8C-A8EF-476F61F1538F}"/>
              </a:ext>
            </a:extLst>
          </p:cNvPr>
          <p:cNvSpPr>
            <a:spLocks noGrp="1"/>
          </p:cNvSpPr>
          <p:nvPr>
            <p:ph type="title"/>
          </p:nvPr>
        </p:nvSpPr>
        <p:spPr/>
        <p:txBody>
          <a:bodyPr/>
          <a:lstStyle/>
          <a:p>
            <a:r>
              <a:rPr lang="fr-FR" dirty="0" err="1">
                <a:latin typeface="Source Code Pro" panose="020B0509030403020204" pitchFamily="49" charset="0"/>
              </a:rPr>
              <a:t>AnalogRead</a:t>
            </a:r>
            <a:r>
              <a:rPr lang="fr-FR" dirty="0">
                <a:latin typeface="Source Code Pro" panose="020B0509030403020204" pitchFamily="49" charset="0"/>
              </a:rPr>
              <a:t> </a:t>
            </a:r>
            <a:r>
              <a:rPr lang="fr-FR" dirty="0" err="1">
                <a:latin typeface="Source Code Pro" panose="020B0509030403020204" pitchFamily="49" charset="0"/>
              </a:rPr>
              <a:t>with</a:t>
            </a:r>
            <a:r>
              <a:rPr lang="fr-FR" dirty="0">
                <a:latin typeface="Source Code Pro" panose="020B0509030403020204" pitchFamily="49" charset="0"/>
              </a:rPr>
              <a:t> </a:t>
            </a:r>
            <a:r>
              <a:rPr lang="fr-FR" dirty="0" err="1">
                <a:latin typeface="Source Code Pro" panose="020B0509030403020204" pitchFamily="49" charset="0"/>
              </a:rPr>
              <a:t>MicroPython</a:t>
            </a:r>
            <a:endParaRPr lang="fr-FR" dirty="0"/>
          </a:p>
        </p:txBody>
      </p:sp>
      <p:sp>
        <p:nvSpPr>
          <p:cNvPr id="3" name="Espace réservé du numéro de diapositive 2">
            <a:extLst>
              <a:ext uri="{FF2B5EF4-FFF2-40B4-BE49-F238E27FC236}">
                <a16:creationId xmlns:a16="http://schemas.microsoft.com/office/drawing/2014/main" id="{DA001B2C-B713-41AF-886D-FD28E8A97A65}"/>
              </a:ext>
            </a:extLst>
          </p:cNvPr>
          <p:cNvSpPr>
            <a:spLocks noGrp="1"/>
          </p:cNvSpPr>
          <p:nvPr>
            <p:ph type="sldNum" sz="quarter" idx="12"/>
          </p:nvPr>
        </p:nvSpPr>
        <p:spPr/>
        <p:txBody>
          <a:bodyPr/>
          <a:lstStyle/>
          <a:p>
            <a:pPr>
              <a:defRPr/>
            </a:pPr>
            <a:fld id="{E652A8FB-8C76-45BB-8D82-93F8E151003C}" type="slidenum">
              <a:rPr lang="fr-FR" smtClean="0"/>
              <a:pPr>
                <a:defRPr/>
              </a:pPr>
              <a:t>391</a:t>
            </a:fld>
            <a:endParaRPr lang="fr-FR"/>
          </a:p>
        </p:txBody>
      </p:sp>
      <p:sp>
        <p:nvSpPr>
          <p:cNvPr id="4" name="Rectangle 3">
            <a:extLst>
              <a:ext uri="{FF2B5EF4-FFF2-40B4-BE49-F238E27FC236}">
                <a16:creationId xmlns:a16="http://schemas.microsoft.com/office/drawing/2014/main" id="{570A83A4-8C84-45F5-97F2-BAF7D61DD44D}"/>
              </a:ext>
            </a:extLst>
          </p:cNvPr>
          <p:cNvSpPr/>
          <p:nvPr/>
        </p:nvSpPr>
        <p:spPr>
          <a:xfrm>
            <a:off x="-19223" y="479715"/>
            <a:ext cx="4807247" cy="1384995"/>
          </a:xfrm>
          <a:prstGeom prst="rect">
            <a:avLst/>
          </a:prstGeom>
        </p:spPr>
        <p:txBody>
          <a:bodyPr wrap="square">
            <a:spAutoFit/>
          </a:bodyPr>
          <a:lstStyle/>
          <a:p>
            <a:pPr algn="just"/>
            <a:r>
              <a:rPr lang="en-US" b="1" dirty="0">
                <a:latin typeface="Source Code Pro" panose="020B0509030403020204" pitchFamily="49" charset="0"/>
              </a:rPr>
              <a:t>Analog Readings – ESP32</a:t>
            </a:r>
          </a:p>
          <a:p>
            <a:pPr algn="just"/>
            <a:r>
              <a:rPr lang="en-US" dirty="0">
                <a:latin typeface="Source Code Pro" panose="020B0509030403020204" pitchFamily="49" charset="0"/>
              </a:rPr>
              <a:t>There are several pins on the ESP32 that can act as analog pins – these are called ADC pins. </a:t>
            </a:r>
            <a:r>
              <a:rPr lang="en-US" dirty="0">
                <a:solidFill>
                  <a:srgbClr val="0070C0"/>
                </a:solidFill>
                <a:latin typeface="Source Code Pro" panose="020B0509030403020204" pitchFamily="49" charset="0"/>
              </a:rPr>
              <a:t>All the following GPIOs can act as ADC pins: </a:t>
            </a:r>
            <a:r>
              <a:rPr lang="en-US" b="1" dirty="0">
                <a:solidFill>
                  <a:srgbClr val="0070C0"/>
                </a:solidFill>
                <a:latin typeface="Source Code Pro" panose="020B0509030403020204" pitchFamily="49" charset="0"/>
              </a:rPr>
              <a:t>0, 2, 4, 12, 13, 14, 15, 25, 26, 27, 32, 33, 34, 35, 36, and 39.</a:t>
            </a:r>
          </a:p>
        </p:txBody>
      </p:sp>
      <p:pic>
        <p:nvPicPr>
          <p:cNvPr id="6" name="Image 5">
            <a:extLst>
              <a:ext uri="{FF2B5EF4-FFF2-40B4-BE49-F238E27FC236}">
                <a16:creationId xmlns:a16="http://schemas.microsoft.com/office/drawing/2014/main" id="{3EFE7D07-461F-47C4-838D-1FA513EDD54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93689" y="1827366"/>
            <a:ext cx="2780784" cy="1271214"/>
          </a:xfrm>
          <a:prstGeom prst="rect">
            <a:avLst/>
          </a:prstGeom>
        </p:spPr>
      </p:pic>
      <p:sp>
        <p:nvSpPr>
          <p:cNvPr id="7" name="Rectangle 6">
            <a:extLst>
              <a:ext uri="{FF2B5EF4-FFF2-40B4-BE49-F238E27FC236}">
                <a16:creationId xmlns:a16="http://schemas.microsoft.com/office/drawing/2014/main" id="{0EB63D7C-4A69-4B05-B986-CE8B6433A550}"/>
              </a:ext>
            </a:extLst>
          </p:cNvPr>
          <p:cNvSpPr/>
          <p:nvPr/>
        </p:nvSpPr>
        <p:spPr>
          <a:xfrm>
            <a:off x="0" y="3126459"/>
            <a:ext cx="9144000" cy="954107"/>
          </a:xfrm>
          <a:prstGeom prst="rect">
            <a:avLst/>
          </a:prstGeom>
        </p:spPr>
        <p:txBody>
          <a:bodyPr wrap="square">
            <a:spAutoFit/>
          </a:bodyPr>
          <a:lstStyle/>
          <a:p>
            <a:pPr algn="just"/>
            <a:r>
              <a:rPr lang="en-US" b="1" u="sng" dirty="0">
                <a:latin typeface="Source Code Pro" panose="020B0509030403020204" pitchFamily="49" charset="0"/>
              </a:rPr>
              <a:t>ESP32 ADC pins have 12-bit resolution by default</a:t>
            </a:r>
            <a:r>
              <a:rPr lang="en-US" dirty="0">
                <a:latin typeface="Source Code Pro" panose="020B0509030403020204" pitchFamily="49" charset="0"/>
              </a:rPr>
              <a:t>. These pins read voltage between 0 and 3.3V and then return a value </a:t>
            </a:r>
            <a:r>
              <a:rPr lang="en-US" b="1" dirty="0">
                <a:latin typeface="Source Code Pro" panose="020B0509030403020204" pitchFamily="49" charset="0"/>
              </a:rPr>
              <a:t>between 0 and 4095</a:t>
            </a:r>
            <a:r>
              <a:rPr lang="en-US" dirty="0">
                <a:latin typeface="Source Code Pro" panose="020B0509030403020204" pitchFamily="49" charset="0"/>
              </a:rPr>
              <a:t>. The resolution can be changed on the code. For example, you may want to have </a:t>
            </a:r>
            <a:r>
              <a:rPr lang="en-US" b="1" dirty="0">
                <a:latin typeface="Source Code Pro" panose="020B0509030403020204" pitchFamily="49" charset="0"/>
              </a:rPr>
              <a:t>just 10-bit resolution to get a value between 0 and 1023.</a:t>
            </a:r>
            <a:endParaRPr lang="fr-FR" b="1" dirty="0">
              <a:latin typeface="Source Code Pro" panose="020B0509030403020204" pitchFamily="49" charset="0"/>
            </a:endParaRPr>
          </a:p>
        </p:txBody>
      </p:sp>
      <p:sp>
        <p:nvSpPr>
          <p:cNvPr id="8" name="Rectangle 7">
            <a:extLst>
              <a:ext uri="{FF2B5EF4-FFF2-40B4-BE49-F238E27FC236}">
                <a16:creationId xmlns:a16="http://schemas.microsoft.com/office/drawing/2014/main" id="{5FF306A2-3FD1-4111-9CFF-E14233914396}"/>
              </a:ext>
            </a:extLst>
          </p:cNvPr>
          <p:cNvSpPr/>
          <p:nvPr/>
        </p:nvSpPr>
        <p:spPr>
          <a:xfrm>
            <a:off x="-19223" y="4256252"/>
            <a:ext cx="9144000" cy="523220"/>
          </a:xfrm>
          <a:prstGeom prst="rect">
            <a:avLst/>
          </a:prstGeom>
        </p:spPr>
        <p:txBody>
          <a:bodyPr wrap="square">
            <a:spAutoFit/>
          </a:bodyPr>
          <a:lstStyle/>
          <a:p>
            <a:r>
              <a:rPr lang="en-US" dirty="0">
                <a:latin typeface="Source Code Pro" panose="020B0509030403020204" pitchFamily="49" charset="0"/>
              </a:rPr>
              <a:t>The following table shows some differences between analog reading on the ESP8266 and the ESP32:</a:t>
            </a:r>
            <a:endParaRPr lang="fr-FR" dirty="0">
              <a:latin typeface="Source Code Pro" panose="020B0509030403020204" pitchFamily="49" charset="0"/>
            </a:endParaRPr>
          </a:p>
        </p:txBody>
      </p:sp>
      <p:graphicFrame>
        <p:nvGraphicFramePr>
          <p:cNvPr id="9" name="Tableau 8">
            <a:extLst>
              <a:ext uri="{FF2B5EF4-FFF2-40B4-BE49-F238E27FC236}">
                <a16:creationId xmlns:a16="http://schemas.microsoft.com/office/drawing/2014/main" id="{062CD0D0-237E-4C5E-8727-F28855191DF8}"/>
              </a:ext>
            </a:extLst>
          </p:cNvPr>
          <p:cNvGraphicFramePr>
            <a:graphicFrameLocks noGrp="1"/>
          </p:cNvGraphicFramePr>
          <p:nvPr>
            <p:extLst>
              <p:ext uri="{D42A27DB-BD31-4B8C-83A1-F6EECF244321}">
                <p14:modId xmlns:p14="http://schemas.microsoft.com/office/powerpoint/2010/main" val="988736166"/>
              </p:ext>
            </p:extLst>
          </p:nvPr>
        </p:nvGraphicFramePr>
        <p:xfrm>
          <a:off x="160289" y="4783413"/>
          <a:ext cx="8784977" cy="1645920"/>
        </p:xfrm>
        <a:graphic>
          <a:graphicData uri="http://schemas.openxmlformats.org/drawingml/2006/table">
            <a:tbl>
              <a:tblPr>
                <a:tableStyleId>{21E4AEA4-8DFA-4A89-87EB-49C32662AFE0}</a:tableStyleId>
              </a:tblPr>
              <a:tblGrid>
                <a:gridCol w="1955619">
                  <a:extLst>
                    <a:ext uri="{9D8B030D-6E8A-4147-A177-3AD203B41FA5}">
                      <a16:colId xmlns:a16="http://schemas.microsoft.com/office/drawing/2014/main" val="4027837366"/>
                    </a:ext>
                  </a:extLst>
                </a:gridCol>
                <a:gridCol w="2456092">
                  <a:extLst>
                    <a:ext uri="{9D8B030D-6E8A-4147-A177-3AD203B41FA5}">
                      <a16:colId xmlns:a16="http://schemas.microsoft.com/office/drawing/2014/main" val="1276177869"/>
                    </a:ext>
                  </a:extLst>
                </a:gridCol>
                <a:gridCol w="4373266">
                  <a:extLst>
                    <a:ext uri="{9D8B030D-6E8A-4147-A177-3AD203B41FA5}">
                      <a16:colId xmlns:a16="http://schemas.microsoft.com/office/drawing/2014/main" val="2512242635"/>
                    </a:ext>
                  </a:extLst>
                </a:gridCol>
              </a:tblGrid>
              <a:tr h="0">
                <a:tc>
                  <a:txBody>
                    <a:bodyPr/>
                    <a:lstStyle/>
                    <a:p>
                      <a:pPr algn="ctr"/>
                      <a:endParaRPr lang="fr-FR" sz="1400" b="1">
                        <a:latin typeface="Source Code Pro" panose="020B0509030403020204" pitchFamily="49" charset="0"/>
                      </a:endParaRPr>
                    </a:p>
                  </a:txBody>
                  <a:tcPr anchor="ctr"/>
                </a:tc>
                <a:tc>
                  <a:txBody>
                    <a:bodyPr/>
                    <a:lstStyle/>
                    <a:p>
                      <a:pPr algn="ctr"/>
                      <a:r>
                        <a:rPr lang="fr-FR" sz="1400" b="1" dirty="0">
                          <a:latin typeface="Source Code Pro" panose="020B0509030403020204" pitchFamily="49" charset="0"/>
                        </a:rPr>
                        <a:t>ESP8266</a:t>
                      </a:r>
                    </a:p>
                  </a:txBody>
                  <a:tcPr anchor="ctr"/>
                </a:tc>
                <a:tc>
                  <a:txBody>
                    <a:bodyPr/>
                    <a:lstStyle/>
                    <a:p>
                      <a:pPr algn="ctr"/>
                      <a:r>
                        <a:rPr lang="fr-FR" sz="1400" b="1" dirty="0">
                          <a:latin typeface="Source Code Pro" panose="020B0509030403020204" pitchFamily="49" charset="0"/>
                        </a:rPr>
                        <a:t>ESP32</a:t>
                      </a:r>
                    </a:p>
                  </a:txBody>
                  <a:tcPr anchor="ctr"/>
                </a:tc>
                <a:extLst>
                  <a:ext uri="{0D108BD9-81ED-4DB2-BD59-A6C34878D82A}">
                    <a16:rowId xmlns:a16="http://schemas.microsoft.com/office/drawing/2014/main" val="1915828096"/>
                  </a:ext>
                </a:extLst>
              </a:tr>
              <a:tr h="0">
                <a:tc>
                  <a:txBody>
                    <a:bodyPr/>
                    <a:lstStyle/>
                    <a:p>
                      <a:pPr algn="ctr"/>
                      <a:r>
                        <a:rPr lang="fr-FR" sz="1400" b="1">
                          <a:latin typeface="Source Code Pro" panose="020B0509030403020204" pitchFamily="49" charset="0"/>
                        </a:rPr>
                        <a:t>Analog pins</a:t>
                      </a:r>
                    </a:p>
                  </a:txBody>
                  <a:tcPr anchor="ctr"/>
                </a:tc>
                <a:tc>
                  <a:txBody>
                    <a:bodyPr/>
                    <a:lstStyle/>
                    <a:p>
                      <a:pPr algn="ctr"/>
                      <a:r>
                        <a:rPr lang="fr-FR" sz="1400" b="1">
                          <a:latin typeface="Source Code Pro" panose="020B0509030403020204" pitchFamily="49" charset="0"/>
                        </a:rPr>
                        <a:t>A0 (ADC 0)</a:t>
                      </a:r>
                    </a:p>
                  </a:txBody>
                  <a:tcPr anchor="ctr"/>
                </a:tc>
                <a:tc>
                  <a:txBody>
                    <a:bodyPr/>
                    <a:lstStyle/>
                    <a:p>
                      <a:pPr algn="ctr"/>
                      <a:r>
                        <a:rPr lang="en-US" sz="1400" b="1" dirty="0">
                          <a:latin typeface="Source Code Pro" panose="020B0509030403020204" pitchFamily="49" charset="0"/>
                        </a:rPr>
                        <a:t>GPIOs: 0, 2, 4, 12, 13, 14, 15,</a:t>
                      </a:r>
                      <a:br>
                        <a:rPr lang="en-US" sz="1400" b="1" dirty="0">
                          <a:latin typeface="Source Code Pro" panose="020B0509030403020204" pitchFamily="49" charset="0"/>
                        </a:rPr>
                      </a:br>
                      <a:r>
                        <a:rPr lang="en-US" sz="1400" b="1" dirty="0">
                          <a:latin typeface="Source Code Pro" panose="020B0509030403020204" pitchFamily="49" charset="0"/>
                        </a:rPr>
                        <a:t>25, 26, 27, 32, 33, 34, 35, 36, and 39. </a:t>
                      </a:r>
                    </a:p>
                  </a:txBody>
                  <a:tcPr anchor="ctr"/>
                </a:tc>
                <a:extLst>
                  <a:ext uri="{0D108BD9-81ED-4DB2-BD59-A6C34878D82A}">
                    <a16:rowId xmlns:a16="http://schemas.microsoft.com/office/drawing/2014/main" val="4044450342"/>
                  </a:ext>
                </a:extLst>
              </a:tr>
              <a:tr h="0">
                <a:tc>
                  <a:txBody>
                    <a:bodyPr/>
                    <a:lstStyle/>
                    <a:p>
                      <a:pPr algn="ctr"/>
                      <a:r>
                        <a:rPr lang="fr-FR" sz="1400" b="1">
                          <a:latin typeface="Source Code Pro" panose="020B0509030403020204" pitchFamily="49" charset="0"/>
                        </a:rPr>
                        <a:t>Resolution</a:t>
                      </a:r>
                    </a:p>
                  </a:txBody>
                  <a:tcPr anchor="ctr"/>
                </a:tc>
                <a:tc>
                  <a:txBody>
                    <a:bodyPr/>
                    <a:lstStyle/>
                    <a:p>
                      <a:pPr algn="ctr"/>
                      <a:r>
                        <a:rPr lang="fr-FR" sz="1400" b="1">
                          <a:latin typeface="Source Code Pro" panose="020B0509030403020204" pitchFamily="49" charset="0"/>
                        </a:rPr>
                        <a:t>10-bit (0-1023)</a:t>
                      </a:r>
                    </a:p>
                  </a:txBody>
                  <a:tcPr anchor="ctr"/>
                </a:tc>
                <a:tc>
                  <a:txBody>
                    <a:bodyPr/>
                    <a:lstStyle/>
                    <a:p>
                      <a:pPr algn="ctr"/>
                      <a:r>
                        <a:rPr lang="fr-FR" sz="1400" b="1">
                          <a:latin typeface="Source Code Pro" panose="020B0509030403020204" pitchFamily="49" charset="0"/>
                        </a:rPr>
                        <a:t>12-bit (0-4095)</a:t>
                      </a:r>
                    </a:p>
                  </a:txBody>
                  <a:tcPr anchor="ctr"/>
                </a:tc>
                <a:extLst>
                  <a:ext uri="{0D108BD9-81ED-4DB2-BD59-A6C34878D82A}">
                    <a16:rowId xmlns:a16="http://schemas.microsoft.com/office/drawing/2014/main" val="2350342819"/>
                  </a:ext>
                </a:extLst>
              </a:tr>
              <a:tr h="0">
                <a:tc>
                  <a:txBody>
                    <a:bodyPr/>
                    <a:lstStyle/>
                    <a:p>
                      <a:pPr algn="ctr"/>
                      <a:r>
                        <a:rPr lang="fr-FR" sz="1400" b="1">
                          <a:latin typeface="Source Code Pro" panose="020B0509030403020204" pitchFamily="49" charset="0"/>
                        </a:rPr>
                        <a:t>Change resolution</a:t>
                      </a:r>
                    </a:p>
                  </a:txBody>
                  <a:tcPr anchor="ctr"/>
                </a:tc>
                <a:tc>
                  <a:txBody>
                    <a:bodyPr/>
                    <a:lstStyle/>
                    <a:p>
                      <a:pPr algn="ctr"/>
                      <a:r>
                        <a:rPr lang="fr-FR" sz="1400" b="1">
                          <a:latin typeface="Source Code Pro" panose="020B0509030403020204" pitchFamily="49" charset="0"/>
                        </a:rPr>
                        <a:t>No</a:t>
                      </a:r>
                    </a:p>
                  </a:txBody>
                  <a:tcPr anchor="ctr"/>
                </a:tc>
                <a:tc>
                  <a:txBody>
                    <a:bodyPr/>
                    <a:lstStyle/>
                    <a:p>
                      <a:pPr algn="ctr"/>
                      <a:r>
                        <a:rPr lang="fr-FR" sz="1400" b="1" dirty="0">
                          <a:latin typeface="Source Code Pro" panose="020B0509030403020204" pitchFamily="49" charset="0"/>
                        </a:rPr>
                        <a:t>Yes</a:t>
                      </a:r>
                    </a:p>
                  </a:txBody>
                  <a:tcPr anchor="ctr"/>
                </a:tc>
                <a:extLst>
                  <a:ext uri="{0D108BD9-81ED-4DB2-BD59-A6C34878D82A}">
                    <a16:rowId xmlns:a16="http://schemas.microsoft.com/office/drawing/2014/main" val="3342865668"/>
                  </a:ext>
                </a:extLst>
              </a:tr>
            </a:tbl>
          </a:graphicData>
        </a:graphic>
      </p:graphicFrame>
      <p:pic>
        <p:nvPicPr>
          <p:cNvPr id="10" name="Image 9">
            <a:hlinkClick r:id="rId3" action="ppaction://hlinksldjump"/>
            <a:extLst>
              <a:ext uri="{FF2B5EF4-FFF2-40B4-BE49-F238E27FC236}">
                <a16:creationId xmlns:a16="http://schemas.microsoft.com/office/drawing/2014/main" id="{699433BA-71D4-45C4-A5B6-740262B48C3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20074" y="1063952"/>
            <a:ext cx="478730" cy="477982"/>
          </a:xfrm>
          <a:prstGeom prst="rect">
            <a:avLst/>
          </a:prstGeom>
        </p:spPr>
      </p:pic>
      <p:pic>
        <p:nvPicPr>
          <p:cNvPr id="11" name="Image 10">
            <a:extLst>
              <a:ext uri="{FF2B5EF4-FFF2-40B4-BE49-F238E27FC236}">
                <a16:creationId xmlns:a16="http://schemas.microsoft.com/office/drawing/2014/main" id="{99E9545A-6ECA-421E-8AB4-6532512B12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8804" y="595960"/>
            <a:ext cx="3546462" cy="2386262"/>
          </a:xfrm>
          <a:prstGeom prst="rect">
            <a:avLst/>
          </a:prstGeom>
        </p:spPr>
      </p:pic>
      <p:pic>
        <p:nvPicPr>
          <p:cNvPr id="12" name="Image 11">
            <a:hlinkClick r:id="rId7" action="ppaction://hlinksldjump"/>
            <a:extLst>
              <a:ext uri="{FF2B5EF4-FFF2-40B4-BE49-F238E27FC236}">
                <a16:creationId xmlns:a16="http://schemas.microsoft.com/office/drawing/2014/main" id="{846D85BA-0C4B-4669-9A4B-68BFDAA49074}"/>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45779235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EAA87-CEF2-47FA-AE82-B7B8A7C76581}"/>
              </a:ext>
            </a:extLst>
          </p:cNvPr>
          <p:cNvSpPr>
            <a:spLocks noGrp="1"/>
          </p:cNvSpPr>
          <p:nvPr>
            <p:ph type="title"/>
          </p:nvPr>
        </p:nvSpPr>
        <p:spPr/>
        <p:txBody>
          <a:bodyPr/>
          <a:lstStyle/>
          <a:p>
            <a:r>
              <a:rPr lang="fr-FR" dirty="0" err="1">
                <a:latin typeface="Source Code Pro" panose="020B0509030403020204" pitchFamily="49" charset="0"/>
              </a:rPr>
              <a:t>AnalogRead</a:t>
            </a:r>
            <a:r>
              <a:rPr lang="fr-FR" dirty="0">
                <a:latin typeface="Source Code Pro" panose="020B0509030403020204" pitchFamily="49" charset="0"/>
              </a:rPr>
              <a:t> </a:t>
            </a:r>
            <a:r>
              <a:rPr lang="fr-FR" dirty="0" err="1">
                <a:latin typeface="Source Code Pro" panose="020B0509030403020204" pitchFamily="49" charset="0"/>
              </a:rPr>
              <a:t>with</a:t>
            </a:r>
            <a:r>
              <a:rPr lang="fr-FR" dirty="0">
                <a:latin typeface="Source Code Pro" panose="020B0509030403020204" pitchFamily="49" charset="0"/>
              </a:rPr>
              <a:t> </a:t>
            </a:r>
            <a:r>
              <a:rPr lang="fr-FR" dirty="0" err="1">
                <a:latin typeface="Source Code Pro" panose="020B0509030403020204" pitchFamily="49" charset="0"/>
              </a:rPr>
              <a:t>MicroPython</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8657EF76-DB36-4AE3-A6B1-9FAF315D4501}"/>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392</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6FF5D238-24B6-497D-B562-57F774C75B16}"/>
              </a:ext>
            </a:extLst>
          </p:cNvPr>
          <p:cNvSpPr/>
          <p:nvPr/>
        </p:nvSpPr>
        <p:spPr>
          <a:xfrm>
            <a:off x="16644" y="620688"/>
            <a:ext cx="9127356" cy="738664"/>
          </a:xfrm>
          <a:prstGeom prst="rect">
            <a:avLst/>
          </a:prstGeom>
        </p:spPr>
        <p:txBody>
          <a:bodyPr wrap="square">
            <a:spAutoFit/>
          </a:bodyPr>
          <a:lstStyle/>
          <a:p>
            <a:r>
              <a:rPr lang="en-US" b="1" dirty="0">
                <a:latin typeface="Source Code Pro" panose="020B0509030403020204" pitchFamily="49" charset="0"/>
              </a:rPr>
              <a:t>How the code works</a:t>
            </a:r>
          </a:p>
          <a:p>
            <a:r>
              <a:rPr lang="en-US" dirty="0">
                <a:latin typeface="Source Code Pro" panose="020B0509030403020204" pitchFamily="49" charset="0"/>
              </a:rPr>
              <a:t>To read analog inputs, import the ADC class in addition to the Pin class from the machine module. We also import the sleep method.</a:t>
            </a:r>
          </a:p>
        </p:txBody>
      </p:sp>
      <p:sp>
        <p:nvSpPr>
          <p:cNvPr id="5" name="Rectangle : coins arrondis 4">
            <a:extLst>
              <a:ext uri="{FF2B5EF4-FFF2-40B4-BE49-F238E27FC236}">
                <a16:creationId xmlns:a16="http://schemas.microsoft.com/office/drawing/2014/main" id="{A5981624-D41A-429D-B28D-0B8D4434DDFB}"/>
              </a:ext>
            </a:extLst>
          </p:cNvPr>
          <p:cNvSpPr/>
          <p:nvPr/>
        </p:nvSpPr>
        <p:spPr>
          <a:xfrm>
            <a:off x="447948" y="1476926"/>
            <a:ext cx="7715200" cy="583922"/>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75000"/>
                    <a:lumOff val="25000"/>
                  </a:schemeClr>
                </a:solidFill>
                <a:latin typeface="Source Code Pro" panose="020B0509030403020204" pitchFamily="49" charset="0"/>
              </a:rPr>
              <a:t>from machine import Pin, ADC</a:t>
            </a:r>
          </a:p>
          <a:p>
            <a:r>
              <a:rPr lang="en-US" b="1" dirty="0">
                <a:solidFill>
                  <a:schemeClr val="tx1">
                    <a:lumMod val="75000"/>
                    <a:lumOff val="25000"/>
                  </a:schemeClr>
                </a:solidFill>
                <a:latin typeface="Source Code Pro" panose="020B0509030403020204" pitchFamily="49" charset="0"/>
              </a:rPr>
              <a:t>from time import sleep</a:t>
            </a:r>
            <a:endParaRPr lang="fr-FR" b="1" dirty="0">
              <a:solidFill>
                <a:schemeClr val="tx1">
                  <a:lumMod val="75000"/>
                  <a:lumOff val="25000"/>
                </a:schemeClr>
              </a:solidFill>
              <a:latin typeface="Source Code Pro" panose="020B0509030403020204" pitchFamily="49" charset="0"/>
            </a:endParaRPr>
          </a:p>
        </p:txBody>
      </p:sp>
      <p:sp>
        <p:nvSpPr>
          <p:cNvPr id="6" name="Rectangle 5">
            <a:extLst>
              <a:ext uri="{FF2B5EF4-FFF2-40B4-BE49-F238E27FC236}">
                <a16:creationId xmlns:a16="http://schemas.microsoft.com/office/drawing/2014/main" id="{6CA25426-465A-43D4-BEC6-E87F97C615C4}"/>
              </a:ext>
            </a:extLst>
          </p:cNvPr>
          <p:cNvSpPr/>
          <p:nvPr/>
        </p:nvSpPr>
        <p:spPr>
          <a:xfrm>
            <a:off x="-17388" y="2420888"/>
            <a:ext cx="4588115" cy="307777"/>
          </a:xfrm>
          <a:prstGeom prst="rect">
            <a:avLst/>
          </a:prstGeom>
        </p:spPr>
        <p:txBody>
          <a:bodyPr wrap="none">
            <a:spAutoFit/>
          </a:bodyPr>
          <a:lstStyle/>
          <a:p>
            <a:r>
              <a:rPr lang="en-US" dirty="0">
                <a:latin typeface="Source Code Pro" panose="020B0509030403020204" pitchFamily="49" charset="0"/>
              </a:rPr>
              <a:t>Then, create an ADC object called pot on </a:t>
            </a:r>
            <a:endParaRPr lang="fr-FR" dirty="0">
              <a:latin typeface="Source Code Pro" panose="020B0509030403020204" pitchFamily="49" charset="0"/>
            </a:endParaRPr>
          </a:p>
        </p:txBody>
      </p:sp>
      <p:sp>
        <p:nvSpPr>
          <p:cNvPr id="7" name="Rectangle : coins arrondis 6">
            <a:extLst>
              <a:ext uri="{FF2B5EF4-FFF2-40B4-BE49-F238E27FC236}">
                <a16:creationId xmlns:a16="http://schemas.microsoft.com/office/drawing/2014/main" id="{EA3E6A75-19F8-436B-8185-52942FD40D04}"/>
              </a:ext>
            </a:extLst>
          </p:cNvPr>
          <p:cNvSpPr/>
          <p:nvPr/>
        </p:nvSpPr>
        <p:spPr>
          <a:xfrm>
            <a:off x="4427984" y="2413433"/>
            <a:ext cx="1008112" cy="307777"/>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atin typeface="Source Code Pro" panose="020B0509030403020204" pitchFamily="49" charset="0"/>
              </a:rPr>
              <a:t>GPIO 34</a:t>
            </a:r>
          </a:p>
        </p:txBody>
      </p:sp>
      <p:sp>
        <p:nvSpPr>
          <p:cNvPr id="8" name="Rectangle : coins arrondis 7">
            <a:extLst>
              <a:ext uri="{FF2B5EF4-FFF2-40B4-BE49-F238E27FC236}">
                <a16:creationId xmlns:a16="http://schemas.microsoft.com/office/drawing/2014/main" id="{A43500B3-ADA5-4386-AC04-12773B96410B}"/>
              </a:ext>
            </a:extLst>
          </p:cNvPr>
          <p:cNvSpPr/>
          <p:nvPr/>
        </p:nvSpPr>
        <p:spPr>
          <a:xfrm>
            <a:off x="447948" y="2885783"/>
            <a:ext cx="7715200" cy="340295"/>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75000"/>
                    <a:lumOff val="25000"/>
                  </a:schemeClr>
                </a:solidFill>
                <a:latin typeface="Source Code Pro" panose="020B0509030403020204" pitchFamily="49" charset="0"/>
              </a:rPr>
              <a:t>pot = ADC(Pin(34))</a:t>
            </a:r>
            <a:endParaRPr lang="fr-FR" b="1" dirty="0">
              <a:solidFill>
                <a:schemeClr val="tx1">
                  <a:lumMod val="75000"/>
                  <a:lumOff val="25000"/>
                </a:schemeClr>
              </a:solidFill>
              <a:latin typeface="Source Code Pro" panose="020B0509030403020204" pitchFamily="49" charset="0"/>
            </a:endParaRPr>
          </a:p>
        </p:txBody>
      </p:sp>
      <p:sp>
        <p:nvSpPr>
          <p:cNvPr id="10" name="Rectangle : coins arrondis 9">
            <a:extLst>
              <a:ext uri="{FF2B5EF4-FFF2-40B4-BE49-F238E27FC236}">
                <a16:creationId xmlns:a16="http://schemas.microsoft.com/office/drawing/2014/main" id="{7E3CED48-66D8-4BFB-BC6C-2A01F0C3F81C}"/>
              </a:ext>
            </a:extLst>
          </p:cNvPr>
          <p:cNvSpPr/>
          <p:nvPr/>
        </p:nvSpPr>
        <p:spPr>
          <a:xfrm>
            <a:off x="447948" y="3806107"/>
            <a:ext cx="7715200" cy="340295"/>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err="1">
                <a:solidFill>
                  <a:schemeClr val="tx1">
                    <a:lumMod val="75000"/>
                    <a:lumOff val="25000"/>
                  </a:schemeClr>
                </a:solidFill>
                <a:latin typeface="Source Code Pro" panose="020B0509030403020204" pitchFamily="49" charset="0"/>
              </a:rPr>
              <a:t>pot.atten</a:t>
            </a:r>
            <a:r>
              <a:rPr lang="en-US" b="1" dirty="0">
                <a:solidFill>
                  <a:schemeClr val="tx1">
                    <a:lumMod val="75000"/>
                    <a:lumOff val="25000"/>
                  </a:schemeClr>
                </a:solidFill>
                <a:latin typeface="Source Code Pro" panose="020B0509030403020204" pitchFamily="49" charset="0"/>
              </a:rPr>
              <a:t>(ADC.ATTN_11DB)</a:t>
            </a:r>
            <a:endParaRPr lang="fr-FR" b="1" dirty="0">
              <a:solidFill>
                <a:schemeClr val="tx1">
                  <a:lumMod val="75000"/>
                  <a:lumOff val="25000"/>
                </a:schemeClr>
              </a:solidFill>
              <a:latin typeface="Source Code Pro" panose="020B0509030403020204" pitchFamily="49" charset="0"/>
            </a:endParaRPr>
          </a:p>
        </p:txBody>
      </p:sp>
      <p:sp>
        <p:nvSpPr>
          <p:cNvPr id="11" name="Rectangle 10">
            <a:extLst>
              <a:ext uri="{FF2B5EF4-FFF2-40B4-BE49-F238E27FC236}">
                <a16:creationId xmlns:a16="http://schemas.microsoft.com/office/drawing/2014/main" id="{A29FB8A9-A08E-4811-BDAB-647427B60A14}"/>
              </a:ext>
            </a:extLst>
          </p:cNvPr>
          <p:cNvSpPr/>
          <p:nvPr/>
        </p:nvSpPr>
        <p:spPr>
          <a:xfrm>
            <a:off x="-17388" y="3409255"/>
            <a:ext cx="9169028" cy="307777"/>
          </a:xfrm>
          <a:prstGeom prst="rect">
            <a:avLst/>
          </a:prstGeom>
        </p:spPr>
        <p:txBody>
          <a:bodyPr wrap="square">
            <a:spAutoFit/>
          </a:bodyPr>
          <a:lstStyle/>
          <a:p>
            <a:r>
              <a:rPr lang="en-US" dirty="0">
                <a:latin typeface="Source Code Pro" panose="020B0509030403020204" pitchFamily="49" charset="0"/>
              </a:rPr>
              <a:t>The following line defines that we want to be able to read voltage in full range.</a:t>
            </a:r>
            <a:endParaRPr lang="fr-FR" dirty="0">
              <a:latin typeface="Source Code Pro" panose="020B0509030403020204" pitchFamily="49" charset="0"/>
            </a:endParaRPr>
          </a:p>
        </p:txBody>
      </p:sp>
      <p:sp>
        <p:nvSpPr>
          <p:cNvPr id="12" name="Rectangle 11">
            <a:extLst>
              <a:ext uri="{FF2B5EF4-FFF2-40B4-BE49-F238E27FC236}">
                <a16:creationId xmlns:a16="http://schemas.microsoft.com/office/drawing/2014/main" id="{9B6B16BF-2B14-4A49-8651-65C9ACD16B6D}"/>
              </a:ext>
            </a:extLst>
          </p:cNvPr>
          <p:cNvSpPr/>
          <p:nvPr/>
        </p:nvSpPr>
        <p:spPr>
          <a:xfrm>
            <a:off x="24284" y="4299162"/>
            <a:ext cx="9127356" cy="738664"/>
          </a:xfrm>
          <a:prstGeom prst="rect">
            <a:avLst/>
          </a:prstGeom>
        </p:spPr>
        <p:txBody>
          <a:bodyPr wrap="square">
            <a:spAutoFit/>
          </a:bodyPr>
          <a:lstStyle/>
          <a:p>
            <a:r>
              <a:rPr lang="en-US" dirty="0">
                <a:latin typeface="Source Code Pro" panose="020B0509030403020204" pitchFamily="49" charset="0"/>
              </a:rPr>
              <a:t>This means we want to read voltage from </a:t>
            </a:r>
            <a:r>
              <a:rPr lang="en-US" b="1" dirty="0">
                <a:solidFill>
                  <a:srgbClr val="FF6600"/>
                </a:solidFill>
                <a:latin typeface="Source Code Pro" panose="020B0509030403020204" pitchFamily="49" charset="0"/>
              </a:rPr>
              <a:t>0 to 3.3V</a:t>
            </a:r>
            <a:r>
              <a:rPr lang="en-US" dirty="0">
                <a:latin typeface="Source Code Pro" panose="020B0509030403020204" pitchFamily="49" charset="0"/>
              </a:rPr>
              <a:t>. </a:t>
            </a:r>
          </a:p>
          <a:p>
            <a:r>
              <a:rPr lang="en-US" dirty="0">
                <a:latin typeface="Source Code Pro" panose="020B0509030403020204" pitchFamily="49" charset="0"/>
              </a:rPr>
              <a:t>This corresponds to setting the attenuation ratio of 11db. </a:t>
            </a:r>
          </a:p>
          <a:p>
            <a:r>
              <a:rPr lang="en-US" dirty="0">
                <a:latin typeface="Source Code Pro" panose="020B0509030403020204" pitchFamily="49" charset="0"/>
              </a:rPr>
              <a:t>For that, we use the </a:t>
            </a:r>
            <a:r>
              <a:rPr lang="en-US" b="1" dirty="0" err="1">
                <a:solidFill>
                  <a:srgbClr val="FF6600"/>
                </a:solidFill>
                <a:latin typeface="Source Code Pro" panose="020B0509030403020204" pitchFamily="49" charset="0"/>
              </a:rPr>
              <a:t>atten</a:t>
            </a:r>
            <a:r>
              <a:rPr lang="en-US" b="1" dirty="0">
                <a:solidFill>
                  <a:srgbClr val="FF6600"/>
                </a:solidFill>
                <a:latin typeface="Source Code Pro" panose="020B0509030403020204" pitchFamily="49" charset="0"/>
              </a:rPr>
              <a:t>() </a:t>
            </a:r>
            <a:r>
              <a:rPr lang="en-US" dirty="0">
                <a:latin typeface="Source Code Pro" panose="020B0509030403020204" pitchFamily="49" charset="0"/>
              </a:rPr>
              <a:t>method and pass as argument: </a:t>
            </a:r>
            <a:r>
              <a:rPr lang="en-US" b="1" dirty="0">
                <a:solidFill>
                  <a:srgbClr val="FF6600"/>
                </a:solidFill>
                <a:latin typeface="Source Code Pro" panose="020B0509030403020204" pitchFamily="49" charset="0"/>
              </a:rPr>
              <a:t>ADC.ATTN_11DB</a:t>
            </a:r>
            <a:r>
              <a:rPr lang="en-US" dirty="0">
                <a:latin typeface="Source Code Pro" panose="020B0509030403020204" pitchFamily="49" charset="0"/>
              </a:rPr>
              <a:t>.</a:t>
            </a:r>
            <a:endParaRPr lang="fr-FR" dirty="0">
              <a:latin typeface="Source Code Pro" panose="020B0509030403020204" pitchFamily="49" charset="0"/>
            </a:endParaRPr>
          </a:p>
        </p:txBody>
      </p:sp>
      <p:sp>
        <p:nvSpPr>
          <p:cNvPr id="13" name="Rectangle 12">
            <a:extLst>
              <a:ext uri="{FF2B5EF4-FFF2-40B4-BE49-F238E27FC236}">
                <a16:creationId xmlns:a16="http://schemas.microsoft.com/office/drawing/2014/main" id="{2A8283EB-3443-41D0-89BE-A808056BA008}"/>
              </a:ext>
            </a:extLst>
          </p:cNvPr>
          <p:cNvSpPr/>
          <p:nvPr/>
        </p:nvSpPr>
        <p:spPr>
          <a:xfrm>
            <a:off x="107504" y="5157192"/>
            <a:ext cx="8424936" cy="1169551"/>
          </a:xfrm>
          <a:prstGeom prst="rect">
            <a:avLst/>
          </a:prstGeom>
        </p:spPr>
        <p:txBody>
          <a:bodyPr wrap="square">
            <a:spAutoFit/>
          </a:bodyPr>
          <a:lstStyle/>
          <a:p>
            <a:r>
              <a:rPr lang="fr-FR" dirty="0">
                <a:latin typeface="Source Code Pro" panose="020B0509030403020204" pitchFamily="49" charset="0"/>
              </a:rPr>
              <a:t>The </a:t>
            </a:r>
            <a:r>
              <a:rPr lang="fr-FR" b="1" dirty="0" err="1">
                <a:solidFill>
                  <a:srgbClr val="FF6600"/>
                </a:solidFill>
                <a:latin typeface="Source Code Pro" panose="020B0509030403020204" pitchFamily="49" charset="0"/>
              </a:rPr>
              <a:t>atten</a:t>
            </a:r>
            <a:r>
              <a:rPr lang="fr-FR" b="1" dirty="0">
                <a:solidFill>
                  <a:srgbClr val="FF6600"/>
                </a:solidFill>
                <a:latin typeface="Source Code Pro" panose="020B0509030403020204" pitchFamily="49" charset="0"/>
              </a:rPr>
              <a:t>()</a:t>
            </a:r>
            <a:r>
              <a:rPr lang="fr-FR" dirty="0">
                <a:latin typeface="Source Code Pro" panose="020B0509030403020204" pitchFamily="49" charset="0"/>
              </a:rPr>
              <a:t> </a:t>
            </a:r>
            <a:r>
              <a:rPr lang="fr-FR" dirty="0" err="1">
                <a:latin typeface="Source Code Pro" panose="020B0509030403020204" pitchFamily="49" charset="0"/>
              </a:rPr>
              <a:t>method</a:t>
            </a:r>
            <a:r>
              <a:rPr lang="fr-FR" dirty="0">
                <a:latin typeface="Source Code Pro" panose="020B0509030403020204" pitchFamily="49" charset="0"/>
              </a:rPr>
              <a:t> can </a:t>
            </a:r>
            <a:r>
              <a:rPr lang="fr-FR" dirty="0" err="1">
                <a:latin typeface="Source Code Pro" panose="020B0509030403020204" pitchFamily="49" charset="0"/>
              </a:rPr>
              <a:t>take</a:t>
            </a:r>
            <a:r>
              <a:rPr lang="fr-FR" dirty="0">
                <a:latin typeface="Source Code Pro" panose="020B0509030403020204" pitchFamily="49" charset="0"/>
              </a:rPr>
              <a:t> the </a:t>
            </a:r>
            <a:r>
              <a:rPr lang="fr-FR" dirty="0" err="1">
                <a:latin typeface="Source Code Pro" panose="020B0509030403020204" pitchFamily="49" charset="0"/>
              </a:rPr>
              <a:t>following</a:t>
            </a:r>
            <a:r>
              <a:rPr lang="fr-FR" dirty="0">
                <a:latin typeface="Source Code Pro" panose="020B0509030403020204" pitchFamily="49" charset="0"/>
              </a:rPr>
              <a:t> arguments:</a:t>
            </a:r>
          </a:p>
          <a:p>
            <a:pPr>
              <a:buFont typeface="Arial" panose="020B0604020202020204" pitchFamily="34" charset="0"/>
              <a:buChar char="•"/>
            </a:pPr>
            <a:r>
              <a:rPr lang="fr-FR" b="1" dirty="0">
                <a:solidFill>
                  <a:srgbClr val="0070C0"/>
                </a:solidFill>
                <a:latin typeface="Source Code Pro" panose="020B0509030403020204" pitchFamily="49" charset="0"/>
              </a:rPr>
              <a:t> ADC.ATTN_0DB — the full range voltage: 1.2V</a:t>
            </a:r>
          </a:p>
          <a:p>
            <a:pPr>
              <a:buFont typeface="Arial" panose="020B0604020202020204" pitchFamily="34" charset="0"/>
              <a:buChar char="•"/>
            </a:pPr>
            <a:r>
              <a:rPr lang="fr-FR" b="1" dirty="0">
                <a:solidFill>
                  <a:srgbClr val="0070C0"/>
                </a:solidFill>
                <a:latin typeface="Source Code Pro" panose="020B0509030403020204" pitchFamily="49" charset="0"/>
              </a:rPr>
              <a:t> ADC.ATTN_2_5DB — the full range voltage: 1.5V</a:t>
            </a:r>
          </a:p>
          <a:p>
            <a:pPr>
              <a:buFont typeface="Arial" panose="020B0604020202020204" pitchFamily="34" charset="0"/>
              <a:buChar char="•"/>
            </a:pPr>
            <a:r>
              <a:rPr lang="fr-FR" b="1" dirty="0">
                <a:solidFill>
                  <a:srgbClr val="0070C0"/>
                </a:solidFill>
                <a:latin typeface="Source Code Pro" panose="020B0509030403020204" pitchFamily="49" charset="0"/>
              </a:rPr>
              <a:t> ADC.ATTN_6DB — the full range voltage: 2.0V</a:t>
            </a:r>
          </a:p>
          <a:p>
            <a:pPr>
              <a:buFont typeface="Arial" panose="020B0604020202020204" pitchFamily="34" charset="0"/>
              <a:buChar char="•"/>
            </a:pPr>
            <a:r>
              <a:rPr lang="fr-FR" b="1" dirty="0">
                <a:solidFill>
                  <a:srgbClr val="0070C0"/>
                </a:solidFill>
                <a:latin typeface="Source Code Pro" panose="020B0509030403020204" pitchFamily="49" charset="0"/>
              </a:rPr>
              <a:t> ADC.ATTN_11DB — the full range voltage: 3.3V</a:t>
            </a:r>
          </a:p>
        </p:txBody>
      </p:sp>
      <p:pic>
        <p:nvPicPr>
          <p:cNvPr id="14" name="Image 13">
            <a:hlinkClick r:id="rId2" action="ppaction://hlinksldjump"/>
            <a:extLst>
              <a:ext uri="{FF2B5EF4-FFF2-40B4-BE49-F238E27FC236}">
                <a16:creationId xmlns:a16="http://schemas.microsoft.com/office/drawing/2014/main" id="{3D942153-859A-41FB-83F3-F84544791A3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9174940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EE8D8E-139C-41B9-939E-CF5B76D5878E}"/>
              </a:ext>
            </a:extLst>
          </p:cNvPr>
          <p:cNvSpPr>
            <a:spLocks noGrp="1"/>
          </p:cNvSpPr>
          <p:nvPr>
            <p:ph type="title"/>
          </p:nvPr>
        </p:nvSpPr>
        <p:spPr/>
        <p:txBody>
          <a:bodyPr/>
          <a:lstStyle/>
          <a:p>
            <a:r>
              <a:rPr lang="fr-FR" dirty="0" err="1">
                <a:latin typeface="Source Code Pro" panose="020B0509030403020204" pitchFamily="49" charset="0"/>
              </a:rPr>
              <a:t>AnalogRead</a:t>
            </a:r>
            <a:r>
              <a:rPr lang="fr-FR" dirty="0">
                <a:latin typeface="Source Code Pro" panose="020B0509030403020204" pitchFamily="49" charset="0"/>
              </a:rPr>
              <a:t> </a:t>
            </a:r>
            <a:r>
              <a:rPr lang="fr-FR" dirty="0" err="1">
                <a:latin typeface="Source Code Pro" panose="020B0509030403020204" pitchFamily="49" charset="0"/>
              </a:rPr>
              <a:t>with</a:t>
            </a:r>
            <a:r>
              <a:rPr lang="fr-FR" dirty="0">
                <a:latin typeface="Source Code Pro" panose="020B0509030403020204" pitchFamily="49" charset="0"/>
              </a:rPr>
              <a:t> </a:t>
            </a:r>
            <a:r>
              <a:rPr lang="fr-FR" dirty="0" err="1">
                <a:latin typeface="Source Code Pro" panose="020B0509030403020204" pitchFamily="49" charset="0"/>
              </a:rPr>
              <a:t>MicroPython</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25CDE78F-2236-42F8-B689-9829928DB947}"/>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393</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9C43ABC1-4583-4FF3-97D2-4EE7556C0929}"/>
              </a:ext>
            </a:extLst>
          </p:cNvPr>
          <p:cNvSpPr/>
          <p:nvPr/>
        </p:nvSpPr>
        <p:spPr>
          <a:xfrm>
            <a:off x="-15168" y="512396"/>
            <a:ext cx="9174336" cy="954107"/>
          </a:xfrm>
          <a:prstGeom prst="rect">
            <a:avLst/>
          </a:prstGeom>
        </p:spPr>
        <p:txBody>
          <a:bodyPr wrap="square">
            <a:spAutoFit/>
          </a:bodyPr>
          <a:lstStyle/>
          <a:p>
            <a:pPr algn="just"/>
            <a:r>
              <a:rPr lang="en-US" dirty="0">
                <a:latin typeface="Source Code Pro" panose="020B0509030403020204" pitchFamily="49" charset="0"/>
              </a:rPr>
              <a:t>In the </a:t>
            </a:r>
            <a:r>
              <a:rPr lang="en-US" b="1" dirty="0">
                <a:latin typeface="Source Code Pro" panose="020B0509030403020204" pitchFamily="49" charset="0"/>
              </a:rPr>
              <a:t>while</a:t>
            </a:r>
            <a:r>
              <a:rPr lang="en-US" dirty="0">
                <a:latin typeface="Source Code Pro" panose="020B0509030403020204" pitchFamily="49" charset="0"/>
              </a:rPr>
              <a:t> loop, read the pot value and save it in the </a:t>
            </a:r>
            <a:r>
              <a:rPr lang="en-US" b="1" dirty="0" err="1">
                <a:latin typeface="Source Code Pro" panose="020B0509030403020204" pitchFamily="49" charset="0"/>
              </a:rPr>
              <a:t>pot_value</a:t>
            </a:r>
            <a:r>
              <a:rPr lang="en-US" dirty="0">
                <a:latin typeface="Source Code Pro" panose="020B0509030403020204" pitchFamily="49" charset="0"/>
              </a:rPr>
              <a:t> variable. </a:t>
            </a:r>
          </a:p>
          <a:p>
            <a:pPr algn="just"/>
            <a:r>
              <a:rPr lang="en-US" dirty="0">
                <a:latin typeface="Source Code Pro" panose="020B0509030403020204" pitchFamily="49" charset="0"/>
              </a:rPr>
              <a:t>To read the value from the pot, simply use the </a:t>
            </a:r>
            <a:r>
              <a:rPr lang="en-US" b="1" dirty="0">
                <a:latin typeface="Source Code Pro" panose="020B0509030403020204" pitchFamily="49" charset="0"/>
              </a:rPr>
              <a:t>read()</a:t>
            </a:r>
            <a:r>
              <a:rPr lang="en-US" dirty="0">
                <a:latin typeface="Source Code Pro" panose="020B0509030403020204" pitchFamily="49" charset="0"/>
              </a:rPr>
              <a:t> method on the </a:t>
            </a:r>
            <a:r>
              <a:rPr lang="en-US" b="1" dirty="0">
                <a:latin typeface="Source Code Pro" panose="020B0509030403020204" pitchFamily="49" charset="0"/>
              </a:rPr>
              <a:t>pot</a:t>
            </a:r>
            <a:r>
              <a:rPr lang="en-US" dirty="0">
                <a:latin typeface="Source Code Pro" panose="020B0509030403020204" pitchFamily="49" charset="0"/>
              </a:rPr>
              <a:t> object.</a:t>
            </a:r>
          </a:p>
          <a:p>
            <a:pPr algn="just"/>
            <a:r>
              <a:rPr lang="en-US" dirty="0">
                <a:latin typeface="Source Code Pro" panose="020B0509030403020204" pitchFamily="49" charset="0"/>
              </a:rPr>
              <a:t>Then, print the pot value</a:t>
            </a:r>
          </a:p>
          <a:p>
            <a:pPr algn="just"/>
            <a:r>
              <a:rPr lang="en-US" dirty="0">
                <a:latin typeface="Source Code Pro" panose="020B0509030403020204" pitchFamily="49" charset="0"/>
              </a:rPr>
              <a:t>At the end, </a:t>
            </a:r>
            <a:r>
              <a:rPr lang="en-US" b="1" dirty="0">
                <a:latin typeface="Source Code Pro" panose="020B0509030403020204" pitchFamily="49" charset="0"/>
              </a:rPr>
              <a:t>add a delay of 100 </a:t>
            </a:r>
            <a:r>
              <a:rPr lang="en-US" b="1" dirty="0" err="1">
                <a:latin typeface="Source Code Pro" panose="020B0509030403020204" pitchFamily="49" charset="0"/>
              </a:rPr>
              <a:t>ms.</a:t>
            </a:r>
            <a:endParaRPr lang="fr-FR" b="1" dirty="0">
              <a:latin typeface="Source Code Pro" panose="020B0509030403020204" pitchFamily="49" charset="0"/>
            </a:endParaRPr>
          </a:p>
        </p:txBody>
      </p:sp>
      <p:sp>
        <p:nvSpPr>
          <p:cNvPr id="5" name="Rectangle : coins arrondis 4">
            <a:extLst>
              <a:ext uri="{FF2B5EF4-FFF2-40B4-BE49-F238E27FC236}">
                <a16:creationId xmlns:a16="http://schemas.microsoft.com/office/drawing/2014/main" id="{028F32F1-72A9-4011-B6C3-08722485478B}"/>
              </a:ext>
            </a:extLst>
          </p:cNvPr>
          <p:cNvSpPr/>
          <p:nvPr/>
        </p:nvSpPr>
        <p:spPr>
          <a:xfrm>
            <a:off x="430932" y="1534271"/>
            <a:ext cx="7715200" cy="738664"/>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err="1">
                <a:solidFill>
                  <a:schemeClr val="tx1">
                    <a:lumMod val="75000"/>
                    <a:lumOff val="25000"/>
                  </a:schemeClr>
                </a:solidFill>
                <a:latin typeface="Source Code Pro" panose="020B0509030403020204" pitchFamily="49" charset="0"/>
              </a:rPr>
              <a:t>pot_value</a:t>
            </a:r>
            <a:r>
              <a:rPr lang="en-US" b="1" dirty="0">
                <a:solidFill>
                  <a:schemeClr val="tx1">
                    <a:lumMod val="75000"/>
                    <a:lumOff val="25000"/>
                  </a:schemeClr>
                </a:solidFill>
                <a:latin typeface="Source Code Pro" panose="020B0509030403020204" pitchFamily="49" charset="0"/>
              </a:rPr>
              <a:t> = </a:t>
            </a:r>
            <a:r>
              <a:rPr lang="en-US" b="1" dirty="0" err="1">
                <a:solidFill>
                  <a:schemeClr val="tx1">
                    <a:lumMod val="75000"/>
                    <a:lumOff val="25000"/>
                  </a:schemeClr>
                </a:solidFill>
                <a:latin typeface="Source Code Pro" panose="020B0509030403020204" pitchFamily="49" charset="0"/>
              </a:rPr>
              <a:t>pot.read</a:t>
            </a:r>
            <a:r>
              <a:rPr lang="en-US" b="1" dirty="0">
                <a:solidFill>
                  <a:schemeClr val="tx1">
                    <a:lumMod val="75000"/>
                    <a:lumOff val="25000"/>
                  </a:schemeClr>
                </a:solidFill>
                <a:latin typeface="Source Code Pro" panose="020B0509030403020204" pitchFamily="49" charset="0"/>
              </a:rPr>
              <a:t>()</a:t>
            </a:r>
          </a:p>
          <a:p>
            <a:r>
              <a:rPr lang="fr-FR" b="1" dirty="0" err="1">
                <a:solidFill>
                  <a:schemeClr val="tx1">
                    <a:lumMod val="75000"/>
                    <a:lumOff val="25000"/>
                  </a:schemeClr>
                </a:solidFill>
                <a:latin typeface="Source Code Pro" panose="020B0509030403020204" pitchFamily="49" charset="0"/>
              </a:rPr>
              <a:t>print</a:t>
            </a:r>
            <a:r>
              <a:rPr lang="fr-FR" b="1" dirty="0">
                <a:solidFill>
                  <a:schemeClr val="tx1">
                    <a:lumMod val="75000"/>
                    <a:lumOff val="25000"/>
                  </a:schemeClr>
                </a:solidFill>
                <a:latin typeface="Source Code Pro" panose="020B0509030403020204" pitchFamily="49" charset="0"/>
              </a:rPr>
              <a:t>(</a:t>
            </a:r>
            <a:r>
              <a:rPr lang="fr-FR" b="1" dirty="0" err="1">
                <a:solidFill>
                  <a:schemeClr val="tx1">
                    <a:lumMod val="75000"/>
                    <a:lumOff val="25000"/>
                  </a:schemeClr>
                </a:solidFill>
                <a:latin typeface="Source Code Pro" panose="020B0509030403020204" pitchFamily="49" charset="0"/>
              </a:rPr>
              <a:t>pot_value</a:t>
            </a:r>
            <a:r>
              <a:rPr lang="fr-FR" b="1" dirty="0">
                <a:solidFill>
                  <a:schemeClr val="tx1">
                    <a:lumMod val="75000"/>
                    <a:lumOff val="25000"/>
                  </a:schemeClr>
                </a:solidFill>
                <a:latin typeface="Source Code Pro" panose="020B0509030403020204" pitchFamily="49" charset="0"/>
              </a:rPr>
              <a:t>) </a:t>
            </a:r>
          </a:p>
          <a:p>
            <a:r>
              <a:rPr lang="fr-FR" b="1" dirty="0" err="1">
                <a:solidFill>
                  <a:schemeClr val="tx1">
                    <a:lumMod val="75000"/>
                    <a:lumOff val="25000"/>
                  </a:schemeClr>
                </a:solidFill>
                <a:latin typeface="Source Code Pro" panose="020B0509030403020204" pitchFamily="49" charset="0"/>
              </a:rPr>
              <a:t>sleep</a:t>
            </a:r>
            <a:r>
              <a:rPr lang="fr-FR" b="1" dirty="0">
                <a:solidFill>
                  <a:schemeClr val="tx1">
                    <a:lumMod val="75000"/>
                    <a:lumOff val="25000"/>
                  </a:schemeClr>
                </a:solidFill>
                <a:latin typeface="Source Code Pro" panose="020B0509030403020204" pitchFamily="49" charset="0"/>
              </a:rPr>
              <a:t>(0.1)</a:t>
            </a:r>
          </a:p>
        </p:txBody>
      </p:sp>
      <p:sp>
        <p:nvSpPr>
          <p:cNvPr id="6" name="Rectangle 5">
            <a:extLst>
              <a:ext uri="{FF2B5EF4-FFF2-40B4-BE49-F238E27FC236}">
                <a16:creationId xmlns:a16="http://schemas.microsoft.com/office/drawing/2014/main" id="{5E571775-3741-4089-8D21-D9CCCF93AB17}"/>
              </a:ext>
            </a:extLst>
          </p:cNvPr>
          <p:cNvSpPr/>
          <p:nvPr/>
        </p:nvSpPr>
        <p:spPr>
          <a:xfrm>
            <a:off x="-26268" y="2370182"/>
            <a:ext cx="9170268" cy="738664"/>
          </a:xfrm>
          <a:prstGeom prst="rect">
            <a:avLst/>
          </a:prstGeom>
        </p:spPr>
        <p:txBody>
          <a:bodyPr wrap="square">
            <a:spAutoFit/>
          </a:bodyPr>
          <a:lstStyle/>
          <a:p>
            <a:r>
              <a:rPr lang="en-US" dirty="0">
                <a:latin typeface="Source Code Pro" panose="020B0509030403020204" pitchFamily="49" charset="0"/>
              </a:rPr>
              <a:t>When you rotate the potentiometer, you get values from 0 to 4095 – that’s because the ADC pins have a 12-bit resolution by default. You may want to get values in other ranges. </a:t>
            </a:r>
            <a:r>
              <a:rPr lang="en-US" b="1" dirty="0">
                <a:latin typeface="Source Code Pro" panose="020B0509030403020204" pitchFamily="49" charset="0"/>
              </a:rPr>
              <a:t>You can change the resolution using the width() method as follows:</a:t>
            </a:r>
            <a:endParaRPr lang="fr-FR" b="1" dirty="0">
              <a:latin typeface="Source Code Pro" panose="020B0509030403020204" pitchFamily="49" charset="0"/>
            </a:endParaRPr>
          </a:p>
        </p:txBody>
      </p:sp>
      <p:sp>
        <p:nvSpPr>
          <p:cNvPr id="7" name="Rectangle : coins arrondis 6">
            <a:extLst>
              <a:ext uri="{FF2B5EF4-FFF2-40B4-BE49-F238E27FC236}">
                <a16:creationId xmlns:a16="http://schemas.microsoft.com/office/drawing/2014/main" id="{08932C8D-77B0-4F9C-9736-FBF1060E88BD}"/>
              </a:ext>
            </a:extLst>
          </p:cNvPr>
          <p:cNvSpPr/>
          <p:nvPr/>
        </p:nvSpPr>
        <p:spPr>
          <a:xfrm>
            <a:off x="430932" y="3138329"/>
            <a:ext cx="7715200" cy="355183"/>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err="1">
                <a:solidFill>
                  <a:schemeClr val="tx1">
                    <a:lumMod val="75000"/>
                    <a:lumOff val="25000"/>
                  </a:schemeClr>
                </a:solidFill>
                <a:latin typeface="Source Code Pro" panose="020B0509030403020204" pitchFamily="49" charset="0"/>
              </a:rPr>
              <a:t>ADC.width</a:t>
            </a:r>
            <a:r>
              <a:rPr lang="en-US" b="1" dirty="0">
                <a:solidFill>
                  <a:schemeClr val="tx1">
                    <a:lumMod val="75000"/>
                    <a:lumOff val="25000"/>
                  </a:schemeClr>
                </a:solidFill>
                <a:latin typeface="Source Code Pro" panose="020B0509030403020204" pitchFamily="49" charset="0"/>
              </a:rPr>
              <a:t>(bit)</a:t>
            </a:r>
            <a:endParaRPr lang="fr-FR" b="1" dirty="0">
              <a:solidFill>
                <a:schemeClr val="tx1">
                  <a:lumMod val="75000"/>
                  <a:lumOff val="25000"/>
                </a:schemeClr>
              </a:solidFill>
              <a:latin typeface="Source Code Pro" panose="020B0509030403020204" pitchFamily="49" charset="0"/>
            </a:endParaRPr>
          </a:p>
        </p:txBody>
      </p:sp>
      <p:sp>
        <p:nvSpPr>
          <p:cNvPr id="8" name="Rectangle 7">
            <a:extLst>
              <a:ext uri="{FF2B5EF4-FFF2-40B4-BE49-F238E27FC236}">
                <a16:creationId xmlns:a16="http://schemas.microsoft.com/office/drawing/2014/main" id="{7AA4CBD6-F3C1-457B-8568-EA75F1155E83}"/>
              </a:ext>
            </a:extLst>
          </p:cNvPr>
          <p:cNvSpPr/>
          <p:nvPr/>
        </p:nvSpPr>
        <p:spPr>
          <a:xfrm>
            <a:off x="0" y="3535690"/>
            <a:ext cx="9170268" cy="1384995"/>
          </a:xfrm>
          <a:prstGeom prst="rect">
            <a:avLst/>
          </a:prstGeom>
        </p:spPr>
        <p:txBody>
          <a:bodyPr wrap="square">
            <a:spAutoFit/>
          </a:bodyPr>
          <a:lstStyle/>
          <a:p>
            <a:r>
              <a:rPr lang="en-US" dirty="0">
                <a:latin typeface="Source Code Pro" panose="020B0509030403020204" pitchFamily="49" charset="0"/>
              </a:rPr>
              <a:t>The bit argument can be one of the following parameters:</a:t>
            </a:r>
            <a:br>
              <a:rPr lang="en-US" dirty="0">
                <a:latin typeface="Source Code Pro" panose="020B0509030403020204" pitchFamily="49" charset="0"/>
              </a:rPr>
            </a:br>
            <a:endParaRPr lang="en-US" b="1" dirty="0">
              <a:solidFill>
                <a:srgbClr val="0070C0"/>
              </a:solidFill>
              <a:latin typeface="Source Code Pro" panose="020B0509030403020204" pitchFamily="49" charset="0"/>
            </a:endParaRPr>
          </a:p>
          <a:p>
            <a:pPr>
              <a:buFont typeface="Arial" panose="020B0604020202020204" pitchFamily="34" charset="0"/>
              <a:buChar char="•"/>
            </a:pPr>
            <a:r>
              <a:rPr lang="en-US" b="1" dirty="0">
                <a:solidFill>
                  <a:srgbClr val="0070C0"/>
                </a:solidFill>
                <a:latin typeface="Source Code Pro" panose="020B0509030403020204" pitchFamily="49" charset="0"/>
              </a:rPr>
              <a:t> ADC.WIDTH_9BIT : range 0 to 511</a:t>
            </a:r>
          </a:p>
          <a:p>
            <a:pPr>
              <a:buFont typeface="Arial" panose="020B0604020202020204" pitchFamily="34" charset="0"/>
              <a:buChar char="•"/>
            </a:pPr>
            <a:r>
              <a:rPr lang="en-US" b="1" dirty="0">
                <a:solidFill>
                  <a:srgbClr val="0070C0"/>
                </a:solidFill>
                <a:latin typeface="Source Code Pro" panose="020B0509030403020204" pitchFamily="49" charset="0"/>
              </a:rPr>
              <a:t> ADC.WIDTH_10BIT: range 0 to 1023</a:t>
            </a:r>
          </a:p>
          <a:p>
            <a:pPr>
              <a:buFont typeface="Arial" panose="020B0604020202020204" pitchFamily="34" charset="0"/>
              <a:buChar char="•"/>
            </a:pPr>
            <a:r>
              <a:rPr lang="en-US" b="1" dirty="0">
                <a:solidFill>
                  <a:srgbClr val="0070C0"/>
                </a:solidFill>
                <a:latin typeface="Source Code Pro" panose="020B0509030403020204" pitchFamily="49" charset="0"/>
              </a:rPr>
              <a:t> ADC.WIDTH_11BIT: range 0 to 2047</a:t>
            </a:r>
          </a:p>
          <a:p>
            <a:pPr>
              <a:buFont typeface="Arial" panose="020B0604020202020204" pitchFamily="34" charset="0"/>
              <a:buChar char="•"/>
            </a:pPr>
            <a:r>
              <a:rPr lang="en-US" b="1" dirty="0">
                <a:solidFill>
                  <a:srgbClr val="0070C0"/>
                </a:solidFill>
                <a:latin typeface="Source Code Pro" panose="020B0509030403020204" pitchFamily="49" charset="0"/>
              </a:rPr>
              <a:t> ADC.WIDTH_12BIT: range 0 to 4095 </a:t>
            </a:r>
          </a:p>
        </p:txBody>
      </p:sp>
      <p:sp>
        <p:nvSpPr>
          <p:cNvPr id="9" name="Rectangle : coins arrondis 8">
            <a:extLst>
              <a:ext uri="{FF2B5EF4-FFF2-40B4-BE49-F238E27FC236}">
                <a16:creationId xmlns:a16="http://schemas.microsoft.com/office/drawing/2014/main" id="{8E781482-39A7-4A55-86C6-37FA7B145944}"/>
              </a:ext>
            </a:extLst>
          </p:cNvPr>
          <p:cNvSpPr/>
          <p:nvPr/>
        </p:nvSpPr>
        <p:spPr>
          <a:xfrm>
            <a:off x="430932" y="4985718"/>
            <a:ext cx="7715200" cy="355183"/>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err="1">
                <a:solidFill>
                  <a:schemeClr val="tx1">
                    <a:lumMod val="75000"/>
                    <a:lumOff val="25000"/>
                  </a:schemeClr>
                </a:solidFill>
                <a:latin typeface="Source Code Pro" panose="020B0509030403020204" pitchFamily="49" charset="0"/>
              </a:rPr>
              <a:t>ADC.width</a:t>
            </a:r>
            <a:r>
              <a:rPr lang="en-US" b="1" dirty="0">
                <a:solidFill>
                  <a:schemeClr val="tx1">
                    <a:lumMod val="75000"/>
                    <a:lumOff val="25000"/>
                  </a:schemeClr>
                </a:solidFill>
                <a:latin typeface="Source Code Pro" panose="020B0509030403020204" pitchFamily="49" charset="0"/>
              </a:rPr>
              <a:t>(ADC.WIDTH_12BIT)</a:t>
            </a:r>
            <a:endParaRPr lang="fr-FR" b="1" dirty="0">
              <a:solidFill>
                <a:schemeClr val="tx1">
                  <a:lumMod val="75000"/>
                  <a:lumOff val="25000"/>
                </a:schemeClr>
              </a:solidFill>
              <a:latin typeface="Source Code Pro" panose="020B0509030403020204" pitchFamily="49" charset="0"/>
            </a:endParaRPr>
          </a:p>
        </p:txBody>
      </p:sp>
      <p:sp>
        <p:nvSpPr>
          <p:cNvPr id="10" name="Rectangle 9">
            <a:extLst>
              <a:ext uri="{FF2B5EF4-FFF2-40B4-BE49-F238E27FC236}">
                <a16:creationId xmlns:a16="http://schemas.microsoft.com/office/drawing/2014/main" id="{CA0EE816-D15A-47B9-AC0F-42F4745612EC}"/>
              </a:ext>
            </a:extLst>
          </p:cNvPr>
          <p:cNvSpPr/>
          <p:nvPr/>
        </p:nvSpPr>
        <p:spPr>
          <a:xfrm>
            <a:off x="0" y="5373216"/>
            <a:ext cx="9200356" cy="1169551"/>
          </a:xfrm>
          <a:prstGeom prst="rect">
            <a:avLst/>
          </a:prstGeom>
        </p:spPr>
        <p:txBody>
          <a:bodyPr wrap="square">
            <a:spAutoFit/>
          </a:bodyPr>
          <a:lstStyle/>
          <a:p>
            <a:pPr algn="just"/>
            <a:r>
              <a:rPr lang="en-US" b="1" dirty="0">
                <a:latin typeface="Source Code Pro" panose="020B0509030403020204" pitchFamily="49" charset="0"/>
              </a:rPr>
              <a:t>In summary:</a:t>
            </a:r>
          </a:p>
          <a:p>
            <a:pPr algn="just"/>
            <a:r>
              <a:rPr lang="en-US" dirty="0">
                <a:latin typeface="Source Code Pro" panose="020B0509030403020204" pitchFamily="49" charset="0"/>
              </a:rPr>
              <a:t>. To read an analog value you need to import the ADC class;</a:t>
            </a:r>
          </a:p>
          <a:p>
            <a:pPr algn="just">
              <a:buFont typeface="Arial" panose="020B0604020202020204" pitchFamily="34" charset="0"/>
              <a:buChar char="•"/>
            </a:pPr>
            <a:r>
              <a:rPr lang="en-US" dirty="0">
                <a:latin typeface="Source Code Pro" panose="020B0509030403020204" pitchFamily="49" charset="0"/>
              </a:rPr>
              <a:t> To create an ADC object simply use ADC(Pin(GPIO)), in which GPIO is the number of the GPIO you want to read the analog values;</a:t>
            </a:r>
          </a:p>
          <a:p>
            <a:pPr algn="just">
              <a:buFont typeface="Arial" panose="020B0604020202020204" pitchFamily="34" charset="0"/>
              <a:buChar char="•"/>
            </a:pPr>
            <a:r>
              <a:rPr lang="en-US" dirty="0">
                <a:latin typeface="Source Code Pro" panose="020B0509030403020204" pitchFamily="49" charset="0"/>
              </a:rPr>
              <a:t> To read the analog value, simply use the read() method on the ADC object.</a:t>
            </a:r>
          </a:p>
        </p:txBody>
      </p:sp>
      <p:pic>
        <p:nvPicPr>
          <p:cNvPr id="11" name="Image 10">
            <a:hlinkClick r:id="rId2" action="ppaction://hlinksldjump"/>
            <a:extLst>
              <a:ext uri="{FF2B5EF4-FFF2-40B4-BE49-F238E27FC236}">
                <a16:creationId xmlns:a16="http://schemas.microsoft.com/office/drawing/2014/main" id="{BA90D739-A43B-49AF-8A3E-17F03A8392B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26874179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FD074-E14C-4D0E-80EF-839C8B1681E7}"/>
              </a:ext>
            </a:extLst>
          </p:cNvPr>
          <p:cNvSpPr>
            <a:spLocks noGrp="1"/>
          </p:cNvSpPr>
          <p:nvPr>
            <p:ph type="title"/>
          </p:nvPr>
        </p:nvSpPr>
        <p:spPr/>
        <p:txBody>
          <a:bodyPr/>
          <a:lstStyle/>
          <a:p>
            <a:r>
              <a:rPr lang="fr-FR" dirty="0"/>
              <a:t>TIPS</a:t>
            </a:r>
          </a:p>
        </p:txBody>
      </p:sp>
      <p:sp>
        <p:nvSpPr>
          <p:cNvPr id="3" name="Espace réservé du numéro de diapositive 2">
            <a:extLst>
              <a:ext uri="{FF2B5EF4-FFF2-40B4-BE49-F238E27FC236}">
                <a16:creationId xmlns:a16="http://schemas.microsoft.com/office/drawing/2014/main" id="{947810E7-6B15-4036-93AF-E8A5F1C924E3}"/>
              </a:ext>
            </a:extLst>
          </p:cNvPr>
          <p:cNvSpPr>
            <a:spLocks noGrp="1"/>
          </p:cNvSpPr>
          <p:nvPr>
            <p:ph type="sldNum" sz="quarter" idx="12"/>
          </p:nvPr>
        </p:nvSpPr>
        <p:spPr/>
        <p:txBody>
          <a:bodyPr/>
          <a:lstStyle/>
          <a:p>
            <a:pPr>
              <a:defRPr/>
            </a:pPr>
            <a:fld id="{E652A8FB-8C76-45BB-8D82-93F8E151003C}" type="slidenum">
              <a:rPr lang="fr-FR" smtClean="0"/>
              <a:pPr>
                <a:defRPr/>
              </a:pPr>
              <a:t>394</a:t>
            </a:fld>
            <a:endParaRPr lang="fr-FR"/>
          </a:p>
        </p:txBody>
      </p:sp>
      <p:sp>
        <p:nvSpPr>
          <p:cNvPr id="4" name="Rectangle 3">
            <a:extLst>
              <a:ext uri="{FF2B5EF4-FFF2-40B4-BE49-F238E27FC236}">
                <a16:creationId xmlns:a16="http://schemas.microsoft.com/office/drawing/2014/main" id="{CF35B38D-7DD7-435D-918A-62668742A1CD}"/>
              </a:ext>
            </a:extLst>
          </p:cNvPr>
          <p:cNvSpPr/>
          <p:nvPr/>
        </p:nvSpPr>
        <p:spPr>
          <a:xfrm>
            <a:off x="0" y="6049030"/>
            <a:ext cx="9324528" cy="307777"/>
          </a:xfrm>
          <a:prstGeom prst="rect">
            <a:avLst/>
          </a:prstGeom>
        </p:spPr>
        <p:txBody>
          <a:bodyPr wrap="square">
            <a:spAutoFit/>
          </a:bodyPr>
          <a:lstStyle/>
          <a:p>
            <a:r>
              <a:rPr lang="fr-FR" dirty="0"/>
              <a:t>https://randomnerdtutorials.com/esp32-adc-analog-read-arduino-ide/</a:t>
            </a:r>
          </a:p>
        </p:txBody>
      </p:sp>
      <p:sp>
        <p:nvSpPr>
          <p:cNvPr id="5" name="Rectangle 4">
            <a:extLst>
              <a:ext uri="{FF2B5EF4-FFF2-40B4-BE49-F238E27FC236}">
                <a16:creationId xmlns:a16="http://schemas.microsoft.com/office/drawing/2014/main" id="{AAC3A62F-7F43-4DF7-9D3A-1FE61828F16E}"/>
              </a:ext>
            </a:extLst>
          </p:cNvPr>
          <p:cNvSpPr/>
          <p:nvPr/>
        </p:nvSpPr>
        <p:spPr>
          <a:xfrm>
            <a:off x="783403" y="4941168"/>
            <a:ext cx="8037069" cy="738664"/>
          </a:xfrm>
          <a:prstGeom prst="rect">
            <a:avLst/>
          </a:prstGeom>
          <a:solidFill>
            <a:srgbClr val="002060"/>
          </a:solidFill>
        </p:spPr>
        <p:txBody>
          <a:bodyPr wrap="square">
            <a:spAutoFit/>
          </a:bodyPr>
          <a:lstStyle/>
          <a:p>
            <a:pPr algn="just"/>
            <a:r>
              <a:rPr lang="en-US" dirty="0">
                <a:solidFill>
                  <a:schemeClr val="bg1"/>
                </a:solidFill>
                <a:latin typeface="Source Code Pro" panose="020B0509030403020204" pitchFamily="49" charset="0"/>
              </a:rPr>
              <a:t>Note: ADC2 pins cannot be used when Wi-Fi is used. So, if you’re using Wi-Fi and you’re having trouble getting the value from an ADC2 GPIO, you may consider using an ADC1 GPIO instead, that should solve your problem. </a:t>
            </a:r>
            <a:endParaRPr lang="fr-FR" dirty="0">
              <a:solidFill>
                <a:schemeClr val="bg1"/>
              </a:solidFill>
              <a:latin typeface="Source Code Pro" panose="020B0509030403020204" pitchFamily="49" charset="0"/>
            </a:endParaRPr>
          </a:p>
        </p:txBody>
      </p:sp>
      <p:pic>
        <p:nvPicPr>
          <p:cNvPr id="6" name="Image 5">
            <a:extLst>
              <a:ext uri="{FF2B5EF4-FFF2-40B4-BE49-F238E27FC236}">
                <a16:creationId xmlns:a16="http://schemas.microsoft.com/office/drawing/2014/main" id="{C7937306-E971-477D-B597-C2DCBA64861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0800000" flipV="1">
            <a:off x="29669" y="4995339"/>
            <a:ext cx="640670" cy="559584"/>
          </a:xfrm>
          <a:prstGeom prst="rect">
            <a:avLst/>
          </a:prstGeom>
        </p:spPr>
      </p:pic>
      <p:pic>
        <p:nvPicPr>
          <p:cNvPr id="10" name="Image 9">
            <a:extLst>
              <a:ext uri="{FF2B5EF4-FFF2-40B4-BE49-F238E27FC236}">
                <a16:creationId xmlns:a16="http://schemas.microsoft.com/office/drawing/2014/main" id="{0FBADE12-82DC-491B-A9DD-2EBA34E4A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1415744"/>
            <a:ext cx="5332575" cy="3291197"/>
          </a:xfrm>
          <a:prstGeom prst="rect">
            <a:avLst/>
          </a:prstGeom>
        </p:spPr>
      </p:pic>
      <p:sp>
        <p:nvSpPr>
          <p:cNvPr id="11" name="Rectangle 10">
            <a:extLst>
              <a:ext uri="{FF2B5EF4-FFF2-40B4-BE49-F238E27FC236}">
                <a16:creationId xmlns:a16="http://schemas.microsoft.com/office/drawing/2014/main" id="{BAAFBA5C-5EE8-4F50-80B5-582EACC1F9A5}"/>
              </a:ext>
            </a:extLst>
          </p:cNvPr>
          <p:cNvSpPr/>
          <p:nvPr/>
        </p:nvSpPr>
        <p:spPr>
          <a:xfrm>
            <a:off x="90263" y="586799"/>
            <a:ext cx="9066507" cy="738664"/>
          </a:xfrm>
          <a:prstGeom prst="rect">
            <a:avLst/>
          </a:prstGeom>
        </p:spPr>
        <p:txBody>
          <a:bodyPr wrap="square">
            <a:spAutoFit/>
          </a:bodyPr>
          <a:lstStyle/>
          <a:p>
            <a:r>
              <a:rPr lang="en-US" b="1" dirty="0">
                <a:latin typeface="Source Code Pro" panose="020B0509030403020204" pitchFamily="49" charset="0"/>
              </a:rPr>
              <a:t>ADC is Non-linear</a:t>
            </a:r>
          </a:p>
          <a:p>
            <a:r>
              <a:rPr lang="en-US" b="1" dirty="0">
                <a:latin typeface="Source Code Pro" panose="020B0509030403020204" pitchFamily="49" charset="0"/>
              </a:rPr>
              <a:t>Ideally, you would expect a linear behavior when using the ESP32 ADC pins. </a:t>
            </a:r>
            <a:r>
              <a:rPr lang="en-US" dirty="0">
                <a:latin typeface="Source Code Pro" panose="020B0509030403020204" pitchFamily="49" charset="0"/>
              </a:rPr>
              <a:t>However, that doesn’t happen. What you’ll get is a behavior as shown in the following chart:</a:t>
            </a:r>
          </a:p>
        </p:txBody>
      </p:sp>
      <p:pic>
        <p:nvPicPr>
          <p:cNvPr id="9" name="Image 8">
            <a:hlinkClick r:id="rId5" action="ppaction://hlinksldjump"/>
            <a:extLst>
              <a:ext uri="{FF2B5EF4-FFF2-40B4-BE49-F238E27FC236}">
                <a16:creationId xmlns:a16="http://schemas.microsoft.com/office/drawing/2014/main" id="{DBC11299-3317-425A-8482-C529AECCD90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09417704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2852936"/>
            <a:ext cx="7772400" cy="751037"/>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TP8 - 2 – OLED ON ESP32</a:t>
            </a: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395</a:t>
            </a:fld>
            <a:endParaRPr lang="fr-FR" dirty="0"/>
          </a:p>
        </p:txBody>
      </p:sp>
      <p:pic>
        <p:nvPicPr>
          <p:cNvPr id="5" name="Image 4">
            <a:extLst>
              <a:ext uri="{FF2B5EF4-FFF2-40B4-BE49-F238E27FC236}">
                <a16:creationId xmlns:a16="http://schemas.microsoft.com/office/drawing/2014/main" id="{1CB94A0B-8EB7-4140-AF07-6CBCB9058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9127" y="3862094"/>
            <a:ext cx="4405746" cy="2478232"/>
          </a:xfrm>
          <a:prstGeom prst="rect">
            <a:avLst/>
          </a:prstGeom>
        </p:spPr>
      </p:pic>
      <p:pic>
        <p:nvPicPr>
          <p:cNvPr id="6" name="Image 5">
            <a:hlinkClick r:id="rId3" action="ppaction://hlinksldjump"/>
            <a:extLst>
              <a:ext uri="{FF2B5EF4-FFF2-40B4-BE49-F238E27FC236}">
                <a16:creationId xmlns:a16="http://schemas.microsoft.com/office/drawing/2014/main" id="{5452B37A-5535-4588-8BDE-19727EC600F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39993824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348BE4-6EA3-4149-B789-01CB657C4C58}"/>
              </a:ext>
            </a:extLst>
          </p:cNvPr>
          <p:cNvSpPr>
            <a:spLocks noGrp="1"/>
          </p:cNvSpPr>
          <p:nvPr>
            <p:ph type="title"/>
          </p:nvPr>
        </p:nvSpPr>
        <p:spPr>
          <a:xfrm>
            <a:off x="0" y="0"/>
            <a:ext cx="9144000" cy="490538"/>
          </a:xfrm>
        </p:spPr>
        <p:txBody>
          <a:bodyPr/>
          <a:lstStyle/>
          <a:p>
            <a:r>
              <a:rPr lang="fr-FR" dirty="0" err="1">
                <a:latin typeface="Source Code Pro" panose="020B0509030403020204" pitchFamily="49" charset="0"/>
              </a:rPr>
              <a:t>MicroPython</a:t>
            </a:r>
            <a:r>
              <a:rPr lang="fr-FR" dirty="0">
                <a:latin typeface="Source Code Pro" panose="020B0509030403020204" pitchFamily="49" charset="0"/>
              </a:rPr>
              <a:t>: </a:t>
            </a:r>
            <a:r>
              <a:rPr lang="en-US" dirty="0">
                <a:latin typeface="Source Code Pro" panose="020B0509030403020204" pitchFamily="49" charset="0"/>
              </a:rPr>
              <a:t>OLED Display with ESP32 and ESP8266</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37A12642-44A5-4EB8-9762-DA6D0D1B179B}"/>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396</a:t>
            </a:fld>
            <a:endParaRPr lang="fr-FR">
              <a:latin typeface="Source Code Pro" panose="020B0509030403020204" pitchFamily="49" charset="0"/>
            </a:endParaRPr>
          </a:p>
        </p:txBody>
      </p:sp>
      <p:sp>
        <p:nvSpPr>
          <p:cNvPr id="4" name="Rectangle 3">
            <a:extLst>
              <a:ext uri="{FF2B5EF4-FFF2-40B4-BE49-F238E27FC236}">
                <a16:creationId xmlns:a16="http://schemas.microsoft.com/office/drawing/2014/main" id="{74EE4C41-6FAD-4759-A715-A4805A0151A8}"/>
              </a:ext>
            </a:extLst>
          </p:cNvPr>
          <p:cNvSpPr/>
          <p:nvPr/>
        </p:nvSpPr>
        <p:spPr>
          <a:xfrm>
            <a:off x="88179" y="5961267"/>
            <a:ext cx="7848872" cy="307777"/>
          </a:xfrm>
          <a:prstGeom prst="rect">
            <a:avLst/>
          </a:prstGeom>
        </p:spPr>
        <p:txBody>
          <a:bodyPr wrap="square">
            <a:spAutoFit/>
          </a:bodyPr>
          <a:lstStyle/>
          <a:p>
            <a:r>
              <a:rPr lang="fr-FR" dirty="0">
                <a:latin typeface="Source Code Pro" panose="020B0509030403020204" pitchFamily="49" charset="0"/>
                <a:hlinkClick r:id="rId2"/>
              </a:rPr>
              <a:t>https://randomnerdtutorials.com/micropython-oled-display-esp32-esp8266/</a:t>
            </a:r>
            <a:endParaRPr lang="fr-FR" dirty="0">
              <a:latin typeface="Source Code Pro" panose="020B0509030403020204" pitchFamily="49" charset="0"/>
            </a:endParaRPr>
          </a:p>
        </p:txBody>
      </p:sp>
      <p:pic>
        <p:nvPicPr>
          <p:cNvPr id="7" name="Image 6">
            <a:extLst>
              <a:ext uri="{FF2B5EF4-FFF2-40B4-BE49-F238E27FC236}">
                <a16:creationId xmlns:a16="http://schemas.microsoft.com/office/drawing/2014/main" id="{4E3D3506-7E34-4EB8-883F-68DBE2259E5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7544" y="1322325"/>
            <a:ext cx="3191580" cy="2504274"/>
          </a:xfrm>
          <a:prstGeom prst="rect">
            <a:avLst/>
          </a:prstGeom>
        </p:spPr>
      </p:pic>
      <p:sp>
        <p:nvSpPr>
          <p:cNvPr id="8" name="Rectangle 7">
            <a:extLst>
              <a:ext uri="{FF2B5EF4-FFF2-40B4-BE49-F238E27FC236}">
                <a16:creationId xmlns:a16="http://schemas.microsoft.com/office/drawing/2014/main" id="{5DD56A5D-9923-43CA-B023-051286911A3F}"/>
              </a:ext>
            </a:extLst>
          </p:cNvPr>
          <p:cNvSpPr/>
          <p:nvPr/>
        </p:nvSpPr>
        <p:spPr>
          <a:xfrm>
            <a:off x="66328" y="6264473"/>
            <a:ext cx="9011344" cy="307777"/>
          </a:xfrm>
          <a:prstGeom prst="rect">
            <a:avLst/>
          </a:prstGeom>
        </p:spPr>
        <p:txBody>
          <a:bodyPr wrap="square">
            <a:spAutoFit/>
          </a:bodyPr>
          <a:lstStyle/>
          <a:p>
            <a:r>
              <a:rPr lang="fr-FR" dirty="0">
                <a:latin typeface="Source Code Pro" panose="020B0509030403020204" pitchFamily="49" charset="0"/>
                <a:hlinkClick r:id="rId4"/>
              </a:rPr>
              <a:t>https://randomnerdtutorials.com/esp32-i2c-communication-arduino-ide/</a:t>
            </a:r>
            <a:endParaRPr lang="fr-FR" dirty="0">
              <a:latin typeface="Source Code Pro" panose="020B0509030403020204" pitchFamily="49" charset="0"/>
            </a:endParaRPr>
          </a:p>
        </p:txBody>
      </p:sp>
      <p:sp>
        <p:nvSpPr>
          <p:cNvPr id="6" name="Rectangle 5">
            <a:extLst>
              <a:ext uri="{FF2B5EF4-FFF2-40B4-BE49-F238E27FC236}">
                <a16:creationId xmlns:a16="http://schemas.microsoft.com/office/drawing/2014/main" id="{1545F121-560E-488C-A0A5-C7B5BCF1E5FB}"/>
              </a:ext>
            </a:extLst>
          </p:cNvPr>
          <p:cNvSpPr/>
          <p:nvPr/>
        </p:nvSpPr>
        <p:spPr>
          <a:xfrm>
            <a:off x="88178" y="643695"/>
            <a:ext cx="8989493" cy="523220"/>
          </a:xfrm>
          <a:prstGeom prst="rect">
            <a:avLst/>
          </a:prstGeom>
        </p:spPr>
        <p:txBody>
          <a:bodyPr wrap="square">
            <a:spAutoFit/>
          </a:bodyPr>
          <a:lstStyle/>
          <a:p>
            <a:r>
              <a:rPr lang="en-US" b="1" dirty="0">
                <a:latin typeface="Source Code Pro" panose="020B0509030403020204" pitchFamily="49" charset="0"/>
              </a:rPr>
              <a:t>In this guide we’ll use the </a:t>
            </a:r>
            <a:r>
              <a:rPr lang="en-US" b="1" dirty="0">
                <a:latin typeface="Source Code Pro" panose="020B0509030403020204" pitchFamily="49" charset="0"/>
                <a:hlinkClick r:id="rId5"/>
              </a:rPr>
              <a:t>0.96 inch SSD1306 OLED display</a:t>
            </a:r>
            <a:r>
              <a:rPr lang="en-US" b="1" dirty="0">
                <a:latin typeface="Source Code Pro" panose="020B0509030403020204" pitchFamily="49" charset="0"/>
              </a:rPr>
              <a:t> that is 128×64 pixels and uses I2C communication protocol.</a:t>
            </a:r>
            <a:endParaRPr lang="fr-FR" b="1" dirty="0">
              <a:latin typeface="Source Code Pro" panose="020B0509030403020204" pitchFamily="49" charset="0"/>
            </a:endParaRPr>
          </a:p>
        </p:txBody>
      </p:sp>
      <p:pic>
        <p:nvPicPr>
          <p:cNvPr id="9" name="Image 8">
            <a:extLst>
              <a:ext uri="{FF2B5EF4-FFF2-40B4-BE49-F238E27FC236}">
                <a16:creationId xmlns:a16="http://schemas.microsoft.com/office/drawing/2014/main" id="{B6CBC867-B557-476E-B31E-DCAD5C02E83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556596" y="2007441"/>
            <a:ext cx="4435694" cy="2062362"/>
          </a:xfrm>
          <a:prstGeom prst="rect">
            <a:avLst/>
          </a:prstGeom>
        </p:spPr>
      </p:pic>
      <p:pic>
        <p:nvPicPr>
          <p:cNvPr id="11" name="Image 10">
            <a:extLst>
              <a:ext uri="{FF2B5EF4-FFF2-40B4-BE49-F238E27FC236}">
                <a16:creationId xmlns:a16="http://schemas.microsoft.com/office/drawing/2014/main" id="{6E5EA216-98E3-4E80-A9B8-A620A876D3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568" y="3869995"/>
            <a:ext cx="3175358" cy="2047875"/>
          </a:xfrm>
          <a:prstGeom prst="rect">
            <a:avLst/>
          </a:prstGeom>
        </p:spPr>
      </p:pic>
      <p:pic>
        <p:nvPicPr>
          <p:cNvPr id="10" name="Image 9">
            <a:hlinkClick r:id="rId8" action="ppaction://hlinksldjump"/>
            <a:extLst>
              <a:ext uri="{FF2B5EF4-FFF2-40B4-BE49-F238E27FC236}">
                <a16:creationId xmlns:a16="http://schemas.microsoft.com/office/drawing/2014/main" id="{5AB3FCFB-B768-4C63-BAC9-7585152A03E2}"/>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577182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3BCEE4-3496-47A0-ACCF-4EACF1C134DA}"/>
              </a:ext>
            </a:extLst>
          </p:cNvPr>
          <p:cNvSpPr>
            <a:spLocks noGrp="1"/>
          </p:cNvSpPr>
          <p:nvPr>
            <p:ph type="title"/>
          </p:nvPr>
        </p:nvSpPr>
        <p:spPr/>
        <p:txBody>
          <a:bodyPr/>
          <a:lstStyle/>
          <a:p>
            <a:r>
              <a:rPr lang="fr-FR" dirty="0"/>
              <a:t>SSD1306 OLED Library – Part 1</a:t>
            </a:r>
          </a:p>
        </p:txBody>
      </p:sp>
      <p:sp>
        <p:nvSpPr>
          <p:cNvPr id="3" name="Espace réservé du numéro de diapositive 2">
            <a:extLst>
              <a:ext uri="{FF2B5EF4-FFF2-40B4-BE49-F238E27FC236}">
                <a16:creationId xmlns:a16="http://schemas.microsoft.com/office/drawing/2014/main" id="{4D439750-A786-48F9-B49D-4921A1B9158D}"/>
              </a:ext>
            </a:extLst>
          </p:cNvPr>
          <p:cNvSpPr>
            <a:spLocks noGrp="1"/>
          </p:cNvSpPr>
          <p:nvPr>
            <p:ph type="sldNum" sz="quarter" idx="12"/>
          </p:nvPr>
        </p:nvSpPr>
        <p:spPr/>
        <p:txBody>
          <a:bodyPr/>
          <a:lstStyle/>
          <a:p>
            <a:pPr>
              <a:defRPr/>
            </a:pPr>
            <a:fld id="{E652A8FB-8C76-45BB-8D82-93F8E151003C}" type="slidenum">
              <a:rPr lang="fr-FR" smtClean="0"/>
              <a:pPr>
                <a:defRPr/>
              </a:pPr>
              <a:t>397</a:t>
            </a:fld>
            <a:endParaRPr lang="fr-FR"/>
          </a:p>
        </p:txBody>
      </p:sp>
      <p:sp>
        <p:nvSpPr>
          <p:cNvPr id="7" name="Rectangle 6">
            <a:extLst>
              <a:ext uri="{FF2B5EF4-FFF2-40B4-BE49-F238E27FC236}">
                <a16:creationId xmlns:a16="http://schemas.microsoft.com/office/drawing/2014/main" id="{4330CD4B-FE8C-4539-9D44-D06BF4E247B4}"/>
              </a:ext>
            </a:extLst>
          </p:cNvPr>
          <p:cNvSpPr/>
          <p:nvPr/>
        </p:nvSpPr>
        <p:spPr>
          <a:xfrm>
            <a:off x="0" y="527391"/>
            <a:ext cx="5004048" cy="6494085"/>
          </a:xfrm>
          <a:prstGeom prst="rect">
            <a:avLst/>
          </a:prstGeom>
        </p:spPr>
        <p:txBody>
          <a:bodyPr wrap="square">
            <a:spAutoFit/>
          </a:bodyPr>
          <a:lstStyle/>
          <a:p>
            <a:r>
              <a:rPr lang="fr-FR" sz="800" dirty="0">
                <a:latin typeface="Arial Rounded MT Bold" panose="020F0704030504030204" pitchFamily="34" charset="0"/>
              </a:rPr>
              <a:t>#</a:t>
            </a:r>
            <a:r>
              <a:rPr lang="fr-FR" sz="800" dirty="0" err="1">
                <a:latin typeface="Arial Rounded MT Bold" panose="020F0704030504030204" pitchFamily="34" charset="0"/>
              </a:rPr>
              <a:t>MicroPython</a:t>
            </a:r>
            <a:r>
              <a:rPr lang="fr-FR" sz="800" dirty="0">
                <a:latin typeface="Arial Rounded MT Bold" panose="020F0704030504030204" pitchFamily="34" charset="0"/>
              </a:rPr>
              <a:t> SSD1306 OLED driver, I2C and SPI interfaces </a:t>
            </a:r>
            <a:r>
              <a:rPr lang="fr-FR" sz="800" dirty="0" err="1">
                <a:latin typeface="Arial Rounded MT Bold" panose="020F0704030504030204" pitchFamily="34" charset="0"/>
              </a:rPr>
              <a:t>created</a:t>
            </a:r>
            <a:r>
              <a:rPr lang="fr-FR" sz="800" dirty="0">
                <a:latin typeface="Arial Rounded MT Bold" panose="020F0704030504030204" pitchFamily="34" charset="0"/>
              </a:rPr>
              <a:t> by </a:t>
            </a:r>
            <a:r>
              <a:rPr lang="fr-FR" sz="800" dirty="0" err="1">
                <a:latin typeface="Arial Rounded MT Bold" panose="020F0704030504030204" pitchFamily="34" charset="0"/>
              </a:rPr>
              <a:t>Adafruit</a:t>
            </a:r>
            <a:endParaRPr lang="fr-FR" sz="800" dirty="0">
              <a:latin typeface="Arial Rounded MT Bold" panose="020F0704030504030204" pitchFamily="34" charset="0"/>
            </a:endParaRPr>
          </a:p>
          <a:p>
            <a:r>
              <a:rPr lang="fr-FR" sz="800" dirty="0">
                <a:latin typeface="Arial Rounded MT Bold" panose="020F0704030504030204" pitchFamily="34" charset="0"/>
              </a:rPr>
              <a:t>import time</a:t>
            </a:r>
          </a:p>
          <a:p>
            <a:r>
              <a:rPr lang="fr-FR" sz="800" dirty="0">
                <a:latin typeface="Arial Rounded MT Bold" panose="020F0704030504030204" pitchFamily="34" charset="0"/>
              </a:rPr>
              <a:t>import </a:t>
            </a:r>
            <a:r>
              <a:rPr lang="fr-FR" sz="800" dirty="0" err="1">
                <a:latin typeface="Arial Rounded MT Bold" panose="020F0704030504030204" pitchFamily="34" charset="0"/>
              </a:rPr>
              <a:t>framebuf</a:t>
            </a:r>
            <a:endParaRPr lang="fr-FR" sz="800" dirty="0">
              <a:latin typeface="Arial Rounded MT Bold" panose="020F0704030504030204" pitchFamily="34" charset="0"/>
            </a:endParaRPr>
          </a:p>
          <a:p>
            <a:endParaRPr lang="fr-FR" sz="800" dirty="0">
              <a:latin typeface="Arial Rounded MT Bold" panose="020F0704030504030204" pitchFamily="34" charset="0"/>
            </a:endParaRPr>
          </a:p>
          <a:p>
            <a:r>
              <a:rPr lang="fr-FR" sz="800" dirty="0">
                <a:latin typeface="Arial Rounded MT Bold" panose="020F0704030504030204" pitchFamily="34" charset="0"/>
              </a:rPr>
              <a:t># </a:t>
            </a:r>
            <a:r>
              <a:rPr lang="fr-FR" sz="800" dirty="0" err="1">
                <a:latin typeface="Arial Rounded MT Bold" panose="020F0704030504030204" pitchFamily="34" charset="0"/>
              </a:rPr>
              <a:t>register</a:t>
            </a:r>
            <a:r>
              <a:rPr lang="fr-FR" sz="800" dirty="0">
                <a:latin typeface="Arial Rounded MT Bold" panose="020F0704030504030204" pitchFamily="34" charset="0"/>
              </a:rPr>
              <a:t> </a:t>
            </a:r>
            <a:r>
              <a:rPr lang="fr-FR" sz="800" dirty="0" err="1">
                <a:latin typeface="Arial Rounded MT Bold" panose="020F0704030504030204" pitchFamily="34" charset="0"/>
              </a:rPr>
              <a:t>definitions</a:t>
            </a:r>
            <a:endParaRPr lang="fr-FR" sz="800" dirty="0">
              <a:latin typeface="Arial Rounded MT Bold" panose="020F0704030504030204" pitchFamily="34" charset="0"/>
            </a:endParaRPr>
          </a:p>
          <a:p>
            <a:r>
              <a:rPr lang="fr-FR" sz="800" dirty="0">
                <a:latin typeface="Arial Rounded MT Bold" panose="020F0704030504030204" pitchFamily="34" charset="0"/>
              </a:rPr>
              <a:t>SET_CONTRAST        = </a:t>
            </a:r>
            <a:r>
              <a:rPr lang="fr-FR" sz="800" dirty="0" err="1">
                <a:latin typeface="Arial Rounded MT Bold" panose="020F0704030504030204" pitchFamily="34" charset="0"/>
              </a:rPr>
              <a:t>const</a:t>
            </a:r>
            <a:r>
              <a:rPr lang="fr-FR" sz="800" dirty="0">
                <a:latin typeface="Arial Rounded MT Bold" panose="020F0704030504030204" pitchFamily="34" charset="0"/>
              </a:rPr>
              <a:t>(0x81)</a:t>
            </a:r>
          </a:p>
          <a:p>
            <a:r>
              <a:rPr lang="fr-FR" sz="800" dirty="0">
                <a:latin typeface="Arial Rounded MT Bold" panose="020F0704030504030204" pitchFamily="34" charset="0"/>
              </a:rPr>
              <a:t>SET_ENTIRE_ON       = </a:t>
            </a:r>
            <a:r>
              <a:rPr lang="fr-FR" sz="800" dirty="0" err="1">
                <a:latin typeface="Arial Rounded MT Bold" panose="020F0704030504030204" pitchFamily="34" charset="0"/>
              </a:rPr>
              <a:t>const</a:t>
            </a:r>
            <a:r>
              <a:rPr lang="fr-FR" sz="800" dirty="0">
                <a:latin typeface="Arial Rounded MT Bold" panose="020F0704030504030204" pitchFamily="34" charset="0"/>
              </a:rPr>
              <a:t>(0xa4)</a:t>
            </a:r>
          </a:p>
          <a:p>
            <a:r>
              <a:rPr lang="fr-FR" sz="800" dirty="0">
                <a:latin typeface="Arial Rounded MT Bold" panose="020F0704030504030204" pitchFamily="34" charset="0"/>
              </a:rPr>
              <a:t>SET_NORM_INV        = </a:t>
            </a:r>
            <a:r>
              <a:rPr lang="fr-FR" sz="800" dirty="0" err="1">
                <a:latin typeface="Arial Rounded MT Bold" panose="020F0704030504030204" pitchFamily="34" charset="0"/>
              </a:rPr>
              <a:t>const</a:t>
            </a:r>
            <a:r>
              <a:rPr lang="fr-FR" sz="800" dirty="0">
                <a:latin typeface="Arial Rounded MT Bold" panose="020F0704030504030204" pitchFamily="34" charset="0"/>
              </a:rPr>
              <a:t>(0xa6)</a:t>
            </a:r>
          </a:p>
          <a:p>
            <a:r>
              <a:rPr lang="fr-FR" sz="800" dirty="0">
                <a:latin typeface="Arial Rounded MT Bold" panose="020F0704030504030204" pitchFamily="34" charset="0"/>
              </a:rPr>
              <a:t>SET_DISP            = </a:t>
            </a:r>
            <a:r>
              <a:rPr lang="fr-FR" sz="800" dirty="0" err="1">
                <a:latin typeface="Arial Rounded MT Bold" panose="020F0704030504030204" pitchFamily="34" charset="0"/>
              </a:rPr>
              <a:t>const</a:t>
            </a:r>
            <a:r>
              <a:rPr lang="fr-FR" sz="800" dirty="0">
                <a:latin typeface="Arial Rounded MT Bold" panose="020F0704030504030204" pitchFamily="34" charset="0"/>
              </a:rPr>
              <a:t>(0xae)</a:t>
            </a:r>
          </a:p>
          <a:p>
            <a:r>
              <a:rPr lang="fr-FR" sz="800" dirty="0">
                <a:latin typeface="Arial Rounded MT Bold" panose="020F0704030504030204" pitchFamily="34" charset="0"/>
              </a:rPr>
              <a:t>SET_MEM_ADDR        = </a:t>
            </a:r>
            <a:r>
              <a:rPr lang="fr-FR" sz="800" dirty="0" err="1">
                <a:latin typeface="Arial Rounded MT Bold" panose="020F0704030504030204" pitchFamily="34" charset="0"/>
              </a:rPr>
              <a:t>const</a:t>
            </a:r>
            <a:r>
              <a:rPr lang="fr-FR" sz="800" dirty="0">
                <a:latin typeface="Arial Rounded MT Bold" panose="020F0704030504030204" pitchFamily="34" charset="0"/>
              </a:rPr>
              <a:t>(0x20)</a:t>
            </a:r>
          </a:p>
          <a:p>
            <a:r>
              <a:rPr lang="fr-FR" sz="800" dirty="0">
                <a:latin typeface="Arial Rounded MT Bold" panose="020F0704030504030204" pitchFamily="34" charset="0"/>
              </a:rPr>
              <a:t>SET_COL_ADDR        = </a:t>
            </a:r>
            <a:r>
              <a:rPr lang="fr-FR" sz="800" dirty="0" err="1">
                <a:latin typeface="Arial Rounded MT Bold" panose="020F0704030504030204" pitchFamily="34" charset="0"/>
              </a:rPr>
              <a:t>const</a:t>
            </a:r>
            <a:r>
              <a:rPr lang="fr-FR" sz="800" dirty="0">
                <a:latin typeface="Arial Rounded MT Bold" panose="020F0704030504030204" pitchFamily="34" charset="0"/>
              </a:rPr>
              <a:t>(0x21)</a:t>
            </a:r>
          </a:p>
          <a:p>
            <a:r>
              <a:rPr lang="fr-FR" sz="800" dirty="0">
                <a:latin typeface="Arial Rounded MT Bold" panose="020F0704030504030204" pitchFamily="34" charset="0"/>
              </a:rPr>
              <a:t>SET_PAGE_ADDR       = </a:t>
            </a:r>
            <a:r>
              <a:rPr lang="fr-FR" sz="800" dirty="0" err="1">
                <a:latin typeface="Arial Rounded MT Bold" panose="020F0704030504030204" pitchFamily="34" charset="0"/>
              </a:rPr>
              <a:t>const</a:t>
            </a:r>
            <a:r>
              <a:rPr lang="fr-FR" sz="800" dirty="0">
                <a:latin typeface="Arial Rounded MT Bold" panose="020F0704030504030204" pitchFamily="34" charset="0"/>
              </a:rPr>
              <a:t>(0x22)</a:t>
            </a:r>
          </a:p>
          <a:p>
            <a:r>
              <a:rPr lang="fr-FR" sz="800" dirty="0">
                <a:latin typeface="Arial Rounded MT Bold" panose="020F0704030504030204" pitchFamily="34" charset="0"/>
              </a:rPr>
              <a:t>SET_DISP_START_LINE = </a:t>
            </a:r>
            <a:r>
              <a:rPr lang="fr-FR" sz="800" dirty="0" err="1">
                <a:latin typeface="Arial Rounded MT Bold" panose="020F0704030504030204" pitchFamily="34" charset="0"/>
              </a:rPr>
              <a:t>const</a:t>
            </a:r>
            <a:r>
              <a:rPr lang="fr-FR" sz="800" dirty="0">
                <a:latin typeface="Arial Rounded MT Bold" panose="020F0704030504030204" pitchFamily="34" charset="0"/>
              </a:rPr>
              <a:t>(0x40)</a:t>
            </a:r>
          </a:p>
          <a:p>
            <a:r>
              <a:rPr lang="fr-FR" sz="800" dirty="0">
                <a:latin typeface="Arial Rounded MT Bold" panose="020F0704030504030204" pitchFamily="34" charset="0"/>
              </a:rPr>
              <a:t>SET_SEG_REMAP       = </a:t>
            </a:r>
            <a:r>
              <a:rPr lang="fr-FR" sz="800" dirty="0" err="1">
                <a:latin typeface="Arial Rounded MT Bold" panose="020F0704030504030204" pitchFamily="34" charset="0"/>
              </a:rPr>
              <a:t>const</a:t>
            </a:r>
            <a:r>
              <a:rPr lang="fr-FR" sz="800" dirty="0">
                <a:latin typeface="Arial Rounded MT Bold" panose="020F0704030504030204" pitchFamily="34" charset="0"/>
              </a:rPr>
              <a:t>(0xa0)</a:t>
            </a:r>
          </a:p>
          <a:p>
            <a:r>
              <a:rPr lang="fr-FR" sz="800" dirty="0">
                <a:latin typeface="Arial Rounded MT Bold" panose="020F0704030504030204" pitchFamily="34" charset="0"/>
              </a:rPr>
              <a:t>SET_MUX_RATIO       = </a:t>
            </a:r>
            <a:r>
              <a:rPr lang="fr-FR" sz="800" dirty="0" err="1">
                <a:latin typeface="Arial Rounded MT Bold" panose="020F0704030504030204" pitchFamily="34" charset="0"/>
              </a:rPr>
              <a:t>const</a:t>
            </a:r>
            <a:r>
              <a:rPr lang="fr-FR" sz="800" dirty="0">
                <a:latin typeface="Arial Rounded MT Bold" panose="020F0704030504030204" pitchFamily="34" charset="0"/>
              </a:rPr>
              <a:t>(0xa8)</a:t>
            </a:r>
          </a:p>
          <a:p>
            <a:r>
              <a:rPr lang="fr-FR" sz="800" dirty="0">
                <a:latin typeface="Arial Rounded MT Bold" panose="020F0704030504030204" pitchFamily="34" charset="0"/>
              </a:rPr>
              <a:t>SET_COM_OUT_DIR     = </a:t>
            </a:r>
            <a:r>
              <a:rPr lang="fr-FR" sz="800" dirty="0" err="1">
                <a:latin typeface="Arial Rounded MT Bold" panose="020F0704030504030204" pitchFamily="34" charset="0"/>
              </a:rPr>
              <a:t>const</a:t>
            </a:r>
            <a:r>
              <a:rPr lang="fr-FR" sz="800" dirty="0">
                <a:latin typeface="Arial Rounded MT Bold" panose="020F0704030504030204" pitchFamily="34" charset="0"/>
              </a:rPr>
              <a:t>(0xc0)</a:t>
            </a:r>
          </a:p>
          <a:p>
            <a:r>
              <a:rPr lang="fr-FR" sz="800" dirty="0">
                <a:latin typeface="Arial Rounded MT Bold" panose="020F0704030504030204" pitchFamily="34" charset="0"/>
              </a:rPr>
              <a:t>SET_DISP_OFFSET     = </a:t>
            </a:r>
            <a:r>
              <a:rPr lang="fr-FR" sz="800" dirty="0" err="1">
                <a:latin typeface="Arial Rounded MT Bold" panose="020F0704030504030204" pitchFamily="34" charset="0"/>
              </a:rPr>
              <a:t>const</a:t>
            </a:r>
            <a:r>
              <a:rPr lang="fr-FR" sz="800" dirty="0">
                <a:latin typeface="Arial Rounded MT Bold" panose="020F0704030504030204" pitchFamily="34" charset="0"/>
              </a:rPr>
              <a:t>(0xd3)</a:t>
            </a:r>
          </a:p>
          <a:p>
            <a:r>
              <a:rPr lang="fr-FR" sz="800" dirty="0">
                <a:latin typeface="Arial Rounded MT Bold" panose="020F0704030504030204" pitchFamily="34" charset="0"/>
              </a:rPr>
              <a:t>SET_COM_PIN_CFG     = </a:t>
            </a:r>
            <a:r>
              <a:rPr lang="fr-FR" sz="800" dirty="0" err="1">
                <a:latin typeface="Arial Rounded MT Bold" panose="020F0704030504030204" pitchFamily="34" charset="0"/>
              </a:rPr>
              <a:t>const</a:t>
            </a:r>
            <a:r>
              <a:rPr lang="fr-FR" sz="800" dirty="0">
                <a:latin typeface="Arial Rounded MT Bold" panose="020F0704030504030204" pitchFamily="34" charset="0"/>
              </a:rPr>
              <a:t>(0xda)</a:t>
            </a:r>
          </a:p>
          <a:p>
            <a:r>
              <a:rPr lang="fr-FR" sz="800" dirty="0">
                <a:latin typeface="Arial Rounded MT Bold" panose="020F0704030504030204" pitchFamily="34" charset="0"/>
              </a:rPr>
              <a:t>SET_DISP_CLK_DIV    = </a:t>
            </a:r>
            <a:r>
              <a:rPr lang="fr-FR" sz="800" dirty="0" err="1">
                <a:latin typeface="Arial Rounded MT Bold" panose="020F0704030504030204" pitchFamily="34" charset="0"/>
              </a:rPr>
              <a:t>const</a:t>
            </a:r>
            <a:r>
              <a:rPr lang="fr-FR" sz="800" dirty="0">
                <a:latin typeface="Arial Rounded MT Bold" panose="020F0704030504030204" pitchFamily="34" charset="0"/>
              </a:rPr>
              <a:t>(0xd5)</a:t>
            </a:r>
          </a:p>
          <a:p>
            <a:r>
              <a:rPr lang="fr-FR" sz="800" dirty="0">
                <a:latin typeface="Arial Rounded MT Bold" panose="020F0704030504030204" pitchFamily="34" charset="0"/>
              </a:rPr>
              <a:t>SET_PRECHARGE       = </a:t>
            </a:r>
            <a:r>
              <a:rPr lang="fr-FR" sz="800" dirty="0" err="1">
                <a:latin typeface="Arial Rounded MT Bold" panose="020F0704030504030204" pitchFamily="34" charset="0"/>
              </a:rPr>
              <a:t>const</a:t>
            </a:r>
            <a:r>
              <a:rPr lang="fr-FR" sz="800" dirty="0">
                <a:latin typeface="Arial Rounded MT Bold" panose="020F0704030504030204" pitchFamily="34" charset="0"/>
              </a:rPr>
              <a:t>(0xd9)</a:t>
            </a:r>
          </a:p>
          <a:p>
            <a:r>
              <a:rPr lang="fr-FR" sz="800" dirty="0">
                <a:latin typeface="Arial Rounded MT Bold" panose="020F0704030504030204" pitchFamily="34" charset="0"/>
              </a:rPr>
              <a:t>SET_VCOM_DESEL      = </a:t>
            </a:r>
            <a:r>
              <a:rPr lang="fr-FR" sz="800" dirty="0" err="1">
                <a:latin typeface="Arial Rounded MT Bold" panose="020F0704030504030204" pitchFamily="34" charset="0"/>
              </a:rPr>
              <a:t>const</a:t>
            </a:r>
            <a:r>
              <a:rPr lang="fr-FR" sz="800" dirty="0">
                <a:latin typeface="Arial Rounded MT Bold" panose="020F0704030504030204" pitchFamily="34" charset="0"/>
              </a:rPr>
              <a:t>(0xdb)</a:t>
            </a:r>
          </a:p>
          <a:p>
            <a:r>
              <a:rPr lang="fr-FR" sz="800" dirty="0">
                <a:latin typeface="Arial Rounded MT Bold" panose="020F0704030504030204" pitchFamily="34" charset="0"/>
              </a:rPr>
              <a:t>SET_CHARGE_PUMP     = </a:t>
            </a:r>
            <a:r>
              <a:rPr lang="fr-FR" sz="800" dirty="0" err="1">
                <a:latin typeface="Arial Rounded MT Bold" panose="020F0704030504030204" pitchFamily="34" charset="0"/>
              </a:rPr>
              <a:t>const</a:t>
            </a:r>
            <a:r>
              <a:rPr lang="fr-FR" sz="800" dirty="0">
                <a:latin typeface="Arial Rounded MT Bold" panose="020F0704030504030204" pitchFamily="34" charset="0"/>
              </a:rPr>
              <a:t>(0x8d)</a:t>
            </a:r>
          </a:p>
          <a:p>
            <a:endParaRPr lang="fr-FR" sz="800" dirty="0">
              <a:latin typeface="Arial Rounded MT Bold" panose="020F0704030504030204" pitchFamily="34" charset="0"/>
            </a:endParaRPr>
          </a:p>
          <a:p>
            <a:r>
              <a:rPr lang="fr-FR" sz="800" dirty="0">
                <a:latin typeface="Arial Rounded MT Bold" panose="020F0704030504030204" pitchFamily="34" charset="0"/>
              </a:rPr>
              <a:t>class SSD1306:</a:t>
            </a:r>
          </a:p>
          <a:p>
            <a:r>
              <a:rPr lang="fr-FR" sz="800" dirty="0">
                <a:latin typeface="Arial Rounded MT Bold" panose="020F0704030504030204" pitchFamily="34" charset="0"/>
              </a:rPr>
              <a:t>    </a:t>
            </a:r>
            <a:r>
              <a:rPr lang="fr-FR" sz="800" dirty="0" err="1">
                <a:latin typeface="Arial Rounded MT Bold" panose="020F0704030504030204" pitchFamily="34" charset="0"/>
              </a:rPr>
              <a:t>def</a:t>
            </a:r>
            <a:r>
              <a:rPr lang="fr-FR" sz="800" dirty="0">
                <a:latin typeface="Arial Rounded MT Bold" panose="020F0704030504030204" pitchFamily="34" charset="0"/>
              </a:rPr>
              <a:t> __init__(self, </a:t>
            </a:r>
            <a:r>
              <a:rPr lang="fr-FR" sz="800" dirty="0" err="1">
                <a:latin typeface="Arial Rounded MT Bold" panose="020F0704030504030204" pitchFamily="34" charset="0"/>
              </a:rPr>
              <a:t>width</a:t>
            </a:r>
            <a:r>
              <a:rPr lang="fr-FR" sz="800" dirty="0">
                <a:latin typeface="Arial Rounded MT Bold" panose="020F0704030504030204" pitchFamily="34" charset="0"/>
              </a:rPr>
              <a:t>, </a:t>
            </a:r>
            <a:r>
              <a:rPr lang="fr-FR" sz="800" dirty="0" err="1">
                <a:latin typeface="Arial Rounded MT Bold" panose="020F0704030504030204" pitchFamily="34" charset="0"/>
              </a:rPr>
              <a:t>height</a:t>
            </a:r>
            <a:r>
              <a:rPr lang="fr-FR" sz="800" dirty="0">
                <a:latin typeface="Arial Rounded MT Bold" panose="020F0704030504030204" pitchFamily="34" charset="0"/>
              </a:rPr>
              <a:t>, </a:t>
            </a:r>
            <a:r>
              <a:rPr lang="fr-FR" sz="800" dirty="0" err="1">
                <a:latin typeface="Arial Rounded MT Bold" panose="020F0704030504030204" pitchFamily="34" charset="0"/>
              </a:rPr>
              <a:t>external_vcc</a:t>
            </a:r>
            <a:r>
              <a:rPr lang="fr-FR" sz="800" dirty="0">
                <a:latin typeface="Arial Rounded MT Bold" panose="020F0704030504030204" pitchFamily="34" charset="0"/>
              </a:rPr>
              <a:t>):</a:t>
            </a:r>
          </a:p>
          <a:p>
            <a:r>
              <a:rPr lang="fr-FR" sz="800" dirty="0">
                <a:latin typeface="Arial Rounded MT Bold" panose="020F0704030504030204" pitchFamily="34" charset="0"/>
              </a:rPr>
              <a:t>        </a:t>
            </a:r>
            <a:r>
              <a:rPr lang="fr-FR" sz="800" dirty="0" err="1">
                <a:latin typeface="Arial Rounded MT Bold" panose="020F0704030504030204" pitchFamily="34" charset="0"/>
              </a:rPr>
              <a:t>self.width</a:t>
            </a:r>
            <a:r>
              <a:rPr lang="fr-FR" sz="800" dirty="0">
                <a:latin typeface="Arial Rounded MT Bold" panose="020F0704030504030204" pitchFamily="34" charset="0"/>
              </a:rPr>
              <a:t> = </a:t>
            </a:r>
            <a:r>
              <a:rPr lang="fr-FR" sz="800" dirty="0" err="1">
                <a:latin typeface="Arial Rounded MT Bold" panose="020F0704030504030204" pitchFamily="34" charset="0"/>
              </a:rPr>
              <a:t>width</a:t>
            </a:r>
            <a:endParaRPr lang="fr-FR" sz="800" dirty="0">
              <a:latin typeface="Arial Rounded MT Bold" panose="020F0704030504030204" pitchFamily="34" charset="0"/>
            </a:endParaRPr>
          </a:p>
          <a:p>
            <a:r>
              <a:rPr lang="fr-FR" sz="800" dirty="0">
                <a:latin typeface="Arial Rounded MT Bold" panose="020F0704030504030204" pitchFamily="34" charset="0"/>
              </a:rPr>
              <a:t>        </a:t>
            </a:r>
            <a:r>
              <a:rPr lang="fr-FR" sz="800" dirty="0" err="1">
                <a:latin typeface="Arial Rounded MT Bold" panose="020F0704030504030204" pitchFamily="34" charset="0"/>
              </a:rPr>
              <a:t>self.height</a:t>
            </a:r>
            <a:r>
              <a:rPr lang="fr-FR" sz="800" dirty="0">
                <a:latin typeface="Arial Rounded MT Bold" panose="020F0704030504030204" pitchFamily="34" charset="0"/>
              </a:rPr>
              <a:t> = </a:t>
            </a:r>
            <a:r>
              <a:rPr lang="fr-FR" sz="800" dirty="0" err="1">
                <a:latin typeface="Arial Rounded MT Bold" panose="020F0704030504030204" pitchFamily="34" charset="0"/>
              </a:rPr>
              <a:t>height</a:t>
            </a:r>
            <a:endParaRPr lang="fr-FR" sz="800" dirty="0">
              <a:latin typeface="Arial Rounded MT Bold" panose="020F0704030504030204" pitchFamily="34" charset="0"/>
            </a:endParaRPr>
          </a:p>
          <a:p>
            <a:r>
              <a:rPr lang="fr-FR" sz="800" dirty="0">
                <a:latin typeface="Arial Rounded MT Bold" panose="020F0704030504030204" pitchFamily="34" charset="0"/>
              </a:rPr>
              <a:t>        </a:t>
            </a:r>
            <a:r>
              <a:rPr lang="fr-FR" sz="800" dirty="0" err="1">
                <a:latin typeface="Arial Rounded MT Bold" panose="020F0704030504030204" pitchFamily="34" charset="0"/>
              </a:rPr>
              <a:t>self.external_vcc</a:t>
            </a:r>
            <a:r>
              <a:rPr lang="fr-FR" sz="800" dirty="0">
                <a:latin typeface="Arial Rounded MT Bold" panose="020F0704030504030204" pitchFamily="34" charset="0"/>
              </a:rPr>
              <a:t> = </a:t>
            </a:r>
            <a:r>
              <a:rPr lang="fr-FR" sz="800" dirty="0" err="1">
                <a:latin typeface="Arial Rounded MT Bold" panose="020F0704030504030204" pitchFamily="34" charset="0"/>
              </a:rPr>
              <a:t>external_vcc</a:t>
            </a:r>
            <a:endParaRPr lang="fr-FR" sz="800" dirty="0">
              <a:latin typeface="Arial Rounded MT Bold" panose="020F0704030504030204" pitchFamily="34" charset="0"/>
            </a:endParaRPr>
          </a:p>
          <a:p>
            <a:r>
              <a:rPr lang="fr-FR" sz="800" dirty="0">
                <a:latin typeface="Arial Rounded MT Bold" panose="020F0704030504030204" pitchFamily="34" charset="0"/>
              </a:rPr>
              <a:t>        </a:t>
            </a:r>
            <a:r>
              <a:rPr lang="fr-FR" sz="800" dirty="0" err="1">
                <a:latin typeface="Arial Rounded MT Bold" panose="020F0704030504030204" pitchFamily="34" charset="0"/>
              </a:rPr>
              <a:t>self.pages</a:t>
            </a:r>
            <a:r>
              <a:rPr lang="fr-FR" sz="800" dirty="0">
                <a:latin typeface="Arial Rounded MT Bold" panose="020F0704030504030204" pitchFamily="34" charset="0"/>
              </a:rPr>
              <a:t> = </a:t>
            </a:r>
            <a:r>
              <a:rPr lang="fr-FR" sz="800" dirty="0" err="1">
                <a:latin typeface="Arial Rounded MT Bold" panose="020F0704030504030204" pitchFamily="34" charset="0"/>
              </a:rPr>
              <a:t>self.height</a:t>
            </a:r>
            <a:r>
              <a:rPr lang="fr-FR" sz="800" dirty="0">
                <a:latin typeface="Arial Rounded MT Bold" panose="020F0704030504030204" pitchFamily="34" charset="0"/>
              </a:rPr>
              <a:t> // 8</a:t>
            </a:r>
          </a:p>
          <a:p>
            <a:r>
              <a:rPr lang="fr-FR" sz="800" dirty="0">
                <a:latin typeface="Arial Rounded MT Bold" panose="020F0704030504030204" pitchFamily="34" charset="0"/>
              </a:rPr>
              <a:t>        # Note the </a:t>
            </a:r>
            <a:r>
              <a:rPr lang="fr-FR" sz="800" dirty="0" err="1">
                <a:latin typeface="Arial Rounded MT Bold" panose="020F0704030504030204" pitchFamily="34" charset="0"/>
              </a:rPr>
              <a:t>subclass</a:t>
            </a:r>
            <a:r>
              <a:rPr lang="fr-FR" sz="800" dirty="0">
                <a:latin typeface="Arial Rounded MT Bold" panose="020F0704030504030204" pitchFamily="34" charset="0"/>
              </a:rPr>
              <a:t> must </a:t>
            </a:r>
            <a:r>
              <a:rPr lang="fr-FR" sz="800" dirty="0" err="1">
                <a:latin typeface="Arial Rounded MT Bold" panose="020F0704030504030204" pitchFamily="34" charset="0"/>
              </a:rPr>
              <a:t>initialize</a:t>
            </a:r>
            <a:r>
              <a:rPr lang="fr-FR" sz="800" dirty="0">
                <a:latin typeface="Arial Rounded MT Bold" panose="020F0704030504030204" pitchFamily="34" charset="0"/>
              </a:rPr>
              <a:t> </a:t>
            </a:r>
            <a:r>
              <a:rPr lang="fr-FR" sz="800" dirty="0" err="1">
                <a:latin typeface="Arial Rounded MT Bold" panose="020F0704030504030204" pitchFamily="34" charset="0"/>
              </a:rPr>
              <a:t>self.framebuf</a:t>
            </a:r>
            <a:r>
              <a:rPr lang="fr-FR" sz="800" dirty="0">
                <a:latin typeface="Arial Rounded MT Bold" panose="020F0704030504030204" pitchFamily="34" charset="0"/>
              </a:rPr>
              <a:t> to a </a:t>
            </a:r>
            <a:r>
              <a:rPr lang="fr-FR" sz="800" dirty="0" err="1">
                <a:latin typeface="Arial Rounded MT Bold" panose="020F0704030504030204" pitchFamily="34" charset="0"/>
              </a:rPr>
              <a:t>framebuffer</a:t>
            </a:r>
            <a:r>
              <a:rPr lang="fr-FR" sz="800" dirty="0">
                <a:latin typeface="Arial Rounded MT Bold" panose="020F0704030504030204" pitchFamily="34" charset="0"/>
              </a:rPr>
              <a:t>.</a:t>
            </a:r>
          </a:p>
          <a:p>
            <a:r>
              <a:rPr lang="fr-FR" sz="800" dirty="0">
                <a:latin typeface="Arial Rounded MT Bold" panose="020F0704030504030204" pitchFamily="34" charset="0"/>
              </a:rPr>
              <a:t>        # This </a:t>
            </a:r>
            <a:r>
              <a:rPr lang="fr-FR" sz="800" dirty="0" err="1">
                <a:latin typeface="Arial Rounded MT Bold" panose="020F0704030504030204" pitchFamily="34" charset="0"/>
              </a:rPr>
              <a:t>is</a:t>
            </a:r>
            <a:r>
              <a:rPr lang="fr-FR" sz="800" dirty="0">
                <a:latin typeface="Arial Rounded MT Bold" panose="020F0704030504030204" pitchFamily="34" charset="0"/>
              </a:rPr>
              <a:t> </a:t>
            </a:r>
            <a:r>
              <a:rPr lang="fr-FR" sz="800" dirty="0" err="1">
                <a:latin typeface="Arial Rounded MT Bold" panose="020F0704030504030204" pitchFamily="34" charset="0"/>
              </a:rPr>
              <a:t>necessary</a:t>
            </a:r>
            <a:r>
              <a:rPr lang="fr-FR" sz="800" dirty="0">
                <a:latin typeface="Arial Rounded MT Bold" panose="020F0704030504030204" pitchFamily="34" charset="0"/>
              </a:rPr>
              <a:t> </a:t>
            </a:r>
            <a:r>
              <a:rPr lang="fr-FR" sz="800" dirty="0" err="1">
                <a:latin typeface="Arial Rounded MT Bold" panose="020F0704030504030204" pitchFamily="34" charset="0"/>
              </a:rPr>
              <a:t>because</a:t>
            </a:r>
            <a:r>
              <a:rPr lang="fr-FR" sz="800" dirty="0">
                <a:latin typeface="Arial Rounded MT Bold" panose="020F0704030504030204" pitchFamily="34" charset="0"/>
              </a:rPr>
              <a:t> the </a:t>
            </a:r>
            <a:r>
              <a:rPr lang="fr-FR" sz="800" dirty="0" err="1">
                <a:latin typeface="Arial Rounded MT Bold" panose="020F0704030504030204" pitchFamily="34" charset="0"/>
              </a:rPr>
              <a:t>underlying</a:t>
            </a:r>
            <a:r>
              <a:rPr lang="fr-FR" sz="800" dirty="0">
                <a:latin typeface="Arial Rounded MT Bold" panose="020F0704030504030204" pitchFamily="34" charset="0"/>
              </a:rPr>
              <a:t> data buffer </a:t>
            </a:r>
            <a:r>
              <a:rPr lang="fr-FR" sz="800" dirty="0" err="1">
                <a:latin typeface="Arial Rounded MT Bold" panose="020F0704030504030204" pitchFamily="34" charset="0"/>
              </a:rPr>
              <a:t>is</a:t>
            </a:r>
            <a:r>
              <a:rPr lang="fr-FR" sz="800" dirty="0">
                <a:latin typeface="Arial Rounded MT Bold" panose="020F0704030504030204" pitchFamily="34" charset="0"/>
              </a:rPr>
              <a:t> </a:t>
            </a:r>
            <a:r>
              <a:rPr lang="fr-FR" sz="800" dirty="0" err="1">
                <a:latin typeface="Arial Rounded MT Bold" panose="020F0704030504030204" pitchFamily="34" charset="0"/>
              </a:rPr>
              <a:t>different</a:t>
            </a:r>
            <a:endParaRPr lang="fr-FR" sz="800" dirty="0">
              <a:latin typeface="Arial Rounded MT Bold" panose="020F0704030504030204" pitchFamily="34" charset="0"/>
            </a:endParaRPr>
          </a:p>
          <a:p>
            <a:r>
              <a:rPr lang="fr-FR" sz="800" dirty="0">
                <a:latin typeface="Arial Rounded MT Bold" panose="020F0704030504030204" pitchFamily="34" charset="0"/>
              </a:rPr>
              <a:t>        # </a:t>
            </a:r>
            <a:r>
              <a:rPr lang="fr-FR" sz="800" dirty="0" err="1">
                <a:latin typeface="Arial Rounded MT Bold" panose="020F0704030504030204" pitchFamily="34" charset="0"/>
              </a:rPr>
              <a:t>between</a:t>
            </a:r>
            <a:r>
              <a:rPr lang="fr-FR" sz="800" dirty="0">
                <a:latin typeface="Arial Rounded MT Bold" panose="020F0704030504030204" pitchFamily="34" charset="0"/>
              </a:rPr>
              <a:t> I2C and SPI </a:t>
            </a:r>
            <a:r>
              <a:rPr lang="fr-FR" sz="800" dirty="0" err="1">
                <a:latin typeface="Arial Rounded MT Bold" panose="020F0704030504030204" pitchFamily="34" charset="0"/>
              </a:rPr>
              <a:t>implementations</a:t>
            </a:r>
            <a:r>
              <a:rPr lang="fr-FR" sz="800" dirty="0">
                <a:latin typeface="Arial Rounded MT Bold" panose="020F0704030504030204" pitchFamily="34" charset="0"/>
              </a:rPr>
              <a:t> (I2C </a:t>
            </a:r>
            <a:r>
              <a:rPr lang="fr-FR" sz="800" dirty="0" err="1">
                <a:latin typeface="Arial Rounded MT Bold" panose="020F0704030504030204" pitchFamily="34" charset="0"/>
              </a:rPr>
              <a:t>needs</a:t>
            </a:r>
            <a:r>
              <a:rPr lang="fr-FR" sz="800" dirty="0">
                <a:latin typeface="Arial Rounded MT Bold" panose="020F0704030504030204" pitchFamily="34" charset="0"/>
              </a:rPr>
              <a:t> an extra byte).</a:t>
            </a:r>
          </a:p>
          <a:p>
            <a:r>
              <a:rPr lang="fr-FR" sz="800" dirty="0">
                <a:latin typeface="Arial Rounded MT Bold" panose="020F0704030504030204" pitchFamily="34" charset="0"/>
              </a:rPr>
              <a:t>        </a:t>
            </a:r>
            <a:r>
              <a:rPr lang="fr-FR" sz="800" dirty="0" err="1">
                <a:latin typeface="Arial Rounded MT Bold" panose="020F0704030504030204" pitchFamily="34" charset="0"/>
              </a:rPr>
              <a:t>self.poweron</a:t>
            </a:r>
            <a:r>
              <a:rPr lang="fr-FR" sz="800" dirty="0">
                <a:latin typeface="Arial Rounded MT Bold" panose="020F0704030504030204" pitchFamily="34" charset="0"/>
              </a:rPr>
              <a:t>()</a:t>
            </a:r>
          </a:p>
          <a:p>
            <a:r>
              <a:rPr lang="fr-FR" sz="800" dirty="0">
                <a:latin typeface="Arial Rounded MT Bold" panose="020F0704030504030204" pitchFamily="34" charset="0"/>
              </a:rPr>
              <a:t>        </a:t>
            </a:r>
            <a:r>
              <a:rPr lang="fr-FR" sz="800" dirty="0" err="1">
                <a:latin typeface="Arial Rounded MT Bold" panose="020F0704030504030204" pitchFamily="34" charset="0"/>
              </a:rPr>
              <a:t>self.init_display</a:t>
            </a:r>
            <a:r>
              <a:rPr lang="fr-FR" sz="800" dirty="0">
                <a:latin typeface="Arial Rounded MT Bold" panose="020F0704030504030204" pitchFamily="34" charset="0"/>
              </a:rPr>
              <a:t>()</a:t>
            </a:r>
          </a:p>
          <a:p>
            <a:endParaRPr lang="fr-FR" sz="800" dirty="0">
              <a:latin typeface="Arial Rounded MT Bold" panose="020F0704030504030204" pitchFamily="34" charset="0"/>
            </a:endParaRPr>
          </a:p>
          <a:p>
            <a:r>
              <a:rPr lang="fr-FR" sz="800" dirty="0">
                <a:latin typeface="Arial Rounded MT Bold" panose="020F0704030504030204" pitchFamily="34" charset="0"/>
              </a:rPr>
              <a:t> </a:t>
            </a:r>
            <a:r>
              <a:rPr lang="fr-FR" sz="800" dirty="0" err="1">
                <a:latin typeface="Arial Rounded MT Bold" panose="020F0704030504030204" pitchFamily="34" charset="0"/>
              </a:rPr>
              <a:t>def</a:t>
            </a:r>
            <a:r>
              <a:rPr lang="fr-FR" sz="800" dirty="0">
                <a:latin typeface="Arial Rounded MT Bold" panose="020F0704030504030204" pitchFamily="34" charset="0"/>
              </a:rPr>
              <a:t> show(self):</a:t>
            </a:r>
          </a:p>
          <a:p>
            <a:r>
              <a:rPr lang="fr-FR" sz="800" dirty="0">
                <a:latin typeface="Arial Rounded MT Bold" panose="020F0704030504030204" pitchFamily="34" charset="0"/>
              </a:rPr>
              <a:t>        x0 = 0</a:t>
            </a:r>
          </a:p>
          <a:p>
            <a:r>
              <a:rPr lang="fr-FR" sz="800" dirty="0">
                <a:latin typeface="Arial Rounded MT Bold" panose="020F0704030504030204" pitchFamily="34" charset="0"/>
              </a:rPr>
              <a:t>        x1 = </a:t>
            </a:r>
            <a:r>
              <a:rPr lang="fr-FR" sz="800" dirty="0" err="1">
                <a:latin typeface="Arial Rounded MT Bold" panose="020F0704030504030204" pitchFamily="34" charset="0"/>
              </a:rPr>
              <a:t>self.width</a:t>
            </a:r>
            <a:r>
              <a:rPr lang="fr-FR" sz="800" dirty="0">
                <a:latin typeface="Arial Rounded MT Bold" panose="020F0704030504030204" pitchFamily="34" charset="0"/>
              </a:rPr>
              <a:t> - 1</a:t>
            </a:r>
          </a:p>
          <a:p>
            <a:r>
              <a:rPr lang="fr-FR" sz="800" dirty="0">
                <a:latin typeface="Arial Rounded MT Bold" panose="020F0704030504030204" pitchFamily="34" charset="0"/>
              </a:rPr>
              <a:t>        if </a:t>
            </a:r>
            <a:r>
              <a:rPr lang="fr-FR" sz="800" dirty="0" err="1">
                <a:latin typeface="Arial Rounded MT Bold" panose="020F0704030504030204" pitchFamily="34" charset="0"/>
              </a:rPr>
              <a:t>self.width</a:t>
            </a:r>
            <a:r>
              <a:rPr lang="fr-FR" sz="800" dirty="0">
                <a:latin typeface="Arial Rounded MT Bold" panose="020F0704030504030204" pitchFamily="34" charset="0"/>
              </a:rPr>
              <a:t> == 64:</a:t>
            </a:r>
          </a:p>
          <a:p>
            <a:r>
              <a:rPr lang="fr-FR" sz="800" dirty="0">
                <a:latin typeface="Arial Rounded MT Bold" panose="020F0704030504030204" pitchFamily="34" charset="0"/>
              </a:rPr>
              <a:t>            # displays </a:t>
            </a:r>
            <a:r>
              <a:rPr lang="fr-FR" sz="800" dirty="0" err="1">
                <a:latin typeface="Arial Rounded MT Bold" panose="020F0704030504030204" pitchFamily="34" charset="0"/>
              </a:rPr>
              <a:t>with</a:t>
            </a:r>
            <a:r>
              <a:rPr lang="fr-FR" sz="800" dirty="0">
                <a:latin typeface="Arial Rounded MT Bold" panose="020F0704030504030204" pitchFamily="34" charset="0"/>
              </a:rPr>
              <a:t> </a:t>
            </a:r>
            <a:r>
              <a:rPr lang="fr-FR" sz="800" dirty="0" err="1">
                <a:latin typeface="Arial Rounded MT Bold" panose="020F0704030504030204" pitchFamily="34" charset="0"/>
              </a:rPr>
              <a:t>width</a:t>
            </a:r>
            <a:r>
              <a:rPr lang="fr-FR" sz="800" dirty="0">
                <a:latin typeface="Arial Rounded MT Bold" panose="020F0704030504030204" pitchFamily="34" charset="0"/>
              </a:rPr>
              <a:t> of 64 pixels are </a:t>
            </a:r>
            <a:r>
              <a:rPr lang="fr-FR" sz="800" dirty="0" err="1">
                <a:latin typeface="Arial Rounded MT Bold" panose="020F0704030504030204" pitchFamily="34" charset="0"/>
              </a:rPr>
              <a:t>shifted</a:t>
            </a:r>
            <a:r>
              <a:rPr lang="fr-FR" sz="800" dirty="0">
                <a:latin typeface="Arial Rounded MT Bold" panose="020F0704030504030204" pitchFamily="34" charset="0"/>
              </a:rPr>
              <a:t> by 32</a:t>
            </a:r>
          </a:p>
          <a:p>
            <a:r>
              <a:rPr lang="fr-FR" sz="800" dirty="0">
                <a:latin typeface="Arial Rounded MT Bold" panose="020F0704030504030204" pitchFamily="34" charset="0"/>
              </a:rPr>
              <a:t>            x0 += 32</a:t>
            </a:r>
          </a:p>
          <a:p>
            <a:r>
              <a:rPr lang="fr-FR" sz="800" dirty="0">
                <a:latin typeface="Arial Rounded MT Bold" panose="020F0704030504030204" pitchFamily="34" charset="0"/>
              </a:rPr>
              <a:t>            x1 += 32</a:t>
            </a:r>
          </a:p>
          <a:p>
            <a:r>
              <a:rPr lang="fr-FR" sz="800" dirty="0">
                <a:latin typeface="Arial Rounded MT Bold" panose="020F0704030504030204" pitchFamily="34" charset="0"/>
              </a:rPr>
              <a:t>        </a:t>
            </a:r>
            <a:r>
              <a:rPr lang="fr-FR" sz="800" dirty="0" err="1">
                <a:latin typeface="Arial Rounded MT Bold" panose="020F0704030504030204" pitchFamily="34" charset="0"/>
              </a:rPr>
              <a:t>self.write_cmd</a:t>
            </a:r>
            <a:r>
              <a:rPr lang="fr-FR" sz="800" dirty="0">
                <a:latin typeface="Arial Rounded MT Bold" panose="020F0704030504030204" pitchFamily="34" charset="0"/>
              </a:rPr>
              <a:t>(SET_COL_ADDR)</a:t>
            </a:r>
          </a:p>
          <a:p>
            <a:r>
              <a:rPr lang="fr-FR" sz="800" dirty="0">
                <a:latin typeface="Arial Rounded MT Bold" panose="020F0704030504030204" pitchFamily="34" charset="0"/>
              </a:rPr>
              <a:t>        </a:t>
            </a:r>
            <a:r>
              <a:rPr lang="fr-FR" sz="800" dirty="0" err="1">
                <a:latin typeface="Arial Rounded MT Bold" panose="020F0704030504030204" pitchFamily="34" charset="0"/>
              </a:rPr>
              <a:t>self.write_cmd</a:t>
            </a:r>
            <a:r>
              <a:rPr lang="fr-FR" sz="800" dirty="0">
                <a:latin typeface="Arial Rounded MT Bold" panose="020F0704030504030204" pitchFamily="34" charset="0"/>
              </a:rPr>
              <a:t>(x0)</a:t>
            </a:r>
          </a:p>
          <a:p>
            <a:r>
              <a:rPr lang="fr-FR" sz="800" dirty="0">
                <a:latin typeface="Arial Rounded MT Bold" panose="020F0704030504030204" pitchFamily="34" charset="0"/>
              </a:rPr>
              <a:t>        </a:t>
            </a:r>
            <a:r>
              <a:rPr lang="fr-FR" sz="800" dirty="0" err="1">
                <a:latin typeface="Arial Rounded MT Bold" panose="020F0704030504030204" pitchFamily="34" charset="0"/>
              </a:rPr>
              <a:t>self.write_cmd</a:t>
            </a:r>
            <a:r>
              <a:rPr lang="fr-FR" sz="800" dirty="0">
                <a:latin typeface="Arial Rounded MT Bold" panose="020F0704030504030204" pitchFamily="34" charset="0"/>
              </a:rPr>
              <a:t>(x1)</a:t>
            </a:r>
          </a:p>
          <a:p>
            <a:r>
              <a:rPr lang="fr-FR" sz="800" dirty="0">
                <a:latin typeface="Arial Rounded MT Bold" panose="020F0704030504030204" pitchFamily="34" charset="0"/>
              </a:rPr>
              <a:t>        </a:t>
            </a:r>
            <a:r>
              <a:rPr lang="fr-FR" sz="800" dirty="0" err="1">
                <a:latin typeface="Arial Rounded MT Bold" panose="020F0704030504030204" pitchFamily="34" charset="0"/>
              </a:rPr>
              <a:t>self.write_cmd</a:t>
            </a:r>
            <a:r>
              <a:rPr lang="fr-FR" sz="800" dirty="0">
                <a:latin typeface="Arial Rounded MT Bold" panose="020F0704030504030204" pitchFamily="34" charset="0"/>
              </a:rPr>
              <a:t>(SET_PAGE_ADDR)</a:t>
            </a:r>
          </a:p>
          <a:p>
            <a:r>
              <a:rPr lang="fr-FR" sz="800" dirty="0">
                <a:latin typeface="Arial Rounded MT Bold" panose="020F0704030504030204" pitchFamily="34" charset="0"/>
              </a:rPr>
              <a:t>        </a:t>
            </a:r>
            <a:r>
              <a:rPr lang="fr-FR" sz="800" dirty="0" err="1">
                <a:latin typeface="Arial Rounded MT Bold" panose="020F0704030504030204" pitchFamily="34" charset="0"/>
              </a:rPr>
              <a:t>self.write_cmd</a:t>
            </a:r>
            <a:r>
              <a:rPr lang="fr-FR" sz="800" dirty="0">
                <a:latin typeface="Arial Rounded MT Bold" panose="020F0704030504030204" pitchFamily="34" charset="0"/>
              </a:rPr>
              <a:t>(0)</a:t>
            </a:r>
          </a:p>
          <a:p>
            <a:r>
              <a:rPr lang="fr-FR" sz="800" dirty="0">
                <a:latin typeface="Arial Rounded MT Bold" panose="020F0704030504030204" pitchFamily="34" charset="0"/>
              </a:rPr>
              <a:t>        </a:t>
            </a:r>
            <a:r>
              <a:rPr lang="fr-FR" sz="800" dirty="0" err="1">
                <a:latin typeface="Arial Rounded MT Bold" panose="020F0704030504030204" pitchFamily="34" charset="0"/>
              </a:rPr>
              <a:t>self.write_cmd</a:t>
            </a:r>
            <a:r>
              <a:rPr lang="fr-FR" sz="800" dirty="0">
                <a:latin typeface="Arial Rounded MT Bold" panose="020F0704030504030204" pitchFamily="34" charset="0"/>
              </a:rPr>
              <a:t>(</a:t>
            </a:r>
            <a:r>
              <a:rPr lang="fr-FR" sz="800" dirty="0" err="1">
                <a:latin typeface="Arial Rounded MT Bold" panose="020F0704030504030204" pitchFamily="34" charset="0"/>
              </a:rPr>
              <a:t>self.pages</a:t>
            </a:r>
            <a:r>
              <a:rPr lang="fr-FR" sz="800" dirty="0">
                <a:latin typeface="Arial Rounded MT Bold" panose="020F0704030504030204" pitchFamily="34" charset="0"/>
              </a:rPr>
              <a:t> - 1)</a:t>
            </a:r>
          </a:p>
          <a:p>
            <a:r>
              <a:rPr lang="fr-FR" sz="800" dirty="0">
                <a:latin typeface="Arial Rounded MT Bold" panose="020F0704030504030204" pitchFamily="34" charset="0"/>
              </a:rPr>
              <a:t>        </a:t>
            </a:r>
            <a:r>
              <a:rPr lang="fr-FR" sz="800" dirty="0" err="1">
                <a:latin typeface="Arial Rounded MT Bold" panose="020F0704030504030204" pitchFamily="34" charset="0"/>
              </a:rPr>
              <a:t>self.write_framebuf</a:t>
            </a:r>
            <a:r>
              <a:rPr lang="fr-FR" sz="800" dirty="0">
                <a:latin typeface="Arial Rounded MT Bold" panose="020F0704030504030204" pitchFamily="34" charset="0"/>
              </a:rPr>
              <a:t>()</a:t>
            </a:r>
          </a:p>
          <a:p>
            <a:endParaRPr lang="fr-FR" sz="800" dirty="0">
              <a:latin typeface="Arial Rounded MT Bold" panose="020F0704030504030204" pitchFamily="34" charset="0"/>
            </a:endParaRPr>
          </a:p>
        </p:txBody>
      </p:sp>
      <p:sp>
        <p:nvSpPr>
          <p:cNvPr id="9" name="Rectangle 8">
            <a:extLst>
              <a:ext uri="{FF2B5EF4-FFF2-40B4-BE49-F238E27FC236}">
                <a16:creationId xmlns:a16="http://schemas.microsoft.com/office/drawing/2014/main" id="{F1B77281-B4A6-4635-A8F3-3C878E670409}"/>
              </a:ext>
            </a:extLst>
          </p:cNvPr>
          <p:cNvSpPr/>
          <p:nvPr/>
        </p:nvSpPr>
        <p:spPr>
          <a:xfrm>
            <a:off x="4427984" y="501170"/>
            <a:ext cx="4572000" cy="5940088"/>
          </a:xfrm>
          <a:prstGeom prst="rect">
            <a:avLst/>
          </a:prstGeom>
        </p:spPr>
        <p:txBody>
          <a:bodyPr>
            <a:spAutoFit/>
          </a:bodyPr>
          <a:lstStyle/>
          <a:p>
            <a:endParaRPr lang="fr-FR" sz="1000" dirty="0">
              <a:latin typeface="Arial Rounded MT Bold" panose="020F0704030504030204" pitchFamily="34" charset="0"/>
            </a:endParaRPr>
          </a:p>
          <a:p>
            <a:r>
              <a:rPr lang="fr-FR" sz="1000" dirty="0">
                <a:latin typeface="Arial Rounded MT Bold" panose="020F0704030504030204" pitchFamily="34" charset="0"/>
              </a:rPr>
              <a:t>    </a:t>
            </a:r>
            <a:r>
              <a:rPr lang="fr-FR" sz="1000" dirty="0" err="1">
                <a:latin typeface="Arial Rounded MT Bold" panose="020F0704030504030204" pitchFamily="34" charset="0"/>
              </a:rPr>
              <a:t>def</a:t>
            </a:r>
            <a:r>
              <a:rPr lang="fr-FR" sz="1000" dirty="0">
                <a:latin typeface="Arial Rounded MT Bold" panose="020F0704030504030204" pitchFamily="34" charset="0"/>
              </a:rPr>
              <a:t> </a:t>
            </a:r>
            <a:r>
              <a:rPr lang="fr-FR" sz="1000" dirty="0" err="1">
                <a:latin typeface="Arial Rounded MT Bold" panose="020F0704030504030204" pitchFamily="34" charset="0"/>
              </a:rPr>
              <a:t>init_display</a:t>
            </a:r>
            <a:r>
              <a:rPr lang="fr-FR" sz="1000" dirty="0">
                <a:latin typeface="Arial Rounded MT Bold" panose="020F0704030504030204" pitchFamily="34" charset="0"/>
              </a:rPr>
              <a:t>(self):</a:t>
            </a:r>
          </a:p>
          <a:p>
            <a:r>
              <a:rPr lang="fr-FR" sz="1000" dirty="0">
                <a:latin typeface="Arial Rounded MT Bold" panose="020F0704030504030204" pitchFamily="34" charset="0"/>
              </a:rPr>
              <a:t>        for cmd in (</a:t>
            </a:r>
          </a:p>
          <a:p>
            <a:r>
              <a:rPr lang="fr-FR" sz="1000" dirty="0">
                <a:latin typeface="Arial Rounded MT Bold" panose="020F0704030504030204" pitchFamily="34" charset="0"/>
              </a:rPr>
              <a:t>            SET_DISP | 0x00, # off</a:t>
            </a:r>
          </a:p>
          <a:p>
            <a:r>
              <a:rPr lang="fr-FR" sz="1000" dirty="0">
                <a:latin typeface="Arial Rounded MT Bold" panose="020F0704030504030204" pitchFamily="34" charset="0"/>
              </a:rPr>
              <a:t>            # </a:t>
            </a:r>
            <a:r>
              <a:rPr lang="fr-FR" sz="1000" dirty="0" err="1">
                <a:latin typeface="Arial Rounded MT Bold" panose="020F0704030504030204" pitchFamily="34" charset="0"/>
              </a:rPr>
              <a:t>address</a:t>
            </a:r>
            <a:r>
              <a:rPr lang="fr-FR" sz="1000" dirty="0">
                <a:latin typeface="Arial Rounded MT Bold" panose="020F0704030504030204" pitchFamily="34" charset="0"/>
              </a:rPr>
              <a:t> setting</a:t>
            </a:r>
          </a:p>
          <a:p>
            <a:r>
              <a:rPr lang="fr-FR" sz="1000" dirty="0">
                <a:latin typeface="Arial Rounded MT Bold" panose="020F0704030504030204" pitchFamily="34" charset="0"/>
              </a:rPr>
              <a:t>            SET_MEM_ADDR, 0x00, # horizontal</a:t>
            </a:r>
          </a:p>
          <a:p>
            <a:r>
              <a:rPr lang="fr-FR" sz="1000" dirty="0">
                <a:latin typeface="Arial Rounded MT Bold" panose="020F0704030504030204" pitchFamily="34" charset="0"/>
              </a:rPr>
              <a:t>            # </a:t>
            </a:r>
            <a:r>
              <a:rPr lang="fr-FR" sz="1000" dirty="0" err="1">
                <a:latin typeface="Arial Rounded MT Bold" panose="020F0704030504030204" pitchFamily="34" charset="0"/>
              </a:rPr>
              <a:t>resolution</a:t>
            </a:r>
            <a:r>
              <a:rPr lang="fr-FR" sz="1000" dirty="0">
                <a:latin typeface="Arial Rounded MT Bold" panose="020F0704030504030204" pitchFamily="34" charset="0"/>
              </a:rPr>
              <a:t> and </a:t>
            </a:r>
            <a:r>
              <a:rPr lang="fr-FR" sz="1000" dirty="0" err="1">
                <a:latin typeface="Arial Rounded MT Bold" panose="020F0704030504030204" pitchFamily="34" charset="0"/>
              </a:rPr>
              <a:t>layout</a:t>
            </a:r>
            <a:endParaRPr lang="fr-FR" sz="1000" dirty="0">
              <a:latin typeface="Arial Rounded MT Bold" panose="020F0704030504030204" pitchFamily="34" charset="0"/>
            </a:endParaRPr>
          </a:p>
          <a:p>
            <a:r>
              <a:rPr lang="fr-FR" sz="1000" dirty="0">
                <a:latin typeface="Arial Rounded MT Bold" panose="020F0704030504030204" pitchFamily="34" charset="0"/>
              </a:rPr>
              <a:t>            SET_DISP_START_LINE | 0x00,</a:t>
            </a:r>
          </a:p>
          <a:p>
            <a:r>
              <a:rPr lang="fr-FR" sz="1000" dirty="0">
                <a:latin typeface="Arial Rounded MT Bold" panose="020F0704030504030204" pitchFamily="34" charset="0"/>
              </a:rPr>
              <a:t>            SET_SEG_REMAP | 0x01, # </a:t>
            </a:r>
            <a:r>
              <a:rPr lang="fr-FR" sz="1000" dirty="0" err="1">
                <a:latin typeface="Arial Rounded MT Bold" panose="020F0704030504030204" pitchFamily="34" charset="0"/>
              </a:rPr>
              <a:t>column</a:t>
            </a:r>
            <a:r>
              <a:rPr lang="fr-FR" sz="1000" dirty="0">
                <a:latin typeface="Arial Rounded MT Bold" panose="020F0704030504030204" pitchFamily="34" charset="0"/>
              </a:rPr>
              <a:t> </a:t>
            </a:r>
            <a:r>
              <a:rPr lang="fr-FR" sz="1000" dirty="0" err="1">
                <a:latin typeface="Arial Rounded MT Bold" panose="020F0704030504030204" pitchFamily="34" charset="0"/>
              </a:rPr>
              <a:t>addr</a:t>
            </a:r>
            <a:r>
              <a:rPr lang="fr-FR" sz="1000" dirty="0">
                <a:latin typeface="Arial Rounded MT Bold" panose="020F0704030504030204" pitchFamily="34" charset="0"/>
              </a:rPr>
              <a:t> 127 </a:t>
            </a:r>
            <a:r>
              <a:rPr lang="fr-FR" sz="1000" dirty="0" err="1">
                <a:latin typeface="Arial Rounded MT Bold" panose="020F0704030504030204" pitchFamily="34" charset="0"/>
              </a:rPr>
              <a:t>mapped</a:t>
            </a:r>
            <a:r>
              <a:rPr lang="fr-FR" sz="1000" dirty="0">
                <a:latin typeface="Arial Rounded MT Bold" panose="020F0704030504030204" pitchFamily="34" charset="0"/>
              </a:rPr>
              <a:t> to SEG0</a:t>
            </a:r>
          </a:p>
          <a:p>
            <a:r>
              <a:rPr lang="fr-FR" sz="1000" dirty="0">
                <a:latin typeface="Arial Rounded MT Bold" panose="020F0704030504030204" pitchFamily="34" charset="0"/>
              </a:rPr>
              <a:t>            SET_MUX_RATIO, </a:t>
            </a:r>
            <a:r>
              <a:rPr lang="fr-FR" sz="1000" dirty="0" err="1">
                <a:latin typeface="Arial Rounded MT Bold" panose="020F0704030504030204" pitchFamily="34" charset="0"/>
              </a:rPr>
              <a:t>self.height</a:t>
            </a:r>
            <a:r>
              <a:rPr lang="fr-FR" sz="1000" dirty="0">
                <a:latin typeface="Arial Rounded MT Bold" panose="020F0704030504030204" pitchFamily="34" charset="0"/>
              </a:rPr>
              <a:t> - 1,</a:t>
            </a:r>
          </a:p>
          <a:p>
            <a:r>
              <a:rPr lang="fr-FR" sz="1000" dirty="0">
                <a:latin typeface="Arial Rounded MT Bold" panose="020F0704030504030204" pitchFamily="34" charset="0"/>
              </a:rPr>
              <a:t>            SET_COM_OUT_DIR | 0x08, # scan </a:t>
            </a:r>
            <a:r>
              <a:rPr lang="fr-FR" sz="1000" dirty="0" err="1">
                <a:latin typeface="Arial Rounded MT Bold" panose="020F0704030504030204" pitchFamily="34" charset="0"/>
              </a:rPr>
              <a:t>from</a:t>
            </a:r>
            <a:r>
              <a:rPr lang="fr-FR" sz="1000" dirty="0">
                <a:latin typeface="Arial Rounded MT Bold" panose="020F0704030504030204" pitchFamily="34" charset="0"/>
              </a:rPr>
              <a:t> COM[N] to COM0</a:t>
            </a:r>
          </a:p>
          <a:p>
            <a:r>
              <a:rPr lang="fr-FR" sz="1000" dirty="0">
                <a:latin typeface="Arial Rounded MT Bold" panose="020F0704030504030204" pitchFamily="34" charset="0"/>
              </a:rPr>
              <a:t>            SET_DISP_OFFSET, 0x00,</a:t>
            </a:r>
          </a:p>
          <a:p>
            <a:r>
              <a:rPr lang="fr-FR" sz="1000" dirty="0">
                <a:latin typeface="Arial Rounded MT Bold" panose="020F0704030504030204" pitchFamily="34" charset="0"/>
              </a:rPr>
              <a:t>            SET_COM_PIN_CFG, 0x02 if </a:t>
            </a:r>
            <a:r>
              <a:rPr lang="fr-FR" sz="1000" dirty="0" err="1">
                <a:latin typeface="Arial Rounded MT Bold" panose="020F0704030504030204" pitchFamily="34" charset="0"/>
              </a:rPr>
              <a:t>self.height</a:t>
            </a:r>
            <a:r>
              <a:rPr lang="fr-FR" sz="1000" dirty="0">
                <a:latin typeface="Arial Rounded MT Bold" panose="020F0704030504030204" pitchFamily="34" charset="0"/>
              </a:rPr>
              <a:t> == 32 </a:t>
            </a:r>
            <a:r>
              <a:rPr lang="fr-FR" sz="1000" dirty="0" err="1">
                <a:latin typeface="Arial Rounded MT Bold" panose="020F0704030504030204" pitchFamily="34" charset="0"/>
              </a:rPr>
              <a:t>else</a:t>
            </a:r>
            <a:r>
              <a:rPr lang="fr-FR" sz="1000" dirty="0">
                <a:latin typeface="Arial Rounded MT Bold" panose="020F0704030504030204" pitchFamily="34" charset="0"/>
              </a:rPr>
              <a:t> 0x12,</a:t>
            </a:r>
          </a:p>
          <a:p>
            <a:r>
              <a:rPr lang="fr-FR" sz="1000" dirty="0">
                <a:latin typeface="Arial Rounded MT Bold" panose="020F0704030504030204" pitchFamily="34" charset="0"/>
              </a:rPr>
              <a:t>            # timing and </a:t>
            </a:r>
            <a:r>
              <a:rPr lang="fr-FR" sz="1000" dirty="0" err="1">
                <a:latin typeface="Arial Rounded MT Bold" panose="020F0704030504030204" pitchFamily="34" charset="0"/>
              </a:rPr>
              <a:t>driving</a:t>
            </a:r>
            <a:r>
              <a:rPr lang="fr-FR" sz="1000" dirty="0">
                <a:latin typeface="Arial Rounded MT Bold" panose="020F0704030504030204" pitchFamily="34" charset="0"/>
              </a:rPr>
              <a:t> </a:t>
            </a:r>
            <a:r>
              <a:rPr lang="fr-FR" sz="1000" dirty="0" err="1">
                <a:latin typeface="Arial Rounded MT Bold" panose="020F0704030504030204" pitchFamily="34" charset="0"/>
              </a:rPr>
              <a:t>scheme</a:t>
            </a:r>
            <a:endParaRPr lang="fr-FR" sz="1000" dirty="0">
              <a:latin typeface="Arial Rounded MT Bold" panose="020F0704030504030204" pitchFamily="34" charset="0"/>
            </a:endParaRPr>
          </a:p>
          <a:p>
            <a:r>
              <a:rPr lang="fr-FR" sz="1000" dirty="0">
                <a:latin typeface="Arial Rounded MT Bold" panose="020F0704030504030204" pitchFamily="34" charset="0"/>
              </a:rPr>
              <a:t>            SET_DISP_CLK_DIV, 0x80,</a:t>
            </a:r>
          </a:p>
          <a:p>
            <a:r>
              <a:rPr lang="fr-FR" sz="1000" dirty="0">
                <a:latin typeface="Arial Rounded MT Bold" panose="020F0704030504030204" pitchFamily="34" charset="0"/>
              </a:rPr>
              <a:t>            SET_PRECHARGE, 0x22 if </a:t>
            </a:r>
            <a:r>
              <a:rPr lang="fr-FR" sz="1000" dirty="0" err="1">
                <a:latin typeface="Arial Rounded MT Bold" panose="020F0704030504030204" pitchFamily="34" charset="0"/>
              </a:rPr>
              <a:t>self.external_vcc</a:t>
            </a:r>
            <a:r>
              <a:rPr lang="fr-FR" sz="1000" dirty="0">
                <a:latin typeface="Arial Rounded MT Bold" panose="020F0704030504030204" pitchFamily="34" charset="0"/>
              </a:rPr>
              <a:t> </a:t>
            </a:r>
            <a:r>
              <a:rPr lang="fr-FR" sz="1000" dirty="0" err="1">
                <a:latin typeface="Arial Rounded MT Bold" panose="020F0704030504030204" pitchFamily="34" charset="0"/>
              </a:rPr>
              <a:t>else</a:t>
            </a:r>
            <a:r>
              <a:rPr lang="fr-FR" sz="1000" dirty="0">
                <a:latin typeface="Arial Rounded MT Bold" panose="020F0704030504030204" pitchFamily="34" charset="0"/>
              </a:rPr>
              <a:t> 0xf1,</a:t>
            </a:r>
          </a:p>
          <a:p>
            <a:r>
              <a:rPr lang="fr-FR" sz="1000" dirty="0">
                <a:latin typeface="Arial Rounded MT Bold" panose="020F0704030504030204" pitchFamily="34" charset="0"/>
              </a:rPr>
              <a:t>            SET_VCOM_DESEL, 0x30, # 0.83*Vcc</a:t>
            </a:r>
          </a:p>
          <a:p>
            <a:r>
              <a:rPr lang="fr-FR" sz="1000" dirty="0">
                <a:latin typeface="Arial Rounded MT Bold" panose="020F0704030504030204" pitchFamily="34" charset="0"/>
              </a:rPr>
              <a:t>            # display</a:t>
            </a:r>
          </a:p>
          <a:p>
            <a:r>
              <a:rPr lang="fr-FR" sz="1000" dirty="0">
                <a:latin typeface="Arial Rounded MT Bold" panose="020F0704030504030204" pitchFamily="34" charset="0"/>
              </a:rPr>
              <a:t>            SET_CONTRAST, 0xff, # maximum</a:t>
            </a:r>
          </a:p>
          <a:p>
            <a:r>
              <a:rPr lang="fr-FR" sz="1000" dirty="0">
                <a:latin typeface="Arial Rounded MT Bold" panose="020F0704030504030204" pitchFamily="34" charset="0"/>
              </a:rPr>
              <a:t>            SET_ENTIRE_ON, # output </a:t>
            </a:r>
            <a:r>
              <a:rPr lang="fr-FR" sz="1000" dirty="0" err="1">
                <a:latin typeface="Arial Rounded MT Bold" panose="020F0704030504030204" pitchFamily="34" charset="0"/>
              </a:rPr>
              <a:t>follows</a:t>
            </a:r>
            <a:r>
              <a:rPr lang="fr-FR" sz="1000" dirty="0">
                <a:latin typeface="Arial Rounded MT Bold" panose="020F0704030504030204" pitchFamily="34" charset="0"/>
              </a:rPr>
              <a:t> RAM contents</a:t>
            </a:r>
          </a:p>
          <a:p>
            <a:r>
              <a:rPr lang="fr-FR" sz="1000" dirty="0">
                <a:latin typeface="Arial Rounded MT Bold" panose="020F0704030504030204" pitchFamily="34" charset="0"/>
              </a:rPr>
              <a:t>            SET_NORM_INV, # not </a:t>
            </a:r>
            <a:r>
              <a:rPr lang="fr-FR" sz="1000" dirty="0" err="1">
                <a:latin typeface="Arial Rounded MT Bold" panose="020F0704030504030204" pitchFamily="34" charset="0"/>
              </a:rPr>
              <a:t>inverted</a:t>
            </a:r>
            <a:endParaRPr lang="fr-FR" sz="1000" dirty="0">
              <a:latin typeface="Arial Rounded MT Bold" panose="020F0704030504030204" pitchFamily="34" charset="0"/>
            </a:endParaRPr>
          </a:p>
          <a:p>
            <a:r>
              <a:rPr lang="fr-FR" sz="1000" dirty="0">
                <a:latin typeface="Arial Rounded MT Bold" panose="020F0704030504030204" pitchFamily="34" charset="0"/>
              </a:rPr>
              <a:t>            # charge </a:t>
            </a:r>
            <a:r>
              <a:rPr lang="fr-FR" sz="1000" dirty="0" err="1">
                <a:latin typeface="Arial Rounded MT Bold" panose="020F0704030504030204" pitchFamily="34" charset="0"/>
              </a:rPr>
              <a:t>pump</a:t>
            </a:r>
            <a:endParaRPr lang="fr-FR" sz="1000" dirty="0">
              <a:latin typeface="Arial Rounded MT Bold" panose="020F0704030504030204" pitchFamily="34" charset="0"/>
            </a:endParaRPr>
          </a:p>
          <a:p>
            <a:r>
              <a:rPr lang="fr-FR" sz="1000" dirty="0">
                <a:latin typeface="Arial Rounded MT Bold" panose="020F0704030504030204" pitchFamily="34" charset="0"/>
              </a:rPr>
              <a:t>            SET_CHARGE_PUMP, 0x10 if </a:t>
            </a:r>
            <a:r>
              <a:rPr lang="fr-FR" sz="1000" dirty="0" err="1">
                <a:latin typeface="Arial Rounded MT Bold" panose="020F0704030504030204" pitchFamily="34" charset="0"/>
              </a:rPr>
              <a:t>self.external_vcc</a:t>
            </a:r>
            <a:r>
              <a:rPr lang="fr-FR" sz="1000" dirty="0">
                <a:latin typeface="Arial Rounded MT Bold" panose="020F0704030504030204" pitchFamily="34" charset="0"/>
              </a:rPr>
              <a:t> </a:t>
            </a:r>
            <a:r>
              <a:rPr lang="fr-FR" sz="1000" dirty="0" err="1">
                <a:latin typeface="Arial Rounded MT Bold" panose="020F0704030504030204" pitchFamily="34" charset="0"/>
              </a:rPr>
              <a:t>else</a:t>
            </a:r>
            <a:r>
              <a:rPr lang="fr-FR" sz="1000" dirty="0">
                <a:latin typeface="Arial Rounded MT Bold" panose="020F0704030504030204" pitchFamily="34" charset="0"/>
              </a:rPr>
              <a:t> 0x14,</a:t>
            </a:r>
          </a:p>
          <a:p>
            <a:r>
              <a:rPr lang="fr-FR" sz="1000" dirty="0">
                <a:latin typeface="Arial Rounded MT Bold" panose="020F0704030504030204" pitchFamily="34" charset="0"/>
              </a:rPr>
              <a:t>            SET_DISP | 0x01): # on</a:t>
            </a:r>
          </a:p>
          <a:p>
            <a:r>
              <a:rPr lang="fr-FR" sz="1000" dirty="0">
                <a:latin typeface="Arial Rounded MT Bold" panose="020F0704030504030204" pitchFamily="34" charset="0"/>
              </a:rPr>
              <a:t>            </a:t>
            </a:r>
            <a:r>
              <a:rPr lang="fr-FR" sz="1000" dirty="0" err="1">
                <a:latin typeface="Arial Rounded MT Bold" panose="020F0704030504030204" pitchFamily="34" charset="0"/>
              </a:rPr>
              <a:t>self.write_cmd</a:t>
            </a:r>
            <a:r>
              <a:rPr lang="fr-FR" sz="1000" dirty="0">
                <a:latin typeface="Arial Rounded MT Bold" panose="020F0704030504030204" pitchFamily="34" charset="0"/>
              </a:rPr>
              <a:t>(cmd)</a:t>
            </a:r>
          </a:p>
          <a:p>
            <a:r>
              <a:rPr lang="fr-FR" sz="1000" dirty="0">
                <a:latin typeface="Arial Rounded MT Bold" panose="020F0704030504030204" pitchFamily="34" charset="0"/>
              </a:rPr>
              <a:t>        </a:t>
            </a:r>
            <a:r>
              <a:rPr lang="fr-FR" sz="1000" dirty="0" err="1">
                <a:latin typeface="Arial Rounded MT Bold" panose="020F0704030504030204" pitchFamily="34" charset="0"/>
              </a:rPr>
              <a:t>self.fill</a:t>
            </a:r>
            <a:r>
              <a:rPr lang="fr-FR" sz="1000" dirty="0">
                <a:latin typeface="Arial Rounded MT Bold" panose="020F0704030504030204" pitchFamily="34" charset="0"/>
              </a:rPr>
              <a:t>(0)</a:t>
            </a:r>
          </a:p>
          <a:p>
            <a:r>
              <a:rPr lang="fr-FR" sz="1000" dirty="0">
                <a:latin typeface="Arial Rounded MT Bold" panose="020F0704030504030204" pitchFamily="34" charset="0"/>
              </a:rPr>
              <a:t>        </a:t>
            </a:r>
            <a:r>
              <a:rPr lang="fr-FR" sz="1000" dirty="0" err="1">
                <a:latin typeface="Arial Rounded MT Bold" panose="020F0704030504030204" pitchFamily="34" charset="0"/>
              </a:rPr>
              <a:t>self.show</a:t>
            </a:r>
            <a:r>
              <a:rPr lang="fr-FR" sz="1000" dirty="0">
                <a:latin typeface="Arial Rounded MT Bold" panose="020F0704030504030204" pitchFamily="34" charset="0"/>
              </a:rPr>
              <a:t>()</a:t>
            </a:r>
          </a:p>
          <a:p>
            <a:endParaRPr lang="fr-FR" sz="1000" dirty="0">
              <a:latin typeface="Arial Rounded MT Bold" panose="020F0704030504030204" pitchFamily="34" charset="0"/>
            </a:endParaRPr>
          </a:p>
          <a:p>
            <a:r>
              <a:rPr lang="fr-FR" sz="1000" dirty="0">
                <a:latin typeface="Arial Rounded MT Bold" panose="020F0704030504030204" pitchFamily="34" charset="0"/>
              </a:rPr>
              <a:t>    </a:t>
            </a:r>
            <a:r>
              <a:rPr lang="fr-FR" sz="1000" dirty="0" err="1">
                <a:latin typeface="Arial Rounded MT Bold" panose="020F0704030504030204" pitchFamily="34" charset="0"/>
              </a:rPr>
              <a:t>def</a:t>
            </a:r>
            <a:r>
              <a:rPr lang="fr-FR" sz="1000" dirty="0">
                <a:latin typeface="Arial Rounded MT Bold" panose="020F0704030504030204" pitchFamily="34" charset="0"/>
              </a:rPr>
              <a:t> </a:t>
            </a:r>
            <a:r>
              <a:rPr lang="fr-FR" sz="1000" dirty="0" err="1">
                <a:latin typeface="Arial Rounded MT Bold" panose="020F0704030504030204" pitchFamily="34" charset="0"/>
              </a:rPr>
              <a:t>poweroff</a:t>
            </a:r>
            <a:r>
              <a:rPr lang="fr-FR" sz="1000" dirty="0">
                <a:latin typeface="Arial Rounded MT Bold" panose="020F0704030504030204" pitchFamily="34" charset="0"/>
              </a:rPr>
              <a:t>(self):</a:t>
            </a:r>
          </a:p>
          <a:p>
            <a:r>
              <a:rPr lang="fr-FR" sz="1000" dirty="0">
                <a:latin typeface="Arial Rounded MT Bold" panose="020F0704030504030204" pitchFamily="34" charset="0"/>
              </a:rPr>
              <a:t>        </a:t>
            </a:r>
            <a:r>
              <a:rPr lang="fr-FR" sz="1000" dirty="0" err="1">
                <a:latin typeface="Arial Rounded MT Bold" panose="020F0704030504030204" pitchFamily="34" charset="0"/>
              </a:rPr>
              <a:t>self.write_cmd</a:t>
            </a:r>
            <a:r>
              <a:rPr lang="fr-FR" sz="1000" dirty="0">
                <a:latin typeface="Arial Rounded MT Bold" panose="020F0704030504030204" pitchFamily="34" charset="0"/>
              </a:rPr>
              <a:t>(SET_DISP | 0x00)</a:t>
            </a:r>
          </a:p>
          <a:p>
            <a:endParaRPr lang="fr-FR" sz="1000" dirty="0">
              <a:latin typeface="Arial Rounded MT Bold" panose="020F0704030504030204" pitchFamily="34" charset="0"/>
            </a:endParaRPr>
          </a:p>
          <a:p>
            <a:r>
              <a:rPr lang="fr-FR" sz="1000" dirty="0">
                <a:latin typeface="Arial Rounded MT Bold" panose="020F0704030504030204" pitchFamily="34" charset="0"/>
              </a:rPr>
              <a:t>    </a:t>
            </a:r>
            <a:r>
              <a:rPr lang="fr-FR" sz="1000" dirty="0" err="1">
                <a:latin typeface="Arial Rounded MT Bold" panose="020F0704030504030204" pitchFamily="34" charset="0"/>
              </a:rPr>
              <a:t>def</a:t>
            </a:r>
            <a:r>
              <a:rPr lang="fr-FR" sz="1000" dirty="0">
                <a:latin typeface="Arial Rounded MT Bold" panose="020F0704030504030204" pitchFamily="34" charset="0"/>
              </a:rPr>
              <a:t> </a:t>
            </a:r>
            <a:r>
              <a:rPr lang="fr-FR" sz="1000" dirty="0" err="1">
                <a:latin typeface="Arial Rounded MT Bold" panose="020F0704030504030204" pitchFamily="34" charset="0"/>
              </a:rPr>
              <a:t>contrast</a:t>
            </a:r>
            <a:r>
              <a:rPr lang="fr-FR" sz="1000" dirty="0">
                <a:latin typeface="Arial Rounded MT Bold" panose="020F0704030504030204" pitchFamily="34" charset="0"/>
              </a:rPr>
              <a:t>(self, </a:t>
            </a:r>
            <a:r>
              <a:rPr lang="fr-FR" sz="1000" dirty="0" err="1">
                <a:latin typeface="Arial Rounded MT Bold" panose="020F0704030504030204" pitchFamily="34" charset="0"/>
              </a:rPr>
              <a:t>contrast</a:t>
            </a:r>
            <a:r>
              <a:rPr lang="fr-FR" sz="1000" dirty="0">
                <a:latin typeface="Arial Rounded MT Bold" panose="020F0704030504030204" pitchFamily="34" charset="0"/>
              </a:rPr>
              <a:t>):</a:t>
            </a:r>
          </a:p>
          <a:p>
            <a:r>
              <a:rPr lang="fr-FR" sz="1000" dirty="0">
                <a:latin typeface="Arial Rounded MT Bold" panose="020F0704030504030204" pitchFamily="34" charset="0"/>
              </a:rPr>
              <a:t>        </a:t>
            </a:r>
            <a:r>
              <a:rPr lang="fr-FR" sz="1000" dirty="0" err="1">
                <a:latin typeface="Arial Rounded MT Bold" panose="020F0704030504030204" pitchFamily="34" charset="0"/>
              </a:rPr>
              <a:t>self.write_cmd</a:t>
            </a:r>
            <a:r>
              <a:rPr lang="fr-FR" sz="1000" dirty="0">
                <a:latin typeface="Arial Rounded MT Bold" panose="020F0704030504030204" pitchFamily="34" charset="0"/>
              </a:rPr>
              <a:t>(SET_CONTRAST)</a:t>
            </a:r>
          </a:p>
          <a:p>
            <a:r>
              <a:rPr lang="fr-FR" sz="1000" dirty="0">
                <a:latin typeface="Arial Rounded MT Bold" panose="020F0704030504030204" pitchFamily="34" charset="0"/>
              </a:rPr>
              <a:t>        </a:t>
            </a:r>
            <a:r>
              <a:rPr lang="fr-FR" sz="1000" dirty="0" err="1">
                <a:latin typeface="Arial Rounded MT Bold" panose="020F0704030504030204" pitchFamily="34" charset="0"/>
              </a:rPr>
              <a:t>self.write_cmd</a:t>
            </a:r>
            <a:r>
              <a:rPr lang="fr-FR" sz="1000" dirty="0">
                <a:latin typeface="Arial Rounded MT Bold" panose="020F0704030504030204" pitchFamily="34" charset="0"/>
              </a:rPr>
              <a:t>(</a:t>
            </a:r>
            <a:r>
              <a:rPr lang="fr-FR" sz="1000" dirty="0" err="1">
                <a:latin typeface="Arial Rounded MT Bold" panose="020F0704030504030204" pitchFamily="34" charset="0"/>
              </a:rPr>
              <a:t>contrast</a:t>
            </a:r>
            <a:r>
              <a:rPr lang="fr-FR" sz="1000" dirty="0">
                <a:latin typeface="Arial Rounded MT Bold" panose="020F0704030504030204" pitchFamily="34" charset="0"/>
              </a:rPr>
              <a:t>)</a:t>
            </a:r>
          </a:p>
          <a:p>
            <a:endParaRPr lang="fr-FR" sz="1000" dirty="0">
              <a:latin typeface="Arial Rounded MT Bold" panose="020F0704030504030204" pitchFamily="34" charset="0"/>
            </a:endParaRPr>
          </a:p>
          <a:p>
            <a:r>
              <a:rPr lang="fr-FR" sz="1000" dirty="0">
                <a:latin typeface="Arial Rounded MT Bold" panose="020F0704030504030204" pitchFamily="34" charset="0"/>
              </a:rPr>
              <a:t>    </a:t>
            </a:r>
            <a:r>
              <a:rPr lang="fr-FR" sz="1000" dirty="0" err="1">
                <a:latin typeface="Arial Rounded MT Bold" panose="020F0704030504030204" pitchFamily="34" charset="0"/>
              </a:rPr>
              <a:t>def</a:t>
            </a:r>
            <a:r>
              <a:rPr lang="fr-FR" sz="1000" dirty="0">
                <a:latin typeface="Arial Rounded MT Bold" panose="020F0704030504030204" pitchFamily="34" charset="0"/>
              </a:rPr>
              <a:t> </a:t>
            </a:r>
            <a:r>
              <a:rPr lang="fr-FR" sz="1000" dirty="0" err="1">
                <a:latin typeface="Arial Rounded MT Bold" panose="020F0704030504030204" pitchFamily="34" charset="0"/>
              </a:rPr>
              <a:t>invert</a:t>
            </a:r>
            <a:r>
              <a:rPr lang="fr-FR" sz="1000" dirty="0">
                <a:latin typeface="Arial Rounded MT Bold" panose="020F0704030504030204" pitchFamily="34" charset="0"/>
              </a:rPr>
              <a:t>(self, </a:t>
            </a:r>
            <a:r>
              <a:rPr lang="fr-FR" sz="1000" dirty="0" err="1">
                <a:latin typeface="Arial Rounded MT Bold" panose="020F0704030504030204" pitchFamily="34" charset="0"/>
              </a:rPr>
              <a:t>invert</a:t>
            </a:r>
            <a:r>
              <a:rPr lang="fr-FR" sz="1000" dirty="0">
                <a:latin typeface="Arial Rounded MT Bold" panose="020F0704030504030204" pitchFamily="34" charset="0"/>
              </a:rPr>
              <a:t>):</a:t>
            </a:r>
          </a:p>
          <a:p>
            <a:r>
              <a:rPr lang="fr-FR" sz="1000" dirty="0">
                <a:latin typeface="Arial Rounded MT Bold" panose="020F0704030504030204" pitchFamily="34" charset="0"/>
              </a:rPr>
              <a:t>        </a:t>
            </a:r>
            <a:r>
              <a:rPr lang="fr-FR" sz="1000" dirty="0" err="1">
                <a:latin typeface="Arial Rounded MT Bold" panose="020F0704030504030204" pitchFamily="34" charset="0"/>
              </a:rPr>
              <a:t>self.write_cmd</a:t>
            </a:r>
            <a:r>
              <a:rPr lang="fr-FR" sz="1000" dirty="0">
                <a:latin typeface="Arial Rounded MT Bold" panose="020F0704030504030204" pitchFamily="34" charset="0"/>
              </a:rPr>
              <a:t>(SET_NORM_INV | (</a:t>
            </a:r>
            <a:r>
              <a:rPr lang="fr-FR" sz="1000" dirty="0" err="1">
                <a:latin typeface="Arial Rounded MT Bold" panose="020F0704030504030204" pitchFamily="34" charset="0"/>
              </a:rPr>
              <a:t>invert</a:t>
            </a:r>
            <a:r>
              <a:rPr lang="fr-FR" sz="1000" dirty="0">
                <a:latin typeface="Arial Rounded MT Bold" panose="020F0704030504030204" pitchFamily="34" charset="0"/>
              </a:rPr>
              <a:t> &amp; 1))</a:t>
            </a:r>
          </a:p>
          <a:p>
            <a:endParaRPr lang="fr-FR" sz="1000" dirty="0">
              <a:latin typeface="Arial Rounded MT Bold" panose="020F0704030504030204" pitchFamily="34" charset="0"/>
            </a:endParaRPr>
          </a:p>
        </p:txBody>
      </p:sp>
      <p:pic>
        <p:nvPicPr>
          <p:cNvPr id="6" name="Image 5">
            <a:hlinkClick r:id="rId2" action="ppaction://hlinksldjump"/>
            <a:extLst>
              <a:ext uri="{FF2B5EF4-FFF2-40B4-BE49-F238E27FC236}">
                <a16:creationId xmlns:a16="http://schemas.microsoft.com/office/drawing/2014/main" id="{697E6857-E5AA-4A3B-BE6E-3F2163A80F3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46224931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34ACF-8B91-4C52-A5CB-CF23440086C7}"/>
              </a:ext>
            </a:extLst>
          </p:cNvPr>
          <p:cNvSpPr>
            <a:spLocks noGrp="1"/>
          </p:cNvSpPr>
          <p:nvPr>
            <p:ph type="title"/>
          </p:nvPr>
        </p:nvSpPr>
        <p:spPr/>
        <p:txBody>
          <a:bodyPr/>
          <a:lstStyle/>
          <a:p>
            <a:r>
              <a:rPr lang="fr-FR" dirty="0"/>
              <a:t>SSD1306 OLED Library – Part 2</a:t>
            </a:r>
          </a:p>
        </p:txBody>
      </p:sp>
      <p:sp>
        <p:nvSpPr>
          <p:cNvPr id="3" name="Espace réservé du numéro de diapositive 2">
            <a:extLst>
              <a:ext uri="{FF2B5EF4-FFF2-40B4-BE49-F238E27FC236}">
                <a16:creationId xmlns:a16="http://schemas.microsoft.com/office/drawing/2014/main" id="{C69BC1FC-D22F-472C-9985-36589829FB62}"/>
              </a:ext>
            </a:extLst>
          </p:cNvPr>
          <p:cNvSpPr>
            <a:spLocks noGrp="1"/>
          </p:cNvSpPr>
          <p:nvPr>
            <p:ph type="sldNum" sz="quarter" idx="12"/>
          </p:nvPr>
        </p:nvSpPr>
        <p:spPr/>
        <p:txBody>
          <a:bodyPr/>
          <a:lstStyle/>
          <a:p>
            <a:pPr>
              <a:defRPr/>
            </a:pPr>
            <a:fld id="{E652A8FB-8C76-45BB-8D82-93F8E151003C}" type="slidenum">
              <a:rPr lang="fr-FR" smtClean="0"/>
              <a:pPr>
                <a:defRPr/>
              </a:pPr>
              <a:t>398</a:t>
            </a:fld>
            <a:endParaRPr lang="fr-FR"/>
          </a:p>
        </p:txBody>
      </p:sp>
      <p:sp>
        <p:nvSpPr>
          <p:cNvPr id="4" name="Rectangle 3">
            <a:extLst>
              <a:ext uri="{FF2B5EF4-FFF2-40B4-BE49-F238E27FC236}">
                <a16:creationId xmlns:a16="http://schemas.microsoft.com/office/drawing/2014/main" id="{0DCC7338-D1F3-4305-A1C4-74338956716F}"/>
              </a:ext>
            </a:extLst>
          </p:cNvPr>
          <p:cNvSpPr/>
          <p:nvPr/>
        </p:nvSpPr>
        <p:spPr>
          <a:xfrm>
            <a:off x="-36512" y="692696"/>
            <a:ext cx="5112568" cy="4939814"/>
          </a:xfrm>
          <a:prstGeom prst="rect">
            <a:avLst/>
          </a:prstGeom>
        </p:spPr>
        <p:txBody>
          <a:bodyPr wrap="square">
            <a:spAutoFit/>
          </a:bodyPr>
          <a:lstStyle/>
          <a:p>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a:t>
            </a:r>
            <a:r>
              <a:rPr lang="fr-FR" sz="900" dirty="0" err="1">
                <a:latin typeface="Arial Rounded MT Bold" panose="020F0704030504030204" pitchFamily="34" charset="0"/>
              </a:rPr>
              <a:t>fill</a:t>
            </a:r>
            <a:r>
              <a:rPr lang="fr-FR" sz="900" dirty="0">
                <a:latin typeface="Arial Rounded MT Bold" panose="020F0704030504030204" pitchFamily="34" charset="0"/>
              </a:rPr>
              <a:t>(self, col):</a:t>
            </a:r>
          </a:p>
          <a:p>
            <a:r>
              <a:rPr lang="fr-FR" sz="900" dirty="0">
                <a:latin typeface="Arial Rounded MT Bold" panose="020F0704030504030204" pitchFamily="34" charset="0"/>
              </a:rPr>
              <a:t>        </a:t>
            </a:r>
            <a:r>
              <a:rPr lang="fr-FR" sz="900" dirty="0" err="1">
                <a:latin typeface="Arial Rounded MT Bold" panose="020F0704030504030204" pitchFamily="34" charset="0"/>
              </a:rPr>
              <a:t>self.framebuf.fill</a:t>
            </a:r>
            <a:r>
              <a:rPr lang="fr-FR" sz="900" dirty="0">
                <a:latin typeface="Arial Rounded MT Bold" panose="020F0704030504030204" pitchFamily="34" charset="0"/>
              </a:rPr>
              <a:t>(col)</a:t>
            </a:r>
          </a:p>
          <a:p>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pixel(self, x, y, col):</a:t>
            </a:r>
          </a:p>
          <a:p>
            <a:r>
              <a:rPr lang="fr-FR" sz="900" dirty="0">
                <a:latin typeface="Arial Rounded MT Bold" panose="020F0704030504030204" pitchFamily="34" charset="0"/>
              </a:rPr>
              <a:t>        </a:t>
            </a:r>
            <a:r>
              <a:rPr lang="fr-FR" sz="900" dirty="0" err="1">
                <a:latin typeface="Arial Rounded MT Bold" panose="020F0704030504030204" pitchFamily="34" charset="0"/>
              </a:rPr>
              <a:t>self.framebuf.pixel</a:t>
            </a:r>
            <a:r>
              <a:rPr lang="fr-FR" sz="900" dirty="0">
                <a:latin typeface="Arial Rounded MT Bold" panose="020F0704030504030204" pitchFamily="34" charset="0"/>
              </a:rPr>
              <a:t>(x, y, col)</a:t>
            </a:r>
          </a:p>
          <a:p>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scroll(self, dx, </a:t>
            </a:r>
            <a:r>
              <a:rPr lang="fr-FR" sz="900" dirty="0" err="1">
                <a:latin typeface="Arial Rounded MT Bold" panose="020F0704030504030204" pitchFamily="34" charset="0"/>
              </a:rPr>
              <a:t>dy</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self.framebuf.scroll</a:t>
            </a:r>
            <a:r>
              <a:rPr lang="fr-FR" sz="900" dirty="0">
                <a:latin typeface="Arial Rounded MT Bold" panose="020F0704030504030204" pitchFamily="34" charset="0"/>
              </a:rPr>
              <a:t>(dx, </a:t>
            </a:r>
            <a:r>
              <a:rPr lang="fr-FR" sz="900" dirty="0" err="1">
                <a:latin typeface="Arial Rounded MT Bold" panose="020F0704030504030204" pitchFamily="34" charset="0"/>
              </a:rPr>
              <a:t>dy</a:t>
            </a:r>
            <a:r>
              <a:rPr lang="fr-FR" sz="900" dirty="0">
                <a:latin typeface="Arial Rounded MT Bold" panose="020F0704030504030204" pitchFamily="34" charset="0"/>
              </a:rPr>
              <a:t>)</a:t>
            </a:r>
          </a:p>
          <a:p>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a:t>
            </a:r>
            <a:r>
              <a:rPr lang="fr-FR" sz="900" dirty="0" err="1">
                <a:latin typeface="Arial Rounded MT Bold" panose="020F0704030504030204" pitchFamily="34" charset="0"/>
              </a:rPr>
              <a:t>text</a:t>
            </a:r>
            <a:r>
              <a:rPr lang="fr-FR" sz="900" dirty="0">
                <a:latin typeface="Arial Rounded MT Bold" panose="020F0704030504030204" pitchFamily="34" charset="0"/>
              </a:rPr>
              <a:t>(self, string, x, y, col=1):</a:t>
            </a:r>
          </a:p>
          <a:p>
            <a:r>
              <a:rPr lang="fr-FR" sz="900" dirty="0">
                <a:latin typeface="Arial Rounded MT Bold" panose="020F0704030504030204" pitchFamily="34" charset="0"/>
              </a:rPr>
              <a:t>        </a:t>
            </a:r>
            <a:r>
              <a:rPr lang="fr-FR" sz="900" dirty="0" err="1">
                <a:latin typeface="Arial Rounded MT Bold" panose="020F0704030504030204" pitchFamily="34" charset="0"/>
              </a:rPr>
              <a:t>self.framebuf.text</a:t>
            </a:r>
            <a:r>
              <a:rPr lang="fr-FR" sz="900" dirty="0">
                <a:latin typeface="Arial Rounded MT Bold" panose="020F0704030504030204" pitchFamily="34" charset="0"/>
              </a:rPr>
              <a:t>(string, x, y, col)</a:t>
            </a:r>
          </a:p>
          <a:p>
            <a:endParaRPr lang="fr-FR" sz="900" dirty="0">
              <a:latin typeface="Arial Rounded MT Bold" panose="020F0704030504030204" pitchFamily="34" charset="0"/>
            </a:endParaRPr>
          </a:p>
          <a:p>
            <a:endParaRPr lang="fr-FR" sz="900" dirty="0">
              <a:latin typeface="Arial Rounded MT Bold" panose="020F0704030504030204" pitchFamily="34" charset="0"/>
            </a:endParaRPr>
          </a:p>
          <a:p>
            <a:r>
              <a:rPr lang="fr-FR" sz="900" dirty="0">
                <a:latin typeface="Arial Rounded MT Bold" panose="020F0704030504030204" pitchFamily="34" charset="0"/>
              </a:rPr>
              <a:t>class SSD1306_I2C(SSD1306):</a:t>
            </a: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__init__(self, </a:t>
            </a:r>
            <a:r>
              <a:rPr lang="fr-FR" sz="900" dirty="0" err="1">
                <a:latin typeface="Arial Rounded MT Bold" panose="020F0704030504030204" pitchFamily="34" charset="0"/>
              </a:rPr>
              <a:t>width</a:t>
            </a:r>
            <a:r>
              <a:rPr lang="fr-FR" sz="900" dirty="0">
                <a:latin typeface="Arial Rounded MT Bold" panose="020F0704030504030204" pitchFamily="34" charset="0"/>
              </a:rPr>
              <a:t>, </a:t>
            </a:r>
            <a:r>
              <a:rPr lang="fr-FR" sz="900" dirty="0" err="1">
                <a:latin typeface="Arial Rounded MT Bold" panose="020F0704030504030204" pitchFamily="34" charset="0"/>
              </a:rPr>
              <a:t>height</a:t>
            </a:r>
            <a:r>
              <a:rPr lang="fr-FR" sz="900" dirty="0">
                <a:latin typeface="Arial Rounded MT Bold" panose="020F0704030504030204" pitchFamily="34" charset="0"/>
              </a:rPr>
              <a:t>, i2c, </a:t>
            </a:r>
            <a:r>
              <a:rPr lang="fr-FR" sz="900" dirty="0" err="1">
                <a:latin typeface="Arial Rounded MT Bold" panose="020F0704030504030204" pitchFamily="34" charset="0"/>
              </a:rPr>
              <a:t>addr</a:t>
            </a:r>
            <a:r>
              <a:rPr lang="fr-FR" sz="900" dirty="0">
                <a:latin typeface="Arial Rounded MT Bold" panose="020F0704030504030204" pitchFamily="34" charset="0"/>
              </a:rPr>
              <a:t>=0x3c, </a:t>
            </a:r>
            <a:r>
              <a:rPr lang="fr-FR" sz="900" dirty="0" err="1">
                <a:latin typeface="Arial Rounded MT Bold" panose="020F0704030504030204" pitchFamily="34" charset="0"/>
              </a:rPr>
              <a:t>external_vcc</a:t>
            </a:r>
            <a:r>
              <a:rPr lang="fr-FR" sz="900" dirty="0">
                <a:latin typeface="Arial Rounded MT Bold" panose="020F0704030504030204" pitchFamily="34" charset="0"/>
              </a:rPr>
              <a:t>=False):</a:t>
            </a:r>
          </a:p>
          <a:p>
            <a:r>
              <a:rPr lang="fr-FR" sz="900" dirty="0">
                <a:latin typeface="Arial Rounded MT Bold" panose="020F0704030504030204" pitchFamily="34" charset="0"/>
              </a:rPr>
              <a:t>        self.i2c = i2c</a:t>
            </a:r>
          </a:p>
          <a:p>
            <a:r>
              <a:rPr lang="fr-FR" sz="900" dirty="0">
                <a:latin typeface="Arial Rounded MT Bold" panose="020F0704030504030204" pitchFamily="34" charset="0"/>
              </a:rPr>
              <a:t>        </a:t>
            </a:r>
            <a:r>
              <a:rPr lang="fr-FR" sz="900" dirty="0" err="1">
                <a:latin typeface="Arial Rounded MT Bold" panose="020F0704030504030204" pitchFamily="34" charset="0"/>
              </a:rPr>
              <a:t>self.addr</a:t>
            </a:r>
            <a:r>
              <a:rPr lang="fr-FR" sz="900" dirty="0">
                <a:latin typeface="Arial Rounded MT Bold" panose="020F0704030504030204" pitchFamily="34" charset="0"/>
              </a:rPr>
              <a:t> = </a:t>
            </a:r>
            <a:r>
              <a:rPr lang="fr-FR" sz="900" dirty="0" err="1">
                <a:latin typeface="Arial Rounded MT Bold" panose="020F0704030504030204" pitchFamily="34" charset="0"/>
              </a:rPr>
              <a:t>addr</a:t>
            </a:r>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self.temp</a:t>
            </a:r>
            <a:r>
              <a:rPr lang="fr-FR" sz="900" dirty="0">
                <a:latin typeface="Arial Rounded MT Bold" panose="020F0704030504030204" pitchFamily="34" charset="0"/>
              </a:rPr>
              <a:t> = </a:t>
            </a:r>
            <a:r>
              <a:rPr lang="fr-FR" sz="900" dirty="0" err="1">
                <a:latin typeface="Arial Rounded MT Bold" panose="020F0704030504030204" pitchFamily="34" charset="0"/>
              </a:rPr>
              <a:t>bytearray</a:t>
            </a:r>
            <a:r>
              <a:rPr lang="fr-FR" sz="900" dirty="0">
                <a:latin typeface="Arial Rounded MT Bold" panose="020F0704030504030204" pitchFamily="34" charset="0"/>
              </a:rPr>
              <a:t>(2)</a:t>
            </a:r>
          </a:p>
          <a:p>
            <a:r>
              <a:rPr lang="fr-FR" sz="900" dirty="0">
                <a:latin typeface="Arial Rounded MT Bold" panose="020F0704030504030204" pitchFamily="34" charset="0"/>
              </a:rPr>
              <a:t>        # </a:t>
            </a:r>
            <a:r>
              <a:rPr lang="fr-FR" sz="900" dirty="0" err="1">
                <a:latin typeface="Arial Rounded MT Bold" panose="020F0704030504030204" pitchFamily="34" charset="0"/>
              </a:rPr>
              <a:t>Add</a:t>
            </a:r>
            <a:r>
              <a:rPr lang="fr-FR" sz="900" dirty="0">
                <a:latin typeface="Arial Rounded MT Bold" panose="020F0704030504030204" pitchFamily="34" charset="0"/>
              </a:rPr>
              <a:t> an extra byte to the data buffer to </a:t>
            </a:r>
            <a:r>
              <a:rPr lang="fr-FR" sz="900" dirty="0" err="1">
                <a:latin typeface="Arial Rounded MT Bold" panose="020F0704030504030204" pitchFamily="34" charset="0"/>
              </a:rPr>
              <a:t>hold</a:t>
            </a:r>
            <a:r>
              <a:rPr lang="fr-FR" sz="900" dirty="0">
                <a:latin typeface="Arial Rounded MT Bold" panose="020F0704030504030204" pitchFamily="34" charset="0"/>
              </a:rPr>
              <a:t> an I2C data/command byte</a:t>
            </a:r>
          </a:p>
          <a:p>
            <a:r>
              <a:rPr lang="fr-FR" sz="900" dirty="0">
                <a:latin typeface="Arial Rounded MT Bold" panose="020F0704030504030204" pitchFamily="34" charset="0"/>
              </a:rPr>
              <a:t>        # to use hardware-compatible I2C transactions.  A </a:t>
            </a:r>
            <a:r>
              <a:rPr lang="fr-FR" sz="900" dirty="0" err="1">
                <a:latin typeface="Arial Rounded MT Bold" panose="020F0704030504030204" pitchFamily="34" charset="0"/>
              </a:rPr>
              <a:t>memoryview</a:t>
            </a:r>
            <a:r>
              <a:rPr lang="fr-FR" sz="900" dirty="0">
                <a:latin typeface="Arial Rounded MT Bold" panose="020F0704030504030204" pitchFamily="34" charset="0"/>
              </a:rPr>
              <a:t> of the</a:t>
            </a:r>
          </a:p>
          <a:p>
            <a:r>
              <a:rPr lang="fr-FR" sz="900" dirty="0">
                <a:latin typeface="Arial Rounded MT Bold" panose="020F0704030504030204" pitchFamily="34" charset="0"/>
              </a:rPr>
              <a:t>        # buffer </a:t>
            </a:r>
            <a:r>
              <a:rPr lang="fr-FR" sz="900" dirty="0" err="1">
                <a:latin typeface="Arial Rounded MT Bold" panose="020F0704030504030204" pitchFamily="34" charset="0"/>
              </a:rPr>
              <a:t>is</a:t>
            </a:r>
            <a:r>
              <a:rPr lang="fr-FR" sz="900" dirty="0">
                <a:latin typeface="Arial Rounded MT Bold" panose="020F0704030504030204" pitchFamily="34" charset="0"/>
              </a:rPr>
              <a:t> </a:t>
            </a:r>
            <a:r>
              <a:rPr lang="fr-FR" sz="900" dirty="0" err="1">
                <a:latin typeface="Arial Rounded MT Bold" panose="020F0704030504030204" pitchFamily="34" charset="0"/>
              </a:rPr>
              <a:t>used</a:t>
            </a:r>
            <a:r>
              <a:rPr lang="fr-FR" sz="900" dirty="0">
                <a:latin typeface="Arial Rounded MT Bold" panose="020F0704030504030204" pitchFamily="34" charset="0"/>
              </a:rPr>
              <a:t> to </a:t>
            </a:r>
            <a:r>
              <a:rPr lang="fr-FR" sz="900" dirty="0" err="1">
                <a:latin typeface="Arial Rounded MT Bold" panose="020F0704030504030204" pitchFamily="34" charset="0"/>
              </a:rPr>
              <a:t>mask</a:t>
            </a:r>
            <a:r>
              <a:rPr lang="fr-FR" sz="900" dirty="0">
                <a:latin typeface="Arial Rounded MT Bold" panose="020F0704030504030204" pitchFamily="34" charset="0"/>
              </a:rPr>
              <a:t> </a:t>
            </a:r>
            <a:r>
              <a:rPr lang="fr-FR" sz="900" dirty="0" err="1">
                <a:latin typeface="Arial Rounded MT Bold" panose="020F0704030504030204" pitchFamily="34" charset="0"/>
              </a:rPr>
              <a:t>this</a:t>
            </a:r>
            <a:r>
              <a:rPr lang="fr-FR" sz="900" dirty="0">
                <a:latin typeface="Arial Rounded MT Bold" panose="020F0704030504030204" pitchFamily="34" charset="0"/>
              </a:rPr>
              <a:t> byte </a:t>
            </a:r>
            <a:r>
              <a:rPr lang="fr-FR" sz="900" dirty="0" err="1">
                <a:latin typeface="Arial Rounded MT Bold" panose="020F0704030504030204" pitchFamily="34" charset="0"/>
              </a:rPr>
              <a:t>from</a:t>
            </a:r>
            <a:r>
              <a:rPr lang="fr-FR" sz="900" dirty="0">
                <a:latin typeface="Arial Rounded MT Bold" panose="020F0704030504030204" pitchFamily="34" charset="0"/>
              </a:rPr>
              <a:t> the </a:t>
            </a:r>
            <a:r>
              <a:rPr lang="fr-FR" sz="900" dirty="0" err="1">
                <a:latin typeface="Arial Rounded MT Bold" panose="020F0704030504030204" pitchFamily="34" charset="0"/>
              </a:rPr>
              <a:t>framebuffer</a:t>
            </a:r>
            <a:r>
              <a:rPr lang="fr-FR" sz="900" dirty="0">
                <a:latin typeface="Arial Rounded MT Bold" panose="020F0704030504030204" pitchFamily="34" charset="0"/>
              </a:rPr>
              <a:t> </a:t>
            </a:r>
            <a:r>
              <a:rPr lang="fr-FR" sz="900" dirty="0" err="1">
                <a:latin typeface="Arial Rounded MT Bold" panose="020F0704030504030204" pitchFamily="34" charset="0"/>
              </a:rPr>
              <a:t>operations</a:t>
            </a:r>
            <a:endParaRPr lang="fr-FR" sz="900" dirty="0">
              <a:latin typeface="Arial Rounded MT Bold" panose="020F0704030504030204" pitchFamily="34" charset="0"/>
            </a:endParaRPr>
          </a:p>
          <a:p>
            <a:r>
              <a:rPr lang="fr-FR" sz="900" dirty="0">
                <a:latin typeface="Arial Rounded MT Bold" panose="020F0704030504030204" pitchFamily="34" charset="0"/>
              </a:rPr>
              <a:t>        # (</a:t>
            </a:r>
            <a:r>
              <a:rPr lang="fr-FR" sz="900" dirty="0" err="1">
                <a:latin typeface="Arial Rounded MT Bold" panose="020F0704030504030204" pitchFamily="34" charset="0"/>
              </a:rPr>
              <a:t>without</a:t>
            </a:r>
            <a:r>
              <a:rPr lang="fr-FR" sz="900" dirty="0">
                <a:latin typeface="Arial Rounded MT Bold" panose="020F0704030504030204" pitchFamily="34" charset="0"/>
              </a:rPr>
              <a:t> a major memory hit as </a:t>
            </a:r>
            <a:r>
              <a:rPr lang="fr-FR" sz="900" dirty="0" err="1">
                <a:latin typeface="Arial Rounded MT Bold" panose="020F0704030504030204" pitchFamily="34" charset="0"/>
              </a:rPr>
              <a:t>memoryview</a:t>
            </a:r>
            <a:r>
              <a:rPr lang="fr-FR" sz="900" dirty="0">
                <a:latin typeface="Arial Rounded MT Bold" panose="020F0704030504030204" pitchFamily="34" charset="0"/>
              </a:rPr>
              <a:t> </a:t>
            </a:r>
            <a:r>
              <a:rPr lang="fr-FR" sz="900" dirty="0" err="1">
                <a:latin typeface="Arial Rounded MT Bold" panose="020F0704030504030204" pitchFamily="34" charset="0"/>
              </a:rPr>
              <a:t>doesn't</a:t>
            </a:r>
            <a:r>
              <a:rPr lang="fr-FR" sz="900" dirty="0">
                <a:latin typeface="Arial Rounded MT Bold" panose="020F0704030504030204" pitchFamily="34" charset="0"/>
              </a:rPr>
              <a:t> copy to a </a:t>
            </a:r>
            <a:r>
              <a:rPr lang="fr-FR" sz="900" dirty="0" err="1">
                <a:latin typeface="Arial Rounded MT Bold" panose="020F0704030504030204" pitchFamily="34" charset="0"/>
              </a:rPr>
              <a:t>separate</a:t>
            </a:r>
            <a:endParaRPr lang="fr-FR" sz="900" dirty="0">
              <a:latin typeface="Arial Rounded MT Bold" panose="020F0704030504030204" pitchFamily="34" charset="0"/>
            </a:endParaRPr>
          </a:p>
          <a:p>
            <a:r>
              <a:rPr lang="fr-FR" sz="900" dirty="0">
                <a:latin typeface="Arial Rounded MT Bold" panose="020F0704030504030204" pitchFamily="34" charset="0"/>
              </a:rPr>
              <a:t>        # buffer).</a:t>
            </a:r>
          </a:p>
          <a:p>
            <a:r>
              <a:rPr lang="fr-FR" sz="900" dirty="0">
                <a:latin typeface="Arial Rounded MT Bold" panose="020F0704030504030204" pitchFamily="34" charset="0"/>
              </a:rPr>
              <a:t>        </a:t>
            </a:r>
            <a:r>
              <a:rPr lang="fr-FR" sz="900" dirty="0" err="1">
                <a:latin typeface="Arial Rounded MT Bold" panose="020F0704030504030204" pitchFamily="34" charset="0"/>
              </a:rPr>
              <a:t>self.buffer</a:t>
            </a:r>
            <a:r>
              <a:rPr lang="fr-FR" sz="900" dirty="0">
                <a:latin typeface="Arial Rounded MT Bold" panose="020F0704030504030204" pitchFamily="34" charset="0"/>
              </a:rPr>
              <a:t> = </a:t>
            </a:r>
            <a:r>
              <a:rPr lang="fr-FR" sz="900" dirty="0" err="1">
                <a:latin typeface="Arial Rounded MT Bold" panose="020F0704030504030204" pitchFamily="34" charset="0"/>
              </a:rPr>
              <a:t>bytearray</a:t>
            </a:r>
            <a:r>
              <a:rPr lang="fr-FR" sz="900" dirty="0">
                <a:latin typeface="Arial Rounded MT Bold" panose="020F0704030504030204" pitchFamily="34" charset="0"/>
              </a:rPr>
              <a:t>(((</a:t>
            </a:r>
            <a:r>
              <a:rPr lang="fr-FR" sz="900" dirty="0" err="1">
                <a:latin typeface="Arial Rounded MT Bold" panose="020F0704030504030204" pitchFamily="34" charset="0"/>
              </a:rPr>
              <a:t>height</a:t>
            </a:r>
            <a:r>
              <a:rPr lang="fr-FR" sz="900" dirty="0">
                <a:latin typeface="Arial Rounded MT Bold" panose="020F0704030504030204" pitchFamily="34" charset="0"/>
              </a:rPr>
              <a:t> // 8) * </a:t>
            </a:r>
            <a:r>
              <a:rPr lang="fr-FR" sz="900" dirty="0" err="1">
                <a:latin typeface="Arial Rounded MT Bold" panose="020F0704030504030204" pitchFamily="34" charset="0"/>
              </a:rPr>
              <a:t>width</a:t>
            </a:r>
            <a:r>
              <a:rPr lang="fr-FR" sz="900" dirty="0">
                <a:latin typeface="Arial Rounded MT Bold" panose="020F0704030504030204" pitchFamily="34" charset="0"/>
              </a:rPr>
              <a:t>) + 1)</a:t>
            </a:r>
          </a:p>
          <a:p>
            <a:r>
              <a:rPr lang="fr-FR" sz="900" dirty="0">
                <a:latin typeface="Arial Rounded MT Bold" panose="020F0704030504030204" pitchFamily="34" charset="0"/>
              </a:rPr>
              <a:t>        </a:t>
            </a:r>
            <a:r>
              <a:rPr lang="fr-FR" sz="900" dirty="0" err="1">
                <a:latin typeface="Arial Rounded MT Bold" panose="020F0704030504030204" pitchFamily="34" charset="0"/>
              </a:rPr>
              <a:t>self.buffer</a:t>
            </a:r>
            <a:r>
              <a:rPr lang="fr-FR" sz="900" dirty="0">
                <a:latin typeface="Arial Rounded MT Bold" panose="020F0704030504030204" pitchFamily="34" charset="0"/>
              </a:rPr>
              <a:t>[0] = 0x40  # Set first byte of data buffer to Co=0, D/C=1</a:t>
            </a:r>
          </a:p>
          <a:p>
            <a:r>
              <a:rPr lang="fr-FR" sz="900" dirty="0">
                <a:latin typeface="Arial Rounded MT Bold" panose="020F0704030504030204" pitchFamily="34" charset="0"/>
              </a:rPr>
              <a:t>        </a:t>
            </a:r>
            <a:r>
              <a:rPr lang="fr-FR" sz="900" dirty="0" err="1">
                <a:latin typeface="Arial Rounded MT Bold" panose="020F0704030504030204" pitchFamily="34" charset="0"/>
              </a:rPr>
              <a:t>self.framebuf</a:t>
            </a:r>
            <a:r>
              <a:rPr lang="fr-FR" sz="900" dirty="0">
                <a:latin typeface="Arial Rounded MT Bold" panose="020F0704030504030204" pitchFamily="34" charset="0"/>
              </a:rPr>
              <a:t> = framebuf.FrameBuffer1(</a:t>
            </a:r>
            <a:r>
              <a:rPr lang="fr-FR" sz="900" dirty="0" err="1">
                <a:latin typeface="Arial Rounded MT Bold" panose="020F0704030504030204" pitchFamily="34" charset="0"/>
              </a:rPr>
              <a:t>memoryview</a:t>
            </a:r>
            <a:r>
              <a:rPr lang="fr-FR" sz="900" dirty="0">
                <a:latin typeface="Arial Rounded MT Bold" panose="020F0704030504030204" pitchFamily="34" charset="0"/>
              </a:rPr>
              <a:t>(</a:t>
            </a:r>
            <a:r>
              <a:rPr lang="fr-FR" sz="900" dirty="0" err="1">
                <a:latin typeface="Arial Rounded MT Bold" panose="020F0704030504030204" pitchFamily="34" charset="0"/>
              </a:rPr>
              <a:t>self.buffer</a:t>
            </a:r>
            <a:r>
              <a:rPr lang="fr-FR" sz="900" dirty="0">
                <a:latin typeface="Arial Rounded MT Bold" panose="020F0704030504030204" pitchFamily="34" charset="0"/>
              </a:rPr>
              <a:t>)[1:], </a:t>
            </a:r>
            <a:r>
              <a:rPr lang="fr-FR" sz="900" dirty="0" err="1">
                <a:latin typeface="Arial Rounded MT Bold" panose="020F0704030504030204" pitchFamily="34" charset="0"/>
              </a:rPr>
              <a:t>width</a:t>
            </a:r>
            <a:r>
              <a:rPr lang="fr-FR" sz="900" dirty="0">
                <a:latin typeface="Arial Rounded MT Bold" panose="020F0704030504030204" pitchFamily="34" charset="0"/>
              </a:rPr>
              <a:t>, </a:t>
            </a:r>
            <a:r>
              <a:rPr lang="fr-FR" sz="900" dirty="0" err="1">
                <a:latin typeface="Arial Rounded MT Bold" panose="020F0704030504030204" pitchFamily="34" charset="0"/>
              </a:rPr>
              <a:t>height</a:t>
            </a:r>
            <a:r>
              <a:rPr lang="fr-FR" sz="900" dirty="0">
                <a:latin typeface="Arial Rounded MT Bold" panose="020F0704030504030204" pitchFamily="34" charset="0"/>
              </a:rPr>
              <a:t>)</a:t>
            </a:r>
          </a:p>
          <a:p>
            <a:r>
              <a:rPr lang="fr-FR" sz="900" dirty="0">
                <a:latin typeface="Arial Rounded MT Bold" panose="020F0704030504030204" pitchFamily="34" charset="0"/>
              </a:rPr>
              <a:t>        super().__init__(</a:t>
            </a:r>
            <a:r>
              <a:rPr lang="fr-FR" sz="900" dirty="0" err="1">
                <a:latin typeface="Arial Rounded MT Bold" panose="020F0704030504030204" pitchFamily="34" charset="0"/>
              </a:rPr>
              <a:t>width</a:t>
            </a:r>
            <a:r>
              <a:rPr lang="fr-FR" sz="900" dirty="0">
                <a:latin typeface="Arial Rounded MT Bold" panose="020F0704030504030204" pitchFamily="34" charset="0"/>
              </a:rPr>
              <a:t>, </a:t>
            </a:r>
            <a:r>
              <a:rPr lang="fr-FR" sz="900" dirty="0" err="1">
                <a:latin typeface="Arial Rounded MT Bold" panose="020F0704030504030204" pitchFamily="34" charset="0"/>
              </a:rPr>
              <a:t>height</a:t>
            </a:r>
            <a:r>
              <a:rPr lang="fr-FR" sz="900" dirty="0">
                <a:latin typeface="Arial Rounded MT Bold" panose="020F0704030504030204" pitchFamily="34" charset="0"/>
              </a:rPr>
              <a:t>, </a:t>
            </a:r>
            <a:r>
              <a:rPr lang="fr-FR" sz="900" dirty="0" err="1">
                <a:latin typeface="Arial Rounded MT Bold" panose="020F0704030504030204" pitchFamily="34" charset="0"/>
              </a:rPr>
              <a:t>external_vcc</a:t>
            </a:r>
            <a:r>
              <a:rPr lang="fr-FR" sz="900" dirty="0">
                <a:latin typeface="Arial Rounded MT Bold" panose="020F0704030504030204" pitchFamily="34" charset="0"/>
              </a:rPr>
              <a:t>)</a:t>
            </a:r>
          </a:p>
          <a:p>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a:t>
            </a:r>
            <a:r>
              <a:rPr lang="fr-FR" sz="900" dirty="0" err="1">
                <a:latin typeface="Arial Rounded MT Bold" panose="020F0704030504030204" pitchFamily="34" charset="0"/>
              </a:rPr>
              <a:t>write_cmd</a:t>
            </a:r>
            <a:r>
              <a:rPr lang="fr-FR" sz="900" dirty="0">
                <a:latin typeface="Arial Rounded MT Bold" panose="020F0704030504030204" pitchFamily="34" charset="0"/>
              </a:rPr>
              <a:t>(self, cmd):</a:t>
            </a:r>
          </a:p>
          <a:p>
            <a:r>
              <a:rPr lang="fr-FR" sz="900" dirty="0">
                <a:latin typeface="Arial Rounded MT Bold" panose="020F0704030504030204" pitchFamily="34" charset="0"/>
              </a:rPr>
              <a:t>        </a:t>
            </a:r>
            <a:r>
              <a:rPr lang="fr-FR" sz="900" dirty="0" err="1">
                <a:latin typeface="Arial Rounded MT Bold" panose="020F0704030504030204" pitchFamily="34" charset="0"/>
              </a:rPr>
              <a:t>self.temp</a:t>
            </a:r>
            <a:r>
              <a:rPr lang="fr-FR" sz="900" dirty="0">
                <a:latin typeface="Arial Rounded MT Bold" panose="020F0704030504030204" pitchFamily="34" charset="0"/>
              </a:rPr>
              <a:t>[0] = 0x80 # Co=1, D/C#=0</a:t>
            </a:r>
          </a:p>
          <a:p>
            <a:r>
              <a:rPr lang="fr-FR" sz="900" dirty="0">
                <a:latin typeface="Arial Rounded MT Bold" panose="020F0704030504030204" pitchFamily="34" charset="0"/>
              </a:rPr>
              <a:t>        </a:t>
            </a:r>
            <a:r>
              <a:rPr lang="fr-FR" sz="900" dirty="0" err="1">
                <a:latin typeface="Arial Rounded MT Bold" panose="020F0704030504030204" pitchFamily="34" charset="0"/>
              </a:rPr>
              <a:t>self.temp</a:t>
            </a:r>
            <a:r>
              <a:rPr lang="fr-FR" sz="900" dirty="0">
                <a:latin typeface="Arial Rounded MT Bold" panose="020F0704030504030204" pitchFamily="34" charset="0"/>
              </a:rPr>
              <a:t>[1] = cmd</a:t>
            </a:r>
          </a:p>
          <a:p>
            <a:r>
              <a:rPr lang="fr-FR" sz="900" dirty="0">
                <a:latin typeface="Arial Rounded MT Bold" panose="020F0704030504030204" pitchFamily="34" charset="0"/>
              </a:rPr>
              <a:t>        self.i2c.writeto(</a:t>
            </a:r>
            <a:r>
              <a:rPr lang="fr-FR" sz="900" dirty="0" err="1">
                <a:latin typeface="Arial Rounded MT Bold" panose="020F0704030504030204" pitchFamily="34" charset="0"/>
              </a:rPr>
              <a:t>self.addr</a:t>
            </a:r>
            <a:r>
              <a:rPr lang="fr-FR" sz="900" dirty="0">
                <a:latin typeface="Arial Rounded MT Bold" panose="020F0704030504030204" pitchFamily="34" charset="0"/>
              </a:rPr>
              <a:t>, </a:t>
            </a:r>
            <a:r>
              <a:rPr lang="fr-FR" sz="900" dirty="0" err="1">
                <a:latin typeface="Arial Rounded MT Bold" panose="020F0704030504030204" pitchFamily="34" charset="0"/>
              </a:rPr>
              <a:t>self.temp</a:t>
            </a:r>
            <a:r>
              <a:rPr lang="fr-FR" sz="900" dirty="0">
                <a:latin typeface="Arial Rounded MT Bold" panose="020F0704030504030204" pitchFamily="34" charset="0"/>
              </a:rPr>
              <a:t>)</a:t>
            </a:r>
          </a:p>
          <a:p>
            <a:endParaRPr lang="fr-FR" sz="900" dirty="0">
              <a:latin typeface="Arial Rounded MT Bold" panose="020F0704030504030204" pitchFamily="34" charset="0"/>
            </a:endParaRPr>
          </a:p>
        </p:txBody>
      </p:sp>
      <p:sp>
        <p:nvSpPr>
          <p:cNvPr id="5" name="Rectangle 4">
            <a:extLst>
              <a:ext uri="{FF2B5EF4-FFF2-40B4-BE49-F238E27FC236}">
                <a16:creationId xmlns:a16="http://schemas.microsoft.com/office/drawing/2014/main" id="{580ED508-2230-44D1-B334-9337A24EA043}"/>
              </a:ext>
            </a:extLst>
          </p:cNvPr>
          <p:cNvSpPr/>
          <p:nvPr/>
        </p:nvSpPr>
        <p:spPr>
          <a:xfrm>
            <a:off x="4644008" y="438240"/>
            <a:ext cx="4572000" cy="6186309"/>
          </a:xfrm>
          <a:prstGeom prst="rect">
            <a:avLst/>
          </a:prstGeom>
        </p:spPr>
        <p:txBody>
          <a:bodyPr>
            <a:spAutoFit/>
          </a:bodyPr>
          <a:lstStyle/>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a:t>
            </a:r>
            <a:r>
              <a:rPr lang="fr-FR" sz="900" dirty="0" err="1">
                <a:latin typeface="Arial Rounded MT Bold" panose="020F0704030504030204" pitchFamily="34" charset="0"/>
              </a:rPr>
              <a:t>write_framebuf</a:t>
            </a:r>
            <a:r>
              <a:rPr lang="fr-FR" sz="900" dirty="0">
                <a:latin typeface="Arial Rounded MT Bold" panose="020F0704030504030204" pitchFamily="34" charset="0"/>
              </a:rPr>
              <a:t>(self):</a:t>
            </a:r>
          </a:p>
          <a:p>
            <a:r>
              <a:rPr lang="fr-FR" sz="900" dirty="0">
                <a:latin typeface="Arial Rounded MT Bold" panose="020F0704030504030204" pitchFamily="34" charset="0"/>
              </a:rPr>
              <a:t>        # Blast out the frame buffer </a:t>
            </a:r>
            <a:r>
              <a:rPr lang="fr-FR" sz="900" dirty="0" err="1">
                <a:latin typeface="Arial Rounded MT Bold" panose="020F0704030504030204" pitchFamily="34" charset="0"/>
              </a:rPr>
              <a:t>using</a:t>
            </a:r>
            <a:r>
              <a:rPr lang="fr-FR" sz="900" dirty="0">
                <a:latin typeface="Arial Rounded MT Bold" panose="020F0704030504030204" pitchFamily="34" charset="0"/>
              </a:rPr>
              <a:t> a single I2C transaction to support</a:t>
            </a:r>
          </a:p>
          <a:p>
            <a:r>
              <a:rPr lang="fr-FR" sz="900" dirty="0">
                <a:latin typeface="Arial Rounded MT Bold" panose="020F0704030504030204" pitchFamily="34" charset="0"/>
              </a:rPr>
              <a:t>        # hardware I2C interfaces.</a:t>
            </a:r>
          </a:p>
          <a:p>
            <a:r>
              <a:rPr lang="fr-FR" sz="900" dirty="0">
                <a:latin typeface="Arial Rounded MT Bold" panose="020F0704030504030204" pitchFamily="34" charset="0"/>
              </a:rPr>
              <a:t>        self.i2c.writeto(</a:t>
            </a:r>
            <a:r>
              <a:rPr lang="fr-FR" sz="900" dirty="0" err="1">
                <a:latin typeface="Arial Rounded MT Bold" panose="020F0704030504030204" pitchFamily="34" charset="0"/>
              </a:rPr>
              <a:t>self.addr</a:t>
            </a:r>
            <a:r>
              <a:rPr lang="fr-FR" sz="900" dirty="0">
                <a:latin typeface="Arial Rounded MT Bold" panose="020F0704030504030204" pitchFamily="34" charset="0"/>
              </a:rPr>
              <a:t>, </a:t>
            </a:r>
            <a:r>
              <a:rPr lang="fr-FR" sz="900" dirty="0" err="1">
                <a:latin typeface="Arial Rounded MT Bold" panose="020F0704030504030204" pitchFamily="34" charset="0"/>
              </a:rPr>
              <a:t>self.buffer</a:t>
            </a:r>
            <a:r>
              <a:rPr lang="fr-FR" sz="900" dirty="0">
                <a:latin typeface="Arial Rounded MT Bold" panose="020F0704030504030204" pitchFamily="34" charset="0"/>
              </a:rPr>
              <a:t>)</a:t>
            </a:r>
          </a:p>
          <a:p>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a:t>
            </a:r>
            <a:r>
              <a:rPr lang="fr-FR" sz="900" dirty="0" err="1">
                <a:latin typeface="Arial Rounded MT Bold" panose="020F0704030504030204" pitchFamily="34" charset="0"/>
              </a:rPr>
              <a:t>poweron</a:t>
            </a:r>
            <a:r>
              <a:rPr lang="fr-FR" sz="900" dirty="0">
                <a:latin typeface="Arial Rounded MT Bold" panose="020F0704030504030204" pitchFamily="34" charset="0"/>
              </a:rPr>
              <a:t>(self):</a:t>
            </a:r>
          </a:p>
          <a:p>
            <a:r>
              <a:rPr lang="fr-FR" sz="900" dirty="0">
                <a:latin typeface="Arial Rounded MT Bold" panose="020F0704030504030204" pitchFamily="34" charset="0"/>
              </a:rPr>
              <a:t>        </a:t>
            </a:r>
            <a:r>
              <a:rPr lang="fr-FR" sz="900" dirty="0" err="1">
                <a:latin typeface="Arial Rounded MT Bold" panose="020F0704030504030204" pitchFamily="34" charset="0"/>
              </a:rPr>
              <a:t>pass</a:t>
            </a:r>
            <a:endParaRPr lang="fr-FR" sz="900" dirty="0">
              <a:latin typeface="Arial Rounded MT Bold" panose="020F0704030504030204" pitchFamily="34" charset="0"/>
            </a:endParaRPr>
          </a:p>
          <a:p>
            <a:endParaRPr lang="fr-FR" sz="900" dirty="0">
              <a:latin typeface="Arial Rounded MT Bold" panose="020F0704030504030204" pitchFamily="34" charset="0"/>
            </a:endParaRPr>
          </a:p>
          <a:p>
            <a:r>
              <a:rPr lang="fr-FR" sz="900" dirty="0">
                <a:latin typeface="Arial Rounded MT Bold" panose="020F0704030504030204" pitchFamily="34" charset="0"/>
              </a:rPr>
              <a:t>class SSD1306_SPI(SSD1306):</a:t>
            </a: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__init__(self, </a:t>
            </a:r>
            <a:r>
              <a:rPr lang="fr-FR" sz="900" dirty="0" err="1">
                <a:latin typeface="Arial Rounded MT Bold" panose="020F0704030504030204" pitchFamily="34" charset="0"/>
              </a:rPr>
              <a:t>width</a:t>
            </a:r>
            <a:r>
              <a:rPr lang="fr-FR" sz="900" dirty="0">
                <a:latin typeface="Arial Rounded MT Bold" panose="020F0704030504030204" pitchFamily="34" charset="0"/>
              </a:rPr>
              <a:t>, </a:t>
            </a:r>
            <a:r>
              <a:rPr lang="fr-FR" sz="900" dirty="0" err="1">
                <a:latin typeface="Arial Rounded MT Bold" panose="020F0704030504030204" pitchFamily="34" charset="0"/>
              </a:rPr>
              <a:t>height</a:t>
            </a:r>
            <a:r>
              <a:rPr lang="fr-FR" sz="900" dirty="0">
                <a:latin typeface="Arial Rounded MT Bold" panose="020F0704030504030204" pitchFamily="34" charset="0"/>
              </a:rPr>
              <a:t>, spi, dc, </a:t>
            </a:r>
            <a:r>
              <a:rPr lang="fr-FR" sz="900" dirty="0" err="1">
                <a:latin typeface="Arial Rounded MT Bold" panose="020F0704030504030204" pitchFamily="34" charset="0"/>
              </a:rPr>
              <a:t>res</a:t>
            </a:r>
            <a:r>
              <a:rPr lang="fr-FR" sz="900" dirty="0">
                <a:latin typeface="Arial Rounded MT Bold" panose="020F0704030504030204" pitchFamily="34" charset="0"/>
              </a:rPr>
              <a:t>, </a:t>
            </a:r>
            <a:r>
              <a:rPr lang="fr-FR" sz="900" dirty="0" err="1">
                <a:latin typeface="Arial Rounded MT Bold" panose="020F0704030504030204" pitchFamily="34" charset="0"/>
              </a:rPr>
              <a:t>cs</a:t>
            </a:r>
            <a:r>
              <a:rPr lang="fr-FR" sz="900" dirty="0">
                <a:latin typeface="Arial Rounded MT Bold" panose="020F0704030504030204" pitchFamily="34" charset="0"/>
              </a:rPr>
              <a:t>, </a:t>
            </a:r>
            <a:r>
              <a:rPr lang="fr-FR" sz="900" dirty="0" err="1">
                <a:latin typeface="Arial Rounded MT Bold" panose="020F0704030504030204" pitchFamily="34" charset="0"/>
              </a:rPr>
              <a:t>external_vcc</a:t>
            </a:r>
            <a:r>
              <a:rPr lang="fr-FR" sz="900" dirty="0">
                <a:latin typeface="Arial Rounded MT Bold" panose="020F0704030504030204" pitchFamily="34" charset="0"/>
              </a:rPr>
              <a:t>=False):</a:t>
            </a:r>
          </a:p>
          <a:p>
            <a:r>
              <a:rPr lang="fr-FR" sz="900" dirty="0">
                <a:latin typeface="Arial Rounded MT Bold" panose="020F0704030504030204" pitchFamily="34" charset="0"/>
              </a:rPr>
              <a:t>        </a:t>
            </a:r>
            <a:r>
              <a:rPr lang="fr-FR" sz="900" dirty="0" err="1">
                <a:latin typeface="Arial Rounded MT Bold" panose="020F0704030504030204" pitchFamily="34" charset="0"/>
              </a:rPr>
              <a:t>self.rate</a:t>
            </a:r>
            <a:r>
              <a:rPr lang="fr-FR" sz="900" dirty="0">
                <a:latin typeface="Arial Rounded MT Bold" panose="020F0704030504030204" pitchFamily="34" charset="0"/>
              </a:rPr>
              <a:t> = 10 * 1024 * 1024</a:t>
            </a:r>
          </a:p>
          <a:p>
            <a:r>
              <a:rPr lang="fr-FR" sz="900" dirty="0">
                <a:latin typeface="Arial Rounded MT Bold" panose="020F0704030504030204" pitchFamily="34" charset="0"/>
              </a:rPr>
              <a:t>        </a:t>
            </a:r>
            <a:r>
              <a:rPr lang="fr-FR" sz="900" dirty="0" err="1">
                <a:latin typeface="Arial Rounded MT Bold" panose="020F0704030504030204" pitchFamily="34" charset="0"/>
              </a:rPr>
              <a:t>dc.init</a:t>
            </a:r>
            <a:r>
              <a:rPr lang="fr-FR" sz="900" dirty="0">
                <a:latin typeface="Arial Rounded MT Bold" panose="020F0704030504030204" pitchFamily="34" charset="0"/>
              </a:rPr>
              <a:t>(</a:t>
            </a:r>
            <a:r>
              <a:rPr lang="fr-FR" sz="900" dirty="0" err="1">
                <a:latin typeface="Arial Rounded MT Bold" panose="020F0704030504030204" pitchFamily="34" charset="0"/>
              </a:rPr>
              <a:t>dc.OUT</a:t>
            </a:r>
            <a:r>
              <a:rPr lang="fr-FR" sz="900" dirty="0">
                <a:latin typeface="Arial Rounded MT Bold" panose="020F0704030504030204" pitchFamily="34" charset="0"/>
              </a:rPr>
              <a:t>, value=0)</a:t>
            </a:r>
          </a:p>
          <a:p>
            <a:r>
              <a:rPr lang="fr-FR" sz="900" dirty="0">
                <a:latin typeface="Arial Rounded MT Bold" panose="020F0704030504030204" pitchFamily="34" charset="0"/>
              </a:rPr>
              <a:t>        </a:t>
            </a:r>
            <a:r>
              <a:rPr lang="fr-FR" sz="900" dirty="0" err="1">
                <a:latin typeface="Arial Rounded MT Bold" panose="020F0704030504030204" pitchFamily="34" charset="0"/>
              </a:rPr>
              <a:t>res.init</a:t>
            </a:r>
            <a:r>
              <a:rPr lang="fr-FR" sz="900" dirty="0">
                <a:latin typeface="Arial Rounded MT Bold" panose="020F0704030504030204" pitchFamily="34" charset="0"/>
              </a:rPr>
              <a:t>(</a:t>
            </a:r>
            <a:r>
              <a:rPr lang="fr-FR" sz="900" dirty="0" err="1">
                <a:latin typeface="Arial Rounded MT Bold" panose="020F0704030504030204" pitchFamily="34" charset="0"/>
              </a:rPr>
              <a:t>res.OUT</a:t>
            </a:r>
            <a:r>
              <a:rPr lang="fr-FR" sz="900" dirty="0">
                <a:latin typeface="Arial Rounded MT Bold" panose="020F0704030504030204" pitchFamily="34" charset="0"/>
              </a:rPr>
              <a:t>, value=0)</a:t>
            </a:r>
          </a:p>
          <a:p>
            <a:r>
              <a:rPr lang="fr-FR" sz="900" dirty="0">
                <a:latin typeface="Arial Rounded MT Bold" panose="020F0704030504030204" pitchFamily="34" charset="0"/>
              </a:rPr>
              <a:t>        </a:t>
            </a:r>
            <a:r>
              <a:rPr lang="fr-FR" sz="900" dirty="0" err="1">
                <a:latin typeface="Arial Rounded MT Bold" panose="020F0704030504030204" pitchFamily="34" charset="0"/>
              </a:rPr>
              <a:t>cs.init</a:t>
            </a:r>
            <a:r>
              <a:rPr lang="fr-FR" sz="900" dirty="0">
                <a:latin typeface="Arial Rounded MT Bold" panose="020F0704030504030204" pitchFamily="34" charset="0"/>
              </a:rPr>
              <a:t>(</a:t>
            </a:r>
            <a:r>
              <a:rPr lang="fr-FR" sz="900" dirty="0" err="1">
                <a:latin typeface="Arial Rounded MT Bold" panose="020F0704030504030204" pitchFamily="34" charset="0"/>
              </a:rPr>
              <a:t>cs.OUT</a:t>
            </a:r>
            <a:r>
              <a:rPr lang="fr-FR" sz="900" dirty="0">
                <a:latin typeface="Arial Rounded MT Bold" panose="020F0704030504030204" pitchFamily="34" charset="0"/>
              </a:rPr>
              <a:t>, value=1)</a:t>
            </a:r>
          </a:p>
          <a:p>
            <a:r>
              <a:rPr lang="fr-FR" sz="900" dirty="0">
                <a:latin typeface="Arial Rounded MT Bold" panose="020F0704030504030204" pitchFamily="34" charset="0"/>
              </a:rPr>
              <a:t>        </a:t>
            </a:r>
            <a:r>
              <a:rPr lang="fr-FR" sz="900" dirty="0" err="1">
                <a:latin typeface="Arial Rounded MT Bold" panose="020F0704030504030204" pitchFamily="34" charset="0"/>
              </a:rPr>
              <a:t>self.spi</a:t>
            </a:r>
            <a:r>
              <a:rPr lang="fr-FR" sz="900" dirty="0">
                <a:latin typeface="Arial Rounded MT Bold" panose="020F0704030504030204" pitchFamily="34" charset="0"/>
              </a:rPr>
              <a:t> = spi</a:t>
            </a:r>
          </a:p>
          <a:p>
            <a:r>
              <a:rPr lang="fr-FR" sz="900" dirty="0">
                <a:latin typeface="Arial Rounded MT Bold" panose="020F0704030504030204" pitchFamily="34" charset="0"/>
              </a:rPr>
              <a:t>        </a:t>
            </a:r>
            <a:r>
              <a:rPr lang="fr-FR" sz="900" dirty="0" err="1">
                <a:latin typeface="Arial Rounded MT Bold" panose="020F0704030504030204" pitchFamily="34" charset="0"/>
              </a:rPr>
              <a:t>self.dc</a:t>
            </a:r>
            <a:r>
              <a:rPr lang="fr-FR" sz="900" dirty="0">
                <a:latin typeface="Arial Rounded MT Bold" panose="020F0704030504030204" pitchFamily="34" charset="0"/>
              </a:rPr>
              <a:t> = dc</a:t>
            </a:r>
          </a:p>
          <a:p>
            <a:r>
              <a:rPr lang="fr-FR" sz="900" dirty="0">
                <a:latin typeface="Arial Rounded MT Bold" panose="020F0704030504030204" pitchFamily="34" charset="0"/>
              </a:rPr>
              <a:t>        self.res = </a:t>
            </a:r>
            <a:r>
              <a:rPr lang="fr-FR" sz="900" dirty="0" err="1">
                <a:latin typeface="Arial Rounded MT Bold" panose="020F0704030504030204" pitchFamily="34" charset="0"/>
              </a:rPr>
              <a:t>res</a:t>
            </a:r>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self.cs</a:t>
            </a:r>
            <a:r>
              <a:rPr lang="fr-FR" sz="900" dirty="0">
                <a:latin typeface="Arial Rounded MT Bold" panose="020F0704030504030204" pitchFamily="34" charset="0"/>
              </a:rPr>
              <a:t> = </a:t>
            </a:r>
            <a:r>
              <a:rPr lang="fr-FR" sz="900" dirty="0" err="1">
                <a:latin typeface="Arial Rounded MT Bold" panose="020F0704030504030204" pitchFamily="34" charset="0"/>
              </a:rPr>
              <a:t>cs</a:t>
            </a:r>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self.buffer</a:t>
            </a:r>
            <a:r>
              <a:rPr lang="fr-FR" sz="900" dirty="0">
                <a:latin typeface="Arial Rounded MT Bold" panose="020F0704030504030204" pitchFamily="34" charset="0"/>
              </a:rPr>
              <a:t> = </a:t>
            </a:r>
            <a:r>
              <a:rPr lang="fr-FR" sz="900" dirty="0" err="1">
                <a:latin typeface="Arial Rounded MT Bold" panose="020F0704030504030204" pitchFamily="34" charset="0"/>
              </a:rPr>
              <a:t>bytearray</a:t>
            </a:r>
            <a:r>
              <a:rPr lang="fr-FR" sz="900" dirty="0">
                <a:latin typeface="Arial Rounded MT Bold" panose="020F0704030504030204" pitchFamily="34" charset="0"/>
              </a:rPr>
              <a:t>((</a:t>
            </a:r>
            <a:r>
              <a:rPr lang="fr-FR" sz="900" dirty="0" err="1">
                <a:latin typeface="Arial Rounded MT Bold" panose="020F0704030504030204" pitchFamily="34" charset="0"/>
              </a:rPr>
              <a:t>height</a:t>
            </a:r>
            <a:r>
              <a:rPr lang="fr-FR" sz="900" dirty="0">
                <a:latin typeface="Arial Rounded MT Bold" panose="020F0704030504030204" pitchFamily="34" charset="0"/>
              </a:rPr>
              <a:t> // 8) * </a:t>
            </a:r>
            <a:r>
              <a:rPr lang="fr-FR" sz="900" dirty="0" err="1">
                <a:latin typeface="Arial Rounded MT Bold" panose="020F0704030504030204" pitchFamily="34" charset="0"/>
              </a:rPr>
              <a:t>width</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self.framebuf</a:t>
            </a:r>
            <a:r>
              <a:rPr lang="fr-FR" sz="900" dirty="0">
                <a:latin typeface="Arial Rounded MT Bold" panose="020F0704030504030204" pitchFamily="34" charset="0"/>
              </a:rPr>
              <a:t> = framebuf.FrameBuffer1(</a:t>
            </a:r>
            <a:r>
              <a:rPr lang="fr-FR" sz="900" dirty="0" err="1">
                <a:latin typeface="Arial Rounded MT Bold" panose="020F0704030504030204" pitchFamily="34" charset="0"/>
              </a:rPr>
              <a:t>self.buffer</a:t>
            </a:r>
            <a:r>
              <a:rPr lang="fr-FR" sz="900" dirty="0">
                <a:latin typeface="Arial Rounded MT Bold" panose="020F0704030504030204" pitchFamily="34" charset="0"/>
              </a:rPr>
              <a:t>, </a:t>
            </a:r>
            <a:r>
              <a:rPr lang="fr-FR" sz="900" dirty="0" err="1">
                <a:latin typeface="Arial Rounded MT Bold" panose="020F0704030504030204" pitchFamily="34" charset="0"/>
              </a:rPr>
              <a:t>width</a:t>
            </a:r>
            <a:r>
              <a:rPr lang="fr-FR" sz="900" dirty="0">
                <a:latin typeface="Arial Rounded MT Bold" panose="020F0704030504030204" pitchFamily="34" charset="0"/>
              </a:rPr>
              <a:t>, </a:t>
            </a:r>
            <a:r>
              <a:rPr lang="fr-FR" sz="900" dirty="0" err="1">
                <a:latin typeface="Arial Rounded MT Bold" panose="020F0704030504030204" pitchFamily="34" charset="0"/>
              </a:rPr>
              <a:t>height</a:t>
            </a:r>
            <a:r>
              <a:rPr lang="fr-FR" sz="900" dirty="0">
                <a:latin typeface="Arial Rounded MT Bold" panose="020F0704030504030204" pitchFamily="34" charset="0"/>
              </a:rPr>
              <a:t>)</a:t>
            </a:r>
          </a:p>
          <a:p>
            <a:r>
              <a:rPr lang="fr-FR" sz="900" dirty="0">
                <a:latin typeface="Arial Rounded MT Bold" panose="020F0704030504030204" pitchFamily="34" charset="0"/>
              </a:rPr>
              <a:t>        super().__init__(</a:t>
            </a:r>
            <a:r>
              <a:rPr lang="fr-FR" sz="900" dirty="0" err="1">
                <a:latin typeface="Arial Rounded MT Bold" panose="020F0704030504030204" pitchFamily="34" charset="0"/>
              </a:rPr>
              <a:t>width</a:t>
            </a:r>
            <a:r>
              <a:rPr lang="fr-FR" sz="900" dirty="0">
                <a:latin typeface="Arial Rounded MT Bold" panose="020F0704030504030204" pitchFamily="34" charset="0"/>
              </a:rPr>
              <a:t>, </a:t>
            </a:r>
            <a:r>
              <a:rPr lang="fr-FR" sz="900" dirty="0" err="1">
                <a:latin typeface="Arial Rounded MT Bold" panose="020F0704030504030204" pitchFamily="34" charset="0"/>
              </a:rPr>
              <a:t>height</a:t>
            </a:r>
            <a:r>
              <a:rPr lang="fr-FR" sz="900" dirty="0">
                <a:latin typeface="Arial Rounded MT Bold" panose="020F0704030504030204" pitchFamily="34" charset="0"/>
              </a:rPr>
              <a:t>, </a:t>
            </a:r>
            <a:r>
              <a:rPr lang="fr-FR" sz="900" dirty="0" err="1">
                <a:latin typeface="Arial Rounded MT Bold" panose="020F0704030504030204" pitchFamily="34" charset="0"/>
              </a:rPr>
              <a:t>external_vcc</a:t>
            </a:r>
            <a:r>
              <a:rPr lang="fr-FR" sz="900" dirty="0">
                <a:latin typeface="Arial Rounded MT Bold" panose="020F0704030504030204" pitchFamily="34" charset="0"/>
              </a:rPr>
              <a:t>)</a:t>
            </a:r>
          </a:p>
          <a:p>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a:t>
            </a:r>
            <a:r>
              <a:rPr lang="fr-FR" sz="900" dirty="0" err="1">
                <a:latin typeface="Arial Rounded MT Bold" panose="020F0704030504030204" pitchFamily="34" charset="0"/>
              </a:rPr>
              <a:t>write_cmd</a:t>
            </a:r>
            <a:r>
              <a:rPr lang="fr-FR" sz="900" dirty="0">
                <a:latin typeface="Arial Rounded MT Bold" panose="020F0704030504030204" pitchFamily="34" charset="0"/>
              </a:rPr>
              <a:t>(self, cmd):</a:t>
            </a:r>
          </a:p>
          <a:p>
            <a:r>
              <a:rPr lang="fr-FR" sz="900" dirty="0">
                <a:latin typeface="Arial Rounded MT Bold" panose="020F0704030504030204" pitchFamily="34" charset="0"/>
              </a:rPr>
              <a:t>        </a:t>
            </a:r>
            <a:r>
              <a:rPr lang="fr-FR" sz="900" dirty="0" err="1">
                <a:latin typeface="Arial Rounded MT Bold" panose="020F0704030504030204" pitchFamily="34" charset="0"/>
              </a:rPr>
              <a:t>self.spi.init</a:t>
            </a:r>
            <a:r>
              <a:rPr lang="fr-FR" sz="900" dirty="0">
                <a:latin typeface="Arial Rounded MT Bold" panose="020F0704030504030204" pitchFamily="34" charset="0"/>
              </a:rPr>
              <a:t>(</a:t>
            </a:r>
            <a:r>
              <a:rPr lang="fr-FR" sz="900" dirty="0" err="1">
                <a:latin typeface="Arial Rounded MT Bold" panose="020F0704030504030204" pitchFamily="34" charset="0"/>
              </a:rPr>
              <a:t>baudrate</a:t>
            </a:r>
            <a:r>
              <a:rPr lang="fr-FR" sz="900" dirty="0">
                <a:latin typeface="Arial Rounded MT Bold" panose="020F0704030504030204" pitchFamily="34" charset="0"/>
              </a:rPr>
              <a:t>=</a:t>
            </a:r>
            <a:r>
              <a:rPr lang="fr-FR" sz="900" dirty="0" err="1">
                <a:latin typeface="Arial Rounded MT Bold" panose="020F0704030504030204" pitchFamily="34" charset="0"/>
              </a:rPr>
              <a:t>self.rate</a:t>
            </a:r>
            <a:r>
              <a:rPr lang="fr-FR" sz="900" dirty="0">
                <a:latin typeface="Arial Rounded MT Bold" panose="020F0704030504030204" pitchFamily="34" charset="0"/>
              </a:rPr>
              <a:t>, </a:t>
            </a:r>
            <a:r>
              <a:rPr lang="fr-FR" sz="900" dirty="0" err="1">
                <a:latin typeface="Arial Rounded MT Bold" panose="020F0704030504030204" pitchFamily="34" charset="0"/>
              </a:rPr>
              <a:t>polarity</a:t>
            </a:r>
            <a:r>
              <a:rPr lang="fr-FR" sz="900" dirty="0">
                <a:latin typeface="Arial Rounded MT Bold" panose="020F0704030504030204" pitchFamily="34" charset="0"/>
              </a:rPr>
              <a:t>=0, phase=0)</a:t>
            </a:r>
          </a:p>
          <a:p>
            <a:r>
              <a:rPr lang="fr-FR" sz="900" dirty="0">
                <a:latin typeface="Arial Rounded MT Bold" panose="020F0704030504030204" pitchFamily="34" charset="0"/>
              </a:rPr>
              <a:t>        </a:t>
            </a:r>
            <a:r>
              <a:rPr lang="fr-FR" sz="900" dirty="0" err="1">
                <a:latin typeface="Arial Rounded MT Bold" panose="020F0704030504030204" pitchFamily="34" charset="0"/>
              </a:rPr>
              <a:t>self.cs.high</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self.dc.low</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self.cs.low</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self.spi.write</a:t>
            </a:r>
            <a:r>
              <a:rPr lang="fr-FR" sz="900" dirty="0">
                <a:latin typeface="Arial Rounded MT Bold" panose="020F0704030504030204" pitchFamily="34" charset="0"/>
              </a:rPr>
              <a:t>(</a:t>
            </a:r>
            <a:r>
              <a:rPr lang="fr-FR" sz="900" dirty="0" err="1">
                <a:latin typeface="Arial Rounded MT Bold" panose="020F0704030504030204" pitchFamily="34" charset="0"/>
              </a:rPr>
              <a:t>bytearray</a:t>
            </a:r>
            <a:r>
              <a:rPr lang="fr-FR" sz="900" dirty="0">
                <a:latin typeface="Arial Rounded MT Bold" panose="020F0704030504030204" pitchFamily="34" charset="0"/>
              </a:rPr>
              <a:t>([cmd]))</a:t>
            </a:r>
          </a:p>
          <a:p>
            <a:r>
              <a:rPr lang="fr-FR" sz="900" dirty="0">
                <a:latin typeface="Arial Rounded MT Bold" panose="020F0704030504030204" pitchFamily="34" charset="0"/>
              </a:rPr>
              <a:t>        </a:t>
            </a:r>
            <a:r>
              <a:rPr lang="fr-FR" sz="900" dirty="0" err="1">
                <a:latin typeface="Arial Rounded MT Bold" panose="020F0704030504030204" pitchFamily="34" charset="0"/>
              </a:rPr>
              <a:t>self.cs.high</a:t>
            </a:r>
            <a:r>
              <a:rPr lang="fr-FR" sz="900" dirty="0">
                <a:latin typeface="Arial Rounded MT Bold" panose="020F0704030504030204" pitchFamily="34" charset="0"/>
              </a:rPr>
              <a:t>()</a:t>
            </a:r>
          </a:p>
          <a:p>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a:t>
            </a:r>
            <a:r>
              <a:rPr lang="fr-FR" sz="900" dirty="0" err="1">
                <a:latin typeface="Arial Rounded MT Bold" panose="020F0704030504030204" pitchFamily="34" charset="0"/>
              </a:rPr>
              <a:t>write_framebuf</a:t>
            </a:r>
            <a:r>
              <a:rPr lang="fr-FR" sz="900" dirty="0">
                <a:latin typeface="Arial Rounded MT Bold" panose="020F0704030504030204" pitchFamily="34" charset="0"/>
              </a:rPr>
              <a:t>(self):</a:t>
            </a:r>
          </a:p>
          <a:p>
            <a:r>
              <a:rPr lang="fr-FR" sz="900" dirty="0">
                <a:latin typeface="Arial Rounded MT Bold" panose="020F0704030504030204" pitchFamily="34" charset="0"/>
              </a:rPr>
              <a:t>        </a:t>
            </a:r>
            <a:r>
              <a:rPr lang="fr-FR" sz="900" dirty="0" err="1">
                <a:latin typeface="Arial Rounded MT Bold" panose="020F0704030504030204" pitchFamily="34" charset="0"/>
              </a:rPr>
              <a:t>self.spi.init</a:t>
            </a:r>
            <a:r>
              <a:rPr lang="fr-FR" sz="900" dirty="0">
                <a:latin typeface="Arial Rounded MT Bold" panose="020F0704030504030204" pitchFamily="34" charset="0"/>
              </a:rPr>
              <a:t>(</a:t>
            </a:r>
            <a:r>
              <a:rPr lang="fr-FR" sz="900" dirty="0" err="1">
                <a:latin typeface="Arial Rounded MT Bold" panose="020F0704030504030204" pitchFamily="34" charset="0"/>
              </a:rPr>
              <a:t>baudrate</a:t>
            </a:r>
            <a:r>
              <a:rPr lang="fr-FR" sz="900" dirty="0">
                <a:latin typeface="Arial Rounded MT Bold" panose="020F0704030504030204" pitchFamily="34" charset="0"/>
              </a:rPr>
              <a:t>=</a:t>
            </a:r>
            <a:r>
              <a:rPr lang="fr-FR" sz="900" dirty="0" err="1">
                <a:latin typeface="Arial Rounded MT Bold" panose="020F0704030504030204" pitchFamily="34" charset="0"/>
              </a:rPr>
              <a:t>self.rate</a:t>
            </a:r>
            <a:r>
              <a:rPr lang="fr-FR" sz="900" dirty="0">
                <a:latin typeface="Arial Rounded MT Bold" panose="020F0704030504030204" pitchFamily="34" charset="0"/>
              </a:rPr>
              <a:t>, </a:t>
            </a:r>
            <a:r>
              <a:rPr lang="fr-FR" sz="900" dirty="0" err="1">
                <a:latin typeface="Arial Rounded MT Bold" panose="020F0704030504030204" pitchFamily="34" charset="0"/>
              </a:rPr>
              <a:t>polarity</a:t>
            </a:r>
            <a:r>
              <a:rPr lang="fr-FR" sz="900" dirty="0">
                <a:latin typeface="Arial Rounded MT Bold" panose="020F0704030504030204" pitchFamily="34" charset="0"/>
              </a:rPr>
              <a:t>=0, phase=0)</a:t>
            </a:r>
          </a:p>
          <a:p>
            <a:r>
              <a:rPr lang="fr-FR" sz="900" dirty="0">
                <a:latin typeface="Arial Rounded MT Bold" panose="020F0704030504030204" pitchFamily="34" charset="0"/>
              </a:rPr>
              <a:t>        </a:t>
            </a:r>
            <a:r>
              <a:rPr lang="fr-FR" sz="900" dirty="0" err="1">
                <a:latin typeface="Arial Rounded MT Bold" panose="020F0704030504030204" pitchFamily="34" charset="0"/>
              </a:rPr>
              <a:t>self.cs.high</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self.dc.high</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self.cs.low</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self.spi.write</a:t>
            </a:r>
            <a:r>
              <a:rPr lang="fr-FR" sz="900" dirty="0">
                <a:latin typeface="Arial Rounded MT Bold" panose="020F0704030504030204" pitchFamily="34" charset="0"/>
              </a:rPr>
              <a:t>(</a:t>
            </a:r>
            <a:r>
              <a:rPr lang="fr-FR" sz="900" dirty="0" err="1">
                <a:latin typeface="Arial Rounded MT Bold" panose="020F0704030504030204" pitchFamily="34" charset="0"/>
              </a:rPr>
              <a:t>self.buffer</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self.cs.high</a:t>
            </a:r>
            <a:r>
              <a:rPr lang="fr-FR" sz="900" dirty="0">
                <a:latin typeface="Arial Rounded MT Bold" panose="020F0704030504030204" pitchFamily="34" charset="0"/>
              </a:rPr>
              <a:t>()</a:t>
            </a:r>
          </a:p>
          <a:p>
            <a:endParaRPr lang="fr-FR" sz="900" dirty="0">
              <a:latin typeface="Arial Rounded MT Bold" panose="020F0704030504030204" pitchFamily="34" charset="0"/>
            </a:endParaRPr>
          </a:p>
          <a:p>
            <a:r>
              <a:rPr lang="fr-FR" sz="900" dirty="0">
                <a:latin typeface="Arial Rounded MT Bold" panose="020F0704030504030204" pitchFamily="34" charset="0"/>
              </a:rPr>
              <a:t>    </a:t>
            </a:r>
            <a:r>
              <a:rPr lang="fr-FR" sz="900" dirty="0" err="1">
                <a:latin typeface="Arial Rounded MT Bold" panose="020F0704030504030204" pitchFamily="34" charset="0"/>
              </a:rPr>
              <a:t>def</a:t>
            </a:r>
            <a:r>
              <a:rPr lang="fr-FR" sz="900" dirty="0">
                <a:latin typeface="Arial Rounded MT Bold" panose="020F0704030504030204" pitchFamily="34" charset="0"/>
              </a:rPr>
              <a:t> </a:t>
            </a:r>
            <a:r>
              <a:rPr lang="fr-FR" sz="900" dirty="0" err="1">
                <a:latin typeface="Arial Rounded MT Bold" panose="020F0704030504030204" pitchFamily="34" charset="0"/>
              </a:rPr>
              <a:t>poweron</a:t>
            </a:r>
            <a:r>
              <a:rPr lang="fr-FR" sz="900" dirty="0">
                <a:latin typeface="Arial Rounded MT Bold" panose="020F0704030504030204" pitchFamily="34" charset="0"/>
              </a:rPr>
              <a:t>(self):</a:t>
            </a:r>
          </a:p>
          <a:p>
            <a:r>
              <a:rPr lang="fr-FR" sz="900" dirty="0">
                <a:latin typeface="Arial Rounded MT Bold" panose="020F0704030504030204" pitchFamily="34" charset="0"/>
              </a:rPr>
              <a:t>        </a:t>
            </a:r>
            <a:r>
              <a:rPr lang="fr-FR" sz="900" dirty="0" err="1">
                <a:latin typeface="Arial Rounded MT Bold" panose="020F0704030504030204" pitchFamily="34" charset="0"/>
              </a:rPr>
              <a:t>self.res.high</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time.sleep_ms</a:t>
            </a:r>
            <a:r>
              <a:rPr lang="fr-FR" sz="900" dirty="0">
                <a:latin typeface="Arial Rounded MT Bold" panose="020F0704030504030204" pitchFamily="34" charset="0"/>
              </a:rPr>
              <a:t>(1)</a:t>
            </a:r>
          </a:p>
          <a:p>
            <a:r>
              <a:rPr lang="fr-FR" sz="900" dirty="0">
                <a:latin typeface="Arial Rounded MT Bold" panose="020F0704030504030204" pitchFamily="34" charset="0"/>
              </a:rPr>
              <a:t>        </a:t>
            </a:r>
            <a:r>
              <a:rPr lang="fr-FR" sz="900" dirty="0" err="1">
                <a:latin typeface="Arial Rounded MT Bold" panose="020F0704030504030204" pitchFamily="34" charset="0"/>
              </a:rPr>
              <a:t>self.res.low</a:t>
            </a:r>
            <a:r>
              <a:rPr lang="fr-FR" sz="900" dirty="0">
                <a:latin typeface="Arial Rounded MT Bold" panose="020F0704030504030204" pitchFamily="34" charset="0"/>
              </a:rPr>
              <a:t>()</a:t>
            </a:r>
          </a:p>
          <a:p>
            <a:r>
              <a:rPr lang="fr-FR" sz="900" dirty="0">
                <a:latin typeface="Arial Rounded MT Bold" panose="020F0704030504030204" pitchFamily="34" charset="0"/>
              </a:rPr>
              <a:t>        </a:t>
            </a:r>
            <a:r>
              <a:rPr lang="fr-FR" sz="900" dirty="0" err="1">
                <a:latin typeface="Arial Rounded MT Bold" panose="020F0704030504030204" pitchFamily="34" charset="0"/>
              </a:rPr>
              <a:t>time.sleep_ms</a:t>
            </a:r>
            <a:r>
              <a:rPr lang="fr-FR" sz="900" dirty="0">
                <a:latin typeface="Arial Rounded MT Bold" panose="020F0704030504030204" pitchFamily="34" charset="0"/>
              </a:rPr>
              <a:t>(10)</a:t>
            </a:r>
          </a:p>
          <a:p>
            <a:r>
              <a:rPr lang="fr-FR" sz="900" dirty="0">
                <a:latin typeface="Arial Rounded MT Bold" panose="020F0704030504030204" pitchFamily="34" charset="0"/>
              </a:rPr>
              <a:t>        </a:t>
            </a:r>
            <a:r>
              <a:rPr lang="fr-FR" sz="900" dirty="0" err="1">
                <a:latin typeface="Arial Rounded MT Bold" panose="020F0704030504030204" pitchFamily="34" charset="0"/>
              </a:rPr>
              <a:t>self.res.high</a:t>
            </a:r>
            <a:r>
              <a:rPr lang="fr-FR" sz="900" dirty="0">
                <a:latin typeface="Arial Rounded MT Bold" panose="020F0704030504030204" pitchFamily="34" charset="0"/>
              </a:rPr>
              <a:t>()</a:t>
            </a:r>
            <a:endParaRPr lang="fr-FR" sz="900" dirty="0"/>
          </a:p>
        </p:txBody>
      </p:sp>
      <p:pic>
        <p:nvPicPr>
          <p:cNvPr id="6" name="Image 5">
            <a:hlinkClick r:id="rId2" action="ppaction://hlinksldjump"/>
            <a:extLst>
              <a:ext uri="{FF2B5EF4-FFF2-40B4-BE49-F238E27FC236}">
                <a16:creationId xmlns:a16="http://schemas.microsoft.com/office/drawing/2014/main" id="{58E74AAC-8AE6-4FA1-86C9-A0C4E6B251E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64272577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9FAE53-BF6B-499D-B8D3-B8FDAD41C279}"/>
              </a:ext>
            </a:extLst>
          </p:cNvPr>
          <p:cNvSpPr>
            <a:spLocks noGrp="1"/>
          </p:cNvSpPr>
          <p:nvPr>
            <p:ph type="title"/>
          </p:nvPr>
        </p:nvSpPr>
        <p:spPr/>
        <p:txBody>
          <a:bodyPr/>
          <a:lstStyle/>
          <a:p>
            <a:r>
              <a:rPr lang="en-US" dirty="0"/>
              <a:t>A. Upload OLED library with </a:t>
            </a:r>
            <a:r>
              <a:rPr lang="en-US" dirty="0" err="1"/>
              <a:t>uPyCraft</a:t>
            </a:r>
            <a:r>
              <a:rPr lang="en-US" dirty="0"/>
              <a:t> IDE</a:t>
            </a:r>
            <a:endParaRPr lang="fr-FR" dirty="0"/>
          </a:p>
        </p:txBody>
      </p:sp>
      <p:sp>
        <p:nvSpPr>
          <p:cNvPr id="3" name="Espace réservé du numéro de diapositive 2">
            <a:extLst>
              <a:ext uri="{FF2B5EF4-FFF2-40B4-BE49-F238E27FC236}">
                <a16:creationId xmlns:a16="http://schemas.microsoft.com/office/drawing/2014/main" id="{38E14E36-5490-423C-B56A-82A9293D3CEA}"/>
              </a:ext>
            </a:extLst>
          </p:cNvPr>
          <p:cNvSpPr>
            <a:spLocks noGrp="1"/>
          </p:cNvSpPr>
          <p:nvPr>
            <p:ph type="sldNum" sz="quarter" idx="12"/>
          </p:nvPr>
        </p:nvSpPr>
        <p:spPr/>
        <p:txBody>
          <a:bodyPr/>
          <a:lstStyle/>
          <a:p>
            <a:pPr>
              <a:defRPr/>
            </a:pPr>
            <a:fld id="{E652A8FB-8C76-45BB-8D82-93F8E151003C}" type="slidenum">
              <a:rPr lang="fr-FR" smtClean="0"/>
              <a:pPr>
                <a:defRPr/>
              </a:pPr>
              <a:t>399</a:t>
            </a:fld>
            <a:endParaRPr lang="fr-FR"/>
          </a:p>
        </p:txBody>
      </p:sp>
      <p:sp>
        <p:nvSpPr>
          <p:cNvPr id="4" name="Rectangle 1">
            <a:extLst>
              <a:ext uri="{FF2B5EF4-FFF2-40B4-BE49-F238E27FC236}">
                <a16:creationId xmlns:a16="http://schemas.microsoft.com/office/drawing/2014/main" id="{C169C948-35B8-4C6D-B7FF-E7D5EEF6052C}"/>
              </a:ext>
            </a:extLst>
          </p:cNvPr>
          <p:cNvSpPr>
            <a:spLocks noChangeArrowheads="1"/>
          </p:cNvSpPr>
          <p:nvPr/>
        </p:nvSpPr>
        <p:spPr bwMode="auto">
          <a:xfrm>
            <a:off x="0" y="598260"/>
            <a:ext cx="593721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How to </a:t>
            </a:r>
            <a:r>
              <a:rPr kumimoji="0" lang="fr-FR" altLang="fr-FR" b="0" i="0" u="none" strike="noStrike" cap="none" normalizeH="0" baseline="0" dirty="0" err="1">
                <a:ln>
                  <a:noFill/>
                </a:ln>
                <a:solidFill>
                  <a:schemeClr val="tx1"/>
                </a:solidFill>
                <a:effectLst/>
                <a:latin typeface="Source Code Pro" panose="020B0509030403020204" pitchFamily="49" charset="0"/>
              </a:rPr>
              <a:t>upload</a:t>
            </a:r>
            <a:r>
              <a:rPr kumimoji="0" lang="fr-FR" altLang="fr-FR" b="0" i="0" u="none" strike="noStrike" cap="none" normalizeH="0" baseline="0" dirty="0">
                <a:ln>
                  <a:noFill/>
                </a:ln>
                <a:solidFill>
                  <a:schemeClr val="tx1"/>
                </a:solidFill>
                <a:effectLst/>
                <a:latin typeface="Source Code Pro" panose="020B0509030403020204" pitchFamily="49" charset="0"/>
              </a:rPr>
              <a:t> a </a:t>
            </a:r>
            <a:r>
              <a:rPr kumimoji="0" lang="fr-FR" altLang="fr-FR" b="0" i="0" u="none" strike="noStrike" cap="none" normalizeH="0" baseline="0" dirty="0" err="1">
                <a:ln>
                  <a:noFill/>
                </a:ln>
                <a:solidFill>
                  <a:schemeClr val="tx1"/>
                </a:solidFill>
                <a:effectLst/>
                <a:latin typeface="Source Code Pro" panose="020B0509030403020204" pitchFamily="49" charset="0"/>
              </a:rPr>
              <a:t>library</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using</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uPyCraft</a:t>
            </a:r>
            <a:r>
              <a:rPr kumimoji="0" lang="fr-FR" altLang="fr-FR" b="0" i="0" u="none" strike="noStrike" cap="none" normalizeH="0" baseline="0" dirty="0">
                <a:ln>
                  <a:noFill/>
                </a:ln>
                <a:solidFill>
                  <a:schemeClr val="tx1"/>
                </a:solidFill>
                <a:effectLst/>
                <a:latin typeface="Source Code Pro" panose="020B0509030403020204" pitchFamily="49" charset="0"/>
              </a:rPr>
              <a:t> IDE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1.</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Create</a:t>
            </a:r>
            <a:r>
              <a:rPr kumimoji="0" lang="fr-FR" altLang="fr-FR" b="0" i="0" u="none" strike="noStrike" cap="none" normalizeH="0" baseline="0" dirty="0">
                <a:ln>
                  <a:noFill/>
                </a:ln>
                <a:solidFill>
                  <a:schemeClr val="tx1"/>
                </a:solidFill>
                <a:effectLst/>
                <a:latin typeface="Source Code Pro" panose="020B0509030403020204" pitchFamily="49" charset="0"/>
              </a:rPr>
              <a:t> a new file by pressing the </a:t>
            </a:r>
            <a:r>
              <a:rPr kumimoji="0" lang="fr-FR" altLang="fr-FR" b="1" i="0" u="none" strike="noStrike" cap="none" normalizeH="0" baseline="0" dirty="0">
                <a:ln>
                  <a:noFill/>
                </a:ln>
                <a:solidFill>
                  <a:schemeClr val="tx1"/>
                </a:solidFill>
                <a:effectLst/>
                <a:latin typeface="Source Code Pro" panose="020B0509030403020204" pitchFamily="49" charset="0"/>
              </a:rPr>
              <a:t>New File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button</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2.</a:t>
            </a:r>
            <a:r>
              <a:rPr kumimoji="0" lang="fr-FR" altLang="fr-FR" b="0" i="0" u="none" strike="noStrike" cap="none" normalizeH="0" baseline="0" dirty="0">
                <a:ln>
                  <a:noFill/>
                </a:ln>
                <a:solidFill>
                  <a:schemeClr val="tx1"/>
                </a:solidFill>
                <a:effectLst/>
                <a:latin typeface="Source Code Pro" panose="020B0509030403020204" pitchFamily="49" charset="0"/>
              </a:rPr>
              <a:t> Copy the OLED </a:t>
            </a:r>
            <a:r>
              <a:rPr kumimoji="0" lang="fr-FR" altLang="fr-FR" b="0" i="0" u="none" strike="noStrike" cap="none" normalizeH="0" baseline="0" dirty="0" err="1">
                <a:ln>
                  <a:noFill/>
                </a:ln>
                <a:solidFill>
                  <a:schemeClr val="tx1"/>
                </a:solidFill>
                <a:effectLst/>
                <a:latin typeface="Source Code Pro" panose="020B0509030403020204" pitchFamily="49" charset="0"/>
              </a:rPr>
              <a:t>library</a:t>
            </a:r>
            <a:r>
              <a:rPr kumimoji="0" lang="fr-FR" altLang="fr-FR" b="0" i="0" u="none" strike="noStrike" cap="none" normalizeH="0" baseline="0" dirty="0">
                <a:ln>
                  <a:noFill/>
                </a:ln>
                <a:solidFill>
                  <a:schemeClr val="tx1"/>
                </a:solidFill>
                <a:effectLst/>
                <a:latin typeface="Source Code Pro" panose="020B0509030403020204" pitchFamily="49" charset="0"/>
              </a:rPr>
              <a:t> code </a:t>
            </a:r>
            <a:r>
              <a:rPr kumimoji="0" lang="fr-FR" altLang="fr-FR" b="0" i="0" u="none" strike="noStrike" cap="none" normalizeH="0" baseline="0" dirty="0" err="1">
                <a:ln>
                  <a:noFill/>
                </a:ln>
                <a:solidFill>
                  <a:schemeClr val="tx1"/>
                </a:solidFill>
                <a:effectLst/>
                <a:latin typeface="Source Code Pro" panose="020B0509030403020204" pitchFamily="49" charset="0"/>
              </a:rPr>
              <a:t>into</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that</a:t>
            </a:r>
            <a:r>
              <a:rPr kumimoji="0" lang="fr-FR" altLang="fr-FR" b="0" i="0" u="none" strike="noStrike" cap="none" normalizeH="0" baseline="0" dirty="0">
                <a:ln>
                  <a:noFill/>
                </a:ln>
                <a:solidFill>
                  <a:schemeClr val="tx1"/>
                </a:solidFill>
                <a:effectLst/>
                <a:latin typeface="Source Code Pro" panose="020B0509030403020204" pitchFamily="49" charset="0"/>
              </a:rPr>
              <a:t> file.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The </a:t>
            </a:r>
            <a:r>
              <a:rPr kumimoji="0" lang="fr-FR" altLang="fr-FR" b="0" i="0" u="none" strike="noStrike" cap="none" normalizeH="0" baseline="0" dirty="0">
                <a:ln>
                  <a:noFill/>
                </a:ln>
                <a:solidFill>
                  <a:schemeClr val="tx1"/>
                </a:solidFill>
                <a:effectLst/>
                <a:latin typeface="Source Code Pro" panose="020B0509030403020204" pitchFamily="49" charset="0"/>
                <a:hlinkClick r:id="rId2"/>
              </a:rPr>
              <a:t>OLED </a:t>
            </a:r>
            <a:r>
              <a:rPr kumimoji="0" lang="fr-FR" altLang="fr-FR" b="0" i="0" u="none" strike="noStrike" cap="none" normalizeH="0" baseline="0" dirty="0" err="1">
                <a:ln>
                  <a:noFill/>
                </a:ln>
                <a:solidFill>
                  <a:schemeClr val="tx1"/>
                </a:solidFill>
                <a:effectLst/>
                <a:latin typeface="Source Code Pro" panose="020B0509030403020204" pitchFamily="49" charset="0"/>
                <a:hlinkClick r:id="rId2"/>
              </a:rPr>
              <a:t>library</a:t>
            </a:r>
            <a:r>
              <a:rPr kumimoji="0" lang="fr-FR" altLang="fr-FR" b="0" i="0" u="none" strike="noStrike" cap="none" normalizeH="0" baseline="0" dirty="0">
                <a:ln>
                  <a:noFill/>
                </a:ln>
                <a:solidFill>
                  <a:schemeClr val="tx1"/>
                </a:solidFill>
                <a:effectLst/>
                <a:latin typeface="Source Code Pro" panose="020B0509030403020204" pitchFamily="49" charset="0"/>
                <a:hlinkClick r:id="rId2"/>
              </a:rPr>
              <a:t> code can </a:t>
            </a:r>
            <a:r>
              <a:rPr kumimoji="0" lang="fr-FR" altLang="fr-FR" b="0" i="0" u="none" strike="noStrike" cap="none" normalizeH="0" baseline="0" dirty="0" err="1">
                <a:ln>
                  <a:noFill/>
                </a:ln>
                <a:solidFill>
                  <a:schemeClr val="tx1"/>
                </a:solidFill>
                <a:effectLst/>
                <a:latin typeface="Source Code Pro" panose="020B0509030403020204" pitchFamily="49" charset="0"/>
                <a:hlinkClick r:id="rId2"/>
              </a:rPr>
              <a:t>be</a:t>
            </a:r>
            <a:r>
              <a:rPr kumimoji="0" lang="fr-FR" altLang="fr-FR" b="0" i="0" u="none" strike="noStrike" cap="none" normalizeH="0" baseline="0" dirty="0">
                <a:ln>
                  <a:noFill/>
                </a:ln>
                <a:solidFill>
                  <a:schemeClr val="tx1"/>
                </a:solidFill>
                <a:effectLst/>
                <a:latin typeface="Source Code Pro" panose="020B0509030403020204" pitchFamily="49" charset="0"/>
                <a:hlinkClick r:id="rId2"/>
              </a:rPr>
              <a:t> </a:t>
            </a:r>
            <a:r>
              <a:rPr kumimoji="0" lang="fr-FR" altLang="fr-FR" b="0" i="0" u="none" strike="noStrike" cap="none" normalizeH="0" baseline="0" dirty="0" err="1">
                <a:ln>
                  <a:noFill/>
                </a:ln>
                <a:solidFill>
                  <a:schemeClr val="tx1"/>
                </a:solidFill>
                <a:effectLst/>
                <a:latin typeface="Source Code Pro" panose="020B0509030403020204" pitchFamily="49" charset="0"/>
                <a:hlinkClick r:id="rId2"/>
              </a:rPr>
              <a:t>found</a:t>
            </a:r>
            <a:r>
              <a:rPr kumimoji="0" lang="fr-FR" altLang="fr-FR" b="0" i="0" u="none" strike="noStrike" cap="none" normalizeH="0" baseline="0" dirty="0">
                <a:ln>
                  <a:noFill/>
                </a:ln>
                <a:solidFill>
                  <a:schemeClr val="tx1"/>
                </a:solidFill>
                <a:effectLst/>
                <a:latin typeface="Source Code Pro" panose="020B0509030403020204" pitchFamily="49" charset="0"/>
                <a:hlinkClick r:id="rId2"/>
              </a:rPr>
              <a:t> </a:t>
            </a:r>
            <a:r>
              <a:rPr kumimoji="0" lang="fr-FR" altLang="fr-FR" b="0" i="0" u="none" strike="noStrike" cap="none" normalizeH="0" baseline="0" dirty="0" err="1">
                <a:ln>
                  <a:noFill/>
                </a:ln>
                <a:solidFill>
                  <a:schemeClr val="tx1"/>
                </a:solidFill>
                <a:effectLst/>
                <a:latin typeface="Source Code Pro" panose="020B0509030403020204" pitchFamily="49" charset="0"/>
                <a:hlinkClick r:id="rId2"/>
              </a:rPr>
              <a:t>here</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Note:</a:t>
            </a:r>
            <a:r>
              <a:rPr kumimoji="0" lang="fr-FR" altLang="fr-FR" b="0" i="0" u="none" strike="noStrike" cap="none" normalizeH="0" baseline="0" dirty="0">
                <a:ln>
                  <a:noFill/>
                </a:ln>
                <a:solidFill>
                  <a:schemeClr val="tx1"/>
                </a:solidFill>
                <a:effectLst/>
                <a:latin typeface="Source Code Pro" panose="020B0509030403020204" pitchFamily="49" charset="0"/>
              </a:rPr>
              <a:t> the SSD1306 OLED display </a:t>
            </a:r>
            <a:r>
              <a:rPr kumimoji="0" lang="fr-FR" altLang="fr-FR" b="0" i="0" u="none" strike="noStrike" cap="none" normalizeH="0" baseline="0" dirty="0" err="1">
                <a:ln>
                  <a:noFill/>
                </a:ln>
                <a:solidFill>
                  <a:schemeClr val="tx1"/>
                </a:solidFill>
                <a:effectLst/>
                <a:latin typeface="Source Code Pro" panose="020B0509030403020204" pitchFamily="49" charset="0"/>
              </a:rPr>
              <a:t>library</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was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built</a:t>
            </a:r>
            <a:r>
              <a:rPr kumimoji="0" lang="fr-FR" altLang="fr-FR" b="0" i="0" u="none" strike="noStrike" cap="none" normalizeH="0" baseline="0" dirty="0">
                <a:ln>
                  <a:noFill/>
                </a:ln>
                <a:solidFill>
                  <a:schemeClr val="tx1"/>
                </a:solidFill>
                <a:effectLst/>
                <a:latin typeface="Source Code Pro" panose="020B0509030403020204" pitchFamily="49" charset="0"/>
              </a:rPr>
              <a:t> by </a:t>
            </a:r>
            <a:r>
              <a:rPr kumimoji="0" lang="fr-FR" altLang="fr-FR" b="0" i="0" u="none" strike="noStrike" cap="none" normalizeH="0" baseline="0" dirty="0" err="1">
                <a:ln>
                  <a:noFill/>
                </a:ln>
                <a:solidFill>
                  <a:schemeClr val="tx1"/>
                </a:solidFill>
                <a:effectLst/>
                <a:latin typeface="Source Code Pro" panose="020B0509030403020204" pitchFamily="49" charset="0"/>
              </a:rPr>
              <a:t>Adafruit</a:t>
            </a:r>
            <a:r>
              <a:rPr kumimoji="0" lang="fr-FR" altLang="fr-FR" b="0" i="0" u="none" strike="noStrike" cap="none" normalizeH="0" baseline="0" dirty="0">
                <a:ln>
                  <a:noFill/>
                </a:ln>
                <a:solidFill>
                  <a:schemeClr val="tx1"/>
                </a:solidFill>
                <a:effectLst/>
                <a:latin typeface="Source Code Pro" panose="020B0509030403020204" pitchFamily="49" charset="0"/>
              </a:rPr>
              <a:t> and </a:t>
            </a:r>
            <a:r>
              <a:rPr kumimoji="0" lang="fr-FR" altLang="fr-FR" b="0" i="0" u="none" strike="noStrike" cap="none" normalizeH="0" baseline="0" dirty="0" err="1">
                <a:ln>
                  <a:noFill/>
                </a:ln>
                <a:solidFill>
                  <a:schemeClr val="tx1"/>
                </a:solidFill>
                <a:effectLst/>
                <a:latin typeface="Source Code Pro" panose="020B0509030403020204" pitchFamily="49" charset="0"/>
              </a:rPr>
              <a:t>will</a:t>
            </a:r>
            <a:r>
              <a:rPr kumimoji="0" lang="fr-FR" altLang="fr-FR" b="0" i="0" u="none" strike="noStrike" cap="none" normalizeH="0" baseline="0" dirty="0">
                <a:ln>
                  <a:noFill/>
                </a:ln>
                <a:solidFill>
                  <a:schemeClr val="tx1"/>
                </a:solidFill>
                <a:effectLst/>
                <a:latin typeface="Source Code Pro" panose="020B0509030403020204" pitchFamily="49" charset="0"/>
              </a:rPr>
              <a:t> no longer </a:t>
            </a:r>
            <a:r>
              <a:rPr kumimoji="0" lang="fr-FR" altLang="fr-FR" b="0" i="0" u="none" strike="noStrike" cap="none" normalizeH="0" baseline="0" dirty="0" err="1">
                <a:ln>
                  <a:noFill/>
                </a:ln>
                <a:solidFill>
                  <a:schemeClr val="tx1"/>
                </a:solidFill>
                <a:effectLst/>
                <a:latin typeface="Source Code Pro" panose="020B0509030403020204" pitchFamily="49" charset="0"/>
              </a:rPr>
              <a:t>be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updated</a:t>
            </a:r>
            <a:r>
              <a:rPr kumimoji="0" lang="fr-FR" altLang="fr-FR" b="0" i="0" u="none" strike="noStrike" cap="none" normalizeH="0" baseline="0" dirty="0">
                <a:ln>
                  <a:noFill/>
                </a:ln>
                <a:solidFill>
                  <a:schemeClr val="tx1"/>
                </a:solidFill>
                <a:effectLst/>
                <a:latin typeface="Source Code Pro" panose="020B0509030403020204" pitchFamily="49" charset="0"/>
              </a:rPr>
              <a:t>. At the moment, </a:t>
            </a:r>
            <a:r>
              <a:rPr kumimoji="0" lang="fr-FR" altLang="fr-FR" b="0" i="0" u="none" strike="noStrike" cap="none" normalizeH="0" baseline="0" dirty="0" err="1">
                <a:ln>
                  <a:noFill/>
                </a:ln>
                <a:solidFill>
                  <a:schemeClr val="tx1"/>
                </a:solidFill>
                <a:effectLst/>
                <a:latin typeface="Source Code Pro" panose="020B0509030403020204" pitchFamily="49" charset="0"/>
              </a:rPr>
              <a:t>it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works</a:t>
            </a:r>
            <a:r>
              <a:rPr kumimoji="0" lang="fr-FR" altLang="fr-FR" b="0" i="0" u="none" strike="noStrike" cap="none" normalizeH="0" baseline="0" dirty="0">
                <a:ln>
                  <a:noFill/>
                </a:ln>
                <a:solidFill>
                  <a:schemeClr val="tx1"/>
                </a:solidFill>
                <a:effectLst/>
                <a:latin typeface="Source Code Pro" panose="020B0509030403020204" pitchFamily="49" charset="0"/>
              </a:rPr>
              <a:t> fine.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3.</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After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copying</a:t>
            </a:r>
            <a:r>
              <a:rPr kumimoji="0" lang="fr-FR" altLang="fr-FR" b="0" i="0" u="none" strike="noStrike" cap="none" normalizeH="0" baseline="0" dirty="0">
                <a:ln>
                  <a:noFill/>
                </a:ln>
                <a:solidFill>
                  <a:schemeClr val="tx1"/>
                </a:solidFill>
                <a:effectLst/>
                <a:latin typeface="Source Code Pro" panose="020B0509030403020204" pitchFamily="49" charset="0"/>
              </a:rPr>
              <a:t> the code, </a:t>
            </a:r>
            <a:r>
              <a:rPr kumimoji="0" lang="fr-FR" altLang="fr-FR" b="0" i="0" u="none" strike="noStrike" cap="none" normalizeH="0" baseline="0" dirty="0" err="1">
                <a:ln>
                  <a:noFill/>
                </a:ln>
                <a:solidFill>
                  <a:schemeClr val="tx1"/>
                </a:solidFill>
                <a:effectLst/>
                <a:latin typeface="Source Code Pro" panose="020B0509030403020204" pitchFamily="49" charset="0"/>
              </a:rPr>
              <a:t>save</a:t>
            </a:r>
            <a:r>
              <a:rPr kumimoji="0" lang="fr-FR" altLang="fr-FR" b="0" i="0" u="none" strike="noStrike" cap="none" normalizeH="0" baseline="0" dirty="0">
                <a:ln>
                  <a:noFill/>
                </a:ln>
                <a:solidFill>
                  <a:schemeClr val="tx1"/>
                </a:solidFill>
                <a:effectLst/>
                <a:latin typeface="Source Code Pro" panose="020B0509030403020204" pitchFamily="49" charset="0"/>
              </a:rPr>
              <a:t> the file by pressing the </a:t>
            </a:r>
            <a:r>
              <a:rPr kumimoji="0" lang="fr-FR" altLang="fr-FR" b="1" i="0" u="none" strike="noStrike" cap="none" normalizeH="0" baseline="0" dirty="0">
                <a:ln>
                  <a:noFill/>
                </a:ln>
                <a:solidFill>
                  <a:schemeClr val="tx1"/>
                </a:solidFill>
                <a:effectLst/>
                <a:latin typeface="Source Code Pro" panose="020B0509030403020204" pitchFamily="49" charset="0"/>
              </a:rPr>
              <a:t>Save </a:t>
            </a:r>
            <a:r>
              <a:rPr kumimoji="0" lang="fr-FR" altLang="fr-FR" b="0" i="0" u="none" strike="noStrike" cap="none" normalizeH="0" baseline="0" dirty="0" err="1">
                <a:ln>
                  <a:noFill/>
                </a:ln>
                <a:solidFill>
                  <a:schemeClr val="tx1"/>
                </a:solidFill>
                <a:effectLst/>
                <a:latin typeface="Source Code Pro" panose="020B0509030403020204" pitchFamily="49" charset="0"/>
              </a:rPr>
              <a:t>button</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4.</a:t>
            </a:r>
            <a:r>
              <a:rPr kumimoji="0" lang="fr-FR" altLang="fr-FR" b="0" i="0" u="none" strike="noStrike" cap="none" normalizeH="0" baseline="0" dirty="0">
                <a:ln>
                  <a:noFill/>
                </a:ln>
                <a:solidFill>
                  <a:schemeClr val="tx1"/>
                </a:solidFill>
                <a:effectLst/>
                <a:latin typeface="Source Code Pro" panose="020B0509030403020204" pitchFamily="49" charset="0"/>
              </a:rPr>
              <a:t> Call </a:t>
            </a:r>
            <a:r>
              <a:rPr kumimoji="0" lang="fr-FR" altLang="fr-FR" b="0" i="0" u="none" strike="noStrike" cap="none" normalizeH="0" baseline="0" dirty="0" err="1">
                <a:ln>
                  <a:noFill/>
                </a:ln>
                <a:solidFill>
                  <a:schemeClr val="tx1"/>
                </a:solidFill>
                <a:effectLst/>
                <a:latin typeface="Source Code Pro" panose="020B0509030403020204" pitchFamily="49" charset="0"/>
              </a:rPr>
              <a:t>this</a:t>
            </a:r>
            <a:r>
              <a:rPr kumimoji="0" lang="fr-FR" altLang="fr-FR" b="0" i="0" u="none" strike="noStrike" cap="none" normalizeH="0" baseline="0" dirty="0">
                <a:ln>
                  <a:noFill/>
                </a:ln>
                <a:solidFill>
                  <a:schemeClr val="tx1"/>
                </a:solidFill>
                <a:effectLst/>
                <a:latin typeface="Source Code Pro" panose="020B0509030403020204" pitchFamily="49" charset="0"/>
              </a:rPr>
              <a:t> new file “</a:t>
            </a:r>
            <a:r>
              <a:rPr kumimoji="0" lang="fr-FR" altLang="fr-FR" b="1" i="0" u="none" strike="noStrike" cap="none" normalizeH="0" baseline="0" dirty="0">
                <a:ln>
                  <a:noFill/>
                </a:ln>
                <a:solidFill>
                  <a:schemeClr val="tx1"/>
                </a:solidFill>
                <a:effectLst/>
                <a:latin typeface="Source Code Pro" panose="020B0509030403020204" pitchFamily="49" charset="0"/>
              </a:rPr>
              <a:t>ssd1306.py</a:t>
            </a:r>
            <a:r>
              <a:rPr kumimoji="0" lang="fr-FR" altLang="fr-FR" b="0" i="0" u="none" strike="noStrike" cap="none" normalizeH="0" baseline="0" dirty="0">
                <a:ln>
                  <a:noFill/>
                </a:ln>
                <a:solidFill>
                  <a:schemeClr val="tx1"/>
                </a:solidFill>
                <a:effectLst/>
                <a:latin typeface="Source Code Pro" panose="020B0509030403020204" pitchFamily="49" charset="0"/>
              </a:rPr>
              <a:t>” and </a:t>
            </a:r>
            <a:r>
              <a:rPr kumimoji="0" lang="fr-FR" altLang="fr-FR" b="0" i="0" u="none" strike="noStrike" cap="none" normalizeH="0" baseline="0" dirty="0" err="1">
                <a:ln>
                  <a:noFill/>
                </a:ln>
                <a:solidFill>
                  <a:schemeClr val="tx1"/>
                </a:solidFill>
                <a:effectLst/>
                <a:latin typeface="Source Code Pro" panose="020B0509030403020204" pitchFamily="49" charset="0"/>
              </a:rPr>
              <a:t>press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a:ln>
                  <a:noFill/>
                </a:ln>
                <a:solidFill>
                  <a:schemeClr val="tx1"/>
                </a:solidFill>
                <a:effectLst/>
                <a:latin typeface="Source Code Pro" panose="020B0509030403020204" pitchFamily="49" charset="0"/>
              </a:rPr>
              <a:t>ok</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p:txBody>
      </p:sp>
      <p:pic>
        <p:nvPicPr>
          <p:cNvPr id="8194" name="Picture 2">
            <a:extLst>
              <a:ext uri="{FF2B5EF4-FFF2-40B4-BE49-F238E27FC236}">
                <a16:creationId xmlns:a16="http://schemas.microsoft.com/office/drawing/2014/main" id="{F44C6A69-E922-4A01-BE7E-6AD5054A5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609" y="839519"/>
            <a:ext cx="1285875" cy="3905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12480A39-4409-4A15-9602-47EB3AA33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305" y="1393266"/>
            <a:ext cx="13525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port library upycraft ide save file">
            <a:extLst>
              <a:ext uri="{FF2B5EF4-FFF2-40B4-BE49-F238E27FC236}">
                <a16:creationId xmlns:a16="http://schemas.microsoft.com/office/drawing/2014/main" id="{EAD63AC8-A281-4D82-99E7-520ACB0D327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2760"/>
          <a:stretch/>
        </p:blipFill>
        <p:spPr bwMode="auto">
          <a:xfrm>
            <a:off x="5937214" y="2028883"/>
            <a:ext cx="3099282" cy="18722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
            <a:extLst>
              <a:ext uri="{FF2B5EF4-FFF2-40B4-BE49-F238E27FC236}">
                <a16:creationId xmlns:a16="http://schemas.microsoft.com/office/drawing/2014/main" id="{A9D87CC7-7045-4E9F-8AC8-37B73649CB71}"/>
              </a:ext>
            </a:extLst>
          </p:cNvPr>
          <p:cNvSpPr>
            <a:spLocks noChangeArrowheads="1"/>
          </p:cNvSpPr>
          <p:nvPr/>
        </p:nvSpPr>
        <p:spPr bwMode="auto">
          <a:xfrm>
            <a:off x="-6491" y="4176037"/>
            <a:ext cx="529857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5.</a:t>
            </a:r>
            <a:r>
              <a:rPr kumimoji="0" lang="fr-FR" altLang="fr-FR" b="0" i="0" u="none" strike="noStrike" cap="none" normalizeH="0" baseline="0" dirty="0">
                <a:ln>
                  <a:noFill/>
                </a:ln>
                <a:solidFill>
                  <a:schemeClr val="tx1"/>
                </a:solidFill>
                <a:effectLst/>
                <a:latin typeface="Source Code Pro" panose="020B0509030403020204" pitchFamily="49" charset="0"/>
              </a:rPr>
              <a:t> Click the </a:t>
            </a:r>
            <a:r>
              <a:rPr kumimoji="0" lang="fr-FR" altLang="fr-FR" b="1" i="0" u="none" strike="noStrike" cap="none" normalizeH="0" baseline="0" dirty="0">
                <a:ln>
                  <a:noFill/>
                </a:ln>
                <a:solidFill>
                  <a:schemeClr val="tx1"/>
                </a:solidFill>
                <a:effectLst/>
                <a:latin typeface="Source Code Pro" panose="020B0509030403020204" pitchFamily="49" charset="0"/>
              </a:rPr>
              <a:t>Download and Run</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button</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lvl="0" eaLnBrk="0" hangingPunct="0"/>
            <a:r>
              <a:rPr kumimoji="0" lang="fr-FR" altLang="fr-FR" b="0" i="0" u="none" strike="noStrike" cap="none" normalizeH="0" baseline="0" dirty="0">
                <a:ln>
                  <a:noFill/>
                </a:ln>
                <a:solidFill>
                  <a:schemeClr val="tx1"/>
                </a:solidFill>
                <a:effectLst/>
                <a:latin typeface="Source Code Pro" panose="020B0509030403020204" pitchFamily="49" charset="0"/>
              </a:rPr>
              <a:t>The file </a:t>
            </a:r>
            <a:r>
              <a:rPr kumimoji="0" lang="fr-FR" altLang="fr-FR" b="0" i="0" u="none" strike="noStrike" cap="none" normalizeH="0" baseline="0" dirty="0" err="1">
                <a:ln>
                  <a:noFill/>
                </a:ln>
                <a:solidFill>
                  <a:schemeClr val="tx1"/>
                </a:solidFill>
                <a:effectLst/>
                <a:latin typeface="Source Code Pro" panose="020B0509030403020204" pitchFamily="49" charset="0"/>
              </a:rPr>
              <a:t>should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saved</a:t>
            </a:r>
            <a:r>
              <a:rPr kumimoji="0" lang="fr-FR" altLang="fr-FR" b="0" i="0" u="none" strike="noStrike" cap="none" normalizeH="0" baseline="0" dirty="0">
                <a:ln>
                  <a:noFill/>
                </a:ln>
                <a:solidFill>
                  <a:schemeClr val="tx1"/>
                </a:solidFill>
                <a:effectLst/>
                <a:latin typeface="Source Code Pro" panose="020B0509030403020204" pitchFamily="49" charset="0"/>
              </a:rPr>
              <a:t> on the </a:t>
            </a:r>
            <a:r>
              <a:rPr kumimoji="0" lang="fr-FR" altLang="fr-FR" b="0" i="0" u="none" strike="noStrike" cap="none" normalizeH="0" baseline="0" dirty="0" err="1">
                <a:ln>
                  <a:noFill/>
                </a:ln>
                <a:solidFill>
                  <a:schemeClr val="tx1"/>
                </a:solidFill>
                <a:effectLst/>
                <a:latin typeface="Source Code Pro" panose="020B0509030403020204" pitchFamily="49" charset="0"/>
              </a:rPr>
              <a:t>device</a:t>
            </a:r>
            <a:r>
              <a:rPr kumimoji="0" lang="fr-FR" altLang="fr-FR" b="0" i="0" u="none" strike="noStrike" cap="none" normalizeH="0" baseline="0" dirty="0">
                <a:ln>
                  <a:noFill/>
                </a:ln>
                <a:solidFill>
                  <a:schemeClr val="tx1"/>
                </a:solidFill>
                <a:effectLst/>
                <a:latin typeface="Source Code Pro" panose="020B0509030403020204" pitchFamily="49" charset="0"/>
              </a:rPr>
              <a:t> folder </a:t>
            </a:r>
            <a:r>
              <a:rPr kumimoji="0" lang="fr-FR" altLang="fr-FR" b="0" i="0" u="none" strike="noStrike" cap="none" normalizeH="0" baseline="0" dirty="0" err="1">
                <a:ln>
                  <a:noFill/>
                </a:ln>
                <a:solidFill>
                  <a:schemeClr val="tx1"/>
                </a:solidFill>
                <a:effectLst/>
                <a:latin typeface="Source Code Pro" panose="020B0509030403020204" pitchFamily="49" charset="0"/>
              </a:rPr>
              <a:t>with</a:t>
            </a:r>
            <a:r>
              <a:rPr kumimoji="0" lang="fr-FR" altLang="fr-FR" b="0" i="0" u="none" strike="noStrike" cap="none" normalizeH="0" baseline="0" dirty="0">
                <a:ln>
                  <a:noFill/>
                </a:ln>
                <a:solidFill>
                  <a:schemeClr val="tx1"/>
                </a:solidFill>
                <a:effectLst/>
                <a:latin typeface="Source Code Pro" panose="020B0509030403020204" pitchFamily="49" charset="0"/>
              </a:rPr>
              <a:t> the </a:t>
            </a:r>
            <a:r>
              <a:rPr kumimoji="0" lang="fr-FR" altLang="fr-FR" b="0" i="0" u="none" strike="noStrike" cap="none" normalizeH="0" baseline="0" dirty="0" err="1">
                <a:ln>
                  <a:noFill/>
                </a:ln>
                <a:solidFill>
                  <a:schemeClr val="tx1"/>
                </a:solidFill>
                <a:effectLst/>
                <a:latin typeface="Source Code Pro" panose="020B0509030403020204" pitchFamily="49" charset="0"/>
              </a:rPr>
              <a:t>name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a:ln>
                  <a:noFill/>
                </a:ln>
                <a:solidFill>
                  <a:schemeClr val="tx1"/>
                </a:solidFill>
                <a:effectLst/>
                <a:latin typeface="Source Code Pro" panose="020B0509030403020204" pitchFamily="49" charset="0"/>
              </a:rPr>
              <a:t>ssd1306.py</a:t>
            </a:r>
            <a:r>
              <a:rPr kumimoji="0" lang="fr-FR" altLang="fr-FR" b="0" i="0" u="none" strike="noStrike" cap="none" normalizeH="0" baseline="0" dirty="0">
                <a:ln>
                  <a:noFill/>
                </a:ln>
                <a:solidFill>
                  <a:schemeClr val="tx1"/>
                </a:solidFill>
                <a:effectLst/>
                <a:latin typeface="Source Code Pro" panose="020B0509030403020204" pitchFamily="49" charset="0"/>
              </a:rPr>
              <a:t>” as </a:t>
            </a:r>
            <a:r>
              <a:rPr lang="fr-FR" altLang="fr-FR" dirty="0" err="1">
                <a:latin typeface="Source Code Pro" panose="020B0509030403020204" pitchFamily="49" charset="0"/>
              </a:rPr>
              <a:t>highlighted</a:t>
            </a:r>
            <a:r>
              <a:rPr lang="fr-FR" altLang="fr-FR" dirty="0">
                <a:latin typeface="Source Code Pro" panose="020B0509030403020204" pitchFamily="49" charset="0"/>
              </a:rPr>
              <a:t> in the </a:t>
            </a:r>
            <a:r>
              <a:rPr lang="fr-FR" altLang="fr-FR" dirty="0" err="1">
                <a:latin typeface="Source Code Pro" panose="020B0509030403020204" pitchFamily="49" charset="0"/>
              </a:rPr>
              <a:t>following</a:t>
            </a:r>
            <a:r>
              <a:rPr lang="fr-FR" altLang="fr-FR" dirty="0">
                <a:latin typeface="Source Code Pro" panose="020B0509030403020204" pitchFamily="49" charset="0"/>
              </a:rPr>
              <a:t> figure.      </a:t>
            </a:r>
            <a:br>
              <a:rPr kumimoji="0" lang="fr-FR" altLang="fr-FR" b="0" i="0" u="none" strike="noStrike" cap="none" normalizeH="0" baseline="0" dirty="0">
                <a:ln>
                  <a:noFill/>
                </a:ln>
                <a:solidFill>
                  <a:schemeClr val="tx1"/>
                </a:solidFill>
                <a:effectLst/>
                <a:latin typeface="Source Code Pro" panose="020B0509030403020204" pitchFamily="49" charset="0"/>
              </a:rPr>
            </a:br>
            <a:endParaRPr kumimoji="0" lang="fr-FR" altLang="fr-FR" b="0" i="0" u="none" strike="noStrike" cap="none" normalizeH="0" baseline="0" dirty="0">
              <a:ln>
                <a:noFill/>
              </a:ln>
              <a:solidFill>
                <a:schemeClr val="tx1"/>
              </a:solidFill>
              <a:effectLst/>
              <a:latin typeface="Source Code Pro" panose="020B0509030403020204" pitchFamily="49" charset="0"/>
            </a:endParaRPr>
          </a:p>
        </p:txBody>
      </p:sp>
      <p:pic>
        <p:nvPicPr>
          <p:cNvPr id="9" name="Picture 2">
            <a:extLst>
              <a:ext uri="{FF2B5EF4-FFF2-40B4-BE49-F238E27FC236}">
                <a16:creationId xmlns:a16="http://schemas.microsoft.com/office/drawing/2014/main" id="{380706AF-CF53-46B5-9A44-71039A16BA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6737" y="4054728"/>
            <a:ext cx="390525" cy="495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200EAF-48D0-43D1-BBD7-192B95B343A2}"/>
              </a:ext>
            </a:extLst>
          </p:cNvPr>
          <p:cNvSpPr/>
          <p:nvPr/>
        </p:nvSpPr>
        <p:spPr>
          <a:xfrm>
            <a:off x="3568" y="5786100"/>
            <a:ext cx="5648552" cy="523220"/>
          </a:xfrm>
          <a:prstGeom prst="rect">
            <a:avLst/>
          </a:prstGeom>
        </p:spPr>
        <p:txBody>
          <a:bodyPr wrap="square">
            <a:spAutoFit/>
          </a:bodyPr>
          <a:lstStyle/>
          <a:p>
            <a:pPr lvl="0" eaLnBrk="0" hangingPunct="0"/>
            <a:r>
              <a:rPr lang="fr-FR" altLang="fr-FR" b="1" dirty="0" err="1">
                <a:latin typeface="Source Code Pro" panose="020B0509030403020204" pitchFamily="49" charset="0"/>
              </a:rPr>
              <a:t>Now</a:t>
            </a:r>
            <a:r>
              <a:rPr lang="fr-FR" altLang="fr-FR" b="1" dirty="0">
                <a:latin typeface="Source Code Pro" panose="020B0509030403020204" pitchFamily="49" charset="0"/>
              </a:rPr>
              <a:t>, </a:t>
            </a:r>
            <a:r>
              <a:rPr lang="fr-FR" altLang="fr-FR" b="1" dirty="0" err="1">
                <a:latin typeface="Source Code Pro" panose="020B0509030403020204" pitchFamily="49" charset="0"/>
              </a:rPr>
              <a:t>you</a:t>
            </a:r>
            <a:r>
              <a:rPr lang="fr-FR" altLang="fr-FR" b="1" dirty="0">
                <a:latin typeface="Source Code Pro" panose="020B0509030403020204" pitchFamily="49" charset="0"/>
              </a:rPr>
              <a:t> can use the </a:t>
            </a:r>
            <a:r>
              <a:rPr lang="fr-FR" altLang="fr-FR" b="1" dirty="0" err="1">
                <a:latin typeface="Source Code Pro" panose="020B0509030403020204" pitchFamily="49" charset="0"/>
              </a:rPr>
              <a:t>library</a:t>
            </a:r>
            <a:r>
              <a:rPr lang="fr-FR" altLang="fr-FR" b="1" dirty="0">
                <a:latin typeface="Source Code Pro" panose="020B0509030403020204" pitchFamily="49" charset="0"/>
              </a:rPr>
              <a:t> </a:t>
            </a:r>
            <a:r>
              <a:rPr lang="fr-FR" altLang="fr-FR" b="1" dirty="0" err="1">
                <a:latin typeface="Source Code Pro" panose="020B0509030403020204" pitchFamily="49" charset="0"/>
              </a:rPr>
              <a:t>functionalities</a:t>
            </a:r>
            <a:r>
              <a:rPr lang="fr-FR" altLang="fr-FR" b="1" dirty="0">
                <a:latin typeface="Source Code Pro" panose="020B0509030403020204" pitchFamily="49" charset="0"/>
              </a:rPr>
              <a:t> in </a:t>
            </a:r>
            <a:r>
              <a:rPr lang="fr-FR" altLang="fr-FR" b="1" dirty="0" err="1">
                <a:latin typeface="Source Code Pro" panose="020B0509030403020204" pitchFamily="49" charset="0"/>
              </a:rPr>
              <a:t>your</a:t>
            </a:r>
            <a:r>
              <a:rPr lang="fr-FR" altLang="fr-FR" b="1" dirty="0">
                <a:latin typeface="Source Code Pro" panose="020B0509030403020204" pitchFamily="49" charset="0"/>
              </a:rPr>
              <a:t> code by </a:t>
            </a:r>
            <a:r>
              <a:rPr lang="fr-FR" altLang="fr-FR" b="1" dirty="0" err="1">
                <a:latin typeface="Source Code Pro" panose="020B0509030403020204" pitchFamily="49" charset="0"/>
              </a:rPr>
              <a:t>importing</a:t>
            </a:r>
            <a:r>
              <a:rPr lang="fr-FR" altLang="fr-FR" b="1" dirty="0">
                <a:latin typeface="Source Code Pro" panose="020B0509030403020204" pitchFamily="49" charset="0"/>
              </a:rPr>
              <a:t> the </a:t>
            </a:r>
            <a:r>
              <a:rPr lang="fr-FR" altLang="fr-FR" b="1" dirty="0" err="1">
                <a:latin typeface="Source Code Pro" panose="020B0509030403020204" pitchFamily="49" charset="0"/>
              </a:rPr>
              <a:t>library</a:t>
            </a:r>
            <a:r>
              <a:rPr lang="fr-FR" altLang="fr-FR" b="1" dirty="0">
                <a:latin typeface="Source Code Pro" panose="020B0509030403020204" pitchFamily="49" charset="0"/>
              </a:rPr>
              <a:t>.</a:t>
            </a:r>
          </a:p>
        </p:txBody>
      </p:sp>
      <p:pic>
        <p:nvPicPr>
          <p:cNvPr id="11" name="Picture 3" descr="import save library uPyCraft IDE script file">
            <a:extLst>
              <a:ext uri="{FF2B5EF4-FFF2-40B4-BE49-F238E27FC236}">
                <a16:creationId xmlns:a16="http://schemas.microsoft.com/office/drawing/2014/main" id="{0B749DDF-D5ED-4E14-B087-4DB3A1648F4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34596" y="4024384"/>
            <a:ext cx="2752204" cy="247265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hlinkClick r:id="rId8" action="ppaction://hlinksldjump"/>
            <a:extLst>
              <a:ext uri="{FF2B5EF4-FFF2-40B4-BE49-F238E27FC236}">
                <a16:creationId xmlns:a16="http://schemas.microsoft.com/office/drawing/2014/main" id="{EFAFC347-7681-4606-953C-4F1A16D96A37}"/>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56759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4</a:t>
            </a:fld>
            <a:endParaRPr lang="fr-FR" dirty="0"/>
          </a:p>
        </p:txBody>
      </p:sp>
      <p:sp>
        <p:nvSpPr>
          <p:cNvPr id="4" name="Rectangle 3"/>
          <p:cNvSpPr/>
          <p:nvPr/>
        </p:nvSpPr>
        <p:spPr>
          <a:xfrm>
            <a:off x="0" y="476672"/>
            <a:ext cx="9001156" cy="584775"/>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OBJECTIVES: what are microcontrollers, their internal and architecture, their possibilities</a:t>
            </a:r>
          </a:p>
          <a:p>
            <a:pPr algn="just"/>
            <a:r>
              <a:rPr lang="en-US" sz="1600" b="1" dirty="0">
                <a:solidFill>
                  <a:srgbClr val="0070C0"/>
                </a:solidFill>
                <a:latin typeface="Calibri" pitchFamily="34" charset="0"/>
                <a:cs typeface="Calibri" pitchFamily="34" charset="0"/>
              </a:rPr>
              <a:t>- Set-up of an Arduino® ecosystem around Open-Source Hardware Platform, ESP32…</a:t>
            </a:r>
            <a:endParaRPr lang="fr-FR" sz="1600" b="1" dirty="0">
              <a:solidFill>
                <a:srgbClr val="0070C0"/>
              </a:solidFill>
              <a:latin typeface="Calibri" pitchFamily="34" charset="0"/>
              <a:cs typeface="Calibri" pitchFamily="34" charset="0"/>
            </a:endParaRPr>
          </a:p>
        </p:txBody>
      </p:sp>
      <p:pic>
        <p:nvPicPr>
          <p:cNvPr id="5" name="Image 4" descr="arduino-uno-log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6278" y="1378716"/>
            <a:ext cx="3538160" cy="1621656"/>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6" name="Rectangle 5"/>
          <p:cNvSpPr/>
          <p:nvPr/>
        </p:nvSpPr>
        <p:spPr>
          <a:xfrm>
            <a:off x="0" y="3429000"/>
            <a:ext cx="9144000" cy="3046988"/>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This course provides all the necessary elements to the design and implementation of many applications with particularly: </a:t>
            </a:r>
          </a:p>
          <a:p>
            <a:pPr marL="285750" indent="-285750" algn="just">
              <a:buFontTx/>
              <a:buChar char="-"/>
            </a:pPr>
            <a:r>
              <a:rPr lang="en-US" sz="1600" b="1" dirty="0">
                <a:solidFill>
                  <a:srgbClr val="FF6600"/>
                </a:solidFill>
                <a:latin typeface="Calibri" pitchFamily="34" charset="0"/>
                <a:cs typeface="Calibri" pitchFamily="34" charset="0"/>
              </a:rPr>
              <a:t>elements to create its own electronic circuits (simulation and schematic to the routing to pull its PCB) </a:t>
            </a:r>
          </a:p>
          <a:p>
            <a:pPr marL="285750" indent="-285750" algn="just">
              <a:buFontTx/>
              <a:buChar char="-"/>
            </a:pPr>
            <a:r>
              <a:rPr lang="en-US" sz="1600" b="1" dirty="0">
                <a:solidFill>
                  <a:srgbClr val="FF6600"/>
                </a:solidFill>
                <a:latin typeface="Calibri" pitchFamily="34" charset="0"/>
                <a:cs typeface="Calibri" pitchFamily="34" charset="0"/>
              </a:rPr>
              <a:t>presentation of the language syntax of programming and development environment;  </a:t>
            </a:r>
          </a:p>
          <a:p>
            <a:pPr marL="285750" indent="-285750" algn="just">
              <a:buFontTx/>
              <a:buChar char="-"/>
            </a:pPr>
            <a:r>
              <a:rPr lang="en-US" sz="1600" b="1" dirty="0">
                <a:solidFill>
                  <a:srgbClr val="FF6600"/>
                </a:solidFill>
                <a:latin typeface="Calibri" pitchFamily="34" charset="0"/>
                <a:cs typeface="Calibri" pitchFamily="34" charset="0"/>
              </a:rPr>
              <a:t>Dozens of pattern interfaces with the most various devices (displays, motors, sensors, bus I2C, </a:t>
            </a:r>
            <a:r>
              <a:rPr lang="en-US" sz="1600" b="1" dirty="0" err="1">
                <a:solidFill>
                  <a:srgbClr val="FF6600"/>
                </a:solidFill>
                <a:latin typeface="Calibri" pitchFamily="34" charset="0"/>
                <a:cs typeface="Calibri" pitchFamily="34" charset="0"/>
              </a:rPr>
              <a:t>Nunchuk</a:t>
            </a:r>
            <a:r>
              <a:rPr lang="en-US" sz="1600" b="1" dirty="0">
                <a:solidFill>
                  <a:srgbClr val="FF6600"/>
                </a:solidFill>
                <a:latin typeface="Calibri" pitchFamily="34" charset="0"/>
                <a:cs typeface="Calibri" pitchFamily="34" charset="0"/>
              </a:rPr>
              <a:t>, touch-screen DS...).  </a:t>
            </a:r>
          </a:p>
          <a:p>
            <a:pPr marL="285750" indent="-285750" algn="just">
              <a:buFontTx/>
              <a:buChar char="-"/>
            </a:pPr>
            <a:r>
              <a:rPr lang="en-US" sz="1600" b="1" dirty="0">
                <a:solidFill>
                  <a:srgbClr val="FF6600"/>
                </a:solidFill>
                <a:latin typeface="Calibri" pitchFamily="34" charset="0"/>
                <a:cs typeface="Calibri" pitchFamily="34" charset="0"/>
              </a:rPr>
              <a:t>Several dozens of program examples for implementing these interfaces </a:t>
            </a:r>
          </a:p>
          <a:p>
            <a:pPr marL="285750" indent="-285750" algn="just">
              <a:buFontTx/>
              <a:buChar char="-"/>
            </a:pPr>
            <a:r>
              <a:rPr lang="en-US" sz="1600" b="1" dirty="0">
                <a:solidFill>
                  <a:srgbClr val="FF6600"/>
                </a:solidFill>
                <a:latin typeface="Calibri" pitchFamily="34" charset="0"/>
                <a:cs typeface="Calibri" pitchFamily="34" charset="0"/>
              </a:rPr>
              <a:t>elements to create your own libraries </a:t>
            </a:r>
          </a:p>
          <a:p>
            <a:pPr marL="285750" indent="-285750" algn="just">
              <a:buFontTx/>
              <a:buChar char="-"/>
            </a:pPr>
            <a:r>
              <a:rPr lang="en-US" sz="1600" b="1" dirty="0">
                <a:solidFill>
                  <a:srgbClr val="FF6600"/>
                </a:solidFill>
                <a:latin typeface="Calibri" pitchFamily="34" charset="0"/>
                <a:cs typeface="Calibri" pitchFamily="34" charset="0"/>
              </a:rPr>
              <a:t>elements to create your own human interface device</a:t>
            </a:r>
          </a:p>
          <a:p>
            <a:pPr marL="285750" indent="-285750" algn="just">
              <a:buFontTx/>
              <a:buChar char="-"/>
            </a:pPr>
            <a:r>
              <a:rPr lang="en-US" sz="1600" b="1" dirty="0">
                <a:solidFill>
                  <a:srgbClr val="FF6600"/>
                </a:solidFill>
                <a:latin typeface="Calibri" pitchFamily="34" charset="0"/>
                <a:cs typeface="Calibri" pitchFamily="34" charset="0"/>
              </a:rPr>
              <a:t>elements of interfacing Arduino/Processing (programming interfaces Java), C#,  ANDROID and </a:t>
            </a:r>
            <a:r>
              <a:rPr lang="en-US" sz="1600" b="1" dirty="0" err="1">
                <a:solidFill>
                  <a:srgbClr val="FF6600"/>
                </a:solidFill>
                <a:latin typeface="Calibri" pitchFamily="34" charset="0"/>
                <a:cs typeface="Calibri" pitchFamily="34" charset="0"/>
              </a:rPr>
              <a:t>microPython</a:t>
            </a:r>
            <a:endParaRPr lang="en-US" sz="1600" b="1" dirty="0">
              <a:solidFill>
                <a:srgbClr val="FF6600"/>
              </a:solidFill>
              <a:latin typeface="Calibri" pitchFamily="34" charset="0"/>
              <a:cs typeface="Calibri" pitchFamily="34" charset="0"/>
            </a:endParaRPr>
          </a:p>
          <a:p>
            <a:pPr marL="285750" indent="-285750" algn="just">
              <a:buFontTx/>
              <a:buChar char="-"/>
            </a:pPr>
            <a:r>
              <a:rPr lang="en-US" sz="1600" b="1" dirty="0">
                <a:solidFill>
                  <a:srgbClr val="FF6600"/>
                </a:solidFill>
                <a:latin typeface="Calibri" pitchFamily="34" charset="0"/>
                <a:cs typeface="Calibri" pitchFamily="34" charset="0"/>
              </a:rPr>
              <a:t>elements to create an IoT application</a:t>
            </a:r>
            <a:endParaRPr lang="fr-FR" sz="1600" b="1" dirty="0">
              <a:solidFill>
                <a:srgbClr val="FF6600"/>
              </a:solidFill>
              <a:latin typeface="Calibri" pitchFamily="34" charset="0"/>
              <a:cs typeface="Calibri" pitchFamily="34" charset="0"/>
            </a:endParaRPr>
          </a:p>
        </p:txBody>
      </p:sp>
      <p:sp>
        <p:nvSpPr>
          <p:cNvPr id="7" name="Rectangle 6"/>
          <p:cNvSpPr/>
          <p:nvPr/>
        </p:nvSpPr>
        <p:spPr>
          <a:xfrm>
            <a:off x="179512" y="1671444"/>
            <a:ext cx="4752528" cy="830997"/>
          </a:xfrm>
          <a:prstGeom prst="rect">
            <a:avLst/>
          </a:prstGeom>
        </p:spPr>
        <p:txBody>
          <a:bodyPr wrap="square">
            <a:spAutoFit/>
          </a:bodyPr>
          <a:lstStyle/>
          <a:p>
            <a:pPr algn="just"/>
            <a:r>
              <a:rPr lang="en-US" sz="1600" b="1" dirty="0">
                <a:solidFill>
                  <a:srgbClr val="00B050"/>
                </a:solidFill>
                <a:latin typeface="Calibri" pitchFamily="34" charset="0"/>
                <a:cs typeface="Calibri" pitchFamily="34" charset="0"/>
              </a:rPr>
              <a:t>The Arduino® is a complete platform of electronic development to achieve lower cost high performance microcontroller-based applications.</a:t>
            </a:r>
            <a:endParaRPr lang="fr-FR" sz="1600" b="1" dirty="0">
              <a:solidFill>
                <a:srgbClr val="0070C0"/>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linds(horizontal)">
                                      <p:cBhvr>
                                        <p:cTn id="17" dur="500"/>
                                        <p:tgtEl>
                                          <p:spTgt spid="7">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blinds(horizontal)">
                                      <p:cBhvr>
                                        <p:cTn id="25" dur="5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blinds(horizontal)">
                                      <p:cBhvr>
                                        <p:cTn id="30" dur="500"/>
                                        <p:tgtEl>
                                          <p:spTgt spid="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blinds(horizontal)">
                                      <p:cBhvr>
                                        <p:cTn id="35" dur="500"/>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blinds(horizontal)">
                                      <p:cBhvr>
                                        <p:cTn id="40" dur="500"/>
                                        <p:tgtEl>
                                          <p:spTgt spid="6">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Effect transition="in" filter="blinds(horizontal)">
                                      <p:cBhvr>
                                        <p:cTn id="45" dur="500"/>
                                        <p:tgtEl>
                                          <p:spTgt spid="6">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6">
                                            <p:txEl>
                                              <p:pRg st="5" end="5"/>
                                            </p:txEl>
                                          </p:spTgt>
                                        </p:tgtEl>
                                        <p:attrNameLst>
                                          <p:attrName>style.visibility</p:attrName>
                                        </p:attrNameLst>
                                      </p:cBhvr>
                                      <p:to>
                                        <p:strVal val="visible"/>
                                      </p:to>
                                    </p:set>
                                    <p:animEffect transition="in" filter="blinds(horizontal)">
                                      <p:cBhvr>
                                        <p:cTn id="50" dur="5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Effect transition="in" filter="blinds(horizontal)">
                                      <p:cBhvr>
                                        <p:cTn id="55" dur="500"/>
                                        <p:tgtEl>
                                          <p:spTgt spid="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6">
                                            <p:txEl>
                                              <p:pRg st="7" end="7"/>
                                            </p:txEl>
                                          </p:spTgt>
                                        </p:tgtEl>
                                        <p:attrNameLst>
                                          <p:attrName>style.visibility</p:attrName>
                                        </p:attrNameLst>
                                      </p:cBhvr>
                                      <p:to>
                                        <p:strVal val="visible"/>
                                      </p:to>
                                    </p:set>
                                    <p:animEffect transition="in" filter="blinds(horizontal)">
                                      <p:cBhvr>
                                        <p:cTn id="60" dur="500"/>
                                        <p:tgtEl>
                                          <p:spTgt spid="6">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animEffect transition="in" filter="blinds(horizontal)">
                                      <p:cBhvr>
                                        <p:cTn id="6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42AA1B-8813-40D5-B0A7-5966AF887BF1}"/>
              </a:ext>
            </a:extLst>
          </p:cNvPr>
          <p:cNvSpPr/>
          <p:nvPr/>
        </p:nvSpPr>
        <p:spPr>
          <a:xfrm>
            <a:off x="23664" y="831873"/>
            <a:ext cx="9144000" cy="5465214"/>
          </a:xfrm>
          <a:prstGeom prst="rect">
            <a:avLst/>
          </a:prstGeom>
        </p:spPr>
        <p:txBody>
          <a:bodyPr wrap="square">
            <a:spAutoFit/>
          </a:bodyPr>
          <a:lstStyle/>
          <a:p>
            <a:pPr>
              <a:lnSpc>
                <a:spcPct val="115000"/>
              </a:lnSpc>
              <a:spcAft>
                <a:spcPts val="1000"/>
              </a:spcAft>
            </a:pPr>
            <a:r>
              <a:rPr lang="fr-FR" sz="1100" b="1" dirty="0">
                <a:latin typeface="Calibri" panose="020F0502020204030204" pitchFamily="34" charset="0"/>
                <a:ea typeface="Calibri" panose="020F0502020204030204" pitchFamily="34" charset="0"/>
                <a:cs typeface="Times New Roman" panose="02020603050405020304" pitchFamily="18" charset="0"/>
              </a:rPr>
              <a:t>1 - Exemple : Fichier </a:t>
            </a:r>
            <a:r>
              <a:rPr lang="fr-FR" sz="1100" b="1" dirty="0" err="1">
                <a:latin typeface="Calibri" panose="020F0502020204030204" pitchFamily="34" charset="0"/>
                <a:ea typeface="Calibri" panose="020F0502020204030204" pitchFamily="34" charset="0"/>
                <a:cs typeface="Times New Roman" panose="02020603050405020304" pitchFamily="18" charset="0"/>
              </a:rPr>
              <a:t>Fibonnacci</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//FIBONACCI</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//La suite des nombres de Fibonacci est la seule suite ayant les deux propriétés:</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//Un+1 = Un + Un-1 et </a:t>
            </a:r>
            <a:r>
              <a:rPr lang="fr-FR" sz="1100" dirty="0" err="1">
                <a:latin typeface="Calibri" panose="020F0502020204030204" pitchFamily="34" charset="0"/>
                <a:ea typeface="Calibri" panose="020F0502020204030204" pitchFamily="34" charset="0"/>
                <a:cs typeface="Times New Roman" panose="02020603050405020304" pitchFamily="18" charset="0"/>
              </a:rPr>
              <a:t>lim</a:t>
            </a:r>
            <a:r>
              <a:rPr lang="fr-FR" sz="1100" dirty="0">
                <a:latin typeface="Calibri" panose="020F0502020204030204" pitchFamily="34" charset="0"/>
                <a:ea typeface="Calibri" panose="020F0502020204030204" pitchFamily="34" charset="0"/>
                <a:cs typeface="Times New Roman" panose="02020603050405020304" pitchFamily="18" charset="0"/>
              </a:rPr>
              <a:t> Un+1/Un = constante</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//Le rapport entre deux nombres de Fibonacci consécutifs tend vers le nombre d’or. //</a:t>
            </a:r>
            <a:r>
              <a:rPr lang="fr-FR" sz="1100" dirty="0" err="1">
                <a:latin typeface="Calibri" panose="020F0502020204030204" pitchFamily="34" charset="0"/>
                <a:ea typeface="Calibri" panose="020F0502020204030204" pitchFamily="34" charset="0"/>
                <a:cs typeface="Times New Roman" panose="02020603050405020304" pitchFamily="18" charset="0"/>
              </a:rPr>
              <a:t>lim</a:t>
            </a:r>
            <a:r>
              <a:rPr lang="fr-FR" sz="1100" dirty="0">
                <a:latin typeface="Calibri" panose="020F0502020204030204" pitchFamily="34" charset="0"/>
                <a:ea typeface="Calibri" panose="020F0502020204030204" pitchFamily="34" charset="0"/>
                <a:cs typeface="Times New Roman" panose="02020603050405020304" pitchFamily="18" charset="0"/>
              </a:rPr>
              <a:t> Un+1/Un = Phi = (1+sqt(5)/2) = 1.618034</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0"/>
              </a:spcAft>
            </a:pPr>
            <a:r>
              <a:rPr lang="fr-FR" sz="1100" dirty="0" err="1">
                <a:latin typeface="Calibri" panose="020F0502020204030204" pitchFamily="34" charset="0"/>
                <a:ea typeface="Calibri" panose="020F0502020204030204" pitchFamily="34" charset="0"/>
                <a:cs typeface="Times New Roman" panose="02020603050405020304" pitchFamily="18" charset="0"/>
              </a:rPr>
              <a:t>int</a:t>
            </a:r>
            <a:r>
              <a:rPr lang="fr-FR" sz="1100" dirty="0">
                <a:latin typeface="Calibri" panose="020F0502020204030204" pitchFamily="34" charset="0"/>
                <a:ea typeface="Calibri" panose="020F0502020204030204" pitchFamily="34" charset="0"/>
                <a:cs typeface="Times New Roman" panose="02020603050405020304" pitchFamily="18" charset="0"/>
              </a:rPr>
              <a:t> x, y , z;</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0"/>
              </a:spcAft>
            </a:pPr>
            <a:r>
              <a:rPr lang="fr-FR" sz="1100" dirty="0" err="1">
                <a:latin typeface="Calibri" panose="020F0502020204030204" pitchFamily="34" charset="0"/>
                <a:ea typeface="Calibri" panose="020F0502020204030204" pitchFamily="34" charset="0"/>
                <a:cs typeface="Times New Roman" panose="02020603050405020304" pitchFamily="18" charset="0"/>
              </a:rPr>
              <a:t>void</a:t>
            </a:r>
            <a:r>
              <a:rPr lang="fr-FR" sz="1100" dirty="0">
                <a:latin typeface="Calibri" panose="020F0502020204030204" pitchFamily="34" charset="0"/>
                <a:ea typeface="Calibri" panose="020F0502020204030204" pitchFamily="34" charset="0"/>
                <a:cs typeface="Times New Roman" panose="02020603050405020304" pitchFamily="18" charset="0"/>
              </a:rPr>
              <a:t> setup() {</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 put </a:t>
            </a:r>
            <a:r>
              <a:rPr lang="fr-FR" sz="1100" dirty="0" err="1">
                <a:latin typeface="Calibri" panose="020F0502020204030204" pitchFamily="34" charset="0"/>
                <a:ea typeface="Calibri" panose="020F0502020204030204" pitchFamily="34" charset="0"/>
                <a:cs typeface="Times New Roman" panose="02020603050405020304" pitchFamily="18" charset="0"/>
              </a:rPr>
              <a:t>your</a:t>
            </a:r>
            <a:r>
              <a:rPr lang="fr-FR" sz="1100" dirty="0">
                <a:latin typeface="Calibri" panose="020F0502020204030204" pitchFamily="34" charset="0"/>
                <a:ea typeface="Calibri" panose="020F0502020204030204" pitchFamily="34" charset="0"/>
                <a:cs typeface="Times New Roman" panose="02020603050405020304" pitchFamily="18" charset="0"/>
              </a:rPr>
              <a:t> setup code </a:t>
            </a:r>
            <a:r>
              <a:rPr lang="fr-FR" sz="1100" dirty="0" err="1">
                <a:latin typeface="Calibri" panose="020F0502020204030204" pitchFamily="34" charset="0"/>
                <a:ea typeface="Calibri" panose="020F0502020204030204" pitchFamily="34" charset="0"/>
                <a:cs typeface="Times New Roman" panose="02020603050405020304" pitchFamily="18" charset="0"/>
              </a:rPr>
              <a:t>here</a:t>
            </a:r>
            <a:r>
              <a:rPr lang="fr-FR" sz="1100" dirty="0">
                <a:latin typeface="Calibri" panose="020F0502020204030204" pitchFamily="34" charset="0"/>
                <a:ea typeface="Calibri" panose="020F0502020204030204" pitchFamily="34" charset="0"/>
                <a:cs typeface="Times New Roman" panose="02020603050405020304" pitchFamily="18" charset="0"/>
              </a:rPr>
              <a:t>, to run once:</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x=0;</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y=1; </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Serial.begin</a:t>
            </a:r>
            <a:r>
              <a:rPr lang="fr-FR" sz="1100" dirty="0">
                <a:latin typeface="Calibri" panose="020F0502020204030204" pitchFamily="34" charset="0"/>
                <a:ea typeface="Calibri" panose="020F0502020204030204" pitchFamily="34" charset="0"/>
                <a:cs typeface="Times New Roman" panose="02020603050405020304" pitchFamily="18" charset="0"/>
              </a:rPr>
              <a:t>(9600);//Affiche la suite des nombres </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0"/>
              </a:spcAft>
            </a:pPr>
            <a:r>
              <a:rPr lang="fr-FR" sz="1100" dirty="0" err="1">
                <a:latin typeface="Calibri" panose="020F0502020204030204" pitchFamily="34" charset="0"/>
                <a:ea typeface="Calibri" panose="020F0502020204030204" pitchFamily="34" charset="0"/>
                <a:cs typeface="Times New Roman" panose="02020603050405020304" pitchFamily="18" charset="0"/>
              </a:rPr>
              <a:t>void</a:t>
            </a: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loop</a:t>
            </a: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0"/>
              </a:spcAft>
            </a:pPr>
            <a:r>
              <a:rPr lang="fr-FR" sz="1100" dirty="0" err="1">
                <a:latin typeface="Calibri" panose="020F0502020204030204" pitchFamily="34" charset="0"/>
                <a:ea typeface="Calibri" panose="020F0502020204030204" pitchFamily="34" charset="0"/>
                <a:cs typeface="Times New Roman" panose="02020603050405020304" pitchFamily="18" charset="0"/>
              </a:rPr>
              <a:t>while</a:t>
            </a:r>
            <a:r>
              <a:rPr lang="fr-FR" sz="1100" dirty="0">
                <a:latin typeface="Calibri" panose="020F0502020204030204" pitchFamily="34" charset="0"/>
                <a:ea typeface="Calibri" panose="020F0502020204030204" pitchFamily="34" charset="0"/>
                <a:cs typeface="Times New Roman" panose="02020603050405020304" pitchFamily="18" charset="0"/>
              </a:rPr>
              <a:t> (x&lt;255) {</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r>
              <a:rPr lang="fr-FR" sz="1100" dirty="0" err="1">
                <a:latin typeface="Calibri" panose="020F0502020204030204" pitchFamily="34" charset="0"/>
                <a:ea typeface="Calibri" panose="020F0502020204030204" pitchFamily="34" charset="0"/>
                <a:cs typeface="Times New Roman" panose="02020603050405020304" pitchFamily="18" charset="0"/>
              </a:rPr>
              <a:t>Serial.println</a:t>
            </a:r>
            <a:r>
              <a:rPr lang="fr-FR" sz="1100" dirty="0">
                <a:latin typeface="Calibri" panose="020F0502020204030204" pitchFamily="34" charset="0"/>
                <a:ea typeface="Calibri" panose="020F0502020204030204" pitchFamily="34" charset="0"/>
                <a:cs typeface="Times New Roman" panose="02020603050405020304" pitchFamily="18" charset="0"/>
              </a:rPr>
              <a:t>(x);//Affiche la suite des nombres </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z=</a:t>
            </a:r>
            <a:r>
              <a:rPr lang="fr-FR" sz="1100" dirty="0" err="1">
                <a:latin typeface="Calibri" panose="020F0502020204030204" pitchFamily="34" charset="0"/>
                <a:ea typeface="Calibri" panose="020F0502020204030204" pitchFamily="34" charset="0"/>
                <a:cs typeface="Times New Roman" panose="02020603050405020304" pitchFamily="18" charset="0"/>
              </a:rPr>
              <a:t>y+x</a:t>
            </a:r>
            <a:r>
              <a:rPr lang="fr-FR" sz="1100" dirty="0">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x=y;</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y=z;</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  x=0; //</a:t>
            </a:r>
            <a:r>
              <a:rPr lang="fr-FR" sz="1100" dirty="0" err="1">
                <a:latin typeface="Calibri" panose="020F0502020204030204" pitchFamily="34" charset="0"/>
                <a:ea typeface="Calibri" panose="020F0502020204030204" pitchFamily="34" charset="0"/>
                <a:cs typeface="Times New Roman" panose="02020603050405020304" pitchFamily="18" charset="0"/>
              </a:rPr>
              <a:t>Réinitilisation</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0"/>
              </a:spcAft>
            </a:pPr>
            <a:r>
              <a:rPr lang="fr-FR" sz="1100" b="1" dirty="0">
                <a:latin typeface="Calibri" panose="020F0502020204030204" pitchFamily="34" charset="0"/>
                <a:ea typeface="Calibri" panose="020F0502020204030204" pitchFamily="34" charset="0"/>
                <a:cs typeface="Times New Roman" panose="02020603050405020304" pitchFamily="18" charset="0"/>
              </a:rPr>
              <a:t>2 – Version assemblée : </a:t>
            </a:r>
            <a:endParaRPr lang="fr-FR" sz="1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Récupérer le fichier .</a:t>
            </a:r>
            <a:r>
              <a:rPr lang="fr-FR" sz="1100" dirty="0" err="1">
                <a:latin typeface="Calibri" panose="020F0502020204030204" pitchFamily="34" charset="0"/>
                <a:ea typeface="Calibri" panose="020F0502020204030204" pitchFamily="34" charset="0"/>
                <a:cs typeface="Times New Roman" panose="02020603050405020304" pitchFamily="18" charset="0"/>
              </a:rPr>
              <a:t>hex</a:t>
            </a:r>
            <a:r>
              <a:rPr lang="fr-FR" sz="1100" dirty="0">
                <a:latin typeface="Calibri" panose="020F0502020204030204" pitchFamily="34" charset="0"/>
                <a:ea typeface="Calibri" panose="020F0502020204030204" pitchFamily="34" charset="0"/>
                <a:cs typeface="Times New Roman" panose="02020603050405020304" pitchFamily="18" charset="0"/>
              </a:rPr>
              <a:t> dans le répertoire de travail Arduino: C:\Users\Admin\AppData\Local\Temp\arduino_build_669485/Fibonacci.ino.hex"</a:t>
            </a:r>
          </a:p>
          <a:p>
            <a:pPr>
              <a:lnSpc>
                <a:spcPct val="115000"/>
              </a:lnSpc>
              <a:spcAft>
                <a:spcPts val="0"/>
              </a:spcAft>
            </a:pPr>
            <a:r>
              <a:rPr lang="fr-FR" sz="1100" dirty="0">
                <a:latin typeface="Calibri" panose="020F0502020204030204" pitchFamily="34" charset="0"/>
                <a:ea typeface="Calibri" panose="020F0502020204030204" pitchFamily="34" charset="0"/>
                <a:cs typeface="Times New Roman" panose="02020603050405020304" pitchFamily="18" charset="0"/>
              </a:rPr>
              <a:t>Pour s’afficher ce lien, il faut activer les options de compilations dans les préférences : </a:t>
            </a:r>
            <a:r>
              <a:rPr lang="fr-FR" sz="1100" b="1" dirty="0">
                <a:latin typeface="Calibri" panose="020F0502020204030204" pitchFamily="34" charset="0"/>
                <a:ea typeface="Calibri" panose="020F0502020204030204" pitchFamily="34" charset="0"/>
                <a:cs typeface="Times New Roman" panose="02020603050405020304" pitchFamily="18" charset="0"/>
              </a:rPr>
              <a:t>Afficher les résultats détaillés pendant la compilation</a:t>
            </a:r>
            <a:endParaRPr lang="fr-FR"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Espace réservé du numéro de diapositive 2">
            <a:extLst>
              <a:ext uri="{FF2B5EF4-FFF2-40B4-BE49-F238E27FC236}">
                <a16:creationId xmlns:a16="http://schemas.microsoft.com/office/drawing/2014/main" id="{5B8DD593-31D9-4006-8247-A2214C15372B}"/>
              </a:ext>
            </a:extLst>
          </p:cNvPr>
          <p:cNvSpPr>
            <a:spLocks noGrp="1"/>
          </p:cNvSpPr>
          <p:nvPr>
            <p:ph type="sldNum" sz="quarter" idx="12"/>
          </p:nvPr>
        </p:nvSpPr>
        <p:spPr/>
        <p:txBody>
          <a:bodyPr/>
          <a:lstStyle/>
          <a:p>
            <a:pPr>
              <a:defRPr/>
            </a:pPr>
            <a:fld id="{E652A8FB-8C76-45BB-8D82-93F8E151003C}" type="slidenum">
              <a:rPr lang="fr-FR" smtClean="0"/>
              <a:pPr>
                <a:defRPr/>
              </a:pPr>
              <a:t>40</a:t>
            </a:fld>
            <a:endParaRPr lang="fr-FR" dirty="0"/>
          </a:p>
        </p:txBody>
      </p:sp>
      <p:sp>
        <p:nvSpPr>
          <p:cNvPr id="2" name="Titre 1">
            <a:extLst>
              <a:ext uri="{FF2B5EF4-FFF2-40B4-BE49-F238E27FC236}">
                <a16:creationId xmlns:a16="http://schemas.microsoft.com/office/drawing/2014/main" id="{8B4FEF84-A22D-4AC6-B2F3-FBC45487A86E}"/>
              </a:ext>
            </a:extLst>
          </p:cNvPr>
          <p:cNvSpPr>
            <a:spLocks noGrp="1"/>
          </p:cNvSpPr>
          <p:nvPr>
            <p:ph type="ctrTitle" idx="4294967295"/>
          </p:nvPr>
        </p:nvSpPr>
        <p:spPr>
          <a:xfrm>
            <a:off x="0" y="2130425"/>
            <a:ext cx="7772400" cy="1470025"/>
          </a:xfrm>
        </p:spPr>
        <p:txBody>
          <a:bodyPr/>
          <a:lstStyle/>
          <a:p>
            <a:r>
              <a:rPr lang="fr-FR" dirty="0"/>
              <a:t>FIBONNACCI FILE</a:t>
            </a:r>
          </a:p>
        </p:txBody>
      </p:sp>
      <p:sp>
        <p:nvSpPr>
          <p:cNvPr id="6" name="Titre 1"/>
          <p:cNvSpPr txBox="1">
            <a:spLocks/>
          </p:cNvSpPr>
          <p:nvPr/>
        </p:nvSpPr>
        <p:spPr bwMode="auto">
          <a:xfrm>
            <a:off x="457200" y="0"/>
            <a:ext cx="8229600" cy="490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2200" b="1" dirty="0">
                <a:solidFill>
                  <a:schemeClr val="bg1"/>
                </a:solidFill>
                <a:latin typeface="Calibri" pitchFamily="34" charset="0"/>
                <a:ea typeface="+mj-ea"/>
                <a:cs typeface="+mj-cs"/>
              </a:rPr>
              <a:t>FIBONACCI by ASM</a:t>
            </a:r>
            <a:endPar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endParaRPr>
          </a:p>
        </p:txBody>
      </p:sp>
      <p:pic>
        <p:nvPicPr>
          <p:cNvPr id="7" name="Image 6">
            <a:hlinkClick r:id="rId2" action="ppaction://hlinksldjump"/>
            <a:extLst>
              <a:ext uri="{FF2B5EF4-FFF2-40B4-BE49-F238E27FC236}">
                <a16:creationId xmlns:a16="http://schemas.microsoft.com/office/drawing/2014/main" id="{1D525EE6-DE1E-4DAC-95A1-7BEC5E4C8B5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84930971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48F9E4-9652-4896-AB42-57052745B16E}"/>
              </a:ext>
            </a:extLst>
          </p:cNvPr>
          <p:cNvSpPr>
            <a:spLocks noGrp="1"/>
          </p:cNvSpPr>
          <p:nvPr>
            <p:ph type="title"/>
          </p:nvPr>
        </p:nvSpPr>
        <p:spPr/>
        <p:txBody>
          <a:bodyPr/>
          <a:lstStyle/>
          <a:p>
            <a:r>
              <a:rPr lang="fr-FR" dirty="0">
                <a:latin typeface="Source Code Pro" panose="020B0509030403020204" pitchFamily="49" charset="0"/>
              </a:rPr>
              <a:t>How the OLED code </a:t>
            </a:r>
            <a:r>
              <a:rPr lang="fr-FR" dirty="0" err="1">
                <a:latin typeface="Source Code Pro" panose="020B0509030403020204" pitchFamily="49" charset="0"/>
              </a:rPr>
              <a:t>works</a:t>
            </a:r>
            <a:endParaRPr lang="fr-FR" dirty="0">
              <a:latin typeface="Source Code Pro" panose="020B0509030403020204" pitchFamily="49" charset="0"/>
            </a:endParaRPr>
          </a:p>
        </p:txBody>
      </p:sp>
      <p:sp>
        <p:nvSpPr>
          <p:cNvPr id="3" name="Espace réservé du numéro de diapositive 2">
            <a:extLst>
              <a:ext uri="{FF2B5EF4-FFF2-40B4-BE49-F238E27FC236}">
                <a16:creationId xmlns:a16="http://schemas.microsoft.com/office/drawing/2014/main" id="{003F253C-846E-4117-8C16-5E9D073D3982}"/>
              </a:ext>
            </a:extLst>
          </p:cNvPr>
          <p:cNvSpPr>
            <a:spLocks noGrp="1"/>
          </p:cNvSpPr>
          <p:nvPr>
            <p:ph type="sldNum" sz="quarter" idx="12"/>
          </p:nvPr>
        </p:nvSpPr>
        <p:spPr/>
        <p:txBody>
          <a:bodyPr/>
          <a:lstStyle/>
          <a:p>
            <a:pPr>
              <a:defRPr/>
            </a:pPr>
            <a:fld id="{E652A8FB-8C76-45BB-8D82-93F8E151003C}" type="slidenum">
              <a:rPr lang="fr-FR" smtClean="0">
                <a:latin typeface="Source Code Pro" panose="020B0509030403020204" pitchFamily="49" charset="0"/>
              </a:rPr>
              <a:pPr>
                <a:defRPr/>
              </a:pPr>
              <a:t>400</a:t>
            </a:fld>
            <a:endParaRPr lang="fr-FR">
              <a:latin typeface="Source Code Pro" panose="020B0509030403020204" pitchFamily="49" charset="0"/>
            </a:endParaRPr>
          </a:p>
        </p:txBody>
      </p:sp>
      <p:pic>
        <p:nvPicPr>
          <p:cNvPr id="5" name="Image 4">
            <a:extLst>
              <a:ext uri="{FF2B5EF4-FFF2-40B4-BE49-F238E27FC236}">
                <a16:creationId xmlns:a16="http://schemas.microsoft.com/office/drawing/2014/main" id="{01CE2D28-08B4-439F-A879-7FF5D11DC49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25283" y="643822"/>
            <a:ext cx="4004046" cy="4290051"/>
          </a:xfrm>
          <a:prstGeom prst="rect">
            <a:avLst/>
          </a:prstGeom>
        </p:spPr>
      </p:pic>
      <p:sp>
        <p:nvSpPr>
          <p:cNvPr id="6" name="Rectangle 5">
            <a:extLst>
              <a:ext uri="{FF2B5EF4-FFF2-40B4-BE49-F238E27FC236}">
                <a16:creationId xmlns:a16="http://schemas.microsoft.com/office/drawing/2014/main" id="{CB38C2C8-15F3-4128-9D53-4D93995C20BA}"/>
              </a:ext>
            </a:extLst>
          </p:cNvPr>
          <p:cNvSpPr/>
          <p:nvPr/>
        </p:nvSpPr>
        <p:spPr>
          <a:xfrm>
            <a:off x="52651" y="519138"/>
            <a:ext cx="4773328" cy="1107996"/>
          </a:xfrm>
          <a:prstGeom prst="rect">
            <a:avLst/>
          </a:prstGeom>
        </p:spPr>
        <p:txBody>
          <a:bodyPr wrap="square">
            <a:spAutoFit/>
          </a:bodyPr>
          <a:lstStyle/>
          <a:p>
            <a:pPr algn="just"/>
            <a:r>
              <a:rPr lang="en-US" sz="1100" b="1" dirty="0">
                <a:latin typeface="Source Code Pro" panose="020B0509030403020204" pitchFamily="49" charset="0"/>
              </a:rPr>
              <a:t>Start by importing </a:t>
            </a:r>
            <a:r>
              <a:rPr lang="en-US" sz="1100" dirty="0">
                <a:latin typeface="Source Code Pro" panose="020B0509030403020204" pitchFamily="49" charset="0"/>
              </a:rPr>
              <a:t>the necessary modules to interact with the GPIOs and </a:t>
            </a:r>
            <a:r>
              <a:rPr lang="en-US" sz="1100" b="1" dirty="0">
                <a:latin typeface="Source Code Pro" panose="020B0509030403020204" pitchFamily="49" charset="0"/>
              </a:rPr>
              <a:t>send data to the OLED via I2C communication</a:t>
            </a:r>
            <a:r>
              <a:rPr lang="en-US" sz="1100" dirty="0">
                <a:latin typeface="Source Code Pro" panose="020B0509030403020204" pitchFamily="49" charset="0"/>
              </a:rPr>
              <a:t>. </a:t>
            </a:r>
          </a:p>
          <a:p>
            <a:pPr algn="just"/>
            <a:r>
              <a:rPr lang="en-US" sz="1100" dirty="0">
                <a:latin typeface="Source Code Pro" panose="020B0509030403020204" pitchFamily="49" charset="0"/>
              </a:rPr>
              <a:t>You need to import the Pin and I2C classes from the machine module </a:t>
            </a:r>
            <a:r>
              <a:rPr lang="en-US" sz="1100" b="1" dirty="0">
                <a:latin typeface="Source Code Pro" panose="020B0509030403020204" pitchFamily="49" charset="0"/>
              </a:rPr>
              <a:t>AND also the OLED library that you previously uploaded to the board as </a:t>
            </a:r>
            <a:r>
              <a:rPr lang="en-US" sz="1100" b="1" i="1" dirty="0">
                <a:latin typeface="Source Code Pro" panose="020B0509030403020204" pitchFamily="49" charset="0"/>
              </a:rPr>
              <a:t>ssd1306.py</a:t>
            </a:r>
            <a:r>
              <a:rPr lang="en-US" sz="1100" b="1" dirty="0">
                <a:latin typeface="Source Code Pro" panose="020B0509030403020204" pitchFamily="49" charset="0"/>
              </a:rPr>
              <a:t> file.</a:t>
            </a:r>
            <a:endParaRPr lang="fr-FR" sz="1100" b="1" dirty="0">
              <a:latin typeface="Source Code Pro" panose="020B0509030403020204" pitchFamily="49" charset="0"/>
            </a:endParaRPr>
          </a:p>
        </p:txBody>
      </p:sp>
      <p:sp>
        <p:nvSpPr>
          <p:cNvPr id="8" name="Rectangle 7">
            <a:extLst>
              <a:ext uri="{FF2B5EF4-FFF2-40B4-BE49-F238E27FC236}">
                <a16:creationId xmlns:a16="http://schemas.microsoft.com/office/drawing/2014/main" id="{B65009E6-5708-4E18-8E20-DC26E1060937}"/>
              </a:ext>
            </a:extLst>
          </p:cNvPr>
          <p:cNvSpPr/>
          <p:nvPr/>
        </p:nvSpPr>
        <p:spPr>
          <a:xfrm>
            <a:off x="64855" y="1697919"/>
            <a:ext cx="4773328" cy="830997"/>
          </a:xfrm>
          <a:prstGeom prst="rect">
            <a:avLst/>
          </a:prstGeom>
        </p:spPr>
        <p:txBody>
          <a:bodyPr wrap="square">
            <a:spAutoFit/>
          </a:bodyPr>
          <a:lstStyle/>
          <a:p>
            <a:r>
              <a:rPr lang="fr-FR" sz="1200" b="1" dirty="0">
                <a:latin typeface="Source Code Pro" panose="020B0509030403020204" pitchFamily="49" charset="0"/>
              </a:rPr>
              <a:t>The ESP32 default I2C pins are </a:t>
            </a:r>
            <a:r>
              <a:rPr lang="fr-FR" sz="1200" b="1" dirty="0">
                <a:solidFill>
                  <a:srgbClr val="0070C0"/>
                </a:solidFill>
                <a:latin typeface="Source Code Pro" panose="020B0509030403020204" pitchFamily="49" charset="0"/>
              </a:rPr>
              <a:t>GPIO 22 (SCL) and GPIO 21 (SDA)</a:t>
            </a:r>
            <a:r>
              <a:rPr lang="fr-FR" sz="1200" b="1" dirty="0">
                <a:latin typeface="Source Code Pro" panose="020B0509030403020204" pitchFamily="49" charset="0"/>
              </a:rPr>
              <a:t>. </a:t>
            </a:r>
          </a:p>
          <a:p>
            <a:r>
              <a:rPr lang="fr-FR" sz="1200" b="1" dirty="0">
                <a:latin typeface="Source Code Pro" panose="020B0509030403020204" pitchFamily="49" charset="0"/>
              </a:rPr>
              <a:t>The ESP8266 default I2C pins are </a:t>
            </a:r>
            <a:r>
              <a:rPr lang="fr-FR" sz="1200" b="1" dirty="0">
                <a:solidFill>
                  <a:srgbClr val="0070C0"/>
                </a:solidFill>
                <a:latin typeface="Source Code Pro" panose="020B0509030403020204" pitchFamily="49" charset="0"/>
              </a:rPr>
              <a:t>GPIO 5 (SCL) and GPIO 4 (SDA).</a:t>
            </a:r>
          </a:p>
        </p:txBody>
      </p:sp>
      <p:sp>
        <p:nvSpPr>
          <p:cNvPr id="9" name="Rectangle 8">
            <a:extLst>
              <a:ext uri="{FF2B5EF4-FFF2-40B4-BE49-F238E27FC236}">
                <a16:creationId xmlns:a16="http://schemas.microsoft.com/office/drawing/2014/main" id="{936B787C-C994-43FB-B454-4455D322C37F}"/>
              </a:ext>
            </a:extLst>
          </p:cNvPr>
          <p:cNvSpPr/>
          <p:nvPr/>
        </p:nvSpPr>
        <p:spPr>
          <a:xfrm>
            <a:off x="0" y="2887522"/>
            <a:ext cx="5138538" cy="253916"/>
          </a:xfrm>
          <a:prstGeom prst="rect">
            <a:avLst/>
          </a:prstGeom>
        </p:spPr>
        <p:txBody>
          <a:bodyPr wrap="square">
            <a:spAutoFit/>
          </a:bodyPr>
          <a:lstStyle/>
          <a:p>
            <a:r>
              <a:rPr lang="en-US" sz="1050" dirty="0">
                <a:latin typeface="Source Code Pro" panose="020B0509030403020204" pitchFamily="49" charset="0"/>
              </a:rPr>
              <a:t>Define the OLED </a:t>
            </a:r>
            <a:r>
              <a:rPr lang="en-US" sz="1050" b="1" dirty="0">
                <a:solidFill>
                  <a:srgbClr val="0070C0"/>
                </a:solidFill>
                <a:latin typeface="Source Code Pro" panose="020B0509030403020204" pitchFamily="49" charset="0"/>
              </a:rPr>
              <a:t>width and height </a:t>
            </a:r>
            <a:r>
              <a:rPr lang="en-US" sz="1050" dirty="0">
                <a:latin typeface="Source Code Pro" panose="020B0509030403020204" pitchFamily="49" charset="0"/>
              </a:rPr>
              <a:t>on the following variables:</a:t>
            </a:r>
            <a:endParaRPr lang="fr-FR" sz="1050" dirty="0">
              <a:latin typeface="Source Code Pro" panose="020B0509030403020204" pitchFamily="49" charset="0"/>
            </a:endParaRPr>
          </a:p>
        </p:txBody>
      </p:sp>
      <p:sp>
        <p:nvSpPr>
          <p:cNvPr id="10" name="Rectangle 9">
            <a:extLst>
              <a:ext uri="{FF2B5EF4-FFF2-40B4-BE49-F238E27FC236}">
                <a16:creationId xmlns:a16="http://schemas.microsoft.com/office/drawing/2014/main" id="{0F4DACC0-4483-4235-8626-EF90DBE93969}"/>
              </a:ext>
            </a:extLst>
          </p:cNvPr>
          <p:cNvSpPr/>
          <p:nvPr/>
        </p:nvSpPr>
        <p:spPr>
          <a:xfrm>
            <a:off x="-19585" y="3183446"/>
            <a:ext cx="4857767" cy="553998"/>
          </a:xfrm>
          <a:prstGeom prst="rect">
            <a:avLst/>
          </a:prstGeom>
        </p:spPr>
        <p:txBody>
          <a:bodyPr wrap="square">
            <a:spAutoFit/>
          </a:bodyPr>
          <a:lstStyle/>
          <a:p>
            <a:r>
              <a:rPr lang="en-US" sz="1000" dirty="0">
                <a:latin typeface="Source Code Pro" panose="020B0509030403020204" pitchFamily="49" charset="0"/>
              </a:rPr>
              <a:t>After that, </a:t>
            </a:r>
            <a:r>
              <a:rPr lang="en-US" sz="1000" b="1" dirty="0">
                <a:solidFill>
                  <a:srgbClr val="0070C0"/>
                </a:solidFill>
                <a:latin typeface="Source Code Pro" panose="020B0509030403020204" pitchFamily="49" charset="0"/>
              </a:rPr>
              <a:t>create an SSD1306_I2C object called </a:t>
            </a:r>
            <a:r>
              <a:rPr lang="en-US" sz="1000" b="1" dirty="0" err="1">
                <a:solidFill>
                  <a:srgbClr val="0070C0"/>
                </a:solidFill>
                <a:latin typeface="Source Code Pro" panose="020B0509030403020204" pitchFamily="49" charset="0"/>
              </a:rPr>
              <a:t>oled</a:t>
            </a:r>
            <a:r>
              <a:rPr lang="en-US" sz="1000" dirty="0">
                <a:latin typeface="Source Code Pro" panose="020B0509030403020204" pitchFamily="49" charset="0"/>
              </a:rPr>
              <a:t>. </a:t>
            </a:r>
          </a:p>
          <a:p>
            <a:r>
              <a:rPr lang="en-US" sz="1000" dirty="0">
                <a:latin typeface="Source Code Pro" panose="020B0509030403020204" pitchFamily="49" charset="0"/>
              </a:rPr>
              <a:t>This object accepts the OLED width, height, and the I2C pins you’ve defined earlier.</a:t>
            </a:r>
            <a:endParaRPr lang="fr-FR" sz="1000" dirty="0">
              <a:latin typeface="Source Code Pro" panose="020B0509030403020204" pitchFamily="49" charset="0"/>
            </a:endParaRPr>
          </a:p>
        </p:txBody>
      </p:sp>
      <p:sp>
        <p:nvSpPr>
          <p:cNvPr id="11" name="Rectangle 10">
            <a:extLst>
              <a:ext uri="{FF2B5EF4-FFF2-40B4-BE49-F238E27FC236}">
                <a16:creationId xmlns:a16="http://schemas.microsoft.com/office/drawing/2014/main" id="{5DD8D089-79A5-4DFC-8445-A953E5C29D24}"/>
              </a:ext>
            </a:extLst>
          </p:cNvPr>
          <p:cNvSpPr/>
          <p:nvPr/>
        </p:nvSpPr>
        <p:spPr>
          <a:xfrm>
            <a:off x="-19025" y="3700865"/>
            <a:ext cx="5019112" cy="707886"/>
          </a:xfrm>
          <a:prstGeom prst="rect">
            <a:avLst/>
          </a:prstGeom>
        </p:spPr>
        <p:txBody>
          <a:bodyPr wrap="square">
            <a:spAutoFit/>
          </a:bodyPr>
          <a:lstStyle/>
          <a:p>
            <a:pPr algn="just"/>
            <a:r>
              <a:rPr lang="en-US" sz="1000" dirty="0">
                <a:latin typeface="Source Code Pro" panose="020B0509030403020204" pitchFamily="49" charset="0"/>
              </a:rPr>
              <a:t>After initializing the OLED display, you just </a:t>
            </a:r>
            <a:r>
              <a:rPr lang="en-US" sz="1000" b="1" dirty="0">
                <a:latin typeface="Source Code Pro" panose="020B0509030403020204" pitchFamily="49" charset="0"/>
              </a:rPr>
              <a:t>need to use the text() function on the </a:t>
            </a:r>
            <a:r>
              <a:rPr lang="en-US" sz="1000" b="1" dirty="0" err="1">
                <a:latin typeface="Source Code Pro" panose="020B0509030403020204" pitchFamily="49" charset="0"/>
              </a:rPr>
              <a:t>oled</a:t>
            </a:r>
            <a:r>
              <a:rPr lang="en-US" sz="1000" b="1" dirty="0">
                <a:latin typeface="Source Code Pro" panose="020B0509030403020204" pitchFamily="49" charset="0"/>
              </a:rPr>
              <a:t> object to write text</a:t>
            </a:r>
            <a:r>
              <a:rPr lang="en-US" sz="1000" dirty="0">
                <a:latin typeface="Source Code Pro" panose="020B0509030403020204" pitchFamily="49" charset="0"/>
              </a:rPr>
              <a:t>. </a:t>
            </a:r>
            <a:r>
              <a:rPr lang="en-US" sz="1000" b="1" dirty="0">
                <a:latin typeface="Source Code Pro" panose="020B0509030403020204" pitchFamily="49" charset="0"/>
              </a:rPr>
              <a:t>After the text() function, you need to call the show() method to update the OLED.</a:t>
            </a:r>
            <a:endParaRPr lang="fr-FR" sz="1000" b="1" dirty="0">
              <a:latin typeface="Source Code Pro" panose="020B0509030403020204" pitchFamily="49" charset="0"/>
            </a:endParaRPr>
          </a:p>
        </p:txBody>
      </p:sp>
      <p:sp>
        <p:nvSpPr>
          <p:cNvPr id="12" name="Rectangle 11">
            <a:extLst>
              <a:ext uri="{FF2B5EF4-FFF2-40B4-BE49-F238E27FC236}">
                <a16:creationId xmlns:a16="http://schemas.microsoft.com/office/drawing/2014/main" id="{A15188F2-0DE2-4DEC-B31B-E27261ECC53A}"/>
              </a:ext>
            </a:extLst>
          </p:cNvPr>
          <p:cNvSpPr/>
          <p:nvPr/>
        </p:nvSpPr>
        <p:spPr>
          <a:xfrm>
            <a:off x="6724" y="4503387"/>
            <a:ext cx="9101780" cy="1384995"/>
          </a:xfrm>
          <a:prstGeom prst="rect">
            <a:avLst/>
          </a:prstGeom>
        </p:spPr>
        <p:txBody>
          <a:bodyPr wrap="square">
            <a:spAutoFit/>
          </a:bodyPr>
          <a:lstStyle/>
          <a:p>
            <a:r>
              <a:rPr lang="en-US" sz="1050" dirty="0">
                <a:latin typeface="Source Code Pro" panose="020B0509030403020204" pitchFamily="49" charset="0"/>
              </a:rPr>
              <a:t>The text() method accepts the following arguments:</a:t>
            </a:r>
          </a:p>
          <a:p>
            <a:pPr>
              <a:buFont typeface="Arial" panose="020B0604020202020204" pitchFamily="34" charset="0"/>
              <a:buChar char="•"/>
            </a:pPr>
            <a:r>
              <a:rPr lang="en-US" sz="1050" b="1" dirty="0">
                <a:latin typeface="Source Code Pro" panose="020B0509030403020204" pitchFamily="49" charset="0"/>
              </a:rPr>
              <a:t> Message:</a:t>
            </a:r>
            <a:r>
              <a:rPr lang="en-US" sz="1050" dirty="0">
                <a:latin typeface="Source Code Pro" panose="020B0509030403020204" pitchFamily="49" charset="0"/>
              </a:rPr>
              <a:t> must be of type String</a:t>
            </a:r>
          </a:p>
          <a:p>
            <a:pPr>
              <a:buFont typeface="Arial" panose="020B0604020202020204" pitchFamily="34" charset="0"/>
              <a:buChar char="•"/>
            </a:pPr>
            <a:r>
              <a:rPr lang="en-US" sz="1050" b="1" dirty="0">
                <a:latin typeface="Source Code Pro" panose="020B0509030403020204" pitchFamily="49" charset="0"/>
              </a:rPr>
              <a:t> X position:</a:t>
            </a:r>
            <a:r>
              <a:rPr lang="en-US" sz="1050" dirty="0">
                <a:latin typeface="Source Code Pro" panose="020B0509030403020204" pitchFamily="49" charset="0"/>
              </a:rPr>
              <a:t> where the text starts</a:t>
            </a:r>
          </a:p>
          <a:p>
            <a:pPr>
              <a:buFont typeface="Arial" panose="020B0604020202020204" pitchFamily="34" charset="0"/>
              <a:buChar char="•"/>
            </a:pPr>
            <a:r>
              <a:rPr lang="en-US" sz="1050" b="1" dirty="0">
                <a:latin typeface="Source Code Pro" panose="020B0509030403020204" pitchFamily="49" charset="0"/>
              </a:rPr>
              <a:t> Y position:</a:t>
            </a:r>
            <a:r>
              <a:rPr lang="en-US" sz="1050" dirty="0">
                <a:latin typeface="Source Code Pro" panose="020B0509030403020204" pitchFamily="49" charset="0"/>
              </a:rPr>
              <a:t> where the text is displayed vertically</a:t>
            </a:r>
          </a:p>
          <a:p>
            <a:pPr>
              <a:buFont typeface="Arial" panose="020B0604020202020204" pitchFamily="34" charset="0"/>
              <a:buChar char="•"/>
            </a:pPr>
            <a:r>
              <a:rPr lang="en-US" sz="1050" b="1" dirty="0">
                <a:latin typeface="Source Code Pro" panose="020B0509030403020204" pitchFamily="49" charset="0"/>
              </a:rPr>
              <a:t> Text color:</a:t>
            </a:r>
            <a:r>
              <a:rPr lang="en-US" sz="1050" dirty="0">
                <a:latin typeface="Source Code Pro" panose="020B0509030403020204" pitchFamily="49" charset="0"/>
              </a:rPr>
              <a:t> it can be either black or white. The default color is white and this parameter is optional:</a:t>
            </a:r>
          </a:p>
          <a:p>
            <a:pPr marL="457200" lvl="1" indent="0"/>
            <a:r>
              <a:rPr lang="en-US" sz="1050" dirty="0">
                <a:latin typeface="Source Code Pro" panose="020B0509030403020204" pitchFamily="49" charset="0"/>
              </a:rPr>
              <a:t>0 = black / 1 = white</a:t>
            </a:r>
          </a:p>
          <a:p>
            <a:r>
              <a:rPr lang="en-US" sz="1050" dirty="0">
                <a:latin typeface="Source Code Pro" panose="020B0509030403020204" pitchFamily="49" charset="0"/>
              </a:rPr>
              <a:t>For example, the following line writes the ‘Hello, World 1!’ message in white color. The text starts on x = 0 and y = 0. </a:t>
            </a:r>
          </a:p>
        </p:txBody>
      </p:sp>
      <p:sp>
        <p:nvSpPr>
          <p:cNvPr id="13" name="Accolade ouvrante 12">
            <a:extLst>
              <a:ext uri="{FF2B5EF4-FFF2-40B4-BE49-F238E27FC236}">
                <a16:creationId xmlns:a16="http://schemas.microsoft.com/office/drawing/2014/main" id="{D5A0C2B7-F368-44FE-81E3-B918D4A29BA3}"/>
              </a:ext>
            </a:extLst>
          </p:cNvPr>
          <p:cNvSpPr/>
          <p:nvPr/>
        </p:nvSpPr>
        <p:spPr>
          <a:xfrm>
            <a:off x="4939244" y="635442"/>
            <a:ext cx="233936" cy="713561"/>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ccolade ouvrante 15">
            <a:extLst>
              <a:ext uri="{FF2B5EF4-FFF2-40B4-BE49-F238E27FC236}">
                <a16:creationId xmlns:a16="http://schemas.microsoft.com/office/drawing/2014/main" id="{C4A593AF-36F5-4896-8116-EDA4520CC0C5}"/>
              </a:ext>
            </a:extLst>
          </p:cNvPr>
          <p:cNvSpPr/>
          <p:nvPr/>
        </p:nvSpPr>
        <p:spPr>
          <a:xfrm>
            <a:off x="4963378" y="1530275"/>
            <a:ext cx="233936" cy="1134232"/>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Accolade ouvrante 16">
            <a:extLst>
              <a:ext uri="{FF2B5EF4-FFF2-40B4-BE49-F238E27FC236}">
                <a16:creationId xmlns:a16="http://schemas.microsoft.com/office/drawing/2014/main" id="{18E78042-0845-4C25-9DA0-B56B0AA842A7}"/>
              </a:ext>
            </a:extLst>
          </p:cNvPr>
          <p:cNvSpPr/>
          <p:nvPr/>
        </p:nvSpPr>
        <p:spPr>
          <a:xfrm>
            <a:off x="4915296" y="2845779"/>
            <a:ext cx="233936" cy="39722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Accolade ouvrante 17">
            <a:extLst>
              <a:ext uri="{FF2B5EF4-FFF2-40B4-BE49-F238E27FC236}">
                <a16:creationId xmlns:a16="http://schemas.microsoft.com/office/drawing/2014/main" id="{7BFF087F-A672-45FD-881F-C714A6BF13D8}"/>
              </a:ext>
            </a:extLst>
          </p:cNvPr>
          <p:cNvSpPr/>
          <p:nvPr/>
        </p:nvSpPr>
        <p:spPr>
          <a:xfrm>
            <a:off x="4932040" y="3341868"/>
            <a:ext cx="233936" cy="231148"/>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Accolade ouvrante 18">
            <a:extLst>
              <a:ext uri="{FF2B5EF4-FFF2-40B4-BE49-F238E27FC236}">
                <a16:creationId xmlns:a16="http://schemas.microsoft.com/office/drawing/2014/main" id="{CE16FE64-78E1-405F-A72E-F04540814FD4}"/>
              </a:ext>
            </a:extLst>
          </p:cNvPr>
          <p:cNvSpPr/>
          <p:nvPr/>
        </p:nvSpPr>
        <p:spPr>
          <a:xfrm>
            <a:off x="4932040" y="3731374"/>
            <a:ext cx="233936" cy="670451"/>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Rectangle 13">
            <a:extLst>
              <a:ext uri="{FF2B5EF4-FFF2-40B4-BE49-F238E27FC236}">
                <a16:creationId xmlns:a16="http://schemas.microsoft.com/office/drawing/2014/main" id="{9A5268D5-00E2-41A0-A0A0-BB55E3C41F5D}"/>
              </a:ext>
            </a:extLst>
          </p:cNvPr>
          <p:cNvSpPr/>
          <p:nvPr/>
        </p:nvSpPr>
        <p:spPr>
          <a:xfrm>
            <a:off x="-19585" y="5923227"/>
            <a:ext cx="7247789" cy="253916"/>
          </a:xfrm>
          <a:prstGeom prst="rect">
            <a:avLst/>
          </a:prstGeom>
        </p:spPr>
        <p:txBody>
          <a:bodyPr wrap="square">
            <a:spAutoFit/>
          </a:bodyPr>
          <a:lstStyle/>
          <a:p>
            <a:r>
              <a:rPr lang="en-US" sz="1050" b="1" dirty="0">
                <a:latin typeface="Source Code Pro" panose="020B0509030403020204" pitchFamily="49" charset="0"/>
              </a:rPr>
              <a:t>The next line of code writes the text on the next line (y =10).</a:t>
            </a:r>
            <a:endParaRPr lang="fr-FR" sz="1050" b="1" dirty="0">
              <a:latin typeface="Source Code Pro" panose="020B0509030403020204" pitchFamily="49" charset="0"/>
            </a:endParaRPr>
          </a:p>
        </p:txBody>
      </p:sp>
      <p:sp>
        <p:nvSpPr>
          <p:cNvPr id="15" name="Rectangle 14">
            <a:extLst>
              <a:ext uri="{FF2B5EF4-FFF2-40B4-BE49-F238E27FC236}">
                <a16:creationId xmlns:a16="http://schemas.microsoft.com/office/drawing/2014/main" id="{23BD77AB-0F86-42EF-A302-0E456D3B2211}"/>
              </a:ext>
            </a:extLst>
          </p:cNvPr>
          <p:cNvSpPr/>
          <p:nvPr/>
        </p:nvSpPr>
        <p:spPr>
          <a:xfrm>
            <a:off x="6724" y="6261523"/>
            <a:ext cx="7247789" cy="253916"/>
          </a:xfrm>
          <a:prstGeom prst="rect">
            <a:avLst/>
          </a:prstGeom>
        </p:spPr>
        <p:txBody>
          <a:bodyPr wrap="square">
            <a:spAutoFit/>
          </a:bodyPr>
          <a:lstStyle/>
          <a:p>
            <a:r>
              <a:rPr lang="en-US" sz="1050" b="1" dirty="0">
                <a:latin typeface="Source Code Pro" panose="020B0509030403020204" pitchFamily="49" charset="0"/>
              </a:rPr>
              <a:t>Finally, for the changes to take effect, use the show() method on the </a:t>
            </a:r>
            <a:r>
              <a:rPr lang="en-US" sz="1050" b="1" dirty="0" err="1">
                <a:latin typeface="Source Code Pro" panose="020B0509030403020204" pitchFamily="49" charset="0"/>
              </a:rPr>
              <a:t>oled</a:t>
            </a:r>
            <a:r>
              <a:rPr lang="en-US" sz="1050" b="1" dirty="0">
                <a:latin typeface="Source Code Pro" panose="020B0509030403020204" pitchFamily="49" charset="0"/>
              </a:rPr>
              <a:t> object.</a:t>
            </a:r>
            <a:endParaRPr lang="fr-FR" sz="1050" b="1" dirty="0">
              <a:latin typeface="Source Code Pro" panose="020B0509030403020204" pitchFamily="49" charset="0"/>
            </a:endParaRPr>
          </a:p>
        </p:txBody>
      </p:sp>
      <p:pic>
        <p:nvPicPr>
          <p:cNvPr id="20" name="Image 19">
            <a:hlinkClick r:id="rId3" action="ppaction://hlinksldjump"/>
            <a:extLst>
              <a:ext uri="{FF2B5EF4-FFF2-40B4-BE49-F238E27FC236}">
                <a16:creationId xmlns:a16="http://schemas.microsoft.com/office/drawing/2014/main" id="{A6F7F39A-62FF-45E4-9C2D-F4F3BDB0C53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40021087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188BA-2DC6-44C2-9AB2-F4FF31F7AE0E}"/>
              </a:ext>
            </a:extLst>
          </p:cNvPr>
          <p:cNvSpPr>
            <a:spLocks noGrp="1"/>
          </p:cNvSpPr>
          <p:nvPr>
            <p:ph type="title"/>
          </p:nvPr>
        </p:nvSpPr>
        <p:spPr/>
        <p:txBody>
          <a:bodyPr/>
          <a:lstStyle/>
          <a:p>
            <a:r>
              <a:rPr lang="fr-FR" dirty="0" err="1"/>
              <a:t>Other</a:t>
            </a:r>
            <a:r>
              <a:rPr lang="fr-FR" dirty="0"/>
              <a:t> OLED </a:t>
            </a:r>
            <a:r>
              <a:rPr lang="fr-FR" dirty="0" err="1"/>
              <a:t>functions</a:t>
            </a:r>
            <a:endParaRPr lang="fr-FR" dirty="0"/>
          </a:p>
        </p:txBody>
      </p:sp>
      <p:sp>
        <p:nvSpPr>
          <p:cNvPr id="3" name="Espace réservé du numéro de diapositive 2">
            <a:extLst>
              <a:ext uri="{FF2B5EF4-FFF2-40B4-BE49-F238E27FC236}">
                <a16:creationId xmlns:a16="http://schemas.microsoft.com/office/drawing/2014/main" id="{C384E27C-5306-4746-BD81-B75FB4870414}"/>
              </a:ext>
            </a:extLst>
          </p:cNvPr>
          <p:cNvSpPr>
            <a:spLocks noGrp="1"/>
          </p:cNvSpPr>
          <p:nvPr>
            <p:ph type="sldNum" sz="quarter" idx="12"/>
          </p:nvPr>
        </p:nvSpPr>
        <p:spPr/>
        <p:txBody>
          <a:bodyPr/>
          <a:lstStyle/>
          <a:p>
            <a:pPr>
              <a:defRPr/>
            </a:pPr>
            <a:fld id="{E652A8FB-8C76-45BB-8D82-93F8E151003C}" type="slidenum">
              <a:rPr lang="fr-FR" smtClean="0"/>
              <a:pPr>
                <a:defRPr/>
              </a:pPr>
              <a:t>401</a:t>
            </a:fld>
            <a:endParaRPr lang="fr-FR"/>
          </a:p>
        </p:txBody>
      </p:sp>
      <p:sp>
        <p:nvSpPr>
          <p:cNvPr id="4" name="Rectangle 3">
            <a:extLst>
              <a:ext uri="{FF2B5EF4-FFF2-40B4-BE49-F238E27FC236}">
                <a16:creationId xmlns:a16="http://schemas.microsoft.com/office/drawing/2014/main" id="{50B5B7F4-7139-4374-86C3-3B4F22AC92D2}"/>
              </a:ext>
            </a:extLst>
          </p:cNvPr>
          <p:cNvSpPr/>
          <p:nvPr/>
        </p:nvSpPr>
        <p:spPr>
          <a:xfrm>
            <a:off x="0" y="620688"/>
            <a:ext cx="6804248" cy="738664"/>
          </a:xfrm>
          <a:prstGeom prst="rect">
            <a:avLst/>
          </a:prstGeom>
        </p:spPr>
        <p:txBody>
          <a:bodyPr wrap="square">
            <a:spAutoFit/>
          </a:bodyPr>
          <a:lstStyle/>
          <a:p>
            <a:r>
              <a:rPr lang="en-US" b="1" dirty="0">
                <a:latin typeface="Source Code Pro" panose="020B0509030403020204" pitchFamily="49" charset="0"/>
              </a:rPr>
              <a:t>Fill the screen</a:t>
            </a:r>
          </a:p>
          <a:p>
            <a:r>
              <a:rPr lang="en-US" dirty="0">
                <a:latin typeface="Source Code Pro" panose="020B0509030403020204" pitchFamily="49" charset="0"/>
              </a:rPr>
              <a:t>To fill the entire screen with white, use the fill() function as follows:</a:t>
            </a:r>
          </a:p>
        </p:txBody>
      </p:sp>
      <p:sp>
        <p:nvSpPr>
          <p:cNvPr id="6" name="Rectangle 5">
            <a:extLst>
              <a:ext uri="{FF2B5EF4-FFF2-40B4-BE49-F238E27FC236}">
                <a16:creationId xmlns:a16="http://schemas.microsoft.com/office/drawing/2014/main" id="{BD2FEFB0-8DB3-422F-92EF-62016E7B6856}"/>
              </a:ext>
            </a:extLst>
          </p:cNvPr>
          <p:cNvSpPr/>
          <p:nvPr/>
        </p:nvSpPr>
        <p:spPr>
          <a:xfrm>
            <a:off x="53985" y="1547331"/>
            <a:ext cx="6606247" cy="523220"/>
          </a:xfrm>
          <a:prstGeom prst="rect">
            <a:avLst/>
          </a:prstGeom>
        </p:spPr>
        <p:txBody>
          <a:bodyPr wrap="square">
            <a:spAutoFit/>
          </a:bodyPr>
          <a:lstStyle/>
          <a:p>
            <a:r>
              <a:rPr lang="en-US" dirty="0">
                <a:latin typeface="Source Code Pro" panose="020B0509030403020204" pitchFamily="49" charset="0"/>
              </a:rPr>
              <a:t>To clear the screen use the fill() method as pass 0 as argument. (Sets all pixels to black):</a:t>
            </a:r>
            <a:endParaRPr lang="fr-FR" dirty="0">
              <a:latin typeface="Source Code Pro" panose="020B0509030403020204" pitchFamily="49" charset="0"/>
            </a:endParaRPr>
          </a:p>
        </p:txBody>
      </p:sp>
      <p:sp>
        <p:nvSpPr>
          <p:cNvPr id="8" name="Rectangle : coins arrondis 7">
            <a:extLst>
              <a:ext uri="{FF2B5EF4-FFF2-40B4-BE49-F238E27FC236}">
                <a16:creationId xmlns:a16="http://schemas.microsoft.com/office/drawing/2014/main" id="{298C7645-188B-46E2-9AC5-0574B849A621}"/>
              </a:ext>
            </a:extLst>
          </p:cNvPr>
          <p:cNvSpPr/>
          <p:nvPr/>
        </p:nvSpPr>
        <p:spPr>
          <a:xfrm>
            <a:off x="7010400" y="631165"/>
            <a:ext cx="1674473" cy="660464"/>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err="1">
                <a:solidFill>
                  <a:schemeClr val="tx1">
                    <a:lumMod val="75000"/>
                    <a:lumOff val="25000"/>
                  </a:schemeClr>
                </a:solidFill>
                <a:latin typeface="Source Code Pro" panose="020B0509030403020204" pitchFamily="49" charset="0"/>
              </a:rPr>
              <a:t>oled.fill</a:t>
            </a:r>
            <a:r>
              <a:rPr lang="en-US" b="1" dirty="0">
                <a:solidFill>
                  <a:schemeClr val="tx1">
                    <a:lumMod val="75000"/>
                    <a:lumOff val="25000"/>
                  </a:schemeClr>
                </a:solidFill>
                <a:latin typeface="Source Code Pro" panose="020B0509030403020204" pitchFamily="49" charset="0"/>
              </a:rPr>
              <a:t>(1)</a:t>
            </a:r>
          </a:p>
          <a:p>
            <a:r>
              <a:rPr lang="en-US" b="1" dirty="0" err="1">
                <a:solidFill>
                  <a:schemeClr val="tx1">
                    <a:lumMod val="75000"/>
                    <a:lumOff val="25000"/>
                  </a:schemeClr>
                </a:solidFill>
                <a:latin typeface="Source Code Pro" panose="020B0509030403020204" pitchFamily="49" charset="0"/>
              </a:rPr>
              <a:t>oled.show</a:t>
            </a:r>
            <a:r>
              <a:rPr lang="en-US" b="1" dirty="0">
                <a:solidFill>
                  <a:schemeClr val="tx1">
                    <a:lumMod val="75000"/>
                    <a:lumOff val="25000"/>
                  </a:schemeClr>
                </a:solidFill>
                <a:latin typeface="Source Code Pro" panose="020B0509030403020204" pitchFamily="49" charset="0"/>
              </a:rPr>
              <a:t>()</a:t>
            </a:r>
            <a:endParaRPr lang="fr-FR" b="1" dirty="0">
              <a:solidFill>
                <a:schemeClr val="tx1">
                  <a:lumMod val="75000"/>
                  <a:lumOff val="25000"/>
                </a:schemeClr>
              </a:solidFill>
              <a:latin typeface="Source Code Pro" panose="020B0509030403020204" pitchFamily="49" charset="0"/>
            </a:endParaRPr>
          </a:p>
        </p:txBody>
      </p:sp>
      <p:sp>
        <p:nvSpPr>
          <p:cNvPr id="9" name="Rectangle : coins arrondis 8">
            <a:extLst>
              <a:ext uri="{FF2B5EF4-FFF2-40B4-BE49-F238E27FC236}">
                <a16:creationId xmlns:a16="http://schemas.microsoft.com/office/drawing/2014/main" id="{7B554AFD-89FD-4F1A-BB3B-440CED04C87E}"/>
              </a:ext>
            </a:extLst>
          </p:cNvPr>
          <p:cNvSpPr/>
          <p:nvPr/>
        </p:nvSpPr>
        <p:spPr>
          <a:xfrm>
            <a:off x="7010400" y="1547331"/>
            <a:ext cx="1674473" cy="660464"/>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err="1">
                <a:solidFill>
                  <a:schemeClr val="tx1">
                    <a:lumMod val="75000"/>
                    <a:lumOff val="25000"/>
                  </a:schemeClr>
                </a:solidFill>
                <a:latin typeface="Source Code Pro" panose="020B0509030403020204" pitchFamily="49" charset="0"/>
              </a:rPr>
              <a:t>oled.fill</a:t>
            </a:r>
            <a:r>
              <a:rPr lang="en-US" b="1" dirty="0">
                <a:solidFill>
                  <a:schemeClr val="tx1">
                    <a:lumMod val="75000"/>
                    <a:lumOff val="25000"/>
                  </a:schemeClr>
                </a:solidFill>
                <a:latin typeface="Source Code Pro" panose="020B0509030403020204" pitchFamily="49" charset="0"/>
              </a:rPr>
              <a:t>(0)</a:t>
            </a:r>
          </a:p>
          <a:p>
            <a:r>
              <a:rPr lang="en-US" b="1" dirty="0" err="1">
                <a:solidFill>
                  <a:schemeClr val="tx1">
                    <a:lumMod val="75000"/>
                    <a:lumOff val="25000"/>
                  </a:schemeClr>
                </a:solidFill>
                <a:latin typeface="Source Code Pro" panose="020B0509030403020204" pitchFamily="49" charset="0"/>
              </a:rPr>
              <a:t>oled.show</a:t>
            </a:r>
            <a:r>
              <a:rPr lang="en-US" b="1" dirty="0">
                <a:solidFill>
                  <a:schemeClr val="tx1">
                    <a:lumMod val="75000"/>
                    <a:lumOff val="25000"/>
                  </a:schemeClr>
                </a:solidFill>
                <a:latin typeface="Source Code Pro" panose="020B0509030403020204" pitchFamily="49" charset="0"/>
              </a:rPr>
              <a:t>()</a:t>
            </a:r>
            <a:endParaRPr lang="fr-FR" b="1" dirty="0">
              <a:solidFill>
                <a:schemeClr val="tx1">
                  <a:lumMod val="75000"/>
                  <a:lumOff val="25000"/>
                </a:schemeClr>
              </a:solidFill>
              <a:latin typeface="Source Code Pro" panose="020B0509030403020204" pitchFamily="49" charset="0"/>
            </a:endParaRPr>
          </a:p>
        </p:txBody>
      </p:sp>
      <p:sp>
        <p:nvSpPr>
          <p:cNvPr id="10" name="Rectangle 9">
            <a:extLst>
              <a:ext uri="{FF2B5EF4-FFF2-40B4-BE49-F238E27FC236}">
                <a16:creationId xmlns:a16="http://schemas.microsoft.com/office/drawing/2014/main" id="{8A3930C7-22FA-4CE4-87C6-16226B518421}"/>
              </a:ext>
            </a:extLst>
          </p:cNvPr>
          <p:cNvSpPr/>
          <p:nvPr/>
        </p:nvSpPr>
        <p:spPr>
          <a:xfrm>
            <a:off x="53555" y="2258530"/>
            <a:ext cx="6963899" cy="2031325"/>
          </a:xfrm>
          <a:prstGeom prst="rect">
            <a:avLst/>
          </a:prstGeom>
        </p:spPr>
        <p:txBody>
          <a:bodyPr wrap="square">
            <a:spAutoFit/>
          </a:bodyPr>
          <a:lstStyle/>
          <a:p>
            <a:r>
              <a:rPr lang="en-US" b="1" dirty="0">
                <a:latin typeface="Source Code Pro" panose="020B0509030403020204" pitchFamily="49" charset="0"/>
              </a:rPr>
              <a:t>Draw a pixel</a:t>
            </a:r>
          </a:p>
          <a:p>
            <a:r>
              <a:rPr lang="en-US" dirty="0">
                <a:latin typeface="Source Code Pro" panose="020B0509030403020204" pitchFamily="49" charset="0"/>
              </a:rPr>
              <a:t>To draw a pixel, use the pixel() method, followed by the show() method. The pixel() method accepts the following arguments:</a:t>
            </a:r>
          </a:p>
          <a:p>
            <a:pPr>
              <a:buFont typeface="Arial" panose="020B0604020202020204" pitchFamily="34" charset="0"/>
              <a:buChar char="•"/>
            </a:pPr>
            <a:r>
              <a:rPr lang="en-US" b="1" dirty="0">
                <a:latin typeface="Source Code Pro" panose="020B0509030403020204" pitchFamily="49" charset="0"/>
              </a:rPr>
              <a:t>X coordinate:</a:t>
            </a:r>
            <a:r>
              <a:rPr lang="en-US" dirty="0">
                <a:latin typeface="Source Code Pro" panose="020B0509030403020204" pitchFamily="49" charset="0"/>
              </a:rPr>
              <a:t> pixel location horizontally</a:t>
            </a:r>
          </a:p>
          <a:p>
            <a:pPr>
              <a:buFont typeface="Arial" panose="020B0604020202020204" pitchFamily="34" charset="0"/>
              <a:buChar char="•"/>
            </a:pPr>
            <a:r>
              <a:rPr lang="en-US" b="1" dirty="0">
                <a:latin typeface="Source Code Pro" panose="020B0509030403020204" pitchFamily="49" charset="0"/>
              </a:rPr>
              <a:t>Y coordinate:</a:t>
            </a:r>
            <a:r>
              <a:rPr lang="en-US" dirty="0">
                <a:latin typeface="Source Code Pro" panose="020B0509030403020204" pitchFamily="49" charset="0"/>
              </a:rPr>
              <a:t> pixel location vertically</a:t>
            </a:r>
          </a:p>
          <a:p>
            <a:pPr>
              <a:buFont typeface="Arial" panose="020B0604020202020204" pitchFamily="34" charset="0"/>
              <a:buChar char="•"/>
            </a:pPr>
            <a:r>
              <a:rPr lang="en-US" b="1" dirty="0">
                <a:latin typeface="Source Code Pro" panose="020B0509030403020204" pitchFamily="49" charset="0"/>
              </a:rPr>
              <a:t>Pixel color:</a:t>
            </a:r>
            <a:r>
              <a:rPr lang="en-US" dirty="0">
                <a:latin typeface="Source Code Pro" panose="020B0509030403020204" pitchFamily="49" charset="0"/>
              </a:rPr>
              <a:t> can be black or white</a:t>
            </a:r>
          </a:p>
          <a:p>
            <a:pPr marL="742950" lvl="1" indent="-285750">
              <a:buFont typeface="Arial" panose="020B0604020202020204" pitchFamily="34" charset="0"/>
              <a:buChar char="•"/>
            </a:pPr>
            <a:r>
              <a:rPr lang="en-US" dirty="0">
                <a:latin typeface="Source Code Pro" panose="020B0509030403020204" pitchFamily="49" charset="0"/>
              </a:rPr>
              <a:t>0 = black</a:t>
            </a:r>
          </a:p>
          <a:p>
            <a:pPr marL="742950" lvl="1" indent="-285750">
              <a:buFont typeface="Arial" panose="020B0604020202020204" pitchFamily="34" charset="0"/>
              <a:buChar char="•"/>
            </a:pPr>
            <a:r>
              <a:rPr lang="en-US" dirty="0">
                <a:latin typeface="Source Code Pro" panose="020B0509030403020204" pitchFamily="49" charset="0"/>
              </a:rPr>
              <a:t>1 = white</a:t>
            </a:r>
          </a:p>
          <a:p>
            <a:r>
              <a:rPr lang="en-US" dirty="0">
                <a:latin typeface="Source Code Pro" panose="020B0509030403020204" pitchFamily="49" charset="0"/>
              </a:rPr>
              <a:t>For example, to draw a white pixel on the top left corner:</a:t>
            </a:r>
          </a:p>
        </p:txBody>
      </p:sp>
      <p:sp>
        <p:nvSpPr>
          <p:cNvPr id="11" name="Rectangle : coins arrondis 10">
            <a:extLst>
              <a:ext uri="{FF2B5EF4-FFF2-40B4-BE49-F238E27FC236}">
                <a16:creationId xmlns:a16="http://schemas.microsoft.com/office/drawing/2014/main" id="{CF9941A1-2E02-4FE0-AAFF-79ECBEF4790A}"/>
              </a:ext>
            </a:extLst>
          </p:cNvPr>
          <p:cNvSpPr/>
          <p:nvPr/>
        </p:nvSpPr>
        <p:spPr>
          <a:xfrm>
            <a:off x="7017455" y="2583102"/>
            <a:ext cx="2133600" cy="660464"/>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err="1">
                <a:solidFill>
                  <a:schemeClr val="tx1">
                    <a:lumMod val="75000"/>
                    <a:lumOff val="25000"/>
                  </a:schemeClr>
                </a:solidFill>
                <a:latin typeface="Source Code Pro" panose="020B0509030403020204" pitchFamily="49" charset="0"/>
              </a:rPr>
              <a:t>oled.pixel</a:t>
            </a:r>
            <a:r>
              <a:rPr lang="en-US" b="1" dirty="0">
                <a:solidFill>
                  <a:schemeClr val="tx1">
                    <a:lumMod val="75000"/>
                    <a:lumOff val="25000"/>
                  </a:schemeClr>
                </a:solidFill>
                <a:latin typeface="Source Code Pro" panose="020B0509030403020204" pitchFamily="49" charset="0"/>
              </a:rPr>
              <a:t>(0,0,1)</a:t>
            </a:r>
          </a:p>
          <a:p>
            <a:r>
              <a:rPr lang="en-US" b="1" dirty="0" err="1">
                <a:solidFill>
                  <a:schemeClr val="tx1">
                    <a:lumMod val="75000"/>
                    <a:lumOff val="25000"/>
                  </a:schemeClr>
                </a:solidFill>
                <a:latin typeface="Source Code Pro" panose="020B0509030403020204" pitchFamily="49" charset="0"/>
              </a:rPr>
              <a:t>oled.show</a:t>
            </a:r>
            <a:r>
              <a:rPr lang="en-US" b="1" dirty="0">
                <a:solidFill>
                  <a:schemeClr val="tx1">
                    <a:lumMod val="75000"/>
                    <a:lumOff val="25000"/>
                  </a:schemeClr>
                </a:solidFill>
                <a:latin typeface="Source Code Pro" panose="020B0509030403020204" pitchFamily="49" charset="0"/>
              </a:rPr>
              <a:t>()</a:t>
            </a:r>
            <a:endParaRPr lang="fr-FR" b="1" dirty="0">
              <a:solidFill>
                <a:schemeClr val="tx1">
                  <a:lumMod val="75000"/>
                  <a:lumOff val="25000"/>
                </a:schemeClr>
              </a:solidFill>
              <a:latin typeface="Source Code Pro" panose="020B0509030403020204" pitchFamily="49" charset="0"/>
            </a:endParaRPr>
          </a:p>
        </p:txBody>
      </p:sp>
      <p:sp>
        <p:nvSpPr>
          <p:cNvPr id="12" name="Rectangle 11">
            <a:extLst>
              <a:ext uri="{FF2B5EF4-FFF2-40B4-BE49-F238E27FC236}">
                <a16:creationId xmlns:a16="http://schemas.microsoft.com/office/drawing/2014/main" id="{326CD34A-F4DD-4497-9A92-B0B83F6B05BA}"/>
              </a:ext>
            </a:extLst>
          </p:cNvPr>
          <p:cNvSpPr/>
          <p:nvPr/>
        </p:nvSpPr>
        <p:spPr>
          <a:xfrm>
            <a:off x="53554" y="4476945"/>
            <a:ext cx="6318645" cy="738664"/>
          </a:xfrm>
          <a:prstGeom prst="rect">
            <a:avLst/>
          </a:prstGeom>
        </p:spPr>
        <p:txBody>
          <a:bodyPr wrap="square">
            <a:spAutoFit/>
          </a:bodyPr>
          <a:lstStyle/>
          <a:p>
            <a:r>
              <a:rPr lang="en-US" b="1" dirty="0">
                <a:latin typeface="Source Code Pro" panose="020B0509030403020204" pitchFamily="49" charset="0"/>
              </a:rPr>
              <a:t>Invert colors</a:t>
            </a:r>
          </a:p>
          <a:p>
            <a:r>
              <a:rPr lang="en-US" dirty="0">
                <a:latin typeface="Source Code Pro" panose="020B0509030403020204" pitchFamily="49" charset="0"/>
              </a:rPr>
              <a:t>You can also invert the OLED colors: white with black and vice versa, using the invert() method:</a:t>
            </a:r>
          </a:p>
        </p:txBody>
      </p:sp>
      <p:pic>
        <p:nvPicPr>
          <p:cNvPr id="14" name="Image 13">
            <a:extLst>
              <a:ext uri="{FF2B5EF4-FFF2-40B4-BE49-F238E27FC236}">
                <a16:creationId xmlns:a16="http://schemas.microsoft.com/office/drawing/2014/main" id="{FA064029-C0E1-468E-B593-59D70E69C1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2529" y="3909150"/>
            <a:ext cx="2070214" cy="1162080"/>
          </a:xfrm>
          <a:prstGeom prst="rect">
            <a:avLst/>
          </a:prstGeom>
        </p:spPr>
      </p:pic>
      <p:sp>
        <p:nvSpPr>
          <p:cNvPr id="16" name="Rectangle 3">
            <a:extLst>
              <a:ext uri="{FF2B5EF4-FFF2-40B4-BE49-F238E27FC236}">
                <a16:creationId xmlns:a16="http://schemas.microsoft.com/office/drawing/2014/main" id="{B500DF35-3221-46AB-8B8A-777A43A8ED45}"/>
              </a:ext>
            </a:extLst>
          </p:cNvPr>
          <p:cNvSpPr>
            <a:spLocks noChangeArrowheads="1"/>
          </p:cNvSpPr>
          <p:nvPr/>
        </p:nvSpPr>
        <p:spPr bwMode="auto">
          <a:xfrm>
            <a:off x="76090" y="5496071"/>
            <a:ext cx="672815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To </a:t>
            </a:r>
            <a:r>
              <a:rPr kumimoji="0" lang="fr-FR" altLang="fr-FR" b="0" i="0" u="none" strike="noStrike" cap="none" normalizeH="0" baseline="0" dirty="0" err="1">
                <a:ln>
                  <a:noFill/>
                </a:ln>
                <a:solidFill>
                  <a:schemeClr val="tx1"/>
                </a:solidFill>
                <a:effectLst/>
                <a:latin typeface="Source Code Pro" panose="020B0509030403020204" pitchFamily="49" charset="0"/>
              </a:rPr>
              <a:t>get</a:t>
            </a:r>
            <a:r>
              <a:rPr kumimoji="0" lang="fr-FR" altLang="fr-FR" b="0" i="0" u="none" strike="noStrike" cap="none" normalizeH="0" baseline="0" dirty="0">
                <a:ln>
                  <a:noFill/>
                </a:ln>
                <a:solidFill>
                  <a:schemeClr val="tx1"/>
                </a:solidFill>
                <a:effectLst/>
                <a:latin typeface="Source Code Pro" panose="020B0509030403020204" pitchFamily="49" charset="0"/>
              </a:rPr>
              <a:t> back to the original </a:t>
            </a:r>
            <a:r>
              <a:rPr kumimoji="0" lang="fr-FR" altLang="fr-FR" b="0" i="0" u="none" strike="noStrike" cap="none" normalizeH="0" baseline="0" dirty="0" err="1">
                <a:ln>
                  <a:noFill/>
                </a:ln>
                <a:solidFill>
                  <a:schemeClr val="tx1"/>
                </a:solidFill>
                <a:effectLst/>
                <a:latin typeface="Source Code Pro" panose="020B0509030403020204" pitchFamily="49" charset="0"/>
              </a:rPr>
              <a:t>colors</a:t>
            </a:r>
            <a:r>
              <a:rPr kumimoji="0" lang="fr-FR" altLang="fr-FR" b="0" i="0" u="none" strike="noStrike" cap="none" normalizeH="0" baseline="0" dirty="0">
                <a:ln>
                  <a:noFill/>
                </a:ln>
                <a:solidFill>
                  <a:schemeClr val="tx1"/>
                </a:solidFill>
                <a:effectLst/>
                <a:latin typeface="Source Code Pro" panose="020B0509030403020204" pitchFamily="49" charset="0"/>
              </a:rPr>
              <a:t>, use:</a:t>
            </a:r>
          </a:p>
        </p:txBody>
      </p:sp>
      <p:sp>
        <p:nvSpPr>
          <p:cNvPr id="17" name="Rectangle : coins arrondis 16">
            <a:extLst>
              <a:ext uri="{FF2B5EF4-FFF2-40B4-BE49-F238E27FC236}">
                <a16:creationId xmlns:a16="http://schemas.microsoft.com/office/drawing/2014/main" id="{F2E42A67-EE49-4446-9BB4-AAD884FC5CCC}"/>
              </a:ext>
            </a:extLst>
          </p:cNvPr>
          <p:cNvSpPr/>
          <p:nvPr/>
        </p:nvSpPr>
        <p:spPr>
          <a:xfrm>
            <a:off x="6733232" y="5280011"/>
            <a:ext cx="2133600" cy="660464"/>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0" eaLnBrk="0" hangingPunct="0"/>
            <a:r>
              <a:rPr lang="fr-FR" altLang="fr-FR" b="1" dirty="0" err="1">
                <a:solidFill>
                  <a:schemeClr val="tx1">
                    <a:lumMod val="75000"/>
                    <a:lumOff val="25000"/>
                  </a:schemeClr>
                </a:solidFill>
                <a:latin typeface="Source Code Pro" panose="020B0509030403020204" pitchFamily="49" charset="0"/>
              </a:rPr>
              <a:t>oled.invert</a:t>
            </a:r>
            <a:r>
              <a:rPr lang="fr-FR" altLang="fr-FR" b="1" dirty="0">
                <a:solidFill>
                  <a:schemeClr val="tx1">
                    <a:lumMod val="75000"/>
                    <a:lumOff val="25000"/>
                  </a:schemeClr>
                </a:solidFill>
                <a:latin typeface="Source Code Pro" panose="020B0509030403020204" pitchFamily="49" charset="0"/>
              </a:rPr>
              <a:t>(False) </a:t>
            </a:r>
          </a:p>
          <a:p>
            <a:r>
              <a:rPr lang="en-US" b="1" dirty="0" err="1">
                <a:solidFill>
                  <a:schemeClr val="tx1">
                    <a:lumMod val="75000"/>
                    <a:lumOff val="25000"/>
                  </a:schemeClr>
                </a:solidFill>
                <a:latin typeface="Source Code Pro" panose="020B0509030403020204" pitchFamily="49" charset="0"/>
              </a:rPr>
              <a:t>oled.show</a:t>
            </a:r>
            <a:r>
              <a:rPr lang="en-US" b="1" dirty="0">
                <a:solidFill>
                  <a:schemeClr val="tx1">
                    <a:lumMod val="75000"/>
                    <a:lumOff val="25000"/>
                  </a:schemeClr>
                </a:solidFill>
                <a:latin typeface="Source Code Pro" panose="020B0509030403020204" pitchFamily="49" charset="0"/>
              </a:rPr>
              <a:t>()</a:t>
            </a:r>
            <a:endParaRPr lang="fr-FR" b="1" dirty="0">
              <a:solidFill>
                <a:schemeClr val="tx1">
                  <a:lumMod val="75000"/>
                  <a:lumOff val="25000"/>
                </a:schemeClr>
              </a:solidFill>
              <a:latin typeface="Source Code Pro" panose="020B0509030403020204" pitchFamily="49" charset="0"/>
            </a:endParaRPr>
          </a:p>
        </p:txBody>
      </p:sp>
      <p:pic>
        <p:nvPicPr>
          <p:cNvPr id="15" name="Image 14">
            <a:hlinkClick r:id="rId3" action="ppaction://hlinksldjump"/>
            <a:extLst>
              <a:ext uri="{FF2B5EF4-FFF2-40B4-BE49-F238E27FC236}">
                <a16:creationId xmlns:a16="http://schemas.microsoft.com/office/drawing/2014/main" id="{3D11108D-4E37-4F8E-997D-5AA7B3FC7D3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92603857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82ACEC-9DA3-44C5-9A88-8D6C0808CAA3}"/>
              </a:ext>
            </a:extLst>
          </p:cNvPr>
          <p:cNvSpPr>
            <a:spLocks noGrp="1"/>
          </p:cNvSpPr>
          <p:nvPr>
            <p:ph type="title"/>
          </p:nvPr>
        </p:nvSpPr>
        <p:spPr/>
        <p:txBody>
          <a:bodyPr/>
          <a:lstStyle/>
          <a:p>
            <a:r>
              <a:rPr lang="fr-FR" dirty="0"/>
              <a:t>DISPLAYING DATA FROM SENSORS</a:t>
            </a:r>
          </a:p>
        </p:txBody>
      </p:sp>
      <p:sp>
        <p:nvSpPr>
          <p:cNvPr id="3" name="Espace réservé du numéro de diapositive 2">
            <a:extLst>
              <a:ext uri="{FF2B5EF4-FFF2-40B4-BE49-F238E27FC236}">
                <a16:creationId xmlns:a16="http://schemas.microsoft.com/office/drawing/2014/main" id="{2AE31426-7573-4B05-8BA2-E1C1F2691961}"/>
              </a:ext>
            </a:extLst>
          </p:cNvPr>
          <p:cNvSpPr>
            <a:spLocks noGrp="1"/>
          </p:cNvSpPr>
          <p:nvPr>
            <p:ph type="sldNum" sz="quarter" idx="12"/>
          </p:nvPr>
        </p:nvSpPr>
        <p:spPr/>
        <p:txBody>
          <a:bodyPr/>
          <a:lstStyle/>
          <a:p>
            <a:pPr>
              <a:defRPr/>
            </a:pPr>
            <a:fld id="{E652A8FB-8C76-45BB-8D82-93F8E151003C}" type="slidenum">
              <a:rPr lang="fr-FR" smtClean="0"/>
              <a:pPr>
                <a:defRPr/>
              </a:pPr>
              <a:t>402</a:t>
            </a:fld>
            <a:endParaRPr lang="fr-FR"/>
          </a:p>
        </p:txBody>
      </p:sp>
      <p:sp>
        <p:nvSpPr>
          <p:cNvPr id="4" name="Rectangle 3">
            <a:extLst>
              <a:ext uri="{FF2B5EF4-FFF2-40B4-BE49-F238E27FC236}">
                <a16:creationId xmlns:a16="http://schemas.microsoft.com/office/drawing/2014/main" id="{849E60FE-66B1-44E8-AA63-A088BC1C8B16}"/>
              </a:ext>
            </a:extLst>
          </p:cNvPr>
          <p:cNvSpPr/>
          <p:nvPr/>
        </p:nvSpPr>
        <p:spPr>
          <a:xfrm>
            <a:off x="0" y="515974"/>
            <a:ext cx="9144000" cy="1169551"/>
          </a:xfrm>
          <a:prstGeom prst="rect">
            <a:avLst/>
          </a:prstGeom>
        </p:spPr>
        <p:txBody>
          <a:bodyPr wrap="square">
            <a:spAutoFit/>
          </a:bodyPr>
          <a:lstStyle/>
          <a:p>
            <a:pPr algn="just"/>
            <a:r>
              <a:rPr lang="en-US" dirty="0">
                <a:latin typeface="Source Code Pro" panose="020B0509030403020204" pitchFamily="49" charset="0"/>
              </a:rPr>
              <a:t>The text() function only accepts variables of type String as a message. Sensor readings are usually stored in int or float variables. </a:t>
            </a:r>
          </a:p>
          <a:p>
            <a:pPr algn="just"/>
            <a:r>
              <a:rPr lang="en-US" dirty="0">
                <a:latin typeface="Source Code Pro" panose="020B0509030403020204" pitchFamily="49" charset="0"/>
              </a:rPr>
              <a:t>If you want to display sensor readings and they are stored in int or float variables, they should be converted to a String. To convert the data to a string you can use the str() function:</a:t>
            </a:r>
          </a:p>
        </p:txBody>
      </p:sp>
      <p:sp>
        <p:nvSpPr>
          <p:cNvPr id="5" name="Rectangle : coins arrondis 4">
            <a:extLst>
              <a:ext uri="{FF2B5EF4-FFF2-40B4-BE49-F238E27FC236}">
                <a16:creationId xmlns:a16="http://schemas.microsoft.com/office/drawing/2014/main" id="{9AD89AEE-1B17-4A26-A162-25BD7DC0B0FB}"/>
              </a:ext>
            </a:extLst>
          </p:cNvPr>
          <p:cNvSpPr/>
          <p:nvPr/>
        </p:nvSpPr>
        <p:spPr>
          <a:xfrm>
            <a:off x="2041848" y="1803558"/>
            <a:ext cx="4968552" cy="973641"/>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a:solidFill>
                  <a:schemeClr val="tx1">
                    <a:lumMod val="75000"/>
                    <a:lumOff val="25000"/>
                  </a:schemeClr>
                </a:solidFill>
                <a:latin typeface="Source Code Pro" panose="020B0509030403020204" pitchFamily="49" charset="0"/>
              </a:rPr>
              <a:t>temperature = 12.34</a:t>
            </a:r>
          </a:p>
          <a:p>
            <a:r>
              <a:rPr lang="en-US" b="1" dirty="0" err="1">
                <a:solidFill>
                  <a:schemeClr val="tx1">
                    <a:lumMod val="75000"/>
                    <a:lumOff val="25000"/>
                  </a:schemeClr>
                </a:solidFill>
                <a:latin typeface="Source Code Pro" panose="020B0509030403020204" pitchFamily="49" charset="0"/>
              </a:rPr>
              <a:t>temperature_string</a:t>
            </a:r>
            <a:r>
              <a:rPr lang="en-US" b="1" dirty="0">
                <a:solidFill>
                  <a:schemeClr val="tx1">
                    <a:lumMod val="75000"/>
                    <a:lumOff val="25000"/>
                  </a:schemeClr>
                </a:solidFill>
                <a:latin typeface="Source Code Pro" panose="020B0509030403020204" pitchFamily="49" charset="0"/>
              </a:rPr>
              <a:t> = str(temperature)</a:t>
            </a:r>
          </a:p>
          <a:p>
            <a:r>
              <a:rPr lang="en-US" b="1" dirty="0" err="1">
                <a:solidFill>
                  <a:schemeClr val="tx1">
                    <a:lumMod val="75000"/>
                    <a:lumOff val="25000"/>
                  </a:schemeClr>
                </a:solidFill>
                <a:latin typeface="Source Code Pro" panose="020B0509030403020204" pitchFamily="49" charset="0"/>
              </a:rPr>
              <a:t>oled.text</a:t>
            </a:r>
            <a:r>
              <a:rPr lang="en-US" b="1" dirty="0">
                <a:solidFill>
                  <a:schemeClr val="tx1">
                    <a:lumMod val="75000"/>
                    <a:lumOff val="25000"/>
                  </a:schemeClr>
                </a:solidFill>
                <a:latin typeface="Source Code Pro" panose="020B0509030403020204" pitchFamily="49" charset="0"/>
              </a:rPr>
              <a:t>(</a:t>
            </a:r>
            <a:r>
              <a:rPr lang="en-US" b="1" dirty="0" err="1">
                <a:solidFill>
                  <a:schemeClr val="tx1">
                    <a:lumMod val="75000"/>
                    <a:lumOff val="25000"/>
                  </a:schemeClr>
                </a:solidFill>
                <a:latin typeface="Source Code Pro" panose="020B0509030403020204" pitchFamily="49" charset="0"/>
              </a:rPr>
              <a:t>temperature_string</a:t>
            </a:r>
            <a:r>
              <a:rPr lang="en-US" b="1" dirty="0">
                <a:solidFill>
                  <a:schemeClr val="tx1">
                    <a:lumMod val="75000"/>
                    <a:lumOff val="25000"/>
                  </a:schemeClr>
                </a:solidFill>
                <a:latin typeface="Source Code Pro" panose="020B0509030403020204" pitchFamily="49" charset="0"/>
              </a:rPr>
              <a:t>)</a:t>
            </a:r>
          </a:p>
          <a:p>
            <a:r>
              <a:rPr lang="en-US" b="1" dirty="0" err="1">
                <a:solidFill>
                  <a:schemeClr val="tx1">
                    <a:lumMod val="75000"/>
                    <a:lumOff val="25000"/>
                  </a:schemeClr>
                </a:solidFill>
                <a:latin typeface="Source Code Pro" panose="020B0509030403020204" pitchFamily="49" charset="0"/>
              </a:rPr>
              <a:t>oled.show</a:t>
            </a:r>
            <a:r>
              <a:rPr lang="en-US" b="1" dirty="0">
                <a:solidFill>
                  <a:schemeClr val="tx1">
                    <a:lumMod val="75000"/>
                    <a:lumOff val="25000"/>
                  </a:schemeClr>
                </a:solidFill>
                <a:latin typeface="Source Code Pro" panose="020B0509030403020204" pitchFamily="49" charset="0"/>
              </a:rPr>
              <a:t>()</a:t>
            </a:r>
            <a:endParaRPr lang="fr-FR" b="1" dirty="0">
              <a:solidFill>
                <a:schemeClr val="tx1">
                  <a:lumMod val="75000"/>
                  <a:lumOff val="25000"/>
                </a:schemeClr>
              </a:solidFill>
              <a:latin typeface="Source Code Pro" panose="020B0509030403020204" pitchFamily="49" charset="0"/>
            </a:endParaRPr>
          </a:p>
        </p:txBody>
      </p:sp>
      <p:sp>
        <p:nvSpPr>
          <p:cNvPr id="6" name="Rectangle 5">
            <a:extLst>
              <a:ext uri="{FF2B5EF4-FFF2-40B4-BE49-F238E27FC236}">
                <a16:creationId xmlns:a16="http://schemas.microsoft.com/office/drawing/2014/main" id="{711DA572-5AE6-4606-B9A7-8C3D87CF79F5}"/>
              </a:ext>
            </a:extLst>
          </p:cNvPr>
          <p:cNvSpPr/>
          <p:nvPr/>
        </p:nvSpPr>
        <p:spPr>
          <a:xfrm>
            <a:off x="0" y="2905780"/>
            <a:ext cx="9143999" cy="523220"/>
          </a:xfrm>
          <a:prstGeom prst="rect">
            <a:avLst/>
          </a:prstGeom>
        </p:spPr>
        <p:txBody>
          <a:bodyPr wrap="square">
            <a:spAutoFit/>
          </a:bodyPr>
          <a:lstStyle/>
          <a:p>
            <a:pPr algn="just"/>
            <a:r>
              <a:rPr lang="en-US" b="1" dirty="0">
                <a:latin typeface="Source Code Pro" panose="020B0509030403020204" pitchFamily="49" charset="0"/>
              </a:rPr>
              <a:t>Then, you can display the </a:t>
            </a:r>
            <a:r>
              <a:rPr lang="en-US" b="1" dirty="0" err="1">
                <a:latin typeface="Source Code Pro" panose="020B0509030403020204" pitchFamily="49" charset="0"/>
              </a:rPr>
              <a:t>temperature_string</a:t>
            </a:r>
            <a:r>
              <a:rPr lang="en-US" b="1" dirty="0">
                <a:latin typeface="Source Code Pro" panose="020B0509030403020204" pitchFamily="49" charset="0"/>
              </a:rPr>
              <a:t> variable on the OLED using the text() and show() methods:</a:t>
            </a:r>
            <a:endParaRPr lang="fr-FR" b="1" dirty="0">
              <a:latin typeface="Source Code Pro" panose="020B0509030403020204" pitchFamily="49" charset="0"/>
            </a:endParaRPr>
          </a:p>
        </p:txBody>
      </p:sp>
      <p:sp>
        <p:nvSpPr>
          <p:cNvPr id="7" name="Rectangle 6">
            <a:extLst>
              <a:ext uri="{FF2B5EF4-FFF2-40B4-BE49-F238E27FC236}">
                <a16:creationId xmlns:a16="http://schemas.microsoft.com/office/drawing/2014/main" id="{EEDB97E1-4552-4C90-9B70-ED6C7E044E0D}"/>
              </a:ext>
            </a:extLst>
          </p:cNvPr>
          <p:cNvSpPr/>
          <p:nvPr/>
        </p:nvSpPr>
        <p:spPr>
          <a:xfrm>
            <a:off x="-50800" y="3557581"/>
            <a:ext cx="6193521" cy="3139321"/>
          </a:xfrm>
          <a:prstGeom prst="rect">
            <a:avLst/>
          </a:prstGeom>
        </p:spPr>
        <p:txBody>
          <a:bodyPr wrap="square">
            <a:spAutoFit/>
          </a:bodyPr>
          <a:lstStyle/>
          <a:p>
            <a:r>
              <a:rPr lang="fr-FR" sz="1100" b="1" dirty="0" err="1">
                <a:solidFill>
                  <a:srgbClr val="0070C0"/>
                </a:solidFill>
                <a:latin typeface="Source Code Pro" panose="020B0509030403020204" pitchFamily="49" charset="0"/>
              </a:rPr>
              <a:t>from</a:t>
            </a:r>
            <a:r>
              <a:rPr lang="fr-FR" sz="1100" b="1" dirty="0">
                <a:solidFill>
                  <a:srgbClr val="0070C0"/>
                </a:solidFill>
                <a:latin typeface="Source Code Pro" panose="020B0509030403020204" pitchFamily="49" charset="0"/>
              </a:rPr>
              <a:t> machine import Pin, I2C, ADC</a:t>
            </a:r>
          </a:p>
          <a:p>
            <a:r>
              <a:rPr lang="fr-FR" sz="1100" b="1" dirty="0">
                <a:solidFill>
                  <a:srgbClr val="0070C0"/>
                </a:solidFill>
                <a:latin typeface="Source Code Pro" panose="020B0509030403020204" pitchFamily="49" charset="0"/>
              </a:rPr>
              <a:t>import ssd1306</a:t>
            </a:r>
          </a:p>
          <a:p>
            <a:r>
              <a:rPr lang="fr-FR" sz="1100" b="1" dirty="0" err="1">
                <a:solidFill>
                  <a:srgbClr val="0070C0"/>
                </a:solidFill>
                <a:latin typeface="Source Code Pro" panose="020B0509030403020204" pitchFamily="49" charset="0"/>
              </a:rPr>
              <a:t>from</a:t>
            </a:r>
            <a:r>
              <a:rPr lang="fr-FR" sz="1100" b="1" dirty="0">
                <a:solidFill>
                  <a:srgbClr val="0070C0"/>
                </a:solidFill>
                <a:latin typeface="Source Code Pro" panose="020B0509030403020204" pitchFamily="49" charset="0"/>
              </a:rPr>
              <a:t> time import </a:t>
            </a:r>
            <a:r>
              <a:rPr lang="fr-FR" sz="1100" b="1" dirty="0" err="1">
                <a:solidFill>
                  <a:srgbClr val="0070C0"/>
                </a:solidFill>
                <a:latin typeface="Source Code Pro" panose="020B0509030403020204" pitchFamily="49" charset="0"/>
              </a:rPr>
              <a:t>sleep</a:t>
            </a:r>
            <a:endParaRPr lang="fr-FR" sz="1100" b="1" dirty="0">
              <a:solidFill>
                <a:srgbClr val="0070C0"/>
              </a:solidFill>
              <a:latin typeface="Source Code Pro" panose="020B0509030403020204" pitchFamily="49" charset="0"/>
            </a:endParaRPr>
          </a:p>
          <a:p>
            <a:endParaRPr lang="fr-FR" sz="1100" b="1" dirty="0">
              <a:solidFill>
                <a:srgbClr val="0070C0"/>
              </a:solidFill>
              <a:latin typeface="Source Code Pro" panose="020B0509030403020204" pitchFamily="49" charset="0"/>
            </a:endParaRPr>
          </a:p>
          <a:p>
            <a:r>
              <a:rPr lang="fr-FR" sz="1100" b="1" dirty="0">
                <a:solidFill>
                  <a:srgbClr val="0070C0"/>
                </a:solidFill>
                <a:latin typeface="Source Code Pro" panose="020B0509030403020204" pitchFamily="49" charset="0"/>
              </a:rPr>
              <a:t># ESP32 Pin </a:t>
            </a:r>
            <a:r>
              <a:rPr lang="fr-FR" sz="1100" b="1" dirty="0" err="1">
                <a:solidFill>
                  <a:srgbClr val="0070C0"/>
                </a:solidFill>
                <a:latin typeface="Source Code Pro" panose="020B0509030403020204" pitchFamily="49" charset="0"/>
              </a:rPr>
              <a:t>assignment</a:t>
            </a:r>
            <a:r>
              <a:rPr lang="fr-FR" sz="1100" b="1" dirty="0">
                <a:solidFill>
                  <a:srgbClr val="0070C0"/>
                </a:solidFill>
                <a:latin typeface="Source Code Pro" panose="020B0509030403020204" pitchFamily="49" charset="0"/>
              </a:rPr>
              <a:t> </a:t>
            </a:r>
          </a:p>
          <a:p>
            <a:r>
              <a:rPr lang="fr-FR" sz="1100" b="1" dirty="0">
                <a:solidFill>
                  <a:srgbClr val="0070C0"/>
                </a:solidFill>
                <a:latin typeface="Source Code Pro" panose="020B0509030403020204" pitchFamily="49" charset="0"/>
              </a:rPr>
              <a:t>i2c = I2C(-1, </a:t>
            </a:r>
            <a:r>
              <a:rPr lang="fr-FR" sz="1100" b="1" dirty="0" err="1">
                <a:solidFill>
                  <a:srgbClr val="0070C0"/>
                </a:solidFill>
                <a:latin typeface="Source Code Pro" panose="020B0509030403020204" pitchFamily="49" charset="0"/>
              </a:rPr>
              <a:t>scl</a:t>
            </a:r>
            <a:r>
              <a:rPr lang="fr-FR" sz="1100" b="1" dirty="0">
                <a:solidFill>
                  <a:srgbClr val="0070C0"/>
                </a:solidFill>
                <a:latin typeface="Source Code Pro" panose="020B0509030403020204" pitchFamily="49" charset="0"/>
              </a:rPr>
              <a:t>=Pin(22), </a:t>
            </a:r>
            <a:r>
              <a:rPr lang="fr-FR" sz="1100" b="1" dirty="0" err="1">
                <a:solidFill>
                  <a:srgbClr val="0070C0"/>
                </a:solidFill>
                <a:latin typeface="Source Code Pro" panose="020B0509030403020204" pitchFamily="49" charset="0"/>
              </a:rPr>
              <a:t>sda</a:t>
            </a:r>
            <a:r>
              <a:rPr lang="fr-FR" sz="1100" b="1" dirty="0">
                <a:solidFill>
                  <a:srgbClr val="0070C0"/>
                </a:solidFill>
                <a:latin typeface="Source Code Pro" panose="020B0509030403020204" pitchFamily="49" charset="0"/>
              </a:rPr>
              <a:t>=Pin(21))</a:t>
            </a:r>
          </a:p>
          <a:p>
            <a:endParaRPr lang="fr-FR" sz="1100" b="1" dirty="0">
              <a:solidFill>
                <a:srgbClr val="0070C0"/>
              </a:solidFill>
              <a:latin typeface="Source Code Pro" panose="020B0509030403020204" pitchFamily="49" charset="0"/>
            </a:endParaRPr>
          </a:p>
          <a:p>
            <a:r>
              <a:rPr lang="fr-FR" sz="1100" b="1" dirty="0">
                <a:solidFill>
                  <a:srgbClr val="0070C0"/>
                </a:solidFill>
                <a:latin typeface="Source Code Pro" panose="020B0509030403020204" pitchFamily="49" charset="0"/>
              </a:rPr>
              <a:t># ESP8266 Pin </a:t>
            </a:r>
            <a:r>
              <a:rPr lang="fr-FR" sz="1100" b="1" dirty="0" err="1">
                <a:solidFill>
                  <a:srgbClr val="0070C0"/>
                </a:solidFill>
                <a:latin typeface="Source Code Pro" panose="020B0509030403020204" pitchFamily="49" charset="0"/>
              </a:rPr>
              <a:t>assignment</a:t>
            </a:r>
            <a:endParaRPr lang="fr-FR" sz="1100" b="1" dirty="0">
              <a:solidFill>
                <a:srgbClr val="0070C0"/>
              </a:solidFill>
              <a:latin typeface="Source Code Pro" panose="020B0509030403020204" pitchFamily="49" charset="0"/>
            </a:endParaRPr>
          </a:p>
          <a:p>
            <a:r>
              <a:rPr lang="fr-FR" sz="1100" b="1" dirty="0">
                <a:solidFill>
                  <a:srgbClr val="0070C0"/>
                </a:solidFill>
                <a:latin typeface="Source Code Pro" panose="020B0509030403020204" pitchFamily="49" charset="0"/>
              </a:rPr>
              <a:t>#i2c = I2C(-1, </a:t>
            </a:r>
            <a:r>
              <a:rPr lang="fr-FR" sz="1100" b="1" dirty="0" err="1">
                <a:solidFill>
                  <a:srgbClr val="0070C0"/>
                </a:solidFill>
                <a:latin typeface="Source Code Pro" panose="020B0509030403020204" pitchFamily="49" charset="0"/>
              </a:rPr>
              <a:t>scl</a:t>
            </a:r>
            <a:r>
              <a:rPr lang="fr-FR" sz="1100" b="1" dirty="0">
                <a:solidFill>
                  <a:srgbClr val="0070C0"/>
                </a:solidFill>
                <a:latin typeface="Source Code Pro" panose="020B0509030403020204" pitchFamily="49" charset="0"/>
              </a:rPr>
              <a:t>=Pin(5), </a:t>
            </a:r>
            <a:r>
              <a:rPr lang="fr-FR" sz="1100" b="1" dirty="0" err="1">
                <a:solidFill>
                  <a:srgbClr val="0070C0"/>
                </a:solidFill>
                <a:latin typeface="Source Code Pro" panose="020B0509030403020204" pitchFamily="49" charset="0"/>
              </a:rPr>
              <a:t>sda</a:t>
            </a:r>
            <a:r>
              <a:rPr lang="fr-FR" sz="1100" b="1" dirty="0">
                <a:solidFill>
                  <a:srgbClr val="0070C0"/>
                </a:solidFill>
                <a:latin typeface="Source Code Pro" panose="020B0509030403020204" pitchFamily="49" charset="0"/>
              </a:rPr>
              <a:t>=Pin(4))</a:t>
            </a:r>
          </a:p>
          <a:p>
            <a:endParaRPr lang="fr-FR" sz="1100" b="1" dirty="0">
              <a:solidFill>
                <a:srgbClr val="0070C0"/>
              </a:solidFill>
              <a:latin typeface="Source Code Pro" panose="020B0509030403020204" pitchFamily="49" charset="0"/>
            </a:endParaRPr>
          </a:p>
          <a:p>
            <a:r>
              <a:rPr lang="fr-FR" sz="1100" b="1" dirty="0">
                <a:solidFill>
                  <a:srgbClr val="0070C0"/>
                </a:solidFill>
                <a:latin typeface="Source Code Pro" panose="020B0509030403020204" pitchFamily="49" charset="0"/>
              </a:rPr>
              <a:t>pot= ADC(Pin(34))</a:t>
            </a:r>
          </a:p>
          <a:p>
            <a:r>
              <a:rPr lang="fr-FR" sz="1100" b="1" dirty="0" err="1">
                <a:solidFill>
                  <a:srgbClr val="0070C0"/>
                </a:solidFill>
                <a:latin typeface="Source Code Pro" panose="020B0509030403020204" pitchFamily="49" charset="0"/>
              </a:rPr>
              <a:t>pot.atten</a:t>
            </a:r>
            <a:r>
              <a:rPr lang="fr-FR" sz="1100" b="1" dirty="0">
                <a:solidFill>
                  <a:srgbClr val="0070C0"/>
                </a:solidFill>
                <a:latin typeface="Source Code Pro" panose="020B0509030403020204" pitchFamily="49" charset="0"/>
              </a:rPr>
              <a:t>(ADC.ATTN_11DB)  #Full range 3.3V</a:t>
            </a:r>
          </a:p>
          <a:p>
            <a:endParaRPr lang="fr-FR" sz="1100" b="1" dirty="0">
              <a:solidFill>
                <a:srgbClr val="0070C0"/>
              </a:solidFill>
              <a:latin typeface="Source Code Pro" panose="020B0509030403020204" pitchFamily="49" charset="0"/>
            </a:endParaRPr>
          </a:p>
          <a:p>
            <a:r>
              <a:rPr lang="fr-FR" sz="1100" b="1" dirty="0" err="1">
                <a:solidFill>
                  <a:srgbClr val="0070C0"/>
                </a:solidFill>
                <a:latin typeface="Source Code Pro" panose="020B0509030403020204" pitchFamily="49" charset="0"/>
              </a:rPr>
              <a:t>oled_width</a:t>
            </a:r>
            <a:r>
              <a:rPr lang="fr-FR" sz="1100" b="1" dirty="0">
                <a:solidFill>
                  <a:srgbClr val="0070C0"/>
                </a:solidFill>
                <a:latin typeface="Source Code Pro" panose="020B0509030403020204" pitchFamily="49" charset="0"/>
              </a:rPr>
              <a:t> = 128</a:t>
            </a:r>
          </a:p>
          <a:p>
            <a:r>
              <a:rPr lang="fr-FR" sz="1100" b="1" dirty="0" err="1">
                <a:solidFill>
                  <a:srgbClr val="0070C0"/>
                </a:solidFill>
                <a:latin typeface="Source Code Pro" panose="020B0509030403020204" pitchFamily="49" charset="0"/>
              </a:rPr>
              <a:t>oled_height</a:t>
            </a:r>
            <a:r>
              <a:rPr lang="fr-FR" sz="1100" b="1" dirty="0">
                <a:solidFill>
                  <a:srgbClr val="0070C0"/>
                </a:solidFill>
                <a:latin typeface="Source Code Pro" panose="020B0509030403020204" pitchFamily="49" charset="0"/>
              </a:rPr>
              <a:t> = 64</a:t>
            </a:r>
          </a:p>
          <a:p>
            <a:r>
              <a:rPr lang="fr-FR" sz="1100" b="1" dirty="0" err="1">
                <a:solidFill>
                  <a:srgbClr val="0070C0"/>
                </a:solidFill>
                <a:latin typeface="Source Code Pro" panose="020B0509030403020204" pitchFamily="49" charset="0"/>
              </a:rPr>
              <a:t>oled</a:t>
            </a:r>
            <a:r>
              <a:rPr lang="fr-FR" sz="1100" b="1" dirty="0">
                <a:solidFill>
                  <a:srgbClr val="0070C0"/>
                </a:solidFill>
                <a:latin typeface="Source Code Pro" panose="020B0509030403020204" pitchFamily="49" charset="0"/>
              </a:rPr>
              <a:t> = ssd1306.SSD1306_I2C(</a:t>
            </a:r>
            <a:r>
              <a:rPr lang="fr-FR" sz="1100" b="1" dirty="0" err="1">
                <a:solidFill>
                  <a:srgbClr val="0070C0"/>
                </a:solidFill>
                <a:latin typeface="Source Code Pro" panose="020B0509030403020204" pitchFamily="49" charset="0"/>
              </a:rPr>
              <a:t>oled_width</a:t>
            </a:r>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oled_height</a:t>
            </a:r>
            <a:r>
              <a:rPr lang="fr-FR" sz="1100" b="1" dirty="0">
                <a:solidFill>
                  <a:srgbClr val="0070C0"/>
                </a:solidFill>
                <a:latin typeface="Source Code Pro" panose="020B0509030403020204" pitchFamily="49" charset="0"/>
              </a:rPr>
              <a:t>, i2c)</a:t>
            </a:r>
          </a:p>
          <a:p>
            <a:endParaRPr lang="fr-FR" sz="1100" b="1" dirty="0">
              <a:solidFill>
                <a:srgbClr val="0070C0"/>
              </a:solidFill>
              <a:latin typeface="Source Code Pro" panose="020B0509030403020204" pitchFamily="49" charset="0"/>
            </a:endParaRPr>
          </a:p>
          <a:p>
            <a:endParaRPr lang="fr-FR" sz="1100" b="1" dirty="0">
              <a:solidFill>
                <a:srgbClr val="0070C0"/>
              </a:solidFill>
              <a:latin typeface="Source Code Pro" panose="020B0509030403020204" pitchFamily="49" charset="0"/>
            </a:endParaRPr>
          </a:p>
        </p:txBody>
      </p:sp>
      <p:sp>
        <p:nvSpPr>
          <p:cNvPr id="8" name="Rectangle 7">
            <a:extLst>
              <a:ext uri="{FF2B5EF4-FFF2-40B4-BE49-F238E27FC236}">
                <a16:creationId xmlns:a16="http://schemas.microsoft.com/office/drawing/2014/main" id="{220518EB-79B1-4218-8AFB-9CB71F67C4B9}"/>
              </a:ext>
            </a:extLst>
          </p:cNvPr>
          <p:cNvSpPr/>
          <p:nvPr/>
        </p:nvSpPr>
        <p:spPr>
          <a:xfrm>
            <a:off x="4579055" y="3429000"/>
            <a:ext cx="4572000" cy="2970044"/>
          </a:xfrm>
          <a:prstGeom prst="rect">
            <a:avLst/>
          </a:prstGeom>
        </p:spPr>
        <p:txBody>
          <a:bodyPr>
            <a:spAutoFit/>
          </a:bodyPr>
          <a:lstStyle/>
          <a:p>
            <a:r>
              <a:rPr lang="fr-FR" sz="1100" b="1" dirty="0" err="1">
                <a:solidFill>
                  <a:srgbClr val="0070C0"/>
                </a:solidFill>
                <a:latin typeface="Source Code Pro" panose="020B0509030403020204" pitchFamily="49" charset="0"/>
              </a:rPr>
              <a:t>oled.text</a:t>
            </a:r>
            <a:r>
              <a:rPr lang="fr-FR" sz="1100" b="1" dirty="0">
                <a:solidFill>
                  <a:srgbClr val="0070C0"/>
                </a:solidFill>
                <a:latin typeface="Source Code Pro" panose="020B0509030403020204" pitchFamily="49" charset="0"/>
              </a:rPr>
              <a:t>('Hello, World 1!', 0, 0)</a:t>
            </a:r>
          </a:p>
          <a:p>
            <a:r>
              <a:rPr lang="fr-FR" sz="1100" b="1" dirty="0" err="1">
                <a:solidFill>
                  <a:srgbClr val="0070C0"/>
                </a:solidFill>
                <a:latin typeface="Source Code Pro" panose="020B0509030403020204" pitchFamily="49" charset="0"/>
              </a:rPr>
              <a:t>oled.text</a:t>
            </a:r>
            <a:r>
              <a:rPr lang="fr-FR" sz="1100" b="1" dirty="0">
                <a:solidFill>
                  <a:srgbClr val="0070C0"/>
                </a:solidFill>
                <a:latin typeface="Source Code Pro" panose="020B0509030403020204" pitchFamily="49" charset="0"/>
              </a:rPr>
              <a:t>('Hello, World 2!', 0, 10)</a:t>
            </a:r>
          </a:p>
          <a:p>
            <a:r>
              <a:rPr lang="fr-FR" sz="1100" b="1" dirty="0" err="1">
                <a:solidFill>
                  <a:srgbClr val="0070C0"/>
                </a:solidFill>
                <a:latin typeface="Source Code Pro" panose="020B0509030403020204" pitchFamily="49" charset="0"/>
              </a:rPr>
              <a:t>oled.text</a:t>
            </a:r>
            <a:r>
              <a:rPr lang="fr-FR" sz="1100" b="1" dirty="0">
                <a:solidFill>
                  <a:srgbClr val="0070C0"/>
                </a:solidFill>
                <a:latin typeface="Source Code Pro" panose="020B0509030403020204" pitchFamily="49" charset="0"/>
              </a:rPr>
              <a:t>('Hello, World 3!', 0, 20)</a:t>
            </a:r>
          </a:p>
          <a:p>
            <a:endParaRPr lang="fr-FR" sz="1100" b="1" dirty="0">
              <a:solidFill>
                <a:srgbClr val="0070C0"/>
              </a:solidFill>
              <a:latin typeface="Source Code Pro" panose="020B0509030403020204" pitchFamily="49" charset="0"/>
            </a:endParaRPr>
          </a:p>
          <a:p>
            <a:r>
              <a:rPr lang="fr-FR" sz="1100" b="1" dirty="0" err="1">
                <a:solidFill>
                  <a:srgbClr val="0070C0"/>
                </a:solidFill>
                <a:latin typeface="Source Code Pro" panose="020B0509030403020204" pitchFamily="49" charset="0"/>
              </a:rPr>
              <a:t>while</a:t>
            </a:r>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True</a:t>
            </a:r>
            <a:r>
              <a:rPr lang="fr-FR" sz="1100" b="1" dirty="0">
                <a:solidFill>
                  <a:srgbClr val="0070C0"/>
                </a:solidFill>
                <a:latin typeface="Source Code Pro" panose="020B0509030403020204" pitchFamily="49" charset="0"/>
              </a:rPr>
              <a:t>:</a:t>
            </a:r>
          </a:p>
          <a:p>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led.value</a:t>
            </a:r>
            <a:r>
              <a:rPr lang="fr-FR" sz="1100" b="1" dirty="0">
                <a:solidFill>
                  <a:srgbClr val="0070C0"/>
                </a:solidFill>
                <a:latin typeface="Source Code Pro" panose="020B0509030403020204" pitchFamily="49" charset="0"/>
              </a:rPr>
              <a:t>(not </a:t>
            </a:r>
            <a:r>
              <a:rPr lang="fr-FR" sz="1100" b="1" dirty="0" err="1">
                <a:solidFill>
                  <a:srgbClr val="0070C0"/>
                </a:solidFill>
                <a:latin typeface="Source Code Pro" panose="020B0509030403020204" pitchFamily="49" charset="0"/>
              </a:rPr>
              <a:t>led.value</a:t>
            </a:r>
            <a:r>
              <a:rPr lang="fr-FR" sz="1100" b="1" dirty="0">
                <a:solidFill>
                  <a:srgbClr val="0070C0"/>
                </a:solidFill>
                <a:latin typeface="Source Code Pro" panose="020B0509030403020204" pitchFamily="49" charset="0"/>
              </a:rPr>
              <a:t>())</a:t>
            </a:r>
          </a:p>
          <a:p>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pot_value</a:t>
            </a:r>
            <a:r>
              <a:rPr lang="fr-FR" sz="1100" b="1" dirty="0">
                <a:solidFill>
                  <a:srgbClr val="0070C0"/>
                </a:solidFill>
                <a:latin typeface="Source Code Pro" panose="020B0509030403020204" pitchFamily="49" charset="0"/>
              </a:rPr>
              <a:t> =  </a:t>
            </a:r>
            <a:r>
              <a:rPr lang="fr-FR" sz="1100" b="1" dirty="0" err="1">
                <a:solidFill>
                  <a:srgbClr val="0070C0"/>
                </a:solidFill>
                <a:latin typeface="Source Code Pro" panose="020B0509030403020204" pitchFamily="49" charset="0"/>
              </a:rPr>
              <a:t>pot.read</a:t>
            </a:r>
            <a:r>
              <a:rPr lang="fr-FR" sz="1100" b="1" dirty="0">
                <a:solidFill>
                  <a:srgbClr val="0070C0"/>
                </a:solidFill>
                <a:latin typeface="Source Code Pro" panose="020B0509030403020204" pitchFamily="49" charset="0"/>
              </a:rPr>
              <a:t>()</a:t>
            </a:r>
          </a:p>
          <a:p>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print</a:t>
            </a:r>
            <a:r>
              <a:rPr lang="fr-FR" sz="1100" b="1" dirty="0">
                <a:solidFill>
                  <a:srgbClr val="0070C0"/>
                </a:solidFill>
                <a:latin typeface="Source Code Pro" panose="020B0509030403020204" pitchFamily="49" charset="0"/>
              </a:rPr>
              <a:t>(</a:t>
            </a:r>
            <a:r>
              <a:rPr lang="fr-FR" sz="1100" b="1" dirty="0" err="1">
                <a:solidFill>
                  <a:srgbClr val="0070C0"/>
                </a:solidFill>
                <a:latin typeface="Source Code Pro" panose="020B0509030403020204" pitchFamily="49" charset="0"/>
              </a:rPr>
              <a:t>pot_value</a:t>
            </a:r>
            <a:r>
              <a:rPr lang="fr-FR" sz="1100" b="1" dirty="0">
                <a:solidFill>
                  <a:srgbClr val="0070C0"/>
                </a:solidFill>
                <a:latin typeface="Source Code Pro" panose="020B0509030403020204" pitchFamily="49" charset="0"/>
              </a:rPr>
              <a:t>)</a:t>
            </a:r>
          </a:p>
          <a:p>
            <a:endParaRPr lang="fr-FR" sz="1100" b="1" dirty="0">
              <a:solidFill>
                <a:srgbClr val="0070C0"/>
              </a:solidFill>
              <a:latin typeface="Source Code Pro" panose="020B0509030403020204" pitchFamily="49" charset="0"/>
            </a:endParaRPr>
          </a:p>
          <a:p>
            <a:r>
              <a:rPr lang="fr-FR" sz="1100" b="1" dirty="0">
                <a:solidFill>
                  <a:srgbClr val="0070C0"/>
                </a:solidFill>
                <a:latin typeface="Source Code Pro" panose="020B0509030403020204" pitchFamily="49" charset="0"/>
              </a:rPr>
              <a:t>  #Efface l'écran</a:t>
            </a:r>
          </a:p>
          <a:p>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oled.fill</a:t>
            </a:r>
            <a:r>
              <a:rPr lang="fr-FR" sz="1100" b="1" dirty="0">
                <a:solidFill>
                  <a:srgbClr val="0070C0"/>
                </a:solidFill>
                <a:latin typeface="Source Code Pro" panose="020B0509030403020204" pitchFamily="49" charset="0"/>
              </a:rPr>
              <a:t>(0)</a:t>
            </a:r>
          </a:p>
          <a:p>
            <a:endParaRPr lang="fr-FR" sz="1100" b="1" dirty="0">
              <a:solidFill>
                <a:srgbClr val="0070C0"/>
              </a:solidFill>
              <a:latin typeface="Source Code Pro" panose="020B0509030403020204" pitchFamily="49" charset="0"/>
            </a:endParaRPr>
          </a:p>
          <a:p>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sleep</a:t>
            </a:r>
            <a:r>
              <a:rPr lang="fr-FR" sz="1100" b="1" dirty="0">
                <a:solidFill>
                  <a:srgbClr val="0070C0"/>
                </a:solidFill>
                <a:latin typeface="Source Code Pro" panose="020B0509030403020204" pitchFamily="49" charset="0"/>
              </a:rPr>
              <a:t>(0.1)</a:t>
            </a:r>
          </a:p>
          <a:p>
            <a:r>
              <a:rPr lang="fr-FR" sz="1100" b="1" dirty="0">
                <a:solidFill>
                  <a:srgbClr val="0070C0"/>
                </a:solidFill>
                <a:latin typeface="Source Code Pro" panose="020B0509030403020204" pitchFamily="49" charset="0"/>
              </a:rPr>
              <a:t>  #Passe la valeur du potard à l'écran</a:t>
            </a:r>
          </a:p>
          <a:p>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oled.text</a:t>
            </a:r>
            <a:r>
              <a:rPr lang="fr-FR" sz="1100" b="1" dirty="0">
                <a:solidFill>
                  <a:srgbClr val="0070C0"/>
                </a:solidFill>
                <a:latin typeface="Source Code Pro" panose="020B0509030403020204" pitchFamily="49" charset="0"/>
              </a:rPr>
              <a:t>('Hello, World 4!', 0, 30)</a:t>
            </a:r>
          </a:p>
          <a:p>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oled.text</a:t>
            </a:r>
            <a:r>
              <a:rPr lang="fr-FR" sz="1100" b="1" dirty="0">
                <a:solidFill>
                  <a:srgbClr val="0070C0"/>
                </a:solidFill>
                <a:latin typeface="Source Code Pro" panose="020B0509030403020204" pitchFamily="49" charset="0"/>
              </a:rPr>
              <a:t>(</a:t>
            </a:r>
            <a:r>
              <a:rPr lang="fr-FR" sz="1100" b="1" dirty="0" err="1">
                <a:solidFill>
                  <a:srgbClr val="0070C0"/>
                </a:solidFill>
                <a:latin typeface="Source Code Pro" panose="020B0509030403020204" pitchFamily="49" charset="0"/>
              </a:rPr>
              <a:t>str</a:t>
            </a:r>
            <a:r>
              <a:rPr lang="fr-FR" sz="1100" b="1" dirty="0">
                <a:solidFill>
                  <a:srgbClr val="0070C0"/>
                </a:solidFill>
                <a:latin typeface="Source Code Pro" panose="020B0509030403020204" pitchFamily="49" charset="0"/>
              </a:rPr>
              <a:t>(</a:t>
            </a:r>
            <a:r>
              <a:rPr lang="fr-FR" sz="1100" b="1" dirty="0" err="1">
                <a:solidFill>
                  <a:srgbClr val="0070C0"/>
                </a:solidFill>
                <a:latin typeface="Source Code Pro" panose="020B0509030403020204" pitchFamily="49" charset="0"/>
              </a:rPr>
              <a:t>pot_value</a:t>
            </a:r>
            <a:r>
              <a:rPr lang="fr-FR" sz="1100" b="1" dirty="0">
                <a:solidFill>
                  <a:srgbClr val="0070C0"/>
                </a:solidFill>
                <a:latin typeface="Source Code Pro" panose="020B0509030403020204" pitchFamily="49" charset="0"/>
              </a:rPr>
              <a:t>), 50, 30)</a:t>
            </a:r>
          </a:p>
          <a:p>
            <a:r>
              <a:rPr lang="fr-FR" sz="1100" b="1" dirty="0">
                <a:solidFill>
                  <a:srgbClr val="0070C0"/>
                </a:solidFill>
                <a:latin typeface="Source Code Pro" panose="020B0509030403020204" pitchFamily="49" charset="0"/>
              </a:rPr>
              <a:t>  </a:t>
            </a:r>
            <a:r>
              <a:rPr lang="fr-FR" sz="1100" b="1" dirty="0" err="1">
                <a:solidFill>
                  <a:srgbClr val="0070C0"/>
                </a:solidFill>
                <a:latin typeface="Source Code Pro" panose="020B0509030403020204" pitchFamily="49" charset="0"/>
              </a:rPr>
              <a:t>oled.show</a:t>
            </a:r>
            <a:r>
              <a:rPr lang="fr-FR" sz="1100" b="1" dirty="0">
                <a:solidFill>
                  <a:srgbClr val="0070C0"/>
                </a:solidFill>
                <a:latin typeface="Source Code Pro" panose="020B0509030403020204" pitchFamily="49" charset="0"/>
              </a:rPr>
              <a:t>()</a:t>
            </a:r>
          </a:p>
        </p:txBody>
      </p:sp>
      <p:pic>
        <p:nvPicPr>
          <p:cNvPr id="9" name="Image 8">
            <a:hlinkClick r:id="rId2" action="ppaction://hlinksldjump"/>
            <a:extLst>
              <a:ext uri="{FF2B5EF4-FFF2-40B4-BE49-F238E27FC236}">
                <a16:creationId xmlns:a16="http://schemas.microsoft.com/office/drawing/2014/main" id="{47E2875A-8F2C-4902-82DA-1D882ADC623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76412947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2636912"/>
            <a:ext cx="7772400" cy="822494"/>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TP8 - 4 – CAPACITIVE TOUCH</a:t>
            </a:r>
          </a:p>
        </p:txBody>
      </p:sp>
      <p:sp>
        <p:nvSpPr>
          <p:cNvPr id="4" name="Sous-titre 3">
            <a:extLst>
              <a:ext uri="{FF2B5EF4-FFF2-40B4-BE49-F238E27FC236}">
                <a16:creationId xmlns:a16="http://schemas.microsoft.com/office/drawing/2014/main" id="{A1332EA9-DF92-4796-9351-F94477AB8684}"/>
              </a:ext>
            </a:extLst>
          </p:cNvPr>
          <p:cNvSpPr>
            <a:spLocks noGrp="1"/>
          </p:cNvSpPr>
          <p:nvPr>
            <p:ph type="subTitle" idx="1"/>
          </p:nvPr>
        </p:nvSpPr>
        <p:spPr/>
        <p:txBody>
          <a:bodyPr/>
          <a:lstStyle/>
          <a:p>
            <a:endParaRPr lang="fr-FR" dirty="0"/>
          </a:p>
          <a:p>
            <a:endParaRPr lang="fr-FR" dirty="0"/>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403</a:t>
            </a:fld>
            <a:endParaRPr lang="fr-FR" dirty="0"/>
          </a:p>
        </p:txBody>
      </p:sp>
      <p:pic>
        <p:nvPicPr>
          <p:cNvPr id="5" name="Image 4">
            <a:extLst>
              <a:ext uri="{FF2B5EF4-FFF2-40B4-BE49-F238E27FC236}">
                <a16:creationId xmlns:a16="http://schemas.microsoft.com/office/drawing/2014/main" id="{AD527632-E573-4E27-B584-2C42783703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4832" y="3711121"/>
            <a:ext cx="4714336" cy="2648858"/>
          </a:xfrm>
          <a:prstGeom prst="rect">
            <a:avLst/>
          </a:prstGeom>
        </p:spPr>
      </p:pic>
      <p:pic>
        <p:nvPicPr>
          <p:cNvPr id="6" name="Image 5">
            <a:hlinkClick r:id="rId3" action="ppaction://hlinksldjump"/>
            <a:extLst>
              <a:ext uri="{FF2B5EF4-FFF2-40B4-BE49-F238E27FC236}">
                <a16:creationId xmlns:a16="http://schemas.microsoft.com/office/drawing/2014/main" id="{F4102C2D-3497-4D06-8A85-3DCAAE0E283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56545543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DAA829-4AA5-484E-8141-AA0E0A73FB67}"/>
              </a:ext>
            </a:extLst>
          </p:cNvPr>
          <p:cNvSpPr>
            <a:spLocks noGrp="1"/>
          </p:cNvSpPr>
          <p:nvPr>
            <p:ph type="title"/>
          </p:nvPr>
        </p:nvSpPr>
        <p:spPr/>
        <p:txBody>
          <a:bodyPr/>
          <a:lstStyle/>
          <a:p>
            <a:r>
              <a:rPr lang="en-US" dirty="0"/>
              <a:t>Introducing the ESP32 Touch Sensor</a:t>
            </a:r>
            <a:endParaRPr lang="fr-FR" dirty="0"/>
          </a:p>
        </p:txBody>
      </p:sp>
      <p:sp>
        <p:nvSpPr>
          <p:cNvPr id="3" name="Espace réservé du numéro de diapositive 2">
            <a:extLst>
              <a:ext uri="{FF2B5EF4-FFF2-40B4-BE49-F238E27FC236}">
                <a16:creationId xmlns:a16="http://schemas.microsoft.com/office/drawing/2014/main" id="{884341DE-CBB6-494F-AEE5-39F45E6F87BF}"/>
              </a:ext>
            </a:extLst>
          </p:cNvPr>
          <p:cNvSpPr>
            <a:spLocks noGrp="1"/>
          </p:cNvSpPr>
          <p:nvPr>
            <p:ph type="sldNum" sz="quarter" idx="12"/>
          </p:nvPr>
        </p:nvSpPr>
        <p:spPr/>
        <p:txBody>
          <a:bodyPr/>
          <a:lstStyle/>
          <a:p>
            <a:pPr>
              <a:defRPr/>
            </a:pPr>
            <a:fld id="{E652A8FB-8C76-45BB-8D82-93F8E151003C}" type="slidenum">
              <a:rPr lang="fr-FR" smtClean="0"/>
              <a:pPr>
                <a:defRPr/>
              </a:pPr>
              <a:t>404</a:t>
            </a:fld>
            <a:endParaRPr lang="fr-FR"/>
          </a:p>
        </p:txBody>
      </p:sp>
      <p:sp>
        <p:nvSpPr>
          <p:cNvPr id="4" name="Rectangle 3">
            <a:extLst>
              <a:ext uri="{FF2B5EF4-FFF2-40B4-BE49-F238E27FC236}">
                <a16:creationId xmlns:a16="http://schemas.microsoft.com/office/drawing/2014/main" id="{D7A09FE7-CC01-4EB8-93FE-73DB74CE5245}"/>
              </a:ext>
            </a:extLst>
          </p:cNvPr>
          <p:cNvSpPr/>
          <p:nvPr/>
        </p:nvSpPr>
        <p:spPr>
          <a:xfrm>
            <a:off x="22402" y="605863"/>
            <a:ext cx="4355976" cy="3539430"/>
          </a:xfrm>
          <a:prstGeom prst="rect">
            <a:avLst/>
          </a:prstGeom>
        </p:spPr>
        <p:txBody>
          <a:bodyPr wrap="square">
            <a:spAutoFit/>
          </a:bodyPr>
          <a:lstStyle/>
          <a:p>
            <a:pPr algn="just"/>
            <a:r>
              <a:rPr lang="en-US" b="1" dirty="0">
                <a:solidFill>
                  <a:srgbClr val="0070C0"/>
                </a:solidFill>
                <a:latin typeface="Open Sans"/>
              </a:rPr>
              <a:t>The ESP32 has 10 capacitive sensing GPIOs. </a:t>
            </a:r>
          </a:p>
          <a:p>
            <a:pPr algn="just"/>
            <a:r>
              <a:rPr lang="en-US" dirty="0">
                <a:latin typeface="Open Sans"/>
              </a:rPr>
              <a:t>These GPIOs can sense variations in anything that holds an electrical charge, like the human skin. So, they can detect variations induced when touching the GPIOs with a finger. Here are the capacitive </a:t>
            </a:r>
            <a:r>
              <a:rPr lang="fr-FR" dirty="0" err="1">
                <a:latin typeface="Open Sans"/>
              </a:rPr>
              <a:t>touch</a:t>
            </a:r>
            <a:r>
              <a:rPr lang="fr-FR" dirty="0">
                <a:latin typeface="Open Sans"/>
              </a:rPr>
              <a:t> </a:t>
            </a:r>
            <a:r>
              <a:rPr lang="fr-FR" dirty="0" err="1">
                <a:latin typeface="Open Sans"/>
              </a:rPr>
              <a:t>GPIOs</a:t>
            </a:r>
            <a:r>
              <a:rPr lang="fr-FR" dirty="0">
                <a:latin typeface="Open Sans"/>
              </a:rPr>
              <a:t>:</a:t>
            </a:r>
          </a:p>
          <a:p>
            <a:pPr algn="just"/>
            <a:r>
              <a:rPr lang="fr-FR" b="1" dirty="0">
                <a:latin typeface="Symbol" panose="05050102010706020507" pitchFamily="18" charset="2"/>
              </a:rPr>
              <a:t> </a:t>
            </a:r>
            <a:r>
              <a:rPr lang="fr-FR" b="1" dirty="0">
                <a:latin typeface="Open Sans"/>
              </a:rPr>
              <a:t>T0 (GPIO 4)</a:t>
            </a:r>
          </a:p>
          <a:p>
            <a:pPr algn="just"/>
            <a:r>
              <a:rPr lang="fr-FR" b="1" dirty="0">
                <a:latin typeface="Symbol" panose="05050102010706020507" pitchFamily="18" charset="2"/>
              </a:rPr>
              <a:t> </a:t>
            </a:r>
            <a:r>
              <a:rPr lang="fr-FR" b="1" dirty="0">
                <a:latin typeface="Open Sans"/>
              </a:rPr>
              <a:t>T1 (GPIO 0)</a:t>
            </a:r>
          </a:p>
          <a:p>
            <a:pPr algn="just"/>
            <a:r>
              <a:rPr lang="fr-FR" b="1" dirty="0">
                <a:latin typeface="Symbol" panose="05050102010706020507" pitchFamily="18" charset="2"/>
              </a:rPr>
              <a:t> </a:t>
            </a:r>
            <a:r>
              <a:rPr lang="fr-FR" b="1" dirty="0">
                <a:latin typeface="Open Sans"/>
              </a:rPr>
              <a:t>T2 (GPIO 2)</a:t>
            </a:r>
          </a:p>
          <a:p>
            <a:pPr algn="just"/>
            <a:r>
              <a:rPr lang="fr-FR" b="1" dirty="0">
                <a:latin typeface="Symbol" panose="05050102010706020507" pitchFamily="18" charset="2"/>
              </a:rPr>
              <a:t> </a:t>
            </a:r>
            <a:r>
              <a:rPr lang="fr-FR" b="1" dirty="0">
                <a:latin typeface="Open Sans"/>
              </a:rPr>
              <a:t>T3 (GPIO 15)</a:t>
            </a:r>
          </a:p>
          <a:p>
            <a:pPr algn="just"/>
            <a:r>
              <a:rPr lang="fr-FR" b="1" dirty="0">
                <a:latin typeface="Symbol" panose="05050102010706020507" pitchFamily="18" charset="2"/>
              </a:rPr>
              <a:t> </a:t>
            </a:r>
            <a:r>
              <a:rPr lang="fr-FR" b="1" dirty="0">
                <a:latin typeface="Open Sans"/>
              </a:rPr>
              <a:t>T4 (GPIO 13)</a:t>
            </a:r>
          </a:p>
          <a:p>
            <a:pPr algn="just"/>
            <a:r>
              <a:rPr lang="fr-FR" b="1" dirty="0">
                <a:latin typeface="Symbol" panose="05050102010706020507" pitchFamily="18" charset="2"/>
              </a:rPr>
              <a:t> </a:t>
            </a:r>
            <a:r>
              <a:rPr lang="fr-FR" b="1" dirty="0">
                <a:latin typeface="Open Sans"/>
              </a:rPr>
              <a:t>T5 (GPIO 12)</a:t>
            </a:r>
          </a:p>
          <a:p>
            <a:pPr algn="just"/>
            <a:r>
              <a:rPr lang="fr-FR" b="1" dirty="0">
                <a:latin typeface="Symbol" panose="05050102010706020507" pitchFamily="18" charset="2"/>
              </a:rPr>
              <a:t> </a:t>
            </a:r>
            <a:r>
              <a:rPr lang="fr-FR" b="1" dirty="0">
                <a:latin typeface="Open Sans"/>
              </a:rPr>
              <a:t>T6 (GPIO 14)</a:t>
            </a:r>
          </a:p>
          <a:p>
            <a:pPr algn="just"/>
            <a:r>
              <a:rPr lang="fr-FR" b="1" dirty="0">
                <a:latin typeface="Symbol" panose="05050102010706020507" pitchFamily="18" charset="2"/>
              </a:rPr>
              <a:t> </a:t>
            </a:r>
            <a:r>
              <a:rPr lang="fr-FR" b="1" dirty="0">
                <a:latin typeface="Open Sans"/>
              </a:rPr>
              <a:t>T7 (GPIO 27)</a:t>
            </a:r>
          </a:p>
          <a:p>
            <a:pPr algn="just"/>
            <a:r>
              <a:rPr lang="fr-FR" b="1" dirty="0">
                <a:latin typeface="Symbol" panose="05050102010706020507" pitchFamily="18" charset="2"/>
              </a:rPr>
              <a:t> </a:t>
            </a:r>
            <a:r>
              <a:rPr lang="fr-FR" b="1" dirty="0">
                <a:latin typeface="Open Sans"/>
              </a:rPr>
              <a:t>T8 (GPIO 33)</a:t>
            </a:r>
          </a:p>
          <a:p>
            <a:pPr algn="just"/>
            <a:r>
              <a:rPr lang="fr-FR" b="1" dirty="0">
                <a:latin typeface="Symbol" panose="05050102010706020507" pitchFamily="18" charset="2"/>
              </a:rPr>
              <a:t> </a:t>
            </a:r>
            <a:r>
              <a:rPr lang="fr-FR" b="1" dirty="0">
                <a:latin typeface="Open Sans"/>
              </a:rPr>
              <a:t>T9 (GPIO 32)</a:t>
            </a:r>
            <a:endParaRPr lang="fr-FR" b="1" dirty="0"/>
          </a:p>
        </p:txBody>
      </p:sp>
      <p:pic>
        <p:nvPicPr>
          <p:cNvPr id="5" name="Image 4">
            <a:extLst>
              <a:ext uri="{FF2B5EF4-FFF2-40B4-BE49-F238E27FC236}">
                <a16:creationId xmlns:a16="http://schemas.microsoft.com/office/drawing/2014/main" id="{78AAFEF0-1DA2-445B-8868-5198B2CA1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500172"/>
            <a:ext cx="4584854" cy="3288868"/>
          </a:xfrm>
          <a:prstGeom prst="rect">
            <a:avLst/>
          </a:prstGeom>
        </p:spPr>
      </p:pic>
      <p:sp>
        <p:nvSpPr>
          <p:cNvPr id="6" name="Rectangle 5">
            <a:extLst>
              <a:ext uri="{FF2B5EF4-FFF2-40B4-BE49-F238E27FC236}">
                <a16:creationId xmlns:a16="http://schemas.microsoft.com/office/drawing/2014/main" id="{7340AD58-B3E9-4165-933E-9F4F6138750B}"/>
              </a:ext>
            </a:extLst>
          </p:cNvPr>
          <p:cNvSpPr/>
          <p:nvPr/>
        </p:nvSpPr>
        <p:spPr>
          <a:xfrm>
            <a:off x="5036757" y="3848710"/>
            <a:ext cx="3947285" cy="400110"/>
          </a:xfrm>
          <a:prstGeom prst="rect">
            <a:avLst/>
          </a:prstGeom>
        </p:spPr>
        <p:txBody>
          <a:bodyPr wrap="square">
            <a:spAutoFit/>
          </a:bodyPr>
          <a:lstStyle/>
          <a:p>
            <a:pPr algn="ctr"/>
            <a:r>
              <a:rPr lang="en-US" sz="2000" b="1" dirty="0">
                <a:solidFill>
                  <a:srgbClr val="D60093"/>
                </a:solidFill>
                <a:latin typeface="Open Sans"/>
              </a:rPr>
              <a:t>Pink </a:t>
            </a:r>
            <a:r>
              <a:rPr lang="en-US" sz="2000" b="1" dirty="0">
                <a:latin typeface="Open Sans"/>
              </a:rPr>
              <a:t>PIN are touch sensitive</a:t>
            </a:r>
            <a:endParaRPr lang="fr-FR" sz="2000" b="1" dirty="0"/>
          </a:p>
        </p:txBody>
      </p:sp>
      <p:sp>
        <p:nvSpPr>
          <p:cNvPr id="7" name="Rectangle 6">
            <a:extLst>
              <a:ext uri="{FF2B5EF4-FFF2-40B4-BE49-F238E27FC236}">
                <a16:creationId xmlns:a16="http://schemas.microsoft.com/office/drawing/2014/main" id="{F5C9ED9A-9A81-4C72-8609-823CC28C9423}"/>
              </a:ext>
            </a:extLst>
          </p:cNvPr>
          <p:cNvSpPr/>
          <p:nvPr/>
        </p:nvSpPr>
        <p:spPr>
          <a:xfrm>
            <a:off x="5327576" y="4397168"/>
            <a:ext cx="3816424" cy="830997"/>
          </a:xfrm>
          <a:prstGeom prst="rect">
            <a:avLst/>
          </a:prstGeom>
        </p:spPr>
        <p:txBody>
          <a:bodyPr wrap="square">
            <a:spAutoFit/>
          </a:bodyPr>
          <a:lstStyle/>
          <a:p>
            <a:pPr algn="just"/>
            <a:r>
              <a:rPr lang="en-US" sz="1200" b="1" i="1" dirty="0">
                <a:latin typeface="Open Sans,Bold"/>
              </a:rPr>
              <a:t>Note: </a:t>
            </a:r>
            <a:r>
              <a:rPr lang="en-US" sz="1200" b="1" i="1" dirty="0">
                <a:latin typeface="Open Sans"/>
              </a:rPr>
              <a:t>Touch sensor 1 is GPIO 0. However, it’s not available as a pin in the ESP32 model with 30 GPIOs. GPIO 0 is available on the board with 36 pins.</a:t>
            </a:r>
            <a:endParaRPr lang="fr-FR" sz="1200" b="1" i="1" dirty="0"/>
          </a:p>
        </p:txBody>
      </p:sp>
      <p:sp>
        <p:nvSpPr>
          <p:cNvPr id="13" name="Rectangle 12">
            <a:extLst>
              <a:ext uri="{FF2B5EF4-FFF2-40B4-BE49-F238E27FC236}">
                <a16:creationId xmlns:a16="http://schemas.microsoft.com/office/drawing/2014/main" id="{F9324F89-F4CA-4BAD-8575-824FBE9966BE}"/>
              </a:ext>
            </a:extLst>
          </p:cNvPr>
          <p:cNvSpPr/>
          <p:nvPr/>
        </p:nvSpPr>
        <p:spPr>
          <a:xfrm>
            <a:off x="0" y="6301677"/>
            <a:ext cx="8717850" cy="261610"/>
          </a:xfrm>
          <a:prstGeom prst="rect">
            <a:avLst/>
          </a:prstGeom>
        </p:spPr>
        <p:txBody>
          <a:bodyPr wrap="square">
            <a:spAutoFit/>
          </a:bodyPr>
          <a:lstStyle/>
          <a:p>
            <a:r>
              <a:rPr lang="fr-FR" sz="1100" b="1" dirty="0">
                <a:solidFill>
                  <a:srgbClr val="FF0000"/>
                </a:solidFill>
                <a:effectLst>
                  <a:outerShdw blurRad="38100" dist="38100" dir="2700000" algn="tl">
                    <a:srgbClr val="000000">
                      <a:alpha val="43137"/>
                    </a:srgbClr>
                  </a:outerShdw>
                </a:effectLst>
                <a:latin typeface="Source Code Pro" panose="020B0509030403020204" pitchFamily="49" charset="0"/>
              </a:rPr>
              <a:t>https://docs.espressif.com/projects/esp-idf/en/latest/api-reference/peripherals/touch_pad.html</a:t>
            </a:r>
          </a:p>
        </p:txBody>
      </p:sp>
      <p:pic>
        <p:nvPicPr>
          <p:cNvPr id="15" name="Image 14">
            <a:extLst>
              <a:ext uri="{FF2B5EF4-FFF2-40B4-BE49-F238E27FC236}">
                <a16:creationId xmlns:a16="http://schemas.microsoft.com/office/drawing/2014/main" id="{EDAC1D98-E762-42C0-A615-27F44D8FF0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9270" y="4059776"/>
            <a:ext cx="5010802" cy="2251262"/>
          </a:xfrm>
          <a:prstGeom prst="rect">
            <a:avLst/>
          </a:prstGeom>
        </p:spPr>
      </p:pic>
      <p:pic>
        <p:nvPicPr>
          <p:cNvPr id="10" name="Image 9">
            <a:hlinkClick r:id="rId4" action="ppaction://hlinksldjump"/>
            <a:extLst>
              <a:ext uri="{FF2B5EF4-FFF2-40B4-BE49-F238E27FC236}">
                <a16:creationId xmlns:a16="http://schemas.microsoft.com/office/drawing/2014/main" id="{8B29CBF8-AC24-4D86-B000-C11AA5DDEDB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pic>
        <p:nvPicPr>
          <p:cNvPr id="11" name="Image 10">
            <a:extLst>
              <a:ext uri="{FF2B5EF4-FFF2-40B4-BE49-F238E27FC236}">
                <a16:creationId xmlns:a16="http://schemas.microsoft.com/office/drawing/2014/main" id="{6608AAB6-49CC-4934-B48E-CC0381F0C56F}"/>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645973" y="3717032"/>
            <a:ext cx="719886" cy="572956"/>
          </a:xfrm>
          <a:prstGeom prst="rect">
            <a:avLst/>
          </a:prstGeom>
        </p:spPr>
      </p:pic>
    </p:spTree>
    <p:extLst>
      <p:ext uri="{BB962C8B-B14F-4D97-AF65-F5344CB8AC3E}">
        <p14:creationId xmlns:p14="http://schemas.microsoft.com/office/powerpoint/2010/main" val="3423940492"/>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835D5-5B80-4565-ADAD-07B3F531757F}"/>
              </a:ext>
            </a:extLst>
          </p:cNvPr>
          <p:cNvSpPr>
            <a:spLocks noGrp="1"/>
          </p:cNvSpPr>
          <p:nvPr>
            <p:ph type="title"/>
          </p:nvPr>
        </p:nvSpPr>
        <p:spPr/>
        <p:txBody>
          <a:bodyPr/>
          <a:lstStyle/>
          <a:p>
            <a:r>
              <a:rPr lang="fr-FR" dirty="0"/>
              <a:t>MICRO-PYTHON SCRIPT</a:t>
            </a:r>
          </a:p>
        </p:txBody>
      </p:sp>
      <p:sp>
        <p:nvSpPr>
          <p:cNvPr id="3" name="Espace réservé du numéro de diapositive 2">
            <a:extLst>
              <a:ext uri="{FF2B5EF4-FFF2-40B4-BE49-F238E27FC236}">
                <a16:creationId xmlns:a16="http://schemas.microsoft.com/office/drawing/2014/main" id="{2D9C251E-6E89-4760-B1D2-63EBB81AD45A}"/>
              </a:ext>
            </a:extLst>
          </p:cNvPr>
          <p:cNvSpPr>
            <a:spLocks noGrp="1"/>
          </p:cNvSpPr>
          <p:nvPr>
            <p:ph type="sldNum" sz="quarter" idx="12"/>
          </p:nvPr>
        </p:nvSpPr>
        <p:spPr/>
        <p:txBody>
          <a:bodyPr/>
          <a:lstStyle/>
          <a:p>
            <a:pPr>
              <a:defRPr/>
            </a:pPr>
            <a:fld id="{E652A8FB-8C76-45BB-8D82-93F8E151003C}" type="slidenum">
              <a:rPr lang="fr-FR" smtClean="0"/>
              <a:pPr>
                <a:defRPr/>
              </a:pPr>
              <a:t>405</a:t>
            </a:fld>
            <a:endParaRPr lang="fr-FR"/>
          </a:p>
        </p:txBody>
      </p:sp>
      <p:pic>
        <p:nvPicPr>
          <p:cNvPr id="4" name="Image 3">
            <a:extLst>
              <a:ext uri="{FF2B5EF4-FFF2-40B4-BE49-F238E27FC236}">
                <a16:creationId xmlns:a16="http://schemas.microsoft.com/office/drawing/2014/main" id="{C8AD4B91-1217-4E1F-BCB5-CC94A8F2F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596" y="827594"/>
            <a:ext cx="3757608" cy="1629168"/>
          </a:xfrm>
          <a:prstGeom prst="rect">
            <a:avLst/>
          </a:prstGeom>
        </p:spPr>
      </p:pic>
      <p:sp>
        <p:nvSpPr>
          <p:cNvPr id="5" name="Rectangle 4">
            <a:extLst>
              <a:ext uri="{FF2B5EF4-FFF2-40B4-BE49-F238E27FC236}">
                <a16:creationId xmlns:a16="http://schemas.microsoft.com/office/drawing/2014/main" id="{EB0FB43D-99FA-499F-B251-6346A33E524D}"/>
              </a:ext>
            </a:extLst>
          </p:cNvPr>
          <p:cNvSpPr/>
          <p:nvPr/>
        </p:nvSpPr>
        <p:spPr>
          <a:xfrm>
            <a:off x="15437" y="599782"/>
            <a:ext cx="5148064" cy="923330"/>
          </a:xfrm>
          <a:prstGeom prst="rect">
            <a:avLst/>
          </a:prstGeom>
        </p:spPr>
        <p:txBody>
          <a:bodyPr wrap="square">
            <a:spAutoFit/>
          </a:bodyPr>
          <a:lstStyle/>
          <a:p>
            <a:r>
              <a:rPr lang="en-US" sz="1800" b="1" dirty="0">
                <a:latin typeface="Source Code Pro" panose="020B0509030403020204" pitchFamily="49" charset="0"/>
              </a:rPr>
              <a:t>Pin 0 that corresponds to GPIO 4. Wire a cable to GPIO 4, in a way that you can touch the metal part:</a:t>
            </a:r>
            <a:endParaRPr lang="fr-FR" sz="1800" b="1" dirty="0">
              <a:latin typeface="Source Code Pro" panose="020B0509030403020204" pitchFamily="49" charset="0"/>
            </a:endParaRPr>
          </a:p>
        </p:txBody>
      </p:sp>
      <p:sp>
        <p:nvSpPr>
          <p:cNvPr id="6" name="Rectangle 5">
            <a:extLst>
              <a:ext uri="{FF2B5EF4-FFF2-40B4-BE49-F238E27FC236}">
                <a16:creationId xmlns:a16="http://schemas.microsoft.com/office/drawing/2014/main" id="{710A3BCC-48D7-45E8-9FB9-6FF186589B31}"/>
              </a:ext>
            </a:extLst>
          </p:cNvPr>
          <p:cNvSpPr/>
          <p:nvPr/>
        </p:nvSpPr>
        <p:spPr>
          <a:xfrm>
            <a:off x="4283968" y="2852936"/>
            <a:ext cx="4813900" cy="2862322"/>
          </a:xfrm>
          <a:prstGeom prst="rect">
            <a:avLst/>
          </a:prstGeom>
          <a:solidFill>
            <a:schemeClr val="bg1">
              <a:lumMod val="85000"/>
            </a:schemeClr>
          </a:solidFill>
        </p:spPr>
        <p:txBody>
          <a:bodyPr wrap="square">
            <a:spAutoFit/>
          </a:bodyPr>
          <a:lstStyle/>
          <a:p>
            <a:r>
              <a:rPr lang="en-US" sz="1800" b="1" dirty="0">
                <a:solidFill>
                  <a:srgbClr val="008800"/>
                </a:solidFill>
                <a:latin typeface="Courier New,Bold"/>
              </a:rPr>
              <a:t>from </a:t>
            </a:r>
            <a:r>
              <a:rPr lang="en-US" sz="1800" b="1" dirty="0">
                <a:solidFill>
                  <a:srgbClr val="0E85B6"/>
                </a:solidFill>
                <a:latin typeface="Courier New,Bold"/>
              </a:rPr>
              <a:t>machine </a:t>
            </a:r>
            <a:r>
              <a:rPr lang="en-US" sz="1800" b="1" dirty="0">
                <a:solidFill>
                  <a:srgbClr val="008800"/>
                </a:solidFill>
                <a:latin typeface="Courier New,Bold"/>
              </a:rPr>
              <a:t>import </a:t>
            </a:r>
            <a:r>
              <a:rPr lang="en-US" sz="1800" dirty="0" err="1">
                <a:solidFill>
                  <a:srgbClr val="333333"/>
                </a:solidFill>
                <a:latin typeface="Courier New" panose="02070309020205020404" pitchFamily="49" charset="0"/>
              </a:rPr>
              <a:t>TouchPad</a:t>
            </a:r>
            <a:r>
              <a:rPr lang="en-US" sz="1800" dirty="0">
                <a:solidFill>
                  <a:srgbClr val="333333"/>
                </a:solidFill>
                <a:latin typeface="Courier New" panose="02070309020205020404" pitchFamily="49" charset="0"/>
              </a:rPr>
              <a:t>, Pin</a:t>
            </a:r>
          </a:p>
          <a:p>
            <a:r>
              <a:rPr lang="fr-FR" sz="1800" b="1" dirty="0" err="1">
                <a:solidFill>
                  <a:srgbClr val="008800"/>
                </a:solidFill>
                <a:latin typeface="Courier New,Bold"/>
              </a:rPr>
              <a:t>from</a:t>
            </a:r>
            <a:r>
              <a:rPr lang="fr-FR" sz="1800" b="1" dirty="0">
                <a:solidFill>
                  <a:srgbClr val="008800"/>
                </a:solidFill>
                <a:latin typeface="Courier New,Bold"/>
              </a:rPr>
              <a:t> </a:t>
            </a:r>
            <a:r>
              <a:rPr lang="fr-FR" sz="1800" b="1" dirty="0">
                <a:solidFill>
                  <a:srgbClr val="0E85B6"/>
                </a:solidFill>
                <a:latin typeface="Courier New,Bold"/>
              </a:rPr>
              <a:t>time </a:t>
            </a:r>
            <a:r>
              <a:rPr lang="fr-FR" sz="1800" b="1" dirty="0">
                <a:solidFill>
                  <a:srgbClr val="008800"/>
                </a:solidFill>
                <a:latin typeface="Courier New,Bold"/>
              </a:rPr>
              <a:t>import </a:t>
            </a:r>
            <a:r>
              <a:rPr lang="fr-FR" sz="1800" dirty="0" err="1">
                <a:solidFill>
                  <a:srgbClr val="333333"/>
                </a:solidFill>
                <a:latin typeface="Courier New" panose="02070309020205020404" pitchFamily="49" charset="0"/>
              </a:rPr>
              <a:t>sleep</a:t>
            </a:r>
            <a:endParaRPr lang="fr-FR" sz="1800" dirty="0">
              <a:solidFill>
                <a:srgbClr val="333333"/>
              </a:solidFill>
              <a:latin typeface="Courier New" panose="02070309020205020404" pitchFamily="49" charset="0"/>
            </a:endParaRPr>
          </a:p>
          <a:p>
            <a:endParaRPr lang="fr-FR" sz="1800" dirty="0">
              <a:solidFill>
                <a:srgbClr val="333333"/>
              </a:solidFill>
              <a:latin typeface="Courier New" panose="02070309020205020404" pitchFamily="49" charset="0"/>
            </a:endParaRPr>
          </a:p>
          <a:p>
            <a:r>
              <a:rPr lang="en-US" sz="1800" dirty="0" err="1">
                <a:solidFill>
                  <a:srgbClr val="333333"/>
                </a:solidFill>
                <a:latin typeface="Courier New" panose="02070309020205020404" pitchFamily="49" charset="0"/>
              </a:rPr>
              <a:t>touch_pin</a:t>
            </a:r>
            <a:r>
              <a:rPr lang="en-US" sz="1800" dirty="0">
                <a:solidFill>
                  <a:srgbClr val="333333"/>
                </a:solidFill>
                <a:latin typeface="Courier New" panose="02070309020205020404" pitchFamily="49" charset="0"/>
              </a:rPr>
              <a:t> = </a:t>
            </a:r>
            <a:r>
              <a:rPr lang="en-US" sz="1800" dirty="0" err="1">
                <a:solidFill>
                  <a:srgbClr val="333333"/>
                </a:solidFill>
                <a:latin typeface="Courier New" panose="02070309020205020404" pitchFamily="49" charset="0"/>
              </a:rPr>
              <a:t>TouchPad</a:t>
            </a:r>
            <a:r>
              <a:rPr lang="en-US" sz="1800" dirty="0">
                <a:solidFill>
                  <a:srgbClr val="333333"/>
                </a:solidFill>
                <a:latin typeface="Courier New" panose="02070309020205020404" pitchFamily="49" charset="0"/>
              </a:rPr>
              <a:t>(Pin(</a:t>
            </a:r>
            <a:r>
              <a:rPr lang="en-US" sz="1800" b="1" dirty="0">
                <a:solidFill>
                  <a:srgbClr val="0000DE"/>
                </a:solidFill>
                <a:latin typeface="Courier New,Bold"/>
              </a:rPr>
              <a:t>4</a:t>
            </a:r>
            <a:r>
              <a:rPr lang="en-US" sz="1800" dirty="0">
                <a:solidFill>
                  <a:srgbClr val="333333"/>
                </a:solidFill>
                <a:latin typeface="Courier New" panose="02070309020205020404" pitchFamily="49" charset="0"/>
              </a:rPr>
              <a:t>))</a:t>
            </a:r>
          </a:p>
          <a:p>
            <a:endParaRPr lang="fr-FR" sz="1800" b="1" dirty="0">
              <a:solidFill>
                <a:srgbClr val="008800"/>
              </a:solidFill>
              <a:latin typeface="Courier New,Bold"/>
            </a:endParaRPr>
          </a:p>
          <a:p>
            <a:r>
              <a:rPr lang="fr-FR" sz="1800" b="1" dirty="0" err="1">
                <a:solidFill>
                  <a:srgbClr val="008800"/>
                </a:solidFill>
                <a:latin typeface="Courier New,Bold"/>
              </a:rPr>
              <a:t>while</a:t>
            </a:r>
            <a:r>
              <a:rPr lang="fr-FR" sz="1800" b="1" dirty="0">
                <a:solidFill>
                  <a:srgbClr val="008800"/>
                </a:solidFill>
                <a:latin typeface="Courier New,Bold"/>
              </a:rPr>
              <a:t> </a:t>
            </a:r>
            <a:r>
              <a:rPr lang="fr-FR" sz="1800" dirty="0" err="1">
                <a:solidFill>
                  <a:srgbClr val="007020"/>
                </a:solidFill>
                <a:latin typeface="Courier New" panose="02070309020205020404" pitchFamily="49" charset="0"/>
              </a:rPr>
              <a:t>True</a:t>
            </a:r>
            <a:r>
              <a:rPr lang="fr-FR" sz="1800" dirty="0">
                <a:solidFill>
                  <a:srgbClr val="333333"/>
                </a:solidFill>
                <a:latin typeface="Courier New" panose="02070309020205020404" pitchFamily="49" charset="0"/>
              </a:rPr>
              <a:t>:</a:t>
            </a:r>
          </a:p>
          <a:p>
            <a:endParaRPr lang="en-US" sz="1800" dirty="0">
              <a:solidFill>
                <a:srgbClr val="333333"/>
              </a:solidFill>
              <a:latin typeface="Courier New" panose="02070309020205020404" pitchFamily="49" charset="0"/>
            </a:endParaRPr>
          </a:p>
          <a:p>
            <a:r>
              <a:rPr lang="en-US" sz="1800" dirty="0">
                <a:solidFill>
                  <a:srgbClr val="333333"/>
                </a:solidFill>
                <a:latin typeface="Courier New" panose="02070309020205020404" pitchFamily="49" charset="0"/>
              </a:rPr>
              <a:t>  </a:t>
            </a:r>
            <a:r>
              <a:rPr lang="en-US" sz="1800" dirty="0" err="1">
                <a:solidFill>
                  <a:srgbClr val="333333"/>
                </a:solidFill>
                <a:latin typeface="Courier New" panose="02070309020205020404" pitchFamily="49" charset="0"/>
              </a:rPr>
              <a:t>touch_value</a:t>
            </a:r>
            <a:r>
              <a:rPr lang="en-US" sz="1800" dirty="0">
                <a:solidFill>
                  <a:srgbClr val="333333"/>
                </a:solidFill>
                <a:latin typeface="Courier New" panose="02070309020205020404" pitchFamily="49" charset="0"/>
              </a:rPr>
              <a:t> = </a:t>
            </a:r>
            <a:r>
              <a:rPr lang="en-US" sz="1800" dirty="0" err="1">
                <a:solidFill>
                  <a:srgbClr val="333333"/>
                </a:solidFill>
                <a:latin typeface="Courier New" panose="02070309020205020404" pitchFamily="49" charset="0"/>
              </a:rPr>
              <a:t>touch_pin.read</a:t>
            </a:r>
            <a:r>
              <a:rPr lang="en-US" sz="1800" dirty="0">
                <a:solidFill>
                  <a:srgbClr val="333333"/>
                </a:solidFill>
                <a:latin typeface="Courier New" panose="02070309020205020404" pitchFamily="49" charset="0"/>
              </a:rPr>
              <a:t>()</a:t>
            </a:r>
          </a:p>
          <a:p>
            <a:r>
              <a:rPr lang="fr-FR" sz="1800" b="1" dirty="0">
                <a:solidFill>
                  <a:srgbClr val="008800"/>
                </a:solidFill>
                <a:latin typeface="Courier New,Bold"/>
              </a:rPr>
              <a:t>  </a:t>
            </a:r>
            <a:r>
              <a:rPr lang="fr-FR" sz="1800" b="1" dirty="0" err="1">
                <a:solidFill>
                  <a:srgbClr val="008800"/>
                </a:solidFill>
                <a:latin typeface="Courier New,Bold"/>
              </a:rPr>
              <a:t>print</a:t>
            </a:r>
            <a:r>
              <a:rPr lang="fr-FR" sz="1800" dirty="0">
                <a:solidFill>
                  <a:srgbClr val="333333"/>
                </a:solidFill>
                <a:latin typeface="Courier New" panose="02070309020205020404" pitchFamily="49" charset="0"/>
              </a:rPr>
              <a:t>(</a:t>
            </a:r>
            <a:r>
              <a:rPr lang="fr-FR" sz="1800" dirty="0" err="1">
                <a:solidFill>
                  <a:srgbClr val="333333"/>
                </a:solidFill>
                <a:latin typeface="Courier New" panose="02070309020205020404" pitchFamily="49" charset="0"/>
              </a:rPr>
              <a:t>touch_value</a:t>
            </a:r>
            <a:r>
              <a:rPr lang="fr-FR" sz="1800" dirty="0">
                <a:solidFill>
                  <a:srgbClr val="333333"/>
                </a:solidFill>
                <a:latin typeface="Courier New" panose="02070309020205020404" pitchFamily="49" charset="0"/>
              </a:rPr>
              <a:t>)</a:t>
            </a:r>
          </a:p>
          <a:p>
            <a:r>
              <a:rPr lang="fr-FR" sz="1800" dirty="0">
                <a:solidFill>
                  <a:srgbClr val="333333"/>
                </a:solidFill>
                <a:latin typeface="Courier New" panose="02070309020205020404" pitchFamily="49" charset="0"/>
              </a:rPr>
              <a:t>  </a:t>
            </a:r>
            <a:r>
              <a:rPr lang="fr-FR" sz="1800" dirty="0" err="1">
                <a:solidFill>
                  <a:srgbClr val="333333"/>
                </a:solidFill>
                <a:latin typeface="Courier New" panose="02070309020205020404" pitchFamily="49" charset="0"/>
              </a:rPr>
              <a:t>sleep</a:t>
            </a:r>
            <a:r>
              <a:rPr lang="fr-FR" sz="1800" dirty="0">
                <a:solidFill>
                  <a:srgbClr val="333333"/>
                </a:solidFill>
                <a:latin typeface="Courier New" panose="02070309020205020404" pitchFamily="49" charset="0"/>
              </a:rPr>
              <a:t>(</a:t>
            </a:r>
            <a:r>
              <a:rPr lang="fr-FR" sz="1800" b="1" dirty="0">
                <a:solidFill>
                  <a:srgbClr val="6600EF"/>
                </a:solidFill>
                <a:latin typeface="Courier New,Bold"/>
              </a:rPr>
              <a:t>0.5</a:t>
            </a:r>
            <a:r>
              <a:rPr lang="fr-FR" sz="1800" dirty="0">
                <a:solidFill>
                  <a:srgbClr val="333333"/>
                </a:solidFill>
                <a:latin typeface="Courier New" panose="02070309020205020404" pitchFamily="49" charset="0"/>
              </a:rPr>
              <a:t>)</a:t>
            </a:r>
            <a:endParaRPr lang="fr-FR" sz="1800" dirty="0"/>
          </a:p>
        </p:txBody>
      </p:sp>
      <p:sp>
        <p:nvSpPr>
          <p:cNvPr id="7" name="Rectangle 6">
            <a:extLst>
              <a:ext uri="{FF2B5EF4-FFF2-40B4-BE49-F238E27FC236}">
                <a16:creationId xmlns:a16="http://schemas.microsoft.com/office/drawing/2014/main" id="{963848B6-9FCD-45D4-A5EC-0E6599A97800}"/>
              </a:ext>
            </a:extLst>
          </p:cNvPr>
          <p:cNvSpPr/>
          <p:nvPr/>
        </p:nvSpPr>
        <p:spPr>
          <a:xfrm>
            <a:off x="0" y="2523686"/>
            <a:ext cx="3975431" cy="1169551"/>
          </a:xfrm>
          <a:prstGeom prst="rect">
            <a:avLst/>
          </a:prstGeom>
        </p:spPr>
        <p:txBody>
          <a:bodyPr wrap="square">
            <a:spAutoFit/>
          </a:bodyPr>
          <a:lstStyle/>
          <a:p>
            <a:pPr algn="just"/>
            <a:r>
              <a:rPr lang="en-US" dirty="0">
                <a:latin typeface="Open Sans"/>
              </a:rPr>
              <a:t>To read from the ESP32 touch pins, you need: </a:t>
            </a:r>
          </a:p>
          <a:p>
            <a:pPr algn="just"/>
            <a:r>
              <a:rPr lang="en-US" dirty="0">
                <a:latin typeface="Open Sans"/>
              </a:rPr>
              <a:t>1 -  to import the </a:t>
            </a:r>
            <a:r>
              <a:rPr lang="en-US" dirty="0" err="1">
                <a:latin typeface="Courier New" panose="02070309020205020404" pitchFamily="49" charset="0"/>
              </a:rPr>
              <a:t>TouchPad</a:t>
            </a:r>
            <a:r>
              <a:rPr lang="en-US" dirty="0">
                <a:latin typeface="Courier New" panose="02070309020205020404" pitchFamily="49" charset="0"/>
              </a:rPr>
              <a:t> </a:t>
            </a:r>
            <a:r>
              <a:rPr lang="en-US" dirty="0">
                <a:latin typeface="Open Sans"/>
              </a:rPr>
              <a:t>class from the </a:t>
            </a:r>
            <a:r>
              <a:rPr lang="en-US" dirty="0">
                <a:latin typeface="Courier New" panose="02070309020205020404" pitchFamily="49" charset="0"/>
              </a:rPr>
              <a:t>machine </a:t>
            </a:r>
            <a:r>
              <a:rPr lang="en-US" dirty="0">
                <a:latin typeface="Open Sans"/>
              </a:rPr>
              <a:t>module. </a:t>
            </a:r>
          </a:p>
          <a:p>
            <a:pPr algn="just"/>
            <a:r>
              <a:rPr lang="en-US" dirty="0">
                <a:latin typeface="Open Sans"/>
              </a:rPr>
              <a:t>2 - the </a:t>
            </a:r>
            <a:r>
              <a:rPr lang="en-US" dirty="0">
                <a:latin typeface="Courier New" panose="02070309020205020404" pitchFamily="49" charset="0"/>
              </a:rPr>
              <a:t>Pin </a:t>
            </a:r>
            <a:r>
              <a:rPr lang="en-US" dirty="0">
                <a:latin typeface="Open Sans"/>
              </a:rPr>
              <a:t>class to setup the GPIOs, and </a:t>
            </a:r>
          </a:p>
          <a:p>
            <a:pPr algn="just"/>
            <a:r>
              <a:rPr lang="en-US" dirty="0">
                <a:latin typeface="Open Sans"/>
              </a:rPr>
              <a:t>3 - the </a:t>
            </a:r>
            <a:r>
              <a:rPr lang="en-US" dirty="0">
                <a:latin typeface="Courier New" panose="02070309020205020404" pitchFamily="49" charset="0"/>
              </a:rPr>
              <a:t>sleep() </a:t>
            </a:r>
            <a:r>
              <a:rPr lang="en-US" dirty="0">
                <a:latin typeface="Open Sans"/>
              </a:rPr>
              <a:t>method to add delays.</a:t>
            </a:r>
            <a:endParaRPr lang="fr-FR" dirty="0"/>
          </a:p>
        </p:txBody>
      </p:sp>
      <p:sp>
        <p:nvSpPr>
          <p:cNvPr id="8" name="Rectangle 7">
            <a:extLst>
              <a:ext uri="{FF2B5EF4-FFF2-40B4-BE49-F238E27FC236}">
                <a16:creationId xmlns:a16="http://schemas.microsoft.com/office/drawing/2014/main" id="{BCFBB062-7285-403E-A8B7-2B257188A51D}"/>
              </a:ext>
            </a:extLst>
          </p:cNvPr>
          <p:cNvSpPr/>
          <p:nvPr/>
        </p:nvSpPr>
        <p:spPr>
          <a:xfrm>
            <a:off x="-14943" y="3828891"/>
            <a:ext cx="3722847" cy="523220"/>
          </a:xfrm>
          <a:prstGeom prst="rect">
            <a:avLst/>
          </a:prstGeom>
        </p:spPr>
        <p:txBody>
          <a:bodyPr wrap="square">
            <a:spAutoFit/>
          </a:bodyPr>
          <a:lstStyle/>
          <a:p>
            <a:pPr algn="just"/>
            <a:r>
              <a:rPr lang="en-US" dirty="0">
                <a:latin typeface="Open Sans"/>
              </a:rPr>
              <a:t>Then, create a </a:t>
            </a:r>
            <a:r>
              <a:rPr lang="en-US" dirty="0" err="1">
                <a:latin typeface="Courier New" panose="02070309020205020404" pitchFamily="49" charset="0"/>
              </a:rPr>
              <a:t>TouchPad</a:t>
            </a:r>
            <a:r>
              <a:rPr lang="en-US" dirty="0">
                <a:latin typeface="Courier New" panose="02070309020205020404" pitchFamily="49" charset="0"/>
              </a:rPr>
              <a:t> </a:t>
            </a:r>
            <a:r>
              <a:rPr lang="en-US" dirty="0">
                <a:latin typeface="Open Sans"/>
              </a:rPr>
              <a:t>object called </a:t>
            </a:r>
            <a:r>
              <a:rPr lang="en-US" dirty="0" err="1">
                <a:latin typeface="Courier New" panose="02070309020205020404" pitchFamily="49" charset="0"/>
              </a:rPr>
              <a:t>touch_pin</a:t>
            </a:r>
            <a:r>
              <a:rPr lang="en-US" dirty="0">
                <a:latin typeface="Courier New" panose="02070309020205020404" pitchFamily="49" charset="0"/>
              </a:rPr>
              <a:t> </a:t>
            </a:r>
            <a:r>
              <a:rPr lang="en-US" dirty="0">
                <a:latin typeface="Open Sans"/>
              </a:rPr>
              <a:t>on GPIO 4:</a:t>
            </a:r>
            <a:endParaRPr lang="fr-FR" dirty="0"/>
          </a:p>
        </p:txBody>
      </p:sp>
      <p:sp>
        <p:nvSpPr>
          <p:cNvPr id="9" name="Rectangle 8">
            <a:extLst>
              <a:ext uri="{FF2B5EF4-FFF2-40B4-BE49-F238E27FC236}">
                <a16:creationId xmlns:a16="http://schemas.microsoft.com/office/drawing/2014/main" id="{1150678E-7C7D-4D23-AC8E-B0AF044B2554}"/>
              </a:ext>
            </a:extLst>
          </p:cNvPr>
          <p:cNvSpPr/>
          <p:nvPr/>
        </p:nvSpPr>
        <p:spPr>
          <a:xfrm>
            <a:off x="0" y="4602186"/>
            <a:ext cx="3975431" cy="738664"/>
          </a:xfrm>
          <a:prstGeom prst="rect">
            <a:avLst/>
          </a:prstGeom>
        </p:spPr>
        <p:txBody>
          <a:bodyPr wrap="square">
            <a:spAutoFit/>
          </a:bodyPr>
          <a:lstStyle/>
          <a:p>
            <a:pPr algn="just"/>
            <a:r>
              <a:rPr lang="en-US" dirty="0">
                <a:latin typeface="Open Sans"/>
              </a:rPr>
              <a:t>Finally, to read the value from the touch pin, use the </a:t>
            </a:r>
            <a:r>
              <a:rPr lang="en-US" dirty="0">
                <a:latin typeface="Courier New" panose="02070309020205020404" pitchFamily="49" charset="0"/>
              </a:rPr>
              <a:t>read() </a:t>
            </a:r>
            <a:r>
              <a:rPr lang="en-US" dirty="0">
                <a:latin typeface="Open Sans"/>
              </a:rPr>
              <a:t>method on the </a:t>
            </a:r>
            <a:r>
              <a:rPr lang="fr-FR" dirty="0" err="1">
                <a:latin typeface="Courier New" panose="02070309020205020404" pitchFamily="49" charset="0"/>
              </a:rPr>
              <a:t>TouchPad</a:t>
            </a:r>
            <a:r>
              <a:rPr lang="fr-FR" dirty="0">
                <a:latin typeface="Courier New" panose="02070309020205020404" pitchFamily="49" charset="0"/>
              </a:rPr>
              <a:t> </a:t>
            </a:r>
            <a:r>
              <a:rPr lang="fr-FR" dirty="0" err="1">
                <a:latin typeface="Open Sans"/>
              </a:rPr>
              <a:t>object</a:t>
            </a:r>
            <a:r>
              <a:rPr lang="fr-FR" dirty="0">
                <a:latin typeface="Open Sans"/>
              </a:rPr>
              <a:t> as </a:t>
            </a:r>
            <a:r>
              <a:rPr lang="fr-FR" dirty="0" err="1">
                <a:latin typeface="Open Sans"/>
              </a:rPr>
              <a:t>follows</a:t>
            </a:r>
            <a:r>
              <a:rPr lang="fr-FR" dirty="0">
                <a:latin typeface="Open Sans"/>
              </a:rPr>
              <a:t>:</a:t>
            </a:r>
            <a:endParaRPr lang="fr-FR" dirty="0"/>
          </a:p>
        </p:txBody>
      </p:sp>
      <p:sp>
        <p:nvSpPr>
          <p:cNvPr id="10" name="Rectangle 9">
            <a:extLst>
              <a:ext uri="{FF2B5EF4-FFF2-40B4-BE49-F238E27FC236}">
                <a16:creationId xmlns:a16="http://schemas.microsoft.com/office/drawing/2014/main" id="{FD8596C6-BD73-4556-B33A-DF07CCBC3169}"/>
              </a:ext>
            </a:extLst>
          </p:cNvPr>
          <p:cNvSpPr/>
          <p:nvPr/>
        </p:nvSpPr>
        <p:spPr>
          <a:xfrm>
            <a:off x="-14943" y="5476682"/>
            <a:ext cx="4193392" cy="307777"/>
          </a:xfrm>
          <a:prstGeom prst="rect">
            <a:avLst/>
          </a:prstGeom>
        </p:spPr>
        <p:txBody>
          <a:bodyPr wrap="none">
            <a:spAutoFit/>
          </a:bodyPr>
          <a:lstStyle/>
          <a:p>
            <a:r>
              <a:rPr lang="en-US" dirty="0">
                <a:latin typeface="Open Sans"/>
              </a:rPr>
              <a:t>Then, the touch pin reading is printed on the Shell:</a:t>
            </a:r>
            <a:endParaRPr lang="fr-FR" dirty="0"/>
          </a:p>
        </p:txBody>
      </p:sp>
      <p:pic>
        <p:nvPicPr>
          <p:cNvPr id="11" name="Image 10">
            <a:hlinkClick r:id="rId3" action="ppaction://hlinksldjump"/>
            <a:extLst>
              <a:ext uri="{FF2B5EF4-FFF2-40B4-BE49-F238E27FC236}">
                <a16:creationId xmlns:a16="http://schemas.microsoft.com/office/drawing/2014/main" id="{9B6D6A6F-8ED8-4C25-826B-17D29D5CF536}"/>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48970297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C6C8E0-3394-4224-B30D-079C8647D9EE}"/>
              </a:ext>
            </a:extLst>
          </p:cNvPr>
          <p:cNvSpPr>
            <a:spLocks noGrp="1"/>
          </p:cNvSpPr>
          <p:nvPr>
            <p:ph type="title"/>
          </p:nvPr>
        </p:nvSpPr>
        <p:spPr/>
        <p:txBody>
          <a:bodyPr/>
          <a:lstStyle/>
          <a:p>
            <a:r>
              <a:rPr lang="fr-FR" dirty="0"/>
              <a:t>DEMONSTRATION</a:t>
            </a:r>
          </a:p>
        </p:txBody>
      </p:sp>
      <p:sp>
        <p:nvSpPr>
          <p:cNvPr id="3" name="Espace réservé du numéro de diapositive 2">
            <a:extLst>
              <a:ext uri="{FF2B5EF4-FFF2-40B4-BE49-F238E27FC236}">
                <a16:creationId xmlns:a16="http://schemas.microsoft.com/office/drawing/2014/main" id="{89B91260-AE06-4444-8C7A-BA7871D3AEDD}"/>
              </a:ext>
            </a:extLst>
          </p:cNvPr>
          <p:cNvSpPr>
            <a:spLocks noGrp="1"/>
          </p:cNvSpPr>
          <p:nvPr>
            <p:ph type="sldNum" sz="quarter" idx="12"/>
          </p:nvPr>
        </p:nvSpPr>
        <p:spPr/>
        <p:txBody>
          <a:bodyPr/>
          <a:lstStyle/>
          <a:p>
            <a:pPr>
              <a:defRPr/>
            </a:pPr>
            <a:fld id="{E652A8FB-8C76-45BB-8D82-93F8E151003C}" type="slidenum">
              <a:rPr lang="fr-FR" smtClean="0"/>
              <a:pPr>
                <a:defRPr/>
              </a:pPr>
              <a:t>406</a:t>
            </a:fld>
            <a:endParaRPr lang="fr-FR"/>
          </a:p>
        </p:txBody>
      </p:sp>
      <p:pic>
        <p:nvPicPr>
          <p:cNvPr id="4" name="Image 3">
            <a:extLst>
              <a:ext uri="{FF2B5EF4-FFF2-40B4-BE49-F238E27FC236}">
                <a16:creationId xmlns:a16="http://schemas.microsoft.com/office/drawing/2014/main" id="{5B6FEECB-8F9E-4026-9D24-380B8814CBF0}"/>
              </a:ext>
            </a:extLst>
          </p:cNvPr>
          <p:cNvPicPr>
            <a:picLocks noChangeAspect="1"/>
          </p:cNvPicPr>
          <p:nvPr/>
        </p:nvPicPr>
        <p:blipFill>
          <a:blip r:embed="rId2">
            <a:lum contrast="20000"/>
            <a:extLst>
              <a:ext uri="{28A0092B-C50C-407E-A947-70E740481C1C}">
                <a14:useLocalDpi xmlns:a14="http://schemas.microsoft.com/office/drawing/2010/main" val="0"/>
              </a:ext>
            </a:extLst>
          </a:blip>
          <a:stretch>
            <a:fillRect/>
          </a:stretch>
        </p:blipFill>
        <p:spPr>
          <a:xfrm>
            <a:off x="1609026" y="651348"/>
            <a:ext cx="6468174" cy="5159796"/>
          </a:xfrm>
          <a:prstGeom prst="rect">
            <a:avLst/>
          </a:prstGeom>
        </p:spPr>
      </p:pic>
      <p:sp>
        <p:nvSpPr>
          <p:cNvPr id="5" name="Rectangle 4">
            <a:extLst>
              <a:ext uri="{FF2B5EF4-FFF2-40B4-BE49-F238E27FC236}">
                <a16:creationId xmlns:a16="http://schemas.microsoft.com/office/drawing/2014/main" id="{7980FE60-7001-4732-B49B-359830436312}"/>
              </a:ext>
            </a:extLst>
          </p:cNvPr>
          <p:cNvSpPr/>
          <p:nvPr/>
        </p:nvSpPr>
        <p:spPr>
          <a:xfrm>
            <a:off x="11832" y="5971954"/>
            <a:ext cx="8738264" cy="523220"/>
          </a:xfrm>
          <a:prstGeom prst="rect">
            <a:avLst/>
          </a:prstGeom>
        </p:spPr>
        <p:txBody>
          <a:bodyPr wrap="square">
            <a:spAutoFit/>
          </a:bodyPr>
          <a:lstStyle/>
          <a:p>
            <a:r>
              <a:rPr lang="en-US" b="1" dirty="0">
                <a:latin typeface="Open Sans,Bold"/>
              </a:rPr>
              <a:t>Note: </a:t>
            </a:r>
            <a:r>
              <a:rPr lang="en-US" dirty="0">
                <a:latin typeface="Open Sans"/>
              </a:rPr>
              <a:t>the values you get depend on the board, on your surroundings, on the wires you’re using and other external factors.</a:t>
            </a:r>
            <a:endParaRPr lang="fr-FR" dirty="0"/>
          </a:p>
        </p:txBody>
      </p:sp>
      <p:pic>
        <p:nvPicPr>
          <p:cNvPr id="6" name="Image 5">
            <a:hlinkClick r:id="rId3" action="ppaction://hlinksldjump"/>
            <a:extLst>
              <a:ext uri="{FF2B5EF4-FFF2-40B4-BE49-F238E27FC236}">
                <a16:creationId xmlns:a16="http://schemas.microsoft.com/office/drawing/2014/main" id="{4A88B858-133B-4754-BDCE-064C01052D7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4250595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1F6D0-331E-4BCC-A917-E0EFA98AAC19}"/>
              </a:ext>
            </a:extLst>
          </p:cNvPr>
          <p:cNvSpPr>
            <a:spLocks noGrp="1"/>
          </p:cNvSpPr>
          <p:nvPr>
            <p:ph type="title"/>
          </p:nvPr>
        </p:nvSpPr>
        <p:spPr/>
        <p:txBody>
          <a:bodyPr/>
          <a:lstStyle/>
          <a:p>
            <a:r>
              <a:rPr lang="fr-FR" dirty="0"/>
              <a:t>OTHER CAPACITIVE TOUCH EXAMPLE</a:t>
            </a:r>
          </a:p>
        </p:txBody>
      </p:sp>
      <p:sp>
        <p:nvSpPr>
          <p:cNvPr id="3" name="Espace réservé du numéro de diapositive 2">
            <a:extLst>
              <a:ext uri="{FF2B5EF4-FFF2-40B4-BE49-F238E27FC236}">
                <a16:creationId xmlns:a16="http://schemas.microsoft.com/office/drawing/2014/main" id="{71546368-92D8-4214-A423-0C99874A8679}"/>
              </a:ext>
            </a:extLst>
          </p:cNvPr>
          <p:cNvSpPr>
            <a:spLocks noGrp="1"/>
          </p:cNvSpPr>
          <p:nvPr>
            <p:ph type="sldNum" sz="quarter" idx="12"/>
          </p:nvPr>
        </p:nvSpPr>
        <p:spPr/>
        <p:txBody>
          <a:bodyPr/>
          <a:lstStyle/>
          <a:p>
            <a:pPr>
              <a:defRPr/>
            </a:pPr>
            <a:fld id="{E652A8FB-8C76-45BB-8D82-93F8E151003C}" type="slidenum">
              <a:rPr lang="fr-FR" smtClean="0"/>
              <a:pPr>
                <a:defRPr/>
              </a:pPr>
              <a:t>407</a:t>
            </a:fld>
            <a:endParaRPr lang="fr-FR"/>
          </a:p>
        </p:txBody>
      </p:sp>
      <p:sp>
        <p:nvSpPr>
          <p:cNvPr id="4" name="Rectangle 1">
            <a:extLst>
              <a:ext uri="{FF2B5EF4-FFF2-40B4-BE49-F238E27FC236}">
                <a16:creationId xmlns:a16="http://schemas.microsoft.com/office/drawing/2014/main" id="{308890E1-D033-454B-B93E-6223C5328202}"/>
              </a:ext>
            </a:extLst>
          </p:cNvPr>
          <p:cNvSpPr>
            <a:spLocks noChangeArrowheads="1"/>
          </p:cNvSpPr>
          <p:nvPr/>
        </p:nvSpPr>
        <p:spPr bwMode="auto">
          <a:xfrm>
            <a:off x="107504" y="539806"/>
            <a:ext cx="9036496" cy="598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Use the </a:t>
            </a:r>
            <a:r>
              <a:rPr kumimoji="0" lang="fr-FR" altLang="fr-FR" sz="1200" b="0" i="0" u="none" strike="noStrike" cap="none" normalizeH="0" baseline="0" dirty="0" err="1">
                <a:ln>
                  <a:noFill/>
                </a:ln>
                <a:solidFill>
                  <a:schemeClr val="tx1"/>
                </a:solidFill>
                <a:effectLst/>
                <a:latin typeface="Source Code Pro" panose="020B0509030403020204" pitchFamily="49" charset="0"/>
              </a:rPr>
              <a:t>TouchPad</a:t>
            </a:r>
            <a:r>
              <a:rPr kumimoji="0" lang="fr-FR" altLang="fr-FR" sz="1200" b="0" i="0" u="none" strike="noStrike" cap="none" normalizeH="0" baseline="0" dirty="0">
                <a:ln>
                  <a:noFill/>
                </a:ln>
                <a:solidFill>
                  <a:schemeClr val="tx1"/>
                </a:solidFill>
                <a:effectLst/>
                <a:latin typeface="Source Code Pro" panose="020B0509030403020204" pitchFamily="49" charset="0"/>
              </a:rPr>
              <a:t> class in the machine module:</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err="1">
                <a:ln>
                  <a:noFill/>
                </a:ln>
                <a:solidFill>
                  <a:srgbClr val="0070C0"/>
                </a:solidFill>
                <a:effectLst/>
                <a:latin typeface="Source Code Pro" panose="020B0509030403020204" pitchFamily="49" charset="0"/>
              </a:rPr>
              <a:t>from</a:t>
            </a:r>
            <a:r>
              <a:rPr kumimoji="0" lang="fr-FR" altLang="fr-FR" sz="1200" b="1" i="0" u="none" strike="noStrike" cap="none" normalizeH="0" baseline="0" dirty="0">
                <a:ln>
                  <a:noFill/>
                </a:ln>
                <a:solidFill>
                  <a:srgbClr val="0070C0"/>
                </a:solidFill>
                <a:effectLst/>
                <a:latin typeface="Source Code Pro" panose="020B0509030403020204" pitchFamily="49" charset="0"/>
              </a:rPr>
              <a:t> machine import </a:t>
            </a:r>
            <a:r>
              <a:rPr kumimoji="0" lang="fr-FR" altLang="fr-FR" sz="1200" b="1" i="0" u="none" strike="noStrike" cap="none" normalizeH="0" baseline="0" dirty="0" err="1">
                <a:ln>
                  <a:noFill/>
                </a:ln>
                <a:solidFill>
                  <a:srgbClr val="0070C0"/>
                </a:solidFill>
                <a:effectLst/>
                <a:latin typeface="Source Code Pro" panose="020B0509030403020204" pitchFamily="49" charset="0"/>
              </a:rPr>
              <a:t>TouchPad</a:t>
            </a:r>
            <a:r>
              <a:rPr kumimoji="0" lang="fr-FR" altLang="fr-FR" sz="1200" b="1" i="0" u="none" strike="noStrike" cap="none" normalizeH="0" baseline="0" dirty="0">
                <a:ln>
                  <a:noFill/>
                </a:ln>
                <a:solidFill>
                  <a:srgbClr val="0070C0"/>
                </a:solidFill>
                <a:effectLst/>
                <a:latin typeface="Source Code Pro" panose="020B0509030403020204" pitchFamily="49" charset="0"/>
              </a:rPr>
              <a:t>, Pin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a:ln>
                  <a:noFill/>
                </a:ln>
                <a:solidFill>
                  <a:srgbClr val="0070C0"/>
                </a:solidFill>
                <a:effectLst/>
                <a:latin typeface="Source Code Pro" panose="020B0509030403020204" pitchFamily="49" charset="0"/>
              </a:rPr>
              <a:t>t = </a:t>
            </a:r>
            <a:r>
              <a:rPr kumimoji="0" lang="fr-FR" altLang="fr-FR" sz="1200" b="1" i="0" u="none" strike="noStrike" cap="none" normalizeH="0" baseline="0" dirty="0" err="1">
                <a:ln>
                  <a:noFill/>
                </a:ln>
                <a:solidFill>
                  <a:srgbClr val="0070C0"/>
                </a:solidFill>
                <a:effectLst/>
                <a:latin typeface="Source Code Pro" panose="020B0509030403020204" pitchFamily="49" charset="0"/>
              </a:rPr>
              <a:t>TouchPad</a:t>
            </a:r>
            <a:r>
              <a:rPr kumimoji="0" lang="fr-FR" altLang="fr-FR" sz="1200" b="1" i="0" u="none" strike="noStrike" cap="none" normalizeH="0" baseline="0" dirty="0">
                <a:ln>
                  <a:noFill/>
                </a:ln>
                <a:solidFill>
                  <a:srgbClr val="0070C0"/>
                </a:solidFill>
                <a:effectLst/>
                <a:latin typeface="Source Code Pro" panose="020B0509030403020204" pitchFamily="49" charset="0"/>
              </a:rPr>
              <a:t>(Pin(14))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err="1">
                <a:ln>
                  <a:noFill/>
                </a:ln>
                <a:solidFill>
                  <a:srgbClr val="0070C0"/>
                </a:solidFill>
                <a:effectLst/>
                <a:latin typeface="Source Code Pro" panose="020B0509030403020204" pitchFamily="49" charset="0"/>
              </a:rPr>
              <a:t>t.read</a:t>
            </a:r>
            <a:r>
              <a:rPr kumimoji="0" lang="fr-FR" altLang="fr-FR" sz="1200" b="1" i="0" u="none" strike="noStrike" cap="none" normalizeH="0" baseline="0" dirty="0">
                <a:ln>
                  <a:noFill/>
                </a:ln>
                <a:solidFill>
                  <a:srgbClr val="0070C0"/>
                </a:solidFill>
                <a:effectLst/>
                <a:latin typeface="Source Code Pro" panose="020B0509030403020204" pitchFamily="49" charset="0"/>
              </a:rPr>
              <a:t>() # </a:t>
            </a:r>
            <a:r>
              <a:rPr kumimoji="0" lang="fr-FR" altLang="fr-FR" sz="1200" b="1" i="0" u="none" strike="noStrike" cap="none" normalizeH="0" baseline="0" dirty="0" err="1">
                <a:ln>
                  <a:noFill/>
                </a:ln>
                <a:solidFill>
                  <a:srgbClr val="0070C0"/>
                </a:solidFill>
                <a:effectLst/>
                <a:latin typeface="Source Code Pro" panose="020B0509030403020204" pitchFamily="49" charset="0"/>
              </a:rPr>
              <a:t>Returns</a:t>
            </a:r>
            <a:r>
              <a:rPr kumimoji="0" lang="fr-FR" altLang="fr-FR" sz="1200" b="1" i="0" u="none" strike="noStrike" cap="none" normalizeH="0" baseline="0" dirty="0">
                <a:ln>
                  <a:noFill/>
                </a:ln>
                <a:solidFill>
                  <a:srgbClr val="0070C0"/>
                </a:solidFill>
                <a:effectLst/>
                <a:latin typeface="Source Code Pro" panose="020B0509030403020204" pitchFamily="49" charset="0"/>
              </a:rPr>
              <a:t> a </a:t>
            </a:r>
            <a:r>
              <a:rPr kumimoji="0" lang="fr-FR" altLang="fr-FR" sz="1200" b="1" i="0" u="none" strike="noStrike" cap="none" normalizeH="0" baseline="0" dirty="0" err="1">
                <a:ln>
                  <a:noFill/>
                </a:ln>
                <a:solidFill>
                  <a:srgbClr val="0070C0"/>
                </a:solidFill>
                <a:effectLst/>
                <a:latin typeface="Source Code Pro" panose="020B0509030403020204" pitchFamily="49" charset="0"/>
              </a:rPr>
              <a:t>smaller</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r>
              <a:rPr kumimoji="0" lang="fr-FR" altLang="fr-FR" sz="1200" b="1" i="0" u="none" strike="noStrike" cap="none" normalizeH="0" baseline="0" dirty="0" err="1">
                <a:ln>
                  <a:noFill/>
                </a:ln>
                <a:solidFill>
                  <a:srgbClr val="0070C0"/>
                </a:solidFill>
                <a:effectLst/>
                <a:latin typeface="Source Code Pro" panose="020B0509030403020204" pitchFamily="49" charset="0"/>
              </a:rPr>
              <a:t>number</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r>
              <a:rPr kumimoji="0" lang="fr-FR" altLang="fr-FR" sz="1200" b="1" i="0" u="none" strike="noStrike" cap="none" normalizeH="0" baseline="0" dirty="0" err="1">
                <a:ln>
                  <a:noFill/>
                </a:ln>
                <a:solidFill>
                  <a:srgbClr val="0070C0"/>
                </a:solidFill>
                <a:effectLst/>
                <a:latin typeface="Source Code Pro" panose="020B0509030403020204" pitchFamily="49" charset="0"/>
              </a:rPr>
              <a:t>when</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r>
              <a:rPr kumimoji="0" lang="fr-FR" altLang="fr-FR" sz="1200" b="1" i="0" u="none" strike="noStrike" cap="none" normalizeH="0" baseline="0" dirty="0" err="1">
                <a:ln>
                  <a:noFill/>
                </a:ln>
                <a:solidFill>
                  <a:srgbClr val="0070C0"/>
                </a:solidFill>
                <a:effectLst/>
                <a:latin typeface="Source Code Pro" panose="020B0509030403020204" pitchFamily="49" charset="0"/>
              </a:rPr>
              <a:t>touched</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err="1">
                <a:ln>
                  <a:noFill/>
                </a:ln>
                <a:solidFill>
                  <a:schemeClr val="tx1"/>
                </a:solidFill>
                <a:effectLst/>
                <a:latin typeface="Source Code Pro" panose="020B0509030403020204" pitchFamily="49" charset="0"/>
              </a:rPr>
              <a:t>TouchPad.read</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returns</a:t>
            </a:r>
            <a:r>
              <a:rPr kumimoji="0" lang="fr-FR" altLang="fr-FR" sz="1200" b="0" i="0" u="none" strike="noStrike" cap="none" normalizeH="0" baseline="0" dirty="0">
                <a:ln>
                  <a:noFill/>
                </a:ln>
                <a:solidFill>
                  <a:schemeClr val="tx1"/>
                </a:solidFill>
                <a:effectLst/>
                <a:latin typeface="Source Code Pro" panose="020B0509030403020204" pitchFamily="49" charset="0"/>
              </a:rPr>
              <a:t> a value relative to the capacitive variation. Small </a:t>
            </a:r>
            <a:r>
              <a:rPr kumimoji="0" lang="fr-FR" altLang="fr-FR" sz="1200" b="0" i="0" u="none" strike="noStrike" cap="none" normalizeH="0" baseline="0" dirty="0" err="1">
                <a:ln>
                  <a:noFill/>
                </a:ln>
                <a:solidFill>
                  <a:schemeClr val="tx1"/>
                </a:solidFill>
                <a:effectLst/>
                <a:latin typeface="Source Code Pro" panose="020B0509030403020204" pitchFamily="49" charset="0"/>
              </a:rPr>
              <a:t>numbers</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typically</a:t>
            </a:r>
            <a:r>
              <a:rPr kumimoji="0" lang="fr-FR" altLang="fr-FR" sz="1200" b="0" i="0" u="none" strike="noStrike" cap="none" normalizeH="0" baseline="0" dirty="0">
                <a:ln>
                  <a:noFill/>
                </a:ln>
                <a:solidFill>
                  <a:schemeClr val="tx1"/>
                </a:solidFill>
                <a:effectLst/>
                <a:latin typeface="Source Code Pro" panose="020B0509030403020204" pitchFamily="49" charset="0"/>
              </a:rPr>
              <a:t> in the </a:t>
            </a:r>
            <a:r>
              <a:rPr kumimoji="0" lang="fr-FR" altLang="fr-FR" sz="1200" b="0" i="1" u="none" strike="noStrike" cap="none" normalizeH="0" baseline="0" dirty="0" err="1">
                <a:ln>
                  <a:noFill/>
                </a:ln>
                <a:solidFill>
                  <a:schemeClr val="tx1"/>
                </a:solidFill>
                <a:effectLst/>
                <a:latin typeface="Source Code Pro" panose="020B0509030403020204" pitchFamily="49" charset="0"/>
              </a:rPr>
              <a:t>tens</a:t>
            </a:r>
            <a:r>
              <a:rPr kumimoji="0" lang="fr-FR" altLang="fr-FR" sz="1200" b="0" i="0" u="none" strike="noStrike" cap="none" normalizeH="0" baseline="0" dirty="0">
                <a:ln>
                  <a:noFill/>
                </a:ln>
                <a:solidFill>
                  <a:schemeClr val="tx1"/>
                </a:solidFill>
                <a:effectLst/>
                <a:latin typeface="Source Code Pro" panose="020B0509030403020204" pitchFamily="49" charset="0"/>
              </a:rPr>
              <a:t>) are </a:t>
            </a:r>
            <a:r>
              <a:rPr kumimoji="0" lang="fr-FR" altLang="fr-FR" sz="1200" b="0" i="0" u="none" strike="noStrike" cap="none" normalizeH="0" baseline="0" dirty="0" err="1">
                <a:ln>
                  <a:noFill/>
                </a:ln>
                <a:solidFill>
                  <a:schemeClr val="tx1"/>
                </a:solidFill>
                <a:effectLst/>
                <a:latin typeface="Source Code Pro" panose="020B0509030403020204" pitchFamily="49" charset="0"/>
              </a:rPr>
              <a:t>common</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when</a:t>
            </a:r>
            <a:r>
              <a:rPr kumimoji="0" lang="fr-FR" altLang="fr-FR" sz="1200" b="0" i="0" u="none" strike="noStrike" cap="none" normalizeH="0" baseline="0" dirty="0">
                <a:ln>
                  <a:noFill/>
                </a:ln>
                <a:solidFill>
                  <a:schemeClr val="tx1"/>
                </a:solidFill>
                <a:effectLst/>
                <a:latin typeface="Source Code Pro" panose="020B0509030403020204" pitchFamily="49" charset="0"/>
              </a:rPr>
              <a:t> a pin </a:t>
            </a:r>
            <a:r>
              <a:rPr kumimoji="0" lang="fr-FR" altLang="fr-FR" sz="1200" b="0" i="0" u="none" strike="noStrike" cap="none" normalizeH="0" baseline="0" dirty="0" err="1">
                <a:ln>
                  <a:noFill/>
                </a:ln>
                <a:solidFill>
                  <a:schemeClr val="tx1"/>
                </a:solidFill>
                <a:effectLst/>
                <a:latin typeface="Source Code Pro" panose="020B0509030403020204" pitchFamily="49" charset="0"/>
              </a:rPr>
              <a:t>is</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touched</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larger</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numbers</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above</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1" u="none" strike="noStrike" cap="none" normalizeH="0" baseline="0" dirty="0">
                <a:ln>
                  <a:noFill/>
                </a:ln>
                <a:solidFill>
                  <a:schemeClr val="tx1"/>
                </a:solidFill>
                <a:effectLst/>
                <a:latin typeface="Source Code Pro" panose="020B0509030403020204" pitchFamily="49" charset="0"/>
              </a:rPr>
              <a:t>one </a:t>
            </a:r>
            <a:r>
              <a:rPr kumimoji="0" lang="fr-FR" altLang="fr-FR" sz="1200" b="0" i="1" u="none" strike="noStrike" cap="none" normalizeH="0" baseline="0" dirty="0" err="1">
                <a:ln>
                  <a:noFill/>
                </a:ln>
                <a:solidFill>
                  <a:schemeClr val="tx1"/>
                </a:solidFill>
                <a:effectLst/>
                <a:latin typeface="Source Code Pro" panose="020B0509030403020204" pitchFamily="49" charset="0"/>
              </a:rPr>
              <a:t>thousand</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when</a:t>
            </a:r>
            <a:r>
              <a:rPr kumimoji="0" lang="fr-FR" altLang="fr-FR" sz="1200" b="0" i="0" u="none" strike="noStrike" cap="none" normalizeH="0" baseline="0" dirty="0">
                <a:ln>
                  <a:noFill/>
                </a:ln>
                <a:solidFill>
                  <a:schemeClr val="tx1"/>
                </a:solidFill>
                <a:effectLst/>
                <a:latin typeface="Source Code Pro" panose="020B0509030403020204" pitchFamily="49" charset="0"/>
              </a:rPr>
              <a:t> no </a:t>
            </a:r>
            <a:r>
              <a:rPr kumimoji="0" lang="fr-FR" altLang="fr-FR" sz="1200" b="0" i="0" u="none" strike="noStrike" cap="none" normalizeH="0" baseline="0" dirty="0" err="1">
                <a:ln>
                  <a:noFill/>
                </a:ln>
                <a:solidFill>
                  <a:schemeClr val="tx1"/>
                </a:solidFill>
                <a:effectLst/>
                <a:latin typeface="Source Code Pro" panose="020B0509030403020204" pitchFamily="49" charset="0"/>
              </a:rPr>
              <a:t>touch</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is</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present</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However</a:t>
            </a:r>
            <a:r>
              <a:rPr kumimoji="0" lang="fr-FR" altLang="fr-FR" sz="1200" b="0" i="0" u="none" strike="noStrike" cap="none" normalizeH="0" baseline="0" dirty="0">
                <a:ln>
                  <a:noFill/>
                </a:ln>
                <a:solidFill>
                  <a:schemeClr val="tx1"/>
                </a:solidFill>
                <a:effectLst/>
                <a:latin typeface="Source Code Pro" panose="020B0509030403020204" pitchFamily="49" charset="0"/>
              </a:rPr>
              <a:t> the values are </a:t>
            </a:r>
            <a:r>
              <a:rPr kumimoji="0" lang="fr-FR" altLang="fr-FR" sz="1200" b="0" i="1" u="none" strike="noStrike" cap="none" normalizeH="0" baseline="0" dirty="0">
                <a:ln>
                  <a:noFill/>
                </a:ln>
                <a:solidFill>
                  <a:schemeClr val="tx1"/>
                </a:solidFill>
                <a:effectLst/>
                <a:latin typeface="Source Code Pro" panose="020B0509030403020204" pitchFamily="49" charset="0"/>
              </a:rPr>
              <a:t>relative</a:t>
            </a:r>
            <a:r>
              <a:rPr kumimoji="0" lang="fr-FR" altLang="fr-FR" sz="1200" b="0" i="0" u="none" strike="noStrike" cap="none" normalizeH="0" baseline="0" dirty="0">
                <a:ln>
                  <a:noFill/>
                </a:ln>
                <a:solidFill>
                  <a:schemeClr val="tx1"/>
                </a:solidFill>
                <a:effectLst/>
                <a:latin typeface="Source Code Pro" panose="020B0509030403020204" pitchFamily="49" charset="0"/>
              </a:rPr>
              <a:t> and can </a:t>
            </a:r>
            <a:r>
              <a:rPr kumimoji="0" lang="fr-FR" altLang="fr-FR" sz="1200" b="0" i="0" u="none" strike="noStrike" cap="none" normalizeH="0" baseline="0" dirty="0" err="1">
                <a:ln>
                  <a:noFill/>
                </a:ln>
                <a:solidFill>
                  <a:schemeClr val="tx1"/>
                </a:solidFill>
                <a:effectLst/>
                <a:latin typeface="Source Code Pro" panose="020B0509030403020204" pitchFamily="49" charset="0"/>
              </a:rPr>
              <a:t>vary</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depending</a:t>
            </a:r>
            <a:r>
              <a:rPr kumimoji="0" lang="fr-FR" altLang="fr-FR" sz="1200" b="0" i="0" u="none" strike="noStrike" cap="none" normalizeH="0" baseline="0" dirty="0">
                <a:ln>
                  <a:noFill/>
                </a:ln>
                <a:solidFill>
                  <a:schemeClr val="tx1"/>
                </a:solidFill>
                <a:effectLst/>
                <a:latin typeface="Source Code Pro" panose="020B0509030403020204" pitchFamily="49" charset="0"/>
              </a:rPr>
              <a:t> on the </a:t>
            </a:r>
            <a:r>
              <a:rPr kumimoji="0" lang="fr-FR" altLang="fr-FR" sz="1200" b="0" i="0" u="none" strike="noStrike" cap="none" normalizeH="0" baseline="0" dirty="0" err="1">
                <a:ln>
                  <a:noFill/>
                </a:ln>
                <a:solidFill>
                  <a:schemeClr val="tx1"/>
                </a:solidFill>
                <a:effectLst/>
                <a:latin typeface="Source Code Pro" panose="020B0509030403020204" pitchFamily="49" charset="0"/>
              </a:rPr>
              <a:t>board</a:t>
            </a:r>
            <a:r>
              <a:rPr kumimoji="0" lang="fr-FR" altLang="fr-FR" sz="1200" b="0" i="0" u="none" strike="noStrike" cap="none" normalizeH="0" baseline="0" dirty="0">
                <a:ln>
                  <a:noFill/>
                </a:ln>
                <a:solidFill>
                  <a:schemeClr val="tx1"/>
                </a:solidFill>
                <a:effectLst/>
                <a:latin typeface="Source Code Pro" panose="020B0509030403020204" pitchFamily="49" charset="0"/>
              </a:rPr>
              <a:t> and </a:t>
            </a:r>
            <a:r>
              <a:rPr kumimoji="0" lang="fr-FR" altLang="fr-FR" sz="1200" b="0" i="0" u="none" strike="noStrike" cap="none" normalizeH="0" baseline="0" dirty="0" err="1">
                <a:ln>
                  <a:noFill/>
                </a:ln>
                <a:solidFill>
                  <a:schemeClr val="tx1"/>
                </a:solidFill>
                <a:effectLst/>
                <a:latin typeface="Source Code Pro" panose="020B0509030403020204" pitchFamily="49" charset="0"/>
              </a:rPr>
              <a:t>surrounding</a:t>
            </a:r>
            <a:r>
              <a:rPr kumimoji="0" lang="fr-FR" altLang="fr-FR" sz="1200" b="0" i="0" u="none" strike="noStrike" cap="none" normalizeH="0" baseline="0" dirty="0">
                <a:ln>
                  <a:noFill/>
                </a:ln>
                <a:solidFill>
                  <a:schemeClr val="tx1"/>
                </a:solidFill>
                <a:effectLst/>
                <a:latin typeface="Source Code Pro" panose="020B0509030403020204" pitchFamily="49" charset="0"/>
              </a:rPr>
              <a:t> composition </a:t>
            </a:r>
            <a:r>
              <a:rPr kumimoji="0" lang="fr-FR" altLang="fr-FR" sz="1200" b="0" i="0" u="none" strike="noStrike" cap="none" normalizeH="0" baseline="0" dirty="0" err="1">
                <a:ln>
                  <a:noFill/>
                </a:ln>
                <a:solidFill>
                  <a:schemeClr val="tx1"/>
                </a:solidFill>
                <a:effectLst/>
                <a:latin typeface="Source Code Pro" panose="020B0509030403020204" pitchFamily="49" charset="0"/>
              </a:rPr>
              <a:t>so</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some</a:t>
            </a:r>
            <a:r>
              <a:rPr kumimoji="0" lang="fr-FR" altLang="fr-FR" sz="1200" b="0" i="0" u="none" strike="noStrike" cap="none" normalizeH="0" baseline="0" dirty="0">
                <a:ln>
                  <a:noFill/>
                </a:ln>
                <a:solidFill>
                  <a:schemeClr val="tx1"/>
                </a:solidFill>
                <a:effectLst/>
                <a:latin typeface="Source Code Pro" panose="020B0509030403020204" pitchFamily="49" charset="0"/>
              </a:rPr>
              <a:t> calibration </a:t>
            </a:r>
            <a:r>
              <a:rPr kumimoji="0" lang="fr-FR" altLang="fr-FR" sz="1200" b="0" i="0" u="none" strike="noStrike" cap="none" normalizeH="0" baseline="0" dirty="0" err="1">
                <a:ln>
                  <a:noFill/>
                </a:ln>
                <a:solidFill>
                  <a:schemeClr val="tx1"/>
                </a:solidFill>
                <a:effectLst/>
                <a:latin typeface="Source Code Pro" panose="020B0509030403020204" pitchFamily="49" charset="0"/>
              </a:rPr>
              <a:t>may</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be</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required</a:t>
            </a:r>
            <a:r>
              <a:rPr kumimoji="0" lang="fr-FR" altLang="fr-FR" sz="1200"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There are </a:t>
            </a:r>
            <a:r>
              <a:rPr kumimoji="0" lang="fr-FR" altLang="fr-FR" sz="1200" b="0" i="0" u="none" strike="noStrike" cap="none" normalizeH="0" baseline="0" dirty="0" err="1">
                <a:ln>
                  <a:noFill/>
                </a:ln>
                <a:solidFill>
                  <a:schemeClr val="tx1"/>
                </a:solidFill>
                <a:effectLst/>
                <a:latin typeface="Source Code Pro" panose="020B0509030403020204" pitchFamily="49" charset="0"/>
              </a:rPr>
              <a:t>ten</a:t>
            </a:r>
            <a:r>
              <a:rPr kumimoji="0" lang="fr-FR" altLang="fr-FR" sz="1200" b="0" i="0" u="none" strike="noStrike" cap="none" normalizeH="0" baseline="0" dirty="0">
                <a:ln>
                  <a:noFill/>
                </a:ln>
                <a:solidFill>
                  <a:schemeClr val="tx1"/>
                </a:solidFill>
                <a:effectLst/>
                <a:latin typeface="Source Code Pro" panose="020B0509030403020204" pitchFamily="49" charset="0"/>
              </a:rPr>
              <a:t> capacitive </a:t>
            </a:r>
            <a:r>
              <a:rPr kumimoji="0" lang="fr-FR" altLang="fr-FR" sz="1200" b="0" i="0" u="none" strike="noStrike" cap="none" normalizeH="0" baseline="0" dirty="0" err="1">
                <a:ln>
                  <a:noFill/>
                </a:ln>
                <a:solidFill>
                  <a:schemeClr val="tx1"/>
                </a:solidFill>
                <a:effectLst/>
                <a:latin typeface="Source Code Pro" panose="020B0509030403020204" pitchFamily="49" charset="0"/>
              </a:rPr>
              <a:t>touch-enabled</a:t>
            </a:r>
            <a:r>
              <a:rPr kumimoji="0" lang="fr-FR" altLang="fr-FR" sz="1200" b="0" i="0" u="none" strike="noStrike" cap="none" normalizeH="0" baseline="0" dirty="0">
                <a:ln>
                  <a:noFill/>
                </a:ln>
                <a:solidFill>
                  <a:schemeClr val="tx1"/>
                </a:solidFill>
                <a:effectLst/>
                <a:latin typeface="Source Code Pro" panose="020B0509030403020204" pitchFamily="49" charset="0"/>
              </a:rPr>
              <a:t> pins </a:t>
            </a:r>
            <a:r>
              <a:rPr kumimoji="0" lang="fr-FR" altLang="fr-FR" sz="1200" b="0" i="0" u="none" strike="noStrike" cap="none" normalizeH="0" baseline="0" dirty="0" err="1">
                <a:ln>
                  <a:noFill/>
                </a:ln>
                <a:solidFill>
                  <a:schemeClr val="tx1"/>
                </a:solidFill>
                <a:effectLst/>
                <a:latin typeface="Source Code Pro" panose="020B0509030403020204" pitchFamily="49" charset="0"/>
              </a:rPr>
              <a:t>that</a:t>
            </a:r>
            <a:r>
              <a:rPr kumimoji="0" lang="fr-FR" altLang="fr-FR" sz="1200" b="0" i="0" u="none" strike="noStrike" cap="none" normalizeH="0" baseline="0" dirty="0">
                <a:ln>
                  <a:noFill/>
                </a:ln>
                <a:solidFill>
                  <a:schemeClr val="tx1"/>
                </a:solidFill>
                <a:effectLst/>
                <a:latin typeface="Source Code Pro" panose="020B0509030403020204" pitchFamily="49" charset="0"/>
              </a:rPr>
              <a:t> can </a:t>
            </a:r>
            <a:r>
              <a:rPr kumimoji="0" lang="fr-FR" altLang="fr-FR" sz="1200" b="0" i="0" u="none" strike="noStrike" cap="none" normalizeH="0" baseline="0" dirty="0" err="1">
                <a:ln>
                  <a:noFill/>
                </a:ln>
                <a:solidFill>
                  <a:schemeClr val="tx1"/>
                </a:solidFill>
                <a:effectLst/>
                <a:latin typeface="Source Code Pro" panose="020B0509030403020204" pitchFamily="49" charset="0"/>
              </a:rPr>
              <a:t>be</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used</a:t>
            </a:r>
            <a:r>
              <a:rPr kumimoji="0" lang="fr-FR" altLang="fr-FR" sz="1200" b="0" i="0" u="none" strike="noStrike" cap="none" normalizeH="0" baseline="0" dirty="0">
                <a:ln>
                  <a:noFill/>
                </a:ln>
                <a:solidFill>
                  <a:schemeClr val="tx1"/>
                </a:solidFill>
                <a:effectLst/>
                <a:latin typeface="Source Code Pro" panose="020B0509030403020204" pitchFamily="49" charset="0"/>
              </a:rPr>
              <a:t> on the ESP32: 0, 2, 4, 12, 13 14, 15, 27, 32, 33. </a:t>
            </a:r>
            <a:r>
              <a:rPr kumimoji="0" lang="fr-FR" altLang="fr-FR" sz="1200" b="0" i="0" u="none" strike="noStrike" cap="none" normalizeH="0" baseline="0" dirty="0" err="1">
                <a:ln>
                  <a:noFill/>
                </a:ln>
                <a:solidFill>
                  <a:schemeClr val="tx1"/>
                </a:solidFill>
                <a:effectLst/>
                <a:latin typeface="Source Code Pro" panose="020B0509030403020204" pitchFamily="49" charset="0"/>
              </a:rPr>
              <a:t>Trying</a:t>
            </a:r>
            <a:r>
              <a:rPr kumimoji="0" lang="fr-FR" altLang="fr-FR" sz="1200" b="0" i="0" u="none" strike="noStrike" cap="none" normalizeH="0" baseline="0" dirty="0">
                <a:ln>
                  <a:noFill/>
                </a:ln>
                <a:solidFill>
                  <a:schemeClr val="tx1"/>
                </a:solidFill>
                <a:effectLst/>
                <a:latin typeface="Source Code Pro" panose="020B0509030403020204" pitchFamily="49" charset="0"/>
              </a:rPr>
              <a:t> to </a:t>
            </a:r>
            <a:r>
              <a:rPr kumimoji="0" lang="fr-FR" altLang="fr-FR" sz="1200" b="0" i="0" u="none" strike="noStrike" cap="none" normalizeH="0" baseline="0" dirty="0" err="1">
                <a:ln>
                  <a:noFill/>
                </a:ln>
                <a:solidFill>
                  <a:schemeClr val="tx1"/>
                </a:solidFill>
                <a:effectLst/>
                <a:latin typeface="Source Code Pro" panose="020B0509030403020204" pitchFamily="49" charset="0"/>
              </a:rPr>
              <a:t>assign</a:t>
            </a:r>
            <a:r>
              <a:rPr kumimoji="0" lang="fr-FR" altLang="fr-FR" sz="1200" b="0" i="0" u="none" strike="noStrike" cap="none" normalizeH="0" baseline="0" dirty="0">
                <a:ln>
                  <a:noFill/>
                </a:ln>
                <a:solidFill>
                  <a:schemeClr val="tx1"/>
                </a:solidFill>
                <a:effectLst/>
                <a:latin typeface="Source Code Pro" panose="020B0509030403020204" pitchFamily="49" charset="0"/>
              </a:rPr>
              <a:t> to </a:t>
            </a:r>
            <a:r>
              <a:rPr kumimoji="0" lang="fr-FR" altLang="fr-FR" sz="1200" b="0" i="0" u="none" strike="noStrike" cap="none" normalizeH="0" baseline="0" dirty="0" err="1">
                <a:ln>
                  <a:noFill/>
                </a:ln>
                <a:solidFill>
                  <a:schemeClr val="tx1"/>
                </a:solidFill>
                <a:effectLst/>
                <a:latin typeface="Source Code Pro" panose="020B0509030403020204" pitchFamily="49" charset="0"/>
              </a:rPr>
              <a:t>any</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other</a:t>
            </a:r>
            <a:r>
              <a:rPr kumimoji="0" lang="fr-FR" altLang="fr-FR" sz="1200" b="0" i="0" u="none" strike="noStrike" cap="none" normalizeH="0" baseline="0" dirty="0">
                <a:ln>
                  <a:noFill/>
                </a:ln>
                <a:solidFill>
                  <a:schemeClr val="tx1"/>
                </a:solidFill>
                <a:effectLst/>
                <a:latin typeface="Source Code Pro" panose="020B0509030403020204" pitchFamily="49" charset="0"/>
              </a:rPr>
              <a:t> pins </a:t>
            </a:r>
            <a:r>
              <a:rPr kumimoji="0" lang="fr-FR" altLang="fr-FR" sz="1200" b="0" i="0" u="none" strike="noStrike" cap="none" normalizeH="0" baseline="0" dirty="0" err="1">
                <a:ln>
                  <a:noFill/>
                </a:ln>
                <a:solidFill>
                  <a:schemeClr val="tx1"/>
                </a:solidFill>
                <a:effectLst/>
                <a:latin typeface="Source Code Pro" panose="020B0509030403020204" pitchFamily="49" charset="0"/>
              </a:rPr>
              <a:t>will</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result</a:t>
            </a:r>
            <a:r>
              <a:rPr kumimoji="0" lang="fr-FR" altLang="fr-FR" sz="1200" b="0" i="0" u="none" strike="noStrike" cap="none" normalizeH="0" baseline="0" dirty="0">
                <a:ln>
                  <a:noFill/>
                </a:ln>
                <a:solidFill>
                  <a:schemeClr val="tx1"/>
                </a:solidFill>
                <a:effectLst/>
                <a:latin typeface="Source Code Pro" panose="020B0509030403020204" pitchFamily="49" charset="0"/>
              </a:rPr>
              <a:t> in a </a:t>
            </a:r>
            <a:r>
              <a:rPr kumimoji="0" lang="fr-FR" altLang="fr-FR" sz="1200" b="0" i="0" u="none" strike="noStrike" cap="none" normalizeH="0" baseline="0" dirty="0" err="1">
                <a:ln>
                  <a:noFill/>
                </a:ln>
                <a:solidFill>
                  <a:schemeClr val="tx1"/>
                </a:solidFill>
                <a:effectLst/>
                <a:latin typeface="Source Code Pro" panose="020B0509030403020204" pitchFamily="49" charset="0"/>
              </a:rPr>
              <a:t>ValueError</a:t>
            </a:r>
            <a:r>
              <a:rPr kumimoji="0" lang="fr-FR" altLang="fr-FR" sz="1200"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Note </a:t>
            </a:r>
            <a:r>
              <a:rPr kumimoji="0" lang="fr-FR" altLang="fr-FR" sz="1200" b="0" i="0" u="none" strike="noStrike" cap="none" normalizeH="0" baseline="0" dirty="0" err="1">
                <a:ln>
                  <a:noFill/>
                </a:ln>
                <a:solidFill>
                  <a:schemeClr val="tx1"/>
                </a:solidFill>
                <a:effectLst/>
                <a:latin typeface="Source Code Pro" panose="020B0509030403020204" pitchFamily="49" charset="0"/>
              </a:rPr>
              <a:t>that</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TouchPads</a:t>
            </a:r>
            <a:r>
              <a:rPr kumimoji="0" lang="fr-FR" altLang="fr-FR" sz="1200" b="0" i="0" u="none" strike="noStrike" cap="none" normalizeH="0" baseline="0" dirty="0">
                <a:ln>
                  <a:noFill/>
                </a:ln>
                <a:solidFill>
                  <a:schemeClr val="tx1"/>
                </a:solidFill>
                <a:effectLst/>
                <a:latin typeface="Source Code Pro" panose="020B0509030403020204" pitchFamily="49" charset="0"/>
              </a:rPr>
              <a:t> can </a:t>
            </a:r>
            <a:r>
              <a:rPr kumimoji="0" lang="fr-FR" altLang="fr-FR" sz="1200" b="0" i="0" u="none" strike="noStrike" cap="none" normalizeH="0" baseline="0" dirty="0" err="1">
                <a:ln>
                  <a:noFill/>
                </a:ln>
                <a:solidFill>
                  <a:schemeClr val="tx1"/>
                </a:solidFill>
                <a:effectLst/>
                <a:latin typeface="Source Code Pro" panose="020B0509030403020204" pitchFamily="49" charset="0"/>
              </a:rPr>
              <a:t>be</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used</a:t>
            </a:r>
            <a:r>
              <a:rPr kumimoji="0" lang="fr-FR" altLang="fr-FR" sz="1200" b="0" i="0" u="none" strike="noStrike" cap="none" normalizeH="0" baseline="0" dirty="0">
                <a:ln>
                  <a:noFill/>
                </a:ln>
                <a:solidFill>
                  <a:schemeClr val="tx1"/>
                </a:solidFill>
                <a:effectLst/>
                <a:latin typeface="Source Code Pro" panose="020B0509030403020204" pitchFamily="49" charset="0"/>
              </a:rPr>
              <a:t> to wake an ESP32 </a:t>
            </a:r>
            <a:r>
              <a:rPr kumimoji="0" lang="fr-FR" altLang="fr-FR" sz="1200" b="0" i="0" u="none" strike="noStrike" cap="none" normalizeH="0" baseline="0" dirty="0" err="1">
                <a:ln>
                  <a:noFill/>
                </a:ln>
                <a:solidFill>
                  <a:schemeClr val="tx1"/>
                </a:solidFill>
                <a:effectLst/>
                <a:latin typeface="Source Code Pro" panose="020B0509030403020204" pitchFamily="49" charset="0"/>
              </a:rPr>
              <a:t>from</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sleep</a:t>
            </a:r>
            <a:r>
              <a:rPr kumimoji="0" lang="fr-FR" altLang="fr-FR" sz="1200"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a:ln>
                  <a:noFill/>
                </a:ln>
                <a:solidFill>
                  <a:srgbClr val="0070C0"/>
                </a:solidFill>
                <a:effectLst/>
                <a:latin typeface="Source Code Pro" panose="020B0509030403020204" pitchFamily="49" charset="0"/>
              </a:rPr>
              <a:t>import machine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err="1">
                <a:ln>
                  <a:noFill/>
                </a:ln>
                <a:solidFill>
                  <a:srgbClr val="0070C0"/>
                </a:solidFill>
                <a:effectLst/>
                <a:latin typeface="Source Code Pro" panose="020B0509030403020204" pitchFamily="49" charset="0"/>
              </a:rPr>
              <a:t>from</a:t>
            </a:r>
            <a:r>
              <a:rPr kumimoji="0" lang="fr-FR" altLang="fr-FR" sz="1200" b="1" i="0" u="none" strike="noStrike" cap="none" normalizeH="0" baseline="0" dirty="0">
                <a:ln>
                  <a:noFill/>
                </a:ln>
                <a:solidFill>
                  <a:srgbClr val="0070C0"/>
                </a:solidFill>
                <a:effectLst/>
                <a:latin typeface="Source Code Pro" panose="020B0509030403020204" pitchFamily="49" charset="0"/>
              </a:rPr>
              <a:t> machine import </a:t>
            </a:r>
            <a:r>
              <a:rPr kumimoji="0" lang="fr-FR" altLang="fr-FR" sz="1200" b="1" i="0" u="none" strike="noStrike" cap="none" normalizeH="0" baseline="0" dirty="0" err="1">
                <a:ln>
                  <a:noFill/>
                </a:ln>
                <a:solidFill>
                  <a:srgbClr val="0070C0"/>
                </a:solidFill>
                <a:effectLst/>
                <a:latin typeface="Source Code Pro" panose="020B0509030403020204" pitchFamily="49" charset="0"/>
              </a:rPr>
              <a:t>TouchPad</a:t>
            </a:r>
            <a:r>
              <a:rPr kumimoji="0" lang="fr-FR" altLang="fr-FR" sz="1200" b="1" i="0" u="none" strike="noStrike" cap="none" normalizeH="0" baseline="0" dirty="0">
                <a:ln>
                  <a:noFill/>
                </a:ln>
                <a:solidFill>
                  <a:srgbClr val="0070C0"/>
                </a:solidFill>
                <a:effectLst/>
                <a:latin typeface="Source Code Pro" panose="020B0509030403020204" pitchFamily="49" charset="0"/>
              </a:rPr>
              <a:t>, Pin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a:ln>
                  <a:noFill/>
                </a:ln>
                <a:solidFill>
                  <a:srgbClr val="0070C0"/>
                </a:solidFill>
                <a:effectLst/>
                <a:latin typeface="Source Code Pro" panose="020B0509030403020204" pitchFamily="49" charset="0"/>
              </a:rPr>
              <a:t>import esp32 </a:t>
            </a:r>
          </a:p>
          <a:p>
            <a:pPr marL="0" marR="0" lvl="0" indent="0" algn="l" defTabSz="914400" rtl="0" eaLnBrk="0" fontAlgn="base" latinLnBrk="0" hangingPunct="0">
              <a:lnSpc>
                <a:spcPct val="100000"/>
              </a:lnSpc>
              <a:spcBef>
                <a:spcPct val="30000"/>
              </a:spcBef>
              <a:spcAft>
                <a:spcPct val="0"/>
              </a:spcAft>
              <a:buClrTx/>
              <a:buSzTx/>
              <a:buFontTx/>
              <a:buNone/>
              <a:tabLst/>
            </a:pPr>
            <a:endParaRPr lang="fr-FR" altLang="fr-FR" sz="1200" b="1" dirty="0">
              <a:solidFill>
                <a:srgbClr val="0070C0"/>
              </a:solidFill>
              <a:latin typeface="Source Code Pro" panose="020B050903040302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a:ln>
                  <a:noFill/>
                </a:ln>
                <a:solidFill>
                  <a:srgbClr val="0070C0"/>
                </a:solidFill>
                <a:effectLst/>
                <a:latin typeface="Source Code Pro" panose="020B0509030403020204" pitchFamily="49" charset="0"/>
              </a:rPr>
              <a:t>t = </a:t>
            </a:r>
            <a:r>
              <a:rPr kumimoji="0" lang="fr-FR" altLang="fr-FR" sz="1200" b="1" i="0" u="none" strike="noStrike" cap="none" normalizeH="0" baseline="0" dirty="0" err="1">
                <a:ln>
                  <a:noFill/>
                </a:ln>
                <a:solidFill>
                  <a:srgbClr val="0070C0"/>
                </a:solidFill>
                <a:effectLst/>
                <a:latin typeface="Source Code Pro" panose="020B0509030403020204" pitchFamily="49" charset="0"/>
              </a:rPr>
              <a:t>TouchPad</a:t>
            </a:r>
            <a:r>
              <a:rPr kumimoji="0" lang="fr-FR" altLang="fr-FR" sz="1200" b="1" i="0" u="none" strike="noStrike" cap="none" normalizeH="0" baseline="0" dirty="0">
                <a:ln>
                  <a:noFill/>
                </a:ln>
                <a:solidFill>
                  <a:srgbClr val="0070C0"/>
                </a:solidFill>
                <a:effectLst/>
                <a:latin typeface="Source Code Pro" panose="020B0509030403020204" pitchFamily="49" charset="0"/>
              </a:rPr>
              <a:t>(Pin(14))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err="1">
                <a:ln>
                  <a:noFill/>
                </a:ln>
                <a:solidFill>
                  <a:srgbClr val="0070C0"/>
                </a:solidFill>
                <a:effectLst/>
                <a:latin typeface="Source Code Pro" panose="020B0509030403020204" pitchFamily="49" charset="0"/>
              </a:rPr>
              <a:t>t.config</a:t>
            </a:r>
            <a:r>
              <a:rPr kumimoji="0" lang="fr-FR" altLang="fr-FR" sz="1200" b="1" i="0" u="none" strike="noStrike" cap="none" normalizeH="0" baseline="0" dirty="0">
                <a:ln>
                  <a:noFill/>
                </a:ln>
                <a:solidFill>
                  <a:srgbClr val="0070C0"/>
                </a:solidFill>
                <a:effectLst/>
                <a:latin typeface="Source Code Pro" panose="020B0509030403020204" pitchFamily="49" charset="0"/>
              </a:rPr>
              <a:t>(500) # configure the </a:t>
            </a:r>
            <a:r>
              <a:rPr kumimoji="0" lang="fr-FR" altLang="fr-FR" sz="1200" b="1" i="0" u="none" strike="noStrike" cap="none" normalizeH="0" baseline="0" dirty="0" err="1">
                <a:ln>
                  <a:noFill/>
                </a:ln>
                <a:solidFill>
                  <a:srgbClr val="0070C0"/>
                </a:solidFill>
                <a:effectLst/>
                <a:latin typeface="Source Code Pro" panose="020B0509030403020204" pitchFamily="49" charset="0"/>
              </a:rPr>
              <a:t>threshold</a:t>
            </a:r>
            <a:r>
              <a:rPr kumimoji="0" lang="fr-FR" altLang="fr-FR" sz="1200" b="1" i="0" u="none" strike="noStrike" cap="none" normalizeH="0" baseline="0" dirty="0">
                <a:ln>
                  <a:noFill/>
                </a:ln>
                <a:solidFill>
                  <a:srgbClr val="0070C0"/>
                </a:solidFill>
                <a:effectLst/>
                <a:latin typeface="Source Code Pro" panose="020B0509030403020204" pitchFamily="49" charset="0"/>
              </a:rPr>
              <a:t> at </a:t>
            </a:r>
            <a:r>
              <a:rPr kumimoji="0" lang="fr-FR" altLang="fr-FR" sz="1200" b="1" i="0" u="none" strike="noStrike" cap="none" normalizeH="0" baseline="0" dirty="0" err="1">
                <a:ln>
                  <a:noFill/>
                </a:ln>
                <a:solidFill>
                  <a:srgbClr val="0070C0"/>
                </a:solidFill>
                <a:effectLst/>
                <a:latin typeface="Source Code Pro" panose="020B0509030403020204" pitchFamily="49" charset="0"/>
              </a:rPr>
              <a:t>which</a:t>
            </a:r>
            <a:r>
              <a:rPr kumimoji="0" lang="fr-FR" altLang="fr-FR" sz="1200" b="1" i="0" u="none" strike="noStrike" cap="none" normalizeH="0" baseline="0" dirty="0">
                <a:ln>
                  <a:noFill/>
                </a:ln>
                <a:solidFill>
                  <a:srgbClr val="0070C0"/>
                </a:solidFill>
                <a:effectLst/>
                <a:latin typeface="Source Code Pro" panose="020B0509030403020204" pitchFamily="49" charset="0"/>
              </a:rPr>
              <a:t> the pin </a:t>
            </a:r>
            <a:r>
              <a:rPr kumimoji="0" lang="fr-FR" altLang="fr-FR" sz="1200" b="1" i="0" u="none" strike="noStrike" cap="none" normalizeH="0" baseline="0" dirty="0" err="1">
                <a:ln>
                  <a:noFill/>
                </a:ln>
                <a:solidFill>
                  <a:srgbClr val="0070C0"/>
                </a:solidFill>
                <a:effectLst/>
                <a:latin typeface="Source Code Pro" panose="020B0509030403020204" pitchFamily="49" charset="0"/>
              </a:rPr>
              <a:t>is</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r>
              <a:rPr kumimoji="0" lang="fr-FR" altLang="fr-FR" sz="1200" b="1" i="0" u="none" strike="noStrike" cap="none" normalizeH="0" baseline="0" dirty="0" err="1">
                <a:ln>
                  <a:noFill/>
                </a:ln>
                <a:solidFill>
                  <a:srgbClr val="0070C0"/>
                </a:solidFill>
                <a:effectLst/>
                <a:latin typeface="Source Code Pro" panose="020B0509030403020204" pitchFamily="49" charset="0"/>
              </a:rPr>
              <a:t>considered</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r>
              <a:rPr kumimoji="0" lang="fr-FR" altLang="fr-FR" sz="1200" b="1" i="0" u="none" strike="noStrike" cap="none" normalizeH="0" baseline="0" dirty="0" err="1">
                <a:ln>
                  <a:noFill/>
                </a:ln>
                <a:solidFill>
                  <a:srgbClr val="0070C0"/>
                </a:solidFill>
                <a:effectLst/>
                <a:latin typeface="Source Code Pro" panose="020B0509030403020204" pitchFamily="49" charset="0"/>
              </a:rPr>
              <a:t>touched</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a:ln>
                  <a:noFill/>
                </a:ln>
                <a:solidFill>
                  <a:srgbClr val="0070C0"/>
                </a:solidFill>
                <a:effectLst/>
                <a:latin typeface="Source Code Pro" panose="020B0509030403020204" pitchFamily="49" charset="0"/>
              </a:rPr>
              <a:t>esp32.wake_on_touch(</a:t>
            </a:r>
            <a:r>
              <a:rPr kumimoji="0" lang="fr-FR" altLang="fr-FR" sz="1200" b="1" i="0" u="none" strike="noStrike" cap="none" normalizeH="0" baseline="0" dirty="0" err="1">
                <a:ln>
                  <a:noFill/>
                </a:ln>
                <a:solidFill>
                  <a:srgbClr val="0070C0"/>
                </a:solidFill>
                <a:effectLst/>
                <a:latin typeface="Source Code Pro" panose="020B0509030403020204" pitchFamily="49" charset="0"/>
              </a:rPr>
              <a:t>True</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fr-FR" altLang="fr-FR" sz="1200" b="1" i="0" u="none" strike="noStrike" cap="none" normalizeH="0" baseline="0" dirty="0" err="1">
                <a:ln>
                  <a:noFill/>
                </a:ln>
                <a:solidFill>
                  <a:srgbClr val="0070C0"/>
                </a:solidFill>
                <a:effectLst/>
                <a:latin typeface="Source Code Pro" panose="020B0509030403020204" pitchFamily="49" charset="0"/>
              </a:rPr>
              <a:t>machine.lightsleep</a:t>
            </a:r>
            <a:r>
              <a:rPr kumimoji="0" lang="fr-FR" altLang="fr-FR" sz="1200" b="1" i="0" u="none" strike="noStrike" cap="none" normalizeH="0" baseline="0" dirty="0">
                <a:ln>
                  <a:noFill/>
                </a:ln>
                <a:solidFill>
                  <a:srgbClr val="0070C0"/>
                </a:solidFill>
                <a:effectLst/>
                <a:latin typeface="Source Code Pro" panose="020B0509030403020204" pitchFamily="49" charset="0"/>
              </a:rPr>
              <a:t>() # put the MCU to </a:t>
            </a:r>
            <a:r>
              <a:rPr kumimoji="0" lang="fr-FR" altLang="fr-FR" sz="1200" b="1" i="0" u="none" strike="noStrike" cap="none" normalizeH="0" baseline="0" dirty="0" err="1">
                <a:ln>
                  <a:noFill/>
                </a:ln>
                <a:solidFill>
                  <a:srgbClr val="0070C0"/>
                </a:solidFill>
                <a:effectLst/>
                <a:latin typeface="Source Code Pro" panose="020B0509030403020204" pitchFamily="49" charset="0"/>
              </a:rPr>
              <a:t>sleep</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r>
              <a:rPr kumimoji="0" lang="fr-FR" altLang="fr-FR" sz="1200" b="1" i="0" u="none" strike="noStrike" cap="none" normalizeH="0" baseline="0" dirty="0" err="1">
                <a:ln>
                  <a:noFill/>
                </a:ln>
                <a:solidFill>
                  <a:srgbClr val="0070C0"/>
                </a:solidFill>
                <a:effectLst/>
                <a:latin typeface="Source Code Pro" panose="020B0509030403020204" pitchFamily="49" charset="0"/>
              </a:rPr>
              <a:t>until</a:t>
            </a:r>
            <a:r>
              <a:rPr kumimoji="0" lang="fr-FR" altLang="fr-FR" sz="1200" b="1" i="0" u="none" strike="noStrike" cap="none" normalizeH="0" baseline="0" dirty="0">
                <a:ln>
                  <a:noFill/>
                </a:ln>
                <a:solidFill>
                  <a:srgbClr val="0070C0"/>
                </a:solidFill>
                <a:effectLst/>
                <a:latin typeface="Source Code Pro" panose="020B0509030403020204" pitchFamily="49" charset="0"/>
              </a:rPr>
              <a:t> a touchpad </a:t>
            </a:r>
            <a:r>
              <a:rPr kumimoji="0" lang="fr-FR" altLang="fr-FR" sz="1200" b="1" i="0" u="none" strike="noStrike" cap="none" normalizeH="0" baseline="0" dirty="0" err="1">
                <a:ln>
                  <a:noFill/>
                </a:ln>
                <a:solidFill>
                  <a:srgbClr val="0070C0"/>
                </a:solidFill>
                <a:effectLst/>
                <a:latin typeface="Source Code Pro" panose="020B0509030403020204" pitchFamily="49" charset="0"/>
              </a:rPr>
              <a:t>is</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r>
              <a:rPr kumimoji="0" lang="fr-FR" altLang="fr-FR" sz="1200" b="1" i="0" u="none" strike="noStrike" cap="none" normalizeH="0" baseline="0" dirty="0" err="1">
                <a:ln>
                  <a:noFill/>
                </a:ln>
                <a:solidFill>
                  <a:srgbClr val="0070C0"/>
                </a:solidFill>
                <a:effectLst/>
                <a:latin typeface="Source Code Pro" panose="020B0509030403020204" pitchFamily="49" charset="0"/>
              </a:rPr>
              <a:t>touched</a:t>
            </a:r>
            <a:r>
              <a:rPr kumimoji="0" lang="fr-FR" altLang="fr-FR" sz="1200" b="1" i="0" u="none" strike="noStrike" cap="none" normalizeH="0" baseline="0" dirty="0">
                <a:ln>
                  <a:noFill/>
                </a:ln>
                <a:solidFill>
                  <a:srgbClr val="0070C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For more </a:t>
            </a:r>
            <a:r>
              <a:rPr kumimoji="0" lang="fr-FR" altLang="fr-FR" sz="1200" b="0" i="0" u="none" strike="noStrike" cap="none" normalizeH="0" baseline="0" dirty="0" err="1">
                <a:ln>
                  <a:noFill/>
                </a:ln>
                <a:solidFill>
                  <a:schemeClr val="tx1"/>
                </a:solidFill>
                <a:effectLst/>
                <a:latin typeface="Source Code Pro" panose="020B0509030403020204" pitchFamily="49" charset="0"/>
              </a:rPr>
              <a:t>details</a:t>
            </a:r>
            <a:r>
              <a:rPr kumimoji="0" lang="fr-FR" altLang="fr-FR" sz="1200" b="0" i="0" u="none" strike="noStrike" cap="none" normalizeH="0" baseline="0" dirty="0">
                <a:ln>
                  <a:noFill/>
                </a:ln>
                <a:solidFill>
                  <a:schemeClr val="tx1"/>
                </a:solidFill>
                <a:effectLst/>
                <a:latin typeface="Source Code Pro" panose="020B0509030403020204" pitchFamily="49" charset="0"/>
              </a:rPr>
              <a:t> on touchpads </a:t>
            </a:r>
            <a:r>
              <a:rPr kumimoji="0" lang="fr-FR" altLang="fr-FR" sz="1200" b="0" i="0" u="none" strike="noStrike" cap="none" normalizeH="0" baseline="0" dirty="0" err="1">
                <a:ln>
                  <a:noFill/>
                </a:ln>
                <a:solidFill>
                  <a:schemeClr val="tx1"/>
                </a:solidFill>
                <a:effectLst/>
                <a:latin typeface="Source Code Pro" panose="020B0509030403020204" pitchFamily="49" charset="0"/>
              </a:rPr>
              <a:t>refer</a:t>
            </a:r>
            <a:r>
              <a:rPr kumimoji="0" lang="fr-FR" altLang="fr-FR" sz="1200" b="0" i="0" u="none" strike="noStrike" cap="none" normalizeH="0" baseline="0" dirty="0">
                <a:ln>
                  <a:noFill/>
                </a:ln>
                <a:solidFill>
                  <a:schemeClr val="tx1"/>
                </a:solidFill>
                <a:effectLst/>
                <a:latin typeface="Source Code Pro" panose="020B0509030403020204" pitchFamily="49" charset="0"/>
              </a:rPr>
              <a:t> to </a:t>
            </a:r>
            <a:r>
              <a:rPr kumimoji="0" lang="fr-FR" altLang="fr-FR" sz="1200" b="0" i="0" u="none" strike="noStrike" cap="none" normalizeH="0" baseline="0" dirty="0" err="1">
                <a:ln>
                  <a:noFill/>
                </a:ln>
                <a:solidFill>
                  <a:schemeClr val="tx1"/>
                </a:solidFill>
                <a:effectLst/>
                <a:latin typeface="Source Code Pro" panose="020B0509030403020204" pitchFamily="49" charset="0"/>
                <a:hlinkClick r:id="rId2"/>
              </a:rPr>
              <a:t>Espressif</a:t>
            </a:r>
            <a:r>
              <a:rPr kumimoji="0" lang="fr-FR" altLang="fr-FR" sz="1200" b="0" i="0" u="none" strike="noStrike" cap="none" normalizeH="0" baseline="0" dirty="0">
                <a:ln>
                  <a:noFill/>
                </a:ln>
                <a:solidFill>
                  <a:schemeClr val="tx1"/>
                </a:solidFill>
                <a:effectLst/>
                <a:latin typeface="Source Code Pro" panose="020B0509030403020204" pitchFamily="49" charset="0"/>
                <a:hlinkClick r:id="rId2"/>
              </a:rPr>
              <a:t> </a:t>
            </a:r>
            <a:r>
              <a:rPr kumimoji="0" lang="fr-FR" altLang="fr-FR" sz="1200" b="0" i="0" u="none" strike="noStrike" cap="none" normalizeH="0" baseline="0" dirty="0" err="1">
                <a:ln>
                  <a:noFill/>
                </a:ln>
                <a:solidFill>
                  <a:schemeClr val="tx1"/>
                </a:solidFill>
                <a:effectLst/>
                <a:latin typeface="Source Code Pro" panose="020B0509030403020204" pitchFamily="49" charset="0"/>
                <a:hlinkClick r:id="rId2"/>
              </a:rPr>
              <a:t>Touch</a:t>
            </a:r>
            <a:r>
              <a:rPr kumimoji="0" lang="fr-FR" altLang="fr-FR" sz="1200" b="0" i="0" u="none" strike="noStrike" cap="none" normalizeH="0" baseline="0" dirty="0">
                <a:ln>
                  <a:noFill/>
                </a:ln>
                <a:solidFill>
                  <a:schemeClr val="tx1"/>
                </a:solidFill>
                <a:effectLst/>
                <a:latin typeface="Source Code Pro" panose="020B0509030403020204" pitchFamily="49" charset="0"/>
                <a:hlinkClick r:id="rId2"/>
              </a:rPr>
              <a:t> </a:t>
            </a:r>
            <a:r>
              <a:rPr kumimoji="0" lang="fr-FR" altLang="fr-FR" sz="1200" b="0" i="0" u="none" strike="noStrike" cap="none" normalizeH="0" baseline="0" dirty="0" err="1">
                <a:ln>
                  <a:noFill/>
                </a:ln>
                <a:solidFill>
                  <a:schemeClr val="tx1"/>
                </a:solidFill>
                <a:effectLst/>
                <a:latin typeface="Source Code Pro" panose="020B0509030403020204" pitchFamily="49" charset="0"/>
                <a:hlinkClick r:id="rId2"/>
              </a:rPr>
              <a:t>Sensor</a:t>
            </a:r>
            <a:endParaRPr kumimoji="0" lang="fr-FR" altLang="fr-FR" sz="1200" b="0" i="0" u="none" strike="noStrike" cap="none" normalizeH="0" baseline="0" dirty="0">
              <a:ln>
                <a:noFill/>
              </a:ln>
              <a:solidFill>
                <a:schemeClr val="tx1"/>
              </a:solidFill>
              <a:effectLst/>
              <a:latin typeface="Source Code Pro" panose="020B0509030403020204" pitchFamily="49" charset="0"/>
            </a:endParaRPr>
          </a:p>
        </p:txBody>
      </p:sp>
      <p:pic>
        <p:nvPicPr>
          <p:cNvPr id="5" name="Image 4">
            <a:hlinkClick r:id="rId3" action="ppaction://hlinksldjump"/>
            <a:extLst>
              <a:ext uri="{FF2B5EF4-FFF2-40B4-BE49-F238E27FC236}">
                <a16:creationId xmlns:a16="http://schemas.microsoft.com/office/drawing/2014/main" id="{D8EE379A-C8C9-4F84-9682-10023F86C1F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123118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2A0406-D78D-40EA-B028-F5A727B3149B}"/>
              </a:ext>
            </a:extLst>
          </p:cNvPr>
          <p:cNvSpPr>
            <a:spLocks noGrp="1"/>
          </p:cNvSpPr>
          <p:nvPr>
            <p:ph type="title"/>
          </p:nvPr>
        </p:nvSpPr>
        <p:spPr/>
        <p:txBody>
          <a:bodyPr/>
          <a:lstStyle/>
          <a:p>
            <a:r>
              <a:rPr lang="fr-FR" dirty="0"/>
              <a:t>ARDUINO LIKE SCRIPT</a:t>
            </a:r>
          </a:p>
        </p:txBody>
      </p:sp>
      <p:sp>
        <p:nvSpPr>
          <p:cNvPr id="3" name="Espace réservé du numéro de diapositive 2">
            <a:extLst>
              <a:ext uri="{FF2B5EF4-FFF2-40B4-BE49-F238E27FC236}">
                <a16:creationId xmlns:a16="http://schemas.microsoft.com/office/drawing/2014/main" id="{7A97D4E0-6D2A-4A13-9EFF-E77F36DF6211}"/>
              </a:ext>
            </a:extLst>
          </p:cNvPr>
          <p:cNvSpPr>
            <a:spLocks noGrp="1"/>
          </p:cNvSpPr>
          <p:nvPr>
            <p:ph type="sldNum" sz="quarter" idx="12"/>
          </p:nvPr>
        </p:nvSpPr>
        <p:spPr/>
        <p:txBody>
          <a:bodyPr/>
          <a:lstStyle/>
          <a:p>
            <a:pPr>
              <a:defRPr/>
            </a:pPr>
            <a:fld id="{E652A8FB-8C76-45BB-8D82-93F8E151003C}" type="slidenum">
              <a:rPr lang="fr-FR" smtClean="0"/>
              <a:pPr>
                <a:defRPr/>
              </a:pPr>
              <a:t>408</a:t>
            </a:fld>
            <a:endParaRPr lang="fr-FR"/>
          </a:p>
        </p:txBody>
      </p:sp>
      <p:sp>
        <p:nvSpPr>
          <p:cNvPr id="4" name="Rectangle 3">
            <a:extLst>
              <a:ext uri="{FF2B5EF4-FFF2-40B4-BE49-F238E27FC236}">
                <a16:creationId xmlns:a16="http://schemas.microsoft.com/office/drawing/2014/main" id="{ADF524A0-7775-44E7-8D60-AD4942758948}"/>
              </a:ext>
            </a:extLst>
          </p:cNvPr>
          <p:cNvSpPr/>
          <p:nvPr/>
        </p:nvSpPr>
        <p:spPr>
          <a:xfrm>
            <a:off x="28600" y="501626"/>
            <a:ext cx="9115400" cy="892552"/>
          </a:xfrm>
          <a:prstGeom prst="rect">
            <a:avLst/>
          </a:prstGeom>
        </p:spPr>
        <p:txBody>
          <a:bodyPr wrap="square">
            <a:spAutoFit/>
          </a:bodyPr>
          <a:lstStyle/>
          <a:p>
            <a:pPr algn="just"/>
            <a:r>
              <a:rPr lang="fr-FR" sz="2400" b="1" dirty="0" err="1">
                <a:latin typeface="Open Sans,Bold"/>
              </a:rPr>
              <a:t>touchRead</a:t>
            </a:r>
            <a:r>
              <a:rPr lang="fr-FR" sz="2400" b="1" dirty="0">
                <a:latin typeface="Open Sans,Bold"/>
              </a:rPr>
              <a:t>()</a:t>
            </a:r>
          </a:p>
          <a:p>
            <a:pPr algn="just"/>
            <a:r>
              <a:rPr lang="en-US" dirty="0">
                <a:latin typeface="Open Sans"/>
              </a:rPr>
              <a:t>Reading the touch sensor is straightforward. In the Arduino IDE, you use</a:t>
            </a:r>
          </a:p>
          <a:p>
            <a:pPr algn="just"/>
            <a:r>
              <a:rPr lang="en-US" dirty="0">
                <a:latin typeface="Open Sans"/>
              </a:rPr>
              <a:t>the </a:t>
            </a:r>
            <a:r>
              <a:rPr lang="en-US" b="1" dirty="0" err="1">
                <a:latin typeface="Courier New,Bold"/>
              </a:rPr>
              <a:t>touchRead</a:t>
            </a:r>
            <a:r>
              <a:rPr lang="en-US" b="1" dirty="0">
                <a:latin typeface="Courier New,Bold"/>
              </a:rPr>
              <a:t>() </a:t>
            </a:r>
            <a:r>
              <a:rPr lang="en-US" dirty="0">
                <a:latin typeface="Open Sans"/>
              </a:rPr>
              <a:t>function, that accepts as argument, the GPIO you want to read.</a:t>
            </a:r>
            <a:endParaRPr lang="fr-FR" dirty="0"/>
          </a:p>
        </p:txBody>
      </p:sp>
      <p:sp>
        <p:nvSpPr>
          <p:cNvPr id="18" name="Rectangle 17">
            <a:extLst>
              <a:ext uri="{FF2B5EF4-FFF2-40B4-BE49-F238E27FC236}">
                <a16:creationId xmlns:a16="http://schemas.microsoft.com/office/drawing/2014/main" id="{34D332C5-97D1-4AEB-96EC-BE77E162DF54}"/>
              </a:ext>
            </a:extLst>
          </p:cNvPr>
          <p:cNvSpPr/>
          <p:nvPr/>
        </p:nvSpPr>
        <p:spPr>
          <a:xfrm>
            <a:off x="3567336" y="1832009"/>
            <a:ext cx="5253136" cy="4031873"/>
          </a:xfrm>
          <a:prstGeom prst="rect">
            <a:avLst/>
          </a:prstGeom>
          <a:solidFill>
            <a:schemeClr val="bg1">
              <a:lumMod val="85000"/>
            </a:schemeClr>
          </a:solidFill>
        </p:spPr>
        <p:txBody>
          <a:bodyPr wrap="square">
            <a:spAutoFit/>
          </a:bodyPr>
          <a:lstStyle/>
          <a:p>
            <a:r>
              <a:rPr lang="fr-FR" sz="1600" dirty="0">
                <a:solidFill>
                  <a:srgbClr val="434F54"/>
                </a:solidFill>
                <a:latin typeface="Courier New" panose="02070309020205020404" pitchFamily="49" charset="0"/>
              </a:rPr>
              <a:t>// ESP32 </a:t>
            </a:r>
            <a:r>
              <a:rPr lang="fr-FR" sz="1600" dirty="0" err="1">
                <a:solidFill>
                  <a:srgbClr val="434F54"/>
                </a:solidFill>
                <a:latin typeface="Courier New" panose="02070309020205020404" pitchFamily="49" charset="0"/>
              </a:rPr>
              <a:t>Touch</a:t>
            </a:r>
            <a:r>
              <a:rPr lang="fr-FR" sz="1600" dirty="0">
                <a:solidFill>
                  <a:srgbClr val="434F54"/>
                </a:solidFill>
                <a:latin typeface="Courier New" panose="02070309020205020404" pitchFamily="49" charset="0"/>
              </a:rPr>
              <a:t> Test</a:t>
            </a:r>
          </a:p>
          <a:p>
            <a:r>
              <a:rPr lang="en-US" sz="1600" dirty="0">
                <a:solidFill>
                  <a:srgbClr val="434F54"/>
                </a:solidFill>
                <a:latin typeface="Courier New" panose="02070309020205020404" pitchFamily="49" charset="0"/>
              </a:rPr>
              <a:t>// Just test touch pin - Touch0 is T0 which is on GPIO 4.</a:t>
            </a:r>
          </a:p>
          <a:p>
            <a:r>
              <a:rPr lang="fr-FR" sz="1600" dirty="0" err="1">
                <a:solidFill>
                  <a:srgbClr val="00989D"/>
                </a:solidFill>
                <a:latin typeface="Courier New" panose="02070309020205020404" pitchFamily="49" charset="0"/>
              </a:rPr>
              <a:t>void</a:t>
            </a:r>
            <a:r>
              <a:rPr lang="fr-FR" sz="1600" dirty="0">
                <a:solidFill>
                  <a:srgbClr val="00989D"/>
                </a:solidFill>
                <a:latin typeface="Courier New" panose="02070309020205020404" pitchFamily="49" charset="0"/>
              </a:rPr>
              <a:t> </a:t>
            </a:r>
            <a:r>
              <a:rPr lang="fr-FR" sz="1600" dirty="0">
                <a:solidFill>
                  <a:srgbClr val="5E6D03"/>
                </a:solidFill>
                <a:latin typeface="Courier New" panose="02070309020205020404" pitchFamily="49" charset="0"/>
              </a:rPr>
              <a:t>setup</a:t>
            </a:r>
            <a:r>
              <a:rPr lang="fr-FR" sz="1600" dirty="0">
                <a:solidFill>
                  <a:srgbClr val="000000"/>
                </a:solidFill>
                <a:latin typeface="Courier New" panose="02070309020205020404" pitchFamily="49" charset="0"/>
              </a:rPr>
              <a:t>()</a:t>
            </a:r>
          </a:p>
          <a:p>
            <a:r>
              <a:rPr lang="fr-FR" sz="1600" dirty="0">
                <a:solidFill>
                  <a:srgbClr val="000000"/>
                </a:solidFill>
                <a:latin typeface="Courier New" panose="02070309020205020404" pitchFamily="49" charset="0"/>
              </a:rPr>
              <a:t>{</a:t>
            </a:r>
          </a:p>
          <a:p>
            <a:r>
              <a:rPr lang="fr-FR" sz="1600" b="1" dirty="0" err="1">
                <a:solidFill>
                  <a:srgbClr val="D45400"/>
                </a:solidFill>
                <a:latin typeface="Courier New,Bold"/>
              </a:rPr>
              <a:t>Serial</a:t>
            </a:r>
            <a:r>
              <a:rPr lang="fr-FR" sz="1600" dirty="0" err="1">
                <a:solidFill>
                  <a:srgbClr val="434F54"/>
                </a:solidFill>
                <a:latin typeface="Courier New" panose="02070309020205020404" pitchFamily="49" charset="0"/>
              </a:rPr>
              <a:t>.</a:t>
            </a:r>
            <a:r>
              <a:rPr lang="fr-FR" sz="1600" dirty="0" err="1">
                <a:solidFill>
                  <a:srgbClr val="D45400"/>
                </a:solidFill>
                <a:latin typeface="Courier New" panose="02070309020205020404" pitchFamily="49" charset="0"/>
              </a:rPr>
              <a:t>begin</a:t>
            </a:r>
            <a:r>
              <a:rPr lang="fr-FR" sz="1600" dirty="0">
                <a:solidFill>
                  <a:srgbClr val="000000"/>
                </a:solidFill>
                <a:latin typeface="Courier New" panose="02070309020205020404" pitchFamily="49" charset="0"/>
              </a:rPr>
              <a:t>(115200);</a:t>
            </a:r>
          </a:p>
          <a:p>
            <a:r>
              <a:rPr lang="en-US" sz="1600" dirty="0">
                <a:solidFill>
                  <a:srgbClr val="D45400"/>
                </a:solidFill>
                <a:latin typeface="Courier New" panose="02070309020205020404" pitchFamily="49" charset="0"/>
              </a:rPr>
              <a:t>delay</a:t>
            </a:r>
            <a:r>
              <a:rPr lang="en-US" sz="1600" dirty="0">
                <a:solidFill>
                  <a:srgbClr val="000000"/>
                </a:solidFill>
                <a:latin typeface="Courier New" panose="02070309020205020404" pitchFamily="49" charset="0"/>
              </a:rPr>
              <a:t>(1000); </a:t>
            </a:r>
            <a:r>
              <a:rPr lang="en-US" sz="1600" dirty="0">
                <a:solidFill>
                  <a:srgbClr val="434F54"/>
                </a:solidFill>
                <a:latin typeface="Courier New" panose="02070309020205020404" pitchFamily="49" charset="0"/>
              </a:rPr>
              <a:t>// give me time to bring up serial monitor</a:t>
            </a:r>
          </a:p>
          <a:p>
            <a:r>
              <a:rPr lang="en-US" sz="1600" b="1" dirty="0" err="1">
                <a:solidFill>
                  <a:srgbClr val="D45400"/>
                </a:solidFill>
                <a:latin typeface="Courier New,Bold"/>
              </a:rPr>
              <a:t>Serial</a:t>
            </a:r>
            <a:r>
              <a:rPr lang="en-US" sz="1600" dirty="0" err="1">
                <a:solidFill>
                  <a:srgbClr val="434F54"/>
                </a:solidFill>
                <a:latin typeface="Courier New" panose="02070309020205020404" pitchFamily="49" charset="0"/>
              </a:rPr>
              <a:t>.</a:t>
            </a:r>
            <a:r>
              <a:rPr lang="en-US" sz="1600" dirty="0" err="1">
                <a:solidFill>
                  <a:srgbClr val="D45400"/>
                </a:solidFill>
                <a:latin typeface="Courier New" panose="02070309020205020404" pitchFamily="49" charset="0"/>
              </a:rPr>
              <a:t>println</a:t>
            </a:r>
            <a:r>
              <a:rPr lang="en-US" sz="1600" dirty="0">
                <a:solidFill>
                  <a:srgbClr val="000000"/>
                </a:solidFill>
                <a:latin typeface="Courier New" panose="02070309020205020404" pitchFamily="49" charset="0"/>
              </a:rPr>
              <a:t>(</a:t>
            </a:r>
            <a:r>
              <a:rPr lang="en-US" sz="1600" dirty="0">
                <a:solidFill>
                  <a:srgbClr val="005C5F"/>
                </a:solidFill>
                <a:latin typeface="Courier New" panose="02070309020205020404" pitchFamily="49" charset="0"/>
              </a:rPr>
              <a:t>"ESP32 Touch Test"</a:t>
            </a:r>
            <a:r>
              <a:rPr lang="en-US" sz="1600" dirty="0">
                <a:solidFill>
                  <a:srgbClr val="000000"/>
                </a:solidFill>
                <a:latin typeface="Courier New" panose="02070309020205020404" pitchFamily="49" charset="0"/>
              </a:rPr>
              <a:t>);</a:t>
            </a:r>
          </a:p>
          <a:p>
            <a:r>
              <a:rPr lang="fr-FR" sz="1600" dirty="0">
                <a:solidFill>
                  <a:srgbClr val="000000"/>
                </a:solidFill>
                <a:latin typeface="Courier New" panose="02070309020205020404" pitchFamily="49" charset="0"/>
              </a:rPr>
              <a:t>}</a:t>
            </a:r>
          </a:p>
          <a:p>
            <a:r>
              <a:rPr lang="fr-FR" sz="1600" dirty="0" err="1">
                <a:solidFill>
                  <a:srgbClr val="00989D"/>
                </a:solidFill>
                <a:latin typeface="Courier New" panose="02070309020205020404" pitchFamily="49" charset="0"/>
              </a:rPr>
              <a:t>void</a:t>
            </a:r>
            <a:r>
              <a:rPr lang="fr-FR" sz="1600" dirty="0">
                <a:solidFill>
                  <a:srgbClr val="00989D"/>
                </a:solidFill>
                <a:latin typeface="Courier New" panose="02070309020205020404" pitchFamily="49" charset="0"/>
              </a:rPr>
              <a:t> </a:t>
            </a:r>
            <a:r>
              <a:rPr lang="fr-FR" sz="1600" dirty="0" err="1">
                <a:solidFill>
                  <a:srgbClr val="5E6D03"/>
                </a:solidFill>
                <a:latin typeface="Courier New" panose="02070309020205020404" pitchFamily="49" charset="0"/>
              </a:rPr>
              <a:t>loop</a:t>
            </a:r>
            <a:r>
              <a:rPr lang="fr-FR" sz="1600" dirty="0">
                <a:solidFill>
                  <a:srgbClr val="000000"/>
                </a:solidFill>
                <a:latin typeface="Courier New" panose="02070309020205020404" pitchFamily="49" charset="0"/>
              </a:rPr>
              <a:t>()</a:t>
            </a:r>
          </a:p>
          <a:p>
            <a:r>
              <a:rPr lang="fr-FR" sz="1600" dirty="0">
                <a:solidFill>
                  <a:srgbClr val="000000"/>
                </a:solidFill>
                <a:latin typeface="Courier New" panose="02070309020205020404" pitchFamily="49" charset="0"/>
              </a:rPr>
              <a:t>{</a:t>
            </a:r>
          </a:p>
          <a:p>
            <a:r>
              <a:rPr lang="en-US" sz="1600" b="1" dirty="0" err="1">
                <a:solidFill>
                  <a:srgbClr val="D45400"/>
                </a:solidFill>
                <a:latin typeface="Courier New,Bold"/>
              </a:rPr>
              <a:t>Serial</a:t>
            </a:r>
            <a:r>
              <a:rPr lang="en-US" sz="1600" dirty="0" err="1">
                <a:solidFill>
                  <a:srgbClr val="434F54"/>
                </a:solidFill>
                <a:latin typeface="Courier New" panose="02070309020205020404" pitchFamily="49" charset="0"/>
              </a:rPr>
              <a:t>.</a:t>
            </a:r>
            <a:r>
              <a:rPr lang="en-US" sz="1600" dirty="0" err="1">
                <a:solidFill>
                  <a:srgbClr val="D45400"/>
                </a:solidFill>
                <a:latin typeface="Courier New" panose="02070309020205020404" pitchFamily="49" charset="0"/>
              </a:rPr>
              <a:t>println</a:t>
            </a:r>
            <a:r>
              <a:rPr lang="en-US" sz="1600" dirty="0">
                <a:solidFill>
                  <a:srgbClr val="000000"/>
                </a:solidFill>
                <a:latin typeface="Courier New" panose="02070309020205020404" pitchFamily="49" charset="0"/>
              </a:rPr>
              <a:t>(</a:t>
            </a:r>
            <a:r>
              <a:rPr lang="en-US" sz="1600" dirty="0" err="1">
                <a:solidFill>
                  <a:srgbClr val="000000"/>
                </a:solidFill>
                <a:latin typeface="Courier New" panose="02070309020205020404" pitchFamily="49" charset="0"/>
              </a:rPr>
              <a:t>touchRead</a:t>
            </a:r>
            <a:r>
              <a:rPr lang="en-US" sz="1600" dirty="0">
                <a:solidFill>
                  <a:srgbClr val="000000"/>
                </a:solidFill>
                <a:latin typeface="Courier New" panose="02070309020205020404" pitchFamily="49" charset="0"/>
              </a:rPr>
              <a:t>(4)); </a:t>
            </a:r>
            <a:r>
              <a:rPr lang="en-US" sz="1600" dirty="0">
                <a:solidFill>
                  <a:srgbClr val="434F54"/>
                </a:solidFill>
                <a:latin typeface="Courier New" panose="02070309020205020404" pitchFamily="49" charset="0"/>
              </a:rPr>
              <a:t>// get value of Touch 0 pin = GPIO 4</a:t>
            </a:r>
          </a:p>
          <a:p>
            <a:r>
              <a:rPr lang="fr-FR" sz="1600" dirty="0" err="1">
                <a:solidFill>
                  <a:srgbClr val="D45400"/>
                </a:solidFill>
                <a:latin typeface="Courier New" panose="02070309020205020404" pitchFamily="49" charset="0"/>
              </a:rPr>
              <a:t>delay</a:t>
            </a:r>
            <a:r>
              <a:rPr lang="fr-FR" sz="1600" dirty="0">
                <a:solidFill>
                  <a:srgbClr val="000000"/>
                </a:solidFill>
                <a:latin typeface="Courier New" panose="02070309020205020404" pitchFamily="49" charset="0"/>
              </a:rPr>
              <a:t>(1000);</a:t>
            </a:r>
          </a:p>
          <a:p>
            <a:r>
              <a:rPr lang="fr-FR" sz="1600" dirty="0">
                <a:solidFill>
                  <a:srgbClr val="000000"/>
                </a:solidFill>
                <a:latin typeface="Courier New" panose="02070309020205020404" pitchFamily="49" charset="0"/>
              </a:rPr>
              <a:t>}</a:t>
            </a:r>
            <a:endParaRPr lang="fr-FR" sz="1600" dirty="0"/>
          </a:p>
        </p:txBody>
      </p:sp>
      <p:sp>
        <p:nvSpPr>
          <p:cNvPr id="19" name="Rectangle 18">
            <a:extLst>
              <a:ext uri="{FF2B5EF4-FFF2-40B4-BE49-F238E27FC236}">
                <a16:creationId xmlns:a16="http://schemas.microsoft.com/office/drawing/2014/main" id="{DECA0CAB-1D08-4F9F-BEDF-91EC5F8AE5B6}"/>
              </a:ext>
            </a:extLst>
          </p:cNvPr>
          <p:cNvSpPr/>
          <p:nvPr/>
        </p:nvSpPr>
        <p:spPr>
          <a:xfrm>
            <a:off x="28600" y="1832009"/>
            <a:ext cx="3312931" cy="1815882"/>
          </a:xfrm>
          <a:prstGeom prst="rect">
            <a:avLst/>
          </a:prstGeom>
        </p:spPr>
        <p:txBody>
          <a:bodyPr wrap="square">
            <a:spAutoFit/>
          </a:bodyPr>
          <a:lstStyle/>
          <a:p>
            <a:pPr algn="just"/>
            <a:r>
              <a:rPr lang="en-US" sz="1600" dirty="0">
                <a:latin typeface="Open Sans"/>
              </a:rPr>
              <a:t>This example reads the touch pin 0 and displays the results in the serial monitor.</a:t>
            </a:r>
          </a:p>
          <a:p>
            <a:pPr algn="just"/>
            <a:endParaRPr lang="en-US" sz="1600" dirty="0">
              <a:latin typeface="Open Sans"/>
            </a:endParaRPr>
          </a:p>
          <a:p>
            <a:pPr algn="just"/>
            <a:r>
              <a:rPr lang="en-US" sz="1600" dirty="0">
                <a:latin typeface="Open Sans"/>
              </a:rPr>
              <a:t>The T0 pin (touch pin 0), corresponds to GPIO 4, as we’ve seen previously in the pinout.</a:t>
            </a:r>
            <a:endParaRPr lang="fr-FR" sz="1600" dirty="0"/>
          </a:p>
        </p:txBody>
      </p:sp>
      <p:pic>
        <p:nvPicPr>
          <p:cNvPr id="7" name="Image 6">
            <a:hlinkClick r:id="rId2" action="ppaction://hlinksldjump"/>
            <a:extLst>
              <a:ext uri="{FF2B5EF4-FFF2-40B4-BE49-F238E27FC236}">
                <a16:creationId xmlns:a16="http://schemas.microsoft.com/office/drawing/2014/main" id="{6FE10E79-0B7C-413B-9158-045541FD790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9471684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57702-6FF3-4878-9FAC-815516106DAC}"/>
              </a:ext>
            </a:extLst>
          </p:cNvPr>
          <p:cNvSpPr>
            <a:spLocks noGrp="1"/>
          </p:cNvSpPr>
          <p:nvPr>
            <p:ph type="title"/>
          </p:nvPr>
        </p:nvSpPr>
        <p:spPr/>
        <p:txBody>
          <a:bodyPr/>
          <a:lstStyle/>
          <a:p>
            <a:r>
              <a:rPr lang="fr-FR" dirty="0"/>
              <a:t>TOUCH SENSITIVE LED</a:t>
            </a:r>
          </a:p>
        </p:txBody>
      </p:sp>
      <p:sp>
        <p:nvSpPr>
          <p:cNvPr id="3" name="Espace réservé du numéro de diapositive 2">
            <a:extLst>
              <a:ext uri="{FF2B5EF4-FFF2-40B4-BE49-F238E27FC236}">
                <a16:creationId xmlns:a16="http://schemas.microsoft.com/office/drawing/2014/main" id="{22FC0EEC-C71F-4BFB-8B49-F68356DDB7F5}"/>
              </a:ext>
            </a:extLst>
          </p:cNvPr>
          <p:cNvSpPr>
            <a:spLocks noGrp="1"/>
          </p:cNvSpPr>
          <p:nvPr>
            <p:ph type="sldNum" sz="quarter" idx="12"/>
          </p:nvPr>
        </p:nvSpPr>
        <p:spPr/>
        <p:txBody>
          <a:bodyPr/>
          <a:lstStyle/>
          <a:p>
            <a:pPr>
              <a:defRPr/>
            </a:pPr>
            <a:fld id="{E652A8FB-8C76-45BB-8D82-93F8E151003C}" type="slidenum">
              <a:rPr lang="fr-FR" smtClean="0"/>
              <a:pPr>
                <a:defRPr/>
              </a:pPr>
              <a:t>409</a:t>
            </a:fld>
            <a:endParaRPr lang="fr-FR"/>
          </a:p>
        </p:txBody>
      </p:sp>
      <p:sp>
        <p:nvSpPr>
          <p:cNvPr id="4" name="Rectangle 3">
            <a:extLst>
              <a:ext uri="{FF2B5EF4-FFF2-40B4-BE49-F238E27FC236}">
                <a16:creationId xmlns:a16="http://schemas.microsoft.com/office/drawing/2014/main" id="{4C5B09B8-4007-45BD-9E73-6549928267A1}"/>
              </a:ext>
            </a:extLst>
          </p:cNvPr>
          <p:cNvSpPr/>
          <p:nvPr/>
        </p:nvSpPr>
        <p:spPr>
          <a:xfrm>
            <a:off x="5004048" y="636359"/>
            <a:ext cx="4320480" cy="5816977"/>
          </a:xfrm>
          <a:prstGeom prst="rect">
            <a:avLst/>
          </a:prstGeom>
          <a:solidFill>
            <a:schemeClr val="bg1">
              <a:lumMod val="85000"/>
            </a:schemeClr>
          </a:solidFill>
        </p:spPr>
        <p:txBody>
          <a:bodyPr wrap="square">
            <a:spAutoFit/>
          </a:bodyPr>
          <a:lstStyle/>
          <a:p>
            <a:r>
              <a:rPr lang="fr-FR" sz="1200" dirty="0">
                <a:solidFill>
                  <a:srgbClr val="434F54"/>
                </a:solidFill>
                <a:latin typeface="Courier New" panose="02070309020205020404" pitchFamily="49" charset="0"/>
              </a:rPr>
              <a:t>// set pin </a:t>
            </a:r>
            <a:r>
              <a:rPr lang="fr-FR" sz="1200" dirty="0" err="1">
                <a:solidFill>
                  <a:srgbClr val="434F54"/>
                </a:solidFill>
                <a:latin typeface="Courier New" panose="02070309020205020404" pitchFamily="49" charset="0"/>
              </a:rPr>
              <a:t>numbers</a:t>
            </a:r>
            <a:endParaRPr lang="fr-FR" sz="1200" dirty="0">
              <a:solidFill>
                <a:srgbClr val="434F54"/>
              </a:solidFill>
              <a:latin typeface="Courier New" panose="02070309020205020404" pitchFamily="49" charset="0"/>
            </a:endParaRPr>
          </a:p>
          <a:p>
            <a:r>
              <a:rPr lang="fr-FR" sz="1200" dirty="0" err="1">
                <a:solidFill>
                  <a:srgbClr val="00989D"/>
                </a:solidFill>
                <a:latin typeface="Courier New" panose="02070309020205020404" pitchFamily="49" charset="0"/>
              </a:rPr>
              <a:t>const</a:t>
            </a:r>
            <a:r>
              <a:rPr lang="fr-FR" sz="1200" dirty="0">
                <a:solidFill>
                  <a:srgbClr val="00989D"/>
                </a:solidFill>
                <a:latin typeface="Courier New" panose="02070309020205020404" pitchFamily="49" charset="0"/>
              </a:rPr>
              <a:t> </a:t>
            </a:r>
            <a:r>
              <a:rPr lang="fr-FR" sz="1200" dirty="0" err="1">
                <a:solidFill>
                  <a:srgbClr val="00989D"/>
                </a:solidFill>
                <a:latin typeface="Courier New" panose="02070309020205020404" pitchFamily="49" charset="0"/>
              </a:rPr>
              <a:t>int</a:t>
            </a:r>
            <a:r>
              <a:rPr lang="fr-FR" sz="1200" dirty="0">
                <a:solidFill>
                  <a:srgbClr val="00989D"/>
                </a:solidFill>
                <a:latin typeface="Courier New" panose="02070309020205020404" pitchFamily="49" charset="0"/>
              </a:rPr>
              <a:t> </a:t>
            </a:r>
            <a:r>
              <a:rPr lang="fr-FR" sz="1200" dirty="0" err="1">
                <a:solidFill>
                  <a:srgbClr val="000000"/>
                </a:solidFill>
                <a:latin typeface="Courier New" panose="02070309020205020404" pitchFamily="49" charset="0"/>
              </a:rPr>
              <a:t>touchPin</a:t>
            </a:r>
            <a:r>
              <a:rPr lang="fr-FR" sz="1200" dirty="0">
                <a:solidFill>
                  <a:srgbClr val="000000"/>
                </a:solidFill>
                <a:latin typeface="Courier New" panose="02070309020205020404" pitchFamily="49" charset="0"/>
              </a:rPr>
              <a:t> </a:t>
            </a:r>
            <a:r>
              <a:rPr lang="fr-FR" sz="1200" dirty="0">
                <a:solidFill>
                  <a:srgbClr val="434F54"/>
                </a:solidFill>
                <a:latin typeface="Courier New" panose="02070309020205020404" pitchFamily="49" charset="0"/>
              </a:rPr>
              <a:t>= </a:t>
            </a:r>
            <a:r>
              <a:rPr lang="fr-FR" sz="1200" dirty="0">
                <a:solidFill>
                  <a:srgbClr val="000000"/>
                </a:solidFill>
                <a:latin typeface="Courier New" panose="02070309020205020404" pitchFamily="49" charset="0"/>
              </a:rPr>
              <a:t>4;</a:t>
            </a:r>
          </a:p>
          <a:p>
            <a:r>
              <a:rPr lang="fr-FR" sz="1200" dirty="0" err="1">
                <a:solidFill>
                  <a:srgbClr val="00989D"/>
                </a:solidFill>
                <a:latin typeface="Courier New" panose="02070309020205020404" pitchFamily="49" charset="0"/>
              </a:rPr>
              <a:t>const</a:t>
            </a:r>
            <a:r>
              <a:rPr lang="fr-FR" sz="1200" dirty="0">
                <a:solidFill>
                  <a:srgbClr val="00989D"/>
                </a:solidFill>
                <a:latin typeface="Courier New" panose="02070309020205020404" pitchFamily="49" charset="0"/>
              </a:rPr>
              <a:t> </a:t>
            </a:r>
            <a:r>
              <a:rPr lang="fr-FR" sz="1200" dirty="0" err="1">
                <a:solidFill>
                  <a:srgbClr val="00989D"/>
                </a:solidFill>
                <a:latin typeface="Courier New" panose="02070309020205020404" pitchFamily="49" charset="0"/>
              </a:rPr>
              <a:t>int</a:t>
            </a:r>
            <a:r>
              <a:rPr lang="fr-FR" sz="1200" dirty="0">
                <a:solidFill>
                  <a:srgbClr val="00989D"/>
                </a:solidFill>
                <a:latin typeface="Courier New" panose="02070309020205020404" pitchFamily="49" charset="0"/>
              </a:rPr>
              <a:t> </a:t>
            </a:r>
            <a:r>
              <a:rPr lang="fr-FR" sz="1200" dirty="0" err="1">
                <a:solidFill>
                  <a:srgbClr val="000000"/>
                </a:solidFill>
                <a:latin typeface="Courier New" panose="02070309020205020404" pitchFamily="49" charset="0"/>
              </a:rPr>
              <a:t>ledPin</a:t>
            </a:r>
            <a:r>
              <a:rPr lang="fr-FR" sz="1200" dirty="0">
                <a:solidFill>
                  <a:srgbClr val="000000"/>
                </a:solidFill>
                <a:latin typeface="Courier New" panose="02070309020205020404" pitchFamily="49" charset="0"/>
              </a:rPr>
              <a:t> </a:t>
            </a:r>
            <a:r>
              <a:rPr lang="fr-FR" sz="1200" dirty="0">
                <a:solidFill>
                  <a:srgbClr val="434F54"/>
                </a:solidFill>
                <a:latin typeface="Courier New" panose="02070309020205020404" pitchFamily="49" charset="0"/>
              </a:rPr>
              <a:t>= </a:t>
            </a:r>
            <a:r>
              <a:rPr lang="fr-FR" sz="1200" dirty="0">
                <a:solidFill>
                  <a:srgbClr val="000000"/>
                </a:solidFill>
                <a:latin typeface="Courier New" panose="02070309020205020404" pitchFamily="49" charset="0"/>
              </a:rPr>
              <a:t>16;</a:t>
            </a:r>
          </a:p>
          <a:p>
            <a:r>
              <a:rPr lang="en-US" sz="1200" dirty="0">
                <a:solidFill>
                  <a:srgbClr val="434F54"/>
                </a:solidFill>
                <a:latin typeface="Courier New" panose="02070309020205020404" pitchFamily="49" charset="0"/>
              </a:rPr>
              <a:t>// change with your threshold value</a:t>
            </a:r>
          </a:p>
          <a:p>
            <a:r>
              <a:rPr lang="fr-FR" sz="1200" dirty="0" err="1">
                <a:solidFill>
                  <a:srgbClr val="00989D"/>
                </a:solidFill>
                <a:latin typeface="Courier New" panose="02070309020205020404" pitchFamily="49" charset="0"/>
              </a:rPr>
              <a:t>const</a:t>
            </a:r>
            <a:r>
              <a:rPr lang="fr-FR" sz="1200" dirty="0">
                <a:solidFill>
                  <a:srgbClr val="00989D"/>
                </a:solidFill>
                <a:latin typeface="Courier New" panose="02070309020205020404" pitchFamily="49" charset="0"/>
              </a:rPr>
              <a:t> </a:t>
            </a:r>
            <a:r>
              <a:rPr lang="fr-FR" sz="1200" dirty="0" err="1">
                <a:solidFill>
                  <a:srgbClr val="00989D"/>
                </a:solidFill>
                <a:latin typeface="Courier New" panose="02070309020205020404" pitchFamily="49" charset="0"/>
              </a:rPr>
              <a:t>int</a:t>
            </a:r>
            <a:r>
              <a:rPr lang="fr-FR" sz="1200" dirty="0">
                <a:solidFill>
                  <a:srgbClr val="00989D"/>
                </a:solidFill>
                <a:latin typeface="Courier New" panose="02070309020205020404" pitchFamily="49" charset="0"/>
              </a:rPr>
              <a:t> </a:t>
            </a:r>
            <a:r>
              <a:rPr lang="fr-FR" sz="1200" dirty="0" err="1">
                <a:solidFill>
                  <a:srgbClr val="000000"/>
                </a:solidFill>
                <a:latin typeface="Courier New" panose="02070309020205020404" pitchFamily="49" charset="0"/>
              </a:rPr>
              <a:t>threshold</a:t>
            </a:r>
            <a:r>
              <a:rPr lang="fr-FR" sz="1200" dirty="0">
                <a:solidFill>
                  <a:srgbClr val="000000"/>
                </a:solidFill>
                <a:latin typeface="Courier New" panose="02070309020205020404" pitchFamily="49" charset="0"/>
              </a:rPr>
              <a:t> </a:t>
            </a:r>
            <a:r>
              <a:rPr lang="fr-FR" sz="1200" dirty="0">
                <a:solidFill>
                  <a:srgbClr val="434F54"/>
                </a:solidFill>
                <a:latin typeface="Courier New" panose="02070309020205020404" pitchFamily="49" charset="0"/>
              </a:rPr>
              <a:t>= </a:t>
            </a:r>
            <a:r>
              <a:rPr lang="fr-FR" sz="1200" dirty="0">
                <a:solidFill>
                  <a:srgbClr val="000000"/>
                </a:solidFill>
                <a:latin typeface="Courier New" panose="02070309020205020404" pitchFamily="49" charset="0"/>
              </a:rPr>
              <a:t>20;</a:t>
            </a:r>
          </a:p>
          <a:p>
            <a:r>
              <a:rPr lang="en-US" sz="1200" dirty="0">
                <a:solidFill>
                  <a:srgbClr val="434F54"/>
                </a:solidFill>
                <a:latin typeface="Courier New" panose="02070309020205020404" pitchFamily="49" charset="0"/>
              </a:rPr>
              <a:t>// variable for storing the touch pin value</a:t>
            </a:r>
          </a:p>
          <a:p>
            <a:r>
              <a:rPr lang="fr-FR" sz="1200" dirty="0" err="1">
                <a:solidFill>
                  <a:srgbClr val="00989D"/>
                </a:solidFill>
                <a:latin typeface="Courier New" panose="02070309020205020404" pitchFamily="49" charset="0"/>
              </a:rPr>
              <a:t>int</a:t>
            </a:r>
            <a:r>
              <a:rPr lang="fr-FR" sz="1200" dirty="0">
                <a:solidFill>
                  <a:srgbClr val="00989D"/>
                </a:solidFill>
                <a:latin typeface="Courier New" panose="02070309020205020404" pitchFamily="49" charset="0"/>
              </a:rPr>
              <a:t> </a:t>
            </a:r>
            <a:r>
              <a:rPr lang="fr-FR" sz="1200" dirty="0" err="1">
                <a:solidFill>
                  <a:srgbClr val="000000"/>
                </a:solidFill>
                <a:latin typeface="Courier New" panose="02070309020205020404" pitchFamily="49" charset="0"/>
              </a:rPr>
              <a:t>touchValue</a:t>
            </a:r>
            <a:r>
              <a:rPr lang="fr-FR" sz="1200" dirty="0">
                <a:solidFill>
                  <a:srgbClr val="000000"/>
                </a:solidFill>
                <a:latin typeface="Courier New" panose="02070309020205020404" pitchFamily="49" charset="0"/>
              </a:rPr>
              <a:t>;</a:t>
            </a:r>
          </a:p>
          <a:p>
            <a:r>
              <a:rPr lang="fr-FR" sz="1200" dirty="0" err="1">
                <a:solidFill>
                  <a:srgbClr val="00989D"/>
                </a:solidFill>
                <a:latin typeface="Courier New" panose="02070309020205020404" pitchFamily="49" charset="0"/>
              </a:rPr>
              <a:t>void</a:t>
            </a:r>
            <a:r>
              <a:rPr lang="fr-FR" sz="1200" dirty="0">
                <a:solidFill>
                  <a:srgbClr val="00989D"/>
                </a:solidFill>
                <a:latin typeface="Courier New" panose="02070309020205020404" pitchFamily="49" charset="0"/>
              </a:rPr>
              <a:t> </a:t>
            </a:r>
            <a:r>
              <a:rPr lang="fr-FR" sz="1200" dirty="0">
                <a:solidFill>
                  <a:srgbClr val="5E6D03"/>
                </a:solidFill>
                <a:latin typeface="Courier New" panose="02070309020205020404" pitchFamily="49" charset="0"/>
              </a:rPr>
              <a:t>setup</a:t>
            </a:r>
            <a:r>
              <a:rPr lang="fr-FR" sz="1200" dirty="0">
                <a:solidFill>
                  <a:srgbClr val="000000"/>
                </a:solidFill>
                <a:latin typeface="Courier New" panose="02070309020205020404" pitchFamily="49" charset="0"/>
              </a:rPr>
              <a:t>(){</a:t>
            </a:r>
          </a:p>
          <a:p>
            <a:r>
              <a:rPr lang="fr-FR" sz="1200" b="1" dirty="0" err="1">
                <a:solidFill>
                  <a:srgbClr val="D45400"/>
                </a:solidFill>
                <a:latin typeface="Courier New,Bold"/>
              </a:rPr>
              <a:t>Serial</a:t>
            </a:r>
            <a:r>
              <a:rPr lang="fr-FR" sz="1200" dirty="0" err="1">
                <a:solidFill>
                  <a:srgbClr val="434F54"/>
                </a:solidFill>
                <a:latin typeface="Courier New" panose="02070309020205020404" pitchFamily="49" charset="0"/>
              </a:rPr>
              <a:t>.</a:t>
            </a:r>
            <a:r>
              <a:rPr lang="fr-FR" sz="1200" dirty="0" err="1">
                <a:solidFill>
                  <a:srgbClr val="D45400"/>
                </a:solidFill>
                <a:latin typeface="Courier New" panose="02070309020205020404" pitchFamily="49" charset="0"/>
              </a:rPr>
              <a:t>begin</a:t>
            </a:r>
            <a:r>
              <a:rPr lang="fr-FR" sz="1200" dirty="0">
                <a:solidFill>
                  <a:srgbClr val="000000"/>
                </a:solidFill>
                <a:latin typeface="Courier New" panose="02070309020205020404" pitchFamily="49" charset="0"/>
              </a:rPr>
              <a:t>(115200);</a:t>
            </a:r>
          </a:p>
          <a:p>
            <a:r>
              <a:rPr lang="en-US" sz="1200" dirty="0">
                <a:solidFill>
                  <a:srgbClr val="D45400"/>
                </a:solidFill>
                <a:latin typeface="Courier New" panose="02070309020205020404" pitchFamily="49" charset="0"/>
              </a:rPr>
              <a:t>delay</a:t>
            </a:r>
            <a:r>
              <a:rPr lang="en-US" sz="1200" dirty="0">
                <a:solidFill>
                  <a:srgbClr val="000000"/>
                </a:solidFill>
                <a:latin typeface="Courier New" panose="02070309020205020404" pitchFamily="49" charset="0"/>
              </a:rPr>
              <a:t>(1000); </a:t>
            </a:r>
          </a:p>
          <a:p>
            <a:r>
              <a:rPr lang="fr-FR" sz="1200" dirty="0" err="1">
                <a:solidFill>
                  <a:srgbClr val="D45400"/>
                </a:solidFill>
                <a:latin typeface="Courier New" panose="02070309020205020404" pitchFamily="49" charset="0"/>
              </a:rPr>
              <a:t>pinMode</a:t>
            </a:r>
            <a:r>
              <a:rPr lang="fr-FR" sz="1200" dirty="0">
                <a:solidFill>
                  <a:srgbClr val="D45400"/>
                </a:solidFill>
                <a:latin typeface="Courier New" panose="02070309020205020404" pitchFamily="49" charset="0"/>
              </a:rPr>
              <a:t> </a:t>
            </a:r>
            <a:r>
              <a:rPr lang="fr-FR" sz="1200" dirty="0">
                <a:solidFill>
                  <a:srgbClr val="000000"/>
                </a:solidFill>
                <a:latin typeface="Courier New" panose="02070309020205020404" pitchFamily="49" charset="0"/>
              </a:rPr>
              <a:t>(</a:t>
            </a:r>
            <a:r>
              <a:rPr lang="fr-FR" sz="1200" dirty="0" err="1">
                <a:solidFill>
                  <a:srgbClr val="000000"/>
                </a:solidFill>
                <a:latin typeface="Courier New" panose="02070309020205020404" pitchFamily="49" charset="0"/>
              </a:rPr>
              <a:t>ledPin</a:t>
            </a:r>
            <a:r>
              <a:rPr lang="fr-FR" sz="1200" dirty="0">
                <a:solidFill>
                  <a:srgbClr val="434F54"/>
                </a:solidFill>
                <a:latin typeface="Courier New" panose="02070309020205020404" pitchFamily="49" charset="0"/>
              </a:rPr>
              <a:t>, </a:t>
            </a:r>
            <a:r>
              <a:rPr lang="fr-FR" sz="1200" dirty="0">
                <a:solidFill>
                  <a:srgbClr val="00989D"/>
                </a:solidFill>
                <a:latin typeface="Courier New" panose="02070309020205020404" pitchFamily="49" charset="0"/>
              </a:rPr>
              <a:t>OUTPUT</a:t>
            </a:r>
            <a:r>
              <a:rPr lang="fr-FR" sz="1200" dirty="0">
                <a:solidFill>
                  <a:srgbClr val="000000"/>
                </a:solidFill>
                <a:latin typeface="Courier New" panose="02070309020205020404" pitchFamily="49" charset="0"/>
              </a:rPr>
              <a:t>);</a:t>
            </a:r>
          </a:p>
          <a:p>
            <a:r>
              <a:rPr lang="fr-FR" sz="1200" dirty="0">
                <a:solidFill>
                  <a:srgbClr val="000000"/>
                </a:solidFill>
                <a:latin typeface="Courier New" panose="02070309020205020404" pitchFamily="49" charset="0"/>
              </a:rPr>
              <a:t>}</a:t>
            </a:r>
          </a:p>
          <a:p>
            <a:r>
              <a:rPr lang="fr-FR" sz="1200" dirty="0" err="1">
                <a:solidFill>
                  <a:srgbClr val="00989D"/>
                </a:solidFill>
                <a:latin typeface="Courier New" panose="02070309020205020404" pitchFamily="49" charset="0"/>
              </a:rPr>
              <a:t>void</a:t>
            </a:r>
            <a:r>
              <a:rPr lang="fr-FR" sz="1200" dirty="0">
                <a:solidFill>
                  <a:srgbClr val="00989D"/>
                </a:solidFill>
                <a:latin typeface="Courier New" panose="02070309020205020404" pitchFamily="49" charset="0"/>
              </a:rPr>
              <a:t> </a:t>
            </a:r>
            <a:r>
              <a:rPr lang="fr-FR" sz="1200" dirty="0" err="1">
                <a:solidFill>
                  <a:srgbClr val="5E6D03"/>
                </a:solidFill>
                <a:latin typeface="Courier New" panose="02070309020205020404" pitchFamily="49" charset="0"/>
              </a:rPr>
              <a:t>loop</a:t>
            </a:r>
            <a:r>
              <a:rPr lang="fr-FR" sz="1200" dirty="0">
                <a:solidFill>
                  <a:srgbClr val="000000"/>
                </a:solidFill>
                <a:latin typeface="Courier New" panose="02070309020205020404" pitchFamily="49" charset="0"/>
              </a:rPr>
              <a:t>(){</a:t>
            </a:r>
          </a:p>
          <a:p>
            <a:r>
              <a:rPr lang="en-US" sz="1200" dirty="0">
                <a:solidFill>
                  <a:srgbClr val="434F54"/>
                </a:solidFill>
                <a:latin typeface="Courier New" panose="02070309020205020404" pitchFamily="49" charset="0"/>
              </a:rPr>
              <a:t>// read the state of the pushbutton value:</a:t>
            </a:r>
          </a:p>
          <a:p>
            <a:r>
              <a:rPr lang="fr-FR" sz="1200" dirty="0" err="1">
                <a:solidFill>
                  <a:srgbClr val="000000"/>
                </a:solidFill>
                <a:latin typeface="Courier New" panose="02070309020205020404" pitchFamily="49" charset="0"/>
              </a:rPr>
              <a:t>touchValue</a:t>
            </a:r>
            <a:r>
              <a:rPr lang="fr-FR" sz="1200" dirty="0">
                <a:solidFill>
                  <a:srgbClr val="000000"/>
                </a:solidFill>
                <a:latin typeface="Courier New" panose="02070309020205020404" pitchFamily="49" charset="0"/>
              </a:rPr>
              <a:t> </a:t>
            </a:r>
            <a:r>
              <a:rPr lang="fr-FR" sz="1200" dirty="0">
                <a:solidFill>
                  <a:srgbClr val="434F54"/>
                </a:solidFill>
                <a:latin typeface="Courier New" panose="02070309020205020404" pitchFamily="49" charset="0"/>
              </a:rPr>
              <a:t>= </a:t>
            </a:r>
            <a:r>
              <a:rPr lang="fr-FR" sz="1200" dirty="0" err="1">
                <a:solidFill>
                  <a:srgbClr val="000000"/>
                </a:solidFill>
                <a:latin typeface="Courier New" panose="02070309020205020404" pitchFamily="49" charset="0"/>
              </a:rPr>
              <a:t>touchRead</a:t>
            </a:r>
            <a:r>
              <a:rPr lang="fr-FR" sz="1200" dirty="0">
                <a:solidFill>
                  <a:srgbClr val="000000"/>
                </a:solidFill>
                <a:latin typeface="Courier New" panose="02070309020205020404" pitchFamily="49" charset="0"/>
              </a:rPr>
              <a:t>(</a:t>
            </a:r>
            <a:r>
              <a:rPr lang="fr-FR" sz="1200" dirty="0" err="1">
                <a:solidFill>
                  <a:srgbClr val="000000"/>
                </a:solidFill>
                <a:latin typeface="Courier New" panose="02070309020205020404" pitchFamily="49" charset="0"/>
              </a:rPr>
              <a:t>touchPin</a:t>
            </a:r>
            <a:r>
              <a:rPr lang="fr-FR" sz="1200" dirty="0">
                <a:solidFill>
                  <a:srgbClr val="000000"/>
                </a:solidFill>
                <a:latin typeface="Courier New" panose="02070309020205020404" pitchFamily="49" charset="0"/>
              </a:rPr>
              <a:t>);</a:t>
            </a:r>
          </a:p>
          <a:p>
            <a:r>
              <a:rPr lang="fr-FR" sz="1200" b="1" dirty="0" err="1">
                <a:solidFill>
                  <a:srgbClr val="D45400"/>
                </a:solidFill>
                <a:latin typeface="Courier New,Bold"/>
              </a:rPr>
              <a:t>Serial</a:t>
            </a:r>
            <a:r>
              <a:rPr lang="fr-FR" sz="1200" dirty="0" err="1">
                <a:solidFill>
                  <a:srgbClr val="434F54"/>
                </a:solidFill>
                <a:latin typeface="Courier New" panose="02070309020205020404" pitchFamily="49" charset="0"/>
              </a:rPr>
              <a:t>.</a:t>
            </a:r>
            <a:r>
              <a:rPr lang="fr-FR" sz="1200" dirty="0" err="1">
                <a:solidFill>
                  <a:srgbClr val="D45400"/>
                </a:solidFill>
                <a:latin typeface="Courier New" panose="02070309020205020404" pitchFamily="49" charset="0"/>
              </a:rPr>
              <a:t>print</a:t>
            </a:r>
            <a:r>
              <a:rPr lang="fr-FR" sz="1200" dirty="0">
                <a:solidFill>
                  <a:srgbClr val="000000"/>
                </a:solidFill>
                <a:latin typeface="Courier New" panose="02070309020205020404" pitchFamily="49" charset="0"/>
              </a:rPr>
              <a:t>(</a:t>
            </a:r>
            <a:r>
              <a:rPr lang="fr-FR" sz="1200" dirty="0" err="1">
                <a:solidFill>
                  <a:srgbClr val="000000"/>
                </a:solidFill>
                <a:latin typeface="Courier New" panose="02070309020205020404" pitchFamily="49" charset="0"/>
              </a:rPr>
              <a:t>touchValue</a:t>
            </a:r>
            <a:r>
              <a:rPr lang="fr-FR" sz="1200" dirty="0">
                <a:solidFill>
                  <a:srgbClr val="000000"/>
                </a:solidFill>
                <a:latin typeface="Courier New" panose="02070309020205020404" pitchFamily="49" charset="0"/>
              </a:rPr>
              <a:t>);</a:t>
            </a:r>
          </a:p>
          <a:p>
            <a:r>
              <a:rPr lang="en-US" sz="1200" dirty="0">
                <a:solidFill>
                  <a:srgbClr val="434F54"/>
                </a:solidFill>
                <a:latin typeface="Courier New" panose="02070309020205020404" pitchFamily="49" charset="0"/>
              </a:rPr>
              <a:t>// check if the </a:t>
            </a:r>
            <a:r>
              <a:rPr lang="en-US" sz="1200" dirty="0" err="1">
                <a:solidFill>
                  <a:srgbClr val="434F54"/>
                </a:solidFill>
                <a:latin typeface="Courier New" panose="02070309020205020404" pitchFamily="49" charset="0"/>
              </a:rPr>
              <a:t>touchValue</a:t>
            </a:r>
            <a:r>
              <a:rPr lang="en-US" sz="1200" dirty="0">
                <a:solidFill>
                  <a:srgbClr val="434F54"/>
                </a:solidFill>
                <a:latin typeface="Courier New" panose="02070309020205020404" pitchFamily="49" charset="0"/>
              </a:rPr>
              <a:t> is below the threshold</a:t>
            </a:r>
          </a:p>
          <a:p>
            <a:r>
              <a:rPr lang="en-US" sz="1200" dirty="0">
                <a:solidFill>
                  <a:srgbClr val="434F54"/>
                </a:solidFill>
                <a:latin typeface="Courier New" panose="02070309020205020404" pitchFamily="49" charset="0"/>
              </a:rPr>
              <a:t>// if it is, set </a:t>
            </a:r>
            <a:r>
              <a:rPr lang="en-US" sz="1200" dirty="0" err="1">
                <a:solidFill>
                  <a:srgbClr val="434F54"/>
                </a:solidFill>
                <a:latin typeface="Courier New" panose="02070309020205020404" pitchFamily="49" charset="0"/>
              </a:rPr>
              <a:t>ledPin</a:t>
            </a:r>
            <a:r>
              <a:rPr lang="en-US" sz="1200" dirty="0">
                <a:solidFill>
                  <a:srgbClr val="434F54"/>
                </a:solidFill>
                <a:latin typeface="Courier New" panose="02070309020205020404" pitchFamily="49" charset="0"/>
              </a:rPr>
              <a:t> to HIGH</a:t>
            </a:r>
          </a:p>
          <a:p>
            <a:r>
              <a:rPr lang="fr-FR" sz="1200" dirty="0">
                <a:solidFill>
                  <a:srgbClr val="5E6D03"/>
                </a:solidFill>
                <a:latin typeface="Courier New" panose="02070309020205020404" pitchFamily="49" charset="0"/>
              </a:rPr>
              <a:t>if</a:t>
            </a:r>
            <a:r>
              <a:rPr lang="fr-FR" sz="1200" dirty="0">
                <a:solidFill>
                  <a:srgbClr val="000000"/>
                </a:solidFill>
                <a:latin typeface="Courier New" panose="02070309020205020404" pitchFamily="49" charset="0"/>
              </a:rPr>
              <a:t>(</a:t>
            </a:r>
            <a:r>
              <a:rPr lang="fr-FR" sz="1200" dirty="0" err="1">
                <a:solidFill>
                  <a:srgbClr val="000000"/>
                </a:solidFill>
                <a:latin typeface="Courier New" panose="02070309020205020404" pitchFamily="49" charset="0"/>
              </a:rPr>
              <a:t>touchValue</a:t>
            </a:r>
            <a:r>
              <a:rPr lang="fr-FR" sz="1200" dirty="0">
                <a:solidFill>
                  <a:srgbClr val="000000"/>
                </a:solidFill>
                <a:latin typeface="Courier New" panose="02070309020205020404" pitchFamily="49" charset="0"/>
              </a:rPr>
              <a:t> </a:t>
            </a:r>
            <a:r>
              <a:rPr lang="fr-FR" sz="1200" dirty="0">
                <a:solidFill>
                  <a:srgbClr val="434F54"/>
                </a:solidFill>
                <a:latin typeface="Courier New" panose="02070309020205020404" pitchFamily="49" charset="0"/>
              </a:rPr>
              <a:t>&lt; </a:t>
            </a:r>
            <a:r>
              <a:rPr lang="fr-FR" sz="1200" dirty="0" err="1">
                <a:solidFill>
                  <a:srgbClr val="000000"/>
                </a:solidFill>
                <a:latin typeface="Courier New" panose="02070309020205020404" pitchFamily="49" charset="0"/>
              </a:rPr>
              <a:t>threshold</a:t>
            </a:r>
            <a:r>
              <a:rPr lang="fr-FR" sz="1200" dirty="0">
                <a:solidFill>
                  <a:srgbClr val="000000"/>
                </a:solidFill>
                <a:latin typeface="Courier New" panose="02070309020205020404" pitchFamily="49" charset="0"/>
              </a:rPr>
              <a:t>){</a:t>
            </a:r>
          </a:p>
          <a:p>
            <a:r>
              <a:rPr lang="fr-FR" sz="1200" dirty="0">
                <a:solidFill>
                  <a:srgbClr val="434F54"/>
                </a:solidFill>
                <a:latin typeface="Courier New" panose="02070309020205020404" pitchFamily="49" charset="0"/>
              </a:rPr>
              <a:t>// </a:t>
            </a:r>
            <a:r>
              <a:rPr lang="fr-FR" sz="1200" dirty="0" err="1">
                <a:solidFill>
                  <a:srgbClr val="434F54"/>
                </a:solidFill>
                <a:latin typeface="Courier New" panose="02070309020205020404" pitchFamily="49" charset="0"/>
              </a:rPr>
              <a:t>turn</a:t>
            </a:r>
            <a:r>
              <a:rPr lang="fr-FR" sz="1200" dirty="0">
                <a:solidFill>
                  <a:srgbClr val="434F54"/>
                </a:solidFill>
                <a:latin typeface="Courier New" panose="02070309020205020404" pitchFamily="49" charset="0"/>
              </a:rPr>
              <a:t> LED on</a:t>
            </a:r>
          </a:p>
          <a:p>
            <a:r>
              <a:rPr lang="fr-FR" sz="1200" dirty="0" err="1">
                <a:solidFill>
                  <a:srgbClr val="D45400"/>
                </a:solidFill>
                <a:latin typeface="Courier New" panose="02070309020205020404" pitchFamily="49" charset="0"/>
              </a:rPr>
              <a:t>digitalWrite</a:t>
            </a:r>
            <a:r>
              <a:rPr lang="fr-FR" sz="1200" dirty="0">
                <a:solidFill>
                  <a:srgbClr val="000000"/>
                </a:solidFill>
                <a:latin typeface="Courier New" panose="02070309020205020404" pitchFamily="49" charset="0"/>
              </a:rPr>
              <a:t>(</a:t>
            </a:r>
            <a:r>
              <a:rPr lang="fr-FR" sz="1200" dirty="0" err="1">
                <a:solidFill>
                  <a:srgbClr val="000000"/>
                </a:solidFill>
                <a:latin typeface="Courier New" panose="02070309020205020404" pitchFamily="49" charset="0"/>
              </a:rPr>
              <a:t>ledPin</a:t>
            </a:r>
            <a:r>
              <a:rPr lang="fr-FR" sz="1200" dirty="0">
                <a:solidFill>
                  <a:srgbClr val="434F54"/>
                </a:solidFill>
                <a:latin typeface="Courier New" panose="02070309020205020404" pitchFamily="49" charset="0"/>
              </a:rPr>
              <a:t>, </a:t>
            </a:r>
            <a:r>
              <a:rPr lang="fr-FR" sz="1200" dirty="0">
                <a:solidFill>
                  <a:srgbClr val="00989D"/>
                </a:solidFill>
                <a:latin typeface="Courier New" panose="02070309020205020404" pitchFamily="49" charset="0"/>
              </a:rPr>
              <a:t>HIGH</a:t>
            </a:r>
            <a:r>
              <a:rPr lang="fr-FR" sz="1200" dirty="0">
                <a:solidFill>
                  <a:srgbClr val="000000"/>
                </a:solidFill>
                <a:latin typeface="Courier New" panose="02070309020205020404" pitchFamily="49" charset="0"/>
              </a:rPr>
              <a:t>);</a:t>
            </a:r>
          </a:p>
          <a:p>
            <a:r>
              <a:rPr lang="fr-FR" sz="1200" b="1" dirty="0" err="1">
                <a:solidFill>
                  <a:srgbClr val="D45400"/>
                </a:solidFill>
                <a:latin typeface="Courier New,Bold"/>
              </a:rPr>
              <a:t>Serial</a:t>
            </a:r>
            <a:r>
              <a:rPr lang="fr-FR" sz="1200" dirty="0" err="1">
                <a:solidFill>
                  <a:srgbClr val="434F54"/>
                </a:solidFill>
                <a:latin typeface="Courier New" panose="02070309020205020404" pitchFamily="49" charset="0"/>
              </a:rPr>
              <a:t>.</a:t>
            </a:r>
            <a:r>
              <a:rPr lang="fr-FR" sz="1200" dirty="0" err="1">
                <a:solidFill>
                  <a:srgbClr val="D45400"/>
                </a:solidFill>
                <a:latin typeface="Courier New" panose="02070309020205020404" pitchFamily="49" charset="0"/>
              </a:rPr>
              <a:t>println</a:t>
            </a:r>
            <a:r>
              <a:rPr lang="fr-FR" sz="1200" dirty="0">
                <a:solidFill>
                  <a:srgbClr val="000000"/>
                </a:solidFill>
                <a:latin typeface="Courier New" panose="02070309020205020404" pitchFamily="49" charset="0"/>
              </a:rPr>
              <a:t>(</a:t>
            </a:r>
            <a:r>
              <a:rPr lang="fr-FR" sz="1200" dirty="0">
                <a:solidFill>
                  <a:srgbClr val="005C5F"/>
                </a:solidFill>
                <a:latin typeface="Courier New" panose="02070309020205020404" pitchFamily="49" charset="0"/>
              </a:rPr>
              <a:t>" - LED on"</a:t>
            </a:r>
            <a:r>
              <a:rPr lang="fr-FR" sz="1200" dirty="0">
                <a:solidFill>
                  <a:srgbClr val="000000"/>
                </a:solidFill>
                <a:latin typeface="Courier New" panose="02070309020205020404" pitchFamily="49" charset="0"/>
              </a:rPr>
              <a:t>);</a:t>
            </a:r>
          </a:p>
          <a:p>
            <a:r>
              <a:rPr lang="fr-FR" sz="1200" dirty="0">
                <a:solidFill>
                  <a:srgbClr val="000000"/>
                </a:solidFill>
                <a:latin typeface="Courier New" panose="02070309020205020404" pitchFamily="49" charset="0"/>
              </a:rPr>
              <a:t>}</a:t>
            </a:r>
          </a:p>
          <a:p>
            <a:r>
              <a:rPr lang="fr-FR" sz="1200" dirty="0" err="1">
                <a:solidFill>
                  <a:srgbClr val="5E6D03"/>
                </a:solidFill>
                <a:latin typeface="Courier New" panose="02070309020205020404" pitchFamily="49" charset="0"/>
              </a:rPr>
              <a:t>else</a:t>
            </a:r>
            <a:r>
              <a:rPr lang="fr-FR" sz="1200" dirty="0">
                <a:solidFill>
                  <a:srgbClr val="000000"/>
                </a:solidFill>
                <a:latin typeface="Courier New" panose="02070309020205020404" pitchFamily="49" charset="0"/>
              </a:rPr>
              <a:t>{</a:t>
            </a:r>
          </a:p>
          <a:p>
            <a:r>
              <a:rPr lang="fr-FR" sz="1200" dirty="0">
                <a:solidFill>
                  <a:srgbClr val="434F54"/>
                </a:solidFill>
                <a:latin typeface="Courier New" panose="02070309020205020404" pitchFamily="49" charset="0"/>
              </a:rPr>
              <a:t>// </a:t>
            </a:r>
            <a:r>
              <a:rPr lang="fr-FR" sz="1200" dirty="0" err="1">
                <a:solidFill>
                  <a:srgbClr val="434F54"/>
                </a:solidFill>
                <a:latin typeface="Courier New" panose="02070309020205020404" pitchFamily="49" charset="0"/>
              </a:rPr>
              <a:t>turn</a:t>
            </a:r>
            <a:r>
              <a:rPr lang="fr-FR" sz="1200" dirty="0">
                <a:solidFill>
                  <a:srgbClr val="434F54"/>
                </a:solidFill>
                <a:latin typeface="Courier New" panose="02070309020205020404" pitchFamily="49" charset="0"/>
              </a:rPr>
              <a:t> LED off</a:t>
            </a:r>
          </a:p>
          <a:p>
            <a:r>
              <a:rPr lang="fr-FR" sz="1200" dirty="0" err="1">
                <a:solidFill>
                  <a:srgbClr val="D45400"/>
                </a:solidFill>
                <a:latin typeface="Courier New" panose="02070309020205020404" pitchFamily="49" charset="0"/>
              </a:rPr>
              <a:t>digitalWrite</a:t>
            </a:r>
            <a:r>
              <a:rPr lang="fr-FR" sz="1200" dirty="0">
                <a:solidFill>
                  <a:srgbClr val="000000"/>
                </a:solidFill>
                <a:latin typeface="Courier New" panose="02070309020205020404" pitchFamily="49" charset="0"/>
              </a:rPr>
              <a:t>(</a:t>
            </a:r>
            <a:r>
              <a:rPr lang="fr-FR" sz="1200" dirty="0" err="1">
                <a:solidFill>
                  <a:srgbClr val="000000"/>
                </a:solidFill>
                <a:latin typeface="Courier New" panose="02070309020205020404" pitchFamily="49" charset="0"/>
              </a:rPr>
              <a:t>ledPin</a:t>
            </a:r>
            <a:r>
              <a:rPr lang="fr-FR" sz="1200" dirty="0">
                <a:solidFill>
                  <a:srgbClr val="434F54"/>
                </a:solidFill>
                <a:latin typeface="Courier New" panose="02070309020205020404" pitchFamily="49" charset="0"/>
              </a:rPr>
              <a:t>, </a:t>
            </a:r>
            <a:r>
              <a:rPr lang="fr-FR" sz="1200" dirty="0">
                <a:solidFill>
                  <a:srgbClr val="00989D"/>
                </a:solidFill>
                <a:latin typeface="Courier New" panose="02070309020205020404" pitchFamily="49" charset="0"/>
              </a:rPr>
              <a:t>LOW</a:t>
            </a:r>
            <a:r>
              <a:rPr lang="fr-FR" sz="1200" dirty="0">
                <a:solidFill>
                  <a:srgbClr val="000000"/>
                </a:solidFill>
                <a:latin typeface="Courier New" panose="02070309020205020404" pitchFamily="49" charset="0"/>
              </a:rPr>
              <a:t>);</a:t>
            </a:r>
          </a:p>
          <a:p>
            <a:r>
              <a:rPr lang="fr-FR" sz="1200" b="1" dirty="0" err="1">
                <a:solidFill>
                  <a:srgbClr val="D45400"/>
                </a:solidFill>
                <a:latin typeface="Courier New,Bold"/>
              </a:rPr>
              <a:t>Serial</a:t>
            </a:r>
            <a:r>
              <a:rPr lang="fr-FR" sz="1200" dirty="0" err="1">
                <a:solidFill>
                  <a:srgbClr val="434F54"/>
                </a:solidFill>
                <a:latin typeface="Courier New" panose="02070309020205020404" pitchFamily="49" charset="0"/>
              </a:rPr>
              <a:t>.</a:t>
            </a:r>
            <a:r>
              <a:rPr lang="fr-FR" sz="1200" dirty="0" err="1">
                <a:solidFill>
                  <a:srgbClr val="D45400"/>
                </a:solidFill>
                <a:latin typeface="Courier New" panose="02070309020205020404" pitchFamily="49" charset="0"/>
              </a:rPr>
              <a:t>println</a:t>
            </a:r>
            <a:r>
              <a:rPr lang="fr-FR" sz="1200" dirty="0">
                <a:solidFill>
                  <a:srgbClr val="000000"/>
                </a:solidFill>
                <a:latin typeface="Courier New" panose="02070309020205020404" pitchFamily="49" charset="0"/>
              </a:rPr>
              <a:t>(</a:t>
            </a:r>
            <a:r>
              <a:rPr lang="fr-FR" sz="1200" dirty="0">
                <a:solidFill>
                  <a:srgbClr val="005C5F"/>
                </a:solidFill>
                <a:latin typeface="Courier New" panose="02070309020205020404" pitchFamily="49" charset="0"/>
              </a:rPr>
              <a:t>" - LED off"</a:t>
            </a:r>
            <a:r>
              <a:rPr lang="fr-FR" sz="1200" dirty="0">
                <a:solidFill>
                  <a:srgbClr val="000000"/>
                </a:solidFill>
                <a:latin typeface="Courier New" panose="02070309020205020404" pitchFamily="49" charset="0"/>
              </a:rPr>
              <a:t>);</a:t>
            </a:r>
          </a:p>
          <a:p>
            <a:r>
              <a:rPr lang="fr-FR" sz="1200" dirty="0">
                <a:solidFill>
                  <a:srgbClr val="000000"/>
                </a:solidFill>
                <a:latin typeface="Courier New" panose="02070309020205020404" pitchFamily="49" charset="0"/>
              </a:rPr>
              <a:t>}</a:t>
            </a:r>
          </a:p>
          <a:p>
            <a:r>
              <a:rPr lang="fr-FR" sz="1200" dirty="0" err="1">
                <a:solidFill>
                  <a:srgbClr val="D45400"/>
                </a:solidFill>
                <a:latin typeface="Courier New" panose="02070309020205020404" pitchFamily="49" charset="0"/>
              </a:rPr>
              <a:t>delay</a:t>
            </a:r>
            <a:r>
              <a:rPr lang="fr-FR" sz="1200" dirty="0">
                <a:solidFill>
                  <a:srgbClr val="000000"/>
                </a:solidFill>
                <a:latin typeface="Courier New" panose="02070309020205020404" pitchFamily="49" charset="0"/>
              </a:rPr>
              <a:t>(500);</a:t>
            </a:r>
          </a:p>
          <a:p>
            <a:r>
              <a:rPr lang="fr-FR" sz="1200" dirty="0">
                <a:solidFill>
                  <a:srgbClr val="000000"/>
                </a:solidFill>
                <a:latin typeface="Courier New" panose="02070309020205020404" pitchFamily="49" charset="0"/>
              </a:rPr>
              <a:t>}</a:t>
            </a:r>
            <a:endParaRPr lang="fr-FR" sz="1200" dirty="0"/>
          </a:p>
        </p:txBody>
      </p:sp>
      <p:pic>
        <p:nvPicPr>
          <p:cNvPr id="5" name="Image 4">
            <a:extLst>
              <a:ext uri="{FF2B5EF4-FFF2-40B4-BE49-F238E27FC236}">
                <a16:creationId xmlns:a16="http://schemas.microsoft.com/office/drawing/2014/main" id="{CED6C0A8-C26D-41CC-ADF8-7AFE6E16D4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741" y="2343305"/>
            <a:ext cx="2741914" cy="2655860"/>
          </a:xfrm>
          <a:prstGeom prst="rect">
            <a:avLst/>
          </a:prstGeom>
        </p:spPr>
      </p:pic>
      <p:sp>
        <p:nvSpPr>
          <p:cNvPr id="6" name="Rectangle 5">
            <a:extLst>
              <a:ext uri="{FF2B5EF4-FFF2-40B4-BE49-F238E27FC236}">
                <a16:creationId xmlns:a16="http://schemas.microsoft.com/office/drawing/2014/main" id="{727275E8-6C35-4418-A602-95C647E48683}"/>
              </a:ext>
            </a:extLst>
          </p:cNvPr>
          <p:cNvSpPr/>
          <p:nvPr/>
        </p:nvSpPr>
        <p:spPr>
          <a:xfrm>
            <a:off x="179512" y="5210005"/>
            <a:ext cx="4824536" cy="1231106"/>
          </a:xfrm>
          <a:prstGeom prst="rect">
            <a:avLst/>
          </a:prstGeom>
        </p:spPr>
        <p:txBody>
          <a:bodyPr wrap="square">
            <a:spAutoFit/>
          </a:bodyPr>
          <a:lstStyle/>
          <a:p>
            <a:pPr algn="just"/>
            <a:r>
              <a:rPr lang="en-US" sz="1200" dirty="0">
                <a:latin typeface="Open Sans"/>
              </a:rPr>
              <a:t>In our case, when we aren’t touching the pin, the normal value is above</a:t>
            </a:r>
            <a:r>
              <a:rPr lang="en-US" sz="1200" b="1" dirty="0">
                <a:solidFill>
                  <a:srgbClr val="FF0000"/>
                </a:solidFill>
                <a:latin typeface="Open Sans"/>
              </a:rPr>
              <a:t> 70 </a:t>
            </a:r>
            <a:r>
              <a:rPr lang="en-US" sz="1200" dirty="0">
                <a:latin typeface="Open Sans"/>
              </a:rPr>
              <a:t>and when we touch the aluminum foil it drops to some value below </a:t>
            </a:r>
            <a:r>
              <a:rPr lang="en-US" sz="1200" b="1" dirty="0">
                <a:solidFill>
                  <a:srgbClr val="FF0000"/>
                </a:solidFill>
                <a:latin typeface="Open Sans"/>
              </a:rPr>
              <a:t>10.</a:t>
            </a:r>
          </a:p>
          <a:p>
            <a:pPr algn="just"/>
            <a:r>
              <a:rPr lang="en-US" sz="1200" dirty="0">
                <a:latin typeface="Open Sans"/>
              </a:rPr>
              <a:t>So, we can set a threshold value, and when the reading goes below that value, an LED lights up. </a:t>
            </a:r>
          </a:p>
          <a:p>
            <a:pPr algn="just"/>
            <a:r>
              <a:rPr lang="en-US" b="1" dirty="0">
                <a:latin typeface="Open Sans"/>
              </a:rPr>
              <a:t>A good threshold value in this case is 20, for example.</a:t>
            </a:r>
            <a:endParaRPr lang="fr-FR" b="1" dirty="0"/>
          </a:p>
        </p:txBody>
      </p:sp>
      <p:pic>
        <p:nvPicPr>
          <p:cNvPr id="7" name="Image 6">
            <a:extLst>
              <a:ext uri="{FF2B5EF4-FFF2-40B4-BE49-F238E27FC236}">
                <a16:creationId xmlns:a16="http://schemas.microsoft.com/office/drawing/2014/main" id="{46A92345-D592-4D0D-AA6B-7FBD084E6B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028" y="545419"/>
            <a:ext cx="2873830" cy="1587046"/>
          </a:xfrm>
          <a:prstGeom prst="rect">
            <a:avLst/>
          </a:prstGeom>
        </p:spPr>
      </p:pic>
      <p:pic>
        <p:nvPicPr>
          <p:cNvPr id="8" name="Image 7">
            <a:hlinkClick r:id="rId4" action="ppaction://hlinksldjump"/>
            <a:extLst>
              <a:ext uri="{FF2B5EF4-FFF2-40B4-BE49-F238E27FC236}">
                <a16:creationId xmlns:a16="http://schemas.microsoft.com/office/drawing/2014/main" id="{EAEB6653-AC89-4613-A0C8-282BB0EDD987}"/>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667430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9C23632B-3199-41A7-BCAD-FE6FB0A2E79D}"/>
              </a:ext>
            </a:extLst>
          </p:cNvPr>
          <p:cNvSpPr>
            <a:spLocks noGrp="1"/>
          </p:cNvSpPr>
          <p:nvPr>
            <p:ph type="sldNum" sz="quarter" idx="12"/>
          </p:nvPr>
        </p:nvSpPr>
        <p:spPr/>
        <p:txBody>
          <a:bodyPr/>
          <a:lstStyle/>
          <a:p>
            <a:pPr>
              <a:defRPr/>
            </a:pPr>
            <a:fld id="{E652A8FB-8C76-45BB-8D82-93F8E151003C}" type="slidenum">
              <a:rPr lang="fr-FR" smtClean="0"/>
              <a:pPr>
                <a:defRPr/>
              </a:pPr>
              <a:t>41</a:t>
            </a:fld>
            <a:endParaRPr lang="fr-FR" dirty="0"/>
          </a:p>
        </p:txBody>
      </p:sp>
      <p:sp>
        <p:nvSpPr>
          <p:cNvPr id="2" name="Titre 1">
            <a:extLst>
              <a:ext uri="{FF2B5EF4-FFF2-40B4-BE49-F238E27FC236}">
                <a16:creationId xmlns:a16="http://schemas.microsoft.com/office/drawing/2014/main" id="{DA58A951-0AB5-40DF-9B5B-51FCE6014955}"/>
              </a:ext>
            </a:extLst>
          </p:cNvPr>
          <p:cNvSpPr>
            <a:spLocks noGrp="1"/>
          </p:cNvSpPr>
          <p:nvPr>
            <p:ph type="ctrTitle" idx="4294967295"/>
          </p:nvPr>
        </p:nvSpPr>
        <p:spPr>
          <a:xfrm>
            <a:off x="0" y="2130425"/>
            <a:ext cx="7772400" cy="1470025"/>
          </a:xfrm>
        </p:spPr>
        <p:txBody>
          <a:bodyPr/>
          <a:lstStyle/>
          <a:p>
            <a:r>
              <a:rPr lang="fr-FR" dirty="0"/>
              <a:t>HEX FILE</a:t>
            </a:r>
          </a:p>
        </p:txBody>
      </p:sp>
      <p:sp>
        <p:nvSpPr>
          <p:cNvPr id="4" name="Rectangle 3">
            <a:extLst>
              <a:ext uri="{FF2B5EF4-FFF2-40B4-BE49-F238E27FC236}">
                <a16:creationId xmlns:a16="http://schemas.microsoft.com/office/drawing/2014/main" id="{3E39BBC0-F686-4254-B875-10789D4A49CF}"/>
              </a:ext>
            </a:extLst>
          </p:cNvPr>
          <p:cNvSpPr/>
          <p:nvPr/>
        </p:nvSpPr>
        <p:spPr>
          <a:xfrm>
            <a:off x="179512" y="746016"/>
            <a:ext cx="7182544" cy="3000821"/>
          </a:xfrm>
          <a:prstGeom prst="rect">
            <a:avLst/>
          </a:prstGeom>
        </p:spPr>
        <p:txBody>
          <a:bodyPr wrap="square">
            <a:spAutoFit/>
          </a:bodyPr>
          <a:lstStyle/>
          <a:p>
            <a:pPr>
              <a:lnSpc>
                <a:spcPct val="115000"/>
              </a:lnSpc>
              <a:spcAft>
                <a:spcPts val="0"/>
              </a:spcAft>
            </a:pPr>
            <a:r>
              <a:rPr lang="fr-FR" b="1" dirty="0" err="1">
                <a:latin typeface="Calibri" panose="020F0502020204030204" pitchFamily="34" charset="0"/>
                <a:ea typeface="Calibri" panose="020F0502020204030204" pitchFamily="34" charset="0"/>
                <a:cs typeface="Times New Roman" panose="02020603050405020304" pitchFamily="18" charset="0"/>
              </a:rPr>
              <a:t>Fibonacci.ino.hex</a:t>
            </a:r>
            <a:r>
              <a:rPr lang="fr-FR" b="1" dirty="0">
                <a:latin typeface="Calibri" panose="020F0502020204030204" pitchFamily="34" charset="0"/>
                <a:ea typeface="Calibri" panose="020F0502020204030204" pitchFamily="34" charset="0"/>
                <a:cs typeface="Times New Roman" panose="02020603050405020304" pitchFamily="18" charset="0"/>
              </a:rPr>
              <a:t> : </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dirty="0">
                <a:latin typeface="Calibri" panose="020F0502020204030204" pitchFamily="34" charset="0"/>
                <a:ea typeface="Calibri" panose="020F0502020204030204" pitchFamily="34" charset="0"/>
                <a:cs typeface="Times New Roman" panose="02020603050405020304" pitchFamily="18" charset="0"/>
              </a:rPr>
              <a:t>Offset(h) 00 01 02 03 04 05 06 07 08 09 0A 0B 0C 0D 0E 0F</a:t>
            </a:r>
          </a:p>
          <a:p>
            <a:pPr>
              <a:lnSpc>
                <a:spcPct val="115000"/>
              </a:lnSpc>
              <a:spcAft>
                <a:spcPts val="0"/>
              </a:spcAft>
            </a:pPr>
            <a:r>
              <a:rPr lang="fr-FR"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0"/>
              </a:spcAft>
            </a:pPr>
            <a:r>
              <a:rPr lang="fr-FR" dirty="0">
                <a:latin typeface="Calibri" panose="020F0502020204030204" pitchFamily="34" charset="0"/>
                <a:ea typeface="Calibri" panose="020F0502020204030204" pitchFamily="34" charset="0"/>
                <a:cs typeface="Times New Roman" panose="02020603050405020304" pitchFamily="18" charset="0"/>
              </a:rPr>
              <a:t>00000000  3A 31 30 30 30 30 30 30 30 30 43 39 34 33 35 30  :100000000C94350</a:t>
            </a:r>
          </a:p>
          <a:p>
            <a:pPr>
              <a:lnSpc>
                <a:spcPct val="115000"/>
              </a:lnSpc>
              <a:spcAft>
                <a:spcPts val="0"/>
              </a:spcAft>
            </a:pPr>
            <a:r>
              <a:rPr lang="fr-FR" dirty="0">
                <a:latin typeface="Calibri" panose="020F0502020204030204" pitchFamily="34" charset="0"/>
                <a:ea typeface="Calibri" panose="020F0502020204030204" pitchFamily="34" charset="0"/>
                <a:cs typeface="Times New Roman" panose="02020603050405020304" pitchFamily="18" charset="0"/>
              </a:rPr>
              <a:t>00000010  30 30 43 39 34 35 44 30 30 30 43 39 34 35 44 30  00C945D000C945D0</a:t>
            </a:r>
          </a:p>
          <a:p>
            <a:pPr>
              <a:lnSpc>
                <a:spcPct val="115000"/>
              </a:lnSpc>
              <a:spcAft>
                <a:spcPts val="0"/>
              </a:spcAft>
            </a:pPr>
            <a:r>
              <a:rPr lang="fr-FR" dirty="0">
                <a:latin typeface="Calibri" panose="020F0502020204030204" pitchFamily="34" charset="0"/>
                <a:ea typeface="Calibri" panose="020F0502020204030204" pitchFamily="34" charset="0"/>
                <a:cs typeface="Times New Roman" panose="02020603050405020304" pitchFamily="18" charset="0"/>
              </a:rPr>
              <a:t>00000020  30 30 43 39 34 35 44 30 30 32 34 0D 0A 3A 31 30  00C945D0024..:10</a:t>
            </a:r>
          </a:p>
          <a:p>
            <a:pPr>
              <a:lnSpc>
                <a:spcPct val="115000"/>
              </a:lnSpc>
              <a:spcAft>
                <a:spcPts val="0"/>
              </a:spcAft>
            </a:pPr>
            <a:r>
              <a:rPr lang="fr-FR" dirty="0">
                <a:latin typeface="Calibri" panose="020F0502020204030204" pitchFamily="34" charset="0"/>
                <a:ea typeface="Calibri" panose="020F0502020204030204" pitchFamily="34" charset="0"/>
                <a:cs typeface="Times New Roman" panose="02020603050405020304" pitchFamily="18" charset="0"/>
              </a:rPr>
              <a:t>00000030  30 30 31 30 30 30 30 43 39 34 35 44 30 30 30 43  0010000C945D000C</a:t>
            </a:r>
          </a:p>
          <a:p>
            <a:pPr>
              <a:lnSpc>
                <a:spcPct val="115000"/>
              </a:lnSpc>
              <a:spcAft>
                <a:spcPts val="0"/>
              </a:spcAft>
            </a:pPr>
            <a:r>
              <a:rPr lang="fr-FR" dirty="0">
                <a:latin typeface="Calibri" panose="020F0502020204030204" pitchFamily="34" charset="0"/>
                <a:ea typeface="Calibri" panose="020F0502020204030204" pitchFamily="34" charset="0"/>
                <a:cs typeface="Times New Roman" panose="02020603050405020304" pitchFamily="18" charset="0"/>
              </a:rPr>
              <a:t>00000040  39 34 35 44 30 30 30 43 39 34 35 44 30 30 30 43  945D000C945D000C</a:t>
            </a:r>
          </a:p>
          <a:p>
            <a:pPr>
              <a:lnSpc>
                <a:spcPct val="115000"/>
              </a:lnSpc>
              <a:spcAft>
                <a:spcPts val="0"/>
              </a:spcAft>
            </a:pPr>
            <a:r>
              <a:rPr lang="fr-FR" dirty="0">
                <a:latin typeface="Calibri" panose="020F0502020204030204" pitchFamily="34" charset="0"/>
                <a:ea typeface="Calibri" panose="020F0502020204030204" pitchFamily="34" charset="0"/>
                <a:cs typeface="Times New Roman" panose="02020603050405020304" pitchFamily="18" charset="0"/>
              </a:rPr>
              <a:t>00000050  39 34 35 44 30 30 45 43 0D 0A 3A 31 30 30 30 32  945D00EC..:10002</a:t>
            </a:r>
          </a:p>
          <a:p>
            <a:pPr>
              <a:lnSpc>
                <a:spcPct val="115000"/>
              </a:lnSpc>
              <a:spcAft>
                <a:spcPts val="0"/>
              </a:spcAft>
            </a:pPr>
            <a:r>
              <a:rPr lang="fr-FR" dirty="0">
                <a:latin typeface="Calibri" panose="020F0502020204030204" pitchFamily="34" charset="0"/>
                <a:ea typeface="Calibri" panose="020F0502020204030204" pitchFamily="34" charset="0"/>
                <a:cs typeface="Times New Roman" panose="02020603050405020304" pitchFamily="18" charset="0"/>
              </a:rPr>
              <a:t>00000060  30 30 30 30 43 39 34 35 44 30 30 30 43 39 34 35  0000C945D000C945</a:t>
            </a:r>
          </a:p>
          <a:p>
            <a:r>
              <a:rPr lang="fr-FR" dirty="0">
                <a:latin typeface="Calibri" panose="020F0502020204030204" pitchFamily="34" charset="0"/>
                <a:ea typeface="Calibri" panose="020F0502020204030204" pitchFamily="34" charset="0"/>
                <a:cs typeface="Times New Roman" panose="02020603050405020304" pitchFamily="18" charset="0"/>
              </a:rPr>
              <a:t>00000070  44 30 30 30 43 39 34 35 44 30 30 30 43 39 34 35  D000C945D000C945</a:t>
            </a:r>
          </a:p>
          <a:p>
            <a:r>
              <a:rPr lang="fr-FR" dirty="0"/>
              <a:t>…</a:t>
            </a:r>
          </a:p>
        </p:txBody>
      </p:sp>
      <p:pic>
        <p:nvPicPr>
          <p:cNvPr id="5" name="Image 4">
            <a:hlinkClick r:id="rId2" action="ppaction://hlinksldjump"/>
            <a:extLst>
              <a:ext uri="{FF2B5EF4-FFF2-40B4-BE49-F238E27FC236}">
                <a16:creationId xmlns:a16="http://schemas.microsoft.com/office/drawing/2014/main" id="{61E0F753-77D2-42FB-BD4E-FCBD9DDD5F1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45921617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2130426"/>
            <a:ext cx="7772400" cy="840292"/>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TP8 - 5 – HALL EFFECT SENSOR</a:t>
            </a:r>
          </a:p>
        </p:txBody>
      </p:sp>
      <p:sp>
        <p:nvSpPr>
          <p:cNvPr id="4" name="Sous-titre 3">
            <a:extLst>
              <a:ext uri="{FF2B5EF4-FFF2-40B4-BE49-F238E27FC236}">
                <a16:creationId xmlns:a16="http://schemas.microsoft.com/office/drawing/2014/main" id="{A1332EA9-DF92-4796-9351-F94477AB8684}"/>
              </a:ext>
            </a:extLst>
          </p:cNvPr>
          <p:cNvSpPr>
            <a:spLocks noGrp="1"/>
          </p:cNvSpPr>
          <p:nvPr>
            <p:ph type="subTitle" idx="1"/>
          </p:nvPr>
        </p:nvSpPr>
        <p:spPr/>
        <p:txBody>
          <a:bodyPr/>
          <a:lstStyle/>
          <a:p>
            <a:endParaRPr lang="fr-FR" dirty="0"/>
          </a:p>
          <a:p>
            <a:endParaRPr lang="fr-FR" dirty="0"/>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410</a:t>
            </a:fld>
            <a:endParaRPr lang="fr-FR" dirty="0"/>
          </a:p>
        </p:txBody>
      </p:sp>
      <p:pic>
        <p:nvPicPr>
          <p:cNvPr id="6" name="Image 5">
            <a:extLst>
              <a:ext uri="{FF2B5EF4-FFF2-40B4-BE49-F238E27FC236}">
                <a16:creationId xmlns:a16="http://schemas.microsoft.com/office/drawing/2014/main" id="{9A936C77-C006-44CC-82E2-CF038C99EB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8743" y="3356992"/>
            <a:ext cx="4586514" cy="2541586"/>
          </a:xfrm>
          <a:prstGeom prst="rect">
            <a:avLst/>
          </a:prstGeom>
        </p:spPr>
      </p:pic>
      <p:pic>
        <p:nvPicPr>
          <p:cNvPr id="7" name="Image 6">
            <a:hlinkClick r:id="rId3" action="ppaction://hlinksldjump"/>
            <a:extLst>
              <a:ext uri="{FF2B5EF4-FFF2-40B4-BE49-F238E27FC236}">
                <a16:creationId xmlns:a16="http://schemas.microsoft.com/office/drawing/2014/main" id="{B6D55962-1306-4E74-B339-B1A243E0B7F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79459757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3FD1A5-2A67-40D7-894F-B6EA344A4A16}"/>
              </a:ext>
            </a:extLst>
          </p:cNvPr>
          <p:cNvSpPr>
            <a:spLocks noGrp="1"/>
          </p:cNvSpPr>
          <p:nvPr>
            <p:ph type="title"/>
          </p:nvPr>
        </p:nvSpPr>
        <p:spPr/>
        <p:txBody>
          <a:bodyPr/>
          <a:lstStyle/>
          <a:p>
            <a:r>
              <a:rPr lang="fr-FR" dirty="0"/>
              <a:t>READ HALL EFFECT SENSOR</a:t>
            </a:r>
          </a:p>
        </p:txBody>
      </p:sp>
      <p:sp>
        <p:nvSpPr>
          <p:cNvPr id="3" name="Espace réservé du numéro de diapositive 2">
            <a:extLst>
              <a:ext uri="{FF2B5EF4-FFF2-40B4-BE49-F238E27FC236}">
                <a16:creationId xmlns:a16="http://schemas.microsoft.com/office/drawing/2014/main" id="{672F26A5-5448-40D7-949F-5BC359F14CFF}"/>
              </a:ext>
            </a:extLst>
          </p:cNvPr>
          <p:cNvSpPr>
            <a:spLocks noGrp="1"/>
          </p:cNvSpPr>
          <p:nvPr>
            <p:ph type="sldNum" sz="quarter" idx="12"/>
          </p:nvPr>
        </p:nvSpPr>
        <p:spPr/>
        <p:txBody>
          <a:bodyPr/>
          <a:lstStyle/>
          <a:p>
            <a:pPr>
              <a:defRPr/>
            </a:pPr>
            <a:fld id="{E652A8FB-8C76-45BB-8D82-93F8E151003C}" type="slidenum">
              <a:rPr lang="fr-FR" smtClean="0"/>
              <a:pPr>
                <a:defRPr/>
              </a:pPr>
              <a:t>411</a:t>
            </a:fld>
            <a:endParaRPr lang="fr-FR"/>
          </a:p>
        </p:txBody>
      </p:sp>
      <p:sp>
        <p:nvSpPr>
          <p:cNvPr id="4" name="Rectangle 3">
            <a:extLst>
              <a:ext uri="{FF2B5EF4-FFF2-40B4-BE49-F238E27FC236}">
                <a16:creationId xmlns:a16="http://schemas.microsoft.com/office/drawing/2014/main" id="{7D673181-6DCD-479E-9DFA-F135618FC267}"/>
              </a:ext>
            </a:extLst>
          </p:cNvPr>
          <p:cNvSpPr/>
          <p:nvPr/>
        </p:nvSpPr>
        <p:spPr>
          <a:xfrm>
            <a:off x="179512" y="620688"/>
            <a:ext cx="4572000" cy="738664"/>
          </a:xfrm>
          <a:prstGeom prst="rect">
            <a:avLst/>
          </a:prstGeom>
        </p:spPr>
        <p:txBody>
          <a:bodyPr>
            <a:spAutoFit/>
          </a:bodyPr>
          <a:lstStyle/>
          <a:p>
            <a:pPr algn="just"/>
            <a:r>
              <a:rPr lang="en-US" dirty="0">
                <a:latin typeface="Open Sans"/>
              </a:rPr>
              <a:t>The ESP32 features a built-in hall effect sensor which is located as shown in the figure</a:t>
            </a:r>
          </a:p>
          <a:p>
            <a:pPr algn="just"/>
            <a:r>
              <a:rPr lang="en-US" dirty="0">
                <a:latin typeface="Open Sans"/>
              </a:rPr>
              <a:t>below (behind that metal cap):</a:t>
            </a:r>
            <a:endParaRPr lang="fr-FR" dirty="0"/>
          </a:p>
        </p:txBody>
      </p:sp>
      <p:pic>
        <p:nvPicPr>
          <p:cNvPr id="5" name="Image 4">
            <a:extLst>
              <a:ext uri="{FF2B5EF4-FFF2-40B4-BE49-F238E27FC236}">
                <a16:creationId xmlns:a16="http://schemas.microsoft.com/office/drawing/2014/main" id="{B51AC9DA-E0E8-477A-BBD7-A94607151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485" y="620688"/>
            <a:ext cx="3889830" cy="2428434"/>
          </a:xfrm>
          <a:prstGeom prst="rect">
            <a:avLst/>
          </a:prstGeom>
        </p:spPr>
      </p:pic>
      <p:sp>
        <p:nvSpPr>
          <p:cNvPr id="6" name="Rectangle 5">
            <a:extLst>
              <a:ext uri="{FF2B5EF4-FFF2-40B4-BE49-F238E27FC236}">
                <a16:creationId xmlns:a16="http://schemas.microsoft.com/office/drawing/2014/main" id="{E060BDD8-E3BE-4144-BF36-95E70607D898}"/>
              </a:ext>
            </a:extLst>
          </p:cNvPr>
          <p:cNvSpPr/>
          <p:nvPr/>
        </p:nvSpPr>
        <p:spPr>
          <a:xfrm>
            <a:off x="179512" y="1511589"/>
            <a:ext cx="4572000" cy="954107"/>
          </a:xfrm>
          <a:prstGeom prst="rect">
            <a:avLst/>
          </a:prstGeom>
        </p:spPr>
        <p:txBody>
          <a:bodyPr>
            <a:spAutoFit/>
          </a:bodyPr>
          <a:lstStyle/>
          <a:p>
            <a:pPr algn="just"/>
            <a:r>
              <a:rPr lang="en-US" b="1" dirty="0">
                <a:latin typeface="Open Sans"/>
              </a:rPr>
              <a:t>A hall effect sensor can detect variations in the magnetic field in its surroundings. </a:t>
            </a:r>
          </a:p>
          <a:p>
            <a:pPr algn="just"/>
            <a:r>
              <a:rPr lang="en-US" b="1" dirty="0">
                <a:latin typeface="Open Sans"/>
              </a:rPr>
              <a:t>The greater the magnetic field, the greater the output voltage.</a:t>
            </a:r>
            <a:endParaRPr lang="fr-FR" b="1" dirty="0"/>
          </a:p>
        </p:txBody>
      </p:sp>
      <p:pic>
        <p:nvPicPr>
          <p:cNvPr id="7" name="Image 6">
            <a:extLst>
              <a:ext uri="{FF2B5EF4-FFF2-40B4-BE49-F238E27FC236}">
                <a16:creationId xmlns:a16="http://schemas.microsoft.com/office/drawing/2014/main" id="{7C734551-43B0-4278-830E-26C9245CA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48" y="2588341"/>
            <a:ext cx="4034972" cy="1409594"/>
          </a:xfrm>
          <a:prstGeom prst="rect">
            <a:avLst/>
          </a:prstGeom>
        </p:spPr>
      </p:pic>
      <p:sp>
        <p:nvSpPr>
          <p:cNvPr id="8" name="Rectangle 7">
            <a:extLst>
              <a:ext uri="{FF2B5EF4-FFF2-40B4-BE49-F238E27FC236}">
                <a16:creationId xmlns:a16="http://schemas.microsoft.com/office/drawing/2014/main" id="{6E226F5A-9A0F-41A5-B917-0540E1D2B456}"/>
              </a:ext>
            </a:extLst>
          </p:cNvPr>
          <p:cNvSpPr/>
          <p:nvPr/>
        </p:nvSpPr>
        <p:spPr>
          <a:xfrm>
            <a:off x="0" y="4192249"/>
            <a:ext cx="4644008" cy="2062103"/>
          </a:xfrm>
          <a:prstGeom prst="rect">
            <a:avLst/>
          </a:prstGeom>
        </p:spPr>
        <p:txBody>
          <a:bodyPr wrap="square">
            <a:spAutoFit/>
          </a:bodyPr>
          <a:lstStyle/>
          <a:p>
            <a:r>
              <a:rPr lang="en-US" sz="1600" b="1" dirty="0">
                <a:latin typeface="Open Sans"/>
              </a:rPr>
              <a:t>A hall effect sensor can be combined with a threshold detection to act as a switch. Hall effect sensors are mainly used to:</a:t>
            </a:r>
          </a:p>
          <a:p>
            <a:r>
              <a:rPr lang="fr-FR" sz="1600" b="1" dirty="0">
                <a:latin typeface="Symbol" panose="05050102010706020507" pitchFamily="18" charset="2"/>
              </a:rPr>
              <a:t> </a:t>
            </a:r>
            <a:r>
              <a:rPr lang="fr-FR" sz="1600" b="1" dirty="0" err="1">
                <a:latin typeface="Open Sans"/>
              </a:rPr>
              <a:t>Detect</a:t>
            </a:r>
            <a:r>
              <a:rPr lang="fr-FR" sz="1600" b="1" dirty="0">
                <a:latin typeface="Open Sans"/>
              </a:rPr>
              <a:t> </a:t>
            </a:r>
            <a:r>
              <a:rPr lang="fr-FR" sz="1600" b="1" dirty="0" err="1">
                <a:latin typeface="Open Sans"/>
              </a:rPr>
              <a:t>proximity</a:t>
            </a:r>
            <a:r>
              <a:rPr lang="fr-FR" sz="1600" b="1" dirty="0">
                <a:latin typeface="Open Sans"/>
              </a:rPr>
              <a:t>;</a:t>
            </a:r>
          </a:p>
          <a:p>
            <a:r>
              <a:rPr lang="fr-FR" sz="1600" b="1" dirty="0">
                <a:latin typeface="Symbol" panose="05050102010706020507" pitchFamily="18" charset="2"/>
              </a:rPr>
              <a:t> </a:t>
            </a:r>
            <a:r>
              <a:rPr lang="fr-FR" sz="1600" b="1" dirty="0" err="1">
                <a:latin typeface="Open Sans"/>
              </a:rPr>
              <a:t>Calculate</a:t>
            </a:r>
            <a:r>
              <a:rPr lang="fr-FR" sz="1600" b="1" dirty="0">
                <a:latin typeface="Open Sans"/>
              </a:rPr>
              <a:t> </a:t>
            </a:r>
            <a:r>
              <a:rPr lang="fr-FR" sz="1600" b="1" dirty="0" err="1">
                <a:latin typeface="Open Sans"/>
              </a:rPr>
              <a:t>positioning</a:t>
            </a:r>
            <a:r>
              <a:rPr lang="fr-FR" sz="1600" b="1" dirty="0">
                <a:latin typeface="Open Sans"/>
              </a:rPr>
              <a:t>;</a:t>
            </a:r>
          </a:p>
          <a:p>
            <a:r>
              <a:rPr lang="en-US" sz="1600" b="1" dirty="0">
                <a:latin typeface="Symbol" panose="05050102010706020507" pitchFamily="18" charset="2"/>
              </a:rPr>
              <a:t> </a:t>
            </a:r>
            <a:r>
              <a:rPr lang="en-US" sz="1600" b="1" dirty="0">
                <a:latin typeface="Open Sans"/>
              </a:rPr>
              <a:t>Count the number of revolutions of a wheel;</a:t>
            </a:r>
          </a:p>
          <a:p>
            <a:r>
              <a:rPr lang="fr-FR" sz="1600" b="1" dirty="0">
                <a:latin typeface="Symbol" panose="05050102010706020507" pitchFamily="18" charset="2"/>
              </a:rPr>
              <a:t> </a:t>
            </a:r>
            <a:r>
              <a:rPr lang="fr-FR" sz="1600" b="1" dirty="0" err="1">
                <a:latin typeface="Open Sans"/>
              </a:rPr>
              <a:t>Detect</a:t>
            </a:r>
            <a:r>
              <a:rPr lang="fr-FR" sz="1600" b="1" dirty="0">
                <a:latin typeface="Open Sans"/>
              </a:rPr>
              <a:t> a </a:t>
            </a:r>
            <a:r>
              <a:rPr lang="fr-FR" sz="1600" b="1" dirty="0" err="1">
                <a:latin typeface="Open Sans"/>
              </a:rPr>
              <a:t>door</a:t>
            </a:r>
            <a:r>
              <a:rPr lang="fr-FR" sz="1600" b="1" dirty="0">
                <a:latin typeface="Open Sans"/>
              </a:rPr>
              <a:t> </a:t>
            </a:r>
            <a:r>
              <a:rPr lang="fr-FR" sz="1600" b="1" dirty="0" err="1">
                <a:latin typeface="Open Sans"/>
              </a:rPr>
              <a:t>closing</a:t>
            </a:r>
            <a:r>
              <a:rPr lang="fr-FR" sz="1600" b="1" dirty="0">
                <a:latin typeface="Open Sans"/>
              </a:rPr>
              <a:t>;</a:t>
            </a:r>
          </a:p>
          <a:p>
            <a:r>
              <a:rPr lang="fr-FR" sz="1600" b="1" dirty="0">
                <a:latin typeface="Symbol" panose="05050102010706020507" pitchFamily="18" charset="2"/>
              </a:rPr>
              <a:t> </a:t>
            </a:r>
            <a:r>
              <a:rPr lang="fr-FR" sz="1600" b="1" dirty="0">
                <a:latin typeface="Open Sans"/>
              </a:rPr>
              <a:t>And </a:t>
            </a:r>
            <a:r>
              <a:rPr lang="fr-FR" sz="1600" b="1" dirty="0" err="1">
                <a:latin typeface="Open Sans"/>
              </a:rPr>
              <a:t>much</a:t>
            </a:r>
            <a:r>
              <a:rPr lang="fr-FR" sz="1600" b="1" dirty="0">
                <a:latin typeface="Open Sans"/>
              </a:rPr>
              <a:t> more.</a:t>
            </a:r>
            <a:endParaRPr lang="fr-FR" sz="1600" b="1" dirty="0"/>
          </a:p>
        </p:txBody>
      </p:sp>
      <p:pic>
        <p:nvPicPr>
          <p:cNvPr id="10" name="Image 9">
            <a:extLst>
              <a:ext uri="{FF2B5EF4-FFF2-40B4-BE49-F238E27FC236}">
                <a16:creationId xmlns:a16="http://schemas.microsoft.com/office/drawing/2014/main" id="{36ADF725-8EDB-4B69-96E1-93A1BC3035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6308" y="3362992"/>
            <a:ext cx="4188184" cy="2997200"/>
          </a:xfrm>
          <a:prstGeom prst="rect">
            <a:avLst/>
          </a:prstGeom>
        </p:spPr>
      </p:pic>
      <p:pic>
        <p:nvPicPr>
          <p:cNvPr id="11" name="Image 10">
            <a:hlinkClick r:id="rId5" action="ppaction://hlinksldjump"/>
            <a:extLst>
              <a:ext uri="{FF2B5EF4-FFF2-40B4-BE49-F238E27FC236}">
                <a16:creationId xmlns:a16="http://schemas.microsoft.com/office/drawing/2014/main" id="{45F2193C-EE1E-40D2-B291-4F4878A69CB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688367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C5BC7D-BA38-4101-B34D-EB24A74A83D6}"/>
              </a:ext>
            </a:extLst>
          </p:cNvPr>
          <p:cNvSpPr>
            <a:spLocks noGrp="1"/>
          </p:cNvSpPr>
          <p:nvPr>
            <p:ph type="title"/>
          </p:nvPr>
        </p:nvSpPr>
        <p:spPr/>
        <p:txBody>
          <a:bodyPr/>
          <a:lstStyle/>
          <a:p>
            <a:r>
              <a:rPr lang="fr-FR" dirty="0"/>
              <a:t>READ HALL EFFECT SENSOR</a:t>
            </a:r>
          </a:p>
        </p:txBody>
      </p:sp>
      <p:sp>
        <p:nvSpPr>
          <p:cNvPr id="3" name="Espace réservé du numéro de diapositive 2">
            <a:extLst>
              <a:ext uri="{FF2B5EF4-FFF2-40B4-BE49-F238E27FC236}">
                <a16:creationId xmlns:a16="http://schemas.microsoft.com/office/drawing/2014/main" id="{4475D4F0-6668-495D-94AE-001B5B3A95B9}"/>
              </a:ext>
            </a:extLst>
          </p:cNvPr>
          <p:cNvSpPr>
            <a:spLocks noGrp="1"/>
          </p:cNvSpPr>
          <p:nvPr>
            <p:ph type="sldNum" sz="quarter" idx="12"/>
          </p:nvPr>
        </p:nvSpPr>
        <p:spPr/>
        <p:txBody>
          <a:bodyPr/>
          <a:lstStyle/>
          <a:p>
            <a:pPr>
              <a:defRPr/>
            </a:pPr>
            <a:fld id="{E652A8FB-8C76-45BB-8D82-93F8E151003C}" type="slidenum">
              <a:rPr lang="fr-FR" smtClean="0"/>
              <a:pPr>
                <a:defRPr/>
              </a:pPr>
              <a:t>412</a:t>
            </a:fld>
            <a:endParaRPr lang="fr-FR"/>
          </a:p>
        </p:txBody>
      </p:sp>
      <p:sp>
        <p:nvSpPr>
          <p:cNvPr id="4" name="Rectangle 3">
            <a:extLst>
              <a:ext uri="{FF2B5EF4-FFF2-40B4-BE49-F238E27FC236}">
                <a16:creationId xmlns:a16="http://schemas.microsoft.com/office/drawing/2014/main" id="{732FF29B-AB0D-4789-BD87-4B385FAD8052}"/>
              </a:ext>
            </a:extLst>
          </p:cNvPr>
          <p:cNvSpPr/>
          <p:nvPr/>
        </p:nvSpPr>
        <p:spPr>
          <a:xfrm>
            <a:off x="4059659" y="567174"/>
            <a:ext cx="4998616" cy="2677656"/>
          </a:xfrm>
          <a:prstGeom prst="rect">
            <a:avLst/>
          </a:prstGeom>
          <a:solidFill>
            <a:schemeClr val="bg1">
              <a:lumMod val="95000"/>
            </a:schemeClr>
          </a:solidFill>
        </p:spPr>
        <p:txBody>
          <a:bodyPr wrap="square">
            <a:spAutoFit/>
          </a:bodyPr>
          <a:lstStyle/>
          <a:p>
            <a:r>
              <a:rPr lang="en-US" dirty="0">
                <a:solidFill>
                  <a:srgbClr val="434F54"/>
                </a:solidFill>
                <a:latin typeface="Courier New" panose="02070309020205020404" pitchFamily="49" charset="0"/>
              </a:rPr>
              <a:t>// Access the internal hall effect detector on the esp32 values can be quite low.</a:t>
            </a:r>
          </a:p>
          <a:p>
            <a:r>
              <a:rPr lang="fr-FR" dirty="0" err="1">
                <a:solidFill>
                  <a:srgbClr val="00989D"/>
                </a:solidFill>
                <a:latin typeface="Courier New" panose="02070309020205020404" pitchFamily="49" charset="0"/>
              </a:rPr>
              <a:t>int</a:t>
            </a:r>
            <a:r>
              <a:rPr lang="fr-FR" dirty="0">
                <a:solidFill>
                  <a:srgbClr val="00989D"/>
                </a:solidFill>
                <a:latin typeface="Courier New" panose="02070309020205020404" pitchFamily="49" charset="0"/>
              </a:rPr>
              <a:t> </a:t>
            </a:r>
            <a:r>
              <a:rPr lang="fr-FR" dirty="0">
                <a:solidFill>
                  <a:srgbClr val="000000"/>
                </a:solidFill>
                <a:latin typeface="Courier New" panose="02070309020205020404" pitchFamily="49" charset="0"/>
              </a:rPr>
              <a:t>val </a:t>
            </a:r>
            <a:r>
              <a:rPr lang="fr-FR" dirty="0">
                <a:solidFill>
                  <a:srgbClr val="434F54"/>
                </a:solidFill>
                <a:latin typeface="Courier New" panose="02070309020205020404" pitchFamily="49" charset="0"/>
              </a:rPr>
              <a:t>= </a:t>
            </a:r>
            <a:r>
              <a:rPr lang="fr-FR" dirty="0">
                <a:solidFill>
                  <a:srgbClr val="000000"/>
                </a:solidFill>
                <a:latin typeface="Courier New" panose="02070309020205020404" pitchFamily="49" charset="0"/>
              </a:rPr>
              <a:t>0;</a:t>
            </a:r>
          </a:p>
          <a:p>
            <a:r>
              <a:rPr lang="fr-FR" dirty="0" err="1">
                <a:solidFill>
                  <a:srgbClr val="00989D"/>
                </a:solidFill>
                <a:latin typeface="Courier New" panose="02070309020205020404" pitchFamily="49" charset="0"/>
              </a:rPr>
              <a:t>void</a:t>
            </a:r>
            <a:r>
              <a:rPr lang="fr-FR" dirty="0">
                <a:solidFill>
                  <a:srgbClr val="00989D"/>
                </a:solidFill>
                <a:latin typeface="Courier New" panose="02070309020205020404" pitchFamily="49" charset="0"/>
              </a:rPr>
              <a:t> </a:t>
            </a:r>
            <a:r>
              <a:rPr lang="fr-FR" dirty="0">
                <a:solidFill>
                  <a:srgbClr val="5E6D03"/>
                </a:solidFill>
                <a:latin typeface="Courier New" panose="02070309020205020404" pitchFamily="49" charset="0"/>
              </a:rPr>
              <a:t>setup</a:t>
            </a:r>
            <a:r>
              <a:rPr lang="fr-FR" dirty="0">
                <a:solidFill>
                  <a:srgbClr val="000000"/>
                </a:solidFill>
                <a:latin typeface="Courier New" panose="02070309020205020404" pitchFamily="49" charset="0"/>
              </a:rPr>
              <a:t>() {</a:t>
            </a:r>
          </a:p>
          <a:p>
            <a:r>
              <a:rPr lang="fr-FR" b="1" dirty="0" err="1">
                <a:solidFill>
                  <a:srgbClr val="D45400"/>
                </a:solidFill>
                <a:latin typeface="Courier New,Bold"/>
              </a:rPr>
              <a:t>Serial</a:t>
            </a:r>
            <a:r>
              <a:rPr lang="fr-FR" dirty="0" err="1">
                <a:solidFill>
                  <a:srgbClr val="434F54"/>
                </a:solidFill>
                <a:latin typeface="Courier New" panose="02070309020205020404" pitchFamily="49" charset="0"/>
              </a:rPr>
              <a:t>.</a:t>
            </a:r>
            <a:r>
              <a:rPr lang="fr-FR" dirty="0" err="1">
                <a:solidFill>
                  <a:srgbClr val="D45400"/>
                </a:solidFill>
                <a:latin typeface="Courier New" panose="02070309020205020404" pitchFamily="49" charset="0"/>
              </a:rPr>
              <a:t>begin</a:t>
            </a:r>
            <a:r>
              <a:rPr lang="fr-FR" dirty="0">
                <a:solidFill>
                  <a:srgbClr val="000000"/>
                </a:solidFill>
                <a:latin typeface="Courier New" panose="02070309020205020404" pitchFamily="49" charset="0"/>
              </a:rPr>
              <a:t>(9600);</a:t>
            </a:r>
          </a:p>
          <a:p>
            <a:r>
              <a:rPr lang="fr-FR" dirty="0">
                <a:solidFill>
                  <a:srgbClr val="000000"/>
                </a:solidFill>
                <a:latin typeface="Courier New" panose="02070309020205020404" pitchFamily="49" charset="0"/>
              </a:rPr>
              <a:t>}</a:t>
            </a:r>
          </a:p>
          <a:p>
            <a:r>
              <a:rPr lang="fr-FR" dirty="0" err="1">
                <a:solidFill>
                  <a:srgbClr val="00989D"/>
                </a:solidFill>
                <a:latin typeface="Courier New" panose="02070309020205020404" pitchFamily="49" charset="0"/>
              </a:rPr>
              <a:t>void</a:t>
            </a:r>
            <a:r>
              <a:rPr lang="fr-FR" dirty="0">
                <a:solidFill>
                  <a:srgbClr val="00989D"/>
                </a:solidFill>
                <a:latin typeface="Courier New" panose="02070309020205020404" pitchFamily="49" charset="0"/>
              </a:rPr>
              <a:t> </a:t>
            </a:r>
            <a:r>
              <a:rPr lang="fr-FR" dirty="0" err="1">
                <a:solidFill>
                  <a:srgbClr val="5E6D03"/>
                </a:solidFill>
                <a:latin typeface="Courier New" panose="02070309020205020404" pitchFamily="49" charset="0"/>
              </a:rPr>
              <a:t>loop</a:t>
            </a:r>
            <a:r>
              <a:rPr lang="fr-FR" dirty="0">
                <a:solidFill>
                  <a:srgbClr val="000000"/>
                </a:solidFill>
                <a:latin typeface="Courier New" panose="02070309020205020404" pitchFamily="49" charset="0"/>
              </a:rPr>
              <a:t>() {</a:t>
            </a:r>
          </a:p>
          <a:p>
            <a:r>
              <a:rPr lang="en-US" dirty="0">
                <a:solidFill>
                  <a:srgbClr val="434F54"/>
                </a:solidFill>
                <a:latin typeface="Courier New" panose="02070309020205020404" pitchFamily="49" charset="0"/>
              </a:rPr>
              <a:t>// read hall effect sensor value</a:t>
            </a:r>
          </a:p>
          <a:p>
            <a:r>
              <a:rPr lang="fr-FR" dirty="0">
                <a:solidFill>
                  <a:srgbClr val="000000"/>
                </a:solidFill>
                <a:latin typeface="Courier New" panose="02070309020205020404" pitchFamily="49" charset="0"/>
              </a:rPr>
              <a:t>val </a:t>
            </a:r>
            <a:r>
              <a:rPr lang="fr-FR" dirty="0">
                <a:solidFill>
                  <a:srgbClr val="434F54"/>
                </a:solidFill>
                <a:latin typeface="Courier New" panose="02070309020205020404" pitchFamily="49" charset="0"/>
              </a:rPr>
              <a:t>= </a:t>
            </a:r>
            <a:r>
              <a:rPr lang="fr-FR" dirty="0" err="1">
                <a:solidFill>
                  <a:srgbClr val="000000"/>
                </a:solidFill>
                <a:latin typeface="Courier New" panose="02070309020205020404" pitchFamily="49" charset="0"/>
              </a:rPr>
              <a:t>hallRead</a:t>
            </a:r>
            <a:r>
              <a:rPr lang="fr-FR" dirty="0">
                <a:solidFill>
                  <a:srgbClr val="000000"/>
                </a:solidFill>
                <a:latin typeface="Courier New" panose="02070309020205020404" pitchFamily="49" charset="0"/>
              </a:rPr>
              <a:t>();</a:t>
            </a:r>
          </a:p>
          <a:p>
            <a:r>
              <a:rPr lang="fr-FR" b="1" dirty="0" err="1">
                <a:solidFill>
                  <a:srgbClr val="D45400"/>
                </a:solidFill>
                <a:latin typeface="Courier New,Bold"/>
              </a:rPr>
              <a:t>Serial</a:t>
            </a:r>
            <a:r>
              <a:rPr lang="fr-FR" dirty="0" err="1">
                <a:solidFill>
                  <a:srgbClr val="434F54"/>
                </a:solidFill>
                <a:latin typeface="Courier New" panose="02070309020205020404" pitchFamily="49" charset="0"/>
              </a:rPr>
              <a:t>.</a:t>
            </a:r>
            <a:r>
              <a:rPr lang="fr-FR" dirty="0" err="1">
                <a:solidFill>
                  <a:srgbClr val="D45400"/>
                </a:solidFill>
                <a:latin typeface="Courier New" panose="02070309020205020404" pitchFamily="49" charset="0"/>
              </a:rPr>
              <a:t>println</a:t>
            </a:r>
            <a:r>
              <a:rPr lang="fr-FR" dirty="0">
                <a:solidFill>
                  <a:srgbClr val="000000"/>
                </a:solidFill>
                <a:latin typeface="Courier New" panose="02070309020205020404" pitchFamily="49" charset="0"/>
              </a:rPr>
              <a:t>(val);</a:t>
            </a:r>
          </a:p>
          <a:p>
            <a:r>
              <a:rPr lang="fr-FR" dirty="0" err="1">
                <a:solidFill>
                  <a:srgbClr val="D45400"/>
                </a:solidFill>
                <a:latin typeface="Courier New" panose="02070309020205020404" pitchFamily="49" charset="0"/>
              </a:rPr>
              <a:t>delay</a:t>
            </a:r>
            <a:r>
              <a:rPr lang="fr-FR" dirty="0">
                <a:solidFill>
                  <a:srgbClr val="000000"/>
                </a:solidFill>
                <a:latin typeface="Courier New" panose="02070309020205020404" pitchFamily="49" charset="0"/>
              </a:rPr>
              <a:t>(1000);</a:t>
            </a:r>
          </a:p>
          <a:p>
            <a:r>
              <a:rPr lang="fr-FR" dirty="0">
                <a:solidFill>
                  <a:srgbClr val="000000"/>
                </a:solidFill>
                <a:latin typeface="Courier New" panose="02070309020205020404" pitchFamily="49" charset="0"/>
              </a:rPr>
              <a:t>}</a:t>
            </a:r>
            <a:endParaRPr lang="fr-FR" dirty="0"/>
          </a:p>
        </p:txBody>
      </p:sp>
      <p:sp>
        <p:nvSpPr>
          <p:cNvPr id="5" name="Rectangle 4">
            <a:extLst>
              <a:ext uri="{FF2B5EF4-FFF2-40B4-BE49-F238E27FC236}">
                <a16:creationId xmlns:a16="http://schemas.microsoft.com/office/drawing/2014/main" id="{9CE961DF-57F4-4986-BB75-61FF02DCB9F4}"/>
              </a:ext>
            </a:extLst>
          </p:cNvPr>
          <p:cNvSpPr/>
          <p:nvPr/>
        </p:nvSpPr>
        <p:spPr>
          <a:xfrm>
            <a:off x="27473" y="500499"/>
            <a:ext cx="4020218" cy="1077218"/>
          </a:xfrm>
          <a:prstGeom prst="rect">
            <a:avLst/>
          </a:prstGeom>
        </p:spPr>
        <p:txBody>
          <a:bodyPr wrap="square">
            <a:spAutoFit/>
          </a:bodyPr>
          <a:lstStyle/>
          <a:p>
            <a:pPr algn="just"/>
            <a:r>
              <a:rPr lang="en-US" sz="1600" b="1" dirty="0">
                <a:solidFill>
                  <a:srgbClr val="FF0000"/>
                </a:solidFill>
                <a:latin typeface="Open Sans"/>
              </a:rPr>
              <a:t>Reading the hall effect sensor </a:t>
            </a:r>
            <a:r>
              <a:rPr lang="en-US" sz="1600" dirty="0">
                <a:latin typeface="Open Sans"/>
              </a:rPr>
              <a:t>measurements with the ESP32 using the Arduino IDE is as simple as using the </a:t>
            </a:r>
            <a:r>
              <a:rPr lang="en-US" sz="1600" b="1" dirty="0" err="1">
                <a:solidFill>
                  <a:srgbClr val="FF0000"/>
                </a:solidFill>
                <a:effectLst>
                  <a:outerShdw blurRad="38100" dist="38100" dir="2700000" algn="tl">
                    <a:srgbClr val="000000">
                      <a:alpha val="43137"/>
                    </a:srgbClr>
                  </a:outerShdw>
                </a:effectLst>
                <a:latin typeface="Courier New,Bold"/>
              </a:rPr>
              <a:t>hallRead</a:t>
            </a:r>
            <a:r>
              <a:rPr lang="en-US" sz="1600" b="1" dirty="0">
                <a:solidFill>
                  <a:srgbClr val="FF0000"/>
                </a:solidFill>
                <a:effectLst>
                  <a:outerShdw blurRad="38100" dist="38100" dir="2700000" algn="tl">
                    <a:srgbClr val="000000">
                      <a:alpha val="43137"/>
                    </a:srgbClr>
                  </a:outerShdw>
                </a:effectLst>
                <a:latin typeface="Courier New,Bold"/>
              </a:rPr>
              <a:t>() </a:t>
            </a:r>
            <a:r>
              <a:rPr lang="en-US" sz="1600" dirty="0">
                <a:latin typeface="Open Sans"/>
              </a:rPr>
              <a:t>function.</a:t>
            </a:r>
            <a:endParaRPr lang="fr-FR" sz="1600" dirty="0"/>
          </a:p>
        </p:txBody>
      </p:sp>
      <p:pic>
        <p:nvPicPr>
          <p:cNvPr id="6" name="Image 5">
            <a:extLst>
              <a:ext uri="{FF2B5EF4-FFF2-40B4-BE49-F238E27FC236}">
                <a16:creationId xmlns:a16="http://schemas.microsoft.com/office/drawing/2014/main" id="{CBDF0376-1EE6-4BF9-A222-83F525202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35" y="4017827"/>
            <a:ext cx="3770956" cy="1848312"/>
          </a:xfrm>
          <a:prstGeom prst="rect">
            <a:avLst/>
          </a:prstGeom>
        </p:spPr>
      </p:pic>
      <p:pic>
        <p:nvPicPr>
          <p:cNvPr id="7" name="Image 6">
            <a:extLst>
              <a:ext uri="{FF2B5EF4-FFF2-40B4-BE49-F238E27FC236}">
                <a16:creationId xmlns:a16="http://schemas.microsoft.com/office/drawing/2014/main" id="{18997708-4BDF-4066-B955-6D732A0FF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490" y="3925161"/>
            <a:ext cx="3770954" cy="2033644"/>
          </a:xfrm>
          <a:prstGeom prst="rect">
            <a:avLst/>
          </a:prstGeom>
        </p:spPr>
      </p:pic>
      <p:sp>
        <p:nvSpPr>
          <p:cNvPr id="8" name="Rectangle 7">
            <a:extLst>
              <a:ext uri="{FF2B5EF4-FFF2-40B4-BE49-F238E27FC236}">
                <a16:creationId xmlns:a16="http://schemas.microsoft.com/office/drawing/2014/main" id="{9B5403E1-E165-4186-B3A8-11C1ABC78C55}"/>
              </a:ext>
            </a:extLst>
          </p:cNvPr>
          <p:cNvSpPr/>
          <p:nvPr/>
        </p:nvSpPr>
        <p:spPr>
          <a:xfrm>
            <a:off x="4635168" y="3242060"/>
            <a:ext cx="3793276" cy="523220"/>
          </a:xfrm>
          <a:prstGeom prst="rect">
            <a:avLst/>
          </a:prstGeom>
        </p:spPr>
        <p:txBody>
          <a:bodyPr wrap="square">
            <a:spAutoFit/>
          </a:bodyPr>
          <a:lstStyle/>
          <a:p>
            <a:pPr algn="just"/>
            <a:r>
              <a:rPr lang="en-US" b="1" dirty="0">
                <a:latin typeface="Open Sans"/>
              </a:rPr>
              <a:t>Or decreasing depending on the magnet pole that is facing the sensor:</a:t>
            </a:r>
            <a:endParaRPr lang="fr-FR" b="1" dirty="0"/>
          </a:p>
        </p:txBody>
      </p:sp>
      <p:sp>
        <p:nvSpPr>
          <p:cNvPr id="9" name="Rectangle 8">
            <a:extLst>
              <a:ext uri="{FF2B5EF4-FFF2-40B4-BE49-F238E27FC236}">
                <a16:creationId xmlns:a16="http://schemas.microsoft.com/office/drawing/2014/main" id="{4B6A1DAD-1135-462C-AF91-FB54B3F98F92}"/>
              </a:ext>
            </a:extLst>
          </p:cNvPr>
          <p:cNvSpPr/>
          <p:nvPr/>
        </p:nvSpPr>
        <p:spPr>
          <a:xfrm>
            <a:off x="131888" y="6203612"/>
            <a:ext cx="8880224" cy="307777"/>
          </a:xfrm>
          <a:prstGeom prst="rect">
            <a:avLst/>
          </a:prstGeom>
        </p:spPr>
        <p:txBody>
          <a:bodyPr wrap="square">
            <a:spAutoFit/>
          </a:bodyPr>
          <a:lstStyle/>
          <a:p>
            <a:r>
              <a:rPr lang="en-US" b="1" dirty="0">
                <a:latin typeface="Open Sans"/>
              </a:rPr>
              <a:t>NOTE: The closer the magnet is to the sensor, the greater the absolute values are.</a:t>
            </a:r>
            <a:endParaRPr lang="fr-FR" b="1" dirty="0"/>
          </a:p>
        </p:txBody>
      </p:sp>
      <p:sp>
        <p:nvSpPr>
          <p:cNvPr id="10" name="Rectangle 9">
            <a:extLst>
              <a:ext uri="{FF2B5EF4-FFF2-40B4-BE49-F238E27FC236}">
                <a16:creationId xmlns:a16="http://schemas.microsoft.com/office/drawing/2014/main" id="{540A9C25-05D3-439A-BBD7-E2523F19A50B}"/>
              </a:ext>
            </a:extLst>
          </p:cNvPr>
          <p:cNvSpPr/>
          <p:nvPr/>
        </p:nvSpPr>
        <p:spPr>
          <a:xfrm>
            <a:off x="285186" y="3325871"/>
            <a:ext cx="3575186" cy="523220"/>
          </a:xfrm>
          <a:prstGeom prst="rect">
            <a:avLst/>
          </a:prstGeom>
        </p:spPr>
        <p:txBody>
          <a:bodyPr wrap="square">
            <a:spAutoFit/>
          </a:bodyPr>
          <a:lstStyle/>
          <a:p>
            <a:pPr algn="just"/>
            <a:r>
              <a:rPr lang="fr-FR" b="1" dirty="0" err="1">
                <a:latin typeface="Open Sans"/>
              </a:rPr>
              <a:t>Approaching</a:t>
            </a:r>
            <a:r>
              <a:rPr lang="fr-FR" b="1" dirty="0">
                <a:latin typeface="Open Sans"/>
              </a:rPr>
              <a:t> </a:t>
            </a:r>
            <a:r>
              <a:rPr lang="en-US" b="1" dirty="0">
                <a:latin typeface="Open Sans"/>
              </a:rPr>
              <a:t>a magnet to the ESP32 hall sensor and see the values increasing…</a:t>
            </a:r>
            <a:endParaRPr lang="fr-FR" b="1" dirty="0"/>
          </a:p>
        </p:txBody>
      </p:sp>
      <p:pic>
        <p:nvPicPr>
          <p:cNvPr id="11" name="Image 10">
            <a:hlinkClick r:id="rId4" action="ppaction://hlinksldjump"/>
            <a:extLst>
              <a:ext uri="{FF2B5EF4-FFF2-40B4-BE49-F238E27FC236}">
                <a16:creationId xmlns:a16="http://schemas.microsoft.com/office/drawing/2014/main" id="{1C7E5FBC-607E-4075-9ED3-961DFF672A9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7785421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7B38E3-8974-4464-B508-29E3C4A1821B}"/>
              </a:ext>
            </a:extLst>
          </p:cNvPr>
          <p:cNvSpPr>
            <a:spLocks noGrp="1"/>
          </p:cNvSpPr>
          <p:nvPr>
            <p:ph type="title"/>
          </p:nvPr>
        </p:nvSpPr>
        <p:spPr/>
        <p:txBody>
          <a:bodyPr/>
          <a:lstStyle/>
          <a:p>
            <a:r>
              <a:rPr lang="fr-FR" dirty="0"/>
              <a:t>MICROPYTHON SCRIPT: main.py</a:t>
            </a:r>
          </a:p>
        </p:txBody>
      </p:sp>
      <p:sp>
        <p:nvSpPr>
          <p:cNvPr id="3" name="Espace réservé du numéro de diapositive 2">
            <a:extLst>
              <a:ext uri="{FF2B5EF4-FFF2-40B4-BE49-F238E27FC236}">
                <a16:creationId xmlns:a16="http://schemas.microsoft.com/office/drawing/2014/main" id="{2EA687C6-0A2E-4038-B6C9-54B94DC2F9AE}"/>
              </a:ext>
            </a:extLst>
          </p:cNvPr>
          <p:cNvSpPr>
            <a:spLocks noGrp="1"/>
          </p:cNvSpPr>
          <p:nvPr>
            <p:ph type="sldNum" sz="quarter" idx="12"/>
          </p:nvPr>
        </p:nvSpPr>
        <p:spPr/>
        <p:txBody>
          <a:bodyPr/>
          <a:lstStyle/>
          <a:p>
            <a:pPr>
              <a:defRPr/>
            </a:pPr>
            <a:fld id="{E652A8FB-8C76-45BB-8D82-93F8E151003C}" type="slidenum">
              <a:rPr lang="fr-FR" smtClean="0"/>
              <a:pPr>
                <a:defRPr/>
              </a:pPr>
              <a:t>413</a:t>
            </a:fld>
            <a:endParaRPr lang="fr-FR"/>
          </a:p>
        </p:txBody>
      </p:sp>
      <p:sp>
        <p:nvSpPr>
          <p:cNvPr id="4" name="Rectangle 3">
            <a:extLst>
              <a:ext uri="{FF2B5EF4-FFF2-40B4-BE49-F238E27FC236}">
                <a16:creationId xmlns:a16="http://schemas.microsoft.com/office/drawing/2014/main" id="{EA205933-6A94-46B7-BA77-CC841198B3D3}"/>
              </a:ext>
            </a:extLst>
          </p:cNvPr>
          <p:cNvSpPr/>
          <p:nvPr/>
        </p:nvSpPr>
        <p:spPr>
          <a:xfrm>
            <a:off x="-22980" y="6205951"/>
            <a:ext cx="9150491" cy="261610"/>
          </a:xfrm>
          <a:prstGeom prst="rect">
            <a:avLst/>
          </a:prstGeom>
        </p:spPr>
        <p:txBody>
          <a:bodyPr wrap="square">
            <a:spAutoFit/>
          </a:bodyPr>
          <a:lstStyle/>
          <a:p>
            <a:r>
              <a:rPr lang="fr-FR" sz="1100" b="1" dirty="0">
                <a:latin typeface="Source Code Pro" panose="020B0509030403020204" pitchFamily="49" charset="0"/>
              </a:rPr>
              <a:t>https://docs.micropython.org/en/latest/library/esp32.html?highlight=hall%20sensor#esp32.hall_sensor</a:t>
            </a:r>
          </a:p>
        </p:txBody>
      </p:sp>
      <p:sp>
        <p:nvSpPr>
          <p:cNvPr id="5" name="Rectangle 4">
            <a:extLst>
              <a:ext uri="{FF2B5EF4-FFF2-40B4-BE49-F238E27FC236}">
                <a16:creationId xmlns:a16="http://schemas.microsoft.com/office/drawing/2014/main" id="{F9E7C151-8C13-424E-979D-569A17461E9F}"/>
              </a:ext>
            </a:extLst>
          </p:cNvPr>
          <p:cNvSpPr/>
          <p:nvPr/>
        </p:nvSpPr>
        <p:spPr>
          <a:xfrm>
            <a:off x="1" y="856642"/>
            <a:ext cx="4057650" cy="2893100"/>
          </a:xfrm>
          <a:prstGeom prst="rect">
            <a:avLst/>
          </a:prstGeom>
          <a:solidFill>
            <a:schemeClr val="bg1">
              <a:lumMod val="85000"/>
            </a:schemeClr>
          </a:solidFill>
        </p:spPr>
        <p:txBody>
          <a:bodyPr wrap="square">
            <a:spAutoFit/>
          </a:bodyPr>
          <a:lstStyle/>
          <a:p>
            <a:r>
              <a:rPr lang="fr-FR" b="1" dirty="0" err="1">
                <a:latin typeface="Source Code Pro" panose="020B0509030403020204" pitchFamily="49" charset="0"/>
              </a:rPr>
              <a:t>from</a:t>
            </a:r>
            <a:r>
              <a:rPr lang="fr-FR" b="1" dirty="0">
                <a:latin typeface="Source Code Pro" panose="020B0509030403020204" pitchFamily="49" charset="0"/>
              </a:rPr>
              <a:t> machine import </a:t>
            </a:r>
            <a:r>
              <a:rPr lang="fr-FR" b="1" dirty="0" err="1">
                <a:latin typeface="Source Code Pro" panose="020B0509030403020204" pitchFamily="49" charset="0"/>
              </a:rPr>
              <a:t>TouchPad</a:t>
            </a:r>
            <a:r>
              <a:rPr lang="fr-FR" b="1" dirty="0">
                <a:latin typeface="Source Code Pro" panose="020B0509030403020204" pitchFamily="49" charset="0"/>
              </a:rPr>
              <a:t>, Pin</a:t>
            </a:r>
          </a:p>
          <a:p>
            <a:r>
              <a:rPr lang="fr-FR" b="1" dirty="0">
                <a:solidFill>
                  <a:srgbClr val="FF0000"/>
                </a:solidFill>
                <a:effectLst>
                  <a:outerShdw blurRad="38100" dist="38100" dir="2700000" algn="tl">
                    <a:srgbClr val="000000">
                      <a:alpha val="43137"/>
                    </a:srgbClr>
                  </a:outerShdw>
                </a:effectLst>
                <a:latin typeface="Source Code Pro" panose="020B0509030403020204" pitchFamily="49" charset="0"/>
              </a:rPr>
              <a:t>import esp32 </a:t>
            </a:r>
          </a:p>
          <a:p>
            <a:r>
              <a:rPr lang="fr-FR" b="1" dirty="0" err="1">
                <a:latin typeface="Source Code Pro" panose="020B0509030403020204" pitchFamily="49" charset="0"/>
              </a:rPr>
              <a:t>from</a:t>
            </a:r>
            <a:r>
              <a:rPr lang="fr-FR" b="1" dirty="0">
                <a:latin typeface="Source Code Pro" panose="020B0509030403020204" pitchFamily="49" charset="0"/>
              </a:rPr>
              <a:t> time import </a:t>
            </a:r>
            <a:r>
              <a:rPr lang="fr-FR" b="1" dirty="0" err="1">
                <a:latin typeface="Source Code Pro" panose="020B0509030403020204" pitchFamily="49" charset="0"/>
              </a:rPr>
              <a:t>sleep</a:t>
            </a:r>
            <a:endParaRPr lang="fr-FR" b="1" dirty="0">
              <a:latin typeface="Source Code Pro" panose="020B0509030403020204" pitchFamily="49" charset="0"/>
            </a:endParaRPr>
          </a:p>
          <a:p>
            <a:endParaRPr lang="fr-FR" b="1" dirty="0">
              <a:latin typeface="Source Code Pro" panose="020B0509030403020204" pitchFamily="49" charset="0"/>
            </a:endParaRPr>
          </a:p>
          <a:p>
            <a:r>
              <a:rPr lang="fr-FR" b="1" dirty="0" err="1">
                <a:latin typeface="Source Code Pro" panose="020B0509030403020204" pitchFamily="49" charset="0"/>
              </a:rPr>
              <a:t>touch_pin</a:t>
            </a:r>
            <a:r>
              <a:rPr lang="fr-FR" b="1" dirty="0">
                <a:latin typeface="Source Code Pro" panose="020B0509030403020204" pitchFamily="49" charset="0"/>
              </a:rPr>
              <a:t> = </a:t>
            </a:r>
            <a:r>
              <a:rPr lang="fr-FR" b="1" dirty="0" err="1">
                <a:latin typeface="Source Code Pro" panose="020B0509030403020204" pitchFamily="49" charset="0"/>
              </a:rPr>
              <a:t>TouchPad</a:t>
            </a:r>
            <a:r>
              <a:rPr lang="fr-FR" b="1" dirty="0">
                <a:latin typeface="Source Code Pro" panose="020B0509030403020204" pitchFamily="49" charset="0"/>
              </a:rPr>
              <a:t>(Pin(4))</a:t>
            </a:r>
          </a:p>
          <a:p>
            <a:endParaRPr lang="fr-FR" b="1" dirty="0">
              <a:latin typeface="Source Code Pro" panose="020B0509030403020204" pitchFamily="49" charset="0"/>
            </a:endParaRPr>
          </a:p>
          <a:p>
            <a:r>
              <a:rPr lang="fr-FR" b="1" dirty="0" err="1">
                <a:latin typeface="Source Code Pro" panose="020B0509030403020204" pitchFamily="49" charset="0"/>
              </a:rPr>
              <a:t>while</a:t>
            </a:r>
            <a:r>
              <a:rPr lang="fr-FR" b="1" dirty="0">
                <a:latin typeface="Source Code Pro" panose="020B0509030403020204" pitchFamily="49" charset="0"/>
              </a:rPr>
              <a:t> </a:t>
            </a:r>
            <a:r>
              <a:rPr lang="fr-FR" b="1" dirty="0" err="1">
                <a:latin typeface="Source Code Pro" panose="020B0509030403020204" pitchFamily="49" charset="0"/>
              </a:rPr>
              <a:t>True</a:t>
            </a:r>
            <a:r>
              <a:rPr lang="fr-FR" b="1" dirty="0">
                <a:latin typeface="Source Code Pro" panose="020B0509030403020204" pitchFamily="49" charset="0"/>
              </a:rPr>
              <a:t>:</a:t>
            </a:r>
          </a:p>
          <a:p>
            <a:r>
              <a:rPr lang="fr-FR" b="1" dirty="0">
                <a:latin typeface="Source Code Pro" panose="020B0509030403020204" pitchFamily="49" charset="0"/>
              </a:rPr>
              <a:t>  </a:t>
            </a:r>
            <a:r>
              <a:rPr lang="fr-FR" b="1" dirty="0" err="1">
                <a:latin typeface="Source Code Pro" panose="020B0509030403020204" pitchFamily="49" charset="0"/>
              </a:rPr>
              <a:t>touch_value</a:t>
            </a:r>
            <a:r>
              <a:rPr lang="fr-FR" b="1" dirty="0">
                <a:latin typeface="Source Code Pro" panose="020B0509030403020204" pitchFamily="49" charset="0"/>
              </a:rPr>
              <a:t> = </a:t>
            </a:r>
            <a:r>
              <a:rPr lang="fr-FR" b="1" dirty="0" err="1">
                <a:latin typeface="Source Code Pro" panose="020B0509030403020204" pitchFamily="49" charset="0"/>
              </a:rPr>
              <a:t>touch_pin.read</a:t>
            </a:r>
            <a:r>
              <a:rPr lang="fr-FR" b="1" dirty="0">
                <a:latin typeface="Source Code Pro" panose="020B0509030403020204" pitchFamily="49" charset="0"/>
              </a:rPr>
              <a:t>()</a:t>
            </a:r>
          </a:p>
          <a:p>
            <a:r>
              <a:rPr lang="fr-FR" b="1" dirty="0">
                <a:latin typeface="Source Code Pro" panose="020B0509030403020204" pitchFamily="49" charset="0"/>
              </a:rPr>
              <a:t>  #</a:t>
            </a:r>
            <a:r>
              <a:rPr lang="fr-FR" b="1" dirty="0" err="1">
                <a:latin typeface="Source Code Pro" panose="020B0509030403020204" pitchFamily="49" charset="0"/>
              </a:rPr>
              <a:t>print</a:t>
            </a:r>
            <a:r>
              <a:rPr lang="fr-FR" b="1" dirty="0">
                <a:latin typeface="Source Code Pro" panose="020B0509030403020204" pitchFamily="49" charset="0"/>
              </a:rPr>
              <a:t>(</a:t>
            </a:r>
            <a:r>
              <a:rPr lang="fr-FR" b="1" dirty="0" err="1">
                <a:latin typeface="Source Code Pro" panose="020B0509030403020204" pitchFamily="49" charset="0"/>
              </a:rPr>
              <a:t>touch_value</a:t>
            </a:r>
            <a:r>
              <a:rPr lang="fr-FR" b="1" dirty="0">
                <a:latin typeface="Source Code Pro" panose="020B0509030403020204" pitchFamily="49" charset="0"/>
              </a:rPr>
              <a:t>)</a:t>
            </a:r>
          </a:p>
          <a:p>
            <a:r>
              <a:rPr lang="fr-FR" b="1" dirty="0">
                <a:latin typeface="Source Code Pro" panose="020B0509030403020204" pitchFamily="49" charset="0"/>
              </a:rPr>
              <a:t>  </a:t>
            </a:r>
            <a:r>
              <a:rPr lang="fr-FR" b="1" dirty="0" err="1">
                <a:latin typeface="Source Code Pro" panose="020B0509030403020204" pitchFamily="49" charset="0"/>
              </a:rPr>
              <a:t>hall_value</a:t>
            </a:r>
            <a:r>
              <a:rPr lang="fr-FR" b="1" dirty="0">
                <a:latin typeface="Source Code Pro" panose="020B0509030403020204" pitchFamily="49" charset="0"/>
              </a:rPr>
              <a:t> = </a:t>
            </a:r>
            <a:r>
              <a:rPr lang="fr-FR" b="1" dirty="0">
                <a:solidFill>
                  <a:srgbClr val="FF0000"/>
                </a:solidFill>
                <a:effectLst>
                  <a:outerShdw blurRad="38100" dist="38100" dir="2700000" algn="tl">
                    <a:srgbClr val="000000">
                      <a:alpha val="43137"/>
                    </a:srgbClr>
                  </a:outerShdw>
                </a:effectLst>
                <a:latin typeface="Source Code Pro" panose="020B0509030403020204" pitchFamily="49" charset="0"/>
              </a:rPr>
              <a:t>esp32.hall_sensor()</a:t>
            </a:r>
          </a:p>
          <a:p>
            <a:r>
              <a:rPr lang="fr-FR" b="1" dirty="0">
                <a:latin typeface="Source Code Pro" panose="020B0509030403020204" pitchFamily="49" charset="0"/>
              </a:rPr>
              <a:t>  </a:t>
            </a:r>
            <a:r>
              <a:rPr lang="fr-FR" b="1" dirty="0" err="1">
                <a:latin typeface="Source Code Pro" panose="020B0509030403020204" pitchFamily="49" charset="0"/>
              </a:rPr>
              <a:t>print</a:t>
            </a:r>
            <a:r>
              <a:rPr lang="fr-FR" b="1" dirty="0">
                <a:latin typeface="Source Code Pro" panose="020B0509030403020204" pitchFamily="49" charset="0"/>
              </a:rPr>
              <a:t>("C=" + </a:t>
            </a:r>
            <a:r>
              <a:rPr lang="fr-FR" b="1" dirty="0" err="1">
                <a:latin typeface="Source Code Pro" panose="020B0509030403020204" pitchFamily="49" charset="0"/>
              </a:rPr>
              <a:t>str</a:t>
            </a:r>
            <a:r>
              <a:rPr lang="fr-FR" b="1" dirty="0">
                <a:latin typeface="Source Code Pro" panose="020B0509030403020204" pitchFamily="49" charset="0"/>
              </a:rPr>
              <a:t>(</a:t>
            </a:r>
            <a:r>
              <a:rPr lang="fr-FR" b="1" dirty="0" err="1">
                <a:latin typeface="Source Code Pro" panose="020B0509030403020204" pitchFamily="49" charset="0"/>
              </a:rPr>
              <a:t>touch_value</a:t>
            </a:r>
            <a:r>
              <a:rPr lang="fr-FR" b="1" dirty="0">
                <a:latin typeface="Source Code Pro" panose="020B0509030403020204" pitchFamily="49" charset="0"/>
              </a:rPr>
              <a:t>) + "|</a:t>
            </a:r>
          </a:p>
          <a:p>
            <a:r>
              <a:rPr lang="fr-FR" b="1" dirty="0">
                <a:latin typeface="Source Code Pro" panose="020B0509030403020204" pitchFamily="49" charset="0"/>
              </a:rPr>
              <a:t>	 B=" + </a:t>
            </a:r>
            <a:r>
              <a:rPr lang="fr-FR" b="1" dirty="0" err="1">
                <a:latin typeface="Source Code Pro" panose="020B0509030403020204" pitchFamily="49" charset="0"/>
              </a:rPr>
              <a:t>str</a:t>
            </a:r>
            <a:r>
              <a:rPr lang="fr-FR" b="1" dirty="0">
                <a:latin typeface="Source Code Pro" panose="020B0509030403020204" pitchFamily="49" charset="0"/>
              </a:rPr>
              <a:t>(</a:t>
            </a:r>
            <a:r>
              <a:rPr lang="fr-FR" b="1" dirty="0" err="1">
                <a:latin typeface="Source Code Pro" panose="020B0509030403020204" pitchFamily="49" charset="0"/>
              </a:rPr>
              <a:t>hall_value</a:t>
            </a:r>
            <a:r>
              <a:rPr lang="fr-FR" b="1" dirty="0">
                <a:latin typeface="Source Code Pro" panose="020B0509030403020204" pitchFamily="49" charset="0"/>
              </a:rPr>
              <a:t>))</a:t>
            </a:r>
          </a:p>
          <a:p>
            <a:r>
              <a:rPr lang="fr-FR" b="1" dirty="0">
                <a:latin typeface="Source Code Pro" panose="020B0509030403020204" pitchFamily="49" charset="0"/>
              </a:rPr>
              <a:t>  </a:t>
            </a:r>
            <a:r>
              <a:rPr lang="fr-FR" b="1" dirty="0" err="1">
                <a:latin typeface="Source Code Pro" panose="020B0509030403020204" pitchFamily="49" charset="0"/>
              </a:rPr>
              <a:t>sleep</a:t>
            </a:r>
            <a:r>
              <a:rPr lang="fr-FR" b="1" dirty="0">
                <a:latin typeface="Source Code Pro" panose="020B0509030403020204" pitchFamily="49" charset="0"/>
              </a:rPr>
              <a:t>(0.5)</a:t>
            </a:r>
          </a:p>
        </p:txBody>
      </p:sp>
      <p:pic>
        <p:nvPicPr>
          <p:cNvPr id="6" name="Image 5">
            <a:extLst>
              <a:ext uri="{FF2B5EF4-FFF2-40B4-BE49-F238E27FC236}">
                <a16:creationId xmlns:a16="http://schemas.microsoft.com/office/drawing/2014/main" id="{A1018EA5-1754-471B-829C-9DD1051331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085035" y="836712"/>
            <a:ext cx="5042476" cy="4706311"/>
          </a:xfrm>
          <a:prstGeom prst="rect">
            <a:avLst/>
          </a:prstGeom>
        </p:spPr>
      </p:pic>
      <p:sp>
        <p:nvSpPr>
          <p:cNvPr id="7" name="Rectangle : coins arrondis 6">
            <a:extLst>
              <a:ext uri="{FF2B5EF4-FFF2-40B4-BE49-F238E27FC236}">
                <a16:creationId xmlns:a16="http://schemas.microsoft.com/office/drawing/2014/main" id="{3ED4CECE-5A47-4830-98F2-3DD6172776E1}"/>
              </a:ext>
            </a:extLst>
          </p:cNvPr>
          <p:cNvSpPr/>
          <p:nvPr/>
        </p:nvSpPr>
        <p:spPr>
          <a:xfrm>
            <a:off x="3953814" y="4822440"/>
            <a:ext cx="4188700" cy="771042"/>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hlinkClick r:id="rId3" action="ppaction://hlinksldjump"/>
            <a:extLst>
              <a:ext uri="{FF2B5EF4-FFF2-40B4-BE49-F238E27FC236}">
                <a16:creationId xmlns:a16="http://schemas.microsoft.com/office/drawing/2014/main" id="{FCD32453-E62F-41A1-A3E4-1DCCAD44506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5587034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1597797"/>
            <a:ext cx="7772400" cy="1470025"/>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TP9 – 1</a:t>
            </a:r>
            <a:br>
              <a:rPr lang="fr-FR" sz="3600" dirty="0">
                <a:solidFill>
                  <a:srgbClr val="0070C0"/>
                </a:solidFill>
              </a:rPr>
            </a:br>
            <a:r>
              <a:rPr lang="fr-FR" sz="3600" dirty="0">
                <a:solidFill>
                  <a:srgbClr val="0070C0"/>
                </a:solidFill>
              </a:rPr>
              <a:t>MQTT ON ESP32/ESP8266</a:t>
            </a:r>
          </a:p>
        </p:txBody>
      </p:sp>
      <p:sp>
        <p:nvSpPr>
          <p:cNvPr id="4" name="Sous-titre 3">
            <a:extLst>
              <a:ext uri="{FF2B5EF4-FFF2-40B4-BE49-F238E27FC236}">
                <a16:creationId xmlns:a16="http://schemas.microsoft.com/office/drawing/2014/main" id="{A1332EA9-DF92-4796-9351-F94477AB8684}"/>
              </a:ext>
            </a:extLst>
          </p:cNvPr>
          <p:cNvSpPr>
            <a:spLocks noGrp="1"/>
          </p:cNvSpPr>
          <p:nvPr>
            <p:ph type="subTitle" idx="1"/>
          </p:nvPr>
        </p:nvSpPr>
        <p:spPr/>
        <p:txBody>
          <a:bodyPr/>
          <a:lstStyle/>
          <a:p>
            <a:endParaRPr lang="fr-FR" dirty="0"/>
          </a:p>
          <a:p>
            <a:endParaRPr lang="fr-FR" dirty="0"/>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414</a:t>
            </a:fld>
            <a:endParaRPr lang="fr-FR" dirty="0"/>
          </a:p>
        </p:txBody>
      </p:sp>
      <p:pic>
        <p:nvPicPr>
          <p:cNvPr id="6" name="Image 5">
            <a:extLst>
              <a:ext uri="{FF2B5EF4-FFF2-40B4-BE49-F238E27FC236}">
                <a16:creationId xmlns:a16="http://schemas.microsoft.com/office/drawing/2014/main" id="{FEFFAF19-1666-42AC-BF27-D973230EF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09" y="3449871"/>
            <a:ext cx="5049982" cy="2840614"/>
          </a:xfrm>
          <a:prstGeom prst="rect">
            <a:avLst/>
          </a:prstGeom>
        </p:spPr>
      </p:pic>
      <p:pic>
        <p:nvPicPr>
          <p:cNvPr id="7" name="Image 6">
            <a:hlinkClick r:id="rId4" action="ppaction://hlinksldjump"/>
            <a:extLst>
              <a:ext uri="{FF2B5EF4-FFF2-40B4-BE49-F238E27FC236}">
                <a16:creationId xmlns:a16="http://schemas.microsoft.com/office/drawing/2014/main" id="{1DB341BE-7492-4AB5-AE06-877C6064238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779057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8E6B626-08B4-4FDE-990C-15C56D162351}"/>
              </a:ext>
            </a:extLst>
          </p:cNvPr>
          <p:cNvSpPr>
            <a:spLocks noGrp="1"/>
          </p:cNvSpPr>
          <p:nvPr>
            <p:ph type="title"/>
          </p:nvPr>
        </p:nvSpPr>
        <p:spPr/>
        <p:txBody>
          <a:bodyPr/>
          <a:lstStyle/>
          <a:p>
            <a:r>
              <a:rPr lang="en-US" dirty="0" err="1"/>
              <a:t>MicroPython</a:t>
            </a:r>
            <a:r>
              <a:rPr lang="en-US" dirty="0"/>
              <a:t> – Getting Started with MQTT on ESP32/ESP8266</a:t>
            </a:r>
            <a:endParaRPr lang="fr-FR" dirty="0"/>
          </a:p>
        </p:txBody>
      </p:sp>
      <p:sp>
        <p:nvSpPr>
          <p:cNvPr id="3" name="Espace réservé du numéro de diapositive 2">
            <a:extLst>
              <a:ext uri="{FF2B5EF4-FFF2-40B4-BE49-F238E27FC236}">
                <a16:creationId xmlns:a16="http://schemas.microsoft.com/office/drawing/2014/main" id="{951F5990-FDA3-4335-81BA-EC8DED820A90}"/>
              </a:ext>
            </a:extLst>
          </p:cNvPr>
          <p:cNvSpPr>
            <a:spLocks noGrp="1"/>
          </p:cNvSpPr>
          <p:nvPr>
            <p:ph type="sldNum" sz="quarter" idx="12"/>
          </p:nvPr>
        </p:nvSpPr>
        <p:spPr/>
        <p:txBody>
          <a:bodyPr/>
          <a:lstStyle/>
          <a:p>
            <a:pPr>
              <a:defRPr/>
            </a:pPr>
            <a:fld id="{E652A8FB-8C76-45BB-8D82-93F8E151003C}" type="slidenum">
              <a:rPr lang="fr-FR" smtClean="0"/>
              <a:pPr>
                <a:defRPr/>
              </a:pPr>
              <a:t>415</a:t>
            </a:fld>
            <a:endParaRPr lang="fr-FR"/>
          </a:p>
        </p:txBody>
      </p:sp>
      <p:sp>
        <p:nvSpPr>
          <p:cNvPr id="5" name="Rectangle 4">
            <a:extLst>
              <a:ext uri="{FF2B5EF4-FFF2-40B4-BE49-F238E27FC236}">
                <a16:creationId xmlns:a16="http://schemas.microsoft.com/office/drawing/2014/main" id="{7196341F-D8A4-4A87-B89B-041CDA4E5EB9}"/>
              </a:ext>
            </a:extLst>
          </p:cNvPr>
          <p:cNvSpPr/>
          <p:nvPr/>
        </p:nvSpPr>
        <p:spPr>
          <a:xfrm>
            <a:off x="17711" y="529516"/>
            <a:ext cx="9126289" cy="523220"/>
          </a:xfrm>
          <a:prstGeom prst="rect">
            <a:avLst/>
          </a:prstGeom>
        </p:spPr>
        <p:txBody>
          <a:bodyPr wrap="square">
            <a:spAutoFit/>
          </a:bodyPr>
          <a:lstStyle/>
          <a:p>
            <a:r>
              <a:rPr lang="en-US" b="1">
                <a:latin typeface="Source Code Pro" panose="020B0509030403020204" pitchFamily="49" charset="0"/>
              </a:rPr>
              <a:t>As an example, we’ll exchange simple text messages between two ESP boards. The idea is to use the concepts learned here to exchange sensor readings, or commands.</a:t>
            </a:r>
            <a:endParaRPr lang="fr-FR" b="1" dirty="0">
              <a:latin typeface="Source Code Pro" panose="020B0509030403020204" pitchFamily="49" charset="0"/>
            </a:endParaRPr>
          </a:p>
        </p:txBody>
      </p:sp>
      <p:sp>
        <p:nvSpPr>
          <p:cNvPr id="8" name="Rectangle 3">
            <a:extLst>
              <a:ext uri="{FF2B5EF4-FFF2-40B4-BE49-F238E27FC236}">
                <a16:creationId xmlns:a16="http://schemas.microsoft.com/office/drawing/2014/main" id="{A423F0D0-728C-4DE1-9B33-A702BC1E5DFD}"/>
              </a:ext>
            </a:extLst>
          </p:cNvPr>
          <p:cNvSpPr>
            <a:spLocks noChangeArrowheads="1"/>
          </p:cNvSpPr>
          <p:nvPr/>
        </p:nvSpPr>
        <p:spPr bwMode="auto">
          <a:xfrm>
            <a:off x="48302" y="1263575"/>
            <a:ext cx="603361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MQTT Broker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To use MQTT, </a:t>
            </a:r>
            <a:r>
              <a:rPr kumimoji="0" lang="fr-FR" altLang="fr-FR" b="0" i="0" u="none" strike="noStrike" cap="none" normalizeH="0" baseline="0" dirty="0" err="1">
                <a:ln>
                  <a:noFill/>
                </a:ln>
                <a:solidFill>
                  <a:schemeClr val="tx1"/>
                </a:solidFill>
                <a:effectLst/>
                <a:latin typeface="Source Code Pro" panose="020B0509030403020204" pitchFamily="49" charset="0"/>
              </a:rPr>
              <a:t>you</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need</a:t>
            </a:r>
            <a:r>
              <a:rPr kumimoji="0" lang="fr-FR" altLang="fr-FR" b="0" i="0" u="none" strike="noStrike" cap="none" normalizeH="0" baseline="0" dirty="0">
                <a:ln>
                  <a:noFill/>
                </a:ln>
                <a:solidFill>
                  <a:schemeClr val="tx1"/>
                </a:solidFill>
                <a:effectLst/>
                <a:latin typeface="Source Code Pro" panose="020B0509030403020204" pitchFamily="49" charset="0"/>
              </a:rPr>
              <a:t> a broker. </a:t>
            </a:r>
            <a:r>
              <a:rPr kumimoji="0" lang="fr-FR" altLang="fr-FR" b="0" i="0" u="none" strike="noStrike" cap="none" normalizeH="0" baseline="0" dirty="0" err="1">
                <a:ln>
                  <a:noFill/>
                </a:ln>
                <a:solidFill>
                  <a:schemeClr val="tx1"/>
                </a:solidFill>
                <a:effectLst/>
                <a:latin typeface="Source Code Pro" panose="020B0509030403020204" pitchFamily="49" charset="0"/>
              </a:rPr>
              <a:t>We’ll</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using</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hlinkClick r:id="rId2"/>
              </a:rPr>
              <a:t>Mosquitto</a:t>
            </a:r>
            <a:r>
              <a:rPr kumimoji="0" lang="fr-FR" altLang="fr-FR" b="0" i="0" u="none" strike="noStrike" cap="none" normalizeH="0" baseline="0" dirty="0">
                <a:ln>
                  <a:noFill/>
                </a:ln>
                <a:solidFill>
                  <a:schemeClr val="tx1"/>
                </a:solidFill>
                <a:effectLst/>
                <a:latin typeface="Source Code Pro" panose="020B0509030403020204" pitchFamily="49" charset="0"/>
                <a:hlinkClick r:id="rId2"/>
              </a:rPr>
              <a:t> broker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installed</a:t>
            </a:r>
            <a:r>
              <a:rPr kumimoji="0" lang="fr-FR" altLang="fr-FR" b="0" i="0" u="none" strike="noStrike" cap="none" normalizeH="0" baseline="0" dirty="0">
                <a:ln>
                  <a:noFill/>
                </a:ln>
                <a:solidFill>
                  <a:schemeClr val="tx1"/>
                </a:solidFill>
                <a:effectLst/>
                <a:latin typeface="Source Code Pro" panose="020B0509030403020204" pitchFamily="49" charset="0"/>
              </a:rPr>
              <a:t> on a Raspberry Pi.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Read </a:t>
            </a:r>
            <a:r>
              <a:rPr kumimoji="0" lang="fr-FR" altLang="fr-FR" b="0" i="0" u="none" strike="noStrike" cap="none" normalizeH="0" baseline="0" dirty="0">
                <a:ln>
                  <a:noFill/>
                </a:ln>
                <a:solidFill>
                  <a:schemeClr val="tx1"/>
                </a:solidFill>
                <a:effectLst/>
                <a:latin typeface="Source Code Pro" panose="020B0509030403020204" pitchFamily="49" charset="0"/>
                <a:hlinkClick r:id="rId3"/>
              </a:rPr>
              <a:t>How to Install </a:t>
            </a:r>
            <a:r>
              <a:rPr kumimoji="0" lang="fr-FR" altLang="fr-FR" b="0" i="0" u="none" strike="noStrike" cap="none" normalizeH="0" baseline="0" dirty="0" err="1">
                <a:ln>
                  <a:noFill/>
                </a:ln>
                <a:solidFill>
                  <a:schemeClr val="tx1"/>
                </a:solidFill>
                <a:effectLst/>
                <a:latin typeface="Source Code Pro" panose="020B0509030403020204" pitchFamily="49" charset="0"/>
                <a:hlinkClick r:id="rId3"/>
              </a:rPr>
              <a:t>Mosquitto</a:t>
            </a:r>
            <a:r>
              <a:rPr kumimoji="0" lang="fr-FR" altLang="fr-FR" b="0" i="0" u="none" strike="noStrike" cap="none" normalizeH="0" baseline="0" dirty="0">
                <a:ln>
                  <a:noFill/>
                </a:ln>
                <a:solidFill>
                  <a:schemeClr val="tx1"/>
                </a:solidFill>
                <a:effectLst/>
                <a:latin typeface="Source Code Pro" panose="020B0509030403020204" pitchFamily="49" charset="0"/>
                <a:hlinkClick r:id="rId3"/>
              </a:rPr>
              <a:t> Broker on Raspberry Pi</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If </a:t>
            </a:r>
            <a:r>
              <a:rPr kumimoji="0" lang="fr-FR" altLang="fr-FR" b="0" i="0" u="none" strike="noStrike" cap="none" normalizeH="0" baseline="0" dirty="0" err="1">
                <a:ln>
                  <a:noFill/>
                </a:ln>
                <a:solidFill>
                  <a:schemeClr val="tx1"/>
                </a:solidFill>
                <a:effectLst/>
                <a:latin typeface="Source Code Pro" panose="020B0509030403020204" pitchFamily="49" charset="0"/>
              </a:rPr>
              <a:t>you’re</a:t>
            </a:r>
            <a:r>
              <a:rPr kumimoji="0" lang="fr-FR" altLang="fr-FR" b="0" i="0" u="none" strike="noStrike" cap="none" normalizeH="0" baseline="0" dirty="0">
                <a:ln>
                  <a:noFill/>
                </a:ln>
                <a:solidFill>
                  <a:schemeClr val="tx1"/>
                </a:solidFill>
                <a:effectLst/>
                <a:latin typeface="Source Code Pro" panose="020B0509030403020204" pitchFamily="49" charset="0"/>
              </a:rPr>
              <a:t> not </a:t>
            </a:r>
            <a:r>
              <a:rPr kumimoji="0" lang="fr-FR" altLang="fr-FR" b="0" i="0" u="none" strike="noStrike" cap="none" normalizeH="0" baseline="0" dirty="0" err="1">
                <a:ln>
                  <a:noFill/>
                </a:ln>
                <a:solidFill>
                  <a:schemeClr val="tx1"/>
                </a:solidFill>
                <a:effectLst/>
                <a:latin typeface="Source Code Pro" panose="020B0509030403020204" pitchFamily="49" charset="0"/>
              </a:rPr>
              <a:t>familiar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with</a:t>
            </a:r>
            <a:r>
              <a:rPr kumimoji="0" lang="fr-FR" altLang="fr-FR" b="0" i="0" u="none" strike="noStrike" cap="none" normalizeH="0" baseline="0" dirty="0">
                <a:ln>
                  <a:noFill/>
                </a:ln>
                <a:solidFill>
                  <a:schemeClr val="tx1"/>
                </a:solidFill>
                <a:effectLst/>
                <a:latin typeface="Source Code Pro" panose="020B0509030403020204" pitchFamily="49" charset="0"/>
              </a:rPr>
              <a:t> MQTT </a:t>
            </a:r>
            <a:r>
              <a:rPr kumimoji="0" lang="fr-FR" altLang="fr-FR" b="0" i="0" u="none" strike="noStrike" cap="none" normalizeH="0" baseline="0" dirty="0" err="1">
                <a:ln>
                  <a:noFill/>
                </a:ln>
                <a:solidFill>
                  <a:schemeClr val="tx1"/>
                </a:solidFill>
                <a:effectLst/>
                <a:latin typeface="Source Code Pro" panose="020B0509030403020204" pitchFamily="49" charset="0"/>
              </a:rPr>
              <a:t>make</a:t>
            </a:r>
            <a:r>
              <a:rPr kumimoji="0" lang="fr-FR" altLang="fr-FR" b="0" i="0" u="none" strike="noStrike" cap="none" normalizeH="0" baseline="0" dirty="0">
                <a:ln>
                  <a:noFill/>
                </a:ln>
                <a:solidFill>
                  <a:schemeClr val="tx1"/>
                </a:solidFill>
                <a:effectLst/>
                <a:latin typeface="Source Code Pro" panose="020B0509030403020204" pitchFamily="49" charset="0"/>
              </a:rPr>
              <a:t> sure </a:t>
            </a:r>
            <a:r>
              <a:rPr kumimoji="0" lang="fr-FR" altLang="fr-FR" b="0" i="0" u="none" strike="noStrike" cap="none" normalizeH="0" baseline="0" dirty="0" err="1">
                <a:ln>
                  <a:noFill/>
                </a:ln>
                <a:solidFill>
                  <a:schemeClr val="tx1"/>
                </a:solidFill>
                <a:effectLst/>
                <a:latin typeface="Source Code Pro" panose="020B0509030403020204" pitchFamily="49" charset="0"/>
              </a:rPr>
              <a:t>you</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read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our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introductory</a:t>
            </a:r>
            <a:r>
              <a:rPr kumimoji="0" lang="fr-FR" altLang="fr-FR" b="0" i="0" u="none" strike="noStrike" cap="none" normalizeH="0" baseline="0" dirty="0">
                <a:ln>
                  <a:noFill/>
                </a:ln>
                <a:solidFill>
                  <a:schemeClr val="tx1"/>
                </a:solidFill>
                <a:effectLst/>
                <a:latin typeface="Source Code Pro" panose="020B0509030403020204" pitchFamily="49" charset="0"/>
              </a:rPr>
              <a:t> tutorial: </a:t>
            </a:r>
            <a:r>
              <a:rPr kumimoji="0" lang="fr-FR" altLang="fr-FR" b="0" i="0" u="none" strike="noStrike" cap="none" normalizeH="0" baseline="0" dirty="0" err="1">
                <a:ln>
                  <a:noFill/>
                </a:ln>
                <a:solidFill>
                  <a:schemeClr val="tx1"/>
                </a:solidFill>
                <a:effectLst/>
                <a:latin typeface="Source Code Pro" panose="020B0509030403020204" pitchFamily="49" charset="0"/>
                <a:hlinkClick r:id="rId4"/>
              </a:rPr>
              <a:t>What</a:t>
            </a:r>
            <a:r>
              <a:rPr kumimoji="0" lang="fr-FR" altLang="fr-FR" b="0" i="0" u="none" strike="noStrike" cap="none" normalizeH="0" baseline="0" dirty="0">
                <a:ln>
                  <a:noFill/>
                </a:ln>
                <a:solidFill>
                  <a:schemeClr val="tx1"/>
                </a:solidFill>
                <a:effectLst/>
                <a:latin typeface="Source Code Pro" panose="020B0509030403020204" pitchFamily="49" charset="0"/>
                <a:hlinkClick r:id="rId4"/>
              </a:rPr>
              <a:t> </a:t>
            </a:r>
            <a:r>
              <a:rPr kumimoji="0" lang="fr-FR" altLang="fr-FR" b="0" i="0" u="none" strike="noStrike" cap="none" normalizeH="0" baseline="0" dirty="0" err="1">
                <a:ln>
                  <a:noFill/>
                </a:ln>
                <a:solidFill>
                  <a:schemeClr val="tx1"/>
                </a:solidFill>
                <a:effectLst/>
                <a:latin typeface="Source Code Pro" panose="020B0509030403020204" pitchFamily="49" charset="0"/>
                <a:hlinkClick r:id="rId4"/>
              </a:rPr>
              <a:t>is</a:t>
            </a:r>
            <a:r>
              <a:rPr kumimoji="0" lang="fr-FR" altLang="fr-FR" b="0" i="0" u="none" strike="noStrike" cap="none" normalizeH="0" baseline="0" dirty="0">
                <a:ln>
                  <a:noFill/>
                </a:ln>
                <a:solidFill>
                  <a:schemeClr val="tx1"/>
                </a:solidFill>
                <a:effectLst/>
                <a:latin typeface="Source Code Pro" panose="020B0509030403020204" pitchFamily="49" charset="0"/>
                <a:hlinkClick r:id="rId4"/>
              </a:rPr>
              <a:t> MQTT and How It Works</a:t>
            </a:r>
            <a:endParaRPr kumimoji="0" lang="fr-FR" altLang="fr-FR" b="0" i="0" u="none" strike="noStrike" cap="none" normalizeH="0" baseline="0" dirty="0">
              <a:ln>
                <a:noFill/>
              </a:ln>
              <a:solidFill>
                <a:schemeClr val="tx1"/>
              </a:solidFill>
              <a:effectLst/>
              <a:latin typeface="Source Code Pro" panose="020B0509030403020204" pitchFamily="49" charset="0"/>
            </a:endParaRPr>
          </a:p>
        </p:txBody>
      </p:sp>
      <p:pic>
        <p:nvPicPr>
          <p:cNvPr id="1028" name="Picture 4">
            <a:extLst>
              <a:ext uri="{FF2B5EF4-FFF2-40B4-BE49-F238E27FC236}">
                <a16:creationId xmlns:a16="http://schemas.microsoft.com/office/drawing/2014/main" id="{EA85F34A-4838-46E5-9D05-74EEE931D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6256" y="1616875"/>
            <a:ext cx="1587100" cy="15574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9C318D8-B949-4195-9B09-13DDF748BBF1}"/>
              </a:ext>
            </a:extLst>
          </p:cNvPr>
          <p:cNvSpPr/>
          <p:nvPr/>
        </p:nvSpPr>
        <p:spPr>
          <a:xfrm>
            <a:off x="0" y="6263734"/>
            <a:ext cx="8964488" cy="276999"/>
          </a:xfrm>
          <a:prstGeom prst="rect">
            <a:avLst/>
          </a:prstGeom>
        </p:spPr>
        <p:txBody>
          <a:bodyPr wrap="square">
            <a:spAutoFit/>
          </a:bodyPr>
          <a:lstStyle/>
          <a:p>
            <a:r>
              <a:rPr lang="fr-FR" sz="1200" b="1" dirty="0">
                <a:latin typeface="Source Code Pro" panose="020B0509030403020204" pitchFamily="49" charset="0"/>
              </a:rPr>
              <a:t>https://randomnerdtutorials.com/how-to-install-mosquitto-broker-on-raspberry-pi/</a:t>
            </a:r>
          </a:p>
        </p:txBody>
      </p:sp>
      <p:sp>
        <p:nvSpPr>
          <p:cNvPr id="10" name="Rectangle 9">
            <a:extLst>
              <a:ext uri="{FF2B5EF4-FFF2-40B4-BE49-F238E27FC236}">
                <a16:creationId xmlns:a16="http://schemas.microsoft.com/office/drawing/2014/main" id="{174F2B02-9288-404D-9E18-F526B8DD6D1E}"/>
              </a:ext>
            </a:extLst>
          </p:cNvPr>
          <p:cNvSpPr/>
          <p:nvPr/>
        </p:nvSpPr>
        <p:spPr>
          <a:xfrm>
            <a:off x="-5680" y="5978671"/>
            <a:ext cx="8964488" cy="276999"/>
          </a:xfrm>
          <a:prstGeom prst="rect">
            <a:avLst/>
          </a:prstGeom>
        </p:spPr>
        <p:txBody>
          <a:bodyPr wrap="square">
            <a:spAutoFit/>
          </a:bodyPr>
          <a:lstStyle/>
          <a:p>
            <a:r>
              <a:rPr lang="fr-FR" sz="1200" b="1" dirty="0">
                <a:latin typeface="Source Code Pro" panose="020B0509030403020204" pitchFamily="49" charset="0"/>
              </a:rPr>
              <a:t>https://randomnerdtutorials.com/what-is-mqtt-and-how-it-works/</a:t>
            </a:r>
          </a:p>
        </p:txBody>
      </p:sp>
      <p:pic>
        <p:nvPicPr>
          <p:cNvPr id="11" name="Image 10">
            <a:hlinkClick r:id="rId6" action="ppaction://hlinksldjump"/>
            <a:extLst>
              <a:ext uri="{FF2B5EF4-FFF2-40B4-BE49-F238E27FC236}">
                <a16:creationId xmlns:a16="http://schemas.microsoft.com/office/drawing/2014/main" id="{18ED1104-E1AA-4283-B950-7BBD7D03F085}"/>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45937129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97438" y="2693446"/>
            <a:ext cx="7772400" cy="1470025"/>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HOW MQTT  WORKS</a:t>
            </a:r>
          </a:p>
        </p:txBody>
      </p:sp>
      <p:sp>
        <p:nvSpPr>
          <p:cNvPr id="4" name="Sous-titre 3">
            <a:extLst>
              <a:ext uri="{FF2B5EF4-FFF2-40B4-BE49-F238E27FC236}">
                <a16:creationId xmlns:a16="http://schemas.microsoft.com/office/drawing/2014/main" id="{A1332EA9-DF92-4796-9351-F94477AB8684}"/>
              </a:ext>
            </a:extLst>
          </p:cNvPr>
          <p:cNvSpPr>
            <a:spLocks noGrp="1"/>
          </p:cNvSpPr>
          <p:nvPr>
            <p:ph type="subTitle" idx="1"/>
          </p:nvPr>
        </p:nvSpPr>
        <p:spPr/>
        <p:txBody>
          <a:bodyPr/>
          <a:lstStyle/>
          <a:p>
            <a:endParaRPr lang="fr-FR" dirty="0"/>
          </a:p>
          <a:p>
            <a:endParaRPr lang="fr-FR" dirty="0"/>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416</a:t>
            </a:fld>
            <a:endParaRPr lang="fr-FR" dirty="0"/>
          </a:p>
        </p:txBody>
      </p:sp>
      <p:pic>
        <p:nvPicPr>
          <p:cNvPr id="5" name="Image 4">
            <a:hlinkClick r:id="rId2" action="ppaction://hlinksldjump"/>
            <a:extLst>
              <a:ext uri="{FF2B5EF4-FFF2-40B4-BE49-F238E27FC236}">
                <a16:creationId xmlns:a16="http://schemas.microsoft.com/office/drawing/2014/main" id="{46C028ED-345A-4446-913D-D57E814A2ED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23244934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EC3B41-E58D-408B-A23B-84200C785481}"/>
              </a:ext>
            </a:extLst>
          </p:cNvPr>
          <p:cNvSpPr>
            <a:spLocks noGrp="1"/>
          </p:cNvSpPr>
          <p:nvPr>
            <p:ph type="title"/>
          </p:nvPr>
        </p:nvSpPr>
        <p:spPr/>
        <p:txBody>
          <a:bodyPr/>
          <a:lstStyle/>
          <a:p>
            <a:r>
              <a:rPr lang="en-US" dirty="0"/>
              <a:t>What is MQTT and How It Works</a:t>
            </a:r>
            <a:endParaRPr lang="fr-FR" dirty="0"/>
          </a:p>
        </p:txBody>
      </p:sp>
      <p:sp>
        <p:nvSpPr>
          <p:cNvPr id="3" name="Espace réservé du numéro de diapositive 2">
            <a:extLst>
              <a:ext uri="{FF2B5EF4-FFF2-40B4-BE49-F238E27FC236}">
                <a16:creationId xmlns:a16="http://schemas.microsoft.com/office/drawing/2014/main" id="{A3FD6754-B5EA-4A38-8E83-EF6F9027E74C}"/>
              </a:ext>
            </a:extLst>
          </p:cNvPr>
          <p:cNvSpPr>
            <a:spLocks noGrp="1"/>
          </p:cNvSpPr>
          <p:nvPr>
            <p:ph type="sldNum" sz="quarter" idx="12"/>
          </p:nvPr>
        </p:nvSpPr>
        <p:spPr/>
        <p:txBody>
          <a:bodyPr/>
          <a:lstStyle/>
          <a:p>
            <a:pPr>
              <a:defRPr/>
            </a:pPr>
            <a:fld id="{E652A8FB-8C76-45BB-8D82-93F8E151003C}" type="slidenum">
              <a:rPr lang="fr-FR" smtClean="0"/>
              <a:pPr>
                <a:defRPr/>
              </a:pPr>
              <a:t>417</a:t>
            </a:fld>
            <a:endParaRPr lang="fr-FR"/>
          </a:p>
        </p:txBody>
      </p:sp>
      <p:sp>
        <p:nvSpPr>
          <p:cNvPr id="4" name="Rectangle 3">
            <a:extLst>
              <a:ext uri="{FF2B5EF4-FFF2-40B4-BE49-F238E27FC236}">
                <a16:creationId xmlns:a16="http://schemas.microsoft.com/office/drawing/2014/main" id="{95E18D1D-5C75-4883-9E6A-ABBABEA70123}"/>
              </a:ext>
            </a:extLst>
          </p:cNvPr>
          <p:cNvSpPr/>
          <p:nvPr/>
        </p:nvSpPr>
        <p:spPr>
          <a:xfrm>
            <a:off x="179512" y="620688"/>
            <a:ext cx="3096344" cy="738664"/>
          </a:xfrm>
          <a:prstGeom prst="rect">
            <a:avLst/>
          </a:prstGeom>
        </p:spPr>
        <p:txBody>
          <a:bodyPr wrap="square">
            <a:spAutoFit/>
          </a:bodyPr>
          <a:lstStyle/>
          <a:p>
            <a:pPr algn="just"/>
            <a:r>
              <a:rPr lang="fr-FR" dirty="0">
                <a:latin typeface="Source Code Pro" panose="020B0509030403020204" pitchFamily="49" charset="0"/>
              </a:rPr>
              <a:t>MQTT stands for </a:t>
            </a:r>
          </a:p>
          <a:p>
            <a:pPr algn="just"/>
            <a:r>
              <a:rPr lang="fr-FR" b="1" dirty="0">
                <a:latin typeface="Source Code Pro" panose="020B0509030403020204" pitchFamily="49" charset="0"/>
              </a:rPr>
              <a:t>M</a:t>
            </a:r>
            <a:r>
              <a:rPr lang="fr-FR" dirty="0">
                <a:latin typeface="Source Code Pro" panose="020B0509030403020204" pitchFamily="49" charset="0"/>
              </a:rPr>
              <a:t>essage</a:t>
            </a:r>
            <a:r>
              <a:rPr lang="fr-FR" b="1" dirty="0">
                <a:latin typeface="Source Code Pro" panose="020B0509030403020204" pitchFamily="49" charset="0"/>
              </a:rPr>
              <a:t> Q</a:t>
            </a:r>
            <a:r>
              <a:rPr lang="fr-FR" dirty="0">
                <a:latin typeface="Source Code Pro" panose="020B0509030403020204" pitchFamily="49" charset="0"/>
              </a:rPr>
              <a:t>ueuing</a:t>
            </a:r>
            <a:r>
              <a:rPr lang="fr-FR" b="1" dirty="0">
                <a:latin typeface="Source Code Pro" panose="020B0509030403020204" pitchFamily="49" charset="0"/>
              </a:rPr>
              <a:t> </a:t>
            </a:r>
            <a:r>
              <a:rPr lang="fr-FR" b="1" dirty="0" err="1">
                <a:latin typeface="Source Code Pro" panose="020B0509030403020204" pitchFamily="49" charset="0"/>
              </a:rPr>
              <a:t>T</a:t>
            </a:r>
            <a:r>
              <a:rPr lang="fr-FR" dirty="0" err="1">
                <a:latin typeface="Source Code Pro" panose="020B0509030403020204" pitchFamily="49" charset="0"/>
              </a:rPr>
              <a:t>elemetry</a:t>
            </a:r>
            <a:r>
              <a:rPr lang="fr-FR" dirty="0">
                <a:latin typeface="Source Code Pro" panose="020B0509030403020204" pitchFamily="49" charset="0"/>
              </a:rPr>
              <a:t> </a:t>
            </a:r>
            <a:r>
              <a:rPr lang="fr-FR" b="1" dirty="0">
                <a:latin typeface="Source Code Pro" panose="020B0509030403020204" pitchFamily="49" charset="0"/>
              </a:rPr>
              <a:t>T</a:t>
            </a:r>
            <a:r>
              <a:rPr lang="fr-FR" dirty="0">
                <a:latin typeface="Source Code Pro" panose="020B0509030403020204" pitchFamily="49" charset="0"/>
              </a:rPr>
              <a:t>ransport.</a:t>
            </a:r>
          </a:p>
        </p:txBody>
      </p:sp>
      <p:pic>
        <p:nvPicPr>
          <p:cNvPr id="6" name="Image 5">
            <a:extLst>
              <a:ext uri="{FF2B5EF4-FFF2-40B4-BE49-F238E27FC236}">
                <a16:creationId xmlns:a16="http://schemas.microsoft.com/office/drawing/2014/main" id="{BEDBE1CE-7D63-4663-B008-75A299B87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782" y="595918"/>
            <a:ext cx="5382490" cy="3026874"/>
          </a:xfrm>
          <a:prstGeom prst="rect">
            <a:avLst/>
          </a:prstGeom>
        </p:spPr>
      </p:pic>
      <p:sp>
        <p:nvSpPr>
          <p:cNvPr id="7" name="Rectangle 6">
            <a:extLst>
              <a:ext uri="{FF2B5EF4-FFF2-40B4-BE49-F238E27FC236}">
                <a16:creationId xmlns:a16="http://schemas.microsoft.com/office/drawing/2014/main" id="{3E46A2C9-69B6-4EE7-B79A-C1AD2DC5B0ED}"/>
              </a:ext>
            </a:extLst>
          </p:cNvPr>
          <p:cNvSpPr/>
          <p:nvPr/>
        </p:nvSpPr>
        <p:spPr>
          <a:xfrm>
            <a:off x="211800" y="1452384"/>
            <a:ext cx="3237982" cy="954107"/>
          </a:xfrm>
          <a:prstGeom prst="rect">
            <a:avLst/>
          </a:prstGeom>
        </p:spPr>
        <p:txBody>
          <a:bodyPr wrap="square">
            <a:spAutoFit/>
          </a:bodyPr>
          <a:lstStyle/>
          <a:p>
            <a:pPr algn="just"/>
            <a:r>
              <a:rPr lang="en-US" dirty="0">
                <a:latin typeface="Source Code Pro" panose="020B0509030403020204" pitchFamily="49" charset="0"/>
              </a:rPr>
              <a:t>It is a lightweight publish and subscribe system where you can publish and receive messages as a client.</a:t>
            </a:r>
            <a:endParaRPr lang="fr-FR" dirty="0">
              <a:latin typeface="Source Code Pro" panose="020B0509030403020204" pitchFamily="49" charset="0"/>
            </a:endParaRPr>
          </a:p>
        </p:txBody>
      </p:sp>
      <p:pic>
        <p:nvPicPr>
          <p:cNvPr id="9" name="Image 8">
            <a:extLst>
              <a:ext uri="{FF2B5EF4-FFF2-40B4-BE49-F238E27FC236}">
                <a16:creationId xmlns:a16="http://schemas.microsoft.com/office/drawing/2014/main" id="{74C39C21-4241-454B-8D70-EF099F90B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74" y="2558262"/>
            <a:ext cx="1584434" cy="1006504"/>
          </a:xfrm>
          <a:prstGeom prst="rect">
            <a:avLst/>
          </a:prstGeom>
        </p:spPr>
      </p:pic>
      <p:sp>
        <p:nvSpPr>
          <p:cNvPr id="10" name="Rectangle 9">
            <a:extLst>
              <a:ext uri="{FF2B5EF4-FFF2-40B4-BE49-F238E27FC236}">
                <a16:creationId xmlns:a16="http://schemas.microsoft.com/office/drawing/2014/main" id="{C5F8DA69-5F9E-4B9B-87E8-396472C7B4B2}"/>
              </a:ext>
            </a:extLst>
          </p:cNvPr>
          <p:cNvSpPr/>
          <p:nvPr/>
        </p:nvSpPr>
        <p:spPr>
          <a:xfrm>
            <a:off x="0" y="4005064"/>
            <a:ext cx="8832272" cy="1815882"/>
          </a:xfrm>
          <a:prstGeom prst="rect">
            <a:avLst/>
          </a:prstGeom>
        </p:spPr>
        <p:txBody>
          <a:bodyPr wrap="square">
            <a:spAutoFit/>
          </a:bodyPr>
          <a:lstStyle/>
          <a:p>
            <a:pPr algn="just"/>
            <a:r>
              <a:rPr lang="en-US" dirty="0">
                <a:latin typeface="Source Code Pro" panose="020B0509030403020204" pitchFamily="49" charset="0"/>
              </a:rPr>
              <a:t>MQTT is a simple messaging protocol, designed for constrained devices with low-bandwidth. So, it’s the perfect solution for Internet of Things applications. MQTT allows you to send commands to control outputs, read and publish data from sensor nodes and much more.</a:t>
            </a:r>
          </a:p>
          <a:p>
            <a:pPr algn="just"/>
            <a:r>
              <a:rPr lang="en-US" dirty="0">
                <a:latin typeface="Source Code Pro" panose="020B0509030403020204" pitchFamily="49" charset="0"/>
              </a:rPr>
              <a:t>Therefore, it makes it really easy to establish a communication between multiple devices.</a:t>
            </a:r>
          </a:p>
          <a:p>
            <a:pPr algn="just"/>
            <a:r>
              <a:rPr lang="en-US" dirty="0">
                <a:latin typeface="Source Code Pro" panose="020B0509030403020204" pitchFamily="49" charset="0"/>
              </a:rPr>
              <a:t>If you like home automation and you want to build a complete home automation system, I recommend downloading my </a:t>
            </a:r>
            <a:r>
              <a:rPr lang="en-US" dirty="0">
                <a:latin typeface="Source Code Pro" panose="020B0509030403020204" pitchFamily="49" charset="0"/>
                <a:hlinkClick r:id="rId4"/>
              </a:rPr>
              <a:t>home automation course</a:t>
            </a:r>
            <a:r>
              <a:rPr lang="en-US" dirty="0">
                <a:latin typeface="Source Code Pro" panose="020B0509030403020204" pitchFamily="49" charset="0"/>
              </a:rPr>
              <a:t>.</a:t>
            </a:r>
          </a:p>
        </p:txBody>
      </p:sp>
      <p:pic>
        <p:nvPicPr>
          <p:cNvPr id="11" name="Image 10">
            <a:hlinkClick r:id="rId5" action="ppaction://hlinksldjump"/>
            <a:extLst>
              <a:ext uri="{FF2B5EF4-FFF2-40B4-BE49-F238E27FC236}">
                <a16:creationId xmlns:a16="http://schemas.microsoft.com/office/drawing/2014/main" id="{7F0ACA65-333F-4335-A62E-8BA55B51316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4363385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A775C7-B06B-4B81-9103-4DD618E7CD3B}"/>
              </a:ext>
            </a:extLst>
          </p:cNvPr>
          <p:cNvSpPr>
            <a:spLocks noGrp="1"/>
          </p:cNvSpPr>
          <p:nvPr>
            <p:ph type="title"/>
          </p:nvPr>
        </p:nvSpPr>
        <p:spPr/>
        <p:txBody>
          <a:bodyPr/>
          <a:lstStyle/>
          <a:p>
            <a:r>
              <a:rPr lang="fr-FR" dirty="0"/>
              <a:t>HIGH LEVEL OVERVIEW</a:t>
            </a:r>
          </a:p>
        </p:txBody>
      </p:sp>
      <p:sp>
        <p:nvSpPr>
          <p:cNvPr id="3" name="Espace réservé du numéro de diapositive 2">
            <a:extLst>
              <a:ext uri="{FF2B5EF4-FFF2-40B4-BE49-F238E27FC236}">
                <a16:creationId xmlns:a16="http://schemas.microsoft.com/office/drawing/2014/main" id="{FF70119B-AB2D-45DC-956D-6BE548293B7B}"/>
              </a:ext>
            </a:extLst>
          </p:cNvPr>
          <p:cNvSpPr>
            <a:spLocks noGrp="1"/>
          </p:cNvSpPr>
          <p:nvPr>
            <p:ph type="sldNum" sz="quarter" idx="12"/>
          </p:nvPr>
        </p:nvSpPr>
        <p:spPr/>
        <p:txBody>
          <a:bodyPr/>
          <a:lstStyle/>
          <a:p>
            <a:pPr>
              <a:defRPr/>
            </a:pPr>
            <a:fld id="{E652A8FB-8C76-45BB-8D82-93F8E151003C}" type="slidenum">
              <a:rPr lang="fr-FR" smtClean="0"/>
              <a:pPr>
                <a:defRPr/>
              </a:pPr>
              <a:t>418</a:t>
            </a:fld>
            <a:endParaRPr lang="fr-FR"/>
          </a:p>
        </p:txBody>
      </p:sp>
      <p:sp>
        <p:nvSpPr>
          <p:cNvPr id="4" name="Rectangle 1">
            <a:extLst>
              <a:ext uri="{FF2B5EF4-FFF2-40B4-BE49-F238E27FC236}">
                <a16:creationId xmlns:a16="http://schemas.microsoft.com/office/drawing/2014/main" id="{C9345E67-FF2F-48CB-98C2-57F32E8DA3AA}"/>
              </a:ext>
            </a:extLst>
          </p:cNvPr>
          <p:cNvSpPr>
            <a:spLocks noChangeArrowheads="1"/>
          </p:cNvSpPr>
          <p:nvPr/>
        </p:nvSpPr>
        <p:spPr bwMode="auto">
          <a:xfrm>
            <a:off x="0" y="687462"/>
            <a:ext cx="914400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You can </a:t>
            </a:r>
            <a:r>
              <a:rPr kumimoji="0" lang="fr-FR" altLang="fr-FR" sz="1600" b="1" i="0" u="none" strike="noStrike" cap="none" normalizeH="0" baseline="0" dirty="0" err="1">
                <a:ln>
                  <a:noFill/>
                </a:ln>
                <a:solidFill>
                  <a:schemeClr val="tx1"/>
                </a:solidFill>
                <a:effectLst/>
                <a:latin typeface="Arial" panose="020B0604020202020204" pitchFamily="34" charset="0"/>
              </a:rPr>
              <a:t>send</a:t>
            </a:r>
            <a:r>
              <a:rPr kumimoji="0" lang="fr-FR" altLang="fr-FR" sz="1600" b="0" i="0" u="none" strike="noStrike" cap="none" normalizeH="0" baseline="0" dirty="0">
                <a:ln>
                  <a:noFill/>
                </a:ln>
                <a:solidFill>
                  <a:schemeClr val="tx1"/>
                </a:solidFill>
                <a:effectLst/>
                <a:latin typeface="Arial" panose="020B0604020202020204" pitchFamily="34" charset="0"/>
              </a:rPr>
              <a:t> a </a:t>
            </a:r>
            <a:r>
              <a:rPr kumimoji="0" lang="fr-FR" altLang="fr-FR" sz="1600" b="1" i="0" u="none" strike="noStrike" cap="none" normalizeH="0" baseline="0" dirty="0">
                <a:ln>
                  <a:noFill/>
                </a:ln>
                <a:solidFill>
                  <a:schemeClr val="tx1"/>
                </a:solidFill>
                <a:effectLst/>
                <a:latin typeface="Arial" panose="020B0604020202020204" pitchFamily="34" charset="0"/>
              </a:rPr>
              <a:t>command</a:t>
            </a:r>
            <a:r>
              <a:rPr kumimoji="0" lang="fr-FR" altLang="fr-FR" sz="1600" b="0" i="0" u="none" strike="noStrike" cap="none" normalizeH="0" baseline="0" dirty="0">
                <a:ln>
                  <a:noFill/>
                </a:ln>
                <a:solidFill>
                  <a:schemeClr val="tx1"/>
                </a:solidFill>
                <a:effectLst/>
                <a:latin typeface="Arial" panose="020B0604020202020204" pitchFamily="34" charset="0"/>
              </a:rPr>
              <a:t> </a:t>
            </a:r>
            <a:r>
              <a:rPr kumimoji="0" lang="fr-FR" altLang="fr-FR" sz="1600" b="0" i="0" u="none" strike="noStrike" cap="none" normalizeH="0" baseline="0" dirty="0" err="1">
                <a:ln>
                  <a:noFill/>
                </a:ln>
                <a:solidFill>
                  <a:schemeClr val="tx1"/>
                </a:solidFill>
                <a:effectLst/>
                <a:latin typeface="Arial" panose="020B0604020202020204" pitchFamily="34" charset="0"/>
              </a:rPr>
              <a:t>with</a:t>
            </a:r>
            <a:r>
              <a:rPr kumimoji="0" lang="fr-FR" altLang="fr-FR" sz="1600" b="0" i="0" u="none" strike="noStrike" cap="none" normalizeH="0" baseline="0" dirty="0">
                <a:ln>
                  <a:noFill/>
                </a:ln>
                <a:solidFill>
                  <a:schemeClr val="tx1"/>
                </a:solidFill>
                <a:effectLst/>
                <a:latin typeface="Arial" panose="020B0604020202020204" pitchFamily="34" charset="0"/>
              </a:rPr>
              <a:t> a client (</a:t>
            </a:r>
            <a:r>
              <a:rPr kumimoji="0" lang="fr-FR" altLang="fr-FR" sz="1600" b="0" i="0" u="none" strike="noStrike" cap="none" normalizeH="0" baseline="0" dirty="0">
                <a:ln>
                  <a:noFill/>
                </a:ln>
                <a:solidFill>
                  <a:schemeClr val="tx1"/>
                </a:solidFill>
                <a:effectLst/>
                <a:latin typeface="Arial" panose="020B0604020202020204" pitchFamily="34" charset="0"/>
                <a:hlinkClick r:id="rId2"/>
              </a:rPr>
              <a:t>like Node-RED</a:t>
            </a:r>
            <a:r>
              <a:rPr kumimoji="0" lang="fr-FR" altLang="fr-FR" sz="1600" b="0" i="0" u="none" strike="noStrike" cap="none" normalizeH="0" baseline="0" dirty="0">
                <a:ln>
                  <a:noFill/>
                </a:ln>
                <a:solidFill>
                  <a:schemeClr val="tx1"/>
                </a:solidFill>
                <a:effectLst/>
                <a:latin typeface="Arial" panose="020B0604020202020204" pitchFamily="34" charset="0"/>
              </a:rPr>
              <a:t>) to control an </a:t>
            </a:r>
            <a:r>
              <a:rPr kumimoji="0" lang="fr-FR" altLang="fr-FR" sz="1600" b="1" i="0" u="none" strike="noStrike" cap="none" normalizeH="0" baseline="0" dirty="0">
                <a:ln>
                  <a:noFill/>
                </a:ln>
                <a:solidFill>
                  <a:schemeClr val="tx1"/>
                </a:solidFill>
                <a:effectLst/>
                <a:latin typeface="Arial" panose="020B0604020202020204" pitchFamily="34" charset="0"/>
              </a:rPr>
              <a:t>output</a:t>
            </a:r>
            <a:r>
              <a:rPr kumimoji="0" lang="fr-FR" altLang="fr-FR"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Or </a:t>
            </a:r>
            <a:r>
              <a:rPr kumimoji="0" lang="fr-FR" altLang="fr-FR" sz="1600" b="0" i="0" u="none" strike="noStrike" cap="none" normalizeH="0" baseline="0" dirty="0" err="1">
                <a:ln>
                  <a:noFill/>
                </a:ln>
                <a:solidFill>
                  <a:schemeClr val="tx1"/>
                </a:solidFill>
                <a:effectLst/>
                <a:latin typeface="Arial" panose="020B0604020202020204" pitchFamily="34" charset="0"/>
              </a:rPr>
              <a:t>you</a:t>
            </a:r>
            <a:r>
              <a:rPr kumimoji="0" lang="fr-FR" altLang="fr-FR" sz="1600" b="0" i="0" u="none" strike="noStrike" cap="none" normalizeH="0" baseline="0" dirty="0">
                <a:ln>
                  <a:noFill/>
                </a:ln>
                <a:solidFill>
                  <a:schemeClr val="tx1"/>
                </a:solidFill>
                <a:effectLst/>
                <a:latin typeface="Arial" panose="020B0604020202020204" pitchFamily="34" charset="0"/>
              </a:rPr>
              <a:t> can </a:t>
            </a:r>
            <a:r>
              <a:rPr kumimoji="0" lang="fr-FR" altLang="fr-FR" sz="1600" b="1" i="0" u="none" strike="noStrike" cap="none" normalizeH="0" baseline="0" dirty="0" err="1">
                <a:ln>
                  <a:noFill/>
                </a:ln>
                <a:solidFill>
                  <a:schemeClr val="tx1"/>
                </a:solidFill>
                <a:effectLst/>
                <a:latin typeface="Arial" panose="020B0604020202020204" pitchFamily="34" charset="0"/>
              </a:rPr>
              <a:t>read</a:t>
            </a:r>
            <a:r>
              <a:rPr kumimoji="0" lang="fr-FR" altLang="fr-FR" sz="1600" b="1" i="0" u="none" strike="noStrike" cap="none" normalizeH="0" baseline="0" dirty="0">
                <a:ln>
                  <a:noFill/>
                </a:ln>
                <a:solidFill>
                  <a:schemeClr val="tx1"/>
                </a:solidFill>
                <a:effectLst/>
                <a:latin typeface="Arial" panose="020B0604020202020204" pitchFamily="34" charset="0"/>
              </a:rPr>
              <a:t> data</a:t>
            </a:r>
            <a:r>
              <a:rPr kumimoji="0" lang="fr-FR" altLang="fr-FR" sz="1600" b="0" i="0" u="none" strike="noStrike" cap="none" normalizeH="0" baseline="0" dirty="0">
                <a:ln>
                  <a:noFill/>
                </a:ln>
                <a:solidFill>
                  <a:schemeClr val="tx1"/>
                </a:solidFill>
                <a:effectLst/>
                <a:latin typeface="Arial" panose="020B0604020202020204" pitchFamily="34" charset="0"/>
              </a:rPr>
              <a:t> </a:t>
            </a:r>
            <a:r>
              <a:rPr kumimoji="0" lang="fr-FR" altLang="fr-FR" sz="1600" b="0" i="0" u="none" strike="noStrike" cap="none" normalizeH="0" baseline="0" dirty="0" err="1">
                <a:ln>
                  <a:noFill/>
                </a:ln>
                <a:solidFill>
                  <a:schemeClr val="tx1"/>
                </a:solidFill>
                <a:effectLst/>
                <a:latin typeface="Arial" panose="020B0604020202020204" pitchFamily="34" charset="0"/>
              </a:rPr>
              <a:t>from</a:t>
            </a:r>
            <a:r>
              <a:rPr kumimoji="0" lang="fr-FR" altLang="fr-FR" sz="1600" b="0" i="0" u="none" strike="noStrike" cap="none" normalizeH="0" baseline="0" dirty="0">
                <a:ln>
                  <a:noFill/>
                </a:ln>
                <a:solidFill>
                  <a:schemeClr val="tx1"/>
                </a:solidFill>
                <a:effectLst/>
                <a:latin typeface="Arial" panose="020B0604020202020204" pitchFamily="34" charset="0"/>
              </a:rPr>
              <a:t> a </a:t>
            </a:r>
            <a:r>
              <a:rPr kumimoji="0" lang="fr-FR" altLang="fr-FR" sz="1600" b="1" i="0" u="none" strike="noStrike" cap="none" normalizeH="0" baseline="0" dirty="0" err="1">
                <a:ln>
                  <a:noFill/>
                </a:ln>
                <a:solidFill>
                  <a:schemeClr val="tx1"/>
                </a:solidFill>
                <a:effectLst/>
                <a:latin typeface="Arial" panose="020B0604020202020204" pitchFamily="34" charset="0"/>
              </a:rPr>
              <a:t>sensor</a:t>
            </a:r>
            <a:r>
              <a:rPr kumimoji="0" lang="fr-FR" altLang="fr-FR" sz="1600" b="0" i="0" u="none" strike="noStrike" cap="none" normalizeH="0" baseline="0" dirty="0">
                <a:ln>
                  <a:noFill/>
                </a:ln>
                <a:solidFill>
                  <a:schemeClr val="tx1"/>
                </a:solidFill>
                <a:effectLst/>
                <a:latin typeface="Arial" panose="020B0604020202020204" pitchFamily="34" charset="0"/>
              </a:rPr>
              <a:t> and </a:t>
            </a:r>
            <a:r>
              <a:rPr kumimoji="0" lang="fr-FR" altLang="fr-FR" sz="1600" b="1" i="0" u="none" strike="noStrike" cap="none" normalizeH="0" baseline="0" dirty="0" err="1">
                <a:ln>
                  <a:noFill/>
                </a:ln>
                <a:solidFill>
                  <a:schemeClr val="tx1"/>
                </a:solidFill>
                <a:effectLst/>
                <a:latin typeface="Arial" panose="020B0604020202020204" pitchFamily="34" charset="0"/>
              </a:rPr>
              <a:t>publish</a:t>
            </a:r>
            <a:r>
              <a:rPr kumimoji="0" lang="fr-FR" altLang="fr-FR" sz="1600" b="0" i="0" u="none" strike="noStrike" cap="none" normalizeH="0" baseline="0" dirty="0">
                <a:ln>
                  <a:noFill/>
                </a:ln>
                <a:solidFill>
                  <a:schemeClr val="tx1"/>
                </a:solidFill>
                <a:effectLst/>
                <a:latin typeface="Arial" panose="020B0604020202020204" pitchFamily="34" charset="0"/>
              </a:rPr>
              <a:t> </a:t>
            </a:r>
            <a:r>
              <a:rPr kumimoji="0" lang="fr-FR" altLang="fr-FR" sz="1600" b="0" i="0" u="none" strike="noStrike" cap="none" normalizeH="0" baseline="0" dirty="0" err="1">
                <a:ln>
                  <a:noFill/>
                </a:ln>
                <a:solidFill>
                  <a:schemeClr val="tx1"/>
                </a:solidFill>
                <a:effectLst/>
                <a:latin typeface="Arial" panose="020B0604020202020204" pitchFamily="34" charset="0"/>
              </a:rPr>
              <a:t>it</a:t>
            </a:r>
            <a:r>
              <a:rPr kumimoji="0" lang="fr-FR" altLang="fr-FR" sz="1600" b="0" i="0" u="none" strike="noStrike" cap="none" normalizeH="0" baseline="0" dirty="0">
                <a:ln>
                  <a:noFill/>
                </a:ln>
                <a:solidFill>
                  <a:schemeClr val="tx1"/>
                </a:solidFill>
                <a:effectLst/>
                <a:latin typeface="Arial" panose="020B0604020202020204" pitchFamily="34" charset="0"/>
              </a:rPr>
              <a:t> to a client (</a:t>
            </a:r>
            <a:r>
              <a:rPr kumimoji="0" lang="fr-FR" altLang="fr-FR" sz="1600" b="0" i="0" u="none" strike="noStrike" cap="none" normalizeH="0" baseline="0" dirty="0">
                <a:ln>
                  <a:noFill/>
                </a:ln>
                <a:solidFill>
                  <a:schemeClr val="tx1"/>
                </a:solidFill>
                <a:effectLst/>
                <a:latin typeface="Arial" panose="020B0604020202020204" pitchFamily="34" charset="0"/>
                <a:hlinkClick r:id="rId2"/>
              </a:rPr>
              <a:t>like Node-RED</a:t>
            </a:r>
            <a:r>
              <a:rPr kumimoji="0" lang="fr-FR" altLang="fr-FR"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Arial" panose="020B0604020202020204" pitchFamily="34" charset="0"/>
              </a:rPr>
              <a:t>                           </a:t>
            </a:r>
            <a:endParaRPr kumimoji="0" lang="fr-FR" altLang="fr-FR"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chemeClr val="tx1"/>
                </a:solidFill>
                <a:effectLst/>
                <a:latin typeface="Arial" panose="020B0604020202020204" pitchFamily="34" charset="0"/>
              </a:rPr>
              <a:t>MQTT Basic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Arial" panose="020B0604020202020204" pitchFamily="34" charset="0"/>
              </a:rPr>
              <a:t>In MQTT </a:t>
            </a:r>
            <a:r>
              <a:rPr kumimoji="0" lang="fr-FR" altLang="fr-FR" sz="2000" b="0" i="0" u="none" strike="noStrike" cap="none" normalizeH="0" baseline="0" dirty="0" err="1">
                <a:ln>
                  <a:noFill/>
                </a:ln>
                <a:solidFill>
                  <a:schemeClr val="tx1"/>
                </a:solidFill>
                <a:effectLst/>
                <a:latin typeface="Arial" panose="020B0604020202020204" pitchFamily="34" charset="0"/>
              </a:rPr>
              <a:t>there</a:t>
            </a:r>
            <a:r>
              <a:rPr kumimoji="0" lang="fr-FR" altLang="fr-FR" sz="2000" b="0" i="0" u="none" strike="noStrike" cap="none" normalizeH="0" baseline="0" dirty="0">
                <a:ln>
                  <a:noFill/>
                </a:ln>
                <a:solidFill>
                  <a:schemeClr val="tx1"/>
                </a:solidFill>
                <a:effectLst/>
                <a:latin typeface="Arial" panose="020B0604020202020204" pitchFamily="34" charset="0"/>
              </a:rPr>
              <a:t> are a few basic concepts </a:t>
            </a:r>
            <a:r>
              <a:rPr kumimoji="0" lang="fr-FR" altLang="fr-FR" sz="2000" b="0" i="0" u="none" strike="noStrike" cap="none" normalizeH="0" baseline="0" dirty="0" err="1">
                <a:ln>
                  <a:noFill/>
                </a:ln>
                <a:solidFill>
                  <a:schemeClr val="tx1"/>
                </a:solidFill>
                <a:effectLst/>
                <a:latin typeface="Arial" panose="020B0604020202020204" pitchFamily="34" charset="0"/>
              </a:rPr>
              <a:t>that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you</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need</a:t>
            </a:r>
            <a:r>
              <a:rPr kumimoji="0" lang="fr-FR" altLang="fr-FR" sz="2000" b="0" i="0" u="none" strike="noStrike" cap="none" normalizeH="0" baseline="0" dirty="0">
                <a:ln>
                  <a:noFill/>
                </a:ln>
                <a:solidFill>
                  <a:schemeClr val="tx1"/>
                </a:solidFill>
                <a:effectLst/>
                <a:latin typeface="Arial" panose="020B0604020202020204" pitchFamily="34" charset="0"/>
              </a:rPr>
              <a:t> to </a:t>
            </a:r>
            <a:r>
              <a:rPr kumimoji="0" lang="fr-FR" altLang="fr-FR" sz="2000" b="0" i="0" u="none" strike="noStrike" cap="none" normalizeH="0" baseline="0" dirty="0" err="1">
                <a:ln>
                  <a:noFill/>
                </a:ln>
                <a:solidFill>
                  <a:schemeClr val="tx1"/>
                </a:solidFill>
                <a:effectLst/>
                <a:latin typeface="Arial" panose="020B0604020202020204" pitchFamily="34" charset="0"/>
              </a:rPr>
              <a:t>understand</a:t>
            </a:r>
            <a:r>
              <a:rPr kumimoji="0" lang="fr-FR" altLang="fr-FR" sz="2000" b="0" i="0" u="none" strike="noStrike" cap="none" normalizeH="0" baseline="0" dirty="0">
                <a:ln>
                  <a:noFill/>
                </a:ln>
                <a:solidFill>
                  <a:schemeClr val="tx1"/>
                </a:solidFill>
                <a:effectLst/>
                <a:latin typeface="Arial" panose="020B0604020202020204" pitchFamily="34" charset="0"/>
              </a:rPr>
              <a:t>:</a:t>
            </a:r>
          </a:p>
          <a:p>
            <a:pPr lvl="2" indent="0" eaLnBrk="0" hangingPunct="0">
              <a:buFontTx/>
              <a:buChar char="•"/>
            </a:pP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1" i="0" u="none" strike="noStrike" cap="none" normalizeH="0" baseline="0" dirty="0" err="1">
                <a:ln>
                  <a:noFill/>
                </a:ln>
                <a:solidFill>
                  <a:schemeClr val="tx1"/>
                </a:solidFill>
                <a:effectLst/>
                <a:latin typeface="Arial" panose="020B0604020202020204" pitchFamily="34" charset="0"/>
              </a:rPr>
              <a:t>Publish</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Subscribe</a:t>
            </a:r>
            <a:r>
              <a:rPr kumimoji="0" lang="fr-FR" altLang="fr-FR" sz="2000" b="1" i="0" u="none" strike="noStrike" cap="none" normalizeH="0" baseline="0" dirty="0">
                <a:ln>
                  <a:noFill/>
                </a:ln>
                <a:solidFill>
                  <a:schemeClr val="tx1"/>
                </a:solidFill>
                <a:effectLst/>
                <a:latin typeface="Arial" panose="020B0604020202020204" pitchFamily="34" charset="0"/>
              </a:rPr>
              <a:t>  </a:t>
            </a:r>
          </a:p>
          <a:p>
            <a:pPr lvl="2" indent="0" eaLnBrk="0" hangingPunct="0">
              <a:buFontTx/>
              <a:buChar char="•"/>
            </a:pPr>
            <a:r>
              <a:rPr kumimoji="0" lang="fr-FR" altLang="fr-FR" sz="2000" b="1" i="0" u="none" strike="noStrike" cap="none" normalizeH="0" baseline="0" dirty="0">
                <a:ln>
                  <a:noFill/>
                </a:ln>
                <a:solidFill>
                  <a:schemeClr val="tx1"/>
                </a:solidFill>
                <a:effectLst/>
                <a:latin typeface="Arial" panose="020B0604020202020204" pitchFamily="34" charset="0"/>
              </a:rPr>
              <a:t> Messages </a:t>
            </a:r>
          </a:p>
          <a:p>
            <a:pPr lvl="2" indent="0" eaLnBrk="0" hangingPunct="0">
              <a:buFontTx/>
              <a:buChar char="•"/>
            </a:pPr>
            <a:r>
              <a:rPr kumimoji="0" lang="fr-FR" altLang="fr-FR" sz="2000" b="1" i="0" u="none" strike="noStrike" cap="none" normalizeH="0" baseline="0" dirty="0">
                <a:ln>
                  <a:noFill/>
                </a:ln>
                <a:solidFill>
                  <a:schemeClr val="tx1"/>
                </a:solidFill>
                <a:effectLst/>
                <a:latin typeface="Arial" panose="020B0604020202020204" pitchFamily="34" charset="0"/>
              </a:rPr>
              <a:t> Topics </a:t>
            </a:r>
          </a:p>
          <a:p>
            <a:pPr lvl="2" indent="0" eaLnBrk="0" hangingPunct="0">
              <a:buFontTx/>
              <a:buChar char="•"/>
            </a:pPr>
            <a:r>
              <a:rPr kumimoji="0" lang="fr-FR" altLang="fr-FR" sz="2000" b="1" i="0" u="none" strike="noStrike" cap="none" normalizeH="0" baseline="0" dirty="0">
                <a:ln>
                  <a:noFill/>
                </a:ln>
                <a:solidFill>
                  <a:schemeClr val="tx1"/>
                </a:solidFill>
                <a:effectLst/>
                <a:latin typeface="Arial" panose="020B0604020202020204" pitchFamily="34" charset="0"/>
              </a:rPr>
              <a:t> Broker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D30DA56D-AB0B-4338-8269-20C527131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369" y="1021322"/>
            <a:ext cx="665797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50316200-4623-42E3-A987-64B550B6A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369" y="2654788"/>
            <a:ext cx="66579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hlinkClick r:id="rId5" action="ppaction://hlinksldjump"/>
            <a:extLst>
              <a:ext uri="{FF2B5EF4-FFF2-40B4-BE49-F238E27FC236}">
                <a16:creationId xmlns:a16="http://schemas.microsoft.com/office/drawing/2014/main" id="{8D1C90B4-448A-4912-8AB5-B1E9E299C14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40392955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F10E53-ADFE-46A7-A8D3-29526E112DF1}"/>
              </a:ext>
            </a:extLst>
          </p:cNvPr>
          <p:cNvSpPr>
            <a:spLocks noGrp="1"/>
          </p:cNvSpPr>
          <p:nvPr>
            <p:ph type="title"/>
          </p:nvPr>
        </p:nvSpPr>
        <p:spPr/>
        <p:txBody>
          <a:bodyPr/>
          <a:lstStyle/>
          <a:p>
            <a:r>
              <a:rPr lang="fr-FR" dirty="0"/>
              <a:t>HIGH LEVEL OVERVIEW</a:t>
            </a:r>
          </a:p>
        </p:txBody>
      </p:sp>
      <p:sp>
        <p:nvSpPr>
          <p:cNvPr id="3" name="Espace réservé du numéro de diapositive 2">
            <a:extLst>
              <a:ext uri="{FF2B5EF4-FFF2-40B4-BE49-F238E27FC236}">
                <a16:creationId xmlns:a16="http://schemas.microsoft.com/office/drawing/2014/main" id="{3E06385F-AFEA-4081-81CF-137FD9BEC093}"/>
              </a:ext>
            </a:extLst>
          </p:cNvPr>
          <p:cNvSpPr>
            <a:spLocks noGrp="1"/>
          </p:cNvSpPr>
          <p:nvPr>
            <p:ph type="sldNum" sz="quarter" idx="12"/>
          </p:nvPr>
        </p:nvSpPr>
        <p:spPr/>
        <p:txBody>
          <a:bodyPr/>
          <a:lstStyle/>
          <a:p>
            <a:pPr>
              <a:defRPr/>
            </a:pPr>
            <a:fld id="{E652A8FB-8C76-45BB-8D82-93F8E151003C}" type="slidenum">
              <a:rPr lang="fr-FR" smtClean="0"/>
              <a:pPr>
                <a:defRPr/>
              </a:pPr>
              <a:t>419</a:t>
            </a:fld>
            <a:endParaRPr lang="fr-FR" dirty="0"/>
          </a:p>
        </p:txBody>
      </p:sp>
      <p:sp>
        <p:nvSpPr>
          <p:cNvPr id="4" name="Rectangle 3">
            <a:extLst>
              <a:ext uri="{FF2B5EF4-FFF2-40B4-BE49-F238E27FC236}">
                <a16:creationId xmlns:a16="http://schemas.microsoft.com/office/drawing/2014/main" id="{B7ACD317-5E54-4B3C-9578-EC40B39ECEF3}"/>
              </a:ext>
            </a:extLst>
          </p:cNvPr>
          <p:cNvSpPr/>
          <p:nvPr/>
        </p:nvSpPr>
        <p:spPr>
          <a:xfrm>
            <a:off x="-27204" y="513323"/>
            <a:ext cx="9171204" cy="954107"/>
          </a:xfrm>
          <a:prstGeom prst="rect">
            <a:avLst/>
          </a:prstGeom>
        </p:spPr>
        <p:txBody>
          <a:bodyPr wrap="square">
            <a:spAutoFit/>
          </a:bodyPr>
          <a:lstStyle/>
          <a:p>
            <a:r>
              <a:rPr lang="en-US" b="1" u="sng" dirty="0">
                <a:latin typeface="Source Code Pro" panose="020B0509030403020204" pitchFamily="49" charset="0"/>
              </a:rPr>
              <a:t>MQTT – Publish/Subscribe: </a:t>
            </a:r>
          </a:p>
          <a:p>
            <a:r>
              <a:rPr lang="en-US" dirty="0">
                <a:latin typeface="Source Code Pro" panose="020B0509030403020204" pitchFamily="49" charset="0"/>
              </a:rPr>
              <a:t>The first concept is the </a:t>
            </a:r>
            <a:r>
              <a:rPr lang="en-US" i="1" dirty="0">
                <a:latin typeface="Source Code Pro" panose="020B0509030403020204" pitchFamily="49" charset="0"/>
              </a:rPr>
              <a:t>publish and subscribe</a:t>
            </a:r>
            <a:r>
              <a:rPr lang="en-US" dirty="0">
                <a:latin typeface="Source Code Pro" panose="020B0509030403020204" pitchFamily="49" charset="0"/>
              </a:rPr>
              <a:t> system. In a publish and subscribe system, a device can publish a message on a topic, or it can be subscribed to a particular topic to receive messages</a:t>
            </a:r>
          </a:p>
        </p:txBody>
      </p:sp>
      <p:pic>
        <p:nvPicPr>
          <p:cNvPr id="6" name="Image 5">
            <a:extLst>
              <a:ext uri="{FF2B5EF4-FFF2-40B4-BE49-F238E27FC236}">
                <a16:creationId xmlns:a16="http://schemas.microsoft.com/office/drawing/2014/main" id="{EC78C013-9F51-497D-B19E-1D5269546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767" y="1522212"/>
            <a:ext cx="5165262" cy="868158"/>
          </a:xfrm>
          <a:prstGeom prst="rect">
            <a:avLst/>
          </a:prstGeom>
        </p:spPr>
      </p:pic>
      <p:sp>
        <p:nvSpPr>
          <p:cNvPr id="7" name="Rectangle 6">
            <a:extLst>
              <a:ext uri="{FF2B5EF4-FFF2-40B4-BE49-F238E27FC236}">
                <a16:creationId xmlns:a16="http://schemas.microsoft.com/office/drawing/2014/main" id="{63FD364E-005E-4DB5-8EF6-11092E9872E1}"/>
              </a:ext>
            </a:extLst>
          </p:cNvPr>
          <p:cNvSpPr/>
          <p:nvPr/>
        </p:nvSpPr>
        <p:spPr>
          <a:xfrm>
            <a:off x="93436" y="2474312"/>
            <a:ext cx="8593364" cy="738664"/>
          </a:xfrm>
          <a:prstGeom prst="rect">
            <a:avLst/>
          </a:prstGeom>
        </p:spPr>
        <p:txBody>
          <a:bodyPr wrap="square">
            <a:spAutoFit/>
          </a:bodyPr>
          <a:lstStyle/>
          <a:p>
            <a:pPr>
              <a:buFont typeface="Arial" panose="020B0604020202020204" pitchFamily="34" charset="0"/>
              <a:buChar char="•"/>
            </a:pPr>
            <a:r>
              <a:rPr lang="en-US" dirty="0">
                <a:latin typeface="Source Code Pro" panose="020B0509030403020204" pitchFamily="49" charset="0"/>
              </a:rPr>
              <a:t>For example </a:t>
            </a:r>
            <a:r>
              <a:rPr lang="en-US" b="1" dirty="0">
                <a:latin typeface="Source Code Pro" panose="020B0509030403020204" pitchFamily="49" charset="0"/>
              </a:rPr>
              <a:t>Device 1 </a:t>
            </a:r>
            <a:r>
              <a:rPr lang="en-US" dirty="0">
                <a:latin typeface="Source Code Pro" panose="020B0509030403020204" pitchFamily="49" charset="0"/>
              </a:rPr>
              <a:t>publishes on a topic.</a:t>
            </a:r>
          </a:p>
          <a:p>
            <a:pPr>
              <a:buFont typeface="Arial" panose="020B0604020202020204" pitchFamily="34" charset="0"/>
              <a:buChar char="•"/>
            </a:pPr>
            <a:r>
              <a:rPr lang="en-US" b="1" dirty="0">
                <a:latin typeface="Source Code Pro" panose="020B0509030403020204" pitchFamily="49" charset="0"/>
              </a:rPr>
              <a:t>Device 2</a:t>
            </a:r>
            <a:r>
              <a:rPr lang="en-US" dirty="0">
                <a:latin typeface="Source Code Pro" panose="020B0509030403020204" pitchFamily="49" charset="0"/>
              </a:rPr>
              <a:t> is subscribed to the same topic as </a:t>
            </a:r>
            <a:r>
              <a:rPr lang="en-US" b="1" dirty="0">
                <a:latin typeface="Source Code Pro" panose="020B0509030403020204" pitchFamily="49" charset="0"/>
              </a:rPr>
              <a:t>device 1 </a:t>
            </a:r>
            <a:r>
              <a:rPr lang="en-US" dirty="0">
                <a:latin typeface="Source Code Pro" panose="020B0509030403020204" pitchFamily="49" charset="0"/>
              </a:rPr>
              <a:t>is publishing in.</a:t>
            </a:r>
          </a:p>
          <a:p>
            <a:pPr>
              <a:buFont typeface="Arial" panose="020B0604020202020204" pitchFamily="34" charset="0"/>
              <a:buChar char="•"/>
            </a:pPr>
            <a:r>
              <a:rPr lang="en-US" dirty="0">
                <a:latin typeface="Source Code Pro" panose="020B0509030403020204" pitchFamily="49" charset="0"/>
              </a:rPr>
              <a:t>So, </a:t>
            </a:r>
            <a:r>
              <a:rPr lang="en-US" b="1" dirty="0">
                <a:latin typeface="Source Code Pro" panose="020B0509030403020204" pitchFamily="49" charset="0"/>
              </a:rPr>
              <a:t>device 2 </a:t>
            </a:r>
            <a:r>
              <a:rPr lang="en-US" dirty="0">
                <a:latin typeface="Source Code Pro" panose="020B0509030403020204" pitchFamily="49" charset="0"/>
              </a:rPr>
              <a:t>receives the message.</a:t>
            </a:r>
          </a:p>
        </p:txBody>
      </p:sp>
      <p:sp>
        <p:nvSpPr>
          <p:cNvPr id="8" name="Rectangle 7">
            <a:extLst>
              <a:ext uri="{FF2B5EF4-FFF2-40B4-BE49-F238E27FC236}">
                <a16:creationId xmlns:a16="http://schemas.microsoft.com/office/drawing/2014/main" id="{E9B803D0-8523-46A5-83CE-57BFBD7EC184}"/>
              </a:ext>
            </a:extLst>
          </p:cNvPr>
          <p:cNvSpPr/>
          <p:nvPr/>
        </p:nvSpPr>
        <p:spPr>
          <a:xfrm>
            <a:off x="269" y="3296918"/>
            <a:ext cx="6225796" cy="738664"/>
          </a:xfrm>
          <a:prstGeom prst="rect">
            <a:avLst/>
          </a:prstGeom>
        </p:spPr>
        <p:txBody>
          <a:bodyPr wrap="square">
            <a:spAutoFit/>
          </a:bodyPr>
          <a:lstStyle/>
          <a:p>
            <a:r>
              <a:rPr lang="en-US" b="1" u="sng" dirty="0">
                <a:latin typeface="Source Code Pro" panose="020B0509030403020204" pitchFamily="49" charset="0"/>
              </a:rPr>
              <a:t>MQTT – Messages: </a:t>
            </a:r>
          </a:p>
          <a:p>
            <a:r>
              <a:rPr lang="en-US" dirty="0">
                <a:latin typeface="Source Code Pro" panose="020B0509030403020204" pitchFamily="49" charset="0"/>
              </a:rPr>
              <a:t>Messages are the information that you want to exchange between your devices. </a:t>
            </a:r>
            <a:r>
              <a:rPr lang="en-US" b="1" dirty="0">
                <a:latin typeface="Source Code Pro" panose="020B0509030403020204" pitchFamily="49" charset="0"/>
              </a:rPr>
              <a:t>Whether it’s a command or data.</a:t>
            </a:r>
          </a:p>
        </p:txBody>
      </p:sp>
      <p:sp>
        <p:nvSpPr>
          <p:cNvPr id="9" name="Rectangle 8">
            <a:extLst>
              <a:ext uri="{FF2B5EF4-FFF2-40B4-BE49-F238E27FC236}">
                <a16:creationId xmlns:a16="http://schemas.microsoft.com/office/drawing/2014/main" id="{8A45B662-8960-4561-BD91-B2937E2F1181}"/>
              </a:ext>
            </a:extLst>
          </p:cNvPr>
          <p:cNvSpPr/>
          <p:nvPr/>
        </p:nvSpPr>
        <p:spPr>
          <a:xfrm>
            <a:off x="6197" y="4077072"/>
            <a:ext cx="6447657" cy="2031325"/>
          </a:xfrm>
          <a:prstGeom prst="rect">
            <a:avLst/>
          </a:prstGeom>
        </p:spPr>
        <p:txBody>
          <a:bodyPr wrap="square">
            <a:spAutoFit/>
          </a:bodyPr>
          <a:lstStyle/>
          <a:p>
            <a:pPr algn="just"/>
            <a:r>
              <a:rPr lang="en-US" b="1" u="sng" dirty="0">
                <a:latin typeface="Source Code Pro" panose="020B0509030403020204" pitchFamily="49" charset="0"/>
              </a:rPr>
              <a:t>MQTT – Topics: </a:t>
            </a:r>
          </a:p>
          <a:p>
            <a:pPr algn="just"/>
            <a:r>
              <a:rPr lang="en-US" dirty="0">
                <a:latin typeface="Source Code Pro" panose="020B0509030403020204" pitchFamily="49" charset="0"/>
              </a:rPr>
              <a:t>Another important concept are the </a:t>
            </a:r>
            <a:r>
              <a:rPr lang="en-US" i="1" dirty="0">
                <a:latin typeface="Source Code Pro" panose="020B0509030403020204" pitchFamily="49" charset="0"/>
              </a:rPr>
              <a:t>topics</a:t>
            </a:r>
            <a:r>
              <a:rPr lang="en-US" dirty="0">
                <a:latin typeface="Source Code Pro" panose="020B0509030403020204" pitchFamily="49" charset="0"/>
              </a:rPr>
              <a:t>. </a:t>
            </a:r>
          </a:p>
          <a:p>
            <a:pPr algn="just"/>
            <a:r>
              <a:rPr lang="en-US" dirty="0">
                <a:latin typeface="Source Code Pro" panose="020B0509030403020204" pitchFamily="49" charset="0"/>
              </a:rPr>
              <a:t>Topics are the way you register interest for incoming messages or how you specify where you want to publish the message.</a:t>
            </a:r>
          </a:p>
          <a:p>
            <a:pPr algn="just"/>
            <a:r>
              <a:rPr lang="en-US" dirty="0">
                <a:latin typeface="Source Code Pro" panose="020B0509030403020204" pitchFamily="49" charset="0"/>
              </a:rPr>
              <a:t>Topics are </a:t>
            </a:r>
            <a:r>
              <a:rPr lang="en-US" b="1" dirty="0">
                <a:solidFill>
                  <a:srgbClr val="FF0000"/>
                </a:solidFill>
                <a:latin typeface="Source Code Pro" panose="020B0509030403020204" pitchFamily="49" charset="0"/>
              </a:rPr>
              <a:t>represented with strings separated by a forward slash</a:t>
            </a:r>
            <a:r>
              <a:rPr lang="en-US" dirty="0">
                <a:latin typeface="Source Code Pro" panose="020B0509030403020204" pitchFamily="49" charset="0"/>
              </a:rPr>
              <a:t>. Each forward slash indicates a topic level. Here’s an example on how you would </a:t>
            </a:r>
            <a:r>
              <a:rPr lang="en-US" b="1" dirty="0">
                <a:latin typeface="Source Code Pro" panose="020B0509030403020204" pitchFamily="49" charset="0"/>
              </a:rPr>
              <a:t>create a topic for a lamp in your home office:</a:t>
            </a:r>
          </a:p>
        </p:txBody>
      </p:sp>
      <p:pic>
        <p:nvPicPr>
          <p:cNvPr id="11" name="Image 10">
            <a:extLst>
              <a:ext uri="{FF2B5EF4-FFF2-40B4-BE49-F238E27FC236}">
                <a16:creationId xmlns:a16="http://schemas.microsoft.com/office/drawing/2014/main" id="{14F21CDD-F6B7-4EEF-8CD0-4F30DF0ED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018" y="3861048"/>
            <a:ext cx="2525486" cy="1405588"/>
          </a:xfrm>
          <a:prstGeom prst="rect">
            <a:avLst/>
          </a:prstGeom>
        </p:spPr>
      </p:pic>
      <p:sp>
        <p:nvSpPr>
          <p:cNvPr id="12" name="Rectangle 11">
            <a:extLst>
              <a:ext uri="{FF2B5EF4-FFF2-40B4-BE49-F238E27FC236}">
                <a16:creationId xmlns:a16="http://schemas.microsoft.com/office/drawing/2014/main" id="{37B5C3CA-0AB0-4C97-8676-D21D32D2C42E}"/>
              </a:ext>
            </a:extLst>
          </p:cNvPr>
          <p:cNvSpPr/>
          <p:nvPr/>
        </p:nvSpPr>
        <p:spPr>
          <a:xfrm>
            <a:off x="9284" y="6102677"/>
            <a:ext cx="6249754" cy="523220"/>
          </a:xfrm>
          <a:prstGeom prst="rect">
            <a:avLst/>
          </a:prstGeom>
        </p:spPr>
        <p:txBody>
          <a:bodyPr wrap="square">
            <a:spAutoFit/>
          </a:bodyPr>
          <a:lstStyle/>
          <a:p>
            <a:r>
              <a:rPr lang="en-US" b="1" dirty="0">
                <a:solidFill>
                  <a:srgbClr val="000000"/>
                </a:solidFill>
                <a:latin typeface="Source Code Pro" panose="020B0509030403020204" pitchFamily="49" charset="0"/>
              </a:rPr>
              <a:t>Note:</a:t>
            </a:r>
            <a:r>
              <a:rPr lang="en-US" dirty="0">
                <a:latin typeface="Source Code Pro" panose="020B0509030403020204" pitchFamily="49" charset="0"/>
              </a:rPr>
              <a:t> topics are case-sensitive</a:t>
            </a:r>
            <a:r>
              <a:rPr lang="en-US" b="1" dirty="0">
                <a:solidFill>
                  <a:srgbClr val="FF0000"/>
                </a:solidFill>
                <a:latin typeface="Source Code Pro" panose="020B0509030403020204" pitchFamily="49" charset="0"/>
              </a:rPr>
              <a:t>, which makes these two topics different:</a:t>
            </a:r>
            <a:endParaRPr lang="fr-FR" b="1" dirty="0">
              <a:solidFill>
                <a:srgbClr val="FF0000"/>
              </a:solidFill>
              <a:latin typeface="Source Code Pro" panose="020B0509030403020204" pitchFamily="49" charset="0"/>
            </a:endParaRPr>
          </a:p>
        </p:txBody>
      </p:sp>
      <p:pic>
        <p:nvPicPr>
          <p:cNvPr id="14" name="Image 13">
            <a:extLst>
              <a:ext uri="{FF2B5EF4-FFF2-40B4-BE49-F238E27FC236}">
                <a16:creationId xmlns:a16="http://schemas.microsoft.com/office/drawing/2014/main" id="{B3223587-2ABC-4E90-AF61-390A01009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855" y="5234629"/>
            <a:ext cx="2094158" cy="1312340"/>
          </a:xfrm>
          <a:prstGeom prst="rect">
            <a:avLst/>
          </a:prstGeom>
        </p:spPr>
      </p:pic>
      <p:pic>
        <p:nvPicPr>
          <p:cNvPr id="13" name="Image 12">
            <a:hlinkClick r:id="rId5" action="ppaction://hlinksldjump"/>
            <a:extLst>
              <a:ext uri="{FF2B5EF4-FFF2-40B4-BE49-F238E27FC236}">
                <a16:creationId xmlns:a16="http://schemas.microsoft.com/office/drawing/2014/main" id="{6B94C6C8-6510-44F0-85C5-1DA5D544D1B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57425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CC880A6-10B6-4D77-83A8-082CDFA7D783}"/>
              </a:ext>
            </a:extLst>
          </p:cNvPr>
          <p:cNvSpPr>
            <a:spLocks noGrp="1"/>
          </p:cNvSpPr>
          <p:nvPr>
            <p:ph type="sldNum" sz="quarter" idx="12"/>
          </p:nvPr>
        </p:nvSpPr>
        <p:spPr>
          <a:xfrm>
            <a:off x="7010400" y="6520259"/>
            <a:ext cx="2133600" cy="365125"/>
          </a:xfrm>
        </p:spPr>
        <p:txBody>
          <a:bodyPr/>
          <a:lstStyle/>
          <a:p>
            <a:pPr>
              <a:defRPr/>
            </a:pPr>
            <a:fld id="{E652A8FB-8C76-45BB-8D82-93F8E151003C}" type="slidenum">
              <a:rPr lang="fr-FR" smtClean="0"/>
              <a:pPr>
                <a:defRPr/>
              </a:pPr>
              <a:t>42</a:t>
            </a:fld>
            <a:endParaRPr lang="fr-FR" dirty="0"/>
          </a:p>
        </p:txBody>
      </p:sp>
      <p:sp>
        <p:nvSpPr>
          <p:cNvPr id="2" name="Titre 1">
            <a:extLst>
              <a:ext uri="{FF2B5EF4-FFF2-40B4-BE49-F238E27FC236}">
                <a16:creationId xmlns:a16="http://schemas.microsoft.com/office/drawing/2014/main" id="{42091D16-4975-4D53-8FAE-31FBB78EC8DF}"/>
              </a:ext>
            </a:extLst>
          </p:cNvPr>
          <p:cNvSpPr>
            <a:spLocks noGrp="1"/>
          </p:cNvSpPr>
          <p:nvPr>
            <p:ph type="title" idx="4294967295"/>
          </p:nvPr>
        </p:nvSpPr>
        <p:spPr>
          <a:xfrm>
            <a:off x="0" y="0"/>
            <a:ext cx="8229600" cy="490538"/>
          </a:xfrm>
        </p:spPr>
        <p:txBody>
          <a:bodyPr/>
          <a:lstStyle/>
          <a:p>
            <a:r>
              <a:rPr lang="fr-FR" dirty="0"/>
              <a:t>DISASSEMBLED FILE</a:t>
            </a:r>
          </a:p>
        </p:txBody>
      </p:sp>
      <p:sp>
        <p:nvSpPr>
          <p:cNvPr id="4" name="Rectangle 3">
            <a:extLst>
              <a:ext uri="{FF2B5EF4-FFF2-40B4-BE49-F238E27FC236}">
                <a16:creationId xmlns:a16="http://schemas.microsoft.com/office/drawing/2014/main" id="{216CF016-EFA5-4E4D-974D-AE5A9F9E837F}"/>
              </a:ext>
            </a:extLst>
          </p:cNvPr>
          <p:cNvSpPr/>
          <p:nvPr/>
        </p:nvSpPr>
        <p:spPr>
          <a:xfrm>
            <a:off x="1259632" y="2007539"/>
            <a:ext cx="8928992" cy="4564711"/>
          </a:xfrm>
          <a:prstGeom prst="rect">
            <a:avLst/>
          </a:prstGeom>
        </p:spPr>
        <p:txBody>
          <a:bodyPr wrap="square">
            <a:spAutoFit/>
          </a:bodyPr>
          <a:lstStyle/>
          <a:p>
            <a:pPr>
              <a:lnSpc>
                <a:spcPct val="115000"/>
              </a:lnSpc>
              <a:spcAft>
                <a:spcPts val="1000"/>
              </a:spcAft>
            </a:pPr>
            <a:r>
              <a:rPr lang="fr-FR" sz="1200" dirty="0">
                <a:latin typeface="Calibri" panose="020F0502020204030204" pitchFamily="34" charset="0"/>
                <a:ea typeface="Calibri" panose="020F0502020204030204" pitchFamily="34" charset="0"/>
                <a:cs typeface="Times New Roman" panose="02020603050405020304" pitchFamily="18" charset="0"/>
              </a:rPr>
              <a:t>Résultat : </a:t>
            </a: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0000:   0C-94-35-00     jmp 0x6a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0004: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0008: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000C: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0010: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0014: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0018: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001C: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0020: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0024: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0028: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002C: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0030: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0034: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0038: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003C: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0040:   0C-94-BC-01     jmp 0x378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0044: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0048:   0C-94-2C-02     jmp 0x458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004C:   0C-94-06-02     jmp 0x40c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0050: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0054: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0058: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005C: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0060:   0C-94-5D-00     jmp 0xba              ;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0064:   0C-94-5D-00     jmp 0xba              ; Jump</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AAB3396D-362F-4D95-B01C-0A37B71ADBAB}"/>
              </a:ext>
            </a:extLst>
          </p:cNvPr>
          <p:cNvSpPr/>
          <p:nvPr/>
        </p:nvSpPr>
        <p:spPr>
          <a:xfrm>
            <a:off x="4187265" y="2303201"/>
            <a:ext cx="4320480" cy="3477747"/>
          </a:xfrm>
          <a:prstGeom prst="rect">
            <a:avLst/>
          </a:prstGeom>
        </p:spPr>
        <p:txBody>
          <a:bodyPr wrap="square">
            <a:spAutoFit/>
          </a:bodyPr>
          <a:lstStyle/>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0068:   2E-03           </a:t>
            </a:r>
            <a:r>
              <a:rPr lang="fr-FR" sz="900" dirty="0" err="1">
                <a:latin typeface="Calibri" panose="020F0502020204030204" pitchFamily="34" charset="0"/>
                <a:ea typeface="Calibri" panose="020F0502020204030204" pitchFamily="34" charset="0"/>
                <a:cs typeface="Times New Roman" panose="02020603050405020304" pitchFamily="18" charset="0"/>
              </a:rPr>
              <a:t>fmul</a:t>
            </a:r>
            <a:r>
              <a:rPr lang="fr-FR" sz="900" dirty="0">
                <a:latin typeface="Calibri" panose="020F0502020204030204" pitchFamily="34" charset="0"/>
                <a:ea typeface="Calibri" panose="020F0502020204030204" pitchFamily="34" charset="0"/>
                <a:cs typeface="Times New Roman" panose="02020603050405020304" pitchFamily="18" charset="0"/>
              </a:rPr>
              <a:t> r18, r22         ; </a:t>
            </a:r>
            <a:r>
              <a:rPr lang="fr-FR" sz="900" dirty="0" err="1">
                <a:latin typeface="Calibri" panose="020F0502020204030204" pitchFamily="34" charset="0"/>
                <a:ea typeface="Calibri" panose="020F0502020204030204" pitchFamily="34" charset="0"/>
                <a:cs typeface="Times New Roman" panose="02020603050405020304" pitchFamily="18" charset="0"/>
              </a:rPr>
              <a:t>Fractional</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Multiply</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Unsigned</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006A:   11-24           </a:t>
            </a:r>
            <a:r>
              <a:rPr lang="fr-FR" sz="900" dirty="0" err="1">
                <a:latin typeface="Calibri" panose="020F0502020204030204" pitchFamily="34" charset="0"/>
                <a:ea typeface="Calibri" panose="020F0502020204030204" pitchFamily="34" charset="0"/>
                <a:cs typeface="Times New Roman" panose="02020603050405020304" pitchFamily="18" charset="0"/>
              </a:rPr>
              <a:t>clr</a:t>
            </a:r>
            <a:r>
              <a:rPr lang="fr-FR" sz="900" dirty="0">
                <a:latin typeface="Calibri" panose="020F0502020204030204" pitchFamily="34" charset="0"/>
                <a:ea typeface="Calibri" panose="020F0502020204030204" pitchFamily="34" charset="0"/>
                <a:cs typeface="Times New Roman" panose="02020603050405020304" pitchFamily="18" charset="0"/>
              </a:rPr>
              <a:t> r17               ; Clear </a:t>
            </a:r>
            <a:r>
              <a:rPr lang="fr-FR" sz="900" dirty="0" err="1">
                <a:latin typeface="Calibri" panose="020F0502020204030204" pitchFamily="34" charset="0"/>
                <a:ea typeface="Calibri" panose="020F0502020204030204" pitchFamily="34" charset="0"/>
                <a:cs typeface="Times New Roman" panose="02020603050405020304" pitchFamily="18" charset="0"/>
              </a:rPr>
              <a:t>Register</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006C:   1F-BE           out 0x3f, r1          ; Store </a:t>
            </a:r>
            <a:r>
              <a:rPr lang="fr-FR" sz="900" dirty="0" err="1">
                <a:latin typeface="Calibri" panose="020F0502020204030204" pitchFamily="34" charset="0"/>
                <a:ea typeface="Calibri" panose="020F0502020204030204" pitchFamily="34" charset="0"/>
                <a:cs typeface="Times New Roman" panose="02020603050405020304" pitchFamily="18" charset="0"/>
              </a:rPr>
              <a:t>Register</a:t>
            </a:r>
            <a:r>
              <a:rPr lang="fr-FR" sz="900" dirty="0">
                <a:latin typeface="Calibri" panose="020F0502020204030204" pitchFamily="34" charset="0"/>
                <a:ea typeface="Calibri" panose="020F0502020204030204" pitchFamily="34" charset="0"/>
                <a:cs typeface="Times New Roman" panose="02020603050405020304" pitchFamily="18" charset="0"/>
              </a:rPr>
              <a:t> to I/O Location</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006E:   CF-EF           </a:t>
            </a:r>
            <a:r>
              <a:rPr lang="fr-FR" sz="900" dirty="0" err="1">
                <a:latin typeface="Calibri" panose="020F0502020204030204" pitchFamily="34" charset="0"/>
                <a:ea typeface="Calibri" panose="020F0502020204030204" pitchFamily="34" charset="0"/>
                <a:cs typeface="Times New Roman" panose="02020603050405020304" pitchFamily="18" charset="0"/>
              </a:rPr>
              <a:t>ldi</a:t>
            </a:r>
            <a:r>
              <a:rPr lang="fr-FR" sz="900" dirty="0">
                <a:latin typeface="Calibri" panose="020F0502020204030204" pitchFamily="34" charset="0"/>
                <a:ea typeface="Calibri" panose="020F0502020204030204" pitchFamily="34" charset="0"/>
                <a:cs typeface="Times New Roman" panose="02020603050405020304" pitchFamily="18" charset="0"/>
              </a:rPr>
              <a:t> r28, 0xff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0070:   D8-E0           </a:t>
            </a:r>
            <a:r>
              <a:rPr lang="fr-FR" sz="900" dirty="0" err="1">
                <a:latin typeface="Calibri" panose="020F0502020204030204" pitchFamily="34" charset="0"/>
                <a:ea typeface="Calibri" panose="020F0502020204030204" pitchFamily="34" charset="0"/>
                <a:cs typeface="Times New Roman" panose="02020603050405020304" pitchFamily="18" charset="0"/>
              </a:rPr>
              <a:t>ldi</a:t>
            </a:r>
            <a:r>
              <a:rPr lang="fr-FR" sz="900" dirty="0">
                <a:latin typeface="Calibri" panose="020F0502020204030204" pitchFamily="34" charset="0"/>
                <a:ea typeface="Calibri" panose="020F0502020204030204" pitchFamily="34" charset="0"/>
                <a:cs typeface="Times New Roman" panose="02020603050405020304" pitchFamily="18" charset="0"/>
              </a:rPr>
              <a:t> r29, 0x08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0072:   DE-BF           out 0x3e, r29         ; Store </a:t>
            </a:r>
            <a:r>
              <a:rPr lang="fr-FR" sz="900" dirty="0" err="1">
                <a:latin typeface="Calibri" panose="020F0502020204030204" pitchFamily="34" charset="0"/>
                <a:ea typeface="Calibri" panose="020F0502020204030204" pitchFamily="34" charset="0"/>
                <a:cs typeface="Times New Roman" panose="02020603050405020304" pitchFamily="18" charset="0"/>
              </a:rPr>
              <a:t>Register</a:t>
            </a:r>
            <a:r>
              <a:rPr lang="fr-FR" sz="900" dirty="0">
                <a:latin typeface="Calibri" panose="020F0502020204030204" pitchFamily="34" charset="0"/>
                <a:ea typeface="Calibri" panose="020F0502020204030204" pitchFamily="34" charset="0"/>
                <a:cs typeface="Times New Roman" panose="02020603050405020304" pitchFamily="18" charset="0"/>
              </a:rPr>
              <a:t> to I/O Location</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0074:   CD-BF           out 0x3d, r28         ; Store </a:t>
            </a:r>
            <a:r>
              <a:rPr lang="fr-FR" sz="900" dirty="0" err="1">
                <a:latin typeface="Calibri" panose="020F0502020204030204" pitchFamily="34" charset="0"/>
                <a:ea typeface="Calibri" panose="020F0502020204030204" pitchFamily="34" charset="0"/>
                <a:cs typeface="Times New Roman" panose="02020603050405020304" pitchFamily="18" charset="0"/>
              </a:rPr>
              <a:t>Register</a:t>
            </a:r>
            <a:r>
              <a:rPr lang="fr-FR" sz="900" dirty="0">
                <a:latin typeface="Calibri" panose="020F0502020204030204" pitchFamily="34" charset="0"/>
                <a:ea typeface="Calibri" panose="020F0502020204030204" pitchFamily="34" charset="0"/>
                <a:cs typeface="Times New Roman" panose="02020603050405020304" pitchFamily="18" charset="0"/>
              </a:rPr>
              <a:t> to I/O Location</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0076:   11-E0           </a:t>
            </a:r>
            <a:r>
              <a:rPr lang="fr-FR" sz="900" dirty="0" err="1">
                <a:latin typeface="Calibri" panose="020F0502020204030204" pitchFamily="34" charset="0"/>
                <a:ea typeface="Calibri" panose="020F0502020204030204" pitchFamily="34" charset="0"/>
                <a:cs typeface="Times New Roman" panose="02020603050405020304" pitchFamily="18" charset="0"/>
              </a:rPr>
              <a:t>ldi</a:t>
            </a:r>
            <a:r>
              <a:rPr lang="fr-FR" sz="900" dirty="0">
                <a:latin typeface="Calibri" panose="020F0502020204030204" pitchFamily="34" charset="0"/>
                <a:ea typeface="Calibri" panose="020F0502020204030204" pitchFamily="34" charset="0"/>
                <a:cs typeface="Times New Roman" panose="02020603050405020304" pitchFamily="18" charset="0"/>
              </a:rPr>
              <a:t> r17, 0x01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0078:   A0-E0           </a:t>
            </a:r>
            <a:r>
              <a:rPr lang="fr-FR" sz="900" dirty="0" err="1">
                <a:latin typeface="Calibri" panose="020F0502020204030204" pitchFamily="34" charset="0"/>
                <a:ea typeface="Calibri" panose="020F0502020204030204" pitchFamily="34" charset="0"/>
                <a:cs typeface="Times New Roman" panose="02020603050405020304" pitchFamily="18" charset="0"/>
              </a:rPr>
              <a:t>ldi</a:t>
            </a:r>
            <a:r>
              <a:rPr lang="fr-FR" sz="900" dirty="0">
                <a:latin typeface="Calibri" panose="020F0502020204030204" pitchFamily="34" charset="0"/>
                <a:ea typeface="Calibri" panose="020F0502020204030204" pitchFamily="34" charset="0"/>
                <a:cs typeface="Times New Roman" panose="02020603050405020304" pitchFamily="18" charset="0"/>
              </a:rPr>
              <a:t> r26, 0x00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007A:   B1-E0           </a:t>
            </a:r>
            <a:r>
              <a:rPr lang="fr-FR" sz="900" dirty="0" err="1">
                <a:latin typeface="Calibri" panose="020F0502020204030204" pitchFamily="34" charset="0"/>
                <a:ea typeface="Calibri" panose="020F0502020204030204" pitchFamily="34" charset="0"/>
                <a:cs typeface="Times New Roman" panose="02020603050405020304" pitchFamily="18" charset="0"/>
              </a:rPr>
              <a:t>ldi</a:t>
            </a:r>
            <a:r>
              <a:rPr lang="fr-FR" sz="900" dirty="0">
                <a:latin typeface="Calibri" panose="020F0502020204030204" pitchFamily="34" charset="0"/>
                <a:ea typeface="Calibri" panose="020F0502020204030204" pitchFamily="34" charset="0"/>
                <a:cs typeface="Times New Roman" panose="02020603050405020304" pitchFamily="18" charset="0"/>
              </a:rPr>
              <a:t> r27, 0x01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007C:   E4-E1           </a:t>
            </a:r>
            <a:r>
              <a:rPr lang="fr-FR" sz="900" dirty="0" err="1">
                <a:latin typeface="Calibri" panose="020F0502020204030204" pitchFamily="34" charset="0"/>
                <a:ea typeface="Calibri" panose="020F0502020204030204" pitchFamily="34" charset="0"/>
                <a:cs typeface="Times New Roman" panose="02020603050405020304" pitchFamily="18" charset="0"/>
              </a:rPr>
              <a:t>ldi</a:t>
            </a:r>
            <a:r>
              <a:rPr lang="fr-FR" sz="900" dirty="0">
                <a:latin typeface="Calibri" panose="020F0502020204030204" pitchFamily="34" charset="0"/>
                <a:ea typeface="Calibri" panose="020F0502020204030204" pitchFamily="34" charset="0"/>
                <a:cs typeface="Times New Roman" panose="02020603050405020304" pitchFamily="18" charset="0"/>
              </a:rPr>
              <a:t> r30, 0x14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007E:   F7-E0           </a:t>
            </a:r>
            <a:r>
              <a:rPr lang="fr-FR" sz="900" dirty="0" err="1">
                <a:latin typeface="Calibri" panose="020F0502020204030204" pitchFamily="34" charset="0"/>
                <a:ea typeface="Calibri" panose="020F0502020204030204" pitchFamily="34" charset="0"/>
                <a:cs typeface="Times New Roman" panose="02020603050405020304" pitchFamily="18" charset="0"/>
              </a:rPr>
              <a:t>ldi</a:t>
            </a:r>
            <a:r>
              <a:rPr lang="fr-FR" sz="900" dirty="0">
                <a:latin typeface="Calibri" panose="020F0502020204030204" pitchFamily="34" charset="0"/>
                <a:ea typeface="Calibri" panose="020F0502020204030204" pitchFamily="34" charset="0"/>
                <a:cs typeface="Times New Roman" panose="02020603050405020304" pitchFamily="18" charset="0"/>
              </a:rPr>
              <a:t> r31, 0x07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0080:   02-C0           </a:t>
            </a:r>
            <a:r>
              <a:rPr lang="fr-FR" sz="900" dirty="0" err="1">
                <a:latin typeface="Calibri" panose="020F0502020204030204" pitchFamily="34" charset="0"/>
                <a:ea typeface="Calibri" panose="020F0502020204030204" pitchFamily="34" charset="0"/>
                <a:cs typeface="Times New Roman" panose="02020603050405020304" pitchFamily="18" charset="0"/>
              </a:rPr>
              <a:t>rjmp</a:t>
            </a:r>
            <a:r>
              <a:rPr lang="fr-FR" sz="900" dirty="0">
                <a:latin typeface="Calibri" panose="020F0502020204030204" pitchFamily="34" charset="0"/>
                <a:ea typeface="Calibri" panose="020F0502020204030204" pitchFamily="34" charset="0"/>
                <a:cs typeface="Times New Roman" panose="02020603050405020304" pitchFamily="18" charset="0"/>
              </a:rPr>
              <a:t> .+4              ; Relative Jump</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0082:   05-90           </a:t>
            </a:r>
            <a:r>
              <a:rPr lang="fr-FR" sz="900" dirty="0" err="1">
                <a:latin typeface="Calibri" panose="020F0502020204030204" pitchFamily="34" charset="0"/>
                <a:ea typeface="Calibri" panose="020F0502020204030204" pitchFamily="34" charset="0"/>
                <a:cs typeface="Times New Roman" panose="02020603050405020304" pitchFamily="18" charset="0"/>
              </a:rPr>
              <a:t>lpm</a:t>
            </a:r>
            <a:r>
              <a:rPr lang="fr-FR" sz="900" dirty="0">
                <a:latin typeface="Calibri" panose="020F0502020204030204" pitchFamily="34" charset="0"/>
                <a:ea typeface="Calibri" panose="020F0502020204030204" pitchFamily="34" charset="0"/>
                <a:cs typeface="Times New Roman" panose="02020603050405020304" pitchFamily="18" charset="0"/>
              </a:rPr>
              <a:t> r0, Z+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Program Memory</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0084:   0D-92           st X+, r0             ; Store Indirect </a:t>
            </a:r>
            <a:r>
              <a:rPr lang="fr-FR" sz="900" dirty="0" err="1">
                <a:latin typeface="Calibri" panose="020F0502020204030204" pitchFamily="34" charset="0"/>
                <a:ea typeface="Calibri" panose="020F0502020204030204" pitchFamily="34" charset="0"/>
                <a:cs typeface="Times New Roman" panose="02020603050405020304" pitchFamily="18" charset="0"/>
              </a:rPr>
              <a:t>From</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Register</a:t>
            </a:r>
            <a:r>
              <a:rPr lang="fr-FR" sz="900" dirty="0">
                <a:latin typeface="Calibri" panose="020F0502020204030204" pitchFamily="34" charset="0"/>
                <a:ea typeface="Calibri" panose="020F0502020204030204" pitchFamily="34" charset="0"/>
                <a:cs typeface="Times New Roman" panose="02020603050405020304" pitchFamily="18" charset="0"/>
              </a:rPr>
              <a:t> to Data </a:t>
            </a:r>
            <a:r>
              <a:rPr lang="fr-FR" sz="900" dirty="0" err="1">
                <a:latin typeface="Calibri" panose="020F0502020204030204" pitchFamily="34" charset="0"/>
                <a:ea typeface="Calibri" panose="020F0502020204030204" pitchFamily="34" charset="0"/>
                <a:cs typeface="Times New Roman" panose="02020603050405020304" pitchFamily="18" charset="0"/>
              </a:rPr>
              <a:t>Space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0086:   A6-31           </a:t>
            </a:r>
            <a:r>
              <a:rPr lang="fr-FR" sz="900" dirty="0" err="1">
                <a:latin typeface="Calibri" panose="020F0502020204030204" pitchFamily="34" charset="0"/>
                <a:ea typeface="Calibri" panose="020F0502020204030204" pitchFamily="34" charset="0"/>
                <a:cs typeface="Times New Roman" panose="02020603050405020304" pitchFamily="18" charset="0"/>
              </a:rPr>
              <a:t>cpi</a:t>
            </a:r>
            <a:r>
              <a:rPr lang="fr-FR" sz="900" dirty="0">
                <a:latin typeface="Calibri" panose="020F0502020204030204" pitchFamily="34" charset="0"/>
                <a:ea typeface="Calibri" panose="020F0502020204030204" pitchFamily="34" charset="0"/>
                <a:cs typeface="Times New Roman" panose="02020603050405020304" pitchFamily="18" charset="0"/>
              </a:rPr>
              <a:t> r26, 0x16         ; Compare </a:t>
            </a:r>
            <a:r>
              <a:rPr lang="fr-FR" sz="900" dirty="0" err="1">
                <a:latin typeface="Calibri" panose="020F0502020204030204" pitchFamily="34" charset="0"/>
                <a:ea typeface="Calibri" panose="020F0502020204030204" pitchFamily="34" charset="0"/>
                <a:cs typeface="Times New Roman" panose="02020603050405020304" pitchFamily="18" charset="0"/>
              </a:rPr>
              <a:t>with</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0088:   B1-07           </a:t>
            </a:r>
            <a:r>
              <a:rPr lang="fr-FR" sz="900" dirty="0" err="1">
                <a:latin typeface="Calibri" panose="020F0502020204030204" pitchFamily="34" charset="0"/>
                <a:ea typeface="Calibri" panose="020F0502020204030204" pitchFamily="34" charset="0"/>
                <a:cs typeface="Times New Roman" panose="02020603050405020304" pitchFamily="18" charset="0"/>
              </a:rPr>
              <a:t>cpc</a:t>
            </a:r>
            <a:r>
              <a:rPr lang="fr-FR" sz="900" dirty="0">
                <a:latin typeface="Calibri" panose="020F0502020204030204" pitchFamily="34" charset="0"/>
                <a:ea typeface="Calibri" panose="020F0502020204030204" pitchFamily="34" charset="0"/>
                <a:cs typeface="Times New Roman" panose="02020603050405020304" pitchFamily="18" charset="0"/>
              </a:rPr>
              <a:t> r27, r17          ; Compare </a:t>
            </a:r>
            <a:r>
              <a:rPr lang="fr-FR" sz="900" dirty="0" err="1">
                <a:latin typeface="Calibri" panose="020F0502020204030204" pitchFamily="34" charset="0"/>
                <a:ea typeface="Calibri" panose="020F0502020204030204" pitchFamily="34" charset="0"/>
                <a:cs typeface="Times New Roman" panose="02020603050405020304" pitchFamily="18" charset="0"/>
              </a:rPr>
              <a:t>with</a:t>
            </a:r>
            <a:r>
              <a:rPr lang="fr-FR" sz="900" dirty="0">
                <a:latin typeface="Calibri" panose="020F0502020204030204" pitchFamily="34" charset="0"/>
                <a:ea typeface="Calibri" panose="020F0502020204030204" pitchFamily="34" charset="0"/>
                <a:cs typeface="Times New Roman" panose="02020603050405020304" pitchFamily="18" charset="0"/>
              </a:rPr>
              <a:t> Carry</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008A:   D9-F7           </a:t>
            </a:r>
            <a:r>
              <a:rPr lang="fr-FR" sz="900" dirty="0" err="1">
                <a:latin typeface="Calibri" panose="020F0502020204030204" pitchFamily="34" charset="0"/>
                <a:ea typeface="Calibri" panose="020F0502020204030204" pitchFamily="34" charset="0"/>
                <a:cs typeface="Times New Roman" panose="02020603050405020304" pitchFamily="18" charset="0"/>
              </a:rPr>
              <a:t>brbc</a:t>
            </a:r>
            <a:r>
              <a:rPr lang="fr-FR" sz="900" dirty="0">
                <a:latin typeface="Calibri" panose="020F0502020204030204" pitchFamily="34" charset="0"/>
                <a:ea typeface="Calibri" panose="020F0502020204030204" pitchFamily="34" charset="0"/>
                <a:cs typeface="Times New Roman" panose="02020603050405020304" pitchFamily="18" charset="0"/>
              </a:rPr>
              <a:t> 1, .-10          ; Branch if Bit in SREG </a:t>
            </a:r>
            <a:r>
              <a:rPr lang="fr-FR" sz="900" dirty="0" err="1">
                <a:latin typeface="Calibri" panose="020F0502020204030204" pitchFamily="34" charset="0"/>
                <a:ea typeface="Calibri" panose="020F0502020204030204" pitchFamily="34" charset="0"/>
                <a:cs typeface="Times New Roman" panose="02020603050405020304" pitchFamily="18" charset="0"/>
              </a:rPr>
              <a:t>is</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Cleared</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008C:   21-E0           </a:t>
            </a:r>
            <a:r>
              <a:rPr lang="fr-FR" sz="900" dirty="0" err="1">
                <a:latin typeface="Calibri" panose="020F0502020204030204" pitchFamily="34" charset="0"/>
                <a:ea typeface="Calibri" panose="020F0502020204030204" pitchFamily="34" charset="0"/>
                <a:cs typeface="Times New Roman" panose="02020603050405020304" pitchFamily="18" charset="0"/>
              </a:rPr>
              <a:t>ldi</a:t>
            </a:r>
            <a:r>
              <a:rPr lang="fr-FR" sz="900" dirty="0">
                <a:latin typeface="Calibri" panose="020F0502020204030204" pitchFamily="34" charset="0"/>
                <a:ea typeface="Calibri" panose="020F0502020204030204" pitchFamily="34" charset="0"/>
                <a:cs typeface="Times New Roman" panose="02020603050405020304" pitchFamily="18" charset="0"/>
              </a:rPr>
              <a:t> r18, 0x01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1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latin typeface="Calibri" panose="020F0502020204030204" pitchFamily="34" charset="0"/>
                <a:ea typeface="Calibri" panose="020F0502020204030204" pitchFamily="34" charset="0"/>
                <a:cs typeface="Times New Roman" panose="02020603050405020304" pitchFamily="18" charset="0"/>
              </a:rPr>
              <a:t>008E:   A6-E1           </a:t>
            </a:r>
            <a:r>
              <a:rPr lang="fr-FR" sz="900" dirty="0" err="1">
                <a:latin typeface="Calibri" panose="020F0502020204030204" pitchFamily="34" charset="0"/>
                <a:ea typeface="Calibri" panose="020F0502020204030204" pitchFamily="34" charset="0"/>
                <a:cs typeface="Times New Roman" panose="02020603050405020304" pitchFamily="18" charset="0"/>
              </a:rPr>
              <a:t>ldi</a:t>
            </a:r>
            <a:r>
              <a:rPr lang="fr-FR" sz="900" dirty="0">
                <a:latin typeface="Calibri" panose="020F0502020204030204" pitchFamily="34" charset="0"/>
                <a:ea typeface="Calibri" panose="020F0502020204030204" pitchFamily="34" charset="0"/>
                <a:cs typeface="Times New Roman" panose="02020603050405020304" pitchFamily="18" charset="0"/>
              </a:rPr>
              <a:t> r26, 0x16         ; </a:t>
            </a:r>
            <a:r>
              <a:rPr lang="fr-FR" sz="900" dirty="0" err="1">
                <a:latin typeface="Calibri" panose="020F0502020204030204" pitchFamily="34" charset="0"/>
                <a:ea typeface="Calibri" panose="020F0502020204030204" pitchFamily="34" charset="0"/>
                <a:cs typeface="Times New Roman" panose="02020603050405020304" pitchFamily="18" charset="0"/>
              </a:rPr>
              <a:t>Load</a:t>
            </a:r>
            <a:r>
              <a:rPr lang="fr-FR" sz="900" dirty="0">
                <a:latin typeface="Calibri" panose="020F0502020204030204" pitchFamily="34" charset="0"/>
                <a:ea typeface="Calibri" panose="020F0502020204030204" pitchFamily="34" charset="0"/>
                <a:cs typeface="Times New Roman" panose="02020603050405020304" pitchFamily="18" charset="0"/>
              </a:rPr>
              <a:t> </a:t>
            </a:r>
            <a:r>
              <a:rPr lang="fr-FR" sz="900" dirty="0" err="1">
                <a:latin typeface="Calibri" panose="020F0502020204030204" pitchFamily="34" charset="0"/>
                <a:ea typeface="Calibri" panose="020F0502020204030204" pitchFamily="34" charset="0"/>
                <a:cs typeface="Times New Roman" panose="02020603050405020304" pitchFamily="18" charset="0"/>
              </a:rPr>
              <a:t>Immediate</a:t>
            </a:r>
            <a:endParaRPr lang="fr-FR" sz="9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900" dirty="0">
                <a:effectLst/>
                <a:latin typeface="Calibri" panose="020F0502020204030204" pitchFamily="34" charset="0"/>
                <a:ea typeface="Calibri" panose="020F0502020204030204" pitchFamily="34" charset="0"/>
                <a:cs typeface="Times New Roman" panose="02020603050405020304" pitchFamily="18" charset="0"/>
              </a:rPr>
              <a:t>…</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D059DF30-3600-42BD-8DFC-DE5B3693E1FD}"/>
              </a:ext>
            </a:extLst>
          </p:cNvPr>
          <p:cNvSpPr/>
          <p:nvPr/>
        </p:nvSpPr>
        <p:spPr>
          <a:xfrm>
            <a:off x="53752" y="424935"/>
            <a:ext cx="9036496" cy="1683410"/>
          </a:xfrm>
          <a:prstGeom prst="rect">
            <a:avLst/>
          </a:prstGeom>
        </p:spPr>
        <p:txBody>
          <a:bodyPr wrap="square">
            <a:spAutoFit/>
          </a:bodyPr>
          <a:lstStyle/>
          <a:p>
            <a:pPr>
              <a:lnSpc>
                <a:spcPct val="115000"/>
              </a:lnSpc>
              <a:spcAft>
                <a:spcPts val="1000"/>
              </a:spcAft>
            </a:pPr>
            <a:r>
              <a:rPr lang="fr-FR" b="1" dirty="0">
                <a:latin typeface="Calibri" panose="020F0502020204030204" pitchFamily="34" charset="0"/>
                <a:ea typeface="Calibri" panose="020F0502020204030204" pitchFamily="34" charset="0"/>
                <a:cs typeface="Times New Roman" panose="02020603050405020304" pitchFamily="18" charset="0"/>
              </a:rPr>
              <a:t>2 - Utilisation </a:t>
            </a:r>
            <a:r>
              <a:rPr lang="fr-FR" b="1" dirty="0" err="1">
                <a:latin typeface="Calibri" panose="020F0502020204030204" pitchFamily="34" charset="0"/>
                <a:ea typeface="Calibri" panose="020F0502020204030204" pitchFamily="34" charset="0"/>
                <a:cs typeface="Times New Roman" panose="02020603050405020304" pitchFamily="18" charset="0"/>
              </a:rPr>
              <a:t>AVRDissassembler</a:t>
            </a:r>
            <a:r>
              <a:rPr lang="fr-FR" b="1" dirty="0">
                <a:latin typeface="Calibri" panose="020F0502020204030204" pitchFamily="34" charset="0"/>
                <a:ea typeface="Calibri" panose="020F0502020204030204" pitchFamily="34" charset="0"/>
                <a:cs typeface="Times New Roman" panose="02020603050405020304" pitchFamily="18" charset="0"/>
              </a:rPr>
              <a:t> : </a:t>
            </a:r>
            <a:r>
              <a:rPr lang="fr-FR" b="1"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https://github.com/christophediericx/AVRDisassembler</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Télécharger la version x64 Windows</a:t>
            </a:r>
          </a:p>
          <a:p>
            <a:pPr marL="342900" lvl="0" indent="-342900">
              <a:lnSpc>
                <a:spcPct val="115000"/>
              </a:lnSpc>
              <a:spcAft>
                <a:spcPts val="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Dans l’invité de commande CMD de </a:t>
            </a:r>
            <a:r>
              <a:rPr lang="fr-FR" dirty="0" err="1">
                <a:latin typeface="Calibri" panose="020F0502020204030204" pitchFamily="34" charset="0"/>
                <a:ea typeface="Calibri" panose="020F0502020204030204" pitchFamily="34" charset="0"/>
                <a:cs typeface="Times New Roman" panose="02020603050405020304" pitchFamily="18" charset="0"/>
              </a:rPr>
              <a:t>windows</a:t>
            </a:r>
            <a:r>
              <a:rPr lang="fr-FR" dirty="0">
                <a:latin typeface="Calibri" panose="020F0502020204030204" pitchFamily="34" charset="0"/>
                <a:ea typeface="Calibri" panose="020F0502020204030204" pitchFamily="34" charset="0"/>
                <a:cs typeface="Times New Roman" panose="02020603050405020304" pitchFamily="18" charset="0"/>
              </a:rPr>
              <a:t> :  </a:t>
            </a:r>
          </a:p>
          <a:p>
            <a:pPr marL="342900" lvl="0" indent="-342900">
              <a:lnSpc>
                <a:spcPct val="115000"/>
              </a:lnSpc>
              <a:spcAft>
                <a:spcPts val="1000"/>
              </a:spcAft>
              <a:buFont typeface="Calibri" panose="020F050202020403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Exemple : </a:t>
            </a:r>
            <a:r>
              <a:rPr lang="fr-FR"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AVRDisassembler.exe -i </a:t>
            </a:r>
            <a:r>
              <a:rPr lang="fr-FR" b="1"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Fibonacci.ino.hex</a:t>
            </a:r>
            <a:endParaRPr lang="fr-FR"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fr-FR" sz="1000" dirty="0">
                <a:latin typeface="Calibri" panose="020F0502020204030204" pitchFamily="34" charset="0"/>
                <a:ea typeface="Calibri" panose="020F0502020204030204" pitchFamily="34" charset="0"/>
                <a:cs typeface="Times New Roman" panose="02020603050405020304" pitchFamily="18" charset="0"/>
              </a:rPr>
              <a:t>D:\Mes_Documents\Mes_Fichiers\Logiciels_Microsoft\Word\INSA\MOSH\Ajouts_2018\AVRDisassembler-0.2.0-Windows-x64\AVRDisassembler-0.2.0-Windows-x64&gt;AVRDisassembler.exe -i </a:t>
            </a:r>
            <a:r>
              <a:rPr lang="fr-FR" sz="1000" dirty="0" err="1">
                <a:latin typeface="Calibri" panose="020F0502020204030204" pitchFamily="34" charset="0"/>
                <a:ea typeface="Calibri" panose="020F0502020204030204" pitchFamily="34" charset="0"/>
                <a:cs typeface="Times New Roman" panose="02020603050405020304" pitchFamily="18" charset="0"/>
              </a:rPr>
              <a:t>Fibonacci.ino.hex</a:t>
            </a:r>
            <a:endParaRPr lang="fr-FR"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 6">
            <a:hlinkClick r:id="rId3" action="ppaction://hlinksldjump"/>
            <a:extLst>
              <a:ext uri="{FF2B5EF4-FFF2-40B4-BE49-F238E27FC236}">
                <a16:creationId xmlns:a16="http://schemas.microsoft.com/office/drawing/2014/main" id="{600AD8BA-8C05-43FF-92E1-FC0ABFEFEC2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9436853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72015C-0872-4F92-BADF-B7D8FFCE8228}"/>
              </a:ext>
            </a:extLst>
          </p:cNvPr>
          <p:cNvSpPr>
            <a:spLocks noGrp="1"/>
          </p:cNvSpPr>
          <p:nvPr>
            <p:ph type="title"/>
          </p:nvPr>
        </p:nvSpPr>
        <p:spPr/>
        <p:txBody>
          <a:bodyPr/>
          <a:lstStyle/>
          <a:p>
            <a:r>
              <a:rPr lang="fr-FR" dirty="0"/>
              <a:t>HIGH LEVEL OVERVIEW</a:t>
            </a:r>
          </a:p>
        </p:txBody>
      </p:sp>
      <p:sp>
        <p:nvSpPr>
          <p:cNvPr id="3" name="Espace réservé du numéro de diapositive 2">
            <a:extLst>
              <a:ext uri="{FF2B5EF4-FFF2-40B4-BE49-F238E27FC236}">
                <a16:creationId xmlns:a16="http://schemas.microsoft.com/office/drawing/2014/main" id="{A0DF52F3-8341-4319-9D76-EC36EE0EEB25}"/>
              </a:ext>
            </a:extLst>
          </p:cNvPr>
          <p:cNvSpPr>
            <a:spLocks noGrp="1"/>
          </p:cNvSpPr>
          <p:nvPr>
            <p:ph type="sldNum" sz="quarter" idx="12"/>
          </p:nvPr>
        </p:nvSpPr>
        <p:spPr/>
        <p:txBody>
          <a:bodyPr/>
          <a:lstStyle/>
          <a:p>
            <a:pPr>
              <a:defRPr/>
            </a:pPr>
            <a:fld id="{E652A8FB-8C76-45BB-8D82-93F8E151003C}" type="slidenum">
              <a:rPr lang="fr-FR" smtClean="0"/>
              <a:pPr>
                <a:defRPr/>
              </a:pPr>
              <a:t>420</a:t>
            </a:fld>
            <a:endParaRPr lang="fr-FR"/>
          </a:p>
        </p:txBody>
      </p:sp>
      <p:sp>
        <p:nvSpPr>
          <p:cNvPr id="4" name="Rectangle 3">
            <a:extLst>
              <a:ext uri="{FF2B5EF4-FFF2-40B4-BE49-F238E27FC236}">
                <a16:creationId xmlns:a16="http://schemas.microsoft.com/office/drawing/2014/main" id="{6ECEC7D1-552B-4095-9D3D-0ED5AC82821F}"/>
              </a:ext>
            </a:extLst>
          </p:cNvPr>
          <p:cNvSpPr/>
          <p:nvPr/>
        </p:nvSpPr>
        <p:spPr>
          <a:xfrm>
            <a:off x="0" y="883153"/>
            <a:ext cx="3131842" cy="1169551"/>
          </a:xfrm>
          <a:prstGeom prst="rect">
            <a:avLst/>
          </a:prstGeom>
        </p:spPr>
        <p:txBody>
          <a:bodyPr wrap="square">
            <a:spAutoFit/>
          </a:bodyPr>
          <a:lstStyle/>
          <a:p>
            <a:pPr algn="just"/>
            <a:r>
              <a:rPr lang="en-US" dirty="0">
                <a:latin typeface="Source Code Pro" panose="020B0509030403020204" pitchFamily="49" charset="0"/>
              </a:rPr>
              <a:t>If you would like to turn on a lamp in your home office using MQTT you can imagine the following scenario:</a:t>
            </a:r>
            <a:endParaRPr lang="fr-FR" dirty="0">
              <a:latin typeface="Source Code Pro" panose="020B0509030403020204" pitchFamily="49" charset="0"/>
            </a:endParaRPr>
          </a:p>
        </p:txBody>
      </p:sp>
      <p:pic>
        <p:nvPicPr>
          <p:cNvPr id="6" name="Image 5">
            <a:extLst>
              <a:ext uri="{FF2B5EF4-FFF2-40B4-BE49-F238E27FC236}">
                <a16:creationId xmlns:a16="http://schemas.microsoft.com/office/drawing/2014/main" id="{4475680A-ED3A-4318-A92A-FE2982A39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880" y="478154"/>
            <a:ext cx="5592751" cy="2326584"/>
          </a:xfrm>
          <a:prstGeom prst="rect">
            <a:avLst/>
          </a:prstGeom>
        </p:spPr>
      </p:pic>
      <p:sp>
        <p:nvSpPr>
          <p:cNvPr id="7" name="Rectangle 6">
            <a:extLst>
              <a:ext uri="{FF2B5EF4-FFF2-40B4-BE49-F238E27FC236}">
                <a16:creationId xmlns:a16="http://schemas.microsoft.com/office/drawing/2014/main" id="{5D2BEF58-63A6-40DA-ABE5-B5BFA1287756}"/>
              </a:ext>
            </a:extLst>
          </p:cNvPr>
          <p:cNvSpPr/>
          <p:nvPr/>
        </p:nvSpPr>
        <p:spPr>
          <a:xfrm>
            <a:off x="59369" y="2804738"/>
            <a:ext cx="8674968" cy="2031325"/>
          </a:xfrm>
          <a:prstGeom prst="rect">
            <a:avLst/>
          </a:prstGeom>
        </p:spPr>
        <p:txBody>
          <a:bodyPr wrap="square">
            <a:spAutoFit/>
          </a:bodyPr>
          <a:lstStyle/>
          <a:p>
            <a:pPr algn="just">
              <a:buFont typeface="+mj-lt"/>
              <a:buAutoNum type="arabicPeriod"/>
            </a:pPr>
            <a:r>
              <a:rPr lang="en-US" dirty="0">
                <a:latin typeface="Source Code Pro" panose="020B0509030403020204" pitchFamily="49" charset="0"/>
              </a:rPr>
              <a:t>You have a device that publishes “on” and “off” messages on the </a:t>
            </a:r>
            <a:r>
              <a:rPr lang="en-US" b="1" dirty="0">
                <a:latin typeface="Source Code Pro" panose="020B0509030403020204" pitchFamily="49" charset="0"/>
              </a:rPr>
              <a:t>home/office/lamp </a:t>
            </a:r>
            <a:r>
              <a:rPr lang="en-US" dirty="0">
                <a:latin typeface="Source Code Pro" panose="020B0509030403020204" pitchFamily="49" charset="0"/>
              </a:rPr>
              <a:t>topic.</a:t>
            </a:r>
          </a:p>
          <a:p>
            <a:pPr algn="just">
              <a:buFont typeface="+mj-lt"/>
              <a:buAutoNum type="arabicPeriod"/>
            </a:pPr>
            <a:endParaRPr lang="en-US" dirty="0">
              <a:latin typeface="Source Code Pro" panose="020B0509030403020204" pitchFamily="49" charset="0"/>
            </a:endParaRPr>
          </a:p>
          <a:p>
            <a:pPr algn="just">
              <a:buFont typeface="+mj-lt"/>
              <a:buAutoNum type="arabicPeriod"/>
            </a:pPr>
            <a:r>
              <a:rPr lang="en-US" dirty="0">
                <a:latin typeface="Source Code Pro" panose="020B0509030403020204" pitchFamily="49" charset="0"/>
              </a:rPr>
              <a:t>You have a device that controls a lamp (it can be an ESP32, ESP8266, or any other board). The ESP32 that controls your lamp, is subscribed to that topic: </a:t>
            </a:r>
            <a:r>
              <a:rPr lang="en-US" b="1" dirty="0">
                <a:latin typeface="Source Code Pro" panose="020B0509030403020204" pitchFamily="49" charset="0"/>
              </a:rPr>
              <a:t>home/office/lamp</a:t>
            </a:r>
            <a:r>
              <a:rPr lang="en-US" dirty="0">
                <a:latin typeface="Source Code Pro" panose="020B0509030403020204" pitchFamily="49" charset="0"/>
              </a:rPr>
              <a:t>.</a:t>
            </a:r>
          </a:p>
          <a:p>
            <a:pPr algn="just">
              <a:buFont typeface="+mj-lt"/>
              <a:buAutoNum type="arabicPeriod"/>
            </a:pPr>
            <a:endParaRPr lang="en-US" dirty="0">
              <a:latin typeface="Source Code Pro" panose="020B0509030403020204" pitchFamily="49" charset="0"/>
            </a:endParaRPr>
          </a:p>
          <a:p>
            <a:pPr algn="just">
              <a:buFont typeface="+mj-lt"/>
              <a:buAutoNum type="arabicPeriod"/>
            </a:pPr>
            <a:r>
              <a:rPr lang="en-US" b="1" dirty="0">
                <a:latin typeface="Source Code Pro" panose="020B0509030403020204" pitchFamily="49" charset="0"/>
              </a:rPr>
              <a:t>So, when a new message is published on that topic, </a:t>
            </a:r>
            <a:r>
              <a:rPr lang="en-US" dirty="0">
                <a:latin typeface="Source Code Pro" panose="020B0509030403020204" pitchFamily="49" charset="0"/>
              </a:rPr>
              <a:t>the ESP32 receives the “on” or “off” message and turns the lamp on or off.</a:t>
            </a:r>
          </a:p>
        </p:txBody>
      </p:sp>
      <p:sp>
        <p:nvSpPr>
          <p:cNvPr id="8" name="Rectangle 7">
            <a:extLst>
              <a:ext uri="{FF2B5EF4-FFF2-40B4-BE49-F238E27FC236}">
                <a16:creationId xmlns:a16="http://schemas.microsoft.com/office/drawing/2014/main" id="{4E958C65-D19B-4005-8E27-B19FACAE2EE5}"/>
              </a:ext>
            </a:extLst>
          </p:cNvPr>
          <p:cNvSpPr/>
          <p:nvPr/>
        </p:nvSpPr>
        <p:spPr>
          <a:xfrm>
            <a:off x="35496" y="5211197"/>
            <a:ext cx="5016687" cy="954107"/>
          </a:xfrm>
          <a:prstGeom prst="rect">
            <a:avLst/>
          </a:prstGeom>
        </p:spPr>
        <p:txBody>
          <a:bodyPr wrap="square">
            <a:spAutoFit/>
          </a:bodyPr>
          <a:lstStyle/>
          <a:p>
            <a:pPr algn="just"/>
            <a:r>
              <a:rPr lang="en-US" dirty="0">
                <a:latin typeface="Source Code Pro" panose="020B0509030403020204" pitchFamily="49" charset="0"/>
              </a:rPr>
              <a:t>This first device, can be an ESP32, an ESP8266, or an Home Automation controller platform like Node-RED, Home Assistant, </a:t>
            </a:r>
            <a:r>
              <a:rPr lang="en-US" dirty="0" err="1">
                <a:latin typeface="Source Code Pro" panose="020B0509030403020204" pitchFamily="49" charset="0"/>
              </a:rPr>
              <a:t>Domoticz</a:t>
            </a:r>
            <a:r>
              <a:rPr lang="en-US" dirty="0">
                <a:latin typeface="Source Code Pro" panose="020B0509030403020204" pitchFamily="49" charset="0"/>
              </a:rPr>
              <a:t>, or </a:t>
            </a:r>
            <a:r>
              <a:rPr lang="en-US" dirty="0" err="1">
                <a:latin typeface="Source Code Pro" panose="020B0509030403020204" pitchFamily="49" charset="0"/>
              </a:rPr>
              <a:t>OpenHAB</a:t>
            </a:r>
            <a:r>
              <a:rPr lang="en-US" dirty="0">
                <a:latin typeface="Source Code Pro" panose="020B0509030403020204" pitchFamily="49" charset="0"/>
              </a:rPr>
              <a:t>, for example.</a:t>
            </a:r>
            <a:endParaRPr lang="fr-FR" dirty="0">
              <a:latin typeface="Source Code Pro" panose="020B0509030403020204" pitchFamily="49" charset="0"/>
            </a:endParaRPr>
          </a:p>
        </p:txBody>
      </p:sp>
      <p:pic>
        <p:nvPicPr>
          <p:cNvPr id="9" name="Image 8">
            <a:extLst>
              <a:ext uri="{FF2B5EF4-FFF2-40B4-BE49-F238E27FC236}">
                <a16:creationId xmlns:a16="http://schemas.microsoft.com/office/drawing/2014/main" id="{96DF4FC7-8351-461A-92A8-6F9487052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962" y="4941168"/>
            <a:ext cx="3462502" cy="1540968"/>
          </a:xfrm>
          <a:prstGeom prst="rect">
            <a:avLst/>
          </a:prstGeom>
        </p:spPr>
      </p:pic>
      <p:pic>
        <p:nvPicPr>
          <p:cNvPr id="10" name="Image 9">
            <a:hlinkClick r:id="rId4" action="ppaction://hlinksldjump"/>
            <a:extLst>
              <a:ext uri="{FF2B5EF4-FFF2-40B4-BE49-F238E27FC236}">
                <a16:creationId xmlns:a16="http://schemas.microsoft.com/office/drawing/2014/main" id="{3F36875A-CAAB-4F7B-833D-C4623EEDF990}"/>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52230993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EE5394-C494-458B-BCE5-3DDEEC2D549D}"/>
              </a:ext>
            </a:extLst>
          </p:cNvPr>
          <p:cNvSpPr>
            <a:spLocks noGrp="1"/>
          </p:cNvSpPr>
          <p:nvPr>
            <p:ph type="title"/>
          </p:nvPr>
        </p:nvSpPr>
        <p:spPr/>
        <p:txBody>
          <a:bodyPr/>
          <a:lstStyle/>
          <a:p>
            <a:r>
              <a:rPr lang="fr-FR" dirty="0"/>
              <a:t>MQTT – Broker</a:t>
            </a:r>
          </a:p>
        </p:txBody>
      </p:sp>
      <p:sp>
        <p:nvSpPr>
          <p:cNvPr id="3" name="Espace réservé du numéro de diapositive 2">
            <a:extLst>
              <a:ext uri="{FF2B5EF4-FFF2-40B4-BE49-F238E27FC236}">
                <a16:creationId xmlns:a16="http://schemas.microsoft.com/office/drawing/2014/main" id="{0C2368D1-61C1-4E73-B44D-95C066C9188A}"/>
              </a:ext>
            </a:extLst>
          </p:cNvPr>
          <p:cNvSpPr>
            <a:spLocks noGrp="1"/>
          </p:cNvSpPr>
          <p:nvPr>
            <p:ph type="sldNum" sz="quarter" idx="12"/>
          </p:nvPr>
        </p:nvSpPr>
        <p:spPr/>
        <p:txBody>
          <a:bodyPr/>
          <a:lstStyle/>
          <a:p>
            <a:pPr>
              <a:defRPr/>
            </a:pPr>
            <a:fld id="{E652A8FB-8C76-45BB-8D82-93F8E151003C}" type="slidenum">
              <a:rPr lang="fr-FR" smtClean="0"/>
              <a:pPr>
                <a:defRPr/>
              </a:pPr>
              <a:t>421</a:t>
            </a:fld>
            <a:endParaRPr lang="fr-FR"/>
          </a:p>
        </p:txBody>
      </p:sp>
      <p:sp>
        <p:nvSpPr>
          <p:cNvPr id="7" name="Rectangle 1">
            <a:extLst>
              <a:ext uri="{FF2B5EF4-FFF2-40B4-BE49-F238E27FC236}">
                <a16:creationId xmlns:a16="http://schemas.microsoft.com/office/drawing/2014/main" id="{648CF1C1-8884-488C-AD08-E5CAFDB52898}"/>
              </a:ext>
            </a:extLst>
          </p:cNvPr>
          <p:cNvSpPr>
            <a:spLocks noChangeArrowheads="1"/>
          </p:cNvSpPr>
          <p:nvPr/>
        </p:nvSpPr>
        <p:spPr bwMode="auto">
          <a:xfrm>
            <a:off x="0" y="599782"/>
            <a:ext cx="9144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Source Code Pro" panose="020B0509030403020204" pitchFamily="49" charset="0"/>
              </a:rPr>
              <a:t>At last, </a:t>
            </a:r>
            <a:r>
              <a:rPr kumimoji="0" lang="fr-FR" altLang="fr-FR" sz="1600" b="0" i="0" u="none" strike="noStrike" cap="none" normalizeH="0" baseline="0" dirty="0" err="1">
                <a:ln>
                  <a:noFill/>
                </a:ln>
                <a:solidFill>
                  <a:schemeClr val="tx1"/>
                </a:solidFill>
                <a:effectLst/>
                <a:latin typeface="Source Code Pro" panose="020B0509030403020204" pitchFamily="49" charset="0"/>
              </a:rPr>
              <a:t>you</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also</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need</a:t>
            </a:r>
            <a:r>
              <a:rPr kumimoji="0" lang="fr-FR" altLang="fr-FR" sz="1600" b="0" i="0" u="none" strike="noStrike" cap="none" normalizeH="0" baseline="0" dirty="0">
                <a:ln>
                  <a:noFill/>
                </a:ln>
                <a:solidFill>
                  <a:schemeClr val="tx1"/>
                </a:solidFill>
                <a:effectLst/>
                <a:latin typeface="Source Code Pro" panose="020B0509030403020204" pitchFamily="49" charset="0"/>
              </a:rPr>
              <a:t> to </a:t>
            </a:r>
            <a:r>
              <a:rPr kumimoji="0" lang="fr-FR" altLang="fr-FR" sz="1600" b="0" i="0" u="none" strike="noStrike" cap="none" normalizeH="0" baseline="0" dirty="0" err="1">
                <a:ln>
                  <a:noFill/>
                </a:ln>
                <a:solidFill>
                  <a:schemeClr val="tx1"/>
                </a:solidFill>
                <a:effectLst/>
                <a:latin typeface="Source Code Pro" panose="020B0509030403020204" pitchFamily="49" charset="0"/>
              </a:rPr>
              <a:t>be</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aware</a:t>
            </a:r>
            <a:r>
              <a:rPr kumimoji="0" lang="fr-FR" altLang="fr-FR" sz="1600" b="0" i="0" u="none" strike="noStrike" cap="none" normalizeH="0" baseline="0" dirty="0">
                <a:ln>
                  <a:noFill/>
                </a:ln>
                <a:solidFill>
                  <a:schemeClr val="tx1"/>
                </a:solidFill>
                <a:effectLst/>
                <a:latin typeface="Source Code Pro" panose="020B0509030403020204" pitchFamily="49" charset="0"/>
              </a:rPr>
              <a:t> of the </a:t>
            </a:r>
            <a:r>
              <a:rPr kumimoji="0" lang="fr-FR" altLang="fr-FR" sz="1600" b="0" i="0" u="none" strike="noStrike" cap="none" normalizeH="0" baseline="0" dirty="0" err="1">
                <a:ln>
                  <a:noFill/>
                </a:ln>
                <a:solidFill>
                  <a:schemeClr val="tx1"/>
                </a:solidFill>
                <a:effectLst/>
                <a:latin typeface="Source Code Pro" panose="020B0509030403020204" pitchFamily="49" charset="0"/>
              </a:rPr>
              <a:t>term</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1" u="none" strike="noStrike" cap="none" normalizeH="0" baseline="0" dirty="0">
                <a:ln>
                  <a:noFill/>
                </a:ln>
                <a:solidFill>
                  <a:schemeClr val="tx1"/>
                </a:solidFill>
                <a:effectLst/>
                <a:latin typeface="Source Code Pro" panose="020B0509030403020204" pitchFamily="49" charset="0"/>
              </a:rPr>
              <a:t>broker</a:t>
            </a:r>
            <a:r>
              <a:rPr kumimoji="0" lang="fr-FR" altLang="fr-FR" sz="1600"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Source Code Pro" panose="020B0509030403020204" pitchFamily="49" charset="0"/>
              </a:rPr>
              <a:t>The broker </a:t>
            </a:r>
            <a:r>
              <a:rPr kumimoji="0" lang="fr-FR" altLang="fr-FR" sz="1600" b="0" i="0" u="none" strike="noStrike" cap="none" normalizeH="0" baseline="0" dirty="0" err="1">
                <a:ln>
                  <a:noFill/>
                </a:ln>
                <a:solidFill>
                  <a:schemeClr val="tx1"/>
                </a:solidFill>
                <a:effectLst/>
                <a:latin typeface="Source Code Pro" panose="020B0509030403020204" pitchFamily="49" charset="0"/>
              </a:rPr>
              <a:t>is</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primarily</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responsible</a:t>
            </a:r>
            <a:r>
              <a:rPr kumimoji="0" lang="fr-FR" altLang="fr-FR" sz="1600" b="0" i="0" u="none" strike="noStrike" cap="none" normalizeH="0" baseline="0" dirty="0">
                <a:ln>
                  <a:noFill/>
                </a:ln>
                <a:solidFill>
                  <a:schemeClr val="tx1"/>
                </a:solidFill>
                <a:effectLst/>
                <a:latin typeface="Source Code Pro" panose="020B0509030403020204" pitchFamily="49" charset="0"/>
              </a:rPr>
              <a:t> for </a:t>
            </a:r>
            <a:r>
              <a:rPr kumimoji="0" lang="fr-FR" altLang="fr-FR" sz="1600" b="1" i="0" u="none" strike="noStrike" cap="none" normalizeH="0" baseline="0" dirty="0" err="1">
                <a:ln>
                  <a:noFill/>
                </a:ln>
                <a:solidFill>
                  <a:schemeClr val="tx1"/>
                </a:solidFill>
                <a:effectLst/>
                <a:latin typeface="Source Code Pro" panose="020B0509030403020204" pitchFamily="49" charset="0"/>
              </a:rPr>
              <a:t>receiving</a:t>
            </a:r>
            <a:r>
              <a:rPr kumimoji="0" lang="fr-FR" altLang="fr-FR" sz="1600" b="0" i="0" u="none" strike="noStrike" cap="none" normalizeH="0" baseline="0" dirty="0">
                <a:ln>
                  <a:noFill/>
                </a:ln>
                <a:solidFill>
                  <a:schemeClr val="tx1"/>
                </a:solidFill>
                <a:effectLst/>
                <a:latin typeface="Source Code Pro" panose="020B0509030403020204" pitchFamily="49" charset="0"/>
              </a:rPr>
              <a:t> all messages, </a:t>
            </a:r>
            <a:r>
              <a:rPr kumimoji="0" lang="fr-FR" altLang="fr-FR" sz="1600" b="1" i="0" u="none" strike="noStrike" cap="none" normalizeH="0" baseline="0" dirty="0" err="1">
                <a:ln>
                  <a:noFill/>
                </a:ln>
                <a:solidFill>
                  <a:schemeClr val="tx1"/>
                </a:solidFill>
                <a:effectLst/>
                <a:latin typeface="Source Code Pro" panose="020B0509030403020204" pitchFamily="49" charset="0"/>
              </a:rPr>
              <a:t>filtering</a:t>
            </a:r>
            <a:r>
              <a:rPr kumimoji="0" lang="fr-FR" altLang="fr-FR" sz="1600" b="0" i="0" u="none" strike="noStrike" cap="none" normalizeH="0" baseline="0" dirty="0">
                <a:ln>
                  <a:noFill/>
                </a:ln>
                <a:solidFill>
                  <a:schemeClr val="tx1"/>
                </a:solidFill>
                <a:effectLst/>
                <a:latin typeface="Source Code Pro" panose="020B0509030403020204" pitchFamily="49" charset="0"/>
              </a:rPr>
              <a:t> the messages, </a:t>
            </a:r>
            <a:r>
              <a:rPr kumimoji="0" lang="fr-FR" altLang="fr-FR" sz="1600" b="1" i="0" u="none" strike="noStrike" cap="none" normalizeH="0" baseline="0" dirty="0" err="1">
                <a:ln>
                  <a:noFill/>
                </a:ln>
                <a:solidFill>
                  <a:schemeClr val="tx1"/>
                </a:solidFill>
                <a:effectLst/>
                <a:latin typeface="Source Code Pro" panose="020B0509030403020204" pitchFamily="49" charset="0"/>
              </a:rPr>
              <a:t>decide</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who</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is</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interested</a:t>
            </a:r>
            <a:r>
              <a:rPr kumimoji="0" lang="fr-FR" altLang="fr-FR" sz="1600" b="0" i="0" u="none" strike="noStrike" cap="none" normalizeH="0" baseline="0" dirty="0">
                <a:ln>
                  <a:noFill/>
                </a:ln>
                <a:solidFill>
                  <a:schemeClr val="tx1"/>
                </a:solidFill>
                <a:effectLst/>
                <a:latin typeface="Source Code Pro" panose="020B0509030403020204" pitchFamily="49" charset="0"/>
              </a:rPr>
              <a:t> in </a:t>
            </a:r>
            <a:r>
              <a:rPr kumimoji="0" lang="fr-FR" altLang="fr-FR" sz="1600" b="0" i="0" u="none" strike="noStrike" cap="none" normalizeH="0" baseline="0" dirty="0" err="1">
                <a:ln>
                  <a:noFill/>
                </a:ln>
                <a:solidFill>
                  <a:schemeClr val="tx1"/>
                </a:solidFill>
                <a:effectLst/>
                <a:latin typeface="Source Code Pro" panose="020B0509030403020204" pitchFamily="49" charset="0"/>
              </a:rPr>
              <a:t>them</a:t>
            </a:r>
            <a:r>
              <a:rPr kumimoji="0" lang="fr-FR" altLang="fr-FR" sz="1600" b="0" i="0" u="none" strike="noStrike" cap="none" normalizeH="0" baseline="0" dirty="0">
                <a:ln>
                  <a:noFill/>
                </a:ln>
                <a:solidFill>
                  <a:schemeClr val="tx1"/>
                </a:solidFill>
                <a:effectLst/>
                <a:latin typeface="Source Code Pro" panose="020B0509030403020204" pitchFamily="49" charset="0"/>
              </a:rPr>
              <a:t> and </a:t>
            </a:r>
            <a:r>
              <a:rPr kumimoji="0" lang="fr-FR" altLang="fr-FR" sz="1600" b="0" i="0" u="none" strike="noStrike" cap="none" normalizeH="0" baseline="0" dirty="0" err="1">
                <a:ln>
                  <a:noFill/>
                </a:ln>
                <a:solidFill>
                  <a:schemeClr val="tx1"/>
                </a:solidFill>
                <a:effectLst/>
                <a:latin typeface="Source Code Pro" panose="020B0509030403020204" pitchFamily="49" charset="0"/>
              </a:rPr>
              <a:t>then</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1" i="0" u="none" strike="noStrike" cap="none" normalizeH="0" baseline="0" dirty="0" err="1">
                <a:ln>
                  <a:noFill/>
                </a:ln>
                <a:solidFill>
                  <a:schemeClr val="tx1"/>
                </a:solidFill>
                <a:effectLst/>
                <a:latin typeface="Source Code Pro" panose="020B0509030403020204" pitchFamily="49" charset="0"/>
              </a:rPr>
              <a:t>publishing</a:t>
            </a:r>
            <a:r>
              <a:rPr kumimoji="0" lang="fr-FR" altLang="fr-FR" sz="1600" b="0" i="0" u="none" strike="noStrike" cap="none" normalizeH="0" baseline="0" dirty="0">
                <a:ln>
                  <a:noFill/>
                </a:ln>
                <a:solidFill>
                  <a:schemeClr val="tx1"/>
                </a:solidFill>
                <a:effectLst/>
                <a:latin typeface="Source Code Pro" panose="020B0509030403020204" pitchFamily="49" charset="0"/>
              </a:rPr>
              <a:t> the message to all </a:t>
            </a:r>
            <a:r>
              <a:rPr kumimoji="0" lang="fr-FR" altLang="fr-FR" sz="1600" b="0" i="0" u="none" strike="noStrike" cap="none" normalizeH="0" baseline="0" dirty="0" err="1">
                <a:ln>
                  <a:noFill/>
                </a:ln>
                <a:solidFill>
                  <a:schemeClr val="tx1"/>
                </a:solidFill>
                <a:effectLst/>
                <a:latin typeface="Source Code Pro" panose="020B0509030403020204" pitchFamily="49" charset="0"/>
              </a:rPr>
              <a:t>subscribed</a:t>
            </a:r>
            <a:r>
              <a:rPr kumimoji="0" lang="fr-FR" altLang="fr-FR" sz="1600" b="0" i="0" u="none" strike="noStrike" cap="none" normalizeH="0" baseline="0" dirty="0">
                <a:ln>
                  <a:noFill/>
                </a:ln>
                <a:solidFill>
                  <a:schemeClr val="tx1"/>
                </a:solidFill>
                <a:effectLst/>
                <a:latin typeface="Source Code Pro" panose="020B0509030403020204" pitchFamily="49" charset="0"/>
              </a:rPr>
              <a:t> clients.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Source Code Pro" panose="020B0509030403020204" pitchFamily="49" charset="0"/>
              </a:rPr>
              <a:t>              </a:t>
            </a:r>
          </a:p>
        </p:txBody>
      </p:sp>
      <p:pic>
        <p:nvPicPr>
          <p:cNvPr id="3074" name="Picture 2" descr="mqtt-broker">
            <a:extLst>
              <a:ext uri="{FF2B5EF4-FFF2-40B4-BE49-F238E27FC236}">
                <a16:creationId xmlns:a16="http://schemas.microsoft.com/office/drawing/2014/main" id="{9BB6BAFC-AAD6-456F-B20D-22574B457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190" y="1912102"/>
            <a:ext cx="5616210" cy="22657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593E136-EC89-49F1-A519-CEB986FDFCB6}"/>
              </a:ext>
            </a:extLst>
          </p:cNvPr>
          <p:cNvSpPr/>
          <p:nvPr/>
        </p:nvSpPr>
        <p:spPr>
          <a:xfrm>
            <a:off x="0" y="4590230"/>
            <a:ext cx="6660232" cy="1077218"/>
          </a:xfrm>
          <a:prstGeom prst="rect">
            <a:avLst/>
          </a:prstGeom>
        </p:spPr>
        <p:txBody>
          <a:bodyPr wrap="square">
            <a:spAutoFit/>
          </a:bodyPr>
          <a:lstStyle/>
          <a:p>
            <a:r>
              <a:rPr lang="en-US" sz="1600" dirty="0">
                <a:latin typeface="Source Code Pro" panose="020B0509030403020204" pitchFamily="49" charset="0"/>
              </a:rPr>
              <a:t>There are several brokers you can use. In our home automation projects we use the </a:t>
            </a:r>
            <a:r>
              <a:rPr lang="en-US" sz="1600" dirty="0" err="1">
                <a:latin typeface="Source Code Pro" panose="020B0509030403020204" pitchFamily="49" charset="0"/>
                <a:hlinkClick r:id="rId3"/>
              </a:rPr>
              <a:t>Mosquitto</a:t>
            </a:r>
            <a:r>
              <a:rPr lang="en-US" sz="1600" dirty="0">
                <a:latin typeface="Source Code Pro" panose="020B0509030403020204" pitchFamily="49" charset="0"/>
                <a:hlinkClick r:id="rId3"/>
              </a:rPr>
              <a:t> broker</a:t>
            </a:r>
            <a:r>
              <a:rPr lang="en-US" sz="1600" dirty="0">
                <a:latin typeface="Source Code Pro" panose="020B0509030403020204" pitchFamily="49" charset="0"/>
              </a:rPr>
              <a:t> which can be installed in the Raspberry Pi. </a:t>
            </a:r>
            <a:r>
              <a:rPr lang="en-US" sz="1600" b="1" dirty="0">
                <a:latin typeface="Source Code Pro" panose="020B0509030403020204" pitchFamily="49" charset="0"/>
              </a:rPr>
              <a:t>Alternatively, you can use a cloud MQTT broker</a:t>
            </a:r>
            <a:r>
              <a:rPr lang="en-US" sz="1600" dirty="0">
                <a:latin typeface="Source Code Pro" panose="020B0509030403020204" pitchFamily="49" charset="0"/>
              </a:rPr>
              <a:t>.</a:t>
            </a:r>
            <a:endParaRPr lang="fr-FR" sz="1600" dirty="0">
              <a:latin typeface="Source Code Pro" panose="020B0509030403020204" pitchFamily="49" charset="0"/>
            </a:endParaRPr>
          </a:p>
        </p:txBody>
      </p:sp>
      <p:pic>
        <p:nvPicPr>
          <p:cNvPr id="12" name="Picture 4">
            <a:extLst>
              <a:ext uri="{FF2B5EF4-FFF2-40B4-BE49-F238E27FC236}">
                <a16:creationId xmlns:a16="http://schemas.microsoft.com/office/drawing/2014/main" id="{3F665E36-6095-4D97-8992-034861BF6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3502182"/>
            <a:ext cx="1587100" cy="155743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hlinkClick r:id="rId5" action="ppaction://hlinksldjump"/>
            <a:extLst>
              <a:ext uri="{FF2B5EF4-FFF2-40B4-BE49-F238E27FC236}">
                <a16:creationId xmlns:a16="http://schemas.microsoft.com/office/drawing/2014/main" id="{F5C159E2-5723-4BD0-BBF1-CEDB163506F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67304124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4CE119-5491-4A6D-AD8A-05DC33F826A6}"/>
              </a:ext>
            </a:extLst>
          </p:cNvPr>
          <p:cNvSpPr>
            <a:spLocks noGrp="1"/>
          </p:cNvSpPr>
          <p:nvPr>
            <p:ph type="title"/>
          </p:nvPr>
        </p:nvSpPr>
        <p:spPr/>
        <p:txBody>
          <a:bodyPr/>
          <a:lstStyle/>
          <a:p>
            <a:r>
              <a:rPr lang="en-US" dirty="0"/>
              <a:t>How to Use MQTT in Home Automation and IoT Projects</a:t>
            </a:r>
            <a:endParaRPr lang="fr-FR" dirty="0"/>
          </a:p>
        </p:txBody>
      </p:sp>
      <p:sp>
        <p:nvSpPr>
          <p:cNvPr id="3" name="Espace réservé du numéro de diapositive 2">
            <a:extLst>
              <a:ext uri="{FF2B5EF4-FFF2-40B4-BE49-F238E27FC236}">
                <a16:creationId xmlns:a16="http://schemas.microsoft.com/office/drawing/2014/main" id="{96A9B2E1-7EFF-4E62-A70D-ECE797135650}"/>
              </a:ext>
            </a:extLst>
          </p:cNvPr>
          <p:cNvSpPr>
            <a:spLocks noGrp="1"/>
          </p:cNvSpPr>
          <p:nvPr>
            <p:ph type="sldNum" sz="quarter" idx="12"/>
          </p:nvPr>
        </p:nvSpPr>
        <p:spPr/>
        <p:txBody>
          <a:bodyPr/>
          <a:lstStyle/>
          <a:p>
            <a:pPr>
              <a:defRPr/>
            </a:pPr>
            <a:fld id="{E652A8FB-8C76-45BB-8D82-93F8E151003C}" type="slidenum">
              <a:rPr lang="fr-FR" smtClean="0"/>
              <a:pPr>
                <a:defRPr/>
              </a:pPr>
              <a:t>422</a:t>
            </a:fld>
            <a:endParaRPr lang="fr-FR"/>
          </a:p>
        </p:txBody>
      </p:sp>
      <p:sp>
        <p:nvSpPr>
          <p:cNvPr id="5" name="Rectangle 3">
            <a:extLst>
              <a:ext uri="{FF2B5EF4-FFF2-40B4-BE49-F238E27FC236}">
                <a16:creationId xmlns:a16="http://schemas.microsoft.com/office/drawing/2014/main" id="{0226A2E1-1659-4B80-8A7F-E32A1EE2885B}"/>
              </a:ext>
            </a:extLst>
          </p:cNvPr>
          <p:cNvSpPr>
            <a:spLocks noChangeArrowheads="1"/>
          </p:cNvSpPr>
          <p:nvPr/>
        </p:nvSpPr>
        <p:spPr bwMode="auto">
          <a:xfrm>
            <a:off x="-5432" y="1088206"/>
            <a:ext cx="3932237"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As </a:t>
            </a:r>
            <a:r>
              <a:rPr kumimoji="0" lang="fr-FR" altLang="fr-FR" b="0" i="0" u="none" strike="noStrike" cap="none" normalizeH="0" baseline="0" dirty="0" err="1">
                <a:ln>
                  <a:noFill/>
                </a:ln>
                <a:solidFill>
                  <a:schemeClr val="tx1"/>
                </a:solidFill>
                <a:effectLst/>
                <a:latin typeface="Source Code Pro" panose="020B0509030403020204" pitchFamily="49" charset="0"/>
              </a:rPr>
              <a:t>we’ve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seen</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previously</a:t>
            </a:r>
            <a:r>
              <a:rPr kumimoji="0" lang="fr-FR" altLang="fr-FR" b="0" i="0" u="none" strike="noStrike" cap="none" normalizeH="0" baseline="0" dirty="0">
                <a:ln>
                  <a:noFill/>
                </a:ln>
                <a:solidFill>
                  <a:schemeClr val="tx1"/>
                </a:solidFill>
                <a:effectLst/>
                <a:latin typeface="Source Code Pro" panose="020B0509030403020204" pitchFamily="49" charset="0"/>
              </a:rPr>
              <a:t>, MQTT </a:t>
            </a:r>
            <a:r>
              <a:rPr kumimoji="0" lang="fr-FR" altLang="fr-FR" b="0" i="0" u="none" strike="noStrike" cap="none" normalizeH="0" baseline="0" dirty="0" err="1">
                <a:ln>
                  <a:noFill/>
                </a:ln>
                <a:solidFill>
                  <a:schemeClr val="tx1"/>
                </a:solidFill>
                <a:effectLst/>
                <a:latin typeface="Source Code Pro" panose="020B0509030403020204" pitchFamily="49" charset="0"/>
              </a:rPr>
              <a:t>is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great</a:t>
            </a:r>
            <a:r>
              <a:rPr kumimoji="0" lang="fr-FR" altLang="fr-FR" b="0" i="0" u="none" strike="noStrike" cap="none" normalizeH="0" baseline="0" dirty="0">
                <a:ln>
                  <a:noFill/>
                </a:ln>
                <a:solidFill>
                  <a:schemeClr val="tx1"/>
                </a:solidFill>
                <a:effectLst/>
                <a:latin typeface="Source Code Pro" panose="020B0509030403020204" pitchFamily="49" charset="0"/>
              </a:rPr>
              <a:t> for home automation and internet of </a:t>
            </a:r>
            <a:r>
              <a:rPr kumimoji="0" lang="fr-FR" altLang="fr-FR" b="0" i="0" u="none" strike="noStrike" cap="none" normalizeH="0" baseline="0" dirty="0" err="1">
                <a:ln>
                  <a:noFill/>
                </a:ln>
                <a:solidFill>
                  <a:schemeClr val="tx1"/>
                </a:solidFill>
                <a:effectLst/>
                <a:latin typeface="Source Code Pro" panose="020B0509030403020204" pitchFamily="49" charset="0"/>
              </a:rPr>
              <a:t>things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projects</a:t>
            </a:r>
            <a:r>
              <a:rPr kumimoji="0" lang="fr-FR" altLang="fr-FR" b="0" i="0" u="none" strike="noStrike" cap="none" normalizeH="0" baseline="0" dirty="0">
                <a:ln>
                  <a:noFill/>
                </a:ln>
                <a:solidFill>
                  <a:schemeClr val="tx1"/>
                </a:solidFill>
                <a:effectLst/>
                <a:latin typeface="Source Code Pro" panose="020B0509030403020204" pitchFamily="49" charset="0"/>
              </a:rPr>
              <a:t>. If </a:t>
            </a:r>
            <a:r>
              <a:rPr kumimoji="0" lang="fr-FR" altLang="fr-FR" b="0" i="0" u="none" strike="noStrike" cap="none" normalizeH="0" baseline="0" dirty="0" err="1">
                <a:ln>
                  <a:noFill/>
                </a:ln>
                <a:solidFill>
                  <a:schemeClr val="tx1"/>
                </a:solidFill>
                <a:effectLst/>
                <a:latin typeface="Source Code Pro" panose="020B0509030403020204" pitchFamily="49" charset="0"/>
              </a:rPr>
              <a:t>you</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want</a:t>
            </a:r>
            <a:r>
              <a:rPr kumimoji="0" lang="fr-FR" altLang="fr-FR" b="0" i="0" u="none" strike="noStrike" cap="none" normalizeH="0" baseline="0" dirty="0">
                <a:ln>
                  <a:noFill/>
                </a:ln>
                <a:solidFill>
                  <a:schemeClr val="tx1"/>
                </a:solidFill>
                <a:effectLst/>
                <a:latin typeface="Source Code Pro" panose="020B0509030403020204" pitchFamily="49" charset="0"/>
              </a:rPr>
              <a:t> to start </a:t>
            </a:r>
            <a:r>
              <a:rPr kumimoji="0" lang="fr-FR" altLang="fr-FR" b="0" i="0" u="none" strike="noStrike" cap="none" normalizeH="0" baseline="0" dirty="0" err="1">
                <a:ln>
                  <a:noFill/>
                </a:ln>
                <a:solidFill>
                  <a:schemeClr val="tx1"/>
                </a:solidFill>
                <a:effectLst/>
                <a:latin typeface="Source Code Pro" panose="020B0509030403020204" pitchFamily="49" charset="0"/>
              </a:rPr>
              <a:t>making</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own</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projects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using</a:t>
            </a:r>
            <a:r>
              <a:rPr kumimoji="0" lang="fr-FR" altLang="fr-FR" b="0" i="0" u="none" strike="noStrike" cap="none" normalizeH="0" baseline="0" dirty="0">
                <a:ln>
                  <a:noFill/>
                </a:ln>
                <a:solidFill>
                  <a:schemeClr val="tx1"/>
                </a:solidFill>
                <a:effectLst/>
                <a:latin typeface="Source Code Pro" panose="020B0509030403020204" pitchFamily="49" charset="0"/>
              </a:rPr>
              <a:t> MQTT </a:t>
            </a:r>
            <a:r>
              <a:rPr kumimoji="0" lang="fr-FR" altLang="fr-FR" b="0" i="0" u="none" strike="noStrike" cap="none" normalizeH="0" baseline="0" dirty="0" err="1">
                <a:ln>
                  <a:noFill/>
                </a:ln>
                <a:solidFill>
                  <a:schemeClr val="tx1"/>
                </a:solidFill>
                <a:effectLst/>
                <a:latin typeface="Source Code Pro" panose="020B0509030403020204" pitchFamily="49" charset="0"/>
              </a:rPr>
              <a:t>here’s</a:t>
            </a:r>
            <a:r>
              <a:rPr kumimoji="0" lang="fr-FR" altLang="fr-FR" b="0" i="0" u="none" strike="noStrike" cap="none" normalizeH="0" baseline="0" dirty="0">
                <a:ln>
                  <a:noFill/>
                </a:ln>
                <a:solidFill>
                  <a:schemeClr val="tx1"/>
                </a:solidFill>
                <a:effectLst/>
                <a:latin typeface="Source Code Pro" panose="020B0509030403020204" pitchFamily="49" charset="0"/>
              </a:rPr>
              <a:t>  an </a:t>
            </a:r>
            <a:r>
              <a:rPr kumimoji="0" lang="fr-FR" altLang="fr-FR" b="0" i="0" u="none" strike="noStrike" cap="none" normalizeH="0" baseline="0" dirty="0" err="1">
                <a:ln>
                  <a:noFill/>
                </a:ln>
                <a:solidFill>
                  <a:schemeClr val="tx1"/>
                </a:solidFill>
                <a:effectLst/>
                <a:latin typeface="Source Code Pro" panose="020B0509030403020204" pitchFamily="49" charset="0"/>
              </a:rPr>
              <a:t>example</a:t>
            </a:r>
            <a:r>
              <a:rPr kumimoji="0" lang="fr-FR" altLang="fr-FR" b="0" i="0" u="none" strike="noStrike" cap="none" normalizeH="0" baseline="0" dirty="0">
                <a:ln>
                  <a:noFill/>
                </a:ln>
                <a:solidFill>
                  <a:schemeClr val="tx1"/>
                </a:solidFill>
                <a:effectLst/>
                <a:latin typeface="Source Code Pro" panose="020B0509030403020204" pitchFamily="49" charset="0"/>
              </a:rPr>
              <a:t> of </a:t>
            </a:r>
            <a:r>
              <a:rPr kumimoji="0" lang="fr-FR" altLang="fr-FR" b="0" i="0" u="none" strike="noStrike" cap="none" normalizeH="0" baseline="0" dirty="0" err="1">
                <a:ln>
                  <a:noFill/>
                </a:ln>
                <a:solidFill>
                  <a:schemeClr val="tx1"/>
                </a:solidFill>
                <a:effectLst/>
                <a:latin typeface="Source Code Pro" panose="020B0509030403020204" pitchFamily="49" charset="0"/>
              </a:rPr>
              <a:t>what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you</a:t>
            </a:r>
            <a:r>
              <a:rPr kumimoji="0" lang="fr-FR" altLang="fr-FR" b="0" i="0" u="none" strike="noStrike" cap="none" normalizeH="0" baseline="0" dirty="0">
                <a:ln>
                  <a:noFill/>
                </a:ln>
                <a:solidFill>
                  <a:schemeClr val="tx1"/>
                </a:solidFill>
                <a:effectLst/>
                <a:latin typeface="Source Code Pro" panose="020B0509030403020204" pitchFamily="49" charset="0"/>
              </a:rPr>
              <a:t> can do.</a:t>
            </a:r>
            <a:r>
              <a:rPr kumimoji="0" lang="fr-FR" altLang="fr-FR" b="1" i="0" u="none" strike="noStrike" cap="none" normalizeH="0" baseline="0" dirty="0">
                <a:ln>
                  <a:noFill/>
                </a:ln>
                <a:solidFill>
                  <a:schemeClr val="tx1"/>
                </a:solidFill>
                <a:effectLst/>
                <a:latin typeface="Source Code Pro" panose="020B050903040302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p:txBody>
      </p:sp>
      <p:pic>
        <p:nvPicPr>
          <p:cNvPr id="4100" name="Picture 4">
            <a:extLst>
              <a:ext uri="{FF2B5EF4-FFF2-40B4-BE49-F238E27FC236}">
                <a16:creationId xmlns:a16="http://schemas.microsoft.com/office/drawing/2014/main" id="{E2C652F7-E4FA-4752-B952-DC4218722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806" y="524198"/>
            <a:ext cx="5062291" cy="34110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7814822-BE27-4356-97BE-F46BCAC8B9E1}"/>
              </a:ext>
            </a:extLst>
          </p:cNvPr>
          <p:cNvSpPr/>
          <p:nvPr/>
        </p:nvSpPr>
        <p:spPr>
          <a:xfrm>
            <a:off x="-5432" y="4238096"/>
            <a:ext cx="9149432" cy="2031325"/>
          </a:xfrm>
          <a:prstGeom prst="rect">
            <a:avLst/>
          </a:prstGeom>
        </p:spPr>
        <p:txBody>
          <a:bodyPr wrap="square">
            <a:spAutoFit/>
          </a:bodyPr>
          <a:lstStyle/>
          <a:p>
            <a:r>
              <a:rPr lang="en-US" dirty="0">
                <a:latin typeface="Source Code Pro" panose="020B0509030403020204" pitchFamily="49" charset="0"/>
              </a:rPr>
              <a:t>Here’s the steps you should follow:</a:t>
            </a:r>
          </a:p>
          <a:p>
            <a:r>
              <a:rPr lang="en-US" b="1" dirty="0">
                <a:latin typeface="Source Code Pro" panose="020B0509030403020204" pitchFamily="49" charset="0"/>
              </a:rPr>
              <a:t>1)</a:t>
            </a:r>
            <a:r>
              <a:rPr lang="en-US" dirty="0">
                <a:latin typeface="Source Code Pro" panose="020B0509030403020204" pitchFamily="49" charset="0"/>
              </a:rPr>
              <a:t> Set up your Raspberry Pi. Follow our </a:t>
            </a:r>
            <a:r>
              <a:rPr lang="en-US" dirty="0">
                <a:latin typeface="Source Code Pro" panose="020B0509030403020204" pitchFamily="49" charset="0"/>
                <a:hlinkClick r:id="rId3"/>
              </a:rPr>
              <a:t>Getting Started Guide with Raspberry Pi</a:t>
            </a:r>
            <a:r>
              <a:rPr lang="en-US" dirty="0">
                <a:latin typeface="Source Code Pro" panose="020B0509030403020204" pitchFamily="49" charset="0"/>
              </a:rPr>
              <a:t>.</a:t>
            </a:r>
          </a:p>
          <a:p>
            <a:r>
              <a:rPr lang="en-US" b="1" dirty="0">
                <a:latin typeface="Source Code Pro" panose="020B0509030403020204" pitchFamily="49" charset="0"/>
              </a:rPr>
              <a:t>2)</a:t>
            </a:r>
            <a:r>
              <a:rPr lang="en-US" dirty="0">
                <a:latin typeface="Source Code Pro" panose="020B0509030403020204" pitchFamily="49" charset="0"/>
              </a:rPr>
              <a:t> </a:t>
            </a:r>
            <a:r>
              <a:rPr lang="en-US" dirty="0">
                <a:latin typeface="Source Code Pro" panose="020B0509030403020204" pitchFamily="49" charset="0"/>
                <a:hlinkClick r:id="rId4"/>
              </a:rPr>
              <a:t>Enable and Connect your Raspberry Pi with SSH</a:t>
            </a:r>
            <a:r>
              <a:rPr lang="en-US" dirty="0">
                <a:latin typeface="Source Code Pro" panose="020B0509030403020204" pitchFamily="49" charset="0"/>
              </a:rPr>
              <a:t>.</a:t>
            </a:r>
          </a:p>
          <a:p>
            <a:r>
              <a:rPr lang="en-US" b="1" dirty="0">
                <a:latin typeface="Source Code Pro" panose="020B0509030403020204" pitchFamily="49" charset="0"/>
              </a:rPr>
              <a:t>3)</a:t>
            </a:r>
            <a:r>
              <a:rPr lang="en-US" dirty="0">
                <a:latin typeface="Source Code Pro" panose="020B0509030403020204" pitchFamily="49" charset="0"/>
              </a:rPr>
              <a:t> You need </a:t>
            </a:r>
            <a:r>
              <a:rPr lang="en-US" dirty="0">
                <a:latin typeface="Source Code Pro" panose="020B0509030403020204" pitchFamily="49" charset="0"/>
                <a:hlinkClick r:id="rId5"/>
              </a:rPr>
              <a:t>Node-RED installed on your Pi</a:t>
            </a:r>
            <a:r>
              <a:rPr lang="en-US" dirty="0">
                <a:latin typeface="Source Code Pro" panose="020B0509030403020204" pitchFamily="49" charset="0"/>
              </a:rPr>
              <a:t> and </a:t>
            </a:r>
            <a:r>
              <a:rPr lang="en-US" dirty="0">
                <a:latin typeface="Source Code Pro" panose="020B0509030403020204" pitchFamily="49" charset="0"/>
                <a:hlinkClick r:id="rId6"/>
              </a:rPr>
              <a:t>Node-RED Dashboard</a:t>
            </a:r>
            <a:r>
              <a:rPr lang="en-US" dirty="0">
                <a:latin typeface="Source Code Pro" panose="020B0509030403020204" pitchFamily="49" charset="0"/>
              </a:rPr>
              <a:t>.</a:t>
            </a:r>
          </a:p>
          <a:p>
            <a:r>
              <a:rPr lang="en-US" b="1" dirty="0">
                <a:latin typeface="Source Code Pro" panose="020B0509030403020204" pitchFamily="49" charset="0"/>
              </a:rPr>
              <a:t>4)</a:t>
            </a:r>
            <a:r>
              <a:rPr lang="en-US" dirty="0">
                <a:latin typeface="Source Code Pro" panose="020B0509030403020204" pitchFamily="49" charset="0"/>
              </a:rPr>
              <a:t> Install the </a:t>
            </a:r>
            <a:r>
              <a:rPr lang="en-US" dirty="0" err="1">
                <a:latin typeface="Source Code Pro" panose="020B0509030403020204" pitchFamily="49" charset="0"/>
                <a:hlinkClick r:id="rId7"/>
              </a:rPr>
              <a:t>Mosquitto</a:t>
            </a:r>
            <a:r>
              <a:rPr lang="en-US" dirty="0">
                <a:latin typeface="Source Code Pro" panose="020B0509030403020204" pitchFamily="49" charset="0"/>
                <a:hlinkClick r:id="rId7"/>
              </a:rPr>
              <a:t> broker on the Raspberry Pi</a:t>
            </a:r>
            <a:r>
              <a:rPr lang="en-US" dirty="0">
                <a:latin typeface="Source Code Pro" panose="020B0509030403020204" pitchFamily="49" charset="0"/>
              </a:rPr>
              <a:t>.</a:t>
            </a:r>
          </a:p>
          <a:p>
            <a:r>
              <a:rPr lang="en-US" b="1" dirty="0">
                <a:latin typeface="Source Code Pro" panose="020B0509030403020204" pitchFamily="49" charset="0"/>
              </a:rPr>
              <a:t>5)</a:t>
            </a:r>
            <a:r>
              <a:rPr lang="en-US" dirty="0">
                <a:latin typeface="Source Code Pro" panose="020B0509030403020204" pitchFamily="49" charset="0"/>
              </a:rPr>
              <a:t> Add the ESP8266 or the ESP32 to this system. You can follow the next MQTT tutorials:</a:t>
            </a:r>
          </a:p>
          <a:p>
            <a:pPr>
              <a:buFont typeface="Arial" panose="020B0604020202020204" pitchFamily="34" charset="0"/>
              <a:buChar char="•"/>
            </a:pPr>
            <a:r>
              <a:rPr lang="en-US" b="1" dirty="0">
                <a:latin typeface="Source Code Pro" panose="020B0509030403020204" pitchFamily="49" charset="0"/>
                <a:hlinkClick r:id="rId8"/>
              </a:rPr>
              <a:t>ESP32</a:t>
            </a:r>
            <a:r>
              <a:rPr lang="en-US" dirty="0">
                <a:latin typeface="Source Code Pro" panose="020B0509030403020204" pitchFamily="49" charset="0"/>
                <a:hlinkClick r:id="rId8"/>
              </a:rPr>
              <a:t> and Node-RED with MQTT – Publish and Subscribe</a:t>
            </a:r>
            <a:endParaRPr lang="en-US" dirty="0">
              <a:latin typeface="Source Code Pro" panose="020B0509030403020204" pitchFamily="49" charset="0"/>
            </a:endParaRPr>
          </a:p>
          <a:p>
            <a:pPr>
              <a:buFont typeface="Arial" panose="020B0604020202020204" pitchFamily="34" charset="0"/>
              <a:buChar char="•"/>
            </a:pPr>
            <a:r>
              <a:rPr lang="en-US" b="1" dirty="0">
                <a:latin typeface="Source Code Pro" panose="020B0509030403020204" pitchFamily="49" charset="0"/>
                <a:hlinkClick r:id="rId9"/>
              </a:rPr>
              <a:t>ESP8266</a:t>
            </a:r>
            <a:r>
              <a:rPr lang="en-US" dirty="0">
                <a:latin typeface="Source Code Pro" panose="020B0509030403020204" pitchFamily="49" charset="0"/>
                <a:hlinkClick r:id="rId9"/>
              </a:rPr>
              <a:t> and Node-RED with MQTT </a:t>
            </a:r>
            <a:r>
              <a:rPr lang="en-US" dirty="0">
                <a:latin typeface="Source Code Pro" panose="020B0509030403020204" pitchFamily="49" charset="0"/>
                <a:hlinkClick r:id="rId8"/>
              </a:rPr>
              <a:t>–</a:t>
            </a:r>
            <a:r>
              <a:rPr lang="en-US" dirty="0">
                <a:latin typeface="Source Code Pro" panose="020B0509030403020204" pitchFamily="49" charset="0"/>
                <a:hlinkClick r:id="rId9"/>
              </a:rPr>
              <a:t> Publish and Subscribe</a:t>
            </a:r>
            <a:endParaRPr lang="en-US" dirty="0">
              <a:latin typeface="Source Code Pro" panose="020B0509030403020204" pitchFamily="49" charset="0"/>
            </a:endParaRPr>
          </a:p>
        </p:txBody>
      </p:sp>
      <p:pic>
        <p:nvPicPr>
          <p:cNvPr id="7" name="Image 6">
            <a:hlinkClick r:id="rId10" action="ppaction://hlinksldjump"/>
            <a:extLst>
              <a:ext uri="{FF2B5EF4-FFF2-40B4-BE49-F238E27FC236}">
                <a16:creationId xmlns:a16="http://schemas.microsoft.com/office/drawing/2014/main" id="{976AB411-0A7F-4C9A-A403-78355C624FBA}"/>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50831994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5FADBB-BE99-4242-B8D7-F093D0F7B145}"/>
              </a:ext>
            </a:extLst>
          </p:cNvPr>
          <p:cNvSpPr>
            <a:spLocks noGrp="1"/>
          </p:cNvSpPr>
          <p:nvPr>
            <p:ph type="title"/>
          </p:nvPr>
        </p:nvSpPr>
        <p:spPr/>
        <p:txBody>
          <a:bodyPr/>
          <a:lstStyle/>
          <a:p>
            <a:r>
              <a:rPr lang="en-US" dirty="0"/>
              <a:t>Installing </a:t>
            </a:r>
            <a:r>
              <a:rPr lang="en-US" dirty="0" err="1"/>
              <a:t>Mosquitto</a:t>
            </a:r>
            <a:r>
              <a:rPr lang="en-US" dirty="0"/>
              <a:t> Broker on Raspbian OS</a:t>
            </a:r>
            <a:endParaRPr lang="fr-FR" dirty="0"/>
          </a:p>
        </p:txBody>
      </p:sp>
      <p:sp>
        <p:nvSpPr>
          <p:cNvPr id="3" name="Espace réservé du numéro de diapositive 2">
            <a:extLst>
              <a:ext uri="{FF2B5EF4-FFF2-40B4-BE49-F238E27FC236}">
                <a16:creationId xmlns:a16="http://schemas.microsoft.com/office/drawing/2014/main" id="{D38D169E-E680-4120-8713-CD3D5092C253}"/>
              </a:ext>
            </a:extLst>
          </p:cNvPr>
          <p:cNvSpPr>
            <a:spLocks noGrp="1"/>
          </p:cNvSpPr>
          <p:nvPr>
            <p:ph type="sldNum" sz="quarter" idx="12"/>
          </p:nvPr>
        </p:nvSpPr>
        <p:spPr/>
        <p:txBody>
          <a:bodyPr/>
          <a:lstStyle/>
          <a:p>
            <a:pPr>
              <a:defRPr/>
            </a:pPr>
            <a:fld id="{E652A8FB-8C76-45BB-8D82-93F8E151003C}" type="slidenum">
              <a:rPr lang="fr-FR" smtClean="0"/>
              <a:pPr>
                <a:defRPr/>
              </a:pPr>
              <a:t>423</a:t>
            </a:fld>
            <a:endParaRPr lang="fr-FR"/>
          </a:p>
        </p:txBody>
      </p:sp>
      <p:sp>
        <p:nvSpPr>
          <p:cNvPr id="4" name="Rectangle 1">
            <a:extLst>
              <a:ext uri="{FF2B5EF4-FFF2-40B4-BE49-F238E27FC236}">
                <a16:creationId xmlns:a16="http://schemas.microsoft.com/office/drawing/2014/main" id="{E9C4AC89-C3B8-4F43-A588-2F3DEC0B059F}"/>
              </a:ext>
            </a:extLst>
          </p:cNvPr>
          <p:cNvSpPr>
            <a:spLocks noChangeArrowheads="1"/>
          </p:cNvSpPr>
          <p:nvPr/>
        </p:nvSpPr>
        <p:spPr bwMode="auto">
          <a:xfrm>
            <a:off x="0" y="692696"/>
            <a:ext cx="622818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chemeClr val="tx1"/>
                </a:solidFill>
                <a:effectLst/>
                <a:latin typeface="Source Code Pro" panose="020B0509030403020204" pitchFamily="49" charset="0"/>
              </a:rPr>
              <a:t>Installing</a:t>
            </a:r>
            <a:r>
              <a:rPr kumimoji="0" lang="fr-FR" altLang="fr-FR" b="1"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err="1">
                <a:ln>
                  <a:noFill/>
                </a:ln>
                <a:solidFill>
                  <a:schemeClr val="tx1"/>
                </a:solidFill>
                <a:effectLst/>
                <a:latin typeface="Source Code Pro" panose="020B0509030403020204" pitchFamily="49" charset="0"/>
              </a:rPr>
              <a:t>Mosquitto</a:t>
            </a:r>
            <a:r>
              <a:rPr kumimoji="0" lang="fr-FR" altLang="fr-FR" b="1" i="0" u="none" strike="noStrike" cap="none" normalizeH="0" baseline="0" dirty="0">
                <a:ln>
                  <a:noFill/>
                </a:ln>
                <a:solidFill>
                  <a:schemeClr val="tx1"/>
                </a:solidFill>
                <a:effectLst/>
                <a:latin typeface="Source Code Pro" panose="020B0509030403020204" pitchFamily="49" charset="0"/>
              </a:rPr>
              <a:t> Broker on Raspbian OS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Open a new Raspberry Pi terminal </a:t>
            </a:r>
            <a:r>
              <a:rPr kumimoji="0" lang="fr-FR" altLang="fr-FR" b="0" i="0" u="none" strike="noStrike" cap="none" normalizeH="0" baseline="0" dirty="0" err="1">
                <a:ln>
                  <a:noFill/>
                </a:ln>
                <a:solidFill>
                  <a:schemeClr val="tx1"/>
                </a:solidFill>
                <a:effectLst/>
                <a:latin typeface="Source Code Pro" panose="020B0509030403020204" pitchFamily="49" charset="0"/>
              </a:rPr>
              <a:t>window</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latin typeface="Source Code Pro" panose="020B0509030403020204" pitchFamily="49" charset="0"/>
            </a:endParaRPr>
          </a:p>
        </p:txBody>
      </p:sp>
      <p:pic>
        <p:nvPicPr>
          <p:cNvPr id="6146" name="Picture 2">
            <a:extLst>
              <a:ext uri="{FF2B5EF4-FFF2-40B4-BE49-F238E27FC236}">
                <a16:creationId xmlns:a16="http://schemas.microsoft.com/office/drawing/2014/main" id="{2F9933D9-BB71-4C9F-AA43-E9242D3819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6292"/>
          <a:stretch/>
        </p:blipFill>
        <p:spPr bwMode="auto">
          <a:xfrm>
            <a:off x="4860032" y="692696"/>
            <a:ext cx="3932546" cy="5381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0153641-5C9B-428D-87EF-6000F45DA2AC}"/>
              </a:ext>
            </a:extLst>
          </p:cNvPr>
          <p:cNvSpPr/>
          <p:nvPr/>
        </p:nvSpPr>
        <p:spPr>
          <a:xfrm>
            <a:off x="-23356" y="941021"/>
            <a:ext cx="9275875" cy="2246769"/>
          </a:xfrm>
          <a:prstGeom prst="rect">
            <a:avLst/>
          </a:prstGeom>
        </p:spPr>
        <p:txBody>
          <a:bodyPr wrap="square">
            <a:spAutoFit/>
          </a:bodyPr>
          <a:lstStyle/>
          <a:p>
            <a:pPr lvl="0" eaLnBrk="0" hangingPunct="0"/>
            <a:endParaRPr lang="fr-FR" altLang="fr-FR" dirty="0">
              <a:latin typeface="Source Code Pro" panose="020B0509030403020204" pitchFamily="49" charset="0"/>
            </a:endParaRPr>
          </a:p>
          <a:p>
            <a:pPr lvl="0" eaLnBrk="0" hangingPunct="0"/>
            <a:r>
              <a:rPr lang="fr-FR" altLang="fr-FR" dirty="0">
                <a:latin typeface="Source Code Pro" panose="020B0509030403020204" pitchFamily="49" charset="0"/>
              </a:rPr>
              <a:t>                    </a:t>
            </a:r>
          </a:p>
          <a:p>
            <a:pPr lvl="0" eaLnBrk="0" hangingPunct="0"/>
            <a:r>
              <a:rPr lang="fr-FR" altLang="fr-FR" dirty="0">
                <a:latin typeface="Source Code Pro" panose="020B0509030403020204" pitchFamily="49" charset="0"/>
              </a:rPr>
              <a:t>To </a:t>
            </a:r>
            <a:r>
              <a:rPr lang="fr-FR" altLang="fr-FR" dirty="0" err="1">
                <a:latin typeface="Source Code Pro" panose="020B0509030403020204" pitchFamily="49" charset="0"/>
              </a:rPr>
              <a:t>install</a:t>
            </a:r>
            <a:r>
              <a:rPr lang="fr-FR" altLang="fr-FR" dirty="0">
                <a:latin typeface="Source Code Pro" panose="020B0509030403020204" pitchFamily="49" charset="0"/>
              </a:rPr>
              <a:t> the </a:t>
            </a:r>
            <a:r>
              <a:rPr lang="fr-FR" altLang="fr-FR" dirty="0" err="1">
                <a:latin typeface="Source Code Pro" panose="020B0509030403020204" pitchFamily="49" charset="0"/>
              </a:rPr>
              <a:t>Mosquitto</a:t>
            </a:r>
            <a:r>
              <a:rPr lang="fr-FR" altLang="fr-FR" dirty="0">
                <a:latin typeface="Source Code Pro" panose="020B0509030403020204" pitchFamily="49" charset="0"/>
              </a:rPr>
              <a:t> Broker enter </a:t>
            </a:r>
            <a:r>
              <a:rPr lang="fr-FR" altLang="fr-FR" dirty="0" err="1">
                <a:latin typeface="Source Code Pro" panose="020B0509030403020204" pitchFamily="49" charset="0"/>
              </a:rPr>
              <a:t>these</a:t>
            </a:r>
            <a:r>
              <a:rPr lang="fr-FR" altLang="fr-FR" dirty="0">
                <a:latin typeface="Source Code Pro" panose="020B0509030403020204" pitchFamily="49" charset="0"/>
              </a:rPr>
              <a:t> </a:t>
            </a:r>
            <a:r>
              <a:rPr lang="fr-FR" altLang="fr-FR" dirty="0" err="1">
                <a:latin typeface="Source Code Pro" panose="020B0509030403020204" pitchFamily="49" charset="0"/>
              </a:rPr>
              <a:t>next</a:t>
            </a:r>
            <a:r>
              <a:rPr lang="fr-FR" altLang="fr-FR" dirty="0">
                <a:latin typeface="Source Code Pro" panose="020B0509030403020204" pitchFamily="49" charset="0"/>
              </a:rPr>
              <a:t> </a:t>
            </a:r>
            <a:r>
              <a:rPr lang="fr-FR" altLang="fr-FR" dirty="0" err="1">
                <a:latin typeface="Source Code Pro" panose="020B0509030403020204" pitchFamily="49" charset="0"/>
              </a:rPr>
              <a:t>commands</a:t>
            </a:r>
            <a:r>
              <a:rPr lang="fr-FR" altLang="fr-FR" dirty="0">
                <a:latin typeface="Source Code Pro" panose="020B0509030403020204" pitchFamily="49" charset="0"/>
              </a:rPr>
              <a:t>:</a:t>
            </a:r>
          </a:p>
          <a:p>
            <a:pPr lvl="0" eaLnBrk="0" hangingPunct="0"/>
            <a:r>
              <a:rPr lang="fr-FR" altLang="fr-FR" dirty="0" err="1">
                <a:latin typeface="Source Code Pro" panose="020B0509030403020204" pitchFamily="49" charset="0"/>
              </a:rPr>
              <a:t>pi@raspberry</a:t>
            </a:r>
            <a:r>
              <a:rPr lang="fr-FR" altLang="fr-FR" dirty="0">
                <a:latin typeface="Source Code Pro" panose="020B0509030403020204" pitchFamily="49" charset="0"/>
              </a:rPr>
              <a:t>:~ $ </a:t>
            </a:r>
            <a:r>
              <a:rPr lang="fr-FR" altLang="fr-FR" b="1" dirty="0" err="1">
                <a:latin typeface="Source Code Pro" panose="020B0509030403020204" pitchFamily="49" charset="0"/>
              </a:rPr>
              <a:t>sudo</a:t>
            </a:r>
            <a:r>
              <a:rPr lang="fr-FR" altLang="fr-FR" b="1" dirty="0">
                <a:latin typeface="Source Code Pro" panose="020B0509030403020204" pitchFamily="49" charset="0"/>
              </a:rPr>
              <a:t> </a:t>
            </a:r>
            <a:r>
              <a:rPr lang="fr-FR" altLang="fr-FR" b="1" dirty="0" err="1">
                <a:latin typeface="Source Code Pro" panose="020B0509030403020204" pitchFamily="49" charset="0"/>
              </a:rPr>
              <a:t>apt</a:t>
            </a:r>
            <a:r>
              <a:rPr lang="fr-FR" altLang="fr-FR" b="1" dirty="0">
                <a:latin typeface="Source Code Pro" panose="020B0509030403020204" pitchFamily="49" charset="0"/>
              </a:rPr>
              <a:t> update</a:t>
            </a:r>
            <a:r>
              <a:rPr lang="fr-FR" altLang="fr-FR" dirty="0">
                <a:latin typeface="Source Code Pro" panose="020B0509030403020204" pitchFamily="49" charset="0"/>
              </a:rPr>
              <a:t> </a:t>
            </a:r>
          </a:p>
          <a:p>
            <a:pPr lvl="0" eaLnBrk="0" hangingPunct="0"/>
            <a:r>
              <a:rPr lang="fr-FR" altLang="fr-FR" dirty="0" err="1">
                <a:latin typeface="Source Code Pro" panose="020B0509030403020204" pitchFamily="49" charset="0"/>
              </a:rPr>
              <a:t>pi@raspberry</a:t>
            </a:r>
            <a:r>
              <a:rPr lang="fr-FR" altLang="fr-FR" dirty="0">
                <a:latin typeface="Source Code Pro" panose="020B0509030403020204" pitchFamily="49" charset="0"/>
              </a:rPr>
              <a:t>:~ $ </a:t>
            </a:r>
            <a:r>
              <a:rPr lang="fr-FR" altLang="fr-FR" b="1" dirty="0" err="1">
                <a:latin typeface="Source Code Pro" panose="020B0509030403020204" pitchFamily="49" charset="0"/>
              </a:rPr>
              <a:t>sudo</a:t>
            </a:r>
            <a:r>
              <a:rPr lang="fr-FR" altLang="fr-FR" b="1" dirty="0">
                <a:latin typeface="Source Code Pro" panose="020B0509030403020204" pitchFamily="49" charset="0"/>
              </a:rPr>
              <a:t> </a:t>
            </a:r>
            <a:r>
              <a:rPr lang="fr-FR" altLang="fr-FR" b="1" dirty="0" err="1">
                <a:latin typeface="Source Code Pro" panose="020B0509030403020204" pitchFamily="49" charset="0"/>
              </a:rPr>
              <a:t>apt</a:t>
            </a:r>
            <a:r>
              <a:rPr lang="fr-FR" altLang="fr-FR" b="1" dirty="0">
                <a:latin typeface="Source Code Pro" panose="020B0509030403020204" pitchFamily="49" charset="0"/>
              </a:rPr>
              <a:t> </a:t>
            </a:r>
            <a:r>
              <a:rPr lang="fr-FR" altLang="fr-FR" b="1" dirty="0" err="1">
                <a:latin typeface="Source Code Pro" panose="020B0509030403020204" pitchFamily="49" charset="0"/>
              </a:rPr>
              <a:t>install</a:t>
            </a:r>
            <a:r>
              <a:rPr lang="fr-FR" altLang="fr-FR" b="1" dirty="0">
                <a:latin typeface="Source Code Pro" panose="020B0509030403020204" pitchFamily="49" charset="0"/>
              </a:rPr>
              <a:t> -y </a:t>
            </a:r>
            <a:r>
              <a:rPr lang="fr-FR" altLang="fr-FR" b="1" dirty="0" err="1">
                <a:latin typeface="Source Code Pro" panose="020B0509030403020204" pitchFamily="49" charset="0"/>
              </a:rPr>
              <a:t>mosquitto</a:t>
            </a:r>
            <a:r>
              <a:rPr lang="fr-FR" altLang="fr-FR" b="1" dirty="0">
                <a:latin typeface="Source Code Pro" panose="020B0509030403020204" pitchFamily="49" charset="0"/>
              </a:rPr>
              <a:t> </a:t>
            </a:r>
            <a:r>
              <a:rPr lang="fr-FR" altLang="fr-FR" b="1" dirty="0" err="1">
                <a:latin typeface="Source Code Pro" panose="020B0509030403020204" pitchFamily="49" charset="0"/>
              </a:rPr>
              <a:t>mosquitto</a:t>
            </a:r>
            <a:r>
              <a:rPr lang="fr-FR" altLang="fr-FR" b="1" dirty="0">
                <a:latin typeface="Source Code Pro" panose="020B0509030403020204" pitchFamily="49" charset="0"/>
              </a:rPr>
              <a:t>-clients</a:t>
            </a:r>
            <a:r>
              <a:rPr lang="fr-FR" altLang="fr-FR" dirty="0">
                <a:latin typeface="Source Code Pro" panose="020B0509030403020204" pitchFamily="49" charset="0"/>
              </a:rPr>
              <a:t> </a:t>
            </a:r>
          </a:p>
          <a:p>
            <a:pPr lvl="0" eaLnBrk="0" hangingPunct="0"/>
            <a:endParaRPr lang="fr-FR" altLang="fr-FR" dirty="0">
              <a:latin typeface="Source Code Pro" panose="020B0509030403020204" pitchFamily="49" charset="0"/>
            </a:endParaRPr>
          </a:p>
          <a:p>
            <a:pPr lvl="0" eaLnBrk="0" hangingPunct="0"/>
            <a:r>
              <a:rPr lang="fr-FR" altLang="fr-FR" dirty="0" err="1">
                <a:latin typeface="Source Code Pro" panose="020B0509030403020204" pitchFamily="49" charset="0"/>
              </a:rPr>
              <a:t>You’ll</a:t>
            </a:r>
            <a:r>
              <a:rPr lang="fr-FR" altLang="fr-FR" dirty="0">
                <a:latin typeface="Source Code Pro" panose="020B0509030403020204" pitchFamily="49" charset="0"/>
              </a:rPr>
              <a:t> have to type </a:t>
            </a:r>
            <a:r>
              <a:rPr lang="fr-FR" altLang="fr-FR" b="1" dirty="0">
                <a:latin typeface="Source Code Pro" panose="020B0509030403020204" pitchFamily="49" charset="0"/>
              </a:rPr>
              <a:t>Y</a:t>
            </a:r>
            <a:r>
              <a:rPr lang="fr-FR" altLang="fr-FR" dirty="0">
                <a:latin typeface="Source Code Pro" panose="020B0509030403020204" pitchFamily="49" charset="0"/>
              </a:rPr>
              <a:t> and </a:t>
            </a:r>
            <a:r>
              <a:rPr lang="fr-FR" altLang="fr-FR" dirty="0" err="1">
                <a:latin typeface="Source Code Pro" panose="020B0509030403020204" pitchFamily="49" charset="0"/>
              </a:rPr>
              <a:t>press</a:t>
            </a:r>
            <a:r>
              <a:rPr lang="fr-FR" altLang="fr-FR" dirty="0">
                <a:latin typeface="Source Code Pro" panose="020B0509030403020204" pitchFamily="49" charset="0"/>
              </a:rPr>
              <a:t> </a:t>
            </a:r>
            <a:r>
              <a:rPr lang="fr-FR" altLang="fr-FR" b="1" dirty="0">
                <a:latin typeface="Source Code Pro" panose="020B0509030403020204" pitchFamily="49" charset="0"/>
              </a:rPr>
              <a:t>Enter</a:t>
            </a:r>
            <a:r>
              <a:rPr lang="fr-FR" altLang="fr-FR" dirty="0">
                <a:latin typeface="Source Code Pro" panose="020B0509030403020204" pitchFamily="49" charset="0"/>
              </a:rPr>
              <a:t> to </a:t>
            </a:r>
            <a:r>
              <a:rPr lang="fr-FR" altLang="fr-FR" dirty="0" err="1">
                <a:latin typeface="Source Code Pro" panose="020B0509030403020204" pitchFamily="49" charset="0"/>
              </a:rPr>
              <a:t>confirm</a:t>
            </a:r>
            <a:r>
              <a:rPr lang="fr-FR" altLang="fr-FR" dirty="0">
                <a:latin typeface="Source Code Pro" panose="020B0509030403020204" pitchFamily="49" charset="0"/>
              </a:rPr>
              <a:t> the installation. </a:t>
            </a:r>
          </a:p>
          <a:p>
            <a:pPr lvl="0" eaLnBrk="0" hangingPunct="0"/>
            <a:endParaRPr lang="fr-FR" altLang="fr-FR" dirty="0">
              <a:latin typeface="Source Code Pro" panose="020B0509030403020204" pitchFamily="49" charset="0"/>
            </a:endParaRPr>
          </a:p>
          <a:p>
            <a:pPr lvl="0" eaLnBrk="0" hangingPunct="0"/>
            <a:r>
              <a:rPr lang="fr-FR" altLang="fr-FR" dirty="0">
                <a:latin typeface="Source Code Pro" panose="020B0509030403020204" pitchFamily="49" charset="0"/>
              </a:rPr>
              <a:t>To </a:t>
            </a:r>
            <a:r>
              <a:rPr lang="fr-FR" altLang="fr-FR" dirty="0" err="1">
                <a:latin typeface="Source Code Pro" panose="020B0509030403020204" pitchFamily="49" charset="0"/>
              </a:rPr>
              <a:t>make</a:t>
            </a:r>
            <a:r>
              <a:rPr lang="fr-FR" altLang="fr-FR" dirty="0">
                <a:latin typeface="Source Code Pro" panose="020B0509030403020204" pitchFamily="49" charset="0"/>
              </a:rPr>
              <a:t> </a:t>
            </a:r>
            <a:r>
              <a:rPr lang="fr-FR" altLang="fr-FR" dirty="0" err="1">
                <a:latin typeface="Source Code Pro" panose="020B0509030403020204" pitchFamily="49" charset="0"/>
              </a:rPr>
              <a:t>Mosquitto</a:t>
            </a:r>
            <a:r>
              <a:rPr lang="fr-FR" altLang="fr-FR" dirty="0">
                <a:latin typeface="Source Code Pro" panose="020B0509030403020204" pitchFamily="49" charset="0"/>
              </a:rPr>
              <a:t> auto start on boot up enter:</a:t>
            </a:r>
          </a:p>
          <a:p>
            <a:pPr lvl="0" eaLnBrk="0" hangingPunct="0"/>
            <a:r>
              <a:rPr lang="fr-FR" altLang="fr-FR" dirty="0" err="1">
                <a:latin typeface="Source Code Pro" panose="020B0509030403020204" pitchFamily="49" charset="0"/>
              </a:rPr>
              <a:t>pi@raspberry</a:t>
            </a:r>
            <a:r>
              <a:rPr lang="fr-FR" altLang="fr-FR" dirty="0">
                <a:latin typeface="Source Code Pro" panose="020B0509030403020204" pitchFamily="49" charset="0"/>
              </a:rPr>
              <a:t>:~ $ </a:t>
            </a:r>
            <a:r>
              <a:rPr lang="fr-FR" altLang="fr-FR" b="1" dirty="0" err="1">
                <a:latin typeface="Source Code Pro" panose="020B0509030403020204" pitchFamily="49" charset="0"/>
              </a:rPr>
              <a:t>sudo</a:t>
            </a:r>
            <a:r>
              <a:rPr lang="fr-FR" altLang="fr-FR" b="1" dirty="0">
                <a:latin typeface="Source Code Pro" panose="020B0509030403020204" pitchFamily="49" charset="0"/>
              </a:rPr>
              <a:t> </a:t>
            </a:r>
            <a:r>
              <a:rPr lang="fr-FR" altLang="fr-FR" b="1" dirty="0" err="1">
                <a:latin typeface="Source Code Pro" panose="020B0509030403020204" pitchFamily="49" charset="0"/>
              </a:rPr>
              <a:t>systemctl</a:t>
            </a:r>
            <a:r>
              <a:rPr lang="fr-FR" altLang="fr-FR" b="1" dirty="0">
                <a:latin typeface="Source Code Pro" panose="020B0509030403020204" pitchFamily="49" charset="0"/>
              </a:rPr>
              <a:t> enable </a:t>
            </a:r>
            <a:r>
              <a:rPr lang="fr-FR" altLang="fr-FR" b="1" dirty="0" err="1">
                <a:latin typeface="Source Code Pro" panose="020B0509030403020204" pitchFamily="49" charset="0"/>
              </a:rPr>
              <a:t>mosquitto.service</a:t>
            </a:r>
            <a:r>
              <a:rPr lang="fr-FR" altLang="fr-FR" dirty="0">
                <a:latin typeface="Source Code Pro" panose="020B0509030403020204" pitchFamily="49" charset="0"/>
              </a:rPr>
              <a:t> </a:t>
            </a:r>
          </a:p>
        </p:txBody>
      </p:sp>
      <p:sp>
        <p:nvSpPr>
          <p:cNvPr id="6" name="Rectangle 3">
            <a:extLst>
              <a:ext uri="{FF2B5EF4-FFF2-40B4-BE49-F238E27FC236}">
                <a16:creationId xmlns:a16="http://schemas.microsoft.com/office/drawing/2014/main" id="{B4198E12-A241-4519-8F63-61F725358488}"/>
              </a:ext>
            </a:extLst>
          </p:cNvPr>
          <p:cNvSpPr>
            <a:spLocks noChangeArrowheads="1"/>
          </p:cNvSpPr>
          <p:nvPr/>
        </p:nvSpPr>
        <p:spPr bwMode="auto">
          <a:xfrm>
            <a:off x="-31949" y="3299769"/>
            <a:ext cx="4675957"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chemeClr val="tx1"/>
                </a:solidFill>
                <a:effectLst/>
                <a:latin typeface="Source Code Pro" panose="020B0509030403020204" pitchFamily="49" charset="0"/>
              </a:rPr>
              <a:t>Testing</a:t>
            </a:r>
            <a:r>
              <a:rPr kumimoji="0" lang="fr-FR" altLang="fr-FR" b="1" i="0" u="none" strike="noStrike" cap="none" normalizeH="0" baseline="0" dirty="0">
                <a:ln>
                  <a:noFill/>
                </a:ln>
                <a:solidFill>
                  <a:schemeClr val="tx1"/>
                </a:solidFill>
                <a:effectLst/>
                <a:latin typeface="Source Code Pro" panose="020B0509030403020204" pitchFamily="49" charset="0"/>
              </a:rPr>
              <a:t> Installation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Send</a:t>
            </a:r>
            <a:r>
              <a:rPr kumimoji="0" lang="fr-FR" altLang="fr-FR" b="0" i="0" u="none" strike="noStrike" cap="none" normalizeH="0" baseline="0" dirty="0">
                <a:ln>
                  <a:noFill/>
                </a:ln>
                <a:solidFill>
                  <a:schemeClr val="tx1"/>
                </a:solidFill>
                <a:effectLst/>
                <a:latin typeface="Source Code Pro" panose="020B0509030403020204" pitchFamily="49" charset="0"/>
              </a:rPr>
              <a:t> the command: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pi@raspberry</a:t>
            </a:r>
            <a:r>
              <a:rPr kumimoji="0" lang="fr-FR" altLang="fr-FR" b="0" i="0" u="none" strike="noStrike" cap="none" normalizeH="0" baseline="0" dirty="0">
                <a:ln>
                  <a:noFill/>
                </a:ln>
                <a:solidFill>
                  <a:schemeClr val="tx1"/>
                </a:solidFill>
                <a:effectLst/>
                <a:latin typeface="Source Code Pro" panose="020B0509030403020204" pitchFamily="49" charset="0"/>
              </a:rPr>
              <a:t>:~ $ </a:t>
            </a:r>
            <a:r>
              <a:rPr kumimoji="0" lang="fr-FR" altLang="fr-FR" b="1" i="0" u="none" strike="noStrike" cap="none" normalizeH="0" baseline="0" dirty="0" err="1">
                <a:ln>
                  <a:noFill/>
                </a:ln>
                <a:solidFill>
                  <a:schemeClr val="tx1"/>
                </a:solidFill>
                <a:effectLst/>
                <a:latin typeface="Source Code Pro" panose="020B0509030403020204" pitchFamily="49" charset="0"/>
              </a:rPr>
              <a:t>mosquitto</a:t>
            </a:r>
            <a:r>
              <a:rPr kumimoji="0" lang="fr-FR" altLang="fr-FR" b="1" i="0" u="none" strike="noStrike" cap="none" normalizeH="0" baseline="0" dirty="0">
                <a:ln>
                  <a:noFill/>
                </a:ln>
                <a:solidFill>
                  <a:schemeClr val="tx1"/>
                </a:solidFill>
                <a:effectLst/>
                <a:latin typeface="Source Code Pro" panose="020B0509030403020204" pitchFamily="49" charset="0"/>
              </a:rPr>
              <a:t> -v</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This </a:t>
            </a:r>
            <a:r>
              <a:rPr kumimoji="0" lang="fr-FR" altLang="fr-FR" b="0" i="0" u="none" strike="noStrike" cap="none" normalizeH="0" baseline="0" dirty="0" err="1">
                <a:ln>
                  <a:noFill/>
                </a:ln>
                <a:solidFill>
                  <a:schemeClr val="tx1"/>
                </a:solidFill>
                <a:effectLst/>
                <a:latin typeface="Source Code Pro" panose="020B0509030403020204" pitchFamily="49" charset="0"/>
              </a:rPr>
              <a:t>returns</a:t>
            </a:r>
            <a:r>
              <a:rPr kumimoji="0" lang="fr-FR" altLang="fr-FR" b="0" i="0" u="none" strike="noStrike" cap="none" normalizeH="0" baseline="0" dirty="0">
                <a:ln>
                  <a:noFill/>
                </a:ln>
                <a:solidFill>
                  <a:schemeClr val="tx1"/>
                </a:solidFill>
                <a:effectLst/>
                <a:latin typeface="Source Code Pro" panose="020B0509030403020204" pitchFamily="49" charset="0"/>
              </a:rPr>
              <a:t> the </a:t>
            </a:r>
            <a:r>
              <a:rPr kumimoji="0" lang="fr-FR" altLang="fr-FR" b="0" i="0" u="none" strike="noStrike" cap="none" normalizeH="0" baseline="0" dirty="0" err="1">
                <a:ln>
                  <a:noFill/>
                </a:ln>
                <a:solidFill>
                  <a:schemeClr val="tx1"/>
                </a:solidFill>
                <a:effectLst/>
                <a:latin typeface="Source Code Pro" panose="020B0509030403020204" pitchFamily="49" charset="0"/>
              </a:rPr>
              <a:t>Mosquitto</a:t>
            </a:r>
            <a:r>
              <a:rPr kumimoji="0" lang="fr-FR" altLang="fr-FR" b="0" i="0" u="none" strike="noStrike" cap="none" normalizeH="0" baseline="0" dirty="0">
                <a:ln>
                  <a:noFill/>
                </a:ln>
                <a:solidFill>
                  <a:schemeClr val="tx1"/>
                </a:solidFill>
                <a:effectLst/>
                <a:latin typeface="Source Code Pro" panose="020B0509030403020204" pitchFamily="49" charset="0"/>
              </a:rPr>
              <a:t> version </a:t>
            </a:r>
            <a:r>
              <a:rPr kumimoji="0" lang="fr-FR" altLang="fr-FR" b="0" i="0" u="none" strike="noStrike" cap="none" normalizeH="0" baseline="0" dirty="0" err="1">
                <a:ln>
                  <a:noFill/>
                </a:ln>
                <a:solidFill>
                  <a:schemeClr val="tx1"/>
                </a:solidFill>
                <a:effectLst/>
                <a:latin typeface="Source Code Pro" panose="020B0509030403020204" pitchFamily="49" charset="0"/>
              </a:rPr>
              <a:t>that</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is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currently</a:t>
            </a:r>
            <a:r>
              <a:rPr kumimoji="0" lang="fr-FR" altLang="fr-FR" b="0" i="0" u="none" strike="noStrike" cap="none" normalizeH="0" baseline="0" dirty="0">
                <a:ln>
                  <a:noFill/>
                </a:ln>
                <a:solidFill>
                  <a:schemeClr val="tx1"/>
                </a:solidFill>
                <a:effectLst/>
                <a:latin typeface="Source Code Pro" panose="020B0509030403020204" pitchFamily="49" charset="0"/>
              </a:rPr>
              <a:t> running in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Raspberry Pi.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It </a:t>
            </a:r>
            <a:r>
              <a:rPr kumimoji="0" lang="fr-FR" altLang="fr-FR" b="0" i="0" u="none" strike="noStrike" cap="none" normalizeH="0" baseline="0" dirty="0" err="1">
                <a:ln>
                  <a:noFill/>
                </a:ln>
                <a:solidFill>
                  <a:schemeClr val="tx1"/>
                </a:solidFill>
                <a:effectLst/>
                <a:latin typeface="Source Code Pro" panose="020B0509030403020204" pitchFamily="49" charset="0"/>
              </a:rPr>
              <a:t>should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be</a:t>
            </a:r>
            <a:r>
              <a:rPr kumimoji="0" lang="fr-FR" altLang="fr-FR" b="0" i="0" u="none" strike="noStrike" cap="none" normalizeH="0" baseline="0" dirty="0">
                <a:ln>
                  <a:noFill/>
                </a:ln>
                <a:solidFill>
                  <a:schemeClr val="tx1"/>
                </a:solidFill>
                <a:effectLst/>
                <a:latin typeface="Source Code Pro" panose="020B0509030403020204" pitchFamily="49" charset="0"/>
              </a:rPr>
              <a:t> 1.4.X or </a:t>
            </a:r>
            <a:r>
              <a:rPr kumimoji="0" lang="fr-FR" altLang="fr-FR" b="0" i="0" u="none" strike="noStrike" cap="none" normalizeH="0" baseline="0" dirty="0" err="1">
                <a:ln>
                  <a:noFill/>
                </a:ln>
                <a:solidFill>
                  <a:schemeClr val="tx1"/>
                </a:solidFill>
                <a:effectLst/>
                <a:latin typeface="Source Code Pro" panose="020B0509030403020204" pitchFamily="49" charset="0"/>
              </a:rPr>
              <a:t>above</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p:txBody>
      </p:sp>
      <p:pic>
        <p:nvPicPr>
          <p:cNvPr id="8" name="Image 7">
            <a:extLst>
              <a:ext uri="{FF2B5EF4-FFF2-40B4-BE49-F238E27FC236}">
                <a16:creationId xmlns:a16="http://schemas.microsoft.com/office/drawing/2014/main" id="{2EA76119-0BF5-41D0-AD2F-28D067C0D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584" y="3528680"/>
            <a:ext cx="4312662" cy="932778"/>
          </a:xfrm>
          <a:prstGeom prst="rect">
            <a:avLst/>
          </a:prstGeom>
        </p:spPr>
      </p:pic>
      <p:sp>
        <p:nvSpPr>
          <p:cNvPr id="9" name="Rectangle 4">
            <a:extLst>
              <a:ext uri="{FF2B5EF4-FFF2-40B4-BE49-F238E27FC236}">
                <a16:creationId xmlns:a16="http://schemas.microsoft.com/office/drawing/2014/main" id="{FAE35EFD-FA58-401D-847D-4D39118D4141}"/>
              </a:ext>
            </a:extLst>
          </p:cNvPr>
          <p:cNvSpPr>
            <a:spLocks noChangeArrowheads="1"/>
          </p:cNvSpPr>
          <p:nvPr/>
        </p:nvSpPr>
        <p:spPr bwMode="auto">
          <a:xfrm>
            <a:off x="0" y="4854059"/>
            <a:ext cx="464400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Raspberry Pi IP </a:t>
            </a:r>
            <a:r>
              <a:rPr kumimoji="0" lang="fr-FR" altLang="fr-FR" b="1" i="0" u="none" strike="noStrike" cap="none" normalizeH="0" baseline="0" dirty="0" err="1">
                <a:ln>
                  <a:noFill/>
                </a:ln>
                <a:solidFill>
                  <a:schemeClr val="tx1"/>
                </a:solidFill>
                <a:effectLst/>
                <a:latin typeface="Source Code Pro" panose="020B0509030403020204" pitchFamily="49" charset="0"/>
              </a:rPr>
              <a:t>Address</a:t>
            </a:r>
            <a:endParaRPr kumimoji="0" lang="fr-FR" altLang="fr-FR" b="1" i="0" u="none" strike="noStrike" cap="none" normalizeH="0" baseline="0" dirty="0">
              <a:ln>
                <a:noFill/>
              </a:ln>
              <a:solidFill>
                <a:schemeClr val="tx1"/>
              </a:solidFill>
              <a:effectLst/>
              <a:latin typeface="Source Code Pro" panose="020B050903040302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To use </a:t>
            </a:r>
            <a:r>
              <a:rPr kumimoji="0" lang="fr-FR" altLang="fr-FR" b="0" i="0" u="none" strike="noStrike" cap="none" normalizeH="0" baseline="0" dirty="0" err="1">
                <a:ln>
                  <a:noFill/>
                </a:ln>
                <a:solidFill>
                  <a:schemeClr val="tx1"/>
                </a:solidFill>
                <a:effectLst/>
                <a:latin typeface="Source Code Pro" panose="020B0509030403020204" pitchFamily="49" charset="0"/>
              </a:rPr>
              <a:t>Mosquitto</a:t>
            </a:r>
            <a:r>
              <a:rPr kumimoji="0" lang="fr-FR" altLang="fr-FR" b="0" i="0" u="none" strike="noStrike" cap="none" normalizeH="0" baseline="0" dirty="0">
                <a:ln>
                  <a:noFill/>
                </a:ln>
                <a:solidFill>
                  <a:schemeClr val="tx1"/>
                </a:solidFill>
                <a:effectLst/>
                <a:latin typeface="Source Code Pro" panose="020B0509030403020204" pitchFamily="49" charset="0"/>
              </a:rPr>
              <a:t> broker </a:t>
            </a:r>
            <a:r>
              <a:rPr kumimoji="0" lang="fr-FR" altLang="fr-FR" b="0" i="0" u="none" strike="noStrike" cap="none" normalizeH="0" baseline="0" dirty="0" err="1">
                <a:ln>
                  <a:noFill/>
                </a:ln>
                <a:solidFill>
                  <a:schemeClr val="tx1"/>
                </a:solidFill>
                <a:effectLst/>
                <a:latin typeface="Source Code Pro" panose="020B0509030403020204" pitchFamily="49" charset="0"/>
              </a:rPr>
              <a:t>later</a:t>
            </a:r>
            <a:r>
              <a:rPr kumimoji="0" lang="fr-FR" altLang="fr-FR" b="0" i="0" u="none" strike="noStrike" cap="none" normalizeH="0" baseline="0" dirty="0">
                <a:ln>
                  <a:noFill/>
                </a:ln>
                <a:solidFill>
                  <a:schemeClr val="tx1"/>
                </a:solidFill>
                <a:effectLst/>
                <a:latin typeface="Source Code Pro" panose="020B0509030403020204" pitchFamily="49" charset="0"/>
              </a:rPr>
              <a:t> on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projects</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you’ll</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need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Raspberry Pi IP </a:t>
            </a:r>
            <a:r>
              <a:rPr kumimoji="0" lang="fr-FR" altLang="fr-FR" b="0" i="0" u="none" strike="noStrike" cap="none" normalizeH="0" baseline="0" dirty="0" err="1">
                <a:ln>
                  <a:noFill/>
                </a:ln>
                <a:solidFill>
                  <a:schemeClr val="tx1"/>
                </a:solidFill>
                <a:effectLst/>
                <a:latin typeface="Source Code Pro" panose="020B0509030403020204" pitchFamily="49" charset="0"/>
              </a:rPr>
              <a:t>address</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0" i="0" u="none" strike="noStrike" cap="none" normalizeH="0" baseline="0" dirty="0" err="1">
                <a:ln>
                  <a:noFill/>
                </a:ln>
                <a:solidFill>
                  <a:schemeClr val="tx1"/>
                </a:solidFill>
                <a:effectLst/>
                <a:latin typeface="Source Code Pro" panose="020B0509030403020204" pitchFamily="49" charset="0"/>
              </a:rPr>
              <a:t>retrieve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Raspberry Pi IP </a:t>
            </a:r>
            <a:r>
              <a:rPr kumimoji="0" lang="fr-FR" altLang="fr-FR" b="0" i="0" u="none" strike="noStrike" cap="none" normalizeH="0" baseline="0" dirty="0" err="1">
                <a:ln>
                  <a:noFill/>
                </a:ln>
                <a:solidFill>
                  <a:schemeClr val="tx1"/>
                </a:solidFill>
                <a:effectLst/>
                <a:latin typeface="Source Code Pro" panose="020B0509030403020204" pitchFamily="49" charset="0"/>
              </a:rPr>
              <a:t>address</a:t>
            </a:r>
            <a:r>
              <a:rPr kumimoji="0" lang="fr-FR" altLang="fr-FR" b="0" i="0" u="none" strike="noStrike" cap="none" normalizeH="0" baseline="0" dirty="0">
                <a:ln>
                  <a:noFill/>
                </a:ln>
                <a:solidFill>
                  <a:schemeClr val="tx1"/>
                </a:solidFill>
                <a:effectLst/>
                <a:latin typeface="Source Code Pro" panose="020B0509030403020204" pitchFamily="49" charset="0"/>
              </a:rPr>
              <a:t>, type the </a:t>
            </a:r>
            <a:r>
              <a:rPr kumimoji="0" lang="fr-FR" altLang="fr-FR" b="0" i="0" u="none" strike="noStrike" cap="none" normalizeH="0" baseline="0" dirty="0" err="1">
                <a:ln>
                  <a:noFill/>
                </a:ln>
                <a:solidFill>
                  <a:schemeClr val="tx1"/>
                </a:solidFill>
                <a:effectLst/>
                <a:latin typeface="Source Code Pro" panose="020B0509030403020204" pitchFamily="49" charset="0"/>
              </a:rPr>
              <a:t>next</a:t>
            </a:r>
            <a:r>
              <a:rPr kumimoji="0" lang="fr-FR" altLang="fr-FR" b="0" i="0" u="none" strike="noStrike" cap="none" normalizeH="0" baseline="0" dirty="0">
                <a:ln>
                  <a:noFill/>
                </a:ln>
                <a:solidFill>
                  <a:schemeClr val="tx1"/>
                </a:solidFill>
                <a:effectLst/>
                <a:latin typeface="Source Code Pro" panose="020B0509030403020204" pitchFamily="49" charset="0"/>
              </a:rPr>
              <a:t> command in </a:t>
            </a:r>
            <a:r>
              <a:rPr kumimoji="0" lang="fr-FR" altLang="fr-FR" b="0" i="0" u="none" strike="noStrike" cap="none" normalizeH="0" baseline="0" dirty="0" err="1">
                <a:ln>
                  <a:noFill/>
                </a:ln>
                <a:solidFill>
                  <a:schemeClr val="tx1"/>
                </a:solidFill>
                <a:effectLst/>
                <a:latin typeface="Source Code Pro" panose="020B0509030403020204" pitchFamily="49" charset="0"/>
              </a:rPr>
              <a:t>your</a:t>
            </a:r>
            <a:r>
              <a:rPr kumimoji="0" lang="fr-FR" altLang="fr-FR" b="0" i="0" u="none" strike="noStrike" cap="none" normalizeH="0" baseline="0" dirty="0">
                <a:ln>
                  <a:noFill/>
                </a:ln>
                <a:solidFill>
                  <a:schemeClr val="tx1"/>
                </a:solidFill>
                <a:effectLst/>
                <a:latin typeface="Source Code Pro" panose="020B0509030403020204" pitchFamily="49" charset="0"/>
              </a:rPr>
              <a:t> Terminal </a:t>
            </a:r>
            <a:r>
              <a:rPr kumimoji="0" lang="fr-FR" altLang="fr-FR" b="0" i="0" u="none" strike="noStrike" cap="none" normalizeH="0" baseline="0" dirty="0" err="1">
                <a:ln>
                  <a:noFill/>
                </a:ln>
                <a:solidFill>
                  <a:schemeClr val="tx1"/>
                </a:solidFill>
                <a:effectLst/>
                <a:latin typeface="Source Code Pro" panose="020B0509030403020204" pitchFamily="49" charset="0"/>
              </a:rPr>
              <a:t>window</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pi@raspberry</a:t>
            </a:r>
            <a:r>
              <a:rPr kumimoji="0" lang="fr-FR" altLang="fr-FR" b="0" i="0" u="none" strike="noStrike" cap="none" normalizeH="0" baseline="0" dirty="0">
                <a:ln>
                  <a:noFill/>
                </a:ln>
                <a:solidFill>
                  <a:schemeClr val="tx1"/>
                </a:solidFill>
                <a:effectLst/>
                <a:latin typeface="Source Code Pro" panose="020B0509030403020204" pitchFamily="49" charset="0"/>
              </a:rPr>
              <a:t>:~ $ </a:t>
            </a:r>
            <a:r>
              <a:rPr kumimoji="0" lang="fr-FR" altLang="fr-FR" b="1" i="0" u="none" strike="noStrike" cap="none" normalizeH="0" baseline="0" dirty="0" err="1">
                <a:ln>
                  <a:noFill/>
                </a:ln>
                <a:solidFill>
                  <a:schemeClr val="tx1"/>
                </a:solidFill>
                <a:effectLst/>
                <a:latin typeface="Source Code Pro" panose="020B0509030403020204" pitchFamily="49" charset="0"/>
              </a:rPr>
              <a:t>hostname</a:t>
            </a:r>
            <a:r>
              <a:rPr kumimoji="0" lang="fr-FR" altLang="fr-FR" b="1" i="0" u="none" strike="noStrike" cap="none" normalizeH="0" baseline="0" dirty="0">
                <a:ln>
                  <a:noFill/>
                </a:ln>
                <a:solidFill>
                  <a:schemeClr val="tx1"/>
                </a:solidFill>
                <a:effectLst/>
                <a:latin typeface="Source Code Pro" panose="020B0509030403020204" pitchFamily="49" charset="0"/>
              </a:rPr>
              <a:t> -I</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p:txBody>
      </p:sp>
      <p:pic>
        <p:nvPicPr>
          <p:cNvPr id="6149" name="Picture 5">
            <a:extLst>
              <a:ext uri="{FF2B5EF4-FFF2-40B4-BE49-F238E27FC236}">
                <a16:creationId xmlns:a16="http://schemas.microsoft.com/office/drawing/2014/main" id="{E5ADC504-DAC3-41A9-ADA4-B1410AAA7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182" y="4989143"/>
            <a:ext cx="3918076" cy="105542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hlinkClick r:id="rId5" action="ppaction://hlinksldjump"/>
            <a:extLst>
              <a:ext uri="{FF2B5EF4-FFF2-40B4-BE49-F238E27FC236}">
                <a16:creationId xmlns:a16="http://schemas.microsoft.com/office/drawing/2014/main" id="{39C8C638-9F66-44AD-9C8D-A52D49D9CAF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6608871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B0528B-D604-4E60-A34D-D842568916E5}"/>
              </a:ext>
            </a:extLst>
          </p:cNvPr>
          <p:cNvSpPr>
            <a:spLocks noGrp="1"/>
          </p:cNvSpPr>
          <p:nvPr>
            <p:ph type="title"/>
          </p:nvPr>
        </p:nvSpPr>
        <p:spPr/>
        <p:txBody>
          <a:bodyPr/>
          <a:lstStyle/>
          <a:p>
            <a:r>
              <a:rPr lang="en-US" dirty="0"/>
              <a:t>Testing </a:t>
            </a:r>
            <a:r>
              <a:rPr lang="en-US" dirty="0" err="1"/>
              <a:t>Mosquitto</a:t>
            </a:r>
            <a:r>
              <a:rPr lang="en-US" dirty="0"/>
              <a:t> Broker on Raspbian OS</a:t>
            </a:r>
            <a:endParaRPr lang="fr-FR" dirty="0"/>
          </a:p>
        </p:txBody>
      </p:sp>
      <p:sp>
        <p:nvSpPr>
          <p:cNvPr id="3" name="Espace réservé du numéro de diapositive 2">
            <a:extLst>
              <a:ext uri="{FF2B5EF4-FFF2-40B4-BE49-F238E27FC236}">
                <a16:creationId xmlns:a16="http://schemas.microsoft.com/office/drawing/2014/main" id="{A6C12B30-8549-40BA-B092-B193689CEA75}"/>
              </a:ext>
            </a:extLst>
          </p:cNvPr>
          <p:cNvSpPr>
            <a:spLocks noGrp="1"/>
          </p:cNvSpPr>
          <p:nvPr>
            <p:ph type="sldNum" sz="quarter" idx="12"/>
          </p:nvPr>
        </p:nvSpPr>
        <p:spPr/>
        <p:txBody>
          <a:bodyPr/>
          <a:lstStyle/>
          <a:p>
            <a:pPr>
              <a:defRPr/>
            </a:pPr>
            <a:fld id="{E652A8FB-8C76-45BB-8D82-93F8E151003C}" type="slidenum">
              <a:rPr lang="fr-FR" smtClean="0"/>
              <a:pPr>
                <a:defRPr/>
              </a:pPr>
              <a:t>424</a:t>
            </a:fld>
            <a:endParaRPr lang="fr-FR"/>
          </a:p>
        </p:txBody>
      </p:sp>
      <p:sp>
        <p:nvSpPr>
          <p:cNvPr id="4" name="Rectangle 1">
            <a:extLst>
              <a:ext uri="{FF2B5EF4-FFF2-40B4-BE49-F238E27FC236}">
                <a16:creationId xmlns:a16="http://schemas.microsoft.com/office/drawing/2014/main" id="{929C503B-013C-4056-B87E-06E5660F43F6}"/>
              </a:ext>
            </a:extLst>
          </p:cNvPr>
          <p:cNvSpPr>
            <a:spLocks noChangeArrowheads="1"/>
          </p:cNvSpPr>
          <p:nvPr/>
        </p:nvSpPr>
        <p:spPr bwMode="auto">
          <a:xfrm>
            <a:off x="17748" y="473411"/>
            <a:ext cx="910850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After</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hlinkClick r:id="rId2"/>
              </a:rPr>
              <a:t>installing</a:t>
            </a:r>
            <a:r>
              <a:rPr kumimoji="0" lang="fr-FR" altLang="fr-FR" b="0" i="0" u="none" strike="noStrike" cap="none" normalizeH="0" baseline="0" dirty="0">
                <a:ln>
                  <a:noFill/>
                </a:ln>
                <a:solidFill>
                  <a:schemeClr val="tx1"/>
                </a:solidFill>
                <a:effectLst/>
                <a:latin typeface="Source Code Pro" panose="020B0509030403020204" pitchFamily="49" charset="0"/>
                <a:hlinkClick r:id="rId2"/>
              </a:rPr>
              <a:t> MQTT Broker</a:t>
            </a:r>
            <a:r>
              <a:rPr kumimoji="0" lang="fr-FR" altLang="fr-FR" b="0" i="0" u="none" strike="noStrike" cap="none" normalizeH="0" baseline="0" dirty="0">
                <a:ln>
                  <a:noFill/>
                </a:ln>
                <a:solidFill>
                  <a:schemeClr val="tx1"/>
                </a:solidFill>
                <a:effectLst/>
                <a:latin typeface="Source Code Pro" panose="020B0509030403020204" pitchFamily="49" charset="0"/>
              </a:rPr>
              <a:t>, I </a:t>
            </a:r>
            <a:r>
              <a:rPr kumimoji="0" lang="fr-FR" altLang="fr-FR" b="0" i="0" u="none" strike="noStrike" cap="none" normalizeH="0" baseline="0" dirty="0" err="1">
                <a:ln>
                  <a:noFill/>
                </a:ln>
                <a:solidFill>
                  <a:schemeClr val="tx1"/>
                </a:solidFill>
                <a:effectLst/>
                <a:latin typeface="Source Code Pro" panose="020B0509030403020204" pitchFamily="49" charset="0"/>
              </a:rPr>
              <a:t>recommend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installing</a:t>
            </a:r>
            <a:r>
              <a:rPr kumimoji="0" lang="fr-FR" altLang="fr-FR" b="0" i="0" u="none" strike="noStrike" cap="none" normalizeH="0" baseline="0" dirty="0">
                <a:ln>
                  <a:noFill/>
                </a:ln>
                <a:solidFill>
                  <a:schemeClr val="tx1"/>
                </a:solidFill>
                <a:effectLst/>
                <a:latin typeface="Source Code Pro" panose="020B0509030403020204" pitchFamily="49" charset="0"/>
              </a:rPr>
              <a:t> an MQTT Client to test the Broker installation and </a:t>
            </a:r>
            <a:r>
              <a:rPr kumimoji="0" lang="fr-FR" altLang="fr-FR" b="0" i="0" u="none" strike="noStrike" cap="none" normalizeH="0" baseline="0" dirty="0" err="1">
                <a:ln>
                  <a:noFill/>
                </a:ln>
                <a:solidFill>
                  <a:schemeClr val="tx1"/>
                </a:solidFill>
                <a:effectLst/>
                <a:latin typeface="Source Code Pro" panose="020B0509030403020204" pitchFamily="49" charset="0"/>
              </a:rPr>
              <a:t>publish</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sample</a:t>
            </a:r>
            <a:r>
              <a:rPr kumimoji="0" lang="fr-FR" altLang="fr-FR" b="0" i="0" u="none" strike="noStrike" cap="none" normalizeH="0" baseline="0" dirty="0">
                <a:ln>
                  <a:noFill/>
                </a:ln>
                <a:solidFill>
                  <a:schemeClr val="tx1"/>
                </a:solidFill>
                <a:effectLst/>
                <a:latin typeface="Source Code Pro" panose="020B0509030403020204" pitchFamily="49" charset="0"/>
              </a:rPr>
              <a:t> messages.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The </a:t>
            </a:r>
            <a:r>
              <a:rPr kumimoji="0" lang="fr-FR" altLang="fr-FR" b="0" i="0" u="none" strike="noStrike" cap="none" normalizeH="0" baseline="0" dirty="0" err="1">
                <a:ln>
                  <a:noFill/>
                </a:ln>
                <a:solidFill>
                  <a:schemeClr val="tx1"/>
                </a:solidFill>
                <a:effectLst/>
                <a:latin typeface="Source Code Pro" panose="020B0509030403020204" pitchFamily="49" charset="0"/>
              </a:rPr>
              <a:t>next</a:t>
            </a:r>
            <a:r>
              <a:rPr kumimoji="0" lang="fr-FR" altLang="fr-FR" b="0" i="0" u="none" strike="noStrike" cap="none" normalizeH="0" baseline="0" dirty="0">
                <a:ln>
                  <a:noFill/>
                </a:ln>
                <a:solidFill>
                  <a:schemeClr val="tx1"/>
                </a:solidFill>
                <a:effectLst/>
                <a:latin typeface="Source Code Pro" panose="020B0509030403020204" pitchFamily="49" charset="0"/>
              </a:rPr>
              <a:t> command shows how to </a:t>
            </a:r>
            <a:r>
              <a:rPr kumimoji="0" lang="fr-FR" altLang="fr-FR" b="0" i="0" u="none" strike="noStrike" cap="none" normalizeH="0" baseline="0" dirty="0" err="1">
                <a:ln>
                  <a:noFill/>
                </a:ln>
                <a:solidFill>
                  <a:schemeClr val="tx1"/>
                </a:solidFill>
                <a:effectLst/>
                <a:latin typeface="Source Code Pro" panose="020B0509030403020204" pitchFamily="49" charset="0"/>
              </a:rPr>
              <a:t>install</a:t>
            </a:r>
            <a:r>
              <a:rPr kumimoji="0" lang="fr-FR" altLang="fr-FR" b="0" i="0" u="none" strike="noStrike" cap="none" normalizeH="0" baseline="0" dirty="0">
                <a:ln>
                  <a:noFill/>
                </a:ln>
                <a:solidFill>
                  <a:schemeClr val="tx1"/>
                </a:solidFill>
                <a:effectLst/>
                <a:latin typeface="Source Code Pro" panose="020B0509030403020204" pitchFamily="49" charset="0"/>
              </a:rPr>
              <a:t> MQTT </a:t>
            </a:r>
            <a:r>
              <a:rPr kumimoji="0" lang="fr-FR" altLang="fr-FR" b="0" i="0" u="none" strike="noStrike" cap="none" normalizeH="0" baseline="0" dirty="0" err="1">
                <a:ln>
                  <a:noFill/>
                </a:ln>
                <a:solidFill>
                  <a:schemeClr val="tx1"/>
                </a:solidFill>
                <a:effectLst/>
                <a:latin typeface="Source Code Pro" panose="020B0509030403020204" pitchFamily="49" charset="0"/>
              </a:rPr>
              <a:t>Mosquitto</a:t>
            </a:r>
            <a:r>
              <a:rPr kumimoji="0" lang="fr-FR" altLang="fr-FR" b="0" i="0" u="none" strike="noStrike" cap="none" normalizeH="0" baseline="0" dirty="0">
                <a:ln>
                  <a:noFill/>
                </a:ln>
                <a:solidFill>
                  <a:schemeClr val="tx1"/>
                </a:solidFill>
                <a:effectLst/>
                <a:latin typeface="Source Code Pro" panose="020B0509030403020204" pitchFamily="49" charset="0"/>
              </a:rPr>
              <a:t>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pi@raspberry</a:t>
            </a:r>
            <a:r>
              <a:rPr kumimoji="0" lang="fr-FR" altLang="fr-FR" b="0" i="0" u="none" strike="noStrike" cap="none" normalizeH="0" baseline="0" dirty="0">
                <a:ln>
                  <a:noFill/>
                </a:ln>
                <a:solidFill>
                  <a:schemeClr val="tx1"/>
                </a:solidFill>
                <a:effectLst/>
                <a:latin typeface="Source Code Pro" panose="020B0509030403020204" pitchFamily="49" charset="0"/>
              </a:rPr>
              <a:t>:~ $ </a:t>
            </a:r>
            <a:r>
              <a:rPr kumimoji="0" lang="fr-FR" altLang="fr-FR" b="1" i="0" u="none" strike="noStrike" cap="none" normalizeH="0" baseline="0" dirty="0" err="1">
                <a:ln>
                  <a:noFill/>
                </a:ln>
                <a:solidFill>
                  <a:schemeClr val="tx1"/>
                </a:solidFill>
                <a:effectLst/>
                <a:latin typeface="Source Code Pro" panose="020B0509030403020204" pitchFamily="49" charset="0"/>
              </a:rPr>
              <a:t>sudo</a:t>
            </a:r>
            <a:r>
              <a:rPr kumimoji="0" lang="fr-FR" altLang="fr-FR" b="1" i="0" u="none" strike="noStrike" cap="none" normalizeH="0" baseline="0" dirty="0">
                <a:ln>
                  <a:noFill/>
                </a:ln>
                <a:solidFill>
                  <a:schemeClr val="tx1"/>
                </a:solidFill>
                <a:effectLst/>
                <a:latin typeface="Source Code Pro" panose="020B0509030403020204" pitchFamily="49" charset="0"/>
              </a:rPr>
              <a:t> apt-get </a:t>
            </a:r>
            <a:r>
              <a:rPr kumimoji="0" lang="fr-FR" altLang="fr-FR" b="1" i="0" u="none" strike="noStrike" cap="none" normalizeH="0" baseline="0" dirty="0" err="1">
                <a:ln>
                  <a:noFill/>
                </a:ln>
                <a:solidFill>
                  <a:schemeClr val="tx1"/>
                </a:solidFill>
                <a:effectLst/>
                <a:latin typeface="Source Code Pro" panose="020B0509030403020204" pitchFamily="49" charset="0"/>
              </a:rPr>
              <a:t>install</a:t>
            </a:r>
            <a:r>
              <a:rPr kumimoji="0" lang="fr-FR" altLang="fr-FR" b="1"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err="1">
                <a:ln>
                  <a:noFill/>
                </a:ln>
                <a:solidFill>
                  <a:schemeClr val="tx1"/>
                </a:solidFill>
                <a:effectLst/>
                <a:latin typeface="Source Code Pro" panose="020B0509030403020204" pitchFamily="49" charset="0"/>
              </a:rPr>
              <a:t>mosquitto</a:t>
            </a:r>
            <a:r>
              <a:rPr kumimoji="0" lang="fr-FR" altLang="fr-FR" b="1" i="0" u="none" strike="noStrike" cap="none" normalizeH="0" baseline="0" dirty="0">
                <a:ln>
                  <a:noFill/>
                </a:ln>
                <a:solidFill>
                  <a:schemeClr val="tx1"/>
                </a:solidFill>
                <a:effectLst/>
                <a:latin typeface="Source Code Pro" panose="020B0509030403020204" pitchFamily="49" charset="0"/>
              </a:rPr>
              <a:t>-clients</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err="1">
                <a:ln>
                  <a:noFill/>
                </a:ln>
                <a:solidFill>
                  <a:schemeClr val="tx1"/>
                </a:solidFill>
                <a:effectLst/>
                <a:latin typeface="Source Code Pro" panose="020B0509030403020204" pitchFamily="49" charset="0"/>
              </a:rPr>
              <a:t>You’ll</a:t>
            </a:r>
            <a:r>
              <a:rPr kumimoji="0" lang="fr-FR" altLang="fr-FR" b="0" i="1" u="none" strike="noStrike" cap="none" normalizeH="0" baseline="0" dirty="0">
                <a:ln>
                  <a:noFill/>
                </a:ln>
                <a:solidFill>
                  <a:schemeClr val="tx1"/>
                </a:solidFill>
                <a:effectLst/>
                <a:latin typeface="Source Code Pro" panose="020B0509030403020204" pitchFamily="49" charset="0"/>
              </a:rPr>
              <a:t> have to type </a:t>
            </a:r>
            <a:r>
              <a:rPr kumimoji="0" lang="fr-FR" altLang="fr-FR" b="1" i="1" u="none" strike="noStrike" cap="none" normalizeH="0" baseline="0" dirty="0">
                <a:ln>
                  <a:noFill/>
                </a:ln>
                <a:solidFill>
                  <a:schemeClr val="tx1"/>
                </a:solidFill>
                <a:effectLst/>
                <a:latin typeface="Source Code Pro" panose="020B0509030403020204" pitchFamily="49" charset="0"/>
              </a:rPr>
              <a:t>Y</a:t>
            </a:r>
            <a:r>
              <a:rPr kumimoji="0" lang="fr-FR" altLang="fr-FR" b="0" i="1" u="none" strike="noStrike" cap="none" normalizeH="0" baseline="0" dirty="0">
                <a:ln>
                  <a:noFill/>
                </a:ln>
                <a:solidFill>
                  <a:schemeClr val="tx1"/>
                </a:solidFill>
                <a:effectLst/>
                <a:latin typeface="Source Code Pro" panose="020B0509030403020204" pitchFamily="49" charset="0"/>
              </a:rPr>
              <a:t> and </a:t>
            </a:r>
            <a:r>
              <a:rPr kumimoji="0" lang="fr-FR" altLang="fr-FR" b="0" i="1" u="none" strike="noStrike" cap="none" normalizeH="0" baseline="0" dirty="0" err="1">
                <a:ln>
                  <a:noFill/>
                </a:ln>
                <a:solidFill>
                  <a:schemeClr val="tx1"/>
                </a:solidFill>
                <a:effectLst/>
                <a:latin typeface="Source Code Pro" panose="020B0509030403020204" pitchFamily="49" charset="0"/>
              </a:rPr>
              <a:t>press</a:t>
            </a:r>
            <a:r>
              <a:rPr kumimoji="0" lang="fr-FR" altLang="fr-FR" b="0" i="1" u="none" strike="noStrike" cap="none" normalizeH="0" baseline="0" dirty="0">
                <a:ln>
                  <a:noFill/>
                </a:ln>
                <a:solidFill>
                  <a:schemeClr val="tx1"/>
                </a:solidFill>
                <a:effectLst/>
                <a:latin typeface="Source Code Pro" panose="020B0509030403020204" pitchFamily="49" charset="0"/>
              </a:rPr>
              <a:t> </a:t>
            </a:r>
            <a:r>
              <a:rPr kumimoji="0" lang="fr-FR" altLang="fr-FR" b="1" i="1" u="none" strike="noStrike" cap="none" normalizeH="0" baseline="0" dirty="0">
                <a:ln>
                  <a:noFill/>
                </a:ln>
                <a:solidFill>
                  <a:schemeClr val="tx1"/>
                </a:solidFill>
                <a:effectLst/>
                <a:latin typeface="Source Code Pro" panose="020B0509030403020204" pitchFamily="49" charset="0"/>
              </a:rPr>
              <a:t>Enter</a:t>
            </a:r>
            <a:r>
              <a:rPr kumimoji="0" lang="fr-FR" altLang="fr-FR" b="0" i="1" u="none" strike="noStrike" cap="none" normalizeH="0" baseline="0" dirty="0">
                <a:ln>
                  <a:noFill/>
                </a:ln>
                <a:solidFill>
                  <a:schemeClr val="tx1"/>
                </a:solidFill>
                <a:effectLst/>
                <a:latin typeface="Source Code Pro" panose="020B0509030403020204" pitchFamily="49" charset="0"/>
              </a:rPr>
              <a:t> to </a:t>
            </a:r>
            <a:r>
              <a:rPr kumimoji="0" lang="fr-FR" altLang="fr-FR" b="0" i="1" u="none" strike="noStrike" cap="none" normalizeH="0" baseline="0" dirty="0" err="1">
                <a:ln>
                  <a:noFill/>
                </a:ln>
                <a:solidFill>
                  <a:schemeClr val="tx1"/>
                </a:solidFill>
                <a:effectLst/>
                <a:latin typeface="Source Code Pro" panose="020B0509030403020204" pitchFamily="49" charset="0"/>
              </a:rPr>
              <a:t>confirm</a:t>
            </a:r>
            <a:r>
              <a:rPr kumimoji="0" lang="fr-FR" altLang="fr-FR" b="0" i="1" u="none" strike="noStrike" cap="none" normalizeH="0" baseline="0" dirty="0">
                <a:ln>
                  <a:noFill/>
                </a:ln>
                <a:solidFill>
                  <a:schemeClr val="tx1"/>
                </a:solidFill>
                <a:effectLst/>
                <a:latin typeface="Source Code Pro" panose="020B0509030403020204" pitchFamily="49" charset="0"/>
              </a:rPr>
              <a:t> the installation.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Run </a:t>
            </a:r>
            <a:r>
              <a:rPr kumimoji="0" lang="fr-FR" altLang="fr-FR" b="0" i="0" u="none" strike="noStrike" cap="none" normalizeH="0" baseline="0" dirty="0" err="1">
                <a:ln>
                  <a:noFill/>
                </a:ln>
                <a:solidFill>
                  <a:schemeClr val="tx1"/>
                </a:solidFill>
                <a:effectLst/>
                <a:latin typeface="Source Code Pro" panose="020B0509030403020204" pitchFamily="49" charset="0"/>
              </a:rPr>
              <a:t>Mosquitto</a:t>
            </a:r>
            <a:r>
              <a:rPr kumimoji="0" lang="fr-FR" altLang="fr-FR" b="0" i="0" u="none" strike="noStrike" cap="none" normalizeH="0" baseline="0" dirty="0">
                <a:ln>
                  <a:noFill/>
                </a:ln>
                <a:solidFill>
                  <a:schemeClr val="tx1"/>
                </a:solidFill>
                <a:effectLst/>
                <a:latin typeface="Source Code Pro" panose="020B0509030403020204" pitchFamily="49" charset="0"/>
              </a:rPr>
              <a:t> on background as a daemon: </a:t>
            </a:r>
            <a:r>
              <a:rPr kumimoji="0" lang="fr-FR" altLang="fr-FR" b="0" i="0" u="none" strike="noStrike" cap="none" normalizeH="0" baseline="0" dirty="0" err="1">
                <a:ln>
                  <a:noFill/>
                </a:ln>
                <a:solidFill>
                  <a:schemeClr val="tx1"/>
                </a:solidFill>
                <a:effectLst/>
                <a:latin typeface="Source Code Pro" panose="020B0509030403020204" pitchFamily="49" charset="0"/>
              </a:rPr>
              <a:t>pi@raspberry</a:t>
            </a:r>
            <a:r>
              <a:rPr kumimoji="0" lang="fr-FR" altLang="fr-FR" b="0" i="0" u="none" strike="noStrike" cap="none" normalizeH="0" baseline="0" dirty="0">
                <a:ln>
                  <a:noFill/>
                </a:ln>
                <a:solidFill>
                  <a:schemeClr val="tx1"/>
                </a:solidFill>
                <a:effectLst/>
                <a:latin typeface="Source Code Pro" panose="020B0509030403020204" pitchFamily="49" charset="0"/>
              </a:rPr>
              <a:t>:~ $ </a:t>
            </a:r>
            <a:r>
              <a:rPr kumimoji="0" lang="fr-FR" altLang="fr-FR" b="1" i="0" u="none" strike="noStrike" cap="none" normalizeH="0" baseline="0" dirty="0" err="1">
                <a:ln>
                  <a:noFill/>
                </a:ln>
                <a:solidFill>
                  <a:schemeClr val="tx1"/>
                </a:solidFill>
                <a:effectLst/>
                <a:latin typeface="Source Code Pro" panose="020B0509030403020204" pitchFamily="49" charset="0"/>
              </a:rPr>
              <a:t>mosquitto</a:t>
            </a:r>
            <a:r>
              <a:rPr kumimoji="0" lang="fr-FR" altLang="fr-FR" b="1" i="0" u="none" strike="noStrike" cap="none" normalizeH="0" baseline="0" dirty="0">
                <a:ln>
                  <a:noFill/>
                </a:ln>
                <a:solidFill>
                  <a:schemeClr val="tx1"/>
                </a:solidFill>
                <a:effectLst/>
                <a:latin typeface="Source Code Pro" panose="020B0509030403020204" pitchFamily="49" charset="0"/>
              </a:rPr>
              <a:t> -d</a:t>
            </a:r>
            <a:r>
              <a:rPr kumimoji="0" lang="fr-FR" altLang="fr-FR" b="0" i="0" u="none" strike="noStrike" cap="none" normalizeH="0" baseline="0" dirty="0">
                <a:ln>
                  <a:noFill/>
                </a:ln>
                <a:solidFill>
                  <a:schemeClr val="tx1"/>
                </a:solidFill>
                <a:effectLst/>
                <a:latin typeface="Source Code Pro" panose="020B0509030403020204" pitchFamily="49" charset="0"/>
              </a:rPr>
              <a:t> </a:t>
            </a:r>
          </a:p>
        </p:txBody>
      </p:sp>
      <p:sp>
        <p:nvSpPr>
          <p:cNvPr id="5" name="Rectangle 2">
            <a:extLst>
              <a:ext uri="{FF2B5EF4-FFF2-40B4-BE49-F238E27FC236}">
                <a16:creationId xmlns:a16="http://schemas.microsoft.com/office/drawing/2014/main" id="{DC3E9A86-8007-4E18-A6C3-F1E38D22FEF5}"/>
              </a:ext>
            </a:extLst>
          </p:cNvPr>
          <p:cNvSpPr>
            <a:spLocks noChangeArrowheads="1"/>
          </p:cNvSpPr>
          <p:nvPr/>
        </p:nvSpPr>
        <p:spPr bwMode="auto">
          <a:xfrm>
            <a:off x="0" y="2521059"/>
            <a:ext cx="521669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chemeClr val="tx1"/>
                </a:solidFill>
                <a:effectLst/>
                <a:latin typeface="Source Code Pro" panose="020B0509030403020204" pitchFamily="49" charset="0"/>
              </a:rPr>
              <a:t>Subscribing</a:t>
            </a:r>
            <a:r>
              <a:rPr kumimoji="0" lang="fr-FR" altLang="fr-FR" b="1" i="0" u="none" strike="noStrike" cap="none" normalizeH="0" baseline="0" dirty="0">
                <a:ln>
                  <a:noFill/>
                </a:ln>
                <a:solidFill>
                  <a:schemeClr val="tx1"/>
                </a:solidFill>
                <a:effectLst/>
                <a:latin typeface="Source Code Pro" panose="020B0509030403020204" pitchFamily="49" charset="0"/>
              </a:rPr>
              <a:t> to </a:t>
            </a:r>
            <a:r>
              <a:rPr kumimoji="0" lang="fr-FR" altLang="fr-FR" b="1" i="0" u="none" strike="noStrike" cap="none" normalizeH="0" baseline="0" dirty="0" err="1">
                <a:ln>
                  <a:noFill/>
                </a:ln>
                <a:solidFill>
                  <a:schemeClr val="tx1"/>
                </a:solidFill>
                <a:effectLst/>
                <a:latin typeface="Source Code Pro" panose="020B0509030403020204" pitchFamily="49" charset="0"/>
              </a:rPr>
              <a:t>testTopic</a:t>
            </a:r>
            <a:r>
              <a:rPr kumimoji="0" lang="fr-FR" altLang="fr-FR" b="1" i="0" u="none" strike="noStrike" cap="none" normalizeH="0" baseline="0" dirty="0">
                <a:ln>
                  <a:noFill/>
                </a:ln>
                <a:solidFill>
                  <a:schemeClr val="tx1"/>
                </a:solidFill>
                <a:effectLst/>
                <a:latin typeface="Source Code Pro" panose="020B0509030403020204" pitchFamily="49" charset="0"/>
              </a:rPr>
              <a:t> Topic</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To </a:t>
            </a:r>
            <a:r>
              <a:rPr kumimoji="0" lang="fr-FR" altLang="fr-FR" b="0" i="0" u="none" strike="noStrike" cap="none" normalizeH="0" baseline="0" dirty="0" err="1">
                <a:ln>
                  <a:noFill/>
                </a:ln>
                <a:solidFill>
                  <a:schemeClr val="tx1"/>
                </a:solidFill>
                <a:effectLst/>
                <a:latin typeface="Source Code Pro" panose="020B0509030403020204" pitchFamily="49" charset="0"/>
              </a:rPr>
              <a:t>subscribe</a:t>
            </a:r>
            <a:r>
              <a:rPr kumimoji="0" lang="fr-FR" altLang="fr-FR" b="0" i="0" u="none" strike="noStrike" cap="none" normalizeH="0" baseline="0" dirty="0">
                <a:ln>
                  <a:noFill/>
                </a:ln>
                <a:solidFill>
                  <a:schemeClr val="tx1"/>
                </a:solidFill>
                <a:effectLst/>
                <a:latin typeface="Source Code Pro" panose="020B0509030403020204" pitchFamily="49" charset="0"/>
              </a:rPr>
              <a:t> to an MQTT topic </a:t>
            </a:r>
            <a:r>
              <a:rPr kumimoji="0" lang="fr-FR" altLang="fr-FR" b="0" i="0" u="none" strike="noStrike" cap="none" normalizeH="0" baseline="0" dirty="0" err="1">
                <a:ln>
                  <a:noFill/>
                </a:ln>
                <a:solidFill>
                  <a:schemeClr val="tx1"/>
                </a:solidFill>
                <a:effectLst/>
                <a:latin typeface="Source Code Pro" panose="020B0509030403020204" pitchFamily="49" charset="0"/>
              </a:rPr>
              <a:t>with</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Mosquitto</a:t>
            </a:r>
            <a:r>
              <a:rPr kumimoji="0" lang="fr-FR" altLang="fr-FR" b="0" i="0" u="none" strike="noStrike" cap="none" normalizeH="0" baseline="0" dirty="0">
                <a:ln>
                  <a:noFill/>
                </a:ln>
                <a:solidFill>
                  <a:schemeClr val="tx1"/>
                </a:solidFill>
                <a:effectLst/>
                <a:latin typeface="Source Code Pro" panose="020B0509030403020204" pitchFamily="49" charset="0"/>
              </a:rPr>
              <a:t> Client open a terminal </a:t>
            </a:r>
            <a:r>
              <a:rPr kumimoji="0" lang="fr-FR" altLang="fr-FR" b="0" i="0" u="none" strike="noStrike" cap="none" normalizeH="0" baseline="0" dirty="0" err="1">
                <a:ln>
                  <a:noFill/>
                </a:ln>
                <a:solidFill>
                  <a:schemeClr val="tx1"/>
                </a:solidFill>
                <a:effectLst/>
                <a:latin typeface="Source Code Pro" panose="020B0509030403020204" pitchFamily="49" charset="0"/>
              </a:rPr>
              <a:t>Window</a:t>
            </a:r>
            <a:r>
              <a:rPr kumimoji="0" lang="fr-FR" altLang="fr-FR" b="0" i="0" u="none" strike="noStrike" cap="none" normalizeH="0" baseline="0" dirty="0">
                <a:ln>
                  <a:noFill/>
                </a:ln>
                <a:solidFill>
                  <a:schemeClr val="tx1"/>
                </a:solidFill>
                <a:effectLst/>
                <a:latin typeface="Source Code Pro" panose="020B0509030403020204" pitchFamily="49" charset="0"/>
              </a:rPr>
              <a:t> #1 and enter the command:</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pi@raspberry</a:t>
            </a:r>
            <a:r>
              <a:rPr kumimoji="0" lang="fr-FR" altLang="fr-FR" b="0" i="0" u="none" strike="noStrike" cap="none" normalizeH="0" baseline="0" dirty="0">
                <a:ln>
                  <a:noFill/>
                </a:ln>
                <a:solidFill>
                  <a:schemeClr val="tx1"/>
                </a:solidFill>
                <a:effectLst/>
                <a:latin typeface="Source Code Pro" panose="020B0509030403020204" pitchFamily="49" charset="0"/>
              </a:rPr>
              <a:t>:~ $ </a:t>
            </a:r>
            <a:r>
              <a:rPr kumimoji="0" lang="fr-FR" altLang="fr-FR" b="1" i="0" u="none" strike="noStrike" cap="none" normalizeH="0" baseline="0" dirty="0" err="1">
                <a:ln>
                  <a:noFill/>
                </a:ln>
                <a:solidFill>
                  <a:schemeClr val="tx1"/>
                </a:solidFill>
                <a:effectLst/>
                <a:latin typeface="Source Code Pro" panose="020B0509030403020204" pitchFamily="49" charset="0"/>
              </a:rPr>
              <a:t>mosquitto_sub</a:t>
            </a:r>
            <a:r>
              <a:rPr kumimoji="0" lang="fr-FR" altLang="fr-FR" b="1" i="0" u="none" strike="noStrike" cap="none" normalizeH="0" baseline="0" dirty="0">
                <a:ln>
                  <a:noFill/>
                </a:ln>
                <a:solidFill>
                  <a:schemeClr val="tx1"/>
                </a:solidFill>
                <a:effectLst/>
                <a:latin typeface="Source Code Pro" panose="020B0509030403020204" pitchFamily="49" charset="0"/>
              </a:rPr>
              <a:t> -d -t </a:t>
            </a:r>
            <a:r>
              <a:rPr kumimoji="0" lang="fr-FR" altLang="fr-FR" b="1" i="0" u="none" strike="noStrike" cap="none" normalizeH="0" baseline="0" dirty="0" err="1">
                <a:ln>
                  <a:noFill/>
                </a:ln>
                <a:solidFill>
                  <a:schemeClr val="tx1"/>
                </a:solidFill>
                <a:effectLst/>
                <a:latin typeface="Source Code Pro" panose="020B0509030403020204" pitchFamily="49" charset="0"/>
              </a:rPr>
              <a:t>testTopic</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You’re</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now</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subscribed</a:t>
            </a:r>
            <a:r>
              <a:rPr kumimoji="0" lang="fr-FR" altLang="fr-FR" b="0" i="0" u="none" strike="noStrike" cap="none" normalizeH="0" baseline="0" dirty="0">
                <a:ln>
                  <a:noFill/>
                </a:ln>
                <a:solidFill>
                  <a:schemeClr val="tx1"/>
                </a:solidFill>
                <a:effectLst/>
                <a:latin typeface="Source Code Pro" panose="020B0509030403020204" pitchFamily="49" charset="0"/>
              </a:rPr>
              <a:t> to a topic </a:t>
            </a:r>
            <a:r>
              <a:rPr kumimoji="0" lang="fr-FR" altLang="fr-FR" b="0" i="0" u="none" strike="noStrike" cap="none" normalizeH="0" baseline="0" dirty="0" err="1">
                <a:ln>
                  <a:noFill/>
                </a:ln>
                <a:solidFill>
                  <a:schemeClr val="tx1"/>
                </a:solidFill>
                <a:effectLst/>
                <a:latin typeface="Source Code Pro" panose="020B0509030403020204" pitchFamily="49" charset="0"/>
              </a:rPr>
              <a:t>called</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err="1">
                <a:ln>
                  <a:noFill/>
                </a:ln>
                <a:solidFill>
                  <a:schemeClr val="tx1"/>
                </a:solidFill>
                <a:effectLst/>
                <a:latin typeface="Source Code Pro" panose="020B0509030403020204" pitchFamily="49" charset="0"/>
              </a:rPr>
              <a:t>testTopic</a:t>
            </a:r>
            <a:r>
              <a:rPr kumimoji="0" lang="fr-FR" altLang="fr-FR" b="1" i="0" u="none" strike="noStrike" cap="none" normalizeH="0" baseline="0" dirty="0">
                <a:ln>
                  <a:noFill/>
                </a:ln>
                <a:solidFill>
                  <a:schemeClr val="tx1"/>
                </a:solidFill>
                <a:effectLst/>
                <a:latin typeface="Source Code Pro" panose="020B0509030403020204" pitchFamily="49" charset="0"/>
              </a:rPr>
              <a:t>.</a:t>
            </a:r>
            <a:endParaRPr kumimoji="0" lang="fr-FR" altLang="fr-FR" b="0" i="0" u="none" strike="noStrike" cap="none" normalizeH="0" baseline="0" dirty="0">
              <a:ln>
                <a:noFill/>
              </a:ln>
              <a:solidFill>
                <a:schemeClr val="tx1"/>
              </a:solidFill>
              <a:effectLst/>
              <a:latin typeface="Source Code Pro" panose="020B0509030403020204" pitchFamily="49" charset="0"/>
            </a:endParaRPr>
          </a:p>
        </p:txBody>
      </p:sp>
      <p:pic>
        <p:nvPicPr>
          <p:cNvPr id="7171" name="Picture 3">
            <a:extLst>
              <a:ext uri="{FF2B5EF4-FFF2-40B4-BE49-F238E27FC236}">
                <a16:creationId xmlns:a16="http://schemas.microsoft.com/office/drawing/2014/main" id="{61C5C477-F7DC-48FF-9FA3-A336EA03CB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9306"/>
          <a:stretch/>
        </p:blipFill>
        <p:spPr bwMode="auto">
          <a:xfrm>
            <a:off x="5076056" y="2762704"/>
            <a:ext cx="4067944" cy="83713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6831D638-9781-44E2-BC2D-28758C4B0C65}"/>
              </a:ext>
            </a:extLst>
          </p:cNvPr>
          <p:cNvSpPr>
            <a:spLocks noChangeArrowheads="1"/>
          </p:cNvSpPr>
          <p:nvPr/>
        </p:nvSpPr>
        <p:spPr bwMode="auto">
          <a:xfrm>
            <a:off x="-6333" y="4504987"/>
            <a:ext cx="468943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chemeClr val="tx1"/>
                </a:solidFill>
                <a:effectLst/>
                <a:latin typeface="Source Code Pro" panose="020B0509030403020204" pitchFamily="49" charset="0"/>
              </a:rPr>
              <a:t>Publishing</a:t>
            </a:r>
            <a:r>
              <a:rPr kumimoji="0" lang="fr-FR" altLang="fr-FR" b="1" i="0" u="none" strike="noStrike" cap="none" normalizeH="0" baseline="0" dirty="0">
                <a:ln>
                  <a:noFill/>
                </a:ln>
                <a:solidFill>
                  <a:schemeClr val="tx1"/>
                </a:solidFill>
                <a:effectLst/>
                <a:latin typeface="Source Code Pro" panose="020B0509030403020204" pitchFamily="49" charset="0"/>
              </a:rPr>
              <a:t> “Hello World!” Message to </a:t>
            </a:r>
            <a:r>
              <a:rPr kumimoji="0" lang="fr-FR" altLang="fr-FR" b="1" i="0" u="none" strike="noStrike" cap="none" normalizeH="0" baseline="0" dirty="0" err="1">
                <a:ln>
                  <a:noFill/>
                </a:ln>
                <a:solidFill>
                  <a:schemeClr val="tx1"/>
                </a:solidFill>
                <a:effectLst/>
                <a:latin typeface="Source Code Pro" panose="020B0509030403020204" pitchFamily="49" charset="0"/>
              </a:rPr>
              <a:t>testTopic</a:t>
            </a:r>
            <a:r>
              <a:rPr kumimoji="0" lang="fr-FR" altLang="fr-FR" b="1" i="0" u="none" strike="noStrike" cap="none" normalizeH="0" baseline="0" dirty="0">
                <a:ln>
                  <a:noFill/>
                </a:ln>
                <a:solidFill>
                  <a:schemeClr val="tx1"/>
                </a:solidFill>
                <a:effectLst/>
                <a:latin typeface="Source Code Pro" panose="020B0509030403020204" pitchFamily="49" charset="0"/>
              </a:rPr>
              <a:t> Topic</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To </a:t>
            </a:r>
            <a:r>
              <a:rPr kumimoji="0" lang="fr-FR" altLang="fr-FR" b="0" i="0" u="none" strike="noStrike" cap="none" normalizeH="0" baseline="0" dirty="0" err="1">
                <a:ln>
                  <a:noFill/>
                </a:ln>
                <a:solidFill>
                  <a:schemeClr val="tx1"/>
                </a:solidFill>
                <a:effectLst/>
                <a:latin typeface="Source Code Pro" panose="020B0509030403020204" pitchFamily="49" charset="0"/>
              </a:rPr>
              <a:t>publish</a:t>
            </a:r>
            <a:r>
              <a:rPr kumimoji="0" lang="fr-FR" altLang="fr-FR" b="0" i="0" u="none" strike="noStrike" cap="none" normalizeH="0" baseline="0" dirty="0">
                <a:ln>
                  <a:noFill/>
                </a:ln>
                <a:solidFill>
                  <a:schemeClr val="tx1"/>
                </a:solidFill>
                <a:effectLst/>
                <a:latin typeface="Source Code Pro" panose="020B0509030403020204" pitchFamily="49" charset="0"/>
              </a:rPr>
              <a:t> a </a:t>
            </a:r>
            <a:r>
              <a:rPr kumimoji="0" lang="fr-FR" altLang="fr-FR" b="0" i="0" u="none" strike="noStrike" cap="none" normalizeH="0" baseline="0" dirty="0" err="1">
                <a:ln>
                  <a:noFill/>
                </a:ln>
                <a:solidFill>
                  <a:schemeClr val="tx1"/>
                </a:solidFill>
                <a:effectLst/>
                <a:latin typeface="Source Code Pro" panose="020B0509030403020204" pitchFamily="49" charset="0"/>
              </a:rPr>
              <a:t>sample</a:t>
            </a:r>
            <a:r>
              <a:rPr kumimoji="0" lang="fr-FR" altLang="fr-FR" b="0" i="0" u="none" strike="noStrike" cap="none" normalizeH="0" baseline="0" dirty="0">
                <a:ln>
                  <a:noFill/>
                </a:ln>
                <a:solidFill>
                  <a:schemeClr val="tx1"/>
                </a:solidFill>
                <a:effectLst/>
                <a:latin typeface="Source Code Pro" panose="020B0509030403020204" pitchFamily="49" charset="0"/>
              </a:rPr>
              <a:t> message to </a:t>
            </a:r>
            <a:r>
              <a:rPr kumimoji="0" lang="fr-FR" altLang="fr-FR" b="1" i="0" u="none" strike="noStrike" cap="none" normalizeH="0" baseline="0" dirty="0" err="1">
                <a:ln>
                  <a:noFill/>
                </a:ln>
                <a:solidFill>
                  <a:schemeClr val="tx1"/>
                </a:solidFill>
                <a:effectLst/>
                <a:latin typeface="Source Code Pro" panose="020B0509030403020204" pitchFamily="49" charset="0"/>
              </a:rPr>
              <a:t>testTopic</a:t>
            </a:r>
            <a:r>
              <a:rPr kumimoji="0" lang="fr-FR" altLang="fr-FR" b="0" i="0" u="none" strike="noStrike" cap="none" normalizeH="0" baseline="0" dirty="0">
                <a:ln>
                  <a:noFill/>
                </a:ln>
                <a:solidFill>
                  <a:schemeClr val="tx1"/>
                </a:solidFill>
                <a:effectLst/>
                <a:latin typeface="Source Code Pro" panose="020B0509030403020204" pitchFamily="49" charset="0"/>
              </a:rPr>
              <a:t>, open a terminal </a:t>
            </a:r>
            <a:r>
              <a:rPr kumimoji="0" lang="fr-FR" altLang="fr-FR" b="0" i="0" u="none" strike="noStrike" cap="none" normalizeH="0" baseline="0" dirty="0" err="1">
                <a:ln>
                  <a:noFill/>
                </a:ln>
                <a:solidFill>
                  <a:schemeClr val="tx1"/>
                </a:solidFill>
                <a:effectLst/>
                <a:latin typeface="Source Code Pro" panose="020B0509030403020204" pitchFamily="49" charset="0"/>
              </a:rPr>
              <a:t>Window</a:t>
            </a:r>
            <a:r>
              <a:rPr kumimoji="0" lang="fr-FR" altLang="fr-FR" b="0" i="0" u="none" strike="noStrike" cap="none" normalizeH="0" baseline="0" dirty="0">
                <a:ln>
                  <a:noFill/>
                </a:ln>
                <a:solidFill>
                  <a:schemeClr val="tx1"/>
                </a:solidFill>
                <a:effectLst/>
                <a:latin typeface="Source Code Pro" panose="020B0509030403020204" pitchFamily="49" charset="0"/>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and run </a:t>
            </a:r>
            <a:r>
              <a:rPr kumimoji="0" lang="fr-FR" altLang="fr-FR" b="0" i="0" u="none" strike="noStrike" cap="none" normalizeH="0" baseline="0" dirty="0" err="1">
                <a:ln>
                  <a:noFill/>
                </a:ln>
                <a:solidFill>
                  <a:schemeClr val="tx1"/>
                </a:solidFill>
                <a:effectLst/>
                <a:latin typeface="Source Code Pro" panose="020B0509030403020204" pitchFamily="49" charset="0"/>
              </a:rPr>
              <a:t>this</a:t>
            </a:r>
            <a:r>
              <a:rPr kumimoji="0" lang="fr-FR" altLang="fr-FR" b="0" i="0" u="none" strike="noStrike" cap="none" normalizeH="0" baseline="0" dirty="0">
                <a:ln>
                  <a:noFill/>
                </a:ln>
                <a:solidFill>
                  <a:schemeClr val="tx1"/>
                </a:solidFill>
                <a:effectLst/>
                <a:latin typeface="Source Code Pro" panose="020B0509030403020204" pitchFamily="49" charset="0"/>
              </a:rPr>
              <a:t> command: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pi@raspberry</a:t>
            </a:r>
            <a:r>
              <a:rPr kumimoji="0" lang="fr-FR" altLang="fr-FR" b="0" i="0" u="none" strike="noStrike" cap="none" normalizeH="0" baseline="0" dirty="0">
                <a:ln>
                  <a:noFill/>
                </a:ln>
                <a:solidFill>
                  <a:schemeClr val="tx1"/>
                </a:solidFill>
                <a:effectLst/>
                <a:latin typeface="Source Code Pro" panose="020B0509030403020204" pitchFamily="49" charset="0"/>
              </a:rPr>
              <a:t>:~ $ </a:t>
            </a:r>
            <a:r>
              <a:rPr kumimoji="0" lang="fr-FR" altLang="fr-FR" b="1" i="0" u="none" strike="noStrike" cap="none" normalizeH="0" baseline="0" dirty="0" err="1">
                <a:ln>
                  <a:noFill/>
                </a:ln>
                <a:solidFill>
                  <a:schemeClr val="tx1"/>
                </a:solidFill>
                <a:effectLst/>
                <a:latin typeface="Source Code Pro" panose="020B0509030403020204" pitchFamily="49" charset="0"/>
              </a:rPr>
              <a:t>mosquitto_pub</a:t>
            </a:r>
            <a:r>
              <a:rPr kumimoji="0" lang="fr-FR" altLang="fr-FR" b="1" i="0" u="none" strike="noStrike" cap="none" normalizeH="0" baseline="0" dirty="0">
                <a:ln>
                  <a:noFill/>
                </a:ln>
                <a:solidFill>
                  <a:schemeClr val="tx1"/>
                </a:solidFill>
                <a:effectLst/>
                <a:latin typeface="Source Code Pro" panose="020B0509030403020204" pitchFamily="49" charset="0"/>
              </a:rPr>
              <a:t> -d -t </a:t>
            </a:r>
            <a:r>
              <a:rPr kumimoji="0" lang="fr-FR" altLang="fr-FR" b="1" i="0" u="none" strike="noStrike" cap="none" normalizeH="0" baseline="0" dirty="0" err="1">
                <a:ln>
                  <a:noFill/>
                </a:ln>
                <a:solidFill>
                  <a:schemeClr val="tx1"/>
                </a:solidFill>
                <a:effectLst/>
                <a:latin typeface="Source Code Pro" panose="020B0509030403020204" pitchFamily="49" charset="0"/>
              </a:rPr>
              <a:t>testTopic</a:t>
            </a:r>
            <a:r>
              <a:rPr kumimoji="0" lang="fr-FR" altLang="fr-FR" b="1" i="0" u="none" strike="noStrike" cap="none" normalizeH="0" baseline="0" dirty="0">
                <a:ln>
                  <a:noFill/>
                </a:ln>
                <a:solidFill>
                  <a:schemeClr val="tx1"/>
                </a:solidFill>
                <a:effectLst/>
                <a:latin typeface="Source Code Pro" panose="020B0509030403020204" pitchFamily="49" charset="0"/>
              </a:rPr>
              <a:t> -m "Hello world!"</a:t>
            </a:r>
            <a:r>
              <a:rPr kumimoji="0" lang="fr-FR" altLang="fr-FR" b="0" i="0" u="none" strike="noStrike" cap="none" normalizeH="0" baseline="0" dirty="0">
                <a:ln>
                  <a:noFill/>
                </a:ln>
                <a:solidFill>
                  <a:schemeClr val="tx1"/>
                </a:solidFill>
                <a:effectLst/>
                <a:latin typeface="Source Code Pro" panose="020B0509030403020204" pitchFamily="49" charset="0"/>
              </a:rPr>
              <a:t> </a:t>
            </a:r>
          </a:p>
        </p:txBody>
      </p:sp>
      <p:pic>
        <p:nvPicPr>
          <p:cNvPr id="8" name="Image 7">
            <a:extLst>
              <a:ext uri="{FF2B5EF4-FFF2-40B4-BE49-F238E27FC236}">
                <a16:creationId xmlns:a16="http://schemas.microsoft.com/office/drawing/2014/main" id="{3B22A834-877F-482D-9BA0-DCAD18CA1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102" y="3725329"/>
            <a:ext cx="4443150" cy="2721430"/>
          </a:xfrm>
          <a:prstGeom prst="rect">
            <a:avLst/>
          </a:prstGeom>
        </p:spPr>
      </p:pic>
      <p:sp>
        <p:nvSpPr>
          <p:cNvPr id="9" name="Rectangle 8">
            <a:extLst>
              <a:ext uri="{FF2B5EF4-FFF2-40B4-BE49-F238E27FC236}">
                <a16:creationId xmlns:a16="http://schemas.microsoft.com/office/drawing/2014/main" id="{FD847B9B-7533-46F5-B0F6-223170CB77BE}"/>
              </a:ext>
            </a:extLst>
          </p:cNvPr>
          <p:cNvSpPr/>
          <p:nvPr/>
        </p:nvSpPr>
        <p:spPr>
          <a:xfrm>
            <a:off x="33988" y="6047453"/>
            <a:ext cx="4572000" cy="523220"/>
          </a:xfrm>
          <a:prstGeom prst="rect">
            <a:avLst/>
          </a:prstGeom>
        </p:spPr>
        <p:txBody>
          <a:bodyPr>
            <a:spAutoFit/>
          </a:bodyPr>
          <a:lstStyle/>
          <a:p>
            <a:r>
              <a:rPr lang="en-US" dirty="0"/>
              <a:t>The message “</a:t>
            </a:r>
            <a:r>
              <a:rPr lang="en-US" b="1" dirty="0"/>
              <a:t>Hello World!</a:t>
            </a:r>
            <a:r>
              <a:rPr lang="en-US" dirty="0"/>
              <a:t>” is received in Window #1 as illustrated in the figure above.</a:t>
            </a:r>
            <a:endParaRPr lang="fr-FR" dirty="0"/>
          </a:p>
        </p:txBody>
      </p:sp>
      <p:pic>
        <p:nvPicPr>
          <p:cNvPr id="10" name="Image 9">
            <a:hlinkClick r:id="rId5" action="ppaction://hlinksldjump"/>
            <a:extLst>
              <a:ext uri="{FF2B5EF4-FFF2-40B4-BE49-F238E27FC236}">
                <a16:creationId xmlns:a16="http://schemas.microsoft.com/office/drawing/2014/main" id="{146AD5D6-799B-4DD2-A011-4E75414246D3}"/>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7400592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BB4A02-00FB-4538-A11D-789F4565DAF5}"/>
              </a:ext>
            </a:extLst>
          </p:cNvPr>
          <p:cNvSpPr>
            <a:spLocks noGrp="1"/>
          </p:cNvSpPr>
          <p:nvPr>
            <p:ph type="title"/>
          </p:nvPr>
        </p:nvSpPr>
        <p:spPr/>
        <p:txBody>
          <a:bodyPr/>
          <a:lstStyle/>
          <a:p>
            <a:r>
              <a:rPr lang="en-US" dirty="0"/>
              <a:t>PUBLISHING A MESSAGE TO MULTIPLE CLIENTS</a:t>
            </a:r>
            <a:endParaRPr lang="fr-FR" dirty="0"/>
          </a:p>
        </p:txBody>
      </p:sp>
      <p:sp>
        <p:nvSpPr>
          <p:cNvPr id="3" name="Espace réservé du numéro de diapositive 2">
            <a:extLst>
              <a:ext uri="{FF2B5EF4-FFF2-40B4-BE49-F238E27FC236}">
                <a16:creationId xmlns:a16="http://schemas.microsoft.com/office/drawing/2014/main" id="{1376660B-22B9-44AD-B886-2656E6D748C5}"/>
              </a:ext>
            </a:extLst>
          </p:cNvPr>
          <p:cNvSpPr>
            <a:spLocks noGrp="1"/>
          </p:cNvSpPr>
          <p:nvPr>
            <p:ph type="sldNum" sz="quarter" idx="12"/>
          </p:nvPr>
        </p:nvSpPr>
        <p:spPr/>
        <p:txBody>
          <a:bodyPr/>
          <a:lstStyle/>
          <a:p>
            <a:pPr>
              <a:defRPr/>
            </a:pPr>
            <a:fld id="{E652A8FB-8C76-45BB-8D82-93F8E151003C}" type="slidenum">
              <a:rPr lang="fr-FR" smtClean="0"/>
              <a:pPr>
                <a:defRPr/>
              </a:pPr>
              <a:t>425</a:t>
            </a:fld>
            <a:endParaRPr lang="fr-FR"/>
          </a:p>
        </p:txBody>
      </p:sp>
      <p:sp>
        <p:nvSpPr>
          <p:cNvPr id="4" name="Rectangle 1">
            <a:extLst>
              <a:ext uri="{FF2B5EF4-FFF2-40B4-BE49-F238E27FC236}">
                <a16:creationId xmlns:a16="http://schemas.microsoft.com/office/drawing/2014/main" id="{C0590BE4-82E0-433A-9AEB-ADDF0751E555}"/>
              </a:ext>
            </a:extLst>
          </p:cNvPr>
          <p:cNvSpPr>
            <a:spLocks noChangeArrowheads="1"/>
          </p:cNvSpPr>
          <p:nvPr/>
        </p:nvSpPr>
        <p:spPr bwMode="auto">
          <a:xfrm>
            <a:off x="0" y="692696"/>
            <a:ext cx="428396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Having</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Window</a:t>
            </a:r>
            <a:r>
              <a:rPr kumimoji="0" lang="fr-FR" altLang="fr-FR" b="0" i="0" u="none" strike="noStrike" cap="none" normalizeH="0" baseline="0" dirty="0">
                <a:ln>
                  <a:noFill/>
                </a:ln>
                <a:solidFill>
                  <a:schemeClr val="tx1"/>
                </a:solidFill>
                <a:effectLst/>
                <a:latin typeface="Source Code Pro" panose="020B0509030403020204" pitchFamily="49" charset="0"/>
              </a:rPr>
              <a:t> #1 </a:t>
            </a:r>
            <a:r>
              <a:rPr kumimoji="0" lang="fr-FR" altLang="fr-FR" b="0" i="0" u="none" strike="noStrike" cap="none" normalizeH="0" baseline="0" dirty="0" err="1">
                <a:ln>
                  <a:noFill/>
                </a:ln>
                <a:solidFill>
                  <a:schemeClr val="tx1"/>
                </a:solidFill>
                <a:effectLst/>
                <a:latin typeface="Source Code Pro" panose="020B0509030403020204" pitchFamily="49" charset="0"/>
              </a:rPr>
              <a:t>still</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subscribed</a:t>
            </a:r>
            <a:r>
              <a:rPr kumimoji="0" lang="fr-FR" altLang="fr-FR" b="0" i="0" u="none" strike="noStrike" cap="none" normalizeH="0" baseline="0" dirty="0">
                <a:ln>
                  <a:noFill/>
                </a:ln>
                <a:solidFill>
                  <a:schemeClr val="tx1"/>
                </a:solidFill>
                <a:effectLst/>
                <a:latin typeface="Source Code Pro" panose="020B0509030403020204" pitchFamily="49" charset="0"/>
              </a:rPr>
              <a:t> to topic </a:t>
            </a:r>
            <a:r>
              <a:rPr kumimoji="0" lang="fr-FR" altLang="fr-FR" b="0" i="0" u="none" strike="noStrike" cap="none" normalizeH="0" baseline="0" dirty="0" err="1">
                <a:ln>
                  <a:noFill/>
                </a:ln>
                <a:solidFill>
                  <a:schemeClr val="tx1"/>
                </a:solidFill>
                <a:effectLst/>
                <a:latin typeface="Source Code Pro" panose="020B0509030403020204" pitchFamily="49" charset="0"/>
              </a:rPr>
              <a:t>testTopic</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open a new terminal </a:t>
            </a:r>
            <a:r>
              <a:rPr kumimoji="0" lang="fr-FR" altLang="fr-FR" b="0" i="0" u="none" strike="noStrike" cap="none" normalizeH="0" baseline="0" dirty="0" err="1">
                <a:ln>
                  <a:noFill/>
                </a:ln>
                <a:solidFill>
                  <a:schemeClr val="tx1"/>
                </a:solidFill>
                <a:effectLst/>
                <a:latin typeface="Source Code Pro" panose="020B0509030403020204" pitchFamily="49" charset="0"/>
              </a:rPr>
              <a:t>Window</a:t>
            </a:r>
            <a:r>
              <a:rPr kumimoji="0" lang="fr-FR" altLang="fr-FR" b="0" i="0" u="none" strike="noStrike" cap="none" normalizeH="0" baseline="0" dirty="0">
                <a:ln>
                  <a:noFill/>
                </a:ln>
                <a:solidFill>
                  <a:schemeClr val="tx1"/>
                </a:solidFill>
                <a:effectLst/>
                <a:latin typeface="Source Code Pro" panose="020B0509030403020204" pitchFamily="49" charset="0"/>
              </a:rPr>
              <a:t> #3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and run </a:t>
            </a:r>
            <a:r>
              <a:rPr kumimoji="0" lang="fr-FR" altLang="fr-FR" b="0" i="0" u="none" strike="noStrike" cap="none" normalizeH="0" baseline="0" dirty="0" err="1">
                <a:ln>
                  <a:noFill/>
                </a:ln>
                <a:solidFill>
                  <a:schemeClr val="tx1"/>
                </a:solidFill>
                <a:effectLst/>
                <a:latin typeface="Source Code Pro" panose="020B0509030403020204" pitchFamily="49" charset="0"/>
              </a:rPr>
              <a:t>this</a:t>
            </a:r>
            <a:r>
              <a:rPr kumimoji="0" lang="fr-FR" altLang="fr-FR" b="0" i="0" u="none" strike="noStrike" cap="none" normalizeH="0" baseline="0" dirty="0">
                <a:ln>
                  <a:noFill/>
                </a:ln>
                <a:solidFill>
                  <a:schemeClr val="tx1"/>
                </a:solidFill>
                <a:effectLst/>
                <a:latin typeface="Source Code Pro" panose="020B0509030403020204" pitchFamily="49" charset="0"/>
              </a:rPr>
              <a:t> command to </a:t>
            </a:r>
            <a:r>
              <a:rPr kumimoji="0" lang="fr-FR" altLang="fr-FR" b="0" i="0" u="none" strike="noStrike" cap="none" normalizeH="0" baseline="0" dirty="0" err="1">
                <a:ln>
                  <a:noFill/>
                </a:ln>
                <a:solidFill>
                  <a:schemeClr val="tx1"/>
                </a:solidFill>
                <a:effectLst/>
                <a:latin typeface="Source Code Pro" panose="020B0509030403020204" pitchFamily="49" charset="0"/>
              </a:rPr>
              <a:t>subscribe</a:t>
            </a:r>
            <a:r>
              <a:rPr kumimoji="0" lang="fr-FR" altLang="fr-FR" b="0" i="0" u="none" strike="noStrike" cap="none" normalizeH="0" baseline="0" dirty="0">
                <a:ln>
                  <a:noFill/>
                </a:ln>
                <a:solidFill>
                  <a:schemeClr val="tx1"/>
                </a:solidFill>
                <a:effectLst/>
                <a:latin typeface="Source Code Pro" panose="020B0509030403020204" pitchFamily="49" charset="0"/>
              </a:rPr>
              <a:t> to </a:t>
            </a:r>
            <a:r>
              <a:rPr kumimoji="0" lang="fr-FR" altLang="fr-FR" b="1" i="0" u="none" strike="noStrike" cap="none" normalizeH="0" baseline="0" dirty="0" err="1">
                <a:ln>
                  <a:noFill/>
                </a:ln>
                <a:solidFill>
                  <a:schemeClr val="tx1"/>
                </a:solidFill>
                <a:effectLst/>
                <a:latin typeface="Source Code Pro" panose="020B0509030403020204" pitchFamily="49" charset="0"/>
              </a:rPr>
              <a:t>testTopic</a:t>
            </a:r>
            <a:r>
              <a:rPr kumimoji="0" lang="fr-FR" altLang="fr-FR" b="0" i="0" u="none" strike="noStrike" cap="none" normalizeH="0" baseline="0" dirty="0">
                <a:ln>
                  <a:noFill/>
                </a:ln>
                <a:solidFill>
                  <a:schemeClr val="tx1"/>
                </a:solidFill>
                <a:effectLst/>
                <a:latin typeface="Source Code Pro" panose="020B0509030403020204" pitchFamily="49" charset="0"/>
              </a:rPr>
              <a:t> topic:</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pi@raspberry</a:t>
            </a:r>
            <a:r>
              <a:rPr kumimoji="0" lang="fr-FR" altLang="fr-FR" b="0" i="0" u="none" strike="noStrike" cap="none" normalizeH="0" baseline="0" dirty="0">
                <a:ln>
                  <a:noFill/>
                </a:ln>
                <a:solidFill>
                  <a:schemeClr val="tx1"/>
                </a:solidFill>
                <a:effectLst/>
                <a:latin typeface="Source Code Pro" panose="020B0509030403020204" pitchFamily="49" charset="0"/>
              </a:rPr>
              <a:t>:~ $ </a:t>
            </a:r>
            <a:r>
              <a:rPr kumimoji="0" lang="fr-FR" altLang="fr-FR" b="1" i="0" u="none" strike="noStrike" cap="none" normalizeH="0" baseline="0" dirty="0" err="1">
                <a:ln>
                  <a:noFill/>
                </a:ln>
                <a:solidFill>
                  <a:schemeClr val="tx1"/>
                </a:solidFill>
                <a:effectLst/>
                <a:latin typeface="Source Code Pro" panose="020B0509030403020204" pitchFamily="49" charset="0"/>
              </a:rPr>
              <a:t>mosquitto_sub</a:t>
            </a:r>
            <a:r>
              <a:rPr kumimoji="0" lang="fr-FR" altLang="fr-FR" b="1" i="0" u="none" strike="noStrike" cap="none" normalizeH="0" baseline="0" dirty="0">
                <a:ln>
                  <a:noFill/>
                </a:ln>
                <a:solidFill>
                  <a:schemeClr val="tx1"/>
                </a:solidFill>
                <a:effectLst/>
                <a:latin typeface="Source Code Pro" panose="020B0509030403020204" pitchFamily="49" charset="0"/>
              </a:rPr>
              <a:t> -d -t </a:t>
            </a:r>
            <a:r>
              <a:rPr kumimoji="0" lang="fr-FR" altLang="fr-FR" b="1" i="0" u="none" strike="noStrike" cap="none" normalizeH="0" baseline="0" dirty="0" err="1">
                <a:ln>
                  <a:noFill/>
                </a:ln>
                <a:solidFill>
                  <a:schemeClr val="tx1"/>
                </a:solidFill>
                <a:effectLst/>
                <a:latin typeface="Source Code Pro" panose="020B0509030403020204" pitchFamily="49" charset="0"/>
              </a:rPr>
              <a:t>testTopic</a:t>
            </a:r>
            <a:r>
              <a:rPr kumimoji="0" lang="fr-FR" altLang="fr-FR"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On </a:t>
            </a:r>
            <a:r>
              <a:rPr kumimoji="0" lang="fr-FR" altLang="fr-FR" b="0" i="0" u="none" strike="noStrike" cap="none" normalizeH="0" baseline="0" dirty="0" err="1">
                <a:ln>
                  <a:noFill/>
                </a:ln>
                <a:solidFill>
                  <a:schemeClr val="tx1"/>
                </a:solidFill>
                <a:effectLst/>
                <a:latin typeface="Source Code Pro" panose="020B0509030403020204" pitchFamily="49" charset="0"/>
              </a:rPr>
              <a:t>Window</a:t>
            </a:r>
            <a:r>
              <a:rPr kumimoji="0" lang="fr-FR" altLang="fr-FR" b="0" i="0" u="none" strike="noStrike" cap="none" normalizeH="0" baseline="0" dirty="0">
                <a:ln>
                  <a:noFill/>
                </a:ln>
                <a:solidFill>
                  <a:schemeClr val="tx1"/>
                </a:solidFill>
                <a:effectLst/>
                <a:latin typeface="Source Code Pro" panose="020B0509030403020204" pitchFamily="49" charset="0"/>
              </a:rPr>
              <a:t> #2 </a:t>
            </a:r>
            <a:r>
              <a:rPr kumimoji="0" lang="fr-FR" altLang="fr-FR" b="0" i="0" u="none" strike="noStrike" cap="none" normalizeH="0" baseline="0" dirty="0" err="1">
                <a:ln>
                  <a:noFill/>
                </a:ln>
                <a:solidFill>
                  <a:schemeClr val="tx1"/>
                </a:solidFill>
                <a:effectLst/>
                <a:latin typeface="Source Code Pro" panose="020B0509030403020204" pitchFamily="49" charset="0"/>
              </a:rPr>
              <a:t>publish</a:t>
            </a:r>
            <a:r>
              <a:rPr kumimoji="0" lang="fr-FR" altLang="fr-FR" b="0" i="0" u="none" strike="noStrike" cap="none" normalizeH="0" baseline="0" dirty="0">
                <a:ln>
                  <a:noFill/>
                </a:ln>
                <a:solidFill>
                  <a:schemeClr val="tx1"/>
                </a:solidFill>
                <a:effectLst/>
                <a:latin typeface="Source Code Pro" panose="020B0509030403020204" pitchFamily="49" charset="0"/>
              </a:rPr>
              <a:t> the “</a:t>
            </a:r>
            <a:r>
              <a:rPr kumimoji="0" lang="fr-FR" altLang="fr-FR" b="1" i="0" u="none" strike="noStrike" cap="none" normalizeH="0" baseline="0" dirty="0">
                <a:ln>
                  <a:noFill/>
                </a:ln>
                <a:solidFill>
                  <a:schemeClr val="tx1"/>
                </a:solidFill>
                <a:effectLst/>
                <a:latin typeface="Source Code Pro" panose="020B0509030403020204" pitchFamily="49" charset="0"/>
              </a:rPr>
              <a:t>Hello World!</a:t>
            </a:r>
            <a:r>
              <a:rPr kumimoji="0" lang="fr-FR" altLang="fr-FR" b="0" i="0" u="none" strike="noStrike" cap="none" normalizeH="0" baseline="0" dirty="0">
                <a:ln>
                  <a:noFill/>
                </a:ln>
                <a:solidFill>
                  <a:schemeClr val="tx1"/>
                </a:solidFill>
                <a:effectLst/>
                <a:latin typeface="Source Code Pro" panose="020B0509030403020204" pitchFamily="49" charset="0"/>
              </a:rPr>
              <a:t>” message: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solidFill>
                  <a:schemeClr val="tx1"/>
                </a:solidFill>
                <a:effectLst/>
                <a:latin typeface="Source Code Pro" panose="020B0509030403020204" pitchFamily="49" charset="0"/>
              </a:rPr>
              <a:t>pi@raspberry</a:t>
            </a:r>
            <a:r>
              <a:rPr kumimoji="0" lang="fr-FR" altLang="fr-FR" b="0" i="0" u="none" strike="noStrike" cap="none" normalizeH="0" baseline="0" dirty="0">
                <a:ln>
                  <a:noFill/>
                </a:ln>
                <a:solidFill>
                  <a:schemeClr val="tx1"/>
                </a:solidFill>
                <a:effectLst/>
                <a:latin typeface="Source Code Pro" panose="020B0509030403020204" pitchFamily="49" charset="0"/>
              </a:rPr>
              <a:t>:~ $ </a:t>
            </a:r>
            <a:r>
              <a:rPr kumimoji="0" lang="fr-FR" altLang="fr-FR" b="1" i="0" u="none" strike="noStrike" cap="none" normalizeH="0" baseline="0" dirty="0" err="1">
                <a:ln>
                  <a:noFill/>
                </a:ln>
                <a:solidFill>
                  <a:schemeClr val="tx1"/>
                </a:solidFill>
                <a:effectLst/>
                <a:latin typeface="Source Code Pro" panose="020B0509030403020204" pitchFamily="49" charset="0"/>
              </a:rPr>
              <a:t>mosquitto_pub</a:t>
            </a:r>
            <a:r>
              <a:rPr kumimoji="0" lang="fr-FR" altLang="fr-FR" b="1" i="0" u="none" strike="noStrike" cap="none" normalizeH="0" baseline="0" dirty="0">
                <a:ln>
                  <a:noFill/>
                </a:ln>
                <a:solidFill>
                  <a:schemeClr val="tx1"/>
                </a:solidFill>
                <a:effectLst/>
                <a:latin typeface="Source Code Pro" panose="020B0509030403020204" pitchFamily="49" charset="0"/>
              </a:rPr>
              <a:t> -d -t </a:t>
            </a:r>
            <a:r>
              <a:rPr kumimoji="0" lang="fr-FR" altLang="fr-FR" b="1" i="0" u="none" strike="noStrike" cap="none" normalizeH="0" baseline="0" dirty="0" err="1">
                <a:ln>
                  <a:noFill/>
                </a:ln>
                <a:solidFill>
                  <a:schemeClr val="tx1"/>
                </a:solidFill>
                <a:effectLst/>
                <a:latin typeface="Source Code Pro" panose="020B0509030403020204" pitchFamily="49" charset="0"/>
              </a:rPr>
              <a:t>testTopic</a:t>
            </a:r>
            <a:r>
              <a:rPr kumimoji="0" lang="fr-FR" altLang="fr-FR" b="1" i="0" u="none" strike="noStrike" cap="none" normalizeH="0" baseline="0" dirty="0">
                <a:ln>
                  <a:noFill/>
                </a:ln>
                <a:solidFill>
                  <a:schemeClr val="tx1"/>
                </a:solidFill>
                <a:effectLst/>
                <a:latin typeface="Source Code Pro" panose="020B0509030403020204" pitchFamily="49" charset="0"/>
              </a:rPr>
              <a:t> -m "Hello world!"</a:t>
            </a:r>
            <a:r>
              <a:rPr kumimoji="0" lang="fr-FR" altLang="fr-FR" b="0" i="0" u="none" strike="noStrike" cap="none" normalizeH="0" baseline="0" dirty="0">
                <a:ln>
                  <a:noFill/>
                </a:ln>
                <a:solidFill>
                  <a:schemeClr val="tx1"/>
                </a:solidFill>
                <a:effectLst/>
                <a:latin typeface="Source Code Pro" panose="020B0509030403020204" pitchFamily="49" charset="0"/>
              </a:rPr>
              <a:t> </a:t>
            </a:r>
          </a:p>
        </p:txBody>
      </p:sp>
      <p:pic>
        <p:nvPicPr>
          <p:cNvPr id="6" name="Image 5">
            <a:extLst>
              <a:ext uri="{FF2B5EF4-FFF2-40B4-BE49-F238E27FC236}">
                <a16:creationId xmlns:a16="http://schemas.microsoft.com/office/drawing/2014/main" id="{786D69CC-F823-478A-B6DE-906DADDEF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504737"/>
            <a:ext cx="4554446" cy="4738914"/>
          </a:xfrm>
          <a:prstGeom prst="rect">
            <a:avLst/>
          </a:prstGeom>
        </p:spPr>
      </p:pic>
      <p:sp>
        <p:nvSpPr>
          <p:cNvPr id="7" name="Rectangle 6">
            <a:extLst>
              <a:ext uri="{FF2B5EF4-FFF2-40B4-BE49-F238E27FC236}">
                <a16:creationId xmlns:a16="http://schemas.microsoft.com/office/drawing/2014/main" id="{E2BD3989-5E70-46D4-81DC-0CE7681D3E3A}"/>
              </a:ext>
            </a:extLst>
          </p:cNvPr>
          <p:cNvSpPr/>
          <p:nvPr/>
        </p:nvSpPr>
        <p:spPr>
          <a:xfrm>
            <a:off x="-12126" y="4073283"/>
            <a:ext cx="4283968" cy="738664"/>
          </a:xfrm>
          <a:prstGeom prst="rect">
            <a:avLst/>
          </a:prstGeom>
        </p:spPr>
        <p:txBody>
          <a:bodyPr wrap="square">
            <a:spAutoFit/>
          </a:bodyPr>
          <a:lstStyle/>
          <a:p>
            <a:pPr algn="just"/>
            <a:r>
              <a:rPr lang="en-US" dirty="0">
                <a:latin typeface="Source Code Pro" panose="020B0509030403020204" pitchFamily="49" charset="0"/>
              </a:rPr>
              <a:t>Since two clients are subscribed to </a:t>
            </a:r>
            <a:r>
              <a:rPr lang="en-US" b="1" dirty="0" err="1">
                <a:latin typeface="Source Code Pro" panose="020B0509030403020204" pitchFamily="49" charset="0"/>
              </a:rPr>
              <a:t>testTopic</a:t>
            </a:r>
            <a:r>
              <a:rPr lang="en-US" dirty="0">
                <a:latin typeface="Source Code Pro" panose="020B0509030403020204" pitchFamily="49" charset="0"/>
              </a:rPr>
              <a:t> topic, they will both receive </a:t>
            </a:r>
            <a:r>
              <a:rPr lang="en-US" b="1" dirty="0">
                <a:latin typeface="Source Code Pro" panose="020B0509030403020204" pitchFamily="49" charset="0"/>
              </a:rPr>
              <a:t>“Hello world!”</a:t>
            </a:r>
            <a:r>
              <a:rPr lang="en-US" dirty="0">
                <a:latin typeface="Source Code Pro" panose="020B0509030403020204" pitchFamily="49" charset="0"/>
              </a:rPr>
              <a:t> message.</a:t>
            </a:r>
          </a:p>
        </p:txBody>
      </p:sp>
      <p:sp>
        <p:nvSpPr>
          <p:cNvPr id="8" name="Rectangle 7">
            <a:extLst>
              <a:ext uri="{FF2B5EF4-FFF2-40B4-BE49-F238E27FC236}">
                <a16:creationId xmlns:a16="http://schemas.microsoft.com/office/drawing/2014/main" id="{4B487683-AEBD-43F1-A888-E7ACEA3FBD96}"/>
              </a:ext>
            </a:extLst>
          </p:cNvPr>
          <p:cNvSpPr/>
          <p:nvPr/>
        </p:nvSpPr>
        <p:spPr>
          <a:xfrm>
            <a:off x="-22132" y="5157192"/>
            <a:ext cx="9004562" cy="954107"/>
          </a:xfrm>
          <a:prstGeom prst="rect">
            <a:avLst/>
          </a:prstGeom>
        </p:spPr>
        <p:txBody>
          <a:bodyPr wrap="square">
            <a:spAutoFit/>
          </a:bodyPr>
          <a:lstStyle/>
          <a:p>
            <a:pPr algn="just"/>
            <a:endParaRPr lang="en-US" dirty="0">
              <a:latin typeface="Source Code Pro" panose="020B0509030403020204" pitchFamily="49" charset="0"/>
            </a:endParaRPr>
          </a:p>
          <a:p>
            <a:pPr algn="just"/>
            <a:r>
              <a:rPr lang="en-US" dirty="0">
                <a:latin typeface="Source Code Pro" panose="020B0509030403020204" pitchFamily="49" charset="0"/>
              </a:rPr>
              <a:t>This simple example shows how MQTT works and how your devices (for example: ESP8266) could be subscribed to the same topic to receive messages or a device could publish messages to multiple devices.</a:t>
            </a:r>
          </a:p>
        </p:txBody>
      </p:sp>
      <p:sp>
        <p:nvSpPr>
          <p:cNvPr id="9" name="Rectangle 8">
            <a:extLst>
              <a:ext uri="{FF2B5EF4-FFF2-40B4-BE49-F238E27FC236}">
                <a16:creationId xmlns:a16="http://schemas.microsoft.com/office/drawing/2014/main" id="{291809B1-EE17-4B83-8C8A-7D229609ADDA}"/>
              </a:ext>
            </a:extLst>
          </p:cNvPr>
          <p:cNvSpPr/>
          <p:nvPr/>
        </p:nvSpPr>
        <p:spPr>
          <a:xfrm>
            <a:off x="-44400" y="6255256"/>
            <a:ext cx="9188399" cy="307777"/>
          </a:xfrm>
          <a:prstGeom prst="rect">
            <a:avLst/>
          </a:prstGeom>
        </p:spPr>
        <p:txBody>
          <a:bodyPr wrap="square">
            <a:spAutoFit/>
          </a:bodyPr>
          <a:lstStyle/>
          <a:p>
            <a:r>
              <a:rPr lang="fr-FR" dirty="0">
                <a:hlinkClick r:id="rId3"/>
              </a:rPr>
              <a:t>https://randomnerdtutorials.com/testing-mosquitto-broker-and-client-on-raspbbery-pi/</a:t>
            </a:r>
            <a:endParaRPr lang="fr-FR" dirty="0"/>
          </a:p>
        </p:txBody>
      </p:sp>
      <p:pic>
        <p:nvPicPr>
          <p:cNvPr id="10" name="Image 9">
            <a:hlinkClick r:id="rId4" action="ppaction://hlinksldjump"/>
            <a:extLst>
              <a:ext uri="{FF2B5EF4-FFF2-40B4-BE49-F238E27FC236}">
                <a16:creationId xmlns:a16="http://schemas.microsoft.com/office/drawing/2014/main" id="{EC66643C-DD39-4E05-8655-07978155092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1910308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73F072-31BF-4546-869E-28FC82452C50}"/>
              </a:ext>
            </a:extLst>
          </p:cNvPr>
          <p:cNvSpPr>
            <a:spLocks noGrp="1"/>
          </p:cNvSpPr>
          <p:nvPr>
            <p:ph type="title"/>
          </p:nvPr>
        </p:nvSpPr>
        <p:spPr/>
        <p:txBody>
          <a:bodyPr/>
          <a:lstStyle/>
          <a:p>
            <a:r>
              <a:rPr lang="fr-FR" dirty="0"/>
              <a:t>PROJECT OVERVIEW</a:t>
            </a:r>
          </a:p>
        </p:txBody>
      </p:sp>
      <p:sp>
        <p:nvSpPr>
          <p:cNvPr id="3" name="Espace réservé du numéro de diapositive 2">
            <a:extLst>
              <a:ext uri="{FF2B5EF4-FFF2-40B4-BE49-F238E27FC236}">
                <a16:creationId xmlns:a16="http://schemas.microsoft.com/office/drawing/2014/main" id="{293A89D7-0C81-435B-A2EE-9373215953C6}"/>
              </a:ext>
            </a:extLst>
          </p:cNvPr>
          <p:cNvSpPr>
            <a:spLocks noGrp="1"/>
          </p:cNvSpPr>
          <p:nvPr>
            <p:ph type="sldNum" sz="quarter" idx="12"/>
          </p:nvPr>
        </p:nvSpPr>
        <p:spPr/>
        <p:txBody>
          <a:bodyPr/>
          <a:lstStyle/>
          <a:p>
            <a:pPr>
              <a:defRPr/>
            </a:pPr>
            <a:fld id="{E652A8FB-8C76-45BB-8D82-93F8E151003C}" type="slidenum">
              <a:rPr lang="fr-FR" smtClean="0"/>
              <a:pPr>
                <a:defRPr/>
              </a:pPr>
              <a:t>426</a:t>
            </a:fld>
            <a:endParaRPr lang="fr-FR"/>
          </a:p>
        </p:txBody>
      </p:sp>
      <p:sp>
        <p:nvSpPr>
          <p:cNvPr id="4" name="Rectangle 1">
            <a:extLst>
              <a:ext uri="{FF2B5EF4-FFF2-40B4-BE49-F238E27FC236}">
                <a16:creationId xmlns:a16="http://schemas.microsoft.com/office/drawing/2014/main" id="{BF2780BC-BF56-42CC-98B7-B4897B39CFF9}"/>
              </a:ext>
            </a:extLst>
          </p:cNvPr>
          <p:cNvSpPr>
            <a:spLocks noChangeArrowheads="1"/>
          </p:cNvSpPr>
          <p:nvPr/>
        </p:nvSpPr>
        <p:spPr bwMode="auto">
          <a:xfrm>
            <a:off x="-7055" y="656354"/>
            <a:ext cx="82296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err="1">
                <a:ln>
                  <a:noFill/>
                </a:ln>
                <a:solidFill>
                  <a:schemeClr val="tx1"/>
                </a:solidFill>
                <a:effectLst/>
                <a:latin typeface="Source Code Pro" panose="020B0509030403020204" pitchFamily="49" charset="0"/>
              </a:rPr>
              <a:t>Here’s</a:t>
            </a:r>
            <a:r>
              <a:rPr kumimoji="0" lang="fr-FR" altLang="fr-FR" b="1" i="0" u="none" strike="noStrike" cap="none" normalizeH="0" baseline="0" dirty="0">
                <a:ln>
                  <a:noFill/>
                </a:ln>
                <a:solidFill>
                  <a:schemeClr val="tx1"/>
                </a:solidFill>
                <a:effectLst/>
                <a:latin typeface="Source Code Pro" panose="020B0509030403020204" pitchFamily="49" charset="0"/>
              </a:rPr>
              <a:t> a high-</a:t>
            </a:r>
            <a:r>
              <a:rPr kumimoji="0" lang="fr-FR" altLang="fr-FR" b="1" i="0" u="none" strike="noStrike" cap="none" normalizeH="0" baseline="0" dirty="0" err="1">
                <a:ln>
                  <a:noFill/>
                </a:ln>
                <a:solidFill>
                  <a:schemeClr val="tx1"/>
                </a:solidFill>
                <a:effectLst/>
                <a:latin typeface="Source Code Pro" panose="020B0509030403020204" pitchFamily="49" charset="0"/>
              </a:rPr>
              <a:t>level</a:t>
            </a:r>
            <a:r>
              <a:rPr kumimoji="0" lang="fr-FR" altLang="fr-FR" b="1"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err="1">
                <a:ln>
                  <a:noFill/>
                </a:ln>
                <a:solidFill>
                  <a:schemeClr val="tx1"/>
                </a:solidFill>
                <a:effectLst/>
                <a:latin typeface="Source Code Pro" panose="020B0509030403020204" pitchFamily="49" charset="0"/>
              </a:rPr>
              <a:t>overview</a:t>
            </a:r>
            <a:r>
              <a:rPr kumimoji="0" lang="fr-FR" altLang="fr-FR" b="1" i="0" u="none" strike="noStrike" cap="none" normalizeH="0" baseline="0" dirty="0">
                <a:ln>
                  <a:noFill/>
                </a:ln>
                <a:solidFill>
                  <a:schemeClr val="tx1"/>
                </a:solidFill>
                <a:effectLst/>
                <a:latin typeface="Source Code Pro" panose="020B0509030403020204" pitchFamily="49" charset="0"/>
              </a:rPr>
              <a:t> of the </a:t>
            </a:r>
            <a:r>
              <a:rPr kumimoji="0" lang="fr-FR" altLang="fr-FR" b="1" i="0" u="none" strike="noStrike" cap="none" normalizeH="0" baseline="0" dirty="0" err="1">
                <a:ln>
                  <a:noFill/>
                </a:ln>
                <a:solidFill>
                  <a:schemeClr val="tx1"/>
                </a:solidFill>
                <a:effectLst/>
                <a:latin typeface="Source Code Pro" panose="020B0509030403020204" pitchFamily="49" charset="0"/>
              </a:rPr>
              <a:t>project</a:t>
            </a:r>
            <a:r>
              <a:rPr kumimoji="0" lang="fr-FR" altLang="fr-FR" b="1"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err="1">
                <a:ln>
                  <a:noFill/>
                </a:ln>
                <a:solidFill>
                  <a:schemeClr val="tx1"/>
                </a:solidFill>
                <a:effectLst/>
                <a:latin typeface="Source Code Pro" panose="020B0509030403020204" pitchFamily="49" charset="0"/>
              </a:rPr>
              <a:t>we’ll</a:t>
            </a:r>
            <a:r>
              <a:rPr kumimoji="0" lang="fr-FR" altLang="fr-FR" b="1" i="0" u="none" strike="noStrike" cap="none" normalizeH="0" baseline="0" dirty="0">
                <a:ln>
                  <a:noFill/>
                </a:ln>
                <a:solidFill>
                  <a:schemeClr val="tx1"/>
                </a:solidFill>
                <a:effectLst/>
                <a:latin typeface="Source Code Pro" panose="020B0509030403020204" pitchFamily="49" charset="0"/>
              </a:rPr>
              <a:t> </a:t>
            </a:r>
            <a:r>
              <a:rPr kumimoji="0" lang="fr-FR" altLang="fr-FR" b="1" i="0" u="none" strike="noStrike" cap="none" normalizeH="0" baseline="0" dirty="0" err="1">
                <a:ln>
                  <a:noFill/>
                </a:ln>
                <a:solidFill>
                  <a:schemeClr val="tx1"/>
                </a:solidFill>
                <a:effectLst/>
                <a:latin typeface="Source Code Pro" panose="020B0509030403020204" pitchFamily="49" charset="0"/>
              </a:rPr>
              <a:t>build</a:t>
            </a:r>
            <a:r>
              <a:rPr kumimoji="0" lang="fr-FR" altLang="fr-FR" b="1" i="0" u="none" strike="noStrike" cap="none" normalizeH="0" baseline="0" dirty="0">
                <a:ln>
                  <a:noFill/>
                </a:ln>
                <a:solidFill>
                  <a:schemeClr val="tx1"/>
                </a:solidFill>
                <a:effectLst/>
                <a:latin typeface="Source Code Pro" panose="020B0509030403020204" pitchFamily="49" charset="0"/>
              </a:rPr>
              <a:t>:</a:t>
            </a:r>
          </a:p>
        </p:txBody>
      </p:sp>
      <p:pic>
        <p:nvPicPr>
          <p:cNvPr id="9218" name="Picture 2">
            <a:extLst>
              <a:ext uri="{FF2B5EF4-FFF2-40B4-BE49-F238E27FC236}">
                <a16:creationId xmlns:a16="http://schemas.microsoft.com/office/drawing/2014/main" id="{409AF4EA-B3AE-424B-8891-18F5A00DB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534" y="1141310"/>
            <a:ext cx="6048552" cy="26532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845A3D7-7DF8-473D-A41E-8AF7187B5F04}"/>
              </a:ext>
            </a:extLst>
          </p:cNvPr>
          <p:cNvSpPr/>
          <p:nvPr/>
        </p:nvSpPr>
        <p:spPr>
          <a:xfrm>
            <a:off x="-7055" y="4050864"/>
            <a:ext cx="9145016" cy="2246769"/>
          </a:xfrm>
          <a:prstGeom prst="rect">
            <a:avLst/>
          </a:prstGeom>
        </p:spPr>
        <p:txBody>
          <a:bodyPr wrap="square">
            <a:spAutoFit/>
          </a:bodyPr>
          <a:lstStyle/>
          <a:p>
            <a:pPr marL="19050" lvl="0" indent="-19050" algn="just" eaLnBrk="0" hangingPunct="0">
              <a:buFont typeface="Arial" panose="020B0604020202020204" pitchFamily="34" charset="0"/>
              <a:buChar char="•"/>
            </a:pPr>
            <a:r>
              <a:rPr lang="fr-FR" altLang="fr-FR" dirty="0">
                <a:latin typeface="Source Code Pro" panose="020B0509030403020204" pitchFamily="49" charset="0"/>
              </a:rPr>
              <a:t> ESP#1 </a:t>
            </a:r>
            <a:r>
              <a:rPr lang="fr-FR" altLang="fr-FR" dirty="0" err="1">
                <a:latin typeface="Source Code Pro" panose="020B0509030403020204" pitchFamily="49" charset="0"/>
              </a:rPr>
              <a:t>publishes</a:t>
            </a:r>
            <a:r>
              <a:rPr lang="fr-FR" altLang="fr-FR" dirty="0">
                <a:latin typeface="Source Code Pro" panose="020B0509030403020204" pitchFamily="49" charset="0"/>
              </a:rPr>
              <a:t> messages on the </a:t>
            </a:r>
            <a:r>
              <a:rPr lang="fr-FR" altLang="fr-FR" b="1" i="1" dirty="0">
                <a:latin typeface="Source Code Pro" panose="020B0509030403020204" pitchFamily="49" charset="0"/>
              </a:rPr>
              <a:t>hello</a:t>
            </a:r>
            <a:r>
              <a:rPr lang="fr-FR" altLang="fr-FR" i="1" dirty="0">
                <a:latin typeface="Source Code Pro" panose="020B0509030403020204" pitchFamily="49" charset="0"/>
              </a:rPr>
              <a:t> </a:t>
            </a:r>
            <a:r>
              <a:rPr lang="fr-FR" altLang="fr-FR" dirty="0">
                <a:latin typeface="Source Code Pro" panose="020B0509030403020204" pitchFamily="49" charset="0"/>
              </a:rPr>
              <a:t>topic. It </a:t>
            </a:r>
            <a:r>
              <a:rPr lang="fr-FR" altLang="fr-FR" dirty="0" err="1">
                <a:latin typeface="Source Code Pro" panose="020B0509030403020204" pitchFamily="49" charset="0"/>
              </a:rPr>
              <a:t>publishes</a:t>
            </a:r>
            <a:r>
              <a:rPr lang="fr-FR" altLang="fr-FR" dirty="0">
                <a:latin typeface="Source Code Pro" panose="020B0509030403020204" pitchFamily="49" charset="0"/>
              </a:rPr>
              <a:t> a “Hello” message </a:t>
            </a:r>
            <a:r>
              <a:rPr lang="fr-FR" altLang="fr-FR" dirty="0" err="1">
                <a:latin typeface="Source Code Pro" panose="020B0509030403020204" pitchFamily="49" charset="0"/>
              </a:rPr>
              <a:t>followed</a:t>
            </a:r>
            <a:r>
              <a:rPr lang="fr-FR" altLang="fr-FR" dirty="0">
                <a:latin typeface="Source Code Pro" panose="020B0509030403020204" pitchFamily="49" charset="0"/>
              </a:rPr>
              <a:t> by a </a:t>
            </a:r>
            <a:r>
              <a:rPr lang="fr-FR" altLang="fr-FR" dirty="0" err="1">
                <a:latin typeface="Source Code Pro" panose="020B0509030403020204" pitchFamily="49" charset="0"/>
              </a:rPr>
              <a:t>counter</a:t>
            </a:r>
            <a:r>
              <a:rPr lang="fr-FR" altLang="fr-FR" dirty="0">
                <a:latin typeface="Source Code Pro" panose="020B0509030403020204" pitchFamily="49" charset="0"/>
              </a:rPr>
              <a:t> (Hello 1, Hello 2, Hello 3, …). It </a:t>
            </a:r>
            <a:r>
              <a:rPr lang="fr-FR" altLang="fr-FR" dirty="0" err="1">
                <a:latin typeface="Source Code Pro" panose="020B0509030403020204" pitchFamily="49" charset="0"/>
              </a:rPr>
              <a:t>publishes</a:t>
            </a:r>
            <a:r>
              <a:rPr lang="fr-FR" altLang="fr-FR" dirty="0">
                <a:latin typeface="Source Code Pro" panose="020B0509030403020204" pitchFamily="49" charset="0"/>
              </a:rPr>
              <a:t> a new message </a:t>
            </a:r>
            <a:r>
              <a:rPr lang="fr-FR" altLang="fr-FR" dirty="0" err="1">
                <a:latin typeface="Source Code Pro" panose="020B0509030403020204" pitchFamily="49" charset="0"/>
              </a:rPr>
              <a:t>every</a:t>
            </a:r>
            <a:r>
              <a:rPr lang="fr-FR" altLang="fr-FR" dirty="0">
                <a:latin typeface="Source Code Pro" panose="020B0509030403020204" pitchFamily="49" charset="0"/>
              </a:rPr>
              <a:t> 5 seconds. </a:t>
            </a:r>
          </a:p>
          <a:p>
            <a:pPr lvl="0" algn="just" eaLnBrk="0" hangingPunct="0">
              <a:buFontTx/>
              <a:buChar char="•"/>
            </a:pPr>
            <a:r>
              <a:rPr lang="fr-FR" altLang="fr-FR" dirty="0">
                <a:latin typeface="Source Code Pro" panose="020B0509030403020204" pitchFamily="49" charset="0"/>
              </a:rPr>
              <a:t> ESP#1 </a:t>
            </a:r>
            <a:r>
              <a:rPr lang="fr-FR" altLang="fr-FR" dirty="0" err="1">
                <a:latin typeface="Source Code Pro" panose="020B0509030403020204" pitchFamily="49" charset="0"/>
              </a:rPr>
              <a:t>is</a:t>
            </a:r>
            <a:r>
              <a:rPr lang="fr-FR" altLang="fr-FR" dirty="0">
                <a:latin typeface="Source Code Pro" panose="020B0509030403020204" pitchFamily="49" charset="0"/>
              </a:rPr>
              <a:t> </a:t>
            </a:r>
            <a:r>
              <a:rPr lang="fr-FR" altLang="fr-FR" dirty="0" err="1">
                <a:latin typeface="Source Code Pro" panose="020B0509030403020204" pitchFamily="49" charset="0"/>
              </a:rPr>
              <a:t>subscribed</a:t>
            </a:r>
            <a:r>
              <a:rPr lang="fr-FR" altLang="fr-FR" dirty="0">
                <a:latin typeface="Source Code Pro" panose="020B0509030403020204" pitchFamily="49" charset="0"/>
              </a:rPr>
              <a:t> to the </a:t>
            </a:r>
            <a:r>
              <a:rPr lang="fr-FR" altLang="fr-FR" b="1" i="1" dirty="0">
                <a:latin typeface="Source Code Pro" panose="020B0509030403020204" pitchFamily="49" charset="0"/>
              </a:rPr>
              <a:t>notification</a:t>
            </a:r>
            <a:r>
              <a:rPr lang="fr-FR" altLang="fr-FR" i="1" dirty="0">
                <a:latin typeface="Source Code Pro" panose="020B0509030403020204" pitchFamily="49" charset="0"/>
              </a:rPr>
              <a:t> </a:t>
            </a:r>
            <a:r>
              <a:rPr lang="fr-FR" altLang="fr-FR" dirty="0">
                <a:latin typeface="Source Code Pro" panose="020B0509030403020204" pitchFamily="49" charset="0"/>
              </a:rPr>
              <a:t>topic to </a:t>
            </a:r>
            <a:r>
              <a:rPr lang="fr-FR" altLang="fr-FR" dirty="0" err="1">
                <a:latin typeface="Source Code Pro" panose="020B0509030403020204" pitchFamily="49" charset="0"/>
              </a:rPr>
              <a:t>receive</a:t>
            </a:r>
            <a:r>
              <a:rPr lang="fr-FR" altLang="fr-FR" dirty="0">
                <a:latin typeface="Source Code Pro" panose="020B0509030403020204" pitchFamily="49" charset="0"/>
              </a:rPr>
              <a:t> notifications </a:t>
            </a:r>
            <a:r>
              <a:rPr lang="fr-FR" altLang="fr-FR" dirty="0" err="1">
                <a:latin typeface="Source Code Pro" panose="020B0509030403020204" pitchFamily="49" charset="0"/>
              </a:rPr>
              <a:t>from</a:t>
            </a:r>
            <a:r>
              <a:rPr lang="fr-FR" altLang="fr-FR" dirty="0">
                <a:latin typeface="Source Code Pro" panose="020B0509030403020204" pitchFamily="49" charset="0"/>
              </a:rPr>
              <a:t> the ESP#2 </a:t>
            </a:r>
            <a:r>
              <a:rPr lang="fr-FR" altLang="fr-FR" dirty="0" err="1">
                <a:latin typeface="Source Code Pro" panose="020B0509030403020204" pitchFamily="49" charset="0"/>
              </a:rPr>
              <a:t>board</a:t>
            </a:r>
            <a:r>
              <a:rPr lang="fr-FR" altLang="fr-FR" dirty="0">
                <a:latin typeface="Source Code Pro" panose="020B0509030403020204" pitchFamily="49" charset="0"/>
              </a:rPr>
              <a:t>. </a:t>
            </a:r>
          </a:p>
          <a:p>
            <a:pPr lvl="0" algn="just" eaLnBrk="0" hangingPunct="0">
              <a:buFontTx/>
              <a:buChar char="•"/>
            </a:pPr>
            <a:r>
              <a:rPr lang="fr-FR" altLang="fr-FR" dirty="0">
                <a:latin typeface="Source Code Pro" panose="020B0509030403020204" pitchFamily="49" charset="0"/>
              </a:rPr>
              <a:t> ESP#2 </a:t>
            </a:r>
            <a:r>
              <a:rPr lang="fr-FR" altLang="fr-FR" dirty="0" err="1">
                <a:latin typeface="Source Code Pro" panose="020B0509030403020204" pitchFamily="49" charset="0"/>
              </a:rPr>
              <a:t>is</a:t>
            </a:r>
            <a:r>
              <a:rPr lang="fr-FR" altLang="fr-FR" dirty="0">
                <a:latin typeface="Source Code Pro" panose="020B0509030403020204" pitchFamily="49" charset="0"/>
              </a:rPr>
              <a:t> </a:t>
            </a:r>
            <a:r>
              <a:rPr lang="fr-FR" altLang="fr-FR" dirty="0" err="1">
                <a:latin typeface="Source Code Pro" panose="020B0509030403020204" pitchFamily="49" charset="0"/>
              </a:rPr>
              <a:t>subscribed</a:t>
            </a:r>
            <a:r>
              <a:rPr lang="fr-FR" altLang="fr-FR" dirty="0">
                <a:latin typeface="Source Code Pro" panose="020B0509030403020204" pitchFamily="49" charset="0"/>
              </a:rPr>
              <a:t> to the </a:t>
            </a:r>
            <a:r>
              <a:rPr lang="fr-FR" altLang="fr-FR" b="1" i="1" dirty="0">
                <a:latin typeface="Source Code Pro" panose="020B0509030403020204" pitchFamily="49" charset="0"/>
              </a:rPr>
              <a:t>hello</a:t>
            </a:r>
            <a:r>
              <a:rPr lang="fr-FR" altLang="fr-FR" dirty="0">
                <a:latin typeface="Source Code Pro" panose="020B0509030403020204" pitchFamily="49" charset="0"/>
              </a:rPr>
              <a:t> topic. ESP #1 </a:t>
            </a:r>
            <a:r>
              <a:rPr lang="fr-FR" altLang="fr-FR" dirty="0" err="1">
                <a:latin typeface="Source Code Pro" panose="020B0509030403020204" pitchFamily="49" charset="0"/>
              </a:rPr>
              <a:t>is</a:t>
            </a:r>
            <a:r>
              <a:rPr lang="fr-FR" altLang="fr-FR" dirty="0">
                <a:latin typeface="Source Code Pro" panose="020B0509030403020204" pitchFamily="49" charset="0"/>
              </a:rPr>
              <a:t> </a:t>
            </a:r>
            <a:r>
              <a:rPr lang="fr-FR" altLang="fr-FR" dirty="0" err="1">
                <a:latin typeface="Source Code Pro" panose="020B0509030403020204" pitchFamily="49" charset="0"/>
              </a:rPr>
              <a:t>publishing</a:t>
            </a:r>
            <a:r>
              <a:rPr lang="fr-FR" altLang="fr-FR" dirty="0">
                <a:latin typeface="Source Code Pro" panose="020B0509030403020204" pitchFamily="49" charset="0"/>
              </a:rPr>
              <a:t> in </a:t>
            </a:r>
            <a:r>
              <a:rPr lang="fr-FR" altLang="fr-FR" dirty="0" err="1">
                <a:latin typeface="Source Code Pro" panose="020B0509030403020204" pitchFamily="49" charset="0"/>
              </a:rPr>
              <a:t>this</a:t>
            </a:r>
            <a:r>
              <a:rPr lang="fr-FR" altLang="fr-FR" dirty="0">
                <a:latin typeface="Source Code Pro" panose="020B0509030403020204" pitchFamily="49" charset="0"/>
              </a:rPr>
              <a:t> topic. </a:t>
            </a:r>
            <a:r>
              <a:rPr lang="fr-FR" altLang="fr-FR" dirty="0" err="1">
                <a:latin typeface="Source Code Pro" panose="020B0509030403020204" pitchFamily="49" charset="0"/>
              </a:rPr>
              <a:t>Therefore</a:t>
            </a:r>
            <a:r>
              <a:rPr lang="fr-FR" altLang="fr-FR" dirty="0">
                <a:latin typeface="Source Code Pro" panose="020B0509030403020204" pitchFamily="49" charset="0"/>
              </a:rPr>
              <a:t>, ESP#2 </a:t>
            </a:r>
            <a:r>
              <a:rPr lang="fr-FR" altLang="fr-FR" dirty="0" err="1">
                <a:latin typeface="Source Code Pro" panose="020B0509030403020204" pitchFamily="49" charset="0"/>
              </a:rPr>
              <a:t>receives</a:t>
            </a:r>
            <a:r>
              <a:rPr lang="fr-FR" altLang="fr-FR" dirty="0">
                <a:latin typeface="Source Code Pro" panose="020B0509030403020204" pitchFamily="49" charset="0"/>
              </a:rPr>
              <a:t> ESP#1 messages. </a:t>
            </a:r>
          </a:p>
          <a:p>
            <a:pPr lvl="0" algn="just" eaLnBrk="0" hangingPunct="0">
              <a:buFontTx/>
              <a:buChar char="•"/>
            </a:pPr>
            <a:r>
              <a:rPr lang="fr-FR" altLang="fr-FR" dirty="0">
                <a:latin typeface="Source Code Pro" panose="020B0509030403020204" pitchFamily="49" charset="0"/>
              </a:rPr>
              <a:t> </a:t>
            </a:r>
            <a:r>
              <a:rPr lang="fr-FR" altLang="fr-FR" dirty="0" err="1">
                <a:latin typeface="Source Code Pro" panose="020B0509030403020204" pitchFamily="49" charset="0"/>
              </a:rPr>
              <a:t>When</a:t>
            </a:r>
            <a:r>
              <a:rPr lang="fr-FR" altLang="fr-FR" dirty="0">
                <a:latin typeface="Source Code Pro" panose="020B0509030403020204" pitchFamily="49" charset="0"/>
              </a:rPr>
              <a:t> ESP#2 </a:t>
            </a:r>
            <a:r>
              <a:rPr lang="fr-FR" altLang="fr-FR" dirty="0" err="1">
                <a:latin typeface="Source Code Pro" panose="020B0509030403020204" pitchFamily="49" charset="0"/>
              </a:rPr>
              <a:t>receives</a:t>
            </a:r>
            <a:r>
              <a:rPr lang="fr-FR" altLang="fr-FR" dirty="0">
                <a:latin typeface="Source Code Pro" panose="020B0509030403020204" pitchFamily="49" charset="0"/>
              </a:rPr>
              <a:t> the messages, </a:t>
            </a:r>
            <a:r>
              <a:rPr lang="fr-FR" altLang="fr-FR" dirty="0" err="1">
                <a:latin typeface="Source Code Pro" panose="020B0509030403020204" pitchFamily="49" charset="0"/>
              </a:rPr>
              <a:t>it</a:t>
            </a:r>
            <a:r>
              <a:rPr lang="fr-FR" altLang="fr-FR" dirty="0">
                <a:latin typeface="Source Code Pro" panose="020B0509030403020204" pitchFamily="49" charset="0"/>
              </a:rPr>
              <a:t> </a:t>
            </a:r>
            <a:r>
              <a:rPr lang="fr-FR" altLang="fr-FR" dirty="0" err="1">
                <a:latin typeface="Source Code Pro" panose="020B0509030403020204" pitchFamily="49" charset="0"/>
              </a:rPr>
              <a:t>sends</a:t>
            </a:r>
            <a:r>
              <a:rPr lang="fr-FR" altLang="fr-FR" dirty="0">
                <a:latin typeface="Source Code Pro" panose="020B0509030403020204" pitchFamily="49" charset="0"/>
              </a:rPr>
              <a:t> a message </a:t>
            </a:r>
            <a:r>
              <a:rPr lang="fr-FR" altLang="fr-FR" dirty="0" err="1">
                <a:latin typeface="Source Code Pro" panose="020B0509030403020204" pitchFamily="49" charset="0"/>
              </a:rPr>
              <a:t>saying</a:t>
            </a:r>
            <a:r>
              <a:rPr lang="fr-FR" altLang="fr-FR" dirty="0">
                <a:latin typeface="Source Code Pro" panose="020B0509030403020204" pitchFamily="49" charset="0"/>
              </a:rPr>
              <a:t> ‘</a:t>
            </a:r>
            <a:r>
              <a:rPr lang="fr-FR" altLang="fr-FR" dirty="0" err="1">
                <a:latin typeface="Source Code Pro" panose="020B0509030403020204" pitchFamily="49" charset="0"/>
              </a:rPr>
              <a:t>received</a:t>
            </a:r>
            <a:r>
              <a:rPr lang="fr-FR" altLang="fr-FR" dirty="0">
                <a:latin typeface="Source Code Pro" panose="020B0509030403020204" pitchFamily="49" charset="0"/>
              </a:rPr>
              <a:t>’. This message </a:t>
            </a:r>
            <a:r>
              <a:rPr lang="fr-FR" altLang="fr-FR" dirty="0" err="1">
                <a:latin typeface="Source Code Pro" panose="020B0509030403020204" pitchFamily="49" charset="0"/>
              </a:rPr>
              <a:t>is</a:t>
            </a:r>
            <a:r>
              <a:rPr lang="fr-FR" altLang="fr-FR" dirty="0">
                <a:latin typeface="Source Code Pro" panose="020B0509030403020204" pitchFamily="49" charset="0"/>
              </a:rPr>
              <a:t> </a:t>
            </a:r>
            <a:r>
              <a:rPr lang="fr-FR" altLang="fr-FR" dirty="0" err="1">
                <a:latin typeface="Source Code Pro" panose="020B0509030403020204" pitchFamily="49" charset="0"/>
              </a:rPr>
              <a:t>published</a:t>
            </a:r>
            <a:r>
              <a:rPr lang="fr-FR" altLang="fr-FR" dirty="0">
                <a:latin typeface="Source Code Pro" panose="020B0509030403020204" pitchFamily="49" charset="0"/>
              </a:rPr>
              <a:t> on the </a:t>
            </a:r>
            <a:r>
              <a:rPr lang="fr-FR" altLang="fr-FR" b="1" i="1" dirty="0">
                <a:latin typeface="Source Code Pro" panose="020B0509030403020204" pitchFamily="49" charset="0"/>
              </a:rPr>
              <a:t>notification</a:t>
            </a:r>
            <a:r>
              <a:rPr lang="fr-FR" altLang="fr-FR" i="1" dirty="0">
                <a:latin typeface="Source Code Pro" panose="020B0509030403020204" pitchFamily="49" charset="0"/>
              </a:rPr>
              <a:t> </a:t>
            </a:r>
            <a:r>
              <a:rPr lang="fr-FR" altLang="fr-FR" dirty="0">
                <a:latin typeface="Source Code Pro" panose="020B0509030403020204" pitchFamily="49" charset="0"/>
              </a:rPr>
              <a:t>topic. ESP#1 </a:t>
            </a:r>
            <a:r>
              <a:rPr lang="fr-FR" altLang="fr-FR" dirty="0" err="1">
                <a:latin typeface="Source Code Pro" panose="020B0509030403020204" pitchFamily="49" charset="0"/>
              </a:rPr>
              <a:t>is</a:t>
            </a:r>
            <a:r>
              <a:rPr lang="fr-FR" altLang="fr-FR" dirty="0">
                <a:latin typeface="Source Code Pro" panose="020B0509030403020204" pitchFamily="49" charset="0"/>
              </a:rPr>
              <a:t> </a:t>
            </a:r>
            <a:r>
              <a:rPr lang="fr-FR" altLang="fr-FR" dirty="0" err="1">
                <a:latin typeface="Source Code Pro" panose="020B0509030403020204" pitchFamily="49" charset="0"/>
              </a:rPr>
              <a:t>subscribed</a:t>
            </a:r>
            <a:r>
              <a:rPr lang="fr-FR" altLang="fr-FR" dirty="0">
                <a:latin typeface="Source Code Pro" panose="020B0509030403020204" pitchFamily="49" charset="0"/>
              </a:rPr>
              <a:t> to </a:t>
            </a:r>
            <a:r>
              <a:rPr lang="fr-FR" altLang="fr-FR" dirty="0" err="1">
                <a:latin typeface="Source Code Pro" panose="020B0509030403020204" pitchFamily="49" charset="0"/>
              </a:rPr>
              <a:t>that</a:t>
            </a:r>
            <a:r>
              <a:rPr lang="fr-FR" altLang="fr-FR" dirty="0">
                <a:latin typeface="Source Code Pro" panose="020B0509030403020204" pitchFamily="49" charset="0"/>
              </a:rPr>
              <a:t> topic, </a:t>
            </a:r>
            <a:r>
              <a:rPr lang="fr-FR" altLang="fr-FR" dirty="0" err="1">
                <a:latin typeface="Source Code Pro" panose="020B0509030403020204" pitchFamily="49" charset="0"/>
              </a:rPr>
              <a:t>so</a:t>
            </a:r>
            <a:r>
              <a:rPr lang="fr-FR" altLang="fr-FR" dirty="0">
                <a:latin typeface="Source Code Pro" panose="020B0509030403020204" pitchFamily="49" charset="0"/>
              </a:rPr>
              <a:t> </a:t>
            </a:r>
            <a:r>
              <a:rPr lang="fr-FR" altLang="fr-FR" dirty="0" err="1">
                <a:latin typeface="Source Code Pro" panose="020B0509030403020204" pitchFamily="49" charset="0"/>
              </a:rPr>
              <a:t>it</a:t>
            </a:r>
            <a:r>
              <a:rPr lang="fr-FR" altLang="fr-FR" dirty="0">
                <a:latin typeface="Source Code Pro" panose="020B0509030403020204" pitchFamily="49" charset="0"/>
              </a:rPr>
              <a:t> </a:t>
            </a:r>
            <a:r>
              <a:rPr lang="fr-FR" altLang="fr-FR" dirty="0" err="1">
                <a:latin typeface="Source Code Pro" panose="020B0509030403020204" pitchFamily="49" charset="0"/>
              </a:rPr>
              <a:t>receives</a:t>
            </a:r>
            <a:r>
              <a:rPr lang="fr-FR" altLang="fr-FR" dirty="0">
                <a:latin typeface="Source Code Pro" panose="020B0509030403020204" pitchFamily="49" charset="0"/>
              </a:rPr>
              <a:t> the message. </a:t>
            </a:r>
          </a:p>
        </p:txBody>
      </p:sp>
      <p:pic>
        <p:nvPicPr>
          <p:cNvPr id="7" name="Image 6">
            <a:hlinkClick r:id="rId3" action="ppaction://hlinksldjump"/>
            <a:extLst>
              <a:ext uri="{FF2B5EF4-FFF2-40B4-BE49-F238E27FC236}">
                <a16:creationId xmlns:a16="http://schemas.microsoft.com/office/drawing/2014/main" id="{F274D356-3C17-45EA-B334-00FCA3366266}"/>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6394854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A9698-950B-40DF-876B-29C62E83D4B4}"/>
              </a:ext>
            </a:extLst>
          </p:cNvPr>
          <p:cNvSpPr>
            <a:spLocks noGrp="1"/>
          </p:cNvSpPr>
          <p:nvPr>
            <p:ph type="title"/>
          </p:nvPr>
        </p:nvSpPr>
        <p:spPr/>
        <p:txBody>
          <a:bodyPr/>
          <a:lstStyle/>
          <a:p>
            <a:r>
              <a:rPr lang="fr-FR" dirty="0"/>
              <a:t>PREPARING ESP#1</a:t>
            </a:r>
          </a:p>
        </p:txBody>
      </p:sp>
      <p:sp>
        <p:nvSpPr>
          <p:cNvPr id="3" name="Espace réservé du numéro de diapositive 2">
            <a:extLst>
              <a:ext uri="{FF2B5EF4-FFF2-40B4-BE49-F238E27FC236}">
                <a16:creationId xmlns:a16="http://schemas.microsoft.com/office/drawing/2014/main" id="{391A4B0F-C0F5-4459-8C0F-8C901809A9C8}"/>
              </a:ext>
            </a:extLst>
          </p:cNvPr>
          <p:cNvSpPr>
            <a:spLocks noGrp="1"/>
          </p:cNvSpPr>
          <p:nvPr>
            <p:ph type="sldNum" sz="quarter" idx="12"/>
          </p:nvPr>
        </p:nvSpPr>
        <p:spPr/>
        <p:txBody>
          <a:bodyPr/>
          <a:lstStyle/>
          <a:p>
            <a:pPr>
              <a:defRPr/>
            </a:pPr>
            <a:fld id="{E652A8FB-8C76-45BB-8D82-93F8E151003C}" type="slidenum">
              <a:rPr lang="fr-FR" smtClean="0"/>
              <a:pPr>
                <a:defRPr/>
              </a:pPr>
              <a:t>427</a:t>
            </a:fld>
            <a:endParaRPr lang="fr-FR"/>
          </a:p>
        </p:txBody>
      </p:sp>
      <p:sp>
        <p:nvSpPr>
          <p:cNvPr id="4" name="Rectangle 3">
            <a:extLst>
              <a:ext uri="{FF2B5EF4-FFF2-40B4-BE49-F238E27FC236}">
                <a16:creationId xmlns:a16="http://schemas.microsoft.com/office/drawing/2014/main" id="{D0A33785-9695-4A11-A8B4-366A865B9FF6}"/>
              </a:ext>
            </a:extLst>
          </p:cNvPr>
          <p:cNvSpPr/>
          <p:nvPr/>
        </p:nvSpPr>
        <p:spPr>
          <a:xfrm>
            <a:off x="-27992" y="566649"/>
            <a:ext cx="9171992" cy="1384995"/>
          </a:xfrm>
          <a:prstGeom prst="rect">
            <a:avLst/>
          </a:prstGeom>
        </p:spPr>
        <p:txBody>
          <a:bodyPr wrap="square">
            <a:spAutoFit/>
          </a:bodyPr>
          <a:lstStyle/>
          <a:p>
            <a:r>
              <a:rPr lang="en-US" u="sng" dirty="0">
                <a:latin typeface="Source Code Pro" panose="020B0509030403020204" pitchFamily="49" charset="0"/>
              </a:rPr>
              <a:t>Let’s start by preparing ESP#1:</a:t>
            </a:r>
            <a:r>
              <a:rPr lang="en-US" dirty="0">
                <a:latin typeface="Source Code Pro" panose="020B0509030403020204" pitchFamily="49" charset="0"/>
              </a:rPr>
              <a:t>   .It is subscribed to the </a:t>
            </a:r>
            <a:r>
              <a:rPr lang="en-US" b="1" i="1" dirty="0">
                <a:latin typeface="Source Code Pro" panose="020B0509030403020204" pitchFamily="49" charset="0"/>
              </a:rPr>
              <a:t>notification</a:t>
            </a:r>
            <a:r>
              <a:rPr lang="en-US" i="1" dirty="0">
                <a:latin typeface="Source Code Pro" panose="020B0509030403020204" pitchFamily="49" charset="0"/>
              </a:rPr>
              <a:t> </a:t>
            </a:r>
            <a:r>
              <a:rPr lang="en-US" dirty="0">
                <a:latin typeface="Source Code Pro" panose="020B0509030403020204" pitchFamily="49" charset="0"/>
              </a:rPr>
              <a:t>topic</a:t>
            </a:r>
          </a:p>
          <a:p>
            <a:pPr lvl="8">
              <a:buFont typeface="Arial" panose="020B0604020202020204" pitchFamily="34" charset="0"/>
              <a:buChar char="•"/>
            </a:pPr>
            <a:r>
              <a:rPr lang="en-US" dirty="0">
                <a:latin typeface="Source Code Pro" panose="020B0509030403020204" pitchFamily="49" charset="0"/>
              </a:rPr>
              <a:t>It publishes on the </a:t>
            </a:r>
            <a:r>
              <a:rPr lang="en-US" b="1" i="1" dirty="0">
                <a:latin typeface="Source Code Pro" panose="020B0509030403020204" pitchFamily="49" charset="0"/>
              </a:rPr>
              <a:t>hello</a:t>
            </a:r>
            <a:r>
              <a:rPr lang="en-US" i="1" dirty="0">
                <a:latin typeface="Source Code Pro" panose="020B0509030403020204" pitchFamily="49" charset="0"/>
              </a:rPr>
              <a:t> </a:t>
            </a:r>
            <a:r>
              <a:rPr lang="en-US" dirty="0">
                <a:latin typeface="Source Code Pro" panose="020B0509030403020204" pitchFamily="49" charset="0"/>
              </a:rPr>
              <a:t>topic</a:t>
            </a:r>
          </a:p>
          <a:p>
            <a:r>
              <a:rPr lang="en-US" b="1" u="sng" dirty="0">
                <a:latin typeface="Source Code Pro" panose="020B0509030403020204" pitchFamily="49" charset="0"/>
              </a:rPr>
              <a:t>Importing </a:t>
            </a:r>
            <a:r>
              <a:rPr lang="en-US" b="1" u="sng" dirty="0" err="1">
                <a:latin typeface="Source Code Pro" panose="020B0509030403020204" pitchFamily="49" charset="0"/>
              </a:rPr>
              <a:t>umqtttsimple</a:t>
            </a:r>
            <a:r>
              <a:rPr lang="en-US" b="1" u="sng" dirty="0">
                <a:latin typeface="Source Code Pro" panose="020B0509030403020204" pitchFamily="49" charset="0"/>
              </a:rPr>
              <a:t> library:</a:t>
            </a:r>
            <a:r>
              <a:rPr lang="en-US" b="1" dirty="0">
                <a:latin typeface="Source Code Pro" panose="020B0509030403020204" pitchFamily="49" charset="0"/>
              </a:rPr>
              <a:t> </a:t>
            </a:r>
          </a:p>
          <a:p>
            <a:r>
              <a:rPr lang="en-US" dirty="0">
                <a:latin typeface="Source Code Pro" panose="020B0509030403020204" pitchFamily="49" charset="0"/>
              </a:rPr>
              <a:t>To use MQTT with the ESP32/ESP8266 and </a:t>
            </a:r>
            <a:r>
              <a:rPr lang="en-US" dirty="0" err="1">
                <a:latin typeface="Source Code Pro" panose="020B0509030403020204" pitchFamily="49" charset="0"/>
              </a:rPr>
              <a:t>MicroPython</a:t>
            </a:r>
            <a:r>
              <a:rPr lang="en-US" dirty="0">
                <a:latin typeface="Source Code Pro" panose="020B0509030403020204" pitchFamily="49" charset="0"/>
              </a:rPr>
              <a:t>, you need to install the </a:t>
            </a:r>
            <a:r>
              <a:rPr lang="en-US" i="1" dirty="0" err="1">
                <a:latin typeface="Source Code Pro" panose="020B0509030403020204" pitchFamily="49" charset="0"/>
              </a:rPr>
              <a:t>umqttsimple</a:t>
            </a:r>
            <a:r>
              <a:rPr lang="en-US" dirty="0">
                <a:latin typeface="Source Code Pro" panose="020B0509030403020204" pitchFamily="49" charset="0"/>
              </a:rPr>
              <a:t> library.</a:t>
            </a:r>
          </a:p>
          <a:p>
            <a:r>
              <a:rPr lang="en-US" b="1" dirty="0">
                <a:latin typeface="Source Code Pro" panose="020B0509030403020204" pitchFamily="49" charset="0"/>
              </a:rPr>
              <a:t>1.</a:t>
            </a:r>
            <a:r>
              <a:rPr lang="en-US" dirty="0">
                <a:latin typeface="Source Code Pro" panose="020B0509030403020204" pitchFamily="49" charset="0"/>
              </a:rPr>
              <a:t> Create a new file by pressing the </a:t>
            </a:r>
            <a:r>
              <a:rPr lang="en-US" b="1" dirty="0">
                <a:latin typeface="Source Code Pro" panose="020B0509030403020204" pitchFamily="49" charset="0"/>
              </a:rPr>
              <a:t>New File</a:t>
            </a:r>
            <a:r>
              <a:rPr lang="en-US" dirty="0">
                <a:latin typeface="Source Code Pro" panose="020B0509030403020204" pitchFamily="49" charset="0"/>
              </a:rPr>
              <a:t> button.</a:t>
            </a:r>
          </a:p>
        </p:txBody>
      </p:sp>
      <p:sp>
        <p:nvSpPr>
          <p:cNvPr id="5" name="Rectangle 4">
            <a:extLst>
              <a:ext uri="{FF2B5EF4-FFF2-40B4-BE49-F238E27FC236}">
                <a16:creationId xmlns:a16="http://schemas.microsoft.com/office/drawing/2014/main" id="{33914F90-BA12-46AC-A83D-596A3E3C1C9D}"/>
              </a:ext>
            </a:extLst>
          </p:cNvPr>
          <p:cNvSpPr/>
          <p:nvPr/>
        </p:nvSpPr>
        <p:spPr>
          <a:xfrm>
            <a:off x="-27992" y="2082207"/>
            <a:ext cx="9057692" cy="954107"/>
          </a:xfrm>
          <a:prstGeom prst="rect">
            <a:avLst/>
          </a:prstGeom>
        </p:spPr>
        <p:txBody>
          <a:bodyPr wrap="square">
            <a:spAutoFit/>
          </a:bodyPr>
          <a:lstStyle/>
          <a:p>
            <a:r>
              <a:rPr lang="en-US" b="1" dirty="0">
                <a:latin typeface="Source Code Pro" panose="020B0509030403020204" pitchFamily="49" charset="0"/>
              </a:rPr>
              <a:t>2.</a:t>
            </a:r>
            <a:r>
              <a:rPr lang="en-US" dirty="0">
                <a:latin typeface="Source Code Pro" panose="020B0509030403020204" pitchFamily="49" charset="0"/>
              </a:rPr>
              <a:t> Copy the </a:t>
            </a:r>
            <a:r>
              <a:rPr lang="en-US" i="1" dirty="0" err="1">
                <a:latin typeface="Source Code Pro" panose="020B0509030403020204" pitchFamily="49" charset="0"/>
              </a:rPr>
              <a:t>umqttsimple</a:t>
            </a:r>
            <a:r>
              <a:rPr lang="en-US" dirty="0">
                <a:latin typeface="Source Code Pro" panose="020B0509030403020204" pitchFamily="49" charset="0"/>
              </a:rPr>
              <a:t> library code into it. You can access the </a:t>
            </a:r>
            <a:r>
              <a:rPr lang="en-US" i="1" dirty="0" err="1">
                <a:latin typeface="Source Code Pro" panose="020B0509030403020204" pitchFamily="49" charset="0"/>
              </a:rPr>
              <a:t>umqttsimple</a:t>
            </a:r>
            <a:r>
              <a:rPr lang="en-US" dirty="0">
                <a:latin typeface="Source Code Pro" panose="020B0509030403020204" pitchFamily="49" charset="0"/>
              </a:rPr>
              <a:t> library code in the following link:</a:t>
            </a:r>
          </a:p>
          <a:p>
            <a:pPr>
              <a:buFont typeface="Arial" panose="020B0604020202020204" pitchFamily="34" charset="0"/>
              <a:buChar char="•"/>
            </a:pPr>
            <a:r>
              <a:rPr lang="en-US" dirty="0">
                <a:latin typeface="Source Code Pro" panose="020B0509030403020204" pitchFamily="49" charset="0"/>
                <a:hlinkClick r:id="rId2"/>
              </a:rPr>
              <a:t>https://raw.githubusercontent.com/RuiSantosdotme/ESP-MicroPython/master/code/MQTT/umqttsimple.py</a:t>
            </a:r>
            <a:endParaRPr lang="en-US" dirty="0">
              <a:latin typeface="Source Code Pro" panose="020B0509030403020204" pitchFamily="49" charset="0"/>
            </a:endParaRPr>
          </a:p>
        </p:txBody>
      </p:sp>
      <p:pic>
        <p:nvPicPr>
          <p:cNvPr id="7" name="Image 6">
            <a:extLst>
              <a:ext uri="{FF2B5EF4-FFF2-40B4-BE49-F238E27FC236}">
                <a16:creationId xmlns:a16="http://schemas.microsoft.com/office/drawing/2014/main" id="{553D9532-8F6B-42F5-8A4B-B23AE3F51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576319"/>
            <a:ext cx="1285875" cy="390525"/>
          </a:xfrm>
          <a:prstGeom prst="rect">
            <a:avLst/>
          </a:prstGeom>
        </p:spPr>
      </p:pic>
      <p:pic>
        <p:nvPicPr>
          <p:cNvPr id="9" name="Image 8">
            <a:extLst>
              <a:ext uri="{FF2B5EF4-FFF2-40B4-BE49-F238E27FC236}">
                <a16:creationId xmlns:a16="http://schemas.microsoft.com/office/drawing/2014/main" id="{2BB7CB87-EF6D-4356-A422-0EC71BDD4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168" y="2835472"/>
            <a:ext cx="1352550" cy="447675"/>
          </a:xfrm>
          <a:prstGeom prst="rect">
            <a:avLst/>
          </a:prstGeom>
        </p:spPr>
      </p:pic>
      <p:sp>
        <p:nvSpPr>
          <p:cNvPr id="10" name="Rectangle 9">
            <a:extLst>
              <a:ext uri="{FF2B5EF4-FFF2-40B4-BE49-F238E27FC236}">
                <a16:creationId xmlns:a16="http://schemas.microsoft.com/office/drawing/2014/main" id="{42A2610C-1188-420D-BA0D-54215D7B2AB8}"/>
              </a:ext>
            </a:extLst>
          </p:cNvPr>
          <p:cNvSpPr/>
          <p:nvPr/>
        </p:nvSpPr>
        <p:spPr>
          <a:xfrm>
            <a:off x="20216" y="3440147"/>
            <a:ext cx="6135960" cy="307777"/>
          </a:xfrm>
          <a:prstGeom prst="rect">
            <a:avLst/>
          </a:prstGeom>
        </p:spPr>
        <p:txBody>
          <a:bodyPr wrap="square">
            <a:spAutoFit/>
          </a:bodyPr>
          <a:lstStyle/>
          <a:p>
            <a:r>
              <a:rPr lang="en-US" b="1" dirty="0">
                <a:latin typeface="Source Code Pro" panose="020B0509030403020204" pitchFamily="49" charset="0"/>
              </a:rPr>
              <a:t>4.</a:t>
            </a:r>
            <a:r>
              <a:rPr lang="en-US" dirty="0">
                <a:latin typeface="Source Code Pro" panose="020B0509030403020204" pitchFamily="49" charset="0"/>
              </a:rPr>
              <a:t> Call this new file “</a:t>
            </a:r>
            <a:r>
              <a:rPr lang="en-US" b="1" dirty="0">
                <a:latin typeface="Source Code Pro" panose="020B0509030403020204" pitchFamily="49" charset="0"/>
              </a:rPr>
              <a:t>umqttsimple.py</a:t>
            </a:r>
            <a:r>
              <a:rPr lang="en-US" dirty="0">
                <a:latin typeface="Source Code Pro" panose="020B0509030403020204" pitchFamily="49" charset="0"/>
              </a:rPr>
              <a:t>” and press </a:t>
            </a:r>
            <a:r>
              <a:rPr lang="en-US" b="1" dirty="0">
                <a:latin typeface="Source Code Pro" panose="020B0509030403020204" pitchFamily="49" charset="0"/>
              </a:rPr>
              <a:t>ok</a:t>
            </a:r>
            <a:r>
              <a:rPr lang="en-US" dirty="0">
                <a:latin typeface="Source Code Pro" panose="020B0509030403020204" pitchFamily="49" charset="0"/>
              </a:rPr>
              <a:t>.</a:t>
            </a:r>
            <a:endParaRPr lang="fr-FR" dirty="0">
              <a:latin typeface="Source Code Pro" panose="020B0509030403020204" pitchFamily="49" charset="0"/>
            </a:endParaRPr>
          </a:p>
        </p:txBody>
      </p:sp>
      <p:sp>
        <p:nvSpPr>
          <p:cNvPr id="15" name="Rectangle 1">
            <a:extLst>
              <a:ext uri="{FF2B5EF4-FFF2-40B4-BE49-F238E27FC236}">
                <a16:creationId xmlns:a16="http://schemas.microsoft.com/office/drawing/2014/main" id="{E7B6392D-E463-40A2-894C-2F1A2D2F40AD}"/>
              </a:ext>
            </a:extLst>
          </p:cNvPr>
          <p:cNvSpPr>
            <a:spLocks noChangeArrowheads="1"/>
          </p:cNvSpPr>
          <p:nvPr/>
        </p:nvSpPr>
        <p:spPr bwMode="auto">
          <a:xfrm>
            <a:off x="16524" y="4073498"/>
            <a:ext cx="41585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Source Code Pro" panose="020B0509030403020204" pitchFamily="49" charset="0"/>
              </a:rPr>
              <a:t>5.</a:t>
            </a:r>
            <a:r>
              <a:rPr kumimoji="0" lang="fr-FR" altLang="fr-FR" b="0" i="0" u="none" strike="noStrike" cap="none" normalizeH="0" baseline="0" dirty="0">
                <a:ln>
                  <a:noFill/>
                </a:ln>
                <a:solidFill>
                  <a:schemeClr val="tx1"/>
                </a:solidFill>
                <a:effectLst/>
                <a:latin typeface="Source Code Pro" panose="020B0509030403020204" pitchFamily="49" charset="0"/>
              </a:rPr>
              <a:t> Click the </a:t>
            </a:r>
            <a:r>
              <a:rPr kumimoji="0" lang="fr-FR" altLang="fr-FR" b="1" i="0" u="none" strike="noStrike" cap="none" normalizeH="0" baseline="0" dirty="0">
                <a:ln>
                  <a:noFill/>
                </a:ln>
                <a:solidFill>
                  <a:schemeClr val="tx1"/>
                </a:solidFill>
                <a:effectLst/>
                <a:latin typeface="Source Code Pro" panose="020B0509030403020204" pitchFamily="49" charset="0"/>
              </a:rPr>
              <a:t>Download and Run</a:t>
            </a:r>
            <a:r>
              <a:rPr kumimoji="0" lang="fr-FR" altLang="fr-FR" b="0" i="0" u="none" strike="noStrike" cap="none" normalizeH="0" baseline="0" dirty="0">
                <a:ln>
                  <a:noFill/>
                </a:ln>
                <a:solidFill>
                  <a:schemeClr val="tx1"/>
                </a:solidFill>
                <a:effectLst/>
                <a:latin typeface="Source Code Pro" panose="020B0509030403020204" pitchFamily="49" charset="0"/>
              </a:rPr>
              <a:t> </a:t>
            </a:r>
            <a:r>
              <a:rPr kumimoji="0" lang="fr-FR" altLang="fr-FR" b="0" i="0" u="none" strike="noStrike" cap="none" normalizeH="0" baseline="0" dirty="0" err="1">
                <a:ln>
                  <a:noFill/>
                </a:ln>
                <a:solidFill>
                  <a:schemeClr val="tx1"/>
                </a:solidFill>
                <a:effectLst/>
                <a:latin typeface="Source Code Pro" panose="020B0509030403020204" pitchFamily="49" charset="0"/>
              </a:rPr>
              <a:t>button</a:t>
            </a:r>
            <a:r>
              <a:rPr kumimoji="0" lang="fr-FR" altLang="fr-FR" b="0" i="0" u="none" strike="noStrike" cap="none" normalizeH="0" baseline="0" dirty="0">
                <a:ln>
                  <a:noFill/>
                </a:ln>
                <a:solidFill>
                  <a:schemeClr val="tx1"/>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Source Code Pro" panose="020B0509030403020204" pitchFamily="49" charset="0"/>
              </a:rPr>
              <a:t>                          </a:t>
            </a:r>
          </a:p>
        </p:txBody>
      </p:sp>
      <p:pic>
        <p:nvPicPr>
          <p:cNvPr id="10242" name="Picture 2">
            <a:extLst>
              <a:ext uri="{FF2B5EF4-FFF2-40B4-BE49-F238E27FC236}">
                <a16:creationId xmlns:a16="http://schemas.microsoft.com/office/drawing/2014/main" id="{9AB96119-B092-4563-93AB-F8675B2D06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059" y="3871482"/>
            <a:ext cx="2266950" cy="428625"/>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a:extLst>
              <a:ext uri="{FF2B5EF4-FFF2-40B4-BE49-F238E27FC236}">
                <a16:creationId xmlns:a16="http://schemas.microsoft.com/office/drawing/2014/main" id="{9742D8FC-BC15-4AC3-9322-554D874527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094" y="4160653"/>
            <a:ext cx="3347374" cy="2088762"/>
          </a:xfrm>
          <a:prstGeom prst="rect">
            <a:avLst/>
          </a:prstGeom>
        </p:spPr>
      </p:pic>
      <p:sp>
        <p:nvSpPr>
          <p:cNvPr id="18" name="Rectangle 17">
            <a:extLst>
              <a:ext uri="{FF2B5EF4-FFF2-40B4-BE49-F238E27FC236}">
                <a16:creationId xmlns:a16="http://schemas.microsoft.com/office/drawing/2014/main" id="{3098473B-076F-4042-83AB-96B9372AD30E}"/>
              </a:ext>
            </a:extLst>
          </p:cNvPr>
          <p:cNvSpPr/>
          <p:nvPr/>
        </p:nvSpPr>
        <p:spPr>
          <a:xfrm>
            <a:off x="-13996" y="6230809"/>
            <a:ext cx="9058951" cy="307777"/>
          </a:xfrm>
          <a:prstGeom prst="rect">
            <a:avLst/>
          </a:prstGeom>
        </p:spPr>
        <p:txBody>
          <a:bodyPr wrap="square">
            <a:spAutoFit/>
          </a:bodyPr>
          <a:lstStyle/>
          <a:p>
            <a:r>
              <a:rPr lang="en-US" b="1" dirty="0">
                <a:latin typeface="Source Code Pro" panose="020B0509030403020204" pitchFamily="49" charset="0"/>
              </a:rPr>
              <a:t>Now, you can use the library functionalities in your code by importing the library.</a:t>
            </a:r>
            <a:endParaRPr lang="fr-FR" b="1" dirty="0">
              <a:latin typeface="Source Code Pro" panose="020B0509030403020204" pitchFamily="49" charset="0"/>
            </a:endParaRPr>
          </a:p>
        </p:txBody>
      </p:sp>
      <p:sp>
        <p:nvSpPr>
          <p:cNvPr id="19" name="Rectangle 18">
            <a:extLst>
              <a:ext uri="{FF2B5EF4-FFF2-40B4-BE49-F238E27FC236}">
                <a16:creationId xmlns:a16="http://schemas.microsoft.com/office/drawing/2014/main" id="{3E3AA76C-A481-4A2A-A3EA-32801D1E302C}"/>
              </a:ext>
            </a:extLst>
          </p:cNvPr>
          <p:cNvSpPr/>
          <p:nvPr/>
        </p:nvSpPr>
        <p:spPr>
          <a:xfrm>
            <a:off x="16524" y="2954978"/>
            <a:ext cx="6139652" cy="307777"/>
          </a:xfrm>
          <a:prstGeom prst="rect">
            <a:avLst/>
          </a:prstGeom>
        </p:spPr>
        <p:txBody>
          <a:bodyPr wrap="square">
            <a:spAutoFit/>
          </a:bodyPr>
          <a:lstStyle/>
          <a:p>
            <a:r>
              <a:rPr lang="en-US" b="1" dirty="0">
                <a:latin typeface="Source Code Pro" panose="020B0509030403020204" pitchFamily="49" charset="0"/>
              </a:rPr>
              <a:t>3.</a:t>
            </a:r>
            <a:r>
              <a:rPr lang="en-US" dirty="0">
                <a:latin typeface="Source Code Pro" panose="020B0509030403020204" pitchFamily="49" charset="0"/>
              </a:rPr>
              <a:t> Save the file by pressing the </a:t>
            </a:r>
            <a:r>
              <a:rPr lang="en-US" b="1" dirty="0">
                <a:latin typeface="Source Code Pro" panose="020B0509030403020204" pitchFamily="49" charset="0"/>
              </a:rPr>
              <a:t>Save</a:t>
            </a:r>
            <a:r>
              <a:rPr lang="en-US" dirty="0">
                <a:latin typeface="Source Code Pro" panose="020B0509030403020204" pitchFamily="49" charset="0"/>
              </a:rPr>
              <a:t> button.</a:t>
            </a:r>
          </a:p>
        </p:txBody>
      </p:sp>
      <p:sp>
        <p:nvSpPr>
          <p:cNvPr id="20" name="Rectangle 19">
            <a:extLst>
              <a:ext uri="{FF2B5EF4-FFF2-40B4-BE49-F238E27FC236}">
                <a16:creationId xmlns:a16="http://schemas.microsoft.com/office/drawing/2014/main" id="{0D15A2B5-0C7C-41CE-97F0-ABB2474D14B5}"/>
              </a:ext>
            </a:extLst>
          </p:cNvPr>
          <p:cNvSpPr/>
          <p:nvPr/>
        </p:nvSpPr>
        <p:spPr>
          <a:xfrm>
            <a:off x="-13996" y="4480984"/>
            <a:ext cx="4572000" cy="738664"/>
          </a:xfrm>
          <a:prstGeom prst="rect">
            <a:avLst/>
          </a:prstGeom>
        </p:spPr>
        <p:txBody>
          <a:bodyPr>
            <a:spAutoFit/>
          </a:bodyPr>
          <a:lstStyle/>
          <a:p>
            <a:pPr lvl="0" eaLnBrk="0" hangingPunct="0"/>
            <a:r>
              <a:rPr lang="fr-FR" altLang="fr-FR" b="1" dirty="0">
                <a:latin typeface="Source Code Pro" panose="020B0509030403020204" pitchFamily="49" charset="0"/>
              </a:rPr>
              <a:t>6.</a:t>
            </a:r>
            <a:r>
              <a:rPr lang="fr-FR" altLang="fr-FR" dirty="0">
                <a:latin typeface="Source Code Pro" panose="020B0509030403020204" pitchFamily="49" charset="0"/>
              </a:rPr>
              <a:t> The file </a:t>
            </a:r>
            <a:r>
              <a:rPr lang="fr-FR" altLang="fr-FR" dirty="0" err="1">
                <a:latin typeface="Source Code Pro" panose="020B0509030403020204" pitchFamily="49" charset="0"/>
              </a:rPr>
              <a:t>should</a:t>
            </a:r>
            <a:r>
              <a:rPr lang="fr-FR" altLang="fr-FR" dirty="0">
                <a:latin typeface="Source Code Pro" panose="020B0509030403020204" pitchFamily="49" charset="0"/>
              </a:rPr>
              <a:t> </a:t>
            </a:r>
            <a:r>
              <a:rPr lang="fr-FR" altLang="fr-FR" dirty="0" err="1">
                <a:latin typeface="Source Code Pro" panose="020B0509030403020204" pitchFamily="49" charset="0"/>
              </a:rPr>
              <a:t>be</a:t>
            </a:r>
            <a:r>
              <a:rPr lang="fr-FR" altLang="fr-FR" dirty="0">
                <a:latin typeface="Source Code Pro" panose="020B0509030403020204" pitchFamily="49" charset="0"/>
              </a:rPr>
              <a:t> </a:t>
            </a:r>
            <a:r>
              <a:rPr lang="fr-FR" altLang="fr-FR" dirty="0" err="1">
                <a:latin typeface="Source Code Pro" panose="020B0509030403020204" pitchFamily="49" charset="0"/>
              </a:rPr>
              <a:t>saved</a:t>
            </a:r>
            <a:r>
              <a:rPr lang="fr-FR" altLang="fr-FR" dirty="0">
                <a:latin typeface="Source Code Pro" panose="020B0509030403020204" pitchFamily="49" charset="0"/>
              </a:rPr>
              <a:t> on the </a:t>
            </a:r>
            <a:r>
              <a:rPr lang="fr-FR" altLang="fr-FR" i="1" dirty="0" err="1">
                <a:latin typeface="Source Code Pro" panose="020B0509030403020204" pitchFamily="49" charset="0"/>
              </a:rPr>
              <a:t>device</a:t>
            </a:r>
            <a:r>
              <a:rPr lang="fr-FR" altLang="fr-FR" dirty="0">
                <a:latin typeface="Source Code Pro" panose="020B0509030403020204" pitchFamily="49" charset="0"/>
              </a:rPr>
              <a:t> folder </a:t>
            </a:r>
            <a:r>
              <a:rPr lang="fr-FR" altLang="fr-FR" dirty="0" err="1">
                <a:latin typeface="Source Code Pro" panose="020B0509030403020204" pitchFamily="49" charset="0"/>
              </a:rPr>
              <a:t>with</a:t>
            </a:r>
            <a:r>
              <a:rPr lang="fr-FR" altLang="fr-FR" dirty="0">
                <a:latin typeface="Source Code Pro" panose="020B0509030403020204" pitchFamily="49" charset="0"/>
              </a:rPr>
              <a:t> the </a:t>
            </a:r>
            <a:r>
              <a:rPr lang="fr-FR" altLang="fr-FR" dirty="0" err="1">
                <a:latin typeface="Source Code Pro" panose="020B0509030403020204" pitchFamily="49" charset="0"/>
              </a:rPr>
              <a:t>name</a:t>
            </a:r>
            <a:r>
              <a:rPr lang="fr-FR" altLang="fr-FR" dirty="0">
                <a:latin typeface="Source Code Pro" panose="020B0509030403020204" pitchFamily="49" charset="0"/>
              </a:rPr>
              <a:t> “</a:t>
            </a:r>
            <a:r>
              <a:rPr lang="fr-FR" altLang="fr-FR" b="1" dirty="0">
                <a:latin typeface="Source Code Pro" panose="020B0509030403020204" pitchFamily="49" charset="0"/>
              </a:rPr>
              <a:t>umqttsimple.py</a:t>
            </a:r>
            <a:r>
              <a:rPr lang="fr-FR" altLang="fr-FR" dirty="0">
                <a:latin typeface="Source Code Pro" panose="020B0509030403020204" pitchFamily="49" charset="0"/>
              </a:rPr>
              <a:t>” as </a:t>
            </a:r>
            <a:r>
              <a:rPr lang="fr-FR" altLang="fr-FR" dirty="0" err="1">
                <a:latin typeface="Source Code Pro" panose="020B0509030403020204" pitchFamily="49" charset="0"/>
              </a:rPr>
              <a:t>highlighted</a:t>
            </a:r>
            <a:r>
              <a:rPr lang="fr-FR" altLang="fr-FR" dirty="0">
                <a:latin typeface="Source Code Pro" panose="020B0509030403020204" pitchFamily="49" charset="0"/>
              </a:rPr>
              <a:t> in the figure </a:t>
            </a:r>
            <a:r>
              <a:rPr lang="fr-FR" altLang="fr-FR" dirty="0" err="1">
                <a:latin typeface="Source Code Pro" panose="020B0509030403020204" pitchFamily="49" charset="0"/>
              </a:rPr>
              <a:t>below</a:t>
            </a:r>
            <a:r>
              <a:rPr lang="fr-FR" altLang="fr-FR" dirty="0">
                <a:latin typeface="Source Code Pro" panose="020B0509030403020204" pitchFamily="49" charset="0"/>
              </a:rPr>
              <a:t>.</a:t>
            </a:r>
          </a:p>
        </p:txBody>
      </p:sp>
      <p:pic>
        <p:nvPicPr>
          <p:cNvPr id="16" name="Image 15">
            <a:hlinkClick r:id="rId7" action="ppaction://hlinksldjump"/>
            <a:extLst>
              <a:ext uri="{FF2B5EF4-FFF2-40B4-BE49-F238E27FC236}">
                <a16:creationId xmlns:a16="http://schemas.microsoft.com/office/drawing/2014/main" id="{EF4616B4-E1A8-4966-90A3-B811EA21AA65}"/>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7278273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84475B-3EB8-45EE-B0BC-3D0EDF7E6CD0}"/>
              </a:ext>
            </a:extLst>
          </p:cNvPr>
          <p:cNvSpPr>
            <a:spLocks noGrp="1"/>
          </p:cNvSpPr>
          <p:nvPr>
            <p:ph type="title"/>
          </p:nvPr>
        </p:nvSpPr>
        <p:spPr/>
        <p:txBody>
          <a:bodyPr/>
          <a:lstStyle/>
          <a:p>
            <a:r>
              <a:rPr lang="fr-FR" dirty="0"/>
              <a:t>PREPARING ESP#1: </a:t>
            </a:r>
            <a:r>
              <a:rPr lang="en-US" dirty="0">
                <a:latin typeface="Source Code Pro" panose="020B0509030403020204" pitchFamily="49" charset="0"/>
              </a:rPr>
              <a:t>How the Code Works - </a:t>
            </a:r>
            <a:r>
              <a:rPr lang="fr-FR" i="1" dirty="0"/>
              <a:t>boot.py</a:t>
            </a:r>
            <a:endParaRPr lang="fr-FR" dirty="0"/>
          </a:p>
        </p:txBody>
      </p:sp>
      <p:sp>
        <p:nvSpPr>
          <p:cNvPr id="3" name="Espace réservé du numéro de diapositive 2">
            <a:extLst>
              <a:ext uri="{FF2B5EF4-FFF2-40B4-BE49-F238E27FC236}">
                <a16:creationId xmlns:a16="http://schemas.microsoft.com/office/drawing/2014/main" id="{E881DF3A-BE53-495F-897C-390045927D7F}"/>
              </a:ext>
            </a:extLst>
          </p:cNvPr>
          <p:cNvSpPr>
            <a:spLocks noGrp="1"/>
          </p:cNvSpPr>
          <p:nvPr>
            <p:ph type="sldNum" sz="quarter" idx="12"/>
          </p:nvPr>
        </p:nvSpPr>
        <p:spPr/>
        <p:txBody>
          <a:bodyPr/>
          <a:lstStyle/>
          <a:p>
            <a:pPr>
              <a:defRPr/>
            </a:pPr>
            <a:fld id="{E652A8FB-8C76-45BB-8D82-93F8E151003C}" type="slidenum">
              <a:rPr lang="fr-FR" smtClean="0"/>
              <a:pPr>
                <a:defRPr/>
              </a:pPr>
              <a:t>428</a:t>
            </a:fld>
            <a:endParaRPr lang="fr-FR"/>
          </a:p>
        </p:txBody>
      </p:sp>
      <p:grpSp>
        <p:nvGrpSpPr>
          <p:cNvPr id="6" name="Groupe 5">
            <a:extLst>
              <a:ext uri="{FF2B5EF4-FFF2-40B4-BE49-F238E27FC236}">
                <a16:creationId xmlns:a16="http://schemas.microsoft.com/office/drawing/2014/main" id="{261F97AF-AF91-443E-84D3-A88B4B0559A6}"/>
              </a:ext>
            </a:extLst>
          </p:cNvPr>
          <p:cNvGrpSpPr/>
          <p:nvPr/>
        </p:nvGrpSpPr>
        <p:grpSpPr>
          <a:xfrm>
            <a:off x="5810790" y="548276"/>
            <a:ext cx="3240201" cy="5688632"/>
            <a:chOff x="3563888" y="1241424"/>
            <a:chExt cx="976499" cy="1854201"/>
          </a:xfrm>
        </p:grpSpPr>
        <p:pic>
          <p:nvPicPr>
            <p:cNvPr id="4" name="Image 3">
              <a:extLst>
                <a:ext uri="{FF2B5EF4-FFF2-40B4-BE49-F238E27FC236}">
                  <a16:creationId xmlns:a16="http://schemas.microsoft.com/office/drawing/2014/main" id="{6DF3BCBE-1553-48EF-A136-AECBF40CA9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63888" y="1241424"/>
              <a:ext cx="976499" cy="1467495"/>
            </a:xfrm>
            <a:prstGeom prst="rect">
              <a:avLst/>
            </a:prstGeom>
          </p:spPr>
        </p:pic>
        <p:pic>
          <p:nvPicPr>
            <p:cNvPr id="5" name="Image 4">
              <a:extLst>
                <a:ext uri="{FF2B5EF4-FFF2-40B4-BE49-F238E27FC236}">
                  <a16:creationId xmlns:a16="http://schemas.microsoft.com/office/drawing/2014/main" id="{085E7640-2EA3-4DFF-9880-0EE030D60D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64657" y="2636912"/>
              <a:ext cx="975730" cy="458713"/>
            </a:xfrm>
            <a:prstGeom prst="rect">
              <a:avLst/>
            </a:prstGeom>
          </p:spPr>
        </p:pic>
      </p:grpSp>
      <p:sp>
        <p:nvSpPr>
          <p:cNvPr id="7" name="Rectangle 6">
            <a:extLst>
              <a:ext uri="{FF2B5EF4-FFF2-40B4-BE49-F238E27FC236}">
                <a16:creationId xmlns:a16="http://schemas.microsoft.com/office/drawing/2014/main" id="{AEC52CCC-57FC-43D7-878C-AE4D3DA368A9}"/>
              </a:ext>
            </a:extLst>
          </p:cNvPr>
          <p:cNvSpPr/>
          <p:nvPr/>
        </p:nvSpPr>
        <p:spPr>
          <a:xfrm>
            <a:off x="66022" y="846953"/>
            <a:ext cx="5464931" cy="523220"/>
          </a:xfrm>
          <a:prstGeom prst="rect">
            <a:avLst/>
          </a:prstGeom>
        </p:spPr>
        <p:txBody>
          <a:bodyPr wrap="square">
            <a:spAutoFit/>
          </a:bodyPr>
          <a:lstStyle/>
          <a:p>
            <a:r>
              <a:rPr lang="en-US" b="1" dirty="0">
                <a:latin typeface="Source Code Pro" panose="020B0509030403020204" pitchFamily="49" charset="0"/>
              </a:rPr>
              <a:t>How the Code Works</a:t>
            </a:r>
          </a:p>
          <a:p>
            <a:r>
              <a:rPr lang="en-US" dirty="0">
                <a:latin typeface="Source Code Pro" panose="020B0509030403020204" pitchFamily="49" charset="0"/>
              </a:rPr>
              <a:t>You need to import all the following libraries:</a:t>
            </a:r>
          </a:p>
        </p:txBody>
      </p:sp>
      <p:sp>
        <p:nvSpPr>
          <p:cNvPr id="8" name="Accolade ouvrante 7">
            <a:extLst>
              <a:ext uri="{FF2B5EF4-FFF2-40B4-BE49-F238E27FC236}">
                <a16:creationId xmlns:a16="http://schemas.microsoft.com/office/drawing/2014/main" id="{1913A174-8A0A-48D5-9E3B-593D844893F3}"/>
              </a:ext>
            </a:extLst>
          </p:cNvPr>
          <p:cNvSpPr/>
          <p:nvPr/>
        </p:nvSpPr>
        <p:spPr>
          <a:xfrm>
            <a:off x="5602982" y="669539"/>
            <a:ext cx="251538" cy="1175285"/>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Accolade ouvrante 8">
            <a:extLst>
              <a:ext uri="{FF2B5EF4-FFF2-40B4-BE49-F238E27FC236}">
                <a16:creationId xmlns:a16="http://schemas.microsoft.com/office/drawing/2014/main" id="{817A0EC1-5CAE-4B83-A7F8-CB9B5AB91460}"/>
              </a:ext>
            </a:extLst>
          </p:cNvPr>
          <p:cNvSpPr/>
          <p:nvPr/>
        </p:nvSpPr>
        <p:spPr>
          <a:xfrm>
            <a:off x="5620584" y="1888136"/>
            <a:ext cx="217192" cy="430887"/>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ccolade ouvrante 9">
            <a:extLst>
              <a:ext uri="{FF2B5EF4-FFF2-40B4-BE49-F238E27FC236}">
                <a16:creationId xmlns:a16="http://schemas.microsoft.com/office/drawing/2014/main" id="{3083D7E2-D022-480F-A92C-D20E0D5A9BE2}"/>
              </a:ext>
            </a:extLst>
          </p:cNvPr>
          <p:cNvSpPr/>
          <p:nvPr/>
        </p:nvSpPr>
        <p:spPr>
          <a:xfrm>
            <a:off x="5602982" y="2559778"/>
            <a:ext cx="234794" cy="795893"/>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Accolade ouvrante 10">
            <a:extLst>
              <a:ext uri="{FF2B5EF4-FFF2-40B4-BE49-F238E27FC236}">
                <a16:creationId xmlns:a16="http://schemas.microsoft.com/office/drawing/2014/main" id="{F76F268E-E2D0-485F-A25D-D79717BF903C}"/>
              </a:ext>
            </a:extLst>
          </p:cNvPr>
          <p:cNvSpPr/>
          <p:nvPr/>
        </p:nvSpPr>
        <p:spPr>
          <a:xfrm>
            <a:off x="5620584" y="3392592"/>
            <a:ext cx="233936" cy="231148"/>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ccolade ouvrante 11">
            <a:extLst>
              <a:ext uri="{FF2B5EF4-FFF2-40B4-BE49-F238E27FC236}">
                <a16:creationId xmlns:a16="http://schemas.microsoft.com/office/drawing/2014/main" id="{6B2360CD-4EBB-4C8A-8A0A-2425B62A2E4F}"/>
              </a:ext>
            </a:extLst>
          </p:cNvPr>
          <p:cNvSpPr/>
          <p:nvPr/>
        </p:nvSpPr>
        <p:spPr>
          <a:xfrm>
            <a:off x="5620584" y="3881568"/>
            <a:ext cx="217192" cy="612681"/>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Rectangle 12">
            <a:extLst>
              <a:ext uri="{FF2B5EF4-FFF2-40B4-BE49-F238E27FC236}">
                <a16:creationId xmlns:a16="http://schemas.microsoft.com/office/drawing/2014/main" id="{3356387D-9BF8-4EFC-800D-5CA2F76A647B}"/>
              </a:ext>
            </a:extLst>
          </p:cNvPr>
          <p:cNvSpPr/>
          <p:nvPr/>
        </p:nvSpPr>
        <p:spPr>
          <a:xfrm>
            <a:off x="34411" y="1910471"/>
            <a:ext cx="5306331" cy="523220"/>
          </a:xfrm>
          <a:prstGeom prst="rect">
            <a:avLst/>
          </a:prstGeom>
        </p:spPr>
        <p:txBody>
          <a:bodyPr wrap="square">
            <a:spAutoFit/>
          </a:bodyPr>
          <a:lstStyle/>
          <a:p>
            <a:r>
              <a:rPr lang="en-US" dirty="0">
                <a:latin typeface="Source Code Pro" panose="020B0509030403020204" pitchFamily="49" charset="0"/>
              </a:rPr>
              <a:t>Set the debug to None and activate the garbage collector.</a:t>
            </a:r>
            <a:endParaRPr lang="fr-FR" dirty="0">
              <a:latin typeface="Source Code Pro" panose="020B0509030403020204" pitchFamily="49" charset="0"/>
            </a:endParaRPr>
          </a:p>
        </p:txBody>
      </p:sp>
      <p:sp>
        <p:nvSpPr>
          <p:cNvPr id="14" name="Rectangle 13">
            <a:extLst>
              <a:ext uri="{FF2B5EF4-FFF2-40B4-BE49-F238E27FC236}">
                <a16:creationId xmlns:a16="http://schemas.microsoft.com/office/drawing/2014/main" id="{51CB6293-9C26-4FA7-A28D-E7B018B124E2}"/>
              </a:ext>
            </a:extLst>
          </p:cNvPr>
          <p:cNvSpPr/>
          <p:nvPr/>
        </p:nvSpPr>
        <p:spPr>
          <a:xfrm>
            <a:off x="70177" y="2583259"/>
            <a:ext cx="5306331" cy="738664"/>
          </a:xfrm>
          <a:prstGeom prst="rect">
            <a:avLst/>
          </a:prstGeom>
        </p:spPr>
        <p:txBody>
          <a:bodyPr wrap="square">
            <a:spAutoFit/>
          </a:bodyPr>
          <a:lstStyle/>
          <a:p>
            <a:r>
              <a:rPr lang="en-US" dirty="0">
                <a:latin typeface="Source Code Pro" panose="020B0509030403020204" pitchFamily="49" charset="0"/>
              </a:rPr>
              <a:t>In the following variables, you need to enter your network credentials and your broker IP address.</a:t>
            </a:r>
            <a:endParaRPr lang="fr-FR" dirty="0">
              <a:latin typeface="Source Code Pro" panose="020B0509030403020204" pitchFamily="49" charset="0"/>
            </a:endParaRPr>
          </a:p>
        </p:txBody>
      </p:sp>
      <p:sp>
        <p:nvSpPr>
          <p:cNvPr id="15" name="Rectangle 14">
            <a:extLst>
              <a:ext uri="{FF2B5EF4-FFF2-40B4-BE49-F238E27FC236}">
                <a16:creationId xmlns:a16="http://schemas.microsoft.com/office/drawing/2014/main" id="{0487D175-E105-4DF6-88D1-D5CB0DC50A86}"/>
              </a:ext>
            </a:extLst>
          </p:cNvPr>
          <p:cNvSpPr/>
          <p:nvPr/>
        </p:nvSpPr>
        <p:spPr>
          <a:xfrm>
            <a:off x="112880" y="3290412"/>
            <a:ext cx="5507704" cy="600164"/>
          </a:xfrm>
          <a:prstGeom prst="rect">
            <a:avLst/>
          </a:prstGeom>
        </p:spPr>
        <p:txBody>
          <a:bodyPr wrap="square">
            <a:spAutoFit/>
          </a:bodyPr>
          <a:lstStyle/>
          <a:p>
            <a:r>
              <a:rPr lang="en-US" sz="1100" dirty="0">
                <a:latin typeface="Source Code Pro" panose="020B0509030403020204" pitchFamily="49" charset="0"/>
              </a:rPr>
              <a:t>To create an MQTT client, we need to get the ESP unique ID. That’s what we do in the following line (it is saved on the </a:t>
            </a:r>
            <a:r>
              <a:rPr lang="en-US" sz="1100" dirty="0" err="1">
                <a:latin typeface="Source Code Pro" panose="020B0509030403020204" pitchFamily="49" charset="0"/>
              </a:rPr>
              <a:t>client_id</a:t>
            </a:r>
            <a:r>
              <a:rPr lang="en-US" sz="1100" dirty="0">
                <a:latin typeface="Source Code Pro" panose="020B0509030403020204" pitchFamily="49" charset="0"/>
              </a:rPr>
              <a:t> variable).</a:t>
            </a:r>
            <a:endParaRPr lang="fr-FR" sz="1100" dirty="0">
              <a:latin typeface="Source Code Pro" panose="020B0509030403020204" pitchFamily="49" charset="0"/>
            </a:endParaRPr>
          </a:p>
        </p:txBody>
      </p:sp>
      <p:sp>
        <p:nvSpPr>
          <p:cNvPr id="16" name="Rectangle 15">
            <a:extLst>
              <a:ext uri="{FF2B5EF4-FFF2-40B4-BE49-F238E27FC236}">
                <a16:creationId xmlns:a16="http://schemas.microsoft.com/office/drawing/2014/main" id="{06183E55-437A-47D7-902C-18024719511E}"/>
              </a:ext>
            </a:extLst>
          </p:cNvPr>
          <p:cNvSpPr/>
          <p:nvPr/>
        </p:nvSpPr>
        <p:spPr>
          <a:xfrm>
            <a:off x="155583" y="3824720"/>
            <a:ext cx="5375370" cy="430887"/>
          </a:xfrm>
          <a:prstGeom prst="rect">
            <a:avLst/>
          </a:prstGeom>
        </p:spPr>
        <p:txBody>
          <a:bodyPr wrap="square">
            <a:spAutoFit/>
          </a:bodyPr>
          <a:lstStyle/>
          <a:p>
            <a:r>
              <a:rPr lang="en-US" sz="1100" dirty="0">
                <a:latin typeface="Source Code Pro" panose="020B0509030403020204" pitchFamily="49" charset="0"/>
              </a:rPr>
              <a:t>Next, write the topic the ESP#1 is subscribed to, and the topic it will be publishing messages:</a:t>
            </a:r>
            <a:endParaRPr lang="fr-FR" sz="1100" dirty="0">
              <a:latin typeface="Source Code Pro" panose="020B0509030403020204" pitchFamily="49" charset="0"/>
            </a:endParaRPr>
          </a:p>
        </p:txBody>
      </p:sp>
      <p:sp>
        <p:nvSpPr>
          <p:cNvPr id="17" name="Accolade ouvrante 16">
            <a:extLst>
              <a:ext uri="{FF2B5EF4-FFF2-40B4-BE49-F238E27FC236}">
                <a16:creationId xmlns:a16="http://schemas.microsoft.com/office/drawing/2014/main" id="{ED46CC01-F2FE-4143-B77A-1D788B1151A9}"/>
              </a:ext>
            </a:extLst>
          </p:cNvPr>
          <p:cNvSpPr/>
          <p:nvPr/>
        </p:nvSpPr>
        <p:spPr>
          <a:xfrm>
            <a:off x="5620584" y="3650420"/>
            <a:ext cx="233936" cy="231148"/>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Rectangle 17">
            <a:extLst>
              <a:ext uri="{FF2B5EF4-FFF2-40B4-BE49-F238E27FC236}">
                <a16:creationId xmlns:a16="http://schemas.microsoft.com/office/drawing/2014/main" id="{C2D994C7-B8EA-4950-849E-1551D5D65451}"/>
              </a:ext>
            </a:extLst>
          </p:cNvPr>
          <p:cNvSpPr/>
          <p:nvPr/>
        </p:nvSpPr>
        <p:spPr>
          <a:xfrm>
            <a:off x="138839" y="4232639"/>
            <a:ext cx="3328155" cy="261610"/>
          </a:xfrm>
          <a:prstGeom prst="rect">
            <a:avLst/>
          </a:prstGeom>
        </p:spPr>
        <p:txBody>
          <a:bodyPr wrap="none">
            <a:spAutoFit/>
          </a:bodyPr>
          <a:lstStyle/>
          <a:p>
            <a:r>
              <a:rPr lang="en-US" sz="1100" dirty="0">
                <a:latin typeface="Source Code Pro" panose="020B0509030403020204" pitchFamily="49" charset="0"/>
              </a:rPr>
              <a:t>Then, create the following variables:</a:t>
            </a:r>
            <a:endParaRPr lang="fr-FR" sz="1100" dirty="0">
              <a:latin typeface="Source Code Pro" panose="020B0509030403020204" pitchFamily="49" charset="0"/>
            </a:endParaRPr>
          </a:p>
        </p:txBody>
      </p:sp>
      <p:sp>
        <p:nvSpPr>
          <p:cNvPr id="19" name="Rectangle 18">
            <a:extLst>
              <a:ext uri="{FF2B5EF4-FFF2-40B4-BE49-F238E27FC236}">
                <a16:creationId xmlns:a16="http://schemas.microsoft.com/office/drawing/2014/main" id="{97557800-DD3F-4ED4-9286-01C948DA6B48}"/>
              </a:ext>
            </a:extLst>
          </p:cNvPr>
          <p:cNvSpPr/>
          <p:nvPr/>
        </p:nvSpPr>
        <p:spPr>
          <a:xfrm>
            <a:off x="35496" y="4725144"/>
            <a:ext cx="5554562" cy="1615827"/>
          </a:xfrm>
          <a:prstGeom prst="rect">
            <a:avLst/>
          </a:prstGeom>
        </p:spPr>
        <p:txBody>
          <a:bodyPr wrap="square">
            <a:spAutoFit/>
          </a:bodyPr>
          <a:lstStyle/>
          <a:p>
            <a:pPr algn="just"/>
            <a:r>
              <a:rPr lang="en-US" sz="1100" dirty="0">
                <a:latin typeface="Source Code Pro" panose="020B0509030403020204" pitchFamily="49" charset="0"/>
              </a:rPr>
              <a:t>The </a:t>
            </a:r>
            <a:r>
              <a:rPr lang="en-US" sz="1100" dirty="0" err="1">
                <a:latin typeface="Source Code Pro" panose="020B0509030403020204" pitchFamily="49" charset="0"/>
              </a:rPr>
              <a:t>last_message</a:t>
            </a:r>
            <a:r>
              <a:rPr lang="en-US" sz="1100" dirty="0">
                <a:latin typeface="Source Code Pro" panose="020B0509030403020204" pitchFamily="49" charset="0"/>
              </a:rPr>
              <a:t> variable will hold the last time a message was sent. </a:t>
            </a:r>
          </a:p>
          <a:p>
            <a:pPr algn="just"/>
            <a:r>
              <a:rPr lang="en-US" sz="1100" dirty="0">
                <a:latin typeface="Source Code Pro" panose="020B0509030403020204" pitchFamily="49" charset="0"/>
              </a:rPr>
              <a:t>The </a:t>
            </a:r>
            <a:r>
              <a:rPr lang="en-US" sz="1100" dirty="0" err="1">
                <a:latin typeface="Source Code Pro" panose="020B0509030403020204" pitchFamily="49" charset="0"/>
              </a:rPr>
              <a:t>message_interval</a:t>
            </a:r>
            <a:r>
              <a:rPr lang="en-US" sz="1100" dirty="0">
                <a:latin typeface="Source Code Pro" panose="020B0509030403020204" pitchFamily="49" charset="0"/>
              </a:rPr>
              <a:t> is the time between each message sent. Here, we’re setting it to 5 seconds (this means a new message will be sent every 5 seconds). </a:t>
            </a:r>
          </a:p>
          <a:p>
            <a:pPr algn="just"/>
            <a:endParaRPr lang="en-US" sz="1100" dirty="0">
              <a:latin typeface="Source Code Pro" panose="020B0509030403020204" pitchFamily="49" charset="0"/>
            </a:endParaRPr>
          </a:p>
          <a:p>
            <a:pPr algn="just"/>
            <a:r>
              <a:rPr lang="en-US" sz="1100" dirty="0">
                <a:latin typeface="Source Code Pro" panose="020B0509030403020204" pitchFamily="49" charset="0"/>
              </a:rPr>
              <a:t>The counter variable is simply a counter to be added to the message.</a:t>
            </a:r>
          </a:p>
          <a:p>
            <a:pPr algn="just"/>
            <a:r>
              <a:rPr lang="en-US" sz="1100" dirty="0">
                <a:latin typeface="Source Code Pro" panose="020B0509030403020204" pitchFamily="49" charset="0"/>
              </a:rPr>
              <a:t>After that, we make the procedures to connect to the network.</a:t>
            </a:r>
          </a:p>
        </p:txBody>
      </p:sp>
      <p:sp>
        <p:nvSpPr>
          <p:cNvPr id="20" name="Accolade ouvrante 19">
            <a:extLst>
              <a:ext uri="{FF2B5EF4-FFF2-40B4-BE49-F238E27FC236}">
                <a16:creationId xmlns:a16="http://schemas.microsoft.com/office/drawing/2014/main" id="{7B31AAE3-0856-4749-A693-D9D8F26E939C}"/>
              </a:ext>
            </a:extLst>
          </p:cNvPr>
          <p:cNvSpPr/>
          <p:nvPr/>
        </p:nvSpPr>
        <p:spPr>
          <a:xfrm>
            <a:off x="5602982" y="4561522"/>
            <a:ext cx="251538" cy="1626939"/>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21" name="Image 20">
            <a:hlinkClick r:id="rId4" action="ppaction://hlinksldjump"/>
            <a:extLst>
              <a:ext uri="{FF2B5EF4-FFF2-40B4-BE49-F238E27FC236}">
                <a16:creationId xmlns:a16="http://schemas.microsoft.com/office/drawing/2014/main" id="{D2886F7E-8D91-4227-8E5F-B74284B5E81C}"/>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5360488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D492D0-181A-4798-968F-BB2DFA862D69}"/>
              </a:ext>
            </a:extLst>
          </p:cNvPr>
          <p:cNvSpPr>
            <a:spLocks noGrp="1"/>
          </p:cNvSpPr>
          <p:nvPr>
            <p:ph type="title"/>
          </p:nvPr>
        </p:nvSpPr>
        <p:spPr/>
        <p:txBody>
          <a:bodyPr/>
          <a:lstStyle/>
          <a:p>
            <a:r>
              <a:rPr lang="fr-FR" dirty="0"/>
              <a:t>PREPARING ESP#1: </a:t>
            </a:r>
            <a:r>
              <a:rPr lang="en-US" dirty="0">
                <a:latin typeface="Source Code Pro" panose="020B0509030403020204" pitchFamily="49" charset="0"/>
              </a:rPr>
              <a:t>How the Code Works - </a:t>
            </a:r>
            <a:r>
              <a:rPr lang="fr-FR" i="1" dirty="0">
                <a:latin typeface="Source Code Pro" panose="020B0509030403020204" pitchFamily="49" charset="0"/>
              </a:rPr>
              <a:t>main</a:t>
            </a:r>
            <a:r>
              <a:rPr lang="fr-FR" i="1" dirty="0"/>
              <a:t>.py</a:t>
            </a:r>
            <a:endParaRPr lang="fr-FR" dirty="0"/>
          </a:p>
        </p:txBody>
      </p:sp>
      <p:sp>
        <p:nvSpPr>
          <p:cNvPr id="3" name="Espace réservé du numéro de diapositive 2">
            <a:extLst>
              <a:ext uri="{FF2B5EF4-FFF2-40B4-BE49-F238E27FC236}">
                <a16:creationId xmlns:a16="http://schemas.microsoft.com/office/drawing/2014/main" id="{053E6348-2FD1-423A-AE9F-A868F1613F4E}"/>
              </a:ext>
            </a:extLst>
          </p:cNvPr>
          <p:cNvSpPr>
            <a:spLocks noGrp="1"/>
          </p:cNvSpPr>
          <p:nvPr>
            <p:ph type="sldNum" sz="quarter" idx="12"/>
          </p:nvPr>
        </p:nvSpPr>
        <p:spPr/>
        <p:txBody>
          <a:bodyPr/>
          <a:lstStyle/>
          <a:p>
            <a:pPr>
              <a:defRPr/>
            </a:pPr>
            <a:fld id="{E652A8FB-8C76-45BB-8D82-93F8E151003C}" type="slidenum">
              <a:rPr lang="fr-FR" smtClean="0"/>
              <a:pPr>
                <a:defRPr/>
              </a:pPr>
              <a:t>429</a:t>
            </a:fld>
            <a:endParaRPr lang="fr-FR"/>
          </a:p>
        </p:txBody>
      </p:sp>
      <p:sp>
        <p:nvSpPr>
          <p:cNvPr id="4" name="Rectangle 3">
            <a:extLst>
              <a:ext uri="{FF2B5EF4-FFF2-40B4-BE49-F238E27FC236}">
                <a16:creationId xmlns:a16="http://schemas.microsoft.com/office/drawing/2014/main" id="{269406C8-C9C3-4208-869E-9546E083180F}"/>
              </a:ext>
            </a:extLst>
          </p:cNvPr>
          <p:cNvSpPr/>
          <p:nvPr/>
        </p:nvSpPr>
        <p:spPr>
          <a:xfrm>
            <a:off x="-11637" y="490538"/>
            <a:ext cx="9189580" cy="261610"/>
          </a:xfrm>
          <a:prstGeom prst="rect">
            <a:avLst/>
          </a:prstGeom>
        </p:spPr>
        <p:txBody>
          <a:bodyPr wrap="square">
            <a:spAutoFit/>
          </a:bodyPr>
          <a:lstStyle/>
          <a:p>
            <a:r>
              <a:rPr lang="en-US" sz="1100" dirty="0">
                <a:latin typeface="Source Code Pro" panose="020B0509030403020204" pitchFamily="49" charset="0"/>
              </a:rPr>
              <a:t>In the </a:t>
            </a:r>
            <a:r>
              <a:rPr lang="en-US" sz="1100" i="1" dirty="0">
                <a:latin typeface="Source Code Pro" panose="020B0509030403020204" pitchFamily="49" charset="0"/>
              </a:rPr>
              <a:t>main.py</a:t>
            </a:r>
            <a:r>
              <a:rPr lang="en-US" sz="1100" dirty="0">
                <a:latin typeface="Source Code Pro" panose="020B0509030403020204" pitchFamily="49" charset="0"/>
              </a:rPr>
              <a:t> file is where we’ll write the code to publish and receive the messages: </a:t>
            </a:r>
          </a:p>
        </p:txBody>
      </p:sp>
      <p:grpSp>
        <p:nvGrpSpPr>
          <p:cNvPr id="8" name="Groupe 7">
            <a:extLst>
              <a:ext uri="{FF2B5EF4-FFF2-40B4-BE49-F238E27FC236}">
                <a16:creationId xmlns:a16="http://schemas.microsoft.com/office/drawing/2014/main" id="{923111A8-B128-4542-818A-8E2277CA91B2}"/>
              </a:ext>
            </a:extLst>
          </p:cNvPr>
          <p:cNvGrpSpPr/>
          <p:nvPr/>
        </p:nvGrpSpPr>
        <p:grpSpPr>
          <a:xfrm>
            <a:off x="4572000" y="880588"/>
            <a:ext cx="4701415" cy="5612488"/>
            <a:chOff x="3502495" y="2746375"/>
            <a:chExt cx="1565218" cy="1868539"/>
          </a:xfrm>
        </p:grpSpPr>
        <p:pic>
          <p:nvPicPr>
            <p:cNvPr id="5" name="Image 4">
              <a:extLst>
                <a:ext uri="{FF2B5EF4-FFF2-40B4-BE49-F238E27FC236}">
                  <a16:creationId xmlns:a16="http://schemas.microsoft.com/office/drawing/2014/main" id="{4DCB2A17-B7A7-4A11-85EB-5F85526120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21074" y="2746375"/>
              <a:ext cx="1410965" cy="1266826"/>
            </a:xfrm>
            <a:prstGeom prst="rect">
              <a:avLst/>
            </a:prstGeom>
          </p:spPr>
        </p:pic>
        <p:pic>
          <p:nvPicPr>
            <p:cNvPr id="6" name="Image 5">
              <a:extLst>
                <a:ext uri="{FF2B5EF4-FFF2-40B4-BE49-F238E27FC236}">
                  <a16:creationId xmlns:a16="http://schemas.microsoft.com/office/drawing/2014/main" id="{6244B8A3-A1F1-4063-83F6-E3BB6C772D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02495" y="4010819"/>
              <a:ext cx="1460501" cy="604095"/>
            </a:xfrm>
            <a:prstGeom prst="rect">
              <a:avLst/>
            </a:prstGeom>
          </p:spPr>
        </p:pic>
        <p:sp>
          <p:nvSpPr>
            <p:cNvPr id="7" name="ZoneTexte 6">
              <a:extLst>
                <a:ext uri="{FF2B5EF4-FFF2-40B4-BE49-F238E27FC236}">
                  <a16:creationId xmlns:a16="http://schemas.microsoft.com/office/drawing/2014/main" id="{24AF2675-2CB3-4D39-AF62-05C948CC802D}"/>
                </a:ext>
              </a:extLst>
            </p:cNvPr>
            <p:cNvSpPr txBox="1"/>
            <p:nvPr/>
          </p:nvSpPr>
          <p:spPr>
            <a:xfrm>
              <a:off x="4777315" y="3340614"/>
              <a:ext cx="290398" cy="74084"/>
            </a:xfrm>
            <a:prstGeom prst="rect">
              <a:avLst/>
            </a:prstGeom>
            <a:noFill/>
          </p:spPr>
          <p:txBody>
            <a:bodyPr wrap="none" rtlCol="0">
              <a:spAutoFit/>
            </a:bodyPr>
            <a:lstStyle/>
            <a:p>
              <a:r>
                <a:rPr lang="fr-FR" sz="800" b="1" dirty="0" err="1">
                  <a:latin typeface="Source Code Pro" panose="020B0509030403020204" pitchFamily="49" charset="0"/>
                </a:rPr>
                <a:t>topic_sub</a:t>
              </a:r>
              <a:r>
                <a:rPr lang="fr-FR" sz="800" b="1" dirty="0">
                  <a:latin typeface="Source Code Pro" panose="020B0509030403020204" pitchFamily="49" charset="0"/>
                </a:rPr>
                <a:t>))</a:t>
              </a:r>
            </a:p>
          </p:txBody>
        </p:sp>
      </p:grpSp>
      <p:sp>
        <p:nvSpPr>
          <p:cNvPr id="9" name="Rectangle 8">
            <a:extLst>
              <a:ext uri="{FF2B5EF4-FFF2-40B4-BE49-F238E27FC236}">
                <a16:creationId xmlns:a16="http://schemas.microsoft.com/office/drawing/2014/main" id="{57FF3D6C-A3BD-4847-B406-11482442B603}"/>
              </a:ext>
            </a:extLst>
          </p:cNvPr>
          <p:cNvSpPr/>
          <p:nvPr/>
        </p:nvSpPr>
        <p:spPr>
          <a:xfrm>
            <a:off x="20267" y="807050"/>
            <a:ext cx="4116019" cy="646331"/>
          </a:xfrm>
          <a:prstGeom prst="rect">
            <a:avLst/>
          </a:prstGeom>
        </p:spPr>
        <p:txBody>
          <a:bodyPr wrap="square">
            <a:spAutoFit/>
          </a:bodyPr>
          <a:lstStyle/>
          <a:p>
            <a:pPr algn="just"/>
            <a:r>
              <a:rPr lang="en-US" sz="900" dirty="0">
                <a:latin typeface="Source Code Pro" panose="020B0509030403020204" pitchFamily="49" charset="0"/>
              </a:rPr>
              <a:t>   The first thing you should do is creating </a:t>
            </a:r>
            <a:r>
              <a:rPr lang="en-US" sz="900" b="1" dirty="0">
                <a:latin typeface="Source Code Pro" panose="020B0509030403020204" pitchFamily="49" charset="0"/>
              </a:rPr>
              <a:t>a callback function (</a:t>
            </a:r>
            <a:r>
              <a:rPr lang="en-US" sz="900" b="1" dirty="0" err="1">
                <a:latin typeface="Source Code Pro" panose="020B0509030403020204" pitchFamily="49" charset="0"/>
              </a:rPr>
              <a:t>cb</a:t>
            </a:r>
            <a:r>
              <a:rPr lang="en-US" sz="900" b="1" dirty="0">
                <a:latin typeface="Source Code Pro" panose="020B0509030403020204" pitchFamily="49" charset="0"/>
              </a:rPr>
              <a:t>) </a:t>
            </a:r>
            <a:r>
              <a:rPr lang="en-US" sz="900" dirty="0">
                <a:latin typeface="Source Code Pro" panose="020B0509030403020204" pitchFamily="49" charset="0"/>
              </a:rPr>
              <a:t>that accept as parameters the topic and the message and WILL run whenever a message is published on a topic the ESP is subscribed to.</a:t>
            </a:r>
            <a:endParaRPr lang="fr-FR" sz="900" dirty="0">
              <a:latin typeface="Source Code Pro" panose="020B0509030403020204" pitchFamily="49" charset="0"/>
            </a:endParaRPr>
          </a:p>
        </p:txBody>
      </p:sp>
      <p:sp>
        <p:nvSpPr>
          <p:cNvPr id="10" name="Accolade ouvrante 9">
            <a:extLst>
              <a:ext uri="{FF2B5EF4-FFF2-40B4-BE49-F238E27FC236}">
                <a16:creationId xmlns:a16="http://schemas.microsoft.com/office/drawing/2014/main" id="{08AAAD26-9AA7-49C5-ADCC-46037E73C4CD}"/>
              </a:ext>
            </a:extLst>
          </p:cNvPr>
          <p:cNvSpPr/>
          <p:nvPr/>
        </p:nvSpPr>
        <p:spPr>
          <a:xfrm>
            <a:off x="4328564" y="864859"/>
            <a:ext cx="251538" cy="731233"/>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Accolade ouvrante 10">
            <a:extLst>
              <a:ext uri="{FF2B5EF4-FFF2-40B4-BE49-F238E27FC236}">
                <a16:creationId xmlns:a16="http://schemas.microsoft.com/office/drawing/2014/main" id="{2A527A14-A4EF-4FB5-B983-985BABCE40E9}"/>
              </a:ext>
            </a:extLst>
          </p:cNvPr>
          <p:cNvSpPr/>
          <p:nvPr/>
        </p:nvSpPr>
        <p:spPr>
          <a:xfrm>
            <a:off x="4360348" y="1716567"/>
            <a:ext cx="218158" cy="1297459"/>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 name="Rectangle 13">
            <a:extLst>
              <a:ext uri="{FF2B5EF4-FFF2-40B4-BE49-F238E27FC236}">
                <a16:creationId xmlns:a16="http://schemas.microsoft.com/office/drawing/2014/main" id="{ED2A576F-E0E1-4073-9B04-8ADFA26B8EC2}"/>
              </a:ext>
            </a:extLst>
          </p:cNvPr>
          <p:cNvSpPr/>
          <p:nvPr/>
        </p:nvSpPr>
        <p:spPr>
          <a:xfrm>
            <a:off x="-62626" y="1462389"/>
            <a:ext cx="4422974" cy="954107"/>
          </a:xfrm>
          <a:prstGeom prst="rect">
            <a:avLst/>
          </a:prstGeom>
        </p:spPr>
        <p:txBody>
          <a:bodyPr wrap="square">
            <a:spAutoFit/>
          </a:bodyPr>
          <a:lstStyle/>
          <a:p>
            <a:pPr algn="just"/>
            <a:r>
              <a:rPr lang="en-US" sz="800" dirty="0">
                <a:latin typeface="Source Code Pro" panose="020B0509030403020204" pitchFamily="49" charset="0"/>
              </a:rPr>
              <a:t>- Start by printing the topic and the message. </a:t>
            </a:r>
          </a:p>
          <a:p>
            <a:pPr marL="171450" indent="-171450" algn="just">
              <a:buFontTx/>
              <a:buChar char="-"/>
            </a:pPr>
            <a:r>
              <a:rPr lang="en-US" sz="800" dirty="0">
                <a:latin typeface="Source Code Pro" panose="020B0509030403020204" pitchFamily="49" charset="0"/>
              </a:rPr>
              <a:t>Then, check if the message was published on the </a:t>
            </a:r>
            <a:r>
              <a:rPr lang="en-US" sz="800" b="1" i="1" dirty="0">
                <a:latin typeface="Source Code Pro" panose="020B0509030403020204" pitchFamily="49" charset="0"/>
              </a:rPr>
              <a:t>notification</a:t>
            </a:r>
            <a:r>
              <a:rPr lang="en-US" sz="800" i="1" dirty="0">
                <a:latin typeface="Source Code Pro" panose="020B0509030403020204" pitchFamily="49" charset="0"/>
              </a:rPr>
              <a:t> </a:t>
            </a:r>
            <a:r>
              <a:rPr lang="en-US" sz="800" dirty="0">
                <a:latin typeface="Source Code Pro" panose="020B0509030403020204" pitchFamily="49" charset="0"/>
              </a:rPr>
              <a:t>topic, and if the content of the message is ‘received’. </a:t>
            </a:r>
          </a:p>
          <a:p>
            <a:pPr marL="171450" indent="-171450" algn="just">
              <a:buFontTx/>
              <a:buChar char="-"/>
            </a:pPr>
            <a:r>
              <a:rPr lang="en-US" sz="800" dirty="0">
                <a:latin typeface="Source Code Pro" panose="020B0509030403020204" pitchFamily="49" charset="0"/>
              </a:rPr>
              <a:t>If this if statement is True, it means that ESP#2 received the ‘hello’ message sent by ESP#1. Basically, this callback function handles what happens when a certain message is received on a certain topic.</a:t>
            </a:r>
          </a:p>
        </p:txBody>
      </p:sp>
      <p:sp>
        <p:nvSpPr>
          <p:cNvPr id="15" name="Rectangle 14">
            <a:extLst>
              <a:ext uri="{FF2B5EF4-FFF2-40B4-BE49-F238E27FC236}">
                <a16:creationId xmlns:a16="http://schemas.microsoft.com/office/drawing/2014/main" id="{F4D74442-3F76-4685-969C-1D9D4E9002B2}"/>
              </a:ext>
            </a:extLst>
          </p:cNvPr>
          <p:cNvSpPr/>
          <p:nvPr/>
        </p:nvSpPr>
        <p:spPr>
          <a:xfrm>
            <a:off x="-9697" y="2420888"/>
            <a:ext cx="4150291" cy="553998"/>
          </a:xfrm>
          <a:prstGeom prst="rect">
            <a:avLst/>
          </a:prstGeom>
        </p:spPr>
        <p:txBody>
          <a:bodyPr wrap="square">
            <a:spAutoFit/>
          </a:bodyPr>
          <a:lstStyle/>
          <a:p>
            <a:pPr algn="just"/>
            <a:r>
              <a:rPr lang="en-US" sz="1000" b="1" dirty="0">
                <a:latin typeface="Source Code Pro" panose="020B0509030403020204" pitchFamily="49" charset="0"/>
              </a:rPr>
              <a:t>    Connect and subscribe : </a:t>
            </a:r>
            <a:r>
              <a:rPr lang="en-US" sz="1000" b="1" dirty="0" err="1">
                <a:latin typeface="Source Code Pro" panose="020B0509030403020204" pitchFamily="49" charset="0"/>
              </a:rPr>
              <a:t>c</a:t>
            </a:r>
            <a:r>
              <a:rPr lang="en-US" sz="1000" dirty="0" err="1">
                <a:latin typeface="Source Code Pro" panose="020B0509030403020204" pitchFamily="49" charset="0"/>
              </a:rPr>
              <a:t>onnect_and_subscribe</a:t>
            </a:r>
            <a:r>
              <a:rPr lang="en-US" sz="1000" dirty="0">
                <a:latin typeface="Source Code Pro" panose="020B0509030403020204" pitchFamily="49" charset="0"/>
              </a:rPr>
              <a:t>() function responsible for connecting to the broker as well as to subscribe to a topic.</a:t>
            </a:r>
          </a:p>
        </p:txBody>
      </p:sp>
      <p:sp>
        <p:nvSpPr>
          <p:cNvPr id="16" name="Rectangle 15">
            <a:extLst>
              <a:ext uri="{FF2B5EF4-FFF2-40B4-BE49-F238E27FC236}">
                <a16:creationId xmlns:a16="http://schemas.microsoft.com/office/drawing/2014/main" id="{71FE89C1-82E6-4609-8C9E-A88C95FF9AB1}"/>
              </a:ext>
            </a:extLst>
          </p:cNvPr>
          <p:cNvSpPr/>
          <p:nvPr/>
        </p:nvSpPr>
        <p:spPr>
          <a:xfrm>
            <a:off x="-54236" y="3009621"/>
            <a:ext cx="4572000" cy="507831"/>
          </a:xfrm>
          <a:prstGeom prst="rect">
            <a:avLst/>
          </a:prstGeom>
        </p:spPr>
        <p:txBody>
          <a:bodyPr>
            <a:spAutoFit/>
          </a:bodyPr>
          <a:lstStyle/>
          <a:p>
            <a:pPr algn="just"/>
            <a:r>
              <a:rPr lang="en-US" sz="900" dirty="0">
                <a:latin typeface="Source Code Pro" panose="020B0509030403020204" pitchFamily="49" charset="0"/>
              </a:rPr>
              <a:t>Start by declaring the </a:t>
            </a:r>
            <a:r>
              <a:rPr lang="en-US" sz="900" dirty="0" err="1">
                <a:latin typeface="Source Code Pro" panose="020B0509030403020204" pitchFamily="49" charset="0"/>
              </a:rPr>
              <a:t>client_id</a:t>
            </a:r>
            <a:r>
              <a:rPr lang="en-US" sz="900" dirty="0">
                <a:latin typeface="Source Code Pro" panose="020B0509030403020204" pitchFamily="49" charset="0"/>
              </a:rPr>
              <a:t>, </a:t>
            </a:r>
            <a:r>
              <a:rPr lang="en-US" sz="900" dirty="0" err="1">
                <a:latin typeface="Source Code Pro" panose="020B0509030403020204" pitchFamily="49" charset="0"/>
              </a:rPr>
              <a:t>mqtt_server</a:t>
            </a:r>
            <a:r>
              <a:rPr lang="en-US" sz="900" dirty="0">
                <a:latin typeface="Source Code Pro" panose="020B0509030403020204" pitchFamily="49" charset="0"/>
              </a:rPr>
              <a:t> and </a:t>
            </a:r>
            <a:r>
              <a:rPr lang="en-US" sz="900" dirty="0" err="1">
                <a:latin typeface="Source Code Pro" panose="020B0509030403020204" pitchFamily="49" charset="0"/>
              </a:rPr>
              <a:t>topic_sub</a:t>
            </a:r>
            <a:r>
              <a:rPr lang="en-US" sz="900" dirty="0">
                <a:latin typeface="Source Code Pro" panose="020B0509030403020204" pitchFamily="49" charset="0"/>
              </a:rPr>
              <a:t> variables as global variables. </a:t>
            </a:r>
          </a:p>
          <a:p>
            <a:pPr algn="just"/>
            <a:r>
              <a:rPr lang="en-US" sz="900" b="1" dirty="0">
                <a:latin typeface="Source Code Pro" panose="020B0509030403020204" pitchFamily="49" charset="0"/>
              </a:rPr>
              <a:t>This way, we can access these variables throughout the code.</a:t>
            </a:r>
            <a:endParaRPr lang="fr-FR" sz="900" b="1" dirty="0">
              <a:latin typeface="Source Code Pro" panose="020B0509030403020204" pitchFamily="49" charset="0"/>
            </a:endParaRPr>
          </a:p>
        </p:txBody>
      </p:sp>
      <p:sp>
        <p:nvSpPr>
          <p:cNvPr id="17" name="Rectangle 16">
            <a:extLst>
              <a:ext uri="{FF2B5EF4-FFF2-40B4-BE49-F238E27FC236}">
                <a16:creationId xmlns:a16="http://schemas.microsoft.com/office/drawing/2014/main" id="{7372F6D1-4F36-44A5-BA5B-61D006994197}"/>
              </a:ext>
            </a:extLst>
          </p:cNvPr>
          <p:cNvSpPr/>
          <p:nvPr/>
        </p:nvSpPr>
        <p:spPr>
          <a:xfrm>
            <a:off x="-6533" y="3548230"/>
            <a:ext cx="4366881" cy="646331"/>
          </a:xfrm>
          <a:prstGeom prst="rect">
            <a:avLst/>
          </a:prstGeom>
        </p:spPr>
        <p:txBody>
          <a:bodyPr wrap="square">
            <a:spAutoFit/>
          </a:bodyPr>
          <a:lstStyle/>
          <a:p>
            <a:pPr algn="just"/>
            <a:r>
              <a:rPr lang="en-US" sz="900" dirty="0">
                <a:latin typeface="Source Code Pro" panose="020B0509030403020204" pitchFamily="49" charset="0"/>
              </a:rPr>
              <a:t>Then, create a </a:t>
            </a:r>
            <a:r>
              <a:rPr lang="en-US" sz="900" dirty="0" err="1">
                <a:latin typeface="Source Code Pro" panose="020B0509030403020204" pitchFamily="49" charset="0"/>
              </a:rPr>
              <a:t>MQTTClient</a:t>
            </a:r>
            <a:r>
              <a:rPr lang="en-US" sz="900" dirty="0">
                <a:latin typeface="Source Code Pro" panose="020B0509030403020204" pitchFamily="49" charset="0"/>
              </a:rPr>
              <a:t> object called client and need to pass as parameters the </a:t>
            </a:r>
            <a:r>
              <a:rPr lang="en-US" sz="900" dirty="0" err="1">
                <a:latin typeface="Source Code Pro" panose="020B0509030403020204" pitchFamily="49" charset="0"/>
              </a:rPr>
              <a:t>cliend_id</a:t>
            </a:r>
            <a:r>
              <a:rPr lang="en-US" sz="900" dirty="0">
                <a:latin typeface="Source Code Pro" panose="020B0509030403020204" pitchFamily="49" charset="0"/>
              </a:rPr>
              <a:t>, and the IP address of the MQTT broker (</a:t>
            </a:r>
            <a:r>
              <a:rPr lang="en-US" sz="900" dirty="0" err="1">
                <a:latin typeface="Source Code Pro" panose="020B0509030403020204" pitchFamily="49" charset="0"/>
              </a:rPr>
              <a:t>mqtt_server</a:t>
            </a:r>
            <a:r>
              <a:rPr lang="en-US" sz="900" dirty="0">
                <a:latin typeface="Source Code Pro" panose="020B0509030403020204" pitchFamily="49" charset="0"/>
              </a:rPr>
              <a:t>). </a:t>
            </a:r>
          </a:p>
          <a:p>
            <a:pPr algn="just"/>
            <a:r>
              <a:rPr lang="en-US" sz="900" b="1" dirty="0">
                <a:latin typeface="Source Code Pro" panose="020B0509030403020204" pitchFamily="49" charset="0"/>
              </a:rPr>
              <a:t>These variables were set on the </a:t>
            </a:r>
            <a:r>
              <a:rPr lang="en-US" sz="900" b="1" i="1" dirty="0">
                <a:latin typeface="Source Code Pro" panose="020B0509030403020204" pitchFamily="49" charset="0"/>
              </a:rPr>
              <a:t>boot.py</a:t>
            </a:r>
            <a:r>
              <a:rPr lang="en-US" sz="900" b="1" dirty="0">
                <a:latin typeface="Source Code Pro" panose="020B0509030403020204" pitchFamily="49" charset="0"/>
              </a:rPr>
              <a:t> file.</a:t>
            </a:r>
            <a:endParaRPr lang="fr-FR" sz="900" b="1" dirty="0">
              <a:latin typeface="Source Code Pro" panose="020B0509030403020204" pitchFamily="49" charset="0"/>
            </a:endParaRPr>
          </a:p>
        </p:txBody>
      </p:sp>
      <p:pic>
        <p:nvPicPr>
          <p:cNvPr id="19" name="Image 18">
            <a:extLst>
              <a:ext uri="{FF2B5EF4-FFF2-40B4-BE49-F238E27FC236}">
                <a16:creationId xmlns:a16="http://schemas.microsoft.com/office/drawing/2014/main" id="{0932D904-B46E-45C0-8EC1-4DF33316E0D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535" y="819658"/>
            <a:ext cx="135728" cy="135728"/>
          </a:xfrm>
          <a:prstGeom prst="rect">
            <a:avLst/>
          </a:prstGeom>
        </p:spPr>
      </p:pic>
      <p:pic>
        <p:nvPicPr>
          <p:cNvPr id="22" name="Image 21">
            <a:extLst>
              <a:ext uri="{FF2B5EF4-FFF2-40B4-BE49-F238E27FC236}">
                <a16:creationId xmlns:a16="http://schemas.microsoft.com/office/drawing/2014/main" id="{511618CE-7688-45EC-95FA-53EAC7F215B0}"/>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9535" y="2400903"/>
            <a:ext cx="178808" cy="178806"/>
          </a:xfrm>
          <a:prstGeom prst="rect">
            <a:avLst/>
          </a:prstGeom>
        </p:spPr>
      </p:pic>
      <p:pic>
        <p:nvPicPr>
          <p:cNvPr id="24" name="Image 23">
            <a:extLst>
              <a:ext uri="{FF2B5EF4-FFF2-40B4-BE49-F238E27FC236}">
                <a16:creationId xmlns:a16="http://schemas.microsoft.com/office/drawing/2014/main" id="{1DED8107-375E-415B-9C37-D790B49076B3}"/>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02074" y="1284859"/>
            <a:ext cx="285750" cy="285750"/>
          </a:xfrm>
          <a:prstGeom prst="rect">
            <a:avLst/>
          </a:prstGeom>
        </p:spPr>
      </p:pic>
      <p:pic>
        <p:nvPicPr>
          <p:cNvPr id="25" name="Image 24">
            <a:extLst>
              <a:ext uri="{FF2B5EF4-FFF2-40B4-BE49-F238E27FC236}">
                <a16:creationId xmlns:a16="http://schemas.microsoft.com/office/drawing/2014/main" id="{F98016BD-2336-49FB-97B1-1C5949BA4EF7}"/>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40594" y="2423478"/>
            <a:ext cx="294062" cy="294060"/>
          </a:xfrm>
          <a:prstGeom prst="rect">
            <a:avLst/>
          </a:prstGeom>
        </p:spPr>
      </p:pic>
      <p:sp>
        <p:nvSpPr>
          <p:cNvPr id="26" name="Rectangle 25">
            <a:extLst>
              <a:ext uri="{FF2B5EF4-FFF2-40B4-BE49-F238E27FC236}">
                <a16:creationId xmlns:a16="http://schemas.microsoft.com/office/drawing/2014/main" id="{E64B5727-0552-4EAC-925B-B14F05D0B046}"/>
              </a:ext>
            </a:extLst>
          </p:cNvPr>
          <p:cNvSpPr/>
          <p:nvPr/>
        </p:nvSpPr>
        <p:spPr>
          <a:xfrm>
            <a:off x="-46269" y="4297307"/>
            <a:ext cx="4572000" cy="230832"/>
          </a:xfrm>
          <a:prstGeom prst="rect">
            <a:avLst/>
          </a:prstGeom>
        </p:spPr>
        <p:txBody>
          <a:bodyPr>
            <a:spAutoFit/>
          </a:bodyPr>
          <a:lstStyle/>
          <a:p>
            <a:r>
              <a:rPr lang="en-US" sz="900" dirty="0">
                <a:latin typeface="Source Code Pro" panose="020B0509030403020204" pitchFamily="49" charset="0"/>
              </a:rPr>
              <a:t>After that, set the callback function to the client (</a:t>
            </a:r>
            <a:r>
              <a:rPr lang="en-US" sz="900" dirty="0" err="1">
                <a:latin typeface="Source Code Pro" panose="020B0509030403020204" pitchFamily="49" charset="0"/>
              </a:rPr>
              <a:t>sub_cb</a:t>
            </a:r>
            <a:r>
              <a:rPr lang="en-US" sz="900" dirty="0">
                <a:latin typeface="Source Code Pro" panose="020B0509030403020204" pitchFamily="49" charset="0"/>
              </a:rPr>
              <a:t>).</a:t>
            </a:r>
            <a:endParaRPr lang="fr-FR" sz="900" dirty="0">
              <a:latin typeface="Source Code Pro" panose="020B0509030403020204" pitchFamily="49" charset="0"/>
            </a:endParaRPr>
          </a:p>
        </p:txBody>
      </p:sp>
      <p:sp>
        <p:nvSpPr>
          <p:cNvPr id="27" name="Rectangle 26">
            <a:extLst>
              <a:ext uri="{FF2B5EF4-FFF2-40B4-BE49-F238E27FC236}">
                <a16:creationId xmlns:a16="http://schemas.microsoft.com/office/drawing/2014/main" id="{3383B20B-9266-48D5-97F7-EB78D3C5957B}"/>
              </a:ext>
            </a:extLst>
          </p:cNvPr>
          <p:cNvSpPr/>
          <p:nvPr/>
        </p:nvSpPr>
        <p:spPr>
          <a:xfrm>
            <a:off x="-26790" y="4597232"/>
            <a:ext cx="4572000" cy="369332"/>
          </a:xfrm>
          <a:prstGeom prst="rect">
            <a:avLst/>
          </a:prstGeom>
        </p:spPr>
        <p:txBody>
          <a:bodyPr>
            <a:spAutoFit/>
          </a:bodyPr>
          <a:lstStyle/>
          <a:p>
            <a:r>
              <a:rPr lang="en-US" sz="900" dirty="0">
                <a:latin typeface="Source Code Pro" panose="020B0509030403020204" pitchFamily="49" charset="0"/>
              </a:rPr>
              <a:t>Next, connect the client to the broker using the connect() method on the </a:t>
            </a:r>
            <a:r>
              <a:rPr lang="en-US" sz="900" dirty="0" err="1">
                <a:latin typeface="Source Code Pro" panose="020B0509030403020204" pitchFamily="49" charset="0"/>
              </a:rPr>
              <a:t>MQTTClient</a:t>
            </a:r>
            <a:r>
              <a:rPr lang="en-US" sz="900" dirty="0">
                <a:latin typeface="Source Code Pro" panose="020B0509030403020204" pitchFamily="49" charset="0"/>
              </a:rPr>
              <a:t> object.</a:t>
            </a:r>
            <a:endParaRPr lang="fr-FR" sz="900" dirty="0">
              <a:latin typeface="Source Code Pro" panose="020B0509030403020204" pitchFamily="49" charset="0"/>
            </a:endParaRPr>
          </a:p>
        </p:txBody>
      </p:sp>
      <p:sp>
        <p:nvSpPr>
          <p:cNvPr id="28" name="Rectangle 27">
            <a:extLst>
              <a:ext uri="{FF2B5EF4-FFF2-40B4-BE49-F238E27FC236}">
                <a16:creationId xmlns:a16="http://schemas.microsoft.com/office/drawing/2014/main" id="{AA1AEE1F-8A8B-4D3E-AB15-31EAF69D5C14}"/>
              </a:ext>
            </a:extLst>
          </p:cNvPr>
          <p:cNvSpPr/>
          <p:nvPr/>
        </p:nvSpPr>
        <p:spPr>
          <a:xfrm>
            <a:off x="6506" y="5045646"/>
            <a:ext cx="4129780" cy="369332"/>
          </a:xfrm>
          <a:prstGeom prst="rect">
            <a:avLst/>
          </a:prstGeom>
        </p:spPr>
        <p:txBody>
          <a:bodyPr wrap="square">
            <a:spAutoFit/>
          </a:bodyPr>
          <a:lstStyle/>
          <a:p>
            <a:r>
              <a:rPr lang="en-US" sz="900" dirty="0">
                <a:latin typeface="Source Code Pro" panose="020B0509030403020204" pitchFamily="49" charset="0"/>
              </a:rPr>
              <a:t>After connecting, we subscribe to the </a:t>
            </a:r>
            <a:r>
              <a:rPr lang="en-US" sz="900" dirty="0" err="1">
                <a:latin typeface="Source Code Pro" panose="020B0509030403020204" pitchFamily="49" charset="0"/>
              </a:rPr>
              <a:t>topic_sub</a:t>
            </a:r>
            <a:r>
              <a:rPr lang="en-US" sz="900" dirty="0">
                <a:latin typeface="Source Code Pro" panose="020B0509030403020204" pitchFamily="49" charset="0"/>
              </a:rPr>
              <a:t> topic. Set the </a:t>
            </a:r>
            <a:r>
              <a:rPr lang="en-US" sz="900" dirty="0" err="1">
                <a:latin typeface="Source Code Pro" panose="020B0509030403020204" pitchFamily="49" charset="0"/>
              </a:rPr>
              <a:t>topic_sub</a:t>
            </a:r>
            <a:r>
              <a:rPr lang="en-US" sz="900" dirty="0">
                <a:latin typeface="Source Code Pro" panose="020B0509030403020204" pitchFamily="49" charset="0"/>
              </a:rPr>
              <a:t> on the </a:t>
            </a:r>
            <a:r>
              <a:rPr lang="en-US" sz="900" i="1" dirty="0">
                <a:latin typeface="Source Code Pro" panose="020B0509030403020204" pitchFamily="49" charset="0"/>
              </a:rPr>
              <a:t>boot.py</a:t>
            </a:r>
            <a:r>
              <a:rPr lang="en-US" sz="900" dirty="0">
                <a:latin typeface="Source Code Pro" panose="020B0509030403020204" pitchFamily="49" charset="0"/>
              </a:rPr>
              <a:t> file (notification).</a:t>
            </a:r>
            <a:endParaRPr lang="fr-FR" sz="900" dirty="0">
              <a:latin typeface="Source Code Pro" panose="020B0509030403020204" pitchFamily="49" charset="0"/>
            </a:endParaRPr>
          </a:p>
        </p:txBody>
      </p:sp>
      <p:sp>
        <p:nvSpPr>
          <p:cNvPr id="29" name="Rectangle 28">
            <a:extLst>
              <a:ext uri="{FF2B5EF4-FFF2-40B4-BE49-F238E27FC236}">
                <a16:creationId xmlns:a16="http://schemas.microsoft.com/office/drawing/2014/main" id="{6C30047B-C7E2-4B36-A2F5-3ABD057F7420}"/>
              </a:ext>
            </a:extLst>
          </p:cNvPr>
          <p:cNvSpPr/>
          <p:nvPr/>
        </p:nvSpPr>
        <p:spPr>
          <a:xfrm>
            <a:off x="59535" y="5549226"/>
            <a:ext cx="3424335" cy="230832"/>
          </a:xfrm>
          <a:prstGeom prst="rect">
            <a:avLst/>
          </a:prstGeom>
        </p:spPr>
        <p:txBody>
          <a:bodyPr wrap="none">
            <a:spAutoFit/>
          </a:bodyPr>
          <a:lstStyle/>
          <a:p>
            <a:r>
              <a:rPr lang="en-US" sz="900" b="1" dirty="0">
                <a:latin typeface="Source Code Pro" panose="020B0509030403020204" pitchFamily="49" charset="0"/>
              </a:rPr>
              <a:t>Finally, print a message and return the client:</a:t>
            </a:r>
            <a:endParaRPr lang="fr-FR" sz="900" b="1" dirty="0">
              <a:latin typeface="Source Code Pro" panose="020B0509030403020204" pitchFamily="49" charset="0"/>
            </a:endParaRPr>
          </a:p>
        </p:txBody>
      </p:sp>
      <p:pic>
        <p:nvPicPr>
          <p:cNvPr id="30" name="Image 29">
            <a:hlinkClick r:id="rId10" action="ppaction://hlinksldjump"/>
            <a:extLst>
              <a:ext uri="{FF2B5EF4-FFF2-40B4-BE49-F238E27FC236}">
                <a16:creationId xmlns:a16="http://schemas.microsoft.com/office/drawing/2014/main" id="{8994D385-01CD-4546-BF81-1EA075674961}"/>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358586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8681C0C3-2D29-4DEC-9A8F-AC4EF709D62F}"/>
              </a:ext>
            </a:extLst>
          </p:cNvPr>
          <p:cNvSpPr>
            <a:spLocks noGrp="1"/>
          </p:cNvSpPr>
          <p:nvPr>
            <p:ph type="sldNum" sz="quarter" idx="12"/>
          </p:nvPr>
        </p:nvSpPr>
        <p:spPr>
          <a:xfrm>
            <a:off x="7010400" y="6520259"/>
            <a:ext cx="2133600" cy="365125"/>
          </a:xfrm>
        </p:spPr>
        <p:txBody>
          <a:bodyPr/>
          <a:lstStyle/>
          <a:p>
            <a:pPr>
              <a:defRPr/>
            </a:pPr>
            <a:fld id="{E652A8FB-8C76-45BB-8D82-93F8E151003C}" type="slidenum">
              <a:rPr lang="fr-FR" smtClean="0"/>
              <a:pPr>
                <a:defRPr/>
              </a:pPr>
              <a:t>43</a:t>
            </a:fld>
            <a:endParaRPr lang="fr-FR" dirty="0"/>
          </a:p>
        </p:txBody>
      </p:sp>
      <p:sp>
        <p:nvSpPr>
          <p:cNvPr id="2" name="Titre 1">
            <a:extLst>
              <a:ext uri="{FF2B5EF4-FFF2-40B4-BE49-F238E27FC236}">
                <a16:creationId xmlns:a16="http://schemas.microsoft.com/office/drawing/2014/main" id="{594B9B07-30E8-4391-B8C9-D43611DBD7D1}"/>
              </a:ext>
            </a:extLst>
          </p:cNvPr>
          <p:cNvSpPr>
            <a:spLocks noGrp="1"/>
          </p:cNvSpPr>
          <p:nvPr>
            <p:ph type="title" idx="4294967295"/>
          </p:nvPr>
        </p:nvSpPr>
        <p:spPr>
          <a:xfrm>
            <a:off x="0" y="0"/>
            <a:ext cx="8229600" cy="490538"/>
          </a:xfrm>
        </p:spPr>
        <p:txBody>
          <a:bodyPr/>
          <a:lstStyle/>
          <a:p>
            <a:r>
              <a:rPr lang="fr-FR" dirty="0"/>
              <a:t>REFERENCES</a:t>
            </a:r>
          </a:p>
        </p:txBody>
      </p:sp>
      <p:sp>
        <p:nvSpPr>
          <p:cNvPr id="4" name="Rectangle 3">
            <a:extLst>
              <a:ext uri="{FF2B5EF4-FFF2-40B4-BE49-F238E27FC236}">
                <a16:creationId xmlns:a16="http://schemas.microsoft.com/office/drawing/2014/main" id="{4D736551-DFCB-45A5-8C54-3A645DE8E9EB}"/>
              </a:ext>
            </a:extLst>
          </p:cNvPr>
          <p:cNvSpPr/>
          <p:nvPr/>
        </p:nvSpPr>
        <p:spPr>
          <a:xfrm>
            <a:off x="-9327" y="1247494"/>
            <a:ext cx="8686800"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https://gist.github.com/mhitza/8a4608f4dfdec20d3879</a:t>
            </a:r>
          </a:p>
        </p:txBody>
      </p:sp>
      <p:sp>
        <p:nvSpPr>
          <p:cNvPr id="5" name="Rectangle 4">
            <a:extLst>
              <a:ext uri="{FF2B5EF4-FFF2-40B4-BE49-F238E27FC236}">
                <a16:creationId xmlns:a16="http://schemas.microsoft.com/office/drawing/2014/main" id="{1521DAD5-54D5-4420-A5FC-F4626942E75F}"/>
              </a:ext>
            </a:extLst>
          </p:cNvPr>
          <p:cNvSpPr/>
          <p:nvPr/>
        </p:nvSpPr>
        <p:spPr>
          <a:xfrm>
            <a:off x="-9955" y="1693431"/>
            <a:ext cx="7642285"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https://onlinedisassembler.com/static/home/</a:t>
            </a:r>
          </a:p>
        </p:txBody>
      </p:sp>
      <p:sp>
        <p:nvSpPr>
          <p:cNvPr id="6" name="Rectangle 5">
            <a:extLst>
              <a:ext uri="{FF2B5EF4-FFF2-40B4-BE49-F238E27FC236}">
                <a16:creationId xmlns:a16="http://schemas.microsoft.com/office/drawing/2014/main" id="{3FCAE58C-4A76-441A-A503-EEF91BDB6740}"/>
              </a:ext>
            </a:extLst>
          </p:cNvPr>
          <p:cNvSpPr/>
          <p:nvPr/>
        </p:nvSpPr>
        <p:spPr>
          <a:xfrm>
            <a:off x="1017" y="2585305"/>
            <a:ext cx="8686800"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https://www.instructables.com/id/Command-Line-Assembly-Language-Programming-for-Ard-1/</a:t>
            </a:r>
          </a:p>
        </p:txBody>
      </p:sp>
      <p:sp>
        <p:nvSpPr>
          <p:cNvPr id="7" name="Rectangle 6">
            <a:extLst>
              <a:ext uri="{FF2B5EF4-FFF2-40B4-BE49-F238E27FC236}">
                <a16:creationId xmlns:a16="http://schemas.microsoft.com/office/drawing/2014/main" id="{A6476F90-FF7F-4B0C-8073-9B1E50ECE852}"/>
              </a:ext>
            </a:extLst>
          </p:cNvPr>
          <p:cNvSpPr/>
          <p:nvPr/>
        </p:nvSpPr>
        <p:spPr>
          <a:xfrm>
            <a:off x="1017" y="2139368"/>
            <a:ext cx="8686800"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https://www.instructables.com/id/Command-Line-Assembly-Language-Programming-for-Ard/</a:t>
            </a:r>
          </a:p>
        </p:txBody>
      </p:sp>
      <p:sp>
        <p:nvSpPr>
          <p:cNvPr id="8" name="Rectangle 7">
            <a:extLst>
              <a:ext uri="{FF2B5EF4-FFF2-40B4-BE49-F238E27FC236}">
                <a16:creationId xmlns:a16="http://schemas.microsoft.com/office/drawing/2014/main" id="{277C4372-B6E0-403C-86A5-EE8BCA3829B5}"/>
              </a:ext>
            </a:extLst>
          </p:cNvPr>
          <p:cNvSpPr/>
          <p:nvPr/>
        </p:nvSpPr>
        <p:spPr>
          <a:xfrm>
            <a:off x="1017" y="3031242"/>
            <a:ext cx="8686800"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https://www.instructables.com/id/Command-Line-Assembly-Language-Programming-for-Ard-2/</a:t>
            </a:r>
          </a:p>
        </p:txBody>
      </p:sp>
      <p:sp>
        <p:nvSpPr>
          <p:cNvPr id="9" name="Rectangle 8">
            <a:extLst>
              <a:ext uri="{FF2B5EF4-FFF2-40B4-BE49-F238E27FC236}">
                <a16:creationId xmlns:a16="http://schemas.microsoft.com/office/drawing/2014/main" id="{20D71006-48B1-4D08-BA88-E182EF3A25C5}"/>
              </a:ext>
            </a:extLst>
          </p:cNvPr>
          <p:cNvSpPr/>
          <p:nvPr/>
        </p:nvSpPr>
        <p:spPr>
          <a:xfrm>
            <a:off x="1017" y="3477179"/>
            <a:ext cx="8686800"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https://www.instructables.com/id/Command-Line-Assembly-Language-Programming-for-Ard-3/</a:t>
            </a:r>
          </a:p>
        </p:txBody>
      </p:sp>
      <p:sp>
        <p:nvSpPr>
          <p:cNvPr id="10" name="Rectangle 9">
            <a:extLst>
              <a:ext uri="{FF2B5EF4-FFF2-40B4-BE49-F238E27FC236}">
                <a16:creationId xmlns:a16="http://schemas.microsoft.com/office/drawing/2014/main" id="{EDFEE620-B7A8-45C3-91A0-A49F5FA36375}"/>
              </a:ext>
            </a:extLst>
          </p:cNvPr>
          <p:cNvSpPr/>
          <p:nvPr/>
        </p:nvSpPr>
        <p:spPr>
          <a:xfrm>
            <a:off x="-9955" y="3923113"/>
            <a:ext cx="8686800"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https://www.instructables.com/id/Command-Line-Assembly-Language-Programming-for-Ard-4/</a:t>
            </a:r>
          </a:p>
        </p:txBody>
      </p:sp>
      <p:sp>
        <p:nvSpPr>
          <p:cNvPr id="11" name="Rectangle 10">
            <a:extLst>
              <a:ext uri="{FF2B5EF4-FFF2-40B4-BE49-F238E27FC236}">
                <a16:creationId xmlns:a16="http://schemas.microsoft.com/office/drawing/2014/main" id="{C195FCB9-CF0D-4611-B442-FB4CB31DECC4}"/>
              </a:ext>
            </a:extLst>
          </p:cNvPr>
          <p:cNvSpPr/>
          <p:nvPr/>
        </p:nvSpPr>
        <p:spPr>
          <a:xfrm>
            <a:off x="1017" y="801557"/>
            <a:ext cx="8964488"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https://medium.com/jungletronics/meeting-assembly-hello-world-arduino-blinking-code-330386652309</a:t>
            </a:r>
          </a:p>
        </p:txBody>
      </p:sp>
      <p:pic>
        <p:nvPicPr>
          <p:cNvPr id="12" name="Image 11">
            <a:hlinkClick r:id="rId2" action="ppaction://hlinksldjump"/>
            <a:extLst>
              <a:ext uri="{FF2B5EF4-FFF2-40B4-BE49-F238E27FC236}">
                <a16:creationId xmlns:a16="http://schemas.microsoft.com/office/drawing/2014/main" id="{38DE7795-A276-47E8-AC2A-3DB47FC4E81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85553196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D492D0-181A-4798-968F-BB2DFA862D69}"/>
              </a:ext>
            </a:extLst>
          </p:cNvPr>
          <p:cNvSpPr>
            <a:spLocks noGrp="1"/>
          </p:cNvSpPr>
          <p:nvPr>
            <p:ph type="title"/>
          </p:nvPr>
        </p:nvSpPr>
        <p:spPr/>
        <p:txBody>
          <a:bodyPr/>
          <a:lstStyle/>
          <a:p>
            <a:r>
              <a:rPr lang="fr-FR" dirty="0"/>
              <a:t>PREPARING ESP#1: </a:t>
            </a:r>
            <a:r>
              <a:rPr lang="en-US" dirty="0">
                <a:latin typeface="Source Code Pro" panose="020B0509030403020204" pitchFamily="49" charset="0"/>
              </a:rPr>
              <a:t>How the Code Works - </a:t>
            </a:r>
            <a:r>
              <a:rPr lang="fr-FR" i="1" dirty="0">
                <a:latin typeface="Source Code Pro" panose="020B0509030403020204" pitchFamily="49" charset="0"/>
              </a:rPr>
              <a:t>main</a:t>
            </a:r>
            <a:r>
              <a:rPr lang="fr-FR" i="1" dirty="0"/>
              <a:t>.py</a:t>
            </a:r>
            <a:endParaRPr lang="fr-FR" dirty="0"/>
          </a:p>
        </p:txBody>
      </p:sp>
      <p:sp>
        <p:nvSpPr>
          <p:cNvPr id="3" name="Espace réservé du numéro de diapositive 2">
            <a:extLst>
              <a:ext uri="{FF2B5EF4-FFF2-40B4-BE49-F238E27FC236}">
                <a16:creationId xmlns:a16="http://schemas.microsoft.com/office/drawing/2014/main" id="{053E6348-2FD1-423A-AE9F-A868F1613F4E}"/>
              </a:ext>
            </a:extLst>
          </p:cNvPr>
          <p:cNvSpPr>
            <a:spLocks noGrp="1"/>
          </p:cNvSpPr>
          <p:nvPr>
            <p:ph type="sldNum" sz="quarter" idx="12"/>
          </p:nvPr>
        </p:nvSpPr>
        <p:spPr/>
        <p:txBody>
          <a:bodyPr/>
          <a:lstStyle/>
          <a:p>
            <a:pPr>
              <a:defRPr/>
            </a:pPr>
            <a:fld id="{E652A8FB-8C76-45BB-8D82-93F8E151003C}" type="slidenum">
              <a:rPr lang="fr-FR" smtClean="0"/>
              <a:pPr>
                <a:defRPr/>
              </a:pPr>
              <a:t>430</a:t>
            </a:fld>
            <a:endParaRPr lang="fr-FR" dirty="0"/>
          </a:p>
        </p:txBody>
      </p:sp>
      <p:grpSp>
        <p:nvGrpSpPr>
          <p:cNvPr id="8" name="Groupe 7">
            <a:extLst>
              <a:ext uri="{FF2B5EF4-FFF2-40B4-BE49-F238E27FC236}">
                <a16:creationId xmlns:a16="http://schemas.microsoft.com/office/drawing/2014/main" id="{923111A8-B128-4542-818A-8E2277CA91B2}"/>
              </a:ext>
            </a:extLst>
          </p:cNvPr>
          <p:cNvGrpSpPr/>
          <p:nvPr/>
        </p:nvGrpSpPr>
        <p:grpSpPr>
          <a:xfrm>
            <a:off x="4572000" y="880588"/>
            <a:ext cx="4701415" cy="5612488"/>
            <a:chOff x="3502495" y="2746375"/>
            <a:chExt cx="1565218" cy="1868539"/>
          </a:xfrm>
        </p:grpSpPr>
        <p:pic>
          <p:nvPicPr>
            <p:cNvPr id="5" name="Image 4">
              <a:extLst>
                <a:ext uri="{FF2B5EF4-FFF2-40B4-BE49-F238E27FC236}">
                  <a16:creationId xmlns:a16="http://schemas.microsoft.com/office/drawing/2014/main" id="{4DCB2A17-B7A7-4A11-85EB-5F85526120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21074" y="2746375"/>
              <a:ext cx="1410965" cy="1266826"/>
            </a:xfrm>
            <a:prstGeom prst="rect">
              <a:avLst/>
            </a:prstGeom>
          </p:spPr>
        </p:pic>
        <p:pic>
          <p:nvPicPr>
            <p:cNvPr id="6" name="Image 5">
              <a:extLst>
                <a:ext uri="{FF2B5EF4-FFF2-40B4-BE49-F238E27FC236}">
                  <a16:creationId xmlns:a16="http://schemas.microsoft.com/office/drawing/2014/main" id="{6244B8A3-A1F1-4063-83F6-E3BB6C772D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02495" y="4010819"/>
              <a:ext cx="1460501" cy="604095"/>
            </a:xfrm>
            <a:prstGeom prst="rect">
              <a:avLst/>
            </a:prstGeom>
          </p:spPr>
        </p:pic>
        <p:sp>
          <p:nvSpPr>
            <p:cNvPr id="7" name="ZoneTexte 6">
              <a:extLst>
                <a:ext uri="{FF2B5EF4-FFF2-40B4-BE49-F238E27FC236}">
                  <a16:creationId xmlns:a16="http://schemas.microsoft.com/office/drawing/2014/main" id="{24AF2675-2CB3-4D39-AF62-05C948CC802D}"/>
                </a:ext>
              </a:extLst>
            </p:cNvPr>
            <p:cNvSpPr txBox="1"/>
            <p:nvPr/>
          </p:nvSpPr>
          <p:spPr>
            <a:xfrm>
              <a:off x="4777315" y="3340614"/>
              <a:ext cx="290398" cy="74084"/>
            </a:xfrm>
            <a:prstGeom prst="rect">
              <a:avLst/>
            </a:prstGeom>
            <a:noFill/>
          </p:spPr>
          <p:txBody>
            <a:bodyPr wrap="none" rtlCol="0">
              <a:spAutoFit/>
            </a:bodyPr>
            <a:lstStyle/>
            <a:p>
              <a:r>
                <a:rPr lang="fr-FR" sz="800" b="1" dirty="0" err="1">
                  <a:latin typeface="Source Code Pro" panose="020B0509030403020204" pitchFamily="49" charset="0"/>
                </a:rPr>
                <a:t>topic_sub</a:t>
              </a:r>
              <a:r>
                <a:rPr lang="fr-FR" sz="800" b="1" dirty="0">
                  <a:latin typeface="Source Code Pro" panose="020B0509030403020204" pitchFamily="49" charset="0"/>
                </a:rPr>
                <a:t>))</a:t>
              </a:r>
            </a:p>
          </p:txBody>
        </p:sp>
      </p:grpSp>
      <p:sp>
        <p:nvSpPr>
          <p:cNvPr id="12" name="Accolade ouvrante 11">
            <a:extLst>
              <a:ext uri="{FF2B5EF4-FFF2-40B4-BE49-F238E27FC236}">
                <a16:creationId xmlns:a16="http://schemas.microsoft.com/office/drawing/2014/main" id="{283EF11B-0F21-4B22-948F-23DBE915CAF7}"/>
              </a:ext>
            </a:extLst>
          </p:cNvPr>
          <p:cNvSpPr/>
          <p:nvPr/>
        </p:nvSpPr>
        <p:spPr>
          <a:xfrm>
            <a:off x="4385279" y="3232188"/>
            <a:ext cx="234794" cy="3042702"/>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8" name="Image 17">
            <a:extLst>
              <a:ext uri="{FF2B5EF4-FFF2-40B4-BE49-F238E27FC236}">
                <a16:creationId xmlns:a16="http://schemas.microsoft.com/office/drawing/2014/main" id="{CF5E5A9B-A721-4FB2-BA7F-835F555F459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95936" y="4581128"/>
            <a:ext cx="286476" cy="286476"/>
          </a:xfrm>
          <a:prstGeom prst="rect">
            <a:avLst/>
          </a:prstGeom>
        </p:spPr>
      </p:pic>
      <p:pic>
        <p:nvPicPr>
          <p:cNvPr id="30" name="Image 29">
            <a:extLst>
              <a:ext uri="{FF2B5EF4-FFF2-40B4-BE49-F238E27FC236}">
                <a16:creationId xmlns:a16="http://schemas.microsoft.com/office/drawing/2014/main" id="{095F3A8A-3C36-4A5D-944E-4F40550AD1D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181" y="548680"/>
            <a:ext cx="151270" cy="151270"/>
          </a:xfrm>
          <a:prstGeom prst="rect">
            <a:avLst/>
          </a:prstGeom>
        </p:spPr>
      </p:pic>
      <p:sp>
        <p:nvSpPr>
          <p:cNvPr id="21" name="Rectangle 20">
            <a:extLst>
              <a:ext uri="{FF2B5EF4-FFF2-40B4-BE49-F238E27FC236}">
                <a16:creationId xmlns:a16="http://schemas.microsoft.com/office/drawing/2014/main" id="{6FF5A39E-C344-47E4-A33F-F750F10F19AF}"/>
              </a:ext>
            </a:extLst>
          </p:cNvPr>
          <p:cNvSpPr/>
          <p:nvPr/>
        </p:nvSpPr>
        <p:spPr>
          <a:xfrm>
            <a:off x="-13327" y="558279"/>
            <a:ext cx="4572001" cy="784830"/>
          </a:xfrm>
          <a:prstGeom prst="rect">
            <a:avLst/>
          </a:prstGeom>
        </p:spPr>
        <p:txBody>
          <a:bodyPr>
            <a:spAutoFit/>
          </a:bodyPr>
          <a:lstStyle/>
          <a:p>
            <a:pPr algn="just"/>
            <a:r>
              <a:rPr lang="en-US" sz="900" b="1" dirty="0">
                <a:latin typeface="Source Code Pro" panose="020B0509030403020204" pitchFamily="49" charset="0"/>
              </a:rPr>
              <a:t>     Restart and reconnect: </a:t>
            </a:r>
            <a:r>
              <a:rPr lang="en-US" sz="900" dirty="0">
                <a:latin typeface="Source Code Pro" panose="020B0509030403020204" pitchFamily="49" charset="0"/>
              </a:rPr>
              <a:t>a function called </a:t>
            </a:r>
            <a:r>
              <a:rPr lang="en-US" sz="900" dirty="0" err="1">
                <a:latin typeface="Source Code Pro" panose="020B0509030403020204" pitchFamily="49" charset="0"/>
              </a:rPr>
              <a:t>restart_and_reconnect</a:t>
            </a:r>
            <a:r>
              <a:rPr lang="en-US" sz="900" dirty="0">
                <a:latin typeface="Source Code Pro" panose="020B0509030403020204" pitchFamily="49" charset="0"/>
              </a:rPr>
              <a:t>() will be called in case the ESP32 or ESP8266 fails to connect to the broker. It prints a message to inform that the connection was not successful. We wait 10 seconds. Then, we reset the ESP using the reset() method.</a:t>
            </a:r>
          </a:p>
        </p:txBody>
      </p:sp>
      <p:sp>
        <p:nvSpPr>
          <p:cNvPr id="23" name="Rectangle 22">
            <a:extLst>
              <a:ext uri="{FF2B5EF4-FFF2-40B4-BE49-F238E27FC236}">
                <a16:creationId xmlns:a16="http://schemas.microsoft.com/office/drawing/2014/main" id="{E0201876-2563-489D-87D9-30E6923A967C}"/>
              </a:ext>
            </a:extLst>
          </p:cNvPr>
          <p:cNvSpPr/>
          <p:nvPr/>
        </p:nvSpPr>
        <p:spPr>
          <a:xfrm>
            <a:off x="-11637" y="1268760"/>
            <a:ext cx="4572001" cy="1061829"/>
          </a:xfrm>
          <a:prstGeom prst="rect">
            <a:avLst/>
          </a:prstGeom>
        </p:spPr>
        <p:txBody>
          <a:bodyPr>
            <a:spAutoFit/>
          </a:bodyPr>
          <a:lstStyle/>
          <a:p>
            <a:pPr algn="just"/>
            <a:r>
              <a:rPr lang="en-US" sz="900" b="1" dirty="0">
                <a:latin typeface="Source Code Pro" panose="020B0509030403020204" pitchFamily="49" charset="0"/>
              </a:rPr>
              <a:t>Receive and publish messages</a:t>
            </a:r>
          </a:p>
          <a:p>
            <a:pPr algn="just"/>
            <a:r>
              <a:rPr lang="en-US" sz="900" dirty="0">
                <a:latin typeface="Source Code Pro" panose="020B0509030403020204" pitchFamily="49" charset="0"/>
              </a:rPr>
              <a:t>Until now, we’ve created functions to handle tasks related with the MQTT communication. From now on, the code will call those functions to make things happen.</a:t>
            </a:r>
          </a:p>
          <a:p>
            <a:pPr algn="just"/>
            <a:r>
              <a:rPr lang="en-US" sz="900" dirty="0">
                <a:latin typeface="Source Code Pro" panose="020B0509030403020204" pitchFamily="49" charset="0"/>
              </a:rPr>
              <a:t>The first thing we need to do is to connect to the MQTT broker and subscribe to a topic. </a:t>
            </a:r>
            <a:r>
              <a:rPr lang="en-US" sz="900" b="1" dirty="0">
                <a:latin typeface="Source Code Pro" panose="020B0509030403020204" pitchFamily="49" charset="0"/>
              </a:rPr>
              <a:t>So, we create a client by calling the </a:t>
            </a:r>
            <a:r>
              <a:rPr lang="en-US" sz="900" b="1" dirty="0" err="1">
                <a:latin typeface="Source Code Pro" panose="020B0509030403020204" pitchFamily="49" charset="0"/>
              </a:rPr>
              <a:t>connect_and_subscribe</a:t>
            </a:r>
            <a:r>
              <a:rPr lang="en-US" sz="900" b="1" dirty="0">
                <a:latin typeface="Source Code Pro" panose="020B0509030403020204" pitchFamily="49" charset="0"/>
              </a:rPr>
              <a:t>() function.</a:t>
            </a:r>
          </a:p>
        </p:txBody>
      </p:sp>
      <p:sp>
        <p:nvSpPr>
          <p:cNvPr id="31" name="Rectangle 30">
            <a:extLst>
              <a:ext uri="{FF2B5EF4-FFF2-40B4-BE49-F238E27FC236}">
                <a16:creationId xmlns:a16="http://schemas.microsoft.com/office/drawing/2014/main" id="{79468C80-5D67-48F7-86BE-5C1C1776F6B9}"/>
              </a:ext>
            </a:extLst>
          </p:cNvPr>
          <p:cNvSpPr/>
          <p:nvPr/>
        </p:nvSpPr>
        <p:spPr>
          <a:xfrm>
            <a:off x="7578" y="2358030"/>
            <a:ext cx="4572000" cy="369332"/>
          </a:xfrm>
          <a:prstGeom prst="rect">
            <a:avLst/>
          </a:prstGeom>
        </p:spPr>
        <p:txBody>
          <a:bodyPr>
            <a:spAutoFit/>
          </a:bodyPr>
          <a:lstStyle/>
          <a:p>
            <a:r>
              <a:rPr lang="en-US" sz="900" b="1" dirty="0">
                <a:latin typeface="Source Code Pro" panose="020B0509030403020204" pitchFamily="49" charset="0"/>
              </a:rPr>
              <a:t>In case we’re not able to connect to the MQTTT broker, we’ll restart the ESP by calling the </a:t>
            </a:r>
            <a:r>
              <a:rPr lang="en-US" sz="900" b="1" dirty="0" err="1">
                <a:latin typeface="Source Code Pro" panose="020B0509030403020204" pitchFamily="49" charset="0"/>
              </a:rPr>
              <a:t>restart_and_reconnect</a:t>
            </a:r>
            <a:r>
              <a:rPr lang="en-US" sz="900" b="1" dirty="0">
                <a:latin typeface="Source Code Pro" panose="020B0509030403020204" pitchFamily="49" charset="0"/>
              </a:rPr>
              <a:t>() function</a:t>
            </a:r>
            <a:endParaRPr lang="fr-FR" sz="900" b="1" dirty="0">
              <a:latin typeface="Source Code Pro" panose="020B0509030403020204" pitchFamily="49" charset="0"/>
            </a:endParaRPr>
          </a:p>
        </p:txBody>
      </p:sp>
      <p:sp>
        <p:nvSpPr>
          <p:cNvPr id="32" name="Rectangle 31">
            <a:extLst>
              <a:ext uri="{FF2B5EF4-FFF2-40B4-BE49-F238E27FC236}">
                <a16:creationId xmlns:a16="http://schemas.microsoft.com/office/drawing/2014/main" id="{8B013C15-B619-4323-B799-CC83C3A69E03}"/>
              </a:ext>
            </a:extLst>
          </p:cNvPr>
          <p:cNvSpPr/>
          <p:nvPr/>
        </p:nvSpPr>
        <p:spPr>
          <a:xfrm>
            <a:off x="-828" y="2790893"/>
            <a:ext cx="4534240" cy="784830"/>
          </a:xfrm>
          <a:prstGeom prst="rect">
            <a:avLst/>
          </a:prstGeom>
        </p:spPr>
        <p:txBody>
          <a:bodyPr wrap="square">
            <a:spAutoFit/>
          </a:bodyPr>
          <a:lstStyle/>
          <a:p>
            <a:pPr algn="just"/>
            <a:r>
              <a:rPr lang="en-US" sz="900" dirty="0">
                <a:latin typeface="Source Code Pro" panose="020B0509030403020204" pitchFamily="49" charset="0"/>
              </a:rPr>
              <a:t>In the while loop is where we’ll be receiving and publishing the messages. We use try and except statements to prevent the ESP from crashing in case something goes wrong.</a:t>
            </a:r>
          </a:p>
          <a:p>
            <a:pPr algn="just"/>
            <a:r>
              <a:rPr lang="en-US" sz="900" dirty="0">
                <a:latin typeface="Source Code Pro" panose="020B0509030403020204" pitchFamily="49" charset="0"/>
              </a:rPr>
              <a:t>Inside the try block, we start by applying the </a:t>
            </a:r>
            <a:r>
              <a:rPr lang="en-US" sz="900" dirty="0" err="1">
                <a:latin typeface="Source Code Pro" panose="020B0509030403020204" pitchFamily="49" charset="0"/>
              </a:rPr>
              <a:t>check_msg</a:t>
            </a:r>
            <a:r>
              <a:rPr lang="en-US" sz="900" dirty="0">
                <a:latin typeface="Source Code Pro" panose="020B0509030403020204" pitchFamily="49" charset="0"/>
              </a:rPr>
              <a:t>() method on the client.</a:t>
            </a:r>
          </a:p>
        </p:txBody>
      </p:sp>
      <p:sp>
        <p:nvSpPr>
          <p:cNvPr id="33" name="Rectangle 32">
            <a:extLst>
              <a:ext uri="{FF2B5EF4-FFF2-40B4-BE49-F238E27FC236}">
                <a16:creationId xmlns:a16="http://schemas.microsoft.com/office/drawing/2014/main" id="{0B01D3D8-1F54-4B79-A3A9-EC2C9B574AED}"/>
              </a:ext>
            </a:extLst>
          </p:cNvPr>
          <p:cNvSpPr/>
          <p:nvPr/>
        </p:nvSpPr>
        <p:spPr>
          <a:xfrm>
            <a:off x="-41601" y="3525754"/>
            <a:ext cx="4561127" cy="1061829"/>
          </a:xfrm>
          <a:prstGeom prst="rect">
            <a:avLst/>
          </a:prstGeom>
        </p:spPr>
        <p:txBody>
          <a:bodyPr wrap="square">
            <a:spAutoFit/>
          </a:bodyPr>
          <a:lstStyle/>
          <a:p>
            <a:pPr algn="just"/>
            <a:r>
              <a:rPr lang="en-US" sz="900" dirty="0">
                <a:latin typeface="Source Code Pro" panose="020B0509030403020204" pitchFamily="49" charset="0"/>
              </a:rPr>
              <a:t>The </a:t>
            </a:r>
            <a:r>
              <a:rPr lang="en-US" sz="900" dirty="0" err="1">
                <a:latin typeface="Source Code Pro" panose="020B0509030403020204" pitchFamily="49" charset="0"/>
              </a:rPr>
              <a:t>check_msg</a:t>
            </a:r>
            <a:r>
              <a:rPr lang="en-US" sz="900" dirty="0">
                <a:latin typeface="Source Code Pro" panose="020B0509030403020204" pitchFamily="49" charset="0"/>
              </a:rPr>
              <a:t>() method checks whether a pending message from the server is available. It waits for a single incoming MQTT message and process it. The subscribed messages are delivered to the callback function we’ve defined earlier (the </a:t>
            </a:r>
            <a:r>
              <a:rPr lang="en-US" sz="900" dirty="0" err="1">
                <a:latin typeface="Source Code Pro" panose="020B0509030403020204" pitchFamily="49" charset="0"/>
              </a:rPr>
              <a:t>sub_cb</a:t>
            </a:r>
            <a:r>
              <a:rPr lang="en-US" sz="900" dirty="0">
                <a:latin typeface="Source Code Pro" panose="020B0509030403020204" pitchFamily="49" charset="0"/>
              </a:rPr>
              <a:t>() function). If there isn’t a pending message, it returns with None.</a:t>
            </a:r>
          </a:p>
          <a:p>
            <a:pPr algn="just"/>
            <a:r>
              <a:rPr lang="en-US" sz="900" dirty="0">
                <a:latin typeface="Source Code Pro" panose="020B0509030403020204" pitchFamily="49" charset="0"/>
              </a:rPr>
              <a:t>Then, we add an if statement to checker whether 5 seconds (</a:t>
            </a:r>
            <a:r>
              <a:rPr lang="en-US" sz="900" dirty="0" err="1">
                <a:latin typeface="Source Code Pro" panose="020B0509030403020204" pitchFamily="49" charset="0"/>
              </a:rPr>
              <a:t>message_interval</a:t>
            </a:r>
            <a:r>
              <a:rPr lang="en-US" sz="900" dirty="0">
                <a:latin typeface="Source Code Pro" panose="020B0509030403020204" pitchFamily="49" charset="0"/>
              </a:rPr>
              <a:t>) have passed since the last message was sent.</a:t>
            </a:r>
          </a:p>
        </p:txBody>
      </p:sp>
      <p:sp>
        <p:nvSpPr>
          <p:cNvPr id="34" name="Rectangle 33">
            <a:extLst>
              <a:ext uri="{FF2B5EF4-FFF2-40B4-BE49-F238E27FC236}">
                <a16:creationId xmlns:a16="http://schemas.microsoft.com/office/drawing/2014/main" id="{194A32B2-868B-41E0-A01F-B7AC90ADF5DC}"/>
              </a:ext>
            </a:extLst>
          </p:cNvPr>
          <p:cNvSpPr/>
          <p:nvPr/>
        </p:nvSpPr>
        <p:spPr>
          <a:xfrm>
            <a:off x="31692" y="4610933"/>
            <a:ext cx="3861377" cy="369332"/>
          </a:xfrm>
          <a:prstGeom prst="rect">
            <a:avLst/>
          </a:prstGeom>
        </p:spPr>
        <p:txBody>
          <a:bodyPr wrap="square">
            <a:spAutoFit/>
          </a:bodyPr>
          <a:lstStyle/>
          <a:p>
            <a:r>
              <a:rPr lang="en-US" sz="900" dirty="0">
                <a:latin typeface="Source Code Pro" panose="020B0509030403020204" pitchFamily="49" charset="0"/>
              </a:rPr>
              <a:t>If it is time to send a new message, we create a msg variable with the “Hello” text followed by a counter.</a:t>
            </a:r>
            <a:endParaRPr lang="fr-FR" sz="900" dirty="0">
              <a:latin typeface="Source Code Pro" panose="020B0509030403020204" pitchFamily="49" charset="0"/>
            </a:endParaRPr>
          </a:p>
        </p:txBody>
      </p:sp>
      <p:sp>
        <p:nvSpPr>
          <p:cNvPr id="35" name="Rectangle 34">
            <a:extLst>
              <a:ext uri="{FF2B5EF4-FFF2-40B4-BE49-F238E27FC236}">
                <a16:creationId xmlns:a16="http://schemas.microsoft.com/office/drawing/2014/main" id="{43EDB396-5A1F-4F10-858A-7836966E4182}"/>
              </a:ext>
            </a:extLst>
          </p:cNvPr>
          <p:cNvSpPr/>
          <p:nvPr/>
        </p:nvSpPr>
        <p:spPr>
          <a:xfrm>
            <a:off x="21417" y="4992722"/>
            <a:ext cx="4572000" cy="646331"/>
          </a:xfrm>
          <a:prstGeom prst="rect">
            <a:avLst/>
          </a:prstGeom>
        </p:spPr>
        <p:txBody>
          <a:bodyPr>
            <a:spAutoFit/>
          </a:bodyPr>
          <a:lstStyle/>
          <a:p>
            <a:r>
              <a:rPr lang="en-US" sz="900" dirty="0">
                <a:latin typeface="Source Code Pro" panose="020B0509030403020204" pitchFamily="49" charset="0"/>
              </a:rPr>
              <a:t>To publish a message on a certain topic, you just need to apply the publish() method on the client and pass as arguments, the topic and the message. The </a:t>
            </a:r>
            <a:r>
              <a:rPr lang="en-US" sz="900" dirty="0" err="1">
                <a:latin typeface="Source Code Pro" panose="020B0509030403020204" pitchFamily="49" charset="0"/>
              </a:rPr>
              <a:t>topic_pub</a:t>
            </a:r>
            <a:r>
              <a:rPr lang="en-US" sz="900" dirty="0">
                <a:latin typeface="Source Code Pro" panose="020B0509030403020204" pitchFamily="49" charset="0"/>
              </a:rPr>
              <a:t> variable was set to hello in the </a:t>
            </a:r>
            <a:r>
              <a:rPr lang="en-US" sz="900" i="1" dirty="0">
                <a:latin typeface="Source Code Pro" panose="020B0509030403020204" pitchFamily="49" charset="0"/>
              </a:rPr>
              <a:t>boot.py</a:t>
            </a:r>
            <a:r>
              <a:rPr lang="en-US" sz="900" dirty="0">
                <a:latin typeface="Source Code Pro" panose="020B0509030403020204" pitchFamily="49" charset="0"/>
              </a:rPr>
              <a:t> file.</a:t>
            </a:r>
            <a:endParaRPr lang="fr-FR" sz="900" dirty="0">
              <a:latin typeface="Source Code Pro" panose="020B0509030403020204" pitchFamily="49" charset="0"/>
            </a:endParaRPr>
          </a:p>
        </p:txBody>
      </p:sp>
      <p:sp>
        <p:nvSpPr>
          <p:cNvPr id="36" name="Rectangle 35">
            <a:extLst>
              <a:ext uri="{FF2B5EF4-FFF2-40B4-BE49-F238E27FC236}">
                <a16:creationId xmlns:a16="http://schemas.microsoft.com/office/drawing/2014/main" id="{4286E374-985A-4A35-9E92-D655708DDF7D}"/>
              </a:ext>
            </a:extLst>
          </p:cNvPr>
          <p:cNvSpPr/>
          <p:nvPr/>
        </p:nvSpPr>
        <p:spPr>
          <a:xfrm>
            <a:off x="7578" y="5618290"/>
            <a:ext cx="4572000" cy="507831"/>
          </a:xfrm>
          <a:prstGeom prst="rect">
            <a:avLst/>
          </a:prstGeom>
        </p:spPr>
        <p:txBody>
          <a:bodyPr>
            <a:spAutoFit/>
          </a:bodyPr>
          <a:lstStyle/>
          <a:p>
            <a:r>
              <a:rPr lang="en-US" sz="900" dirty="0">
                <a:latin typeface="Source Code Pro" panose="020B0509030403020204" pitchFamily="49" charset="0"/>
              </a:rPr>
              <a:t>After sending the message, we update the last time a message was received by setting the </a:t>
            </a:r>
            <a:r>
              <a:rPr lang="en-US" sz="900" dirty="0" err="1">
                <a:latin typeface="Source Code Pro" panose="020B0509030403020204" pitchFamily="49" charset="0"/>
              </a:rPr>
              <a:t>last_message</a:t>
            </a:r>
            <a:r>
              <a:rPr lang="en-US" sz="900" dirty="0">
                <a:latin typeface="Source Code Pro" panose="020B0509030403020204" pitchFamily="49" charset="0"/>
              </a:rPr>
              <a:t> variable to the current time.</a:t>
            </a:r>
            <a:endParaRPr lang="fr-FR" sz="900" dirty="0">
              <a:latin typeface="Source Code Pro" panose="020B0509030403020204" pitchFamily="49" charset="0"/>
            </a:endParaRPr>
          </a:p>
        </p:txBody>
      </p:sp>
      <p:sp>
        <p:nvSpPr>
          <p:cNvPr id="37" name="Rectangle 36">
            <a:extLst>
              <a:ext uri="{FF2B5EF4-FFF2-40B4-BE49-F238E27FC236}">
                <a16:creationId xmlns:a16="http://schemas.microsoft.com/office/drawing/2014/main" id="{3AAED8D8-6742-4CC3-89D7-46EFEB43E33B}"/>
              </a:ext>
            </a:extLst>
          </p:cNvPr>
          <p:cNvSpPr/>
          <p:nvPr/>
        </p:nvSpPr>
        <p:spPr>
          <a:xfrm>
            <a:off x="31692" y="6078488"/>
            <a:ext cx="4572000" cy="230832"/>
          </a:xfrm>
          <a:prstGeom prst="rect">
            <a:avLst/>
          </a:prstGeom>
        </p:spPr>
        <p:txBody>
          <a:bodyPr>
            <a:spAutoFit/>
          </a:bodyPr>
          <a:lstStyle/>
          <a:p>
            <a:r>
              <a:rPr lang="en-US" sz="900" dirty="0">
                <a:latin typeface="Source Code Pro" panose="020B0509030403020204" pitchFamily="49" charset="0"/>
              </a:rPr>
              <a:t>Finally, we increase the counter variable in every loop.</a:t>
            </a:r>
            <a:endParaRPr lang="fr-FR" sz="900" dirty="0">
              <a:latin typeface="Source Code Pro" panose="020B0509030403020204" pitchFamily="49" charset="0"/>
            </a:endParaRPr>
          </a:p>
        </p:txBody>
      </p:sp>
      <p:sp>
        <p:nvSpPr>
          <p:cNvPr id="38" name="Rectangle 37">
            <a:extLst>
              <a:ext uri="{FF2B5EF4-FFF2-40B4-BE49-F238E27FC236}">
                <a16:creationId xmlns:a16="http://schemas.microsoft.com/office/drawing/2014/main" id="{6016661F-8DCE-4844-BC6C-167BCD28D572}"/>
              </a:ext>
            </a:extLst>
          </p:cNvPr>
          <p:cNvSpPr/>
          <p:nvPr/>
        </p:nvSpPr>
        <p:spPr>
          <a:xfrm>
            <a:off x="35496" y="6309320"/>
            <a:ext cx="8551133" cy="230832"/>
          </a:xfrm>
          <a:prstGeom prst="rect">
            <a:avLst/>
          </a:prstGeom>
        </p:spPr>
        <p:txBody>
          <a:bodyPr wrap="square">
            <a:spAutoFit/>
          </a:bodyPr>
          <a:lstStyle/>
          <a:p>
            <a:r>
              <a:rPr lang="en-US" sz="900" b="1" dirty="0">
                <a:latin typeface="Source Code Pro" panose="020B0509030403020204" pitchFamily="49" charset="0"/>
              </a:rPr>
              <a:t>If something unexpected happens, we call the </a:t>
            </a:r>
            <a:r>
              <a:rPr lang="en-US" sz="900" b="1" dirty="0" err="1">
                <a:latin typeface="Source Code Pro" panose="020B0509030403020204" pitchFamily="49" charset="0"/>
              </a:rPr>
              <a:t>restart_and_reconnect</a:t>
            </a:r>
            <a:r>
              <a:rPr lang="en-US" sz="900" b="1" dirty="0">
                <a:latin typeface="Source Code Pro" panose="020B0509030403020204" pitchFamily="49" charset="0"/>
              </a:rPr>
              <a:t>() function.</a:t>
            </a:r>
            <a:endParaRPr lang="fr-FR" sz="900" b="1" dirty="0">
              <a:latin typeface="Source Code Pro" panose="020B0509030403020204" pitchFamily="49" charset="0"/>
            </a:endParaRPr>
          </a:p>
        </p:txBody>
      </p:sp>
      <p:pic>
        <p:nvPicPr>
          <p:cNvPr id="22" name="Image 21">
            <a:hlinkClick r:id="rId7" action="ppaction://hlinksldjump"/>
            <a:extLst>
              <a:ext uri="{FF2B5EF4-FFF2-40B4-BE49-F238E27FC236}">
                <a16:creationId xmlns:a16="http://schemas.microsoft.com/office/drawing/2014/main" id="{C98B5415-3413-41D1-9653-F6CA68B4EA95}"/>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91912537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677161-DA9A-4EAE-A03D-670D6FC14137}"/>
              </a:ext>
            </a:extLst>
          </p:cNvPr>
          <p:cNvSpPr>
            <a:spLocks noGrp="1"/>
          </p:cNvSpPr>
          <p:nvPr>
            <p:ph type="title"/>
          </p:nvPr>
        </p:nvSpPr>
        <p:spPr/>
        <p:txBody>
          <a:bodyPr/>
          <a:lstStyle/>
          <a:p>
            <a:r>
              <a:rPr lang="fr-FR" dirty="0"/>
              <a:t>UPLOADING SCRIPTS</a:t>
            </a:r>
          </a:p>
        </p:txBody>
      </p:sp>
      <p:sp>
        <p:nvSpPr>
          <p:cNvPr id="3" name="Espace réservé du numéro de diapositive 2">
            <a:extLst>
              <a:ext uri="{FF2B5EF4-FFF2-40B4-BE49-F238E27FC236}">
                <a16:creationId xmlns:a16="http://schemas.microsoft.com/office/drawing/2014/main" id="{1C01633A-3665-468D-ADE5-6CC7251E31C2}"/>
              </a:ext>
            </a:extLst>
          </p:cNvPr>
          <p:cNvSpPr>
            <a:spLocks noGrp="1"/>
          </p:cNvSpPr>
          <p:nvPr>
            <p:ph type="sldNum" sz="quarter" idx="12"/>
          </p:nvPr>
        </p:nvSpPr>
        <p:spPr/>
        <p:txBody>
          <a:bodyPr/>
          <a:lstStyle/>
          <a:p>
            <a:pPr>
              <a:defRPr/>
            </a:pPr>
            <a:fld id="{E652A8FB-8C76-45BB-8D82-93F8E151003C}" type="slidenum">
              <a:rPr lang="fr-FR" smtClean="0"/>
              <a:pPr>
                <a:defRPr/>
              </a:pPr>
              <a:t>431</a:t>
            </a:fld>
            <a:endParaRPr lang="fr-FR"/>
          </a:p>
        </p:txBody>
      </p:sp>
      <p:sp>
        <p:nvSpPr>
          <p:cNvPr id="4" name="Rectangle 3">
            <a:extLst>
              <a:ext uri="{FF2B5EF4-FFF2-40B4-BE49-F238E27FC236}">
                <a16:creationId xmlns:a16="http://schemas.microsoft.com/office/drawing/2014/main" id="{47E5F219-0C9D-4AD7-B18A-5E6880A7A6C6}"/>
              </a:ext>
            </a:extLst>
          </p:cNvPr>
          <p:cNvSpPr/>
          <p:nvPr/>
        </p:nvSpPr>
        <p:spPr>
          <a:xfrm>
            <a:off x="19860" y="764704"/>
            <a:ext cx="8728604" cy="3970318"/>
          </a:xfrm>
          <a:prstGeom prst="rect">
            <a:avLst/>
          </a:prstGeom>
        </p:spPr>
        <p:txBody>
          <a:bodyPr wrap="square">
            <a:spAutoFit/>
          </a:bodyPr>
          <a:lstStyle/>
          <a:p>
            <a:pPr algn="just"/>
            <a:r>
              <a:rPr lang="en-US" sz="1800" b="1" dirty="0">
                <a:latin typeface="Source Code Pro" panose="020B0509030403020204" pitchFamily="49" charset="0"/>
              </a:rPr>
              <a:t>That’s it for ESP#1. Remember that you need to upload all the next files to make the project work (you should upload the files in order):</a:t>
            </a:r>
          </a:p>
          <a:p>
            <a:pPr algn="just"/>
            <a:endParaRPr lang="en-US" sz="1800" b="1" dirty="0">
              <a:latin typeface="Source Code Pro" panose="020B0509030403020204" pitchFamily="49" charset="0"/>
            </a:endParaRPr>
          </a:p>
          <a:p>
            <a:pPr lvl="2" algn="just">
              <a:buFont typeface="+mj-lt"/>
              <a:buAutoNum type="arabicPeriod"/>
            </a:pPr>
            <a:r>
              <a:rPr lang="en-US" sz="1800" b="1" i="1" dirty="0">
                <a:latin typeface="Source Code Pro" panose="020B0509030403020204" pitchFamily="49" charset="0"/>
              </a:rPr>
              <a:t>umqttsimple.py</a:t>
            </a:r>
            <a:r>
              <a:rPr lang="en-US" sz="1800" b="1" dirty="0">
                <a:latin typeface="Source Code Pro" panose="020B0509030403020204" pitchFamily="49" charset="0"/>
              </a:rPr>
              <a:t>;</a:t>
            </a:r>
          </a:p>
          <a:p>
            <a:pPr lvl="2" algn="just">
              <a:buFont typeface="+mj-lt"/>
              <a:buAutoNum type="arabicPeriod"/>
            </a:pPr>
            <a:r>
              <a:rPr lang="en-US" sz="1800" b="1" i="1" dirty="0">
                <a:latin typeface="Source Code Pro" panose="020B0509030403020204" pitchFamily="49" charset="0"/>
              </a:rPr>
              <a:t>boot.py</a:t>
            </a:r>
            <a:r>
              <a:rPr lang="en-US" sz="1800" b="1" dirty="0">
                <a:latin typeface="Source Code Pro" panose="020B0509030403020204" pitchFamily="49" charset="0"/>
              </a:rPr>
              <a:t>;</a:t>
            </a:r>
          </a:p>
          <a:p>
            <a:pPr lvl="2" algn="just">
              <a:buFont typeface="+mj-lt"/>
              <a:buAutoNum type="arabicPeriod"/>
            </a:pPr>
            <a:r>
              <a:rPr lang="en-US" sz="1800" b="1" i="1" dirty="0">
                <a:latin typeface="Source Code Pro" panose="020B0509030403020204" pitchFamily="49" charset="0"/>
              </a:rPr>
              <a:t>main.py</a:t>
            </a:r>
            <a:r>
              <a:rPr lang="en-US" sz="1800" b="1" dirty="0">
                <a:latin typeface="Source Code Pro" panose="020B0509030403020204" pitchFamily="49" charset="0"/>
              </a:rPr>
              <a:t>.</a:t>
            </a:r>
          </a:p>
          <a:p>
            <a:pPr algn="just"/>
            <a:endParaRPr lang="en-US" sz="1800" b="1" dirty="0">
              <a:latin typeface="Source Code Pro" panose="020B0509030403020204" pitchFamily="49" charset="0"/>
            </a:endParaRPr>
          </a:p>
          <a:p>
            <a:pPr algn="just"/>
            <a:endParaRPr lang="en-US" sz="1800" b="1" dirty="0">
              <a:latin typeface="Source Code Pro" panose="020B0509030403020204" pitchFamily="49" charset="0"/>
            </a:endParaRPr>
          </a:p>
          <a:p>
            <a:pPr algn="just"/>
            <a:r>
              <a:rPr lang="en-US" sz="1800" b="1" dirty="0">
                <a:latin typeface="Source Code Pro" panose="020B0509030403020204" pitchFamily="49" charset="0"/>
              </a:rPr>
              <a:t>After uploading all files, you should get success messages on: establishing a network connection; connecting to the broker; and subscribing to the topic.</a:t>
            </a:r>
          </a:p>
          <a:p>
            <a:pPr algn="just"/>
            <a:endParaRPr lang="en-US" sz="1800" b="1" dirty="0">
              <a:latin typeface="Source Code Pro" panose="020B0509030403020204" pitchFamily="49" charset="0"/>
            </a:endParaRPr>
          </a:p>
          <a:p>
            <a:pPr algn="just"/>
            <a:r>
              <a:rPr lang="en-US" sz="1800" b="1" dirty="0">
                <a:latin typeface="Source Code Pro" panose="020B0509030403020204" pitchFamily="49" charset="0"/>
              </a:rPr>
              <a:t>AND see all the files under device folder</a:t>
            </a:r>
          </a:p>
        </p:txBody>
      </p:sp>
      <p:pic>
        <p:nvPicPr>
          <p:cNvPr id="5" name="Image 4">
            <a:extLst>
              <a:ext uri="{FF2B5EF4-FFF2-40B4-BE49-F238E27FC236}">
                <a16:creationId xmlns:a16="http://schemas.microsoft.com/office/drawing/2014/main" id="{E55511D9-B0A6-4982-8AF9-EE7CE0A8D75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0800000" flipV="1">
            <a:off x="0" y="1916832"/>
            <a:ext cx="876300" cy="765392"/>
          </a:xfrm>
          <a:prstGeom prst="rect">
            <a:avLst/>
          </a:prstGeom>
        </p:spPr>
      </p:pic>
      <p:pic>
        <p:nvPicPr>
          <p:cNvPr id="6" name="Image 5">
            <a:hlinkClick r:id="rId4" action="ppaction://hlinksldjump"/>
            <a:extLst>
              <a:ext uri="{FF2B5EF4-FFF2-40B4-BE49-F238E27FC236}">
                <a16:creationId xmlns:a16="http://schemas.microsoft.com/office/drawing/2014/main" id="{2300870D-4239-45AD-8349-11C6EC77E92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74619287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D56AC1-1CEE-4432-B4C8-82FF960EE037}"/>
              </a:ext>
            </a:extLst>
          </p:cNvPr>
          <p:cNvSpPr>
            <a:spLocks noGrp="1"/>
          </p:cNvSpPr>
          <p:nvPr>
            <p:ph type="title"/>
          </p:nvPr>
        </p:nvSpPr>
        <p:spPr/>
        <p:txBody>
          <a:bodyPr/>
          <a:lstStyle/>
          <a:p>
            <a:r>
              <a:rPr lang="fr-FR" dirty="0"/>
              <a:t>PREPARING ESP#2: umqttsimple.py and boot.py</a:t>
            </a:r>
          </a:p>
        </p:txBody>
      </p:sp>
      <p:sp>
        <p:nvSpPr>
          <p:cNvPr id="3" name="Espace réservé du numéro de diapositive 2">
            <a:extLst>
              <a:ext uri="{FF2B5EF4-FFF2-40B4-BE49-F238E27FC236}">
                <a16:creationId xmlns:a16="http://schemas.microsoft.com/office/drawing/2014/main" id="{83206A2F-2B68-45DD-AD6B-7DD4E556B702}"/>
              </a:ext>
            </a:extLst>
          </p:cNvPr>
          <p:cNvSpPr>
            <a:spLocks noGrp="1"/>
          </p:cNvSpPr>
          <p:nvPr>
            <p:ph type="sldNum" sz="quarter" idx="12"/>
          </p:nvPr>
        </p:nvSpPr>
        <p:spPr/>
        <p:txBody>
          <a:bodyPr/>
          <a:lstStyle/>
          <a:p>
            <a:pPr>
              <a:defRPr/>
            </a:pPr>
            <a:fld id="{E652A8FB-8C76-45BB-8D82-93F8E151003C}" type="slidenum">
              <a:rPr lang="fr-FR" smtClean="0"/>
              <a:pPr>
                <a:defRPr/>
              </a:pPr>
              <a:t>432</a:t>
            </a:fld>
            <a:endParaRPr lang="fr-FR"/>
          </a:p>
        </p:txBody>
      </p:sp>
      <p:sp>
        <p:nvSpPr>
          <p:cNvPr id="4" name="Rectangle 3">
            <a:extLst>
              <a:ext uri="{FF2B5EF4-FFF2-40B4-BE49-F238E27FC236}">
                <a16:creationId xmlns:a16="http://schemas.microsoft.com/office/drawing/2014/main" id="{1B9A033F-90BD-47A7-85B4-E3719B9A0FE6}"/>
              </a:ext>
            </a:extLst>
          </p:cNvPr>
          <p:cNvSpPr/>
          <p:nvPr/>
        </p:nvSpPr>
        <p:spPr>
          <a:xfrm>
            <a:off x="0" y="620688"/>
            <a:ext cx="9144000" cy="1754326"/>
          </a:xfrm>
          <a:prstGeom prst="rect">
            <a:avLst/>
          </a:prstGeom>
        </p:spPr>
        <p:txBody>
          <a:bodyPr wrap="square">
            <a:spAutoFit/>
          </a:bodyPr>
          <a:lstStyle/>
          <a:p>
            <a:r>
              <a:rPr lang="en-US" sz="1200" dirty="0">
                <a:latin typeface="Source Code Pro" panose="020B0509030403020204" pitchFamily="49" charset="0"/>
              </a:rPr>
              <a:t>Let’s now prepare ESP#2:</a:t>
            </a:r>
          </a:p>
          <a:p>
            <a:pPr>
              <a:buFont typeface="Arial" panose="020B0604020202020204" pitchFamily="34" charset="0"/>
              <a:buChar char="•"/>
            </a:pPr>
            <a:r>
              <a:rPr lang="en-US" sz="1200" dirty="0">
                <a:latin typeface="Source Code Pro" panose="020B0509030403020204" pitchFamily="49" charset="0"/>
              </a:rPr>
              <a:t>It is subscribed to the </a:t>
            </a:r>
            <a:r>
              <a:rPr lang="en-US" sz="1200" b="1" i="1" dirty="0">
                <a:latin typeface="Source Code Pro" panose="020B0509030403020204" pitchFamily="49" charset="0"/>
              </a:rPr>
              <a:t>hello</a:t>
            </a:r>
            <a:r>
              <a:rPr lang="en-US" sz="1200" i="1" dirty="0">
                <a:latin typeface="Source Code Pro" panose="020B0509030403020204" pitchFamily="49" charset="0"/>
              </a:rPr>
              <a:t> </a:t>
            </a:r>
            <a:r>
              <a:rPr lang="en-US" sz="1200" dirty="0">
                <a:latin typeface="Source Code Pro" panose="020B0509030403020204" pitchFamily="49" charset="0"/>
              </a:rPr>
              <a:t>topic</a:t>
            </a:r>
          </a:p>
          <a:p>
            <a:pPr>
              <a:buFont typeface="Arial" panose="020B0604020202020204" pitchFamily="34" charset="0"/>
              <a:buChar char="•"/>
            </a:pPr>
            <a:r>
              <a:rPr lang="en-US" sz="1200" dirty="0">
                <a:latin typeface="Source Code Pro" panose="020B0509030403020204" pitchFamily="49" charset="0"/>
              </a:rPr>
              <a:t>It publishes on the </a:t>
            </a:r>
            <a:r>
              <a:rPr lang="en-US" sz="1200" b="1" i="1" dirty="0">
                <a:latin typeface="Source Code Pro" panose="020B0509030403020204" pitchFamily="49" charset="0"/>
              </a:rPr>
              <a:t>notification</a:t>
            </a:r>
            <a:r>
              <a:rPr lang="en-US" sz="1200" i="1" dirty="0">
                <a:latin typeface="Source Code Pro" panose="020B0509030403020204" pitchFamily="49" charset="0"/>
              </a:rPr>
              <a:t> </a:t>
            </a:r>
            <a:r>
              <a:rPr lang="en-US" sz="1200" dirty="0">
                <a:latin typeface="Source Code Pro" panose="020B0509030403020204" pitchFamily="49" charset="0"/>
              </a:rPr>
              <a:t>topic</a:t>
            </a:r>
          </a:p>
          <a:p>
            <a:r>
              <a:rPr lang="en-US" sz="1200" dirty="0">
                <a:latin typeface="Source Code Pro" panose="020B0509030403020204" pitchFamily="49" charset="0"/>
              </a:rPr>
              <a:t>Like the ESP#1, you also need to upload the </a:t>
            </a:r>
            <a:r>
              <a:rPr lang="en-US" sz="1200" i="1" dirty="0">
                <a:latin typeface="Source Code Pro" panose="020B0509030403020204" pitchFamily="49" charset="0"/>
              </a:rPr>
              <a:t>umqttsimple.py</a:t>
            </a:r>
            <a:r>
              <a:rPr lang="en-US" sz="1200" dirty="0">
                <a:latin typeface="Source Code Pro" panose="020B0509030403020204" pitchFamily="49" charset="0"/>
              </a:rPr>
              <a:t>, </a:t>
            </a:r>
            <a:r>
              <a:rPr lang="en-US" sz="1200" i="1" dirty="0">
                <a:latin typeface="Source Code Pro" panose="020B0509030403020204" pitchFamily="49" charset="0"/>
              </a:rPr>
              <a:t>boot.py</a:t>
            </a:r>
            <a:r>
              <a:rPr lang="en-US" sz="1200" dirty="0">
                <a:latin typeface="Source Code Pro" panose="020B0509030403020204" pitchFamily="49" charset="0"/>
              </a:rPr>
              <a:t>, and </a:t>
            </a:r>
            <a:r>
              <a:rPr lang="en-US" sz="1200" i="1" dirty="0">
                <a:latin typeface="Source Code Pro" panose="020B0509030403020204" pitchFamily="49" charset="0"/>
              </a:rPr>
              <a:t>main.py</a:t>
            </a:r>
            <a:r>
              <a:rPr lang="en-US" sz="1200" dirty="0">
                <a:latin typeface="Source Code Pro" panose="020B0509030403020204" pitchFamily="49" charset="0"/>
              </a:rPr>
              <a:t> files.</a:t>
            </a:r>
          </a:p>
          <a:p>
            <a:r>
              <a:rPr lang="en-US" sz="1200" b="1" dirty="0">
                <a:latin typeface="Source Code Pro" panose="020B0509030403020204" pitchFamily="49" charset="0"/>
              </a:rPr>
              <a:t>Importing </a:t>
            </a:r>
            <a:r>
              <a:rPr lang="en-US" sz="1200" b="1" dirty="0" err="1">
                <a:latin typeface="Source Code Pro" panose="020B0509030403020204" pitchFamily="49" charset="0"/>
              </a:rPr>
              <a:t>umqttsimple</a:t>
            </a:r>
            <a:endParaRPr lang="en-US" sz="1200" b="1" dirty="0">
              <a:latin typeface="Source Code Pro" panose="020B0509030403020204" pitchFamily="49" charset="0"/>
            </a:endParaRPr>
          </a:p>
          <a:p>
            <a:r>
              <a:rPr lang="en-US" sz="1200" dirty="0">
                <a:latin typeface="Source Code Pro" panose="020B0509030403020204" pitchFamily="49" charset="0"/>
              </a:rPr>
              <a:t>To use MQTT with the ESP32/ESP8266 and </a:t>
            </a:r>
            <a:r>
              <a:rPr lang="en-US" sz="1200" dirty="0" err="1">
                <a:latin typeface="Source Code Pro" panose="020B0509030403020204" pitchFamily="49" charset="0"/>
              </a:rPr>
              <a:t>MicroPython</a:t>
            </a:r>
            <a:r>
              <a:rPr lang="en-US" sz="1200" dirty="0">
                <a:latin typeface="Source Code Pro" panose="020B0509030403020204" pitchFamily="49" charset="0"/>
              </a:rPr>
              <a:t>, you need to install the </a:t>
            </a:r>
            <a:r>
              <a:rPr lang="en-US" sz="1200" i="1" dirty="0" err="1">
                <a:latin typeface="Source Code Pro" panose="020B0509030403020204" pitchFamily="49" charset="0"/>
              </a:rPr>
              <a:t>umqttsimple</a:t>
            </a:r>
            <a:r>
              <a:rPr lang="en-US" sz="1200" dirty="0">
                <a:latin typeface="Source Code Pro" panose="020B0509030403020204" pitchFamily="49" charset="0"/>
              </a:rPr>
              <a:t> library. Follow the steps described earlier to install the </a:t>
            </a:r>
            <a:r>
              <a:rPr lang="en-US" sz="1200" i="1" dirty="0" err="1">
                <a:latin typeface="Source Code Pro" panose="020B0509030403020204" pitchFamily="49" charset="0"/>
              </a:rPr>
              <a:t>umqttsimple</a:t>
            </a:r>
            <a:r>
              <a:rPr lang="en-US" sz="1200" dirty="0">
                <a:latin typeface="Source Code Pro" panose="020B0509030403020204" pitchFamily="49" charset="0"/>
              </a:rPr>
              <a:t> library in ESP#2.</a:t>
            </a:r>
          </a:p>
          <a:p>
            <a:r>
              <a:rPr lang="en-US" sz="1200" dirty="0">
                <a:latin typeface="Source Code Pro" panose="020B0509030403020204" pitchFamily="49" charset="0"/>
              </a:rPr>
              <a:t>You can access the </a:t>
            </a:r>
            <a:r>
              <a:rPr lang="en-US" sz="1200" dirty="0" err="1">
                <a:latin typeface="Source Code Pro" panose="020B0509030403020204" pitchFamily="49" charset="0"/>
              </a:rPr>
              <a:t>umqttsimple</a:t>
            </a:r>
            <a:r>
              <a:rPr lang="en-US" sz="1200" dirty="0">
                <a:latin typeface="Source Code Pro" panose="020B0509030403020204" pitchFamily="49" charset="0"/>
              </a:rPr>
              <a:t> library code in the following link:</a:t>
            </a:r>
          </a:p>
          <a:p>
            <a:pPr>
              <a:buFont typeface="Arial" panose="020B0604020202020204" pitchFamily="34" charset="0"/>
              <a:buChar char="•"/>
            </a:pPr>
            <a:r>
              <a:rPr lang="en-US" sz="1200" dirty="0">
                <a:latin typeface="Source Code Pro" panose="020B0509030403020204" pitchFamily="49" charset="0"/>
                <a:hlinkClick r:id="rId2"/>
              </a:rPr>
              <a:t>https://raw.githubusercontent.com/RuiSantosdotme/ESP-MicroPython/master/code/MQTT/umqttsimple.py</a:t>
            </a:r>
            <a:endParaRPr lang="en-US" sz="1200" dirty="0">
              <a:latin typeface="Source Code Pro" panose="020B0509030403020204" pitchFamily="49" charset="0"/>
            </a:endParaRPr>
          </a:p>
        </p:txBody>
      </p:sp>
      <p:sp>
        <p:nvSpPr>
          <p:cNvPr id="5" name="Rectangle 4">
            <a:extLst>
              <a:ext uri="{FF2B5EF4-FFF2-40B4-BE49-F238E27FC236}">
                <a16:creationId xmlns:a16="http://schemas.microsoft.com/office/drawing/2014/main" id="{A40D4A96-53AF-4DB2-A937-61DBCC03BCF7}"/>
              </a:ext>
            </a:extLst>
          </p:cNvPr>
          <p:cNvSpPr/>
          <p:nvPr/>
        </p:nvSpPr>
        <p:spPr>
          <a:xfrm>
            <a:off x="-25921" y="2597610"/>
            <a:ext cx="9144000" cy="461665"/>
          </a:xfrm>
          <a:prstGeom prst="rect">
            <a:avLst/>
          </a:prstGeom>
        </p:spPr>
        <p:txBody>
          <a:bodyPr wrap="square">
            <a:spAutoFit/>
          </a:bodyPr>
          <a:lstStyle/>
          <a:p>
            <a:pPr algn="just"/>
            <a:r>
              <a:rPr lang="en-US" sz="1200" dirty="0">
                <a:latin typeface="Source Code Pro" panose="020B0509030403020204" pitchFamily="49" charset="0"/>
              </a:rPr>
              <a:t>This code is very similar with the previous </a:t>
            </a:r>
            <a:r>
              <a:rPr lang="en-US" sz="1200" b="1" i="1" dirty="0">
                <a:latin typeface="Source Code Pro" panose="020B0509030403020204" pitchFamily="49" charset="0"/>
              </a:rPr>
              <a:t>boot.py</a:t>
            </a:r>
            <a:r>
              <a:rPr lang="en-US" sz="1200" b="1" dirty="0">
                <a:latin typeface="Source Code Pro" panose="020B0509030403020204" pitchFamily="49" charset="0"/>
              </a:rPr>
              <a:t> file</a:t>
            </a:r>
            <a:r>
              <a:rPr lang="en-US" sz="1200" dirty="0">
                <a:latin typeface="Source Code Pro" panose="020B0509030403020204" pitchFamily="49" charset="0"/>
              </a:rPr>
              <a:t>. You need to replace the following variables with your network credentials and the broker IP address.</a:t>
            </a:r>
            <a:endParaRPr lang="fr-FR" sz="1200" dirty="0">
              <a:latin typeface="Source Code Pro" panose="020B0509030403020204" pitchFamily="49" charset="0"/>
            </a:endParaRPr>
          </a:p>
        </p:txBody>
      </p:sp>
      <p:sp>
        <p:nvSpPr>
          <p:cNvPr id="6" name="Rectangle 5">
            <a:extLst>
              <a:ext uri="{FF2B5EF4-FFF2-40B4-BE49-F238E27FC236}">
                <a16:creationId xmlns:a16="http://schemas.microsoft.com/office/drawing/2014/main" id="{227C47E2-C841-4ED2-86FF-E537B778BA1A}"/>
              </a:ext>
            </a:extLst>
          </p:cNvPr>
          <p:cNvSpPr/>
          <p:nvPr/>
        </p:nvSpPr>
        <p:spPr>
          <a:xfrm>
            <a:off x="-25921" y="4083380"/>
            <a:ext cx="9169921" cy="461665"/>
          </a:xfrm>
          <a:prstGeom prst="rect">
            <a:avLst/>
          </a:prstGeom>
        </p:spPr>
        <p:txBody>
          <a:bodyPr wrap="square">
            <a:spAutoFit/>
          </a:bodyPr>
          <a:lstStyle/>
          <a:p>
            <a:pPr algn="just"/>
            <a:r>
              <a:rPr lang="en-US" sz="1200" dirty="0">
                <a:latin typeface="Source Code Pro" panose="020B0509030403020204" pitchFamily="49" charset="0"/>
              </a:rPr>
              <a:t>The only difference here is that we subscribe to the </a:t>
            </a:r>
            <a:r>
              <a:rPr lang="en-US" sz="1200" b="1" i="1" dirty="0">
                <a:latin typeface="Source Code Pro" panose="020B0509030403020204" pitchFamily="49" charset="0"/>
              </a:rPr>
              <a:t>hello</a:t>
            </a:r>
            <a:r>
              <a:rPr lang="en-US" sz="1200" i="1" dirty="0">
                <a:latin typeface="Source Code Pro" panose="020B0509030403020204" pitchFamily="49" charset="0"/>
              </a:rPr>
              <a:t> </a:t>
            </a:r>
            <a:r>
              <a:rPr lang="en-US" sz="1200" dirty="0">
                <a:latin typeface="Source Code Pro" panose="020B0509030403020204" pitchFamily="49" charset="0"/>
              </a:rPr>
              <a:t>topic and publish on the </a:t>
            </a:r>
            <a:r>
              <a:rPr lang="en-US" sz="1200" b="1" i="1" dirty="0">
                <a:latin typeface="Source Code Pro" panose="020B0509030403020204" pitchFamily="49" charset="0"/>
              </a:rPr>
              <a:t>notification</a:t>
            </a:r>
            <a:r>
              <a:rPr lang="en-US" sz="1200" i="1" dirty="0">
                <a:latin typeface="Source Code Pro" panose="020B0509030403020204" pitchFamily="49" charset="0"/>
              </a:rPr>
              <a:t> </a:t>
            </a:r>
            <a:r>
              <a:rPr lang="en-US" sz="1200" dirty="0">
                <a:latin typeface="Source Code Pro" panose="020B0509030403020204" pitchFamily="49" charset="0"/>
              </a:rPr>
              <a:t>topic.</a:t>
            </a:r>
            <a:endParaRPr lang="fr-FR" sz="1200" dirty="0">
              <a:latin typeface="Source Code Pro" panose="020B0509030403020204" pitchFamily="49" charset="0"/>
            </a:endParaRPr>
          </a:p>
        </p:txBody>
      </p:sp>
      <p:sp>
        <p:nvSpPr>
          <p:cNvPr id="7" name="Rectangle : coins arrondis 6">
            <a:extLst>
              <a:ext uri="{FF2B5EF4-FFF2-40B4-BE49-F238E27FC236}">
                <a16:creationId xmlns:a16="http://schemas.microsoft.com/office/drawing/2014/main" id="{3D6EC13C-744D-4D0D-84EF-A9427E87F095}"/>
              </a:ext>
            </a:extLst>
          </p:cNvPr>
          <p:cNvSpPr/>
          <p:nvPr/>
        </p:nvSpPr>
        <p:spPr>
          <a:xfrm>
            <a:off x="1907704" y="3160175"/>
            <a:ext cx="5616624" cy="822305"/>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err="1">
                <a:solidFill>
                  <a:schemeClr val="tx1">
                    <a:lumMod val="65000"/>
                    <a:lumOff val="35000"/>
                  </a:schemeClr>
                </a:solidFill>
                <a:latin typeface="Source Code Pro" panose="020B0509030403020204" pitchFamily="49" charset="0"/>
              </a:rPr>
              <a:t>ssid</a:t>
            </a:r>
            <a:r>
              <a:rPr lang="en-US" b="1" dirty="0">
                <a:solidFill>
                  <a:schemeClr val="tx1">
                    <a:lumMod val="65000"/>
                    <a:lumOff val="35000"/>
                  </a:schemeClr>
                </a:solidFill>
                <a:latin typeface="Source Code Pro" panose="020B0509030403020204" pitchFamily="49" charset="0"/>
              </a:rPr>
              <a:t> = 'REPLACE_WITH_YOUR_SSID'</a:t>
            </a:r>
          </a:p>
          <a:p>
            <a:r>
              <a:rPr lang="en-US" b="1" dirty="0">
                <a:solidFill>
                  <a:schemeClr val="tx1">
                    <a:lumMod val="65000"/>
                    <a:lumOff val="35000"/>
                  </a:schemeClr>
                </a:solidFill>
                <a:latin typeface="Source Code Pro" panose="020B0509030403020204" pitchFamily="49" charset="0"/>
              </a:rPr>
              <a:t>password = 'REPLACE_WITH_YOUR_PASSWORD'</a:t>
            </a:r>
          </a:p>
          <a:p>
            <a:r>
              <a:rPr lang="en-US" b="1" dirty="0" err="1">
                <a:solidFill>
                  <a:schemeClr val="tx1">
                    <a:lumMod val="65000"/>
                    <a:lumOff val="35000"/>
                  </a:schemeClr>
                </a:solidFill>
                <a:latin typeface="Source Code Pro" panose="020B0509030403020204" pitchFamily="49" charset="0"/>
              </a:rPr>
              <a:t>mqtt_server</a:t>
            </a:r>
            <a:r>
              <a:rPr lang="en-US" b="1" dirty="0">
                <a:solidFill>
                  <a:schemeClr val="tx1">
                    <a:lumMod val="65000"/>
                    <a:lumOff val="35000"/>
                  </a:schemeClr>
                </a:solidFill>
                <a:latin typeface="Source Code Pro" panose="020B0509030403020204" pitchFamily="49" charset="0"/>
              </a:rPr>
              <a:t> = 'REPLACE_WITH_YOUR_MQTT_BROKER_IP'</a:t>
            </a:r>
            <a:endParaRPr lang="fr-FR" b="1" dirty="0">
              <a:solidFill>
                <a:schemeClr val="tx1">
                  <a:lumMod val="65000"/>
                  <a:lumOff val="35000"/>
                </a:schemeClr>
              </a:solidFill>
              <a:latin typeface="Source Code Pro" panose="020B0509030403020204" pitchFamily="49" charset="0"/>
            </a:endParaRPr>
          </a:p>
        </p:txBody>
      </p:sp>
      <p:sp>
        <p:nvSpPr>
          <p:cNvPr id="8" name="Rectangle : coins arrondis 7">
            <a:extLst>
              <a:ext uri="{FF2B5EF4-FFF2-40B4-BE49-F238E27FC236}">
                <a16:creationId xmlns:a16="http://schemas.microsoft.com/office/drawing/2014/main" id="{85970809-B091-4DA0-99BD-248A1CF74C4B}"/>
              </a:ext>
            </a:extLst>
          </p:cNvPr>
          <p:cNvSpPr/>
          <p:nvPr/>
        </p:nvSpPr>
        <p:spPr>
          <a:xfrm>
            <a:off x="1895872" y="4717444"/>
            <a:ext cx="5616624" cy="578282"/>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b="1" dirty="0" err="1">
                <a:solidFill>
                  <a:schemeClr val="tx1">
                    <a:lumMod val="65000"/>
                    <a:lumOff val="35000"/>
                  </a:schemeClr>
                </a:solidFill>
                <a:latin typeface="Source Code Pro" panose="020B0509030403020204" pitchFamily="49" charset="0"/>
              </a:rPr>
              <a:t>topic_sub</a:t>
            </a:r>
            <a:r>
              <a:rPr lang="en-US" b="1" dirty="0">
                <a:solidFill>
                  <a:schemeClr val="tx1">
                    <a:lumMod val="65000"/>
                    <a:lumOff val="35000"/>
                  </a:schemeClr>
                </a:solidFill>
                <a:latin typeface="Source Code Pro" panose="020B0509030403020204" pitchFamily="49" charset="0"/>
              </a:rPr>
              <a:t> = </a:t>
            </a:r>
            <a:r>
              <a:rPr lang="en-US" b="1" dirty="0" err="1">
                <a:solidFill>
                  <a:schemeClr val="tx1">
                    <a:lumMod val="65000"/>
                    <a:lumOff val="35000"/>
                  </a:schemeClr>
                </a:solidFill>
                <a:latin typeface="Source Code Pro" panose="020B0509030403020204" pitchFamily="49" charset="0"/>
              </a:rPr>
              <a:t>b'hello</a:t>
            </a:r>
            <a:r>
              <a:rPr lang="en-US" b="1" dirty="0">
                <a:solidFill>
                  <a:schemeClr val="tx1">
                    <a:lumMod val="65000"/>
                    <a:lumOff val="35000"/>
                  </a:schemeClr>
                </a:solidFill>
                <a:latin typeface="Source Code Pro" panose="020B0509030403020204" pitchFamily="49" charset="0"/>
              </a:rPr>
              <a:t>'</a:t>
            </a:r>
          </a:p>
          <a:p>
            <a:r>
              <a:rPr lang="en-US" b="1" dirty="0" err="1">
                <a:solidFill>
                  <a:schemeClr val="tx1">
                    <a:lumMod val="65000"/>
                    <a:lumOff val="35000"/>
                  </a:schemeClr>
                </a:solidFill>
                <a:latin typeface="Source Code Pro" panose="020B0509030403020204" pitchFamily="49" charset="0"/>
              </a:rPr>
              <a:t>topic_pub</a:t>
            </a:r>
            <a:r>
              <a:rPr lang="en-US" b="1" dirty="0">
                <a:solidFill>
                  <a:schemeClr val="tx1">
                    <a:lumMod val="65000"/>
                    <a:lumOff val="35000"/>
                  </a:schemeClr>
                </a:solidFill>
                <a:latin typeface="Source Code Pro" panose="020B0509030403020204" pitchFamily="49" charset="0"/>
              </a:rPr>
              <a:t> = </a:t>
            </a:r>
            <a:r>
              <a:rPr lang="en-US" b="1" dirty="0" err="1">
                <a:solidFill>
                  <a:schemeClr val="tx1">
                    <a:lumMod val="65000"/>
                    <a:lumOff val="35000"/>
                  </a:schemeClr>
                </a:solidFill>
                <a:latin typeface="Source Code Pro" panose="020B0509030403020204" pitchFamily="49" charset="0"/>
              </a:rPr>
              <a:t>b'notification</a:t>
            </a:r>
            <a:r>
              <a:rPr lang="en-US" b="1" dirty="0">
                <a:solidFill>
                  <a:schemeClr val="tx1">
                    <a:lumMod val="65000"/>
                    <a:lumOff val="35000"/>
                  </a:schemeClr>
                </a:solidFill>
                <a:latin typeface="Source Code Pro" panose="020B0509030403020204" pitchFamily="49" charset="0"/>
              </a:rPr>
              <a:t>'</a:t>
            </a:r>
            <a:endParaRPr lang="fr-FR" b="1" dirty="0">
              <a:solidFill>
                <a:schemeClr val="tx1">
                  <a:lumMod val="65000"/>
                  <a:lumOff val="35000"/>
                </a:schemeClr>
              </a:solidFill>
              <a:latin typeface="Source Code Pro" panose="020B0509030403020204" pitchFamily="49" charset="0"/>
            </a:endParaRPr>
          </a:p>
        </p:txBody>
      </p:sp>
      <p:grpSp>
        <p:nvGrpSpPr>
          <p:cNvPr id="11" name="Groupe 10">
            <a:extLst>
              <a:ext uri="{FF2B5EF4-FFF2-40B4-BE49-F238E27FC236}">
                <a16:creationId xmlns:a16="http://schemas.microsoft.com/office/drawing/2014/main" id="{1C500382-8B22-4A7F-B719-C9A2A4A9D9DD}"/>
              </a:ext>
            </a:extLst>
          </p:cNvPr>
          <p:cNvGrpSpPr/>
          <p:nvPr/>
        </p:nvGrpSpPr>
        <p:grpSpPr>
          <a:xfrm>
            <a:off x="5004048" y="4653113"/>
            <a:ext cx="244475" cy="706943"/>
            <a:chOff x="6621862" y="4688498"/>
            <a:chExt cx="244475" cy="706943"/>
          </a:xfrm>
          <a:solidFill>
            <a:srgbClr val="C00000"/>
          </a:solidFill>
        </p:grpSpPr>
        <p:sp>
          <p:nvSpPr>
            <p:cNvPr id="9" name="Flèche : courbe vers le haut 8">
              <a:extLst>
                <a:ext uri="{FF2B5EF4-FFF2-40B4-BE49-F238E27FC236}">
                  <a16:creationId xmlns:a16="http://schemas.microsoft.com/office/drawing/2014/main" id="{46B7BD9D-9CAE-451F-8A84-9EF2D19B7329}"/>
                </a:ext>
              </a:extLst>
            </p:cNvPr>
            <p:cNvSpPr/>
            <p:nvPr/>
          </p:nvSpPr>
          <p:spPr>
            <a:xfrm rot="15794358">
              <a:off x="6451132" y="4859228"/>
              <a:ext cx="585936" cy="244475"/>
            </a:xfrm>
            <a:prstGeom prst="curvedUpArrow">
              <a:avLst>
                <a:gd name="adj1" fmla="val 25000"/>
                <a:gd name="adj2" fmla="val 119836"/>
                <a:gd name="adj3" fmla="val 25000"/>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Flèche : courbe vers le haut 9">
              <a:extLst>
                <a:ext uri="{FF2B5EF4-FFF2-40B4-BE49-F238E27FC236}">
                  <a16:creationId xmlns:a16="http://schemas.microsoft.com/office/drawing/2014/main" id="{3B2CA66C-1B17-4082-B675-670C8DD144ED}"/>
                </a:ext>
              </a:extLst>
            </p:cNvPr>
            <p:cNvSpPr/>
            <p:nvPr/>
          </p:nvSpPr>
          <p:spPr>
            <a:xfrm rot="5805642" flipV="1">
              <a:off x="6451132" y="4980235"/>
              <a:ext cx="585936" cy="244475"/>
            </a:xfrm>
            <a:prstGeom prst="curvedUpArrow">
              <a:avLst>
                <a:gd name="adj1" fmla="val 33612"/>
                <a:gd name="adj2" fmla="val 119824"/>
                <a:gd name="adj3" fmla="val 25000"/>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hlinkClick r:id="rId3" action="ppaction://hlinksldjump"/>
            <a:extLst>
              <a:ext uri="{FF2B5EF4-FFF2-40B4-BE49-F238E27FC236}">
                <a16:creationId xmlns:a16="http://schemas.microsoft.com/office/drawing/2014/main" id="{33683559-F7B0-4695-AEFE-25FE7109C1A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1167847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7BFBC4-9D0D-4C49-AB38-C888065234E4}"/>
              </a:ext>
            </a:extLst>
          </p:cNvPr>
          <p:cNvSpPr>
            <a:spLocks noGrp="1"/>
          </p:cNvSpPr>
          <p:nvPr>
            <p:ph type="title"/>
          </p:nvPr>
        </p:nvSpPr>
        <p:spPr/>
        <p:txBody>
          <a:bodyPr/>
          <a:lstStyle/>
          <a:p>
            <a:r>
              <a:rPr lang="fr-FR" dirty="0"/>
              <a:t>PREPARING ESP#2: main.py</a:t>
            </a:r>
          </a:p>
        </p:txBody>
      </p:sp>
      <p:sp>
        <p:nvSpPr>
          <p:cNvPr id="3" name="Espace réservé du numéro de diapositive 2">
            <a:extLst>
              <a:ext uri="{FF2B5EF4-FFF2-40B4-BE49-F238E27FC236}">
                <a16:creationId xmlns:a16="http://schemas.microsoft.com/office/drawing/2014/main" id="{42860376-FA2B-4F06-AD66-E8FB8209D30F}"/>
              </a:ext>
            </a:extLst>
          </p:cNvPr>
          <p:cNvSpPr>
            <a:spLocks noGrp="1"/>
          </p:cNvSpPr>
          <p:nvPr>
            <p:ph type="sldNum" sz="quarter" idx="12"/>
          </p:nvPr>
        </p:nvSpPr>
        <p:spPr/>
        <p:txBody>
          <a:bodyPr/>
          <a:lstStyle/>
          <a:p>
            <a:pPr>
              <a:defRPr/>
            </a:pPr>
            <a:fld id="{E652A8FB-8C76-45BB-8D82-93F8E151003C}" type="slidenum">
              <a:rPr lang="fr-FR" smtClean="0"/>
              <a:pPr>
                <a:defRPr/>
              </a:pPr>
              <a:t>433</a:t>
            </a:fld>
            <a:endParaRPr lang="fr-FR"/>
          </a:p>
        </p:txBody>
      </p:sp>
      <p:sp>
        <p:nvSpPr>
          <p:cNvPr id="4" name="Rectangle 3">
            <a:extLst>
              <a:ext uri="{FF2B5EF4-FFF2-40B4-BE49-F238E27FC236}">
                <a16:creationId xmlns:a16="http://schemas.microsoft.com/office/drawing/2014/main" id="{3426AB84-2AE5-427C-84C0-0D6A29D6F09B}"/>
              </a:ext>
            </a:extLst>
          </p:cNvPr>
          <p:cNvSpPr/>
          <p:nvPr/>
        </p:nvSpPr>
        <p:spPr>
          <a:xfrm>
            <a:off x="0" y="548680"/>
            <a:ext cx="5292080" cy="1384995"/>
          </a:xfrm>
          <a:prstGeom prst="rect">
            <a:avLst/>
          </a:prstGeom>
        </p:spPr>
        <p:txBody>
          <a:bodyPr wrap="square">
            <a:spAutoFit/>
          </a:bodyPr>
          <a:lstStyle/>
          <a:p>
            <a:r>
              <a:rPr lang="en-US" sz="1200" b="1" dirty="0">
                <a:latin typeface="Source Code Pro" panose="020B0509030403020204" pitchFamily="49" charset="0"/>
              </a:rPr>
              <a:t>This code is very similar with the </a:t>
            </a:r>
            <a:r>
              <a:rPr lang="en-US" sz="1200" b="1" i="1" dirty="0">
                <a:latin typeface="Source Code Pro" panose="020B0509030403020204" pitchFamily="49" charset="0"/>
              </a:rPr>
              <a:t>main.py</a:t>
            </a:r>
            <a:r>
              <a:rPr lang="en-US" sz="1200" b="1" dirty="0">
                <a:latin typeface="Source Code Pro" panose="020B0509030403020204" pitchFamily="49" charset="0"/>
              </a:rPr>
              <a:t> from ESP#1. </a:t>
            </a:r>
          </a:p>
          <a:p>
            <a:endParaRPr lang="en-US" sz="1200" b="1" dirty="0">
              <a:latin typeface="Source Code Pro" panose="020B0509030403020204" pitchFamily="49" charset="0"/>
            </a:endParaRPr>
          </a:p>
          <a:p>
            <a:r>
              <a:rPr lang="en-US" sz="1200" dirty="0">
                <a:latin typeface="Source Code Pro" panose="020B0509030403020204" pitchFamily="49" charset="0"/>
              </a:rPr>
              <a:t>We create the </a:t>
            </a:r>
            <a:r>
              <a:rPr lang="en-US" sz="1200" dirty="0" err="1">
                <a:latin typeface="Source Code Pro" panose="020B0509030403020204" pitchFamily="49" charset="0"/>
              </a:rPr>
              <a:t>sub_cb</a:t>
            </a:r>
            <a:r>
              <a:rPr lang="en-US" sz="1200" dirty="0">
                <a:latin typeface="Source Code Pro" panose="020B0509030403020204" pitchFamily="49" charset="0"/>
              </a:rPr>
              <a:t>(), the </a:t>
            </a:r>
            <a:r>
              <a:rPr lang="en-US" sz="1200" dirty="0" err="1">
                <a:latin typeface="Source Code Pro" panose="020B0509030403020204" pitchFamily="49" charset="0"/>
              </a:rPr>
              <a:t>connect_and_subscribe</a:t>
            </a:r>
            <a:r>
              <a:rPr lang="en-US" sz="1200" dirty="0">
                <a:latin typeface="Source Code Pro" panose="020B0509030403020204" pitchFamily="49" charset="0"/>
              </a:rPr>
              <a:t>() and the </a:t>
            </a:r>
            <a:r>
              <a:rPr lang="en-US" sz="1200" dirty="0" err="1">
                <a:latin typeface="Source Code Pro" panose="020B0509030403020204" pitchFamily="49" charset="0"/>
              </a:rPr>
              <a:t>restart_and_reconnect</a:t>
            </a:r>
            <a:r>
              <a:rPr lang="en-US" sz="1200" dirty="0">
                <a:latin typeface="Source Code Pro" panose="020B0509030403020204" pitchFamily="49" charset="0"/>
              </a:rPr>
              <a:t>() functions. </a:t>
            </a:r>
          </a:p>
          <a:p>
            <a:endParaRPr lang="en-US" sz="1200" dirty="0">
              <a:latin typeface="Source Code Pro" panose="020B0509030403020204" pitchFamily="49" charset="0"/>
            </a:endParaRPr>
          </a:p>
          <a:p>
            <a:r>
              <a:rPr lang="en-US" sz="1200" dirty="0">
                <a:latin typeface="Source Code Pro" panose="020B0509030403020204" pitchFamily="49" charset="0"/>
              </a:rPr>
              <a:t>This time, the </a:t>
            </a:r>
            <a:r>
              <a:rPr lang="en-US" sz="1200" dirty="0" err="1">
                <a:latin typeface="Source Code Pro" panose="020B0509030403020204" pitchFamily="49" charset="0"/>
              </a:rPr>
              <a:t>sub_cb</a:t>
            </a:r>
            <a:r>
              <a:rPr lang="en-US" sz="1200" dirty="0">
                <a:latin typeface="Source Code Pro" panose="020B0509030403020204" pitchFamily="49" charset="0"/>
              </a:rPr>
              <a:t>() function just prints information about the topic and received message.</a:t>
            </a:r>
            <a:endParaRPr lang="fr-FR" sz="1200" dirty="0">
              <a:latin typeface="Source Code Pro" panose="020B0509030403020204" pitchFamily="49" charset="0"/>
            </a:endParaRPr>
          </a:p>
        </p:txBody>
      </p:sp>
      <p:sp>
        <p:nvSpPr>
          <p:cNvPr id="5" name="Rectangle 4">
            <a:extLst>
              <a:ext uri="{FF2B5EF4-FFF2-40B4-BE49-F238E27FC236}">
                <a16:creationId xmlns:a16="http://schemas.microsoft.com/office/drawing/2014/main" id="{26D8D093-8D92-42CF-8069-C0641FAF1952}"/>
              </a:ext>
            </a:extLst>
          </p:cNvPr>
          <p:cNvSpPr/>
          <p:nvPr/>
        </p:nvSpPr>
        <p:spPr>
          <a:xfrm>
            <a:off x="0" y="2165223"/>
            <a:ext cx="4572000" cy="646331"/>
          </a:xfrm>
          <a:prstGeom prst="rect">
            <a:avLst/>
          </a:prstGeom>
        </p:spPr>
        <p:txBody>
          <a:bodyPr>
            <a:spAutoFit/>
          </a:bodyPr>
          <a:lstStyle/>
          <a:p>
            <a:pPr algn="just"/>
            <a:r>
              <a:rPr lang="en-US" sz="1200" dirty="0">
                <a:latin typeface="Source Code Pro" panose="020B0509030403020204" pitchFamily="49" charset="0"/>
              </a:rPr>
              <a:t>In the while loop, we check if we got a new message and save it in the </a:t>
            </a:r>
            <a:r>
              <a:rPr lang="en-US" sz="1200" dirty="0" err="1">
                <a:latin typeface="Source Code Pro" panose="020B0509030403020204" pitchFamily="49" charset="0"/>
              </a:rPr>
              <a:t>new_message</a:t>
            </a:r>
            <a:r>
              <a:rPr lang="en-US" sz="1200" dirty="0">
                <a:latin typeface="Source Code Pro" panose="020B0509030403020204" pitchFamily="49" charset="0"/>
              </a:rPr>
              <a:t> variable.</a:t>
            </a:r>
            <a:endParaRPr lang="fr-FR" sz="1200" dirty="0">
              <a:latin typeface="Source Code Pro" panose="020B0509030403020204" pitchFamily="49" charset="0"/>
            </a:endParaRPr>
          </a:p>
        </p:txBody>
      </p:sp>
      <p:sp>
        <p:nvSpPr>
          <p:cNvPr id="6" name="Rectangle 5">
            <a:extLst>
              <a:ext uri="{FF2B5EF4-FFF2-40B4-BE49-F238E27FC236}">
                <a16:creationId xmlns:a16="http://schemas.microsoft.com/office/drawing/2014/main" id="{BB11C0F6-24CB-427C-BCB8-A177E992ACE7}"/>
              </a:ext>
            </a:extLst>
          </p:cNvPr>
          <p:cNvSpPr/>
          <p:nvPr/>
        </p:nvSpPr>
        <p:spPr>
          <a:xfrm>
            <a:off x="0" y="2989962"/>
            <a:ext cx="4823520" cy="830997"/>
          </a:xfrm>
          <a:prstGeom prst="rect">
            <a:avLst/>
          </a:prstGeom>
        </p:spPr>
        <p:txBody>
          <a:bodyPr wrap="square">
            <a:spAutoFit/>
          </a:bodyPr>
          <a:lstStyle/>
          <a:p>
            <a:pPr algn="just"/>
            <a:r>
              <a:rPr lang="en-US" sz="1200" dirty="0">
                <a:latin typeface="Source Code Pro" panose="020B0509030403020204" pitchFamily="49" charset="0"/>
              </a:rPr>
              <a:t>If we receive a new message, we publish a message saying ‘received’ on the </a:t>
            </a:r>
            <a:r>
              <a:rPr lang="en-US" sz="1200" dirty="0" err="1">
                <a:latin typeface="Source Code Pro" panose="020B0509030403020204" pitchFamily="49" charset="0"/>
              </a:rPr>
              <a:t>topic_sub</a:t>
            </a:r>
            <a:r>
              <a:rPr lang="en-US" sz="1200" dirty="0">
                <a:latin typeface="Source Code Pro" panose="020B0509030403020204" pitchFamily="49" charset="0"/>
              </a:rPr>
              <a:t> topic </a:t>
            </a:r>
          </a:p>
          <a:p>
            <a:pPr algn="just"/>
            <a:r>
              <a:rPr lang="en-US" sz="1200" b="1" dirty="0">
                <a:latin typeface="Source Code Pro" panose="020B0509030403020204" pitchFamily="49" charset="0"/>
              </a:rPr>
              <a:t>(in this case we set it to notification in the </a:t>
            </a:r>
            <a:r>
              <a:rPr lang="en-US" sz="1200" b="1" i="1" dirty="0">
                <a:latin typeface="Source Code Pro" panose="020B0509030403020204" pitchFamily="49" charset="0"/>
              </a:rPr>
              <a:t>boot.py</a:t>
            </a:r>
            <a:r>
              <a:rPr lang="en-US" sz="1200" b="1" dirty="0">
                <a:latin typeface="Source Code Pro" panose="020B0509030403020204" pitchFamily="49" charset="0"/>
              </a:rPr>
              <a:t> file).</a:t>
            </a:r>
            <a:endParaRPr lang="fr-FR" sz="1200" b="1" dirty="0">
              <a:latin typeface="Source Code Pro" panose="020B0509030403020204" pitchFamily="49" charset="0"/>
            </a:endParaRPr>
          </a:p>
        </p:txBody>
      </p:sp>
      <p:sp>
        <p:nvSpPr>
          <p:cNvPr id="7" name="Rectangle 6">
            <a:extLst>
              <a:ext uri="{FF2B5EF4-FFF2-40B4-BE49-F238E27FC236}">
                <a16:creationId xmlns:a16="http://schemas.microsoft.com/office/drawing/2014/main" id="{D2EFB398-A326-4034-A27B-DC191668834C}"/>
              </a:ext>
            </a:extLst>
          </p:cNvPr>
          <p:cNvSpPr/>
          <p:nvPr/>
        </p:nvSpPr>
        <p:spPr>
          <a:xfrm>
            <a:off x="1115616" y="4110684"/>
            <a:ext cx="7776864" cy="2246769"/>
          </a:xfrm>
          <a:prstGeom prst="rect">
            <a:avLst/>
          </a:prstGeom>
        </p:spPr>
        <p:txBody>
          <a:bodyPr wrap="square">
            <a:spAutoFit/>
          </a:bodyPr>
          <a:lstStyle/>
          <a:p>
            <a:r>
              <a:rPr lang="en-US" b="1" dirty="0">
                <a:latin typeface="Source Code Pro" panose="020B0509030403020204" pitchFamily="49" charset="0"/>
              </a:rPr>
              <a:t>That’s it for </a:t>
            </a:r>
            <a:r>
              <a:rPr lang="en-US" b="1" dirty="0">
                <a:solidFill>
                  <a:srgbClr val="C00000"/>
                </a:solidFill>
                <a:latin typeface="Source Code Pro" panose="020B0509030403020204" pitchFamily="49" charset="0"/>
              </a:rPr>
              <a:t>ESP#2. </a:t>
            </a:r>
          </a:p>
          <a:p>
            <a:endParaRPr lang="en-US" dirty="0">
              <a:latin typeface="Source Code Pro" panose="020B0509030403020204" pitchFamily="49" charset="0"/>
            </a:endParaRPr>
          </a:p>
          <a:p>
            <a:r>
              <a:rPr lang="en-US" b="1" dirty="0">
                <a:latin typeface="Source Code Pro" panose="020B0509030403020204" pitchFamily="49" charset="0"/>
              </a:rPr>
              <a:t>Remember that you need to upload all the next files to make the project work (you should upload the files in order):</a:t>
            </a:r>
          </a:p>
          <a:p>
            <a:pPr lvl="4">
              <a:buFont typeface="+mj-lt"/>
              <a:buAutoNum type="arabicPeriod"/>
            </a:pPr>
            <a:r>
              <a:rPr lang="en-US" b="1" i="1" dirty="0">
                <a:latin typeface="Source Code Pro" panose="020B0509030403020204" pitchFamily="49" charset="0"/>
              </a:rPr>
              <a:t>umqttsimple.py</a:t>
            </a:r>
            <a:r>
              <a:rPr lang="en-US" b="1" dirty="0">
                <a:latin typeface="Source Code Pro" panose="020B0509030403020204" pitchFamily="49" charset="0"/>
              </a:rPr>
              <a:t>;</a:t>
            </a:r>
          </a:p>
          <a:p>
            <a:pPr lvl="4">
              <a:buFont typeface="+mj-lt"/>
              <a:buAutoNum type="arabicPeriod"/>
            </a:pPr>
            <a:r>
              <a:rPr lang="en-US" b="1" i="1" dirty="0">
                <a:latin typeface="Source Code Pro" panose="020B0509030403020204" pitchFamily="49" charset="0"/>
              </a:rPr>
              <a:t>boot.py</a:t>
            </a:r>
            <a:r>
              <a:rPr lang="en-US" b="1" dirty="0">
                <a:latin typeface="Source Code Pro" panose="020B0509030403020204" pitchFamily="49" charset="0"/>
              </a:rPr>
              <a:t>;</a:t>
            </a:r>
          </a:p>
          <a:p>
            <a:pPr lvl="4">
              <a:buFont typeface="+mj-lt"/>
              <a:buAutoNum type="arabicPeriod"/>
            </a:pPr>
            <a:r>
              <a:rPr lang="en-US" b="1" i="1" dirty="0">
                <a:latin typeface="Source Code Pro" panose="020B0509030403020204" pitchFamily="49" charset="0"/>
              </a:rPr>
              <a:t>main.py</a:t>
            </a:r>
            <a:r>
              <a:rPr lang="en-US" b="1" dirty="0">
                <a:latin typeface="Source Code Pro" panose="020B0509030403020204" pitchFamily="49" charset="0"/>
              </a:rPr>
              <a:t>.</a:t>
            </a:r>
          </a:p>
          <a:p>
            <a:endParaRPr lang="en-US" dirty="0">
              <a:latin typeface="Source Code Pro" panose="020B0509030403020204" pitchFamily="49" charset="0"/>
            </a:endParaRPr>
          </a:p>
          <a:p>
            <a:r>
              <a:rPr lang="en-US" dirty="0">
                <a:latin typeface="Source Code Pro" panose="020B0509030403020204" pitchFamily="49" charset="0"/>
              </a:rPr>
              <a:t>The ESP32/ESP8266 should establish a network connection and connect to the broker successfully.</a:t>
            </a:r>
          </a:p>
        </p:txBody>
      </p:sp>
      <p:sp>
        <p:nvSpPr>
          <p:cNvPr id="8" name="Rectangle : coins arrondis 7">
            <a:extLst>
              <a:ext uri="{FF2B5EF4-FFF2-40B4-BE49-F238E27FC236}">
                <a16:creationId xmlns:a16="http://schemas.microsoft.com/office/drawing/2014/main" id="{A36C1EF2-8E96-4E59-9978-396C4A8932BC}"/>
              </a:ext>
            </a:extLst>
          </p:cNvPr>
          <p:cNvSpPr/>
          <p:nvPr/>
        </p:nvSpPr>
        <p:spPr>
          <a:xfrm>
            <a:off x="4858172" y="1443136"/>
            <a:ext cx="3930824" cy="490539"/>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200" b="1" dirty="0">
                <a:solidFill>
                  <a:schemeClr val="tx1">
                    <a:lumMod val="65000"/>
                    <a:lumOff val="35000"/>
                  </a:schemeClr>
                </a:solidFill>
                <a:latin typeface="Source Code Pro" panose="020B0509030403020204" pitchFamily="49" charset="0"/>
              </a:rPr>
              <a:t>def </a:t>
            </a:r>
            <a:r>
              <a:rPr lang="en-US" sz="1200" b="1" dirty="0" err="1">
                <a:solidFill>
                  <a:schemeClr val="tx1">
                    <a:lumMod val="65000"/>
                    <a:lumOff val="35000"/>
                  </a:schemeClr>
                </a:solidFill>
                <a:latin typeface="Source Code Pro" panose="020B0509030403020204" pitchFamily="49" charset="0"/>
              </a:rPr>
              <a:t>sub_cb</a:t>
            </a:r>
            <a:r>
              <a:rPr lang="en-US" sz="1200" b="1" dirty="0">
                <a:solidFill>
                  <a:schemeClr val="tx1">
                    <a:lumMod val="65000"/>
                    <a:lumOff val="35000"/>
                  </a:schemeClr>
                </a:solidFill>
                <a:latin typeface="Source Code Pro" panose="020B0509030403020204" pitchFamily="49" charset="0"/>
              </a:rPr>
              <a:t>(topic, msg):</a:t>
            </a:r>
          </a:p>
          <a:p>
            <a:r>
              <a:rPr lang="en-US" sz="1200" b="1" dirty="0">
                <a:solidFill>
                  <a:schemeClr val="tx1">
                    <a:lumMod val="65000"/>
                    <a:lumOff val="35000"/>
                  </a:schemeClr>
                </a:solidFill>
                <a:latin typeface="Source Code Pro" panose="020B0509030403020204" pitchFamily="49" charset="0"/>
              </a:rPr>
              <a:t>  print((topic, msg))</a:t>
            </a:r>
            <a:endParaRPr lang="fr-FR" sz="1200" b="1" dirty="0">
              <a:solidFill>
                <a:schemeClr val="tx1">
                  <a:lumMod val="65000"/>
                  <a:lumOff val="35000"/>
                </a:schemeClr>
              </a:solidFill>
              <a:latin typeface="Source Code Pro" panose="020B0509030403020204" pitchFamily="49" charset="0"/>
            </a:endParaRPr>
          </a:p>
        </p:txBody>
      </p:sp>
      <p:sp>
        <p:nvSpPr>
          <p:cNvPr id="9" name="Rectangle : coins arrondis 8">
            <a:extLst>
              <a:ext uri="{FF2B5EF4-FFF2-40B4-BE49-F238E27FC236}">
                <a16:creationId xmlns:a16="http://schemas.microsoft.com/office/drawing/2014/main" id="{A71EE472-3388-4712-B236-C6C4B96C136F}"/>
              </a:ext>
            </a:extLst>
          </p:cNvPr>
          <p:cNvSpPr/>
          <p:nvPr/>
        </p:nvSpPr>
        <p:spPr>
          <a:xfrm>
            <a:off x="4858172" y="2212931"/>
            <a:ext cx="3930824" cy="490539"/>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200" b="1" dirty="0" err="1">
                <a:solidFill>
                  <a:schemeClr val="tx1">
                    <a:lumMod val="65000"/>
                    <a:lumOff val="35000"/>
                  </a:schemeClr>
                </a:solidFill>
                <a:latin typeface="Source Code Pro" panose="020B0509030403020204" pitchFamily="49" charset="0"/>
              </a:rPr>
              <a:t>new_message</a:t>
            </a:r>
            <a:r>
              <a:rPr lang="en-US" sz="1200" b="1" dirty="0">
                <a:solidFill>
                  <a:schemeClr val="tx1">
                    <a:lumMod val="65000"/>
                    <a:lumOff val="35000"/>
                  </a:schemeClr>
                </a:solidFill>
                <a:latin typeface="Source Code Pro" panose="020B0509030403020204" pitchFamily="49" charset="0"/>
              </a:rPr>
              <a:t> = </a:t>
            </a:r>
            <a:r>
              <a:rPr lang="en-US" sz="1200" b="1" dirty="0" err="1">
                <a:solidFill>
                  <a:schemeClr val="tx1">
                    <a:lumMod val="65000"/>
                    <a:lumOff val="35000"/>
                  </a:schemeClr>
                </a:solidFill>
                <a:latin typeface="Source Code Pro" panose="020B0509030403020204" pitchFamily="49" charset="0"/>
              </a:rPr>
              <a:t>client.check_msg</a:t>
            </a:r>
            <a:r>
              <a:rPr lang="en-US" sz="1200" b="1" dirty="0">
                <a:solidFill>
                  <a:schemeClr val="tx1">
                    <a:lumMod val="65000"/>
                    <a:lumOff val="35000"/>
                  </a:schemeClr>
                </a:solidFill>
                <a:latin typeface="Source Code Pro" panose="020B0509030403020204" pitchFamily="49" charset="0"/>
              </a:rPr>
              <a:t>()</a:t>
            </a:r>
            <a:endParaRPr lang="fr-FR" sz="1200" b="1" dirty="0">
              <a:solidFill>
                <a:schemeClr val="tx1">
                  <a:lumMod val="65000"/>
                  <a:lumOff val="35000"/>
                </a:schemeClr>
              </a:solidFill>
              <a:latin typeface="Source Code Pro" panose="020B0509030403020204" pitchFamily="49" charset="0"/>
            </a:endParaRPr>
          </a:p>
        </p:txBody>
      </p:sp>
      <p:sp>
        <p:nvSpPr>
          <p:cNvPr id="10" name="Rectangle : coins arrondis 9">
            <a:extLst>
              <a:ext uri="{FF2B5EF4-FFF2-40B4-BE49-F238E27FC236}">
                <a16:creationId xmlns:a16="http://schemas.microsoft.com/office/drawing/2014/main" id="{8C6F0E1A-85CA-4DF7-988B-4D16810D7332}"/>
              </a:ext>
            </a:extLst>
          </p:cNvPr>
          <p:cNvSpPr/>
          <p:nvPr/>
        </p:nvSpPr>
        <p:spPr>
          <a:xfrm>
            <a:off x="4858172" y="3029967"/>
            <a:ext cx="3930824" cy="490539"/>
          </a:xfrm>
          <a:prstGeom prst="roundRect">
            <a:avLst>
              <a:gd name="adj" fmla="val 0"/>
            </a:avLst>
          </a:prstGeom>
          <a:solidFill>
            <a:schemeClr val="bg1">
              <a:lumMod val="95000"/>
            </a:schemeClr>
          </a:solidFill>
          <a:ln>
            <a:solidFill>
              <a:schemeClr val="bg1">
                <a:lumMod val="8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200" b="1" dirty="0">
                <a:solidFill>
                  <a:schemeClr val="tx1">
                    <a:lumMod val="65000"/>
                    <a:lumOff val="35000"/>
                  </a:schemeClr>
                </a:solidFill>
                <a:latin typeface="Source Code Pro" panose="020B0509030403020204" pitchFamily="49" charset="0"/>
              </a:rPr>
              <a:t>if </a:t>
            </a:r>
            <a:r>
              <a:rPr lang="en-US" sz="1200" b="1" dirty="0" err="1">
                <a:solidFill>
                  <a:schemeClr val="tx1">
                    <a:lumMod val="65000"/>
                    <a:lumOff val="35000"/>
                  </a:schemeClr>
                </a:solidFill>
                <a:latin typeface="Source Code Pro" panose="020B0509030403020204" pitchFamily="49" charset="0"/>
              </a:rPr>
              <a:t>new_message</a:t>
            </a:r>
            <a:r>
              <a:rPr lang="en-US" sz="1200" b="1" dirty="0">
                <a:solidFill>
                  <a:schemeClr val="tx1">
                    <a:lumMod val="65000"/>
                    <a:lumOff val="35000"/>
                  </a:schemeClr>
                </a:solidFill>
                <a:latin typeface="Source Code Pro" panose="020B0509030403020204" pitchFamily="49" charset="0"/>
              </a:rPr>
              <a:t> != 'None':</a:t>
            </a:r>
          </a:p>
          <a:p>
            <a:r>
              <a:rPr lang="en-US" sz="1200" b="1" dirty="0">
                <a:solidFill>
                  <a:schemeClr val="tx1">
                    <a:lumMod val="65000"/>
                    <a:lumOff val="35000"/>
                  </a:schemeClr>
                </a:solidFill>
                <a:latin typeface="Source Code Pro" panose="020B0509030403020204" pitchFamily="49" charset="0"/>
              </a:rPr>
              <a:t>  </a:t>
            </a:r>
            <a:r>
              <a:rPr lang="en-US" sz="1200" b="1" dirty="0" err="1">
                <a:solidFill>
                  <a:schemeClr val="tx1">
                    <a:lumMod val="65000"/>
                    <a:lumOff val="35000"/>
                  </a:schemeClr>
                </a:solidFill>
                <a:latin typeface="Source Code Pro" panose="020B0509030403020204" pitchFamily="49" charset="0"/>
              </a:rPr>
              <a:t>client.publish</a:t>
            </a:r>
            <a:r>
              <a:rPr lang="en-US" sz="1200" b="1" dirty="0">
                <a:solidFill>
                  <a:schemeClr val="tx1">
                    <a:lumMod val="65000"/>
                    <a:lumOff val="35000"/>
                  </a:schemeClr>
                </a:solidFill>
                <a:latin typeface="Source Code Pro" panose="020B0509030403020204" pitchFamily="49" charset="0"/>
              </a:rPr>
              <a:t>(</a:t>
            </a:r>
            <a:r>
              <a:rPr lang="en-US" sz="1200" b="1" dirty="0" err="1">
                <a:solidFill>
                  <a:schemeClr val="tx1">
                    <a:lumMod val="65000"/>
                    <a:lumOff val="35000"/>
                  </a:schemeClr>
                </a:solidFill>
                <a:latin typeface="Source Code Pro" panose="020B0509030403020204" pitchFamily="49" charset="0"/>
              </a:rPr>
              <a:t>topic_pub</a:t>
            </a:r>
            <a:r>
              <a:rPr lang="en-US" sz="1200" b="1" dirty="0">
                <a:solidFill>
                  <a:schemeClr val="tx1">
                    <a:lumMod val="65000"/>
                    <a:lumOff val="35000"/>
                  </a:schemeClr>
                </a:solidFill>
                <a:latin typeface="Source Code Pro" panose="020B0509030403020204" pitchFamily="49" charset="0"/>
              </a:rPr>
              <a:t>, </a:t>
            </a:r>
            <a:r>
              <a:rPr lang="en-US" sz="1200" b="1" dirty="0" err="1">
                <a:solidFill>
                  <a:schemeClr val="tx1">
                    <a:lumMod val="65000"/>
                    <a:lumOff val="35000"/>
                  </a:schemeClr>
                </a:solidFill>
                <a:latin typeface="Source Code Pro" panose="020B0509030403020204" pitchFamily="49" charset="0"/>
              </a:rPr>
              <a:t>b'received</a:t>
            </a:r>
            <a:r>
              <a:rPr lang="en-US" sz="1200" b="1" dirty="0">
                <a:solidFill>
                  <a:schemeClr val="tx1">
                    <a:lumMod val="65000"/>
                    <a:lumOff val="35000"/>
                  </a:schemeClr>
                </a:solidFill>
                <a:latin typeface="Source Code Pro" panose="020B0509030403020204" pitchFamily="49" charset="0"/>
              </a:rPr>
              <a:t>')</a:t>
            </a:r>
            <a:endParaRPr lang="fr-FR" sz="1200" b="1" dirty="0">
              <a:solidFill>
                <a:schemeClr val="tx1">
                  <a:lumMod val="65000"/>
                  <a:lumOff val="35000"/>
                </a:schemeClr>
              </a:solidFill>
              <a:latin typeface="Source Code Pro" panose="020B0509030403020204" pitchFamily="49" charset="0"/>
            </a:endParaRPr>
          </a:p>
        </p:txBody>
      </p:sp>
      <p:pic>
        <p:nvPicPr>
          <p:cNvPr id="13" name="Image 12">
            <a:extLst>
              <a:ext uri="{FF2B5EF4-FFF2-40B4-BE49-F238E27FC236}">
                <a16:creationId xmlns:a16="http://schemas.microsoft.com/office/drawing/2014/main" id="{2AB80159-BDE2-4B0D-B20E-D10DC130F7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0800000" flipV="1">
            <a:off x="107504" y="4507306"/>
            <a:ext cx="876300" cy="765392"/>
          </a:xfrm>
          <a:prstGeom prst="rect">
            <a:avLst/>
          </a:prstGeom>
        </p:spPr>
      </p:pic>
      <p:pic>
        <p:nvPicPr>
          <p:cNvPr id="12" name="Image 11">
            <a:hlinkClick r:id="rId4" action="ppaction://hlinksldjump"/>
            <a:extLst>
              <a:ext uri="{FF2B5EF4-FFF2-40B4-BE49-F238E27FC236}">
                <a16:creationId xmlns:a16="http://schemas.microsoft.com/office/drawing/2014/main" id="{48959F5C-B72A-4B08-9E5E-240186F4D55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1753047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E3EF0-2385-4FA6-9FB7-2528A3F8DE3E}"/>
              </a:ext>
            </a:extLst>
          </p:cNvPr>
          <p:cNvSpPr>
            <a:spLocks noGrp="1"/>
          </p:cNvSpPr>
          <p:nvPr>
            <p:ph type="title"/>
          </p:nvPr>
        </p:nvSpPr>
        <p:spPr/>
        <p:txBody>
          <a:bodyPr/>
          <a:lstStyle/>
          <a:p>
            <a:r>
              <a:rPr lang="fr-FR" dirty="0"/>
              <a:t>DEMONSTRATION</a:t>
            </a:r>
          </a:p>
        </p:txBody>
      </p:sp>
      <p:sp>
        <p:nvSpPr>
          <p:cNvPr id="3" name="Espace réservé du numéro de diapositive 2">
            <a:extLst>
              <a:ext uri="{FF2B5EF4-FFF2-40B4-BE49-F238E27FC236}">
                <a16:creationId xmlns:a16="http://schemas.microsoft.com/office/drawing/2014/main" id="{C42F0B00-5094-49E0-83D8-A8B55A3B1985}"/>
              </a:ext>
            </a:extLst>
          </p:cNvPr>
          <p:cNvSpPr>
            <a:spLocks noGrp="1"/>
          </p:cNvSpPr>
          <p:nvPr>
            <p:ph type="sldNum" sz="quarter" idx="12"/>
          </p:nvPr>
        </p:nvSpPr>
        <p:spPr/>
        <p:txBody>
          <a:bodyPr/>
          <a:lstStyle/>
          <a:p>
            <a:pPr>
              <a:defRPr/>
            </a:pPr>
            <a:fld id="{E652A8FB-8C76-45BB-8D82-93F8E151003C}" type="slidenum">
              <a:rPr lang="fr-FR" smtClean="0"/>
              <a:pPr>
                <a:defRPr/>
              </a:pPr>
              <a:t>434</a:t>
            </a:fld>
            <a:endParaRPr lang="fr-FR"/>
          </a:p>
        </p:txBody>
      </p:sp>
      <p:sp>
        <p:nvSpPr>
          <p:cNvPr id="4" name="Rectangle 3">
            <a:extLst>
              <a:ext uri="{FF2B5EF4-FFF2-40B4-BE49-F238E27FC236}">
                <a16:creationId xmlns:a16="http://schemas.microsoft.com/office/drawing/2014/main" id="{C6BBD046-18C5-466A-9767-8E83C6EDA640}"/>
              </a:ext>
            </a:extLst>
          </p:cNvPr>
          <p:cNvSpPr/>
          <p:nvPr/>
        </p:nvSpPr>
        <p:spPr>
          <a:xfrm>
            <a:off x="107504" y="522189"/>
            <a:ext cx="9036496" cy="830997"/>
          </a:xfrm>
          <a:prstGeom prst="rect">
            <a:avLst/>
          </a:prstGeom>
        </p:spPr>
        <p:txBody>
          <a:bodyPr wrap="square">
            <a:spAutoFit/>
          </a:bodyPr>
          <a:lstStyle/>
          <a:p>
            <a:r>
              <a:rPr lang="en-US" sz="1600" dirty="0">
                <a:latin typeface="Source Code Pro" panose="020B0509030403020204" pitchFamily="49" charset="0"/>
              </a:rPr>
              <a:t>After uploading all the necessary scripts to both ESP boards and having both boards and the Raspberry Pi with the </a:t>
            </a:r>
            <a:r>
              <a:rPr lang="en-US" sz="1600" dirty="0" err="1">
                <a:latin typeface="Source Code Pro" panose="020B0509030403020204" pitchFamily="49" charset="0"/>
              </a:rPr>
              <a:t>Mosquitto</a:t>
            </a:r>
            <a:r>
              <a:rPr lang="en-US" sz="1600" dirty="0">
                <a:latin typeface="Source Code Pro" panose="020B0509030403020204" pitchFamily="49" charset="0"/>
              </a:rPr>
              <a:t> broker running, you are ready to test the setup.</a:t>
            </a:r>
            <a:endParaRPr lang="fr-FR" sz="1600" dirty="0">
              <a:latin typeface="Source Code Pro" panose="020B0509030403020204" pitchFamily="49" charset="0"/>
            </a:endParaRPr>
          </a:p>
        </p:txBody>
      </p:sp>
      <p:sp>
        <p:nvSpPr>
          <p:cNvPr id="5" name="Rectangle 4">
            <a:extLst>
              <a:ext uri="{FF2B5EF4-FFF2-40B4-BE49-F238E27FC236}">
                <a16:creationId xmlns:a16="http://schemas.microsoft.com/office/drawing/2014/main" id="{60972B82-AD9B-4847-9917-4FDB6D16E5C3}"/>
              </a:ext>
            </a:extLst>
          </p:cNvPr>
          <p:cNvSpPr/>
          <p:nvPr/>
        </p:nvSpPr>
        <p:spPr>
          <a:xfrm>
            <a:off x="26346" y="1388194"/>
            <a:ext cx="4067944" cy="1077218"/>
          </a:xfrm>
          <a:prstGeom prst="rect">
            <a:avLst/>
          </a:prstGeom>
        </p:spPr>
        <p:txBody>
          <a:bodyPr wrap="square">
            <a:spAutoFit/>
          </a:bodyPr>
          <a:lstStyle/>
          <a:p>
            <a:pPr algn="just"/>
            <a:r>
              <a:rPr lang="en-US" sz="1600" dirty="0">
                <a:latin typeface="Source Code Pro" panose="020B0509030403020204" pitchFamily="49" charset="0"/>
              </a:rPr>
              <a:t>The ESP#2 should be receiving the “Hello” messages from ESP#1, as shown in the figure below</a:t>
            </a:r>
            <a:endParaRPr lang="fr-FR" sz="1600" dirty="0">
              <a:latin typeface="Source Code Pro" panose="020B0509030403020204" pitchFamily="49" charset="0"/>
            </a:endParaRPr>
          </a:p>
        </p:txBody>
      </p:sp>
      <p:pic>
        <p:nvPicPr>
          <p:cNvPr id="7" name="Image 6">
            <a:extLst>
              <a:ext uri="{FF2B5EF4-FFF2-40B4-BE49-F238E27FC236}">
                <a16:creationId xmlns:a16="http://schemas.microsoft.com/office/drawing/2014/main" id="{FA449E2C-93D9-4260-85B6-EE0D376A4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3210772"/>
            <a:ext cx="4329512" cy="3088384"/>
          </a:xfrm>
          <a:prstGeom prst="rect">
            <a:avLst/>
          </a:prstGeom>
        </p:spPr>
      </p:pic>
      <p:sp>
        <p:nvSpPr>
          <p:cNvPr id="8" name="Rectangle 1">
            <a:extLst>
              <a:ext uri="{FF2B5EF4-FFF2-40B4-BE49-F238E27FC236}">
                <a16:creationId xmlns:a16="http://schemas.microsoft.com/office/drawing/2014/main" id="{B4AAAFD9-BECB-4AD5-BA59-02F3B6095EC8}"/>
              </a:ext>
            </a:extLst>
          </p:cNvPr>
          <p:cNvSpPr>
            <a:spLocks noChangeArrowheads="1"/>
          </p:cNvSpPr>
          <p:nvPr/>
        </p:nvSpPr>
        <p:spPr bwMode="auto">
          <a:xfrm>
            <a:off x="4533159" y="1238895"/>
            <a:ext cx="443098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Source Code Pro" panose="020B0509030403020204" pitchFamily="49" charset="0"/>
              </a:rPr>
              <a:t>On the </a:t>
            </a:r>
            <a:r>
              <a:rPr kumimoji="0" lang="fr-FR" altLang="fr-FR" sz="1600" b="0" i="0" u="none" strike="noStrike" cap="none" normalizeH="0" baseline="0" dirty="0" err="1">
                <a:ln>
                  <a:noFill/>
                </a:ln>
                <a:solidFill>
                  <a:schemeClr val="tx1"/>
                </a:solidFill>
                <a:effectLst/>
                <a:latin typeface="Source Code Pro" panose="020B0509030403020204" pitchFamily="49" charset="0"/>
              </a:rPr>
              <a:t>other</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side</a:t>
            </a:r>
            <a:r>
              <a:rPr kumimoji="0" lang="fr-FR" altLang="fr-FR" sz="1600" b="0" i="0" u="none" strike="noStrike" cap="none" normalizeH="0" baseline="0" dirty="0">
                <a:ln>
                  <a:noFill/>
                </a:ln>
                <a:solidFill>
                  <a:schemeClr val="tx1"/>
                </a:solidFill>
                <a:effectLst/>
                <a:latin typeface="Source Code Pro" panose="020B0509030403020204" pitchFamily="49" charset="0"/>
              </a:rPr>
              <a:t>, ESP#1 </a:t>
            </a:r>
            <a:r>
              <a:rPr kumimoji="0" lang="fr-FR" altLang="fr-FR" sz="1600" b="0" i="0" u="none" strike="noStrike" cap="none" normalizeH="0" baseline="0" dirty="0" err="1">
                <a:ln>
                  <a:noFill/>
                </a:ln>
                <a:solidFill>
                  <a:schemeClr val="tx1"/>
                </a:solidFill>
                <a:effectLst/>
                <a:latin typeface="Source Code Pro" panose="020B0509030403020204" pitchFamily="49" charset="0"/>
              </a:rPr>
              <a:t>board</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should</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receive</a:t>
            </a:r>
            <a:r>
              <a:rPr kumimoji="0" lang="fr-FR" altLang="fr-FR" sz="1600" b="0" i="0" u="none" strike="noStrike" cap="none" normalizeH="0" baseline="0" dirty="0">
                <a:ln>
                  <a:noFill/>
                </a:ln>
                <a:solidFill>
                  <a:schemeClr val="tx1"/>
                </a:solidFill>
                <a:effectLst/>
                <a:latin typeface="Source Code Pro" panose="020B0509030403020204" pitchFamily="49" charset="0"/>
              </a:rPr>
              <a:t> the “</a:t>
            </a:r>
            <a:r>
              <a:rPr kumimoji="0" lang="fr-FR" altLang="fr-FR" sz="1600" b="0" i="0" u="none" strike="noStrike" cap="none" normalizeH="0" baseline="0" dirty="0" err="1">
                <a:ln>
                  <a:noFill/>
                </a:ln>
                <a:solidFill>
                  <a:schemeClr val="tx1"/>
                </a:solidFill>
                <a:effectLst/>
                <a:latin typeface="Source Code Pro" panose="020B0509030403020204" pitchFamily="49" charset="0"/>
              </a:rPr>
              <a:t>received</a:t>
            </a:r>
            <a:r>
              <a:rPr kumimoji="0" lang="fr-FR" altLang="fr-FR" sz="1600" b="0" i="0" u="none" strike="noStrike" cap="none" normalizeH="0" baseline="0" dirty="0">
                <a:ln>
                  <a:noFill/>
                </a:ln>
                <a:solidFill>
                  <a:schemeClr val="tx1"/>
                </a:solidFill>
                <a:effectLst/>
                <a:latin typeface="Source Code Pro" panose="020B0509030403020204" pitchFamily="49" charset="0"/>
              </a:rPr>
              <a:t>” message. The “</a:t>
            </a:r>
            <a:r>
              <a:rPr kumimoji="0" lang="fr-FR" altLang="fr-FR" sz="1600" b="0" i="0" u="none" strike="noStrike" cap="none" normalizeH="0" baseline="0" dirty="0" err="1">
                <a:ln>
                  <a:noFill/>
                </a:ln>
                <a:solidFill>
                  <a:schemeClr val="tx1"/>
                </a:solidFill>
                <a:effectLst/>
                <a:latin typeface="Source Code Pro" panose="020B0509030403020204" pitchFamily="49" charset="0"/>
              </a:rPr>
              <a:t>received</a:t>
            </a:r>
            <a:r>
              <a:rPr kumimoji="0" lang="fr-FR" altLang="fr-FR" sz="1600" b="0" i="0" u="none" strike="noStrike" cap="none" normalizeH="0" baseline="0" dirty="0">
                <a:ln>
                  <a:noFill/>
                </a:ln>
                <a:solidFill>
                  <a:schemeClr val="tx1"/>
                </a:solidFill>
                <a:effectLst/>
                <a:latin typeface="Source Code Pro" panose="020B0509030403020204" pitchFamily="49" charset="0"/>
              </a:rPr>
              <a:t>” message </a:t>
            </a:r>
            <a:r>
              <a:rPr kumimoji="0" lang="fr-FR" altLang="fr-FR" sz="1600" b="0" i="0" u="none" strike="noStrike" cap="none" normalizeH="0" baseline="0" dirty="0" err="1">
                <a:ln>
                  <a:noFill/>
                </a:ln>
                <a:solidFill>
                  <a:schemeClr val="tx1"/>
                </a:solidFill>
                <a:effectLst/>
                <a:latin typeface="Source Code Pro" panose="020B0509030403020204" pitchFamily="49" charset="0"/>
              </a:rPr>
              <a:t>is</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published</a:t>
            </a:r>
            <a:r>
              <a:rPr kumimoji="0" lang="fr-FR" altLang="fr-FR" sz="1600" b="0" i="0" u="none" strike="noStrike" cap="none" normalizeH="0" baseline="0" dirty="0">
                <a:ln>
                  <a:noFill/>
                </a:ln>
                <a:solidFill>
                  <a:schemeClr val="tx1"/>
                </a:solidFill>
                <a:effectLst/>
                <a:latin typeface="Source Code Pro" panose="020B0509030403020204" pitchFamily="49" charset="0"/>
              </a:rPr>
              <a:t> by ESP#2 on the </a:t>
            </a:r>
            <a:r>
              <a:rPr kumimoji="0" lang="fr-FR" altLang="fr-FR" sz="1600" b="1" i="1" u="none" strike="noStrike" cap="none" normalizeH="0" baseline="0" dirty="0">
                <a:ln>
                  <a:noFill/>
                </a:ln>
                <a:solidFill>
                  <a:schemeClr val="tx1"/>
                </a:solidFill>
                <a:effectLst/>
                <a:latin typeface="Source Code Pro" panose="020B0509030403020204" pitchFamily="49" charset="0"/>
              </a:rPr>
              <a:t>notification</a:t>
            </a:r>
            <a:r>
              <a:rPr kumimoji="0" lang="fr-FR" altLang="fr-FR" sz="1600" b="0" i="1"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a:ln>
                  <a:noFill/>
                </a:ln>
                <a:solidFill>
                  <a:schemeClr val="tx1"/>
                </a:solidFill>
                <a:effectLst/>
                <a:latin typeface="Source Code Pro" panose="020B0509030403020204" pitchFamily="49" charset="0"/>
              </a:rPr>
              <a:t>topic. ESP#1 </a:t>
            </a:r>
            <a:r>
              <a:rPr kumimoji="0" lang="fr-FR" altLang="fr-FR" sz="1600" b="0" i="0" u="none" strike="noStrike" cap="none" normalizeH="0" baseline="0" dirty="0" err="1">
                <a:ln>
                  <a:noFill/>
                </a:ln>
                <a:solidFill>
                  <a:schemeClr val="tx1"/>
                </a:solidFill>
                <a:effectLst/>
                <a:latin typeface="Source Code Pro" panose="020B0509030403020204" pitchFamily="49" charset="0"/>
              </a:rPr>
              <a:t>is</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subscribed</a:t>
            </a:r>
            <a:r>
              <a:rPr kumimoji="0" lang="fr-FR" altLang="fr-FR" sz="1600" b="0" i="0" u="none" strike="noStrike" cap="none" normalizeH="0" baseline="0" dirty="0">
                <a:ln>
                  <a:noFill/>
                </a:ln>
                <a:solidFill>
                  <a:schemeClr val="tx1"/>
                </a:solidFill>
                <a:effectLst/>
                <a:latin typeface="Source Code Pro" panose="020B0509030403020204" pitchFamily="49" charset="0"/>
              </a:rPr>
              <a:t> to </a:t>
            </a:r>
            <a:r>
              <a:rPr kumimoji="0" lang="fr-FR" altLang="fr-FR" sz="1600" b="0" i="0" u="none" strike="noStrike" cap="none" normalizeH="0" baseline="0" dirty="0" err="1">
                <a:ln>
                  <a:noFill/>
                </a:ln>
                <a:solidFill>
                  <a:schemeClr val="tx1"/>
                </a:solidFill>
                <a:effectLst/>
                <a:latin typeface="Source Code Pro" panose="020B0509030403020204" pitchFamily="49" charset="0"/>
              </a:rPr>
              <a:t>that</a:t>
            </a:r>
            <a:r>
              <a:rPr kumimoji="0" lang="fr-FR" altLang="fr-FR" sz="1600" b="0" i="0" u="none" strike="noStrike" cap="none" normalizeH="0" baseline="0" dirty="0">
                <a:ln>
                  <a:noFill/>
                </a:ln>
                <a:solidFill>
                  <a:schemeClr val="tx1"/>
                </a:solidFill>
                <a:effectLst/>
                <a:latin typeface="Source Code Pro" panose="020B0509030403020204" pitchFamily="49" charset="0"/>
              </a:rPr>
              <a:t> topic, </a:t>
            </a:r>
            <a:r>
              <a:rPr kumimoji="0" lang="fr-FR" altLang="fr-FR" sz="1600" b="0" i="0" u="none" strike="noStrike" cap="none" normalizeH="0" baseline="0" dirty="0" err="1">
                <a:ln>
                  <a:noFill/>
                </a:ln>
                <a:solidFill>
                  <a:schemeClr val="tx1"/>
                </a:solidFill>
                <a:effectLst/>
                <a:latin typeface="Source Code Pro" panose="020B0509030403020204" pitchFamily="49" charset="0"/>
              </a:rPr>
              <a:t>so</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it</a:t>
            </a:r>
            <a:r>
              <a:rPr kumimoji="0" lang="fr-FR" altLang="fr-FR" sz="1600" b="0" i="0" u="none" strike="noStrike" cap="none" normalizeH="0" baseline="0" dirty="0">
                <a:ln>
                  <a:noFill/>
                </a:ln>
                <a:solidFill>
                  <a:schemeClr val="tx1"/>
                </a:solidFill>
                <a:effectLst/>
                <a:latin typeface="Source Code Pro" panose="020B0509030403020204" pitchFamily="49" charset="0"/>
              </a:rPr>
              <a:t> </a:t>
            </a:r>
            <a:r>
              <a:rPr kumimoji="0" lang="fr-FR" altLang="fr-FR" sz="1600" b="0" i="0" u="none" strike="noStrike" cap="none" normalizeH="0" baseline="0" dirty="0" err="1">
                <a:ln>
                  <a:noFill/>
                </a:ln>
                <a:solidFill>
                  <a:schemeClr val="tx1"/>
                </a:solidFill>
                <a:effectLst/>
                <a:latin typeface="Source Code Pro" panose="020B0509030403020204" pitchFamily="49" charset="0"/>
              </a:rPr>
              <a:t>receives</a:t>
            </a:r>
            <a:r>
              <a:rPr kumimoji="0" lang="fr-FR" altLang="fr-FR" sz="1600" b="0" i="0" u="none" strike="noStrike" cap="none" normalizeH="0" baseline="0" dirty="0">
                <a:ln>
                  <a:noFill/>
                </a:ln>
                <a:solidFill>
                  <a:schemeClr val="tx1"/>
                </a:solidFill>
                <a:effectLst/>
                <a:latin typeface="Source Code Pro" panose="020B0509030403020204" pitchFamily="49" charset="0"/>
              </a:rPr>
              <a:t> the message.</a:t>
            </a:r>
          </a:p>
        </p:txBody>
      </p:sp>
      <p:pic>
        <p:nvPicPr>
          <p:cNvPr id="2050" name="Picture 2">
            <a:extLst>
              <a:ext uri="{FF2B5EF4-FFF2-40B4-BE49-F238E27FC236}">
                <a16:creationId xmlns:a16="http://schemas.microsoft.com/office/drawing/2014/main" id="{C71C56BA-FD5D-4600-AF04-307FF9922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632" y="3131158"/>
            <a:ext cx="4329512" cy="317497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hlinkClick r:id="rId4" action="ppaction://hlinksldjump"/>
            <a:extLst>
              <a:ext uri="{FF2B5EF4-FFF2-40B4-BE49-F238E27FC236}">
                <a16:creationId xmlns:a16="http://schemas.microsoft.com/office/drawing/2014/main" id="{785E6CCC-42CE-46DA-B416-C765C2DB7B30}"/>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90391727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1187624" y="2563821"/>
            <a:ext cx="6768752" cy="1729276"/>
          </a:xfrm>
        </p:spPr>
        <p:style>
          <a:lnRef idx="1">
            <a:schemeClr val="accent3"/>
          </a:lnRef>
          <a:fillRef idx="2">
            <a:schemeClr val="accent3"/>
          </a:fillRef>
          <a:effectRef idx="1">
            <a:schemeClr val="accent3"/>
          </a:effectRef>
          <a:fontRef idx="minor">
            <a:schemeClr val="dk1"/>
          </a:fontRef>
        </p:style>
        <p:txBody>
          <a:bodyPr/>
          <a:lstStyle/>
          <a:p>
            <a:r>
              <a:rPr lang="en-US" sz="3600" dirty="0">
                <a:solidFill>
                  <a:srgbClr val="0070C0"/>
                </a:solidFill>
              </a:rPr>
              <a:t>TP9 – 2</a:t>
            </a:r>
            <a:br>
              <a:rPr lang="en-US" sz="3600" dirty="0">
                <a:solidFill>
                  <a:srgbClr val="0070C0"/>
                </a:solidFill>
              </a:rPr>
            </a:br>
            <a:r>
              <a:rPr lang="en-US" sz="3600" dirty="0">
                <a:solidFill>
                  <a:srgbClr val="0070C0"/>
                </a:solidFill>
              </a:rPr>
              <a:t>MQTT - Connect ESP32/ESP8266</a:t>
            </a:r>
            <a:br>
              <a:rPr lang="en-US" sz="3600" dirty="0">
                <a:solidFill>
                  <a:srgbClr val="0070C0"/>
                </a:solidFill>
              </a:rPr>
            </a:br>
            <a:r>
              <a:rPr lang="en-US" sz="3600" dirty="0">
                <a:solidFill>
                  <a:srgbClr val="0070C0"/>
                </a:solidFill>
              </a:rPr>
              <a:t>to Node-RED</a:t>
            </a:r>
            <a:endParaRPr lang="fr-FR" sz="3600" dirty="0">
              <a:solidFill>
                <a:srgbClr val="0070C0"/>
              </a:solidFill>
            </a:endParaRP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435</a:t>
            </a:fld>
            <a:endParaRPr lang="fr-FR" dirty="0"/>
          </a:p>
        </p:txBody>
      </p:sp>
      <p:pic>
        <p:nvPicPr>
          <p:cNvPr id="5" name="Image 4">
            <a:hlinkClick r:id="rId2" action="ppaction://hlinksldjump"/>
            <a:extLst>
              <a:ext uri="{FF2B5EF4-FFF2-40B4-BE49-F238E27FC236}">
                <a16:creationId xmlns:a16="http://schemas.microsoft.com/office/drawing/2014/main" id="{7522286F-34D0-40BE-A082-2973B0F889F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0636686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BB7BA1-DF67-4A8C-B044-5DEC1CE4897E}"/>
              </a:ext>
            </a:extLst>
          </p:cNvPr>
          <p:cNvSpPr>
            <a:spLocks noGrp="1"/>
          </p:cNvSpPr>
          <p:nvPr>
            <p:ph type="title"/>
          </p:nvPr>
        </p:nvSpPr>
        <p:spPr/>
        <p:txBody>
          <a:bodyPr/>
          <a:lstStyle/>
          <a:p>
            <a:r>
              <a:rPr lang="fr-FR" sz="2400" dirty="0">
                <a:latin typeface="Open Sans,Bold"/>
              </a:rPr>
              <a:t>PROJECT OVERVIEW</a:t>
            </a:r>
            <a:endParaRPr lang="fr-FR" dirty="0"/>
          </a:p>
        </p:txBody>
      </p:sp>
      <p:sp>
        <p:nvSpPr>
          <p:cNvPr id="3" name="Espace réservé du numéro de diapositive 2">
            <a:extLst>
              <a:ext uri="{FF2B5EF4-FFF2-40B4-BE49-F238E27FC236}">
                <a16:creationId xmlns:a16="http://schemas.microsoft.com/office/drawing/2014/main" id="{24C481CA-E361-4711-8C14-0E09EBBDABC5}"/>
              </a:ext>
            </a:extLst>
          </p:cNvPr>
          <p:cNvSpPr>
            <a:spLocks noGrp="1"/>
          </p:cNvSpPr>
          <p:nvPr>
            <p:ph type="sldNum" sz="quarter" idx="12"/>
          </p:nvPr>
        </p:nvSpPr>
        <p:spPr/>
        <p:txBody>
          <a:bodyPr/>
          <a:lstStyle/>
          <a:p>
            <a:pPr>
              <a:defRPr/>
            </a:pPr>
            <a:fld id="{E652A8FB-8C76-45BB-8D82-93F8E151003C}" type="slidenum">
              <a:rPr lang="fr-FR" smtClean="0"/>
              <a:pPr>
                <a:defRPr/>
              </a:pPr>
              <a:t>436</a:t>
            </a:fld>
            <a:endParaRPr lang="fr-FR"/>
          </a:p>
        </p:txBody>
      </p:sp>
      <p:sp>
        <p:nvSpPr>
          <p:cNvPr id="4" name="Rectangle 3">
            <a:extLst>
              <a:ext uri="{FF2B5EF4-FFF2-40B4-BE49-F238E27FC236}">
                <a16:creationId xmlns:a16="http://schemas.microsoft.com/office/drawing/2014/main" id="{6E449F2C-CF8A-4B81-ADBB-2226A82D161B}"/>
              </a:ext>
            </a:extLst>
          </p:cNvPr>
          <p:cNvSpPr/>
          <p:nvPr/>
        </p:nvSpPr>
        <p:spPr>
          <a:xfrm>
            <a:off x="145960" y="644180"/>
            <a:ext cx="8712968" cy="954107"/>
          </a:xfrm>
          <a:prstGeom prst="rect">
            <a:avLst/>
          </a:prstGeom>
        </p:spPr>
        <p:txBody>
          <a:bodyPr wrap="square">
            <a:spAutoFit/>
          </a:bodyPr>
          <a:lstStyle/>
          <a:p>
            <a:pPr marL="285750" indent="-285750" algn="just">
              <a:buFont typeface="Symbol" panose="05050102010706020507" pitchFamily="18" charset="2"/>
              <a:buChar char="·"/>
            </a:pPr>
            <a:r>
              <a:rPr lang="en-US" dirty="0">
                <a:solidFill>
                  <a:srgbClr val="000000"/>
                </a:solidFill>
                <a:latin typeface="Open Sans"/>
              </a:rPr>
              <a:t>In the Node-RED Dashboard, a slider switch allows you to control an output of the ESP32/ESP8266. </a:t>
            </a:r>
          </a:p>
          <a:p>
            <a:pPr algn="just"/>
            <a:r>
              <a:rPr lang="en-US" dirty="0">
                <a:solidFill>
                  <a:srgbClr val="000000"/>
                </a:solidFill>
                <a:latin typeface="Open Sans"/>
              </a:rPr>
              <a:t>To simplify the project, we’ll control the on-board </a:t>
            </a:r>
            <a:r>
              <a:rPr lang="fr-FR" dirty="0">
                <a:solidFill>
                  <a:srgbClr val="000000"/>
                </a:solidFill>
                <a:latin typeface="Open Sans"/>
              </a:rPr>
              <a:t>LED (GPIO 2).</a:t>
            </a:r>
          </a:p>
          <a:p>
            <a:pPr algn="just"/>
            <a:r>
              <a:rPr lang="en-US" dirty="0">
                <a:solidFill>
                  <a:srgbClr val="000000"/>
                </a:solidFill>
                <a:latin typeface="Symbol" panose="05050102010706020507" pitchFamily="18" charset="2"/>
              </a:rPr>
              <a:t> </a:t>
            </a:r>
            <a:r>
              <a:rPr lang="en-US" dirty="0">
                <a:solidFill>
                  <a:srgbClr val="000000"/>
                </a:solidFill>
                <a:latin typeface="Open Sans"/>
              </a:rPr>
              <a:t>When you turn the slider switch on, Node-RED publishes a “on” message on the </a:t>
            </a:r>
            <a:r>
              <a:rPr lang="en-US" b="1" i="1" dirty="0">
                <a:solidFill>
                  <a:srgbClr val="000000"/>
                </a:solidFill>
                <a:latin typeface="Open Sans,BoldItalic"/>
              </a:rPr>
              <a:t>output </a:t>
            </a:r>
            <a:r>
              <a:rPr lang="en-US" dirty="0">
                <a:solidFill>
                  <a:srgbClr val="000000"/>
                </a:solidFill>
                <a:latin typeface="Open Sans"/>
              </a:rPr>
              <a:t>topic. When the slider switch changes its state to off, it publishes a “off” message on the </a:t>
            </a:r>
            <a:r>
              <a:rPr lang="en-US" b="1" i="1" dirty="0">
                <a:solidFill>
                  <a:srgbClr val="000000"/>
                </a:solidFill>
                <a:latin typeface="Open Sans,BoldItalic"/>
              </a:rPr>
              <a:t>output </a:t>
            </a:r>
            <a:r>
              <a:rPr lang="en-US" dirty="0">
                <a:solidFill>
                  <a:srgbClr val="000000"/>
                </a:solidFill>
                <a:latin typeface="Open Sans"/>
              </a:rPr>
              <a:t>topic.</a:t>
            </a:r>
            <a:endParaRPr lang="fr-FR" dirty="0"/>
          </a:p>
        </p:txBody>
      </p:sp>
      <p:sp>
        <p:nvSpPr>
          <p:cNvPr id="5" name="Rectangle 4">
            <a:extLst>
              <a:ext uri="{FF2B5EF4-FFF2-40B4-BE49-F238E27FC236}">
                <a16:creationId xmlns:a16="http://schemas.microsoft.com/office/drawing/2014/main" id="{5EBCCD11-4F60-4453-AC69-D0C927C46A2C}"/>
              </a:ext>
            </a:extLst>
          </p:cNvPr>
          <p:cNvSpPr/>
          <p:nvPr/>
        </p:nvSpPr>
        <p:spPr>
          <a:xfrm>
            <a:off x="145960" y="1718811"/>
            <a:ext cx="8998040" cy="1815882"/>
          </a:xfrm>
          <a:prstGeom prst="rect">
            <a:avLst/>
          </a:prstGeom>
        </p:spPr>
        <p:txBody>
          <a:bodyPr wrap="square">
            <a:spAutoFit/>
          </a:bodyPr>
          <a:lstStyle/>
          <a:p>
            <a:pPr algn="just"/>
            <a:r>
              <a:rPr lang="en-US" dirty="0">
                <a:latin typeface="Open Sans"/>
              </a:rPr>
              <a:t>The ESP32/ESP8266 is subscribed to the </a:t>
            </a:r>
            <a:r>
              <a:rPr lang="en-US" b="1" i="1" dirty="0">
                <a:latin typeface="Open Sans,BoldItalic"/>
              </a:rPr>
              <a:t>output </a:t>
            </a:r>
            <a:r>
              <a:rPr lang="en-US" dirty="0">
                <a:latin typeface="Open Sans"/>
              </a:rPr>
              <a:t>topic. </a:t>
            </a:r>
          </a:p>
          <a:p>
            <a:pPr algn="just"/>
            <a:r>
              <a:rPr lang="en-US" dirty="0">
                <a:latin typeface="Open Sans"/>
              </a:rPr>
              <a:t>When it receives a message, it turns the LED on or off accordingly - instead of an LED you can control any other output on a different GPIO;</a:t>
            </a:r>
          </a:p>
          <a:p>
            <a:pPr algn="just"/>
            <a:endParaRPr lang="en-US" dirty="0">
              <a:latin typeface="Open Sans"/>
            </a:endParaRPr>
          </a:p>
          <a:p>
            <a:pPr marL="285750" indent="-285750" algn="just">
              <a:buFont typeface="Symbol" panose="05050102010706020507" pitchFamily="18" charset="2"/>
              <a:buChar char="·"/>
            </a:pPr>
            <a:r>
              <a:rPr lang="en-US" dirty="0">
                <a:latin typeface="Open Sans"/>
              </a:rPr>
              <a:t>The ESP32 takes temperature readings with the DS18B20 temperature sensor. </a:t>
            </a:r>
          </a:p>
          <a:p>
            <a:pPr lvl="1" indent="0" algn="just"/>
            <a:r>
              <a:rPr lang="en-US" dirty="0">
                <a:latin typeface="Open Sans"/>
              </a:rPr>
              <a:t>	=&gt;The readings are published on the </a:t>
            </a:r>
            <a:r>
              <a:rPr lang="en-US" b="1" i="1" dirty="0">
                <a:latin typeface="Open Sans,BoldItalic"/>
              </a:rPr>
              <a:t>temp </a:t>
            </a:r>
            <a:r>
              <a:rPr lang="en-US" dirty="0">
                <a:latin typeface="Open Sans"/>
              </a:rPr>
              <a:t>topic every 5 seconds;</a:t>
            </a:r>
          </a:p>
          <a:p>
            <a:pPr marL="285750" indent="-285750" algn="just">
              <a:buFont typeface="Symbol" panose="05050102010706020507" pitchFamily="18" charset="2"/>
              <a:buChar char="·"/>
            </a:pPr>
            <a:r>
              <a:rPr lang="en-US" dirty="0">
                <a:latin typeface="Open Sans"/>
              </a:rPr>
              <a:t>Node-RED is subscribed to the </a:t>
            </a:r>
            <a:r>
              <a:rPr lang="en-US" b="1" i="1" dirty="0">
                <a:latin typeface="Open Sans,BoldItalic"/>
              </a:rPr>
              <a:t>temp </a:t>
            </a:r>
            <a:r>
              <a:rPr lang="en-US" dirty="0">
                <a:latin typeface="Open Sans"/>
              </a:rPr>
              <a:t>topic. </a:t>
            </a:r>
          </a:p>
          <a:p>
            <a:pPr algn="just"/>
            <a:r>
              <a:rPr lang="en-US" dirty="0">
                <a:latin typeface="Open Sans"/>
              </a:rPr>
              <a:t>	=&gt; So, it receives the DS18B20 temperature readings and publishes the readings in a chart.</a:t>
            </a:r>
            <a:endParaRPr lang="fr-FR" dirty="0"/>
          </a:p>
        </p:txBody>
      </p:sp>
      <p:pic>
        <p:nvPicPr>
          <p:cNvPr id="6" name="Image 5">
            <a:extLst>
              <a:ext uri="{FF2B5EF4-FFF2-40B4-BE49-F238E27FC236}">
                <a16:creationId xmlns:a16="http://schemas.microsoft.com/office/drawing/2014/main" id="{14753517-4794-466E-8000-74D3D9DB4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761" y="3505228"/>
            <a:ext cx="6452478" cy="3096488"/>
          </a:xfrm>
          <a:prstGeom prst="rect">
            <a:avLst/>
          </a:prstGeom>
        </p:spPr>
      </p:pic>
      <p:pic>
        <p:nvPicPr>
          <p:cNvPr id="7" name="Image 6">
            <a:hlinkClick r:id="rId3" action="ppaction://hlinksldjump"/>
            <a:extLst>
              <a:ext uri="{FF2B5EF4-FFF2-40B4-BE49-F238E27FC236}">
                <a16:creationId xmlns:a16="http://schemas.microsoft.com/office/drawing/2014/main" id="{28A82D9A-6797-49C3-87E5-C7524D4E9D0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23997723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EFF329-C5E2-467E-A4B5-6AB5834343D3}"/>
              </a:ext>
            </a:extLst>
          </p:cNvPr>
          <p:cNvSpPr>
            <a:spLocks noGrp="1"/>
          </p:cNvSpPr>
          <p:nvPr>
            <p:ph type="title"/>
          </p:nvPr>
        </p:nvSpPr>
        <p:spPr/>
        <p:txBody>
          <a:bodyPr/>
          <a:lstStyle/>
          <a:p>
            <a:r>
              <a:rPr lang="en-US" sz="2400" dirty="0">
                <a:latin typeface="Open Sans,Bold"/>
              </a:rPr>
              <a:t>Introducing the DS18B20 Temperature Sensor</a:t>
            </a:r>
            <a:endParaRPr lang="fr-FR" dirty="0"/>
          </a:p>
        </p:txBody>
      </p:sp>
      <p:sp>
        <p:nvSpPr>
          <p:cNvPr id="3" name="Espace réservé du numéro de diapositive 2">
            <a:extLst>
              <a:ext uri="{FF2B5EF4-FFF2-40B4-BE49-F238E27FC236}">
                <a16:creationId xmlns:a16="http://schemas.microsoft.com/office/drawing/2014/main" id="{33F873B1-4236-44E7-AD03-C4A5C8F2B6A5}"/>
              </a:ext>
            </a:extLst>
          </p:cNvPr>
          <p:cNvSpPr>
            <a:spLocks noGrp="1"/>
          </p:cNvSpPr>
          <p:nvPr>
            <p:ph type="sldNum" sz="quarter" idx="12"/>
          </p:nvPr>
        </p:nvSpPr>
        <p:spPr/>
        <p:txBody>
          <a:bodyPr/>
          <a:lstStyle/>
          <a:p>
            <a:pPr>
              <a:defRPr/>
            </a:pPr>
            <a:fld id="{E652A8FB-8C76-45BB-8D82-93F8E151003C}" type="slidenum">
              <a:rPr lang="fr-FR" smtClean="0"/>
              <a:pPr>
                <a:defRPr/>
              </a:pPr>
              <a:t>437</a:t>
            </a:fld>
            <a:endParaRPr lang="fr-FR"/>
          </a:p>
        </p:txBody>
      </p:sp>
      <p:sp>
        <p:nvSpPr>
          <p:cNvPr id="4" name="Rectangle 3">
            <a:extLst>
              <a:ext uri="{FF2B5EF4-FFF2-40B4-BE49-F238E27FC236}">
                <a16:creationId xmlns:a16="http://schemas.microsoft.com/office/drawing/2014/main" id="{55E3642B-54D1-4C9E-B772-63EB009F5BE2}"/>
              </a:ext>
            </a:extLst>
          </p:cNvPr>
          <p:cNvSpPr/>
          <p:nvPr/>
        </p:nvSpPr>
        <p:spPr>
          <a:xfrm>
            <a:off x="88180" y="575355"/>
            <a:ext cx="9168899" cy="954107"/>
          </a:xfrm>
          <a:prstGeom prst="rect">
            <a:avLst/>
          </a:prstGeom>
        </p:spPr>
        <p:txBody>
          <a:bodyPr wrap="square">
            <a:spAutoFit/>
          </a:bodyPr>
          <a:lstStyle/>
          <a:p>
            <a:pPr algn="just"/>
            <a:r>
              <a:rPr lang="en-US" dirty="0">
                <a:solidFill>
                  <a:srgbClr val="000000"/>
                </a:solidFill>
                <a:latin typeface="Open Sans"/>
              </a:rPr>
              <a:t>The DS18B20 temperature sensor is a one-wire digital temperature sensor. </a:t>
            </a:r>
          </a:p>
          <a:p>
            <a:pPr algn="just"/>
            <a:r>
              <a:rPr lang="en-US" dirty="0">
                <a:solidFill>
                  <a:srgbClr val="000000"/>
                </a:solidFill>
                <a:latin typeface="Open Sans"/>
              </a:rPr>
              <a:t>This means that you can read the temperature with a very simple circuit setup. </a:t>
            </a:r>
          </a:p>
          <a:p>
            <a:pPr algn="just"/>
            <a:r>
              <a:rPr lang="en-US" dirty="0">
                <a:solidFill>
                  <a:srgbClr val="000000"/>
                </a:solidFill>
                <a:latin typeface="Open Sans"/>
              </a:rPr>
              <a:t>It communicates on common bus, which means that you can connect several devices and read their values using just one digital pin.</a:t>
            </a:r>
            <a:endParaRPr lang="fr-FR" dirty="0"/>
          </a:p>
        </p:txBody>
      </p:sp>
      <p:pic>
        <p:nvPicPr>
          <p:cNvPr id="5" name="Image 4">
            <a:extLst>
              <a:ext uri="{FF2B5EF4-FFF2-40B4-BE49-F238E27FC236}">
                <a16:creationId xmlns:a16="http://schemas.microsoft.com/office/drawing/2014/main" id="{8F82E54B-D4B6-43FC-ACAD-A75103E6B0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4" y="1611492"/>
            <a:ext cx="1938436" cy="1765428"/>
          </a:xfrm>
          <a:prstGeom prst="rect">
            <a:avLst/>
          </a:prstGeom>
        </p:spPr>
      </p:pic>
      <p:sp>
        <p:nvSpPr>
          <p:cNvPr id="6" name="Rectangle 5">
            <a:extLst>
              <a:ext uri="{FF2B5EF4-FFF2-40B4-BE49-F238E27FC236}">
                <a16:creationId xmlns:a16="http://schemas.microsoft.com/office/drawing/2014/main" id="{CEE60B31-1471-4637-B040-AEA973095CE6}"/>
              </a:ext>
            </a:extLst>
          </p:cNvPr>
          <p:cNvSpPr/>
          <p:nvPr/>
        </p:nvSpPr>
        <p:spPr>
          <a:xfrm>
            <a:off x="207453" y="3429000"/>
            <a:ext cx="4572000" cy="1415772"/>
          </a:xfrm>
          <a:prstGeom prst="rect">
            <a:avLst/>
          </a:prstGeom>
        </p:spPr>
        <p:txBody>
          <a:bodyPr>
            <a:spAutoFit/>
          </a:bodyPr>
          <a:lstStyle/>
          <a:p>
            <a:pPr algn="just"/>
            <a:r>
              <a:rPr lang="fr-FR" sz="1600" b="1" dirty="0" err="1">
                <a:solidFill>
                  <a:srgbClr val="376D9C"/>
                </a:solidFill>
                <a:latin typeface="Open Sans,Bold"/>
              </a:rPr>
              <a:t>Features</a:t>
            </a:r>
            <a:endParaRPr lang="fr-FR" sz="1600" b="1" dirty="0">
              <a:solidFill>
                <a:srgbClr val="376D9C"/>
              </a:solidFill>
              <a:latin typeface="Open Sans,Bold"/>
            </a:endParaRPr>
          </a:p>
          <a:p>
            <a:pPr algn="just"/>
            <a:r>
              <a:rPr lang="en-US" dirty="0">
                <a:solidFill>
                  <a:srgbClr val="000000"/>
                </a:solidFill>
                <a:latin typeface="Open Sans"/>
              </a:rPr>
              <a:t>Here’s some main features of the DS18B20 temperature sensor:</a:t>
            </a:r>
          </a:p>
          <a:p>
            <a:pPr algn="just"/>
            <a:r>
              <a:rPr lang="fr-FR" dirty="0">
                <a:solidFill>
                  <a:srgbClr val="000000"/>
                </a:solidFill>
                <a:latin typeface="Symbol" panose="05050102010706020507" pitchFamily="18" charset="2"/>
              </a:rPr>
              <a:t> </a:t>
            </a:r>
            <a:r>
              <a:rPr lang="fr-FR" dirty="0" err="1">
                <a:solidFill>
                  <a:srgbClr val="000000"/>
                </a:solidFill>
                <a:latin typeface="Open Sans"/>
              </a:rPr>
              <a:t>Communicates</a:t>
            </a:r>
            <a:r>
              <a:rPr lang="fr-FR" dirty="0">
                <a:solidFill>
                  <a:srgbClr val="000000"/>
                </a:solidFill>
                <a:latin typeface="Open Sans"/>
              </a:rPr>
              <a:t> over 1-Wire bus communication</a:t>
            </a:r>
          </a:p>
          <a:p>
            <a:pPr algn="just"/>
            <a:r>
              <a:rPr lang="en-US" dirty="0">
                <a:solidFill>
                  <a:srgbClr val="000000"/>
                </a:solidFill>
                <a:latin typeface="Symbol" panose="05050102010706020507" pitchFamily="18" charset="2"/>
              </a:rPr>
              <a:t> </a:t>
            </a:r>
            <a:r>
              <a:rPr lang="en-US" dirty="0">
                <a:solidFill>
                  <a:srgbClr val="000000"/>
                </a:solidFill>
                <a:latin typeface="Open Sans"/>
              </a:rPr>
              <a:t>Operating range temperature: -55ºC to 125ºC</a:t>
            </a:r>
          </a:p>
          <a:p>
            <a:pPr algn="just"/>
            <a:r>
              <a:rPr lang="en-US" dirty="0">
                <a:solidFill>
                  <a:srgbClr val="000000"/>
                </a:solidFill>
                <a:latin typeface="Symbol" panose="05050102010706020507" pitchFamily="18" charset="2"/>
              </a:rPr>
              <a:t> </a:t>
            </a:r>
            <a:r>
              <a:rPr lang="en-US" dirty="0">
                <a:solidFill>
                  <a:srgbClr val="000000"/>
                </a:solidFill>
                <a:latin typeface="Open Sans"/>
              </a:rPr>
              <a:t>Accuracy +/-0.5 ºC (between the range -10ºC to 85ºC)</a:t>
            </a:r>
            <a:endParaRPr lang="fr-FR" dirty="0"/>
          </a:p>
        </p:txBody>
      </p:sp>
      <p:pic>
        <p:nvPicPr>
          <p:cNvPr id="7" name="Image 6">
            <a:extLst>
              <a:ext uri="{FF2B5EF4-FFF2-40B4-BE49-F238E27FC236}">
                <a16:creationId xmlns:a16="http://schemas.microsoft.com/office/drawing/2014/main" id="{BD37DAA6-5A4B-42AD-8E1F-2743AD607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672" y="1345695"/>
            <a:ext cx="3927764" cy="3152720"/>
          </a:xfrm>
          <a:prstGeom prst="rect">
            <a:avLst/>
          </a:prstGeom>
        </p:spPr>
      </p:pic>
      <p:pic>
        <p:nvPicPr>
          <p:cNvPr id="8" name="Image 7">
            <a:extLst>
              <a:ext uri="{FF2B5EF4-FFF2-40B4-BE49-F238E27FC236}">
                <a16:creationId xmlns:a16="http://schemas.microsoft.com/office/drawing/2014/main" id="{3B418B74-48CD-4A66-B0B2-C6E8C0833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1614279"/>
            <a:ext cx="2885794" cy="1790280"/>
          </a:xfrm>
          <a:prstGeom prst="rect">
            <a:avLst/>
          </a:prstGeom>
        </p:spPr>
      </p:pic>
      <p:sp>
        <p:nvSpPr>
          <p:cNvPr id="10" name="Rectangle 9">
            <a:extLst>
              <a:ext uri="{FF2B5EF4-FFF2-40B4-BE49-F238E27FC236}">
                <a16:creationId xmlns:a16="http://schemas.microsoft.com/office/drawing/2014/main" id="{32A1F24B-93F3-4694-9A73-4F728E517A40}"/>
              </a:ext>
            </a:extLst>
          </p:cNvPr>
          <p:cNvSpPr/>
          <p:nvPr/>
        </p:nvSpPr>
        <p:spPr>
          <a:xfrm>
            <a:off x="107504" y="5253007"/>
            <a:ext cx="9505056" cy="1200329"/>
          </a:xfrm>
          <a:prstGeom prst="rect">
            <a:avLst/>
          </a:prstGeom>
        </p:spPr>
        <p:txBody>
          <a:bodyPr wrap="square">
            <a:spAutoFit/>
          </a:bodyPr>
          <a:lstStyle/>
          <a:p>
            <a:r>
              <a:rPr lang="fr-FR" sz="1200" dirty="0">
                <a:latin typeface="Source Code Pro" panose="020B0509030403020204" pitchFamily="49" charset="0"/>
              </a:rPr>
              <a:t>Copy: </a:t>
            </a:r>
          </a:p>
          <a:p>
            <a:r>
              <a:rPr lang="fr-FR" sz="1200" dirty="0">
                <a:latin typeface="Source Code Pro" panose="020B0509030403020204" pitchFamily="49" charset="0"/>
                <a:hlinkClick r:id="rId5"/>
              </a:rPr>
              <a:t>https://github.com/RuiSantosdotme/ESPMicroPython/blob/master/code/MQTT/umqttsimple.py</a:t>
            </a:r>
            <a:endParaRPr lang="fr-FR" sz="1200" dirty="0">
              <a:latin typeface="Source Code Pro" panose="020B0509030403020204" pitchFamily="49" charset="0"/>
            </a:endParaRPr>
          </a:p>
          <a:p>
            <a:r>
              <a:rPr lang="fr-FR" sz="1200" dirty="0">
                <a:latin typeface="Source Code Pro" panose="020B0509030403020204" pitchFamily="49" charset="0"/>
              </a:rPr>
              <a:t>Save to </a:t>
            </a:r>
            <a:r>
              <a:rPr lang="fr-FR" sz="1200" dirty="0" err="1">
                <a:latin typeface="Source Code Pro" panose="020B0509030403020204" pitchFamily="49" charset="0"/>
              </a:rPr>
              <a:t>device</a:t>
            </a:r>
            <a:r>
              <a:rPr lang="fr-FR" sz="1200" dirty="0">
                <a:latin typeface="Source Code Pro" panose="020B0509030403020204" pitchFamily="49" charset="0"/>
              </a:rPr>
              <a:t> (download and run)</a:t>
            </a:r>
          </a:p>
          <a:p>
            <a:r>
              <a:rPr lang="fr-FR" sz="1200" dirty="0">
                <a:latin typeface="Source Code Pro" panose="020B0509030403020204" pitchFamily="49" charset="0"/>
              </a:rPr>
              <a:t>Copy: </a:t>
            </a:r>
          </a:p>
          <a:p>
            <a:r>
              <a:rPr lang="fr-FR" sz="1200" dirty="0">
                <a:latin typeface="Source Code Pro" panose="020B0509030403020204" pitchFamily="49" charset="0"/>
                <a:hlinkClick r:id="rId6"/>
              </a:rPr>
              <a:t>https://github.com/RuiSantosdotme/ESP-MicroPython/blob/master/code/MQTT/Node_RED_Client/boot.py</a:t>
            </a:r>
            <a:endParaRPr lang="fr-FR" sz="1200" dirty="0">
              <a:latin typeface="Source Code Pro" panose="020B0509030403020204" pitchFamily="49" charset="0"/>
            </a:endParaRPr>
          </a:p>
          <a:p>
            <a:r>
              <a:rPr lang="fr-FR" sz="1200" dirty="0">
                <a:latin typeface="Source Code Pro" panose="020B0509030403020204" pitchFamily="49" charset="0"/>
              </a:rPr>
              <a:t>Save to </a:t>
            </a:r>
            <a:r>
              <a:rPr lang="fr-FR" sz="1200" dirty="0" err="1">
                <a:latin typeface="Source Code Pro" panose="020B0509030403020204" pitchFamily="49" charset="0"/>
              </a:rPr>
              <a:t>device</a:t>
            </a:r>
            <a:r>
              <a:rPr lang="fr-FR" sz="1200" dirty="0">
                <a:latin typeface="Source Code Pro" panose="020B0509030403020204" pitchFamily="49" charset="0"/>
              </a:rPr>
              <a:t> (download and run)</a:t>
            </a:r>
          </a:p>
        </p:txBody>
      </p:sp>
      <p:sp>
        <p:nvSpPr>
          <p:cNvPr id="11" name="Rectangle 10">
            <a:extLst>
              <a:ext uri="{FF2B5EF4-FFF2-40B4-BE49-F238E27FC236}">
                <a16:creationId xmlns:a16="http://schemas.microsoft.com/office/drawing/2014/main" id="{5D7F0875-19DD-4DC0-B460-1A50AED751F8}"/>
              </a:ext>
            </a:extLst>
          </p:cNvPr>
          <p:cNvSpPr/>
          <p:nvPr/>
        </p:nvSpPr>
        <p:spPr>
          <a:xfrm>
            <a:off x="5671771" y="4617329"/>
            <a:ext cx="2649565" cy="261610"/>
          </a:xfrm>
          <a:prstGeom prst="rect">
            <a:avLst/>
          </a:prstGeom>
        </p:spPr>
        <p:txBody>
          <a:bodyPr wrap="square">
            <a:spAutoFit/>
          </a:bodyPr>
          <a:lstStyle/>
          <a:p>
            <a:pPr algn="just"/>
            <a:r>
              <a:rPr lang="fr-FR" sz="1100" b="1" dirty="0">
                <a:solidFill>
                  <a:srgbClr val="376D9C"/>
                </a:solidFill>
                <a:latin typeface="Open Sans,Bold"/>
              </a:rPr>
              <a:t>Resistance to DS18B20 = 4,7kOhm</a:t>
            </a:r>
            <a:endParaRPr lang="fr-FR" sz="1050" b="1" dirty="0"/>
          </a:p>
        </p:txBody>
      </p:sp>
      <p:pic>
        <p:nvPicPr>
          <p:cNvPr id="12" name="Image 11">
            <a:hlinkClick r:id="rId7" action="ppaction://hlinksldjump"/>
            <a:extLst>
              <a:ext uri="{FF2B5EF4-FFF2-40B4-BE49-F238E27FC236}">
                <a16:creationId xmlns:a16="http://schemas.microsoft.com/office/drawing/2014/main" id="{291D2B1D-8AE5-47B5-A95B-CF6A6A04C7BE}"/>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5306729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C042ED-0CDE-46F3-BA94-352B07DAA429}"/>
              </a:ext>
            </a:extLst>
          </p:cNvPr>
          <p:cNvSpPr>
            <a:spLocks noGrp="1"/>
          </p:cNvSpPr>
          <p:nvPr>
            <p:ph type="title"/>
          </p:nvPr>
        </p:nvSpPr>
        <p:spPr/>
        <p:txBody>
          <a:bodyPr/>
          <a:lstStyle/>
          <a:p>
            <a:r>
              <a:rPr lang="fr-FR" dirty="0"/>
              <a:t>MICRO-PYTHON SCRIPT: BOOT.PY</a:t>
            </a:r>
          </a:p>
        </p:txBody>
      </p:sp>
      <p:sp>
        <p:nvSpPr>
          <p:cNvPr id="3" name="Espace réservé du numéro de diapositive 2">
            <a:extLst>
              <a:ext uri="{FF2B5EF4-FFF2-40B4-BE49-F238E27FC236}">
                <a16:creationId xmlns:a16="http://schemas.microsoft.com/office/drawing/2014/main" id="{F2122358-4285-48AC-A7D1-6D1B52EDEC89}"/>
              </a:ext>
            </a:extLst>
          </p:cNvPr>
          <p:cNvSpPr>
            <a:spLocks noGrp="1"/>
          </p:cNvSpPr>
          <p:nvPr>
            <p:ph type="sldNum" sz="quarter" idx="12"/>
          </p:nvPr>
        </p:nvSpPr>
        <p:spPr/>
        <p:txBody>
          <a:bodyPr/>
          <a:lstStyle/>
          <a:p>
            <a:pPr>
              <a:defRPr/>
            </a:pPr>
            <a:fld id="{E652A8FB-8C76-45BB-8D82-93F8E151003C}" type="slidenum">
              <a:rPr lang="fr-FR" smtClean="0"/>
              <a:pPr>
                <a:defRPr/>
              </a:pPr>
              <a:t>438</a:t>
            </a:fld>
            <a:endParaRPr lang="fr-FR"/>
          </a:p>
        </p:txBody>
      </p:sp>
      <p:sp>
        <p:nvSpPr>
          <p:cNvPr id="4" name="Rectangle 3">
            <a:extLst>
              <a:ext uri="{FF2B5EF4-FFF2-40B4-BE49-F238E27FC236}">
                <a16:creationId xmlns:a16="http://schemas.microsoft.com/office/drawing/2014/main" id="{D43CE58B-B08E-41BB-85CE-820C62C54BF3}"/>
              </a:ext>
            </a:extLst>
          </p:cNvPr>
          <p:cNvSpPr/>
          <p:nvPr/>
        </p:nvSpPr>
        <p:spPr>
          <a:xfrm>
            <a:off x="118120" y="1052736"/>
            <a:ext cx="3888432" cy="2893100"/>
          </a:xfrm>
          <a:prstGeom prst="rect">
            <a:avLst/>
          </a:prstGeom>
          <a:solidFill>
            <a:schemeClr val="bg1">
              <a:lumMod val="85000"/>
            </a:schemeClr>
          </a:solidFill>
        </p:spPr>
        <p:txBody>
          <a:bodyPr wrap="square">
            <a:spAutoFit/>
          </a:bodyPr>
          <a:lstStyle/>
          <a:p>
            <a:r>
              <a:rPr lang="fr-FR" b="1" dirty="0">
                <a:solidFill>
                  <a:srgbClr val="008800"/>
                </a:solidFill>
                <a:latin typeface="Courier New,Bold"/>
              </a:rPr>
              <a:t>import </a:t>
            </a:r>
            <a:r>
              <a:rPr lang="fr-FR" b="1" dirty="0">
                <a:solidFill>
                  <a:srgbClr val="0E85B6"/>
                </a:solidFill>
                <a:latin typeface="Courier New,Bold"/>
              </a:rPr>
              <a:t>time</a:t>
            </a:r>
          </a:p>
          <a:p>
            <a:r>
              <a:rPr lang="fr-FR" b="1" dirty="0">
                <a:solidFill>
                  <a:srgbClr val="008800"/>
                </a:solidFill>
                <a:latin typeface="Courier New,Bold"/>
              </a:rPr>
              <a:t>import </a:t>
            </a:r>
            <a:r>
              <a:rPr lang="fr-FR" b="1" dirty="0" err="1">
                <a:solidFill>
                  <a:srgbClr val="0E85B6"/>
                </a:solidFill>
                <a:latin typeface="Courier New,Bold"/>
              </a:rPr>
              <a:t>onewire</a:t>
            </a:r>
            <a:endParaRPr lang="fr-FR" b="1" dirty="0">
              <a:solidFill>
                <a:srgbClr val="0E85B6"/>
              </a:solidFill>
              <a:latin typeface="Courier New,Bold"/>
            </a:endParaRPr>
          </a:p>
          <a:p>
            <a:r>
              <a:rPr lang="fr-FR" b="1" dirty="0">
                <a:solidFill>
                  <a:srgbClr val="008800"/>
                </a:solidFill>
                <a:latin typeface="Courier New,Bold"/>
              </a:rPr>
              <a:t>import </a:t>
            </a:r>
            <a:r>
              <a:rPr lang="fr-FR" b="1" dirty="0">
                <a:solidFill>
                  <a:srgbClr val="0E85B6"/>
                </a:solidFill>
                <a:latin typeface="Courier New,Bold"/>
              </a:rPr>
              <a:t>ds18x20</a:t>
            </a:r>
          </a:p>
          <a:p>
            <a:r>
              <a:rPr lang="fr-FR" b="1" dirty="0" err="1">
                <a:solidFill>
                  <a:srgbClr val="008800"/>
                </a:solidFill>
                <a:latin typeface="Courier New,Bold"/>
              </a:rPr>
              <a:t>from</a:t>
            </a:r>
            <a:r>
              <a:rPr lang="fr-FR" b="1" dirty="0">
                <a:solidFill>
                  <a:srgbClr val="008800"/>
                </a:solidFill>
                <a:latin typeface="Courier New,Bold"/>
              </a:rPr>
              <a:t> </a:t>
            </a:r>
            <a:r>
              <a:rPr lang="fr-FR" b="1" dirty="0" err="1">
                <a:solidFill>
                  <a:srgbClr val="0E85B6"/>
                </a:solidFill>
                <a:latin typeface="Courier New,Bold"/>
              </a:rPr>
              <a:t>umqttsimple</a:t>
            </a:r>
            <a:r>
              <a:rPr lang="fr-FR" b="1" dirty="0">
                <a:solidFill>
                  <a:srgbClr val="0E85B6"/>
                </a:solidFill>
                <a:latin typeface="Courier New,Bold"/>
              </a:rPr>
              <a:t> </a:t>
            </a:r>
            <a:r>
              <a:rPr lang="fr-FR" b="1" dirty="0">
                <a:solidFill>
                  <a:srgbClr val="008800"/>
                </a:solidFill>
                <a:latin typeface="Courier New,Bold"/>
              </a:rPr>
              <a:t>import </a:t>
            </a:r>
            <a:r>
              <a:rPr lang="fr-FR" dirty="0" err="1">
                <a:solidFill>
                  <a:srgbClr val="000000"/>
                </a:solidFill>
                <a:latin typeface="Courier New" panose="02070309020205020404" pitchFamily="49" charset="0"/>
              </a:rPr>
              <a:t>MQTTClient</a:t>
            </a:r>
            <a:endParaRPr lang="fr-FR" dirty="0">
              <a:solidFill>
                <a:srgbClr val="000000"/>
              </a:solidFill>
              <a:latin typeface="Courier New" panose="02070309020205020404" pitchFamily="49" charset="0"/>
            </a:endParaRPr>
          </a:p>
          <a:p>
            <a:r>
              <a:rPr lang="fr-FR" b="1" dirty="0">
                <a:solidFill>
                  <a:srgbClr val="008800"/>
                </a:solidFill>
                <a:latin typeface="Courier New,Bold"/>
              </a:rPr>
              <a:t>import </a:t>
            </a:r>
            <a:r>
              <a:rPr lang="fr-FR" b="1" dirty="0" err="1">
                <a:solidFill>
                  <a:srgbClr val="0E85B6"/>
                </a:solidFill>
                <a:latin typeface="Courier New,Bold"/>
              </a:rPr>
              <a:t>ubinascii</a:t>
            </a:r>
            <a:endParaRPr lang="fr-FR" b="1" dirty="0">
              <a:solidFill>
                <a:srgbClr val="0E85B6"/>
              </a:solidFill>
              <a:latin typeface="Courier New,Bold"/>
            </a:endParaRPr>
          </a:p>
          <a:p>
            <a:r>
              <a:rPr lang="fr-FR" b="1" dirty="0">
                <a:solidFill>
                  <a:srgbClr val="008800"/>
                </a:solidFill>
                <a:latin typeface="Courier New,Bold"/>
              </a:rPr>
              <a:t>import </a:t>
            </a:r>
            <a:r>
              <a:rPr lang="fr-FR" b="1" dirty="0">
                <a:solidFill>
                  <a:srgbClr val="0E85B6"/>
                </a:solidFill>
                <a:latin typeface="Courier New,Bold"/>
              </a:rPr>
              <a:t>machine</a:t>
            </a:r>
          </a:p>
          <a:p>
            <a:r>
              <a:rPr lang="fr-FR" b="1" dirty="0">
                <a:solidFill>
                  <a:srgbClr val="008800"/>
                </a:solidFill>
                <a:latin typeface="Courier New,Bold"/>
              </a:rPr>
              <a:t>import </a:t>
            </a:r>
            <a:r>
              <a:rPr lang="fr-FR" b="1" dirty="0" err="1">
                <a:solidFill>
                  <a:srgbClr val="0E85B6"/>
                </a:solidFill>
                <a:latin typeface="Courier New,Bold"/>
              </a:rPr>
              <a:t>micropython</a:t>
            </a:r>
            <a:endParaRPr lang="fr-FR" b="1" dirty="0">
              <a:solidFill>
                <a:srgbClr val="0E85B6"/>
              </a:solidFill>
              <a:latin typeface="Courier New,Bold"/>
            </a:endParaRPr>
          </a:p>
          <a:p>
            <a:r>
              <a:rPr lang="fr-FR" b="1" dirty="0">
                <a:solidFill>
                  <a:srgbClr val="008800"/>
                </a:solidFill>
                <a:latin typeface="Courier New,Bold"/>
              </a:rPr>
              <a:t>import </a:t>
            </a:r>
            <a:r>
              <a:rPr lang="fr-FR" b="1" dirty="0">
                <a:solidFill>
                  <a:srgbClr val="0E85B6"/>
                </a:solidFill>
                <a:latin typeface="Courier New,Bold"/>
              </a:rPr>
              <a:t>network</a:t>
            </a:r>
          </a:p>
          <a:p>
            <a:r>
              <a:rPr lang="fr-FR" b="1" dirty="0">
                <a:solidFill>
                  <a:srgbClr val="008800"/>
                </a:solidFill>
                <a:latin typeface="Courier New,Bold"/>
              </a:rPr>
              <a:t>import </a:t>
            </a:r>
            <a:r>
              <a:rPr lang="fr-FR" b="1" dirty="0">
                <a:solidFill>
                  <a:srgbClr val="0E85B6"/>
                </a:solidFill>
                <a:latin typeface="Courier New,Bold"/>
              </a:rPr>
              <a:t>esp</a:t>
            </a:r>
          </a:p>
          <a:p>
            <a:r>
              <a:rPr lang="fr-FR" dirty="0" err="1">
                <a:solidFill>
                  <a:srgbClr val="000000"/>
                </a:solidFill>
                <a:latin typeface="Courier New" panose="02070309020205020404" pitchFamily="49" charset="0"/>
              </a:rPr>
              <a:t>esp.osdebug</a:t>
            </a:r>
            <a:r>
              <a:rPr lang="fr-FR" dirty="0">
                <a:solidFill>
                  <a:srgbClr val="000000"/>
                </a:solidFill>
                <a:latin typeface="Courier New" panose="02070309020205020404" pitchFamily="49" charset="0"/>
              </a:rPr>
              <a:t>(</a:t>
            </a:r>
            <a:r>
              <a:rPr lang="fr-FR" dirty="0">
                <a:solidFill>
                  <a:srgbClr val="007020"/>
                </a:solidFill>
                <a:latin typeface="Courier New" panose="02070309020205020404" pitchFamily="49" charset="0"/>
              </a:rPr>
              <a:t>None</a:t>
            </a:r>
            <a:r>
              <a:rPr lang="fr-FR" dirty="0">
                <a:solidFill>
                  <a:srgbClr val="000000"/>
                </a:solidFill>
                <a:latin typeface="Courier New" panose="02070309020205020404" pitchFamily="49" charset="0"/>
              </a:rPr>
              <a:t>)</a:t>
            </a:r>
          </a:p>
          <a:p>
            <a:r>
              <a:rPr lang="fr-FR" b="1" dirty="0">
                <a:solidFill>
                  <a:srgbClr val="008800"/>
                </a:solidFill>
                <a:latin typeface="Courier New,Bold"/>
              </a:rPr>
              <a:t>import </a:t>
            </a:r>
            <a:r>
              <a:rPr lang="fr-FR" b="1" dirty="0" err="1">
                <a:solidFill>
                  <a:srgbClr val="0E85B6"/>
                </a:solidFill>
                <a:latin typeface="Courier New,Bold"/>
              </a:rPr>
              <a:t>gc</a:t>
            </a:r>
            <a:endParaRPr lang="fr-FR" b="1" dirty="0">
              <a:solidFill>
                <a:srgbClr val="0E85B6"/>
              </a:solidFill>
              <a:latin typeface="Courier New,Bold"/>
            </a:endParaRPr>
          </a:p>
          <a:p>
            <a:r>
              <a:rPr lang="fr-FR" dirty="0" err="1">
                <a:solidFill>
                  <a:srgbClr val="000000"/>
                </a:solidFill>
                <a:latin typeface="Courier New" panose="02070309020205020404" pitchFamily="49" charset="0"/>
              </a:rPr>
              <a:t>gc.collect</a:t>
            </a:r>
            <a:r>
              <a:rPr lang="fr-FR"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ssid</a:t>
            </a:r>
            <a:r>
              <a:rPr lang="en-US" dirty="0">
                <a:solidFill>
                  <a:srgbClr val="000000"/>
                </a:solidFill>
                <a:latin typeface="Courier New" panose="02070309020205020404" pitchFamily="49" charset="0"/>
              </a:rPr>
              <a:t> = 'REPLACE_WITH_YOUR_SSID'</a:t>
            </a:r>
            <a:endParaRPr lang="fr-FR" dirty="0"/>
          </a:p>
        </p:txBody>
      </p:sp>
      <p:sp>
        <p:nvSpPr>
          <p:cNvPr id="5" name="Rectangle 4">
            <a:extLst>
              <a:ext uri="{FF2B5EF4-FFF2-40B4-BE49-F238E27FC236}">
                <a16:creationId xmlns:a16="http://schemas.microsoft.com/office/drawing/2014/main" id="{CC4239A7-AB61-42D9-9CB8-823BE3EB5FF1}"/>
              </a:ext>
            </a:extLst>
          </p:cNvPr>
          <p:cNvSpPr/>
          <p:nvPr/>
        </p:nvSpPr>
        <p:spPr>
          <a:xfrm>
            <a:off x="4464496" y="905232"/>
            <a:ext cx="4572000" cy="5047536"/>
          </a:xfrm>
          <a:prstGeom prst="rect">
            <a:avLst/>
          </a:prstGeom>
          <a:solidFill>
            <a:schemeClr val="bg1">
              <a:lumMod val="85000"/>
            </a:schemeClr>
          </a:solidFill>
        </p:spPr>
        <p:txBody>
          <a:bodyPr>
            <a:spAutoFit/>
          </a:bodyPr>
          <a:lstStyle/>
          <a:p>
            <a:r>
              <a:rPr lang="en-US" dirty="0">
                <a:solidFill>
                  <a:srgbClr val="000000"/>
                </a:solidFill>
                <a:latin typeface="Courier New" panose="02070309020205020404" pitchFamily="49" charset="0"/>
              </a:rPr>
              <a:t>password = 'REPLACE_WITH_YOUR_PASSWORD'</a:t>
            </a:r>
          </a:p>
          <a:p>
            <a:r>
              <a:rPr lang="en-US" dirty="0" err="1">
                <a:solidFill>
                  <a:srgbClr val="000000"/>
                </a:solidFill>
                <a:latin typeface="Courier New" panose="02070309020205020404" pitchFamily="49" charset="0"/>
              </a:rPr>
              <a:t>mqtt_server</a:t>
            </a:r>
            <a:r>
              <a:rPr lang="en-US" dirty="0">
                <a:solidFill>
                  <a:srgbClr val="000000"/>
                </a:solidFill>
                <a:latin typeface="Courier New" panose="02070309020205020404" pitchFamily="49" charset="0"/>
              </a:rPr>
              <a:t> = 'REPLACE_WITH_YOUR_MQTT_BROKER_IP'</a:t>
            </a:r>
          </a:p>
          <a:p>
            <a:r>
              <a:rPr lang="fr-FR" dirty="0">
                <a:solidFill>
                  <a:srgbClr val="888888"/>
                </a:solidFill>
                <a:latin typeface="Courier New" panose="02070309020205020404" pitchFamily="49" charset="0"/>
              </a:rPr>
              <a:t>#EXAMPLE IP ADDRESS</a:t>
            </a:r>
          </a:p>
          <a:p>
            <a:r>
              <a:rPr lang="fr-FR" dirty="0">
                <a:solidFill>
                  <a:srgbClr val="888888"/>
                </a:solidFill>
                <a:latin typeface="Courier New" panose="02070309020205020404" pitchFamily="49" charset="0"/>
              </a:rPr>
              <a:t>#</a:t>
            </a:r>
            <a:r>
              <a:rPr lang="fr-FR" dirty="0" err="1">
                <a:solidFill>
                  <a:srgbClr val="888888"/>
                </a:solidFill>
                <a:latin typeface="Courier New" panose="02070309020205020404" pitchFamily="49" charset="0"/>
              </a:rPr>
              <a:t>mqtt_server</a:t>
            </a:r>
            <a:r>
              <a:rPr lang="fr-FR" dirty="0">
                <a:solidFill>
                  <a:srgbClr val="888888"/>
                </a:solidFill>
                <a:latin typeface="Courier New" panose="02070309020205020404" pitchFamily="49" charset="0"/>
              </a:rPr>
              <a:t> = '192.168.1.144'</a:t>
            </a:r>
          </a:p>
          <a:p>
            <a:r>
              <a:rPr lang="fr-FR" dirty="0" err="1">
                <a:solidFill>
                  <a:srgbClr val="000000"/>
                </a:solidFill>
                <a:latin typeface="Courier New" panose="02070309020205020404" pitchFamily="49" charset="0"/>
              </a:rPr>
              <a:t>client_id</a:t>
            </a:r>
            <a:r>
              <a:rPr lang="fr-FR" dirty="0">
                <a:solidFill>
                  <a:srgbClr val="000000"/>
                </a:solidFill>
                <a:latin typeface="Courier New" panose="02070309020205020404" pitchFamily="49" charset="0"/>
              </a:rPr>
              <a:t> = </a:t>
            </a:r>
            <a:r>
              <a:rPr lang="fr-FR" dirty="0" err="1">
                <a:solidFill>
                  <a:srgbClr val="000000"/>
                </a:solidFill>
                <a:latin typeface="Courier New" panose="02070309020205020404" pitchFamily="49" charset="0"/>
              </a:rPr>
              <a:t>ubinascii.hexlify</a:t>
            </a:r>
            <a:r>
              <a:rPr lang="fr-FR" dirty="0">
                <a:solidFill>
                  <a:srgbClr val="000000"/>
                </a:solidFill>
                <a:latin typeface="Courier New" panose="02070309020205020404" pitchFamily="49" charset="0"/>
              </a:rPr>
              <a:t>(</a:t>
            </a:r>
            <a:r>
              <a:rPr lang="fr-FR" dirty="0" err="1">
                <a:solidFill>
                  <a:srgbClr val="000000"/>
                </a:solidFill>
                <a:latin typeface="Courier New" panose="02070309020205020404" pitchFamily="49" charset="0"/>
              </a:rPr>
              <a:t>machine.unique_id</a:t>
            </a:r>
            <a:r>
              <a:rPr lang="fr-FR" dirty="0">
                <a:solidFill>
                  <a:srgbClr val="000000"/>
                </a:solidFill>
                <a:latin typeface="Courier New" panose="02070309020205020404" pitchFamily="49" charset="0"/>
              </a:rPr>
              <a:t>())</a:t>
            </a:r>
          </a:p>
          <a:p>
            <a:r>
              <a:rPr lang="fr-FR" dirty="0" err="1">
                <a:solidFill>
                  <a:srgbClr val="000000"/>
                </a:solidFill>
                <a:latin typeface="Courier New" panose="02070309020205020404" pitchFamily="49" charset="0"/>
              </a:rPr>
              <a:t>topic_sub</a:t>
            </a:r>
            <a:r>
              <a:rPr lang="fr-FR" dirty="0">
                <a:solidFill>
                  <a:srgbClr val="000000"/>
                </a:solidFill>
                <a:latin typeface="Courier New" panose="02070309020205020404" pitchFamily="49" charset="0"/>
              </a:rPr>
              <a:t> = </a:t>
            </a:r>
            <a:r>
              <a:rPr lang="fr-FR" dirty="0" err="1">
                <a:solidFill>
                  <a:srgbClr val="000000"/>
                </a:solidFill>
                <a:latin typeface="Courier New" panose="02070309020205020404" pitchFamily="49" charset="0"/>
              </a:rPr>
              <a:t>b'output</a:t>
            </a:r>
            <a:r>
              <a:rPr lang="fr-FR" dirty="0">
                <a:solidFill>
                  <a:srgbClr val="000000"/>
                </a:solidFill>
                <a:latin typeface="Courier New" panose="02070309020205020404" pitchFamily="49" charset="0"/>
              </a:rPr>
              <a:t>'</a:t>
            </a:r>
          </a:p>
          <a:p>
            <a:r>
              <a:rPr lang="fr-FR" dirty="0" err="1">
                <a:solidFill>
                  <a:srgbClr val="000000"/>
                </a:solidFill>
                <a:latin typeface="Courier New" panose="02070309020205020404" pitchFamily="49" charset="0"/>
              </a:rPr>
              <a:t>topic_pub</a:t>
            </a:r>
            <a:r>
              <a:rPr lang="fr-FR" dirty="0">
                <a:solidFill>
                  <a:srgbClr val="000000"/>
                </a:solidFill>
                <a:latin typeface="Courier New" panose="02070309020205020404" pitchFamily="49" charset="0"/>
              </a:rPr>
              <a:t> = </a:t>
            </a:r>
            <a:r>
              <a:rPr lang="fr-FR" dirty="0" err="1">
                <a:solidFill>
                  <a:srgbClr val="000000"/>
                </a:solidFill>
                <a:latin typeface="Courier New" panose="02070309020205020404" pitchFamily="49" charset="0"/>
              </a:rPr>
              <a:t>b'temp</a:t>
            </a:r>
            <a:r>
              <a:rPr lang="fr-FR" dirty="0">
                <a:solidFill>
                  <a:srgbClr val="000000"/>
                </a:solidFill>
                <a:latin typeface="Courier New" panose="02070309020205020404" pitchFamily="49" charset="0"/>
              </a:rPr>
              <a:t>'</a:t>
            </a:r>
          </a:p>
          <a:p>
            <a:r>
              <a:rPr lang="fr-FR" dirty="0" err="1">
                <a:solidFill>
                  <a:srgbClr val="000000"/>
                </a:solidFill>
                <a:latin typeface="Courier New" panose="02070309020205020404" pitchFamily="49" charset="0"/>
              </a:rPr>
              <a:t>last_sensor_reading</a:t>
            </a:r>
            <a:r>
              <a:rPr lang="fr-FR" dirty="0">
                <a:solidFill>
                  <a:srgbClr val="000000"/>
                </a:solidFill>
                <a:latin typeface="Courier New" panose="02070309020205020404" pitchFamily="49" charset="0"/>
              </a:rPr>
              <a:t> = </a:t>
            </a:r>
            <a:r>
              <a:rPr lang="fr-FR" b="1" dirty="0">
                <a:solidFill>
                  <a:srgbClr val="0000DE"/>
                </a:solidFill>
                <a:latin typeface="Courier New,Bold"/>
              </a:rPr>
              <a:t>0</a:t>
            </a:r>
          </a:p>
          <a:p>
            <a:r>
              <a:rPr lang="fr-FR" dirty="0" err="1">
                <a:solidFill>
                  <a:srgbClr val="000000"/>
                </a:solidFill>
                <a:latin typeface="Courier New" panose="02070309020205020404" pitchFamily="49" charset="0"/>
              </a:rPr>
              <a:t>readings_interval</a:t>
            </a:r>
            <a:r>
              <a:rPr lang="fr-FR" dirty="0">
                <a:solidFill>
                  <a:srgbClr val="000000"/>
                </a:solidFill>
                <a:latin typeface="Courier New" panose="02070309020205020404" pitchFamily="49" charset="0"/>
              </a:rPr>
              <a:t> = </a:t>
            </a:r>
            <a:r>
              <a:rPr lang="fr-FR" b="1" dirty="0">
                <a:solidFill>
                  <a:srgbClr val="0000DE"/>
                </a:solidFill>
                <a:latin typeface="Courier New,Bold"/>
              </a:rPr>
              <a:t>5</a:t>
            </a:r>
          </a:p>
          <a:p>
            <a:r>
              <a:rPr lang="en-US" dirty="0">
                <a:solidFill>
                  <a:srgbClr val="000000"/>
                </a:solidFill>
                <a:latin typeface="Courier New" panose="02070309020205020404" pitchFamily="49" charset="0"/>
              </a:rPr>
              <a:t>station = </a:t>
            </a:r>
            <a:r>
              <a:rPr lang="en-US" dirty="0" err="1">
                <a:solidFill>
                  <a:srgbClr val="000000"/>
                </a:solidFill>
                <a:latin typeface="Courier New" panose="02070309020205020404" pitchFamily="49" charset="0"/>
              </a:rPr>
              <a:t>network.WLAN</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network.STA_IF</a:t>
            </a:r>
            <a:r>
              <a:rPr lang="en-US" dirty="0">
                <a:solidFill>
                  <a:srgbClr val="000000"/>
                </a:solidFill>
                <a:latin typeface="Courier New" panose="02070309020205020404" pitchFamily="49" charset="0"/>
              </a:rPr>
              <a:t>)</a:t>
            </a:r>
          </a:p>
          <a:p>
            <a:r>
              <a:rPr lang="fr-FR" dirty="0" err="1">
                <a:solidFill>
                  <a:srgbClr val="000000"/>
                </a:solidFill>
                <a:latin typeface="Courier New" panose="02070309020205020404" pitchFamily="49" charset="0"/>
              </a:rPr>
              <a:t>station.active</a:t>
            </a:r>
            <a:r>
              <a:rPr lang="fr-FR" dirty="0">
                <a:solidFill>
                  <a:srgbClr val="000000"/>
                </a:solidFill>
                <a:latin typeface="Courier New" panose="02070309020205020404" pitchFamily="49" charset="0"/>
              </a:rPr>
              <a:t>(</a:t>
            </a:r>
            <a:r>
              <a:rPr lang="fr-FR" dirty="0" err="1">
                <a:solidFill>
                  <a:srgbClr val="007020"/>
                </a:solidFill>
                <a:latin typeface="Courier New" panose="02070309020205020404" pitchFamily="49" charset="0"/>
              </a:rPr>
              <a:t>True</a:t>
            </a:r>
            <a:r>
              <a:rPr lang="fr-FR" dirty="0">
                <a:solidFill>
                  <a:srgbClr val="000000"/>
                </a:solidFill>
                <a:latin typeface="Courier New" panose="02070309020205020404" pitchFamily="49" charset="0"/>
              </a:rPr>
              <a:t>)</a:t>
            </a:r>
          </a:p>
          <a:p>
            <a:r>
              <a:rPr lang="fr-FR" dirty="0" err="1">
                <a:solidFill>
                  <a:srgbClr val="000000"/>
                </a:solidFill>
                <a:latin typeface="Courier New" panose="02070309020205020404" pitchFamily="49" charset="0"/>
              </a:rPr>
              <a:t>station.connect</a:t>
            </a:r>
            <a:r>
              <a:rPr lang="fr-FR" dirty="0">
                <a:solidFill>
                  <a:srgbClr val="000000"/>
                </a:solidFill>
                <a:latin typeface="Courier New" panose="02070309020205020404" pitchFamily="49" charset="0"/>
              </a:rPr>
              <a:t>(</a:t>
            </a:r>
            <a:r>
              <a:rPr lang="fr-FR" dirty="0" err="1">
                <a:solidFill>
                  <a:srgbClr val="000000"/>
                </a:solidFill>
                <a:latin typeface="Courier New" panose="02070309020205020404" pitchFamily="49" charset="0"/>
              </a:rPr>
              <a:t>ssid</a:t>
            </a:r>
            <a:r>
              <a:rPr lang="fr-FR" dirty="0">
                <a:solidFill>
                  <a:srgbClr val="000000"/>
                </a:solidFill>
                <a:latin typeface="Courier New" panose="02070309020205020404" pitchFamily="49" charset="0"/>
              </a:rPr>
              <a:t>, </a:t>
            </a:r>
            <a:r>
              <a:rPr lang="fr-FR" dirty="0" err="1">
                <a:solidFill>
                  <a:srgbClr val="000000"/>
                </a:solidFill>
                <a:latin typeface="Courier New" panose="02070309020205020404" pitchFamily="49" charset="0"/>
              </a:rPr>
              <a:t>password</a:t>
            </a:r>
            <a:r>
              <a:rPr lang="fr-FR" dirty="0">
                <a:solidFill>
                  <a:srgbClr val="000000"/>
                </a:solidFill>
                <a:latin typeface="Courier New" panose="02070309020205020404" pitchFamily="49" charset="0"/>
              </a:rPr>
              <a:t>)</a:t>
            </a:r>
          </a:p>
          <a:p>
            <a:r>
              <a:rPr lang="fr-FR" b="1" dirty="0" err="1">
                <a:solidFill>
                  <a:srgbClr val="008800"/>
                </a:solidFill>
                <a:latin typeface="Courier New,Bold"/>
              </a:rPr>
              <a:t>while</a:t>
            </a:r>
            <a:r>
              <a:rPr lang="fr-FR" b="1" dirty="0">
                <a:solidFill>
                  <a:srgbClr val="008800"/>
                </a:solidFill>
                <a:latin typeface="Courier New,Bold"/>
              </a:rPr>
              <a:t> </a:t>
            </a:r>
            <a:r>
              <a:rPr lang="fr-FR" dirty="0" err="1">
                <a:solidFill>
                  <a:srgbClr val="000000"/>
                </a:solidFill>
                <a:latin typeface="Courier New" panose="02070309020205020404" pitchFamily="49" charset="0"/>
              </a:rPr>
              <a:t>station.isconnected</a:t>
            </a:r>
            <a:r>
              <a:rPr lang="fr-FR" dirty="0">
                <a:solidFill>
                  <a:srgbClr val="000000"/>
                </a:solidFill>
                <a:latin typeface="Courier New" panose="02070309020205020404" pitchFamily="49" charset="0"/>
              </a:rPr>
              <a:t>() == </a:t>
            </a:r>
            <a:r>
              <a:rPr lang="fr-FR" dirty="0">
                <a:solidFill>
                  <a:srgbClr val="007020"/>
                </a:solidFill>
                <a:latin typeface="Courier New" panose="02070309020205020404" pitchFamily="49" charset="0"/>
              </a:rPr>
              <a:t>False</a:t>
            </a:r>
            <a:r>
              <a:rPr lang="fr-FR" dirty="0">
                <a:solidFill>
                  <a:srgbClr val="000000"/>
                </a:solidFill>
                <a:latin typeface="Courier New" panose="02070309020205020404" pitchFamily="49" charset="0"/>
              </a:rPr>
              <a:t>:</a:t>
            </a:r>
          </a:p>
          <a:p>
            <a:r>
              <a:rPr lang="fr-FR" b="1" dirty="0" err="1">
                <a:solidFill>
                  <a:srgbClr val="008800"/>
                </a:solidFill>
                <a:latin typeface="Courier New,Bold"/>
              </a:rPr>
              <a:t>pass</a:t>
            </a:r>
            <a:endParaRPr lang="fr-FR" b="1" dirty="0">
              <a:solidFill>
                <a:srgbClr val="008800"/>
              </a:solidFill>
              <a:latin typeface="Courier New,Bold"/>
            </a:endParaRPr>
          </a:p>
          <a:p>
            <a:r>
              <a:rPr lang="fr-FR" b="1" dirty="0" err="1">
                <a:solidFill>
                  <a:srgbClr val="008800"/>
                </a:solidFill>
                <a:latin typeface="Courier New,Bold"/>
              </a:rPr>
              <a:t>print</a:t>
            </a:r>
            <a:r>
              <a:rPr lang="fr-FR" dirty="0">
                <a:solidFill>
                  <a:srgbClr val="000000"/>
                </a:solidFill>
                <a:latin typeface="Courier New" panose="02070309020205020404" pitchFamily="49" charset="0"/>
              </a:rPr>
              <a:t>('Connection </a:t>
            </a:r>
            <a:r>
              <a:rPr lang="fr-FR" dirty="0" err="1">
                <a:solidFill>
                  <a:srgbClr val="000000"/>
                </a:solidFill>
                <a:latin typeface="Courier New" panose="02070309020205020404" pitchFamily="49" charset="0"/>
              </a:rPr>
              <a:t>successful</a:t>
            </a:r>
            <a:r>
              <a:rPr lang="fr-FR" dirty="0">
                <a:solidFill>
                  <a:srgbClr val="000000"/>
                </a:solidFill>
                <a:latin typeface="Courier New" panose="02070309020205020404" pitchFamily="49" charset="0"/>
              </a:rPr>
              <a:t>')</a:t>
            </a:r>
          </a:p>
          <a:p>
            <a:r>
              <a:rPr lang="fr-FR" b="1" dirty="0" err="1">
                <a:solidFill>
                  <a:srgbClr val="008800"/>
                </a:solidFill>
                <a:latin typeface="Courier New,Bold"/>
              </a:rPr>
              <a:t>print</a:t>
            </a:r>
            <a:r>
              <a:rPr lang="fr-FR" dirty="0">
                <a:solidFill>
                  <a:srgbClr val="000000"/>
                </a:solidFill>
                <a:latin typeface="Courier New" panose="02070309020205020404" pitchFamily="49" charset="0"/>
              </a:rPr>
              <a:t>(</a:t>
            </a:r>
            <a:r>
              <a:rPr lang="fr-FR" dirty="0" err="1">
                <a:solidFill>
                  <a:srgbClr val="000000"/>
                </a:solidFill>
                <a:latin typeface="Courier New" panose="02070309020205020404" pitchFamily="49" charset="0"/>
              </a:rPr>
              <a:t>station.ifconfig</a:t>
            </a:r>
            <a:r>
              <a:rPr lang="fr-FR" dirty="0">
                <a:solidFill>
                  <a:srgbClr val="000000"/>
                </a:solidFill>
                <a:latin typeface="Courier New" panose="02070309020205020404" pitchFamily="49" charset="0"/>
              </a:rPr>
              <a:t>())</a:t>
            </a:r>
          </a:p>
          <a:p>
            <a:r>
              <a:rPr lang="fr-FR" dirty="0" err="1">
                <a:solidFill>
                  <a:srgbClr val="000000"/>
                </a:solidFill>
                <a:latin typeface="Courier New" panose="02070309020205020404" pitchFamily="49" charset="0"/>
              </a:rPr>
              <a:t>ds_pin</a:t>
            </a:r>
            <a:r>
              <a:rPr lang="fr-FR" dirty="0">
                <a:solidFill>
                  <a:srgbClr val="000000"/>
                </a:solidFill>
                <a:latin typeface="Courier New" panose="02070309020205020404" pitchFamily="49" charset="0"/>
              </a:rPr>
              <a:t> = </a:t>
            </a:r>
            <a:r>
              <a:rPr lang="fr-FR" dirty="0" err="1">
                <a:solidFill>
                  <a:srgbClr val="000000"/>
                </a:solidFill>
                <a:latin typeface="Courier New" panose="02070309020205020404" pitchFamily="49" charset="0"/>
              </a:rPr>
              <a:t>machine.Pin</a:t>
            </a:r>
            <a:r>
              <a:rPr lang="fr-FR" dirty="0">
                <a:solidFill>
                  <a:srgbClr val="000000"/>
                </a:solidFill>
                <a:latin typeface="Courier New" panose="02070309020205020404" pitchFamily="49" charset="0"/>
              </a:rPr>
              <a:t>(</a:t>
            </a:r>
            <a:r>
              <a:rPr lang="fr-FR" b="1" dirty="0">
                <a:solidFill>
                  <a:srgbClr val="0000DE"/>
                </a:solidFill>
                <a:latin typeface="Courier New,Bold"/>
              </a:rPr>
              <a:t>14</a:t>
            </a:r>
            <a:r>
              <a:rPr lang="fr-FR" dirty="0">
                <a:solidFill>
                  <a:srgbClr val="000000"/>
                </a:solidFill>
                <a:latin typeface="Courier New" panose="02070309020205020404" pitchFamily="49" charset="0"/>
              </a:rPr>
              <a:t>)</a:t>
            </a:r>
          </a:p>
          <a:p>
            <a:r>
              <a:rPr lang="fr-FR" dirty="0" err="1">
                <a:solidFill>
                  <a:srgbClr val="000000"/>
                </a:solidFill>
                <a:latin typeface="Courier New" panose="02070309020205020404" pitchFamily="49" charset="0"/>
              </a:rPr>
              <a:t>ds_sensor</a:t>
            </a:r>
            <a:r>
              <a:rPr lang="fr-FR" dirty="0">
                <a:solidFill>
                  <a:srgbClr val="000000"/>
                </a:solidFill>
                <a:latin typeface="Courier New" panose="02070309020205020404" pitchFamily="49" charset="0"/>
              </a:rPr>
              <a:t> = ds18x20.DS18X20(</a:t>
            </a:r>
            <a:r>
              <a:rPr lang="fr-FR" dirty="0" err="1">
                <a:solidFill>
                  <a:srgbClr val="000000"/>
                </a:solidFill>
                <a:latin typeface="Courier New" panose="02070309020205020404" pitchFamily="49" charset="0"/>
              </a:rPr>
              <a:t>onewire.OneWire</a:t>
            </a:r>
            <a:r>
              <a:rPr lang="fr-FR" dirty="0">
                <a:solidFill>
                  <a:srgbClr val="000000"/>
                </a:solidFill>
                <a:latin typeface="Courier New" panose="02070309020205020404" pitchFamily="49" charset="0"/>
              </a:rPr>
              <a:t>(</a:t>
            </a:r>
            <a:r>
              <a:rPr lang="fr-FR" dirty="0" err="1">
                <a:solidFill>
                  <a:srgbClr val="000000"/>
                </a:solidFill>
                <a:latin typeface="Courier New" panose="02070309020205020404" pitchFamily="49" charset="0"/>
              </a:rPr>
              <a:t>ds_pin</a:t>
            </a:r>
            <a:r>
              <a:rPr lang="fr-FR"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led = </a:t>
            </a:r>
            <a:r>
              <a:rPr lang="en-US" dirty="0" err="1">
                <a:solidFill>
                  <a:srgbClr val="000000"/>
                </a:solidFill>
                <a:latin typeface="Courier New" panose="02070309020205020404" pitchFamily="49" charset="0"/>
              </a:rPr>
              <a:t>machine.Pin</a:t>
            </a:r>
            <a:r>
              <a:rPr lang="en-US" dirty="0">
                <a:solidFill>
                  <a:srgbClr val="000000"/>
                </a:solidFill>
                <a:latin typeface="Courier New" panose="02070309020205020404" pitchFamily="49" charset="0"/>
              </a:rPr>
              <a:t>(</a:t>
            </a:r>
            <a:r>
              <a:rPr lang="en-US" b="1" dirty="0">
                <a:solidFill>
                  <a:srgbClr val="0000DE"/>
                </a:solidFill>
                <a:latin typeface="Courier New,Bold"/>
              </a:rPr>
              <a:t>2</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machine.Pin.OUT</a:t>
            </a:r>
            <a:r>
              <a:rPr lang="en-US" dirty="0">
                <a:solidFill>
                  <a:srgbClr val="000000"/>
                </a:solidFill>
                <a:latin typeface="Courier New" panose="02070309020205020404" pitchFamily="49" charset="0"/>
              </a:rPr>
              <a:t>, value=</a:t>
            </a:r>
            <a:r>
              <a:rPr lang="en-US" b="1" dirty="0">
                <a:solidFill>
                  <a:srgbClr val="0000DE"/>
                </a:solidFill>
                <a:latin typeface="Courier New,Bold"/>
              </a:rPr>
              <a:t>0</a:t>
            </a:r>
            <a:r>
              <a:rPr lang="en-US" dirty="0">
                <a:solidFill>
                  <a:srgbClr val="000000"/>
                </a:solidFill>
                <a:latin typeface="Courier New" panose="02070309020205020404" pitchFamily="49" charset="0"/>
              </a:rPr>
              <a:t>)</a:t>
            </a:r>
            <a:endParaRPr lang="fr-FR" dirty="0"/>
          </a:p>
        </p:txBody>
      </p:sp>
      <p:pic>
        <p:nvPicPr>
          <p:cNvPr id="6" name="Image 5">
            <a:hlinkClick r:id="rId2" action="ppaction://hlinksldjump"/>
            <a:extLst>
              <a:ext uri="{FF2B5EF4-FFF2-40B4-BE49-F238E27FC236}">
                <a16:creationId xmlns:a16="http://schemas.microsoft.com/office/drawing/2014/main" id="{B9FCB20C-D8B5-4002-A4B4-2FD001AE0BD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4969126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18824A-60F3-4B0D-8025-58FF56616510}"/>
              </a:ext>
            </a:extLst>
          </p:cNvPr>
          <p:cNvSpPr>
            <a:spLocks noGrp="1"/>
          </p:cNvSpPr>
          <p:nvPr>
            <p:ph type="title"/>
          </p:nvPr>
        </p:nvSpPr>
        <p:spPr/>
        <p:txBody>
          <a:bodyPr/>
          <a:lstStyle/>
          <a:p>
            <a:r>
              <a:rPr lang="fr-FR" dirty="0"/>
              <a:t>MICRO-PYTHON SCRIPT: BOOT.PY</a:t>
            </a:r>
          </a:p>
        </p:txBody>
      </p:sp>
      <p:sp>
        <p:nvSpPr>
          <p:cNvPr id="3" name="Espace réservé du numéro de diapositive 2">
            <a:extLst>
              <a:ext uri="{FF2B5EF4-FFF2-40B4-BE49-F238E27FC236}">
                <a16:creationId xmlns:a16="http://schemas.microsoft.com/office/drawing/2014/main" id="{9C972FC2-060A-464F-A0F4-7A6ADA33297E}"/>
              </a:ext>
            </a:extLst>
          </p:cNvPr>
          <p:cNvSpPr>
            <a:spLocks noGrp="1"/>
          </p:cNvSpPr>
          <p:nvPr>
            <p:ph type="sldNum" sz="quarter" idx="12"/>
          </p:nvPr>
        </p:nvSpPr>
        <p:spPr/>
        <p:txBody>
          <a:bodyPr/>
          <a:lstStyle/>
          <a:p>
            <a:pPr>
              <a:defRPr/>
            </a:pPr>
            <a:fld id="{E652A8FB-8C76-45BB-8D82-93F8E151003C}" type="slidenum">
              <a:rPr lang="fr-FR" smtClean="0"/>
              <a:pPr>
                <a:defRPr/>
              </a:pPr>
              <a:t>439</a:t>
            </a:fld>
            <a:endParaRPr lang="fr-FR"/>
          </a:p>
        </p:txBody>
      </p:sp>
      <p:sp>
        <p:nvSpPr>
          <p:cNvPr id="6" name="Rectangle 5">
            <a:extLst>
              <a:ext uri="{FF2B5EF4-FFF2-40B4-BE49-F238E27FC236}">
                <a16:creationId xmlns:a16="http://schemas.microsoft.com/office/drawing/2014/main" id="{FD2A2E12-2B8A-4C98-BCAB-52614F8C1131}"/>
              </a:ext>
            </a:extLst>
          </p:cNvPr>
          <p:cNvSpPr/>
          <p:nvPr/>
        </p:nvSpPr>
        <p:spPr>
          <a:xfrm>
            <a:off x="-1016" y="490538"/>
            <a:ext cx="9145016" cy="523220"/>
          </a:xfrm>
          <a:prstGeom prst="rect">
            <a:avLst/>
          </a:prstGeom>
        </p:spPr>
        <p:txBody>
          <a:bodyPr wrap="square">
            <a:spAutoFit/>
          </a:bodyPr>
          <a:lstStyle/>
          <a:p>
            <a:r>
              <a:rPr lang="en-US" dirty="0">
                <a:latin typeface="Open Sans"/>
              </a:rPr>
              <a:t>Among other libraries, you need to import the </a:t>
            </a:r>
            <a:r>
              <a:rPr lang="en-US" dirty="0" err="1">
                <a:latin typeface="Courier New" panose="02070309020205020404" pitchFamily="49" charset="0"/>
              </a:rPr>
              <a:t>onewire</a:t>
            </a:r>
            <a:r>
              <a:rPr lang="en-US" dirty="0">
                <a:latin typeface="Courier New" panose="02070309020205020404" pitchFamily="49" charset="0"/>
              </a:rPr>
              <a:t> </a:t>
            </a:r>
            <a:r>
              <a:rPr lang="en-US" dirty="0">
                <a:latin typeface="Open Sans"/>
              </a:rPr>
              <a:t>and the </a:t>
            </a:r>
            <a:r>
              <a:rPr lang="en-US" dirty="0">
                <a:latin typeface="Courier New" panose="02070309020205020404" pitchFamily="49" charset="0"/>
              </a:rPr>
              <a:t>ds18x20 </a:t>
            </a:r>
            <a:r>
              <a:rPr lang="en-US" dirty="0">
                <a:latin typeface="Open Sans"/>
              </a:rPr>
              <a:t>library to read from the DS18B20 temperature sensor.</a:t>
            </a:r>
            <a:endParaRPr lang="fr-FR" dirty="0"/>
          </a:p>
        </p:txBody>
      </p:sp>
      <p:sp>
        <p:nvSpPr>
          <p:cNvPr id="7" name="Rectangle 6">
            <a:extLst>
              <a:ext uri="{FF2B5EF4-FFF2-40B4-BE49-F238E27FC236}">
                <a16:creationId xmlns:a16="http://schemas.microsoft.com/office/drawing/2014/main" id="{C1D79133-B054-4B03-9E91-E665E5CC7E43}"/>
              </a:ext>
            </a:extLst>
          </p:cNvPr>
          <p:cNvSpPr/>
          <p:nvPr/>
        </p:nvSpPr>
        <p:spPr>
          <a:xfrm>
            <a:off x="0" y="963610"/>
            <a:ext cx="9036496" cy="1169551"/>
          </a:xfrm>
          <a:prstGeom prst="rect">
            <a:avLst/>
          </a:prstGeom>
        </p:spPr>
        <p:txBody>
          <a:bodyPr wrap="square">
            <a:spAutoFit/>
          </a:bodyPr>
          <a:lstStyle/>
          <a:p>
            <a:r>
              <a:rPr lang="fr-FR" b="1" dirty="0">
                <a:solidFill>
                  <a:srgbClr val="008800"/>
                </a:solidFill>
                <a:latin typeface="Courier New,Bold"/>
              </a:rPr>
              <a:t>import </a:t>
            </a:r>
            <a:r>
              <a:rPr lang="fr-FR" b="1" dirty="0" err="1">
                <a:solidFill>
                  <a:srgbClr val="0E85B6"/>
                </a:solidFill>
                <a:latin typeface="Courier New,Bold"/>
              </a:rPr>
              <a:t>onewire</a:t>
            </a:r>
            <a:endParaRPr lang="fr-FR" b="1" dirty="0">
              <a:solidFill>
                <a:srgbClr val="0E85B6"/>
              </a:solidFill>
              <a:latin typeface="Courier New,Bold"/>
            </a:endParaRPr>
          </a:p>
          <a:p>
            <a:r>
              <a:rPr lang="fr-FR" b="1" dirty="0">
                <a:solidFill>
                  <a:srgbClr val="008800"/>
                </a:solidFill>
                <a:latin typeface="Courier New,Bold"/>
              </a:rPr>
              <a:t>import </a:t>
            </a:r>
            <a:r>
              <a:rPr lang="fr-FR" b="1" dirty="0">
                <a:solidFill>
                  <a:srgbClr val="0E85B6"/>
                </a:solidFill>
                <a:latin typeface="Courier New,Bold"/>
              </a:rPr>
              <a:t>ds18x20</a:t>
            </a:r>
          </a:p>
          <a:p>
            <a:r>
              <a:rPr lang="en-US" dirty="0">
                <a:solidFill>
                  <a:srgbClr val="000000"/>
                </a:solidFill>
                <a:latin typeface="Open Sans"/>
              </a:rPr>
              <a:t>You also need to import the </a:t>
            </a:r>
            <a:r>
              <a:rPr lang="en-US" dirty="0" err="1">
                <a:solidFill>
                  <a:srgbClr val="000000"/>
                </a:solidFill>
                <a:latin typeface="Courier New" panose="02070309020205020404" pitchFamily="49" charset="0"/>
              </a:rPr>
              <a:t>MQTTClient</a:t>
            </a:r>
            <a:r>
              <a:rPr lang="en-US" dirty="0">
                <a:solidFill>
                  <a:srgbClr val="000000"/>
                </a:solidFill>
                <a:latin typeface="Courier New" panose="02070309020205020404" pitchFamily="49" charset="0"/>
              </a:rPr>
              <a:t> </a:t>
            </a:r>
            <a:r>
              <a:rPr lang="en-US" dirty="0">
                <a:solidFill>
                  <a:srgbClr val="000000"/>
                </a:solidFill>
                <a:latin typeface="Open Sans"/>
              </a:rPr>
              <a:t>class from the </a:t>
            </a:r>
            <a:r>
              <a:rPr lang="en-US" dirty="0" err="1">
                <a:solidFill>
                  <a:srgbClr val="000000"/>
                </a:solidFill>
                <a:latin typeface="Courier New" panose="02070309020205020404" pitchFamily="49" charset="0"/>
              </a:rPr>
              <a:t>umqttsimple</a:t>
            </a:r>
            <a:r>
              <a:rPr lang="en-US" dirty="0">
                <a:solidFill>
                  <a:srgbClr val="000000"/>
                </a:solidFill>
                <a:latin typeface="Courier New" panose="02070309020205020404" pitchFamily="49" charset="0"/>
              </a:rPr>
              <a:t> </a:t>
            </a:r>
            <a:r>
              <a:rPr lang="en-US" dirty="0">
                <a:solidFill>
                  <a:srgbClr val="000000"/>
                </a:solidFill>
                <a:latin typeface="Open Sans"/>
              </a:rPr>
              <a:t>library to set the ESP32/ESP8266 as an MQTT client.</a:t>
            </a:r>
          </a:p>
          <a:p>
            <a:r>
              <a:rPr lang="fr-FR" b="1" dirty="0" err="1">
                <a:solidFill>
                  <a:srgbClr val="008800"/>
                </a:solidFill>
                <a:latin typeface="Courier New,Bold"/>
              </a:rPr>
              <a:t>from</a:t>
            </a:r>
            <a:r>
              <a:rPr lang="fr-FR" b="1" dirty="0">
                <a:solidFill>
                  <a:srgbClr val="008800"/>
                </a:solidFill>
                <a:latin typeface="Courier New,Bold"/>
              </a:rPr>
              <a:t> </a:t>
            </a:r>
            <a:r>
              <a:rPr lang="fr-FR" b="1" dirty="0" err="1">
                <a:solidFill>
                  <a:srgbClr val="0E85B6"/>
                </a:solidFill>
                <a:latin typeface="Courier New,Bold"/>
              </a:rPr>
              <a:t>umqttsimple</a:t>
            </a:r>
            <a:r>
              <a:rPr lang="fr-FR" b="1" dirty="0">
                <a:solidFill>
                  <a:srgbClr val="0E85B6"/>
                </a:solidFill>
                <a:latin typeface="Courier New,Bold"/>
              </a:rPr>
              <a:t> </a:t>
            </a:r>
            <a:r>
              <a:rPr lang="fr-FR" b="1" dirty="0">
                <a:solidFill>
                  <a:srgbClr val="008800"/>
                </a:solidFill>
                <a:latin typeface="Courier New,Bold"/>
              </a:rPr>
              <a:t>import </a:t>
            </a:r>
            <a:r>
              <a:rPr lang="fr-FR" dirty="0" err="1">
                <a:solidFill>
                  <a:srgbClr val="000000"/>
                </a:solidFill>
                <a:latin typeface="Courier New" panose="02070309020205020404" pitchFamily="49" charset="0"/>
              </a:rPr>
              <a:t>MQTTClient</a:t>
            </a:r>
            <a:endParaRPr lang="fr-FR" dirty="0"/>
          </a:p>
        </p:txBody>
      </p:sp>
      <p:sp>
        <p:nvSpPr>
          <p:cNvPr id="8" name="Rectangle 7">
            <a:extLst>
              <a:ext uri="{FF2B5EF4-FFF2-40B4-BE49-F238E27FC236}">
                <a16:creationId xmlns:a16="http://schemas.microsoft.com/office/drawing/2014/main" id="{97614463-99A0-484D-9517-61F569AFB06D}"/>
              </a:ext>
            </a:extLst>
          </p:cNvPr>
          <p:cNvSpPr/>
          <p:nvPr/>
        </p:nvSpPr>
        <p:spPr>
          <a:xfrm>
            <a:off x="1" y="2044382"/>
            <a:ext cx="9144000" cy="4616648"/>
          </a:xfrm>
          <a:prstGeom prst="rect">
            <a:avLst/>
          </a:prstGeom>
        </p:spPr>
        <p:txBody>
          <a:bodyPr wrap="square">
            <a:spAutoFit/>
          </a:bodyPr>
          <a:lstStyle/>
          <a:p>
            <a:r>
              <a:rPr lang="en-US" dirty="0">
                <a:solidFill>
                  <a:srgbClr val="000000"/>
                </a:solidFill>
                <a:latin typeface="Open Sans"/>
              </a:rPr>
              <a:t>You need to include your network credentials as well as the broker IP address on </a:t>
            </a:r>
            <a:r>
              <a:rPr lang="fr-FR" dirty="0">
                <a:solidFill>
                  <a:srgbClr val="000000"/>
                </a:solidFill>
                <a:latin typeface="Open Sans"/>
              </a:rPr>
              <a:t>the </a:t>
            </a:r>
            <a:r>
              <a:rPr lang="fr-FR" dirty="0" err="1">
                <a:solidFill>
                  <a:srgbClr val="000000"/>
                </a:solidFill>
                <a:latin typeface="Open Sans"/>
              </a:rPr>
              <a:t>following</a:t>
            </a:r>
            <a:r>
              <a:rPr lang="fr-FR" dirty="0">
                <a:solidFill>
                  <a:srgbClr val="000000"/>
                </a:solidFill>
                <a:latin typeface="Open Sans"/>
              </a:rPr>
              <a:t> variables:</a:t>
            </a:r>
          </a:p>
          <a:p>
            <a:r>
              <a:rPr lang="en-US" dirty="0" err="1">
                <a:solidFill>
                  <a:srgbClr val="000000"/>
                </a:solidFill>
                <a:latin typeface="Courier New" panose="02070309020205020404" pitchFamily="49" charset="0"/>
              </a:rPr>
              <a:t>ssid</a:t>
            </a:r>
            <a:r>
              <a:rPr lang="en-US" dirty="0">
                <a:solidFill>
                  <a:srgbClr val="000000"/>
                </a:solidFill>
                <a:latin typeface="Courier New" panose="02070309020205020404" pitchFamily="49" charset="0"/>
              </a:rPr>
              <a:t> = '</a:t>
            </a:r>
            <a:r>
              <a:rPr lang="en-US" b="1" dirty="0">
                <a:solidFill>
                  <a:srgbClr val="FF0000"/>
                </a:solidFill>
                <a:latin typeface="Courier New,Bold"/>
              </a:rPr>
              <a:t>REPLACE_WITH_YOUR_SSID</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password = '</a:t>
            </a:r>
            <a:r>
              <a:rPr lang="en-US" b="1" dirty="0">
                <a:solidFill>
                  <a:srgbClr val="FF0000"/>
                </a:solidFill>
                <a:latin typeface="Courier New,Bold"/>
              </a:rPr>
              <a:t>REPLACE_WITH_YOUR_PASSWORD</a:t>
            </a:r>
            <a:r>
              <a:rPr lang="en-US"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mqtt_server</a:t>
            </a:r>
            <a:r>
              <a:rPr lang="en-US" dirty="0">
                <a:solidFill>
                  <a:srgbClr val="000000"/>
                </a:solidFill>
                <a:latin typeface="Courier New" panose="02070309020205020404" pitchFamily="49" charset="0"/>
              </a:rPr>
              <a:t> = '</a:t>
            </a:r>
            <a:r>
              <a:rPr lang="en-US" b="1" dirty="0">
                <a:solidFill>
                  <a:srgbClr val="FF0000"/>
                </a:solidFill>
                <a:latin typeface="Courier New,Bold"/>
              </a:rPr>
              <a:t>REPLACE_WITH_YOUR_MQTT_BROKER_IP</a:t>
            </a:r>
            <a:r>
              <a:rPr lang="en-US" dirty="0">
                <a:solidFill>
                  <a:srgbClr val="000000"/>
                </a:solidFill>
                <a:latin typeface="Courier New" panose="02070309020205020404" pitchFamily="49" charset="0"/>
              </a:rPr>
              <a:t>’</a:t>
            </a:r>
          </a:p>
          <a:p>
            <a:endParaRPr lang="en-US" dirty="0">
              <a:solidFill>
                <a:srgbClr val="000000"/>
              </a:solidFill>
              <a:latin typeface="Courier New" panose="02070309020205020404" pitchFamily="49" charset="0"/>
            </a:endParaRPr>
          </a:p>
          <a:p>
            <a:r>
              <a:rPr lang="en-US" dirty="0">
                <a:solidFill>
                  <a:srgbClr val="000000"/>
                </a:solidFill>
                <a:latin typeface="Open Sans"/>
              </a:rPr>
              <a:t>The ESP32/ESP8266 is </a:t>
            </a:r>
            <a:r>
              <a:rPr lang="en-US" u="sng" dirty="0">
                <a:solidFill>
                  <a:srgbClr val="000000"/>
                </a:solidFill>
                <a:latin typeface="Open Sans"/>
              </a:rPr>
              <a:t>subscribed</a:t>
            </a:r>
            <a:r>
              <a:rPr lang="en-US" dirty="0">
                <a:solidFill>
                  <a:srgbClr val="000000"/>
                </a:solidFill>
                <a:latin typeface="Open Sans"/>
              </a:rPr>
              <a:t> to the </a:t>
            </a:r>
            <a:r>
              <a:rPr lang="en-US" b="1" i="1" dirty="0">
                <a:solidFill>
                  <a:srgbClr val="000000"/>
                </a:solidFill>
                <a:latin typeface="Open Sans,BoldItalic"/>
              </a:rPr>
              <a:t>output </a:t>
            </a:r>
            <a:r>
              <a:rPr lang="en-US" dirty="0">
                <a:solidFill>
                  <a:srgbClr val="000000"/>
                </a:solidFill>
                <a:latin typeface="Open Sans"/>
              </a:rPr>
              <a:t>topic and </a:t>
            </a:r>
            <a:r>
              <a:rPr lang="en-US" u="sng" dirty="0">
                <a:solidFill>
                  <a:srgbClr val="000000"/>
                </a:solidFill>
                <a:latin typeface="Open Sans"/>
              </a:rPr>
              <a:t>publishes</a:t>
            </a:r>
            <a:r>
              <a:rPr lang="en-US" dirty="0">
                <a:solidFill>
                  <a:srgbClr val="000000"/>
                </a:solidFill>
                <a:latin typeface="Open Sans"/>
              </a:rPr>
              <a:t> on the </a:t>
            </a:r>
            <a:r>
              <a:rPr lang="en-US" b="1" i="1" dirty="0">
                <a:solidFill>
                  <a:srgbClr val="000000"/>
                </a:solidFill>
                <a:latin typeface="Open Sans,BoldItalic"/>
              </a:rPr>
              <a:t>temp </a:t>
            </a:r>
            <a:r>
              <a:rPr lang="fr-FR" dirty="0">
                <a:solidFill>
                  <a:srgbClr val="000000"/>
                </a:solidFill>
                <a:latin typeface="Open Sans"/>
              </a:rPr>
              <a:t>topic.</a:t>
            </a:r>
          </a:p>
          <a:p>
            <a:r>
              <a:rPr lang="fr-FR" dirty="0" err="1">
                <a:solidFill>
                  <a:srgbClr val="000000"/>
                </a:solidFill>
                <a:latin typeface="Courier New" panose="02070309020205020404" pitchFamily="49" charset="0"/>
              </a:rPr>
              <a:t>topic_sub</a:t>
            </a:r>
            <a:r>
              <a:rPr lang="fr-FR" dirty="0">
                <a:solidFill>
                  <a:srgbClr val="000000"/>
                </a:solidFill>
                <a:latin typeface="Courier New" panose="02070309020205020404" pitchFamily="49" charset="0"/>
              </a:rPr>
              <a:t> = </a:t>
            </a:r>
            <a:r>
              <a:rPr lang="fr-FR" dirty="0" err="1">
                <a:solidFill>
                  <a:srgbClr val="000000"/>
                </a:solidFill>
                <a:latin typeface="Courier New" panose="02070309020205020404" pitchFamily="49" charset="0"/>
              </a:rPr>
              <a:t>b'</a:t>
            </a:r>
            <a:r>
              <a:rPr lang="fr-FR" b="1" dirty="0" err="1">
                <a:solidFill>
                  <a:srgbClr val="000000"/>
                </a:solidFill>
                <a:latin typeface="Courier New,Bold"/>
              </a:rPr>
              <a:t>output</a:t>
            </a:r>
            <a:r>
              <a:rPr lang="fr-FR" dirty="0">
                <a:solidFill>
                  <a:srgbClr val="000000"/>
                </a:solidFill>
                <a:latin typeface="Courier New" panose="02070309020205020404" pitchFamily="49" charset="0"/>
              </a:rPr>
              <a:t>'</a:t>
            </a:r>
          </a:p>
          <a:p>
            <a:r>
              <a:rPr lang="fr-FR" dirty="0" err="1">
                <a:solidFill>
                  <a:srgbClr val="000000"/>
                </a:solidFill>
                <a:latin typeface="Courier New" panose="02070309020205020404" pitchFamily="49" charset="0"/>
              </a:rPr>
              <a:t>topic_pub</a:t>
            </a:r>
            <a:r>
              <a:rPr lang="fr-FR" dirty="0">
                <a:solidFill>
                  <a:srgbClr val="000000"/>
                </a:solidFill>
                <a:latin typeface="Courier New" panose="02070309020205020404" pitchFamily="49" charset="0"/>
              </a:rPr>
              <a:t> = </a:t>
            </a:r>
            <a:r>
              <a:rPr lang="fr-FR" dirty="0" err="1">
                <a:solidFill>
                  <a:srgbClr val="000000"/>
                </a:solidFill>
                <a:latin typeface="Courier New" panose="02070309020205020404" pitchFamily="49" charset="0"/>
              </a:rPr>
              <a:t>b'</a:t>
            </a:r>
            <a:r>
              <a:rPr lang="fr-FR" b="1" dirty="0" err="1">
                <a:solidFill>
                  <a:srgbClr val="000000"/>
                </a:solidFill>
                <a:latin typeface="Courier New,Bold"/>
              </a:rPr>
              <a:t>temp</a:t>
            </a:r>
            <a:r>
              <a:rPr lang="fr-FR" dirty="0">
                <a:solidFill>
                  <a:srgbClr val="000000"/>
                </a:solidFill>
                <a:latin typeface="Courier New" panose="02070309020205020404" pitchFamily="49" charset="0"/>
              </a:rPr>
              <a:t>’</a:t>
            </a:r>
          </a:p>
          <a:p>
            <a:r>
              <a:rPr lang="en-US" dirty="0">
                <a:solidFill>
                  <a:srgbClr val="000000"/>
                </a:solidFill>
                <a:latin typeface="Open Sans"/>
              </a:rPr>
              <a:t>Create auxiliary variables to save the last time a sensor reading was taken (</a:t>
            </a:r>
            <a:r>
              <a:rPr lang="en-US" dirty="0" err="1">
                <a:solidFill>
                  <a:srgbClr val="000000"/>
                </a:solidFill>
                <a:latin typeface="Courier New" panose="02070309020205020404" pitchFamily="49" charset="0"/>
              </a:rPr>
              <a:t>last_sensor_reading</a:t>
            </a:r>
            <a:r>
              <a:rPr lang="en-US" dirty="0">
                <a:solidFill>
                  <a:srgbClr val="000000"/>
                </a:solidFill>
                <a:latin typeface="Open Sans"/>
              </a:rPr>
              <a:t>) and</a:t>
            </a:r>
          </a:p>
          <a:p>
            <a:r>
              <a:rPr lang="en-US" dirty="0">
                <a:solidFill>
                  <a:srgbClr val="000000"/>
                </a:solidFill>
                <a:latin typeface="Open Sans"/>
              </a:rPr>
              <a:t>to save the interval between readings (</a:t>
            </a:r>
            <a:r>
              <a:rPr lang="en-US" dirty="0" err="1">
                <a:solidFill>
                  <a:srgbClr val="000000"/>
                </a:solidFill>
                <a:latin typeface="Courier New" panose="02070309020205020404" pitchFamily="49" charset="0"/>
              </a:rPr>
              <a:t>readings_interval</a:t>
            </a:r>
            <a:r>
              <a:rPr lang="en-US" dirty="0">
                <a:solidFill>
                  <a:srgbClr val="000000"/>
                </a:solidFill>
                <a:latin typeface="Open Sans"/>
              </a:rPr>
              <a:t>), here, we’re setting the interval to 5 seconds.</a:t>
            </a:r>
          </a:p>
          <a:p>
            <a:r>
              <a:rPr lang="fr-FR" dirty="0" err="1">
                <a:solidFill>
                  <a:srgbClr val="000000"/>
                </a:solidFill>
                <a:latin typeface="Courier New" panose="02070309020205020404" pitchFamily="49" charset="0"/>
              </a:rPr>
              <a:t>last_sensor_reading</a:t>
            </a:r>
            <a:r>
              <a:rPr lang="fr-FR" dirty="0">
                <a:solidFill>
                  <a:srgbClr val="000000"/>
                </a:solidFill>
                <a:latin typeface="Courier New" panose="02070309020205020404" pitchFamily="49" charset="0"/>
              </a:rPr>
              <a:t> = </a:t>
            </a:r>
            <a:r>
              <a:rPr lang="fr-FR" b="1" dirty="0">
                <a:solidFill>
                  <a:srgbClr val="0000DE"/>
                </a:solidFill>
                <a:latin typeface="Courier New,Bold"/>
              </a:rPr>
              <a:t>0</a:t>
            </a:r>
          </a:p>
          <a:p>
            <a:r>
              <a:rPr lang="fr-FR" dirty="0" err="1">
                <a:solidFill>
                  <a:srgbClr val="000000"/>
                </a:solidFill>
                <a:latin typeface="Courier New" panose="02070309020205020404" pitchFamily="49" charset="0"/>
              </a:rPr>
              <a:t>readings_interval</a:t>
            </a:r>
            <a:r>
              <a:rPr lang="fr-FR" dirty="0">
                <a:solidFill>
                  <a:srgbClr val="000000"/>
                </a:solidFill>
                <a:latin typeface="Courier New" panose="02070309020205020404" pitchFamily="49" charset="0"/>
              </a:rPr>
              <a:t> = </a:t>
            </a:r>
            <a:r>
              <a:rPr lang="fr-FR" b="1" dirty="0">
                <a:solidFill>
                  <a:srgbClr val="0000DE"/>
                </a:solidFill>
                <a:latin typeface="Courier New,Bold"/>
              </a:rPr>
              <a:t>5</a:t>
            </a:r>
          </a:p>
          <a:p>
            <a:endParaRPr lang="en-US" dirty="0">
              <a:solidFill>
                <a:srgbClr val="000000"/>
              </a:solidFill>
              <a:latin typeface="Open Sans"/>
            </a:endParaRPr>
          </a:p>
          <a:p>
            <a:r>
              <a:rPr lang="en-US" dirty="0">
                <a:solidFill>
                  <a:srgbClr val="000000"/>
                </a:solidFill>
                <a:latin typeface="Open Sans"/>
              </a:rPr>
              <a:t>Create a variable called </a:t>
            </a:r>
            <a:r>
              <a:rPr lang="en-US" dirty="0" err="1">
                <a:solidFill>
                  <a:srgbClr val="000000"/>
                </a:solidFill>
                <a:latin typeface="Courier New" panose="02070309020205020404" pitchFamily="49" charset="0"/>
              </a:rPr>
              <a:t>ds_pin</a:t>
            </a:r>
            <a:r>
              <a:rPr lang="en-US" dirty="0">
                <a:solidFill>
                  <a:srgbClr val="000000"/>
                </a:solidFill>
                <a:latin typeface="Courier New" panose="02070309020205020404" pitchFamily="49" charset="0"/>
              </a:rPr>
              <a:t> </a:t>
            </a:r>
            <a:r>
              <a:rPr lang="en-US" dirty="0">
                <a:solidFill>
                  <a:srgbClr val="000000"/>
                </a:solidFill>
                <a:latin typeface="Open Sans"/>
              </a:rPr>
              <a:t>that refers to GPIO 14, data wire pin of DS18B20 sensor is connected to.</a:t>
            </a:r>
          </a:p>
          <a:p>
            <a:r>
              <a:rPr lang="fr-FR" dirty="0" err="1">
                <a:solidFill>
                  <a:srgbClr val="000000"/>
                </a:solidFill>
                <a:latin typeface="Courier New" panose="02070309020205020404" pitchFamily="49" charset="0"/>
              </a:rPr>
              <a:t>ds_pin</a:t>
            </a:r>
            <a:r>
              <a:rPr lang="fr-FR" dirty="0">
                <a:solidFill>
                  <a:srgbClr val="000000"/>
                </a:solidFill>
                <a:latin typeface="Courier New" panose="02070309020205020404" pitchFamily="49" charset="0"/>
              </a:rPr>
              <a:t> = </a:t>
            </a:r>
            <a:r>
              <a:rPr lang="fr-FR" dirty="0" err="1">
                <a:solidFill>
                  <a:srgbClr val="000000"/>
                </a:solidFill>
                <a:latin typeface="Courier New" panose="02070309020205020404" pitchFamily="49" charset="0"/>
              </a:rPr>
              <a:t>machine.Pin</a:t>
            </a:r>
            <a:r>
              <a:rPr lang="fr-FR" dirty="0">
                <a:solidFill>
                  <a:srgbClr val="000000"/>
                </a:solidFill>
                <a:latin typeface="Courier New" panose="02070309020205020404" pitchFamily="49" charset="0"/>
              </a:rPr>
              <a:t>(</a:t>
            </a:r>
            <a:r>
              <a:rPr lang="fr-FR" b="1" dirty="0">
                <a:solidFill>
                  <a:srgbClr val="0000DE"/>
                </a:solidFill>
                <a:latin typeface="Courier New,Bold"/>
              </a:rPr>
              <a:t>14</a:t>
            </a:r>
            <a:r>
              <a:rPr lang="fr-FR" dirty="0">
                <a:solidFill>
                  <a:srgbClr val="000000"/>
                </a:solidFill>
                <a:latin typeface="Courier New" panose="02070309020205020404" pitchFamily="49" charset="0"/>
              </a:rPr>
              <a:t>)</a:t>
            </a:r>
          </a:p>
          <a:p>
            <a:r>
              <a:rPr lang="en-US" dirty="0">
                <a:solidFill>
                  <a:srgbClr val="000000"/>
                </a:solidFill>
                <a:latin typeface="Open Sans"/>
              </a:rPr>
              <a:t>Then, create a </a:t>
            </a:r>
            <a:r>
              <a:rPr lang="en-US" dirty="0">
                <a:solidFill>
                  <a:srgbClr val="000000"/>
                </a:solidFill>
                <a:latin typeface="Courier New" panose="02070309020205020404" pitchFamily="49" charset="0"/>
              </a:rPr>
              <a:t>ds18x20 </a:t>
            </a:r>
            <a:r>
              <a:rPr lang="en-US" dirty="0">
                <a:solidFill>
                  <a:srgbClr val="000000"/>
                </a:solidFill>
                <a:latin typeface="Open Sans"/>
              </a:rPr>
              <a:t>object called </a:t>
            </a:r>
            <a:r>
              <a:rPr lang="en-US" dirty="0" err="1">
                <a:solidFill>
                  <a:srgbClr val="000000"/>
                </a:solidFill>
                <a:latin typeface="Courier New" panose="02070309020205020404" pitchFamily="49" charset="0"/>
              </a:rPr>
              <a:t>ds_sensor</a:t>
            </a:r>
            <a:r>
              <a:rPr lang="en-US" dirty="0">
                <a:solidFill>
                  <a:srgbClr val="000000"/>
                </a:solidFill>
                <a:latin typeface="Courier New" panose="02070309020205020404" pitchFamily="49" charset="0"/>
              </a:rPr>
              <a:t> </a:t>
            </a:r>
            <a:r>
              <a:rPr lang="en-US" dirty="0">
                <a:solidFill>
                  <a:srgbClr val="000000"/>
                </a:solidFill>
                <a:latin typeface="Open Sans"/>
              </a:rPr>
              <a:t>on the </a:t>
            </a:r>
            <a:r>
              <a:rPr lang="en-US" dirty="0" err="1">
                <a:solidFill>
                  <a:srgbClr val="000000"/>
                </a:solidFill>
                <a:latin typeface="Courier New" panose="02070309020205020404" pitchFamily="49" charset="0"/>
              </a:rPr>
              <a:t>ds_pin</a:t>
            </a:r>
            <a:r>
              <a:rPr lang="en-US" dirty="0">
                <a:solidFill>
                  <a:srgbClr val="000000"/>
                </a:solidFill>
                <a:latin typeface="Courier New" panose="02070309020205020404" pitchFamily="49" charset="0"/>
              </a:rPr>
              <a:t> </a:t>
            </a:r>
            <a:r>
              <a:rPr lang="en-US" dirty="0">
                <a:solidFill>
                  <a:srgbClr val="000000"/>
                </a:solidFill>
                <a:latin typeface="Open Sans"/>
              </a:rPr>
              <a:t>defined earlier.</a:t>
            </a:r>
          </a:p>
          <a:p>
            <a:r>
              <a:rPr lang="en-US" dirty="0">
                <a:solidFill>
                  <a:srgbClr val="000000"/>
                </a:solidFill>
                <a:latin typeface="Open Sans"/>
              </a:rPr>
              <a:t>If you want to read the sensor using a different pin, you need to modify the </a:t>
            </a:r>
            <a:r>
              <a:rPr lang="fr-FR" dirty="0" err="1">
                <a:solidFill>
                  <a:srgbClr val="000000"/>
                </a:solidFill>
                <a:latin typeface="Open Sans"/>
              </a:rPr>
              <a:t>previous</a:t>
            </a:r>
            <a:r>
              <a:rPr lang="fr-FR" dirty="0">
                <a:solidFill>
                  <a:srgbClr val="000000"/>
                </a:solidFill>
                <a:latin typeface="Open Sans"/>
              </a:rPr>
              <a:t> line.</a:t>
            </a:r>
          </a:p>
          <a:p>
            <a:r>
              <a:rPr lang="fr-FR" dirty="0" err="1">
                <a:solidFill>
                  <a:srgbClr val="000000"/>
                </a:solidFill>
                <a:latin typeface="Courier New" panose="02070309020205020404" pitchFamily="49" charset="0"/>
              </a:rPr>
              <a:t>ds_sensor</a:t>
            </a:r>
            <a:r>
              <a:rPr lang="fr-FR" dirty="0">
                <a:solidFill>
                  <a:srgbClr val="000000"/>
                </a:solidFill>
                <a:latin typeface="Courier New" panose="02070309020205020404" pitchFamily="49" charset="0"/>
              </a:rPr>
              <a:t> = ds18x20.DS18X20(</a:t>
            </a:r>
            <a:r>
              <a:rPr lang="fr-FR" dirty="0" err="1">
                <a:solidFill>
                  <a:srgbClr val="000000"/>
                </a:solidFill>
                <a:latin typeface="Courier New" panose="02070309020205020404" pitchFamily="49" charset="0"/>
              </a:rPr>
              <a:t>onewire.OneWire</a:t>
            </a:r>
            <a:r>
              <a:rPr lang="fr-FR" dirty="0">
                <a:solidFill>
                  <a:srgbClr val="000000"/>
                </a:solidFill>
                <a:latin typeface="Courier New" panose="02070309020205020404" pitchFamily="49" charset="0"/>
              </a:rPr>
              <a:t>(</a:t>
            </a:r>
            <a:r>
              <a:rPr lang="fr-FR" dirty="0" err="1">
                <a:solidFill>
                  <a:srgbClr val="000000"/>
                </a:solidFill>
                <a:latin typeface="Courier New" panose="02070309020205020404" pitchFamily="49" charset="0"/>
              </a:rPr>
              <a:t>ds_pin</a:t>
            </a:r>
            <a:r>
              <a:rPr lang="fr-FR" dirty="0">
                <a:solidFill>
                  <a:srgbClr val="000000"/>
                </a:solidFill>
                <a:latin typeface="Courier New" panose="02070309020205020404" pitchFamily="49" charset="0"/>
              </a:rPr>
              <a:t>))</a:t>
            </a:r>
          </a:p>
          <a:p>
            <a:r>
              <a:rPr lang="en-US" dirty="0">
                <a:solidFill>
                  <a:srgbClr val="000000"/>
                </a:solidFill>
                <a:latin typeface="Open Sans"/>
              </a:rPr>
              <a:t>Finally, create a </a:t>
            </a:r>
            <a:r>
              <a:rPr lang="en-US" dirty="0">
                <a:solidFill>
                  <a:srgbClr val="000000"/>
                </a:solidFill>
                <a:latin typeface="Courier New" panose="02070309020205020404" pitchFamily="49" charset="0"/>
              </a:rPr>
              <a:t>Pin </a:t>
            </a:r>
            <a:r>
              <a:rPr lang="en-US" dirty="0">
                <a:solidFill>
                  <a:srgbClr val="000000"/>
                </a:solidFill>
                <a:latin typeface="Open Sans"/>
              </a:rPr>
              <a:t>object on GPIO 2 called </a:t>
            </a:r>
            <a:r>
              <a:rPr lang="en-US" dirty="0">
                <a:solidFill>
                  <a:srgbClr val="000000"/>
                </a:solidFill>
                <a:latin typeface="Courier New" panose="02070309020205020404" pitchFamily="49" charset="0"/>
              </a:rPr>
              <a:t>led </a:t>
            </a:r>
            <a:r>
              <a:rPr lang="en-US" dirty="0">
                <a:solidFill>
                  <a:srgbClr val="000000"/>
                </a:solidFill>
                <a:latin typeface="Open Sans"/>
              </a:rPr>
              <a:t>that is off when the ESP32 first </a:t>
            </a:r>
            <a:r>
              <a:rPr lang="fr-FR" dirty="0">
                <a:solidFill>
                  <a:srgbClr val="000000"/>
                </a:solidFill>
                <a:latin typeface="Open Sans"/>
              </a:rPr>
              <a:t>boots.</a:t>
            </a:r>
          </a:p>
          <a:p>
            <a:r>
              <a:rPr lang="en-US" dirty="0">
                <a:solidFill>
                  <a:srgbClr val="000000"/>
                </a:solidFill>
                <a:latin typeface="Courier New" panose="02070309020205020404" pitchFamily="49" charset="0"/>
              </a:rPr>
              <a:t>led = </a:t>
            </a:r>
            <a:r>
              <a:rPr lang="en-US" dirty="0" err="1">
                <a:solidFill>
                  <a:srgbClr val="000000"/>
                </a:solidFill>
                <a:latin typeface="Courier New" panose="02070309020205020404" pitchFamily="49" charset="0"/>
              </a:rPr>
              <a:t>machine.Pin</a:t>
            </a:r>
            <a:r>
              <a:rPr lang="en-US" dirty="0">
                <a:solidFill>
                  <a:srgbClr val="000000"/>
                </a:solidFill>
                <a:latin typeface="Courier New" panose="02070309020205020404" pitchFamily="49" charset="0"/>
              </a:rPr>
              <a:t>(</a:t>
            </a:r>
            <a:r>
              <a:rPr lang="en-US" b="1" dirty="0">
                <a:solidFill>
                  <a:srgbClr val="0000DE"/>
                </a:solidFill>
                <a:latin typeface="Courier New,Bold"/>
              </a:rPr>
              <a:t>2</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machine.Pin.OUT</a:t>
            </a:r>
            <a:r>
              <a:rPr lang="en-US" dirty="0">
                <a:solidFill>
                  <a:srgbClr val="000000"/>
                </a:solidFill>
                <a:latin typeface="Courier New" panose="02070309020205020404" pitchFamily="49" charset="0"/>
              </a:rPr>
              <a:t>, value=</a:t>
            </a:r>
            <a:r>
              <a:rPr lang="en-US" b="1" dirty="0">
                <a:solidFill>
                  <a:srgbClr val="0000DE"/>
                </a:solidFill>
                <a:latin typeface="Courier New,Bold"/>
              </a:rPr>
              <a:t>0</a:t>
            </a:r>
            <a:r>
              <a:rPr lang="en-US" dirty="0">
                <a:solidFill>
                  <a:srgbClr val="000000"/>
                </a:solidFill>
                <a:latin typeface="Courier New" panose="02070309020205020404" pitchFamily="49" charset="0"/>
              </a:rPr>
              <a:t>)</a:t>
            </a:r>
          </a:p>
          <a:p>
            <a:r>
              <a:rPr lang="en-US" dirty="0">
                <a:solidFill>
                  <a:srgbClr val="000000"/>
                </a:solidFill>
                <a:latin typeface="Open Sans"/>
              </a:rPr>
              <a:t>That’s it for the </a:t>
            </a:r>
            <a:r>
              <a:rPr lang="en-US" i="1" dirty="0">
                <a:solidFill>
                  <a:srgbClr val="000000"/>
                </a:solidFill>
                <a:latin typeface="Open Sans,Italic"/>
              </a:rPr>
              <a:t>boot.py </a:t>
            </a:r>
            <a:r>
              <a:rPr lang="en-US" dirty="0">
                <a:solidFill>
                  <a:srgbClr val="000000"/>
                </a:solidFill>
                <a:latin typeface="Open Sans"/>
              </a:rPr>
              <a:t>file. Proceed to the </a:t>
            </a:r>
            <a:r>
              <a:rPr lang="en-US" i="1" dirty="0">
                <a:solidFill>
                  <a:srgbClr val="000000"/>
                </a:solidFill>
                <a:latin typeface="Open Sans,Italic"/>
              </a:rPr>
              <a:t>main.py </a:t>
            </a:r>
            <a:r>
              <a:rPr lang="en-US" dirty="0">
                <a:solidFill>
                  <a:srgbClr val="000000"/>
                </a:solidFill>
                <a:latin typeface="Open Sans"/>
              </a:rPr>
              <a:t>file.</a:t>
            </a:r>
            <a:endParaRPr lang="fr-FR" dirty="0"/>
          </a:p>
        </p:txBody>
      </p:sp>
      <p:sp>
        <p:nvSpPr>
          <p:cNvPr id="9" name="Rectangle 8">
            <a:extLst>
              <a:ext uri="{FF2B5EF4-FFF2-40B4-BE49-F238E27FC236}">
                <a16:creationId xmlns:a16="http://schemas.microsoft.com/office/drawing/2014/main" id="{6B8B9501-47E1-40F9-8568-4C797E5D7EAC}"/>
              </a:ext>
            </a:extLst>
          </p:cNvPr>
          <p:cNvSpPr/>
          <p:nvPr/>
        </p:nvSpPr>
        <p:spPr>
          <a:xfrm>
            <a:off x="5699281" y="2323819"/>
            <a:ext cx="2952328" cy="738664"/>
          </a:xfrm>
          <a:prstGeom prst="rect">
            <a:avLst/>
          </a:prstGeom>
        </p:spPr>
        <p:txBody>
          <a:bodyPr wrap="square">
            <a:spAutoFit/>
          </a:bodyPr>
          <a:lstStyle/>
          <a:p>
            <a:r>
              <a:rPr lang="fr-FR" b="1" dirty="0" err="1">
                <a:latin typeface="Calibri" panose="020F0502020204030204" pitchFamily="34" charset="0"/>
                <a:cs typeface="Calibri" panose="020F0502020204030204" pitchFamily="34" charset="0"/>
              </a:rPr>
              <a:t>ssid</a:t>
            </a:r>
            <a:r>
              <a:rPr lang="fr-FR" b="1" dirty="0">
                <a:latin typeface="Calibri" panose="020F0502020204030204" pitchFamily="34" charset="0"/>
                <a:cs typeface="Calibri" panose="020F0502020204030204" pitchFamily="34" charset="0"/>
              </a:rPr>
              <a:t> = 'Livebox-BBB6'</a:t>
            </a:r>
          </a:p>
          <a:p>
            <a:r>
              <a:rPr lang="fr-FR" b="1" dirty="0" err="1">
                <a:latin typeface="Calibri" panose="020F0502020204030204" pitchFamily="34" charset="0"/>
                <a:cs typeface="Calibri" panose="020F0502020204030204" pitchFamily="34" charset="0"/>
              </a:rPr>
              <a:t>password</a:t>
            </a:r>
            <a:r>
              <a:rPr lang="fr-FR" b="1" dirty="0">
                <a:latin typeface="Calibri" panose="020F0502020204030204" pitchFamily="34" charset="0"/>
                <a:cs typeface="Calibri" panose="020F0502020204030204" pitchFamily="34" charset="0"/>
              </a:rPr>
              <a:t> = ‘</a:t>
            </a:r>
            <a:r>
              <a:rPr lang="fr-FR" b="1" dirty="0" err="1">
                <a:latin typeface="Calibri" panose="020F0502020204030204" pitchFamily="34" charset="0"/>
                <a:cs typeface="Calibri" panose="020F0502020204030204" pitchFamily="34" charset="0"/>
              </a:rPr>
              <a:t>xxxxxxxxxxxxxx</a:t>
            </a:r>
            <a:r>
              <a:rPr lang="fr-FR" b="1" dirty="0">
                <a:latin typeface="Calibri" panose="020F0502020204030204" pitchFamily="34" charset="0"/>
                <a:cs typeface="Calibri" panose="020F0502020204030204" pitchFamily="34" charset="0"/>
              </a:rPr>
              <a:t>'</a:t>
            </a:r>
          </a:p>
          <a:p>
            <a:r>
              <a:rPr lang="fr-FR" b="1" dirty="0" err="1">
                <a:latin typeface="Calibri" panose="020F0502020204030204" pitchFamily="34" charset="0"/>
                <a:cs typeface="Calibri" panose="020F0502020204030204" pitchFamily="34" charset="0"/>
              </a:rPr>
              <a:t>mqtt_server</a:t>
            </a:r>
            <a:r>
              <a:rPr lang="fr-FR" b="1" dirty="0">
                <a:latin typeface="Calibri" panose="020F0502020204030204" pitchFamily="34" charset="0"/>
                <a:cs typeface="Calibri" panose="020F0502020204030204" pitchFamily="34" charset="0"/>
              </a:rPr>
              <a:t> = '192.168.1.31'</a:t>
            </a:r>
          </a:p>
        </p:txBody>
      </p:sp>
      <p:pic>
        <p:nvPicPr>
          <p:cNvPr id="10" name="Image 9">
            <a:hlinkClick r:id="rId3" action="ppaction://hlinksldjump"/>
            <a:extLst>
              <a:ext uri="{FF2B5EF4-FFF2-40B4-BE49-F238E27FC236}">
                <a16:creationId xmlns:a16="http://schemas.microsoft.com/office/drawing/2014/main" id="{228A5680-323C-48CF-9617-47CFCF42905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750330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DEBUGGING WITH THE HELP OF THE SERIAL PORT (VIA USB)</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44</a:t>
            </a:fld>
            <a:endParaRPr lang="fr-FR"/>
          </a:p>
        </p:txBody>
      </p:sp>
      <p:sp>
        <p:nvSpPr>
          <p:cNvPr id="4" name="Rectangle 3"/>
          <p:cNvSpPr/>
          <p:nvPr/>
        </p:nvSpPr>
        <p:spPr>
          <a:xfrm>
            <a:off x="142844" y="642918"/>
            <a:ext cx="8715436" cy="2062103"/>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Once your program has been downloaded in Arduino, the program operates independently. </a:t>
            </a:r>
          </a:p>
          <a:p>
            <a:pPr algn="just"/>
            <a:r>
              <a:rPr lang="en-US" sz="1600" b="1" dirty="0">
                <a:solidFill>
                  <a:srgbClr val="0070C0"/>
                </a:solidFill>
                <a:latin typeface="Calibri" pitchFamily="34" charset="0"/>
                <a:cs typeface="Calibri" pitchFamily="34" charset="0"/>
              </a:rPr>
              <a:t>Everyone is happy if it works as expected... However, if this is not the case, start to understand what is happening.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Must be creative and develop assumptions... and I must admit that it is a tedious task because the board has no debugger or debugging message display!  </a:t>
            </a:r>
          </a:p>
          <a:p>
            <a:pPr algn="just"/>
            <a:r>
              <a:rPr lang="en-US" sz="1600" b="1" dirty="0">
                <a:solidFill>
                  <a:srgbClr val="0070C0"/>
                </a:solidFill>
                <a:latin typeface="Calibri" pitchFamily="34" charset="0"/>
                <a:cs typeface="Calibri" pitchFamily="34" charset="0"/>
              </a:rPr>
              <a:t>Yet there is the serial port... so it is possible to send messages (message from debugging) since Arduino and reading them on the PC.</a:t>
            </a:r>
            <a:endParaRPr lang="fr-FR" sz="1600" b="1" dirty="0">
              <a:solidFill>
                <a:srgbClr val="0070C0"/>
              </a:solidFill>
              <a:latin typeface="Calibri" pitchFamily="34" charset="0"/>
              <a:cs typeface="Calibri" pitchFamily="34" charset="0"/>
            </a:endParaRPr>
          </a:p>
        </p:txBody>
      </p:sp>
      <p:sp>
        <p:nvSpPr>
          <p:cNvPr id="5" name="Rectangle 4"/>
          <p:cNvSpPr/>
          <p:nvPr/>
        </p:nvSpPr>
        <p:spPr>
          <a:xfrm>
            <a:off x="142844" y="3286124"/>
            <a:ext cx="9001156" cy="2062103"/>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Arduino serial port and USB Port :</a:t>
            </a:r>
          </a:p>
          <a:p>
            <a:pPr algn="just"/>
            <a:r>
              <a:rPr lang="en-US" sz="1600" b="1" dirty="0">
                <a:solidFill>
                  <a:srgbClr val="C00000"/>
                </a:solidFill>
                <a:latin typeface="Calibri" pitchFamily="34" charset="0"/>
                <a:cs typeface="Calibri" pitchFamily="34" charset="0"/>
              </a:rPr>
              <a:t> it is possible to communicate via the serial port of Arduino (what the microcontroller believes) but actually, all messages are returned via the USB (cf. FTDI) device to the PC (and its USB port). </a:t>
            </a:r>
          </a:p>
          <a:p>
            <a:pPr algn="just"/>
            <a:r>
              <a:rPr lang="en-US" sz="1600" b="1" dirty="0">
                <a:solidFill>
                  <a:srgbClr val="C00000"/>
                </a:solidFill>
                <a:latin typeface="Calibri" pitchFamily="34" charset="0"/>
                <a:cs typeface="Calibri" pitchFamily="34" charset="0"/>
              </a:rPr>
              <a:t>Just listen to the USB port.   </a:t>
            </a: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Caution: pins 0 and 1 for communication book series: </a:t>
            </a:r>
          </a:p>
          <a:p>
            <a:pPr algn="just"/>
            <a:r>
              <a:rPr lang="en-US" sz="1600" b="1" dirty="0">
                <a:solidFill>
                  <a:srgbClr val="C00000"/>
                </a:solidFill>
                <a:latin typeface="Calibri" pitchFamily="34" charset="0"/>
                <a:cs typeface="Calibri" pitchFamily="34" charset="0"/>
              </a:rPr>
              <a:t>during a serial, the Pin0 connection and 1 are automatically re-configured (pin0) RX &amp; TX (pin1). </a:t>
            </a:r>
          </a:p>
          <a:p>
            <a:pPr algn="just"/>
            <a:r>
              <a:rPr lang="en-US" sz="1600" b="1" dirty="0">
                <a:solidFill>
                  <a:srgbClr val="C00000"/>
                </a:solidFill>
                <a:latin typeface="Calibri" pitchFamily="34" charset="0"/>
                <a:cs typeface="Calibri" pitchFamily="34" charset="0"/>
              </a:rPr>
              <a:t>=&gt; it becomes impossible to use pins 0 &amp; 1 for other purposes.</a:t>
            </a:r>
            <a:endParaRPr lang="fr-FR" sz="1600" dirty="0">
              <a:solidFill>
                <a:srgbClr val="0070C0"/>
              </a:solidFill>
              <a:latin typeface="Calibri" pitchFamily="34" charset="0"/>
              <a:cs typeface="Calibri" pitchFamily="34" charset="0"/>
            </a:endParaRPr>
          </a:p>
        </p:txBody>
      </p:sp>
      <p:sp>
        <p:nvSpPr>
          <p:cNvPr id="8" name="Rectangle 7"/>
          <p:cNvSpPr/>
          <p:nvPr/>
        </p:nvSpPr>
        <p:spPr>
          <a:xfrm>
            <a:off x="142844" y="5500702"/>
            <a:ext cx="9001156" cy="338554"/>
          </a:xfrm>
          <a:prstGeom prst="rect">
            <a:avLst/>
          </a:prstGeom>
        </p:spPr>
        <p:txBody>
          <a:bodyPr wrap="square">
            <a:spAutoFit/>
          </a:bodyPr>
          <a:lstStyle/>
          <a:p>
            <a:pPr algn="just"/>
            <a:r>
              <a:rPr lang="en-US" sz="1600" b="1" i="1" dirty="0">
                <a:solidFill>
                  <a:srgbClr val="00B050"/>
                </a:solidFill>
                <a:latin typeface="Calibri" pitchFamily="34" charset="0"/>
                <a:cs typeface="Calibri" pitchFamily="34" charset="0"/>
              </a:rPr>
              <a:t>Note: it is also this same connection USB is also used to power the board.</a:t>
            </a:r>
            <a:endParaRPr lang="fr-FR" sz="1600" b="1" i="1" dirty="0">
              <a:solidFill>
                <a:srgbClr val="00B050"/>
              </a:solidFill>
              <a:latin typeface="Calibri" pitchFamily="34" charset="0"/>
              <a:cs typeface="Calibri" pitchFamily="34" charset="0"/>
            </a:endParaRPr>
          </a:p>
        </p:txBody>
      </p:sp>
      <p:pic>
        <p:nvPicPr>
          <p:cNvPr id="7" name="Image 6">
            <a:hlinkClick r:id="rId3" action="ppaction://hlinksldjump"/>
            <a:extLst>
              <a:ext uri="{FF2B5EF4-FFF2-40B4-BE49-F238E27FC236}">
                <a16:creationId xmlns:a16="http://schemas.microsoft.com/office/drawing/2014/main" id="{32DD6E85-33D5-4927-BE5B-2A8239AE43B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26BDC-6C3C-4780-AF8C-1C5704B9485A}"/>
              </a:ext>
            </a:extLst>
          </p:cNvPr>
          <p:cNvSpPr>
            <a:spLocks noGrp="1"/>
          </p:cNvSpPr>
          <p:nvPr>
            <p:ph type="title"/>
          </p:nvPr>
        </p:nvSpPr>
        <p:spPr/>
        <p:txBody>
          <a:bodyPr/>
          <a:lstStyle/>
          <a:p>
            <a:r>
              <a:rPr lang="fr-FR" dirty="0"/>
              <a:t>MICRO-PYTHON SCRIPT: MAIN.PY</a:t>
            </a:r>
          </a:p>
        </p:txBody>
      </p:sp>
      <p:sp>
        <p:nvSpPr>
          <p:cNvPr id="3" name="Espace réservé du numéro de diapositive 2">
            <a:extLst>
              <a:ext uri="{FF2B5EF4-FFF2-40B4-BE49-F238E27FC236}">
                <a16:creationId xmlns:a16="http://schemas.microsoft.com/office/drawing/2014/main" id="{B2B2D54C-1658-4E43-9692-15710F5BC593}"/>
              </a:ext>
            </a:extLst>
          </p:cNvPr>
          <p:cNvSpPr>
            <a:spLocks noGrp="1"/>
          </p:cNvSpPr>
          <p:nvPr>
            <p:ph type="sldNum" sz="quarter" idx="12"/>
          </p:nvPr>
        </p:nvSpPr>
        <p:spPr/>
        <p:txBody>
          <a:bodyPr/>
          <a:lstStyle/>
          <a:p>
            <a:pPr>
              <a:defRPr/>
            </a:pPr>
            <a:fld id="{E652A8FB-8C76-45BB-8D82-93F8E151003C}" type="slidenum">
              <a:rPr lang="fr-FR" smtClean="0"/>
              <a:pPr>
                <a:defRPr/>
              </a:pPr>
              <a:t>440</a:t>
            </a:fld>
            <a:endParaRPr lang="fr-FR"/>
          </a:p>
        </p:txBody>
      </p:sp>
      <p:sp>
        <p:nvSpPr>
          <p:cNvPr id="4" name="Rectangle 3">
            <a:extLst>
              <a:ext uri="{FF2B5EF4-FFF2-40B4-BE49-F238E27FC236}">
                <a16:creationId xmlns:a16="http://schemas.microsoft.com/office/drawing/2014/main" id="{4D3B5E5A-33E8-4F05-8D29-435ACF8913D6}"/>
              </a:ext>
            </a:extLst>
          </p:cNvPr>
          <p:cNvSpPr/>
          <p:nvPr/>
        </p:nvSpPr>
        <p:spPr>
          <a:xfrm>
            <a:off x="208112" y="620688"/>
            <a:ext cx="4795936" cy="5940088"/>
          </a:xfrm>
          <a:prstGeom prst="rect">
            <a:avLst/>
          </a:prstGeom>
          <a:solidFill>
            <a:schemeClr val="bg1">
              <a:lumMod val="85000"/>
            </a:schemeClr>
          </a:solidFill>
        </p:spPr>
        <p:txBody>
          <a:bodyPr wrap="square">
            <a:spAutoFit/>
          </a:bodyPr>
          <a:lstStyle/>
          <a:p>
            <a:r>
              <a:rPr lang="fr-FR" sz="1000" dirty="0" err="1">
                <a:solidFill>
                  <a:srgbClr val="008800"/>
                </a:solidFill>
                <a:latin typeface="Courier New" panose="02070309020205020404" pitchFamily="49" charset="0"/>
              </a:rPr>
              <a:t>def</a:t>
            </a:r>
            <a:r>
              <a:rPr lang="fr-FR" sz="1000" dirty="0">
                <a:solidFill>
                  <a:srgbClr val="008800"/>
                </a:solidFill>
                <a:latin typeface="Courier New" panose="02070309020205020404" pitchFamily="49" charset="0"/>
              </a:rPr>
              <a:t> </a:t>
            </a:r>
            <a:r>
              <a:rPr lang="fr-FR" sz="1000" dirty="0" err="1">
                <a:solidFill>
                  <a:srgbClr val="000000"/>
                </a:solidFill>
                <a:latin typeface="Courier New" panose="02070309020205020404" pitchFamily="49" charset="0"/>
              </a:rPr>
              <a:t>read_ds_sensor</a:t>
            </a:r>
            <a:r>
              <a:rPr lang="fr-FR" sz="1000" dirty="0">
                <a:solidFill>
                  <a:srgbClr val="333333"/>
                </a:solidFill>
                <a:latin typeface="Courier New" panose="02070309020205020404" pitchFamily="49" charset="0"/>
              </a:rPr>
              <a:t>():</a:t>
            </a:r>
          </a:p>
          <a:p>
            <a:r>
              <a:rPr lang="fr-FR" sz="1000" dirty="0">
                <a:solidFill>
                  <a:srgbClr val="333333"/>
                </a:solidFill>
                <a:latin typeface="Courier New" panose="02070309020205020404" pitchFamily="49" charset="0"/>
              </a:rPr>
              <a:t>roms = </a:t>
            </a:r>
            <a:r>
              <a:rPr lang="fr-FR" sz="1000" dirty="0" err="1">
                <a:solidFill>
                  <a:srgbClr val="333333"/>
                </a:solidFill>
                <a:latin typeface="Courier New" panose="02070309020205020404" pitchFamily="49" charset="0"/>
              </a:rPr>
              <a:t>ds_sensor.scan</a:t>
            </a:r>
            <a:r>
              <a:rPr lang="fr-FR" sz="1000" dirty="0">
                <a:solidFill>
                  <a:srgbClr val="333333"/>
                </a:solidFill>
                <a:latin typeface="Courier New" panose="02070309020205020404" pitchFamily="49" charset="0"/>
              </a:rPr>
              <a:t>()</a:t>
            </a:r>
          </a:p>
          <a:p>
            <a:r>
              <a:rPr lang="fr-FR" sz="1000" dirty="0" err="1">
                <a:solidFill>
                  <a:srgbClr val="008800"/>
                </a:solidFill>
                <a:latin typeface="Courier New" panose="02070309020205020404" pitchFamily="49" charset="0"/>
              </a:rPr>
              <a:t>print</a:t>
            </a:r>
            <a:r>
              <a:rPr lang="fr-FR" sz="1000" dirty="0">
                <a:solidFill>
                  <a:srgbClr val="333333"/>
                </a:solidFill>
                <a:latin typeface="Courier New" panose="02070309020205020404" pitchFamily="49" charset="0"/>
              </a:rPr>
              <a:t>('</a:t>
            </a:r>
            <a:r>
              <a:rPr lang="fr-FR" sz="1000" dirty="0" err="1">
                <a:solidFill>
                  <a:srgbClr val="333333"/>
                </a:solidFill>
                <a:latin typeface="Courier New" panose="02070309020205020404" pitchFamily="49" charset="0"/>
              </a:rPr>
              <a:t>Found</a:t>
            </a:r>
            <a:r>
              <a:rPr lang="fr-FR" sz="1000" dirty="0">
                <a:solidFill>
                  <a:srgbClr val="333333"/>
                </a:solidFill>
                <a:latin typeface="Courier New" panose="02070309020205020404" pitchFamily="49" charset="0"/>
              </a:rPr>
              <a:t> DS </a:t>
            </a:r>
            <a:r>
              <a:rPr lang="fr-FR" sz="1000" dirty="0" err="1">
                <a:solidFill>
                  <a:srgbClr val="333333"/>
                </a:solidFill>
                <a:latin typeface="Courier New" panose="02070309020205020404" pitchFamily="49" charset="0"/>
              </a:rPr>
              <a:t>devices</a:t>
            </a:r>
            <a:r>
              <a:rPr lang="fr-FR" sz="1000" dirty="0">
                <a:solidFill>
                  <a:srgbClr val="333333"/>
                </a:solidFill>
                <a:latin typeface="Courier New" panose="02070309020205020404" pitchFamily="49" charset="0"/>
              </a:rPr>
              <a:t>: ', roms)</a:t>
            </a:r>
          </a:p>
          <a:p>
            <a:r>
              <a:rPr lang="fr-FR" sz="1000" dirty="0" err="1">
                <a:solidFill>
                  <a:srgbClr val="008800"/>
                </a:solidFill>
                <a:latin typeface="Courier New" panose="02070309020205020404" pitchFamily="49" charset="0"/>
              </a:rPr>
              <a:t>print</a:t>
            </a:r>
            <a:r>
              <a:rPr lang="fr-FR" sz="1000" dirty="0">
                <a:solidFill>
                  <a:srgbClr val="333333"/>
                </a:solidFill>
                <a:latin typeface="Courier New" panose="02070309020205020404" pitchFamily="49" charset="0"/>
              </a:rPr>
              <a:t>('</a:t>
            </a:r>
            <a:r>
              <a:rPr lang="fr-FR" sz="1000" dirty="0" err="1">
                <a:solidFill>
                  <a:srgbClr val="333333"/>
                </a:solidFill>
                <a:latin typeface="Courier New" panose="02070309020205020404" pitchFamily="49" charset="0"/>
              </a:rPr>
              <a:t>Temperatures</a:t>
            </a:r>
            <a:r>
              <a:rPr lang="fr-FR" sz="1000" dirty="0">
                <a:solidFill>
                  <a:srgbClr val="333333"/>
                </a:solidFill>
                <a:latin typeface="Courier New" panose="02070309020205020404" pitchFamily="49" charset="0"/>
              </a:rPr>
              <a:t>: ')</a:t>
            </a:r>
          </a:p>
          <a:p>
            <a:r>
              <a:rPr lang="fr-FR" sz="1000" dirty="0" err="1">
                <a:solidFill>
                  <a:srgbClr val="333333"/>
                </a:solidFill>
                <a:latin typeface="Courier New" panose="02070309020205020404" pitchFamily="49" charset="0"/>
              </a:rPr>
              <a:t>ds_sensor.convert_temp</a:t>
            </a:r>
            <a:r>
              <a:rPr lang="fr-FR" sz="1000" dirty="0">
                <a:solidFill>
                  <a:srgbClr val="333333"/>
                </a:solidFill>
                <a:latin typeface="Courier New" panose="02070309020205020404" pitchFamily="49" charset="0"/>
              </a:rPr>
              <a:t>()</a:t>
            </a:r>
          </a:p>
          <a:p>
            <a:r>
              <a:rPr lang="fr-FR" sz="1000" dirty="0" err="1">
                <a:solidFill>
                  <a:srgbClr val="333333"/>
                </a:solidFill>
                <a:latin typeface="Courier New" panose="02070309020205020404" pitchFamily="49" charset="0"/>
              </a:rPr>
              <a:t>time.sleep</a:t>
            </a:r>
            <a:r>
              <a:rPr lang="fr-FR" sz="1000" dirty="0">
                <a:solidFill>
                  <a:srgbClr val="333333"/>
                </a:solidFill>
                <a:latin typeface="Courier New" panose="02070309020205020404" pitchFamily="49" charset="0"/>
              </a:rPr>
              <a:t>(</a:t>
            </a:r>
            <a:r>
              <a:rPr lang="fr-FR" sz="1000" dirty="0">
                <a:solidFill>
                  <a:srgbClr val="0000DE"/>
                </a:solidFill>
                <a:latin typeface="Courier New" panose="02070309020205020404" pitchFamily="49" charset="0"/>
              </a:rPr>
              <a:t>1</a:t>
            </a:r>
            <a:r>
              <a:rPr lang="fr-FR" sz="1000" dirty="0">
                <a:solidFill>
                  <a:srgbClr val="333333"/>
                </a:solidFill>
                <a:latin typeface="Courier New" panose="02070309020205020404" pitchFamily="49" charset="0"/>
              </a:rPr>
              <a:t>)</a:t>
            </a:r>
          </a:p>
          <a:p>
            <a:r>
              <a:rPr lang="fr-FR" sz="1000" dirty="0">
                <a:solidFill>
                  <a:srgbClr val="008800"/>
                </a:solidFill>
                <a:latin typeface="Courier New" panose="02070309020205020404" pitchFamily="49" charset="0"/>
              </a:rPr>
              <a:t>for </a:t>
            </a:r>
            <a:r>
              <a:rPr lang="fr-FR" sz="1000" dirty="0">
                <a:solidFill>
                  <a:srgbClr val="333333"/>
                </a:solidFill>
                <a:latin typeface="Courier New" panose="02070309020205020404" pitchFamily="49" charset="0"/>
              </a:rPr>
              <a:t>rom </a:t>
            </a:r>
            <a:r>
              <a:rPr lang="fr-FR" sz="1000" dirty="0">
                <a:solidFill>
                  <a:srgbClr val="000000"/>
                </a:solidFill>
                <a:latin typeface="Courier New" panose="02070309020205020404" pitchFamily="49" charset="0"/>
              </a:rPr>
              <a:t>in </a:t>
            </a:r>
            <a:r>
              <a:rPr lang="fr-FR" sz="1000" dirty="0">
                <a:solidFill>
                  <a:srgbClr val="333333"/>
                </a:solidFill>
                <a:latin typeface="Courier New" panose="02070309020205020404" pitchFamily="49" charset="0"/>
              </a:rPr>
              <a:t>roms:</a:t>
            </a:r>
          </a:p>
          <a:p>
            <a:r>
              <a:rPr lang="fr-FR" sz="1000" dirty="0">
                <a:solidFill>
                  <a:srgbClr val="333333"/>
                </a:solidFill>
                <a:latin typeface="Courier New" panose="02070309020205020404" pitchFamily="49" charset="0"/>
              </a:rPr>
              <a:t>temp = </a:t>
            </a:r>
            <a:r>
              <a:rPr lang="fr-FR" sz="1000" dirty="0" err="1">
                <a:solidFill>
                  <a:srgbClr val="333333"/>
                </a:solidFill>
                <a:latin typeface="Courier New" panose="02070309020205020404" pitchFamily="49" charset="0"/>
              </a:rPr>
              <a:t>ds_sensor.read_temp</a:t>
            </a:r>
            <a:r>
              <a:rPr lang="fr-FR" sz="1000" dirty="0">
                <a:solidFill>
                  <a:srgbClr val="333333"/>
                </a:solidFill>
                <a:latin typeface="Courier New" panose="02070309020205020404" pitchFamily="49" charset="0"/>
              </a:rPr>
              <a:t>(rom)</a:t>
            </a:r>
          </a:p>
          <a:p>
            <a:r>
              <a:rPr lang="fr-FR" sz="1000" dirty="0">
                <a:solidFill>
                  <a:srgbClr val="008800"/>
                </a:solidFill>
                <a:latin typeface="Courier New" panose="02070309020205020404" pitchFamily="49" charset="0"/>
              </a:rPr>
              <a:t>if </a:t>
            </a:r>
            <a:r>
              <a:rPr lang="fr-FR" sz="1000" dirty="0" err="1">
                <a:solidFill>
                  <a:srgbClr val="007020"/>
                </a:solidFill>
                <a:latin typeface="Courier New" panose="02070309020205020404" pitchFamily="49" charset="0"/>
              </a:rPr>
              <a:t>isinstance</a:t>
            </a:r>
            <a:r>
              <a:rPr lang="fr-FR" sz="1000" dirty="0">
                <a:solidFill>
                  <a:srgbClr val="333333"/>
                </a:solidFill>
                <a:latin typeface="Courier New" panose="02070309020205020404" pitchFamily="49" charset="0"/>
              </a:rPr>
              <a:t>(temp, </a:t>
            </a:r>
            <a:r>
              <a:rPr lang="fr-FR" sz="1000" dirty="0" err="1">
                <a:solidFill>
                  <a:srgbClr val="007020"/>
                </a:solidFill>
                <a:latin typeface="Courier New" panose="02070309020205020404" pitchFamily="49" charset="0"/>
              </a:rPr>
              <a:t>float</a:t>
            </a:r>
            <a:r>
              <a:rPr lang="fr-FR" sz="1000" dirty="0">
                <a:solidFill>
                  <a:srgbClr val="333333"/>
                </a:solidFill>
                <a:latin typeface="Courier New" panose="02070309020205020404" pitchFamily="49" charset="0"/>
              </a:rPr>
              <a:t>):</a:t>
            </a:r>
          </a:p>
          <a:p>
            <a:r>
              <a:rPr lang="fr-FR" sz="1000" dirty="0">
                <a:solidFill>
                  <a:srgbClr val="888888"/>
                </a:solidFill>
                <a:latin typeface="Courier New" panose="02070309020205020404" pitchFamily="49" charset="0"/>
              </a:rPr>
              <a:t># </a:t>
            </a:r>
            <a:r>
              <a:rPr lang="fr-FR" sz="1000" dirty="0" err="1">
                <a:solidFill>
                  <a:srgbClr val="888888"/>
                </a:solidFill>
                <a:latin typeface="Courier New" panose="02070309020205020404" pitchFamily="49" charset="0"/>
              </a:rPr>
              <a:t>uncomment</a:t>
            </a:r>
            <a:r>
              <a:rPr lang="fr-FR" sz="1000" dirty="0">
                <a:solidFill>
                  <a:srgbClr val="888888"/>
                </a:solidFill>
                <a:latin typeface="Courier New" panose="02070309020205020404" pitchFamily="49" charset="0"/>
              </a:rPr>
              <a:t> for Fahrenheit</a:t>
            </a:r>
          </a:p>
          <a:p>
            <a:r>
              <a:rPr lang="fr-FR" sz="1000" dirty="0">
                <a:solidFill>
                  <a:srgbClr val="888888"/>
                </a:solidFill>
                <a:latin typeface="Courier New" panose="02070309020205020404" pitchFamily="49" charset="0"/>
              </a:rPr>
              <a:t>#temp = temp * (9/5) + 32.0</a:t>
            </a:r>
          </a:p>
          <a:p>
            <a:r>
              <a:rPr lang="fr-FR" sz="1000" dirty="0">
                <a:solidFill>
                  <a:srgbClr val="333333"/>
                </a:solidFill>
                <a:latin typeface="Courier New" panose="02070309020205020404" pitchFamily="49" charset="0"/>
              </a:rPr>
              <a:t>msg = (b'{0:3.1f}'.format(temp))</a:t>
            </a:r>
          </a:p>
          <a:p>
            <a:r>
              <a:rPr lang="fr-FR" sz="1000" dirty="0" err="1">
                <a:solidFill>
                  <a:srgbClr val="008800"/>
                </a:solidFill>
                <a:latin typeface="Courier New" panose="02070309020205020404" pitchFamily="49" charset="0"/>
              </a:rPr>
              <a:t>print</a:t>
            </a:r>
            <a:r>
              <a:rPr lang="fr-FR" sz="1000" dirty="0">
                <a:solidFill>
                  <a:srgbClr val="333333"/>
                </a:solidFill>
                <a:latin typeface="Courier New" panose="02070309020205020404" pitchFamily="49" charset="0"/>
              </a:rPr>
              <a:t>(temp, end=' ')</a:t>
            </a:r>
          </a:p>
          <a:p>
            <a:r>
              <a:rPr lang="fr-FR" sz="1000" dirty="0" err="1">
                <a:solidFill>
                  <a:srgbClr val="008800"/>
                </a:solidFill>
                <a:latin typeface="Courier New" panose="02070309020205020404" pitchFamily="49" charset="0"/>
              </a:rPr>
              <a:t>print</a:t>
            </a:r>
            <a:r>
              <a:rPr lang="fr-FR" sz="1000" dirty="0">
                <a:solidFill>
                  <a:srgbClr val="333333"/>
                </a:solidFill>
                <a:latin typeface="Courier New" panose="02070309020205020404" pitchFamily="49" charset="0"/>
              </a:rPr>
              <a:t>('</a:t>
            </a:r>
            <a:r>
              <a:rPr lang="fr-FR" sz="1000" dirty="0" err="1">
                <a:solidFill>
                  <a:srgbClr val="333333"/>
                </a:solidFill>
                <a:latin typeface="Courier New" panose="02070309020205020404" pitchFamily="49" charset="0"/>
              </a:rPr>
              <a:t>Valid</a:t>
            </a:r>
            <a:r>
              <a:rPr lang="fr-FR" sz="1000" dirty="0">
                <a:solidFill>
                  <a:srgbClr val="333333"/>
                </a:solidFill>
                <a:latin typeface="Courier New" panose="02070309020205020404" pitchFamily="49" charset="0"/>
              </a:rPr>
              <a:t> </a:t>
            </a:r>
            <a:r>
              <a:rPr lang="fr-FR" sz="1000" dirty="0" err="1">
                <a:solidFill>
                  <a:srgbClr val="333333"/>
                </a:solidFill>
                <a:latin typeface="Courier New" panose="02070309020205020404" pitchFamily="49" charset="0"/>
              </a:rPr>
              <a:t>temperature</a:t>
            </a:r>
            <a:r>
              <a:rPr lang="fr-FR" sz="1000" dirty="0">
                <a:solidFill>
                  <a:srgbClr val="333333"/>
                </a:solidFill>
                <a:latin typeface="Courier New" panose="02070309020205020404" pitchFamily="49" charset="0"/>
              </a:rPr>
              <a:t>')</a:t>
            </a:r>
          </a:p>
          <a:p>
            <a:r>
              <a:rPr lang="fr-FR" sz="1000" dirty="0">
                <a:solidFill>
                  <a:srgbClr val="008800"/>
                </a:solidFill>
                <a:latin typeface="Courier New" panose="02070309020205020404" pitchFamily="49" charset="0"/>
              </a:rPr>
              <a:t>return </a:t>
            </a:r>
            <a:r>
              <a:rPr lang="fr-FR" sz="1000" dirty="0">
                <a:solidFill>
                  <a:srgbClr val="333333"/>
                </a:solidFill>
                <a:latin typeface="Courier New" panose="02070309020205020404" pitchFamily="49" charset="0"/>
              </a:rPr>
              <a:t>msg</a:t>
            </a:r>
          </a:p>
          <a:p>
            <a:r>
              <a:rPr lang="fr-FR" sz="1000" dirty="0">
                <a:solidFill>
                  <a:srgbClr val="008800"/>
                </a:solidFill>
                <a:latin typeface="Courier New" panose="02070309020205020404" pitchFamily="49" charset="0"/>
              </a:rPr>
              <a:t>return </a:t>
            </a:r>
            <a:r>
              <a:rPr lang="fr-FR" sz="1000" dirty="0">
                <a:solidFill>
                  <a:srgbClr val="333333"/>
                </a:solidFill>
                <a:latin typeface="Courier New" panose="02070309020205020404" pitchFamily="49" charset="0"/>
              </a:rPr>
              <a:t>b'0.0'</a:t>
            </a:r>
          </a:p>
          <a:p>
            <a:r>
              <a:rPr lang="en-US" sz="1000" dirty="0">
                <a:solidFill>
                  <a:srgbClr val="008800"/>
                </a:solidFill>
                <a:latin typeface="Courier New" panose="02070309020205020404" pitchFamily="49" charset="0"/>
              </a:rPr>
              <a:t>def </a:t>
            </a:r>
            <a:r>
              <a:rPr lang="en-US" sz="1000" dirty="0" err="1">
                <a:solidFill>
                  <a:srgbClr val="000000"/>
                </a:solidFill>
                <a:latin typeface="Courier New" panose="02070309020205020404" pitchFamily="49" charset="0"/>
              </a:rPr>
              <a:t>sub_cb</a:t>
            </a:r>
            <a:r>
              <a:rPr lang="en-US" sz="1000" dirty="0">
                <a:solidFill>
                  <a:srgbClr val="333333"/>
                </a:solidFill>
                <a:latin typeface="Courier New" panose="02070309020205020404" pitchFamily="49" charset="0"/>
              </a:rPr>
              <a:t>(topic, msg):</a:t>
            </a:r>
          </a:p>
          <a:p>
            <a:r>
              <a:rPr lang="fr-FR" sz="1000" dirty="0" err="1">
                <a:solidFill>
                  <a:srgbClr val="008800"/>
                </a:solidFill>
                <a:latin typeface="Courier New" panose="02070309020205020404" pitchFamily="49" charset="0"/>
              </a:rPr>
              <a:t>print</a:t>
            </a:r>
            <a:r>
              <a:rPr lang="fr-FR" sz="1000" dirty="0">
                <a:solidFill>
                  <a:srgbClr val="333333"/>
                </a:solidFill>
                <a:latin typeface="Courier New" panose="02070309020205020404" pitchFamily="49" charset="0"/>
              </a:rPr>
              <a:t>((topic, msg))</a:t>
            </a:r>
          </a:p>
          <a:p>
            <a:r>
              <a:rPr lang="fr-FR" sz="1000" dirty="0">
                <a:solidFill>
                  <a:srgbClr val="008800"/>
                </a:solidFill>
                <a:latin typeface="Courier New" panose="02070309020205020404" pitchFamily="49" charset="0"/>
              </a:rPr>
              <a:t>if </a:t>
            </a:r>
            <a:r>
              <a:rPr lang="fr-FR" sz="1000" dirty="0">
                <a:solidFill>
                  <a:srgbClr val="333333"/>
                </a:solidFill>
                <a:latin typeface="Courier New" panose="02070309020205020404" pitchFamily="49" charset="0"/>
              </a:rPr>
              <a:t>msg == </a:t>
            </a:r>
            <a:r>
              <a:rPr lang="fr-FR" sz="1000" dirty="0" err="1">
                <a:solidFill>
                  <a:srgbClr val="333333"/>
                </a:solidFill>
                <a:latin typeface="Courier New" panose="02070309020205020404" pitchFamily="49" charset="0"/>
              </a:rPr>
              <a:t>b'on</a:t>
            </a:r>
            <a:r>
              <a:rPr lang="fr-FR" sz="1000" dirty="0">
                <a:solidFill>
                  <a:srgbClr val="333333"/>
                </a:solidFill>
                <a:latin typeface="Courier New" panose="02070309020205020404" pitchFamily="49" charset="0"/>
              </a:rPr>
              <a:t>':</a:t>
            </a:r>
          </a:p>
          <a:p>
            <a:r>
              <a:rPr lang="fr-FR" sz="1000" dirty="0" err="1">
                <a:solidFill>
                  <a:srgbClr val="333333"/>
                </a:solidFill>
                <a:latin typeface="Courier New" panose="02070309020205020404" pitchFamily="49" charset="0"/>
              </a:rPr>
              <a:t>led.value</a:t>
            </a:r>
            <a:r>
              <a:rPr lang="fr-FR" sz="1000" dirty="0">
                <a:solidFill>
                  <a:srgbClr val="333333"/>
                </a:solidFill>
                <a:latin typeface="Courier New" panose="02070309020205020404" pitchFamily="49" charset="0"/>
              </a:rPr>
              <a:t>(</a:t>
            </a:r>
            <a:r>
              <a:rPr lang="fr-FR" sz="1000" dirty="0">
                <a:solidFill>
                  <a:srgbClr val="0000DE"/>
                </a:solidFill>
                <a:latin typeface="Courier New" panose="02070309020205020404" pitchFamily="49" charset="0"/>
              </a:rPr>
              <a:t>1</a:t>
            </a:r>
            <a:r>
              <a:rPr lang="fr-FR" sz="1000" dirty="0">
                <a:solidFill>
                  <a:srgbClr val="333333"/>
                </a:solidFill>
                <a:latin typeface="Courier New" panose="02070309020205020404" pitchFamily="49" charset="0"/>
              </a:rPr>
              <a:t>)</a:t>
            </a:r>
          </a:p>
          <a:p>
            <a:r>
              <a:rPr lang="fr-FR" sz="1000" dirty="0" err="1">
                <a:solidFill>
                  <a:srgbClr val="008800"/>
                </a:solidFill>
                <a:latin typeface="Courier New" panose="02070309020205020404" pitchFamily="49" charset="0"/>
              </a:rPr>
              <a:t>elif</a:t>
            </a:r>
            <a:r>
              <a:rPr lang="fr-FR" sz="1000" dirty="0">
                <a:solidFill>
                  <a:srgbClr val="008800"/>
                </a:solidFill>
                <a:latin typeface="Courier New" panose="02070309020205020404" pitchFamily="49" charset="0"/>
              </a:rPr>
              <a:t> </a:t>
            </a:r>
            <a:r>
              <a:rPr lang="fr-FR" sz="1000" dirty="0">
                <a:solidFill>
                  <a:srgbClr val="333333"/>
                </a:solidFill>
                <a:latin typeface="Courier New" panose="02070309020205020404" pitchFamily="49" charset="0"/>
              </a:rPr>
              <a:t>msg == </a:t>
            </a:r>
            <a:r>
              <a:rPr lang="fr-FR" sz="1000" dirty="0" err="1">
                <a:solidFill>
                  <a:srgbClr val="333333"/>
                </a:solidFill>
                <a:latin typeface="Courier New" panose="02070309020205020404" pitchFamily="49" charset="0"/>
              </a:rPr>
              <a:t>b'off</a:t>
            </a:r>
            <a:r>
              <a:rPr lang="fr-FR" sz="1000" dirty="0">
                <a:solidFill>
                  <a:srgbClr val="333333"/>
                </a:solidFill>
                <a:latin typeface="Courier New" panose="02070309020205020404" pitchFamily="49" charset="0"/>
              </a:rPr>
              <a:t>':</a:t>
            </a:r>
          </a:p>
          <a:p>
            <a:r>
              <a:rPr lang="fr-FR" sz="1000" dirty="0" err="1">
                <a:solidFill>
                  <a:srgbClr val="333333"/>
                </a:solidFill>
                <a:latin typeface="Courier New" panose="02070309020205020404" pitchFamily="49" charset="0"/>
              </a:rPr>
              <a:t>led.value</a:t>
            </a:r>
            <a:r>
              <a:rPr lang="fr-FR" sz="1000" dirty="0">
                <a:solidFill>
                  <a:srgbClr val="333333"/>
                </a:solidFill>
                <a:latin typeface="Courier New" panose="02070309020205020404" pitchFamily="49" charset="0"/>
              </a:rPr>
              <a:t>(</a:t>
            </a:r>
            <a:r>
              <a:rPr lang="fr-FR" sz="1000" dirty="0">
                <a:solidFill>
                  <a:srgbClr val="0000DE"/>
                </a:solidFill>
                <a:latin typeface="Courier New" panose="02070309020205020404" pitchFamily="49" charset="0"/>
              </a:rPr>
              <a:t>0</a:t>
            </a:r>
            <a:r>
              <a:rPr lang="fr-FR" sz="1000" dirty="0">
                <a:solidFill>
                  <a:srgbClr val="333333"/>
                </a:solidFill>
                <a:latin typeface="Courier New" panose="02070309020205020404" pitchFamily="49" charset="0"/>
              </a:rPr>
              <a:t>)</a:t>
            </a:r>
          </a:p>
          <a:p>
            <a:r>
              <a:rPr lang="fr-FR" sz="1000" dirty="0" err="1">
                <a:solidFill>
                  <a:srgbClr val="008800"/>
                </a:solidFill>
                <a:latin typeface="Courier New" panose="02070309020205020404" pitchFamily="49" charset="0"/>
              </a:rPr>
              <a:t>def</a:t>
            </a:r>
            <a:r>
              <a:rPr lang="fr-FR" sz="1000" dirty="0">
                <a:solidFill>
                  <a:srgbClr val="008800"/>
                </a:solidFill>
                <a:latin typeface="Courier New" panose="02070309020205020404" pitchFamily="49" charset="0"/>
              </a:rPr>
              <a:t> </a:t>
            </a:r>
            <a:r>
              <a:rPr lang="fr-FR" sz="1000" dirty="0" err="1">
                <a:solidFill>
                  <a:srgbClr val="000000"/>
                </a:solidFill>
                <a:latin typeface="Courier New" panose="02070309020205020404" pitchFamily="49" charset="0"/>
              </a:rPr>
              <a:t>connect_and_subscribe</a:t>
            </a:r>
            <a:r>
              <a:rPr lang="fr-FR" sz="1000" dirty="0">
                <a:solidFill>
                  <a:srgbClr val="333333"/>
                </a:solidFill>
                <a:latin typeface="Courier New" panose="02070309020205020404" pitchFamily="49" charset="0"/>
              </a:rPr>
              <a:t>():</a:t>
            </a:r>
          </a:p>
          <a:p>
            <a:r>
              <a:rPr lang="en-US" sz="1000" dirty="0">
                <a:solidFill>
                  <a:srgbClr val="008800"/>
                </a:solidFill>
                <a:latin typeface="Courier New" panose="02070309020205020404" pitchFamily="49" charset="0"/>
              </a:rPr>
              <a:t>global </a:t>
            </a:r>
            <a:r>
              <a:rPr lang="en-US" sz="1000" dirty="0" err="1">
                <a:solidFill>
                  <a:srgbClr val="333333"/>
                </a:solidFill>
                <a:latin typeface="Courier New" panose="02070309020205020404" pitchFamily="49" charset="0"/>
              </a:rPr>
              <a:t>client_id</a:t>
            </a:r>
            <a:r>
              <a:rPr lang="en-US" sz="1000" dirty="0">
                <a:solidFill>
                  <a:srgbClr val="333333"/>
                </a:solidFill>
                <a:latin typeface="Courier New" panose="02070309020205020404" pitchFamily="49" charset="0"/>
              </a:rPr>
              <a:t>, </a:t>
            </a:r>
            <a:r>
              <a:rPr lang="en-US" sz="1000" dirty="0" err="1">
                <a:solidFill>
                  <a:srgbClr val="333333"/>
                </a:solidFill>
                <a:latin typeface="Courier New" panose="02070309020205020404" pitchFamily="49" charset="0"/>
              </a:rPr>
              <a:t>mqtt_server</a:t>
            </a:r>
            <a:r>
              <a:rPr lang="en-US" sz="1000" dirty="0">
                <a:solidFill>
                  <a:srgbClr val="333333"/>
                </a:solidFill>
                <a:latin typeface="Courier New" panose="02070309020205020404" pitchFamily="49" charset="0"/>
              </a:rPr>
              <a:t>, </a:t>
            </a:r>
            <a:r>
              <a:rPr lang="en-US" sz="1000" dirty="0" err="1">
                <a:solidFill>
                  <a:srgbClr val="333333"/>
                </a:solidFill>
                <a:latin typeface="Courier New" panose="02070309020205020404" pitchFamily="49" charset="0"/>
              </a:rPr>
              <a:t>topic_sub</a:t>
            </a:r>
            <a:endParaRPr lang="en-US" sz="1000" dirty="0">
              <a:solidFill>
                <a:srgbClr val="333333"/>
              </a:solidFill>
              <a:latin typeface="Courier New" panose="02070309020205020404" pitchFamily="49" charset="0"/>
            </a:endParaRPr>
          </a:p>
          <a:p>
            <a:r>
              <a:rPr lang="fr-FR" sz="1000" dirty="0">
                <a:solidFill>
                  <a:srgbClr val="333333"/>
                </a:solidFill>
                <a:latin typeface="Courier New" panose="02070309020205020404" pitchFamily="49" charset="0"/>
              </a:rPr>
              <a:t>client = </a:t>
            </a:r>
            <a:r>
              <a:rPr lang="fr-FR" sz="1000" dirty="0" err="1">
                <a:solidFill>
                  <a:srgbClr val="333333"/>
                </a:solidFill>
                <a:latin typeface="Courier New" panose="02070309020205020404" pitchFamily="49" charset="0"/>
              </a:rPr>
              <a:t>MQTTClient</a:t>
            </a:r>
            <a:r>
              <a:rPr lang="fr-FR" sz="1000" dirty="0">
                <a:solidFill>
                  <a:srgbClr val="333333"/>
                </a:solidFill>
                <a:latin typeface="Courier New" panose="02070309020205020404" pitchFamily="49" charset="0"/>
              </a:rPr>
              <a:t>(</a:t>
            </a:r>
            <a:r>
              <a:rPr lang="fr-FR" sz="1000" dirty="0" err="1">
                <a:solidFill>
                  <a:srgbClr val="333333"/>
                </a:solidFill>
                <a:latin typeface="Courier New" panose="02070309020205020404" pitchFamily="49" charset="0"/>
              </a:rPr>
              <a:t>client_id</a:t>
            </a:r>
            <a:r>
              <a:rPr lang="fr-FR" sz="1000" dirty="0">
                <a:solidFill>
                  <a:srgbClr val="333333"/>
                </a:solidFill>
                <a:latin typeface="Courier New" panose="02070309020205020404" pitchFamily="49" charset="0"/>
              </a:rPr>
              <a:t>, </a:t>
            </a:r>
            <a:r>
              <a:rPr lang="fr-FR" sz="1000" dirty="0" err="1">
                <a:solidFill>
                  <a:srgbClr val="333333"/>
                </a:solidFill>
                <a:latin typeface="Courier New" panose="02070309020205020404" pitchFamily="49" charset="0"/>
              </a:rPr>
              <a:t>mqtt_server</a:t>
            </a:r>
            <a:r>
              <a:rPr lang="fr-FR" sz="1000" dirty="0">
                <a:solidFill>
                  <a:srgbClr val="333333"/>
                </a:solidFill>
                <a:latin typeface="Courier New" panose="02070309020205020404" pitchFamily="49" charset="0"/>
              </a:rPr>
              <a:t>)</a:t>
            </a:r>
          </a:p>
          <a:p>
            <a:r>
              <a:rPr lang="en-US" sz="1000" dirty="0" err="1">
                <a:solidFill>
                  <a:srgbClr val="333333"/>
                </a:solidFill>
                <a:latin typeface="Courier New" panose="02070309020205020404" pitchFamily="49" charset="0"/>
              </a:rPr>
              <a:t>client.set_callback</a:t>
            </a:r>
            <a:r>
              <a:rPr lang="en-US" sz="1000" dirty="0">
                <a:solidFill>
                  <a:srgbClr val="333333"/>
                </a:solidFill>
                <a:latin typeface="Courier New" panose="02070309020205020404" pitchFamily="49" charset="0"/>
              </a:rPr>
              <a:t>(</a:t>
            </a:r>
            <a:r>
              <a:rPr lang="en-US" sz="1000" dirty="0" err="1">
                <a:solidFill>
                  <a:srgbClr val="333333"/>
                </a:solidFill>
                <a:latin typeface="Courier New" panose="02070309020205020404" pitchFamily="49" charset="0"/>
              </a:rPr>
              <a:t>sub_cb</a:t>
            </a:r>
            <a:r>
              <a:rPr lang="en-US" sz="1000" dirty="0">
                <a:solidFill>
                  <a:srgbClr val="333333"/>
                </a:solidFill>
                <a:latin typeface="Courier New" panose="02070309020205020404" pitchFamily="49" charset="0"/>
              </a:rPr>
              <a:t>)</a:t>
            </a:r>
          </a:p>
          <a:p>
            <a:r>
              <a:rPr lang="fr-FR" sz="1000" dirty="0" err="1">
                <a:solidFill>
                  <a:srgbClr val="333333"/>
                </a:solidFill>
                <a:latin typeface="Courier New" panose="02070309020205020404" pitchFamily="49" charset="0"/>
              </a:rPr>
              <a:t>client.connect</a:t>
            </a:r>
            <a:r>
              <a:rPr lang="fr-FR" sz="1000" dirty="0">
                <a:solidFill>
                  <a:srgbClr val="333333"/>
                </a:solidFill>
                <a:latin typeface="Courier New" panose="02070309020205020404" pitchFamily="49" charset="0"/>
              </a:rPr>
              <a:t>()</a:t>
            </a:r>
          </a:p>
          <a:p>
            <a:r>
              <a:rPr lang="fr-FR" sz="1000" dirty="0" err="1">
                <a:solidFill>
                  <a:srgbClr val="333333"/>
                </a:solidFill>
                <a:latin typeface="Courier New" panose="02070309020205020404" pitchFamily="49" charset="0"/>
              </a:rPr>
              <a:t>client.subscribe</a:t>
            </a:r>
            <a:r>
              <a:rPr lang="fr-FR" sz="1000" dirty="0">
                <a:solidFill>
                  <a:srgbClr val="333333"/>
                </a:solidFill>
                <a:latin typeface="Courier New" panose="02070309020205020404" pitchFamily="49" charset="0"/>
              </a:rPr>
              <a:t>(</a:t>
            </a:r>
            <a:r>
              <a:rPr lang="fr-FR" sz="1000" dirty="0" err="1">
                <a:solidFill>
                  <a:srgbClr val="333333"/>
                </a:solidFill>
                <a:latin typeface="Courier New" panose="02070309020205020404" pitchFamily="49" charset="0"/>
              </a:rPr>
              <a:t>topic_sub</a:t>
            </a:r>
            <a:r>
              <a:rPr lang="fr-FR" sz="1000" dirty="0">
                <a:solidFill>
                  <a:srgbClr val="333333"/>
                </a:solidFill>
                <a:latin typeface="Courier New" panose="02070309020205020404" pitchFamily="49" charset="0"/>
              </a:rPr>
              <a:t>)</a:t>
            </a:r>
          </a:p>
          <a:p>
            <a:r>
              <a:rPr lang="en-US" sz="1000" dirty="0">
                <a:solidFill>
                  <a:srgbClr val="008800"/>
                </a:solidFill>
                <a:latin typeface="Courier New" panose="02070309020205020404" pitchFamily="49" charset="0"/>
              </a:rPr>
              <a:t>print</a:t>
            </a:r>
            <a:r>
              <a:rPr lang="en-US" sz="1000" dirty="0">
                <a:solidFill>
                  <a:srgbClr val="333333"/>
                </a:solidFill>
                <a:latin typeface="Courier New" panose="02070309020205020404" pitchFamily="49" charset="0"/>
              </a:rPr>
              <a:t>('Connected to %s MQTT broker, subscribed to %s topic' %</a:t>
            </a:r>
          </a:p>
          <a:p>
            <a:r>
              <a:rPr lang="fr-FR" sz="1000" dirty="0">
                <a:solidFill>
                  <a:srgbClr val="333333"/>
                </a:solidFill>
                <a:latin typeface="Courier New" panose="02070309020205020404" pitchFamily="49" charset="0"/>
              </a:rPr>
              <a:t>(</a:t>
            </a:r>
            <a:r>
              <a:rPr lang="fr-FR" sz="1000" dirty="0" err="1">
                <a:solidFill>
                  <a:srgbClr val="333333"/>
                </a:solidFill>
                <a:latin typeface="Courier New" panose="02070309020205020404" pitchFamily="49" charset="0"/>
              </a:rPr>
              <a:t>mqtt_server</a:t>
            </a:r>
            <a:r>
              <a:rPr lang="fr-FR" sz="1000" dirty="0">
                <a:solidFill>
                  <a:srgbClr val="333333"/>
                </a:solidFill>
                <a:latin typeface="Courier New" panose="02070309020205020404" pitchFamily="49" charset="0"/>
              </a:rPr>
              <a:t>, </a:t>
            </a:r>
            <a:r>
              <a:rPr lang="fr-FR" sz="1000" dirty="0" err="1">
                <a:solidFill>
                  <a:srgbClr val="333333"/>
                </a:solidFill>
                <a:latin typeface="Courier New" panose="02070309020205020404" pitchFamily="49" charset="0"/>
              </a:rPr>
              <a:t>topic_sub</a:t>
            </a:r>
            <a:r>
              <a:rPr lang="fr-FR" sz="1000" dirty="0">
                <a:solidFill>
                  <a:srgbClr val="333333"/>
                </a:solidFill>
                <a:latin typeface="Courier New" panose="02070309020205020404" pitchFamily="49" charset="0"/>
              </a:rPr>
              <a:t>))</a:t>
            </a:r>
          </a:p>
          <a:p>
            <a:r>
              <a:rPr lang="fr-FR" sz="1000" dirty="0">
                <a:solidFill>
                  <a:srgbClr val="008800"/>
                </a:solidFill>
                <a:latin typeface="Courier New" panose="02070309020205020404" pitchFamily="49" charset="0"/>
              </a:rPr>
              <a:t>return </a:t>
            </a:r>
            <a:r>
              <a:rPr lang="fr-FR" sz="1000" dirty="0">
                <a:solidFill>
                  <a:srgbClr val="333333"/>
                </a:solidFill>
                <a:latin typeface="Courier New" panose="02070309020205020404" pitchFamily="49" charset="0"/>
              </a:rPr>
              <a:t>client</a:t>
            </a:r>
          </a:p>
          <a:p>
            <a:r>
              <a:rPr lang="fr-FR" sz="1000" dirty="0" err="1">
                <a:solidFill>
                  <a:srgbClr val="008800"/>
                </a:solidFill>
                <a:latin typeface="Courier New" panose="02070309020205020404" pitchFamily="49" charset="0"/>
              </a:rPr>
              <a:t>def</a:t>
            </a:r>
            <a:r>
              <a:rPr lang="fr-FR" sz="1000" dirty="0">
                <a:solidFill>
                  <a:srgbClr val="008800"/>
                </a:solidFill>
                <a:latin typeface="Courier New" panose="02070309020205020404" pitchFamily="49" charset="0"/>
              </a:rPr>
              <a:t> </a:t>
            </a:r>
            <a:r>
              <a:rPr lang="fr-FR" sz="1000" dirty="0" err="1">
                <a:solidFill>
                  <a:srgbClr val="000000"/>
                </a:solidFill>
                <a:latin typeface="Courier New" panose="02070309020205020404" pitchFamily="49" charset="0"/>
              </a:rPr>
              <a:t>restart_and_reconnect</a:t>
            </a:r>
            <a:r>
              <a:rPr lang="fr-FR" sz="1000" dirty="0">
                <a:solidFill>
                  <a:srgbClr val="333333"/>
                </a:solidFill>
                <a:latin typeface="Courier New" panose="02070309020205020404" pitchFamily="49" charset="0"/>
              </a:rPr>
              <a:t>():</a:t>
            </a:r>
          </a:p>
          <a:p>
            <a:r>
              <a:rPr lang="en-US" sz="1000" dirty="0">
                <a:solidFill>
                  <a:srgbClr val="008800"/>
                </a:solidFill>
                <a:latin typeface="Courier New" panose="02070309020205020404" pitchFamily="49" charset="0"/>
              </a:rPr>
              <a:t>print</a:t>
            </a:r>
            <a:r>
              <a:rPr lang="en-US" sz="1000" dirty="0">
                <a:solidFill>
                  <a:srgbClr val="333333"/>
                </a:solidFill>
                <a:latin typeface="Courier New" panose="02070309020205020404" pitchFamily="49" charset="0"/>
              </a:rPr>
              <a:t>('Failed to connect to MQTT broker. Reconnecting...')</a:t>
            </a:r>
          </a:p>
          <a:p>
            <a:r>
              <a:rPr lang="fr-FR" sz="1000" dirty="0" err="1">
                <a:solidFill>
                  <a:srgbClr val="333333"/>
                </a:solidFill>
                <a:latin typeface="Courier New" panose="02070309020205020404" pitchFamily="49" charset="0"/>
              </a:rPr>
              <a:t>time.sleep</a:t>
            </a:r>
            <a:r>
              <a:rPr lang="fr-FR" sz="1000" dirty="0">
                <a:solidFill>
                  <a:srgbClr val="333333"/>
                </a:solidFill>
                <a:latin typeface="Courier New" panose="02070309020205020404" pitchFamily="49" charset="0"/>
              </a:rPr>
              <a:t>(</a:t>
            </a:r>
            <a:r>
              <a:rPr lang="fr-FR" sz="1000" dirty="0">
                <a:solidFill>
                  <a:srgbClr val="0000DE"/>
                </a:solidFill>
                <a:latin typeface="Courier New" panose="02070309020205020404" pitchFamily="49" charset="0"/>
              </a:rPr>
              <a:t>10</a:t>
            </a:r>
            <a:r>
              <a:rPr lang="fr-FR" sz="1000" dirty="0">
                <a:solidFill>
                  <a:srgbClr val="333333"/>
                </a:solidFill>
                <a:latin typeface="Courier New" panose="02070309020205020404" pitchFamily="49" charset="0"/>
              </a:rPr>
              <a:t>)</a:t>
            </a:r>
          </a:p>
          <a:p>
            <a:r>
              <a:rPr lang="fr-FR" sz="1000" dirty="0" err="1">
                <a:solidFill>
                  <a:srgbClr val="333333"/>
                </a:solidFill>
                <a:latin typeface="Courier New" panose="02070309020205020404" pitchFamily="49" charset="0"/>
              </a:rPr>
              <a:t>machine.reset</a:t>
            </a:r>
            <a:r>
              <a:rPr lang="fr-FR" sz="1000" dirty="0">
                <a:solidFill>
                  <a:srgbClr val="333333"/>
                </a:solidFill>
                <a:latin typeface="Courier New" panose="02070309020205020404" pitchFamily="49" charset="0"/>
              </a:rPr>
              <a:t>()</a:t>
            </a:r>
          </a:p>
          <a:p>
            <a:r>
              <a:rPr lang="fr-FR" sz="1000" dirty="0" err="1">
                <a:solidFill>
                  <a:srgbClr val="008800"/>
                </a:solidFill>
                <a:latin typeface="Courier New" panose="02070309020205020404" pitchFamily="49" charset="0"/>
              </a:rPr>
              <a:t>try</a:t>
            </a:r>
            <a:r>
              <a:rPr lang="fr-FR" sz="1000" dirty="0">
                <a:solidFill>
                  <a:srgbClr val="333333"/>
                </a:solidFill>
                <a:latin typeface="Courier New" panose="02070309020205020404" pitchFamily="49" charset="0"/>
              </a:rPr>
              <a:t>:</a:t>
            </a:r>
          </a:p>
          <a:p>
            <a:r>
              <a:rPr lang="fr-FR" sz="1000" dirty="0">
                <a:solidFill>
                  <a:srgbClr val="333333"/>
                </a:solidFill>
                <a:latin typeface="Courier New" panose="02070309020205020404" pitchFamily="49" charset="0"/>
              </a:rPr>
              <a:t>client = </a:t>
            </a:r>
            <a:r>
              <a:rPr lang="fr-FR" sz="1000" dirty="0" err="1">
                <a:solidFill>
                  <a:srgbClr val="333333"/>
                </a:solidFill>
                <a:latin typeface="Courier New" panose="02070309020205020404" pitchFamily="49" charset="0"/>
              </a:rPr>
              <a:t>connect_and_subscribe</a:t>
            </a:r>
            <a:r>
              <a:rPr lang="fr-FR" sz="1000" dirty="0">
                <a:solidFill>
                  <a:srgbClr val="333333"/>
                </a:solidFill>
                <a:latin typeface="Courier New" panose="02070309020205020404" pitchFamily="49" charset="0"/>
              </a:rPr>
              <a:t>()</a:t>
            </a:r>
            <a:endParaRPr lang="fr-FR" sz="1000" dirty="0"/>
          </a:p>
        </p:txBody>
      </p:sp>
      <p:sp>
        <p:nvSpPr>
          <p:cNvPr id="5" name="Rectangle 4">
            <a:extLst>
              <a:ext uri="{FF2B5EF4-FFF2-40B4-BE49-F238E27FC236}">
                <a16:creationId xmlns:a16="http://schemas.microsoft.com/office/drawing/2014/main" id="{BCCF0344-2760-4F6B-A965-9AAD5AA7E93E}"/>
              </a:ext>
            </a:extLst>
          </p:cNvPr>
          <p:cNvSpPr/>
          <p:nvPr/>
        </p:nvSpPr>
        <p:spPr>
          <a:xfrm>
            <a:off x="4357612" y="836712"/>
            <a:ext cx="4572000" cy="3539430"/>
          </a:xfrm>
          <a:prstGeom prst="rect">
            <a:avLst/>
          </a:prstGeom>
          <a:solidFill>
            <a:schemeClr val="bg1">
              <a:lumMod val="85000"/>
            </a:schemeClr>
          </a:solidFill>
        </p:spPr>
        <p:txBody>
          <a:bodyPr>
            <a:spAutoFit/>
          </a:bodyPr>
          <a:lstStyle/>
          <a:p>
            <a:r>
              <a:rPr lang="fr-FR" dirty="0" err="1">
                <a:solidFill>
                  <a:srgbClr val="008800"/>
                </a:solidFill>
                <a:latin typeface="Courier New" panose="02070309020205020404" pitchFamily="49" charset="0"/>
              </a:rPr>
              <a:t>except</a:t>
            </a:r>
            <a:r>
              <a:rPr lang="fr-FR" dirty="0">
                <a:solidFill>
                  <a:srgbClr val="008800"/>
                </a:solidFill>
                <a:latin typeface="Courier New" panose="02070309020205020404" pitchFamily="49" charset="0"/>
              </a:rPr>
              <a:t> </a:t>
            </a:r>
            <a:r>
              <a:rPr lang="fr-FR" dirty="0" err="1">
                <a:solidFill>
                  <a:srgbClr val="FF0000"/>
                </a:solidFill>
                <a:latin typeface="Courier New" panose="02070309020205020404" pitchFamily="49" charset="0"/>
              </a:rPr>
              <a:t>OSError</a:t>
            </a:r>
            <a:r>
              <a:rPr lang="fr-FR" dirty="0">
                <a:solidFill>
                  <a:srgbClr val="FF0000"/>
                </a:solidFill>
                <a:latin typeface="Courier New" panose="02070309020205020404" pitchFamily="49" charset="0"/>
              </a:rPr>
              <a:t> </a:t>
            </a:r>
            <a:r>
              <a:rPr lang="fr-FR" dirty="0">
                <a:solidFill>
                  <a:srgbClr val="008800"/>
                </a:solidFill>
                <a:latin typeface="Courier New" panose="02070309020205020404" pitchFamily="49" charset="0"/>
              </a:rPr>
              <a:t>as </a:t>
            </a:r>
            <a:r>
              <a:rPr lang="fr-FR" dirty="0">
                <a:solidFill>
                  <a:srgbClr val="333333"/>
                </a:solidFill>
                <a:latin typeface="Courier New" panose="02070309020205020404" pitchFamily="49" charset="0"/>
              </a:rPr>
              <a:t>e:</a:t>
            </a:r>
          </a:p>
          <a:p>
            <a:r>
              <a:rPr lang="fr-FR" dirty="0" err="1">
                <a:solidFill>
                  <a:srgbClr val="333333"/>
                </a:solidFill>
                <a:latin typeface="Courier New" panose="02070309020205020404" pitchFamily="49" charset="0"/>
              </a:rPr>
              <a:t>restart_and_reconnect</a:t>
            </a:r>
            <a:r>
              <a:rPr lang="fr-FR" dirty="0">
                <a:solidFill>
                  <a:srgbClr val="333333"/>
                </a:solidFill>
                <a:latin typeface="Courier New" panose="02070309020205020404" pitchFamily="49" charset="0"/>
              </a:rPr>
              <a:t>()</a:t>
            </a:r>
          </a:p>
          <a:p>
            <a:r>
              <a:rPr lang="fr-FR" dirty="0" err="1">
                <a:solidFill>
                  <a:srgbClr val="008800"/>
                </a:solidFill>
                <a:latin typeface="Courier New" panose="02070309020205020404" pitchFamily="49" charset="0"/>
              </a:rPr>
              <a:t>while</a:t>
            </a:r>
            <a:r>
              <a:rPr lang="fr-FR" dirty="0">
                <a:solidFill>
                  <a:srgbClr val="008800"/>
                </a:solidFill>
                <a:latin typeface="Courier New" panose="02070309020205020404" pitchFamily="49" charset="0"/>
              </a:rPr>
              <a:t> </a:t>
            </a:r>
            <a:r>
              <a:rPr lang="fr-FR" dirty="0" err="1">
                <a:solidFill>
                  <a:srgbClr val="007020"/>
                </a:solidFill>
                <a:latin typeface="Courier New" panose="02070309020205020404" pitchFamily="49" charset="0"/>
              </a:rPr>
              <a:t>True</a:t>
            </a:r>
            <a:r>
              <a:rPr lang="fr-FR" dirty="0">
                <a:solidFill>
                  <a:srgbClr val="333333"/>
                </a:solidFill>
                <a:latin typeface="Courier New" panose="02070309020205020404" pitchFamily="49" charset="0"/>
              </a:rPr>
              <a:t>:</a:t>
            </a:r>
          </a:p>
          <a:p>
            <a:r>
              <a:rPr lang="fr-FR" dirty="0" err="1">
                <a:solidFill>
                  <a:srgbClr val="008800"/>
                </a:solidFill>
                <a:latin typeface="Courier New" panose="02070309020205020404" pitchFamily="49" charset="0"/>
              </a:rPr>
              <a:t>try</a:t>
            </a:r>
            <a:r>
              <a:rPr lang="fr-FR" dirty="0">
                <a:solidFill>
                  <a:srgbClr val="333333"/>
                </a:solidFill>
                <a:latin typeface="Courier New" panose="02070309020205020404" pitchFamily="49" charset="0"/>
              </a:rPr>
              <a:t>:</a:t>
            </a:r>
          </a:p>
          <a:p>
            <a:r>
              <a:rPr lang="fr-FR" dirty="0" err="1">
                <a:solidFill>
                  <a:srgbClr val="333333"/>
                </a:solidFill>
                <a:latin typeface="Courier New" panose="02070309020205020404" pitchFamily="49" charset="0"/>
              </a:rPr>
              <a:t>client.check_msg</a:t>
            </a:r>
            <a:r>
              <a:rPr lang="fr-FR" dirty="0">
                <a:solidFill>
                  <a:srgbClr val="333333"/>
                </a:solidFill>
                <a:latin typeface="Courier New" panose="02070309020205020404" pitchFamily="49" charset="0"/>
              </a:rPr>
              <a:t>()</a:t>
            </a:r>
          </a:p>
          <a:p>
            <a:r>
              <a:rPr lang="en-US" dirty="0">
                <a:solidFill>
                  <a:srgbClr val="008800"/>
                </a:solidFill>
                <a:latin typeface="Courier New" panose="02070309020205020404" pitchFamily="49" charset="0"/>
              </a:rPr>
              <a:t>if </a:t>
            </a:r>
            <a:r>
              <a:rPr lang="en-US" dirty="0">
                <a:solidFill>
                  <a:srgbClr val="333333"/>
                </a:solidFill>
                <a:latin typeface="Courier New" panose="02070309020205020404" pitchFamily="49" charset="0"/>
              </a:rPr>
              <a:t>(</a:t>
            </a:r>
            <a:r>
              <a:rPr lang="en-US" dirty="0" err="1">
                <a:solidFill>
                  <a:srgbClr val="333333"/>
                </a:solidFill>
                <a:latin typeface="Courier New" panose="02070309020205020404" pitchFamily="49" charset="0"/>
              </a:rPr>
              <a:t>time.time</a:t>
            </a:r>
            <a:r>
              <a:rPr lang="en-US" dirty="0">
                <a:solidFill>
                  <a:srgbClr val="333333"/>
                </a:solidFill>
                <a:latin typeface="Courier New" panose="02070309020205020404" pitchFamily="49" charset="0"/>
              </a:rPr>
              <a:t>() - </a:t>
            </a:r>
            <a:r>
              <a:rPr lang="en-US" dirty="0" err="1">
                <a:solidFill>
                  <a:srgbClr val="333333"/>
                </a:solidFill>
                <a:latin typeface="Courier New" panose="02070309020205020404" pitchFamily="49" charset="0"/>
              </a:rPr>
              <a:t>last_sensor_reading</a:t>
            </a:r>
            <a:r>
              <a:rPr lang="en-US" dirty="0">
                <a:solidFill>
                  <a:srgbClr val="333333"/>
                </a:solidFill>
                <a:latin typeface="Courier New" panose="02070309020205020404" pitchFamily="49" charset="0"/>
              </a:rPr>
              <a:t>) &gt; </a:t>
            </a:r>
            <a:r>
              <a:rPr lang="en-US" dirty="0" err="1">
                <a:solidFill>
                  <a:srgbClr val="333333"/>
                </a:solidFill>
                <a:latin typeface="Courier New" panose="02070309020205020404" pitchFamily="49" charset="0"/>
              </a:rPr>
              <a:t>readings_interval</a:t>
            </a:r>
            <a:r>
              <a:rPr lang="en-US" dirty="0">
                <a:solidFill>
                  <a:srgbClr val="333333"/>
                </a:solidFill>
                <a:latin typeface="Courier New" panose="02070309020205020404" pitchFamily="49" charset="0"/>
              </a:rPr>
              <a:t>:</a:t>
            </a:r>
          </a:p>
          <a:p>
            <a:r>
              <a:rPr lang="fr-FR" dirty="0">
                <a:solidFill>
                  <a:srgbClr val="333333"/>
                </a:solidFill>
                <a:latin typeface="Courier New" panose="02070309020205020404" pitchFamily="49" charset="0"/>
              </a:rPr>
              <a:t>msg = </a:t>
            </a:r>
            <a:r>
              <a:rPr lang="fr-FR" dirty="0" err="1">
                <a:solidFill>
                  <a:srgbClr val="333333"/>
                </a:solidFill>
                <a:latin typeface="Courier New" panose="02070309020205020404" pitchFamily="49" charset="0"/>
              </a:rPr>
              <a:t>read_ds_sensor</a:t>
            </a:r>
            <a:r>
              <a:rPr lang="fr-FR" dirty="0">
                <a:solidFill>
                  <a:srgbClr val="333333"/>
                </a:solidFill>
                <a:latin typeface="Courier New" panose="02070309020205020404" pitchFamily="49" charset="0"/>
              </a:rPr>
              <a:t>()</a:t>
            </a:r>
          </a:p>
          <a:p>
            <a:r>
              <a:rPr lang="en-US" dirty="0" err="1">
                <a:solidFill>
                  <a:srgbClr val="333333"/>
                </a:solidFill>
                <a:latin typeface="Courier New" panose="02070309020205020404" pitchFamily="49" charset="0"/>
              </a:rPr>
              <a:t>client.publish</a:t>
            </a:r>
            <a:r>
              <a:rPr lang="en-US" dirty="0">
                <a:solidFill>
                  <a:srgbClr val="333333"/>
                </a:solidFill>
                <a:latin typeface="Courier New" panose="02070309020205020404" pitchFamily="49" charset="0"/>
              </a:rPr>
              <a:t>(</a:t>
            </a:r>
            <a:r>
              <a:rPr lang="en-US" dirty="0" err="1">
                <a:solidFill>
                  <a:srgbClr val="333333"/>
                </a:solidFill>
                <a:latin typeface="Courier New" panose="02070309020205020404" pitchFamily="49" charset="0"/>
              </a:rPr>
              <a:t>topic_pub</a:t>
            </a:r>
            <a:r>
              <a:rPr lang="en-US" dirty="0">
                <a:solidFill>
                  <a:srgbClr val="333333"/>
                </a:solidFill>
                <a:latin typeface="Courier New" panose="02070309020205020404" pitchFamily="49" charset="0"/>
              </a:rPr>
              <a:t>, msg)</a:t>
            </a:r>
          </a:p>
          <a:p>
            <a:r>
              <a:rPr lang="en-US" dirty="0" err="1">
                <a:solidFill>
                  <a:srgbClr val="333333"/>
                </a:solidFill>
                <a:latin typeface="Courier New" panose="02070309020205020404" pitchFamily="49" charset="0"/>
              </a:rPr>
              <a:t>last_sensor_reading</a:t>
            </a:r>
            <a:r>
              <a:rPr lang="en-US" dirty="0">
                <a:solidFill>
                  <a:srgbClr val="333333"/>
                </a:solidFill>
                <a:latin typeface="Courier New" panose="02070309020205020404" pitchFamily="49" charset="0"/>
              </a:rPr>
              <a:t> = </a:t>
            </a:r>
            <a:r>
              <a:rPr lang="en-US" dirty="0" err="1">
                <a:solidFill>
                  <a:srgbClr val="333333"/>
                </a:solidFill>
                <a:latin typeface="Courier New" panose="02070309020205020404" pitchFamily="49" charset="0"/>
              </a:rPr>
              <a:t>time.time</a:t>
            </a:r>
            <a:r>
              <a:rPr lang="en-US" dirty="0">
                <a:solidFill>
                  <a:srgbClr val="333333"/>
                </a:solidFill>
                <a:latin typeface="Courier New" panose="02070309020205020404" pitchFamily="49" charset="0"/>
              </a:rPr>
              <a:t>()</a:t>
            </a:r>
          </a:p>
          <a:p>
            <a:r>
              <a:rPr lang="fr-FR" dirty="0" err="1">
                <a:solidFill>
                  <a:srgbClr val="008800"/>
                </a:solidFill>
                <a:latin typeface="Courier New" panose="02070309020205020404" pitchFamily="49" charset="0"/>
              </a:rPr>
              <a:t>except</a:t>
            </a:r>
            <a:r>
              <a:rPr lang="fr-FR" dirty="0">
                <a:solidFill>
                  <a:srgbClr val="008800"/>
                </a:solidFill>
                <a:latin typeface="Courier New" panose="02070309020205020404" pitchFamily="49" charset="0"/>
              </a:rPr>
              <a:t> </a:t>
            </a:r>
            <a:r>
              <a:rPr lang="fr-FR" dirty="0" err="1">
                <a:solidFill>
                  <a:srgbClr val="333333"/>
                </a:solidFill>
                <a:latin typeface="Courier New" panose="02070309020205020404" pitchFamily="49" charset="0"/>
              </a:rPr>
              <a:t>onewire.OneWireError</a:t>
            </a:r>
            <a:r>
              <a:rPr lang="fr-FR" dirty="0">
                <a:solidFill>
                  <a:srgbClr val="333333"/>
                </a:solidFill>
                <a:latin typeface="Courier New" panose="02070309020205020404" pitchFamily="49" charset="0"/>
              </a:rPr>
              <a:t>:</a:t>
            </a:r>
          </a:p>
          <a:p>
            <a:r>
              <a:rPr lang="en-US" dirty="0">
                <a:solidFill>
                  <a:srgbClr val="008800"/>
                </a:solidFill>
                <a:latin typeface="Courier New" panose="02070309020205020404" pitchFamily="49" charset="0"/>
              </a:rPr>
              <a:t>print</a:t>
            </a:r>
            <a:r>
              <a:rPr lang="en-US" dirty="0">
                <a:solidFill>
                  <a:srgbClr val="333333"/>
                </a:solidFill>
                <a:latin typeface="Courier New" panose="02070309020205020404" pitchFamily="49" charset="0"/>
              </a:rPr>
              <a:t>('Failed to read/publish sensor readings.')</a:t>
            </a:r>
          </a:p>
          <a:p>
            <a:r>
              <a:rPr lang="fr-FR" dirty="0" err="1">
                <a:solidFill>
                  <a:srgbClr val="333333"/>
                </a:solidFill>
                <a:latin typeface="Courier New" panose="02070309020205020404" pitchFamily="49" charset="0"/>
              </a:rPr>
              <a:t>time.sleep</a:t>
            </a:r>
            <a:r>
              <a:rPr lang="fr-FR" dirty="0">
                <a:solidFill>
                  <a:srgbClr val="333333"/>
                </a:solidFill>
                <a:latin typeface="Courier New" panose="02070309020205020404" pitchFamily="49" charset="0"/>
              </a:rPr>
              <a:t>(</a:t>
            </a:r>
            <a:r>
              <a:rPr lang="fr-FR" dirty="0">
                <a:solidFill>
                  <a:srgbClr val="0000DE"/>
                </a:solidFill>
                <a:latin typeface="Courier New" panose="02070309020205020404" pitchFamily="49" charset="0"/>
              </a:rPr>
              <a:t>1</a:t>
            </a:r>
            <a:r>
              <a:rPr lang="fr-FR" dirty="0">
                <a:solidFill>
                  <a:srgbClr val="333333"/>
                </a:solidFill>
                <a:latin typeface="Courier New" panose="02070309020205020404" pitchFamily="49" charset="0"/>
              </a:rPr>
              <a:t>)</a:t>
            </a:r>
          </a:p>
          <a:p>
            <a:r>
              <a:rPr lang="fr-FR" dirty="0" err="1">
                <a:solidFill>
                  <a:srgbClr val="008800"/>
                </a:solidFill>
                <a:latin typeface="Courier New" panose="02070309020205020404" pitchFamily="49" charset="0"/>
              </a:rPr>
              <a:t>except</a:t>
            </a:r>
            <a:r>
              <a:rPr lang="fr-FR" dirty="0">
                <a:solidFill>
                  <a:srgbClr val="008800"/>
                </a:solidFill>
                <a:latin typeface="Courier New" panose="02070309020205020404" pitchFamily="49" charset="0"/>
              </a:rPr>
              <a:t> </a:t>
            </a:r>
            <a:r>
              <a:rPr lang="fr-FR" dirty="0" err="1">
                <a:solidFill>
                  <a:srgbClr val="FF0000"/>
                </a:solidFill>
                <a:latin typeface="Courier New" panose="02070309020205020404" pitchFamily="49" charset="0"/>
              </a:rPr>
              <a:t>OSError</a:t>
            </a:r>
            <a:r>
              <a:rPr lang="fr-FR" dirty="0">
                <a:solidFill>
                  <a:srgbClr val="FF0000"/>
                </a:solidFill>
                <a:latin typeface="Courier New" panose="02070309020205020404" pitchFamily="49" charset="0"/>
              </a:rPr>
              <a:t> </a:t>
            </a:r>
            <a:r>
              <a:rPr lang="fr-FR" dirty="0">
                <a:solidFill>
                  <a:srgbClr val="008800"/>
                </a:solidFill>
                <a:latin typeface="Courier New" panose="02070309020205020404" pitchFamily="49" charset="0"/>
              </a:rPr>
              <a:t>as </a:t>
            </a:r>
            <a:r>
              <a:rPr lang="fr-FR" dirty="0">
                <a:solidFill>
                  <a:srgbClr val="333333"/>
                </a:solidFill>
                <a:latin typeface="Courier New" panose="02070309020205020404" pitchFamily="49" charset="0"/>
              </a:rPr>
              <a:t>e:</a:t>
            </a:r>
          </a:p>
          <a:p>
            <a:r>
              <a:rPr lang="fr-FR" dirty="0" err="1">
                <a:solidFill>
                  <a:srgbClr val="333333"/>
                </a:solidFill>
                <a:latin typeface="Courier New" panose="02070309020205020404" pitchFamily="49" charset="0"/>
              </a:rPr>
              <a:t>restart_and_reconnect</a:t>
            </a:r>
            <a:r>
              <a:rPr lang="fr-FR" dirty="0">
                <a:solidFill>
                  <a:srgbClr val="333333"/>
                </a:solidFill>
                <a:latin typeface="Courier New" panose="02070309020205020404" pitchFamily="49" charset="0"/>
              </a:rPr>
              <a:t>()</a:t>
            </a:r>
            <a:endParaRPr lang="fr-FR" dirty="0"/>
          </a:p>
        </p:txBody>
      </p:sp>
      <p:pic>
        <p:nvPicPr>
          <p:cNvPr id="6" name="Image 5">
            <a:hlinkClick r:id="rId2" action="ppaction://hlinksldjump"/>
            <a:extLst>
              <a:ext uri="{FF2B5EF4-FFF2-40B4-BE49-F238E27FC236}">
                <a16:creationId xmlns:a16="http://schemas.microsoft.com/office/drawing/2014/main" id="{0B52DC5E-EE29-4C2F-8623-F4677EAFBB6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82829008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D11AF0-2EE5-451B-B1FB-E8968428CC86}"/>
              </a:ext>
            </a:extLst>
          </p:cNvPr>
          <p:cNvSpPr>
            <a:spLocks noGrp="1"/>
          </p:cNvSpPr>
          <p:nvPr>
            <p:ph type="title"/>
          </p:nvPr>
        </p:nvSpPr>
        <p:spPr/>
        <p:txBody>
          <a:bodyPr/>
          <a:lstStyle/>
          <a:p>
            <a:r>
              <a:rPr lang="fr-FR" dirty="0"/>
              <a:t>MICRO-PYTHON SCRIPT: MAIN.PY</a:t>
            </a:r>
          </a:p>
        </p:txBody>
      </p:sp>
      <p:sp>
        <p:nvSpPr>
          <p:cNvPr id="3" name="Espace réservé du numéro de diapositive 2">
            <a:extLst>
              <a:ext uri="{FF2B5EF4-FFF2-40B4-BE49-F238E27FC236}">
                <a16:creationId xmlns:a16="http://schemas.microsoft.com/office/drawing/2014/main" id="{D93C86BA-9AFF-4F93-94F8-DD1A11F777B9}"/>
              </a:ext>
            </a:extLst>
          </p:cNvPr>
          <p:cNvSpPr>
            <a:spLocks noGrp="1"/>
          </p:cNvSpPr>
          <p:nvPr>
            <p:ph type="sldNum" sz="quarter" idx="12"/>
          </p:nvPr>
        </p:nvSpPr>
        <p:spPr/>
        <p:txBody>
          <a:bodyPr/>
          <a:lstStyle/>
          <a:p>
            <a:pPr>
              <a:defRPr/>
            </a:pPr>
            <a:fld id="{E652A8FB-8C76-45BB-8D82-93F8E151003C}" type="slidenum">
              <a:rPr lang="fr-FR" smtClean="0"/>
              <a:pPr>
                <a:defRPr/>
              </a:pPr>
              <a:t>441</a:t>
            </a:fld>
            <a:endParaRPr lang="fr-FR"/>
          </a:p>
        </p:txBody>
      </p:sp>
      <p:sp>
        <p:nvSpPr>
          <p:cNvPr id="4" name="Rectangle 3">
            <a:extLst>
              <a:ext uri="{FF2B5EF4-FFF2-40B4-BE49-F238E27FC236}">
                <a16:creationId xmlns:a16="http://schemas.microsoft.com/office/drawing/2014/main" id="{437F8C84-A573-4527-9334-6D54FC8BE8F5}"/>
              </a:ext>
            </a:extLst>
          </p:cNvPr>
          <p:cNvSpPr/>
          <p:nvPr/>
        </p:nvSpPr>
        <p:spPr>
          <a:xfrm>
            <a:off x="-8756" y="503962"/>
            <a:ext cx="9405292" cy="2308324"/>
          </a:xfrm>
          <a:prstGeom prst="rect">
            <a:avLst/>
          </a:prstGeom>
        </p:spPr>
        <p:txBody>
          <a:bodyPr wrap="square">
            <a:spAutoFit/>
          </a:bodyPr>
          <a:lstStyle/>
          <a:p>
            <a:r>
              <a:rPr lang="en-US" sz="1200" dirty="0">
                <a:solidFill>
                  <a:srgbClr val="000000"/>
                </a:solidFill>
                <a:latin typeface="Open Sans"/>
              </a:rPr>
              <a:t>This script reads the temperature from the DS18B20 temperature sensor and publishes the sensor readings on the </a:t>
            </a:r>
            <a:r>
              <a:rPr lang="en-US" sz="1200" b="1" i="1" dirty="0">
                <a:solidFill>
                  <a:srgbClr val="000000"/>
                </a:solidFill>
                <a:latin typeface="Open Sans,BoldItalic"/>
              </a:rPr>
              <a:t>temp </a:t>
            </a:r>
            <a:r>
              <a:rPr lang="en-US" sz="1200" dirty="0">
                <a:solidFill>
                  <a:srgbClr val="000000"/>
                </a:solidFill>
                <a:latin typeface="Open Sans"/>
              </a:rPr>
              <a:t>topic. </a:t>
            </a:r>
          </a:p>
          <a:p>
            <a:r>
              <a:rPr lang="en-US" sz="1200" dirty="0">
                <a:solidFill>
                  <a:srgbClr val="000000"/>
                </a:solidFill>
                <a:latin typeface="Open Sans"/>
              </a:rPr>
              <a:t>It also subscribes the ESP32/ESP8266 to the </a:t>
            </a:r>
            <a:r>
              <a:rPr lang="en-US" sz="1200" b="1" i="1" dirty="0">
                <a:solidFill>
                  <a:srgbClr val="000000"/>
                </a:solidFill>
                <a:latin typeface="Open Sans,BoldItalic"/>
              </a:rPr>
              <a:t>output </a:t>
            </a:r>
            <a:r>
              <a:rPr lang="en-US" sz="1200" dirty="0">
                <a:solidFill>
                  <a:srgbClr val="000000"/>
                </a:solidFill>
                <a:latin typeface="Open Sans"/>
              </a:rPr>
              <a:t>topic and turns the on-board LED on or off </a:t>
            </a:r>
            <a:r>
              <a:rPr lang="fr-FR" sz="1200" dirty="0" err="1">
                <a:solidFill>
                  <a:srgbClr val="000000"/>
                </a:solidFill>
                <a:latin typeface="Open Sans"/>
              </a:rPr>
              <a:t>accordingly</a:t>
            </a:r>
            <a:r>
              <a:rPr lang="fr-FR" sz="1200" dirty="0">
                <a:solidFill>
                  <a:srgbClr val="000000"/>
                </a:solidFill>
                <a:latin typeface="Open Sans"/>
              </a:rPr>
              <a:t>.</a:t>
            </a:r>
          </a:p>
          <a:p>
            <a:endParaRPr lang="fr-FR" sz="1200" b="1" dirty="0">
              <a:solidFill>
                <a:srgbClr val="376D9C"/>
              </a:solidFill>
              <a:latin typeface="Open Sans,Bold"/>
            </a:endParaRPr>
          </a:p>
          <a:p>
            <a:r>
              <a:rPr lang="fr-FR" sz="1200" b="1" dirty="0">
                <a:solidFill>
                  <a:srgbClr val="376D9C"/>
                </a:solidFill>
                <a:latin typeface="Open Sans,Bold"/>
              </a:rPr>
              <a:t>DS18B20 </a:t>
            </a:r>
            <a:r>
              <a:rPr lang="fr-FR" sz="1200" b="1" dirty="0" err="1">
                <a:solidFill>
                  <a:srgbClr val="376D9C"/>
                </a:solidFill>
                <a:latin typeface="Open Sans,Bold"/>
              </a:rPr>
              <a:t>temperature</a:t>
            </a:r>
            <a:r>
              <a:rPr lang="fr-FR" sz="1200" b="1" dirty="0">
                <a:solidFill>
                  <a:srgbClr val="376D9C"/>
                </a:solidFill>
                <a:latin typeface="Open Sans,Bold"/>
              </a:rPr>
              <a:t> </a:t>
            </a:r>
            <a:r>
              <a:rPr lang="fr-FR" sz="1200" b="1" dirty="0" err="1">
                <a:solidFill>
                  <a:srgbClr val="376D9C"/>
                </a:solidFill>
                <a:latin typeface="Open Sans,Bold"/>
              </a:rPr>
              <a:t>readings</a:t>
            </a:r>
            <a:endParaRPr lang="fr-FR" sz="1200" b="1" dirty="0">
              <a:solidFill>
                <a:srgbClr val="376D9C"/>
              </a:solidFill>
              <a:latin typeface="Open Sans,Bold"/>
            </a:endParaRPr>
          </a:p>
          <a:p>
            <a:r>
              <a:rPr lang="en-US" sz="1200" dirty="0">
                <a:solidFill>
                  <a:srgbClr val="000000"/>
                </a:solidFill>
                <a:latin typeface="Open Sans"/>
              </a:rPr>
              <a:t>We start by creating a function called </a:t>
            </a:r>
            <a:r>
              <a:rPr lang="en-US" sz="1200" dirty="0" err="1">
                <a:solidFill>
                  <a:srgbClr val="000000"/>
                </a:solidFill>
                <a:latin typeface="Courier New" panose="02070309020205020404" pitchFamily="49" charset="0"/>
              </a:rPr>
              <a:t>read_ds_sensor</a:t>
            </a:r>
            <a:r>
              <a:rPr lang="en-US" sz="1200" dirty="0">
                <a:solidFill>
                  <a:srgbClr val="000000"/>
                </a:solidFill>
                <a:latin typeface="Courier New" panose="02070309020205020404" pitchFamily="49" charset="0"/>
              </a:rPr>
              <a:t>()</a:t>
            </a:r>
            <a:r>
              <a:rPr lang="en-US" sz="1200" dirty="0">
                <a:solidFill>
                  <a:srgbClr val="000000"/>
                </a:solidFill>
                <a:latin typeface="Open Sans"/>
              </a:rPr>
              <a:t>. You can use this function in other projects that use the DS18B20 sensor.</a:t>
            </a:r>
          </a:p>
          <a:p>
            <a:r>
              <a:rPr lang="fr-FR" sz="1200" dirty="0" err="1">
                <a:solidFill>
                  <a:srgbClr val="008800"/>
                </a:solidFill>
                <a:latin typeface="Courier New" panose="02070309020205020404" pitchFamily="49" charset="0"/>
              </a:rPr>
              <a:t>def</a:t>
            </a:r>
            <a:r>
              <a:rPr lang="fr-FR" sz="1200" dirty="0">
                <a:solidFill>
                  <a:srgbClr val="008800"/>
                </a:solidFill>
                <a:latin typeface="Courier New" panose="02070309020205020404" pitchFamily="49" charset="0"/>
              </a:rPr>
              <a:t> </a:t>
            </a:r>
            <a:r>
              <a:rPr lang="fr-FR" sz="1200" dirty="0" err="1">
                <a:solidFill>
                  <a:srgbClr val="000000"/>
                </a:solidFill>
                <a:latin typeface="Courier New" panose="02070309020205020404" pitchFamily="49" charset="0"/>
              </a:rPr>
              <a:t>read_ds_sensor</a:t>
            </a:r>
            <a:r>
              <a:rPr lang="fr-FR" sz="1200" dirty="0">
                <a:solidFill>
                  <a:srgbClr val="333333"/>
                </a:solidFill>
                <a:latin typeface="Courier New" panose="02070309020205020404" pitchFamily="49" charset="0"/>
              </a:rPr>
              <a:t>():</a:t>
            </a:r>
          </a:p>
          <a:p>
            <a:endParaRPr lang="en-US" sz="1200" dirty="0">
              <a:solidFill>
                <a:srgbClr val="000000"/>
              </a:solidFill>
              <a:latin typeface="Open Sans"/>
            </a:endParaRPr>
          </a:p>
          <a:p>
            <a:r>
              <a:rPr lang="en-US" sz="1200" dirty="0">
                <a:solidFill>
                  <a:srgbClr val="000000"/>
                </a:solidFill>
                <a:latin typeface="Open Sans"/>
              </a:rPr>
              <a:t>The DS18B20 communicates via 1-Wire communication protocol. </a:t>
            </a:r>
          </a:p>
          <a:p>
            <a:r>
              <a:rPr lang="en-US" sz="1200" dirty="0">
                <a:solidFill>
                  <a:srgbClr val="000000"/>
                </a:solidFill>
                <a:latin typeface="Open Sans"/>
              </a:rPr>
              <a:t>This means you can read several temperature sensors wired on the same GPIO.</a:t>
            </a:r>
          </a:p>
          <a:p>
            <a:endParaRPr lang="en-US" sz="1200" dirty="0">
              <a:solidFill>
                <a:srgbClr val="000000"/>
              </a:solidFill>
              <a:latin typeface="Open Sans"/>
            </a:endParaRPr>
          </a:p>
          <a:p>
            <a:r>
              <a:rPr lang="en-US" sz="1200" dirty="0">
                <a:solidFill>
                  <a:srgbClr val="000000"/>
                </a:solidFill>
                <a:latin typeface="Open Sans"/>
              </a:rPr>
              <a:t>The function starts by scanning for DS18B20 sensors and saves the found addresses on the </a:t>
            </a:r>
            <a:r>
              <a:rPr lang="en-US" sz="1200" dirty="0" err="1">
                <a:solidFill>
                  <a:srgbClr val="000000"/>
                </a:solidFill>
                <a:latin typeface="Courier New" panose="02070309020205020404" pitchFamily="49" charset="0"/>
              </a:rPr>
              <a:t>roms</a:t>
            </a:r>
            <a:r>
              <a:rPr lang="en-US" sz="1200" dirty="0">
                <a:solidFill>
                  <a:srgbClr val="000000"/>
                </a:solidFill>
                <a:latin typeface="Courier New" panose="02070309020205020404" pitchFamily="49" charset="0"/>
              </a:rPr>
              <a:t> </a:t>
            </a:r>
            <a:r>
              <a:rPr lang="en-US" sz="1200" dirty="0">
                <a:solidFill>
                  <a:srgbClr val="000000"/>
                </a:solidFill>
                <a:latin typeface="Open Sans"/>
              </a:rPr>
              <a:t>variable.</a:t>
            </a:r>
          </a:p>
          <a:p>
            <a:r>
              <a:rPr lang="fr-FR" sz="1200" dirty="0">
                <a:solidFill>
                  <a:srgbClr val="333333"/>
                </a:solidFill>
                <a:latin typeface="Courier New" panose="02070309020205020404" pitchFamily="49" charset="0"/>
              </a:rPr>
              <a:t>roms = </a:t>
            </a:r>
            <a:r>
              <a:rPr lang="fr-FR" sz="1200" dirty="0" err="1">
                <a:solidFill>
                  <a:srgbClr val="333333"/>
                </a:solidFill>
                <a:latin typeface="Courier New" panose="02070309020205020404" pitchFamily="49" charset="0"/>
              </a:rPr>
              <a:t>ds_sensor.scan</a:t>
            </a:r>
            <a:r>
              <a:rPr lang="fr-FR" sz="1200" dirty="0">
                <a:solidFill>
                  <a:srgbClr val="333333"/>
                </a:solidFill>
                <a:latin typeface="Courier New" panose="02070309020205020404" pitchFamily="49" charset="0"/>
              </a:rPr>
              <a:t>()</a:t>
            </a:r>
            <a:endParaRPr lang="fr-FR" sz="1200" dirty="0"/>
          </a:p>
        </p:txBody>
      </p:sp>
      <p:sp>
        <p:nvSpPr>
          <p:cNvPr id="5" name="Rectangle 4">
            <a:extLst>
              <a:ext uri="{FF2B5EF4-FFF2-40B4-BE49-F238E27FC236}">
                <a16:creationId xmlns:a16="http://schemas.microsoft.com/office/drawing/2014/main" id="{D05401A1-2716-488B-AECC-0C492013E4F3}"/>
              </a:ext>
            </a:extLst>
          </p:cNvPr>
          <p:cNvSpPr/>
          <p:nvPr/>
        </p:nvSpPr>
        <p:spPr>
          <a:xfrm>
            <a:off x="-22820" y="2791698"/>
            <a:ext cx="9405292" cy="2677656"/>
          </a:xfrm>
          <a:prstGeom prst="rect">
            <a:avLst/>
          </a:prstGeom>
        </p:spPr>
        <p:txBody>
          <a:bodyPr wrap="square">
            <a:spAutoFit/>
          </a:bodyPr>
          <a:lstStyle/>
          <a:p>
            <a:r>
              <a:rPr lang="en-US" sz="1200" dirty="0">
                <a:solidFill>
                  <a:srgbClr val="000000"/>
                </a:solidFill>
                <a:latin typeface="Open Sans"/>
              </a:rPr>
              <a:t>Then, you need to execute the </a:t>
            </a:r>
            <a:r>
              <a:rPr lang="en-US" sz="1200" dirty="0" err="1">
                <a:solidFill>
                  <a:srgbClr val="000000"/>
                </a:solidFill>
                <a:latin typeface="Courier New" panose="02070309020205020404" pitchFamily="49" charset="0"/>
              </a:rPr>
              <a:t>convert_temp</a:t>
            </a:r>
            <a:r>
              <a:rPr lang="en-US" sz="1200" dirty="0">
                <a:solidFill>
                  <a:srgbClr val="000000"/>
                </a:solidFill>
                <a:latin typeface="Courier New" panose="02070309020205020404" pitchFamily="49" charset="0"/>
              </a:rPr>
              <a:t>() </a:t>
            </a:r>
            <a:r>
              <a:rPr lang="en-US" sz="1200" dirty="0">
                <a:solidFill>
                  <a:srgbClr val="000000"/>
                </a:solidFill>
                <a:latin typeface="Open Sans"/>
              </a:rPr>
              <a:t>function to initiate a temperature reading and wait a second.</a:t>
            </a:r>
          </a:p>
          <a:p>
            <a:r>
              <a:rPr lang="fr-FR" sz="1200" b="1" dirty="0" err="1">
                <a:solidFill>
                  <a:srgbClr val="333333"/>
                </a:solidFill>
                <a:latin typeface="Courier New" panose="02070309020205020404" pitchFamily="49" charset="0"/>
              </a:rPr>
              <a:t>ds_sensor.convert_temp</a:t>
            </a:r>
            <a:r>
              <a:rPr lang="fr-FR" sz="1200" b="1" dirty="0">
                <a:solidFill>
                  <a:srgbClr val="333333"/>
                </a:solidFill>
                <a:latin typeface="Courier New" panose="02070309020205020404" pitchFamily="49" charset="0"/>
              </a:rPr>
              <a:t>()</a:t>
            </a:r>
          </a:p>
          <a:p>
            <a:r>
              <a:rPr lang="en-US" sz="1200" dirty="0">
                <a:solidFill>
                  <a:srgbClr val="000000"/>
                </a:solidFill>
                <a:latin typeface="Open Sans"/>
              </a:rPr>
              <a:t>After that, we can read the temperature on the addresses found earlier by using the </a:t>
            </a:r>
            <a:r>
              <a:rPr lang="en-US" sz="1200" dirty="0" err="1">
                <a:solidFill>
                  <a:srgbClr val="000000"/>
                </a:solidFill>
                <a:latin typeface="Courier New" panose="02070309020205020404" pitchFamily="49" charset="0"/>
              </a:rPr>
              <a:t>read_temp</a:t>
            </a:r>
            <a:r>
              <a:rPr lang="en-US" sz="1200" dirty="0">
                <a:solidFill>
                  <a:srgbClr val="000000"/>
                </a:solidFill>
                <a:latin typeface="Courier New" panose="02070309020205020404" pitchFamily="49" charset="0"/>
              </a:rPr>
              <a:t>() </a:t>
            </a:r>
          </a:p>
          <a:p>
            <a:r>
              <a:rPr lang="en-US" sz="1200" dirty="0">
                <a:solidFill>
                  <a:srgbClr val="000000"/>
                </a:solidFill>
                <a:latin typeface="Open Sans"/>
              </a:rPr>
              <a:t>method and passing the address as argument.</a:t>
            </a:r>
          </a:p>
          <a:p>
            <a:r>
              <a:rPr lang="fr-FR" sz="1200" b="1" dirty="0">
                <a:solidFill>
                  <a:srgbClr val="333333"/>
                </a:solidFill>
                <a:latin typeface="Courier New" panose="02070309020205020404" pitchFamily="49" charset="0"/>
              </a:rPr>
              <a:t>temp = </a:t>
            </a:r>
            <a:r>
              <a:rPr lang="fr-FR" sz="1200" b="1" dirty="0" err="1">
                <a:solidFill>
                  <a:srgbClr val="333333"/>
                </a:solidFill>
                <a:latin typeface="Courier New" panose="02070309020205020404" pitchFamily="49" charset="0"/>
              </a:rPr>
              <a:t>ds_sensor.read_temp</a:t>
            </a:r>
            <a:r>
              <a:rPr lang="fr-FR" sz="1200" b="1" dirty="0">
                <a:solidFill>
                  <a:srgbClr val="333333"/>
                </a:solidFill>
                <a:latin typeface="Courier New" panose="02070309020205020404" pitchFamily="49" charset="0"/>
              </a:rPr>
              <a:t>(rom)</a:t>
            </a:r>
          </a:p>
          <a:p>
            <a:r>
              <a:rPr lang="en-US" sz="1200" dirty="0">
                <a:solidFill>
                  <a:srgbClr val="000000"/>
                </a:solidFill>
                <a:latin typeface="Open Sans"/>
              </a:rPr>
              <a:t>Then, check if it has have valid temperature reading and create a </a:t>
            </a:r>
            <a:r>
              <a:rPr lang="en-US" sz="1200" dirty="0">
                <a:solidFill>
                  <a:srgbClr val="000000"/>
                </a:solidFill>
                <a:latin typeface="Courier New" panose="02070309020205020404" pitchFamily="49" charset="0"/>
              </a:rPr>
              <a:t>msg </a:t>
            </a:r>
            <a:r>
              <a:rPr lang="en-US" sz="1200" dirty="0">
                <a:solidFill>
                  <a:srgbClr val="000000"/>
                </a:solidFill>
                <a:latin typeface="Open Sans"/>
              </a:rPr>
              <a:t>variable with </a:t>
            </a:r>
            <a:r>
              <a:rPr lang="fr-FR" sz="1200" dirty="0">
                <a:solidFill>
                  <a:srgbClr val="000000"/>
                </a:solidFill>
                <a:latin typeface="Open Sans"/>
              </a:rPr>
              <a:t>the </a:t>
            </a:r>
            <a:r>
              <a:rPr lang="fr-FR" sz="1200" dirty="0" err="1">
                <a:solidFill>
                  <a:srgbClr val="000000"/>
                </a:solidFill>
                <a:latin typeface="Open Sans"/>
              </a:rPr>
              <a:t>sensor</a:t>
            </a:r>
            <a:r>
              <a:rPr lang="fr-FR" sz="1200" dirty="0">
                <a:solidFill>
                  <a:srgbClr val="000000"/>
                </a:solidFill>
                <a:latin typeface="Open Sans"/>
              </a:rPr>
              <a:t> </a:t>
            </a:r>
            <a:r>
              <a:rPr lang="fr-FR" sz="1200" dirty="0" err="1">
                <a:solidFill>
                  <a:srgbClr val="000000"/>
                </a:solidFill>
                <a:latin typeface="Open Sans"/>
              </a:rPr>
              <a:t>readings</a:t>
            </a:r>
            <a:r>
              <a:rPr lang="fr-FR" sz="1200" dirty="0">
                <a:solidFill>
                  <a:srgbClr val="000000"/>
                </a:solidFill>
                <a:latin typeface="Open Sans"/>
              </a:rPr>
              <a:t>.</a:t>
            </a:r>
          </a:p>
          <a:p>
            <a:endParaRPr lang="fr-FR" sz="1200" dirty="0">
              <a:solidFill>
                <a:srgbClr val="008800"/>
              </a:solidFill>
              <a:latin typeface="Courier New" panose="02070309020205020404" pitchFamily="49" charset="0"/>
            </a:endParaRPr>
          </a:p>
          <a:p>
            <a:r>
              <a:rPr lang="fr-FR" sz="1200" b="1" dirty="0">
                <a:solidFill>
                  <a:srgbClr val="008800"/>
                </a:solidFill>
                <a:latin typeface="Courier New" panose="02070309020205020404" pitchFamily="49" charset="0"/>
              </a:rPr>
              <a:t>if </a:t>
            </a:r>
            <a:r>
              <a:rPr lang="fr-FR" sz="1200" b="1" dirty="0" err="1">
                <a:solidFill>
                  <a:srgbClr val="007020"/>
                </a:solidFill>
                <a:latin typeface="Courier New" panose="02070309020205020404" pitchFamily="49" charset="0"/>
              </a:rPr>
              <a:t>isinstance</a:t>
            </a:r>
            <a:r>
              <a:rPr lang="fr-FR" sz="1200" b="1" dirty="0">
                <a:solidFill>
                  <a:srgbClr val="333333"/>
                </a:solidFill>
                <a:latin typeface="Courier New" panose="02070309020205020404" pitchFamily="49" charset="0"/>
              </a:rPr>
              <a:t>(temp, </a:t>
            </a:r>
            <a:r>
              <a:rPr lang="fr-FR" sz="1200" b="1" dirty="0" err="1">
                <a:solidFill>
                  <a:srgbClr val="007020"/>
                </a:solidFill>
                <a:latin typeface="Courier New" panose="02070309020205020404" pitchFamily="49" charset="0"/>
              </a:rPr>
              <a:t>float</a:t>
            </a:r>
            <a:r>
              <a:rPr lang="fr-FR" sz="1200" b="1" dirty="0">
                <a:solidFill>
                  <a:srgbClr val="333333"/>
                </a:solidFill>
                <a:latin typeface="Courier New" panose="02070309020205020404" pitchFamily="49" charset="0"/>
              </a:rPr>
              <a:t>):</a:t>
            </a:r>
          </a:p>
          <a:p>
            <a:r>
              <a:rPr lang="fr-FR" sz="1200" b="1" dirty="0">
                <a:solidFill>
                  <a:schemeClr val="tx1">
                    <a:lumMod val="65000"/>
                    <a:lumOff val="35000"/>
                  </a:schemeClr>
                </a:solidFill>
                <a:latin typeface="Courier New" panose="02070309020205020404" pitchFamily="49" charset="0"/>
              </a:rPr>
              <a:t># </a:t>
            </a:r>
            <a:r>
              <a:rPr lang="fr-FR" sz="1200" b="1" dirty="0" err="1">
                <a:solidFill>
                  <a:schemeClr val="tx1">
                    <a:lumMod val="65000"/>
                    <a:lumOff val="35000"/>
                  </a:schemeClr>
                </a:solidFill>
                <a:latin typeface="Courier New" panose="02070309020205020404" pitchFamily="49" charset="0"/>
              </a:rPr>
              <a:t>uncomment</a:t>
            </a:r>
            <a:r>
              <a:rPr lang="fr-FR" sz="1200" b="1" dirty="0">
                <a:solidFill>
                  <a:schemeClr val="tx1">
                    <a:lumMod val="65000"/>
                    <a:lumOff val="35000"/>
                  </a:schemeClr>
                </a:solidFill>
                <a:latin typeface="Courier New" panose="02070309020205020404" pitchFamily="49" charset="0"/>
              </a:rPr>
              <a:t> for Fahrenheit</a:t>
            </a:r>
          </a:p>
          <a:p>
            <a:r>
              <a:rPr lang="fr-FR" sz="1200" b="1" dirty="0">
                <a:solidFill>
                  <a:schemeClr val="tx1">
                    <a:lumMod val="65000"/>
                    <a:lumOff val="35000"/>
                  </a:schemeClr>
                </a:solidFill>
                <a:latin typeface="Courier New" panose="02070309020205020404" pitchFamily="49" charset="0"/>
              </a:rPr>
              <a:t># temp = temp * (9/5) + 32.0</a:t>
            </a:r>
          </a:p>
          <a:p>
            <a:r>
              <a:rPr lang="fr-FR" sz="1200" b="1" dirty="0">
                <a:solidFill>
                  <a:srgbClr val="333333"/>
                </a:solidFill>
                <a:latin typeface="Courier New" panose="02070309020205020404" pitchFamily="49" charset="0"/>
              </a:rPr>
              <a:t>msg = (b'{0:3.1f}'.format(temp))</a:t>
            </a:r>
          </a:p>
          <a:p>
            <a:r>
              <a:rPr lang="en-US" sz="1200" dirty="0">
                <a:solidFill>
                  <a:srgbClr val="000000"/>
                </a:solidFill>
                <a:latin typeface="Open Sans"/>
              </a:rPr>
              <a:t>By default, we’re getting the temperature readings in Celsius degrees. If you want to get the temperature readings in Fahrenheit degrees, </a:t>
            </a:r>
          </a:p>
          <a:p>
            <a:r>
              <a:rPr lang="en-US" sz="1200" dirty="0">
                <a:solidFill>
                  <a:srgbClr val="000000"/>
                </a:solidFill>
                <a:latin typeface="Open Sans"/>
              </a:rPr>
              <a:t>you need to uncomment the following line of code.</a:t>
            </a:r>
          </a:p>
          <a:p>
            <a:r>
              <a:rPr lang="fr-FR" sz="1200" dirty="0">
                <a:solidFill>
                  <a:schemeClr val="tx1">
                    <a:lumMod val="65000"/>
                    <a:lumOff val="35000"/>
                  </a:schemeClr>
                </a:solidFill>
                <a:latin typeface="Courier New" panose="02070309020205020404" pitchFamily="49" charset="0"/>
              </a:rPr>
              <a:t># temp = temp * (9/5) + 32.0</a:t>
            </a:r>
            <a:endParaRPr lang="fr-FR" sz="1200" dirty="0">
              <a:solidFill>
                <a:schemeClr val="tx1">
                  <a:lumMod val="65000"/>
                  <a:lumOff val="35000"/>
                </a:schemeClr>
              </a:solidFill>
            </a:endParaRPr>
          </a:p>
        </p:txBody>
      </p:sp>
      <p:pic>
        <p:nvPicPr>
          <p:cNvPr id="6" name="Image 5">
            <a:hlinkClick r:id="rId2" action="ppaction://hlinksldjump"/>
            <a:extLst>
              <a:ext uri="{FF2B5EF4-FFF2-40B4-BE49-F238E27FC236}">
                <a16:creationId xmlns:a16="http://schemas.microsoft.com/office/drawing/2014/main" id="{BE4FDB7E-45AC-458A-A34B-8F01120FC67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27866082"/>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D11AF0-2EE5-451B-B1FB-E8968428CC86}"/>
              </a:ext>
            </a:extLst>
          </p:cNvPr>
          <p:cNvSpPr>
            <a:spLocks noGrp="1"/>
          </p:cNvSpPr>
          <p:nvPr>
            <p:ph type="title"/>
          </p:nvPr>
        </p:nvSpPr>
        <p:spPr/>
        <p:txBody>
          <a:bodyPr/>
          <a:lstStyle/>
          <a:p>
            <a:r>
              <a:rPr lang="fr-FR" dirty="0"/>
              <a:t>MICRO-PYTHON SCRIPT: MAIN.PY</a:t>
            </a:r>
          </a:p>
        </p:txBody>
      </p:sp>
      <p:sp>
        <p:nvSpPr>
          <p:cNvPr id="3" name="Espace réservé du numéro de diapositive 2">
            <a:extLst>
              <a:ext uri="{FF2B5EF4-FFF2-40B4-BE49-F238E27FC236}">
                <a16:creationId xmlns:a16="http://schemas.microsoft.com/office/drawing/2014/main" id="{D93C86BA-9AFF-4F93-94F8-DD1A11F777B9}"/>
              </a:ext>
            </a:extLst>
          </p:cNvPr>
          <p:cNvSpPr>
            <a:spLocks noGrp="1"/>
          </p:cNvSpPr>
          <p:nvPr>
            <p:ph type="sldNum" sz="quarter" idx="12"/>
          </p:nvPr>
        </p:nvSpPr>
        <p:spPr/>
        <p:txBody>
          <a:bodyPr/>
          <a:lstStyle/>
          <a:p>
            <a:pPr>
              <a:defRPr/>
            </a:pPr>
            <a:fld id="{E652A8FB-8C76-45BB-8D82-93F8E151003C}" type="slidenum">
              <a:rPr lang="fr-FR" smtClean="0"/>
              <a:pPr>
                <a:defRPr/>
              </a:pPr>
              <a:t>442</a:t>
            </a:fld>
            <a:endParaRPr lang="fr-FR"/>
          </a:p>
        </p:txBody>
      </p:sp>
      <p:sp>
        <p:nvSpPr>
          <p:cNvPr id="5" name="Rectangle 4">
            <a:extLst>
              <a:ext uri="{FF2B5EF4-FFF2-40B4-BE49-F238E27FC236}">
                <a16:creationId xmlns:a16="http://schemas.microsoft.com/office/drawing/2014/main" id="{D05401A1-2716-488B-AECC-0C492013E4F3}"/>
              </a:ext>
            </a:extLst>
          </p:cNvPr>
          <p:cNvSpPr/>
          <p:nvPr/>
        </p:nvSpPr>
        <p:spPr>
          <a:xfrm>
            <a:off x="0" y="490538"/>
            <a:ext cx="9144000" cy="3108543"/>
          </a:xfrm>
          <a:prstGeom prst="rect">
            <a:avLst/>
          </a:prstGeom>
        </p:spPr>
        <p:txBody>
          <a:bodyPr wrap="square">
            <a:spAutoFit/>
          </a:bodyPr>
          <a:lstStyle/>
          <a:p>
            <a:r>
              <a:rPr lang="fr-FR" b="1" dirty="0">
                <a:solidFill>
                  <a:srgbClr val="376D9C"/>
                </a:solidFill>
                <a:latin typeface="Open Sans,Bold"/>
              </a:rPr>
              <a:t>MQTT </a:t>
            </a:r>
            <a:r>
              <a:rPr lang="fr-FR" b="1" dirty="0" err="1">
                <a:solidFill>
                  <a:srgbClr val="376D9C"/>
                </a:solidFill>
                <a:latin typeface="Open Sans,Bold"/>
              </a:rPr>
              <a:t>functions</a:t>
            </a:r>
            <a:endParaRPr lang="fr-FR" b="1" dirty="0">
              <a:solidFill>
                <a:srgbClr val="376D9C"/>
              </a:solidFill>
              <a:latin typeface="Open Sans,Bold"/>
            </a:endParaRPr>
          </a:p>
          <a:p>
            <a:r>
              <a:rPr lang="en-US" dirty="0">
                <a:solidFill>
                  <a:srgbClr val="000000"/>
                </a:solidFill>
                <a:latin typeface="Open Sans"/>
              </a:rPr>
              <a:t>Then, we create functions to handle MQTT tasks: </a:t>
            </a:r>
            <a:r>
              <a:rPr lang="en-US" b="1" dirty="0" err="1">
                <a:solidFill>
                  <a:srgbClr val="000000"/>
                </a:solidFill>
                <a:latin typeface="Courier New" panose="02070309020205020404" pitchFamily="49" charset="0"/>
              </a:rPr>
              <a:t>sub_cb</a:t>
            </a:r>
            <a:r>
              <a:rPr lang="en-US" dirty="0">
                <a:solidFill>
                  <a:srgbClr val="000000"/>
                </a:solidFill>
                <a:latin typeface="Open Sans"/>
              </a:rPr>
              <a:t>,</a:t>
            </a:r>
          </a:p>
          <a:p>
            <a:r>
              <a:rPr lang="en-US" b="1" dirty="0" err="1">
                <a:solidFill>
                  <a:srgbClr val="000000"/>
                </a:solidFill>
                <a:latin typeface="Courier New" panose="02070309020205020404" pitchFamily="49" charset="0"/>
              </a:rPr>
              <a:t>connect_and_subscribe</a:t>
            </a:r>
            <a:r>
              <a:rPr lang="en-US" dirty="0">
                <a:solidFill>
                  <a:srgbClr val="000000"/>
                </a:solidFill>
                <a:latin typeface="Open Sans"/>
              </a:rPr>
              <a:t>, and </a:t>
            </a:r>
            <a:r>
              <a:rPr lang="en-US" b="1" dirty="0" err="1">
                <a:solidFill>
                  <a:srgbClr val="000000"/>
                </a:solidFill>
                <a:latin typeface="Courier New" panose="02070309020205020404" pitchFamily="49" charset="0"/>
              </a:rPr>
              <a:t>restart_and_reconnect</a:t>
            </a:r>
            <a:r>
              <a:rPr lang="en-US" b="1" dirty="0">
                <a:solidFill>
                  <a:srgbClr val="000000"/>
                </a:solidFill>
                <a:latin typeface="Open Sans"/>
              </a:rPr>
              <a:t>. </a:t>
            </a:r>
            <a:r>
              <a:rPr lang="en-US" dirty="0">
                <a:solidFill>
                  <a:srgbClr val="000000"/>
                </a:solidFill>
                <a:latin typeface="Open Sans"/>
              </a:rPr>
              <a:t>The </a:t>
            </a:r>
            <a:r>
              <a:rPr lang="en-US" b="1" dirty="0" err="1">
                <a:solidFill>
                  <a:srgbClr val="000000"/>
                </a:solidFill>
                <a:latin typeface="Courier New" panose="02070309020205020404" pitchFamily="49" charset="0"/>
              </a:rPr>
              <a:t>connect_and_subscribe</a:t>
            </a:r>
            <a:r>
              <a:rPr lang="en-US" b="1" dirty="0">
                <a:solidFill>
                  <a:srgbClr val="000000"/>
                </a:solidFill>
                <a:latin typeface="Open Sans"/>
              </a:rPr>
              <a:t>, </a:t>
            </a:r>
            <a:r>
              <a:rPr lang="en-US" dirty="0">
                <a:solidFill>
                  <a:srgbClr val="000000"/>
                </a:solidFill>
                <a:latin typeface="Open Sans"/>
              </a:rPr>
              <a:t>and </a:t>
            </a:r>
          </a:p>
          <a:p>
            <a:r>
              <a:rPr lang="en-US" b="1" dirty="0" err="1">
                <a:solidFill>
                  <a:srgbClr val="000000"/>
                </a:solidFill>
                <a:latin typeface="Courier New" panose="02070309020205020404" pitchFamily="49" charset="0"/>
              </a:rPr>
              <a:t>restart_and_reconnect</a:t>
            </a:r>
            <a:r>
              <a:rPr lang="en-US" b="1" dirty="0">
                <a:solidFill>
                  <a:srgbClr val="000000"/>
                </a:solidFill>
                <a:latin typeface="Courier New" panose="02070309020205020404" pitchFamily="49" charset="0"/>
              </a:rPr>
              <a:t> </a:t>
            </a:r>
            <a:r>
              <a:rPr lang="en-US" dirty="0">
                <a:solidFill>
                  <a:srgbClr val="000000"/>
                </a:solidFill>
                <a:latin typeface="Open Sans"/>
              </a:rPr>
              <a:t>functions were already explained in detail in previous Units.</a:t>
            </a:r>
          </a:p>
          <a:p>
            <a:endParaRPr lang="en-US" dirty="0">
              <a:solidFill>
                <a:srgbClr val="000000"/>
              </a:solidFill>
              <a:latin typeface="Open Sans"/>
            </a:endParaRPr>
          </a:p>
          <a:p>
            <a:r>
              <a:rPr lang="en-US" dirty="0">
                <a:solidFill>
                  <a:srgbClr val="000000"/>
                </a:solidFill>
                <a:latin typeface="Open Sans"/>
              </a:rPr>
              <a:t>The </a:t>
            </a:r>
            <a:r>
              <a:rPr lang="en-US" b="1" dirty="0" err="1">
                <a:solidFill>
                  <a:srgbClr val="000000"/>
                </a:solidFill>
                <a:latin typeface="Courier New" panose="02070309020205020404" pitchFamily="49" charset="0"/>
              </a:rPr>
              <a:t>sub_cb</a:t>
            </a:r>
            <a:r>
              <a:rPr lang="en-US" b="1" dirty="0">
                <a:solidFill>
                  <a:srgbClr val="000000"/>
                </a:solidFill>
                <a:latin typeface="Courier New" panose="02070309020205020404" pitchFamily="49" charset="0"/>
              </a:rPr>
              <a:t> </a:t>
            </a:r>
            <a:r>
              <a:rPr lang="en-US" dirty="0">
                <a:solidFill>
                  <a:srgbClr val="000000"/>
                </a:solidFill>
                <a:latin typeface="Open Sans"/>
              </a:rPr>
              <a:t>function handles what happens when a new message is received on the topic we are subscribed to. </a:t>
            </a:r>
          </a:p>
          <a:p>
            <a:r>
              <a:rPr lang="en-US" dirty="0">
                <a:solidFill>
                  <a:srgbClr val="000000"/>
                </a:solidFill>
                <a:latin typeface="Open Sans"/>
              </a:rPr>
              <a:t>In this case, the ESP32/ESP8266 is subscribed to the </a:t>
            </a:r>
            <a:r>
              <a:rPr lang="en-US" b="1" i="1" dirty="0">
                <a:solidFill>
                  <a:srgbClr val="000000"/>
                </a:solidFill>
                <a:latin typeface="Open Sans,BoldItalic"/>
              </a:rPr>
              <a:t>output </a:t>
            </a:r>
            <a:r>
              <a:rPr lang="en-US" dirty="0">
                <a:solidFill>
                  <a:srgbClr val="000000"/>
                </a:solidFill>
                <a:latin typeface="Open Sans"/>
              </a:rPr>
              <a:t>topic. </a:t>
            </a:r>
          </a:p>
          <a:p>
            <a:endParaRPr lang="en-US" dirty="0">
              <a:solidFill>
                <a:srgbClr val="000000"/>
              </a:solidFill>
              <a:latin typeface="Open Sans"/>
            </a:endParaRPr>
          </a:p>
          <a:p>
            <a:r>
              <a:rPr lang="en-US" dirty="0">
                <a:solidFill>
                  <a:srgbClr val="000000"/>
                </a:solidFill>
                <a:latin typeface="Open Sans"/>
              </a:rPr>
              <a:t>When it receives a new message, we check if the content is either “on” or “off” and set the LED state accordingly.</a:t>
            </a:r>
          </a:p>
          <a:p>
            <a:r>
              <a:rPr lang="fr-FR" b="1" dirty="0" err="1">
                <a:solidFill>
                  <a:srgbClr val="008800"/>
                </a:solidFill>
                <a:latin typeface="Courier New" panose="02070309020205020404" pitchFamily="49" charset="0"/>
              </a:rPr>
              <a:t>print</a:t>
            </a:r>
            <a:r>
              <a:rPr lang="fr-FR" b="1" dirty="0">
                <a:solidFill>
                  <a:srgbClr val="333333"/>
                </a:solidFill>
                <a:latin typeface="Courier New" panose="02070309020205020404" pitchFamily="49" charset="0"/>
              </a:rPr>
              <a:t>((topic, msg))</a:t>
            </a:r>
          </a:p>
          <a:p>
            <a:r>
              <a:rPr lang="fr-FR" b="1" dirty="0">
                <a:solidFill>
                  <a:srgbClr val="008800"/>
                </a:solidFill>
                <a:latin typeface="Courier New" panose="02070309020205020404" pitchFamily="49" charset="0"/>
              </a:rPr>
              <a:t>if </a:t>
            </a:r>
            <a:r>
              <a:rPr lang="fr-FR" b="1" dirty="0">
                <a:solidFill>
                  <a:srgbClr val="333333"/>
                </a:solidFill>
                <a:latin typeface="Courier New" panose="02070309020205020404" pitchFamily="49" charset="0"/>
              </a:rPr>
              <a:t>msg == </a:t>
            </a:r>
            <a:r>
              <a:rPr lang="fr-FR" b="1" dirty="0" err="1">
                <a:solidFill>
                  <a:srgbClr val="333333"/>
                </a:solidFill>
                <a:latin typeface="Courier New" panose="02070309020205020404" pitchFamily="49" charset="0"/>
              </a:rPr>
              <a:t>b'on</a:t>
            </a:r>
            <a:r>
              <a:rPr lang="fr-FR" b="1" dirty="0">
                <a:solidFill>
                  <a:srgbClr val="333333"/>
                </a:solidFill>
                <a:latin typeface="Courier New" panose="02070309020205020404" pitchFamily="49" charset="0"/>
              </a:rPr>
              <a:t>’:</a:t>
            </a:r>
          </a:p>
          <a:p>
            <a:r>
              <a:rPr lang="fr-FR" b="1" dirty="0">
                <a:solidFill>
                  <a:srgbClr val="333333"/>
                </a:solidFill>
                <a:latin typeface="Courier New" panose="02070309020205020404" pitchFamily="49" charset="0"/>
              </a:rPr>
              <a:t>	</a:t>
            </a:r>
            <a:r>
              <a:rPr lang="fr-FR" b="1" dirty="0" err="1">
                <a:solidFill>
                  <a:srgbClr val="333333"/>
                </a:solidFill>
                <a:latin typeface="Courier New" panose="02070309020205020404" pitchFamily="49" charset="0"/>
              </a:rPr>
              <a:t>led.value</a:t>
            </a:r>
            <a:r>
              <a:rPr lang="fr-FR" b="1" dirty="0">
                <a:solidFill>
                  <a:srgbClr val="333333"/>
                </a:solidFill>
                <a:latin typeface="Courier New" panose="02070309020205020404" pitchFamily="49" charset="0"/>
              </a:rPr>
              <a:t>(</a:t>
            </a:r>
            <a:r>
              <a:rPr lang="fr-FR" b="1" dirty="0">
                <a:solidFill>
                  <a:srgbClr val="0000DE"/>
                </a:solidFill>
                <a:latin typeface="Courier New" panose="02070309020205020404" pitchFamily="49" charset="0"/>
              </a:rPr>
              <a:t>1</a:t>
            </a:r>
            <a:r>
              <a:rPr lang="fr-FR" b="1" dirty="0">
                <a:solidFill>
                  <a:srgbClr val="333333"/>
                </a:solidFill>
                <a:latin typeface="Courier New" panose="02070309020205020404" pitchFamily="49" charset="0"/>
              </a:rPr>
              <a:t>)</a:t>
            </a:r>
          </a:p>
          <a:p>
            <a:r>
              <a:rPr lang="fr-FR" b="1" dirty="0" err="1">
                <a:solidFill>
                  <a:srgbClr val="008800"/>
                </a:solidFill>
                <a:latin typeface="Courier New" panose="02070309020205020404" pitchFamily="49" charset="0"/>
              </a:rPr>
              <a:t>elif</a:t>
            </a:r>
            <a:r>
              <a:rPr lang="fr-FR" b="1" dirty="0">
                <a:solidFill>
                  <a:srgbClr val="008800"/>
                </a:solidFill>
                <a:latin typeface="Courier New" panose="02070309020205020404" pitchFamily="49" charset="0"/>
              </a:rPr>
              <a:t> </a:t>
            </a:r>
            <a:r>
              <a:rPr lang="fr-FR" b="1" dirty="0">
                <a:solidFill>
                  <a:srgbClr val="333333"/>
                </a:solidFill>
                <a:latin typeface="Courier New" panose="02070309020205020404" pitchFamily="49" charset="0"/>
              </a:rPr>
              <a:t>msg == </a:t>
            </a:r>
            <a:r>
              <a:rPr lang="fr-FR" b="1" dirty="0" err="1">
                <a:solidFill>
                  <a:srgbClr val="333333"/>
                </a:solidFill>
                <a:latin typeface="Courier New" panose="02070309020205020404" pitchFamily="49" charset="0"/>
              </a:rPr>
              <a:t>b'off</a:t>
            </a:r>
            <a:r>
              <a:rPr lang="fr-FR" b="1" dirty="0">
                <a:solidFill>
                  <a:srgbClr val="333333"/>
                </a:solidFill>
                <a:latin typeface="Courier New" panose="02070309020205020404" pitchFamily="49" charset="0"/>
              </a:rPr>
              <a:t>’:</a:t>
            </a:r>
          </a:p>
          <a:p>
            <a:r>
              <a:rPr lang="fr-FR" b="1" dirty="0">
                <a:solidFill>
                  <a:srgbClr val="333333"/>
                </a:solidFill>
                <a:latin typeface="Courier New" panose="02070309020205020404" pitchFamily="49" charset="0"/>
              </a:rPr>
              <a:t>	</a:t>
            </a:r>
            <a:r>
              <a:rPr lang="fr-FR" b="1" dirty="0" err="1">
                <a:solidFill>
                  <a:srgbClr val="333333"/>
                </a:solidFill>
                <a:latin typeface="Courier New" panose="02070309020205020404" pitchFamily="49" charset="0"/>
              </a:rPr>
              <a:t>led.value</a:t>
            </a:r>
            <a:r>
              <a:rPr lang="fr-FR" b="1" dirty="0">
                <a:solidFill>
                  <a:srgbClr val="333333"/>
                </a:solidFill>
                <a:latin typeface="Courier New" panose="02070309020205020404" pitchFamily="49" charset="0"/>
              </a:rPr>
              <a:t>(</a:t>
            </a:r>
            <a:r>
              <a:rPr lang="fr-FR" b="1" dirty="0">
                <a:solidFill>
                  <a:srgbClr val="0000DE"/>
                </a:solidFill>
                <a:latin typeface="Courier New" panose="02070309020205020404" pitchFamily="49" charset="0"/>
              </a:rPr>
              <a:t>0</a:t>
            </a:r>
            <a:r>
              <a:rPr lang="fr-FR" b="1" dirty="0">
                <a:solidFill>
                  <a:srgbClr val="333333"/>
                </a:solidFill>
                <a:latin typeface="Courier New" panose="02070309020205020404" pitchFamily="49" charset="0"/>
              </a:rPr>
              <a:t>)</a:t>
            </a:r>
            <a:endParaRPr lang="fr-FR" b="1" dirty="0"/>
          </a:p>
        </p:txBody>
      </p:sp>
      <p:sp>
        <p:nvSpPr>
          <p:cNvPr id="6" name="Rectangle 5">
            <a:extLst>
              <a:ext uri="{FF2B5EF4-FFF2-40B4-BE49-F238E27FC236}">
                <a16:creationId xmlns:a16="http://schemas.microsoft.com/office/drawing/2014/main" id="{E6E08CC9-3A51-4021-A4B6-5BE5CAE72F40}"/>
              </a:ext>
            </a:extLst>
          </p:cNvPr>
          <p:cNvSpPr/>
          <p:nvPr/>
        </p:nvSpPr>
        <p:spPr>
          <a:xfrm>
            <a:off x="0" y="4106511"/>
            <a:ext cx="9144000" cy="1600438"/>
          </a:xfrm>
          <a:prstGeom prst="rect">
            <a:avLst/>
          </a:prstGeom>
        </p:spPr>
        <p:txBody>
          <a:bodyPr wrap="square">
            <a:spAutoFit/>
          </a:bodyPr>
          <a:lstStyle/>
          <a:p>
            <a:r>
              <a:rPr lang="en-US" dirty="0">
                <a:solidFill>
                  <a:srgbClr val="000000"/>
                </a:solidFill>
                <a:latin typeface="Open Sans"/>
              </a:rPr>
              <a:t>In the following </a:t>
            </a:r>
            <a:r>
              <a:rPr lang="en-US" dirty="0">
                <a:solidFill>
                  <a:srgbClr val="000000"/>
                </a:solidFill>
                <a:latin typeface="Courier New" panose="02070309020205020404" pitchFamily="49" charset="0"/>
              </a:rPr>
              <a:t>try </a:t>
            </a:r>
            <a:r>
              <a:rPr lang="en-US" dirty="0">
                <a:solidFill>
                  <a:srgbClr val="000000"/>
                </a:solidFill>
                <a:latin typeface="Open Sans"/>
              </a:rPr>
              <a:t>and </a:t>
            </a:r>
            <a:r>
              <a:rPr lang="en-US" dirty="0">
                <a:solidFill>
                  <a:srgbClr val="000000"/>
                </a:solidFill>
                <a:latin typeface="Courier New" panose="02070309020205020404" pitchFamily="49" charset="0"/>
              </a:rPr>
              <a:t>except </a:t>
            </a:r>
            <a:r>
              <a:rPr lang="en-US" dirty="0">
                <a:solidFill>
                  <a:srgbClr val="000000"/>
                </a:solidFill>
                <a:latin typeface="Open Sans"/>
              </a:rPr>
              <a:t>statement, we create a new client by calling the </a:t>
            </a:r>
            <a:r>
              <a:rPr lang="en-US" dirty="0" err="1">
                <a:solidFill>
                  <a:srgbClr val="000000"/>
                </a:solidFill>
                <a:latin typeface="Open Sans"/>
              </a:rPr>
              <a:t>c</a:t>
            </a:r>
            <a:r>
              <a:rPr lang="en-US" dirty="0" err="1">
                <a:solidFill>
                  <a:srgbClr val="000000"/>
                </a:solidFill>
                <a:latin typeface="Courier New" panose="02070309020205020404" pitchFamily="49" charset="0"/>
              </a:rPr>
              <a:t>onnect_and_subscribe</a:t>
            </a:r>
            <a:r>
              <a:rPr lang="en-US" dirty="0">
                <a:solidFill>
                  <a:srgbClr val="000000"/>
                </a:solidFill>
                <a:latin typeface="Courier New" panose="02070309020205020404" pitchFamily="49" charset="0"/>
              </a:rPr>
              <a:t>() </a:t>
            </a:r>
            <a:r>
              <a:rPr lang="en-US" dirty="0">
                <a:solidFill>
                  <a:srgbClr val="000000"/>
                </a:solidFill>
                <a:latin typeface="Open Sans"/>
              </a:rPr>
              <a:t>function. </a:t>
            </a:r>
          </a:p>
          <a:p>
            <a:r>
              <a:rPr lang="en-US" dirty="0">
                <a:solidFill>
                  <a:srgbClr val="000000"/>
                </a:solidFill>
                <a:latin typeface="Open Sans"/>
              </a:rPr>
              <a:t>In case we’re not able to create a new client, call the </a:t>
            </a:r>
            <a:r>
              <a:rPr lang="en-US" dirty="0" err="1">
                <a:solidFill>
                  <a:srgbClr val="000000"/>
                </a:solidFill>
                <a:latin typeface="Courier New" panose="02070309020205020404" pitchFamily="49" charset="0"/>
              </a:rPr>
              <a:t>restart_and_reconnect</a:t>
            </a:r>
            <a:r>
              <a:rPr lang="en-US" dirty="0">
                <a:solidFill>
                  <a:srgbClr val="000000"/>
                </a:solidFill>
                <a:latin typeface="Courier New" panose="02070309020205020404" pitchFamily="49" charset="0"/>
              </a:rPr>
              <a:t>() </a:t>
            </a:r>
            <a:r>
              <a:rPr lang="en-US" dirty="0">
                <a:solidFill>
                  <a:srgbClr val="000000"/>
                </a:solidFill>
                <a:latin typeface="Open Sans"/>
              </a:rPr>
              <a:t>function.</a:t>
            </a:r>
          </a:p>
          <a:p>
            <a:r>
              <a:rPr lang="fr-FR" b="1" dirty="0" err="1">
                <a:solidFill>
                  <a:srgbClr val="008800"/>
                </a:solidFill>
                <a:latin typeface="Courier New" panose="02070309020205020404" pitchFamily="49" charset="0"/>
              </a:rPr>
              <a:t>try</a:t>
            </a:r>
            <a:r>
              <a:rPr lang="fr-FR" b="1" dirty="0">
                <a:solidFill>
                  <a:srgbClr val="333333"/>
                </a:solidFill>
                <a:latin typeface="Courier New" panose="02070309020205020404" pitchFamily="49" charset="0"/>
              </a:rPr>
              <a:t>:</a:t>
            </a:r>
          </a:p>
          <a:p>
            <a:r>
              <a:rPr lang="fr-FR" b="1" dirty="0">
                <a:solidFill>
                  <a:srgbClr val="333333"/>
                </a:solidFill>
                <a:latin typeface="Courier New" panose="02070309020205020404" pitchFamily="49" charset="0"/>
              </a:rPr>
              <a:t>   client = </a:t>
            </a:r>
            <a:r>
              <a:rPr lang="fr-FR" b="1" dirty="0" err="1">
                <a:solidFill>
                  <a:srgbClr val="333333"/>
                </a:solidFill>
                <a:latin typeface="Courier New" panose="02070309020205020404" pitchFamily="49" charset="0"/>
              </a:rPr>
              <a:t>connect_and_subscribe</a:t>
            </a:r>
            <a:r>
              <a:rPr lang="fr-FR" b="1" dirty="0">
                <a:solidFill>
                  <a:srgbClr val="333333"/>
                </a:solidFill>
                <a:latin typeface="Courier New" panose="02070309020205020404" pitchFamily="49" charset="0"/>
              </a:rPr>
              <a:t>()</a:t>
            </a:r>
          </a:p>
          <a:p>
            <a:r>
              <a:rPr lang="fr-FR" b="1" dirty="0" err="1">
                <a:solidFill>
                  <a:srgbClr val="008800"/>
                </a:solidFill>
                <a:latin typeface="Courier New" panose="02070309020205020404" pitchFamily="49" charset="0"/>
              </a:rPr>
              <a:t>except</a:t>
            </a:r>
            <a:r>
              <a:rPr lang="fr-FR" b="1" dirty="0">
                <a:solidFill>
                  <a:srgbClr val="008800"/>
                </a:solidFill>
                <a:latin typeface="Courier New" panose="02070309020205020404" pitchFamily="49" charset="0"/>
              </a:rPr>
              <a:t> </a:t>
            </a:r>
            <a:r>
              <a:rPr lang="fr-FR" b="1" dirty="0" err="1">
                <a:solidFill>
                  <a:srgbClr val="FF0000"/>
                </a:solidFill>
                <a:latin typeface="Courier New" panose="02070309020205020404" pitchFamily="49" charset="0"/>
              </a:rPr>
              <a:t>OSError</a:t>
            </a:r>
            <a:r>
              <a:rPr lang="fr-FR" b="1" dirty="0">
                <a:solidFill>
                  <a:srgbClr val="FF0000"/>
                </a:solidFill>
                <a:latin typeface="Courier New" panose="02070309020205020404" pitchFamily="49" charset="0"/>
              </a:rPr>
              <a:t> </a:t>
            </a:r>
            <a:r>
              <a:rPr lang="fr-FR" b="1" dirty="0">
                <a:solidFill>
                  <a:srgbClr val="008800"/>
                </a:solidFill>
                <a:latin typeface="Courier New" panose="02070309020205020404" pitchFamily="49" charset="0"/>
              </a:rPr>
              <a:t>as </a:t>
            </a:r>
            <a:r>
              <a:rPr lang="fr-FR" b="1" dirty="0">
                <a:solidFill>
                  <a:srgbClr val="333333"/>
                </a:solidFill>
                <a:latin typeface="Courier New" panose="02070309020205020404" pitchFamily="49" charset="0"/>
              </a:rPr>
              <a:t>e:</a:t>
            </a:r>
          </a:p>
          <a:p>
            <a:r>
              <a:rPr lang="fr-FR" b="1" dirty="0">
                <a:solidFill>
                  <a:srgbClr val="333333"/>
                </a:solidFill>
                <a:latin typeface="Courier New" panose="02070309020205020404" pitchFamily="49" charset="0"/>
              </a:rPr>
              <a:t>   </a:t>
            </a:r>
            <a:r>
              <a:rPr lang="fr-FR" b="1" dirty="0" err="1">
                <a:solidFill>
                  <a:srgbClr val="333333"/>
                </a:solidFill>
                <a:latin typeface="Courier New" panose="02070309020205020404" pitchFamily="49" charset="0"/>
              </a:rPr>
              <a:t>restart_and_reconnect</a:t>
            </a:r>
            <a:r>
              <a:rPr lang="fr-FR" b="1" dirty="0">
                <a:solidFill>
                  <a:srgbClr val="333333"/>
                </a:solidFill>
                <a:latin typeface="Courier New" panose="02070309020205020404" pitchFamily="49" charset="0"/>
              </a:rPr>
              <a:t>()</a:t>
            </a:r>
            <a:endParaRPr lang="fr-FR" b="1" dirty="0"/>
          </a:p>
        </p:txBody>
      </p:sp>
      <p:pic>
        <p:nvPicPr>
          <p:cNvPr id="7" name="Image 6">
            <a:hlinkClick r:id="rId2" action="ppaction://hlinksldjump"/>
            <a:extLst>
              <a:ext uri="{FF2B5EF4-FFF2-40B4-BE49-F238E27FC236}">
                <a16:creationId xmlns:a16="http://schemas.microsoft.com/office/drawing/2014/main" id="{905F64D9-1E28-4BD9-8BB9-A0711D00627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48119152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0235AE-7BF7-42A7-AB0A-DCFF6865F1D2}"/>
              </a:ext>
            </a:extLst>
          </p:cNvPr>
          <p:cNvSpPr>
            <a:spLocks noGrp="1"/>
          </p:cNvSpPr>
          <p:nvPr>
            <p:ph type="title"/>
          </p:nvPr>
        </p:nvSpPr>
        <p:spPr>
          <a:xfrm>
            <a:off x="457200" y="0"/>
            <a:ext cx="8229600" cy="490538"/>
          </a:xfrm>
        </p:spPr>
        <p:txBody>
          <a:bodyPr/>
          <a:lstStyle/>
          <a:p>
            <a:r>
              <a:rPr lang="fr-FR" sz="2400" dirty="0" err="1">
                <a:latin typeface="Open Sans,Bold"/>
              </a:rPr>
              <a:t>Getting</a:t>
            </a:r>
            <a:r>
              <a:rPr lang="fr-FR" sz="2400" dirty="0">
                <a:latin typeface="Open Sans,Bold"/>
              </a:rPr>
              <a:t> and </a:t>
            </a:r>
            <a:r>
              <a:rPr lang="fr-FR" sz="2400" dirty="0" err="1">
                <a:latin typeface="Open Sans,Bold"/>
              </a:rPr>
              <a:t>publishing</a:t>
            </a:r>
            <a:r>
              <a:rPr lang="fr-FR" sz="2400" dirty="0">
                <a:latin typeface="Open Sans,Bold"/>
              </a:rPr>
              <a:t> messages</a:t>
            </a:r>
            <a:endParaRPr lang="fr-FR" dirty="0"/>
          </a:p>
        </p:txBody>
      </p:sp>
      <p:sp>
        <p:nvSpPr>
          <p:cNvPr id="3" name="Espace réservé du numéro de diapositive 2">
            <a:extLst>
              <a:ext uri="{FF2B5EF4-FFF2-40B4-BE49-F238E27FC236}">
                <a16:creationId xmlns:a16="http://schemas.microsoft.com/office/drawing/2014/main" id="{E5B9C191-9143-476E-AB17-18832810CA24}"/>
              </a:ext>
            </a:extLst>
          </p:cNvPr>
          <p:cNvSpPr>
            <a:spLocks noGrp="1"/>
          </p:cNvSpPr>
          <p:nvPr>
            <p:ph type="sldNum" sz="quarter" idx="12"/>
          </p:nvPr>
        </p:nvSpPr>
        <p:spPr/>
        <p:txBody>
          <a:bodyPr/>
          <a:lstStyle/>
          <a:p>
            <a:pPr>
              <a:defRPr/>
            </a:pPr>
            <a:fld id="{E652A8FB-8C76-45BB-8D82-93F8E151003C}" type="slidenum">
              <a:rPr lang="fr-FR" smtClean="0"/>
              <a:pPr>
                <a:defRPr/>
              </a:pPr>
              <a:t>443</a:t>
            </a:fld>
            <a:endParaRPr lang="fr-FR"/>
          </a:p>
        </p:txBody>
      </p:sp>
      <p:sp>
        <p:nvSpPr>
          <p:cNvPr id="4" name="Rectangle 3">
            <a:extLst>
              <a:ext uri="{FF2B5EF4-FFF2-40B4-BE49-F238E27FC236}">
                <a16:creationId xmlns:a16="http://schemas.microsoft.com/office/drawing/2014/main" id="{4B987239-2041-468A-BFE0-B425F53A8088}"/>
              </a:ext>
            </a:extLst>
          </p:cNvPr>
          <p:cNvSpPr/>
          <p:nvPr/>
        </p:nvSpPr>
        <p:spPr>
          <a:xfrm>
            <a:off x="0" y="776794"/>
            <a:ext cx="9144000" cy="5724644"/>
          </a:xfrm>
          <a:prstGeom prst="rect">
            <a:avLst/>
          </a:prstGeom>
        </p:spPr>
        <p:txBody>
          <a:bodyPr wrap="square">
            <a:spAutoFit/>
          </a:bodyPr>
          <a:lstStyle/>
          <a:p>
            <a:r>
              <a:rPr lang="fr-FR" sz="1600" b="1" dirty="0" err="1">
                <a:solidFill>
                  <a:srgbClr val="376D9C"/>
                </a:solidFill>
                <a:latin typeface="Open Sans,Bold"/>
              </a:rPr>
              <a:t>Getting</a:t>
            </a:r>
            <a:r>
              <a:rPr lang="fr-FR" sz="1600" b="1" dirty="0">
                <a:solidFill>
                  <a:srgbClr val="376D9C"/>
                </a:solidFill>
                <a:latin typeface="Open Sans,Bold"/>
              </a:rPr>
              <a:t> and </a:t>
            </a:r>
            <a:r>
              <a:rPr lang="fr-FR" sz="1600" b="1" dirty="0" err="1">
                <a:solidFill>
                  <a:srgbClr val="376D9C"/>
                </a:solidFill>
                <a:latin typeface="Open Sans,Bold"/>
              </a:rPr>
              <a:t>publishing</a:t>
            </a:r>
            <a:r>
              <a:rPr lang="fr-FR" sz="1600" b="1" dirty="0">
                <a:solidFill>
                  <a:srgbClr val="376D9C"/>
                </a:solidFill>
                <a:latin typeface="Open Sans,Bold"/>
              </a:rPr>
              <a:t> messages</a:t>
            </a:r>
          </a:p>
          <a:p>
            <a:r>
              <a:rPr lang="en-US" dirty="0">
                <a:solidFill>
                  <a:srgbClr val="000000"/>
                </a:solidFill>
                <a:latin typeface="Open Sans"/>
              </a:rPr>
              <a:t>In the </a:t>
            </a:r>
            <a:r>
              <a:rPr lang="en-US" dirty="0">
                <a:solidFill>
                  <a:srgbClr val="000000"/>
                </a:solidFill>
                <a:latin typeface="Courier New" panose="02070309020205020404" pitchFamily="49" charset="0"/>
              </a:rPr>
              <a:t>while </a:t>
            </a:r>
            <a:r>
              <a:rPr lang="en-US" dirty="0">
                <a:solidFill>
                  <a:srgbClr val="000000"/>
                </a:solidFill>
                <a:latin typeface="Open Sans"/>
              </a:rPr>
              <a:t>loop, we check if we have a new message. New messages are then handled by the </a:t>
            </a:r>
            <a:r>
              <a:rPr lang="en-US" dirty="0" err="1">
                <a:solidFill>
                  <a:srgbClr val="000000"/>
                </a:solidFill>
                <a:latin typeface="Courier New" panose="02070309020205020404" pitchFamily="49" charset="0"/>
              </a:rPr>
              <a:t>sub_cb</a:t>
            </a:r>
            <a:r>
              <a:rPr lang="en-US" dirty="0">
                <a:solidFill>
                  <a:srgbClr val="000000"/>
                </a:solidFill>
                <a:latin typeface="Courier New" panose="02070309020205020404" pitchFamily="49" charset="0"/>
              </a:rPr>
              <a:t> </a:t>
            </a:r>
            <a:r>
              <a:rPr lang="en-US" dirty="0">
                <a:solidFill>
                  <a:srgbClr val="000000"/>
                </a:solidFill>
                <a:latin typeface="Open Sans"/>
              </a:rPr>
              <a:t>function.</a:t>
            </a:r>
          </a:p>
          <a:p>
            <a:endParaRPr lang="en-US" dirty="0">
              <a:solidFill>
                <a:srgbClr val="000000"/>
              </a:solidFill>
              <a:latin typeface="Open Sans"/>
            </a:endParaRPr>
          </a:p>
          <a:p>
            <a:r>
              <a:rPr lang="fr-FR" b="1" dirty="0" err="1">
                <a:solidFill>
                  <a:srgbClr val="000000"/>
                </a:solidFill>
                <a:latin typeface="Courier New" panose="02070309020205020404" pitchFamily="49" charset="0"/>
              </a:rPr>
              <a:t>client.check_msg</a:t>
            </a:r>
            <a:r>
              <a:rPr lang="fr-FR" b="1" dirty="0">
                <a:solidFill>
                  <a:srgbClr val="000000"/>
                </a:solidFill>
                <a:latin typeface="Courier New" panose="02070309020205020404" pitchFamily="49" charset="0"/>
              </a:rPr>
              <a:t>()</a:t>
            </a:r>
          </a:p>
          <a:p>
            <a:endParaRPr lang="en-US" dirty="0">
              <a:solidFill>
                <a:srgbClr val="000000"/>
              </a:solidFill>
              <a:latin typeface="Open Sans"/>
            </a:endParaRPr>
          </a:p>
          <a:p>
            <a:r>
              <a:rPr lang="en-US" dirty="0">
                <a:solidFill>
                  <a:srgbClr val="000000"/>
                </a:solidFill>
                <a:latin typeface="Open Sans"/>
              </a:rPr>
              <a:t>Then, check if 5 seconds (</a:t>
            </a:r>
            <a:r>
              <a:rPr lang="en-US" dirty="0" err="1">
                <a:solidFill>
                  <a:srgbClr val="000000"/>
                </a:solidFill>
                <a:latin typeface="Courier New" panose="02070309020205020404" pitchFamily="49" charset="0"/>
              </a:rPr>
              <a:t>readings_interval</a:t>
            </a:r>
            <a:r>
              <a:rPr lang="en-US" dirty="0">
                <a:solidFill>
                  <a:srgbClr val="000000"/>
                </a:solidFill>
                <a:latin typeface="Open Sans"/>
              </a:rPr>
              <a:t>) have passed since the last sensor </a:t>
            </a:r>
            <a:r>
              <a:rPr lang="fr-FR" dirty="0" err="1">
                <a:solidFill>
                  <a:srgbClr val="000000"/>
                </a:solidFill>
                <a:latin typeface="Open Sans"/>
              </a:rPr>
              <a:t>reading</a:t>
            </a:r>
            <a:r>
              <a:rPr lang="fr-FR" dirty="0">
                <a:solidFill>
                  <a:srgbClr val="000000"/>
                </a:solidFill>
                <a:latin typeface="Open Sans"/>
              </a:rPr>
              <a:t>.</a:t>
            </a:r>
          </a:p>
          <a:p>
            <a:endParaRPr lang="en-US" b="1" dirty="0">
              <a:solidFill>
                <a:srgbClr val="008800"/>
              </a:solidFill>
              <a:latin typeface="Courier New" panose="02070309020205020404" pitchFamily="49" charset="0"/>
            </a:endParaRPr>
          </a:p>
          <a:p>
            <a:r>
              <a:rPr lang="en-US" b="1" dirty="0">
                <a:solidFill>
                  <a:srgbClr val="008800"/>
                </a:solidFill>
                <a:latin typeface="Courier New" panose="02070309020205020404" pitchFamily="49" charset="0"/>
              </a:rPr>
              <a:t>if </a:t>
            </a:r>
            <a:r>
              <a:rPr lang="en-US" b="1" dirty="0">
                <a:solidFill>
                  <a:srgbClr val="333333"/>
                </a:solidFill>
                <a:latin typeface="Courier New" panose="02070309020205020404" pitchFamily="49" charset="0"/>
              </a:rPr>
              <a:t>(</a:t>
            </a:r>
            <a:r>
              <a:rPr lang="en-US" b="1" dirty="0" err="1">
                <a:solidFill>
                  <a:srgbClr val="333333"/>
                </a:solidFill>
                <a:latin typeface="Courier New" panose="02070309020205020404" pitchFamily="49" charset="0"/>
              </a:rPr>
              <a:t>time.time</a:t>
            </a:r>
            <a:r>
              <a:rPr lang="en-US" b="1" dirty="0">
                <a:solidFill>
                  <a:srgbClr val="333333"/>
                </a:solidFill>
                <a:latin typeface="Courier New" panose="02070309020205020404" pitchFamily="49" charset="0"/>
              </a:rPr>
              <a:t>() - </a:t>
            </a:r>
            <a:r>
              <a:rPr lang="en-US" b="1" dirty="0" err="1">
                <a:solidFill>
                  <a:srgbClr val="333333"/>
                </a:solidFill>
                <a:latin typeface="Courier New" panose="02070309020205020404" pitchFamily="49" charset="0"/>
              </a:rPr>
              <a:t>last_sensor_reading</a:t>
            </a:r>
            <a:r>
              <a:rPr lang="en-US" b="1" dirty="0">
                <a:solidFill>
                  <a:srgbClr val="333333"/>
                </a:solidFill>
                <a:latin typeface="Courier New" panose="02070309020205020404" pitchFamily="49" charset="0"/>
              </a:rPr>
              <a:t>) &gt; </a:t>
            </a:r>
            <a:r>
              <a:rPr lang="en-US" b="1" dirty="0" err="1">
                <a:solidFill>
                  <a:srgbClr val="333333"/>
                </a:solidFill>
                <a:latin typeface="Courier New" panose="02070309020205020404" pitchFamily="49" charset="0"/>
              </a:rPr>
              <a:t>readings_interval</a:t>
            </a:r>
            <a:r>
              <a:rPr lang="en-US" b="1" dirty="0">
                <a:solidFill>
                  <a:srgbClr val="333333"/>
                </a:solidFill>
                <a:latin typeface="Courier New" panose="02070309020205020404" pitchFamily="49" charset="0"/>
              </a:rPr>
              <a:t>:</a:t>
            </a:r>
          </a:p>
          <a:p>
            <a:endParaRPr lang="en-US" dirty="0">
              <a:solidFill>
                <a:srgbClr val="000000"/>
              </a:solidFill>
              <a:latin typeface="Open Sans"/>
            </a:endParaRPr>
          </a:p>
          <a:p>
            <a:r>
              <a:rPr lang="en-US" dirty="0">
                <a:solidFill>
                  <a:srgbClr val="000000"/>
                </a:solidFill>
                <a:latin typeface="Open Sans"/>
              </a:rPr>
              <a:t>If yes, call the </a:t>
            </a:r>
            <a:r>
              <a:rPr lang="en-US" dirty="0" err="1">
                <a:solidFill>
                  <a:srgbClr val="000000"/>
                </a:solidFill>
                <a:latin typeface="Courier New" panose="02070309020205020404" pitchFamily="49" charset="0"/>
              </a:rPr>
              <a:t>read_ds_sensor</a:t>
            </a:r>
            <a:r>
              <a:rPr lang="en-US" dirty="0">
                <a:solidFill>
                  <a:srgbClr val="000000"/>
                </a:solidFill>
                <a:latin typeface="Courier New" panose="02070309020205020404" pitchFamily="49" charset="0"/>
              </a:rPr>
              <a:t>() </a:t>
            </a:r>
            <a:r>
              <a:rPr lang="en-US" dirty="0">
                <a:solidFill>
                  <a:srgbClr val="000000"/>
                </a:solidFill>
                <a:latin typeface="Open Sans"/>
              </a:rPr>
              <a:t>function to save a new temperature reading in </a:t>
            </a:r>
            <a:r>
              <a:rPr lang="fr-FR" dirty="0">
                <a:solidFill>
                  <a:srgbClr val="000000"/>
                </a:solidFill>
                <a:latin typeface="Open Sans"/>
              </a:rPr>
              <a:t>the </a:t>
            </a:r>
            <a:r>
              <a:rPr lang="fr-FR" dirty="0">
                <a:solidFill>
                  <a:srgbClr val="000000"/>
                </a:solidFill>
                <a:latin typeface="Courier New" panose="02070309020205020404" pitchFamily="49" charset="0"/>
              </a:rPr>
              <a:t>msg </a:t>
            </a:r>
            <a:r>
              <a:rPr lang="fr-FR" dirty="0">
                <a:solidFill>
                  <a:srgbClr val="000000"/>
                </a:solidFill>
                <a:latin typeface="Open Sans"/>
              </a:rPr>
              <a:t>variable.</a:t>
            </a:r>
          </a:p>
          <a:p>
            <a:r>
              <a:rPr lang="fr-FR" b="1" dirty="0">
                <a:solidFill>
                  <a:srgbClr val="000000"/>
                </a:solidFill>
                <a:latin typeface="Courier New" panose="02070309020205020404" pitchFamily="49" charset="0"/>
              </a:rPr>
              <a:t>msg = </a:t>
            </a:r>
            <a:r>
              <a:rPr lang="fr-FR" b="1" dirty="0" err="1">
                <a:solidFill>
                  <a:srgbClr val="000000"/>
                </a:solidFill>
                <a:latin typeface="Courier New" panose="02070309020205020404" pitchFamily="49" charset="0"/>
              </a:rPr>
              <a:t>read_ds_sensor</a:t>
            </a:r>
            <a:r>
              <a:rPr lang="fr-FR" b="1" dirty="0">
                <a:solidFill>
                  <a:srgbClr val="000000"/>
                </a:solidFill>
                <a:latin typeface="Courier New" panose="02070309020205020404" pitchFamily="49" charset="0"/>
              </a:rPr>
              <a:t>()</a:t>
            </a:r>
          </a:p>
          <a:p>
            <a:endParaRPr lang="en-US" dirty="0">
              <a:solidFill>
                <a:srgbClr val="000000"/>
              </a:solidFill>
              <a:latin typeface="Open Sans"/>
            </a:endParaRPr>
          </a:p>
          <a:p>
            <a:r>
              <a:rPr lang="en-US" dirty="0">
                <a:solidFill>
                  <a:srgbClr val="000000"/>
                </a:solidFill>
                <a:latin typeface="Open Sans"/>
              </a:rPr>
              <a:t>After getting the temperature, publish it on the </a:t>
            </a:r>
            <a:r>
              <a:rPr lang="en-US" b="1" i="1" dirty="0">
                <a:solidFill>
                  <a:srgbClr val="000000"/>
                </a:solidFill>
                <a:latin typeface="Open Sans,BoldItalic"/>
              </a:rPr>
              <a:t>temp </a:t>
            </a:r>
            <a:r>
              <a:rPr lang="en-US" dirty="0">
                <a:solidFill>
                  <a:srgbClr val="000000"/>
                </a:solidFill>
                <a:latin typeface="Open Sans"/>
              </a:rPr>
              <a:t>topic (</a:t>
            </a:r>
            <a:r>
              <a:rPr lang="en-US" dirty="0" err="1">
                <a:solidFill>
                  <a:srgbClr val="000000"/>
                </a:solidFill>
                <a:latin typeface="Courier New" panose="02070309020205020404" pitchFamily="49" charset="0"/>
              </a:rPr>
              <a:t>topic_sub</a:t>
            </a:r>
            <a:r>
              <a:rPr lang="en-US" dirty="0">
                <a:solidFill>
                  <a:srgbClr val="000000"/>
                </a:solidFill>
                <a:latin typeface="Open Sans"/>
              </a:rPr>
              <a:t>).</a:t>
            </a:r>
          </a:p>
          <a:p>
            <a:endParaRPr lang="en-US" b="1" dirty="0">
              <a:solidFill>
                <a:srgbClr val="333333"/>
              </a:solidFill>
              <a:latin typeface="Courier New" panose="02070309020205020404" pitchFamily="49" charset="0"/>
            </a:endParaRPr>
          </a:p>
          <a:p>
            <a:r>
              <a:rPr lang="en-US" b="1" dirty="0" err="1">
                <a:solidFill>
                  <a:srgbClr val="333333"/>
                </a:solidFill>
                <a:latin typeface="Courier New" panose="02070309020205020404" pitchFamily="49" charset="0"/>
              </a:rPr>
              <a:t>client.publish</a:t>
            </a:r>
            <a:r>
              <a:rPr lang="en-US" b="1" dirty="0">
                <a:solidFill>
                  <a:srgbClr val="333333"/>
                </a:solidFill>
                <a:latin typeface="Courier New" panose="02070309020205020404" pitchFamily="49" charset="0"/>
              </a:rPr>
              <a:t>(</a:t>
            </a:r>
            <a:r>
              <a:rPr lang="en-US" b="1" dirty="0" err="1">
                <a:solidFill>
                  <a:srgbClr val="333333"/>
                </a:solidFill>
                <a:latin typeface="Courier New" panose="02070309020205020404" pitchFamily="49" charset="0"/>
              </a:rPr>
              <a:t>topic_pub</a:t>
            </a:r>
            <a:r>
              <a:rPr lang="en-US" b="1" dirty="0">
                <a:solidFill>
                  <a:srgbClr val="333333"/>
                </a:solidFill>
                <a:latin typeface="Courier New" panose="02070309020205020404" pitchFamily="49" charset="0"/>
              </a:rPr>
              <a:t>, msg)</a:t>
            </a:r>
          </a:p>
          <a:p>
            <a:endParaRPr lang="en-US" dirty="0">
              <a:solidFill>
                <a:srgbClr val="000000"/>
              </a:solidFill>
              <a:latin typeface="Open Sans"/>
            </a:endParaRPr>
          </a:p>
          <a:p>
            <a:r>
              <a:rPr lang="en-US" dirty="0">
                <a:solidFill>
                  <a:srgbClr val="000000"/>
                </a:solidFill>
                <a:latin typeface="Open Sans"/>
              </a:rPr>
              <a:t>Finally, update the last time the ESP32/ESP8266 published the temperature.</a:t>
            </a:r>
          </a:p>
          <a:p>
            <a:endParaRPr lang="en-US" b="1" dirty="0">
              <a:solidFill>
                <a:srgbClr val="333333"/>
              </a:solidFill>
              <a:latin typeface="Courier New" panose="02070309020205020404" pitchFamily="49" charset="0"/>
            </a:endParaRPr>
          </a:p>
          <a:p>
            <a:r>
              <a:rPr lang="en-US" b="1" dirty="0" err="1">
                <a:solidFill>
                  <a:srgbClr val="333333"/>
                </a:solidFill>
                <a:latin typeface="Courier New" panose="02070309020205020404" pitchFamily="49" charset="0"/>
              </a:rPr>
              <a:t>last_sensor_reading</a:t>
            </a:r>
            <a:r>
              <a:rPr lang="en-US" b="1" dirty="0">
                <a:solidFill>
                  <a:srgbClr val="333333"/>
                </a:solidFill>
                <a:latin typeface="Courier New" panose="02070309020205020404" pitchFamily="49" charset="0"/>
              </a:rPr>
              <a:t> = </a:t>
            </a:r>
            <a:r>
              <a:rPr lang="en-US" b="1" dirty="0" err="1">
                <a:solidFill>
                  <a:srgbClr val="333333"/>
                </a:solidFill>
                <a:latin typeface="Courier New" panose="02070309020205020404" pitchFamily="49" charset="0"/>
              </a:rPr>
              <a:t>time.time</a:t>
            </a:r>
            <a:r>
              <a:rPr lang="en-US" b="1" dirty="0">
                <a:solidFill>
                  <a:srgbClr val="333333"/>
                </a:solidFill>
                <a:latin typeface="Courier New" panose="02070309020205020404" pitchFamily="49" charset="0"/>
              </a:rPr>
              <a:t>()</a:t>
            </a:r>
          </a:p>
          <a:p>
            <a:endParaRPr lang="en-US" dirty="0">
              <a:solidFill>
                <a:srgbClr val="000000"/>
              </a:solidFill>
              <a:latin typeface="Open Sans"/>
            </a:endParaRPr>
          </a:p>
          <a:p>
            <a:r>
              <a:rPr lang="en-US" dirty="0">
                <a:solidFill>
                  <a:srgbClr val="000000"/>
                </a:solidFill>
                <a:latin typeface="Open Sans"/>
              </a:rPr>
              <a:t>In case there’s an error getting the temperature from the sensor, we print an error message, and wait for one second before trying again.</a:t>
            </a:r>
          </a:p>
          <a:p>
            <a:r>
              <a:rPr lang="fr-FR" b="1" dirty="0" err="1">
                <a:solidFill>
                  <a:srgbClr val="008800"/>
                </a:solidFill>
                <a:latin typeface="Courier New" panose="02070309020205020404" pitchFamily="49" charset="0"/>
              </a:rPr>
              <a:t>except</a:t>
            </a:r>
            <a:r>
              <a:rPr lang="fr-FR" b="1" dirty="0">
                <a:solidFill>
                  <a:srgbClr val="008800"/>
                </a:solidFill>
                <a:latin typeface="Courier New" panose="02070309020205020404" pitchFamily="49" charset="0"/>
              </a:rPr>
              <a:t> </a:t>
            </a:r>
            <a:r>
              <a:rPr lang="fr-FR" b="1" dirty="0" err="1">
                <a:solidFill>
                  <a:srgbClr val="333333"/>
                </a:solidFill>
                <a:latin typeface="Courier New" panose="02070309020205020404" pitchFamily="49" charset="0"/>
              </a:rPr>
              <a:t>onewire.OneWireError</a:t>
            </a:r>
            <a:r>
              <a:rPr lang="fr-FR" b="1" dirty="0">
                <a:solidFill>
                  <a:srgbClr val="333333"/>
                </a:solidFill>
                <a:latin typeface="Courier New" panose="02070309020205020404" pitchFamily="49" charset="0"/>
              </a:rPr>
              <a:t>:</a:t>
            </a:r>
          </a:p>
          <a:p>
            <a:r>
              <a:rPr lang="en-US" b="1" dirty="0">
                <a:solidFill>
                  <a:srgbClr val="008800"/>
                </a:solidFill>
                <a:latin typeface="Courier New" panose="02070309020205020404" pitchFamily="49" charset="0"/>
              </a:rPr>
              <a:t>print</a:t>
            </a:r>
            <a:r>
              <a:rPr lang="en-US" b="1" dirty="0">
                <a:solidFill>
                  <a:srgbClr val="333333"/>
                </a:solidFill>
                <a:latin typeface="Courier New" panose="02070309020205020404" pitchFamily="49" charset="0"/>
              </a:rPr>
              <a:t>('Failed to read/publish sensor readings.’)</a:t>
            </a:r>
          </a:p>
          <a:p>
            <a:r>
              <a:rPr lang="fr-FR" b="1" dirty="0" err="1">
                <a:solidFill>
                  <a:srgbClr val="333333"/>
                </a:solidFill>
                <a:latin typeface="Courier New" panose="02070309020205020404" pitchFamily="49" charset="0"/>
              </a:rPr>
              <a:t>time.sleep</a:t>
            </a:r>
            <a:r>
              <a:rPr lang="fr-FR" b="1" dirty="0">
                <a:solidFill>
                  <a:srgbClr val="333333"/>
                </a:solidFill>
                <a:latin typeface="Courier New" panose="02070309020205020404" pitchFamily="49" charset="0"/>
              </a:rPr>
              <a:t>(</a:t>
            </a:r>
            <a:r>
              <a:rPr lang="fr-FR" b="1" dirty="0">
                <a:solidFill>
                  <a:srgbClr val="0000DE"/>
                </a:solidFill>
                <a:latin typeface="Courier New" panose="02070309020205020404" pitchFamily="49" charset="0"/>
              </a:rPr>
              <a:t>1</a:t>
            </a:r>
            <a:r>
              <a:rPr lang="fr-FR" b="1" dirty="0">
                <a:solidFill>
                  <a:srgbClr val="333333"/>
                </a:solidFill>
                <a:latin typeface="Courier New" panose="02070309020205020404" pitchFamily="49" charset="0"/>
              </a:rPr>
              <a:t>)</a:t>
            </a:r>
            <a:endParaRPr lang="fr-FR" b="1" dirty="0"/>
          </a:p>
        </p:txBody>
      </p:sp>
      <p:pic>
        <p:nvPicPr>
          <p:cNvPr id="5" name="Image 4">
            <a:hlinkClick r:id="rId2" action="ppaction://hlinksldjump"/>
            <a:extLst>
              <a:ext uri="{FF2B5EF4-FFF2-40B4-BE49-F238E27FC236}">
                <a16:creationId xmlns:a16="http://schemas.microsoft.com/office/drawing/2014/main" id="{4CCAA1E1-415B-42CC-801E-56A316F858A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02495165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16261-5324-4D44-993E-C469918FE40C}"/>
              </a:ext>
            </a:extLst>
          </p:cNvPr>
          <p:cNvSpPr>
            <a:spLocks noGrp="1"/>
          </p:cNvSpPr>
          <p:nvPr>
            <p:ph type="title"/>
          </p:nvPr>
        </p:nvSpPr>
        <p:spPr/>
        <p:txBody>
          <a:bodyPr/>
          <a:lstStyle/>
          <a:p>
            <a:r>
              <a:rPr lang="fr-FR" sz="2400" dirty="0" err="1">
                <a:latin typeface="Open Sans,Bold"/>
              </a:rPr>
              <a:t>Importing</a:t>
            </a:r>
            <a:r>
              <a:rPr lang="fr-FR" sz="2400" dirty="0">
                <a:latin typeface="Open Sans,Bold"/>
              </a:rPr>
              <a:t> the Node-RED flow</a:t>
            </a:r>
            <a:endParaRPr lang="fr-FR" dirty="0"/>
          </a:p>
        </p:txBody>
      </p:sp>
      <p:sp>
        <p:nvSpPr>
          <p:cNvPr id="3" name="Espace réservé du numéro de diapositive 2">
            <a:extLst>
              <a:ext uri="{FF2B5EF4-FFF2-40B4-BE49-F238E27FC236}">
                <a16:creationId xmlns:a16="http://schemas.microsoft.com/office/drawing/2014/main" id="{E031B66D-9ABB-4549-B744-99C80E07B304}"/>
              </a:ext>
            </a:extLst>
          </p:cNvPr>
          <p:cNvSpPr>
            <a:spLocks noGrp="1"/>
          </p:cNvSpPr>
          <p:nvPr>
            <p:ph type="sldNum" sz="quarter" idx="12"/>
          </p:nvPr>
        </p:nvSpPr>
        <p:spPr/>
        <p:txBody>
          <a:bodyPr/>
          <a:lstStyle/>
          <a:p>
            <a:pPr>
              <a:defRPr/>
            </a:pPr>
            <a:fld id="{E652A8FB-8C76-45BB-8D82-93F8E151003C}" type="slidenum">
              <a:rPr lang="fr-FR" smtClean="0"/>
              <a:pPr>
                <a:defRPr/>
              </a:pPr>
              <a:t>444</a:t>
            </a:fld>
            <a:endParaRPr lang="fr-FR"/>
          </a:p>
        </p:txBody>
      </p:sp>
      <p:sp>
        <p:nvSpPr>
          <p:cNvPr id="4" name="Rectangle 3">
            <a:extLst>
              <a:ext uri="{FF2B5EF4-FFF2-40B4-BE49-F238E27FC236}">
                <a16:creationId xmlns:a16="http://schemas.microsoft.com/office/drawing/2014/main" id="{DA2BD499-0B9B-46D7-8FBB-1D78E377A587}"/>
              </a:ext>
            </a:extLst>
          </p:cNvPr>
          <p:cNvSpPr/>
          <p:nvPr/>
        </p:nvSpPr>
        <p:spPr>
          <a:xfrm>
            <a:off x="-9252" y="524729"/>
            <a:ext cx="9153252" cy="1046440"/>
          </a:xfrm>
          <a:prstGeom prst="rect">
            <a:avLst/>
          </a:prstGeom>
        </p:spPr>
        <p:txBody>
          <a:bodyPr wrap="square">
            <a:spAutoFit/>
          </a:bodyPr>
          <a:lstStyle/>
          <a:p>
            <a:r>
              <a:rPr lang="en-US" sz="1200" dirty="0">
                <a:solidFill>
                  <a:srgbClr val="000000"/>
                </a:solidFill>
                <a:latin typeface="Open Sans"/>
              </a:rPr>
              <a:t>We won’t show you how to create the Node-RED flow from scratch. </a:t>
            </a:r>
          </a:p>
          <a:p>
            <a:r>
              <a:rPr lang="en-US" sz="1200" dirty="0">
                <a:solidFill>
                  <a:srgbClr val="000000"/>
                </a:solidFill>
                <a:latin typeface="Open Sans"/>
              </a:rPr>
              <a:t>We provide the code to import the complete flow, and then we’ll take a closer look at each node and see what they do. </a:t>
            </a:r>
          </a:p>
          <a:p>
            <a:r>
              <a:rPr lang="en-US" sz="1200" dirty="0">
                <a:solidFill>
                  <a:srgbClr val="000000"/>
                </a:solidFill>
                <a:latin typeface="Open Sans"/>
              </a:rPr>
              <a:t>To import the Node-RED flow, go to the GitHub repository and copy the code </a:t>
            </a:r>
            <a:r>
              <a:rPr lang="fr-FR" sz="1200" dirty="0" err="1">
                <a:solidFill>
                  <a:srgbClr val="000000"/>
                </a:solidFill>
                <a:latin typeface="Open Sans"/>
              </a:rPr>
              <a:t>provided</a:t>
            </a:r>
            <a:r>
              <a:rPr lang="fr-FR" dirty="0">
                <a:solidFill>
                  <a:srgbClr val="000000"/>
                </a:solidFill>
                <a:latin typeface="Open Sans"/>
              </a:rPr>
              <a:t>:</a:t>
            </a:r>
          </a:p>
          <a:p>
            <a:r>
              <a:rPr lang="en-US" sz="1200" b="1" dirty="0">
                <a:solidFill>
                  <a:srgbClr val="000000"/>
                </a:solidFill>
                <a:latin typeface="Open Sans,Bold"/>
              </a:rPr>
              <a:t>Node-RED flow: </a:t>
            </a:r>
            <a:r>
              <a:rPr lang="en-US" sz="1200" dirty="0">
                <a:solidFill>
                  <a:srgbClr val="0000FF"/>
                </a:solidFill>
                <a:latin typeface="Open Sans"/>
              </a:rPr>
              <a:t>https://raw.githubusercontent.com/RuiSantosdotme/ESPMicroPython/</a:t>
            </a:r>
            <a:r>
              <a:rPr lang="fr-FR" sz="1200" dirty="0">
                <a:solidFill>
                  <a:srgbClr val="0000FF"/>
                </a:solidFill>
                <a:latin typeface="Open Sans"/>
              </a:rPr>
              <a:t>master/code/MQTT/</a:t>
            </a:r>
            <a:r>
              <a:rPr lang="fr-FR" sz="1200" dirty="0" err="1">
                <a:solidFill>
                  <a:srgbClr val="0000FF"/>
                </a:solidFill>
                <a:latin typeface="Open Sans"/>
              </a:rPr>
              <a:t>Node_RED_Client</a:t>
            </a:r>
            <a:r>
              <a:rPr lang="fr-FR" sz="1200" dirty="0">
                <a:solidFill>
                  <a:srgbClr val="0000FF"/>
                </a:solidFill>
                <a:latin typeface="Open Sans"/>
              </a:rPr>
              <a:t>/Node_RED_Flow.txt</a:t>
            </a:r>
            <a:endParaRPr lang="fr-FR" sz="1200" dirty="0"/>
          </a:p>
        </p:txBody>
      </p:sp>
      <p:sp>
        <p:nvSpPr>
          <p:cNvPr id="5" name="Rectangle 4">
            <a:extLst>
              <a:ext uri="{FF2B5EF4-FFF2-40B4-BE49-F238E27FC236}">
                <a16:creationId xmlns:a16="http://schemas.microsoft.com/office/drawing/2014/main" id="{DD39CFE6-5850-433F-8AA0-2B873571EB39}"/>
              </a:ext>
            </a:extLst>
          </p:cNvPr>
          <p:cNvSpPr/>
          <p:nvPr/>
        </p:nvSpPr>
        <p:spPr>
          <a:xfrm>
            <a:off x="-35272" y="1615003"/>
            <a:ext cx="3632850" cy="1169551"/>
          </a:xfrm>
          <a:prstGeom prst="rect">
            <a:avLst/>
          </a:prstGeom>
        </p:spPr>
        <p:txBody>
          <a:bodyPr wrap="square">
            <a:spAutoFit/>
          </a:bodyPr>
          <a:lstStyle/>
          <a:p>
            <a:r>
              <a:rPr lang="en-US" dirty="0">
                <a:latin typeface="Open Sans"/>
              </a:rPr>
              <a:t>Next, in the Node-RED window, at the top right corner, select the menu, and go</a:t>
            </a:r>
          </a:p>
          <a:p>
            <a:r>
              <a:rPr lang="fr-FR" dirty="0">
                <a:latin typeface="Open Sans"/>
              </a:rPr>
              <a:t>to </a:t>
            </a:r>
            <a:r>
              <a:rPr lang="fr-FR" b="1" dirty="0" err="1">
                <a:latin typeface="Open Sans,Bold"/>
              </a:rPr>
              <a:t>Import</a:t>
            </a:r>
            <a:r>
              <a:rPr lang="fr-FR" dirty="0" err="1">
                <a:latin typeface="Webdings" panose="05030102010509060703" pitchFamily="18" charset="2"/>
              </a:rPr>
              <a:t></a:t>
            </a:r>
            <a:r>
              <a:rPr lang="fr-FR" b="1" dirty="0" err="1">
                <a:latin typeface="Open Sans,Bold"/>
              </a:rPr>
              <a:t>Clipboard</a:t>
            </a:r>
            <a:r>
              <a:rPr lang="fr-FR" dirty="0">
                <a:latin typeface="Open Sans"/>
              </a:rPr>
              <a:t>.</a:t>
            </a:r>
          </a:p>
          <a:p>
            <a:endParaRPr lang="fr-FR" dirty="0">
              <a:latin typeface="Open Sans"/>
            </a:endParaRPr>
          </a:p>
          <a:p>
            <a:endParaRPr lang="fr-FR" dirty="0">
              <a:latin typeface="Open Sans"/>
            </a:endParaRPr>
          </a:p>
        </p:txBody>
      </p:sp>
      <p:pic>
        <p:nvPicPr>
          <p:cNvPr id="6" name="Image 5">
            <a:extLst>
              <a:ext uri="{FF2B5EF4-FFF2-40B4-BE49-F238E27FC236}">
                <a16:creationId xmlns:a16="http://schemas.microsoft.com/office/drawing/2014/main" id="{8A981BC8-E02E-4DD2-99EB-4CAB57279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570" y="1596662"/>
            <a:ext cx="4572194" cy="1333592"/>
          </a:xfrm>
          <a:prstGeom prst="rect">
            <a:avLst/>
          </a:prstGeom>
        </p:spPr>
      </p:pic>
      <p:pic>
        <p:nvPicPr>
          <p:cNvPr id="7" name="Image 6">
            <a:extLst>
              <a:ext uri="{FF2B5EF4-FFF2-40B4-BE49-F238E27FC236}">
                <a16:creationId xmlns:a16="http://schemas.microsoft.com/office/drawing/2014/main" id="{1C8D293E-1A1F-4C3A-B080-02B2FD44F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4005064"/>
            <a:ext cx="3632850" cy="1590400"/>
          </a:xfrm>
          <a:prstGeom prst="rect">
            <a:avLst/>
          </a:prstGeom>
        </p:spPr>
      </p:pic>
      <p:pic>
        <p:nvPicPr>
          <p:cNvPr id="8" name="Image 7">
            <a:extLst>
              <a:ext uri="{FF2B5EF4-FFF2-40B4-BE49-F238E27FC236}">
                <a16:creationId xmlns:a16="http://schemas.microsoft.com/office/drawing/2014/main" id="{22EA3EC9-AADA-48EC-AEFB-EFF02F4799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404" y="3212976"/>
            <a:ext cx="4309360" cy="2767214"/>
          </a:xfrm>
          <a:prstGeom prst="rect">
            <a:avLst/>
          </a:prstGeom>
        </p:spPr>
      </p:pic>
      <p:sp>
        <p:nvSpPr>
          <p:cNvPr id="9" name="Rectangle 8">
            <a:extLst>
              <a:ext uri="{FF2B5EF4-FFF2-40B4-BE49-F238E27FC236}">
                <a16:creationId xmlns:a16="http://schemas.microsoft.com/office/drawing/2014/main" id="{CB0831E1-6374-465D-8A65-C7C4A46AED7B}"/>
              </a:ext>
            </a:extLst>
          </p:cNvPr>
          <p:cNvSpPr/>
          <p:nvPr/>
        </p:nvSpPr>
        <p:spPr>
          <a:xfrm>
            <a:off x="41253" y="2579353"/>
            <a:ext cx="3632850" cy="954107"/>
          </a:xfrm>
          <a:prstGeom prst="rect">
            <a:avLst/>
          </a:prstGeom>
        </p:spPr>
        <p:txBody>
          <a:bodyPr wrap="square">
            <a:spAutoFit/>
          </a:bodyPr>
          <a:lstStyle/>
          <a:p>
            <a:r>
              <a:rPr lang="en-US" dirty="0">
                <a:latin typeface="Open Sans"/>
              </a:rPr>
              <a:t>Then, paste the code provided and click </a:t>
            </a:r>
            <a:r>
              <a:rPr lang="en-US" b="1" dirty="0">
                <a:latin typeface="Open Sans,Bold"/>
              </a:rPr>
              <a:t>Import</a:t>
            </a:r>
            <a:r>
              <a:rPr lang="en-US" dirty="0">
                <a:latin typeface="Open Sans"/>
              </a:rPr>
              <a:t>.</a:t>
            </a:r>
          </a:p>
          <a:p>
            <a:r>
              <a:rPr lang="en-US" dirty="0">
                <a:latin typeface="Open Sans"/>
              </a:rPr>
              <a:t>After a successful import, you should see the following nodes on your flow.</a:t>
            </a:r>
            <a:endParaRPr lang="fr-FR" dirty="0"/>
          </a:p>
        </p:txBody>
      </p:sp>
      <p:sp>
        <p:nvSpPr>
          <p:cNvPr id="10" name="Rectangle 9">
            <a:extLst>
              <a:ext uri="{FF2B5EF4-FFF2-40B4-BE49-F238E27FC236}">
                <a16:creationId xmlns:a16="http://schemas.microsoft.com/office/drawing/2014/main" id="{99DD1FB9-FC51-4227-B3AB-401CF39FBE0B}"/>
              </a:ext>
            </a:extLst>
          </p:cNvPr>
          <p:cNvSpPr/>
          <p:nvPr/>
        </p:nvSpPr>
        <p:spPr>
          <a:xfrm>
            <a:off x="296392" y="5826301"/>
            <a:ext cx="3632850" cy="400110"/>
          </a:xfrm>
          <a:prstGeom prst="rect">
            <a:avLst/>
          </a:prstGeom>
        </p:spPr>
        <p:txBody>
          <a:bodyPr wrap="square">
            <a:spAutoFit/>
          </a:bodyPr>
          <a:lstStyle/>
          <a:p>
            <a:r>
              <a:rPr lang="en-US" sz="2000" b="1" dirty="0">
                <a:solidFill>
                  <a:srgbClr val="C00000"/>
                </a:solidFill>
                <a:latin typeface="Open Sans"/>
              </a:rPr>
              <a:t>DEPLOY</a:t>
            </a:r>
            <a:endParaRPr lang="fr-FR" sz="2000" b="1" dirty="0">
              <a:solidFill>
                <a:srgbClr val="C00000"/>
              </a:solidFill>
            </a:endParaRPr>
          </a:p>
        </p:txBody>
      </p:sp>
      <p:pic>
        <p:nvPicPr>
          <p:cNvPr id="11" name="Image 10">
            <a:hlinkClick r:id="rId5" action="ppaction://hlinksldjump"/>
            <a:extLst>
              <a:ext uri="{FF2B5EF4-FFF2-40B4-BE49-F238E27FC236}">
                <a16:creationId xmlns:a16="http://schemas.microsoft.com/office/drawing/2014/main" id="{0D69BC95-DFCB-4EFD-8682-28DEB9FC0EE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6740970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62E496-9769-4442-A172-C1F992953115}"/>
              </a:ext>
            </a:extLst>
          </p:cNvPr>
          <p:cNvSpPr>
            <a:spLocks noGrp="1"/>
          </p:cNvSpPr>
          <p:nvPr>
            <p:ph type="title"/>
          </p:nvPr>
        </p:nvSpPr>
        <p:spPr/>
        <p:txBody>
          <a:bodyPr/>
          <a:lstStyle/>
          <a:p>
            <a:r>
              <a:rPr lang="fr-FR" sz="2400" dirty="0" err="1">
                <a:latin typeface="Open Sans,Bold"/>
              </a:rPr>
              <a:t>Understanding</a:t>
            </a:r>
            <a:r>
              <a:rPr lang="fr-FR" sz="2400" dirty="0">
                <a:latin typeface="Open Sans,Bold"/>
              </a:rPr>
              <a:t> the flow - 1</a:t>
            </a:r>
            <a:endParaRPr lang="fr-FR" dirty="0"/>
          </a:p>
        </p:txBody>
      </p:sp>
      <p:sp>
        <p:nvSpPr>
          <p:cNvPr id="3" name="Espace réservé du numéro de diapositive 2">
            <a:extLst>
              <a:ext uri="{FF2B5EF4-FFF2-40B4-BE49-F238E27FC236}">
                <a16:creationId xmlns:a16="http://schemas.microsoft.com/office/drawing/2014/main" id="{CC1734E1-A893-44DA-8DCE-9FC23D3D48BC}"/>
              </a:ext>
            </a:extLst>
          </p:cNvPr>
          <p:cNvSpPr>
            <a:spLocks noGrp="1"/>
          </p:cNvSpPr>
          <p:nvPr>
            <p:ph type="sldNum" sz="quarter" idx="12"/>
          </p:nvPr>
        </p:nvSpPr>
        <p:spPr/>
        <p:txBody>
          <a:bodyPr/>
          <a:lstStyle/>
          <a:p>
            <a:pPr>
              <a:defRPr/>
            </a:pPr>
            <a:fld id="{E652A8FB-8C76-45BB-8D82-93F8E151003C}" type="slidenum">
              <a:rPr lang="fr-FR" smtClean="0"/>
              <a:pPr>
                <a:defRPr/>
              </a:pPr>
              <a:t>445</a:t>
            </a:fld>
            <a:endParaRPr lang="fr-FR"/>
          </a:p>
        </p:txBody>
      </p:sp>
      <p:sp>
        <p:nvSpPr>
          <p:cNvPr id="4" name="Rectangle 3">
            <a:extLst>
              <a:ext uri="{FF2B5EF4-FFF2-40B4-BE49-F238E27FC236}">
                <a16:creationId xmlns:a16="http://schemas.microsoft.com/office/drawing/2014/main" id="{C4DF7759-DF37-4FF4-BDB2-6A49EBA950EA}"/>
              </a:ext>
            </a:extLst>
          </p:cNvPr>
          <p:cNvSpPr/>
          <p:nvPr/>
        </p:nvSpPr>
        <p:spPr>
          <a:xfrm>
            <a:off x="0" y="490538"/>
            <a:ext cx="9144000" cy="1384995"/>
          </a:xfrm>
          <a:prstGeom prst="rect">
            <a:avLst/>
          </a:prstGeom>
        </p:spPr>
        <p:txBody>
          <a:bodyPr wrap="square">
            <a:spAutoFit/>
          </a:bodyPr>
          <a:lstStyle/>
          <a:p>
            <a:r>
              <a:rPr lang="en-US" dirty="0">
                <a:solidFill>
                  <a:srgbClr val="000000"/>
                </a:solidFill>
                <a:latin typeface="Open Sans"/>
              </a:rPr>
              <a:t>Let’s look at each node and understand what they do. </a:t>
            </a:r>
          </a:p>
          <a:p>
            <a:r>
              <a:rPr lang="fr-FR" b="1" dirty="0">
                <a:solidFill>
                  <a:srgbClr val="000000"/>
                </a:solidFill>
                <a:latin typeface="Open Sans,Bold"/>
              </a:rPr>
              <a:t>LED Switch Node</a:t>
            </a:r>
          </a:p>
          <a:p>
            <a:r>
              <a:rPr lang="en-US" dirty="0">
                <a:solidFill>
                  <a:srgbClr val="000000"/>
                </a:solidFill>
                <a:latin typeface="Open Sans"/>
              </a:rPr>
              <a:t>The LED Switch node creates a switch in the UI (User Interface). </a:t>
            </a:r>
          </a:p>
          <a:p>
            <a:r>
              <a:rPr lang="en-US" dirty="0">
                <a:solidFill>
                  <a:srgbClr val="000000"/>
                </a:solidFill>
                <a:latin typeface="Open Sans"/>
              </a:rPr>
              <a:t>The switch is connected to an MQTT node called “output”. </a:t>
            </a:r>
          </a:p>
          <a:p>
            <a:r>
              <a:rPr lang="en-US" dirty="0">
                <a:solidFill>
                  <a:srgbClr val="000000"/>
                </a:solidFill>
                <a:latin typeface="Open Sans"/>
              </a:rPr>
              <a:t>The switch sends different messages to the output accordingly to its state. </a:t>
            </a:r>
          </a:p>
          <a:p>
            <a:r>
              <a:rPr lang="en-US" dirty="0">
                <a:solidFill>
                  <a:srgbClr val="000000"/>
                </a:solidFill>
                <a:latin typeface="Open Sans"/>
              </a:rPr>
              <a:t>If you double-click on the LED Switch node, you should get something as follows:</a:t>
            </a:r>
            <a:endParaRPr lang="fr-FR" dirty="0"/>
          </a:p>
        </p:txBody>
      </p:sp>
      <p:pic>
        <p:nvPicPr>
          <p:cNvPr id="5" name="Image 4">
            <a:extLst>
              <a:ext uri="{FF2B5EF4-FFF2-40B4-BE49-F238E27FC236}">
                <a16:creationId xmlns:a16="http://schemas.microsoft.com/office/drawing/2014/main" id="{402FA136-A4C5-4400-8F7C-AAD2E13E1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76" y="2028700"/>
            <a:ext cx="3498724" cy="4119912"/>
          </a:xfrm>
          <a:prstGeom prst="rect">
            <a:avLst/>
          </a:prstGeom>
        </p:spPr>
      </p:pic>
      <p:sp>
        <p:nvSpPr>
          <p:cNvPr id="6" name="Rectangle 5">
            <a:extLst>
              <a:ext uri="{FF2B5EF4-FFF2-40B4-BE49-F238E27FC236}">
                <a16:creationId xmlns:a16="http://schemas.microsoft.com/office/drawing/2014/main" id="{BA2808CE-FFD5-466A-A1BF-A2E64CF12BDC}"/>
              </a:ext>
            </a:extLst>
          </p:cNvPr>
          <p:cNvSpPr/>
          <p:nvPr/>
        </p:nvSpPr>
        <p:spPr>
          <a:xfrm>
            <a:off x="4307828" y="2132856"/>
            <a:ext cx="4152604" cy="2246769"/>
          </a:xfrm>
          <a:prstGeom prst="rect">
            <a:avLst/>
          </a:prstGeom>
        </p:spPr>
        <p:txBody>
          <a:bodyPr wrap="square">
            <a:spAutoFit/>
          </a:bodyPr>
          <a:lstStyle/>
          <a:p>
            <a:r>
              <a:rPr lang="en-US" dirty="0">
                <a:latin typeface="Open Sans"/>
              </a:rPr>
              <a:t>The “Group” field indicates in which part of the UI the switch appears. </a:t>
            </a:r>
          </a:p>
          <a:p>
            <a:r>
              <a:rPr lang="en-US" dirty="0">
                <a:latin typeface="Open Sans"/>
              </a:rPr>
              <a:t>For this example, we’ll leave the default settings.</a:t>
            </a:r>
          </a:p>
          <a:p>
            <a:endParaRPr lang="en-US" dirty="0">
              <a:latin typeface="Open Sans"/>
            </a:endParaRPr>
          </a:p>
          <a:p>
            <a:r>
              <a:rPr lang="en-US" dirty="0">
                <a:latin typeface="Open Sans"/>
              </a:rPr>
              <a:t>When the switch is turned on (“On Payload”), we send a String message with “on” to the output (the MQTT output node). </a:t>
            </a:r>
          </a:p>
          <a:p>
            <a:endParaRPr lang="en-US" dirty="0">
              <a:latin typeface="Open Sans"/>
            </a:endParaRPr>
          </a:p>
          <a:p>
            <a:r>
              <a:rPr lang="en-US" dirty="0">
                <a:latin typeface="Open Sans"/>
              </a:rPr>
              <a:t>When the switch is off, we send a “off” </a:t>
            </a:r>
            <a:r>
              <a:rPr lang="fr-FR" dirty="0">
                <a:latin typeface="Open Sans"/>
              </a:rPr>
              <a:t>message to the output.</a:t>
            </a:r>
            <a:endParaRPr lang="fr-FR" dirty="0"/>
          </a:p>
        </p:txBody>
      </p:sp>
      <p:pic>
        <p:nvPicPr>
          <p:cNvPr id="7" name="Image 6">
            <a:hlinkClick r:id="rId3" action="ppaction://hlinksldjump"/>
            <a:extLst>
              <a:ext uri="{FF2B5EF4-FFF2-40B4-BE49-F238E27FC236}">
                <a16:creationId xmlns:a16="http://schemas.microsoft.com/office/drawing/2014/main" id="{BC454006-E5B0-4D3E-8371-A739D5B5DA3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98381485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E48FE-B863-4621-928D-9864BA3C06A4}"/>
              </a:ext>
            </a:extLst>
          </p:cNvPr>
          <p:cNvSpPr>
            <a:spLocks noGrp="1"/>
          </p:cNvSpPr>
          <p:nvPr>
            <p:ph type="title"/>
          </p:nvPr>
        </p:nvSpPr>
        <p:spPr/>
        <p:txBody>
          <a:bodyPr/>
          <a:lstStyle/>
          <a:p>
            <a:r>
              <a:rPr lang="fr-FR" sz="2000" dirty="0" err="1">
                <a:latin typeface="Open Sans,Bold"/>
              </a:rPr>
              <a:t>Understanding</a:t>
            </a:r>
            <a:r>
              <a:rPr lang="fr-FR" sz="2000" dirty="0">
                <a:latin typeface="Open Sans,Bold"/>
              </a:rPr>
              <a:t> the flow - 2</a:t>
            </a:r>
            <a:endParaRPr lang="fr-FR" dirty="0"/>
          </a:p>
        </p:txBody>
      </p:sp>
      <p:sp>
        <p:nvSpPr>
          <p:cNvPr id="3" name="Espace réservé du numéro de diapositive 2">
            <a:extLst>
              <a:ext uri="{FF2B5EF4-FFF2-40B4-BE49-F238E27FC236}">
                <a16:creationId xmlns:a16="http://schemas.microsoft.com/office/drawing/2014/main" id="{3BC391A1-CA1C-4A3E-AB69-CF172080FCD1}"/>
              </a:ext>
            </a:extLst>
          </p:cNvPr>
          <p:cNvSpPr>
            <a:spLocks noGrp="1"/>
          </p:cNvSpPr>
          <p:nvPr>
            <p:ph type="sldNum" sz="quarter" idx="12"/>
          </p:nvPr>
        </p:nvSpPr>
        <p:spPr/>
        <p:txBody>
          <a:bodyPr/>
          <a:lstStyle/>
          <a:p>
            <a:pPr>
              <a:defRPr/>
            </a:pPr>
            <a:fld id="{E652A8FB-8C76-45BB-8D82-93F8E151003C}" type="slidenum">
              <a:rPr lang="fr-FR" smtClean="0"/>
              <a:pPr>
                <a:defRPr/>
              </a:pPr>
              <a:t>446</a:t>
            </a:fld>
            <a:endParaRPr lang="fr-FR"/>
          </a:p>
        </p:txBody>
      </p:sp>
      <p:sp>
        <p:nvSpPr>
          <p:cNvPr id="4" name="Rectangle 3">
            <a:extLst>
              <a:ext uri="{FF2B5EF4-FFF2-40B4-BE49-F238E27FC236}">
                <a16:creationId xmlns:a16="http://schemas.microsoft.com/office/drawing/2014/main" id="{787F0404-419C-4648-A2DE-37CE9B151C8B}"/>
              </a:ext>
            </a:extLst>
          </p:cNvPr>
          <p:cNvSpPr/>
          <p:nvPr/>
        </p:nvSpPr>
        <p:spPr>
          <a:xfrm>
            <a:off x="-26020" y="620688"/>
            <a:ext cx="4572000" cy="1600438"/>
          </a:xfrm>
          <a:prstGeom prst="rect">
            <a:avLst/>
          </a:prstGeom>
        </p:spPr>
        <p:txBody>
          <a:bodyPr>
            <a:spAutoFit/>
          </a:bodyPr>
          <a:lstStyle/>
          <a:p>
            <a:pPr algn="just"/>
            <a:r>
              <a:rPr lang="fr-FR" b="1" dirty="0">
                <a:latin typeface="Open Sans,Bold"/>
              </a:rPr>
              <a:t>MQTT output </a:t>
            </a:r>
            <a:r>
              <a:rPr lang="fr-FR" b="1" dirty="0" err="1">
                <a:latin typeface="Open Sans,Bold"/>
              </a:rPr>
              <a:t>node</a:t>
            </a:r>
            <a:endParaRPr lang="fr-FR" b="1" dirty="0">
              <a:latin typeface="Open Sans,Bold"/>
            </a:endParaRPr>
          </a:p>
          <a:p>
            <a:pPr algn="just"/>
            <a:r>
              <a:rPr lang="en-US" dirty="0">
                <a:latin typeface="Open Sans"/>
              </a:rPr>
              <a:t>When the switch changes its state, it sends an “on” or “off” message to an output node (in this case an MQTTT output node). </a:t>
            </a:r>
          </a:p>
          <a:p>
            <a:pPr algn="just"/>
            <a:r>
              <a:rPr lang="en-US" dirty="0">
                <a:latin typeface="Open Sans"/>
              </a:rPr>
              <a:t>This node receives the messages and publishes them on a specific topic. </a:t>
            </a:r>
          </a:p>
          <a:p>
            <a:pPr algn="just"/>
            <a:r>
              <a:rPr lang="en-US" b="1" dirty="0">
                <a:latin typeface="Open Sans"/>
              </a:rPr>
              <a:t>Double-click the MQTT output node.</a:t>
            </a:r>
            <a:endParaRPr lang="fr-FR" b="1" dirty="0"/>
          </a:p>
        </p:txBody>
      </p:sp>
      <p:pic>
        <p:nvPicPr>
          <p:cNvPr id="5" name="Image 4">
            <a:extLst>
              <a:ext uri="{FF2B5EF4-FFF2-40B4-BE49-F238E27FC236}">
                <a16:creationId xmlns:a16="http://schemas.microsoft.com/office/drawing/2014/main" id="{F13284E8-FC12-4195-8BCE-63FA8163A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596" y="764704"/>
            <a:ext cx="4435394" cy="3473472"/>
          </a:xfrm>
          <a:prstGeom prst="rect">
            <a:avLst/>
          </a:prstGeom>
        </p:spPr>
      </p:pic>
      <p:sp>
        <p:nvSpPr>
          <p:cNvPr id="6" name="Rectangle 5">
            <a:extLst>
              <a:ext uri="{FF2B5EF4-FFF2-40B4-BE49-F238E27FC236}">
                <a16:creationId xmlns:a16="http://schemas.microsoft.com/office/drawing/2014/main" id="{0E926B45-66CF-449F-A806-C3B362D56342}"/>
              </a:ext>
            </a:extLst>
          </p:cNvPr>
          <p:cNvSpPr/>
          <p:nvPr/>
        </p:nvSpPr>
        <p:spPr>
          <a:xfrm>
            <a:off x="20712" y="2636912"/>
            <a:ext cx="4572000" cy="2246769"/>
          </a:xfrm>
          <a:prstGeom prst="rect">
            <a:avLst/>
          </a:prstGeom>
        </p:spPr>
        <p:txBody>
          <a:bodyPr>
            <a:spAutoFit/>
          </a:bodyPr>
          <a:lstStyle/>
          <a:p>
            <a:r>
              <a:rPr lang="en-US" dirty="0">
                <a:latin typeface="Open Sans"/>
              </a:rPr>
              <a:t>The important fields are the “Server” and the “Topic”. </a:t>
            </a:r>
          </a:p>
          <a:p>
            <a:endParaRPr lang="en-US" dirty="0">
              <a:latin typeface="Open Sans"/>
            </a:endParaRPr>
          </a:p>
          <a:p>
            <a:r>
              <a:rPr lang="en-US" dirty="0">
                <a:latin typeface="Open Sans"/>
              </a:rPr>
              <a:t>The “Server” field refers to the MQTT broker. </a:t>
            </a:r>
          </a:p>
          <a:p>
            <a:r>
              <a:rPr lang="en-US" b="1" dirty="0">
                <a:latin typeface="Open Sans"/>
              </a:rPr>
              <a:t>Because we’re using the Raspberry Pi to run both Node-RED and </a:t>
            </a:r>
            <a:r>
              <a:rPr lang="en-US" b="1" dirty="0" err="1">
                <a:latin typeface="Open Sans"/>
              </a:rPr>
              <a:t>Mosquitto</a:t>
            </a:r>
            <a:r>
              <a:rPr lang="en-US" b="1" dirty="0">
                <a:latin typeface="Open Sans"/>
              </a:rPr>
              <a:t> broker, we can set the “Server” to “localhost”.</a:t>
            </a:r>
          </a:p>
          <a:p>
            <a:endParaRPr lang="en-US" dirty="0">
              <a:latin typeface="Open Sans"/>
            </a:endParaRPr>
          </a:p>
          <a:p>
            <a:r>
              <a:rPr lang="en-US" dirty="0">
                <a:latin typeface="Open Sans"/>
              </a:rPr>
              <a:t>The “topic” field refers to the topic where the messages will be published. As we’ve seen previously in this Unit, the switch publishes messages on the </a:t>
            </a:r>
            <a:r>
              <a:rPr lang="en-US" b="1" i="1" dirty="0">
                <a:latin typeface="Open Sans,BoldItalic"/>
              </a:rPr>
              <a:t>output </a:t>
            </a:r>
            <a:r>
              <a:rPr lang="en-US" dirty="0">
                <a:latin typeface="Open Sans"/>
              </a:rPr>
              <a:t>topic.</a:t>
            </a:r>
            <a:endParaRPr lang="fr-FR" dirty="0"/>
          </a:p>
        </p:txBody>
      </p:sp>
      <p:pic>
        <p:nvPicPr>
          <p:cNvPr id="7" name="Image 6">
            <a:hlinkClick r:id="rId3" action="ppaction://hlinksldjump"/>
            <a:extLst>
              <a:ext uri="{FF2B5EF4-FFF2-40B4-BE49-F238E27FC236}">
                <a16:creationId xmlns:a16="http://schemas.microsoft.com/office/drawing/2014/main" id="{DAE83965-3423-43FE-B982-5B47A277A08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36912607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2F8DF2-F3B9-4390-AF42-710E669462E5}"/>
              </a:ext>
            </a:extLst>
          </p:cNvPr>
          <p:cNvSpPr>
            <a:spLocks noGrp="1"/>
          </p:cNvSpPr>
          <p:nvPr>
            <p:ph type="title"/>
          </p:nvPr>
        </p:nvSpPr>
        <p:spPr/>
        <p:txBody>
          <a:bodyPr/>
          <a:lstStyle/>
          <a:p>
            <a:r>
              <a:rPr lang="fr-FR" sz="2000" dirty="0" err="1">
                <a:latin typeface="Open Sans,Bold"/>
              </a:rPr>
              <a:t>Understanding</a:t>
            </a:r>
            <a:r>
              <a:rPr lang="fr-FR" sz="2000" dirty="0">
                <a:latin typeface="Open Sans,Bold"/>
              </a:rPr>
              <a:t> the flow - 3</a:t>
            </a:r>
            <a:endParaRPr lang="fr-FR" dirty="0"/>
          </a:p>
        </p:txBody>
      </p:sp>
      <p:sp>
        <p:nvSpPr>
          <p:cNvPr id="3" name="Espace réservé du numéro de diapositive 2">
            <a:extLst>
              <a:ext uri="{FF2B5EF4-FFF2-40B4-BE49-F238E27FC236}">
                <a16:creationId xmlns:a16="http://schemas.microsoft.com/office/drawing/2014/main" id="{D7AF2CD8-D9DE-4214-9D06-08866D5ADC66}"/>
              </a:ext>
            </a:extLst>
          </p:cNvPr>
          <p:cNvSpPr>
            <a:spLocks noGrp="1"/>
          </p:cNvSpPr>
          <p:nvPr>
            <p:ph type="sldNum" sz="quarter" idx="12"/>
          </p:nvPr>
        </p:nvSpPr>
        <p:spPr/>
        <p:txBody>
          <a:bodyPr/>
          <a:lstStyle/>
          <a:p>
            <a:pPr>
              <a:defRPr/>
            </a:pPr>
            <a:fld id="{E652A8FB-8C76-45BB-8D82-93F8E151003C}" type="slidenum">
              <a:rPr lang="fr-FR" smtClean="0"/>
              <a:pPr>
                <a:defRPr/>
              </a:pPr>
              <a:t>447</a:t>
            </a:fld>
            <a:endParaRPr lang="fr-FR"/>
          </a:p>
        </p:txBody>
      </p:sp>
      <p:sp>
        <p:nvSpPr>
          <p:cNvPr id="4" name="Rectangle 3">
            <a:extLst>
              <a:ext uri="{FF2B5EF4-FFF2-40B4-BE49-F238E27FC236}">
                <a16:creationId xmlns:a16="http://schemas.microsoft.com/office/drawing/2014/main" id="{45AB0372-DC30-42FA-9759-BD949FDF998A}"/>
              </a:ext>
            </a:extLst>
          </p:cNvPr>
          <p:cNvSpPr/>
          <p:nvPr/>
        </p:nvSpPr>
        <p:spPr>
          <a:xfrm>
            <a:off x="-26392" y="490538"/>
            <a:ext cx="9170392" cy="1169551"/>
          </a:xfrm>
          <a:prstGeom prst="rect">
            <a:avLst/>
          </a:prstGeom>
        </p:spPr>
        <p:txBody>
          <a:bodyPr wrap="square">
            <a:spAutoFit/>
          </a:bodyPr>
          <a:lstStyle/>
          <a:p>
            <a:r>
              <a:rPr lang="fr-FR" b="1" dirty="0">
                <a:latin typeface="Open Sans,Bold"/>
              </a:rPr>
              <a:t>MQTT temp </a:t>
            </a:r>
            <a:r>
              <a:rPr lang="fr-FR" b="1" dirty="0" err="1">
                <a:latin typeface="Open Sans,Bold"/>
              </a:rPr>
              <a:t>node</a:t>
            </a:r>
            <a:endParaRPr lang="fr-FR" b="1" dirty="0">
              <a:latin typeface="Open Sans,Bold"/>
            </a:endParaRPr>
          </a:p>
          <a:p>
            <a:r>
              <a:rPr lang="en-US" dirty="0">
                <a:latin typeface="Open Sans"/>
              </a:rPr>
              <a:t>The MQTT temp node listens for messages on a specific topic. </a:t>
            </a:r>
          </a:p>
          <a:p>
            <a:r>
              <a:rPr lang="en-US" dirty="0">
                <a:latin typeface="Open Sans"/>
              </a:rPr>
              <a:t>In this case, Node-RED wants to receive messages on the </a:t>
            </a:r>
            <a:r>
              <a:rPr lang="en-US" b="1" i="1" dirty="0">
                <a:latin typeface="Open Sans,BoldItalic"/>
              </a:rPr>
              <a:t>temp </a:t>
            </a:r>
            <a:r>
              <a:rPr lang="en-US" dirty="0">
                <a:latin typeface="Open Sans"/>
              </a:rPr>
              <a:t>topic. </a:t>
            </a:r>
          </a:p>
          <a:p>
            <a:r>
              <a:rPr lang="en-US" dirty="0">
                <a:latin typeface="Open Sans"/>
              </a:rPr>
              <a:t>This is the topic the ESP32/ESP8266 is publishing the temperature readings. </a:t>
            </a:r>
          </a:p>
          <a:p>
            <a:r>
              <a:rPr lang="en-US" b="1" i="1" dirty="0">
                <a:latin typeface="Open Sans"/>
              </a:rPr>
              <a:t>Double-click the MQTT </a:t>
            </a:r>
            <a:r>
              <a:rPr lang="fr-FR" b="1" i="1" dirty="0">
                <a:latin typeface="Open Sans"/>
              </a:rPr>
              <a:t>temp </a:t>
            </a:r>
            <a:r>
              <a:rPr lang="fr-FR" b="1" i="1" dirty="0" err="1">
                <a:latin typeface="Open Sans"/>
              </a:rPr>
              <a:t>node</a:t>
            </a:r>
            <a:r>
              <a:rPr lang="fr-FR" b="1" i="1" dirty="0">
                <a:latin typeface="Open Sans"/>
              </a:rPr>
              <a:t>.</a:t>
            </a:r>
            <a:endParaRPr lang="fr-FR" b="1" i="1" dirty="0"/>
          </a:p>
        </p:txBody>
      </p:sp>
      <p:pic>
        <p:nvPicPr>
          <p:cNvPr id="5" name="Image 4">
            <a:extLst>
              <a:ext uri="{FF2B5EF4-FFF2-40B4-BE49-F238E27FC236}">
                <a16:creationId xmlns:a16="http://schemas.microsoft.com/office/drawing/2014/main" id="{6F715985-1A36-461C-B477-AAEB43DD2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1660089"/>
            <a:ext cx="4568738" cy="3079532"/>
          </a:xfrm>
          <a:prstGeom prst="rect">
            <a:avLst/>
          </a:prstGeom>
        </p:spPr>
      </p:pic>
      <p:sp>
        <p:nvSpPr>
          <p:cNvPr id="6" name="Rectangle 5">
            <a:extLst>
              <a:ext uri="{FF2B5EF4-FFF2-40B4-BE49-F238E27FC236}">
                <a16:creationId xmlns:a16="http://schemas.microsoft.com/office/drawing/2014/main" id="{0C7C12CD-8825-4980-B6A2-AD6A2DA3F9FA}"/>
              </a:ext>
            </a:extLst>
          </p:cNvPr>
          <p:cNvSpPr/>
          <p:nvPr/>
        </p:nvSpPr>
        <p:spPr>
          <a:xfrm>
            <a:off x="28104" y="2197893"/>
            <a:ext cx="4188544" cy="2462213"/>
          </a:xfrm>
          <a:prstGeom prst="rect">
            <a:avLst/>
          </a:prstGeom>
        </p:spPr>
        <p:txBody>
          <a:bodyPr wrap="square">
            <a:spAutoFit/>
          </a:bodyPr>
          <a:lstStyle/>
          <a:p>
            <a:pPr algn="just"/>
            <a:r>
              <a:rPr lang="en-US" dirty="0">
                <a:solidFill>
                  <a:srgbClr val="000000"/>
                </a:solidFill>
                <a:latin typeface="Open Sans"/>
              </a:rPr>
              <a:t>As with the previous node, we set the “Server” field to the “localhost”. </a:t>
            </a:r>
          </a:p>
          <a:p>
            <a:pPr algn="just"/>
            <a:r>
              <a:rPr lang="en-US" dirty="0">
                <a:solidFill>
                  <a:srgbClr val="000000"/>
                </a:solidFill>
                <a:latin typeface="Open Sans"/>
              </a:rPr>
              <a:t>Set the topic to </a:t>
            </a:r>
            <a:r>
              <a:rPr lang="en-US" b="1" i="1" dirty="0">
                <a:solidFill>
                  <a:srgbClr val="000000"/>
                </a:solidFill>
                <a:latin typeface="Open Sans,BoldItalic"/>
              </a:rPr>
              <a:t>temp </a:t>
            </a:r>
            <a:r>
              <a:rPr lang="en-US" dirty="0">
                <a:solidFill>
                  <a:srgbClr val="000000"/>
                </a:solidFill>
                <a:latin typeface="Open Sans"/>
              </a:rPr>
              <a:t>and the QoS to 2.</a:t>
            </a:r>
          </a:p>
          <a:p>
            <a:pPr algn="just"/>
            <a:r>
              <a:rPr lang="en-US" dirty="0">
                <a:solidFill>
                  <a:srgbClr val="000000"/>
                </a:solidFill>
                <a:latin typeface="Open Sans"/>
              </a:rPr>
              <a:t>QoS means quality of service. A QoS of 2 ensures that the message is always delivered exactly once. </a:t>
            </a:r>
          </a:p>
          <a:p>
            <a:pPr algn="just"/>
            <a:endParaRPr lang="en-US" dirty="0">
              <a:solidFill>
                <a:srgbClr val="000000"/>
              </a:solidFill>
              <a:latin typeface="Open Sans"/>
            </a:endParaRPr>
          </a:p>
          <a:p>
            <a:pPr algn="just"/>
            <a:r>
              <a:rPr lang="en-US" dirty="0">
                <a:solidFill>
                  <a:srgbClr val="000000"/>
                </a:solidFill>
                <a:latin typeface="Open Sans"/>
              </a:rPr>
              <a:t>You can learn more about MQTT QoS </a:t>
            </a:r>
            <a:r>
              <a:rPr lang="en-US" dirty="0">
                <a:solidFill>
                  <a:srgbClr val="0000FF"/>
                </a:solidFill>
                <a:latin typeface="Open Sans"/>
              </a:rPr>
              <a:t>here</a:t>
            </a:r>
            <a:r>
              <a:rPr lang="en-US" dirty="0">
                <a:solidFill>
                  <a:srgbClr val="000000"/>
                </a:solidFill>
                <a:latin typeface="Open Sans"/>
              </a:rPr>
              <a:t>.</a:t>
            </a:r>
          </a:p>
          <a:p>
            <a:pPr algn="just"/>
            <a:endParaRPr lang="en-US" dirty="0">
              <a:solidFill>
                <a:srgbClr val="000000"/>
              </a:solidFill>
              <a:latin typeface="Open Sans"/>
            </a:endParaRPr>
          </a:p>
          <a:p>
            <a:pPr algn="just"/>
            <a:r>
              <a:rPr lang="en-US" dirty="0">
                <a:solidFill>
                  <a:srgbClr val="000000"/>
                </a:solidFill>
                <a:latin typeface="Open Sans"/>
              </a:rPr>
              <a:t>In summary, the MQTT temp node receives the messages published on the </a:t>
            </a:r>
            <a:r>
              <a:rPr lang="en-US" b="1" i="1" dirty="0">
                <a:solidFill>
                  <a:srgbClr val="000000"/>
                </a:solidFill>
                <a:latin typeface="Open Sans,BoldItalic"/>
              </a:rPr>
              <a:t>temp </a:t>
            </a:r>
            <a:r>
              <a:rPr lang="en-US" dirty="0">
                <a:solidFill>
                  <a:srgbClr val="000000"/>
                </a:solidFill>
                <a:latin typeface="Open Sans"/>
              </a:rPr>
              <a:t>topic and sends them to a chart.</a:t>
            </a:r>
            <a:endParaRPr lang="fr-FR" dirty="0"/>
          </a:p>
        </p:txBody>
      </p:sp>
      <p:pic>
        <p:nvPicPr>
          <p:cNvPr id="7" name="Image 6">
            <a:hlinkClick r:id="rId3" action="ppaction://hlinksldjump"/>
            <a:extLst>
              <a:ext uri="{FF2B5EF4-FFF2-40B4-BE49-F238E27FC236}">
                <a16:creationId xmlns:a16="http://schemas.microsoft.com/office/drawing/2014/main" id="{71C6EEBB-F7ED-481C-B658-98D65C5744B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9689483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2582ED-1A65-4DA6-BE80-80B533517105}"/>
              </a:ext>
            </a:extLst>
          </p:cNvPr>
          <p:cNvSpPr>
            <a:spLocks noGrp="1"/>
          </p:cNvSpPr>
          <p:nvPr>
            <p:ph type="title"/>
          </p:nvPr>
        </p:nvSpPr>
        <p:spPr/>
        <p:txBody>
          <a:bodyPr/>
          <a:lstStyle/>
          <a:p>
            <a:r>
              <a:rPr lang="fr-FR" sz="2400" dirty="0" err="1">
                <a:latin typeface="Open Sans,Bold"/>
              </a:rPr>
              <a:t>Understanding</a:t>
            </a:r>
            <a:r>
              <a:rPr lang="fr-FR" sz="2400" dirty="0">
                <a:latin typeface="Open Sans,Bold"/>
              </a:rPr>
              <a:t> the flow - 4</a:t>
            </a:r>
            <a:endParaRPr lang="fr-FR" dirty="0"/>
          </a:p>
        </p:txBody>
      </p:sp>
      <p:sp>
        <p:nvSpPr>
          <p:cNvPr id="3" name="Espace réservé du numéro de diapositive 2">
            <a:extLst>
              <a:ext uri="{FF2B5EF4-FFF2-40B4-BE49-F238E27FC236}">
                <a16:creationId xmlns:a16="http://schemas.microsoft.com/office/drawing/2014/main" id="{539C5A6C-2956-4817-860C-83FBD30360AE}"/>
              </a:ext>
            </a:extLst>
          </p:cNvPr>
          <p:cNvSpPr>
            <a:spLocks noGrp="1"/>
          </p:cNvSpPr>
          <p:nvPr>
            <p:ph type="sldNum" sz="quarter" idx="12"/>
          </p:nvPr>
        </p:nvSpPr>
        <p:spPr/>
        <p:txBody>
          <a:bodyPr/>
          <a:lstStyle/>
          <a:p>
            <a:pPr>
              <a:defRPr/>
            </a:pPr>
            <a:fld id="{E652A8FB-8C76-45BB-8D82-93F8E151003C}" type="slidenum">
              <a:rPr lang="fr-FR" smtClean="0"/>
              <a:pPr>
                <a:defRPr/>
              </a:pPr>
              <a:t>448</a:t>
            </a:fld>
            <a:endParaRPr lang="fr-FR"/>
          </a:p>
        </p:txBody>
      </p:sp>
      <p:sp>
        <p:nvSpPr>
          <p:cNvPr id="4" name="Rectangle 3">
            <a:extLst>
              <a:ext uri="{FF2B5EF4-FFF2-40B4-BE49-F238E27FC236}">
                <a16:creationId xmlns:a16="http://schemas.microsoft.com/office/drawing/2014/main" id="{D1720EF5-068A-4554-AF52-99DFCC912691}"/>
              </a:ext>
            </a:extLst>
          </p:cNvPr>
          <p:cNvSpPr/>
          <p:nvPr/>
        </p:nvSpPr>
        <p:spPr>
          <a:xfrm>
            <a:off x="-26392" y="523826"/>
            <a:ext cx="5462488" cy="1815882"/>
          </a:xfrm>
          <a:prstGeom prst="rect">
            <a:avLst/>
          </a:prstGeom>
        </p:spPr>
        <p:txBody>
          <a:bodyPr wrap="square">
            <a:spAutoFit/>
          </a:bodyPr>
          <a:lstStyle/>
          <a:p>
            <a:pPr algn="just"/>
            <a:r>
              <a:rPr lang="fr-FR" b="1" dirty="0" err="1">
                <a:latin typeface="Open Sans,Bold"/>
              </a:rPr>
              <a:t>Temperature</a:t>
            </a:r>
            <a:r>
              <a:rPr lang="fr-FR" b="1" dirty="0">
                <a:latin typeface="Open Sans,Bold"/>
              </a:rPr>
              <a:t> chart </a:t>
            </a:r>
            <a:r>
              <a:rPr lang="fr-FR" b="1" dirty="0" err="1">
                <a:latin typeface="Open Sans,Bold"/>
              </a:rPr>
              <a:t>node</a:t>
            </a:r>
            <a:endParaRPr lang="fr-FR" b="1" dirty="0">
              <a:latin typeface="Open Sans,Bold"/>
            </a:endParaRPr>
          </a:p>
          <a:p>
            <a:pPr algn="just"/>
            <a:r>
              <a:rPr lang="en-US" dirty="0">
                <a:latin typeface="Open Sans"/>
              </a:rPr>
              <a:t>The temperature chart node receives the temperature readings from the MQTT temp node and publishes them on a chart.</a:t>
            </a:r>
          </a:p>
          <a:p>
            <a:pPr algn="just"/>
            <a:r>
              <a:rPr lang="en-US" dirty="0">
                <a:latin typeface="Open Sans"/>
              </a:rPr>
              <a:t>Double-click the temperature chart node. </a:t>
            </a:r>
          </a:p>
          <a:p>
            <a:pPr algn="just"/>
            <a:r>
              <a:rPr lang="en-US" dirty="0">
                <a:latin typeface="Open Sans"/>
              </a:rPr>
              <a:t>You can select the type of chart, the X-axis and the Y-axis label, color and others. </a:t>
            </a:r>
          </a:p>
          <a:p>
            <a:pPr algn="just"/>
            <a:r>
              <a:rPr lang="en-US" dirty="0">
                <a:latin typeface="Open Sans"/>
              </a:rPr>
              <a:t>In this example, the chart is set to display the sensor readings from the last hour.</a:t>
            </a:r>
            <a:endParaRPr lang="fr-FR" dirty="0"/>
          </a:p>
        </p:txBody>
      </p:sp>
      <p:pic>
        <p:nvPicPr>
          <p:cNvPr id="5" name="Image 4">
            <a:extLst>
              <a:ext uri="{FF2B5EF4-FFF2-40B4-BE49-F238E27FC236}">
                <a16:creationId xmlns:a16="http://schemas.microsoft.com/office/drawing/2014/main" id="{E698F02F-AD60-4990-8454-A9A3D7287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557857"/>
            <a:ext cx="3384376" cy="5187715"/>
          </a:xfrm>
          <a:prstGeom prst="rect">
            <a:avLst/>
          </a:prstGeom>
        </p:spPr>
      </p:pic>
      <p:pic>
        <p:nvPicPr>
          <p:cNvPr id="6" name="Image 5">
            <a:hlinkClick r:id="rId3" action="ppaction://hlinksldjump"/>
            <a:extLst>
              <a:ext uri="{FF2B5EF4-FFF2-40B4-BE49-F238E27FC236}">
                <a16:creationId xmlns:a16="http://schemas.microsoft.com/office/drawing/2014/main" id="{959DCCE7-F403-4983-B469-322CEABEB2A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02747667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735C6E-6104-4CAA-9B87-2863970578E1}"/>
              </a:ext>
            </a:extLst>
          </p:cNvPr>
          <p:cNvSpPr>
            <a:spLocks noGrp="1"/>
          </p:cNvSpPr>
          <p:nvPr>
            <p:ph type="title"/>
          </p:nvPr>
        </p:nvSpPr>
        <p:spPr/>
        <p:txBody>
          <a:bodyPr/>
          <a:lstStyle/>
          <a:p>
            <a:r>
              <a:rPr lang="fr-FR" sz="2400" dirty="0">
                <a:latin typeface="Open Sans,Bold"/>
              </a:rPr>
              <a:t>Node-RED</a:t>
            </a:r>
            <a:endParaRPr lang="fr-FR" dirty="0"/>
          </a:p>
        </p:txBody>
      </p:sp>
      <p:sp>
        <p:nvSpPr>
          <p:cNvPr id="3" name="Espace réservé du numéro de diapositive 2">
            <a:extLst>
              <a:ext uri="{FF2B5EF4-FFF2-40B4-BE49-F238E27FC236}">
                <a16:creationId xmlns:a16="http://schemas.microsoft.com/office/drawing/2014/main" id="{4F429480-4DC2-497C-BCA5-489123A14F1C}"/>
              </a:ext>
            </a:extLst>
          </p:cNvPr>
          <p:cNvSpPr>
            <a:spLocks noGrp="1"/>
          </p:cNvSpPr>
          <p:nvPr>
            <p:ph type="sldNum" sz="quarter" idx="12"/>
          </p:nvPr>
        </p:nvSpPr>
        <p:spPr/>
        <p:txBody>
          <a:bodyPr/>
          <a:lstStyle/>
          <a:p>
            <a:pPr>
              <a:defRPr/>
            </a:pPr>
            <a:fld id="{E652A8FB-8C76-45BB-8D82-93F8E151003C}" type="slidenum">
              <a:rPr lang="fr-FR" smtClean="0"/>
              <a:pPr>
                <a:defRPr/>
              </a:pPr>
              <a:t>449</a:t>
            </a:fld>
            <a:endParaRPr lang="fr-FR"/>
          </a:p>
        </p:txBody>
      </p:sp>
      <p:sp>
        <p:nvSpPr>
          <p:cNvPr id="4" name="Rectangle 3">
            <a:extLst>
              <a:ext uri="{FF2B5EF4-FFF2-40B4-BE49-F238E27FC236}">
                <a16:creationId xmlns:a16="http://schemas.microsoft.com/office/drawing/2014/main" id="{2CFF19A3-7D57-46E8-97F5-C49B1793F3A4}"/>
              </a:ext>
            </a:extLst>
          </p:cNvPr>
          <p:cNvSpPr/>
          <p:nvPr/>
        </p:nvSpPr>
        <p:spPr>
          <a:xfrm>
            <a:off x="-25896" y="506810"/>
            <a:ext cx="9169896" cy="1815882"/>
          </a:xfrm>
          <a:prstGeom prst="rect">
            <a:avLst/>
          </a:prstGeom>
        </p:spPr>
        <p:txBody>
          <a:bodyPr wrap="square">
            <a:spAutoFit/>
          </a:bodyPr>
          <a:lstStyle/>
          <a:p>
            <a:r>
              <a:rPr lang="en-US" dirty="0">
                <a:solidFill>
                  <a:srgbClr val="000000"/>
                </a:solidFill>
                <a:latin typeface="Open Sans"/>
              </a:rPr>
              <a:t>Click the </a:t>
            </a:r>
            <a:r>
              <a:rPr lang="en-US" b="1" dirty="0">
                <a:solidFill>
                  <a:srgbClr val="000000"/>
                </a:solidFill>
                <a:latin typeface="Open Sans,Bold"/>
              </a:rPr>
              <a:t>Deploy </a:t>
            </a:r>
            <a:r>
              <a:rPr lang="en-US" dirty="0">
                <a:solidFill>
                  <a:srgbClr val="000000"/>
                </a:solidFill>
                <a:latin typeface="Open Sans"/>
              </a:rPr>
              <a:t>button to save all the changes.</a:t>
            </a:r>
          </a:p>
          <a:p>
            <a:r>
              <a:rPr lang="en-US" dirty="0">
                <a:solidFill>
                  <a:srgbClr val="000000"/>
                </a:solidFill>
                <a:latin typeface="Open Sans"/>
              </a:rPr>
              <a:t>Now, your Node-RED application is ready. To access Node-RED Dashboard and see how your application looks, access any browser in your local network and type:</a:t>
            </a:r>
          </a:p>
          <a:p>
            <a:endParaRPr lang="fr-FR" b="1" dirty="0">
              <a:solidFill>
                <a:srgbClr val="000000"/>
              </a:solidFill>
              <a:latin typeface="Courier New" panose="02070309020205020404" pitchFamily="49" charset="0"/>
            </a:endParaRPr>
          </a:p>
          <a:p>
            <a:r>
              <a:rPr lang="fr-FR" b="1" dirty="0">
                <a:solidFill>
                  <a:srgbClr val="000000"/>
                </a:solidFill>
                <a:latin typeface="Courier New" panose="02070309020205020404" pitchFamily="49" charset="0"/>
              </a:rPr>
              <a:t>http://</a:t>
            </a:r>
            <a:r>
              <a:rPr lang="fr-FR" b="1" dirty="0">
                <a:solidFill>
                  <a:srgbClr val="FF0000"/>
                </a:solidFill>
                <a:latin typeface="Courier New,Bold"/>
              </a:rPr>
              <a:t>Your_RPi_IP_address</a:t>
            </a:r>
            <a:r>
              <a:rPr lang="fr-FR" b="1" dirty="0">
                <a:solidFill>
                  <a:srgbClr val="000000"/>
                </a:solidFill>
                <a:latin typeface="Courier New" panose="02070309020205020404" pitchFamily="49" charset="0"/>
              </a:rPr>
              <a:t>:1880/ui</a:t>
            </a:r>
          </a:p>
          <a:p>
            <a:endParaRPr lang="en-US" dirty="0">
              <a:solidFill>
                <a:srgbClr val="000000"/>
              </a:solidFill>
              <a:latin typeface="Open Sans"/>
            </a:endParaRPr>
          </a:p>
          <a:p>
            <a:r>
              <a:rPr lang="en-US" dirty="0">
                <a:solidFill>
                  <a:srgbClr val="000000"/>
                </a:solidFill>
                <a:latin typeface="Open Sans"/>
              </a:rPr>
              <a:t>Your application should look as in the following figure. </a:t>
            </a:r>
          </a:p>
          <a:p>
            <a:r>
              <a:rPr lang="en-US" b="1" dirty="0">
                <a:solidFill>
                  <a:srgbClr val="000000"/>
                </a:solidFill>
                <a:latin typeface="Open Sans"/>
              </a:rPr>
              <a:t>You should have an LED switch, and a Temperature chart.</a:t>
            </a:r>
            <a:endParaRPr lang="fr-FR" b="1" dirty="0"/>
          </a:p>
        </p:txBody>
      </p:sp>
      <p:pic>
        <p:nvPicPr>
          <p:cNvPr id="5" name="Image 4">
            <a:extLst>
              <a:ext uri="{FF2B5EF4-FFF2-40B4-BE49-F238E27FC236}">
                <a16:creationId xmlns:a16="http://schemas.microsoft.com/office/drawing/2014/main" id="{E13FFDD7-F578-47A2-B420-408C3FEB3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44" y="2989344"/>
            <a:ext cx="4257944" cy="2916254"/>
          </a:xfrm>
          <a:prstGeom prst="rect">
            <a:avLst/>
          </a:prstGeom>
        </p:spPr>
      </p:pic>
      <p:sp>
        <p:nvSpPr>
          <p:cNvPr id="6" name="Rectangle 5">
            <a:extLst>
              <a:ext uri="{FF2B5EF4-FFF2-40B4-BE49-F238E27FC236}">
                <a16:creationId xmlns:a16="http://schemas.microsoft.com/office/drawing/2014/main" id="{FD110ED5-8C90-4A56-A0C1-27F5D218245A}"/>
              </a:ext>
            </a:extLst>
          </p:cNvPr>
          <p:cNvSpPr/>
          <p:nvPr/>
        </p:nvSpPr>
        <p:spPr>
          <a:xfrm>
            <a:off x="4741784" y="1876653"/>
            <a:ext cx="4572000" cy="738664"/>
          </a:xfrm>
          <a:prstGeom prst="rect">
            <a:avLst/>
          </a:prstGeom>
        </p:spPr>
        <p:txBody>
          <a:bodyPr>
            <a:spAutoFit/>
          </a:bodyPr>
          <a:lstStyle/>
          <a:p>
            <a:r>
              <a:rPr lang="en-US" dirty="0">
                <a:latin typeface="Open Sans"/>
              </a:rPr>
              <a:t>You can check the data at a specific data point by sliding the cursor over a point in</a:t>
            </a:r>
          </a:p>
          <a:p>
            <a:r>
              <a:rPr lang="fr-FR" dirty="0">
                <a:latin typeface="Open Sans"/>
              </a:rPr>
              <a:t>the chart.</a:t>
            </a:r>
            <a:endParaRPr lang="fr-FR" dirty="0"/>
          </a:p>
        </p:txBody>
      </p:sp>
      <p:pic>
        <p:nvPicPr>
          <p:cNvPr id="7" name="Image 6">
            <a:extLst>
              <a:ext uri="{FF2B5EF4-FFF2-40B4-BE49-F238E27FC236}">
                <a16:creationId xmlns:a16="http://schemas.microsoft.com/office/drawing/2014/main" id="{9199419E-80DD-48CA-A77E-A6BD361E9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556" y="3429000"/>
            <a:ext cx="3606800" cy="2470288"/>
          </a:xfrm>
          <a:prstGeom prst="rect">
            <a:avLst/>
          </a:prstGeom>
        </p:spPr>
      </p:pic>
      <p:pic>
        <p:nvPicPr>
          <p:cNvPr id="8" name="Image 7">
            <a:hlinkClick r:id="rId4" action="ppaction://hlinksldjump"/>
            <a:extLst>
              <a:ext uri="{FF2B5EF4-FFF2-40B4-BE49-F238E27FC236}">
                <a16:creationId xmlns:a16="http://schemas.microsoft.com/office/drawing/2014/main" id="{18909AAA-115E-4607-9ABC-97D0A0BC06FC}"/>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142225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DISPLAYS TEXT ON THE SERIAL PORT =&gt; DEBUGGING</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45</a:t>
            </a:fld>
            <a:endParaRPr lang="fr-FR"/>
          </a:p>
        </p:txBody>
      </p:sp>
      <p:pic>
        <p:nvPicPr>
          <p:cNvPr id="6" name="Image 5" descr="serie_pc.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480"/>
            <a:ext cx="2400300" cy="2118238"/>
          </a:xfrm>
          <a:prstGeom prst="rect">
            <a:avLst/>
          </a:prstGeom>
        </p:spPr>
      </p:pic>
      <p:pic>
        <p:nvPicPr>
          <p:cNvPr id="8" name="Image 7" descr="terminal_reglage_debit.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628" y="3500438"/>
            <a:ext cx="1600200" cy="1955800"/>
          </a:xfrm>
          <a:prstGeom prst="rect">
            <a:avLst/>
          </a:prstGeom>
        </p:spPr>
      </p:pic>
      <p:pic>
        <p:nvPicPr>
          <p:cNvPr id="9" name="Image 8" descr="affiche_texte_pc_1.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4342009"/>
            <a:ext cx="2743200" cy="1936378"/>
          </a:xfrm>
          <a:prstGeom prst="rect">
            <a:avLst/>
          </a:prstGeom>
        </p:spPr>
      </p:pic>
      <p:pic>
        <p:nvPicPr>
          <p:cNvPr id="10" name="Image 9" descr="clic_serial_monitor.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2976" y="1428736"/>
            <a:ext cx="3276596" cy="1583688"/>
          </a:xfrm>
          <a:prstGeom prst="rect">
            <a:avLst/>
          </a:prstGeom>
        </p:spPr>
      </p:pic>
      <p:pic>
        <p:nvPicPr>
          <p:cNvPr id="7" name="Image 6" descr="fenetre_terminal.g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9226" y="2631675"/>
            <a:ext cx="1981222" cy="1742742"/>
          </a:xfrm>
          <a:prstGeom prst="rect">
            <a:avLst/>
          </a:prstGeom>
        </p:spPr>
      </p:pic>
      <p:sp>
        <p:nvSpPr>
          <p:cNvPr id="11" name="Rectangle 10"/>
          <p:cNvSpPr/>
          <p:nvPr/>
        </p:nvSpPr>
        <p:spPr>
          <a:xfrm>
            <a:off x="678376" y="3088522"/>
            <a:ext cx="2957520" cy="1477328"/>
          </a:xfrm>
          <a:prstGeom prst="rect">
            <a:avLst/>
          </a:prstGeom>
        </p:spPr>
        <p:txBody>
          <a:bodyPr wrap="square">
            <a:spAutoFit/>
          </a:bodyPr>
          <a:lstStyle/>
          <a:p>
            <a:pPr algn="just"/>
            <a:r>
              <a:rPr lang="en-US" sz="1800" b="1" u="sng" dirty="0">
                <a:solidFill>
                  <a:srgbClr val="0070C0"/>
                </a:solidFill>
                <a:latin typeface="Calibri" pitchFamily="34" charset="0"/>
                <a:cs typeface="Calibri" pitchFamily="34" charset="0"/>
              </a:rPr>
              <a:t>Caution:</a:t>
            </a:r>
            <a:r>
              <a:rPr lang="en-US" sz="1800" b="1" dirty="0">
                <a:solidFill>
                  <a:srgbClr val="0070C0"/>
                </a:solidFill>
                <a:latin typeface="Calibri" pitchFamily="34" charset="0"/>
                <a:cs typeface="Calibri" pitchFamily="34" charset="0"/>
              </a:rPr>
              <a:t> turn the monitor send a Reset signal to the microcontroller, which has the effect of restarting your program.</a:t>
            </a:r>
            <a:endParaRPr lang="fr-FR" sz="1800" b="1" dirty="0">
              <a:solidFill>
                <a:srgbClr val="0070C0"/>
              </a:solidFill>
              <a:latin typeface="Calibri" pitchFamily="34" charset="0"/>
              <a:cs typeface="Calibri" pitchFamily="34" charset="0"/>
            </a:endParaRPr>
          </a:p>
        </p:txBody>
      </p:sp>
      <p:grpSp>
        <p:nvGrpSpPr>
          <p:cNvPr id="14" name="Groupe 13"/>
          <p:cNvGrpSpPr/>
          <p:nvPr/>
        </p:nvGrpSpPr>
        <p:grpSpPr>
          <a:xfrm>
            <a:off x="3851920" y="484798"/>
            <a:ext cx="5400600" cy="3016210"/>
            <a:chOff x="3851920" y="484798"/>
            <a:chExt cx="5400600" cy="3016210"/>
          </a:xfrm>
        </p:grpSpPr>
        <p:sp>
          <p:nvSpPr>
            <p:cNvPr id="12" name="Rectangle 11"/>
            <p:cNvSpPr/>
            <p:nvPr/>
          </p:nvSpPr>
          <p:spPr>
            <a:xfrm>
              <a:off x="6012160" y="484798"/>
              <a:ext cx="3240360" cy="3016210"/>
            </a:xfrm>
            <a:prstGeom prst="rect">
              <a:avLst/>
            </a:prstGeom>
          </p:spPr>
          <p:txBody>
            <a:bodyPr wrap="square">
              <a:spAutoFit/>
            </a:bodyPr>
            <a:lstStyle/>
            <a:p>
              <a:endParaRPr lang="fr-FR" sz="1000" dirty="0">
                <a:solidFill>
                  <a:schemeClr val="tx1">
                    <a:lumMod val="65000"/>
                    <a:lumOff val="35000"/>
                  </a:schemeClr>
                </a:solidFill>
                <a:latin typeface="Calibri" pitchFamily="34" charset="0"/>
              </a:endParaRPr>
            </a:p>
            <a:p>
              <a:r>
                <a:rPr lang="fr-FR" sz="1000" dirty="0">
                  <a:solidFill>
                    <a:schemeClr val="tx1">
                      <a:lumMod val="65000"/>
                      <a:lumOff val="35000"/>
                    </a:schemeClr>
                  </a:solidFill>
                  <a:latin typeface="Calibri" pitchFamily="34" charset="0"/>
                </a:rPr>
                <a:t>#</a:t>
              </a:r>
              <a:r>
                <a:rPr lang="fr-FR" sz="1000" dirty="0" err="1">
                  <a:solidFill>
                    <a:schemeClr val="tx1">
                      <a:lumMod val="65000"/>
                      <a:lumOff val="35000"/>
                    </a:schemeClr>
                  </a:solidFill>
                  <a:latin typeface="Calibri" pitchFamily="34" charset="0"/>
                </a:rPr>
                <a:t>define</a:t>
              </a:r>
              <a:r>
                <a:rPr lang="fr-FR" sz="1000" dirty="0">
                  <a:solidFill>
                    <a:schemeClr val="tx1">
                      <a:lumMod val="65000"/>
                      <a:lumOff val="35000"/>
                    </a:schemeClr>
                  </a:solidFill>
                  <a:latin typeface="Calibri" pitchFamily="34" charset="0"/>
                </a:rPr>
                <a:t> DEBUG</a:t>
              </a:r>
            </a:p>
            <a:p>
              <a:endParaRPr lang="fr-FR" sz="1000" dirty="0">
                <a:solidFill>
                  <a:schemeClr val="tx1">
                    <a:lumMod val="65000"/>
                    <a:lumOff val="35000"/>
                  </a:schemeClr>
                </a:solidFill>
                <a:latin typeface="Calibri" pitchFamily="34" charset="0"/>
              </a:endParaRPr>
            </a:p>
            <a:p>
              <a:r>
                <a:rPr lang="fr-FR" sz="1000" dirty="0">
                  <a:solidFill>
                    <a:schemeClr val="tx1">
                      <a:lumMod val="65000"/>
                      <a:lumOff val="35000"/>
                    </a:schemeClr>
                  </a:solidFill>
                  <a:latin typeface="Calibri" pitchFamily="34" charset="0"/>
                </a:rPr>
                <a:t>#</a:t>
              </a:r>
              <a:r>
                <a:rPr lang="fr-FR" sz="1000" dirty="0" err="1">
                  <a:solidFill>
                    <a:schemeClr val="tx1">
                      <a:lumMod val="65000"/>
                      <a:lumOff val="35000"/>
                    </a:schemeClr>
                  </a:solidFill>
                  <a:latin typeface="Calibri" pitchFamily="34" charset="0"/>
                </a:rPr>
                <a:t>ifdef</a:t>
              </a:r>
              <a:r>
                <a:rPr lang="fr-FR" sz="1000" dirty="0">
                  <a:solidFill>
                    <a:schemeClr val="tx1">
                      <a:lumMod val="65000"/>
                      <a:lumOff val="35000"/>
                    </a:schemeClr>
                  </a:solidFill>
                  <a:latin typeface="Calibri" pitchFamily="34" charset="0"/>
                </a:rPr>
                <a:t> DEBUG</a:t>
              </a:r>
            </a:p>
            <a:p>
              <a:r>
                <a:rPr lang="fr-FR" sz="1000" dirty="0" err="1">
                  <a:solidFill>
                    <a:srgbClr val="FF6600"/>
                  </a:solidFill>
                  <a:latin typeface="Calibri" pitchFamily="34" charset="0"/>
                </a:rPr>
                <a:t>unsigned</a:t>
              </a:r>
              <a:r>
                <a:rPr lang="fr-FR" sz="1000" dirty="0">
                  <a:solidFill>
                    <a:srgbClr val="FF6600"/>
                  </a:solidFill>
                  <a:latin typeface="Calibri" pitchFamily="34" charset="0"/>
                </a:rPr>
                <a:t> </a:t>
              </a:r>
              <a:r>
                <a:rPr lang="fr-FR" sz="1000" dirty="0" err="1">
                  <a:solidFill>
                    <a:srgbClr val="FF6600"/>
                  </a:solidFill>
                  <a:latin typeface="Calibri" pitchFamily="34" charset="0"/>
                </a:rPr>
                <a:t>int</a:t>
              </a:r>
              <a:r>
                <a:rPr lang="fr-FR" sz="1000" dirty="0">
                  <a:solidFill>
                    <a:srgbClr val="FF6600"/>
                  </a:solidFill>
                  <a:latin typeface="Calibri" pitchFamily="34" charset="0"/>
                </a:rPr>
                <a:t> </a:t>
              </a:r>
              <a:r>
                <a:rPr lang="fr-FR" sz="1000" dirty="0" err="1">
                  <a:latin typeface="Calibri" pitchFamily="34" charset="0"/>
                </a:rPr>
                <a:t>mavar</a:t>
              </a:r>
              <a:r>
                <a:rPr lang="fr-FR" sz="1000" dirty="0">
                  <a:latin typeface="Calibri" pitchFamily="34" charset="0"/>
                </a:rPr>
                <a:t> =255;</a:t>
              </a:r>
            </a:p>
            <a:p>
              <a:r>
                <a:rPr lang="fr-FR" sz="1000" dirty="0">
                  <a:solidFill>
                    <a:schemeClr val="tx1">
                      <a:lumMod val="65000"/>
                      <a:lumOff val="35000"/>
                    </a:schemeClr>
                  </a:solidFill>
                  <a:latin typeface="Calibri" pitchFamily="34" charset="0"/>
                </a:rPr>
                <a:t>#</a:t>
              </a:r>
              <a:r>
                <a:rPr lang="fr-FR" sz="1000" dirty="0" err="1">
                  <a:solidFill>
                    <a:schemeClr val="tx1">
                      <a:lumMod val="65000"/>
                      <a:lumOff val="35000"/>
                    </a:schemeClr>
                  </a:solidFill>
                  <a:latin typeface="Calibri" pitchFamily="34" charset="0"/>
                </a:rPr>
                <a:t>endif</a:t>
              </a:r>
              <a:endParaRPr lang="fr-FR" sz="1000" dirty="0">
                <a:solidFill>
                  <a:schemeClr val="tx1">
                    <a:lumMod val="65000"/>
                    <a:lumOff val="35000"/>
                  </a:schemeClr>
                </a:solidFill>
                <a:latin typeface="Calibri" pitchFamily="34" charset="0"/>
              </a:endParaRPr>
            </a:p>
            <a:p>
              <a:r>
                <a:rPr lang="fr-FR" sz="1000" dirty="0" err="1">
                  <a:solidFill>
                    <a:srgbClr val="FF6600"/>
                  </a:solidFill>
                  <a:latin typeface="Calibri" pitchFamily="34" charset="0"/>
                </a:rPr>
                <a:t>void</a:t>
              </a:r>
              <a:r>
                <a:rPr lang="fr-FR" sz="1000" dirty="0">
                  <a:solidFill>
                    <a:srgbClr val="FF6600"/>
                  </a:solidFill>
                  <a:latin typeface="Calibri" pitchFamily="34" charset="0"/>
                </a:rPr>
                <a:t> </a:t>
              </a:r>
              <a:r>
                <a:rPr lang="fr-FR" sz="1000" b="1" dirty="0">
                  <a:solidFill>
                    <a:srgbClr val="FF6600"/>
                  </a:solidFill>
                  <a:latin typeface="Calibri" pitchFamily="34" charset="0"/>
                </a:rPr>
                <a:t>setup</a:t>
              </a:r>
              <a:r>
                <a:rPr lang="fr-FR" sz="1000" dirty="0">
                  <a:latin typeface="Calibri" pitchFamily="34" charset="0"/>
                </a:rPr>
                <a:t>() {</a:t>
              </a:r>
            </a:p>
            <a:p>
              <a:r>
                <a:rPr lang="fr-FR" sz="1000" dirty="0">
                  <a:solidFill>
                    <a:schemeClr val="tx1">
                      <a:lumMod val="65000"/>
                      <a:lumOff val="35000"/>
                    </a:schemeClr>
                  </a:solidFill>
                  <a:latin typeface="Calibri" pitchFamily="34" charset="0"/>
                </a:rPr>
                <a:t>#</a:t>
              </a:r>
              <a:r>
                <a:rPr lang="fr-FR" sz="1000" dirty="0" err="1">
                  <a:solidFill>
                    <a:schemeClr val="tx1">
                      <a:lumMod val="65000"/>
                      <a:lumOff val="35000"/>
                    </a:schemeClr>
                  </a:solidFill>
                  <a:latin typeface="Calibri" pitchFamily="34" charset="0"/>
                </a:rPr>
                <a:t>ifdef</a:t>
              </a:r>
              <a:r>
                <a:rPr lang="fr-FR" sz="1000" dirty="0">
                  <a:solidFill>
                    <a:schemeClr val="tx1">
                      <a:lumMod val="65000"/>
                      <a:lumOff val="35000"/>
                    </a:schemeClr>
                  </a:solidFill>
                  <a:latin typeface="Calibri" pitchFamily="34" charset="0"/>
                </a:rPr>
                <a:t> DEBUG</a:t>
              </a:r>
            </a:p>
            <a:p>
              <a:r>
                <a:rPr lang="fr-FR" sz="1000" b="1" dirty="0" err="1">
                  <a:solidFill>
                    <a:srgbClr val="FF6600"/>
                  </a:solidFill>
                  <a:latin typeface="Calibri" pitchFamily="34" charset="0"/>
                </a:rPr>
                <a:t>Serial</a:t>
              </a:r>
              <a:r>
                <a:rPr lang="fr-FR" sz="1000" dirty="0" err="1">
                  <a:solidFill>
                    <a:srgbClr val="FF6600"/>
                  </a:solidFill>
                  <a:latin typeface="Calibri" pitchFamily="34" charset="0"/>
                </a:rPr>
                <a:t>.begin</a:t>
              </a:r>
              <a:r>
                <a:rPr lang="fr-FR" sz="1000" dirty="0">
                  <a:latin typeface="Calibri" pitchFamily="34" charset="0"/>
                </a:rPr>
                <a:t>(9600); //Serial port init</a:t>
              </a:r>
            </a:p>
            <a:p>
              <a:r>
                <a:rPr lang="fr-FR" sz="1000" dirty="0">
                  <a:solidFill>
                    <a:schemeClr val="tx1">
                      <a:lumMod val="65000"/>
                      <a:lumOff val="35000"/>
                    </a:schemeClr>
                  </a:solidFill>
                  <a:latin typeface="Calibri" pitchFamily="34" charset="0"/>
                </a:rPr>
                <a:t>#</a:t>
              </a:r>
              <a:r>
                <a:rPr lang="fr-FR" sz="1000" dirty="0" err="1">
                  <a:solidFill>
                    <a:schemeClr val="tx1">
                      <a:lumMod val="65000"/>
                      <a:lumOff val="35000"/>
                    </a:schemeClr>
                  </a:solidFill>
                  <a:latin typeface="Calibri" pitchFamily="34" charset="0"/>
                </a:rPr>
                <a:t>endif</a:t>
              </a:r>
              <a:endParaRPr lang="fr-FR" sz="1000" dirty="0">
                <a:solidFill>
                  <a:schemeClr val="tx1">
                    <a:lumMod val="65000"/>
                    <a:lumOff val="35000"/>
                  </a:schemeClr>
                </a:solidFill>
                <a:latin typeface="Calibri" pitchFamily="34" charset="0"/>
              </a:endParaRPr>
            </a:p>
            <a:p>
              <a:r>
                <a:rPr lang="fr-FR" sz="1000" dirty="0">
                  <a:latin typeface="Calibri" pitchFamily="34" charset="0"/>
                </a:rPr>
                <a:t>}</a:t>
              </a:r>
            </a:p>
            <a:p>
              <a:r>
                <a:rPr lang="fr-FR" sz="1000" dirty="0" err="1">
                  <a:solidFill>
                    <a:srgbClr val="FF6600"/>
                  </a:solidFill>
                  <a:latin typeface="Calibri" pitchFamily="34" charset="0"/>
                </a:rPr>
                <a:t>void</a:t>
              </a:r>
              <a:r>
                <a:rPr lang="fr-FR" sz="1000" b="1" dirty="0">
                  <a:solidFill>
                    <a:srgbClr val="FF6600"/>
                  </a:solidFill>
                  <a:latin typeface="Calibri" pitchFamily="34" charset="0"/>
                </a:rPr>
                <a:t> </a:t>
              </a:r>
              <a:r>
                <a:rPr lang="fr-FR" sz="1000" b="1" dirty="0" err="1">
                  <a:solidFill>
                    <a:srgbClr val="FF6600"/>
                  </a:solidFill>
                  <a:latin typeface="Calibri" pitchFamily="34" charset="0"/>
                </a:rPr>
                <a:t>loop</a:t>
              </a:r>
              <a:r>
                <a:rPr lang="fr-FR" sz="1000" b="1" dirty="0">
                  <a:solidFill>
                    <a:srgbClr val="FF6600"/>
                  </a:solidFill>
                  <a:latin typeface="Calibri" pitchFamily="34" charset="0"/>
                </a:rPr>
                <a:t>() </a:t>
              </a:r>
              <a:r>
                <a:rPr lang="fr-FR" sz="1000" dirty="0">
                  <a:latin typeface="Calibri" pitchFamily="34" charset="0"/>
                </a:rPr>
                <a:t>{</a:t>
              </a:r>
            </a:p>
            <a:p>
              <a:r>
                <a:rPr lang="fr-FR" sz="1000" dirty="0">
                  <a:solidFill>
                    <a:schemeClr val="tx1">
                      <a:lumMod val="65000"/>
                      <a:lumOff val="35000"/>
                    </a:schemeClr>
                  </a:solidFill>
                  <a:latin typeface="Calibri" pitchFamily="34" charset="0"/>
                </a:rPr>
                <a:t> #</a:t>
              </a:r>
              <a:r>
                <a:rPr lang="fr-FR" sz="1000" dirty="0" err="1">
                  <a:solidFill>
                    <a:schemeClr val="tx1">
                      <a:lumMod val="65000"/>
                      <a:lumOff val="35000"/>
                    </a:schemeClr>
                  </a:solidFill>
                  <a:latin typeface="Calibri" pitchFamily="34" charset="0"/>
                </a:rPr>
                <a:t>ifdef</a:t>
              </a:r>
              <a:r>
                <a:rPr lang="fr-FR" sz="1000" dirty="0">
                  <a:solidFill>
                    <a:schemeClr val="tx1">
                      <a:lumMod val="65000"/>
                      <a:lumOff val="35000"/>
                    </a:schemeClr>
                  </a:solidFill>
                  <a:latin typeface="Calibri" pitchFamily="34" charset="0"/>
                </a:rPr>
                <a:t> DEBUG</a:t>
              </a:r>
            </a:p>
            <a:p>
              <a:r>
                <a:rPr lang="fr-FR" sz="1000" dirty="0" err="1">
                  <a:latin typeface="Calibri" pitchFamily="34" charset="0"/>
                </a:rPr>
                <a:t>int</a:t>
              </a:r>
              <a:r>
                <a:rPr lang="fr-FR" sz="1000" dirty="0">
                  <a:latin typeface="Calibri" pitchFamily="34" charset="0"/>
                </a:rPr>
                <a:t> droite=</a:t>
              </a:r>
              <a:r>
                <a:rPr lang="fr-FR" sz="1000" dirty="0" err="1">
                  <a:latin typeface="Calibri" pitchFamily="34" charset="0"/>
                </a:rPr>
                <a:t>digitalRead</a:t>
              </a:r>
              <a:r>
                <a:rPr lang="fr-FR" sz="1000" dirty="0">
                  <a:latin typeface="Calibri" pitchFamily="34" charset="0"/>
                </a:rPr>
                <a:t>(CNY_D); </a:t>
              </a:r>
            </a:p>
            <a:p>
              <a:r>
                <a:rPr lang="fr-FR" sz="1000" b="1" dirty="0" err="1">
                  <a:solidFill>
                    <a:srgbClr val="FF6600"/>
                  </a:solidFill>
                  <a:latin typeface="Calibri" pitchFamily="34" charset="0"/>
                </a:rPr>
                <a:t>Serial</a:t>
              </a:r>
              <a:r>
                <a:rPr lang="fr-FR" sz="1000" dirty="0" err="1">
                  <a:solidFill>
                    <a:srgbClr val="FF6600"/>
                  </a:solidFill>
                  <a:latin typeface="Calibri" pitchFamily="34" charset="0"/>
                </a:rPr>
                <a:t>.print</a:t>
              </a:r>
              <a:r>
                <a:rPr lang="fr-FR" sz="1000" dirty="0">
                  <a:latin typeface="Calibri" pitchFamily="34" charset="0"/>
                </a:rPr>
                <a:t>(« G:"); </a:t>
              </a:r>
              <a:r>
                <a:rPr lang="fr-FR" sz="1000" dirty="0" err="1">
                  <a:latin typeface="Calibri" pitchFamily="34" charset="0"/>
                </a:rPr>
                <a:t>Serial.print</a:t>
              </a:r>
              <a:r>
                <a:rPr lang="fr-FR" sz="1000" dirty="0">
                  <a:latin typeface="Calibri" pitchFamily="34" charset="0"/>
                </a:rPr>
                <a:t>(gauche);</a:t>
              </a:r>
            </a:p>
            <a:p>
              <a:r>
                <a:rPr lang="fr-FR" sz="1000" b="1" dirty="0" err="1">
                  <a:solidFill>
                    <a:srgbClr val="FF6600"/>
                  </a:solidFill>
                  <a:latin typeface="Calibri" pitchFamily="34" charset="0"/>
                </a:rPr>
                <a:t>Serial</a:t>
              </a:r>
              <a:r>
                <a:rPr lang="fr-FR" sz="1000" dirty="0" err="1">
                  <a:solidFill>
                    <a:srgbClr val="FF6600"/>
                  </a:solidFill>
                  <a:latin typeface="Calibri" pitchFamily="34" charset="0"/>
                </a:rPr>
                <a:t>.print</a:t>
              </a:r>
              <a:r>
                <a:rPr lang="fr-FR" sz="1000" dirty="0">
                  <a:latin typeface="Calibri" pitchFamily="34" charset="0"/>
                </a:rPr>
                <a:t>(", BP:");</a:t>
              </a:r>
            </a:p>
            <a:p>
              <a:r>
                <a:rPr lang="fr-FR" sz="1000" b="1" dirty="0" err="1">
                  <a:solidFill>
                    <a:srgbClr val="FF6600"/>
                  </a:solidFill>
                  <a:latin typeface="Calibri" pitchFamily="34" charset="0"/>
                </a:rPr>
                <a:t>Serial</a:t>
              </a:r>
              <a:r>
                <a:rPr lang="fr-FR" sz="1000" dirty="0" err="1">
                  <a:solidFill>
                    <a:srgbClr val="FF6600"/>
                  </a:solidFill>
                  <a:latin typeface="Calibri" pitchFamily="34" charset="0"/>
                </a:rPr>
                <a:t>.println</a:t>
              </a:r>
              <a:r>
                <a:rPr lang="fr-FR" sz="1000" dirty="0">
                  <a:latin typeface="Calibri" pitchFamily="34" charset="0"/>
                </a:rPr>
                <a:t>(</a:t>
              </a:r>
              <a:r>
                <a:rPr lang="fr-FR" sz="1000" dirty="0" err="1">
                  <a:latin typeface="Calibri" pitchFamily="34" charset="0"/>
                </a:rPr>
                <a:t>digitalRead</a:t>
              </a:r>
              <a:r>
                <a:rPr lang="fr-FR" sz="1000" dirty="0">
                  <a:latin typeface="Calibri" pitchFamily="34" charset="0"/>
                </a:rPr>
                <a:t>(BP)); </a:t>
              </a:r>
            </a:p>
            <a:p>
              <a:r>
                <a:rPr lang="fr-FR" sz="1000" dirty="0">
                  <a:solidFill>
                    <a:schemeClr val="tx1">
                      <a:lumMod val="65000"/>
                      <a:lumOff val="35000"/>
                    </a:schemeClr>
                  </a:solidFill>
                  <a:latin typeface="Calibri" pitchFamily="34" charset="0"/>
                </a:rPr>
                <a:t>#</a:t>
              </a:r>
              <a:r>
                <a:rPr lang="fr-FR" sz="1000" dirty="0" err="1">
                  <a:solidFill>
                    <a:schemeClr val="tx1">
                      <a:lumMod val="65000"/>
                      <a:lumOff val="35000"/>
                    </a:schemeClr>
                  </a:solidFill>
                  <a:latin typeface="Calibri" pitchFamily="34" charset="0"/>
                </a:rPr>
                <a:t>endif</a:t>
              </a:r>
              <a:endParaRPr lang="fr-FR" sz="1000" dirty="0">
                <a:solidFill>
                  <a:schemeClr val="tx1">
                    <a:lumMod val="65000"/>
                    <a:lumOff val="35000"/>
                  </a:schemeClr>
                </a:solidFill>
                <a:latin typeface="Calibri" pitchFamily="34" charset="0"/>
              </a:endParaRPr>
            </a:p>
            <a:p>
              <a:r>
                <a:rPr lang="fr-FR" sz="1000" dirty="0">
                  <a:latin typeface="Calibri" pitchFamily="34" charset="0"/>
                </a:rPr>
                <a:t>} // fin de </a:t>
              </a:r>
              <a:r>
                <a:rPr lang="fr-FR" sz="1000" dirty="0" err="1">
                  <a:latin typeface="Calibri" pitchFamily="34" charset="0"/>
                </a:rPr>
                <a:t>loop</a:t>
              </a:r>
              <a:endParaRPr lang="fr-FR" sz="1000" dirty="0">
                <a:latin typeface="Calibri" pitchFamily="34" charset="0"/>
              </a:endParaRPr>
            </a:p>
          </p:txBody>
        </p:sp>
        <p:sp>
          <p:nvSpPr>
            <p:cNvPr id="13" name="Rectangle 12"/>
            <p:cNvSpPr/>
            <p:nvPr/>
          </p:nvSpPr>
          <p:spPr>
            <a:xfrm>
              <a:off x="3851920" y="494670"/>
              <a:ext cx="3168352" cy="400110"/>
            </a:xfrm>
            <a:prstGeom prst="rect">
              <a:avLst/>
            </a:prstGeom>
          </p:spPr>
          <p:txBody>
            <a:bodyPr wrap="square">
              <a:spAutoFit/>
            </a:bodyPr>
            <a:lstStyle/>
            <a:p>
              <a:r>
                <a:rPr lang="fr-FR" sz="1000" dirty="0">
                  <a:solidFill>
                    <a:schemeClr val="tx1">
                      <a:lumMod val="65000"/>
                      <a:lumOff val="35000"/>
                    </a:schemeClr>
                  </a:solidFill>
                  <a:latin typeface="Calibri" pitchFamily="34" charset="0"/>
                </a:rPr>
                <a:t>COMMENT OR UNCOMMENT</a:t>
              </a:r>
            </a:p>
            <a:p>
              <a:r>
                <a:rPr lang="fr-FR" sz="1000" dirty="0">
                  <a:solidFill>
                    <a:schemeClr val="tx1">
                      <a:lumMod val="65000"/>
                      <a:lumOff val="35000"/>
                    </a:schemeClr>
                  </a:solidFill>
                  <a:latin typeface="Calibri" pitchFamily="34" charset="0"/>
                </a:rPr>
                <a:t>THE PRE-PROCESSOR DIRECTIVES </a:t>
              </a:r>
              <a:r>
                <a:rPr lang="fr-FR" sz="1000" dirty="0">
                  <a:solidFill>
                    <a:schemeClr val="tx1">
                      <a:lumMod val="65000"/>
                      <a:lumOff val="35000"/>
                    </a:schemeClr>
                  </a:solidFill>
                  <a:latin typeface="Calibri" pitchFamily="34" charset="0"/>
                  <a:sym typeface="Wingdings" pitchFamily="2" charset="2"/>
                </a:rPr>
                <a:t></a:t>
              </a:r>
              <a:endParaRPr lang="fr-FR" sz="1000" dirty="0">
                <a:latin typeface="Calibri" pitchFamily="34" charset="0"/>
              </a:endParaRPr>
            </a:p>
          </p:txBody>
        </p:sp>
      </p:grpSp>
      <p:pic>
        <p:nvPicPr>
          <p:cNvPr id="15" name="Image 14">
            <a:hlinkClick r:id="rId7" action="ppaction://hlinksldjump"/>
            <a:extLst>
              <a:ext uri="{FF2B5EF4-FFF2-40B4-BE49-F238E27FC236}">
                <a16:creationId xmlns:a16="http://schemas.microsoft.com/office/drawing/2014/main" id="{D9195106-7C9A-4192-B225-D3CAD909A97F}"/>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0A35FF-F3AB-4B06-86B9-148979B39947}"/>
              </a:ext>
            </a:extLst>
          </p:cNvPr>
          <p:cNvSpPr>
            <a:spLocks noGrp="1"/>
          </p:cNvSpPr>
          <p:nvPr>
            <p:ph type="title"/>
          </p:nvPr>
        </p:nvSpPr>
        <p:spPr/>
        <p:txBody>
          <a:bodyPr/>
          <a:lstStyle/>
          <a:p>
            <a:r>
              <a:rPr lang="fr-FR" sz="2400" dirty="0" err="1">
                <a:latin typeface="Open Sans,Bold"/>
              </a:rPr>
              <a:t>Wrapping</a:t>
            </a:r>
            <a:r>
              <a:rPr lang="fr-FR" sz="2400" dirty="0">
                <a:latin typeface="Open Sans,Bold"/>
              </a:rPr>
              <a:t> Up</a:t>
            </a:r>
            <a:endParaRPr lang="fr-FR" dirty="0"/>
          </a:p>
        </p:txBody>
      </p:sp>
      <p:sp>
        <p:nvSpPr>
          <p:cNvPr id="3" name="Espace réservé du numéro de diapositive 2">
            <a:extLst>
              <a:ext uri="{FF2B5EF4-FFF2-40B4-BE49-F238E27FC236}">
                <a16:creationId xmlns:a16="http://schemas.microsoft.com/office/drawing/2014/main" id="{05620B3F-DBE6-44D0-89EA-C259E9A88340}"/>
              </a:ext>
            </a:extLst>
          </p:cNvPr>
          <p:cNvSpPr>
            <a:spLocks noGrp="1"/>
          </p:cNvSpPr>
          <p:nvPr>
            <p:ph type="sldNum" sz="quarter" idx="12"/>
          </p:nvPr>
        </p:nvSpPr>
        <p:spPr/>
        <p:txBody>
          <a:bodyPr/>
          <a:lstStyle/>
          <a:p>
            <a:pPr>
              <a:defRPr/>
            </a:pPr>
            <a:fld id="{E652A8FB-8C76-45BB-8D82-93F8E151003C}" type="slidenum">
              <a:rPr lang="fr-FR" smtClean="0"/>
              <a:pPr>
                <a:defRPr/>
              </a:pPr>
              <a:t>450</a:t>
            </a:fld>
            <a:endParaRPr lang="fr-FR"/>
          </a:p>
        </p:txBody>
      </p:sp>
      <p:sp>
        <p:nvSpPr>
          <p:cNvPr id="4" name="Rectangle 3">
            <a:extLst>
              <a:ext uri="{FF2B5EF4-FFF2-40B4-BE49-F238E27FC236}">
                <a16:creationId xmlns:a16="http://schemas.microsoft.com/office/drawing/2014/main" id="{790ABFB6-8A2F-41FB-BEE4-73347CC52DF5}"/>
              </a:ext>
            </a:extLst>
          </p:cNvPr>
          <p:cNvSpPr/>
          <p:nvPr/>
        </p:nvSpPr>
        <p:spPr>
          <a:xfrm>
            <a:off x="0" y="692696"/>
            <a:ext cx="2984556" cy="1384995"/>
          </a:xfrm>
          <a:prstGeom prst="rect">
            <a:avLst/>
          </a:prstGeom>
        </p:spPr>
        <p:txBody>
          <a:bodyPr wrap="square">
            <a:spAutoFit/>
          </a:bodyPr>
          <a:lstStyle/>
          <a:p>
            <a:pPr algn="just"/>
            <a:r>
              <a:rPr lang="en-US" dirty="0">
                <a:latin typeface="Open Sans"/>
              </a:rPr>
              <a:t>Now, you should be able to control the ESP32/ESP8266 on-board LED from the</a:t>
            </a:r>
          </a:p>
          <a:p>
            <a:pPr algn="just"/>
            <a:r>
              <a:rPr lang="en-US" dirty="0">
                <a:latin typeface="Open Sans"/>
              </a:rPr>
              <a:t>Node-RED Dashboard and check the latest sensor readings on the chart.</a:t>
            </a:r>
            <a:endParaRPr lang="fr-FR" dirty="0"/>
          </a:p>
        </p:txBody>
      </p:sp>
      <p:pic>
        <p:nvPicPr>
          <p:cNvPr id="5" name="Image 4">
            <a:extLst>
              <a:ext uri="{FF2B5EF4-FFF2-40B4-BE49-F238E27FC236}">
                <a16:creationId xmlns:a16="http://schemas.microsoft.com/office/drawing/2014/main" id="{FB36A6D3-E053-4A6D-8A9B-CE6AAE5EE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1024" y="1162447"/>
            <a:ext cx="5576844" cy="3708400"/>
          </a:xfrm>
          <a:prstGeom prst="rect">
            <a:avLst/>
          </a:prstGeom>
        </p:spPr>
      </p:pic>
      <p:sp>
        <p:nvSpPr>
          <p:cNvPr id="6" name="Rectangle 5">
            <a:extLst>
              <a:ext uri="{FF2B5EF4-FFF2-40B4-BE49-F238E27FC236}">
                <a16:creationId xmlns:a16="http://schemas.microsoft.com/office/drawing/2014/main" id="{3BD64013-1197-4662-B1A5-37909DEFEA9A}"/>
              </a:ext>
            </a:extLst>
          </p:cNvPr>
          <p:cNvSpPr/>
          <p:nvPr/>
        </p:nvSpPr>
        <p:spPr>
          <a:xfrm>
            <a:off x="0" y="5017353"/>
            <a:ext cx="9144000" cy="1261884"/>
          </a:xfrm>
          <a:prstGeom prst="rect">
            <a:avLst/>
          </a:prstGeom>
        </p:spPr>
        <p:txBody>
          <a:bodyPr wrap="square">
            <a:spAutoFit/>
          </a:bodyPr>
          <a:lstStyle/>
          <a:p>
            <a:r>
              <a:rPr lang="fr-FR" sz="2000" b="1" dirty="0" err="1">
                <a:solidFill>
                  <a:srgbClr val="234662"/>
                </a:solidFill>
                <a:latin typeface="Open Sans,Bold"/>
              </a:rPr>
              <a:t>Wrapping</a:t>
            </a:r>
            <a:r>
              <a:rPr lang="fr-FR" sz="2000" b="1" dirty="0">
                <a:solidFill>
                  <a:srgbClr val="234662"/>
                </a:solidFill>
                <a:latin typeface="Open Sans,Bold"/>
              </a:rPr>
              <a:t> Up</a:t>
            </a:r>
          </a:p>
          <a:p>
            <a:r>
              <a:rPr lang="en-US" dirty="0">
                <a:solidFill>
                  <a:srgbClr val="000000"/>
                </a:solidFill>
                <a:latin typeface="Open Sans"/>
              </a:rPr>
              <a:t>In this project, you’ve learned the basic concepts to publish and subscribe messages using Node-RED and how to establish a communication between Node-RED and your ESP32/ESP8266 board.</a:t>
            </a:r>
          </a:p>
          <a:p>
            <a:r>
              <a:rPr lang="en-US" dirty="0">
                <a:solidFill>
                  <a:srgbClr val="000000"/>
                </a:solidFill>
                <a:latin typeface="Open Sans"/>
              </a:rPr>
              <a:t>You can modify the project presented here to control any other outputs and display readings from other sensors or other pieces of information you may find useful in your home automation system.</a:t>
            </a:r>
            <a:endParaRPr lang="fr-FR" dirty="0"/>
          </a:p>
        </p:txBody>
      </p:sp>
      <p:pic>
        <p:nvPicPr>
          <p:cNvPr id="7" name="Image 6">
            <a:hlinkClick r:id="rId3" action="ppaction://hlinksldjump"/>
            <a:extLst>
              <a:ext uri="{FF2B5EF4-FFF2-40B4-BE49-F238E27FC236}">
                <a16:creationId xmlns:a16="http://schemas.microsoft.com/office/drawing/2014/main" id="{D57495F5-29DE-442E-A303-F0B69810470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03288008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BD1A3-E6B9-41EB-980E-59350178BCF4}"/>
              </a:ext>
            </a:extLst>
          </p:cNvPr>
          <p:cNvSpPr>
            <a:spLocks noGrp="1"/>
          </p:cNvSpPr>
          <p:nvPr>
            <p:ph type="title"/>
          </p:nvPr>
        </p:nvSpPr>
        <p:spPr/>
        <p:txBody>
          <a:bodyPr/>
          <a:lstStyle/>
          <a:p>
            <a:r>
              <a:rPr lang="fr-FR" dirty="0"/>
              <a:t>ROUTEUR MQTT: NODE-RED</a:t>
            </a:r>
          </a:p>
        </p:txBody>
      </p:sp>
      <p:sp>
        <p:nvSpPr>
          <p:cNvPr id="3" name="Espace réservé du numéro de diapositive 2">
            <a:extLst>
              <a:ext uri="{FF2B5EF4-FFF2-40B4-BE49-F238E27FC236}">
                <a16:creationId xmlns:a16="http://schemas.microsoft.com/office/drawing/2014/main" id="{C7FC1943-A1D5-4900-88B5-913DB307F1FE}"/>
              </a:ext>
            </a:extLst>
          </p:cNvPr>
          <p:cNvSpPr>
            <a:spLocks noGrp="1"/>
          </p:cNvSpPr>
          <p:nvPr>
            <p:ph type="sldNum" sz="quarter" idx="12"/>
          </p:nvPr>
        </p:nvSpPr>
        <p:spPr/>
        <p:txBody>
          <a:bodyPr/>
          <a:lstStyle/>
          <a:p>
            <a:pPr>
              <a:defRPr/>
            </a:pPr>
            <a:fld id="{E652A8FB-8C76-45BB-8D82-93F8E151003C}" type="slidenum">
              <a:rPr lang="fr-FR" smtClean="0"/>
              <a:pPr>
                <a:defRPr/>
              </a:pPr>
              <a:t>451</a:t>
            </a:fld>
            <a:endParaRPr lang="fr-FR"/>
          </a:p>
        </p:txBody>
      </p:sp>
      <p:sp>
        <p:nvSpPr>
          <p:cNvPr id="4" name="Rectangle 3">
            <a:extLst>
              <a:ext uri="{FF2B5EF4-FFF2-40B4-BE49-F238E27FC236}">
                <a16:creationId xmlns:a16="http://schemas.microsoft.com/office/drawing/2014/main" id="{E28CC816-DEE3-4297-A7A7-01CD712886C8}"/>
              </a:ext>
            </a:extLst>
          </p:cNvPr>
          <p:cNvSpPr/>
          <p:nvPr/>
        </p:nvSpPr>
        <p:spPr>
          <a:xfrm>
            <a:off x="10220" y="6264473"/>
            <a:ext cx="9373158" cy="307777"/>
          </a:xfrm>
          <a:prstGeom prst="rect">
            <a:avLst/>
          </a:prstGeom>
        </p:spPr>
        <p:txBody>
          <a:bodyPr wrap="square">
            <a:spAutoFit/>
          </a:bodyPr>
          <a:lstStyle/>
          <a:p>
            <a:pPr algn="just"/>
            <a:r>
              <a:rPr lang="fr-FR" b="1" dirty="0">
                <a:latin typeface="Source Code Pro" panose="020B0509030403020204" pitchFamily="49" charset="0"/>
              </a:rPr>
              <a:t>https://projetsdiy.fr/routeur-mqtt-node-red-sonoff-tasmota-cloudmqtt/</a:t>
            </a:r>
          </a:p>
        </p:txBody>
      </p:sp>
      <p:pic>
        <p:nvPicPr>
          <p:cNvPr id="6" name="Image 5">
            <a:extLst>
              <a:ext uri="{FF2B5EF4-FFF2-40B4-BE49-F238E27FC236}">
                <a16:creationId xmlns:a16="http://schemas.microsoft.com/office/drawing/2014/main" id="{83D094A8-5C78-4EEB-8CB4-A705850BD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70" y="1565448"/>
            <a:ext cx="1695450" cy="1238250"/>
          </a:xfrm>
          <a:prstGeom prst="rect">
            <a:avLst/>
          </a:prstGeom>
        </p:spPr>
      </p:pic>
      <p:pic>
        <p:nvPicPr>
          <p:cNvPr id="8" name="Image 7">
            <a:extLst>
              <a:ext uri="{FF2B5EF4-FFF2-40B4-BE49-F238E27FC236}">
                <a16:creationId xmlns:a16="http://schemas.microsoft.com/office/drawing/2014/main" id="{CFD38F49-4B58-4A34-8554-BB40F737F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75" y="1231025"/>
            <a:ext cx="4810125" cy="2114550"/>
          </a:xfrm>
          <a:prstGeom prst="rect">
            <a:avLst/>
          </a:prstGeom>
        </p:spPr>
      </p:pic>
      <p:sp>
        <p:nvSpPr>
          <p:cNvPr id="9" name="Rectangle 8">
            <a:extLst>
              <a:ext uri="{FF2B5EF4-FFF2-40B4-BE49-F238E27FC236}">
                <a16:creationId xmlns:a16="http://schemas.microsoft.com/office/drawing/2014/main" id="{3FAAE08B-523F-4667-8F61-C396505ADEF9}"/>
              </a:ext>
            </a:extLst>
          </p:cNvPr>
          <p:cNvSpPr/>
          <p:nvPr/>
        </p:nvSpPr>
        <p:spPr>
          <a:xfrm>
            <a:off x="124799" y="564579"/>
            <a:ext cx="2574993" cy="954107"/>
          </a:xfrm>
          <a:prstGeom prst="rect">
            <a:avLst/>
          </a:prstGeom>
        </p:spPr>
        <p:txBody>
          <a:bodyPr wrap="square">
            <a:spAutoFit/>
          </a:bodyPr>
          <a:lstStyle/>
          <a:p>
            <a:pPr algn="just"/>
            <a:r>
              <a:rPr lang="fr-FR" dirty="0">
                <a:latin typeface="Source Code Pro" panose="020B0509030403020204" pitchFamily="49" charset="0"/>
              </a:rPr>
              <a:t>La première chose à faire et d’ajouter un Node MQTT au flow courant</a:t>
            </a:r>
          </a:p>
        </p:txBody>
      </p:sp>
      <p:sp>
        <p:nvSpPr>
          <p:cNvPr id="10" name="Rectangle 9">
            <a:extLst>
              <a:ext uri="{FF2B5EF4-FFF2-40B4-BE49-F238E27FC236}">
                <a16:creationId xmlns:a16="http://schemas.microsoft.com/office/drawing/2014/main" id="{A0973912-FFF8-4BE5-A841-25A2585DD42D}"/>
              </a:ext>
            </a:extLst>
          </p:cNvPr>
          <p:cNvSpPr/>
          <p:nvPr/>
        </p:nvSpPr>
        <p:spPr>
          <a:xfrm>
            <a:off x="2987823" y="579394"/>
            <a:ext cx="6031377" cy="738664"/>
          </a:xfrm>
          <a:prstGeom prst="rect">
            <a:avLst/>
          </a:prstGeom>
        </p:spPr>
        <p:txBody>
          <a:bodyPr wrap="square">
            <a:spAutoFit/>
          </a:bodyPr>
          <a:lstStyle/>
          <a:p>
            <a:pPr algn="just"/>
            <a:r>
              <a:rPr lang="fr-FR" dirty="0">
                <a:latin typeface="Source Code Pro" panose="020B0509030403020204" pitchFamily="49" charset="0"/>
              </a:rPr>
              <a:t>Faites un double clic pour éditer les paramètres du Node. Cliquez sur le </a:t>
            </a:r>
            <a:r>
              <a:rPr lang="fr-FR" b="1" dirty="0">
                <a:latin typeface="Source Code Pro" panose="020B0509030403020204" pitchFamily="49" charset="0"/>
              </a:rPr>
              <a:t>crayon</a:t>
            </a:r>
            <a:r>
              <a:rPr lang="fr-FR" dirty="0">
                <a:latin typeface="Source Code Pro" panose="020B0509030403020204" pitchFamily="49" charset="0"/>
              </a:rPr>
              <a:t> à coté du sélecteur </a:t>
            </a:r>
            <a:r>
              <a:rPr lang="fr-FR" b="1" dirty="0" err="1">
                <a:latin typeface="Source Code Pro" panose="020B0509030403020204" pitchFamily="49" charset="0"/>
              </a:rPr>
              <a:t>Add</a:t>
            </a:r>
            <a:r>
              <a:rPr lang="fr-FR" b="1" dirty="0">
                <a:latin typeface="Source Code Pro" panose="020B0509030403020204" pitchFamily="49" charset="0"/>
              </a:rPr>
              <a:t> new </a:t>
            </a:r>
            <a:r>
              <a:rPr lang="fr-FR" b="1" dirty="0" err="1">
                <a:latin typeface="Source Code Pro" panose="020B0509030403020204" pitchFamily="49" charset="0"/>
              </a:rPr>
              <a:t>mqtt</a:t>
            </a:r>
            <a:r>
              <a:rPr lang="fr-FR" b="1" dirty="0">
                <a:latin typeface="Source Code Pro" panose="020B0509030403020204" pitchFamily="49" charset="0"/>
              </a:rPr>
              <a:t>-broker</a:t>
            </a:r>
            <a:r>
              <a:rPr lang="fr-FR" dirty="0">
                <a:latin typeface="Source Code Pro" panose="020B0509030403020204" pitchFamily="49" charset="0"/>
              </a:rPr>
              <a:t>.</a:t>
            </a:r>
          </a:p>
        </p:txBody>
      </p:sp>
      <p:pic>
        <p:nvPicPr>
          <p:cNvPr id="12" name="Image 11">
            <a:extLst>
              <a:ext uri="{FF2B5EF4-FFF2-40B4-BE49-F238E27FC236}">
                <a16:creationId xmlns:a16="http://schemas.microsoft.com/office/drawing/2014/main" id="{D3768287-95B7-4E93-8562-EB0C004E0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4549753"/>
            <a:ext cx="5599608" cy="1706130"/>
          </a:xfrm>
          <a:prstGeom prst="rect">
            <a:avLst/>
          </a:prstGeom>
        </p:spPr>
      </p:pic>
      <p:sp>
        <p:nvSpPr>
          <p:cNvPr id="13" name="Rectangle 12">
            <a:extLst>
              <a:ext uri="{FF2B5EF4-FFF2-40B4-BE49-F238E27FC236}">
                <a16:creationId xmlns:a16="http://schemas.microsoft.com/office/drawing/2014/main" id="{D064517C-ED89-4CBA-AE31-BDE9581408D5}"/>
              </a:ext>
            </a:extLst>
          </p:cNvPr>
          <p:cNvSpPr/>
          <p:nvPr/>
        </p:nvSpPr>
        <p:spPr>
          <a:xfrm>
            <a:off x="-10963" y="3294104"/>
            <a:ext cx="9154963" cy="1169551"/>
          </a:xfrm>
          <a:prstGeom prst="rect">
            <a:avLst/>
          </a:prstGeom>
        </p:spPr>
        <p:txBody>
          <a:bodyPr wrap="square">
            <a:spAutoFit/>
          </a:bodyPr>
          <a:lstStyle/>
          <a:p>
            <a:pPr algn="just"/>
            <a:r>
              <a:rPr lang="fr-FR" b="1" dirty="0">
                <a:latin typeface="Source Code Pro" panose="020B0509030403020204" pitchFamily="49" charset="0"/>
              </a:rPr>
              <a:t>Configurer la connexion à </a:t>
            </a:r>
            <a:r>
              <a:rPr lang="fr-FR" b="1" dirty="0" err="1">
                <a:latin typeface="Source Code Pro" panose="020B0509030403020204" pitchFamily="49" charset="0"/>
              </a:rPr>
              <a:t>Mosquitto</a:t>
            </a:r>
            <a:endParaRPr lang="fr-FR" b="1" dirty="0">
              <a:latin typeface="Source Code Pro" panose="020B0509030403020204" pitchFamily="49" charset="0"/>
            </a:endParaRPr>
          </a:p>
          <a:p>
            <a:pPr algn="just">
              <a:buFont typeface="Arial" panose="020B0604020202020204" pitchFamily="34" charset="0"/>
              <a:buChar char="•"/>
            </a:pPr>
            <a:r>
              <a:rPr lang="fr-FR" b="1" dirty="0">
                <a:latin typeface="Source Code Pro" panose="020B0509030403020204" pitchFamily="49" charset="0"/>
              </a:rPr>
              <a:t> Server : </a:t>
            </a:r>
            <a:r>
              <a:rPr lang="fr-FR" dirty="0">
                <a:latin typeface="Source Code Pro" panose="020B0509030403020204" pitchFamily="49" charset="0"/>
              </a:rPr>
              <a:t>indiquez l’adresse IP ou localhost si </a:t>
            </a:r>
            <a:r>
              <a:rPr lang="fr-FR" dirty="0" err="1">
                <a:latin typeface="Source Code Pro" panose="020B0509030403020204" pitchFamily="49" charset="0"/>
              </a:rPr>
              <a:t>Mosquitto</a:t>
            </a:r>
            <a:r>
              <a:rPr lang="fr-FR" dirty="0">
                <a:latin typeface="Source Code Pro" panose="020B0509030403020204" pitchFamily="49" charset="0"/>
              </a:rPr>
              <a:t> est installé sur le même Raspberry Pi que </a:t>
            </a:r>
            <a:r>
              <a:rPr lang="fr-FR" dirty="0" err="1">
                <a:latin typeface="Source Code Pro" panose="020B0509030403020204" pitchFamily="49" charset="0"/>
              </a:rPr>
              <a:t>NodeRED</a:t>
            </a:r>
            <a:endParaRPr lang="fr-FR" dirty="0">
              <a:latin typeface="Source Code Pro" panose="020B0509030403020204" pitchFamily="49" charset="0"/>
            </a:endParaRPr>
          </a:p>
          <a:p>
            <a:pPr algn="just">
              <a:buFont typeface="Arial" panose="020B0604020202020204" pitchFamily="34" charset="0"/>
              <a:buChar char="•"/>
            </a:pPr>
            <a:r>
              <a:rPr lang="fr-FR" dirty="0">
                <a:latin typeface="Source Code Pro" panose="020B0509030403020204" pitchFamily="49" charset="0"/>
              </a:rPr>
              <a:t> </a:t>
            </a:r>
            <a:r>
              <a:rPr lang="fr-FR" b="1" dirty="0">
                <a:latin typeface="Source Code Pro" panose="020B0509030403020204" pitchFamily="49" charset="0"/>
              </a:rPr>
              <a:t>Port : 1883 par défaut</a:t>
            </a:r>
          </a:p>
          <a:p>
            <a:pPr algn="just">
              <a:buFont typeface="Arial" panose="020B0604020202020204" pitchFamily="34" charset="0"/>
              <a:buChar char="•"/>
            </a:pPr>
            <a:r>
              <a:rPr lang="fr-FR" b="1" dirty="0">
                <a:latin typeface="Source Code Pro" panose="020B0509030403020204" pitchFamily="49" charset="0"/>
              </a:rPr>
              <a:t> User et </a:t>
            </a:r>
            <a:r>
              <a:rPr lang="fr-FR" b="1" dirty="0" err="1">
                <a:latin typeface="Source Code Pro" panose="020B0509030403020204" pitchFamily="49" charset="0"/>
              </a:rPr>
              <a:t>password</a:t>
            </a:r>
            <a:r>
              <a:rPr lang="fr-FR" b="1" dirty="0">
                <a:latin typeface="Source Code Pro" panose="020B0509030403020204" pitchFamily="49" charset="0"/>
              </a:rPr>
              <a:t> </a:t>
            </a:r>
            <a:r>
              <a:rPr lang="fr-FR" dirty="0">
                <a:latin typeface="Source Code Pro" panose="020B0509030403020204" pitchFamily="49" charset="0"/>
              </a:rPr>
              <a:t>à l’onglet Security (conseillé)</a:t>
            </a:r>
          </a:p>
        </p:txBody>
      </p:sp>
      <p:pic>
        <p:nvPicPr>
          <p:cNvPr id="11" name="Image 10">
            <a:hlinkClick r:id="rId5" action="ppaction://hlinksldjump"/>
            <a:extLst>
              <a:ext uri="{FF2B5EF4-FFF2-40B4-BE49-F238E27FC236}">
                <a16:creationId xmlns:a16="http://schemas.microsoft.com/office/drawing/2014/main" id="{63E6D274-95C3-4181-AA24-00B234B88AA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03469821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231E7B-E514-4CAD-ADED-C11C0D5E6BB1}"/>
              </a:ext>
            </a:extLst>
          </p:cNvPr>
          <p:cNvSpPr>
            <a:spLocks noGrp="1"/>
          </p:cNvSpPr>
          <p:nvPr>
            <p:ph type="title"/>
          </p:nvPr>
        </p:nvSpPr>
        <p:spPr/>
        <p:txBody>
          <a:bodyPr/>
          <a:lstStyle/>
          <a:p>
            <a:r>
              <a:rPr lang="fr-FR" dirty="0"/>
              <a:t>ROUTEUR MQTT: NODE-RED</a:t>
            </a:r>
          </a:p>
        </p:txBody>
      </p:sp>
      <p:sp>
        <p:nvSpPr>
          <p:cNvPr id="3" name="Espace réservé du numéro de diapositive 2">
            <a:extLst>
              <a:ext uri="{FF2B5EF4-FFF2-40B4-BE49-F238E27FC236}">
                <a16:creationId xmlns:a16="http://schemas.microsoft.com/office/drawing/2014/main" id="{F6AD93B7-BAA8-4205-BAF9-FA55DD120F95}"/>
              </a:ext>
            </a:extLst>
          </p:cNvPr>
          <p:cNvSpPr>
            <a:spLocks noGrp="1"/>
          </p:cNvSpPr>
          <p:nvPr>
            <p:ph type="sldNum" sz="quarter" idx="12"/>
          </p:nvPr>
        </p:nvSpPr>
        <p:spPr/>
        <p:txBody>
          <a:bodyPr/>
          <a:lstStyle/>
          <a:p>
            <a:pPr>
              <a:defRPr/>
            </a:pPr>
            <a:fld id="{E652A8FB-8C76-45BB-8D82-93F8E151003C}" type="slidenum">
              <a:rPr lang="fr-FR" smtClean="0"/>
              <a:pPr>
                <a:defRPr/>
              </a:pPr>
              <a:t>452</a:t>
            </a:fld>
            <a:endParaRPr lang="fr-FR"/>
          </a:p>
        </p:txBody>
      </p:sp>
      <p:sp>
        <p:nvSpPr>
          <p:cNvPr id="4" name="Rectangle 3">
            <a:extLst>
              <a:ext uri="{FF2B5EF4-FFF2-40B4-BE49-F238E27FC236}">
                <a16:creationId xmlns:a16="http://schemas.microsoft.com/office/drawing/2014/main" id="{62F53B89-8AC9-423E-BF01-D9E649E8FFD9}"/>
              </a:ext>
            </a:extLst>
          </p:cNvPr>
          <p:cNvSpPr/>
          <p:nvPr/>
        </p:nvSpPr>
        <p:spPr>
          <a:xfrm>
            <a:off x="36736" y="521126"/>
            <a:ext cx="8863136" cy="1169551"/>
          </a:xfrm>
          <a:prstGeom prst="rect">
            <a:avLst/>
          </a:prstGeom>
        </p:spPr>
        <p:txBody>
          <a:bodyPr wrap="square">
            <a:spAutoFit/>
          </a:bodyPr>
          <a:lstStyle/>
          <a:p>
            <a:r>
              <a:rPr lang="fr-FR" dirty="0">
                <a:latin typeface="Source Code Pro" panose="020B0509030403020204" pitchFamily="49" charset="0"/>
              </a:rPr>
              <a:t>Il est possible de publier des messages automatiquement pour connaître l’état du routeur en allant sur l’onglet </a:t>
            </a:r>
            <a:r>
              <a:rPr lang="fr-FR" b="1" dirty="0">
                <a:latin typeface="Source Code Pro" panose="020B0509030403020204" pitchFamily="49" charset="0"/>
              </a:rPr>
              <a:t>Messages </a:t>
            </a:r>
            <a:r>
              <a:rPr lang="fr-FR" dirty="0">
                <a:latin typeface="Source Code Pro" panose="020B0509030403020204" pitchFamily="49" charset="0"/>
              </a:rPr>
              <a:t>pour</a:t>
            </a:r>
          </a:p>
          <a:p>
            <a:pPr>
              <a:buFont typeface="Arial" panose="020B0604020202020204" pitchFamily="34" charset="0"/>
              <a:buChar char="•"/>
            </a:pPr>
            <a:r>
              <a:rPr lang="fr-FR" dirty="0">
                <a:latin typeface="Source Code Pro" panose="020B0509030403020204" pitchFamily="49" charset="0"/>
              </a:rPr>
              <a:t>Le démarrage du routeur (</a:t>
            </a:r>
            <a:r>
              <a:rPr lang="fr-FR" dirty="0" err="1">
                <a:latin typeface="Source Code Pro" panose="020B0509030403020204" pitchFamily="49" charset="0"/>
              </a:rPr>
              <a:t>birth</a:t>
            </a:r>
            <a:r>
              <a:rPr lang="fr-FR" dirty="0">
                <a:latin typeface="Source Code Pro" panose="020B0509030403020204" pitchFamily="49" charset="0"/>
              </a:rPr>
              <a:t> message)</a:t>
            </a:r>
          </a:p>
          <a:p>
            <a:pPr>
              <a:buFont typeface="Arial" panose="020B0604020202020204" pitchFamily="34" charset="0"/>
              <a:buChar char="•"/>
            </a:pPr>
            <a:r>
              <a:rPr lang="fr-FR" dirty="0">
                <a:latin typeface="Source Code Pro" panose="020B0509030403020204" pitchFamily="49" charset="0"/>
              </a:rPr>
              <a:t>L’arrêt du routeur (close message)</a:t>
            </a:r>
          </a:p>
          <a:p>
            <a:pPr>
              <a:buFont typeface="Arial" panose="020B0604020202020204" pitchFamily="34" charset="0"/>
              <a:buChar char="•"/>
            </a:pPr>
            <a:r>
              <a:rPr lang="fr-FR" dirty="0">
                <a:latin typeface="Source Code Pro" panose="020B0509030403020204" pitchFamily="49" charset="0"/>
              </a:rPr>
              <a:t> Une erreur (</a:t>
            </a:r>
            <a:r>
              <a:rPr lang="fr-FR" dirty="0" err="1">
                <a:latin typeface="Source Code Pro" panose="020B0509030403020204" pitchFamily="49" charset="0"/>
              </a:rPr>
              <a:t>will</a:t>
            </a:r>
            <a:r>
              <a:rPr lang="fr-FR" dirty="0">
                <a:latin typeface="Source Code Pro" panose="020B0509030403020204" pitchFamily="49" charset="0"/>
              </a:rPr>
              <a:t> message) droit.</a:t>
            </a:r>
          </a:p>
        </p:txBody>
      </p:sp>
      <p:pic>
        <p:nvPicPr>
          <p:cNvPr id="6" name="Image 5">
            <a:extLst>
              <a:ext uri="{FF2B5EF4-FFF2-40B4-BE49-F238E27FC236}">
                <a16:creationId xmlns:a16="http://schemas.microsoft.com/office/drawing/2014/main" id="{B63BB828-78B8-4432-99FE-C5A720A24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631" y="1656035"/>
            <a:ext cx="5915025" cy="4581525"/>
          </a:xfrm>
          <a:prstGeom prst="rect">
            <a:avLst/>
          </a:prstGeom>
        </p:spPr>
      </p:pic>
      <p:sp>
        <p:nvSpPr>
          <p:cNvPr id="7" name="Rectangle 6">
            <a:extLst>
              <a:ext uri="{FF2B5EF4-FFF2-40B4-BE49-F238E27FC236}">
                <a16:creationId xmlns:a16="http://schemas.microsoft.com/office/drawing/2014/main" id="{993146CC-23C6-486F-987E-F9F300069A87}"/>
              </a:ext>
            </a:extLst>
          </p:cNvPr>
          <p:cNvSpPr/>
          <p:nvPr/>
        </p:nvSpPr>
        <p:spPr>
          <a:xfrm>
            <a:off x="36736" y="2544662"/>
            <a:ext cx="2903736" cy="1384995"/>
          </a:xfrm>
          <a:prstGeom prst="rect">
            <a:avLst/>
          </a:prstGeom>
        </p:spPr>
        <p:txBody>
          <a:bodyPr wrap="square">
            <a:spAutoFit/>
          </a:bodyPr>
          <a:lstStyle/>
          <a:p>
            <a:pPr algn="just">
              <a:buFont typeface="Arial" panose="020B0604020202020204" pitchFamily="34" charset="0"/>
              <a:buChar char="•"/>
            </a:pPr>
            <a:endParaRPr lang="fr-FR" dirty="0">
              <a:latin typeface="Source Code Pro" panose="020B0509030403020204" pitchFamily="49" charset="0"/>
            </a:endParaRPr>
          </a:p>
          <a:p>
            <a:pPr algn="just"/>
            <a:r>
              <a:rPr lang="fr-FR" dirty="0">
                <a:latin typeface="Source Code Pro" panose="020B0509030403020204" pitchFamily="49" charset="0"/>
              </a:rPr>
              <a:t>Je vous conseille de fixer le QoS à 2.</a:t>
            </a:r>
          </a:p>
          <a:p>
            <a:pPr algn="just"/>
            <a:r>
              <a:rPr lang="fr-FR" dirty="0">
                <a:latin typeface="Source Code Pro" panose="020B0509030403020204" pitchFamily="49" charset="0"/>
              </a:rPr>
              <a:t>Terminer la configuration en cliquant sur </a:t>
            </a:r>
            <a:r>
              <a:rPr lang="fr-FR" b="1" dirty="0" err="1">
                <a:latin typeface="Source Code Pro" panose="020B0509030403020204" pitchFamily="49" charset="0"/>
              </a:rPr>
              <a:t>Done</a:t>
            </a:r>
            <a:r>
              <a:rPr lang="fr-FR" dirty="0">
                <a:latin typeface="Source Code Pro" panose="020B0509030403020204" pitchFamily="49" charset="0"/>
              </a:rPr>
              <a:t> dans le coin supérieur </a:t>
            </a:r>
          </a:p>
        </p:txBody>
      </p:sp>
      <p:pic>
        <p:nvPicPr>
          <p:cNvPr id="8" name="Image 7">
            <a:hlinkClick r:id="rId3" action="ppaction://hlinksldjump"/>
            <a:extLst>
              <a:ext uri="{FF2B5EF4-FFF2-40B4-BE49-F238E27FC236}">
                <a16:creationId xmlns:a16="http://schemas.microsoft.com/office/drawing/2014/main" id="{2DEC2762-0A78-49BC-BBD4-B8886C3271D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98419750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53F85E-9CAC-4820-BEFD-D4A374E49A16}"/>
              </a:ext>
            </a:extLst>
          </p:cNvPr>
          <p:cNvSpPr>
            <a:spLocks noGrp="1"/>
          </p:cNvSpPr>
          <p:nvPr>
            <p:ph type="title"/>
          </p:nvPr>
        </p:nvSpPr>
        <p:spPr/>
        <p:txBody>
          <a:bodyPr/>
          <a:lstStyle/>
          <a:p>
            <a:r>
              <a:rPr lang="fr-FR" dirty="0"/>
              <a:t>Déployer le routeur MQTT sur Node-RED</a:t>
            </a:r>
          </a:p>
        </p:txBody>
      </p:sp>
      <p:sp>
        <p:nvSpPr>
          <p:cNvPr id="3" name="Espace réservé du numéro de diapositive 2">
            <a:extLst>
              <a:ext uri="{FF2B5EF4-FFF2-40B4-BE49-F238E27FC236}">
                <a16:creationId xmlns:a16="http://schemas.microsoft.com/office/drawing/2014/main" id="{B8617D5B-2417-4A79-B610-8E6B8FF249DF}"/>
              </a:ext>
            </a:extLst>
          </p:cNvPr>
          <p:cNvSpPr>
            <a:spLocks noGrp="1"/>
          </p:cNvSpPr>
          <p:nvPr>
            <p:ph type="sldNum" sz="quarter" idx="12"/>
          </p:nvPr>
        </p:nvSpPr>
        <p:spPr/>
        <p:txBody>
          <a:bodyPr/>
          <a:lstStyle/>
          <a:p>
            <a:pPr>
              <a:defRPr/>
            </a:pPr>
            <a:fld id="{E652A8FB-8C76-45BB-8D82-93F8E151003C}" type="slidenum">
              <a:rPr lang="fr-FR" smtClean="0"/>
              <a:pPr>
                <a:defRPr/>
              </a:pPr>
              <a:t>453</a:t>
            </a:fld>
            <a:endParaRPr lang="fr-FR"/>
          </a:p>
        </p:txBody>
      </p:sp>
      <p:sp>
        <p:nvSpPr>
          <p:cNvPr id="4" name="Rectangle 3">
            <a:extLst>
              <a:ext uri="{FF2B5EF4-FFF2-40B4-BE49-F238E27FC236}">
                <a16:creationId xmlns:a16="http://schemas.microsoft.com/office/drawing/2014/main" id="{C08E718C-C634-42BD-B3E8-B037E5524FF8}"/>
              </a:ext>
            </a:extLst>
          </p:cNvPr>
          <p:cNvSpPr/>
          <p:nvPr/>
        </p:nvSpPr>
        <p:spPr>
          <a:xfrm>
            <a:off x="6706" y="545722"/>
            <a:ext cx="9137293" cy="523220"/>
          </a:xfrm>
          <a:prstGeom prst="rect">
            <a:avLst/>
          </a:prstGeom>
        </p:spPr>
        <p:txBody>
          <a:bodyPr wrap="square">
            <a:spAutoFit/>
          </a:bodyPr>
          <a:lstStyle/>
          <a:p>
            <a:r>
              <a:rPr lang="fr-FR" dirty="0">
                <a:latin typeface="Source Code Pro" panose="020B0509030403020204" pitchFamily="49" charset="0"/>
              </a:rPr>
              <a:t>Il ne reste plus qu’à relier les deux </a:t>
            </a:r>
            <a:r>
              <a:rPr lang="fr-FR" dirty="0" err="1">
                <a:latin typeface="Source Code Pro" panose="020B0509030403020204" pitchFamily="49" charset="0"/>
              </a:rPr>
              <a:t>Nodes</a:t>
            </a:r>
            <a:r>
              <a:rPr lang="fr-FR" dirty="0">
                <a:latin typeface="Source Code Pro" panose="020B0509030403020204" pitchFamily="49" charset="0"/>
              </a:rPr>
              <a:t> et déployer le flow en cliquant sur </a:t>
            </a:r>
            <a:r>
              <a:rPr lang="fr-FR" b="1" dirty="0" err="1">
                <a:latin typeface="Source Code Pro" panose="020B0509030403020204" pitchFamily="49" charset="0"/>
              </a:rPr>
              <a:t>Deploy</a:t>
            </a:r>
            <a:r>
              <a:rPr lang="fr-FR" dirty="0">
                <a:latin typeface="Source Code Pro" panose="020B0509030403020204" pitchFamily="49" charset="0"/>
              </a:rPr>
              <a:t> dans le coin supérieur droit.</a:t>
            </a:r>
          </a:p>
        </p:txBody>
      </p:sp>
      <p:pic>
        <p:nvPicPr>
          <p:cNvPr id="6" name="Image 5">
            <a:extLst>
              <a:ext uri="{FF2B5EF4-FFF2-40B4-BE49-F238E27FC236}">
                <a16:creationId xmlns:a16="http://schemas.microsoft.com/office/drawing/2014/main" id="{54265C7E-6ADA-45F4-8137-969F9E805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124126"/>
            <a:ext cx="6206182" cy="2293132"/>
          </a:xfrm>
          <a:prstGeom prst="rect">
            <a:avLst/>
          </a:prstGeom>
        </p:spPr>
      </p:pic>
      <p:sp>
        <p:nvSpPr>
          <p:cNvPr id="7" name="Rectangle 6">
            <a:extLst>
              <a:ext uri="{FF2B5EF4-FFF2-40B4-BE49-F238E27FC236}">
                <a16:creationId xmlns:a16="http://schemas.microsoft.com/office/drawing/2014/main" id="{5D52381A-BF47-4CF2-88B4-6341C543BCEE}"/>
              </a:ext>
            </a:extLst>
          </p:cNvPr>
          <p:cNvSpPr/>
          <p:nvPr/>
        </p:nvSpPr>
        <p:spPr>
          <a:xfrm>
            <a:off x="0" y="3516188"/>
            <a:ext cx="9144000" cy="1169551"/>
          </a:xfrm>
          <a:prstGeom prst="rect">
            <a:avLst/>
          </a:prstGeom>
        </p:spPr>
        <p:txBody>
          <a:bodyPr wrap="square">
            <a:spAutoFit/>
          </a:bodyPr>
          <a:lstStyle/>
          <a:p>
            <a:pPr algn="just"/>
            <a:r>
              <a:rPr lang="fr-FR" dirty="0">
                <a:latin typeface="Source Code Pro" panose="020B0509030403020204" pitchFamily="49" charset="0"/>
              </a:rPr>
              <a:t>Ouvrez sur le </a:t>
            </a:r>
            <a:r>
              <a:rPr lang="fr-FR" b="1" dirty="0" err="1">
                <a:latin typeface="Source Code Pro" panose="020B0509030403020204" pitchFamily="49" charset="0"/>
              </a:rPr>
              <a:t>Websocket</a:t>
            </a:r>
            <a:r>
              <a:rPr lang="fr-FR" b="1" dirty="0">
                <a:latin typeface="Source Code Pro" panose="020B0509030403020204" pitchFamily="49" charset="0"/>
              </a:rPr>
              <a:t> UI</a:t>
            </a:r>
            <a:r>
              <a:rPr lang="fr-FR" dirty="0">
                <a:latin typeface="Source Code Pro" panose="020B0509030403020204" pitchFamily="49" charset="0"/>
              </a:rPr>
              <a:t> sur </a:t>
            </a:r>
            <a:r>
              <a:rPr lang="fr-FR" b="1" dirty="0" err="1">
                <a:latin typeface="Source Code Pro" panose="020B0509030403020204" pitchFamily="49" charset="0"/>
              </a:rPr>
              <a:t>cloudMQTT</a:t>
            </a:r>
            <a:r>
              <a:rPr lang="fr-FR" dirty="0">
                <a:latin typeface="Source Code Pro" panose="020B0509030403020204" pitchFamily="49" charset="0"/>
              </a:rPr>
              <a:t> pour vérifier que le routeur est bien démarré. </a:t>
            </a:r>
          </a:p>
          <a:p>
            <a:pPr algn="just"/>
            <a:r>
              <a:rPr lang="fr-FR" dirty="0">
                <a:latin typeface="Source Code Pro" panose="020B0509030403020204" pitchFamily="49" charset="0"/>
              </a:rPr>
              <a:t>Ici, j’ai également allumé une prise connectée </a:t>
            </a:r>
            <a:r>
              <a:rPr lang="fr-FR" dirty="0" err="1">
                <a:latin typeface="Source Code Pro" panose="020B0509030403020204" pitchFamily="49" charset="0"/>
                <a:hlinkClick r:id="rId3"/>
              </a:rPr>
              <a:t>Sonoff</a:t>
            </a:r>
            <a:r>
              <a:rPr lang="fr-FR" dirty="0">
                <a:latin typeface="Source Code Pro" panose="020B0509030403020204" pitchFamily="49" charset="0"/>
                <a:hlinkClick r:id="rId3"/>
              </a:rPr>
              <a:t> S26 </a:t>
            </a:r>
            <a:r>
              <a:rPr lang="fr-FR" dirty="0" err="1">
                <a:latin typeface="Source Code Pro" panose="020B0509030403020204" pitchFamily="49" charset="0"/>
                <a:hlinkClick r:id="rId3"/>
              </a:rPr>
              <a:t>hackée</a:t>
            </a:r>
            <a:r>
              <a:rPr lang="fr-FR" dirty="0">
                <a:latin typeface="Source Code Pro" panose="020B0509030403020204" pitchFamily="49" charset="0"/>
              </a:rPr>
              <a:t> avec le </a:t>
            </a:r>
            <a:r>
              <a:rPr lang="fr-FR" dirty="0" err="1">
                <a:latin typeface="Source Code Pro" panose="020B0509030403020204" pitchFamily="49" charset="0"/>
              </a:rPr>
              <a:t>firmware</a:t>
            </a:r>
            <a:r>
              <a:rPr lang="fr-FR" dirty="0">
                <a:latin typeface="Source Code Pro" panose="020B0509030403020204" pitchFamily="49" charset="0"/>
              </a:rPr>
              <a:t> </a:t>
            </a:r>
            <a:r>
              <a:rPr lang="fr-FR" dirty="0" err="1">
                <a:latin typeface="Source Code Pro" panose="020B0509030403020204" pitchFamily="49" charset="0"/>
              </a:rPr>
              <a:t>Tasmota</a:t>
            </a:r>
            <a:r>
              <a:rPr lang="fr-FR" dirty="0">
                <a:latin typeface="Source Code Pro" panose="020B0509030403020204" pitchFamily="49" charset="0"/>
              </a:rPr>
              <a:t>. Le message avec l’état </a:t>
            </a:r>
            <a:r>
              <a:rPr lang="fr-FR" dirty="0" err="1">
                <a:latin typeface="Source Code Pro" panose="020B0509030403020204" pitchFamily="49" charset="0"/>
              </a:rPr>
              <a:t>stopped</a:t>
            </a:r>
            <a:r>
              <a:rPr lang="fr-FR" dirty="0">
                <a:latin typeface="Source Code Pro" panose="020B0509030403020204" pitchFamily="49" charset="0"/>
              </a:rPr>
              <a:t> a été envoyé au moment du déploiement du flow, c’est parfaitement normal.</a:t>
            </a:r>
          </a:p>
        </p:txBody>
      </p:sp>
      <p:pic>
        <p:nvPicPr>
          <p:cNvPr id="9" name="Image 8">
            <a:extLst>
              <a:ext uri="{FF2B5EF4-FFF2-40B4-BE49-F238E27FC236}">
                <a16:creationId xmlns:a16="http://schemas.microsoft.com/office/drawing/2014/main" id="{BCFEE410-3EAA-415B-B603-AE18E3FB81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627784" y="4736842"/>
            <a:ext cx="4581818" cy="1815812"/>
          </a:xfrm>
          <a:prstGeom prst="rect">
            <a:avLst/>
          </a:prstGeom>
        </p:spPr>
      </p:pic>
      <p:pic>
        <p:nvPicPr>
          <p:cNvPr id="8" name="Image 7">
            <a:hlinkClick r:id="rId5" action="ppaction://hlinksldjump"/>
            <a:extLst>
              <a:ext uri="{FF2B5EF4-FFF2-40B4-BE49-F238E27FC236}">
                <a16:creationId xmlns:a16="http://schemas.microsoft.com/office/drawing/2014/main" id="{F3CDE530-471C-499B-9548-ABB911B86009}"/>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8135810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3BE6-8D0B-4A25-9DEE-8845EFE36BB5}"/>
              </a:ext>
            </a:extLst>
          </p:cNvPr>
          <p:cNvSpPr>
            <a:spLocks noGrp="1"/>
          </p:cNvSpPr>
          <p:nvPr>
            <p:ph type="title"/>
          </p:nvPr>
        </p:nvSpPr>
        <p:spPr/>
        <p:txBody>
          <a:bodyPr/>
          <a:lstStyle/>
          <a:p>
            <a:r>
              <a:rPr lang="fr-FR" dirty="0"/>
              <a:t>Déployer le routeur MQTT sur Node-RED</a:t>
            </a:r>
          </a:p>
        </p:txBody>
      </p:sp>
      <p:sp>
        <p:nvSpPr>
          <p:cNvPr id="3" name="Espace réservé du numéro de diapositive 2">
            <a:extLst>
              <a:ext uri="{FF2B5EF4-FFF2-40B4-BE49-F238E27FC236}">
                <a16:creationId xmlns:a16="http://schemas.microsoft.com/office/drawing/2014/main" id="{B6842CCA-1214-4EA5-A450-993DB4CC36D5}"/>
              </a:ext>
            </a:extLst>
          </p:cNvPr>
          <p:cNvSpPr>
            <a:spLocks noGrp="1"/>
          </p:cNvSpPr>
          <p:nvPr>
            <p:ph type="sldNum" sz="quarter" idx="12"/>
          </p:nvPr>
        </p:nvSpPr>
        <p:spPr/>
        <p:txBody>
          <a:bodyPr/>
          <a:lstStyle/>
          <a:p>
            <a:pPr>
              <a:defRPr/>
            </a:pPr>
            <a:fld id="{E652A8FB-8C76-45BB-8D82-93F8E151003C}" type="slidenum">
              <a:rPr lang="fr-FR" smtClean="0"/>
              <a:pPr>
                <a:defRPr/>
              </a:pPr>
              <a:t>454</a:t>
            </a:fld>
            <a:endParaRPr lang="fr-FR"/>
          </a:p>
        </p:txBody>
      </p:sp>
      <p:sp>
        <p:nvSpPr>
          <p:cNvPr id="4" name="Rectangle 1">
            <a:extLst>
              <a:ext uri="{FF2B5EF4-FFF2-40B4-BE49-F238E27FC236}">
                <a16:creationId xmlns:a16="http://schemas.microsoft.com/office/drawing/2014/main" id="{8633FA3A-4C2C-4338-B53C-E19CB74C93EB}"/>
              </a:ext>
            </a:extLst>
          </p:cNvPr>
          <p:cNvSpPr>
            <a:spLocks noChangeArrowheads="1"/>
          </p:cNvSpPr>
          <p:nvPr/>
        </p:nvSpPr>
        <p:spPr bwMode="auto">
          <a:xfrm>
            <a:off x="-18256" y="696367"/>
            <a:ext cx="9111977"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Source Code Pro" panose="020B0509030403020204" pitchFamily="49" charset="0"/>
              </a:rPr>
              <a:t>Routeur </a:t>
            </a:r>
            <a:r>
              <a:rPr kumimoji="0" lang="fr-FR" altLang="fr-FR" sz="1200" b="1" i="0" u="none" strike="noStrike" cap="none" normalizeH="0" baseline="0" dirty="0" err="1">
                <a:ln>
                  <a:noFill/>
                </a:ln>
                <a:solidFill>
                  <a:schemeClr val="tx1"/>
                </a:solidFill>
                <a:effectLst/>
                <a:latin typeface="Source Code Pro" panose="020B0509030403020204" pitchFamily="49" charset="0"/>
              </a:rPr>
              <a:t>bi-directionnel</a:t>
            </a:r>
            <a:r>
              <a:rPr kumimoji="0" lang="fr-FR" altLang="fr-FR" sz="1200" b="1" i="0" u="none" strike="noStrike" cap="none" normalizeH="0" baseline="0" dirty="0">
                <a:ln>
                  <a:noFill/>
                </a:ln>
                <a:solidFill>
                  <a:schemeClr val="tx1"/>
                </a:solidFill>
                <a:effectLst/>
                <a:latin typeface="Source Code Pro" panose="020B0509030403020204" pitchFamily="49" charset="0"/>
              </a:rPr>
              <a:t> pour les accessoires </a:t>
            </a:r>
            <a:r>
              <a:rPr kumimoji="0" lang="fr-FR" altLang="fr-FR" sz="1200" b="1" i="0" u="none" strike="noStrike" cap="none" normalizeH="0" baseline="0" dirty="0" err="1">
                <a:ln>
                  <a:noFill/>
                </a:ln>
                <a:solidFill>
                  <a:schemeClr val="tx1"/>
                </a:solidFill>
                <a:effectLst/>
                <a:latin typeface="Source Code Pro" panose="020B0509030403020204" pitchFamily="49" charset="0"/>
              </a:rPr>
              <a:t>Tasmota</a:t>
            </a:r>
            <a:endParaRPr kumimoji="0" lang="fr-FR" altLang="fr-FR" sz="1200" b="1"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Cette configuration </a:t>
            </a:r>
            <a:r>
              <a:rPr kumimoji="0" lang="fr-FR" altLang="fr-FR" sz="1200" b="1" i="0" u="none" strike="noStrike" cap="none" normalizeH="0" baseline="0" dirty="0">
                <a:ln>
                  <a:noFill/>
                </a:ln>
                <a:solidFill>
                  <a:schemeClr val="tx1"/>
                </a:solidFill>
                <a:effectLst/>
                <a:latin typeface="Source Code Pro" panose="020B0509030403020204" pitchFamily="49" charset="0"/>
              </a:rPr>
              <a:t>ne fonctionne malheureusement que dans un sens</a:t>
            </a:r>
            <a:r>
              <a:rPr kumimoji="0" lang="fr-FR" altLang="fr-FR" sz="1200" b="0" i="0" u="none" strike="noStrike" cap="none" normalizeH="0" baseline="0" dirty="0">
                <a:ln>
                  <a:noFill/>
                </a:ln>
                <a:solidFill>
                  <a:schemeClr val="tx1"/>
                </a:solidFill>
                <a:effectLst/>
                <a:latin typeface="Source Code Pro" panose="020B0509030403020204" pitchFamily="49" charset="0"/>
              </a:rPr>
              <a:t>. Avec le flow précédent, On va pouvoir récupérer tous les états et les valeurs (sur </a:t>
            </a:r>
            <a:r>
              <a:rPr kumimoji="0" lang="fr-FR" altLang="fr-FR" sz="1200" b="0" i="0" u="none" strike="noStrike" cap="none" normalizeH="0" baseline="0" dirty="0" err="1">
                <a:ln>
                  <a:noFill/>
                </a:ln>
                <a:solidFill>
                  <a:schemeClr val="tx1"/>
                </a:solidFill>
                <a:effectLst/>
                <a:latin typeface="Source Code Pro" panose="020B0509030403020204" pitchFamily="49" charset="0"/>
              </a:rPr>
              <a:t>Homy</a:t>
            </a:r>
            <a:r>
              <a:rPr kumimoji="0" lang="fr-FR" altLang="fr-FR" sz="1200" b="0" i="0" u="none" strike="noStrike" cap="none" normalizeH="0" baseline="0" dirty="0">
                <a:ln>
                  <a:noFill/>
                </a:ln>
                <a:solidFill>
                  <a:schemeClr val="tx1"/>
                </a:solidFill>
                <a:effectLst/>
                <a:latin typeface="Source Code Pro" panose="020B0509030403020204" pitchFamily="49" charset="0"/>
              </a:rPr>
              <a:t> par exemple), mais on ne pourra pas renvoyer des commandes pour allumer / éteindre un module </a:t>
            </a:r>
            <a:r>
              <a:rPr kumimoji="0" lang="fr-FR" altLang="fr-FR" sz="1200" b="0" i="0" u="none" strike="noStrike" cap="none" normalizeH="0" baseline="0" dirty="0" err="1">
                <a:ln>
                  <a:noFill/>
                </a:ln>
                <a:solidFill>
                  <a:schemeClr val="tx1"/>
                </a:solidFill>
                <a:effectLst/>
                <a:latin typeface="Source Code Pro" panose="020B0509030403020204" pitchFamily="49" charset="0"/>
              </a:rPr>
              <a:t>Sonoff</a:t>
            </a:r>
            <a:r>
              <a:rPr kumimoji="0" lang="fr-FR" altLang="fr-FR" sz="1200" b="0" i="0" u="none" strike="noStrike" cap="none" normalizeH="0" baseline="0" dirty="0">
                <a:ln>
                  <a:noFill/>
                </a:ln>
                <a:solidFill>
                  <a:schemeClr val="tx1"/>
                </a:solidFill>
                <a:effectLst/>
                <a:latin typeface="Source Code Pro" panose="020B0509030403020204" pitchFamily="49" charset="0"/>
              </a:rPr>
              <a:t>. Pour faire cela, il va falloir renvoyer les messages entrant sur </a:t>
            </a:r>
            <a:r>
              <a:rPr kumimoji="0" lang="fr-FR" altLang="fr-FR" sz="1200" b="0" i="0" u="none" strike="noStrike" cap="none" normalizeH="0" baseline="0" dirty="0" err="1">
                <a:ln>
                  <a:noFill/>
                </a:ln>
                <a:solidFill>
                  <a:schemeClr val="tx1"/>
                </a:solidFill>
                <a:effectLst/>
                <a:latin typeface="Source Code Pro" panose="020B0509030403020204" pitchFamily="49" charset="0"/>
              </a:rPr>
              <a:t>cloudMQTT</a:t>
            </a:r>
            <a:r>
              <a:rPr kumimoji="0" lang="fr-FR" altLang="fr-FR" sz="1200" b="0" i="0" u="none" strike="noStrike" cap="none" normalizeH="0" baseline="0" dirty="0">
                <a:ln>
                  <a:noFill/>
                </a:ln>
                <a:solidFill>
                  <a:schemeClr val="tx1"/>
                </a:solidFill>
                <a:effectLst/>
                <a:latin typeface="Source Code Pro" panose="020B0509030403020204" pitchFamily="49" charset="0"/>
              </a:rPr>
              <a:t> et les renvoyer vers le broker local.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Pour que ça fonctionne, on va filtrer les messages suivants le type de topic. </a:t>
            </a:r>
            <a:r>
              <a:rPr kumimoji="0" lang="fr-FR" altLang="fr-FR" sz="1200" b="0" i="0" u="none" strike="noStrike" cap="none" normalizeH="0" baseline="0" dirty="0" err="1">
                <a:ln>
                  <a:noFill/>
                </a:ln>
                <a:solidFill>
                  <a:schemeClr val="tx1"/>
                </a:solidFill>
                <a:effectLst/>
                <a:latin typeface="Source Code Pro" panose="020B0509030403020204" pitchFamily="49" charset="0"/>
              </a:rPr>
              <a:t>Tasmota</a:t>
            </a:r>
            <a:r>
              <a:rPr kumimoji="0" lang="fr-FR" altLang="fr-FR" sz="1200" b="0" i="0" u="none" strike="noStrike" cap="none" normalizeH="0" baseline="0" dirty="0">
                <a:ln>
                  <a:noFill/>
                </a:ln>
                <a:solidFill>
                  <a:schemeClr val="tx1"/>
                </a:solidFill>
                <a:effectLst/>
                <a:latin typeface="Source Code Pro" panose="020B0509030403020204" pitchFamily="49" charset="0"/>
              </a:rPr>
              <a:t> publie des messages sur 3 topics différents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err="1">
                <a:ln>
                  <a:noFill/>
                </a:ln>
                <a:solidFill>
                  <a:schemeClr val="tx1"/>
                </a:solidFill>
                <a:effectLst/>
                <a:latin typeface="Source Code Pro" panose="020B0509030403020204" pitchFamily="49" charset="0"/>
              </a:rPr>
              <a:t>cmnd</a:t>
            </a:r>
            <a:r>
              <a:rPr kumimoji="0" lang="fr-FR" altLang="fr-FR" sz="1200" b="0" i="0" u="none" strike="noStrike" cap="none" normalizeH="0" baseline="0" dirty="0">
                <a:ln>
                  <a:noFill/>
                </a:ln>
                <a:solidFill>
                  <a:schemeClr val="tx1"/>
                </a:solidFill>
                <a:effectLst/>
                <a:latin typeface="Source Code Pro" panose="020B0509030403020204" pitchFamily="49" charset="0"/>
              </a:rPr>
              <a:t> : commande à exécuter sur le module (on, off, </a:t>
            </a:r>
            <a:r>
              <a:rPr kumimoji="0" lang="fr-FR" altLang="fr-FR" sz="1200" b="0" i="0" u="none" strike="noStrike" cap="none" normalizeH="0" baseline="0" dirty="0" err="1">
                <a:ln>
                  <a:noFill/>
                </a:ln>
                <a:solidFill>
                  <a:schemeClr val="tx1"/>
                </a:solidFill>
                <a:effectLst/>
                <a:latin typeface="Source Code Pro" panose="020B0509030403020204" pitchFamily="49" charset="0"/>
              </a:rPr>
              <a:t>toggle</a:t>
            </a:r>
            <a:r>
              <a:rPr kumimoji="0" lang="fr-FR" altLang="fr-FR" sz="12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latin typeface="Source Code Pro" panose="020B0509030403020204" pitchFamily="49" charset="0"/>
              </a:rPr>
              <a:t>stat</a:t>
            </a:r>
            <a:r>
              <a:rPr kumimoji="0" lang="fr-FR" altLang="fr-FR" sz="1200" b="0" i="0" u="none" strike="noStrike" cap="none" normalizeH="0" baseline="0" dirty="0">
                <a:ln>
                  <a:noFill/>
                </a:ln>
                <a:solidFill>
                  <a:schemeClr val="tx1"/>
                </a:solidFill>
                <a:effectLst/>
                <a:latin typeface="Source Code Pro" panose="020B0509030403020204" pitchFamily="49" charset="0"/>
              </a:rPr>
              <a:t> : retour d’état d’une commande sur le module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err="1">
                <a:ln>
                  <a:noFill/>
                </a:ln>
                <a:solidFill>
                  <a:schemeClr val="tx1"/>
                </a:solidFill>
                <a:effectLst/>
                <a:latin typeface="Source Code Pro" panose="020B0509030403020204" pitchFamily="49" charset="0"/>
              </a:rPr>
              <a:t>tele</a:t>
            </a:r>
            <a:r>
              <a:rPr kumimoji="0" lang="fr-FR" altLang="fr-FR" sz="1200" b="0" i="0" u="none" strike="noStrike" cap="none" normalizeH="0" baseline="0" dirty="0">
                <a:ln>
                  <a:noFill/>
                </a:ln>
                <a:solidFill>
                  <a:schemeClr val="tx1"/>
                </a:solidFill>
                <a:effectLst/>
                <a:latin typeface="Source Code Pro" panose="020B0509030403020204" pitchFamily="49" charset="0"/>
              </a:rPr>
              <a:t> : information sur l’état du module.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Le premier bloc transfert tous les messages publiés sur le topic </a:t>
            </a:r>
            <a:r>
              <a:rPr kumimoji="0" lang="fr-FR" altLang="fr-FR" sz="1200" b="1" i="0" u="none" strike="noStrike" cap="none" normalizeH="0" baseline="0" dirty="0">
                <a:ln>
                  <a:noFill/>
                </a:ln>
                <a:solidFill>
                  <a:schemeClr val="tx1"/>
                </a:solidFill>
                <a:effectLst/>
                <a:latin typeface="Source Code Pro" panose="020B0509030403020204" pitchFamily="49" charset="0"/>
              </a:rPr>
              <a:t>stat/#</a:t>
            </a:r>
            <a:r>
              <a:rPr kumimoji="0" lang="fr-FR" altLang="fr-FR" sz="1200" b="0" i="0" u="none" strike="noStrike" cap="none" normalizeH="0" baseline="0" dirty="0">
                <a:ln>
                  <a:noFill/>
                </a:ln>
                <a:solidFill>
                  <a:schemeClr val="tx1"/>
                </a:solidFill>
                <a:effectLst/>
                <a:latin typeface="Source Code Pro" panose="020B0509030403020204" pitchFamily="49" charset="0"/>
              </a:rPr>
              <a:t> vers </a:t>
            </a:r>
            <a:r>
              <a:rPr kumimoji="0" lang="fr-FR" altLang="fr-FR" sz="1200" b="0" i="0" u="none" strike="noStrike" cap="none" normalizeH="0" baseline="0" dirty="0" err="1">
                <a:ln>
                  <a:noFill/>
                </a:ln>
                <a:solidFill>
                  <a:schemeClr val="tx1"/>
                </a:solidFill>
                <a:effectLst/>
                <a:latin typeface="Source Code Pro" panose="020B0509030403020204" pitchFamily="49" charset="0"/>
              </a:rPr>
              <a:t>cloudMQTT</a:t>
            </a:r>
            <a:r>
              <a:rPr kumimoji="0" lang="fr-FR" altLang="fr-FR" sz="1200" b="0" i="0" u="none" strike="noStrike" cap="none" normalizeH="0" baseline="0" dirty="0">
                <a:ln>
                  <a:noFill/>
                </a:ln>
                <a:solidFill>
                  <a:schemeClr val="tx1"/>
                </a:solidFill>
                <a:effectLst/>
                <a:latin typeface="Source Code Pro" panose="020B0509030403020204" pitchFamily="49" charset="0"/>
              </a:rPr>
              <a:t>. Le # permet de renvoyer de tous les accessoires </a:t>
            </a:r>
            <a:r>
              <a:rPr kumimoji="0" lang="fr-FR" altLang="fr-FR" sz="1200" b="0" i="0" u="none" strike="noStrike" cap="none" normalizeH="0" baseline="0" dirty="0" err="1">
                <a:ln>
                  <a:noFill/>
                </a:ln>
                <a:solidFill>
                  <a:schemeClr val="tx1"/>
                </a:solidFill>
                <a:effectLst/>
                <a:latin typeface="Source Code Pro" panose="020B0509030403020204" pitchFamily="49" charset="0"/>
              </a:rPr>
              <a:t>Tasmota</a:t>
            </a:r>
            <a:endParaRPr kumimoji="0" lang="fr-FR" altLang="fr-FR" sz="1200"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Le second flow transfert les commandes envoyés sur </a:t>
            </a:r>
            <a:r>
              <a:rPr kumimoji="0" lang="fr-FR" altLang="fr-FR" sz="1200" b="0" i="0" u="none" strike="noStrike" cap="none" normalizeH="0" baseline="0" dirty="0" err="1">
                <a:ln>
                  <a:noFill/>
                </a:ln>
                <a:solidFill>
                  <a:schemeClr val="tx1"/>
                </a:solidFill>
                <a:effectLst/>
                <a:latin typeface="Source Code Pro" panose="020B0509030403020204" pitchFamily="49" charset="0"/>
              </a:rPr>
              <a:t>cloudMQTT</a:t>
            </a:r>
            <a:r>
              <a:rPr kumimoji="0" lang="fr-FR" altLang="fr-FR" sz="1200" b="0" i="0" u="none" strike="noStrike" cap="none" normalizeH="0" baseline="0" dirty="0">
                <a:ln>
                  <a:noFill/>
                </a:ln>
                <a:solidFill>
                  <a:schemeClr val="tx1"/>
                </a:solidFill>
                <a:effectLst/>
                <a:latin typeface="Source Code Pro" panose="020B0509030403020204" pitchFamily="49" charset="0"/>
              </a:rPr>
              <a:t> sur le broker local (sur lequel sont connectés les </a:t>
            </a:r>
            <a:r>
              <a:rPr kumimoji="0" lang="fr-FR" altLang="fr-FR" sz="1200" b="0" i="0" u="none" strike="noStrike" cap="none" normalizeH="0" baseline="0" dirty="0">
                <a:ln>
                  <a:noFill/>
                </a:ln>
                <a:solidFill>
                  <a:schemeClr val="tx1"/>
                </a:solidFill>
                <a:effectLst/>
                <a:latin typeface="Source Code Pro" panose="020B0509030403020204" pitchFamily="49" charset="0"/>
                <a:hlinkClick r:id="rId2"/>
              </a:rPr>
              <a:t>accessoires </a:t>
            </a:r>
            <a:r>
              <a:rPr kumimoji="0" lang="fr-FR" altLang="fr-FR" sz="1200" b="0" i="0" u="none" strike="noStrike" cap="none" normalizeH="0" baseline="0" dirty="0" err="1">
                <a:ln>
                  <a:noFill/>
                </a:ln>
                <a:solidFill>
                  <a:schemeClr val="tx1"/>
                </a:solidFill>
                <a:effectLst/>
                <a:latin typeface="Source Code Pro" panose="020B0509030403020204" pitchFamily="49" charset="0"/>
                <a:hlinkClick r:id="rId2"/>
              </a:rPr>
              <a:t>Sonoff</a:t>
            </a:r>
            <a:r>
              <a:rPr kumimoji="0" lang="fr-FR" altLang="fr-FR" sz="1200" b="0" i="0" u="none" strike="noStrike" cap="none" normalizeH="0" baseline="0" dirty="0">
                <a:ln>
                  <a:noFill/>
                </a:ln>
                <a:solidFill>
                  <a:schemeClr val="tx1"/>
                </a:solidFill>
                <a:effectLst/>
                <a:latin typeface="Source Code Pro" panose="020B0509030403020204" pitchFamily="49" charset="0"/>
              </a:rPr>
              <a:t> – </a:t>
            </a:r>
            <a:r>
              <a:rPr kumimoji="0" lang="fr-FR" altLang="fr-FR" sz="1200" b="0" i="0" u="none" strike="noStrike" cap="none" normalizeH="0" baseline="0" dirty="0" err="1">
                <a:ln>
                  <a:noFill/>
                </a:ln>
                <a:solidFill>
                  <a:schemeClr val="tx1"/>
                </a:solidFill>
                <a:effectLst/>
                <a:latin typeface="Source Code Pro" panose="020B0509030403020204" pitchFamily="49" charset="0"/>
              </a:rPr>
              <a:t>Tasmota</a:t>
            </a:r>
            <a:r>
              <a:rPr kumimoji="0" lang="fr-FR" altLang="fr-FR" sz="1200" b="0" i="0" u="none" strike="noStrike" cap="none" normalizeH="0" baseline="0" dirty="0">
                <a:ln>
                  <a:noFill/>
                </a:ln>
                <a:solidFill>
                  <a:schemeClr val="tx1"/>
                </a:solidFill>
                <a:effectLst/>
                <a:latin typeface="Source Code Pro" panose="020B0509030403020204" pitchFamily="49" charset="0"/>
              </a:rPr>
              <a:t> sont connectés). Cette fois on filtre uniquement les messages publiés sur le topic </a:t>
            </a:r>
            <a:r>
              <a:rPr kumimoji="0" lang="fr-FR" altLang="fr-FR" sz="1200" b="0" i="0" u="none" strike="noStrike" cap="none" normalizeH="0" baseline="0" dirty="0" err="1">
                <a:ln>
                  <a:noFill/>
                </a:ln>
                <a:solidFill>
                  <a:schemeClr val="tx1"/>
                </a:solidFill>
                <a:effectLst/>
                <a:latin typeface="Source Code Pro" panose="020B0509030403020204" pitchFamily="49" charset="0"/>
              </a:rPr>
              <a:t>cmnd</a:t>
            </a:r>
            <a:r>
              <a:rPr kumimoji="0" lang="fr-FR" altLang="fr-FR" sz="1200" b="0" i="0" u="none" strike="noStrike" cap="none" normalizeH="0" baseline="0" dirty="0">
                <a:ln>
                  <a:noFill/>
                </a:ln>
                <a:solidFill>
                  <a:schemeClr val="tx1"/>
                </a:solidFill>
                <a:effectLst/>
                <a:latin typeface="Source Code Pro" panose="020B0509030403020204" pitchFamily="49" charset="0"/>
              </a:rPr>
              <a:t> et qui se termine par POWER. Pour cela on utilise le + (</a:t>
            </a:r>
            <a:r>
              <a:rPr kumimoji="0" lang="fr-FR" altLang="fr-FR" sz="1200" b="0" i="0" u="none" strike="noStrike" cap="none" normalizeH="0" baseline="0" dirty="0" err="1">
                <a:ln>
                  <a:noFill/>
                </a:ln>
                <a:solidFill>
                  <a:schemeClr val="tx1"/>
                </a:solidFill>
                <a:effectLst/>
                <a:latin typeface="Source Code Pro" panose="020B0509030403020204" pitchFamily="49" charset="0"/>
              </a:rPr>
              <a:t>wildcard</a:t>
            </a:r>
            <a:r>
              <a:rPr kumimoji="0" lang="fr-FR" altLang="fr-FR" sz="1200" b="0" i="0" u="none" strike="noStrike" cap="none" normalizeH="0" baseline="0" dirty="0">
                <a:ln>
                  <a:noFill/>
                </a:ln>
                <a:solidFill>
                  <a:schemeClr val="tx1"/>
                </a:solidFill>
                <a:effectLst/>
                <a:latin typeface="Source Code Pro" panose="020B0509030403020204" pitchFamily="49" charset="0"/>
              </a:rPr>
              <a:t> un seul niveau*)</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          </a:t>
            </a:r>
          </a:p>
        </p:txBody>
      </p:sp>
      <p:pic>
        <p:nvPicPr>
          <p:cNvPr id="11266" name="Picture 2" descr="sonoff tasmota mqtt router cloudmqtt">
            <a:hlinkClick r:id="rId3"/>
            <a:extLst>
              <a:ext uri="{FF2B5EF4-FFF2-40B4-BE49-F238E27FC236}">
                <a16:creationId xmlns:a16="http://schemas.microsoft.com/office/drawing/2014/main" id="{00DDF84A-F0A9-4F31-A857-092B22140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591" y="4133850"/>
            <a:ext cx="4124325"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3A45A8-93EA-469C-B820-9C52BBF00D2D}"/>
              </a:ext>
            </a:extLst>
          </p:cNvPr>
          <p:cNvSpPr/>
          <p:nvPr/>
        </p:nvSpPr>
        <p:spPr>
          <a:xfrm>
            <a:off x="29791" y="5373216"/>
            <a:ext cx="3699197" cy="1015663"/>
          </a:xfrm>
          <a:prstGeom prst="rect">
            <a:avLst/>
          </a:prstGeom>
        </p:spPr>
        <p:txBody>
          <a:bodyPr wrap="square">
            <a:spAutoFit/>
          </a:bodyPr>
          <a:lstStyle/>
          <a:p>
            <a:pPr algn="just"/>
            <a:r>
              <a:rPr lang="fr-FR" sz="1200" dirty="0">
                <a:latin typeface="Source Code Pro" panose="020B0509030403020204" pitchFamily="49" charset="0"/>
              </a:rPr>
              <a:t>N’oubliez pas d’adapter le topic si vous avez configuré un préfix sur </a:t>
            </a:r>
            <a:r>
              <a:rPr lang="fr-FR" sz="1200" dirty="0" err="1">
                <a:latin typeface="Source Code Pro" panose="020B0509030403020204" pitchFamily="49" charset="0"/>
              </a:rPr>
              <a:t>Tasmota</a:t>
            </a:r>
            <a:endParaRPr lang="fr-FR" sz="1200" dirty="0">
              <a:latin typeface="Source Code Pro" panose="020B0509030403020204" pitchFamily="49" charset="0"/>
            </a:endParaRPr>
          </a:p>
          <a:p>
            <a:pPr algn="just"/>
            <a:r>
              <a:rPr lang="fr-FR" sz="1200" dirty="0">
                <a:latin typeface="Source Code Pro" panose="020B0509030403020204" pitchFamily="49" charset="0"/>
              </a:rPr>
              <a:t>(*) le </a:t>
            </a:r>
            <a:r>
              <a:rPr lang="fr-FR" sz="1200" dirty="0" err="1">
                <a:latin typeface="Source Code Pro" panose="020B0509030403020204" pitchFamily="49" charset="0"/>
              </a:rPr>
              <a:t>wildcard</a:t>
            </a:r>
            <a:r>
              <a:rPr lang="fr-FR" sz="1200" dirty="0">
                <a:latin typeface="Source Code Pro" panose="020B0509030403020204" pitchFamily="49" charset="0"/>
              </a:rPr>
              <a:t> multi-niveau # ne fonctionne pas sur Node-RED.</a:t>
            </a:r>
          </a:p>
        </p:txBody>
      </p:sp>
      <p:pic>
        <p:nvPicPr>
          <p:cNvPr id="7" name="Image 6">
            <a:hlinkClick r:id="rId5" action="ppaction://hlinksldjump"/>
            <a:extLst>
              <a:ext uri="{FF2B5EF4-FFF2-40B4-BE49-F238E27FC236}">
                <a16:creationId xmlns:a16="http://schemas.microsoft.com/office/drawing/2014/main" id="{B00075AD-32EB-4FCE-9189-9C1ECBEB076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0096121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45C5AB-029E-4E61-BEE7-470EC9C2DB38}"/>
              </a:ext>
            </a:extLst>
          </p:cNvPr>
          <p:cNvSpPr>
            <a:spLocks noGrp="1"/>
          </p:cNvSpPr>
          <p:nvPr>
            <p:ph type="title"/>
          </p:nvPr>
        </p:nvSpPr>
        <p:spPr/>
        <p:txBody>
          <a:bodyPr/>
          <a:lstStyle/>
          <a:p>
            <a:r>
              <a:rPr lang="fr-FR" dirty="0"/>
              <a:t>Déployer le routeur MQTT sur Node-RED</a:t>
            </a:r>
          </a:p>
        </p:txBody>
      </p:sp>
      <p:sp>
        <p:nvSpPr>
          <p:cNvPr id="3" name="Espace réservé du numéro de diapositive 2">
            <a:extLst>
              <a:ext uri="{FF2B5EF4-FFF2-40B4-BE49-F238E27FC236}">
                <a16:creationId xmlns:a16="http://schemas.microsoft.com/office/drawing/2014/main" id="{7CBA1557-7977-476B-89F2-DFEC1BCC2F88}"/>
              </a:ext>
            </a:extLst>
          </p:cNvPr>
          <p:cNvSpPr>
            <a:spLocks noGrp="1"/>
          </p:cNvSpPr>
          <p:nvPr>
            <p:ph type="sldNum" sz="quarter" idx="12"/>
          </p:nvPr>
        </p:nvSpPr>
        <p:spPr/>
        <p:txBody>
          <a:bodyPr/>
          <a:lstStyle/>
          <a:p>
            <a:pPr>
              <a:defRPr/>
            </a:pPr>
            <a:fld id="{E652A8FB-8C76-45BB-8D82-93F8E151003C}" type="slidenum">
              <a:rPr lang="fr-FR" smtClean="0"/>
              <a:pPr>
                <a:defRPr/>
              </a:pPr>
              <a:t>455</a:t>
            </a:fld>
            <a:endParaRPr lang="fr-FR"/>
          </a:p>
        </p:txBody>
      </p:sp>
      <p:sp>
        <p:nvSpPr>
          <p:cNvPr id="4" name="Rectangle 1">
            <a:extLst>
              <a:ext uri="{FF2B5EF4-FFF2-40B4-BE49-F238E27FC236}">
                <a16:creationId xmlns:a16="http://schemas.microsoft.com/office/drawing/2014/main" id="{CBA6B1CE-31D7-45F4-AC5D-F8F14A2D4D9A}"/>
              </a:ext>
            </a:extLst>
          </p:cNvPr>
          <p:cNvSpPr>
            <a:spLocks noChangeArrowheads="1"/>
          </p:cNvSpPr>
          <p:nvPr/>
        </p:nvSpPr>
        <p:spPr bwMode="auto">
          <a:xfrm>
            <a:off x="0" y="545196"/>
            <a:ext cx="70202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Source Code Pro" panose="020B0509030403020204" pitchFamily="49" charset="0"/>
              </a:rPr>
              <a:t>Connecter le routeur à </a:t>
            </a:r>
            <a:r>
              <a:rPr kumimoji="0" lang="fr-FR" altLang="fr-FR" sz="1200" b="1" i="0" u="none" strike="noStrike" cap="none" normalizeH="0" baseline="0" dirty="0" err="1">
                <a:ln>
                  <a:noFill/>
                </a:ln>
                <a:solidFill>
                  <a:schemeClr val="tx1"/>
                </a:solidFill>
                <a:effectLst/>
                <a:latin typeface="Source Code Pro" panose="020B0509030403020204" pitchFamily="49" charset="0"/>
              </a:rPr>
              <a:t>cloudMQTT</a:t>
            </a:r>
            <a:endParaRPr kumimoji="0" lang="fr-FR" altLang="fr-FR" sz="1200" b="1"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Ajouter un nouveau Node </a:t>
            </a:r>
            <a:r>
              <a:rPr kumimoji="0" lang="fr-FR" altLang="fr-FR" sz="1200" b="1" i="0" u="none" strike="noStrike" cap="none" normalizeH="0" baseline="0" dirty="0">
                <a:ln>
                  <a:noFill/>
                </a:ln>
                <a:solidFill>
                  <a:schemeClr val="tx1"/>
                </a:solidFill>
                <a:effectLst/>
                <a:latin typeface="Source Code Pro" panose="020B0509030403020204" pitchFamily="49" charset="0"/>
              </a:rPr>
              <a:t>MQTT</a:t>
            </a:r>
            <a:r>
              <a:rPr kumimoji="0" lang="fr-FR" altLang="fr-FR" sz="1200" b="0" i="0" u="none" strike="noStrike" cap="none" normalizeH="0" baseline="0" dirty="0">
                <a:ln>
                  <a:noFill/>
                </a:ln>
                <a:solidFill>
                  <a:schemeClr val="tx1"/>
                </a:solidFill>
                <a:effectLst/>
                <a:latin typeface="Source Code Pro" panose="020B0509030403020204" pitchFamily="49" charset="0"/>
              </a:rPr>
              <a:t> de type </a:t>
            </a:r>
            <a:r>
              <a:rPr kumimoji="0" lang="fr-FR" altLang="fr-FR" sz="1200" b="1" i="0" u="none" strike="noStrike" cap="none" normalizeH="0" baseline="0" dirty="0">
                <a:ln>
                  <a:noFill/>
                </a:ln>
                <a:solidFill>
                  <a:schemeClr val="tx1"/>
                </a:solidFill>
                <a:effectLst/>
                <a:latin typeface="Source Code Pro" panose="020B0509030403020204" pitchFamily="49" charset="0"/>
              </a:rPr>
              <a:t>Output</a:t>
            </a:r>
            <a:r>
              <a:rPr kumimoji="0" lang="fr-FR" altLang="fr-FR" sz="1200" b="0" i="0" u="none" strike="noStrike" cap="none" normalizeH="0" baseline="0" dirty="0">
                <a:ln>
                  <a:noFill/>
                </a:ln>
                <a:solidFill>
                  <a:schemeClr val="tx1"/>
                </a:solidFill>
                <a:effectLst/>
                <a:latin typeface="Source Code Pro" panose="020B0509030403020204" pitchFamily="49" charset="0"/>
              </a:rPr>
              <a:t> sur le flow. Faites un double clic pour le configurer.</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          </a:t>
            </a:r>
          </a:p>
        </p:txBody>
      </p:sp>
      <p:pic>
        <p:nvPicPr>
          <p:cNvPr id="13314" name="Picture 2" descr="node-red mqtt output node">
            <a:hlinkClick r:id="rId2"/>
            <a:extLst>
              <a:ext uri="{FF2B5EF4-FFF2-40B4-BE49-F238E27FC236}">
                <a16:creationId xmlns:a16="http://schemas.microsoft.com/office/drawing/2014/main" id="{A0222977-DAA2-4290-9E44-C3C87564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80" y="658120"/>
            <a:ext cx="1685925" cy="885825"/>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loudmqttt node-red connection">
            <a:hlinkClick r:id="rId4"/>
            <a:extLst>
              <a:ext uri="{FF2B5EF4-FFF2-40B4-BE49-F238E27FC236}">
                <a16:creationId xmlns:a16="http://schemas.microsoft.com/office/drawing/2014/main" id="{DBA90E0C-8B49-474C-941A-DEE250335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0" y="3745810"/>
            <a:ext cx="4179440" cy="143688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E0EA80E-60F4-48EE-8247-974A21C5C2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5299" y="2537768"/>
            <a:ext cx="4421606" cy="3733800"/>
          </a:xfrm>
          <a:prstGeom prst="rect">
            <a:avLst/>
          </a:prstGeom>
        </p:spPr>
      </p:pic>
      <p:sp>
        <p:nvSpPr>
          <p:cNvPr id="7" name="Rectangle 6">
            <a:extLst>
              <a:ext uri="{FF2B5EF4-FFF2-40B4-BE49-F238E27FC236}">
                <a16:creationId xmlns:a16="http://schemas.microsoft.com/office/drawing/2014/main" id="{2A7EC615-CB21-4B55-BBEC-9179BA88B33D}"/>
              </a:ext>
            </a:extLst>
          </p:cNvPr>
          <p:cNvSpPr/>
          <p:nvPr/>
        </p:nvSpPr>
        <p:spPr>
          <a:xfrm>
            <a:off x="-53402" y="6190231"/>
            <a:ext cx="9197402" cy="307777"/>
          </a:xfrm>
          <a:prstGeom prst="rect">
            <a:avLst/>
          </a:prstGeom>
        </p:spPr>
        <p:txBody>
          <a:bodyPr wrap="square">
            <a:spAutoFit/>
          </a:bodyPr>
          <a:lstStyle/>
          <a:p>
            <a:r>
              <a:rPr lang="fr-FR" b="1" dirty="0">
                <a:latin typeface="Source Code Pro" panose="020B0509030403020204" pitchFamily="49" charset="0"/>
              </a:rPr>
              <a:t>https://projetsdiy.fr/routeur-mqtt-node-red-sonoff-tasmota-cloudmqtt/</a:t>
            </a:r>
          </a:p>
        </p:txBody>
      </p:sp>
      <p:sp>
        <p:nvSpPr>
          <p:cNvPr id="5" name="Rectangle 4">
            <a:extLst>
              <a:ext uri="{FF2B5EF4-FFF2-40B4-BE49-F238E27FC236}">
                <a16:creationId xmlns:a16="http://schemas.microsoft.com/office/drawing/2014/main" id="{7D264E45-7F29-4D76-8691-88BA7057B166}"/>
              </a:ext>
            </a:extLst>
          </p:cNvPr>
          <p:cNvSpPr/>
          <p:nvPr/>
        </p:nvSpPr>
        <p:spPr>
          <a:xfrm>
            <a:off x="-6409" y="1176456"/>
            <a:ext cx="5730538" cy="1754326"/>
          </a:xfrm>
          <a:prstGeom prst="rect">
            <a:avLst/>
          </a:prstGeom>
        </p:spPr>
        <p:txBody>
          <a:bodyPr wrap="square">
            <a:spAutoFit/>
          </a:bodyPr>
          <a:lstStyle/>
          <a:p>
            <a:pPr lvl="0" eaLnBrk="0" hangingPunct="0"/>
            <a:r>
              <a:rPr lang="fr-FR" altLang="fr-FR" sz="1200" dirty="0">
                <a:latin typeface="Source Code Pro" panose="020B0509030403020204" pitchFamily="49" charset="0"/>
              </a:rPr>
              <a:t>Configurer la connexion avec les paramètres récupérés sur l’instance </a:t>
            </a:r>
            <a:r>
              <a:rPr lang="fr-FR" altLang="fr-FR" sz="1200" dirty="0" err="1">
                <a:latin typeface="Source Code Pro" panose="020B0509030403020204" pitchFamily="49" charset="0"/>
              </a:rPr>
              <a:t>cloudMQTT</a:t>
            </a:r>
            <a:r>
              <a:rPr lang="fr-FR" altLang="fr-FR" sz="1200" dirty="0">
                <a:latin typeface="Source Code Pro" panose="020B0509030403020204" pitchFamily="49" charset="0"/>
              </a:rPr>
              <a:t> :</a:t>
            </a:r>
          </a:p>
          <a:p>
            <a:pPr lvl="0" eaLnBrk="0" hangingPunct="0">
              <a:buFontTx/>
              <a:buChar char="•"/>
            </a:pPr>
            <a:r>
              <a:rPr lang="fr-FR" altLang="fr-FR" sz="1200" b="1" dirty="0">
                <a:latin typeface="Source Code Pro" panose="020B0509030403020204" pitchFamily="49" charset="0"/>
              </a:rPr>
              <a:t>Server</a:t>
            </a:r>
            <a:r>
              <a:rPr lang="fr-FR" altLang="fr-FR" sz="1200" dirty="0">
                <a:latin typeface="Source Code Pro" panose="020B0509030403020204" pitchFamily="49" charset="0"/>
              </a:rPr>
              <a:t> : l’instance </a:t>
            </a:r>
            <a:r>
              <a:rPr lang="fr-FR" altLang="fr-FR" sz="1200" dirty="0" err="1">
                <a:latin typeface="Source Code Pro" panose="020B0509030403020204" pitchFamily="49" charset="0"/>
              </a:rPr>
              <a:t>cloudMQTT</a:t>
            </a:r>
            <a:r>
              <a:rPr lang="fr-FR" altLang="fr-FR" sz="1200" dirty="0">
                <a:latin typeface="Source Code Pro" panose="020B0509030403020204" pitchFamily="49" charset="0"/>
              </a:rPr>
              <a:t> </a:t>
            </a:r>
          </a:p>
          <a:p>
            <a:pPr lvl="0" eaLnBrk="0" hangingPunct="0">
              <a:buFontTx/>
              <a:buChar char="•"/>
            </a:pPr>
            <a:r>
              <a:rPr lang="fr-FR" altLang="fr-FR" sz="1200" b="1" dirty="0">
                <a:latin typeface="Source Code Pro" panose="020B0509030403020204" pitchFamily="49" charset="0"/>
              </a:rPr>
              <a:t>Port</a:t>
            </a:r>
            <a:r>
              <a:rPr lang="fr-FR" altLang="fr-FR" sz="1200" dirty="0">
                <a:latin typeface="Source Code Pro" panose="020B0509030403020204" pitchFamily="49" charset="0"/>
              </a:rPr>
              <a:t> : indiquez le port SSL pour que la connexion soit sécurisée </a:t>
            </a:r>
          </a:p>
          <a:p>
            <a:pPr lvl="0" eaLnBrk="0" hangingPunct="0">
              <a:buFontTx/>
              <a:buChar char="•"/>
            </a:pPr>
            <a:r>
              <a:rPr lang="fr-FR" altLang="fr-FR" sz="1200" dirty="0">
                <a:latin typeface="Source Code Pro" panose="020B0509030403020204" pitchFamily="49" charset="0"/>
              </a:rPr>
              <a:t>Cocher </a:t>
            </a:r>
            <a:r>
              <a:rPr lang="fr-FR" altLang="fr-FR" sz="1200" b="1" dirty="0">
                <a:latin typeface="Source Code Pro" panose="020B0509030403020204" pitchFamily="49" charset="0"/>
              </a:rPr>
              <a:t>Enable </a:t>
            </a:r>
            <a:r>
              <a:rPr lang="fr-FR" altLang="fr-FR" sz="1200" b="1" dirty="0" err="1">
                <a:latin typeface="Source Code Pro" panose="020B0509030403020204" pitchFamily="49" charset="0"/>
              </a:rPr>
              <a:t>secure</a:t>
            </a:r>
            <a:r>
              <a:rPr lang="fr-FR" altLang="fr-FR" sz="1200" b="1" dirty="0">
                <a:latin typeface="Source Code Pro" panose="020B0509030403020204" pitchFamily="49" charset="0"/>
              </a:rPr>
              <a:t> SSL/TLS </a:t>
            </a:r>
            <a:r>
              <a:rPr lang="fr-FR" altLang="fr-FR" sz="1200" b="1" dirty="0" err="1">
                <a:latin typeface="Source Code Pro" panose="020B0509030403020204" pitchFamily="49" charset="0"/>
              </a:rPr>
              <a:t>connection</a:t>
            </a:r>
            <a:r>
              <a:rPr lang="fr-FR" altLang="fr-FR" sz="1200" dirty="0">
                <a:latin typeface="Source Code Pro" panose="020B0509030403020204" pitchFamily="49" charset="0"/>
              </a:rPr>
              <a:t> </a:t>
            </a:r>
          </a:p>
          <a:p>
            <a:pPr lvl="0" eaLnBrk="0" hangingPunct="0">
              <a:buFontTx/>
              <a:buChar char="•"/>
            </a:pPr>
            <a:r>
              <a:rPr lang="fr-FR" altLang="fr-FR" sz="1200" dirty="0">
                <a:latin typeface="Source Code Pro" panose="020B0509030403020204" pitchFamily="49" charset="0"/>
              </a:rPr>
              <a:t>Saisissez le </a:t>
            </a:r>
            <a:r>
              <a:rPr lang="fr-FR" altLang="fr-FR" sz="1200" b="1" dirty="0">
                <a:latin typeface="Source Code Pro" panose="020B0509030403020204" pitchFamily="49" charset="0"/>
              </a:rPr>
              <a:t>user</a:t>
            </a:r>
            <a:r>
              <a:rPr lang="fr-FR" altLang="fr-FR" sz="1200" dirty="0">
                <a:latin typeface="Source Code Pro" panose="020B0509030403020204" pitchFamily="49" charset="0"/>
              </a:rPr>
              <a:t> et </a:t>
            </a:r>
            <a:r>
              <a:rPr lang="fr-FR" altLang="fr-FR" sz="1200" b="1" dirty="0" err="1">
                <a:latin typeface="Source Code Pro" panose="020B0509030403020204" pitchFamily="49" charset="0"/>
              </a:rPr>
              <a:t>password</a:t>
            </a:r>
            <a:r>
              <a:rPr lang="fr-FR" altLang="fr-FR" sz="1200" dirty="0">
                <a:latin typeface="Source Code Pro" panose="020B0509030403020204" pitchFamily="49" charset="0"/>
              </a:rPr>
              <a:t> de l’instance dans l’onglet Security </a:t>
            </a:r>
          </a:p>
          <a:p>
            <a:pPr lvl="0" eaLnBrk="0" hangingPunct="0"/>
            <a:r>
              <a:rPr lang="fr-FR" altLang="fr-FR" sz="1200" dirty="0">
                <a:latin typeface="Source Code Pro" panose="020B0509030403020204" pitchFamily="49" charset="0"/>
              </a:rPr>
              <a:t>          </a:t>
            </a:r>
          </a:p>
        </p:txBody>
      </p:sp>
      <p:sp>
        <p:nvSpPr>
          <p:cNvPr id="8" name="Rectangle 7">
            <a:extLst>
              <a:ext uri="{FF2B5EF4-FFF2-40B4-BE49-F238E27FC236}">
                <a16:creationId xmlns:a16="http://schemas.microsoft.com/office/drawing/2014/main" id="{02C8E78E-A858-472D-A8B9-489E1959F2AE}"/>
              </a:ext>
            </a:extLst>
          </p:cNvPr>
          <p:cNvSpPr/>
          <p:nvPr/>
        </p:nvSpPr>
        <p:spPr>
          <a:xfrm>
            <a:off x="0" y="2718354"/>
            <a:ext cx="4572000" cy="954107"/>
          </a:xfrm>
          <a:prstGeom prst="rect">
            <a:avLst/>
          </a:prstGeom>
        </p:spPr>
        <p:txBody>
          <a:bodyPr>
            <a:spAutoFit/>
          </a:bodyPr>
          <a:lstStyle/>
          <a:p>
            <a:pPr lvl="0" algn="just" eaLnBrk="0" hangingPunct="0"/>
            <a:r>
              <a:rPr lang="fr-FR" altLang="fr-FR" b="1" dirty="0">
                <a:latin typeface="Source Code Pro" panose="020B0509030403020204" pitchFamily="49" charset="0"/>
              </a:rPr>
              <a:t>Vous pouvez également configurer des messages qui permettront de connaître l’état du routeur. Voici un exemple de configuration.</a:t>
            </a:r>
          </a:p>
        </p:txBody>
      </p:sp>
      <p:pic>
        <p:nvPicPr>
          <p:cNvPr id="11" name="Image 10">
            <a:hlinkClick r:id="rId7" action="ppaction://hlinksldjump"/>
            <a:extLst>
              <a:ext uri="{FF2B5EF4-FFF2-40B4-BE49-F238E27FC236}">
                <a16:creationId xmlns:a16="http://schemas.microsoft.com/office/drawing/2014/main" id="{5D33C870-4294-4B92-91C4-8E5F97783DA4}"/>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05055189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94C800-6AF3-4902-AB24-5D3605173AE0}"/>
              </a:ext>
            </a:extLst>
          </p:cNvPr>
          <p:cNvSpPr>
            <a:spLocks noGrp="1"/>
          </p:cNvSpPr>
          <p:nvPr>
            <p:ph type="title"/>
          </p:nvPr>
        </p:nvSpPr>
        <p:spPr/>
        <p:txBody>
          <a:bodyPr/>
          <a:lstStyle/>
          <a:p>
            <a:r>
              <a:rPr lang="fr-FR" dirty="0"/>
              <a:t>Déployer le routeur MQTT sur Node-RED</a:t>
            </a:r>
          </a:p>
        </p:txBody>
      </p:sp>
      <p:sp>
        <p:nvSpPr>
          <p:cNvPr id="3" name="Espace réservé du numéro de diapositive 2">
            <a:extLst>
              <a:ext uri="{FF2B5EF4-FFF2-40B4-BE49-F238E27FC236}">
                <a16:creationId xmlns:a16="http://schemas.microsoft.com/office/drawing/2014/main" id="{CC46040B-AE44-4BF6-9314-121B11738EB2}"/>
              </a:ext>
            </a:extLst>
          </p:cNvPr>
          <p:cNvSpPr>
            <a:spLocks noGrp="1"/>
          </p:cNvSpPr>
          <p:nvPr>
            <p:ph type="sldNum" sz="quarter" idx="12"/>
          </p:nvPr>
        </p:nvSpPr>
        <p:spPr/>
        <p:txBody>
          <a:bodyPr/>
          <a:lstStyle/>
          <a:p>
            <a:pPr>
              <a:defRPr/>
            </a:pPr>
            <a:fld id="{E652A8FB-8C76-45BB-8D82-93F8E151003C}" type="slidenum">
              <a:rPr lang="fr-FR" smtClean="0"/>
              <a:pPr>
                <a:defRPr/>
              </a:pPr>
              <a:t>456</a:t>
            </a:fld>
            <a:endParaRPr lang="fr-FR"/>
          </a:p>
        </p:txBody>
      </p:sp>
      <p:sp>
        <p:nvSpPr>
          <p:cNvPr id="4" name="Rectangle 3">
            <a:extLst>
              <a:ext uri="{FF2B5EF4-FFF2-40B4-BE49-F238E27FC236}">
                <a16:creationId xmlns:a16="http://schemas.microsoft.com/office/drawing/2014/main" id="{A6B8A768-AE88-4F36-9781-41E798FDD250}"/>
              </a:ext>
            </a:extLst>
          </p:cNvPr>
          <p:cNvSpPr/>
          <p:nvPr/>
        </p:nvSpPr>
        <p:spPr>
          <a:xfrm>
            <a:off x="47624" y="665947"/>
            <a:ext cx="9120187" cy="738664"/>
          </a:xfrm>
          <a:prstGeom prst="rect">
            <a:avLst/>
          </a:prstGeom>
        </p:spPr>
        <p:txBody>
          <a:bodyPr wrap="square">
            <a:spAutoFit/>
          </a:bodyPr>
          <a:lstStyle/>
          <a:p>
            <a:r>
              <a:rPr lang="fr-FR" b="1" dirty="0">
                <a:latin typeface="Source Code Pro" panose="020B0509030403020204" pitchFamily="49" charset="0"/>
              </a:rPr>
              <a:t>Code source du routeur MQTT Node-RED</a:t>
            </a:r>
          </a:p>
          <a:p>
            <a:r>
              <a:rPr lang="fr-FR" dirty="0">
                <a:latin typeface="Source Code Pro" panose="020B0509030403020204" pitchFamily="49" charset="0"/>
              </a:rPr>
              <a:t>Coller ce code de ce flow sur votre Node-RED puis modifiez les paramètres de connexion avant de le déployer.</a:t>
            </a:r>
          </a:p>
        </p:txBody>
      </p:sp>
      <p:sp>
        <p:nvSpPr>
          <p:cNvPr id="5" name="Rectangle 1">
            <a:extLst>
              <a:ext uri="{FF2B5EF4-FFF2-40B4-BE49-F238E27FC236}">
                <a16:creationId xmlns:a16="http://schemas.microsoft.com/office/drawing/2014/main" id="{463E3783-1236-4626-B9CC-5965B95BDAA5}"/>
              </a:ext>
            </a:extLst>
          </p:cNvPr>
          <p:cNvSpPr>
            <a:spLocks noChangeArrowheads="1"/>
          </p:cNvSpPr>
          <p:nvPr/>
        </p:nvSpPr>
        <p:spPr bwMode="auto">
          <a:xfrm>
            <a:off x="-21580" y="1614796"/>
            <a:ext cx="9096375"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Source Code Pro" panose="020B0509030403020204" pitchFamily="49" charset="0"/>
              </a:rPr>
              <a:t>[{"id":"4de21b42.3cb0d4","type":"mqtt in","z":"1c02b62a.c1ff4a","name":"","topic":"stat/#","qos":"0","datatype":"auto","broker":"80ccacd4.35a24","x":90,"y":100,"wires":[["ddff4f0.0c79fb"]]},{"id":"ddff4f0.0c79fb","type":"mqtt out","z":"1c02b62a.c1ff4a","name":"cloudMQTT","topic":"","qos":"","retain":"","broker":"6c628311.0486ac","x":330,"y":100,"wires":[]},{"id":"e6695679.c6a678","type":"mqtt in","z":"1c02b62a.c1ff4a","name":"","topic":"cmnd/+/POWER","qos":"0","datatype":"auto","broker":"6c628311.0486ac","x":120,"y":180,"wires":[["d756894a.745608","80b760e.ba703a"]]},{"id":"d756894a.745608","type":"mqtt out","z":"1c02b62a.c1ff4a","name":"Mosquitto local","topic":"","qos":"","retain":"","broker":"80ccacd4.35a24","x":340,"y":180,"wires":[]},{"id":"80b760e.ba703a","type":"debug","z":"1c02b62a.c1ff4a","name":"","active":true,"tosidebar":true,"console":false,"tostatus":false,"complete":"false","x":330,"y":240,"wires":[]},{"id":"80ccacd4.35a24","type":"mqtt-broker","z":"","name":"mosquitto","broker":"192.168.1.90","port":"1883","clientid":"","usetls":false,"compatmode":true,"keepalive":"60","cleansession":true,"birthTopic":"node-red-router","birthQos":"2","birthRetain":"false","birthPayload":"started","closeTopic":"node-red-router","closeQos":"2","closePayload":"stopped","willTopic":"node-red-router","willQos":"2","willPayload":"stopped"},{"id":"6c628311.0486ac","type":"mqtt-broker","z":"","name":"cloudMQTT","broker":"m24.cloudmqtt.com","port":"26307","tls":"","clientid":"","usetls":true,"compatmode":true,"keepalive":"60","cleansession":true,"birthTopic":"node-red-router/status","birthQos":"2","birthRetain":"false","birthPayload":"online","closeTopic":"node-red-router/status","closeQos":"2","closePayload":"stopped","willTopic":"node-red-router/status","willQos":"2","willPayload":"stopped"}]</a:t>
            </a:r>
            <a:r>
              <a:rPr kumimoji="0" lang="fr-FR" altLang="fr-FR" sz="800" b="0" i="0" u="none" strike="noStrike" cap="none" normalizeH="0" baseline="0" dirty="0">
                <a:ln>
                  <a:noFill/>
                </a:ln>
                <a:solidFill>
                  <a:schemeClr val="tx1"/>
                </a:solidFill>
                <a:effectLst/>
                <a:latin typeface="Source Code Pro" panose="020B0509030403020204" pitchFamily="49" charset="0"/>
              </a:rPr>
              <a:t> </a:t>
            </a:r>
            <a:endParaRPr kumimoji="0" lang="fr-FR" altLang="fr-FR" sz="2400" b="0" i="0" u="none" strike="noStrike" cap="none" normalizeH="0" baseline="0" dirty="0">
              <a:ln>
                <a:noFill/>
              </a:ln>
              <a:solidFill>
                <a:schemeClr val="tx1"/>
              </a:solidFill>
              <a:effectLst/>
              <a:latin typeface="Source Code Pro" panose="020B0509030403020204" pitchFamily="49" charset="0"/>
            </a:endParaRPr>
          </a:p>
        </p:txBody>
      </p:sp>
      <p:sp>
        <p:nvSpPr>
          <p:cNvPr id="6" name="Rectangle 5">
            <a:extLst>
              <a:ext uri="{FF2B5EF4-FFF2-40B4-BE49-F238E27FC236}">
                <a16:creationId xmlns:a16="http://schemas.microsoft.com/office/drawing/2014/main" id="{E46C711B-AB6D-44C3-9D6C-42DBCBC7A112}"/>
              </a:ext>
            </a:extLst>
          </p:cNvPr>
          <p:cNvSpPr/>
          <p:nvPr/>
        </p:nvSpPr>
        <p:spPr>
          <a:xfrm>
            <a:off x="-26392" y="5483266"/>
            <a:ext cx="9096375" cy="954107"/>
          </a:xfrm>
          <a:prstGeom prst="rect">
            <a:avLst/>
          </a:prstGeom>
        </p:spPr>
        <p:txBody>
          <a:bodyPr wrap="square">
            <a:spAutoFit/>
          </a:bodyPr>
          <a:lstStyle/>
          <a:p>
            <a:pPr algn="just"/>
            <a:r>
              <a:rPr lang="fr-FR" b="1" dirty="0">
                <a:latin typeface="Source Code Pro" panose="020B0509030403020204" pitchFamily="49" charset="0"/>
              </a:rPr>
              <a:t>Voilà, vous pouvez maintenant connecter autant d’accessoires domotiques et objets connectés MQTT et les piloter hors de chez vous depuis </a:t>
            </a:r>
            <a:r>
              <a:rPr lang="fr-FR" b="1" dirty="0" err="1">
                <a:latin typeface="Source Code Pro" panose="020B0509030403020204" pitchFamily="49" charset="0"/>
              </a:rPr>
              <a:t>Homy</a:t>
            </a:r>
            <a:r>
              <a:rPr lang="fr-FR" b="1" dirty="0">
                <a:latin typeface="Source Code Pro" panose="020B0509030403020204" pitchFamily="49" charset="0"/>
              </a:rPr>
              <a:t> ou une appli. </a:t>
            </a:r>
          </a:p>
          <a:p>
            <a:pPr algn="just"/>
            <a:r>
              <a:rPr lang="fr-FR" b="1" dirty="0">
                <a:solidFill>
                  <a:srgbClr val="C00000"/>
                </a:solidFill>
                <a:latin typeface="Source Code Pro" panose="020B0509030403020204" pitchFamily="49" charset="0"/>
              </a:rPr>
              <a:t>Rien ne vous empêche d’adapter le principe pour l’adapter à d’autres </a:t>
            </a:r>
            <a:r>
              <a:rPr lang="fr-FR" b="1" dirty="0" err="1">
                <a:solidFill>
                  <a:srgbClr val="C00000"/>
                </a:solidFill>
                <a:latin typeface="Source Code Pro" panose="020B0509030403020204" pitchFamily="49" charset="0"/>
              </a:rPr>
              <a:t>firmware</a:t>
            </a:r>
            <a:r>
              <a:rPr lang="fr-FR" b="1" dirty="0">
                <a:solidFill>
                  <a:srgbClr val="C00000"/>
                </a:solidFill>
                <a:latin typeface="Source Code Pro" panose="020B0509030403020204" pitchFamily="49" charset="0"/>
              </a:rPr>
              <a:t> (</a:t>
            </a:r>
            <a:r>
              <a:rPr lang="fr-FR" b="1" dirty="0" err="1">
                <a:solidFill>
                  <a:srgbClr val="C00000"/>
                </a:solidFill>
                <a:latin typeface="Source Code Pro" panose="020B0509030403020204" pitchFamily="49" charset="0"/>
              </a:rPr>
              <a:t>Espurna</a:t>
            </a:r>
            <a:r>
              <a:rPr lang="fr-FR" b="1" dirty="0">
                <a:solidFill>
                  <a:srgbClr val="C00000"/>
                </a:solidFill>
                <a:latin typeface="Source Code Pro" panose="020B0509030403020204" pitchFamily="49" charset="0"/>
              </a:rPr>
              <a:t>, </a:t>
            </a:r>
            <a:r>
              <a:rPr lang="fr-FR" b="1" dirty="0" err="1">
                <a:solidFill>
                  <a:srgbClr val="C00000"/>
                </a:solidFill>
                <a:latin typeface="Source Code Pro" panose="020B0509030403020204" pitchFamily="49" charset="0"/>
              </a:rPr>
              <a:t>ESPEasy</a:t>
            </a:r>
            <a:r>
              <a:rPr lang="fr-FR" b="1" dirty="0">
                <a:solidFill>
                  <a:srgbClr val="C00000"/>
                </a:solidFill>
                <a:latin typeface="Source Code Pro" panose="020B0509030403020204" pitchFamily="49" charset="0"/>
              </a:rPr>
              <a:t>, code Arduino ou Python…)</a:t>
            </a:r>
          </a:p>
        </p:txBody>
      </p:sp>
      <p:pic>
        <p:nvPicPr>
          <p:cNvPr id="7" name="Image 6">
            <a:hlinkClick r:id="rId2" action="ppaction://hlinksldjump"/>
            <a:extLst>
              <a:ext uri="{FF2B5EF4-FFF2-40B4-BE49-F238E27FC236}">
                <a16:creationId xmlns:a16="http://schemas.microsoft.com/office/drawing/2014/main" id="{D78706F6-92CF-4802-943D-76D74AAAF71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648712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2693987"/>
            <a:ext cx="7772400" cy="1470025"/>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TP10 – LoRa ON ESP32</a:t>
            </a: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457</a:t>
            </a:fld>
            <a:endParaRPr lang="fr-FR" dirty="0"/>
          </a:p>
        </p:txBody>
      </p:sp>
      <p:pic>
        <p:nvPicPr>
          <p:cNvPr id="4" name="Image 3">
            <a:hlinkClick r:id="rId2" action="ppaction://hlinksldjump"/>
            <a:extLst>
              <a:ext uri="{FF2B5EF4-FFF2-40B4-BE49-F238E27FC236}">
                <a16:creationId xmlns:a16="http://schemas.microsoft.com/office/drawing/2014/main" id="{08E5FCD3-2736-4A83-9A1D-0C72566463E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07096021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E8A08-DB3A-4AE7-8786-621E8991B72C}"/>
              </a:ext>
            </a:extLst>
          </p:cNvPr>
          <p:cNvSpPr>
            <a:spLocks noGrp="1"/>
          </p:cNvSpPr>
          <p:nvPr>
            <p:ph type="title"/>
          </p:nvPr>
        </p:nvSpPr>
        <p:spPr/>
        <p:txBody>
          <a:bodyPr/>
          <a:lstStyle/>
          <a:p>
            <a:r>
              <a:rPr lang="fr-FR" dirty="0"/>
              <a:t>LoRa</a:t>
            </a:r>
          </a:p>
        </p:txBody>
      </p:sp>
      <p:sp>
        <p:nvSpPr>
          <p:cNvPr id="3" name="Espace réservé du numéro de diapositive 2">
            <a:extLst>
              <a:ext uri="{FF2B5EF4-FFF2-40B4-BE49-F238E27FC236}">
                <a16:creationId xmlns:a16="http://schemas.microsoft.com/office/drawing/2014/main" id="{A0344F68-29F0-4FF0-A8AC-ECDCF1069BC3}"/>
              </a:ext>
            </a:extLst>
          </p:cNvPr>
          <p:cNvSpPr>
            <a:spLocks noGrp="1"/>
          </p:cNvSpPr>
          <p:nvPr>
            <p:ph type="sldNum" sz="quarter" idx="12"/>
          </p:nvPr>
        </p:nvSpPr>
        <p:spPr/>
        <p:txBody>
          <a:bodyPr/>
          <a:lstStyle/>
          <a:p>
            <a:pPr>
              <a:defRPr/>
            </a:pPr>
            <a:fld id="{E652A8FB-8C76-45BB-8D82-93F8E151003C}" type="slidenum">
              <a:rPr lang="fr-FR" smtClean="0"/>
              <a:pPr>
                <a:defRPr/>
              </a:pPr>
              <a:t>458</a:t>
            </a:fld>
            <a:endParaRPr lang="fr-FR"/>
          </a:p>
        </p:txBody>
      </p:sp>
      <p:sp>
        <p:nvSpPr>
          <p:cNvPr id="4" name="Rectangle 3">
            <a:extLst>
              <a:ext uri="{FF2B5EF4-FFF2-40B4-BE49-F238E27FC236}">
                <a16:creationId xmlns:a16="http://schemas.microsoft.com/office/drawing/2014/main" id="{6543B85B-8A99-414B-8AD5-08A41C63000C}"/>
              </a:ext>
            </a:extLst>
          </p:cNvPr>
          <p:cNvSpPr/>
          <p:nvPr/>
        </p:nvSpPr>
        <p:spPr>
          <a:xfrm>
            <a:off x="30112" y="620688"/>
            <a:ext cx="9113887" cy="738664"/>
          </a:xfrm>
          <a:prstGeom prst="rect">
            <a:avLst/>
          </a:prstGeom>
        </p:spPr>
        <p:txBody>
          <a:bodyPr wrap="square">
            <a:spAutoFit/>
          </a:bodyPr>
          <a:lstStyle/>
          <a:p>
            <a:pPr algn="just"/>
            <a:r>
              <a:rPr lang="en-US" b="1" dirty="0">
                <a:latin typeface="Source Code Pro" panose="020B0509030403020204" pitchFamily="49" charset="0"/>
              </a:rPr>
              <a:t>What is </a:t>
            </a:r>
            <a:r>
              <a:rPr lang="en-US" b="1" dirty="0" err="1">
                <a:latin typeface="Source Code Pro" panose="020B0509030403020204" pitchFamily="49" charset="0"/>
              </a:rPr>
              <a:t>LoRa</a:t>
            </a:r>
            <a:r>
              <a:rPr lang="en-US" b="1" dirty="0">
                <a:latin typeface="Source Code Pro" panose="020B0509030403020204" pitchFamily="49" charset="0"/>
              </a:rPr>
              <a:t>?</a:t>
            </a:r>
          </a:p>
          <a:p>
            <a:pPr algn="just"/>
            <a:r>
              <a:rPr lang="en-US" b="1" dirty="0" err="1">
                <a:latin typeface="Source Code Pro" panose="020B0509030403020204" pitchFamily="49" charset="0"/>
              </a:rPr>
              <a:t>LoRa</a:t>
            </a:r>
            <a:r>
              <a:rPr lang="en-US" b="1" dirty="0">
                <a:latin typeface="Source Code Pro" panose="020B0509030403020204" pitchFamily="49" charset="0"/>
              </a:rPr>
              <a:t> is a wireless data communication technology that uses a radio modulation technique that can be generated by </a:t>
            </a:r>
            <a:r>
              <a:rPr lang="en-US" b="1" dirty="0" err="1">
                <a:latin typeface="Source Code Pro" panose="020B0509030403020204" pitchFamily="49" charset="0"/>
              </a:rPr>
              <a:t>Semtech</a:t>
            </a:r>
            <a:r>
              <a:rPr lang="en-US" b="1" dirty="0">
                <a:latin typeface="Source Code Pro" panose="020B0509030403020204" pitchFamily="49" charset="0"/>
              </a:rPr>
              <a:t> </a:t>
            </a:r>
            <a:r>
              <a:rPr lang="en-US" b="1" dirty="0" err="1">
                <a:latin typeface="Source Code Pro" panose="020B0509030403020204" pitchFamily="49" charset="0"/>
              </a:rPr>
              <a:t>LoRa</a:t>
            </a:r>
            <a:r>
              <a:rPr lang="en-US" b="1" dirty="0">
                <a:latin typeface="Source Code Pro" panose="020B0509030403020204" pitchFamily="49" charset="0"/>
              </a:rPr>
              <a:t> transceiver chips.</a:t>
            </a:r>
          </a:p>
        </p:txBody>
      </p:sp>
      <p:pic>
        <p:nvPicPr>
          <p:cNvPr id="6" name="Image 5">
            <a:extLst>
              <a:ext uri="{FF2B5EF4-FFF2-40B4-BE49-F238E27FC236}">
                <a16:creationId xmlns:a16="http://schemas.microsoft.com/office/drawing/2014/main" id="{E534F037-A5EA-4F5F-9D04-4A116652E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1330376"/>
            <a:ext cx="5257800" cy="2425598"/>
          </a:xfrm>
          <a:prstGeom prst="rect">
            <a:avLst/>
          </a:prstGeom>
        </p:spPr>
      </p:pic>
      <p:sp>
        <p:nvSpPr>
          <p:cNvPr id="7" name="Rectangle 6">
            <a:extLst>
              <a:ext uri="{FF2B5EF4-FFF2-40B4-BE49-F238E27FC236}">
                <a16:creationId xmlns:a16="http://schemas.microsoft.com/office/drawing/2014/main" id="{CAC6843D-38E1-45D1-825F-AA907ABFDA7B}"/>
              </a:ext>
            </a:extLst>
          </p:cNvPr>
          <p:cNvSpPr/>
          <p:nvPr/>
        </p:nvSpPr>
        <p:spPr>
          <a:xfrm>
            <a:off x="0" y="3841820"/>
            <a:ext cx="9102824" cy="954107"/>
          </a:xfrm>
          <a:prstGeom prst="rect">
            <a:avLst/>
          </a:prstGeom>
        </p:spPr>
        <p:txBody>
          <a:bodyPr wrap="square">
            <a:spAutoFit/>
          </a:bodyPr>
          <a:lstStyle/>
          <a:p>
            <a:pPr algn="just"/>
            <a:r>
              <a:rPr lang="en-US" b="1" dirty="0">
                <a:latin typeface="Source Code Pro" panose="020B0509030403020204" pitchFamily="49" charset="0"/>
              </a:rPr>
              <a:t>This modulation technique allows long range communication of small amounts of data (which means a low bandwidth), high immunity to interference, while minimizing power consumption. So, it allows long distance communication with low power requirements.</a:t>
            </a:r>
            <a:endParaRPr lang="fr-FR" b="1" dirty="0">
              <a:latin typeface="Source Code Pro" panose="020B0509030403020204" pitchFamily="49" charset="0"/>
            </a:endParaRPr>
          </a:p>
        </p:txBody>
      </p:sp>
      <p:pic>
        <p:nvPicPr>
          <p:cNvPr id="9" name="Image 8">
            <a:extLst>
              <a:ext uri="{FF2B5EF4-FFF2-40B4-BE49-F238E27FC236}">
                <a16:creationId xmlns:a16="http://schemas.microsoft.com/office/drawing/2014/main" id="{4149B605-CBFC-4386-85A4-E1466E2FE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725" y="4898904"/>
            <a:ext cx="4762500" cy="1587500"/>
          </a:xfrm>
          <a:prstGeom prst="rect">
            <a:avLst/>
          </a:prstGeom>
        </p:spPr>
      </p:pic>
      <p:pic>
        <p:nvPicPr>
          <p:cNvPr id="8" name="Image 7">
            <a:hlinkClick r:id="rId4" action="ppaction://hlinksldjump"/>
            <a:extLst>
              <a:ext uri="{FF2B5EF4-FFF2-40B4-BE49-F238E27FC236}">
                <a16:creationId xmlns:a16="http://schemas.microsoft.com/office/drawing/2014/main" id="{89D38FE1-7809-460E-816E-7502A4E41E3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85144460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DAFDBB-B4BB-46B6-8C05-E4A1F49B42DB}"/>
              </a:ext>
            </a:extLst>
          </p:cNvPr>
          <p:cNvSpPr>
            <a:spLocks noGrp="1"/>
          </p:cNvSpPr>
          <p:nvPr>
            <p:ph type="title"/>
          </p:nvPr>
        </p:nvSpPr>
        <p:spPr/>
        <p:txBody>
          <a:bodyPr/>
          <a:lstStyle/>
          <a:p>
            <a:r>
              <a:rPr lang="fr-FR" sz="2800" dirty="0"/>
              <a:t>LoRa</a:t>
            </a:r>
          </a:p>
        </p:txBody>
      </p:sp>
      <p:sp>
        <p:nvSpPr>
          <p:cNvPr id="3" name="Espace réservé du numéro de diapositive 2">
            <a:extLst>
              <a:ext uri="{FF2B5EF4-FFF2-40B4-BE49-F238E27FC236}">
                <a16:creationId xmlns:a16="http://schemas.microsoft.com/office/drawing/2014/main" id="{3170B061-59D5-4EA2-9853-129EF175B0AB}"/>
              </a:ext>
            </a:extLst>
          </p:cNvPr>
          <p:cNvSpPr>
            <a:spLocks noGrp="1"/>
          </p:cNvSpPr>
          <p:nvPr>
            <p:ph type="sldNum" sz="quarter" idx="12"/>
          </p:nvPr>
        </p:nvSpPr>
        <p:spPr/>
        <p:txBody>
          <a:bodyPr/>
          <a:lstStyle/>
          <a:p>
            <a:pPr>
              <a:defRPr/>
            </a:pPr>
            <a:fld id="{E652A8FB-8C76-45BB-8D82-93F8E151003C}" type="slidenum">
              <a:rPr lang="fr-FR" smtClean="0"/>
              <a:pPr>
                <a:defRPr/>
              </a:pPr>
              <a:t>459</a:t>
            </a:fld>
            <a:endParaRPr lang="fr-FR"/>
          </a:p>
        </p:txBody>
      </p:sp>
      <p:sp>
        <p:nvSpPr>
          <p:cNvPr id="4" name="Rectangle 3">
            <a:extLst>
              <a:ext uri="{FF2B5EF4-FFF2-40B4-BE49-F238E27FC236}">
                <a16:creationId xmlns:a16="http://schemas.microsoft.com/office/drawing/2014/main" id="{2ADF3691-7BFB-4FDD-999C-ECA23B0DF5ED}"/>
              </a:ext>
            </a:extLst>
          </p:cNvPr>
          <p:cNvSpPr/>
          <p:nvPr/>
        </p:nvSpPr>
        <p:spPr>
          <a:xfrm>
            <a:off x="0" y="620688"/>
            <a:ext cx="9144000" cy="1815882"/>
          </a:xfrm>
          <a:prstGeom prst="rect">
            <a:avLst/>
          </a:prstGeom>
        </p:spPr>
        <p:txBody>
          <a:bodyPr wrap="square">
            <a:spAutoFit/>
          </a:bodyPr>
          <a:lstStyle/>
          <a:p>
            <a:pPr algn="just"/>
            <a:r>
              <a:rPr lang="en-US" b="1" dirty="0" err="1">
                <a:latin typeface="Source Code Pro" panose="020B0509030403020204" pitchFamily="49" charset="0"/>
              </a:rPr>
              <a:t>LoRa</a:t>
            </a:r>
            <a:r>
              <a:rPr lang="en-US" b="1" dirty="0">
                <a:latin typeface="Source Code Pro" panose="020B0509030403020204" pitchFamily="49" charset="0"/>
              </a:rPr>
              <a:t> Frequencies :</a:t>
            </a:r>
          </a:p>
          <a:p>
            <a:pPr algn="just"/>
            <a:r>
              <a:rPr lang="en-US" dirty="0" err="1">
                <a:latin typeface="Source Code Pro" panose="020B0509030403020204" pitchFamily="49" charset="0"/>
              </a:rPr>
              <a:t>LoRa</a:t>
            </a:r>
            <a:r>
              <a:rPr lang="en-US" dirty="0">
                <a:latin typeface="Source Code Pro" panose="020B0509030403020204" pitchFamily="49" charset="0"/>
              </a:rPr>
              <a:t> uses unlicensed frequencies that are available worldwide. These are the most widely used frequencies:</a:t>
            </a:r>
          </a:p>
          <a:p>
            <a:pPr algn="just">
              <a:buFont typeface="Arial" panose="020B0604020202020204" pitchFamily="34" charset="0"/>
              <a:buChar char="•"/>
            </a:pPr>
            <a:r>
              <a:rPr lang="en-US" dirty="0">
                <a:latin typeface="Source Code Pro" panose="020B0509030403020204" pitchFamily="49" charset="0"/>
              </a:rPr>
              <a:t> 868 MHz for Europe</a:t>
            </a:r>
          </a:p>
          <a:p>
            <a:pPr algn="just">
              <a:buFont typeface="Arial" panose="020B0604020202020204" pitchFamily="34" charset="0"/>
              <a:buChar char="•"/>
            </a:pPr>
            <a:r>
              <a:rPr lang="en-US" dirty="0">
                <a:latin typeface="Source Code Pro" panose="020B0509030403020204" pitchFamily="49" charset="0"/>
              </a:rPr>
              <a:t> 915 MHz for North America</a:t>
            </a:r>
          </a:p>
          <a:p>
            <a:pPr algn="just">
              <a:buFont typeface="Arial" panose="020B0604020202020204" pitchFamily="34" charset="0"/>
              <a:buChar char="•"/>
            </a:pPr>
            <a:r>
              <a:rPr lang="en-US" dirty="0">
                <a:latin typeface="Source Code Pro" panose="020B0509030403020204" pitchFamily="49" charset="0"/>
              </a:rPr>
              <a:t> 433 MHz band for Asia</a:t>
            </a:r>
          </a:p>
          <a:p>
            <a:pPr algn="just"/>
            <a:r>
              <a:rPr lang="en-US" dirty="0">
                <a:latin typeface="Source Code Pro" panose="020B0509030403020204" pitchFamily="49" charset="0"/>
              </a:rPr>
              <a:t>Because these bands are unlicensed, anyone can freely use them without paying or having to get a license. Check the </a:t>
            </a:r>
            <a:r>
              <a:rPr lang="en-US" dirty="0">
                <a:latin typeface="Source Code Pro" panose="020B0509030403020204" pitchFamily="49" charset="0"/>
                <a:hlinkClick r:id="rId2"/>
              </a:rPr>
              <a:t>frequencies used in your country</a:t>
            </a:r>
            <a:r>
              <a:rPr lang="en-US" dirty="0">
                <a:latin typeface="Source Code Pro" panose="020B0509030403020204" pitchFamily="49" charset="0"/>
              </a:rPr>
              <a:t>.</a:t>
            </a:r>
          </a:p>
        </p:txBody>
      </p:sp>
      <p:sp>
        <p:nvSpPr>
          <p:cNvPr id="5" name="Rectangle 4">
            <a:extLst>
              <a:ext uri="{FF2B5EF4-FFF2-40B4-BE49-F238E27FC236}">
                <a16:creationId xmlns:a16="http://schemas.microsoft.com/office/drawing/2014/main" id="{2BD4BDCA-E0DE-4B2F-9496-C718F2411B3D}"/>
              </a:ext>
            </a:extLst>
          </p:cNvPr>
          <p:cNvSpPr/>
          <p:nvPr/>
        </p:nvSpPr>
        <p:spPr>
          <a:xfrm>
            <a:off x="0" y="2517541"/>
            <a:ext cx="9144000" cy="2031325"/>
          </a:xfrm>
          <a:prstGeom prst="rect">
            <a:avLst/>
          </a:prstGeom>
        </p:spPr>
        <p:txBody>
          <a:bodyPr wrap="square">
            <a:spAutoFit/>
          </a:bodyPr>
          <a:lstStyle/>
          <a:p>
            <a:pPr algn="just"/>
            <a:r>
              <a:rPr lang="en-US" b="1" dirty="0" err="1">
                <a:latin typeface="Source Code Pro" panose="020B0509030403020204" pitchFamily="49" charset="0"/>
              </a:rPr>
              <a:t>LoRa</a:t>
            </a:r>
            <a:r>
              <a:rPr lang="en-US" b="1" dirty="0">
                <a:latin typeface="Source Code Pro" panose="020B0509030403020204" pitchFamily="49" charset="0"/>
              </a:rPr>
              <a:t> Applications :</a:t>
            </a:r>
          </a:p>
          <a:p>
            <a:pPr algn="just"/>
            <a:r>
              <a:rPr lang="en-US" dirty="0" err="1">
                <a:latin typeface="Source Code Pro" panose="020B0509030403020204" pitchFamily="49" charset="0"/>
              </a:rPr>
              <a:t>LoRa</a:t>
            </a:r>
            <a:r>
              <a:rPr lang="en-US" dirty="0">
                <a:latin typeface="Source Code Pro" panose="020B0509030403020204" pitchFamily="49" charset="0"/>
              </a:rPr>
              <a:t> long range and low power features, makes it perfect for battery-operated sensors and low-power applications in:</a:t>
            </a:r>
          </a:p>
          <a:p>
            <a:pPr algn="just">
              <a:buFont typeface="Arial" panose="020B0604020202020204" pitchFamily="34" charset="0"/>
              <a:buChar char="•"/>
            </a:pPr>
            <a:r>
              <a:rPr lang="en-US" dirty="0">
                <a:latin typeface="Source Code Pro" panose="020B0509030403020204" pitchFamily="49" charset="0"/>
              </a:rPr>
              <a:t> Internet of Things (IoT)</a:t>
            </a:r>
          </a:p>
          <a:p>
            <a:pPr algn="just">
              <a:buFont typeface="Arial" panose="020B0604020202020204" pitchFamily="34" charset="0"/>
              <a:buChar char="•"/>
            </a:pPr>
            <a:r>
              <a:rPr lang="en-US" dirty="0">
                <a:latin typeface="Source Code Pro" panose="020B0509030403020204" pitchFamily="49" charset="0"/>
              </a:rPr>
              <a:t>Smart home</a:t>
            </a:r>
          </a:p>
          <a:p>
            <a:pPr algn="just">
              <a:buFont typeface="Arial" panose="020B0604020202020204" pitchFamily="34" charset="0"/>
              <a:buChar char="•"/>
            </a:pPr>
            <a:r>
              <a:rPr lang="en-US" dirty="0">
                <a:latin typeface="Source Code Pro" panose="020B0509030403020204" pitchFamily="49" charset="0"/>
              </a:rPr>
              <a:t> Machine-to-machine communication</a:t>
            </a:r>
          </a:p>
          <a:p>
            <a:pPr algn="just">
              <a:buFont typeface="Arial" panose="020B0604020202020204" pitchFamily="34" charset="0"/>
              <a:buChar char="•"/>
            </a:pPr>
            <a:r>
              <a:rPr lang="en-US" dirty="0">
                <a:latin typeface="Source Code Pro" panose="020B0509030403020204" pitchFamily="49" charset="0"/>
              </a:rPr>
              <a:t> And much more…</a:t>
            </a:r>
          </a:p>
          <a:p>
            <a:pPr algn="just"/>
            <a:r>
              <a:rPr lang="en-US" dirty="0">
                <a:latin typeface="Source Code Pro" panose="020B0509030403020204" pitchFamily="49" charset="0"/>
              </a:rPr>
              <a:t>So, </a:t>
            </a:r>
            <a:r>
              <a:rPr lang="en-US" dirty="0" err="1">
                <a:latin typeface="Source Code Pro" panose="020B0509030403020204" pitchFamily="49" charset="0"/>
              </a:rPr>
              <a:t>LoRa</a:t>
            </a:r>
            <a:r>
              <a:rPr lang="en-US" dirty="0">
                <a:latin typeface="Source Code Pro" panose="020B0509030403020204" pitchFamily="49" charset="0"/>
              </a:rPr>
              <a:t> is a good choice for sensor nodes running on a coil cell or solar powered, that transmit small amounts of data.</a:t>
            </a:r>
          </a:p>
        </p:txBody>
      </p:sp>
      <p:pic>
        <p:nvPicPr>
          <p:cNvPr id="7" name="Image 6">
            <a:extLst>
              <a:ext uri="{FF2B5EF4-FFF2-40B4-BE49-F238E27FC236}">
                <a16:creationId xmlns:a16="http://schemas.microsoft.com/office/drawing/2014/main" id="{8906FCB6-BECD-49E7-98BD-D133E93CA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552328"/>
            <a:ext cx="3290986" cy="1684984"/>
          </a:xfrm>
          <a:prstGeom prst="rect">
            <a:avLst/>
          </a:prstGeom>
        </p:spPr>
      </p:pic>
      <p:sp>
        <p:nvSpPr>
          <p:cNvPr id="8" name="Rectangle 7">
            <a:extLst>
              <a:ext uri="{FF2B5EF4-FFF2-40B4-BE49-F238E27FC236}">
                <a16:creationId xmlns:a16="http://schemas.microsoft.com/office/drawing/2014/main" id="{A3BAD00B-37C9-436E-8269-C5A84F5EDC55}"/>
              </a:ext>
            </a:extLst>
          </p:cNvPr>
          <p:cNvSpPr/>
          <p:nvPr/>
        </p:nvSpPr>
        <p:spPr>
          <a:xfrm>
            <a:off x="0" y="4975782"/>
            <a:ext cx="4572000" cy="1169551"/>
          </a:xfrm>
          <a:prstGeom prst="rect">
            <a:avLst/>
          </a:prstGeom>
        </p:spPr>
        <p:txBody>
          <a:bodyPr>
            <a:spAutoFit/>
          </a:bodyPr>
          <a:lstStyle/>
          <a:p>
            <a:pPr algn="just"/>
            <a:r>
              <a:rPr lang="en-US" dirty="0">
                <a:latin typeface="Source Code Pro" panose="020B0509030403020204" pitchFamily="49" charset="0"/>
              </a:rPr>
              <a:t>Keep in mind that </a:t>
            </a:r>
            <a:r>
              <a:rPr lang="en-US" dirty="0" err="1">
                <a:latin typeface="Source Code Pro" panose="020B0509030403020204" pitchFamily="49" charset="0"/>
              </a:rPr>
              <a:t>LoRa</a:t>
            </a:r>
            <a:r>
              <a:rPr lang="en-US" dirty="0">
                <a:latin typeface="Source Code Pro" panose="020B0509030403020204" pitchFamily="49" charset="0"/>
              </a:rPr>
              <a:t> is not suitable for projects that:</a:t>
            </a:r>
          </a:p>
          <a:p>
            <a:pPr algn="just">
              <a:buFont typeface="Arial" panose="020B0604020202020204" pitchFamily="34" charset="0"/>
              <a:buChar char="•"/>
            </a:pPr>
            <a:r>
              <a:rPr lang="en-US" dirty="0">
                <a:latin typeface="Source Code Pro" panose="020B0509030403020204" pitchFamily="49" charset="0"/>
              </a:rPr>
              <a:t> Require high data-rate transmission;</a:t>
            </a:r>
          </a:p>
          <a:p>
            <a:pPr algn="just">
              <a:buFont typeface="Arial" panose="020B0604020202020204" pitchFamily="34" charset="0"/>
              <a:buChar char="•"/>
            </a:pPr>
            <a:r>
              <a:rPr lang="en-US" dirty="0">
                <a:latin typeface="Source Code Pro" panose="020B0509030403020204" pitchFamily="49" charset="0"/>
              </a:rPr>
              <a:t> Need very frequent transmissions;</a:t>
            </a:r>
          </a:p>
          <a:p>
            <a:pPr algn="just">
              <a:buFont typeface="Arial" panose="020B0604020202020204" pitchFamily="34" charset="0"/>
              <a:buChar char="•"/>
            </a:pPr>
            <a:r>
              <a:rPr lang="en-US" dirty="0">
                <a:latin typeface="Source Code Pro" panose="020B0509030403020204" pitchFamily="49" charset="0"/>
              </a:rPr>
              <a:t> Or are in highly populated networks.</a:t>
            </a:r>
          </a:p>
        </p:txBody>
      </p:sp>
      <p:pic>
        <p:nvPicPr>
          <p:cNvPr id="9" name="Image 8">
            <a:hlinkClick r:id="rId4" action="ppaction://hlinksldjump"/>
            <a:extLst>
              <a:ext uri="{FF2B5EF4-FFF2-40B4-BE49-F238E27FC236}">
                <a16:creationId xmlns:a16="http://schemas.microsoft.com/office/drawing/2014/main" id="{F4B4F653-DED7-4B05-ABB4-862A10A422B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42701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7118424" y="6592267"/>
            <a:ext cx="2057400" cy="365125"/>
          </a:xfrm>
        </p:spPr>
        <p:txBody>
          <a:bodyPr/>
          <a:lstStyle/>
          <a:p>
            <a:pPr>
              <a:defRPr/>
            </a:pPr>
            <a:fld id="{E652A8FB-8C76-45BB-8D82-93F8E151003C}" type="slidenum">
              <a:rPr lang="fr-FR" smtClean="0"/>
              <a:pPr>
                <a:defRPr/>
              </a:pPr>
              <a:t>46</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TP1B</a:t>
            </a:r>
          </a:p>
        </p:txBody>
      </p:sp>
      <p:pic>
        <p:nvPicPr>
          <p:cNvPr id="5" name="Image 4">
            <a:hlinkClick r:id="rId2" action="ppaction://hlinksldjump"/>
            <a:extLst>
              <a:ext uri="{FF2B5EF4-FFF2-40B4-BE49-F238E27FC236}">
                <a16:creationId xmlns:a16="http://schemas.microsoft.com/office/drawing/2014/main" id="{10622434-FB18-4A7A-9637-24D0F818B2B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329942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9395E5-4926-4D13-8AEA-021C1AB98E6E}"/>
              </a:ext>
            </a:extLst>
          </p:cNvPr>
          <p:cNvSpPr>
            <a:spLocks noGrp="1"/>
          </p:cNvSpPr>
          <p:nvPr>
            <p:ph type="title"/>
          </p:nvPr>
        </p:nvSpPr>
        <p:spPr/>
        <p:txBody>
          <a:bodyPr/>
          <a:lstStyle/>
          <a:p>
            <a:r>
              <a:rPr lang="fr-FR" sz="2400" dirty="0"/>
              <a:t>LoRa Topologies</a:t>
            </a:r>
          </a:p>
        </p:txBody>
      </p:sp>
      <p:sp>
        <p:nvSpPr>
          <p:cNvPr id="3" name="Espace réservé du numéro de diapositive 2">
            <a:extLst>
              <a:ext uri="{FF2B5EF4-FFF2-40B4-BE49-F238E27FC236}">
                <a16:creationId xmlns:a16="http://schemas.microsoft.com/office/drawing/2014/main" id="{8C8DD76F-023D-41F0-9B9C-74BAC381A442}"/>
              </a:ext>
            </a:extLst>
          </p:cNvPr>
          <p:cNvSpPr>
            <a:spLocks noGrp="1"/>
          </p:cNvSpPr>
          <p:nvPr>
            <p:ph type="sldNum" sz="quarter" idx="12"/>
          </p:nvPr>
        </p:nvSpPr>
        <p:spPr/>
        <p:txBody>
          <a:bodyPr/>
          <a:lstStyle/>
          <a:p>
            <a:pPr>
              <a:defRPr/>
            </a:pPr>
            <a:fld id="{E652A8FB-8C76-45BB-8D82-93F8E151003C}" type="slidenum">
              <a:rPr lang="fr-FR" smtClean="0"/>
              <a:pPr>
                <a:defRPr/>
              </a:pPr>
              <a:t>460</a:t>
            </a:fld>
            <a:endParaRPr lang="fr-FR"/>
          </a:p>
        </p:txBody>
      </p:sp>
      <p:pic>
        <p:nvPicPr>
          <p:cNvPr id="4" name="Image 3">
            <a:extLst>
              <a:ext uri="{FF2B5EF4-FFF2-40B4-BE49-F238E27FC236}">
                <a16:creationId xmlns:a16="http://schemas.microsoft.com/office/drawing/2014/main" id="{5C6E4D36-E48D-4AA5-B550-067E4BF4F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051" y="1912243"/>
            <a:ext cx="4661808" cy="1417190"/>
          </a:xfrm>
          <a:prstGeom prst="rect">
            <a:avLst/>
          </a:prstGeom>
        </p:spPr>
      </p:pic>
      <p:sp>
        <p:nvSpPr>
          <p:cNvPr id="5" name="Rectangle 1">
            <a:extLst>
              <a:ext uri="{FF2B5EF4-FFF2-40B4-BE49-F238E27FC236}">
                <a16:creationId xmlns:a16="http://schemas.microsoft.com/office/drawing/2014/main" id="{8F3C61C1-D9FB-413F-9380-8E181140614D}"/>
              </a:ext>
            </a:extLst>
          </p:cNvPr>
          <p:cNvSpPr>
            <a:spLocks noChangeArrowheads="1"/>
          </p:cNvSpPr>
          <p:nvPr/>
        </p:nvSpPr>
        <p:spPr bwMode="auto">
          <a:xfrm>
            <a:off x="0" y="531282"/>
            <a:ext cx="446105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You can use LoRa in: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rgbClr val="FF0000"/>
                </a:solidFill>
                <a:effectLst/>
                <a:latin typeface="Source Code Pro" panose="020B0509030403020204" pitchFamily="49" charset="0"/>
              </a:rPr>
              <a:t>Point to point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rgbClr val="FF0000"/>
                </a:solidFill>
                <a:effectLst/>
                <a:latin typeface="Source Code Pro" panose="020B0509030403020204" pitchFamily="49" charset="0"/>
              </a:rPr>
              <a:t>Or </a:t>
            </a:r>
            <a:r>
              <a:rPr kumimoji="0" lang="fr-FR" altLang="fr-FR" sz="1200" b="1" i="0" u="none" strike="noStrike" cap="none" normalizeH="0" baseline="0" dirty="0" err="1">
                <a:ln>
                  <a:noFill/>
                </a:ln>
                <a:solidFill>
                  <a:srgbClr val="FF0000"/>
                </a:solidFill>
                <a:effectLst/>
                <a:latin typeface="Source Code Pro" panose="020B0509030403020204" pitchFamily="49" charset="0"/>
              </a:rPr>
              <a:t>build</a:t>
            </a:r>
            <a:r>
              <a:rPr kumimoji="0" lang="fr-FR" altLang="fr-FR" sz="1200" b="1" i="0" u="none" strike="noStrike" cap="none" normalizeH="0" baseline="0" dirty="0">
                <a:ln>
                  <a:noFill/>
                </a:ln>
                <a:solidFill>
                  <a:srgbClr val="FF0000"/>
                </a:solidFill>
                <a:effectLst/>
                <a:latin typeface="Source Code Pro" panose="020B0509030403020204" pitchFamily="49" charset="0"/>
              </a:rPr>
              <a:t> a LoRa network (</a:t>
            </a:r>
            <a:r>
              <a:rPr kumimoji="0" lang="fr-FR" altLang="fr-FR" sz="1200" b="1" i="0" u="none" strike="noStrike" cap="none" normalizeH="0" baseline="0" dirty="0" err="1">
                <a:ln>
                  <a:noFill/>
                </a:ln>
                <a:solidFill>
                  <a:srgbClr val="FF0000"/>
                </a:solidFill>
                <a:effectLst/>
                <a:latin typeface="Source Code Pro" panose="020B0509030403020204" pitchFamily="49" charset="0"/>
              </a:rPr>
              <a:t>using</a:t>
            </a:r>
            <a:r>
              <a:rPr kumimoji="0" lang="fr-FR" altLang="fr-FR" sz="1200" b="1" i="0" u="none" strike="noStrike" cap="none" normalizeH="0" baseline="0" dirty="0">
                <a:ln>
                  <a:noFill/>
                </a:ln>
                <a:solidFill>
                  <a:srgbClr val="FF0000"/>
                </a:solidFill>
                <a:effectLst/>
                <a:latin typeface="Source Code Pro" panose="020B0509030403020204" pitchFamily="49" charset="0"/>
              </a:rPr>
              <a:t> </a:t>
            </a:r>
            <a:r>
              <a:rPr kumimoji="0" lang="fr-FR" altLang="fr-FR" sz="1200" b="1" i="0" u="none" strike="noStrike" cap="none" normalizeH="0" baseline="0" dirty="0" err="1">
                <a:ln>
                  <a:noFill/>
                </a:ln>
                <a:solidFill>
                  <a:srgbClr val="FF0000"/>
                </a:solidFill>
                <a:effectLst/>
                <a:latin typeface="Source Code Pro" panose="020B0509030403020204" pitchFamily="49" charset="0"/>
              </a:rPr>
              <a:t>LoRaWAN</a:t>
            </a:r>
            <a:r>
              <a:rPr kumimoji="0" lang="fr-FR" altLang="fr-FR" sz="1200" b="1" i="0" u="none" strike="noStrike" cap="none" normalizeH="0" baseline="0" dirty="0">
                <a:ln>
                  <a:noFill/>
                </a:ln>
                <a:solidFill>
                  <a:srgbClr val="FF0000"/>
                </a:solidFill>
                <a:effectLst/>
                <a:latin typeface="Source Code Pro" panose="020B0509030403020204" pitchFamily="49" charset="0"/>
              </a:rPr>
              <a:t> for </a:t>
            </a:r>
            <a:r>
              <a:rPr kumimoji="0" lang="fr-FR" altLang="fr-FR" sz="1200" b="1" i="0" u="none" strike="noStrike" cap="none" normalizeH="0" baseline="0" dirty="0" err="1">
                <a:ln>
                  <a:noFill/>
                </a:ln>
                <a:solidFill>
                  <a:srgbClr val="FF0000"/>
                </a:solidFill>
                <a:effectLst/>
                <a:latin typeface="Source Code Pro" panose="020B0509030403020204" pitchFamily="49" charset="0"/>
              </a:rPr>
              <a:t>example</a:t>
            </a:r>
            <a:r>
              <a:rPr kumimoji="0" lang="fr-FR" altLang="fr-FR" sz="1200" b="1" i="0" u="none" strike="noStrike" cap="none" normalizeH="0" baseline="0" dirty="0">
                <a:ln>
                  <a:noFill/>
                </a:ln>
                <a:solidFill>
                  <a:srgbClr val="FF0000"/>
                </a:solidFill>
                <a:effectLst/>
                <a:latin typeface="Source Code Pro"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200" b="1"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Source Code Pro" panose="020B0509030403020204" pitchFamily="49" charset="0"/>
              </a:rPr>
              <a:t>Point to Point Communication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In point to point communication, </a:t>
            </a:r>
            <a:r>
              <a:rPr kumimoji="0" lang="fr-FR" altLang="fr-FR" sz="1200" b="0" i="0" u="none" strike="noStrike" cap="none" normalizeH="0" baseline="0" dirty="0" err="1">
                <a:ln>
                  <a:noFill/>
                </a:ln>
                <a:solidFill>
                  <a:schemeClr val="tx1"/>
                </a:solidFill>
                <a:effectLst/>
                <a:latin typeface="Source Code Pro" panose="020B0509030403020204" pitchFamily="49" charset="0"/>
              </a:rPr>
              <a:t>two</a:t>
            </a:r>
            <a:r>
              <a:rPr kumimoji="0" lang="fr-FR" altLang="fr-FR" sz="1200" b="0" i="0" u="none" strike="noStrike" cap="none" normalizeH="0" baseline="0" dirty="0">
                <a:ln>
                  <a:noFill/>
                </a:ln>
                <a:solidFill>
                  <a:schemeClr val="tx1"/>
                </a:solidFill>
                <a:effectLst/>
                <a:latin typeface="Source Code Pro" panose="020B0509030403020204" pitchFamily="49" charset="0"/>
              </a:rPr>
              <a:t> LoRa </a:t>
            </a:r>
            <a:r>
              <a:rPr kumimoji="0" lang="fr-FR" altLang="fr-FR" sz="1200" b="0" i="0" u="none" strike="noStrike" cap="none" normalizeH="0" baseline="0" dirty="0" err="1">
                <a:ln>
                  <a:noFill/>
                </a:ln>
                <a:solidFill>
                  <a:schemeClr val="tx1"/>
                </a:solidFill>
                <a:effectLst/>
                <a:latin typeface="Source Code Pro" panose="020B0509030403020204" pitchFamily="49" charset="0"/>
              </a:rPr>
              <a:t>enabled</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devices</a:t>
            </a:r>
            <a:r>
              <a:rPr kumimoji="0" lang="fr-FR" altLang="fr-FR" sz="1200" b="0" i="0" u="none" strike="noStrike" cap="none" normalizeH="0" baseline="0" dirty="0">
                <a:ln>
                  <a:noFill/>
                </a:ln>
                <a:solidFill>
                  <a:schemeClr val="tx1"/>
                </a:solidFill>
                <a:effectLst/>
                <a:latin typeface="Source Code Pro" panose="020B0509030403020204" pitchFamily="49" charset="0"/>
              </a:rPr>
              <a:t> talk </a:t>
            </a:r>
            <a:r>
              <a:rPr kumimoji="0" lang="fr-FR" altLang="fr-FR" sz="1200" b="0" i="0" u="none" strike="noStrike" cap="none" normalizeH="0" baseline="0" dirty="0" err="1">
                <a:ln>
                  <a:noFill/>
                </a:ln>
                <a:solidFill>
                  <a:schemeClr val="tx1"/>
                </a:solidFill>
                <a:effectLst/>
                <a:latin typeface="Source Code Pro" panose="020B0509030403020204" pitchFamily="49" charset="0"/>
              </a:rPr>
              <a:t>with</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each</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other</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using</a:t>
            </a:r>
            <a:r>
              <a:rPr kumimoji="0" lang="fr-FR" altLang="fr-FR" sz="1200" b="0" i="0" u="none" strike="noStrike" cap="none" normalizeH="0" baseline="0" dirty="0">
                <a:ln>
                  <a:noFill/>
                </a:ln>
                <a:solidFill>
                  <a:schemeClr val="tx1"/>
                </a:solidFill>
                <a:effectLst/>
                <a:latin typeface="Source Code Pro" panose="020B0509030403020204" pitchFamily="49" charset="0"/>
              </a:rPr>
              <a:t> RF </a:t>
            </a:r>
            <a:r>
              <a:rPr kumimoji="0" lang="fr-FR" altLang="fr-FR" sz="1200" b="0" i="0" u="none" strike="noStrike" cap="none" normalizeH="0" baseline="0" dirty="0" err="1">
                <a:ln>
                  <a:noFill/>
                </a:ln>
                <a:solidFill>
                  <a:schemeClr val="tx1"/>
                </a:solidFill>
                <a:effectLst/>
                <a:latin typeface="Source Code Pro" panose="020B0509030403020204" pitchFamily="49" charset="0"/>
              </a:rPr>
              <a:t>signals</a:t>
            </a:r>
            <a:r>
              <a:rPr kumimoji="0" lang="fr-FR" altLang="fr-FR" sz="1200" b="0" i="0" u="none" strike="noStrike" cap="none" normalizeH="0" baseline="0" dirty="0">
                <a:ln>
                  <a:noFill/>
                </a:ln>
                <a:solidFill>
                  <a:schemeClr val="tx1"/>
                </a:solidFill>
                <a:effectLst/>
                <a:latin typeface="Source Code Pro" panose="020B0509030403020204" pitchFamily="49"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ource Code Pro" panose="020B0509030403020204" pitchFamily="49" charset="0"/>
              </a:rPr>
              <a:t>For </a:t>
            </a:r>
            <a:r>
              <a:rPr kumimoji="0" lang="fr-FR" altLang="fr-FR" sz="1200" b="0" i="0" u="none" strike="noStrike" cap="none" normalizeH="0" baseline="0" dirty="0" err="1">
                <a:ln>
                  <a:noFill/>
                </a:ln>
                <a:solidFill>
                  <a:schemeClr val="tx1"/>
                </a:solidFill>
                <a:effectLst/>
                <a:latin typeface="Source Code Pro" panose="020B0509030403020204" pitchFamily="49" charset="0"/>
              </a:rPr>
              <a:t>example</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this</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is</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useful</a:t>
            </a:r>
            <a:r>
              <a:rPr kumimoji="0" lang="fr-FR" altLang="fr-FR" sz="1200" b="0" i="0" u="none" strike="noStrike" cap="none" normalizeH="0" baseline="0" dirty="0">
                <a:ln>
                  <a:noFill/>
                </a:ln>
                <a:solidFill>
                  <a:schemeClr val="tx1"/>
                </a:solidFill>
                <a:effectLst/>
                <a:latin typeface="Source Code Pro" panose="020B0509030403020204" pitchFamily="49" charset="0"/>
              </a:rPr>
              <a:t> to exchange data </a:t>
            </a:r>
            <a:r>
              <a:rPr kumimoji="0" lang="fr-FR" altLang="fr-FR" sz="1200" b="0" i="0" u="none" strike="noStrike" cap="none" normalizeH="0" baseline="0" dirty="0" err="1">
                <a:ln>
                  <a:noFill/>
                </a:ln>
                <a:solidFill>
                  <a:schemeClr val="tx1"/>
                </a:solidFill>
                <a:effectLst/>
                <a:latin typeface="Source Code Pro" panose="020B0509030403020204" pitchFamily="49" charset="0"/>
              </a:rPr>
              <a:t>between</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two</a:t>
            </a:r>
            <a:r>
              <a:rPr kumimoji="0" lang="fr-FR" altLang="fr-FR" sz="1200" b="0" i="0" u="none" strike="noStrike" cap="none" normalizeH="0" baseline="0" dirty="0">
                <a:ln>
                  <a:noFill/>
                </a:ln>
                <a:solidFill>
                  <a:schemeClr val="tx1"/>
                </a:solidFill>
                <a:effectLst/>
                <a:latin typeface="Source Code Pro" panose="020B0509030403020204" pitchFamily="49" charset="0"/>
              </a:rPr>
              <a:t> ESP32 </a:t>
            </a:r>
            <a:r>
              <a:rPr kumimoji="0" lang="fr-FR" altLang="fr-FR" sz="1200" b="0" i="0" u="none" strike="noStrike" cap="none" normalizeH="0" baseline="0" dirty="0" err="1">
                <a:ln>
                  <a:noFill/>
                </a:ln>
                <a:solidFill>
                  <a:schemeClr val="tx1"/>
                </a:solidFill>
                <a:effectLst/>
                <a:latin typeface="Source Code Pro" panose="020B0509030403020204" pitchFamily="49" charset="0"/>
              </a:rPr>
              <a:t>boards</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equipped</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with</a:t>
            </a:r>
            <a:r>
              <a:rPr kumimoji="0" lang="fr-FR" altLang="fr-FR" sz="1200" b="0" i="0" u="none" strike="noStrike" cap="none" normalizeH="0" baseline="0" dirty="0">
                <a:ln>
                  <a:noFill/>
                </a:ln>
                <a:solidFill>
                  <a:schemeClr val="tx1"/>
                </a:solidFill>
                <a:effectLst/>
                <a:latin typeface="Source Code Pro" panose="020B0509030403020204" pitchFamily="49" charset="0"/>
              </a:rPr>
              <a:t> LoRa transceiver chips </a:t>
            </a:r>
            <a:r>
              <a:rPr kumimoji="0" lang="fr-FR" altLang="fr-FR" sz="1200" b="0" i="0" u="none" strike="noStrike" cap="none" normalizeH="0" baseline="0" dirty="0" err="1">
                <a:ln>
                  <a:noFill/>
                </a:ln>
                <a:solidFill>
                  <a:schemeClr val="tx1"/>
                </a:solidFill>
                <a:effectLst/>
                <a:latin typeface="Source Code Pro" panose="020B0509030403020204" pitchFamily="49" charset="0"/>
              </a:rPr>
              <a:t>that</a:t>
            </a:r>
            <a:r>
              <a:rPr kumimoji="0" lang="fr-FR" altLang="fr-FR" sz="1200" b="0" i="0" u="none" strike="noStrike" cap="none" normalizeH="0" baseline="0" dirty="0">
                <a:ln>
                  <a:noFill/>
                </a:ln>
                <a:solidFill>
                  <a:schemeClr val="tx1"/>
                </a:solidFill>
                <a:effectLst/>
                <a:latin typeface="Source Code Pro" panose="020B0509030403020204" pitchFamily="49" charset="0"/>
              </a:rPr>
              <a:t> are </a:t>
            </a:r>
            <a:r>
              <a:rPr kumimoji="0" lang="fr-FR" altLang="fr-FR" sz="1200" b="0" i="0" u="none" strike="noStrike" cap="none" normalizeH="0" baseline="0" dirty="0" err="1">
                <a:ln>
                  <a:noFill/>
                </a:ln>
                <a:solidFill>
                  <a:schemeClr val="tx1"/>
                </a:solidFill>
                <a:effectLst/>
                <a:latin typeface="Source Code Pro" panose="020B0509030403020204" pitchFamily="49" charset="0"/>
              </a:rPr>
              <a:t>relatively</a:t>
            </a:r>
            <a:r>
              <a:rPr kumimoji="0" lang="fr-FR" altLang="fr-FR" sz="1200" b="0" i="0" u="none" strike="noStrike" cap="none" normalizeH="0" baseline="0" dirty="0">
                <a:ln>
                  <a:noFill/>
                </a:ln>
                <a:solidFill>
                  <a:schemeClr val="tx1"/>
                </a:solidFill>
                <a:effectLst/>
                <a:latin typeface="Source Code Pro" panose="020B0509030403020204" pitchFamily="49" charset="0"/>
              </a:rPr>
              <a:t> far </a:t>
            </a:r>
            <a:r>
              <a:rPr kumimoji="0" lang="fr-FR" altLang="fr-FR" sz="1200" b="0" i="0" u="none" strike="noStrike" cap="none" normalizeH="0" baseline="0" dirty="0" err="1">
                <a:ln>
                  <a:noFill/>
                </a:ln>
                <a:solidFill>
                  <a:schemeClr val="tx1"/>
                </a:solidFill>
                <a:effectLst/>
                <a:latin typeface="Source Code Pro" panose="020B0509030403020204" pitchFamily="49" charset="0"/>
              </a:rPr>
              <a:t>from</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each</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other</a:t>
            </a:r>
            <a:r>
              <a:rPr kumimoji="0" lang="fr-FR" altLang="fr-FR" sz="1200" b="0" i="0" u="none" strike="noStrike" cap="none" normalizeH="0" baseline="0" dirty="0">
                <a:ln>
                  <a:noFill/>
                </a:ln>
                <a:solidFill>
                  <a:schemeClr val="tx1"/>
                </a:solidFill>
                <a:effectLst/>
                <a:latin typeface="Source Code Pro" panose="020B0509030403020204" pitchFamily="49" charset="0"/>
              </a:rPr>
              <a:t> or in </a:t>
            </a:r>
            <a:r>
              <a:rPr kumimoji="0" lang="fr-FR" altLang="fr-FR" sz="1200" b="0" i="0" u="none" strike="noStrike" cap="none" normalizeH="0" baseline="0" dirty="0" err="1">
                <a:ln>
                  <a:noFill/>
                </a:ln>
                <a:solidFill>
                  <a:schemeClr val="tx1"/>
                </a:solidFill>
                <a:effectLst/>
                <a:latin typeface="Source Code Pro" panose="020B0509030403020204" pitchFamily="49" charset="0"/>
              </a:rPr>
              <a:t>environments</a:t>
            </a:r>
            <a:r>
              <a:rPr kumimoji="0" lang="fr-FR" altLang="fr-FR" sz="1200" b="0" i="0" u="none" strike="noStrike" cap="none" normalizeH="0" baseline="0" dirty="0">
                <a:ln>
                  <a:noFill/>
                </a:ln>
                <a:solidFill>
                  <a:schemeClr val="tx1"/>
                </a:solidFill>
                <a:effectLst/>
                <a:latin typeface="Source Code Pro" panose="020B0509030403020204" pitchFamily="49" charset="0"/>
              </a:rPr>
              <a:t> </a:t>
            </a:r>
            <a:r>
              <a:rPr kumimoji="0" lang="fr-FR" altLang="fr-FR" sz="1200" b="0" i="0" u="none" strike="noStrike" cap="none" normalizeH="0" baseline="0" dirty="0" err="1">
                <a:ln>
                  <a:noFill/>
                </a:ln>
                <a:solidFill>
                  <a:schemeClr val="tx1"/>
                </a:solidFill>
                <a:effectLst/>
                <a:latin typeface="Source Code Pro" panose="020B0509030403020204" pitchFamily="49" charset="0"/>
              </a:rPr>
              <a:t>without</a:t>
            </a:r>
            <a:r>
              <a:rPr kumimoji="0" lang="fr-FR" altLang="fr-FR" sz="1200" b="0" i="0" u="none" strike="noStrike" cap="none" normalizeH="0" baseline="0" dirty="0">
                <a:ln>
                  <a:noFill/>
                </a:ln>
                <a:solidFill>
                  <a:schemeClr val="tx1"/>
                </a:solidFill>
                <a:effectLst/>
                <a:latin typeface="Source Code Pro" panose="020B0509030403020204" pitchFamily="49" charset="0"/>
              </a:rPr>
              <a:t> Wi-Fi </a:t>
            </a:r>
            <a:r>
              <a:rPr kumimoji="0" lang="fr-FR" altLang="fr-FR" sz="1200" b="0" i="0" u="none" strike="noStrike" cap="none" normalizeH="0" baseline="0" dirty="0" err="1">
                <a:ln>
                  <a:noFill/>
                </a:ln>
                <a:solidFill>
                  <a:schemeClr val="tx1"/>
                </a:solidFill>
                <a:effectLst/>
                <a:latin typeface="Source Code Pro" panose="020B0509030403020204" pitchFamily="49" charset="0"/>
              </a:rPr>
              <a:t>coverage</a:t>
            </a:r>
            <a:r>
              <a:rPr kumimoji="0" lang="fr-FR" altLang="fr-FR" sz="1200" b="0" i="0" u="none" strike="noStrike" cap="none" normalizeH="0" baseline="0" dirty="0">
                <a:ln>
                  <a:noFill/>
                </a:ln>
                <a:solidFill>
                  <a:schemeClr val="tx1"/>
                </a:solidFill>
                <a:effectLst/>
                <a:latin typeface="Source Code Pro" panose="020B0509030403020204" pitchFamily="49" charset="0"/>
              </a:rPr>
              <a:t>.              </a:t>
            </a:r>
          </a:p>
        </p:txBody>
      </p:sp>
      <p:pic>
        <p:nvPicPr>
          <p:cNvPr id="24578" name="Picture 2">
            <a:extLst>
              <a:ext uri="{FF2B5EF4-FFF2-40B4-BE49-F238E27FC236}">
                <a16:creationId xmlns:a16="http://schemas.microsoft.com/office/drawing/2014/main" id="{815B80BC-7210-4D6A-BD01-5E0C1AA3F3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0788" y="507543"/>
            <a:ext cx="2738808" cy="15320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BCE8DC8-AF4C-49E3-BD50-52E8A8971A28}"/>
              </a:ext>
            </a:extLst>
          </p:cNvPr>
          <p:cNvSpPr/>
          <p:nvPr/>
        </p:nvSpPr>
        <p:spPr>
          <a:xfrm>
            <a:off x="0" y="3275404"/>
            <a:ext cx="5719614" cy="646331"/>
          </a:xfrm>
          <a:prstGeom prst="rect">
            <a:avLst/>
          </a:prstGeom>
        </p:spPr>
        <p:txBody>
          <a:bodyPr wrap="square">
            <a:spAutoFit/>
          </a:bodyPr>
          <a:lstStyle/>
          <a:p>
            <a:r>
              <a:rPr lang="en-US" sz="1200" dirty="0">
                <a:latin typeface="Source Code Pro" panose="020B0509030403020204" pitchFamily="49" charset="0"/>
              </a:rPr>
              <a:t>Unlike Wi-Fi or Bluetooth that only support short distance communication, two </a:t>
            </a:r>
            <a:r>
              <a:rPr lang="en-US" sz="1200" dirty="0" err="1">
                <a:latin typeface="Source Code Pro" panose="020B0509030403020204" pitchFamily="49" charset="0"/>
              </a:rPr>
              <a:t>LoRa</a:t>
            </a:r>
            <a:r>
              <a:rPr lang="en-US" sz="1200" dirty="0">
                <a:latin typeface="Source Code Pro" panose="020B0509030403020204" pitchFamily="49" charset="0"/>
              </a:rPr>
              <a:t> devices with a proper antenna can exchange data over a long distance.</a:t>
            </a:r>
            <a:endParaRPr lang="fr-FR" sz="1200" dirty="0">
              <a:latin typeface="Source Code Pro" panose="020B0509030403020204" pitchFamily="49" charset="0"/>
            </a:endParaRPr>
          </a:p>
        </p:txBody>
      </p:sp>
      <p:sp>
        <p:nvSpPr>
          <p:cNvPr id="12" name="Rectangle 11">
            <a:extLst>
              <a:ext uri="{FF2B5EF4-FFF2-40B4-BE49-F238E27FC236}">
                <a16:creationId xmlns:a16="http://schemas.microsoft.com/office/drawing/2014/main" id="{CC69CEFE-7C57-4448-B2F9-D22382704DB6}"/>
              </a:ext>
            </a:extLst>
          </p:cNvPr>
          <p:cNvSpPr/>
          <p:nvPr/>
        </p:nvSpPr>
        <p:spPr>
          <a:xfrm>
            <a:off x="0" y="4028354"/>
            <a:ext cx="5508104" cy="1200329"/>
          </a:xfrm>
          <a:prstGeom prst="rect">
            <a:avLst/>
          </a:prstGeom>
        </p:spPr>
        <p:txBody>
          <a:bodyPr wrap="square">
            <a:spAutoFit/>
          </a:bodyPr>
          <a:lstStyle/>
          <a:p>
            <a:pPr algn="just"/>
            <a:r>
              <a:rPr lang="en-US" sz="1200" b="1" dirty="0">
                <a:latin typeface="Source Code Pro" panose="020B0509030403020204" pitchFamily="49" charset="0"/>
              </a:rPr>
              <a:t>You can easily configure your ESP32 with a </a:t>
            </a:r>
            <a:r>
              <a:rPr lang="en-US" sz="1200" b="1" dirty="0" err="1">
                <a:latin typeface="Source Code Pro" panose="020B0509030403020204" pitchFamily="49" charset="0"/>
              </a:rPr>
              <a:t>LoRa</a:t>
            </a:r>
            <a:r>
              <a:rPr lang="en-US" sz="1200" b="1" dirty="0">
                <a:latin typeface="Source Code Pro" panose="020B0509030403020204" pitchFamily="49" charset="0"/>
              </a:rPr>
              <a:t> chip to transmit and receive data reliably at more than 200 meters distance (you can get better results depending on your </a:t>
            </a:r>
            <a:r>
              <a:rPr lang="en-US" sz="1200" b="1" dirty="0" err="1">
                <a:latin typeface="Source Code Pro" panose="020B0509030403020204" pitchFamily="49" charset="0"/>
              </a:rPr>
              <a:t>enviroment</a:t>
            </a:r>
            <a:r>
              <a:rPr lang="en-US" sz="1200" b="1" dirty="0">
                <a:latin typeface="Source Code Pro" panose="020B0509030403020204" pitchFamily="49" charset="0"/>
              </a:rPr>
              <a:t> and </a:t>
            </a:r>
            <a:r>
              <a:rPr lang="en-US" sz="1200" b="1" dirty="0" err="1">
                <a:latin typeface="Source Code Pro" panose="020B0509030403020204" pitchFamily="49" charset="0"/>
              </a:rPr>
              <a:t>LoRa</a:t>
            </a:r>
            <a:r>
              <a:rPr lang="en-US" sz="1200" b="1" dirty="0">
                <a:latin typeface="Source Code Pro" panose="020B0509030403020204" pitchFamily="49" charset="0"/>
              </a:rPr>
              <a:t> settings). </a:t>
            </a:r>
            <a:r>
              <a:rPr lang="en-US" sz="1200" dirty="0">
                <a:latin typeface="Source Code Pro" panose="020B0509030403020204" pitchFamily="49" charset="0"/>
              </a:rPr>
              <a:t>There are also other </a:t>
            </a:r>
            <a:r>
              <a:rPr lang="en-US" sz="1200" dirty="0" err="1">
                <a:latin typeface="Source Code Pro" panose="020B0509030403020204" pitchFamily="49" charset="0"/>
              </a:rPr>
              <a:t>LoRa</a:t>
            </a:r>
            <a:r>
              <a:rPr lang="en-US" sz="1200" dirty="0">
                <a:latin typeface="Source Code Pro" panose="020B0509030403020204" pitchFamily="49" charset="0"/>
              </a:rPr>
              <a:t> solutions that easily have a range of more than 30Km.</a:t>
            </a:r>
            <a:endParaRPr lang="fr-FR" sz="1200" dirty="0">
              <a:latin typeface="Source Code Pro" panose="020B0509030403020204" pitchFamily="49" charset="0"/>
            </a:endParaRPr>
          </a:p>
        </p:txBody>
      </p:sp>
      <p:pic>
        <p:nvPicPr>
          <p:cNvPr id="13" name="Image 12">
            <a:extLst>
              <a:ext uri="{FF2B5EF4-FFF2-40B4-BE49-F238E27FC236}">
                <a16:creationId xmlns:a16="http://schemas.microsoft.com/office/drawing/2014/main" id="{A0227FB4-D46F-4000-B91C-22887216BE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265" y="3371566"/>
            <a:ext cx="3367314" cy="1499346"/>
          </a:xfrm>
          <a:prstGeom prst="rect">
            <a:avLst/>
          </a:prstGeom>
        </p:spPr>
      </p:pic>
      <p:pic>
        <p:nvPicPr>
          <p:cNvPr id="14" name="Image 13">
            <a:extLst>
              <a:ext uri="{FF2B5EF4-FFF2-40B4-BE49-F238E27FC236}">
                <a16:creationId xmlns:a16="http://schemas.microsoft.com/office/drawing/2014/main" id="{A7E21ED4-98F8-40BA-A65D-C42FE559F2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192" y="5051593"/>
            <a:ext cx="2390166" cy="804456"/>
          </a:xfrm>
          <a:prstGeom prst="rect">
            <a:avLst/>
          </a:prstGeom>
        </p:spPr>
      </p:pic>
      <p:sp>
        <p:nvSpPr>
          <p:cNvPr id="15" name="Rectangle 14">
            <a:extLst>
              <a:ext uri="{FF2B5EF4-FFF2-40B4-BE49-F238E27FC236}">
                <a16:creationId xmlns:a16="http://schemas.microsoft.com/office/drawing/2014/main" id="{A70DBF5C-9305-418B-85AF-EA2E1B58DDC0}"/>
              </a:ext>
            </a:extLst>
          </p:cNvPr>
          <p:cNvSpPr/>
          <p:nvPr/>
        </p:nvSpPr>
        <p:spPr>
          <a:xfrm>
            <a:off x="-16993" y="5217870"/>
            <a:ext cx="6253734" cy="615553"/>
          </a:xfrm>
          <a:prstGeom prst="rect">
            <a:avLst/>
          </a:prstGeom>
        </p:spPr>
        <p:txBody>
          <a:bodyPr wrap="square">
            <a:spAutoFit/>
          </a:bodyPr>
          <a:lstStyle/>
          <a:p>
            <a:r>
              <a:rPr lang="en-US" sz="2000" b="1" dirty="0" err="1">
                <a:latin typeface="Source Code Pro" panose="020B0509030403020204" pitchFamily="49" charset="0"/>
              </a:rPr>
              <a:t>LoRaWAN</a:t>
            </a:r>
            <a:endParaRPr lang="en-US" sz="2000" b="1" dirty="0">
              <a:latin typeface="Source Code Pro" panose="020B0509030403020204" pitchFamily="49" charset="0"/>
            </a:endParaRPr>
          </a:p>
          <a:p>
            <a:r>
              <a:rPr lang="en-US" dirty="0">
                <a:latin typeface="Source Code Pro" panose="020B0509030403020204" pitchFamily="49" charset="0"/>
              </a:rPr>
              <a:t>You can also build a </a:t>
            </a:r>
            <a:r>
              <a:rPr lang="en-US" dirty="0" err="1">
                <a:latin typeface="Source Code Pro" panose="020B0509030403020204" pitchFamily="49" charset="0"/>
              </a:rPr>
              <a:t>LoRa</a:t>
            </a:r>
            <a:r>
              <a:rPr lang="en-US" dirty="0">
                <a:latin typeface="Source Code Pro" panose="020B0509030403020204" pitchFamily="49" charset="0"/>
              </a:rPr>
              <a:t> network using </a:t>
            </a:r>
            <a:r>
              <a:rPr lang="en-US" dirty="0" err="1">
                <a:latin typeface="Source Code Pro" panose="020B0509030403020204" pitchFamily="49" charset="0"/>
              </a:rPr>
              <a:t>LoRaWAN</a:t>
            </a:r>
            <a:r>
              <a:rPr lang="en-US" dirty="0">
                <a:latin typeface="Source Code Pro" panose="020B0509030403020204" pitchFamily="49" charset="0"/>
              </a:rPr>
              <a:t>.</a:t>
            </a:r>
          </a:p>
        </p:txBody>
      </p:sp>
      <p:sp>
        <p:nvSpPr>
          <p:cNvPr id="16" name="Rectangle 15">
            <a:extLst>
              <a:ext uri="{FF2B5EF4-FFF2-40B4-BE49-F238E27FC236}">
                <a16:creationId xmlns:a16="http://schemas.microsoft.com/office/drawing/2014/main" id="{A59FB391-5090-4BC2-AC01-055F1AE7977A}"/>
              </a:ext>
            </a:extLst>
          </p:cNvPr>
          <p:cNvSpPr/>
          <p:nvPr/>
        </p:nvSpPr>
        <p:spPr>
          <a:xfrm>
            <a:off x="-7822" y="5890984"/>
            <a:ext cx="9076401" cy="646331"/>
          </a:xfrm>
          <a:prstGeom prst="rect">
            <a:avLst/>
          </a:prstGeom>
        </p:spPr>
        <p:txBody>
          <a:bodyPr wrap="square">
            <a:spAutoFit/>
          </a:bodyPr>
          <a:lstStyle/>
          <a:p>
            <a:pPr algn="just"/>
            <a:r>
              <a:rPr lang="en-US" sz="1200" dirty="0">
                <a:latin typeface="Source Code Pro" panose="020B0509030403020204" pitchFamily="49" charset="0"/>
              </a:rPr>
              <a:t>The </a:t>
            </a:r>
            <a:r>
              <a:rPr lang="en-US" sz="1200" dirty="0" err="1">
                <a:latin typeface="Source Code Pro" panose="020B0509030403020204" pitchFamily="49" charset="0"/>
              </a:rPr>
              <a:t>LoRaWAN</a:t>
            </a:r>
            <a:r>
              <a:rPr lang="en-US" sz="1200" dirty="0">
                <a:latin typeface="Source Code Pro" panose="020B0509030403020204" pitchFamily="49" charset="0"/>
              </a:rPr>
              <a:t> protocol is a Low Power Wide Area Network (LPWAN) specification derived from </a:t>
            </a:r>
            <a:r>
              <a:rPr lang="en-US" sz="1200" dirty="0" err="1">
                <a:latin typeface="Source Code Pro" panose="020B0509030403020204" pitchFamily="49" charset="0"/>
              </a:rPr>
              <a:t>LoRa</a:t>
            </a:r>
            <a:r>
              <a:rPr lang="en-US" sz="1200" dirty="0">
                <a:latin typeface="Source Code Pro" panose="020B0509030403020204" pitchFamily="49" charset="0"/>
              </a:rPr>
              <a:t> technology standardized by the </a:t>
            </a:r>
            <a:r>
              <a:rPr lang="en-US" sz="1200" dirty="0" err="1">
                <a:latin typeface="Source Code Pro" panose="020B0509030403020204" pitchFamily="49" charset="0"/>
              </a:rPr>
              <a:t>LoRa</a:t>
            </a:r>
            <a:r>
              <a:rPr lang="en-US" sz="1200" dirty="0">
                <a:latin typeface="Source Code Pro" panose="020B0509030403020204" pitchFamily="49" charset="0"/>
              </a:rPr>
              <a:t> Alliance. We won’t explore </a:t>
            </a:r>
            <a:r>
              <a:rPr lang="en-US" sz="1200" dirty="0" err="1">
                <a:latin typeface="Source Code Pro" panose="020B0509030403020204" pitchFamily="49" charset="0"/>
              </a:rPr>
              <a:t>LoRaWAN</a:t>
            </a:r>
            <a:r>
              <a:rPr lang="en-US" sz="1200" dirty="0">
                <a:latin typeface="Source Code Pro" panose="020B0509030403020204" pitchFamily="49" charset="0"/>
              </a:rPr>
              <a:t> in this tutorial, but for more information you can check the </a:t>
            </a:r>
            <a:r>
              <a:rPr lang="en-US" sz="1200" dirty="0" err="1">
                <a:latin typeface="Source Code Pro" panose="020B0509030403020204" pitchFamily="49" charset="0"/>
                <a:hlinkClick r:id="rId6"/>
              </a:rPr>
              <a:t>LoRa</a:t>
            </a:r>
            <a:r>
              <a:rPr lang="en-US" sz="1200" dirty="0">
                <a:latin typeface="Source Code Pro" panose="020B0509030403020204" pitchFamily="49" charset="0"/>
                <a:hlinkClick r:id="rId6"/>
              </a:rPr>
              <a:t> Alliance</a:t>
            </a:r>
            <a:r>
              <a:rPr lang="en-US" sz="1200" dirty="0">
                <a:latin typeface="Source Code Pro" panose="020B0509030403020204" pitchFamily="49" charset="0"/>
              </a:rPr>
              <a:t> and </a:t>
            </a:r>
            <a:r>
              <a:rPr lang="en-US" sz="1200" dirty="0">
                <a:latin typeface="Source Code Pro" panose="020B0509030403020204" pitchFamily="49" charset="0"/>
                <a:hlinkClick r:id="rId7"/>
              </a:rPr>
              <a:t>The Things Network</a:t>
            </a:r>
            <a:r>
              <a:rPr lang="en-US" sz="1200" dirty="0">
                <a:latin typeface="Source Code Pro" panose="020B0509030403020204" pitchFamily="49" charset="0"/>
              </a:rPr>
              <a:t> websites.</a:t>
            </a:r>
            <a:endParaRPr lang="fr-FR" sz="1200" dirty="0">
              <a:latin typeface="Source Code Pro" panose="020B0509030403020204" pitchFamily="49" charset="0"/>
            </a:endParaRPr>
          </a:p>
        </p:txBody>
      </p:sp>
      <p:pic>
        <p:nvPicPr>
          <p:cNvPr id="17" name="Image 16">
            <a:hlinkClick r:id="rId8" action="ppaction://hlinksldjump"/>
            <a:extLst>
              <a:ext uri="{FF2B5EF4-FFF2-40B4-BE49-F238E27FC236}">
                <a16:creationId xmlns:a16="http://schemas.microsoft.com/office/drawing/2014/main" id="{E8FAECF1-F8EB-4DD6-9DAA-136C66111BDD}"/>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06979257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C8F4CB-1345-45A7-AA65-A44DECA8C728}"/>
              </a:ext>
            </a:extLst>
          </p:cNvPr>
          <p:cNvSpPr>
            <a:spLocks noGrp="1"/>
          </p:cNvSpPr>
          <p:nvPr>
            <p:ph type="title"/>
          </p:nvPr>
        </p:nvSpPr>
        <p:spPr/>
        <p:txBody>
          <a:bodyPr/>
          <a:lstStyle/>
          <a:p>
            <a:r>
              <a:rPr lang="fr-FR" sz="2400" dirty="0"/>
              <a:t>LoRa</a:t>
            </a:r>
            <a:endParaRPr lang="fr-FR" dirty="0"/>
          </a:p>
        </p:txBody>
      </p:sp>
      <p:sp>
        <p:nvSpPr>
          <p:cNvPr id="3" name="Espace réservé du numéro de diapositive 2">
            <a:extLst>
              <a:ext uri="{FF2B5EF4-FFF2-40B4-BE49-F238E27FC236}">
                <a16:creationId xmlns:a16="http://schemas.microsoft.com/office/drawing/2014/main" id="{C75D810F-9612-4E96-843F-2BBE03BAD6E6}"/>
              </a:ext>
            </a:extLst>
          </p:cNvPr>
          <p:cNvSpPr>
            <a:spLocks noGrp="1"/>
          </p:cNvSpPr>
          <p:nvPr>
            <p:ph type="sldNum" sz="quarter" idx="12"/>
          </p:nvPr>
        </p:nvSpPr>
        <p:spPr/>
        <p:txBody>
          <a:bodyPr/>
          <a:lstStyle/>
          <a:p>
            <a:pPr>
              <a:defRPr/>
            </a:pPr>
            <a:fld id="{E652A8FB-8C76-45BB-8D82-93F8E151003C}" type="slidenum">
              <a:rPr lang="fr-FR" smtClean="0"/>
              <a:pPr>
                <a:defRPr/>
              </a:pPr>
              <a:t>461</a:t>
            </a:fld>
            <a:endParaRPr lang="fr-FR"/>
          </a:p>
        </p:txBody>
      </p:sp>
      <p:sp>
        <p:nvSpPr>
          <p:cNvPr id="4" name="Rectangle 3">
            <a:extLst>
              <a:ext uri="{FF2B5EF4-FFF2-40B4-BE49-F238E27FC236}">
                <a16:creationId xmlns:a16="http://schemas.microsoft.com/office/drawing/2014/main" id="{362F9BDE-1046-4973-B365-8867078DADF9}"/>
              </a:ext>
            </a:extLst>
          </p:cNvPr>
          <p:cNvSpPr/>
          <p:nvPr/>
        </p:nvSpPr>
        <p:spPr>
          <a:xfrm>
            <a:off x="0" y="692696"/>
            <a:ext cx="9144000" cy="1384995"/>
          </a:xfrm>
          <a:prstGeom prst="rect">
            <a:avLst/>
          </a:prstGeom>
        </p:spPr>
        <p:txBody>
          <a:bodyPr wrap="square">
            <a:spAutoFit/>
          </a:bodyPr>
          <a:lstStyle/>
          <a:p>
            <a:r>
              <a:rPr lang="en-US" b="1" dirty="0">
                <a:latin typeface="Source Code Pro" panose="020B0509030403020204" pitchFamily="49" charset="0"/>
              </a:rPr>
              <a:t>How can </a:t>
            </a:r>
            <a:r>
              <a:rPr lang="en-US" b="1" dirty="0" err="1">
                <a:latin typeface="Source Code Pro" panose="020B0509030403020204" pitchFamily="49" charset="0"/>
              </a:rPr>
              <a:t>LoRa</a:t>
            </a:r>
            <a:r>
              <a:rPr lang="en-US" b="1" dirty="0">
                <a:latin typeface="Source Code Pro" panose="020B0509030403020204" pitchFamily="49" charset="0"/>
              </a:rPr>
              <a:t> be useful in your home automation projects?</a:t>
            </a:r>
          </a:p>
          <a:p>
            <a:r>
              <a:rPr lang="en-US" dirty="0">
                <a:latin typeface="Source Code Pro" panose="020B0509030403020204" pitchFamily="49" charset="0"/>
              </a:rPr>
              <a:t>Let’s take a look at a practical application.</a:t>
            </a:r>
          </a:p>
          <a:p>
            <a:r>
              <a:rPr lang="en-US" dirty="0">
                <a:latin typeface="Source Code Pro" panose="020B0509030403020204" pitchFamily="49" charset="0"/>
              </a:rPr>
              <a:t>Imagine that you want to measure the moisture in your field. Although, it is not far from your house, it probably doesn’t have Wi-Fi coverage. So, you can build a sensor node with an ESP32 and a moisture sensor, that sends the moisture readings once or twice a day to another ESP32 using </a:t>
            </a:r>
            <a:r>
              <a:rPr lang="en-US" dirty="0" err="1">
                <a:latin typeface="Source Code Pro" panose="020B0509030403020204" pitchFamily="49" charset="0"/>
              </a:rPr>
              <a:t>LoRa</a:t>
            </a:r>
            <a:r>
              <a:rPr lang="en-US" dirty="0">
                <a:latin typeface="Source Code Pro" panose="020B0509030403020204" pitchFamily="49" charset="0"/>
              </a:rPr>
              <a:t>.</a:t>
            </a:r>
          </a:p>
        </p:txBody>
      </p:sp>
      <p:pic>
        <p:nvPicPr>
          <p:cNvPr id="5" name="Image 4">
            <a:extLst>
              <a:ext uri="{FF2B5EF4-FFF2-40B4-BE49-F238E27FC236}">
                <a16:creationId xmlns:a16="http://schemas.microsoft.com/office/drawing/2014/main" id="{8720CDE6-6B3A-49CD-87E3-BB09C8238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71" y="2064405"/>
            <a:ext cx="4761536" cy="2456952"/>
          </a:xfrm>
          <a:prstGeom prst="rect">
            <a:avLst/>
          </a:prstGeom>
        </p:spPr>
      </p:pic>
      <p:sp>
        <p:nvSpPr>
          <p:cNvPr id="6" name="Rectangle 5">
            <a:extLst>
              <a:ext uri="{FF2B5EF4-FFF2-40B4-BE49-F238E27FC236}">
                <a16:creationId xmlns:a16="http://schemas.microsoft.com/office/drawing/2014/main" id="{145AF343-08D2-48C9-9F2A-1F31F75EC178}"/>
              </a:ext>
            </a:extLst>
          </p:cNvPr>
          <p:cNvSpPr/>
          <p:nvPr/>
        </p:nvSpPr>
        <p:spPr>
          <a:xfrm>
            <a:off x="43543" y="4759846"/>
            <a:ext cx="4572001" cy="738664"/>
          </a:xfrm>
          <a:prstGeom prst="rect">
            <a:avLst/>
          </a:prstGeom>
        </p:spPr>
        <p:txBody>
          <a:bodyPr>
            <a:spAutoFit/>
          </a:bodyPr>
          <a:lstStyle/>
          <a:p>
            <a:pPr algn="just"/>
            <a:r>
              <a:rPr lang="en-US" dirty="0">
                <a:latin typeface="Source Code Pro" panose="020B0509030403020204" pitchFamily="49" charset="0"/>
              </a:rPr>
              <a:t>The later ESP32 has access to Wi-Fi, and it can run a web server that displays the moisture readings.</a:t>
            </a:r>
            <a:endParaRPr lang="fr-FR" dirty="0">
              <a:latin typeface="Source Code Pro" panose="020B0509030403020204" pitchFamily="49" charset="0"/>
            </a:endParaRPr>
          </a:p>
        </p:txBody>
      </p:sp>
      <p:pic>
        <p:nvPicPr>
          <p:cNvPr id="8" name="Image 7">
            <a:extLst>
              <a:ext uri="{FF2B5EF4-FFF2-40B4-BE49-F238E27FC236}">
                <a16:creationId xmlns:a16="http://schemas.microsoft.com/office/drawing/2014/main" id="{C53CA058-88C0-469C-8251-1106611F1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8399" y="4274350"/>
            <a:ext cx="4122058" cy="2083014"/>
          </a:xfrm>
          <a:prstGeom prst="rect">
            <a:avLst/>
          </a:prstGeom>
        </p:spPr>
      </p:pic>
      <p:pic>
        <p:nvPicPr>
          <p:cNvPr id="9" name="Image 8">
            <a:extLst>
              <a:ext uri="{FF2B5EF4-FFF2-40B4-BE49-F238E27FC236}">
                <a16:creationId xmlns:a16="http://schemas.microsoft.com/office/drawing/2014/main" id="{6257C8EE-B686-4F74-B989-4091C9DBD2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441" y="2471895"/>
            <a:ext cx="2999388" cy="1680562"/>
          </a:xfrm>
          <a:prstGeom prst="rect">
            <a:avLst/>
          </a:prstGeom>
        </p:spPr>
      </p:pic>
      <p:pic>
        <p:nvPicPr>
          <p:cNvPr id="10" name="Image 9">
            <a:hlinkClick r:id="rId5" action="ppaction://hlinksldjump"/>
            <a:extLst>
              <a:ext uri="{FF2B5EF4-FFF2-40B4-BE49-F238E27FC236}">
                <a16:creationId xmlns:a16="http://schemas.microsoft.com/office/drawing/2014/main" id="{30188156-391F-4495-9F95-A45E27BBEBE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21148487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A45C0-779F-4163-ADC9-DAAAE3738D57}"/>
              </a:ext>
            </a:extLst>
          </p:cNvPr>
          <p:cNvSpPr>
            <a:spLocks noGrp="1"/>
          </p:cNvSpPr>
          <p:nvPr>
            <p:ph type="title"/>
          </p:nvPr>
        </p:nvSpPr>
        <p:spPr/>
        <p:txBody>
          <a:bodyPr/>
          <a:lstStyle/>
          <a:p>
            <a:r>
              <a:rPr lang="fr-FR" dirty="0"/>
              <a:t>LoRa module – RFM95/96/97/98</a:t>
            </a:r>
          </a:p>
        </p:txBody>
      </p:sp>
      <p:sp>
        <p:nvSpPr>
          <p:cNvPr id="3" name="Espace réservé du numéro de diapositive 2">
            <a:extLst>
              <a:ext uri="{FF2B5EF4-FFF2-40B4-BE49-F238E27FC236}">
                <a16:creationId xmlns:a16="http://schemas.microsoft.com/office/drawing/2014/main" id="{C1E3C10A-B34B-40A9-A3F3-59845C4B68D2}"/>
              </a:ext>
            </a:extLst>
          </p:cNvPr>
          <p:cNvSpPr>
            <a:spLocks noGrp="1"/>
          </p:cNvSpPr>
          <p:nvPr>
            <p:ph type="sldNum" sz="quarter" idx="12"/>
          </p:nvPr>
        </p:nvSpPr>
        <p:spPr/>
        <p:txBody>
          <a:bodyPr/>
          <a:lstStyle/>
          <a:p>
            <a:pPr>
              <a:defRPr/>
            </a:pPr>
            <a:fld id="{E652A8FB-8C76-45BB-8D82-93F8E151003C}" type="slidenum">
              <a:rPr lang="fr-FR" smtClean="0"/>
              <a:pPr>
                <a:defRPr/>
              </a:pPr>
              <a:t>462</a:t>
            </a:fld>
            <a:endParaRPr lang="fr-FR"/>
          </a:p>
        </p:txBody>
      </p:sp>
      <p:pic>
        <p:nvPicPr>
          <p:cNvPr id="5" name="Image 4">
            <a:extLst>
              <a:ext uri="{FF2B5EF4-FFF2-40B4-BE49-F238E27FC236}">
                <a16:creationId xmlns:a16="http://schemas.microsoft.com/office/drawing/2014/main" id="{246120C9-EA38-4777-B8B3-B46239A19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 y="515442"/>
            <a:ext cx="5022833" cy="5649862"/>
          </a:xfrm>
          <a:prstGeom prst="rect">
            <a:avLst/>
          </a:prstGeom>
        </p:spPr>
      </p:pic>
      <p:pic>
        <p:nvPicPr>
          <p:cNvPr id="9" name="Image 8">
            <a:extLst>
              <a:ext uri="{FF2B5EF4-FFF2-40B4-BE49-F238E27FC236}">
                <a16:creationId xmlns:a16="http://schemas.microsoft.com/office/drawing/2014/main" id="{6C3886EF-25BE-410B-ACD3-242112CA11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89860" y="520391"/>
            <a:ext cx="3841080" cy="3980756"/>
          </a:xfrm>
          <a:prstGeom prst="rect">
            <a:avLst/>
          </a:prstGeom>
        </p:spPr>
      </p:pic>
      <p:pic>
        <p:nvPicPr>
          <p:cNvPr id="11" name="Image 10">
            <a:extLst>
              <a:ext uri="{FF2B5EF4-FFF2-40B4-BE49-F238E27FC236}">
                <a16:creationId xmlns:a16="http://schemas.microsoft.com/office/drawing/2014/main" id="{DB1DB668-25D4-4DDA-A3D2-25AEB71CC0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091968" y="4255470"/>
            <a:ext cx="3194346" cy="2316780"/>
          </a:xfrm>
          <a:prstGeom prst="rect">
            <a:avLst/>
          </a:prstGeom>
        </p:spPr>
      </p:pic>
      <p:sp>
        <p:nvSpPr>
          <p:cNvPr id="12" name="Rectangle 11">
            <a:extLst>
              <a:ext uri="{FF2B5EF4-FFF2-40B4-BE49-F238E27FC236}">
                <a16:creationId xmlns:a16="http://schemas.microsoft.com/office/drawing/2014/main" id="{6EB24E2C-9262-46B6-BA19-DA5AD0180239}"/>
              </a:ext>
            </a:extLst>
          </p:cNvPr>
          <p:cNvSpPr/>
          <p:nvPr/>
        </p:nvSpPr>
        <p:spPr>
          <a:xfrm>
            <a:off x="0" y="6202918"/>
            <a:ext cx="4572000" cy="369332"/>
          </a:xfrm>
          <a:prstGeom prst="rect">
            <a:avLst/>
          </a:prstGeom>
        </p:spPr>
        <p:txBody>
          <a:bodyPr>
            <a:spAutoFit/>
          </a:bodyPr>
          <a:lstStyle/>
          <a:p>
            <a:r>
              <a:rPr lang="fr-FR" sz="900" b="1" dirty="0">
                <a:solidFill>
                  <a:srgbClr val="FF0000"/>
                </a:solidFill>
                <a:effectLst>
                  <a:outerShdw blurRad="38100" dist="38100" dir="2700000" algn="tl">
                    <a:srgbClr val="000000">
                      <a:alpha val="43137"/>
                    </a:srgbClr>
                  </a:outerShdw>
                </a:effectLst>
                <a:latin typeface="+mn-lt"/>
              </a:rPr>
              <a:t>https://www.aliexpress.com/snapshot/0.html?spm=a2g0s.buyer_leave_review.0.0.3a846c1bhgQUif&amp;orderId=3001775197871894&amp;productId=32831799362</a:t>
            </a:r>
          </a:p>
        </p:txBody>
      </p:sp>
      <p:pic>
        <p:nvPicPr>
          <p:cNvPr id="8" name="Image 7">
            <a:hlinkClick r:id="rId5" action="ppaction://hlinksldjump"/>
            <a:extLst>
              <a:ext uri="{FF2B5EF4-FFF2-40B4-BE49-F238E27FC236}">
                <a16:creationId xmlns:a16="http://schemas.microsoft.com/office/drawing/2014/main" id="{87C29BFB-E4F0-4501-AB26-43215DBE57D8}"/>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993100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83D7F6-DF64-4765-A7E2-53FD28777F0B}"/>
              </a:ext>
            </a:extLst>
          </p:cNvPr>
          <p:cNvSpPr>
            <a:spLocks noGrp="1"/>
          </p:cNvSpPr>
          <p:nvPr>
            <p:ph type="title"/>
          </p:nvPr>
        </p:nvSpPr>
        <p:spPr/>
        <p:txBody>
          <a:bodyPr/>
          <a:lstStyle/>
          <a:p>
            <a:r>
              <a:rPr lang="fr-FR" dirty="0"/>
              <a:t>LoRa module – RFM95/96/97/98</a:t>
            </a:r>
          </a:p>
        </p:txBody>
      </p:sp>
      <p:sp>
        <p:nvSpPr>
          <p:cNvPr id="3" name="Espace réservé du numéro de diapositive 2">
            <a:extLst>
              <a:ext uri="{FF2B5EF4-FFF2-40B4-BE49-F238E27FC236}">
                <a16:creationId xmlns:a16="http://schemas.microsoft.com/office/drawing/2014/main" id="{8D4E46D8-92BE-4E44-B6CA-9DA37A5D7CD2}"/>
              </a:ext>
            </a:extLst>
          </p:cNvPr>
          <p:cNvSpPr>
            <a:spLocks noGrp="1"/>
          </p:cNvSpPr>
          <p:nvPr>
            <p:ph type="sldNum" sz="quarter" idx="12"/>
          </p:nvPr>
        </p:nvSpPr>
        <p:spPr/>
        <p:txBody>
          <a:bodyPr/>
          <a:lstStyle/>
          <a:p>
            <a:pPr>
              <a:defRPr/>
            </a:pPr>
            <a:fld id="{E652A8FB-8C76-45BB-8D82-93F8E151003C}" type="slidenum">
              <a:rPr lang="fr-FR" smtClean="0"/>
              <a:pPr>
                <a:defRPr/>
              </a:pPr>
              <a:t>463</a:t>
            </a:fld>
            <a:endParaRPr lang="fr-FR"/>
          </a:p>
        </p:txBody>
      </p:sp>
      <p:pic>
        <p:nvPicPr>
          <p:cNvPr id="4" name="Image 3">
            <a:extLst>
              <a:ext uri="{FF2B5EF4-FFF2-40B4-BE49-F238E27FC236}">
                <a16:creationId xmlns:a16="http://schemas.microsoft.com/office/drawing/2014/main" id="{98B2AB5A-91B1-4F80-B9C6-BA25A469A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661194"/>
            <a:ext cx="5473732" cy="5740400"/>
          </a:xfrm>
          <a:prstGeom prst="rect">
            <a:avLst/>
          </a:prstGeom>
        </p:spPr>
      </p:pic>
      <p:pic>
        <p:nvPicPr>
          <p:cNvPr id="5" name="Image 4">
            <a:hlinkClick r:id="rId3" action="ppaction://hlinksldjump"/>
            <a:extLst>
              <a:ext uri="{FF2B5EF4-FFF2-40B4-BE49-F238E27FC236}">
                <a16:creationId xmlns:a16="http://schemas.microsoft.com/office/drawing/2014/main" id="{FAFED88F-EE74-466C-AB0F-6C2FB9DC471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47883859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339236-6C2A-4041-B60F-0A65B43F2179}"/>
              </a:ext>
            </a:extLst>
          </p:cNvPr>
          <p:cNvSpPr>
            <a:spLocks noGrp="1"/>
          </p:cNvSpPr>
          <p:nvPr>
            <p:ph type="title"/>
          </p:nvPr>
        </p:nvSpPr>
        <p:spPr/>
        <p:txBody>
          <a:bodyPr/>
          <a:lstStyle/>
          <a:p>
            <a:r>
              <a:rPr lang="fr-FR" sz="2400" dirty="0"/>
              <a:t>LoRa  - </a:t>
            </a:r>
            <a:r>
              <a:rPr lang="fr-FR" sz="2400" dirty="0" err="1"/>
              <a:t>Schematics</a:t>
            </a:r>
            <a:endParaRPr lang="fr-FR" dirty="0"/>
          </a:p>
        </p:txBody>
      </p:sp>
      <p:sp>
        <p:nvSpPr>
          <p:cNvPr id="3" name="Espace réservé du numéro de diapositive 2">
            <a:extLst>
              <a:ext uri="{FF2B5EF4-FFF2-40B4-BE49-F238E27FC236}">
                <a16:creationId xmlns:a16="http://schemas.microsoft.com/office/drawing/2014/main" id="{0D1CA778-B683-4978-A1E7-1347EFA9A8D2}"/>
              </a:ext>
            </a:extLst>
          </p:cNvPr>
          <p:cNvSpPr>
            <a:spLocks noGrp="1"/>
          </p:cNvSpPr>
          <p:nvPr>
            <p:ph type="sldNum" sz="quarter" idx="12"/>
          </p:nvPr>
        </p:nvSpPr>
        <p:spPr/>
        <p:txBody>
          <a:bodyPr/>
          <a:lstStyle/>
          <a:p>
            <a:pPr>
              <a:defRPr/>
            </a:pPr>
            <a:fld id="{E652A8FB-8C76-45BB-8D82-93F8E151003C}" type="slidenum">
              <a:rPr lang="fr-FR" smtClean="0"/>
              <a:pPr>
                <a:defRPr/>
              </a:pPr>
              <a:t>464</a:t>
            </a:fld>
            <a:endParaRPr lang="fr-FR"/>
          </a:p>
        </p:txBody>
      </p:sp>
      <p:pic>
        <p:nvPicPr>
          <p:cNvPr id="7" name="Image 6">
            <a:extLst>
              <a:ext uri="{FF2B5EF4-FFF2-40B4-BE49-F238E27FC236}">
                <a16:creationId xmlns:a16="http://schemas.microsoft.com/office/drawing/2014/main" id="{48467D75-48B9-4780-8EA2-F428629DD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700808"/>
            <a:ext cx="4537866" cy="2547256"/>
          </a:xfrm>
          <a:prstGeom prst="rect">
            <a:avLst/>
          </a:prstGeom>
        </p:spPr>
      </p:pic>
      <p:sp>
        <p:nvSpPr>
          <p:cNvPr id="4" name="Rectangle 3">
            <a:extLst>
              <a:ext uri="{FF2B5EF4-FFF2-40B4-BE49-F238E27FC236}">
                <a16:creationId xmlns:a16="http://schemas.microsoft.com/office/drawing/2014/main" id="{4E7757C7-7456-4FAB-A343-59809A69FEFC}"/>
              </a:ext>
            </a:extLst>
          </p:cNvPr>
          <p:cNvSpPr/>
          <p:nvPr/>
        </p:nvSpPr>
        <p:spPr>
          <a:xfrm>
            <a:off x="62440" y="546324"/>
            <a:ext cx="9047426" cy="1169551"/>
          </a:xfrm>
          <a:prstGeom prst="rect">
            <a:avLst/>
          </a:prstGeom>
        </p:spPr>
        <p:txBody>
          <a:bodyPr wrap="square">
            <a:spAutoFit/>
          </a:bodyPr>
          <a:lstStyle/>
          <a:p>
            <a:r>
              <a:rPr lang="en-US" dirty="0">
                <a:latin typeface="Source Code Pro" panose="020B0509030403020204" pitchFamily="49" charset="0"/>
              </a:rPr>
              <a:t>In this section we’ll show you how to get started with </a:t>
            </a:r>
            <a:r>
              <a:rPr lang="en-US" dirty="0" err="1">
                <a:latin typeface="Source Code Pro" panose="020B0509030403020204" pitchFamily="49" charset="0"/>
              </a:rPr>
              <a:t>LoRa</a:t>
            </a:r>
            <a:r>
              <a:rPr lang="en-US" dirty="0">
                <a:latin typeface="Source Code Pro" panose="020B0509030403020204" pitchFamily="49" charset="0"/>
              </a:rPr>
              <a:t> with your ESP32 using Arduino IDE. As an example, we’ll build a simple </a:t>
            </a:r>
            <a:r>
              <a:rPr lang="en-US" dirty="0" err="1">
                <a:latin typeface="Source Code Pro" panose="020B0509030403020204" pitchFamily="49" charset="0"/>
              </a:rPr>
              <a:t>LoRa</a:t>
            </a:r>
            <a:r>
              <a:rPr lang="en-US" dirty="0">
                <a:latin typeface="Source Code Pro" panose="020B0509030403020204" pitchFamily="49" charset="0"/>
              </a:rPr>
              <a:t> Sender and a </a:t>
            </a:r>
            <a:r>
              <a:rPr lang="en-US" dirty="0" err="1">
                <a:latin typeface="Source Code Pro" panose="020B0509030403020204" pitchFamily="49" charset="0"/>
              </a:rPr>
              <a:t>LoRa</a:t>
            </a:r>
            <a:r>
              <a:rPr lang="en-US" dirty="0">
                <a:latin typeface="Source Code Pro" panose="020B0509030403020204" pitchFamily="49" charset="0"/>
              </a:rPr>
              <a:t> Receiver.</a:t>
            </a:r>
          </a:p>
          <a:p>
            <a:r>
              <a:rPr lang="en-US" dirty="0">
                <a:latin typeface="Source Code Pro" panose="020B0509030403020204" pitchFamily="49" charset="0"/>
              </a:rPr>
              <a:t>The </a:t>
            </a:r>
            <a:r>
              <a:rPr lang="en-US" dirty="0" err="1">
                <a:latin typeface="Source Code Pro" panose="020B0509030403020204" pitchFamily="49" charset="0"/>
              </a:rPr>
              <a:t>LoRa</a:t>
            </a:r>
            <a:r>
              <a:rPr lang="en-US" dirty="0">
                <a:latin typeface="Source Code Pro" panose="020B0509030403020204" pitchFamily="49" charset="0"/>
              </a:rPr>
              <a:t> Sender will be sending a “hello” message followed by a counter for testing purposes. This message can be easily replaced with useful data like sensor readings or notifications</a:t>
            </a:r>
          </a:p>
        </p:txBody>
      </p:sp>
      <p:sp>
        <p:nvSpPr>
          <p:cNvPr id="6" name="Rectangle 5">
            <a:extLst>
              <a:ext uri="{FF2B5EF4-FFF2-40B4-BE49-F238E27FC236}">
                <a16:creationId xmlns:a16="http://schemas.microsoft.com/office/drawing/2014/main" id="{E661DBD9-A19C-4326-BBA4-493DBCFBAD2E}"/>
              </a:ext>
            </a:extLst>
          </p:cNvPr>
          <p:cNvSpPr/>
          <p:nvPr/>
        </p:nvSpPr>
        <p:spPr>
          <a:xfrm>
            <a:off x="4549269" y="2174217"/>
            <a:ext cx="4572000" cy="1600438"/>
          </a:xfrm>
          <a:prstGeom prst="rect">
            <a:avLst/>
          </a:prstGeom>
        </p:spPr>
        <p:txBody>
          <a:bodyPr>
            <a:spAutoFit/>
          </a:bodyPr>
          <a:lstStyle/>
          <a:p>
            <a:r>
              <a:rPr lang="en-US" dirty="0">
                <a:latin typeface="Source Code Pro" panose="020B0509030403020204" pitchFamily="49" charset="0"/>
              </a:rPr>
              <a:t>To follow this part you need the following components:</a:t>
            </a:r>
          </a:p>
          <a:p>
            <a:pPr>
              <a:buFont typeface="Arial" panose="020B0604020202020204" pitchFamily="34" charset="0"/>
              <a:buChar char="•"/>
            </a:pPr>
            <a:r>
              <a:rPr lang="en-US" dirty="0">
                <a:latin typeface="Source Code Pro" panose="020B0509030403020204" pitchFamily="49" charset="0"/>
                <a:hlinkClick r:id="rId3"/>
              </a:rPr>
              <a:t>2x ESP32 DOIT DEVKIT V1 Board</a:t>
            </a:r>
            <a:endParaRPr lang="en-US" dirty="0">
              <a:latin typeface="Source Code Pro" panose="020B0509030403020204" pitchFamily="49" charset="0"/>
            </a:endParaRPr>
          </a:p>
          <a:p>
            <a:pPr>
              <a:buFont typeface="Arial" panose="020B0604020202020204" pitchFamily="34" charset="0"/>
              <a:buChar char="•"/>
            </a:pPr>
            <a:r>
              <a:rPr lang="en-US" dirty="0">
                <a:latin typeface="Source Code Pro" panose="020B0509030403020204" pitchFamily="49" charset="0"/>
                <a:hlinkClick r:id="rId4"/>
              </a:rPr>
              <a:t>2x </a:t>
            </a:r>
            <a:r>
              <a:rPr lang="en-US" dirty="0" err="1">
                <a:latin typeface="Source Code Pro" panose="020B0509030403020204" pitchFamily="49" charset="0"/>
                <a:hlinkClick r:id="rId4"/>
              </a:rPr>
              <a:t>LoRa</a:t>
            </a:r>
            <a:r>
              <a:rPr lang="en-US" dirty="0">
                <a:latin typeface="Source Code Pro" panose="020B0509030403020204" pitchFamily="49" charset="0"/>
                <a:hlinkClick r:id="rId4"/>
              </a:rPr>
              <a:t> Transceiver modules (RFM95)</a:t>
            </a:r>
            <a:endParaRPr lang="en-US" dirty="0">
              <a:latin typeface="Source Code Pro" panose="020B0509030403020204" pitchFamily="49" charset="0"/>
            </a:endParaRPr>
          </a:p>
          <a:p>
            <a:pPr>
              <a:buFont typeface="Arial" panose="020B0604020202020204" pitchFamily="34" charset="0"/>
              <a:buChar char="•"/>
            </a:pPr>
            <a:r>
              <a:rPr lang="en-US" dirty="0">
                <a:latin typeface="Source Code Pro" panose="020B0509030403020204" pitchFamily="49" charset="0"/>
              </a:rPr>
              <a:t>RFM95 </a:t>
            </a:r>
            <a:r>
              <a:rPr lang="en-US" dirty="0" err="1">
                <a:latin typeface="Source Code Pro" panose="020B0509030403020204" pitchFamily="49" charset="0"/>
              </a:rPr>
              <a:t>LoRa</a:t>
            </a:r>
            <a:r>
              <a:rPr lang="en-US" dirty="0">
                <a:latin typeface="Source Code Pro" panose="020B0509030403020204" pitchFamily="49" charset="0"/>
              </a:rPr>
              <a:t> breakout board (optional)</a:t>
            </a:r>
          </a:p>
          <a:p>
            <a:pPr>
              <a:buFont typeface="Arial" panose="020B0604020202020204" pitchFamily="34" charset="0"/>
              <a:buChar char="•"/>
            </a:pPr>
            <a:r>
              <a:rPr lang="en-US" dirty="0">
                <a:latin typeface="Source Code Pro" panose="020B0509030403020204" pitchFamily="49" charset="0"/>
                <a:hlinkClick r:id="rId5"/>
              </a:rPr>
              <a:t>Jumper wires</a:t>
            </a:r>
            <a:endParaRPr lang="en-US" dirty="0">
              <a:latin typeface="Source Code Pro" panose="020B0509030403020204" pitchFamily="49" charset="0"/>
            </a:endParaRPr>
          </a:p>
          <a:p>
            <a:pPr>
              <a:buFont typeface="Arial" panose="020B0604020202020204" pitchFamily="34" charset="0"/>
              <a:buChar char="•"/>
            </a:pPr>
            <a:r>
              <a:rPr lang="en-US" dirty="0">
                <a:latin typeface="Source Code Pro" panose="020B0509030403020204" pitchFamily="49" charset="0"/>
                <a:hlinkClick r:id="rId6"/>
              </a:rPr>
              <a:t>Breadboard</a:t>
            </a:r>
            <a:r>
              <a:rPr lang="en-US" dirty="0">
                <a:latin typeface="Source Code Pro" panose="020B0509030403020204" pitchFamily="49" charset="0"/>
              </a:rPr>
              <a:t> or </a:t>
            </a:r>
            <a:r>
              <a:rPr lang="en-US" dirty="0">
                <a:latin typeface="Source Code Pro" panose="020B0509030403020204" pitchFamily="49" charset="0"/>
                <a:hlinkClick r:id="rId7"/>
              </a:rPr>
              <a:t>stripboard</a:t>
            </a:r>
            <a:endParaRPr lang="en-US" dirty="0">
              <a:latin typeface="Source Code Pro" panose="020B0509030403020204" pitchFamily="49" charset="0"/>
            </a:endParaRPr>
          </a:p>
        </p:txBody>
      </p:sp>
      <p:pic>
        <p:nvPicPr>
          <p:cNvPr id="8" name="Image 7">
            <a:extLst>
              <a:ext uri="{FF2B5EF4-FFF2-40B4-BE49-F238E27FC236}">
                <a16:creationId xmlns:a16="http://schemas.microsoft.com/office/drawing/2014/main" id="{6B8EF441-153F-4B02-8FAC-0C1E64B7B0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465" y="4259909"/>
            <a:ext cx="7857070" cy="2303560"/>
          </a:xfrm>
          <a:prstGeom prst="rect">
            <a:avLst/>
          </a:prstGeom>
        </p:spPr>
      </p:pic>
      <p:pic>
        <p:nvPicPr>
          <p:cNvPr id="9" name="Image 8">
            <a:hlinkClick r:id="rId9" action="ppaction://hlinksldjump"/>
            <a:extLst>
              <a:ext uri="{FF2B5EF4-FFF2-40B4-BE49-F238E27FC236}">
                <a16:creationId xmlns:a16="http://schemas.microsoft.com/office/drawing/2014/main" id="{22C25A4B-7794-4AB9-A0CC-96BF04C590E6}"/>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98553835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E042CA-C559-4486-975C-B82768E3F1DE}"/>
              </a:ext>
            </a:extLst>
          </p:cNvPr>
          <p:cNvSpPr>
            <a:spLocks noGrp="1"/>
          </p:cNvSpPr>
          <p:nvPr>
            <p:ph type="title"/>
          </p:nvPr>
        </p:nvSpPr>
        <p:spPr/>
        <p:txBody>
          <a:bodyPr/>
          <a:lstStyle/>
          <a:p>
            <a:r>
              <a:rPr lang="fr-FR" sz="2000" dirty="0"/>
              <a:t>LoRa  - Alternative</a:t>
            </a:r>
            <a:endParaRPr lang="fr-FR" dirty="0"/>
          </a:p>
        </p:txBody>
      </p:sp>
      <p:sp>
        <p:nvSpPr>
          <p:cNvPr id="3" name="Espace réservé du numéro de diapositive 2">
            <a:extLst>
              <a:ext uri="{FF2B5EF4-FFF2-40B4-BE49-F238E27FC236}">
                <a16:creationId xmlns:a16="http://schemas.microsoft.com/office/drawing/2014/main" id="{F8419B50-F56E-4DD7-AE49-6E87B782F1E5}"/>
              </a:ext>
            </a:extLst>
          </p:cNvPr>
          <p:cNvSpPr>
            <a:spLocks noGrp="1"/>
          </p:cNvSpPr>
          <p:nvPr>
            <p:ph type="sldNum" sz="quarter" idx="12"/>
          </p:nvPr>
        </p:nvSpPr>
        <p:spPr/>
        <p:txBody>
          <a:bodyPr/>
          <a:lstStyle/>
          <a:p>
            <a:pPr>
              <a:defRPr/>
            </a:pPr>
            <a:fld id="{E652A8FB-8C76-45BB-8D82-93F8E151003C}" type="slidenum">
              <a:rPr lang="fr-FR" smtClean="0"/>
              <a:pPr>
                <a:defRPr/>
              </a:pPr>
              <a:t>465</a:t>
            </a:fld>
            <a:endParaRPr lang="fr-FR"/>
          </a:p>
        </p:txBody>
      </p:sp>
      <p:pic>
        <p:nvPicPr>
          <p:cNvPr id="5" name="Image 4">
            <a:extLst>
              <a:ext uri="{FF2B5EF4-FFF2-40B4-BE49-F238E27FC236}">
                <a16:creationId xmlns:a16="http://schemas.microsoft.com/office/drawing/2014/main" id="{9929C7B4-7132-4340-B615-B3804A9CB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113152"/>
            <a:ext cx="7143750" cy="4010025"/>
          </a:xfrm>
          <a:prstGeom prst="rect">
            <a:avLst/>
          </a:prstGeom>
        </p:spPr>
      </p:pic>
      <p:sp>
        <p:nvSpPr>
          <p:cNvPr id="6" name="Rectangle 5">
            <a:extLst>
              <a:ext uri="{FF2B5EF4-FFF2-40B4-BE49-F238E27FC236}">
                <a16:creationId xmlns:a16="http://schemas.microsoft.com/office/drawing/2014/main" id="{42777E95-15F7-4F7C-B9D6-DF04DF553ED3}"/>
              </a:ext>
            </a:extLst>
          </p:cNvPr>
          <p:cNvSpPr/>
          <p:nvPr/>
        </p:nvSpPr>
        <p:spPr>
          <a:xfrm>
            <a:off x="0" y="466130"/>
            <a:ext cx="9144000" cy="1169551"/>
          </a:xfrm>
          <a:prstGeom prst="rect">
            <a:avLst/>
          </a:prstGeom>
        </p:spPr>
        <p:txBody>
          <a:bodyPr wrap="square">
            <a:spAutoFit/>
          </a:bodyPr>
          <a:lstStyle/>
          <a:p>
            <a:pPr>
              <a:buFont typeface="Arial" panose="020B0604020202020204" pitchFamily="34" charset="0"/>
              <a:buChar char="•"/>
            </a:pPr>
            <a:r>
              <a:rPr lang="en-US" dirty="0">
                <a:latin typeface="Source Code Pro" panose="020B0509030403020204" pitchFamily="49" charset="0"/>
                <a:hlinkClick r:id="rId3"/>
              </a:rPr>
              <a:t>2x TTGO LoRa32 SX1276 OLED</a:t>
            </a:r>
            <a:endParaRPr lang="en-US" dirty="0">
              <a:latin typeface="Source Code Pro" panose="020B0509030403020204" pitchFamily="49" charset="0"/>
            </a:endParaRPr>
          </a:p>
          <a:p>
            <a:r>
              <a:rPr lang="en-US" dirty="0">
                <a:latin typeface="Source Code Pro" panose="020B0509030403020204" pitchFamily="49" charset="0"/>
              </a:rPr>
              <a:t>Instead of using an ESP32 and a separated </a:t>
            </a:r>
            <a:r>
              <a:rPr lang="en-US" dirty="0" err="1">
                <a:latin typeface="Source Code Pro" panose="020B0509030403020204" pitchFamily="49" charset="0"/>
              </a:rPr>
              <a:t>LoRa</a:t>
            </a:r>
            <a:r>
              <a:rPr lang="en-US" dirty="0">
                <a:latin typeface="Source Code Pro" panose="020B0509030403020204" pitchFamily="49" charset="0"/>
              </a:rPr>
              <a:t> transceiver module, there are ESP32 development boards with a </a:t>
            </a:r>
            <a:r>
              <a:rPr lang="en-US" dirty="0" err="1">
                <a:latin typeface="Source Code Pro" panose="020B0509030403020204" pitchFamily="49" charset="0"/>
              </a:rPr>
              <a:t>LoRa</a:t>
            </a:r>
            <a:r>
              <a:rPr lang="en-US" dirty="0">
                <a:latin typeface="Source Code Pro" panose="020B0509030403020204" pitchFamily="49" charset="0"/>
              </a:rPr>
              <a:t> chip and an OLED built-in, which makes wiring much simpler. If you have one of those boards, you can follow: </a:t>
            </a:r>
            <a:r>
              <a:rPr lang="en-US" dirty="0">
                <a:latin typeface="Source Code Pro" panose="020B0509030403020204" pitchFamily="49" charset="0"/>
                <a:hlinkClick r:id="rId4"/>
              </a:rPr>
              <a:t>TTGO LoRa32 SX1276 OLED Board: Getting Started with Arduino IDE</a:t>
            </a:r>
            <a:r>
              <a:rPr lang="en-US" dirty="0">
                <a:latin typeface="Source Code Pro" panose="020B0509030403020204" pitchFamily="49" charset="0"/>
              </a:rPr>
              <a:t>.</a:t>
            </a:r>
          </a:p>
        </p:txBody>
      </p:sp>
      <p:pic>
        <p:nvPicPr>
          <p:cNvPr id="7" name="Image 6">
            <a:hlinkClick r:id="rId5" action="ppaction://hlinksldjump"/>
            <a:extLst>
              <a:ext uri="{FF2B5EF4-FFF2-40B4-BE49-F238E27FC236}">
                <a16:creationId xmlns:a16="http://schemas.microsoft.com/office/drawing/2014/main" id="{B4CD44F4-A0E6-441D-8D80-5EFCBFC0B46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09160952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268330-2D80-4001-BC10-70BD3078A2D6}"/>
              </a:ext>
            </a:extLst>
          </p:cNvPr>
          <p:cNvSpPr>
            <a:spLocks noGrp="1"/>
          </p:cNvSpPr>
          <p:nvPr>
            <p:ph type="title"/>
          </p:nvPr>
        </p:nvSpPr>
        <p:spPr/>
        <p:txBody>
          <a:bodyPr/>
          <a:lstStyle/>
          <a:p>
            <a:r>
              <a:rPr lang="fr-FR" dirty="0" err="1"/>
              <a:t>Preparing</a:t>
            </a:r>
            <a:r>
              <a:rPr lang="fr-FR" dirty="0"/>
              <a:t> the </a:t>
            </a:r>
            <a:r>
              <a:rPr lang="fr-FR" dirty="0" err="1"/>
              <a:t>project</a:t>
            </a:r>
            <a:r>
              <a:rPr lang="fr-FR" dirty="0"/>
              <a:t>: Arduino IDE and RFM modules</a:t>
            </a:r>
          </a:p>
        </p:txBody>
      </p:sp>
      <p:sp>
        <p:nvSpPr>
          <p:cNvPr id="3" name="Espace réservé du numéro de diapositive 2">
            <a:extLst>
              <a:ext uri="{FF2B5EF4-FFF2-40B4-BE49-F238E27FC236}">
                <a16:creationId xmlns:a16="http://schemas.microsoft.com/office/drawing/2014/main" id="{951F5990-FDA3-4335-81BA-EC8DED820A90}"/>
              </a:ext>
            </a:extLst>
          </p:cNvPr>
          <p:cNvSpPr>
            <a:spLocks noGrp="1"/>
          </p:cNvSpPr>
          <p:nvPr>
            <p:ph type="sldNum" sz="quarter" idx="12"/>
          </p:nvPr>
        </p:nvSpPr>
        <p:spPr/>
        <p:txBody>
          <a:bodyPr/>
          <a:lstStyle/>
          <a:p>
            <a:pPr>
              <a:defRPr/>
            </a:pPr>
            <a:fld id="{E652A8FB-8C76-45BB-8D82-93F8E151003C}" type="slidenum">
              <a:rPr lang="fr-FR" smtClean="0"/>
              <a:pPr>
                <a:defRPr/>
              </a:pPr>
              <a:t>466</a:t>
            </a:fld>
            <a:endParaRPr lang="fr-FR"/>
          </a:p>
        </p:txBody>
      </p:sp>
      <p:sp>
        <p:nvSpPr>
          <p:cNvPr id="4" name="Rectangle 3">
            <a:extLst>
              <a:ext uri="{FF2B5EF4-FFF2-40B4-BE49-F238E27FC236}">
                <a16:creationId xmlns:a16="http://schemas.microsoft.com/office/drawing/2014/main" id="{030F4DCA-FDC0-416D-A4D1-AF70206CB401}"/>
              </a:ext>
            </a:extLst>
          </p:cNvPr>
          <p:cNvSpPr/>
          <p:nvPr/>
        </p:nvSpPr>
        <p:spPr>
          <a:xfrm>
            <a:off x="251520" y="620688"/>
            <a:ext cx="3456384" cy="1600438"/>
          </a:xfrm>
          <a:prstGeom prst="rect">
            <a:avLst/>
          </a:prstGeom>
        </p:spPr>
        <p:txBody>
          <a:bodyPr wrap="square">
            <a:spAutoFit/>
          </a:bodyPr>
          <a:lstStyle/>
          <a:p>
            <a:pPr algn="just"/>
            <a:r>
              <a:rPr lang="en-US" b="1" dirty="0">
                <a:latin typeface="Source Code Pro" panose="020B0509030403020204" pitchFamily="49" charset="0"/>
              </a:rPr>
              <a:t>Installing the </a:t>
            </a:r>
            <a:r>
              <a:rPr lang="en-US" b="1" dirty="0" err="1">
                <a:latin typeface="Source Code Pro" panose="020B0509030403020204" pitchFamily="49" charset="0"/>
              </a:rPr>
              <a:t>LoRa</a:t>
            </a:r>
            <a:r>
              <a:rPr lang="en-US" b="1" dirty="0">
                <a:latin typeface="Source Code Pro" panose="020B0509030403020204" pitchFamily="49" charset="0"/>
              </a:rPr>
              <a:t> Library</a:t>
            </a:r>
          </a:p>
          <a:p>
            <a:pPr algn="just"/>
            <a:r>
              <a:rPr lang="en-US" dirty="0">
                <a:latin typeface="Source Code Pro" panose="020B0509030403020204" pitchFamily="49" charset="0"/>
              </a:rPr>
              <a:t>There are several libraries available to easily send and receive </a:t>
            </a:r>
            <a:r>
              <a:rPr lang="en-US" dirty="0" err="1">
                <a:latin typeface="Source Code Pro" panose="020B0509030403020204" pitchFamily="49" charset="0"/>
              </a:rPr>
              <a:t>LoRa</a:t>
            </a:r>
            <a:r>
              <a:rPr lang="en-US" dirty="0">
                <a:latin typeface="Source Code Pro" panose="020B0509030403020204" pitchFamily="49" charset="0"/>
              </a:rPr>
              <a:t> packets with the ESP32. In this example we’ll be using the </a:t>
            </a:r>
            <a:r>
              <a:rPr lang="en-US" dirty="0" err="1">
                <a:latin typeface="Source Code Pro" panose="020B0509030403020204" pitchFamily="49" charset="0"/>
                <a:hlinkClick r:id="rId2"/>
              </a:rPr>
              <a:t>arduino-LoRa</a:t>
            </a:r>
            <a:r>
              <a:rPr lang="en-US" dirty="0">
                <a:latin typeface="Source Code Pro" panose="020B0509030403020204" pitchFamily="49" charset="0"/>
                <a:hlinkClick r:id="rId2"/>
              </a:rPr>
              <a:t> library by </a:t>
            </a:r>
            <a:r>
              <a:rPr lang="en-US" dirty="0" err="1">
                <a:latin typeface="Source Code Pro" panose="020B0509030403020204" pitchFamily="49" charset="0"/>
                <a:hlinkClick r:id="rId2"/>
              </a:rPr>
              <a:t>sandeep</a:t>
            </a:r>
            <a:r>
              <a:rPr lang="en-US" dirty="0">
                <a:latin typeface="Source Code Pro" panose="020B0509030403020204" pitchFamily="49" charset="0"/>
                <a:hlinkClick r:id="rId2"/>
              </a:rPr>
              <a:t> </a:t>
            </a:r>
            <a:r>
              <a:rPr lang="en-US" dirty="0" err="1">
                <a:latin typeface="Source Code Pro" panose="020B0509030403020204" pitchFamily="49" charset="0"/>
                <a:hlinkClick r:id="rId2"/>
              </a:rPr>
              <a:t>mistry</a:t>
            </a:r>
            <a:r>
              <a:rPr lang="en-US" dirty="0">
                <a:latin typeface="Source Code Pro" panose="020B0509030403020204" pitchFamily="49" charset="0"/>
              </a:rPr>
              <a:t>.</a:t>
            </a:r>
          </a:p>
        </p:txBody>
      </p:sp>
      <p:pic>
        <p:nvPicPr>
          <p:cNvPr id="6" name="Image 5">
            <a:extLst>
              <a:ext uri="{FF2B5EF4-FFF2-40B4-BE49-F238E27FC236}">
                <a16:creationId xmlns:a16="http://schemas.microsoft.com/office/drawing/2014/main" id="{69094C0C-7EEB-4F1C-B481-43AF23234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656" y="664656"/>
            <a:ext cx="5134998" cy="2894152"/>
          </a:xfrm>
          <a:prstGeom prst="rect">
            <a:avLst/>
          </a:prstGeom>
        </p:spPr>
      </p:pic>
      <p:pic>
        <p:nvPicPr>
          <p:cNvPr id="8" name="Image 7">
            <a:extLst>
              <a:ext uri="{FF2B5EF4-FFF2-40B4-BE49-F238E27FC236}">
                <a16:creationId xmlns:a16="http://schemas.microsoft.com/office/drawing/2014/main" id="{46F97676-DF25-474D-BCDC-3ABF9B5B4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1752" y="4136063"/>
            <a:ext cx="4041984" cy="2322794"/>
          </a:xfrm>
          <a:prstGeom prst="rect">
            <a:avLst/>
          </a:prstGeom>
        </p:spPr>
      </p:pic>
      <p:sp>
        <p:nvSpPr>
          <p:cNvPr id="9" name="Rectangle 8">
            <a:extLst>
              <a:ext uri="{FF2B5EF4-FFF2-40B4-BE49-F238E27FC236}">
                <a16:creationId xmlns:a16="http://schemas.microsoft.com/office/drawing/2014/main" id="{FE235A80-7BB8-4115-A593-0CF9175656C4}"/>
              </a:ext>
            </a:extLst>
          </p:cNvPr>
          <p:cNvSpPr/>
          <p:nvPr/>
        </p:nvSpPr>
        <p:spPr>
          <a:xfrm>
            <a:off x="23799" y="4136063"/>
            <a:ext cx="4572001" cy="1600438"/>
          </a:xfrm>
          <a:prstGeom prst="rect">
            <a:avLst/>
          </a:prstGeom>
        </p:spPr>
        <p:txBody>
          <a:bodyPr>
            <a:spAutoFit/>
          </a:bodyPr>
          <a:lstStyle/>
          <a:p>
            <a:pPr algn="just"/>
            <a:r>
              <a:rPr lang="en-US" b="1" dirty="0">
                <a:latin typeface="Source Code Pro" panose="020B0509030403020204" pitchFamily="49" charset="0"/>
              </a:rPr>
              <a:t>Getting </a:t>
            </a:r>
            <a:r>
              <a:rPr lang="en-US" b="1" dirty="0" err="1">
                <a:latin typeface="Source Code Pro" panose="020B0509030403020204" pitchFamily="49" charset="0"/>
              </a:rPr>
              <a:t>LoRa</a:t>
            </a:r>
            <a:r>
              <a:rPr lang="en-US" b="1" dirty="0">
                <a:latin typeface="Source Code Pro" panose="020B0509030403020204" pitchFamily="49" charset="0"/>
              </a:rPr>
              <a:t> </a:t>
            </a:r>
            <a:r>
              <a:rPr lang="en-US" b="1" dirty="0" err="1">
                <a:latin typeface="Source Code Pro" panose="020B0509030403020204" pitchFamily="49" charset="0"/>
              </a:rPr>
              <a:t>Tranceiver</a:t>
            </a:r>
            <a:r>
              <a:rPr lang="en-US" b="1" dirty="0">
                <a:latin typeface="Source Code Pro" panose="020B0509030403020204" pitchFamily="49" charset="0"/>
              </a:rPr>
              <a:t> Modules</a:t>
            </a:r>
          </a:p>
          <a:p>
            <a:pPr algn="just"/>
            <a:r>
              <a:rPr lang="en-US" dirty="0">
                <a:latin typeface="Source Code Pro" panose="020B0509030403020204" pitchFamily="49" charset="0"/>
              </a:rPr>
              <a:t>To send and receive </a:t>
            </a:r>
            <a:r>
              <a:rPr lang="en-US" dirty="0" err="1">
                <a:latin typeface="Source Code Pro" panose="020B0509030403020204" pitchFamily="49" charset="0"/>
              </a:rPr>
              <a:t>LoRa</a:t>
            </a:r>
            <a:r>
              <a:rPr lang="en-US" dirty="0">
                <a:latin typeface="Source Code Pro" panose="020B0509030403020204" pitchFamily="49" charset="0"/>
              </a:rPr>
              <a:t> messages with the ESP32 we’ll be using the </a:t>
            </a:r>
            <a:r>
              <a:rPr lang="en-US" dirty="0">
                <a:latin typeface="Source Code Pro" panose="020B0509030403020204" pitchFamily="49" charset="0"/>
                <a:hlinkClick r:id="rId5"/>
              </a:rPr>
              <a:t>RFM95 transceiver module</a:t>
            </a:r>
            <a:r>
              <a:rPr lang="en-US" dirty="0">
                <a:latin typeface="Source Code Pro" panose="020B0509030403020204" pitchFamily="49" charset="0"/>
              </a:rPr>
              <a:t>. All </a:t>
            </a:r>
            <a:r>
              <a:rPr lang="en-US" dirty="0" err="1">
                <a:latin typeface="Source Code Pro" panose="020B0509030403020204" pitchFamily="49" charset="0"/>
              </a:rPr>
              <a:t>LoRa</a:t>
            </a:r>
            <a:r>
              <a:rPr lang="en-US" dirty="0">
                <a:latin typeface="Source Code Pro" panose="020B0509030403020204" pitchFamily="49" charset="0"/>
              </a:rPr>
              <a:t> modules are transceivers, which means they can send and receive information. You’ll need 2 of them.</a:t>
            </a:r>
          </a:p>
        </p:txBody>
      </p:sp>
      <p:sp>
        <p:nvSpPr>
          <p:cNvPr id="10" name="Rectangle 9">
            <a:extLst>
              <a:ext uri="{FF2B5EF4-FFF2-40B4-BE49-F238E27FC236}">
                <a16:creationId xmlns:a16="http://schemas.microsoft.com/office/drawing/2014/main" id="{906E51F6-C538-4D76-9487-EF853971BFC0}"/>
              </a:ext>
            </a:extLst>
          </p:cNvPr>
          <p:cNvSpPr/>
          <p:nvPr/>
        </p:nvSpPr>
        <p:spPr>
          <a:xfrm>
            <a:off x="81775" y="5752580"/>
            <a:ext cx="4572001" cy="577081"/>
          </a:xfrm>
          <a:prstGeom prst="rect">
            <a:avLst/>
          </a:prstGeom>
        </p:spPr>
        <p:txBody>
          <a:bodyPr>
            <a:spAutoFit/>
          </a:bodyPr>
          <a:lstStyle/>
          <a:p>
            <a:r>
              <a:rPr lang="en-US" sz="1050" i="1" dirty="0">
                <a:latin typeface="Source Code Pro" panose="020B0509030403020204" pitchFamily="49" charset="0"/>
              </a:rPr>
              <a:t>You can also use other compatible modules like </a:t>
            </a:r>
            <a:r>
              <a:rPr lang="en-US" sz="1050" i="1" dirty="0" err="1">
                <a:latin typeface="Source Code Pro" panose="020B0509030403020204" pitchFamily="49" charset="0"/>
              </a:rPr>
              <a:t>Semtech</a:t>
            </a:r>
            <a:r>
              <a:rPr lang="en-US" sz="1050" i="1" dirty="0">
                <a:latin typeface="Source Code Pro" panose="020B0509030403020204" pitchFamily="49" charset="0"/>
              </a:rPr>
              <a:t> SX1276/77/78/79 based boards including: RFM96W, RFM98W, </a:t>
            </a:r>
            <a:r>
              <a:rPr lang="en-US" sz="1050" i="1" dirty="0" err="1">
                <a:latin typeface="Source Code Pro" panose="020B0509030403020204" pitchFamily="49" charset="0"/>
              </a:rPr>
              <a:t>etc</a:t>
            </a:r>
            <a:r>
              <a:rPr lang="en-US" sz="1050" i="1" dirty="0">
                <a:latin typeface="Source Code Pro" panose="020B0509030403020204" pitchFamily="49" charset="0"/>
              </a:rPr>
              <a:t>…</a:t>
            </a:r>
            <a:endParaRPr lang="fr-FR" sz="1050" i="1" dirty="0">
              <a:latin typeface="Source Code Pro" panose="020B0509030403020204" pitchFamily="49" charset="0"/>
            </a:endParaRPr>
          </a:p>
        </p:txBody>
      </p:sp>
      <p:pic>
        <p:nvPicPr>
          <p:cNvPr id="11" name="Image 10">
            <a:hlinkClick r:id="rId6" action="ppaction://hlinksldjump"/>
            <a:extLst>
              <a:ext uri="{FF2B5EF4-FFF2-40B4-BE49-F238E27FC236}">
                <a16:creationId xmlns:a16="http://schemas.microsoft.com/office/drawing/2014/main" id="{DA5559F0-1DE5-45A5-A6FE-59B17BF1CEE0}"/>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00275471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CEA82E-2800-439A-B686-0AB97A913002}"/>
              </a:ext>
            </a:extLst>
          </p:cNvPr>
          <p:cNvSpPr>
            <a:spLocks noGrp="1"/>
          </p:cNvSpPr>
          <p:nvPr>
            <p:ph type="title"/>
          </p:nvPr>
        </p:nvSpPr>
        <p:spPr/>
        <p:txBody>
          <a:bodyPr/>
          <a:lstStyle/>
          <a:p>
            <a:r>
              <a:rPr lang="fr-FR" dirty="0"/>
              <a:t>WIRING</a:t>
            </a:r>
          </a:p>
        </p:txBody>
      </p:sp>
      <p:sp>
        <p:nvSpPr>
          <p:cNvPr id="3" name="Espace réservé du numéro de diapositive 2">
            <a:extLst>
              <a:ext uri="{FF2B5EF4-FFF2-40B4-BE49-F238E27FC236}">
                <a16:creationId xmlns:a16="http://schemas.microsoft.com/office/drawing/2014/main" id="{8B06EA56-ADCD-4EB7-A735-B2B6FCE6F756}"/>
              </a:ext>
            </a:extLst>
          </p:cNvPr>
          <p:cNvSpPr>
            <a:spLocks noGrp="1"/>
          </p:cNvSpPr>
          <p:nvPr>
            <p:ph type="sldNum" sz="quarter" idx="12"/>
          </p:nvPr>
        </p:nvSpPr>
        <p:spPr/>
        <p:txBody>
          <a:bodyPr/>
          <a:lstStyle/>
          <a:p>
            <a:pPr>
              <a:defRPr/>
            </a:pPr>
            <a:fld id="{E652A8FB-8C76-45BB-8D82-93F8E151003C}" type="slidenum">
              <a:rPr lang="fr-FR" smtClean="0"/>
              <a:pPr>
                <a:defRPr/>
              </a:pPr>
              <a:t>467</a:t>
            </a:fld>
            <a:endParaRPr lang="fr-FR"/>
          </a:p>
        </p:txBody>
      </p:sp>
      <p:pic>
        <p:nvPicPr>
          <p:cNvPr id="5" name="Image 4">
            <a:extLst>
              <a:ext uri="{FF2B5EF4-FFF2-40B4-BE49-F238E27FC236}">
                <a16:creationId xmlns:a16="http://schemas.microsoft.com/office/drawing/2014/main" id="{2C542926-255F-44BA-8E92-916CE4B54E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66635" y="660191"/>
            <a:ext cx="3312368" cy="1742446"/>
          </a:xfrm>
          <a:prstGeom prst="rect">
            <a:avLst/>
          </a:prstGeom>
        </p:spPr>
      </p:pic>
      <p:pic>
        <p:nvPicPr>
          <p:cNvPr id="7" name="Image 6">
            <a:extLst>
              <a:ext uri="{FF2B5EF4-FFF2-40B4-BE49-F238E27FC236}">
                <a16:creationId xmlns:a16="http://schemas.microsoft.com/office/drawing/2014/main" id="{50714C8E-B6E8-451C-9045-00E97A4F7B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48064" y="2673471"/>
            <a:ext cx="2016224" cy="1789900"/>
          </a:xfrm>
          <a:prstGeom prst="rect">
            <a:avLst/>
          </a:prstGeom>
        </p:spPr>
      </p:pic>
      <p:sp>
        <p:nvSpPr>
          <p:cNvPr id="8" name="Rectangle 7">
            <a:extLst>
              <a:ext uri="{FF2B5EF4-FFF2-40B4-BE49-F238E27FC236}">
                <a16:creationId xmlns:a16="http://schemas.microsoft.com/office/drawing/2014/main" id="{6C663A1C-A8D7-4B6C-AF24-2B0150700B10}"/>
              </a:ext>
            </a:extLst>
          </p:cNvPr>
          <p:cNvSpPr/>
          <p:nvPr/>
        </p:nvSpPr>
        <p:spPr>
          <a:xfrm>
            <a:off x="97125" y="2669452"/>
            <a:ext cx="5007566" cy="738664"/>
          </a:xfrm>
          <a:prstGeom prst="rect">
            <a:avLst/>
          </a:prstGeom>
        </p:spPr>
        <p:txBody>
          <a:bodyPr wrap="square">
            <a:spAutoFit/>
          </a:bodyPr>
          <a:lstStyle/>
          <a:p>
            <a:pPr algn="just"/>
            <a:r>
              <a:rPr lang="en-US" b="1" dirty="0">
                <a:latin typeface="Source Code Pro" panose="020B0509030403020204" pitchFamily="49" charset="0"/>
              </a:rPr>
              <a:t>Antenna</a:t>
            </a:r>
          </a:p>
          <a:p>
            <a:pPr algn="just"/>
            <a:r>
              <a:rPr lang="en-US" dirty="0">
                <a:latin typeface="Source Code Pro" panose="020B0509030403020204" pitchFamily="49" charset="0"/>
              </a:rPr>
              <a:t>The RFM95 transceiver chip requires an external antenna connected to the ANA pin.</a:t>
            </a:r>
          </a:p>
        </p:txBody>
      </p:sp>
      <p:sp>
        <p:nvSpPr>
          <p:cNvPr id="9" name="Rectangle 8">
            <a:extLst>
              <a:ext uri="{FF2B5EF4-FFF2-40B4-BE49-F238E27FC236}">
                <a16:creationId xmlns:a16="http://schemas.microsoft.com/office/drawing/2014/main" id="{CE00FB1D-7C56-4C8E-B4EF-05D6DCFA8244}"/>
              </a:ext>
            </a:extLst>
          </p:cNvPr>
          <p:cNvSpPr/>
          <p:nvPr/>
        </p:nvSpPr>
        <p:spPr>
          <a:xfrm>
            <a:off x="73742" y="3449885"/>
            <a:ext cx="5074322" cy="1169551"/>
          </a:xfrm>
          <a:prstGeom prst="rect">
            <a:avLst/>
          </a:prstGeom>
        </p:spPr>
        <p:txBody>
          <a:bodyPr wrap="square">
            <a:spAutoFit/>
          </a:bodyPr>
          <a:lstStyle/>
          <a:p>
            <a:pPr algn="just"/>
            <a:r>
              <a:rPr lang="en-US" dirty="0">
                <a:latin typeface="Source Code Pro" panose="020B0509030403020204" pitchFamily="49" charset="0"/>
              </a:rPr>
              <a:t>You can connect a “real” antenna, or you can make one yourself by using a conductive wire as shown in the figure below. Some breakout boards come with a special connector to add a proper antenna.</a:t>
            </a:r>
            <a:endParaRPr lang="fr-FR" dirty="0">
              <a:latin typeface="Source Code Pro" panose="020B0509030403020204" pitchFamily="49" charset="0"/>
            </a:endParaRPr>
          </a:p>
        </p:txBody>
      </p:sp>
      <p:pic>
        <p:nvPicPr>
          <p:cNvPr id="11" name="Image 10">
            <a:extLst>
              <a:ext uri="{FF2B5EF4-FFF2-40B4-BE49-F238E27FC236}">
                <a16:creationId xmlns:a16="http://schemas.microsoft.com/office/drawing/2014/main" id="{2E3DBAAC-7BDD-4705-80CC-B2A867FCB3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251035" y="2658282"/>
            <a:ext cx="1652330" cy="1786866"/>
          </a:xfrm>
          <a:prstGeom prst="rect">
            <a:avLst/>
          </a:prstGeom>
        </p:spPr>
      </p:pic>
      <p:sp>
        <p:nvSpPr>
          <p:cNvPr id="12" name="Rectangle 11">
            <a:extLst>
              <a:ext uri="{FF2B5EF4-FFF2-40B4-BE49-F238E27FC236}">
                <a16:creationId xmlns:a16="http://schemas.microsoft.com/office/drawing/2014/main" id="{719AA540-C130-4641-BB18-0E684FEE43CE}"/>
              </a:ext>
            </a:extLst>
          </p:cNvPr>
          <p:cNvSpPr/>
          <p:nvPr/>
        </p:nvSpPr>
        <p:spPr>
          <a:xfrm>
            <a:off x="73742" y="620445"/>
            <a:ext cx="5472910" cy="2031325"/>
          </a:xfrm>
          <a:prstGeom prst="rect">
            <a:avLst/>
          </a:prstGeom>
        </p:spPr>
        <p:txBody>
          <a:bodyPr wrap="square">
            <a:spAutoFit/>
          </a:bodyPr>
          <a:lstStyle/>
          <a:p>
            <a:pPr algn="just"/>
            <a:r>
              <a:rPr lang="en-US" dirty="0">
                <a:latin typeface="Source Code Pro" panose="020B0509030403020204" pitchFamily="49" charset="0"/>
              </a:rPr>
              <a:t>There are a few options that you can use to access the transceiver pins.</a:t>
            </a:r>
          </a:p>
          <a:p>
            <a:pPr algn="just">
              <a:buFont typeface="Arial" panose="020B0604020202020204" pitchFamily="34" charset="0"/>
              <a:buChar char="•"/>
            </a:pPr>
            <a:r>
              <a:rPr lang="en-US" dirty="0">
                <a:latin typeface="Source Code Pro" panose="020B0509030403020204" pitchFamily="49" charset="0"/>
              </a:rPr>
              <a:t>You may solder some wires directly to the transceiver;</a:t>
            </a:r>
          </a:p>
          <a:p>
            <a:pPr algn="just">
              <a:buFont typeface="Arial" panose="020B0604020202020204" pitchFamily="34" charset="0"/>
              <a:buChar char="•"/>
            </a:pPr>
            <a:r>
              <a:rPr lang="en-US" dirty="0">
                <a:latin typeface="Source Code Pro" panose="020B0509030403020204" pitchFamily="49" charset="0"/>
              </a:rPr>
              <a:t>Break header pins and solder each one separately;</a:t>
            </a:r>
          </a:p>
          <a:p>
            <a:pPr algn="just">
              <a:buFont typeface="Arial" panose="020B0604020202020204" pitchFamily="34" charset="0"/>
              <a:buChar char="•"/>
            </a:pPr>
            <a:r>
              <a:rPr lang="en-US" dirty="0">
                <a:latin typeface="Source Code Pro" panose="020B0509030403020204" pitchFamily="49" charset="0"/>
              </a:rPr>
              <a:t>Or you can buy a breakout board that makes the pins breadboard friendly.</a:t>
            </a:r>
          </a:p>
          <a:p>
            <a:pPr algn="just"/>
            <a:r>
              <a:rPr lang="en-US" dirty="0">
                <a:latin typeface="Source Code Pro" panose="020B0509030403020204" pitchFamily="49" charset="0"/>
              </a:rPr>
              <a:t>We’ve soldered a header to the module as shown in the figure below.</a:t>
            </a:r>
          </a:p>
        </p:txBody>
      </p:sp>
      <p:sp>
        <p:nvSpPr>
          <p:cNvPr id="13" name="Rectangle 12">
            <a:extLst>
              <a:ext uri="{FF2B5EF4-FFF2-40B4-BE49-F238E27FC236}">
                <a16:creationId xmlns:a16="http://schemas.microsoft.com/office/drawing/2014/main" id="{CF2FC8B8-D5BA-4F3F-964C-C1E1AFF1FC78}"/>
              </a:ext>
            </a:extLst>
          </p:cNvPr>
          <p:cNvSpPr/>
          <p:nvPr/>
        </p:nvSpPr>
        <p:spPr>
          <a:xfrm>
            <a:off x="-27338" y="4660151"/>
            <a:ext cx="9106341" cy="1877437"/>
          </a:xfrm>
          <a:prstGeom prst="rect">
            <a:avLst/>
          </a:prstGeom>
        </p:spPr>
        <p:txBody>
          <a:bodyPr wrap="square">
            <a:spAutoFit/>
          </a:bodyPr>
          <a:lstStyle/>
          <a:p>
            <a:r>
              <a:rPr lang="en-US" b="1" dirty="0">
                <a:solidFill>
                  <a:srgbClr val="0070C0"/>
                </a:solidFill>
                <a:latin typeface="Source Code Pro" panose="020B0509030403020204" pitchFamily="49" charset="0"/>
              </a:rPr>
              <a:t>The wire length depends on the frequency:</a:t>
            </a:r>
          </a:p>
          <a:p>
            <a:pPr>
              <a:buFont typeface="Arial" panose="020B0604020202020204" pitchFamily="34" charset="0"/>
              <a:buChar char="•"/>
            </a:pPr>
            <a:r>
              <a:rPr lang="en-US" b="1" dirty="0">
                <a:solidFill>
                  <a:srgbClr val="0070C0"/>
                </a:solidFill>
                <a:latin typeface="Source Code Pro" panose="020B0509030403020204" pitchFamily="49" charset="0"/>
              </a:rPr>
              <a:t>868 MHz: 86,3 mm (3.4 inch) </a:t>
            </a:r>
            <a:r>
              <a:rPr lang="en-US" b="1" i="1" dirty="0">
                <a:solidFill>
                  <a:srgbClr val="7030A0"/>
                </a:solidFill>
                <a:latin typeface="Source Code Pro" panose="020B0509030403020204" pitchFamily="49" charset="0"/>
              </a:rPr>
              <a:t>(Remainder: l=</a:t>
            </a:r>
            <a:r>
              <a:rPr lang="en-US" b="1" i="1" dirty="0">
                <a:solidFill>
                  <a:srgbClr val="7030A0"/>
                </a:solidFill>
                <a:latin typeface="Source Code Pro" panose="020B0509030403020204" pitchFamily="49" charset="0"/>
                <a:sym typeface="Symbol" panose="05050102010706020507" pitchFamily="18" charset="2"/>
              </a:rPr>
              <a:t>/4=c/4f =&gt; l=3x10</a:t>
            </a:r>
            <a:r>
              <a:rPr lang="en-US" b="1" i="1" baseline="30000" dirty="0">
                <a:solidFill>
                  <a:srgbClr val="7030A0"/>
                </a:solidFill>
                <a:latin typeface="Source Code Pro" panose="020B0509030403020204" pitchFamily="49" charset="0"/>
                <a:sym typeface="Symbol" panose="05050102010706020507" pitchFamily="18" charset="2"/>
              </a:rPr>
              <a:t>8</a:t>
            </a:r>
            <a:r>
              <a:rPr lang="en-US" b="1" i="1" dirty="0">
                <a:solidFill>
                  <a:srgbClr val="7030A0"/>
                </a:solidFill>
                <a:latin typeface="Source Code Pro" panose="020B0509030403020204" pitchFamily="49" charset="0"/>
                <a:sym typeface="Symbol" panose="05050102010706020507" pitchFamily="18" charset="2"/>
              </a:rPr>
              <a:t>/(4*868x10</a:t>
            </a:r>
            <a:r>
              <a:rPr lang="en-US" b="1" i="1" baseline="30000" dirty="0">
                <a:solidFill>
                  <a:srgbClr val="7030A0"/>
                </a:solidFill>
                <a:latin typeface="Source Code Pro" panose="020B0509030403020204" pitchFamily="49" charset="0"/>
                <a:sym typeface="Symbol" panose="05050102010706020507" pitchFamily="18" charset="2"/>
              </a:rPr>
              <a:t>6</a:t>
            </a:r>
            <a:r>
              <a:rPr lang="en-US" b="1" i="1" dirty="0">
                <a:solidFill>
                  <a:srgbClr val="7030A0"/>
                </a:solidFill>
                <a:latin typeface="Source Code Pro" panose="020B0509030403020204" pitchFamily="49" charset="0"/>
                <a:sym typeface="Symbol" panose="05050102010706020507" pitchFamily="18" charset="2"/>
              </a:rPr>
              <a:t>)=86,4mm)</a:t>
            </a:r>
            <a:endParaRPr lang="en-US" b="1" i="1" dirty="0">
              <a:solidFill>
                <a:srgbClr val="7030A0"/>
              </a:solidFill>
              <a:latin typeface="Source Code Pro" panose="020B0509030403020204" pitchFamily="49" charset="0"/>
            </a:endParaRPr>
          </a:p>
          <a:p>
            <a:pPr>
              <a:buFont typeface="Arial" panose="020B0604020202020204" pitchFamily="34" charset="0"/>
              <a:buChar char="•"/>
            </a:pPr>
            <a:r>
              <a:rPr lang="en-US" b="1" dirty="0">
                <a:solidFill>
                  <a:srgbClr val="0070C0"/>
                </a:solidFill>
                <a:latin typeface="Source Code Pro" panose="020B0509030403020204" pitchFamily="49" charset="0"/>
              </a:rPr>
              <a:t>915 MHz: 81,9 mm (3.22 inch)</a:t>
            </a:r>
          </a:p>
          <a:p>
            <a:pPr>
              <a:buFont typeface="Arial" panose="020B0604020202020204" pitchFamily="34" charset="0"/>
              <a:buChar char="•"/>
            </a:pPr>
            <a:r>
              <a:rPr lang="en-US" b="1" dirty="0">
                <a:solidFill>
                  <a:srgbClr val="0070C0"/>
                </a:solidFill>
                <a:latin typeface="Source Code Pro" panose="020B0509030403020204" pitchFamily="49" charset="0"/>
              </a:rPr>
              <a:t>433 MHz: 173,1 mm (6.8 inch)</a:t>
            </a:r>
          </a:p>
          <a:p>
            <a:r>
              <a:rPr lang="en-US" i="1" dirty="0">
                <a:latin typeface="Source Code Pro" panose="020B0509030403020204" pitchFamily="49" charset="0"/>
              </a:rPr>
              <a:t>For our module we need to use a 86,3 mm wire soldered directly to the transceiver’s ANA pin. Note that using a proper antenna will extend the communication range.</a:t>
            </a:r>
          </a:p>
          <a:p>
            <a:endParaRPr lang="en-US" b="1" dirty="0">
              <a:latin typeface="Source Code Pro" panose="020B0509030403020204" pitchFamily="49" charset="0"/>
            </a:endParaRPr>
          </a:p>
          <a:p>
            <a:r>
              <a:rPr lang="en-US" sz="1800" b="1" dirty="0">
                <a:solidFill>
                  <a:srgbClr val="C00000"/>
                </a:solidFill>
                <a:latin typeface="Source Code Pro" panose="020B0509030403020204" pitchFamily="49" charset="0"/>
              </a:rPr>
              <a:t>Important:</a:t>
            </a:r>
            <a:r>
              <a:rPr lang="en-US" sz="1800" dirty="0">
                <a:solidFill>
                  <a:srgbClr val="C00000"/>
                </a:solidFill>
                <a:latin typeface="Source Code Pro" panose="020B0509030403020204" pitchFamily="49" charset="0"/>
              </a:rPr>
              <a:t> you MUST attach an antenna to the module.</a:t>
            </a:r>
          </a:p>
        </p:txBody>
      </p:sp>
      <p:pic>
        <p:nvPicPr>
          <p:cNvPr id="14" name="Image 13">
            <a:hlinkClick r:id="rId5" action="ppaction://hlinksldjump"/>
            <a:extLst>
              <a:ext uri="{FF2B5EF4-FFF2-40B4-BE49-F238E27FC236}">
                <a16:creationId xmlns:a16="http://schemas.microsoft.com/office/drawing/2014/main" id="{D7F11181-DC08-4629-8978-DF444E6B3BA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44041052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C3540-1E59-418E-933D-86648A6FC76E}"/>
              </a:ext>
            </a:extLst>
          </p:cNvPr>
          <p:cNvSpPr>
            <a:spLocks noGrp="1"/>
          </p:cNvSpPr>
          <p:nvPr>
            <p:ph type="title"/>
          </p:nvPr>
        </p:nvSpPr>
        <p:spPr/>
        <p:txBody>
          <a:bodyPr/>
          <a:lstStyle/>
          <a:p>
            <a:r>
              <a:rPr lang="en-US" dirty="0"/>
              <a:t>Wiring the RFM95 </a:t>
            </a:r>
            <a:r>
              <a:rPr lang="en-US" dirty="0" err="1"/>
              <a:t>LoRa</a:t>
            </a:r>
            <a:r>
              <a:rPr lang="en-US" dirty="0"/>
              <a:t> Transceiver Module</a:t>
            </a:r>
            <a:endParaRPr lang="fr-FR" dirty="0"/>
          </a:p>
        </p:txBody>
      </p:sp>
      <p:sp>
        <p:nvSpPr>
          <p:cNvPr id="3" name="Espace réservé du numéro de diapositive 2">
            <a:extLst>
              <a:ext uri="{FF2B5EF4-FFF2-40B4-BE49-F238E27FC236}">
                <a16:creationId xmlns:a16="http://schemas.microsoft.com/office/drawing/2014/main" id="{EBB56156-9D54-441A-9003-01023364555D}"/>
              </a:ext>
            </a:extLst>
          </p:cNvPr>
          <p:cNvSpPr>
            <a:spLocks noGrp="1"/>
          </p:cNvSpPr>
          <p:nvPr>
            <p:ph type="sldNum" sz="quarter" idx="12"/>
          </p:nvPr>
        </p:nvSpPr>
        <p:spPr/>
        <p:txBody>
          <a:bodyPr/>
          <a:lstStyle/>
          <a:p>
            <a:pPr>
              <a:defRPr/>
            </a:pPr>
            <a:fld id="{E652A8FB-8C76-45BB-8D82-93F8E151003C}" type="slidenum">
              <a:rPr lang="fr-FR" smtClean="0"/>
              <a:pPr>
                <a:defRPr/>
              </a:pPr>
              <a:t>468</a:t>
            </a:fld>
            <a:endParaRPr lang="fr-FR"/>
          </a:p>
        </p:txBody>
      </p:sp>
      <p:pic>
        <p:nvPicPr>
          <p:cNvPr id="4" name="Image 3">
            <a:extLst>
              <a:ext uri="{FF2B5EF4-FFF2-40B4-BE49-F238E27FC236}">
                <a16:creationId xmlns:a16="http://schemas.microsoft.com/office/drawing/2014/main" id="{BCE36030-54A4-4A92-8143-E98ECB054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76" y="1449540"/>
            <a:ext cx="3533670" cy="3693886"/>
          </a:xfrm>
          <a:prstGeom prst="rect">
            <a:avLst/>
          </a:prstGeom>
        </p:spPr>
      </p:pic>
      <p:sp>
        <p:nvSpPr>
          <p:cNvPr id="5" name="Rectangle 4">
            <a:extLst>
              <a:ext uri="{FF2B5EF4-FFF2-40B4-BE49-F238E27FC236}">
                <a16:creationId xmlns:a16="http://schemas.microsoft.com/office/drawing/2014/main" id="{A97C4F73-BF6C-4A91-9281-F65C2403EDB0}"/>
              </a:ext>
            </a:extLst>
          </p:cNvPr>
          <p:cNvSpPr/>
          <p:nvPr/>
        </p:nvSpPr>
        <p:spPr>
          <a:xfrm>
            <a:off x="9525" y="511060"/>
            <a:ext cx="9144570" cy="954107"/>
          </a:xfrm>
          <a:prstGeom prst="rect">
            <a:avLst/>
          </a:prstGeom>
        </p:spPr>
        <p:txBody>
          <a:bodyPr wrap="square">
            <a:spAutoFit/>
          </a:bodyPr>
          <a:lstStyle/>
          <a:p>
            <a:r>
              <a:rPr lang="en-US" dirty="0">
                <a:latin typeface="Source Code Pro" panose="020B0509030403020204" pitchFamily="49" charset="0"/>
              </a:rPr>
              <a:t>The RFM95 </a:t>
            </a:r>
            <a:r>
              <a:rPr lang="en-US" dirty="0" err="1">
                <a:latin typeface="Source Code Pro" panose="020B0509030403020204" pitchFamily="49" charset="0"/>
              </a:rPr>
              <a:t>LoRa</a:t>
            </a:r>
            <a:r>
              <a:rPr lang="en-US" dirty="0">
                <a:latin typeface="Source Code Pro" panose="020B0509030403020204" pitchFamily="49" charset="0"/>
              </a:rPr>
              <a:t> transceiver module communicates with the ESP32 using SPI communication protocol. So, we’ll use the ESP32 default SPI pins. Wire both ESP32 boards to the corresponding transceiver modules as shown in the next schematic diagram:</a:t>
            </a:r>
            <a:endParaRPr lang="fr-FR" dirty="0">
              <a:latin typeface="Source Code Pro" panose="020B0509030403020204" pitchFamily="49" charset="0"/>
            </a:endParaRPr>
          </a:p>
        </p:txBody>
      </p:sp>
      <p:sp>
        <p:nvSpPr>
          <p:cNvPr id="6" name="Rectangle 5">
            <a:extLst>
              <a:ext uri="{FF2B5EF4-FFF2-40B4-BE49-F238E27FC236}">
                <a16:creationId xmlns:a16="http://schemas.microsoft.com/office/drawing/2014/main" id="{211714B0-7BE4-47A0-A039-A7F5C7904642}"/>
              </a:ext>
            </a:extLst>
          </p:cNvPr>
          <p:cNvSpPr/>
          <p:nvPr/>
        </p:nvSpPr>
        <p:spPr>
          <a:xfrm>
            <a:off x="4283968" y="1412776"/>
            <a:ext cx="4572000" cy="3970318"/>
          </a:xfrm>
          <a:prstGeom prst="rect">
            <a:avLst/>
          </a:prstGeom>
        </p:spPr>
        <p:txBody>
          <a:bodyPr>
            <a:spAutoFit/>
          </a:bodyPr>
          <a:lstStyle/>
          <a:p>
            <a:r>
              <a:rPr lang="fr-FR" dirty="0" err="1">
                <a:latin typeface="Source Code Pro" panose="020B0509030403020204" pitchFamily="49" charset="0"/>
              </a:rPr>
              <a:t>Here’s</a:t>
            </a:r>
            <a:r>
              <a:rPr lang="fr-FR" dirty="0">
                <a:latin typeface="Source Code Pro" panose="020B0509030403020204" pitchFamily="49" charset="0"/>
              </a:rPr>
              <a:t> the connections </a:t>
            </a:r>
            <a:r>
              <a:rPr lang="fr-FR" dirty="0" err="1">
                <a:latin typeface="Source Code Pro" panose="020B0509030403020204" pitchFamily="49" charset="0"/>
              </a:rPr>
              <a:t>between</a:t>
            </a:r>
            <a:r>
              <a:rPr lang="fr-FR" dirty="0">
                <a:latin typeface="Source Code Pro" panose="020B0509030403020204" pitchFamily="49" charset="0"/>
              </a:rPr>
              <a:t> the RFM95 LoRa transceiver module and the ESP32:</a:t>
            </a:r>
          </a:p>
          <a:p>
            <a:pPr>
              <a:buFont typeface="Arial" panose="020B0604020202020204" pitchFamily="34" charset="0"/>
              <a:buChar char="•"/>
            </a:pPr>
            <a:r>
              <a:rPr lang="fr-FR" dirty="0">
                <a:latin typeface="Source Code Pro" panose="020B0509030403020204" pitchFamily="49" charset="0"/>
              </a:rPr>
              <a:t>ANA: </a:t>
            </a:r>
            <a:r>
              <a:rPr lang="fr-FR" dirty="0" err="1">
                <a:latin typeface="Source Code Pro" panose="020B0509030403020204" pitchFamily="49" charset="0"/>
              </a:rPr>
              <a:t>Antenna</a:t>
            </a:r>
            <a:endParaRPr lang="fr-FR" dirty="0">
              <a:latin typeface="Source Code Pro" panose="020B0509030403020204" pitchFamily="49" charset="0"/>
            </a:endParaRPr>
          </a:p>
          <a:p>
            <a:pPr>
              <a:buFont typeface="Arial" panose="020B0604020202020204" pitchFamily="34" charset="0"/>
              <a:buChar char="•"/>
            </a:pPr>
            <a:r>
              <a:rPr lang="fr-FR" dirty="0">
                <a:latin typeface="Source Code Pro" panose="020B0509030403020204" pitchFamily="49" charset="0"/>
              </a:rPr>
              <a:t>GND: </a:t>
            </a:r>
            <a:r>
              <a:rPr lang="fr-FR" b="1" dirty="0">
                <a:latin typeface="Source Code Pro" panose="020B0509030403020204" pitchFamily="49" charset="0"/>
              </a:rPr>
              <a:t>GND</a:t>
            </a:r>
          </a:p>
          <a:p>
            <a:pPr>
              <a:buFont typeface="Arial" panose="020B0604020202020204" pitchFamily="34" charset="0"/>
              <a:buChar char="•"/>
            </a:pPr>
            <a:r>
              <a:rPr lang="fr-FR" dirty="0">
                <a:latin typeface="Source Code Pro" panose="020B0509030403020204" pitchFamily="49" charset="0"/>
              </a:rPr>
              <a:t>DIO3: </a:t>
            </a:r>
            <a:r>
              <a:rPr lang="fr-FR" dirty="0" err="1">
                <a:latin typeface="Source Code Pro" panose="020B0509030403020204" pitchFamily="49" charset="0"/>
              </a:rPr>
              <a:t>don’t</a:t>
            </a:r>
            <a:r>
              <a:rPr lang="fr-FR" dirty="0">
                <a:latin typeface="Source Code Pro" panose="020B0509030403020204" pitchFamily="49" charset="0"/>
              </a:rPr>
              <a:t> </a:t>
            </a:r>
            <a:r>
              <a:rPr lang="fr-FR" dirty="0" err="1">
                <a:latin typeface="Source Code Pro" panose="020B0509030403020204" pitchFamily="49" charset="0"/>
              </a:rPr>
              <a:t>connect</a:t>
            </a:r>
            <a:endParaRPr lang="fr-FR" dirty="0">
              <a:latin typeface="Source Code Pro" panose="020B0509030403020204" pitchFamily="49" charset="0"/>
            </a:endParaRPr>
          </a:p>
          <a:p>
            <a:pPr>
              <a:buFont typeface="Arial" panose="020B0604020202020204" pitchFamily="34" charset="0"/>
              <a:buChar char="•"/>
            </a:pPr>
            <a:r>
              <a:rPr lang="fr-FR" dirty="0">
                <a:latin typeface="Source Code Pro" panose="020B0509030403020204" pitchFamily="49" charset="0"/>
              </a:rPr>
              <a:t>DIO4: </a:t>
            </a:r>
            <a:r>
              <a:rPr lang="fr-FR" dirty="0" err="1">
                <a:latin typeface="Source Code Pro" panose="020B0509030403020204" pitchFamily="49" charset="0"/>
              </a:rPr>
              <a:t>don’t</a:t>
            </a:r>
            <a:r>
              <a:rPr lang="fr-FR" dirty="0">
                <a:latin typeface="Source Code Pro" panose="020B0509030403020204" pitchFamily="49" charset="0"/>
              </a:rPr>
              <a:t> </a:t>
            </a:r>
            <a:r>
              <a:rPr lang="fr-FR" dirty="0" err="1">
                <a:latin typeface="Source Code Pro" panose="020B0509030403020204" pitchFamily="49" charset="0"/>
              </a:rPr>
              <a:t>connect</a:t>
            </a:r>
            <a:endParaRPr lang="fr-FR" dirty="0">
              <a:latin typeface="Source Code Pro" panose="020B0509030403020204" pitchFamily="49" charset="0"/>
            </a:endParaRPr>
          </a:p>
          <a:p>
            <a:pPr>
              <a:buFont typeface="Arial" panose="020B0604020202020204" pitchFamily="34" charset="0"/>
              <a:buChar char="•"/>
            </a:pPr>
            <a:r>
              <a:rPr lang="fr-FR" dirty="0">
                <a:latin typeface="Source Code Pro" panose="020B0509030403020204" pitchFamily="49" charset="0"/>
              </a:rPr>
              <a:t>3.3V: </a:t>
            </a:r>
            <a:r>
              <a:rPr lang="fr-FR" b="1" dirty="0">
                <a:solidFill>
                  <a:srgbClr val="C00000"/>
                </a:solidFill>
                <a:latin typeface="Source Code Pro" panose="020B0509030403020204" pitchFamily="49" charset="0"/>
              </a:rPr>
              <a:t>3.3V</a:t>
            </a:r>
          </a:p>
          <a:p>
            <a:pPr>
              <a:buFont typeface="Arial" panose="020B0604020202020204" pitchFamily="34" charset="0"/>
              <a:buChar char="•"/>
            </a:pPr>
            <a:r>
              <a:rPr lang="fr-FR" dirty="0">
                <a:latin typeface="Source Code Pro" panose="020B0509030403020204" pitchFamily="49" charset="0"/>
              </a:rPr>
              <a:t>DIO0: </a:t>
            </a:r>
            <a:r>
              <a:rPr lang="fr-FR" b="1" dirty="0">
                <a:solidFill>
                  <a:srgbClr val="7030A0"/>
                </a:solidFill>
                <a:latin typeface="Source Code Pro" panose="020B0509030403020204" pitchFamily="49" charset="0"/>
              </a:rPr>
              <a:t>GPIO 2</a:t>
            </a:r>
          </a:p>
          <a:p>
            <a:pPr>
              <a:buFont typeface="Arial" panose="020B0604020202020204" pitchFamily="34" charset="0"/>
              <a:buChar char="•"/>
            </a:pPr>
            <a:r>
              <a:rPr lang="fr-FR" dirty="0">
                <a:latin typeface="Source Code Pro" panose="020B0509030403020204" pitchFamily="49" charset="0"/>
              </a:rPr>
              <a:t>DIO1: </a:t>
            </a:r>
            <a:r>
              <a:rPr lang="fr-FR" dirty="0" err="1">
                <a:latin typeface="Source Code Pro" panose="020B0509030403020204" pitchFamily="49" charset="0"/>
              </a:rPr>
              <a:t>don’t</a:t>
            </a:r>
            <a:r>
              <a:rPr lang="fr-FR" dirty="0">
                <a:latin typeface="Source Code Pro" panose="020B0509030403020204" pitchFamily="49" charset="0"/>
              </a:rPr>
              <a:t> </a:t>
            </a:r>
            <a:r>
              <a:rPr lang="fr-FR" dirty="0" err="1">
                <a:latin typeface="Source Code Pro" panose="020B0509030403020204" pitchFamily="49" charset="0"/>
              </a:rPr>
              <a:t>connect</a:t>
            </a:r>
            <a:endParaRPr lang="fr-FR" dirty="0">
              <a:latin typeface="Source Code Pro" panose="020B0509030403020204" pitchFamily="49" charset="0"/>
            </a:endParaRPr>
          </a:p>
          <a:p>
            <a:pPr>
              <a:buFont typeface="Arial" panose="020B0604020202020204" pitchFamily="34" charset="0"/>
              <a:buChar char="•"/>
            </a:pPr>
            <a:r>
              <a:rPr lang="fr-FR" dirty="0">
                <a:latin typeface="Source Code Pro" panose="020B0509030403020204" pitchFamily="49" charset="0"/>
              </a:rPr>
              <a:t>DIO2: </a:t>
            </a:r>
            <a:r>
              <a:rPr lang="fr-FR" dirty="0" err="1">
                <a:latin typeface="Source Code Pro" panose="020B0509030403020204" pitchFamily="49" charset="0"/>
              </a:rPr>
              <a:t>don’t</a:t>
            </a:r>
            <a:r>
              <a:rPr lang="fr-FR" dirty="0">
                <a:latin typeface="Source Code Pro" panose="020B0509030403020204" pitchFamily="49" charset="0"/>
              </a:rPr>
              <a:t> </a:t>
            </a:r>
            <a:r>
              <a:rPr lang="fr-FR" dirty="0" err="1">
                <a:latin typeface="Source Code Pro" panose="020B0509030403020204" pitchFamily="49" charset="0"/>
              </a:rPr>
              <a:t>connect</a:t>
            </a:r>
            <a:endParaRPr lang="fr-FR" dirty="0">
              <a:latin typeface="Source Code Pro" panose="020B0509030403020204" pitchFamily="49" charset="0"/>
            </a:endParaRPr>
          </a:p>
          <a:p>
            <a:pPr>
              <a:buFont typeface="Arial" panose="020B0604020202020204" pitchFamily="34" charset="0"/>
              <a:buChar char="•"/>
            </a:pPr>
            <a:r>
              <a:rPr lang="fr-FR" dirty="0">
                <a:latin typeface="Source Code Pro" panose="020B0509030403020204" pitchFamily="49" charset="0"/>
              </a:rPr>
              <a:t>GND: </a:t>
            </a:r>
            <a:r>
              <a:rPr lang="fr-FR" dirty="0" err="1">
                <a:latin typeface="Source Code Pro" panose="020B0509030403020204" pitchFamily="49" charset="0"/>
              </a:rPr>
              <a:t>don’t</a:t>
            </a:r>
            <a:r>
              <a:rPr lang="fr-FR" dirty="0">
                <a:latin typeface="Source Code Pro" panose="020B0509030403020204" pitchFamily="49" charset="0"/>
              </a:rPr>
              <a:t> </a:t>
            </a:r>
            <a:r>
              <a:rPr lang="fr-FR" dirty="0" err="1">
                <a:latin typeface="Source Code Pro" panose="020B0509030403020204" pitchFamily="49" charset="0"/>
              </a:rPr>
              <a:t>connect</a:t>
            </a:r>
            <a:endParaRPr lang="fr-FR" dirty="0">
              <a:latin typeface="Source Code Pro" panose="020B0509030403020204" pitchFamily="49" charset="0"/>
            </a:endParaRPr>
          </a:p>
          <a:p>
            <a:pPr>
              <a:buFont typeface="Arial" panose="020B0604020202020204" pitchFamily="34" charset="0"/>
              <a:buChar char="•"/>
            </a:pPr>
            <a:r>
              <a:rPr lang="fr-FR" dirty="0">
                <a:latin typeface="Source Code Pro" panose="020B0509030403020204" pitchFamily="49" charset="0"/>
              </a:rPr>
              <a:t>DIO5: </a:t>
            </a:r>
            <a:r>
              <a:rPr lang="fr-FR" dirty="0" err="1">
                <a:latin typeface="Source Code Pro" panose="020B0509030403020204" pitchFamily="49" charset="0"/>
              </a:rPr>
              <a:t>don’t</a:t>
            </a:r>
            <a:r>
              <a:rPr lang="fr-FR" dirty="0">
                <a:latin typeface="Source Code Pro" panose="020B0509030403020204" pitchFamily="49" charset="0"/>
              </a:rPr>
              <a:t> </a:t>
            </a:r>
            <a:r>
              <a:rPr lang="fr-FR" dirty="0" err="1">
                <a:latin typeface="Source Code Pro" panose="020B0509030403020204" pitchFamily="49" charset="0"/>
              </a:rPr>
              <a:t>connect</a:t>
            </a:r>
            <a:endParaRPr lang="fr-FR" dirty="0">
              <a:latin typeface="Source Code Pro" panose="020B0509030403020204" pitchFamily="49" charset="0"/>
            </a:endParaRPr>
          </a:p>
          <a:p>
            <a:pPr>
              <a:buFont typeface="Arial" panose="020B0604020202020204" pitchFamily="34" charset="0"/>
              <a:buChar char="•"/>
            </a:pPr>
            <a:r>
              <a:rPr lang="fr-FR" dirty="0">
                <a:latin typeface="Source Code Pro" panose="020B0509030403020204" pitchFamily="49" charset="0"/>
              </a:rPr>
              <a:t>RESET: </a:t>
            </a:r>
            <a:r>
              <a:rPr lang="fr-FR" b="1" dirty="0">
                <a:solidFill>
                  <a:srgbClr val="FF6600"/>
                </a:solidFill>
                <a:latin typeface="Source Code Pro" panose="020B0509030403020204" pitchFamily="49" charset="0"/>
              </a:rPr>
              <a:t>GPIO 14</a:t>
            </a:r>
          </a:p>
          <a:p>
            <a:pPr>
              <a:buFont typeface="Arial" panose="020B0604020202020204" pitchFamily="34" charset="0"/>
              <a:buChar char="•"/>
            </a:pPr>
            <a:r>
              <a:rPr lang="fr-FR" dirty="0">
                <a:latin typeface="Source Code Pro" panose="020B0509030403020204" pitchFamily="49" charset="0"/>
              </a:rPr>
              <a:t>NSS: </a:t>
            </a:r>
            <a:r>
              <a:rPr lang="fr-FR" b="1" dirty="0">
                <a:solidFill>
                  <a:srgbClr val="FFC000"/>
                </a:solidFill>
                <a:latin typeface="Source Code Pro" panose="020B0509030403020204" pitchFamily="49" charset="0"/>
              </a:rPr>
              <a:t>GPIO 5</a:t>
            </a:r>
          </a:p>
          <a:p>
            <a:pPr>
              <a:buFont typeface="Arial" panose="020B0604020202020204" pitchFamily="34" charset="0"/>
              <a:buChar char="•"/>
            </a:pPr>
            <a:r>
              <a:rPr lang="fr-FR" dirty="0">
                <a:latin typeface="Source Code Pro" panose="020B0509030403020204" pitchFamily="49" charset="0"/>
              </a:rPr>
              <a:t>SCK: </a:t>
            </a:r>
            <a:r>
              <a:rPr lang="fr-FR" b="1" dirty="0">
                <a:solidFill>
                  <a:schemeClr val="tx1">
                    <a:lumMod val="65000"/>
                    <a:lumOff val="35000"/>
                  </a:schemeClr>
                </a:solidFill>
                <a:latin typeface="Source Code Pro" panose="020B0509030403020204" pitchFamily="49" charset="0"/>
              </a:rPr>
              <a:t>GPIO 18</a:t>
            </a:r>
          </a:p>
          <a:p>
            <a:pPr>
              <a:buFont typeface="Arial" panose="020B0604020202020204" pitchFamily="34" charset="0"/>
              <a:buChar char="•"/>
            </a:pPr>
            <a:r>
              <a:rPr lang="fr-FR" dirty="0">
                <a:latin typeface="Source Code Pro" panose="020B0509030403020204" pitchFamily="49" charset="0"/>
              </a:rPr>
              <a:t>MOSI: </a:t>
            </a:r>
            <a:r>
              <a:rPr lang="fr-FR" b="1" dirty="0">
                <a:solidFill>
                  <a:srgbClr val="00B050"/>
                </a:solidFill>
                <a:latin typeface="Source Code Pro" panose="020B0509030403020204" pitchFamily="49" charset="0"/>
              </a:rPr>
              <a:t>GPIO 23</a:t>
            </a:r>
          </a:p>
          <a:p>
            <a:pPr>
              <a:buFont typeface="Arial" panose="020B0604020202020204" pitchFamily="34" charset="0"/>
              <a:buChar char="•"/>
            </a:pPr>
            <a:r>
              <a:rPr lang="fr-FR" dirty="0">
                <a:latin typeface="Source Code Pro" panose="020B0509030403020204" pitchFamily="49" charset="0"/>
              </a:rPr>
              <a:t>MISO: </a:t>
            </a:r>
            <a:r>
              <a:rPr lang="fr-FR" b="1" dirty="0">
                <a:solidFill>
                  <a:srgbClr val="0070C0"/>
                </a:solidFill>
                <a:latin typeface="Source Code Pro" panose="020B0509030403020204" pitchFamily="49" charset="0"/>
              </a:rPr>
              <a:t>GPIO 19</a:t>
            </a:r>
          </a:p>
          <a:p>
            <a:pPr>
              <a:buFont typeface="Arial" panose="020B0604020202020204" pitchFamily="34" charset="0"/>
              <a:buChar char="•"/>
            </a:pPr>
            <a:r>
              <a:rPr lang="fr-FR" dirty="0">
                <a:latin typeface="Source Code Pro" panose="020B0509030403020204" pitchFamily="49" charset="0"/>
              </a:rPr>
              <a:t>GND: </a:t>
            </a:r>
            <a:r>
              <a:rPr lang="fr-FR" dirty="0" err="1">
                <a:latin typeface="Source Code Pro" panose="020B0509030403020204" pitchFamily="49" charset="0"/>
              </a:rPr>
              <a:t>don’t</a:t>
            </a:r>
            <a:r>
              <a:rPr lang="fr-FR" dirty="0">
                <a:latin typeface="Source Code Pro" panose="020B0509030403020204" pitchFamily="49" charset="0"/>
              </a:rPr>
              <a:t> </a:t>
            </a:r>
            <a:r>
              <a:rPr lang="fr-FR" dirty="0" err="1">
                <a:latin typeface="Source Code Pro" panose="020B0509030403020204" pitchFamily="49" charset="0"/>
              </a:rPr>
              <a:t>connect</a:t>
            </a:r>
            <a:endParaRPr lang="fr-FR" dirty="0">
              <a:latin typeface="Source Code Pro" panose="020B0509030403020204" pitchFamily="49" charset="0"/>
            </a:endParaRPr>
          </a:p>
        </p:txBody>
      </p:sp>
      <p:sp>
        <p:nvSpPr>
          <p:cNvPr id="7" name="Rectangle 6">
            <a:extLst>
              <a:ext uri="{FF2B5EF4-FFF2-40B4-BE49-F238E27FC236}">
                <a16:creationId xmlns:a16="http://schemas.microsoft.com/office/drawing/2014/main" id="{D234AFE5-4248-4BDF-BC57-77DFC41FE2AC}"/>
              </a:ext>
            </a:extLst>
          </p:cNvPr>
          <p:cNvSpPr/>
          <p:nvPr/>
        </p:nvSpPr>
        <p:spPr>
          <a:xfrm>
            <a:off x="9525" y="5546146"/>
            <a:ext cx="4978772" cy="738664"/>
          </a:xfrm>
          <a:prstGeom prst="rect">
            <a:avLst/>
          </a:prstGeom>
        </p:spPr>
        <p:txBody>
          <a:bodyPr wrap="square">
            <a:spAutoFit/>
          </a:bodyPr>
          <a:lstStyle/>
          <a:p>
            <a:r>
              <a:rPr lang="en-US" b="1" dirty="0">
                <a:latin typeface="Source Code Pro" panose="020B0509030403020204" pitchFamily="49" charset="0"/>
              </a:rPr>
              <a:t>Note:</a:t>
            </a:r>
            <a:r>
              <a:rPr lang="en-US" dirty="0">
                <a:latin typeface="Source Code Pro" panose="020B0509030403020204" pitchFamily="49" charset="0"/>
              </a:rPr>
              <a:t> the RFM95 transceiver module has 3 GND pins. It doesn’t matter which one you use, but you need to connect at least one.</a:t>
            </a:r>
            <a:endParaRPr lang="fr-FR" dirty="0">
              <a:latin typeface="Source Code Pro" panose="020B0509030403020204" pitchFamily="49" charset="0"/>
            </a:endParaRPr>
          </a:p>
        </p:txBody>
      </p:sp>
      <p:pic>
        <p:nvPicPr>
          <p:cNvPr id="9" name="Image 8">
            <a:extLst>
              <a:ext uri="{FF2B5EF4-FFF2-40B4-BE49-F238E27FC236}">
                <a16:creationId xmlns:a16="http://schemas.microsoft.com/office/drawing/2014/main" id="{18574538-8E68-4DC4-B788-E69C81F40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550" y="5415407"/>
            <a:ext cx="3238500" cy="980186"/>
          </a:xfrm>
          <a:prstGeom prst="rect">
            <a:avLst/>
          </a:prstGeom>
        </p:spPr>
      </p:pic>
      <p:pic>
        <p:nvPicPr>
          <p:cNvPr id="10" name="Image 9">
            <a:hlinkClick r:id="rId5" action="ppaction://hlinksldjump"/>
            <a:extLst>
              <a:ext uri="{FF2B5EF4-FFF2-40B4-BE49-F238E27FC236}">
                <a16:creationId xmlns:a16="http://schemas.microsoft.com/office/drawing/2014/main" id="{9FE378D2-AF6E-4FA9-B761-6374B5942A39}"/>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0520360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165CF5-B2BB-463D-8EE8-148885808BB5}"/>
              </a:ext>
            </a:extLst>
          </p:cNvPr>
          <p:cNvSpPr>
            <a:spLocks noGrp="1"/>
          </p:cNvSpPr>
          <p:nvPr>
            <p:ph type="title"/>
          </p:nvPr>
        </p:nvSpPr>
        <p:spPr/>
        <p:txBody>
          <a:bodyPr/>
          <a:lstStyle/>
          <a:p>
            <a:r>
              <a:rPr lang="fr-FR" dirty="0"/>
              <a:t>The LoRa Sender Sketch</a:t>
            </a:r>
          </a:p>
        </p:txBody>
      </p:sp>
      <p:sp>
        <p:nvSpPr>
          <p:cNvPr id="3" name="Espace réservé du numéro de diapositive 2">
            <a:extLst>
              <a:ext uri="{FF2B5EF4-FFF2-40B4-BE49-F238E27FC236}">
                <a16:creationId xmlns:a16="http://schemas.microsoft.com/office/drawing/2014/main" id="{EB261552-8993-484D-9A39-F2857F7719D8}"/>
              </a:ext>
            </a:extLst>
          </p:cNvPr>
          <p:cNvSpPr>
            <a:spLocks noGrp="1"/>
          </p:cNvSpPr>
          <p:nvPr>
            <p:ph type="sldNum" sz="quarter" idx="12"/>
          </p:nvPr>
        </p:nvSpPr>
        <p:spPr/>
        <p:txBody>
          <a:bodyPr/>
          <a:lstStyle/>
          <a:p>
            <a:pPr>
              <a:defRPr/>
            </a:pPr>
            <a:fld id="{E652A8FB-8C76-45BB-8D82-93F8E151003C}" type="slidenum">
              <a:rPr lang="fr-FR" smtClean="0"/>
              <a:pPr>
                <a:defRPr/>
              </a:pPr>
              <a:t>469</a:t>
            </a:fld>
            <a:endParaRPr lang="fr-FR"/>
          </a:p>
        </p:txBody>
      </p:sp>
      <p:pic>
        <p:nvPicPr>
          <p:cNvPr id="6" name="Image 5">
            <a:extLst>
              <a:ext uri="{FF2B5EF4-FFF2-40B4-BE49-F238E27FC236}">
                <a16:creationId xmlns:a16="http://schemas.microsoft.com/office/drawing/2014/main" id="{886DA64E-0394-4EBB-9D6E-6134512B30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54247" y="585260"/>
            <a:ext cx="5389753" cy="5892268"/>
          </a:xfrm>
          <a:prstGeom prst="rect">
            <a:avLst/>
          </a:prstGeom>
        </p:spPr>
      </p:pic>
      <p:sp>
        <p:nvSpPr>
          <p:cNvPr id="7" name="Rectangle 6">
            <a:extLst>
              <a:ext uri="{FF2B5EF4-FFF2-40B4-BE49-F238E27FC236}">
                <a16:creationId xmlns:a16="http://schemas.microsoft.com/office/drawing/2014/main" id="{E7D0B301-C799-4EF5-B2A0-4C4F0917C3A7}"/>
              </a:ext>
            </a:extLst>
          </p:cNvPr>
          <p:cNvSpPr/>
          <p:nvPr/>
        </p:nvSpPr>
        <p:spPr>
          <a:xfrm>
            <a:off x="-1" y="490538"/>
            <a:ext cx="3754247" cy="707886"/>
          </a:xfrm>
          <a:prstGeom prst="rect">
            <a:avLst/>
          </a:prstGeom>
        </p:spPr>
        <p:txBody>
          <a:bodyPr wrap="square">
            <a:spAutoFit/>
          </a:bodyPr>
          <a:lstStyle/>
          <a:p>
            <a:pPr algn="just"/>
            <a:r>
              <a:rPr lang="en-US" sz="1000" dirty="0">
                <a:latin typeface="Source Code Pro" panose="020B0509030403020204" pitchFamily="49" charset="0"/>
              </a:rPr>
              <a:t>This sketch </a:t>
            </a:r>
            <a:r>
              <a:rPr lang="en-US" sz="1000" b="1" dirty="0">
                <a:latin typeface="Source Code Pro" panose="020B0509030403020204" pitchFamily="49" charset="0"/>
              </a:rPr>
              <a:t>transmits messages every 10 seconds using </a:t>
            </a:r>
            <a:r>
              <a:rPr lang="en-US" sz="1000" b="1" dirty="0" err="1">
                <a:latin typeface="Source Code Pro" panose="020B0509030403020204" pitchFamily="49" charset="0"/>
              </a:rPr>
              <a:t>LoRa</a:t>
            </a:r>
            <a:r>
              <a:rPr lang="en-US" sz="1000" b="1" dirty="0">
                <a:latin typeface="Source Code Pro" panose="020B0509030403020204" pitchFamily="49" charset="0"/>
              </a:rPr>
              <a:t>. It sends a “hello” followed by a number that is incremented in every message</a:t>
            </a:r>
            <a:endParaRPr lang="fr-FR" sz="1000" b="1" dirty="0">
              <a:latin typeface="Source Code Pro" panose="020B0509030403020204" pitchFamily="49" charset="0"/>
            </a:endParaRPr>
          </a:p>
        </p:txBody>
      </p:sp>
      <p:sp>
        <p:nvSpPr>
          <p:cNvPr id="8" name="Rectangle 7">
            <a:extLst>
              <a:ext uri="{FF2B5EF4-FFF2-40B4-BE49-F238E27FC236}">
                <a16:creationId xmlns:a16="http://schemas.microsoft.com/office/drawing/2014/main" id="{9F0C5AD0-ED40-4305-A4A6-FFAED785791A}"/>
              </a:ext>
            </a:extLst>
          </p:cNvPr>
          <p:cNvSpPr/>
          <p:nvPr/>
        </p:nvSpPr>
        <p:spPr>
          <a:xfrm>
            <a:off x="0" y="1405913"/>
            <a:ext cx="3754247" cy="830997"/>
          </a:xfrm>
          <a:prstGeom prst="rect">
            <a:avLst/>
          </a:prstGeom>
        </p:spPr>
        <p:txBody>
          <a:bodyPr wrap="square">
            <a:spAutoFit/>
          </a:bodyPr>
          <a:lstStyle/>
          <a:p>
            <a:pPr algn="just"/>
            <a:r>
              <a:rPr lang="en-US" sz="1000" b="1" dirty="0">
                <a:solidFill>
                  <a:srgbClr val="0070C0"/>
                </a:solidFill>
                <a:latin typeface="Source Code Pro" panose="020B0509030403020204" pitchFamily="49" charset="0"/>
              </a:rPr>
              <a:t>Then, define the pins used by your </a:t>
            </a:r>
            <a:r>
              <a:rPr lang="en-US" sz="1000" b="1" dirty="0" err="1">
                <a:solidFill>
                  <a:srgbClr val="0070C0"/>
                </a:solidFill>
                <a:latin typeface="Source Code Pro" panose="020B0509030403020204" pitchFamily="49" charset="0"/>
              </a:rPr>
              <a:t>LoRa</a:t>
            </a:r>
            <a:r>
              <a:rPr lang="en-US" sz="1000" b="1" dirty="0">
                <a:solidFill>
                  <a:srgbClr val="0070C0"/>
                </a:solidFill>
                <a:latin typeface="Source Code Pro" panose="020B0509030403020204" pitchFamily="49" charset="0"/>
              </a:rPr>
              <a:t> module. </a:t>
            </a:r>
            <a:r>
              <a:rPr lang="en-US" sz="700" i="1" dirty="0">
                <a:latin typeface="Source Code Pro" panose="020B0509030403020204" pitchFamily="49" charset="0"/>
              </a:rPr>
              <a:t>If you’ve followed the previous schematic, you can use the pin definition used in the code.</a:t>
            </a:r>
          </a:p>
          <a:p>
            <a:pPr algn="just"/>
            <a:r>
              <a:rPr lang="en-US" sz="700" i="1" dirty="0">
                <a:latin typeface="Source Code Pro" panose="020B0509030403020204" pitchFamily="49" charset="0"/>
              </a:rPr>
              <a:t>If you’re using an ESP32 board with </a:t>
            </a:r>
            <a:r>
              <a:rPr lang="en-US" sz="700" i="1" dirty="0" err="1">
                <a:latin typeface="Source Code Pro" panose="020B0509030403020204" pitchFamily="49" charset="0"/>
              </a:rPr>
              <a:t>LoRa</a:t>
            </a:r>
            <a:r>
              <a:rPr lang="en-US" sz="700" i="1" dirty="0">
                <a:latin typeface="Source Code Pro" panose="020B0509030403020204" pitchFamily="49" charset="0"/>
              </a:rPr>
              <a:t> built-in, check the pins used by the </a:t>
            </a:r>
            <a:r>
              <a:rPr lang="en-US" sz="700" i="1" dirty="0" err="1">
                <a:latin typeface="Source Code Pro" panose="020B0509030403020204" pitchFamily="49" charset="0"/>
              </a:rPr>
              <a:t>LoRa</a:t>
            </a:r>
            <a:r>
              <a:rPr lang="en-US" sz="700" i="1" dirty="0">
                <a:latin typeface="Source Code Pro" panose="020B0509030403020204" pitchFamily="49" charset="0"/>
              </a:rPr>
              <a:t> module in your board and make the right pin assignment.</a:t>
            </a:r>
            <a:endParaRPr lang="fr-FR" sz="700" i="1" dirty="0">
              <a:latin typeface="Source Code Pro" panose="020B0509030403020204" pitchFamily="49" charset="0"/>
            </a:endParaRPr>
          </a:p>
        </p:txBody>
      </p:sp>
      <p:sp>
        <p:nvSpPr>
          <p:cNvPr id="9" name="Rectangle 8">
            <a:extLst>
              <a:ext uri="{FF2B5EF4-FFF2-40B4-BE49-F238E27FC236}">
                <a16:creationId xmlns:a16="http://schemas.microsoft.com/office/drawing/2014/main" id="{BDDC2DC3-B43B-4D8C-AA43-B7EEA43144D0}"/>
              </a:ext>
            </a:extLst>
          </p:cNvPr>
          <p:cNvSpPr/>
          <p:nvPr/>
        </p:nvSpPr>
        <p:spPr>
          <a:xfrm>
            <a:off x="-2" y="1137482"/>
            <a:ext cx="3570208" cy="246221"/>
          </a:xfrm>
          <a:prstGeom prst="rect">
            <a:avLst/>
          </a:prstGeom>
        </p:spPr>
        <p:txBody>
          <a:bodyPr wrap="none">
            <a:spAutoFit/>
          </a:bodyPr>
          <a:lstStyle/>
          <a:p>
            <a:pPr algn="just"/>
            <a:r>
              <a:rPr lang="en-US" sz="1000" b="1" dirty="0">
                <a:solidFill>
                  <a:srgbClr val="0070C0"/>
                </a:solidFill>
                <a:latin typeface="Source Code Pro" panose="020B0509030403020204" pitchFamily="49" charset="0"/>
              </a:rPr>
              <a:t>It starts by including the needed libraries.</a:t>
            </a:r>
            <a:endParaRPr lang="fr-FR" sz="1000" b="1" dirty="0">
              <a:solidFill>
                <a:srgbClr val="0070C0"/>
              </a:solidFill>
              <a:latin typeface="Source Code Pro" panose="020B0509030403020204" pitchFamily="49" charset="0"/>
            </a:endParaRPr>
          </a:p>
        </p:txBody>
      </p:sp>
      <p:sp>
        <p:nvSpPr>
          <p:cNvPr id="10" name="Rectangle 9">
            <a:extLst>
              <a:ext uri="{FF2B5EF4-FFF2-40B4-BE49-F238E27FC236}">
                <a16:creationId xmlns:a16="http://schemas.microsoft.com/office/drawing/2014/main" id="{6D970D53-BBF4-4D2F-AC2A-9B7B6B814288}"/>
              </a:ext>
            </a:extLst>
          </p:cNvPr>
          <p:cNvSpPr/>
          <p:nvPr/>
        </p:nvSpPr>
        <p:spPr>
          <a:xfrm>
            <a:off x="433117" y="3036869"/>
            <a:ext cx="2459328" cy="230832"/>
          </a:xfrm>
          <a:prstGeom prst="rect">
            <a:avLst/>
          </a:prstGeom>
        </p:spPr>
        <p:txBody>
          <a:bodyPr wrap="none">
            <a:spAutoFit/>
          </a:bodyPr>
          <a:lstStyle/>
          <a:p>
            <a:r>
              <a:rPr lang="en-US" sz="900" b="1" dirty="0">
                <a:latin typeface="Source Code Pro" panose="020B0509030403020204" pitchFamily="49" charset="0"/>
              </a:rPr>
              <a:t>Set the pins for the </a:t>
            </a:r>
            <a:r>
              <a:rPr lang="en-US" sz="900" b="1" dirty="0" err="1">
                <a:latin typeface="Source Code Pro" panose="020B0509030403020204" pitchFamily="49" charset="0"/>
              </a:rPr>
              <a:t>LoRa</a:t>
            </a:r>
            <a:r>
              <a:rPr lang="en-US" sz="900" b="1" dirty="0">
                <a:latin typeface="Source Code Pro" panose="020B0509030403020204" pitchFamily="49" charset="0"/>
              </a:rPr>
              <a:t> module.</a:t>
            </a:r>
            <a:endParaRPr lang="fr-FR" sz="900" b="1" dirty="0">
              <a:latin typeface="Source Code Pro" panose="020B0509030403020204" pitchFamily="49" charset="0"/>
            </a:endParaRPr>
          </a:p>
        </p:txBody>
      </p:sp>
      <p:sp>
        <p:nvSpPr>
          <p:cNvPr id="11" name="Rectangle 10">
            <a:extLst>
              <a:ext uri="{FF2B5EF4-FFF2-40B4-BE49-F238E27FC236}">
                <a16:creationId xmlns:a16="http://schemas.microsoft.com/office/drawing/2014/main" id="{D7ED3634-E415-4C87-AA25-6DAD31AF2CD1}"/>
              </a:ext>
            </a:extLst>
          </p:cNvPr>
          <p:cNvSpPr/>
          <p:nvPr/>
        </p:nvSpPr>
        <p:spPr>
          <a:xfrm>
            <a:off x="-1" y="3974760"/>
            <a:ext cx="3754248" cy="784830"/>
          </a:xfrm>
          <a:prstGeom prst="rect">
            <a:avLst/>
          </a:prstGeom>
        </p:spPr>
        <p:txBody>
          <a:bodyPr wrap="square">
            <a:spAutoFit/>
          </a:bodyPr>
          <a:lstStyle/>
          <a:p>
            <a:r>
              <a:rPr lang="en-US" sz="900" b="1" dirty="0" err="1">
                <a:latin typeface="Source Code Pro" panose="020B0509030403020204" pitchFamily="49" charset="0"/>
              </a:rPr>
              <a:t>LoRa</a:t>
            </a:r>
            <a:r>
              <a:rPr lang="en-US" sz="900" b="1" dirty="0">
                <a:latin typeface="Source Code Pro" panose="020B0509030403020204" pitchFamily="49" charset="0"/>
              </a:rPr>
              <a:t> transceiver modules listen to packets within its range. It doesn’t matter where the packets come from. To ensure you only receive packets from your sender, you can set a sync word (ranges from 0 to 0xFF).</a:t>
            </a:r>
            <a:endParaRPr lang="fr-FR" sz="900" b="1" dirty="0">
              <a:latin typeface="Source Code Pro" panose="020B0509030403020204" pitchFamily="49" charset="0"/>
            </a:endParaRPr>
          </a:p>
        </p:txBody>
      </p:sp>
      <p:sp>
        <p:nvSpPr>
          <p:cNvPr id="12" name="Rectangle 11">
            <a:extLst>
              <a:ext uri="{FF2B5EF4-FFF2-40B4-BE49-F238E27FC236}">
                <a16:creationId xmlns:a16="http://schemas.microsoft.com/office/drawing/2014/main" id="{B617A17C-B2D2-4BEA-82F4-1D67344EBA76}"/>
              </a:ext>
            </a:extLst>
          </p:cNvPr>
          <p:cNvSpPr/>
          <p:nvPr/>
        </p:nvSpPr>
        <p:spPr>
          <a:xfrm>
            <a:off x="-2" y="3429000"/>
            <a:ext cx="3707906" cy="415498"/>
          </a:xfrm>
          <a:prstGeom prst="rect">
            <a:avLst/>
          </a:prstGeom>
        </p:spPr>
        <p:txBody>
          <a:bodyPr wrap="square">
            <a:spAutoFit/>
          </a:bodyPr>
          <a:lstStyle/>
          <a:p>
            <a:r>
              <a:rPr lang="en-US" sz="1000" b="1" dirty="0">
                <a:latin typeface="Source Code Pro" panose="020B0509030403020204" pitchFamily="49" charset="0"/>
              </a:rPr>
              <a:t>And initialize the transceiver module with a specified frequency.</a:t>
            </a:r>
            <a:endParaRPr lang="fr-FR" sz="1000" b="1" dirty="0">
              <a:latin typeface="Source Code Pro" panose="020B0509030403020204" pitchFamily="49" charset="0"/>
            </a:endParaRPr>
          </a:p>
        </p:txBody>
      </p:sp>
      <p:sp>
        <p:nvSpPr>
          <p:cNvPr id="13" name="Rectangle 12">
            <a:extLst>
              <a:ext uri="{FF2B5EF4-FFF2-40B4-BE49-F238E27FC236}">
                <a16:creationId xmlns:a16="http://schemas.microsoft.com/office/drawing/2014/main" id="{CA488D82-02F2-4E61-B384-B1EFC58EDFD9}"/>
              </a:ext>
            </a:extLst>
          </p:cNvPr>
          <p:cNvSpPr/>
          <p:nvPr/>
        </p:nvSpPr>
        <p:spPr>
          <a:xfrm>
            <a:off x="76478" y="2340068"/>
            <a:ext cx="3199378" cy="400110"/>
          </a:xfrm>
          <a:prstGeom prst="rect">
            <a:avLst/>
          </a:prstGeom>
        </p:spPr>
        <p:txBody>
          <a:bodyPr wrap="square">
            <a:spAutoFit/>
          </a:bodyPr>
          <a:lstStyle/>
          <a:p>
            <a:r>
              <a:rPr lang="en-US" sz="1000" b="1" dirty="0">
                <a:latin typeface="Source Code Pro" panose="020B0509030403020204" pitchFamily="49" charset="0"/>
              </a:rPr>
              <a:t>In the setup(), you initialize a serial communication.</a:t>
            </a:r>
            <a:endParaRPr lang="fr-FR" sz="1000" b="1" dirty="0">
              <a:latin typeface="Source Code Pro" panose="020B0509030403020204" pitchFamily="49" charset="0"/>
            </a:endParaRPr>
          </a:p>
        </p:txBody>
      </p:sp>
      <p:sp>
        <p:nvSpPr>
          <p:cNvPr id="14" name="Rectangle 13">
            <a:extLst>
              <a:ext uri="{FF2B5EF4-FFF2-40B4-BE49-F238E27FC236}">
                <a16:creationId xmlns:a16="http://schemas.microsoft.com/office/drawing/2014/main" id="{73FC7355-129B-4276-8494-B1592A59450E}"/>
              </a:ext>
            </a:extLst>
          </p:cNvPr>
          <p:cNvSpPr/>
          <p:nvPr/>
        </p:nvSpPr>
        <p:spPr>
          <a:xfrm>
            <a:off x="44049" y="4701892"/>
            <a:ext cx="3663856" cy="707886"/>
          </a:xfrm>
          <a:prstGeom prst="rect">
            <a:avLst/>
          </a:prstGeom>
        </p:spPr>
        <p:txBody>
          <a:bodyPr wrap="square">
            <a:spAutoFit/>
          </a:bodyPr>
          <a:lstStyle/>
          <a:p>
            <a:pPr algn="just"/>
            <a:r>
              <a:rPr lang="en-US" sz="800" dirty="0"/>
              <a:t>Both the receiver and the sender need to use the same sync word. This way, the receiver ignores any </a:t>
            </a:r>
            <a:r>
              <a:rPr lang="en-US" sz="800" dirty="0" err="1"/>
              <a:t>LoRa</a:t>
            </a:r>
            <a:r>
              <a:rPr lang="en-US" sz="800" dirty="0"/>
              <a:t> packets that don’t contain that sync word.</a:t>
            </a:r>
          </a:p>
          <a:p>
            <a:pPr algn="just"/>
            <a:r>
              <a:rPr lang="en-US" sz="800" dirty="0"/>
              <a:t>Next, in the loop() you send the </a:t>
            </a:r>
            <a:r>
              <a:rPr lang="en-US" sz="800" dirty="0" err="1"/>
              <a:t>LoRa</a:t>
            </a:r>
            <a:r>
              <a:rPr lang="en-US" sz="800" dirty="0"/>
              <a:t> packets. You initialize a packet with the </a:t>
            </a:r>
            <a:r>
              <a:rPr lang="en-US" sz="800" dirty="0" err="1"/>
              <a:t>beginPacket</a:t>
            </a:r>
            <a:r>
              <a:rPr lang="en-US" sz="800" dirty="0"/>
              <a:t>() method.</a:t>
            </a:r>
          </a:p>
        </p:txBody>
      </p:sp>
      <p:sp>
        <p:nvSpPr>
          <p:cNvPr id="15" name="Rectangle 14">
            <a:extLst>
              <a:ext uri="{FF2B5EF4-FFF2-40B4-BE49-F238E27FC236}">
                <a16:creationId xmlns:a16="http://schemas.microsoft.com/office/drawing/2014/main" id="{B1C5D46D-69C4-4C36-B1F9-A701DE855B9B}"/>
              </a:ext>
            </a:extLst>
          </p:cNvPr>
          <p:cNvSpPr/>
          <p:nvPr/>
        </p:nvSpPr>
        <p:spPr>
          <a:xfrm>
            <a:off x="75230" y="5441651"/>
            <a:ext cx="3570208" cy="507831"/>
          </a:xfrm>
          <a:prstGeom prst="rect">
            <a:avLst/>
          </a:prstGeom>
        </p:spPr>
        <p:txBody>
          <a:bodyPr wrap="square">
            <a:spAutoFit/>
          </a:bodyPr>
          <a:lstStyle/>
          <a:p>
            <a:r>
              <a:rPr lang="en-US" sz="900" dirty="0"/>
              <a:t>You write data into the packet using the print() method. As you can see in the following two lines, we’re sending a hello message followed by the counter</a:t>
            </a:r>
            <a:endParaRPr lang="fr-FR" sz="900" dirty="0"/>
          </a:p>
        </p:txBody>
      </p:sp>
      <p:sp>
        <p:nvSpPr>
          <p:cNvPr id="16" name="Rectangle 15">
            <a:extLst>
              <a:ext uri="{FF2B5EF4-FFF2-40B4-BE49-F238E27FC236}">
                <a16:creationId xmlns:a16="http://schemas.microsoft.com/office/drawing/2014/main" id="{E198F8D3-44AB-4947-A673-CF827540B971}"/>
              </a:ext>
            </a:extLst>
          </p:cNvPr>
          <p:cNvSpPr/>
          <p:nvPr/>
        </p:nvSpPr>
        <p:spPr>
          <a:xfrm>
            <a:off x="42687" y="5927056"/>
            <a:ext cx="3342582" cy="246221"/>
          </a:xfrm>
          <a:prstGeom prst="rect">
            <a:avLst/>
          </a:prstGeom>
        </p:spPr>
        <p:txBody>
          <a:bodyPr wrap="none">
            <a:spAutoFit/>
          </a:bodyPr>
          <a:lstStyle/>
          <a:p>
            <a:r>
              <a:rPr lang="en-US" sz="1000" dirty="0"/>
              <a:t>Then, close the packet with the </a:t>
            </a:r>
            <a:r>
              <a:rPr lang="en-US" sz="1000" dirty="0" err="1"/>
              <a:t>endPacket</a:t>
            </a:r>
            <a:r>
              <a:rPr lang="en-US" sz="1000" dirty="0"/>
              <a:t>() method.</a:t>
            </a:r>
            <a:endParaRPr lang="fr-FR" sz="1000" dirty="0"/>
          </a:p>
        </p:txBody>
      </p:sp>
      <p:sp>
        <p:nvSpPr>
          <p:cNvPr id="17" name="Rectangle 16">
            <a:extLst>
              <a:ext uri="{FF2B5EF4-FFF2-40B4-BE49-F238E27FC236}">
                <a16:creationId xmlns:a16="http://schemas.microsoft.com/office/drawing/2014/main" id="{7E0BF584-6395-4752-B057-D4B8B793A774}"/>
              </a:ext>
            </a:extLst>
          </p:cNvPr>
          <p:cNvSpPr/>
          <p:nvPr/>
        </p:nvSpPr>
        <p:spPr>
          <a:xfrm>
            <a:off x="-108520" y="6150851"/>
            <a:ext cx="3960440" cy="415498"/>
          </a:xfrm>
          <a:prstGeom prst="rect">
            <a:avLst/>
          </a:prstGeom>
        </p:spPr>
        <p:txBody>
          <a:bodyPr wrap="square">
            <a:spAutoFit/>
          </a:bodyPr>
          <a:lstStyle/>
          <a:p>
            <a:r>
              <a:rPr lang="en-US" sz="1050" dirty="0"/>
              <a:t>After this, the counter message is incremented by one in every loop, which happens every 10 seconds.</a:t>
            </a:r>
            <a:endParaRPr lang="fr-FR" sz="1050" dirty="0"/>
          </a:p>
        </p:txBody>
      </p:sp>
      <p:pic>
        <p:nvPicPr>
          <p:cNvPr id="18" name="Image 17">
            <a:hlinkClick r:id="rId3" action="ppaction://hlinksldjump"/>
            <a:extLst>
              <a:ext uri="{FF2B5EF4-FFF2-40B4-BE49-F238E27FC236}">
                <a16:creationId xmlns:a16="http://schemas.microsoft.com/office/drawing/2014/main" id="{89911170-F285-4B0A-937E-B94213053A2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011896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MY SECOND PROGRAM: BLINKING LED WITHOUT DELAY</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47</a:t>
            </a:fld>
            <a:endParaRPr lang="fr-FR"/>
          </a:p>
        </p:txBody>
      </p:sp>
      <p:pic>
        <p:nvPicPr>
          <p:cNvPr id="7" name="Image 6" descr="ARDX-SC-01-15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9816" y="547430"/>
            <a:ext cx="1701014" cy="1916474"/>
          </a:xfrm>
          <a:prstGeom prst="rect">
            <a:avLst/>
          </a:prstGeom>
        </p:spPr>
      </p:pic>
      <p:sp>
        <p:nvSpPr>
          <p:cNvPr id="9" name="Rectangle 8">
            <a:hlinkClick r:id="rId3"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1" name="Image 10">
            <a:hlinkClick r:id="rId3" action="ppaction://hlinksldjump"/>
            <a:extLst>
              <a:ext uri="{FF2B5EF4-FFF2-40B4-BE49-F238E27FC236}">
                <a16:creationId xmlns:a16="http://schemas.microsoft.com/office/drawing/2014/main" id="{CBC14C3B-B525-4656-B0B5-B48AB1232FF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79512" y="490538"/>
            <a:ext cx="6744344" cy="6063098"/>
          </a:xfrm>
          <a:prstGeom prst="rect">
            <a:avLst/>
          </a:prstGeom>
        </p:spPr>
      </p:pic>
      <p:pic>
        <p:nvPicPr>
          <p:cNvPr id="8" name="Image 7">
            <a:extLst>
              <a:ext uri="{FF2B5EF4-FFF2-40B4-BE49-F238E27FC236}">
                <a16:creationId xmlns:a16="http://schemas.microsoft.com/office/drawing/2014/main" id="{20FFFA31-D61E-4E6F-BE98-956C8BCC8D4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607023" y="4356624"/>
            <a:ext cx="709458" cy="621280"/>
          </a:xfrm>
          <a:prstGeom prst="rect">
            <a:avLst/>
          </a:prstGeom>
        </p:spPr>
      </p:pic>
      <p:sp>
        <p:nvSpPr>
          <p:cNvPr id="10" name="ZoneTexte 9">
            <a:extLst>
              <a:ext uri="{FF2B5EF4-FFF2-40B4-BE49-F238E27FC236}">
                <a16:creationId xmlns:a16="http://schemas.microsoft.com/office/drawing/2014/main" id="{E879CD46-6017-4123-A4D3-E826CEE98E14}"/>
              </a:ext>
            </a:extLst>
          </p:cNvPr>
          <p:cNvSpPr txBox="1"/>
          <p:nvPr/>
        </p:nvSpPr>
        <p:spPr>
          <a:xfrm>
            <a:off x="5284060" y="4428274"/>
            <a:ext cx="2793140" cy="584775"/>
          </a:xfrm>
          <a:prstGeom prst="rect">
            <a:avLst/>
          </a:prstGeom>
          <a:noFill/>
        </p:spPr>
        <p:txBody>
          <a:bodyPr wrap="square" rtlCol="0">
            <a:spAutoFit/>
          </a:bodyPr>
          <a:lstStyle/>
          <a:p>
            <a:pPr algn="ctr"/>
            <a:r>
              <a:rPr lang="fr-FR" sz="1600" b="1" dirty="0">
                <a:solidFill>
                  <a:srgbClr val="00B050"/>
                </a:solidFill>
                <a:latin typeface="+mn-lt"/>
              </a:rPr>
              <a:t>Beaucoup plus efficace que la fonction DELAY, non ? </a:t>
            </a:r>
          </a:p>
        </p:txBody>
      </p:sp>
    </p:spTree>
    <p:extLst>
      <p:ext uri="{BB962C8B-B14F-4D97-AF65-F5344CB8AC3E}">
        <p14:creationId xmlns:p14="http://schemas.microsoft.com/office/powerpoint/2010/main" val="84158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C380EA-BB4E-4E3E-B1DF-34C0C6BD9749}"/>
              </a:ext>
            </a:extLst>
          </p:cNvPr>
          <p:cNvSpPr>
            <a:spLocks noGrp="1"/>
          </p:cNvSpPr>
          <p:nvPr>
            <p:ph type="title"/>
          </p:nvPr>
        </p:nvSpPr>
        <p:spPr/>
        <p:txBody>
          <a:bodyPr/>
          <a:lstStyle/>
          <a:p>
            <a:r>
              <a:rPr lang="fr-FR" dirty="0" err="1"/>
              <a:t>Testing</a:t>
            </a:r>
            <a:r>
              <a:rPr lang="fr-FR" dirty="0"/>
              <a:t> the Sender Sketch</a:t>
            </a:r>
          </a:p>
        </p:txBody>
      </p:sp>
      <p:sp>
        <p:nvSpPr>
          <p:cNvPr id="3" name="Espace réservé du numéro de diapositive 2">
            <a:extLst>
              <a:ext uri="{FF2B5EF4-FFF2-40B4-BE49-F238E27FC236}">
                <a16:creationId xmlns:a16="http://schemas.microsoft.com/office/drawing/2014/main" id="{43370790-54A8-4C29-B80F-364E9BC80196}"/>
              </a:ext>
            </a:extLst>
          </p:cNvPr>
          <p:cNvSpPr>
            <a:spLocks noGrp="1"/>
          </p:cNvSpPr>
          <p:nvPr>
            <p:ph type="sldNum" sz="quarter" idx="12"/>
          </p:nvPr>
        </p:nvSpPr>
        <p:spPr/>
        <p:txBody>
          <a:bodyPr/>
          <a:lstStyle/>
          <a:p>
            <a:pPr>
              <a:defRPr/>
            </a:pPr>
            <a:fld id="{E652A8FB-8C76-45BB-8D82-93F8E151003C}" type="slidenum">
              <a:rPr lang="fr-FR" smtClean="0"/>
              <a:pPr>
                <a:defRPr/>
              </a:pPr>
              <a:t>470</a:t>
            </a:fld>
            <a:endParaRPr lang="fr-FR"/>
          </a:p>
        </p:txBody>
      </p:sp>
      <p:sp>
        <p:nvSpPr>
          <p:cNvPr id="4" name="Rectangle 3">
            <a:extLst>
              <a:ext uri="{FF2B5EF4-FFF2-40B4-BE49-F238E27FC236}">
                <a16:creationId xmlns:a16="http://schemas.microsoft.com/office/drawing/2014/main" id="{2712BCE6-4775-4C69-9BEF-75C59023EA89}"/>
              </a:ext>
            </a:extLst>
          </p:cNvPr>
          <p:cNvSpPr/>
          <p:nvPr/>
        </p:nvSpPr>
        <p:spPr>
          <a:xfrm>
            <a:off x="0" y="675307"/>
            <a:ext cx="9144000" cy="1384995"/>
          </a:xfrm>
          <a:prstGeom prst="rect">
            <a:avLst/>
          </a:prstGeom>
        </p:spPr>
        <p:txBody>
          <a:bodyPr wrap="square">
            <a:spAutoFit/>
          </a:bodyPr>
          <a:lstStyle/>
          <a:p>
            <a:pPr algn="just"/>
            <a:r>
              <a:rPr lang="en-US" dirty="0">
                <a:latin typeface="Source Code Pro" panose="020B0509030403020204" pitchFamily="49" charset="0"/>
              </a:rPr>
              <a:t>Upload the code to your ESP32 board. </a:t>
            </a:r>
          </a:p>
          <a:p>
            <a:pPr algn="just"/>
            <a:r>
              <a:rPr lang="en-US" dirty="0">
                <a:latin typeface="Source Code Pro" panose="020B0509030403020204" pitchFamily="49" charset="0"/>
              </a:rPr>
              <a:t>Make sure you have the right board and COM port selected.</a:t>
            </a:r>
          </a:p>
          <a:p>
            <a:pPr algn="just"/>
            <a:endParaRPr lang="en-US" dirty="0">
              <a:latin typeface="Source Code Pro" panose="020B0509030403020204" pitchFamily="49" charset="0"/>
            </a:endParaRPr>
          </a:p>
          <a:p>
            <a:pPr algn="just"/>
            <a:r>
              <a:rPr lang="en-US" dirty="0">
                <a:latin typeface="Source Code Pro" panose="020B0509030403020204" pitchFamily="49" charset="0"/>
              </a:rPr>
              <a:t>After that, open the Serial Monitor, and press the ESP32 enable button. You should see a success message as shown in the figure below. The counter should be incremented every 10 seconds.</a:t>
            </a:r>
          </a:p>
        </p:txBody>
      </p:sp>
      <p:pic>
        <p:nvPicPr>
          <p:cNvPr id="6" name="Image 5">
            <a:extLst>
              <a:ext uri="{FF2B5EF4-FFF2-40B4-BE49-F238E27FC236}">
                <a16:creationId xmlns:a16="http://schemas.microsoft.com/office/drawing/2014/main" id="{89A288DD-82BD-493A-BFED-D3A22580B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37" y="2055615"/>
            <a:ext cx="7172325" cy="4219575"/>
          </a:xfrm>
          <a:prstGeom prst="rect">
            <a:avLst/>
          </a:prstGeom>
        </p:spPr>
      </p:pic>
      <p:pic>
        <p:nvPicPr>
          <p:cNvPr id="7" name="Image 6">
            <a:hlinkClick r:id="rId3" action="ppaction://hlinksldjump"/>
            <a:extLst>
              <a:ext uri="{FF2B5EF4-FFF2-40B4-BE49-F238E27FC236}">
                <a16:creationId xmlns:a16="http://schemas.microsoft.com/office/drawing/2014/main" id="{3B429612-BC75-4A7E-A5D8-E3FD00BA46A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34929154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04945-ADF7-4082-B1D4-D727BFBF39E4}"/>
              </a:ext>
            </a:extLst>
          </p:cNvPr>
          <p:cNvSpPr>
            <a:spLocks noGrp="1"/>
          </p:cNvSpPr>
          <p:nvPr>
            <p:ph type="title"/>
          </p:nvPr>
        </p:nvSpPr>
        <p:spPr/>
        <p:txBody>
          <a:bodyPr/>
          <a:lstStyle/>
          <a:p>
            <a:r>
              <a:rPr lang="fr-FR" dirty="0"/>
              <a:t>The LoRa </a:t>
            </a:r>
            <a:r>
              <a:rPr lang="fr-FR" dirty="0" err="1"/>
              <a:t>Receiver</a:t>
            </a:r>
            <a:r>
              <a:rPr lang="fr-FR" dirty="0"/>
              <a:t> Sketch</a:t>
            </a:r>
          </a:p>
        </p:txBody>
      </p:sp>
      <p:sp>
        <p:nvSpPr>
          <p:cNvPr id="3" name="Espace réservé du numéro de diapositive 2">
            <a:extLst>
              <a:ext uri="{FF2B5EF4-FFF2-40B4-BE49-F238E27FC236}">
                <a16:creationId xmlns:a16="http://schemas.microsoft.com/office/drawing/2014/main" id="{98F327CD-9936-4994-B899-124EACAAF0B0}"/>
              </a:ext>
            </a:extLst>
          </p:cNvPr>
          <p:cNvSpPr>
            <a:spLocks noGrp="1"/>
          </p:cNvSpPr>
          <p:nvPr>
            <p:ph type="sldNum" sz="quarter" idx="12"/>
          </p:nvPr>
        </p:nvSpPr>
        <p:spPr/>
        <p:txBody>
          <a:bodyPr/>
          <a:lstStyle/>
          <a:p>
            <a:pPr>
              <a:defRPr/>
            </a:pPr>
            <a:fld id="{E652A8FB-8C76-45BB-8D82-93F8E151003C}" type="slidenum">
              <a:rPr lang="fr-FR" smtClean="0"/>
              <a:pPr>
                <a:defRPr/>
              </a:pPr>
              <a:t>471</a:t>
            </a:fld>
            <a:endParaRPr lang="fr-FR"/>
          </a:p>
        </p:txBody>
      </p:sp>
      <p:sp>
        <p:nvSpPr>
          <p:cNvPr id="4" name="Rectangle 3">
            <a:extLst>
              <a:ext uri="{FF2B5EF4-FFF2-40B4-BE49-F238E27FC236}">
                <a16:creationId xmlns:a16="http://schemas.microsoft.com/office/drawing/2014/main" id="{1FBD38B3-5247-4096-8CF9-EA7722C7A62C}"/>
              </a:ext>
            </a:extLst>
          </p:cNvPr>
          <p:cNvSpPr/>
          <p:nvPr/>
        </p:nvSpPr>
        <p:spPr>
          <a:xfrm>
            <a:off x="0" y="511621"/>
            <a:ext cx="8964488" cy="954107"/>
          </a:xfrm>
          <a:prstGeom prst="rect">
            <a:avLst/>
          </a:prstGeom>
        </p:spPr>
        <p:txBody>
          <a:bodyPr wrap="square">
            <a:spAutoFit/>
          </a:bodyPr>
          <a:lstStyle/>
          <a:p>
            <a:pPr algn="just"/>
            <a:r>
              <a:rPr lang="en-US" b="1" dirty="0">
                <a:solidFill>
                  <a:srgbClr val="00B050"/>
                </a:solidFill>
                <a:latin typeface="Source Code Pro" panose="020B0509030403020204" pitchFamily="49" charset="0"/>
              </a:rPr>
              <a:t>Now, grab another ESP32 and upload the </a:t>
            </a:r>
            <a:r>
              <a:rPr lang="en-US" b="1" dirty="0" err="1">
                <a:solidFill>
                  <a:srgbClr val="00B050"/>
                </a:solidFill>
                <a:latin typeface="Source Code Pro" panose="020B0509030403020204" pitchFamily="49" charset="0"/>
              </a:rPr>
              <a:t>LoRa</a:t>
            </a:r>
            <a:r>
              <a:rPr lang="en-US" b="1" dirty="0">
                <a:solidFill>
                  <a:srgbClr val="00B050"/>
                </a:solidFill>
                <a:latin typeface="Source Code Pro" panose="020B0509030403020204" pitchFamily="49" charset="0"/>
              </a:rPr>
              <a:t> receiver sketch. </a:t>
            </a:r>
          </a:p>
          <a:p>
            <a:pPr algn="just"/>
            <a:r>
              <a:rPr lang="en-US" dirty="0">
                <a:latin typeface="Source Code Pro" panose="020B0509030403020204" pitchFamily="49" charset="0"/>
              </a:rPr>
              <a:t>This sketch listens for </a:t>
            </a:r>
            <a:r>
              <a:rPr lang="en-US" dirty="0" err="1">
                <a:latin typeface="Source Code Pro" panose="020B0509030403020204" pitchFamily="49" charset="0"/>
              </a:rPr>
              <a:t>LoRa</a:t>
            </a:r>
            <a:r>
              <a:rPr lang="en-US" dirty="0">
                <a:latin typeface="Source Code Pro" panose="020B0509030403020204" pitchFamily="49" charset="0"/>
              </a:rPr>
              <a:t> packets with the sync word you’ve defined and prints the content of the packets on the Serial Monitor, as well as the RSSI. </a:t>
            </a:r>
          </a:p>
          <a:p>
            <a:pPr algn="just"/>
            <a:r>
              <a:rPr lang="en-US" b="1" dirty="0">
                <a:solidFill>
                  <a:srgbClr val="FF6600"/>
                </a:solidFill>
                <a:latin typeface="Source Code Pro" panose="020B0509030403020204" pitchFamily="49" charset="0"/>
              </a:rPr>
              <a:t>The RSSI measures the relative received signal strength.</a:t>
            </a:r>
            <a:endParaRPr lang="fr-FR" b="1" dirty="0">
              <a:solidFill>
                <a:srgbClr val="FF6600"/>
              </a:solidFill>
              <a:latin typeface="Source Code Pro" panose="020B0509030403020204" pitchFamily="49" charset="0"/>
            </a:endParaRPr>
          </a:p>
        </p:txBody>
      </p:sp>
      <p:sp>
        <p:nvSpPr>
          <p:cNvPr id="5" name="Rectangle 4">
            <a:extLst>
              <a:ext uri="{FF2B5EF4-FFF2-40B4-BE49-F238E27FC236}">
                <a16:creationId xmlns:a16="http://schemas.microsoft.com/office/drawing/2014/main" id="{E54EDDB5-7F35-40B0-A00F-76667A359A12}"/>
              </a:ext>
            </a:extLst>
          </p:cNvPr>
          <p:cNvSpPr/>
          <p:nvPr/>
        </p:nvSpPr>
        <p:spPr>
          <a:xfrm>
            <a:off x="98452" y="1450952"/>
            <a:ext cx="9045548" cy="469359"/>
          </a:xfrm>
          <a:prstGeom prst="rect">
            <a:avLst/>
          </a:prstGeom>
        </p:spPr>
        <p:txBody>
          <a:bodyPr wrap="square">
            <a:spAutoFit/>
          </a:bodyPr>
          <a:lstStyle/>
          <a:p>
            <a:pPr algn="just"/>
            <a:r>
              <a:rPr lang="en-US" dirty="0">
                <a:latin typeface="Source Code Pro" panose="020B0509030403020204" pitchFamily="49" charset="0"/>
              </a:rPr>
              <a:t>This sketch is very similar to the previous one. </a:t>
            </a:r>
            <a:r>
              <a:rPr lang="en-US" b="1" dirty="0">
                <a:solidFill>
                  <a:srgbClr val="FF6600"/>
                </a:solidFill>
                <a:latin typeface="Source Code Pro" panose="020B0509030403020204" pitchFamily="49" charset="0"/>
              </a:rPr>
              <a:t>Only the loop() is different!:</a:t>
            </a:r>
          </a:p>
          <a:p>
            <a:pPr algn="just"/>
            <a:r>
              <a:rPr lang="en-US" sz="1050" b="1" i="1" dirty="0">
                <a:latin typeface="Source Code Pro" panose="020B0509030403020204" pitchFamily="49" charset="0"/>
              </a:rPr>
              <a:t>You might need to change the frequency and the </a:t>
            </a:r>
            <a:r>
              <a:rPr lang="en-US" sz="1050" b="1" i="1" dirty="0" err="1">
                <a:latin typeface="Source Code Pro" panose="020B0509030403020204" pitchFamily="49" charset="0"/>
              </a:rPr>
              <a:t>sycnword</a:t>
            </a:r>
            <a:r>
              <a:rPr lang="en-US" sz="1050" b="1" i="1" dirty="0">
                <a:latin typeface="Source Code Pro" panose="020B0509030403020204" pitchFamily="49" charset="0"/>
              </a:rPr>
              <a:t> to match the one used in the sender sketch.</a:t>
            </a:r>
          </a:p>
        </p:txBody>
      </p:sp>
      <p:pic>
        <p:nvPicPr>
          <p:cNvPr id="6" name="Image 5">
            <a:extLst>
              <a:ext uri="{FF2B5EF4-FFF2-40B4-BE49-F238E27FC236}">
                <a16:creationId xmlns:a16="http://schemas.microsoft.com/office/drawing/2014/main" id="{9EAB6C80-3872-43B6-A124-2AE9B5CDFD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82244" y="2209697"/>
            <a:ext cx="4560824" cy="4136682"/>
          </a:xfrm>
          <a:prstGeom prst="rect">
            <a:avLst/>
          </a:prstGeom>
        </p:spPr>
      </p:pic>
      <p:sp>
        <p:nvSpPr>
          <p:cNvPr id="7" name="Rectangle 6">
            <a:extLst>
              <a:ext uri="{FF2B5EF4-FFF2-40B4-BE49-F238E27FC236}">
                <a16:creationId xmlns:a16="http://schemas.microsoft.com/office/drawing/2014/main" id="{1FFED4E3-B1AA-4F2A-AEB4-2B58EB319FCA}"/>
              </a:ext>
            </a:extLst>
          </p:cNvPr>
          <p:cNvSpPr/>
          <p:nvPr/>
        </p:nvSpPr>
        <p:spPr>
          <a:xfrm>
            <a:off x="0" y="3399656"/>
            <a:ext cx="4572000" cy="1600438"/>
          </a:xfrm>
          <a:prstGeom prst="rect">
            <a:avLst/>
          </a:prstGeom>
        </p:spPr>
        <p:txBody>
          <a:bodyPr>
            <a:spAutoFit/>
          </a:bodyPr>
          <a:lstStyle/>
          <a:p>
            <a:pPr algn="just"/>
            <a:r>
              <a:rPr lang="en-US" b="1" dirty="0">
                <a:latin typeface="Source Code Pro" panose="020B0509030403020204" pitchFamily="49" charset="0"/>
              </a:rPr>
              <a:t>If there’s a new packet, </a:t>
            </a:r>
          </a:p>
          <a:p>
            <a:pPr algn="just"/>
            <a:endParaRPr lang="en-US" b="1" dirty="0">
              <a:latin typeface="Source Code Pro" panose="020B0509030403020204" pitchFamily="49" charset="0"/>
            </a:endParaRPr>
          </a:p>
          <a:p>
            <a:pPr algn="just"/>
            <a:endParaRPr lang="en-US" b="1" dirty="0">
              <a:latin typeface="Source Code Pro" panose="020B0509030403020204" pitchFamily="49" charset="0"/>
            </a:endParaRPr>
          </a:p>
          <a:p>
            <a:pPr algn="just"/>
            <a:r>
              <a:rPr lang="en-US" b="1" dirty="0">
                <a:latin typeface="Source Code Pro" panose="020B0509030403020204" pitchFamily="49" charset="0"/>
              </a:rPr>
              <a:t>we’ll read its content while it is available.</a:t>
            </a:r>
          </a:p>
          <a:p>
            <a:pPr algn="just"/>
            <a:r>
              <a:rPr lang="en-US" b="1" dirty="0">
                <a:solidFill>
                  <a:srgbClr val="0070C0"/>
                </a:solidFill>
                <a:latin typeface="Source Code Pro" panose="020B0509030403020204" pitchFamily="49" charset="0"/>
              </a:rPr>
              <a:t>To read the incoming data you use the </a:t>
            </a:r>
            <a:r>
              <a:rPr lang="en-US" b="1" dirty="0" err="1">
                <a:solidFill>
                  <a:srgbClr val="0070C0"/>
                </a:solidFill>
                <a:latin typeface="Source Code Pro" panose="020B0509030403020204" pitchFamily="49" charset="0"/>
              </a:rPr>
              <a:t>readString</a:t>
            </a:r>
            <a:r>
              <a:rPr lang="en-US" b="1" dirty="0">
                <a:solidFill>
                  <a:srgbClr val="0070C0"/>
                </a:solidFill>
                <a:latin typeface="Source Code Pro" panose="020B0509030403020204" pitchFamily="49" charset="0"/>
              </a:rPr>
              <a:t>() method.</a:t>
            </a:r>
          </a:p>
        </p:txBody>
      </p:sp>
      <p:sp>
        <p:nvSpPr>
          <p:cNvPr id="8" name="Rectangle 7">
            <a:extLst>
              <a:ext uri="{FF2B5EF4-FFF2-40B4-BE49-F238E27FC236}">
                <a16:creationId xmlns:a16="http://schemas.microsoft.com/office/drawing/2014/main" id="{32D5D4D5-DCAD-47FB-8C31-28B67A01460A}"/>
              </a:ext>
            </a:extLst>
          </p:cNvPr>
          <p:cNvSpPr/>
          <p:nvPr/>
        </p:nvSpPr>
        <p:spPr>
          <a:xfrm>
            <a:off x="67868" y="1736445"/>
            <a:ext cx="4189584" cy="954107"/>
          </a:xfrm>
          <a:prstGeom prst="rect">
            <a:avLst/>
          </a:prstGeom>
        </p:spPr>
        <p:txBody>
          <a:bodyPr wrap="square">
            <a:spAutoFit/>
          </a:bodyPr>
          <a:lstStyle/>
          <a:p>
            <a:pPr algn="just"/>
            <a:endParaRPr lang="en-US" dirty="0">
              <a:latin typeface="Source Code Pro" panose="020B0509030403020204" pitchFamily="49" charset="0"/>
            </a:endParaRPr>
          </a:p>
          <a:p>
            <a:pPr algn="just"/>
            <a:r>
              <a:rPr lang="en-US" b="1" dirty="0">
                <a:solidFill>
                  <a:srgbClr val="6699E7"/>
                </a:solidFill>
                <a:latin typeface="Source Code Pro" panose="020B0509030403020204" pitchFamily="49" charset="0"/>
              </a:rPr>
              <a:t>In the loop() the code checks if a new packet has been received using the </a:t>
            </a:r>
            <a:r>
              <a:rPr lang="en-US" b="1" dirty="0" err="1">
                <a:solidFill>
                  <a:srgbClr val="6699E7"/>
                </a:solidFill>
                <a:latin typeface="Source Code Pro" panose="020B0509030403020204" pitchFamily="49" charset="0"/>
              </a:rPr>
              <a:t>parsePacket</a:t>
            </a:r>
            <a:r>
              <a:rPr lang="en-US" b="1" dirty="0">
                <a:solidFill>
                  <a:srgbClr val="6699E7"/>
                </a:solidFill>
                <a:latin typeface="Source Code Pro" panose="020B0509030403020204" pitchFamily="49" charset="0"/>
              </a:rPr>
              <a:t>() </a:t>
            </a:r>
            <a:r>
              <a:rPr lang="en-US" dirty="0">
                <a:latin typeface="Source Code Pro" panose="020B0509030403020204" pitchFamily="49" charset="0"/>
              </a:rPr>
              <a:t>method.</a:t>
            </a:r>
          </a:p>
        </p:txBody>
      </p:sp>
      <p:sp>
        <p:nvSpPr>
          <p:cNvPr id="10" name="Rectangle 9">
            <a:extLst>
              <a:ext uri="{FF2B5EF4-FFF2-40B4-BE49-F238E27FC236}">
                <a16:creationId xmlns:a16="http://schemas.microsoft.com/office/drawing/2014/main" id="{662FE023-BF83-4A2A-882B-E6932EDFEE42}"/>
              </a:ext>
            </a:extLst>
          </p:cNvPr>
          <p:cNvSpPr/>
          <p:nvPr/>
        </p:nvSpPr>
        <p:spPr>
          <a:xfrm>
            <a:off x="-44878" y="5249295"/>
            <a:ext cx="4572000" cy="1169551"/>
          </a:xfrm>
          <a:prstGeom prst="rect">
            <a:avLst/>
          </a:prstGeom>
        </p:spPr>
        <p:txBody>
          <a:bodyPr>
            <a:spAutoFit/>
          </a:bodyPr>
          <a:lstStyle/>
          <a:p>
            <a:pPr algn="just"/>
            <a:r>
              <a:rPr lang="en-US" b="1" dirty="0">
                <a:latin typeface="Source Code Pro" panose="020B0509030403020204" pitchFamily="49" charset="0"/>
              </a:rPr>
              <a:t>The incoming data is saved on the </a:t>
            </a:r>
            <a:r>
              <a:rPr lang="en-US" b="1" dirty="0" err="1">
                <a:latin typeface="Source Code Pro" panose="020B0509030403020204" pitchFamily="49" charset="0"/>
              </a:rPr>
              <a:t>LoRaData</a:t>
            </a:r>
            <a:r>
              <a:rPr lang="en-US" b="1" dirty="0">
                <a:latin typeface="Source Code Pro" panose="020B0509030403020204" pitchFamily="49" charset="0"/>
              </a:rPr>
              <a:t> variable and printed in the Serial Monitor.</a:t>
            </a:r>
          </a:p>
          <a:p>
            <a:pPr algn="just"/>
            <a:r>
              <a:rPr lang="en-US" b="1" dirty="0">
                <a:latin typeface="Source Code Pro" panose="020B0509030403020204" pitchFamily="49" charset="0"/>
              </a:rPr>
              <a:t>Finally, </a:t>
            </a:r>
            <a:r>
              <a:rPr lang="en-US" b="1" dirty="0">
                <a:solidFill>
                  <a:srgbClr val="0070C0"/>
                </a:solidFill>
                <a:latin typeface="Source Code Pro" panose="020B0509030403020204" pitchFamily="49" charset="0"/>
              </a:rPr>
              <a:t>the code print the RSSI of the received packet in </a:t>
            </a:r>
            <a:r>
              <a:rPr lang="en-US" b="1" dirty="0" err="1">
                <a:solidFill>
                  <a:srgbClr val="0070C0"/>
                </a:solidFill>
                <a:latin typeface="Source Code Pro" panose="020B0509030403020204" pitchFamily="49" charset="0"/>
              </a:rPr>
              <a:t>dB.</a:t>
            </a:r>
            <a:endParaRPr lang="en-US" b="1" dirty="0">
              <a:solidFill>
                <a:srgbClr val="0070C0"/>
              </a:solidFill>
              <a:latin typeface="Source Code Pro" panose="020B0509030403020204" pitchFamily="49" charset="0"/>
            </a:endParaRPr>
          </a:p>
        </p:txBody>
      </p:sp>
      <p:pic>
        <p:nvPicPr>
          <p:cNvPr id="11" name="Image 10">
            <a:hlinkClick r:id="rId3" action="ppaction://hlinksldjump"/>
            <a:extLst>
              <a:ext uri="{FF2B5EF4-FFF2-40B4-BE49-F238E27FC236}">
                <a16:creationId xmlns:a16="http://schemas.microsoft.com/office/drawing/2014/main" id="{CAC9FE50-1321-4A24-89AB-06D4B1F264D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83694577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FAF1A6-9F5E-468C-A616-EF9CAB8001DC}"/>
              </a:ext>
            </a:extLst>
          </p:cNvPr>
          <p:cNvSpPr>
            <a:spLocks noGrp="1"/>
          </p:cNvSpPr>
          <p:nvPr>
            <p:ph type="title"/>
          </p:nvPr>
        </p:nvSpPr>
        <p:spPr/>
        <p:txBody>
          <a:bodyPr/>
          <a:lstStyle/>
          <a:p>
            <a:r>
              <a:rPr lang="en-US" dirty="0"/>
              <a:t>Testing the </a:t>
            </a:r>
            <a:r>
              <a:rPr lang="en-US" dirty="0" err="1"/>
              <a:t>LoRa</a:t>
            </a:r>
            <a:r>
              <a:rPr lang="en-US" dirty="0"/>
              <a:t> Receiver Sketch</a:t>
            </a:r>
            <a:endParaRPr lang="fr-FR" dirty="0"/>
          </a:p>
        </p:txBody>
      </p:sp>
      <p:sp>
        <p:nvSpPr>
          <p:cNvPr id="3" name="Espace réservé du numéro de diapositive 2">
            <a:extLst>
              <a:ext uri="{FF2B5EF4-FFF2-40B4-BE49-F238E27FC236}">
                <a16:creationId xmlns:a16="http://schemas.microsoft.com/office/drawing/2014/main" id="{A0EE12C5-25C5-42F7-AEA1-153DFD098542}"/>
              </a:ext>
            </a:extLst>
          </p:cNvPr>
          <p:cNvSpPr>
            <a:spLocks noGrp="1"/>
          </p:cNvSpPr>
          <p:nvPr>
            <p:ph type="sldNum" sz="quarter" idx="12"/>
          </p:nvPr>
        </p:nvSpPr>
        <p:spPr/>
        <p:txBody>
          <a:bodyPr/>
          <a:lstStyle/>
          <a:p>
            <a:pPr>
              <a:defRPr/>
            </a:pPr>
            <a:fld id="{E652A8FB-8C76-45BB-8D82-93F8E151003C}" type="slidenum">
              <a:rPr lang="fr-FR" smtClean="0"/>
              <a:pPr>
                <a:defRPr/>
              </a:pPr>
              <a:t>472</a:t>
            </a:fld>
            <a:endParaRPr lang="fr-FR"/>
          </a:p>
        </p:txBody>
      </p:sp>
      <p:sp>
        <p:nvSpPr>
          <p:cNvPr id="4" name="Rectangle 3">
            <a:extLst>
              <a:ext uri="{FF2B5EF4-FFF2-40B4-BE49-F238E27FC236}">
                <a16:creationId xmlns:a16="http://schemas.microsoft.com/office/drawing/2014/main" id="{E38993BF-A93F-42D3-A9B1-29F7402D3782}"/>
              </a:ext>
            </a:extLst>
          </p:cNvPr>
          <p:cNvSpPr/>
          <p:nvPr/>
        </p:nvSpPr>
        <p:spPr>
          <a:xfrm>
            <a:off x="0" y="662806"/>
            <a:ext cx="9144000" cy="1600438"/>
          </a:xfrm>
          <a:prstGeom prst="rect">
            <a:avLst/>
          </a:prstGeom>
        </p:spPr>
        <p:txBody>
          <a:bodyPr wrap="square">
            <a:spAutoFit/>
          </a:bodyPr>
          <a:lstStyle/>
          <a:p>
            <a:pPr algn="just"/>
            <a:r>
              <a:rPr lang="en-US" dirty="0">
                <a:latin typeface="Source Code Pro" panose="020B0509030403020204" pitchFamily="49" charset="0"/>
              </a:rPr>
              <a:t>Upload this code to your ESP32. </a:t>
            </a:r>
          </a:p>
          <a:p>
            <a:pPr algn="just"/>
            <a:r>
              <a:rPr lang="en-US" dirty="0">
                <a:latin typeface="Source Code Pro" panose="020B0509030403020204" pitchFamily="49" charset="0"/>
              </a:rPr>
              <a:t>At this point you should have two ESP32 boards with different sketches: </a:t>
            </a:r>
          </a:p>
          <a:p>
            <a:pPr algn="just"/>
            <a:r>
              <a:rPr lang="en-US" dirty="0">
                <a:latin typeface="Source Code Pro" panose="020B0509030403020204" pitchFamily="49" charset="0"/>
              </a:rPr>
              <a:t>	- the sender and </a:t>
            </a:r>
          </a:p>
          <a:p>
            <a:pPr algn="just"/>
            <a:r>
              <a:rPr lang="en-US" dirty="0">
                <a:latin typeface="Source Code Pro" panose="020B0509030403020204" pitchFamily="49" charset="0"/>
              </a:rPr>
              <a:t>	- the receiver.</a:t>
            </a:r>
          </a:p>
          <a:p>
            <a:pPr algn="just"/>
            <a:endParaRPr lang="en-US" dirty="0">
              <a:latin typeface="Source Code Pro" panose="020B0509030403020204" pitchFamily="49" charset="0"/>
            </a:endParaRPr>
          </a:p>
          <a:p>
            <a:pPr algn="just"/>
            <a:r>
              <a:rPr lang="en-US" dirty="0">
                <a:latin typeface="Source Code Pro" panose="020B0509030403020204" pitchFamily="49" charset="0"/>
              </a:rPr>
              <a:t>Open the Serial Monitor for the </a:t>
            </a:r>
            <a:r>
              <a:rPr lang="en-US" dirty="0" err="1">
                <a:latin typeface="Source Code Pro" panose="020B0509030403020204" pitchFamily="49" charset="0"/>
              </a:rPr>
              <a:t>LoRa</a:t>
            </a:r>
            <a:r>
              <a:rPr lang="en-US" dirty="0">
                <a:latin typeface="Source Code Pro" panose="020B0509030403020204" pitchFamily="49" charset="0"/>
              </a:rPr>
              <a:t> Receiver, </a:t>
            </a:r>
            <a:r>
              <a:rPr lang="en-US" b="1" dirty="0">
                <a:solidFill>
                  <a:srgbClr val="0070C0"/>
                </a:solidFill>
                <a:latin typeface="Source Code Pro" panose="020B0509030403020204" pitchFamily="49" charset="0"/>
              </a:rPr>
              <a:t>and press the </a:t>
            </a:r>
            <a:r>
              <a:rPr lang="en-US" b="1" dirty="0" err="1">
                <a:solidFill>
                  <a:srgbClr val="0070C0"/>
                </a:solidFill>
                <a:latin typeface="Source Code Pro" panose="020B0509030403020204" pitchFamily="49" charset="0"/>
              </a:rPr>
              <a:t>LoRa</a:t>
            </a:r>
            <a:r>
              <a:rPr lang="en-US" b="1" dirty="0">
                <a:solidFill>
                  <a:srgbClr val="0070C0"/>
                </a:solidFill>
                <a:latin typeface="Source Code Pro" panose="020B0509030403020204" pitchFamily="49" charset="0"/>
              </a:rPr>
              <a:t> Sender enable button. </a:t>
            </a:r>
            <a:r>
              <a:rPr lang="en-US" dirty="0">
                <a:latin typeface="Source Code Pro" panose="020B0509030403020204" pitchFamily="49" charset="0"/>
              </a:rPr>
              <a:t>You should start getting the </a:t>
            </a:r>
            <a:r>
              <a:rPr lang="en-US" dirty="0" err="1">
                <a:latin typeface="Source Code Pro" panose="020B0509030403020204" pitchFamily="49" charset="0"/>
              </a:rPr>
              <a:t>LoRa</a:t>
            </a:r>
            <a:r>
              <a:rPr lang="en-US" dirty="0">
                <a:latin typeface="Source Code Pro" panose="020B0509030403020204" pitchFamily="49" charset="0"/>
              </a:rPr>
              <a:t> packets on the receiver.</a:t>
            </a:r>
          </a:p>
        </p:txBody>
      </p:sp>
      <p:pic>
        <p:nvPicPr>
          <p:cNvPr id="6" name="Image 5">
            <a:extLst>
              <a:ext uri="{FF2B5EF4-FFF2-40B4-BE49-F238E27FC236}">
                <a16:creationId xmlns:a16="http://schemas.microsoft.com/office/drawing/2014/main" id="{AE196EC3-81C1-4B7F-BBFF-E22A6970E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37" y="2263244"/>
            <a:ext cx="7172325" cy="4219575"/>
          </a:xfrm>
          <a:prstGeom prst="rect">
            <a:avLst/>
          </a:prstGeom>
        </p:spPr>
      </p:pic>
      <p:pic>
        <p:nvPicPr>
          <p:cNvPr id="7" name="Image 6">
            <a:hlinkClick r:id="rId3" action="ppaction://hlinksldjump"/>
            <a:extLst>
              <a:ext uri="{FF2B5EF4-FFF2-40B4-BE49-F238E27FC236}">
                <a16:creationId xmlns:a16="http://schemas.microsoft.com/office/drawing/2014/main" id="{49856700-47BB-49E5-ACBA-7F88B594456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6496138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5B86F2-4409-42F5-9D48-8C4D79F39559}"/>
              </a:ext>
            </a:extLst>
          </p:cNvPr>
          <p:cNvSpPr>
            <a:spLocks noGrp="1"/>
          </p:cNvSpPr>
          <p:nvPr>
            <p:ph type="title"/>
          </p:nvPr>
        </p:nvSpPr>
        <p:spPr/>
        <p:txBody>
          <a:bodyPr/>
          <a:lstStyle/>
          <a:p>
            <a:r>
              <a:rPr lang="fr-FR" dirty="0" err="1"/>
              <a:t>Wrapping</a:t>
            </a:r>
            <a:r>
              <a:rPr lang="fr-FR" dirty="0"/>
              <a:t> Up</a:t>
            </a:r>
          </a:p>
        </p:txBody>
      </p:sp>
      <p:sp>
        <p:nvSpPr>
          <p:cNvPr id="3" name="Espace réservé du numéro de diapositive 2">
            <a:extLst>
              <a:ext uri="{FF2B5EF4-FFF2-40B4-BE49-F238E27FC236}">
                <a16:creationId xmlns:a16="http://schemas.microsoft.com/office/drawing/2014/main" id="{4E343891-5149-41AE-B5C6-330C27B405A9}"/>
              </a:ext>
            </a:extLst>
          </p:cNvPr>
          <p:cNvSpPr>
            <a:spLocks noGrp="1"/>
          </p:cNvSpPr>
          <p:nvPr>
            <p:ph type="sldNum" sz="quarter" idx="12"/>
          </p:nvPr>
        </p:nvSpPr>
        <p:spPr/>
        <p:txBody>
          <a:bodyPr/>
          <a:lstStyle/>
          <a:p>
            <a:pPr>
              <a:defRPr/>
            </a:pPr>
            <a:fld id="{E652A8FB-8C76-45BB-8D82-93F8E151003C}" type="slidenum">
              <a:rPr lang="fr-FR" smtClean="0"/>
              <a:pPr>
                <a:defRPr/>
              </a:pPr>
              <a:t>473</a:t>
            </a:fld>
            <a:endParaRPr lang="fr-FR"/>
          </a:p>
        </p:txBody>
      </p:sp>
      <p:sp>
        <p:nvSpPr>
          <p:cNvPr id="4" name="Rectangle 3">
            <a:extLst>
              <a:ext uri="{FF2B5EF4-FFF2-40B4-BE49-F238E27FC236}">
                <a16:creationId xmlns:a16="http://schemas.microsoft.com/office/drawing/2014/main" id="{CC75BD86-34BA-4BB2-BAF2-2548B2BA4FB2}"/>
              </a:ext>
            </a:extLst>
          </p:cNvPr>
          <p:cNvSpPr/>
          <p:nvPr/>
        </p:nvSpPr>
        <p:spPr>
          <a:xfrm>
            <a:off x="2828" y="764704"/>
            <a:ext cx="9141172" cy="1600438"/>
          </a:xfrm>
          <a:prstGeom prst="rect">
            <a:avLst/>
          </a:prstGeom>
        </p:spPr>
        <p:txBody>
          <a:bodyPr wrap="square">
            <a:spAutoFit/>
          </a:bodyPr>
          <a:lstStyle/>
          <a:p>
            <a:pPr algn="just"/>
            <a:r>
              <a:rPr lang="en-US" dirty="0">
                <a:latin typeface="Source Code Pro" panose="020B0509030403020204" pitchFamily="49" charset="0"/>
              </a:rPr>
              <a:t>In summary, in this tutorial we’ve shown you the basics of </a:t>
            </a:r>
            <a:r>
              <a:rPr lang="en-US" dirty="0" err="1">
                <a:latin typeface="Source Code Pro" panose="020B0509030403020204" pitchFamily="49" charset="0"/>
              </a:rPr>
              <a:t>LoRa</a:t>
            </a:r>
            <a:r>
              <a:rPr lang="en-US" dirty="0">
                <a:latin typeface="Source Code Pro" panose="020B0509030403020204" pitchFamily="49" charset="0"/>
              </a:rPr>
              <a:t> technology:</a:t>
            </a:r>
          </a:p>
          <a:p>
            <a:pPr algn="just">
              <a:buFont typeface="Arial" panose="020B0604020202020204" pitchFamily="34" charset="0"/>
              <a:buChar char="•"/>
            </a:pPr>
            <a:r>
              <a:rPr lang="en-US" dirty="0">
                <a:latin typeface="Source Code Pro" panose="020B0509030403020204" pitchFamily="49" charset="0"/>
              </a:rPr>
              <a:t> </a:t>
            </a:r>
            <a:r>
              <a:rPr lang="en-US" dirty="0" err="1">
                <a:latin typeface="Source Code Pro" panose="020B0509030403020204" pitchFamily="49" charset="0"/>
              </a:rPr>
              <a:t>LoRa</a:t>
            </a:r>
            <a:r>
              <a:rPr lang="en-US" dirty="0">
                <a:latin typeface="Source Code Pro" panose="020B0509030403020204" pitchFamily="49" charset="0"/>
              </a:rPr>
              <a:t> is a radio modulation technique;</a:t>
            </a:r>
          </a:p>
          <a:p>
            <a:pPr algn="just">
              <a:buFont typeface="Arial" panose="020B0604020202020204" pitchFamily="34" charset="0"/>
              <a:buChar char="•"/>
            </a:pPr>
            <a:r>
              <a:rPr lang="en-US" dirty="0">
                <a:latin typeface="Source Code Pro" panose="020B0509030403020204" pitchFamily="49" charset="0"/>
              </a:rPr>
              <a:t> </a:t>
            </a:r>
            <a:r>
              <a:rPr lang="en-US" dirty="0" err="1">
                <a:latin typeface="Source Code Pro" panose="020B0509030403020204" pitchFamily="49" charset="0"/>
              </a:rPr>
              <a:t>LoRa</a:t>
            </a:r>
            <a:r>
              <a:rPr lang="en-US" dirty="0">
                <a:latin typeface="Source Code Pro" panose="020B0509030403020204" pitchFamily="49" charset="0"/>
              </a:rPr>
              <a:t> allows long-distance communication of small amounts of data and requires low power;</a:t>
            </a:r>
          </a:p>
          <a:p>
            <a:pPr algn="just">
              <a:buFont typeface="Arial" panose="020B0604020202020204" pitchFamily="34" charset="0"/>
              <a:buChar char="•"/>
            </a:pPr>
            <a:r>
              <a:rPr lang="en-US" dirty="0">
                <a:latin typeface="Source Code Pro" panose="020B0509030403020204" pitchFamily="49" charset="0"/>
              </a:rPr>
              <a:t> You can use </a:t>
            </a:r>
            <a:r>
              <a:rPr lang="en-US" dirty="0" err="1">
                <a:latin typeface="Source Code Pro" panose="020B0509030403020204" pitchFamily="49" charset="0"/>
              </a:rPr>
              <a:t>LoRa</a:t>
            </a:r>
            <a:r>
              <a:rPr lang="en-US" dirty="0">
                <a:latin typeface="Source Code Pro" panose="020B0509030403020204" pitchFamily="49" charset="0"/>
              </a:rPr>
              <a:t> in point to point communication or in a network;</a:t>
            </a:r>
          </a:p>
          <a:p>
            <a:pPr algn="just">
              <a:buFont typeface="Arial" panose="020B0604020202020204" pitchFamily="34" charset="0"/>
              <a:buChar char="•"/>
            </a:pPr>
            <a:r>
              <a:rPr lang="en-US" dirty="0">
                <a:latin typeface="Source Code Pro" panose="020B0509030403020204" pitchFamily="49" charset="0"/>
              </a:rPr>
              <a:t> </a:t>
            </a:r>
            <a:r>
              <a:rPr lang="en-US" b="1" dirty="0" err="1">
                <a:solidFill>
                  <a:srgbClr val="0070C0"/>
                </a:solidFill>
                <a:latin typeface="Source Code Pro" panose="020B0509030403020204" pitchFamily="49" charset="0"/>
              </a:rPr>
              <a:t>LoRa</a:t>
            </a:r>
            <a:r>
              <a:rPr lang="en-US" b="1" dirty="0">
                <a:solidFill>
                  <a:srgbClr val="0070C0"/>
                </a:solidFill>
                <a:latin typeface="Source Code Pro" panose="020B0509030403020204" pitchFamily="49" charset="0"/>
              </a:rPr>
              <a:t> can be especially useful if you want to monitor sensors that are not covered by your Wi-Fi network and that are several meters apart.</a:t>
            </a:r>
          </a:p>
        </p:txBody>
      </p:sp>
      <p:pic>
        <p:nvPicPr>
          <p:cNvPr id="6" name="Image 5">
            <a:extLst>
              <a:ext uri="{FF2B5EF4-FFF2-40B4-BE49-F238E27FC236}">
                <a16:creationId xmlns:a16="http://schemas.microsoft.com/office/drawing/2014/main" id="{63D84830-9BC6-4E1D-9C98-C70329090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978" y="3071749"/>
            <a:ext cx="4593434" cy="2578448"/>
          </a:xfrm>
          <a:prstGeom prst="rect">
            <a:avLst/>
          </a:prstGeom>
        </p:spPr>
      </p:pic>
      <p:sp>
        <p:nvSpPr>
          <p:cNvPr id="7" name="Rectangle 6">
            <a:extLst>
              <a:ext uri="{FF2B5EF4-FFF2-40B4-BE49-F238E27FC236}">
                <a16:creationId xmlns:a16="http://schemas.microsoft.com/office/drawing/2014/main" id="{51B58EA2-1E4F-4FDF-9405-25CFFEA7DDA9}"/>
              </a:ext>
            </a:extLst>
          </p:cNvPr>
          <p:cNvSpPr/>
          <p:nvPr/>
        </p:nvSpPr>
        <p:spPr>
          <a:xfrm>
            <a:off x="20588" y="2806702"/>
            <a:ext cx="4316660" cy="3108543"/>
          </a:xfrm>
          <a:prstGeom prst="rect">
            <a:avLst/>
          </a:prstGeom>
        </p:spPr>
        <p:txBody>
          <a:bodyPr wrap="square">
            <a:spAutoFit/>
          </a:bodyPr>
          <a:lstStyle/>
          <a:p>
            <a:pPr algn="just"/>
            <a:r>
              <a:rPr lang="en-US" b="1" dirty="0">
                <a:latin typeface="Source Code Pro" panose="020B0509030403020204" pitchFamily="49" charset="0"/>
              </a:rPr>
              <a:t>Taking It Further</a:t>
            </a:r>
          </a:p>
          <a:p>
            <a:pPr algn="just"/>
            <a:r>
              <a:rPr lang="en-US" dirty="0">
                <a:latin typeface="Source Code Pro" panose="020B0509030403020204" pitchFamily="49" charset="0"/>
              </a:rPr>
              <a:t>Now, you should test the communication range between the Sender and the Receiver on your area. </a:t>
            </a:r>
          </a:p>
          <a:p>
            <a:pPr algn="just"/>
            <a:endParaRPr lang="en-US" dirty="0">
              <a:latin typeface="Source Code Pro" panose="020B0509030403020204" pitchFamily="49" charset="0"/>
            </a:endParaRPr>
          </a:p>
          <a:p>
            <a:pPr algn="just"/>
            <a:r>
              <a:rPr lang="en-US" dirty="0">
                <a:latin typeface="Source Code Pro" panose="020B0509030403020204" pitchFamily="49" charset="0"/>
              </a:rPr>
              <a:t>The communication range greatly varies depending on your environment (if you live in a rural or urban area with a lot of tall buildings). </a:t>
            </a:r>
          </a:p>
          <a:p>
            <a:pPr algn="just"/>
            <a:endParaRPr lang="en-US" dirty="0">
              <a:latin typeface="Source Code Pro" panose="020B0509030403020204" pitchFamily="49" charset="0"/>
            </a:endParaRPr>
          </a:p>
          <a:p>
            <a:pPr algn="just"/>
            <a:r>
              <a:rPr lang="en-US" b="1" dirty="0">
                <a:latin typeface="Source Code Pro" panose="020B0509030403020204" pitchFamily="49" charset="0"/>
              </a:rPr>
              <a:t>To test the communication range you can add an OLED display to the </a:t>
            </a:r>
            <a:r>
              <a:rPr lang="en-US" b="1" dirty="0" err="1">
                <a:latin typeface="Source Code Pro" panose="020B0509030403020204" pitchFamily="49" charset="0"/>
              </a:rPr>
              <a:t>LoRa</a:t>
            </a:r>
            <a:r>
              <a:rPr lang="en-US" b="1" dirty="0">
                <a:latin typeface="Source Code Pro" panose="020B0509030403020204" pitchFamily="49" charset="0"/>
              </a:rPr>
              <a:t> receiver and go for a walk to see how far you can get a communication</a:t>
            </a:r>
            <a:r>
              <a:rPr lang="en-US" dirty="0">
                <a:latin typeface="Source Code Pro" panose="020B0509030403020204" pitchFamily="49" charset="0"/>
              </a:rPr>
              <a:t>.</a:t>
            </a:r>
          </a:p>
        </p:txBody>
      </p:sp>
      <p:pic>
        <p:nvPicPr>
          <p:cNvPr id="8" name="Image 7">
            <a:hlinkClick r:id="rId3" action="ppaction://hlinksldjump"/>
            <a:extLst>
              <a:ext uri="{FF2B5EF4-FFF2-40B4-BE49-F238E27FC236}">
                <a16:creationId xmlns:a16="http://schemas.microsoft.com/office/drawing/2014/main" id="{9E8E56E5-B0E9-4E76-93EF-9A63E06C57E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7333495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24635D-5861-43F0-BB45-10975B35C0A0}"/>
              </a:ext>
            </a:extLst>
          </p:cNvPr>
          <p:cNvSpPr>
            <a:spLocks noGrp="1"/>
          </p:cNvSpPr>
          <p:nvPr>
            <p:ph type="title"/>
          </p:nvPr>
        </p:nvSpPr>
        <p:spPr/>
        <p:txBody>
          <a:bodyPr/>
          <a:lstStyle/>
          <a:p>
            <a:r>
              <a:rPr lang="en-US" dirty="0">
                <a:latin typeface="Source Code Pro" panose="020B0509030403020204" pitchFamily="49" charset="0"/>
              </a:rPr>
              <a:t>Taking It Further – OLED version</a:t>
            </a:r>
            <a:endParaRPr lang="fr-FR" dirty="0"/>
          </a:p>
        </p:txBody>
      </p:sp>
      <p:sp>
        <p:nvSpPr>
          <p:cNvPr id="3" name="Espace réservé du numéro de diapositive 2">
            <a:extLst>
              <a:ext uri="{FF2B5EF4-FFF2-40B4-BE49-F238E27FC236}">
                <a16:creationId xmlns:a16="http://schemas.microsoft.com/office/drawing/2014/main" id="{9A620A03-1F39-40D7-B853-F5DD4ED87FA2}"/>
              </a:ext>
            </a:extLst>
          </p:cNvPr>
          <p:cNvSpPr>
            <a:spLocks noGrp="1"/>
          </p:cNvSpPr>
          <p:nvPr>
            <p:ph type="sldNum" sz="quarter" idx="12"/>
          </p:nvPr>
        </p:nvSpPr>
        <p:spPr/>
        <p:txBody>
          <a:bodyPr/>
          <a:lstStyle/>
          <a:p>
            <a:pPr>
              <a:defRPr/>
            </a:pPr>
            <a:fld id="{E652A8FB-8C76-45BB-8D82-93F8E151003C}" type="slidenum">
              <a:rPr lang="fr-FR" smtClean="0"/>
              <a:pPr>
                <a:defRPr/>
              </a:pPr>
              <a:t>474</a:t>
            </a:fld>
            <a:endParaRPr lang="fr-FR"/>
          </a:p>
        </p:txBody>
      </p:sp>
      <p:pic>
        <p:nvPicPr>
          <p:cNvPr id="4" name="Image 3">
            <a:extLst>
              <a:ext uri="{FF2B5EF4-FFF2-40B4-BE49-F238E27FC236}">
                <a16:creationId xmlns:a16="http://schemas.microsoft.com/office/drawing/2014/main" id="{2711290D-C565-46E3-BE8E-6BC4CB36A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607" y="620688"/>
            <a:ext cx="6234150" cy="4916800"/>
          </a:xfrm>
          <a:prstGeom prst="rect">
            <a:avLst/>
          </a:prstGeom>
        </p:spPr>
      </p:pic>
      <p:pic>
        <p:nvPicPr>
          <p:cNvPr id="5" name="Image 4">
            <a:extLst>
              <a:ext uri="{FF2B5EF4-FFF2-40B4-BE49-F238E27FC236}">
                <a16:creationId xmlns:a16="http://schemas.microsoft.com/office/drawing/2014/main" id="{C89E7898-B346-4AD4-84BA-F4DD00A83F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96" t="16521" r="11099" b="817"/>
          <a:stretch/>
        </p:blipFill>
        <p:spPr>
          <a:xfrm>
            <a:off x="179512" y="1052736"/>
            <a:ext cx="3930452" cy="1263360"/>
          </a:xfrm>
          <a:prstGeom prst="rect">
            <a:avLst/>
          </a:prstGeom>
        </p:spPr>
      </p:pic>
      <p:pic>
        <p:nvPicPr>
          <p:cNvPr id="6" name="Image 5">
            <a:hlinkClick r:id="rId4" action="ppaction://hlinksldjump"/>
            <a:extLst>
              <a:ext uri="{FF2B5EF4-FFF2-40B4-BE49-F238E27FC236}">
                <a16:creationId xmlns:a16="http://schemas.microsoft.com/office/drawing/2014/main" id="{D8E7CADC-EBE0-49AC-AA0E-6CF2798BC9A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006307094"/>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F3DBAF-145C-4602-8E70-C86247703F0C}"/>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42ADA587-3F12-4FAF-BC32-07C4CCDCCB24}"/>
              </a:ext>
            </a:extLst>
          </p:cNvPr>
          <p:cNvSpPr>
            <a:spLocks noGrp="1"/>
          </p:cNvSpPr>
          <p:nvPr>
            <p:ph type="sldNum" sz="quarter" idx="12"/>
          </p:nvPr>
        </p:nvSpPr>
        <p:spPr/>
        <p:txBody>
          <a:bodyPr/>
          <a:lstStyle/>
          <a:p>
            <a:pPr>
              <a:defRPr/>
            </a:pPr>
            <a:fld id="{E652A8FB-8C76-45BB-8D82-93F8E151003C}" type="slidenum">
              <a:rPr lang="fr-FR" smtClean="0"/>
              <a:pPr>
                <a:defRPr/>
              </a:pPr>
              <a:t>475</a:t>
            </a:fld>
            <a:endParaRPr lang="fr-FR"/>
          </a:p>
        </p:txBody>
      </p:sp>
      <p:pic>
        <p:nvPicPr>
          <p:cNvPr id="5" name="Image 4">
            <a:extLst>
              <a:ext uri="{FF2B5EF4-FFF2-40B4-BE49-F238E27FC236}">
                <a16:creationId xmlns:a16="http://schemas.microsoft.com/office/drawing/2014/main" id="{E4AA6E9F-8542-4509-BBBE-0A5327969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79282"/>
            <a:ext cx="4601022" cy="1318562"/>
          </a:xfrm>
          <a:prstGeom prst="rect">
            <a:avLst/>
          </a:prstGeom>
        </p:spPr>
      </p:pic>
      <p:pic>
        <p:nvPicPr>
          <p:cNvPr id="6" name="Image 5">
            <a:extLst>
              <a:ext uri="{FF2B5EF4-FFF2-40B4-BE49-F238E27FC236}">
                <a16:creationId xmlns:a16="http://schemas.microsoft.com/office/drawing/2014/main" id="{E2122F27-F362-4856-B663-D6D3AD26E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916832"/>
            <a:ext cx="4601022" cy="2585188"/>
          </a:xfrm>
          <a:prstGeom prst="rect">
            <a:avLst/>
          </a:prstGeom>
        </p:spPr>
      </p:pic>
      <p:pic>
        <p:nvPicPr>
          <p:cNvPr id="7" name="Image 6">
            <a:extLst>
              <a:ext uri="{FF2B5EF4-FFF2-40B4-BE49-F238E27FC236}">
                <a16:creationId xmlns:a16="http://schemas.microsoft.com/office/drawing/2014/main" id="{F67D3B45-02EC-46D0-BC4A-D44517873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770" y="4581127"/>
            <a:ext cx="4521771" cy="930929"/>
          </a:xfrm>
          <a:prstGeom prst="rect">
            <a:avLst/>
          </a:prstGeom>
        </p:spPr>
      </p:pic>
      <p:pic>
        <p:nvPicPr>
          <p:cNvPr id="8" name="Image 7">
            <a:extLst>
              <a:ext uri="{FF2B5EF4-FFF2-40B4-BE49-F238E27FC236}">
                <a16:creationId xmlns:a16="http://schemas.microsoft.com/office/drawing/2014/main" id="{DB7EA6E4-304B-4364-B179-4390607629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1004" y="909538"/>
            <a:ext cx="4357050" cy="2514600"/>
          </a:xfrm>
          <a:prstGeom prst="rect">
            <a:avLst/>
          </a:prstGeom>
        </p:spPr>
      </p:pic>
      <p:pic>
        <p:nvPicPr>
          <p:cNvPr id="9" name="Image 8">
            <a:hlinkClick r:id="rId6" action="ppaction://hlinksldjump"/>
            <a:extLst>
              <a:ext uri="{FF2B5EF4-FFF2-40B4-BE49-F238E27FC236}">
                <a16:creationId xmlns:a16="http://schemas.microsoft.com/office/drawing/2014/main" id="{A8F0F836-D801-41AB-86B8-9AD95F7F373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3774102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713BA4-5214-4A95-A936-0C0690C8D707}"/>
              </a:ext>
            </a:extLst>
          </p:cNvPr>
          <p:cNvSpPr>
            <a:spLocks noGrp="1"/>
          </p:cNvSpPr>
          <p:nvPr>
            <p:ph type="title"/>
          </p:nvPr>
        </p:nvSpPr>
        <p:spPr/>
        <p:txBody>
          <a:bodyPr/>
          <a:lstStyle/>
          <a:p>
            <a:r>
              <a:rPr lang="fr-FR" dirty="0"/>
              <a:t>TESTING THE DISTANCE</a:t>
            </a:r>
          </a:p>
        </p:txBody>
      </p:sp>
      <p:sp>
        <p:nvSpPr>
          <p:cNvPr id="3" name="Espace réservé du numéro de diapositive 2">
            <a:extLst>
              <a:ext uri="{FF2B5EF4-FFF2-40B4-BE49-F238E27FC236}">
                <a16:creationId xmlns:a16="http://schemas.microsoft.com/office/drawing/2014/main" id="{CD193DCA-E6F7-4831-AD09-1661E81885D9}"/>
              </a:ext>
            </a:extLst>
          </p:cNvPr>
          <p:cNvSpPr>
            <a:spLocks noGrp="1"/>
          </p:cNvSpPr>
          <p:nvPr>
            <p:ph type="sldNum" sz="quarter" idx="12"/>
          </p:nvPr>
        </p:nvSpPr>
        <p:spPr/>
        <p:txBody>
          <a:bodyPr/>
          <a:lstStyle/>
          <a:p>
            <a:pPr>
              <a:defRPr/>
            </a:pPr>
            <a:fld id="{E652A8FB-8C76-45BB-8D82-93F8E151003C}" type="slidenum">
              <a:rPr lang="fr-FR" smtClean="0"/>
              <a:pPr>
                <a:defRPr/>
              </a:pPr>
              <a:t>476</a:t>
            </a:fld>
            <a:endParaRPr lang="fr-FR"/>
          </a:p>
        </p:txBody>
      </p:sp>
      <p:pic>
        <p:nvPicPr>
          <p:cNvPr id="4" name="Image 3">
            <a:extLst>
              <a:ext uri="{FF2B5EF4-FFF2-40B4-BE49-F238E27FC236}">
                <a16:creationId xmlns:a16="http://schemas.microsoft.com/office/drawing/2014/main" id="{F42A8670-87C3-4484-AB0A-3CDA63FAE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576699"/>
            <a:ext cx="6910486" cy="4566042"/>
          </a:xfrm>
          <a:prstGeom prst="rect">
            <a:avLst/>
          </a:prstGeom>
        </p:spPr>
      </p:pic>
      <p:sp>
        <p:nvSpPr>
          <p:cNvPr id="5" name="Rectangle 4">
            <a:extLst>
              <a:ext uri="{FF2B5EF4-FFF2-40B4-BE49-F238E27FC236}">
                <a16:creationId xmlns:a16="http://schemas.microsoft.com/office/drawing/2014/main" id="{6A32FEF4-FD0A-458D-849B-BBF9B727DDC7}"/>
              </a:ext>
            </a:extLst>
          </p:cNvPr>
          <p:cNvSpPr/>
          <p:nvPr/>
        </p:nvSpPr>
        <p:spPr>
          <a:xfrm>
            <a:off x="199753" y="5301208"/>
            <a:ext cx="8229600" cy="954107"/>
          </a:xfrm>
          <a:prstGeom prst="rect">
            <a:avLst/>
          </a:prstGeom>
        </p:spPr>
        <p:txBody>
          <a:bodyPr wrap="square">
            <a:spAutoFit/>
          </a:bodyPr>
          <a:lstStyle/>
          <a:p>
            <a:pPr algn="just"/>
            <a:r>
              <a:rPr lang="en-US" dirty="0">
                <a:solidFill>
                  <a:srgbClr val="000000"/>
                </a:solidFill>
                <a:latin typeface="Open Sans"/>
              </a:rPr>
              <a:t>Additionally, note that we’re using the library’s default definitions for </a:t>
            </a:r>
            <a:r>
              <a:rPr lang="en-US" dirty="0" err="1">
                <a:solidFill>
                  <a:srgbClr val="000000"/>
                </a:solidFill>
                <a:latin typeface="Open Sans"/>
              </a:rPr>
              <a:t>LoRa</a:t>
            </a:r>
            <a:r>
              <a:rPr lang="en-US" dirty="0">
                <a:solidFill>
                  <a:srgbClr val="000000"/>
                </a:solidFill>
                <a:latin typeface="Open Sans"/>
              </a:rPr>
              <a:t>, you may get a wider communication range by changing some settings. We’ll not explore this topic in this Unit, </a:t>
            </a:r>
          </a:p>
          <a:p>
            <a:pPr algn="just"/>
            <a:r>
              <a:rPr lang="en-US" dirty="0">
                <a:solidFill>
                  <a:srgbClr val="000000"/>
                </a:solidFill>
                <a:latin typeface="Open Sans"/>
              </a:rPr>
              <a:t>but there’s a </a:t>
            </a:r>
            <a:r>
              <a:rPr lang="en-US" dirty="0">
                <a:solidFill>
                  <a:srgbClr val="0000FF"/>
                </a:solidFill>
                <a:latin typeface="Open Sans"/>
              </a:rPr>
              <a:t>discussion on </a:t>
            </a:r>
            <a:r>
              <a:rPr lang="en-US" dirty="0" err="1">
                <a:solidFill>
                  <a:srgbClr val="0000FF"/>
                </a:solidFill>
                <a:latin typeface="Open Sans"/>
              </a:rPr>
              <a:t>github</a:t>
            </a:r>
            <a:r>
              <a:rPr lang="en-US" dirty="0">
                <a:solidFill>
                  <a:srgbClr val="0000FF"/>
                </a:solidFill>
                <a:latin typeface="Open Sans"/>
              </a:rPr>
              <a:t> on to </a:t>
            </a:r>
            <a:r>
              <a:rPr lang="en-US" dirty="0" err="1">
                <a:solidFill>
                  <a:srgbClr val="0000FF"/>
                </a:solidFill>
                <a:latin typeface="Open Sans"/>
              </a:rPr>
              <a:t>to</a:t>
            </a:r>
            <a:r>
              <a:rPr lang="en-US" dirty="0">
                <a:solidFill>
                  <a:srgbClr val="0000FF"/>
                </a:solidFill>
                <a:latin typeface="Open Sans"/>
              </a:rPr>
              <a:t> configure the </a:t>
            </a:r>
            <a:r>
              <a:rPr lang="en-US" dirty="0" err="1">
                <a:solidFill>
                  <a:srgbClr val="0000FF"/>
                </a:solidFill>
                <a:latin typeface="Open Sans"/>
              </a:rPr>
              <a:t>LoRa</a:t>
            </a:r>
            <a:r>
              <a:rPr lang="en-US" dirty="0">
                <a:solidFill>
                  <a:srgbClr val="0000FF"/>
                </a:solidFill>
                <a:latin typeface="Open Sans"/>
              </a:rPr>
              <a:t> library for better range</a:t>
            </a:r>
            <a:r>
              <a:rPr lang="en-US" dirty="0">
                <a:solidFill>
                  <a:srgbClr val="000000"/>
                </a:solidFill>
                <a:latin typeface="Open Sans"/>
              </a:rPr>
              <a:t>. </a:t>
            </a:r>
          </a:p>
          <a:p>
            <a:pPr algn="just"/>
            <a:r>
              <a:rPr lang="en-US" b="1" dirty="0">
                <a:solidFill>
                  <a:srgbClr val="0070C0"/>
                </a:solidFill>
                <a:latin typeface="Open Sans"/>
              </a:rPr>
              <a:t>Feel free to take a look.</a:t>
            </a:r>
            <a:endParaRPr lang="fr-FR" b="1" dirty="0">
              <a:solidFill>
                <a:srgbClr val="0070C0"/>
              </a:solidFill>
            </a:endParaRPr>
          </a:p>
        </p:txBody>
      </p:sp>
      <p:pic>
        <p:nvPicPr>
          <p:cNvPr id="6" name="Image 5">
            <a:hlinkClick r:id="rId3" action="ppaction://hlinksldjump"/>
            <a:extLst>
              <a:ext uri="{FF2B5EF4-FFF2-40B4-BE49-F238E27FC236}">
                <a16:creationId xmlns:a16="http://schemas.microsoft.com/office/drawing/2014/main" id="{4DC5D2CA-A4EC-4A27-84A6-B1A414838F0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98262886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2D700-F4D5-43BC-B067-9D894D4242B1}"/>
              </a:ext>
            </a:extLst>
          </p:cNvPr>
          <p:cNvSpPr>
            <a:spLocks noGrp="1"/>
          </p:cNvSpPr>
          <p:nvPr>
            <p:ph type="title"/>
          </p:nvPr>
        </p:nvSpPr>
        <p:spPr/>
        <p:txBody>
          <a:bodyPr/>
          <a:lstStyle/>
          <a:p>
            <a:r>
              <a:rPr lang="fr-FR" dirty="0"/>
              <a:t>TESTING THE DISTANCE AND ENERGY</a:t>
            </a:r>
          </a:p>
        </p:txBody>
      </p:sp>
      <p:sp>
        <p:nvSpPr>
          <p:cNvPr id="3" name="Espace réservé du numéro de diapositive 2">
            <a:extLst>
              <a:ext uri="{FF2B5EF4-FFF2-40B4-BE49-F238E27FC236}">
                <a16:creationId xmlns:a16="http://schemas.microsoft.com/office/drawing/2014/main" id="{1A7C4DB6-3D2F-462A-8857-F367A8352A8E}"/>
              </a:ext>
            </a:extLst>
          </p:cNvPr>
          <p:cNvSpPr>
            <a:spLocks noGrp="1"/>
          </p:cNvSpPr>
          <p:nvPr>
            <p:ph type="sldNum" sz="quarter" idx="12"/>
          </p:nvPr>
        </p:nvSpPr>
        <p:spPr/>
        <p:txBody>
          <a:bodyPr/>
          <a:lstStyle/>
          <a:p>
            <a:pPr>
              <a:defRPr/>
            </a:pPr>
            <a:fld id="{E652A8FB-8C76-45BB-8D82-93F8E151003C}" type="slidenum">
              <a:rPr lang="fr-FR" smtClean="0"/>
              <a:pPr>
                <a:defRPr/>
              </a:pPr>
              <a:t>477</a:t>
            </a:fld>
            <a:endParaRPr lang="fr-FR"/>
          </a:p>
        </p:txBody>
      </p:sp>
      <p:sp>
        <p:nvSpPr>
          <p:cNvPr id="4" name="Rectangle 3">
            <a:extLst>
              <a:ext uri="{FF2B5EF4-FFF2-40B4-BE49-F238E27FC236}">
                <a16:creationId xmlns:a16="http://schemas.microsoft.com/office/drawing/2014/main" id="{8DB35097-F814-4450-9825-DE3587D4D28F}"/>
              </a:ext>
            </a:extLst>
          </p:cNvPr>
          <p:cNvSpPr/>
          <p:nvPr/>
        </p:nvSpPr>
        <p:spPr>
          <a:xfrm>
            <a:off x="5255493" y="633206"/>
            <a:ext cx="3763838" cy="3539430"/>
          </a:xfrm>
          <a:prstGeom prst="rect">
            <a:avLst/>
          </a:prstGeom>
        </p:spPr>
        <p:txBody>
          <a:bodyPr wrap="square">
            <a:spAutoFit/>
          </a:bodyPr>
          <a:lstStyle/>
          <a:p>
            <a:pPr algn="just"/>
            <a:r>
              <a:rPr lang="en-US" dirty="0">
                <a:latin typeface="Source Code Pro" panose="020B0509030403020204" pitchFamily="49" charset="0"/>
              </a:rPr>
              <a:t>The following table is based on </a:t>
            </a:r>
            <a:r>
              <a:rPr lang="en-US" dirty="0" err="1">
                <a:latin typeface="Source Code Pro" panose="020B0509030403020204" pitchFamily="49" charset="0"/>
              </a:rPr>
              <a:t>midband</a:t>
            </a:r>
            <a:r>
              <a:rPr lang="en-US" dirty="0">
                <a:latin typeface="Source Code Pro" panose="020B0509030403020204" pitchFamily="49" charset="0"/>
              </a:rPr>
              <a:t> frequency of 915MHz (North America - you'll get better results when using 868MHz) and sender and receiver isotropic antenna gains of 1 (e.g. a whip antenna without any gain)</a:t>
            </a:r>
          </a:p>
          <a:p>
            <a:pPr algn="just"/>
            <a:r>
              <a:rPr lang="en-US" b="1" dirty="0">
                <a:latin typeface="Source Code Pro" panose="020B0509030403020204" pitchFamily="49" charset="0"/>
              </a:rPr>
              <a:t>Distance - SF/BW</a:t>
            </a:r>
          </a:p>
          <a:p>
            <a:pPr algn="just"/>
            <a:r>
              <a:rPr lang="en-US" b="1" dirty="0">
                <a:solidFill>
                  <a:srgbClr val="0070C0"/>
                </a:solidFill>
                <a:latin typeface="Source Code Pro" panose="020B0509030403020204" pitchFamily="49" charset="0"/>
              </a:rPr>
              <a:t>    10km - 7/500</a:t>
            </a:r>
          </a:p>
          <a:p>
            <a:pPr algn="just"/>
            <a:r>
              <a:rPr lang="en-US" b="1" dirty="0">
                <a:solidFill>
                  <a:srgbClr val="0070C0"/>
                </a:solidFill>
                <a:latin typeface="Source Code Pro" panose="020B0509030403020204" pitchFamily="49" charset="0"/>
              </a:rPr>
              <a:t>    20km - 8/500</a:t>
            </a:r>
          </a:p>
          <a:p>
            <a:pPr algn="just"/>
            <a:r>
              <a:rPr lang="en-US" b="1" dirty="0">
                <a:solidFill>
                  <a:srgbClr val="0070C0"/>
                </a:solidFill>
                <a:latin typeface="Source Code Pro" panose="020B0509030403020204" pitchFamily="49" charset="0"/>
              </a:rPr>
              <a:t>    30km - 9/500</a:t>
            </a:r>
          </a:p>
          <a:p>
            <a:pPr algn="just"/>
            <a:r>
              <a:rPr lang="en-US" b="1" dirty="0">
                <a:solidFill>
                  <a:srgbClr val="0070C0"/>
                </a:solidFill>
                <a:latin typeface="Source Code Pro" panose="020B0509030403020204" pitchFamily="49" charset="0"/>
              </a:rPr>
              <a:t>    40km - 10/500</a:t>
            </a:r>
          </a:p>
          <a:p>
            <a:pPr algn="just"/>
            <a:r>
              <a:rPr lang="en-US" b="1" dirty="0">
                <a:solidFill>
                  <a:srgbClr val="0070C0"/>
                </a:solidFill>
                <a:latin typeface="Source Code Pro" panose="020B0509030403020204" pitchFamily="49" charset="0"/>
              </a:rPr>
              <a:t>    60km - 11/500</a:t>
            </a:r>
          </a:p>
          <a:p>
            <a:pPr algn="just"/>
            <a:r>
              <a:rPr lang="en-US" b="1" dirty="0">
                <a:solidFill>
                  <a:srgbClr val="0070C0"/>
                </a:solidFill>
                <a:latin typeface="Source Code Pro" panose="020B0509030403020204" pitchFamily="49" charset="0"/>
              </a:rPr>
              <a:t>    80km - 12/500</a:t>
            </a:r>
          </a:p>
          <a:p>
            <a:pPr algn="just"/>
            <a:r>
              <a:rPr lang="en-US" b="1" dirty="0">
                <a:solidFill>
                  <a:srgbClr val="0070C0"/>
                </a:solidFill>
                <a:latin typeface="Source Code Pro" panose="020B0509030403020204" pitchFamily="49" charset="0"/>
              </a:rPr>
              <a:t>   100km - 11/250</a:t>
            </a:r>
          </a:p>
          <a:p>
            <a:pPr algn="just"/>
            <a:r>
              <a:rPr lang="en-US" b="1" dirty="0">
                <a:solidFill>
                  <a:srgbClr val="0070C0"/>
                </a:solidFill>
                <a:latin typeface="Source Code Pro" panose="020B0509030403020204" pitchFamily="49" charset="0"/>
              </a:rPr>
              <a:t>   125km - 12/250</a:t>
            </a:r>
          </a:p>
        </p:txBody>
      </p:sp>
      <p:pic>
        <p:nvPicPr>
          <p:cNvPr id="7" name="Image 6">
            <a:extLst>
              <a:ext uri="{FF2B5EF4-FFF2-40B4-BE49-F238E27FC236}">
                <a16:creationId xmlns:a16="http://schemas.microsoft.com/office/drawing/2014/main" id="{2CF45D57-515A-41AE-BEFC-9B5F8E41E8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549697"/>
            <a:ext cx="5225430" cy="4543852"/>
          </a:xfrm>
          <a:prstGeom prst="rect">
            <a:avLst/>
          </a:prstGeom>
        </p:spPr>
      </p:pic>
      <p:sp>
        <p:nvSpPr>
          <p:cNvPr id="8" name="Rectangle 7">
            <a:extLst>
              <a:ext uri="{FF2B5EF4-FFF2-40B4-BE49-F238E27FC236}">
                <a16:creationId xmlns:a16="http://schemas.microsoft.com/office/drawing/2014/main" id="{60724630-32FF-4785-9512-F54ED599CAD8}"/>
              </a:ext>
            </a:extLst>
          </p:cNvPr>
          <p:cNvSpPr/>
          <p:nvPr/>
        </p:nvSpPr>
        <p:spPr>
          <a:xfrm>
            <a:off x="98029" y="5129838"/>
            <a:ext cx="3836307" cy="307777"/>
          </a:xfrm>
          <a:prstGeom prst="rect">
            <a:avLst/>
          </a:prstGeom>
        </p:spPr>
        <p:txBody>
          <a:bodyPr wrap="none">
            <a:spAutoFit/>
          </a:bodyPr>
          <a:lstStyle/>
          <a:p>
            <a:r>
              <a:rPr lang="fr-FR" b="1" dirty="0">
                <a:solidFill>
                  <a:srgbClr val="0070C0"/>
                </a:solidFill>
                <a:latin typeface="Source Code Pro" panose="020B0509030403020204" pitchFamily="49" charset="0"/>
              </a:rPr>
              <a:t>https://www.loratools.nl/#/airtime</a:t>
            </a:r>
          </a:p>
        </p:txBody>
      </p:sp>
      <p:sp>
        <p:nvSpPr>
          <p:cNvPr id="9" name="Rectangle 8">
            <a:extLst>
              <a:ext uri="{FF2B5EF4-FFF2-40B4-BE49-F238E27FC236}">
                <a16:creationId xmlns:a16="http://schemas.microsoft.com/office/drawing/2014/main" id="{CE44A9A1-4CC9-4969-BB9B-C8C74CF3248F}"/>
              </a:ext>
            </a:extLst>
          </p:cNvPr>
          <p:cNvSpPr/>
          <p:nvPr/>
        </p:nvSpPr>
        <p:spPr>
          <a:xfrm>
            <a:off x="98029" y="5443777"/>
            <a:ext cx="7496472" cy="307777"/>
          </a:xfrm>
          <a:prstGeom prst="rect">
            <a:avLst/>
          </a:prstGeom>
        </p:spPr>
        <p:txBody>
          <a:bodyPr wrap="square">
            <a:spAutoFit/>
          </a:bodyPr>
          <a:lstStyle/>
          <a:p>
            <a:r>
              <a:rPr lang="fr-FR" b="1" dirty="0">
                <a:solidFill>
                  <a:srgbClr val="0070C0"/>
                </a:solidFill>
                <a:latin typeface="Source Code Pro" panose="020B0509030403020204" pitchFamily="49" charset="0"/>
              </a:rPr>
              <a:t>https://sx1272-lora-calculator.software.informer.com/download/</a:t>
            </a:r>
          </a:p>
        </p:txBody>
      </p:sp>
      <p:sp>
        <p:nvSpPr>
          <p:cNvPr id="10" name="Rectangle 9">
            <a:extLst>
              <a:ext uri="{FF2B5EF4-FFF2-40B4-BE49-F238E27FC236}">
                <a16:creationId xmlns:a16="http://schemas.microsoft.com/office/drawing/2014/main" id="{7F6952EF-200F-4AE2-B37C-29E69C2B0AFF}"/>
              </a:ext>
            </a:extLst>
          </p:cNvPr>
          <p:cNvSpPr/>
          <p:nvPr/>
        </p:nvSpPr>
        <p:spPr>
          <a:xfrm>
            <a:off x="98029" y="5768342"/>
            <a:ext cx="4480714" cy="307777"/>
          </a:xfrm>
          <a:prstGeom prst="rect">
            <a:avLst/>
          </a:prstGeom>
        </p:spPr>
        <p:txBody>
          <a:bodyPr wrap="none">
            <a:spAutoFit/>
          </a:bodyPr>
          <a:lstStyle/>
          <a:p>
            <a:r>
              <a:rPr lang="fr-FR" b="1" dirty="0">
                <a:solidFill>
                  <a:srgbClr val="0070C0"/>
                </a:solidFill>
                <a:latin typeface="Source Code Pro" panose="020B0509030403020204" pitchFamily="49" charset="0"/>
              </a:rPr>
              <a:t>https://dramco.be/tools/lora-calculator/</a:t>
            </a:r>
          </a:p>
        </p:txBody>
      </p:sp>
      <p:pic>
        <p:nvPicPr>
          <p:cNvPr id="11" name="Image 10">
            <a:hlinkClick r:id="rId3" action="ppaction://hlinksldjump"/>
            <a:extLst>
              <a:ext uri="{FF2B5EF4-FFF2-40B4-BE49-F238E27FC236}">
                <a16:creationId xmlns:a16="http://schemas.microsoft.com/office/drawing/2014/main" id="{6075D8A4-7A1B-41D0-82BD-DC706590D65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02474955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478</a:t>
            </a:fld>
            <a:endParaRPr lang="fr-FR"/>
          </a:p>
        </p:txBody>
      </p:sp>
      <p:sp>
        <p:nvSpPr>
          <p:cNvPr id="4" name="Rectangle 3"/>
          <p:cNvSpPr>
            <a:spLocks noChangeArrowheads="1"/>
          </p:cNvSpPr>
          <p:nvPr/>
        </p:nvSpPr>
        <p:spPr bwMode="auto">
          <a:xfrm>
            <a:off x="1475656" y="2679054"/>
            <a:ext cx="6542194" cy="168604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TP12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The </a:t>
            </a:r>
            <a:r>
              <a:rPr lang="fr-FR" sz="3600" b="1" dirty="0" err="1">
                <a:solidFill>
                  <a:srgbClr val="FFFF00"/>
                </a:solidFill>
                <a:effectLst>
                  <a:outerShdw blurRad="38100" dist="38100" dir="2700000" algn="tl">
                    <a:srgbClr val="000000">
                      <a:alpha val="43137"/>
                    </a:srgbClr>
                  </a:outerShdw>
                </a:effectLst>
                <a:latin typeface="Calibri" pitchFamily="34" charset="0"/>
              </a:rPr>
              <a:t>Things</a:t>
            </a:r>
            <a:r>
              <a:rPr lang="fr-FR" sz="3600" b="1" dirty="0">
                <a:solidFill>
                  <a:srgbClr val="FFFF00"/>
                </a:solidFill>
                <a:effectLst>
                  <a:outerShdw blurRad="38100" dist="38100" dir="2700000" algn="tl">
                    <a:srgbClr val="000000">
                      <a:alpha val="43137"/>
                    </a:srgbClr>
                  </a:outerShdw>
                </a:effectLst>
                <a:latin typeface="Calibri" pitchFamily="34" charset="0"/>
              </a:rPr>
              <a:t> Network (TTN)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Node-Red</a:t>
            </a:r>
          </a:p>
        </p:txBody>
      </p:sp>
      <p:pic>
        <p:nvPicPr>
          <p:cNvPr id="5" name="Image 4">
            <a:hlinkClick r:id="rId2" action="ppaction://hlinksldjump"/>
            <a:extLst>
              <a:ext uri="{FF2B5EF4-FFF2-40B4-BE49-F238E27FC236}">
                <a16:creationId xmlns:a16="http://schemas.microsoft.com/office/drawing/2014/main" id="{32EAE3D3-58F2-433A-BEAF-02E1A780E92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72496670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F0C196-E8EA-49E6-96AD-0AEC10AB169A}"/>
              </a:ext>
            </a:extLst>
          </p:cNvPr>
          <p:cNvSpPr>
            <a:spLocks noGrp="1"/>
          </p:cNvSpPr>
          <p:nvPr>
            <p:ph type="title"/>
          </p:nvPr>
        </p:nvSpPr>
        <p:spPr/>
        <p:txBody>
          <a:bodyPr/>
          <a:lstStyle/>
          <a:p>
            <a:r>
              <a:rPr lang="fr-FR" dirty="0"/>
              <a:t>OTAA vs ABP ?</a:t>
            </a:r>
          </a:p>
        </p:txBody>
      </p:sp>
      <p:sp>
        <p:nvSpPr>
          <p:cNvPr id="3" name="Espace réservé du numéro de diapositive 2">
            <a:extLst>
              <a:ext uri="{FF2B5EF4-FFF2-40B4-BE49-F238E27FC236}">
                <a16:creationId xmlns:a16="http://schemas.microsoft.com/office/drawing/2014/main" id="{9FF1A3EF-34AA-4E0D-95EF-B50DB296764B}"/>
              </a:ext>
            </a:extLst>
          </p:cNvPr>
          <p:cNvSpPr>
            <a:spLocks noGrp="1"/>
          </p:cNvSpPr>
          <p:nvPr>
            <p:ph type="sldNum" sz="quarter" idx="12"/>
          </p:nvPr>
        </p:nvSpPr>
        <p:spPr/>
        <p:txBody>
          <a:bodyPr/>
          <a:lstStyle/>
          <a:p>
            <a:pPr>
              <a:defRPr/>
            </a:pPr>
            <a:fld id="{E652A8FB-8C76-45BB-8D82-93F8E151003C}" type="slidenum">
              <a:rPr lang="fr-FR" smtClean="0"/>
              <a:pPr>
                <a:defRPr/>
              </a:pPr>
              <a:t>479</a:t>
            </a:fld>
            <a:endParaRPr lang="fr-FR"/>
          </a:p>
        </p:txBody>
      </p:sp>
      <p:pic>
        <p:nvPicPr>
          <p:cNvPr id="5" name="Image 4">
            <a:extLst>
              <a:ext uri="{FF2B5EF4-FFF2-40B4-BE49-F238E27FC236}">
                <a16:creationId xmlns:a16="http://schemas.microsoft.com/office/drawing/2014/main" id="{C50AD6CB-A9F5-42B7-8486-FB63A6727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235" y="504825"/>
            <a:ext cx="6418330" cy="5920358"/>
          </a:xfrm>
          <a:prstGeom prst="rect">
            <a:avLst/>
          </a:prstGeom>
        </p:spPr>
      </p:pic>
    </p:spTree>
    <p:extLst>
      <p:ext uri="{BB962C8B-B14F-4D97-AF65-F5344CB8AC3E}">
        <p14:creationId xmlns:p14="http://schemas.microsoft.com/office/powerpoint/2010/main" val="3069730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7118424" y="6592267"/>
            <a:ext cx="2057400" cy="365125"/>
          </a:xfrm>
        </p:spPr>
        <p:txBody>
          <a:bodyPr/>
          <a:lstStyle/>
          <a:p>
            <a:pPr>
              <a:defRPr/>
            </a:pPr>
            <a:fld id="{E652A8FB-8C76-45BB-8D82-93F8E151003C}" type="slidenum">
              <a:rPr lang="fr-FR" smtClean="0"/>
              <a:pPr>
                <a:defRPr/>
              </a:pPr>
              <a:t>48</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TP1C</a:t>
            </a:r>
          </a:p>
        </p:txBody>
      </p:sp>
      <p:pic>
        <p:nvPicPr>
          <p:cNvPr id="5" name="Image 4">
            <a:hlinkClick r:id="rId2" action="ppaction://hlinksldjump"/>
            <a:extLst>
              <a:ext uri="{FF2B5EF4-FFF2-40B4-BE49-F238E27FC236}">
                <a16:creationId xmlns:a16="http://schemas.microsoft.com/office/drawing/2014/main" id="{10622434-FB18-4A7A-9637-24D0F818B2B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1FD14F-10BA-4CC5-918C-293FEBCC234C}"/>
              </a:ext>
            </a:extLst>
          </p:cNvPr>
          <p:cNvSpPr>
            <a:spLocks noGrp="1"/>
          </p:cNvSpPr>
          <p:nvPr>
            <p:ph type="title"/>
          </p:nvPr>
        </p:nvSpPr>
        <p:spPr/>
        <p:txBody>
          <a:bodyPr/>
          <a:lstStyle/>
          <a:p>
            <a:r>
              <a:rPr lang="fr-FR" b="1" dirty="0"/>
              <a:t>« </a:t>
            </a:r>
            <a:r>
              <a:rPr lang="fr-FR" b="1" dirty="0" err="1"/>
              <a:t>LoRaWAN</a:t>
            </a:r>
            <a:r>
              <a:rPr lang="fr-FR" b="1" dirty="0"/>
              <a:t> In a </a:t>
            </a:r>
            <a:r>
              <a:rPr lang="fr-FR" b="1" dirty="0" err="1"/>
              <a:t>nutshell</a:t>
            </a:r>
            <a:r>
              <a:rPr lang="fr-FR" b="1" dirty="0"/>
              <a:t> » : principes de jonction au réseau</a:t>
            </a:r>
            <a:endParaRPr lang="fr-FR" dirty="0"/>
          </a:p>
        </p:txBody>
      </p:sp>
      <p:sp>
        <p:nvSpPr>
          <p:cNvPr id="3" name="Espace réservé du numéro de diapositive 2">
            <a:extLst>
              <a:ext uri="{FF2B5EF4-FFF2-40B4-BE49-F238E27FC236}">
                <a16:creationId xmlns:a16="http://schemas.microsoft.com/office/drawing/2014/main" id="{5EAD2521-D339-41AC-8F77-ADE89ED314D1}"/>
              </a:ext>
            </a:extLst>
          </p:cNvPr>
          <p:cNvSpPr>
            <a:spLocks noGrp="1"/>
          </p:cNvSpPr>
          <p:nvPr>
            <p:ph type="sldNum" sz="quarter" idx="12"/>
          </p:nvPr>
        </p:nvSpPr>
        <p:spPr/>
        <p:txBody>
          <a:bodyPr/>
          <a:lstStyle/>
          <a:p>
            <a:pPr>
              <a:defRPr/>
            </a:pPr>
            <a:fld id="{E652A8FB-8C76-45BB-8D82-93F8E151003C}" type="slidenum">
              <a:rPr lang="fr-FR" smtClean="0"/>
              <a:pPr>
                <a:defRPr/>
              </a:pPr>
              <a:t>480</a:t>
            </a:fld>
            <a:endParaRPr lang="fr-FR"/>
          </a:p>
        </p:txBody>
      </p:sp>
      <p:sp>
        <p:nvSpPr>
          <p:cNvPr id="5" name="ZoneTexte 4">
            <a:extLst>
              <a:ext uri="{FF2B5EF4-FFF2-40B4-BE49-F238E27FC236}">
                <a16:creationId xmlns:a16="http://schemas.microsoft.com/office/drawing/2014/main" id="{4842303B-033B-4981-BC4C-2991F995B588}"/>
              </a:ext>
            </a:extLst>
          </p:cNvPr>
          <p:cNvSpPr txBox="1"/>
          <p:nvPr/>
        </p:nvSpPr>
        <p:spPr>
          <a:xfrm>
            <a:off x="107504" y="468805"/>
            <a:ext cx="8928992" cy="738664"/>
          </a:xfrm>
          <a:prstGeom prst="rect">
            <a:avLst/>
          </a:prstGeom>
          <a:noFill/>
        </p:spPr>
        <p:txBody>
          <a:bodyPr wrap="square">
            <a:spAutoFit/>
          </a:bodyPr>
          <a:lstStyle/>
          <a:p>
            <a:r>
              <a:rPr lang="fr-FR" b="1" dirty="0">
                <a:latin typeface="Calibri" panose="020F0502020204030204" pitchFamily="34" charset="0"/>
                <a:cs typeface="Calibri" panose="020F0502020204030204" pitchFamily="34" charset="0"/>
              </a:rPr>
              <a:t>Deux modes de jonction existent qui se distinguent par leur sécurité et leur facilité de mise en œuvre :</a:t>
            </a:r>
            <a:endParaRPr lang="fr-FR" dirty="0">
              <a:latin typeface="Calibri" panose="020F0502020204030204" pitchFamily="34" charset="0"/>
              <a:cs typeface="Calibri" panose="020F0502020204030204" pitchFamily="34" charset="0"/>
            </a:endParaRPr>
          </a:p>
          <a:p>
            <a:pPr>
              <a:buFont typeface="+mj-lt"/>
              <a:buAutoNum type="arabicPeriod"/>
            </a:pPr>
            <a:r>
              <a:rPr lang="fr-FR" b="1" dirty="0">
                <a:latin typeface="Calibri" panose="020F0502020204030204" pitchFamily="34" charset="0"/>
                <a:cs typeface="Calibri" panose="020F0502020204030204" pitchFamily="34" charset="0"/>
              </a:rPr>
              <a:t> ABP : </a:t>
            </a:r>
            <a:r>
              <a:rPr lang="fr-FR" dirty="0">
                <a:latin typeface="Calibri" panose="020F0502020204030204" pitchFamily="34" charset="0"/>
                <a:cs typeface="Calibri" panose="020F0502020204030204" pitchFamily="34" charset="0"/>
              </a:rPr>
              <a:t>Activation By </a:t>
            </a:r>
            <a:r>
              <a:rPr lang="fr-FR" dirty="0" err="1">
                <a:latin typeface="Calibri" panose="020F0502020204030204" pitchFamily="34" charset="0"/>
                <a:cs typeface="Calibri" panose="020F0502020204030204" pitchFamily="34" charset="0"/>
              </a:rPr>
              <a:t>Personnalization</a:t>
            </a:r>
            <a:endParaRPr lang="fr-FR" dirty="0">
              <a:latin typeface="Calibri" panose="020F0502020204030204" pitchFamily="34" charset="0"/>
              <a:cs typeface="Calibri" panose="020F0502020204030204" pitchFamily="34" charset="0"/>
            </a:endParaRPr>
          </a:p>
          <a:p>
            <a:pPr>
              <a:buFont typeface="+mj-lt"/>
              <a:buAutoNum type="arabicPeriod"/>
            </a:pPr>
            <a:r>
              <a:rPr lang="fr-FR" b="1" dirty="0">
                <a:latin typeface="Calibri" panose="020F0502020204030204" pitchFamily="34" charset="0"/>
                <a:cs typeface="Calibri" panose="020F0502020204030204" pitchFamily="34" charset="0"/>
              </a:rPr>
              <a:t> OTAA : </a:t>
            </a:r>
            <a:r>
              <a:rPr lang="fr-FR" dirty="0">
                <a:latin typeface="Calibri" panose="020F0502020204030204" pitchFamily="34" charset="0"/>
                <a:cs typeface="Calibri" panose="020F0502020204030204" pitchFamily="34" charset="0"/>
              </a:rPr>
              <a:t>Over The Air Activation</a:t>
            </a:r>
          </a:p>
        </p:txBody>
      </p:sp>
      <p:sp>
        <p:nvSpPr>
          <p:cNvPr id="7" name="ZoneTexte 6">
            <a:extLst>
              <a:ext uri="{FF2B5EF4-FFF2-40B4-BE49-F238E27FC236}">
                <a16:creationId xmlns:a16="http://schemas.microsoft.com/office/drawing/2014/main" id="{4165DF25-F6FA-45C4-AE78-DE567C3F8F86}"/>
              </a:ext>
            </a:extLst>
          </p:cNvPr>
          <p:cNvSpPr txBox="1"/>
          <p:nvPr/>
        </p:nvSpPr>
        <p:spPr>
          <a:xfrm>
            <a:off x="-28728" y="1185736"/>
            <a:ext cx="4600173" cy="5378395"/>
          </a:xfrm>
          <a:prstGeom prst="rect">
            <a:avLst/>
          </a:prstGeom>
          <a:noFill/>
        </p:spPr>
        <p:txBody>
          <a:bodyPr wrap="square">
            <a:spAutoFit/>
          </a:bodyPr>
          <a:lstStyle/>
          <a:p>
            <a:pPr algn="just"/>
            <a:r>
              <a:rPr lang="fr-FR" sz="2000" b="1" dirty="0">
                <a:latin typeface="Calibri" panose="020F0502020204030204" pitchFamily="34" charset="0"/>
                <a:cs typeface="Calibri" panose="020F0502020204030204" pitchFamily="34" charset="0"/>
              </a:rPr>
              <a:t>L’ABP:</a:t>
            </a:r>
          </a:p>
          <a:p>
            <a:pPr algn="just">
              <a:buFont typeface="Arial" panose="020B0604020202020204" pitchFamily="34" charset="0"/>
              <a:buChar char="•"/>
            </a:pPr>
            <a:r>
              <a:rPr lang="fr-FR" sz="1050" b="1" dirty="0">
                <a:solidFill>
                  <a:srgbClr val="0070C0"/>
                </a:solidFill>
                <a:latin typeface="Calibri" panose="020F0502020204030204" pitchFamily="34" charset="0"/>
                <a:cs typeface="Calibri" panose="020F0502020204030204" pitchFamily="34" charset="0"/>
              </a:rPr>
              <a:t>Avantage : </a:t>
            </a:r>
            <a:r>
              <a:rPr lang="fr-FR" sz="1050" dirty="0">
                <a:latin typeface="Calibri" panose="020F0502020204030204" pitchFamily="34" charset="0"/>
                <a:cs typeface="Calibri" panose="020F0502020204030204" pitchFamily="34" charset="0"/>
              </a:rPr>
              <a:t>Raccordement au réseau simplifié ; l’objet est rapidement opérationnel.</a:t>
            </a:r>
          </a:p>
          <a:p>
            <a:pPr algn="just">
              <a:buFont typeface="Arial" panose="020B0604020202020204" pitchFamily="34" charset="0"/>
              <a:buChar char="•"/>
            </a:pPr>
            <a:endParaRPr lang="fr-FR" sz="1050" dirty="0">
              <a:latin typeface="Calibri" panose="020F0502020204030204" pitchFamily="34" charset="0"/>
              <a:cs typeface="Calibri" panose="020F0502020204030204" pitchFamily="34" charset="0"/>
            </a:endParaRPr>
          </a:p>
          <a:p>
            <a:pPr algn="just">
              <a:buFont typeface="Arial" panose="020B0604020202020204" pitchFamily="34" charset="0"/>
              <a:buChar char="•"/>
            </a:pPr>
            <a:r>
              <a:rPr lang="fr-FR" sz="1050" b="1" dirty="0">
                <a:solidFill>
                  <a:srgbClr val="0070C0"/>
                </a:solidFill>
                <a:latin typeface="Calibri" panose="020F0502020204030204" pitchFamily="34" charset="0"/>
                <a:cs typeface="Calibri" panose="020F0502020204030204" pitchFamily="34" charset="0"/>
              </a:rPr>
              <a:t>Inconvénient : </a:t>
            </a:r>
            <a:r>
              <a:rPr lang="fr-FR" sz="1050" dirty="0">
                <a:latin typeface="Calibri" panose="020F0502020204030204" pitchFamily="34" charset="0"/>
                <a:cs typeface="Calibri" panose="020F0502020204030204" pitchFamily="34" charset="0"/>
              </a:rPr>
              <a:t>Les clés de chiffrement permettant la communication avec le réseau, sont préconfigurées dans l’objet : sécurité affaiblie.</a:t>
            </a:r>
          </a:p>
          <a:p>
            <a:pPr algn="just"/>
            <a:endParaRPr lang="fr-FR" sz="1050" b="1" dirty="0">
              <a:latin typeface="Calibri" panose="020F0502020204030204" pitchFamily="34" charset="0"/>
              <a:cs typeface="Calibri" panose="020F0502020204030204" pitchFamily="34" charset="0"/>
            </a:endParaRPr>
          </a:p>
          <a:p>
            <a:pPr algn="just"/>
            <a:r>
              <a:rPr lang="fr-FR" sz="1050" b="1" dirty="0">
                <a:solidFill>
                  <a:srgbClr val="FF0000"/>
                </a:solidFill>
                <a:latin typeface="Calibri" panose="020F0502020204030204" pitchFamily="34" charset="0"/>
                <a:cs typeface="Calibri" panose="020F0502020204030204" pitchFamily="34" charset="0"/>
              </a:rPr>
              <a:t>ATTENTION : </a:t>
            </a:r>
            <a:r>
              <a:rPr lang="fr-FR" sz="1050" dirty="0">
                <a:solidFill>
                  <a:srgbClr val="FF0000"/>
                </a:solidFill>
                <a:latin typeface="Calibri" panose="020F0502020204030204" pitchFamily="34" charset="0"/>
                <a:cs typeface="Calibri" panose="020F0502020204030204" pitchFamily="34" charset="0"/>
              </a:rPr>
              <a:t>Cette stratégie de simplicité dans la procédure de jonction se fait au détriment de la sécurité</a:t>
            </a:r>
            <a:r>
              <a:rPr lang="fr-FR" sz="1050" b="1" dirty="0">
                <a:solidFill>
                  <a:srgbClr val="FF0000"/>
                </a:solidFill>
                <a:latin typeface="Calibri" panose="020F0502020204030204" pitchFamily="34" charset="0"/>
                <a:cs typeface="Calibri" panose="020F0502020204030204" pitchFamily="34" charset="0"/>
              </a:rPr>
              <a:t>. </a:t>
            </a:r>
            <a:r>
              <a:rPr lang="fr-FR" sz="1050" dirty="0">
                <a:latin typeface="Calibri" panose="020F0502020204030204" pitchFamily="34" charset="0"/>
                <a:cs typeface="Calibri" panose="020F0502020204030204" pitchFamily="34" charset="0"/>
              </a:rPr>
              <a:t>S’il y a intrusion physique dans l’objet, le vol des clés est possible et peut conduire à l’usurpation de l’identité de l’objet, entrainant une corruption des données collectées</a:t>
            </a:r>
          </a:p>
          <a:p>
            <a:pPr algn="just"/>
            <a:r>
              <a:rPr lang="fr-FR" sz="1050" b="1" dirty="0">
                <a:latin typeface="Calibri" panose="020F0502020204030204" pitchFamily="34" charset="0"/>
                <a:cs typeface="Calibri" panose="020F0502020204030204" pitchFamily="34" charset="0"/>
              </a:rPr>
              <a:t>Exemple :</a:t>
            </a:r>
            <a:r>
              <a:rPr lang="fr-FR" sz="1050" dirty="0">
                <a:latin typeface="Calibri" panose="020F0502020204030204" pitchFamily="34" charset="0"/>
                <a:cs typeface="Calibri" panose="020F0502020204030204" pitchFamily="34" charset="0"/>
              </a:rPr>
              <a:t> Un compteur d’eau pourrait envoyer une indication de consommation d’eau erronée pouvant entrainer des nuisances (inondation, surfacturation…).</a:t>
            </a:r>
          </a:p>
          <a:p>
            <a:pPr algn="just"/>
            <a:endParaRPr lang="fr-FR" sz="1050" dirty="0">
              <a:latin typeface="Calibri" panose="020F0502020204030204" pitchFamily="34" charset="0"/>
              <a:cs typeface="Calibri" panose="020F0502020204030204" pitchFamily="34" charset="0"/>
            </a:endParaRPr>
          </a:p>
          <a:p>
            <a:pPr algn="just"/>
            <a:r>
              <a:rPr lang="fr-FR" sz="1050" dirty="0">
                <a:latin typeface="Calibri" panose="020F0502020204030204" pitchFamily="34" charset="0"/>
                <a:cs typeface="Calibri" panose="020F0502020204030204" pitchFamily="34" charset="0"/>
              </a:rPr>
              <a:t>Afin d’établir la jonction au réseau et d’identifier l’objet, il est nécessaire de connaitre plusieurs informations :</a:t>
            </a:r>
          </a:p>
          <a:p>
            <a:pPr algn="just">
              <a:buFont typeface="Arial" panose="020B0604020202020204" pitchFamily="34" charset="0"/>
              <a:buChar char="•"/>
            </a:pPr>
            <a:r>
              <a:rPr lang="fr-FR" sz="1050" b="1" dirty="0" err="1">
                <a:latin typeface="Calibri" panose="020F0502020204030204" pitchFamily="34" charset="0"/>
                <a:cs typeface="Calibri" panose="020F0502020204030204" pitchFamily="34" charset="0"/>
              </a:rPr>
              <a:t>AppEUI</a:t>
            </a:r>
            <a:r>
              <a:rPr lang="fr-FR" sz="1050" b="1" dirty="0">
                <a:latin typeface="Calibri" panose="020F0502020204030204" pitchFamily="34" charset="0"/>
                <a:cs typeface="Calibri" panose="020F0502020204030204" pitchFamily="34" charset="0"/>
              </a:rPr>
              <a:t> </a:t>
            </a:r>
            <a:r>
              <a:rPr lang="fr-FR" sz="1050" dirty="0">
                <a:latin typeface="Calibri" panose="020F0502020204030204" pitchFamily="34" charset="0"/>
                <a:cs typeface="Calibri" panose="020F0502020204030204" pitchFamily="34" charset="0"/>
              </a:rPr>
              <a:t>: C’est un identifiant unique d’application qui permet de regrouper les objets. Cette adresse, sur 64 bits, permet de classer les périphériques par application. </a:t>
            </a:r>
            <a:r>
              <a:rPr lang="fr-FR" sz="1050" b="1" dirty="0">
                <a:solidFill>
                  <a:srgbClr val="16A10F"/>
                </a:solidFill>
                <a:latin typeface="Calibri" panose="020F0502020204030204" pitchFamily="34" charset="0"/>
                <a:cs typeface="Calibri" panose="020F0502020204030204" pitchFamily="34" charset="0"/>
              </a:rPr>
              <a:t>Ce paramètre est modifiable.</a:t>
            </a:r>
          </a:p>
          <a:p>
            <a:pPr algn="just">
              <a:buFont typeface="Arial" panose="020B0604020202020204" pitchFamily="34" charset="0"/>
              <a:buChar char="•"/>
            </a:pPr>
            <a:r>
              <a:rPr lang="fr-FR" sz="1050" b="1" dirty="0" err="1">
                <a:latin typeface="Calibri" panose="020F0502020204030204" pitchFamily="34" charset="0"/>
                <a:cs typeface="Calibri" panose="020F0502020204030204" pitchFamily="34" charset="0"/>
              </a:rPr>
              <a:t>DevEUI</a:t>
            </a:r>
            <a:r>
              <a:rPr lang="fr-FR" sz="1050" b="1" dirty="0">
                <a:latin typeface="Calibri" panose="020F0502020204030204" pitchFamily="34" charset="0"/>
                <a:cs typeface="Calibri" panose="020F0502020204030204" pitchFamily="34" charset="0"/>
              </a:rPr>
              <a:t> :</a:t>
            </a:r>
            <a:r>
              <a:rPr lang="fr-FR" sz="1050" dirty="0">
                <a:latin typeface="Calibri" panose="020F0502020204030204" pitchFamily="34" charset="0"/>
                <a:cs typeface="Calibri" panose="020F0502020204030204" pitchFamily="34" charset="0"/>
              </a:rPr>
              <a:t> c’est un identifiant qui rend unique chaque objet, </a:t>
            </a:r>
            <a:r>
              <a:rPr lang="fr-FR" sz="1050" b="1" dirty="0">
                <a:solidFill>
                  <a:srgbClr val="4CAC04"/>
                </a:solidFill>
                <a:latin typeface="Calibri" panose="020F0502020204030204" pitchFamily="34" charset="0"/>
                <a:cs typeface="Calibri" panose="020F0502020204030204" pitchFamily="34" charset="0"/>
              </a:rPr>
              <a:t>programmé en usine. </a:t>
            </a:r>
            <a:r>
              <a:rPr lang="fr-FR" sz="1050" b="1" dirty="0">
                <a:solidFill>
                  <a:srgbClr val="FF0000"/>
                </a:solidFill>
                <a:latin typeface="Calibri" panose="020F0502020204030204" pitchFamily="34" charset="0"/>
                <a:cs typeface="Calibri" panose="020F0502020204030204" pitchFamily="34" charset="0"/>
              </a:rPr>
              <a:t>Ce paramètre n’est théoriquement pas modifiable.</a:t>
            </a:r>
          </a:p>
          <a:p>
            <a:pPr algn="just">
              <a:buFont typeface="Arial" panose="020B0604020202020204" pitchFamily="34" charset="0"/>
              <a:buChar char="•"/>
            </a:pPr>
            <a:r>
              <a:rPr lang="fr-FR" sz="1050" b="1" dirty="0" err="1">
                <a:latin typeface="Calibri" panose="020F0502020204030204" pitchFamily="34" charset="0"/>
                <a:cs typeface="Calibri" panose="020F0502020204030204" pitchFamily="34" charset="0"/>
              </a:rPr>
              <a:t>AppKey</a:t>
            </a:r>
            <a:r>
              <a:rPr lang="fr-FR" sz="1050" b="1" dirty="0">
                <a:latin typeface="Calibri" panose="020F0502020204030204" pitchFamily="34" charset="0"/>
                <a:cs typeface="Calibri" panose="020F0502020204030204" pitchFamily="34" charset="0"/>
              </a:rPr>
              <a:t> :</a:t>
            </a:r>
            <a:r>
              <a:rPr lang="fr-FR" sz="1050" dirty="0">
                <a:latin typeface="Calibri" panose="020F0502020204030204" pitchFamily="34" charset="0"/>
                <a:cs typeface="Calibri" panose="020F0502020204030204" pitchFamily="34" charset="0"/>
              </a:rPr>
              <a:t> Il s’agit d’un secret partagé entre le périphérique et le réseau, utilisé pour dériver les clefs de session. </a:t>
            </a:r>
            <a:r>
              <a:rPr lang="fr-FR" sz="1050" b="1" dirty="0">
                <a:solidFill>
                  <a:srgbClr val="4CAC04"/>
                </a:solidFill>
                <a:latin typeface="Calibri" panose="020F0502020204030204" pitchFamily="34" charset="0"/>
                <a:cs typeface="Calibri" panose="020F0502020204030204" pitchFamily="34" charset="0"/>
              </a:rPr>
              <a:t>Ce paramètre peut être modifié.</a:t>
            </a:r>
          </a:p>
          <a:p>
            <a:pPr algn="just">
              <a:buFont typeface="Arial" panose="020B0604020202020204" pitchFamily="34" charset="0"/>
              <a:buChar char="•"/>
            </a:pPr>
            <a:endParaRPr lang="fr-FR" sz="1050" dirty="0">
              <a:latin typeface="Calibri" panose="020F0502020204030204" pitchFamily="34" charset="0"/>
              <a:cs typeface="Calibri" panose="020F0502020204030204" pitchFamily="34" charset="0"/>
            </a:endParaRPr>
          </a:p>
          <a:p>
            <a:pPr algn="just"/>
            <a:r>
              <a:rPr lang="fr-FR" sz="1050" b="1" dirty="0">
                <a:latin typeface="Calibri" panose="020F0502020204030204" pitchFamily="34" charset="0"/>
                <a:cs typeface="Calibri" panose="020F0502020204030204" pitchFamily="34" charset="0"/>
              </a:rPr>
              <a:t>Les clefs de chiffrements sont préprogrammées dans le périphérique :</a:t>
            </a:r>
            <a:endParaRPr lang="fr-FR" sz="1050" dirty="0">
              <a:latin typeface="Calibri" panose="020F0502020204030204" pitchFamily="34" charset="0"/>
              <a:cs typeface="Calibri" panose="020F0502020204030204" pitchFamily="34" charset="0"/>
            </a:endParaRPr>
          </a:p>
          <a:p>
            <a:pPr algn="just">
              <a:buFont typeface="Arial" panose="020B0604020202020204" pitchFamily="34" charset="0"/>
              <a:buChar char="•"/>
            </a:pPr>
            <a:r>
              <a:rPr lang="fr-FR" sz="1050" b="1" dirty="0" err="1">
                <a:latin typeface="Calibri" panose="020F0502020204030204" pitchFamily="34" charset="0"/>
                <a:cs typeface="Calibri" panose="020F0502020204030204" pitchFamily="34" charset="0"/>
              </a:rPr>
              <a:t>DevAddr</a:t>
            </a:r>
            <a:r>
              <a:rPr lang="fr-FR" sz="1050" b="1" dirty="0">
                <a:latin typeface="Calibri" panose="020F0502020204030204" pitchFamily="34" charset="0"/>
                <a:cs typeface="Calibri" panose="020F0502020204030204" pitchFamily="34" charset="0"/>
              </a:rPr>
              <a:t> :</a:t>
            </a:r>
            <a:r>
              <a:rPr lang="fr-FR" sz="1050" dirty="0">
                <a:latin typeface="Calibri" panose="020F0502020204030204" pitchFamily="34" charset="0"/>
                <a:cs typeface="Calibri" panose="020F0502020204030204" pitchFamily="34" charset="0"/>
              </a:rPr>
              <a:t> il s’agit d’une adresse logique pour identifier l’objet dans le réseau.</a:t>
            </a:r>
          </a:p>
          <a:p>
            <a:pPr algn="just">
              <a:buFont typeface="Arial" panose="020B0604020202020204" pitchFamily="34" charset="0"/>
              <a:buChar char="•"/>
            </a:pPr>
            <a:r>
              <a:rPr lang="fr-FR" sz="1050" b="1" dirty="0" err="1">
                <a:latin typeface="Calibri" panose="020F0502020204030204" pitchFamily="34" charset="0"/>
                <a:cs typeface="Calibri" panose="020F0502020204030204" pitchFamily="34" charset="0"/>
              </a:rPr>
              <a:t>NetSKey</a:t>
            </a:r>
            <a:r>
              <a:rPr lang="fr-FR" sz="1050" b="1" dirty="0">
                <a:latin typeface="Calibri" panose="020F0502020204030204" pitchFamily="34" charset="0"/>
                <a:cs typeface="Calibri" panose="020F0502020204030204" pitchFamily="34" charset="0"/>
              </a:rPr>
              <a:t> (Network Session Key) </a:t>
            </a:r>
            <a:r>
              <a:rPr lang="fr-FR" sz="1050" dirty="0">
                <a:latin typeface="Calibri" panose="020F0502020204030204" pitchFamily="34" charset="0"/>
                <a:cs typeface="Calibri" panose="020F0502020204030204" pitchFamily="34" charset="0"/>
              </a:rPr>
              <a:t>: Clé de chiffrement entre l’objet et l’opérateur utilisée pour les transmissions et valider l’intégrité des messages.</a:t>
            </a:r>
          </a:p>
          <a:p>
            <a:pPr algn="just">
              <a:buFont typeface="Arial" panose="020B0604020202020204" pitchFamily="34" charset="0"/>
              <a:buChar char="•"/>
            </a:pPr>
            <a:r>
              <a:rPr lang="fr-FR" sz="1050" b="1" dirty="0" err="1">
                <a:latin typeface="Calibri" panose="020F0502020204030204" pitchFamily="34" charset="0"/>
                <a:cs typeface="Calibri" panose="020F0502020204030204" pitchFamily="34" charset="0"/>
              </a:rPr>
              <a:t>AppSKey</a:t>
            </a:r>
            <a:r>
              <a:rPr lang="fr-FR" sz="1050" b="1" dirty="0">
                <a:latin typeface="Calibri" panose="020F0502020204030204" pitchFamily="34" charset="0"/>
                <a:cs typeface="Calibri" panose="020F0502020204030204" pitchFamily="34" charset="0"/>
              </a:rPr>
              <a:t> (Application Session Key) </a:t>
            </a:r>
            <a:r>
              <a:rPr lang="fr-FR" sz="1050" dirty="0">
                <a:latin typeface="Calibri" panose="020F0502020204030204" pitchFamily="34" charset="0"/>
                <a:cs typeface="Calibri" panose="020F0502020204030204" pitchFamily="34" charset="0"/>
              </a:rPr>
              <a:t>: Clé de chiffrement entre l’objet et l’utilisateur (via l’application) utilisée pour les transmissions et valider l’intégrité des messages.</a:t>
            </a:r>
          </a:p>
        </p:txBody>
      </p:sp>
      <p:sp>
        <p:nvSpPr>
          <p:cNvPr id="9" name="ZoneTexte 8">
            <a:extLst>
              <a:ext uri="{FF2B5EF4-FFF2-40B4-BE49-F238E27FC236}">
                <a16:creationId xmlns:a16="http://schemas.microsoft.com/office/drawing/2014/main" id="{F0DB27D1-E843-4921-9D7D-C46B9436231E}"/>
              </a:ext>
            </a:extLst>
          </p:cNvPr>
          <p:cNvSpPr txBox="1"/>
          <p:nvPr/>
        </p:nvSpPr>
        <p:spPr>
          <a:xfrm>
            <a:off x="4696806" y="1148430"/>
            <a:ext cx="4447193" cy="3147015"/>
          </a:xfrm>
          <a:prstGeom prst="rect">
            <a:avLst/>
          </a:prstGeom>
          <a:noFill/>
        </p:spPr>
        <p:txBody>
          <a:bodyPr wrap="square">
            <a:spAutoFit/>
          </a:bodyPr>
          <a:lstStyle/>
          <a:p>
            <a:pPr algn="just"/>
            <a:r>
              <a:rPr lang="fr-FR" sz="2000" b="1" dirty="0">
                <a:latin typeface="Calibri" panose="020F0502020204030204" pitchFamily="34" charset="0"/>
                <a:cs typeface="Calibri" panose="020F0502020204030204" pitchFamily="34" charset="0"/>
              </a:rPr>
              <a:t>L’OTAA:</a:t>
            </a:r>
          </a:p>
          <a:p>
            <a:pPr algn="just">
              <a:buFont typeface="Arial" panose="020B0604020202020204" pitchFamily="34" charset="0"/>
              <a:buChar char="•"/>
            </a:pPr>
            <a:r>
              <a:rPr lang="fr-FR" sz="1050" b="1" dirty="0">
                <a:solidFill>
                  <a:srgbClr val="0070C0"/>
                </a:solidFill>
                <a:latin typeface="Calibri" panose="020F0502020204030204" pitchFamily="34" charset="0"/>
                <a:cs typeface="Calibri" panose="020F0502020204030204" pitchFamily="34" charset="0"/>
              </a:rPr>
              <a:t>Avantage : </a:t>
            </a:r>
            <a:r>
              <a:rPr lang="fr-FR" sz="1050" dirty="0">
                <a:latin typeface="Calibri" panose="020F0502020204030204" pitchFamily="34" charset="0"/>
                <a:cs typeface="Calibri" panose="020F0502020204030204" pitchFamily="34" charset="0"/>
              </a:rPr>
              <a:t>Le réseau génère et envoie les clés de chiffrement </a:t>
            </a:r>
            <a:r>
              <a:rPr lang="fr-FR" sz="1050" b="1" dirty="0">
                <a:latin typeface="Calibri" panose="020F0502020204030204" pitchFamily="34" charset="0"/>
                <a:cs typeface="Calibri" panose="020F0502020204030204" pitchFamily="34" charset="0"/>
              </a:rPr>
              <a:t>; </a:t>
            </a:r>
            <a:r>
              <a:rPr lang="fr-FR" sz="1050" dirty="0">
                <a:latin typeface="Calibri" panose="020F0502020204030204" pitchFamily="34" charset="0"/>
                <a:cs typeface="Calibri" panose="020F0502020204030204" pitchFamily="34" charset="0"/>
              </a:rPr>
              <a:t>la sécurité est renforcée.</a:t>
            </a:r>
          </a:p>
          <a:p>
            <a:pPr algn="just"/>
            <a:r>
              <a:rPr lang="fr-FR" sz="1050" b="1" dirty="0">
                <a:solidFill>
                  <a:srgbClr val="4CAC04"/>
                </a:solidFill>
                <a:latin typeface="Calibri" panose="020F0502020204030204" pitchFamily="34" charset="0"/>
                <a:cs typeface="Calibri" panose="020F0502020204030204" pitchFamily="34" charset="0"/>
              </a:rPr>
              <a:t>C’est la méthode la plus utilisée dans le monde de l’IoT/</a:t>
            </a:r>
            <a:r>
              <a:rPr lang="fr-FR" sz="1050" b="1" dirty="0" err="1">
                <a:solidFill>
                  <a:srgbClr val="4CAC04"/>
                </a:solidFill>
                <a:latin typeface="Calibri" panose="020F0502020204030204" pitchFamily="34" charset="0"/>
                <a:cs typeface="Calibri" panose="020F0502020204030204" pitchFamily="34" charset="0"/>
              </a:rPr>
              <a:t>LoRaWAN</a:t>
            </a:r>
            <a:r>
              <a:rPr lang="fr-FR" sz="1050" b="1" dirty="0">
                <a:solidFill>
                  <a:srgbClr val="4CAC04"/>
                </a:solidFill>
                <a:latin typeface="Calibri" panose="020F0502020204030204" pitchFamily="34" charset="0"/>
                <a:cs typeface="Calibri" panose="020F0502020204030204" pitchFamily="34" charset="0"/>
              </a:rPr>
              <a:t>, car la plus sécurisée.</a:t>
            </a:r>
          </a:p>
          <a:p>
            <a:pPr algn="just">
              <a:buFont typeface="Arial" panose="020B0604020202020204" pitchFamily="34" charset="0"/>
              <a:buChar char="•"/>
            </a:pPr>
            <a:endParaRPr lang="fr-FR" sz="1050" dirty="0">
              <a:latin typeface="Calibri" panose="020F0502020204030204" pitchFamily="34" charset="0"/>
              <a:cs typeface="Calibri" panose="020F0502020204030204" pitchFamily="34" charset="0"/>
            </a:endParaRPr>
          </a:p>
          <a:p>
            <a:pPr algn="just">
              <a:buFont typeface="Arial" panose="020B0604020202020204" pitchFamily="34" charset="0"/>
              <a:buChar char="•"/>
            </a:pPr>
            <a:r>
              <a:rPr lang="fr-FR" sz="1050" b="1" dirty="0">
                <a:solidFill>
                  <a:srgbClr val="0070C0"/>
                </a:solidFill>
                <a:latin typeface="Calibri" panose="020F0502020204030204" pitchFamily="34" charset="0"/>
                <a:cs typeface="Calibri" panose="020F0502020204030204" pitchFamily="34" charset="0"/>
              </a:rPr>
              <a:t>Inconvénient : </a:t>
            </a:r>
            <a:r>
              <a:rPr lang="fr-FR" sz="1050" dirty="0">
                <a:latin typeface="Calibri" panose="020F0502020204030204" pitchFamily="34" charset="0"/>
                <a:cs typeface="Calibri" panose="020F0502020204030204" pitchFamily="34" charset="0"/>
              </a:rPr>
              <a:t>L’objet doit implémenter ce mécanisme de jonction ce qui introduit une complexité supplémentaire.</a:t>
            </a:r>
          </a:p>
          <a:p>
            <a:pPr algn="just">
              <a:buFont typeface="Arial" panose="020B0604020202020204" pitchFamily="34" charset="0"/>
              <a:buChar char="•"/>
            </a:pPr>
            <a:endParaRPr lang="fr-FR" sz="1050" dirty="0">
              <a:latin typeface="Calibri" panose="020F0502020204030204" pitchFamily="34" charset="0"/>
              <a:cs typeface="Calibri" panose="020F0502020204030204" pitchFamily="34" charset="0"/>
            </a:endParaRPr>
          </a:p>
          <a:p>
            <a:pPr algn="just"/>
            <a:r>
              <a:rPr lang="fr-FR" sz="1050" dirty="0">
                <a:latin typeface="Calibri" panose="020F0502020204030204" pitchFamily="34" charset="0"/>
                <a:cs typeface="Calibri" panose="020F0502020204030204" pitchFamily="34" charset="0"/>
              </a:rPr>
              <a:t>Afin d’établir la jonction au réseau et d’identifier l’objet, il est nécessaire de connaitre plusieurs informations.</a:t>
            </a:r>
          </a:p>
          <a:p>
            <a:pPr algn="just">
              <a:buFont typeface="Arial" panose="020B0604020202020204" pitchFamily="34" charset="0"/>
              <a:buChar char="•"/>
            </a:pPr>
            <a:r>
              <a:rPr lang="fr-FR" sz="1050" b="1" dirty="0" err="1">
                <a:latin typeface="Calibri" panose="020F0502020204030204" pitchFamily="34" charset="0"/>
                <a:cs typeface="Calibri" panose="020F0502020204030204" pitchFamily="34" charset="0"/>
              </a:rPr>
              <a:t>AppEUI</a:t>
            </a:r>
            <a:r>
              <a:rPr lang="fr-FR" sz="1050" b="1" dirty="0">
                <a:latin typeface="Calibri" panose="020F0502020204030204" pitchFamily="34" charset="0"/>
                <a:cs typeface="Calibri" panose="020F0502020204030204" pitchFamily="34" charset="0"/>
              </a:rPr>
              <a:t> </a:t>
            </a:r>
            <a:r>
              <a:rPr lang="fr-FR" sz="1050" dirty="0">
                <a:latin typeface="Calibri" panose="020F0502020204030204" pitchFamily="34" charset="0"/>
                <a:cs typeface="Calibri" panose="020F0502020204030204" pitchFamily="34" charset="0"/>
              </a:rPr>
              <a:t>: C’est un identifiant unique d’application qui permet de regrouper les objets. Cette adresse, sur 64 bits, permet de classer les périphériques par application. </a:t>
            </a:r>
            <a:r>
              <a:rPr lang="fr-FR" sz="1050" b="1" dirty="0">
                <a:solidFill>
                  <a:srgbClr val="4CAC04"/>
                </a:solidFill>
                <a:latin typeface="Calibri" panose="020F0502020204030204" pitchFamily="34" charset="0"/>
                <a:cs typeface="Calibri" panose="020F0502020204030204" pitchFamily="34" charset="0"/>
              </a:rPr>
              <a:t>Ce paramètre est modifiable.</a:t>
            </a:r>
          </a:p>
          <a:p>
            <a:pPr algn="just">
              <a:buFont typeface="Arial" panose="020B0604020202020204" pitchFamily="34" charset="0"/>
              <a:buChar char="•"/>
            </a:pPr>
            <a:r>
              <a:rPr lang="fr-FR" sz="1050" b="1" dirty="0" err="1">
                <a:latin typeface="Calibri" panose="020F0502020204030204" pitchFamily="34" charset="0"/>
                <a:cs typeface="Calibri" panose="020F0502020204030204" pitchFamily="34" charset="0"/>
              </a:rPr>
              <a:t>DevEUI</a:t>
            </a:r>
            <a:r>
              <a:rPr lang="fr-FR" sz="1050" b="1" dirty="0">
                <a:latin typeface="Calibri" panose="020F0502020204030204" pitchFamily="34" charset="0"/>
                <a:cs typeface="Calibri" panose="020F0502020204030204" pitchFamily="34" charset="0"/>
              </a:rPr>
              <a:t> :</a:t>
            </a:r>
            <a:r>
              <a:rPr lang="fr-FR" sz="1050" dirty="0">
                <a:latin typeface="Calibri" panose="020F0502020204030204" pitchFamily="34" charset="0"/>
                <a:cs typeface="Calibri" panose="020F0502020204030204" pitchFamily="34" charset="0"/>
              </a:rPr>
              <a:t> c’est un identifiant qui rend unique chaque objet, programmé en usine. </a:t>
            </a:r>
            <a:r>
              <a:rPr lang="fr-FR" sz="1050" b="1" dirty="0">
                <a:solidFill>
                  <a:srgbClr val="C00000"/>
                </a:solidFill>
                <a:latin typeface="Calibri" panose="020F0502020204030204" pitchFamily="34" charset="0"/>
                <a:cs typeface="Calibri" panose="020F0502020204030204" pitchFamily="34" charset="0"/>
              </a:rPr>
              <a:t>Ce paramètre n’est théoriquement pas modifiable.</a:t>
            </a:r>
          </a:p>
          <a:p>
            <a:pPr algn="just">
              <a:buFont typeface="Arial" panose="020B0604020202020204" pitchFamily="34" charset="0"/>
              <a:buChar char="•"/>
            </a:pPr>
            <a:r>
              <a:rPr lang="fr-FR" sz="1050" b="1" dirty="0" err="1">
                <a:latin typeface="Calibri" panose="020F0502020204030204" pitchFamily="34" charset="0"/>
                <a:cs typeface="Calibri" panose="020F0502020204030204" pitchFamily="34" charset="0"/>
              </a:rPr>
              <a:t>AppKey</a:t>
            </a:r>
            <a:r>
              <a:rPr lang="fr-FR" sz="1050" b="1" dirty="0">
                <a:latin typeface="Calibri" panose="020F0502020204030204" pitchFamily="34" charset="0"/>
                <a:cs typeface="Calibri" panose="020F0502020204030204" pitchFamily="34" charset="0"/>
              </a:rPr>
              <a:t> :</a:t>
            </a:r>
            <a:r>
              <a:rPr lang="fr-FR" sz="1050" dirty="0">
                <a:latin typeface="Calibri" panose="020F0502020204030204" pitchFamily="34" charset="0"/>
                <a:cs typeface="Calibri" panose="020F0502020204030204" pitchFamily="34" charset="0"/>
              </a:rPr>
              <a:t> Il s’agit d’un secret partagé entre le périphérique et le réseau, utilisé pour dériver les clefs de session.</a:t>
            </a:r>
            <a:r>
              <a:rPr lang="fr-FR" sz="1050" dirty="0">
                <a:solidFill>
                  <a:srgbClr val="4CAC04"/>
                </a:solidFill>
                <a:latin typeface="Calibri" panose="020F0502020204030204" pitchFamily="34" charset="0"/>
                <a:cs typeface="Calibri" panose="020F0502020204030204" pitchFamily="34" charset="0"/>
              </a:rPr>
              <a:t> </a:t>
            </a:r>
            <a:r>
              <a:rPr lang="fr-FR" sz="1050" b="1" dirty="0">
                <a:solidFill>
                  <a:srgbClr val="4CAC04"/>
                </a:solidFill>
                <a:latin typeface="Calibri" panose="020F0502020204030204" pitchFamily="34" charset="0"/>
                <a:cs typeface="Calibri" panose="020F0502020204030204" pitchFamily="34" charset="0"/>
              </a:rPr>
              <a:t>Ce paramètre peut être modifié.</a:t>
            </a:r>
          </a:p>
        </p:txBody>
      </p:sp>
      <p:cxnSp>
        <p:nvCxnSpPr>
          <p:cNvPr id="11" name="Connecteur droit 10">
            <a:extLst>
              <a:ext uri="{FF2B5EF4-FFF2-40B4-BE49-F238E27FC236}">
                <a16:creationId xmlns:a16="http://schemas.microsoft.com/office/drawing/2014/main" id="{AF202251-9180-46DB-8B44-D347D5C7021E}"/>
              </a:ext>
            </a:extLst>
          </p:cNvPr>
          <p:cNvCxnSpPr/>
          <p:nvPr/>
        </p:nvCxnSpPr>
        <p:spPr>
          <a:xfrm>
            <a:off x="4619625" y="1134269"/>
            <a:ext cx="0" cy="5355595"/>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sp>
        <p:nvSpPr>
          <p:cNvPr id="13" name="ZoneTexte 12">
            <a:extLst>
              <a:ext uri="{FF2B5EF4-FFF2-40B4-BE49-F238E27FC236}">
                <a16:creationId xmlns:a16="http://schemas.microsoft.com/office/drawing/2014/main" id="{D56ECBE5-9D55-4EB0-A792-F5CBB5958059}"/>
              </a:ext>
            </a:extLst>
          </p:cNvPr>
          <p:cNvSpPr txBox="1"/>
          <p:nvPr/>
        </p:nvSpPr>
        <p:spPr>
          <a:xfrm>
            <a:off x="4680783" y="4295445"/>
            <a:ext cx="4447194" cy="2246769"/>
          </a:xfrm>
          <a:prstGeom prst="rect">
            <a:avLst/>
          </a:prstGeom>
          <a:noFill/>
        </p:spPr>
        <p:txBody>
          <a:bodyPr wrap="square">
            <a:spAutoFit/>
          </a:bodyPr>
          <a:lstStyle/>
          <a:p>
            <a:pPr algn="just"/>
            <a:r>
              <a:rPr lang="fr-FR" sz="1000" b="1" dirty="0">
                <a:latin typeface="Calibri" panose="020F0502020204030204" pitchFamily="34" charset="0"/>
                <a:cs typeface="Calibri" panose="020F0502020204030204" pitchFamily="34" charset="0"/>
              </a:rPr>
              <a:t>Zoom sur l’OTAA</a:t>
            </a:r>
          </a:p>
          <a:p>
            <a:pPr algn="just"/>
            <a:r>
              <a:rPr lang="fr-FR" sz="1000" dirty="0">
                <a:latin typeface="Calibri" panose="020F0502020204030204" pitchFamily="34" charset="0"/>
                <a:cs typeface="Calibri" panose="020F0502020204030204" pitchFamily="34" charset="0"/>
              </a:rPr>
              <a:t>Le composant logiciel en charge d’établir le raccordement avec les objets et d’animer le cœur de réseau, est le </a:t>
            </a:r>
            <a:r>
              <a:rPr lang="fr-FR" sz="1000" b="1" dirty="0">
                <a:solidFill>
                  <a:srgbClr val="4CAC04"/>
                </a:solidFill>
                <a:latin typeface="Calibri" panose="020F0502020204030204" pitchFamily="34" charset="0"/>
                <a:cs typeface="Calibri" panose="020F0502020204030204" pitchFamily="34" charset="0"/>
              </a:rPr>
              <a:t>“Network Server“. </a:t>
            </a:r>
            <a:r>
              <a:rPr lang="fr-FR" sz="1000" dirty="0">
                <a:latin typeface="Calibri" panose="020F0502020204030204" pitchFamily="34" charset="0"/>
                <a:cs typeface="Calibri" panose="020F0502020204030204" pitchFamily="34" charset="0"/>
              </a:rPr>
              <a:t>Lors d’une jonction de type OTAA, si l’objet est autorisé à rejoindre le réseau, celui-ci va échanger des clés de chiffrement propres à cette session avec le cœur de réseau. </a:t>
            </a:r>
          </a:p>
          <a:p>
            <a:pPr algn="just"/>
            <a:r>
              <a:rPr lang="fr-FR" sz="1000" b="1" dirty="0">
                <a:latin typeface="Calibri" panose="020F0502020204030204" pitchFamily="34" charset="0"/>
                <a:cs typeface="Calibri" panose="020F0502020204030204" pitchFamily="34" charset="0"/>
              </a:rPr>
              <a:t>Le Network Server va alors attribuer des informations propres à la session et les communiquer au périphérique :</a:t>
            </a:r>
          </a:p>
          <a:p>
            <a:pPr algn="just">
              <a:buFont typeface="Arial" panose="020B0604020202020204" pitchFamily="34" charset="0"/>
              <a:buChar char="•"/>
            </a:pPr>
            <a:r>
              <a:rPr lang="fr-FR" sz="1000" b="1" dirty="0" err="1">
                <a:latin typeface="Calibri" panose="020F0502020204030204" pitchFamily="34" charset="0"/>
                <a:cs typeface="Calibri" panose="020F0502020204030204" pitchFamily="34" charset="0"/>
              </a:rPr>
              <a:t>DevAddr</a:t>
            </a:r>
            <a:r>
              <a:rPr lang="fr-FR" sz="1000" b="1" dirty="0">
                <a:latin typeface="Calibri" panose="020F0502020204030204" pitchFamily="34" charset="0"/>
                <a:cs typeface="Calibri" panose="020F0502020204030204" pitchFamily="34" charset="0"/>
              </a:rPr>
              <a:t> </a:t>
            </a:r>
            <a:r>
              <a:rPr lang="fr-FR" sz="1000" dirty="0">
                <a:latin typeface="Calibri" panose="020F0502020204030204" pitchFamily="34" charset="0"/>
                <a:cs typeface="Calibri" panose="020F0502020204030204" pitchFamily="34" charset="0"/>
              </a:rPr>
              <a:t>: adresse logique (équivalent d’une adresse IP) qui sera utilisé pour toutes les communications ultérieures.</a:t>
            </a:r>
          </a:p>
          <a:p>
            <a:pPr algn="just">
              <a:buFont typeface="Arial" panose="020B0604020202020204" pitchFamily="34" charset="0"/>
              <a:buChar char="•"/>
            </a:pPr>
            <a:r>
              <a:rPr lang="fr-FR" sz="1000" b="1" dirty="0" err="1">
                <a:latin typeface="Calibri" panose="020F0502020204030204" pitchFamily="34" charset="0"/>
                <a:cs typeface="Calibri" panose="020F0502020204030204" pitchFamily="34" charset="0"/>
              </a:rPr>
              <a:t>NetSKey</a:t>
            </a:r>
            <a:r>
              <a:rPr lang="fr-FR" sz="1000" b="1" dirty="0">
                <a:latin typeface="Calibri" panose="020F0502020204030204" pitchFamily="34" charset="0"/>
                <a:cs typeface="Calibri" panose="020F0502020204030204" pitchFamily="34" charset="0"/>
              </a:rPr>
              <a:t> (Network Session Key) </a:t>
            </a:r>
            <a:r>
              <a:rPr lang="fr-FR" sz="1000" dirty="0">
                <a:latin typeface="Calibri" panose="020F0502020204030204" pitchFamily="34" charset="0"/>
                <a:cs typeface="Calibri" panose="020F0502020204030204" pitchFamily="34" charset="0"/>
              </a:rPr>
              <a:t>: Clé de chiffrement entre l’objet et l’opérateur utilisée pour les transmissions et valider l’intégrité des messages.</a:t>
            </a:r>
          </a:p>
          <a:p>
            <a:pPr algn="just">
              <a:buFont typeface="Arial" panose="020B0604020202020204" pitchFamily="34" charset="0"/>
              <a:buChar char="•"/>
            </a:pPr>
            <a:r>
              <a:rPr lang="fr-FR" sz="1000" b="1" dirty="0" err="1">
                <a:latin typeface="Calibri" panose="020F0502020204030204" pitchFamily="34" charset="0"/>
                <a:cs typeface="Calibri" panose="020F0502020204030204" pitchFamily="34" charset="0"/>
              </a:rPr>
              <a:t>AppSKey</a:t>
            </a:r>
            <a:r>
              <a:rPr lang="fr-FR" sz="1000" b="1" dirty="0">
                <a:latin typeface="Calibri" panose="020F0502020204030204" pitchFamily="34" charset="0"/>
                <a:cs typeface="Calibri" panose="020F0502020204030204" pitchFamily="34" charset="0"/>
              </a:rPr>
              <a:t> (Application Session Key) </a:t>
            </a:r>
            <a:r>
              <a:rPr lang="fr-FR" sz="1000" dirty="0">
                <a:latin typeface="Calibri" panose="020F0502020204030204" pitchFamily="34" charset="0"/>
                <a:cs typeface="Calibri" panose="020F0502020204030204" pitchFamily="34" charset="0"/>
              </a:rPr>
              <a:t>: Clé de chiffrement entre l’objet et l’utilisateur (via l’application) utilisée pour les transmissions et valider l’intégrité des messages.</a:t>
            </a:r>
          </a:p>
        </p:txBody>
      </p:sp>
    </p:spTree>
    <p:extLst>
      <p:ext uri="{BB962C8B-B14F-4D97-AF65-F5344CB8AC3E}">
        <p14:creationId xmlns:p14="http://schemas.microsoft.com/office/powerpoint/2010/main" val="185218907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C506F6-523C-4CAC-AE27-03D5E1ACFF79}"/>
              </a:ext>
            </a:extLst>
          </p:cNvPr>
          <p:cNvSpPr>
            <a:spLocks noGrp="1"/>
          </p:cNvSpPr>
          <p:nvPr>
            <p:ph type="title"/>
          </p:nvPr>
        </p:nvSpPr>
        <p:spPr/>
        <p:txBody>
          <a:bodyPr/>
          <a:lstStyle/>
          <a:p>
            <a:r>
              <a:rPr lang="fr-FR" dirty="0">
                <a:cs typeface="Calibri" panose="020F0502020204030204" pitchFamily="34" charset="0"/>
              </a:rPr>
              <a:t>The THINGS UNO</a:t>
            </a:r>
          </a:p>
        </p:txBody>
      </p:sp>
      <p:sp>
        <p:nvSpPr>
          <p:cNvPr id="3" name="Espace réservé du numéro de diapositive 2">
            <a:extLst>
              <a:ext uri="{FF2B5EF4-FFF2-40B4-BE49-F238E27FC236}">
                <a16:creationId xmlns:a16="http://schemas.microsoft.com/office/drawing/2014/main" id="{2492ED3C-41CF-4523-95C0-4C9F5D906399}"/>
              </a:ext>
            </a:extLst>
          </p:cNvPr>
          <p:cNvSpPr>
            <a:spLocks noGrp="1"/>
          </p:cNvSpPr>
          <p:nvPr>
            <p:ph type="sldNum" sz="quarter" idx="12"/>
          </p:nvPr>
        </p:nvSpPr>
        <p:spPr/>
        <p:txBody>
          <a:bodyPr/>
          <a:lstStyle/>
          <a:p>
            <a:pPr>
              <a:defRPr/>
            </a:pPr>
            <a:fld id="{E652A8FB-8C76-45BB-8D82-93F8E151003C}" type="slidenum">
              <a:rPr lang="fr-FR" smtClean="0">
                <a:cs typeface="Calibri" panose="020F0502020204030204" pitchFamily="34" charset="0"/>
              </a:rPr>
              <a:pPr>
                <a:defRPr/>
              </a:pPr>
              <a:t>481</a:t>
            </a:fld>
            <a:endParaRPr lang="fr-FR">
              <a:cs typeface="Calibri" panose="020F0502020204030204" pitchFamily="34" charset="0"/>
            </a:endParaRPr>
          </a:p>
        </p:txBody>
      </p:sp>
      <p:pic>
        <p:nvPicPr>
          <p:cNvPr id="5" name="Image 4">
            <a:extLst>
              <a:ext uri="{FF2B5EF4-FFF2-40B4-BE49-F238E27FC236}">
                <a16:creationId xmlns:a16="http://schemas.microsoft.com/office/drawing/2014/main" id="{63BFD2AA-B7F3-4515-885B-D07DE56785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150" y="785936"/>
            <a:ext cx="6684210" cy="4762500"/>
          </a:xfrm>
          <a:prstGeom prst="rect">
            <a:avLst/>
          </a:prstGeom>
        </p:spPr>
      </p:pic>
      <p:sp>
        <p:nvSpPr>
          <p:cNvPr id="7" name="ZoneTexte 6">
            <a:extLst>
              <a:ext uri="{FF2B5EF4-FFF2-40B4-BE49-F238E27FC236}">
                <a16:creationId xmlns:a16="http://schemas.microsoft.com/office/drawing/2014/main" id="{15F2B547-A10B-489B-A984-15F30C52CA44}"/>
              </a:ext>
            </a:extLst>
          </p:cNvPr>
          <p:cNvSpPr txBox="1"/>
          <p:nvPr/>
        </p:nvSpPr>
        <p:spPr>
          <a:xfrm>
            <a:off x="66936" y="5627605"/>
            <a:ext cx="6480720" cy="276999"/>
          </a:xfrm>
          <a:prstGeom prst="rect">
            <a:avLst/>
          </a:prstGeom>
          <a:noFill/>
        </p:spPr>
        <p:txBody>
          <a:bodyPr wrap="square">
            <a:spAutoFit/>
          </a:bodyPr>
          <a:lstStyle/>
          <a:p>
            <a:r>
              <a:rPr lang="fr-FR" sz="1200" b="1" dirty="0">
                <a:latin typeface="Calibri" panose="020F0502020204030204" pitchFamily="34" charset="0"/>
                <a:cs typeface="Calibri" panose="020F0502020204030204" pitchFamily="34" charset="0"/>
              </a:rPr>
              <a:t>https://www.thethingsnetwork.org/docs/devices/uno/</a:t>
            </a:r>
          </a:p>
        </p:txBody>
      </p:sp>
      <p:sp>
        <p:nvSpPr>
          <p:cNvPr id="9" name="ZoneTexte 8">
            <a:extLst>
              <a:ext uri="{FF2B5EF4-FFF2-40B4-BE49-F238E27FC236}">
                <a16:creationId xmlns:a16="http://schemas.microsoft.com/office/drawing/2014/main" id="{2458A762-F9E2-43C7-AABC-F8D1BE721DA6}"/>
              </a:ext>
            </a:extLst>
          </p:cNvPr>
          <p:cNvSpPr txBox="1"/>
          <p:nvPr/>
        </p:nvSpPr>
        <p:spPr>
          <a:xfrm>
            <a:off x="66936" y="5916592"/>
            <a:ext cx="8504063" cy="276999"/>
          </a:xfrm>
          <a:prstGeom prst="rect">
            <a:avLst/>
          </a:prstGeom>
          <a:noFill/>
        </p:spPr>
        <p:txBody>
          <a:bodyPr wrap="square">
            <a:spAutoFit/>
          </a:bodyPr>
          <a:lstStyle/>
          <a:p>
            <a:r>
              <a:rPr lang="fr-FR" sz="1200" b="1" dirty="0">
                <a:latin typeface="Calibri" panose="020F0502020204030204" pitchFamily="34" charset="0"/>
                <a:cs typeface="Calibri" panose="020F0502020204030204" pitchFamily="34" charset="0"/>
              </a:rPr>
              <a:t>https://www.microchip.com/design-centers/wireless-connectivity/low-power-wide-area-networks/lora-technology/sam-r34-r35</a:t>
            </a:r>
          </a:p>
        </p:txBody>
      </p:sp>
      <p:sp>
        <p:nvSpPr>
          <p:cNvPr id="8" name="ZoneTexte 7">
            <a:extLst>
              <a:ext uri="{FF2B5EF4-FFF2-40B4-BE49-F238E27FC236}">
                <a16:creationId xmlns:a16="http://schemas.microsoft.com/office/drawing/2014/main" id="{C9E5B941-6F5B-4894-9580-830F97FF2E2B}"/>
              </a:ext>
            </a:extLst>
          </p:cNvPr>
          <p:cNvSpPr txBox="1"/>
          <p:nvPr/>
        </p:nvSpPr>
        <p:spPr>
          <a:xfrm>
            <a:off x="35496" y="6217567"/>
            <a:ext cx="8071386" cy="307777"/>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Troubles:  </a:t>
            </a:r>
            <a:r>
              <a:rPr lang="fr-FR" dirty="0">
                <a:latin typeface="Calibri" panose="020F0502020204030204" pitchFamily="34" charset="0"/>
                <a:cs typeface="Calibri" panose="020F0502020204030204" pitchFamily="34" charset="0"/>
                <a:hlinkClick r:id="rId3"/>
              </a:rPr>
              <a:t>https://sighmon.com/says/connecting-to-the-things-network/</a:t>
            </a:r>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966293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912D1-E113-4A38-927D-BC302D1E6BC3}"/>
              </a:ext>
            </a:extLst>
          </p:cNvPr>
          <p:cNvSpPr>
            <a:spLocks noGrp="1"/>
          </p:cNvSpPr>
          <p:nvPr>
            <p:ph type="title"/>
          </p:nvPr>
        </p:nvSpPr>
        <p:spPr/>
        <p:txBody>
          <a:bodyPr/>
          <a:lstStyle/>
          <a:p>
            <a:r>
              <a:rPr lang="fr-FR" dirty="0"/>
              <a:t>TUTORIEL THE THINGS UNO</a:t>
            </a:r>
          </a:p>
        </p:txBody>
      </p:sp>
      <p:sp>
        <p:nvSpPr>
          <p:cNvPr id="3" name="Espace réservé du numéro de diapositive 2">
            <a:extLst>
              <a:ext uri="{FF2B5EF4-FFF2-40B4-BE49-F238E27FC236}">
                <a16:creationId xmlns:a16="http://schemas.microsoft.com/office/drawing/2014/main" id="{26F9E137-59AB-4A50-9A2D-E68A2DD278F0}"/>
              </a:ext>
            </a:extLst>
          </p:cNvPr>
          <p:cNvSpPr>
            <a:spLocks noGrp="1"/>
          </p:cNvSpPr>
          <p:nvPr>
            <p:ph type="sldNum" sz="quarter" idx="12"/>
          </p:nvPr>
        </p:nvSpPr>
        <p:spPr/>
        <p:txBody>
          <a:bodyPr/>
          <a:lstStyle/>
          <a:p>
            <a:pPr>
              <a:defRPr/>
            </a:pPr>
            <a:fld id="{E652A8FB-8C76-45BB-8D82-93F8E151003C}" type="slidenum">
              <a:rPr lang="fr-FR" smtClean="0"/>
              <a:pPr>
                <a:defRPr/>
              </a:pPr>
              <a:t>482</a:t>
            </a:fld>
            <a:endParaRPr lang="fr-FR"/>
          </a:p>
        </p:txBody>
      </p:sp>
      <p:sp>
        <p:nvSpPr>
          <p:cNvPr id="4" name="ZoneTexte 3">
            <a:extLst>
              <a:ext uri="{FF2B5EF4-FFF2-40B4-BE49-F238E27FC236}">
                <a16:creationId xmlns:a16="http://schemas.microsoft.com/office/drawing/2014/main" id="{A037BBA7-A6E4-41A9-AB29-AD280DD08A6F}"/>
              </a:ext>
            </a:extLst>
          </p:cNvPr>
          <p:cNvSpPr txBox="1"/>
          <p:nvPr/>
        </p:nvSpPr>
        <p:spPr>
          <a:xfrm>
            <a:off x="-36512" y="490538"/>
            <a:ext cx="8928992" cy="5940088"/>
          </a:xfrm>
          <a:prstGeom prst="rect">
            <a:avLst/>
          </a:prstGeom>
          <a:noFill/>
        </p:spPr>
        <p:txBody>
          <a:bodyPr wrap="square" rtlCol="0">
            <a:spAutoFit/>
          </a:bodyPr>
          <a:lstStyle/>
          <a:p>
            <a:r>
              <a:rPr lang="fr-FR" sz="1000" dirty="0">
                <a:latin typeface="Calibri" panose="020F0502020204030204" pitchFamily="34" charset="0"/>
                <a:cs typeface="Calibri" panose="020F0502020204030204" pitchFamily="34" charset="0"/>
              </a:rPr>
              <a:t>1 – Dans l’IDE Arduino: installer la librairie TTN</a:t>
            </a:r>
          </a:p>
          <a:p>
            <a:r>
              <a:rPr lang="fr-FR" sz="1000" dirty="0">
                <a:latin typeface="Calibri" panose="020F0502020204030204" pitchFamily="34" charset="0"/>
                <a:cs typeface="Calibri" panose="020F0502020204030204" pitchFamily="34" charset="0"/>
              </a:rPr>
              <a:t>2 – Charger le sketch </a:t>
            </a:r>
            <a:r>
              <a:rPr lang="fr-FR" sz="1000" dirty="0" err="1">
                <a:latin typeface="Calibri" panose="020F0502020204030204" pitchFamily="34" charset="0"/>
                <a:cs typeface="Calibri" panose="020F0502020204030204" pitchFamily="34" charset="0"/>
              </a:rPr>
              <a:t>DeviceInfo</a:t>
            </a:r>
            <a:r>
              <a:rPr lang="fr-FR" sz="1000" dirty="0">
                <a:latin typeface="Calibri" panose="020F0502020204030204" pitchFamily="34" charset="0"/>
                <a:cs typeface="Calibri" panose="020F0502020204030204" pitchFamily="34" charset="0"/>
              </a:rPr>
              <a:t> pour récupérer les identifiants EUI du RN2483 (Arduino Leonardo + PORT COM):</a:t>
            </a:r>
          </a:p>
          <a:p>
            <a:r>
              <a:rPr lang="fr-FR" sz="1000" dirty="0">
                <a:latin typeface="Calibri" panose="020F0502020204030204" pitchFamily="34" charset="0"/>
                <a:cs typeface="Calibri" panose="020F0502020204030204" pitchFamily="34" charset="0"/>
              </a:rPr>
              <a:t>	(remplacer </a:t>
            </a:r>
            <a:r>
              <a:rPr lang="fr-FR" sz="1000" dirty="0" err="1">
                <a:latin typeface="Calibri" panose="020F0502020204030204" pitchFamily="34" charset="0"/>
                <a:cs typeface="Calibri" panose="020F0502020204030204" pitchFamily="34" charset="0"/>
              </a:rPr>
              <a:t>freqPlan</a:t>
            </a:r>
            <a:r>
              <a:rPr lang="fr-FR" sz="1000" dirty="0">
                <a:latin typeface="Calibri" panose="020F0502020204030204" pitchFamily="34" charset="0"/>
                <a:cs typeface="Calibri" panose="020F0502020204030204" pitchFamily="34" charset="0"/>
              </a:rPr>
              <a:t> REPLACE_ME par la </a:t>
            </a:r>
            <a:r>
              <a:rPr lang="fr-FR" sz="1000" dirty="0" err="1">
                <a:latin typeface="Calibri" panose="020F0502020204030204" pitchFamily="34" charset="0"/>
                <a:cs typeface="Calibri" panose="020F0502020204030204" pitchFamily="34" charset="0"/>
              </a:rPr>
              <a:t>freqPlan</a:t>
            </a:r>
            <a:r>
              <a:rPr lang="fr-FR" sz="1000" dirty="0">
                <a:latin typeface="Calibri" panose="020F0502020204030204" pitchFamily="34" charset="0"/>
                <a:cs typeface="Calibri" panose="020F0502020204030204" pitchFamily="34" charset="0"/>
              </a:rPr>
              <a:t> de notre lieu (</a:t>
            </a:r>
            <a:r>
              <a:rPr lang="fr-FR" sz="1000" dirty="0" err="1">
                <a:latin typeface="Calibri" panose="020F0502020204030204" pitchFamily="34" charset="0"/>
                <a:cs typeface="Calibri" panose="020F0502020204030204" pitchFamily="34" charset="0"/>
              </a:rPr>
              <a:t>eg</a:t>
            </a:r>
            <a:r>
              <a:rPr lang="fr-FR" sz="1000" dirty="0">
                <a:latin typeface="Calibri" panose="020F0502020204030204" pitchFamily="34" charset="0"/>
                <a:cs typeface="Calibri" panose="020F0502020204030204" pitchFamily="34" charset="0"/>
              </a:rPr>
              <a:t> EU ou US)</a:t>
            </a:r>
          </a:p>
          <a:p>
            <a:r>
              <a:rPr lang="fr-FR" sz="1000" dirty="0">
                <a:latin typeface="Calibri" panose="020F0502020204030204" pitchFamily="34" charset="0"/>
                <a:cs typeface="Calibri" panose="020F0502020204030204" pitchFamily="34" charset="0"/>
              </a:rPr>
              <a:t>3 – Ouvrir le port Série (9600 baud):   =&gt; </a:t>
            </a:r>
            <a:r>
              <a:rPr lang="en-US" sz="1000" dirty="0">
                <a:latin typeface="Calibri" panose="020F0502020204030204" pitchFamily="34" charset="0"/>
                <a:cs typeface="Calibri" panose="020F0502020204030204" pitchFamily="34" charset="0"/>
              </a:rPr>
              <a:t>Device Information</a:t>
            </a:r>
          </a:p>
          <a:p>
            <a:pPr lvl="4"/>
            <a:r>
              <a:rPr lang="en-US" sz="1000" dirty="0">
                <a:latin typeface="Calibri" panose="020F0502020204030204" pitchFamily="34" charset="0"/>
                <a:cs typeface="Calibri" panose="020F0502020204030204" pitchFamily="34" charset="0"/>
              </a:rPr>
              <a:t>EUI: 0004A30B001BE16C</a:t>
            </a:r>
          </a:p>
          <a:p>
            <a:pPr lvl="4"/>
            <a:r>
              <a:rPr lang="en-US" sz="1000" dirty="0">
                <a:latin typeface="Calibri" panose="020F0502020204030204" pitchFamily="34" charset="0"/>
                <a:cs typeface="Calibri" panose="020F0502020204030204" pitchFamily="34" charset="0"/>
              </a:rPr>
              <a:t>Battery: 3283</a:t>
            </a:r>
          </a:p>
          <a:p>
            <a:pPr lvl="4"/>
            <a:r>
              <a:rPr lang="en-US" sz="1000" dirty="0" err="1">
                <a:latin typeface="Calibri" panose="020F0502020204030204" pitchFamily="34" charset="0"/>
                <a:cs typeface="Calibri" panose="020F0502020204030204" pitchFamily="34" charset="0"/>
              </a:rPr>
              <a:t>AppEUI</a:t>
            </a:r>
            <a:r>
              <a:rPr lang="en-US" sz="1000" dirty="0">
                <a:latin typeface="Calibri" panose="020F0502020204030204" pitchFamily="34" charset="0"/>
                <a:cs typeface="Calibri" panose="020F0502020204030204" pitchFamily="34" charset="0"/>
              </a:rPr>
              <a:t>: 0000000000000000</a:t>
            </a:r>
          </a:p>
          <a:p>
            <a:pPr lvl="4"/>
            <a:r>
              <a:rPr lang="en-US" sz="1000" b="1" dirty="0" err="1">
                <a:latin typeface="Calibri" panose="020F0502020204030204" pitchFamily="34" charset="0"/>
                <a:cs typeface="Calibri" panose="020F0502020204030204" pitchFamily="34" charset="0"/>
              </a:rPr>
              <a:t>DevEUI</a:t>
            </a:r>
            <a:r>
              <a:rPr lang="en-US" sz="1000" b="1" dirty="0">
                <a:latin typeface="Calibri" panose="020F0502020204030204" pitchFamily="34" charset="0"/>
                <a:cs typeface="Calibri" panose="020F0502020204030204" pitchFamily="34" charset="0"/>
              </a:rPr>
              <a:t>: 0004A30B001BE16C</a:t>
            </a:r>
          </a:p>
          <a:p>
            <a:pPr lvl="4"/>
            <a:r>
              <a:rPr lang="en-US" sz="1000" dirty="0">
                <a:latin typeface="Calibri" panose="020F0502020204030204" pitchFamily="34" charset="0"/>
                <a:cs typeface="Calibri" panose="020F0502020204030204" pitchFamily="34" charset="0"/>
              </a:rPr>
              <a:t>Data Rate: 5</a:t>
            </a:r>
          </a:p>
          <a:p>
            <a:pPr lvl="4"/>
            <a:r>
              <a:rPr lang="en-US" sz="1000" dirty="0">
                <a:latin typeface="Calibri" panose="020F0502020204030204" pitchFamily="34" charset="0"/>
                <a:cs typeface="Calibri" panose="020F0502020204030204" pitchFamily="34" charset="0"/>
              </a:rPr>
              <a:t>RX Delay 1: 1000</a:t>
            </a:r>
          </a:p>
          <a:p>
            <a:pPr lvl="4"/>
            <a:r>
              <a:rPr lang="en-US" sz="1000" dirty="0">
                <a:latin typeface="Calibri" panose="020F0502020204030204" pitchFamily="34" charset="0"/>
                <a:cs typeface="Calibri" panose="020F0502020204030204" pitchFamily="34" charset="0"/>
              </a:rPr>
              <a:t>RX Delay 2: 2000</a:t>
            </a:r>
          </a:p>
          <a:p>
            <a:pPr lvl="4"/>
            <a:r>
              <a:rPr lang="en-US" sz="1000" dirty="0">
                <a:latin typeface="Calibri" panose="020F0502020204030204" pitchFamily="34" charset="0"/>
                <a:cs typeface="Calibri" panose="020F0502020204030204" pitchFamily="34" charset="0"/>
              </a:rPr>
              <a:t>Use the EUI to register the device for OTAA</a:t>
            </a:r>
          </a:p>
          <a:p>
            <a:pPr lvl="4" defTabSz="179388"/>
            <a:r>
              <a:rPr lang="en-US" sz="1000" dirty="0">
                <a:latin typeface="Calibri" panose="020F0502020204030204" pitchFamily="34" charset="0"/>
                <a:cs typeface="Calibri" panose="020F0502020204030204" pitchFamily="34" charset="0"/>
              </a:rPr>
              <a:t>------------------------------------------</a:t>
            </a:r>
          </a:p>
          <a:p>
            <a:pPr marL="85725" lvl="4" defTabSz="179388"/>
            <a:r>
              <a:rPr lang="en-US" sz="1000" dirty="0">
                <a:latin typeface="Calibri" panose="020F0502020204030204" pitchFamily="34" charset="0"/>
                <a:cs typeface="Calibri" panose="020F0502020204030204" pitchFamily="34" charset="0"/>
              </a:rPr>
              <a:t>4 – </a:t>
            </a:r>
            <a:r>
              <a:rPr lang="en-US" sz="1000" dirty="0" err="1">
                <a:latin typeface="Calibri" panose="020F0502020204030204" pitchFamily="34" charset="0"/>
                <a:cs typeface="Calibri" panose="020F0502020204030204" pitchFamily="34" charset="0"/>
              </a:rPr>
              <a:t>Recopier</a:t>
            </a:r>
            <a:r>
              <a:rPr lang="en-US" sz="1000" dirty="0">
                <a:latin typeface="Calibri" panose="020F0502020204030204" pitchFamily="34" charset="0"/>
                <a:cs typeface="Calibri" panose="020F0502020204030204" pitchFamily="34" charset="0"/>
              </a:rPr>
              <a:t> les </a:t>
            </a:r>
            <a:r>
              <a:rPr lang="en-US" sz="1000" dirty="0" err="1">
                <a:latin typeface="Calibri" panose="020F0502020204030204" pitchFamily="34" charset="0"/>
                <a:cs typeface="Calibri" panose="020F0502020204030204" pitchFamily="34" charset="0"/>
              </a:rPr>
              <a:t>DevEUI</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eg</a:t>
            </a:r>
            <a:r>
              <a:rPr lang="en-US" sz="1000" dirty="0">
                <a:latin typeface="Calibri" panose="020F0502020204030204" pitchFamily="34" charset="0"/>
                <a:cs typeface="Calibri" panose="020F0502020204030204" pitchFamily="34" charset="0"/>
              </a:rPr>
              <a:t> </a:t>
            </a:r>
            <a:r>
              <a:rPr lang="en-US" sz="1000" b="1" dirty="0" err="1">
                <a:latin typeface="Calibri" panose="020F0502020204030204" pitchFamily="34" charset="0"/>
                <a:cs typeface="Calibri" panose="020F0502020204030204" pitchFamily="34" charset="0"/>
              </a:rPr>
              <a:t>DevEUI</a:t>
            </a:r>
            <a:r>
              <a:rPr lang="en-US" sz="1000" b="1" dirty="0">
                <a:latin typeface="Calibri" panose="020F0502020204030204" pitchFamily="34" charset="0"/>
                <a:cs typeface="Calibri" panose="020F0502020204030204" pitchFamily="34" charset="0"/>
              </a:rPr>
              <a:t>: 0004A30B001BE16C</a:t>
            </a:r>
            <a:r>
              <a:rPr lang="en-US" sz="1000" dirty="0">
                <a:latin typeface="Calibri" panose="020F0502020204030204" pitchFamily="34" charset="0"/>
                <a:cs typeface="Calibri" panose="020F0502020204030204" pitchFamily="34" charset="0"/>
              </a:rPr>
              <a:t>)</a:t>
            </a:r>
          </a:p>
          <a:p>
            <a:pPr marL="85725" lvl="4" defTabSz="179388"/>
            <a:r>
              <a:rPr lang="en-US" sz="1000" dirty="0">
                <a:latin typeface="Calibri" panose="020F0502020204030204" pitchFamily="34" charset="0"/>
                <a:cs typeface="Calibri" panose="020F0502020204030204" pitchFamily="34" charset="0"/>
              </a:rPr>
              <a:t>5 – Sur The Things Networks: </a:t>
            </a:r>
          </a:p>
          <a:p>
            <a:pPr marL="544512" lvl="5" defTabSz="179388"/>
            <a:r>
              <a:rPr lang="en-US" sz="1000" dirty="0">
                <a:latin typeface="Calibri" panose="020F0502020204030204" pitchFamily="34" charset="0"/>
                <a:cs typeface="Calibri" panose="020F0502020204030204" pitchFamily="34" charset="0"/>
              </a:rPr>
              <a:t>Device registration </a:t>
            </a:r>
            <a:r>
              <a:rPr lang="en-US" sz="1000" dirty="0">
                <a:latin typeface="Calibri" panose="020F0502020204030204" pitchFamily="34" charset="0"/>
                <a:cs typeface="Calibri" panose="020F0502020204030204" pitchFamily="34" charset="0"/>
                <a:hlinkClick r:id="rId2"/>
              </a:rPr>
              <a:t>https://www.thethingsnetwork.org/docs/devices/registration.html</a:t>
            </a:r>
            <a:endParaRPr lang="en-US" sz="1000" dirty="0">
              <a:latin typeface="Calibri" panose="020F0502020204030204" pitchFamily="34" charset="0"/>
              <a:cs typeface="Calibri" panose="020F0502020204030204" pitchFamily="34" charset="0"/>
            </a:endParaRPr>
          </a:p>
          <a:p>
            <a:pPr marL="544512" lvl="5" defTabSz="179388"/>
            <a:r>
              <a:rPr lang="en-US" sz="1000" dirty="0">
                <a:latin typeface="Calibri" panose="020F0502020204030204" pitchFamily="34" charset="0"/>
                <a:cs typeface="Calibri" panose="020F0502020204030204" pitchFamily="34" charset="0"/>
              </a:rPr>
              <a:t>Console </a:t>
            </a:r>
            <a:r>
              <a:rPr lang="en-US" sz="1000" dirty="0">
                <a:latin typeface="Calibri" panose="020F0502020204030204" pitchFamily="34" charset="0"/>
                <a:cs typeface="Calibri" panose="020F0502020204030204" pitchFamily="34" charset="0"/>
                <a:hlinkClick r:id="rId3"/>
              </a:rPr>
              <a:t>https://console.thethingsnetwork.org/</a:t>
            </a:r>
            <a:endParaRPr lang="en-US" sz="1000" dirty="0">
              <a:latin typeface="Calibri" panose="020F0502020204030204" pitchFamily="34" charset="0"/>
              <a:cs typeface="Calibri" panose="020F0502020204030204" pitchFamily="34" charset="0"/>
            </a:endParaRPr>
          </a:p>
          <a:p>
            <a:pPr marL="85725" lvl="4" defTabSz="179388"/>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Créer</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une</a:t>
            </a:r>
            <a:r>
              <a:rPr lang="en-US" sz="1000" dirty="0">
                <a:latin typeface="Calibri" panose="020F0502020204030204" pitchFamily="34" charset="0"/>
                <a:cs typeface="Calibri" panose="020F0502020204030204" pitchFamily="34" charset="0"/>
              </a:rPr>
              <a:t> application: </a:t>
            </a:r>
            <a:r>
              <a:rPr lang="en-US" sz="1000" dirty="0" err="1">
                <a:latin typeface="Calibri" panose="020F0502020204030204" pitchFamily="34" charset="0"/>
                <a:cs typeface="Calibri" panose="020F0502020204030204" pitchFamily="34" charset="0"/>
              </a:rPr>
              <a:t>eg</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thingsuno_test</a:t>
            </a:r>
            <a:endParaRPr lang="en-US" sz="1000" dirty="0">
              <a:latin typeface="Calibri" panose="020F0502020204030204" pitchFamily="34" charset="0"/>
              <a:cs typeface="Calibri" panose="020F0502020204030204" pitchFamily="34" charset="0"/>
            </a:endParaRPr>
          </a:p>
          <a:p>
            <a:pPr marL="85725" lvl="4" defTabSz="179388"/>
            <a:r>
              <a:rPr lang="en-US" sz="1000" dirty="0">
                <a:latin typeface="Calibri" panose="020F0502020204030204" pitchFamily="34" charset="0"/>
                <a:cs typeface="Calibri" panose="020F0502020204030204" pitchFamily="34" charset="0"/>
              </a:rPr>
              <a:t>							=&gt; </a:t>
            </a:r>
            <a:r>
              <a:rPr lang="en-US" sz="1000" dirty="0" err="1">
                <a:latin typeface="Calibri" panose="020F0502020204030204" pitchFamily="34" charset="0"/>
                <a:cs typeface="Calibri" panose="020F0502020204030204" pitchFamily="34" charset="0"/>
              </a:rPr>
              <a:t>Génére</a:t>
            </a:r>
            <a:r>
              <a:rPr lang="en-US" sz="1000" dirty="0">
                <a:latin typeface="Calibri" panose="020F0502020204030204" pitchFamily="34" charset="0"/>
                <a:cs typeface="Calibri" panose="020F0502020204030204" pitchFamily="34" charset="0"/>
              </a:rPr>
              <a:t> </a:t>
            </a:r>
            <a:r>
              <a:rPr lang="en-US" sz="1000" b="1" dirty="0" err="1">
                <a:latin typeface="Calibri" panose="020F0502020204030204" pitchFamily="34" charset="0"/>
                <a:cs typeface="Calibri" panose="020F0502020204030204" pitchFamily="34" charset="0"/>
              </a:rPr>
              <a:t>l’APPEUI</a:t>
            </a:r>
            <a:r>
              <a:rPr lang="en-US" sz="1000" b="1" dirty="0">
                <a:latin typeface="Calibri" panose="020F0502020204030204" pitchFamily="34" charset="0"/>
                <a:cs typeface="Calibri" panose="020F0502020204030204" pitchFamily="34" charset="0"/>
              </a:rPr>
              <a:t>: </a:t>
            </a:r>
            <a:r>
              <a:rPr lang="fr-FR" sz="1000" b="1" dirty="0">
                <a:latin typeface="Calibri" panose="020F0502020204030204" pitchFamily="34" charset="0"/>
                <a:cs typeface="Calibri" panose="020F0502020204030204" pitchFamily="34" charset="0"/>
              </a:rPr>
              <a:t>70B3D57ED0036E7D</a:t>
            </a:r>
          </a:p>
          <a:p>
            <a:pPr marL="85725" lvl="4" defTabSz="179388"/>
            <a:r>
              <a:rPr lang="en-US" sz="1000" dirty="0">
                <a:latin typeface="Calibri" panose="020F0502020204030204" pitchFamily="34" charset="0"/>
                <a:cs typeface="Calibri" panose="020F0502020204030204" pitchFamily="34" charset="0"/>
              </a:rPr>
              <a:t>			Dans </a:t>
            </a:r>
            <a:r>
              <a:rPr lang="en-US" sz="1000" dirty="0" err="1">
                <a:latin typeface="Calibri" panose="020F0502020204030204" pitchFamily="34" charset="0"/>
                <a:cs typeface="Calibri" panose="020F0502020204030204" pitchFamily="34" charset="0"/>
              </a:rPr>
              <a:t>l’application</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cliquer</a:t>
            </a:r>
            <a:r>
              <a:rPr lang="en-US" sz="1000" dirty="0">
                <a:latin typeface="Calibri" panose="020F0502020204030204" pitchFamily="34" charset="0"/>
                <a:cs typeface="Calibri" panose="020F0502020204030204" pitchFamily="34" charset="0"/>
              </a:rPr>
              <a:t> sur DEVICE: </a:t>
            </a:r>
            <a:r>
              <a:rPr lang="en-US" sz="1000" dirty="0">
                <a:latin typeface="Calibri" panose="020F0502020204030204" pitchFamily="34" charset="0"/>
                <a:cs typeface="Calibri" panose="020F0502020204030204" pitchFamily="34" charset="0"/>
                <a:hlinkClick r:id="rId4"/>
              </a:rPr>
              <a:t>https://console.thethingsnetwork.org/applications/thingsuno_test/devices</a:t>
            </a:r>
            <a:endParaRPr lang="en-US" sz="1000" dirty="0">
              <a:latin typeface="Calibri" panose="020F0502020204030204" pitchFamily="34" charset="0"/>
              <a:cs typeface="Calibri" panose="020F0502020204030204" pitchFamily="34" charset="0"/>
            </a:endParaRPr>
          </a:p>
          <a:p>
            <a:pPr marL="85725" lvl="4" defTabSz="179388"/>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Activer</a:t>
            </a:r>
            <a:r>
              <a:rPr lang="en-US" sz="1000" dirty="0">
                <a:latin typeface="Calibri" panose="020F0502020204030204" pitchFamily="34" charset="0"/>
                <a:cs typeface="Calibri" panose="020F0502020204030204" pitchFamily="34" charset="0"/>
              </a:rPr>
              <a:t> le device sur </a:t>
            </a:r>
            <a:r>
              <a:rPr lang="en-US" sz="1000" dirty="0" err="1">
                <a:latin typeface="Calibri" panose="020F0502020204030204" pitchFamily="34" charset="0"/>
                <a:cs typeface="Calibri" panose="020F0502020204030204" pitchFamily="34" charset="0"/>
              </a:rPr>
              <a:t>TheThingsNetwork</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soit</a:t>
            </a:r>
            <a:r>
              <a:rPr lang="en-US" sz="1000" dirty="0">
                <a:latin typeface="Calibri" panose="020F0502020204030204" pitchFamily="34" charset="0"/>
                <a:cs typeface="Calibri" panose="020F0502020204030204" pitchFamily="34" charset="0"/>
              </a:rPr>
              <a:t> par la </a:t>
            </a:r>
            <a:r>
              <a:rPr lang="en-US" sz="1000" dirty="0" err="1">
                <a:latin typeface="Calibri" panose="020F0502020204030204" pitchFamily="34" charset="0"/>
                <a:cs typeface="Calibri" panose="020F0502020204030204" pitchFamily="34" charset="0"/>
              </a:rPr>
              <a:t>méthode</a:t>
            </a:r>
            <a:r>
              <a:rPr lang="en-US" sz="1000" dirty="0">
                <a:latin typeface="Calibri" panose="020F0502020204030204" pitchFamily="34" charset="0"/>
                <a:cs typeface="Calibri" panose="020F0502020204030204" pitchFamily="34" charset="0"/>
              </a:rPr>
              <a:t> OTA </a:t>
            </a:r>
            <a:r>
              <a:rPr lang="en-US" sz="1000" dirty="0" err="1">
                <a:latin typeface="Calibri" panose="020F0502020204030204" pitchFamily="34" charset="0"/>
                <a:cs typeface="Calibri" panose="020F0502020204030204" pitchFamily="34" charset="0"/>
              </a:rPr>
              <a:t>soit</a:t>
            </a:r>
            <a:r>
              <a:rPr lang="en-US" sz="1000" dirty="0">
                <a:latin typeface="Calibri" panose="020F0502020204030204" pitchFamily="34" charset="0"/>
                <a:cs typeface="Calibri" panose="020F0502020204030204" pitchFamily="34" charset="0"/>
              </a:rPr>
              <a:t> par la </a:t>
            </a:r>
            <a:r>
              <a:rPr lang="en-US" sz="1000" dirty="0" err="1">
                <a:latin typeface="Calibri" panose="020F0502020204030204" pitchFamily="34" charset="0"/>
                <a:cs typeface="Calibri" panose="020F0502020204030204" pitchFamily="34" charset="0"/>
              </a:rPr>
              <a:t>méthode</a:t>
            </a:r>
            <a:r>
              <a:rPr lang="en-US" sz="1000" dirty="0">
                <a:latin typeface="Calibri" panose="020F0502020204030204" pitchFamily="34" charset="0"/>
                <a:cs typeface="Calibri" panose="020F0502020204030204" pitchFamily="34" charset="0"/>
              </a:rPr>
              <a:t> ABP</a:t>
            </a:r>
          </a:p>
          <a:p>
            <a:pPr marL="85725" lvl="4" defTabSz="179388"/>
            <a:r>
              <a:rPr lang="en-US" sz="1000" dirty="0">
                <a:latin typeface="Calibri" panose="020F0502020204030204" pitchFamily="34" charset="0"/>
                <a:cs typeface="Calibri" panose="020F0502020204030204" pitchFamily="34" charset="0"/>
              </a:rPr>
              <a:t>			</a:t>
            </a:r>
            <a:r>
              <a:rPr lang="en-US" sz="1000" i="1" dirty="0">
                <a:latin typeface="Calibri" panose="020F0502020204030204" pitchFamily="34" charset="0"/>
                <a:cs typeface="Calibri" panose="020F0502020204030204" pitchFamily="34" charset="0"/>
              </a:rPr>
              <a:t>Attention, pour OTA, il faut au </a:t>
            </a:r>
            <a:r>
              <a:rPr lang="en-US" sz="1000" i="1" dirty="0" err="1">
                <a:latin typeface="Calibri" panose="020F0502020204030204" pitchFamily="34" charset="0"/>
                <a:cs typeface="Calibri" panose="020F0502020204030204" pitchFamily="34" charset="0"/>
              </a:rPr>
              <a:t>moins</a:t>
            </a:r>
            <a:r>
              <a:rPr lang="en-US" sz="1000" i="1" dirty="0">
                <a:latin typeface="Calibri" panose="020F0502020204030204" pitchFamily="34" charset="0"/>
                <a:cs typeface="Calibri" panose="020F0502020204030204" pitchFamily="34" charset="0"/>
              </a:rPr>
              <a:t> le firmware V1.4 sur le RN2483 pour ne pas </a:t>
            </a:r>
            <a:r>
              <a:rPr lang="en-US" sz="1000" i="1" dirty="0" err="1">
                <a:latin typeface="Calibri" panose="020F0502020204030204" pitchFamily="34" charset="0"/>
                <a:cs typeface="Calibri" panose="020F0502020204030204" pitchFamily="34" charset="0"/>
              </a:rPr>
              <a:t>avoir</a:t>
            </a:r>
            <a:r>
              <a:rPr lang="en-US" sz="1000" i="1" dirty="0">
                <a:latin typeface="Calibri" panose="020F0502020204030204" pitchFamily="34" charset="0"/>
                <a:cs typeface="Calibri" panose="020F0502020204030204" pitchFamily="34" charset="0"/>
              </a:rPr>
              <a:t> </a:t>
            </a:r>
            <a:r>
              <a:rPr lang="en-US" sz="1000" i="1" dirty="0" err="1">
                <a:latin typeface="Calibri" panose="020F0502020204030204" pitchFamily="34" charset="0"/>
                <a:cs typeface="Calibri" panose="020F0502020204030204" pitchFamily="34" charset="0"/>
              </a:rPr>
              <a:t>l’erreur</a:t>
            </a:r>
            <a:r>
              <a:rPr lang="en-US" sz="1000" i="1" dirty="0">
                <a:latin typeface="Calibri" panose="020F0502020204030204" pitchFamily="34" charset="0"/>
                <a:cs typeface="Calibri" panose="020F0502020204030204" pitchFamily="34" charset="0"/>
              </a:rPr>
              <a:t> “No Channel“ (</a:t>
            </a:r>
            <a:r>
              <a:rPr lang="en-US" sz="1000" i="1" dirty="0" err="1">
                <a:latin typeface="Calibri" panose="020F0502020204030204" pitchFamily="34" charset="0"/>
                <a:cs typeface="Calibri" panose="020F0502020204030204" pitchFamily="34" charset="0"/>
              </a:rPr>
              <a:t>lié</a:t>
            </a:r>
            <a:r>
              <a:rPr lang="en-US" sz="1000" i="1" dirty="0">
                <a:latin typeface="Calibri" panose="020F0502020204030204" pitchFamily="34" charset="0"/>
                <a:cs typeface="Calibri" panose="020F0502020204030204" pitchFamily="34" charset="0"/>
              </a:rPr>
              <a:t> au duty cycle)</a:t>
            </a:r>
          </a:p>
          <a:p>
            <a:pPr marL="314325" lvl="4" indent="-228600" defTabSz="179388">
              <a:buAutoNum type="arabicPlain" startAt="6"/>
            </a:pP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Choisir</a:t>
            </a:r>
            <a:r>
              <a:rPr lang="en-US" sz="1000" dirty="0">
                <a:latin typeface="Calibri" panose="020F0502020204030204" pitchFamily="34" charset="0"/>
                <a:cs typeface="Calibri" panose="020F0502020204030204" pitchFamily="34" charset="0"/>
              </a:rPr>
              <a:t> le sketch </a:t>
            </a:r>
            <a:r>
              <a:rPr lang="en-US" sz="1000" dirty="0" err="1">
                <a:latin typeface="Calibri" panose="020F0502020204030204" pitchFamily="34" charset="0"/>
                <a:cs typeface="Calibri" panose="020F0502020204030204" pitchFamily="34" charset="0"/>
              </a:rPr>
              <a:t>en</a:t>
            </a:r>
            <a:r>
              <a:rPr lang="en-US" sz="1000" dirty="0">
                <a:latin typeface="Calibri" panose="020F0502020204030204" pitchFamily="34" charset="0"/>
                <a:cs typeface="Calibri" panose="020F0502020204030204" pitchFamily="34" charset="0"/>
              </a:rPr>
              <a:t> function </a:t>
            </a:r>
            <a:r>
              <a:rPr lang="en-US" sz="1000" dirty="0" err="1">
                <a:latin typeface="Calibri" panose="020F0502020204030204" pitchFamily="34" charset="0"/>
                <a:cs typeface="Calibri" panose="020F0502020204030204" pitchFamily="34" charset="0"/>
              </a:rPr>
              <a:t>d’ABP</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ou</a:t>
            </a:r>
            <a:r>
              <a:rPr lang="en-US" sz="1000" dirty="0">
                <a:latin typeface="Calibri" panose="020F0502020204030204" pitchFamily="34" charset="0"/>
                <a:cs typeface="Calibri" panose="020F0502020204030204" pitchFamily="34" charset="0"/>
              </a:rPr>
              <a:t> OTAP</a:t>
            </a:r>
          </a:p>
          <a:p>
            <a:pPr marL="544512" lvl="5" defTabSz="179388"/>
            <a:r>
              <a:rPr lang="en-US" sz="1000" dirty="0">
                <a:latin typeface="Calibri" panose="020F0502020204030204" pitchFamily="34" charset="0"/>
                <a:cs typeface="Calibri" panose="020F0502020204030204" pitchFamily="34" charset="0"/>
              </a:rPr>
              <a:t>6.1 </a:t>
            </a:r>
            <a:r>
              <a:rPr lang="en-US" sz="1000" dirty="0" err="1">
                <a:latin typeface="Calibri" panose="020F0502020204030204" pitchFamily="34" charset="0"/>
                <a:cs typeface="Calibri" panose="020F0502020204030204" pitchFamily="34" charset="0"/>
              </a:rPr>
              <a:t>rendre</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l’exemple</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SendABP.ino</a:t>
            </a:r>
            <a:r>
              <a:rPr lang="en-US" sz="1000" dirty="0">
                <a:latin typeface="Calibri" panose="020F0502020204030204" pitchFamily="34" charset="0"/>
                <a:cs typeface="Calibri" panose="020F0502020204030204" pitchFamily="34" charset="0"/>
              </a:rPr>
              <a:t>: </a:t>
            </a:r>
          </a:p>
          <a:p>
            <a:pPr marL="544512" lvl="5" defTabSz="179388"/>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Depuis</a:t>
            </a:r>
            <a:r>
              <a:rPr lang="en-US" sz="1000" dirty="0">
                <a:latin typeface="Calibri" panose="020F0502020204030204" pitchFamily="34" charset="0"/>
                <a:cs typeface="Calibri" panose="020F0502020204030204" pitchFamily="34" charset="0"/>
              </a:rPr>
              <a:t> la console TTN, </a:t>
            </a:r>
            <a:r>
              <a:rPr lang="en-US" sz="1000" dirty="0" err="1">
                <a:latin typeface="Calibri" panose="020F0502020204030204" pitchFamily="34" charset="0"/>
                <a:cs typeface="Calibri" panose="020F0502020204030204" pitchFamily="34" charset="0"/>
              </a:rPr>
              <a:t>récupérer</a:t>
            </a:r>
            <a:r>
              <a:rPr lang="en-US" sz="1000" dirty="0">
                <a:latin typeface="Calibri" panose="020F0502020204030204" pitchFamily="34" charset="0"/>
                <a:cs typeface="Calibri" panose="020F0502020204030204" pitchFamily="34" charset="0"/>
              </a:rPr>
              <a:t> les </a:t>
            </a:r>
            <a:r>
              <a:rPr lang="en-US" sz="1000" dirty="0" err="1">
                <a:latin typeface="Calibri" panose="020F0502020204030204" pitchFamily="34" charset="0"/>
                <a:cs typeface="Calibri" panose="020F0502020204030204" pitchFamily="34" charset="0"/>
              </a:rPr>
              <a:t>constantes</a:t>
            </a:r>
            <a:r>
              <a:rPr lang="en-US" sz="1000" dirty="0">
                <a:latin typeface="Calibri" panose="020F0502020204030204" pitchFamily="34" charset="0"/>
                <a:cs typeface="Calibri" panose="020F0502020204030204" pitchFamily="34" charset="0"/>
              </a:rPr>
              <a:t> du device </a:t>
            </a:r>
            <a:r>
              <a:rPr lang="en-US" sz="1000" dirty="0" err="1">
                <a:latin typeface="Calibri" panose="020F0502020204030204" pitchFamily="34" charset="0"/>
                <a:cs typeface="Calibri" panose="020F0502020204030204" pitchFamily="34" charset="0"/>
              </a:rPr>
              <a:t>en</a:t>
            </a:r>
            <a:r>
              <a:rPr lang="en-US" sz="1000" dirty="0">
                <a:latin typeface="Calibri" panose="020F0502020204030204" pitchFamily="34" charset="0"/>
                <a:cs typeface="Calibri" panose="020F0502020204030204" pitchFamily="34" charset="0"/>
              </a:rPr>
              <a:t> ABP :</a:t>
            </a:r>
          </a:p>
          <a:p>
            <a:pPr marL="1001712" lvl="6" defTabSz="179388"/>
            <a:r>
              <a:rPr lang="en-US" sz="1000" b="1" dirty="0">
                <a:latin typeface="Calibri" panose="020F0502020204030204" pitchFamily="34" charset="0"/>
                <a:cs typeface="Calibri" panose="020F0502020204030204" pitchFamily="34" charset="0"/>
              </a:rPr>
              <a:t>		             	    const char *</a:t>
            </a:r>
            <a:r>
              <a:rPr lang="en-US" sz="1000" b="1" dirty="0" err="1">
                <a:latin typeface="Calibri" panose="020F0502020204030204" pitchFamily="34" charset="0"/>
                <a:cs typeface="Calibri" panose="020F0502020204030204" pitchFamily="34" charset="0"/>
              </a:rPr>
              <a:t>devAddr</a:t>
            </a:r>
            <a:r>
              <a:rPr lang="en-US" sz="1000" b="1" dirty="0">
                <a:latin typeface="Calibri" panose="020F0502020204030204" pitchFamily="34" charset="0"/>
                <a:cs typeface="Calibri" panose="020F0502020204030204" pitchFamily="34" charset="0"/>
              </a:rPr>
              <a:t> = "26013946";</a:t>
            </a:r>
          </a:p>
          <a:p>
            <a:pPr marL="1916112" lvl="8" defTabSz="179388"/>
            <a:r>
              <a:rPr lang="en-US" sz="1000" b="1" dirty="0">
                <a:latin typeface="Calibri" panose="020F0502020204030204" pitchFamily="34" charset="0"/>
                <a:cs typeface="Calibri" panose="020F0502020204030204" pitchFamily="34" charset="0"/>
              </a:rPr>
              <a:t>const char *</a:t>
            </a:r>
            <a:r>
              <a:rPr lang="en-US" sz="1000" b="1" dirty="0" err="1">
                <a:latin typeface="Calibri" panose="020F0502020204030204" pitchFamily="34" charset="0"/>
                <a:cs typeface="Calibri" panose="020F0502020204030204" pitchFamily="34" charset="0"/>
              </a:rPr>
              <a:t>nwkSKey</a:t>
            </a:r>
            <a:r>
              <a:rPr lang="en-US" sz="1000" b="1" dirty="0">
                <a:latin typeface="Calibri" panose="020F0502020204030204" pitchFamily="34" charset="0"/>
                <a:cs typeface="Calibri" panose="020F0502020204030204" pitchFamily="34" charset="0"/>
              </a:rPr>
              <a:t> = "E400FBFA5C76C7836C2380F27ADB77FF";</a:t>
            </a:r>
          </a:p>
          <a:p>
            <a:pPr marL="1916112" lvl="8" defTabSz="179388"/>
            <a:r>
              <a:rPr lang="en-US" sz="1000" b="1" dirty="0">
                <a:latin typeface="Calibri" panose="020F0502020204030204" pitchFamily="34" charset="0"/>
                <a:cs typeface="Calibri" panose="020F0502020204030204" pitchFamily="34" charset="0"/>
              </a:rPr>
              <a:t>const char *</a:t>
            </a:r>
            <a:r>
              <a:rPr lang="en-US" sz="1000" b="1" dirty="0" err="1">
                <a:latin typeface="Calibri" panose="020F0502020204030204" pitchFamily="34" charset="0"/>
                <a:cs typeface="Calibri" panose="020F0502020204030204" pitchFamily="34" charset="0"/>
              </a:rPr>
              <a:t>appSKey</a:t>
            </a:r>
            <a:r>
              <a:rPr lang="en-US" sz="1000" b="1" dirty="0">
                <a:latin typeface="Calibri" panose="020F0502020204030204" pitchFamily="34" charset="0"/>
                <a:cs typeface="Calibri" panose="020F0502020204030204" pitchFamily="34" charset="0"/>
              </a:rPr>
              <a:t> = "7B0218AE8B0ACBCBE1414FE19F5ABD61";</a:t>
            </a:r>
          </a:p>
          <a:p>
            <a:pPr marL="1276350" lvl="8" defTabSz="179388"/>
            <a:r>
              <a:rPr lang="en-US" sz="1000" dirty="0">
                <a:latin typeface="Calibri" panose="020F0502020204030204" pitchFamily="34" charset="0"/>
                <a:cs typeface="Calibri" panose="020F0502020204030204" pitchFamily="34" charset="0"/>
              </a:rPr>
              <a:t>Et le </a:t>
            </a:r>
            <a:r>
              <a:rPr lang="en-US" sz="1000" dirty="0" err="1">
                <a:latin typeface="Calibri" panose="020F0502020204030204" pitchFamily="34" charset="0"/>
                <a:cs typeface="Calibri" panose="020F0502020204030204" pitchFamily="34" charset="0"/>
              </a:rPr>
              <a:t>coller</a:t>
            </a:r>
            <a:r>
              <a:rPr lang="en-US" sz="1000" dirty="0">
                <a:latin typeface="Calibri" panose="020F0502020204030204" pitchFamily="34" charset="0"/>
                <a:cs typeface="Calibri" panose="020F0502020204030204" pitchFamily="34" charset="0"/>
              </a:rPr>
              <a:t> dans </a:t>
            </a:r>
            <a:r>
              <a:rPr lang="en-US" sz="1000" dirty="0" err="1">
                <a:latin typeface="Calibri" panose="020F0502020204030204" pitchFamily="34" charset="0"/>
                <a:cs typeface="Calibri" panose="020F0502020204030204" pitchFamily="34" charset="0"/>
              </a:rPr>
              <a:t>l’exemple</a:t>
            </a:r>
            <a:r>
              <a:rPr lang="en-US" sz="1000" dirty="0">
                <a:latin typeface="Calibri" panose="020F0502020204030204" pitchFamily="34" charset="0"/>
                <a:cs typeface="Calibri" panose="020F0502020204030204" pitchFamily="34" charset="0"/>
              </a:rPr>
              <a:t> de </a:t>
            </a:r>
            <a:r>
              <a:rPr lang="en-US" sz="1000" dirty="0" err="1">
                <a:latin typeface="Calibri" panose="020F0502020204030204" pitchFamily="34" charset="0"/>
                <a:cs typeface="Calibri" panose="020F0502020204030204" pitchFamily="34" charset="0"/>
              </a:rPr>
              <a:t>l’IDE</a:t>
            </a:r>
            <a:r>
              <a:rPr lang="en-US" sz="1000" dirty="0">
                <a:latin typeface="Calibri" panose="020F0502020204030204" pitchFamily="34" charset="0"/>
                <a:cs typeface="Calibri" panose="020F0502020204030204" pitchFamily="34" charset="0"/>
              </a:rPr>
              <a:t> Arduino: </a:t>
            </a:r>
          </a:p>
          <a:p>
            <a:pPr marL="1276350" lvl="8" defTabSz="179388"/>
            <a:r>
              <a:rPr lang="en-US" sz="1000" dirty="0" err="1">
                <a:latin typeface="Calibri" panose="020F0502020204030204" pitchFamily="34" charset="0"/>
                <a:cs typeface="Calibri" panose="020F0502020204030204" pitchFamily="34" charset="0"/>
              </a:rPr>
              <a:t>Vérifier</a:t>
            </a:r>
            <a:r>
              <a:rPr lang="en-US" sz="1000" dirty="0">
                <a:latin typeface="Calibri" panose="020F0502020204030204" pitchFamily="34" charset="0"/>
                <a:cs typeface="Calibri" panose="020F0502020204030204" pitchFamily="34" charset="0"/>
              </a:rPr>
              <a:t> que </a:t>
            </a:r>
            <a:r>
              <a:rPr lang="en-US" sz="1000" dirty="0" err="1">
                <a:latin typeface="Calibri" panose="020F0502020204030204" pitchFamily="34" charset="0"/>
                <a:cs typeface="Calibri" panose="020F0502020204030204" pitchFamily="34" charset="0"/>
              </a:rPr>
              <a:t>l’on</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reçoit</a:t>
            </a:r>
            <a:r>
              <a:rPr lang="en-US" sz="1000" dirty="0">
                <a:latin typeface="Calibri" panose="020F0502020204030204" pitchFamily="34" charset="0"/>
                <a:cs typeface="Calibri" panose="020F0502020204030204" pitchFamily="34" charset="0"/>
              </a:rPr>
              <a:t> les </a:t>
            </a:r>
            <a:r>
              <a:rPr lang="en-US" sz="1000" dirty="0" err="1">
                <a:latin typeface="Calibri" panose="020F0502020204030204" pitchFamily="34" charset="0"/>
                <a:cs typeface="Calibri" panose="020F0502020204030204" pitchFamily="34" charset="0"/>
              </a:rPr>
              <a:t>données</a:t>
            </a:r>
            <a:r>
              <a:rPr lang="en-US" sz="1000" dirty="0">
                <a:latin typeface="Calibri" panose="020F0502020204030204" pitchFamily="34" charset="0"/>
                <a:cs typeface="Calibri" panose="020F0502020204030204" pitchFamily="34" charset="0"/>
              </a:rPr>
              <a:t>:  1 – sur TTN </a:t>
            </a:r>
            <a:r>
              <a:rPr lang="en-US" sz="1000" dirty="0" err="1">
                <a:latin typeface="Calibri" panose="020F0502020204030204" pitchFamily="34" charset="0"/>
                <a:cs typeface="Calibri" panose="020F0502020204030204" pitchFamily="34" charset="0"/>
              </a:rPr>
              <a:t>ou</a:t>
            </a:r>
            <a:r>
              <a:rPr lang="en-US" sz="1000" dirty="0">
                <a:latin typeface="Calibri" panose="020F0502020204030204" pitchFamily="34" charset="0"/>
                <a:cs typeface="Calibri" panose="020F0502020204030204" pitchFamily="34" charset="0"/>
              </a:rPr>
              <a:t> 2 – sur le port </a:t>
            </a:r>
            <a:r>
              <a:rPr lang="en-US" sz="1000" dirty="0" err="1">
                <a:latin typeface="Calibri" panose="020F0502020204030204" pitchFamily="34" charset="0"/>
                <a:cs typeface="Calibri" panose="020F0502020204030204" pitchFamily="34" charset="0"/>
              </a:rPr>
              <a:t>série</a:t>
            </a:r>
            <a:endParaRPr lang="en-US" sz="1000" dirty="0">
              <a:latin typeface="Calibri" panose="020F0502020204030204" pitchFamily="34" charset="0"/>
              <a:cs typeface="Calibri" panose="020F0502020204030204" pitchFamily="34" charset="0"/>
            </a:endParaRPr>
          </a:p>
          <a:p>
            <a:pPr marL="85725" lvl="4" defTabSz="179388"/>
            <a:endParaRPr lang="en-US" sz="1000" dirty="0">
              <a:latin typeface="Calibri" panose="020F0502020204030204" pitchFamily="34" charset="0"/>
              <a:cs typeface="Calibri" panose="020F0502020204030204" pitchFamily="34" charset="0"/>
            </a:endParaRPr>
          </a:p>
          <a:p>
            <a:pPr marL="85725" lvl="4" defTabSz="179388"/>
            <a:r>
              <a:rPr lang="en-US" sz="1000" dirty="0">
                <a:latin typeface="Calibri" panose="020F0502020204030204" pitchFamily="34" charset="0"/>
                <a:cs typeface="Calibri" panose="020F0502020204030204" pitchFamily="34" charset="0"/>
              </a:rPr>
              <a:t>			 6.2 Prendre </a:t>
            </a:r>
            <a:r>
              <a:rPr lang="en-US" sz="1000" dirty="0" err="1">
                <a:latin typeface="Calibri" panose="020F0502020204030204" pitchFamily="34" charset="0"/>
                <a:cs typeface="Calibri" panose="020F0502020204030204" pitchFamily="34" charset="0"/>
              </a:rPr>
              <a:t>l’exemple</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SendOTAA.ino</a:t>
            </a:r>
            <a:r>
              <a:rPr lang="en-US" sz="1000" dirty="0">
                <a:latin typeface="Calibri" panose="020F0502020204030204" pitchFamily="34" charset="0"/>
                <a:cs typeface="Calibri" panose="020F0502020204030204" pitchFamily="34" charset="0"/>
              </a:rPr>
              <a:t>: </a:t>
            </a:r>
          </a:p>
          <a:p>
            <a:pPr marL="1458912" lvl="7" defTabSz="179388"/>
            <a:r>
              <a:rPr lang="en-US" sz="1000" dirty="0" err="1">
                <a:latin typeface="Calibri" panose="020F0502020204030204" pitchFamily="34" charset="0"/>
                <a:cs typeface="Calibri" panose="020F0502020204030204" pitchFamily="34" charset="0"/>
              </a:rPr>
              <a:t>Depuis</a:t>
            </a:r>
            <a:r>
              <a:rPr lang="en-US" sz="1000" dirty="0">
                <a:latin typeface="Calibri" panose="020F0502020204030204" pitchFamily="34" charset="0"/>
                <a:cs typeface="Calibri" panose="020F0502020204030204" pitchFamily="34" charset="0"/>
              </a:rPr>
              <a:t> la console TTN, </a:t>
            </a:r>
            <a:r>
              <a:rPr lang="en-US" sz="1000" dirty="0" err="1">
                <a:latin typeface="Calibri" panose="020F0502020204030204" pitchFamily="34" charset="0"/>
                <a:cs typeface="Calibri" panose="020F0502020204030204" pitchFamily="34" charset="0"/>
              </a:rPr>
              <a:t>recopier</a:t>
            </a:r>
            <a:r>
              <a:rPr lang="en-US" sz="1000" dirty="0">
                <a:latin typeface="Calibri" panose="020F0502020204030204" pitchFamily="34" charset="0"/>
                <a:cs typeface="Calibri" panose="020F0502020204030204" pitchFamily="34" charset="0"/>
              </a:rPr>
              <a:t> </a:t>
            </a:r>
          </a:p>
          <a:p>
            <a:pPr marL="1916112" lvl="8" defTabSz="179388"/>
            <a:r>
              <a:rPr lang="en-US" sz="1000" b="1" dirty="0">
                <a:latin typeface="Calibri" panose="020F0502020204030204" pitchFamily="34" charset="0"/>
                <a:cs typeface="Calibri" panose="020F0502020204030204" pitchFamily="34" charset="0"/>
              </a:rPr>
              <a:t>const char *</a:t>
            </a:r>
            <a:r>
              <a:rPr lang="en-US" sz="1000" b="1" dirty="0" err="1">
                <a:latin typeface="Calibri" panose="020F0502020204030204" pitchFamily="34" charset="0"/>
                <a:cs typeface="Calibri" panose="020F0502020204030204" pitchFamily="34" charset="0"/>
              </a:rPr>
              <a:t>appEui</a:t>
            </a:r>
            <a:r>
              <a:rPr lang="en-US" sz="1000" b="1" dirty="0">
                <a:latin typeface="Calibri" panose="020F0502020204030204" pitchFamily="34" charset="0"/>
                <a:cs typeface="Calibri" panose="020F0502020204030204" pitchFamily="34" charset="0"/>
              </a:rPr>
              <a:t> = "70B3D57ED0036E7D";</a:t>
            </a:r>
          </a:p>
          <a:p>
            <a:pPr marL="1916112" lvl="8" defTabSz="179388"/>
            <a:r>
              <a:rPr lang="en-US" sz="1000" b="1" dirty="0">
                <a:latin typeface="Calibri" panose="020F0502020204030204" pitchFamily="34" charset="0"/>
                <a:cs typeface="Calibri" panose="020F0502020204030204" pitchFamily="34" charset="0"/>
              </a:rPr>
              <a:t>const char *</a:t>
            </a:r>
            <a:r>
              <a:rPr lang="en-US" sz="1000" b="1" dirty="0" err="1">
                <a:latin typeface="Calibri" panose="020F0502020204030204" pitchFamily="34" charset="0"/>
                <a:cs typeface="Calibri" panose="020F0502020204030204" pitchFamily="34" charset="0"/>
              </a:rPr>
              <a:t>appKey</a:t>
            </a:r>
            <a:r>
              <a:rPr lang="en-US" sz="1000" b="1" dirty="0">
                <a:latin typeface="Calibri" panose="020F0502020204030204" pitchFamily="34" charset="0"/>
                <a:cs typeface="Calibri" panose="020F0502020204030204" pitchFamily="34" charset="0"/>
              </a:rPr>
              <a:t> = "35ED785B4848E6F1A8F55C697F029706";</a:t>
            </a:r>
          </a:p>
          <a:p>
            <a:pPr marL="1458912" lvl="7" defTabSz="179388"/>
            <a:r>
              <a:rPr lang="en-US" sz="1000" dirty="0">
                <a:latin typeface="Calibri" panose="020F0502020204030204" pitchFamily="34" charset="0"/>
                <a:cs typeface="Calibri" panose="020F0502020204030204" pitchFamily="34" charset="0"/>
              </a:rPr>
              <a:t>Et le </a:t>
            </a:r>
            <a:r>
              <a:rPr lang="en-US" sz="1000" dirty="0" err="1">
                <a:latin typeface="Calibri" panose="020F0502020204030204" pitchFamily="34" charset="0"/>
                <a:cs typeface="Calibri" panose="020F0502020204030204" pitchFamily="34" charset="0"/>
              </a:rPr>
              <a:t>coller</a:t>
            </a:r>
            <a:r>
              <a:rPr lang="en-US" sz="1000" dirty="0">
                <a:latin typeface="Calibri" panose="020F0502020204030204" pitchFamily="34" charset="0"/>
                <a:cs typeface="Calibri" panose="020F0502020204030204" pitchFamily="34" charset="0"/>
              </a:rPr>
              <a:t> dans </a:t>
            </a:r>
            <a:r>
              <a:rPr lang="en-US" sz="1000" dirty="0" err="1">
                <a:latin typeface="Calibri" panose="020F0502020204030204" pitchFamily="34" charset="0"/>
                <a:cs typeface="Calibri" panose="020F0502020204030204" pitchFamily="34" charset="0"/>
              </a:rPr>
              <a:t>l’exemple</a:t>
            </a:r>
            <a:r>
              <a:rPr lang="en-US" sz="1000" dirty="0">
                <a:latin typeface="Calibri" panose="020F0502020204030204" pitchFamily="34" charset="0"/>
                <a:cs typeface="Calibri" panose="020F0502020204030204" pitchFamily="34" charset="0"/>
              </a:rPr>
              <a:t> de </a:t>
            </a:r>
            <a:r>
              <a:rPr lang="en-US" sz="1000" dirty="0" err="1">
                <a:latin typeface="Calibri" panose="020F0502020204030204" pitchFamily="34" charset="0"/>
                <a:cs typeface="Calibri" panose="020F0502020204030204" pitchFamily="34" charset="0"/>
              </a:rPr>
              <a:t>l’IDE</a:t>
            </a:r>
            <a:r>
              <a:rPr lang="en-US" sz="1000" dirty="0">
                <a:latin typeface="Calibri" panose="020F0502020204030204" pitchFamily="34" charset="0"/>
                <a:cs typeface="Calibri" panose="020F0502020204030204" pitchFamily="34" charset="0"/>
              </a:rPr>
              <a:t> Arduino et uploader le sketch: </a:t>
            </a:r>
          </a:p>
          <a:p>
            <a:pPr marL="1458912" lvl="7" defTabSz="179388"/>
            <a:r>
              <a:rPr lang="en-US" sz="1000" dirty="0" err="1">
                <a:latin typeface="Calibri" panose="020F0502020204030204" pitchFamily="34" charset="0"/>
                <a:cs typeface="Calibri" panose="020F0502020204030204" pitchFamily="34" charset="0"/>
              </a:rPr>
              <a:t>Vérifier</a:t>
            </a:r>
            <a:r>
              <a:rPr lang="en-US" sz="1000" dirty="0">
                <a:latin typeface="Calibri" panose="020F0502020204030204" pitchFamily="34" charset="0"/>
                <a:cs typeface="Calibri" panose="020F0502020204030204" pitchFamily="34" charset="0"/>
              </a:rPr>
              <a:t> que </a:t>
            </a:r>
            <a:r>
              <a:rPr lang="en-US" sz="1000" dirty="0" err="1">
                <a:latin typeface="Calibri" panose="020F0502020204030204" pitchFamily="34" charset="0"/>
                <a:cs typeface="Calibri" panose="020F0502020204030204" pitchFamily="34" charset="0"/>
              </a:rPr>
              <a:t>l’on</a:t>
            </a:r>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reçoit</a:t>
            </a:r>
            <a:r>
              <a:rPr lang="en-US" sz="1000" dirty="0">
                <a:latin typeface="Calibri" panose="020F0502020204030204" pitchFamily="34" charset="0"/>
                <a:cs typeface="Calibri" panose="020F0502020204030204" pitchFamily="34" charset="0"/>
              </a:rPr>
              <a:t> les </a:t>
            </a:r>
            <a:r>
              <a:rPr lang="en-US" sz="1000" dirty="0" err="1">
                <a:latin typeface="Calibri" panose="020F0502020204030204" pitchFamily="34" charset="0"/>
                <a:cs typeface="Calibri" panose="020F0502020204030204" pitchFamily="34" charset="0"/>
              </a:rPr>
              <a:t>données</a:t>
            </a:r>
            <a:r>
              <a:rPr lang="en-US" sz="1000" dirty="0">
                <a:latin typeface="Calibri" panose="020F0502020204030204" pitchFamily="34" charset="0"/>
                <a:cs typeface="Calibri" panose="020F0502020204030204" pitchFamily="34" charset="0"/>
              </a:rPr>
              <a:t>:  1 – sur TTN </a:t>
            </a:r>
            <a:r>
              <a:rPr lang="en-US" sz="1000" dirty="0" err="1">
                <a:latin typeface="Calibri" panose="020F0502020204030204" pitchFamily="34" charset="0"/>
                <a:cs typeface="Calibri" panose="020F0502020204030204" pitchFamily="34" charset="0"/>
              </a:rPr>
              <a:t>ou</a:t>
            </a:r>
            <a:r>
              <a:rPr lang="en-US" sz="1000" dirty="0">
                <a:latin typeface="Calibri" panose="020F0502020204030204" pitchFamily="34" charset="0"/>
                <a:cs typeface="Calibri" panose="020F0502020204030204" pitchFamily="34" charset="0"/>
              </a:rPr>
              <a:t> 2 – sur le port </a:t>
            </a:r>
            <a:r>
              <a:rPr lang="en-US" sz="1000" dirty="0" err="1">
                <a:latin typeface="Calibri" panose="020F0502020204030204" pitchFamily="34" charset="0"/>
                <a:cs typeface="Calibri" panose="020F0502020204030204" pitchFamily="34" charset="0"/>
              </a:rPr>
              <a:t>série</a:t>
            </a:r>
            <a:endParaRPr lang="fr-FR" sz="1000"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2B2FB2E6-9777-4FBC-B488-E7E314606D6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029075" y="1124744"/>
            <a:ext cx="4562476" cy="975716"/>
          </a:xfrm>
          <a:prstGeom prst="rect">
            <a:avLst/>
          </a:prstGeom>
        </p:spPr>
      </p:pic>
      <p:pic>
        <p:nvPicPr>
          <p:cNvPr id="7" name="Image 6">
            <a:extLst>
              <a:ext uri="{FF2B5EF4-FFF2-40B4-BE49-F238E27FC236}">
                <a16:creationId xmlns:a16="http://schemas.microsoft.com/office/drawing/2014/main" id="{60557BA1-8F7F-45E7-93E0-A98A3637C4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378902" y="4869159"/>
            <a:ext cx="3657594" cy="1242203"/>
          </a:xfrm>
          <a:prstGeom prst="rect">
            <a:avLst/>
          </a:prstGeom>
        </p:spPr>
      </p:pic>
    </p:spTree>
    <p:extLst>
      <p:ext uri="{BB962C8B-B14F-4D97-AF65-F5344CB8AC3E}">
        <p14:creationId xmlns:p14="http://schemas.microsoft.com/office/powerpoint/2010/main" val="345160277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837CE621-992A-472B-82A9-52F0994BBAE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453889" y="4307762"/>
            <a:ext cx="5629762" cy="1995492"/>
          </a:xfrm>
          <a:prstGeom prst="rect">
            <a:avLst/>
          </a:prstGeom>
        </p:spPr>
      </p:pic>
      <p:sp>
        <p:nvSpPr>
          <p:cNvPr id="2" name="Titre 1">
            <a:extLst>
              <a:ext uri="{FF2B5EF4-FFF2-40B4-BE49-F238E27FC236}">
                <a16:creationId xmlns:a16="http://schemas.microsoft.com/office/drawing/2014/main" id="{0F6912D1-E113-4A38-927D-BC302D1E6BC3}"/>
              </a:ext>
            </a:extLst>
          </p:cNvPr>
          <p:cNvSpPr>
            <a:spLocks noGrp="1"/>
          </p:cNvSpPr>
          <p:nvPr>
            <p:ph type="title"/>
          </p:nvPr>
        </p:nvSpPr>
        <p:spPr/>
        <p:txBody>
          <a:bodyPr/>
          <a:lstStyle/>
          <a:p>
            <a:r>
              <a:rPr lang="fr-FR" dirty="0">
                <a:cs typeface="Calibri" panose="020F0502020204030204" pitchFamily="34" charset="0"/>
              </a:rPr>
              <a:t>TUTORIEL SENDING DATA</a:t>
            </a:r>
          </a:p>
        </p:txBody>
      </p:sp>
      <p:sp>
        <p:nvSpPr>
          <p:cNvPr id="3" name="Espace réservé du numéro de diapositive 2">
            <a:extLst>
              <a:ext uri="{FF2B5EF4-FFF2-40B4-BE49-F238E27FC236}">
                <a16:creationId xmlns:a16="http://schemas.microsoft.com/office/drawing/2014/main" id="{26F9E137-59AB-4A50-9A2D-E68A2DD278F0}"/>
              </a:ext>
            </a:extLst>
          </p:cNvPr>
          <p:cNvSpPr>
            <a:spLocks noGrp="1"/>
          </p:cNvSpPr>
          <p:nvPr>
            <p:ph type="sldNum" sz="quarter" idx="12"/>
          </p:nvPr>
        </p:nvSpPr>
        <p:spPr/>
        <p:txBody>
          <a:bodyPr/>
          <a:lstStyle/>
          <a:p>
            <a:pPr>
              <a:defRPr/>
            </a:pPr>
            <a:fld id="{E652A8FB-8C76-45BB-8D82-93F8E151003C}" type="slidenum">
              <a:rPr lang="fr-FR" smtClean="0">
                <a:cs typeface="Calibri" panose="020F0502020204030204" pitchFamily="34" charset="0"/>
              </a:rPr>
              <a:pPr>
                <a:defRPr/>
              </a:pPr>
              <a:t>483</a:t>
            </a:fld>
            <a:endParaRPr lang="fr-FR">
              <a:cs typeface="Calibri" panose="020F0502020204030204" pitchFamily="34" charset="0"/>
            </a:endParaRPr>
          </a:p>
        </p:txBody>
      </p:sp>
      <p:sp>
        <p:nvSpPr>
          <p:cNvPr id="4" name="ZoneTexte 3">
            <a:extLst>
              <a:ext uri="{FF2B5EF4-FFF2-40B4-BE49-F238E27FC236}">
                <a16:creationId xmlns:a16="http://schemas.microsoft.com/office/drawing/2014/main" id="{A037BBA7-A6E4-41A9-AB29-AD280DD08A6F}"/>
              </a:ext>
            </a:extLst>
          </p:cNvPr>
          <p:cNvSpPr txBox="1"/>
          <p:nvPr/>
        </p:nvSpPr>
        <p:spPr>
          <a:xfrm>
            <a:off x="147259" y="554746"/>
            <a:ext cx="4280725" cy="1785104"/>
          </a:xfrm>
          <a:prstGeom prst="rect">
            <a:avLst/>
          </a:prstGeom>
          <a:noFill/>
        </p:spPr>
        <p:txBody>
          <a:bodyPr wrap="square" rtlCol="0">
            <a:spAutoFit/>
          </a:bodyPr>
          <a:lstStyle/>
          <a:p>
            <a:pPr marL="85725" lvl="4" defTabSz="179388"/>
            <a:r>
              <a:rPr lang="en-US" sz="1000" u="sng" dirty="0">
                <a:latin typeface="Calibri" panose="020F0502020204030204" pitchFamily="34" charset="0"/>
                <a:cs typeface="Calibri" panose="020F0502020204030204" pitchFamily="34" charset="0"/>
              </a:rPr>
              <a:t>6, Test de data sensor: </a:t>
            </a:r>
            <a:r>
              <a:rPr lang="en-US" sz="1000" u="sng" dirty="0" err="1">
                <a:latin typeface="Calibri" panose="020F0502020204030204" pitchFamily="34" charset="0"/>
                <a:cs typeface="Calibri" panose="020F0502020204030204" pitchFamily="34" charset="0"/>
              </a:rPr>
              <a:t>SendABp_DataSensor.ino</a:t>
            </a:r>
            <a:r>
              <a:rPr lang="en-US" sz="1000" u="sng" dirty="0">
                <a:latin typeface="Calibri" panose="020F0502020204030204" pitchFamily="34" charset="0"/>
                <a:cs typeface="Calibri" panose="020F0502020204030204" pitchFamily="34" charset="0"/>
              </a:rPr>
              <a:t>, </a:t>
            </a:r>
            <a:r>
              <a:rPr lang="en-US" sz="1000" u="sng" dirty="0" err="1">
                <a:latin typeface="Calibri" panose="020F0502020204030204" pitchFamily="34" charset="0"/>
                <a:cs typeface="Calibri" panose="020F0502020204030204" pitchFamily="34" charset="0"/>
              </a:rPr>
              <a:t>ajouter</a:t>
            </a:r>
            <a:r>
              <a:rPr lang="en-US" sz="1000" u="sng" dirty="0">
                <a:latin typeface="Calibri" panose="020F0502020204030204" pitchFamily="34" charset="0"/>
                <a:cs typeface="Calibri" panose="020F0502020204030204" pitchFamily="34" charset="0"/>
              </a:rPr>
              <a:t>:  </a:t>
            </a:r>
          </a:p>
          <a:p>
            <a:pPr marL="1001712" lvl="6" defTabSz="179388"/>
            <a:r>
              <a:rPr lang="en-US" sz="1000" dirty="0">
                <a:latin typeface="Calibri" panose="020F0502020204030204" pitchFamily="34" charset="0"/>
                <a:cs typeface="Calibri" panose="020F0502020204030204" pitchFamily="34" charset="0"/>
              </a:rPr>
              <a:t>  uint32_t humidity = 7625;//à </a:t>
            </a:r>
            <a:r>
              <a:rPr lang="en-US" sz="1000" dirty="0" err="1">
                <a:latin typeface="Calibri" panose="020F0502020204030204" pitchFamily="34" charset="0"/>
                <a:cs typeface="Calibri" panose="020F0502020204030204" pitchFamily="34" charset="0"/>
              </a:rPr>
              <a:t>diviser</a:t>
            </a:r>
            <a:r>
              <a:rPr lang="en-US" sz="1000" dirty="0">
                <a:latin typeface="Calibri" panose="020F0502020204030204" pitchFamily="34" charset="0"/>
                <a:cs typeface="Calibri" panose="020F0502020204030204" pitchFamily="34" charset="0"/>
              </a:rPr>
              <a:t> par 100</a:t>
            </a:r>
          </a:p>
          <a:p>
            <a:pPr marL="1001712" lvl="6" defTabSz="179388"/>
            <a:r>
              <a:rPr lang="en-US" sz="1000" dirty="0">
                <a:latin typeface="Calibri" panose="020F0502020204030204" pitchFamily="34" charset="0"/>
                <a:cs typeface="Calibri" panose="020F0502020204030204" pitchFamily="34" charset="0"/>
              </a:rPr>
              <a:t>  uint32_t temperature = 3215;//à </a:t>
            </a:r>
            <a:r>
              <a:rPr lang="en-US" sz="1000" dirty="0" err="1">
                <a:latin typeface="Calibri" panose="020F0502020204030204" pitchFamily="34" charset="0"/>
                <a:cs typeface="Calibri" panose="020F0502020204030204" pitchFamily="34" charset="0"/>
              </a:rPr>
              <a:t>diviser</a:t>
            </a:r>
            <a:r>
              <a:rPr lang="en-US" sz="1000" dirty="0">
                <a:latin typeface="Calibri" panose="020F0502020204030204" pitchFamily="34" charset="0"/>
                <a:cs typeface="Calibri" panose="020F0502020204030204" pitchFamily="34" charset="0"/>
              </a:rPr>
              <a:t> par 100</a:t>
            </a:r>
          </a:p>
          <a:p>
            <a:pPr marL="1001712" lvl="6" defTabSz="179388"/>
            <a:r>
              <a:rPr lang="en-US" sz="1000" dirty="0">
                <a:latin typeface="Calibri" panose="020F0502020204030204" pitchFamily="34" charset="0"/>
                <a:cs typeface="Calibri" panose="020F0502020204030204" pitchFamily="34" charset="0"/>
              </a:rPr>
              <a:t>  byte payload[4];</a:t>
            </a:r>
          </a:p>
          <a:p>
            <a:pPr marL="1001712" lvl="6" defTabSz="179388"/>
            <a:r>
              <a:rPr lang="en-US" sz="1000" dirty="0">
                <a:latin typeface="Calibri" panose="020F0502020204030204" pitchFamily="34" charset="0"/>
                <a:cs typeface="Calibri" panose="020F0502020204030204" pitchFamily="34" charset="0"/>
              </a:rPr>
              <a:t>  payload[0]=</a:t>
            </a:r>
            <a:r>
              <a:rPr lang="en-US" sz="1000" dirty="0" err="1">
                <a:latin typeface="Calibri" panose="020F0502020204030204" pitchFamily="34" charset="0"/>
                <a:cs typeface="Calibri" panose="020F0502020204030204" pitchFamily="34" charset="0"/>
              </a:rPr>
              <a:t>highByte</a:t>
            </a:r>
            <a:r>
              <a:rPr lang="en-US" sz="1000" dirty="0">
                <a:latin typeface="Calibri" panose="020F0502020204030204" pitchFamily="34" charset="0"/>
                <a:cs typeface="Calibri" panose="020F0502020204030204" pitchFamily="34" charset="0"/>
              </a:rPr>
              <a:t>(humidity);</a:t>
            </a:r>
          </a:p>
          <a:p>
            <a:pPr marL="1001712" lvl="6" defTabSz="179388"/>
            <a:r>
              <a:rPr lang="en-US" sz="1000" dirty="0">
                <a:latin typeface="Calibri" panose="020F0502020204030204" pitchFamily="34" charset="0"/>
                <a:cs typeface="Calibri" panose="020F0502020204030204" pitchFamily="34" charset="0"/>
              </a:rPr>
              <a:t>  payload[1]=</a:t>
            </a:r>
            <a:r>
              <a:rPr lang="en-US" sz="1000" dirty="0" err="1">
                <a:latin typeface="Calibri" panose="020F0502020204030204" pitchFamily="34" charset="0"/>
                <a:cs typeface="Calibri" panose="020F0502020204030204" pitchFamily="34" charset="0"/>
              </a:rPr>
              <a:t>lowByte</a:t>
            </a:r>
            <a:r>
              <a:rPr lang="en-US" sz="1000" dirty="0">
                <a:latin typeface="Calibri" panose="020F0502020204030204" pitchFamily="34" charset="0"/>
                <a:cs typeface="Calibri" panose="020F0502020204030204" pitchFamily="34" charset="0"/>
              </a:rPr>
              <a:t>(humidity);</a:t>
            </a:r>
          </a:p>
          <a:p>
            <a:pPr marL="1001712" lvl="6" defTabSz="179388"/>
            <a:r>
              <a:rPr lang="en-US" sz="1000" dirty="0">
                <a:latin typeface="Calibri" panose="020F0502020204030204" pitchFamily="34" charset="0"/>
                <a:cs typeface="Calibri" panose="020F0502020204030204" pitchFamily="34" charset="0"/>
              </a:rPr>
              <a:t>  payload[2]=</a:t>
            </a:r>
            <a:r>
              <a:rPr lang="en-US" sz="1000" dirty="0" err="1">
                <a:latin typeface="Calibri" panose="020F0502020204030204" pitchFamily="34" charset="0"/>
                <a:cs typeface="Calibri" panose="020F0502020204030204" pitchFamily="34" charset="0"/>
              </a:rPr>
              <a:t>highByte</a:t>
            </a:r>
            <a:r>
              <a:rPr lang="en-US" sz="1000" dirty="0">
                <a:latin typeface="Calibri" panose="020F0502020204030204" pitchFamily="34" charset="0"/>
                <a:cs typeface="Calibri" panose="020F0502020204030204" pitchFamily="34" charset="0"/>
              </a:rPr>
              <a:t>(temperature);</a:t>
            </a:r>
          </a:p>
          <a:p>
            <a:pPr marL="1001712" lvl="6" defTabSz="179388"/>
            <a:r>
              <a:rPr lang="en-US" sz="1000" dirty="0">
                <a:latin typeface="Calibri" panose="020F0502020204030204" pitchFamily="34" charset="0"/>
                <a:cs typeface="Calibri" panose="020F0502020204030204" pitchFamily="34" charset="0"/>
              </a:rPr>
              <a:t>  payload[3]=</a:t>
            </a:r>
            <a:r>
              <a:rPr lang="en-US" sz="1000" dirty="0" err="1">
                <a:latin typeface="Calibri" panose="020F0502020204030204" pitchFamily="34" charset="0"/>
                <a:cs typeface="Calibri" panose="020F0502020204030204" pitchFamily="34" charset="0"/>
              </a:rPr>
              <a:t>lowByte</a:t>
            </a:r>
            <a:r>
              <a:rPr lang="en-US" sz="1000" dirty="0">
                <a:latin typeface="Calibri" panose="020F0502020204030204" pitchFamily="34" charset="0"/>
                <a:cs typeface="Calibri" panose="020F0502020204030204" pitchFamily="34" charset="0"/>
              </a:rPr>
              <a:t>(temperature);</a:t>
            </a:r>
          </a:p>
          <a:p>
            <a:pPr marL="1001712" lvl="6" defTabSz="179388"/>
            <a:r>
              <a:rPr lang="en-US" sz="1000" dirty="0">
                <a:latin typeface="Calibri" panose="020F0502020204030204" pitchFamily="34" charset="0"/>
                <a:cs typeface="Calibri" panose="020F0502020204030204" pitchFamily="34" charset="0"/>
              </a:rPr>
              <a:t>  // Send it off</a:t>
            </a:r>
          </a:p>
          <a:p>
            <a:pPr marL="1001712" lvl="6" defTabSz="179388"/>
            <a:r>
              <a:rPr lang="en-US" sz="1000" dirty="0">
                <a:latin typeface="Calibri" panose="020F0502020204030204" pitchFamily="34" charset="0"/>
                <a:cs typeface="Calibri" panose="020F0502020204030204" pitchFamily="34" charset="0"/>
              </a:rPr>
              <a:t>  </a:t>
            </a:r>
            <a:r>
              <a:rPr lang="en-US" sz="1000" dirty="0" err="1">
                <a:latin typeface="Calibri" panose="020F0502020204030204" pitchFamily="34" charset="0"/>
                <a:cs typeface="Calibri" panose="020F0502020204030204" pitchFamily="34" charset="0"/>
              </a:rPr>
              <a:t>ttn.sendBytes</a:t>
            </a:r>
            <a:r>
              <a:rPr lang="en-US" sz="1000" dirty="0">
                <a:latin typeface="Calibri" panose="020F0502020204030204" pitchFamily="34" charset="0"/>
                <a:cs typeface="Calibri" panose="020F0502020204030204" pitchFamily="34" charset="0"/>
              </a:rPr>
              <a:t>(payload, </a:t>
            </a:r>
            <a:r>
              <a:rPr lang="en-US" sz="1000" dirty="0" err="1">
                <a:latin typeface="Calibri" panose="020F0502020204030204" pitchFamily="34" charset="0"/>
                <a:cs typeface="Calibri" panose="020F0502020204030204" pitchFamily="34" charset="0"/>
              </a:rPr>
              <a:t>sizeof</a:t>
            </a:r>
            <a:r>
              <a:rPr lang="en-US" sz="1000" dirty="0">
                <a:latin typeface="Calibri" panose="020F0502020204030204" pitchFamily="34" charset="0"/>
                <a:cs typeface="Calibri" panose="020F0502020204030204" pitchFamily="34" charset="0"/>
              </a:rPr>
              <a:t>(payload));</a:t>
            </a:r>
          </a:p>
          <a:p>
            <a:pPr marL="85725" lvl="4" defTabSz="179388"/>
            <a:endParaRPr lang="en-US" sz="1000" dirty="0">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B445151C-5296-4896-BECD-6129F3A86E6C}"/>
              </a:ext>
            </a:extLst>
          </p:cNvPr>
          <p:cNvSpPr txBox="1"/>
          <p:nvPr/>
        </p:nvSpPr>
        <p:spPr>
          <a:xfrm>
            <a:off x="147259" y="2132856"/>
            <a:ext cx="3776669" cy="5001369"/>
          </a:xfrm>
          <a:prstGeom prst="rect">
            <a:avLst/>
          </a:prstGeom>
          <a:noFill/>
        </p:spPr>
        <p:txBody>
          <a:bodyPr wrap="square" rtlCol="0">
            <a:spAutoFit/>
          </a:bodyPr>
          <a:lstStyle/>
          <a:p>
            <a:pPr marL="85725" lvl="4" defTabSz="179388"/>
            <a:r>
              <a:rPr lang="en-US" sz="1100" u="sng" dirty="0">
                <a:latin typeface="Calibri" panose="020F0502020204030204" pitchFamily="34" charset="0"/>
                <a:cs typeface="Calibri" panose="020F0502020204030204" pitchFamily="34" charset="0"/>
              </a:rPr>
              <a:t>7. Sur TTN: Payload functions</a:t>
            </a:r>
          </a:p>
          <a:p>
            <a:pPr marL="85725" lvl="4" defTabSz="179388"/>
            <a:r>
              <a:rPr lang="en-US" sz="1100" dirty="0">
                <a:latin typeface="Calibri" panose="020F0502020204030204" pitchFamily="34" charset="0"/>
                <a:cs typeface="Calibri" panose="020F0502020204030204" pitchFamily="34" charset="0"/>
              </a:rPr>
              <a:t>Dans Application/Payload Formats</a:t>
            </a:r>
          </a:p>
          <a:p>
            <a:pPr marL="85725" lvl="4" defTabSz="179388"/>
            <a:r>
              <a:rPr lang="en-US" sz="1100" dirty="0">
                <a:latin typeface="Calibri" panose="020F0502020204030204" pitchFamily="34" charset="0"/>
                <a:cs typeface="Calibri" panose="020F0502020204030204" pitchFamily="34" charset="0"/>
              </a:rPr>
              <a:t>Decoder function =&gt; turn bytes into json objects !</a:t>
            </a:r>
          </a:p>
          <a:p>
            <a:pPr marL="85725" lvl="4" defTabSz="179388"/>
            <a:endParaRPr lang="en-US" sz="1100" dirty="0">
              <a:latin typeface="Calibri" panose="020F0502020204030204" pitchFamily="34" charset="0"/>
              <a:cs typeface="Calibri" panose="020F0502020204030204" pitchFamily="34" charset="0"/>
            </a:endParaRPr>
          </a:p>
          <a:p>
            <a:pPr marL="85725" lvl="4" defTabSz="179388"/>
            <a:r>
              <a:rPr lang="en-US" sz="1100" i="1" dirty="0">
                <a:latin typeface="Calibri" panose="020F0502020204030204" pitchFamily="34" charset="0"/>
                <a:cs typeface="Calibri" panose="020F0502020204030204" pitchFamily="34" charset="0"/>
              </a:rPr>
              <a:t>Initial decoder:</a:t>
            </a:r>
          </a:p>
          <a:p>
            <a:pPr marL="85725" lvl="4" defTabSz="179388"/>
            <a:r>
              <a:rPr lang="en-US" sz="1100" b="1" dirty="0">
                <a:solidFill>
                  <a:srgbClr val="FF0000"/>
                </a:solidFill>
                <a:latin typeface="Calibri" panose="020F0502020204030204" pitchFamily="34" charset="0"/>
                <a:cs typeface="Calibri" panose="020F0502020204030204" pitchFamily="34" charset="0"/>
              </a:rPr>
              <a:t>function Decoder(bytes, port) {</a:t>
            </a:r>
          </a:p>
          <a:p>
            <a:pPr marL="85725" lvl="4" defTabSz="179388"/>
            <a:r>
              <a:rPr lang="en-US" sz="1100" b="1" dirty="0">
                <a:solidFill>
                  <a:srgbClr val="FF0000"/>
                </a:solidFill>
                <a:latin typeface="Calibri" panose="020F0502020204030204" pitchFamily="34" charset="0"/>
                <a:cs typeface="Calibri" panose="020F0502020204030204" pitchFamily="34" charset="0"/>
              </a:rPr>
              <a:t>// Here can decode the payload into json.</a:t>
            </a:r>
          </a:p>
          <a:p>
            <a:pPr marL="85725" lvl="4" defTabSz="179388"/>
            <a:r>
              <a:rPr lang="en-US" sz="1100" b="1" dirty="0">
                <a:solidFill>
                  <a:srgbClr val="FF0000"/>
                </a:solidFill>
                <a:latin typeface="Calibri" panose="020F0502020204030204" pitchFamily="34" charset="0"/>
                <a:cs typeface="Calibri" panose="020F0502020204030204" pitchFamily="34" charset="0"/>
              </a:rPr>
              <a:t>// bytes is of type Buffer.</a:t>
            </a:r>
          </a:p>
          <a:p>
            <a:pPr marL="85725" lvl="4" defTabSz="179388"/>
            <a:r>
              <a:rPr lang="en-US" sz="1100" b="1" dirty="0">
                <a:solidFill>
                  <a:srgbClr val="FF0000"/>
                </a:solidFill>
                <a:latin typeface="Calibri" panose="020F0502020204030204" pitchFamily="34" charset="0"/>
                <a:cs typeface="Calibri" panose="020F0502020204030204" pitchFamily="34" charset="0"/>
              </a:rPr>
              <a:t>var length = </a:t>
            </a:r>
            <a:r>
              <a:rPr lang="en-US" sz="1100" b="1" dirty="0" err="1">
                <a:solidFill>
                  <a:srgbClr val="FF0000"/>
                </a:solidFill>
                <a:latin typeface="Calibri" panose="020F0502020204030204" pitchFamily="34" charset="0"/>
                <a:cs typeface="Calibri" panose="020F0502020204030204" pitchFamily="34" charset="0"/>
              </a:rPr>
              <a:t>bytes.length</a:t>
            </a:r>
            <a:r>
              <a:rPr lang="en-US" sz="1100" b="1" dirty="0">
                <a:solidFill>
                  <a:srgbClr val="FF0000"/>
                </a:solidFill>
                <a:latin typeface="Calibri" panose="020F0502020204030204" pitchFamily="34" charset="0"/>
                <a:cs typeface="Calibri" panose="020F0502020204030204" pitchFamily="34" charset="0"/>
              </a:rPr>
              <a:t>;</a:t>
            </a:r>
          </a:p>
          <a:p>
            <a:pPr marL="85725" lvl="4" defTabSz="179388"/>
            <a:r>
              <a:rPr lang="en-US" sz="1100" b="1" dirty="0">
                <a:solidFill>
                  <a:srgbClr val="FF0000"/>
                </a:solidFill>
                <a:latin typeface="Calibri" panose="020F0502020204030204" pitchFamily="34" charset="0"/>
                <a:cs typeface="Calibri" panose="020F0502020204030204" pitchFamily="34" charset="0"/>
              </a:rPr>
              <a:t>var </a:t>
            </a:r>
            <a:r>
              <a:rPr lang="en-US" sz="1100" b="1" dirty="0" err="1">
                <a:solidFill>
                  <a:srgbClr val="FF0000"/>
                </a:solidFill>
                <a:latin typeface="Calibri" panose="020F0502020204030204" pitchFamily="34" charset="0"/>
                <a:cs typeface="Calibri" panose="020F0502020204030204" pitchFamily="34" charset="0"/>
              </a:rPr>
              <a:t>my_payload</a:t>
            </a:r>
            <a:r>
              <a:rPr lang="en-US" sz="1100" b="1" dirty="0">
                <a:solidFill>
                  <a:srgbClr val="FF0000"/>
                </a:solidFill>
                <a:latin typeface="Calibri" panose="020F0502020204030204" pitchFamily="34" charset="0"/>
                <a:cs typeface="Calibri" panose="020F0502020204030204" pitchFamily="34" charset="0"/>
              </a:rPr>
              <a:t> = ‘’;</a:t>
            </a:r>
          </a:p>
          <a:p>
            <a:pPr marL="85725" lvl="4" defTabSz="179388"/>
            <a:r>
              <a:rPr lang="en-US" sz="1100" b="1" dirty="0">
                <a:solidFill>
                  <a:srgbClr val="FF0000"/>
                </a:solidFill>
                <a:latin typeface="Calibri" panose="020F0502020204030204" pitchFamily="34" charset="0"/>
                <a:cs typeface="Calibri" panose="020F0502020204030204" pitchFamily="34" charset="0"/>
              </a:rPr>
              <a:t>for (</a:t>
            </a:r>
            <a:r>
              <a:rPr lang="en-US" sz="1100" b="1" dirty="0" err="1">
                <a:solidFill>
                  <a:srgbClr val="FF0000"/>
                </a:solidFill>
                <a:latin typeface="Calibri" panose="020F0502020204030204" pitchFamily="34" charset="0"/>
                <a:cs typeface="Calibri" panose="020F0502020204030204" pitchFamily="34" charset="0"/>
              </a:rPr>
              <a:t>i</a:t>
            </a:r>
            <a:r>
              <a:rPr lang="en-US" sz="1100" b="1" dirty="0">
                <a:solidFill>
                  <a:srgbClr val="FF0000"/>
                </a:solidFill>
                <a:latin typeface="Calibri" panose="020F0502020204030204" pitchFamily="34" charset="0"/>
                <a:cs typeface="Calibri" panose="020F0502020204030204" pitchFamily="34" charset="0"/>
              </a:rPr>
              <a:t> = 0; </a:t>
            </a:r>
            <a:r>
              <a:rPr lang="en-US" sz="1100" b="1" dirty="0" err="1">
                <a:solidFill>
                  <a:srgbClr val="FF0000"/>
                </a:solidFill>
                <a:latin typeface="Calibri" panose="020F0502020204030204" pitchFamily="34" charset="0"/>
                <a:cs typeface="Calibri" panose="020F0502020204030204" pitchFamily="34" charset="0"/>
              </a:rPr>
              <a:t>i</a:t>
            </a:r>
            <a:r>
              <a:rPr lang="en-US" sz="1100" b="1" dirty="0">
                <a:solidFill>
                  <a:srgbClr val="FF0000"/>
                </a:solidFill>
                <a:latin typeface="Calibri" panose="020F0502020204030204" pitchFamily="34" charset="0"/>
                <a:cs typeface="Calibri" panose="020F0502020204030204" pitchFamily="34" charset="0"/>
              </a:rPr>
              <a:t> &lt; length; </a:t>
            </a:r>
            <a:r>
              <a:rPr lang="en-US" sz="1100" b="1" dirty="0" err="1">
                <a:solidFill>
                  <a:srgbClr val="FF0000"/>
                </a:solidFill>
                <a:latin typeface="Calibri" panose="020F0502020204030204" pitchFamily="34" charset="0"/>
                <a:cs typeface="Calibri" panose="020F0502020204030204" pitchFamily="34" charset="0"/>
              </a:rPr>
              <a:t>i</a:t>
            </a:r>
            <a:r>
              <a:rPr lang="en-US" sz="1100" b="1" dirty="0">
                <a:solidFill>
                  <a:srgbClr val="FF0000"/>
                </a:solidFill>
                <a:latin typeface="Calibri" panose="020F0502020204030204" pitchFamily="34" charset="0"/>
                <a:cs typeface="Calibri" panose="020F0502020204030204" pitchFamily="34" charset="0"/>
              </a:rPr>
              <a:t>++) {    </a:t>
            </a:r>
          </a:p>
          <a:p>
            <a:pPr marL="85725" lvl="4" defTabSz="179388"/>
            <a:r>
              <a:rPr lang="en-US" sz="1100" b="1" dirty="0">
                <a:solidFill>
                  <a:srgbClr val="FF0000"/>
                </a:solidFill>
                <a:latin typeface="Calibri" panose="020F0502020204030204" pitchFamily="34" charset="0"/>
                <a:cs typeface="Calibri" panose="020F0502020204030204" pitchFamily="34" charset="0"/>
              </a:rPr>
              <a:t>//</a:t>
            </a:r>
            <a:r>
              <a:rPr lang="en-US" sz="1100" b="1" dirty="0" err="1">
                <a:solidFill>
                  <a:srgbClr val="FF0000"/>
                </a:solidFill>
                <a:latin typeface="Calibri" panose="020F0502020204030204" pitchFamily="34" charset="0"/>
                <a:cs typeface="Calibri" panose="020F0502020204030204" pitchFamily="34" charset="0"/>
              </a:rPr>
              <a:t>my_payload</a:t>
            </a:r>
            <a:r>
              <a:rPr lang="en-US" sz="1100" b="1" dirty="0">
                <a:solidFill>
                  <a:srgbClr val="FF0000"/>
                </a:solidFill>
                <a:latin typeface="Calibri" panose="020F0502020204030204" pitchFamily="34" charset="0"/>
                <a:cs typeface="Calibri" panose="020F0502020204030204" pitchFamily="34" charset="0"/>
              </a:rPr>
              <a:t> += </a:t>
            </a:r>
            <a:r>
              <a:rPr lang="en-US" sz="1100" b="1" dirty="0" err="1">
                <a:solidFill>
                  <a:srgbClr val="FF0000"/>
                </a:solidFill>
                <a:latin typeface="Calibri" panose="020F0502020204030204" pitchFamily="34" charset="0"/>
                <a:cs typeface="Calibri" panose="020F0502020204030204" pitchFamily="34" charset="0"/>
              </a:rPr>
              <a:t>String.fromCharCode</a:t>
            </a:r>
            <a:r>
              <a:rPr lang="en-US" sz="1100" b="1" dirty="0">
                <a:solidFill>
                  <a:srgbClr val="FF0000"/>
                </a:solidFill>
                <a:latin typeface="Calibri" panose="020F0502020204030204" pitchFamily="34" charset="0"/>
                <a:cs typeface="Calibri" panose="020F0502020204030204" pitchFamily="34" charset="0"/>
              </a:rPr>
              <a:t>(bytes[</a:t>
            </a:r>
            <a:r>
              <a:rPr lang="en-US" sz="1100" b="1" dirty="0" err="1">
                <a:solidFill>
                  <a:srgbClr val="FF0000"/>
                </a:solidFill>
                <a:latin typeface="Calibri" panose="020F0502020204030204" pitchFamily="34" charset="0"/>
                <a:cs typeface="Calibri" panose="020F0502020204030204" pitchFamily="34" charset="0"/>
              </a:rPr>
              <a:t>i</a:t>
            </a:r>
            <a:r>
              <a:rPr lang="en-US" sz="1100" b="1" dirty="0">
                <a:solidFill>
                  <a:srgbClr val="FF0000"/>
                </a:solidFill>
                <a:latin typeface="Calibri" panose="020F0502020204030204" pitchFamily="34" charset="0"/>
                <a:cs typeface="Calibri" panose="020F0502020204030204" pitchFamily="34" charset="0"/>
              </a:rPr>
              <a:t>]);    </a:t>
            </a:r>
          </a:p>
          <a:p>
            <a:pPr marL="85725" lvl="4" defTabSz="179388"/>
            <a:r>
              <a:rPr lang="en-US" sz="1100" b="1" dirty="0" err="1">
                <a:solidFill>
                  <a:srgbClr val="FF0000"/>
                </a:solidFill>
                <a:latin typeface="Calibri" panose="020F0502020204030204" pitchFamily="34" charset="0"/>
                <a:cs typeface="Calibri" panose="020F0502020204030204" pitchFamily="34" charset="0"/>
              </a:rPr>
              <a:t>my_payload</a:t>
            </a:r>
            <a:r>
              <a:rPr lang="en-US" sz="1100" b="1" dirty="0">
                <a:solidFill>
                  <a:srgbClr val="FF0000"/>
                </a:solidFill>
                <a:latin typeface="Calibri" panose="020F0502020204030204" pitchFamily="34" charset="0"/>
                <a:cs typeface="Calibri" panose="020F0502020204030204" pitchFamily="34" charset="0"/>
              </a:rPr>
              <a:t> += </a:t>
            </a:r>
            <a:r>
              <a:rPr lang="en-US" sz="1100" b="1" dirty="0" err="1">
                <a:solidFill>
                  <a:srgbClr val="FF0000"/>
                </a:solidFill>
                <a:latin typeface="Calibri" panose="020F0502020204030204" pitchFamily="34" charset="0"/>
                <a:cs typeface="Calibri" panose="020F0502020204030204" pitchFamily="34" charset="0"/>
              </a:rPr>
              <a:t>parseInt</a:t>
            </a:r>
            <a:r>
              <a:rPr lang="en-US" sz="1100" b="1" dirty="0">
                <a:solidFill>
                  <a:srgbClr val="FF0000"/>
                </a:solidFill>
                <a:latin typeface="Calibri" panose="020F0502020204030204" pitchFamily="34" charset="0"/>
                <a:cs typeface="Calibri" panose="020F0502020204030204" pitchFamily="34" charset="0"/>
              </a:rPr>
              <a:t>(bytes[</a:t>
            </a:r>
            <a:r>
              <a:rPr lang="en-US" sz="1100" b="1" dirty="0" err="1">
                <a:solidFill>
                  <a:srgbClr val="FF0000"/>
                </a:solidFill>
                <a:latin typeface="Calibri" panose="020F0502020204030204" pitchFamily="34" charset="0"/>
                <a:cs typeface="Calibri" panose="020F0502020204030204" pitchFamily="34" charset="0"/>
              </a:rPr>
              <a:t>i</a:t>
            </a:r>
            <a:r>
              <a:rPr lang="en-US" sz="1100" b="1" dirty="0">
                <a:solidFill>
                  <a:srgbClr val="FF0000"/>
                </a:solidFill>
                <a:latin typeface="Calibri" panose="020F0502020204030204" pitchFamily="34" charset="0"/>
                <a:cs typeface="Calibri" panose="020F0502020204030204" pitchFamily="34" charset="0"/>
              </a:rPr>
              <a:t>]); }</a:t>
            </a:r>
          </a:p>
          <a:p>
            <a:pPr marL="85725" lvl="4" defTabSz="179388"/>
            <a:r>
              <a:rPr lang="en-US" sz="1100" i="1" dirty="0">
                <a:latin typeface="Calibri" panose="020F0502020204030204" pitchFamily="34" charset="0"/>
                <a:cs typeface="Calibri" panose="020F0502020204030204" pitchFamily="34" charset="0"/>
              </a:rPr>
              <a:t>Custom decoder:</a:t>
            </a:r>
          </a:p>
          <a:p>
            <a:pPr marL="85725" lvl="4" defTabSz="179388"/>
            <a:r>
              <a:rPr lang="en-US" sz="1100" b="1" dirty="0">
                <a:solidFill>
                  <a:srgbClr val="16A10F"/>
                </a:solidFill>
                <a:latin typeface="Calibri" panose="020F0502020204030204" pitchFamily="34" charset="0"/>
                <a:cs typeface="Calibri" panose="020F0502020204030204" pitchFamily="34" charset="0"/>
              </a:rPr>
              <a:t>function Decoder(bytes, port) {</a:t>
            </a:r>
          </a:p>
          <a:p>
            <a:pPr marL="85725" lvl="4" defTabSz="179388"/>
            <a:r>
              <a:rPr lang="en-US" sz="1100" b="1" dirty="0">
                <a:solidFill>
                  <a:srgbClr val="16A10F"/>
                </a:solidFill>
                <a:latin typeface="Calibri" panose="020F0502020204030204" pitchFamily="34" charset="0"/>
                <a:cs typeface="Calibri" panose="020F0502020204030204" pitchFamily="34" charset="0"/>
              </a:rPr>
              <a:t>// Decoder</a:t>
            </a:r>
          </a:p>
          <a:p>
            <a:pPr marL="85725" lvl="4" defTabSz="179388"/>
            <a:r>
              <a:rPr lang="en-US" sz="1100" b="1" dirty="0">
                <a:solidFill>
                  <a:srgbClr val="16A10F"/>
                </a:solidFill>
                <a:latin typeface="Calibri" panose="020F0502020204030204" pitchFamily="34" charset="0"/>
                <a:cs typeface="Calibri" panose="020F0502020204030204" pitchFamily="34" charset="0"/>
              </a:rPr>
              <a:t>// bytes is of type Buffer.</a:t>
            </a:r>
          </a:p>
          <a:p>
            <a:pPr marL="85725" lvl="4" defTabSz="179388"/>
            <a:r>
              <a:rPr lang="en-US" sz="1100" b="1" dirty="0">
                <a:solidFill>
                  <a:srgbClr val="16A10F"/>
                </a:solidFill>
                <a:latin typeface="Calibri" panose="020F0502020204030204" pitchFamily="34" charset="0"/>
                <a:cs typeface="Calibri" panose="020F0502020204030204" pitchFamily="34" charset="0"/>
              </a:rPr>
              <a:t>var humidity = (bytes[0] &lt;&lt; 8) | bytes[1];</a:t>
            </a:r>
          </a:p>
          <a:p>
            <a:pPr marL="85725" lvl="4" defTabSz="179388"/>
            <a:r>
              <a:rPr lang="en-US" sz="1100" b="1" dirty="0">
                <a:solidFill>
                  <a:srgbClr val="16A10F"/>
                </a:solidFill>
                <a:latin typeface="Calibri" panose="020F0502020204030204" pitchFamily="34" charset="0"/>
                <a:cs typeface="Calibri" panose="020F0502020204030204" pitchFamily="34" charset="0"/>
              </a:rPr>
              <a:t>var temperature = (bytes[2] &lt;&lt; 8) | bytes[3];</a:t>
            </a:r>
          </a:p>
          <a:p>
            <a:pPr marL="85725" lvl="4" defTabSz="179388"/>
            <a:r>
              <a:rPr lang="en-US" sz="1100" b="1" dirty="0">
                <a:solidFill>
                  <a:srgbClr val="16A10F"/>
                </a:solidFill>
                <a:latin typeface="Calibri" panose="020F0502020204030204" pitchFamily="34" charset="0"/>
                <a:cs typeface="Calibri" panose="020F0502020204030204" pitchFamily="34" charset="0"/>
              </a:rPr>
              <a:t>return{</a:t>
            </a:r>
          </a:p>
          <a:p>
            <a:pPr marL="85725" lvl="4" defTabSz="179388"/>
            <a:r>
              <a:rPr lang="en-US" sz="1100" b="1" dirty="0">
                <a:solidFill>
                  <a:srgbClr val="16A10F"/>
                </a:solidFill>
                <a:latin typeface="Calibri" panose="020F0502020204030204" pitchFamily="34" charset="0"/>
                <a:cs typeface="Calibri" panose="020F0502020204030204" pitchFamily="34" charset="0"/>
              </a:rPr>
              <a:t>humidity: humidity,</a:t>
            </a:r>
          </a:p>
          <a:p>
            <a:pPr marL="85725" lvl="4" defTabSz="179388"/>
            <a:r>
              <a:rPr lang="en-US" sz="1100" b="1" dirty="0">
                <a:solidFill>
                  <a:srgbClr val="16A10F"/>
                </a:solidFill>
                <a:latin typeface="Calibri" panose="020F0502020204030204" pitchFamily="34" charset="0"/>
                <a:cs typeface="Calibri" panose="020F0502020204030204" pitchFamily="34" charset="0"/>
              </a:rPr>
              <a:t>temperature: temperature}</a:t>
            </a:r>
          </a:p>
          <a:p>
            <a:pPr marL="85725" lvl="4" defTabSz="179388"/>
            <a:r>
              <a:rPr lang="en-US" sz="1100" b="1" dirty="0">
                <a:solidFill>
                  <a:srgbClr val="16A10F"/>
                </a:solidFill>
                <a:latin typeface="Calibri" panose="020F0502020204030204" pitchFamily="34" charset="0"/>
                <a:cs typeface="Calibri" panose="020F0502020204030204" pitchFamily="34" charset="0"/>
              </a:rPr>
              <a:t>}</a:t>
            </a:r>
          </a:p>
          <a:p>
            <a:pPr marL="85725" lvl="4" defTabSz="179388"/>
            <a:r>
              <a:rPr lang="en-US" sz="11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tester, dans le champ Payload:</a:t>
            </a:r>
          </a:p>
          <a:p>
            <a:pPr marL="85725" lvl="4" defTabSz="179388"/>
            <a:r>
              <a:rPr lang="en-US" sz="1100" b="1" dirty="0" err="1">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Eg</a:t>
            </a:r>
            <a:r>
              <a:rPr lang="en-US" sz="11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1D C9 0C 8F + SAVE Payload Format</a:t>
            </a:r>
          </a:p>
          <a:p>
            <a:pPr marL="85725" lvl="4" defTabSz="179388"/>
            <a:endParaRPr lang="en-US" sz="1100" dirty="0">
              <a:latin typeface="Calibri" panose="020F0502020204030204" pitchFamily="34" charset="0"/>
              <a:cs typeface="Calibri" panose="020F0502020204030204" pitchFamily="34" charset="0"/>
            </a:endParaRPr>
          </a:p>
          <a:p>
            <a:pPr marL="85725" lvl="4" defTabSz="179388"/>
            <a:endParaRPr lang="en-US" sz="1100" dirty="0">
              <a:latin typeface="Calibri" panose="020F0502020204030204" pitchFamily="34" charset="0"/>
              <a:cs typeface="Calibri" panose="020F0502020204030204" pitchFamily="34" charset="0"/>
            </a:endParaRPr>
          </a:p>
          <a:p>
            <a:pPr marL="85725" lvl="4" defTabSz="179388"/>
            <a:endParaRPr lang="en-US" sz="1100" dirty="0">
              <a:latin typeface="Calibri" panose="020F0502020204030204" pitchFamily="34" charset="0"/>
              <a:cs typeface="Calibri" panose="020F0502020204030204" pitchFamily="34" charset="0"/>
            </a:endParaRPr>
          </a:p>
          <a:p>
            <a:pPr marL="85725" lvl="4" defTabSz="179388"/>
            <a:endParaRPr lang="en-US" sz="1100" dirty="0">
              <a:latin typeface="Calibri" panose="020F0502020204030204" pitchFamily="34" charset="0"/>
              <a:cs typeface="Calibri" panose="020F0502020204030204" pitchFamily="34" charset="0"/>
            </a:endParaRPr>
          </a:p>
        </p:txBody>
      </p:sp>
      <p:sp>
        <p:nvSpPr>
          <p:cNvPr id="7" name="Rectangle : coins arrondis 6">
            <a:extLst>
              <a:ext uri="{FF2B5EF4-FFF2-40B4-BE49-F238E27FC236}">
                <a16:creationId xmlns:a16="http://schemas.microsoft.com/office/drawing/2014/main" id="{96034AFA-4D63-4E53-B67E-6CAC5A9BCA79}"/>
              </a:ext>
            </a:extLst>
          </p:cNvPr>
          <p:cNvSpPr/>
          <p:nvPr/>
        </p:nvSpPr>
        <p:spPr>
          <a:xfrm>
            <a:off x="3723961" y="5648629"/>
            <a:ext cx="4392488" cy="360040"/>
          </a:xfrm>
          <a:prstGeom prst="roundRect">
            <a:avLst/>
          </a:prstGeom>
          <a:solidFill>
            <a:schemeClr val="accent1">
              <a:alpha val="22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libri" panose="020F0502020204030204" pitchFamily="34" charset="0"/>
              <a:cs typeface="Calibri" panose="020F0502020204030204" pitchFamily="34" charset="0"/>
            </a:endParaRPr>
          </a:p>
        </p:txBody>
      </p:sp>
      <p:sp>
        <p:nvSpPr>
          <p:cNvPr id="10" name="Flèche : virage 9">
            <a:extLst>
              <a:ext uri="{FF2B5EF4-FFF2-40B4-BE49-F238E27FC236}">
                <a16:creationId xmlns:a16="http://schemas.microsoft.com/office/drawing/2014/main" id="{D39367F6-45F6-4CAC-AC24-B2C4DD858B03}"/>
              </a:ext>
            </a:extLst>
          </p:cNvPr>
          <p:cNvSpPr/>
          <p:nvPr/>
        </p:nvSpPr>
        <p:spPr>
          <a:xfrm flipV="1">
            <a:off x="2185464" y="5445223"/>
            <a:ext cx="1403461" cy="556411"/>
          </a:xfrm>
          <a:prstGeom prst="bentArrow">
            <a:avLst>
              <a:gd name="adj1" fmla="val 9753"/>
              <a:gd name="adj2" fmla="val 17377"/>
              <a:gd name="adj3" fmla="val 40247"/>
              <a:gd name="adj4" fmla="val 25235"/>
            </a:avLst>
          </a:prstGeom>
          <a:solidFill>
            <a:srgbClr val="4CAC04"/>
          </a:solidFill>
          <a:ln>
            <a:solidFill>
              <a:srgbClr val="16A1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pic>
        <p:nvPicPr>
          <p:cNvPr id="11" name="Image 10">
            <a:extLst>
              <a:ext uri="{FF2B5EF4-FFF2-40B4-BE49-F238E27FC236}">
                <a16:creationId xmlns:a16="http://schemas.microsoft.com/office/drawing/2014/main" id="{5832F77D-A471-47A3-A758-2EB29F57DD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923928" y="620688"/>
            <a:ext cx="4933067" cy="3544523"/>
          </a:xfrm>
          <a:prstGeom prst="rect">
            <a:avLst/>
          </a:prstGeom>
        </p:spPr>
      </p:pic>
      <p:sp>
        <p:nvSpPr>
          <p:cNvPr id="15" name="ZoneTexte 14">
            <a:extLst>
              <a:ext uri="{FF2B5EF4-FFF2-40B4-BE49-F238E27FC236}">
                <a16:creationId xmlns:a16="http://schemas.microsoft.com/office/drawing/2014/main" id="{1B0D1646-298B-42C8-AC48-526A821604B8}"/>
              </a:ext>
            </a:extLst>
          </p:cNvPr>
          <p:cNvSpPr txBox="1"/>
          <p:nvPr/>
        </p:nvSpPr>
        <p:spPr>
          <a:xfrm>
            <a:off x="0" y="6332177"/>
            <a:ext cx="8460432" cy="261610"/>
          </a:xfrm>
          <a:prstGeom prst="rect">
            <a:avLst/>
          </a:prstGeom>
          <a:noFill/>
        </p:spPr>
        <p:txBody>
          <a:bodyPr wrap="square">
            <a:spAutoFit/>
          </a:bodyPr>
          <a:lstStyle/>
          <a:p>
            <a:r>
              <a:rPr lang="fr-FR" sz="1100" b="1" dirty="0">
                <a:solidFill>
                  <a:srgbClr val="0070C0"/>
                </a:solidFill>
                <a:latin typeface="Calibri" panose="020F0502020204030204" pitchFamily="34" charset="0"/>
                <a:cs typeface="Calibri" panose="020F0502020204030204" pitchFamily="34" charset="0"/>
              </a:rPr>
              <a:t>https://www.thethingsnetwork.org/docs/devices/bytes.html</a:t>
            </a:r>
          </a:p>
        </p:txBody>
      </p:sp>
    </p:spTree>
    <p:extLst>
      <p:ext uri="{BB962C8B-B14F-4D97-AF65-F5344CB8AC3E}">
        <p14:creationId xmlns:p14="http://schemas.microsoft.com/office/powerpoint/2010/main" val="19649416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484</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TEST WITH RN2483</a:t>
            </a:r>
          </a:p>
        </p:txBody>
      </p:sp>
    </p:spTree>
    <p:extLst>
      <p:ext uri="{BB962C8B-B14F-4D97-AF65-F5344CB8AC3E}">
        <p14:creationId xmlns:p14="http://schemas.microsoft.com/office/powerpoint/2010/main" val="214874423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2882C0-AC45-4A07-821B-5B646BDD6D5C}"/>
              </a:ext>
            </a:extLst>
          </p:cNvPr>
          <p:cNvSpPr>
            <a:spLocks noGrp="1"/>
          </p:cNvSpPr>
          <p:nvPr>
            <p:ph type="title"/>
          </p:nvPr>
        </p:nvSpPr>
        <p:spPr/>
        <p:txBody>
          <a:bodyPr/>
          <a:lstStyle/>
          <a:p>
            <a:r>
              <a:rPr lang="fr-FR" dirty="0"/>
              <a:t>TEST AVEC ARDUINO UNO + RN2483</a:t>
            </a:r>
          </a:p>
        </p:txBody>
      </p:sp>
      <p:sp>
        <p:nvSpPr>
          <p:cNvPr id="3" name="Espace réservé du numéro de diapositive 2">
            <a:extLst>
              <a:ext uri="{FF2B5EF4-FFF2-40B4-BE49-F238E27FC236}">
                <a16:creationId xmlns:a16="http://schemas.microsoft.com/office/drawing/2014/main" id="{855FF948-3B56-4624-8166-7183E2C192CA}"/>
              </a:ext>
            </a:extLst>
          </p:cNvPr>
          <p:cNvSpPr>
            <a:spLocks noGrp="1"/>
          </p:cNvSpPr>
          <p:nvPr>
            <p:ph type="sldNum" sz="quarter" idx="12"/>
          </p:nvPr>
        </p:nvSpPr>
        <p:spPr/>
        <p:txBody>
          <a:bodyPr/>
          <a:lstStyle/>
          <a:p>
            <a:pPr>
              <a:defRPr/>
            </a:pPr>
            <a:fld id="{E652A8FB-8C76-45BB-8D82-93F8E151003C}" type="slidenum">
              <a:rPr lang="fr-FR" smtClean="0"/>
              <a:pPr>
                <a:defRPr/>
              </a:pPr>
              <a:t>485</a:t>
            </a:fld>
            <a:endParaRPr lang="fr-FR"/>
          </a:p>
        </p:txBody>
      </p:sp>
      <p:sp>
        <p:nvSpPr>
          <p:cNvPr id="5" name="ZoneTexte 4">
            <a:extLst>
              <a:ext uri="{FF2B5EF4-FFF2-40B4-BE49-F238E27FC236}">
                <a16:creationId xmlns:a16="http://schemas.microsoft.com/office/drawing/2014/main" id="{241A908D-9495-45FD-BC0F-614E8D0FE16E}"/>
              </a:ext>
            </a:extLst>
          </p:cNvPr>
          <p:cNvSpPr txBox="1"/>
          <p:nvPr/>
        </p:nvSpPr>
        <p:spPr>
          <a:xfrm>
            <a:off x="0" y="490538"/>
            <a:ext cx="9234264" cy="5262979"/>
          </a:xfrm>
          <a:prstGeom prst="rect">
            <a:avLst/>
          </a:prstGeom>
          <a:noFill/>
        </p:spPr>
        <p:txBody>
          <a:bodyPr wrap="square" rtlCol="0">
            <a:spAutoFit/>
          </a:bodyPr>
          <a:lstStyle/>
          <a:p>
            <a:r>
              <a:rPr lang="fr-FR" sz="1200" dirty="0">
                <a:latin typeface="Calibri" panose="020F0502020204030204" pitchFamily="34" charset="0"/>
                <a:cs typeface="Calibri" panose="020F0502020204030204" pitchFamily="34" charset="0"/>
              </a:rPr>
              <a:t>1 – Dans l’IDE Arduino: </a:t>
            </a:r>
          </a:p>
          <a:p>
            <a:r>
              <a:rPr lang="fr-FR" sz="1200" dirty="0">
                <a:latin typeface="Calibri" panose="020F0502020204030204" pitchFamily="34" charset="0"/>
                <a:cs typeface="Calibri" panose="020F0502020204030204" pitchFamily="34" charset="0"/>
              </a:rPr>
              <a:t>	Installer la librairie TTN</a:t>
            </a:r>
          </a:p>
          <a:p>
            <a:r>
              <a:rPr lang="fr-FR" sz="1200" dirty="0">
                <a:latin typeface="Calibri" panose="020F0502020204030204" pitchFamily="34" charset="0"/>
                <a:cs typeface="Calibri" panose="020F0502020204030204" pitchFamily="34" charset="0"/>
              </a:rPr>
              <a:t>	Installer la librairie RN2483</a:t>
            </a:r>
          </a:p>
          <a:p>
            <a:r>
              <a:rPr lang="fr-FR" sz="1200" dirty="0">
                <a:latin typeface="Calibri" panose="020F0502020204030204" pitchFamily="34" charset="0"/>
                <a:cs typeface="Calibri" panose="020F0502020204030204" pitchFamily="34" charset="0"/>
              </a:rPr>
              <a:t>	Charger Demo_Arduino_Uno_RN2483</a:t>
            </a:r>
          </a:p>
          <a:p>
            <a:r>
              <a:rPr lang="fr-FR" sz="1200" dirty="0">
                <a:latin typeface="Calibri" panose="020F0502020204030204" pitchFamily="34" charset="0"/>
                <a:cs typeface="Calibri" panose="020F0502020204030204" pitchFamily="34" charset="0"/>
              </a:rPr>
              <a:t>	Configurer les pins du RN2483	</a:t>
            </a:r>
          </a:p>
          <a:p>
            <a:pPr lvl="4"/>
            <a:r>
              <a:rPr lang="fr-FR" sz="1200" dirty="0">
                <a:latin typeface="Calibri" panose="020F0502020204030204" pitchFamily="34" charset="0"/>
                <a:cs typeface="Calibri" panose="020F0502020204030204" pitchFamily="34" charset="0"/>
              </a:rPr>
              <a:t>#define TX  10</a:t>
            </a:r>
          </a:p>
          <a:p>
            <a:pPr lvl="4"/>
            <a:r>
              <a:rPr lang="fr-FR" sz="1200" dirty="0">
                <a:latin typeface="Calibri" panose="020F0502020204030204" pitchFamily="34" charset="0"/>
                <a:cs typeface="Calibri" panose="020F0502020204030204" pitchFamily="34" charset="0"/>
              </a:rPr>
              <a:t>#define RX  11</a:t>
            </a:r>
          </a:p>
          <a:p>
            <a:pPr lvl="4"/>
            <a:r>
              <a:rPr lang="fr-FR" sz="1200" dirty="0">
                <a:latin typeface="Calibri" panose="020F0502020204030204" pitchFamily="34" charset="0"/>
                <a:cs typeface="Calibri" panose="020F0502020204030204" pitchFamily="34" charset="0"/>
              </a:rPr>
              <a:t>#define RST  12</a:t>
            </a:r>
          </a:p>
          <a:p>
            <a:pPr lvl="4"/>
            <a:r>
              <a:rPr lang="fr-FR" sz="1200" dirty="0" err="1">
                <a:latin typeface="Calibri" panose="020F0502020204030204" pitchFamily="34" charset="0"/>
                <a:cs typeface="Calibri" panose="020F0502020204030204" pitchFamily="34" charset="0"/>
              </a:rPr>
              <a:t>SoftwareSerial</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mySerial</a:t>
            </a:r>
            <a:r>
              <a:rPr lang="fr-FR" sz="1200" dirty="0">
                <a:latin typeface="Calibri" panose="020F0502020204030204" pitchFamily="34" charset="0"/>
                <a:cs typeface="Calibri" panose="020F0502020204030204" pitchFamily="34" charset="0"/>
              </a:rPr>
              <a:t>(TX, RX); </a:t>
            </a:r>
          </a:p>
          <a:p>
            <a:r>
              <a:rPr lang="fr-FR" sz="1200" dirty="0">
                <a:latin typeface="Calibri" panose="020F0502020204030204" pitchFamily="34" charset="0"/>
                <a:cs typeface="Calibri" panose="020F0502020204030204" pitchFamily="34" charset="0"/>
              </a:rPr>
              <a:t>	Dans le port Série: récupérer le DEV EUI: </a:t>
            </a:r>
            <a:r>
              <a:rPr lang="fr-FR" sz="1200" b="1" dirty="0">
                <a:latin typeface="Calibri" panose="020F0502020204030204" pitchFamily="34" charset="0"/>
                <a:cs typeface="Calibri" panose="020F0502020204030204" pitchFamily="34" charset="0"/>
              </a:rPr>
              <a:t>0004A30B00201396</a:t>
            </a:r>
          </a:p>
          <a:p>
            <a:endParaRPr lang="fr-FR" sz="1200" b="1" dirty="0">
              <a:latin typeface="Calibri" panose="020F0502020204030204" pitchFamily="34" charset="0"/>
              <a:cs typeface="Calibri" panose="020F0502020204030204" pitchFamily="34" charset="0"/>
            </a:endParaRPr>
          </a:p>
          <a:p>
            <a:pPr marL="85725" lvl="4" defTabSz="179388"/>
            <a:r>
              <a:rPr lang="en-US" sz="1200" dirty="0">
                <a:latin typeface="Calibri" panose="020F0502020204030204" pitchFamily="34" charset="0"/>
                <a:cs typeface="Calibri" panose="020F0502020204030204" pitchFamily="34" charset="0"/>
              </a:rPr>
              <a:t>2 – </a:t>
            </a:r>
            <a:r>
              <a:rPr lang="en-US" sz="1200" dirty="0" err="1">
                <a:latin typeface="Calibri" panose="020F0502020204030204" pitchFamily="34" charset="0"/>
                <a:cs typeface="Calibri" panose="020F0502020204030204" pitchFamily="34" charset="0"/>
              </a:rPr>
              <a:t>Recopier</a:t>
            </a:r>
            <a:r>
              <a:rPr lang="en-US" sz="1200" dirty="0">
                <a:latin typeface="Calibri" panose="020F0502020204030204" pitchFamily="34" charset="0"/>
                <a:cs typeface="Calibri" panose="020F0502020204030204" pitchFamily="34" charset="0"/>
              </a:rPr>
              <a:t> les </a:t>
            </a:r>
            <a:r>
              <a:rPr lang="en-US" sz="1200" dirty="0" err="1">
                <a:latin typeface="Calibri" panose="020F0502020204030204" pitchFamily="34" charset="0"/>
                <a:cs typeface="Calibri" panose="020F0502020204030204" pitchFamily="34" charset="0"/>
              </a:rPr>
              <a:t>DevEUI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eg</a:t>
            </a:r>
            <a:r>
              <a:rPr lang="en-US" sz="1200"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DevEUI</a:t>
            </a:r>
            <a:r>
              <a:rPr lang="en-US" sz="1200" b="1" dirty="0">
                <a:latin typeface="Calibri" panose="020F0502020204030204" pitchFamily="34" charset="0"/>
                <a:cs typeface="Calibri" panose="020F0502020204030204" pitchFamily="34" charset="0"/>
              </a:rPr>
              <a:t>: 0004A30B001BE16C</a:t>
            </a:r>
            <a:r>
              <a:rPr lang="en-US" sz="1200" dirty="0">
                <a:latin typeface="Calibri" panose="020F0502020204030204" pitchFamily="34" charset="0"/>
                <a:cs typeface="Calibri" panose="020F0502020204030204" pitchFamily="34" charset="0"/>
              </a:rPr>
              <a:t>)</a:t>
            </a:r>
          </a:p>
          <a:p>
            <a:pPr marL="85725" lvl="4" defTabSz="179388"/>
            <a:r>
              <a:rPr lang="en-US" sz="1200" dirty="0">
                <a:latin typeface="Calibri" panose="020F0502020204030204" pitchFamily="34" charset="0"/>
                <a:cs typeface="Calibri" panose="020F0502020204030204" pitchFamily="34" charset="0"/>
              </a:rPr>
              <a:t>3 – Sur The Things Networks: </a:t>
            </a:r>
          </a:p>
          <a:p>
            <a:pPr marL="544512" lvl="5" defTabSz="179388"/>
            <a:r>
              <a:rPr lang="en-US" sz="1200" dirty="0">
                <a:latin typeface="Calibri" panose="020F0502020204030204" pitchFamily="34" charset="0"/>
                <a:cs typeface="Calibri" panose="020F0502020204030204" pitchFamily="34" charset="0"/>
              </a:rPr>
              <a:t>Device registration </a:t>
            </a:r>
            <a:r>
              <a:rPr lang="en-US" sz="1200" dirty="0">
                <a:latin typeface="Calibri" panose="020F0502020204030204" pitchFamily="34" charset="0"/>
                <a:cs typeface="Calibri" panose="020F0502020204030204" pitchFamily="34" charset="0"/>
                <a:hlinkClick r:id="rId2"/>
              </a:rPr>
              <a:t>https://www.thethingsnetwork.org/docs/devices/registration.html</a:t>
            </a:r>
            <a:endParaRPr lang="en-US" sz="1200" dirty="0">
              <a:latin typeface="Calibri" panose="020F0502020204030204" pitchFamily="34" charset="0"/>
              <a:cs typeface="Calibri" panose="020F0502020204030204" pitchFamily="34" charset="0"/>
            </a:endParaRPr>
          </a:p>
          <a:p>
            <a:pPr marL="544512" lvl="5" defTabSz="179388"/>
            <a:r>
              <a:rPr lang="en-US" sz="1200" dirty="0">
                <a:latin typeface="Calibri" panose="020F0502020204030204" pitchFamily="34" charset="0"/>
                <a:cs typeface="Calibri" panose="020F0502020204030204" pitchFamily="34" charset="0"/>
              </a:rPr>
              <a:t>Console </a:t>
            </a:r>
            <a:r>
              <a:rPr lang="en-US" sz="1200" dirty="0">
                <a:latin typeface="Calibri" panose="020F0502020204030204" pitchFamily="34" charset="0"/>
                <a:cs typeface="Calibri" panose="020F0502020204030204" pitchFamily="34" charset="0"/>
                <a:hlinkClick r:id="rId3"/>
              </a:rPr>
              <a:t>https://console.thethingsnetwork.org/</a:t>
            </a:r>
            <a:endParaRPr lang="en-US" sz="1200" dirty="0">
              <a:latin typeface="Calibri" panose="020F0502020204030204" pitchFamily="34" charset="0"/>
              <a:cs typeface="Calibri" panose="020F0502020204030204" pitchFamily="34" charset="0"/>
            </a:endParaRPr>
          </a:p>
          <a:p>
            <a:pPr marL="85725" lvl="4" defTabSz="179388"/>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Créer</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ou</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choisir</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une</a:t>
            </a:r>
            <a:r>
              <a:rPr lang="en-US" sz="1200" dirty="0">
                <a:latin typeface="Calibri" panose="020F0502020204030204" pitchFamily="34" charset="0"/>
                <a:cs typeface="Calibri" panose="020F0502020204030204" pitchFamily="34" charset="0"/>
              </a:rPr>
              <a:t> application: </a:t>
            </a:r>
            <a:r>
              <a:rPr lang="en-US" sz="1200" dirty="0" err="1">
                <a:latin typeface="Calibri" panose="020F0502020204030204" pitchFamily="34" charset="0"/>
                <a:cs typeface="Calibri" panose="020F0502020204030204" pitchFamily="34" charset="0"/>
              </a:rPr>
              <a:t>eg</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thingsuno_test</a:t>
            </a:r>
            <a:endParaRPr lang="en-US" sz="1200" dirty="0">
              <a:latin typeface="Calibri" panose="020F0502020204030204" pitchFamily="34" charset="0"/>
              <a:cs typeface="Calibri" panose="020F0502020204030204" pitchFamily="34" charset="0"/>
            </a:endParaRPr>
          </a:p>
          <a:p>
            <a:pPr marL="85725" lvl="4" defTabSz="179388"/>
            <a:r>
              <a:rPr lang="en-US" sz="1200" dirty="0">
                <a:latin typeface="Calibri" panose="020F0502020204030204" pitchFamily="34" charset="0"/>
                <a:cs typeface="Calibri" panose="020F0502020204030204" pitchFamily="34" charset="0"/>
              </a:rPr>
              <a:t>			Dans </a:t>
            </a:r>
            <a:r>
              <a:rPr lang="en-US" sz="1200" dirty="0" err="1">
                <a:latin typeface="Calibri" panose="020F0502020204030204" pitchFamily="34" charset="0"/>
                <a:cs typeface="Calibri" panose="020F0502020204030204" pitchFamily="34" charset="0"/>
              </a:rPr>
              <a:t>l’application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cliquer</a:t>
            </a:r>
            <a:r>
              <a:rPr lang="en-US" sz="1200" dirty="0">
                <a:latin typeface="Calibri" panose="020F0502020204030204" pitchFamily="34" charset="0"/>
                <a:cs typeface="Calibri" panose="020F0502020204030204" pitchFamily="34" charset="0"/>
              </a:rPr>
              <a:t> sur DEVICE: </a:t>
            </a:r>
            <a:r>
              <a:rPr lang="en-US" sz="1200" dirty="0">
                <a:latin typeface="Calibri" panose="020F0502020204030204" pitchFamily="34" charset="0"/>
                <a:cs typeface="Calibri" panose="020F0502020204030204" pitchFamily="34" charset="0"/>
                <a:hlinkClick r:id="rId4"/>
              </a:rPr>
              <a:t>https://console.thethingsnetwork.org/applications/thingsuno_test/devices</a:t>
            </a:r>
            <a:endParaRPr lang="en-US" sz="1200" dirty="0">
              <a:latin typeface="Calibri" panose="020F0502020204030204" pitchFamily="34" charset="0"/>
              <a:cs typeface="Calibri" panose="020F0502020204030204" pitchFamily="34" charset="0"/>
            </a:endParaRPr>
          </a:p>
          <a:p>
            <a:pPr marL="85725" lvl="4" defTabSz="179388"/>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Activer</a:t>
            </a:r>
            <a:r>
              <a:rPr lang="en-US" sz="1200" dirty="0">
                <a:latin typeface="Calibri" panose="020F0502020204030204" pitchFamily="34" charset="0"/>
                <a:cs typeface="Calibri" panose="020F0502020204030204" pitchFamily="34" charset="0"/>
              </a:rPr>
              <a:t> le device sur </a:t>
            </a:r>
            <a:r>
              <a:rPr lang="en-US" sz="1200" dirty="0" err="1">
                <a:latin typeface="Calibri" panose="020F0502020204030204" pitchFamily="34" charset="0"/>
                <a:cs typeface="Calibri" panose="020F0502020204030204" pitchFamily="34" charset="0"/>
              </a:rPr>
              <a:t>TheThingsNetwork</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soit</a:t>
            </a:r>
            <a:r>
              <a:rPr lang="en-US" sz="1200" dirty="0">
                <a:latin typeface="Calibri" panose="020F0502020204030204" pitchFamily="34" charset="0"/>
                <a:cs typeface="Calibri" panose="020F0502020204030204" pitchFamily="34" charset="0"/>
              </a:rPr>
              <a:t> par la </a:t>
            </a:r>
            <a:r>
              <a:rPr lang="en-US" sz="1200" dirty="0" err="1">
                <a:latin typeface="Calibri" panose="020F0502020204030204" pitchFamily="34" charset="0"/>
                <a:cs typeface="Calibri" panose="020F0502020204030204" pitchFamily="34" charset="0"/>
              </a:rPr>
              <a:t>méthode</a:t>
            </a:r>
            <a:r>
              <a:rPr lang="en-US" sz="1200" dirty="0">
                <a:latin typeface="Calibri" panose="020F0502020204030204" pitchFamily="34" charset="0"/>
                <a:cs typeface="Calibri" panose="020F0502020204030204" pitchFamily="34" charset="0"/>
              </a:rPr>
              <a:t> OTA </a:t>
            </a:r>
            <a:r>
              <a:rPr lang="en-US" sz="1200" dirty="0" err="1">
                <a:latin typeface="Calibri" panose="020F0502020204030204" pitchFamily="34" charset="0"/>
                <a:cs typeface="Calibri" panose="020F0502020204030204" pitchFamily="34" charset="0"/>
              </a:rPr>
              <a:t>soit</a:t>
            </a:r>
            <a:r>
              <a:rPr lang="en-US" sz="1200" dirty="0">
                <a:latin typeface="Calibri" panose="020F0502020204030204" pitchFamily="34" charset="0"/>
                <a:cs typeface="Calibri" panose="020F0502020204030204" pitchFamily="34" charset="0"/>
              </a:rPr>
              <a:t> par la </a:t>
            </a:r>
            <a:r>
              <a:rPr lang="en-US" sz="1200" dirty="0" err="1">
                <a:latin typeface="Calibri" panose="020F0502020204030204" pitchFamily="34" charset="0"/>
                <a:cs typeface="Calibri" panose="020F0502020204030204" pitchFamily="34" charset="0"/>
              </a:rPr>
              <a:t>méthode</a:t>
            </a:r>
            <a:r>
              <a:rPr lang="en-US" sz="1200" dirty="0">
                <a:latin typeface="Calibri" panose="020F0502020204030204" pitchFamily="34" charset="0"/>
                <a:cs typeface="Calibri" panose="020F0502020204030204" pitchFamily="34" charset="0"/>
              </a:rPr>
              <a:t> ABP</a:t>
            </a:r>
          </a:p>
          <a:p>
            <a:pPr marL="85725" lvl="4" defTabSz="179388"/>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Attention, pour OTAA, il faut </a:t>
            </a:r>
            <a:r>
              <a:rPr lang="en-US" sz="1200" i="1" dirty="0" err="1">
                <a:latin typeface="Calibri" panose="020F0502020204030204" pitchFamily="34" charset="0"/>
                <a:cs typeface="Calibri" panose="020F0502020204030204" pitchFamily="34" charset="0"/>
              </a:rPr>
              <a:t>avoir</a:t>
            </a:r>
            <a:r>
              <a:rPr lang="en-US" sz="1200" i="1" dirty="0">
                <a:latin typeface="Calibri" panose="020F0502020204030204" pitchFamily="34" charset="0"/>
                <a:cs typeface="Calibri" panose="020F0502020204030204" pitchFamily="34" charset="0"/>
              </a:rPr>
              <a:t> au </a:t>
            </a:r>
            <a:r>
              <a:rPr lang="en-US" sz="1200" i="1" dirty="0" err="1">
                <a:latin typeface="Calibri" panose="020F0502020204030204" pitchFamily="34" charset="0"/>
                <a:cs typeface="Calibri" panose="020F0502020204030204" pitchFamily="34" charset="0"/>
              </a:rPr>
              <a:t>moins</a:t>
            </a:r>
            <a:r>
              <a:rPr lang="en-US" sz="1200" i="1" dirty="0">
                <a:latin typeface="Calibri" panose="020F0502020204030204" pitchFamily="34" charset="0"/>
                <a:cs typeface="Calibri" panose="020F0502020204030204" pitchFamily="34" charset="0"/>
              </a:rPr>
              <a:t> le firmware V1.4 sur le RN2483 </a:t>
            </a:r>
          </a:p>
          <a:p>
            <a:pPr marL="85725" lvl="4" defTabSz="179388"/>
            <a:r>
              <a:rPr lang="en-US" sz="1200" i="1" dirty="0">
                <a:latin typeface="Calibri" panose="020F0502020204030204" pitchFamily="34" charset="0"/>
                <a:cs typeface="Calibri" panose="020F0502020204030204" pitchFamily="34" charset="0"/>
              </a:rPr>
              <a:t>			pour ne pas </a:t>
            </a:r>
            <a:r>
              <a:rPr lang="en-US" sz="1200" i="1" dirty="0" err="1">
                <a:latin typeface="Calibri" panose="020F0502020204030204" pitchFamily="34" charset="0"/>
                <a:cs typeface="Calibri" panose="020F0502020204030204" pitchFamily="34" charset="0"/>
              </a:rPr>
              <a:t>avoir</a:t>
            </a:r>
            <a:r>
              <a:rPr lang="en-US" sz="1200" i="1" dirty="0">
                <a:latin typeface="Calibri" panose="020F0502020204030204" pitchFamily="34" charset="0"/>
                <a:cs typeface="Calibri" panose="020F0502020204030204" pitchFamily="34" charset="0"/>
              </a:rPr>
              <a:t> </a:t>
            </a:r>
            <a:r>
              <a:rPr lang="en-US" sz="1200" i="1" dirty="0" err="1">
                <a:latin typeface="Calibri" panose="020F0502020204030204" pitchFamily="34" charset="0"/>
                <a:cs typeface="Calibri" panose="020F0502020204030204" pitchFamily="34" charset="0"/>
              </a:rPr>
              <a:t>l’erreur</a:t>
            </a:r>
            <a:r>
              <a:rPr lang="en-US" sz="1200" i="1" dirty="0">
                <a:latin typeface="Calibri" panose="020F0502020204030204" pitchFamily="34" charset="0"/>
                <a:cs typeface="Calibri" panose="020F0502020204030204" pitchFamily="34" charset="0"/>
              </a:rPr>
              <a:t> “No Channel“ (</a:t>
            </a:r>
            <a:r>
              <a:rPr lang="en-US" sz="1200" i="1" dirty="0" err="1">
                <a:latin typeface="Calibri" panose="020F0502020204030204" pitchFamily="34" charset="0"/>
                <a:cs typeface="Calibri" panose="020F0502020204030204" pitchFamily="34" charset="0"/>
              </a:rPr>
              <a:t>lié</a:t>
            </a:r>
            <a:r>
              <a:rPr lang="en-US" sz="1200" i="1" dirty="0">
                <a:latin typeface="Calibri" panose="020F0502020204030204" pitchFamily="34" charset="0"/>
                <a:cs typeface="Calibri" panose="020F0502020204030204" pitchFamily="34" charset="0"/>
              </a:rPr>
              <a:t> au duty cycle)</a:t>
            </a:r>
          </a:p>
          <a:p>
            <a:pPr marL="85725" lvl="4" defTabSz="179388"/>
            <a:endParaRPr lang="en-US" sz="1200" i="1" dirty="0">
              <a:latin typeface="Calibri" panose="020F0502020204030204" pitchFamily="34" charset="0"/>
              <a:cs typeface="Calibri" panose="020F0502020204030204" pitchFamily="34" charset="0"/>
            </a:endParaRPr>
          </a:p>
          <a:p>
            <a:pPr marL="85725" lvl="4" defTabSz="179388"/>
            <a:r>
              <a:rPr lang="en-US" sz="1200" dirty="0">
                <a:latin typeface="Calibri" panose="020F0502020204030204" pitchFamily="34" charset="0"/>
                <a:cs typeface="Calibri" panose="020F0502020204030204" pitchFamily="34" charset="0"/>
              </a:rPr>
              <a:t>							3.1 </a:t>
            </a:r>
            <a:r>
              <a:rPr lang="en-US" sz="1200" dirty="0" err="1">
                <a:latin typeface="Calibri" panose="020F0502020204030204" pitchFamily="34" charset="0"/>
                <a:cs typeface="Calibri" panose="020F0502020204030204" pitchFamily="34" charset="0"/>
              </a:rPr>
              <a:t>Depuis</a:t>
            </a:r>
            <a:r>
              <a:rPr lang="en-US" sz="1200" dirty="0">
                <a:latin typeface="Calibri" panose="020F0502020204030204" pitchFamily="34" charset="0"/>
                <a:cs typeface="Calibri" panose="020F0502020204030204" pitchFamily="34" charset="0"/>
              </a:rPr>
              <a:t> la console TTN, </a:t>
            </a:r>
            <a:r>
              <a:rPr lang="en-US" sz="1200" dirty="0" err="1">
                <a:latin typeface="Calibri" panose="020F0502020204030204" pitchFamily="34" charset="0"/>
                <a:cs typeface="Calibri" panose="020F0502020204030204" pitchFamily="34" charset="0"/>
              </a:rPr>
              <a:t>récupérer</a:t>
            </a:r>
            <a:r>
              <a:rPr lang="en-US" sz="1200" dirty="0">
                <a:latin typeface="Calibri" panose="020F0502020204030204" pitchFamily="34" charset="0"/>
                <a:cs typeface="Calibri" panose="020F0502020204030204" pitchFamily="34" charset="0"/>
              </a:rPr>
              <a:t> les </a:t>
            </a:r>
            <a:r>
              <a:rPr lang="en-US" sz="1200" dirty="0" err="1">
                <a:latin typeface="Calibri" panose="020F0502020204030204" pitchFamily="34" charset="0"/>
                <a:cs typeface="Calibri" panose="020F0502020204030204" pitchFamily="34" charset="0"/>
              </a:rPr>
              <a:t>constantes</a:t>
            </a:r>
            <a:r>
              <a:rPr lang="en-US" sz="1200" dirty="0">
                <a:latin typeface="Calibri" panose="020F0502020204030204" pitchFamily="34" charset="0"/>
                <a:cs typeface="Calibri" panose="020F0502020204030204" pitchFamily="34" charset="0"/>
              </a:rPr>
              <a:t> du device </a:t>
            </a:r>
            <a:r>
              <a:rPr lang="en-US" sz="1200" dirty="0" err="1">
                <a:latin typeface="Calibri" panose="020F0502020204030204" pitchFamily="34" charset="0"/>
                <a:cs typeface="Calibri" panose="020F0502020204030204" pitchFamily="34" charset="0"/>
              </a:rPr>
              <a:t>en</a:t>
            </a:r>
            <a:r>
              <a:rPr lang="en-US" sz="1200" dirty="0">
                <a:latin typeface="Calibri" panose="020F0502020204030204" pitchFamily="34" charset="0"/>
                <a:cs typeface="Calibri" panose="020F0502020204030204" pitchFamily="34" charset="0"/>
              </a:rPr>
              <a:t> ABP :</a:t>
            </a:r>
          </a:p>
          <a:p>
            <a:pPr marL="1001712" lvl="6" defTabSz="179388"/>
            <a:r>
              <a:rPr lang="en-US" sz="1200" b="1" dirty="0">
                <a:latin typeface="Calibri" panose="020F0502020204030204" pitchFamily="34" charset="0"/>
                <a:cs typeface="Calibri" panose="020F0502020204030204" pitchFamily="34" charset="0"/>
              </a:rPr>
              <a:t>		                   const char *</a:t>
            </a:r>
            <a:r>
              <a:rPr lang="en-US" sz="1200" b="1" dirty="0" err="1">
                <a:latin typeface="Calibri" panose="020F0502020204030204" pitchFamily="34" charset="0"/>
                <a:cs typeface="Calibri" panose="020F0502020204030204" pitchFamily="34" charset="0"/>
              </a:rPr>
              <a:t>devAddr</a:t>
            </a:r>
            <a:r>
              <a:rPr lang="en-US" sz="1200" b="1" dirty="0">
                <a:latin typeface="Calibri" panose="020F0502020204030204" pitchFamily="34" charset="0"/>
                <a:cs typeface="Calibri" panose="020F0502020204030204" pitchFamily="34" charset="0"/>
              </a:rPr>
              <a:t> = "26013946";</a:t>
            </a:r>
          </a:p>
          <a:p>
            <a:pPr marL="1916112" lvl="8" defTabSz="179388"/>
            <a:r>
              <a:rPr lang="en-US" sz="1200" b="1" dirty="0">
                <a:latin typeface="Calibri" panose="020F0502020204030204" pitchFamily="34" charset="0"/>
                <a:cs typeface="Calibri" panose="020F0502020204030204" pitchFamily="34" charset="0"/>
              </a:rPr>
              <a:t>const char *</a:t>
            </a:r>
            <a:r>
              <a:rPr lang="en-US" sz="1200" b="1" dirty="0" err="1">
                <a:latin typeface="Calibri" panose="020F0502020204030204" pitchFamily="34" charset="0"/>
                <a:cs typeface="Calibri" panose="020F0502020204030204" pitchFamily="34" charset="0"/>
              </a:rPr>
              <a:t>nwkSKey</a:t>
            </a:r>
            <a:r>
              <a:rPr lang="en-US" sz="1200" b="1" dirty="0">
                <a:latin typeface="Calibri" panose="020F0502020204030204" pitchFamily="34" charset="0"/>
                <a:cs typeface="Calibri" panose="020F0502020204030204" pitchFamily="34" charset="0"/>
              </a:rPr>
              <a:t> = "E400FBFA5C76C7836C2380F27ADB77FF";</a:t>
            </a:r>
          </a:p>
          <a:p>
            <a:pPr marL="1916112" lvl="8" defTabSz="179388"/>
            <a:r>
              <a:rPr lang="en-US" sz="1200" b="1" dirty="0">
                <a:latin typeface="Calibri" panose="020F0502020204030204" pitchFamily="34" charset="0"/>
                <a:cs typeface="Calibri" panose="020F0502020204030204" pitchFamily="34" charset="0"/>
              </a:rPr>
              <a:t>const char *</a:t>
            </a:r>
            <a:r>
              <a:rPr lang="en-US" sz="1200" b="1" dirty="0" err="1">
                <a:latin typeface="Calibri" panose="020F0502020204030204" pitchFamily="34" charset="0"/>
                <a:cs typeface="Calibri" panose="020F0502020204030204" pitchFamily="34" charset="0"/>
              </a:rPr>
              <a:t>appSKey</a:t>
            </a:r>
            <a:r>
              <a:rPr lang="en-US" sz="1200" b="1" dirty="0">
                <a:latin typeface="Calibri" panose="020F0502020204030204" pitchFamily="34" charset="0"/>
                <a:cs typeface="Calibri" panose="020F0502020204030204" pitchFamily="34" charset="0"/>
              </a:rPr>
              <a:t> = "7B0218AE8B0ACBCBE1414FE19F5ABD61";</a:t>
            </a:r>
          </a:p>
          <a:p>
            <a:pPr marL="1276350" lvl="8" defTabSz="179388"/>
            <a:r>
              <a:rPr lang="en-US" sz="1200" dirty="0">
                <a:latin typeface="Calibri" panose="020F0502020204030204" pitchFamily="34" charset="0"/>
                <a:cs typeface="Calibri" panose="020F0502020204030204" pitchFamily="34" charset="0"/>
              </a:rPr>
              <a:t>Et le </a:t>
            </a:r>
            <a:r>
              <a:rPr lang="en-US" sz="1200" dirty="0" err="1">
                <a:latin typeface="Calibri" panose="020F0502020204030204" pitchFamily="34" charset="0"/>
                <a:cs typeface="Calibri" panose="020F0502020204030204" pitchFamily="34" charset="0"/>
              </a:rPr>
              <a:t>coller</a:t>
            </a:r>
            <a:r>
              <a:rPr lang="en-US" sz="1200" dirty="0">
                <a:latin typeface="Calibri" panose="020F0502020204030204" pitchFamily="34" charset="0"/>
                <a:cs typeface="Calibri" panose="020F0502020204030204" pitchFamily="34" charset="0"/>
              </a:rPr>
              <a:t> dans </a:t>
            </a:r>
            <a:r>
              <a:rPr lang="en-US" sz="1200" dirty="0" err="1">
                <a:latin typeface="Calibri" panose="020F0502020204030204" pitchFamily="34" charset="0"/>
                <a:cs typeface="Calibri" panose="020F0502020204030204" pitchFamily="34" charset="0"/>
              </a:rPr>
              <a:t>l’exemple</a:t>
            </a:r>
            <a:r>
              <a:rPr lang="en-US" sz="1200" dirty="0">
                <a:latin typeface="Calibri" panose="020F0502020204030204" pitchFamily="34" charset="0"/>
                <a:cs typeface="Calibri" panose="020F0502020204030204" pitchFamily="34" charset="0"/>
              </a:rPr>
              <a:t> de </a:t>
            </a:r>
            <a:r>
              <a:rPr lang="en-US" sz="1200" dirty="0" err="1">
                <a:latin typeface="Calibri" panose="020F0502020204030204" pitchFamily="34" charset="0"/>
                <a:cs typeface="Calibri" panose="020F0502020204030204" pitchFamily="34" charset="0"/>
              </a:rPr>
              <a:t>l’IDE</a:t>
            </a:r>
            <a:r>
              <a:rPr lang="en-US" sz="1200" dirty="0">
                <a:latin typeface="Calibri" panose="020F0502020204030204" pitchFamily="34" charset="0"/>
                <a:cs typeface="Calibri" panose="020F0502020204030204" pitchFamily="34" charset="0"/>
              </a:rPr>
              <a:t> Arduino + </a:t>
            </a:r>
            <a:r>
              <a:rPr lang="en-US" sz="1200" dirty="0" err="1">
                <a:latin typeface="Calibri" panose="020F0502020204030204" pitchFamily="34" charset="0"/>
                <a:cs typeface="Calibri" panose="020F0502020204030204" pitchFamily="34" charset="0"/>
              </a:rPr>
              <a:t>Vérifier</a:t>
            </a:r>
            <a:r>
              <a:rPr lang="en-US" sz="1200" dirty="0">
                <a:latin typeface="Calibri" panose="020F0502020204030204" pitchFamily="34" charset="0"/>
                <a:cs typeface="Calibri" panose="020F0502020204030204" pitchFamily="34" charset="0"/>
              </a:rPr>
              <a:t> que </a:t>
            </a:r>
            <a:r>
              <a:rPr lang="en-US" sz="1200" dirty="0" err="1">
                <a:latin typeface="Calibri" panose="020F0502020204030204" pitchFamily="34" charset="0"/>
                <a:cs typeface="Calibri" panose="020F0502020204030204" pitchFamily="34" charset="0"/>
              </a:rPr>
              <a:t>l’on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reçoit</a:t>
            </a:r>
            <a:r>
              <a:rPr lang="en-US" sz="1200" dirty="0">
                <a:latin typeface="Calibri" panose="020F0502020204030204" pitchFamily="34" charset="0"/>
                <a:cs typeface="Calibri" panose="020F0502020204030204" pitchFamily="34" charset="0"/>
              </a:rPr>
              <a:t> les </a:t>
            </a:r>
            <a:r>
              <a:rPr lang="en-US" sz="1200" dirty="0" err="1">
                <a:latin typeface="Calibri" panose="020F0502020204030204" pitchFamily="34" charset="0"/>
                <a:cs typeface="Calibri" panose="020F0502020204030204" pitchFamily="34" charset="0"/>
              </a:rPr>
              <a:t>données</a:t>
            </a:r>
            <a:r>
              <a:rPr lang="en-US" sz="1200" dirty="0">
                <a:latin typeface="Calibri" panose="020F0502020204030204" pitchFamily="34" charset="0"/>
                <a:cs typeface="Calibri" panose="020F0502020204030204" pitchFamily="34" charset="0"/>
              </a:rPr>
              <a:t>:  1 – sur TTN </a:t>
            </a:r>
            <a:r>
              <a:rPr lang="en-US" sz="1200" dirty="0" err="1">
                <a:latin typeface="Calibri" panose="020F0502020204030204" pitchFamily="34" charset="0"/>
                <a:cs typeface="Calibri" panose="020F0502020204030204" pitchFamily="34" charset="0"/>
              </a:rPr>
              <a:t>ou</a:t>
            </a:r>
            <a:r>
              <a:rPr lang="en-US" sz="1200" dirty="0">
                <a:latin typeface="Calibri" panose="020F0502020204030204" pitchFamily="34" charset="0"/>
                <a:cs typeface="Calibri" panose="020F0502020204030204" pitchFamily="34" charset="0"/>
              </a:rPr>
              <a:t> 2 – sur le port </a:t>
            </a:r>
            <a:r>
              <a:rPr lang="en-US" sz="1200" dirty="0" err="1">
                <a:latin typeface="Calibri" panose="020F0502020204030204" pitchFamily="34" charset="0"/>
                <a:cs typeface="Calibri" panose="020F0502020204030204" pitchFamily="34" charset="0"/>
              </a:rPr>
              <a:t>série</a:t>
            </a:r>
            <a:endParaRPr lang="en-US" sz="1200" dirty="0">
              <a:latin typeface="Calibri" panose="020F0502020204030204" pitchFamily="34" charset="0"/>
              <a:cs typeface="Calibri" panose="020F0502020204030204" pitchFamily="34" charset="0"/>
            </a:endParaRPr>
          </a:p>
          <a:p>
            <a:pPr marL="1276350" lvl="8" defTabSz="179388"/>
            <a:endParaRPr lang="en-US" sz="1200" dirty="0">
              <a:latin typeface="Calibri" panose="020F0502020204030204" pitchFamily="34" charset="0"/>
              <a:cs typeface="Calibri" panose="020F0502020204030204" pitchFamily="34" charset="0"/>
            </a:endParaRPr>
          </a:p>
          <a:p>
            <a:pPr marL="0" lvl="8" defTabSz="179388"/>
            <a:r>
              <a:rPr lang="en-US" sz="1200" dirty="0">
                <a:latin typeface="Calibri" panose="020F0502020204030204" pitchFamily="34" charset="0"/>
                <a:cs typeface="Calibri" panose="020F0502020204030204" pitchFamily="34" charset="0"/>
              </a:rPr>
              <a:t>4. </a:t>
            </a:r>
            <a:r>
              <a:rPr lang="en-US" sz="1200" dirty="0" err="1">
                <a:latin typeface="Calibri" panose="020F0502020204030204" pitchFamily="34" charset="0"/>
                <a:cs typeface="Calibri" panose="020F0502020204030204" pitchFamily="34" charset="0"/>
              </a:rPr>
              <a:t>Insérer</a:t>
            </a:r>
            <a:r>
              <a:rPr lang="en-US" sz="1200" dirty="0">
                <a:latin typeface="Calibri" panose="020F0502020204030204" pitchFamily="34" charset="0"/>
                <a:cs typeface="Calibri" panose="020F0502020204030204" pitchFamily="34" charset="0"/>
              </a:rPr>
              <a:t> les </a:t>
            </a:r>
            <a:r>
              <a:rPr lang="en-US" sz="1200" dirty="0" err="1">
                <a:latin typeface="Calibri" panose="020F0502020204030204" pitchFamily="34" charset="0"/>
                <a:cs typeface="Calibri" panose="020F0502020204030204" pitchFamily="34" charset="0"/>
              </a:rPr>
              <a:t>lignes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suivantes</a:t>
            </a:r>
            <a:r>
              <a:rPr lang="en-US" sz="1200" dirty="0">
                <a:latin typeface="Calibri" panose="020F0502020204030204" pitchFamily="34" charset="0"/>
                <a:cs typeface="Calibri" panose="020F0502020204030204" pitchFamily="34" charset="0"/>
              </a:rPr>
              <a:t> dans le sketch:</a:t>
            </a:r>
            <a:endParaRPr lang="fr-FR" sz="1200" dirty="0">
              <a:latin typeface="Calibri" panose="020F0502020204030204" pitchFamily="34" charset="0"/>
              <a:cs typeface="Calibri" panose="020F0502020204030204" pitchFamily="34" charset="0"/>
            </a:endParaRPr>
          </a:p>
        </p:txBody>
      </p:sp>
      <p:pic>
        <p:nvPicPr>
          <p:cNvPr id="13" name="Image 12">
            <a:extLst>
              <a:ext uri="{FF2B5EF4-FFF2-40B4-BE49-F238E27FC236}">
                <a16:creationId xmlns:a16="http://schemas.microsoft.com/office/drawing/2014/main" id="{7D7556E5-F21B-4482-A1C5-89A9CB9C80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rot="10800000">
            <a:off x="5652120" y="634490"/>
            <a:ext cx="3384376" cy="2495976"/>
          </a:xfrm>
          <a:prstGeom prst="rect">
            <a:avLst/>
          </a:prstGeom>
        </p:spPr>
      </p:pic>
      <p:pic>
        <p:nvPicPr>
          <p:cNvPr id="15" name="Image 14">
            <a:extLst>
              <a:ext uri="{FF2B5EF4-FFF2-40B4-BE49-F238E27FC236}">
                <a16:creationId xmlns:a16="http://schemas.microsoft.com/office/drawing/2014/main" id="{F654E9B7-92EF-41F8-B683-E5082C44BF2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506022" y="5966911"/>
            <a:ext cx="2429842" cy="323850"/>
          </a:xfrm>
          <a:prstGeom prst="rect">
            <a:avLst/>
          </a:prstGeom>
        </p:spPr>
      </p:pic>
      <p:pic>
        <p:nvPicPr>
          <p:cNvPr id="17" name="Image 16">
            <a:extLst>
              <a:ext uri="{FF2B5EF4-FFF2-40B4-BE49-F238E27FC236}">
                <a16:creationId xmlns:a16="http://schemas.microsoft.com/office/drawing/2014/main" id="{7FA6C5B1-303F-4575-B17E-4DFA580334A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4168" y="5798395"/>
            <a:ext cx="4032448" cy="508844"/>
          </a:xfrm>
          <a:prstGeom prst="rect">
            <a:avLst/>
          </a:prstGeom>
        </p:spPr>
      </p:pic>
      <p:pic>
        <p:nvPicPr>
          <p:cNvPr id="19" name="Image 18">
            <a:extLst>
              <a:ext uri="{FF2B5EF4-FFF2-40B4-BE49-F238E27FC236}">
                <a16:creationId xmlns:a16="http://schemas.microsoft.com/office/drawing/2014/main" id="{E93C0BCC-CBD4-40DF-9D57-D592ABC7DF79}"/>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219044" y="5641806"/>
            <a:ext cx="2114550" cy="792349"/>
          </a:xfrm>
          <a:prstGeom prst="rect">
            <a:avLst/>
          </a:prstGeom>
        </p:spPr>
      </p:pic>
    </p:spTree>
    <p:extLst>
      <p:ext uri="{BB962C8B-B14F-4D97-AF65-F5344CB8AC3E}">
        <p14:creationId xmlns:p14="http://schemas.microsoft.com/office/powerpoint/2010/main" val="203264417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B02F6F-89E6-41A9-8B0C-B5E2B4C1E1F6}"/>
              </a:ext>
            </a:extLst>
          </p:cNvPr>
          <p:cNvSpPr>
            <a:spLocks noGrp="1"/>
          </p:cNvSpPr>
          <p:nvPr>
            <p:ph type="title"/>
          </p:nvPr>
        </p:nvSpPr>
        <p:spPr/>
        <p:txBody>
          <a:bodyPr/>
          <a:lstStyle/>
          <a:p>
            <a:r>
              <a:rPr lang="fr-FR" dirty="0"/>
              <a:t>COMMANDE RN2483</a:t>
            </a:r>
          </a:p>
        </p:txBody>
      </p:sp>
      <p:sp>
        <p:nvSpPr>
          <p:cNvPr id="3" name="Espace réservé du numéro de diapositive 2">
            <a:extLst>
              <a:ext uri="{FF2B5EF4-FFF2-40B4-BE49-F238E27FC236}">
                <a16:creationId xmlns:a16="http://schemas.microsoft.com/office/drawing/2014/main" id="{9AD6C095-429E-46C6-AEBE-BD2DA02F0123}"/>
              </a:ext>
            </a:extLst>
          </p:cNvPr>
          <p:cNvSpPr>
            <a:spLocks noGrp="1"/>
          </p:cNvSpPr>
          <p:nvPr>
            <p:ph type="sldNum" sz="quarter" idx="12"/>
          </p:nvPr>
        </p:nvSpPr>
        <p:spPr/>
        <p:txBody>
          <a:bodyPr/>
          <a:lstStyle/>
          <a:p>
            <a:pPr>
              <a:defRPr/>
            </a:pPr>
            <a:fld id="{E652A8FB-8C76-45BB-8D82-93F8E151003C}" type="slidenum">
              <a:rPr lang="fr-FR" smtClean="0"/>
              <a:pPr>
                <a:defRPr/>
              </a:pPr>
              <a:t>486</a:t>
            </a:fld>
            <a:endParaRPr lang="fr-FR"/>
          </a:p>
        </p:txBody>
      </p:sp>
      <p:pic>
        <p:nvPicPr>
          <p:cNvPr id="8" name="Image 7">
            <a:extLst>
              <a:ext uri="{FF2B5EF4-FFF2-40B4-BE49-F238E27FC236}">
                <a16:creationId xmlns:a16="http://schemas.microsoft.com/office/drawing/2014/main" id="{665416F0-5022-4983-B6DA-0DEE36A8B5C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788024" y="770722"/>
            <a:ext cx="4202932" cy="5316556"/>
          </a:xfrm>
          <a:prstGeom prst="rect">
            <a:avLst/>
          </a:prstGeom>
        </p:spPr>
      </p:pic>
      <p:pic>
        <p:nvPicPr>
          <p:cNvPr id="9" name="Image 8">
            <a:extLst>
              <a:ext uri="{FF2B5EF4-FFF2-40B4-BE49-F238E27FC236}">
                <a16:creationId xmlns:a16="http://schemas.microsoft.com/office/drawing/2014/main" id="{F5D76F81-0F5F-4845-BF81-FBC7FDC586A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782571"/>
            <a:ext cx="4716016" cy="5526582"/>
          </a:xfrm>
          <a:prstGeom prst="rect">
            <a:avLst/>
          </a:prstGeom>
        </p:spPr>
      </p:pic>
    </p:spTree>
    <p:extLst>
      <p:ext uri="{BB962C8B-B14F-4D97-AF65-F5344CB8AC3E}">
        <p14:creationId xmlns:p14="http://schemas.microsoft.com/office/powerpoint/2010/main" val="354800172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2882C0-AC45-4A07-821B-5B646BDD6D5C}"/>
              </a:ext>
            </a:extLst>
          </p:cNvPr>
          <p:cNvSpPr>
            <a:spLocks noGrp="1"/>
          </p:cNvSpPr>
          <p:nvPr>
            <p:ph type="title"/>
          </p:nvPr>
        </p:nvSpPr>
        <p:spPr/>
        <p:txBody>
          <a:bodyPr/>
          <a:lstStyle/>
          <a:p>
            <a:r>
              <a:rPr lang="fr-FR" dirty="0"/>
              <a:t>TEST AVEC ARDUINO UNO + RN2483</a:t>
            </a:r>
          </a:p>
        </p:txBody>
      </p:sp>
      <p:sp>
        <p:nvSpPr>
          <p:cNvPr id="3" name="Espace réservé du numéro de diapositive 2">
            <a:extLst>
              <a:ext uri="{FF2B5EF4-FFF2-40B4-BE49-F238E27FC236}">
                <a16:creationId xmlns:a16="http://schemas.microsoft.com/office/drawing/2014/main" id="{855FF948-3B56-4624-8166-7183E2C192CA}"/>
              </a:ext>
            </a:extLst>
          </p:cNvPr>
          <p:cNvSpPr>
            <a:spLocks noGrp="1"/>
          </p:cNvSpPr>
          <p:nvPr>
            <p:ph type="sldNum" sz="quarter" idx="12"/>
          </p:nvPr>
        </p:nvSpPr>
        <p:spPr/>
        <p:txBody>
          <a:bodyPr/>
          <a:lstStyle/>
          <a:p>
            <a:pPr>
              <a:defRPr/>
            </a:pPr>
            <a:fld id="{E652A8FB-8C76-45BB-8D82-93F8E151003C}" type="slidenum">
              <a:rPr lang="fr-FR" smtClean="0"/>
              <a:pPr>
                <a:defRPr/>
              </a:pPr>
              <a:t>487</a:t>
            </a:fld>
            <a:endParaRPr lang="fr-FR"/>
          </a:p>
        </p:txBody>
      </p:sp>
      <p:pic>
        <p:nvPicPr>
          <p:cNvPr id="4" name="Image 3">
            <a:extLst>
              <a:ext uri="{FF2B5EF4-FFF2-40B4-BE49-F238E27FC236}">
                <a16:creationId xmlns:a16="http://schemas.microsoft.com/office/drawing/2014/main" id="{D68738E8-013E-4D0A-8332-7AE7CB4E513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32040" y="3418010"/>
            <a:ext cx="3951634" cy="3065894"/>
          </a:xfrm>
          <a:prstGeom prst="rect">
            <a:avLst/>
          </a:prstGeom>
        </p:spPr>
      </p:pic>
      <p:pic>
        <p:nvPicPr>
          <p:cNvPr id="6" name="Image 5">
            <a:extLst>
              <a:ext uri="{FF2B5EF4-FFF2-40B4-BE49-F238E27FC236}">
                <a16:creationId xmlns:a16="http://schemas.microsoft.com/office/drawing/2014/main" id="{4BE239AD-AE88-4F7D-BAD8-E7FAC809D9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6"/>
          <a:stretch/>
        </p:blipFill>
        <p:spPr>
          <a:xfrm>
            <a:off x="107504" y="525602"/>
            <a:ext cx="4483396" cy="5924447"/>
          </a:xfrm>
          <a:prstGeom prst="rect">
            <a:avLst/>
          </a:prstGeom>
        </p:spPr>
      </p:pic>
      <p:pic>
        <p:nvPicPr>
          <p:cNvPr id="10" name="Image 9">
            <a:extLst>
              <a:ext uri="{FF2B5EF4-FFF2-40B4-BE49-F238E27FC236}">
                <a16:creationId xmlns:a16="http://schemas.microsoft.com/office/drawing/2014/main" id="{BF6FA229-7E5A-486A-AEAA-BB492E1121C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891633" y="548680"/>
            <a:ext cx="4032448" cy="2865530"/>
          </a:xfrm>
          <a:prstGeom prst="rect">
            <a:avLst/>
          </a:prstGeom>
        </p:spPr>
      </p:pic>
    </p:spTree>
    <p:extLst>
      <p:ext uri="{BB962C8B-B14F-4D97-AF65-F5344CB8AC3E}">
        <p14:creationId xmlns:p14="http://schemas.microsoft.com/office/powerpoint/2010/main" val="18306074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912D1-E113-4A38-927D-BC302D1E6BC3}"/>
              </a:ext>
            </a:extLst>
          </p:cNvPr>
          <p:cNvSpPr>
            <a:spLocks noGrp="1"/>
          </p:cNvSpPr>
          <p:nvPr>
            <p:ph type="title"/>
          </p:nvPr>
        </p:nvSpPr>
        <p:spPr/>
        <p:txBody>
          <a:bodyPr/>
          <a:lstStyle/>
          <a:p>
            <a:r>
              <a:rPr lang="fr-FR" dirty="0"/>
              <a:t>TUTORIEL DOWNLINK</a:t>
            </a:r>
          </a:p>
        </p:txBody>
      </p:sp>
      <p:sp>
        <p:nvSpPr>
          <p:cNvPr id="3" name="Espace réservé du numéro de diapositive 2">
            <a:extLst>
              <a:ext uri="{FF2B5EF4-FFF2-40B4-BE49-F238E27FC236}">
                <a16:creationId xmlns:a16="http://schemas.microsoft.com/office/drawing/2014/main" id="{26F9E137-59AB-4A50-9A2D-E68A2DD278F0}"/>
              </a:ext>
            </a:extLst>
          </p:cNvPr>
          <p:cNvSpPr>
            <a:spLocks noGrp="1"/>
          </p:cNvSpPr>
          <p:nvPr>
            <p:ph type="sldNum" sz="quarter" idx="12"/>
          </p:nvPr>
        </p:nvSpPr>
        <p:spPr/>
        <p:txBody>
          <a:bodyPr/>
          <a:lstStyle/>
          <a:p>
            <a:pPr>
              <a:defRPr/>
            </a:pPr>
            <a:fld id="{E652A8FB-8C76-45BB-8D82-93F8E151003C}" type="slidenum">
              <a:rPr lang="fr-FR" smtClean="0"/>
              <a:pPr>
                <a:defRPr/>
              </a:pPr>
              <a:t>488</a:t>
            </a:fld>
            <a:endParaRPr lang="fr-FR"/>
          </a:p>
        </p:txBody>
      </p:sp>
      <p:sp>
        <p:nvSpPr>
          <p:cNvPr id="4" name="ZoneTexte 3">
            <a:extLst>
              <a:ext uri="{FF2B5EF4-FFF2-40B4-BE49-F238E27FC236}">
                <a16:creationId xmlns:a16="http://schemas.microsoft.com/office/drawing/2014/main" id="{A037BBA7-A6E4-41A9-AB29-AD280DD08A6F}"/>
              </a:ext>
            </a:extLst>
          </p:cNvPr>
          <p:cNvSpPr txBox="1"/>
          <p:nvPr/>
        </p:nvSpPr>
        <p:spPr>
          <a:xfrm>
            <a:off x="107504" y="326027"/>
            <a:ext cx="8928992" cy="2031325"/>
          </a:xfrm>
          <a:prstGeom prst="rect">
            <a:avLst/>
          </a:prstGeom>
          <a:noFill/>
        </p:spPr>
        <p:txBody>
          <a:bodyPr wrap="square" rtlCol="0">
            <a:spAutoFit/>
          </a:bodyPr>
          <a:lstStyle/>
          <a:p>
            <a:pPr marL="85725" lvl="4" defTabSz="179388"/>
            <a:endParaRPr lang="en-US" dirty="0">
              <a:latin typeface="Calibri" panose="020F0502020204030204" pitchFamily="34" charset="0"/>
              <a:cs typeface="Calibri" panose="020F0502020204030204" pitchFamily="34" charset="0"/>
            </a:endParaRPr>
          </a:p>
          <a:p>
            <a:pPr marL="85725" lvl="4" defTabSz="179388"/>
            <a:r>
              <a:rPr lang="en-US" b="1" u="sng" dirty="0">
                <a:latin typeface="Calibri" panose="020F0502020204030204" pitchFamily="34" charset="0"/>
                <a:cs typeface="Calibri" panose="020F0502020204030204" pitchFamily="34" charset="0"/>
              </a:rPr>
              <a:t>Test de Downlink + data sensor: </a:t>
            </a:r>
            <a:r>
              <a:rPr lang="en-US" b="1" u="sng" dirty="0" err="1">
                <a:latin typeface="Calibri" panose="020F0502020204030204" pitchFamily="34" charset="0"/>
                <a:cs typeface="Calibri" panose="020F0502020204030204" pitchFamily="34" charset="0"/>
              </a:rPr>
              <a:t>SendABp_DataSensor_Downlink</a:t>
            </a:r>
            <a:r>
              <a:rPr lang="en-US" b="1" u="sng" dirty="0">
                <a:latin typeface="Calibri" panose="020F0502020204030204" pitchFamily="34" charset="0"/>
                <a:cs typeface="Calibri" panose="020F0502020204030204" pitchFamily="34" charset="0"/>
              </a:rPr>
              <a:t>, </a:t>
            </a:r>
            <a:r>
              <a:rPr lang="en-US" b="1" u="sng" dirty="0" err="1">
                <a:latin typeface="Calibri" panose="020F0502020204030204" pitchFamily="34" charset="0"/>
                <a:cs typeface="Calibri" panose="020F0502020204030204" pitchFamily="34" charset="0"/>
              </a:rPr>
              <a:t>ajouter</a:t>
            </a:r>
            <a:r>
              <a:rPr lang="en-US" b="1" u="sng" dirty="0">
                <a:latin typeface="Calibri" panose="020F0502020204030204" pitchFamily="34" charset="0"/>
                <a:cs typeface="Calibri" panose="020F0502020204030204" pitchFamily="34" charset="0"/>
              </a:rPr>
              <a:t>:</a:t>
            </a:r>
          </a:p>
          <a:p>
            <a:pPr marL="85725" lvl="4" defTabSz="179388"/>
            <a:endParaRPr lang="en-US" dirty="0">
              <a:latin typeface="Calibri" panose="020F0502020204030204" pitchFamily="34" charset="0"/>
              <a:cs typeface="Calibri" panose="020F0502020204030204" pitchFamily="34" charset="0"/>
            </a:endParaRPr>
          </a:p>
          <a:p>
            <a:pPr marL="85725" lvl="4" defTabSz="179388"/>
            <a:endParaRPr lang="en-US" dirty="0">
              <a:latin typeface="Calibri" panose="020F0502020204030204" pitchFamily="34" charset="0"/>
              <a:cs typeface="Calibri" panose="020F0502020204030204" pitchFamily="34" charset="0"/>
            </a:endParaRPr>
          </a:p>
          <a:p>
            <a:pPr marL="85725" lvl="4" defTabSz="179388"/>
            <a:endParaRPr lang="en-US" dirty="0">
              <a:latin typeface="Calibri" panose="020F0502020204030204" pitchFamily="34" charset="0"/>
              <a:cs typeface="Calibri" panose="020F0502020204030204" pitchFamily="34" charset="0"/>
            </a:endParaRPr>
          </a:p>
          <a:p>
            <a:pPr marL="85725" lvl="4" defTabSz="179388"/>
            <a:endParaRPr lang="en-US" dirty="0">
              <a:latin typeface="Calibri" panose="020F0502020204030204" pitchFamily="34" charset="0"/>
              <a:cs typeface="Calibri" panose="020F0502020204030204" pitchFamily="34" charset="0"/>
            </a:endParaRPr>
          </a:p>
          <a:p>
            <a:pPr marL="85725" lvl="4" defTabSz="179388"/>
            <a:endParaRPr lang="en-US"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
        <p:nvSpPr>
          <p:cNvPr id="8" name="ZoneTexte 7">
            <a:extLst>
              <a:ext uri="{FF2B5EF4-FFF2-40B4-BE49-F238E27FC236}">
                <a16:creationId xmlns:a16="http://schemas.microsoft.com/office/drawing/2014/main" id="{C7CEB917-A92B-431C-9F4A-5766D3290F46}"/>
              </a:ext>
            </a:extLst>
          </p:cNvPr>
          <p:cNvSpPr txBox="1"/>
          <p:nvPr/>
        </p:nvSpPr>
        <p:spPr>
          <a:xfrm>
            <a:off x="611560" y="836712"/>
            <a:ext cx="9100868" cy="3539430"/>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#define LED_PIN 13</a:t>
            </a:r>
          </a:p>
          <a:p>
            <a:endParaRPr lang="fr-FR" dirty="0">
              <a:latin typeface="Calibri" panose="020F0502020204030204" pitchFamily="34" charset="0"/>
              <a:cs typeface="Calibri" panose="020F0502020204030204" pitchFamily="34" charset="0"/>
            </a:endParaRPr>
          </a:p>
          <a:p>
            <a:r>
              <a:rPr lang="fr-FR" dirty="0" err="1">
                <a:latin typeface="Calibri" panose="020F0502020204030204" pitchFamily="34" charset="0"/>
                <a:cs typeface="Calibri" panose="020F0502020204030204" pitchFamily="34" charset="0"/>
              </a:rPr>
              <a:t>void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led_on</a:t>
            </a:r>
            <a:r>
              <a:rPr lang="fr-FR" dirty="0">
                <a:latin typeface="Calibri" panose="020F0502020204030204" pitchFamily="34" charset="0"/>
                <a:cs typeface="Calibri" panose="020F0502020204030204" pitchFamily="34" charset="0"/>
              </a:rPr>
              <a:t>() { </a:t>
            </a:r>
            <a:r>
              <a:rPr lang="fr-FR" dirty="0" err="1">
                <a:latin typeface="Calibri" panose="020F0502020204030204" pitchFamily="34" charset="0"/>
                <a:cs typeface="Calibri" panose="020F0502020204030204" pitchFamily="34" charset="0"/>
              </a:rPr>
              <a:t>digitalWrite</a:t>
            </a:r>
            <a:r>
              <a:rPr lang="fr-FR" dirty="0">
                <a:latin typeface="Calibri" panose="020F0502020204030204" pitchFamily="34" charset="0"/>
                <a:cs typeface="Calibri" panose="020F0502020204030204" pitchFamily="34" charset="0"/>
              </a:rPr>
              <a:t>(LED_PIN, HIGH); }</a:t>
            </a:r>
          </a:p>
          <a:p>
            <a:r>
              <a:rPr lang="fr-FR" dirty="0" err="1">
                <a:latin typeface="Calibri" panose="020F0502020204030204" pitchFamily="34" charset="0"/>
                <a:cs typeface="Calibri" panose="020F0502020204030204" pitchFamily="34" charset="0"/>
              </a:rPr>
              <a:t>void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led_off</a:t>
            </a:r>
            <a:r>
              <a:rPr lang="fr-FR" dirty="0">
                <a:latin typeface="Calibri" panose="020F0502020204030204" pitchFamily="34" charset="0"/>
                <a:cs typeface="Calibri" panose="020F0502020204030204" pitchFamily="34" charset="0"/>
              </a:rPr>
              <a:t>() { </a:t>
            </a:r>
            <a:r>
              <a:rPr lang="fr-FR" dirty="0" err="1">
                <a:latin typeface="Calibri" panose="020F0502020204030204" pitchFamily="34" charset="0"/>
                <a:cs typeface="Calibri" panose="020F0502020204030204" pitchFamily="34" charset="0"/>
              </a:rPr>
              <a:t>digitalWrite</a:t>
            </a:r>
            <a:r>
              <a:rPr lang="fr-FR" dirty="0">
                <a:latin typeface="Calibri" panose="020F0502020204030204" pitchFamily="34" charset="0"/>
                <a:cs typeface="Calibri" panose="020F0502020204030204" pitchFamily="34" charset="0"/>
              </a:rPr>
              <a:t>(LED_PIN, LOW); }</a:t>
            </a:r>
          </a:p>
          <a:p>
            <a:endParaRPr lang="fr-FR" dirty="0">
              <a:latin typeface="Calibri" panose="020F0502020204030204" pitchFamily="34" charset="0"/>
              <a:cs typeface="Calibri" panose="020F0502020204030204" pitchFamily="34" charset="0"/>
            </a:endParaRPr>
          </a:p>
          <a:p>
            <a:r>
              <a:rPr lang="fr-FR" dirty="0" err="1">
                <a:latin typeface="Calibri" panose="020F0502020204030204" pitchFamily="34" charset="0"/>
                <a:cs typeface="Calibri" panose="020F0502020204030204" pitchFamily="34" charset="0"/>
              </a:rPr>
              <a:t>void</a:t>
            </a:r>
            <a:r>
              <a:rPr lang="fr-FR" dirty="0">
                <a:latin typeface="Calibri" panose="020F0502020204030204" pitchFamily="34" charset="0"/>
                <a:cs typeface="Calibri" panose="020F0502020204030204" pitchFamily="34" charset="0"/>
              </a:rPr>
              <a:t> message(</a:t>
            </a:r>
            <a:r>
              <a:rPr lang="fr-FR" dirty="0" err="1">
                <a:latin typeface="Calibri" panose="020F0502020204030204" pitchFamily="34" charset="0"/>
                <a:cs typeface="Calibri" panose="020F0502020204030204" pitchFamily="34" charset="0"/>
              </a:rPr>
              <a:t>const</a:t>
            </a:r>
            <a:r>
              <a:rPr lang="fr-FR" dirty="0">
                <a:latin typeface="Calibri" panose="020F0502020204030204" pitchFamily="34" charset="0"/>
                <a:cs typeface="Calibri" panose="020F0502020204030204" pitchFamily="34" charset="0"/>
              </a:rPr>
              <a:t> uint8_t *</a:t>
            </a:r>
            <a:r>
              <a:rPr lang="fr-FR" dirty="0" err="1">
                <a:latin typeface="Calibri" panose="020F0502020204030204" pitchFamily="34" charset="0"/>
                <a:cs typeface="Calibri" panose="020F0502020204030204" pitchFamily="34" charset="0"/>
              </a:rPr>
              <a:t>payload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size_t</a:t>
            </a:r>
            <a:r>
              <a:rPr lang="fr-FR" dirty="0">
                <a:latin typeface="Calibri" panose="020F0502020204030204" pitchFamily="34" charset="0"/>
                <a:cs typeface="Calibri" panose="020F0502020204030204" pitchFamily="34" charset="0"/>
              </a:rPr>
              <a:t> size, </a:t>
            </a:r>
            <a:r>
              <a:rPr lang="fr-FR" dirty="0" err="1">
                <a:latin typeface="Calibri" panose="020F0502020204030204" pitchFamily="34" charset="0"/>
                <a:cs typeface="Calibri" panose="020F0502020204030204" pitchFamily="34" charset="0"/>
              </a:rPr>
              <a:t>port_t</a:t>
            </a:r>
            <a:r>
              <a:rPr lang="fr-FR" dirty="0">
                <a:latin typeface="Calibri" panose="020F0502020204030204" pitchFamily="34" charset="0"/>
                <a:cs typeface="Calibri" panose="020F0502020204030204" pitchFamily="34" charset="0"/>
              </a:rPr>
              <a:t> port)</a:t>
            </a:r>
          </a:p>
          <a:p>
            <a:r>
              <a:rPr lang="fr-FR" dirty="0">
                <a:latin typeface="Calibri" panose="020F0502020204030204" pitchFamily="34" charset="0"/>
                <a:cs typeface="Calibri" panose="020F0502020204030204" pitchFamily="34" charset="0"/>
              </a:rPr>
              <a:t>{</a:t>
            </a:r>
          </a:p>
          <a:p>
            <a:pPr lvl="1"/>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debugSerial.println</a:t>
            </a:r>
            <a:r>
              <a:rPr lang="fr-FR" dirty="0">
                <a:latin typeface="Calibri" panose="020F0502020204030204" pitchFamily="34" charset="0"/>
                <a:cs typeface="Calibri" panose="020F0502020204030204" pitchFamily="34" charset="0"/>
              </a:rPr>
              <a:t>("-- MESSAGE");</a:t>
            </a:r>
          </a:p>
          <a:p>
            <a:pPr lvl="1"/>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debugSerial.print</a:t>
            </a:r>
            <a:r>
              <a:rPr lang="fr-FR" dirty="0">
                <a:latin typeface="Calibri" panose="020F0502020204030204" pitchFamily="34" charset="0"/>
                <a:cs typeface="Calibri" panose="020F0502020204030204" pitchFamily="34" charset="0"/>
              </a:rPr>
              <a:t>("</a:t>
            </a:r>
            <a:r>
              <a:rPr lang="fr-FR" dirty="0" err="1">
                <a:latin typeface="Calibri" panose="020F0502020204030204" pitchFamily="34" charset="0"/>
                <a:cs typeface="Calibri" panose="020F0502020204030204" pitchFamily="34" charset="0"/>
              </a:rPr>
              <a:t>Received</a:t>
            </a:r>
            <a:r>
              <a:rPr lang="fr-FR" dirty="0">
                <a:latin typeface="Calibri" panose="020F0502020204030204" pitchFamily="34" charset="0"/>
                <a:cs typeface="Calibri" panose="020F0502020204030204" pitchFamily="34" charset="0"/>
              </a:rPr>
              <a:t> " + String(size) + " bytes on port " + String(port) + ":");</a:t>
            </a:r>
          </a:p>
          <a:p>
            <a:pPr lvl="1"/>
            <a:r>
              <a:rPr lang="fr-FR" dirty="0">
                <a:latin typeface="Calibri" panose="020F0502020204030204" pitchFamily="34" charset="0"/>
                <a:cs typeface="Calibri" panose="020F0502020204030204" pitchFamily="34" charset="0"/>
              </a:rPr>
              <a:t>  for (</a:t>
            </a:r>
            <a:r>
              <a:rPr lang="fr-FR" dirty="0" err="1">
                <a:latin typeface="Calibri" panose="020F0502020204030204" pitchFamily="34" charset="0"/>
                <a:cs typeface="Calibri" panose="020F0502020204030204" pitchFamily="34" charset="0"/>
              </a:rPr>
              <a:t>int</a:t>
            </a:r>
            <a:r>
              <a:rPr lang="fr-FR" dirty="0">
                <a:latin typeface="Calibri" panose="020F0502020204030204" pitchFamily="34" charset="0"/>
                <a:cs typeface="Calibri" panose="020F0502020204030204" pitchFamily="34" charset="0"/>
              </a:rPr>
              <a:t> i = 0; i &lt; size; i++)</a:t>
            </a:r>
          </a:p>
          <a:p>
            <a:pPr lvl="1"/>
            <a:r>
              <a:rPr lang="fr-FR" dirty="0">
                <a:latin typeface="Calibri" panose="020F0502020204030204" pitchFamily="34" charset="0"/>
                <a:cs typeface="Calibri" panose="020F0502020204030204" pitchFamily="34" charset="0"/>
              </a:rPr>
              <a:t>  {</a:t>
            </a:r>
          </a:p>
          <a:p>
            <a:pPr lvl="1"/>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debugSerial.print</a:t>
            </a:r>
            <a:r>
              <a:rPr lang="fr-FR" dirty="0">
                <a:latin typeface="Calibri" panose="020F0502020204030204" pitchFamily="34" charset="0"/>
                <a:cs typeface="Calibri" panose="020F0502020204030204" pitchFamily="34" charset="0"/>
              </a:rPr>
              <a:t>(" " + String(</a:t>
            </a:r>
            <a:r>
              <a:rPr lang="fr-FR" dirty="0" err="1">
                <a:latin typeface="Calibri" panose="020F0502020204030204" pitchFamily="34" charset="0"/>
                <a:cs typeface="Calibri" panose="020F0502020204030204" pitchFamily="34" charset="0"/>
              </a:rPr>
              <a:t>payload</a:t>
            </a:r>
            <a:r>
              <a:rPr lang="fr-FR" dirty="0">
                <a:latin typeface="Calibri" panose="020F0502020204030204" pitchFamily="34" charset="0"/>
                <a:cs typeface="Calibri" panose="020F0502020204030204" pitchFamily="34" charset="0"/>
              </a:rPr>
              <a:t>[i]));</a:t>
            </a:r>
          </a:p>
          <a:p>
            <a:pPr lvl="1"/>
            <a:r>
              <a:rPr lang="fr-FR" dirty="0">
                <a:latin typeface="Calibri" panose="020F0502020204030204" pitchFamily="34" charset="0"/>
                <a:cs typeface="Calibri" panose="020F0502020204030204" pitchFamily="34" charset="0"/>
              </a:rPr>
              <a:t>  }</a:t>
            </a:r>
          </a:p>
          <a:p>
            <a:pPr lvl="1"/>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debugSerial.println</a:t>
            </a:r>
            <a:r>
              <a:rPr lang="fr-FR" dirty="0">
                <a:latin typeface="Calibri" panose="020F0502020204030204" pitchFamily="34" charset="0"/>
                <a:cs typeface="Calibri" panose="020F0502020204030204" pitchFamily="34" charset="0"/>
              </a:rPr>
              <a:t>();</a:t>
            </a:r>
          </a:p>
          <a:p>
            <a:r>
              <a:rPr lang="fr-FR" dirty="0">
                <a:latin typeface="Calibri" panose="020F0502020204030204" pitchFamily="34" charset="0"/>
                <a:cs typeface="Calibri" panose="020F0502020204030204" pitchFamily="34" charset="0"/>
              </a:rPr>
              <a:t>   if (</a:t>
            </a:r>
            <a:r>
              <a:rPr lang="fr-FR" dirty="0" err="1">
                <a:latin typeface="Calibri" panose="020F0502020204030204" pitchFamily="34" charset="0"/>
                <a:cs typeface="Calibri" panose="020F0502020204030204" pitchFamily="34" charset="0"/>
              </a:rPr>
              <a:t>payload</a:t>
            </a:r>
            <a:r>
              <a:rPr lang="fr-FR" dirty="0">
                <a:latin typeface="Calibri" panose="020F0502020204030204" pitchFamily="34" charset="0"/>
                <a:cs typeface="Calibri" panose="020F0502020204030204" pitchFamily="34" charset="0"/>
              </a:rPr>
              <a:t>[0] == 1){</a:t>
            </a:r>
            <a:r>
              <a:rPr lang="fr-FR" dirty="0" err="1">
                <a:latin typeface="Calibri" panose="020F0502020204030204" pitchFamily="34" charset="0"/>
                <a:cs typeface="Calibri" panose="020F0502020204030204" pitchFamily="34" charset="0"/>
              </a:rPr>
              <a:t>led_on</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else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led_off</a:t>
            </a:r>
            <a:r>
              <a:rPr lang="fr-FR" dirty="0">
                <a:latin typeface="Calibri" panose="020F0502020204030204" pitchFamily="34" charset="0"/>
                <a:cs typeface="Calibri" panose="020F0502020204030204" pitchFamily="34" charset="0"/>
              </a:rPr>
              <a:t>();}  </a:t>
            </a:r>
          </a:p>
          <a:p>
            <a:r>
              <a:rPr lang="fr-FR" dirty="0">
                <a:latin typeface="Calibri" panose="020F0502020204030204" pitchFamily="34" charset="0"/>
                <a:cs typeface="Calibri" panose="020F0502020204030204" pitchFamily="34" charset="0"/>
              </a:rPr>
              <a:t>}</a:t>
            </a:r>
          </a:p>
        </p:txBody>
      </p:sp>
      <p:sp>
        <p:nvSpPr>
          <p:cNvPr id="10" name="ZoneTexte 9">
            <a:extLst>
              <a:ext uri="{FF2B5EF4-FFF2-40B4-BE49-F238E27FC236}">
                <a16:creationId xmlns:a16="http://schemas.microsoft.com/office/drawing/2014/main" id="{311B74CD-9D57-473B-BE2F-08E7971D3510}"/>
              </a:ext>
            </a:extLst>
          </p:cNvPr>
          <p:cNvSpPr txBox="1"/>
          <p:nvPr/>
        </p:nvSpPr>
        <p:spPr>
          <a:xfrm>
            <a:off x="130927" y="4653136"/>
            <a:ext cx="4999006" cy="523220"/>
          </a:xfrm>
          <a:prstGeom prst="rect">
            <a:avLst/>
          </a:prstGeom>
          <a:noFill/>
        </p:spPr>
        <p:txBody>
          <a:bodyPr wrap="square">
            <a:spAutoFit/>
          </a:bodyPr>
          <a:lstStyle/>
          <a:p>
            <a:r>
              <a:rPr lang="fr-FR" b="1" u="sng" dirty="0">
                <a:latin typeface="Calibri" panose="020F0502020204030204" pitchFamily="34" charset="0"/>
                <a:cs typeface="Calibri" panose="020F0502020204030204" pitchFamily="34" charset="0"/>
              </a:rPr>
              <a:t> Dans le </a:t>
            </a:r>
            <a:r>
              <a:rPr lang="fr-FR" b="1" u="sng" dirty="0" err="1">
                <a:latin typeface="Calibri" panose="020F0502020204030204" pitchFamily="34" charset="0"/>
                <a:cs typeface="Calibri" panose="020F0502020204030204" pitchFamily="34" charset="0"/>
              </a:rPr>
              <a:t>void</a:t>
            </a:r>
            <a:r>
              <a:rPr lang="fr-FR" b="1" u="sng" dirty="0">
                <a:latin typeface="Calibri" panose="020F0502020204030204" pitchFamily="34" charset="0"/>
                <a:cs typeface="Calibri" panose="020F0502020204030204" pitchFamily="34" charset="0"/>
              </a:rPr>
              <a:t> Setup(): </a:t>
            </a:r>
          </a:p>
          <a:p>
            <a:r>
              <a:rPr lang="fr-FR" dirty="0" err="1">
                <a:latin typeface="Calibri" panose="020F0502020204030204" pitchFamily="34" charset="0"/>
                <a:cs typeface="Calibri" panose="020F0502020204030204" pitchFamily="34" charset="0"/>
              </a:rPr>
              <a:t>ttn.onMessage</a:t>
            </a:r>
            <a:r>
              <a:rPr lang="fr-FR" dirty="0">
                <a:latin typeface="Calibri" panose="020F0502020204030204" pitchFamily="34" charset="0"/>
                <a:cs typeface="Calibri" panose="020F0502020204030204" pitchFamily="34" charset="0"/>
              </a:rPr>
              <a:t>(message); //For </a:t>
            </a:r>
            <a:r>
              <a:rPr lang="fr-FR" dirty="0" err="1">
                <a:latin typeface="Calibri" panose="020F0502020204030204" pitchFamily="34" charset="0"/>
                <a:cs typeface="Calibri" panose="020F0502020204030204" pitchFamily="34" charset="0"/>
              </a:rPr>
              <a:t>downlink</a:t>
            </a:r>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411665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489</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TEST WITH RFM95</a:t>
            </a:r>
          </a:p>
        </p:txBody>
      </p:sp>
    </p:spTree>
    <p:extLst>
      <p:ext uri="{BB962C8B-B14F-4D97-AF65-F5344CB8AC3E}">
        <p14:creationId xmlns:p14="http://schemas.microsoft.com/office/powerpoint/2010/main" val="329069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AFFICHE DU TEXTE SUR LE PORT SERIE =&gt; DEBUGGAGE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49</a:t>
            </a:fld>
            <a:endParaRPr lang="fr-FR"/>
          </a:p>
        </p:txBody>
      </p:sp>
      <p:sp>
        <p:nvSpPr>
          <p:cNvPr id="5" name="ZoneTexte 4"/>
          <p:cNvSpPr txBox="1"/>
          <p:nvPr/>
        </p:nvSpPr>
        <p:spPr>
          <a:xfrm>
            <a:off x="71406" y="582771"/>
            <a:ext cx="8572560" cy="5678478"/>
          </a:xfrm>
          <a:prstGeom prst="rect">
            <a:avLst/>
          </a:prstGeom>
          <a:noFill/>
        </p:spPr>
        <p:txBody>
          <a:bodyPr wrap="square" rtlCol="0">
            <a:spAutoFit/>
          </a:bodyPr>
          <a:lstStyle/>
          <a:p>
            <a:r>
              <a:rPr lang="en-US" sz="1100" dirty="0">
                <a:latin typeface="Calibri" pitchFamily="34" charset="0"/>
                <a:cs typeface="Calibri" pitchFamily="34" charset="0"/>
              </a:rPr>
              <a:t>/* Blink</a:t>
            </a:r>
            <a:endParaRPr lang="fr-FR" sz="1100" dirty="0">
              <a:latin typeface="Calibri" pitchFamily="34" charset="0"/>
              <a:cs typeface="Calibri" pitchFamily="34" charset="0"/>
            </a:endParaRPr>
          </a:p>
          <a:p>
            <a:r>
              <a:rPr lang="en-US" sz="1100" dirty="0">
                <a:latin typeface="Calibri" pitchFamily="34" charset="0"/>
                <a:cs typeface="Calibri" pitchFamily="34" charset="0"/>
              </a:rPr>
              <a:t>  *Turns on an LED on for one second, then off for one second, repeatedly.</a:t>
            </a:r>
            <a:endParaRPr lang="fr-FR" sz="1100" dirty="0">
              <a:latin typeface="Calibri" pitchFamily="34" charset="0"/>
              <a:cs typeface="Calibri" pitchFamily="34" charset="0"/>
            </a:endParaRPr>
          </a:p>
          <a:p>
            <a:r>
              <a:rPr lang="en-US" sz="1100" dirty="0">
                <a:latin typeface="Calibri" pitchFamily="34" charset="0"/>
                <a:cs typeface="Calibri" pitchFamily="34" charset="0"/>
              </a:rPr>
              <a:t>  *The circuit: LED connected from digital pin 13 to ground.</a:t>
            </a:r>
            <a:endParaRPr lang="fr-FR" sz="1100" dirty="0">
              <a:latin typeface="Calibri" pitchFamily="34" charset="0"/>
              <a:cs typeface="Calibri" pitchFamily="34" charset="0"/>
            </a:endParaRPr>
          </a:p>
          <a:p>
            <a:r>
              <a:rPr lang="en-US" sz="1100" dirty="0">
                <a:latin typeface="Calibri" pitchFamily="34" charset="0"/>
                <a:cs typeface="Calibri" pitchFamily="34" charset="0"/>
              </a:rPr>
              <a:t>  * Note: On most </a:t>
            </a:r>
            <a:r>
              <a:rPr lang="en-US" sz="1100" dirty="0" err="1">
                <a:latin typeface="Calibri" pitchFamily="34" charset="0"/>
                <a:cs typeface="Calibri" pitchFamily="34" charset="0"/>
              </a:rPr>
              <a:t>Arduino</a:t>
            </a:r>
            <a:r>
              <a:rPr lang="en-US" sz="1100" dirty="0">
                <a:latin typeface="Calibri" pitchFamily="34" charset="0"/>
                <a:cs typeface="Calibri" pitchFamily="34" charset="0"/>
              </a:rPr>
              <a:t> boards, there is already an LED on the board</a:t>
            </a:r>
            <a:endParaRPr lang="fr-FR" sz="1100" dirty="0">
              <a:latin typeface="Calibri" pitchFamily="34" charset="0"/>
              <a:cs typeface="Calibri" pitchFamily="34" charset="0"/>
            </a:endParaRPr>
          </a:p>
          <a:p>
            <a:r>
              <a:rPr lang="en-US" sz="1100" dirty="0">
                <a:latin typeface="Calibri" pitchFamily="34" charset="0"/>
                <a:cs typeface="Calibri" pitchFamily="34" charset="0"/>
              </a:rPr>
              <a:t>  * connected to pin 13, so you don’t need any extra components for this example.</a:t>
            </a:r>
            <a:endParaRPr lang="fr-FR" sz="1100" dirty="0">
              <a:latin typeface="Calibri" pitchFamily="34" charset="0"/>
              <a:cs typeface="Calibri" pitchFamily="34" charset="0"/>
            </a:endParaRPr>
          </a:p>
          <a:p>
            <a:r>
              <a:rPr lang="fr-FR" b="1" dirty="0">
                <a:solidFill>
                  <a:srgbClr val="00B050"/>
                </a:solidFill>
                <a:latin typeface="Calibri" pitchFamily="34" charset="0"/>
                <a:cs typeface="Calibri" pitchFamily="34" charset="0"/>
              </a:rPr>
              <a:t>+ </a:t>
            </a:r>
            <a:r>
              <a:rPr lang="en-US" b="1" dirty="0">
                <a:solidFill>
                  <a:srgbClr val="00B050"/>
                </a:solidFill>
                <a:latin typeface="Calibri" pitchFamily="34" charset="0"/>
                <a:cs typeface="Calibri" pitchFamily="34" charset="0"/>
              </a:rPr>
              <a:t>Displays the status of the LEDs in Serial monitor</a:t>
            </a:r>
          </a:p>
          <a:p>
            <a:r>
              <a:rPr lang="en-US" sz="1100" dirty="0">
                <a:latin typeface="Calibri" pitchFamily="34" charset="0"/>
                <a:cs typeface="Calibri" pitchFamily="34" charset="0"/>
              </a:rPr>
              <a:t>  *Created 1 June 2005, By David </a:t>
            </a:r>
            <a:r>
              <a:rPr lang="en-US" sz="1100" dirty="0" err="1">
                <a:latin typeface="Calibri" pitchFamily="34" charset="0"/>
                <a:cs typeface="Calibri" pitchFamily="34" charset="0"/>
              </a:rPr>
              <a:t>Cuartielles</a:t>
            </a:r>
            <a:endParaRPr lang="fr-FR" sz="1100" dirty="0">
              <a:latin typeface="Calibri" pitchFamily="34" charset="0"/>
              <a:cs typeface="Calibri" pitchFamily="34" charset="0"/>
            </a:endParaRPr>
          </a:p>
          <a:p>
            <a:r>
              <a:rPr lang="en-US" sz="1100" dirty="0">
                <a:latin typeface="Calibri" pitchFamily="34" charset="0"/>
                <a:cs typeface="Calibri" pitchFamily="34" charset="0"/>
              </a:rPr>
              <a:t>  *http://arduino.cc/en/Tutorial/Blink</a:t>
            </a:r>
            <a:endParaRPr lang="fr-FR" sz="1100" dirty="0">
              <a:latin typeface="Calibri" pitchFamily="34" charset="0"/>
              <a:cs typeface="Calibri" pitchFamily="34" charset="0"/>
            </a:endParaRPr>
          </a:p>
          <a:p>
            <a:r>
              <a:rPr lang="en-US" sz="1100" dirty="0">
                <a:latin typeface="Calibri" pitchFamily="34" charset="0"/>
                <a:cs typeface="Calibri" pitchFamily="34" charset="0"/>
              </a:rPr>
              <a:t>*/</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endParaRPr lang="fr-FR" sz="1100" dirty="0">
              <a:latin typeface="Calibri" pitchFamily="34" charset="0"/>
              <a:cs typeface="Calibri" pitchFamily="34" charset="0"/>
            </a:endParaRPr>
          </a:p>
          <a:p>
            <a:r>
              <a:rPr lang="en-US" sz="1100" dirty="0" err="1">
                <a:latin typeface="Calibri" pitchFamily="34" charset="0"/>
                <a:cs typeface="Calibri" pitchFamily="34" charset="0"/>
              </a:rPr>
              <a:t>int</a:t>
            </a:r>
            <a:r>
              <a:rPr lang="en-US" sz="1100" dirty="0">
                <a:latin typeface="Calibri" pitchFamily="34" charset="0"/>
                <a:cs typeface="Calibri" pitchFamily="34" charset="0"/>
              </a:rPr>
              <a:t> </a:t>
            </a:r>
            <a:r>
              <a:rPr lang="en-US" sz="1100" dirty="0" err="1">
                <a:latin typeface="Calibri" pitchFamily="34" charset="0"/>
                <a:cs typeface="Calibri" pitchFamily="34" charset="0"/>
              </a:rPr>
              <a:t>ledPin</a:t>
            </a:r>
            <a:r>
              <a:rPr lang="en-US" sz="1100" dirty="0">
                <a:latin typeface="Calibri" pitchFamily="34" charset="0"/>
                <a:cs typeface="Calibri" pitchFamily="34" charset="0"/>
              </a:rPr>
              <a:t> =  13;    // LED connected to digital pin 13</a:t>
            </a:r>
            <a:endParaRPr lang="fr-FR" sz="1100" dirty="0">
              <a:latin typeface="Calibri" pitchFamily="34" charset="0"/>
              <a:cs typeface="Calibri" pitchFamily="34" charset="0"/>
            </a:endParaRPr>
          </a:p>
          <a:p>
            <a:endParaRPr lang="en-US" sz="1100" dirty="0">
              <a:latin typeface="Calibri" pitchFamily="34" charset="0"/>
              <a:cs typeface="Calibri" pitchFamily="34" charset="0"/>
            </a:endParaRPr>
          </a:p>
          <a:p>
            <a:r>
              <a:rPr lang="en-US" sz="1100" dirty="0">
                <a:latin typeface="Calibri" pitchFamily="34" charset="0"/>
                <a:cs typeface="Calibri" pitchFamily="34" charset="0"/>
              </a:rPr>
              <a:t> // The setup() method runs once, when the sketch starts</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endParaRPr lang="fr-FR" sz="1100" dirty="0">
              <a:latin typeface="Calibri" pitchFamily="34" charset="0"/>
              <a:cs typeface="Calibri" pitchFamily="34" charset="0"/>
            </a:endParaRPr>
          </a:p>
          <a:p>
            <a:r>
              <a:rPr lang="en-US" sz="1100" b="1" dirty="0">
                <a:solidFill>
                  <a:srgbClr val="C00000"/>
                </a:solidFill>
                <a:latin typeface="Calibri" pitchFamily="34" charset="0"/>
                <a:cs typeface="Calibri" pitchFamily="34" charset="0"/>
              </a:rPr>
              <a:t>void setup()   {</a:t>
            </a:r>
            <a:endParaRPr lang="fr-FR" sz="1100" b="1" dirty="0">
              <a:solidFill>
                <a:srgbClr val="C00000"/>
              </a:solidFill>
              <a:latin typeface="Calibri" pitchFamily="34" charset="0"/>
              <a:cs typeface="Calibri" pitchFamily="34" charset="0"/>
            </a:endParaRPr>
          </a:p>
          <a:p>
            <a:r>
              <a:rPr lang="en-US" sz="1100" dirty="0">
                <a:latin typeface="Calibri" pitchFamily="34" charset="0"/>
                <a:cs typeface="Calibri" pitchFamily="34" charset="0"/>
              </a:rPr>
              <a:t>  // opens serial port, sets data rate to 9600 bps</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r>
              <a:rPr lang="en-US" sz="1100" dirty="0" err="1">
                <a:latin typeface="Calibri" pitchFamily="34" charset="0"/>
                <a:cs typeface="Calibri" pitchFamily="34" charset="0"/>
              </a:rPr>
              <a:t>Serial.begin</a:t>
            </a:r>
            <a:r>
              <a:rPr lang="en-US" sz="1100" dirty="0">
                <a:latin typeface="Calibri" pitchFamily="34" charset="0"/>
                <a:cs typeface="Calibri" pitchFamily="34" charset="0"/>
              </a:rPr>
              <a:t>(9600);</a:t>
            </a:r>
            <a:endParaRPr lang="fr-FR" sz="1100" dirty="0">
              <a:latin typeface="Calibri" pitchFamily="34" charset="0"/>
              <a:cs typeface="Calibri" pitchFamily="34" charset="0"/>
            </a:endParaRPr>
          </a:p>
          <a:p>
            <a:r>
              <a:rPr lang="en-US" sz="1100" dirty="0">
                <a:latin typeface="Calibri" pitchFamily="34" charset="0"/>
                <a:cs typeface="Calibri" pitchFamily="34" charset="0"/>
              </a:rPr>
              <a:t>  // initialize the digital pin as an output:</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r>
              <a:rPr lang="en-US" sz="1100" dirty="0" err="1">
                <a:latin typeface="Calibri" pitchFamily="34" charset="0"/>
                <a:cs typeface="Calibri" pitchFamily="34" charset="0"/>
              </a:rPr>
              <a:t>pinMode</a:t>
            </a:r>
            <a:r>
              <a:rPr lang="en-US" sz="1100" dirty="0">
                <a:latin typeface="Calibri" pitchFamily="34" charset="0"/>
                <a:cs typeface="Calibri" pitchFamily="34" charset="0"/>
              </a:rPr>
              <a:t>(</a:t>
            </a:r>
            <a:r>
              <a:rPr lang="en-US" sz="1100" dirty="0" err="1">
                <a:latin typeface="Calibri" pitchFamily="34" charset="0"/>
                <a:cs typeface="Calibri" pitchFamily="34" charset="0"/>
              </a:rPr>
              <a:t>ledPin</a:t>
            </a:r>
            <a:r>
              <a:rPr lang="en-US" sz="1100" dirty="0">
                <a:latin typeface="Calibri" pitchFamily="34" charset="0"/>
                <a:cs typeface="Calibri" pitchFamily="34" charset="0"/>
              </a:rPr>
              <a:t>, OUTPUT);    </a:t>
            </a:r>
            <a:endParaRPr lang="fr-FR" sz="1100" dirty="0">
              <a:latin typeface="Calibri" pitchFamily="34" charset="0"/>
              <a:cs typeface="Calibri" pitchFamily="34" charset="0"/>
            </a:endParaRPr>
          </a:p>
          <a:p>
            <a:r>
              <a:rPr lang="en-US" sz="1100" b="1" dirty="0">
                <a:solidFill>
                  <a:srgbClr val="C00000"/>
                </a:solidFill>
                <a:latin typeface="Calibri" pitchFamily="34" charset="0"/>
                <a:cs typeface="Calibri" pitchFamily="34" charset="0"/>
              </a:rPr>
              <a:t>}</a:t>
            </a:r>
            <a:endParaRPr lang="fr-FR" sz="1100" b="1" dirty="0">
              <a:solidFill>
                <a:srgbClr val="C00000"/>
              </a:solidFill>
              <a:latin typeface="Calibri" pitchFamily="34" charset="0"/>
              <a:cs typeface="Calibri" pitchFamily="34" charset="0"/>
            </a:endParaRPr>
          </a:p>
          <a:p>
            <a:r>
              <a:rPr lang="en-US" sz="1100" dirty="0">
                <a:latin typeface="Calibri" pitchFamily="34" charset="0"/>
                <a:cs typeface="Calibri" pitchFamily="34" charset="0"/>
              </a:rPr>
              <a:t> </a:t>
            </a:r>
            <a:endParaRPr lang="fr-FR" sz="1100" dirty="0">
              <a:latin typeface="Calibri" pitchFamily="34" charset="0"/>
              <a:cs typeface="Calibri" pitchFamily="34" charset="0"/>
            </a:endParaRPr>
          </a:p>
          <a:p>
            <a:r>
              <a:rPr lang="en-US" sz="1100" dirty="0">
                <a:latin typeface="Calibri" pitchFamily="34" charset="0"/>
                <a:cs typeface="Calibri" pitchFamily="34" charset="0"/>
              </a:rPr>
              <a:t>// the loop() method runs over and over again, as long as the </a:t>
            </a:r>
            <a:r>
              <a:rPr lang="en-US" sz="1100" dirty="0" err="1">
                <a:latin typeface="Calibri" pitchFamily="34" charset="0"/>
                <a:cs typeface="Calibri" pitchFamily="34" charset="0"/>
              </a:rPr>
              <a:t>Arduino</a:t>
            </a:r>
            <a:r>
              <a:rPr lang="en-US" sz="1100" dirty="0">
                <a:latin typeface="Calibri" pitchFamily="34" charset="0"/>
                <a:cs typeface="Calibri" pitchFamily="34" charset="0"/>
              </a:rPr>
              <a:t> has power</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endParaRPr lang="fr-FR" sz="1100" dirty="0">
              <a:latin typeface="Calibri" pitchFamily="34" charset="0"/>
              <a:cs typeface="Calibri" pitchFamily="34" charset="0"/>
            </a:endParaRPr>
          </a:p>
          <a:p>
            <a:r>
              <a:rPr lang="en-US" sz="1100" b="1" dirty="0">
                <a:solidFill>
                  <a:srgbClr val="C00000"/>
                </a:solidFill>
                <a:latin typeface="Calibri" pitchFamily="34" charset="0"/>
                <a:cs typeface="Calibri" pitchFamily="34" charset="0"/>
              </a:rPr>
              <a:t>void loop()                    </a:t>
            </a:r>
            <a:endParaRPr lang="fr-FR" sz="1100" b="1" dirty="0">
              <a:solidFill>
                <a:srgbClr val="C00000"/>
              </a:solidFill>
              <a:latin typeface="Calibri" pitchFamily="34" charset="0"/>
              <a:cs typeface="Calibri" pitchFamily="34" charset="0"/>
            </a:endParaRPr>
          </a:p>
          <a:p>
            <a:r>
              <a:rPr lang="en-US" sz="1100" b="1" dirty="0">
                <a:solidFill>
                  <a:srgbClr val="C00000"/>
                </a:solidFill>
                <a:latin typeface="Calibri" pitchFamily="34" charset="0"/>
                <a:cs typeface="Calibri" pitchFamily="34" charset="0"/>
              </a:rPr>
              <a:t>{</a:t>
            </a:r>
            <a:endParaRPr lang="fr-FR" sz="1100" b="1" dirty="0">
              <a:solidFill>
                <a:srgbClr val="C00000"/>
              </a:solidFill>
              <a:latin typeface="Calibri" pitchFamily="34" charset="0"/>
              <a:cs typeface="Calibri" pitchFamily="34" charset="0"/>
            </a:endParaRPr>
          </a:p>
          <a:p>
            <a:r>
              <a:rPr lang="en-US" sz="1100" dirty="0">
                <a:latin typeface="Calibri" pitchFamily="34" charset="0"/>
                <a:cs typeface="Calibri" pitchFamily="34" charset="0"/>
              </a:rPr>
              <a:t>  </a:t>
            </a:r>
            <a:r>
              <a:rPr lang="en-US" sz="1100" dirty="0" err="1">
                <a:latin typeface="Calibri" pitchFamily="34" charset="0"/>
                <a:cs typeface="Calibri" pitchFamily="34" charset="0"/>
              </a:rPr>
              <a:t>digitalWrite</a:t>
            </a:r>
            <a:r>
              <a:rPr lang="en-US" sz="1100" dirty="0">
                <a:latin typeface="Calibri" pitchFamily="34" charset="0"/>
                <a:cs typeface="Calibri" pitchFamily="34" charset="0"/>
              </a:rPr>
              <a:t>(</a:t>
            </a:r>
            <a:r>
              <a:rPr lang="en-US" sz="1100" dirty="0" err="1">
                <a:latin typeface="Calibri" pitchFamily="34" charset="0"/>
                <a:cs typeface="Calibri" pitchFamily="34" charset="0"/>
              </a:rPr>
              <a:t>ledPin</a:t>
            </a:r>
            <a:r>
              <a:rPr lang="en-US" sz="1100" dirty="0">
                <a:latin typeface="Calibri" pitchFamily="34" charset="0"/>
                <a:cs typeface="Calibri" pitchFamily="34" charset="0"/>
              </a:rPr>
              <a:t>, HIGH);   // set the LED on</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r>
              <a:rPr lang="en-US" sz="1100" dirty="0" err="1">
                <a:latin typeface="Calibri" pitchFamily="34" charset="0"/>
                <a:cs typeface="Calibri" pitchFamily="34" charset="0"/>
              </a:rPr>
              <a:t>Serial.print</a:t>
            </a:r>
            <a:r>
              <a:rPr lang="en-US" sz="1100" dirty="0">
                <a:latin typeface="Calibri" pitchFamily="34" charset="0"/>
                <a:cs typeface="Calibri" pitchFamily="34" charset="0"/>
              </a:rPr>
              <a:t>("LED Status: ON\n");</a:t>
            </a:r>
            <a:endParaRPr lang="fr-FR" sz="1100" dirty="0">
              <a:latin typeface="Calibri" pitchFamily="34" charset="0"/>
              <a:cs typeface="Calibri" pitchFamily="34" charset="0"/>
            </a:endParaRPr>
          </a:p>
          <a:p>
            <a:r>
              <a:rPr lang="en-US" sz="1100" dirty="0">
                <a:latin typeface="Calibri" pitchFamily="34" charset="0"/>
                <a:cs typeface="Calibri" pitchFamily="34" charset="0"/>
              </a:rPr>
              <a:t>  delay(1000);                  // wait for a second</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r>
              <a:rPr lang="en-US" sz="1100" dirty="0" err="1">
                <a:latin typeface="Calibri" pitchFamily="34" charset="0"/>
                <a:cs typeface="Calibri" pitchFamily="34" charset="0"/>
              </a:rPr>
              <a:t>digitalWrite</a:t>
            </a:r>
            <a:r>
              <a:rPr lang="en-US" sz="1100" dirty="0">
                <a:latin typeface="Calibri" pitchFamily="34" charset="0"/>
                <a:cs typeface="Calibri" pitchFamily="34" charset="0"/>
              </a:rPr>
              <a:t>(</a:t>
            </a:r>
            <a:r>
              <a:rPr lang="en-US" sz="1100" dirty="0" err="1">
                <a:latin typeface="Calibri" pitchFamily="34" charset="0"/>
                <a:cs typeface="Calibri" pitchFamily="34" charset="0"/>
              </a:rPr>
              <a:t>ledPin</a:t>
            </a:r>
            <a:r>
              <a:rPr lang="en-US" sz="1100" dirty="0">
                <a:latin typeface="Calibri" pitchFamily="34" charset="0"/>
                <a:cs typeface="Calibri" pitchFamily="34" charset="0"/>
              </a:rPr>
              <a:t>, LOW);    // set the LED off</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r>
              <a:rPr lang="en-US" sz="1100" dirty="0" err="1">
                <a:latin typeface="Calibri" pitchFamily="34" charset="0"/>
                <a:cs typeface="Calibri" pitchFamily="34" charset="0"/>
              </a:rPr>
              <a:t>Serial.print</a:t>
            </a:r>
            <a:r>
              <a:rPr lang="en-US" sz="1100" dirty="0">
                <a:latin typeface="Calibri" pitchFamily="34" charset="0"/>
                <a:cs typeface="Calibri" pitchFamily="34" charset="0"/>
              </a:rPr>
              <a:t>("LED Status: OFF\n");</a:t>
            </a:r>
            <a:endParaRPr lang="fr-FR" sz="1100" dirty="0">
              <a:latin typeface="Calibri" pitchFamily="34" charset="0"/>
              <a:cs typeface="Calibri" pitchFamily="34" charset="0"/>
            </a:endParaRPr>
          </a:p>
          <a:p>
            <a:r>
              <a:rPr lang="en-US" sz="1100" dirty="0">
                <a:latin typeface="Calibri" pitchFamily="34" charset="0"/>
                <a:cs typeface="Calibri" pitchFamily="34" charset="0"/>
              </a:rPr>
              <a:t>  </a:t>
            </a:r>
            <a:r>
              <a:rPr lang="fr-FR" sz="1100" dirty="0" err="1">
                <a:latin typeface="Calibri" pitchFamily="34" charset="0"/>
                <a:cs typeface="Calibri" pitchFamily="34" charset="0"/>
              </a:rPr>
              <a:t>delay</a:t>
            </a:r>
            <a:r>
              <a:rPr lang="fr-FR" sz="1100" dirty="0">
                <a:latin typeface="Calibri" pitchFamily="34" charset="0"/>
                <a:cs typeface="Calibri" pitchFamily="34" charset="0"/>
              </a:rPr>
              <a:t>(1000);                  // </a:t>
            </a:r>
            <a:r>
              <a:rPr lang="fr-FR" sz="1100" dirty="0" err="1">
                <a:latin typeface="Calibri" pitchFamily="34" charset="0"/>
                <a:cs typeface="Calibri" pitchFamily="34" charset="0"/>
              </a:rPr>
              <a:t>wait</a:t>
            </a:r>
            <a:r>
              <a:rPr lang="fr-FR" sz="1100" dirty="0">
                <a:latin typeface="Calibri" pitchFamily="34" charset="0"/>
                <a:cs typeface="Calibri" pitchFamily="34" charset="0"/>
              </a:rPr>
              <a:t> for a second</a:t>
            </a:r>
          </a:p>
          <a:p>
            <a:r>
              <a:rPr lang="fr-FR" sz="1100" b="1" dirty="0">
                <a:solidFill>
                  <a:srgbClr val="C00000"/>
                </a:solidFill>
                <a:latin typeface="Calibri" pitchFamily="34" charset="0"/>
                <a:cs typeface="Calibri" pitchFamily="34" charset="0"/>
              </a:rPr>
              <a:t>}</a:t>
            </a:r>
          </a:p>
        </p:txBody>
      </p:sp>
      <p:pic>
        <p:nvPicPr>
          <p:cNvPr id="7" name="Image 6" descr="fenetre_terminal.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1292" y="2000240"/>
            <a:ext cx="1809732" cy="1591894"/>
          </a:xfrm>
          <a:prstGeom prst="rect">
            <a:avLst/>
          </a:prstGeom>
        </p:spPr>
      </p:pic>
      <p:pic>
        <p:nvPicPr>
          <p:cNvPr id="8" name="Image 7" descr="terminal_reglage_debit.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0841" y="3281281"/>
            <a:ext cx="1047728" cy="1280556"/>
          </a:xfrm>
          <a:prstGeom prst="rect">
            <a:avLst/>
          </a:prstGeom>
        </p:spPr>
      </p:pic>
      <p:pic>
        <p:nvPicPr>
          <p:cNvPr id="10" name="Image 9" descr="clic_serial_monitor.gif"/>
          <p:cNvPicPr>
            <a:picLocks noChangeAspect="1"/>
          </p:cNvPicPr>
          <p:nvPr/>
        </p:nvPicPr>
        <p:blipFill>
          <a:blip r:embed="rId4" cstate="print">
            <a:extLst>
              <a:ext uri="{28A0092B-C50C-407E-A947-70E740481C1C}">
                <a14:useLocalDpi xmlns:a14="http://schemas.microsoft.com/office/drawing/2010/main" val="0"/>
              </a:ext>
            </a:extLst>
          </a:blip>
          <a:srcRect t="13533"/>
          <a:stretch>
            <a:fillRect/>
          </a:stretch>
        </p:blipFill>
        <p:spPr>
          <a:xfrm>
            <a:off x="5357818" y="571480"/>
            <a:ext cx="3276596" cy="1369374"/>
          </a:xfrm>
          <a:prstGeom prst="rect">
            <a:avLst/>
          </a:prstGeom>
        </p:spPr>
      </p:pic>
      <p:pic>
        <p:nvPicPr>
          <p:cNvPr id="12" name="Image 11" descr="affiche_texte_pc_1.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5500" y="4463033"/>
            <a:ext cx="2400300" cy="1694330"/>
          </a:xfrm>
          <a:prstGeom prst="rect">
            <a:avLst/>
          </a:prstGeom>
        </p:spPr>
      </p:pic>
      <p:sp>
        <p:nvSpPr>
          <p:cNvPr id="13" name="Rectangle 12">
            <a:hlinkClick r:id="rId6"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1" name="Image 10">
            <a:hlinkClick r:id="rId6" action="ppaction://hlinksldjump"/>
            <a:extLst>
              <a:ext uri="{FF2B5EF4-FFF2-40B4-BE49-F238E27FC236}">
                <a16:creationId xmlns:a16="http://schemas.microsoft.com/office/drawing/2014/main" id="{3D729907-814A-41FA-BD02-48241B2DDD49}"/>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2882C0-AC45-4A07-821B-5B646BDD6D5C}"/>
              </a:ext>
            </a:extLst>
          </p:cNvPr>
          <p:cNvSpPr>
            <a:spLocks noGrp="1"/>
          </p:cNvSpPr>
          <p:nvPr>
            <p:ph type="title"/>
          </p:nvPr>
        </p:nvSpPr>
        <p:spPr/>
        <p:txBody>
          <a:bodyPr/>
          <a:lstStyle/>
          <a:p>
            <a:r>
              <a:rPr lang="fr-FR" dirty="0"/>
              <a:t>TEST AVEC ARDUINO UNO + RFM95</a:t>
            </a:r>
          </a:p>
        </p:txBody>
      </p:sp>
      <p:sp>
        <p:nvSpPr>
          <p:cNvPr id="3" name="Espace réservé du numéro de diapositive 2">
            <a:extLst>
              <a:ext uri="{FF2B5EF4-FFF2-40B4-BE49-F238E27FC236}">
                <a16:creationId xmlns:a16="http://schemas.microsoft.com/office/drawing/2014/main" id="{855FF948-3B56-4624-8166-7183E2C192CA}"/>
              </a:ext>
            </a:extLst>
          </p:cNvPr>
          <p:cNvSpPr>
            <a:spLocks noGrp="1"/>
          </p:cNvSpPr>
          <p:nvPr>
            <p:ph type="sldNum" sz="quarter" idx="12"/>
          </p:nvPr>
        </p:nvSpPr>
        <p:spPr/>
        <p:txBody>
          <a:bodyPr/>
          <a:lstStyle/>
          <a:p>
            <a:pPr>
              <a:defRPr/>
            </a:pPr>
            <a:fld id="{E652A8FB-8C76-45BB-8D82-93F8E151003C}" type="slidenum">
              <a:rPr lang="fr-FR" smtClean="0"/>
              <a:pPr>
                <a:defRPr/>
              </a:pPr>
              <a:t>490</a:t>
            </a:fld>
            <a:endParaRPr lang="fr-FR"/>
          </a:p>
        </p:txBody>
      </p:sp>
      <p:sp>
        <p:nvSpPr>
          <p:cNvPr id="5" name="ZoneTexte 4">
            <a:extLst>
              <a:ext uri="{FF2B5EF4-FFF2-40B4-BE49-F238E27FC236}">
                <a16:creationId xmlns:a16="http://schemas.microsoft.com/office/drawing/2014/main" id="{241A908D-9495-45FD-BC0F-614E8D0FE16E}"/>
              </a:ext>
            </a:extLst>
          </p:cNvPr>
          <p:cNvSpPr txBox="1"/>
          <p:nvPr/>
        </p:nvSpPr>
        <p:spPr>
          <a:xfrm>
            <a:off x="0" y="490538"/>
            <a:ext cx="9234264" cy="4154984"/>
          </a:xfrm>
          <a:prstGeom prst="rect">
            <a:avLst/>
          </a:prstGeom>
          <a:noFill/>
        </p:spPr>
        <p:txBody>
          <a:bodyPr wrap="square" rtlCol="0">
            <a:spAutoFit/>
          </a:bodyPr>
          <a:lstStyle/>
          <a:p>
            <a:r>
              <a:rPr lang="fr-FR" sz="1200" dirty="0">
                <a:latin typeface="Calibri" panose="020F0502020204030204" pitchFamily="34" charset="0"/>
                <a:cs typeface="Calibri" panose="020F0502020204030204" pitchFamily="34" charset="0"/>
              </a:rPr>
              <a:t>1 – Dans l’IDE Arduino: </a:t>
            </a:r>
          </a:p>
          <a:p>
            <a:r>
              <a:rPr lang="fr-FR" sz="1200" dirty="0">
                <a:latin typeface="Calibri" panose="020F0502020204030204" pitchFamily="34" charset="0"/>
                <a:cs typeface="Calibri" panose="020F0502020204030204" pitchFamily="34" charset="0"/>
              </a:rPr>
              <a:t>	Installer la librairie TTN</a:t>
            </a:r>
          </a:p>
          <a:p>
            <a:r>
              <a:rPr lang="fr-FR" sz="1200" dirty="0">
                <a:latin typeface="Calibri" panose="020F0502020204030204" pitchFamily="34" charset="0"/>
                <a:cs typeface="Calibri" panose="020F0502020204030204" pitchFamily="34" charset="0"/>
              </a:rPr>
              <a:t>	Installer la librairie LMIC</a:t>
            </a:r>
          </a:p>
          <a:p>
            <a:r>
              <a:rPr lang="fr-FR" sz="1200" dirty="0">
                <a:latin typeface="Calibri" panose="020F0502020204030204" pitchFamily="34" charset="0"/>
                <a:cs typeface="Calibri" panose="020F0502020204030204" pitchFamily="34" charset="0"/>
              </a:rPr>
              <a:t>	Installer la librairie Low Power Master</a:t>
            </a:r>
          </a:p>
          <a:p>
            <a:r>
              <a:rPr lang="fr-FR" sz="1200" dirty="0">
                <a:latin typeface="Calibri" panose="020F0502020204030204" pitchFamily="34" charset="0"/>
                <a:cs typeface="Calibri" panose="020F0502020204030204" pitchFamily="34" charset="0"/>
              </a:rPr>
              <a:t>	Configurer les pins du RFM95 par exemple comme ci-dessous</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2 – </a:t>
            </a:r>
            <a:r>
              <a:rPr lang="en-US" sz="1200" dirty="0" err="1">
                <a:latin typeface="Calibri" panose="020F0502020204030204" pitchFamily="34" charset="0"/>
                <a:cs typeface="Calibri" panose="020F0502020204030204" pitchFamily="34" charset="0"/>
              </a:rPr>
              <a:t>Recopier</a:t>
            </a:r>
            <a:r>
              <a:rPr lang="en-US" sz="1200" dirty="0">
                <a:latin typeface="Calibri" panose="020F0502020204030204" pitchFamily="34" charset="0"/>
                <a:cs typeface="Calibri" panose="020F0502020204030204" pitchFamily="34" charset="0"/>
              </a:rPr>
              <a:t> les </a:t>
            </a:r>
            <a:r>
              <a:rPr lang="en-US" sz="1200" dirty="0" err="1">
                <a:latin typeface="Calibri" panose="020F0502020204030204" pitchFamily="34" charset="0"/>
                <a:cs typeface="Calibri" panose="020F0502020204030204" pitchFamily="34" charset="0"/>
              </a:rPr>
              <a:t>DevEUI</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eg</a:t>
            </a:r>
            <a:r>
              <a:rPr lang="en-US" sz="1200"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DevEUI</a:t>
            </a:r>
            <a:r>
              <a:rPr lang="en-US" sz="1200" b="1" dirty="0">
                <a:latin typeface="Calibri" panose="020F0502020204030204" pitchFamily="34" charset="0"/>
                <a:cs typeface="Calibri" panose="020F0502020204030204" pitchFamily="34" charset="0"/>
              </a:rPr>
              <a:t>: 0004A30B001BE16C</a:t>
            </a:r>
            <a:r>
              <a:rPr lang="en-US" sz="1200" dirty="0">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3 – Sur The Things Networks: </a:t>
            </a:r>
          </a:p>
          <a:p>
            <a:pPr marL="544512" lvl="5" defTabSz="179388"/>
            <a:r>
              <a:rPr lang="en-US" sz="1200" dirty="0">
                <a:latin typeface="Calibri" panose="020F0502020204030204" pitchFamily="34" charset="0"/>
                <a:cs typeface="Calibri" panose="020F0502020204030204" pitchFamily="34" charset="0"/>
              </a:rPr>
              <a:t>Dans </a:t>
            </a:r>
            <a:r>
              <a:rPr lang="en-US" sz="1200" dirty="0" err="1">
                <a:latin typeface="Calibri" panose="020F0502020204030204" pitchFamily="34" charset="0"/>
                <a:cs typeface="Calibri" panose="020F0502020204030204" pitchFamily="34" charset="0"/>
              </a:rPr>
              <a:t>l’application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créer</a:t>
            </a:r>
            <a:r>
              <a:rPr lang="en-US" sz="1200" dirty="0">
                <a:latin typeface="Calibri" panose="020F0502020204030204" pitchFamily="34" charset="0"/>
                <a:cs typeface="Calibri" panose="020F0502020204030204" pitchFamily="34" charset="0"/>
              </a:rPr>
              <a:t> un DEVICE: </a:t>
            </a:r>
            <a:r>
              <a:rPr lang="en-US" sz="1200" dirty="0">
                <a:latin typeface="Calibri" panose="020F0502020204030204" pitchFamily="34" charset="0"/>
                <a:cs typeface="Calibri" panose="020F0502020204030204" pitchFamily="34" charset="0"/>
                <a:hlinkClick r:id="rId2"/>
              </a:rPr>
              <a:t>https://console.thethingsnetwork.org/applications/thingsuno_test/devices</a:t>
            </a:r>
            <a:endParaRPr lang="en-US" sz="1200" dirty="0">
              <a:latin typeface="Calibri" panose="020F0502020204030204" pitchFamily="34" charset="0"/>
              <a:cs typeface="Calibri" panose="020F0502020204030204" pitchFamily="34" charset="0"/>
            </a:endParaRPr>
          </a:p>
          <a:p>
            <a:pPr marL="85725" lvl="4" defTabSz="179388"/>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Activer</a:t>
            </a:r>
            <a:r>
              <a:rPr lang="en-US" sz="1200" dirty="0">
                <a:latin typeface="Calibri" panose="020F0502020204030204" pitchFamily="34" charset="0"/>
                <a:cs typeface="Calibri" panose="020F0502020204030204" pitchFamily="34" charset="0"/>
              </a:rPr>
              <a:t> le device sur </a:t>
            </a:r>
            <a:r>
              <a:rPr lang="en-US" sz="1200" dirty="0" err="1">
                <a:latin typeface="Calibri" panose="020F0502020204030204" pitchFamily="34" charset="0"/>
                <a:cs typeface="Calibri" panose="020F0502020204030204" pitchFamily="34" charset="0"/>
              </a:rPr>
              <a:t>TheThingsNetwork</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méthode</a:t>
            </a:r>
            <a:r>
              <a:rPr lang="en-US" sz="1200" dirty="0">
                <a:latin typeface="Calibri" panose="020F0502020204030204" pitchFamily="34" charset="0"/>
                <a:cs typeface="Calibri" panose="020F0502020204030204" pitchFamily="34" charset="0"/>
              </a:rPr>
              <a:t> ABP</a:t>
            </a:r>
          </a:p>
          <a:p>
            <a:pPr marL="85725" lvl="4" defTabSz="179388"/>
            <a:r>
              <a:rPr lang="en-US" sz="1200" dirty="0">
                <a:latin typeface="Calibri" panose="020F0502020204030204" pitchFamily="34" charset="0"/>
                <a:cs typeface="Calibri" panose="020F0502020204030204" pitchFamily="34" charset="0"/>
              </a:rPr>
              <a:t>					3.1 </a:t>
            </a:r>
            <a:r>
              <a:rPr lang="en-US" sz="1200" dirty="0" err="1">
                <a:latin typeface="Calibri" panose="020F0502020204030204" pitchFamily="34" charset="0"/>
                <a:cs typeface="Calibri" panose="020F0502020204030204" pitchFamily="34" charset="0"/>
              </a:rPr>
              <a:t>Depuis</a:t>
            </a:r>
            <a:r>
              <a:rPr lang="en-US" sz="1200" dirty="0">
                <a:latin typeface="Calibri" panose="020F0502020204030204" pitchFamily="34" charset="0"/>
                <a:cs typeface="Calibri" panose="020F0502020204030204" pitchFamily="34" charset="0"/>
              </a:rPr>
              <a:t> la console TTN, </a:t>
            </a:r>
            <a:r>
              <a:rPr lang="en-US" sz="1200" dirty="0" err="1">
                <a:latin typeface="Calibri" panose="020F0502020204030204" pitchFamily="34" charset="0"/>
                <a:cs typeface="Calibri" panose="020F0502020204030204" pitchFamily="34" charset="0"/>
              </a:rPr>
              <a:t>récupérer</a:t>
            </a:r>
            <a:r>
              <a:rPr lang="en-US" sz="1200" dirty="0">
                <a:latin typeface="Calibri" panose="020F0502020204030204" pitchFamily="34" charset="0"/>
                <a:cs typeface="Calibri" panose="020F0502020204030204" pitchFamily="34" charset="0"/>
              </a:rPr>
              <a:t> les </a:t>
            </a:r>
            <a:r>
              <a:rPr lang="en-US" sz="1200" dirty="0" err="1">
                <a:latin typeface="Calibri" panose="020F0502020204030204" pitchFamily="34" charset="0"/>
                <a:cs typeface="Calibri" panose="020F0502020204030204" pitchFamily="34" charset="0"/>
              </a:rPr>
              <a:t>constantes</a:t>
            </a:r>
            <a:r>
              <a:rPr lang="en-US" sz="1200" dirty="0">
                <a:latin typeface="Calibri" panose="020F0502020204030204" pitchFamily="34" charset="0"/>
                <a:cs typeface="Calibri" panose="020F0502020204030204" pitchFamily="34" charset="0"/>
              </a:rPr>
              <a:t> du device </a:t>
            </a:r>
            <a:r>
              <a:rPr lang="en-US" sz="1200" dirty="0" err="1">
                <a:latin typeface="Calibri" panose="020F0502020204030204" pitchFamily="34" charset="0"/>
                <a:cs typeface="Calibri" panose="020F0502020204030204" pitchFamily="34" charset="0"/>
              </a:rPr>
              <a:t>en</a:t>
            </a:r>
            <a:r>
              <a:rPr lang="en-US" sz="1200" dirty="0">
                <a:latin typeface="Calibri" panose="020F0502020204030204" pitchFamily="34" charset="0"/>
                <a:cs typeface="Calibri" panose="020F0502020204030204" pitchFamily="34" charset="0"/>
              </a:rPr>
              <a:t> ABP :</a:t>
            </a:r>
          </a:p>
          <a:p>
            <a:pPr marL="1001712" lvl="6" defTabSz="179388"/>
            <a:r>
              <a:rPr lang="en-US" sz="1200" b="1" dirty="0">
                <a:latin typeface="Calibri" panose="020F0502020204030204" pitchFamily="34" charset="0"/>
                <a:cs typeface="Calibri" panose="020F0502020204030204" pitchFamily="34" charset="0"/>
              </a:rPr>
              <a:t>		                   const char *</a:t>
            </a:r>
            <a:r>
              <a:rPr lang="en-US" sz="1200" b="1" dirty="0" err="1">
                <a:latin typeface="Calibri" panose="020F0502020204030204" pitchFamily="34" charset="0"/>
                <a:cs typeface="Calibri" panose="020F0502020204030204" pitchFamily="34" charset="0"/>
              </a:rPr>
              <a:t>devAddr</a:t>
            </a:r>
            <a:r>
              <a:rPr lang="en-US" sz="1200" b="1" dirty="0">
                <a:latin typeface="Calibri" panose="020F0502020204030204" pitchFamily="34" charset="0"/>
                <a:cs typeface="Calibri" panose="020F0502020204030204" pitchFamily="34" charset="0"/>
              </a:rPr>
              <a:t> = "26013946";</a:t>
            </a:r>
          </a:p>
          <a:p>
            <a:pPr marL="1916112" lvl="8" defTabSz="179388"/>
            <a:r>
              <a:rPr lang="en-US" sz="1200" b="1" dirty="0">
                <a:latin typeface="Calibri" panose="020F0502020204030204" pitchFamily="34" charset="0"/>
                <a:cs typeface="Calibri" panose="020F0502020204030204" pitchFamily="34" charset="0"/>
              </a:rPr>
              <a:t>const char *</a:t>
            </a:r>
            <a:r>
              <a:rPr lang="en-US" sz="1200" b="1" dirty="0" err="1">
                <a:latin typeface="Calibri" panose="020F0502020204030204" pitchFamily="34" charset="0"/>
                <a:cs typeface="Calibri" panose="020F0502020204030204" pitchFamily="34" charset="0"/>
              </a:rPr>
              <a:t>nwkSKey</a:t>
            </a:r>
            <a:r>
              <a:rPr lang="en-US" sz="1200" b="1" dirty="0">
                <a:latin typeface="Calibri" panose="020F0502020204030204" pitchFamily="34" charset="0"/>
                <a:cs typeface="Calibri" panose="020F0502020204030204" pitchFamily="34" charset="0"/>
              </a:rPr>
              <a:t> = "E400FBFA5C76C7836C2380F27ADB77FF";</a:t>
            </a:r>
          </a:p>
          <a:p>
            <a:pPr marL="1916112" lvl="8" defTabSz="179388"/>
            <a:r>
              <a:rPr lang="en-US" sz="1200" b="1" dirty="0">
                <a:latin typeface="Calibri" panose="020F0502020204030204" pitchFamily="34" charset="0"/>
                <a:cs typeface="Calibri" panose="020F0502020204030204" pitchFamily="34" charset="0"/>
              </a:rPr>
              <a:t>const char *</a:t>
            </a:r>
            <a:r>
              <a:rPr lang="en-US" sz="1200" b="1" dirty="0" err="1">
                <a:latin typeface="Calibri" panose="020F0502020204030204" pitchFamily="34" charset="0"/>
                <a:cs typeface="Calibri" panose="020F0502020204030204" pitchFamily="34" charset="0"/>
              </a:rPr>
              <a:t>appSKey</a:t>
            </a:r>
            <a:r>
              <a:rPr lang="en-US" sz="1200" b="1" dirty="0">
                <a:latin typeface="Calibri" panose="020F0502020204030204" pitchFamily="34" charset="0"/>
                <a:cs typeface="Calibri" panose="020F0502020204030204" pitchFamily="34" charset="0"/>
              </a:rPr>
              <a:t> = "7B0218AE8B0ACBCBE1414FE19F5ABD61";</a:t>
            </a:r>
          </a:p>
          <a:p>
            <a:pPr marL="896938" lvl="8" defTabSz="179388"/>
            <a:r>
              <a:rPr lang="en-US" sz="1200" dirty="0">
                <a:latin typeface="Calibri" panose="020F0502020204030204" pitchFamily="34" charset="0"/>
                <a:cs typeface="Calibri" panose="020F0502020204030204" pitchFamily="34" charset="0"/>
              </a:rPr>
              <a:t>Et le </a:t>
            </a:r>
            <a:r>
              <a:rPr lang="en-US" sz="1200" dirty="0" err="1">
                <a:latin typeface="Calibri" panose="020F0502020204030204" pitchFamily="34" charset="0"/>
                <a:cs typeface="Calibri" panose="020F0502020204030204" pitchFamily="34" charset="0"/>
              </a:rPr>
              <a:t>coller</a:t>
            </a:r>
            <a:r>
              <a:rPr lang="en-US" sz="1200" dirty="0">
                <a:latin typeface="Calibri" panose="020F0502020204030204" pitchFamily="34" charset="0"/>
                <a:cs typeface="Calibri" panose="020F0502020204030204" pitchFamily="34" charset="0"/>
              </a:rPr>
              <a:t> dans </a:t>
            </a:r>
            <a:r>
              <a:rPr lang="en-US" sz="1200" dirty="0" err="1">
                <a:latin typeface="Calibri" panose="020F0502020204030204" pitchFamily="34" charset="0"/>
                <a:cs typeface="Calibri" panose="020F0502020204030204" pitchFamily="34" charset="0"/>
              </a:rPr>
              <a:t>l’exemple</a:t>
            </a:r>
            <a:r>
              <a:rPr lang="en-US" sz="1200" dirty="0">
                <a:latin typeface="Calibri" panose="020F0502020204030204" pitchFamily="34" charset="0"/>
                <a:cs typeface="Calibri" panose="020F0502020204030204" pitchFamily="34" charset="0"/>
              </a:rPr>
              <a:t> de </a:t>
            </a:r>
            <a:r>
              <a:rPr lang="en-US" sz="1200" dirty="0" err="1">
                <a:latin typeface="Calibri" panose="020F0502020204030204" pitchFamily="34" charset="0"/>
                <a:cs typeface="Calibri" panose="020F0502020204030204" pitchFamily="34" charset="0"/>
              </a:rPr>
              <a:t>l’IDE</a:t>
            </a:r>
            <a:r>
              <a:rPr lang="en-US" sz="1200" dirty="0">
                <a:latin typeface="Calibri" panose="020F0502020204030204" pitchFamily="34" charset="0"/>
                <a:cs typeface="Calibri" panose="020F0502020204030204" pitchFamily="34" charset="0"/>
              </a:rPr>
              <a:t> Arduino + </a:t>
            </a:r>
            <a:r>
              <a:rPr lang="en-US" sz="1200" dirty="0" err="1">
                <a:latin typeface="Calibri" panose="020F0502020204030204" pitchFamily="34" charset="0"/>
                <a:cs typeface="Calibri" panose="020F0502020204030204" pitchFamily="34" charset="0"/>
              </a:rPr>
              <a:t>Vérifier</a:t>
            </a:r>
            <a:r>
              <a:rPr lang="en-US" sz="1200" dirty="0">
                <a:latin typeface="Calibri" panose="020F0502020204030204" pitchFamily="34" charset="0"/>
                <a:cs typeface="Calibri" panose="020F0502020204030204" pitchFamily="34" charset="0"/>
              </a:rPr>
              <a:t> que </a:t>
            </a:r>
            <a:r>
              <a:rPr lang="en-US" sz="1200" dirty="0" err="1">
                <a:latin typeface="Calibri" panose="020F0502020204030204" pitchFamily="34" charset="0"/>
                <a:cs typeface="Calibri" panose="020F0502020204030204" pitchFamily="34" charset="0"/>
              </a:rPr>
              <a:t>l’on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reçoit</a:t>
            </a:r>
            <a:r>
              <a:rPr lang="en-US" sz="1200" dirty="0">
                <a:latin typeface="Calibri" panose="020F0502020204030204" pitchFamily="34" charset="0"/>
                <a:cs typeface="Calibri" panose="020F0502020204030204" pitchFamily="34" charset="0"/>
              </a:rPr>
              <a:t> les </a:t>
            </a:r>
            <a:r>
              <a:rPr lang="en-US" sz="1200" dirty="0" err="1">
                <a:latin typeface="Calibri" panose="020F0502020204030204" pitchFamily="34" charset="0"/>
                <a:cs typeface="Calibri" panose="020F0502020204030204" pitchFamily="34" charset="0"/>
              </a:rPr>
              <a:t>données</a:t>
            </a:r>
            <a:r>
              <a:rPr lang="en-US" sz="1200" dirty="0">
                <a:latin typeface="Calibri" panose="020F0502020204030204" pitchFamily="34" charset="0"/>
                <a:cs typeface="Calibri" panose="020F0502020204030204" pitchFamily="34" charset="0"/>
              </a:rPr>
              <a:t>:  1 – sur TTN </a:t>
            </a:r>
            <a:r>
              <a:rPr lang="en-US" sz="1200" dirty="0" err="1">
                <a:latin typeface="Calibri" panose="020F0502020204030204" pitchFamily="34" charset="0"/>
                <a:cs typeface="Calibri" panose="020F0502020204030204" pitchFamily="34" charset="0"/>
              </a:rPr>
              <a:t>ou</a:t>
            </a:r>
            <a:r>
              <a:rPr lang="en-US" sz="1200" dirty="0">
                <a:latin typeface="Calibri" panose="020F0502020204030204" pitchFamily="34" charset="0"/>
                <a:cs typeface="Calibri" panose="020F0502020204030204" pitchFamily="34" charset="0"/>
              </a:rPr>
              <a:t> 2 – sur le port </a:t>
            </a:r>
            <a:r>
              <a:rPr lang="en-US" sz="1200" dirty="0" err="1">
                <a:latin typeface="Calibri" panose="020F0502020204030204" pitchFamily="34" charset="0"/>
                <a:cs typeface="Calibri" panose="020F0502020204030204" pitchFamily="34" charset="0"/>
              </a:rPr>
              <a:t>série</a:t>
            </a:r>
            <a:endParaRPr lang="en-US" sz="1200" dirty="0">
              <a:latin typeface="Calibri" panose="020F0502020204030204" pitchFamily="34" charset="0"/>
              <a:cs typeface="Calibri" panose="020F0502020204030204" pitchFamily="34" charset="0"/>
            </a:endParaRPr>
          </a:p>
          <a:p>
            <a:pPr marL="0" lvl="8" defTabSz="179388"/>
            <a:r>
              <a:rPr lang="en-US" sz="1200" dirty="0">
                <a:latin typeface="Calibri" panose="020F0502020204030204" pitchFamily="34" charset="0"/>
                <a:cs typeface="Calibri" panose="020F0502020204030204" pitchFamily="34" charset="0"/>
              </a:rPr>
              <a:t>4. Charger le sketch </a:t>
            </a:r>
            <a:r>
              <a:rPr lang="fr-FR" sz="1200" dirty="0" err="1">
                <a:latin typeface="Calibri" panose="020F0502020204030204" pitchFamily="34" charset="0"/>
                <a:cs typeface="Calibri" panose="020F0502020204030204" pitchFamily="34" charset="0"/>
              </a:rPr>
              <a:t>Arduino_LMIC.ino</a:t>
            </a:r>
            <a:endParaRPr lang="fr-FR" sz="1200" dirty="0">
              <a:latin typeface="Calibri" panose="020F0502020204030204" pitchFamily="34" charset="0"/>
              <a:cs typeface="Calibri" panose="020F0502020204030204" pitchFamily="34" charset="0"/>
            </a:endParaRPr>
          </a:p>
          <a:p>
            <a:pPr marL="0" lvl="8" defTabSz="179388"/>
            <a:endParaRPr lang="fr-FR" sz="1200" dirty="0">
              <a:latin typeface="Calibri" panose="020F0502020204030204" pitchFamily="34" charset="0"/>
              <a:cs typeface="Calibri" panose="020F0502020204030204" pitchFamily="34" charset="0"/>
            </a:endParaRPr>
          </a:p>
          <a:p>
            <a:pPr marL="0" lvl="8" defTabSz="179388"/>
            <a:r>
              <a:rPr lang="fr-FR" sz="1200" dirty="0">
                <a:latin typeface="Calibri" panose="020F0502020204030204" pitchFamily="34" charset="0"/>
                <a:cs typeface="Calibri" panose="020F0502020204030204" pitchFamily="34" charset="0"/>
              </a:rPr>
              <a:t>Ou faire un autre exemple</a:t>
            </a:r>
          </a:p>
        </p:txBody>
      </p:sp>
      <p:pic>
        <p:nvPicPr>
          <p:cNvPr id="6" name="Image 5">
            <a:extLst>
              <a:ext uri="{FF2B5EF4-FFF2-40B4-BE49-F238E27FC236}">
                <a16:creationId xmlns:a16="http://schemas.microsoft.com/office/drawing/2014/main" id="{DC45FE0A-BE50-4364-A39A-2D8BB634E0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rot="16200000">
            <a:off x="6194391" y="-295648"/>
            <a:ext cx="2108630" cy="3736296"/>
          </a:xfrm>
          <a:prstGeom prst="rect">
            <a:avLst/>
          </a:prstGeom>
        </p:spPr>
      </p:pic>
      <p:pic>
        <p:nvPicPr>
          <p:cNvPr id="8" name="Image 7">
            <a:extLst>
              <a:ext uri="{FF2B5EF4-FFF2-40B4-BE49-F238E27FC236}">
                <a16:creationId xmlns:a16="http://schemas.microsoft.com/office/drawing/2014/main" id="{C94552E0-8A2A-49C8-9CB9-8A55069087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864" y="4005064"/>
            <a:ext cx="1800200" cy="2479868"/>
          </a:xfrm>
          <a:prstGeom prst="rect">
            <a:avLst/>
          </a:prstGeom>
        </p:spPr>
      </p:pic>
      <p:pic>
        <p:nvPicPr>
          <p:cNvPr id="20" name="Image 19">
            <a:extLst>
              <a:ext uri="{FF2B5EF4-FFF2-40B4-BE49-F238E27FC236}">
                <a16:creationId xmlns:a16="http://schemas.microsoft.com/office/drawing/2014/main" id="{8ABED0E2-F606-40D0-8001-7F6123830B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27584" y="4537117"/>
            <a:ext cx="2370778" cy="1457244"/>
          </a:xfrm>
          <a:prstGeom prst="rect">
            <a:avLst/>
          </a:prstGeom>
        </p:spPr>
      </p:pic>
      <p:grpSp>
        <p:nvGrpSpPr>
          <p:cNvPr id="24" name="Groupe 23">
            <a:extLst>
              <a:ext uri="{FF2B5EF4-FFF2-40B4-BE49-F238E27FC236}">
                <a16:creationId xmlns:a16="http://schemas.microsoft.com/office/drawing/2014/main" id="{7F0DEF62-F3DE-4110-BAF8-3654CBA5654D}"/>
              </a:ext>
            </a:extLst>
          </p:cNvPr>
          <p:cNvGrpSpPr/>
          <p:nvPr/>
        </p:nvGrpSpPr>
        <p:grpSpPr>
          <a:xfrm>
            <a:off x="1411007" y="1484784"/>
            <a:ext cx="2343328" cy="848512"/>
            <a:chOff x="860520" y="4957985"/>
            <a:chExt cx="2343328" cy="848512"/>
          </a:xfrm>
        </p:grpSpPr>
        <p:pic>
          <p:nvPicPr>
            <p:cNvPr id="21" name="Image 20">
              <a:extLst>
                <a:ext uri="{FF2B5EF4-FFF2-40B4-BE49-F238E27FC236}">
                  <a16:creationId xmlns:a16="http://schemas.microsoft.com/office/drawing/2014/main" id="{2375C4B3-491F-470D-9748-2812B2F7567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60520" y="4957985"/>
              <a:ext cx="2343328" cy="818320"/>
            </a:xfrm>
            <a:prstGeom prst="rect">
              <a:avLst/>
            </a:prstGeom>
          </p:spPr>
        </p:pic>
        <p:sp>
          <p:nvSpPr>
            <p:cNvPr id="23" name="Rectangle : coins arrondis 22">
              <a:extLst>
                <a:ext uri="{FF2B5EF4-FFF2-40B4-BE49-F238E27FC236}">
                  <a16:creationId xmlns:a16="http://schemas.microsoft.com/office/drawing/2014/main" id="{0C48D252-2A2D-4683-BD30-92B909951431}"/>
                </a:ext>
              </a:extLst>
            </p:cNvPr>
            <p:cNvSpPr/>
            <p:nvPr/>
          </p:nvSpPr>
          <p:spPr>
            <a:xfrm>
              <a:off x="886083" y="4957985"/>
              <a:ext cx="2000342" cy="848512"/>
            </a:xfrm>
            <a:prstGeom prst="roundRect">
              <a:avLst/>
            </a:prstGeom>
            <a:solidFill>
              <a:schemeClr val="accent1">
                <a:alpha val="22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libri" panose="020F0502020204030204" pitchFamily="34" charset="0"/>
                <a:cs typeface="Calibri" panose="020F0502020204030204" pitchFamily="34" charset="0"/>
              </a:endParaRPr>
            </a:p>
          </p:txBody>
        </p:sp>
      </p:grpSp>
      <p:sp>
        <p:nvSpPr>
          <p:cNvPr id="26" name="ZoneTexte 25">
            <a:extLst>
              <a:ext uri="{FF2B5EF4-FFF2-40B4-BE49-F238E27FC236}">
                <a16:creationId xmlns:a16="http://schemas.microsoft.com/office/drawing/2014/main" id="{429B5216-B76B-4306-9386-F92EABE2F193}"/>
              </a:ext>
            </a:extLst>
          </p:cNvPr>
          <p:cNvSpPr txBox="1"/>
          <p:nvPr/>
        </p:nvSpPr>
        <p:spPr>
          <a:xfrm>
            <a:off x="-45720" y="6335742"/>
            <a:ext cx="9162574" cy="261610"/>
          </a:xfrm>
          <a:prstGeom prst="rect">
            <a:avLst/>
          </a:prstGeom>
          <a:noFill/>
        </p:spPr>
        <p:txBody>
          <a:bodyPr wrap="square">
            <a:spAutoFit/>
          </a:bodyPr>
          <a:lstStyle/>
          <a:p>
            <a:r>
              <a:rPr lang="fr-FR" sz="1050" b="1" dirty="0">
                <a:latin typeface="Calibri" panose="020F0502020204030204" pitchFamily="34" charset="0"/>
                <a:cs typeface="Calibri" panose="020F0502020204030204" pitchFamily="34" charset="0"/>
              </a:rPr>
              <a:t>https://www.thethingsnetwork.org/labs/story/build-the-cheapest-possible-node-yourself</a:t>
            </a:r>
          </a:p>
        </p:txBody>
      </p:sp>
      <p:sp>
        <p:nvSpPr>
          <p:cNvPr id="28" name="ZoneTexte 27">
            <a:extLst>
              <a:ext uri="{FF2B5EF4-FFF2-40B4-BE49-F238E27FC236}">
                <a16:creationId xmlns:a16="http://schemas.microsoft.com/office/drawing/2014/main" id="{B4459F96-F874-4C7E-9AC2-EB4B27B8ED3C}"/>
              </a:ext>
            </a:extLst>
          </p:cNvPr>
          <p:cNvSpPr txBox="1"/>
          <p:nvPr/>
        </p:nvSpPr>
        <p:spPr>
          <a:xfrm>
            <a:off x="-19452" y="6093523"/>
            <a:ext cx="4648200" cy="261610"/>
          </a:xfrm>
          <a:prstGeom prst="rect">
            <a:avLst/>
          </a:prstGeom>
          <a:noFill/>
        </p:spPr>
        <p:txBody>
          <a:bodyPr wrap="square">
            <a:spAutoFit/>
          </a:bodyPr>
          <a:lstStyle/>
          <a:p>
            <a:r>
              <a:rPr lang="fr-FR" sz="1050" b="1" dirty="0">
                <a:latin typeface="Calibri" panose="020F0502020204030204" pitchFamily="34" charset="0"/>
                <a:cs typeface="Calibri" panose="020F0502020204030204" pitchFamily="34" charset="0"/>
              </a:rPr>
              <a:t>https://github.com/matthijskooijman/arduino-lmic</a:t>
            </a:r>
          </a:p>
        </p:txBody>
      </p:sp>
      <p:sp>
        <p:nvSpPr>
          <p:cNvPr id="30" name="ZoneTexte 29">
            <a:extLst>
              <a:ext uri="{FF2B5EF4-FFF2-40B4-BE49-F238E27FC236}">
                <a16:creationId xmlns:a16="http://schemas.microsoft.com/office/drawing/2014/main" id="{DF1F997B-4382-418C-98B8-403E25BE186F}"/>
              </a:ext>
            </a:extLst>
          </p:cNvPr>
          <p:cNvSpPr txBox="1"/>
          <p:nvPr/>
        </p:nvSpPr>
        <p:spPr>
          <a:xfrm>
            <a:off x="5321170" y="6313041"/>
            <a:ext cx="4640580" cy="246221"/>
          </a:xfrm>
          <a:prstGeom prst="rect">
            <a:avLst/>
          </a:prstGeom>
          <a:noFill/>
        </p:spPr>
        <p:txBody>
          <a:bodyPr wrap="square">
            <a:spAutoFit/>
          </a:bodyPr>
          <a:lstStyle/>
          <a:p>
            <a:r>
              <a:rPr lang="fr-FR" sz="1000" dirty="0">
                <a:latin typeface="Calibri" panose="020F0502020204030204" pitchFamily="34" charset="0"/>
                <a:cs typeface="Calibri" panose="020F0502020204030204" pitchFamily="34" charset="0"/>
              </a:rPr>
              <a:t>https://wiki.dragino.com/index.php?title=Connect_to_TTN</a:t>
            </a:r>
          </a:p>
        </p:txBody>
      </p:sp>
      <p:sp>
        <p:nvSpPr>
          <p:cNvPr id="32" name="ZoneTexte 31">
            <a:extLst>
              <a:ext uri="{FF2B5EF4-FFF2-40B4-BE49-F238E27FC236}">
                <a16:creationId xmlns:a16="http://schemas.microsoft.com/office/drawing/2014/main" id="{2419A06B-845E-41BA-8160-8E20A9C2B4D4}"/>
              </a:ext>
            </a:extLst>
          </p:cNvPr>
          <p:cNvSpPr txBox="1"/>
          <p:nvPr/>
        </p:nvSpPr>
        <p:spPr>
          <a:xfrm>
            <a:off x="5321914" y="6055469"/>
            <a:ext cx="3498558" cy="246221"/>
          </a:xfrm>
          <a:prstGeom prst="rect">
            <a:avLst/>
          </a:prstGeom>
          <a:noFill/>
        </p:spPr>
        <p:txBody>
          <a:bodyPr wrap="square">
            <a:spAutoFit/>
          </a:bodyPr>
          <a:lstStyle/>
          <a:p>
            <a:r>
              <a:rPr lang="fr-FR" sz="1000" dirty="0">
                <a:latin typeface="Calibri" panose="020F0502020204030204" pitchFamily="34" charset="0"/>
                <a:cs typeface="Calibri" panose="020F0502020204030204" pitchFamily="34" charset="0"/>
              </a:rPr>
              <a:t>https://github.com/dragino/Arduino-Profile-Examples</a:t>
            </a:r>
          </a:p>
        </p:txBody>
      </p:sp>
    </p:spTree>
    <p:extLst>
      <p:ext uri="{BB962C8B-B14F-4D97-AF65-F5344CB8AC3E}">
        <p14:creationId xmlns:p14="http://schemas.microsoft.com/office/powerpoint/2010/main" val="36950565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CAAAD3-6057-466D-8703-1BCB07C58D58}"/>
              </a:ext>
            </a:extLst>
          </p:cNvPr>
          <p:cNvSpPr>
            <a:spLocks noGrp="1"/>
          </p:cNvSpPr>
          <p:nvPr>
            <p:ph type="title"/>
          </p:nvPr>
        </p:nvSpPr>
        <p:spPr/>
        <p:txBody>
          <a:bodyPr/>
          <a:lstStyle/>
          <a:p>
            <a:r>
              <a:rPr lang="fr-FR" dirty="0"/>
              <a:t>DRAGINO LoRa + GPS SHIELD</a:t>
            </a:r>
          </a:p>
        </p:txBody>
      </p:sp>
      <p:sp>
        <p:nvSpPr>
          <p:cNvPr id="3" name="Espace réservé du numéro de diapositive 2">
            <a:extLst>
              <a:ext uri="{FF2B5EF4-FFF2-40B4-BE49-F238E27FC236}">
                <a16:creationId xmlns:a16="http://schemas.microsoft.com/office/drawing/2014/main" id="{1762FED7-76DA-4F0A-A5FA-58134EDEDE8D}"/>
              </a:ext>
            </a:extLst>
          </p:cNvPr>
          <p:cNvSpPr>
            <a:spLocks noGrp="1"/>
          </p:cNvSpPr>
          <p:nvPr>
            <p:ph type="sldNum" sz="quarter" idx="12"/>
          </p:nvPr>
        </p:nvSpPr>
        <p:spPr/>
        <p:txBody>
          <a:bodyPr/>
          <a:lstStyle/>
          <a:p>
            <a:pPr>
              <a:defRPr/>
            </a:pPr>
            <a:fld id="{E652A8FB-8C76-45BB-8D82-93F8E151003C}" type="slidenum">
              <a:rPr lang="fr-FR" smtClean="0"/>
              <a:pPr>
                <a:defRPr/>
              </a:pPr>
              <a:t>491</a:t>
            </a:fld>
            <a:endParaRPr lang="fr-FR"/>
          </a:p>
        </p:txBody>
      </p:sp>
      <p:pic>
        <p:nvPicPr>
          <p:cNvPr id="5" name="Image 4">
            <a:extLst>
              <a:ext uri="{FF2B5EF4-FFF2-40B4-BE49-F238E27FC236}">
                <a16:creationId xmlns:a16="http://schemas.microsoft.com/office/drawing/2014/main" id="{7DA333B8-EFF6-4CE2-A628-3758D5746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28700"/>
            <a:ext cx="7620000" cy="4800600"/>
          </a:xfrm>
          <a:prstGeom prst="rect">
            <a:avLst/>
          </a:prstGeom>
        </p:spPr>
      </p:pic>
      <p:sp>
        <p:nvSpPr>
          <p:cNvPr id="7" name="ZoneTexte 6">
            <a:extLst>
              <a:ext uri="{FF2B5EF4-FFF2-40B4-BE49-F238E27FC236}">
                <a16:creationId xmlns:a16="http://schemas.microsoft.com/office/drawing/2014/main" id="{A1F70695-B27D-494A-A464-3BF6E1EB3D7E}"/>
              </a:ext>
            </a:extLst>
          </p:cNvPr>
          <p:cNvSpPr txBox="1"/>
          <p:nvPr/>
        </p:nvSpPr>
        <p:spPr>
          <a:xfrm>
            <a:off x="0" y="6213573"/>
            <a:ext cx="6336704" cy="307777"/>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https://wiki.dragino.com/index.php?title=Lora_Shield</a:t>
            </a:r>
          </a:p>
        </p:txBody>
      </p:sp>
    </p:spTree>
    <p:extLst>
      <p:ext uri="{BB962C8B-B14F-4D97-AF65-F5344CB8AC3E}">
        <p14:creationId xmlns:p14="http://schemas.microsoft.com/office/powerpoint/2010/main" val="126237573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492</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TEST GPS + RFM95</a:t>
            </a:r>
          </a:p>
        </p:txBody>
      </p:sp>
    </p:spTree>
    <p:extLst>
      <p:ext uri="{BB962C8B-B14F-4D97-AF65-F5344CB8AC3E}">
        <p14:creationId xmlns:p14="http://schemas.microsoft.com/office/powerpoint/2010/main" val="30927598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CCD5AD-FF58-4185-9F42-2F15B641E8A3}"/>
              </a:ext>
            </a:extLst>
          </p:cNvPr>
          <p:cNvSpPr>
            <a:spLocks noGrp="1"/>
          </p:cNvSpPr>
          <p:nvPr>
            <p:ph type="title"/>
          </p:nvPr>
        </p:nvSpPr>
        <p:spPr/>
        <p:txBody>
          <a:bodyPr/>
          <a:lstStyle/>
          <a:p>
            <a:r>
              <a:rPr lang="fr-FR" dirty="0"/>
              <a:t>DRAGINO LoRa + GPS SHIELD</a:t>
            </a:r>
          </a:p>
        </p:txBody>
      </p:sp>
      <p:sp>
        <p:nvSpPr>
          <p:cNvPr id="3" name="Espace réservé du numéro de diapositive 2">
            <a:extLst>
              <a:ext uri="{FF2B5EF4-FFF2-40B4-BE49-F238E27FC236}">
                <a16:creationId xmlns:a16="http://schemas.microsoft.com/office/drawing/2014/main" id="{73118E49-39E1-48F4-A01D-A7AB92C5C897}"/>
              </a:ext>
            </a:extLst>
          </p:cNvPr>
          <p:cNvSpPr>
            <a:spLocks noGrp="1"/>
          </p:cNvSpPr>
          <p:nvPr>
            <p:ph type="sldNum" sz="quarter" idx="12"/>
          </p:nvPr>
        </p:nvSpPr>
        <p:spPr/>
        <p:txBody>
          <a:bodyPr/>
          <a:lstStyle/>
          <a:p>
            <a:pPr>
              <a:defRPr/>
            </a:pPr>
            <a:fld id="{E652A8FB-8C76-45BB-8D82-93F8E151003C}" type="slidenum">
              <a:rPr lang="fr-FR" smtClean="0"/>
              <a:pPr>
                <a:defRPr/>
              </a:pPr>
              <a:t>493</a:t>
            </a:fld>
            <a:endParaRPr lang="fr-FR"/>
          </a:p>
        </p:txBody>
      </p:sp>
      <p:sp>
        <p:nvSpPr>
          <p:cNvPr id="5" name="ZoneTexte 4">
            <a:extLst>
              <a:ext uri="{FF2B5EF4-FFF2-40B4-BE49-F238E27FC236}">
                <a16:creationId xmlns:a16="http://schemas.microsoft.com/office/drawing/2014/main" id="{DDC16C17-0AA3-4FE1-83C3-57609963222B}"/>
              </a:ext>
            </a:extLst>
          </p:cNvPr>
          <p:cNvSpPr txBox="1"/>
          <p:nvPr/>
        </p:nvSpPr>
        <p:spPr>
          <a:xfrm>
            <a:off x="0" y="6189090"/>
            <a:ext cx="7418015" cy="307777"/>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https://wiki.dragino.com/index.php?title=Lora/GPS_Shield</a:t>
            </a:r>
          </a:p>
        </p:txBody>
      </p:sp>
      <p:pic>
        <p:nvPicPr>
          <p:cNvPr id="9" name="Image 8">
            <a:extLst>
              <a:ext uri="{FF2B5EF4-FFF2-40B4-BE49-F238E27FC236}">
                <a16:creationId xmlns:a16="http://schemas.microsoft.com/office/drawing/2014/main" id="{ED87A3D5-79E7-4EB9-BC69-3242762814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75656" y="565921"/>
            <a:ext cx="6119514" cy="4804440"/>
          </a:xfrm>
          <a:prstGeom prst="rect">
            <a:avLst/>
          </a:prstGeom>
        </p:spPr>
      </p:pic>
      <p:sp>
        <p:nvSpPr>
          <p:cNvPr id="7" name="ZoneTexte 6">
            <a:extLst>
              <a:ext uri="{FF2B5EF4-FFF2-40B4-BE49-F238E27FC236}">
                <a16:creationId xmlns:a16="http://schemas.microsoft.com/office/drawing/2014/main" id="{4908BF83-D96F-49FA-950F-C113693CDCBC}"/>
              </a:ext>
            </a:extLst>
          </p:cNvPr>
          <p:cNvSpPr txBox="1"/>
          <p:nvPr/>
        </p:nvSpPr>
        <p:spPr>
          <a:xfrm>
            <a:off x="0" y="5202398"/>
            <a:ext cx="9144000" cy="1169551"/>
          </a:xfrm>
          <a:prstGeom prst="rect">
            <a:avLst/>
          </a:prstGeom>
          <a:noFill/>
        </p:spPr>
        <p:txBody>
          <a:bodyPr wrap="square">
            <a:spAutoFit/>
          </a:bodyPr>
          <a:lstStyle>
            <a:defPPr>
              <a:defRPr lang="fr-FR"/>
            </a:defPPr>
            <a:lvl1pPr>
              <a:defRPr>
                <a:latin typeface="Calibri" panose="020F0502020204030204" pitchFamily="34" charset="0"/>
                <a:cs typeface="Calibri" panose="020F0502020204030204" pitchFamily="34" charset="0"/>
              </a:defRPr>
            </a:lvl1pPr>
          </a:lstStyle>
          <a:p>
            <a:pPr marL="342900" indent="-342900">
              <a:buAutoNum type="arabicPeriod"/>
            </a:pPr>
            <a:r>
              <a:rPr lang="fr-FR" dirty="0"/>
              <a:t>Tester avec le sketch </a:t>
            </a:r>
            <a:r>
              <a:rPr lang="fr-FR" dirty="0" err="1"/>
              <a:t>TinyGPS.ino</a:t>
            </a:r>
            <a:r>
              <a:rPr lang="fr-FR" dirty="0"/>
              <a:t> pour vérifier que le GPS fonctionne</a:t>
            </a:r>
          </a:p>
          <a:p>
            <a:pPr marL="342900" indent="-342900">
              <a:buAutoNum type="arabicPeriod"/>
            </a:pPr>
            <a:r>
              <a:rPr lang="fr-FR" dirty="0"/>
              <a:t>Tester avec le sketch </a:t>
            </a:r>
            <a:r>
              <a:rPr lang="fr-FR" dirty="0" err="1"/>
              <a:t>LoRa_GPS_Shield_TTN.ino</a:t>
            </a:r>
            <a:endParaRPr lang="fr-FR" dirty="0"/>
          </a:p>
          <a:p>
            <a:endParaRPr lang="fr-FR" dirty="0">
              <a:hlinkClick r:id="" action="ppaction://noaction"/>
            </a:endParaRPr>
          </a:p>
          <a:p>
            <a:r>
              <a:rPr lang="fr-FR" dirty="0">
                <a:hlinkClick r:id="" action="ppaction://noaction"/>
              </a:rPr>
              <a:t>https://github.com/dragino/Arduino-Profile-Examples/tree/master/libraries/Dragino/examples/GPS</a:t>
            </a:r>
            <a:endParaRPr lang="fr-FR" dirty="0"/>
          </a:p>
          <a:p>
            <a:endParaRPr lang="fr-FR" dirty="0"/>
          </a:p>
        </p:txBody>
      </p:sp>
    </p:spTree>
    <p:extLst>
      <p:ext uri="{BB962C8B-B14F-4D97-AF65-F5344CB8AC3E}">
        <p14:creationId xmlns:p14="http://schemas.microsoft.com/office/powerpoint/2010/main" val="21356124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56ACC0-D1E4-4844-A931-0AB6207D3059}"/>
              </a:ext>
            </a:extLst>
          </p:cNvPr>
          <p:cNvSpPr>
            <a:spLocks noGrp="1"/>
          </p:cNvSpPr>
          <p:nvPr>
            <p:ph type="title"/>
          </p:nvPr>
        </p:nvSpPr>
        <p:spPr/>
        <p:txBody>
          <a:bodyPr/>
          <a:lstStyle/>
          <a:p>
            <a:r>
              <a:rPr lang="fr-FR" b="1" dirty="0" err="1"/>
              <a:t>LoRaWAN</a:t>
            </a:r>
            <a:r>
              <a:rPr lang="fr-FR" b="1" dirty="0"/>
              <a:t> End </a:t>
            </a:r>
            <a:r>
              <a:rPr lang="fr-FR" b="1" dirty="0" err="1"/>
              <a:t>Device</a:t>
            </a:r>
            <a:r>
              <a:rPr lang="fr-FR" b="1" dirty="0"/>
              <a:t> Example</a:t>
            </a:r>
            <a:endParaRPr lang="fr-FR" dirty="0"/>
          </a:p>
        </p:txBody>
      </p:sp>
      <p:sp>
        <p:nvSpPr>
          <p:cNvPr id="3" name="Espace réservé du numéro de diapositive 2">
            <a:extLst>
              <a:ext uri="{FF2B5EF4-FFF2-40B4-BE49-F238E27FC236}">
                <a16:creationId xmlns:a16="http://schemas.microsoft.com/office/drawing/2014/main" id="{38B1179E-CB55-4D6A-8521-43CA3A0F830D}"/>
              </a:ext>
            </a:extLst>
          </p:cNvPr>
          <p:cNvSpPr>
            <a:spLocks noGrp="1"/>
          </p:cNvSpPr>
          <p:nvPr>
            <p:ph type="sldNum" sz="quarter" idx="12"/>
          </p:nvPr>
        </p:nvSpPr>
        <p:spPr/>
        <p:txBody>
          <a:bodyPr/>
          <a:lstStyle/>
          <a:p>
            <a:pPr>
              <a:defRPr/>
            </a:pPr>
            <a:fld id="{E652A8FB-8C76-45BB-8D82-93F8E151003C}" type="slidenum">
              <a:rPr lang="fr-FR" smtClean="0"/>
              <a:pPr>
                <a:defRPr/>
              </a:pPr>
              <a:t>494</a:t>
            </a:fld>
            <a:endParaRPr lang="fr-FR"/>
          </a:p>
        </p:txBody>
      </p:sp>
      <p:sp>
        <p:nvSpPr>
          <p:cNvPr id="5" name="ZoneTexte 4">
            <a:extLst>
              <a:ext uri="{FF2B5EF4-FFF2-40B4-BE49-F238E27FC236}">
                <a16:creationId xmlns:a16="http://schemas.microsoft.com/office/drawing/2014/main" id="{685159C9-25FA-4A76-93C2-2A690767E0EA}"/>
              </a:ext>
            </a:extLst>
          </p:cNvPr>
          <p:cNvSpPr txBox="1"/>
          <p:nvPr/>
        </p:nvSpPr>
        <p:spPr>
          <a:xfrm>
            <a:off x="-20983" y="6302544"/>
            <a:ext cx="9144000" cy="261610"/>
          </a:xfrm>
          <a:prstGeom prst="rect">
            <a:avLst/>
          </a:prstGeom>
          <a:noFill/>
        </p:spPr>
        <p:txBody>
          <a:bodyPr wrap="square">
            <a:spAutoFit/>
          </a:bodyPr>
          <a:lstStyle/>
          <a:p>
            <a:r>
              <a:rPr lang="fr-FR" sz="1050" dirty="0">
                <a:latin typeface="Calibri" panose="020F0502020204030204" pitchFamily="34" charset="0"/>
                <a:cs typeface="Calibri" panose="020F0502020204030204" pitchFamily="34" charset="0"/>
              </a:rPr>
              <a:t>http://wiki.dragino.com/index.php?title=Connect_to_TTN#Use_LoRa_GPS_Shield_and_Arduino_as_LoRa_End_Device</a:t>
            </a:r>
          </a:p>
        </p:txBody>
      </p:sp>
      <p:sp>
        <p:nvSpPr>
          <p:cNvPr id="7" name="ZoneTexte 6">
            <a:extLst>
              <a:ext uri="{FF2B5EF4-FFF2-40B4-BE49-F238E27FC236}">
                <a16:creationId xmlns:a16="http://schemas.microsoft.com/office/drawing/2014/main" id="{1657CEDE-A848-47C6-9E16-5116B665A958}"/>
              </a:ext>
            </a:extLst>
          </p:cNvPr>
          <p:cNvSpPr txBox="1"/>
          <p:nvPr/>
        </p:nvSpPr>
        <p:spPr>
          <a:xfrm>
            <a:off x="-45132" y="490538"/>
            <a:ext cx="9234264" cy="5816977"/>
          </a:xfrm>
          <a:prstGeom prst="rect">
            <a:avLst/>
          </a:prstGeom>
          <a:noFill/>
        </p:spPr>
        <p:txBody>
          <a:bodyPr wrap="square" rtlCol="0">
            <a:spAutoFit/>
          </a:bodyPr>
          <a:lstStyle/>
          <a:p>
            <a:r>
              <a:rPr lang="fr-FR" sz="1200" dirty="0">
                <a:latin typeface="Calibri" panose="020F0502020204030204" pitchFamily="34" charset="0"/>
                <a:cs typeface="Calibri" panose="020F0502020204030204" pitchFamily="34" charset="0"/>
              </a:rPr>
              <a:t>1 – Dans l’IDE Arduino: </a:t>
            </a:r>
          </a:p>
          <a:p>
            <a:r>
              <a:rPr lang="fr-FR" sz="1200" dirty="0">
                <a:latin typeface="Calibri" panose="020F0502020204030204" pitchFamily="34" charset="0"/>
                <a:cs typeface="Calibri" panose="020F0502020204030204" pitchFamily="34" charset="0"/>
              </a:rPr>
              <a:t>	Installer la librairie TTN</a:t>
            </a:r>
          </a:p>
          <a:p>
            <a:r>
              <a:rPr lang="fr-FR" sz="1200" dirty="0">
                <a:latin typeface="Calibri" panose="020F0502020204030204" pitchFamily="34" charset="0"/>
                <a:cs typeface="Calibri" panose="020F0502020204030204" pitchFamily="34" charset="0"/>
              </a:rPr>
              <a:t>	Installer la librairie LMIC</a:t>
            </a:r>
          </a:p>
          <a:p>
            <a:r>
              <a:rPr lang="fr-FR" sz="1200" dirty="0">
                <a:latin typeface="Calibri" panose="020F0502020204030204" pitchFamily="34" charset="0"/>
                <a:cs typeface="Calibri" panose="020F0502020204030204" pitchFamily="34" charset="0"/>
              </a:rPr>
              <a:t>	Installer la librairie Low Power Master</a:t>
            </a:r>
          </a:p>
          <a:p>
            <a:r>
              <a:rPr lang="fr-FR" sz="1200" dirty="0">
                <a:latin typeface="Calibri" panose="020F0502020204030204" pitchFamily="34" charset="0"/>
                <a:cs typeface="Calibri" panose="020F0502020204030204" pitchFamily="34" charset="0"/>
              </a:rPr>
              <a:t>	Installer la librairie </a:t>
            </a:r>
            <a:r>
              <a:rPr lang="fr-FR" sz="1200" dirty="0" err="1">
                <a:latin typeface="Calibri" panose="020F0502020204030204" pitchFamily="34" charset="0"/>
                <a:cs typeface="Calibri" panose="020F0502020204030204" pitchFamily="34" charset="0"/>
              </a:rPr>
              <a:t>TinyGPS</a:t>
            </a:r>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	Configurer les pins du RFM95 Shield comme ci-contre</a:t>
            </a:r>
          </a:p>
          <a:p>
            <a:r>
              <a:rPr lang="en-US" sz="1200" dirty="0">
                <a:latin typeface="Calibri" panose="020F0502020204030204" pitchFamily="34" charset="0"/>
                <a:cs typeface="Calibri" panose="020F0502020204030204" pitchFamily="34" charset="0"/>
              </a:rPr>
              <a:t>2 – Sur The Things Networks: </a:t>
            </a:r>
          </a:p>
          <a:p>
            <a:pPr marL="544512" lvl="5" defTabSz="179388"/>
            <a:r>
              <a:rPr lang="en-US" sz="1200" dirty="0">
                <a:latin typeface="Calibri" panose="020F0502020204030204" pitchFamily="34" charset="0"/>
                <a:cs typeface="Calibri" panose="020F0502020204030204" pitchFamily="34" charset="0"/>
              </a:rPr>
              <a:t>Dans </a:t>
            </a:r>
            <a:r>
              <a:rPr lang="en-US" sz="1200" dirty="0" err="1">
                <a:latin typeface="Calibri" panose="020F0502020204030204" pitchFamily="34" charset="0"/>
                <a:cs typeface="Calibri" panose="020F0502020204030204" pitchFamily="34" charset="0"/>
              </a:rPr>
              <a:t>l’application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créer</a:t>
            </a:r>
            <a:r>
              <a:rPr lang="en-US" sz="1200" dirty="0">
                <a:latin typeface="Calibri" panose="020F0502020204030204" pitchFamily="34" charset="0"/>
                <a:cs typeface="Calibri" panose="020F0502020204030204" pitchFamily="34" charset="0"/>
              </a:rPr>
              <a:t> un DEVICE: </a:t>
            </a:r>
          </a:p>
          <a:p>
            <a:pPr marL="544512" lvl="5" defTabSz="179388"/>
            <a:r>
              <a:rPr lang="en-US" sz="1200" dirty="0">
                <a:latin typeface="Calibri" panose="020F0502020204030204" pitchFamily="34" charset="0"/>
                <a:cs typeface="Calibri" panose="020F0502020204030204" pitchFamily="34" charset="0"/>
                <a:hlinkClick r:id="rId2"/>
              </a:rPr>
              <a:t>https://console.thethingsnetwork.org/applications/thingsuno_test/devices</a:t>
            </a:r>
            <a:endParaRPr lang="en-US" sz="1200" dirty="0">
              <a:latin typeface="Calibri" panose="020F0502020204030204" pitchFamily="34" charset="0"/>
              <a:cs typeface="Calibri" panose="020F0502020204030204" pitchFamily="34" charset="0"/>
            </a:endParaRPr>
          </a:p>
          <a:p>
            <a:pPr marL="85725" lvl="4" defTabSz="179388"/>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Mettre</a:t>
            </a:r>
            <a:r>
              <a:rPr lang="en-US" sz="1200" dirty="0">
                <a:latin typeface="Calibri" panose="020F0502020204030204" pitchFamily="34" charset="0"/>
                <a:cs typeface="Calibri" panose="020F0502020204030204" pitchFamily="34" charset="0"/>
              </a:rPr>
              <a:t> un </a:t>
            </a:r>
            <a:r>
              <a:rPr lang="en-US" sz="1200" dirty="0" err="1">
                <a:latin typeface="Calibri" panose="020F0502020204030204" pitchFamily="34" charset="0"/>
                <a:cs typeface="Calibri" panose="020F0502020204030204" pitchFamily="34" charset="0"/>
              </a:rPr>
              <a:t>DevEUI</a:t>
            </a:r>
            <a:r>
              <a:rPr lang="en-US" sz="1200" dirty="0">
                <a:latin typeface="Calibri" panose="020F0502020204030204" pitchFamily="34" charset="0"/>
                <a:cs typeface="Calibri" panose="020F0502020204030204" pitchFamily="34" charset="0"/>
              </a:rPr>
              <a:t>: 	</a:t>
            </a:r>
          </a:p>
          <a:p>
            <a:pPr marL="85725" lvl="4" defTabSz="179388"/>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Activer</a:t>
            </a:r>
            <a:r>
              <a:rPr lang="en-US" sz="1200" dirty="0">
                <a:latin typeface="Calibri" panose="020F0502020204030204" pitchFamily="34" charset="0"/>
                <a:cs typeface="Calibri" panose="020F0502020204030204" pitchFamily="34" charset="0"/>
              </a:rPr>
              <a:t> le device sur </a:t>
            </a:r>
            <a:r>
              <a:rPr lang="en-US" sz="1200" dirty="0" err="1">
                <a:latin typeface="Calibri" panose="020F0502020204030204" pitchFamily="34" charset="0"/>
                <a:cs typeface="Calibri" panose="020F0502020204030204" pitchFamily="34" charset="0"/>
              </a:rPr>
              <a:t>TheThingsNetwork</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méthode</a:t>
            </a:r>
            <a:r>
              <a:rPr lang="en-US" sz="1200" dirty="0">
                <a:latin typeface="Calibri" panose="020F0502020204030204" pitchFamily="34" charset="0"/>
                <a:cs typeface="Calibri" panose="020F0502020204030204" pitchFamily="34" charset="0"/>
              </a:rPr>
              <a:t> ABP</a:t>
            </a:r>
          </a:p>
          <a:p>
            <a:pPr marL="85725" lvl="4" defTabSz="179388"/>
            <a:r>
              <a:rPr lang="en-US" sz="1200" dirty="0">
                <a:latin typeface="Calibri" panose="020F0502020204030204" pitchFamily="34" charset="0"/>
                <a:cs typeface="Calibri" panose="020F0502020204030204" pitchFamily="34" charset="0"/>
              </a:rPr>
              <a:t>					3.1 </a:t>
            </a:r>
            <a:r>
              <a:rPr lang="en-US" sz="1200" dirty="0" err="1">
                <a:latin typeface="Calibri" panose="020F0502020204030204" pitchFamily="34" charset="0"/>
                <a:cs typeface="Calibri" panose="020F0502020204030204" pitchFamily="34" charset="0"/>
              </a:rPr>
              <a:t>Depuis</a:t>
            </a:r>
            <a:r>
              <a:rPr lang="en-US" sz="1200" dirty="0">
                <a:latin typeface="Calibri" panose="020F0502020204030204" pitchFamily="34" charset="0"/>
                <a:cs typeface="Calibri" panose="020F0502020204030204" pitchFamily="34" charset="0"/>
              </a:rPr>
              <a:t> la console TTN, </a:t>
            </a:r>
            <a:r>
              <a:rPr lang="en-US" sz="1200" dirty="0" err="1">
                <a:latin typeface="Calibri" panose="020F0502020204030204" pitchFamily="34" charset="0"/>
                <a:cs typeface="Calibri" panose="020F0502020204030204" pitchFamily="34" charset="0"/>
              </a:rPr>
              <a:t>récupérer</a:t>
            </a:r>
            <a:r>
              <a:rPr lang="en-US" sz="1200" dirty="0">
                <a:latin typeface="Calibri" panose="020F0502020204030204" pitchFamily="34" charset="0"/>
                <a:cs typeface="Calibri" panose="020F0502020204030204" pitchFamily="34" charset="0"/>
              </a:rPr>
              <a:t> les </a:t>
            </a:r>
            <a:r>
              <a:rPr lang="en-US" sz="1200" dirty="0" err="1">
                <a:latin typeface="Calibri" panose="020F0502020204030204" pitchFamily="34" charset="0"/>
                <a:cs typeface="Calibri" panose="020F0502020204030204" pitchFamily="34" charset="0"/>
              </a:rPr>
              <a:t>constantes</a:t>
            </a:r>
            <a:r>
              <a:rPr lang="en-US" sz="1200" dirty="0">
                <a:latin typeface="Calibri" panose="020F0502020204030204" pitchFamily="34" charset="0"/>
                <a:cs typeface="Calibri" panose="020F0502020204030204" pitchFamily="34" charset="0"/>
              </a:rPr>
              <a:t> du device </a:t>
            </a:r>
            <a:r>
              <a:rPr lang="en-US" sz="1200" dirty="0" err="1">
                <a:latin typeface="Calibri" panose="020F0502020204030204" pitchFamily="34" charset="0"/>
                <a:cs typeface="Calibri" panose="020F0502020204030204" pitchFamily="34" charset="0"/>
              </a:rPr>
              <a:t>en</a:t>
            </a:r>
            <a:r>
              <a:rPr lang="en-US" sz="1200" dirty="0">
                <a:latin typeface="Calibri" panose="020F0502020204030204" pitchFamily="34" charset="0"/>
                <a:cs typeface="Calibri" panose="020F0502020204030204" pitchFamily="34" charset="0"/>
              </a:rPr>
              <a:t> ABP :</a:t>
            </a:r>
          </a:p>
          <a:p>
            <a:pPr marL="1001712" lvl="6" defTabSz="179388"/>
            <a:r>
              <a:rPr lang="en-US" sz="1200" b="1" dirty="0">
                <a:latin typeface="Calibri" panose="020F0502020204030204" pitchFamily="34" charset="0"/>
                <a:cs typeface="Calibri" panose="020F0502020204030204" pitchFamily="34" charset="0"/>
              </a:rPr>
              <a:t>		                   const char *</a:t>
            </a:r>
            <a:r>
              <a:rPr lang="en-US" sz="1200" b="1" dirty="0" err="1">
                <a:latin typeface="Calibri" panose="020F0502020204030204" pitchFamily="34" charset="0"/>
                <a:cs typeface="Calibri" panose="020F0502020204030204" pitchFamily="34" charset="0"/>
              </a:rPr>
              <a:t>devAddr</a:t>
            </a:r>
            <a:r>
              <a:rPr lang="en-US" sz="1200" b="1" dirty="0">
                <a:latin typeface="Calibri" panose="020F0502020204030204" pitchFamily="34" charset="0"/>
                <a:cs typeface="Calibri" panose="020F0502020204030204" pitchFamily="34" charset="0"/>
              </a:rPr>
              <a:t> = "26013946";</a:t>
            </a:r>
          </a:p>
          <a:p>
            <a:pPr marL="1916112" lvl="8" defTabSz="179388"/>
            <a:r>
              <a:rPr lang="en-US" sz="1200" b="1" dirty="0">
                <a:latin typeface="Calibri" panose="020F0502020204030204" pitchFamily="34" charset="0"/>
                <a:cs typeface="Calibri" panose="020F0502020204030204" pitchFamily="34" charset="0"/>
              </a:rPr>
              <a:t>const char *</a:t>
            </a:r>
            <a:r>
              <a:rPr lang="en-US" sz="1200" b="1" dirty="0" err="1">
                <a:latin typeface="Calibri" panose="020F0502020204030204" pitchFamily="34" charset="0"/>
                <a:cs typeface="Calibri" panose="020F0502020204030204" pitchFamily="34" charset="0"/>
              </a:rPr>
              <a:t>nwkSKey</a:t>
            </a:r>
            <a:r>
              <a:rPr lang="en-US" sz="1200" b="1" dirty="0">
                <a:latin typeface="Calibri" panose="020F0502020204030204" pitchFamily="34" charset="0"/>
                <a:cs typeface="Calibri" panose="020F0502020204030204" pitchFamily="34" charset="0"/>
              </a:rPr>
              <a:t> = "E400FBFA5C76C7836C2380F27ADB77FF";</a:t>
            </a:r>
          </a:p>
          <a:p>
            <a:pPr marL="1916112" lvl="8" defTabSz="179388"/>
            <a:r>
              <a:rPr lang="en-US" sz="1200" b="1" dirty="0">
                <a:latin typeface="Calibri" panose="020F0502020204030204" pitchFamily="34" charset="0"/>
                <a:cs typeface="Calibri" panose="020F0502020204030204" pitchFamily="34" charset="0"/>
              </a:rPr>
              <a:t>const char *</a:t>
            </a:r>
            <a:r>
              <a:rPr lang="en-US" sz="1200" b="1" dirty="0" err="1">
                <a:latin typeface="Calibri" panose="020F0502020204030204" pitchFamily="34" charset="0"/>
                <a:cs typeface="Calibri" panose="020F0502020204030204" pitchFamily="34" charset="0"/>
              </a:rPr>
              <a:t>appSKey</a:t>
            </a:r>
            <a:r>
              <a:rPr lang="en-US" sz="1200" b="1" dirty="0">
                <a:latin typeface="Calibri" panose="020F0502020204030204" pitchFamily="34" charset="0"/>
                <a:cs typeface="Calibri" panose="020F0502020204030204" pitchFamily="34" charset="0"/>
              </a:rPr>
              <a:t> = "7B0218AE8B0ACBCBE1414FE19F5ABD61";</a:t>
            </a:r>
          </a:p>
          <a:p>
            <a:pPr marL="896938" lvl="8" defTabSz="179388"/>
            <a:r>
              <a:rPr lang="en-US" sz="1200" dirty="0">
                <a:latin typeface="Calibri" panose="020F0502020204030204" pitchFamily="34" charset="0"/>
                <a:cs typeface="Calibri" panose="020F0502020204030204" pitchFamily="34" charset="0"/>
              </a:rPr>
              <a:t>Et le </a:t>
            </a:r>
            <a:r>
              <a:rPr lang="en-US" sz="1200" dirty="0" err="1">
                <a:latin typeface="Calibri" panose="020F0502020204030204" pitchFamily="34" charset="0"/>
                <a:cs typeface="Calibri" panose="020F0502020204030204" pitchFamily="34" charset="0"/>
              </a:rPr>
              <a:t>coller</a:t>
            </a:r>
            <a:r>
              <a:rPr lang="en-US" sz="1200" dirty="0">
                <a:latin typeface="Calibri" panose="020F0502020204030204" pitchFamily="34" charset="0"/>
                <a:cs typeface="Calibri" panose="020F0502020204030204" pitchFamily="34" charset="0"/>
              </a:rPr>
              <a:t> dans </a:t>
            </a:r>
            <a:r>
              <a:rPr lang="en-US" sz="1200" dirty="0" err="1">
                <a:latin typeface="Calibri" panose="020F0502020204030204" pitchFamily="34" charset="0"/>
                <a:cs typeface="Calibri" panose="020F0502020204030204" pitchFamily="34" charset="0"/>
              </a:rPr>
              <a:t>l’exemple</a:t>
            </a:r>
            <a:r>
              <a:rPr lang="en-US" sz="1200" dirty="0">
                <a:latin typeface="Calibri" panose="020F0502020204030204" pitchFamily="34" charset="0"/>
                <a:cs typeface="Calibri" panose="020F0502020204030204" pitchFamily="34" charset="0"/>
              </a:rPr>
              <a:t> de </a:t>
            </a:r>
            <a:r>
              <a:rPr lang="en-US" sz="1200" dirty="0" err="1">
                <a:latin typeface="Calibri" panose="020F0502020204030204" pitchFamily="34" charset="0"/>
                <a:cs typeface="Calibri" panose="020F0502020204030204" pitchFamily="34" charset="0"/>
              </a:rPr>
              <a:t>l’IDE</a:t>
            </a:r>
            <a:r>
              <a:rPr lang="en-US" sz="1200" dirty="0">
                <a:latin typeface="Calibri" panose="020F0502020204030204" pitchFamily="34" charset="0"/>
                <a:cs typeface="Calibri" panose="020F0502020204030204" pitchFamily="34" charset="0"/>
              </a:rPr>
              <a:t> Arduino + </a:t>
            </a:r>
            <a:r>
              <a:rPr lang="en-US" sz="1200" dirty="0" err="1">
                <a:latin typeface="Calibri" panose="020F0502020204030204" pitchFamily="34" charset="0"/>
                <a:cs typeface="Calibri" panose="020F0502020204030204" pitchFamily="34" charset="0"/>
              </a:rPr>
              <a:t>Vérifier</a:t>
            </a:r>
            <a:r>
              <a:rPr lang="en-US" sz="1200" dirty="0">
                <a:latin typeface="Calibri" panose="020F0502020204030204" pitchFamily="34" charset="0"/>
                <a:cs typeface="Calibri" panose="020F0502020204030204" pitchFamily="34" charset="0"/>
              </a:rPr>
              <a:t> que </a:t>
            </a:r>
            <a:r>
              <a:rPr lang="en-US" sz="1200" dirty="0" err="1">
                <a:latin typeface="Calibri" panose="020F0502020204030204" pitchFamily="34" charset="0"/>
                <a:cs typeface="Calibri" panose="020F0502020204030204" pitchFamily="34" charset="0"/>
              </a:rPr>
              <a:t>l’on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reçoit</a:t>
            </a:r>
            <a:r>
              <a:rPr lang="en-US" sz="1200" dirty="0">
                <a:latin typeface="Calibri" panose="020F0502020204030204" pitchFamily="34" charset="0"/>
                <a:cs typeface="Calibri" panose="020F0502020204030204" pitchFamily="34" charset="0"/>
              </a:rPr>
              <a:t> les </a:t>
            </a:r>
            <a:r>
              <a:rPr lang="en-US" sz="1200" dirty="0" err="1">
                <a:latin typeface="Calibri" panose="020F0502020204030204" pitchFamily="34" charset="0"/>
                <a:cs typeface="Calibri" panose="020F0502020204030204" pitchFamily="34" charset="0"/>
              </a:rPr>
              <a:t>données</a:t>
            </a:r>
            <a:r>
              <a:rPr lang="en-US" sz="1200" dirty="0">
                <a:latin typeface="Calibri" panose="020F0502020204030204" pitchFamily="34" charset="0"/>
                <a:cs typeface="Calibri" panose="020F0502020204030204" pitchFamily="34" charset="0"/>
              </a:rPr>
              <a:t>:  1 – sur TTN </a:t>
            </a:r>
            <a:r>
              <a:rPr lang="en-US" sz="1200" dirty="0" err="1">
                <a:latin typeface="Calibri" panose="020F0502020204030204" pitchFamily="34" charset="0"/>
                <a:cs typeface="Calibri" panose="020F0502020204030204" pitchFamily="34" charset="0"/>
              </a:rPr>
              <a:t>ou</a:t>
            </a:r>
            <a:r>
              <a:rPr lang="en-US" sz="1200" dirty="0">
                <a:latin typeface="Calibri" panose="020F0502020204030204" pitchFamily="34" charset="0"/>
                <a:cs typeface="Calibri" panose="020F0502020204030204" pitchFamily="34" charset="0"/>
              </a:rPr>
              <a:t> 2 – sur le port </a:t>
            </a:r>
            <a:r>
              <a:rPr lang="en-US" sz="1200" dirty="0" err="1">
                <a:latin typeface="Calibri" panose="020F0502020204030204" pitchFamily="34" charset="0"/>
                <a:cs typeface="Calibri" panose="020F0502020204030204" pitchFamily="34" charset="0"/>
              </a:rPr>
              <a:t>série</a:t>
            </a:r>
            <a:endParaRPr lang="en-US" sz="1200" dirty="0">
              <a:latin typeface="Calibri" panose="020F0502020204030204" pitchFamily="34" charset="0"/>
              <a:cs typeface="Calibri" panose="020F0502020204030204" pitchFamily="34" charset="0"/>
            </a:endParaRPr>
          </a:p>
          <a:p>
            <a:pPr marL="0" lvl="8" defTabSz="179388"/>
            <a:r>
              <a:rPr lang="en-US" sz="1200" dirty="0">
                <a:latin typeface="Calibri" panose="020F0502020204030204" pitchFamily="34" charset="0"/>
                <a:cs typeface="Calibri" panose="020F0502020204030204" pitchFamily="34" charset="0"/>
              </a:rPr>
              <a:t>3 - Charger le sketch </a:t>
            </a:r>
            <a:r>
              <a:rPr lang="en-US" sz="1200" b="1" dirty="0" err="1">
                <a:solidFill>
                  <a:srgbClr val="FF0000"/>
                </a:solidFill>
                <a:latin typeface="Calibri" panose="020F0502020204030204" pitchFamily="34" charset="0"/>
                <a:cs typeface="Calibri" panose="020F0502020204030204" pitchFamily="34" charset="0"/>
              </a:rPr>
              <a:t>LoRa_GPS_Shield_TTN</a:t>
            </a:r>
            <a:r>
              <a:rPr lang="fr-FR" sz="1200" b="1" dirty="0">
                <a:solidFill>
                  <a:srgbClr val="FF0000"/>
                </a:solidFill>
                <a:latin typeface="Calibri" panose="020F0502020204030204" pitchFamily="34" charset="0"/>
                <a:cs typeface="Calibri" panose="020F0502020204030204" pitchFamily="34" charset="0"/>
              </a:rPr>
              <a:t>.</a:t>
            </a:r>
            <a:r>
              <a:rPr lang="fr-FR" sz="1200" b="1" dirty="0" err="1">
                <a:solidFill>
                  <a:srgbClr val="FF0000"/>
                </a:solidFill>
                <a:latin typeface="Calibri" panose="020F0502020204030204" pitchFamily="34" charset="0"/>
                <a:cs typeface="Calibri" panose="020F0502020204030204" pitchFamily="34" charset="0"/>
              </a:rPr>
              <a:t>ino</a:t>
            </a:r>
            <a:endParaRPr lang="fr-FR" sz="1200" b="1" dirty="0">
              <a:solidFill>
                <a:srgbClr val="FF0000"/>
              </a:solidFill>
              <a:latin typeface="Calibri" panose="020F0502020204030204" pitchFamily="34" charset="0"/>
              <a:cs typeface="Calibri" panose="020F0502020204030204" pitchFamily="34" charset="0"/>
            </a:endParaRPr>
          </a:p>
          <a:p>
            <a:pPr marL="0" lvl="8" defTabSz="179388"/>
            <a:r>
              <a:rPr lang="fr-FR" sz="1200" dirty="0">
                <a:latin typeface="Calibri" panose="020F0502020204030204" pitchFamily="34" charset="0"/>
                <a:cs typeface="Calibri" panose="020F0502020204030204" pitchFamily="34" charset="0"/>
              </a:rPr>
              <a:t>4 – Dans le port série: </a:t>
            </a:r>
          </a:p>
          <a:p>
            <a:pPr marL="0" lvl="8" defTabSz="179388"/>
            <a:r>
              <a:rPr lang="fr-FR" sz="1200" dirty="0" err="1">
                <a:latin typeface="Calibri" panose="020F0502020204030204" pitchFamily="34" charset="0"/>
                <a:cs typeface="Calibri" panose="020F0502020204030204" pitchFamily="34" charset="0"/>
              </a:rPr>
              <a:t>Receive</a:t>
            </a:r>
            <a:r>
              <a:rPr lang="fr-FR" sz="1200" dirty="0">
                <a:latin typeface="Calibri" panose="020F0502020204030204" pitchFamily="34" charset="0"/>
                <a:cs typeface="Calibri" panose="020F0502020204030204" pitchFamily="34" charset="0"/>
              </a:rPr>
              <a:t> data:</a:t>
            </a:r>
          </a:p>
          <a:p>
            <a:pPr marL="0" lvl="8" defTabSz="179388"/>
            <a:r>
              <a:rPr lang="fr-FR" sz="1200" dirty="0">
                <a:latin typeface="Calibri" panose="020F0502020204030204" pitchFamily="34" charset="0"/>
                <a:cs typeface="Calibri" panose="020F0502020204030204" pitchFamily="34" charset="0"/>
              </a:rPr>
              <a:t>3914227: 10</a:t>
            </a:r>
          </a:p>
          <a:p>
            <a:pPr marL="0" lvl="8" defTabSz="179388"/>
            <a:r>
              <a:rPr lang="fr-FR" sz="1200" dirty="0">
                <a:latin typeface="Calibri" panose="020F0502020204030204" pitchFamily="34" charset="0"/>
                <a:cs typeface="Calibri" panose="020F0502020204030204" pitchFamily="34" charset="0"/>
              </a:rPr>
              <a:t>EV_TXCOMPLETE (</a:t>
            </a:r>
            <a:r>
              <a:rPr lang="fr-FR" sz="1200" dirty="0" err="1">
                <a:latin typeface="Calibri" panose="020F0502020204030204" pitchFamily="34" charset="0"/>
                <a:cs typeface="Calibri" panose="020F0502020204030204" pitchFamily="34" charset="0"/>
              </a:rPr>
              <a:t>includes</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waiting</a:t>
            </a:r>
            <a:r>
              <a:rPr lang="fr-FR" sz="1200" dirty="0">
                <a:latin typeface="Calibri" panose="020F0502020204030204" pitchFamily="34" charset="0"/>
                <a:cs typeface="Calibri" panose="020F0502020204030204" pitchFamily="34" charset="0"/>
              </a:rPr>
              <a:t> for RX </a:t>
            </a:r>
            <a:r>
              <a:rPr lang="fr-FR" sz="1200" dirty="0" err="1">
                <a:latin typeface="Calibri" panose="020F0502020204030204" pitchFamily="34" charset="0"/>
                <a:cs typeface="Calibri" panose="020F0502020204030204" pitchFamily="34" charset="0"/>
              </a:rPr>
              <a:t>windows</a:t>
            </a:r>
            <a:r>
              <a:rPr lang="fr-FR" sz="1200" dirty="0">
                <a:latin typeface="Calibri" panose="020F0502020204030204" pitchFamily="34" charset="0"/>
                <a:cs typeface="Calibri" panose="020F0502020204030204" pitchFamily="34" charset="0"/>
              </a:rPr>
              <a:t>)</a:t>
            </a:r>
          </a:p>
          <a:p>
            <a:pPr marL="0" lvl="8" defTabSz="179388"/>
            <a:r>
              <a:rPr lang="fr-FR" sz="1200" dirty="0" err="1">
                <a:latin typeface="Calibri" panose="020F0502020204030204" pitchFamily="34" charset="0"/>
                <a:cs typeface="Calibri" panose="020F0502020204030204" pitchFamily="34" charset="0"/>
              </a:rPr>
              <a:t>Packet</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queued</a:t>
            </a:r>
            <a:endParaRPr lang="fr-FR" sz="1200" dirty="0">
              <a:latin typeface="Calibri" panose="020F0502020204030204" pitchFamily="34" charset="0"/>
              <a:cs typeface="Calibri" panose="020F0502020204030204" pitchFamily="34" charset="0"/>
            </a:endParaRPr>
          </a:p>
          <a:p>
            <a:pPr marL="0" lvl="8" defTabSz="179388"/>
            <a:r>
              <a:rPr lang="fr-FR" sz="1200" dirty="0">
                <a:latin typeface="Calibri" panose="020F0502020204030204" pitchFamily="34" charset="0"/>
                <a:cs typeface="Calibri" panose="020F0502020204030204" pitchFamily="34" charset="0"/>
              </a:rPr>
              <a:t>LMIC.freq:868100000</a:t>
            </a:r>
          </a:p>
          <a:p>
            <a:pPr marL="0" lvl="8" defTabSz="179388"/>
            <a:endParaRPr lang="fr-FR" sz="1200" dirty="0">
              <a:latin typeface="Calibri" panose="020F0502020204030204" pitchFamily="34" charset="0"/>
              <a:cs typeface="Calibri" panose="020F0502020204030204" pitchFamily="34" charset="0"/>
            </a:endParaRPr>
          </a:p>
          <a:p>
            <a:pPr marL="0" lvl="8" defTabSz="179388"/>
            <a:r>
              <a:rPr lang="fr-FR" sz="1200" dirty="0" err="1">
                <a:latin typeface="Calibri" panose="020F0502020204030204" pitchFamily="34" charset="0"/>
                <a:cs typeface="Calibri" panose="020F0502020204030204" pitchFamily="34" charset="0"/>
              </a:rPr>
              <a:t>Receive</a:t>
            </a:r>
            <a:r>
              <a:rPr lang="fr-FR" sz="1200" dirty="0">
                <a:latin typeface="Calibri" panose="020F0502020204030204" pitchFamily="34" charset="0"/>
                <a:cs typeface="Calibri" panose="020F0502020204030204" pitchFamily="34" charset="0"/>
              </a:rPr>
              <a:t> data:</a:t>
            </a:r>
          </a:p>
          <a:p>
            <a:pPr marL="0" lvl="8" defTabSz="179388"/>
            <a:r>
              <a:rPr lang="fr-FR" sz="1200" dirty="0">
                <a:latin typeface="Calibri" panose="020F0502020204030204" pitchFamily="34" charset="0"/>
                <a:cs typeface="Calibri" panose="020F0502020204030204" pitchFamily="34" charset="0"/>
              </a:rPr>
              <a:t>5614245: 10</a:t>
            </a:r>
          </a:p>
          <a:p>
            <a:pPr marL="0" lvl="8" defTabSz="179388"/>
            <a:r>
              <a:rPr lang="fr-FR" sz="1200" dirty="0">
                <a:latin typeface="Calibri" panose="020F0502020204030204" pitchFamily="34" charset="0"/>
                <a:cs typeface="Calibri" panose="020F0502020204030204" pitchFamily="34" charset="0"/>
              </a:rPr>
              <a:t>EV_TXCOMPLETE (</a:t>
            </a:r>
            <a:r>
              <a:rPr lang="fr-FR" sz="1200" dirty="0" err="1">
                <a:latin typeface="Calibri" panose="020F0502020204030204" pitchFamily="34" charset="0"/>
                <a:cs typeface="Calibri" panose="020F0502020204030204" pitchFamily="34" charset="0"/>
              </a:rPr>
              <a:t>includes</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waiting</a:t>
            </a:r>
            <a:r>
              <a:rPr lang="fr-FR" sz="1200" dirty="0">
                <a:latin typeface="Calibri" panose="020F0502020204030204" pitchFamily="34" charset="0"/>
                <a:cs typeface="Calibri" panose="020F0502020204030204" pitchFamily="34" charset="0"/>
              </a:rPr>
              <a:t> for RX </a:t>
            </a:r>
            <a:r>
              <a:rPr lang="fr-FR" sz="1200" dirty="0" err="1">
                <a:latin typeface="Calibri" panose="020F0502020204030204" pitchFamily="34" charset="0"/>
                <a:cs typeface="Calibri" panose="020F0502020204030204" pitchFamily="34" charset="0"/>
              </a:rPr>
              <a:t>windows</a:t>
            </a:r>
            <a:r>
              <a:rPr lang="fr-FR" sz="1200" dirty="0">
                <a:latin typeface="Calibri" panose="020F0502020204030204" pitchFamily="34" charset="0"/>
                <a:cs typeface="Calibri" panose="020F0502020204030204" pitchFamily="34" charset="0"/>
              </a:rPr>
              <a:t>)</a:t>
            </a:r>
          </a:p>
          <a:p>
            <a:pPr marL="0" lvl="8" defTabSz="179388"/>
            <a:r>
              <a:rPr lang="fr-FR" sz="1200" dirty="0">
                <a:latin typeface="Calibri" panose="020F0502020204030204" pitchFamily="34" charset="0"/>
                <a:cs typeface="Calibri" panose="020F0502020204030204" pitchFamily="34" charset="0"/>
              </a:rPr>
              <a:t>###########    NO.1    ###########</a:t>
            </a:r>
          </a:p>
          <a:p>
            <a:pPr marL="0" lvl="8" defTabSz="179388"/>
            <a:r>
              <a:rPr lang="fr-FR" sz="1200" dirty="0">
                <a:latin typeface="Calibri" panose="020F0502020204030204" pitchFamily="34" charset="0"/>
                <a:cs typeface="Calibri" panose="020F0502020204030204" pitchFamily="34" charset="0"/>
              </a:rPr>
              <a:t>The </a:t>
            </a:r>
            <a:r>
              <a:rPr lang="fr-FR" sz="1200" dirty="0" err="1">
                <a:latin typeface="Calibri" panose="020F0502020204030204" pitchFamily="34" charset="0"/>
                <a:cs typeface="Calibri" panose="020F0502020204030204" pitchFamily="34" charset="0"/>
              </a:rPr>
              <a:t>longtitude</a:t>
            </a:r>
            <a:r>
              <a:rPr lang="fr-FR" sz="1200" dirty="0">
                <a:latin typeface="Calibri" panose="020F0502020204030204" pitchFamily="34" charset="0"/>
                <a:cs typeface="Calibri" panose="020F0502020204030204" pitchFamily="34" charset="0"/>
              </a:rPr>
              <a:t> and latitude and altitude are:</a:t>
            </a:r>
          </a:p>
          <a:p>
            <a:pPr marL="0" lvl="8" defTabSz="179388"/>
            <a:r>
              <a:rPr lang="fr-FR" sz="1200" dirty="0">
                <a:latin typeface="Calibri" panose="020F0502020204030204" pitchFamily="34" charset="0"/>
                <a:cs typeface="Calibri" panose="020F0502020204030204" pitchFamily="34" charset="0"/>
              </a:rPr>
              <a:t>[1.320810,43.678528,1000000/00]</a:t>
            </a:r>
          </a:p>
          <a:p>
            <a:pPr marL="0" lvl="8" defTabSz="179388"/>
            <a:endParaRPr lang="fr-FR" sz="1200" dirty="0">
              <a:latin typeface="Calibri" panose="020F0502020204030204" pitchFamily="34" charset="0"/>
              <a:cs typeface="Calibri" panose="020F0502020204030204" pitchFamily="34" charset="0"/>
            </a:endParaRPr>
          </a:p>
        </p:txBody>
      </p:sp>
      <p:pic>
        <p:nvPicPr>
          <p:cNvPr id="13" name="Image 12">
            <a:extLst>
              <a:ext uri="{FF2B5EF4-FFF2-40B4-BE49-F238E27FC236}">
                <a16:creationId xmlns:a16="http://schemas.microsoft.com/office/drawing/2014/main" id="{6662D6EA-F43D-428C-B69D-9B57C2ABE4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139952" y="3609717"/>
            <a:ext cx="1159322" cy="2524404"/>
          </a:xfrm>
          <a:prstGeom prst="rect">
            <a:avLst/>
          </a:prstGeom>
        </p:spPr>
      </p:pic>
      <p:pic>
        <p:nvPicPr>
          <p:cNvPr id="15" name="Image 14">
            <a:extLst>
              <a:ext uri="{FF2B5EF4-FFF2-40B4-BE49-F238E27FC236}">
                <a16:creationId xmlns:a16="http://schemas.microsoft.com/office/drawing/2014/main" id="{43B7DCD6-3225-4EF9-AE81-A9870E8BA7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80112" y="550485"/>
            <a:ext cx="3341086" cy="2248500"/>
          </a:xfrm>
          <a:prstGeom prst="rect">
            <a:avLst/>
          </a:prstGeom>
        </p:spPr>
      </p:pic>
    </p:spTree>
    <p:extLst>
      <p:ext uri="{BB962C8B-B14F-4D97-AF65-F5344CB8AC3E}">
        <p14:creationId xmlns:p14="http://schemas.microsoft.com/office/powerpoint/2010/main" val="28293729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17612-8805-43E5-A4F3-55AAA28A21C4}"/>
              </a:ext>
            </a:extLst>
          </p:cNvPr>
          <p:cNvSpPr>
            <a:spLocks noGrp="1"/>
          </p:cNvSpPr>
          <p:nvPr>
            <p:ph type="title"/>
          </p:nvPr>
        </p:nvSpPr>
        <p:spPr/>
        <p:txBody>
          <a:bodyPr/>
          <a:lstStyle/>
          <a:p>
            <a:r>
              <a:rPr lang="fr-FR" dirty="0"/>
              <a:t>PAYLOAD FUNCTIONS</a:t>
            </a:r>
          </a:p>
        </p:txBody>
      </p:sp>
      <p:sp>
        <p:nvSpPr>
          <p:cNvPr id="3" name="Espace réservé du numéro de diapositive 2">
            <a:extLst>
              <a:ext uri="{FF2B5EF4-FFF2-40B4-BE49-F238E27FC236}">
                <a16:creationId xmlns:a16="http://schemas.microsoft.com/office/drawing/2014/main" id="{0CF7E0D6-3DF8-43BC-93D3-F856A81BDD9C}"/>
              </a:ext>
            </a:extLst>
          </p:cNvPr>
          <p:cNvSpPr>
            <a:spLocks noGrp="1"/>
          </p:cNvSpPr>
          <p:nvPr>
            <p:ph type="sldNum" sz="quarter" idx="12"/>
          </p:nvPr>
        </p:nvSpPr>
        <p:spPr/>
        <p:txBody>
          <a:bodyPr/>
          <a:lstStyle/>
          <a:p>
            <a:pPr>
              <a:defRPr/>
            </a:pPr>
            <a:fld id="{E652A8FB-8C76-45BB-8D82-93F8E151003C}" type="slidenum">
              <a:rPr lang="fr-FR" smtClean="0"/>
              <a:pPr>
                <a:defRPr/>
              </a:pPr>
              <a:t>495</a:t>
            </a:fld>
            <a:endParaRPr lang="fr-FR"/>
          </a:p>
        </p:txBody>
      </p:sp>
      <p:pic>
        <p:nvPicPr>
          <p:cNvPr id="7" name="Image 6">
            <a:extLst>
              <a:ext uri="{FF2B5EF4-FFF2-40B4-BE49-F238E27FC236}">
                <a16:creationId xmlns:a16="http://schemas.microsoft.com/office/drawing/2014/main" id="{9737BF56-FF01-44BD-964A-BC025C29D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548680"/>
            <a:ext cx="7620000" cy="3762375"/>
          </a:xfrm>
          <a:prstGeom prst="rect">
            <a:avLst/>
          </a:prstGeom>
        </p:spPr>
      </p:pic>
      <p:sp>
        <p:nvSpPr>
          <p:cNvPr id="9" name="ZoneTexte 8">
            <a:extLst>
              <a:ext uri="{FF2B5EF4-FFF2-40B4-BE49-F238E27FC236}">
                <a16:creationId xmlns:a16="http://schemas.microsoft.com/office/drawing/2014/main" id="{BE2A8BE8-D910-45E6-8D82-C03EABA7D7FC}"/>
              </a:ext>
            </a:extLst>
          </p:cNvPr>
          <p:cNvSpPr txBox="1"/>
          <p:nvPr/>
        </p:nvSpPr>
        <p:spPr>
          <a:xfrm>
            <a:off x="0" y="4322887"/>
            <a:ext cx="4572000" cy="2123658"/>
          </a:xfrm>
          <a:prstGeom prst="rect">
            <a:avLst/>
          </a:prstGeom>
          <a:noFill/>
        </p:spPr>
        <p:txBody>
          <a:bodyPr wrap="square">
            <a:spAutoFit/>
          </a:bodyPr>
          <a:lstStyle/>
          <a:p>
            <a:r>
              <a:rPr lang="fr-FR" sz="1100" dirty="0">
                <a:latin typeface="Calibri" panose="020F0502020204030204" pitchFamily="34" charset="0"/>
                <a:cs typeface="Calibri" panose="020F0502020204030204" pitchFamily="34" charset="0"/>
              </a:rPr>
              <a:t>The </a:t>
            </a:r>
            <a:r>
              <a:rPr lang="fr-FR" sz="1100" dirty="0" err="1">
                <a:latin typeface="Calibri" panose="020F0502020204030204" pitchFamily="34" charset="0"/>
                <a:cs typeface="Calibri" panose="020F0502020204030204" pitchFamily="34" charset="0"/>
              </a:rPr>
              <a:t>payload</a:t>
            </a:r>
            <a:r>
              <a:rPr lang="fr-FR" sz="1100" dirty="0">
                <a:latin typeface="Calibri" panose="020F0502020204030204" pitchFamily="34" charset="0"/>
                <a:cs typeface="Calibri" panose="020F0502020204030204" pitchFamily="34" charset="0"/>
              </a:rPr>
              <a:t>: </a:t>
            </a:r>
            <a:r>
              <a:rPr lang="fr-FR" sz="1100" dirty="0" err="1">
                <a:latin typeface="Calibri" panose="020F0502020204030204" pitchFamily="34" charset="0"/>
                <a:cs typeface="Calibri" panose="020F0502020204030204" pitchFamily="34" charset="0"/>
              </a:rPr>
              <a:t>function</a:t>
            </a:r>
            <a:r>
              <a:rPr lang="fr-FR" sz="1100" dirty="0">
                <a:latin typeface="Calibri" panose="020F0502020204030204" pitchFamily="34" charset="0"/>
                <a:cs typeface="Calibri" panose="020F0502020204030204" pitchFamily="34" charset="0"/>
              </a:rPr>
              <a:t> </a:t>
            </a:r>
            <a:r>
              <a:rPr lang="fr-FR" sz="1100" dirty="0" err="1">
                <a:latin typeface="Calibri" panose="020F0502020204030204" pitchFamily="34" charset="0"/>
                <a:cs typeface="Calibri" panose="020F0502020204030204" pitchFamily="34" charset="0"/>
              </a:rPr>
              <a:t>Decoder</a:t>
            </a:r>
            <a:r>
              <a:rPr lang="fr-FR" sz="1100" dirty="0">
                <a:latin typeface="Calibri" panose="020F0502020204030204" pitchFamily="34" charset="0"/>
                <a:cs typeface="Calibri" panose="020F0502020204030204" pitchFamily="34" charset="0"/>
              </a:rPr>
              <a:t>(b, port) { </a:t>
            </a:r>
          </a:p>
          <a:p>
            <a:br>
              <a:rPr lang="fr-FR" sz="1100" dirty="0">
                <a:latin typeface="Calibri" panose="020F0502020204030204" pitchFamily="34" charset="0"/>
                <a:cs typeface="Calibri" panose="020F0502020204030204" pitchFamily="34" charset="0"/>
              </a:rPr>
            </a:br>
            <a:r>
              <a:rPr lang="fr-FR" sz="1100" dirty="0">
                <a:latin typeface="Calibri" panose="020F0502020204030204" pitchFamily="34" charset="0"/>
                <a:cs typeface="Calibri" panose="020F0502020204030204" pitchFamily="34" charset="0"/>
              </a:rPr>
              <a:t>var </a:t>
            </a:r>
            <a:r>
              <a:rPr lang="fr-FR" sz="1100" dirty="0" err="1">
                <a:latin typeface="Calibri" panose="020F0502020204030204" pitchFamily="34" charset="0"/>
                <a:cs typeface="Calibri" panose="020F0502020204030204" pitchFamily="34" charset="0"/>
              </a:rPr>
              <a:t>lat</a:t>
            </a:r>
            <a:r>
              <a:rPr lang="fr-FR" sz="1100" dirty="0">
                <a:latin typeface="Calibri" panose="020F0502020204030204" pitchFamily="34" charset="0"/>
                <a:cs typeface="Calibri" panose="020F0502020204030204" pitchFamily="34" charset="0"/>
              </a:rPr>
              <a:t> = (b[0] | b[1]&lt;&lt;8 | b[2]&lt;&lt;16 | (b[2] &amp; 0x80 ? 0xFF&lt;&lt;24 : 0)) / 10000; </a:t>
            </a:r>
          </a:p>
          <a:p>
            <a:r>
              <a:rPr lang="fr-FR" sz="1100" dirty="0">
                <a:latin typeface="Calibri" panose="020F0502020204030204" pitchFamily="34" charset="0"/>
                <a:cs typeface="Calibri" panose="020F0502020204030204" pitchFamily="34" charset="0"/>
              </a:rPr>
              <a:t>var </a:t>
            </a:r>
            <a:r>
              <a:rPr lang="fr-FR" sz="1100" dirty="0" err="1">
                <a:latin typeface="Calibri" panose="020F0502020204030204" pitchFamily="34" charset="0"/>
                <a:cs typeface="Calibri" panose="020F0502020204030204" pitchFamily="34" charset="0"/>
              </a:rPr>
              <a:t>lng</a:t>
            </a:r>
            <a:r>
              <a:rPr lang="fr-FR" sz="1100" dirty="0">
                <a:latin typeface="Calibri" panose="020F0502020204030204" pitchFamily="34" charset="0"/>
                <a:cs typeface="Calibri" panose="020F0502020204030204" pitchFamily="34" charset="0"/>
              </a:rPr>
              <a:t> = (b[3] | b[4]&lt;&lt;8 | b[5]&lt;&lt;16 | (b[5] &amp; 0x80 ? 0xFF&lt;&lt;24 : 0)) / 10000; </a:t>
            </a:r>
          </a:p>
          <a:p>
            <a:r>
              <a:rPr lang="fr-FR" sz="1100" dirty="0">
                <a:latin typeface="Calibri" panose="020F0502020204030204" pitchFamily="34" charset="0"/>
                <a:cs typeface="Calibri" panose="020F0502020204030204" pitchFamily="34" charset="0"/>
              </a:rPr>
              <a:t>return { </a:t>
            </a:r>
          </a:p>
          <a:p>
            <a:pPr lvl="1"/>
            <a:r>
              <a:rPr lang="fr-FR" sz="1100" dirty="0">
                <a:latin typeface="Calibri" panose="020F0502020204030204" pitchFamily="34" charset="0"/>
                <a:cs typeface="Calibri" panose="020F0502020204030204" pitchFamily="34" charset="0"/>
              </a:rPr>
              <a:t>location: { </a:t>
            </a:r>
          </a:p>
          <a:p>
            <a:pPr lvl="2"/>
            <a:r>
              <a:rPr lang="fr-FR" sz="1100" dirty="0">
                <a:latin typeface="Calibri" panose="020F0502020204030204" pitchFamily="34" charset="0"/>
                <a:cs typeface="Calibri" panose="020F0502020204030204" pitchFamily="34" charset="0"/>
              </a:rPr>
              <a:t>latitude: </a:t>
            </a:r>
            <a:r>
              <a:rPr lang="fr-FR" sz="1100" dirty="0" err="1">
                <a:latin typeface="Calibri" panose="020F0502020204030204" pitchFamily="34" charset="0"/>
                <a:cs typeface="Calibri" panose="020F0502020204030204" pitchFamily="34" charset="0"/>
              </a:rPr>
              <a:t>lat</a:t>
            </a:r>
            <a:r>
              <a:rPr lang="fr-FR" sz="1100" dirty="0">
                <a:latin typeface="Calibri" panose="020F0502020204030204" pitchFamily="34" charset="0"/>
                <a:cs typeface="Calibri" panose="020F0502020204030204" pitchFamily="34" charset="0"/>
              </a:rPr>
              <a:t>, </a:t>
            </a:r>
          </a:p>
          <a:p>
            <a:pPr lvl="2"/>
            <a:r>
              <a:rPr lang="fr-FR" sz="1100" dirty="0">
                <a:latin typeface="Calibri" panose="020F0502020204030204" pitchFamily="34" charset="0"/>
                <a:cs typeface="Calibri" panose="020F0502020204030204" pitchFamily="34" charset="0"/>
              </a:rPr>
              <a:t>longitude: </a:t>
            </a:r>
            <a:r>
              <a:rPr lang="fr-FR" sz="1100" dirty="0" err="1">
                <a:latin typeface="Calibri" panose="020F0502020204030204" pitchFamily="34" charset="0"/>
                <a:cs typeface="Calibri" panose="020F0502020204030204" pitchFamily="34" charset="0"/>
              </a:rPr>
              <a:t>lng</a:t>
            </a:r>
            <a:r>
              <a:rPr lang="fr-FR" sz="1100" dirty="0">
                <a:latin typeface="Calibri" panose="020F0502020204030204" pitchFamily="34" charset="0"/>
                <a:cs typeface="Calibri" panose="020F0502020204030204" pitchFamily="34" charset="0"/>
              </a:rPr>
              <a:t> </a:t>
            </a:r>
          </a:p>
          <a:p>
            <a:pPr lvl="2"/>
            <a:r>
              <a:rPr lang="fr-FR" sz="1100" dirty="0">
                <a:latin typeface="Calibri" panose="020F0502020204030204" pitchFamily="34" charset="0"/>
                <a:cs typeface="Calibri" panose="020F0502020204030204" pitchFamily="34" charset="0"/>
              </a:rPr>
              <a:t>}, </a:t>
            </a:r>
          </a:p>
          <a:p>
            <a:pPr lvl="1"/>
            <a:r>
              <a:rPr lang="fr-FR" sz="1100" dirty="0">
                <a:latin typeface="Calibri" panose="020F0502020204030204" pitchFamily="34" charset="0"/>
                <a:cs typeface="Calibri" panose="020F0502020204030204" pitchFamily="34" charset="0"/>
              </a:rPr>
              <a:t>              love: "TTN </a:t>
            </a:r>
            <a:r>
              <a:rPr lang="fr-FR" sz="1100" dirty="0" err="1">
                <a:latin typeface="Calibri" panose="020F0502020204030204" pitchFamily="34" charset="0"/>
                <a:cs typeface="Calibri" panose="020F0502020204030204" pitchFamily="34" charset="0"/>
              </a:rPr>
              <a:t>payload</a:t>
            </a:r>
            <a:r>
              <a:rPr lang="fr-FR" sz="1100" dirty="0">
                <a:latin typeface="Calibri" panose="020F0502020204030204" pitchFamily="34" charset="0"/>
                <a:cs typeface="Calibri" panose="020F0502020204030204" pitchFamily="34" charset="0"/>
              </a:rPr>
              <a:t> </a:t>
            </a:r>
            <a:r>
              <a:rPr lang="fr-FR" sz="1100" dirty="0" err="1">
                <a:latin typeface="Calibri" panose="020F0502020204030204" pitchFamily="34" charset="0"/>
                <a:cs typeface="Calibri" panose="020F0502020204030204" pitchFamily="34" charset="0"/>
              </a:rPr>
              <a:t>functions</a:t>
            </a:r>
            <a:r>
              <a:rPr lang="fr-FR" sz="1100" dirty="0">
                <a:latin typeface="Calibri" panose="020F0502020204030204" pitchFamily="34" charset="0"/>
                <a:cs typeface="Calibri" panose="020F0502020204030204" pitchFamily="34" charset="0"/>
              </a:rPr>
              <a:t>" </a:t>
            </a:r>
          </a:p>
          <a:p>
            <a:pPr lvl="1"/>
            <a:r>
              <a:rPr lang="fr-FR" sz="1100" dirty="0">
                <a:latin typeface="Calibri" panose="020F0502020204030204" pitchFamily="34" charset="0"/>
                <a:cs typeface="Calibri" panose="020F0502020204030204" pitchFamily="34" charset="0"/>
              </a:rPr>
              <a:t>               }; </a:t>
            </a:r>
          </a:p>
          <a:p>
            <a:r>
              <a:rPr lang="fr-FR" sz="1100" dirty="0">
                <a:latin typeface="Calibri" panose="020F0502020204030204" pitchFamily="34" charset="0"/>
                <a:cs typeface="Calibri" panose="020F0502020204030204" pitchFamily="34" charset="0"/>
              </a:rPr>
              <a:t>} </a:t>
            </a:r>
          </a:p>
        </p:txBody>
      </p:sp>
      <p:pic>
        <p:nvPicPr>
          <p:cNvPr id="11" name="Image 10">
            <a:extLst>
              <a:ext uri="{FF2B5EF4-FFF2-40B4-BE49-F238E27FC236}">
                <a16:creationId xmlns:a16="http://schemas.microsoft.com/office/drawing/2014/main" id="{7738F045-BAD1-4A5D-9F22-8F07D13C33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4322887"/>
            <a:ext cx="3816424" cy="2255672"/>
          </a:xfrm>
          <a:prstGeom prst="rect">
            <a:avLst/>
          </a:prstGeom>
        </p:spPr>
      </p:pic>
    </p:spTree>
    <p:extLst>
      <p:ext uri="{BB962C8B-B14F-4D97-AF65-F5344CB8AC3E}">
        <p14:creationId xmlns:p14="http://schemas.microsoft.com/office/powerpoint/2010/main" val="41293591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496</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GATEWAY  LoRa</a:t>
            </a:r>
          </a:p>
        </p:txBody>
      </p:sp>
    </p:spTree>
    <p:extLst>
      <p:ext uri="{BB962C8B-B14F-4D97-AF65-F5344CB8AC3E}">
        <p14:creationId xmlns:p14="http://schemas.microsoft.com/office/powerpoint/2010/main" val="84083938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BFB4E-DC72-4E55-A4AB-BFE539B93A69}"/>
              </a:ext>
            </a:extLst>
          </p:cNvPr>
          <p:cNvSpPr>
            <a:spLocks noGrp="1"/>
          </p:cNvSpPr>
          <p:nvPr>
            <p:ph type="title"/>
          </p:nvPr>
        </p:nvSpPr>
        <p:spPr/>
        <p:txBody>
          <a:bodyPr/>
          <a:lstStyle/>
          <a:p>
            <a:r>
              <a:rPr lang="fr-FR" dirty="0"/>
              <a:t>GATEWAY LoRa: e.g. DRAGINO</a:t>
            </a:r>
          </a:p>
        </p:txBody>
      </p:sp>
      <p:sp>
        <p:nvSpPr>
          <p:cNvPr id="3" name="Espace réservé du numéro de diapositive 2">
            <a:extLst>
              <a:ext uri="{FF2B5EF4-FFF2-40B4-BE49-F238E27FC236}">
                <a16:creationId xmlns:a16="http://schemas.microsoft.com/office/drawing/2014/main" id="{CBA6E746-2D22-4916-8275-A8A9767E019E}"/>
              </a:ext>
            </a:extLst>
          </p:cNvPr>
          <p:cNvSpPr>
            <a:spLocks noGrp="1"/>
          </p:cNvSpPr>
          <p:nvPr>
            <p:ph type="sldNum" sz="quarter" idx="12"/>
          </p:nvPr>
        </p:nvSpPr>
        <p:spPr/>
        <p:txBody>
          <a:bodyPr/>
          <a:lstStyle/>
          <a:p>
            <a:pPr>
              <a:defRPr/>
            </a:pPr>
            <a:fld id="{E652A8FB-8C76-45BB-8D82-93F8E151003C}" type="slidenum">
              <a:rPr lang="fr-FR" smtClean="0"/>
              <a:pPr>
                <a:defRPr/>
              </a:pPr>
              <a:t>497</a:t>
            </a:fld>
            <a:endParaRPr lang="fr-FR"/>
          </a:p>
        </p:txBody>
      </p:sp>
      <p:sp>
        <p:nvSpPr>
          <p:cNvPr id="5" name="ZoneTexte 4">
            <a:extLst>
              <a:ext uri="{FF2B5EF4-FFF2-40B4-BE49-F238E27FC236}">
                <a16:creationId xmlns:a16="http://schemas.microsoft.com/office/drawing/2014/main" id="{DB6ECB30-3F10-4A90-8425-50D2A6D82D36}"/>
              </a:ext>
            </a:extLst>
          </p:cNvPr>
          <p:cNvSpPr txBox="1"/>
          <p:nvPr/>
        </p:nvSpPr>
        <p:spPr>
          <a:xfrm>
            <a:off x="30882" y="620688"/>
            <a:ext cx="8655918" cy="6370975"/>
          </a:xfrm>
          <a:prstGeom prst="rect">
            <a:avLst/>
          </a:prstGeom>
          <a:noFill/>
        </p:spPr>
        <p:txBody>
          <a:bodyPr wrap="square">
            <a:spAutoFit/>
          </a:bodyPr>
          <a:lstStyle/>
          <a:p>
            <a:r>
              <a:rPr lang="fr-FR" dirty="0" err="1">
                <a:latin typeface="Calibri" panose="020F0502020204030204" pitchFamily="34" charset="0"/>
                <a:cs typeface="Calibri" panose="020F0502020204030204" pitchFamily="34" charset="0"/>
              </a:rPr>
              <a:t>Dragino</a:t>
            </a:r>
            <a:r>
              <a:rPr lang="fr-FR" dirty="0">
                <a:latin typeface="Calibri" panose="020F0502020204030204" pitchFamily="34" charset="0"/>
                <a:cs typeface="Calibri" panose="020F0502020204030204" pitchFamily="34" charset="0"/>
              </a:rPr>
              <a:t>:</a:t>
            </a:r>
          </a:p>
          <a:p>
            <a:r>
              <a:rPr lang="fr-FR" dirty="0">
                <a:latin typeface="Calibri" panose="020F0502020204030204" pitchFamily="34" charset="0"/>
                <a:cs typeface="Calibri" panose="020F0502020204030204" pitchFamily="34" charset="0"/>
                <a:hlinkClick r:id="rId2"/>
              </a:rPr>
              <a:t>https://wiki.dragino.com/index.php?title=Connect_to_TTN</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hlinkClick r:id="rId3"/>
              </a:rPr>
              <a:t>https://medium.com/@marcozecchini.2594/connect-dragino-lg01-p-gateway-and-a-dragino-lora-shield-arduino-uno-to-the-things-network-301d27184e05</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Dans le navigateur:</a:t>
            </a:r>
          </a:p>
          <a:p>
            <a:r>
              <a:rPr lang="fr-FR" dirty="0">
                <a:latin typeface="Calibri" panose="020F0502020204030204" pitchFamily="34" charset="0"/>
                <a:cs typeface="Calibri" panose="020F0502020204030204" pitchFamily="34" charset="0"/>
                <a:hlinkClick r:id="rId4"/>
              </a:rPr>
              <a:t>http://192.168.1.10/cgi-bin/luci/admin</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r>
              <a:rPr lang="en-US" sz="1800" b="0" i="0" u="none" strike="noStrike" baseline="0" dirty="0">
                <a:solidFill>
                  <a:srgbClr val="000000"/>
                </a:solidFill>
                <a:latin typeface="Calibri" panose="020F0502020204030204" pitchFamily="34" charset="0"/>
                <a:cs typeface="Calibri" panose="020F0502020204030204" pitchFamily="34" charset="0"/>
              </a:rPr>
              <a:t>User will see the login interface of LG01.</a:t>
            </a:r>
          </a:p>
          <a:p>
            <a:r>
              <a:rPr lang="en-US" sz="1800" b="0" i="0" u="none" strike="noStrike" baseline="0" dirty="0">
                <a:solidFill>
                  <a:srgbClr val="000000"/>
                </a:solidFill>
                <a:latin typeface="Calibri" panose="020F0502020204030204" pitchFamily="34" charset="0"/>
                <a:cs typeface="Calibri" panose="020F0502020204030204" pitchFamily="34" charset="0"/>
              </a:rPr>
              <a:t>The account for Web Login is:</a:t>
            </a:r>
          </a:p>
          <a:p>
            <a:r>
              <a:rPr lang="fr-FR" sz="1800" b="1" i="0" u="none" strike="noStrike" baseline="0" dirty="0">
                <a:solidFill>
                  <a:srgbClr val="000000"/>
                </a:solidFill>
                <a:latin typeface="Calibri" panose="020F0502020204030204" pitchFamily="34" charset="0"/>
                <a:cs typeface="Calibri" panose="020F0502020204030204" pitchFamily="34" charset="0"/>
              </a:rPr>
              <a:t>User Name: root</a:t>
            </a:r>
            <a:endParaRPr lang="fr-FR" sz="1800" b="0" i="0" u="none" strike="noStrike" baseline="0" dirty="0">
              <a:solidFill>
                <a:srgbClr val="000000"/>
              </a:solidFill>
              <a:latin typeface="Calibri" panose="020F0502020204030204" pitchFamily="34" charset="0"/>
              <a:cs typeface="Calibri" panose="020F0502020204030204" pitchFamily="34" charset="0"/>
            </a:endParaRPr>
          </a:p>
          <a:p>
            <a:r>
              <a:rPr lang="fr-FR" sz="1800" b="1" i="0" u="none" strike="noStrike" baseline="0" dirty="0" err="1">
                <a:solidFill>
                  <a:srgbClr val="000000"/>
                </a:solidFill>
                <a:latin typeface="Calibri" panose="020F0502020204030204" pitchFamily="34" charset="0"/>
                <a:cs typeface="Calibri" panose="020F0502020204030204" pitchFamily="34" charset="0"/>
              </a:rPr>
              <a:t>Password</a:t>
            </a:r>
            <a:r>
              <a:rPr lang="fr-FR" sz="1800" b="1" i="0" u="none" strike="noStrike" baseline="0" dirty="0">
                <a:solidFill>
                  <a:srgbClr val="000000"/>
                </a:solidFill>
                <a:latin typeface="Calibri" panose="020F0502020204030204" pitchFamily="34" charset="0"/>
                <a:cs typeface="Calibri" panose="020F0502020204030204" pitchFamily="34" charset="0"/>
              </a:rPr>
              <a:t>: </a:t>
            </a:r>
            <a:r>
              <a:rPr lang="fr-FR" sz="1800" b="1" i="0" u="none" strike="noStrike" baseline="0" dirty="0" err="1">
                <a:solidFill>
                  <a:srgbClr val="000000"/>
                </a:solidFill>
                <a:latin typeface="Calibri" panose="020F0502020204030204" pitchFamily="34" charset="0"/>
                <a:cs typeface="Calibri" panose="020F0502020204030204" pitchFamily="34" charset="0"/>
              </a:rPr>
              <a:t>dragino</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https://medium.com/@marcozecchini.2594/connect-dragino-lg01-p-gateway-and-a-dragino-lora-shield-arduino-uno-to-the-things-network-301d27184e05</a:t>
            </a:r>
          </a:p>
          <a:p>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pic>
        <p:nvPicPr>
          <p:cNvPr id="6" name="Image 5">
            <a:extLst>
              <a:ext uri="{FF2B5EF4-FFF2-40B4-BE49-F238E27FC236}">
                <a16:creationId xmlns:a16="http://schemas.microsoft.com/office/drawing/2014/main" id="{11A973E2-82A6-44FF-AF72-2A29086FF6A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944703" y="1480296"/>
            <a:ext cx="5040560" cy="3240360"/>
          </a:xfrm>
          <a:prstGeom prst="rect">
            <a:avLst/>
          </a:prstGeom>
        </p:spPr>
      </p:pic>
      <p:sp>
        <p:nvSpPr>
          <p:cNvPr id="7" name="ZoneTexte 6">
            <a:extLst>
              <a:ext uri="{FF2B5EF4-FFF2-40B4-BE49-F238E27FC236}">
                <a16:creationId xmlns:a16="http://schemas.microsoft.com/office/drawing/2014/main" id="{6A041666-4BEA-49CC-A1E8-CFDAC2BD6563}"/>
              </a:ext>
            </a:extLst>
          </p:cNvPr>
          <p:cNvSpPr txBox="1"/>
          <p:nvPr/>
        </p:nvSpPr>
        <p:spPr>
          <a:xfrm>
            <a:off x="0" y="5758811"/>
            <a:ext cx="9066688" cy="261610"/>
          </a:xfrm>
          <a:prstGeom prst="rect">
            <a:avLst/>
          </a:prstGeom>
          <a:noFill/>
        </p:spPr>
        <p:txBody>
          <a:bodyPr wrap="square">
            <a:spAutoFit/>
          </a:bodyPr>
          <a:lstStyle/>
          <a:p>
            <a:r>
              <a:rPr lang="fr-FR" sz="1050" dirty="0"/>
              <a:t>http://wiki.dragino.com/index.php?title=Connect_to_TTN#Use_LoRa_GPS_Shield_and_Arduino_as_LoRa_End_Device_2</a:t>
            </a:r>
          </a:p>
        </p:txBody>
      </p:sp>
      <p:pic>
        <p:nvPicPr>
          <p:cNvPr id="9" name="Image 8">
            <a:extLst>
              <a:ext uri="{FF2B5EF4-FFF2-40B4-BE49-F238E27FC236}">
                <a16:creationId xmlns:a16="http://schemas.microsoft.com/office/drawing/2014/main" id="{3DD80201-24D0-459F-A72E-B2A2D984B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3758314"/>
            <a:ext cx="2725946" cy="1935422"/>
          </a:xfrm>
          <a:prstGeom prst="rect">
            <a:avLst/>
          </a:prstGeom>
        </p:spPr>
      </p:pic>
    </p:spTree>
    <p:extLst>
      <p:ext uri="{BB962C8B-B14F-4D97-AF65-F5344CB8AC3E}">
        <p14:creationId xmlns:p14="http://schemas.microsoft.com/office/powerpoint/2010/main" val="374113055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498</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TTN to Node-Red</a:t>
            </a:r>
          </a:p>
        </p:txBody>
      </p:sp>
    </p:spTree>
    <p:extLst>
      <p:ext uri="{BB962C8B-B14F-4D97-AF65-F5344CB8AC3E}">
        <p14:creationId xmlns:p14="http://schemas.microsoft.com/office/powerpoint/2010/main" val="401050140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C5CAE5-7CEE-48FA-AD1B-87C03D6B0D1B}"/>
              </a:ext>
            </a:extLst>
          </p:cNvPr>
          <p:cNvSpPr>
            <a:spLocks noGrp="1"/>
          </p:cNvSpPr>
          <p:nvPr>
            <p:ph type="title"/>
          </p:nvPr>
        </p:nvSpPr>
        <p:spPr/>
        <p:txBody>
          <a:bodyPr/>
          <a:lstStyle/>
          <a:p>
            <a:r>
              <a:rPr lang="fr-FR" dirty="0">
                <a:cs typeface="Calibri" panose="020F0502020204030204" pitchFamily="34" charset="0"/>
              </a:rPr>
              <a:t>TTN to NODE-RED</a:t>
            </a:r>
          </a:p>
        </p:txBody>
      </p:sp>
      <p:sp>
        <p:nvSpPr>
          <p:cNvPr id="3" name="Espace réservé du numéro de diapositive 2">
            <a:extLst>
              <a:ext uri="{FF2B5EF4-FFF2-40B4-BE49-F238E27FC236}">
                <a16:creationId xmlns:a16="http://schemas.microsoft.com/office/drawing/2014/main" id="{0605D88D-B886-4652-B7C7-106D3A371695}"/>
              </a:ext>
            </a:extLst>
          </p:cNvPr>
          <p:cNvSpPr>
            <a:spLocks noGrp="1"/>
          </p:cNvSpPr>
          <p:nvPr>
            <p:ph type="sldNum" sz="quarter" idx="12"/>
          </p:nvPr>
        </p:nvSpPr>
        <p:spPr/>
        <p:txBody>
          <a:bodyPr/>
          <a:lstStyle/>
          <a:p>
            <a:pPr>
              <a:defRPr/>
            </a:pPr>
            <a:fld id="{E652A8FB-8C76-45BB-8D82-93F8E151003C}" type="slidenum">
              <a:rPr lang="fr-FR" smtClean="0">
                <a:cs typeface="Calibri" panose="020F0502020204030204" pitchFamily="34" charset="0"/>
              </a:rPr>
              <a:pPr>
                <a:defRPr/>
              </a:pPr>
              <a:t>499</a:t>
            </a:fld>
            <a:endParaRPr lang="fr-FR">
              <a:cs typeface="Calibri" panose="020F0502020204030204" pitchFamily="34" charset="0"/>
            </a:endParaRPr>
          </a:p>
        </p:txBody>
      </p:sp>
      <p:sp>
        <p:nvSpPr>
          <p:cNvPr id="6" name="ZoneTexte 5">
            <a:extLst>
              <a:ext uri="{FF2B5EF4-FFF2-40B4-BE49-F238E27FC236}">
                <a16:creationId xmlns:a16="http://schemas.microsoft.com/office/drawing/2014/main" id="{A00C488C-6983-4728-A68C-053550E0E683}"/>
              </a:ext>
            </a:extLst>
          </p:cNvPr>
          <p:cNvSpPr txBox="1"/>
          <p:nvPr/>
        </p:nvSpPr>
        <p:spPr>
          <a:xfrm>
            <a:off x="95378" y="5527778"/>
            <a:ext cx="7704856" cy="307777"/>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https://www.thethingsnetwork.org/docs/applications/nodered/</a:t>
            </a:r>
          </a:p>
        </p:txBody>
      </p:sp>
      <p:sp>
        <p:nvSpPr>
          <p:cNvPr id="8" name="ZoneTexte 7">
            <a:extLst>
              <a:ext uri="{FF2B5EF4-FFF2-40B4-BE49-F238E27FC236}">
                <a16:creationId xmlns:a16="http://schemas.microsoft.com/office/drawing/2014/main" id="{099D7029-3298-4365-96C3-9CC7B0DCC96D}"/>
              </a:ext>
            </a:extLst>
          </p:cNvPr>
          <p:cNvSpPr txBox="1"/>
          <p:nvPr/>
        </p:nvSpPr>
        <p:spPr>
          <a:xfrm>
            <a:off x="95378" y="6201232"/>
            <a:ext cx="8000190" cy="307777"/>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https://www.thethingsnetwork.org/docs/applications/nodered/quick-start.html</a:t>
            </a:r>
          </a:p>
        </p:txBody>
      </p:sp>
      <p:sp>
        <p:nvSpPr>
          <p:cNvPr id="10" name="ZoneTexte 9">
            <a:extLst>
              <a:ext uri="{FF2B5EF4-FFF2-40B4-BE49-F238E27FC236}">
                <a16:creationId xmlns:a16="http://schemas.microsoft.com/office/drawing/2014/main" id="{0B3D7616-38A9-4322-958F-0AE88AFA6BB7}"/>
              </a:ext>
            </a:extLst>
          </p:cNvPr>
          <p:cNvSpPr txBox="1"/>
          <p:nvPr/>
        </p:nvSpPr>
        <p:spPr>
          <a:xfrm>
            <a:off x="95378" y="5913334"/>
            <a:ext cx="8424936" cy="307777"/>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https://www.thethingsnetwork.org/docs/devices/uno/quick-start.html</a:t>
            </a:r>
          </a:p>
        </p:txBody>
      </p:sp>
      <p:sp>
        <p:nvSpPr>
          <p:cNvPr id="12" name="ZoneTexte 11">
            <a:extLst>
              <a:ext uri="{FF2B5EF4-FFF2-40B4-BE49-F238E27FC236}">
                <a16:creationId xmlns:a16="http://schemas.microsoft.com/office/drawing/2014/main" id="{03C8D505-5A20-40A1-B094-B06C7AB58B5B}"/>
              </a:ext>
            </a:extLst>
          </p:cNvPr>
          <p:cNvSpPr txBox="1"/>
          <p:nvPr/>
        </p:nvSpPr>
        <p:spPr>
          <a:xfrm>
            <a:off x="95378" y="5227278"/>
            <a:ext cx="4595326" cy="307777"/>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http://silanus.fr/sin/?p=1163</a:t>
            </a:r>
          </a:p>
        </p:txBody>
      </p:sp>
      <p:sp>
        <p:nvSpPr>
          <p:cNvPr id="4" name="Rectangle 1">
            <a:extLst>
              <a:ext uri="{FF2B5EF4-FFF2-40B4-BE49-F238E27FC236}">
                <a16:creationId xmlns:a16="http://schemas.microsoft.com/office/drawing/2014/main" id="{30E4245B-7AE4-4C83-88C7-29D19569F467}"/>
              </a:ext>
            </a:extLst>
          </p:cNvPr>
          <p:cNvSpPr>
            <a:spLocks noChangeArrowheads="1"/>
          </p:cNvSpPr>
          <p:nvPr/>
        </p:nvSpPr>
        <p:spPr bwMode="auto">
          <a:xfrm>
            <a:off x="95378" y="852333"/>
            <a:ext cx="382855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On peut installer ces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nodes</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Calibri" panose="020F0502020204030204" pitchFamily="34" charset="0"/>
                <a:cs typeface="Calibri" panose="020F0502020204030204" pitchFamily="34" charset="0"/>
              </a:rPr>
              <a:t>1 - </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directement à partir du gestionnaire de palette de Node Red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latin typeface="Calibri" panose="020F0502020204030204" pitchFamily="34" charset="0"/>
                <a:cs typeface="Calibri" panose="020F0502020204030204" pitchFamily="34" charset="0"/>
              </a:rPr>
              <a:t>2 - </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à partir d'un terminal :</a:t>
            </a:r>
          </a:p>
          <a:p>
            <a:pPr lvl="1" indent="0" eaLnBrk="0" hangingPunct="0"/>
            <a:r>
              <a:rPr kumimoji="0" lang="fr-FR" altLang="fr-FR"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cd $HOME/.</a:t>
            </a:r>
            <a:r>
              <a:rPr kumimoji="0" lang="fr-FR" altLang="fr-FR"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node-red</a:t>
            </a:r>
            <a:r>
              <a:rPr kumimoji="0" lang="fr-FR" altLang="fr-FR"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p>
          <a:p>
            <a:pPr lvl="1" indent="0" eaLnBrk="0" hangingPunct="0"/>
            <a:r>
              <a:rPr kumimoji="0" lang="fr-FR" altLang="fr-FR"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npm</a:t>
            </a:r>
            <a:r>
              <a:rPr kumimoji="0" lang="fr-FR" altLang="fr-FR"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install</a:t>
            </a:r>
            <a:r>
              <a:rPr kumimoji="0" lang="fr-FR" altLang="fr-FR"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a:t>
            </a:r>
            <a:r>
              <a:rPr kumimoji="0" lang="fr-FR" altLang="fr-FR"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fr-FR" altLang="fr-FR"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red</a:t>
            </a:r>
            <a:r>
              <a:rPr kumimoji="0" lang="fr-FR" altLang="fr-FR"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-contrib-</a:t>
            </a:r>
            <a:r>
              <a:rPr kumimoji="0" lang="fr-FR" altLang="fr-FR"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ttn</a:t>
            </a:r>
            <a:endParaRPr kumimoji="0" lang="fr-FR" altLang="fr-FR" b="1" i="1"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L'installation terminée, on dispose de 3 nouveaux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nodes</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dans la palette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p:txBody>
      </p:sp>
      <p:pic>
        <p:nvPicPr>
          <p:cNvPr id="1026" name="Picture 2">
            <a:hlinkClick r:id="rId2"/>
            <a:extLst>
              <a:ext uri="{FF2B5EF4-FFF2-40B4-BE49-F238E27FC236}">
                <a16:creationId xmlns:a16="http://schemas.microsoft.com/office/drawing/2014/main" id="{342BC7F3-CFAC-4518-99E3-603C42DB5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59958"/>
            <a:ext cx="4463796" cy="245508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hlinkClick r:id="rId4"/>
            <a:extLst>
              <a:ext uri="{FF2B5EF4-FFF2-40B4-BE49-F238E27FC236}">
                <a16:creationId xmlns:a16="http://schemas.microsoft.com/office/drawing/2014/main" id="{D637ABE8-2A47-4340-8159-10F2AB29CD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5835" y="3242863"/>
            <a:ext cx="181927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839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SIMPLIFIED SUMMARY OF THE LECTURE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a:t>
            </a:fld>
            <a:endParaRPr lang="fr-FR"/>
          </a:p>
        </p:txBody>
      </p:sp>
      <p:sp>
        <p:nvSpPr>
          <p:cNvPr id="5" name="Rectangle 4">
            <a:extLst>
              <a:ext uri="{FF2B5EF4-FFF2-40B4-BE49-F238E27FC236}">
                <a16:creationId xmlns:a16="http://schemas.microsoft.com/office/drawing/2014/main" id="{AFE895EC-9D4F-4D62-91F0-34FAFB872191}"/>
              </a:ext>
            </a:extLst>
          </p:cNvPr>
          <p:cNvSpPr/>
          <p:nvPr/>
        </p:nvSpPr>
        <p:spPr>
          <a:xfrm>
            <a:off x="58073" y="605581"/>
            <a:ext cx="8978423" cy="6017032"/>
          </a:xfrm>
          <a:prstGeom prst="rect">
            <a:avLst/>
          </a:prstGeom>
        </p:spPr>
        <p:txBody>
          <a:bodyPr wrap="square">
            <a:spAutoFit/>
          </a:bodyPr>
          <a:lstStyle/>
          <a:p>
            <a:pPr algn="just"/>
            <a:r>
              <a:rPr lang="fr-FR" sz="1100" b="1" dirty="0">
                <a:solidFill>
                  <a:srgbClr val="C00000"/>
                </a:solidFill>
                <a:latin typeface="Calibri" pitchFamily="34" charset="0"/>
                <a:cs typeface="Calibri" pitchFamily="34" charset="0"/>
              </a:rPr>
              <a:t>I - MICROCONTROLLERS AND THEIR ARCHITECTURES: </a:t>
            </a:r>
          </a:p>
          <a:p>
            <a:pPr algn="just"/>
            <a:endParaRPr lang="fr-FR" sz="1100" b="1" dirty="0">
              <a:solidFill>
                <a:srgbClr val="C00000"/>
              </a:solidFill>
              <a:latin typeface="Calibri" pitchFamily="34" charset="0"/>
              <a:cs typeface="Calibri" pitchFamily="34" charset="0"/>
            </a:endParaRPr>
          </a:p>
          <a:p>
            <a:pPr algn="just"/>
            <a:r>
              <a:rPr lang="fr-FR" sz="1100" b="1" dirty="0">
                <a:solidFill>
                  <a:srgbClr val="C00000"/>
                </a:solidFill>
                <a:latin typeface="Calibri" pitchFamily="34" charset="0"/>
                <a:cs typeface="Calibri" pitchFamily="34" charset="0"/>
              </a:rPr>
              <a:t>II - THE OPEN - SOURCE ARDUINO® PLATFORM</a:t>
            </a:r>
          </a:p>
          <a:p>
            <a:pPr algn="just"/>
            <a:r>
              <a:rPr lang="fr-FR" sz="1100" b="1" dirty="0">
                <a:solidFill>
                  <a:srgbClr val="0070C0"/>
                </a:solidFill>
                <a:latin typeface="Calibri" pitchFamily="34" charset="0"/>
                <a:cs typeface="Calibri" pitchFamily="34" charset="0"/>
              </a:rPr>
              <a:t>	II-1 </a:t>
            </a:r>
            <a:r>
              <a:rPr lang="fr-FR" sz="1100" b="1" dirty="0" err="1">
                <a:solidFill>
                  <a:srgbClr val="0070C0"/>
                </a:solidFill>
                <a:latin typeface="Calibri" pitchFamily="34" charset="0"/>
                <a:cs typeface="Calibri" pitchFamily="34" charset="0"/>
              </a:rPr>
              <a:t>What</a:t>
            </a:r>
            <a:r>
              <a:rPr lang="fr-FR" sz="1100" b="1" dirty="0">
                <a:solidFill>
                  <a:srgbClr val="0070C0"/>
                </a:solidFill>
                <a:latin typeface="Calibri" pitchFamily="34" charset="0"/>
                <a:cs typeface="Calibri" pitchFamily="34" charset="0"/>
              </a:rPr>
              <a:t> </a:t>
            </a:r>
            <a:r>
              <a:rPr lang="fr-FR" sz="1100" b="1" dirty="0" err="1">
                <a:solidFill>
                  <a:srgbClr val="0070C0"/>
                </a:solidFill>
                <a:latin typeface="Calibri" pitchFamily="34" charset="0"/>
                <a:cs typeface="Calibri" pitchFamily="34" charset="0"/>
              </a:rPr>
              <a:t>is</a:t>
            </a:r>
            <a:r>
              <a:rPr lang="fr-FR" sz="1100" b="1" dirty="0">
                <a:solidFill>
                  <a:srgbClr val="0070C0"/>
                </a:solidFill>
                <a:latin typeface="Calibri" pitchFamily="34" charset="0"/>
                <a:cs typeface="Calibri" pitchFamily="34" charset="0"/>
              </a:rPr>
              <a:t> an Arduino?  </a:t>
            </a:r>
          </a:p>
          <a:p>
            <a:pPr algn="just"/>
            <a:r>
              <a:rPr lang="fr-FR" sz="1100" b="1" dirty="0">
                <a:solidFill>
                  <a:srgbClr val="0070C0"/>
                </a:solidFill>
                <a:latin typeface="Calibri" pitchFamily="34" charset="0"/>
                <a:cs typeface="Calibri" pitchFamily="34" charset="0"/>
              </a:rPr>
              <a:t>	II-2 IDE </a:t>
            </a:r>
            <a:r>
              <a:rPr lang="fr-FR" sz="1100" b="1" dirty="0" err="1">
                <a:solidFill>
                  <a:srgbClr val="0070C0"/>
                </a:solidFill>
                <a:latin typeface="Calibri" pitchFamily="34" charset="0"/>
                <a:cs typeface="Calibri" pitchFamily="34" charset="0"/>
              </a:rPr>
              <a:t>development</a:t>
            </a:r>
            <a:r>
              <a:rPr lang="fr-FR" sz="1100" b="1" dirty="0">
                <a:solidFill>
                  <a:srgbClr val="0070C0"/>
                </a:solidFill>
                <a:latin typeface="Calibri" pitchFamily="34" charset="0"/>
                <a:cs typeface="Calibri" pitchFamily="34" charset="0"/>
              </a:rPr>
              <a:t> platform </a:t>
            </a:r>
          </a:p>
          <a:p>
            <a:pPr algn="just"/>
            <a:r>
              <a:rPr lang="fr-FR" sz="1100" b="1" dirty="0">
                <a:solidFill>
                  <a:srgbClr val="0070C0"/>
                </a:solidFill>
                <a:latin typeface="Calibri" pitchFamily="34" charset="0"/>
                <a:cs typeface="Calibri" pitchFamily="34" charset="0"/>
              </a:rPr>
              <a:t>	II-3 the </a:t>
            </a:r>
            <a:r>
              <a:rPr lang="fr-FR" sz="1100" b="1" dirty="0" err="1">
                <a:solidFill>
                  <a:srgbClr val="0070C0"/>
                </a:solidFill>
                <a:latin typeface="Calibri" pitchFamily="34" charset="0"/>
                <a:cs typeface="Calibri" pitchFamily="34" charset="0"/>
              </a:rPr>
              <a:t>addressable</a:t>
            </a:r>
            <a:r>
              <a:rPr lang="fr-FR" sz="1100" b="1" dirty="0">
                <a:solidFill>
                  <a:srgbClr val="0070C0"/>
                </a:solidFill>
                <a:latin typeface="Calibri" pitchFamily="34" charset="0"/>
                <a:cs typeface="Calibri" pitchFamily="34" charset="0"/>
              </a:rPr>
              <a:t> components: </a:t>
            </a:r>
            <a:r>
              <a:rPr lang="fr-FR" sz="1100" b="1" dirty="0" err="1">
                <a:solidFill>
                  <a:srgbClr val="0070C0"/>
                </a:solidFill>
                <a:latin typeface="Calibri" pitchFamily="34" charset="0"/>
                <a:cs typeface="Calibri" pitchFamily="34" charset="0"/>
              </a:rPr>
              <a:t>actuators</a:t>
            </a:r>
            <a:r>
              <a:rPr lang="fr-FR" sz="1100" b="1" dirty="0">
                <a:solidFill>
                  <a:srgbClr val="0070C0"/>
                </a:solidFill>
                <a:latin typeface="Calibri" pitchFamily="34" charset="0"/>
                <a:cs typeface="Calibri" pitchFamily="34" charset="0"/>
              </a:rPr>
              <a:t> and </a:t>
            </a:r>
            <a:r>
              <a:rPr lang="fr-FR" sz="1100" b="1" dirty="0" err="1">
                <a:solidFill>
                  <a:srgbClr val="0070C0"/>
                </a:solidFill>
                <a:latin typeface="Calibri" pitchFamily="34" charset="0"/>
                <a:cs typeface="Calibri" pitchFamily="34" charset="0"/>
              </a:rPr>
              <a:t>sensors</a:t>
            </a:r>
            <a:r>
              <a:rPr lang="fr-FR" sz="1100" b="1" dirty="0">
                <a:solidFill>
                  <a:srgbClr val="0070C0"/>
                </a:solidFill>
                <a:latin typeface="Calibri" pitchFamily="34" charset="0"/>
                <a:cs typeface="Calibri" pitchFamily="34" charset="0"/>
              </a:rPr>
              <a:t>?  </a:t>
            </a:r>
          </a:p>
          <a:p>
            <a:pPr algn="just"/>
            <a:endParaRPr lang="fr-FR" sz="1100" b="1" dirty="0">
              <a:solidFill>
                <a:srgbClr val="C00000"/>
              </a:solidFill>
              <a:latin typeface="Calibri" pitchFamily="34" charset="0"/>
              <a:cs typeface="Calibri" pitchFamily="34" charset="0"/>
            </a:endParaRPr>
          </a:p>
          <a:p>
            <a:pPr algn="just"/>
            <a:r>
              <a:rPr lang="fr-FR" sz="1100" b="1" dirty="0">
                <a:solidFill>
                  <a:srgbClr val="C00000"/>
                </a:solidFill>
                <a:latin typeface="Calibri" pitchFamily="34" charset="0"/>
                <a:cs typeface="Calibri" pitchFamily="34" charset="0"/>
              </a:rPr>
              <a:t>III - IMPLEMENTATION OF THE ARDUINO : </a:t>
            </a:r>
          </a:p>
          <a:p>
            <a:pPr algn="just"/>
            <a:r>
              <a:rPr lang="fr-FR" sz="1100" b="1" dirty="0">
                <a:solidFill>
                  <a:srgbClr val="0070C0"/>
                </a:solidFill>
                <a:latin typeface="Calibri" pitchFamily="34" charset="0"/>
                <a:cs typeface="Calibri" pitchFamily="34" charset="0"/>
              </a:rPr>
              <a:t>	III-1 input/output digital </a:t>
            </a:r>
          </a:p>
          <a:p>
            <a:pPr algn="just"/>
            <a:r>
              <a:rPr lang="fr-FR" sz="1100" b="1" dirty="0">
                <a:solidFill>
                  <a:srgbClr val="0070C0"/>
                </a:solidFill>
                <a:latin typeface="Calibri" pitchFamily="34" charset="0"/>
                <a:cs typeface="Calibri" pitchFamily="34" charset="0"/>
              </a:rPr>
              <a:t>	III-2 inputs/outputs </a:t>
            </a:r>
            <a:r>
              <a:rPr lang="fr-FR" sz="1100" b="1" dirty="0" err="1">
                <a:solidFill>
                  <a:srgbClr val="0070C0"/>
                </a:solidFill>
                <a:latin typeface="Calibri" pitchFamily="34" charset="0"/>
                <a:cs typeface="Calibri" pitchFamily="34" charset="0"/>
              </a:rPr>
              <a:t>analog</a:t>
            </a:r>
            <a:r>
              <a:rPr lang="fr-FR" sz="1100" b="1" dirty="0">
                <a:solidFill>
                  <a:srgbClr val="0070C0"/>
                </a:solidFill>
                <a:latin typeface="Calibri" pitchFamily="34" charset="0"/>
                <a:cs typeface="Calibri" pitchFamily="34" charset="0"/>
              </a:rPr>
              <a:t> </a:t>
            </a:r>
          </a:p>
          <a:p>
            <a:pPr algn="just"/>
            <a:r>
              <a:rPr lang="fr-FR" sz="1100" b="1" dirty="0">
                <a:solidFill>
                  <a:srgbClr val="0070C0"/>
                </a:solidFill>
                <a:latin typeface="Calibri" pitchFamily="34" charset="0"/>
                <a:cs typeface="Calibri" pitchFamily="34" charset="0"/>
              </a:rPr>
              <a:t>	III-3 applications digital &amp; </a:t>
            </a:r>
            <a:r>
              <a:rPr lang="fr-FR" sz="1100" b="1" dirty="0" err="1">
                <a:solidFill>
                  <a:srgbClr val="0070C0"/>
                </a:solidFill>
                <a:latin typeface="Calibri" pitchFamily="34" charset="0"/>
                <a:cs typeface="Calibri" pitchFamily="34" charset="0"/>
              </a:rPr>
              <a:t>analog</a:t>
            </a:r>
            <a:r>
              <a:rPr lang="fr-FR" sz="1100" b="1" dirty="0">
                <a:solidFill>
                  <a:srgbClr val="0070C0"/>
                </a:solidFill>
                <a:latin typeface="Calibri" pitchFamily="34" charset="0"/>
                <a:cs typeface="Calibri" pitchFamily="34" charset="0"/>
              </a:rPr>
              <a:t> </a:t>
            </a:r>
          </a:p>
          <a:p>
            <a:pPr algn="just"/>
            <a:r>
              <a:rPr lang="fr-FR" sz="1100" b="1" dirty="0">
                <a:solidFill>
                  <a:srgbClr val="0070C0"/>
                </a:solidFill>
                <a:latin typeface="Calibri" pitchFamily="34" charset="0"/>
                <a:cs typeface="Calibri" pitchFamily="34" charset="0"/>
              </a:rPr>
              <a:t>	III-4 do the </a:t>
            </a:r>
            <a:r>
              <a:rPr lang="fr-FR" sz="1100" b="1" dirty="0" err="1">
                <a:solidFill>
                  <a:srgbClr val="0070C0"/>
                </a:solidFill>
                <a:latin typeface="Calibri" pitchFamily="34" charset="0"/>
                <a:cs typeface="Calibri" pitchFamily="34" charset="0"/>
              </a:rPr>
              <a:t>analog</a:t>
            </a:r>
            <a:r>
              <a:rPr lang="fr-FR" sz="1100" b="1" dirty="0">
                <a:solidFill>
                  <a:srgbClr val="0070C0"/>
                </a:solidFill>
                <a:latin typeface="Calibri" pitchFamily="34" charset="0"/>
                <a:cs typeface="Calibri" pitchFamily="34" charset="0"/>
              </a:rPr>
              <a:t> </a:t>
            </a:r>
            <a:r>
              <a:rPr lang="fr-FR" sz="1100" b="1" dirty="0" err="1">
                <a:solidFill>
                  <a:srgbClr val="0070C0"/>
                </a:solidFill>
                <a:latin typeface="Calibri" pitchFamily="34" charset="0"/>
                <a:cs typeface="Calibri" pitchFamily="34" charset="0"/>
              </a:rPr>
              <a:t>with</a:t>
            </a:r>
            <a:r>
              <a:rPr lang="fr-FR" sz="1100" b="1" dirty="0">
                <a:solidFill>
                  <a:srgbClr val="0070C0"/>
                </a:solidFill>
                <a:latin typeface="Calibri" pitchFamily="34" charset="0"/>
                <a:cs typeface="Calibri" pitchFamily="34" charset="0"/>
              </a:rPr>
              <a:t> digital </a:t>
            </a:r>
            <a:r>
              <a:rPr lang="fr-FR" sz="1100" b="1" dirty="0" err="1">
                <a:solidFill>
                  <a:srgbClr val="0070C0"/>
                </a:solidFill>
                <a:latin typeface="Calibri" pitchFamily="34" charset="0"/>
                <a:cs typeface="Calibri" pitchFamily="34" charset="0"/>
              </a:rPr>
              <a:t>debouncing</a:t>
            </a:r>
            <a:r>
              <a:rPr lang="fr-FR" sz="1100" b="1" dirty="0">
                <a:solidFill>
                  <a:srgbClr val="0070C0"/>
                </a:solidFill>
                <a:latin typeface="Calibri" pitchFamily="34" charset="0"/>
                <a:cs typeface="Calibri" pitchFamily="34" charset="0"/>
              </a:rPr>
              <a:t> </a:t>
            </a:r>
          </a:p>
          <a:p>
            <a:pPr algn="just"/>
            <a:r>
              <a:rPr lang="fr-FR" sz="1100" b="1" dirty="0">
                <a:solidFill>
                  <a:srgbClr val="0070C0"/>
                </a:solidFill>
                <a:latin typeface="Calibri" pitchFamily="34" charset="0"/>
                <a:cs typeface="Calibri" pitchFamily="34" charset="0"/>
              </a:rPr>
              <a:t>	III-5 hardware and software </a:t>
            </a:r>
            <a:r>
              <a:rPr lang="fr-FR" sz="1100" b="1" dirty="0" err="1">
                <a:solidFill>
                  <a:srgbClr val="0070C0"/>
                </a:solidFill>
                <a:latin typeface="Calibri" pitchFamily="34" charset="0"/>
                <a:cs typeface="Calibri" pitchFamily="34" charset="0"/>
              </a:rPr>
              <a:t>debouncing</a:t>
            </a:r>
            <a:endParaRPr lang="fr-FR" sz="1100" b="1" dirty="0">
              <a:solidFill>
                <a:srgbClr val="0070C0"/>
              </a:solidFill>
              <a:latin typeface="Calibri" pitchFamily="34" charset="0"/>
              <a:cs typeface="Calibri" pitchFamily="34" charset="0"/>
            </a:endParaRPr>
          </a:p>
          <a:p>
            <a:pPr algn="just"/>
            <a:r>
              <a:rPr lang="fr-FR" sz="1100" b="1" dirty="0">
                <a:solidFill>
                  <a:srgbClr val="0070C0"/>
                </a:solidFill>
                <a:latin typeface="Calibri" pitchFamily="34" charset="0"/>
                <a:cs typeface="Calibri" pitchFamily="34" charset="0"/>
              </a:rPr>
              <a:t>	III-6 </a:t>
            </a:r>
            <a:r>
              <a:rPr lang="fr-FR" sz="1100" b="1" dirty="0" err="1">
                <a:solidFill>
                  <a:srgbClr val="0070C0"/>
                </a:solidFill>
                <a:latin typeface="Calibri" pitchFamily="34" charset="0"/>
                <a:cs typeface="Calibri" pitchFamily="34" charset="0"/>
              </a:rPr>
              <a:t>interrupts</a:t>
            </a:r>
            <a:r>
              <a:rPr lang="fr-FR" sz="1100" b="1" dirty="0">
                <a:solidFill>
                  <a:srgbClr val="0070C0"/>
                </a:solidFill>
                <a:latin typeface="Calibri" pitchFamily="34" charset="0"/>
                <a:cs typeface="Calibri" pitchFamily="34" charset="0"/>
              </a:rPr>
              <a:t> (hardware and software)</a:t>
            </a:r>
          </a:p>
          <a:p>
            <a:pPr algn="just"/>
            <a:r>
              <a:rPr lang="fr-FR" sz="1100" b="1" dirty="0">
                <a:solidFill>
                  <a:srgbClr val="0070C0"/>
                </a:solidFill>
                <a:latin typeface="Calibri" pitchFamily="34" charset="0"/>
                <a:cs typeface="Calibri" pitchFamily="34" charset="0"/>
              </a:rPr>
              <a:t>	III-7 communication </a:t>
            </a:r>
            <a:r>
              <a:rPr lang="fr-FR" sz="1100" b="1" dirty="0" err="1">
                <a:solidFill>
                  <a:srgbClr val="0070C0"/>
                </a:solidFill>
                <a:latin typeface="Calibri" pitchFamily="34" charset="0"/>
                <a:cs typeface="Calibri" pitchFamily="34" charset="0"/>
              </a:rPr>
              <a:t>series</a:t>
            </a:r>
            <a:r>
              <a:rPr lang="fr-FR" sz="1100" b="1" dirty="0">
                <a:solidFill>
                  <a:srgbClr val="0070C0"/>
                </a:solidFill>
                <a:latin typeface="Calibri" pitchFamily="34" charset="0"/>
                <a:cs typeface="Calibri" pitchFamily="34" charset="0"/>
              </a:rPr>
              <a:t>: (RS232) </a:t>
            </a:r>
            <a:r>
              <a:rPr lang="fr-FR" sz="1100" b="1" dirty="0" err="1">
                <a:solidFill>
                  <a:srgbClr val="0070C0"/>
                </a:solidFill>
                <a:latin typeface="Calibri" pitchFamily="34" charset="0"/>
                <a:cs typeface="Calibri" pitchFamily="34" charset="0"/>
              </a:rPr>
              <a:t>asynchronous</a:t>
            </a:r>
            <a:r>
              <a:rPr lang="fr-FR" sz="1100" b="1" dirty="0">
                <a:solidFill>
                  <a:srgbClr val="0070C0"/>
                </a:solidFill>
                <a:latin typeface="Calibri" pitchFamily="34" charset="0"/>
                <a:cs typeface="Calibri" pitchFamily="34" charset="0"/>
              </a:rPr>
              <a:t> &amp; </a:t>
            </a:r>
            <a:r>
              <a:rPr lang="fr-FR" sz="1100" b="1" dirty="0" err="1">
                <a:solidFill>
                  <a:srgbClr val="0070C0"/>
                </a:solidFill>
                <a:latin typeface="Calibri" pitchFamily="34" charset="0"/>
                <a:cs typeface="Calibri" pitchFamily="34" charset="0"/>
              </a:rPr>
              <a:t>synchronous</a:t>
            </a:r>
            <a:r>
              <a:rPr lang="fr-FR" sz="1100" b="1" dirty="0">
                <a:solidFill>
                  <a:srgbClr val="0070C0"/>
                </a:solidFill>
                <a:latin typeface="Calibri" pitchFamily="34" charset="0"/>
                <a:cs typeface="Calibri" pitchFamily="34" charset="0"/>
              </a:rPr>
              <a:t> (I2C, SPI, one </a:t>
            </a:r>
            <a:r>
              <a:rPr lang="fr-FR" sz="1100" b="1" dirty="0" err="1">
                <a:solidFill>
                  <a:srgbClr val="0070C0"/>
                </a:solidFill>
                <a:latin typeface="Calibri" pitchFamily="34" charset="0"/>
                <a:cs typeface="Calibri" pitchFamily="34" charset="0"/>
              </a:rPr>
              <a:t>wire</a:t>
            </a:r>
            <a:r>
              <a:rPr lang="fr-FR" sz="1100" b="1" dirty="0">
                <a:solidFill>
                  <a:srgbClr val="0070C0"/>
                </a:solidFill>
                <a:latin typeface="Calibri" pitchFamily="34" charset="0"/>
                <a:cs typeface="Calibri" pitchFamily="34" charset="0"/>
              </a:rPr>
              <a:t>) </a:t>
            </a:r>
          </a:p>
          <a:p>
            <a:pPr algn="just"/>
            <a:r>
              <a:rPr lang="fr-FR" sz="1100" b="1" dirty="0">
                <a:solidFill>
                  <a:srgbClr val="0070C0"/>
                </a:solidFill>
                <a:latin typeface="Calibri" pitchFamily="34" charset="0"/>
                <a:cs typeface="Calibri" pitchFamily="34" charset="0"/>
              </a:rPr>
              <a:t>	III-8 </a:t>
            </a:r>
            <a:r>
              <a:rPr lang="fr-FR" sz="1100" b="1" dirty="0" err="1">
                <a:solidFill>
                  <a:srgbClr val="0070C0"/>
                </a:solidFill>
                <a:latin typeface="Calibri" pitchFamily="34" charset="0"/>
                <a:cs typeface="Calibri" pitchFamily="34" charset="0"/>
              </a:rPr>
              <a:t>create</a:t>
            </a:r>
            <a:r>
              <a:rPr lang="fr-FR" sz="1100" b="1" dirty="0">
                <a:solidFill>
                  <a:srgbClr val="0070C0"/>
                </a:solidFill>
                <a:latin typeface="Calibri" pitchFamily="34" charset="0"/>
                <a:cs typeface="Calibri" pitchFamily="34" charset="0"/>
              </a:rPr>
              <a:t> a </a:t>
            </a:r>
            <a:r>
              <a:rPr lang="fr-FR" sz="1100" b="1" dirty="0" err="1">
                <a:solidFill>
                  <a:srgbClr val="0070C0"/>
                </a:solidFill>
                <a:latin typeface="Calibri" pitchFamily="34" charset="0"/>
                <a:cs typeface="Calibri" pitchFamily="34" charset="0"/>
              </a:rPr>
              <a:t>library</a:t>
            </a:r>
            <a:r>
              <a:rPr lang="fr-FR" sz="1100" b="1" dirty="0">
                <a:solidFill>
                  <a:srgbClr val="0070C0"/>
                </a:solidFill>
                <a:latin typeface="Calibri" pitchFamily="34" charset="0"/>
                <a:cs typeface="Calibri" pitchFamily="34" charset="0"/>
              </a:rPr>
              <a:t> </a:t>
            </a:r>
          </a:p>
          <a:p>
            <a:pPr algn="just"/>
            <a:r>
              <a:rPr lang="fr-FR" sz="1100" b="1" dirty="0">
                <a:solidFill>
                  <a:srgbClr val="0070C0"/>
                </a:solidFill>
                <a:latin typeface="Calibri" pitchFamily="34" charset="0"/>
                <a:cs typeface="Calibri" pitchFamily="34" charset="0"/>
              </a:rPr>
              <a:t>	III-9 the </a:t>
            </a:r>
            <a:r>
              <a:rPr lang="fr-FR" sz="1100" b="1" dirty="0" err="1">
                <a:solidFill>
                  <a:srgbClr val="0070C0"/>
                </a:solidFill>
                <a:latin typeface="Calibri" pitchFamily="34" charset="0"/>
                <a:cs typeface="Calibri" pitchFamily="34" charset="0"/>
              </a:rPr>
              <a:t>shields</a:t>
            </a:r>
            <a:r>
              <a:rPr lang="fr-FR" sz="1100" b="1" dirty="0">
                <a:solidFill>
                  <a:srgbClr val="0070C0"/>
                </a:solidFill>
                <a:latin typeface="Calibri" pitchFamily="34" charset="0"/>
                <a:cs typeface="Calibri" pitchFamily="34" charset="0"/>
              </a:rPr>
              <a:t> &amp; </a:t>
            </a:r>
            <a:r>
              <a:rPr lang="fr-FR" sz="1100" b="1" dirty="0" err="1">
                <a:solidFill>
                  <a:srgbClr val="0070C0"/>
                </a:solidFill>
                <a:latin typeface="Calibri" pitchFamily="34" charset="0"/>
                <a:cs typeface="Calibri" pitchFamily="34" charset="0"/>
              </a:rPr>
              <a:t>their</a:t>
            </a:r>
            <a:r>
              <a:rPr lang="fr-FR" sz="1100" b="1" dirty="0">
                <a:solidFill>
                  <a:srgbClr val="0070C0"/>
                </a:solidFill>
                <a:latin typeface="Calibri" pitchFamily="34" charset="0"/>
                <a:cs typeface="Calibri" pitchFamily="34" charset="0"/>
              </a:rPr>
              <a:t> </a:t>
            </a:r>
            <a:r>
              <a:rPr lang="fr-FR" sz="1100" b="1" dirty="0" err="1">
                <a:solidFill>
                  <a:srgbClr val="0070C0"/>
                </a:solidFill>
                <a:latin typeface="Calibri" pitchFamily="34" charset="0"/>
                <a:cs typeface="Calibri" pitchFamily="34" charset="0"/>
              </a:rPr>
              <a:t>creation</a:t>
            </a:r>
            <a:r>
              <a:rPr lang="fr-FR" sz="1100" b="1" dirty="0">
                <a:solidFill>
                  <a:srgbClr val="0070C0"/>
                </a:solidFill>
                <a:latin typeface="Calibri" pitchFamily="34" charset="0"/>
                <a:cs typeface="Calibri" pitchFamily="34" charset="0"/>
              </a:rPr>
              <a:t> </a:t>
            </a:r>
          </a:p>
          <a:p>
            <a:pPr algn="just"/>
            <a:endParaRPr lang="fr-FR" sz="1100" b="1" dirty="0">
              <a:solidFill>
                <a:srgbClr val="C00000"/>
              </a:solidFill>
              <a:latin typeface="Calibri" pitchFamily="34" charset="0"/>
              <a:cs typeface="Calibri" pitchFamily="34" charset="0"/>
            </a:endParaRPr>
          </a:p>
          <a:p>
            <a:pPr algn="just"/>
            <a:r>
              <a:rPr lang="fr-FR" sz="1100" b="1" dirty="0">
                <a:solidFill>
                  <a:srgbClr val="C00000"/>
                </a:solidFill>
                <a:latin typeface="Calibri" pitchFamily="34" charset="0"/>
                <a:cs typeface="Calibri" pitchFamily="34" charset="0"/>
              </a:rPr>
              <a:t>IV - COMMUNICATION OF THE ARDUINO WITH OTHER PLATFORMS: </a:t>
            </a:r>
          </a:p>
          <a:p>
            <a:pPr algn="just"/>
            <a:r>
              <a:rPr lang="fr-FR" sz="1100" b="1" dirty="0">
                <a:solidFill>
                  <a:srgbClr val="C00000"/>
                </a:solidFill>
                <a:latin typeface="Calibri" pitchFamily="34" charset="0"/>
                <a:cs typeface="Calibri" pitchFamily="34" charset="0"/>
              </a:rPr>
              <a:t>	</a:t>
            </a:r>
            <a:r>
              <a:rPr lang="fr-FR" sz="1100" b="1" dirty="0">
                <a:solidFill>
                  <a:srgbClr val="0070C0"/>
                </a:solidFill>
                <a:latin typeface="Calibri" pitchFamily="34" charset="0"/>
                <a:cs typeface="Calibri" pitchFamily="34" charset="0"/>
              </a:rPr>
              <a:t>IV - 1 PROCESSING =&gt; JAVA, </a:t>
            </a:r>
          </a:p>
          <a:p>
            <a:pPr algn="just"/>
            <a:r>
              <a:rPr lang="fr-FR" sz="1100" b="1" dirty="0">
                <a:solidFill>
                  <a:srgbClr val="0070C0"/>
                </a:solidFill>
                <a:latin typeface="Calibri" pitchFamily="34" charset="0"/>
                <a:cs typeface="Calibri" pitchFamily="34" charset="0"/>
              </a:rPr>
              <a:t>	IV - 2 ANDROID, </a:t>
            </a:r>
          </a:p>
          <a:p>
            <a:pPr algn="just"/>
            <a:r>
              <a:rPr lang="fr-FR" sz="1100" b="1" dirty="0">
                <a:solidFill>
                  <a:srgbClr val="0070C0"/>
                </a:solidFill>
                <a:latin typeface="Calibri" pitchFamily="34" charset="0"/>
                <a:cs typeface="Calibri" pitchFamily="34" charset="0"/>
              </a:rPr>
              <a:t>	IV - x VISUAL STUDIO CODE + PLATFORM IO, </a:t>
            </a:r>
          </a:p>
          <a:p>
            <a:pPr algn="just"/>
            <a:r>
              <a:rPr lang="fr-FR" sz="1100" b="1" dirty="0">
                <a:solidFill>
                  <a:srgbClr val="0070C0"/>
                </a:solidFill>
                <a:latin typeface="Calibri" pitchFamily="34" charset="0"/>
                <a:cs typeface="Calibri" pitchFamily="34" charset="0"/>
              </a:rPr>
              <a:t>	IV - 4 MICRO-PYTHON, </a:t>
            </a:r>
          </a:p>
          <a:p>
            <a:pPr algn="just"/>
            <a:r>
              <a:rPr lang="fr-FR" sz="1100" b="1" dirty="0">
                <a:solidFill>
                  <a:srgbClr val="0070C0"/>
                </a:solidFill>
                <a:latin typeface="Calibri" pitchFamily="34" charset="0"/>
                <a:cs typeface="Calibri" pitchFamily="34" charset="0"/>
              </a:rPr>
              <a:t>	IV - 5 NODE-RED</a:t>
            </a:r>
          </a:p>
          <a:p>
            <a:pPr algn="just"/>
            <a:r>
              <a:rPr lang="fr-FR" sz="1100" b="1" dirty="0">
                <a:solidFill>
                  <a:srgbClr val="0070C0"/>
                </a:solidFill>
                <a:latin typeface="Calibri" pitchFamily="34" charset="0"/>
                <a:cs typeface="Calibri" pitchFamily="34" charset="0"/>
              </a:rPr>
              <a:t>	IV - 6 MICRO-PYTHON, </a:t>
            </a:r>
          </a:p>
          <a:p>
            <a:pPr algn="just"/>
            <a:r>
              <a:rPr lang="fr-FR" sz="1100" b="1" dirty="0">
                <a:solidFill>
                  <a:srgbClr val="0070C0"/>
                </a:solidFill>
                <a:latin typeface="Calibri" pitchFamily="34" charset="0"/>
                <a:cs typeface="Calibri" pitchFamily="34" charset="0"/>
              </a:rPr>
              <a:t>	IV - 7 IoT </a:t>
            </a:r>
          </a:p>
          <a:p>
            <a:pPr algn="just"/>
            <a:endParaRPr lang="fr-FR" sz="1100" b="1" dirty="0">
              <a:solidFill>
                <a:srgbClr val="C00000"/>
              </a:solidFill>
              <a:latin typeface="Calibri" pitchFamily="34" charset="0"/>
              <a:cs typeface="Calibri" pitchFamily="34" charset="0"/>
            </a:endParaRPr>
          </a:p>
          <a:p>
            <a:pPr algn="just"/>
            <a:r>
              <a:rPr lang="fr-FR" sz="1100" b="1" dirty="0">
                <a:solidFill>
                  <a:srgbClr val="C00000"/>
                </a:solidFill>
                <a:latin typeface="Calibri" pitchFamily="34" charset="0"/>
                <a:cs typeface="Calibri" pitchFamily="34" charset="0"/>
              </a:rPr>
              <a:t>V - IMPLEMENTATION OF THE ESP32 WITH MICRO-PYTHON: </a:t>
            </a:r>
          </a:p>
          <a:p>
            <a:pPr algn="just"/>
            <a:r>
              <a:rPr lang="fr-FR" sz="1100" b="1" dirty="0">
                <a:solidFill>
                  <a:srgbClr val="0070C0"/>
                </a:solidFill>
                <a:latin typeface="Calibri" pitchFamily="34" charset="0"/>
                <a:cs typeface="Calibri" pitchFamily="34" charset="0"/>
              </a:rPr>
              <a:t>	V-1 ANALOG READ, OLED, LoRa, CAPACITIVE TOUCH, HALL EFFECT  ON ESP32</a:t>
            </a:r>
          </a:p>
          <a:p>
            <a:pPr algn="just"/>
            <a:r>
              <a:rPr lang="fr-FR" sz="1100" b="1" dirty="0">
                <a:solidFill>
                  <a:srgbClr val="0070C0"/>
                </a:solidFill>
                <a:latin typeface="Calibri" pitchFamily="34" charset="0"/>
                <a:cs typeface="Calibri" pitchFamily="34" charset="0"/>
              </a:rPr>
              <a:t>	V-2 MQTT ON ESP32/ESP8266</a:t>
            </a:r>
          </a:p>
          <a:p>
            <a:pPr algn="just"/>
            <a:r>
              <a:rPr lang="fr-FR" sz="1100" b="1" dirty="0">
                <a:solidFill>
                  <a:srgbClr val="0070C0"/>
                </a:solidFill>
                <a:latin typeface="Calibri" pitchFamily="34" charset="0"/>
                <a:cs typeface="Calibri" pitchFamily="34" charset="0"/>
              </a:rPr>
              <a:t>	V-3 MQTT - </a:t>
            </a:r>
            <a:r>
              <a:rPr lang="fr-FR" sz="1100" b="1" dirty="0" err="1">
                <a:solidFill>
                  <a:srgbClr val="0070C0"/>
                </a:solidFill>
                <a:latin typeface="Calibri" pitchFamily="34" charset="0"/>
                <a:cs typeface="Calibri" pitchFamily="34" charset="0"/>
              </a:rPr>
              <a:t>Connect</a:t>
            </a:r>
            <a:r>
              <a:rPr lang="fr-FR" sz="1100" b="1" dirty="0">
                <a:solidFill>
                  <a:srgbClr val="0070C0"/>
                </a:solidFill>
                <a:latin typeface="Calibri" pitchFamily="34" charset="0"/>
                <a:cs typeface="Calibri" pitchFamily="34" charset="0"/>
              </a:rPr>
              <a:t> ESP32 to Node-RED</a:t>
            </a:r>
          </a:p>
          <a:p>
            <a:pPr algn="just"/>
            <a:endParaRPr lang="fr-FR" sz="1100" b="1" dirty="0">
              <a:solidFill>
                <a:srgbClr val="0070C0"/>
              </a:solidFill>
              <a:latin typeface="Calibri" pitchFamily="34" charset="0"/>
              <a:cs typeface="Calibri" pitchFamily="34" charset="0"/>
            </a:endParaRPr>
          </a:p>
          <a:p>
            <a:pPr algn="just"/>
            <a:r>
              <a:rPr lang="fr-FR" sz="1100" b="1" dirty="0">
                <a:solidFill>
                  <a:srgbClr val="C00000"/>
                </a:solidFill>
                <a:latin typeface="Calibri" pitchFamily="34" charset="0"/>
                <a:cs typeface="Calibri" pitchFamily="34" charset="0"/>
              </a:rPr>
              <a:t>VI - IMPLEMENTATION OF ARTIFICIAL INTELLIGENCE</a:t>
            </a:r>
          </a:p>
          <a:p>
            <a:pPr algn="just"/>
            <a:r>
              <a:rPr lang="fr-FR" sz="1100" b="1" dirty="0">
                <a:solidFill>
                  <a:srgbClr val="C00000"/>
                </a:solidFill>
                <a:latin typeface="Calibri" pitchFamily="34" charset="0"/>
                <a:cs typeface="Calibri" pitchFamily="34" charset="0"/>
              </a:rPr>
              <a:t>	</a:t>
            </a:r>
            <a:r>
              <a:rPr lang="fr-FR" sz="1100" b="1" dirty="0">
                <a:solidFill>
                  <a:srgbClr val="0070C0"/>
                </a:solidFill>
                <a:latin typeface="Calibri" pitchFamily="34" charset="0"/>
                <a:cs typeface="Calibri" pitchFamily="34" charset="0"/>
              </a:rPr>
              <a:t>VI – 1 ARDUINO AND ARTIFICIAL INTELLIGENCE </a:t>
            </a:r>
          </a:p>
          <a:p>
            <a:pPr algn="just"/>
            <a:r>
              <a:rPr lang="fr-FR" sz="1100" b="1" dirty="0">
                <a:solidFill>
                  <a:srgbClr val="C00000"/>
                </a:solidFill>
                <a:latin typeface="Calibri" pitchFamily="34" charset="0"/>
                <a:cs typeface="Calibri" pitchFamily="34" charset="0"/>
              </a:rPr>
              <a:t>VII - ESSENTIAL REFERENCES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COMMANDER L’ARDUINO PAR LE PORT SERIE: EXEMPLE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50</a:t>
            </a:fld>
            <a:endParaRPr lang="fr-FR"/>
          </a:p>
        </p:txBody>
      </p:sp>
      <p:sp>
        <p:nvSpPr>
          <p:cNvPr id="1027" name="Rectangle 3"/>
          <p:cNvSpPr>
            <a:spLocks noChangeArrowheads="1"/>
          </p:cNvSpPr>
          <p:nvPr/>
        </p:nvSpPr>
        <p:spPr bwMode="auto">
          <a:xfrm>
            <a:off x="285720" y="1500174"/>
            <a:ext cx="6786610" cy="48628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rgbClr val="7E7E7E"/>
                </a:solidFill>
                <a:effectLst/>
                <a:latin typeface="Arial Unicode MS" pitchFamily="34" charset="-128"/>
                <a:cs typeface="Arial" pitchFamily="34" charset="0"/>
              </a:rPr>
              <a:t>/*</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a:ln>
                  <a:noFill/>
                </a:ln>
                <a:solidFill>
                  <a:srgbClr val="7E7E7E"/>
                </a:solidFill>
                <a:effectLst/>
                <a:latin typeface="Arial Unicode MS" pitchFamily="34" charset="-128"/>
                <a:cs typeface="Arial" pitchFamily="34" charset="0"/>
              </a:rPr>
              <a:t> * Script montrant l'usage de la communication série </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a:ln>
                  <a:noFill/>
                </a:ln>
                <a:solidFill>
                  <a:srgbClr val="7E7E7E"/>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rgbClr val="7E7E7E"/>
                </a:solidFill>
                <a:effectLst/>
                <a:latin typeface="Arial Unicode MS" pitchFamily="34" charset="-128"/>
                <a:cs typeface="Arial" pitchFamily="34" charset="0"/>
              </a:rPr>
              <a:t>* pour débugger du code</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a:ln>
                  <a:noFill/>
                </a:ln>
                <a:solidFill>
                  <a:srgbClr val="7E7E7E"/>
                </a:solidFill>
                <a:effectLst/>
                <a:latin typeface="Arial Unicode MS" pitchFamily="34" charset="-128"/>
                <a:cs typeface="Arial" pitchFamily="34" charset="0"/>
              </a:rPr>
              <a:t> */</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pinBouton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 2;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etatBouton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r>
              <a:rPr lang="fr-FR" sz="1000" dirty="0" err="1">
                <a:solidFill>
                  <a:srgbClr val="CC6600"/>
                </a:solidFill>
                <a:latin typeface="Arial Unicode MS" pitchFamily="34" charset="-128"/>
                <a:cs typeface="Arial" pitchFamily="34" charset="0"/>
              </a:rPr>
              <a:t>int</a:t>
            </a:r>
            <a:r>
              <a:rPr lang="fr-FR" sz="1000" dirty="0">
                <a:latin typeface="Arial Unicode MS" pitchFamily="34" charset="-128"/>
                <a:cs typeface="Arial" pitchFamily="34" charset="0"/>
              </a:rPr>
              <a:t> lecture1, lecture2;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latin typeface="Arial Unicode MS"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rgbClr val="CC6600"/>
                </a:solidFill>
                <a:effectLst/>
                <a:latin typeface="Arial Unicode MS" pitchFamily="34" charset="-128"/>
                <a:cs typeface="Arial" pitchFamily="34" charset="0"/>
              </a:rPr>
              <a:t>void</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1" i="0" u="none" strike="noStrike" cap="none" normalizeH="0" baseline="0" dirty="0">
                <a:ln>
                  <a:noFill/>
                </a:ln>
                <a:solidFill>
                  <a:srgbClr val="CC6600"/>
                </a:solidFill>
                <a:effectLst/>
                <a:latin typeface="Arial Unicode MS" pitchFamily="34" charset="-128"/>
                <a:cs typeface="Arial" pitchFamily="34" charset="0"/>
              </a:rPr>
              <a:t>setup</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rgbClr val="CC6600"/>
                </a:solidFill>
                <a:effectLst/>
                <a:latin typeface="Arial Unicode MS" pitchFamily="34" charset="-128"/>
                <a:cs typeface="Arial" pitchFamily="34" charset="0"/>
              </a:rPr>
              <a:t>pinMode</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pinBouton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a:ln>
                  <a:noFill/>
                </a:ln>
                <a:solidFill>
                  <a:srgbClr val="006699"/>
                </a:solidFill>
                <a:effectLst/>
                <a:latin typeface="Arial Unicode MS" pitchFamily="34" charset="-128"/>
                <a:cs typeface="Arial" pitchFamily="34" charset="0"/>
              </a:rPr>
              <a:t>INPUT</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r>
              <a:rPr kumimoji="0" lang="fr-FR" sz="1000" b="0" i="0" u="none" strike="noStrike" cap="none" normalizeH="0" baseline="0" dirty="0">
                <a:ln>
                  <a:noFill/>
                </a:ln>
                <a:solidFill>
                  <a:srgbClr val="7E7E7E"/>
                </a:solidFill>
                <a:effectLst/>
                <a:latin typeface="Arial Unicode MS" pitchFamily="34" charset="-128"/>
                <a:cs typeface="Arial" pitchFamily="34" charset="0"/>
              </a:rPr>
              <a:t>// Bouton d'entrée</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chemeClr val="tx1"/>
                </a:solidFill>
                <a:effectLst/>
                <a:latin typeface="Arial Unicode MS" pitchFamily="34" charset="-128"/>
                <a:cs typeface="Arial" pitchFamily="34" charset="0"/>
              </a:rPr>
              <a:t>etatBouton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r>
              <a:rPr kumimoji="0" lang="fr-FR" sz="1000" b="0" i="0" u="none" strike="noStrike" cap="none" normalizeH="0" baseline="0" dirty="0" err="1">
                <a:ln>
                  <a:noFill/>
                </a:ln>
                <a:solidFill>
                  <a:srgbClr val="CC6600"/>
                </a:solidFill>
                <a:effectLst/>
                <a:latin typeface="Arial Unicode MS" pitchFamily="34" charset="-128"/>
                <a:cs typeface="Arial" pitchFamily="34" charset="0"/>
              </a:rPr>
              <a:t>digitalRead</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pinBouton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err="1">
                <a:ln>
                  <a:noFill/>
                </a:ln>
                <a:solidFill>
                  <a:srgbClr val="CC6600"/>
                </a:solidFill>
                <a:effectLst/>
                <a:latin typeface="Arial Unicode MS" pitchFamily="34" charset="-128"/>
                <a:cs typeface="Arial" pitchFamily="34" charset="0"/>
              </a:rPr>
              <a:t>Serial</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a:t>
            </a:r>
            <a:r>
              <a:rPr kumimoji="0" lang="fr-FR" sz="1000" b="0" i="0" u="none" strike="noStrike" cap="none" normalizeH="0" baseline="0" dirty="0" err="1">
                <a:ln>
                  <a:noFill/>
                </a:ln>
                <a:solidFill>
                  <a:srgbClr val="CC6600"/>
                </a:solidFill>
                <a:effectLst/>
                <a:latin typeface="Arial Unicode MS" pitchFamily="34" charset="-128"/>
                <a:cs typeface="Arial" pitchFamily="34" charset="0"/>
              </a:rPr>
              <a:t>begin</a:t>
            </a:r>
            <a:r>
              <a:rPr kumimoji="0" lang="fr-FR" sz="1000" b="0" i="0" u="none" strike="noStrike" cap="none" normalizeH="0" baseline="0" dirty="0">
                <a:ln>
                  <a:noFill/>
                </a:ln>
                <a:solidFill>
                  <a:schemeClr val="tx1"/>
                </a:solidFill>
                <a:effectLst/>
                <a:latin typeface="Arial Unicode MS" pitchFamily="34" charset="-128"/>
                <a:cs typeface="Arial" pitchFamily="34" charset="0"/>
              </a:rPr>
              <a:t>(9600); </a:t>
            </a:r>
            <a:r>
              <a:rPr kumimoji="0" lang="fr-FR" sz="1000" b="0" i="0" u="none" strike="noStrike" cap="none" normalizeH="0" baseline="0" dirty="0">
                <a:ln>
                  <a:noFill/>
                </a:ln>
                <a:solidFill>
                  <a:srgbClr val="7E7E7E"/>
                </a:solidFill>
                <a:effectLst/>
                <a:latin typeface="Arial Unicode MS" pitchFamily="34" charset="-128"/>
                <a:cs typeface="Arial" pitchFamily="34" charset="0"/>
              </a:rPr>
              <a:t>// Démarrage de la communication  série</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err="1">
                <a:ln>
                  <a:noFill/>
                </a:ln>
                <a:solidFill>
                  <a:srgbClr val="CC6600"/>
                </a:solidFill>
                <a:effectLst/>
                <a:latin typeface="Arial Unicode MS" pitchFamily="34" charset="-128"/>
                <a:cs typeface="Arial" pitchFamily="34" charset="0"/>
              </a:rPr>
              <a:t>Serial</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a:t>
            </a:r>
            <a:r>
              <a:rPr kumimoji="0" lang="fr-FR" sz="1000" b="0" i="0" u="none" strike="noStrike" cap="none" normalizeH="0" baseline="0" dirty="0" err="1">
                <a:ln>
                  <a:noFill/>
                </a:ln>
                <a:solidFill>
                  <a:srgbClr val="CC6600"/>
                </a:solidFill>
                <a:effectLst/>
                <a:latin typeface="Arial Unicode MS" pitchFamily="34" charset="-128"/>
                <a:cs typeface="Arial" pitchFamily="34" charset="0"/>
              </a:rPr>
              <a:t>print</a:t>
            </a:r>
            <a:r>
              <a:rPr kumimoji="0" lang="fr-FR" sz="1000" b="0" i="0" u="none" strike="noStrike" cap="none" normalizeH="0" baseline="0" dirty="0">
                <a:ln>
                  <a:noFill/>
                </a:ln>
                <a:solidFill>
                  <a:schemeClr val="tx1"/>
                </a:solidFill>
                <a:effectLst/>
                <a:latin typeface="Arial Unicode MS" pitchFamily="34" charset="-128"/>
                <a:cs typeface="Arial" pitchFamily="34" charset="0"/>
              </a:rPr>
              <a:t>(</a:t>
            </a:r>
            <a:r>
              <a:rPr kumimoji="0" lang="fr-FR" sz="1000" b="0" i="0" u="none" strike="noStrike" cap="none" normalizeH="0" baseline="0" dirty="0">
                <a:ln>
                  <a:noFill/>
                </a:ln>
                <a:solidFill>
                  <a:srgbClr val="006699"/>
                </a:solidFill>
                <a:effectLst/>
                <a:latin typeface="Arial Unicode MS" pitchFamily="34" charset="-128"/>
                <a:cs typeface="Arial" pitchFamily="34" charset="0"/>
              </a:rPr>
              <a:t>"Démarrage du programme,\n"</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err="1">
                <a:ln>
                  <a:noFill/>
                </a:ln>
                <a:solidFill>
                  <a:srgbClr val="CC6600"/>
                </a:solidFill>
                <a:effectLst/>
                <a:latin typeface="Arial Unicode MS" pitchFamily="34" charset="-128"/>
                <a:cs typeface="Arial" pitchFamily="34" charset="0"/>
              </a:rPr>
              <a:t>Serial</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a:t>
            </a:r>
            <a:r>
              <a:rPr kumimoji="0" lang="fr-FR" sz="1000" b="0" i="0" u="none" strike="noStrike" cap="none" normalizeH="0" baseline="0" dirty="0" err="1">
                <a:ln>
                  <a:noFill/>
                </a:ln>
                <a:solidFill>
                  <a:srgbClr val="CC6600"/>
                </a:solidFill>
                <a:effectLst/>
                <a:latin typeface="Arial Unicode MS" pitchFamily="34" charset="-128"/>
                <a:cs typeface="Arial" pitchFamily="34" charset="0"/>
              </a:rPr>
              <a:t>print</a:t>
            </a:r>
            <a:r>
              <a:rPr kumimoji="0" lang="fr-FR" sz="1000" b="0" i="0" u="none" strike="noStrike" cap="none" normalizeH="0" baseline="0" dirty="0">
                <a:ln>
                  <a:noFill/>
                </a:ln>
                <a:solidFill>
                  <a:schemeClr val="tx1"/>
                </a:solidFill>
                <a:effectLst/>
                <a:latin typeface="Arial Unicode MS" pitchFamily="34" charset="-128"/>
                <a:cs typeface="Arial" pitchFamily="34" charset="0"/>
              </a:rPr>
              <a:t>(</a:t>
            </a:r>
            <a:r>
              <a:rPr kumimoji="0" lang="fr-FR" sz="1000" b="0" i="0" u="none" strike="noStrike" cap="none" normalizeH="0" baseline="0" dirty="0">
                <a:ln>
                  <a:noFill/>
                </a:ln>
                <a:solidFill>
                  <a:srgbClr val="006699"/>
                </a:solidFill>
                <a:effectLst/>
                <a:latin typeface="Arial Unicode MS" pitchFamily="34" charset="-128"/>
                <a:cs typeface="Arial" pitchFamily="34" charset="0"/>
              </a:rPr>
              <a:t>"Presser le bouton.\n"</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latin typeface="Arial Unicode MS"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rgbClr val="CC6600"/>
                </a:solidFill>
                <a:effectLst/>
                <a:latin typeface="Arial Unicode MS" pitchFamily="34" charset="-128"/>
                <a:cs typeface="Arial" pitchFamily="34" charset="0"/>
              </a:rPr>
              <a:t>void</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1" i="0" u="none" strike="noStrike" cap="none" normalizeH="0" baseline="0" dirty="0" err="1">
                <a:ln>
                  <a:noFill/>
                </a:ln>
                <a:solidFill>
                  <a:srgbClr val="CC6600"/>
                </a:solidFill>
                <a:effectLst/>
                <a:latin typeface="Arial Unicode MS" pitchFamily="34" charset="-128"/>
                <a:cs typeface="Arial" pitchFamily="34" charset="0"/>
              </a:rPr>
              <a:t>loop</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rgbClr val="7E7E7E"/>
                </a:solidFill>
                <a:effectLst/>
                <a:latin typeface="Arial Unicode MS" pitchFamily="34" charset="-128"/>
                <a:cs typeface="Arial" pitchFamily="34" charset="0"/>
              </a:rPr>
              <a:t>// --- Lecture du bouton avec déparasitage logiciel ---</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rgbClr val="7E7E7E"/>
                </a:solidFill>
                <a:effectLst/>
                <a:latin typeface="Arial Unicode MS" pitchFamily="34" charset="-128"/>
                <a:cs typeface="Arial" pitchFamily="34" charset="0"/>
              </a:rPr>
              <a:t>// Si pas de parasite, lecture1 égal lecture2</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chemeClr val="tx1"/>
                </a:solidFill>
                <a:effectLst/>
                <a:latin typeface="Arial Unicode MS" pitchFamily="34" charset="-128"/>
                <a:cs typeface="Arial" pitchFamily="34" charset="0"/>
              </a:rPr>
              <a:t>lecture1 = </a:t>
            </a:r>
            <a:r>
              <a:rPr kumimoji="0" lang="fr-FR" sz="1000" b="0" i="0" u="none" strike="noStrike" cap="none" normalizeH="0" baseline="0" dirty="0" err="1">
                <a:ln>
                  <a:noFill/>
                </a:ln>
                <a:solidFill>
                  <a:srgbClr val="CC6600"/>
                </a:solidFill>
                <a:effectLst/>
                <a:latin typeface="Arial Unicode MS" pitchFamily="34" charset="-128"/>
                <a:cs typeface="Arial" pitchFamily="34" charset="0"/>
              </a:rPr>
              <a:t>digitalRead</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pinBouton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r>
              <a:rPr kumimoji="0" lang="fr-FR" sz="1000" b="0" i="0" u="none" strike="noStrike" cap="none" normalizeH="0" baseline="0" dirty="0">
                <a:ln>
                  <a:noFill/>
                </a:ln>
                <a:solidFill>
                  <a:srgbClr val="7E7E7E"/>
                </a:solidFill>
                <a:effectLst/>
                <a:latin typeface="Arial Unicode MS" pitchFamily="34" charset="-128"/>
                <a:cs typeface="Arial" pitchFamily="34" charset="0"/>
              </a:rPr>
              <a:t>// première lecture du 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rgbClr val="CC6600"/>
                </a:solidFill>
                <a:effectLst/>
                <a:latin typeface="Arial Unicode MS" pitchFamily="34" charset="-128"/>
                <a:cs typeface="Arial" pitchFamily="34" charset="0"/>
              </a:rPr>
              <a:t>delay</a:t>
            </a:r>
            <a:r>
              <a:rPr kumimoji="0" lang="fr-FR" sz="1000" b="0" i="0" u="none" strike="noStrike" cap="none" normalizeH="0" baseline="0" dirty="0">
                <a:ln>
                  <a:noFill/>
                </a:ln>
                <a:solidFill>
                  <a:schemeClr val="tx1"/>
                </a:solidFill>
                <a:effectLst/>
                <a:latin typeface="Arial Unicode MS" pitchFamily="34" charset="-128"/>
                <a:cs typeface="Arial" pitchFamily="34" charset="0"/>
              </a:rPr>
              <a:t>( 10 ); </a:t>
            </a:r>
            <a:r>
              <a:rPr kumimoji="0" lang="fr-FR" sz="1000" b="0" i="0" u="none" strike="noStrike" cap="none" normalizeH="0" baseline="0" dirty="0">
                <a:ln>
                  <a:noFill/>
                </a:ln>
                <a:solidFill>
                  <a:srgbClr val="7E7E7E"/>
                </a:solidFill>
                <a:effectLst/>
                <a:latin typeface="Arial Unicode MS" pitchFamily="34" charset="-128"/>
                <a:cs typeface="Arial" pitchFamily="34" charset="0"/>
              </a:rPr>
              <a:t>// attendre 10 </a:t>
            </a:r>
            <a:r>
              <a:rPr kumimoji="0" lang="fr-FR" sz="1000" b="0" i="0" u="none" strike="noStrike" cap="none" normalizeH="0" baseline="0" dirty="0" err="1">
                <a:ln>
                  <a:noFill/>
                </a:ln>
                <a:solidFill>
                  <a:srgbClr val="7E7E7E"/>
                </a:solidFill>
                <a:effectLst/>
                <a:latin typeface="Arial Unicode MS" pitchFamily="34" charset="-128"/>
                <a:cs typeface="Arial" pitchFamily="34" charset="0"/>
              </a:rPr>
              <a:t>milli-secondes</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chemeClr val="tx1"/>
                </a:solidFill>
                <a:effectLst/>
                <a:latin typeface="Arial Unicode MS" pitchFamily="34" charset="-128"/>
                <a:cs typeface="Arial" pitchFamily="34" charset="0"/>
              </a:rPr>
              <a:t>lecture2 = </a:t>
            </a:r>
            <a:r>
              <a:rPr kumimoji="0" lang="fr-FR" sz="1000" b="0" i="0" u="none" strike="noStrike" cap="none" normalizeH="0" baseline="0" dirty="0" err="1">
                <a:ln>
                  <a:noFill/>
                </a:ln>
                <a:solidFill>
                  <a:srgbClr val="CC6600"/>
                </a:solidFill>
                <a:effectLst/>
                <a:latin typeface="Arial Unicode MS" pitchFamily="34" charset="-128"/>
                <a:cs typeface="Arial" pitchFamily="34" charset="0"/>
              </a:rPr>
              <a:t>digitalRead</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pinBouton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r>
              <a:rPr kumimoji="0" lang="fr-FR" sz="1000" b="0" i="0" u="none" strike="noStrike" cap="none" normalizeH="0" baseline="0" dirty="0">
                <a:ln>
                  <a:noFill/>
                </a:ln>
                <a:solidFill>
                  <a:srgbClr val="7E7E7E"/>
                </a:solidFill>
                <a:effectLst/>
                <a:latin typeface="Arial Unicode MS" pitchFamily="34" charset="-128"/>
                <a:cs typeface="Arial" pitchFamily="34" charset="0"/>
              </a:rPr>
              <a:t>// deuxième lecture du 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rgbClr val="7E7E7E"/>
                </a:solidFill>
                <a:effectLst/>
                <a:latin typeface="Arial Unicode MS" pitchFamily="34" charset="-128"/>
                <a:cs typeface="Arial" pitchFamily="34" charset="0"/>
              </a:rPr>
              <a:t>// changement d'état ?</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rgbClr val="CC6600"/>
                </a:solidFill>
                <a:effectLst/>
                <a:latin typeface="Arial Unicode MS" pitchFamily="34" charset="-128"/>
                <a:cs typeface="Arial" pitchFamily="34" charset="0"/>
              </a:rPr>
              <a:t>if</a:t>
            </a:r>
            <a:r>
              <a:rPr kumimoji="0" lang="fr-FR" sz="1000" b="0" i="0" u="none" strike="noStrike" cap="none" normalizeH="0" baseline="0" dirty="0">
                <a:ln>
                  <a:noFill/>
                </a:ln>
                <a:solidFill>
                  <a:schemeClr val="tx1"/>
                </a:solidFill>
                <a:effectLst/>
                <a:latin typeface="Arial Unicode MS" pitchFamily="34" charset="-128"/>
                <a:cs typeface="Arial" pitchFamily="34" charset="0"/>
              </a:rPr>
              <a:t>( (lecture1==lecture2) &amp;&amp; (lecture1 !=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etatBouton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chemeClr val="tx1"/>
                </a:solidFill>
                <a:effectLst/>
                <a:latin typeface="Arial Unicode MS" pitchFamily="34" charset="-128"/>
                <a:cs typeface="Arial" pitchFamily="34" charset="0"/>
              </a:rPr>
              <a:t>changeEtatBouton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lecture1 ); }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latin typeface="Arial Unicode MS"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rgbClr val="CC6600"/>
                </a:solidFill>
                <a:effectLst/>
                <a:latin typeface="Arial Unicode MS" pitchFamily="34" charset="-128"/>
                <a:cs typeface="Arial" pitchFamily="34" charset="0"/>
              </a:rPr>
              <a:t>void</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changeEtatBouton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rgbClr val="CC6600"/>
                </a:solidFill>
                <a:effectLst/>
                <a:latin typeface="Arial Unicode MS" pitchFamily="34" charset="-128"/>
                <a:cs typeface="Arial" pitchFamily="34" charset="0"/>
              </a:rPr>
              <a:t>int</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nouvelEtat</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rgbClr val="CC6600"/>
                </a:solidFill>
                <a:effectLst/>
                <a:latin typeface="Arial Unicode MS" pitchFamily="34" charset="-128"/>
                <a:cs typeface="Arial" pitchFamily="34" charset="0"/>
              </a:rPr>
              <a:t>if</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nouvelEtat</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r>
              <a:rPr kumimoji="0" lang="fr-FR" sz="1000" b="0" i="0" u="none" strike="noStrike" cap="none" normalizeH="0" baseline="0" dirty="0">
                <a:ln>
                  <a:noFill/>
                </a:ln>
                <a:solidFill>
                  <a:srgbClr val="006699"/>
                </a:solidFill>
                <a:effectLst/>
                <a:latin typeface="Arial Unicode MS" pitchFamily="34" charset="-128"/>
                <a:cs typeface="Arial" pitchFamily="34" charset="0"/>
              </a:rPr>
              <a:t>LOW</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1" i="0" u="none" strike="noStrike" cap="none" normalizeH="0" baseline="0" dirty="0" err="1">
                <a:ln>
                  <a:noFill/>
                </a:ln>
                <a:solidFill>
                  <a:srgbClr val="CC6600"/>
                </a:solidFill>
                <a:effectLst/>
                <a:latin typeface="Arial Unicode MS" pitchFamily="34" charset="-128"/>
                <a:cs typeface="Arial" pitchFamily="34" charset="0"/>
              </a:rPr>
              <a:t>Serial</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a:t>
            </a:r>
            <a:r>
              <a:rPr kumimoji="0" lang="fr-FR" sz="1000" b="0" i="0" u="none" strike="noStrike" cap="none" normalizeH="0" baseline="0" dirty="0" err="1">
                <a:ln>
                  <a:noFill/>
                </a:ln>
                <a:solidFill>
                  <a:srgbClr val="CC6600"/>
                </a:solidFill>
                <a:effectLst/>
                <a:latin typeface="Arial Unicode MS" pitchFamily="34" charset="-128"/>
                <a:cs typeface="Arial" pitchFamily="34" charset="0"/>
              </a:rPr>
              <a:t>print</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a:ln>
                  <a:noFill/>
                </a:ln>
                <a:solidFill>
                  <a:srgbClr val="006699"/>
                </a:solidFill>
                <a:effectLst/>
                <a:latin typeface="Arial Unicode MS" pitchFamily="34" charset="-128"/>
                <a:cs typeface="Arial" pitchFamily="34" charset="0"/>
              </a:rPr>
              <a:t>"Bouton </a:t>
            </a:r>
            <a:r>
              <a:rPr kumimoji="0" lang="fr-FR" sz="1000" b="0" i="0" u="none" strike="noStrike" cap="none" normalizeH="0" baseline="0" dirty="0" err="1">
                <a:ln>
                  <a:noFill/>
                </a:ln>
                <a:solidFill>
                  <a:srgbClr val="006699"/>
                </a:solidFill>
                <a:effectLst/>
                <a:latin typeface="Arial Unicode MS" pitchFamily="34" charset="-128"/>
                <a:cs typeface="Arial" pitchFamily="34" charset="0"/>
              </a:rPr>
              <a:t>relache</a:t>
            </a:r>
            <a:r>
              <a:rPr kumimoji="0" lang="fr-FR" sz="1000" b="0" i="0" u="none" strike="noStrike" cap="none" normalizeH="0" baseline="0" dirty="0">
                <a:ln>
                  <a:noFill/>
                </a:ln>
                <a:solidFill>
                  <a:srgbClr val="006699"/>
                </a:solidFill>
                <a:effectLst/>
                <a:latin typeface="Arial Unicode MS" pitchFamily="34" charset="-128"/>
                <a:cs typeface="Arial" pitchFamily="34" charset="0"/>
              </a:rPr>
              <a:t>!\n"</a:t>
            </a:r>
            <a:r>
              <a:rPr kumimoji="0" lang="fr-FR" sz="1000" b="0" i="0" u="none" strike="noStrike" cap="none" normalizeH="0" baseline="0" dirty="0">
                <a:ln>
                  <a:noFill/>
                </a:ln>
                <a:solidFill>
                  <a:schemeClr val="tx1"/>
                </a:solidFill>
                <a:effectLst/>
                <a:latin typeface="Arial Unicode MS" pitchFamily="34" charset="-128"/>
                <a:cs typeface="Arial" pitchFamily="34" charset="0"/>
              </a:rPr>
              <a:t> );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rgbClr val="CC6600"/>
                </a:solidFill>
                <a:effectLst/>
                <a:latin typeface="Arial Unicode MS" pitchFamily="34" charset="-128"/>
                <a:cs typeface="Arial" pitchFamily="34" charset="0"/>
              </a:rPr>
              <a:t>else</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CC6600"/>
                </a:solidFill>
                <a:effectLst/>
                <a:latin typeface="Arial Unicode MS" pitchFamily="34" charset="-128"/>
                <a:cs typeface="Arial" pitchFamily="34" charset="0"/>
              </a:rPr>
              <a:t>    </a:t>
            </a:r>
            <a:r>
              <a:rPr kumimoji="0" lang="fr-FR" sz="1000" b="1" i="0" u="none" strike="noStrike" cap="none" normalizeH="0" baseline="0" dirty="0" err="1">
                <a:ln>
                  <a:noFill/>
                </a:ln>
                <a:solidFill>
                  <a:srgbClr val="CC6600"/>
                </a:solidFill>
                <a:effectLst/>
                <a:latin typeface="Arial Unicode MS" pitchFamily="34" charset="-128"/>
                <a:cs typeface="Arial" pitchFamily="34" charset="0"/>
              </a:rPr>
              <a:t>Serial</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a:t>
            </a:r>
            <a:r>
              <a:rPr kumimoji="0" lang="fr-FR" sz="1000" b="0" i="0" u="none" strike="noStrike" cap="none" normalizeH="0" baseline="0" dirty="0" err="1">
                <a:ln>
                  <a:noFill/>
                </a:ln>
                <a:solidFill>
                  <a:srgbClr val="CC6600"/>
                </a:solidFill>
                <a:effectLst/>
                <a:latin typeface="Arial Unicode MS" pitchFamily="34" charset="-128"/>
                <a:cs typeface="Arial" pitchFamily="34" charset="0"/>
              </a:rPr>
              <a:t>print</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r>
              <a:rPr kumimoji="0" lang="fr-FR" sz="1000" b="0" i="0" u="none" strike="noStrike" cap="none" normalizeH="0" baseline="0" dirty="0">
                <a:ln>
                  <a:noFill/>
                </a:ln>
                <a:solidFill>
                  <a:srgbClr val="006699"/>
                </a:solidFill>
                <a:effectLst/>
                <a:latin typeface="Arial Unicode MS" pitchFamily="34" charset="-128"/>
                <a:cs typeface="Arial" pitchFamily="34" charset="0"/>
              </a:rPr>
              <a:t>"Bouton </a:t>
            </a:r>
            <a:r>
              <a:rPr kumimoji="0" lang="fr-FR" sz="1000" b="0" i="0" u="none" strike="noStrike" cap="none" normalizeH="0" baseline="0" dirty="0" err="1">
                <a:ln>
                  <a:noFill/>
                </a:ln>
                <a:solidFill>
                  <a:srgbClr val="006699"/>
                </a:solidFill>
                <a:effectLst/>
                <a:latin typeface="Arial Unicode MS" pitchFamily="34" charset="-128"/>
                <a:cs typeface="Arial" pitchFamily="34" charset="0"/>
              </a:rPr>
              <a:t>enfonce\n</a:t>
            </a:r>
            <a:r>
              <a:rPr kumimoji="0" lang="fr-FR" sz="1000" b="0" i="0" u="none" strike="noStrike" cap="none" normalizeH="0" baseline="0" dirty="0">
                <a:ln>
                  <a:noFill/>
                </a:ln>
                <a:solidFill>
                  <a:srgbClr val="006699"/>
                </a:solidFill>
                <a:effectLst/>
                <a:latin typeface="Arial Unicode MS" pitchFamily="34" charset="-128"/>
                <a:cs typeface="Arial" pitchFamily="34" charset="0"/>
              </a:rPr>
              <a:t>"</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err="1">
                <a:ln>
                  <a:noFill/>
                </a:ln>
                <a:solidFill>
                  <a:schemeClr val="tx1"/>
                </a:solidFill>
                <a:effectLst/>
                <a:latin typeface="Arial Unicode MS" pitchFamily="34" charset="-128"/>
                <a:cs typeface="Arial" pitchFamily="34" charset="0"/>
              </a:rPr>
              <a:t>etatBouton</a:t>
            </a:r>
            <a:r>
              <a:rPr kumimoji="0" lang="fr-FR" sz="1000" b="0" i="0" u="none" strike="noStrike" cap="none" normalizeH="0" baseline="0" dirty="0">
                <a:ln>
                  <a:noFill/>
                </a:ln>
                <a:solidFill>
                  <a:schemeClr val="tx1"/>
                </a:solidFill>
                <a:effectLst/>
                <a:latin typeface="Arial Unicode MS" pitchFamily="34" charset="-128"/>
                <a:cs typeface="Arial" pitchFamily="34" charset="0"/>
              </a:rPr>
              <a:t> = </a:t>
            </a:r>
            <a:r>
              <a:rPr kumimoji="0" lang="fr-FR" sz="1000" b="0" i="0" u="none" strike="noStrike" cap="none" normalizeH="0" baseline="0" dirty="0" err="1">
                <a:ln>
                  <a:noFill/>
                </a:ln>
                <a:solidFill>
                  <a:schemeClr val="tx1"/>
                </a:solidFill>
                <a:effectLst/>
                <a:latin typeface="Arial Unicode MS" pitchFamily="34" charset="-128"/>
                <a:cs typeface="Arial" pitchFamily="34" charset="0"/>
              </a:rPr>
              <a:t>nouvelEtat</a:t>
            </a:r>
            <a:r>
              <a:rPr kumimoji="0" lang="fr-FR" sz="1000" b="0" i="0" u="none" strike="noStrike" cap="none" normalizeH="0" baseline="0" dirty="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000" b="0" i="0" u="none" strike="noStrike" cap="none" normalizeH="0" baseline="0" dirty="0">
                <a:ln>
                  <a:noFill/>
                </a:ln>
                <a:solidFill>
                  <a:schemeClr val="tx1"/>
                </a:solidFill>
                <a:effectLst/>
                <a:latin typeface="Arial Unicode MS" pitchFamily="34" charset="-128"/>
                <a:cs typeface="Arial" pitchFamily="34" charset="0"/>
              </a:rPr>
              <a:t>}</a:t>
            </a:r>
            <a:r>
              <a:rPr kumimoji="0" lang="fr-FR" sz="6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pic>
        <p:nvPicPr>
          <p:cNvPr id="7" name="Image 6" descr="SerialDebu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1571612"/>
            <a:ext cx="1852314" cy="1861176"/>
          </a:xfrm>
          <a:prstGeom prst="rect">
            <a:avLst/>
          </a:prstGeom>
        </p:spPr>
      </p:pic>
      <p:pic>
        <p:nvPicPr>
          <p:cNvPr id="8" name="Image 7" descr="SerialMonitorCont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876" y="3714752"/>
            <a:ext cx="3810000" cy="2447925"/>
          </a:xfrm>
          <a:prstGeom prst="rect">
            <a:avLst/>
          </a:prstGeom>
        </p:spPr>
      </p:pic>
      <p:sp>
        <p:nvSpPr>
          <p:cNvPr id="9" name="Rectangle 8"/>
          <p:cNvSpPr/>
          <p:nvPr/>
        </p:nvSpPr>
        <p:spPr>
          <a:xfrm>
            <a:off x="285720" y="571481"/>
            <a:ext cx="8715436" cy="830997"/>
          </a:xfrm>
          <a:prstGeom prst="rect">
            <a:avLst/>
          </a:prstGeom>
        </p:spPr>
        <p:txBody>
          <a:bodyPr wrap="square">
            <a:spAutoFit/>
          </a:bodyPr>
          <a:lstStyle/>
          <a:p>
            <a:r>
              <a:rPr lang="fr-FR" sz="1600" b="1" dirty="0">
                <a:solidFill>
                  <a:srgbClr val="0070C0"/>
                </a:solidFill>
                <a:latin typeface="Calibri" pitchFamily="34" charset="0"/>
                <a:cs typeface="Calibri" pitchFamily="34" charset="0"/>
              </a:rPr>
              <a:t>Exercice:</a:t>
            </a:r>
          </a:p>
          <a:p>
            <a:r>
              <a:rPr lang="fr-FR" sz="1600" b="1" dirty="0">
                <a:solidFill>
                  <a:srgbClr val="0070C0"/>
                </a:solidFill>
                <a:latin typeface="Calibri" pitchFamily="34" charset="0"/>
                <a:cs typeface="Calibri" pitchFamily="34" charset="0"/>
              </a:rPr>
              <a:t>Faite un montage rudimentaire où on essaye de détecter la pression sur le bouton (Pin 2). </a:t>
            </a:r>
          </a:p>
          <a:p>
            <a:r>
              <a:rPr lang="fr-FR" sz="1600" b="1" dirty="0">
                <a:solidFill>
                  <a:srgbClr val="0070C0"/>
                </a:solidFill>
                <a:latin typeface="Calibri" pitchFamily="34" charset="0"/>
                <a:cs typeface="Calibri" pitchFamily="34" charset="0"/>
              </a:rPr>
              <a:t>Un message de </a:t>
            </a:r>
            <a:r>
              <a:rPr lang="fr-FR" sz="1600" b="1" dirty="0" err="1">
                <a:solidFill>
                  <a:srgbClr val="0070C0"/>
                </a:solidFill>
                <a:latin typeface="Calibri" pitchFamily="34" charset="0"/>
                <a:cs typeface="Calibri" pitchFamily="34" charset="0"/>
              </a:rPr>
              <a:t>Debug</a:t>
            </a:r>
            <a:r>
              <a:rPr lang="fr-FR" sz="1600" b="1" dirty="0">
                <a:solidFill>
                  <a:srgbClr val="0070C0"/>
                </a:solidFill>
                <a:latin typeface="Calibri" pitchFamily="34" charset="0"/>
                <a:cs typeface="Calibri" pitchFamily="34" charset="0"/>
              </a:rPr>
              <a:t> est envoyé via le port série lorsque l'utilisateur enfonce ou relâche le bouton.</a:t>
            </a:r>
          </a:p>
        </p:txBody>
      </p:sp>
      <p:sp>
        <p:nvSpPr>
          <p:cNvPr id="10" name="Rectangle 9"/>
          <p:cNvSpPr/>
          <p:nvPr/>
        </p:nvSpPr>
        <p:spPr>
          <a:xfrm>
            <a:off x="6715140" y="1785926"/>
            <a:ext cx="2000264" cy="1077218"/>
          </a:xfrm>
          <a:prstGeom prst="rect">
            <a:avLst/>
          </a:prstGeom>
        </p:spPr>
        <p:txBody>
          <a:bodyPr wrap="square">
            <a:spAutoFit/>
          </a:bodyPr>
          <a:lstStyle/>
          <a:p>
            <a:pPr algn="just"/>
            <a:r>
              <a:rPr lang="fr-FR" sz="1600" b="1" dirty="0">
                <a:solidFill>
                  <a:srgbClr val="00B050"/>
                </a:solidFill>
                <a:latin typeface="Calibri" pitchFamily="34" charset="0"/>
                <a:cs typeface="Calibri" pitchFamily="34" charset="0"/>
              </a:rPr>
              <a:t>Matériel du kit: </a:t>
            </a:r>
          </a:p>
          <a:p>
            <a:pPr algn="just"/>
            <a:r>
              <a:rPr lang="fr-FR" sz="1600" b="1" dirty="0">
                <a:solidFill>
                  <a:srgbClr val="00B050"/>
                </a:solidFill>
                <a:latin typeface="Calibri" pitchFamily="34" charset="0"/>
                <a:cs typeface="Calibri" pitchFamily="34" charset="0"/>
              </a:rPr>
              <a:t>Bouton poussoir </a:t>
            </a:r>
          </a:p>
          <a:p>
            <a:pPr algn="just"/>
            <a:r>
              <a:rPr lang="fr-FR" sz="1600" b="1" dirty="0">
                <a:solidFill>
                  <a:srgbClr val="00B050"/>
                </a:solidFill>
                <a:latin typeface="Calibri" pitchFamily="34" charset="0"/>
                <a:cs typeface="Calibri" pitchFamily="34" charset="0"/>
              </a:rPr>
              <a:t>Résistances</a:t>
            </a:r>
          </a:p>
          <a:p>
            <a:pPr algn="just"/>
            <a:r>
              <a:rPr lang="fr-FR" sz="1600" b="1" dirty="0">
                <a:solidFill>
                  <a:srgbClr val="00B050"/>
                </a:solidFill>
                <a:latin typeface="Calibri" pitchFamily="34" charset="0"/>
                <a:cs typeface="Calibri" pitchFamily="34" charset="0"/>
              </a:rPr>
              <a:t>=&gt; Pont diviseur</a:t>
            </a:r>
          </a:p>
        </p:txBody>
      </p:sp>
      <p:sp>
        <p:nvSpPr>
          <p:cNvPr id="11" name="Rectangle 10"/>
          <p:cNvSpPr/>
          <p:nvPr/>
        </p:nvSpPr>
        <p:spPr>
          <a:xfrm>
            <a:off x="0" y="6357958"/>
            <a:ext cx="9144000" cy="246221"/>
          </a:xfrm>
          <a:prstGeom prst="rect">
            <a:avLst/>
          </a:prstGeom>
        </p:spPr>
        <p:txBody>
          <a:bodyPr wrap="square">
            <a:spAutoFit/>
          </a:bodyPr>
          <a:lstStyle/>
          <a:p>
            <a:r>
              <a:rPr lang="fr-FR" sz="1000" b="1" i="1" dirty="0">
                <a:solidFill>
                  <a:srgbClr val="0070C0"/>
                </a:solidFill>
                <a:latin typeface="Calibri" pitchFamily="34" charset="0"/>
                <a:cs typeface="Calibri" pitchFamily="34" charset="0"/>
              </a:rPr>
              <a:t>http://arduino103.blogspot.com/2011/05/debugger-laide-du-port-serie-via-usb.html</a:t>
            </a:r>
          </a:p>
        </p:txBody>
      </p:sp>
      <p:sp>
        <p:nvSpPr>
          <p:cNvPr id="12" name="Rectangle 11">
            <a:hlinkClick r:id="rId4"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3" name="Image 12">
            <a:hlinkClick r:id="rId4" action="ppaction://hlinksldjump"/>
            <a:extLst>
              <a:ext uri="{FF2B5EF4-FFF2-40B4-BE49-F238E27FC236}">
                <a16:creationId xmlns:a16="http://schemas.microsoft.com/office/drawing/2014/main" id="{098B75C1-4F73-4D7F-A042-564444BF6FE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27"/>
                                        </p:tgtEl>
                                        <p:attrNameLst>
                                          <p:attrName>style.visibility</p:attrName>
                                        </p:attrNameLst>
                                      </p:cBhvr>
                                      <p:to>
                                        <p:strVal val="visible"/>
                                      </p:to>
                                    </p:set>
                                    <p:animEffect transition="in" filter="blinds(horizontal)">
                                      <p:cBhvr>
                                        <p:cTn id="24" dur="500"/>
                                        <p:tgtEl>
                                          <p:spTgt spid="102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9" grpId="0"/>
      <p:bldP spid="10" grpId="0"/>
      <p:bldP spid="11"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F22ACC6-34F5-4F06-AC15-81F97401E4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43612" y="1443160"/>
            <a:ext cx="3096060" cy="2129856"/>
          </a:xfrm>
          <a:prstGeom prst="rect">
            <a:avLst/>
          </a:prstGeom>
        </p:spPr>
      </p:pic>
      <p:sp>
        <p:nvSpPr>
          <p:cNvPr id="2" name="Titre 1">
            <a:extLst>
              <a:ext uri="{FF2B5EF4-FFF2-40B4-BE49-F238E27FC236}">
                <a16:creationId xmlns:a16="http://schemas.microsoft.com/office/drawing/2014/main" id="{294E803A-D14C-4C63-B16A-A6A81861F83B}"/>
              </a:ext>
            </a:extLst>
          </p:cNvPr>
          <p:cNvSpPr>
            <a:spLocks noGrp="1"/>
          </p:cNvSpPr>
          <p:nvPr>
            <p:ph type="title"/>
          </p:nvPr>
        </p:nvSpPr>
        <p:spPr/>
        <p:txBody>
          <a:bodyPr/>
          <a:lstStyle/>
          <a:p>
            <a:r>
              <a:rPr lang="fr-FR" dirty="0">
                <a:cs typeface="Calibri" panose="020F0502020204030204" pitchFamily="34" charset="0"/>
              </a:rPr>
              <a:t>RECEPTION DES DONNEES DE TTN DANS NODE-RED</a:t>
            </a:r>
          </a:p>
        </p:txBody>
      </p:sp>
      <p:sp>
        <p:nvSpPr>
          <p:cNvPr id="3" name="Espace réservé du numéro de diapositive 2">
            <a:extLst>
              <a:ext uri="{FF2B5EF4-FFF2-40B4-BE49-F238E27FC236}">
                <a16:creationId xmlns:a16="http://schemas.microsoft.com/office/drawing/2014/main" id="{A48C321C-FFC0-4F63-9EB7-F0B965E3D5AA}"/>
              </a:ext>
            </a:extLst>
          </p:cNvPr>
          <p:cNvSpPr>
            <a:spLocks noGrp="1"/>
          </p:cNvSpPr>
          <p:nvPr>
            <p:ph type="sldNum" sz="quarter" idx="12"/>
          </p:nvPr>
        </p:nvSpPr>
        <p:spPr/>
        <p:txBody>
          <a:bodyPr/>
          <a:lstStyle/>
          <a:p>
            <a:pPr>
              <a:defRPr/>
            </a:pPr>
            <a:fld id="{E652A8FB-8C76-45BB-8D82-93F8E151003C}" type="slidenum">
              <a:rPr lang="fr-FR" smtClean="0">
                <a:cs typeface="Calibri" panose="020F0502020204030204" pitchFamily="34" charset="0"/>
              </a:rPr>
              <a:pPr>
                <a:defRPr/>
              </a:pPr>
              <a:t>500</a:t>
            </a:fld>
            <a:endParaRPr lang="fr-FR">
              <a:cs typeface="Calibri" panose="020F0502020204030204" pitchFamily="34" charset="0"/>
            </a:endParaRPr>
          </a:p>
        </p:txBody>
      </p:sp>
      <p:pic>
        <p:nvPicPr>
          <p:cNvPr id="5" name="Image 4">
            <a:extLst>
              <a:ext uri="{FF2B5EF4-FFF2-40B4-BE49-F238E27FC236}">
                <a16:creationId xmlns:a16="http://schemas.microsoft.com/office/drawing/2014/main" id="{87AF8BEB-551C-414C-9442-F45E9E8442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319337" y="604754"/>
            <a:ext cx="4505325" cy="506433"/>
          </a:xfrm>
          <a:prstGeom prst="rect">
            <a:avLst/>
          </a:prstGeom>
        </p:spPr>
      </p:pic>
      <p:sp>
        <p:nvSpPr>
          <p:cNvPr id="8" name="Rectangle 1">
            <a:extLst>
              <a:ext uri="{FF2B5EF4-FFF2-40B4-BE49-F238E27FC236}">
                <a16:creationId xmlns:a16="http://schemas.microsoft.com/office/drawing/2014/main" id="{77F5532D-6A14-43C6-850B-6E85BE7E39A0}"/>
              </a:ext>
            </a:extLst>
          </p:cNvPr>
          <p:cNvSpPr>
            <a:spLocks noChangeArrowheads="1"/>
          </p:cNvSpPr>
          <p:nvPr/>
        </p:nvSpPr>
        <p:spPr bwMode="auto">
          <a:xfrm>
            <a:off x="-43295" y="1128059"/>
            <a:ext cx="43386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Double cliquer sur le </a:t>
            </a:r>
            <a:r>
              <a:rPr kumimoji="0" lang="fr-FR" altLang="fr-FR"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ttn</a:t>
            </a:r>
            <a:r>
              <a:rPr kumimoji="0" lang="fr-FR" altLang="fr-FR"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1" i="1"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uplink</a:t>
            </a:r>
            <a:r>
              <a:rPr kumimoji="0" lang="fr-FR" altLang="fr-FR" b="1" i="1"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pour le configurer : </a:t>
            </a:r>
          </a:p>
        </p:txBody>
      </p:sp>
      <p:sp>
        <p:nvSpPr>
          <p:cNvPr id="10" name="ZoneTexte 9">
            <a:extLst>
              <a:ext uri="{FF2B5EF4-FFF2-40B4-BE49-F238E27FC236}">
                <a16:creationId xmlns:a16="http://schemas.microsoft.com/office/drawing/2014/main" id="{1DEDAACD-450A-490F-AB9D-EB6A06F7ABBE}"/>
              </a:ext>
            </a:extLst>
          </p:cNvPr>
          <p:cNvSpPr txBox="1"/>
          <p:nvPr/>
        </p:nvSpPr>
        <p:spPr>
          <a:xfrm>
            <a:off x="-19050" y="3601963"/>
            <a:ext cx="4591050" cy="307777"/>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Déployer le flow et observer les trace </a:t>
            </a:r>
            <a:r>
              <a:rPr lang="fr-FR" dirty="0" err="1">
                <a:latin typeface="Calibri" panose="020F0502020204030204" pitchFamily="34" charset="0"/>
                <a:cs typeface="Calibri" panose="020F0502020204030204" pitchFamily="34" charset="0"/>
              </a:rPr>
              <a:t>Debug</a:t>
            </a:r>
            <a:r>
              <a:rPr lang="fr-FR" dirty="0">
                <a:latin typeface="Calibri" panose="020F0502020204030204" pitchFamily="34" charset="0"/>
                <a:cs typeface="Calibri" panose="020F0502020204030204" pitchFamily="34" charset="0"/>
              </a:rPr>
              <a:t> :</a:t>
            </a:r>
          </a:p>
        </p:txBody>
      </p:sp>
      <p:pic>
        <p:nvPicPr>
          <p:cNvPr id="13" name="Image 12">
            <a:extLst>
              <a:ext uri="{FF2B5EF4-FFF2-40B4-BE49-F238E27FC236}">
                <a16:creationId xmlns:a16="http://schemas.microsoft.com/office/drawing/2014/main" id="{51BF40BB-8F2F-4907-B14D-2EE6C91E401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328" y="1556761"/>
            <a:ext cx="2906012" cy="1947436"/>
          </a:xfrm>
          <a:prstGeom prst="rect">
            <a:avLst/>
          </a:prstGeom>
        </p:spPr>
      </p:pic>
      <p:pic>
        <p:nvPicPr>
          <p:cNvPr id="14" name="Image 13">
            <a:extLst>
              <a:ext uri="{FF2B5EF4-FFF2-40B4-BE49-F238E27FC236}">
                <a16:creationId xmlns:a16="http://schemas.microsoft.com/office/drawing/2014/main" id="{A53E85A9-C3ED-4A01-97F3-82CF64599D5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897427" y="1593350"/>
            <a:ext cx="3191964" cy="1877084"/>
          </a:xfrm>
          <a:prstGeom prst="rect">
            <a:avLst/>
          </a:prstGeom>
        </p:spPr>
      </p:pic>
      <p:sp>
        <p:nvSpPr>
          <p:cNvPr id="17" name="Flèche : droite 16">
            <a:extLst>
              <a:ext uri="{FF2B5EF4-FFF2-40B4-BE49-F238E27FC236}">
                <a16:creationId xmlns:a16="http://schemas.microsoft.com/office/drawing/2014/main" id="{BCE91744-1CDD-4974-8F6F-6F226DE01E91}"/>
              </a:ext>
            </a:extLst>
          </p:cNvPr>
          <p:cNvSpPr/>
          <p:nvPr/>
        </p:nvSpPr>
        <p:spPr>
          <a:xfrm rot="12446157">
            <a:off x="5571637" y="3000940"/>
            <a:ext cx="564007" cy="100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libri" panose="020F050202020403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BAD89291-C0D8-4A15-8CD1-6023ACC6A2C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822004" y="3982958"/>
            <a:ext cx="5226496" cy="2492466"/>
          </a:xfrm>
          <a:prstGeom prst="rect">
            <a:avLst/>
          </a:prstGeom>
        </p:spPr>
      </p:pic>
    </p:spTree>
    <p:extLst>
      <p:ext uri="{BB962C8B-B14F-4D97-AF65-F5344CB8AC3E}">
        <p14:creationId xmlns:p14="http://schemas.microsoft.com/office/powerpoint/2010/main" val="308262169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4E803A-D14C-4C63-B16A-A6A81861F83B}"/>
              </a:ext>
            </a:extLst>
          </p:cNvPr>
          <p:cNvSpPr>
            <a:spLocks noGrp="1"/>
          </p:cNvSpPr>
          <p:nvPr>
            <p:ph type="title"/>
          </p:nvPr>
        </p:nvSpPr>
        <p:spPr/>
        <p:txBody>
          <a:bodyPr/>
          <a:lstStyle/>
          <a:p>
            <a:r>
              <a:rPr lang="fr-FR" dirty="0"/>
              <a:t>CONSTRUCTION DU FRONT END NODE-RED</a:t>
            </a:r>
          </a:p>
        </p:txBody>
      </p:sp>
      <p:sp>
        <p:nvSpPr>
          <p:cNvPr id="3" name="Espace réservé du numéro de diapositive 2">
            <a:extLst>
              <a:ext uri="{FF2B5EF4-FFF2-40B4-BE49-F238E27FC236}">
                <a16:creationId xmlns:a16="http://schemas.microsoft.com/office/drawing/2014/main" id="{A48C321C-FFC0-4F63-9EB7-F0B965E3D5AA}"/>
              </a:ext>
            </a:extLst>
          </p:cNvPr>
          <p:cNvSpPr>
            <a:spLocks noGrp="1"/>
          </p:cNvSpPr>
          <p:nvPr>
            <p:ph type="sldNum" sz="quarter" idx="12"/>
          </p:nvPr>
        </p:nvSpPr>
        <p:spPr/>
        <p:txBody>
          <a:bodyPr/>
          <a:lstStyle/>
          <a:p>
            <a:pPr>
              <a:defRPr/>
            </a:pPr>
            <a:fld id="{E652A8FB-8C76-45BB-8D82-93F8E151003C}" type="slidenum">
              <a:rPr lang="fr-FR" smtClean="0"/>
              <a:pPr>
                <a:defRPr/>
              </a:pPr>
              <a:t>501</a:t>
            </a:fld>
            <a:endParaRPr lang="fr-FR"/>
          </a:p>
        </p:txBody>
      </p:sp>
      <p:pic>
        <p:nvPicPr>
          <p:cNvPr id="6" name="Image 5">
            <a:extLst>
              <a:ext uri="{FF2B5EF4-FFF2-40B4-BE49-F238E27FC236}">
                <a16:creationId xmlns:a16="http://schemas.microsoft.com/office/drawing/2014/main" id="{233FFBC7-8351-400A-97F2-AD7EF577A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559" y="657363"/>
            <a:ext cx="6146866" cy="2225038"/>
          </a:xfrm>
          <a:prstGeom prst="rect">
            <a:avLst/>
          </a:prstGeom>
        </p:spPr>
      </p:pic>
      <p:sp>
        <p:nvSpPr>
          <p:cNvPr id="9" name="Rectangle 1">
            <a:extLst>
              <a:ext uri="{FF2B5EF4-FFF2-40B4-BE49-F238E27FC236}">
                <a16:creationId xmlns:a16="http://schemas.microsoft.com/office/drawing/2014/main" id="{23073D75-051D-4E66-B7C1-9A24CDC50693}"/>
              </a:ext>
            </a:extLst>
          </p:cNvPr>
          <p:cNvSpPr>
            <a:spLocks noChangeArrowheads="1"/>
          </p:cNvSpPr>
          <p:nvPr/>
        </p:nvSpPr>
        <p:spPr bwMode="auto">
          <a:xfrm>
            <a:off x="137120" y="556721"/>
            <a:ext cx="74994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Les fonctions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getTemperature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getHumidity</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ont pour rôle de fournir un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payload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adapté au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nodes</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du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dashboard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p>
        </p:txBody>
      </p:sp>
      <p:sp>
        <p:nvSpPr>
          <p:cNvPr id="13" name="ZoneTexte 12">
            <a:extLst>
              <a:ext uri="{FF2B5EF4-FFF2-40B4-BE49-F238E27FC236}">
                <a16:creationId xmlns:a16="http://schemas.microsoft.com/office/drawing/2014/main" id="{D9775F91-55BB-4CA6-A413-CC0E1BA4BCBE}"/>
              </a:ext>
            </a:extLst>
          </p:cNvPr>
          <p:cNvSpPr txBox="1"/>
          <p:nvPr/>
        </p:nvSpPr>
        <p:spPr>
          <a:xfrm>
            <a:off x="137120" y="3532835"/>
            <a:ext cx="8984343" cy="3046988"/>
          </a:xfrm>
          <a:prstGeom prst="rect">
            <a:avLst/>
          </a:prstGeom>
          <a:noFill/>
        </p:spPr>
        <p:txBody>
          <a:bodyPr wrap="square">
            <a:spAutoFit/>
          </a:bodyPr>
          <a:lstStyle/>
          <a:p>
            <a:r>
              <a:rPr lang="fr-FR" sz="800" dirty="0"/>
              <a:t>[{"id":"2c0d3796.eef9e8","type":"tab","label":"Flow 3","disabled":false,"info":""},{"id":"ead5f2fa.e891c8","type":"debug","z":"2c0d3796.eef9e8","name":"","active":true,"tosidebar":true,"console":false,"complete":"false","statusVal":"","statusType":"auto","x":610,"y":140,"wires":[]},{"id":"19503597.e16fa2","type":"ttn uplink","z":"2c0d3796.eef9e8","name":"","app":"d89401f7.eba358","dev_id":"myunodemo","field":"","x":280,"y":140,"wires":[["ead5f2fa.e891c8","99bf72ce.614e28","6539180a.36143"]]},{"id":"99bf72ce.614e28","type":"function","z":"2c0d3796.eef9e8","name":"getTemperature","func":"var temp = {}\</a:t>
            </a:r>
            <a:r>
              <a:rPr lang="fr-FR" sz="800" dirty="0" err="1"/>
              <a:t>ntemp.payload</a:t>
            </a:r>
            <a:r>
              <a:rPr lang="fr-FR" sz="800" dirty="0"/>
              <a:t> = </a:t>
            </a:r>
            <a:r>
              <a:rPr lang="fr-FR" sz="800" dirty="0" err="1"/>
              <a:t>msg.payload.temperature</a:t>
            </a:r>
            <a:r>
              <a:rPr lang="fr-FR" sz="800" dirty="0"/>
              <a:t>/100; // /100 pour remettre le bon format\</a:t>
            </a:r>
            <a:r>
              <a:rPr lang="fr-FR" sz="800" dirty="0" err="1"/>
              <a:t>nreturn</a:t>
            </a:r>
            <a:r>
              <a:rPr lang="fr-FR" sz="800" dirty="0"/>
              <a:t> temp;\n","outputs":1,"noerr":0,"initialize":"","finalize":"","x":620,"y":200,"wires":[["3375a2db.276366","b9214035.335d58"]]},{"id":"6539180a.36143","type":"function","z":"2c0d3796.eef9e8","name":"getHumidity","func":"var </a:t>
            </a:r>
            <a:r>
              <a:rPr lang="fr-FR" sz="800" dirty="0" err="1"/>
              <a:t>humidity</a:t>
            </a:r>
            <a:r>
              <a:rPr lang="fr-FR" sz="800" dirty="0"/>
              <a:t> = {}\</a:t>
            </a:r>
            <a:r>
              <a:rPr lang="fr-FR" sz="800" dirty="0" err="1"/>
              <a:t>nhumidity.payload</a:t>
            </a:r>
            <a:r>
              <a:rPr lang="fr-FR" sz="800" dirty="0"/>
              <a:t> = </a:t>
            </a:r>
            <a:r>
              <a:rPr lang="fr-FR" sz="800" dirty="0" err="1"/>
              <a:t>msg.payload.humidity</a:t>
            </a:r>
            <a:r>
              <a:rPr lang="fr-FR" sz="800" dirty="0"/>
              <a:t>/100; // /100 pour remettre le bon format;\</a:t>
            </a:r>
            <a:r>
              <a:rPr lang="fr-FR" sz="800" dirty="0" err="1"/>
              <a:t>nreturn</a:t>
            </a:r>
            <a:r>
              <a:rPr lang="fr-FR" sz="800" dirty="0"/>
              <a:t> </a:t>
            </a:r>
            <a:r>
              <a:rPr lang="fr-FR" sz="800" dirty="0" err="1"/>
              <a:t>humidity</a:t>
            </a:r>
            <a:r>
              <a:rPr lang="fr-FR" sz="800" dirty="0"/>
              <a:t>;\n","outputs":1,"noerr":0,"initialize":"","finalize":"","x":600,"y":260,"wires":[["17080723.4a0889","3778c092.f7a348"]]},{"id":"3375a2db.276366","type":"ui_chart","z":"2c0d3796.eef9e8","name":"temperature","group":"cea21180.eca388","order":0,"width":"12","height":"8","label":"Evolution de la </a:t>
            </a:r>
            <a:r>
              <a:rPr lang="fr-FR" sz="800" dirty="0" err="1"/>
              <a:t>temperature</a:t>
            </a:r>
            <a:r>
              <a:rPr lang="fr-FR" sz="800" dirty="0"/>
              <a:t> (°C)","chartType":"line","legend":"false","xformat":"HH:mm:ss","interpolate":"linear","nodata":"","dot":false,"ymin":"","ymax":"","removeOlder":1,"removeOlderPoints":"","removeOlderUnit":"3600","cutout":0,"useOneColor":false,"useUTC":false,"colors":["#1f77b4","#aec7e8","#ff7f0e","#2ca02c","#98df8a","#d62728","#ff9896","#9467bd","#c5b0d5"],"useOldStyle":false,"outputs":1,"x":870,"y":180,"wires":[[]]},{"id":"b9214035.335d58","type":"ui_gauge","z":"2c0d3796.eef9e8","name":"temperature","group":"cea21180.eca388","order":4,"width":"12","height":"6","gtype":"gage","title":"Température","label":"°</a:t>
            </a:r>
            <a:r>
              <a:rPr lang="fr-FR" sz="800" dirty="0" err="1"/>
              <a:t>C","format</a:t>
            </a:r>
            <a:r>
              <a:rPr lang="fr-FR" sz="800" dirty="0"/>
              <a:t>":"{{value}}","min":0,"max":"1000","colors":["#00b500","#e6e600","#ca3838"],"seg1":"","seg2":"","x":860,"y":220,"wires":[]},{"id":"17080723.4a0889","type":"ui_chart","z":"2c0d3796.eef9e8","name":"humidite","group":"cea21180.eca388","order":0,"width":"12","height":"8","label":"Evolution de l'humidité (%)","chartType":"line","legend":"true","xformat":"HH:mm:ss","interpolate":"linear","nodata":"","dot":false,"ymin":"0","ymax":"10000","removeOlder":1,"removeOlderPoints":"","removeOlderUnit":"3600","cutout":0,"useOneColor":false,"useUTC":false,"colors":["#1f77b4","#aec7e8","#ff7f0e","#2ca02c","#98df8a","#d62728","#ff9896","#9467bd","#c5b0d5"],"useOldStyle":false,"outputs":1,"x":860,"y":280,"wires":[[]]},{"id":"3778c092.f7a348","type":"ui_gauge","z":"2c0d3796.eef9e8","name":"humidite","group":"cea21180.eca388","order":4,"width":"12","height":"6","gtype":"gage","title":"Humidité </a:t>
            </a:r>
            <a:r>
              <a:rPr lang="fr-FR" sz="800" dirty="0" err="1"/>
              <a:t>Relative","label</a:t>
            </a:r>
            <a:r>
              <a:rPr lang="fr-FR" sz="800" dirty="0"/>
              <a:t>":"%</a:t>
            </a:r>
            <a:r>
              <a:rPr lang="fr-FR" sz="800" dirty="0" err="1"/>
              <a:t>HR","format</a:t>
            </a:r>
            <a:r>
              <a:rPr lang="fr-FR" sz="800" dirty="0"/>
              <a:t>":"{{value}}","min":0,"max":"100","colors":["#00b500","#e6e600","#ca3838"],"seg1":"","seg2":"","x":860,"y":320,"wires":[]},{"id":"d89401f7.eba358","type":"ttn app","appId":"dragino_test_application3","accessKey":"ttn-account-v2.NZWVxiBngSwuBVmiIPcmT3Vh3jJTehfyjLGK-MrPNw4","discovery":"discovery.thethingsnetwork.org:1900"},{"id":"cea21180.eca388","type":"ui_group","name":"TTN","tab":"5a0a53f3.c08c3c","order":1,"disp":true,"width":"24","collapse":false},{"id":"5a0a53f3.c08c3c","type":"ui_tab","name":"TTN","icon":"dashboard"}]</a:t>
            </a:r>
          </a:p>
        </p:txBody>
      </p:sp>
      <p:sp>
        <p:nvSpPr>
          <p:cNvPr id="15" name="ZoneTexte 14">
            <a:extLst>
              <a:ext uri="{FF2B5EF4-FFF2-40B4-BE49-F238E27FC236}">
                <a16:creationId xmlns:a16="http://schemas.microsoft.com/office/drawing/2014/main" id="{0BA09D6A-EE69-4333-8E04-FF8FD9CB5DAE}"/>
              </a:ext>
            </a:extLst>
          </p:cNvPr>
          <p:cNvSpPr txBox="1"/>
          <p:nvPr/>
        </p:nvSpPr>
        <p:spPr>
          <a:xfrm>
            <a:off x="137120" y="952171"/>
            <a:ext cx="3530352" cy="2462213"/>
          </a:xfrm>
          <a:prstGeom prst="rect">
            <a:avLst/>
          </a:prstGeom>
          <a:noFill/>
        </p:spPr>
        <p:txBody>
          <a:bodyPr wrap="square">
            <a:spAutoFit/>
          </a:bodyPr>
          <a:lstStyle/>
          <a:p>
            <a:r>
              <a:rPr lang="fr-FR" b="1" dirty="0">
                <a:solidFill>
                  <a:srgbClr val="0070C0"/>
                </a:solidFill>
              </a:rPr>
              <a:t>var temp = {}</a:t>
            </a:r>
          </a:p>
          <a:p>
            <a:r>
              <a:rPr lang="fr-FR" b="1" dirty="0" err="1">
                <a:solidFill>
                  <a:srgbClr val="0070C0"/>
                </a:solidFill>
              </a:rPr>
              <a:t>temp.payload</a:t>
            </a:r>
            <a:r>
              <a:rPr lang="fr-FR" b="1" dirty="0">
                <a:solidFill>
                  <a:srgbClr val="0070C0"/>
                </a:solidFill>
              </a:rPr>
              <a:t> = </a:t>
            </a:r>
            <a:r>
              <a:rPr lang="fr-FR" b="1" dirty="0" err="1">
                <a:solidFill>
                  <a:srgbClr val="0070C0"/>
                </a:solidFill>
              </a:rPr>
              <a:t>msg.payload.temperature</a:t>
            </a:r>
            <a:r>
              <a:rPr lang="fr-FR" b="1" dirty="0">
                <a:solidFill>
                  <a:srgbClr val="0070C0"/>
                </a:solidFill>
              </a:rPr>
              <a:t>/100; // /100 pour remettre le bon format</a:t>
            </a:r>
          </a:p>
          <a:p>
            <a:r>
              <a:rPr lang="fr-FR" b="1" dirty="0">
                <a:solidFill>
                  <a:srgbClr val="0070C0"/>
                </a:solidFill>
              </a:rPr>
              <a:t>return temp;</a:t>
            </a:r>
          </a:p>
          <a:p>
            <a:endParaRPr lang="fr-FR" b="1" dirty="0">
              <a:solidFill>
                <a:srgbClr val="0070C0"/>
              </a:solidFill>
            </a:endParaRPr>
          </a:p>
          <a:p>
            <a:r>
              <a:rPr lang="fr-FR" b="1" dirty="0">
                <a:solidFill>
                  <a:srgbClr val="0070C0"/>
                </a:solidFill>
              </a:rPr>
              <a:t>var </a:t>
            </a:r>
            <a:r>
              <a:rPr lang="fr-FR" b="1" dirty="0" err="1">
                <a:solidFill>
                  <a:srgbClr val="0070C0"/>
                </a:solidFill>
              </a:rPr>
              <a:t>humidity</a:t>
            </a:r>
            <a:r>
              <a:rPr lang="fr-FR" b="1" dirty="0">
                <a:solidFill>
                  <a:srgbClr val="0070C0"/>
                </a:solidFill>
              </a:rPr>
              <a:t> = {}</a:t>
            </a:r>
          </a:p>
          <a:p>
            <a:r>
              <a:rPr lang="fr-FR" b="1" dirty="0" err="1">
                <a:solidFill>
                  <a:srgbClr val="0070C0"/>
                </a:solidFill>
              </a:rPr>
              <a:t>humidity.payload</a:t>
            </a:r>
            <a:r>
              <a:rPr lang="fr-FR" b="1" dirty="0">
                <a:solidFill>
                  <a:srgbClr val="0070C0"/>
                </a:solidFill>
              </a:rPr>
              <a:t> = </a:t>
            </a:r>
            <a:r>
              <a:rPr lang="fr-FR" b="1" dirty="0" err="1">
                <a:solidFill>
                  <a:srgbClr val="0070C0"/>
                </a:solidFill>
              </a:rPr>
              <a:t>msg.payload.humidity</a:t>
            </a:r>
            <a:r>
              <a:rPr lang="fr-FR" b="1" dirty="0">
                <a:solidFill>
                  <a:srgbClr val="0070C0"/>
                </a:solidFill>
              </a:rPr>
              <a:t>/100; // 100 pour remettre le bon format;</a:t>
            </a:r>
          </a:p>
          <a:p>
            <a:r>
              <a:rPr lang="fr-FR" b="1" dirty="0">
                <a:solidFill>
                  <a:srgbClr val="0070C0"/>
                </a:solidFill>
              </a:rPr>
              <a:t>return </a:t>
            </a:r>
            <a:r>
              <a:rPr lang="fr-FR" b="1" dirty="0" err="1">
                <a:solidFill>
                  <a:srgbClr val="0070C0"/>
                </a:solidFill>
              </a:rPr>
              <a:t>humidity</a:t>
            </a:r>
            <a:r>
              <a:rPr lang="fr-FR" b="1" dirty="0">
                <a:solidFill>
                  <a:srgbClr val="0070C0"/>
                </a:solidFill>
              </a:rPr>
              <a:t>;</a:t>
            </a:r>
          </a:p>
        </p:txBody>
      </p:sp>
      <p:pic>
        <p:nvPicPr>
          <p:cNvPr id="16" name="Image 15">
            <a:extLst>
              <a:ext uri="{FF2B5EF4-FFF2-40B4-BE49-F238E27FC236}">
                <a16:creationId xmlns:a16="http://schemas.microsoft.com/office/drawing/2014/main" id="{275AA78A-F01E-49E6-83A3-F79C55733B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63888" y="2301728"/>
            <a:ext cx="2400672" cy="1302030"/>
          </a:xfrm>
          <a:prstGeom prst="rect">
            <a:avLst/>
          </a:prstGeom>
        </p:spPr>
      </p:pic>
    </p:spTree>
    <p:extLst>
      <p:ext uri="{BB962C8B-B14F-4D97-AF65-F5344CB8AC3E}">
        <p14:creationId xmlns:p14="http://schemas.microsoft.com/office/powerpoint/2010/main" val="422600109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41282-6DC5-48D7-88E4-8EF06B33E969}"/>
              </a:ext>
            </a:extLst>
          </p:cNvPr>
          <p:cNvSpPr>
            <a:spLocks noGrp="1"/>
          </p:cNvSpPr>
          <p:nvPr>
            <p:ph type="title"/>
          </p:nvPr>
        </p:nvSpPr>
        <p:spPr/>
        <p:txBody>
          <a:bodyPr/>
          <a:lstStyle/>
          <a:p>
            <a:r>
              <a:rPr lang="fr-FR" dirty="0"/>
              <a:t>PROPRIETES DES NODES ET CHARTS NODE-RED</a:t>
            </a:r>
          </a:p>
        </p:txBody>
      </p:sp>
      <p:sp>
        <p:nvSpPr>
          <p:cNvPr id="3" name="Espace réservé du numéro de diapositive 2">
            <a:extLst>
              <a:ext uri="{FF2B5EF4-FFF2-40B4-BE49-F238E27FC236}">
                <a16:creationId xmlns:a16="http://schemas.microsoft.com/office/drawing/2014/main" id="{73308AB4-1894-4A44-8C85-11EC09FDED2D}"/>
              </a:ext>
            </a:extLst>
          </p:cNvPr>
          <p:cNvSpPr>
            <a:spLocks noGrp="1"/>
          </p:cNvSpPr>
          <p:nvPr>
            <p:ph type="sldNum" sz="quarter" idx="12"/>
          </p:nvPr>
        </p:nvSpPr>
        <p:spPr/>
        <p:txBody>
          <a:bodyPr/>
          <a:lstStyle/>
          <a:p>
            <a:pPr>
              <a:defRPr/>
            </a:pPr>
            <a:fld id="{E652A8FB-8C76-45BB-8D82-93F8E151003C}" type="slidenum">
              <a:rPr lang="fr-FR" smtClean="0"/>
              <a:pPr>
                <a:defRPr/>
              </a:pPr>
              <a:t>502</a:t>
            </a:fld>
            <a:endParaRPr lang="fr-FR"/>
          </a:p>
        </p:txBody>
      </p:sp>
      <p:pic>
        <p:nvPicPr>
          <p:cNvPr id="4" name="Image 3">
            <a:extLst>
              <a:ext uri="{FF2B5EF4-FFF2-40B4-BE49-F238E27FC236}">
                <a16:creationId xmlns:a16="http://schemas.microsoft.com/office/drawing/2014/main" id="{93472A7C-BE05-4074-BEDE-BD2CBBD9E56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01680" y="1392158"/>
            <a:ext cx="2958390" cy="4632336"/>
          </a:xfrm>
          <a:prstGeom prst="rect">
            <a:avLst/>
          </a:prstGeom>
        </p:spPr>
      </p:pic>
      <p:pic>
        <p:nvPicPr>
          <p:cNvPr id="5" name="Image 4">
            <a:extLst>
              <a:ext uri="{FF2B5EF4-FFF2-40B4-BE49-F238E27FC236}">
                <a16:creationId xmlns:a16="http://schemas.microsoft.com/office/drawing/2014/main" id="{2EB734AD-C0DF-4F83-8A01-595C55A987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55" t="3810" r="2284"/>
          <a:stretch/>
        </p:blipFill>
        <p:spPr>
          <a:xfrm>
            <a:off x="0" y="1392158"/>
            <a:ext cx="3041650" cy="2369828"/>
          </a:xfrm>
          <a:prstGeom prst="rect">
            <a:avLst/>
          </a:prstGeom>
        </p:spPr>
      </p:pic>
      <p:pic>
        <p:nvPicPr>
          <p:cNvPr id="6" name="Image 5">
            <a:extLst>
              <a:ext uri="{FF2B5EF4-FFF2-40B4-BE49-F238E27FC236}">
                <a16:creationId xmlns:a16="http://schemas.microsoft.com/office/drawing/2014/main" id="{DCF2C7E4-14D0-4CF5-8398-3ACAA5F715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78" r="1656"/>
          <a:stretch/>
        </p:blipFill>
        <p:spPr>
          <a:xfrm>
            <a:off x="6120101" y="1392158"/>
            <a:ext cx="2985799" cy="3886287"/>
          </a:xfrm>
          <a:prstGeom prst="rect">
            <a:avLst/>
          </a:prstGeom>
        </p:spPr>
      </p:pic>
    </p:spTree>
    <p:extLst>
      <p:ext uri="{BB962C8B-B14F-4D97-AF65-F5344CB8AC3E}">
        <p14:creationId xmlns:p14="http://schemas.microsoft.com/office/powerpoint/2010/main" val="22902887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9B244A-E40E-4D47-85F6-D63BD9DB20A3}"/>
              </a:ext>
            </a:extLst>
          </p:cNvPr>
          <p:cNvSpPr>
            <a:spLocks noGrp="1"/>
          </p:cNvSpPr>
          <p:nvPr>
            <p:ph type="title"/>
          </p:nvPr>
        </p:nvSpPr>
        <p:spPr/>
        <p:txBody>
          <a:bodyPr/>
          <a:lstStyle/>
          <a:p>
            <a:r>
              <a:rPr lang="fr-FR" dirty="0"/>
              <a:t>VISUALISATION DES DONNEES SUR LE FRONT-END NODE-RED</a:t>
            </a:r>
          </a:p>
        </p:txBody>
      </p:sp>
      <p:sp>
        <p:nvSpPr>
          <p:cNvPr id="3" name="Espace réservé du numéro de diapositive 2">
            <a:extLst>
              <a:ext uri="{FF2B5EF4-FFF2-40B4-BE49-F238E27FC236}">
                <a16:creationId xmlns:a16="http://schemas.microsoft.com/office/drawing/2014/main" id="{91055011-BAC2-4F44-9B80-6801047F938B}"/>
              </a:ext>
            </a:extLst>
          </p:cNvPr>
          <p:cNvSpPr>
            <a:spLocks noGrp="1"/>
          </p:cNvSpPr>
          <p:nvPr>
            <p:ph type="sldNum" sz="quarter" idx="12"/>
          </p:nvPr>
        </p:nvSpPr>
        <p:spPr/>
        <p:txBody>
          <a:bodyPr/>
          <a:lstStyle/>
          <a:p>
            <a:pPr>
              <a:defRPr/>
            </a:pPr>
            <a:fld id="{E652A8FB-8C76-45BB-8D82-93F8E151003C}" type="slidenum">
              <a:rPr lang="fr-FR" smtClean="0"/>
              <a:pPr>
                <a:defRPr/>
              </a:pPr>
              <a:t>503</a:t>
            </a:fld>
            <a:endParaRPr lang="fr-FR"/>
          </a:p>
        </p:txBody>
      </p:sp>
      <p:pic>
        <p:nvPicPr>
          <p:cNvPr id="4" name="Image 3">
            <a:extLst>
              <a:ext uri="{FF2B5EF4-FFF2-40B4-BE49-F238E27FC236}">
                <a16:creationId xmlns:a16="http://schemas.microsoft.com/office/drawing/2014/main" id="{C3F8A1B4-DD11-417D-B207-52A5363E5E5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3457" y="785153"/>
            <a:ext cx="8657086" cy="5287694"/>
          </a:xfrm>
          <a:prstGeom prst="rect">
            <a:avLst/>
          </a:prstGeom>
        </p:spPr>
      </p:pic>
      <p:pic>
        <p:nvPicPr>
          <p:cNvPr id="6" name="Image 5">
            <a:extLst>
              <a:ext uri="{FF2B5EF4-FFF2-40B4-BE49-F238E27FC236}">
                <a16:creationId xmlns:a16="http://schemas.microsoft.com/office/drawing/2014/main" id="{DBAB9A4A-AA65-4C3B-A4EA-01DD630D5C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rot="10800000">
            <a:off x="7438712" y="490538"/>
            <a:ext cx="1705288" cy="1257650"/>
          </a:xfrm>
          <a:prstGeom prst="rect">
            <a:avLst/>
          </a:prstGeom>
        </p:spPr>
      </p:pic>
    </p:spTree>
    <p:extLst>
      <p:ext uri="{BB962C8B-B14F-4D97-AF65-F5344CB8AC3E}">
        <p14:creationId xmlns:p14="http://schemas.microsoft.com/office/powerpoint/2010/main" val="8646655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6C38023B-59EA-448C-910E-37CDDC4BB0E7}"/>
              </a:ext>
            </a:extLst>
          </p:cNvPr>
          <p:cNvSpPr>
            <a:spLocks noGrp="1"/>
          </p:cNvSpPr>
          <p:nvPr>
            <p:ph type="subTitle" idx="1"/>
          </p:nvPr>
        </p:nvSpPr>
        <p:spPr/>
        <p:txBody>
          <a:bodyPr/>
          <a:lstStyle/>
          <a:p>
            <a:endParaRPr lang="fr-FR" dirty="0"/>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504</a:t>
            </a:fld>
            <a:endParaRPr lang="fr-FR"/>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MQTT </a:t>
            </a:r>
            <a:r>
              <a:rPr lang="fr-FR" sz="3600" b="1" dirty="0" err="1">
                <a:solidFill>
                  <a:srgbClr val="FFFF00"/>
                </a:solidFill>
                <a:effectLst>
                  <a:outerShdw blurRad="38100" dist="38100" dir="2700000" algn="tl">
                    <a:srgbClr val="000000">
                      <a:alpha val="43137"/>
                    </a:srgbClr>
                  </a:outerShdw>
                </a:effectLst>
                <a:latin typeface="Calibri" pitchFamily="34" charset="0"/>
              </a:rPr>
              <a:t>from</a:t>
            </a:r>
            <a:r>
              <a:rPr lang="fr-FR" sz="3600" b="1" dirty="0">
                <a:solidFill>
                  <a:srgbClr val="FFFF00"/>
                </a:solidFill>
                <a:effectLst>
                  <a:outerShdw blurRad="38100" dist="38100" dir="2700000" algn="tl">
                    <a:srgbClr val="000000">
                      <a:alpha val="43137"/>
                    </a:srgbClr>
                  </a:outerShdw>
                </a:effectLst>
                <a:latin typeface="Calibri" pitchFamily="34" charset="0"/>
              </a:rPr>
              <a:t> TTN</a:t>
            </a:r>
          </a:p>
        </p:txBody>
      </p:sp>
    </p:spTree>
    <p:extLst>
      <p:ext uri="{BB962C8B-B14F-4D97-AF65-F5344CB8AC3E}">
        <p14:creationId xmlns:p14="http://schemas.microsoft.com/office/powerpoint/2010/main" val="213906114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A66E48-9B0E-42E8-81E4-7B29A9AF26FE}"/>
              </a:ext>
            </a:extLst>
          </p:cNvPr>
          <p:cNvSpPr>
            <a:spLocks noGrp="1"/>
          </p:cNvSpPr>
          <p:nvPr>
            <p:ph type="title"/>
          </p:nvPr>
        </p:nvSpPr>
        <p:spPr/>
        <p:txBody>
          <a:bodyPr/>
          <a:lstStyle/>
          <a:p>
            <a:r>
              <a:rPr lang="fr-FR" dirty="0"/>
              <a:t>MQTT FROM TTN to NODE-RED</a:t>
            </a:r>
          </a:p>
        </p:txBody>
      </p:sp>
      <p:sp>
        <p:nvSpPr>
          <p:cNvPr id="3" name="Espace réservé du numéro de diapositive 2">
            <a:extLst>
              <a:ext uri="{FF2B5EF4-FFF2-40B4-BE49-F238E27FC236}">
                <a16:creationId xmlns:a16="http://schemas.microsoft.com/office/drawing/2014/main" id="{E0CE5824-F431-4099-ABB1-1E345670DB9A}"/>
              </a:ext>
            </a:extLst>
          </p:cNvPr>
          <p:cNvSpPr>
            <a:spLocks noGrp="1"/>
          </p:cNvSpPr>
          <p:nvPr>
            <p:ph type="sldNum" sz="quarter" idx="12"/>
          </p:nvPr>
        </p:nvSpPr>
        <p:spPr/>
        <p:txBody>
          <a:bodyPr/>
          <a:lstStyle/>
          <a:p>
            <a:pPr>
              <a:defRPr/>
            </a:pPr>
            <a:fld id="{E652A8FB-8C76-45BB-8D82-93F8E151003C}" type="slidenum">
              <a:rPr lang="fr-FR" smtClean="0"/>
              <a:pPr>
                <a:defRPr/>
              </a:pPr>
              <a:t>505</a:t>
            </a:fld>
            <a:endParaRPr lang="fr-FR"/>
          </a:p>
        </p:txBody>
      </p:sp>
      <p:pic>
        <p:nvPicPr>
          <p:cNvPr id="5" name="Image 4">
            <a:extLst>
              <a:ext uri="{FF2B5EF4-FFF2-40B4-BE49-F238E27FC236}">
                <a16:creationId xmlns:a16="http://schemas.microsoft.com/office/drawing/2014/main" id="{C66C48DD-AFB8-4ECB-ACBB-7B145DC959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694533" y="490539"/>
            <a:ext cx="4371975" cy="706214"/>
          </a:xfrm>
          <a:prstGeom prst="rect">
            <a:avLst/>
          </a:prstGeom>
        </p:spPr>
      </p:pic>
      <p:sp>
        <p:nvSpPr>
          <p:cNvPr id="7" name="ZoneTexte 6">
            <a:extLst>
              <a:ext uri="{FF2B5EF4-FFF2-40B4-BE49-F238E27FC236}">
                <a16:creationId xmlns:a16="http://schemas.microsoft.com/office/drawing/2014/main" id="{7F7CB251-8692-418A-AD34-4A6EC0487739}"/>
              </a:ext>
            </a:extLst>
          </p:cNvPr>
          <p:cNvSpPr txBox="1"/>
          <p:nvPr/>
        </p:nvSpPr>
        <p:spPr>
          <a:xfrm>
            <a:off x="104453" y="600943"/>
            <a:ext cx="4591050" cy="307777"/>
          </a:xfrm>
          <a:prstGeom prst="rect">
            <a:avLst/>
          </a:prstGeom>
          <a:noFill/>
        </p:spPr>
        <p:txBody>
          <a:bodyPr wrap="square">
            <a:spAutoFit/>
          </a:bodyPr>
          <a:lstStyle/>
          <a:p>
            <a:r>
              <a:rPr lang="fr-FR" dirty="0"/>
              <a:t>Saisir le flow suivant :</a:t>
            </a:r>
          </a:p>
        </p:txBody>
      </p:sp>
      <p:sp>
        <p:nvSpPr>
          <p:cNvPr id="8" name="Rectangle 1">
            <a:extLst>
              <a:ext uri="{FF2B5EF4-FFF2-40B4-BE49-F238E27FC236}">
                <a16:creationId xmlns:a16="http://schemas.microsoft.com/office/drawing/2014/main" id="{E2B45AA2-34D7-48C5-9F7A-EB8B996E3AEF}"/>
              </a:ext>
            </a:extLst>
          </p:cNvPr>
          <p:cNvSpPr>
            <a:spLocks noChangeArrowheads="1"/>
          </p:cNvSpPr>
          <p:nvPr/>
        </p:nvSpPr>
        <p:spPr bwMode="auto">
          <a:xfrm>
            <a:off x="-9601" y="801286"/>
            <a:ext cx="890208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Configurer le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mqtt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 consultation de la documentation de l'</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hlinkClick r:id="rId3"/>
              </a:rPr>
              <a:t>API</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 </a:t>
            </a: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a:t>
            </a:r>
            <a:r>
              <a:rPr kumimoji="0" lang="fr-FR" altLang="fr-FR" sz="1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Things</a:t>
            </a: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Network</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permet de trouver les éléments suivants nécessaires à la configuration du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Host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1"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&lt;</a:t>
            </a:r>
            <a:r>
              <a:rPr kumimoji="0" lang="fr-FR" altLang="fr-FR" sz="1200" b="1" i="0" u="none" strike="noStrike" cap="none" normalizeH="0" baseline="0" dirty="0" err="1">
                <a:ln>
                  <a:noFill/>
                </a:ln>
                <a:solidFill>
                  <a:srgbClr val="FF0000"/>
                </a:solidFill>
                <a:effectLst/>
                <a:latin typeface="Calibri" panose="020F0502020204030204" pitchFamily="34" charset="0"/>
                <a:cs typeface="Calibri" panose="020F0502020204030204" pitchFamily="34" charset="0"/>
              </a:rPr>
              <a:t>Region</a:t>
            </a:r>
            <a:r>
              <a:rPr kumimoji="0" lang="fr-FR" altLang="fr-FR" sz="1200" b="1"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&gt;.</a:t>
            </a:r>
            <a:r>
              <a:rPr kumimoji="0" lang="fr-FR" altLang="fr-FR" sz="1200" b="1" i="0" u="none" strike="noStrike" cap="none" normalizeH="0" baseline="0" dirty="0" err="1">
                <a:ln>
                  <a:noFill/>
                </a:ln>
                <a:solidFill>
                  <a:srgbClr val="FF0000"/>
                </a:solidFill>
                <a:effectLst/>
                <a:latin typeface="Calibri" panose="020F0502020204030204" pitchFamily="34" charset="0"/>
                <a:cs typeface="Calibri" panose="020F0502020204030204" pitchFamily="34" charset="0"/>
              </a:rPr>
              <a:t>thethings.network</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where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&lt;</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Region</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is</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last part of the handler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you</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registered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your</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application to, e.g. eu.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Port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1883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Username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Application ID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Password</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Application Access Key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Topic:</a:t>
            </a:r>
            <a:r>
              <a:rPr kumimoji="0" lang="fr-FR" altLang="fr-FR" sz="1200" b="0"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 &lt;</a:t>
            </a:r>
            <a:r>
              <a:rPr kumimoji="0" lang="fr-FR" altLang="fr-FR" sz="1200" b="0" i="0" u="none" strike="noStrike" cap="none" normalizeH="0" baseline="0" dirty="0" err="1">
                <a:ln>
                  <a:noFill/>
                </a:ln>
                <a:solidFill>
                  <a:srgbClr val="FF0000"/>
                </a:solidFill>
                <a:effectLst/>
                <a:latin typeface="Calibri" panose="020F0502020204030204" pitchFamily="34" charset="0"/>
                <a:cs typeface="Calibri" panose="020F0502020204030204" pitchFamily="34" charset="0"/>
              </a:rPr>
              <a:t>AppID</a:t>
            </a:r>
            <a:r>
              <a:rPr kumimoji="0" lang="fr-FR" altLang="fr-FR" sz="1200" b="0"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&gt;/</a:t>
            </a:r>
            <a:r>
              <a:rPr kumimoji="0" lang="fr-FR" altLang="fr-FR" sz="1200" b="0" i="0" u="none" strike="noStrike" cap="none" normalizeH="0" baseline="0" dirty="0" err="1">
                <a:ln>
                  <a:noFill/>
                </a:ln>
                <a:solidFill>
                  <a:srgbClr val="FF0000"/>
                </a:solidFill>
                <a:effectLst/>
                <a:latin typeface="Calibri" panose="020F0502020204030204" pitchFamily="34" charset="0"/>
                <a:cs typeface="Calibri" panose="020F0502020204030204" pitchFamily="34" charset="0"/>
              </a:rPr>
              <a:t>devices</a:t>
            </a:r>
            <a:r>
              <a:rPr kumimoji="0" lang="fr-FR" altLang="fr-FR" sz="1200" b="0"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/&lt;</a:t>
            </a:r>
            <a:r>
              <a:rPr kumimoji="0" lang="fr-FR" altLang="fr-FR" sz="1200" b="0" i="0" u="none" strike="noStrike" cap="none" normalizeH="0" baseline="0" dirty="0" err="1">
                <a:ln>
                  <a:noFill/>
                </a:ln>
                <a:solidFill>
                  <a:srgbClr val="FF0000"/>
                </a:solidFill>
                <a:effectLst/>
                <a:latin typeface="Calibri" panose="020F0502020204030204" pitchFamily="34" charset="0"/>
                <a:cs typeface="Calibri" panose="020F0502020204030204" pitchFamily="34" charset="0"/>
              </a:rPr>
              <a:t>DevID</a:t>
            </a:r>
            <a:r>
              <a:rPr kumimoji="0" lang="fr-FR" altLang="fr-FR" sz="1200" b="0"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&gt;/up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Double-cliquer sur le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fr-FR" altLang="fr-FR" sz="12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mqtt</a:t>
            </a:r>
            <a:r>
              <a:rPr kumimoji="0" lang="fr-FR" altLang="fr-FR"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 pour faire apparaitre la boite de dialogue de configuration.</a:t>
            </a:r>
          </a:p>
        </p:txBody>
      </p:sp>
      <p:pic>
        <p:nvPicPr>
          <p:cNvPr id="10" name="Image 9">
            <a:extLst>
              <a:ext uri="{FF2B5EF4-FFF2-40B4-BE49-F238E27FC236}">
                <a16:creationId xmlns:a16="http://schemas.microsoft.com/office/drawing/2014/main" id="{463B445C-5FB3-48D7-9F4D-F2EBE0A6E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450" y="3008714"/>
            <a:ext cx="4838700" cy="3048000"/>
          </a:xfrm>
          <a:prstGeom prst="rect">
            <a:avLst/>
          </a:prstGeom>
        </p:spPr>
      </p:pic>
      <p:pic>
        <p:nvPicPr>
          <p:cNvPr id="4" name="Image 3">
            <a:extLst>
              <a:ext uri="{FF2B5EF4-FFF2-40B4-BE49-F238E27FC236}">
                <a16:creationId xmlns:a16="http://schemas.microsoft.com/office/drawing/2014/main" id="{7E5702E3-5E6C-4418-AFFC-16408E2A1E9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433008" y="3369197"/>
            <a:ext cx="3727872" cy="1590992"/>
          </a:xfrm>
          <a:prstGeom prst="rect">
            <a:avLst/>
          </a:prstGeom>
        </p:spPr>
      </p:pic>
      <p:sp>
        <p:nvSpPr>
          <p:cNvPr id="6" name="Flèche : droite 5">
            <a:extLst>
              <a:ext uri="{FF2B5EF4-FFF2-40B4-BE49-F238E27FC236}">
                <a16:creationId xmlns:a16="http://schemas.microsoft.com/office/drawing/2014/main" id="{50974A51-54CD-47E7-AF95-961CCDD6E61F}"/>
              </a:ext>
            </a:extLst>
          </p:cNvPr>
          <p:cNvSpPr/>
          <p:nvPr/>
        </p:nvSpPr>
        <p:spPr>
          <a:xfrm flipH="1">
            <a:off x="4868985" y="4167828"/>
            <a:ext cx="596577" cy="51124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2675311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2B5E6-3529-4BBE-A49D-151562F3CB30}"/>
              </a:ext>
            </a:extLst>
          </p:cNvPr>
          <p:cNvSpPr>
            <a:spLocks noGrp="1"/>
          </p:cNvSpPr>
          <p:nvPr>
            <p:ph type="title"/>
          </p:nvPr>
        </p:nvSpPr>
        <p:spPr/>
        <p:txBody>
          <a:bodyPr/>
          <a:lstStyle/>
          <a:p>
            <a:r>
              <a:rPr lang="fr-FR" dirty="0"/>
              <a:t>MQTT FROM TTN to NODE-RED</a:t>
            </a:r>
          </a:p>
        </p:txBody>
      </p:sp>
      <p:sp>
        <p:nvSpPr>
          <p:cNvPr id="3" name="Espace réservé du numéro de diapositive 2">
            <a:extLst>
              <a:ext uri="{FF2B5EF4-FFF2-40B4-BE49-F238E27FC236}">
                <a16:creationId xmlns:a16="http://schemas.microsoft.com/office/drawing/2014/main" id="{3594BA0E-4AA6-48C9-B29E-37AE5F82E4F5}"/>
              </a:ext>
            </a:extLst>
          </p:cNvPr>
          <p:cNvSpPr>
            <a:spLocks noGrp="1"/>
          </p:cNvSpPr>
          <p:nvPr>
            <p:ph type="sldNum" sz="quarter" idx="12"/>
          </p:nvPr>
        </p:nvSpPr>
        <p:spPr/>
        <p:txBody>
          <a:bodyPr/>
          <a:lstStyle/>
          <a:p>
            <a:pPr>
              <a:defRPr/>
            </a:pPr>
            <a:fld id="{E652A8FB-8C76-45BB-8D82-93F8E151003C}" type="slidenum">
              <a:rPr lang="fr-FR" smtClean="0"/>
              <a:pPr>
                <a:defRPr/>
              </a:pPr>
              <a:t>506</a:t>
            </a:fld>
            <a:endParaRPr lang="fr-FR"/>
          </a:p>
        </p:txBody>
      </p:sp>
      <p:pic>
        <p:nvPicPr>
          <p:cNvPr id="5" name="Image 4">
            <a:extLst>
              <a:ext uri="{FF2B5EF4-FFF2-40B4-BE49-F238E27FC236}">
                <a16:creationId xmlns:a16="http://schemas.microsoft.com/office/drawing/2014/main" id="{763F3647-CFF2-4583-8631-454C381A4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 y="878037"/>
            <a:ext cx="5476668" cy="4884788"/>
          </a:xfrm>
          <a:prstGeom prst="rect">
            <a:avLst/>
          </a:prstGeom>
        </p:spPr>
      </p:pic>
      <p:pic>
        <p:nvPicPr>
          <p:cNvPr id="8" name="Image 7">
            <a:extLst>
              <a:ext uri="{FF2B5EF4-FFF2-40B4-BE49-F238E27FC236}">
                <a16:creationId xmlns:a16="http://schemas.microsoft.com/office/drawing/2014/main" id="{E3E1FEF0-F905-4F79-8E0C-A97F363632F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474594" y="878037"/>
            <a:ext cx="3643832" cy="4799326"/>
          </a:xfrm>
          <a:prstGeom prst="rect">
            <a:avLst/>
          </a:prstGeom>
        </p:spPr>
      </p:pic>
    </p:spTree>
    <p:extLst>
      <p:ext uri="{BB962C8B-B14F-4D97-AF65-F5344CB8AC3E}">
        <p14:creationId xmlns:p14="http://schemas.microsoft.com/office/powerpoint/2010/main" val="733793475"/>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2258E8-3059-457C-858D-AA1D1A457577}"/>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2F979312-E5F9-4F96-9CAE-7A1F6967DB91}"/>
              </a:ext>
            </a:extLst>
          </p:cNvPr>
          <p:cNvSpPr>
            <a:spLocks noGrp="1"/>
          </p:cNvSpPr>
          <p:nvPr>
            <p:ph type="sldNum" sz="quarter" idx="12"/>
          </p:nvPr>
        </p:nvSpPr>
        <p:spPr/>
        <p:txBody>
          <a:bodyPr/>
          <a:lstStyle/>
          <a:p>
            <a:pPr>
              <a:defRPr/>
            </a:pPr>
            <a:fld id="{E652A8FB-8C76-45BB-8D82-93F8E151003C}" type="slidenum">
              <a:rPr lang="fr-FR" smtClean="0"/>
              <a:pPr>
                <a:defRPr/>
              </a:pPr>
              <a:t>507</a:t>
            </a:fld>
            <a:endParaRPr lang="fr-FR"/>
          </a:p>
        </p:txBody>
      </p:sp>
    </p:spTree>
    <p:extLst>
      <p:ext uri="{BB962C8B-B14F-4D97-AF65-F5344CB8AC3E}">
        <p14:creationId xmlns:p14="http://schemas.microsoft.com/office/powerpoint/2010/main" val="99248281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305B6-BE55-48AA-8F8B-66E7DF66BE0D}"/>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C4E0D3C0-2419-40CE-9E44-BDD01FD67FEB}"/>
              </a:ext>
            </a:extLst>
          </p:cNvPr>
          <p:cNvSpPr>
            <a:spLocks noGrp="1"/>
          </p:cNvSpPr>
          <p:nvPr>
            <p:ph type="sldNum" sz="quarter" idx="12"/>
          </p:nvPr>
        </p:nvSpPr>
        <p:spPr/>
        <p:txBody>
          <a:bodyPr/>
          <a:lstStyle/>
          <a:p>
            <a:pPr>
              <a:defRPr/>
            </a:pPr>
            <a:fld id="{E652A8FB-8C76-45BB-8D82-93F8E151003C}" type="slidenum">
              <a:rPr lang="fr-FR" smtClean="0"/>
              <a:pPr>
                <a:defRPr/>
              </a:pPr>
              <a:t>508</a:t>
            </a:fld>
            <a:endParaRPr lang="fr-FR"/>
          </a:p>
        </p:txBody>
      </p:sp>
    </p:spTree>
    <p:extLst>
      <p:ext uri="{BB962C8B-B14F-4D97-AF65-F5344CB8AC3E}">
        <p14:creationId xmlns:p14="http://schemas.microsoft.com/office/powerpoint/2010/main" val="34034958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 – 3 ADRESSABLE DEVICES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509</a:t>
            </a:fld>
            <a:endParaRPr lang="fr-FR"/>
          </a:p>
        </p:txBody>
      </p:sp>
      <p:sp>
        <p:nvSpPr>
          <p:cNvPr id="4" name="Rectangle 3"/>
          <p:cNvSpPr>
            <a:spLocks noChangeArrowheads="1"/>
          </p:cNvSpPr>
          <p:nvPr/>
        </p:nvSpPr>
        <p:spPr bwMode="auto">
          <a:xfrm>
            <a:off x="1428728" y="2714621"/>
            <a:ext cx="6542194" cy="1214446"/>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 – 3 ADRESSABLE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DEVICES ?</a:t>
            </a:r>
          </a:p>
        </p:txBody>
      </p:sp>
      <p:pic>
        <p:nvPicPr>
          <p:cNvPr id="5" name="Image 4">
            <a:hlinkClick r:id="rId2" action="ppaction://hlinksldjump"/>
            <a:extLst>
              <a:ext uri="{FF2B5EF4-FFF2-40B4-BE49-F238E27FC236}">
                <a16:creationId xmlns:a16="http://schemas.microsoft.com/office/drawing/2014/main" id="{35D23E37-54F6-48E8-9165-D2777E4F505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140490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terminal_reception_stri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3636" y="4688968"/>
            <a:ext cx="2859352" cy="1811866"/>
          </a:xfrm>
          <a:prstGeom prst="rect">
            <a:avLst/>
          </a:prstGeom>
        </p:spPr>
      </p:pic>
      <p:sp>
        <p:nvSpPr>
          <p:cNvPr id="2" name="Titre 1"/>
          <p:cNvSpPr>
            <a:spLocks noGrp="1"/>
          </p:cNvSpPr>
          <p:nvPr>
            <p:ph type="title"/>
          </p:nvPr>
        </p:nvSpPr>
        <p:spPr/>
        <p:txBody>
          <a:bodyPr/>
          <a:lstStyle/>
          <a:p>
            <a:r>
              <a:rPr lang="en-US" dirty="0"/>
              <a:t>SEND CHARACTERS TO THE SERIAL PORT =&gt; DEBUGGING</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a:t>
            </a:fld>
            <a:endParaRPr lang="fr-FR"/>
          </a:p>
        </p:txBody>
      </p:sp>
      <p:sp>
        <p:nvSpPr>
          <p:cNvPr id="5" name="ZoneTexte 4"/>
          <p:cNvSpPr txBox="1"/>
          <p:nvPr/>
        </p:nvSpPr>
        <p:spPr>
          <a:xfrm>
            <a:off x="0" y="1643050"/>
            <a:ext cx="5857884" cy="4524315"/>
          </a:xfrm>
          <a:prstGeom prst="rect">
            <a:avLst/>
          </a:prstGeom>
          <a:noFill/>
        </p:spPr>
        <p:txBody>
          <a:bodyPr wrap="square" rtlCol="0">
            <a:spAutoFit/>
          </a:bodyPr>
          <a:lstStyle/>
          <a:p>
            <a:r>
              <a:rPr lang="fr-FR" sz="1600" b="1" dirty="0" err="1">
                <a:latin typeface="Calibri" pitchFamily="34" charset="0"/>
                <a:cs typeface="Calibri" pitchFamily="34" charset="0"/>
              </a:rPr>
              <a:t>int</a:t>
            </a:r>
            <a:r>
              <a:rPr lang="fr-FR" sz="1600" b="1" dirty="0">
                <a:latin typeface="Calibri" pitchFamily="34" charset="0"/>
                <a:cs typeface="Calibri" pitchFamily="34" charset="0"/>
              </a:rPr>
              <a:t> </a:t>
            </a:r>
            <a:r>
              <a:rPr lang="fr-FR" sz="1600" b="1" dirty="0" err="1">
                <a:latin typeface="Calibri" pitchFamily="34" charset="0"/>
                <a:cs typeface="Calibri" pitchFamily="34" charset="0"/>
              </a:rPr>
              <a:t>incomingByte</a:t>
            </a:r>
            <a:r>
              <a:rPr lang="fr-FR" sz="1600" b="1" dirty="0">
                <a:latin typeface="Calibri" pitchFamily="34" charset="0"/>
                <a:cs typeface="Calibri" pitchFamily="34" charset="0"/>
              </a:rPr>
              <a:t> = 0; </a:t>
            </a:r>
            <a:r>
              <a:rPr lang="fr-FR" sz="1600" b="1" dirty="0">
                <a:solidFill>
                  <a:schemeClr val="bg1">
                    <a:lumMod val="50000"/>
                  </a:schemeClr>
                </a:solidFill>
                <a:latin typeface="Calibri" pitchFamily="34" charset="0"/>
                <a:cs typeface="Calibri" pitchFamily="34" charset="0"/>
              </a:rPr>
              <a:t>// for </a:t>
            </a:r>
            <a:r>
              <a:rPr lang="fr-FR" sz="1600" b="1" dirty="0" err="1">
                <a:solidFill>
                  <a:schemeClr val="bg1">
                    <a:lumMod val="50000"/>
                  </a:schemeClr>
                </a:solidFill>
                <a:latin typeface="Calibri" pitchFamily="34" charset="0"/>
                <a:cs typeface="Calibri" pitchFamily="34" charset="0"/>
              </a:rPr>
              <a:t>incoming</a:t>
            </a:r>
            <a:r>
              <a:rPr lang="fr-FR" sz="1600" b="1" dirty="0">
                <a:solidFill>
                  <a:schemeClr val="bg1">
                    <a:lumMod val="50000"/>
                  </a:schemeClr>
                </a:solidFill>
                <a:latin typeface="Calibri" pitchFamily="34" charset="0"/>
                <a:cs typeface="Calibri" pitchFamily="34" charset="0"/>
              </a:rPr>
              <a:t> serial data</a:t>
            </a:r>
          </a:p>
          <a:p>
            <a:endParaRPr lang="fr-FR" sz="1600" b="1" dirty="0">
              <a:latin typeface="Calibri" pitchFamily="34" charset="0"/>
              <a:cs typeface="Calibri" pitchFamily="34" charset="0"/>
            </a:endParaRPr>
          </a:p>
          <a:p>
            <a:r>
              <a:rPr lang="fr-FR" sz="1600" b="1" dirty="0" err="1">
                <a:solidFill>
                  <a:srgbClr val="C00000"/>
                </a:solidFill>
                <a:latin typeface="Calibri" pitchFamily="34" charset="0"/>
                <a:cs typeface="Calibri" pitchFamily="34" charset="0"/>
              </a:rPr>
              <a:t>void</a:t>
            </a:r>
            <a:r>
              <a:rPr lang="fr-FR" sz="1600" b="1" dirty="0">
                <a:solidFill>
                  <a:srgbClr val="C00000"/>
                </a:solidFill>
                <a:latin typeface="Calibri" pitchFamily="34" charset="0"/>
                <a:cs typeface="Calibri" pitchFamily="34" charset="0"/>
              </a:rPr>
              <a:t> setup() {</a:t>
            </a:r>
          </a:p>
          <a:p>
            <a:r>
              <a:rPr lang="fr-FR" sz="1600" b="1" dirty="0" err="1">
                <a:latin typeface="Calibri" pitchFamily="34" charset="0"/>
                <a:cs typeface="Calibri" pitchFamily="34" charset="0"/>
              </a:rPr>
              <a:t>Serial.begin</a:t>
            </a:r>
            <a:r>
              <a:rPr lang="fr-FR" sz="1600" b="1" dirty="0">
                <a:latin typeface="Calibri" pitchFamily="34" charset="0"/>
                <a:cs typeface="Calibri" pitchFamily="34" charset="0"/>
              </a:rPr>
              <a:t>(9600);</a:t>
            </a:r>
            <a:r>
              <a:rPr lang="fr-FR" sz="1600" b="1" dirty="0">
                <a:solidFill>
                  <a:schemeClr val="bg1">
                    <a:lumMod val="50000"/>
                  </a:schemeClr>
                </a:solidFill>
                <a:latin typeface="Calibri" pitchFamily="34" charset="0"/>
                <a:cs typeface="Calibri" pitchFamily="34" charset="0"/>
              </a:rPr>
              <a:t>// opens serial port, sets data rate to 9600 bps</a:t>
            </a:r>
          </a:p>
          <a:p>
            <a:r>
              <a:rPr lang="fr-FR" sz="1600" b="1" dirty="0">
                <a:solidFill>
                  <a:srgbClr val="C00000"/>
                </a:solidFill>
                <a:latin typeface="Calibri" pitchFamily="34" charset="0"/>
                <a:cs typeface="Calibri" pitchFamily="34" charset="0"/>
              </a:rPr>
              <a:t>}</a:t>
            </a:r>
          </a:p>
          <a:p>
            <a:endParaRPr lang="fr-FR" sz="1600" b="1" dirty="0">
              <a:solidFill>
                <a:srgbClr val="C00000"/>
              </a:solidFill>
              <a:latin typeface="Calibri" pitchFamily="34" charset="0"/>
              <a:cs typeface="Calibri" pitchFamily="34" charset="0"/>
            </a:endParaRPr>
          </a:p>
          <a:p>
            <a:r>
              <a:rPr lang="fr-FR" sz="1600" b="1" dirty="0" err="1">
                <a:solidFill>
                  <a:srgbClr val="C00000"/>
                </a:solidFill>
                <a:latin typeface="Calibri" pitchFamily="34" charset="0"/>
                <a:cs typeface="Calibri" pitchFamily="34" charset="0"/>
              </a:rPr>
              <a:t>void</a:t>
            </a:r>
            <a:r>
              <a:rPr lang="fr-FR" sz="1600" b="1" dirty="0">
                <a:solidFill>
                  <a:srgbClr val="C00000"/>
                </a:solidFill>
                <a:latin typeface="Calibri" pitchFamily="34" charset="0"/>
                <a:cs typeface="Calibri" pitchFamily="34" charset="0"/>
              </a:rPr>
              <a:t> </a:t>
            </a:r>
            <a:r>
              <a:rPr lang="fr-FR" sz="1600" b="1" dirty="0" err="1">
                <a:solidFill>
                  <a:srgbClr val="C00000"/>
                </a:solidFill>
                <a:latin typeface="Calibri" pitchFamily="34" charset="0"/>
                <a:cs typeface="Calibri" pitchFamily="34" charset="0"/>
              </a:rPr>
              <a:t>loop</a:t>
            </a:r>
            <a:r>
              <a:rPr lang="fr-FR" sz="1600" b="1" dirty="0">
                <a:solidFill>
                  <a:srgbClr val="C00000"/>
                </a:solidFill>
                <a:latin typeface="Calibri" pitchFamily="34" charset="0"/>
                <a:cs typeface="Calibri" pitchFamily="34" charset="0"/>
              </a:rPr>
              <a:t>() {</a:t>
            </a:r>
          </a:p>
          <a:p>
            <a:endParaRPr lang="fr-FR" sz="1600" b="1" dirty="0">
              <a:latin typeface="Calibri" pitchFamily="34" charset="0"/>
              <a:cs typeface="Calibri" pitchFamily="34" charset="0"/>
            </a:endParaRPr>
          </a:p>
          <a:p>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send</a:t>
            </a:r>
            <a:r>
              <a:rPr lang="fr-FR" sz="1600" b="1" dirty="0">
                <a:solidFill>
                  <a:schemeClr val="bg1">
                    <a:lumMod val="50000"/>
                  </a:schemeClr>
                </a:solidFill>
                <a:latin typeface="Calibri" pitchFamily="34" charset="0"/>
                <a:cs typeface="Calibri" pitchFamily="34" charset="0"/>
              </a:rPr>
              <a:t> data </a:t>
            </a:r>
            <a:r>
              <a:rPr lang="fr-FR" sz="1600" b="1" dirty="0" err="1">
                <a:solidFill>
                  <a:schemeClr val="bg1">
                    <a:lumMod val="50000"/>
                  </a:schemeClr>
                </a:solidFill>
                <a:latin typeface="Calibri" pitchFamily="34" charset="0"/>
                <a:cs typeface="Calibri" pitchFamily="34" charset="0"/>
              </a:rPr>
              <a:t>only</a:t>
            </a:r>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when</a:t>
            </a:r>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you</a:t>
            </a:r>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receive</a:t>
            </a:r>
            <a:r>
              <a:rPr lang="fr-FR" sz="1600" b="1" dirty="0">
                <a:solidFill>
                  <a:schemeClr val="bg1">
                    <a:lumMod val="50000"/>
                  </a:schemeClr>
                </a:solidFill>
                <a:latin typeface="Calibri" pitchFamily="34" charset="0"/>
                <a:cs typeface="Calibri" pitchFamily="34" charset="0"/>
              </a:rPr>
              <a:t> data:</a:t>
            </a:r>
          </a:p>
          <a:p>
            <a:r>
              <a:rPr lang="fr-FR" sz="1600" b="1" dirty="0">
                <a:latin typeface="Calibri" pitchFamily="34" charset="0"/>
                <a:cs typeface="Calibri" pitchFamily="34" charset="0"/>
              </a:rPr>
              <a:t>if (</a:t>
            </a:r>
            <a:r>
              <a:rPr lang="fr-FR" sz="1600" b="1" dirty="0" err="1">
                <a:solidFill>
                  <a:srgbClr val="FF6600"/>
                </a:solidFill>
                <a:latin typeface="Calibri" pitchFamily="34" charset="0"/>
                <a:cs typeface="Calibri" pitchFamily="34" charset="0"/>
              </a:rPr>
              <a:t>Serial.available</a:t>
            </a:r>
            <a:r>
              <a:rPr lang="fr-FR" sz="1600" b="1" dirty="0">
                <a:solidFill>
                  <a:srgbClr val="FF6600"/>
                </a:solidFill>
                <a:latin typeface="Calibri" pitchFamily="34" charset="0"/>
                <a:cs typeface="Calibri" pitchFamily="34" charset="0"/>
              </a:rPr>
              <a:t>() </a:t>
            </a:r>
            <a:r>
              <a:rPr lang="fr-FR" sz="1600" b="1" dirty="0">
                <a:latin typeface="Calibri" pitchFamily="34" charset="0"/>
                <a:cs typeface="Calibri" pitchFamily="34" charset="0"/>
              </a:rPr>
              <a:t>&gt; 0) {</a:t>
            </a:r>
          </a:p>
          <a:p>
            <a:r>
              <a:rPr lang="fr-FR" sz="1600" b="1" dirty="0">
                <a:latin typeface="Calibri" pitchFamily="34" charset="0"/>
                <a:cs typeface="Calibri" pitchFamily="34" charset="0"/>
              </a:rPr>
              <a:t>	</a:t>
            </a:r>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read</a:t>
            </a:r>
            <a:r>
              <a:rPr lang="fr-FR" sz="1600" b="1" dirty="0">
                <a:solidFill>
                  <a:schemeClr val="bg1">
                    <a:lumMod val="50000"/>
                  </a:schemeClr>
                </a:solidFill>
                <a:latin typeface="Calibri" pitchFamily="34" charset="0"/>
                <a:cs typeface="Calibri" pitchFamily="34" charset="0"/>
              </a:rPr>
              <a:t> the </a:t>
            </a:r>
            <a:r>
              <a:rPr lang="fr-FR" sz="1600" b="1" dirty="0" err="1">
                <a:solidFill>
                  <a:schemeClr val="bg1">
                    <a:lumMod val="50000"/>
                  </a:schemeClr>
                </a:solidFill>
                <a:latin typeface="Calibri" pitchFamily="34" charset="0"/>
                <a:cs typeface="Calibri" pitchFamily="34" charset="0"/>
              </a:rPr>
              <a:t>incoming</a:t>
            </a:r>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byte</a:t>
            </a:r>
            <a:r>
              <a:rPr lang="fr-FR" sz="1600" b="1" dirty="0">
                <a:solidFill>
                  <a:schemeClr val="bg1">
                    <a:lumMod val="50000"/>
                  </a:schemeClr>
                </a:solidFill>
                <a:latin typeface="Calibri" pitchFamily="34" charset="0"/>
                <a:cs typeface="Calibri" pitchFamily="34" charset="0"/>
              </a:rPr>
              <a:t>:</a:t>
            </a:r>
          </a:p>
          <a:p>
            <a:r>
              <a:rPr lang="fr-FR" sz="1600" b="1" dirty="0">
                <a:latin typeface="Calibri" pitchFamily="34" charset="0"/>
                <a:cs typeface="Calibri" pitchFamily="34" charset="0"/>
              </a:rPr>
              <a:t>	</a:t>
            </a:r>
            <a:r>
              <a:rPr lang="fr-FR" sz="1600" b="1" dirty="0" err="1">
                <a:latin typeface="Calibri" pitchFamily="34" charset="0"/>
                <a:cs typeface="Calibri" pitchFamily="34" charset="0"/>
              </a:rPr>
              <a:t>incomingByte</a:t>
            </a:r>
            <a:r>
              <a:rPr lang="fr-FR" sz="1600" b="1" dirty="0">
                <a:latin typeface="Calibri" pitchFamily="34" charset="0"/>
                <a:cs typeface="Calibri" pitchFamily="34" charset="0"/>
              </a:rPr>
              <a:t> = </a:t>
            </a:r>
            <a:r>
              <a:rPr lang="fr-FR" sz="1600" b="1" dirty="0" err="1">
                <a:solidFill>
                  <a:srgbClr val="FF6600"/>
                </a:solidFill>
                <a:latin typeface="Calibri" pitchFamily="34" charset="0"/>
                <a:cs typeface="Calibri" pitchFamily="34" charset="0"/>
              </a:rPr>
              <a:t>Serial.read</a:t>
            </a:r>
            <a:r>
              <a:rPr lang="fr-FR" sz="1600" b="1" dirty="0">
                <a:solidFill>
                  <a:srgbClr val="FF6600"/>
                </a:solidFill>
                <a:latin typeface="Calibri" pitchFamily="34" charset="0"/>
                <a:cs typeface="Calibri" pitchFamily="34" charset="0"/>
              </a:rPr>
              <a:t>();</a:t>
            </a:r>
          </a:p>
          <a:p>
            <a:endParaRPr lang="fr-FR" sz="1600" b="1" dirty="0">
              <a:latin typeface="Calibri" pitchFamily="34" charset="0"/>
              <a:cs typeface="Calibri" pitchFamily="34" charset="0"/>
            </a:endParaRPr>
          </a:p>
          <a:p>
            <a:r>
              <a:rPr lang="fr-FR" sz="1600" b="1" dirty="0">
                <a:latin typeface="Calibri" pitchFamily="34" charset="0"/>
                <a:cs typeface="Calibri" pitchFamily="34" charset="0"/>
              </a:rPr>
              <a:t>	</a:t>
            </a:r>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say</a:t>
            </a:r>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what</a:t>
            </a:r>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you</a:t>
            </a:r>
            <a:r>
              <a:rPr lang="fr-FR" sz="1600" b="1" dirty="0">
                <a:solidFill>
                  <a:schemeClr val="bg1">
                    <a:lumMod val="50000"/>
                  </a:schemeClr>
                </a:solidFill>
                <a:latin typeface="Calibri" pitchFamily="34" charset="0"/>
                <a:cs typeface="Calibri" pitchFamily="34" charset="0"/>
              </a:rPr>
              <a:t> </a:t>
            </a:r>
            <a:r>
              <a:rPr lang="fr-FR" sz="1600" b="1" dirty="0" err="1">
                <a:solidFill>
                  <a:schemeClr val="bg1">
                    <a:lumMod val="50000"/>
                  </a:schemeClr>
                </a:solidFill>
                <a:latin typeface="Calibri" pitchFamily="34" charset="0"/>
                <a:cs typeface="Calibri" pitchFamily="34" charset="0"/>
              </a:rPr>
              <a:t>got</a:t>
            </a:r>
            <a:r>
              <a:rPr lang="fr-FR" sz="1600" b="1" dirty="0">
                <a:solidFill>
                  <a:schemeClr val="bg1">
                    <a:lumMod val="50000"/>
                  </a:schemeClr>
                </a:solidFill>
                <a:latin typeface="Calibri" pitchFamily="34" charset="0"/>
                <a:cs typeface="Calibri" pitchFamily="34" charset="0"/>
              </a:rPr>
              <a:t>:</a:t>
            </a:r>
          </a:p>
          <a:p>
            <a:r>
              <a:rPr lang="fr-FR" sz="1600" b="1" dirty="0">
                <a:latin typeface="Calibri" pitchFamily="34" charset="0"/>
                <a:cs typeface="Calibri" pitchFamily="34" charset="0"/>
              </a:rPr>
              <a:t>	</a:t>
            </a:r>
            <a:r>
              <a:rPr lang="fr-FR" sz="1600" b="1" dirty="0" err="1">
                <a:latin typeface="Calibri" pitchFamily="34" charset="0"/>
                <a:cs typeface="Calibri" pitchFamily="34" charset="0"/>
              </a:rPr>
              <a:t>Serial.print</a:t>
            </a:r>
            <a:r>
              <a:rPr lang="fr-FR" sz="1600" b="1" dirty="0">
                <a:latin typeface="Calibri" pitchFamily="34" charset="0"/>
                <a:cs typeface="Calibri" pitchFamily="34" charset="0"/>
              </a:rPr>
              <a:t>("I </a:t>
            </a:r>
            <a:r>
              <a:rPr lang="fr-FR" sz="1600" b="1" dirty="0" err="1">
                <a:latin typeface="Calibri" pitchFamily="34" charset="0"/>
                <a:cs typeface="Calibri" pitchFamily="34" charset="0"/>
              </a:rPr>
              <a:t>received</a:t>
            </a:r>
            <a:r>
              <a:rPr lang="fr-FR" sz="1600" b="1" dirty="0">
                <a:latin typeface="Calibri" pitchFamily="34" charset="0"/>
                <a:cs typeface="Calibri" pitchFamily="34" charset="0"/>
              </a:rPr>
              <a:t>: ");</a:t>
            </a:r>
          </a:p>
          <a:p>
            <a:r>
              <a:rPr lang="fr-FR" sz="1600" b="1" dirty="0">
                <a:latin typeface="Calibri" pitchFamily="34" charset="0"/>
                <a:cs typeface="Calibri" pitchFamily="34" charset="0"/>
              </a:rPr>
              <a:t>	</a:t>
            </a:r>
            <a:r>
              <a:rPr lang="fr-FR" sz="1600" b="1" dirty="0" err="1">
                <a:latin typeface="Calibri" pitchFamily="34" charset="0"/>
                <a:cs typeface="Calibri" pitchFamily="34" charset="0"/>
              </a:rPr>
              <a:t>Serial.println</a:t>
            </a:r>
            <a:r>
              <a:rPr lang="fr-FR" sz="1600" b="1" dirty="0">
                <a:latin typeface="Calibri" pitchFamily="34" charset="0"/>
                <a:cs typeface="Calibri" pitchFamily="34" charset="0"/>
              </a:rPr>
              <a:t>(</a:t>
            </a:r>
            <a:r>
              <a:rPr lang="fr-FR" sz="1600" b="1" dirty="0" err="1">
                <a:latin typeface="Calibri" pitchFamily="34" charset="0"/>
                <a:cs typeface="Calibri" pitchFamily="34" charset="0"/>
              </a:rPr>
              <a:t>incomingByte</a:t>
            </a:r>
            <a:r>
              <a:rPr lang="fr-FR" sz="1600" b="1" dirty="0">
                <a:latin typeface="Calibri" pitchFamily="34" charset="0"/>
                <a:cs typeface="Calibri" pitchFamily="34" charset="0"/>
              </a:rPr>
              <a:t>, DEC);</a:t>
            </a:r>
          </a:p>
          <a:p>
            <a:r>
              <a:rPr lang="fr-FR" sz="1600" b="1" dirty="0">
                <a:solidFill>
                  <a:srgbClr val="C00000"/>
                </a:solidFill>
                <a:latin typeface="Calibri" pitchFamily="34" charset="0"/>
                <a:cs typeface="Calibri" pitchFamily="34" charset="0"/>
              </a:rPr>
              <a:t>                               }</a:t>
            </a:r>
          </a:p>
          <a:p>
            <a:r>
              <a:rPr lang="fr-FR" sz="1600" b="1" dirty="0">
                <a:solidFill>
                  <a:srgbClr val="C00000"/>
                </a:solidFill>
                <a:latin typeface="Calibri" pitchFamily="34" charset="0"/>
                <a:cs typeface="Calibri" pitchFamily="34" charset="0"/>
              </a:rPr>
              <a:t>}</a:t>
            </a:r>
          </a:p>
        </p:txBody>
      </p:sp>
      <p:pic>
        <p:nvPicPr>
          <p:cNvPr id="7" name="Image 6" descr="fenetre_terminal.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1358" y="2505634"/>
            <a:ext cx="1809732" cy="1591894"/>
          </a:xfrm>
          <a:prstGeom prst="rect">
            <a:avLst/>
          </a:prstGeom>
        </p:spPr>
      </p:pic>
      <p:pic>
        <p:nvPicPr>
          <p:cNvPr id="8" name="Image 7" descr="terminal_reglage_debit.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4800" y="3362890"/>
            <a:ext cx="1047728" cy="1280556"/>
          </a:xfrm>
          <a:prstGeom prst="rect">
            <a:avLst/>
          </a:prstGeom>
        </p:spPr>
      </p:pic>
      <p:pic>
        <p:nvPicPr>
          <p:cNvPr id="10" name="Image 9" descr="clic_serial_monitor.gif"/>
          <p:cNvPicPr>
            <a:picLocks noChangeAspect="1"/>
          </p:cNvPicPr>
          <p:nvPr/>
        </p:nvPicPr>
        <p:blipFill>
          <a:blip r:embed="rId5" cstate="print">
            <a:extLst>
              <a:ext uri="{28A0092B-C50C-407E-A947-70E740481C1C}">
                <a14:useLocalDpi xmlns:a14="http://schemas.microsoft.com/office/drawing/2010/main" val="0"/>
              </a:ext>
            </a:extLst>
          </a:blip>
          <a:srcRect t="13533"/>
          <a:stretch>
            <a:fillRect/>
          </a:stretch>
        </p:blipFill>
        <p:spPr>
          <a:xfrm>
            <a:off x="5857884" y="1130932"/>
            <a:ext cx="3276596" cy="1369374"/>
          </a:xfrm>
          <a:prstGeom prst="rect">
            <a:avLst/>
          </a:prstGeom>
        </p:spPr>
      </p:pic>
      <p:sp>
        <p:nvSpPr>
          <p:cNvPr id="11" name="Rectangle 10"/>
          <p:cNvSpPr/>
          <p:nvPr/>
        </p:nvSpPr>
        <p:spPr>
          <a:xfrm>
            <a:off x="0" y="6215082"/>
            <a:ext cx="9144000" cy="276999"/>
          </a:xfrm>
          <a:prstGeom prst="rect">
            <a:avLst/>
          </a:prstGeom>
        </p:spPr>
        <p:txBody>
          <a:bodyPr wrap="square">
            <a:spAutoFit/>
          </a:bodyPr>
          <a:lstStyle/>
          <a:p>
            <a:r>
              <a:rPr lang="fr-FR" sz="1200" b="1" dirty="0">
                <a:solidFill>
                  <a:srgbClr val="0070C0"/>
                </a:solidFill>
                <a:latin typeface="Calibri" pitchFamily="34" charset="0"/>
                <a:cs typeface="Calibri" pitchFamily="34" charset="0"/>
              </a:rPr>
              <a:t>http://www.arduino.cc/en/Serial/Available</a:t>
            </a:r>
          </a:p>
        </p:txBody>
      </p:sp>
      <p:sp>
        <p:nvSpPr>
          <p:cNvPr id="13" name="Rectangle 12"/>
          <p:cNvSpPr/>
          <p:nvPr/>
        </p:nvSpPr>
        <p:spPr>
          <a:xfrm>
            <a:off x="0" y="642918"/>
            <a:ext cx="9144000" cy="584775"/>
          </a:xfrm>
          <a:prstGeom prst="rect">
            <a:avLst/>
          </a:prstGeom>
        </p:spPr>
        <p:txBody>
          <a:bodyPr wrap="square">
            <a:spAutoFit/>
          </a:bodyPr>
          <a:lstStyle/>
          <a:p>
            <a:r>
              <a:rPr lang="en-US" sz="1600" b="1" dirty="0">
                <a:solidFill>
                  <a:srgbClr val="0070C0"/>
                </a:solidFill>
                <a:latin typeface="Calibri" pitchFamily="34" charset="0"/>
                <a:cs typeface="Calibri" pitchFamily="34" charset="0"/>
              </a:rPr>
              <a:t>Get the number of bytes (characters) available to be read from the serial port.  This is data that are already arrived and stored in the buffer of reception series (which holds 128 bytes).</a:t>
            </a:r>
            <a:endParaRPr lang="fr-FR" sz="1600" b="1" dirty="0">
              <a:solidFill>
                <a:srgbClr val="0070C0"/>
              </a:solidFill>
              <a:latin typeface="Calibri" pitchFamily="34" charset="0"/>
              <a:cs typeface="Calibri" pitchFamily="34" charset="0"/>
            </a:endParaRPr>
          </a:p>
        </p:txBody>
      </p:sp>
      <p:pic>
        <p:nvPicPr>
          <p:cNvPr id="12" name="Image 11">
            <a:hlinkClick r:id="rId6" action="ppaction://hlinksldjump"/>
            <a:extLst>
              <a:ext uri="{FF2B5EF4-FFF2-40B4-BE49-F238E27FC236}">
                <a16:creationId xmlns:a16="http://schemas.microsoft.com/office/drawing/2014/main" id="{6E17A167-E8C5-4C5D-883B-B0C03CAB7985}"/>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par>
                          <p:cTn id="21" fill="hold">
                            <p:stCondLst>
                              <p:cond delay="1500"/>
                            </p:stCondLst>
                            <p:childTnLst>
                              <p:par>
                                <p:cTn id="22" presetID="3" presetClass="entr" presetSubtype="1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WHAT COMPONENTS TO USE WITH THE ARDUINO?</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510</a:t>
            </a:fld>
            <a:endParaRPr lang="fr-FR"/>
          </a:p>
        </p:txBody>
      </p:sp>
      <p:pic>
        <p:nvPicPr>
          <p:cNvPr id="614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079500" y="612387"/>
            <a:ext cx="6718300" cy="2750056"/>
          </a:xfrm>
          <a:prstGeom prst="rect">
            <a:avLst/>
          </a:prstGeom>
          <a:noFill/>
          <a:ln w="9525">
            <a:noFill/>
            <a:miter lim="800000"/>
            <a:headEnd/>
            <a:tailEnd/>
          </a:ln>
          <a:effectLst/>
        </p:spPr>
      </p:pic>
      <p:pic>
        <p:nvPicPr>
          <p:cNvPr id="5" name="Picture 2">
            <a:extLst>
              <a:ext uri="{FF2B5EF4-FFF2-40B4-BE49-F238E27FC236}">
                <a16:creationId xmlns:a16="http://schemas.microsoft.com/office/drawing/2014/main" id="{8A9E3EB7-11F8-47D6-99E5-0A2EB8B083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136" y="3410446"/>
            <a:ext cx="6553216" cy="2826866"/>
          </a:xfrm>
          <a:prstGeom prst="rect">
            <a:avLst/>
          </a:prstGeom>
          <a:noFill/>
          <a:ln w="9525">
            <a:noFill/>
            <a:miter lim="800000"/>
            <a:headEnd/>
            <a:tailEnd/>
          </a:ln>
          <a:effectLst/>
        </p:spPr>
      </p:pic>
      <p:pic>
        <p:nvPicPr>
          <p:cNvPr id="6" name="Image 5">
            <a:hlinkClick r:id="rId4" action="ppaction://hlinksldjump"/>
            <a:extLst>
              <a:ext uri="{FF2B5EF4-FFF2-40B4-BE49-F238E27FC236}">
                <a16:creationId xmlns:a16="http://schemas.microsoft.com/office/drawing/2014/main" id="{57BA51CB-A910-46CD-8EAC-33601E6BAF6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0658101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QUELS COMPOSANTS UTILISER AVEC L’ARDUINO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511</a:t>
            </a:fld>
            <a:endParaRPr lang="fr-FR"/>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0054" y="847436"/>
            <a:ext cx="4102424" cy="2941604"/>
          </a:xfrm>
          <a:prstGeom prst="rect">
            <a:avLst/>
          </a:prstGeom>
          <a:noFill/>
          <a:ln w="9525">
            <a:noFill/>
            <a:miter lim="800000"/>
            <a:headEnd/>
            <a:tailEnd/>
          </a:ln>
          <a:effectLst/>
        </p:spPr>
      </p:pic>
      <p:pic>
        <p:nvPicPr>
          <p:cNvPr id="5" name="Picture 2">
            <a:extLst>
              <a:ext uri="{FF2B5EF4-FFF2-40B4-BE49-F238E27FC236}">
                <a16:creationId xmlns:a16="http://schemas.microsoft.com/office/drawing/2014/main" id="{39C596D2-B341-4945-8BA2-72B4B496E9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2886" y="898960"/>
            <a:ext cx="4415578" cy="2890080"/>
          </a:xfrm>
          <a:prstGeom prst="rect">
            <a:avLst/>
          </a:prstGeom>
          <a:noFill/>
          <a:ln w="9525">
            <a:noFill/>
            <a:miter lim="800000"/>
            <a:headEnd/>
            <a:tailEnd/>
          </a:ln>
          <a:effectLst/>
        </p:spPr>
      </p:pic>
      <p:pic>
        <p:nvPicPr>
          <p:cNvPr id="6" name="Picture 4">
            <a:extLst>
              <a:ext uri="{FF2B5EF4-FFF2-40B4-BE49-F238E27FC236}">
                <a16:creationId xmlns:a16="http://schemas.microsoft.com/office/drawing/2014/main" id="{4DCB1908-54AA-4518-8F8C-ECB20F27C3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96" y="4166872"/>
            <a:ext cx="3107768" cy="1998432"/>
          </a:xfrm>
          <a:prstGeom prst="rect">
            <a:avLst/>
          </a:prstGeom>
          <a:noFill/>
          <a:ln w="9525">
            <a:noFill/>
            <a:miter lim="800000"/>
            <a:headEnd/>
            <a:tailEnd/>
          </a:ln>
          <a:effectLst/>
        </p:spPr>
      </p:pic>
      <p:pic>
        <p:nvPicPr>
          <p:cNvPr id="7" name="Picture 5">
            <a:extLst>
              <a:ext uri="{FF2B5EF4-FFF2-40B4-BE49-F238E27FC236}">
                <a16:creationId xmlns:a16="http://schemas.microsoft.com/office/drawing/2014/main" id="{6CC0512D-7D72-4B73-BE58-52A1421E39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5856" y="4180796"/>
            <a:ext cx="2931886" cy="1970584"/>
          </a:xfrm>
          <a:prstGeom prst="rect">
            <a:avLst/>
          </a:prstGeom>
          <a:noFill/>
          <a:ln w="9525">
            <a:noFill/>
            <a:miter lim="800000"/>
            <a:headEnd/>
            <a:tailEnd/>
          </a:ln>
          <a:effectLst/>
        </p:spPr>
      </p:pic>
      <p:pic>
        <p:nvPicPr>
          <p:cNvPr id="8" name="Picture 6">
            <a:extLst>
              <a:ext uri="{FF2B5EF4-FFF2-40B4-BE49-F238E27FC236}">
                <a16:creationId xmlns:a16="http://schemas.microsoft.com/office/drawing/2014/main" id="{93B13C99-30E6-468F-BB01-30F0A5165A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0764" y="4211767"/>
            <a:ext cx="2710480" cy="1917110"/>
          </a:xfrm>
          <a:prstGeom prst="rect">
            <a:avLst/>
          </a:prstGeom>
          <a:noFill/>
          <a:ln w="9525">
            <a:noFill/>
            <a:miter lim="800000"/>
            <a:headEnd/>
            <a:tailEnd/>
          </a:ln>
          <a:effectLst/>
        </p:spPr>
      </p:pic>
      <p:pic>
        <p:nvPicPr>
          <p:cNvPr id="9" name="Image 8">
            <a:hlinkClick r:id="rId7" action="ppaction://hlinksldjump"/>
            <a:extLst>
              <a:ext uri="{FF2B5EF4-FFF2-40B4-BE49-F238E27FC236}">
                <a16:creationId xmlns:a16="http://schemas.microsoft.com/office/drawing/2014/main" id="{3817EF8D-0BB3-4EC9-8859-39674B0C33C8}"/>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60686958"/>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e 73"/>
          <p:cNvGrpSpPr/>
          <p:nvPr/>
        </p:nvGrpSpPr>
        <p:grpSpPr>
          <a:xfrm>
            <a:off x="2980445" y="5143512"/>
            <a:ext cx="1234365" cy="1269807"/>
            <a:chOff x="2910232" y="2548288"/>
            <a:chExt cx="1234365" cy="1269807"/>
          </a:xfrm>
        </p:grpSpPr>
        <p:pic>
          <p:nvPicPr>
            <p:cNvPr id="15" name="Image 14" descr="capteur-flammes-dfrobot-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0232" y="2548288"/>
              <a:ext cx="1190625" cy="1190625"/>
            </a:xfrm>
            <a:prstGeom prst="rect">
              <a:avLst/>
            </a:prstGeom>
          </p:spPr>
        </p:pic>
        <p:sp>
          <p:nvSpPr>
            <p:cNvPr id="73" name="Rectangle 72"/>
            <p:cNvSpPr/>
            <p:nvPr/>
          </p:nvSpPr>
          <p:spPr>
            <a:xfrm>
              <a:off x="2919409" y="3571874"/>
              <a:ext cx="1225188"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Flamme</a:t>
              </a:r>
              <a:endParaRPr lang="fr-FR" sz="1000" dirty="0"/>
            </a:p>
          </p:txBody>
        </p:sp>
      </p:grpSp>
      <p:grpSp>
        <p:nvGrpSpPr>
          <p:cNvPr id="94" name="Groupe 93"/>
          <p:cNvGrpSpPr/>
          <p:nvPr/>
        </p:nvGrpSpPr>
        <p:grpSpPr>
          <a:xfrm>
            <a:off x="1557266" y="4814717"/>
            <a:ext cx="1371660" cy="1644126"/>
            <a:chOff x="4110232" y="3748288"/>
            <a:chExt cx="1190625" cy="1427131"/>
          </a:xfrm>
        </p:grpSpPr>
        <p:pic>
          <p:nvPicPr>
            <p:cNvPr id="95" name="Image 94" descr="capteur-son-inex.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0232" y="3748288"/>
              <a:ext cx="1190625" cy="1190625"/>
            </a:xfrm>
            <a:prstGeom prst="rect">
              <a:avLst/>
            </a:prstGeom>
          </p:spPr>
        </p:pic>
        <p:sp>
          <p:nvSpPr>
            <p:cNvPr id="96" name="Rectangle 95"/>
            <p:cNvSpPr/>
            <p:nvPr/>
          </p:nvSpPr>
          <p:spPr>
            <a:xfrm>
              <a:off x="4214810" y="4929198"/>
              <a:ext cx="1060828"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Son</a:t>
              </a:r>
              <a:endParaRPr lang="fr-FR" sz="1000" dirty="0"/>
            </a:p>
          </p:txBody>
        </p:sp>
      </p:grpSp>
      <p:sp>
        <p:nvSpPr>
          <p:cNvPr id="2" name="Titre 1"/>
          <p:cNvSpPr>
            <a:spLocks noGrp="1"/>
          </p:cNvSpPr>
          <p:nvPr>
            <p:ph type="title"/>
          </p:nvPr>
        </p:nvSpPr>
        <p:spPr/>
        <p:txBody>
          <a:bodyPr/>
          <a:lstStyle/>
          <a:p>
            <a:r>
              <a:rPr lang="fr-FR" dirty="0"/>
              <a:t>QUELS COMPOSANTS UTILISER AVEC L’ARDUINO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512</a:t>
            </a:fld>
            <a:endParaRPr lang="fr-FR"/>
          </a:p>
        </p:txBody>
      </p:sp>
      <p:grpSp>
        <p:nvGrpSpPr>
          <p:cNvPr id="41" name="Groupe 40"/>
          <p:cNvGrpSpPr/>
          <p:nvPr/>
        </p:nvGrpSpPr>
        <p:grpSpPr>
          <a:xfrm>
            <a:off x="-32" y="571480"/>
            <a:ext cx="1943160" cy="1802182"/>
            <a:chOff x="7715272" y="3714752"/>
            <a:chExt cx="1266825" cy="1174915"/>
          </a:xfrm>
        </p:grpSpPr>
        <p:pic>
          <p:nvPicPr>
            <p:cNvPr id="33" name="Image 32" descr="timegps.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5272" y="3714752"/>
              <a:ext cx="1266825" cy="971550"/>
            </a:xfrm>
            <a:prstGeom prst="rect">
              <a:avLst/>
            </a:prstGeom>
          </p:spPr>
        </p:pic>
        <p:sp>
          <p:nvSpPr>
            <p:cNvPr id="40" name="Rectangle 39"/>
            <p:cNvSpPr/>
            <p:nvPr/>
          </p:nvSpPr>
          <p:spPr>
            <a:xfrm>
              <a:off x="8143900" y="4643446"/>
              <a:ext cx="396262" cy="246221"/>
            </a:xfrm>
            <a:prstGeom prst="rect">
              <a:avLst/>
            </a:prstGeom>
          </p:spPr>
          <p:txBody>
            <a:bodyPr wrap="none">
              <a:spAutoFit/>
            </a:bodyPr>
            <a:lstStyle/>
            <a:p>
              <a:r>
                <a:rPr lang="fr-FR" sz="1000" b="1" dirty="0">
                  <a:solidFill>
                    <a:srgbClr val="0070C0"/>
                  </a:solidFill>
                  <a:latin typeface="Calibri" pitchFamily="34" charset="0"/>
                  <a:cs typeface="Calibri" pitchFamily="34" charset="0"/>
                </a:rPr>
                <a:t>GPS</a:t>
              </a:r>
              <a:endParaRPr lang="fr-FR" sz="1000" dirty="0"/>
            </a:p>
          </p:txBody>
        </p:sp>
      </p:grpSp>
      <p:grpSp>
        <p:nvGrpSpPr>
          <p:cNvPr id="44" name="Groupe 43"/>
          <p:cNvGrpSpPr/>
          <p:nvPr/>
        </p:nvGrpSpPr>
        <p:grpSpPr>
          <a:xfrm>
            <a:off x="7429520" y="2357430"/>
            <a:ext cx="1465768" cy="1362468"/>
            <a:chOff x="5915036" y="3061892"/>
            <a:chExt cx="2219314" cy="2062907"/>
          </a:xfrm>
        </p:grpSpPr>
        <p:pic>
          <p:nvPicPr>
            <p:cNvPr id="42" name="Image 41" descr="TCST1103.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5036" y="3061892"/>
              <a:ext cx="2219314" cy="1667656"/>
            </a:xfrm>
            <a:prstGeom prst="rect">
              <a:avLst/>
            </a:prstGeom>
          </p:spPr>
        </p:pic>
        <p:sp>
          <p:nvSpPr>
            <p:cNvPr id="43" name="Rectangle 42"/>
            <p:cNvSpPr/>
            <p:nvPr/>
          </p:nvSpPr>
          <p:spPr>
            <a:xfrm>
              <a:off x="6339672" y="4751997"/>
              <a:ext cx="1606196" cy="372802"/>
            </a:xfrm>
            <a:prstGeom prst="rect">
              <a:avLst/>
            </a:prstGeom>
          </p:spPr>
          <p:txBody>
            <a:bodyPr wrap="square">
              <a:spAutoFit/>
            </a:bodyPr>
            <a:lstStyle/>
            <a:p>
              <a:r>
                <a:rPr lang="fr-FR" sz="1000" b="1" dirty="0" err="1">
                  <a:solidFill>
                    <a:srgbClr val="0070C0"/>
                  </a:solidFill>
                  <a:latin typeface="Calibri" pitchFamily="34" charset="0"/>
                  <a:cs typeface="Calibri" pitchFamily="34" charset="0"/>
                </a:rPr>
                <a:t>OptoCoupleur</a:t>
              </a:r>
              <a:endParaRPr lang="fr-FR" sz="1000" dirty="0"/>
            </a:p>
          </p:txBody>
        </p:sp>
      </p:grpSp>
      <p:grpSp>
        <p:nvGrpSpPr>
          <p:cNvPr id="46" name="Groupe 45"/>
          <p:cNvGrpSpPr/>
          <p:nvPr/>
        </p:nvGrpSpPr>
        <p:grpSpPr>
          <a:xfrm>
            <a:off x="7121778" y="785794"/>
            <a:ext cx="2022222" cy="1349414"/>
            <a:chOff x="-500098" y="2428868"/>
            <a:chExt cx="1689100" cy="1127124"/>
          </a:xfrm>
        </p:grpSpPr>
        <p:pic>
          <p:nvPicPr>
            <p:cNvPr id="28" name="Image 27" descr="flexsensor.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00098" y="2428868"/>
              <a:ext cx="1689100" cy="1127124"/>
            </a:xfrm>
            <a:prstGeom prst="rect">
              <a:avLst/>
            </a:prstGeom>
          </p:spPr>
        </p:pic>
        <p:sp>
          <p:nvSpPr>
            <p:cNvPr id="45" name="Rectangle 44"/>
            <p:cNvSpPr/>
            <p:nvPr/>
          </p:nvSpPr>
          <p:spPr>
            <a:xfrm>
              <a:off x="-142908" y="3286124"/>
              <a:ext cx="1060828" cy="246221"/>
            </a:xfrm>
            <a:prstGeom prst="rect">
              <a:avLst/>
            </a:prstGeom>
          </p:spPr>
          <p:txBody>
            <a:bodyPr wrap="square">
              <a:spAutoFit/>
            </a:bodyPr>
            <a:lstStyle/>
            <a:p>
              <a:pPr algn="ctr"/>
              <a:r>
                <a:rPr lang="fr-FR" sz="1000" b="1" dirty="0" err="1">
                  <a:solidFill>
                    <a:srgbClr val="0070C0"/>
                  </a:solidFill>
                  <a:latin typeface="Calibri" pitchFamily="34" charset="0"/>
                  <a:cs typeface="Calibri" pitchFamily="34" charset="0"/>
                </a:rPr>
                <a:t>Flex</a:t>
              </a:r>
              <a:r>
                <a:rPr lang="fr-FR" sz="1000" b="1" dirty="0">
                  <a:solidFill>
                    <a:srgbClr val="0070C0"/>
                  </a:solidFill>
                  <a:latin typeface="Calibri" pitchFamily="34" charset="0"/>
                  <a:cs typeface="Calibri" pitchFamily="34" charset="0"/>
                </a:rPr>
                <a:t> </a:t>
              </a:r>
              <a:r>
                <a:rPr lang="fr-FR" sz="1000" b="1" dirty="0" err="1">
                  <a:solidFill>
                    <a:srgbClr val="0070C0"/>
                  </a:solidFill>
                  <a:latin typeface="Calibri" pitchFamily="34" charset="0"/>
                  <a:cs typeface="Calibri" pitchFamily="34" charset="0"/>
                </a:rPr>
                <a:t>Sensor</a:t>
              </a:r>
              <a:endParaRPr lang="fr-FR" sz="1000" dirty="0"/>
            </a:p>
          </p:txBody>
        </p:sp>
      </p:grpSp>
      <p:grpSp>
        <p:nvGrpSpPr>
          <p:cNvPr id="48" name="Groupe 47"/>
          <p:cNvGrpSpPr/>
          <p:nvPr/>
        </p:nvGrpSpPr>
        <p:grpSpPr>
          <a:xfrm>
            <a:off x="7215206" y="4286256"/>
            <a:ext cx="1689100" cy="1532105"/>
            <a:chOff x="-142908" y="857232"/>
            <a:chExt cx="1689100" cy="1532105"/>
          </a:xfrm>
        </p:grpSpPr>
        <p:pic>
          <p:nvPicPr>
            <p:cNvPr id="27" name="Image 26" descr="digitalledstrip.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2908" y="857232"/>
              <a:ext cx="1689100" cy="1295400"/>
            </a:xfrm>
            <a:prstGeom prst="rect">
              <a:avLst/>
            </a:prstGeom>
          </p:spPr>
        </p:pic>
        <p:sp>
          <p:nvSpPr>
            <p:cNvPr id="47" name="Rectangle 46"/>
            <p:cNvSpPr/>
            <p:nvPr/>
          </p:nvSpPr>
          <p:spPr>
            <a:xfrm>
              <a:off x="214282" y="2143116"/>
              <a:ext cx="1060828"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Digital </a:t>
              </a:r>
              <a:r>
                <a:rPr lang="fr-FR" sz="1000" b="1" dirty="0" err="1">
                  <a:solidFill>
                    <a:srgbClr val="0070C0"/>
                  </a:solidFill>
                  <a:latin typeface="Calibri" pitchFamily="34" charset="0"/>
                  <a:cs typeface="Calibri" pitchFamily="34" charset="0"/>
                </a:rPr>
                <a:t>Strip</a:t>
              </a:r>
              <a:endParaRPr lang="fr-FR" sz="1000" dirty="0"/>
            </a:p>
          </p:txBody>
        </p:sp>
      </p:grpSp>
      <p:grpSp>
        <p:nvGrpSpPr>
          <p:cNvPr id="53" name="Groupe 52"/>
          <p:cNvGrpSpPr/>
          <p:nvPr/>
        </p:nvGrpSpPr>
        <p:grpSpPr>
          <a:xfrm>
            <a:off x="2285984" y="3643314"/>
            <a:ext cx="1438296" cy="1915848"/>
            <a:chOff x="3071802" y="3286124"/>
            <a:chExt cx="2381250" cy="3171887"/>
          </a:xfrm>
        </p:grpSpPr>
        <p:pic>
          <p:nvPicPr>
            <p:cNvPr id="24" name="Image 23" descr="capteurs-temperature-humidite-dth11-dfrobot-1.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71802" y="3286124"/>
              <a:ext cx="2381250" cy="2381250"/>
            </a:xfrm>
            <a:prstGeom prst="rect">
              <a:avLst/>
            </a:prstGeom>
          </p:spPr>
        </p:pic>
        <p:sp>
          <p:nvSpPr>
            <p:cNvPr id="52" name="Rectangle 51"/>
            <p:cNvSpPr/>
            <p:nvPr/>
          </p:nvSpPr>
          <p:spPr>
            <a:xfrm rot="18367561">
              <a:off x="3705604" y="4802557"/>
              <a:ext cx="2643015" cy="667893"/>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Température/Humidité</a:t>
              </a:r>
              <a:endParaRPr lang="fr-FR" sz="1000" dirty="0"/>
            </a:p>
          </p:txBody>
        </p:sp>
      </p:grpSp>
      <p:grpSp>
        <p:nvGrpSpPr>
          <p:cNvPr id="87" name="Groupe 86"/>
          <p:cNvGrpSpPr/>
          <p:nvPr/>
        </p:nvGrpSpPr>
        <p:grpSpPr>
          <a:xfrm>
            <a:off x="1928794" y="611011"/>
            <a:ext cx="1689100" cy="1532105"/>
            <a:chOff x="2000232" y="2714620"/>
            <a:chExt cx="1689100" cy="1532105"/>
          </a:xfrm>
        </p:grpSpPr>
        <p:pic>
          <p:nvPicPr>
            <p:cNvPr id="9" name="Image 8" descr="88redmatrix12.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0232" y="2714620"/>
              <a:ext cx="1689100" cy="1295400"/>
            </a:xfrm>
            <a:prstGeom prst="rect">
              <a:avLst/>
            </a:prstGeom>
          </p:spPr>
        </p:pic>
        <p:sp>
          <p:nvSpPr>
            <p:cNvPr id="55" name="Rectangle 54"/>
            <p:cNvSpPr/>
            <p:nvPr/>
          </p:nvSpPr>
          <p:spPr>
            <a:xfrm>
              <a:off x="2285984" y="4000504"/>
              <a:ext cx="1060828"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Matrice de LED</a:t>
              </a:r>
              <a:endParaRPr lang="fr-FR" sz="1000" dirty="0"/>
            </a:p>
          </p:txBody>
        </p:sp>
      </p:grpSp>
      <p:grpSp>
        <p:nvGrpSpPr>
          <p:cNvPr id="66" name="Groupe 65"/>
          <p:cNvGrpSpPr/>
          <p:nvPr/>
        </p:nvGrpSpPr>
        <p:grpSpPr>
          <a:xfrm>
            <a:off x="71406" y="5181628"/>
            <a:ext cx="1572758" cy="1247768"/>
            <a:chOff x="2696979" y="2619375"/>
            <a:chExt cx="2449191" cy="1943100"/>
          </a:xfrm>
        </p:grpSpPr>
        <p:pic>
          <p:nvPicPr>
            <p:cNvPr id="18" name="Image 17" descr="capteur-infrarouge-qtr-1a-pololu.jp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2867025" y="2619375"/>
              <a:ext cx="2279145" cy="1943100"/>
            </a:xfrm>
            <a:prstGeom prst="rect">
              <a:avLst/>
            </a:prstGeom>
          </p:spPr>
        </p:pic>
        <p:sp>
          <p:nvSpPr>
            <p:cNvPr id="65" name="Rectangle 64"/>
            <p:cNvSpPr/>
            <p:nvPr/>
          </p:nvSpPr>
          <p:spPr>
            <a:xfrm rot="2200207">
              <a:off x="2696979" y="3966701"/>
              <a:ext cx="1643074"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a:t>
              </a:r>
              <a:r>
                <a:rPr lang="fr-FR" sz="1000" b="1" dirty="0" err="1">
                  <a:solidFill>
                    <a:srgbClr val="0070C0"/>
                  </a:solidFill>
                  <a:latin typeface="Calibri" pitchFamily="34" charset="0"/>
                  <a:cs typeface="Calibri" pitchFamily="34" charset="0"/>
                </a:rPr>
                <a:t>InfraRouge</a:t>
              </a:r>
              <a:endParaRPr lang="fr-FR" sz="1000" dirty="0"/>
            </a:p>
          </p:txBody>
        </p:sp>
      </p:grpSp>
      <p:grpSp>
        <p:nvGrpSpPr>
          <p:cNvPr id="70" name="Groupe 69"/>
          <p:cNvGrpSpPr/>
          <p:nvPr/>
        </p:nvGrpSpPr>
        <p:grpSpPr>
          <a:xfrm>
            <a:off x="134490" y="3714752"/>
            <a:ext cx="1579990" cy="1315058"/>
            <a:chOff x="2614920" y="2252976"/>
            <a:chExt cx="2860977" cy="2381250"/>
          </a:xfrm>
        </p:grpSpPr>
        <p:pic>
          <p:nvPicPr>
            <p:cNvPr id="17" name="Image 16" descr="capteur-inclinaison-dfrobot-5.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14920" y="2252976"/>
              <a:ext cx="2381250" cy="2381250"/>
            </a:xfrm>
            <a:prstGeom prst="rect">
              <a:avLst/>
            </a:prstGeom>
          </p:spPr>
        </p:pic>
        <p:sp>
          <p:nvSpPr>
            <p:cNvPr id="69" name="Rectangle 68"/>
            <p:cNvSpPr/>
            <p:nvPr/>
          </p:nvSpPr>
          <p:spPr>
            <a:xfrm rot="19554240">
              <a:off x="3054960" y="3922365"/>
              <a:ext cx="2420937" cy="402492"/>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Inclinaison</a:t>
              </a:r>
              <a:endParaRPr lang="fr-FR" sz="1000" dirty="0"/>
            </a:p>
          </p:txBody>
        </p:sp>
      </p:grpSp>
      <p:grpSp>
        <p:nvGrpSpPr>
          <p:cNvPr id="72" name="Groupe 71"/>
          <p:cNvGrpSpPr/>
          <p:nvPr/>
        </p:nvGrpSpPr>
        <p:grpSpPr>
          <a:xfrm>
            <a:off x="3786182" y="912944"/>
            <a:ext cx="2010462" cy="1287332"/>
            <a:chOff x="2857488" y="2857496"/>
            <a:chExt cx="1500198" cy="960601"/>
          </a:xfrm>
        </p:grpSpPr>
        <p:pic>
          <p:nvPicPr>
            <p:cNvPr id="16" name="Image 15" descr="capteur-force-circulaire-05.jp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a:xfrm>
              <a:off x="2857488" y="2857496"/>
              <a:ext cx="1500198" cy="785818"/>
            </a:xfrm>
            <a:prstGeom prst="rect">
              <a:avLst/>
            </a:prstGeom>
          </p:spPr>
        </p:pic>
        <p:sp>
          <p:nvSpPr>
            <p:cNvPr id="71" name="Rectangle 70"/>
            <p:cNvSpPr/>
            <p:nvPr/>
          </p:nvSpPr>
          <p:spPr>
            <a:xfrm>
              <a:off x="3000364" y="3571876"/>
              <a:ext cx="1225188"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Force</a:t>
              </a:r>
              <a:endParaRPr lang="fr-FR" sz="1000" dirty="0"/>
            </a:p>
          </p:txBody>
        </p:sp>
      </p:grpSp>
      <p:grpSp>
        <p:nvGrpSpPr>
          <p:cNvPr id="76" name="Groupe 75"/>
          <p:cNvGrpSpPr/>
          <p:nvPr/>
        </p:nvGrpSpPr>
        <p:grpSpPr>
          <a:xfrm>
            <a:off x="5929322" y="857232"/>
            <a:ext cx="1251006" cy="1276933"/>
            <a:chOff x="2760232" y="2398288"/>
            <a:chExt cx="1251006" cy="1276933"/>
          </a:xfrm>
        </p:grpSpPr>
        <p:pic>
          <p:nvPicPr>
            <p:cNvPr id="14" name="Image 13" descr="capteur-effet-hall.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60232" y="2398288"/>
              <a:ext cx="1190625" cy="1190625"/>
            </a:xfrm>
            <a:prstGeom prst="rect">
              <a:avLst/>
            </a:prstGeom>
          </p:spPr>
        </p:pic>
        <p:sp>
          <p:nvSpPr>
            <p:cNvPr id="75" name="Rectangle 74"/>
            <p:cNvSpPr/>
            <p:nvPr/>
          </p:nvSpPr>
          <p:spPr>
            <a:xfrm>
              <a:off x="2786050" y="3429000"/>
              <a:ext cx="1225188"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Effet Hall</a:t>
              </a:r>
              <a:endParaRPr lang="fr-FR" sz="1000" dirty="0"/>
            </a:p>
          </p:txBody>
        </p:sp>
      </p:grpSp>
      <p:grpSp>
        <p:nvGrpSpPr>
          <p:cNvPr id="81" name="Groupe 80"/>
          <p:cNvGrpSpPr/>
          <p:nvPr/>
        </p:nvGrpSpPr>
        <p:grpSpPr>
          <a:xfrm>
            <a:off x="5643570" y="2357430"/>
            <a:ext cx="1890842" cy="1232308"/>
            <a:chOff x="1289633" y="1857364"/>
            <a:chExt cx="3503644" cy="2283410"/>
          </a:xfrm>
        </p:grpSpPr>
        <p:pic>
          <p:nvPicPr>
            <p:cNvPr id="13" name="Image 12" descr="capteur-de-mouvement-pir-sfe.jp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2014920" y="1857364"/>
              <a:ext cx="2381250" cy="2176862"/>
            </a:xfrm>
            <a:prstGeom prst="rect">
              <a:avLst/>
            </a:prstGeom>
          </p:spPr>
        </p:pic>
        <p:sp>
          <p:nvSpPr>
            <p:cNvPr id="80" name="Rectangle 79"/>
            <p:cNvSpPr/>
            <p:nvPr/>
          </p:nvSpPr>
          <p:spPr>
            <a:xfrm>
              <a:off x="1289633" y="3684538"/>
              <a:ext cx="3503644" cy="456236"/>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de mouvement PIR</a:t>
              </a:r>
              <a:endParaRPr lang="fr-FR" sz="1000" dirty="0"/>
            </a:p>
          </p:txBody>
        </p:sp>
      </p:grpSp>
      <p:grpSp>
        <p:nvGrpSpPr>
          <p:cNvPr id="83" name="Groupe 82"/>
          <p:cNvGrpSpPr/>
          <p:nvPr/>
        </p:nvGrpSpPr>
        <p:grpSpPr>
          <a:xfrm>
            <a:off x="3929058" y="2428868"/>
            <a:ext cx="1550460" cy="1214468"/>
            <a:chOff x="1813312" y="1928802"/>
            <a:chExt cx="2584031" cy="2024060"/>
          </a:xfrm>
        </p:grpSpPr>
        <p:pic>
          <p:nvPicPr>
            <p:cNvPr id="12" name="Image 11" descr="capteur-de-gaz-alcool-mq-3.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1857356" y="1928802"/>
              <a:ext cx="2381250" cy="2024060"/>
            </a:xfrm>
            <a:prstGeom prst="rect">
              <a:avLst/>
            </a:prstGeom>
          </p:spPr>
        </p:pic>
        <p:sp>
          <p:nvSpPr>
            <p:cNvPr id="82" name="Rectangle 81"/>
            <p:cNvSpPr/>
            <p:nvPr/>
          </p:nvSpPr>
          <p:spPr>
            <a:xfrm>
              <a:off x="1813312" y="3534700"/>
              <a:ext cx="2584031" cy="410358"/>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de Gaz</a:t>
              </a:r>
              <a:endParaRPr lang="fr-FR" sz="1000" dirty="0"/>
            </a:p>
          </p:txBody>
        </p:sp>
      </p:grpSp>
      <p:grpSp>
        <p:nvGrpSpPr>
          <p:cNvPr id="89" name="Groupe 88"/>
          <p:cNvGrpSpPr/>
          <p:nvPr/>
        </p:nvGrpSpPr>
        <p:grpSpPr>
          <a:xfrm>
            <a:off x="4969724" y="3857628"/>
            <a:ext cx="2031168" cy="1389229"/>
            <a:chOff x="2500298" y="857232"/>
            <a:chExt cx="2031168" cy="1389229"/>
          </a:xfrm>
        </p:grpSpPr>
        <p:pic>
          <p:nvPicPr>
            <p:cNvPr id="5" name="Image 4" descr="LCD.jp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500298" y="857232"/>
              <a:ext cx="2031168" cy="1209710"/>
            </a:xfrm>
            <a:prstGeom prst="rect">
              <a:avLst/>
            </a:prstGeom>
          </p:spPr>
        </p:pic>
        <p:sp>
          <p:nvSpPr>
            <p:cNvPr id="88" name="Rectangle 87"/>
            <p:cNvSpPr/>
            <p:nvPr/>
          </p:nvSpPr>
          <p:spPr>
            <a:xfrm>
              <a:off x="3071802" y="2000240"/>
              <a:ext cx="1060828"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Ecran LCD 16*2</a:t>
              </a:r>
              <a:endParaRPr lang="fr-FR" sz="1000" dirty="0"/>
            </a:p>
          </p:txBody>
        </p:sp>
      </p:grpSp>
      <p:grpSp>
        <p:nvGrpSpPr>
          <p:cNvPr id="90" name="Groupe 89"/>
          <p:cNvGrpSpPr/>
          <p:nvPr/>
        </p:nvGrpSpPr>
        <p:grpSpPr>
          <a:xfrm>
            <a:off x="285720" y="2071678"/>
            <a:ext cx="3133736" cy="1694772"/>
            <a:chOff x="142844" y="4643446"/>
            <a:chExt cx="2333633" cy="1262063"/>
          </a:xfrm>
        </p:grpSpPr>
        <p:pic>
          <p:nvPicPr>
            <p:cNvPr id="91" name="Image 90" descr="module-sonar-ping-parallax.jp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2844" y="4714884"/>
              <a:ext cx="1190625" cy="1190625"/>
            </a:xfrm>
            <a:prstGeom prst="rect">
              <a:avLst/>
            </a:prstGeom>
          </p:spPr>
        </p:pic>
        <p:pic>
          <p:nvPicPr>
            <p:cNvPr id="92" name="Image 91" descr="support-multiusage-lynxmotion.jp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85852" y="4643446"/>
              <a:ext cx="1190625" cy="1190625"/>
            </a:xfrm>
            <a:prstGeom prst="rect">
              <a:avLst/>
            </a:prstGeom>
          </p:spPr>
        </p:pic>
        <p:sp>
          <p:nvSpPr>
            <p:cNvPr id="93" name="Rectangle 92"/>
            <p:cNvSpPr/>
            <p:nvPr/>
          </p:nvSpPr>
          <p:spPr>
            <a:xfrm>
              <a:off x="862008" y="5657850"/>
              <a:ext cx="986167" cy="246221"/>
            </a:xfrm>
            <a:prstGeom prst="rect">
              <a:avLst/>
            </a:prstGeom>
          </p:spPr>
          <p:txBody>
            <a:bodyPr wrap="none">
              <a:spAutoFit/>
            </a:bodyPr>
            <a:lstStyle/>
            <a:p>
              <a:r>
                <a:rPr lang="fr-FR" sz="1000" b="1" dirty="0">
                  <a:solidFill>
                    <a:srgbClr val="0070C0"/>
                  </a:solidFill>
                  <a:latin typeface="Calibri" pitchFamily="34" charset="0"/>
                  <a:cs typeface="Calibri" pitchFamily="34" charset="0"/>
                </a:rPr>
                <a:t>Modules Sonar</a:t>
              </a:r>
              <a:endParaRPr lang="fr-FR" sz="1000" dirty="0"/>
            </a:p>
          </p:txBody>
        </p:sp>
      </p:grpSp>
      <p:grpSp>
        <p:nvGrpSpPr>
          <p:cNvPr id="54" name="Groupe 53"/>
          <p:cNvGrpSpPr/>
          <p:nvPr/>
        </p:nvGrpSpPr>
        <p:grpSpPr>
          <a:xfrm>
            <a:off x="4247628" y="5143512"/>
            <a:ext cx="1253066" cy="1285884"/>
            <a:chOff x="3381375" y="2231689"/>
            <a:chExt cx="2381250" cy="2443616"/>
          </a:xfrm>
        </p:grpSpPr>
        <p:pic>
          <p:nvPicPr>
            <p:cNvPr id="56" name="Image 55" descr="platine-deploiement-gyroscope-lpr530al.jp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381375" y="2294054"/>
              <a:ext cx="2381250" cy="2381251"/>
            </a:xfrm>
            <a:prstGeom prst="rect">
              <a:avLst/>
            </a:prstGeom>
          </p:spPr>
        </p:pic>
        <p:sp>
          <p:nvSpPr>
            <p:cNvPr id="57" name="Rectangle 56"/>
            <p:cNvSpPr/>
            <p:nvPr/>
          </p:nvSpPr>
          <p:spPr>
            <a:xfrm rot="16200000">
              <a:off x="4557155" y="2653806"/>
              <a:ext cx="1604579" cy="760345"/>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Gyroscope  2 axes</a:t>
              </a:r>
              <a:endParaRPr lang="fr-FR" sz="1000" dirty="0"/>
            </a:p>
          </p:txBody>
        </p:sp>
      </p:grpSp>
      <p:pic>
        <p:nvPicPr>
          <p:cNvPr id="58" name="Image 57">
            <a:hlinkClick r:id="rId20" action="ppaction://hlinksldjump"/>
            <a:extLst>
              <a:ext uri="{FF2B5EF4-FFF2-40B4-BE49-F238E27FC236}">
                <a16:creationId xmlns:a16="http://schemas.microsoft.com/office/drawing/2014/main" id="{215609B9-AE1A-46F4-AD48-39B6EE79302A}"/>
              </a:ext>
            </a:extLst>
          </p:cNvPr>
          <p:cNvPicPr>
            <a:picLocks noChangeAspect="1"/>
          </p:cNvPicPr>
          <p:nvPr/>
        </p:nvPicPr>
        <p:blipFill>
          <a:blip r:embed="rId21" cstate="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201518623"/>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QUELS COMPOSANTS UTILISER AVEC L’ARDUINO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513</a:t>
            </a:fld>
            <a:endParaRPr lang="fr-FR"/>
          </a:p>
        </p:txBody>
      </p:sp>
      <p:grpSp>
        <p:nvGrpSpPr>
          <p:cNvPr id="6" name="Groupe 5"/>
          <p:cNvGrpSpPr/>
          <p:nvPr/>
        </p:nvGrpSpPr>
        <p:grpSpPr>
          <a:xfrm>
            <a:off x="642910" y="4362464"/>
            <a:ext cx="2374906" cy="1781180"/>
            <a:chOff x="1428728" y="3071810"/>
            <a:chExt cx="3403600" cy="2552700"/>
          </a:xfrm>
        </p:grpSpPr>
        <p:pic>
          <p:nvPicPr>
            <p:cNvPr id="4" name="Image 3" descr="ifixit_kinect_teardown_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28" y="3071810"/>
              <a:ext cx="3403600" cy="2552700"/>
            </a:xfrm>
            <a:prstGeom prst="rect">
              <a:avLst/>
            </a:prstGeom>
          </p:spPr>
        </p:pic>
        <p:sp>
          <p:nvSpPr>
            <p:cNvPr id="5" name="Rectangle 4"/>
            <p:cNvSpPr/>
            <p:nvPr/>
          </p:nvSpPr>
          <p:spPr>
            <a:xfrm>
              <a:off x="2428860" y="5357826"/>
              <a:ext cx="1225188" cy="246221"/>
            </a:xfrm>
            <a:prstGeom prst="rect">
              <a:avLst/>
            </a:prstGeom>
          </p:spPr>
          <p:txBody>
            <a:bodyPr wrap="square">
              <a:spAutoFit/>
            </a:bodyPr>
            <a:lstStyle/>
            <a:p>
              <a:pPr algn="ctr"/>
              <a:r>
                <a:rPr lang="fr-FR" sz="1000" b="1" dirty="0" err="1">
                  <a:solidFill>
                    <a:srgbClr val="0070C0"/>
                  </a:solidFill>
                  <a:latin typeface="Calibri" pitchFamily="34" charset="0"/>
                  <a:cs typeface="Calibri" pitchFamily="34" charset="0"/>
                </a:rPr>
                <a:t>Kinect</a:t>
              </a:r>
              <a:endParaRPr lang="fr-FR" sz="1000" dirty="0"/>
            </a:p>
          </p:txBody>
        </p:sp>
      </p:grpSp>
      <p:grpSp>
        <p:nvGrpSpPr>
          <p:cNvPr id="7" name="Groupe 6"/>
          <p:cNvGrpSpPr/>
          <p:nvPr/>
        </p:nvGrpSpPr>
        <p:grpSpPr>
          <a:xfrm>
            <a:off x="2285984" y="785794"/>
            <a:ext cx="1785950" cy="1500198"/>
            <a:chOff x="2357422" y="5072074"/>
            <a:chExt cx="1785950" cy="1500198"/>
          </a:xfrm>
        </p:grpSpPr>
        <p:pic>
          <p:nvPicPr>
            <p:cNvPr id="8" name="Image 7" descr="mini-capteur-manche-phidgets.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357422" y="5072074"/>
              <a:ext cx="1785950" cy="1357322"/>
            </a:xfrm>
            <a:prstGeom prst="rect">
              <a:avLst/>
            </a:prstGeom>
          </p:spPr>
        </p:pic>
        <p:sp>
          <p:nvSpPr>
            <p:cNvPr id="9" name="Rectangle 8"/>
            <p:cNvSpPr/>
            <p:nvPr/>
          </p:nvSpPr>
          <p:spPr>
            <a:xfrm>
              <a:off x="2547646" y="6326051"/>
              <a:ext cx="1334020" cy="246221"/>
            </a:xfrm>
            <a:prstGeom prst="rect">
              <a:avLst/>
            </a:prstGeom>
          </p:spPr>
          <p:txBody>
            <a:bodyPr wrap="none">
              <a:spAutoFit/>
            </a:bodyPr>
            <a:lstStyle/>
            <a:p>
              <a:r>
                <a:rPr lang="fr-FR" sz="1000" b="1" dirty="0">
                  <a:solidFill>
                    <a:srgbClr val="0070C0"/>
                  </a:solidFill>
                  <a:latin typeface="Calibri" pitchFamily="34" charset="0"/>
                  <a:cs typeface="Calibri" pitchFamily="34" charset="0"/>
                </a:rPr>
                <a:t>Mini-capteur Manche</a:t>
              </a:r>
              <a:endParaRPr lang="fr-FR" sz="1000" dirty="0"/>
            </a:p>
          </p:txBody>
        </p:sp>
      </p:grpSp>
      <p:grpSp>
        <p:nvGrpSpPr>
          <p:cNvPr id="10" name="Groupe 9"/>
          <p:cNvGrpSpPr/>
          <p:nvPr/>
        </p:nvGrpSpPr>
        <p:grpSpPr>
          <a:xfrm>
            <a:off x="6859640" y="874844"/>
            <a:ext cx="2141516" cy="1487356"/>
            <a:chOff x="7143768" y="5000636"/>
            <a:chExt cx="2000232" cy="1389229"/>
          </a:xfrm>
        </p:grpSpPr>
        <p:pic>
          <p:nvPicPr>
            <p:cNvPr id="11" name="Image 10" descr="mod-eval-capteur-couleur-lumiere-sfe.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143768" y="5000636"/>
              <a:ext cx="2000232" cy="1285884"/>
            </a:xfrm>
            <a:prstGeom prst="rect">
              <a:avLst/>
            </a:prstGeom>
          </p:spPr>
        </p:pic>
        <p:sp>
          <p:nvSpPr>
            <p:cNvPr id="12" name="Rectangle 11"/>
            <p:cNvSpPr/>
            <p:nvPr/>
          </p:nvSpPr>
          <p:spPr>
            <a:xfrm>
              <a:off x="7572396" y="6143644"/>
              <a:ext cx="1050288" cy="246221"/>
            </a:xfrm>
            <a:prstGeom prst="rect">
              <a:avLst/>
            </a:prstGeom>
          </p:spPr>
          <p:txBody>
            <a:bodyPr wrap="none">
              <a:spAutoFit/>
            </a:bodyPr>
            <a:lstStyle/>
            <a:p>
              <a:r>
                <a:rPr lang="fr-FR" sz="1000" b="1" dirty="0">
                  <a:solidFill>
                    <a:srgbClr val="0070C0"/>
                  </a:solidFill>
                  <a:latin typeface="Calibri" pitchFamily="34" charset="0"/>
                  <a:cs typeface="Calibri" pitchFamily="34" charset="0"/>
                </a:rPr>
                <a:t>Capteur Couleur</a:t>
              </a:r>
              <a:endParaRPr lang="fr-FR" sz="1000" dirty="0"/>
            </a:p>
          </p:txBody>
        </p:sp>
      </p:grpSp>
      <p:grpSp>
        <p:nvGrpSpPr>
          <p:cNvPr id="13" name="Groupe 12"/>
          <p:cNvGrpSpPr/>
          <p:nvPr/>
        </p:nvGrpSpPr>
        <p:grpSpPr>
          <a:xfrm>
            <a:off x="263084" y="642918"/>
            <a:ext cx="1737148" cy="1831000"/>
            <a:chOff x="3929058" y="3598288"/>
            <a:chExt cx="1225188" cy="1291379"/>
          </a:xfrm>
        </p:grpSpPr>
        <p:pic>
          <p:nvPicPr>
            <p:cNvPr id="14" name="Image 13" descr="capteur-rotation-phidgets.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0232" y="3598288"/>
              <a:ext cx="1190625" cy="1190625"/>
            </a:xfrm>
            <a:prstGeom prst="rect">
              <a:avLst/>
            </a:prstGeom>
          </p:spPr>
        </p:pic>
        <p:sp>
          <p:nvSpPr>
            <p:cNvPr id="15" name="Rectangle 14"/>
            <p:cNvSpPr/>
            <p:nvPr/>
          </p:nvSpPr>
          <p:spPr>
            <a:xfrm>
              <a:off x="3929058" y="4643446"/>
              <a:ext cx="1225188"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Rotation</a:t>
              </a:r>
              <a:endParaRPr lang="fr-FR" sz="1000" dirty="0"/>
            </a:p>
          </p:txBody>
        </p:sp>
      </p:grpSp>
      <p:grpSp>
        <p:nvGrpSpPr>
          <p:cNvPr id="16" name="Groupe 15"/>
          <p:cNvGrpSpPr/>
          <p:nvPr/>
        </p:nvGrpSpPr>
        <p:grpSpPr>
          <a:xfrm>
            <a:off x="4570978" y="958166"/>
            <a:ext cx="1929848" cy="1306645"/>
            <a:chOff x="1852924" y="1857364"/>
            <a:chExt cx="2004696" cy="1357322"/>
          </a:xfrm>
        </p:grpSpPr>
        <p:pic>
          <p:nvPicPr>
            <p:cNvPr id="17" name="Image 16" descr="capteur-de-chaleur-8-pixels-devantech.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857356" y="1857364"/>
              <a:ext cx="2000264" cy="1357322"/>
            </a:xfrm>
            <a:prstGeom prst="rect">
              <a:avLst/>
            </a:prstGeom>
          </p:spPr>
        </p:pic>
        <p:sp>
          <p:nvSpPr>
            <p:cNvPr id="18" name="Rectangle 17"/>
            <p:cNvSpPr/>
            <p:nvPr/>
          </p:nvSpPr>
          <p:spPr>
            <a:xfrm rot="1230911">
              <a:off x="1852924" y="2860807"/>
              <a:ext cx="1578738" cy="255770"/>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de chaleur</a:t>
              </a:r>
              <a:endParaRPr lang="fr-FR" sz="1000" dirty="0"/>
            </a:p>
          </p:txBody>
        </p:sp>
      </p:grpSp>
      <p:grpSp>
        <p:nvGrpSpPr>
          <p:cNvPr id="19" name="Groupe 18"/>
          <p:cNvGrpSpPr/>
          <p:nvPr/>
        </p:nvGrpSpPr>
        <p:grpSpPr>
          <a:xfrm>
            <a:off x="311730" y="2451258"/>
            <a:ext cx="1545626" cy="1692122"/>
            <a:chOff x="2143108" y="2143116"/>
            <a:chExt cx="1203704" cy="1317791"/>
          </a:xfrm>
        </p:grpSpPr>
        <p:pic>
          <p:nvPicPr>
            <p:cNvPr id="20" name="Image 19" descr="camera-jpeg-microcam-seriel-ttl-4d-systems.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3108" y="2143116"/>
              <a:ext cx="1190625" cy="1190625"/>
            </a:xfrm>
            <a:prstGeom prst="rect">
              <a:avLst/>
            </a:prstGeom>
          </p:spPr>
        </p:pic>
        <p:sp>
          <p:nvSpPr>
            <p:cNvPr id="21" name="Rectangle 20"/>
            <p:cNvSpPr/>
            <p:nvPr/>
          </p:nvSpPr>
          <p:spPr>
            <a:xfrm>
              <a:off x="2285984" y="3214686"/>
              <a:ext cx="1060828"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Camera JPEG</a:t>
              </a:r>
              <a:endParaRPr lang="fr-FR" sz="1000" dirty="0"/>
            </a:p>
          </p:txBody>
        </p:sp>
      </p:grpSp>
      <p:grpSp>
        <p:nvGrpSpPr>
          <p:cNvPr id="22" name="Groupe 21"/>
          <p:cNvGrpSpPr/>
          <p:nvPr/>
        </p:nvGrpSpPr>
        <p:grpSpPr>
          <a:xfrm>
            <a:off x="4662490" y="2643182"/>
            <a:ext cx="2266964" cy="1357322"/>
            <a:chOff x="-1219247" y="-214338"/>
            <a:chExt cx="2266964" cy="1357322"/>
          </a:xfrm>
        </p:grpSpPr>
        <p:pic>
          <p:nvPicPr>
            <p:cNvPr id="23" name="Image 22" descr="capteur-vibration-phidgets.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908" y="-214338"/>
              <a:ext cx="1190625" cy="1190625"/>
            </a:xfrm>
            <a:prstGeom prst="rect">
              <a:avLst/>
            </a:prstGeom>
          </p:spPr>
        </p:pic>
        <p:pic>
          <p:nvPicPr>
            <p:cNvPr id="24" name="Image 23" descr="carte-vibration-lilypad-arduino.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1219247" y="-165437"/>
              <a:ext cx="1109676" cy="1065290"/>
            </a:xfrm>
            <a:prstGeom prst="rect">
              <a:avLst/>
            </a:prstGeom>
          </p:spPr>
        </p:pic>
        <p:sp>
          <p:nvSpPr>
            <p:cNvPr id="25" name="Rectangle 24"/>
            <p:cNvSpPr/>
            <p:nvPr/>
          </p:nvSpPr>
          <p:spPr>
            <a:xfrm>
              <a:off x="-1181534" y="896763"/>
              <a:ext cx="2110196"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Vibration</a:t>
              </a:r>
              <a:endParaRPr lang="fr-FR" sz="1000" dirty="0"/>
            </a:p>
          </p:txBody>
        </p:sp>
      </p:grpSp>
      <p:grpSp>
        <p:nvGrpSpPr>
          <p:cNvPr id="26" name="Groupe 25"/>
          <p:cNvGrpSpPr/>
          <p:nvPr/>
        </p:nvGrpSpPr>
        <p:grpSpPr>
          <a:xfrm>
            <a:off x="7283549" y="2357430"/>
            <a:ext cx="1860483" cy="1676500"/>
            <a:chOff x="3071802" y="2928934"/>
            <a:chExt cx="2642574" cy="2381250"/>
          </a:xfrm>
        </p:grpSpPr>
        <p:pic>
          <p:nvPicPr>
            <p:cNvPr id="27" name="Image 26" descr="capteur-pression-barometrique-sfe-bmp085.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71802" y="2928934"/>
              <a:ext cx="2381250" cy="2381250"/>
            </a:xfrm>
            <a:prstGeom prst="rect">
              <a:avLst/>
            </a:prstGeom>
          </p:spPr>
        </p:pic>
        <p:sp>
          <p:nvSpPr>
            <p:cNvPr id="28" name="Rectangle 27"/>
            <p:cNvSpPr/>
            <p:nvPr/>
          </p:nvSpPr>
          <p:spPr>
            <a:xfrm rot="20023081">
              <a:off x="3711828" y="4686297"/>
              <a:ext cx="2002548" cy="568304"/>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Capteur  Pression-Barométrique</a:t>
              </a:r>
            </a:p>
          </p:txBody>
        </p:sp>
      </p:grpSp>
      <p:grpSp>
        <p:nvGrpSpPr>
          <p:cNvPr id="29" name="Groupe 28"/>
          <p:cNvGrpSpPr/>
          <p:nvPr/>
        </p:nvGrpSpPr>
        <p:grpSpPr>
          <a:xfrm>
            <a:off x="2000232" y="2714620"/>
            <a:ext cx="2280515" cy="1285884"/>
            <a:chOff x="4077435" y="3348162"/>
            <a:chExt cx="2280515" cy="1285884"/>
          </a:xfrm>
        </p:grpSpPr>
        <p:pic>
          <p:nvPicPr>
            <p:cNvPr id="30" name="Image 29" descr="capteur-lumiere-dfrobot.jp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4077435" y="3348162"/>
              <a:ext cx="1141080" cy="1014293"/>
            </a:xfrm>
            <a:prstGeom prst="rect">
              <a:avLst/>
            </a:prstGeom>
          </p:spPr>
        </p:pic>
        <p:grpSp>
          <p:nvGrpSpPr>
            <p:cNvPr id="31" name="Groupe 62"/>
            <p:cNvGrpSpPr/>
            <p:nvPr/>
          </p:nvGrpSpPr>
          <p:grpSpPr>
            <a:xfrm>
              <a:off x="4500562" y="3357562"/>
              <a:ext cx="1857388" cy="1276484"/>
              <a:chOff x="3000364" y="3429000"/>
              <a:chExt cx="1857388" cy="1276484"/>
            </a:xfrm>
          </p:grpSpPr>
          <p:pic>
            <p:nvPicPr>
              <p:cNvPr id="32" name="Image 31" descr="capteur-lumiere-phidgets-1127.jp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a:xfrm>
                <a:off x="3714744" y="3429000"/>
                <a:ext cx="1143008" cy="1000132"/>
              </a:xfrm>
              <a:prstGeom prst="rect">
                <a:avLst/>
              </a:prstGeom>
            </p:spPr>
          </p:pic>
          <p:sp>
            <p:nvSpPr>
              <p:cNvPr id="33" name="Rectangle 32"/>
              <p:cNvSpPr/>
              <p:nvPr/>
            </p:nvSpPr>
            <p:spPr>
              <a:xfrm>
                <a:off x="3000364" y="4459263"/>
                <a:ext cx="1225188" cy="246221"/>
              </a:xfrm>
              <a:prstGeom prst="rect">
                <a:avLst/>
              </a:prstGeom>
            </p:spPr>
            <p:txBody>
              <a:bodyPr wrap="square">
                <a:spAutoFit/>
              </a:bodyPr>
              <a:lstStyle/>
              <a:p>
                <a:r>
                  <a:rPr lang="fr-FR" sz="1000" b="1" dirty="0">
                    <a:solidFill>
                      <a:srgbClr val="0070C0"/>
                    </a:solidFill>
                    <a:latin typeface="Calibri" pitchFamily="34" charset="0"/>
                    <a:cs typeface="Calibri" pitchFamily="34" charset="0"/>
                  </a:rPr>
                  <a:t>Capteur  Lumière</a:t>
                </a:r>
                <a:endParaRPr lang="fr-FR" sz="1000" dirty="0"/>
              </a:p>
            </p:txBody>
          </p:sp>
        </p:grpSp>
      </p:grpSp>
      <p:grpSp>
        <p:nvGrpSpPr>
          <p:cNvPr id="41" name="Groupe 40"/>
          <p:cNvGrpSpPr/>
          <p:nvPr/>
        </p:nvGrpSpPr>
        <p:grpSpPr>
          <a:xfrm>
            <a:off x="5572132" y="4214818"/>
            <a:ext cx="2948523" cy="1928826"/>
            <a:chOff x="5500693" y="714356"/>
            <a:chExt cx="2948523" cy="1928826"/>
          </a:xfrm>
        </p:grpSpPr>
        <p:pic>
          <p:nvPicPr>
            <p:cNvPr id="42" name="Image 41" descr="nintendo-ds-touch-screen.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00693" y="714356"/>
              <a:ext cx="2948523" cy="1928826"/>
            </a:xfrm>
            <a:prstGeom prst="rect">
              <a:avLst/>
            </a:prstGeom>
          </p:spPr>
        </p:pic>
        <p:sp>
          <p:nvSpPr>
            <p:cNvPr id="43" name="Rectangle 42"/>
            <p:cNvSpPr/>
            <p:nvPr/>
          </p:nvSpPr>
          <p:spPr>
            <a:xfrm>
              <a:off x="5572132" y="2357430"/>
              <a:ext cx="1643074" cy="246221"/>
            </a:xfrm>
            <a:prstGeom prst="rect">
              <a:avLst/>
            </a:prstGeom>
          </p:spPr>
          <p:txBody>
            <a:bodyPr wrap="square">
              <a:spAutoFit/>
            </a:bodyPr>
            <a:lstStyle/>
            <a:p>
              <a:pPr algn="ctr"/>
              <a:r>
                <a:rPr lang="fr-FR" sz="1000" b="1" dirty="0">
                  <a:solidFill>
                    <a:srgbClr val="0070C0"/>
                  </a:solidFill>
                  <a:latin typeface="Calibri" pitchFamily="34" charset="0"/>
                  <a:cs typeface="Calibri" pitchFamily="34" charset="0"/>
                </a:rPr>
                <a:t>Dalle Tactile</a:t>
              </a:r>
              <a:endParaRPr lang="fr-FR" sz="1000" dirty="0"/>
            </a:p>
          </p:txBody>
        </p:sp>
      </p:grpSp>
      <p:grpSp>
        <p:nvGrpSpPr>
          <p:cNvPr id="44" name="Groupe 43"/>
          <p:cNvGrpSpPr/>
          <p:nvPr/>
        </p:nvGrpSpPr>
        <p:grpSpPr>
          <a:xfrm>
            <a:off x="3500430" y="3786190"/>
            <a:ext cx="1657328" cy="2532237"/>
            <a:chOff x="4429124" y="1571612"/>
            <a:chExt cx="1657328" cy="2532237"/>
          </a:xfrm>
        </p:grpSpPr>
        <p:pic>
          <p:nvPicPr>
            <p:cNvPr id="45" name="Picture 2"/>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9124" y="1571612"/>
              <a:ext cx="1657328" cy="2332768"/>
            </a:xfrm>
            <a:prstGeom prst="rect">
              <a:avLst/>
            </a:prstGeom>
            <a:noFill/>
            <a:ln w="9525">
              <a:noFill/>
              <a:miter lim="800000"/>
              <a:headEnd/>
              <a:tailEnd/>
            </a:ln>
            <a:effectLst/>
          </p:spPr>
        </p:pic>
        <p:sp>
          <p:nvSpPr>
            <p:cNvPr id="46" name="Rectangle 45"/>
            <p:cNvSpPr/>
            <p:nvPr/>
          </p:nvSpPr>
          <p:spPr>
            <a:xfrm>
              <a:off x="4572000" y="3857628"/>
              <a:ext cx="1225188" cy="246221"/>
            </a:xfrm>
            <a:prstGeom prst="rect">
              <a:avLst/>
            </a:prstGeom>
          </p:spPr>
          <p:txBody>
            <a:bodyPr wrap="square">
              <a:spAutoFit/>
            </a:bodyPr>
            <a:lstStyle/>
            <a:p>
              <a:pPr algn="ctr"/>
              <a:r>
                <a:rPr lang="fr-FR" sz="1000" b="1" dirty="0" err="1">
                  <a:solidFill>
                    <a:srgbClr val="0070C0"/>
                  </a:solidFill>
                  <a:latin typeface="Calibri" pitchFamily="34" charset="0"/>
                  <a:cs typeface="Calibri" pitchFamily="34" charset="0"/>
                </a:rPr>
                <a:t>Nunchuk</a:t>
              </a:r>
              <a:endParaRPr lang="fr-FR" sz="1000" dirty="0"/>
            </a:p>
          </p:txBody>
        </p:sp>
      </p:grpSp>
      <p:sp>
        <p:nvSpPr>
          <p:cNvPr id="40" name="Rectangle 39"/>
          <p:cNvSpPr/>
          <p:nvPr/>
        </p:nvSpPr>
        <p:spPr>
          <a:xfrm>
            <a:off x="-32" y="6286520"/>
            <a:ext cx="5786478" cy="307777"/>
          </a:xfrm>
          <a:prstGeom prst="rect">
            <a:avLst/>
          </a:prstGeom>
        </p:spPr>
        <p:txBody>
          <a:bodyPr wrap="square">
            <a:spAutoFit/>
          </a:bodyPr>
          <a:lstStyle/>
          <a:p>
            <a:r>
              <a:rPr lang="fr-FR" b="1" dirty="0">
                <a:solidFill>
                  <a:srgbClr val="0070C0"/>
                </a:solidFill>
                <a:latin typeface="Calibri" pitchFamily="34" charset="0"/>
                <a:cs typeface="Calibri" pitchFamily="34" charset="0"/>
              </a:rPr>
              <a:t>et bien d’autres que nous ne pourrions citer par manque de place…</a:t>
            </a:r>
            <a:endParaRPr lang="fr-FR" dirty="0"/>
          </a:p>
        </p:txBody>
      </p:sp>
      <p:pic>
        <p:nvPicPr>
          <p:cNvPr id="47" name="Image 46">
            <a:hlinkClick r:id="rId15" action="ppaction://hlinksldjump"/>
            <a:extLst>
              <a:ext uri="{FF2B5EF4-FFF2-40B4-BE49-F238E27FC236}">
                <a16:creationId xmlns:a16="http://schemas.microsoft.com/office/drawing/2014/main" id="{108AFD8F-A564-4CCA-84B8-ECB9944C6F60}"/>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94845573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SENSORS Vs ACTUATORS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514</a:t>
            </a:fld>
            <a:endParaRPr lang="fr-FR"/>
          </a:p>
        </p:txBody>
      </p:sp>
      <p:sp>
        <p:nvSpPr>
          <p:cNvPr id="4" name="Rectangle 3"/>
          <p:cNvSpPr/>
          <p:nvPr/>
        </p:nvSpPr>
        <p:spPr>
          <a:xfrm>
            <a:off x="4542579" y="4121355"/>
            <a:ext cx="4029949" cy="307777"/>
          </a:xfrm>
          <a:prstGeom prst="rect">
            <a:avLst/>
          </a:prstGeom>
        </p:spPr>
        <p:txBody>
          <a:bodyPr wrap="none">
            <a:spAutoFit/>
          </a:bodyPr>
          <a:lstStyle/>
          <a:p>
            <a:r>
              <a:rPr lang="fr-FR" b="1" dirty="0">
                <a:solidFill>
                  <a:srgbClr val="0070C0"/>
                </a:solidFill>
                <a:latin typeface="Calibri" pitchFamily="34" charset="0"/>
                <a:cs typeface="Calibri" pitchFamily="34" charset="0"/>
              </a:rPr>
              <a:t>http://wiki.t-o-f.info/index.php?n=Arduino.Capteur</a:t>
            </a:r>
          </a:p>
        </p:txBody>
      </p:sp>
      <p:grpSp>
        <p:nvGrpSpPr>
          <p:cNvPr id="7" name="Groupe 6"/>
          <p:cNvGrpSpPr/>
          <p:nvPr/>
        </p:nvGrpSpPr>
        <p:grpSpPr>
          <a:xfrm>
            <a:off x="214282" y="780184"/>
            <a:ext cx="3556568" cy="5506336"/>
            <a:chOff x="357158" y="642918"/>
            <a:chExt cx="3556568" cy="5506336"/>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158" y="642918"/>
              <a:ext cx="3556568" cy="520876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260" y="5818934"/>
              <a:ext cx="3478306" cy="330320"/>
            </a:xfrm>
            <a:prstGeom prst="rect">
              <a:avLst/>
            </a:prstGeom>
            <a:noFill/>
            <a:ln w="9525">
              <a:noFill/>
              <a:miter lim="800000"/>
              <a:headEnd/>
              <a:tailEnd/>
            </a:ln>
            <a:effectLst/>
          </p:spPr>
        </p:pic>
      </p:gr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26" y="828679"/>
            <a:ext cx="3562350" cy="3171825"/>
          </a:xfrm>
          <a:prstGeom prst="rect">
            <a:avLst/>
          </a:prstGeom>
          <a:noFill/>
          <a:ln w="9525">
            <a:noFill/>
            <a:miter lim="800000"/>
            <a:headEnd/>
            <a:tailEnd/>
          </a:ln>
          <a:effectLst/>
        </p:spPr>
      </p:pic>
      <p:sp>
        <p:nvSpPr>
          <p:cNvPr id="9" name="Rectangle 8"/>
          <p:cNvSpPr/>
          <p:nvPr/>
        </p:nvSpPr>
        <p:spPr>
          <a:xfrm>
            <a:off x="357190" y="6233718"/>
            <a:ext cx="8786842" cy="338554"/>
          </a:xfrm>
          <a:prstGeom prst="rect">
            <a:avLst/>
          </a:prstGeom>
        </p:spPr>
        <p:txBody>
          <a:bodyPr wrap="square">
            <a:spAutoFit/>
          </a:bodyPr>
          <a:lstStyle/>
          <a:p>
            <a:pPr algn="r"/>
            <a:r>
              <a:rPr lang="en-US" sz="1600" b="1" dirty="0">
                <a:solidFill>
                  <a:srgbClr val="0070C0"/>
                </a:solidFill>
                <a:latin typeface="Calibri" pitchFamily="34" charset="0"/>
                <a:cs typeface="Calibri" pitchFamily="34" charset="0"/>
              </a:rPr>
              <a:t>=&gt; PAY US ON THE COMPONENTS OF THE ARDUINO KIT!</a:t>
            </a:r>
            <a:endParaRPr lang="fr-FR" sz="1600" b="1" dirty="0">
              <a:solidFill>
                <a:srgbClr val="0070C0"/>
              </a:solidFill>
              <a:latin typeface="Calibri" pitchFamily="34" charset="0"/>
              <a:cs typeface="Calibri" pitchFamily="34" charset="0"/>
            </a:endParaRPr>
          </a:p>
        </p:txBody>
      </p:sp>
      <p:sp>
        <p:nvSpPr>
          <p:cNvPr id="10" name="Rectangle 9"/>
          <p:cNvSpPr/>
          <p:nvPr/>
        </p:nvSpPr>
        <p:spPr>
          <a:xfrm>
            <a:off x="4683139" y="542927"/>
            <a:ext cx="995016" cy="307777"/>
          </a:xfrm>
          <a:prstGeom prst="rect">
            <a:avLst/>
          </a:prstGeom>
        </p:spPr>
        <p:txBody>
          <a:bodyPr wrap="none">
            <a:spAutoFit/>
          </a:bodyPr>
          <a:lstStyle/>
          <a:p>
            <a:r>
              <a:rPr lang="fr-FR" b="1" dirty="0" err="1">
                <a:solidFill>
                  <a:srgbClr val="0070C0"/>
                </a:solidFill>
                <a:latin typeface="Calibri" pitchFamily="34" charset="0"/>
                <a:cs typeface="Calibri" pitchFamily="34" charset="0"/>
              </a:rPr>
              <a:t>Actuators</a:t>
            </a:r>
            <a:r>
              <a:rPr lang="fr-FR" b="1" dirty="0">
                <a:solidFill>
                  <a:srgbClr val="0070C0"/>
                </a:solidFill>
                <a:latin typeface="Calibri" pitchFamily="34" charset="0"/>
                <a:cs typeface="Calibri" pitchFamily="34" charset="0"/>
              </a:rPr>
              <a:t>: </a:t>
            </a:r>
          </a:p>
        </p:txBody>
      </p:sp>
      <p:sp>
        <p:nvSpPr>
          <p:cNvPr id="11" name="Rectangle 10"/>
          <p:cNvSpPr/>
          <p:nvPr/>
        </p:nvSpPr>
        <p:spPr>
          <a:xfrm>
            <a:off x="281402" y="500042"/>
            <a:ext cx="887807" cy="307777"/>
          </a:xfrm>
          <a:prstGeom prst="rect">
            <a:avLst/>
          </a:prstGeom>
        </p:spPr>
        <p:txBody>
          <a:bodyPr wrap="none">
            <a:spAutoFit/>
          </a:bodyPr>
          <a:lstStyle/>
          <a:p>
            <a:r>
              <a:rPr lang="fr-FR" b="1" dirty="0" err="1">
                <a:solidFill>
                  <a:srgbClr val="0070C0"/>
                </a:solidFill>
                <a:latin typeface="Calibri" pitchFamily="34" charset="0"/>
                <a:cs typeface="Calibri" pitchFamily="34" charset="0"/>
              </a:rPr>
              <a:t>Sensors</a:t>
            </a:r>
            <a:r>
              <a:rPr lang="fr-FR" b="1" dirty="0">
                <a:solidFill>
                  <a:srgbClr val="0070C0"/>
                </a:solidFill>
                <a:latin typeface="Calibri" pitchFamily="34" charset="0"/>
                <a:cs typeface="Calibri" pitchFamily="34" charset="0"/>
              </a:rPr>
              <a:t> : </a:t>
            </a:r>
          </a:p>
        </p:txBody>
      </p:sp>
      <p:pic>
        <p:nvPicPr>
          <p:cNvPr id="12" name="Image 11">
            <a:hlinkClick r:id="rId5" action="ppaction://hlinksldjump"/>
            <a:extLst>
              <a:ext uri="{FF2B5EF4-FFF2-40B4-BE49-F238E27FC236}">
                <a16:creationId xmlns:a16="http://schemas.microsoft.com/office/drawing/2014/main" id="{0252FA19-2653-409A-89CE-E05ECD859B7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02154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 - MICROCONTROLLERS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515</a:t>
            </a:fld>
            <a:endParaRPr lang="fr-FR"/>
          </a:p>
        </p:txBody>
      </p:sp>
      <p:sp>
        <p:nvSpPr>
          <p:cNvPr id="4" name="Rectangle 3"/>
          <p:cNvSpPr>
            <a:spLocks noChangeArrowheads="1"/>
          </p:cNvSpPr>
          <p:nvPr/>
        </p:nvSpPr>
        <p:spPr bwMode="auto">
          <a:xfrm>
            <a:off x="1403648" y="307181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 - MICROCONTROLLERS</a:t>
            </a:r>
          </a:p>
        </p:txBody>
      </p:sp>
      <p:pic>
        <p:nvPicPr>
          <p:cNvPr id="5" name="Image 4">
            <a:hlinkClick r:id="rId2" action="ppaction://hlinksldjump"/>
            <a:extLst>
              <a:ext uri="{FF2B5EF4-FFF2-40B4-BE49-F238E27FC236}">
                <a16:creationId xmlns:a16="http://schemas.microsoft.com/office/drawing/2014/main" id="{7763F98A-F4DC-4A05-823D-B2C75EA1ADE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BUT BY THE WAY: A MICROCONTROLLER IS NEEDED FOR WHAT?</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516</a:t>
            </a:fld>
            <a:endParaRPr lang="fr-FR"/>
          </a:p>
        </p:txBody>
      </p:sp>
      <p:sp>
        <p:nvSpPr>
          <p:cNvPr id="4" name="Rectangle 3"/>
          <p:cNvSpPr/>
          <p:nvPr/>
        </p:nvSpPr>
        <p:spPr>
          <a:xfrm>
            <a:off x="0" y="1136714"/>
            <a:ext cx="4857752" cy="1323439"/>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1  - A microcontroller takes something as input </a:t>
            </a:r>
          </a:p>
          <a:p>
            <a:pPr algn="just"/>
            <a:r>
              <a:rPr lang="en-US" sz="1600" b="1" dirty="0">
                <a:solidFill>
                  <a:srgbClr val="0070C0"/>
                </a:solidFill>
                <a:latin typeface="Calibri" pitchFamily="34" charset="0"/>
                <a:cs typeface="Calibri" pitchFamily="34" charset="0"/>
              </a:rPr>
              <a:t>2 - he takes a decision in relation to a program you entered in his memory, he calculates, he communicates... </a:t>
            </a:r>
          </a:p>
          <a:p>
            <a:pPr algn="just"/>
            <a:r>
              <a:rPr lang="en-US" sz="1600" b="1" dirty="0">
                <a:solidFill>
                  <a:srgbClr val="0070C0"/>
                </a:solidFill>
                <a:latin typeface="Calibri" pitchFamily="34" charset="0"/>
                <a:cs typeface="Calibri" pitchFamily="34" charset="0"/>
              </a:rPr>
              <a:t>3 - It produces an output result </a:t>
            </a:r>
            <a:endParaRPr lang="fr-FR" sz="1600" b="1" dirty="0">
              <a:solidFill>
                <a:srgbClr val="0070C0"/>
              </a:solidFill>
              <a:latin typeface="Calibri" pitchFamily="34" charset="0"/>
              <a:cs typeface="Calibri"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7752" y="975066"/>
            <a:ext cx="4176078" cy="1661846"/>
          </a:xfrm>
          <a:prstGeom prst="rect">
            <a:avLst/>
          </a:prstGeom>
          <a:noFill/>
          <a:ln w="9525">
            <a:noFill/>
            <a:miter lim="800000"/>
            <a:headEnd/>
            <a:tailEnd/>
          </a:ln>
          <a:effectLst/>
        </p:spPr>
      </p:pic>
      <p:sp>
        <p:nvSpPr>
          <p:cNvPr id="6" name="Rectangle 5"/>
          <p:cNvSpPr/>
          <p:nvPr/>
        </p:nvSpPr>
        <p:spPr>
          <a:xfrm>
            <a:off x="35340" y="2636912"/>
            <a:ext cx="9001156" cy="1815882"/>
          </a:xfrm>
          <a:prstGeom prst="rect">
            <a:avLst/>
          </a:prstGeom>
        </p:spPr>
        <p:txBody>
          <a:bodyPr wrap="square">
            <a:spAutoFit/>
          </a:bodyPr>
          <a:lstStyle/>
          <a:p>
            <a:pPr algn="just"/>
            <a:r>
              <a:rPr lang="en-US" sz="1600" b="1" dirty="0">
                <a:solidFill>
                  <a:srgbClr val="00B050"/>
                </a:solidFill>
                <a:latin typeface="Calibri" pitchFamily="34" charset="0"/>
                <a:cs typeface="Calibri" pitchFamily="34" charset="0"/>
              </a:rPr>
              <a:t>Current platforms based on microcontrollers (such as the Arduino, Teensy, ESP32...) are real small computers taking lots of entries, dialogue between them by WIFI, showing items on OLED screens, pressing the engines etc.  </a:t>
            </a:r>
          </a:p>
          <a:p>
            <a:pPr algn="just"/>
            <a:r>
              <a:rPr lang="en-US" sz="1600" b="1" dirty="0">
                <a:solidFill>
                  <a:srgbClr val="00B050"/>
                </a:solidFill>
                <a:latin typeface="Calibri" pitchFamily="34" charset="0"/>
                <a:cs typeface="Calibri" pitchFamily="34" charset="0"/>
              </a:rPr>
              <a:t>Programs can be quite complex. But this isn't the goal in reality! Even if microcontrollers are powerful and can misrepresent them in computer, </a:t>
            </a:r>
          </a:p>
          <a:p>
            <a:pPr algn="just"/>
            <a:r>
              <a:rPr lang="en-US" sz="1600" b="1" dirty="0">
                <a:solidFill>
                  <a:srgbClr val="00B050"/>
                </a:solidFill>
                <a:latin typeface="Calibri" pitchFamily="34" charset="0"/>
                <a:cs typeface="Calibri" pitchFamily="34" charset="0"/>
              </a:rPr>
              <a:t>GOAL: be normally independent interfaces, aggregating the sensors and actuators and which delegate to more complex computer calculations tasks.</a:t>
            </a:r>
            <a:endParaRPr lang="fr-FR" sz="1600" b="1" i="1" u="sng" dirty="0">
              <a:solidFill>
                <a:srgbClr val="FF6600"/>
              </a:solidFill>
              <a:latin typeface="Calibri" pitchFamily="34" charset="0"/>
              <a:cs typeface="Calibri" pitchFamily="34" charset="0"/>
            </a:endParaRPr>
          </a:p>
        </p:txBody>
      </p:sp>
      <p:sp>
        <p:nvSpPr>
          <p:cNvPr id="7" name="Rectangle 6"/>
          <p:cNvSpPr/>
          <p:nvPr/>
        </p:nvSpPr>
        <p:spPr>
          <a:xfrm>
            <a:off x="0" y="571480"/>
            <a:ext cx="9144000" cy="584775"/>
          </a:xfrm>
          <a:prstGeom prst="rect">
            <a:avLst/>
          </a:prstGeom>
        </p:spPr>
        <p:txBody>
          <a:bodyPr wrap="square">
            <a:spAutoFit/>
          </a:bodyPr>
          <a:lstStyle/>
          <a:p>
            <a:r>
              <a:rPr lang="en-US" sz="1600" b="1" dirty="0">
                <a:solidFill>
                  <a:srgbClr val="7030A0"/>
                </a:solidFill>
                <a:latin typeface="Calibri" pitchFamily="34" charset="0"/>
                <a:cs typeface="Calibri" pitchFamily="34" charset="0"/>
              </a:rPr>
              <a:t>There is so much to say... here's an explanation simple, reductive, but gives you an overview of its features:</a:t>
            </a:r>
            <a:endParaRPr lang="fr-FR" sz="1600" b="1" dirty="0">
              <a:solidFill>
                <a:srgbClr val="7030A0"/>
              </a:solidFill>
              <a:latin typeface="Calibri" pitchFamily="34" charset="0"/>
              <a:cs typeface="Calibri" pitchFamily="34" charset="0"/>
            </a:endParaRPr>
          </a:p>
        </p:txBody>
      </p:sp>
      <p:sp>
        <p:nvSpPr>
          <p:cNvPr id="8" name="Rectangle 7"/>
          <p:cNvSpPr/>
          <p:nvPr/>
        </p:nvSpPr>
        <p:spPr>
          <a:xfrm>
            <a:off x="0" y="5622339"/>
            <a:ext cx="9144000" cy="830997"/>
          </a:xfrm>
          <a:prstGeom prst="rect">
            <a:avLst/>
          </a:prstGeom>
        </p:spPr>
        <p:txBody>
          <a:bodyPr wrap="square">
            <a:spAutoFit/>
          </a:bodyPr>
          <a:lstStyle/>
          <a:p>
            <a:r>
              <a:rPr lang="en-US" sz="1600" b="1" u="sng" dirty="0">
                <a:solidFill>
                  <a:srgbClr val="FF6600"/>
                </a:solidFill>
                <a:latin typeface="Calibri" pitchFamily="34" charset="0"/>
                <a:cs typeface="Calibri" pitchFamily="34" charset="0"/>
              </a:rPr>
              <a:t>Remember that: </a:t>
            </a:r>
          </a:p>
          <a:p>
            <a:r>
              <a:rPr lang="en-US" sz="1600" b="1" dirty="0">
                <a:solidFill>
                  <a:srgbClr val="FF6600"/>
                </a:solidFill>
                <a:latin typeface="Calibri" pitchFamily="34" charset="0"/>
                <a:cs typeface="Calibri" pitchFamily="34" charset="0"/>
              </a:rPr>
              <a:t>a software implementation is always slower than a hard-wired logic implementation: the microprocessor executes a statement at the time (see also language VHDL-AMS=&gt; FPGA programming)</a:t>
            </a:r>
            <a:endParaRPr lang="fr-FR" sz="1600" b="1" dirty="0">
              <a:solidFill>
                <a:srgbClr val="7030A0"/>
              </a:solidFill>
              <a:latin typeface="Calibri" pitchFamily="34" charset="0"/>
              <a:cs typeface="Calibri" pitchFamily="34" charset="0"/>
            </a:endParaRPr>
          </a:p>
        </p:txBody>
      </p:sp>
      <p:sp>
        <p:nvSpPr>
          <p:cNvPr id="9" name="Rectangle 8">
            <a:extLst>
              <a:ext uri="{FF2B5EF4-FFF2-40B4-BE49-F238E27FC236}">
                <a16:creationId xmlns:a16="http://schemas.microsoft.com/office/drawing/2014/main" id="{138A84D1-F37E-4C7B-AC3C-FD6050061D6B}"/>
              </a:ext>
            </a:extLst>
          </p:cNvPr>
          <p:cNvSpPr/>
          <p:nvPr/>
        </p:nvSpPr>
        <p:spPr>
          <a:xfrm>
            <a:off x="35496" y="4509120"/>
            <a:ext cx="9144000" cy="1077218"/>
          </a:xfrm>
          <a:prstGeom prst="rect">
            <a:avLst/>
          </a:prstGeom>
        </p:spPr>
        <p:txBody>
          <a:bodyPr wrap="square">
            <a:spAutoFit/>
          </a:bodyPr>
          <a:lstStyle/>
          <a:p>
            <a:r>
              <a:rPr lang="en-US" sz="1600" b="1" dirty="0">
                <a:solidFill>
                  <a:srgbClr val="C00000"/>
                </a:solidFill>
                <a:latin typeface="Calibri" pitchFamily="34" charset="0"/>
                <a:cs typeface="Calibri" pitchFamily="34" charset="0"/>
              </a:rPr>
              <a:t>Applications:</a:t>
            </a:r>
          </a:p>
          <a:p>
            <a:r>
              <a:rPr lang="en-US" sz="1600" b="1" dirty="0">
                <a:solidFill>
                  <a:srgbClr val="C00000"/>
                </a:solidFill>
                <a:latin typeface="Calibri" pitchFamily="34" charset="0"/>
                <a:cs typeface="Calibri" pitchFamily="34" charset="0"/>
              </a:rPr>
              <a:t>-microcontrollers are often used in embedded systems development, requiring specialized treatment (car stereos, mobile phones, mp3 player, GPS, etc.)</a:t>
            </a:r>
          </a:p>
          <a:p>
            <a:r>
              <a:rPr lang="en-US" sz="1600" b="1" dirty="0">
                <a:solidFill>
                  <a:srgbClr val="C00000"/>
                </a:solidFill>
                <a:latin typeface="Calibri" pitchFamily="34" charset="0"/>
                <a:cs typeface="Calibri" pitchFamily="34" charset="0"/>
              </a:rPr>
              <a:t>-but also to achieve rapid prototyping applications.</a:t>
            </a:r>
            <a:endParaRPr lang="fr-FR" sz="1600" b="1" i="1" dirty="0">
              <a:solidFill>
                <a:srgbClr val="00B050"/>
              </a:solidFill>
              <a:latin typeface="Calibri" pitchFamily="34" charset="0"/>
              <a:cs typeface="Calibri" pitchFamily="34" charset="0"/>
            </a:endParaRPr>
          </a:p>
        </p:txBody>
      </p:sp>
      <p:pic>
        <p:nvPicPr>
          <p:cNvPr id="10" name="Image 9">
            <a:hlinkClick r:id="rId3" action="ppaction://hlinksldjump"/>
            <a:extLst>
              <a:ext uri="{FF2B5EF4-FFF2-40B4-BE49-F238E27FC236}">
                <a16:creationId xmlns:a16="http://schemas.microsoft.com/office/drawing/2014/main" id="{0DCD01C8-CD59-4B8D-95DA-591E7140D50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par>
                                <p:cTn id="12" presetID="3"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MICROCONTROLLERS: PRO &amp; CONS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517</a:t>
            </a:fld>
            <a:endParaRPr lang="fr-FR"/>
          </a:p>
        </p:txBody>
      </p:sp>
      <p:sp>
        <p:nvSpPr>
          <p:cNvPr id="4" name="Rectangle 3"/>
          <p:cNvSpPr/>
          <p:nvPr/>
        </p:nvSpPr>
        <p:spPr>
          <a:xfrm>
            <a:off x="0" y="642918"/>
            <a:ext cx="9001156" cy="5262979"/>
          </a:xfrm>
          <a:prstGeom prst="rect">
            <a:avLst/>
          </a:prstGeom>
        </p:spPr>
        <p:txBody>
          <a:bodyPr wrap="square">
            <a:spAutoFit/>
          </a:bodyPr>
          <a:lstStyle/>
          <a:p>
            <a:pPr algn="just"/>
            <a:r>
              <a:rPr lang="en-US" sz="1600" b="1" dirty="0">
                <a:solidFill>
                  <a:srgbClr val="00B050"/>
                </a:solidFill>
                <a:latin typeface="Calibri" pitchFamily="34" charset="0"/>
                <a:cs typeface="Calibri" pitchFamily="34" charset="0"/>
              </a:rPr>
              <a:t>The </a:t>
            </a:r>
            <a:r>
              <a:rPr lang="en-US" sz="1600" b="1" dirty="0" err="1">
                <a:solidFill>
                  <a:srgbClr val="00B050"/>
                </a:solidFill>
                <a:latin typeface="Calibri" pitchFamily="34" charset="0"/>
                <a:cs typeface="Calibri" pitchFamily="34" charset="0"/>
              </a:rPr>
              <a:t>μcontroleurs</a:t>
            </a:r>
            <a:r>
              <a:rPr lang="en-US" sz="1600" b="1" dirty="0">
                <a:solidFill>
                  <a:srgbClr val="00B050"/>
                </a:solidFill>
                <a:latin typeface="Calibri" pitchFamily="34" charset="0"/>
                <a:cs typeface="Calibri" pitchFamily="34" charset="0"/>
              </a:rPr>
              <a:t> = benefit of the </a:t>
            </a:r>
            <a:r>
              <a:rPr lang="en-US" sz="1600" b="1" dirty="0" err="1">
                <a:solidFill>
                  <a:srgbClr val="00B050"/>
                </a:solidFill>
                <a:latin typeface="Calibri" pitchFamily="34" charset="0"/>
                <a:cs typeface="Calibri" pitchFamily="34" charset="0"/>
              </a:rPr>
              <a:t>μprocesseurs</a:t>
            </a:r>
            <a:r>
              <a:rPr lang="en-US" sz="1600" b="1" dirty="0">
                <a:solidFill>
                  <a:srgbClr val="00B050"/>
                </a:solidFill>
                <a:latin typeface="Calibri" pitchFamily="34" charset="0"/>
                <a:cs typeface="Calibri" pitchFamily="34" charset="0"/>
              </a:rPr>
              <a:t> but limited to applications that do not require too much computing power, number of components very reduced, but often oversizing before the needs of the application</a:t>
            </a:r>
          </a:p>
          <a:p>
            <a:pPr algn="just"/>
            <a:endParaRPr lang="fr-FR" sz="1600" dirty="0">
              <a:latin typeface="Calibri" pitchFamily="34" charset="0"/>
              <a:cs typeface="Calibri" pitchFamily="34" charset="0"/>
            </a:endParaRPr>
          </a:p>
          <a:p>
            <a:pPr marL="285750" indent="-285750" algn="just">
              <a:buFontTx/>
              <a:buChar char="-"/>
            </a:pPr>
            <a:r>
              <a:rPr lang="en-US" sz="1600" b="1" dirty="0">
                <a:solidFill>
                  <a:srgbClr val="C00000"/>
                </a:solidFill>
                <a:latin typeface="Calibri" pitchFamily="34" charset="0"/>
                <a:cs typeface="Calibri" pitchFamily="34" charset="0"/>
              </a:rPr>
              <a:t>Benefits of microcontrollers:</a:t>
            </a:r>
          </a:p>
          <a:p>
            <a:pPr algn="just"/>
            <a:r>
              <a:rPr lang="en-US" sz="1600" b="1" dirty="0">
                <a:solidFill>
                  <a:srgbClr val="C00000"/>
                </a:solidFill>
                <a:latin typeface="Calibri" pitchFamily="34" charset="0"/>
                <a:cs typeface="Calibri" pitchFamily="34" charset="0"/>
              </a:rPr>
              <a:t>- Simplification of the layout of the circuit board (no need to draw bus!)  </a:t>
            </a:r>
          </a:p>
          <a:p>
            <a:pPr algn="just"/>
            <a:r>
              <a:rPr lang="en-US" sz="1600" b="1" dirty="0">
                <a:solidFill>
                  <a:srgbClr val="C00000"/>
                </a:solidFill>
                <a:latin typeface="Calibri" pitchFamily="34" charset="0"/>
                <a:cs typeface="Calibri" pitchFamily="34" charset="0"/>
              </a:rPr>
              <a:t>- Reduced costs of Labor (design and Assembly) </a:t>
            </a:r>
          </a:p>
          <a:p>
            <a:pPr marL="285750" indent="-285750" algn="just">
              <a:buFontTx/>
              <a:buChar char="-"/>
            </a:pPr>
            <a:r>
              <a:rPr lang="en-US" sz="1600" b="1" dirty="0">
                <a:solidFill>
                  <a:srgbClr val="C00000"/>
                </a:solidFill>
                <a:latin typeface="Calibri" pitchFamily="34" charset="0"/>
                <a:cs typeface="Calibri" pitchFamily="34" charset="0"/>
              </a:rPr>
              <a:t>reduction of congestion of the material and the circuit board </a:t>
            </a:r>
          </a:p>
          <a:p>
            <a:pPr marL="285750" indent="-285750" algn="just">
              <a:buFontTx/>
              <a:buChar char="-"/>
            </a:pPr>
            <a:r>
              <a:rPr lang="en-US" sz="1600" b="1" dirty="0">
                <a:solidFill>
                  <a:srgbClr val="C00000"/>
                </a:solidFill>
                <a:latin typeface="Calibri" pitchFamily="34" charset="0"/>
                <a:cs typeface="Calibri" pitchFamily="34" charset="0"/>
              </a:rPr>
              <a:t>increase in the reliability of the system the </a:t>
            </a:r>
          </a:p>
          <a:p>
            <a:pPr marL="741363" lvl="1" indent="-285750" algn="just">
              <a:buFontTx/>
              <a:buChar char="-"/>
            </a:pPr>
            <a:r>
              <a:rPr lang="en-US" sz="1600" b="1" dirty="0">
                <a:solidFill>
                  <a:srgbClr val="C00000"/>
                </a:solidFill>
                <a:latin typeface="Calibri" pitchFamily="34" charset="0"/>
                <a:cs typeface="Calibri" pitchFamily="34" charset="0"/>
              </a:rPr>
              <a:t>number of components ↓ </a:t>
            </a:r>
          </a:p>
          <a:p>
            <a:pPr marL="741363" lvl="1" indent="-285750" algn="just">
              <a:buFontTx/>
              <a:buChar char="-"/>
            </a:pPr>
            <a:r>
              <a:rPr lang="en-US" sz="1600" b="1" dirty="0">
                <a:solidFill>
                  <a:srgbClr val="C00000"/>
                </a:solidFill>
                <a:latin typeface="Calibri" pitchFamily="34" charset="0"/>
                <a:cs typeface="Calibri" pitchFamily="34" charset="0"/>
              </a:rPr>
              <a:t>connections components/materials and component PCB ↓.</a:t>
            </a:r>
          </a:p>
          <a:p>
            <a:pPr marL="285750" indent="-285750" algn="just">
              <a:buFontTx/>
              <a:buChar char="-"/>
            </a:pPr>
            <a:endParaRPr lang="en-US" sz="1600" b="1" dirty="0">
              <a:solidFill>
                <a:srgbClr val="C00000"/>
              </a:solidFill>
              <a:latin typeface="Calibri" pitchFamily="34" charset="0"/>
              <a:cs typeface="Calibri" pitchFamily="34" charset="0"/>
            </a:endParaRPr>
          </a:p>
          <a:p>
            <a:pPr marL="285750" indent="-285750" algn="just">
              <a:buFontTx/>
              <a:buChar char="-"/>
            </a:pPr>
            <a:r>
              <a:rPr lang="en-US" sz="1600" b="1" dirty="0">
                <a:solidFill>
                  <a:srgbClr val="C00000"/>
                </a:solidFill>
                <a:latin typeface="Calibri" pitchFamily="34" charset="0"/>
                <a:cs typeface="Calibri" pitchFamily="34" charset="0"/>
              </a:rPr>
              <a:t>Integration in technology MOS, CMOS, or HCMOS (High Speed CMOS) decrease in consumption - programming and advanced simulation environments</a:t>
            </a:r>
          </a:p>
          <a:p>
            <a:pPr marL="285750" indent="-285750" algn="just">
              <a:buFontTx/>
              <a:buChar char="-"/>
            </a:pPr>
            <a:endParaRPr lang="en-US" sz="1600" b="1" dirty="0">
              <a:solidFill>
                <a:srgbClr val="C00000"/>
              </a:solidFill>
              <a:latin typeface="Calibri" pitchFamily="34" charset="0"/>
              <a:cs typeface="Calibri" pitchFamily="34" charset="0"/>
            </a:endParaRPr>
          </a:p>
          <a:p>
            <a:pPr marL="285750" indent="-285750" algn="just">
              <a:buFont typeface="Symbol" panose="05050102010706020507" pitchFamily="18" charset="2"/>
              <a:buChar char="Þ"/>
            </a:pPr>
            <a:r>
              <a:rPr lang="en-US" sz="1600" b="1" dirty="0">
                <a:solidFill>
                  <a:srgbClr val="C00000"/>
                </a:solidFill>
                <a:latin typeface="Calibri" pitchFamily="34" charset="0"/>
                <a:cs typeface="Calibri" pitchFamily="34" charset="0"/>
              </a:rPr>
              <a:t>The defects of microcontrollers: </a:t>
            </a:r>
          </a:p>
          <a:p>
            <a:pPr marL="285750" indent="-285750" algn="just">
              <a:buFontTx/>
              <a:buChar char="-"/>
            </a:pPr>
            <a:r>
              <a:rPr lang="en-US" sz="1600" b="1" dirty="0">
                <a:solidFill>
                  <a:srgbClr val="C00000"/>
                </a:solidFill>
                <a:latin typeface="Calibri" pitchFamily="34" charset="0"/>
                <a:cs typeface="Calibri" pitchFamily="34" charset="0"/>
              </a:rPr>
              <a:t>often oversized before the application needs </a:t>
            </a:r>
          </a:p>
          <a:p>
            <a:pPr marL="285750" indent="-285750" algn="just">
              <a:buFontTx/>
              <a:buChar char="-"/>
            </a:pPr>
            <a:r>
              <a:rPr lang="en-US" sz="1600" b="1" dirty="0">
                <a:solidFill>
                  <a:srgbClr val="C00000"/>
                </a:solidFill>
                <a:latin typeface="Calibri" pitchFamily="34" charset="0"/>
                <a:cs typeface="Calibri" pitchFamily="34" charset="0"/>
              </a:rPr>
              <a:t>investment in development tools (except for the Arduino...)  </a:t>
            </a:r>
          </a:p>
          <a:p>
            <a:pPr marL="285750" indent="-285750" algn="just">
              <a:buFontTx/>
              <a:buChar char="-"/>
            </a:pPr>
            <a:r>
              <a:rPr lang="en-US" sz="1600" b="1" dirty="0">
                <a:solidFill>
                  <a:srgbClr val="C00000"/>
                </a:solidFill>
                <a:latin typeface="Calibri" pitchFamily="34" charset="0"/>
                <a:cs typeface="Calibri" pitchFamily="34" charset="0"/>
              </a:rPr>
              <a:t>write programs, test and test their implementation on the material that surrounds the µ</a:t>
            </a:r>
            <a:r>
              <a:rPr lang="en-US" sz="1600" b="1" dirty="0" err="1">
                <a:solidFill>
                  <a:srgbClr val="C00000"/>
                </a:solidFill>
                <a:latin typeface="Calibri" pitchFamily="34" charset="0"/>
                <a:cs typeface="Calibri" pitchFamily="34" charset="0"/>
              </a:rPr>
              <a:t>controleur</a:t>
            </a:r>
            <a:r>
              <a:rPr lang="en-US" sz="1600" b="1" dirty="0">
                <a:solidFill>
                  <a:srgbClr val="C00000"/>
                </a:solidFill>
                <a:latin typeface="Calibri" pitchFamily="34" charset="0"/>
                <a:cs typeface="Calibri" pitchFamily="34" charset="0"/>
              </a:rPr>
              <a:t> possible </a:t>
            </a:r>
          </a:p>
          <a:p>
            <a:pPr marL="285750" indent="-285750" algn="just">
              <a:buFontTx/>
              <a:buChar char="-"/>
            </a:pPr>
            <a:r>
              <a:rPr lang="en-US" sz="1600" b="1" dirty="0">
                <a:solidFill>
                  <a:srgbClr val="C00000"/>
                </a:solidFill>
                <a:latin typeface="Calibri" pitchFamily="34" charset="0"/>
                <a:cs typeface="Calibri" pitchFamily="34" charset="0"/>
              </a:rPr>
              <a:t>incompatibility of the development tools for microcontrollers same brand</a:t>
            </a:r>
            <a:endParaRPr lang="fr-FR" sz="1600" b="1" dirty="0">
              <a:solidFill>
                <a:srgbClr val="0070C0"/>
              </a:solidFill>
              <a:latin typeface="Calibri" pitchFamily="34" charset="0"/>
              <a:cs typeface="Calibri" pitchFamily="34" charset="0"/>
            </a:endParaRPr>
          </a:p>
        </p:txBody>
      </p:sp>
      <p:pic>
        <p:nvPicPr>
          <p:cNvPr id="5" name="Image 4">
            <a:hlinkClick r:id="rId2" action="ppaction://hlinksldjump"/>
            <a:extLst>
              <a:ext uri="{FF2B5EF4-FFF2-40B4-BE49-F238E27FC236}">
                <a16:creationId xmlns:a16="http://schemas.microsoft.com/office/drawing/2014/main" id="{7ACEA505-45C1-4274-B6B9-843F7B6883E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animEffect transition="in" filter="blinds(horizontal)">
                                      <p:cBhvr>
                                        <p:cTn id="7" dur="500"/>
                                        <p:tgtEl>
                                          <p:spTgt spid="4">
                                            <p:txEl>
                                              <p:pRg st="12"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3" end="13"/>
                                            </p:txEl>
                                          </p:spTgt>
                                        </p:tgtEl>
                                        <p:attrNameLst>
                                          <p:attrName>style.visibility</p:attrName>
                                        </p:attrNameLst>
                                      </p:cBhvr>
                                      <p:to>
                                        <p:strVal val="visible"/>
                                      </p:to>
                                    </p:set>
                                    <p:animEffect transition="in" filter="blinds(horizontal)">
                                      <p:cBhvr>
                                        <p:cTn id="12" dur="500"/>
                                        <p:tgtEl>
                                          <p:spTgt spid="4">
                                            <p:txEl>
                                              <p:pRg st="13" end="1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4" end="14"/>
                                            </p:txEl>
                                          </p:spTgt>
                                        </p:tgtEl>
                                        <p:attrNameLst>
                                          <p:attrName>style.visibility</p:attrName>
                                        </p:attrNameLst>
                                      </p:cBhvr>
                                      <p:to>
                                        <p:strVal val="visible"/>
                                      </p:to>
                                    </p:set>
                                    <p:animEffect transition="in" filter="blinds(horizontal)">
                                      <p:cBhvr>
                                        <p:cTn id="17" dur="500"/>
                                        <p:tgtEl>
                                          <p:spTgt spid="4">
                                            <p:txEl>
                                              <p:pRg st="14" end="1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15" end="15"/>
                                            </p:txEl>
                                          </p:spTgt>
                                        </p:tgtEl>
                                        <p:attrNameLst>
                                          <p:attrName>style.visibility</p:attrName>
                                        </p:attrNameLst>
                                      </p:cBhvr>
                                      <p:to>
                                        <p:strVal val="visible"/>
                                      </p:to>
                                    </p:set>
                                    <p:animEffect transition="in" filter="blinds(horizontal)">
                                      <p:cBhvr>
                                        <p:cTn id="22" dur="500"/>
                                        <p:tgtEl>
                                          <p:spTgt spid="4">
                                            <p:txEl>
                                              <p:pRg st="15" end="1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16" end="16"/>
                                            </p:txEl>
                                          </p:spTgt>
                                        </p:tgtEl>
                                        <p:attrNameLst>
                                          <p:attrName>style.visibility</p:attrName>
                                        </p:attrNameLst>
                                      </p:cBhvr>
                                      <p:to>
                                        <p:strVal val="visible"/>
                                      </p:to>
                                    </p:set>
                                    <p:animEffect transition="in" filter="blinds(horizontal)">
                                      <p:cBhvr>
                                        <p:cTn id="27"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DEFINITION</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518</a:t>
            </a:fld>
            <a:endParaRPr lang="fr-FR"/>
          </a:p>
        </p:txBody>
      </p:sp>
      <p:sp>
        <p:nvSpPr>
          <p:cNvPr id="7" name="Rectangle 6"/>
          <p:cNvSpPr/>
          <p:nvPr/>
        </p:nvSpPr>
        <p:spPr>
          <a:xfrm>
            <a:off x="9921" y="606654"/>
            <a:ext cx="9144000" cy="338554"/>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A microcontroller is an integrated circuit gathering in one case all the electronic functions of a system:</a:t>
            </a:r>
            <a:endParaRPr lang="fr-FR" sz="1600" b="1" dirty="0">
              <a:latin typeface="Calibri" pitchFamily="34" charset="0"/>
              <a:cs typeface="Calibri" pitchFamily="34" charset="0"/>
            </a:endParaRPr>
          </a:p>
        </p:txBody>
      </p:sp>
      <p:pic>
        <p:nvPicPr>
          <p:cNvPr id="307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0199" y="1629157"/>
            <a:ext cx="4932395" cy="3865275"/>
          </a:xfrm>
          <a:prstGeom prst="rect">
            <a:avLst/>
          </a:prstGeom>
          <a:noFill/>
          <a:ln w="9525">
            <a:noFill/>
            <a:miter lim="800000"/>
            <a:headEnd/>
            <a:tailEnd/>
          </a:ln>
          <a:effectLst/>
        </p:spPr>
      </p:pic>
      <p:sp>
        <p:nvSpPr>
          <p:cNvPr id="14" name="Rectangle 13"/>
          <p:cNvSpPr/>
          <p:nvPr/>
        </p:nvSpPr>
        <p:spPr>
          <a:xfrm>
            <a:off x="-1" y="1737236"/>
            <a:ext cx="4214811" cy="2677656"/>
          </a:xfrm>
          <a:prstGeom prst="rect">
            <a:avLst/>
          </a:prstGeom>
        </p:spPr>
        <p:txBody>
          <a:bodyPr wrap="square">
            <a:spAutoFit/>
          </a:bodyPr>
          <a:lstStyle/>
          <a:p>
            <a:pPr algn="just">
              <a:buFontTx/>
              <a:buChar char="-"/>
            </a:pPr>
            <a:r>
              <a:rPr lang="en-US" b="1" dirty="0">
                <a:solidFill>
                  <a:srgbClr val="0070C0"/>
                </a:solidFill>
                <a:latin typeface="Calibri" pitchFamily="34" charset="0"/>
                <a:cs typeface="Calibri" pitchFamily="34" charset="0"/>
              </a:rPr>
              <a:t> a microprocessor (C.P.U.),</a:t>
            </a:r>
          </a:p>
          <a:p>
            <a:pPr algn="just">
              <a:buFontTx/>
              <a:buChar char="-"/>
            </a:pPr>
            <a:r>
              <a:rPr lang="en-US" b="1" dirty="0">
                <a:solidFill>
                  <a:srgbClr val="0070C0"/>
                </a:solidFill>
                <a:latin typeface="Calibri" pitchFamily="34" charset="0"/>
                <a:cs typeface="Calibri" pitchFamily="34" charset="0"/>
              </a:rPr>
              <a:t> memory (RAM and EEPROM) data,</a:t>
            </a:r>
          </a:p>
          <a:p>
            <a:pPr algn="just">
              <a:buFontTx/>
              <a:buChar char="-"/>
            </a:pPr>
            <a:r>
              <a:rPr lang="en-US" b="1" dirty="0">
                <a:solidFill>
                  <a:srgbClr val="0070C0"/>
                </a:solidFill>
                <a:latin typeface="Calibri" pitchFamily="34" charset="0"/>
                <a:cs typeface="Calibri" pitchFamily="34" charset="0"/>
              </a:rPr>
              <a:t> program memory (ROM,...), </a:t>
            </a:r>
          </a:p>
          <a:p>
            <a:pPr algn="just">
              <a:buFontTx/>
              <a:buChar char="-"/>
            </a:pPr>
            <a:r>
              <a:rPr lang="en-US" b="1" dirty="0">
                <a:solidFill>
                  <a:srgbClr val="0070C0"/>
                </a:solidFill>
                <a:latin typeface="Calibri" pitchFamily="34" charset="0"/>
                <a:cs typeface="Calibri" pitchFamily="34" charset="0"/>
              </a:rPr>
              <a:t> parallel interfaces for the connection of inputs/outputs, </a:t>
            </a:r>
          </a:p>
          <a:p>
            <a:pPr algn="just">
              <a:buFontTx/>
              <a:buChar char="-"/>
            </a:pPr>
            <a:r>
              <a:rPr lang="en-US" b="1" dirty="0">
                <a:solidFill>
                  <a:srgbClr val="0070C0"/>
                </a:solidFill>
                <a:latin typeface="Calibri" pitchFamily="34" charset="0"/>
                <a:cs typeface="Calibri" pitchFamily="34" charset="0"/>
              </a:rPr>
              <a:t>- interfaces (synchronous or asynchronous) series for dialogue with other units. </a:t>
            </a:r>
          </a:p>
          <a:p>
            <a:pPr algn="just">
              <a:buFontTx/>
              <a:buChar char="-"/>
            </a:pPr>
            <a:r>
              <a:rPr lang="en-US" b="1" dirty="0">
                <a:solidFill>
                  <a:srgbClr val="0070C0"/>
                </a:solidFill>
                <a:latin typeface="Calibri" pitchFamily="34" charset="0"/>
                <a:cs typeface="Calibri" pitchFamily="34" charset="0"/>
              </a:rPr>
              <a:t> timers for generating or measuring signals with a high temporal precision, </a:t>
            </a:r>
          </a:p>
          <a:p>
            <a:pPr algn="just">
              <a:buFontTx/>
              <a:buChar char="-"/>
            </a:pPr>
            <a:r>
              <a:rPr lang="en-US" b="1" dirty="0">
                <a:solidFill>
                  <a:srgbClr val="0070C0"/>
                </a:solidFill>
                <a:latin typeface="Calibri" pitchFamily="34" charset="0"/>
                <a:cs typeface="Calibri" pitchFamily="34" charset="0"/>
              </a:rPr>
              <a:t> analog-to-digital converters for processing analog signals.  </a:t>
            </a:r>
          </a:p>
          <a:p>
            <a:pPr algn="just">
              <a:buFontTx/>
              <a:buChar char="-"/>
            </a:pPr>
            <a:r>
              <a:rPr lang="en-US" b="1" dirty="0">
                <a:solidFill>
                  <a:srgbClr val="0070C0"/>
                </a:solidFill>
                <a:latin typeface="Calibri" pitchFamily="34" charset="0"/>
                <a:cs typeface="Calibri" pitchFamily="34" charset="0"/>
              </a:rPr>
              <a:t> a structure receiving the oscillator to pace the µproc</a:t>
            </a:r>
            <a:endParaRPr lang="fr-FR" b="1" dirty="0">
              <a:solidFill>
                <a:srgbClr val="0070C0"/>
              </a:solidFill>
              <a:latin typeface="Calibri" pitchFamily="34" charset="0"/>
              <a:cs typeface="Calibri" pitchFamily="34" charset="0"/>
            </a:endParaRPr>
          </a:p>
        </p:txBody>
      </p:sp>
      <p:sp>
        <p:nvSpPr>
          <p:cNvPr id="9" name="Rectangle 8"/>
          <p:cNvSpPr/>
          <p:nvPr/>
        </p:nvSpPr>
        <p:spPr>
          <a:xfrm>
            <a:off x="-1" y="5494432"/>
            <a:ext cx="9144002" cy="338554"/>
          </a:xfrm>
          <a:prstGeom prst="rect">
            <a:avLst/>
          </a:prstGeom>
        </p:spPr>
        <p:txBody>
          <a:bodyPr wrap="square">
            <a:spAutoFit/>
          </a:bodyPr>
          <a:lstStyle/>
          <a:p>
            <a:pPr algn="just">
              <a:buFontTx/>
              <a:buChar char="-"/>
            </a:pPr>
            <a:r>
              <a:rPr lang="en-US" sz="1600" b="1" dirty="0">
                <a:solidFill>
                  <a:srgbClr val="FF6600"/>
                </a:solidFill>
                <a:latin typeface="Calibri" pitchFamily="34" charset="0"/>
                <a:cs typeface="Calibri" pitchFamily="34" charset="0"/>
              </a:rPr>
              <a:t>And the communications bus: address, data and controls that connect these various devices !</a:t>
            </a:r>
            <a:endParaRPr lang="fr-FR" sz="1600" b="1" dirty="0">
              <a:solidFill>
                <a:srgbClr val="FF6600"/>
              </a:solidFill>
              <a:latin typeface="Calibri" pitchFamily="34" charset="0"/>
              <a:cs typeface="Calibri" pitchFamily="34" charset="0"/>
            </a:endParaRPr>
          </a:p>
        </p:txBody>
      </p:sp>
      <p:sp>
        <p:nvSpPr>
          <p:cNvPr id="11" name="Ellipse 10"/>
          <p:cNvSpPr/>
          <p:nvPr/>
        </p:nvSpPr>
        <p:spPr>
          <a:xfrm>
            <a:off x="4286248" y="3136978"/>
            <a:ext cx="4857752" cy="785818"/>
          </a:xfrm>
          <a:prstGeom prst="ellipse">
            <a:avLst/>
          </a:prstGeom>
          <a:solidFill>
            <a:srgbClr val="00B050">
              <a:alpha val="27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pic>
        <p:nvPicPr>
          <p:cNvPr id="10" name="Image 9">
            <a:hlinkClick r:id="rId3" action="ppaction://hlinksldjump"/>
            <a:extLst>
              <a:ext uri="{FF2B5EF4-FFF2-40B4-BE49-F238E27FC236}">
                <a16:creationId xmlns:a16="http://schemas.microsoft.com/office/drawing/2014/main" id="{043535E1-1287-4EBA-AA38-81250F862EA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nodeType="withEffect">
                                  <p:stCondLst>
                                    <p:cond delay="0"/>
                                  </p:stCondLst>
                                  <p:childTnLst>
                                    <p:set>
                                      <p:cBhvr>
                                        <p:cTn id="14" dur="1" fill="hold">
                                          <p:stCondLst>
                                            <p:cond delay="0"/>
                                          </p:stCondLst>
                                        </p:cTn>
                                        <p:tgtEl>
                                          <p:spTgt spid="30725"/>
                                        </p:tgtEl>
                                        <p:attrNameLst>
                                          <p:attrName>style.visibility</p:attrName>
                                        </p:attrNameLst>
                                      </p:cBhvr>
                                      <p:to>
                                        <p:strVal val="visible"/>
                                      </p:to>
                                    </p:set>
                                    <p:animEffect transition="in" filter="blinds(horizontal)">
                                      <p:cBhvr>
                                        <p:cTn id="15" dur="500"/>
                                        <p:tgtEl>
                                          <p:spTgt spid="3072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9" grpId="0"/>
      <p:bldP spid="11" grpId="0" animBg="1"/>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INSIDE OF THE MICROCONTROLLER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519</a:t>
            </a:fld>
            <a:endParaRPr lang="fr-FR"/>
          </a:p>
        </p:txBody>
      </p:sp>
      <p:sp>
        <p:nvSpPr>
          <p:cNvPr id="4" name="Rectangle 3"/>
          <p:cNvSpPr/>
          <p:nvPr/>
        </p:nvSpPr>
        <p:spPr>
          <a:xfrm>
            <a:off x="71406" y="620688"/>
            <a:ext cx="8858312" cy="5755422"/>
          </a:xfrm>
          <a:prstGeom prst="rect">
            <a:avLst/>
          </a:prstGeom>
        </p:spPr>
        <p:txBody>
          <a:bodyPr wrap="square">
            <a:spAutoFit/>
          </a:bodyPr>
          <a:lstStyle/>
          <a:p>
            <a:pPr algn="just"/>
            <a:r>
              <a:rPr lang="fr-FR" sz="1600" b="1" dirty="0">
                <a:solidFill>
                  <a:srgbClr val="C00000"/>
                </a:solidFill>
                <a:latin typeface="Calibri" pitchFamily="34" charset="0"/>
                <a:cs typeface="Calibri" pitchFamily="34" charset="0"/>
              </a:rPr>
              <a:t>1- C.P.U. (MICROPROCESSOR): </a:t>
            </a:r>
            <a:r>
              <a:rPr lang="en-US" sz="1600" b="1" dirty="0">
                <a:solidFill>
                  <a:srgbClr val="7030A0"/>
                </a:solidFill>
                <a:latin typeface="Calibri" pitchFamily="34" charset="0"/>
                <a:cs typeface="Calibri" pitchFamily="34" charset="0"/>
              </a:rPr>
              <a:t>usually consists of the following elements: </a:t>
            </a:r>
          </a:p>
          <a:p>
            <a:pPr marL="285750" indent="-285750" algn="just">
              <a:buFontTx/>
              <a:buChar char="-"/>
            </a:pPr>
            <a:r>
              <a:rPr lang="en-US" sz="1600" b="1" dirty="0">
                <a:solidFill>
                  <a:srgbClr val="7030A0"/>
                </a:solidFill>
                <a:latin typeface="Calibri" pitchFamily="34" charset="0"/>
                <a:cs typeface="Calibri" pitchFamily="34" charset="0"/>
              </a:rPr>
              <a:t>a counter program pointing the address of the next instruction to execute </a:t>
            </a:r>
          </a:p>
          <a:p>
            <a:pPr marL="285750" indent="-285750" algn="just">
              <a:buFontTx/>
              <a:buChar char="-"/>
            </a:pPr>
            <a:r>
              <a:rPr lang="en-US" sz="1600" b="1" dirty="0">
                <a:solidFill>
                  <a:srgbClr val="7030A0"/>
                </a:solidFill>
                <a:latin typeface="Calibri" pitchFamily="34" charset="0"/>
                <a:cs typeface="Calibri" pitchFamily="34" charset="0"/>
              </a:rPr>
              <a:t>an arithmetic and logical unit (ALU) to perform operations between the accumulator and an operand: loaded with calculations +, -, *, /, AND, OR, NOT </a:t>
            </a:r>
          </a:p>
          <a:p>
            <a:pPr marL="285750" indent="-285750" algn="just">
              <a:buFontTx/>
              <a:buChar char="-"/>
            </a:pPr>
            <a:r>
              <a:rPr lang="en-US" sz="1600" b="1" dirty="0">
                <a:solidFill>
                  <a:srgbClr val="7030A0"/>
                </a:solidFill>
                <a:latin typeface="Calibri" pitchFamily="34" charset="0"/>
                <a:cs typeface="Calibri" pitchFamily="34" charset="0"/>
              </a:rPr>
              <a:t>different registers containing the operands, the results of the operations, the addressing mode...</a:t>
            </a:r>
            <a:endParaRPr lang="fr-FR" sz="1600" dirty="0">
              <a:solidFill>
                <a:srgbClr val="0070C0"/>
              </a:solidFill>
              <a:latin typeface="Calibri" pitchFamily="34" charset="0"/>
              <a:cs typeface="Calibri" pitchFamily="34" charset="0"/>
            </a:endParaRPr>
          </a:p>
          <a:p>
            <a:pPr algn="just"/>
            <a:endParaRPr lang="fr-FR" sz="1600" b="1" dirty="0">
              <a:solidFill>
                <a:srgbClr val="FF6600"/>
              </a:solidFill>
              <a:latin typeface="Calibri" pitchFamily="34" charset="0"/>
              <a:cs typeface="Calibri" pitchFamily="34" charset="0"/>
            </a:endParaRPr>
          </a:p>
          <a:p>
            <a:pPr algn="just"/>
            <a:r>
              <a:rPr lang="en-US" sz="1600" b="1" dirty="0">
                <a:solidFill>
                  <a:srgbClr val="FF6600"/>
                </a:solidFill>
                <a:latin typeface="Calibri" pitchFamily="34" charset="0"/>
                <a:cs typeface="Calibri" pitchFamily="34" charset="0"/>
              </a:rPr>
              <a:t>Typical operation: </a:t>
            </a:r>
          </a:p>
          <a:p>
            <a:pPr algn="just"/>
            <a:r>
              <a:rPr lang="en-US" sz="1600" b="1" dirty="0">
                <a:solidFill>
                  <a:srgbClr val="FF6600"/>
                </a:solidFill>
                <a:latin typeface="Calibri" pitchFamily="34" charset="0"/>
                <a:cs typeface="Calibri" pitchFamily="34" charset="0"/>
              </a:rPr>
              <a:t>1 - it sequentially executes the instructions stored in the program memory.  </a:t>
            </a:r>
          </a:p>
          <a:p>
            <a:pPr algn="just"/>
            <a:r>
              <a:rPr lang="en-US" sz="1600" b="1" dirty="0">
                <a:solidFill>
                  <a:srgbClr val="FF6600"/>
                </a:solidFill>
                <a:latin typeface="Calibri" pitchFamily="34" charset="0"/>
                <a:cs typeface="Calibri" pitchFamily="34" charset="0"/>
              </a:rPr>
              <a:t>2 - it is capable of operating on binary words whose size, in bits, is that of the data bus </a:t>
            </a:r>
          </a:p>
          <a:p>
            <a:pPr algn="just"/>
            <a:endParaRPr lang="en-US" sz="1600" b="1" dirty="0">
              <a:solidFill>
                <a:srgbClr val="FF6600"/>
              </a:solidFill>
              <a:latin typeface="Calibri" pitchFamily="34" charset="0"/>
              <a:cs typeface="Calibri" pitchFamily="34" charset="0"/>
            </a:endParaRPr>
          </a:p>
          <a:p>
            <a:pPr algn="just"/>
            <a:r>
              <a:rPr lang="en-US" sz="1600" b="1" dirty="0">
                <a:solidFill>
                  <a:srgbClr val="FF6600"/>
                </a:solidFill>
                <a:latin typeface="Calibri" pitchFamily="34" charset="0"/>
                <a:cs typeface="Calibri" pitchFamily="34" charset="0"/>
              </a:rPr>
              <a:t>the microprocessor needs some elements to work:</a:t>
            </a:r>
          </a:p>
          <a:p>
            <a:pPr marL="285750" indent="-285750" algn="just">
              <a:buFontTx/>
              <a:buChar char="-"/>
            </a:pPr>
            <a:r>
              <a:rPr lang="en-US" sz="1600" b="1" dirty="0">
                <a:solidFill>
                  <a:srgbClr val="FF6600"/>
                </a:solidFill>
                <a:latin typeface="Calibri" pitchFamily="34" charset="0"/>
                <a:cs typeface="Calibri" pitchFamily="34" charset="0"/>
              </a:rPr>
              <a:t>so-called read only memory ROM: mainly to store the program</a:t>
            </a:r>
          </a:p>
          <a:p>
            <a:pPr marL="285750" indent="-285750" algn="just">
              <a:buFontTx/>
              <a:buChar char="-"/>
            </a:pPr>
            <a:r>
              <a:rPr lang="en-US" sz="1600" b="1" dirty="0">
                <a:solidFill>
                  <a:srgbClr val="FF6600"/>
                </a:solidFill>
                <a:latin typeface="Calibri" pitchFamily="34" charset="0"/>
                <a:cs typeface="Calibri" pitchFamily="34" charset="0"/>
              </a:rPr>
              <a:t>Free memory RAM : mainly to store the variables, </a:t>
            </a:r>
          </a:p>
          <a:p>
            <a:pPr marL="285750" indent="-285750" algn="just">
              <a:buFontTx/>
              <a:buChar char="-"/>
            </a:pPr>
            <a:r>
              <a:rPr lang="en-US" sz="1600" b="1" dirty="0">
                <a:solidFill>
                  <a:srgbClr val="FF6600"/>
                </a:solidFill>
                <a:latin typeface="Calibri" pitchFamily="34" charset="0"/>
                <a:cs typeface="Calibri" pitchFamily="34" charset="0"/>
              </a:rPr>
              <a:t>- devices (mainly to interact with the outside world) </a:t>
            </a:r>
          </a:p>
          <a:p>
            <a:pPr marL="285750" indent="-285750" algn="just">
              <a:buFontTx/>
              <a:buChar char="-"/>
            </a:pPr>
            <a:r>
              <a:rPr lang="en-US" sz="1600" b="1" dirty="0">
                <a:solidFill>
                  <a:srgbClr val="FF6600"/>
                </a:solidFill>
                <a:latin typeface="Calibri" pitchFamily="34" charset="0"/>
                <a:cs typeface="Calibri" pitchFamily="34" charset="0"/>
              </a:rPr>
              <a:t>a clock to pace it (mainly in quartz).</a:t>
            </a:r>
            <a:endParaRPr lang="fr-FR" sz="1600" dirty="0">
              <a:solidFill>
                <a:srgbClr val="0070C0"/>
              </a:solidFill>
              <a:latin typeface="Calibri" pitchFamily="34" charset="0"/>
              <a:cs typeface="Calibri" pitchFamily="34" charset="0"/>
            </a:endParaRPr>
          </a:p>
          <a:p>
            <a:pPr algn="just"/>
            <a:endParaRPr lang="fr-FR" sz="1600"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It may be noted that there are 2 categories of microprocessors: the CISC and the RISC.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 CISC (Complex Instruction Set Computer): the microprocessor has a significant number of instructions. Each of them runs in several periods of clocks.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 RISC (Reduced Instruction Set Computer): the microprocessor has a small number of instructions. Each of them runs in a clock period.</a:t>
            </a:r>
            <a:endParaRPr lang="fr-FR" sz="1600" dirty="0">
              <a:solidFill>
                <a:srgbClr val="FF6600"/>
              </a:solidFill>
              <a:latin typeface="Calibri" pitchFamily="34" charset="0"/>
              <a:cs typeface="Calibri" pitchFamily="34" charset="0"/>
            </a:endParaRPr>
          </a:p>
        </p:txBody>
      </p:sp>
      <p:pic>
        <p:nvPicPr>
          <p:cNvPr id="5" name="Image 4">
            <a:hlinkClick r:id="rId2" action="ppaction://hlinksldjump"/>
            <a:extLst>
              <a:ext uri="{FF2B5EF4-FFF2-40B4-BE49-F238E27FC236}">
                <a16:creationId xmlns:a16="http://schemas.microsoft.com/office/drawing/2014/main" id="{7FCC13F6-B7B3-4A16-802F-A0E6811A0D5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SERIAL TRACER – (IDE version &gt; 1.6.6)</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a:t>
            </a:fld>
            <a:endParaRPr lang="fr-FR"/>
          </a:p>
        </p:txBody>
      </p:sp>
      <p:pic>
        <p:nvPicPr>
          <p:cNvPr id="5" name="Image 4" descr="traceursériephot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19" y="650167"/>
            <a:ext cx="1364134" cy="1641064"/>
          </a:xfrm>
          <a:prstGeom prst="rect">
            <a:avLst/>
          </a:prstGeom>
        </p:spPr>
      </p:pic>
      <p:sp>
        <p:nvSpPr>
          <p:cNvPr id="6" name="Rectangle 5"/>
          <p:cNvSpPr/>
          <p:nvPr/>
        </p:nvSpPr>
        <p:spPr>
          <a:xfrm>
            <a:off x="5004048" y="5517232"/>
            <a:ext cx="3456384" cy="738664"/>
          </a:xfrm>
          <a:prstGeom prst="rect">
            <a:avLst/>
          </a:prstGeom>
        </p:spPr>
        <p:txBody>
          <a:bodyPr wrap="square">
            <a:spAutoFit/>
          </a:bodyPr>
          <a:lstStyle/>
          <a:p>
            <a:pPr algn="just"/>
            <a:r>
              <a:rPr lang="en-US" b="1" dirty="0">
                <a:latin typeface="Calibri" pitchFamily="34" charset="0"/>
              </a:rPr>
              <a:t>The series plotter displays a fixed number of data.  It is important to set your delay() in the loop.</a:t>
            </a:r>
            <a:endParaRPr lang="fr-FR" b="1" dirty="0">
              <a:latin typeface="Calibri" pitchFamily="34" charset="0"/>
            </a:endParaRPr>
          </a:p>
        </p:txBody>
      </p:sp>
      <p:pic>
        <p:nvPicPr>
          <p:cNvPr id="7" name="Image 6" descr="serialplotter.png"/>
          <p:cNvPicPr>
            <a:picLocks noChangeAspect="1"/>
          </p:cNvPicPr>
          <p:nvPr/>
        </p:nvPicPr>
        <p:blipFill>
          <a:blip r:embed="rId3" cstate="print">
            <a:lum bright="-10000" contrast="20000"/>
            <a:extLst>
              <a:ext uri="{28A0092B-C50C-407E-A947-70E740481C1C}">
                <a14:useLocalDpi xmlns:a14="http://schemas.microsoft.com/office/drawing/2010/main" val="0"/>
              </a:ext>
            </a:extLst>
          </a:blip>
          <a:stretch>
            <a:fillRect/>
          </a:stretch>
        </p:blipFill>
        <p:spPr>
          <a:xfrm>
            <a:off x="4283968" y="830156"/>
            <a:ext cx="4520698" cy="4111012"/>
          </a:xfrm>
          <a:prstGeom prst="rect">
            <a:avLst/>
          </a:prstGeom>
        </p:spPr>
      </p:pic>
      <p:pic>
        <p:nvPicPr>
          <p:cNvPr id="8" name="Image 7" descr="serialplottermenu.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425" y="2664298"/>
            <a:ext cx="3394816" cy="3573490"/>
          </a:xfrm>
          <a:prstGeom prst="rect">
            <a:avLst/>
          </a:prstGeom>
        </p:spPr>
      </p:pic>
      <p:pic>
        <p:nvPicPr>
          <p:cNvPr id="9" name="Image 8" descr="serialplottersketch.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2463" y="768013"/>
            <a:ext cx="2589292" cy="1488404"/>
          </a:xfrm>
          <a:prstGeom prst="rect">
            <a:avLst/>
          </a:prstGeom>
        </p:spPr>
      </p:pic>
      <p:pic>
        <p:nvPicPr>
          <p:cNvPr id="10" name="Image 9">
            <a:hlinkClick r:id="rId6" action="ppaction://hlinksldjump"/>
            <a:extLst>
              <a:ext uri="{FF2B5EF4-FFF2-40B4-BE49-F238E27FC236}">
                <a16:creationId xmlns:a16="http://schemas.microsoft.com/office/drawing/2014/main" id="{3463BE72-2001-4138-B4F3-3EB1473ACDA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520</a:t>
            </a:fld>
            <a:endParaRPr lang="fr-FR" dirty="0"/>
          </a:p>
        </p:txBody>
      </p:sp>
      <p:sp>
        <p:nvSpPr>
          <p:cNvPr id="2" name="Titre 1"/>
          <p:cNvSpPr>
            <a:spLocks noGrp="1"/>
          </p:cNvSpPr>
          <p:nvPr>
            <p:ph type="title" idx="4294967295"/>
          </p:nvPr>
        </p:nvSpPr>
        <p:spPr>
          <a:xfrm>
            <a:off x="0" y="274638"/>
            <a:ext cx="8229600" cy="1143000"/>
          </a:xfrm>
        </p:spPr>
        <p:txBody>
          <a:bodyPr/>
          <a:lstStyle/>
          <a:p>
            <a:r>
              <a:rPr lang="fr-FR" dirty="0"/>
              <a:t>CISC ou RISC</a:t>
            </a:r>
          </a:p>
        </p:txBody>
      </p:sp>
      <p:sp>
        <p:nvSpPr>
          <p:cNvPr id="5" name="Rectangle 4"/>
          <p:cNvSpPr/>
          <p:nvPr/>
        </p:nvSpPr>
        <p:spPr>
          <a:xfrm>
            <a:off x="0" y="4171727"/>
            <a:ext cx="9144000" cy="769441"/>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-In addition, with fewer transistors RISC heater less =&gt; can more easily increase in frequency.  </a:t>
            </a:r>
          </a:p>
          <a:p>
            <a:pPr algn="just"/>
            <a:r>
              <a:rPr lang="en-US" b="1" dirty="0">
                <a:solidFill>
                  <a:srgbClr val="0070C0"/>
                </a:solidFill>
                <a:latin typeface="Calibri" pitchFamily="34" charset="0"/>
                <a:cs typeface="Calibri" pitchFamily="34" charset="0"/>
              </a:rPr>
              <a:t>Saved transistors are used to create memory or registers (the PowerPC RISC has 2 or 3 x more than a PC (CISC)), which avoids too often access to memory (slowing the processor).</a:t>
            </a:r>
            <a:endParaRPr lang="fr-FR" sz="1200" b="1" i="1" dirty="0">
              <a:solidFill>
                <a:srgbClr val="0070C0"/>
              </a:solidFill>
              <a:latin typeface="Calibri" pitchFamily="34" charset="0"/>
              <a:cs typeface="Calibri" pitchFamily="34" charset="0"/>
            </a:endParaRPr>
          </a:p>
        </p:txBody>
      </p:sp>
      <p:sp>
        <p:nvSpPr>
          <p:cNvPr id="6" name="Rectangle 5"/>
          <p:cNvSpPr/>
          <p:nvPr/>
        </p:nvSpPr>
        <p:spPr>
          <a:xfrm>
            <a:off x="35910" y="476672"/>
            <a:ext cx="9108090" cy="1323439"/>
          </a:xfrm>
          <a:prstGeom prst="rect">
            <a:avLst/>
          </a:prstGeom>
        </p:spPr>
        <p:txBody>
          <a:bodyPr wrap="square">
            <a:spAutoFit/>
          </a:bodyPr>
          <a:lstStyle/>
          <a:p>
            <a:r>
              <a:rPr lang="en-US" sz="1600" b="1" dirty="0">
                <a:solidFill>
                  <a:srgbClr val="C00000"/>
                </a:solidFill>
                <a:latin typeface="Calibri" pitchFamily="34" charset="0"/>
                <a:cs typeface="Calibri" pitchFamily="34" charset="0"/>
              </a:rPr>
              <a:t>In 1975, David Patterson (University of California, Berkeley): </a:t>
            </a:r>
          </a:p>
          <a:p>
            <a:r>
              <a:rPr lang="en-US" sz="1600" b="1" dirty="0">
                <a:solidFill>
                  <a:srgbClr val="C00000"/>
                </a:solidFill>
                <a:latin typeface="Calibri" pitchFamily="34" charset="0"/>
                <a:cs typeface="Calibri" pitchFamily="34" charset="0"/>
              </a:rPr>
              <a:t>80% of the instructions of a program use only 20% of the instructions of the CPU </a:t>
            </a:r>
          </a:p>
          <a:p>
            <a:r>
              <a:rPr lang="en-US" sz="1600" b="1" dirty="0">
                <a:solidFill>
                  <a:srgbClr val="C00000"/>
                </a:solidFill>
                <a:latin typeface="Calibri" pitchFamily="34" charset="0"/>
                <a:cs typeface="Calibri" pitchFamily="34" charset="0"/>
              </a:rPr>
              <a:t>idea: remove instructions that are not and thanks to space-saving add useful elements (such as the) memory, records...)  </a:t>
            </a:r>
          </a:p>
          <a:p>
            <a:r>
              <a:rPr lang="en-US" sz="1600" b="1" dirty="0">
                <a:solidFill>
                  <a:srgbClr val="C00000"/>
                </a:solidFill>
                <a:latin typeface="Calibri" pitchFamily="34" charset="0"/>
                <a:cs typeface="Calibri" pitchFamily="34" charset="0"/>
              </a:rPr>
              <a:t>=&gt; strategic choice to shorten the time CPU:</a:t>
            </a:r>
            <a:endParaRPr lang="fr-FR" sz="1600" b="1" dirty="0">
              <a:solidFill>
                <a:srgbClr val="0070C0"/>
              </a:solidFill>
              <a:latin typeface="Calibri" pitchFamily="34" charset="0"/>
              <a:cs typeface="Calibri" pitchFamily="34" charset="0"/>
            </a:endParaRPr>
          </a:p>
        </p:txBody>
      </p:sp>
      <p:graphicFrame>
        <p:nvGraphicFramePr>
          <p:cNvPr id="207873" name="Object 1"/>
          <p:cNvGraphicFramePr>
            <a:graphicFrameLocks noChangeAspect="1"/>
          </p:cNvGraphicFramePr>
          <p:nvPr/>
        </p:nvGraphicFramePr>
        <p:xfrm>
          <a:off x="1902296" y="1772816"/>
          <a:ext cx="5334000" cy="542222"/>
        </p:xfrm>
        <a:graphic>
          <a:graphicData uri="http://schemas.openxmlformats.org/presentationml/2006/ole">
            <mc:AlternateContent xmlns:mc="http://schemas.openxmlformats.org/markup-compatibility/2006">
              <mc:Choice xmlns:v="urn:schemas-microsoft-com:vml" Requires="v">
                <p:oleObj spid="_x0000_s2057" name="Équation" r:id="rId3" imgW="98755200" imgH="10058400" progId="Equation.3">
                  <p:embed/>
                </p:oleObj>
              </mc:Choice>
              <mc:Fallback>
                <p:oleObj name="Équation" r:id="rId3" imgW="98755200" imgH="10058400" progId="Equation.3">
                  <p:embed/>
                  <p:pic>
                    <p:nvPicPr>
                      <p:cNvPr id="20787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296" y="1772816"/>
                        <a:ext cx="5334000" cy="5422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0" y="5157192"/>
            <a:ext cx="9072594" cy="1323439"/>
          </a:xfrm>
          <a:prstGeom prst="rect">
            <a:avLst/>
          </a:prstGeom>
        </p:spPr>
        <p:txBody>
          <a:bodyPr wrap="square">
            <a:spAutoFit/>
          </a:bodyPr>
          <a:lstStyle/>
          <a:p>
            <a:r>
              <a:rPr lang="en-US" sz="1600" b="1" dirty="0">
                <a:solidFill>
                  <a:srgbClr val="0070C0"/>
                </a:solidFill>
                <a:latin typeface="Calibri" pitchFamily="34" charset="0"/>
                <a:cs typeface="Calibri" pitchFamily="34" charset="0"/>
              </a:rPr>
              <a:t>In the end: the ICSC decrease processing speed, but instructions are more complex, more powerful, and more numerous </a:t>
            </a:r>
          </a:p>
          <a:p>
            <a:r>
              <a:rPr lang="en-US" sz="1600" b="1" dirty="0">
                <a:solidFill>
                  <a:srgbClr val="0070C0"/>
                </a:solidFill>
                <a:latin typeface="Calibri" pitchFamily="34" charset="0"/>
                <a:cs typeface="Calibri" pitchFamily="34" charset="0"/>
              </a:rPr>
              <a:t>on the contrary, the RISC is to move the major complexities of the hardware to the software, </a:t>
            </a:r>
          </a:p>
          <a:p>
            <a:r>
              <a:rPr lang="en-US" sz="1600" b="1" dirty="0">
                <a:solidFill>
                  <a:srgbClr val="0070C0"/>
                </a:solidFill>
                <a:latin typeface="Calibri" pitchFamily="34" charset="0"/>
                <a:cs typeface="Calibri" pitchFamily="34" charset="0"/>
              </a:rPr>
              <a:t>=&gt; a CISC to make a small complex, </a:t>
            </a:r>
          </a:p>
          <a:p>
            <a:r>
              <a:rPr lang="en-US" sz="1600" b="1" dirty="0">
                <a:solidFill>
                  <a:srgbClr val="0070C0"/>
                </a:solidFill>
                <a:latin typeface="Calibri" pitchFamily="34" charset="0"/>
                <a:cs typeface="Calibri" pitchFamily="34" charset="0"/>
              </a:rPr>
              <a:t>=&gt; a RISC program to make a big complicated program.</a:t>
            </a:r>
            <a:endParaRPr lang="fr-FR" sz="1600" b="1" dirty="0">
              <a:solidFill>
                <a:srgbClr val="FF6600"/>
              </a:solidFill>
              <a:latin typeface="Calibri" pitchFamily="34" charset="0"/>
              <a:cs typeface="Calibri" pitchFamily="34" charset="0"/>
            </a:endParaRPr>
          </a:p>
        </p:txBody>
      </p:sp>
      <p:sp>
        <p:nvSpPr>
          <p:cNvPr id="9" name="Rectangle 8"/>
          <p:cNvSpPr/>
          <p:nvPr/>
        </p:nvSpPr>
        <p:spPr>
          <a:xfrm>
            <a:off x="0" y="2348880"/>
            <a:ext cx="9144000" cy="1815882"/>
          </a:xfrm>
          <a:prstGeom prst="rect">
            <a:avLst/>
          </a:prstGeom>
        </p:spPr>
        <p:txBody>
          <a:bodyPr wrap="square">
            <a:spAutoFit/>
          </a:bodyPr>
          <a:lstStyle/>
          <a:p>
            <a:pPr algn="just"/>
            <a:r>
              <a:rPr lang="en-US" sz="1600" b="1" dirty="0">
                <a:solidFill>
                  <a:srgbClr val="0070C0"/>
                </a:solidFill>
                <a:latin typeface="Calibri" pitchFamily="34" charset="0"/>
              </a:rPr>
              <a:t>1 - The ICSC shorten the execution time by reducing the number of instructions per program a expensive processor (CISC) as complex and much heat </a:t>
            </a:r>
          </a:p>
          <a:p>
            <a:pPr algn="just"/>
            <a:endParaRPr lang="en-US" sz="1600" b="1" dirty="0">
              <a:solidFill>
                <a:srgbClr val="0070C0"/>
              </a:solidFill>
              <a:latin typeface="Calibri" pitchFamily="34" charset="0"/>
            </a:endParaRPr>
          </a:p>
          <a:p>
            <a:pPr algn="just"/>
            <a:r>
              <a:rPr lang="en-US" sz="1600" b="1" dirty="0">
                <a:solidFill>
                  <a:srgbClr val="0070C0"/>
                </a:solidFill>
                <a:latin typeface="Calibri" pitchFamily="34" charset="0"/>
              </a:rPr>
              <a:t>2 - the RISC shorten the execution time by reducing the number of clock cycles per statement (i.e., simple instructions take less time to interpret)</a:t>
            </a:r>
          </a:p>
          <a:p>
            <a:pPr algn="just"/>
            <a:r>
              <a:rPr lang="en-US" sz="1600" b="1" dirty="0">
                <a:solidFill>
                  <a:srgbClr val="0070C0"/>
                </a:solidFill>
                <a:latin typeface="Calibri" pitchFamily="34" charset="0"/>
              </a:rPr>
              <a:t>=&gt; An economic processor (RISC) as simple and which consumes few... but that the program requires more standard and so more memory.</a:t>
            </a:r>
            <a:endParaRPr lang="fr-FR" sz="1600" b="1" dirty="0">
              <a:solidFill>
                <a:srgbClr val="00B050"/>
              </a:solidFill>
              <a:latin typeface="Calibri" pitchFamily="34" charset="0"/>
            </a:endParaRPr>
          </a:p>
        </p:txBody>
      </p:sp>
      <p:sp>
        <p:nvSpPr>
          <p:cNvPr id="10" name="Titre 1">
            <a:extLst>
              <a:ext uri="{FF2B5EF4-FFF2-40B4-BE49-F238E27FC236}">
                <a16:creationId xmlns:a16="http://schemas.microsoft.com/office/drawing/2014/main" id="{D1FE8E89-EB11-4D8F-8604-9F989E3F4093}"/>
              </a:ext>
            </a:extLst>
          </p:cNvPr>
          <p:cNvSpPr txBox="1">
            <a:spLocks/>
          </p:cNvSpPr>
          <p:nvPr/>
        </p:nvSpPr>
        <p:spPr bwMode="auto">
          <a:xfrm>
            <a:off x="323528" y="68622"/>
            <a:ext cx="8229600" cy="3931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defTabSz="914400" rtl="0" eaLnBrk="0" fontAlgn="base" latinLnBrk="0" hangingPunct="0">
              <a:spcBef>
                <a:spcPct val="0"/>
              </a:spcBef>
              <a:spcAft>
                <a:spcPct val="0"/>
              </a:spcAft>
              <a:buNone/>
              <a:defRPr lang="fr-FR" sz="2200" b="1" kern="1200" dirty="0" smtClean="0">
                <a:solidFill>
                  <a:schemeClr val="bg1"/>
                </a:solidFill>
                <a:latin typeface="Calibri" pitchFamily="34" charset="0"/>
                <a:ea typeface="+mj-ea"/>
                <a:cs typeface="+mj-cs"/>
              </a:defRPr>
            </a:lvl1pPr>
          </a:lstStyle>
          <a:p>
            <a:r>
              <a:rPr lang="fr-FR"/>
              <a:t>RISC VS CISC</a:t>
            </a:r>
          </a:p>
        </p:txBody>
      </p:sp>
      <p:pic>
        <p:nvPicPr>
          <p:cNvPr id="11" name="Image 10">
            <a:hlinkClick r:id="rId5" action="ppaction://hlinksldjump"/>
            <a:extLst>
              <a:ext uri="{FF2B5EF4-FFF2-40B4-BE49-F238E27FC236}">
                <a16:creationId xmlns:a16="http://schemas.microsoft.com/office/drawing/2014/main" id="{D091DF24-891C-4569-9FDB-08ED044B8DC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7873"/>
                                        </p:tgtEl>
                                        <p:attrNameLst>
                                          <p:attrName>style.visibility</p:attrName>
                                        </p:attrNameLst>
                                      </p:cBhvr>
                                      <p:to>
                                        <p:strVal val="visible"/>
                                      </p:to>
                                    </p:set>
                                    <p:animEffect transition="in" filter="blinds(horizontal)">
                                      <p:cBhvr>
                                        <p:cTn id="12" dur="500"/>
                                        <p:tgtEl>
                                          <p:spTgt spid="20787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521</a:t>
            </a:fld>
            <a:endParaRPr lang="fr-FR" dirty="0"/>
          </a:p>
        </p:txBody>
      </p:sp>
      <p:sp>
        <p:nvSpPr>
          <p:cNvPr id="2" name="Titre 1"/>
          <p:cNvSpPr>
            <a:spLocks noGrp="1"/>
          </p:cNvSpPr>
          <p:nvPr>
            <p:ph type="title" idx="4294967295"/>
          </p:nvPr>
        </p:nvSpPr>
        <p:spPr>
          <a:xfrm>
            <a:off x="421481" y="31278"/>
            <a:ext cx="8229600" cy="393700"/>
          </a:xfrm>
        </p:spPr>
        <p:txBody>
          <a:bodyPr/>
          <a:lstStyle/>
          <a:p>
            <a:r>
              <a:rPr lang="fr-FR" dirty="0"/>
              <a:t>RISC VS CISC</a:t>
            </a:r>
          </a:p>
        </p:txBody>
      </p:sp>
      <p:sp>
        <p:nvSpPr>
          <p:cNvPr id="13" name="Rectangle 12"/>
          <p:cNvSpPr/>
          <p:nvPr/>
        </p:nvSpPr>
        <p:spPr>
          <a:xfrm>
            <a:off x="105677" y="2405714"/>
            <a:ext cx="8501122" cy="523220"/>
          </a:xfrm>
          <a:prstGeom prst="rect">
            <a:avLst/>
          </a:prstGeom>
        </p:spPr>
        <p:txBody>
          <a:bodyPr wrap="square">
            <a:spAutoFit/>
          </a:bodyPr>
          <a:lstStyle/>
          <a:p>
            <a:r>
              <a:rPr lang="en-US" b="1" dirty="0">
                <a:solidFill>
                  <a:srgbClr val="FF6600"/>
                </a:solidFill>
                <a:latin typeface="Calibri" pitchFamily="34" charset="0"/>
                <a:cs typeface="Calibri" pitchFamily="34" charset="0"/>
              </a:rPr>
              <a:t>The number of total cycle for the CISC: (2 </a:t>
            </a:r>
            <a:r>
              <a:rPr lang="en-US" b="1" dirty="0" err="1">
                <a:solidFill>
                  <a:srgbClr val="FF6600"/>
                </a:solidFill>
                <a:latin typeface="Calibri" pitchFamily="34" charset="0"/>
                <a:cs typeface="Calibri" pitchFamily="34" charset="0"/>
              </a:rPr>
              <a:t>movs</a:t>
            </a:r>
            <a:r>
              <a:rPr lang="en-US" b="1" dirty="0">
                <a:solidFill>
                  <a:srgbClr val="FF6600"/>
                </a:solidFill>
                <a:latin typeface="Calibri" pitchFamily="34" charset="0"/>
                <a:cs typeface="Calibri" pitchFamily="34" charset="0"/>
              </a:rPr>
              <a:t> + 1 cycle) + (1 </a:t>
            </a:r>
            <a:r>
              <a:rPr lang="en-US" b="1" dirty="0" err="1">
                <a:solidFill>
                  <a:srgbClr val="FF6600"/>
                </a:solidFill>
                <a:latin typeface="Calibri" pitchFamily="34" charset="0"/>
                <a:cs typeface="Calibri" pitchFamily="34" charset="0"/>
              </a:rPr>
              <a:t>mul</a:t>
            </a:r>
            <a:r>
              <a:rPr lang="en-US" b="1" dirty="0">
                <a:solidFill>
                  <a:srgbClr val="FF6600"/>
                </a:solidFill>
                <a:latin typeface="Calibri" pitchFamily="34" charset="0"/>
                <a:cs typeface="Calibri" pitchFamily="34" charset="0"/>
              </a:rPr>
              <a:t> × 30 cycles) = 32 cycles </a:t>
            </a:r>
          </a:p>
          <a:p>
            <a:r>
              <a:rPr lang="en-US" b="1" dirty="0">
                <a:solidFill>
                  <a:srgbClr val="FF6600"/>
                </a:solidFill>
                <a:latin typeface="Calibri" pitchFamily="34" charset="0"/>
                <a:cs typeface="Calibri" pitchFamily="34" charset="0"/>
              </a:rPr>
              <a:t>the number of total cycle for the RISC: (3 </a:t>
            </a:r>
            <a:r>
              <a:rPr lang="en-US" b="1" dirty="0" err="1">
                <a:solidFill>
                  <a:srgbClr val="FF6600"/>
                </a:solidFill>
                <a:latin typeface="Calibri" pitchFamily="34" charset="0"/>
                <a:cs typeface="Calibri" pitchFamily="34" charset="0"/>
              </a:rPr>
              <a:t>movs</a:t>
            </a:r>
            <a:r>
              <a:rPr lang="en-US" b="1" dirty="0">
                <a:solidFill>
                  <a:srgbClr val="FF6600"/>
                </a:solidFill>
                <a:latin typeface="Calibri" pitchFamily="34" charset="0"/>
                <a:cs typeface="Calibri" pitchFamily="34" charset="0"/>
              </a:rPr>
              <a:t> × 1 cycle) + (5 × adds 1 cycle) + (5 × loops 1 cycle) = 13 cycles</a:t>
            </a:r>
            <a:endParaRPr lang="fr-FR" b="1" u="sng" dirty="0">
              <a:solidFill>
                <a:srgbClr val="00B050"/>
              </a:solidFill>
              <a:latin typeface="Calibri" pitchFamily="34" charset="0"/>
              <a:cs typeface="Calibri" pitchFamily="34" charset="0"/>
            </a:endParaRPr>
          </a:p>
        </p:txBody>
      </p:sp>
      <p:sp>
        <p:nvSpPr>
          <p:cNvPr id="14" name="Rectangle 13"/>
          <p:cNvSpPr/>
          <p:nvPr/>
        </p:nvSpPr>
        <p:spPr>
          <a:xfrm>
            <a:off x="0" y="571480"/>
            <a:ext cx="4828758" cy="307777"/>
          </a:xfrm>
          <a:prstGeom prst="rect">
            <a:avLst/>
          </a:prstGeom>
        </p:spPr>
        <p:txBody>
          <a:bodyPr wrap="none">
            <a:spAutoFit/>
          </a:bodyPr>
          <a:lstStyle/>
          <a:p>
            <a:r>
              <a:rPr lang="en-US" b="1" dirty="0">
                <a:solidFill>
                  <a:srgbClr val="0070C0"/>
                </a:solidFill>
                <a:latin typeface="Calibri" pitchFamily="34" charset="0"/>
                <a:cs typeface="Calibri" pitchFamily="34" charset="0"/>
              </a:rPr>
              <a:t>ASM x 86 program fragment (multiplication of two integers):</a:t>
            </a:r>
            <a:endParaRPr lang="en-US" b="1" dirty="0">
              <a:solidFill>
                <a:srgbClr val="00B050"/>
              </a:solidFill>
              <a:latin typeface="Calibri" pitchFamily="34" charset="0"/>
              <a:cs typeface="Calibri" pitchFamily="34" charset="0"/>
            </a:endParaRPr>
          </a:p>
        </p:txBody>
      </p:sp>
      <p:grpSp>
        <p:nvGrpSpPr>
          <p:cNvPr id="15" name="Groupe 14"/>
          <p:cNvGrpSpPr/>
          <p:nvPr/>
        </p:nvGrpSpPr>
        <p:grpSpPr>
          <a:xfrm>
            <a:off x="310112" y="1056196"/>
            <a:ext cx="5236766" cy="1070240"/>
            <a:chOff x="785786" y="1571612"/>
            <a:chExt cx="7410450" cy="1514475"/>
          </a:xfrm>
        </p:grpSpPr>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786" y="1571612"/>
              <a:ext cx="7410450" cy="1514475"/>
            </a:xfrm>
            <a:prstGeom prst="rect">
              <a:avLst/>
            </a:prstGeom>
            <a:noFill/>
            <a:ln w="9525">
              <a:noFill/>
              <a:miter lim="800000"/>
              <a:headEnd/>
              <a:tailEnd/>
            </a:ln>
            <a:effectLst/>
          </p:spPr>
        </p:pic>
        <p:sp>
          <p:nvSpPr>
            <p:cNvPr id="17" name="Ellipse 16"/>
            <p:cNvSpPr/>
            <p:nvPr/>
          </p:nvSpPr>
          <p:spPr>
            <a:xfrm>
              <a:off x="7197953" y="2106183"/>
              <a:ext cx="419172" cy="2857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1743183" y="2707157"/>
              <a:ext cx="568696" cy="2857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6151281" y="2638145"/>
              <a:ext cx="732598" cy="2857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 name="Rectangle 19"/>
          <p:cNvSpPr/>
          <p:nvPr/>
        </p:nvSpPr>
        <p:spPr>
          <a:xfrm>
            <a:off x="580592" y="2119962"/>
            <a:ext cx="1785918" cy="307777"/>
          </a:xfrm>
          <a:prstGeom prst="rect">
            <a:avLst/>
          </a:prstGeom>
        </p:spPr>
        <p:txBody>
          <a:bodyPr wrap="square">
            <a:spAutoFit/>
          </a:bodyPr>
          <a:lstStyle/>
          <a:p>
            <a:pPr algn="ctr"/>
            <a:r>
              <a:rPr lang="en-US" b="1" dirty="0">
                <a:solidFill>
                  <a:srgbClr val="0070C0"/>
                </a:solidFill>
                <a:latin typeface="Calibri" pitchFamily="34" charset="0"/>
                <a:cs typeface="Calibri" pitchFamily="34" charset="0"/>
              </a:rPr>
              <a:t>10*5 = 50</a:t>
            </a:r>
            <a:endParaRPr lang="fr-FR" b="1" dirty="0">
              <a:solidFill>
                <a:srgbClr val="0070C0"/>
              </a:solidFill>
              <a:latin typeface="Calibri" pitchFamily="34" charset="0"/>
              <a:cs typeface="Calibri" pitchFamily="34" charset="0"/>
            </a:endParaRPr>
          </a:p>
        </p:txBody>
      </p:sp>
      <p:sp>
        <p:nvSpPr>
          <p:cNvPr id="21" name="Rectangle 20"/>
          <p:cNvSpPr/>
          <p:nvPr/>
        </p:nvSpPr>
        <p:spPr>
          <a:xfrm>
            <a:off x="2795170" y="2119962"/>
            <a:ext cx="2928958" cy="307777"/>
          </a:xfrm>
          <a:prstGeom prst="rect">
            <a:avLst/>
          </a:prstGeom>
        </p:spPr>
        <p:txBody>
          <a:bodyPr wrap="square">
            <a:spAutoFit/>
          </a:bodyPr>
          <a:lstStyle/>
          <a:p>
            <a:pPr algn="ctr"/>
            <a:r>
              <a:rPr lang="fr-FR" b="1" dirty="0">
                <a:solidFill>
                  <a:srgbClr val="0070C0"/>
                </a:solidFill>
                <a:latin typeface="Calibri" pitchFamily="34" charset="0"/>
                <a:cs typeface="Calibri" pitchFamily="34" charset="0"/>
              </a:rPr>
              <a:t>10 + 10 + 10 + 10 + 10 = 50</a:t>
            </a:r>
          </a:p>
        </p:txBody>
      </p:sp>
      <p:sp>
        <p:nvSpPr>
          <p:cNvPr id="22" name="Rectangle 21"/>
          <p:cNvSpPr/>
          <p:nvPr/>
        </p:nvSpPr>
        <p:spPr>
          <a:xfrm>
            <a:off x="142844" y="3299500"/>
            <a:ext cx="8786874" cy="1569660"/>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Unfortunately, the RISC technology also has flaws: </a:t>
            </a:r>
          </a:p>
          <a:p>
            <a:pPr algn="just"/>
            <a:r>
              <a:rPr lang="en-US" sz="1600" b="1" dirty="0">
                <a:solidFill>
                  <a:srgbClr val="0070C0"/>
                </a:solidFill>
                <a:latin typeface="Calibri" pitchFamily="34" charset="0"/>
                <a:cs typeface="Calibri" pitchFamily="34" charset="0"/>
              </a:rPr>
              <a:t>indeed, fewer instructions is that the resulting software, to functions to accomplish equal, occupies more memory than a machine ICSC, as well statically that dynamically.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All RISC machines use the technique of "pipelining" to increase their benefits in terms of statements executed in the unit of time.</a:t>
            </a:r>
            <a:endParaRPr lang="fr-FR" sz="1600" b="1" dirty="0">
              <a:solidFill>
                <a:srgbClr val="00B050"/>
              </a:solidFill>
              <a:latin typeface="Calibri" pitchFamily="34" charset="0"/>
              <a:cs typeface="Calibri" pitchFamily="34" charset="0"/>
            </a:endParaRPr>
          </a:p>
        </p:txBody>
      </p:sp>
      <p:grpSp>
        <p:nvGrpSpPr>
          <p:cNvPr id="23" name="Groupe 22"/>
          <p:cNvGrpSpPr/>
          <p:nvPr/>
        </p:nvGrpSpPr>
        <p:grpSpPr>
          <a:xfrm>
            <a:off x="215076" y="5060408"/>
            <a:ext cx="3676650" cy="1247483"/>
            <a:chOff x="214282" y="5143512"/>
            <a:chExt cx="3676650" cy="1247483"/>
          </a:xfrm>
        </p:grpSpPr>
        <p:pic>
          <p:nvPicPr>
            <p:cNvPr id="24" name="Image 23" descr="386px-Nopipelin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282" y="5143512"/>
              <a:ext cx="3676650" cy="657225"/>
            </a:xfrm>
            <a:prstGeom prst="rect">
              <a:avLst/>
            </a:prstGeom>
          </p:spPr>
        </p:pic>
        <p:sp>
          <p:nvSpPr>
            <p:cNvPr id="25" name="Rectangle 24"/>
            <p:cNvSpPr/>
            <p:nvPr/>
          </p:nvSpPr>
          <p:spPr>
            <a:xfrm>
              <a:off x="284926" y="5929330"/>
              <a:ext cx="3571900" cy="461665"/>
            </a:xfrm>
            <a:prstGeom prst="rect">
              <a:avLst/>
            </a:prstGeom>
          </p:spPr>
          <p:txBody>
            <a:bodyPr wrap="square">
              <a:spAutoFit/>
            </a:bodyPr>
            <a:lstStyle/>
            <a:p>
              <a:r>
                <a:rPr lang="en-US" sz="1200" dirty="0">
                  <a:latin typeface="Calibri" pitchFamily="34" charset="0"/>
                  <a:cs typeface="Calibri" pitchFamily="34" charset="0"/>
                </a:rPr>
                <a:t>Sequencing of instructions in a processor without pipeline. It takes 15 cycles to run 3 instructions.</a:t>
              </a:r>
              <a:endParaRPr lang="fr-FR" sz="1200" dirty="0">
                <a:latin typeface="Calibri" pitchFamily="34" charset="0"/>
                <a:cs typeface="Calibri" pitchFamily="34" charset="0"/>
              </a:endParaRPr>
            </a:p>
          </p:txBody>
        </p:sp>
      </p:grpSp>
      <p:grpSp>
        <p:nvGrpSpPr>
          <p:cNvPr id="26" name="Groupe 25"/>
          <p:cNvGrpSpPr/>
          <p:nvPr/>
        </p:nvGrpSpPr>
        <p:grpSpPr>
          <a:xfrm>
            <a:off x="4000496" y="4774656"/>
            <a:ext cx="5001454" cy="1717901"/>
            <a:chOff x="4285454" y="4786322"/>
            <a:chExt cx="5001454" cy="1717901"/>
          </a:xfrm>
        </p:grpSpPr>
        <p:pic>
          <p:nvPicPr>
            <p:cNvPr id="27" name="Image 26" descr="386px-Fivestagespipelin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6314" y="4786322"/>
              <a:ext cx="3677163" cy="1066949"/>
            </a:xfrm>
            <a:prstGeom prst="rect">
              <a:avLst/>
            </a:prstGeom>
          </p:spPr>
        </p:pic>
        <p:sp>
          <p:nvSpPr>
            <p:cNvPr id="28" name="Rectangle 27"/>
            <p:cNvSpPr/>
            <p:nvPr/>
          </p:nvSpPr>
          <p:spPr>
            <a:xfrm>
              <a:off x="4357686" y="5857892"/>
              <a:ext cx="4929222" cy="646331"/>
            </a:xfrm>
            <a:prstGeom prst="rect">
              <a:avLst/>
            </a:prstGeom>
          </p:spPr>
          <p:txBody>
            <a:bodyPr wrap="square">
              <a:spAutoFit/>
            </a:bodyPr>
            <a:lstStyle/>
            <a:p>
              <a:r>
                <a:rPr lang="en-US" sz="1200" dirty="0">
                  <a:latin typeface="Calibri" pitchFamily="34" charset="0"/>
                  <a:cs typeface="Calibri" pitchFamily="34" charset="0"/>
                </a:rPr>
                <a:t>Sequencing of instructions in a processor equipped with a pipeline to 5 floors. It takes 9 cycles to run 5 instructions. At t = 5, all the floors of the pipeline are solicited, and 5 operations take place at the same time.</a:t>
              </a:r>
              <a:endParaRPr lang="fr-FR" sz="1200" dirty="0">
                <a:latin typeface="Calibri" pitchFamily="34" charset="0"/>
                <a:cs typeface="Calibri" pitchFamily="34" charset="0"/>
              </a:endParaRPr>
            </a:p>
          </p:txBody>
        </p:sp>
        <p:cxnSp>
          <p:nvCxnSpPr>
            <p:cNvPr id="29" name="Connecteur droit 28"/>
            <p:cNvCxnSpPr/>
            <p:nvPr/>
          </p:nvCxnSpPr>
          <p:spPr>
            <a:xfrm rot="5400000">
              <a:off x="3428992" y="5643578"/>
              <a:ext cx="1714512" cy="1588"/>
            </a:xfrm>
            <a:prstGeom prst="line">
              <a:avLst/>
            </a:prstGeom>
          </p:spPr>
          <p:style>
            <a:lnRef idx="3">
              <a:schemeClr val="accent2"/>
            </a:lnRef>
            <a:fillRef idx="0">
              <a:schemeClr val="accent2"/>
            </a:fillRef>
            <a:effectRef idx="2">
              <a:schemeClr val="accent2"/>
            </a:effectRef>
            <a:fontRef idx="minor">
              <a:schemeClr val="tx1"/>
            </a:fontRef>
          </p:style>
        </p:cxnSp>
      </p:grpSp>
      <p:sp>
        <p:nvSpPr>
          <p:cNvPr id="30" name="Rectangle 29"/>
          <p:cNvSpPr/>
          <p:nvPr/>
        </p:nvSpPr>
        <p:spPr>
          <a:xfrm>
            <a:off x="6012160" y="1772816"/>
            <a:ext cx="2664296" cy="523220"/>
          </a:xfrm>
          <a:prstGeom prst="rect">
            <a:avLst/>
          </a:prstGeom>
          <a:noFill/>
          <a:ln>
            <a:solidFill>
              <a:srgbClr val="FF0000"/>
            </a:solidFill>
          </a:ln>
        </p:spPr>
        <p:txBody>
          <a:bodyPr wrap="square">
            <a:spAutoFit/>
          </a:bodyPr>
          <a:lstStyle/>
          <a:p>
            <a:pPr algn="ctr"/>
            <a:r>
              <a:rPr lang="fr-FR" sz="2800" b="1" i="1" dirty="0">
                <a:solidFill>
                  <a:srgbClr val="FF0000"/>
                </a:solidFill>
                <a:latin typeface="Calibri" pitchFamily="34" charset="0"/>
              </a:rPr>
              <a:t>RISC 1 / CISC 0</a:t>
            </a:r>
          </a:p>
        </p:txBody>
      </p:sp>
      <p:pic>
        <p:nvPicPr>
          <p:cNvPr id="388098" name="Picture 2" descr="D:\Users\grisolia\AppData\Local\Microsoft\Windows\Temporary Internet Files\Content.IE5\Z1V9CP07\invitation-anniversaire-football-dessin-imprimer[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248" y="764704"/>
            <a:ext cx="937320" cy="937320"/>
          </a:xfrm>
          <a:prstGeom prst="rect">
            <a:avLst/>
          </a:prstGeom>
          <a:noFill/>
        </p:spPr>
      </p:pic>
      <p:sp>
        <p:nvSpPr>
          <p:cNvPr id="32" name="Rectangle 31"/>
          <p:cNvSpPr/>
          <p:nvPr/>
        </p:nvSpPr>
        <p:spPr>
          <a:xfrm>
            <a:off x="105606" y="3018438"/>
            <a:ext cx="4898442" cy="338554"/>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What happens to a multiplication of 10 * 500000?</a:t>
            </a:r>
            <a:endParaRPr lang="fr-FR" sz="1600" b="1" dirty="0">
              <a:solidFill>
                <a:srgbClr val="0070C0"/>
              </a:solidFill>
              <a:latin typeface="Calibri" pitchFamily="34" charset="0"/>
              <a:cs typeface="Calibri" pitchFamily="34" charset="0"/>
            </a:endParaRPr>
          </a:p>
        </p:txBody>
      </p:sp>
      <p:sp>
        <p:nvSpPr>
          <p:cNvPr id="33" name="Rectangle 32"/>
          <p:cNvSpPr/>
          <p:nvPr/>
        </p:nvSpPr>
        <p:spPr>
          <a:xfrm>
            <a:off x="7020272" y="2996952"/>
            <a:ext cx="1802098" cy="338554"/>
          </a:xfrm>
          <a:prstGeom prst="rect">
            <a:avLst/>
          </a:prstGeom>
        </p:spPr>
        <p:txBody>
          <a:bodyPr wrap="square">
            <a:spAutoFit/>
          </a:bodyPr>
          <a:lstStyle/>
          <a:p>
            <a:pPr algn="just">
              <a:buFont typeface="Symbol"/>
              <a:buChar char="Þ"/>
            </a:pPr>
            <a:r>
              <a:rPr lang="fr-FR" sz="1600" b="1" i="1" dirty="0">
                <a:solidFill>
                  <a:srgbClr val="FF0000"/>
                </a:solidFill>
                <a:latin typeface="Calibri" pitchFamily="34" charset="0"/>
                <a:cs typeface="Calibri" pitchFamily="34" charset="0"/>
              </a:rPr>
              <a:t> not </a:t>
            </a:r>
            <a:r>
              <a:rPr lang="fr-FR" sz="1600" b="1" i="1" dirty="0" err="1">
                <a:solidFill>
                  <a:srgbClr val="FF0000"/>
                </a:solidFill>
                <a:latin typeface="Calibri" pitchFamily="34" charset="0"/>
                <a:cs typeface="Calibri" pitchFamily="34" charset="0"/>
              </a:rPr>
              <a:t>so</a:t>
            </a:r>
            <a:r>
              <a:rPr lang="fr-FR" sz="1600" b="1" i="1" dirty="0">
                <a:solidFill>
                  <a:srgbClr val="FF0000"/>
                </a:solidFill>
                <a:latin typeface="Calibri" pitchFamily="34" charset="0"/>
                <a:cs typeface="Calibri" pitchFamily="34" charset="0"/>
              </a:rPr>
              <a:t> simple !</a:t>
            </a:r>
          </a:p>
        </p:txBody>
      </p:sp>
      <p:sp>
        <p:nvSpPr>
          <p:cNvPr id="34" name="Rectangle 33"/>
          <p:cNvSpPr/>
          <p:nvPr/>
        </p:nvSpPr>
        <p:spPr>
          <a:xfrm>
            <a:off x="5163938" y="2973373"/>
            <a:ext cx="1784326" cy="369332"/>
          </a:xfrm>
          <a:prstGeom prst="rect">
            <a:avLst/>
          </a:prstGeom>
          <a:noFill/>
          <a:ln>
            <a:solidFill>
              <a:srgbClr val="FF0000"/>
            </a:solidFill>
          </a:ln>
        </p:spPr>
        <p:txBody>
          <a:bodyPr wrap="square">
            <a:spAutoFit/>
          </a:bodyPr>
          <a:lstStyle/>
          <a:p>
            <a:pPr algn="ctr"/>
            <a:r>
              <a:rPr lang="fr-FR" sz="1800" b="1" i="1" dirty="0">
                <a:solidFill>
                  <a:srgbClr val="FF0000"/>
                </a:solidFill>
                <a:latin typeface="Calibri" pitchFamily="34" charset="0"/>
              </a:rPr>
              <a:t>RISC 1 / CISC 1</a:t>
            </a:r>
          </a:p>
        </p:txBody>
      </p:sp>
      <p:pic>
        <p:nvPicPr>
          <p:cNvPr id="31" name="Image 30">
            <a:hlinkClick r:id="rId6" action="ppaction://hlinksldjump"/>
            <a:extLst>
              <a:ext uri="{FF2B5EF4-FFF2-40B4-BE49-F238E27FC236}">
                <a16:creationId xmlns:a16="http://schemas.microsoft.com/office/drawing/2014/main" id="{1C9C2430-8E11-4235-93A2-BCD81900EB0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par>
                                <p:cTn id="25" presetID="8" presetClass="entr" presetSubtype="16" fill="hold" nodeType="withEffect">
                                  <p:stCondLst>
                                    <p:cond delay="0"/>
                                  </p:stCondLst>
                                  <p:childTnLst>
                                    <p:set>
                                      <p:cBhvr>
                                        <p:cTn id="26" dur="1" fill="hold">
                                          <p:stCondLst>
                                            <p:cond delay="0"/>
                                          </p:stCondLst>
                                        </p:cTn>
                                        <p:tgtEl>
                                          <p:spTgt spid="388098"/>
                                        </p:tgtEl>
                                        <p:attrNameLst>
                                          <p:attrName>style.visibility</p:attrName>
                                        </p:attrNameLst>
                                      </p:cBhvr>
                                      <p:to>
                                        <p:strVal val="visible"/>
                                      </p:to>
                                    </p:set>
                                    <p:animEffect transition="in" filter="diamond(in)">
                                      <p:cBhvr>
                                        <p:cTn id="27" dur="2000"/>
                                        <p:tgtEl>
                                          <p:spTgt spid="38809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blinds(horizontal)">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linds(horizontal)">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linds(horizontal)">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p:bldP spid="21" grpId="0"/>
      <p:bldP spid="22" grpId="0"/>
      <p:bldP spid="30" grpId="0" animBg="1"/>
      <p:bldP spid="32" grpId="0"/>
      <p:bldP spid="33" grpId="0"/>
      <p:bldP spid="34" grpId="0" animBg="1"/>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522</a:t>
            </a:fld>
            <a:endParaRPr lang="fr-FR" dirty="0"/>
          </a:p>
        </p:txBody>
      </p:sp>
      <p:sp>
        <p:nvSpPr>
          <p:cNvPr id="2" name="Titre 1"/>
          <p:cNvSpPr>
            <a:spLocks noGrp="1"/>
          </p:cNvSpPr>
          <p:nvPr>
            <p:ph type="title" idx="4294967295"/>
          </p:nvPr>
        </p:nvSpPr>
        <p:spPr>
          <a:xfrm>
            <a:off x="1371600" y="4406900"/>
            <a:ext cx="7772400" cy="1362075"/>
          </a:xfrm>
        </p:spPr>
        <p:txBody>
          <a:bodyPr/>
          <a:lstStyle/>
          <a:p>
            <a:r>
              <a:rPr lang="fr-FR" dirty="0"/>
              <a:t>RISC VS CISC: POUR ALLER PLUS LOIN…</a:t>
            </a:r>
          </a:p>
        </p:txBody>
      </p:sp>
      <p:sp>
        <p:nvSpPr>
          <p:cNvPr id="20" name="Rectangle 19"/>
          <p:cNvSpPr/>
          <p:nvPr/>
        </p:nvSpPr>
        <p:spPr>
          <a:xfrm>
            <a:off x="35496" y="620688"/>
            <a:ext cx="9001156" cy="5970865"/>
          </a:xfrm>
          <a:prstGeom prst="rect">
            <a:avLst/>
          </a:prstGeom>
        </p:spPr>
        <p:txBody>
          <a:bodyPr wrap="square">
            <a:spAutoFit/>
          </a:bodyPr>
          <a:lstStyle/>
          <a:p>
            <a:pPr algn="just"/>
            <a:r>
              <a:rPr lang="en-US" b="1" u="sng" dirty="0">
                <a:solidFill>
                  <a:srgbClr val="7030A0"/>
                </a:solidFill>
                <a:latin typeface="Calibri" pitchFamily="34" charset="0"/>
                <a:cs typeface="Calibri" pitchFamily="34" charset="0"/>
              </a:rPr>
              <a:t>In summary: </a:t>
            </a:r>
          </a:p>
          <a:p>
            <a:pPr algn="just"/>
            <a:endParaRPr lang="en-US" b="1" u="sng" dirty="0">
              <a:solidFill>
                <a:srgbClr val="7030A0"/>
              </a:solidFill>
              <a:latin typeface="Calibri" pitchFamily="34" charset="0"/>
              <a:cs typeface="Calibri" pitchFamily="34" charset="0"/>
            </a:endParaRPr>
          </a:p>
          <a:p>
            <a:pPr algn="just"/>
            <a:r>
              <a:rPr lang="en-US" sz="2000" b="1" u="sng" dirty="0">
                <a:solidFill>
                  <a:srgbClr val="7030A0"/>
                </a:solidFill>
                <a:latin typeface="Calibri" pitchFamily="34" charset="0"/>
                <a:cs typeface="Calibri" pitchFamily="34" charset="0"/>
              </a:rPr>
              <a:t>There is no winner!    </a:t>
            </a:r>
          </a:p>
          <a:p>
            <a:pPr algn="just"/>
            <a:endParaRPr lang="en-US" sz="2000" b="1" u="sng" dirty="0">
              <a:solidFill>
                <a:srgbClr val="7030A0"/>
              </a:solidFill>
              <a:latin typeface="Calibri" pitchFamily="34" charset="0"/>
              <a:cs typeface="Calibri" pitchFamily="34" charset="0"/>
            </a:endParaRPr>
          </a:p>
          <a:p>
            <a:pPr algn="just"/>
            <a:r>
              <a:rPr lang="en-US" sz="2000" b="1" u="sng" dirty="0">
                <a:solidFill>
                  <a:srgbClr val="7030A0"/>
                </a:solidFill>
                <a:latin typeface="Calibri" pitchFamily="34" charset="0"/>
                <a:cs typeface="Calibri" pitchFamily="34" charset="0"/>
              </a:rPr>
              <a:t>It depends on the context:</a:t>
            </a:r>
            <a:endParaRPr lang="fr-FR" sz="2000" b="1" u="sng" dirty="0">
              <a:solidFill>
                <a:srgbClr val="7030A0"/>
              </a:solidFill>
              <a:latin typeface="Calibri" pitchFamily="34" charset="0"/>
              <a:cs typeface="Calibri" pitchFamily="34" charset="0"/>
            </a:endParaRPr>
          </a:p>
          <a:p>
            <a:pPr algn="just"/>
            <a:endParaRPr lang="fr-FR" b="1" u="sng" dirty="0">
              <a:solidFill>
                <a:srgbClr val="7030A0"/>
              </a:solidFill>
              <a:latin typeface="Calibri" pitchFamily="34" charset="0"/>
              <a:cs typeface="Calibri" pitchFamily="34" charset="0"/>
            </a:endParaRPr>
          </a:p>
          <a:p>
            <a:pPr algn="just"/>
            <a:endParaRPr lang="fr-FR" b="1" u="sng" dirty="0">
              <a:solidFill>
                <a:srgbClr val="7030A0"/>
              </a:solidFill>
              <a:latin typeface="Calibri" pitchFamily="34" charset="0"/>
              <a:cs typeface="Calibri" pitchFamily="34" charset="0"/>
            </a:endParaRPr>
          </a:p>
          <a:p>
            <a:pPr algn="just"/>
            <a:endParaRPr lang="fr-FR" b="1" u="sng" dirty="0">
              <a:solidFill>
                <a:srgbClr val="7030A0"/>
              </a:solidFill>
              <a:latin typeface="Calibri" pitchFamily="34" charset="0"/>
              <a:cs typeface="Calibri" pitchFamily="34" charset="0"/>
            </a:endParaRPr>
          </a:p>
          <a:p>
            <a:pPr algn="just"/>
            <a:endParaRPr lang="fr-FR" b="1" u="sng" dirty="0">
              <a:solidFill>
                <a:srgbClr val="7030A0"/>
              </a:solidFill>
              <a:latin typeface="Calibri" pitchFamily="34" charset="0"/>
              <a:cs typeface="Calibri" pitchFamily="34" charset="0"/>
            </a:endParaRPr>
          </a:p>
          <a:p>
            <a:pPr algn="just"/>
            <a:endParaRPr lang="fr-FR" b="1" u="sng" dirty="0">
              <a:solidFill>
                <a:srgbClr val="7030A0"/>
              </a:solidFill>
              <a:latin typeface="Calibri" pitchFamily="34" charset="0"/>
              <a:cs typeface="Calibri" pitchFamily="34" charset="0"/>
            </a:endParaRPr>
          </a:p>
          <a:p>
            <a:pPr algn="just"/>
            <a:endParaRPr lang="fr-FR" b="1" u="sng" dirty="0">
              <a:solidFill>
                <a:srgbClr val="7030A0"/>
              </a:solidFill>
              <a:latin typeface="Calibri" pitchFamily="34" charset="0"/>
              <a:cs typeface="Calibri" pitchFamily="34" charset="0"/>
            </a:endParaRPr>
          </a:p>
          <a:p>
            <a:pPr algn="just"/>
            <a:r>
              <a:rPr lang="en-US" dirty="0">
                <a:solidFill>
                  <a:srgbClr val="0070C0"/>
                </a:solidFill>
                <a:latin typeface="Calibri" pitchFamily="34" charset="0"/>
                <a:cs typeface="Calibri" pitchFamily="34" charset="0"/>
              </a:rPr>
              <a:t>-In the CISC architecture, used especially in the range of the x 86 AMD, and INTEL, Cyrix..., designers rely on the reduction of the number of instructions required to run the program, designing very powerful instructions, which has the inconvenience of increase in average number of cycles machine needed to complete an instruction. </a:t>
            </a:r>
          </a:p>
          <a:p>
            <a:pPr algn="just"/>
            <a:r>
              <a:rPr lang="en-US" dirty="0">
                <a:solidFill>
                  <a:srgbClr val="0070C0"/>
                </a:solidFill>
                <a:latin typeface="Calibri" pitchFamily="34" charset="0"/>
                <a:cs typeface="Calibri" pitchFamily="34" charset="0"/>
              </a:rPr>
              <a:t>In this case, the frequency of the system is reduced because we have to introduce a phase of interpretation of the machine through the firmware code.</a:t>
            </a:r>
          </a:p>
          <a:p>
            <a:pPr algn="just"/>
            <a:endParaRPr lang="en-US" dirty="0">
              <a:solidFill>
                <a:srgbClr val="0070C0"/>
              </a:solidFill>
              <a:latin typeface="Calibri" pitchFamily="34" charset="0"/>
              <a:cs typeface="Calibri" pitchFamily="34" charset="0"/>
            </a:endParaRPr>
          </a:p>
          <a:p>
            <a:pPr marL="285750" indent="-285750" algn="just">
              <a:buFontTx/>
              <a:buChar char="-"/>
            </a:pPr>
            <a:r>
              <a:rPr lang="en-US" dirty="0">
                <a:solidFill>
                  <a:srgbClr val="0070C0"/>
                </a:solidFill>
                <a:latin typeface="Calibri" pitchFamily="34" charset="0"/>
                <a:cs typeface="Calibri" pitchFamily="34" charset="0"/>
              </a:rPr>
              <a:t>In the RISC architecture, we put a lot on the minimization of the number of cycles machine and it makes most executable instructions in a single clock cycle, allowing to increase the frequency of the system.   </a:t>
            </a:r>
          </a:p>
          <a:p>
            <a:pPr marL="285750" indent="-285750" algn="just">
              <a:buFontTx/>
              <a:buChar char="-"/>
            </a:pPr>
            <a:endParaRPr lang="en-US" dirty="0">
              <a:solidFill>
                <a:srgbClr val="0070C0"/>
              </a:solidFill>
              <a:latin typeface="Calibri" pitchFamily="34" charset="0"/>
              <a:cs typeface="Calibri" pitchFamily="34" charset="0"/>
            </a:endParaRPr>
          </a:p>
          <a:p>
            <a:pPr marL="285750" indent="-285750" algn="just">
              <a:buFontTx/>
              <a:buChar char="-"/>
            </a:pPr>
            <a:r>
              <a:rPr lang="en-US" dirty="0">
                <a:solidFill>
                  <a:srgbClr val="0070C0"/>
                </a:solidFill>
                <a:latin typeface="Calibri" pitchFamily="34" charset="0"/>
                <a:cs typeface="Calibri" pitchFamily="34" charset="0"/>
              </a:rPr>
              <a:t>This is possible by eliminating the phase of interpretation through the simplicity of instructions that can be decoded and executed directly by a simple cable control unit. The simplification of the type RISC machines control units is particularly advantageous for the realization of the CPU on a single VLSI chip.  </a:t>
            </a:r>
          </a:p>
          <a:p>
            <a:pPr marL="285750" indent="-285750" algn="just">
              <a:buFontTx/>
              <a:buChar char="-"/>
            </a:pPr>
            <a:endParaRPr lang="en-US" dirty="0">
              <a:solidFill>
                <a:srgbClr val="0070C0"/>
              </a:solidFill>
              <a:latin typeface="Calibri" pitchFamily="34" charset="0"/>
              <a:cs typeface="Calibri" pitchFamily="34" charset="0"/>
            </a:endParaRPr>
          </a:p>
          <a:p>
            <a:pPr marL="285750" indent="-285750" algn="just">
              <a:buFontTx/>
              <a:buChar char="-"/>
            </a:pPr>
            <a:r>
              <a:rPr lang="en-US" dirty="0">
                <a:solidFill>
                  <a:srgbClr val="0070C0"/>
                </a:solidFill>
                <a:latin typeface="Calibri" pitchFamily="34" charset="0"/>
                <a:cs typeface="Calibri" pitchFamily="34" charset="0"/>
              </a:rPr>
              <a:t>Obtained space allows, equal area of silica, to substantially increase the number of internal registers and embed directly on the chip's cache to exploit to the maximum speed of the microprocessor.</a:t>
            </a:r>
            <a:endParaRPr lang="fr-FR" i="1" dirty="0">
              <a:solidFill>
                <a:srgbClr val="0070C0"/>
              </a:solidFill>
              <a:latin typeface="Calibri" pitchFamily="34" charset="0"/>
              <a:cs typeface="Calibri" pitchFamily="34" charset="0"/>
            </a:endParaRPr>
          </a:p>
        </p:txBody>
      </p:sp>
      <p:pic>
        <p:nvPicPr>
          <p:cNvPr id="387073" name="Imag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4834" y="695546"/>
            <a:ext cx="6007646" cy="2445422"/>
          </a:xfrm>
          <a:prstGeom prst="rect">
            <a:avLst/>
          </a:prstGeom>
          <a:noFill/>
          <a:ln w="9525">
            <a:noFill/>
            <a:miter lim="800000"/>
            <a:headEnd/>
            <a:tailEnd/>
          </a:ln>
        </p:spPr>
      </p:pic>
      <p:sp>
        <p:nvSpPr>
          <p:cNvPr id="8" name="Titre 1">
            <a:extLst>
              <a:ext uri="{FF2B5EF4-FFF2-40B4-BE49-F238E27FC236}">
                <a16:creationId xmlns:a16="http://schemas.microsoft.com/office/drawing/2014/main" id="{98B89321-441D-4F96-A369-E83B6408977C}"/>
              </a:ext>
            </a:extLst>
          </p:cNvPr>
          <p:cNvSpPr txBox="1">
            <a:spLocks/>
          </p:cNvSpPr>
          <p:nvPr/>
        </p:nvSpPr>
        <p:spPr bwMode="auto">
          <a:xfrm>
            <a:off x="323528" y="68622"/>
            <a:ext cx="8229600" cy="3931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defTabSz="914400" rtl="0" eaLnBrk="0" fontAlgn="base" latinLnBrk="0" hangingPunct="0">
              <a:spcBef>
                <a:spcPct val="0"/>
              </a:spcBef>
              <a:spcAft>
                <a:spcPct val="0"/>
              </a:spcAft>
              <a:buNone/>
              <a:defRPr lang="fr-FR" sz="4000" b="1" kern="1200" cap="all">
                <a:solidFill>
                  <a:schemeClr val="bg1"/>
                </a:solidFill>
                <a:latin typeface="Calibri" pitchFamily="34" charset="0"/>
                <a:ea typeface="+mj-ea"/>
                <a:cs typeface="+mj-cs"/>
              </a:defRPr>
            </a:lvl1pPr>
          </a:lstStyle>
          <a:p>
            <a:pPr algn="ctr"/>
            <a:r>
              <a:rPr lang="fr-FR" sz="2400" dirty="0"/>
              <a:t>RISC VS CISC</a:t>
            </a:r>
          </a:p>
        </p:txBody>
      </p:sp>
      <p:pic>
        <p:nvPicPr>
          <p:cNvPr id="7" name="Image 6">
            <a:hlinkClick r:id="rId3" action="ppaction://hlinksldjump"/>
            <a:extLst>
              <a:ext uri="{FF2B5EF4-FFF2-40B4-BE49-F238E27FC236}">
                <a16:creationId xmlns:a16="http://schemas.microsoft.com/office/drawing/2014/main" id="{68DC6AE4-2EDC-4DBC-A12E-F22584F1539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07504" y="5187069"/>
            <a:ext cx="8634434" cy="1362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defTabSz="914400" rtl="0" eaLnBrk="0" fontAlgn="base" latinLnBrk="0" hangingPunct="0">
              <a:spcBef>
                <a:spcPct val="0"/>
              </a:spcBef>
              <a:spcAft>
                <a:spcPct val="0"/>
              </a:spcAft>
              <a:buNone/>
              <a:defRPr lang="fr-FR" sz="4000" b="1" kern="1200" cap="all">
                <a:solidFill>
                  <a:schemeClr val="bg1"/>
                </a:solidFill>
                <a:latin typeface="Calibri" pitchFamily="34" charset="0"/>
                <a:ea typeface="+mj-ea"/>
                <a:cs typeface="+mj-cs"/>
              </a:defRPr>
            </a:lvl1pPr>
          </a:lstStyle>
          <a:p>
            <a:pPr algn="ctr"/>
            <a:r>
              <a:rPr lang="en-US" cap="none" dirty="0">
                <a:solidFill>
                  <a:srgbClr val="FF0000"/>
                </a:solidFill>
              </a:rPr>
              <a:t>Do INTEL and AMD have any concerns to worry about?</a:t>
            </a:r>
          </a:p>
        </p:txBody>
      </p:sp>
      <p:pic>
        <p:nvPicPr>
          <p:cNvPr id="5" name="Imag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27984" y="1916832"/>
            <a:ext cx="4389282" cy="3288852"/>
          </a:xfrm>
          <a:prstGeom prst="rect">
            <a:avLst/>
          </a:prstGeom>
        </p:spPr>
      </p:pic>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40910" y="1916832"/>
            <a:ext cx="4096664" cy="3288852"/>
          </a:xfrm>
          <a:prstGeom prst="rect">
            <a:avLst/>
          </a:prstGeom>
        </p:spPr>
      </p:pic>
      <p:sp>
        <p:nvSpPr>
          <p:cNvPr id="7" name="Titre 1">
            <a:extLst>
              <a:ext uri="{FF2B5EF4-FFF2-40B4-BE49-F238E27FC236}">
                <a16:creationId xmlns:a16="http://schemas.microsoft.com/office/drawing/2014/main" id="{98B89321-441D-4F96-A369-E83B6408977C}"/>
              </a:ext>
            </a:extLst>
          </p:cNvPr>
          <p:cNvSpPr txBox="1">
            <a:spLocks/>
          </p:cNvSpPr>
          <p:nvPr/>
        </p:nvSpPr>
        <p:spPr bwMode="auto">
          <a:xfrm>
            <a:off x="323528" y="68622"/>
            <a:ext cx="8229600" cy="3931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defTabSz="914400" rtl="0" eaLnBrk="0" fontAlgn="base" latinLnBrk="0" hangingPunct="0">
              <a:spcBef>
                <a:spcPct val="0"/>
              </a:spcBef>
              <a:spcAft>
                <a:spcPct val="0"/>
              </a:spcAft>
              <a:buNone/>
              <a:defRPr lang="fr-FR" sz="4000" b="1" kern="1200" cap="all">
                <a:solidFill>
                  <a:schemeClr val="bg1"/>
                </a:solidFill>
                <a:latin typeface="Calibri" pitchFamily="34" charset="0"/>
                <a:ea typeface="+mj-ea"/>
                <a:cs typeface="+mj-cs"/>
              </a:defRPr>
            </a:lvl1pPr>
          </a:lstStyle>
          <a:p>
            <a:pPr algn="ctr"/>
            <a:r>
              <a:rPr lang="fr-FR" sz="2400" dirty="0"/>
              <a:t>RISC VS CISC</a:t>
            </a:r>
          </a:p>
        </p:txBody>
      </p:sp>
      <p:pic>
        <p:nvPicPr>
          <p:cNvPr id="8" name="Image 7">
            <a:hlinkClick r:id="rId4" action="ppaction://hlinksldjump"/>
            <a:extLst>
              <a:ext uri="{FF2B5EF4-FFF2-40B4-BE49-F238E27FC236}">
                <a16:creationId xmlns:a16="http://schemas.microsoft.com/office/drawing/2014/main" id="{36C5BECD-A863-4252-BD22-AB01066A551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1148114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THE MICROCONTROLLER INSIDE: MEMORY...</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524</a:t>
            </a:fld>
            <a:endParaRPr lang="fr-FR"/>
          </a:p>
        </p:txBody>
      </p:sp>
      <p:sp>
        <p:nvSpPr>
          <p:cNvPr id="4" name="Rectangle 3"/>
          <p:cNvSpPr/>
          <p:nvPr/>
        </p:nvSpPr>
        <p:spPr>
          <a:xfrm>
            <a:off x="71406" y="500042"/>
            <a:ext cx="9001156" cy="5262979"/>
          </a:xfrm>
          <a:prstGeom prst="rect">
            <a:avLst/>
          </a:prstGeom>
        </p:spPr>
        <p:txBody>
          <a:bodyPr wrap="square">
            <a:spAutoFit/>
          </a:bodyPr>
          <a:lstStyle/>
          <a:p>
            <a:r>
              <a:rPr lang="en-US" sz="1600" b="1" dirty="0">
                <a:solidFill>
                  <a:srgbClr val="C00000"/>
                </a:solidFill>
                <a:latin typeface="Calibri" pitchFamily="34" charset="0"/>
                <a:cs typeface="Calibri" pitchFamily="34" charset="0"/>
              </a:rPr>
              <a:t>2.2 memory programs: </a:t>
            </a:r>
          </a:p>
          <a:p>
            <a:r>
              <a:rPr lang="en-US" sz="1600" b="1" dirty="0">
                <a:solidFill>
                  <a:srgbClr val="0070C0"/>
                </a:solidFill>
                <a:latin typeface="Calibri" pitchFamily="34" charset="0"/>
                <a:cs typeface="Calibri" pitchFamily="34" charset="0"/>
              </a:rPr>
              <a:t>it contains instructions of the program to be run by the CPU.  </a:t>
            </a:r>
          </a:p>
          <a:p>
            <a:r>
              <a:rPr lang="en-US" sz="1600" b="1" dirty="0">
                <a:solidFill>
                  <a:srgbClr val="0070C0"/>
                </a:solidFill>
                <a:latin typeface="Calibri" pitchFamily="34" charset="0"/>
                <a:cs typeface="Calibri" pitchFamily="34" charset="0"/>
              </a:rPr>
              <a:t>This type of memory, called ROM, is only read.  </a:t>
            </a:r>
          </a:p>
          <a:p>
            <a:r>
              <a:rPr lang="en-US" sz="1600" b="1" dirty="0">
                <a:solidFill>
                  <a:srgbClr val="0070C0"/>
                </a:solidFill>
                <a:latin typeface="Calibri" pitchFamily="34" charset="0"/>
                <a:cs typeface="Calibri" pitchFamily="34" charset="0"/>
              </a:rPr>
              <a:t>Its programming requires a special procedure and equipment.  </a:t>
            </a:r>
          </a:p>
          <a:p>
            <a:r>
              <a:rPr lang="en-US" sz="1600" b="1" dirty="0">
                <a:solidFill>
                  <a:srgbClr val="0070C0"/>
                </a:solidFill>
                <a:latin typeface="Calibri" pitchFamily="34" charset="0"/>
                <a:cs typeface="Calibri" pitchFamily="34" charset="0"/>
              </a:rPr>
              <a:t>There are different types according to their programming mode: ROM content is programmed during its manufacture:  </a:t>
            </a:r>
          </a:p>
          <a:p>
            <a:r>
              <a:rPr lang="en-US" sz="1600" b="1" dirty="0">
                <a:solidFill>
                  <a:srgbClr val="0070C0"/>
                </a:solidFill>
                <a:latin typeface="Calibri" pitchFamily="34" charset="0"/>
                <a:cs typeface="Calibri" pitchFamily="34" charset="0"/>
              </a:rPr>
              <a:t>- The PROM programmable electrically only once by the developer (also called OTPROM) </a:t>
            </a:r>
          </a:p>
          <a:p>
            <a:pPr marL="285750" indent="-285750">
              <a:buFontTx/>
              <a:buChar char="-"/>
            </a:pPr>
            <a:r>
              <a:rPr lang="en-US" sz="1600" b="1" dirty="0">
                <a:solidFill>
                  <a:srgbClr val="0070C0"/>
                </a:solidFill>
                <a:latin typeface="Calibri" pitchFamily="34" charset="0"/>
                <a:cs typeface="Calibri" pitchFamily="34" charset="0"/>
              </a:rPr>
              <a:t>the EPROM programmable electrically and erasable by UV light (also called UVPROM).  </a:t>
            </a:r>
          </a:p>
          <a:p>
            <a:pPr marL="285750" indent="-285750">
              <a:buFontTx/>
              <a:buChar char="-"/>
            </a:pPr>
            <a:r>
              <a:rPr lang="en-US" sz="1600" b="1" dirty="0">
                <a:solidFill>
                  <a:srgbClr val="0070C0"/>
                </a:solidFill>
                <a:latin typeface="Calibri" pitchFamily="34" charset="0"/>
                <a:cs typeface="Calibri" pitchFamily="34" charset="0"/>
              </a:rPr>
              <a:t>the programmable and erasable EEPROM electrically, </a:t>
            </a:r>
          </a:p>
          <a:p>
            <a:pPr marL="285750" indent="-285750">
              <a:buFontTx/>
              <a:buChar char="-"/>
            </a:pPr>
            <a:r>
              <a:rPr lang="en-US" sz="1600" b="1" dirty="0">
                <a:solidFill>
                  <a:srgbClr val="0070C0"/>
                </a:solidFill>
                <a:latin typeface="Calibri" pitchFamily="34" charset="0"/>
                <a:cs typeface="Calibri" pitchFamily="34" charset="0"/>
              </a:rPr>
              <a:t>The Flash, much faster than the others.</a:t>
            </a:r>
          </a:p>
          <a:p>
            <a:pPr marL="285750" indent="-285750">
              <a:buFontTx/>
              <a:buChar char="-"/>
            </a:pPr>
            <a:endParaRPr lang="fr-FR" sz="1600" dirty="0">
              <a:solidFill>
                <a:srgbClr val="0070C0"/>
              </a:solidFill>
              <a:latin typeface="Calibri" pitchFamily="34" charset="0"/>
              <a:cs typeface="Calibri" pitchFamily="34" charset="0"/>
            </a:endParaRPr>
          </a:p>
          <a:p>
            <a:r>
              <a:rPr lang="en-US" sz="1600" b="1" dirty="0">
                <a:solidFill>
                  <a:srgbClr val="C00000"/>
                </a:solidFill>
                <a:latin typeface="Calibri" pitchFamily="34" charset="0"/>
                <a:cs typeface="Calibri" pitchFamily="34" charset="0"/>
              </a:rPr>
              <a:t>2.3 data memory: </a:t>
            </a:r>
          </a:p>
          <a:p>
            <a:r>
              <a:rPr lang="en-US" sz="1600" b="1" dirty="0">
                <a:solidFill>
                  <a:srgbClr val="0070C0"/>
                </a:solidFill>
                <a:latin typeface="Calibri" pitchFamily="34" charset="0"/>
                <a:cs typeface="Calibri" pitchFamily="34" charset="0"/>
              </a:rPr>
              <a:t>allows you to temporarily store the data generated by the CPU during the different phases of the digital processing (results of operations, States of sensors...).  </a:t>
            </a:r>
          </a:p>
          <a:p>
            <a:r>
              <a:rPr lang="en-US" sz="1600" b="1" dirty="0">
                <a:solidFill>
                  <a:srgbClr val="0070C0"/>
                </a:solidFill>
                <a:latin typeface="Calibri" pitchFamily="34" charset="0"/>
                <a:cs typeface="Calibri" pitchFamily="34" charset="0"/>
              </a:rPr>
              <a:t>These briefs are available in writing and reading.</a:t>
            </a:r>
            <a:endParaRPr lang="fr-FR" sz="1600" b="1" dirty="0">
              <a:solidFill>
                <a:srgbClr val="0070C0"/>
              </a:solidFill>
              <a:latin typeface="Calibri" pitchFamily="34" charset="0"/>
              <a:cs typeface="Calibri" pitchFamily="34" charset="0"/>
            </a:endParaRPr>
          </a:p>
          <a:p>
            <a:pPr algn="just"/>
            <a:endParaRPr lang="fr-FR" sz="1600" b="1" dirty="0">
              <a:solidFill>
                <a:srgbClr val="7030A0"/>
              </a:solidFill>
              <a:latin typeface="Calibri" pitchFamily="34" charset="0"/>
              <a:cs typeface="Calibri" pitchFamily="34" charset="0"/>
            </a:endParaRPr>
          </a:p>
          <a:p>
            <a:pPr algn="just"/>
            <a:r>
              <a:rPr lang="en-US" sz="1600" b="1" dirty="0">
                <a:solidFill>
                  <a:srgbClr val="7030A0"/>
                </a:solidFill>
                <a:latin typeface="Calibri" pitchFamily="34" charset="0"/>
                <a:cs typeface="Calibri" pitchFamily="34" charset="0"/>
              </a:rPr>
              <a:t>There are 2 types:</a:t>
            </a:r>
          </a:p>
          <a:p>
            <a:pPr marL="285750" indent="-285750" algn="just">
              <a:buFontTx/>
              <a:buChar char="-"/>
            </a:pPr>
            <a:r>
              <a:rPr lang="en-US" sz="1600" b="1" dirty="0">
                <a:solidFill>
                  <a:srgbClr val="7030A0"/>
                </a:solidFill>
                <a:latin typeface="Calibri" pitchFamily="34" charset="0"/>
                <a:cs typeface="Calibri" pitchFamily="34" charset="0"/>
              </a:rPr>
              <a:t>of the memory (RAM) volatile (lost data in case of power failure) with a time of reading and writing short (a few ns),</a:t>
            </a:r>
          </a:p>
          <a:p>
            <a:pPr marL="285750" indent="-285750" algn="just">
              <a:buFontTx/>
              <a:buChar char="-"/>
            </a:pPr>
            <a:r>
              <a:rPr lang="en-US" sz="1600" b="1" dirty="0">
                <a:solidFill>
                  <a:srgbClr val="7030A0"/>
                </a:solidFill>
                <a:latin typeface="Calibri" pitchFamily="34" charset="0"/>
                <a:cs typeface="Calibri" pitchFamily="34" charset="0"/>
              </a:rPr>
              <a:t>Read only memory (EEPROM) (permanently data even if power supply failure) with a writing time high enough (a few </a:t>
            </a:r>
            <a:r>
              <a:rPr lang="en-US" sz="1600" b="1" dirty="0" err="1">
                <a:solidFill>
                  <a:srgbClr val="7030A0"/>
                </a:solidFill>
                <a:latin typeface="Calibri" pitchFamily="34" charset="0"/>
                <a:cs typeface="Calibri" pitchFamily="34" charset="0"/>
              </a:rPr>
              <a:t>ms</a:t>
            </a:r>
            <a:r>
              <a:rPr lang="en-US" sz="1600" b="1" dirty="0">
                <a:solidFill>
                  <a:srgbClr val="7030A0"/>
                </a:solidFill>
                <a:latin typeface="Calibri" pitchFamily="34" charset="0"/>
                <a:cs typeface="Calibri" pitchFamily="34" charset="0"/>
              </a:rPr>
              <a:t>) compared to the time of reading which is quite low (a few ns).</a:t>
            </a:r>
            <a:endParaRPr lang="fr-FR" sz="1600" i="1" dirty="0">
              <a:solidFill>
                <a:srgbClr val="00B050"/>
              </a:solidFill>
              <a:latin typeface="Calibri" pitchFamily="34" charset="0"/>
              <a:cs typeface="Calibri" pitchFamily="34" charset="0"/>
            </a:endParaRPr>
          </a:p>
        </p:txBody>
      </p:sp>
      <p:pic>
        <p:nvPicPr>
          <p:cNvPr id="5" name="Image 4">
            <a:hlinkClick r:id="rId2" action="ppaction://hlinksldjump"/>
            <a:extLst>
              <a:ext uri="{FF2B5EF4-FFF2-40B4-BE49-F238E27FC236}">
                <a16:creationId xmlns:a16="http://schemas.microsoft.com/office/drawing/2014/main" id="{86C023A1-D0E4-441E-8347-3D6062AC257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THE MICROCONTROLLER INSIDE: MEMORY...</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525</a:t>
            </a:fld>
            <a:endParaRPr lang="fr-FR"/>
          </a:p>
        </p:txBody>
      </p:sp>
      <p:pic>
        <p:nvPicPr>
          <p:cNvPr id="4" name="Image 3" descr="plan_mem.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4400" y="511318"/>
            <a:ext cx="4538134" cy="3781778"/>
          </a:xfrm>
          <a:prstGeom prst="rect">
            <a:avLst/>
          </a:prstGeom>
        </p:spPr>
      </p:pic>
      <p:sp>
        <p:nvSpPr>
          <p:cNvPr id="5" name="Rectangle 4"/>
          <p:cNvSpPr/>
          <p:nvPr/>
        </p:nvSpPr>
        <p:spPr>
          <a:xfrm>
            <a:off x="35496" y="4293096"/>
            <a:ext cx="9108504" cy="2246769"/>
          </a:xfrm>
          <a:prstGeom prst="rect">
            <a:avLst/>
          </a:prstGeom>
        </p:spPr>
        <p:txBody>
          <a:bodyPr wrap="square">
            <a:spAutoFit/>
          </a:bodyPr>
          <a:lstStyle/>
          <a:p>
            <a:pPr algn="just"/>
            <a:r>
              <a:rPr lang="en-US" b="1" dirty="0">
                <a:latin typeface="Calibri" pitchFamily="34" charset="0"/>
              </a:rPr>
              <a:t>For example: the ATMEGA32 is equipped with 3 types of main memory: </a:t>
            </a:r>
          </a:p>
          <a:p>
            <a:pPr algn="just"/>
            <a:r>
              <a:rPr lang="en-US" b="1" dirty="0">
                <a:latin typeface="Calibri" pitchFamily="34" charset="0"/>
              </a:rPr>
              <a:t>1 - the FLASH: memory that keeps its content when it is no longer under tension. Capacity is 32 KB ($00 to $7FFF).  </a:t>
            </a:r>
          </a:p>
          <a:p>
            <a:pPr algn="just"/>
            <a:r>
              <a:rPr lang="en-US" b="1" dirty="0">
                <a:latin typeface="Calibri" pitchFamily="34" charset="0"/>
              </a:rPr>
              <a:t>At the end of this memory-online space preset to the BOOTLOADER: small piece of program that runs before your own program in order to perform various operations.  </a:t>
            </a:r>
          </a:p>
          <a:p>
            <a:pPr algn="just"/>
            <a:r>
              <a:rPr lang="en-US" b="1" dirty="0">
                <a:latin typeface="Calibri" pitchFamily="34" charset="0"/>
              </a:rPr>
              <a:t>2 - RAM: memory that loses its content when it is no longer supplied. Capacity of 2 k ($00 to $85F). </a:t>
            </a:r>
          </a:p>
          <a:p>
            <a:pPr algn="just"/>
            <a:r>
              <a:rPr lang="en-US" b="1" dirty="0">
                <a:latin typeface="Calibri" pitchFamily="34" charset="0"/>
              </a:rPr>
              <a:t>Allows to:</a:t>
            </a:r>
          </a:p>
          <a:p>
            <a:pPr algn="just"/>
            <a:r>
              <a:rPr lang="en-US" b="1" dirty="0">
                <a:latin typeface="Calibri" pitchFamily="34" charset="0"/>
              </a:rPr>
              <a:t>	- store temporary information when running a program, </a:t>
            </a:r>
          </a:p>
          <a:p>
            <a:pPr algn="just"/>
            <a:r>
              <a:rPr lang="en-US" b="1" dirty="0">
                <a:latin typeface="Calibri" pitchFamily="34" charset="0"/>
              </a:rPr>
              <a:t>	- contains the return address during a call to a sub program or an interrupt routine.  </a:t>
            </a:r>
          </a:p>
          <a:p>
            <a:pPr algn="just"/>
            <a:r>
              <a:rPr lang="en-US" b="1" dirty="0">
                <a:latin typeface="Calibri" pitchFamily="34" charset="0"/>
              </a:rPr>
              <a:t>3 - In the EEPROM: memory that retains data when power failure. Capacity of 1 KB ($00 to $3FF). </a:t>
            </a:r>
          </a:p>
          <a:p>
            <a:pPr algn="just"/>
            <a:r>
              <a:rPr lang="en-US" b="1" dirty="0">
                <a:latin typeface="Calibri" pitchFamily="34" charset="0"/>
              </a:rPr>
              <a:t>It allows to memorize information that must be recharged to power.</a:t>
            </a:r>
            <a:endParaRPr lang="fr-FR" b="1" dirty="0">
              <a:latin typeface="Calibri" pitchFamily="34" charset="0"/>
            </a:endParaRPr>
          </a:p>
        </p:txBody>
      </p:sp>
      <p:pic>
        <p:nvPicPr>
          <p:cNvPr id="6" name="Image 5">
            <a:hlinkClick r:id="rId3" action="ppaction://hlinksldjump"/>
            <a:extLst>
              <a:ext uri="{FF2B5EF4-FFF2-40B4-BE49-F238E27FC236}">
                <a16:creationId xmlns:a16="http://schemas.microsoft.com/office/drawing/2014/main" id="{134BAC3F-531C-4A34-91CF-2A057915058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526</a:t>
            </a:fld>
            <a:endParaRPr lang="fr-FR" dirty="0"/>
          </a:p>
        </p:txBody>
      </p:sp>
      <p:pic>
        <p:nvPicPr>
          <p:cNvPr id="384002" name="Picture 2" descr="C:\Users\JeremieNouveau\Pictures\vlcsnap-2015-10-19-15h11m04s2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794" y="1472622"/>
            <a:ext cx="8540686" cy="3828586"/>
          </a:xfrm>
          <a:prstGeom prst="rect">
            <a:avLst/>
          </a:prstGeom>
          <a:noFill/>
        </p:spPr>
      </p:pic>
      <p:sp>
        <p:nvSpPr>
          <p:cNvPr id="5" name="Titre 1"/>
          <p:cNvSpPr txBox="1">
            <a:spLocks/>
          </p:cNvSpPr>
          <p:nvPr/>
        </p:nvSpPr>
        <p:spPr>
          <a:xfrm>
            <a:off x="457200" y="58142"/>
            <a:ext cx="8229600" cy="49053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2200" b="1" i="0" u="none" strike="noStrike" kern="1200" cap="none" spc="0" normalizeH="0" baseline="0" noProof="0" dirty="0">
                <a:ln>
                  <a:noFill/>
                </a:ln>
                <a:solidFill>
                  <a:schemeClr val="bg1"/>
                </a:solidFill>
                <a:effectLst/>
                <a:uLnTx/>
                <a:uFillTx/>
                <a:latin typeface="Calibri" pitchFamily="34" charset="0"/>
                <a:ea typeface="+mj-ea"/>
                <a:cs typeface="+mj-cs"/>
              </a:rPr>
              <a:t>TO GO FURTHER</a:t>
            </a:r>
          </a:p>
        </p:txBody>
      </p:sp>
      <p:pic>
        <p:nvPicPr>
          <p:cNvPr id="6" name="Image 5">
            <a:hlinkClick r:id="rId3" action="ppaction://hlinksldjump"/>
            <a:extLst>
              <a:ext uri="{FF2B5EF4-FFF2-40B4-BE49-F238E27FC236}">
                <a16:creationId xmlns:a16="http://schemas.microsoft.com/office/drawing/2014/main" id="{5519CC48-9D44-4712-A411-F0E967CFB7A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THE MICROCONTROLLER INSIDE: PARALLEL INTERFACE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527</a:t>
            </a:fld>
            <a:endParaRPr lang="fr-FR"/>
          </a:p>
        </p:txBody>
      </p:sp>
      <p:sp>
        <p:nvSpPr>
          <p:cNvPr id="5" name="Rectangle 4"/>
          <p:cNvSpPr/>
          <p:nvPr/>
        </p:nvSpPr>
        <p:spPr>
          <a:xfrm>
            <a:off x="71438" y="928670"/>
            <a:ext cx="9001156" cy="4278094"/>
          </a:xfrm>
          <a:prstGeom prst="rect">
            <a:avLst/>
          </a:prstGeom>
        </p:spPr>
        <p:txBody>
          <a:bodyPr wrap="square">
            <a:spAutoFit/>
          </a:bodyPr>
          <a:lstStyle/>
          <a:p>
            <a:r>
              <a:rPr lang="en-US" sz="1600" b="1" dirty="0">
                <a:solidFill>
                  <a:srgbClr val="C00000"/>
                </a:solidFill>
                <a:latin typeface="Calibri" pitchFamily="34" charset="0"/>
                <a:cs typeface="Calibri" pitchFamily="34" charset="0"/>
              </a:rPr>
              <a:t>2.4 the parallel INTERFACE : </a:t>
            </a:r>
          </a:p>
          <a:p>
            <a:r>
              <a:rPr lang="en-US" sz="1600" b="1" dirty="0">
                <a:solidFill>
                  <a:srgbClr val="C00000"/>
                </a:solidFill>
                <a:latin typeface="Calibri" pitchFamily="34" charset="0"/>
                <a:cs typeface="Calibri" pitchFamily="34" charset="0"/>
              </a:rPr>
              <a:t>this type of interface, distributed on several ports (maximum 8-bit), allows to take into account: </a:t>
            </a:r>
          </a:p>
          <a:p>
            <a:endParaRPr lang="en-US" sz="1600" b="1" dirty="0">
              <a:solidFill>
                <a:srgbClr val="C00000"/>
              </a:solidFill>
              <a:latin typeface="Calibri" pitchFamily="34" charset="0"/>
              <a:cs typeface="Calibri" pitchFamily="34" charset="0"/>
            </a:endParaRPr>
          </a:p>
          <a:p>
            <a:pPr marL="285750" indent="-285750">
              <a:buFontTx/>
              <a:buChar char="-"/>
            </a:pPr>
            <a:r>
              <a:rPr lang="en-US" sz="1600" b="1" dirty="0">
                <a:solidFill>
                  <a:srgbClr val="C00000"/>
                </a:solidFill>
                <a:latin typeface="Calibri" pitchFamily="34" charset="0"/>
                <a:cs typeface="Calibri" pitchFamily="34" charset="0"/>
              </a:rPr>
              <a:t>logical States applied input (State of sensors) or </a:t>
            </a:r>
          </a:p>
          <a:p>
            <a:pPr marL="285750" indent="-285750">
              <a:buFontTx/>
              <a:buChar char="-"/>
            </a:pPr>
            <a:r>
              <a:rPr lang="en-US" sz="1600" b="1" dirty="0">
                <a:solidFill>
                  <a:srgbClr val="C00000"/>
                </a:solidFill>
                <a:latin typeface="Calibri" pitchFamily="34" charset="0"/>
                <a:cs typeface="Calibri" pitchFamily="34" charset="0"/>
              </a:rPr>
              <a:t>generate binary output (control of actuators) signals.   </a:t>
            </a:r>
          </a:p>
          <a:p>
            <a:pPr marL="285750" indent="-285750">
              <a:buFontTx/>
              <a:buChar char="-"/>
            </a:pPr>
            <a:endParaRPr lang="en-US" sz="1600" b="1" dirty="0">
              <a:solidFill>
                <a:srgbClr val="C00000"/>
              </a:solidFill>
              <a:latin typeface="Calibri" pitchFamily="34" charset="0"/>
              <a:cs typeface="Calibri" pitchFamily="34" charset="0"/>
            </a:endParaRPr>
          </a:p>
          <a:p>
            <a:r>
              <a:rPr lang="en-US" sz="1600" b="1" dirty="0">
                <a:solidFill>
                  <a:srgbClr val="C00000"/>
                </a:solidFill>
                <a:latin typeface="Calibri" pitchFamily="34" charset="0"/>
                <a:cs typeface="Calibri" pitchFamily="34" charset="0"/>
              </a:rPr>
              <a:t>-The pins of these ports can be configured as input or output, with different options (open reminder resistance, output collector, interruption...).   </a:t>
            </a:r>
          </a:p>
          <a:p>
            <a:r>
              <a:rPr lang="en-US" sz="1600" b="1" dirty="0">
                <a:solidFill>
                  <a:srgbClr val="C00000"/>
                </a:solidFill>
                <a:latin typeface="Calibri" pitchFamily="34" charset="0"/>
                <a:cs typeface="Calibri" pitchFamily="34" charset="0"/>
              </a:rPr>
              <a:t>-The configuration as well as the logical state of these pins is achieved by reading or writing operations in different registers associated with each port.   </a:t>
            </a:r>
          </a:p>
          <a:p>
            <a:endParaRPr lang="en-US" sz="1600" b="1" dirty="0">
              <a:solidFill>
                <a:srgbClr val="C00000"/>
              </a:solidFill>
              <a:latin typeface="Calibri" pitchFamily="34" charset="0"/>
              <a:cs typeface="Calibri" pitchFamily="34" charset="0"/>
            </a:endParaRPr>
          </a:p>
          <a:p>
            <a:r>
              <a:rPr lang="en-US" sz="1600" b="1" dirty="0">
                <a:solidFill>
                  <a:srgbClr val="C00000"/>
                </a:solidFill>
                <a:latin typeface="Calibri" pitchFamily="34" charset="0"/>
                <a:cs typeface="Calibri" pitchFamily="34" charset="0"/>
              </a:rPr>
              <a:t>There are usually: </a:t>
            </a:r>
          </a:p>
          <a:p>
            <a:pPr marL="285750" indent="-285750">
              <a:buFontTx/>
              <a:buChar char="-"/>
            </a:pPr>
            <a:r>
              <a:rPr lang="en-US" sz="1600" b="1" dirty="0">
                <a:solidFill>
                  <a:srgbClr val="C00000"/>
                </a:solidFill>
                <a:latin typeface="Calibri" pitchFamily="34" charset="0"/>
                <a:cs typeface="Calibri" pitchFamily="34" charset="0"/>
              </a:rPr>
              <a:t>A registry of direction for a configuration input or output, </a:t>
            </a:r>
          </a:p>
          <a:p>
            <a:pPr marL="285750" indent="-285750">
              <a:buFontTx/>
              <a:buChar char="-"/>
            </a:pPr>
            <a:r>
              <a:rPr lang="en-US" sz="1600" b="1" dirty="0">
                <a:solidFill>
                  <a:srgbClr val="C00000"/>
                </a:solidFill>
                <a:latin typeface="Calibri" pitchFamily="34" charset="0"/>
                <a:cs typeface="Calibri" pitchFamily="34" charset="0"/>
              </a:rPr>
              <a:t>a data register copying logical States of each pin of ports, </a:t>
            </a:r>
          </a:p>
          <a:p>
            <a:pPr marL="285750" indent="-285750">
              <a:buFontTx/>
              <a:buChar char="-"/>
            </a:pPr>
            <a:r>
              <a:rPr lang="en-US" sz="1600" b="1" dirty="0">
                <a:solidFill>
                  <a:srgbClr val="C00000"/>
                </a:solidFill>
                <a:latin typeface="Calibri" pitchFamily="34" charset="0"/>
                <a:cs typeface="Calibri" pitchFamily="34" charset="0"/>
              </a:rPr>
              <a:t>a registry of option allowing several configurations as input or output.</a:t>
            </a:r>
          </a:p>
          <a:p>
            <a:pPr marL="285750" indent="-285750">
              <a:buFontTx/>
              <a:buChar char="-"/>
            </a:pPr>
            <a:endParaRPr lang="en-US" sz="1600" b="1" dirty="0">
              <a:solidFill>
                <a:srgbClr val="C00000"/>
              </a:solidFill>
              <a:latin typeface="Calibri" pitchFamily="34" charset="0"/>
              <a:cs typeface="Calibri" pitchFamily="34" charset="0"/>
            </a:endParaRPr>
          </a:p>
          <a:p>
            <a:pPr marL="285750" indent="-285750">
              <a:buFontTx/>
              <a:buChar char="-"/>
            </a:pPr>
            <a:endParaRPr lang="en-US" sz="1600" b="1" dirty="0">
              <a:solidFill>
                <a:srgbClr val="C00000"/>
              </a:solidFill>
              <a:latin typeface="Calibri" pitchFamily="34" charset="0"/>
              <a:cs typeface="Calibri" pitchFamily="34" charset="0"/>
            </a:endParaRPr>
          </a:p>
        </p:txBody>
      </p:sp>
      <p:pic>
        <p:nvPicPr>
          <p:cNvPr id="6" name="Image 5">
            <a:hlinkClick r:id="rId2" action="ppaction://hlinksldjump"/>
            <a:extLst>
              <a:ext uri="{FF2B5EF4-FFF2-40B4-BE49-F238E27FC236}">
                <a16:creationId xmlns:a16="http://schemas.microsoft.com/office/drawing/2014/main" id="{0F9C0B24-4744-45DC-9EB1-AEB15B173B1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linds(horizontal)">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blinds(horizontal)">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blinds(horizontal)">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blinds(horizontal)">
                                      <p:cBhvr>
                                        <p:cTn id="47" dur="500"/>
                                        <p:tgtEl>
                                          <p:spTgt spid="5">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xEl>
                                              <p:pRg st="12" end="12"/>
                                            </p:txEl>
                                          </p:spTgt>
                                        </p:tgtEl>
                                        <p:attrNameLst>
                                          <p:attrName>style.visibility</p:attrName>
                                        </p:attrNameLst>
                                      </p:cBhvr>
                                      <p:to>
                                        <p:strVal val="visible"/>
                                      </p:to>
                                    </p:set>
                                    <p:animEffect transition="in" filter="blinds(horizontal)">
                                      <p:cBhvr>
                                        <p:cTn id="52"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INSIDE OF THE MICROCONTROLLER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528</a:t>
            </a:fld>
            <a:endParaRPr lang="fr-FR"/>
          </a:p>
        </p:txBody>
      </p:sp>
      <p:sp>
        <p:nvSpPr>
          <p:cNvPr id="5" name="Rectangle 4"/>
          <p:cNvSpPr/>
          <p:nvPr/>
        </p:nvSpPr>
        <p:spPr>
          <a:xfrm>
            <a:off x="0" y="500042"/>
            <a:ext cx="9144000" cy="954107"/>
          </a:xfrm>
          <a:prstGeom prst="rect">
            <a:avLst/>
          </a:prstGeom>
        </p:spPr>
        <p:txBody>
          <a:bodyPr wrap="square">
            <a:spAutoFit/>
          </a:bodyPr>
          <a:lstStyle/>
          <a:p>
            <a:r>
              <a:rPr lang="en-US" b="1" dirty="0">
                <a:solidFill>
                  <a:srgbClr val="C00000"/>
                </a:solidFill>
                <a:latin typeface="Calibri" pitchFamily="34" charset="0"/>
                <a:cs typeface="Calibri" pitchFamily="34" charset="0"/>
              </a:rPr>
              <a:t>2.5 the INTERFACE series: </a:t>
            </a:r>
          </a:p>
          <a:p>
            <a:r>
              <a:rPr lang="en-US" b="1" dirty="0">
                <a:solidFill>
                  <a:srgbClr val="C00000"/>
                </a:solidFill>
                <a:latin typeface="Calibri" pitchFamily="34" charset="0"/>
                <a:cs typeface="Calibri" pitchFamily="34" charset="0"/>
              </a:rPr>
              <a:t>it allows the µ</a:t>
            </a:r>
            <a:r>
              <a:rPr lang="en-US" b="1" dirty="0" err="1">
                <a:solidFill>
                  <a:srgbClr val="C00000"/>
                </a:solidFill>
                <a:latin typeface="Calibri" pitchFamily="34" charset="0"/>
                <a:cs typeface="Calibri" pitchFamily="34" charset="0"/>
              </a:rPr>
              <a:t>controleur</a:t>
            </a:r>
            <a:r>
              <a:rPr lang="en-US" b="1" dirty="0">
                <a:solidFill>
                  <a:srgbClr val="C00000"/>
                </a:solidFill>
                <a:latin typeface="Calibri" pitchFamily="34" charset="0"/>
                <a:cs typeface="Calibri" pitchFamily="34" charset="0"/>
              </a:rPr>
              <a:t> to communicate with other systems microprocessor based. </a:t>
            </a:r>
          </a:p>
          <a:p>
            <a:r>
              <a:rPr lang="en-US" b="1" dirty="0">
                <a:solidFill>
                  <a:srgbClr val="C00000"/>
                </a:solidFill>
                <a:latin typeface="Calibri" pitchFamily="34" charset="0"/>
                <a:cs typeface="Calibri" pitchFamily="34" charset="0"/>
              </a:rPr>
              <a:t>The data sent or received arise in the form of a temporal (on a single bit) succession of values binary images of a Word.   There are 2 types of serial link: asynchronous and SYNCHRONOUS</a:t>
            </a:r>
            <a:endParaRPr lang="fr-FR" b="1" dirty="0">
              <a:solidFill>
                <a:srgbClr val="00B050"/>
              </a:solidFill>
              <a:latin typeface="Calibri" pitchFamily="34" charset="0"/>
              <a:cs typeface="Calibri" pitchFamily="34" charset="0"/>
            </a:endParaRPr>
          </a:p>
        </p:txBody>
      </p:sp>
      <p:sp>
        <p:nvSpPr>
          <p:cNvPr id="6" name="Rectangle 5"/>
          <p:cNvSpPr/>
          <p:nvPr/>
        </p:nvSpPr>
        <p:spPr>
          <a:xfrm>
            <a:off x="0" y="1857364"/>
            <a:ext cx="9144000" cy="1384995"/>
          </a:xfrm>
          <a:prstGeom prst="rect">
            <a:avLst/>
          </a:prstGeom>
        </p:spPr>
        <p:txBody>
          <a:bodyPr wrap="square">
            <a:spAutoFit/>
          </a:bodyPr>
          <a:lstStyle/>
          <a:p>
            <a:r>
              <a:rPr lang="en-US" b="1" u="sng" dirty="0">
                <a:solidFill>
                  <a:srgbClr val="7030A0"/>
                </a:solidFill>
                <a:latin typeface="Calibri" pitchFamily="34" charset="0"/>
                <a:cs typeface="Calibri" pitchFamily="34" charset="0"/>
              </a:rPr>
              <a:t>Ø asynchronous serial communication :</a:t>
            </a:r>
          </a:p>
          <a:p>
            <a:r>
              <a:rPr lang="en-US" b="1" dirty="0">
                <a:solidFill>
                  <a:srgbClr val="7030A0"/>
                </a:solidFill>
                <a:latin typeface="Calibri" pitchFamily="34" charset="0"/>
                <a:cs typeface="Calibri" pitchFamily="34" charset="0"/>
              </a:rPr>
              <a:t> this device does not provide synchronization clock signal. </a:t>
            </a:r>
          </a:p>
          <a:p>
            <a:r>
              <a:rPr lang="en-US" b="1" dirty="0">
                <a:solidFill>
                  <a:srgbClr val="7030A0"/>
                </a:solidFill>
                <a:latin typeface="Calibri" pitchFamily="34" charset="0"/>
                <a:cs typeface="Calibri" pitchFamily="34" charset="0"/>
              </a:rPr>
              <a:t>Liaison units each have an internal clock clocked at the same frequency.  </a:t>
            </a:r>
          </a:p>
          <a:p>
            <a:r>
              <a:rPr lang="en-US" b="1" dirty="0">
                <a:solidFill>
                  <a:srgbClr val="7030A0"/>
                </a:solidFill>
                <a:latin typeface="Calibri" pitchFamily="34" charset="0"/>
                <a:cs typeface="Calibri" pitchFamily="34" charset="0"/>
              </a:rPr>
              <a:t>When one wants to make a binary Word, it generates a front descending on its issuing line.  </a:t>
            </a:r>
          </a:p>
          <a:p>
            <a:r>
              <a:rPr lang="en-US" b="1" dirty="0">
                <a:solidFill>
                  <a:srgbClr val="7030A0"/>
                </a:solidFill>
                <a:latin typeface="Calibri" pitchFamily="34" charset="0"/>
                <a:cs typeface="Calibri" pitchFamily="34" charset="0"/>
              </a:rPr>
              <a:t>At the end of the show of this word, the line returns to the high level.  </a:t>
            </a:r>
          </a:p>
          <a:p>
            <a:r>
              <a:rPr lang="en-US" b="1" i="1" dirty="0">
                <a:solidFill>
                  <a:srgbClr val="7030A0"/>
                </a:solidFill>
                <a:latin typeface="Calibri" pitchFamily="34" charset="0"/>
                <a:cs typeface="Calibri" pitchFamily="34" charset="0"/>
              </a:rPr>
              <a:t>The data to be transmitted may contain an additional bit called "parity" and used for error correction.</a:t>
            </a:r>
            <a:endParaRPr lang="fr-FR" b="1" i="1" dirty="0">
              <a:solidFill>
                <a:srgbClr val="00B050"/>
              </a:solidFill>
              <a:latin typeface="Calibri" pitchFamily="34" charset="0"/>
              <a:cs typeface="Calibri" pitchFamily="34" charset="0"/>
            </a:endParaRPr>
          </a:p>
        </p:txBody>
      </p:sp>
      <p:grpSp>
        <p:nvGrpSpPr>
          <p:cNvPr id="11" name="Groupe 10"/>
          <p:cNvGrpSpPr/>
          <p:nvPr/>
        </p:nvGrpSpPr>
        <p:grpSpPr>
          <a:xfrm>
            <a:off x="0" y="4572008"/>
            <a:ext cx="8896353" cy="1628780"/>
            <a:chOff x="0" y="4572008"/>
            <a:chExt cx="8896353" cy="1628780"/>
          </a:xfrm>
        </p:grpSpPr>
        <p:sp>
          <p:nvSpPr>
            <p:cNvPr id="8" name="Rectangle 7"/>
            <p:cNvSpPr/>
            <p:nvPr/>
          </p:nvSpPr>
          <p:spPr>
            <a:xfrm>
              <a:off x="0" y="4572008"/>
              <a:ext cx="8896353" cy="1600438"/>
            </a:xfrm>
            <a:prstGeom prst="rect">
              <a:avLst/>
            </a:prstGeom>
          </p:spPr>
          <p:txBody>
            <a:bodyPr wrap="square">
              <a:spAutoFit/>
            </a:bodyPr>
            <a:lstStyle/>
            <a:p>
              <a:r>
                <a:rPr lang="en-US" b="1" u="sng" dirty="0">
                  <a:solidFill>
                    <a:srgbClr val="7030A0"/>
                  </a:solidFill>
                  <a:latin typeface="Calibri" pitchFamily="34" charset="0"/>
                  <a:cs typeface="Calibri" pitchFamily="34" charset="0"/>
                </a:rPr>
                <a:t>Ø SYNCHRONOUS serial : </a:t>
              </a:r>
            </a:p>
            <a:p>
              <a:r>
                <a:rPr lang="en-US" b="1" dirty="0">
                  <a:solidFill>
                    <a:srgbClr val="7030A0"/>
                  </a:solidFill>
                  <a:latin typeface="Calibri" pitchFamily="34" charset="0"/>
                  <a:cs typeface="Calibri" pitchFamily="34" charset="0"/>
                </a:rPr>
                <a:t>in this device the transmission is synchronized by a clock signal from the master unit, jointly to the signal carrying data.  </a:t>
              </a:r>
            </a:p>
            <a:p>
              <a:r>
                <a:rPr lang="en-US" b="1" dirty="0">
                  <a:solidFill>
                    <a:srgbClr val="7030A0"/>
                  </a:solidFill>
                  <a:latin typeface="Calibri" pitchFamily="34" charset="0"/>
                  <a:cs typeface="Calibri" pitchFamily="34" charset="0"/>
                </a:rPr>
                <a:t>Examples: </a:t>
              </a:r>
            </a:p>
            <a:p>
              <a:r>
                <a:rPr lang="en-US" b="1" dirty="0">
                  <a:solidFill>
                    <a:srgbClr val="7030A0"/>
                  </a:solidFill>
                  <a:latin typeface="Calibri" pitchFamily="34" charset="0"/>
                  <a:cs typeface="Calibri" pitchFamily="34" charset="0"/>
                </a:rPr>
                <a:t>SPI (Serial Peripheral Interface Bus) by Motorola =&gt; 3 wires</a:t>
              </a:r>
            </a:p>
            <a:p>
              <a:r>
                <a:rPr lang="en-US" b="1" dirty="0">
                  <a:solidFill>
                    <a:srgbClr val="7030A0"/>
                  </a:solidFill>
                  <a:latin typeface="Calibri" pitchFamily="34" charset="0"/>
                  <a:cs typeface="Calibri" pitchFamily="34" charset="0"/>
                </a:rPr>
                <a:t>I2C (Inter Integrated Circuit) by Philips ~ 1980 =&gt; 2 wires</a:t>
              </a:r>
            </a:p>
            <a:p>
              <a:r>
                <a:rPr lang="en-US" b="1" dirty="0">
                  <a:solidFill>
                    <a:srgbClr val="7030A0"/>
                  </a:solidFill>
                  <a:latin typeface="Calibri" pitchFamily="34" charset="0"/>
                  <a:cs typeface="Calibri" pitchFamily="34" charset="0"/>
                </a:rPr>
                <a:t>One Wire (Protocol of MAXIM DALLAS) =&gt; 1 wire</a:t>
              </a:r>
              <a:endParaRPr lang="fr-FR" b="1" dirty="0">
                <a:solidFill>
                  <a:srgbClr val="FF6600"/>
                </a:solidFill>
                <a:latin typeface="Calibri" pitchFamily="34" charset="0"/>
                <a:cs typeface="Calibri" pitchFamily="34" charset="0"/>
              </a:endParaRPr>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628" y="5286388"/>
              <a:ext cx="3895725" cy="914400"/>
            </a:xfrm>
            <a:prstGeom prst="rect">
              <a:avLst/>
            </a:prstGeom>
            <a:noFill/>
            <a:ln w="9525">
              <a:noFill/>
              <a:miter lim="800000"/>
              <a:headEnd/>
              <a:tailEnd/>
            </a:ln>
            <a:effectLst/>
          </p:spPr>
        </p:pic>
      </p:grpSp>
      <p:grpSp>
        <p:nvGrpSpPr>
          <p:cNvPr id="10" name="Groupe 9"/>
          <p:cNvGrpSpPr/>
          <p:nvPr/>
        </p:nvGrpSpPr>
        <p:grpSpPr>
          <a:xfrm>
            <a:off x="0" y="3286124"/>
            <a:ext cx="9144000" cy="1169551"/>
            <a:chOff x="0" y="3286124"/>
            <a:chExt cx="9144000" cy="1169551"/>
          </a:xfrm>
        </p:grpSpPr>
        <p:pic>
          <p:nvPicPr>
            <p:cNvPr id="450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5425" y="3429000"/>
              <a:ext cx="3838575" cy="962025"/>
            </a:xfrm>
            <a:prstGeom prst="rect">
              <a:avLst/>
            </a:prstGeom>
            <a:noFill/>
            <a:ln w="9525">
              <a:noFill/>
              <a:miter lim="800000"/>
              <a:headEnd/>
              <a:tailEnd/>
            </a:ln>
            <a:effectLst/>
          </p:spPr>
        </p:pic>
        <p:sp>
          <p:nvSpPr>
            <p:cNvPr id="9" name="Rectangle 8"/>
            <p:cNvSpPr/>
            <p:nvPr/>
          </p:nvSpPr>
          <p:spPr>
            <a:xfrm>
              <a:off x="0" y="3286124"/>
              <a:ext cx="5143504" cy="1169551"/>
            </a:xfrm>
            <a:prstGeom prst="rect">
              <a:avLst/>
            </a:prstGeom>
          </p:spPr>
          <p:txBody>
            <a:bodyPr wrap="square">
              <a:spAutoFit/>
            </a:bodyPr>
            <a:lstStyle/>
            <a:p>
              <a:pPr algn="just"/>
              <a:r>
                <a:rPr lang="en-US" b="1" dirty="0">
                  <a:latin typeface="Calibri" pitchFamily="34" charset="0"/>
                  <a:cs typeface="Calibri" pitchFamily="34" charset="0"/>
                </a:rPr>
                <a:t>Example: your favorite serial RS232 managed by a UART or USART (Universal Asynchronous Receiver Transmitter) which is a universal asynchronous transceiver, (which has a buffer of 128 characters in the Arduino 7bits + 1 parity bit), and who does too, through a converter USB-serial, the connection to the PC.</a:t>
              </a:r>
              <a:endParaRPr lang="fr-FR" b="1" dirty="0">
                <a:latin typeface="Calibri" pitchFamily="34" charset="0"/>
                <a:cs typeface="Calibri" pitchFamily="34" charset="0"/>
              </a:endParaRPr>
            </a:p>
          </p:txBody>
        </p:sp>
      </p:grpSp>
      <p:pic>
        <p:nvPicPr>
          <p:cNvPr id="12" name="Image 11">
            <a:hlinkClick r:id="rId4" action="ppaction://hlinksldjump"/>
            <a:extLst>
              <a:ext uri="{FF2B5EF4-FFF2-40B4-BE49-F238E27FC236}">
                <a16:creationId xmlns:a16="http://schemas.microsoft.com/office/drawing/2014/main" id="{8290974F-5182-4DE4-80FC-5A7F5D59DFB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INSIDE OF THE MICROCONTROLLER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529</a:t>
            </a:fld>
            <a:endParaRPr lang="fr-FR"/>
          </a:p>
        </p:txBody>
      </p:sp>
      <p:sp>
        <p:nvSpPr>
          <p:cNvPr id="4" name="Rectangle 3"/>
          <p:cNvSpPr/>
          <p:nvPr/>
        </p:nvSpPr>
        <p:spPr>
          <a:xfrm>
            <a:off x="71470" y="490538"/>
            <a:ext cx="9072530" cy="3293209"/>
          </a:xfrm>
          <a:prstGeom prst="rect">
            <a:avLst/>
          </a:prstGeom>
        </p:spPr>
        <p:txBody>
          <a:bodyPr wrap="square">
            <a:spAutoFit/>
          </a:bodyPr>
          <a:lstStyle/>
          <a:p>
            <a:r>
              <a:rPr lang="en-US" sz="1600" b="1" dirty="0">
                <a:solidFill>
                  <a:srgbClr val="C00000"/>
                </a:solidFill>
                <a:latin typeface="Calibri" pitchFamily="34" charset="0"/>
                <a:cs typeface="Calibri" pitchFamily="34" charset="0"/>
              </a:rPr>
              <a:t>2.6 the CAN: analog-to-digital converter: </a:t>
            </a:r>
          </a:p>
          <a:p>
            <a:r>
              <a:rPr lang="en-US" sz="1600" b="1" dirty="0">
                <a:solidFill>
                  <a:srgbClr val="C00000"/>
                </a:solidFill>
                <a:latin typeface="Calibri" pitchFamily="34" charset="0"/>
                <a:cs typeface="Calibri" pitchFamily="34" charset="0"/>
              </a:rPr>
              <a:t>the built-in microcontrollers CAN is usually the type of "Successive Approximations".  </a:t>
            </a:r>
          </a:p>
          <a:p>
            <a:r>
              <a:rPr lang="en-US" sz="1600" b="1" dirty="0">
                <a:solidFill>
                  <a:srgbClr val="C00000"/>
                </a:solidFill>
                <a:latin typeface="Calibri" pitchFamily="34" charset="0"/>
                <a:cs typeface="Calibri" pitchFamily="34" charset="0"/>
              </a:rPr>
              <a:t>It has several accessible multiplexed inputs via the pins of the parallel interface ports.  </a:t>
            </a:r>
          </a:p>
          <a:p>
            <a:r>
              <a:rPr lang="en-US" sz="1600" b="1" dirty="0">
                <a:solidFill>
                  <a:srgbClr val="C00000"/>
                </a:solidFill>
                <a:latin typeface="Calibri" pitchFamily="34" charset="0"/>
                <a:cs typeface="Calibri" pitchFamily="34" charset="0"/>
              </a:rPr>
              <a:t>The CAN has normally 2 registers: </a:t>
            </a:r>
          </a:p>
          <a:p>
            <a:r>
              <a:rPr lang="en-US" sz="1600" b="1" dirty="0">
                <a:solidFill>
                  <a:srgbClr val="C00000"/>
                </a:solidFill>
                <a:latin typeface="Calibri" pitchFamily="34" charset="0"/>
                <a:cs typeface="Calibri" pitchFamily="34" charset="0"/>
              </a:rPr>
              <a:t>	- a register of data containing the result of the conversion, </a:t>
            </a:r>
          </a:p>
          <a:p>
            <a:r>
              <a:rPr lang="en-US" sz="1600" b="1" dirty="0">
                <a:solidFill>
                  <a:srgbClr val="C00000"/>
                </a:solidFill>
                <a:latin typeface="Calibri" pitchFamily="34" charset="0"/>
                <a:cs typeface="Calibri" pitchFamily="34" charset="0"/>
              </a:rPr>
              <a:t>	- a registry of control to launch and monitor conversion.</a:t>
            </a:r>
            <a:endParaRPr lang="fr-FR" sz="1600" b="1" dirty="0">
              <a:latin typeface="Calibri" pitchFamily="34" charset="0"/>
              <a:cs typeface="Calibri" pitchFamily="34" charset="0"/>
            </a:endParaRPr>
          </a:p>
          <a:p>
            <a:endParaRPr lang="fr-FR" sz="1600" b="1" dirty="0">
              <a:solidFill>
                <a:srgbClr val="C00000"/>
              </a:solidFill>
              <a:latin typeface="Calibri" pitchFamily="34" charset="0"/>
              <a:cs typeface="Calibri" pitchFamily="34" charset="0"/>
            </a:endParaRPr>
          </a:p>
          <a:p>
            <a:r>
              <a:rPr lang="en-US" sz="1600" b="1" dirty="0">
                <a:solidFill>
                  <a:srgbClr val="C00000"/>
                </a:solidFill>
                <a:latin typeface="Calibri" pitchFamily="34" charset="0"/>
                <a:cs typeface="Calibri" pitchFamily="34" charset="0"/>
              </a:rPr>
              <a:t>2.7. the TIMER: the Timers allow you to perform the following functions: </a:t>
            </a:r>
          </a:p>
          <a:p>
            <a:pPr marL="285750" indent="-285750">
              <a:buFontTx/>
              <a:buChar char="-"/>
            </a:pPr>
            <a:r>
              <a:rPr lang="en-US" sz="1600" b="1" dirty="0">
                <a:solidFill>
                  <a:srgbClr val="C00000"/>
                </a:solidFill>
                <a:latin typeface="Calibri" pitchFamily="34" charset="0"/>
                <a:cs typeface="Calibri" pitchFamily="34" charset="0"/>
              </a:rPr>
              <a:t>Generation of a periodic signal modulated (PWM) pulse width or not, </a:t>
            </a:r>
          </a:p>
          <a:p>
            <a:pPr marL="285750" indent="-285750">
              <a:buFontTx/>
              <a:buChar char="-"/>
            </a:pPr>
            <a:r>
              <a:rPr lang="en-US" sz="1600" b="1" dirty="0">
                <a:solidFill>
                  <a:srgbClr val="C00000"/>
                </a:solidFill>
                <a:latin typeface="Calibri" pitchFamily="34" charset="0"/>
                <a:cs typeface="Calibri" pitchFamily="34" charset="0"/>
              </a:rPr>
              <a:t>Generation of a calibrated pulse </a:t>
            </a:r>
          </a:p>
          <a:p>
            <a:pPr marL="285750" indent="-285750">
              <a:buFontTx/>
              <a:buChar char="-"/>
            </a:pPr>
            <a:r>
              <a:rPr lang="en-US" sz="1600" b="1" dirty="0">
                <a:solidFill>
                  <a:srgbClr val="C00000"/>
                </a:solidFill>
                <a:latin typeface="Calibri" pitchFamily="34" charset="0"/>
                <a:cs typeface="Calibri" pitchFamily="34" charset="0"/>
              </a:rPr>
              <a:t>timing, </a:t>
            </a:r>
          </a:p>
          <a:p>
            <a:pPr marL="285750" indent="-285750">
              <a:buFontTx/>
              <a:buChar char="-"/>
            </a:pPr>
            <a:r>
              <a:rPr lang="en-US" sz="1600" b="1" dirty="0">
                <a:solidFill>
                  <a:srgbClr val="C00000"/>
                </a:solidFill>
                <a:latin typeface="Calibri" pitchFamily="34" charset="0"/>
                <a:cs typeface="Calibri" pitchFamily="34" charset="0"/>
              </a:rPr>
              <a:t>counting of events. </a:t>
            </a:r>
          </a:p>
          <a:p>
            <a:r>
              <a:rPr lang="en-US" sz="1600" b="1" dirty="0">
                <a:solidFill>
                  <a:srgbClr val="C00000"/>
                </a:solidFill>
                <a:latin typeface="Calibri" pitchFamily="34" charset="0"/>
                <a:cs typeface="Calibri" pitchFamily="34" charset="0"/>
              </a:rPr>
              <a:t>Several registers associated with Timers allow to configure the modes described here.</a:t>
            </a:r>
            <a:endParaRPr lang="fr-FR" sz="1600" b="1" dirty="0">
              <a:solidFill>
                <a:srgbClr val="00B050"/>
              </a:solidFill>
              <a:latin typeface="Calibri" pitchFamily="34" charset="0"/>
              <a:cs typeface="Calibri" pitchFamily="34" charset="0"/>
            </a:endParaRPr>
          </a:p>
        </p:txBody>
      </p:sp>
      <p:sp>
        <p:nvSpPr>
          <p:cNvPr id="8" name="Rectangle 7"/>
          <p:cNvSpPr/>
          <p:nvPr/>
        </p:nvSpPr>
        <p:spPr>
          <a:xfrm>
            <a:off x="71470" y="3771483"/>
            <a:ext cx="8929718" cy="2923877"/>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2.8. the WATCHDOG (Watch Dog): is a system anti-</a:t>
            </a:r>
            <a:r>
              <a:rPr lang="en-US" sz="1600" b="1" dirty="0" err="1">
                <a:solidFill>
                  <a:srgbClr val="C00000"/>
                </a:solidFill>
                <a:latin typeface="Calibri" pitchFamily="34" charset="0"/>
                <a:cs typeface="Calibri" pitchFamily="34" charset="0"/>
              </a:rPr>
              <a:t>plantage</a:t>
            </a:r>
            <a:r>
              <a:rPr lang="en-US" sz="1600" b="1" dirty="0">
                <a:solidFill>
                  <a:srgbClr val="C00000"/>
                </a:solidFill>
                <a:latin typeface="Calibri" pitchFamily="34" charset="0"/>
                <a:cs typeface="Calibri" pitchFamily="34" charset="0"/>
              </a:rPr>
              <a:t> of the microcontroller, which ensures that there is no prolonged executions of a same sequence of instruction.  </a:t>
            </a: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Example: If the program is waiting for the result of an external system (e.g. CAN) or if the program runs in an endless loop =&gt; no response-online block.  </a:t>
            </a:r>
          </a:p>
          <a:p>
            <a:pPr algn="just"/>
            <a:r>
              <a:rPr lang="en-US" sz="1600" b="1" dirty="0">
                <a:solidFill>
                  <a:srgbClr val="C00000"/>
                </a:solidFill>
                <a:latin typeface="Calibri" pitchFamily="34" charset="0"/>
                <a:cs typeface="Calibri" pitchFamily="34" charset="0"/>
              </a:rPr>
              <a:t>In practice: it resets periodically (at a definable interval) internal record thanks to the instruction </a:t>
            </a:r>
            <a:r>
              <a:rPr lang="en-US" sz="1600" b="1" dirty="0" err="1">
                <a:solidFill>
                  <a:srgbClr val="C00000"/>
                </a:solidFill>
                <a:latin typeface="Calibri" pitchFamily="34" charset="0"/>
                <a:cs typeface="Calibri" pitchFamily="34" charset="0"/>
              </a:rPr>
              <a:t>clrwdt</a:t>
            </a:r>
            <a:r>
              <a:rPr lang="en-US" sz="1600" b="1" dirty="0">
                <a:solidFill>
                  <a:srgbClr val="C00000"/>
                </a:solidFill>
                <a:latin typeface="Calibri" pitchFamily="34" charset="0"/>
                <a:cs typeface="Calibri" pitchFamily="34" charset="0"/>
              </a:rPr>
              <a:t> (clear watchdog). </a:t>
            </a:r>
          </a:p>
          <a:p>
            <a:pPr algn="just"/>
            <a:r>
              <a:rPr lang="en-US" sz="1600" b="1" dirty="0">
                <a:solidFill>
                  <a:srgbClr val="C00000"/>
                </a:solidFill>
                <a:latin typeface="Calibri" pitchFamily="34" charset="0"/>
                <a:cs typeface="Calibri" pitchFamily="34" charset="0"/>
              </a:rPr>
              <a:t>If the program is blocked, more happening in the branch of reset and counting goes to the end (e.g. 16-bit counter that causes a Reset when it reaches its maximum (0xFFFF)), triggers the watchdog that restarts the program. </a:t>
            </a:r>
          </a:p>
          <a:p>
            <a:pPr algn="just"/>
            <a:r>
              <a:rPr lang="en-US" sz="1100" b="1" dirty="0">
                <a:solidFill>
                  <a:srgbClr val="C00000"/>
                </a:solidFill>
                <a:latin typeface="Calibri" pitchFamily="34" charset="0"/>
                <a:cs typeface="Calibri" pitchFamily="34" charset="0"/>
              </a:rPr>
              <a:t>The watchdog of the AVR microcontrollers is timed by an internal clock at 1 MHz, so it can work also in the absence of the system clock because it is independent of it.</a:t>
            </a:r>
            <a:endParaRPr lang="fr-FR" sz="1100" b="1" dirty="0">
              <a:solidFill>
                <a:srgbClr val="0070C0"/>
              </a:solidFill>
              <a:latin typeface="Calibri" pitchFamily="34" charset="0"/>
              <a:cs typeface="Calibri" pitchFamily="34" charset="0"/>
            </a:endParaRPr>
          </a:p>
        </p:txBody>
      </p:sp>
      <p:pic>
        <p:nvPicPr>
          <p:cNvPr id="6" name="Image 5">
            <a:hlinkClick r:id="rId2" action="ppaction://hlinksldjump"/>
            <a:extLst>
              <a:ext uri="{FF2B5EF4-FFF2-40B4-BE49-F238E27FC236}">
                <a16:creationId xmlns:a16="http://schemas.microsoft.com/office/drawing/2014/main" id="{2270BC30-81E2-4E8C-AAE8-0512F498F2F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3" name="Espace réservé du numéro de diapositive 2"/>
          <p:cNvSpPr>
            <a:spLocks noGrp="1"/>
          </p:cNvSpPr>
          <p:nvPr>
            <p:ph type="sldNum" sz="quarter" idx="12"/>
          </p:nvPr>
        </p:nvSpPr>
        <p:spPr>
          <a:xfrm>
            <a:off x="7118350" y="6559550"/>
            <a:ext cx="2057400" cy="365125"/>
          </a:xfrm>
        </p:spPr>
        <p:txBody>
          <a:bodyPr/>
          <a:lstStyle/>
          <a:p>
            <a:pPr>
              <a:defRPr/>
            </a:pPr>
            <a:fld id="{E652A8FB-8C76-45BB-8D82-93F8E151003C}" type="slidenum">
              <a:rPr lang="fr-FR" smtClean="0"/>
              <a:pPr>
                <a:defRPr/>
              </a:pPr>
              <a:t>53</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TP1D</a:t>
            </a:r>
          </a:p>
        </p:txBody>
      </p:sp>
      <p:pic>
        <p:nvPicPr>
          <p:cNvPr id="5" name="Image 4">
            <a:hlinkClick r:id="rId2" action="ppaction://hlinksldjump"/>
            <a:extLst>
              <a:ext uri="{FF2B5EF4-FFF2-40B4-BE49-F238E27FC236}">
                <a16:creationId xmlns:a16="http://schemas.microsoft.com/office/drawing/2014/main" id="{AB85167E-6851-48DD-835B-018231A6D21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Inside of the microcontroller: The ATMEGA328</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530</a:t>
            </a:fld>
            <a:endParaRPr lang="fr-FR"/>
          </a:p>
        </p:txBody>
      </p:sp>
      <p:sp>
        <p:nvSpPr>
          <p:cNvPr id="4" name="Rectangle 3"/>
          <p:cNvSpPr/>
          <p:nvPr/>
        </p:nvSpPr>
        <p:spPr>
          <a:xfrm>
            <a:off x="0" y="548680"/>
            <a:ext cx="4355976" cy="2800767"/>
          </a:xfrm>
          <a:prstGeom prst="rect">
            <a:avLst/>
          </a:prstGeom>
        </p:spPr>
        <p:txBody>
          <a:bodyPr wrap="square">
            <a:spAutoFit/>
          </a:bodyPr>
          <a:lstStyle/>
          <a:p>
            <a:pPr algn="just"/>
            <a:r>
              <a:rPr lang="en-US" sz="1600" b="1" dirty="0">
                <a:solidFill>
                  <a:srgbClr val="0070C0"/>
                </a:solidFill>
                <a:latin typeface="Calibri" pitchFamily="34" charset="0"/>
              </a:rPr>
              <a:t>The registers of devices allow to access</a:t>
            </a:r>
          </a:p>
          <a:p>
            <a:pPr marL="285750" indent="-285750" algn="just">
              <a:buFontTx/>
              <a:buChar char="-"/>
            </a:pPr>
            <a:r>
              <a:rPr lang="en-US" sz="1600" b="1" dirty="0">
                <a:solidFill>
                  <a:srgbClr val="0070C0"/>
                </a:solidFill>
                <a:latin typeface="Calibri" pitchFamily="34" charset="0"/>
              </a:rPr>
              <a:t>the configuration of embedded devices (USART, CAN, SPI,...) and timers, EEPROM... </a:t>
            </a:r>
          </a:p>
          <a:p>
            <a:pPr marL="285750" indent="-285750" algn="just">
              <a:buFontTx/>
              <a:buChar char="-"/>
            </a:pPr>
            <a:endParaRPr lang="en-US" sz="1600" b="1" dirty="0">
              <a:solidFill>
                <a:srgbClr val="0070C0"/>
              </a:solidFill>
              <a:latin typeface="Calibri" pitchFamily="34" charset="0"/>
            </a:endParaRPr>
          </a:p>
          <a:p>
            <a:pPr marL="285750" indent="-285750" algn="just">
              <a:buFontTx/>
              <a:buChar char="-"/>
            </a:pPr>
            <a:r>
              <a:rPr lang="en-US" sz="1600" b="1" dirty="0">
                <a:solidFill>
                  <a:srgbClr val="0070C0"/>
                </a:solidFill>
                <a:latin typeface="Calibri" pitchFamily="34" charset="0"/>
              </a:rPr>
              <a:t>and get the States on their functioning.      </a:t>
            </a:r>
          </a:p>
          <a:p>
            <a:pPr marL="285750" indent="-285750" algn="just">
              <a:buFontTx/>
              <a:buChar char="-"/>
            </a:pPr>
            <a:endParaRPr lang="en-US" sz="1600" b="1" dirty="0">
              <a:solidFill>
                <a:srgbClr val="0070C0"/>
              </a:solidFill>
              <a:latin typeface="Calibri" pitchFamily="34" charset="0"/>
            </a:endParaRPr>
          </a:p>
          <a:p>
            <a:pPr marL="285750" indent="-285750" algn="just">
              <a:buFontTx/>
              <a:buChar char="-"/>
            </a:pPr>
            <a:endParaRPr lang="en-US" sz="1600" b="1" dirty="0">
              <a:solidFill>
                <a:srgbClr val="0070C0"/>
              </a:solidFill>
              <a:latin typeface="Calibri" pitchFamily="34" charset="0"/>
            </a:endParaRPr>
          </a:p>
          <a:p>
            <a:pPr marL="285750" indent="-285750" algn="just">
              <a:buFontTx/>
              <a:buChar char="-"/>
            </a:pPr>
            <a:endParaRPr lang="en-US" sz="1600" b="1" dirty="0">
              <a:solidFill>
                <a:srgbClr val="0070C0"/>
              </a:solidFill>
              <a:latin typeface="Calibri" pitchFamily="34" charset="0"/>
            </a:endParaRPr>
          </a:p>
          <a:p>
            <a:pPr marL="285750" indent="-285750" algn="just">
              <a:buFontTx/>
              <a:buChar char="-"/>
            </a:pPr>
            <a:endParaRPr lang="en-US" sz="1600" b="1" dirty="0">
              <a:solidFill>
                <a:srgbClr val="0070C0"/>
              </a:solidFill>
              <a:latin typeface="Calibri" pitchFamily="34" charset="0"/>
            </a:endParaRPr>
          </a:p>
          <a:p>
            <a:pPr algn="just"/>
            <a:r>
              <a:rPr lang="en-US" sz="1600" b="1" dirty="0">
                <a:solidFill>
                  <a:srgbClr val="FF6600"/>
                </a:solidFill>
                <a:latin typeface="Calibri" pitchFamily="34" charset="0"/>
              </a:rPr>
              <a:t>For example: the table below lists the name of the registers of the ATMEGA32</a:t>
            </a:r>
            <a:endParaRPr lang="fr-FR" sz="1600" b="1" dirty="0">
              <a:solidFill>
                <a:srgbClr val="FF6600"/>
              </a:solidFill>
              <a:latin typeface="Calibri" pitchFamily="34" charset="0"/>
            </a:endParaRPr>
          </a:p>
        </p:txBody>
      </p:sp>
      <p:pic>
        <p:nvPicPr>
          <p:cNvPr id="5" name="Image 4" descr="listregistre.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8934" y="583618"/>
            <a:ext cx="4301066" cy="5877030"/>
          </a:xfrm>
          <a:prstGeom prst="rect">
            <a:avLst/>
          </a:prstGeom>
        </p:spPr>
      </p:pic>
      <p:sp>
        <p:nvSpPr>
          <p:cNvPr id="6" name="Rectangle 5"/>
          <p:cNvSpPr/>
          <p:nvPr/>
        </p:nvSpPr>
        <p:spPr>
          <a:xfrm>
            <a:off x="21539" y="6279123"/>
            <a:ext cx="4572000" cy="246221"/>
          </a:xfrm>
          <a:prstGeom prst="rect">
            <a:avLst/>
          </a:prstGeom>
        </p:spPr>
        <p:txBody>
          <a:bodyPr>
            <a:spAutoFit/>
          </a:bodyPr>
          <a:lstStyle/>
          <a:p>
            <a:r>
              <a:rPr lang="fr-FR" sz="1000" b="1" dirty="0">
                <a:latin typeface="Calibri" pitchFamily="34" charset="0"/>
              </a:rPr>
              <a:t>http://www.atmicroprog.com/cours/atmega/regsystem.php</a:t>
            </a:r>
          </a:p>
        </p:txBody>
      </p:sp>
      <p:sp>
        <p:nvSpPr>
          <p:cNvPr id="7" name="Rectangle à coins arrondis 6"/>
          <p:cNvSpPr/>
          <p:nvPr/>
        </p:nvSpPr>
        <p:spPr>
          <a:xfrm>
            <a:off x="5508104" y="1844824"/>
            <a:ext cx="936104" cy="14401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à coins arrondis 8"/>
          <p:cNvSpPr/>
          <p:nvPr/>
        </p:nvSpPr>
        <p:spPr>
          <a:xfrm>
            <a:off x="5512867" y="2530996"/>
            <a:ext cx="1438002" cy="2309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5436095" y="3717032"/>
            <a:ext cx="1107579" cy="25251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e 13"/>
          <p:cNvGrpSpPr/>
          <p:nvPr/>
        </p:nvGrpSpPr>
        <p:grpSpPr>
          <a:xfrm>
            <a:off x="5476125" y="5013806"/>
            <a:ext cx="1136650" cy="1096482"/>
            <a:chOff x="5476125" y="5013806"/>
            <a:chExt cx="1136650" cy="1096482"/>
          </a:xfrm>
        </p:grpSpPr>
        <p:sp>
          <p:nvSpPr>
            <p:cNvPr id="11" name="Rectangle à coins arrondis 10"/>
            <p:cNvSpPr/>
            <p:nvPr/>
          </p:nvSpPr>
          <p:spPr>
            <a:xfrm>
              <a:off x="5483745" y="5295899"/>
              <a:ext cx="1107579" cy="1490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à coins arrondis 11"/>
            <p:cNvSpPr/>
            <p:nvPr/>
          </p:nvSpPr>
          <p:spPr>
            <a:xfrm>
              <a:off x="5476125" y="5920739"/>
              <a:ext cx="1107579" cy="18954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à coins arrondis 12"/>
            <p:cNvSpPr/>
            <p:nvPr/>
          </p:nvSpPr>
          <p:spPr>
            <a:xfrm>
              <a:off x="5505196" y="5013806"/>
              <a:ext cx="1107579" cy="18954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Rectangle à coins arrondis 14"/>
          <p:cNvSpPr/>
          <p:nvPr/>
        </p:nvSpPr>
        <p:spPr>
          <a:xfrm>
            <a:off x="5417840" y="3987800"/>
            <a:ext cx="3474640" cy="102537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179512" y="4365104"/>
            <a:ext cx="4355976" cy="338554"/>
          </a:xfrm>
          <a:prstGeom prst="rect">
            <a:avLst/>
          </a:prstGeom>
        </p:spPr>
        <p:txBody>
          <a:bodyPr wrap="square">
            <a:spAutoFit/>
          </a:bodyPr>
          <a:lstStyle/>
          <a:p>
            <a:pPr algn="r"/>
            <a:r>
              <a:rPr lang="fr-FR" sz="1600" b="1" dirty="0" err="1">
                <a:solidFill>
                  <a:srgbClr val="00B050"/>
                </a:solidFill>
                <a:latin typeface="Calibri" pitchFamily="34" charset="0"/>
              </a:rPr>
              <a:t>Parallel</a:t>
            </a:r>
            <a:r>
              <a:rPr lang="fr-FR" sz="1600" b="1" dirty="0">
                <a:solidFill>
                  <a:srgbClr val="00B050"/>
                </a:solidFill>
                <a:latin typeface="Calibri" pitchFamily="34" charset="0"/>
              </a:rPr>
              <a:t> I/O interfaces</a:t>
            </a:r>
          </a:p>
        </p:txBody>
      </p:sp>
      <p:sp>
        <p:nvSpPr>
          <p:cNvPr id="17" name="Rectangle 16"/>
          <p:cNvSpPr/>
          <p:nvPr/>
        </p:nvSpPr>
        <p:spPr>
          <a:xfrm>
            <a:off x="251520" y="5877272"/>
            <a:ext cx="4355976" cy="338554"/>
          </a:xfrm>
          <a:prstGeom prst="rect">
            <a:avLst/>
          </a:prstGeom>
        </p:spPr>
        <p:txBody>
          <a:bodyPr wrap="square">
            <a:spAutoFit/>
          </a:bodyPr>
          <a:lstStyle/>
          <a:p>
            <a:pPr algn="r"/>
            <a:r>
              <a:rPr lang="fr-FR" sz="1600" b="1" dirty="0" err="1">
                <a:solidFill>
                  <a:srgbClr val="FF0000"/>
                </a:solidFill>
                <a:latin typeface="Calibri" pitchFamily="34" charset="0"/>
              </a:rPr>
              <a:t>Analog</a:t>
            </a:r>
            <a:r>
              <a:rPr lang="fr-FR" sz="1600" b="1" dirty="0">
                <a:solidFill>
                  <a:srgbClr val="FF0000"/>
                </a:solidFill>
                <a:latin typeface="Calibri" pitchFamily="34" charset="0"/>
              </a:rPr>
              <a:t>/</a:t>
            </a:r>
            <a:r>
              <a:rPr lang="fr-FR" sz="1600" b="1" dirty="0" err="1">
                <a:solidFill>
                  <a:srgbClr val="FF0000"/>
                </a:solidFill>
                <a:latin typeface="Calibri" pitchFamily="34" charset="0"/>
              </a:rPr>
              <a:t>Device</a:t>
            </a:r>
            <a:r>
              <a:rPr lang="fr-FR" sz="1600" b="1" dirty="0">
                <a:solidFill>
                  <a:srgbClr val="FF0000"/>
                </a:solidFill>
                <a:latin typeface="Calibri" pitchFamily="34" charset="0"/>
              </a:rPr>
              <a:t> </a:t>
            </a:r>
            <a:r>
              <a:rPr lang="fr-FR" sz="1600" b="1" dirty="0" err="1">
                <a:solidFill>
                  <a:srgbClr val="FF0000"/>
                </a:solidFill>
                <a:latin typeface="Calibri" pitchFamily="34" charset="0"/>
              </a:rPr>
              <a:t>converter</a:t>
            </a:r>
            <a:endParaRPr lang="fr-FR" sz="1600" b="1" dirty="0">
              <a:solidFill>
                <a:srgbClr val="FF0000"/>
              </a:solidFill>
              <a:latin typeface="Calibri" pitchFamily="34" charset="0"/>
            </a:endParaRPr>
          </a:p>
        </p:txBody>
      </p:sp>
      <p:sp>
        <p:nvSpPr>
          <p:cNvPr id="18" name="Rectangle 17"/>
          <p:cNvSpPr/>
          <p:nvPr/>
        </p:nvSpPr>
        <p:spPr>
          <a:xfrm>
            <a:off x="251520" y="5085184"/>
            <a:ext cx="4355976" cy="338554"/>
          </a:xfrm>
          <a:prstGeom prst="rect">
            <a:avLst/>
          </a:prstGeom>
        </p:spPr>
        <p:txBody>
          <a:bodyPr wrap="square">
            <a:spAutoFit/>
          </a:bodyPr>
          <a:lstStyle/>
          <a:p>
            <a:pPr algn="r"/>
            <a:r>
              <a:rPr lang="fr-FR" sz="1600" b="1" dirty="0" err="1">
                <a:solidFill>
                  <a:srgbClr val="FF0000"/>
                </a:solidFill>
                <a:latin typeface="Calibri" pitchFamily="34" charset="0"/>
              </a:rPr>
              <a:t>Serie</a:t>
            </a:r>
            <a:r>
              <a:rPr lang="fr-FR" sz="1600" b="1" dirty="0">
                <a:solidFill>
                  <a:srgbClr val="FF0000"/>
                </a:solidFill>
                <a:latin typeface="Calibri" pitchFamily="34" charset="0"/>
              </a:rPr>
              <a:t> port</a:t>
            </a:r>
          </a:p>
        </p:txBody>
      </p:sp>
      <p:sp>
        <p:nvSpPr>
          <p:cNvPr id="19" name="Rectangle 18"/>
          <p:cNvSpPr/>
          <p:nvPr/>
        </p:nvSpPr>
        <p:spPr>
          <a:xfrm>
            <a:off x="251520" y="3645024"/>
            <a:ext cx="4355976" cy="338554"/>
          </a:xfrm>
          <a:prstGeom prst="rect">
            <a:avLst/>
          </a:prstGeom>
        </p:spPr>
        <p:txBody>
          <a:bodyPr wrap="square">
            <a:spAutoFit/>
          </a:bodyPr>
          <a:lstStyle/>
          <a:p>
            <a:pPr algn="r"/>
            <a:r>
              <a:rPr lang="fr-FR" sz="1600" b="1" dirty="0">
                <a:solidFill>
                  <a:srgbClr val="FF0000"/>
                </a:solidFill>
                <a:latin typeface="Calibri" pitchFamily="34" charset="0"/>
              </a:rPr>
              <a:t>Memory</a:t>
            </a:r>
          </a:p>
        </p:txBody>
      </p:sp>
      <p:sp>
        <p:nvSpPr>
          <p:cNvPr id="20" name="Rectangle 19"/>
          <p:cNvSpPr/>
          <p:nvPr/>
        </p:nvSpPr>
        <p:spPr>
          <a:xfrm>
            <a:off x="251520" y="2060848"/>
            <a:ext cx="4355976" cy="338554"/>
          </a:xfrm>
          <a:prstGeom prst="rect">
            <a:avLst/>
          </a:prstGeom>
        </p:spPr>
        <p:txBody>
          <a:bodyPr wrap="square">
            <a:spAutoFit/>
          </a:bodyPr>
          <a:lstStyle/>
          <a:p>
            <a:pPr algn="r"/>
            <a:r>
              <a:rPr lang="fr-FR" sz="1600" b="1" dirty="0" err="1">
                <a:solidFill>
                  <a:srgbClr val="FF0000"/>
                </a:solidFill>
                <a:latin typeface="Calibri" pitchFamily="34" charset="0"/>
              </a:rPr>
              <a:t>Timers</a:t>
            </a:r>
            <a:r>
              <a:rPr lang="fr-FR" sz="1600" b="1" dirty="0">
                <a:solidFill>
                  <a:srgbClr val="FF0000"/>
                </a:solidFill>
                <a:latin typeface="Calibri" pitchFamily="34" charset="0"/>
              </a:rPr>
              <a:t> 8 and 16 bits</a:t>
            </a:r>
          </a:p>
        </p:txBody>
      </p:sp>
      <p:pic>
        <p:nvPicPr>
          <p:cNvPr id="21" name="Image 20">
            <a:hlinkClick r:id="rId3" action="ppaction://hlinksldjump"/>
            <a:extLst>
              <a:ext uri="{FF2B5EF4-FFF2-40B4-BE49-F238E27FC236}">
                <a16:creationId xmlns:a16="http://schemas.microsoft.com/office/drawing/2014/main" id="{7E87C1D3-877B-4769-9797-EF6128D01F8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5" grpId="0" animBg="1"/>
      <p:bldP spid="16" grpId="0"/>
      <p:bldP spid="17" grpId="0"/>
      <p:bldP spid="18" grpId="0"/>
      <p:bldP spid="19" grpId="0"/>
      <p:bldP spid="20"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INSIDE OF THE MICROCONTROLLER: THE BUS...</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531</a:t>
            </a:fld>
            <a:endParaRPr lang="fr-FR"/>
          </a:p>
        </p:txBody>
      </p:sp>
      <p:sp>
        <p:nvSpPr>
          <p:cNvPr id="4" name="Rectangle 3"/>
          <p:cNvSpPr/>
          <p:nvPr/>
        </p:nvSpPr>
        <p:spPr>
          <a:xfrm>
            <a:off x="71438" y="500042"/>
            <a:ext cx="9001156" cy="2800767"/>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The various blocks are connected by 3 bus: </a:t>
            </a:r>
          </a:p>
          <a:p>
            <a:pPr algn="just"/>
            <a:endParaRPr lang="en-US" sz="1600" b="1" dirty="0">
              <a:solidFill>
                <a:srgbClr val="C00000"/>
              </a:solidFill>
              <a:latin typeface="Calibri" pitchFamily="34" charset="0"/>
              <a:cs typeface="Calibri" pitchFamily="34" charset="0"/>
            </a:endParaRPr>
          </a:p>
          <a:p>
            <a:pPr marL="285750" indent="-285750" algn="just">
              <a:buFontTx/>
              <a:buChar char="-"/>
            </a:pPr>
            <a:r>
              <a:rPr lang="en-US" sz="1600" b="1" dirty="0">
                <a:solidFill>
                  <a:srgbClr val="00B050"/>
                </a:solidFill>
                <a:latin typeface="Calibri" pitchFamily="34" charset="0"/>
                <a:cs typeface="Calibri" pitchFamily="34" charset="0"/>
              </a:rPr>
              <a:t>the address bus: </a:t>
            </a:r>
            <a:r>
              <a:rPr lang="en-US" sz="1600" b="1" dirty="0">
                <a:solidFill>
                  <a:srgbClr val="0070C0"/>
                </a:solidFill>
                <a:latin typeface="Calibri" pitchFamily="34" charset="0"/>
                <a:cs typeface="Calibri" pitchFamily="34" charset="0"/>
              </a:rPr>
              <a:t>allows the µprocessor to select the memory box or device to which it wants access to read or write information (instruction or given);   </a:t>
            </a:r>
          </a:p>
          <a:p>
            <a:pPr marL="285750" indent="-285750" algn="just">
              <a:buFontTx/>
              <a:buChar char="-"/>
            </a:pPr>
            <a:endParaRPr lang="en-US" sz="1600" b="1" dirty="0">
              <a:solidFill>
                <a:srgbClr val="0070C0"/>
              </a:solidFill>
              <a:latin typeface="Calibri" pitchFamily="34" charset="0"/>
              <a:cs typeface="Calibri" pitchFamily="34" charset="0"/>
            </a:endParaRPr>
          </a:p>
          <a:p>
            <a:pPr marL="285750" indent="-285750" algn="just">
              <a:buFontTx/>
              <a:buChar char="-"/>
            </a:pPr>
            <a:r>
              <a:rPr lang="en-US" sz="1600" b="1" dirty="0">
                <a:solidFill>
                  <a:srgbClr val="00B050"/>
                </a:solidFill>
                <a:latin typeface="Calibri" pitchFamily="34" charset="0"/>
                <a:cs typeface="Calibri" pitchFamily="34" charset="0"/>
              </a:rPr>
              <a:t>the data bus: </a:t>
            </a:r>
            <a:r>
              <a:rPr lang="en-US" sz="1600" b="1" dirty="0">
                <a:solidFill>
                  <a:srgbClr val="0070C0"/>
                </a:solidFill>
                <a:latin typeface="Calibri" pitchFamily="34" charset="0"/>
                <a:cs typeface="Calibri" pitchFamily="34" charset="0"/>
              </a:rPr>
              <a:t>allows the transfer of information between different blocks. This information will be: 	- either instructions, </a:t>
            </a:r>
          </a:p>
          <a:p>
            <a:pPr marL="1198563" lvl="2" indent="-285750" algn="just">
              <a:buFontTx/>
              <a:buChar char="-"/>
            </a:pPr>
            <a:r>
              <a:rPr lang="en-US" sz="1600" b="1" dirty="0">
                <a:solidFill>
                  <a:srgbClr val="0070C0"/>
                </a:solidFill>
                <a:latin typeface="Calibri" pitchFamily="34" charset="0"/>
                <a:cs typeface="Calibri" pitchFamily="34" charset="0"/>
              </a:rPr>
              <a:t>the data source or destination memory or devices;  </a:t>
            </a:r>
          </a:p>
          <a:p>
            <a:pPr marL="285750" indent="-285750" algn="just">
              <a:buFontTx/>
              <a:buChar char="-"/>
            </a:pPr>
            <a:endParaRPr lang="en-US" sz="1600" b="1" dirty="0">
              <a:solidFill>
                <a:srgbClr val="0070C0"/>
              </a:solidFill>
              <a:latin typeface="Calibri" pitchFamily="34" charset="0"/>
              <a:cs typeface="Calibri" pitchFamily="34" charset="0"/>
            </a:endParaRPr>
          </a:p>
          <a:p>
            <a:pPr marL="285750" indent="-285750" algn="just">
              <a:buFontTx/>
              <a:buChar char="-"/>
            </a:pPr>
            <a:r>
              <a:rPr lang="en-US" sz="1600" b="1" dirty="0">
                <a:solidFill>
                  <a:srgbClr val="00B050"/>
                </a:solidFill>
                <a:latin typeface="Calibri" pitchFamily="34" charset="0"/>
                <a:cs typeface="Calibri" pitchFamily="34" charset="0"/>
              </a:rPr>
              <a:t>the control bus: </a:t>
            </a:r>
            <a:r>
              <a:rPr lang="en-US" sz="1600" b="1" dirty="0">
                <a:solidFill>
                  <a:srgbClr val="0070C0"/>
                </a:solidFill>
                <a:latin typeface="Calibri" pitchFamily="34" charset="0"/>
                <a:cs typeface="Calibri" pitchFamily="34" charset="0"/>
              </a:rPr>
              <a:t>indicates if the current operation is a read or a write, if a device requires an interruption etc.</a:t>
            </a:r>
            <a:endParaRPr lang="fr-FR" sz="1600" b="1" dirty="0">
              <a:solidFill>
                <a:srgbClr val="0070C0"/>
              </a:solidFill>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896" y="3598396"/>
            <a:ext cx="5223892" cy="2566908"/>
          </a:xfrm>
          <a:prstGeom prst="rect">
            <a:avLst/>
          </a:prstGeom>
          <a:noFill/>
          <a:ln w="9525">
            <a:noFill/>
            <a:miter lim="800000"/>
            <a:headEnd/>
            <a:tailEnd/>
          </a:ln>
          <a:effectLst/>
        </p:spPr>
      </p:pic>
      <p:pic>
        <p:nvPicPr>
          <p:cNvPr id="394241"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754" y="3545725"/>
            <a:ext cx="3081346" cy="2819758"/>
          </a:xfrm>
          <a:prstGeom prst="rect">
            <a:avLst/>
          </a:prstGeom>
          <a:noFill/>
          <a:ln w="9525">
            <a:noFill/>
            <a:miter lim="800000"/>
            <a:headEnd/>
            <a:tailEnd/>
          </a:ln>
        </p:spPr>
      </p:pic>
      <p:pic>
        <p:nvPicPr>
          <p:cNvPr id="7" name="Image 6">
            <a:hlinkClick r:id="rId4" action="ppaction://hlinksldjump"/>
            <a:extLst>
              <a:ext uri="{FF2B5EF4-FFF2-40B4-BE49-F238E27FC236}">
                <a16:creationId xmlns:a16="http://schemas.microsoft.com/office/drawing/2014/main" id="{93AC2676-E168-4A88-BFC0-E9AE39E04D2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FUSES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532</a:t>
            </a:fld>
            <a:endParaRPr lang="fr-FR"/>
          </a:p>
        </p:txBody>
      </p:sp>
      <p:sp>
        <p:nvSpPr>
          <p:cNvPr id="1026" name="Rectangle 2"/>
          <p:cNvSpPr>
            <a:spLocks noChangeArrowheads="1"/>
          </p:cNvSpPr>
          <p:nvPr/>
        </p:nvSpPr>
        <p:spPr bwMode="auto">
          <a:xfrm>
            <a:off x="-36512" y="548681"/>
            <a:ext cx="9180512"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70C0"/>
                </a:solidFill>
                <a:effectLst/>
                <a:latin typeface="Calibri" pitchFamily="34" charset="0"/>
                <a:cs typeface="Arial" charset="0"/>
              </a:rPr>
              <a:t>Fuses have always existed only for protection against the downloading of program in order to prevent duplication or disassembly: </a:t>
            </a:r>
          </a:p>
          <a:p>
            <a:pPr marL="0" marR="0" lvl="0" indent="0" algn="just" defTabSz="914400" rtl="0" eaLnBrk="1" fontAlgn="base" latinLnBrk="0" hangingPunct="1">
              <a:lnSpc>
                <a:spcPct val="100000"/>
              </a:lnSpc>
              <a:spcBef>
                <a:spcPct val="0"/>
              </a:spcBef>
              <a:spcAft>
                <a:spcPct val="0"/>
              </a:spcAft>
              <a:buClrTx/>
              <a:buSzTx/>
              <a:buFontTx/>
              <a:buNone/>
              <a:tabLst/>
            </a:pPr>
            <a:r>
              <a:rPr lang="en-US" sz="1600" b="1" i="1" dirty="0">
                <a:solidFill>
                  <a:srgbClr val="7030A0"/>
                </a:solidFill>
                <a:latin typeface="Calibri" pitchFamily="34" charset="0"/>
                <a:cs typeface="Arial" charset="0"/>
              </a:rPr>
              <a:t>In </a:t>
            </a:r>
            <a:r>
              <a:rPr kumimoji="0" lang="en-US" sz="1600" b="1" i="1" u="none" strike="noStrike" cap="none" normalizeH="0" baseline="0" dirty="0">
                <a:ln>
                  <a:noFill/>
                </a:ln>
                <a:solidFill>
                  <a:srgbClr val="7030A0"/>
                </a:solidFill>
                <a:effectLst/>
                <a:latin typeface="Calibri" pitchFamily="34" charset="0"/>
                <a:cs typeface="Arial" charset="0"/>
              </a:rPr>
              <a:t>short of what lock all industrial curiosity program!  </a:t>
            </a:r>
          </a:p>
          <a:p>
            <a:pPr marL="0" marR="0" lvl="0" indent="0" algn="just" defTabSz="914400" rtl="0" eaLnBrk="1" fontAlgn="base" latinLnBrk="0" hangingPunct="1">
              <a:lnSpc>
                <a:spcPct val="100000"/>
              </a:lnSpc>
              <a:spcBef>
                <a:spcPct val="0"/>
              </a:spcBef>
              <a:spcAft>
                <a:spcPct val="0"/>
              </a:spcAft>
              <a:buClrTx/>
              <a:buSzTx/>
              <a:buFontTx/>
              <a:buNone/>
              <a:tabLst/>
            </a:pPr>
            <a:endParaRPr lang="en-US" sz="1600" b="1" dirty="0">
              <a:solidFill>
                <a:srgbClr val="0070C0"/>
              </a:solidFill>
              <a:latin typeface="Calibri" pitchFamily="34" charset="0"/>
              <a:cs typeface="Arial"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6600"/>
                </a:solidFill>
                <a:effectLst/>
                <a:latin typeface="Calibri" pitchFamily="34" charset="0"/>
                <a:cs typeface="Arial" charset="0"/>
              </a:rPr>
              <a:t>For example: the ATMEGA class has 21 fuses allowing multiple settings: source and clock speed, detector of undervoltage (brown-out)...</a:t>
            </a:r>
            <a:endParaRPr kumimoji="0" lang="fr-FR" sz="1600" b="1" i="0" u="none" strike="noStrike" cap="none" normalizeH="0" baseline="0" dirty="0">
              <a:ln>
                <a:noFill/>
              </a:ln>
              <a:solidFill>
                <a:srgbClr val="FF6600"/>
              </a:solidFill>
              <a:effectLst/>
              <a:latin typeface="Calibri" pitchFamily="34" charset="0"/>
              <a:cs typeface="Arial" charset="0"/>
            </a:endParaRPr>
          </a:p>
        </p:txBody>
      </p:sp>
      <p:graphicFrame>
        <p:nvGraphicFramePr>
          <p:cNvPr id="7" name="Tableau 6"/>
          <p:cNvGraphicFramePr>
            <a:graphicFrameLocks noGrp="1"/>
          </p:cNvGraphicFramePr>
          <p:nvPr/>
        </p:nvGraphicFramePr>
        <p:xfrm>
          <a:off x="2555776" y="2402884"/>
          <a:ext cx="4032448" cy="487680"/>
        </p:xfrm>
        <a:graphic>
          <a:graphicData uri="http://schemas.openxmlformats.org/drawingml/2006/table">
            <a:tbl>
              <a:tblPr>
                <a:tableStyleId>{08FB837D-C827-4EFA-A057-4D05807E0F7C}</a:tableStyleId>
              </a:tblPr>
              <a:tblGrid>
                <a:gridCol w="4032448">
                  <a:extLst>
                    <a:ext uri="{9D8B030D-6E8A-4147-A177-3AD203B41FA5}">
                      <a16:colId xmlns:a16="http://schemas.microsoft.com/office/drawing/2014/main" val="20000"/>
                    </a:ext>
                  </a:extLst>
                </a:gridCol>
              </a:tblGrid>
              <a:tr h="0">
                <a:tc>
                  <a:txBody>
                    <a:bodyPr/>
                    <a:lstStyle/>
                    <a:p>
                      <a:pPr algn="ctr"/>
                      <a:r>
                        <a:rPr lang="en-US" sz="1600" b="1" dirty="0">
                          <a:solidFill>
                            <a:srgbClr val="C00000"/>
                          </a:solidFill>
                          <a:latin typeface="Calibri" pitchFamily="34" charset="0"/>
                        </a:rPr>
                        <a:t>A programmed fuse as for value '0’ </a:t>
                      </a:r>
                    </a:p>
                    <a:p>
                      <a:pPr algn="ctr"/>
                      <a:r>
                        <a:rPr lang="en-US" sz="1600" b="1" dirty="0">
                          <a:solidFill>
                            <a:srgbClr val="C00000"/>
                          </a:solidFill>
                          <a:latin typeface="Calibri" pitchFamily="34" charset="0"/>
                        </a:rPr>
                        <a:t>An unprogrammed fuse as for value "1"</a:t>
                      </a:r>
                      <a:endParaRPr lang="fr-FR" sz="1600" b="1" dirty="0">
                        <a:solidFill>
                          <a:srgbClr val="C00000"/>
                        </a:solidFill>
                        <a:latin typeface="Calibri" pitchFamily="34" charset="0"/>
                      </a:endParaRPr>
                    </a:p>
                  </a:txBody>
                  <a:tcPr marL="0" marR="0" marT="0" marB="0" anchor="ctr"/>
                </a:tc>
                <a:extLst>
                  <a:ext uri="{0D108BD9-81ED-4DB2-BD59-A6C34878D82A}">
                    <a16:rowId xmlns:a16="http://schemas.microsoft.com/office/drawing/2014/main" val="10000"/>
                  </a:ext>
                </a:extLst>
              </a:tr>
            </a:tbl>
          </a:graphicData>
        </a:graphic>
      </p:graphicFrame>
      <p:sp>
        <p:nvSpPr>
          <p:cNvPr id="1027" name="Rectangle 3"/>
          <p:cNvSpPr>
            <a:spLocks noChangeArrowheads="1"/>
          </p:cNvSpPr>
          <p:nvPr/>
        </p:nvSpPr>
        <p:spPr bwMode="auto">
          <a:xfrm>
            <a:off x="0" y="2402885"/>
            <a:ext cx="4352602"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Jargon used by Atmel: </a:t>
            </a:r>
          </a:p>
          <a:p>
            <a:pPr marL="0" marR="0" lvl="0" indent="0" algn="l" defTabSz="914400" rtl="0" eaLnBrk="1" fontAlgn="base" latinLnBrk="0" hangingPunct="1">
              <a:lnSpc>
                <a:spcPct val="100000"/>
              </a:lnSpc>
              <a:spcBef>
                <a:spcPct val="0"/>
              </a:spcBef>
              <a:spcAft>
                <a:spcPct val="0"/>
              </a:spcAft>
              <a:buClrTx/>
              <a:buSzTx/>
              <a:buFontTx/>
              <a:buNone/>
              <a:tabLst/>
            </a:pPr>
            <a:endParaRPr lang="en-US" sz="1600" b="1" dirty="0">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so we can retain the intellectual logic is reversed.</a:t>
            </a:r>
            <a:endParaRPr kumimoji="0" lang="fr-FR" sz="1600" b="1" i="0" u="none" strike="noStrike" cap="none" normalizeH="0" baseline="0" dirty="0">
              <a:ln>
                <a:noFill/>
              </a:ln>
              <a:solidFill>
                <a:schemeClr val="tx1"/>
              </a:solidFill>
              <a:effectLst/>
              <a:latin typeface="Calibri" pitchFamily="34" charset="0"/>
              <a:cs typeface="Arial" charset="0"/>
            </a:endParaRPr>
          </a:p>
        </p:txBody>
      </p:sp>
      <p:pic>
        <p:nvPicPr>
          <p:cNvPr id="11" name="Image 10" descr="fuses_v.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3501008"/>
            <a:ext cx="5495925" cy="2657475"/>
          </a:xfrm>
          <a:prstGeom prst="rect">
            <a:avLst/>
          </a:prstGeom>
        </p:spPr>
      </p:pic>
      <p:sp>
        <p:nvSpPr>
          <p:cNvPr id="12" name="Rectangle 11"/>
          <p:cNvSpPr/>
          <p:nvPr/>
        </p:nvSpPr>
        <p:spPr>
          <a:xfrm>
            <a:off x="1475656" y="6145559"/>
            <a:ext cx="6192688" cy="307777"/>
          </a:xfrm>
          <a:prstGeom prst="rect">
            <a:avLst/>
          </a:prstGeom>
        </p:spPr>
        <p:txBody>
          <a:bodyPr wrap="square">
            <a:spAutoFit/>
          </a:bodyPr>
          <a:lstStyle/>
          <a:p>
            <a:pPr algn="ctr"/>
            <a:r>
              <a:rPr lang="en-US" b="1" dirty="0">
                <a:latin typeface="Calibri" pitchFamily="34" charset="0"/>
              </a:rPr>
              <a:t>Screenshot of the fuses on an ATMEGA32 with Pony Prog software</a:t>
            </a:r>
            <a:endParaRPr lang="fr-FR" b="1" dirty="0">
              <a:latin typeface="Calibri" pitchFamily="34" charset="0"/>
            </a:endParaRPr>
          </a:p>
        </p:txBody>
      </p:sp>
      <p:pic>
        <p:nvPicPr>
          <p:cNvPr id="9" name="Image 8">
            <a:hlinkClick r:id="rId3" action="ppaction://hlinksldjump"/>
            <a:extLst>
              <a:ext uri="{FF2B5EF4-FFF2-40B4-BE49-F238E27FC236}">
                <a16:creationId xmlns:a16="http://schemas.microsoft.com/office/drawing/2014/main" id="{4CBDB889-848E-4D6E-B2D3-1730B6F9160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P spid="1027" grpId="0"/>
      <p:bldP spid="12"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FUSES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533</a:t>
            </a:fld>
            <a:endParaRPr lang="fr-FR"/>
          </a:p>
        </p:txBody>
      </p:sp>
      <p:graphicFrame>
        <p:nvGraphicFramePr>
          <p:cNvPr id="7" name="Tableau 6"/>
          <p:cNvGraphicFramePr>
            <a:graphicFrameLocks noGrp="1"/>
          </p:cNvGraphicFramePr>
          <p:nvPr/>
        </p:nvGraphicFramePr>
        <p:xfrm>
          <a:off x="4283968" y="2492896"/>
          <a:ext cx="4752526" cy="1219200"/>
        </p:xfrm>
        <a:graphic>
          <a:graphicData uri="http://schemas.openxmlformats.org/drawingml/2006/table">
            <a:tbl>
              <a:tblPr>
                <a:tableStyleId>{5DA37D80-6434-44D0-A028-1B22A696006F}</a:tableStyleId>
              </a:tblPr>
              <a:tblGrid>
                <a:gridCol w="711102">
                  <a:extLst>
                    <a:ext uri="{9D8B030D-6E8A-4147-A177-3AD203B41FA5}">
                      <a16:colId xmlns:a16="http://schemas.microsoft.com/office/drawing/2014/main" val="20000"/>
                    </a:ext>
                  </a:extLst>
                </a:gridCol>
                <a:gridCol w="706318">
                  <a:extLst>
                    <a:ext uri="{9D8B030D-6E8A-4147-A177-3AD203B41FA5}">
                      <a16:colId xmlns:a16="http://schemas.microsoft.com/office/drawing/2014/main" val="20001"/>
                    </a:ext>
                  </a:extLst>
                </a:gridCol>
                <a:gridCol w="668481">
                  <a:extLst>
                    <a:ext uri="{9D8B030D-6E8A-4147-A177-3AD203B41FA5}">
                      <a16:colId xmlns:a16="http://schemas.microsoft.com/office/drawing/2014/main" val="20002"/>
                    </a:ext>
                  </a:extLst>
                </a:gridCol>
                <a:gridCol w="675544">
                  <a:extLst>
                    <a:ext uri="{9D8B030D-6E8A-4147-A177-3AD203B41FA5}">
                      <a16:colId xmlns:a16="http://schemas.microsoft.com/office/drawing/2014/main" val="20003"/>
                    </a:ext>
                  </a:extLst>
                </a:gridCol>
                <a:gridCol w="675544">
                  <a:extLst>
                    <a:ext uri="{9D8B030D-6E8A-4147-A177-3AD203B41FA5}">
                      <a16:colId xmlns:a16="http://schemas.microsoft.com/office/drawing/2014/main" val="20004"/>
                    </a:ext>
                  </a:extLst>
                </a:gridCol>
                <a:gridCol w="1315537">
                  <a:extLst>
                    <a:ext uri="{9D8B030D-6E8A-4147-A177-3AD203B41FA5}">
                      <a16:colId xmlns:a16="http://schemas.microsoft.com/office/drawing/2014/main" val="20005"/>
                    </a:ext>
                  </a:extLst>
                </a:gridCol>
              </a:tblGrid>
              <a:tr h="242644">
                <a:tc>
                  <a:txBody>
                    <a:bodyPr/>
                    <a:lstStyle/>
                    <a:p>
                      <a:pPr algn="ctr"/>
                      <a:r>
                        <a:rPr lang="fr-FR" sz="1000" b="1" dirty="0">
                          <a:latin typeface="Calibri" pitchFamily="34" charset="0"/>
                        </a:rPr>
                        <a:t>CKOPT</a:t>
                      </a:r>
                    </a:p>
                  </a:txBody>
                  <a:tcPr marL="86468" marR="86468" marT="43234" marB="43234" anchor="ctr"/>
                </a:tc>
                <a:tc>
                  <a:txBody>
                    <a:bodyPr/>
                    <a:lstStyle/>
                    <a:p>
                      <a:pPr algn="ctr"/>
                      <a:r>
                        <a:rPr lang="fr-FR" sz="1000" b="1" dirty="0">
                          <a:latin typeface="Calibri" pitchFamily="34" charset="0"/>
                        </a:rPr>
                        <a:t>CKSEL3</a:t>
                      </a:r>
                    </a:p>
                  </a:txBody>
                  <a:tcPr anchor="ctr"/>
                </a:tc>
                <a:tc>
                  <a:txBody>
                    <a:bodyPr/>
                    <a:lstStyle/>
                    <a:p>
                      <a:pPr algn="ctr"/>
                      <a:r>
                        <a:rPr lang="fr-FR" sz="1000" b="1">
                          <a:latin typeface="Calibri" pitchFamily="34" charset="0"/>
                        </a:rPr>
                        <a:t>CKSEL2</a:t>
                      </a:r>
                    </a:p>
                  </a:txBody>
                  <a:tcPr anchor="ctr"/>
                </a:tc>
                <a:tc>
                  <a:txBody>
                    <a:bodyPr/>
                    <a:lstStyle/>
                    <a:p>
                      <a:pPr algn="ctr"/>
                      <a:r>
                        <a:rPr lang="fr-FR" sz="1000" b="1">
                          <a:latin typeface="Calibri" pitchFamily="34" charset="0"/>
                        </a:rPr>
                        <a:t>CKSEL1</a:t>
                      </a:r>
                    </a:p>
                  </a:txBody>
                  <a:tcPr anchor="ctr"/>
                </a:tc>
                <a:tc>
                  <a:txBody>
                    <a:bodyPr/>
                    <a:lstStyle/>
                    <a:p>
                      <a:pPr algn="ctr"/>
                      <a:r>
                        <a:rPr lang="fr-FR" sz="1000" b="1">
                          <a:latin typeface="Calibri" pitchFamily="34" charset="0"/>
                        </a:rPr>
                        <a:t>CKSEL0</a:t>
                      </a:r>
                    </a:p>
                  </a:txBody>
                  <a:tcPr anchor="ctr"/>
                </a:tc>
                <a:tc>
                  <a:txBody>
                    <a:bodyPr/>
                    <a:lstStyle/>
                    <a:p>
                      <a:pPr algn="ctr"/>
                      <a:r>
                        <a:rPr lang="fr-FR" sz="1000" b="1" dirty="0">
                          <a:latin typeface="Calibri" pitchFamily="34" charset="0"/>
                        </a:rPr>
                        <a:t>Frequency (MHz)</a:t>
                      </a:r>
                    </a:p>
                  </a:txBody>
                  <a:tcPr anchor="ctr"/>
                </a:tc>
                <a:extLst>
                  <a:ext uri="{0D108BD9-81ED-4DB2-BD59-A6C34878D82A}">
                    <a16:rowId xmlns:a16="http://schemas.microsoft.com/office/drawing/2014/main" val="10000"/>
                  </a:ext>
                </a:extLst>
              </a:tr>
              <a:tr h="0">
                <a:tc>
                  <a:txBody>
                    <a:bodyPr/>
                    <a:lstStyle/>
                    <a:p>
                      <a:pPr algn="ctr"/>
                      <a:r>
                        <a:rPr lang="fr-FR" sz="1000" b="1" dirty="0">
                          <a:latin typeface="Calibri" pitchFamily="34" charset="0"/>
                        </a:rPr>
                        <a:t>1</a:t>
                      </a:r>
                    </a:p>
                  </a:txBody>
                  <a:tcPr marL="86468" marR="86468" marT="43234" marB="43234" anchor="ctr"/>
                </a:tc>
                <a:tc>
                  <a:txBody>
                    <a:bodyPr/>
                    <a:lstStyle/>
                    <a:p>
                      <a:pPr algn="ctr"/>
                      <a:r>
                        <a:rPr lang="fr-FR" sz="1000" b="1" dirty="0">
                          <a:latin typeface="Calibri" pitchFamily="34" charset="0"/>
                        </a:rPr>
                        <a:t>0</a:t>
                      </a:r>
                    </a:p>
                  </a:txBody>
                  <a:tcPr anchor="ctr"/>
                </a:tc>
                <a:tc>
                  <a:txBody>
                    <a:bodyPr/>
                    <a:lstStyle/>
                    <a:p>
                      <a:pPr algn="ctr"/>
                      <a:r>
                        <a:rPr lang="fr-FR" sz="1000" b="1" dirty="0">
                          <a:latin typeface="Calibri" pitchFamily="34" charset="0"/>
                        </a:rPr>
                        <a:t>0</a:t>
                      </a:r>
                    </a:p>
                  </a:txBody>
                  <a:tcPr anchor="ctr"/>
                </a:tc>
                <a:tc>
                  <a:txBody>
                    <a:bodyPr/>
                    <a:lstStyle/>
                    <a:p>
                      <a:pPr algn="ctr"/>
                      <a:r>
                        <a:rPr lang="fr-FR" sz="1000" b="1" dirty="0">
                          <a:latin typeface="Calibri" pitchFamily="34" charset="0"/>
                        </a:rPr>
                        <a:t>0</a:t>
                      </a:r>
                    </a:p>
                  </a:txBody>
                  <a:tcPr anchor="ctr"/>
                </a:tc>
                <a:tc>
                  <a:txBody>
                    <a:bodyPr/>
                    <a:lstStyle/>
                    <a:p>
                      <a:pPr algn="ctr"/>
                      <a:r>
                        <a:rPr lang="fr-FR" sz="1000" b="1">
                          <a:latin typeface="Calibri" pitchFamily="34" charset="0"/>
                        </a:rPr>
                        <a:t>1</a:t>
                      </a:r>
                    </a:p>
                  </a:txBody>
                  <a:tcPr anchor="ctr"/>
                </a:tc>
                <a:tc>
                  <a:txBody>
                    <a:bodyPr/>
                    <a:lstStyle/>
                    <a:p>
                      <a:pPr algn="ctr"/>
                      <a:r>
                        <a:rPr lang="fr-FR" sz="1000" b="1">
                          <a:latin typeface="Calibri" pitchFamily="34" charset="0"/>
                        </a:rPr>
                        <a:t>1</a:t>
                      </a:r>
                    </a:p>
                  </a:txBody>
                  <a:tcPr anchor="ctr"/>
                </a:tc>
                <a:extLst>
                  <a:ext uri="{0D108BD9-81ED-4DB2-BD59-A6C34878D82A}">
                    <a16:rowId xmlns:a16="http://schemas.microsoft.com/office/drawing/2014/main" val="10001"/>
                  </a:ext>
                </a:extLst>
              </a:tr>
              <a:tr h="0">
                <a:tc>
                  <a:txBody>
                    <a:bodyPr/>
                    <a:lstStyle/>
                    <a:p>
                      <a:pPr algn="ctr"/>
                      <a:r>
                        <a:rPr lang="fr-FR" sz="1000" b="1" dirty="0">
                          <a:latin typeface="Calibri" pitchFamily="34" charset="0"/>
                        </a:rPr>
                        <a:t>1</a:t>
                      </a:r>
                    </a:p>
                  </a:txBody>
                  <a:tcPr marL="86468" marR="86468" marT="43234" marB="43234" anchor="ctr"/>
                </a:tc>
                <a:tc>
                  <a:txBody>
                    <a:bodyPr/>
                    <a:lstStyle/>
                    <a:p>
                      <a:pPr algn="ctr"/>
                      <a:r>
                        <a:rPr lang="fr-FR" sz="1000" b="1" dirty="0">
                          <a:latin typeface="Calibri" pitchFamily="34" charset="0"/>
                        </a:rPr>
                        <a:t>0</a:t>
                      </a:r>
                    </a:p>
                  </a:txBody>
                  <a:tcPr anchor="ctr"/>
                </a:tc>
                <a:tc>
                  <a:txBody>
                    <a:bodyPr/>
                    <a:lstStyle/>
                    <a:p>
                      <a:pPr algn="ctr"/>
                      <a:r>
                        <a:rPr lang="fr-FR" sz="1000" b="1">
                          <a:latin typeface="Calibri" pitchFamily="34" charset="0"/>
                        </a:rPr>
                        <a:t>0</a:t>
                      </a:r>
                    </a:p>
                  </a:txBody>
                  <a:tcPr anchor="ctr"/>
                </a:tc>
                <a:tc>
                  <a:txBody>
                    <a:bodyPr/>
                    <a:lstStyle/>
                    <a:p>
                      <a:pPr algn="ctr"/>
                      <a:r>
                        <a:rPr lang="fr-FR" sz="1000" b="1" dirty="0">
                          <a:latin typeface="Calibri" pitchFamily="34" charset="0"/>
                        </a:rPr>
                        <a:t>1</a:t>
                      </a:r>
                    </a:p>
                  </a:txBody>
                  <a:tcPr anchor="ctr"/>
                </a:tc>
                <a:tc>
                  <a:txBody>
                    <a:bodyPr/>
                    <a:lstStyle/>
                    <a:p>
                      <a:pPr algn="ctr"/>
                      <a:r>
                        <a:rPr lang="fr-FR" sz="1000" b="1" dirty="0">
                          <a:latin typeface="Calibri" pitchFamily="34" charset="0"/>
                        </a:rPr>
                        <a:t>0</a:t>
                      </a:r>
                    </a:p>
                  </a:txBody>
                  <a:tcPr anchor="ctr"/>
                </a:tc>
                <a:tc>
                  <a:txBody>
                    <a:bodyPr/>
                    <a:lstStyle/>
                    <a:p>
                      <a:pPr algn="ctr"/>
                      <a:r>
                        <a:rPr lang="fr-FR" sz="1000" b="1" dirty="0">
                          <a:latin typeface="Calibri" pitchFamily="34" charset="0"/>
                        </a:rPr>
                        <a:t>2</a:t>
                      </a:r>
                    </a:p>
                  </a:txBody>
                  <a:tcPr anchor="ctr"/>
                </a:tc>
                <a:extLst>
                  <a:ext uri="{0D108BD9-81ED-4DB2-BD59-A6C34878D82A}">
                    <a16:rowId xmlns:a16="http://schemas.microsoft.com/office/drawing/2014/main" val="10002"/>
                  </a:ext>
                </a:extLst>
              </a:tr>
              <a:tr h="0">
                <a:tc>
                  <a:txBody>
                    <a:bodyPr/>
                    <a:lstStyle/>
                    <a:p>
                      <a:pPr algn="ctr"/>
                      <a:r>
                        <a:rPr lang="fr-FR" sz="1000" b="1" dirty="0">
                          <a:latin typeface="Calibri" pitchFamily="34" charset="0"/>
                        </a:rPr>
                        <a:t>1</a:t>
                      </a:r>
                    </a:p>
                  </a:txBody>
                  <a:tcPr marL="86468" marR="86468" marT="43234" marB="43234" anchor="ctr"/>
                </a:tc>
                <a:tc>
                  <a:txBody>
                    <a:bodyPr/>
                    <a:lstStyle/>
                    <a:p>
                      <a:pPr algn="ctr"/>
                      <a:r>
                        <a:rPr lang="fr-FR" sz="1000" b="1" dirty="0">
                          <a:latin typeface="Calibri" pitchFamily="34" charset="0"/>
                        </a:rPr>
                        <a:t>0</a:t>
                      </a:r>
                    </a:p>
                  </a:txBody>
                  <a:tcPr anchor="ctr"/>
                </a:tc>
                <a:tc>
                  <a:txBody>
                    <a:bodyPr/>
                    <a:lstStyle/>
                    <a:p>
                      <a:pPr algn="ctr"/>
                      <a:r>
                        <a:rPr lang="fr-FR" sz="1000" b="1">
                          <a:latin typeface="Calibri" pitchFamily="34" charset="0"/>
                        </a:rPr>
                        <a:t>0</a:t>
                      </a:r>
                    </a:p>
                  </a:txBody>
                  <a:tcPr anchor="ctr"/>
                </a:tc>
                <a:tc>
                  <a:txBody>
                    <a:bodyPr/>
                    <a:lstStyle/>
                    <a:p>
                      <a:pPr algn="ctr"/>
                      <a:r>
                        <a:rPr lang="fr-FR" sz="1000" b="1">
                          <a:latin typeface="Calibri" pitchFamily="34" charset="0"/>
                        </a:rPr>
                        <a:t>1</a:t>
                      </a:r>
                    </a:p>
                  </a:txBody>
                  <a:tcPr anchor="ctr"/>
                </a:tc>
                <a:tc>
                  <a:txBody>
                    <a:bodyPr/>
                    <a:lstStyle/>
                    <a:p>
                      <a:pPr algn="ctr"/>
                      <a:r>
                        <a:rPr lang="fr-FR" sz="1000" b="1" dirty="0">
                          <a:latin typeface="Calibri" pitchFamily="34" charset="0"/>
                        </a:rPr>
                        <a:t>1</a:t>
                      </a:r>
                    </a:p>
                  </a:txBody>
                  <a:tcPr anchor="ctr"/>
                </a:tc>
                <a:tc>
                  <a:txBody>
                    <a:bodyPr/>
                    <a:lstStyle/>
                    <a:p>
                      <a:pPr algn="ctr"/>
                      <a:r>
                        <a:rPr lang="fr-FR" sz="1000" b="1">
                          <a:latin typeface="Calibri" pitchFamily="34" charset="0"/>
                        </a:rPr>
                        <a:t>4</a:t>
                      </a:r>
                    </a:p>
                  </a:txBody>
                  <a:tcPr anchor="ctr"/>
                </a:tc>
                <a:extLst>
                  <a:ext uri="{0D108BD9-81ED-4DB2-BD59-A6C34878D82A}">
                    <a16:rowId xmlns:a16="http://schemas.microsoft.com/office/drawing/2014/main" val="10003"/>
                  </a:ext>
                </a:extLst>
              </a:tr>
              <a:tr h="0">
                <a:tc>
                  <a:txBody>
                    <a:bodyPr/>
                    <a:lstStyle/>
                    <a:p>
                      <a:pPr algn="ctr"/>
                      <a:r>
                        <a:rPr lang="fr-FR" sz="1000" b="1" dirty="0">
                          <a:latin typeface="Calibri" pitchFamily="34" charset="0"/>
                        </a:rPr>
                        <a:t>1</a:t>
                      </a:r>
                    </a:p>
                  </a:txBody>
                  <a:tcPr marL="86468" marR="86468" marT="43234" marB="43234" anchor="ctr"/>
                </a:tc>
                <a:tc>
                  <a:txBody>
                    <a:bodyPr/>
                    <a:lstStyle/>
                    <a:p>
                      <a:pPr algn="ctr"/>
                      <a:r>
                        <a:rPr lang="fr-FR" sz="1000" b="1" dirty="0">
                          <a:latin typeface="Calibri" pitchFamily="34" charset="0"/>
                        </a:rPr>
                        <a:t>0</a:t>
                      </a:r>
                    </a:p>
                  </a:txBody>
                  <a:tcPr anchor="ctr"/>
                </a:tc>
                <a:tc>
                  <a:txBody>
                    <a:bodyPr/>
                    <a:lstStyle/>
                    <a:p>
                      <a:pPr algn="ctr"/>
                      <a:r>
                        <a:rPr lang="fr-FR" sz="1000" b="1">
                          <a:latin typeface="Calibri" pitchFamily="34" charset="0"/>
                        </a:rPr>
                        <a:t>1</a:t>
                      </a:r>
                    </a:p>
                  </a:txBody>
                  <a:tcPr anchor="ctr"/>
                </a:tc>
                <a:tc>
                  <a:txBody>
                    <a:bodyPr/>
                    <a:lstStyle/>
                    <a:p>
                      <a:pPr algn="ctr"/>
                      <a:r>
                        <a:rPr lang="fr-FR" sz="1000" b="1">
                          <a:latin typeface="Calibri" pitchFamily="34" charset="0"/>
                        </a:rPr>
                        <a:t>0</a:t>
                      </a:r>
                    </a:p>
                  </a:txBody>
                  <a:tcPr anchor="ctr"/>
                </a:tc>
                <a:tc>
                  <a:txBody>
                    <a:bodyPr/>
                    <a:lstStyle/>
                    <a:p>
                      <a:pPr algn="ctr"/>
                      <a:r>
                        <a:rPr lang="fr-FR" sz="1000" b="1">
                          <a:latin typeface="Calibri" pitchFamily="34" charset="0"/>
                        </a:rPr>
                        <a:t>0</a:t>
                      </a:r>
                    </a:p>
                  </a:txBody>
                  <a:tcPr anchor="ctr"/>
                </a:tc>
                <a:tc>
                  <a:txBody>
                    <a:bodyPr/>
                    <a:lstStyle/>
                    <a:p>
                      <a:pPr algn="ctr"/>
                      <a:r>
                        <a:rPr lang="fr-FR" sz="1000" b="1" dirty="0">
                          <a:latin typeface="Calibri" pitchFamily="34" charset="0"/>
                        </a:rPr>
                        <a:t>8</a:t>
                      </a:r>
                    </a:p>
                  </a:txBody>
                  <a:tcPr anchor="ctr"/>
                </a:tc>
                <a:extLst>
                  <a:ext uri="{0D108BD9-81ED-4DB2-BD59-A6C34878D82A}">
                    <a16:rowId xmlns:a16="http://schemas.microsoft.com/office/drawing/2014/main" val="10004"/>
                  </a:ext>
                </a:extLst>
              </a:tr>
            </a:tbl>
          </a:graphicData>
        </a:graphic>
      </p:graphicFrame>
      <p:sp>
        <p:nvSpPr>
          <p:cNvPr id="232450" name="Rectangle 2"/>
          <p:cNvSpPr>
            <a:spLocks noChangeArrowheads="1"/>
          </p:cNvSpPr>
          <p:nvPr/>
        </p:nvSpPr>
        <p:spPr bwMode="auto">
          <a:xfrm>
            <a:off x="0" y="2359333"/>
            <a:ext cx="4139952"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1600" b="1" u="sng" dirty="0">
                <a:solidFill>
                  <a:srgbClr val="C00000"/>
                </a:solidFill>
                <a:latin typeface="Calibri" pitchFamily="34" charset="0"/>
              </a:rPr>
              <a:t>CALIBRATED internal RC OSCILLATOR MODE: </a:t>
            </a:r>
            <a:r>
              <a:rPr lang="en-US" sz="1600" b="1" dirty="0">
                <a:solidFill>
                  <a:srgbClr val="C00000"/>
                </a:solidFill>
                <a:latin typeface="Calibri" pitchFamily="34" charset="0"/>
              </a:rPr>
              <a:t>Uses the internal oscillator of RC type at speeds pre-set 1, 2, 4, 8 </a:t>
            </a:r>
            <a:r>
              <a:rPr lang="en-US" sz="1600" b="1" dirty="0" err="1">
                <a:solidFill>
                  <a:srgbClr val="C00000"/>
                </a:solidFill>
                <a:latin typeface="Calibri" pitchFamily="34" charset="0"/>
              </a:rPr>
              <a:t>MHz.</a:t>
            </a:r>
            <a:r>
              <a:rPr lang="en-US" sz="1600" b="1" dirty="0">
                <a:solidFill>
                  <a:srgbClr val="C00000"/>
                </a:solidFill>
                <a:latin typeface="Calibri" pitchFamily="34" charset="0"/>
              </a:rPr>
              <a:t>  These frequencies are given for a supply voltage of 5V and 25 ° C.</a:t>
            </a:r>
            <a:endParaRPr kumimoji="0" lang="fr-FR" b="1" i="0" strike="noStrike" cap="none" normalizeH="0" baseline="0" dirty="0">
              <a:ln>
                <a:noFill/>
              </a:ln>
              <a:solidFill>
                <a:schemeClr val="tx1"/>
              </a:solidFill>
              <a:effectLst/>
              <a:latin typeface="Calibri" pitchFamily="34" charset="0"/>
              <a:cs typeface="Arial" charset="0"/>
            </a:endParaRPr>
          </a:p>
        </p:txBody>
      </p:sp>
      <p:graphicFrame>
        <p:nvGraphicFramePr>
          <p:cNvPr id="10" name="Tableau 9"/>
          <p:cNvGraphicFramePr>
            <a:graphicFrameLocks noGrp="1"/>
          </p:cNvGraphicFramePr>
          <p:nvPr/>
        </p:nvGraphicFramePr>
        <p:xfrm>
          <a:off x="4283966" y="4149080"/>
          <a:ext cx="4752530" cy="1499140"/>
        </p:xfrm>
        <a:graphic>
          <a:graphicData uri="http://schemas.openxmlformats.org/drawingml/2006/table">
            <a:tbl>
              <a:tblPr>
                <a:tableStyleId>{5DA37D80-6434-44D0-A028-1B22A696006F}</a:tableStyleId>
              </a:tblPr>
              <a:tblGrid>
                <a:gridCol w="678933">
                  <a:extLst>
                    <a:ext uri="{9D8B030D-6E8A-4147-A177-3AD203B41FA5}">
                      <a16:colId xmlns:a16="http://schemas.microsoft.com/office/drawing/2014/main" val="20000"/>
                    </a:ext>
                  </a:extLst>
                </a:gridCol>
                <a:gridCol w="678933">
                  <a:extLst>
                    <a:ext uri="{9D8B030D-6E8A-4147-A177-3AD203B41FA5}">
                      <a16:colId xmlns:a16="http://schemas.microsoft.com/office/drawing/2014/main" val="20001"/>
                    </a:ext>
                  </a:extLst>
                </a:gridCol>
                <a:gridCol w="678933">
                  <a:extLst>
                    <a:ext uri="{9D8B030D-6E8A-4147-A177-3AD203B41FA5}">
                      <a16:colId xmlns:a16="http://schemas.microsoft.com/office/drawing/2014/main" val="20002"/>
                    </a:ext>
                  </a:extLst>
                </a:gridCol>
                <a:gridCol w="664618">
                  <a:extLst>
                    <a:ext uri="{9D8B030D-6E8A-4147-A177-3AD203B41FA5}">
                      <a16:colId xmlns:a16="http://schemas.microsoft.com/office/drawing/2014/main" val="20003"/>
                    </a:ext>
                  </a:extLst>
                </a:gridCol>
                <a:gridCol w="1024675">
                  <a:extLst>
                    <a:ext uri="{9D8B030D-6E8A-4147-A177-3AD203B41FA5}">
                      <a16:colId xmlns:a16="http://schemas.microsoft.com/office/drawing/2014/main" val="20004"/>
                    </a:ext>
                  </a:extLst>
                </a:gridCol>
                <a:gridCol w="1026438">
                  <a:extLst>
                    <a:ext uri="{9D8B030D-6E8A-4147-A177-3AD203B41FA5}">
                      <a16:colId xmlns:a16="http://schemas.microsoft.com/office/drawing/2014/main" val="20005"/>
                    </a:ext>
                  </a:extLst>
                </a:gridCol>
              </a:tblGrid>
              <a:tr h="533310">
                <a:tc>
                  <a:txBody>
                    <a:bodyPr/>
                    <a:lstStyle/>
                    <a:p>
                      <a:pPr algn="ctr"/>
                      <a:r>
                        <a:rPr lang="fr-FR" sz="1000" b="1" dirty="0">
                          <a:latin typeface="Calibri" pitchFamily="34" charset="0"/>
                        </a:rPr>
                        <a:t>CKOPT</a:t>
                      </a:r>
                    </a:p>
                  </a:txBody>
                  <a:tcPr marL="86468" marR="86468" marT="43234" marB="43234" anchor="ctr"/>
                </a:tc>
                <a:tc>
                  <a:txBody>
                    <a:bodyPr/>
                    <a:lstStyle/>
                    <a:p>
                      <a:pPr algn="ctr"/>
                      <a:r>
                        <a:rPr lang="fr-FR" sz="1000" b="1" dirty="0">
                          <a:latin typeface="Calibri" pitchFamily="34" charset="0"/>
                        </a:rPr>
                        <a:t>CKSEL3</a:t>
                      </a:r>
                    </a:p>
                  </a:txBody>
                  <a:tcPr marL="86468" marR="86468" marT="43234" marB="43234" anchor="ctr"/>
                </a:tc>
                <a:tc>
                  <a:txBody>
                    <a:bodyPr/>
                    <a:lstStyle/>
                    <a:p>
                      <a:pPr algn="ctr"/>
                      <a:r>
                        <a:rPr lang="fr-FR" sz="1000" b="1" dirty="0">
                          <a:latin typeface="Calibri" pitchFamily="34" charset="0"/>
                        </a:rPr>
                        <a:t>CKSEL2</a:t>
                      </a:r>
                    </a:p>
                  </a:txBody>
                  <a:tcPr marL="86468" marR="86468" marT="43234" marB="43234" anchor="ctr"/>
                </a:tc>
                <a:tc>
                  <a:txBody>
                    <a:bodyPr/>
                    <a:lstStyle/>
                    <a:p>
                      <a:pPr algn="ctr"/>
                      <a:r>
                        <a:rPr lang="fr-FR" sz="1000" b="1" dirty="0">
                          <a:latin typeface="Calibri" pitchFamily="34" charset="0"/>
                        </a:rPr>
                        <a:t>CKSEL1</a:t>
                      </a:r>
                    </a:p>
                  </a:txBody>
                  <a:tcPr marL="86468" marR="86468" marT="43234" marB="43234" anchor="ctr"/>
                </a:tc>
                <a:tc>
                  <a:txBody>
                    <a:bodyPr/>
                    <a:lstStyle/>
                    <a:p>
                      <a:pPr algn="ctr"/>
                      <a:r>
                        <a:rPr lang="fr-FR" sz="1000" b="1" dirty="0">
                          <a:latin typeface="Calibri" pitchFamily="34" charset="0"/>
                        </a:rPr>
                        <a:t>Frequency range (MHZ)</a:t>
                      </a:r>
                    </a:p>
                  </a:txBody>
                  <a:tcPr marL="86468" marR="86468" marT="43234" marB="43234" anchor="ctr"/>
                </a:tc>
                <a:tc>
                  <a:txBody>
                    <a:bodyPr/>
                    <a:lstStyle/>
                    <a:p>
                      <a:pPr algn="ctr"/>
                      <a:r>
                        <a:rPr lang="fr-FR" sz="1000" b="1" dirty="0">
                          <a:latin typeface="Calibri" pitchFamily="34" charset="0"/>
                        </a:rPr>
                        <a:t>oscillation</a:t>
                      </a:r>
                    </a:p>
                    <a:p>
                      <a:pPr algn="ctr"/>
                      <a:r>
                        <a:rPr lang="fr-FR" sz="1000" b="1" dirty="0" err="1">
                          <a:latin typeface="Calibri" pitchFamily="34" charset="0"/>
                        </a:rPr>
                        <a:t>capacitor</a:t>
                      </a:r>
                      <a:endParaRPr lang="fr-FR" sz="1000" b="1" dirty="0">
                        <a:latin typeface="Calibri" pitchFamily="34" charset="0"/>
                      </a:endParaRPr>
                    </a:p>
                    <a:p>
                      <a:pPr algn="ctr"/>
                      <a:r>
                        <a:rPr lang="fr-FR" sz="1000" b="1" dirty="0" err="1">
                          <a:latin typeface="Calibri" pitchFamily="34" charset="0"/>
                        </a:rPr>
                        <a:t>Recommended</a:t>
                      </a:r>
                      <a:endParaRPr lang="fr-FR" sz="1000" b="1" dirty="0">
                        <a:latin typeface="Calibri" pitchFamily="34" charset="0"/>
                      </a:endParaRPr>
                    </a:p>
                  </a:txBody>
                  <a:tcPr marL="86468" marR="86468" marT="43234" marB="43234" anchor="ctr"/>
                </a:tc>
                <a:extLst>
                  <a:ext uri="{0D108BD9-81ED-4DB2-BD59-A6C34878D82A}">
                    <a16:rowId xmlns:a16="http://schemas.microsoft.com/office/drawing/2014/main" val="10000"/>
                  </a:ext>
                </a:extLst>
              </a:tr>
              <a:tr h="183015">
                <a:tc>
                  <a:txBody>
                    <a:bodyPr/>
                    <a:lstStyle/>
                    <a:p>
                      <a:pPr algn="ctr"/>
                      <a:r>
                        <a:rPr lang="fr-FR" sz="1000" b="1" dirty="0">
                          <a:latin typeface="Calibri" pitchFamily="34" charset="0"/>
                        </a:rPr>
                        <a:t>1</a:t>
                      </a:r>
                    </a:p>
                  </a:txBody>
                  <a:tcPr marL="86468" marR="86468" marT="43234" marB="43234" anchor="ctr"/>
                </a:tc>
                <a:tc>
                  <a:txBody>
                    <a:bodyPr/>
                    <a:lstStyle/>
                    <a:p>
                      <a:pPr algn="ctr"/>
                      <a:r>
                        <a:rPr lang="fr-FR" sz="1000" b="1">
                          <a:latin typeface="Calibri" pitchFamily="34" charset="0"/>
                        </a:rPr>
                        <a:t>1</a:t>
                      </a:r>
                    </a:p>
                  </a:txBody>
                  <a:tcPr marL="86468" marR="86468" marT="43234" marB="43234" anchor="ctr"/>
                </a:tc>
                <a:tc>
                  <a:txBody>
                    <a:bodyPr/>
                    <a:lstStyle/>
                    <a:p>
                      <a:pPr algn="ctr"/>
                      <a:r>
                        <a:rPr lang="fr-FR" sz="1000" b="1">
                          <a:latin typeface="Calibri" pitchFamily="34" charset="0"/>
                        </a:rPr>
                        <a:t>0</a:t>
                      </a:r>
                    </a:p>
                  </a:txBody>
                  <a:tcPr marL="86468" marR="86468" marT="43234" marB="43234" anchor="ctr"/>
                </a:tc>
                <a:tc>
                  <a:txBody>
                    <a:bodyPr/>
                    <a:lstStyle/>
                    <a:p>
                      <a:pPr algn="ctr"/>
                      <a:r>
                        <a:rPr lang="fr-FR" sz="1000" b="1" dirty="0">
                          <a:latin typeface="Calibri" pitchFamily="34" charset="0"/>
                        </a:rPr>
                        <a:t>1</a:t>
                      </a:r>
                    </a:p>
                  </a:txBody>
                  <a:tcPr marL="86468" marR="86468" marT="43234" marB="43234" anchor="ctr"/>
                </a:tc>
                <a:tc>
                  <a:txBody>
                    <a:bodyPr/>
                    <a:lstStyle/>
                    <a:p>
                      <a:pPr algn="ctr"/>
                      <a:r>
                        <a:rPr lang="fr-FR" sz="1000" b="1">
                          <a:latin typeface="Calibri" pitchFamily="34" charset="0"/>
                        </a:rPr>
                        <a:t>0.4 -0.9 *</a:t>
                      </a:r>
                    </a:p>
                  </a:txBody>
                  <a:tcPr marL="86468" marR="86468" marT="43234" marB="43234" anchor="ctr"/>
                </a:tc>
                <a:tc>
                  <a:txBody>
                    <a:bodyPr/>
                    <a:lstStyle/>
                    <a:p>
                      <a:pPr algn="ctr"/>
                      <a:r>
                        <a:rPr lang="fr-FR" sz="1000" b="1" dirty="0">
                          <a:latin typeface="Calibri" pitchFamily="34" charset="0"/>
                        </a:rPr>
                        <a:t>-</a:t>
                      </a:r>
                    </a:p>
                  </a:txBody>
                  <a:tcPr marL="86468" marR="86468" marT="43234" marB="43234" anchor="ctr"/>
                </a:tc>
                <a:extLst>
                  <a:ext uri="{0D108BD9-81ED-4DB2-BD59-A6C34878D82A}">
                    <a16:rowId xmlns:a16="http://schemas.microsoft.com/office/drawing/2014/main" val="10001"/>
                  </a:ext>
                </a:extLst>
              </a:tr>
              <a:tr h="183015">
                <a:tc>
                  <a:txBody>
                    <a:bodyPr/>
                    <a:lstStyle/>
                    <a:p>
                      <a:pPr algn="ctr"/>
                      <a:r>
                        <a:rPr lang="fr-FR" sz="1000" b="1" dirty="0">
                          <a:latin typeface="Calibri" pitchFamily="34" charset="0"/>
                        </a:rPr>
                        <a:t>1</a:t>
                      </a:r>
                    </a:p>
                  </a:txBody>
                  <a:tcPr marL="86468" marR="86468" marT="43234" marB="43234" anchor="ctr"/>
                </a:tc>
                <a:tc>
                  <a:txBody>
                    <a:bodyPr/>
                    <a:lstStyle/>
                    <a:p>
                      <a:pPr algn="ctr"/>
                      <a:r>
                        <a:rPr lang="fr-FR" sz="1000" b="1">
                          <a:latin typeface="Calibri" pitchFamily="34" charset="0"/>
                        </a:rPr>
                        <a:t>1</a:t>
                      </a:r>
                    </a:p>
                  </a:txBody>
                  <a:tcPr marL="86468" marR="86468" marT="43234" marB="43234" anchor="ctr"/>
                </a:tc>
                <a:tc>
                  <a:txBody>
                    <a:bodyPr/>
                    <a:lstStyle/>
                    <a:p>
                      <a:pPr algn="ctr"/>
                      <a:r>
                        <a:rPr lang="fr-FR" sz="1000" b="1">
                          <a:latin typeface="Calibri" pitchFamily="34" charset="0"/>
                        </a:rPr>
                        <a:t>1</a:t>
                      </a:r>
                    </a:p>
                  </a:txBody>
                  <a:tcPr marL="86468" marR="86468" marT="43234" marB="43234" anchor="ctr"/>
                </a:tc>
                <a:tc>
                  <a:txBody>
                    <a:bodyPr/>
                    <a:lstStyle/>
                    <a:p>
                      <a:pPr algn="ctr"/>
                      <a:r>
                        <a:rPr lang="fr-FR" sz="1000" b="1" dirty="0">
                          <a:latin typeface="Calibri" pitchFamily="34" charset="0"/>
                        </a:rPr>
                        <a:t>0</a:t>
                      </a:r>
                    </a:p>
                  </a:txBody>
                  <a:tcPr marL="86468" marR="86468" marT="43234" marB="43234" anchor="ctr"/>
                </a:tc>
                <a:tc>
                  <a:txBody>
                    <a:bodyPr/>
                    <a:lstStyle/>
                    <a:p>
                      <a:pPr algn="ctr"/>
                      <a:r>
                        <a:rPr lang="fr-FR" sz="1000" b="1">
                          <a:latin typeface="Calibri" pitchFamily="34" charset="0"/>
                        </a:rPr>
                        <a:t>0.9 - 3.0</a:t>
                      </a:r>
                    </a:p>
                  </a:txBody>
                  <a:tcPr marL="86468" marR="86468" marT="43234" marB="43234" anchor="ctr"/>
                </a:tc>
                <a:tc>
                  <a:txBody>
                    <a:bodyPr/>
                    <a:lstStyle/>
                    <a:p>
                      <a:pPr algn="ctr"/>
                      <a:r>
                        <a:rPr lang="fr-FR" sz="1000" b="1" dirty="0">
                          <a:latin typeface="Calibri" pitchFamily="34" charset="0"/>
                        </a:rPr>
                        <a:t>12 - 22 pF</a:t>
                      </a:r>
                    </a:p>
                  </a:txBody>
                  <a:tcPr marL="86468" marR="86468" marT="43234" marB="43234" anchor="ctr"/>
                </a:tc>
                <a:extLst>
                  <a:ext uri="{0D108BD9-81ED-4DB2-BD59-A6C34878D82A}">
                    <a16:rowId xmlns:a16="http://schemas.microsoft.com/office/drawing/2014/main" val="10002"/>
                  </a:ext>
                </a:extLst>
              </a:tr>
              <a:tr h="183015">
                <a:tc>
                  <a:txBody>
                    <a:bodyPr/>
                    <a:lstStyle/>
                    <a:p>
                      <a:pPr algn="ctr"/>
                      <a:r>
                        <a:rPr lang="fr-FR" sz="1000" b="1" dirty="0">
                          <a:latin typeface="Calibri" pitchFamily="34" charset="0"/>
                        </a:rPr>
                        <a:t>1</a:t>
                      </a:r>
                    </a:p>
                  </a:txBody>
                  <a:tcPr marL="86468" marR="86468" marT="43234" marB="43234" anchor="ctr"/>
                </a:tc>
                <a:tc>
                  <a:txBody>
                    <a:bodyPr/>
                    <a:lstStyle/>
                    <a:p>
                      <a:pPr algn="ctr"/>
                      <a:r>
                        <a:rPr lang="fr-FR" sz="1000" b="1">
                          <a:latin typeface="Calibri" pitchFamily="34" charset="0"/>
                        </a:rPr>
                        <a:t>1</a:t>
                      </a:r>
                    </a:p>
                  </a:txBody>
                  <a:tcPr marL="86468" marR="86468" marT="43234" marB="43234" anchor="ctr"/>
                </a:tc>
                <a:tc>
                  <a:txBody>
                    <a:bodyPr/>
                    <a:lstStyle/>
                    <a:p>
                      <a:pPr algn="ctr"/>
                      <a:r>
                        <a:rPr lang="fr-FR" sz="1000" b="1">
                          <a:latin typeface="Calibri" pitchFamily="34" charset="0"/>
                        </a:rPr>
                        <a:t>1</a:t>
                      </a:r>
                    </a:p>
                  </a:txBody>
                  <a:tcPr marL="86468" marR="86468" marT="43234" marB="43234" anchor="ctr"/>
                </a:tc>
                <a:tc>
                  <a:txBody>
                    <a:bodyPr/>
                    <a:lstStyle/>
                    <a:p>
                      <a:pPr algn="ctr"/>
                      <a:r>
                        <a:rPr lang="fr-FR" sz="1000" b="1" dirty="0">
                          <a:latin typeface="Calibri" pitchFamily="34" charset="0"/>
                        </a:rPr>
                        <a:t>1</a:t>
                      </a:r>
                    </a:p>
                  </a:txBody>
                  <a:tcPr marL="86468" marR="86468" marT="43234" marB="43234" anchor="ctr"/>
                </a:tc>
                <a:tc>
                  <a:txBody>
                    <a:bodyPr/>
                    <a:lstStyle/>
                    <a:p>
                      <a:pPr algn="ctr"/>
                      <a:r>
                        <a:rPr lang="fr-FR" sz="1000" b="1" dirty="0">
                          <a:latin typeface="Calibri" pitchFamily="34" charset="0"/>
                        </a:rPr>
                        <a:t>3.0 - 8.0</a:t>
                      </a:r>
                    </a:p>
                  </a:txBody>
                  <a:tcPr marL="86468" marR="86468" marT="43234" marB="43234" anchor="ctr"/>
                </a:tc>
                <a:tc>
                  <a:txBody>
                    <a:bodyPr/>
                    <a:lstStyle/>
                    <a:p>
                      <a:pPr algn="ctr"/>
                      <a:r>
                        <a:rPr lang="fr-FR" sz="1000" b="1" dirty="0">
                          <a:latin typeface="Calibri" pitchFamily="34" charset="0"/>
                        </a:rPr>
                        <a:t>12 - 22 pF</a:t>
                      </a:r>
                    </a:p>
                  </a:txBody>
                  <a:tcPr marL="86468" marR="86468" marT="43234" marB="43234" anchor="ctr"/>
                </a:tc>
                <a:extLst>
                  <a:ext uri="{0D108BD9-81ED-4DB2-BD59-A6C34878D82A}">
                    <a16:rowId xmlns:a16="http://schemas.microsoft.com/office/drawing/2014/main" val="10003"/>
                  </a:ext>
                </a:extLst>
              </a:tr>
              <a:tr h="183015">
                <a:tc>
                  <a:txBody>
                    <a:bodyPr/>
                    <a:lstStyle/>
                    <a:p>
                      <a:pPr algn="ctr"/>
                      <a:r>
                        <a:rPr lang="fr-FR" sz="1000" b="1" dirty="0">
                          <a:latin typeface="Calibri" pitchFamily="34" charset="0"/>
                        </a:rPr>
                        <a:t>0</a:t>
                      </a:r>
                    </a:p>
                  </a:txBody>
                  <a:tcPr marL="86468" marR="86468" marT="43234" marB="43234" anchor="ctr"/>
                </a:tc>
                <a:tc gridSpan="3">
                  <a:txBody>
                    <a:bodyPr/>
                    <a:lstStyle/>
                    <a:p>
                      <a:pPr algn="ctr"/>
                      <a:r>
                        <a:rPr lang="fr-FR" sz="1000" b="1" dirty="0">
                          <a:latin typeface="Calibri" pitchFamily="34" charset="0"/>
                        </a:rPr>
                        <a:t>101,110,111</a:t>
                      </a:r>
                    </a:p>
                  </a:txBody>
                  <a:tcPr marL="86468" marR="86468" marT="43234" marB="43234" anchor="ctr"/>
                </a:tc>
                <a:tc hMerge="1">
                  <a:txBody>
                    <a:bodyPr/>
                    <a:lstStyle/>
                    <a:p>
                      <a:endParaRPr lang="fr-FR"/>
                    </a:p>
                  </a:txBody>
                  <a:tcPr/>
                </a:tc>
                <a:tc hMerge="1">
                  <a:txBody>
                    <a:bodyPr/>
                    <a:lstStyle/>
                    <a:p>
                      <a:endParaRPr lang="fr-FR"/>
                    </a:p>
                  </a:txBody>
                  <a:tcPr/>
                </a:tc>
                <a:tc>
                  <a:txBody>
                    <a:bodyPr/>
                    <a:lstStyle/>
                    <a:p>
                      <a:pPr algn="ctr"/>
                      <a:r>
                        <a:rPr lang="fr-FR" sz="1000" b="1" dirty="0">
                          <a:latin typeface="Calibri" pitchFamily="34" charset="0"/>
                        </a:rPr>
                        <a:t>1.0 &lt;=</a:t>
                      </a:r>
                    </a:p>
                  </a:txBody>
                  <a:tcPr marL="86468" marR="86468" marT="43234" marB="43234" anchor="ctr"/>
                </a:tc>
                <a:tc>
                  <a:txBody>
                    <a:bodyPr/>
                    <a:lstStyle/>
                    <a:p>
                      <a:pPr algn="ctr"/>
                      <a:r>
                        <a:rPr lang="fr-FR" sz="1000" b="1" dirty="0">
                          <a:latin typeface="Calibri" pitchFamily="34" charset="0"/>
                        </a:rPr>
                        <a:t>12 - 22 pF</a:t>
                      </a:r>
                    </a:p>
                  </a:txBody>
                  <a:tcPr marL="86468" marR="86468" marT="43234" marB="43234" anchor="ctr"/>
                </a:tc>
                <a:extLst>
                  <a:ext uri="{0D108BD9-81ED-4DB2-BD59-A6C34878D82A}">
                    <a16:rowId xmlns:a16="http://schemas.microsoft.com/office/drawing/2014/main" val="10004"/>
                  </a:ext>
                </a:extLst>
              </a:tr>
            </a:tbl>
          </a:graphicData>
        </a:graphic>
      </p:graphicFrame>
      <p:sp>
        <p:nvSpPr>
          <p:cNvPr id="232451" name="Rectangle 3"/>
          <p:cNvSpPr>
            <a:spLocks noChangeArrowheads="1"/>
          </p:cNvSpPr>
          <p:nvPr/>
        </p:nvSpPr>
        <p:spPr bwMode="auto">
          <a:xfrm>
            <a:off x="0" y="4077072"/>
            <a:ext cx="4067944"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1600" b="1" u="sng" dirty="0">
                <a:solidFill>
                  <a:srgbClr val="C00000"/>
                </a:solidFill>
                <a:latin typeface="Calibri" pitchFamily="34" charset="0"/>
              </a:rPr>
              <a:t>EXTERNAL quartz OSCILLATOR MODE: </a:t>
            </a:r>
          </a:p>
          <a:p>
            <a:pPr algn="just"/>
            <a:r>
              <a:rPr lang="en-US" sz="1600" b="1" dirty="0">
                <a:solidFill>
                  <a:srgbClr val="C00000"/>
                </a:solidFill>
                <a:latin typeface="Calibri" pitchFamily="34" charset="0"/>
              </a:rPr>
              <a:t>The most used Mode.  </a:t>
            </a:r>
          </a:p>
          <a:p>
            <a:pPr algn="just"/>
            <a:r>
              <a:rPr lang="en-US" sz="1600" b="1" dirty="0">
                <a:solidFill>
                  <a:srgbClr val="C00000"/>
                </a:solidFill>
                <a:latin typeface="Calibri" pitchFamily="34" charset="0"/>
              </a:rPr>
              <a:t>CKOPT allows you to select 2 different modes: 1 - if programmed (0): rail to rail, either the maximum capacity.  </a:t>
            </a:r>
          </a:p>
          <a:p>
            <a:pPr algn="just"/>
            <a:r>
              <a:rPr lang="en-US" sz="1600" b="1" dirty="0">
                <a:solidFill>
                  <a:srgbClr val="C00000"/>
                </a:solidFill>
                <a:latin typeface="Calibri" pitchFamily="34" charset="0"/>
              </a:rPr>
              <a:t>2. If not programmed (1): the oscillation circuit will consume less energy but will have a limited operating frequency. </a:t>
            </a:r>
          </a:p>
          <a:p>
            <a:pPr algn="just"/>
            <a:r>
              <a:rPr lang="en-US" sz="1600" b="1" dirty="0">
                <a:solidFill>
                  <a:srgbClr val="C00000"/>
                </a:solidFill>
                <a:latin typeface="Calibri" pitchFamily="34" charset="0"/>
              </a:rPr>
              <a:t>ATMEL calls to program this fuse for f=16 MHz</a:t>
            </a:r>
            <a:endParaRPr kumimoji="0" lang="fr-FR" b="1" i="1" strike="noStrike" cap="none" normalizeH="0" baseline="0" dirty="0">
              <a:ln>
                <a:noFill/>
              </a:ln>
              <a:solidFill>
                <a:srgbClr val="7030A0"/>
              </a:solidFill>
              <a:effectLst/>
              <a:latin typeface="Calibri" pitchFamily="34" charset="0"/>
              <a:cs typeface="Arial" charset="0"/>
            </a:endParaRPr>
          </a:p>
        </p:txBody>
      </p:sp>
      <p:graphicFrame>
        <p:nvGraphicFramePr>
          <p:cNvPr id="14" name="Tableau 13"/>
          <p:cNvGraphicFramePr>
            <a:graphicFrameLocks noGrp="1"/>
          </p:cNvGraphicFramePr>
          <p:nvPr/>
        </p:nvGraphicFramePr>
        <p:xfrm>
          <a:off x="4283969" y="577713"/>
          <a:ext cx="4752527" cy="1478372"/>
        </p:xfrm>
        <a:graphic>
          <a:graphicData uri="http://schemas.openxmlformats.org/drawingml/2006/table">
            <a:tbl>
              <a:tblPr>
                <a:tableStyleId>{5DA37D80-6434-44D0-A028-1B22A696006F}</a:tableStyleId>
              </a:tblPr>
              <a:tblGrid>
                <a:gridCol w="720079">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3312368">
                  <a:extLst>
                    <a:ext uri="{9D8B030D-6E8A-4147-A177-3AD203B41FA5}">
                      <a16:colId xmlns:a16="http://schemas.microsoft.com/office/drawing/2014/main" val="20002"/>
                    </a:ext>
                  </a:extLst>
                </a:gridCol>
              </a:tblGrid>
              <a:tr h="239529">
                <a:tc>
                  <a:txBody>
                    <a:bodyPr/>
                    <a:lstStyle/>
                    <a:p>
                      <a:pPr algn="ctr"/>
                      <a:r>
                        <a:rPr lang="fr-FR" sz="1000" b="1" dirty="0">
                          <a:latin typeface="Calibri" pitchFamily="34" charset="0"/>
                        </a:rPr>
                        <a:t>Bootlock2 </a:t>
                      </a:r>
                    </a:p>
                  </a:txBody>
                  <a:tcPr marL="82939" marR="82939" marT="41469" marB="41469" anchor="ctr"/>
                </a:tc>
                <a:tc>
                  <a:txBody>
                    <a:bodyPr/>
                    <a:lstStyle/>
                    <a:p>
                      <a:pPr algn="ctr"/>
                      <a:r>
                        <a:rPr lang="fr-FR" sz="1000" b="1" dirty="0">
                          <a:latin typeface="Calibri" pitchFamily="34" charset="0"/>
                        </a:rPr>
                        <a:t>Bootlock1 </a:t>
                      </a:r>
                    </a:p>
                  </a:txBody>
                  <a:tcPr marL="82939" marR="82939" marT="41469" marB="41469" anchor="ctr"/>
                </a:tc>
                <a:tc>
                  <a:txBody>
                    <a:bodyPr/>
                    <a:lstStyle/>
                    <a:p>
                      <a:pPr algn="ctr"/>
                      <a:r>
                        <a:rPr lang="fr-FR" sz="1000" b="1" dirty="0">
                          <a:latin typeface="Calibri" pitchFamily="34" charset="0"/>
                        </a:rPr>
                        <a:t>Protection type </a:t>
                      </a:r>
                    </a:p>
                  </a:txBody>
                  <a:tcPr marL="82939" marR="82939" marT="41469" marB="41469" anchor="ctr"/>
                </a:tc>
                <a:extLst>
                  <a:ext uri="{0D108BD9-81ED-4DB2-BD59-A6C34878D82A}">
                    <a16:rowId xmlns:a16="http://schemas.microsoft.com/office/drawing/2014/main" val="10000"/>
                  </a:ext>
                </a:extLst>
              </a:tr>
              <a:tr h="201889">
                <a:tc>
                  <a:txBody>
                    <a:bodyPr/>
                    <a:lstStyle/>
                    <a:p>
                      <a:pPr algn="ctr"/>
                      <a:r>
                        <a:rPr lang="fr-FR" sz="1000" b="1" dirty="0">
                          <a:latin typeface="Calibri" pitchFamily="34" charset="0"/>
                        </a:rPr>
                        <a:t>1</a:t>
                      </a:r>
                    </a:p>
                  </a:txBody>
                  <a:tcPr marL="82939" marR="82939" marT="41469" marB="41469" anchor="ctr"/>
                </a:tc>
                <a:tc>
                  <a:txBody>
                    <a:bodyPr/>
                    <a:lstStyle/>
                    <a:p>
                      <a:pPr algn="ctr"/>
                      <a:r>
                        <a:rPr lang="fr-FR" sz="1000" b="1" dirty="0">
                          <a:latin typeface="Calibri" pitchFamily="34" charset="0"/>
                        </a:rPr>
                        <a:t>1</a:t>
                      </a:r>
                    </a:p>
                  </a:txBody>
                  <a:tcPr marL="82939" marR="82939" marT="41469" marB="41469" anchor="ctr"/>
                </a:tc>
                <a:tc>
                  <a:txBody>
                    <a:bodyPr/>
                    <a:lstStyle/>
                    <a:p>
                      <a:pPr algn="ctr"/>
                      <a:r>
                        <a:rPr lang="en-US" sz="1000" b="1" dirty="0">
                          <a:latin typeface="Calibri" pitchFamily="34" charset="0"/>
                        </a:rPr>
                        <a:t>No restrictions of access to the memory.</a:t>
                      </a:r>
                      <a:endParaRPr lang="fr-FR" sz="1000" b="1" dirty="0">
                        <a:latin typeface="Calibri" pitchFamily="34" charset="0"/>
                      </a:endParaRPr>
                    </a:p>
                  </a:txBody>
                  <a:tcPr marL="82939" marR="82939" marT="41469" marB="41469" anchor="ctr"/>
                </a:tc>
                <a:extLst>
                  <a:ext uri="{0D108BD9-81ED-4DB2-BD59-A6C34878D82A}">
                    <a16:rowId xmlns:a16="http://schemas.microsoft.com/office/drawing/2014/main" val="10001"/>
                  </a:ext>
                </a:extLst>
              </a:tr>
              <a:tr h="463367">
                <a:tc>
                  <a:txBody>
                    <a:bodyPr/>
                    <a:lstStyle/>
                    <a:p>
                      <a:pPr algn="ctr"/>
                      <a:r>
                        <a:rPr lang="fr-FR" sz="1000" b="1">
                          <a:latin typeface="Calibri" pitchFamily="34" charset="0"/>
                        </a:rPr>
                        <a:t>1</a:t>
                      </a:r>
                    </a:p>
                  </a:txBody>
                  <a:tcPr marL="82939" marR="82939" marT="41469" marB="41469" anchor="ctr"/>
                </a:tc>
                <a:tc>
                  <a:txBody>
                    <a:bodyPr/>
                    <a:lstStyle/>
                    <a:p>
                      <a:pPr algn="ctr"/>
                      <a:r>
                        <a:rPr lang="fr-FR" sz="1000" b="1" dirty="0">
                          <a:latin typeface="Calibri" pitchFamily="34" charset="0"/>
                        </a:rPr>
                        <a:t>0</a:t>
                      </a:r>
                    </a:p>
                  </a:txBody>
                  <a:tcPr marL="82939" marR="82939" marT="41469" marB="41469" anchor="ctr"/>
                </a:tc>
                <a:tc>
                  <a:txBody>
                    <a:bodyPr/>
                    <a:lstStyle/>
                    <a:p>
                      <a:pPr algn="ctr"/>
                      <a:r>
                        <a:rPr lang="en-US" sz="1000" b="1" dirty="0">
                          <a:solidFill>
                            <a:srgbClr val="00B050"/>
                          </a:solidFill>
                          <a:latin typeface="Calibri" pitchFamily="34" charset="0"/>
                        </a:rPr>
                        <a:t>Programming the FLASH or EEPROM by programming series and parallel. The programming of the fuses is disabled</a:t>
                      </a:r>
                      <a:endParaRPr lang="fr-FR" sz="1000" b="1" dirty="0">
                        <a:latin typeface="Calibri" pitchFamily="34" charset="0"/>
                      </a:endParaRPr>
                    </a:p>
                  </a:txBody>
                  <a:tcPr marL="82939" marR="82939" marT="41469" marB="41469" anchor="ctr"/>
                </a:tc>
                <a:extLst>
                  <a:ext uri="{0D108BD9-81ED-4DB2-BD59-A6C34878D82A}">
                    <a16:rowId xmlns:a16="http://schemas.microsoft.com/office/drawing/2014/main" val="10002"/>
                  </a:ext>
                </a:extLst>
              </a:tr>
              <a:tr h="463367">
                <a:tc>
                  <a:txBody>
                    <a:bodyPr/>
                    <a:lstStyle/>
                    <a:p>
                      <a:pPr algn="ctr"/>
                      <a:r>
                        <a:rPr lang="fr-FR" sz="1000" b="1">
                          <a:latin typeface="Calibri" pitchFamily="34" charset="0"/>
                        </a:rPr>
                        <a:t>0</a:t>
                      </a:r>
                    </a:p>
                  </a:txBody>
                  <a:tcPr marL="82939" marR="82939" marT="41469" marB="41469" anchor="ctr"/>
                </a:tc>
                <a:tc>
                  <a:txBody>
                    <a:bodyPr/>
                    <a:lstStyle/>
                    <a:p>
                      <a:pPr algn="ctr"/>
                      <a:r>
                        <a:rPr lang="fr-FR" sz="1000" b="1" dirty="0">
                          <a:latin typeface="Calibri" pitchFamily="34" charset="0"/>
                        </a:rPr>
                        <a:t>0</a:t>
                      </a:r>
                    </a:p>
                  </a:txBody>
                  <a:tcPr marL="82939" marR="82939" marT="41469" marB="41469" anchor="ctr"/>
                </a:tc>
                <a:tc>
                  <a:txBody>
                    <a:bodyPr/>
                    <a:lstStyle/>
                    <a:p>
                      <a:pPr algn="ctr"/>
                      <a:r>
                        <a:rPr lang="en-US" sz="1000" b="1" dirty="0">
                          <a:solidFill>
                            <a:srgbClr val="00B050"/>
                          </a:solidFill>
                          <a:latin typeface="Calibri" pitchFamily="34" charset="0"/>
                        </a:rPr>
                        <a:t>No programming and checking the FLASH or EEPROM by programming series and parallel. The programming of the fuses is disabled</a:t>
                      </a:r>
                      <a:endParaRPr lang="fr-FR" sz="1000" b="1" dirty="0">
                        <a:latin typeface="Calibri" pitchFamily="34" charset="0"/>
                      </a:endParaRPr>
                    </a:p>
                  </a:txBody>
                  <a:tcPr marL="82939" marR="82939" marT="41469" marB="41469" anchor="ctr"/>
                </a:tc>
                <a:extLst>
                  <a:ext uri="{0D108BD9-81ED-4DB2-BD59-A6C34878D82A}">
                    <a16:rowId xmlns:a16="http://schemas.microsoft.com/office/drawing/2014/main" val="10003"/>
                  </a:ext>
                </a:extLst>
              </a:tr>
            </a:tbl>
          </a:graphicData>
        </a:graphic>
      </p:graphicFrame>
      <p:sp>
        <p:nvSpPr>
          <p:cNvPr id="15" name="Rectangle 1"/>
          <p:cNvSpPr>
            <a:spLocks noChangeArrowheads="1"/>
          </p:cNvSpPr>
          <p:nvPr/>
        </p:nvSpPr>
        <p:spPr bwMode="auto">
          <a:xfrm>
            <a:off x="35496" y="654657"/>
            <a:ext cx="4104456"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a:ln>
                  <a:noFill/>
                </a:ln>
                <a:solidFill>
                  <a:srgbClr val="C00000"/>
                </a:solidFill>
                <a:effectLst/>
                <a:latin typeface="Calibri" pitchFamily="34" charset="0"/>
                <a:cs typeface="Arial" charset="0"/>
              </a:rPr>
              <a:t>THE PROTECTION fuses: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a:ln>
                  <a:noFill/>
                </a:ln>
                <a:solidFill>
                  <a:srgbClr val="00B050"/>
                </a:solidFill>
                <a:effectLst/>
                <a:latin typeface="Calibri" pitchFamily="34" charset="0"/>
                <a:cs typeface="Arial" charset="0"/>
              </a:rPr>
              <a:t>Bootlock2, Bootlock1: </a:t>
            </a:r>
            <a:r>
              <a:rPr kumimoji="0" lang="en-US" sz="1600" b="1" i="0" strike="noStrike" cap="none" normalizeH="0" baseline="0" dirty="0">
                <a:ln>
                  <a:noFill/>
                </a:ln>
                <a:effectLst/>
                <a:latin typeface="Calibri" pitchFamily="34" charset="0"/>
                <a:cs typeface="Arial" charset="0"/>
              </a:rPr>
              <a:t>pair of fuses for control rights of access to FLASH and EEPROM memories.</a:t>
            </a:r>
            <a:endParaRPr kumimoji="0" lang="fr-FR" sz="1600" b="1" i="0" strike="noStrike" cap="none" normalizeH="0" baseline="0" dirty="0">
              <a:ln>
                <a:noFill/>
              </a:ln>
              <a:effectLst/>
              <a:latin typeface="Calibri" pitchFamily="34" charset="0"/>
              <a:cs typeface="Arial" charset="0"/>
            </a:endParaRPr>
          </a:p>
        </p:txBody>
      </p:sp>
      <p:pic>
        <p:nvPicPr>
          <p:cNvPr id="11" name="Image 10">
            <a:hlinkClick r:id="rId2" action="ppaction://hlinksldjump"/>
            <a:extLst>
              <a:ext uri="{FF2B5EF4-FFF2-40B4-BE49-F238E27FC236}">
                <a16:creationId xmlns:a16="http://schemas.microsoft.com/office/drawing/2014/main" id="{A497E114-BEC9-420C-96F2-0D038E58BCD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32450"/>
                                        </p:tgtEl>
                                        <p:attrNameLst>
                                          <p:attrName>style.visibility</p:attrName>
                                        </p:attrNameLst>
                                      </p:cBhvr>
                                      <p:to>
                                        <p:strVal val="visible"/>
                                      </p:to>
                                    </p:set>
                                    <p:animEffect transition="in" filter="blinds(horizontal)">
                                      <p:cBhvr>
                                        <p:cTn id="15" dur="500"/>
                                        <p:tgtEl>
                                          <p:spTgt spid="232450"/>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2451"/>
                                        </p:tgtEl>
                                        <p:attrNameLst>
                                          <p:attrName>style.visibility</p:attrName>
                                        </p:attrNameLst>
                                      </p:cBhvr>
                                      <p:to>
                                        <p:strVal val="visible"/>
                                      </p:to>
                                    </p:set>
                                    <p:animEffect transition="in" filter="blinds(horizontal)">
                                      <p:cBhvr>
                                        <p:cTn id="23" dur="500"/>
                                        <p:tgtEl>
                                          <p:spTgt spid="232451"/>
                                        </p:tgtEl>
                                      </p:cBhvr>
                                    </p:animEffect>
                                  </p:childTnLst>
                                </p:cTn>
                              </p:par>
                              <p:par>
                                <p:cTn id="24" presetID="3"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p:bldP spid="232451" grpId="0"/>
      <p:bldP spid="15"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INSIDE OF THE MICROCONTROLLER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534</a:t>
            </a:fld>
            <a:endParaRPr lang="fr-FR"/>
          </a:p>
        </p:txBody>
      </p:sp>
      <p:sp>
        <p:nvSpPr>
          <p:cNvPr id="4" name="Rectangle 3"/>
          <p:cNvSpPr/>
          <p:nvPr/>
        </p:nvSpPr>
        <p:spPr>
          <a:xfrm>
            <a:off x="0" y="500042"/>
            <a:ext cx="9144000" cy="5324535"/>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INSTRUCTION set: we class the instructions that a µ</a:t>
            </a:r>
            <a:r>
              <a:rPr lang="en-US" sz="1600" b="1" dirty="0" err="1">
                <a:solidFill>
                  <a:srgbClr val="C00000"/>
                </a:solidFill>
                <a:latin typeface="Calibri" pitchFamily="34" charset="0"/>
                <a:cs typeface="Calibri" pitchFamily="34" charset="0"/>
              </a:rPr>
              <a:t>controleur</a:t>
            </a:r>
            <a:r>
              <a:rPr lang="en-US" sz="1600" b="1" dirty="0">
                <a:solidFill>
                  <a:srgbClr val="C00000"/>
                </a:solidFill>
                <a:latin typeface="Calibri" pitchFamily="34" charset="0"/>
                <a:cs typeface="Calibri" pitchFamily="34" charset="0"/>
              </a:rPr>
              <a:t> is able to perform in groups: </a:t>
            </a: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1 - transfer Instructions: the µcontroller spends much of his time to move bytes from one place to another in the system:</a:t>
            </a:r>
          </a:p>
          <a:p>
            <a:pPr algn="just"/>
            <a:r>
              <a:rPr lang="en-US" sz="1600" b="1" dirty="0">
                <a:solidFill>
                  <a:srgbClr val="C00000"/>
                </a:solidFill>
                <a:latin typeface="Calibri" pitchFamily="34" charset="0"/>
                <a:cs typeface="Calibri" pitchFamily="34" charset="0"/>
              </a:rPr>
              <a:t>	-a device to a registry internal or vice versa, </a:t>
            </a:r>
          </a:p>
          <a:p>
            <a:pPr algn="just"/>
            <a:r>
              <a:rPr lang="en-US" sz="1600" b="1" dirty="0">
                <a:solidFill>
                  <a:srgbClr val="C00000"/>
                </a:solidFill>
                <a:latin typeface="Calibri" pitchFamily="34" charset="0"/>
                <a:cs typeface="Calibri" pitchFamily="34" charset="0"/>
              </a:rPr>
              <a:t>	- a registry internal to the RAM memory or vice versa.</a:t>
            </a:r>
            <a:endParaRPr lang="fr-FR" sz="1200" b="1" i="1" dirty="0">
              <a:solidFill>
                <a:srgbClr val="0070C0"/>
              </a:solidFill>
              <a:latin typeface="Calibri" pitchFamily="34" charset="0"/>
              <a:cs typeface="Calibri" pitchFamily="34" charset="0"/>
            </a:endParaRPr>
          </a:p>
          <a:p>
            <a:pPr algn="just"/>
            <a:r>
              <a:rPr lang="en-US" sz="1200" b="1" i="1" dirty="0">
                <a:solidFill>
                  <a:srgbClr val="0070C0"/>
                </a:solidFill>
                <a:latin typeface="Calibri" pitchFamily="34" charset="0"/>
                <a:cs typeface="Calibri" pitchFamily="34" charset="0"/>
              </a:rPr>
              <a:t>Attention: a direct transfer from one memory to another or to a device, or an entry in ROM memory, generally cannot be done, the structure of the microcontroller makes mandatory the passage of information by one of its internal registers.  Note that, with some exceptions, it is rather a copy that a transfer since the memory of origin box keeps its information (as long as there is no written something else instead).</a:t>
            </a:r>
            <a:endParaRPr lang="fr-FR" sz="1600" b="1" i="1" dirty="0">
              <a:solidFill>
                <a:srgbClr val="0070C0"/>
              </a:solidFill>
              <a:latin typeface="Calibri" pitchFamily="34" charset="0"/>
              <a:cs typeface="Calibri" pitchFamily="34" charset="0"/>
            </a:endParaRPr>
          </a:p>
          <a:p>
            <a:pPr algn="just"/>
            <a:endParaRPr lang="fr-FR" sz="1600" b="1" u="sng" dirty="0">
              <a:solidFill>
                <a:srgbClr val="00B050"/>
              </a:solidFill>
              <a:latin typeface="Calibri" pitchFamily="34" charset="0"/>
              <a:cs typeface="Calibri" pitchFamily="34" charset="0"/>
            </a:endParaRPr>
          </a:p>
          <a:p>
            <a:pPr algn="just"/>
            <a:r>
              <a:rPr lang="en-US" sz="1600" b="1" dirty="0">
                <a:solidFill>
                  <a:srgbClr val="00B050"/>
                </a:solidFill>
                <a:latin typeface="Calibri" pitchFamily="34" charset="0"/>
                <a:cs typeface="Calibri" pitchFamily="34" charset="0"/>
              </a:rPr>
              <a:t>2 - Arithmetic instructions: A µcontroller, especially 8-bit, isn't a great mathematician. It is only able to make additions, subtractions, multiplications and divisions. All complex mathematical operations (treatment of large numbers, fractional, square roots, trigonometric functions,...) must be reduced to a succession of simple operations only on bytes.  </a:t>
            </a:r>
          </a:p>
          <a:p>
            <a:pPr algn="just"/>
            <a:endParaRPr lang="en-US" sz="1600" b="1" dirty="0">
              <a:solidFill>
                <a:srgbClr val="00B050"/>
              </a:solidFill>
              <a:latin typeface="Calibri" pitchFamily="34" charset="0"/>
              <a:cs typeface="Calibri" pitchFamily="34" charset="0"/>
            </a:endParaRPr>
          </a:p>
          <a:p>
            <a:pPr algn="just"/>
            <a:r>
              <a:rPr lang="en-US" sz="1600" b="1" dirty="0">
                <a:solidFill>
                  <a:srgbClr val="00B050"/>
                </a:solidFill>
                <a:latin typeface="Calibri" pitchFamily="34" charset="0"/>
                <a:cs typeface="Calibri" pitchFamily="34" charset="0"/>
              </a:rPr>
              <a:t>3 - Logical instructions: the µ</a:t>
            </a:r>
            <a:r>
              <a:rPr lang="en-US" sz="1600" b="1" dirty="0" err="1">
                <a:solidFill>
                  <a:srgbClr val="00B050"/>
                </a:solidFill>
                <a:latin typeface="Calibri" pitchFamily="34" charset="0"/>
                <a:cs typeface="Calibri" pitchFamily="34" charset="0"/>
              </a:rPr>
              <a:t>controleurs</a:t>
            </a:r>
            <a:r>
              <a:rPr lang="en-US" sz="1600" b="1" dirty="0">
                <a:solidFill>
                  <a:srgbClr val="00B050"/>
                </a:solidFill>
                <a:latin typeface="Calibri" pitchFamily="34" charset="0"/>
                <a:cs typeface="Calibri" pitchFamily="34" charset="0"/>
              </a:rPr>
              <a:t> perform logical operations: and, or, XOR, not (inverter), rotations, shifts...  Operations are operated simultaneously on the bits corresponding to the two registers. </a:t>
            </a:r>
          </a:p>
          <a:p>
            <a:pPr algn="just"/>
            <a:endParaRPr lang="en-US" sz="1600" b="1" dirty="0">
              <a:solidFill>
                <a:srgbClr val="00B050"/>
              </a:solidFill>
              <a:latin typeface="Calibri" pitchFamily="34" charset="0"/>
              <a:cs typeface="Calibri" pitchFamily="34" charset="0"/>
            </a:endParaRPr>
          </a:p>
          <a:p>
            <a:pPr algn="just"/>
            <a:r>
              <a:rPr lang="en-US" sz="1600" b="1" dirty="0">
                <a:solidFill>
                  <a:srgbClr val="00B050"/>
                </a:solidFill>
                <a:latin typeface="Calibri" pitchFamily="34" charset="0"/>
                <a:cs typeface="Calibri" pitchFamily="34" charset="0"/>
              </a:rPr>
              <a:t>Example: compare two bytes A and B according to a logical operation, is to realize a subtraction which overlooked the result; </a:t>
            </a:r>
          </a:p>
          <a:p>
            <a:pPr algn="just"/>
            <a:r>
              <a:rPr lang="en-US" sz="1600" b="1" dirty="0">
                <a:solidFill>
                  <a:srgbClr val="00B050"/>
                </a:solidFill>
                <a:latin typeface="Calibri" pitchFamily="34" charset="0"/>
                <a:cs typeface="Calibri" pitchFamily="34" charset="0"/>
              </a:rPr>
              <a:t>We just want to know if it is null (=&gt; A = B), positive (A &gt; B) or negative (A &lt; B).  These indications are registered in States indicators (small stores 1 bit located in the processor)</a:t>
            </a:r>
            <a:endParaRPr lang="fr-FR" sz="1600" b="1" dirty="0">
              <a:solidFill>
                <a:srgbClr val="7030A0"/>
              </a:solidFill>
              <a:latin typeface="Calibri" pitchFamily="34" charset="0"/>
              <a:cs typeface="Calibri" pitchFamily="34" charset="0"/>
            </a:endParaRPr>
          </a:p>
        </p:txBody>
      </p:sp>
      <p:pic>
        <p:nvPicPr>
          <p:cNvPr id="5" name="Image 4">
            <a:hlinkClick r:id="rId2" action="ppaction://hlinksldjump"/>
            <a:extLst>
              <a:ext uri="{FF2B5EF4-FFF2-40B4-BE49-F238E27FC236}">
                <a16:creationId xmlns:a16="http://schemas.microsoft.com/office/drawing/2014/main" id="{4A9A3D21-673D-4F04-84C3-6D523757D53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 L’INTERIEUR DU MICRO-CONTRÔLEUR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535</a:t>
            </a:fld>
            <a:endParaRPr lang="fr-FR"/>
          </a:p>
        </p:txBody>
      </p:sp>
      <p:sp>
        <p:nvSpPr>
          <p:cNvPr id="4" name="Rectangle 3"/>
          <p:cNvSpPr/>
          <p:nvPr/>
        </p:nvSpPr>
        <p:spPr>
          <a:xfrm>
            <a:off x="0" y="476672"/>
            <a:ext cx="9144000" cy="6247864"/>
          </a:xfrm>
          <a:prstGeom prst="rect">
            <a:avLst/>
          </a:prstGeom>
        </p:spPr>
        <p:txBody>
          <a:bodyPr wrap="square">
            <a:spAutoFit/>
          </a:bodyPr>
          <a:lstStyle/>
          <a:p>
            <a:pPr algn="just"/>
            <a:r>
              <a:rPr lang="en-US" sz="1600" b="1" u="sng" dirty="0">
                <a:solidFill>
                  <a:srgbClr val="00B050"/>
                </a:solidFill>
                <a:latin typeface="Calibri" pitchFamily="34" charset="0"/>
                <a:cs typeface="Calibri" pitchFamily="34" charset="0"/>
              </a:rPr>
              <a:t>4 instructions of E/S, used to:</a:t>
            </a:r>
          </a:p>
          <a:p>
            <a:pPr algn="just"/>
            <a:r>
              <a:rPr lang="en-US" sz="1600" b="1" dirty="0">
                <a:solidFill>
                  <a:srgbClr val="00B050"/>
                </a:solidFill>
                <a:latin typeface="Calibri" pitchFamily="34" charset="0"/>
                <a:cs typeface="Calibri" pitchFamily="34" charset="0"/>
              </a:rPr>
              <a:t>- read the status of a port of entry (allowing interfacing to switches, switches, optocouplers, analog/digital converters, keyboards, etc.);  </a:t>
            </a:r>
          </a:p>
          <a:p>
            <a:pPr algn="just"/>
            <a:r>
              <a:rPr lang="en-US" sz="1600" b="1" dirty="0">
                <a:solidFill>
                  <a:srgbClr val="00B050"/>
                </a:solidFill>
                <a:latin typeface="Calibri" pitchFamily="34" charset="0"/>
                <a:cs typeface="Calibri" pitchFamily="34" charset="0"/>
              </a:rPr>
              <a:t>- write information to the registry to an output port, which keeps the information at the disposal of the external circuits (</a:t>
            </a:r>
            <a:r>
              <a:rPr lang="en-US" sz="1600" b="1" dirty="0" err="1">
                <a:solidFill>
                  <a:srgbClr val="00B050"/>
                </a:solidFill>
                <a:latin typeface="Calibri" pitchFamily="34" charset="0"/>
                <a:cs typeface="Calibri" pitchFamily="34" charset="0"/>
              </a:rPr>
              <a:t>leds</a:t>
            </a:r>
            <a:r>
              <a:rPr lang="en-US" sz="1600" b="1" dirty="0">
                <a:solidFill>
                  <a:srgbClr val="00B050"/>
                </a:solidFill>
                <a:latin typeface="Calibri" pitchFamily="34" charset="0"/>
                <a:cs typeface="Calibri" pitchFamily="34" charset="0"/>
              </a:rPr>
              <a:t>, motors, relays, digital/analog converters, etc.)</a:t>
            </a:r>
          </a:p>
          <a:p>
            <a:pPr algn="just"/>
            <a:r>
              <a:rPr lang="en-US" sz="1600" b="1" dirty="0">
                <a:solidFill>
                  <a:srgbClr val="00B050"/>
                </a:solidFill>
                <a:latin typeface="Calibri" pitchFamily="34" charset="0"/>
                <a:cs typeface="Calibri" pitchFamily="34" charset="0"/>
              </a:rPr>
              <a:t>- write or read information in the registers of a serial port.</a:t>
            </a:r>
          </a:p>
          <a:p>
            <a:pPr algn="just"/>
            <a:r>
              <a:rPr lang="en-US" sz="1600" b="1" u="sng" dirty="0">
                <a:solidFill>
                  <a:srgbClr val="00B050"/>
                </a:solidFill>
                <a:latin typeface="Calibri" pitchFamily="34" charset="0"/>
                <a:cs typeface="Calibri" pitchFamily="34" charset="0"/>
              </a:rPr>
              <a:t>5 - Connection instructions: </a:t>
            </a:r>
            <a:r>
              <a:rPr lang="en-US" sz="1600" b="1" dirty="0">
                <a:solidFill>
                  <a:srgbClr val="00B050"/>
                </a:solidFill>
                <a:latin typeface="Calibri" pitchFamily="34" charset="0"/>
                <a:cs typeface="Calibri" pitchFamily="34" charset="0"/>
              </a:rPr>
              <a:t>instructions that alter the normal conduct of the program. </a:t>
            </a:r>
          </a:p>
          <a:p>
            <a:pPr algn="just"/>
            <a:r>
              <a:rPr lang="en-US" sz="1600" b="1" dirty="0">
                <a:solidFill>
                  <a:srgbClr val="00B050"/>
                </a:solidFill>
                <a:latin typeface="Calibri" pitchFamily="34" charset="0"/>
                <a:cs typeface="Calibri" pitchFamily="34" charset="0"/>
              </a:rPr>
              <a:t>Jumps and subroutines are distinguished: </a:t>
            </a:r>
          </a:p>
          <a:p>
            <a:pPr marL="285750" indent="-285750" algn="just">
              <a:buFontTx/>
              <a:buChar char="-"/>
            </a:pPr>
            <a:r>
              <a:rPr lang="en-US" sz="1600" b="1" dirty="0">
                <a:solidFill>
                  <a:srgbClr val="00B050"/>
                </a:solidFill>
                <a:latin typeface="Calibri" pitchFamily="34" charset="0"/>
                <a:cs typeface="Calibri" pitchFamily="34" charset="0"/>
              </a:rPr>
              <a:t>the jumps cause a branch of the program to a memory address that is not contiguous to the place where you are.  </a:t>
            </a:r>
          </a:p>
          <a:p>
            <a:pPr marL="285750" indent="-285750" algn="just">
              <a:buFontTx/>
              <a:buChar char="-"/>
            </a:pPr>
            <a:r>
              <a:rPr lang="en-US" sz="1600" b="1" dirty="0">
                <a:solidFill>
                  <a:srgbClr val="00B050"/>
                </a:solidFill>
                <a:latin typeface="Calibri" pitchFamily="34" charset="0"/>
                <a:cs typeface="Calibri" pitchFamily="34" charset="0"/>
              </a:rPr>
              <a:t>The subroutine or subprogram is a program part that is needed in several places in the execution of the main program.  </a:t>
            </a:r>
          </a:p>
          <a:p>
            <a:pPr algn="just"/>
            <a:r>
              <a:rPr lang="en-US" sz="1600" b="1" dirty="0">
                <a:solidFill>
                  <a:srgbClr val="00B050"/>
                </a:solidFill>
                <a:latin typeface="Calibri" pitchFamily="34" charset="0"/>
                <a:cs typeface="Calibri" pitchFamily="34" charset="0"/>
              </a:rPr>
              <a:t>The big difference compared to the jump, this is when connecting to memorize the address where we come from, in order to come back once the subprogram completed. This is done by memorizing the start address in a special register (stack) of the microcontroller. </a:t>
            </a:r>
          </a:p>
          <a:p>
            <a:pPr algn="just"/>
            <a:r>
              <a:rPr lang="en-US" b="1" dirty="0">
                <a:solidFill>
                  <a:srgbClr val="FF6600"/>
                </a:solidFill>
                <a:latin typeface="Calibri" pitchFamily="34" charset="0"/>
                <a:cs typeface="Calibri" pitchFamily="34" charset="0"/>
              </a:rPr>
              <a:t>Both jumps that subroutines can be:</a:t>
            </a:r>
          </a:p>
          <a:p>
            <a:pPr algn="just"/>
            <a:r>
              <a:rPr lang="en-US" b="1" dirty="0">
                <a:solidFill>
                  <a:srgbClr val="FF6600"/>
                </a:solidFill>
                <a:latin typeface="Calibri" pitchFamily="34" charset="0"/>
                <a:cs typeface="Calibri" pitchFamily="34" charset="0"/>
              </a:rPr>
              <a:t>- </a:t>
            </a:r>
            <a:r>
              <a:rPr lang="en-US" b="1" dirty="0" err="1">
                <a:solidFill>
                  <a:srgbClr val="FF6600"/>
                </a:solidFill>
                <a:latin typeface="Calibri" pitchFamily="34" charset="0"/>
                <a:cs typeface="Calibri" pitchFamily="34" charset="0"/>
              </a:rPr>
              <a:t>inconditional</a:t>
            </a:r>
            <a:endParaRPr lang="en-US" b="1" dirty="0">
              <a:solidFill>
                <a:srgbClr val="FF6600"/>
              </a:solidFill>
              <a:latin typeface="Calibri" pitchFamily="34" charset="0"/>
              <a:cs typeface="Calibri" pitchFamily="34" charset="0"/>
            </a:endParaRPr>
          </a:p>
          <a:p>
            <a:pPr algn="just"/>
            <a:r>
              <a:rPr lang="en-US" b="1" dirty="0">
                <a:solidFill>
                  <a:srgbClr val="FF6600"/>
                </a:solidFill>
                <a:latin typeface="Calibri" pitchFamily="34" charset="0"/>
                <a:cs typeface="Calibri" pitchFamily="34" charset="0"/>
              </a:rPr>
              <a:t>- conditional, which is achieved if a certain condition is met</a:t>
            </a:r>
          </a:p>
          <a:p>
            <a:pPr algn="just"/>
            <a:r>
              <a:rPr lang="en-US" sz="1600" b="1" u="sng" dirty="0">
                <a:solidFill>
                  <a:srgbClr val="00B050"/>
                </a:solidFill>
                <a:latin typeface="Calibri" pitchFamily="34" charset="0"/>
                <a:cs typeface="Calibri" pitchFamily="34" charset="0"/>
              </a:rPr>
              <a:t>6 - Instructions:</a:t>
            </a:r>
          </a:p>
          <a:p>
            <a:pPr algn="just"/>
            <a:r>
              <a:rPr lang="en-US" sz="1600" b="1" dirty="0">
                <a:solidFill>
                  <a:srgbClr val="00B050"/>
                </a:solidFill>
                <a:latin typeface="Calibri" pitchFamily="34" charset="0"/>
                <a:cs typeface="Calibri" pitchFamily="34" charset="0"/>
              </a:rPr>
              <a:t>- instructions of the battery management (area of memory RAM to store data during the execution of the program); </a:t>
            </a:r>
          </a:p>
          <a:p>
            <a:pPr marL="285750" indent="-285750" algn="just">
              <a:buFontTx/>
              <a:buChar char="-"/>
            </a:pPr>
            <a:r>
              <a:rPr lang="en-US" sz="1600" b="1" dirty="0">
                <a:solidFill>
                  <a:srgbClr val="00B050"/>
                </a:solidFill>
                <a:latin typeface="Calibri" pitchFamily="34" charset="0"/>
                <a:cs typeface="Calibri" pitchFamily="34" charset="0"/>
              </a:rPr>
              <a:t>the processor control instructions: e.g. switching mode low consumption, control of devices shipped (i.e. on the same chip as the processor); </a:t>
            </a:r>
          </a:p>
          <a:p>
            <a:pPr marL="285750" indent="-285750" algn="just">
              <a:buFontTx/>
              <a:buChar char="-"/>
            </a:pPr>
            <a:r>
              <a:rPr lang="en-US" sz="1600" b="1" dirty="0">
                <a:solidFill>
                  <a:srgbClr val="00B050"/>
                </a:solidFill>
                <a:latin typeface="Calibri" pitchFamily="34" charset="0"/>
                <a:cs typeface="Calibri" pitchFamily="34" charset="0"/>
              </a:rPr>
              <a:t>instructions to position the processor internal indicators. </a:t>
            </a:r>
          </a:p>
          <a:p>
            <a:pPr algn="just"/>
            <a:r>
              <a:rPr lang="en-US" sz="1600" b="1" i="1" dirty="0">
                <a:solidFill>
                  <a:srgbClr val="00B050"/>
                </a:solidFill>
                <a:latin typeface="Calibri" pitchFamily="34" charset="0"/>
                <a:cs typeface="Calibri" pitchFamily="34" charset="0"/>
              </a:rPr>
              <a:t>These instructions vary highly according to families of microcontrollers.</a:t>
            </a:r>
            <a:endParaRPr lang="fr-FR" i="1" dirty="0">
              <a:solidFill>
                <a:srgbClr val="C00000"/>
              </a:solidFill>
              <a:latin typeface="Calibri" pitchFamily="34" charset="0"/>
              <a:cs typeface="Calibri" pitchFamily="34" charset="0"/>
            </a:endParaRPr>
          </a:p>
        </p:txBody>
      </p:sp>
      <p:pic>
        <p:nvPicPr>
          <p:cNvPr id="5" name="Image 4">
            <a:hlinkClick r:id="rId2" action="ppaction://hlinksldjump"/>
            <a:extLst>
              <a:ext uri="{FF2B5EF4-FFF2-40B4-BE49-F238E27FC236}">
                <a16:creationId xmlns:a16="http://schemas.microsoft.com/office/drawing/2014/main" id="{ED0B58C0-CF57-40F8-9458-86640207C7D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linds(horizont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linds(horizontal)">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blinds(horizontal)">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blinds(horizontal)">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Effect transition="in" filter="blinds(horizontal)">
                                      <p:cBhvr>
                                        <p:cTn id="6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ALL ABOUT THE MICROCONTROLLER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536</a:t>
            </a:fld>
            <a:endParaRPr lang="fr-FR"/>
          </a:p>
        </p:txBody>
      </p:sp>
      <p:sp>
        <p:nvSpPr>
          <p:cNvPr id="4" name="Rectangle 3"/>
          <p:cNvSpPr/>
          <p:nvPr/>
        </p:nvSpPr>
        <p:spPr>
          <a:xfrm>
            <a:off x="-32" y="683985"/>
            <a:ext cx="9144032" cy="584775"/>
          </a:xfrm>
          <a:prstGeom prst="rect">
            <a:avLst/>
          </a:prstGeom>
        </p:spPr>
        <p:txBody>
          <a:bodyPr wrap="square">
            <a:spAutoFit/>
          </a:bodyPr>
          <a:lstStyle/>
          <a:p>
            <a:pPr algn="just"/>
            <a:r>
              <a:rPr lang="en-US" sz="1600" b="1" dirty="0">
                <a:solidFill>
                  <a:srgbClr val="FF6600"/>
                </a:solidFill>
                <a:latin typeface="Calibri" pitchFamily="34" charset="0"/>
                <a:cs typeface="Calibri" pitchFamily="34" charset="0"/>
              </a:rPr>
              <a:t>In view of the integration of all these elements in a single integrated circuit case, it takes very few external electronic components around the µcontroller to make it work:</a:t>
            </a:r>
            <a:endParaRPr lang="fr-FR" sz="1600" b="1" dirty="0">
              <a:solidFill>
                <a:srgbClr val="FF6600"/>
              </a:solidFill>
              <a:latin typeface="Calibri" pitchFamily="34" charset="0"/>
              <a:cs typeface="Calibri" pitchFamily="34" charset="0"/>
            </a:endParaRPr>
          </a:p>
        </p:txBody>
      </p:sp>
      <p:sp>
        <p:nvSpPr>
          <p:cNvPr id="6" name="Rectangle 5"/>
          <p:cNvSpPr/>
          <p:nvPr/>
        </p:nvSpPr>
        <p:spPr>
          <a:xfrm>
            <a:off x="-32" y="1424965"/>
            <a:ext cx="9144032" cy="4524315"/>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1 - The power: </a:t>
            </a:r>
          </a:p>
          <a:p>
            <a:pPr algn="just"/>
            <a:r>
              <a:rPr lang="en-US" sz="1600" b="1" dirty="0">
                <a:solidFill>
                  <a:srgbClr val="C00000"/>
                </a:solidFill>
                <a:latin typeface="Calibri" pitchFamily="34" charset="0"/>
                <a:cs typeface="Calibri" pitchFamily="34" charset="0"/>
              </a:rPr>
              <a:t>all current µcontrollers work under a voltage of 1.8 to 6V with a predilection for the 5V (as a result the abundance of the so-called family TTL logic circuits that use this tension).  </a:t>
            </a:r>
          </a:p>
          <a:p>
            <a:pPr algn="just"/>
            <a:r>
              <a:rPr lang="en-US" sz="1600" b="1" dirty="0">
                <a:solidFill>
                  <a:srgbClr val="C00000"/>
                </a:solidFill>
                <a:latin typeface="Calibri" pitchFamily="34" charset="0"/>
                <a:cs typeface="Calibri" pitchFamily="34" charset="0"/>
              </a:rPr>
              <a:t>Soon however =&gt; 3.3V.  </a:t>
            </a:r>
          </a:p>
          <a:p>
            <a:pPr algn="just"/>
            <a:r>
              <a:rPr lang="en-US" sz="1600" b="1" dirty="0">
                <a:solidFill>
                  <a:srgbClr val="C00000"/>
                </a:solidFill>
                <a:latin typeface="Calibri" pitchFamily="34" charset="0"/>
                <a:cs typeface="Calibri" pitchFamily="34" charset="0"/>
              </a:rPr>
              <a:t>Very important: the voltage must be stabilized so that it works correctly.</a:t>
            </a:r>
            <a:endParaRPr lang="fr-FR" sz="1600" dirty="0">
              <a:solidFill>
                <a:srgbClr val="6699E7"/>
              </a:solidFill>
              <a:latin typeface="Calibri" pitchFamily="34" charset="0"/>
              <a:cs typeface="Calibri" pitchFamily="34" charset="0"/>
            </a:endParaRPr>
          </a:p>
          <a:p>
            <a:pPr algn="just"/>
            <a:endParaRPr lang="fr-FR"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2 - The clock: A µcontroller is a sequential logic circuit, i.e. that works at the pace of a rectangular signal, called clock that cadence all his internal circuitry.  </a:t>
            </a:r>
          </a:p>
          <a:p>
            <a:pPr algn="just"/>
            <a:r>
              <a:rPr lang="en-US" sz="1600" b="1" dirty="0">
                <a:solidFill>
                  <a:srgbClr val="C00000"/>
                </a:solidFill>
                <a:latin typeface="Calibri" pitchFamily="34" charset="0"/>
                <a:cs typeface="Calibri" pitchFamily="34" charset="0"/>
              </a:rPr>
              <a:t>Range: a few kHz to several MHz (compared to a PC we're over the GHz.) </a:t>
            </a: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Note: most f↑, it is quick but more it consumes, and more it heats up! </a:t>
            </a:r>
          </a:p>
          <a:p>
            <a:pPr algn="just"/>
            <a:r>
              <a:rPr lang="en-US" sz="1600" b="1" dirty="0">
                <a:solidFill>
                  <a:srgbClr val="C00000"/>
                </a:solidFill>
                <a:latin typeface="Calibri" pitchFamily="34" charset="0"/>
                <a:cs typeface="Calibri" pitchFamily="34" charset="0"/>
              </a:rPr>
              <a:t>Attention: it is recommended to have a stable clock-online controlled by a quartz or a ceramic resonator, only electronic components capable of generating stable and precise frequency signals.  </a:t>
            </a:r>
          </a:p>
          <a:p>
            <a:pPr algn="just"/>
            <a:endParaRPr lang="en-US" sz="1600" b="1" dirty="0">
              <a:solidFill>
                <a:srgbClr val="C00000"/>
              </a:solidFill>
              <a:latin typeface="Calibri" pitchFamily="34" charset="0"/>
              <a:cs typeface="Calibri" pitchFamily="34" charset="0"/>
            </a:endParaRP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3 - Reset circuit: just like a PC, it runs a program permanently, and if the program crashes, there must be out of this situation</a:t>
            </a:r>
          </a:p>
          <a:p>
            <a:pPr algn="just"/>
            <a:r>
              <a:rPr lang="en-US" sz="1600" b="1" dirty="0">
                <a:solidFill>
                  <a:srgbClr val="C00000"/>
                </a:solidFill>
                <a:latin typeface="Calibri" pitchFamily="34" charset="0"/>
                <a:cs typeface="Calibri" pitchFamily="34" charset="0"/>
              </a:rPr>
              <a:t>=&gt; reset restart the program without disconnecting the power supply.</a:t>
            </a:r>
            <a:endParaRPr lang="fr-FR" sz="1600" dirty="0">
              <a:solidFill>
                <a:srgbClr val="0070C0"/>
              </a:solidFill>
              <a:latin typeface="Calibri" pitchFamily="34" charset="0"/>
              <a:cs typeface="Calibri" pitchFamily="34" charset="0"/>
            </a:endParaRPr>
          </a:p>
        </p:txBody>
      </p:sp>
      <p:pic>
        <p:nvPicPr>
          <p:cNvPr id="7" name="Image 6">
            <a:hlinkClick r:id="rId2" action="ppaction://hlinksldjump"/>
            <a:extLst>
              <a:ext uri="{FF2B5EF4-FFF2-40B4-BE49-F238E27FC236}">
                <a16:creationId xmlns:a16="http://schemas.microsoft.com/office/drawing/2014/main" id="{A2DFFBF7-759E-4129-A546-F0BAFE3672E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537</a:t>
            </a:fld>
            <a:endParaRPr lang="fr-FR"/>
          </a:p>
        </p:txBody>
      </p:sp>
      <p:sp>
        <p:nvSpPr>
          <p:cNvPr id="4" name="Rectangle 3"/>
          <p:cNvSpPr>
            <a:spLocks noChangeArrowheads="1"/>
          </p:cNvSpPr>
          <p:nvPr/>
        </p:nvSpPr>
        <p:spPr bwMode="auto">
          <a:xfrm>
            <a:off x="1428728" y="2714621"/>
            <a:ext cx="6542194" cy="1214446"/>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 WHAT FAMILY OF MICROCONTROLLERS?</a:t>
            </a:r>
          </a:p>
        </p:txBody>
      </p:sp>
      <p:pic>
        <p:nvPicPr>
          <p:cNvPr id="5" name="Image 4">
            <a:hlinkClick r:id="rId2" action="ppaction://hlinksldjump"/>
            <a:extLst>
              <a:ext uri="{FF2B5EF4-FFF2-40B4-BE49-F238E27FC236}">
                <a16:creationId xmlns:a16="http://schemas.microsoft.com/office/drawing/2014/main" id="{F653DA33-1CF9-4DF0-B101-98D0DA8D239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210472352"/>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BRIEF HISTORY AND DEVELOPMENT OF MICROCONTROLLERS</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538</a:t>
            </a:fld>
            <a:endParaRPr lang="fr-FR"/>
          </a:p>
        </p:txBody>
      </p:sp>
      <p:sp>
        <p:nvSpPr>
          <p:cNvPr id="5" name="ZoneTexte 4"/>
          <p:cNvSpPr txBox="1"/>
          <p:nvPr/>
        </p:nvSpPr>
        <p:spPr>
          <a:xfrm>
            <a:off x="0" y="488861"/>
            <a:ext cx="7668344" cy="3046988"/>
          </a:xfrm>
          <a:prstGeom prst="rect">
            <a:avLst/>
          </a:prstGeom>
          <a:noFill/>
        </p:spPr>
        <p:txBody>
          <a:bodyPr wrap="square" rtlCol="0">
            <a:spAutoFit/>
          </a:bodyPr>
          <a:lstStyle/>
          <a:p>
            <a:r>
              <a:rPr lang="en-US" sz="1600" b="1" dirty="0">
                <a:solidFill>
                  <a:srgbClr val="0070C0"/>
                </a:solidFill>
                <a:latin typeface="Calibri" pitchFamily="34" charset="0"/>
              </a:rPr>
              <a:t>3 major steps: </a:t>
            </a:r>
          </a:p>
          <a:p>
            <a:endParaRPr lang="en-US" sz="1600" b="1" dirty="0">
              <a:solidFill>
                <a:srgbClr val="0070C0"/>
              </a:solidFill>
              <a:latin typeface="Calibri" pitchFamily="34" charset="0"/>
            </a:endParaRPr>
          </a:p>
          <a:p>
            <a:r>
              <a:rPr lang="en-US" sz="1600" b="1" dirty="0">
                <a:solidFill>
                  <a:srgbClr val="0070C0"/>
                </a:solidFill>
                <a:latin typeface="Calibri" pitchFamily="34" charset="0"/>
              </a:rPr>
              <a:t>1 - first microcontrollers date back to the 1970s: (Texas TMS1000 and Intel 4048, with a mask-ROM </a:t>
            </a:r>
          </a:p>
          <a:p>
            <a:endParaRPr lang="en-US" sz="1600" b="1" dirty="0">
              <a:solidFill>
                <a:srgbClr val="0070C0"/>
              </a:solidFill>
              <a:latin typeface="Calibri" pitchFamily="34" charset="0"/>
            </a:endParaRPr>
          </a:p>
          <a:p>
            <a:r>
              <a:rPr lang="en-US" sz="1600" b="1" dirty="0">
                <a:solidFill>
                  <a:srgbClr val="0070C0"/>
                </a:solidFill>
                <a:latin typeface="Calibri" pitchFamily="34" charset="0"/>
              </a:rPr>
              <a:t>Mask - ROM: hidden memory, written directly in Silicon memory.)  </a:t>
            </a:r>
          </a:p>
          <a:p>
            <a:endParaRPr lang="en-US" sz="1600" b="1" dirty="0">
              <a:solidFill>
                <a:srgbClr val="0070C0"/>
              </a:solidFill>
              <a:latin typeface="Calibri" pitchFamily="34" charset="0"/>
            </a:endParaRPr>
          </a:p>
          <a:p>
            <a:r>
              <a:rPr lang="en-US" sz="1600" b="1" dirty="0">
                <a:solidFill>
                  <a:srgbClr val="0070C0"/>
                </a:solidFill>
                <a:latin typeface="Calibri" pitchFamily="34" charset="0"/>
              </a:rPr>
              <a:t>Needed: </a:t>
            </a:r>
          </a:p>
          <a:p>
            <a:r>
              <a:rPr lang="en-US" sz="1600" b="1" dirty="0">
                <a:solidFill>
                  <a:srgbClr val="0070C0"/>
                </a:solidFill>
                <a:latin typeface="Calibri" pitchFamily="34" charset="0"/>
              </a:rPr>
              <a:t>1 - write a program, </a:t>
            </a:r>
          </a:p>
          <a:p>
            <a:r>
              <a:rPr lang="en-US" sz="1600" b="1" dirty="0">
                <a:solidFill>
                  <a:srgbClr val="0070C0"/>
                </a:solidFill>
                <a:latin typeface="Calibri" pitchFamily="34" charset="0"/>
              </a:rPr>
              <a:t>2 - pass it on to the manufacturer and a few months later: </a:t>
            </a:r>
          </a:p>
          <a:p>
            <a:r>
              <a:rPr lang="en-US" sz="1600" b="1" dirty="0">
                <a:solidFill>
                  <a:srgbClr val="0070C0"/>
                </a:solidFill>
                <a:latin typeface="Calibri" pitchFamily="34" charset="0"/>
              </a:rPr>
              <a:t>3 - receive a number of copies of our integrated circuit </a:t>
            </a:r>
          </a:p>
          <a:p>
            <a:r>
              <a:rPr lang="en-US" sz="1600" b="1" dirty="0">
                <a:solidFill>
                  <a:srgbClr val="0070C0"/>
                </a:solidFill>
                <a:latin typeface="Calibri" pitchFamily="34" charset="0"/>
              </a:rPr>
              <a:t>4 - hope that our program is fair and it works!</a:t>
            </a:r>
            <a:endParaRPr lang="fr-FR" sz="1600" b="1" dirty="0">
              <a:solidFill>
                <a:srgbClr val="0070C0"/>
              </a:solidFill>
              <a:latin typeface="Calibri" pitchFamily="34" charset="0"/>
            </a:endParaRPr>
          </a:p>
        </p:txBody>
      </p:sp>
      <p:pic>
        <p:nvPicPr>
          <p:cNvPr id="11" name="Image 10" descr="PIC_16c8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283968" y="4941168"/>
            <a:ext cx="2736306" cy="1224136"/>
          </a:xfrm>
          <a:prstGeom prst="rect">
            <a:avLst/>
          </a:prstGeom>
        </p:spPr>
      </p:pic>
      <p:sp>
        <p:nvSpPr>
          <p:cNvPr id="12" name="Rectangle 11"/>
          <p:cNvSpPr/>
          <p:nvPr/>
        </p:nvSpPr>
        <p:spPr>
          <a:xfrm>
            <a:off x="35496" y="3573016"/>
            <a:ext cx="6120680" cy="584775"/>
          </a:xfrm>
          <a:prstGeom prst="rect">
            <a:avLst/>
          </a:prstGeom>
        </p:spPr>
        <p:txBody>
          <a:bodyPr wrap="square">
            <a:spAutoFit/>
          </a:bodyPr>
          <a:lstStyle/>
          <a:p>
            <a:r>
              <a:rPr lang="en-US" sz="1600" b="1" dirty="0">
                <a:solidFill>
                  <a:srgbClr val="0070C0"/>
                </a:solidFill>
                <a:latin typeface="Calibri" pitchFamily="34" charset="0"/>
              </a:rPr>
              <a:t>2 - EPROM: Erasable Programmable Read Only Memory (with erasure by ultraviolet rays): Intel 8748, Motorola 68705, etc...</a:t>
            </a:r>
            <a:endParaRPr lang="fr-FR" sz="1600" b="1" dirty="0">
              <a:solidFill>
                <a:srgbClr val="0070C0"/>
              </a:solidFill>
              <a:latin typeface="Calibri" pitchFamily="34" charset="0"/>
            </a:endParaRPr>
          </a:p>
        </p:txBody>
      </p:sp>
      <p:sp>
        <p:nvSpPr>
          <p:cNvPr id="13" name="Rectangle 12"/>
          <p:cNvSpPr/>
          <p:nvPr/>
        </p:nvSpPr>
        <p:spPr>
          <a:xfrm>
            <a:off x="35496" y="4797152"/>
            <a:ext cx="3178691" cy="338554"/>
          </a:xfrm>
          <a:prstGeom prst="rect">
            <a:avLst/>
          </a:prstGeom>
        </p:spPr>
        <p:txBody>
          <a:bodyPr wrap="none">
            <a:spAutoFit/>
          </a:bodyPr>
          <a:lstStyle/>
          <a:p>
            <a:r>
              <a:rPr lang="fr-FR" sz="1600" b="1" dirty="0">
                <a:solidFill>
                  <a:srgbClr val="0070C0"/>
                </a:solidFill>
                <a:latin typeface="Calibri" pitchFamily="34" charset="0"/>
              </a:rPr>
              <a:t>3 - </a:t>
            </a:r>
            <a:r>
              <a:rPr lang="fr-FR" sz="1600" b="1" dirty="0">
                <a:solidFill>
                  <a:srgbClr val="FF6600"/>
                </a:solidFill>
                <a:latin typeface="Calibri" pitchFamily="34" charset="0"/>
              </a:rPr>
              <a:t>EEPROM: </a:t>
            </a:r>
            <a:r>
              <a:rPr lang="fr-FR" sz="1600" b="1" dirty="0" err="1">
                <a:solidFill>
                  <a:srgbClr val="0070C0"/>
                </a:solidFill>
                <a:latin typeface="Calibri" pitchFamily="34" charset="0"/>
              </a:rPr>
              <a:t>since</a:t>
            </a:r>
            <a:r>
              <a:rPr lang="fr-FR" sz="1600" b="1" dirty="0">
                <a:solidFill>
                  <a:srgbClr val="0070C0"/>
                </a:solidFill>
                <a:latin typeface="Calibri" pitchFamily="34" charset="0"/>
              </a:rPr>
              <a:t> PIC 16c84 (1993)</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4603" y="3391994"/>
            <a:ext cx="2488685" cy="1117126"/>
          </a:xfrm>
          <a:prstGeom prst="rect">
            <a:avLst/>
          </a:prstGeom>
          <a:noFill/>
          <a:ln w="9525">
            <a:noFill/>
            <a:miter lim="800000"/>
            <a:headEnd/>
            <a:tailEnd/>
          </a:ln>
          <a:effectLst/>
        </p:spPr>
      </p:pic>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1750" y="764704"/>
            <a:ext cx="2762250" cy="1590675"/>
          </a:xfrm>
          <a:prstGeom prst="rect">
            <a:avLst/>
          </a:prstGeom>
          <a:noFill/>
          <a:ln w="9525">
            <a:noFill/>
            <a:miter lim="800000"/>
            <a:headEnd/>
            <a:tailEnd/>
          </a:ln>
          <a:effectLst/>
        </p:spPr>
      </p:pic>
      <p:pic>
        <p:nvPicPr>
          <p:cNvPr id="10" name="Image 9">
            <a:hlinkClick r:id="rId5" action="ppaction://hlinksldjump"/>
            <a:extLst>
              <a:ext uri="{FF2B5EF4-FFF2-40B4-BE49-F238E27FC236}">
                <a16:creationId xmlns:a16="http://schemas.microsoft.com/office/drawing/2014/main" id="{24F30056-A8F5-4F4D-9D4F-3AC7D6B2963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 FEW FAMILIES OF MICROCONTROLLERS</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539</a:t>
            </a:fld>
            <a:endParaRPr lang="fr-FR"/>
          </a:p>
        </p:txBody>
      </p:sp>
      <p:sp>
        <p:nvSpPr>
          <p:cNvPr id="5" name="ZoneTexte 4"/>
          <p:cNvSpPr txBox="1"/>
          <p:nvPr/>
        </p:nvSpPr>
        <p:spPr>
          <a:xfrm>
            <a:off x="1547664" y="620688"/>
            <a:ext cx="7704856" cy="1323439"/>
          </a:xfrm>
          <a:prstGeom prst="rect">
            <a:avLst/>
          </a:prstGeom>
          <a:noFill/>
        </p:spPr>
        <p:txBody>
          <a:bodyPr wrap="square" rtlCol="0">
            <a:spAutoFit/>
          </a:bodyPr>
          <a:lstStyle/>
          <a:p>
            <a:r>
              <a:rPr lang="fr-FR" sz="2000" b="1" u="sng" dirty="0">
                <a:solidFill>
                  <a:srgbClr val="00B050"/>
                </a:solidFill>
                <a:latin typeface="Calibri" pitchFamily="34" charset="0"/>
              </a:rPr>
              <a:t>8 bits:</a:t>
            </a:r>
          </a:p>
          <a:p>
            <a:pPr lvl="1">
              <a:buFont typeface="Arial" pitchFamily="34" charset="0"/>
              <a:buChar char="•"/>
            </a:pPr>
            <a:r>
              <a:rPr lang="fr-FR" sz="2000" b="1" dirty="0">
                <a:solidFill>
                  <a:srgbClr val="0070C0"/>
                </a:solidFill>
                <a:latin typeface="Calibri" pitchFamily="34" charset="0"/>
              </a:rPr>
              <a:t> PIC </a:t>
            </a:r>
            <a:r>
              <a:rPr lang="fr-FR" sz="2000" b="1" dirty="0" err="1">
                <a:solidFill>
                  <a:srgbClr val="0070C0"/>
                </a:solidFill>
                <a:latin typeface="Calibri" pitchFamily="34" charset="0"/>
              </a:rPr>
              <a:t>Microchip</a:t>
            </a:r>
            <a:endParaRPr lang="fr-FR" sz="2000" b="1" dirty="0">
              <a:solidFill>
                <a:srgbClr val="0070C0"/>
              </a:solidFill>
              <a:latin typeface="Calibri" pitchFamily="34" charset="0"/>
            </a:endParaRPr>
          </a:p>
          <a:p>
            <a:pPr lvl="1">
              <a:buFont typeface="Arial" pitchFamily="34" charset="0"/>
              <a:buChar char="•"/>
            </a:pPr>
            <a:r>
              <a:rPr lang="fr-FR" sz="2000" b="1" dirty="0">
                <a:solidFill>
                  <a:srgbClr val="0070C0"/>
                </a:solidFill>
                <a:latin typeface="Calibri" pitchFamily="34" charset="0"/>
              </a:rPr>
              <a:t> AVR </a:t>
            </a:r>
            <a:r>
              <a:rPr lang="fr-FR" sz="2000" b="1" dirty="0" err="1">
                <a:solidFill>
                  <a:srgbClr val="0070C0"/>
                </a:solidFill>
                <a:latin typeface="Calibri" pitchFamily="34" charset="0"/>
              </a:rPr>
              <a:t>Atmel</a:t>
            </a:r>
            <a:endParaRPr lang="fr-FR" sz="2000" b="1" dirty="0">
              <a:solidFill>
                <a:srgbClr val="0070C0"/>
              </a:solidFill>
              <a:latin typeface="Calibri" pitchFamily="34" charset="0"/>
            </a:endParaRPr>
          </a:p>
          <a:p>
            <a:pPr lvl="1">
              <a:buFont typeface="Arial" pitchFamily="34" charset="0"/>
              <a:buChar char="•"/>
            </a:pPr>
            <a:r>
              <a:rPr lang="fr-FR" sz="2000" b="1" dirty="0">
                <a:solidFill>
                  <a:srgbClr val="0070C0"/>
                </a:solidFill>
                <a:latin typeface="Calibri" pitchFamily="34" charset="0"/>
              </a:rPr>
              <a:t> </a:t>
            </a:r>
            <a:r>
              <a:rPr lang="fr-FR" sz="2000" b="1" dirty="0" err="1">
                <a:solidFill>
                  <a:srgbClr val="0070C0"/>
                </a:solidFill>
                <a:latin typeface="Calibri" pitchFamily="34" charset="0"/>
              </a:rPr>
              <a:t>Derivatives</a:t>
            </a:r>
            <a:r>
              <a:rPr lang="fr-FR" sz="2000" b="1" dirty="0">
                <a:solidFill>
                  <a:srgbClr val="0070C0"/>
                </a:solidFill>
                <a:latin typeface="Calibri" pitchFamily="34" charset="0"/>
              </a:rPr>
              <a:t> 80C51, 80C52</a:t>
            </a:r>
          </a:p>
        </p:txBody>
      </p:sp>
      <p:sp>
        <p:nvSpPr>
          <p:cNvPr id="6" name="ZoneTexte 5"/>
          <p:cNvSpPr txBox="1"/>
          <p:nvPr/>
        </p:nvSpPr>
        <p:spPr>
          <a:xfrm>
            <a:off x="1547664" y="2269321"/>
            <a:ext cx="7200800" cy="1015663"/>
          </a:xfrm>
          <a:prstGeom prst="rect">
            <a:avLst/>
          </a:prstGeom>
          <a:noFill/>
        </p:spPr>
        <p:txBody>
          <a:bodyPr wrap="square" rtlCol="0">
            <a:spAutoFit/>
          </a:bodyPr>
          <a:lstStyle/>
          <a:p>
            <a:r>
              <a:rPr lang="fr-FR" sz="2000" b="1" u="sng" dirty="0">
                <a:solidFill>
                  <a:srgbClr val="00B050"/>
                </a:solidFill>
                <a:latin typeface="Calibri" pitchFamily="34" charset="0"/>
              </a:rPr>
              <a:t>16 bits:</a:t>
            </a:r>
          </a:p>
          <a:p>
            <a:pPr lvl="1">
              <a:buFont typeface="Arial" pitchFamily="34" charset="0"/>
              <a:buChar char="•"/>
            </a:pPr>
            <a:r>
              <a:rPr lang="fr-FR" sz="2000" b="1" dirty="0">
                <a:solidFill>
                  <a:srgbClr val="0070C0"/>
                </a:solidFill>
                <a:latin typeface="Calibri" pitchFamily="34" charset="0"/>
              </a:rPr>
              <a:t> </a:t>
            </a:r>
            <a:r>
              <a:rPr lang="fr-FR" sz="2000" b="1" dirty="0" err="1">
                <a:solidFill>
                  <a:srgbClr val="0070C0"/>
                </a:solidFill>
                <a:latin typeface="Calibri" pitchFamily="34" charset="0"/>
              </a:rPr>
              <a:t>dsPIC</a:t>
            </a:r>
            <a:endParaRPr lang="fr-FR" sz="2000" b="1" dirty="0">
              <a:solidFill>
                <a:srgbClr val="0070C0"/>
              </a:solidFill>
              <a:latin typeface="Calibri" pitchFamily="34" charset="0"/>
            </a:endParaRPr>
          </a:p>
          <a:p>
            <a:pPr lvl="1">
              <a:buFont typeface="Arial" pitchFamily="34" charset="0"/>
              <a:buChar char="•"/>
            </a:pPr>
            <a:r>
              <a:rPr lang="fr-FR" sz="2000" b="1" dirty="0">
                <a:solidFill>
                  <a:srgbClr val="0070C0"/>
                </a:solidFill>
                <a:latin typeface="Calibri" pitchFamily="34" charset="0"/>
              </a:rPr>
              <a:t> MSP430 Texas Instruments</a:t>
            </a:r>
          </a:p>
        </p:txBody>
      </p:sp>
      <p:sp>
        <p:nvSpPr>
          <p:cNvPr id="7" name="ZoneTexte 6"/>
          <p:cNvSpPr txBox="1"/>
          <p:nvPr/>
        </p:nvSpPr>
        <p:spPr>
          <a:xfrm>
            <a:off x="1547664" y="3501008"/>
            <a:ext cx="7200800" cy="1938992"/>
          </a:xfrm>
          <a:prstGeom prst="rect">
            <a:avLst/>
          </a:prstGeom>
          <a:noFill/>
        </p:spPr>
        <p:txBody>
          <a:bodyPr wrap="square" rtlCol="0">
            <a:spAutoFit/>
          </a:bodyPr>
          <a:lstStyle/>
          <a:p>
            <a:pPr algn="just"/>
            <a:r>
              <a:rPr lang="fr-FR" sz="2000" b="1" u="sng" dirty="0">
                <a:solidFill>
                  <a:srgbClr val="00B050"/>
                </a:solidFill>
                <a:latin typeface="Calibri" pitchFamily="34" charset="0"/>
              </a:rPr>
              <a:t>32 bits:</a:t>
            </a:r>
          </a:p>
          <a:p>
            <a:pPr lvl="1" algn="just">
              <a:buFont typeface="Arial" pitchFamily="34" charset="0"/>
              <a:buChar char="•"/>
            </a:pPr>
            <a:r>
              <a:rPr lang="fr-FR" sz="2000" b="1" dirty="0">
                <a:solidFill>
                  <a:srgbClr val="0070C0"/>
                </a:solidFill>
                <a:latin typeface="Calibri" pitchFamily="34" charset="0"/>
              </a:rPr>
              <a:t> AVR32, PIC 32, MIPS, Power PC, STM32</a:t>
            </a:r>
          </a:p>
          <a:p>
            <a:pPr lvl="1" algn="just">
              <a:buFont typeface="Arial" pitchFamily="34" charset="0"/>
              <a:buChar char="•"/>
            </a:pPr>
            <a:r>
              <a:rPr lang="fr-FR" sz="2000" b="1" dirty="0">
                <a:solidFill>
                  <a:srgbClr val="0070C0"/>
                </a:solidFill>
                <a:latin typeface="Calibri" pitchFamily="34" charset="0"/>
              </a:rPr>
              <a:t> ARM </a:t>
            </a:r>
            <a:r>
              <a:rPr lang="fr-FR" sz="2000" b="1" dirty="0" err="1">
                <a:solidFill>
                  <a:srgbClr val="0070C0"/>
                </a:solidFill>
                <a:latin typeface="Calibri" pitchFamily="34" charset="0"/>
              </a:rPr>
              <a:t>produced</a:t>
            </a:r>
            <a:r>
              <a:rPr lang="fr-FR" sz="2000" b="1" dirty="0">
                <a:solidFill>
                  <a:srgbClr val="0070C0"/>
                </a:solidFill>
                <a:latin typeface="Calibri" pitchFamily="34" charset="0"/>
              </a:rPr>
              <a:t> by </a:t>
            </a:r>
            <a:r>
              <a:rPr lang="fr-FR" sz="2000" b="1" dirty="0" err="1">
                <a:solidFill>
                  <a:srgbClr val="0070C0"/>
                </a:solidFill>
                <a:latin typeface="Calibri" pitchFamily="34" charset="0"/>
              </a:rPr>
              <a:t>various</a:t>
            </a:r>
            <a:r>
              <a:rPr lang="fr-FR" sz="2000" b="1" dirty="0">
                <a:solidFill>
                  <a:srgbClr val="0070C0"/>
                </a:solidFill>
                <a:latin typeface="Calibri" pitchFamily="34" charset="0"/>
              </a:rPr>
              <a:t> </a:t>
            </a:r>
            <a:r>
              <a:rPr lang="fr-FR" sz="2000" b="1" dirty="0" err="1">
                <a:solidFill>
                  <a:srgbClr val="0070C0"/>
                </a:solidFill>
                <a:latin typeface="Calibri" pitchFamily="34" charset="0"/>
              </a:rPr>
              <a:t>companies</a:t>
            </a:r>
            <a:r>
              <a:rPr lang="fr-FR" sz="2000" b="1" dirty="0">
                <a:solidFill>
                  <a:srgbClr val="0070C0"/>
                </a:solidFill>
                <a:latin typeface="Calibri" pitchFamily="34" charset="0"/>
              </a:rPr>
              <a:t>: </a:t>
            </a:r>
            <a:r>
              <a:rPr lang="fr-FR" sz="2000" b="1" dirty="0" err="1">
                <a:solidFill>
                  <a:srgbClr val="0070C0"/>
                </a:solidFill>
                <a:latin typeface="Calibri" pitchFamily="34" charset="0"/>
              </a:rPr>
              <a:t>NxP</a:t>
            </a:r>
            <a:r>
              <a:rPr lang="fr-FR" sz="2000" b="1" dirty="0">
                <a:solidFill>
                  <a:srgbClr val="0070C0"/>
                </a:solidFill>
                <a:latin typeface="Calibri" pitchFamily="34" charset="0"/>
              </a:rPr>
              <a:t>, </a:t>
            </a:r>
            <a:r>
              <a:rPr lang="fr-FR" sz="2000" b="1" dirty="0" err="1">
                <a:solidFill>
                  <a:srgbClr val="0070C0"/>
                </a:solidFill>
                <a:latin typeface="Calibri" pitchFamily="34" charset="0"/>
              </a:rPr>
              <a:t>STMicro</a:t>
            </a:r>
            <a:r>
              <a:rPr lang="fr-FR" sz="2000" b="1" dirty="0">
                <a:solidFill>
                  <a:srgbClr val="0070C0"/>
                </a:solidFill>
                <a:latin typeface="Calibri" pitchFamily="34" charset="0"/>
              </a:rPr>
              <a:t>, Texas, Samsung, </a:t>
            </a:r>
            <a:r>
              <a:rPr lang="fr-FR" sz="2000" b="1" dirty="0" err="1">
                <a:solidFill>
                  <a:srgbClr val="0070C0"/>
                </a:solidFill>
                <a:latin typeface="Calibri" pitchFamily="34" charset="0"/>
              </a:rPr>
              <a:t>Infineon</a:t>
            </a:r>
            <a:r>
              <a:rPr lang="fr-FR" sz="2000" b="1" dirty="0">
                <a:solidFill>
                  <a:srgbClr val="0070C0"/>
                </a:solidFill>
                <a:latin typeface="Calibri" pitchFamily="34" charset="0"/>
              </a:rPr>
              <a:t>, Toshiba, </a:t>
            </a:r>
            <a:r>
              <a:rPr lang="fr-FR" sz="2000" b="1" dirty="0" err="1">
                <a:solidFill>
                  <a:srgbClr val="0070C0"/>
                </a:solidFill>
                <a:latin typeface="Calibri" pitchFamily="34" charset="0"/>
              </a:rPr>
              <a:t>Analog</a:t>
            </a:r>
            <a:r>
              <a:rPr lang="fr-FR" sz="2000" b="1" dirty="0">
                <a:solidFill>
                  <a:srgbClr val="0070C0"/>
                </a:solidFill>
                <a:latin typeface="Calibri" pitchFamily="34" charset="0"/>
              </a:rPr>
              <a:t> </a:t>
            </a:r>
            <a:r>
              <a:rPr lang="fr-FR" sz="2000" b="1" dirty="0" err="1">
                <a:solidFill>
                  <a:srgbClr val="0070C0"/>
                </a:solidFill>
                <a:latin typeface="Calibri" pitchFamily="34" charset="0"/>
              </a:rPr>
              <a:t>Device</a:t>
            </a:r>
            <a:r>
              <a:rPr lang="fr-FR" sz="2000" b="1" dirty="0">
                <a:solidFill>
                  <a:srgbClr val="0070C0"/>
                </a:solidFill>
                <a:latin typeface="Calibri" pitchFamily="34" charset="0"/>
              </a:rPr>
              <a:t>, Qualcomm, </a:t>
            </a:r>
            <a:r>
              <a:rPr lang="fr-FR" sz="2000" b="1" dirty="0" err="1">
                <a:solidFill>
                  <a:srgbClr val="0070C0"/>
                </a:solidFill>
                <a:latin typeface="Calibri" pitchFamily="34" charset="0"/>
              </a:rPr>
              <a:t>Freescale</a:t>
            </a:r>
            <a:r>
              <a:rPr lang="fr-FR" sz="2000" b="1" dirty="0">
                <a:solidFill>
                  <a:srgbClr val="0070C0"/>
                </a:solidFill>
                <a:latin typeface="Calibri" pitchFamily="34" charset="0"/>
              </a:rPr>
              <a:t>…</a:t>
            </a:r>
          </a:p>
          <a:p>
            <a:pPr algn="just"/>
            <a:endParaRPr lang="fr-FR" sz="2000" b="1" dirty="0">
              <a:solidFill>
                <a:srgbClr val="0070C0"/>
              </a:solidFill>
              <a:latin typeface="Calibri" pitchFamily="34" charset="0"/>
            </a:endParaRPr>
          </a:p>
        </p:txBody>
      </p:sp>
      <p:sp>
        <p:nvSpPr>
          <p:cNvPr id="8" name="Flèche droite 7"/>
          <p:cNvSpPr/>
          <p:nvPr/>
        </p:nvSpPr>
        <p:spPr>
          <a:xfrm>
            <a:off x="539552" y="692696"/>
            <a:ext cx="720080" cy="288032"/>
          </a:xfrm>
          <a:prstGeom prst="righ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9" name="Flèche droite 8"/>
          <p:cNvSpPr/>
          <p:nvPr/>
        </p:nvSpPr>
        <p:spPr>
          <a:xfrm>
            <a:off x="539552" y="2276872"/>
            <a:ext cx="720080" cy="288032"/>
          </a:xfrm>
          <a:prstGeom prst="righ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0" name="Flèche droite 9"/>
          <p:cNvSpPr/>
          <p:nvPr/>
        </p:nvSpPr>
        <p:spPr>
          <a:xfrm>
            <a:off x="539552" y="3573016"/>
            <a:ext cx="720080" cy="288032"/>
          </a:xfrm>
          <a:prstGeom prst="rightArrow">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pic>
        <p:nvPicPr>
          <p:cNvPr id="11" name="Image 10">
            <a:hlinkClick r:id="rId2" action="ppaction://hlinksldjump"/>
            <a:extLst>
              <a:ext uri="{FF2B5EF4-FFF2-40B4-BE49-F238E27FC236}">
                <a16:creationId xmlns:a16="http://schemas.microsoft.com/office/drawing/2014/main" id="{577F3B9B-23AF-43C5-862C-2ED9527E46C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MANAGING THE ARDUINO FROM THE SERIAL PORT: EXAMPLE</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54</a:t>
            </a:fld>
            <a:endParaRPr lang="fr-FR"/>
          </a:p>
        </p:txBody>
      </p:sp>
      <p:sp>
        <p:nvSpPr>
          <p:cNvPr id="1027" name="Rectangle 3"/>
          <p:cNvSpPr>
            <a:spLocks noChangeArrowheads="1"/>
          </p:cNvSpPr>
          <p:nvPr/>
        </p:nvSpPr>
        <p:spPr bwMode="auto">
          <a:xfrm>
            <a:off x="71406" y="1561020"/>
            <a:ext cx="6929486" cy="49398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900" dirty="0">
                <a:latin typeface="Calibri" pitchFamily="34" charset="0"/>
                <a:cs typeface="Calibri" pitchFamily="34" charset="0"/>
              </a:rPr>
              <a:t>/* Blink</a:t>
            </a:r>
            <a:endParaRPr lang="fr-FR" sz="900" dirty="0">
              <a:latin typeface="Calibri" pitchFamily="34" charset="0"/>
              <a:cs typeface="Calibri" pitchFamily="34" charset="0"/>
            </a:endParaRPr>
          </a:p>
          <a:p>
            <a:r>
              <a:rPr lang="en-US" sz="900" dirty="0">
                <a:latin typeface="Calibri" pitchFamily="34" charset="0"/>
                <a:cs typeface="Calibri" pitchFamily="34" charset="0"/>
              </a:rPr>
              <a:t>  *Turns on an LED on for one second, then off for one second, repeatedly.</a:t>
            </a:r>
            <a:endParaRPr lang="fr-FR" sz="900" dirty="0">
              <a:latin typeface="Calibri" pitchFamily="34" charset="0"/>
              <a:cs typeface="Calibri" pitchFamily="34" charset="0"/>
            </a:endParaRPr>
          </a:p>
          <a:p>
            <a:r>
              <a:rPr lang="en-US" sz="900" dirty="0">
                <a:latin typeface="Calibri" pitchFamily="34" charset="0"/>
                <a:cs typeface="Calibri" pitchFamily="34" charset="0"/>
              </a:rPr>
              <a:t>  *The circuit: LED connected from digital pin 13 to ground.</a:t>
            </a:r>
            <a:endParaRPr lang="fr-FR" sz="900" dirty="0">
              <a:latin typeface="Calibri" pitchFamily="34" charset="0"/>
              <a:cs typeface="Calibri" pitchFamily="34" charset="0"/>
            </a:endParaRPr>
          </a:p>
          <a:p>
            <a:r>
              <a:rPr lang="en-US" sz="900" dirty="0">
                <a:latin typeface="Calibri" pitchFamily="34" charset="0"/>
                <a:cs typeface="Calibri" pitchFamily="34" charset="0"/>
              </a:rPr>
              <a:t>  *Created 1 June 2005, By David </a:t>
            </a:r>
            <a:r>
              <a:rPr lang="en-US" sz="900" dirty="0" err="1">
                <a:latin typeface="Calibri" pitchFamily="34" charset="0"/>
                <a:cs typeface="Calibri" pitchFamily="34" charset="0"/>
              </a:rPr>
              <a:t>Cuartielles</a:t>
            </a:r>
            <a:endParaRPr lang="fr-FR" sz="900" dirty="0">
              <a:latin typeface="Calibri" pitchFamily="34" charset="0"/>
              <a:cs typeface="Calibri" pitchFamily="34" charset="0"/>
            </a:endParaRPr>
          </a:p>
          <a:p>
            <a:r>
              <a:rPr lang="en-US" sz="900" dirty="0">
                <a:latin typeface="Calibri" pitchFamily="34" charset="0"/>
                <a:cs typeface="Calibri" pitchFamily="34" charset="0"/>
              </a:rPr>
              <a:t>  *http://arduino.cc/en/Tutorial/Blink</a:t>
            </a:r>
            <a:endParaRPr lang="fr-FR" sz="900" dirty="0">
              <a:latin typeface="Calibri" pitchFamily="34" charset="0"/>
              <a:cs typeface="Calibri" pitchFamily="34" charset="0"/>
            </a:endParaRPr>
          </a:p>
          <a:p>
            <a:r>
              <a:rPr lang="en-US" sz="900" dirty="0">
                <a:latin typeface="Calibri" pitchFamily="34" charset="0"/>
                <a:cs typeface="Calibri" pitchFamily="34" charset="0"/>
              </a:rPr>
              <a:t>*/</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endParaRPr lang="fr-FR" sz="900" dirty="0">
              <a:latin typeface="Calibri" pitchFamily="34" charset="0"/>
              <a:cs typeface="Calibri" pitchFamily="34" charset="0"/>
            </a:endParaRPr>
          </a:p>
          <a:p>
            <a:r>
              <a:rPr lang="en-US" sz="900" dirty="0" err="1">
                <a:latin typeface="Calibri" pitchFamily="34" charset="0"/>
                <a:cs typeface="Calibri" pitchFamily="34" charset="0"/>
              </a:rPr>
              <a:t>int</a:t>
            </a:r>
            <a:r>
              <a:rPr lang="en-US" sz="900" dirty="0">
                <a:latin typeface="Calibri" pitchFamily="34" charset="0"/>
                <a:cs typeface="Calibri" pitchFamily="34" charset="0"/>
              </a:rPr>
              <a:t> </a:t>
            </a:r>
            <a:r>
              <a:rPr lang="en-US" sz="900" dirty="0" err="1">
                <a:latin typeface="Calibri" pitchFamily="34" charset="0"/>
                <a:cs typeface="Calibri" pitchFamily="34" charset="0"/>
              </a:rPr>
              <a:t>ledPin</a:t>
            </a:r>
            <a:r>
              <a:rPr lang="en-US" sz="900" dirty="0">
                <a:latin typeface="Calibri" pitchFamily="34" charset="0"/>
                <a:cs typeface="Calibri" pitchFamily="34" charset="0"/>
              </a:rPr>
              <a:t> =  13;    // LED connected to digital pin 13</a:t>
            </a:r>
            <a:endParaRPr lang="fr-FR" sz="900" dirty="0">
              <a:latin typeface="Calibri" pitchFamily="34" charset="0"/>
              <a:cs typeface="Calibri" pitchFamily="34" charset="0"/>
            </a:endParaRPr>
          </a:p>
          <a:p>
            <a:r>
              <a:rPr lang="en-US" sz="900" dirty="0" err="1">
                <a:latin typeface="Calibri" pitchFamily="34" charset="0"/>
                <a:cs typeface="Calibri" pitchFamily="34" charset="0"/>
              </a:rPr>
              <a:t>int</a:t>
            </a:r>
            <a:r>
              <a:rPr lang="en-US" sz="900" dirty="0">
                <a:latin typeface="Calibri" pitchFamily="34" charset="0"/>
                <a:cs typeface="Calibri" pitchFamily="34" charset="0"/>
              </a:rPr>
              <a:t> </a:t>
            </a:r>
            <a:r>
              <a:rPr lang="en-US" sz="900" dirty="0" err="1">
                <a:latin typeface="Calibri" pitchFamily="34" charset="0"/>
                <a:cs typeface="Calibri" pitchFamily="34" charset="0"/>
              </a:rPr>
              <a:t>incomingByte</a:t>
            </a:r>
            <a:r>
              <a:rPr lang="en-US" sz="900" dirty="0">
                <a:latin typeface="Calibri" pitchFamily="34" charset="0"/>
                <a:cs typeface="Calibri" pitchFamily="34" charset="0"/>
              </a:rPr>
              <a:t> = 0;   //serial char</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endParaRPr lang="fr-FR" sz="900" dirty="0">
              <a:latin typeface="Calibri" pitchFamily="34" charset="0"/>
              <a:cs typeface="Calibri" pitchFamily="34" charset="0"/>
            </a:endParaRPr>
          </a:p>
          <a:p>
            <a:r>
              <a:rPr lang="en-US" sz="900" dirty="0">
                <a:latin typeface="Calibri" pitchFamily="34" charset="0"/>
                <a:cs typeface="Calibri" pitchFamily="34" charset="0"/>
              </a:rPr>
              <a:t>// The setup() method runs once, when the sketch starts</a:t>
            </a:r>
            <a:endParaRPr lang="fr-FR" sz="900" dirty="0">
              <a:latin typeface="Calibri" pitchFamily="34" charset="0"/>
              <a:cs typeface="Calibri" pitchFamily="34" charset="0"/>
            </a:endParaRPr>
          </a:p>
          <a:p>
            <a:r>
              <a:rPr lang="en-US" sz="900" b="1" dirty="0">
                <a:solidFill>
                  <a:srgbClr val="C00000"/>
                </a:solidFill>
                <a:latin typeface="Calibri" pitchFamily="34" charset="0"/>
                <a:cs typeface="Calibri" pitchFamily="34" charset="0"/>
              </a:rPr>
              <a:t>void setup()   {</a:t>
            </a:r>
            <a:endParaRPr lang="fr-FR" sz="900" b="1" dirty="0">
              <a:solidFill>
                <a:srgbClr val="C00000"/>
              </a:solidFill>
              <a:latin typeface="Calibri" pitchFamily="34" charset="0"/>
              <a:cs typeface="Calibri" pitchFamily="34" charset="0"/>
            </a:endParaRPr>
          </a:p>
          <a:p>
            <a:r>
              <a:rPr lang="en-US" sz="900" dirty="0">
                <a:latin typeface="Calibri" pitchFamily="34" charset="0"/>
                <a:cs typeface="Calibri" pitchFamily="34" charset="0"/>
              </a:rPr>
              <a:t>  // opens serial port, sets data rate to 9600 bps</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r>
              <a:rPr lang="en-US" sz="900" dirty="0" err="1">
                <a:latin typeface="Calibri" pitchFamily="34" charset="0"/>
                <a:cs typeface="Calibri" pitchFamily="34" charset="0"/>
              </a:rPr>
              <a:t>Serial.begin</a:t>
            </a:r>
            <a:r>
              <a:rPr lang="en-US" sz="900" dirty="0">
                <a:latin typeface="Calibri" pitchFamily="34" charset="0"/>
                <a:cs typeface="Calibri" pitchFamily="34" charset="0"/>
              </a:rPr>
              <a:t>(9600);</a:t>
            </a:r>
            <a:endParaRPr lang="fr-FR" sz="900" dirty="0">
              <a:latin typeface="Calibri" pitchFamily="34" charset="0"/>
              <a:cs typeface="Calibri" pitchFamily="34" charset="0"/>
            </a:endParaRPr>
          </a:p>
          <a:p>
            <a:r>
              <a:rPr lang="en-US" sz="900" dirty="0">
                <a:latin typeface="Calibri" pitchFamily="34" charset="0"/>
                <a:cs typeface="Calibri" pitchFamily="34" charset="0"/>
              </a:rPr>
              <a:t>  // initialize the digital pin as an output:</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r>
              <a:rPr lang="en-US" sz="900" dirty="0" err="1">
                <a:latin typeface="Calibri" pitchFamily="34" charset="0"/>
                <a:cs typeface="Calibri" pitchFamily="34" charset="0"/>
              </a:rPr>
              <a:t>pinMode</a:t>
            </a:r>
            <a:r>
              <a:rPr lang="en-US" sz="900" dirty="0">
                <a:latin typeface="Calibri" pitchFamily="34" charset="0"/>
                <a:cs typeface="Calibri" pitchFamily="34" charset="0"/>
              </a:rPr>
              <a:t>(</a:t>
            </a:r>
            <a:r>
              <a:rPr lang="en-US" sz="900" dirty="0" err="1">
                <a:latin typeface="Calibri" pitchFamily="34" charset="0"/>
                <a:cs typeface="Calibri" pitchFamily="34" charset="0"/>
              </a:rPr>
              <a:t>ledPin</a:t>
            </a:r>
            <a:r>
              <a:rPr lang="en-US" sz="900" dirty="0">
                <a:latin typeface="Calibri" pitchFamily="34" charset="0"/>
                <a:cs typeface="Calibri" pitchFamily="34" charset="0"/>
              </a:rPr>
              <a:t>, OUTPUT);    </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r>
              <a:rPr lang="en-US" sz="900" dirty="0" err="1">
                <a:latin typeface="Calibri" pitchFamily="34" charset="0"/>
                <a:cs typeface="Calibri" pitchFamily="34" charset="0"/>
              </a:rPr>
              <a:t>digitalWrite</a:t>
            </a:r>
            <a:r>
              <a:rPr lang="en-US" sz="900" dirty="0">
                <a:latin typeface="Calibri" pitchFamily="34" charset="0"/>
                <a:cs typeface="Calibri" pitchFamily="34" charset="0"/>
              </a:rPr>
              <a:t>(</a:t>
            </a:r>
            <a:r>
              <a:rPr lang="en-US" sz="900" dirty="0" err="1">
                <a:latin typeface="Calibri" pitchFamily="34" charset="0"/>
                <a:cs typeface="Calibri" pitchFamily="34" charset="0"/>
              </a:rPr>
              <a:t>ledPin</a:t>
            </a:r>
            <a:r>
              <a:rPr lang="en-US" sz="900" dirty="0">
                <a:latin typeface="Calibri" pitchFamily="34" charset="0"/>
                <a:cs typeface="Calibri" pitchFamily="34" charset="0"/>
              </a:rPr>
              <a:t>, LOW);</a:t>
            </a:r>
            <a:endParaRPr lang="fr-FR" sz="900" dirty="0">
              <a:latin typeface="Calibri" pitchFamily="34" charset="0"/>
              <a:cs typeface="Calibri" pitchFamily="34" charset="0"/>
            </a:endParaRPr>
          </a:p>
          <a:p>
            <a:r>
              <a:rPr lang="en-US" sz="900" b="1" dirty="0">
                <a:solidFill>
                  <a:srgbClr val="C00000"/>
                </a:solidFill>
                <a:latin typeface="Calibri" pitchFamily="34" charset="0"/>
                <a:cs typeface="Calibri" pitchFamily="34" charset="0"/>
              </a:rPr>
              <a:t>}</a:t>
            </a:r>
            <a:endParaRPr lang="fr-FR" sz="900" b="1" dirty="0">
              <a:solidFill>
                <a:srgbClr val="C00000"/>
              </a:solidFill>
              <a:latin typeface="Calibri" pitchFamily="34" charset="0"/>
              <a:cs typeface="Calibri" pitchFamily="34" charset="0"/>
            </a:endParaRPr>
          </a:p>
          <a:p>
            <a:r>
              <a:rPr lang="en-US" sz="900" dirty="0">
                <a:latin typeface="Calibri" pitchFamily="34" charset="0"/>
                <a:cs typeface="Calibri" pitchFamily="34" charset="0"/>
              </a:rPr>
              <a:t> </a:t>
            </a:r>
            <a:endParaRPr lang="fr-FR" sz="900" dirty="0">
              <a:latin typeface="Calibri" pitchFamily="34" charset="0"/>
              <a:cs typeface="Calibri" pitchFamily="34" charset="0"/>
            </a:endParaRPr>
          </a:p>
          <a:p>
            <a:r>
              <a:rPr lang="en-US" sz="900" dirty="0">
                <a:latin typeface="Calibri" pitchFamily="34" charset="0"/>
                <a:cs typeface="Calibri" pitchFamily="34" charset="0"/>
              </a:rPr>
              <a:t>// the loop() method runs over and over again, as long as the </a:t>
            </a:r>
            <a:r>
              <a:rPr lang="en-US" sz="900" dirty="0" err="1">
                <a:latin typeface="Calibri" pitchFamily="34" charset="0"/>
                <a:cs typeface="Calibri" pitchFamily="34" charset="0"/>
              </a:rPr>
              <a:t>Arduino</a:t>
            </a:r>
            <a:r>
              <a:rPr lang="en-US" sz="900" dirty="0">
                <a:latin typeface="Calibri" pitchFamily="34" charset="0"/>
                <a:cs typeface="Calibri" pitchFamily="34" charset="0"/>
              </a:rPr>
              <a:t> has power</a:t>
            </a:r>
            <a:endParaRPr lang="fr-FR" sz="900" dirty="0">
              <a:latin typeface="Calibri" pitchFamily="34" charset="0"/>
              <a:cs typeface="Calibri" pitchFamily="34" charset="0"/>
            </a:endParaRPr>
          </a:p>
          <a:p>
            <a:r>
              <a:rPr lang="en-US" sz="900" b="1" dirty="0">
                <a:solidFill>
                  <a:srgbClr val="C00000"/>
                </a:solidFill>
                <a:latin typeface="Calibri" pitchFamily="34" charset="0"/>
                <a:cs typeface="Calibri" pitchFamily="34" charset="0"/>
              </a:rPr>
              <a:t>void loop()                    </a:t>
            </a:r>
            <a:endParaRPr lang="fr-FR" sz="900" b="1" dirty="0">
              <a:solidFill>
                <a:srgbClr val="C00000"/>
              </a:solidFill>
              <a:latin typeface="Calibri" pitchFamily="34" charset="0"/>
              <a:cs typeface="Calibri" pitchFamily="34" charset="0"/>
            </a:endParaRPr>
          </a:p>
          <a:p>
            <a:r>
              <a:rPr lang="en-US" sz="900" b="1" dirty="0">
                <a:solidFill>
                  <a:srgbClr val="C00000"/>
                </a:solidFill>
                <a:latin typeface="Calibri" pitchFamily="34" charset="0"/>
                <a:cs typeface="Calibri" pitchFamily="34" charset="0"/>
              </a:rPr>
              <a:t>{</a:t>
            </a:r>
            <a:endParaRPr lang="fr-FR" sz="900" b="1" dirty="0">
              <a:solidFill>
                <a:srgbClr val="C00000"/>
              </a:solidFill>
              <a:latin typeface="Calibri" pitchFamily="34" charset="0"/>
              <a:cs typeface="Calibri" pitchFamily="34" charset="0"/>
            </a:endParaRPr>
          </a:p>
          <a:p>
            <a:r>
              <a:rPr lang="en-US" sz="900" b="1" dirty="0">
                <a:latin typeface="Calibri" pitchFamily="34" charset="0"/>
                <a:cs typeface="Calibri" pitchFamily="34" charset="0"/>
              </a:rPr>
              <a:t>  if (</a:t>
            </a:r>
            <a:r>
              <a:rPr lang="en-US" sz="900" b="1" dirty="0" err="1">
                <a:latin typeface="Calibri" pitchFamily="34" charset="0"/>
                <a:cs typeface="Calibri" pitchFamily="34" charset="0"/>
              </a:rPr>
              <a:t>Serial.available</a:t>
            </a:r>
            <a:r>
              <a:rPr lang="en-US" sz="900" b="1" dirty="0">
                <a:latin typeface="Calibri" pitchFamily="34" charset="0"/>
                <a:cs typeface="Calibri" pitchFamily="34" charset="0"/>
              </a:rPr>
              <a:t>() &gt; 0) {</a:t>
            </a:r>
            <a:endParaRPr lang="fr-FR" sz="900" b="1" dirty="0">
              <a:latin typeface="Calibri" pitchFamily="34" charset="0"/>
              <a:cs typeface="Calibri" pitchFamily="34" charset="0"/>
            </a:endParaRPr>
          </a:p>
          <a:p>
            <a:r>
              <a:rPr lang="en-US" sz="900" dirty="0">
                <a:latin typeface="Calibri" pitchFamily="34" charset="0"/>
                <a:cs typeface="Calibri" pitchFamily="34" charset="0"/>
              </a:rPr>
              <a:t>	// read the incoming byte:</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r>
              <a:rPr lang="en-US" sz="900" dirty="0" err="1">
                <a:latin typeface="Calibri" pitchFamily="34" charset="0"/>
                <a:cs typeface="Calibri" pitchFamily="34" charset="0"/>
              </a:rPr>
              <a:t>incomingByte</a:t>
            </a:r>
            <a:r>
              <a:rPr lang="en-US" sz="900" dirty="0">
                <a:latin typeface="Calibri" pitchFamily="34" charset="0"/>
                <a:cs typeface="Calibri" pitchFamily="34" charset="0"/>
              </a:rPr>
              <a:t> = </a:t>
            </a:r>
            <a:r>
              <a:rPr lang="en-US" sz="900" dirty="0" err="1">
                <a:latin typeface="Calibri" pitchFamily="34" charset="0"/>
                <a:cs typeface="Calibri" pitchFamily="34" charset="0"/>
              </a:rPr>
              <a:t>Serial.read</a:t>
            </a:r>
            <a:r>
              <a:rPr lang="en-US" sz="900" dirty="0">
                <a:latin typeface="Calibri" pitchFamily="34" charset="0"/>
                <a:cs typeface="Calibri" pitchFamily="34" charset="0"/>
              </a:rPr>
              <a:t>();</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endParaRPr lang="fr-FR" sz="900" dirty="0">
              <a:latin typeface="Calibri" pitchFamily="34" charset="0"/>
              <a:cs typeface="Calibri" pitchFamily="34" charset="0"/>
            </a:endParaRPr>
          </a:p>
          <a:p>
            <a:r>
              <a:rPr lang="en-US" sz="900" dirty="0">
                <a:latin typeface="Calibri" pitchFamily="34" charset="0"/>
                <a:cs typeface="Calibri" pitchFamily="34" charset="0"/>
              </a:rPr>
              <a:t>        if (</a:t>
            </a:r>
            <a:r>
              <a:rPr lang="en-US" sz="900" dirty="0" err="1">
                <a:latin typeface="Calibri" pitchFamily="34" charset="0"/>
                <a:cs typeface="Calibri" pitchFamily="34" charset="0"/>
              </a:rPr>
              <a:t>incomingByte</a:t>
            </a:r>
            <a:r>
              <a:rPr lang="en-US" sz="900" dirty="0">
                <a:latin typeface="Calibri" pitchFamily="34" charset="0"/>
                <a:cs typeface="Calibri" pitchFamily="34" charset="0"/>
              </a:rPr>
              <a:t> == 'y‘) {</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r>
              <a:rPr lang="en-US" sz="900" dirty="0" err="1">
                <a:latin typeface="Calibri" pitchFamily="34" charset="0"/>
                <a:cs typeface="Calibri" pitchFamily="34" charset="0"/>
              </a:rPr>
              <a:t>digitalWrite</a:t>
            </a:r>
            <a:r>
              <a:rPr lang="en-US" sz="900" dirty="0">
                <a:latin typeface="Calibri" pitchFamily="34" charset="0"/>
                <a:cs typeface="Calibri" pitchFamily="34" charset="0"/>
              </a:rPr>
              <a:t>(</a:t>
            </a:r>
            <a:r>
              <a:rPr lang="en-US" sz="900" dirty="0" err="1">
                <a:latin typeface="Calibri" pitchFamily="34" charset="0"/>
                <a:cs typeface="Calibri" pitchFamily="34" charset="0"/>
              </a:rPr>
              <a:t>ledPin</a:t>
            </a:r>
            <a:r>
              <a:rPr lang="en-US" sz="900" dirty="0">
                <a:latin typeface="Calibri" pitchFamily="34" charset="0"/>
                <a:cs typeface="Calibri" pitchFamily="34" charset="0"/>
              </a:rPr>
              <a:t>, HIGH);    // set the LED ON</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endParaRPr lang="fr-FR" sz="900" dirty="0">
              <a:latin typeface="Calibri" pitchFamily="34" charset="0"/>
              <a:cs typeface="Calibri" pitchFamily="34" charset="0"/>
            </a:endParaRPr>
          </a:p>
          <a:p>
            <a:r>
              <a:rPr lang="en-US" sz="900" dirty="0">
                <a:latin typeface="Calibri" pitchFamily="34" charset="0"/>
                <a:cs typeface="Calibri" pitchFamily="34" charset="0"/>
              </a:rPr>
              <a:t>        else if (</a:t>
            </a:r>
            <a:r>
              <a:rPr lang="en-US" sz="900" dirty="0" err="1">
                <a:latin typeface="Calibri" pitchFamily="34" charset="0"/>
                <a:cs typeface="Calibri" pitchFamily="34" charset="0"/>
              </a:rPr>
              <a:t>incomingByte</a:t>
            </a:r>
            <a:r>
              <a:rPr lang="en-US" sz="900" dirty="0">
                <a:latin typeface="Calibri" pitchFamily="34" charset="0"/>
                <a:cs typeface="Calibri" pitchFamily="34" charset="0"/>
              </a:rPr>
              <a:t> == 'n') {</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r>
              <a:rPr lang="en-US" sz="900" dirty="0" err="1">
                <a:latin typeface="Calibri" pitchFamily="34" charset="0"/>
                <a:cs typeface="Calibri" pitchFamily="34" charset="0"/>
              </a:rPr>
              <a:t>digitalWrite</a:t>
            </a:r>
            <a:r>
              <a:rPr lang="en-US" sz="900" dirty="0">
                <a:latin typeface="Calibri" pitchFamily="34" charset="0"/>
                <a:cs typeface="Calibri" pitchFamily="34" charset="0"/>
              </a:rPr>
              <a:t>(</a:t>
            </a:r>
            <a:r>
              <a:rPr lang="en-US" sz="900" dirty="0" err="1">
                <a:latin typeface="Calibri" pitchFamily="34" charset="0"/>
                <a:cs typeface="Calibri" pitchFamily="34" charset="0"/>
              </a:rPr>
              <a:t>ledPin</a:t>
            </a:r>
            <a:r>
              <a:rPr lang="en-US" sz="900" dirty="0">
                <a:latin typeface="Calibri" pitchFamily="34" charset="0"/>
                <a:cs typeface="Calibri" pitchFamily="34" charset="0"/>
              </a:rPr>
              <a:t>, LOW);    // set the LED off</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endParaRPr lang="fr-FR" sz="900" dirty="0">
              <a:latin typeface="Calibri" pitchFamily="34" charset="0"/>
              <a:cs typeface="Calibri" pitchFamily="34" charset="0"/>
            </a:endParaRPr>
          </a:p>
          <a:p>
            <a:r>
              <a:rPr lang="en-US" sz="900" dirty="0">
                <a:latin typeface="Calibri" pitchFamily="34" charset="0"/>
                <a:cs typeface="Calibri" pitchFamily="34" charset="0"/>
              </a:rPr>
              <a:t> }</a:t>
            </a:r>
            <a:endParaRPr lang="fr-FR" sz="900" dirty="0">
              <a:latin typeface="Calibri" pitchFamily="34" charset="0"/>
              <a:cs typeface="Calibri" pitchFamily="34" charset="0"/>
            </a:endParaRPr>
          </a:p>
          <a:p>
            <a:r>
              <a:rPr lang="en-US" sz="900" dirty="0">
                <a:latin typeface="Calibri" pitchFamily="34" charset="0"/>
                <a:cs typeface="Calibri" pitchFamily="34" charset="0"/>
              </a:rPr>
              <a:t> delay(250);                  // wait for a second</a:t>
            </a:r>
            <a:endParaRPr lang="fr-FR" sz="900" dirty="0">
              <a:latin typeface="Calibri" pitchFamily="34" charset="0"/>
              <a:cs typeface="Calibri" pitchFamily="34" charset="0"/>
            </a:endParaRPr>
          </a:p>
          <a:p>
            <a:r>
              <a:rPr lang="en-US" sz="900" b="1" dirty="0">
                <a:solidFill>
                  <a:srgbClr val="C00000"/>
                </a:solidFill>
                <a:latin typeface="Calibri" pitchFamily="34" charset="0"/>
                <a:cs typeface="Calibri" pitchFamily="34" charset="0"/>
              </a:rPr>
              <a:t>}</a:t>
            </a:r>
            <a:endParaRPr lang="fr-FR" sz="900" b="1" dirty="0">
              <a:solidFill>
                <a:srgbClr val="C00000"/>
              </a:solidFill>
              <a:latin typeface="Calibri" pitchFamily="34" charset="0"/>
              <a:cs typeface="Calibri" pitchFamily="34" charset="0"/>
            </a:endParaRPr>
          </a:p>
        </p:txBody>
      </p:sp>
      <p:sp>
        <p:nvSpPr>
          <p:cNvPr id="9" name="Rectangle 8"/>
          <p:cNvSpPr/>
          <p:nvPr/>
        </p:nvSpPr>
        <p:spPr>
          <a:xfrm>
            <a:off x="-32" y="571481"/>
            <a:ext cx="9144032" cy="584775"/>
          </a:xfrm>
          <a:prstGeom prst="rect">
            <a:avLst/>
          </a:prstGeom>
        </p:spPr>
        <p:txBody>
          <a:bodyPr wrap="square">
            <a:spAutoFit/>
          </a:bodyPr>
          <a:lstStyle/>
          <a:p>
            <a:r>
              <a:rPr lang="en-US" sz="1600" b="1" dirty="0">
                <a:solidFill>
                  <a:srgbClr val="0070C0"/>
                </a:solidFill>
                <a:latin typeface="Calibri" pitchFamily="34" charset="0"/>
                <a:cs typeface="Calibri" pitchFamily="34" charset="0"/>
              </a:rPr>
              <a:t>Exercise: Pick up the Assembly of the first program and provoke the ignition or the extinction of the LED by sending the character ‘y’ and ‘n’ respectively.</a:t>
            </a:r>
            <a:endParaRPr lang="fr-FR" sz="1600" b="1" dirty="0">
              <a:solidFill>
                <a:srgbClr val="0070C0"/>
              </a:solidFill>
              <a:latin typeface="Calibri" pitchFamily="34" charset="0"/>
              <a:cs typeface="Calibri" pitchFamily="34" charset="0"/>
            </a:endParaRPr>
          </a:p>
        </p:txBody>
      </p:sp>
      <p:sp>
        <p:nvSpPr>
          <p:cNvPr id="12" name="Rectangle 11">
            <a:hlinkClick r:id="rId2"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3" name="Image 12" descr="terminal_reception_str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1738" y="4040698"/>
            <a:ext cx="2859352" cy="1811866"/>
          </a:xfrm>
          <a:prstGeom prst="rect">
            <a:avLst/>
          </a:prstGeom>
        </p:spPr>
      </p:pic>
      <p:pic>
        <p:nvPicPr>
          <p:cNvPr id="14" name="Image 13" descr="terminal_reglage_debit.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5712" y="2714620"/>
            <a:ext cx="1047728" cy="1280556"/>
          </a:xfrm>
          <a:prstGeom prst="rect">
            <a:avLst/>
          </a:prstGeom>
        </p:spPr>
      </p:pic>
      <p:pic>
        <p:nvPicPr>
          <p:cNvPr id="15" name="Image 14" descr="clic_serial_monitor.gif"/>
          <p:cNvPicPr>
            <a:picLocks noChangeAspect="1"/>
          </p:cNvPicPr>
          <p:nvPr/>
        </p:nvPicPr>
        <p:blipFill>
          <a:blip r:embed="rId5" cstate="print">
            <a:extLst>
              <a:ext uri="{28A0092B-C50C-407E-A947-70E740481C1C}">
                <a14:useLocalDpi xmlns:a14="http://schemas.microsoft.com/office/drawing/2010/main" val="0"/>
              </a:ext>
            </a:extLst>
          </a:blip>
          <a:srcRect t="13533"/>
          <a:stretch>
            <a:fillRect/>
          </a:stretch>
        </p:blipFill>
        <p:spPr>
          <a:xfrm>
            <a:off x="5357818" y="1416684"/>
            <a:ext cx="3276596" cy="1369374"/>
          </a:xfrm>
          <a:prstGeom prst="rect">
            <a:avLst/>
          </a:prstGeom>
        </p:spPr>
      </p:pic>
      <p:pic>
        <p:nvPicPr>
          <p:cNvPr id="10" name="Image 9">
            <a:hlinkClick r:id="rId2" action="ppaction://hlinksldjump"/>
            <a:extLst>
              <a:ext uri="{FF2B5EF4-FFF2-40B4-BE49-F238E27FC236}">
                <a16:creationId xmlns:a16="http://schemas.microsoft.com/office/drawing/2014/main" id="{5B52E8FF-1BF8-41DA-A925-B984168DE1E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par>
                          <p:cTn id="22" fill="hold">
                            <p:stCondLst>
                              <p:cond delay="1000"/>
                            </p:stCondLst>
                            <p:childTnLst>
                              <p:par>
                                <p:cTn id="23" presetID="3" presetClass="entr" presetSubtype="1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9"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38" y="570629"/>
            <a:ext cx="6858016" cy="5262979"/>
          </a:xfrm>
          <a:prstGeom prst="rect">
            <a:avLst/>
          </a:prstGeom>
        </p:spPr>
        <p:txBody>
          <a:bodyPr wrap="square">
            <a:spAutoFit/>
          </a:bodyPr>
          <a:lstStyle/>
          <a:p>
            <a:pPr>
              <a:buFont typeface="Arial" pitchFamily="34" charset="0"/>
              <a:buChar char="•"/>
            </a:pPr>
            <a:r>
              <a:rPr lang="fr-FR" sz="1600" dirty="0">
                <a:latin typeface="Calibri" pitchFamily="34" charset="0"/>
                <a:cs typeface="Calibri" pitchFamily="34" charset="0"/>
              </a:rPr>
              <a:t> </a:t>
            </a:r>
            <a:r>
              <a:rPr lang="fr-FR" sz="1600" dirty="0" err="1">
                <a:latin typeface="Calibri" pitchFamily="34" charset="0"/>
                <a:cs typeface="Calibri" pitchFamily="34" charset="0"/>
              </a:rPr>
              <a:t>Atmel</a:t>
            </a:r>
            <a:r>
              <a:rPr lang="fr-FR" sz="1600" dirty="0">
                <a:latin typeface="Calibri" pitchFamily="34" charset="0"/>
                <a:cs typeface="Calibri" pitchFamily="34" charset="0"/>
              </a:rPr>
              <a:t> AT91 </a:t>
            </a:r>
            <a:r>
              <a:rPr lang="fr-FR" sz="1600" dirty="0" err="1">
                <a:latin typeface="Calibri" pitchFamily="34" charset="0"/>
                <a:cs typeface="Calibri" pitchFamily="34" charset="0"/>
              </a:rPr>
              <a:t>family</a:t>
            </a:r>
            <a:r>
              <a:rPr lang="fr-FR" sz="1600" dirty="0">
                <a:latin typeface="Calibri" pitchFamily="34" charset="0"/>
                <a:cs typeface="Calibri" pitchFamily="34" charset="0"/>
              </a:rPr>
              <a:t>;</a:t>
            </a:r>
          </a:p>
          <a:p>
            <a:pPr>
              <a:buFont typeface="Arial" pitchFamily="34" charset="0"/>
              <a:buChar char="•"/>
            </a:pPr>
            <a:r>
              <a:rPr lang="fr-FR" sz="1600" b="1" dirty="0">
                <a:solidFill>
                  <a:srgbClr val="FF0000"/>
                </a:solidFill>
                <a:latin typeface="Calibri" pitchFamily="34" charset="0"/>
                <a:cs typeface="Calibri" pitchFamily="34" charset="0"/>
              </a:rPr>
              <a:t> </a:t>
            </a:r>
            <a:r>
              <a:rPr lang="fr-FR" sz="1600" b="1" dirty="0" err="1">
                <a:solidFill>
                  <a:srgbClr val="FF0000"/>
                </a:solidFill>
                <a:latin typeface="Calibri" pitchFamily="34" charset="0"/>
                <a:cs typeface="Calibri" pitchFamily="34" charset="0"/>
              </a:rPr>
              <a:t>Atmel</a:t>
            </a:r>
            <a:r>
              <a:rPr lang="fr-FR" sz="1600" b="1" dirty="0">
                <a:solidFill>
                  <a:srgbClr val="FF0000"/>
                </a:solidFill>
                <a:latin typeface="Calibri" pitchFamily="34" charset="0"/>
                <a:cs typeface="Calibri" pitchFamily="34" charset="0"/>
              </a:rPr>
              <a:t> AVR </a:t>
            </a:r>
            <a:r>
              <a:rPr lang="fr-FR" sz="1600" dirty="0">
                <a:latin typeface="Calibri" pitchFamily="34" charset="0"/>
                <a:cs typeface="Calibri" pitchFamily="34" charset="0"/>
              </a:rPr>
              <a:t> </a:t>
            </a:r>
            <a:r>
              <a:rPr lang="fr-FR" sz="1600" dirty="0" err="1">
                <a:latin typeface="Calibri" pitchFamily="34" charset="0"/>
                <a:cs typeface="Calibri" pitchFamily="34" charset="0"/>
              </a:rPr>
              <a:t>family</a:t>
            </a:r>
            <a:r>
              <a:rPr lang="fr-FR" sz="1600" b="1" dirty="0">
                <a:solidFill>
                  <a:srgbClr val="FF0000"/>
                </a:solidFill>
                <a:latin typeface="Calibri" pitchFamily="34" charset="0"/>
                <a:cs typeface="Calibri" pitchFamily="34" charset="0"/>
              </a:rPr>
              <a:t>;</a:t>
            </a:r>
          </a:p>
          <a:p>
            <a:pPr>
              <a:buFont typeface="Arial" pitchFamily="34" charset="0"/>
              <a:buChar char="•"/>
            </a:pPr>
            <a:r>
              <a:rPr lang="fr-FR" sz="1600" dirty="0">
                <a:latin typeface="Calibri" pitchFamily="34" charset="0"/>
                <a:cs typeface="Calibri" pitchFamily="34" charset="0"/>
              </a:rPr>
              <a:t> C167 Siemens/</a:t>
            </a:r>
            <a:r>
              <a:rPr lang="fr-FR" sz="1600" dirty="0" err="1">
                <a:latin typeface="Calibri" pitchFamily="34" charset="0"/>
                <a:cs typeface="Calibri" pitchFamily="34" charset="0"/>
              </a:rPr>
              <a:t>Infineon</a:t>
            </a:r>
            <a:r>
              <a:rPr lang="fr-FR" sz="1600" dirty="0">
                <a:latin typeface="Calibri" pitchFamily="34" charset="0"/>
                <a:cs typeface="Calibri" pitchFamily="34" charset="0"/>
              </a:rPr>
              <a:t> ;</a:t>
            </a:r>
          </a:p>
          <a:p>
            <a:pPr>
              <a:buFont typeface="Arial" pitchFamily="34" charset="0"/>
              <a:buChar char="•"/>
            </a:pPr>
            <a:r>
              <a:rPr lang="fr-FR" sz="1600" dirty="0">
                <a:latin typeface="Calibri" pitchFamily="34" charset="0"/>
                <a:cs typeface="Calibri" pitchFamily="34" charset="0"/>
              </a:rPr>
              <a:t>Hitachi H8  </a:t>
            </a:r>
            <a:r>
              <a:rPr lang="fr-FR" sz="1600" dirty="0" err="1">
                <a:latin typeface="Calibri" pitchFamily="34" charset="0"/>
                <a:cs typeface="Calibri" pitchFamily="34" charset="0"/>
              </a:rPr>
              <a:t>family</a:t>
            </a:r>
            <a:r>
              <a:rPr lang="fr-FR" sz="1600" dirty="0">
                <a:latin typeface="Calibri" pitchFamily="34" charset="0"/>
                <a:cs typeface="Calibri" pitchFamily="34" charset="0"/>
              </a:rPr>
              <a:t>;</a:t>
            </a:r>
          </a:p>
          <a:p>
            <a:pPr>
              <a:buFont typeface="Arial" pitchFamily="34" charset="0"/>
              <a:buChar char="•"/>
            </a:pPr>
            <a:r>
              <a:rPr lang="fr-FR" sz="1600" dirty="0">
                <a:latin typeface="Calibri" pitchFamily="34" charset="0"/>
                <a:cs typeface="Calibri" pitchFamily="34" charset="0"/>
              </a:rPr>
              <a:t>Intel 8051 </a:t>
            </a:r>
            <a:r>
              <a:rPr lang="fr-FR" sz="1600" dirty="0" err="1">
                <a:latin typeface="Calibri" pitchFamily="34" charset="0"/>
                <a:cs typeface="Calibri" pitchFamily="34" charset="0"/>
              </a:rPr>
              <a:t>family</a:t>
            </a:r>
            <a:r>
              <a:rPr lang="fr-FR" sz="1600" dirty="0">
                <a:latin typeface="Calibri" pitchFamily="34" charset="0"/>
                <a:cs typeface="Calibri" pitchFamily="34" charset="0"/>
              </a:rPr>
              <a:t> </a:t>
            </a:r>
            <a:r>
              <a:rPr lang="en-US" sz="1600" dirty="0">
                <a:latin typeface="Calibri" pitchFamily="34" charset="0"/>
                <a:cs typeface="Calibri" pitchFamily="34" charset="0"/>
              </a:rPr>
              <a:t>(some recent processors using a 8051 core, which is supplemented by various devices (IO ports, counters/timers, A/D and D/A, watch dog, voltage supervisor, etc.);)</a:t>
            </a:r>
          </a:p>
          <a:p>
            <a:pPr>
              <a:buFont typeface="Arial" pitchFamily="34" charset="0"/>
              <a:buChar char="•"/>
            </a:pPr>
            <a:r>
              <a:rPr lang="fr-FR" sz="1600" dirty="0">
                <a:latin typeface="Calibri" pitchFamily="34" charset="0"/>
                <a:cs typeface="Calibri" pitchFamily="34" charset="0"/>
              </a:rPr>
              <a:t> Intel 8085, </a:t>
            </a:r>
            <a:r>
              <a:rPr lang="en-US" sz="1600" dirty="0">
                <a:latin typeface="Calibri" pitchFamily="34" charset="0"/>
                <a:cs typeface="Calibri" pitchFamily="34" charset="0"/>
              </a:rPr>
              <a:t>originally designed to be a microprocessor, often practice as a microcontroller.</a:t>
            </a:r>
            <a:endParaRPr lang="fr-FR" sz="1600" b="1" dirty="0">
              <a:solidFill>
                <a:srgbClr val="7030A0"/>
              </a:solidFill>
              <a:latin typeface="Calibri" pitchFamily="34" charset="0"/>
              <a:cs typeface="Calibri" pitchFamily="34" charset="0"/>
            </a:endParaRPr>
          </a:p>
          <a:p>
            <a:pPr>
              <a:buFont typeface="Arial" pitchFamily="34" charset="0"/>
              <a:buChar char="•"/>
            </a:pPr>
            <a:r>
              <a:rPr lang="fr-FR" sz="1600" b="1" dirty="0">
                <a:solidFill>
                  <a:srgbClr val="7030A0"/>
                </a:solidFill>
                <a:latin typeface="Calibri" pitchFamily="34" charset="0"/>
                <a:cs typeface="Calibri" pitchFamily="34" charset="0"/>
              </a:rPr>
              <a:t> Motorola/</a:t>
            </a:r>
            <a:r>
              <a:rPr lang="fr-FR" sz="1600" b="1" dirty="0" err="1">
                <a:solidFill>
                  <a:srgbClr val="7030A0"/>
                </a:solidFill>
                <a:latin typeface="Calibri" pitchFamily="34" charset="0"/>
                <a:cs typeface="Calibri" pitchFamily="34" charset="0"/>
              </a:rPr>
              <a:t>Freescale</a:t>
            </a:r>
            <a:r>
              <a:rPr lang="fr-FR" sz="1600" b="1" dirty="0">
                <a:solidFill>
                  <a:srgbClr val="7030A0"/>
                </a:solidFill>
                <a:latin typeface="Calibri" pitchFamily="34" charset="0"/>
                <a:cs typeface="Calibri" pitchFamily="34" charset="0"/>
              </a:rPr>
              <a:t> 68HC08 , 68HC12 et 68HC11 </a:t>
            </a:r>
            <a:r>
              <a:rPr lang="fr-FR" sz="1600" dirty="0" err="1">
                <a:latin typeface="Calibri" pitchFamily="34" charset="0"/>
                <a:cs typeface="Calibri" pitchFamily="34" charset="0"/>
              </a:rPr>
              <a:t>family</a:t>
            </a:r>
            <a:r>
              <a:rPr lang="fr-FR" sz="1600" dirty="0">
                <a:latin typeface="Calibri" pitchFamily="34" charset="0"/>
                <a:cs typeface="Calibri" pitchFamily="34" charset="0"/>
              </a:rPr>
              <a:t> </a:t>
            </a:r>
            <a:r>
              <a:rPr lang="en-US" sz="1600" b="1" dirty="0">
                <a:solidFill>
                  <a:srgbClr val="7030A0"/>
                </a:solidFill>
                <a:latin typeface="Calibri" pitchFamily="34" charset="0"/>
                <a:cs typeface="Calibri" pitchFamily="34" charset="0"/>
              </a:rPr>
              <a:t>: barcode readers, hotel card programmers, robots of amateurs, and other systems onboard.</a:t>
            </a:r>
          </a:p>
          <a:p>
            <a:pPr>
              <a:buFont typeface="Arial" pitchFamily="34" charset="0"/>
              <a:buChar char="•"/>
            </a:pPr>
            <a:r>
              <a:rPr lang="fr-FR" sz="1600" b="1" dirty="0">
                <a:solidFill>
                  <a:srgbClr val="7030A0"/>
                </a:solidFill>
                <a:latin typeface="Calibri" pitchFamily="34" charset="0"/>
                <a:cs typeface="Calibri" pitchFamily="34" charset="0"/>
              </a:rPr>
              <a:t> PIC </a:t>
            </a:r>
            <a:r>
              <a:rPr lang="fr-FR" sz="1600" b="1" dirty="0" err="1">
                <a:solidFill>
                  <a:srgbClr val="7030A0"/>
                </a:solidFill>
                <a:latin typeface="Calibri" pitchFamily="34" charset="0"/>
                <a:cs typeface="Calibri" pitchFamily="34" charset="0"/>
              </a:rPr>
              <a:t>Microchip</a:t>
            </a:r>
            <a:r>
              <a:rPr lang="fr-FR" sz="1600" b="1" dirty="0">
                <a:solidFill>
                  <a:srgbClr val="7030A0"/>
                </a:solidFill>
                <a:latin typeface="Calibri" pitchFamily="34" charset="0"/>
                <a:cs typeface="Calibri" pitchFamily="34" charset="0"/>
              </a:rPr>
              <a:t> </a:t>
            </a:r>
            <a:r>
              <a:rPr lang="fr-FR" sz="1600" b="1" dirty="0" err="1">
                <a:solidFill>
                  <a:srgbClr val="7030A0"/>
                </a:solidFill>
                <a:latin typeface="Calibri" pitchFamily="34" charset="0"/>
                <a:cs typeface="Calibri" pitchFamily="34" charset="0"/>
              </a:rPr>
              <a:t>family</a:t>
            </a:r>
            <a:r>
              <a:rPr lang="fr-FR" sz="1600" b="1" dirty="0">
                <a:solidFill>
                  <a:srgbClr val="7030A0"/>
                </a:solidFill>
                <a:latin typeface="Calibri" pitchFamily="34" charset="0"/>
                <a:cs typeface="Calibri" pitchFamily="34" charset="0"/>
              </a:rPr>
              <a:t>;</a:t>
            </a:r>
          </a:p>
          <a:p>
            <a:pPr>
              <a:buFont typeface="Arial" pitchFamily="34" charset="0"/>
              <a:buChar char="•"/>
            </a:pPr>
            <a:r>
              <a:rPr lang="fr-FR" sz="1600" b="1" dirty="0">
                <a:solidFill>
                  <a:srgbClr val="7030A0"/>
                </a:solidFill>
                <a:latin typeface="Calibri" pitchFamily="34" charset="0"/>
                <a:cs typeface="Calibri" pitchFamily="34" charset="0"/>
              </a:rPr>
              <a:t> ST6 STMicroelectronics  </a:t>
            </a:r>
            <a:r>
              <a:rPr lang="fr-FR" sz="1600" b="1" dirty="0" err="1">
                <a:solidFill>
                  <a:srgbClr val="7030A0"/>
                </a:solidFill>
                <a:latin typeface="Calibri" pitchFamily="34" charset="0"/>
                <a:cs typeface="Calibri" pitchFamily="34" charset="0"/>
              </a:rPr>
              <a:t>family</a:t>
            </a:r>
            <a:r>
              <a:rPr lang="fr-FR" sz="1600" b="1" dirty="0">
                <a:solidFill>
                  <a:srgbClr val="7030A0"/>
                </a:solidFill>
                <a:latin typeface="Calibri" pitchFamily="34" charset="0"/>
                <a:cs typeface="Calibri" pitchFamily="34" charset="0"/>
              </a:rPr>
              <a:t>;</a:t>
            </a:r>
          </a:p>
          <a:p>
            <a:pPr>
              <a:buFont typeface="Arial" pitchFamily="34" charset="0"/>
              <a:buChar char="•"/>
            </a:pPr>
            <a:r>
              <a:rPr lang="fr-FR" sz="1600" dirty="0">
                <a:latin typeface="Calibri" pitchFamily="34" charset="0"/>
                <a:cs typeface="Calibri" pitchFamily="34" charset="0"/>
              </a:rPr>
              <a:t> </a:t>
            </a:r>
            <a:r>
              <a:rPr lang="fr-FR" sz="1600" dirty="0" err="1">
                <a:latin typeface="Calibri" pitchFamily="34" charset="0"/>
                <a:cs typeface="Calibri" pitchFamily="34" charset="0"/>
              </a:rPr>
              <a:t>ADuC</a:t>
            </a:r>
            <a:r>
              <a:rPr lang="fr-FR" sz="1600" dirty="0">
                <a:latin typeface="Calibri" pitchFamily="34" charset="0"/>
                <a:cs typeface="Calibri" pitchFamily="34" charset="0"/>
              </a:rPr>
              <a:t> d'</a:t>
            </a:r>
            <a:r>
              <a:rPr lang="fr-FR" sz="1600" dirty="0" err="1">
                <a:latin typeface="Calibri" pitchFamily="34" charset="0"/>
                <a:cs typeface="Calibri" pitchFamily="34" charset="0"/>
              </a:rPr>
              <a:t>Analog</a:t>
            </a:r>
            <a:r>
              <a:rPr lang="fr-FR" sz="1600" dirty="0">
                <a:latin typeface="Calibri" pitchFamily="34" charset="0"/>
                <a:cs typeface="Calibri" pitchFamily="34" charset="0"/>
              </a:rPr>
              <a:t> </a:t>
            </a:r>
            <a:r>
              <a:rPr lang="fr-FR" sz="1600" dirty="0" err="1">
                <a:latin typeface="Calibri" pitchFamily="34" charset="0"/>
                <a:cs typeface="Calibri" pitchFamily="34" charset="0"/>
              </a:rPr>
              <a:t>Devices</a:t>
            </a:r>
            <a:r>
              <a:rPr lang="fr-FR" sz="1600" dirty="0">
                <a:latin typeface="Calibri" pitchFamily="34" charset="0"/>
                <a:cs typeface="Calibri" pitchFamily="34" charset="0"/>
              </a:rPr>
              <a:t> ;</a:t>
            </a:r>
          </a:p>
          <a:p>
            <a:pPr>
              <a:buFont typeface="Arial" pitchFamily="34" charset="0"/>
              <a:buChar char="•"/>
            </a:pPr>
            <a:r>
              <a:rPr lang="fr-FR" sz="1600" b="1" dirty="0">
                <a:latin typeface="Calibri" pitchFamily="34" charset="0"/>
                <a:cs typeface="Calibri" pitchFamily="34" charset="0"/>
              </a:rPr>
              <a:t> PICBASIC </a:t>
            </a:r>
            <a:r>
              <a:rPr lang="fr-FR" sz="1600" b="1" dirty="0" err="1">
                <a:latin typeface="Calibri" pitchFamily="34" charset="0"/>
                <a:cs typeface="Calibri" pitchFamily="34" charset="0"/>
              </a:rPr>
              <a:t>Comfile</a:t>
            </a:r>
            <a:r>
              <a:rPr lang="fr-FR" sz="1600" b="1" dirty="0">
                <a:latin typeface="Calibri" pitchFamily="34" charset="0"/>
                <a:cs typeface="Calibri" pitchFamily="34" charset="0"/>
              </a:rPr>
              <a:t> </a:t>
            </a:r>
            <a:r>
              <a:rPr lang="fr-FR" sz="1600" b="1" dirty="0" err="1">
                <a:latin typeface="Calibri" pitchFamily="34" charset="0"/>
                <a:cs typeface="Calibri" pitchFamily="34" charset="0"/>
              </a:rPr>
              <a:t>Technology</a:t>
            </a:r>
            <a:r>
              <a:rPr lang="fr-FR" sz="1600" b="1" dirty="0">
                <a:latin typeface="Calibri" pitchFamily="34" charset="0"/>
                <a:cs typeface="Calibri" pitchFamily="34" charset="0"/>
              </a:rPr>
              <a:t>;</a:t>
            </a:r>
          </a:p>
          <a:p>
            <a:pPr>
              <a:buFont typeface="Arial" pitchFamily="34" charset="0"/>
              <a:buChar char="•"/>
            </a:pPr>
            <a:r>
              <a:rPr lang="fr-FR" sz="1600" dirty="0">
                <a:latin typeface="Calibri" pitchFamily="34" charset="0"/>
                <a:cs typeface="Calibri" pitchFamily="34" charset="0"/>
              </a:rPr>
              <a:t> MSP430 Texas Instruments.</a:t>
            </a:r>
          </a:p>
          <a:p>
            <a:pPr>
              <a:buFont typeface="Arial" pitchFamily="34" charset="0"/>
              <a:buChar char="•"/>
            </a:pPr>
            <a:r>
              <a:rPr lang="fr-FR" sz="1600" b="1" dirty="0">
                <a:solidFill>
                  <a:srgbClr val="7030A0"/>
                </a:solidFill>
                <a:latin typeface="Calibri" pitchFamily="34" charset="0"/>
                <a:cs typeface="Calibri" pitchFamily="34" charset="0"/>
              </a:rPr>
              <a:t> 8080, z80, Rabbit: </a:t>
            </a:r>
            <a:r>
              <a:rPr lang="en-US" sz="1600" b="1" dirty="0">
                <a:solidFill>
                  <a:srgbClr val="7030A0"/>
                </a:solidFill>
                <a:latin typeface="Calibri" pitchFamily="34" charset="0"/>
                <a:cs typeface="Calibri" pitchFamily="34" charset="0"/>
              </a:rPr>
              <a:t>the 8080 is one of the great ancestors, but z80 and Rabbit are still very much alive</a:t>
            </a:r>
            <a:r>
              <a:rPr lang="fr-FR" sz="1600" dirty="0">
                <a:latin typeface="Calibri" pitchFamily="34" charset="0"/>
                <a:cs typeface="Calibri" pitchFamily="34" charset="0"/>
              </a:rPr>
              <a:t> </a:t>
            </a:r>
          </a:p>
          <a:p>
            <a:pPr>
              <a:buFont typeface="Arial" pitchFamily="34" charset="0"/>
              <a:buChar char="•"/>
            </a:pPr>
            <a:r>
              <a:rPr lang="fr-FR" sz="1600" b="1" dirty="0">
                <a:solidFill>
                  <a:srgbClr val="00B050"/>
                </a:solidFill>
                <a:latin typeface="Calibri" pitchFamily="34" charset="0"/>
                <a:cs typeface="Calibri" pitchFamily="34" charset="0"/>
              </a:rPr>
              <a:t> </a:t>
            </a:r>
            <a:r>
              <a:rPr lang="fr-FR" sz="1600" b="1" dirty="0" err="1">
                <a:solidFill>
                  <a:srgbClr val="00B050"/>
                </a:solidFill>
                <a:latin typeface="Calibri" pitchFamily="34" charset="0"/>
                <a:cs typeface="Calibri" pitchFamily="34" charset="0"/>
              </a:rPr>
              <a:t>PSoC</a:t>
            </a:r>
            <a:r>
              <a:rPr lang="fr-FR" sz="1600" b="1" dirty="0">
                <a:solidFill>
                  <a:srgbClr val="00B050"/>
                </a:solidFill>
                <a:latin typeface="Calibri" pitchFamily="34" charset="0"/>
                <a:cs typeface="Calibri" pitchFamily="34" charset="0"/>
              </a:rPr>
              <a:t> </a:t>
            </a:r>
            <a:r>
              <a:rPr lang="fr-FR" sz="1600" b="1" dirty="0" err="1">
                <a:solidFill>
                  <a:srgbClr val="00B050"/>
                </a:solidFill>
                <a:latin typeface="Calibri" pitchFamily="34" charset="0"/>
                <a:cs typeface="Calibri" pitchFamily="34" charset="0"/>
              </a:rPr>
              <a:t>Cypress</a:t>
            </a:r>
            <a:endParaRPr lang="fr-FR" sz="1600" b="1" dirty="0">
              <a:solidFill>
                <a:srgbClr val="00B050"/>
              </a:solidFill>
              <a:latin typeface="Calibri" pitchFamily="34" charset="0"/>
              <a:cs typeface="Calibri" pitchFamily="34" charset="0"/>
            </a:endParaRPr>
          </a:p>
          <a:p>
            <a:pPr>
              <a:buFont typeface="Arial" pitchFamily="34" charset="0"/>
              <a:buChar char="•"/>
            </a:pPr>
            <a:r>
              <a:rPr lang="fr-FR" sz="1600" dirty="0">
                <a:latin typeface="Calibri" pitchFamily="34" charset="0"/>
                <a:cs typeface="Calibri" pitchFamily="34" charset="0"/>
              </a:rPr>
              <a:t> LPC21xx ARM7-TDMI Philips</a:t>
            </a:r>
          </a:p>
          <a:p>
            <a:pPr>
              <a:buFont typeface="Arial" pitchFamily="34" charset="0"/>
              <a:buChar char="•"/>
            </a:pPr>
            <a:r>
              <a:rPr lang="fr-FR" sz="1600" dirty="0">
                <a:latin typeface="Calibri" pitchFamily="34" charset="0"/>
                <a:cs typeface="Calibri" pitchFamily="34" charset="0"/>
              </a:rPr>
              <a:t> NEC: V800, K0…</a:t>
            </a:r>
          </a:p>
        </p:txBody>
      </p:sp>
      <p:sp>
        <p:nvSpPr>
          <p:cNvPr id="2" name="Titre 1"/>
          <p:cNvSpPr>
            <a:spLocks noGrp="1"/>
          </p:cNvSpPr>
          <p:nvPr>
            <p:ph type="title"/>
          </p:nvPr>
        </p:nvSpPr>
        <p:spPr/>
        <p:txBody>
          <a:bodyPr/>
          <a:lstStyle/>
          <a:p>
            <a:r>
              <a:rPr lang="fr-FR" dirty="0"/>
              <a:t>FAMILLES DE MICRO-CONTRÔLEUR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540</a:t>
            </a:fld>
            <a:endParaRPr lang="fr-FR"/>
          </a:p>
        </p:txBody>
      </p:sp>
      <p:grpSp>
        <p:nvGrpSpPr>
          <p:cNvPr id="21" name="Groupe 20"/>
          <p:cNvGrpSpPr/>
          <p:nvPr/>
        </p:nvGrpSpPr>
        <p:grpSpPr>
          <a:xfrm>
            <a:off x="3786182" y="3966616"/>
            <a:ext cx="5072082" cy="1533235"/>
            <a:chOff x="3786182" y="4110343"/>
            <a:chExt cx="5072082" cy="1533235"/>
          </a:xfrm>
        </p:grpSpPr>
        <p:pic>
          <p:nvPicPr>
            <p:cNvPr id="5" name="Image 4" descr="230px-DIL28_UV_ST6E15.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644" y="4110343"/>
              <a:ext cx="1460500" cy="1098550"/>
            </a:xfrm>
            <a:prstGeom prst="rect">
              <a:avLst/>
            </a:prstGeom>
          </p:spPr>
        </p:pic>
        <p:cxnSp>
          <p:nvCxnSpPr>
            <p:cNvPr id="11" name="Connecteur droit avec flèche 10"/>
            <p:cNvCxnSpPr>
              <a:endCxn id="5" idx="1"/>
            </p:cNvCxnSpPr>
            <p:nvPr/>
          </p:nvCxnSpPr>
          <p:spPr>
            <a:xfrm>
              <a:off x="3786182" y="4358545"/>
              <a:ext cx="3500462" cy="301073"/>
            </a:xfrm>
            <a:prstGeom prst="straightConnector1">
              <a:avLst/>
            </a:prstGeom>
            <a:ln w="50800" cmpd="sng">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143768" y="5181913"/>
              <a:ext cx="1714496" cy="461665"/>
            </a:xfrm>
            <a:prstGeom prst="rect">
              <a:avLst/>
            </a:prstGeom>
          </p:spPr>
          <p:txBody>
            <a:bodyPr wrap="square">
              <a:spAutoFit/>
            </a:bodyPr>
            <a:lstStyle/>
            <a:p>
              <a:r>
                <a:rPr lang="fr-FR" sz="800" b="1" dirty="0">
                  <a:latin typeface="Calibri" pitchFamily="34" charset="0"/>
                  <a:cs typeface="Calibri" pitchFamily="34" charset="0"/>
                </a:rPr>
                <a:t>Microcontrôleur ST6 équipé d'une mémoire EPROM effaçable aux UV.</a:t>
              </a:r>
            </a:p>
            <a:p>
              <a:endParaRPr lang="fr-FR" sz="800" b="1" dirty="0">
                <a:latin typeface="Calibri" pitchFamily="34" charset="0"/>
                <a:cs typeface="Calibri" pitchFamily="34" charset="0"/>
              </a:endParaRPr>
            </a:p>
          </p:txBody>
        </p:sp>
      </p:grpSp>
      <p:grpSp>
        <p:nvGrpSpPr>
          <p:cNvPr id="18" name="Groupe 17"/>
          <p:cNvGrpSpPr/>
          <p:nvPr/>
        </p:nvGrpSpPr>
        <p:grpSpPr>
          <a:xfrm>
            <a:off x="6572265" y="529098"/>
            <a:ext cx="2071701" cy="2542712"/>
            <a:chOff x="6572265" y="672825"/>
            <a:chExt cx="2071701" cy="2542712"/>
          </a:xfrm>
        </p:grpSpPr>
        <p:sp>
          <p:nvSpPr>
            <p:cNvPr id="16" name="Rectangle 15"/>
            <p:cNvSpPr/>
            <p:nvPr/>
          </p:nvSpPr>
          <p:spPr>
            <a:xfrm>
              <a:off x="6929454" y="2000240"/>
              <a:ext cx="1714512" cy="461665"/>
            </a:xfrm>
            <a:prstGeom prst="rect">
              <a:avLst/>
            </a:prstGeom>
          </p:spPr>
          <p:txBody>
            <a:bodyPr wrap="square">
              <a:spAutoFit/>
            </a:bodyPr>
            <a:lstStyle/>
            <a:p>
              <a:r>
                <a:rPr lang="fr-FR" sz="800" dirty="0">
                  <a:latin typeface="Calibri" pitchFamily="34" charset="0"/>
                  <a:cs typeface="Calibri" pitchFamily="34" charset="0"/>
                </a:rPr>
                <a:t>Le MC68HC11A8 est disponible en version DIP à 48 broches, ainsi que PLCC à 52 broches, comme ici.</a:t>
              </a:r>
            </a:p>
          </p:txBody>
        </p:sp>
        <p:pic>
          <p:nvPicPr>
            <p:cNvPr id="19" name="Image 18" descr="250px-MC68HC11_microcontroll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2172" y="672825"/>
              <a:ext cx="1567542" cy="1310466"/>
            </a:xfrm>
            <a:prstGeom prst="rect">
              <a:avLst/>
            </a:prstGeom>
          </p:spPr>
        </p:pic>
        <p:cxnSp>
          <p:nvCxnSpPr>
            <p:cNvPr id="17" name="Connecteur droit avec flèche 16"/>
            <p:cNvCxnSpPr>
              <a:endCxn id="19" idx="1"/>
            </p:cNvCxnSpPr>
            <p:nvPr/>
          </p:nvCxnSpPr>
          <p:spPr>
            <a:xfrm rot="5400000" flipH="1" flipV="1">
              <a:off x="5858479" y="2041844"/>
              <a:ext cx="1887479" cy="459908"/>
            </a:xfrm>
            <a:prstGeom prst="straightConnector1">
              <a:avLst/>
            </a:prstGeom>
            <a:ln w="50800" cmpd="sng">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22" name="Groupe 21"/>
          <p:cNvGrpSpPr/>
          <p:nvPr/>
        </p:nvGrpSpPr>
        <p:grpSpPr>
          <a:xfrm>
            <a:off x="4429124" y="5019872"/>
            <a:ext cx="4643486" cy="1408673"/>
            <a:chOff x="4429124" y="5163599"/>
            <a:chExt cx="4643486" cy="1408673"/>
          </a:xfrm>
        </p:grpSpPr>
        <p:pic>
          <p:nvPicPr>
            <p:cNvPr id="27" name="Image 26" descr="220px-Zilog_Z8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1760" y="5163599"/>
              <a:ext cx="1783446" cy="980896"/>
            </a:xfrm>
            <a:prstGeom prst="rect">
              <a:avLst/>
            </a:prstGeom>
          </p:spPr>
        </p:pic>
        <p:sp>
          <p:nvSpPr>
            <p:cNvPr id="28" name="Rectangle 27"/>
            <p:cNvSpPr/>
            <p:nvPr/>
          </p:nvSpPr>
          <p:spPr>
            <a:xfrm>
              <a:off x="4429124" y="6110607"/>
              <a:ext cx="4643486" cy="461665"/>
            </a:xfrm>
            <a:prstGeom prst="rect">
              <a:avLst/>
            </a:prstGeom>
          </p:spPr>
          <p:txBody>
            <a:bodyPr wrap="square">
              <a:spAutoFit/>
            </a:bodyPr>
            <a:lstStyle/>
            <a:p>
              <a:pPr algn="just"/>
              <a:r>
                <a:rPr lang="en-US" sz="800" dirty="0">
                  <a:latin typeface="Calibri" pitchFamily="34" charset="0"/>
                  <a:cs typeface="Calibri" pitchFamily="34" charset="0"/>
                </a:rPr>
                <a:t>This processor was released for the first time in July 1976. In the early 1980s he was very popular in the design of 8 - bit computers like the Radio Shack TRS-80, the Sinclair ZX80, ZX81, ZX Spectrum, MSX, the Amstrad CPC standard and later in embedded systems.</a:t>
              </a:r>
              <a:endParaRPr lang="fr-FR" sz="800" dirty="0">
                <a:latin typeface="Calibri" pitchFamily="34" charset="0"/>
                <a:cs typeface="Calibri" pitchFamily="34" charset="0"/>
              </a:endParaRPr>
            </a:p>
          </p:txBody>
        </p:sp>
        <p:cxnSp>
          <p:nvCxnSpPr>
            <p:cNvPr id="32" name="Connecteur droit avec flèche 31"/>
            <p:cNvCxnSpPr>
              <a:endCxn id="27" idx="1"/>
            </p:cNvCxnSpPr>
            <p:nvPr/>
          </p:nvCxnSpPr>
          <p:spPr>
            <a:xfrm>
              <a:off x="4643438" y="5430115"/>
              <a:ext cx="788322" cy="223932"/>
            </a:xfrm>
            <a:prstGeom prst="straightConnector1">
              <a:avLst/>
            </a:prstGeom>
            <a:ln w="50800" cmpd="sng">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20" name="Groupe 19"/>
          <p:cNvGrpSpPr/>
          <p:nvPr/>
        </p:nvGrpSpPr>
        <p:grpSpPr>
          <a:xfrm>
            <a:off x="3000364" y="2251815"/>
            <a:ext cx="6000792" cy="1677251"/>
            <a:chOff x="3000364" y="2395542"/>
            <a:chExt cx="6000792" cy="1677251"/>
          </a:xfrm>
        </p:grpSpPr>
        <p:cxnSp>
          <p:nvCxnSpPr>
            <p:cNvPr id="8" name="Connecteur droit avec flèche 7"/>
            <p:cNvCxnSpPr>
              <a:endCxn id="6" idx="1"/>
            </p:cNvCxnSpPr>
            <p:nvPr/>
          </p:nvCxnSpPr>
          <p:spPr>
            <a:xfrm flipV="1">
              <a:off x="3000364" y="3340899"/>
              <a:ext cx="4143404" cy="731894"/>
            </a:xfrm>
            <a:prstGeom prst="straightConnector1">
              <a:avLst/>
            </a:prstGeom>
            <a:ln w="50800" cmpd="sng">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6" name="Image 5" descr="250px-4pics.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143768" y="2681294"/>
              <a:ext cx="1635820" cy="1319210"/>
            </a:xfrm>
            <a:prstGeom prst="rect">
              <a:avLst/>
            </a:prstGeom>
          </p:spPr>
        </p:pic>
        <p:sp>
          <p:nvSpPr>
            <p:cNvPr id="14" name="Rectangle 13"/>
            <p:cNvSpPr/>
            <p:nvPr/>
          </p:nvSpPr>
          <p:spPr>
            <a:xfrm>
              <a:off x="7000892" y="2395542"/>
              <a:ext cx="2000264" cy="338554"/>
            </a:xfrm>
            <a:prstGeom prst="rect">
              <a:avLst/>
            </a:prstGeom>
          </p:spPr>
          <p:txBody>
            <a:bodyPr wrap="square">
              <a:spAutoFit/>
            </a:bodyPr>
            <a:lstStyle/>
            <a:p>
              <a:pPr algn="just"/>
              <a:r>
                <a:rPr lang="fr-FR" sz="800" b="1" dirty="0">
                  <a:latin typeface="Calibri" pitchFamily="34" charset="0"/>
                  <a:cs typeface="Calibri" pitchFamily="34" charset="0"/>
                </a:rPr>
                <a:t>Quatre microcontrôleurs PIC de familles différentes : 18F, 16F, 12F et 10F.</a:t>
              </a:r>
            </a:p>
          </p:txBody>
        </p:sp>
      </p:grpSp>
      <p:grpSp>
        <p:nvGrpSpPr>
          <p:cNvPr id="26" name="Groupe 25"/>
          <p:cNvGrpSpPr/>
          <p:nvPr/>
        </p:nvGrpSpPr>
        <p:grpSpPr>
          <a:xfrm>
            <a:off x="2143108" y="597691"/>
            <a:ext cx="4163248" cy="903306"/>
            <a:chOff x="2143108" y="597691"/>
            <a:chExt cx="4163248" cy="903306"/>
          </a:xfrm>
        </p:grpSpPr>
        <p:pic>
          <p:nvPicPr>
            <p:cNvPr id="23" name="Image 22" descr="atmega1682.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8798" y="597691"/>
              <a:ext cx="2747558" cy="903306"/>
            </a:xfrm>
            <a:prstGeom prst="rect">
              <a:avLst/>
            </a:prstGeom>
          </p:spPr>
        </p:pic>
        <p:cxnSp>
          <p:nvCxnSpPr>
            <p:cNvPr id="24" name="Connecteur droit avec flèche 23"/>
            <p:cNvCxnSpPr/>
            <p:nvPr/>
          </p:nvCxnSpPr>
          <p:spPr>
            <a:xfrm flipV="1">
              <a:off x="2143108" y="928670"/>
              <a:ext cx="1500198" cy="71438"/>
            </a:xfrm>
            <a:prstGeom prst="straightConnector1">
              <a:avLst/>
            </a:prstGeom>
            <a:ln w="50800" cmpd="sng">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grpSp>
      <p:pic>
        <p:nvPicPr>
          <p:cNvPr id="25" name="Image 24">
            <a:hlinkClick r:id="rId7" action="ppaction://hlinksldjump"/>
            <a:extLst>
              <a:ext uri="{FF2B5EF4-FFF2-40B4-BE49-F238E27FC236}">
                <a16:creationId xmlns:a16="http://schemas.microsoft.com/office/drawing/2014/main" id="{7EAFB549-F6C6-44D3-B38D-149C4D912A42}"/>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linds(horizontal)">
                                      <p:cBhvr>
                                        <p:cTn id="14" dur="500"/>
                                        <p:tgtEl>
                                          <p:spTgt spid="26"/>
                                        </p:tgtEl>
                                      </p:cBhvr>
                                    </p:animEffect>
                                  </p:childTnLst>
                                </p:cTn>
                              </p:par>
                              <p:par>
                                <p:cTn id="15" presetID="3" presetClass="entr" presetSubtype="1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blinds(horizontal)">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blinds(horizontal)">
                                      <p:cBhvr>
                                        <p:cTn id="36" dur="500"/>
                                        <p:tgtEl>
                                          <p:spTgt spid="4">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linds(horizontal)">
                                      <p:cBhvr>
                                        <p:cTn id="47" dur="500"/>
                                        <p:tgtEl>
                                          <p:spTgt spid="4">
                                            <p:txEl>
                                              <p:pRg st="8" end="8"/>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blinds(horizontal)">
                                      <p:cBhvr>
                                        <p:cTn id="50" dur="500"/>
                                        <p:tgtEl>
                                          <p:spTgt spid="21"/>
                                        </p:tgtEl>
                                      </p:cBhvr>
                                    </p:animEffect>
                                  </p:childTnLst>
                                </p:cTn>
                              </p:par>
                              <p:par>
                                <p:cTn id="51" presetID="3" presetClass="entr" presetSubtype="10"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Effect transition="in" filter="blinds(horizontal)">
                                      <p:cBhvr>
                                        <p:cTn id="53" dur="500"/>
                                        <p:tgtEl>
                                          <p:spTgt spid="4">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4">
                                            <p:txEl>
                                              <p:pRg st="10" end="10"/>
                                            </p:txEl>
                                          </p:spTgt>
                                        </p:tgtEl>
                                        <p:attrNameLst>
                                          <p:attrName>style.visibility</p:attrName>
                                        </p:attrNameLst>
                                      </p:cBhvr>
                                      <p:to>
                                        <p:strVal val="visible"/>
                                      </p:to>
                                    </p:set>
                                    <p:animEffect transition="in" filter="blinds(horizontal)">
                                      <p:cBhvr>
                                        <p:cTn id="56" dur="500"/>
                                        <p:tgtEl>
                                          <p:spTgt spid="4">
                                            <p:txEl>
                                              <p:pRg st="10" end="10"/>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4">
                                            <p:txEl>
                                              <p:pRg st="11" end="11"/>
                                            </p:txEl>
                                          </p:spTgt>
                                        </p:tgtEl>
                                        <p:attrNameLst>
                                          <p:attrName>style.visibility</p:attrName>
                                        </p:attrNameLst>
                                      </p:cBhvr>
                                      <p:to>
                                        <p:strVal val="visible"/>
                                      </p:to>
                                    </p:set>
                                    <p:animEffect transition="in" filter="blinds(horizontal)">
                                      <p:cBhvr>
                                        <p:cTn id="59" dur="500"/>
                                        <p:tgtEl>
                                          <p:spTgt spid="4">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4">
                                            <p:txEl>
                                              <p:pRg st="12" end="12"/>
                                            </p:txEl>
                                          </p:spTgt>
                                        </p:tgtEl>
                                        <p:attrNameLst>
                                          <p:attrName>style.visibility</p:attrName>
                                        </p:attrNameLst>
                                      </p:cBhvr>
                                      <p:to>
                                        <p:strVal val="visible"/>
                                      </p:to>
                                    </p:set>
                                    <p:animEffect transition="in" filter="blinds(horizontal)">
                                      <p:cBhvr>
                                        <p:cTn id="64" dur="500"/>
                                        <p:tgtEl>
                                          <p:spTgt spid="4">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animEffect transition="in" filter="blinds(horizontal)">
                                      <p:cBhvr>
                                        <p:cTn id="69" dur="500"/>
                                        <p:tgtEl>
                                          <p:spTgt spid="4">
                                            <p:txEl>
                                              <p:pRg st="13" end="13"/>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linds(horizontal)">
                                      <p:cBhvr>
                                        <p:cTn id="72" dur="500"/>
                                        <p:tgtEl>
                                          <p:spTgt spid="22"/>
                                        </p:tgtEl>
                                      </p:cBhvr>
                                    </p:animEffect>
                                  </p:childTnLst>
                                </p:cTn>
                              </p:par>
                              <p:par>
                                <p:cTn id="73" presetID="3" presetClass="entr" presetSubtype="10" fill="hold" nodeType="withEffect">
                                  <p:stCondLst>
                                    <p:cond delay="0"/>
                                  </p:stCondLst>
                                  <p:childTnLst>
                                    <p:set>
                                      <p:cBhvr>
                                        <p:cTn id="74" dur="1" fill="hold">
                                          <p:stCondLst>
                                            <p:cond delay="0"/>
                                          </p:stCondLst>
                                        </p:cTn>
                                        <p:tgtEl>
                                          <p:spTgt spid="4">
                                            <p:txEl>
                                              <p:pRg st="14" end="14"/>
                                            </p:txEl>
                                          </p:spTgt>
                                        </p:tgtEl>
                                        <p:attrNameLst>
                                          <p:attrName>style.visibility</p:attrName>
                                        </p:attrNameLst>
                                      </p:cBhvr>
                                      <p:to>
                                        <p:strVal val="visible"/>
                                      </p:to>
                                    </p:set>
                                    <p:animEffect transition="in" filter="blinds(horizontal)">
                                      <p:cBhvr>
                                        <p:cTn id="75" dur="500"/>
                                        <p:tgtEl>
                                          <p:spTgt spid="4">
                                            <p:txEl>
                                              <p:pRg st="14" end="14"/>
                                            </p:txEl>
                                          </p:spTgt>
                                        </p:tgtEl>
                                      </p:cBhvr>
                                    </p:animEffect>
                                  </p:childTnLst>
                                </p:cTn>
                              </p:par>
                              <p:par>
                                <p:cTn id="76" presetID="3" presetClass="entr" presetSubtype="10" fill="hold" nodeType="withEffect">
                                  <p:stCondLst>
                                    <p:cond delay="0"/>
                                  </p:stCondLst>
                                  <p:childTnLst>
                                    <p:set>
                                      <p:cBhvr>
                                        <p:cTn id="77" dur="1" fill="hold">
                                          <p:stCondLst>
                                            <p:cond delay="0"/>
                                          </p:stCondLst>
                                        </p:cTn>
                                        <p:tgtEl>
                                          <p:spTgt spid="4">
                                            <p:txEl>
                                              <p:pRg st="15" end="15"/>
                                            </p:txEl>
                                          </p:spTgt>
                                        </p:tgtEl>
                                        <p:attrNameLst>
                                          <p:attrName>style.visibility</p:attrName>
                                        </p:attrNameLst>
                                      </p:cBhvr>
                                      <p:to>
                                        <p:strVal val="visible"/>
                                      </p:to>
                                    </p:set>
                                    <p:animEffect transition="in" filter="blinds(horizontal)">
                                      <p:cBhvr>
                                        <p:cTn id="78"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541</a:t>
            </a:fld>
            <a:endParaRPr lang="fr-FR"/>
          </a:p>
        </p:txBody>
      </p:sp>
      <p:sp>
        <p:nvSpPr>
          <p:cNvPr id="4" name="Rectangle 3"/>
          <p:cNvSpPr>
            <a:spLocks noChangeArrowheads="1"/>
          </p:cNvSpPr>
          <p:nvPr/>
        </p:nvSpPr>
        <p:spPr bwMode="auto">
          <a:xfrm>
            <a:off x="1428728" y="2714621"/>
            <a:ext cx="6542194" cy="1214446"/>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sz="3600" b="1" dirty="0">
                <a:solidFill>
                  <a:srgbClr val="FFFF00"/>
                </a:solidFill>
                <a:effectLst>
                  <a:outerShdw blurRad="38100" dist="38100" dir="2700000" algn="tl">
                    <a:srgbClr val="000000">
                      <a:alpha val="43137"/>
                    </a:srgbClr>
                  </a:outerShdw>
                </a:effectLst>
                <a:latin typeface="Calibri" pitchFamily="34" charset="0"/>
              </a:rPr>
              <a:t>AUTOPSY OF AN ARDUINO UNO PLATFORM</a:t>
            </a:r>
            <a:endParaRPr lang="fr-FR" sz="3600" b="1" dirty="0">
              <a:solidFill>
                <a:srgbClr val="FFFF00"/>
              </a:solidFill>
              <a:effectLst>
                <a:outerShdw blurRad="38100" dist="38100" dir="2700000" algn="tl">
                  <a:srgbClr val="000000">
                    <a:alpha val="43137"/>
                  </a:srgbClr>
                </a:outerShdw>
              </a:effectLst>
              <a:latin typeface="Calibri" pitchFamily="34" charset="0"/>
            </a:endParaRPr>
          </a:p>
        </p:txBody>
      </p:sp>
      <p:sp>
        <p:nvSpPr>
          <p:cNvPr id="6" name="Titre 5">
            <a:extLst>
              <a:ext uri="{FF2B5EF4-FFF2-40B4-BE49-F238E27FC236}">
                <a16:creationId xmlns:a16="http://schemas.microsoft.com/office/drawing/2014/main" id="{B9F1FC5B-BC56-4F83-B7A2-9C0C17320C2B}"/>
              </a:ext>
            </a:extLst>
          </p:cNvPr>
          <p:cNvSpPr>
            <a:spLocks noGrp="1"/>
          </p:cNvSpPr>
          <p:nvPr>
            <p:ph type="title"/>
          </p:nvPr>
        </p:nvSpPr>
        <p:spPr/>
        <p:txBody>
          <a:bodyPr/>
          <a:lstStyle/>
          <a:p>
            <a:endParaRPr lang="fr-FR"/>
          </a:p>
        </p:txBody>
      </p:sp>
      <p:pic>
        <p:nvPicPr>
          <p:cNvPr id="5" name="Image 4">
            <a:hlinkClick r:id="rId2" action="ppaction://hlinksldjump"/>
            <a:extLst>
              <a:ext uri="{FF2B5EF4-FFF2-40B4-BE49-F238E27FC236}">
                <a16:creationId xmlns:a16="http://schemas.microsoft.com/office/drawing/2014/main" id="{5D7463F6-FC54-4D3B-9163-3CD3AAED7FC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6260645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THE ATMEL AVR microcontrollers</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542</a:t>
            </a:fld>
            <a:endParaRPr lang="fr-FR"/>
          </a:p>
        </p:txBody>
      </p:sp>
      <p:pic>
        <p:nvPicPr>
          <p:cNvPr id="5" name="Image 4" descr="atmega168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1604" y="1000108"/>
            <a:ext cx="5842052" cy="1920674"/>
          </a:xfrm>
          <a:prstGeom prst="rect">
            <a:avLst/>
          </a:prstGeom>
        </p:spPr>
      </p:pic>
      <p:sp>
        <p:nvSpPr>
          <p:cNvPr id="6" name="Rectangle 5"/>
          <p:cNvSpPr/>
          <p:nvPr/>
        </p:nvSpPr>
        <p:spPr>
          <a:xfrm>
            <a:off x="0" y="2643182"/>
            <a:ext cx="8786842" cy="584775"/>
          </a:xfrm>
          <a:prstGeom prst="rect">
            <a:avLst/>
          </a:prstGeom>
        </p:spPr>
        <p:txBody>
          <a:bodyPr wrap="square">
            <a:spAutoFit/>
          </a:bodyPr>
          <a:lstStyle/>
          <a:p>
            <a:pPr algn="just"/>
            <a:r>
              <a:rPr lang="en-US" sz="1600" b="1" dirty="0">
                <a:solidFill>
                  <a:srgbClr val="FF6600"/>
                </a:solidFill>
                <a:latin typeface="Calibri" pitchFamily="34" charset="0"/>
                <a:cs typeface="Calibri" pitchFamily="34" charset="0"/>
              </a:rPr>
              <a:t>AVR is the term used by Atmel for the heart of the processor and the family of microcontrollers RISC implementing them (developed in 1996 by ATMEL corporation).</a:t>
            </a:r>
            <a:endParaRPr lang="fr-FR" sz="1600" b="1" dirty="0">
              <a:solidFill>
                <a:srgbClr val="0070C0"/>
              </a:solidFill>
              <a:latin typeface="Calibri" pitchFamily="34" charset="0"/>
              <a:cs typeface="Calibri" pitchFamily="34" charset="0"/>
            </a:endParaRPr>
          </a:p>
        </p:txBody>
      </p:sp>
      <p:sp>
        <p:nvSpPr>
          <p:cNvPr id="8" name="Rectangle 7"/>
          <p:cNvSpPr/>
          <p:nvPr/>
        </p:nvSpPr>
        <p:spPr>
          <a:xfrm>
            <a:off x="0" y="3286124"/>
            <a:ext cx="8786874" cy="830997"/>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The architecture was designed by two students of the Institute of technology of Norway </a:t>
            </a:r>
            <a:r>
              <a:rPr lang="fr-FR" sz="1600" b="1" dirty="0">
                <a:solidFill>
                  <a:srgbClr val="0070C0"/>
                </a:solidFill>
                <a:latin typeface="Calibri" pitchFamily="34" charset="0"/>
                <a:cs typeface="Calibri" pitchFamily="34" charset="0"/>
              </a:rPr>
              <a:t>(NTH : </a:t>
            </a:r>
            <a:r>
              <a:rPr lang="fr-FR" sz="1600" b="1" dirty="0" err="1">
                <a:solidFill>
                  <a:srgbClr val="0070C0"/>
                </a:solidFill>
                <a:latin typeface="Calibri" pitchFamily="34" charset="0"/>
                <a:cs typeface="Calibri" pitchFamily="34" charset="0"/>
              </a:rPr>
              <a:t>Norges</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Tekniske</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Høgskole</a:t>
            </a:r>
            <a:r>
              <a:rPr lang="fr-FR" sz="1600" b="1" dirty="0">
                <a:solidFill>
                  <a:srgbClr val="0070C0"/>
                </a:solidFill>
                <a:latin typeface="Calibri" pitchFamily="34" charset="0"/>
                <a:cs typeface="Calibri" pitchFamily="34" charset="0"/>
              </a:rPr>
              <a:t>):</a:t>
            </a:r>
            <a:r>
              <a:rPr lang="en-US" sz="1600" b="1" dirty="0">
                <a:solidFill>
                  <a:srgbClr val="0070C0"/>
                </a:solidFill>
                <a:latin typeface="Calibri" pitchFamily="34" charset="0"/>
                <a:cs typeface="Calibri" pitchFamily="34" charset="0"/>
              </a:rPr>
              <a:t> Alf-</a:t>
            </a:r>
            <a:r>
              <a:rPr lang="en-US" sz="1600" b="1" dirty="0" err="1">
                <a:solidFill>
                  <a:srgbClr val="0070C0"/>
                </a:solidFill>
                <a:latin typeface="Calibri" pitchFamily="34" charset="0"/>
                <a:cs typeface="Calibri" pitchFamily="34" charset="0"/>
              </a:rPr>
              <a:t>Egil</a:t>
            </a:r>
            <a:r>
              <a:rPr lang="en-US" sz="1600" b="1" dirty="0">
                <a:solidFill>
                  <a:srgbClr val="0070C0"/>
                </a:solidFill>
                <a:latin typeface="Calibri" pitchFamily="34" charset="0"/>
                <a:cs typeface="Calibri" pitchFamily="34" charset="0"/>
              </a:rPr>
              <a:t> </a:t>
            </a:r>
            <a:r>
              <a:rPr lang="en-US" sz="1600" b="1" dirty="0" err="1">
                <a:solidFill>
                  <a:srgbClr val="0070C0"/>
                </a:solidFill>
                <a:latin typeface="Calibri" pitchFamily="34" charset="0"/>
                <a:cs typeface="Calibri" pitchFamily="34" charset="0"/>
              </a:rPr>
              <a:t>Bogen</a:t>
            </a:r>
            <a:r>
              <a:rPr lang="en-US" sz="1600" b="1" dirty="0">
                <a:solidFill>
                  <a:srgbClr val="0070C0"/>
                </a:solidFill>
                <a:latin typeface="Calibri" pitchFamily="34" charset="0"/>
                <a:cs typeface="Calibri" pitchFamily="34" charset="0"/>
              </a:rPr>
              <a:t> and Vegard </a:t>
            </a:r>
            <a:r>
              <a:rPr lang="en-US" sz="1600" b="1" dirty="0" err="1">
                <a:solidFill>
                  <a:srgbClr val="0070C0"/>
                </a:solidFill>
                <a:latin typeface="Calibri" pitchFamily="34" charset="0"/>
                <a:cs typeface="Calibri" pitchFamily="34" charset="0"/>
              </a:rPr>
              <a:t>Wollan</a:t>
            </a:r>
            <a:r>
              <a:rPr lang="en-US" sz="1600" b="1" dirty="0">
                <a:solidFill>
                  <a:srgbClr val="0070C0"/>
                </a:solidFill>
                <a:latin typeface="Calibri" pitchFamily="34" charset="0"/>
                <a:cs typeface="Calibri" pitchFamily="34" charset="0"/>
              </a:rPr>
              <a:t> </a:t>
            </a:r>
          </a:p>
          <a:p>
            <a:pPr algn="just"/>
            <a:r>
              <a:rPr lang="en-US" sz="1600" b="1" dirty="0">
                <a:solidFill>
                  <a:srgbClr val="0070C0"/>
                </a:solidFill>
                <a:latin typeface="Calibri" pitchFamily="34" charset="0"/>
                <a:cs typeface="Calibri" pitchFamily="34" charset="0"/>
              </a:rPr>
              <a:t>=&gt; Alf-</a:t>
            </a:r>
            <a:r>
              <a:rPr lang="en-US" sz="1600" b="1" dirty="0" err="1">
                <a:solidFill>
                  <a:srgbClr val="0070C0"/>
                </a:solidFill>
                <a:latin typeface="Calibri" pitchFamily="34" charset="0"/>
                <a:cs typeface="Calibri" pitchFamily="34" charset="0"/>
              </a:rPr>
              <a:t>Egil</a:t>
            </a:r>
            <a:r>
              <a:rPr lang="en-US" sz="1600" b="1" dirty="0">
                <a:solidFill>
                  <a:srgbClr val="0070C0"/>
                </a:solidFill>
                <a:latin typeface="Calibri" pitchFamily="34" charset="0"/>
                <a:cs typeface="Calibri" pitchFamily="34" charset="0"/>
              </a:rPr>
              <a:t> </a:t>
            </a:r>
            <a:r>
              <a:rPr lang="en-US" sz="1600" b="1" dirty="0" err="1">
                <a:solidFill>
                  <a:srgbClr val="0070C0"/>
                </a:solidFill>
                <a:latin typeface="Calibri" pitchFamily="34" charset="0"/>
                <a:cs typeface="Calibri" pitchFamily="34" charset="0"/>
              </a:rPr>
              <a:t>Bogen</a:t>
            </a:r>
            <a:r>
              <a:rPr lang="en-US" sz="1600" b="1" dirty="0">
                <a:solidFill>
                  <a:srgbClr val="0070C0"/>
                </a:solidFill>
                <a:latin typeface="Calibri" pitchFamily="34" charset="0"/>
                <a:cs typeface="Calibri" pitchFamily="34" charset="0"/>
              </a:rPr>
              <a:t> and Vegard </a:t>
            </a:r>
            <a:r>
              <a:rPr lang="en-US" sz="1600" b="1" dirty="0" err="1">
                <a:solidFill>
                  <a:srgbClr val="0070C0"/>
                </a:solidFill>
                <a:latin typeface="Calibri" pitchFamily="34" charset="0"/>
                <a:cs typeface="Calibri" pitchFamily="34" charset="0"/>
              </a:rPr>
              <a:t>Wollan</a:t>
            </a:r>
            <a:r>
              <a:rPr lang="en-US" sz="1600" b="1" dirty="0">
                <a:solidFill>
                  <a:srgbClr val="0070C0"/>
                </a:solidFill>
                <a:latin typeface="Calibri" pitchFamily="34" charset="0"/>
                <a:cs typeface="Calibri" pitchFamily="34" charset="0"/>
              </a:rPr>
              <a:t> RISC microcontroller that gives also Advanced Virtual RISC.</a:t>
            </a:r>
            <a:endParaRPr lang="fr-FR" sz="1600" b="1" dirty="0">
              <a:solidFill>
                <a:srgbClr val="7030A0"/>
              </a:solidFill>
              <a:latin typeface="Calibri" pitchFamily="34" charset="0"/>
              <a:cs typeface="Calibri" pitchFamily="34" charset="0"/>
            </a:endParaRPr>
          </a:p>
        </p:txBody>
      </p:sp>
      <p:sp>
        <p:nvSpPr>
          <p:cNvPr id="10" name="Rectangle 9"/>
          <p:cNvSpPr/>
          <p:nvPr/>
        </p:nvSpPr>
        <p:spPr>
          <a:xfrm>
            <a:off x="-32" y="4203343"/>
            <a:ext cx="9144032" cy="584775"/>
          </a:xfrm>
          <a:prstGeom prst="rect">
            <a:avLst/>
          </a:prstGeom>
        </p:spPr>
        <p:txBody>
          <a:bodyPr wrap="square">
            <a:spAutoFit/>
          </a:bodyPr>
          <a:lstStyle/>
          <a:p>
            <a:pPr algn="just"/>
            <a:r>
              <a:rPr lang="en-US" sz="1600" b="1" dirty="0">
                <a:solidFill>
                  <a:srgbClr val="C00000"/>
                </a:solidFill>
                <a:latin typeface="Calibri" pitchFamily="34" charset="0"/>
                <a:cs typeface="Calibri" pitchFamily="34" charset="0"/>
              </a:rPr>
              <a:t>Historically: the AT90S8515 was the first microcontroller based on the AVR architecture, but it's the AT90S1200 who was the 1st microcontroller to meet commercial success in 1997.</a:t>
            </a:r>
            <a:endParaRPr lang="fr-FR" sz="1600" b="1" dirty="0">
              <a:solidFill>
                <a:srgbClr val="0070C0"/>
              </a:solidFill>
              <a:latin typeface="Calibri" pitchFamily="34" charset="0"/>
              <a:cs typeface="Calibri" pitchFamily="34" charset="0"/>
            </a:endParaRPr>
          </a:p>
        </p:txBody>
      </p:sp>
      <p:sp>
        <p:nvSpPr>
          <p:cNvPr id="11" name="Rectangle 10"/>
          <p:cNvSpPr/>
          <p:nvPr/>
        </p:nvSpPr>
        <p:spPr>
          <a:xfrm>
            <a:off x="0" y="500042"/>
            <a:ext cx="9144000" cy="584775"/>
          </a:xfrm>
          <a:prstGeom prst="rect">
            <a:avLst/>
          </a:prstGeom>
        </p:spPr>
        <p:txBody>
          <a:bodyPr wrap="square">
            <a:spAutoFit/>
          </a:bodyPr>
          <a:lstStyle/>
          <a:p>
            <a:pPr algn="just"/>
            <a:r>
              <a:rPr lang="en-US" sz="1600" b="1" dirty="0">
                <a:solidFill>
                  <a:srgbClr val="00B050"/>
                </a:solidFill>
                <a:latin typeface="Calibri" pitchFamily="34" charset="0"/>
                <a:cs typeface="Calibri" pitchFamily="34" charset="0"/>
              </a:rPr>
              <a:t>The Arduino platform is based on the architecture of the Atmel ATMEGA microcontrollers that use a heart AVR (Advanced Virtual RISC):</a:t>
            </a:r>
            <a:endParaRPr lang="fr-FR" sz="1600" dirty="0">
              <a:solidFill>
                <a:srgbClr val="0070C0"/>
              </a:solidFill>
            </a:endParaRPr>
          </a:p>
        </p:txBody>
      </p:sp>
      <p:pic>
        <p:nvPicPr>
          <p:cNvPr id="12" name="Image 11" descr="AT90S1200-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43438" y="5105778"/>
            <a:ext cx="2882940" cy="1037866"/>
          </a:xfrm>
          <a:prstGeom prst="rect">
            <a:avLst/>
          </a:prstGeom>
        </p:spPr>
      </p:pic>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042" y="5034340"/>
            <a:ext cx="2657475" cy="1009650"/>
          </a:xfrm>
          <a:prstGeom prst="rect">
            <a:avLst/>
          </a:prstGeom>
          <a:noFill/>
          <a:ln w="9525">
            <a:noFill/>
            <a:miter lim="800000"/>
            <a:headEnd/>
            <a:tailEnd/>
          </a:ln>
          <a:effectLst/>
        </p:spPr>
      </p:pic>
      <p:sp>
        <p:nvSpPr>
          <p:cNvPr id="13" name="Rectangle 12"/>
          <p:cNvSpPr/>
          <p:nvPr/>
        </p:nvSpPr>
        <p:spPr>
          <a:xfrm>
            <a:off x="-32" y="6143644"/>
            <a:ext cx="9144032" cy="338554"/>
          </a:xfrm>
          <a:prstGeom prst="rect">
            <a:avLst/>
          </a:prstGeom>
        </p:spPr>
        <p:txBody>
          <a:bodyPr wrap="square">
            <a:spAutoFit/>
          </a:bodyPr>
          <a:lstStyle/>
          <a:p>
            <a:pPr algn="just"/>
            <a:r>
              <a:rPr lang="en-US" sz="1600" b="1" i="1" dirty="0">
                <a:solidFill>
                  <a:srgbClr val="C00000"/>
                </a:solidFill>
                <a:latin typeface="Calibri" pitchFamily="34" charset="0"/>
                <a:cs typeface="Calibri" pitchFamily="34" charset="0"/>
              </a:rPr>
              <a:t>Attention: the language machine of AVR is incompatible with the Microchip PIC family.</a:t>
            </a:r>
            <a:endParaRPr lang="fr-FR" sz="1600" b="1" i="1" dirty="0">
              <a:solidFill>
                <a:srgbClr val="C00000"/>
              </a:solidFill>
              <a:latin typeface="Calibri" pitchFamily="34" charset="0"/>
              <a:cs typeface="Calibri" pitchFamily="34" charset="0"/>
            </a:endParaRPr>
          </a:p>
        </p:txBody>
      </p:sp>
      <p:pic>
        <p:nvPicPr>
          <p:cNvPr id="15" name="Image 14">
            <a:hlinkClick r:id="rId5" action="ppaction://hlinksldjump"/>
            <a:extLst>
              <a:ext uri="{FF2B5EF4-FFF2-40B4-BE49-F238E27FC236}">
                <a16:creationId xmlns:a16="http://schemas.microsoft.com/office/drawing/2014/main" id="{970DC93A-0C6A-4919-BCAA-1DBA2B24395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3" grpId="0"/>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ATMEL AVR ARCHITECTURE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543</a:t>
            </a:fld>
            <a:endParaRPr lang="fr-FR"/>
          </a:p>
        </p:txBody>
      </p:sp>
      <p:sp>
        <p:nvSpPr>
          <p:cNvPr id="4" name="Rectangle 3"/>
          <p:cNvSpPr/>
          <p:nvPr/>
        </p:nvSpPr>
        <p:spPr>
          <a:xfrm>
            <a:off x="214282" y="6215082"/>
            <a:ext cx="7929618" cy="307777"/>
          </a:xfrm>
          <a:prstGeom prst="rect">
            <a:avLst/>
          </a:prstGeom>
        </p:spPr>
        <p:txBody>
          <a:bodyPr wrap="square">
            <a:spAutoFit/>
          </a:bodyPr>
          <a:lstStyle/>
          <a:p>
            <a:r>
              <a:rPr lang="fr-FR" b="1" dirty="0">
                <a:solidFill>
                  <a:srgbClr val="0070C0"/>
                </a:solidFill>
                <a:latin typeface="Calibri" pitchFamily="34" charset="0"/>
                <a:cs typeface="Calibri" pitchFamily="34" charset="0"/>
              </a:rPr>
              <a:t>SOURCE: http://www.atmel.com/dyn/resources/prod_documents/8271S.pdf</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240" y="548680"/>
            <a:ext cx="4009776" cy="261400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8426" y="642918"/>
            <a:ext cx="4210078" cy="5359400"/>
          </a:xfrm>
          <a:prstGeom prst="rect">
            <a:avLst/>
          </a:prstGeom>
          <a:noFill/>
          <a:ln w="9525">
            <a:noFill/>
            <a:miter lim="800000"/>
            <a:headEnd/>
            <a:tailEnd/>
          </a:ln>
          <a:effectLst/>
        </p:spPr>
      </p:pic>
      <p:grpSp>
        <p:nvGrpSpPr>
          <p:cNvPr id="8" name="Groupe 11"/>
          <p:cNvGrpSpPr/>
          <p:nvPr/>
        </p:nvGrpSpPr>
        <p:grpSpPr>
          <a:xfrm>
            <a:off x="179512" y="3573016"/>
            <a:ext cx="4879871" cy="2605509"/>
            <a:chOff x="4355975" y="679475"/>
            <a:chExt cx="4879871" cy="2605509"/>
          </a:xfrm>
        </p:grpSpPr>
        <p:pic>
          <p:nvPicPr>
            <p:cNvPr id="9" name="Image 8" descr="Arduino_uno_Pinout (paysage).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355975" y="1196752"/>
              <a:ext cx="4879871" cy="2088232"/>
            </a:xfrm>
            <a:prstGeom prst="rect">
              <a:avLst/>
            </a:prstGeom>
          </p:spPr>
        </p:pic>
        <p:pic>
          <p:nvPicPr>
            <p:cNvPr id="10" name="Image 9" descr="Arduino_uno_Pinout (paysag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292079" y="679475"/>
              <a:ext cx="946150" cy="661293"/>
            </a:xfrm>
            <a:prstGeom prst="rect">
              <a:avLst/>
            </a:prstGeom>
          </p:spPr>
        </p:pic>
      </p:grpSp>
      <p:pic>
        <p:nvPicPr>
          <p:cNvPr id="12" name="Image 11" descr="Arduino_uno_Pinout (paysage).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69466" y="3212976"/>
            <a:ext cx="946150" cy="1105024"/>
          </a:xfrm>
          <a:prstGeom prst="rect">
            <a:avLst/>
          </a:prstGeom>
        </p:spPr>
      </p:pic>
      <p:sp>
        <p:nvSpPr>
          <p:cNvPr id="11" name="Rectangle à coins arrondis 10"/>
          <p:cNvSpPr/>
          <p:nvPr/>
        </p:nvSpPr>
        <p:spPr>
          <a:xfrm>
            <a:off x="5630563" y="2564904"/>
            <a:ext cx="789288" cy="32382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à coins arrondis 12"/>
          <p:cNvSpPr/>
          <p:nvPr/>
        </p:nvSpPr>
        <p:spPr>
          <a:xfrm>
            <a:off x="5634276" y="4981456"/>
            <a:ext cx="1612344" cy="322064"/>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à coins arrondis 13"/>
          <p:cNvSpPr/>
          <p:nvPr/>
        </p:nvSpPr>
        <p:spPr>
          <a:xfrm>
            <a:off x="6475906" y="1862435"/>
            <a:ext cx="1547953" cy="32382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à coins arrondis 14"/>
          <p:cNvSpPr/>
          <p:nvPr/>
        </p:nvSpPr>
        <p:spPr>
          <a:xfrm>
            <a:off x="7293184" y="4983004"/>
            <a:ext cx="707816" cy="32206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à coins arrondis 15"/>
          <p:cNvSpPr/>
          <p:nvPr/>
        </p:nvSpPr>
        <p:spPr>
          <a:xfrm>
            <a:off x="7288660" y="3263960"/>
            <a:ext cx="707816" cy="322064"/>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à coins arrondis 16"/>
          <p:cNvSpPr/>
          <p:nvPr/>
        </p:nvSpPr>
        <p:spPr>
          <a:xfrm>
            <a:off x="5652120" y="4293096"/>
            <a:ext cx="2376264" cy="323826"/>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orme libre 24"/>
          <p:cNvSpPr/>
          <p:nvPr/>
        </p:nvSpPr>
        <p:spPr>
          <a:xfrm>
            <a:off x="5652120" y="3261360"/>
            <a:ext cx="1554480" cy="731520"/>
          </a:xfrm>
          <a:custGeom>
            <a:avLst/>
            <a:gdLst>
              <a:gd name="connsiteX0" fmla="*/ 0 w 1554480"/>
              <a:gd name="connsiteY0" fmla="*/ 0 h 731520"/>
              <a:gd name="connsiteX1" fmla="*/ 1554480 w 1554480"/>
              <a:gd name="connsiteY1" fmla="*/ 15240 h 731520"/>
              <a:gd name="connsiteX2" fmla="*/ 1554480 w 1554480"/>
              <a:gd name="connsiteY2" fmla="*/ 327660 h 731520"/>
              <a:gd name="connsiteX3" fmla="*/ 777240 w 1554480"/>
              <a:gd name="connsiteY3" fmla="*/ 320040 h 731520"/>
              <a:gd name="connsiteX4" fmla="*/ 777240 w 1554480"/>
              <a:gd name="connsiteY4" fmla="*/ 678180 h 731520"/>
              <a:gd name="connsiteX5" fmla="*/ 777240 w 1554480"/>
              <a:gd name="connsiteY5" fmla="*/ 731520 h 731520"/>
              <a:gd name="connsiteX6" fmla="*/ 45720 w 1554480"/>
              <a:gd name="connsiteY6" fmla="*/ 731520 h 731520"/>
              <a:gd name="connsiteX7" fmla="*/ 0 w 1554480"/>
              <a:gd name="connsiteY7" fmla="*/ 0 h 731520"/>
              <a:gd name="connsiteX0" fmla="*/ 0 w 1554480"/>
              <a:gd name="connsiteY0" fmla="*/ 0 h 743704"/>
              <a:gd name="connsiteX1" fmla="*/ 1554480 w 1554480"/>
              <a:gd name="connsiteY1" fmla="*/ 15240 h 743704"/>
              <a:gd name="connsiteX2" fmla="*/ 1554480 w 1554480"/>
              <a:gd name="connsiteY2" fmla="*/ 327660 h 743704"/>
              <a:gd name="connsiteX3" fmla="*/ 777240 w 1554480"/>
              <a:gd name="connsiteY3" fmla="*/ 320040 h 743704"/>
              <a:gd name="connsiteX4" fmla="*/ 777240 w 1554480"/>
              <a:gd name="connsiteY4" fmla="*/ 678180 h 743704"/>
              <a:gd name="connsiteX5" fmla="*/ 777240 w 1554480"/>
              <a:gd name="connsiteY5" fmla="*/ 731520 h 743704"/>
              <a:gd name="connsiteX6" fmla="*/ 36180 w 1554480"/>
              <a:gd name="connsiteY6" fmla="*/ 743704 h 743704"/>
              <a:gd name="connsiteX7" fmla="*/ 0 w 1554480"/>
              <a:gd name="connsiteY7" fmla="*/ 0 h 743704"/>
              <a:gd name="connsiteX0" fmla="*/ 0 w 1554480"/>
              <a:gd name="connsiteY0" fmla="*/ 0 h 731520"/>
              <a:gd name="connsiteX1" fmla="*/ 1554480 w 1554480"/>
              <a:gd name="connsiteY1" fmla="*/ 15240 h 731520"/>
              <a:gd name="connsiteX2" fmla="*/ 1554480 w 1554480"/>
              <a:gd name="connsiteY2" fmla="*/ 327660 h 731520"/>
              <a:gd name="connsiteX3" fmla="*/ 777240 w 1554480"/>
              <a:gd name="connsiteY3" fmla="*/ 320040 h 731520"/>
              <a:gd name="connsiteX4" fmla="*/ 777240 w 1554480"/>
              <a:gd name="connsiteY4" fmla="*/ 678180 h 731520"/>
              <a:gd name="connsiteX5" fmla="*/ 777240 w 1554480"/>
              <a:gd name="connsiteY5" fmla="*/ 731520 h 731520"/>
              <a:gd name="connsiteX6" fmla="*/ 6985 w 1554480"/>
              <a:gd name="connsiteY6" fmla="*/ 729615 h 731520"/>
              <a:gd name="connsiteX7" fmla="*/ 0 w 1554480"/>
              <a:gd name="connsiteY7"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4480" h="731520">
                <a:moveTo>
                  <a:pt x="0" y="0"/>
                </a:moveTo>
                <a:lnTo>
                  <a:pt x="1554480" y="15240"/>
                </a:lnTo>
                <a:lnTo>
                  <a:pt x="1554480" y="327660"/>
                </a:lnTo>
                <a:lnTo>
                  <a:pt x="777240" y="320040"/>
                </a:lnTo>
                <a:lnTo>
                  <a:pt x="777240" y="678180"/>
                </a:lnTo>
                <a:lnTo>
                  <a:pt x="777240" y="731520"/>
                </a:lnTo>
                <a:lnTo>
                  <a:pt x="6985" y="729615"/>
                </a:lnTo>
                <a:cubicBezTo>
                  <a:pt x="4657" y="486410"/>
                  <a:pt x="2328" y="243205"/>
                  <a:pt x="0" y="0"/>
                </a:cubicBezTo>
                <a:close/>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à coins arrondis 25"/>
          <p:cNvSpPr/>
          <p:nvPr/>
        </p:nvSpPr>
        <p:spPr>
          <a:xfrm>
            <a:off x="5652121" y="1124744"/>
            <a:ext cx="720080" cy="64807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à coins arrondis 26"/>
          <p:cNvSpPr/>
          <p:nvPr/>
        </p:nvSpPr>
        <p:spPr>
          <a:xfrm>
            <a:off x="6444208" y="2204864"/>
            <a:ext cx="1584176" cy="648072"/>
          </a:xfrm>
          <a:prstGeom prst="roundRect">
            <a:avLst/>
          </a:prstGeom>
          <a:noFill/>
          <a:ln>
            <a:solidFill>
              <a:srgbClr val="669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hlinkClick r:id="rId7" action="ppaction://hlinksldjump"/>
            <a:extLst>
              <a:ext uri="{FF2B5EF4-FFF2-40B4-BE49-F238E27FC236}">
                <a16:creationId xmlns:a16="http://schemas.microsoft.com/office/drawing/2014/main" id="{80CC50A6-902E-4F45-B23C-DDE0DCC3F097}"/>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25" grpId="0" animBg="1"/>
      <p:bldP spid="26" grpId="0" animBg="1"/>
      <p:bldP spid="27" grpId="0" animBg="1"/>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MICROCONTROLEURS AVR d’ATMEL – ATMEGA328</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544</a:t>
            </a:fld>
            <a:endParaRPr lang="fr-FR"/>
          </a:p>
        </p:txBody>
      </p:sp>
      <p:sp>
        <p:nvSpPr>
          <p:cNvPr id="4" name="Rectangle 3"/>
          <p:cNvSpPr/>
          <p:nvPr/>
        </p:nvSpPr>
        <p:spPr>
          <a:xfrm>
            <a:off x="71438" y="616034"/>
            <a:ext cx="5715008" cy="5909310"/>
          </a:xfrm>
          <a:prstGeom prst="rect">
            <a:avLst/>
          </a:prstGeom>
        </p:spPr>
        <p:txBody>
          <a:bodyPr wrap="square">
            <a:spAutoFit/>
          </a:bodyPr>
          <a:lstStyle/>
          <a:p>
            <a:pPr algn="just"/>
            <a:r>
              <a:rPr lang="en-US" b="1" dirty="0">
                <a:solidFill>
                  <a:srgbClr val="C00000"/>
                </a:solidFill>
                <a:latin typeface="Calibri" pitchFamily="34" charset="0"/>
                <a:cs typeface="Calibri" pitchFamily="34" charset="0"/>
              </a:rPr>
              <a:t>The heart of the kernel is based on 131 instructions RISC architecture. This number of instructions is quite high for such an architecture =&gt; Advanced RISC Architecture </a:t>
            </a:r>
          </a:p>
          <a:p>
            <a:pPr algn="just"/>
            <a:endParaRPr lang="en-US" b="1" dirty="0">
              <a:solidFill>
                <a:srgbClr val="C00000"/>
              </a:solidFill>
              <a:latin typeface="Calibri" pitchFamily="34" charset="0"/>
              <a:cs typeface="Calibri" pitchFamily="34" charset="0"/>
            </a:endParaRPr>
          </a:p>
          <a:p>
            <a:pPr algn="just"/>
            <a:r>
              <a:rPr lang="en-US" b="1" dirty="0">
                <a:solidFill>
                  <a:srgbClr val="C00000"/>
                </a:solidFill>
                <a:latin typeface="Calibri" pitchFamily="34" charset="0"/>
                <a:cs typeface="Calibri" pitchFamily="34" charset="0"/>
              </a:rPr>
              <a:t>Up to 20 million instructions per second (MIPS) for a 20 MHz Quartz (the majority of the instructions being conducted in 1 or 2 cycles)</a:t>
            </a:r>
          </a:p>
          <a:p>
            <a:pPr marL="285750" indent="-285750" algn="just">
              <a:buFont typeface="Symbol" panose="05050102010706020507" pitchFamily="18" charset="2"/>
              <a:buChar char="Þ"/>
            </a:pPr>
            <a:r>
              <a:rPr lang="en-US" b="1" dirty="0">
                <a:solidFill>
                  <a:srgbClr val="C00000"/>
                </a:solidFill>
                <a:latin typeface="Calibri" pitchFamily="34" charset="0"/>
                <a:cs typeface="Calibri" pitchFamily="34" charset="0"/>
              </a:rPr>
              <a:t>microcontrollers AVR are so very fast! </a:t>
            </a:r>
          </a:p>
          <a:p>
            <a:pPr marL="285750" indent="-285750" algn="just">
              <a:buFont typeface="Symbol" panose="05050102010706020507" pitchFamily="18" charset="2"/>
              <a:buChar char="Þ"/>
            </a:pPr>
            <a:endParaRPr lang="en-US" b="1" dirty="0">
              <a:solidFill>
                <a:srgbClr val="C00000"/>
              </a:solidFill>
              <a:latin typeface="Calibri" pitchFamily="34" charset="0"/>
              <a:cs typeface="Calibri" pitchFamily="34" charset="0"/>
            </a:endParaRPr>
          </a:p>
          <a:p>
            <a:pPr marL="285750" indent="-285750" algn="just">
              <a:buFont typeface="Symbol" panose="05050102010706020507" pitchFamily="18" charset="2"/>
              <a:buChar char="Þ"/>
            </a:pPr>
            <a:r>
              <a:rPr lang="en-US" b="1" dirty="0">
                <a:solidFill>
                  <a:srgbClr val="C00000"/>
                </a:solidFill>
                <a:latin typeface="Calibri" pitchFamily="34" charset="0"/>
                <a:cs typeface="Calibri" pitchFamily="34" charset="0"/>
              </a:rPr>
              <a:t>The internal architecture of the ATMEGA328 allows us to point out the following devices:</a:t>
            </a:r>
          </a:p>
          <a:p>
            <a:pPr algn="just"/>
            <a:r>
              <a:rPr lang="fr-FR" b="1" i="1" dirty="0">
                <a:solidFill>
                  <a:srgbClr val="0070C0"/>
                </a:solidFill>
                <a:latin typeface="Calibri" pitchFamily="34" charset="0"/>
                <a:cs typeface="Calibri" pitchFamily="34" charset="0"/>
              </a:rPr>
              <a:t>2 </a:t>
            </a:r>
            <a:r>
              <a:rPr lang="fr-FR" b="1" i="1" dirty="0" err="1">
                <a:solidFill>
                  <a:srgbClr val="0070C0"/>
                </a:solidFill>
                <a:latin typeface="Calibri" pitchFamily="34" charset="0"/>
                <a:cs typeface="Calibri" pitchFamily="34" charset="0"/>
              </a:rPr>
              <a:t>Timer</a:t>
            </a:r>
            <a:r>
              <a:rPr lang="fr-FR" b="1" i="1" dirty="0">
                <a:solidFill>
                  <a:srgbClr val="0070C0"/>
                </a:solidFill>
                <a:latin typeface="Calibri" pitchFamily="34" charset="0"/>
                <a:cs typeface="Calibri" pitchFamily="34" charset="0"/>
              </a:rPr>
              <a:t>/Counter 8 bit </a:t>
            </a:r>
            <a:r>
              <a:rPr lang="fr-FR" b="1" i="1" dirty="0" err="1">
                <a:solidFill>
                  <a:srgbClr val="0070C0"/>
                </a:solidFill>
                <a:latin typeface="Calibri" pitchFamily="34" charset="0"/>
                <a:cs typeface="Calibri" pitchFamily="34" charset="0"/>
              </a:rPr>
              <a:t>with</a:t>
            </a:r>
            <a:r>
              <a:rPr lang="fr-FR" b="1" i="1" dirty="0">
                <a:solidFill>
                  <a:srgbClr val="0070C0"/>
                </a:solidFill>
                <a:latin typeface="Calibri" pitchFamily="34" charset="0"/>
                <a:cs typeface="Calibri" pitchFamily="34" charset="0"/>
              </a:rPr>
              <a:t> </a:t>
            </a:r>
            <a:r>
              <a:rPr lang="fr-FR" b="1" i="1" dirty="0" err="1">
                <a:solidFill>
                  <a:srgbClr val="0070C0"/>
                </a:solidFill>
                <a:latin typeface="Calibri" pitchFamily="34" charset="0"/>
                <a:cs typeface="Calibri" pitchFamily="34" charset="0"/>
              </a:rPr>
              <a:t>independent</a:t>
            </a:r>
            <a:r>
              <a:rPr lang="fr-FR" b="1" i="1" dirty="0">
                <a:solidFill>
                  <a:srgbClr val="0070C0"/>
                </a:solidFill>
                <a:latin typeface="Calibri" pitchFamily="34" charset="0"/>
                <a:cs typeface="Calibri" pitchFamily="34" charset="0"/>
              </a:rPr>
              <a:t> </a:t>
            </a:r>
            <a:r>
              <a:rPr lang="fr-FR" b="1" i="1" dirty="0" err="1">
                <a:solidFill>
                  <a:srgbClr val="0070C0"/>
                </a:solidFill>
                <a:latin typeface="Calibri" pitchFamily="34" charset="0"/>
                <a:cs typeface="Calibri" pitchFamily="34" charset="0"/>
              </a:rPr>
              <a:t>pre</a:t>
            </a:r>
            <a:r>
              <a:rPr lang="fr-FR" b="1" i="1" dirty="0">
                <a:solidFill>
                  <a:srgbClr val="0070C0"/>
                </a:solidFill>
                <a:latin typeface="Calibri" pitchFamily="34" charset="0"/>
                <a:cs typeface="Calibri" pitchFamily="34" charset="0"/>
              </a:rPr>
              <a:t>-division factor </a:t>
            </a:r>
          </a:p>
          <a:p>
            <a:pPr algn="just"/>
            <a:r>
              <a:rPr lang="fr-FR" b="1" i="1" dirty="0">
                <a:solidFill>
                  <a:srgbClr val="0070C0"/>
                </a:solidFill>
                <a:latin typeface="Calibri" pitchFamily="34" charset="0"/>
                <a:cs typeface="Calibri" pitchFamily="34" charset="0"/>
              </a:rPr>
              <a:t>1 </a:t>
            </a:r>
            <a:r>
              <a:rPr lang="fr-FR" b="1" i="1" dirty="0" err="1">
                <a:solidFill>
                  <a:srgbClr val="0070C0"/>
                </a:solidFill>
                <a:latin typeface="Calibri" pitchFamily="34" charset="0"/>
                <a:cs typeface="Calibri" pitchFamily="34" charset="0"/>
              </a:rPr>
              <a:t>Timer</a:t>
            </a:r>
            <a:r>
              <a:rPr lang="fr-FR" b="1" i="1" dirty="0">
                <a:solidFill>
                  <a:srgbClr val="0070C0"/>
                </a:solidFill>
                <a:latin typeface="Calibri" pitchFamily="34" charset="0"/>
                <a:cs typeface="Calibri" pitchFamily="34" charset="0"/>
              </a:rPr>
              <a:t>/Counter 16-bit </a:t>
            </a:r>
            <a:r>
              <a:rPr lang="fr-FR" b="1" i="1" dirty="0" err="1">
                <a:solidFill>
                  <a:srgbClr val="0070C0"/>
                </a:solidFill>
                <a:latin typeface="Calibri" pitchFamily="34" charset="0"/>
                <a:cs typeface="Calibri" pitchFamily="34" charset="0"/>
              </a:rPr>
              <a:t>with</a:t>
            </a:r>
            <a:r>
              <a:rPr lang="fr-FR" b="1" i="1" dirty="0">
                <a:solidFill>
                  <a:srgbClr val="0070C0"/>
                </a:solidFill>
                <a:latin typeface="Calibri" pitchFamily="34" charset="0"/>
                <a:cs typeface="Calibri" pitchFamily="34" charset="0"/>
              </a:rPr>
              <a:t> </a:t>
            </a:r>
            <a:r>
              <a:rPr lang="fr-FR" b="1" i="1" dirty="0" err="1">
                <a:solidFill>
                  <a:srgbClr val="0070C0"/>
                </a:solidFill>
                <a:latin typeface="Calibri" pitchFamily="34" charset="0"/>
                <a:cs typeface="Calibri" pitchFamily="34" charset="0"/>
              </a:rPr>
              <a:t>independent</a:t>
            </a:r>
            <a:r>
              <a:rPr lang="fr-FR" b="1" i="1" dirty="0">
                <a:solidFill>
                  <a:srgbClr val="0070C0"/>
                </a:solidFill>
                <a:latin typeface="Calibri" pitchFamily="34" charset="0"/>
                <a:cs typeface="Calibri" pitchFamily="34" charset="0"/>
              </a:rPr>
              <a:t> </a:t>
            </a:r>
            <a:r>
              <a:rPr lang="fr-FR" b="1" i="1" dirty="0" err="1">
                <a:solidFill>
                  <a:srgbClr val="0070C0"/>
                </a:solidFill>
                <a:latin typeface="Calibri" pitchFamily="34" charset="0"/>
                <a:cs typeface="Calibri" pitchFamily="34" charset="0"/>
              </a:rPr>
              <a:t>pre</a:t>
            </a:r>
            <a:r>
              <a:rPr lang="fr-FR" b="1" i="1" dirty="0">
                <a:solidFill>
                  <a:srgbClr val="0070C0"/>
                </a:solidFill>
                <a:latin typeface="Calibri" pitchFamily="34" charset="0"/>
                <a:cs typeface="Calibri" pitchFamily="34" charset="0"/>
              </a:rPr>
              <a:t>-division </a:t>
            </a:r>
          </a:p>
          <a:p>
            <a:pPr algn="just"/>
            <a:r>
              <a:rPr lang="fr-FR" b="1" i="1" dirty="0">
                <a:solidFill>
                  <a:srgbClr val="0070C0"/>
                </a:solidFill>
                <a:latin typeface="Calibri" pitchFamily="34" charset="0"/>
                <a:cs typeface="Calibri" pitchFamily="34" charset="0"/>
              </a:rPr>
              <a:t>1 </a:t>
            </a:r>
            <a:r>
              <a:rPr lang="fr-FR" b="1" i="1" dirty="0" err="1">
                <a:solidFill>
                  <a:srgbClr val="0070C0"/>
                </a:solidFill>
                <a:latin typeface="Calibri" pitchFamily="34" charset="0"/>
                <a:cs typeface="Calibri" pitchFamily="34" charset="0"/>
              </a:rPr>
              <a:t>clock</a:t>
            </a:r>
            <a:r>
              <a:rPr lang="fr-FR" b="1" i="1" dirty="0">
                <a:solidFill>
                  <a:srgbClr val="0070C0"/>
                </a:solidFill>
                <a:latin typeface="Calibri" pitchFamily="34" charset="0"/>
                <a:cs typeface="Calibri" pitchFamily="34" charset="0"/>
              </a:rPr>
              <a:t> time real factor </a:t>
            </a:r>
            <a:r>
              <a:rPr lang="fr-FR" b="1" i="1" dirty="0" err="1">
                <a:solidFill>
                  <a:srgbClr val="0070C0"/>
                </a:solidFill>
                <a:latin typeface="Calibri" pitchFamily="34" charset="0"/>
                <a:cs typeface="Calibri" pitchFamily="34" charset="0"/>
              </a:rPr>
              <a:t>with</a:t>
            </a:r>
            <a:r>
              <a:rPr lang="fr-FR" b="1" i="1" dirty="0">
                <a:solidFill>
                  <a:srgbClr val="0070C0"/>
                </a:solidFill>
                <a:latin typeface="Calibri" pitchFamily="34" charset="0"/>
                <a:cs typeface="Calibri" pitchFamily="34" charset="0"/>
              </a:rPr>
              <a:t> </a:t>
            </a:r>
            <a:r>
              <a:rPr lang="fr-FR" b="1" i="1" dirty="0" err="1">
                <a:solidFill>
                  <a:srgbClr val="0070C0"/>
                </a:solidFill>
                <a:latin typeface="Calibri" pitchFamily="34" charset="0"/>
                <a:cs typeface="Calibri" pitchFamily="34" charset="0"/>
              </a:rPr>
              <a:t>external</a:t>
            </a:r>
            <a:r>
              <a:rPr lang="fr-FR" b="1" i="1" dirty="0">
                <a:solidFill>
                  <a:srgbClr val="0070C0"/>
                </a:solidFill>
                <a:latin typeface="Calibri" pitchFamily="34" charset="0"/>
                <a:cs typeface="Calibri" pitchFamily="34" charset="0"/>
              </a:rPr>
              <a:t> quartz </a:t>
            </a:r>
          </a:p>
          <a:p>
            <a:pPr algn="just"/>
            <a:r>
              <a:rPr lang="fr-FR" b="1" i="1" dirty="0">
                <a:solidFill>
                  <a:srgbClr val="0070C0"/>
                </a:solidFill>
                <a:latin typeface="Calibri" pitchFamily="34" charset="0"/>
                <a:cs typeface="Calibri" pitchFamily="34" charset="0"/>
              </a:rPr>
              <a:t>6 channels PWM Converter </a:t>
            </a:r>
          </a:p>
          <a:p>
            <a:pPr algn="just"/>
            <a:r>
              <a:rPr lang="fr-FR" b="1" i="1" dirty="0">
                <a:solidFill>
                  <a:srgbClr val="0070C0"/>
                </a:solidFill>
                <a:latin typeface="Calibri" pitchFamily="34" charset="0"/>
                <a:cs typeface="Calibri" pitchFamily="34" charset="0"/>
              </a:rPr>
              <a:t>1 </a:t>
            </a:r>
            <a:r>
              <a:rPr lang="fr-FR" b="1" i="1" dirty="0" err="1">
                <a:solidFill>
                  <a:srgbClr val="0070C0"/>
                </a:solidFill>
                <a:latin typeface="Calibri" pitchFamily="34" charset="0"/>
                <a:cs typeface="Calibri" pitchFamily="34" charset="0"/>
              </a:rPr>
              <a:t>Analog</a:t>
            </a:r>
            <a:r>
              <a:rPr lang="fr-FR" b="1" i="1" dirty="0">
                <a:solidFill>
                  <a:srgbClr val="0070C0"/>
                </a:solidFill>
                <a:latin typeface="Calibri" pitchFamily="34" charset="0"/>
                <a:cs typeface="Calibri" pitchFamily="34" charset="0"/>
              </a:rPr>
              <a:t>/digital 8 channels (10 bit </a:t>
            </a:r>
            <a:r>
              <a:rPr lang="fr-FR" b="1" i="1" dirty="0" err="1">
                <a:solidFill>
                  <a:srgbClr val="0070C0"/>
                </a:solidFill>
                <a:latin typeface="Calibri" pitchFamily="34" charset="0"/>
                <a:cs typeface="Calibri" pitchFamily="34" charset="0"/>
              </a:rPr>
              <a:t>resolution</a:t>
            </a:r>
            <a:r>
              <a:rPr lang="fr-FR" b="1" i="1" dirty="0">
                <a:solidFill>
                  <a:srgbClr val="0070C0"/>
                </a:solidFill>
                <a:latin typeface="Calibri" pitchFamily="34" charset="0"/>
                <a:cs typeface="Calibri" pitchFamily="34" charset="0"/>
              </a:rPr>
              <a:t>) </a:t>
            </a:r>
          </a:p>
          <a:p>
            <a:pPr algn="just"/>
            <a:r>
              <a:rPr lang="fr-FR" b="1" i="1" dirty="0">
                <a:solidFill>
                  <a:srgbClr val="0070C0"/>
                </a:solidFill>
                <a:latin typeface="Calibri" pitchFamily="34" charset="0"/>
                <a:cs typeface="Calibri" pitchFamily="34" charset="0"/>
              </a:rPr>
              <a:t>1 Communication interface </a:t>
            </a:r>
            <a:r>
              <a:rPr lang="fr-FR" b="1" i="1" dirty="0" err="1">
                <a:solidFill>
                  <a:srgbClr val="0070C0"/>
                </a:solidFill>
                <a:latin typeface="Calibri" pitchFamily="34" charset="0"/>
                <a:cs typeface="Calibri" pitchFamily="34" charset="0"/>
              </a:rPr>
              <a:t>asynchronous</a:t>
            </a:r>
            <a:r>
              <a:rPr lang="fr-FR" b="1" i="1" dirty="0">
                <a:solidFill>
                  <a:srgbClr val="0070C0"/>
                </a:solidFill>
                <a:latin typeface="Calibri" pitchFamily="34" charset="0"/>
                <a:cs typeface="Calibri" pitchFamily="34" charset="0"/>
              </a:rPr>
              <a:t> USART </a:t>
            </a:r>
          </a:p>
          <a:p>
            <a:pPr algn="just"/>
            <a:r>
              <a:rPr lang="fr-FR" b="1" i="1" dirty="0">
                <a:solidFill>
                  <a:srgbClr val="0070C0"/>
                </a:solidFill>
                <a:latin typeface="Calibri" pitchFamily="34" charset="0"/>
                <a:cs typeface="Calibri" pitchFamily="34" charset="0"/>
              </a:rPr>
              <a:t>1 interface </a:t>
            </a:r>
            <a:r>
              <a:rPr lang="fr-FR" b="1" i="1" dirty="0" err="1">
                <a:solidFill>
                  <a:srgbClr val="0070C0"/>
                </a:solidFill>
                <a:latin typeface="Calibri" pitchFamily="34" charset="0"/>
                <a:cs typeface="Calibri" pitchFamily="34" charset="0"/>
              </a:rPr>
              <a:t>series</a:t>
            </a:r>
            <a:r>
              <a:rPr lang="fr-FR" b="1" i="1" dirty="0">
                <a:solidFill>
                  <a:srgbClr val="0070C0"/>
                </a:solidFill>
                <a:latin typeface="Calibri" pitchFamily="34" charset="0"/>
                <a:cs typeface="Calibri" pitchFamily="34" charset="0"/>
              </a:rPr>
              <a:t> </a:t>
            </a:r>
            <a:r>
              <a:rPr lang="fr-FR" b="1" i="1" dirty="0" err="1">
                <a:solidFill>
                  <a:srgbClr val="0070C0"/>
                </a:solidFill>
                <a:latin typeface="Calibri" pitchFamily="34" charset="0"/>
                <a:cs typeface="Calibri" pitchFamily="34" charset="0"/>
              </a:rPr>
              <a:t>synchronous</a:t>
            </a:r>
            <a:r>
              <a:rPr lang="fr-FR" b="1" i="1" dirty="0">
                <a:solidFill>
                  <a:srgbClr val="0070C0"/>
                </a:solidFill>
                <a:latin typeface="Calibri" pitchFamily="34" charset="0"/>
                <a:cs typeface="Calibri" pitchFamily="34" charset="0"/>
              </a:rPr>
              <a:t> I2C (Philips I2C Compatible) </a:t>
            </a:r>
          </a:p>
          <a:p>
            <a:pPr algn="just"/>
            <a:r>
              <a:rPr lang="fr-FR" b="1" i="1" dirty="0">
                <a:solidFill>
                  <a:srgbClr val="0070C0"/>
                </a:solidFill>
                <a:latin typeface="Calibri" pitchFamily="34" charset="0"/>
                <a:cs typeface="Calibri" pitchFamily="34" charset="0"/>
              </a:rPr>
              <a:t>1 communication Interface </a:t>
            </a:r>
            <a:r>
              <a:rPr lang="fr-FR" b="1" i="1" dirty="0" err="1">
                <a:solidFill>
                  <a:srgbClr val="0070C0"/>
                </a:solidFill>
                <a:latin typeface="Calibri" pitchFamily="34" charset="0"/>
                <a:cs typeface="Calibri" pitchFamily="34" charset="0"/>
              </a:rPr>
              <a:t>synchronous</a:t>
            </a:r>
            <a:r>
              <a:rPr lang="fr-FR" b="1" i="1" dirty="0">
                <a:solidFill>
                  <a:srgbClr val="0070C0"/>
                </a:solidFill>
                <a:latin typeface="Calibri" pitchFamily="34" charset="0"/>
                <a:cs typeface="Calibri" pitchFamily="34" charset="0"/>
              </a:rPr>
              <a:t> SPI (</a:t>
            </a:r>
            <a:r>
              <a:rPr lang="fr-FR" b="1" i="1" dirty="0" err="1">
                <a:solidFill>
                  <a:srgbClr val="0070C0"/>
                </a:solidFill>
                <a:latin typeface="Calibri" pitchFamily="34" charset="0"/>
                <a:cs typeface="Calibri" pitchFamily="34" charset="0"/>
              </a:rPr>
              <a:t>also</a:t>
            </a:r>
            <a:r>
              <a:rPr lang="fr-FR" b="1" i="1" dirty="0">
                <a:solidFill>
                  <a:srgbClr val="0070C0"/>
                </a:solidFill>
                <a:latin typeface="Calibri" pitchFamily="34" charset="0"/>
                <a:cs typeface="Calibri" pitchFamily="34" charset="0"/>
              </a:rPr>
              <a:t> </a:t>
            </a:r>
            <a:r>
              <a:rPr lang="fr-FR" b="1" i="1" dirty="0" err="1">
                <a:solidFill>
                  <a:srgbClr val="0070C0"/>
                </a:solidFill>
                <a:latin typeface="Calibri" pitchFamily="34" charset="0"/>
                <a:cs typeface="Calibri" pitchFamily="34" charset="0"/>
              </a:rPr>
              <a:t>used</a:t>
            </a:r>
            <a:r>
              <a:rPr lang="fr-FR" b="1" i="1" dirty="0">
                <a:solidFill>
                  <a:srgbClr val="0070C0"/>
                </a:solidFill>
                <a:latin typeface="Calibri" pitchFamily="34" charset="0"/>
                <a:cs typeface="Calibri" pitchFamily="34" charset="0"/>
              </a:rPr>
              <a:t> to </a:t>
            </a:r>
            <a:r>
              <a:rPr lang="fr-FR" b="1" i="1" dirty="0" err="1">
                <a:solidFill>
                  <a:srgbClr val="0070C0"/>
                </a:solidFill>
                <a:latin typeface="Calibri" pitchFamily="34" charset="0"/>
                <a:cs typeface="Calibri" pitchFamily="34" charset="0"/>
              </a:rPr>
              <a:t>programming</a:t>
            </a:r>
            <a:r>
              <a:rPr lang="fr-FR" b="1" i="1" dirty="0">
                <a:solidFill>
                  <a:srgbClr val="0070C0"/>
                </a:solidFill>
                <a:latin typeface="Calibri" pitchFamily="34" charset="0"/>
                <a:cs typeface="Calibri" pitchFamily="34" charset="0"/>
              </a:rPr>
              <a:t> In-situ) </a:t>
            </a:r>
          </a:p>
          <a:p>
            <a:pPr algn="just"/>
            <a:r>
              <a:rPr lang="fr-FR" b="1" i="1" dirty="0">
                <a:solidFill>
                  <a:srgbClr val="0070C0"/>
                </a:solidFill>
                <a:latin typeface="Calibri" pitchFamily="34" charset="0"/>
                <a:cs typeface="Calibri" pitchFamily="34" charset="0"/>
              </a:rPr>
              <a:t>2 </a:t>
            </a:r>
            <a:r>
              <a:rPr lang="fr-FR" b="1" i="1" dirty="0" err="1">
                <a:solidFill>
                  <a:srgbClr val="0070C0"/>
                </a:solidFill>
                <a:latin typeface="Calibri" pitchFamily="34" charset="0"/>
                <a:cs typeface="Calibri" pitchFamily="34" charset="0"/>
              </a:rPr>
              <a:t>interrupts</a:t>
            </a:r>
            <a:r>
              <a:rPr lang="fr-FR" b="1" i="1" dirty="0">
                <a:solidFill>
                  <a:srgbClr val="0070C0"/>
                </a:solidFill>
                <a:latin typeface="Calibri" pitchFamily="34" charset="0"/>
                <a:cs typeface="Calibri" pitchFamily="34" charset="0"/>
              </a:rPr>
              <a:t> on the changes of States of pins </a:t>
            </a:r>
          </a:p>
          <a:p>
            <a:pPr algn="just"/>
            <a:r>
              <a:rPr lang="fr-FR" b="1" i="1" dirty="0">
                <a:solidFill>
                  <a:srgbClr val="0070C0"/>
                </a:solidFill>
                <a:latin typeface="Calibri" pitchFamily="34" charset="0"/>
                <a:cs typeface="Calibri" pitchFamily="34" charset="0"/>
              </a:rPr>
              <a:t>1 </a:t>
            </a:r>
            <a:r>
              <a:rPr lang="fr-FR" b="1" i="1" dirty="0" err="1">
                <a:solidFill>
                  <a:srgbClr val="0070C0"/>
                </a:solidFill>
                <a:latin typeface="Calibri" pitchFamily="34" charset="0"/>
                <a:cs typeface="Calibri" pitchFamily="34" charset="0"/>
              </a:rPr>
              <a:t>timer</a:t>
            </a:r>
            <a:r>
              <a:rPr lang="fr-FR" b="1" i="1" dirty="0">
                <a:solidFill>
                  <a:srgbClr val="0070C0"/>
                </a:solidFill>
                <a:latin typeface="Calibri" pitchFamily="34" charset="0"/>
                <a:cs typeface="Calibri" pitchFamily="34" charset="0"/>
              </a:rPr>
              <a:t> </a:t>
            </a:r>
            <a:r>
              <a:rPr lang="fr-FR" b="1" i="1" dirty="0" err="1">
                <a:solidFill>
                  <a:srgbClr val="0070C0"/>
                </a:solidFill>
                <a:latin typeface="Calibri" pitchFamily="34" charset="0"/>
                <a:cs typeface="Calibri" pitchFamily="34" charset="0"/>
              </a:rPr>
              <a:t>Watchdog</a:t>
            </a:r>
            <a:r>
              <a:rPr lang="fr-FR" b="1" i="1" dirty="0">
                <a:solidFill>
                  <a:srgbClr val="0070C0"/>
                </a:solidFill>
                <a:latin typeface="Calibri" pitchFamily="34" charset="0"/>
                <a:cs typeface="Calibri" pitchFamily="34" charset="0"/>
              </a:rPr>
              <a:t> programmable...</a:t>
            </a:r>
            <a:endParaRPr lang="fr-FR" b="1" dirty="0">
              <a:solidFill>
                <a:srgbClr val="0070C0"/>
              </a:solidFill>
              <a:latin typeface="Calibri" pitchFamily="34" charset="0"/>
              <a:cs typeface="Calibri" pitchFamily="34" charset="0"/>
            </a:endParaRPr>
          </a:p>
          <a:p>
            <a:pPr algn="just"/>
            <a:endParaRPr lang="fr-FR" b="1" dirty="0">
              <a:solidFill>
                <a:srgbClr val="0070C0"/>
              </a:solidFill>
              <a:latin typeface="Calibri" pitchFamily="34" charset="0"/>
              <a:cs typeface="Calibri" pitchFamily="34" charset="0"/>
            </a:endParaRPr>
          </a:p>
          <a:p>
            <a:pPr algn="just"/>
            <a:r>
              <a:rPr lang="en-US" b="1" dirty="0">
                <a:solidFill>
                  <a:srgbClr val="0070C0"/>
                </a:solidFill>
                <a:latin typeface="Calibri" pitchFamily="34" charset="0"/>
                <a:cs typeface="Calibri" pitchFamily="34" charset="0"/>
              </a:rPr>
              <a:t>The above list is the list of devices that have a major role in communication with the outside world to the microcontroller.  It takes also on other typical internal functions, such as different types of Flash memory...</a:t>
            </a:r>
            <a:endParaRPr lang="fr-FR" b="1" dirty="0">
              <a:solidFill>
                <a:srgbClr val="FF6600"/>
              </a:solidFill>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5906" y="751552"/>
            <a:ext cx="3185250" cy="5463530"/>
          </a:xfrm>
          <a:prstGeom prst="rect">
            <a:avLst/>
          </a:prstGeom>
          <a:noFill/>
          <a:ln w="9525">
            <a:noFill/>
            <a:miter lim="800000"/>
            <a:headEnd/>
            <a:tailEnd/>
          </a:ln>
          <a:effectLst/>
        </p:spPr>
      </p:pic>
      <p:pic>
        <p:nvPicPr>
          <p:cNvPr id="6" name="Image 5">
            <a:hlinkClick r:id="rId3" action="ppaction://hlinksldjump"/>
            <a:extLst>
              <a:ext uri="{FF2B5EF4-FFF2-40B4-BE49-F238E27FC236}">
                <a16:creationId xmlns:a16="http://schemas.microsoft.com/office/drawing/2014/main" id="{42BF6A4F-112E-474D-A65C-96445EF46F15}"/>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linds(horizontal)">
                                      <p:cBhvr>
                                        <p:cTn id="13" dur="500"/>
                                        <p:tgtEl>
                                          <p:spTgt spid="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blinds(horizontal)">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0C8F8E-1CEB-4CCE-8328-03D7B1C3EE34}"/>
              </a:ext>
            </a:extLst>
          </p:cNvPr>
          <p:cNvSpPr>
            <a:spLocks noGrp="1"/>
          </p:cNvSpPr>
          <p:nvPr>
            <p:ph type="title"/>
          </p:nvPr>
        </p:nvSpPr>
        <p:spPr/>
        <p:txBody>
          <a:bodyPr/>
          <a:lstStyle/>
          <a:p>
            <a:r>
              <a:rPr lang="fr-FR" dirty="0"/>
              <a:t>AVR instructions</a:t>
            </a:r>
          </a:p>
        </p:txBody>
      </p:sp>
      <p:sp>
        <p:nvSpPr>
          <p:cNvPr id="3" name="Espace réservé du numéro de diapositive 2">
            <a:extLst>
              <a:ext uri="{FF2B5EF4-FFF2-40B4-BE49-F238E27FC236}">
                <a16:creationId xmlns:a16="http://schemas.microsoft.com/office/drawing/2014/main" id="{590F6072-711D-4397-9554-0C6E58369676}"/>
              </a:ext>
            </a:extLst>
          </p:cNvPr>
          <p:cNvSpPr>
            <a:spLocks noGrp="1"/>
          </p:cNvSpPr>
          <p:nvPr>
            <p:ph type="sldNum" sz="quarter" idx="12"/>
          </p:nvPr>
        </p:nvSpPr>
        <p:spPr/>
        <p:txBody>
          <a:bodyPr/>
          <a:lstStyle/>
          <a:p>
            <a:pPr>
              <a:defRPr/>
            </a:pPr>
            <a:fld id="{E652A8FB-8C76-45BB-8D82-93F8E151003C}" type="slidenum">
              <a:rPr lang="fr-FR" smtClean="0"/>
              <a:pPr>
                <a:defRPr/>
              </a:pPr>
              <a:t>545</a:t>
            </a:fld>
            <a:endParaRPr lang="fr-FR"/>
          </a:p>
        </p:txBody>
      </p:sp>
      <p:sp>
        <p:nvSpPr>
          <p:cNvPr id="4" name="Rectangle 3">
            <a:extLst>
              <a:ext uri="{FF2B5EF4-FFF2-40B4-BE49-F238E27FC236}">
                <a16:creationId xmlns:a16="http://schemas.microsoft.com/office/drawing/2014/main" id="{D8F1633C-E27B-4BDA-B7DD-ED3944260D7B}"/>
              </a:ext>
            </a:extLst>
          </p:cNvPr>
          <p:cNvSpPr/>
          <p:nvPr/>
        </p:nvSpPr>
        <p:spPr>
          <a:xfrm>
            <a:off x="20522" y="6245974"/>
            <a:ext cx="8712968"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https://www.microchip.com/webdoc/avrassembler/avrassembler.wb_instructions.html</a:t>
            </a:r>
          </a:p>
        </p:txBody>
      </p:sp>
      <p:pic>
        <p:nvPicPr>
          <p:cNvPr id="9" name="Image 8">
            <a:extLst>
              <a:ext uri="{FF2B5EF4-FFF2-40B4-BE49-F238E27FC236}">
                <a16:creationId xmlns:a16="http://schemas.microsoft.com/office/drawing/2014/main" id="{C859E383-B532-46A9-B2DA-4023F9F8A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487" y="640108"/>
            <a:ext cx="3999808" cy="5370370"/>
          </a:xfrm>
          <a:prstGeom prst="rect">
            <a:avLst/>
          </a:prstGeom>
        </p:spPr>
      </p:pic>
      <p:pic>
        <p:nvPicPr>
          <p:cNvPr id="13" name="Image 12">
            <a:extLst>
              <a:ext uri="{FF2B5EF4-FFF2-40B4-BE49-F238E27FC236}">
                <a16:creationId xmlns:a16="http://schemas.microsoft.com/office/drawing/2014/main" id="{97E51EF1-8E05-4560-9A4E-6107ABAF8F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231" y="635090"/>
            <a:ext cx="3706990" cy="5403000"/>
          </a:xfrm>
          <a:prstGeom prst="rect">
            <a:avLst/>
          </a:prstGeom>
        </p:spPr>
      </p:pic>
      <p:pic>
        <p:nvPicPr>
          <p:cNvPr id="7" name="Image 6">
            <a:hlinkClick r:id="rId4" action="ppaction://hlinksldjump"/>
            <a:extLst>
              <a:ext uri="{FF2B5EF4-FFF2-40B4-BE49-F238E27FC236}">
                <a16:creationId xmlns:a16="http://schemas.microsoft.com/office/drawing/2014/main" id="{F2893851-1BE2-4C10-B5BA-21731B52D02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91410558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EE8BD5-B39E-477F-9830-6FA3A7FF8620}"/>
              </a:ext>
            </a:extLst>
          </p:cNvPr>
          <p:cNvSpPr>
            <a:spLocks noGrp="1"/>
          </p:cNvSpPr>
          <p:nvPr>
            <p:ph type="title"/>
          </p:nvPr>
        </p:nvSpPr>
        <p:spPr/>
        <p:txBody>
          <a:bodyPr/>
          <a:lstStyle/>
          <a:p>
            <a:r>
              <a:rPr lang="fr-FR" dirty="0"/>
              <a:t>AVR Assembler : I/O </a:t>
            </a:r>
            <a:r>
              <a:rPr lang="fr-FR" dirty="0" err="1"/>
              <a:t>Registers</a:t>
            </a:r>
            <a:endParaRPr lang="fr-FR" dirty="0"/>
          </a:p>
        </p:txBody>
      </p:sp>
      <p:sp>
        <p:nvSpPr>
          <p:cNvPr id="3" name="Espace réservé du numéro de diapositive 2">
            <a:extLst>
              <a:ext uri="{FF2B5EF4-FFF2-40B4-BE49-F238E27FC236}">
                <a16:creationId xmlns:a16="http://schemas.microsoft.com/office/drawing/2014/main" id="{B414AFF5-72BF-46EA-8F09-BD0EADF41467}"/>
              </a:ext>
            </a:extLst>
          </p:cNvPr>
          <p:cNvSpPr>
            <a:spLocks noGrp="1"/>
          </p:cNvSpPr>
          <p:nvPr>
            <p:ph type="sldNum" sz="quarter" idx="12"/>
          </p:nvPr>
        </p:nvSpPr>
        <p:spPr/>
        <p:txBody>
          <a:bodyPr/>
          <a:lstStyle/>
          <a:p>
            <a:pPr>
              <a:defRPr/>
            </a:pPr>
            <a:fld id="{E652A8FB-8C76-45BB-8D82-93F8E151003C}" type="slidenum">
              <a:rPr lang="fr-FR" smtClean="0"/>
              <a:pPr>
                <a:defRPr/>
              </a:pPr>
              <a:t>546</a:t>
            </a:fld>
            <a:endParaRPr lang="fr-FR"/>
          </a:p>
        </p:txBody>
      </p:sp>
      <p:pic>
        <p:nvPicPr>
          <p:cNvPr id="4" name="Image 3">
            <a:extLst>
              <a:ext uri="{FF2B5EF4-FFF2-40B4-BE49-F238E27FC236}">
                <a16:creationId xmlns:a16="http://schemas.microsoft.com/office/drawing/2014/main" id="{E5CA5D67-9FBB-417C-8A98-5B40D3D02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132572"/>
            <a:ext cx="4506012" cy="3763496"/>
          </a:xfrm>
          <a:prstGeom prst="rect">
            <a:avLst/>
          </a:prstGeom>
        </p:spPr>
      </p:pic>
      <p:pic>
        <p:nvPicPr>
          <p:cNvPr id="5" name="Image 4">
            <a:extLst>
              <a:ext uri="{FF2B5EF4-FFF2-40B4-BE49-F238E27FC236}">
                <a16:creationId xmlns:a16="http://schemas.microsoft.com/office/drawing/2014/main" id="{1E5D029B-5F9D-447C-9305-FA2455779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45594"/>
            <a:ext cx="4449452" cy="3537452"/>
          </a:xfrm>
          <a:prstGeom prst="rect">
            <a:avLst/>
          </a:prstGeom>
        </p:spPr>
      </p:pic>
      <p:pic>
        <p:nvPicPr>
          <p:cNvPr id="6" name="Image 5">
            <a:hlinkClick r:id="rId4" action="ppaction://hlinksldjump"/>
            <a:extLst>
              <a:ext uri="{FF2B5EF4-FFF2-40B4-BE49-F238E27FC236}">
                <a16:creationId xmlns:a16="http://schemas.microsoft.com/office/drawing/2014/main" id="{6401EA93-F35C-4AF1-9B5D-B43339FAC7FE}"/>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13085290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155356-B1DE-49E4-9801-39E7ED6AEAA6}"/>
              </a:ext>
            </a:extLst>
          </p:cNvPr>
          <p:cNvSpPr>
            <a:spLocks noGrp="1"/>
          </p:cNvSpPr>
          <p:nvPr>
            <p:ph type="title"/>
          </p:nvPr>
        </p:nvSpPr>
        <p:spPr/>
        <p:txBody>
          <a:bodyPr/>
          <a:lstStyle/>
          <a:p>
            <a:r>
              <a:rPr lang="fr-FR" dirty="0"/>
              <a:t>AVR Assembler : Instructions &amp; Directives </a:t>
            </a:r>
          </a:p>
        </p:txBody>
      </p:sp>
      <p:sp>
        <p:nvSpPr>
          <p:cNvPr id="3" name="Espace réservé du numéro de diapositive 2">
            <a:extLst>
              <a:ext uri="{FF2B5EF4-FFF2-40B4-BE49-F238E27FC236}">
                <a16:creationId xmlns:a16="http://schemas.microsoft.com/office/drawing/2014/main" id="{6149054D-4B59-482F-9198-42D4AE7111CA}"/>
              </a:ext>
            </a:extLst>
          </p:cNvPr>
          <p:cNvSpPr>
            <a:spLocks noGrp="1"/>
          </p:cNvSpPr>
          <p:nvPr>
            <p:ph type="sldNum" sz="quarter" idx="12"/>
          </p:nvPr>
        </p:nvSpPr>
        <p:spPr/>
        <p:txBody>
          <a:bodyPr/>
          <a:lstStyle/>
          <a:p>
            <a:pPr>
              <a:defRPr/>
            </a:pPr>
            <a:fld id="{E652A8FB-8C76-45BB-8D82-93F8E151003C}" type="slidenum">
              <a:rPr lang="fr-FR" smtClean="0"/>
              <a:pPr>
                <a:defRPr/>
              </a:pPr>
              <a:t>547</a:t>
            </a:fld>
            <a:endParaRPr lang="fr-FR"/>
          </a:p>
        </p:txBody>
      </p:sp>
      <p:pic>
        <p:nvPicPr>
          <p:cNvPr id="4" name="Image 3">
            <a:extLst>
              <a:ext uri="{FF2B5EF4-FFF2-40B4-BE49-F238E27FC236}">
                <a16:creationId xmlns:a16="http://schemas.microsoft.com/office/drawing/2014/main" id="{54DC794B-6F82-446B-A6A3-34C24561E6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327178" y="849821"/>
            <a:ext cx="2359622" cy="4752529"/>
          </a:xfrm>
          <a:prstGeom prst="rect">
            <a:avLst/>
          </a:prstGeom>
        </p:spPr>
      </p:pic>
      <p:pic>
        <p:nvPicPr>
          <p:cNvPr id="5" name="Image 4">
            <a:extLst>
              <a:ext uri="{FF2B5EF4-FFF2-40B4-BE49-F238E27FC236}">
                <a16:creationId xmlns:a16="http://schemas.microsoft.com/office/drawing/2014/main" id="{6DB9CF83-4D5E-47AB-A5E7-6C204927FB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798" y="1043461"/>
            <a:ext cx="5968836" cy="4526066"/>
          </a:xfrm>
          <a:prstGeom prst="rect">
            <a:avLst/>
          </a:prstGeom>
        </p:spPr>
      </p:pic>
      <p:pic>
        <p:nvPicPr>
          <p:cNvPr id="6" name="Image 5">
            <a:hlinkClick r:id="rId4" action="ppaction://hlinksldjump"/>
            <a:extLst>
              <a:ext uri="{FF2B5EF4-FFF2-40B4-BE49-F238E27FC236}">
                <a16:creationId xmlns:a16="http://schemas.microsoft.com/office/drawing/2014/main" id="{55527A90-E0D7-40C4-8CA8-D62098E9A39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248382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0C8F8E-1CEB-4CCE-8328-03D7B1C3EE34}"/>
              </a:ext>
            </a:extLst>
          </p:cNvPr>
          <p:cNvSpPr>
            <a:spLocks noGrp="1"/>
          </p:cNvSpPr>
          <p:nvPr>
            <p:ph type="title"/>
          </p:nvPr>
        </p:nvSpPr>
        <p:spPr/>
        <p:txBody>
          <a:bodyPr/>
          <a:lstStyle/>
          <a:p>
            <a:r>
              <a:rPr lang="fr-FR" dirty="0"/>
              <a:t>AVR instructions</a:t>
            </a:r>
          </a:p>
        </p:txBody>
      </p:sp>
      <p:sp>
        <p:nvSpPr>
          <p:cNvPr id="3" name="Espace réservé du numéro de diapositive 2">
            <a:extLst>
              <a:ext uri="{FF2B5EF4-FFF2-40B4-BE49-F238E27FC236}">
                <a16:creationId xmlns:a16="http://schemas.microsoft.com/office/drawing/2014/main" id="{590F6072-711D-4397-9554-0C6E58369676}"/>
              </a:ext>
            </a:extLst>
          </p:cNvPr>
          <p:cNvSpPr>
            <a:spLocks noGrp="1"/>
          </p:cNvSpPr>
          <p:nvPr>
            <p:ph type="sldNum" sz="quarter" idx="12"/>
          </p:nvPr>
        </p:nvSpPr>
        <p:spPr/>
        <p:txBody>
          <a:bodyPr/>
          <a:lstStyle/>
          <a:p>
            <a:pPr>
              <a:defRPr/>
            </a:pPr>
            <a:fld id="{E652A8FB-8C76-45BB-8D82-93F8E151003C}" type="slidenum">
              <a:rPr lang="fr-FR" smtClean="0"/>
              <a:pPr>
                <a:defRPr/>
              </a:pPr>
              <a:t>548</a:t>
            </a:fld>
            <a:endParaRPr lang="fr-FR"/>
          </a:p>
        </p:txBody>
      </p:sp>
      <p:pic>
        <p:nvPicPr>
          <p:cNvPr id="8" name="Image 7">
            <a:extLst>
              <a:ext uri="{FF2B5EF4-FFF2-40B4-BE49-F238E27FC236}">
                <a16:creationId xmlns:a16="http://schemas.microsoft.com/office/drawing/2014/main" id="{7F21895F-9C00-4C10-A628-C8858B000A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6" y="567109"/>
            <a:ext cx="5674246" cy="3145360"/>
          </a:xfrm>
          <a:prstGeom prst="rect">
            <a:avLst/>
          </a:prstGeom>
        </p:spPr>
      </p:pic>
      <p:pic>
        <p:nvPicPr>
          <p:cNvPr id="12" name="Image 11">
            <a:extLst>
              <a:ext uri="{FF2B5EF4-FFF2-40B4-BE49-F238E27FC236}">
                <a16:creationId xmlns:a16="http://schemas.microsoft.com/office/drawing/2014/main" id="{D5E91415-78ED-4025-A54D-DCFF374EE1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760" y="3861048"/>
            <a:ext cx="1701186" cy="2525826"/>
          </a:xfrm>
          <a:prstGeom prst="rect">
            <a:avLst/>
          </a:prstGeom>
        </p:spPr>
      </p:pic>
      <p:pic>
        <p:nvPicPr>
          <p:cNvPr id="7" name="Image 6">
            <a:extLst>
              <a:ext uri="{FF2B5EF4-FFF2-40B4-BE49-F238E27FC236}">
                <a16:creationId xmlns:a16="http://schemas.microsoft.com/office/drawing/2014/main" id="{E989FCDC-4D2D-4B1A-90BF-9D7B6104B0CA}"/>
              </a:ext>
            </a:extLst>
          </p:cNvPr>
          <p:cNvPicPr>
            <a:picLocks noChangeAspect="1"/>
          </p:cNvPicPr>
          <p:nvPr/>
        </p:nvPicPr>
        <p:blipFill>
          <a:blip r:embed="rId4" cstate="print">
            <a:lum bright="-20000" contrast="40000"/>
            <a:extLst>
              <a:ext uri="{28A0092B-C50C-407E-A947-70E740481C1C}">
                <a14:useLocalDpi xmlns:a14="http://schemas.microsoft.com/office/drawing/2010/main" val="0"/>
              </a:ext>
            </a:extLst>
          </a:blip>
          <a:stretch>
            <a:fillRect/>
          </a:stretch>
        </p:blipFill>
        <p:spPr>
          <a:xfrm>
            <a:off x="5538278" y="4778062"/>
            <a:ext cx="3375102" cy="1498372"/>
          </a:xfrm>
          <a:prstGeom prst="rect">
            <a:avLst/>
          </a:prstGeom>
        </p:spPr>
      </p:pic>
      <p:pic>
        <p:nvPicPr>
          <p:cNvPr id="10" name="Image 9">
            <a:extLst>
              <a:ext uri="{FF2B5EF4-FFF2-40B4-BE49-F238E27FC236}">
                <a16:creationId xmlns:a16="http://schemas.microsoft.com/office/drawing/2014/main" id="{BEED2A05-336A-49F9-A65F-17994662CE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567109"/>
            <a:ext cx="3313698" cy="3916838"/>
          </a:xfrm>
          <a:prstGeom prst="rect">
            <a:avLst/>
          </a:prstGeom>
        </p:spPr>
      </p:pic>
      <p:pic>
        <p:nvPicPr>
          <p:cNvPr id="9" name="Image 8">
            <a:hlinkClick r:id="rId6" action="ppaction://hlinksldjump"/>
            <a:extLst>
              <a:ext uri="{FF2B5EF4-FFF2-40B4-BE49-F238E27FC236}">
                <a16:creationId xmlns:a16="http://schemas.microsoft.com/office/drawing/2014/main" id="{C8909C07-822C-4B37-8C0C-F57705E60A5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33784082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CARTE ARDUINO « UNO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549</a:t>
            </a:fld>
            <a:endParaRPr lang="fr-FR"/>
          </a:p>
        </p:txBody>
      </p:sp>
      <p:sp>
        <p:nvSpPr>
          <p:cNvPr id="4" name="Rectangle 3"/>
          <p:cNvSpPr/>
          <p:nvPr/>
        </p:nvSpPr>
        <p:spPr>
          <a:xfrm>
            <a:off x="-32" y="500042"/>
            <a:ext cx="9144032" cy="2062103"/>
          </a:xfrm>
          <a:prstGeom prst="rect">
            <a:avLst/>
          </a:prstGeom>
        </p:spPr>
        <p:txBody>
          <a:bodyPr wrap="square">
            <a:spAutoFit/>
          </a:bodyPr>
          <a:lstStyle/>
          <a:p>
            <a:r>
              <a:rPr lang="en-US" sz="1600" b="1" dirty="0">
                <a:solidFill>
                  <a:srgbClr val="0070C0"/>
                </a:solidFill>
                <a:latin typeface="Calibri" pitchFamily="34" charset="0"/>
                <a:cs typeface="Calibri" pitchFamily="34" charset="0"/>
              </a:rPr>
              <a:t>The Arduino "Uno" is a microcontroller based on the ATmega328 which features: </a:t>
            </a:r>
          </a:p>
          <a:p>
            <a:pPr marL="285750" indent="-285750">
              <a:buFontTx/>
              <a:buChar char="-"/>
            </a:pPr>
            <a:r>
              <a:rPr lang="en-US" sz="1600" b="1" dirty="0">
                <a:solidFill>
                  <a:srgbClr val="0070C0"/>
                </a:solidFill>
                <a:latin typeface="Calibri" pitchFamily="34" charset="0"/>
                <a:cs typeface="Calibri" pitchFamily="34" charset="0"/>
              </a:rPr>
              <a:t>of 14 digital pins of I/o (of which 6 output PWM (pulse modulated width)), </a:t>
            </a:r>
          </a:p>
          <a:p>
            <a:pPr marL="285750" indent="-285750">
              <a:buFontTx/>
              <a:buChar char="-"/>
            </a:pPr>
            <a:r>
              <a:rPr lang="en-US" sz="1600" b="1" dirty="0">
                <a:solidFill>
                  <a:srgbClr val="0070C0"/>
                </a:solidFill>
                <a:latin typeface="Calibri" pitchFamily="34" charset="0"/>
                <a:cs typeface="Calibri" pitchFamily="34" charset="0"/>
              </a:rPr>
              <a:t>of 6 analog inputs (which can also be used in pins entrees/sorties digital), </a:t>
            </a:r>
          </a:p>
          <a:p>
            <a:pPr marL="285750" indent="-285750">
              <a:buFontTx/>
              <a:buChar char="-"/>
            </a:pPr>
            <a:r>
              <a:rPr lang="en-US" sz="1600" b="1" dirty="0">
                <a:solidFill>
                  <a:srgbClr val="0070C0"/>
                </a:solidFill>
                <a:latin typeface="Calibri" pitchFamily="34" charset="0"/>
                <a:cs typeface="Calibri" pitchFamily="34" charset="0"/>
              </a:rPr>
              <a:t>of a 16 MHz quartz </a:t>
            </a:r>
          </a:p>
          <a:p>
            <a:pPr marL="285750" indent="-285750">
              <a:buFontTx/>
              <a:buChar char="-"/>
            </a:pPr>
            <a:r>
              <a:rPr lang="en-US" sz="1600" b="1" dirty="0">
                <a:solidFill>
                  <a:srgbClr val="0070C0"/>
                </a:solidFill>
                <a:latin typeface="Calibri" pitchFamily="34" charset="0"/>
                <a:cs typeface="Calibri" pitchFamily="34" charset="0"/>
              </a:rPr>
              <a:t>a USB connection, </a:t>
            </a:r>
          </a:p>
          <a:p>
            <a:pPr marL="285750" indent="-285750">
              <a:buFontTx/>
              <a:buChar char="-"/>
            </a:pPr>
            <a:r>
              <a:rPr lang="en-US" sz="1600" b="1" dirty="0">
                <a:solidFill>
                  <a:srgbClr val="0070C0"/>
                </a:solidFill>
                <a:latin typeface="Calibri" pitchFamily="34" charset="0"/>
                <a:cs typeface="Calibri" pitchFamily="34" charset="0"/>
              </a:rPr>
              <a:t>of a power jack connector, </a:t>
            </a:r>
          </a:p>
          <a:p>
            <a:pPr marL="285750" indent="-285750">
              <a:buFontTx/>
              <a:buChar char="-"/>
            </a:pPr>
            <a:r>
              <a:rPr lang="en-US" sz="1600" b="1" dirty="0">
                <a:solidFill>
                  <a:srgbClr val="0070C0"/>
                </a:solidFill>
                <a:latin typeface="Calibri" pitchFamily="34" charset="0"/>
                <a:cs typeface="Calibri" pitchFamily="34" charset="0"/>
              </a:rPr>
              <a:t>a connector CPSI (programming "in-circuit"), cf. http://arduino.cc/en/Hacking/Programmer </a:t>
            </a:r>
          </a:p>
          <a:p>
            <a:pPr marL="285750" indent="-285750">
              <a:buFontTx/>
              <a:buChar char="-"/>
            </a:pPr>
            <a:r>
              <a:rPr lang="en-US" sz="1600" b="1" dirty="0">
                <a:solidFill>
                  <a:srgbClr val="0070C0"/>
                </a:solidFill>
                <a:latin typeface="Calibri" pitchFamily="34" charset="0"/>
                <a:cs typeface="Calibri" pitchFamily="34" charset="0"/>
              </a:rPr>
              <a:t>and a reset button (reset).</a:t>
            </a:r>
            <a:endParaRPr lang="fr-FR" sz="1600" b="1" dirty="0">
              <a:solidFill>
                <a:srgbClr val="0070C0"/>
              </a:solidFill>
              <a:latin typeface="Calibri" pitchFamily="34" charset="0"/>
              <a:cs typeface="Calibri" pitchFamily="34" charset="0"/>
            </a:endParaRPr>
          </a:p>
        </p:txBody>
      </p:sp>
      <p:sp>
        <p:nvSpPr>
          <p:cNvPr id="6" name="Rectangle 5"/>
          <p:cNvSpPr/>
          <p:nvPr/>
        </p:nvSpPr>
        <p:spPr>
          <a:xfrm>
            <a:off x="16726" y="2951627"/>
            <a:ext cx="3563888" cy="1077218"/>
          </a:xfrm>
          <a:prstGeom prst="rect">
            <a:avLst/>
          </a:prstGeom>
        </p:spPr>
        <p:txBody>
          <a:bodyPr wrap="square">
            <a:spAutoFit/>
          </a:bodyPr>
          <a:lstStyle/>
          <a:p>
            <a:pPr algn="just"/>
            <a:r>
              <a:rPr lang="en-US" sz="1600" b="1" dirty="0">
                <a:solidFill>
                  <a:srgbClr val="FF6600"/>
                </a:solidFill>
                <a:latin typeface="Calibri" pitchFamily="34" charset="0"/>
                <a:cs typeface="Calibri" pitchFamily="34" charset="0"/>
              </a:rPr>
              <a:t>It contains all that is necessary for the operation of the microcontroller;  To use it, simply connect it to a PC by USB (or with a power adapter or a battery).</a:t>
            </a:r>
            <a:endParaRPr lang="fr-FR" sz="1600" b="1" dirty="0">
              <a:solidFill>
                <a:srgbClr val="FF6600"/>
              </a:solidFill>
              <a:latin typeface="Calibri" pitchFamily="34" charset="0"/>
              <a:cs typeface="Calibri" pitchFamily="34" charset="0"/>
            </a:endParaRPr>
          </a:p>
        </p:txBody>
      </p:sp>
      <p:pic>
        <p:nvPicPr>
          <p:cNvPr id="8" name="Image 7" descr="duemilanove_board_300.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451" y="4108567"/>
            <a:ext cx="3053770" cy="2402300"/>
          </a:xfrm>
          <a:prstGeom prst="rect">
            <a:avLst/>
          </a:prstGeom>
        </p:spPr>
      </p:pic>
      <p:pic>
        <p:nvPicPr>
          <p:cNvPr id="10" name="Image 9" descr="Arduino_uno_Pinout (paysag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675498" y="2348880"/>
            <a:ext cx="5433006" cy="3844374"/>
          </a:xfrm>
          <a:prstGeom prst="rect">
            <a:avLst/>
          </a:prstGeom>
        </p:spPr>
      </p:pic>
      <p:pic>
        <p:nvPicPr>
          <p:cNvPr id="9" name="Image 8">
            <a:hlinkClick r:id="rId4" action="ppaction://hlinksldjump"/>
            <a:extLst>
              <a:ext uri="{FF2B5EF4-FFF2-40B4-BE49-F238E27FC236}">
                <a16:creationId xmlns:a16="http://schemas.microsoft.com/office/drawing/2014/main" id="{D0AE37AD-BE3F-41BB-B316-48EBD810FFB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linds(horizontal)">
                                      <p:cBhvr>
                                        <p:cTn id="42" dur="500"/>
                                        <p:tgtEl>
                                          <p:spTgt spid="4">
                                            <p:txEl>
                                              <p:pRg st="7" end="7"/>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linds(horizontal)">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linds(horizontal)">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I:\Mes Documents\Arduino\Bouquins\Arduino_ApplicationsAvancées_ComplémentsEnLigne\Chapitre6\2616756753_4936f31fc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104" y="908720"/>
            <a:ext cx="3503091" cy="2592288"/>
          </a:xfrm>
          <a:prstGeom prst="rect">
            <a:avLst/>
          </a:prstGeom>
          <a:noFill/>
        </p:spPr>
      </p:pic>
      <p:sp>
        <p:nvSpPr>
          <p:cNvPr id="2" name="Titre 1"/>
          <p:cNvSpPr>
            <a:spLocks noGrp="1"/>
          </p:cNvSpPr>
          <p:nvPr>
            <p:ph type="title"/>
          </p:nvPr>
        </p:nvSpPr>
        <p:spPr/>
        <p:txBody>
          <a:bodyPr/>
          <a:lstStyle/>
          <a:p>
            <a:r>
              <a:rPr lang="en-US" dirty="0"/>
              <a:t>AND IF THE SERIAL PORT IS OCCUPIED BY A DEVICE ?</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55</a:t>
            </a:fld>
            <a:endParaRPr lang="fr-F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204864"/>
            <a:ext cx="5463193" cy="3888432"/>
          </a:xfrm>
          <a:prstGeom prst="rect">
            <a:avLst/>
          </a:prstGeom>
          <a:noFill/>
          <a:ln w="9525">
            <a:noFill/>
            <a:miter lim="800000"/>
            <a:headEnd/>
            <a:tailEnd/>
          </a:ln>
        </p:spPr>
      </p:pic>
      <p:sp>
        <p:nvSpPr>
          <p:cNvPr id="8" name="Rectangle 7"/>
          <p:cNvSpPr/>
          <p:nvPr/>
        </p:nvSpPr>
        <p:spPr>
          <a:xfrm>
            <a:off x="-32" y="571481"/>
            <a:ext cx="9144032" cy="338554"/>
          </a:xfrm>
          <a:prstGeom prst="rect">
            <a:avLst/>
          </a:prstGeom>
        </p:spPr>
        <p:txBody>
          <a:bodyPr wrap="square">
            <a:spAutoFit/>
          </a:bodyPr>
          <a:lstStyle/>
          <a:p>
            <a:r>
              <a:rPr lang="en-US" sz="1600" b="1" dirty="0">
                <a:solidFill>
                  <a:srgbClr val="0070C0"/>
                </a:solidFill>
                <a:latin typeface="Calibri" pitchFamily="34" charset="0"/>
                <a:cs typeface="Calibri" pitchFamily="34" charset="0"/>
              </a:rPr>
              <a:t>How to debug? =&gt; "Software" series library : </a:t>
            </a:r>
            <a:r>
              <a:rPr lang="en-US" sz="1600" b="1" dirty="0" err="1">
                <a:solidFill>
                  <a:srgbClr val="0070C0"/>
                </a:solidFill>
                <a:latin typeface="Calibri" pitchFamily="34" charset="0"/>
                <a:cs typeface="Calibri" pitchFamily="34" charset="0"/>
              </a:rPr>
              <a:t>SoftwareSerial</a:t>
            </a:r>
            <a:endParaRPr lang="fr-FR" sz="1600" b="1" dirty="0">
              <a:solidFill>
                <a:srgbClr val="FF6600"/>
              </a:solidFill>
              <a:latin typeface="Calibri" pitchFamily="34" charset="0"/>
              <a:cs typeface="Calibri" pitchFamily="34" charset="0"/>
            </a:endParaRPr>
          </a:p>
        </p:txBody>
      </p:sp>
      <p:sp>
        <p:nvSpPr>
          <p:cNvPr id="9" name="Rectangle 8"/>
          <p:cNvSpPr/>
          <p:nvPr/>
        </p:nvSpPr>
        <p:spPr>
          <a:xfrm>
            <a:off x="0" y="1052736"/>
            <a:ext cx="9144032" cy="1077218"/>
          </a:xfrm>
          <a:prstGeom prst="rect">
            <a:avLst/>
          </a:prstGeom>
        </p:spPr>
        <p:txBody>
          <a:bodyPr wrap="square">
            <a:spAutoFit/>
          </a:bodyPr>
          <a:lstStyle/>
          <a:p>
            <a:r>
              <a:rPr lang="en-US" sz="1600" b="1" i="1" dirty="0">
                <a:solidFill>
                  <a:srgbClr val="0070C0"/>
                </a:solidFill>
                <a:latin typeface="Calibri" pitchFamily="34" charset="0"/>
                <a:cs typeface="Calibri" pitchFamily="34" charset="0"/>
              </a:rPr>
              <a:t>For example: GPS module </a:t>
            </a:r>
          </a:p>
          <a:p>
            <a:pPr marL="285750" indent="-285750">
              <a:buFontTx/>
              <a:buChar char="-"/>
            </a:pPr>
            <a:r>
              <a:rPr lang="en-US" sz="1600" b="1" i="1" dirty="0">
                <a:solidFill>
                  <a:srgbClr val="0070C0"/>
                </a:solidFill>
                <a:latin typeface="Calibri" pitchFamily="34" charset="0"/>
                <a:cs typeface="Calibri" pitchFamily="34" charset="0"/>
              </a:rPr>
              <a:t>Pin 0 module &amp; Pin1 occupied for serial communication </a:t>
            </a:r>
          </a:p>
          <a:p>
            <a:pPr marL="285750" indent="-285750">
              <a:buFont typeface="Symbol" panose="05050102010706020507" pitchFamily="18" charset="2"/>
              <a:buChar char="Þ"/>
            </a:pPr>
            <a:r>
              <a:rPr lang="en-US" sz="1600" b="1" i="1" dirty="0">
                <a:solidFill>
                  <a:srgbClr val="0070C0"/>
                </a:solidFill>
                <a:latin typeface="Calibri" pitchFamily="34" charset="0"/>
                <a:cs typeface="Calibri" pitchFamily="34" charset="0"/>
              </a:rPr>
              <a:t>the Pin 2 &amp; Pin3 (for example) is defined to display the data </a:t>
            </a:r>
          </a:p>
          <a:p>
            <a:r>
              <a:rPr lang="en-US" sz="1600" b="1" i="1" dirty="0">
                <a:solidFill>
                  <a:srgbClr val="0070C0"/>
                </a:solidFill>
                <a:latin typeface="Calibri" pitchFamily="34" charset="0"/>
                <a:cs typeface="Calibri" pitchFamily="34" charset="0"/>
              </a:rPr>
              <a:t>from the GPS on the Serial Monitor module</a:t>
            </a:r>
            <a:endParaRPr lang="fr-FR" sz="1600" b="1" dirty="0">
              <a:solidFill>
                <a:srgbClr val="7030A0"/>
              </a:solidFill>
              <a:latin typeface="Calibri" pitchFamily="34" charset="0"/>
              <a:cs typeface="Calibri" pitchFamily="34" charset="0"/>
            </a:endParaRPr>
          </a:p>
        </p:txBody>
      </p:sp>
      <p:sp>
        <p:nvSpPr>
          <p:cNvPr id="10" name="Rectangle 9"/>
          <p:cNvSpPr/>
          <p:nvPr/>
        </p:nvSpPr>
        <p:spPr>
          <a:xfrm>
            <a:off x="35496" y="6165304"/>
            <a:ext cx="9144032" cy="338554"/>
          </a:xfrm>
          <a:prstGeom prst="rect">
            <a:avLst/>
          </a:prstGeom>
        </p:spPr>
        <p:txBody>
          <a:bodyPr wrap="square">
            <a:spAutoFit/>
          </a:bodyPr>
          <a:lstStyle/>
          <a:p>
            <a:r>
              <a:rPr lang="en-US" sz="1600" b="1" i="1" dirty="0">
                <a:solidFill>
                  <a:srgbClr val="00B050"/>
                </a:solidFill>
                <a:latin typeface="Calibri" pitchFamily="34" charset="0"/>
                <a:cs typeface="Calibri" pitchFamily="34" charset="0"/>
              </a:rPr>
              <a:t>Of course, the display on the Serial monitor must go slower than the acquisition of data from the module!</a:t>
            </a:r>
            <a:endParaRPr lang="fr-FR" sz="1600" b="1" dirty="0">
              <a:solidFill>
                <a:srgbClr val="00B050"/>
              </a:solidFill>
              <a:latin typeface="Calibri" pitchFamily="34" charset="0"/>
              <a:cs typeface="Calibri" pitchFamily="34" charset="0"/>
            </a:endParaRPr>
          </a:p>
        </p:txBody>
      </p:sp>
      <p:pic>
        <p:nvPicPr>
          <p:cNvPr id="11" name="Image 10">
            <a:hlinkClick r:id="rId4" action="ppaction://hlinksldjump"/>
            <a:extLst>
              <a:ext uri="{FF2B5EF4-FFF2-40B4-BE49-F238E27FC236}">
                <a16:creationId xmlns:a16="http://schemas.microsoft.com/office/drawing/2014/main" id="{D8A992B0-F7D4-4DB1-861B-A72E1CE0F73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9072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blinds(horizontal)">
                                      <p:cBhvr>
                                        <p:cTn id="16" dur="500"/>
                                        <p:tgtEl>
                                          <p:spTgt spid="102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blinds(horizontal)">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ARDUINO « UNO » BOARD</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550</a:t>
            </a:fld>
            <a:endParaRPr lang="fr-FR"/>
          </a:p>
        </p:txBody>
      </p:sp>
      <p:graphicFrame>
        <p:nvGraphicFramePr>
          <p:cNvPr id="4" name="Tableau 3"/>
          <p:cNvGraphicFramePr>
            <a:graphicFrameLocks noGrp="1"/>
          </p:cNvGraphicFramePr>
          <p:nvPr/>
        </p:nvGraphicFramePr>
        <p:xfrm>
          <a:off x="142844" y="571480"/>
          <a:ext cx="8929750" cy="3357199"/>
        </p:xfrm>
        <a:graphic>
          <a:graphicData uri="http://schemas.openxmlformats.org/drawingml/2006/table">
            <a:tbl>
              <a:tblPr/>
              <a:tblGrid>
                <a:gridCol w="3646315">
                  <a:extLst>
                    <a:ext uri="{9D8B030D-6E8A-4147-A177-3AD203B41FA5}">
                      <a16:colId xmlns:a16="http://schemas.microsoft.com/office/drawing/2014/main" val="20000"/>
                    </a:ext>
                  </a:extLst>
                </a:gridCol>
                <a:gridCol w="5283435">
                  <a:extLst>
                    <a:ext uri="{9D8B030D-6E8A-4147-A177-3AD203B41FA5}">
                      <a16:colId xmlns:a16="http://schemas.microsoft.com/office/drawing/2014/main" val="20001"/>
                    </a:ext>
                  </a:extLst>
                </a:gridCol>
              </a:tblGrid>
              <a:tr h="147889">
                <a:tc>
                  <a:txBody>
                    <a:bodyPr/>
                    <a:lstStyle/>
                    <a:p>
                      <a:pPr algn="l"/>
                      <a:r>
                        <a:rPr lang="fr-FR" sz="1400" b="1" dirty="0" err="1">
                          <a:solidFill>
                            <a:srgbClr val="0070C0"/>
                          </a:solidFill>
                          <a:latin typeface="Calibri" pitchFamily="34" charset="0"/>
                          <a:cs typeface="Calibri" pitchFamily="34" charset="0"/>
                        </a:rPr>
                        <a:t>Microcontroller</a:t>
                      </a:r>
                      <a:endParaRPr lang="fr-FR" sz="1400" b="1" dirty="0">
                        <a:solidFill>
                          <a:srgbClr val="0070C0"/>
                        </a:solidFill>
                        <a:latin typeface="Calibri" pitchFamily="34" charset="0"/>
                        <a:cs typeface="Calibri" pitchFamily="34" charset="0"/>
                      </a:endParaRPr>
                    </a:p>
                  </a:txBody>
                  <a:tcPr marL="41897" marR="41897" marT="20948" marB="20948" anchor="ctr">
                    <a:lnL>
                      <a:noFill/>
                    </a:lnL>
                    <a:lnR>
                      <a:noFill/>
                    </a:lnR>
                    <a:lnT>
                      <a:noFill/>
                    </a:lnT>
                    <a:lnB>
                      <a:noFill/>
                    </a:lnB>
                  </a:tcPr>
                </a:tc>
                <a:tc>
                  <a:txBody>
                    <a:bodyPr/>
                    <a:lstStyle/>
                    <a:p>
                      <a:pPr algn="l"/>
                      <a:r>
                        <a:rPr lang="fr-FR" sz="1400" b="1">
                          <a:latin typeface="Calibri" pitchFamily="34" charset="0"/>
                          <a:cs typeface="Calibri" pitchFamily="34" charset="0"/>
                        </a:rPr>
                        <a:t>ATmega328</a:t>
                      </a:r>
                    </a:p>
                  </a:txBody>
                  <a:tcPr marL="41897" marR="41897" marT="20948" marB="20948" anchor="ctr">
                    <a:lnL>
                      <a:noFill/>
                    </a:lnL>
                    <a:lnR>
                      <a:noFill/>
                    </a:lnR>
                    <a:lnT>
                      <a:noFill/>
                    </a:lnT>
                    <a:lnB>
                      <a:noFill/>
                    </a:lnB>
                  </a:tcPr>
                </a:tc>
                <a:extLst>
                  <a:ext uri="{0D108BD9-81ED-4DB2-BD59-A6C34878D82A}">
                    <a16:rowId xmlns:a16="http://schemas.microsoft.com/office/drawing/2014/main" val="10000"/>
                  </a:ext>
                </a:extLst>
              </a:tr>
              <a:tr h="147889">
                <a:tc>
                  <a:txBody>
                    <a:bodyPr/>
                    <a:lstStyle/>
                    <a:p>
                      <a:r>
                        <a:rPr lang="fr-FR" sz="1400" b="1" dirty="0" err="1">
                          <a:solidFill>
                            <a:srgbClr val="0070C0"/>
                          </a:solidFill>
                          <a:latin typeface="Calibri" pitchFamily="34" charset="0"/>
                          <a:cs typeface="Calibri" pitchFamily="34" charset="0"/>
                        </a:rPr>
                        <a:t>Working</a:t>
                      </a:r>
                      <a:r>
                        <a:rPr lang="fr-FR" sz="1400" b="1" dirty="0">
                          <a:solidFill>
                            <a:srgbClr val="0070C0"/>
                          </a:solidFill>
                          <a:latin typeface="Calibri" pitchFamily="34" charset="0"/>
                          <a:cs typeface="Calibri" pitchFamily="34" charset="0"/>
                        </a:rPr>
                        <a:t> voltage</a:t>
                      </a:r>
                    </a:p>
                  </a:txBody>
                  <a:tcPr marL="41897" marR="41897" marT="20948" marB="20948" anchor="ctr">
                    <a:lnL>
                      <a:noFill/>
                    </a:lnL>
                    <a:lnR>
                      <a:noFill/>
                    </a:lnR>
                    <a:lnT>
                      <a:noFill/>
                    </a:lnT>
                    <a:lnB>
                      <a:noFill/>
                    </a:lnB>
                  </a:tcPr>
                </a:tc>
                <a:tc>
                  <a:txBody>
                    <a:bodyPr/>
                    <a:lstStyle/>
                    <a:p>
                      <a:pPr algn="l"/>
                      <a:r>
                        <a:rPr lang="fr-FR" sz="1400" b="1" dirty="0">
                          <a:latin typeface="Calibri" pitchFamily="34" charset="0"/>
                          <a:cs typeface="Calibri" pitchFamily="34" charset="0"/>
                        </a:rPr>
                        <a:t>5V</a:t>
                      </a:r>
                    </a:p>
                  </a:txBody>
                  <a:tcPr marL="41897" marR="41897" marT="20948" marB="20948" anchor="ctr">
                    <a:lnL>
                      <a:noFill/>
                    </a:lnL>
                    <a:lnR>
                      <a:noFill/>
                    </a:lnR>
                    <a:lnT>
                      <a:noFill/>
                    </a:lnT>
                    <a:lnB>
                      <a:noFill/>
                    </a:lnB>
                  </a:tcPr>
                </a:tc>
                <a:extLst>
                  <a:ext uri="{0D108BD9-81ED-4DB2-BD59-A6C34878D82A}">
                    <a16:rowId xmlns:a16="http://schemas.microsoft.com/office/drawing/2014/main" val="10001"/>
                  </a:ext>
                </a:extLst>
              </a:tr>
              <a:tr h="147889">
                <a:tc>
                  <a:txBody>
                    <a:bodyPr/>
                    <a:lstStyle/>
                    <a:p>
                      <a:r>
                        <a:rPr lang="fr-FR" sz="1400" b="1" dirty="0">
                          <a:solidFill>
                            <a:srgbClr val="0070C0"/>
                          </a:solidFill>
                          <a:latin typeface="Calibri" pitchFamily="34" charset="0"/>
                          <a:cs typeface="Calibri" pitchFamily="34" charset="0"/>
                        </a:rPr>
                        <a:t>Power </a:t>
                      </a:r>
                      <a:r>
                        <a:rPr lang="fr-FR" sz="1400" b="1" dirty="0" err="1">
                          <a:solidFill>
                            <a:srgbClr val="0070C0"/>
                          </a:solidFill>
                          <a:latin typeface="Calibri" pitchFamily="34" charset="0"/>
                          <a:cs typeface="Calibri" pitchFamily="34" charset="0"/>
                        </a:rPr>
                        <a:t>supply</a:t>
                      </a:r>
                      <a:r>
                        <a:rPr lang="fr-FR" sz="1400" b="1" dirty="0">
                          <a:solidFill>
                            <a:srgbClr val="0070C0"/>
                          </a:solidFill>
                          <a:latin typeface="Calibri" pitchFamily="34" charset="0"/>
                          <a:cs typeface="Calibri" pitchFamily="34" charset="0"/>
                        </a:rPr>
                        <a:t> voltage (</a:t>
                      </a:r>
                      <a:r>
                        <a:rPr lang="fr-FR" sz="1400" b="1" dirty="0" err="1">
                          <a:solidFill>
                            <a:srgbClr val="0070C0"/>
                          </a:solidFill>
                          <a:latin typeface="Calibri" pitchFamily="34" charset="0"/>
                          <a:cs typeface="Calibri" pitchFamily="34" charset="0"/>
                        </a:rPr>
                        <a:t>recommended</a:t>
                      </a:r>
                      <a:r>
                        <a:rPr lang="fr-FR" sz="1400" b="1" dirty="0">
                          <a:solidFill>
                            <a:srgbClr val="0070C0"/>
                          </a:solidFill>
                          <a:latin typeface="Calibri" pitchFamily="34" charset="0"/>
                          <a:cs typeface="Calibri" pitchFamily="34" charset="0"/>
                        </a:rPr>
                        <a:t>)</a:t>
                      </a:r>
                    </a:p>
                  </a:txBody>
                  <a:tcPr marL="41897" marR="41897" marT="20948" marB="20948" anchor="ctr">
                    <a:lnL>
                      <a:noFill/>
                    </a:lnL>
                    <a:lnR>
                      <a:noFill/>
                    </a:lnR>
                    <a:lnT>
                      <a:noFill/>
                    </a:lnT>
                    <a:lnB>
                      <a:noFill/>
                    </a:lnB>
                  </a:tcPr>
                </a:tc>
                <a:tc>
                  <a:txBody>
                    <a:bodyPr/>
                    <a:lstStyle/>
                    <a:p>
                      <a:r>
                        <a:rPr lang="fr-FR" sz="1400" b="1">
                          <a:latin typeface="Calibri" pitchFamily="34" charset="0"/>
                          <a:cs typeface="Calibri" pitchFamily="34" charset="0"/>
                        </a:rPr>
                        <a:t>7-12V</a:t>
                      </a:r>
                    </a:p>
                  </a:txBody>
                  <a:tcPr marL="41897" marR="41897" marT="20948" marB="20948" anchor="ctr">
                    <a:lnL>
                      <a:noFill/>
                    </a:lnL>
                    <a:lnR>
                      <a:noFill/>
                    </a:lnR>
                    <a:lnT>
                      <a:noFill/>
                    </a:lnT>
                    <a:lnB>
                      <a:noFill/>
                    </a:lnB>
                  </a:tcPr>
                </a:tc>
                <a:extLst>
                  <a:ext uri="{0D108BD9-81ED-4DB2-BD59-A6C34878D82A}">
                    <a16:rowId xmlns:a16="http://schemas.microsoft.com/office/drawing/2014/main" val="10002"/>
                  </a:ext>
                </a:extLst>
              </a:tr>
              <a:tr h="147889">
                <a:tc>
                  <a:txBody>
                    <a:bodyPr/>
                    <a:lstStyle/>
                    <a:p>
                      <a:r>
                        <a:rPr lang="fr-FR" sz="1400" b="1" dirty="0">
                          <a:solidFill>
                            <a:srgbClr val="0070C0"/>
                          </a:solidFill>
                          <a:latin typeface="Calibri" pitchFamily="34" charset="0"/>
                          <a:cs typeface="Calibri" pitchFamily="34" charset="0"/>
                        </a:rPr>
                        <a:t>Power </a:t>
                      </a:r>
                      <a:r>
                        <a:rPr lang="fr-FR" sz="1400" b="1" dirty="0" err="1">
                          <a:solidFill>
                            <a:srgbClr val="0070C0"/>
                          </a:solidFill>
                          <a:latin typeface="Calibri" pitchFamily="34" charset="0"/>
                          <a:cs typeface="Calibri" pitchFamily="34" charset="0"/>
                        </a:rPr>
                        <a:t>supply</a:t>
                      </a:r>
                      <a:r>
                        <a:rPr lang="fr-FR" sz="1400" b="1" dirty="0">
                          <a:solidFill>
                            <a:srgbClr val="0070C0"/>
                          </a:solidFill>
                          <a:latin typeface="Calibri" pitchFamily="34" charset="0"/>
                          <a:cs typeface="Calibri" pitchFamily="34" charset="0"/>
                        </a:rPr>
                        <a:t> voltage (</a:t>
                      </a:r>
                      <a:r>
                        <a:rPr lang="fr-FR" sz="1400" b="1" dirty="0" err="1">
                          <a:solidFill>
                            <a:srgbClr val="0070C0"/>
                          </a:solidFill>
                          <a:latin typeface="Calibri" pitchFamily="34" charset="0"/>
                          <a:cs typeface="Calibri" pitchFamily="34" charset="0"/>
                        </a:rPr>
                        <a:t>limits</a:t>
                      </a:r>
                      <a:r>
                        <a:rPr lang="fr-FR" sz="1400" b="1" dirty="0">
                          <a:solidFill>
                            <a:srgbClr val="0070C0"/>
                          </a:solidFill>
                          <a:latin typeface="Calibri" pitchFamily="34" charset="0"/>
                          <a:cs typeface="Calibri" pitchFamily="34" charset="0"/>
                        </a:rPr>
                        <a:t>)</a:t>
                      </a:r>
                    </a:p>
                  </a:txBody>
                  <a:tcPr marL="41897" marR="41897" marT="20948" marB="20948" anchor="ctr">
                    <a:lnL>
                      <a:noFill/>
                    </a:lnL>
                    <a:lnR>
                      <a:noFill/>
                    </a:lnR>
                    <a:lnT>
                      <a:noFill/>
                    </a:lnT>
                    <a:lnB>
                      <a:noFill/>
                    </a:lnB>
                  </a:tcPr>
                </a:tc>
                <a:tc>
                  <a:txBody>
                    <a:bodyPr/>
                    <a:lstStyle/>
                    <a:p>
                      <a:r>
                        <a:rPr lang="fr-FR" sz="1400" b="1">
                          <a:latin typeface="Calibri" pitchFamily="34" charset="0"/>
                          <a:cs typeface="Calibri" pitchFamily="34" charset="0"/>
                        </a:rPr>
                        <a:t>6-20V</a:t>
                      </a:r>
                    </a:p>
                  </a:txBody>
                  <a:tcPr marL="41897" marR="41897" marT="20948" marB="20948" anchor="ctr">
                    <a:lnL>
                      <a:noFill/>
                    </a:lnL>
                    <a:lnR>
                      <a:noFill/>
                    </a:lnR>
                    <a:lnT>
                      <a:noFill/>
                    </a:lnT>
                    <a:lnB>
                      <a:noFill/>
                    </a:lnB>
                  </a:tcPr>
                </a:tc>
                <a:extLst>
                  <a:ext uri="{0D108BD9-81ED-4DB2-BD59-A6C34878D82A}">
                    <a16:rowId xmlns:a16="http://schemas.microsoft.com/office/drawing/2014/main" val="10003"/>
                  </a:ext>
                </a:extLst>
              </a:tr>
              <a:tr h="147889">
                <a:tc>
                  <a:txBody>
                    <a:bodyPr/>
                    <a:lstStyle/>
                    <a:p>
                      <a:r>
                        <a:rPr lang="fr-FR" sz="1400" b="1" dirty="0">
                          <a:solidFill>
                            <a:srgbClr val="0070C0"/>
                          </a:solidFill>
                          <a:latin typeface="Calibri" pitchFamily="34" charset="0"/>
                          <a:cs typeface="Calibri" pitchFamily="34" charset="0"/>
                        </a:rPr>
                        <a:t>I/O digital pins</a:t>
                      </a:r>
                    </a:p>
                  </a:txBody>
                  <a:tcPr marL="41897" marR="41897" marT="20948" marB="20948" anchor="ctr">
                    <a:lnL>
                      <a:noFill/>
                    </a:lnL>
                    <a:lnR>
                      <a:noFill/>
                    </a:lnR>
                    <a:lnT>
                      <a:noFill/>
                    </a:lnT>
                    <a:lnB>
                      <a:noFill/>
                    </a:lnB>
                  </a:tcPr>
                </a:tc>
                <a:tc>
                  <a:txBody>
                    <a:bodyPr/>
                    <a:lstStyle/>
                    <a:p>
                      <a:r>
                        <a:rPr lang="fr-FR" sz="1400" b="1" dirty="0">
                          <a:latin typeface="Calibri" pitchFamily="34" charset="0"/>
                          <a:cs typeface="Calibri" pitchFamily="34" charset="0"/>
                        </a:rPr>
                        <a:t>14 (</a:t>
                      </a:r>
                      <a:r>
                        <a:rPr lang="fr-FR" sz="1400" b="1" dirty="0" err="1">
                          <a:latin typeface="Calibri" pitchFamily="34" charset="0"/>
                          <a:cs typeface="Calibri" pitchFamily="34" charset="0"/>
                        </a:rPr>
                        <a:t>among</a:t>
                      </a:r>
                      <a:r>
                        <a:rPr lang="fr-FR" sz="1400" b="1" dirty="0">
                          <a:latin typeface="Calibri" pitchFamily="34" charset="0"/>
                          <a:cs typeface="Calibri" pitchFamily="34" charset="0"/>
                        </a:rPr>
                        <a:t> 6 </a:t>
                      </a:r>
                      <a:r>
                        <a:rPr lang="fr-FR" sz="1400" b="1" dirty="0" err="1">
                          <a:latin typeface="Calibri" pitchFamily="34" charset="0"/>
                          <a:cs typeface="Calibri" pitchFamily="34" charset="0"/>
                        </a:rPr>
                        <a:t>with</a:t>
                      </a:r>
                      <a:r>
                        <a:rPr lang="fr-FR" sz="1400" b="1" dirty="0">
                          <a:latin typeface="Calibri" pitchFamily="34" charset="0"/>
                          <a:cs typeface="Calibri" pitchFamily="34" charset="0"/>
                        </a:rPr>
                        <a:t> PWM output)</a:t>
                      </a:r>
                    </a:p>
                  </a:txBody>
                  <a:tcPr marL="41897" marR="41897" marT="20948" marB="20948" anchor="ctr">
                    <a:lnL>
                      <a:noFill/>
                    </a:lnL>
                    <a:lnR>
                      <a:noFill/>
                    </a:lnR>
                    <a:lnT>
                      <a:noFill/>
                    </a:lnT>
                    <a:lnB>
                      <a:noFill/>
                    </a:lnB>
                  </a:tcPr>
                </a:tc>
                <a:extLst>
                  <a:ext uri="{0D108BD9-81ED-4DB2-BD59-A6C34878D82A}">
                    <a16:rowId xmlns:a16="http://schemas.microsoft.com/office/drawing/2014/main" val="10004"/>
                  </a:ext>
                </a:extLst>
              </a:tr>
              <a:tr h="147889">
                <a:tc>
                  <a:txBody>
                    <a:bodyPr/>
                    <a:lstStyle/>
                    <a:p>
                      <a:pPr algn="l"/>
                      <a:r>
                        <a:rPr lang="fr-FR" sz="1400" b="1" dirty="0">
                          <a:solidFill>
                            <a:srgbClr val="0070C0"/>
                          </a:solidFill>
                          <a:latin typeface="Calibri" pitchFamily="34" charset="0"/>
                          <a:cs typeface="Calibri" pitchFamily="34" charset="0"/>
                        </a:rPr>
                        <a:t>Broches d'entrées analogiques</a:t>
                      </a:r>
                    </a:p>
                  </a:txBody>
                  <a:tcPr marL="41897" marR="41897" marT="20948" marB="20948" anchor="ctr">
                    <a:lnL>
                      <a:noFill/>
                    </a:lnL>
                    <a:lnR>
                      <a:noFill/>
                    </a:lnR>
                    <a:lnT>
                      <a:noFill/>
                    </a:lnT>
                    <a:lnB>
                      <a:noFill/>
                    </a:lnB>
                  </a:tcPr>
                </a:tc>
                <a:tc>
                  <a:txBody>
                    <a:bodyPr/>
                    <a:lstStyle/>
                    <a:p>
                      <a:r>
                        <a:rPr lang="fr-FR" sz="1400" b="1" dirty="0">
                          <a:latin typeface="Calibri" pitchFamily="34" charset="0"/>
                          <a:cs typeface="Calibri" pitchFamily="34" charset="0"/>
                        </a:rPr>
                        <a:t>6 (</a:t>
                      </a:r>
                      <a:r>
                        <a:rPr lang="fr-FR" sz="1400" b="1" dirty="0" err="1">
                          <a:latin typeface="Calibri" pitchFamily="34" charset="0"/>
                          <a:cs typeface="Calibri" pitchFamily="34" charset="0"/>
                        </a:rPr>
                        <a:t>used</a:t>
                      </a:r>
                      <a:r>
                        <a:rPr lang="fr-FR" sz="1400" b="1" dirty="0">
                          <a:latin typeface="Calibri" pitchFamily="34" charset="0"/>
                          <a:cs typeface="Calibri" pitchFamily="34" charset="0"/>
                        </a:rPr>
                        <a:t> as I/O digital)</a:t>
                      </a:r>
                    </a:p>
                  </a:txBody>
                  <a:tcPr marL="41897" marR="41897" marT="20948" marB="20948" anchor="ctr">
                    <a:lnL>
                      <a:noFill/>
                    </a:lnL>
                    <a:lnR>
                      <a:noFill/>
                    </a:lnR>
                    <a:lnT>
                      <a:noFill/>
                    </a:lnT>
                    <a:lnB>
                      <a:noFill/>
                    </a:lnB>
                  </a:tcPr>
                </a:tc>
                <a:extLst>
                  <a:ext uri="{0D108BD9-81ED-4DB2-BD59-A6C34878D82A}">
                    <a16:rowId xmlns:a16="http://schemas.microsoft.com/office/drawing/2014/main" val="10005"/>
                  </a:ext>
                </a:extLst>
              </a:tr>
              <a:tr h="268213">
                <a:tc>
                  <a:txBody>
                    <a:bodyPr/>
                    <a:lstStyle/>
                    <a:p>
                      <a:r>
                        <a:rPr lang="fr-FR" sz="1400" b="1" dirty="0">
                          <a:solidFill>
                            <a:srgbClr val="0070C0"/>
                          </a:solidFill>
                          <a:latin typeface="Calibri" pitchFamily="34" charset="0"/>
                          <a:cs typeface="Calibri" pitchFamily="34" charset="0"/>
                        </a:rPr>
                        <a:t>Maximum </a:t>
                      </a:r>
                      <a:r>
                        <a:rPr lang="fr-FR" sz="1400" b="1" dirty="0" err="1">
                          <a:solidFill>
                            <a:srgbClr val="0070C0"/>
                          </a:solidFill>
                          <a:latin typeface="Calibri" pitchFamily="34" charset="0"/>
                          <a:cs typeface="Calibri" pitchFamily="34" charset="0"/>
                        </a:rPr>
                        <a:t>current</a:t>
                      </a:r>
                      <a:r>
                        <a:rPr lang="fr-FR" sz="1400" b="1" dirty="0">
                          <a:solidFill>
                            <a:srgbClr val="0070C0"/>
                          </a:solidFill>
                          <a:latin typeface="Calibri" pitchFamily="34" charset="0"/>
                          <a:cs typeface="Calibri" pitchFamily="34" charset="0"/>
                        </a:rPr>
                        <a:t> </a:t>
                      </a:r>
                      <a:r>
                        <a:rPr lang="fr-FR" sz="1400" b="1" dirty="0" err="1">
                          <a:solidFill>
                            <a:srgbClr val="0070C0"/>
                          </a:solidFill>
                          <a:latin typeface="Calibri" pitchFamily="34" charset="0"/>
                          <a:cs typeface="Calibri" pitchFamily="34" charset="0"/>
                        </a:rPr>
                        <a:t>avalaible</a:t>
                      </a:r>
                      <a:r>
                        <a:rPr lang="fr-FR" sz="1400" b="1" dirty="0">
                          <a:solidFill>
                            <a:srgbClr val="0070C0"/>
                          </a:solidFill>
                          <a:latin typeface="Calibri" pitchFamily="34" charset="0"/>
                          <a:cs typeface="Calibri" pitchFamily="34" charset="0"/>
                        </a:rPr>
                        <a:t> per I/O pin (5V)</a:t>
                      </a:r>
                    </a:p>
                  </a:txBody>
                  <a:tcPr marL="41897" marR="41897" marT="20948" marB="20948" anchor="ctr">
                    <a:lnL>
                      <a:noFill/>
                    </a:lnL>
                    <a:lnR>
                      <a:noFill/>
                    </a:lnR>
                    <a:lnT>
                      <a:noFill/>
                    </a:lnT>
                    <a:lnB>
                      <a:noFill/>
                    </a:lnB>
                  </a:tcPr>
                </a:tc>
                <a:tc>
                  <a:txBody>
                    <a:bodyPr/>
                    <a:lstStyle/>
                    <a:p>
                      <a:r>
                        <a:rPr lang="fr-FR" sz="1400" b="1" dirty="0">
                          <a:latin typeface="Calibri" pitchFamily="34" charset="0"/>
                          <a:cs typeface="Calibri" pitchFamily="34" charset="0"/>
                        </a:rPr>
                        <a:t>40 mA </a:t>
                      </a:r>
                      <a:r>
                        <a:rPr lang="fr-FR" sz="1400" b="1" dirty="0">
                          <a:solidFill>
                            <a:srgbClr val="FF0000"/>
                          </a:solidFill>
                          <a:latin typeface="Calibri" pitchFamily="34" charset="0"/>
                          <a:cs typeface="Calibri" pitchFamily="34" charset="0"/>
                        </a:rPr>
                        <a:t>(ATTENTION : 200mA cumulé pour l'ensemble des broches E/S)</a:t>
                      </a:r>
                      <a:endParaRPr lang="fr-FR" sz="1400" b="1" dirty="0">
                        <a:latin typeface="Calibri" pitchFamily="34" charset="0"/>
                        <a:cs typeface="Calibri" pitchFamily="34" charset="0"/>
                      </a:endParaRPr>
                    </a:p>
                  </a:txBody>
                  <a:tcPr marL="41897" marR="41897" marT="20948" marB="20948" anchor="ctr">
                    <a:lnL>
                      <a:noFill/>
                    </a:lnL>
                    <a:lnR>
                      <a:noFill/>
                    </a:lnR>
                    <a:lnT>
                      <a:noFill/>
                    </a:lnT>
                    <a:lnB>
                      <a:noFill/>
                    </a:lnB>
                  </a:tcPr>
                </a:tc>
                <a:extLst>
                  <a:ext uri="{0D108BD9-81ED-4DB2-BD59-A6C34878D82A}">
                    <a16:rowId xmlns:a16="http://schemas.microsoft.com/office/drawing/2014/main" val="10006"/>
                  </a:ext>
                </a:extLst>
              </a:tr>
              <a:tr h="1503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solidFill>
                            <a:srgbClr val="0070C0"/>
                          </a:solidFill>
                          <a:latin typeface="Calibri" pitchFamily="34" charset="0"/>
                          <a:cs typeface="Calibri" pitchFamily="34" charset="0"/>
                        </a:rPr>
                        <a:t>Maximum </a:t>
                      </a:r>
                      <a:r>
                        <a:rPr lang="fr-FR" sz="1400" b="1" dirty="0" err="1">
                          <a:solidFill>
                            <a:srgbClr val="0070C0"/>
                          </a:solidFill>
                          <a:latin typeface="Calibri" pitchFamily="34" charset="0"/>
                          <a:cs typeface="Calibri" pitchFamily="34" charset="0"/>
                        </a:rPr>
                        <a:t>current</a:t>
                      </a:r>
                      <a:r>
                        <a:rPr lang="fr-FR" sz="1400" b="1" dirty="0">
                          <a:solidFill>
                            <a:srgbClr val="0070C0"/>
                          </a:solidFill>
                          <a:latin typeface="Calibri" pitchFamily="34" charset="0"/>
                          <a:cs typeface="Calibri" pitchFamily="34" charset="0"/>
                        </a:rPr>
                        <a:t> </a:t>
                      </a:r>
                      <a:r>
                        <a:rPr lang="fr-FR" sz="1400" b="1" dirty="0" err="1">
                          <a:solidFill>
                            <a:srgbClr val="0070C0"/>
                          </a:solidFill>
                          <a:latin typeface="Calibri" pitchFamily="34" charset="0"/>
                          <a:cs typeface="Calibri" pitchFamily="34" charset="0"/>
                        </a:rPr>
                        <a:t>availaible</a:t>
                      </a:r>
                      <a:r>
                        <a:rPr lang="fr-FR" sz="1400" b="1" dirty="0">
                          <a:solidFill>
                            <a:srgbClr val="0070C0"/>
                          </a:solidFill>
                          <a:latin typeface="Calibri" pitchFamily="34" charset="0"/>
                          <a:cs typeface="Calibri" pitchFamily="34" charset="0"/>
                        </a:rPr>
                        <a:t> per I/O pin (3,3V)</a:t>
                      </a:r>
                    </a:p>
                  </a:txBody>
                  <a:tcPr marL="41897" marR="41897" marT="20948" marB="20948" anchor="ctr">
                    <a:lnL>
                      <a:noFill/>
                    </a:lnL>
                    <a:lnR>
                      <a:noFill/>
                    </a:lnR>
                    <a:lnT>
                      <a:noFill/>
                    </a:lnT>
                    <a:lnB>
                      <a:noFill/>
                    </a:lnB>
                  </a:tcPr>
                </a:tc>
                <a:tc>
                  <a:txBody>
                    <a:bodyPr/>
                    <a:lstStyle/>
                    <a:p>
                      <a:r>
                        <a:rPr lang="fr-FR" sz="1400" b="1" dirty="0">
                          <a:latin typeface="Calibri" pitchFamily="34" charset="0"/>
                          <a:cs typeface="Calibri" pitchFamily="34" charset="0"/>
                        </a:rPr>
                        <a:t>50 mA</a:t>
                      </a:r>
                    </a:p>
                  </a:txBody>
                  <a:tcPr marL="41897" marR="41897" marT="20948" marB="20948" anchor="ctr">
                    <a:lnL>
                      <a:noFill/>
                    </a:lnL>
                    <a:lnR>
                      <a:noFill/>
                    </a:lnR>
                    <a:lnT>
                      <a:noFill/>
                    </a:lnT>
                    <a:lnB>
                      <a:noFill/>
                    </a:lnB>
                  </a:tcPr>
                </a:tc>
                <a:extLst>
                  <a:ext uri="{0D108BD9-81ED-4DB2-BD59-A6C34878D82A}">
                    <a16:rowId xmlns:a16="http://schemas.microsoft.com/office/drawing/2014/main" val="10007"/>
                  </a:ext>
                </a:extLst>
              </a:tr>
              <a:tr h="268213">
                <a:tc>
                  <a:txBody>
                    <a:bodyPr/>
                    <a:lstStyle/>
                    <a:p>
                      <a:r>
                        <a:rPr lang="fr-FR" sz="1400" b="1" dirty="0">
                          <a:solidFill>
                            <a:srgbClr val="0070C0"/>
                          </a:solidFill>
                          <a:latin typeface="Calibri" pitchFamily="34" charset="0"/>
                          <a:cs typeface="Calibri" pitchFamily="34" charset="0"/>
                        </a:rPr>
                        <a:t>Maximum </a:t>
                      </a:r>
                      <a:r>
                        <a:rPr lang="fr-FR" sz="1400" b="1" dirty="0" err="1">
                          <a:solidFill>
                            <a:srgbClr val="0070C0"/>
                          </a:solidFill>
                          <a:latin typeface="Calibri" pitchFamily="34" charset="0"/>
                          <a:cs typeface="Calibri" pitchFamily="34" charset="0"/>
                        </a:rPr>
                        <a:t>current</a:t>
                      </a:r>
                      <a:r>
                        <a:rPr lang="fr-FR" sz="1400" b="1" dirty="0">
                          <a:solidFill>
                            <a:srgbClr val="0070C0"/>
                          </a:solidFill>
                          <a:latin typeface="Calibri" pitchFamily="34" charset="0"/>
                          <a:cs typeface="Calibri" pitchFamily="34" charset="0"/>
                        </a:rPr>
                        <a:t> </a:t>
                      </a:r>
                      <a:r>
                        <a:rPr lang="fr-FR" sz="1400" b="1" dirty="0" err="1">
                          <a:solidFill>
                            <a:srgbClr val="0070C0"/>
                          </a:solidFill>
                          <a:latin typeface="Calibri" pitchFamily="34" charset="0"/>
                          <a:cs typeface="Calibri" pitchFamily="34" charset="0"/>
                        </a:rPr>
                        <a:t>avalaible</a:t>
                      </a:r>
                      <a:r>
                        <a:rPr lang="fr-FR" sz="1400" b="1" dirty="0">
                          <a:solidFill>
                            <a:srgbClr val="0070C0"/>
                          </a:solidFill>
                          <a:latin typeface="Calibri" pitchFamily="34" charset="0"/>
                          <a:cs typeface="Calibri" pitchFamily="34" charset="0"/>
                        </a:rPr>
                        <a:t> for 5V output</a:t>
                      </a:r>
                    </a:p>
                  </a:txBody>
                  <a:tcPr marL="41897" marR="41897" marT="20948" marB="20948" anchor="ctr">
                    <a:lnL>
                      <a:noFill/>
                    </a:lnL>
                    <a:lnR>
                      <a:noFill/>
                    </a:lnR>
                    <a:lnT>
                      <a:noFill/>
                    </a:lnT>
                    <a:lnB>
                      <a:noFill/>
                    </a:lnB>
                  </a:tcPr>
                </a:tc>
                <a:tc>
                  <a:txBody>
                    <a:bodyPr/>
                    <a:lstStyle/>
                    <a:p>
                      <a:r>
                        <a:rPr lang="fr-FR" sz="1400" b="1" dirty="0" err="1">
                          <a:latin typeface="Calibri" pitchFamily="34" charset="0"/>
                          <a:cs typeface="Calibri" pitchFamily="34" charset="0"/>
                        </a:rPr>
                        <a:t>Depending</a:t>
                      </a:r>
                      <a:r>
                        <a:rPr lang="fr-FR" sz="1400" b="1" dirty="0">
                          <a:latin typeface="Calibri" pitchFamily="34" charset="0"/>
                          <a:cs typeface="Calibri" pitchFamily="34" charset="0"/>
                        </a:rPr>
                        <a:t> on power </a:t>
                      </a:r>
                      <a:r>
                        <a:rPr lang="fr-FR" sz="1400" b="1" dirty="0" err="1">
                          <a:latin typeface="Calibri" pitchFamily="34" charset="0"/>
                          <a:cs typeface="Calibri" pitchFamily="34" charset="0"/>
                        </a:rPr>
                        <a:t>supply</a:t>
                      </a:r>
                      <a:r>
                        <a:rPr lang="fr-FR" sz="1400" b="1" dirty="0">
                          <a:latin typeface="Calibri" pitchFamily="34" charset="0"/>
                          <a:cs typeface="Calibri" pitchFamily="34" charset="0"/>
                        </a:rPr>
                        <a:t> - 500 mA max if USB port </a:t>
                      </a:r>
                      <a:r>
                        <a:rPr lang="fr-FR" sz="1400" b="1" dirty="0" err="1">
                          <a:latin typeface="Calibri" pitchFamily="34" charset="0"/>
                          <a:cs typeface="Calibri" pitchFamily="34" charset="0"/>
                        </a:rPr>
                        <a:t>is</a:t>
                      </a:r>
                      <a:r>
                        <a:rPr lang="fr-FR" sz="1400" b="1" dirty="0">
                          <a:latin typeface="Calibri" pitchFamily="34" charset="0"/>
                          <a:cs typeface="Calibri" pitchFamily="34" charset="0"/>
                        </a:rPr>
                        <a:t> </a:t>
                      </a:r>
                      <a:r>
                        <a:rPr lang="fr-FR" sz="1400" b="1" dirty="0" err="1">
                          <a:latin typeface="Calibri" pitchFamily="34" charset="0"/>
                          <a:cs typeface="Calibri" pitchFamily="34" charset="0"/>
                        </a:rPr>
                        <a:t>used</a:t>
                      </a:r>
                      <a:r>
                        <a:rPr lang="fr-FR" sz="1400" b="1" dirty="0">
                          <a:latin typeface="Calibri" pitchFamily="34" charset="0"/>
                          <a:cs typeface="Calibri" pitchFamily="34" charset="0"/>
                        </a:rPr>
                        <a:t> </a:t>
                      </a:r>
                      <a:r>
                        <a:rPr lang="fr-FR" sz="1400" b="1" dirty="0" err="1">
                          <a:latin typeface="Calibri" pitchFamily="34" charset="0"/>
                          <a:cs typeface="Calibri" pitchFamily="34" charset="0"/>
                        </a:rPr>
                        <a:t>alone</a:t>
                      </a:r>
                      <a:endParaRPr lang="fr-FR" sz="1400" b="1" dirty="0">
                        <a:latin typeface="Calibri" pitchFamily="34" charset="0"/>
                        <a:cs typeface="Calibri" pitchFamily="34" charset="0"/>
                      </a:endParaRPr>
                    </a:p>
                  </a:txBody>
                  <a:tcPr marL="41897" marR="41897" marT="20948" marB="20948" anchor="ctr">
                    <a:lnL>
                      <a:noFill/>
                    </a:lnL>
                    <a:lnR>
                      <a:noFill/>
                    </a:lnR>
                    <a:lnT>
                      <a:noFill/>
                    </a:lnT>
                    <a:lnB>
                      <a:noFill/>
                    </a:lnB>
                  </a:tcPr>
                </a:tc>
                <a:extLst>
                  <a:ext uri="{0D108BD9-81ED-4DB2-BD59-A6C34878D82A}">
                    <a16:rowId xmlns:a16="http://schemas.microsoft.com/office/drawing/2014/main" val="10008"/>
                  </a:ext>
                </a:extLst>
              </a:tr>
              <a:tr h="268213">
                <a:tc>
                  <a:txBody>
                    <a:bodyPr/>
                    <a:lstStyle/>
                    <a:p>
                      <a:r>
                        <a:rPr lang="fr-FR" sz="1400" b="1" dirty="0">
                          <a:solidFill>
                            <a:srgbClr val="0070C0"/>
                          </a:solidFill>
                          <a:latin typeface="Calibri" pitchFamily="34" charset="0"/>
                          <a:cs typeface="Calibri" pitchFamily="34" charset="0"/>
                        </a:rPr>
                        <a:t>Flash programmable memory</a:t>
                      </a:r>
                    </a:p>
                  </a:txBody>
                  <a:tcPr marL="41897" marR="41897" marT="20948" marB="20948" anchor="ctr">
                    <a:lnL>
                      <a:noFill/>
                    </a:lnL>
                    <a:lnR>
                      <a:noFill/>
                    </a:lnR>
                    <a:lnT>
                      <a:noFill/>
                    </a:lnT>
                    <a:lnB>
                      <a:noFill/>
                    </a:lnB>
                  </a:tcPr>
                </a:tc>
                <a:tc>
                  <a:txBody>
                    <a:bodyPr/>
                    <a:lstStyle/>
                    <a:p>
                      <a:r>
                        <a:rPr lang="fr-FR" sz="1400" b="1" dirty="0">
                          <a:latin typeface="Calibri" pitchFamily="34" charset="0"/>
                          <a:cs typeface="Calibri" pitchFamily="34" charset="0"/>
                        </a:rPr>
                        <a:t>32 KB (ATmega328) </a:t>
                      </a:r>
                      <a:r>
                        <a:rPr lang="fr-FR" sz="1400" b="1" dirty="0" err="1">
                          <a:latin typeface="Calibri" pitchFamily="34" charset="0"/>
                          <a:cs typeface="Calibri" pitchFamily="34" charset="0"/>
                        </a:rPr>
                        <a:t>with</a:t>
                      </a:r>
                      <a:r>
                        <a:rPr lang="fr-FR" sz="1400" b="1" dirty="0">
                          <a:latin typeface="Calibri" pitchFamily="34" charset="0"/>
                          <a:cs typeface="Calibri" pitchFamily="34" charset="0"/>
                        </a:rPr>
                        <a:t> 0.5 KB </a:t>
                      </a:r>
                      <a:r>
                        <a:rPr lang="fr-FR" sz="1400" b="1" dirty="0" err="1">
                          <a:latin typeface="Calibri" pitchFamily="34" charset="0"/>
                          <a:cs typeface="Calibri" pitchFamily="34" charset="0"/>
                        </a:rPr>
                        <a:t>used</a:t>
                      </a:r>
                      <a:r>
                        <a:rPr lang="fr-FR" sz="1400" b="1" dirty="0">
                          <a:latin typeface="Calibri" pitchFamily="34" charset="0"/>
                          <a:cs typeface="Calibri" pitchFamily="34" charset="0"/>
                        </a:rPr>
                        <a:t> for bootloader</a:t>
                      </a:r>
                    </a:p>
                  </a:txBody>
                  <a:tcPr marL="41897" marR="41897" marT="20948" marB="20948" anchor="ctr">
                    <a:lnL>
                      <a:noFill/>
                    </a:lnL>
                    <a:lnR>
                      <a:noFill/>
                    </a:lnR>
                    <a:lnT>
                      <a:noFill/>
                    </a:lnT>
                    <a:lnB>
                      <a:noFill/>
                    </a:lnB>
                  </a:tcPr>
                </a:tc>
                <a:extLst>
                  <a:ext uri="{0D108BD9-81ED-4DB2-BD59-A6C34878D82A}">
                    <a16:rowId xmlns:a16="http://schemas.microsoft.com/office/drawing/2014/main" val="10009"/>
                  </a:ext>
                </a:extLst>
              </a:tr>
              <a:tr h="147889">
                <a:tc>
                  <a:txBody>
                    <a:bodyPr/>
                    <a:lstStyle/>
                    <a:p>
                      <a:r>
                        <a:rPr lang="fr-FR" sz="1400" b="1" dirty="0">
                          <a:solidFill>
                            <a:srgbClr val="0070C0"/>
                          </a:solidFill>
                          <a:latin typeface="Calibri" pitchFamily="34" charset="0"/>
                          <a:cs typeface="Calibri" pitchFamily="34" charset="0"/>
                        </a:rPr>
                        <a:t>SRAM memory (volatile)</a:t>
                      </a:r>
                    </a:p>
                  </a:txBody>
                  <a:tcPr marL="41897" marR="41897" marT="20948" marB="20948" anchor="ctr">
                    <a:lnL>
                      <a:noFill/>
                    </a:lnL>
                    <a:lnR>
                      <a:noFill/>
                    </a:lnR>
                    <a:lnT>
                      <a:noFill/>
                    </a:lnT>
                    <a:lnB>
                      <a:noFill/>
                    </a:lnB>
                  </a:tcPr>
                </a:tc>
                <a:tc>
                  <a:txBody>
                    <a:bodyPr/>
                    <a:lstStyle/>
                    <a:p>
                      <a:r>
                        <a:rPr lang="fr-FR" sz="1400" b="1" dirty="0">
                          <a:latin typeface="Calibri" pitchFamily="34" charset="0"/>
                          <a:cs typeface="Calibri" pitchFamily="34" charset="0"/>
                        </a:rPr>
                        <a:t>2 KB (ATmega328)</a:t>
                      </a:r>
                    </a:p>
                  </a:txBody>
                  <a:tcPr marL="41897" marR="41897" marT="20948" marB="20948" anchor="ctr">
                    <a:lnL>
                      <a:noFill/>
                    </a:lnL>
                    <a:lnR>
                      <a:noFill/>
                    </a:lnR>
                    <a:lnT>
                      <a:noFill/>
                    </a:lnT>
                    <a:lnB>
                      <a:noFill/>
                    </a:lnB>
                  </a:tcPr>
                </a:tc>
                <a:extLst>
                  <a:ext uri="{0D108BD9-81ED-4DB2-BD59-A6C34878D82A}">
                    <a16:rowId xmlns:a16="http://schemas.microsoft.com/office/drawing/2014/main" val="10010"/>
                  </a:ext>
                </a:extLst>
              </a:tr>
              <a:tr h="147889">
                <a:tc>
                  <a:txBody>
                    <a:bodyPr/>
                    <a:lstStyle/>
                    <a:p>
                      <a:r>
                        <a:rPr lang="fr-FR" sz="1400" b="1" dirty="0">
                          <a:solidFill>
                            <a:srgbClr val="0070C0"/>
                          </a:solidFill>
                          <a:latin typeface="Calibri" pitchFamily="34" charset="0"/>
                          <a:cs typeface="Calibri" pitchFamily="34" charset="0"/>
                        </a:rPr>
                        <a:t>EEPROM memory (non volatile)</a:t>
                      </a:r>
                    </a:p>
                  </a:txBody>
                  <a:tcPr marL="41897" marR="41897" marT="20948" marB="20948" anchor="ctr">
                    <a:lnL>
                      <a:noFill/>
                    </a:lnL>
                    <a:lnR>
                      <a:noFill/>
                    </a:lnR>
                    <a:lnT>
                      <a:noFill/>
                    </a:lnT>
                    <a:lnB>
                      <a:noFill/>
                    </a:lnB>
                  </a:tcPr>
                </a:tc>
                <a:tc>
                  <a:txBody>
                    <a:bodyPr/>
                    <a:lstStyle/>
                    <a:p>
                      <a:r>
                        <a:rPr lang="fr-FR" sz="1400" b="1" dirty="0">
                          <a:latin typeface="Calibri" pitchFamily="34" charset="0"/>
                          <a:cs typeface="Calibri" pitchFamily="34" charset="0"/>
                        </a:rPr>
                        <a:t>1 KB (ATmega328)</a:t>
                      </a:r>
                    </a:p>
                  </a:txBody>
                  <a:tcPr marL="41897" marR="41897" marT="20948" marB="20948" anchor="ctr">
                    <a:lnL>
                      <a:noFill/>
                    </a:lnL>
                    <a:lnR>
                      <a:noFill/>
                    </a:lnR>
                    <a:lnT>
                      <a:noFill/>
                    </a:lnT>
                    <a:lnB>
                      <a:noFill/>
                    </a:lnB>
                  </a:tcPr>
                </a:tc>
                <a:extLst>
                  <a:ext uri="{0D108BD9-81ED-4DB2-BD59-A6C34878D82A}">
                    <a16:rowId xmlns:a16="http://schemas.microsoft.com/office/drawing/2014/main" val="10011"/>
                  </a:ext>
                </a:extLst>
              </a:tr>
              <a:tr h="147889">
                <a:tc>
                  <a:txBody>
                    <a:bodyPr/>
                    <a:lstStyle/>
                    <a:p>
                      <a:r>
                        <a:rPr lang="fr-FR" sz="1400" b="1" dirty="0" err="1">
                          <a:solidFill>
                            <a:srgbClr val="0070C0"/>
                          </a:solidFill>
                          <a:latin typeface="Calibri" pitchFamily="34" charset="0"/>
                          <a:cs typeface="Calibri" pitchFamily="34" charset="0"/>
                        </a:rPr>
                        <a:t>Clock</a:t>
                      </a:r>
                      <a:r>
                        <a:rPr lang="fr-FR" sz="1400" b="1" dirty="0">
                          <a:solidFill>
                            <a:srgbClr val="0070C0"/>
                          </a:solidFill>
                          <a:latin typeface="Calibri" pitchFamily="34" charset="0"/>
                          <a:cs typeface="Calibri" pitchFamily="34" charset="0"/>
                        </a:rPr>
                        <a:t> </a:t>
                      </a:r>
                      <a:r>
                        <a:rPr lang="fr-FR" sz="1400" b="1" dirty="0" err="1">
                          <a:solidFill>
                            <a:srgbClr val="0070C0"/>
                          </a:solidFill>
                          <a:latin typeface="Calibri" pitchFamily="34" charset="0"/>
                          <a:cs typeface="Calibri" pitchFamily="34" charset="0"/>
                        </a:rPr>
                        <a:t>frequency</a:t>
                      </a:r>
                      <a:endParaRPr lang="fr-FR" sz="1400" b="1" dirty="0">
                        <a:solidFill>
                          <a:srgbClr val="0070C0"/>
                        </a:solidFill>
                        <a:latin typeface="Calibri" pitchFamily="34" charset="0"/>
                        <a:cs typeface="Calibri" pitchFamily="34" charset="0"/>
                      </a:endParaRPr>
                    </a:p>
                  </a:txBody>
                  <a:tcPr marL="41897" marR="41897" marT="20948" marB="20948" anchor="ctr">
                    <a:lnL>
                      <a:noFill/>
                    </a:lnL>
                    <a:lnR>
                      <a:noFill/>
                    </a:lnR>
                    <a:lnT>
                      <a:noFill/>
                    </a:lnT>
                    <a:lnB>
                      <a:noFill/>
                    </a:lnB>
                  </a:tcPr>
                </a:tc>
                <a:tc>
                  <a:txBody>
                    <a:bodyPr/>
                    <a:lstStyle/>
                    <a:p>
                      <a:r>
                        <a:rPr lang="fr-FR" sz="1400" b="1" dirty="0">
                          <a:latin typeface="Calibri" pitchFamily="34" charset="0"/>
                          <a:cs typeface="Calibri" pitchFamily="34" charset="0"/>
                        </a:rPr>
                        <a:t>16 MHz</a:t>
                      </a:r>
                    </a:p>
                  </a:txBody>
                  <a:tcPr marL="41897" marR="41897" marT="20948" marB="20948" anchor="ctr">
                    <a:lnL>
                      <a:noFill/>
                    </a:lnL>
                    <a:lnR>
                      <a:noFill/>
                    </a:lnR>
                    <a:lnT>
                      <a:noFill/>
                    </a:lnT>
                    <a:lnB>
                      <a:noFill/>
                    </a:lnB>
                  </a:tcPr>
                </a:tc>
                <a:extLst>
                  <a:ext uri="{0D108BD9-81ED-4DB2-BD59-A6C34878D82A}">
                    <a16:rowId xmlns:a16="http://schemas.microsoft.com/office/drawing/2014/main" val="10012"/>
                  </a:ext>
                </a:extLst>
              </a:tr>
            </a:tbl>
          </a:graphicData>
        </a:graphic>
      </p:graphicFrame>
      <p:sp>
        <p:nvSpPr>
          <p:cNvPr id="5" name="Rectangle 4"/>
          <p:cNvSpPr/>
          <p:nvPr/>
        </p:nvSpPr>
        <p:spPr>
          <a:xfrm>
            <a:off x="71406" y="4071942"/>
            <a:ext cx="9072594" cy="2523768"/>
          </a:xfrm>
          <a:prstGeom prst="rect">
            <a:avLst/>
          </a:prstGeom>
        </p:spPr>
        <p:txBody>
          <a:bodyPr wrap="square">
            <a:spAutoFit/>
          </a:bodyPr>
          <a:lstStyle/>
          <a:p>
            <a:pPr algn="just"/>
            <a:r>
              <a:rPr lang="en-US" sz="1600" b="1" dirty="0">
                <a:solidFill>
                  <a:srgbClr val="7030A0"/>
                </a:solidFill>
                <a:latin typeface="Calibri" pitchFamily="34" charset="0"/>
                <a:cs typeface="Calibri" pitchFamily="34" charset="0"/>
              </a:rPr>
              <a:t>Analog Inputs/Outputs : </a:t>
            </a:r>
          </a:p>
          <a:p>
            <a:pPr algn="just"/>
            <a:r>
              <a:rPr lang="en-US" sz="1600" b="1" dirty="0">
                <a:solidFill>
                  <a:srgbClr val="7030A0"/>
                </a:solidFill>
                <a:latin typeface="Calibri" pitchFamily="34" charset="0"/>
                <a:cs typeface="Calibri" pitchFamily="34" charset="0"/>
              </a:rPr>
              <a:t>Arduino cards have 6 analog inputs (A0 to A5), each of which can provide a measure of resolution 10-bit (i.e. on 1024 levels) using the function </a:t>
            </a:r>
            <a:r>
              <a:rPr lang="en-US" sz="1600" b="1" dirty="0" err="1">
                <a:solidFill>
                  <a:srgbClr val="7030A0"/>
                </a:solidFill>
                <a:latin typeface="Calibri" pitchFamily="34" charset="0"/>
                <a:cs typeface="Calibri" pitchFamily="34" charset="0"/>
              </a:rPr>
              <a:t>analogRead</a:t>
            </a:r>
            <a:r>
              <a:rPr lang="en-US" sz="1600" b="1" dirty="0">
                <a:solidFill>
                  <a:srgbClr val="7030A0"/>
                </a:solidFill>
                <a:latin typeface="Calibri" pitchFamily="34" charset="0"/>
                <a:cs typeface="Calibri" pitchFamily="34" charset="0"/>
              </a:rPr>
              <a:t>() of the Arduino language.  </a:t>
            </a:r>
          </a:p>
          <a:p>
            <a:pPr algn="just"/>
            <a:endParaRPr lang="en-US" sz="1600" b="1" dirty="0">
              <a:solidFill>
                <a:srgbClr val="7030A0"/>
              </a:solidFill>
              <a:latin typeface="Calibri" pitchFamily="34" charset="0"/>
              <a:cs typeface="Calibri" pitchFamily="34" charset="0"/>
            </a:endParaRPr>
          </a:p>
          <a:p>
            <a:pPr algn="just"/>
            <a:r>
              <a:rPr lang="en-US" sz="1600" b="1" dirty="0">
                <a:solidFill>
                  <a:srgbClr val="7030A0"/>
                </a:solidFill>
                <a:latin typeface="Calibri" pitchFamily="34" charset="0"/>
                <a:cs typeface="Calibri" pitchFamily="34" charset="0"/>
              </a:rPr>
              <a:t>By default, these pins measure between the (value 0) 0V and 5V (value 1023), but it is possible to change the upper measuring range reference using the AREF pin and the </a:t>
            </a:r>
            <a:r>
              <a:rPr lang="en-US" sz="1600" b="1" dirty="0" err="1">
                <a:solidFill>
                  <a:srgbClr val="7030A0"/>
                </a:solidFill>
                <a:latin typeface="Calibri" pitchFamily="34" charset="0"/>
                <a:cs typeface="Calibri" pitchFamily="34" charset="0"/>
              </a:rPr>
              <a:t>analogReference</a:t>
            </a:r>
            <a:r>
              <a:rPr lang="en-US" sz="1600" b="1" dirty="0">
                <a:solidFill>
                  <a:srgbClr val="7030A0"/>
                </a:solidFill>
                <a:latin typeface="Calibri" pitchFamily="34" charset="0"/>
                <a:cs typeface="Calibri" pitchFamily="34" charset="0"/>
              </a:rPr>
              <a:t>() Arduino language instruction.  </a:t>
            </a:r>
          </a:p>
          <a:p>
            <a:pPr algn="just"/>
            <a:r>
              <a:rPr lang="en-US" sz="1600" b="1" dirty="0">
                <a:solidFill>
                  <a:srgbClr val="7030A0"/>
                </a:solidFill>
                <a:latin typeface="Calibri" pitchFamily="34" charset="0"/>
                <a:cs typeface="Calibri" pitchFamily="34" charset="0"/>
              </a:rPr>
              <a:t>Specific analog pins: A4 (SDA) and A5 (SCL). Support protocol I2C communications (or interface TWI (Two Wire Interface - Interface "2-wire"), available by using the Wire/I2C library.)  </a:t>
            </a:r>
          </a:p>
          <a:p>
            <a:pPr algn="just"/>
            <a:r>
              <a:rPr lang="en-US" sz="1200" b="1" dirty="0">
                <a:solidFill>
                  <a:srgbClr val="7030A0"/>
                </a:solidFill>
                <a:latin typeface="Calibri" pitchFamily="34" charset="0"/>
                <a:cs typeface="Calibri" pitchFamily="34" charset="0"/>
              </a:rPr>
              <a:t>Note: the analog pins can also be used as digital pins: in this case, they are numbered as digital pin 14 to 19.</a:t>
            </a:r>
            <a:endParaRPr lang="fr-FR" sz="1050" b="1" i="1" dirty="0">
              <a:latin typeface="Calibri" pitchFamily="34" charset="0"/>
              <a:cs typeface="Calibri" pitchFamily="34" charset="0"/>
            </a:endParaRPr>
          </a:p>
        </p:txBody>
      </p:sp>
      <p:pic>
        <p:nvPicPr>
          <p:cNvPr id="6" name="Image 5">
            <a:hlinkClick r:id="rId2" action="ppaction://hlinksldjump"/>
            <a:extLst>
              <a:ext uri="{FF2B5EF4-FFF2-40B4-BE49-F238E27FC236}">
                <a16:creationId xmlns:a16="http://schemas.microsoft.com/office/drawing/2014/main" id="{400B2DD3-6101-45F9-B515-DD095B278AC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ARDUINO « UNO » BOARD</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551</a:t>
            </a:fld>
            <a:endParaRPr lang="fr-FR"/>
          </a:p>
        </p:txBody>
      </p:sp>
      <p:sp>
        <p:nvSpPr>
          <p:cNvPr id="4" name="Rectangle 3"/>
          <p:cNvSpPr/>
          <p:nvPr/>
        </p:nvSpPr>
        <p:spPr>
          <a:xfrm>
            <a:off x="71438" y="525734"/>
            <a:ext cx="9072562" cy="4185761"/>
          </a:xfrm>
          <a:prstGeom prst="rect">
            <a:avLst/>
          </a:prstGeom>
        </p:spPr>
        <p:txBody>
          <a:bodyPr wrap="square">
            <a:spAutoFit/>
          </a:bodyPr>
          <a:lstStyle/>
          <a:p>
            <a:pPr algn="just"/>
            <a:r>
              <a:rPr lang="en-US" b="1" dirty="0">
                <a:solidFill>
                  <a:srgbClr val="7030A0"/>
                </a:solidFill>
                <a:latin typeface="Calibri" pitchFamily="34" charset="0"/>
                <a:cs typeface="Calibri" pitchFamily="34" charset="0"/>
              </a:rPr>
              <a:t>Digital INPUTS and Outputs : </a:t>
            </a:r>
          </a:p>
          <a:p>
            <a:pPr algn="just"/>
            <a:r>
              <a:rPr lang="en-US" b="1" dirty="0">
                <a:solidFill>
                  <a:srgbClr val="7030A0"/>
                </a:solidFill>
                <a:latin typeface="Calibri" pitchFamily="34" charset="0"/>
                <a:cs typeface="Calibri" pitchFamily="34" charset="0"/>
              </a:rPr>
              <a:t>The 14 digital pins of the UNO (D0 to D13) card are used in 5V either as a digital input, digital output, </a:t>
            </a:r>
          </a:p>
          <a:p>
            <a:pPr algn="just"/>
            <a:r>
              <a:rPr lang="en-US" b="1" dirty="0">
                <a:solidFill>
                  <a:srgbClr val="7030A0"/>
                </a:solidFill>
                <a:latin typeface="Calibri" pitchFamily="34" charset="0"/>
                <a:cs typeface="Calibri" pitchFamily="34" charset="0"/>
              </a:rPr>
              <a:t>using </a:t>
            </a:r>
            <a:r>
              <a:rPr lang="en-US" b="1" dirty="0" err="1">
                <a:solidFill>
                  <a:srgbClr val="7030A0"/>
                </a:solidFill>
                <a:latin typeface="Calibri" pitchFamily="34" charset="0"/>
                <a:cs typeface="Calibri" pitchFamily="34" charset="0"/>
              </a:rPr>
              <a:t>pinMode</a:t>
            </a:r>
            <a:r>
              <a:rPr lang="en-US" b="1" dirty="0">
                <a:solidFill>
                  <a:srgbClr val="7030A0"/>
                </a:solidFill>
                <a:latin typeface="Calibri" pitchFamily="34" charset="0"/>
                <a:cs typeface="Calibri" pitchFamily="34" charset="0"/>
              </a:rPr>
              <a:t>(), </a:t>
            </a:r>
            <a:r>
              <a:rPr lang="en-US" b="1" dirty="0" err="1">
                <a:solidFill>
                  <a:srgbClr val="7030A0"/>
                </a:solidFill>
                <a:latin typeface="Calibri" pitchFamily="34" charset="0"/>
                <a:cs typeface="Calibri" pitchFamily="34" charset="0"/>
              </a:rPr>
              <a:t>digitalWrite</a:t>
            </a:r>
            <a:r>
              <a:rPr lang="en-US" b="1" dirty="0">
                <a:solidFill>
                  <a:srgbClr val="7030A0"/>
                </a:solidFill>
                <a:latin typeface="Calibri" pitchFamily="34" charset="0"/>
                <a:cs typeface="Calibri" pitchFamily="34" charset="0"/>
              </a:rPr>
              <a:t>(), and </a:t>
            </a:r>
            <a:r>
              <a:rPr lang="en-US" b="1" dirty="0" err="1">
                <a:solidFill>
                  <a:srgbClr val="7030A0"/>
                </a:solidFill>
                <a:latin typeface="Calibri" pitchFamily="34" charset="0"/>
                <a:cs typeface="Calibri" pitchFamily="34" charset="0"/>
              </a:rPr>
              <a:t>digitalRead</a:t>
            </a:r>
            <a:r>
              <a:rPr lang="en-US" b="1" dirty="0">
                <a:solidFill>
                  <a:srgbClr val="7030A0"/>
                </a:solidFill>
                <a:latin typeface="Calibri" pitchFamily="34" charset="0"/>
                <a:cs typeface="Calibri" pitchFamily="34" charset="0"/>
              </a:rPr>
              <a:t>() of the Arduino language instructions.</a:t>
            </a:r>
            <a:endParaRPr lang="fr-FR" b="1" dirty="0">
              <a:latin typeface="Calibri" pitchFamily="34" charset="0"/>
              <a:cs typeface="Calibri" pitchFamily="34" charset="0"/>
            </a:endParaRPr>
          </a:p>
          <a:p>
            <a:pPr algn="just"/>
            <a:endParaRPr lang="fr-FR" b="1" dirty="0">
              <a:latin typeface="Calibri" pitchFamily="34" charset="0"/>
              <a:cs typeface="Calibri" pitchFamily="34" charset="0"/>
            </a:endParaRPr>
          </a:p>
          <a:p>
            <a:pPr algn="just"/>
            <a:r>
              <a:rPr lang="en-US" b="1" dirty="0">
                <a:latin typeface="Calibri" pitchFamily="34" charset="0"/>
                <a:cs typeface="Calibri" pitchFamily="34" charset="0"/>
              </a:rPr>
              <a:t>Each pin can provide or receive up to 40mA intensity and has a "reminder at most" internal resistance (pull up) (disconnected by default) of 20-50 </a:t>
            </a:r>
            <a:r>
              <a:rPr lang="en-US" b="1" dirty="0" err="1">
                <a:latin typeface="Calibri" pitchFamily="34" charset="0"/>
                <a:cs typeface="Calibri" pitchFamily="34" charset="0"/>
              </a:rPr>
              <a:t>KOhms</a:t>
            </a:r>
            <a:r>
              <a:rPr lang="en-US" b="1" dirty="0">
                <a:latin typeface="Calibri" pitchFamily="34" charset="0"/>
                <a:cs typeface="Calibri" pitchFamily="34" charset="0"/>
              </a:rPr>
              <a:t>.  This internal resistance is activated on a PIN entry using the statement </a:t>
            </a:r>
            <a:r>
              <a:rPr lang="en-US" b="1" dirty="0" err="1">
                <a:latin typeface="Calibri" pitchFamily="34" charset="0"/>
                <a:cs typeface="Calibri" pitchFamily="34" charset="0"/>
              </a:rPr>
              <a:t>digitalWrite</a:t>
            </a:r>
            <a:r>
              <a:rPr lang="en-US" b="1" dirty="0">
                <a:latin typeface="Calibri" pitchFamily="34" charset="0"/>
                <a:cs typeface="Calibri" pitchFamily="34" charset="0"/>
              </a:rPr>
              <a:t> (PIN, HIGH).   </a:t>
            </a:r>
          </a:p>
          <a:p>
            <a:pPr algn="just"/>
            <a:endParaRPr lang="en-US" b="1" dirty="0">
              <a:latin typeface="Calibri" pitchFamily="34" charset="0"/>
              <a:cs typeface="Calibri" pitchFamily="34" charset="0"/>
            </a:endParaRPr>
          </a:p>
          <a:p>
            <a:pPr algn="just"/>
            <a:r>
              <a:rPr lang="en-US" b="1" dirty="0">
                <a:latin typeface="Calibri" pitchFamily="34" charset="0"/>
                <a:cs typeface="Calibri" pitchFamily="34" charset="0"/>
              </a:rPr>
              <a:t>In addition, some pins have specialized functions: </a:t>
            </a:r>
          </a:p>
          <a:p>
            <a:pPr marL="285750" indent="-285750" algn="just">
              <a:buFontTx/>
              <a:buChar char="-"/>
            </a:pPr>
            <a:r>
              <a:rPr lang="en-US" b="1" dirty="0">
                <a:latin typeface="Calibri" pitchFamily="34" charset="0"/>
                <a:cs typeface="Calibri" pitchFamily="34" charset="0"/>
              </a:rPr>
              <a:t>Communication series: pins D0 (RX) and D1 (TX). Used for receive (RX) and transmit (TX) data series of TTL level.</a:t>
            </a:r>
          </a:p>
          <a:p>
            <a:pPr marL="285750" indent="-285750" algn="just">
              <a:buFontTx/>
              <a:buChar char="-"/>
            </a:pPr>
            <a:r>
              <a:rPr lang="en-US" b="1" dirty="0">
                <a:latin typeface="Calibri" pitchFamily="34" charset="0"/>
                <a:cs typeface="Calibri" pitchFamily="34" charset="0"/>
              </a:rPr>
              <a:t>External interrupts: Pin D2 and D3. These pins can be configured to trigger an interrupt to a low value, a front rising or falling, or a change in value, see </a:t>
            </a:r>
            <a:r>
              <a:rPr lang="en-US" b="1" dirty="0" err="1">
                <a:latin typeface="Calibri" pitchFamily="34" charset="0"/>
                <a:cs typeface="Calibri" pitchFamily="34" charset="0"/>
              </a:rPr>
              <a:t>attachInterrupt</a:t>
            </a:r>
            <a:r>
              <a:rPr lang="en-US" b="1" dirty="0">
                <a:latin typeface="Calibri" pitchFamily="34" charset="0"/>
                <a:cs typeface="Calibri" pitchFamily="34" charset="0"/>
              </a:rPr>
              <a:t>()...  </a:t>
            </a:r>
          </a:p>
          <a:p>
            <a:pPr marL="285750" indent="-285750" algn="just">
              <a:buFontTx/>
              <a:buChar char="-"/>
            </a:pPr>
            <a:r>
              <a:rPr lang="en-US" b="1" dirty="0">
                <a:latin typeface="Calibri" pitchFamily="34" charset="0"/>
                <a:cs typeface="Calibri" pitchFamily="34" charset="0"/>
              </a:rPr>
              <a:t>Pulse PWM (pulse modulated width): pins 3, 5, 6, 9, 10, and 11. Provide a 8 - bit PWM pulse using the </a:t>
            </a:r>
            <a:r>
              <a:rPr lang="en-US" b="1" dirty="0" err="1">
                <a:latin typeface="Calibri" pitchFamily="34" charset="0"/>
                <a:cs typeface="Calibri" pitchFamily="34" charset="0"/>
              </a:rPr>
              <a:t>analogWrite</a:t>
            </a:r>
            <a:r>
              <a:rPr lang="en-US" b="1" dirty="0">
                <a:latin typeface="Calibri" pitchFamily="34" charset="0"/>
                <a:cs typeface="Calibri" pitchFamily="34" charset="0"/>
              </a:rPr>
              <a:t>() statement.</a:t>
            </a:r>
          </a:p>
          <a:p>
            <a:pPr marL="285750" indent="-285750" algn="just">
              <a:buFontTx/>
              <a:buChar char="-"/>
            </a:pPr>
            <a:r>
              <a:rPr lang="en-US" b="1" dirty="0">
                <a:solidFill>
                  <a:srgbClr val="FF6600"/>
                </a:solidFill>
                <a:latin typeface="Calibri" pitchFamily="34" charset="0"/>
                <a:cs typeface="Calibri" pitchFamily="34" charset="0"/>
              </a:rPr>
              <a:t>SPI (serial device Interface): Pin D10 (SS), D11 (MOSI), D12 D13 (SCK) (MISO). Support communication SPI (Interface Series device) available with the library for communication SPI. The SPI pins are also connected on the ICSP connector.  </a:t>
            </a:r>
          </a:p>
          <a:p>
            <a:pPr marL="285750" indent="-285750" algn="just">
              <a:buFontTx/>
              <a:buChar char="-"/>
            </a:pPr>
            <a:r>
              <a:rPr lang="en-US" b="1" dirty="0">
                <a:solidFill>
                  <a:srgbClr val="FF6600"/>
                </a:solidFill>
                <a:latin typeface="Calibri" pitchFamily="34" charset="0"/>
                <a:cs typeface="Calibri" pitchFamily="34" charset="0"/>
              </a:rPr>
              <a:t>LED: Pin D13. A LED is included in the map is connected to pin 13.  When PIN is at the top level, the LED is lit, when the PIN is at the bottom level, the LED is off.</a:t>
            </a:r>
            <a:endParaRPr lang="fr-FR" b="1" dirty="0">
              <a:latin typeface="Calibri" pitchFamily="34" charset="0"/>
              <a:cs typeface="Calibri" pitchFamily="34" charset="0"/>
            </a:endParaRPr>
          </a:p>
        </p:txBody>
      </p:sp>
      <p:sp>
        <p:nvSpPr>
          <p:cNvPr id="8" name="Rectangle 7"/>
          <p:cNvSpPr/>
          <p:nvPr/>
        </p:nvSpPr>
        <p:spPr>
          <a:xfrm>
            <a:off x="0" y="5143512"/>
            <a:ext cx="9144000" cy="954107"/>
          </a:xfrm>
          <a:prstGeom prst="rect">
            <a:avLst/>
          </a:prstGeom>
        </p:spPr>
        <p:txBody>
          <a:bodyPr wrap="square">
            <a:spAutoFit/>
          </a:bodyPr>
          <a:lstStyle/>
          <a:p>
            <a:pPr algn="just"/>
            <a:r>
              <a:rPr lang="en-US" b="1" dirty="0">
                <a:solidFill>
                  <a:srgbClr val="7030A0"/>
                </a:solidFill>
                <a:latin typeface="Calibri" pitchFamily="34" charset="0"/>
                <a:cs typeface="Calibri" pitchFamily="34" charset="0"/>
              </a:rPr>
              <a:t>Other pins: </a:t>
            </a:r>
          </a:p>
          <a:p>
            <a:pPr marL="285750" indent="-285750" algn="just">
              <a:buFontTx/>
              <a:buChar char="-"/>
            </a:pPr>
            <a:r>
              <a:rPr lang="en-US" b="1" dirty="0">
                <a:solidFill>
                  <a:srgbClr val="7030A0"/>
                </a:solidFill>
                <a:latin typeface="Calibri" pitchFamily="34" charset="0"/>
                <a:cs typeface="Calibri" pitchFamily="34" charset="0"/>
              </a:rPr>
              <a:t>AREF: reference to (if different from the 5V) analog input voltage. Used with </a:t>
            </a:r>
            <a:r>
              <a:rPr lang="en-US" b="1" dirty="0" err="1">
                <a:solidFill>
                  <a:srgbClr val="7030A0"/>
                </a:solidFill>
                <a:latin typeface="Calibri" pitchFamily="34" charset="0"/>
                <a:cs typeface="Calibri" pitchFamily="34" charset="0"/>
              </a:rPr>
              <a:t>analogReference</a:t>
            </a:r>
            <a:r>
              <a:rPr lang="en-US" b="1" dirty="0">
                <a:solidFill>
                  <a:srgbClr val="7030A0"/>
                </a:solidFill>
                <a:latin typeface="Calibri" pitchFamily="34" charset="0"/>
                <a:cs typeface="Calibri" pitchFamily="34" charset="0"/>
              </a:rPr>
              <a:t>() instruction.  </a:t>
            </a:r>
          </a:p>
          <a:p>
            <a:pPr marL="285750" indent="-285750" algn="just">
              <a:buFontTx/>
              <a:buChar char="-"/>
            </a:pPr>
            <a:r>
              <a:rPr lang="en-US" b="1" dirty="0">
                <a:solidFill>
                  <a:srgbClr val="7030A0"/>
                </a:solidFill>
                <a:latin typeface="Calibri" pitchFamily="34" charset="0"/>
                <a:cs typeface="Calibri" pitchFamily="34" charset="0"/>
              </a:rPr>
              <a:t>RESET: Put this PIN to the bottom level causes the reset of the microcontroller. Typically, this PIN is used to add a reset button on the circuit which blocks one present on the map.</a:t>
            </a:r>
            <a:endParaRPr lang="fr-FR" b="1" dirty="0">
              <a:latin typeface="Calibri" pitchFamily="34" charset="0"/>
              <a:cs typeface="Calibri" pitchFamily="34" charset="0"/>
            </a:endParaRPr>
          </a:p>
        </p:txBody>
      </p:sp>
      <p:pic>
        <p:nvPicPr>
          <p:cNvPr id="6" name="Image 5">
            <a:hlinkClick r:id="rId2" action="ppaction://hlinksldjump"/>
            <a:extLst>
              <a:ext uri="{FF2B5EF4-FFF2-40B4-BE49-F238E27FC236}">
                <a16:creationId xmlns:a16="http://schemas.microsoft.com/office/drawing/2014/main" id="{BE723E1B-86E1-434D-9F75-205DBB48E09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blinds(horizontal)">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blinds(horizontal)">
                                      <p:cBhvr>
                                        <p:cTn id="17" dur="500"/>
                                        <p:tgtEl>
                                          <p:spTgt spid="4">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blinds(horizontal)">
                                      <p:cBhvr>
                                        <p:cTn id="22" dur="500"/>
                                        <p:tgtEl>
                                          <p:spTgt spid="4">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blinds(horizontal)">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IV-4 ET DANS LE FUTUR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552</a:t>
            </a:fld>
            <a:endParaRPr lang="fr-FR"/>
          </a:p>
        </p:txBody>
      </p:sp>
      <p:sp>
        <p:nvSpPr>
          <p:cNvPr id="4" name="Rectangle 3"/>
          <p:cNvSpPr>
            <a:spLocks noChangeArrowheads="1"/>
          </p:cNvSpPr>
          <p:nvPr/>
        </p:nvSpPr>
        <p:spPr bwMode="auto">
          <a:xfrm>
            <a:off x="1475656" y="2973687"/>
            <a:ext cx="6542194" cy="671337"/>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IV-4 ARDUINO FAMILY</a:t>
            </a:r>
          </a:p>
        </p:txBody>
      </p:sp>
      <p:pic>
        <p:nvPicPr>
          <p:cNvPr id="5" name="Image 4">
            <a:hlinkClick r:id="rId2" action="ppaction://hlinksldjump"/>
            <a:extLst>
              <a:ext uri="{FF2B5EF4-FFF2-40B4-BE49-F238E27FC236}">
                <a16:creationId xmlns:a16="http://schemas.microsoft.com/office/drawing/2014/main" id="{B3D45117-4842-4D01-9597-512D3E96DA6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24678240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ARDUINO FAMILY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553</a:t>
            </a:fld>
            <a:endParaRPr lang="fr-FR"/>
          </a:p>
        </p:txBody>
      </p:sp>
      <p:pic>
        <p:nvPicPr>
          <p:cNvPr id="4" name="Image 3">
            <a:extLst>
              <a:ext uri="{FF2B5EF4-FFF2-40B4-BE49-F238E27FC236}">
                <a16:creationId xmlns:a16="http://schemas.microsoft.com/office/drawing/2014/main" id="{D6F19F3A-B49F-4A46-936F-A61679B50A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419872" y="588826"/>
            <a:ext cx="3888432" cy="3672408"/>
          </a:xfrm>
          <a:prstGeom prst="rect">
            <a:avLst/>
          </a:prstGeom>
        </p:spPr>
      </p:pic>
      <p:pic>
        <p:nvPicPr>
          <p:cNvPr id="6" name="Image 5">
            <a:extLst>
              <a:ext uri="{FF2B5EF4-FFF2-40B4-BE49-F238E27FC236}">
                <a16:creationId xmlns:a16="http://schemas.microsoft.com/office/drawing/2014/main" id="{46AE7DE3-EEC2-4566-9D66-1AA0E6C617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83803" y="4399762"/>
            <a:ext cx="3672408" cy="1800200"/>
          </a:xfrm>
          <a:prstGeom prst="rect">
            <a:avLst/>
          </a:prstGeom>
        </p:spPr>
      </p:pic>
      <p:pic>
        <p:nvPicPr>
          <p:cNvPr id="7" name="Image 6">
            <a:extLst>
              <a:ext uri="{FF2B5EF4-FFF2-40B4-BE49-F238E27FC236}">
                <a16:creationId xmlns:a16="http://schemas.microsoft.com/office/drawing/2014/main" id="{0C50CC6E-10C9-4B05-A3B8-B5A3F870AB4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496" y="655032"/>
            <a:ext cx="3468116" cy="3539996"/>
          </a:xfrm>
          <a:prstGeom prst="rect">
            <a:avLst/>
          </a:prstGeom>
        </p:spPr>
      </p:pic>
      <p:pic>
        <p:nvPicPr>
          <p:cNvPr id="9" name="Image 8">
            <a:extLst>
              <a:ext uri="{FF2B5EF4-FFF2-40B4-BE49-F238E27FC236}">
                <a16:creationId xmlns:a16="http://schemas.microsoft.com/office/drawing/2014/main" id="{B68EC508-F882-406D-AEEF-90CA631BB28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236296" y="1196752"/>
            <a:ext cx="1828930" cy="1864102"/>
          </a:xfrm>
          <a:prstGeom prst="rect">
            <a:avLst/>
          </a:prstGeom>
        </p:spPr>
      </p:pic>
      <p:sp>
        <p:nvSpPr>
          <p:cNvPr id="8" name="ZoneTexte 7">
            <a:extLst>
              <a:ext uri="{FF2B5EF4-FFF2-40B4-BE49-F238E27FC236}">
                <a16:creationId xmlns:a16="http://schemas.microsoft.com/office/drawing/2014/main" id="{580B5D33-9931-4F01-8DA2-4632AD8A8C63}"/>
              </a:ext>
            </a:extLst>
          </p:cNvPr>
          <p:cNvSpPr txBox="1"/>
          <p:nvPr/>
        </p:nvSpPr>
        <p:spPr>
          <a:xfrm>
            <a:off x="7742012" y="856720"/>
            <a:ext cx="588687" cy="307777"/>
          </a:xfrm>
          <a:prstGeom prst="rect">
            <a:avLst/>
          </a:prstGeom>
          <a:noFill/>
        </p:spPr>
        <p:txBody>
          <a:bodyPr wrap="none" rtlCol="0">
            <a:spAutoFit/>
          </a:bodyPr>
          <a:lstStyle/>
          <a:p>
            <a:r>
              <a:rPr lang="fr-FR" b="1" dirty="0">
                <a:latin typeface="Calibri" panose="020F0502020204030204" pitchFamily="34" charset="0"/>
              </a:rPr>
              <a:t>LORA</a:t>
            </a:r>
          </a:p>
        </p:txBody>
      </p:sp>
      <p:pic>
        <p:nvPicPr>
          <p:cNvPr id="10" name="Image 9">
            <a:hlinkClick r:id="rId6" action="ppaction://hlinksldjump"/>
            <a:extLst>
              <a:ext uri="{FF2B5EF4-FFF2-40B4-BE49-F238E27FC236}">
                <a16:creationId xmlns:a16="http://schemas.microsoft.com/office/drawing/2014/main" id="{18ABBAC3-2FC4-491E-98D2-722A33FD341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4897751"/>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46BA6-05E2-4676-A6FC-5770833A01AB}"/>
              </a:ext>
            </a:extLst>
          </p:cNvPr>
          <p:cNvSpPr>
            <a:spLocks noGrp="1"/>
          </p:cNvSpPr>
          <p:nvPr>
            <p:ph type="title"/>
          </p:nvPr>
        </p:nvSpPr>
        <p:spPr/>
        <p:txBody>
          <a:bodyPr/>
          <a:lstStyle/>
          <a:p>
            <a:r>
              <a:rPr lang="fr-FR" dirty="0"/>
              <a:t>ARDUINO FAMILY !</a:t>
            </a:r>
          </a:p>
        </p:txBody>
      </p:sp>
      <p:sp>
        <p:nvSpPr>
          <p:cNvPr id="3" name="Espace réservé du numéro de diapositive 2">
            <a:extLst>
              <a:ext uri="{FF2B5EF4-FFF2-40B4-BE49-F238E27FC236}">
                <a16:creationId xmlns:a16="http://schemas.microsoft.com/office/drawing/2014/main" id="{4691F8C0-9A83-4EAA-9C4F-0E4673C1F4A9}"/>
              </a:ext>
            </a:extLst>
          </p:cNvPr>
          <p:cNvSpPr>
            <a:spLocks noGrp="1"/>
          </p:cNvSpPr>
          <p:nvPr>
            <p:ph type="sldNum" sz="quarter" idx="12"/>
          </p:nvPr>
        </p:nvSpPr>
        <p:spPr/>
        <p:txBody>
          <a:bodyPr/>
          <a:lstStyle/>
          <a:p>
            <a:pPr>
              <a:defRPr/>
            </a:pPr>
            <a:fld id="{E652A8FB-8C76-45BB-8D82-93F8E151003C}" type="slidenum">
              <a:rPr lang="fr-FR" smtClean="0"/>
              <a:pPr>
                <a:defRPr/>
              </a:pPr>
              <a:t>554</a:t>
            </a:fld>
            <a:endParaRPr lang="fr-FR"/>
          </a:p>
        </p:txBody>
      </p:sp>
      <p:pic>
        <p:nvPicPr>
          <p:cNvPr id="8" name="Image 7">
            <a:extLst>
              <a:ext uri="{FF2B5EF4-FFF2-40B4-BE49-F238E27FC236}">
                <a16:creationId xmlns:a16="http://schemas.microsoft.com/office/drawing/2014/main" id="{F8F883F8-ED68-41CA-8533-AB81266A5F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671873" y="631358"/>
            <a:ext cx="5800253" cy="5911796"/>
          </a:xfrm>
          <a:prstGeom prst="rect">
            <a:avLst/>
          </a:prstGeom>
        </p:spPr>
      </p:pic>
      <p:pic>
        <p:nvPicPr>
          <p:cNvPr id="5" name="Image 4">
            <a:hlinkClick r:id="rId3" action="ppaction://hlinksldjump"/>
            <a:extLst>
              <a:ext uri="{FF2B5EF4-FFF2-40B4-BE49-F238E27FC236}">
                <a16:creationId xmlns:a16="http://schemas.microsoft.com/office/drawing/2014/main" id="{8C2C2F0D-5D1F-41CF-90C8-1EBB648C1B0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10081140"/>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46BA6-05E2-4676-A6FC-5770833A01AB}"/>
              </a:ext>
            </a:extLst>
          </p:cNvPr>
          <p:cNvSpPr>
            <a:spLocks noGrp="1"/>
          </p:cNvSpPr>
          <p:nvPr>
            <p:ph type="title"/>
          </p:nvPr>
        </p:nvSpPr>
        <p:spPr/>
        <p:txBody>
          <a:bodyPr/>
          <a:lstStyle/>
          <a:p>
            <a:r>
              <a:rPr lang="fr-FR" dirty="0"/>
              <a:t>ARDUINO FAMILY !</a:t>
            </a:r>
          </a:p>
        </p:txBody>
      </p:sp>
      <p:sp>
        <p:nvSpPr>
          <p:cNvPr id="3" name="Espace réservé du numéro de diapositive 2">
            <a:extLst>
              <a:ext uri="{FF2B5EF4-FFF2-40B4-BE49-F238E27FC236}">
                <a16:creationId xmlns:a16="http://schemas.microsoft.com/office/drawing/2014/main" id="{4691F8C0-9A83-4EAA-9C4F-0E4673C1F4A9}"/>
              </a:ext>
            </a:extLst>
          </p:cNvPr>
          <p:cNvSpPr>
            <a:spLocks noGrp="1"/>
          </p:cNvSpPr>
          <p:nvPr>
            <p:ph type="sldNum" sz="quarter" idx="12"/>
          </p:nvPr>
        </p:nvSpPr>
        <p:spPr/>
        <p:txBody>
          <a:bodyPr/>
          <a:lstStyle/>
          <a:p>
            <a:pPr>
              <a:defRPr/>
            </a:pPr>
            <a:fld id="{E652A8FB-8C76-45BB-8D82-93F8E151003C}" type="slidenum">
              <a:rPr lang="fr-FR" smtClean="0"/>
              <a:pPr>
                <a:defRPr/>
              </a:pPr>
              <a:t>555</a:t>
            </a:fld>
            <a:endParaRPr lang="fr-FR"/>
          </a:p>
        </p:txBody>
      </p:sp>
      <p:pic>
        <p:nvPicPr>
          <p:cNvPr id="6" name="Image 5">
            <a:extLst>
              <a:ext uri="{FF2B5EF4-FFF2-40B4-BE49-F238E27FC236}">
                <a16:creationId xmlns:a16="http://schemas.microsoft.com/office/drawing/2014/main" id="{E15D1E06-60BA-4022-8E18-745E78EFF86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924" y="836712"/>
            <a:ext cx="4582261" cy="4032448"/>
          </a:xfrm>
          <a:prstGeom prst="rect">
            <a:avLst/>
          </a:prstGeom>
        </p:spPr>
      </p:pic>
      <p:grpSp>
        <p:nvGrpSpPr>
          <p:cNvPr id="4" name="Groupe 3">
            <a:extLst>
              <a:ext uri="{FF2B5EF4-FFF2-40B4-BE49-F238E27FC236}">
                <a16:creationId xmlns:a16="http://schemas.microsoft.com/office/drawing/2014/main" id="{687A51ED-C62E-4DF9-A0F6-C03F229DC885}"/>
              </a:ext>
            </a:extLst>
          </p:cNvPr>
          <p:cNvGrpSpPr/>
          <p:nvPr/>
        </p:nvGrpSpPr>
        <p:grpSpPr>
          <a:xfrm>
            <a:off x="4600185" y="848916"/>
            <a:ext cx="4582261" cy="2858641"/>
            <a:chOff x="4761772" y="778570"/>
            <a:chExt cx="4582261" cy="2858641"/>
          </a:xfrm>
        </p:grpSpPr>
        <p:pic>
          <p:nvPicPr>
            <p:cNvPr id="7" name="Image 6">
              <a:extLst>
                <a:ext uri="{FF2B5EF4-FFF2-40B4-BE49-F238E27FC236}">
                  <a16:creationId xmlns:a16="http://schemas.microsoft.com/office/drawing/2014/main" id="{7A4B32AD-2C49-40EA-9BE9-5D98790348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61772" y="1059855"/>
              <a:ext cx="4490748" cy="2577356"/>
            </a:xfrm>
            <a:prstGeom prst="rect">
              <a:avLst/>
            </a:prstGeom>
          </p:spPr>
        </p:pic>
        <p:pic>
          <p:nvPicPr>
            <p:cNvPr id="9" name="Image 8">
              <a:extLst>
                <a:ext uri="{FF2B5EF4-FFF2-40B4-BE49-F238E27FC236}">
                  <a16:creationId xmlns:a16="http://schemas.microsoft.com/office/drawing/2014/main" id="{3770BD7D-FD5E-45E7-8777-F4D30F72B5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761772" y="778570"/>
              <a:ext cx="4582261" cy="302592"/>
            </a:xfrm>
            <a:prstGeom prst="rect">
              <a:avLst/>
            </a:prstGeom>
          </p:spPr>
        </p:pic>
      </p:grpSp>
      <p:pic>
        <p:nvPicPr>
          <p:cNvPr id="8" name="Image 7">
            <a:hlinkClick r:id="rId5" action="ppaction://hlinksldjump"/>
            <a:extLst>
              <a:ext uri="{FF2B5EF4-FFF2-40B4-BE49-F238E27FC236}">
                <a16:creationId xmlns:a16="http://schemas.microsoft.com/office/drawing/2014/main" id="{69A55316-7317-44D8-ABF3-3B9E80AF870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886937755"/>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IV-4 ET DANS LE FUTUR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556</a:t>
            </a:fld>
            <a:endParaRPr lang="fr-FR"/>
          </a:p>
        </p:txBody>
      </p:sp>
      <p:sp>
        <p:nvSpPr>
          <p:cNvPr id="4" name="Rectangle 3"/>
          <p:cNvSpPr>
            <a:spLocks noChangeArrowheads="1"/>
          </p:cNvSpPr>
          <p:nvPr/>
        </p:nvSpPr>
        <p:spPr bwMode="auto">
          <a:xfrm>
            <a:off x="1428728" y="2714620"/>
            <a:ext cx="6542194" cy="1218435"/>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IV-4 OTHER INTERESTING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TRACKS ?</a:t>
            </a:r>
          </a:p>
        </p:txBody>
      </p:sp>
      <p:pic>
        <p:nvPicPr>
          <p:cNvPr id="5" name="Image 4">
            <a:hlinkClick r:id="rId2" action="ppaction://hlinksldjump"/>
            <a:extLst>
              <a:ext uri="{FF2B5EF4-FFF2-40B4-BE49-F238E27FC236}">
                <a16:creationId xmlns:a16="http://schemas.microsoft.com/office/drawing/2014/main" id="{B3D45117-4842-4D01-9597-512D3E96DA6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IV-2 OTHER INTERESTING TRACKS!: LES MICROCHIP</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557</a:t>
            </a:fld>
            <a:endParaRPr lang="fr-FR"/>
          </a:p>
        </p:txBody>
      </p:sp>
      <p:sp>
        <p:nvSpPr>
          <p:cNvPr id="5" name="Rectangle 4"/>
          <p:cNvSpPr/>
          <p:nvPr/>
        </p:nvSpPr>
        <p:spPr>
          <a:xfrm>
            <a:off x="-32" y="571480"/>
            <a:ext cx="9144000" cy="338554"/>
          </a:xfrm>
          <a:prstGeom prst="rect">
            <a:avLst/>
          </a:prstGeom>
        </p:spPr>
        <p:txBody>
          <a:bodyPr wrap="square">
            <a:spAutoFit/>
          </a:bodyPr>
          <a:lstStyle/>
          <a:p>
            <a:pPr algn="just"/>
            <a:r>
              <a:rPr lang="fr-FR" sz="1600" b="1" dirty="0">
                <a:solidFill>
                  <a:srgbClr val="0070C0"/>
                </a:solidFill>
                <a:latin typeface="Calibri" pitchFamily="34" charset="0"/>
                <a:cs typeface="Calibri" pitchFamily="34" charset="0"/>
              </a:rPr>
              <a:t>Quand </a:t>
            </a:r>
            <a:r>
              <a:rPr lang="fr-FR" sz="1600" b="1" dirty="0" err="1">
                <a:solidFill>
                  <a:srgbClr val="0070C0"/>
                </a:solidFill>
                <a:latin typeface="Calibri" pitchFamily="34" charset="0"/>
                <a:cs typeface="Calibri" pitchFamily="34" charset="0"/>
              </a:rPr>
              <a:t>Microchip</a:t>
            </a:r>
            <a:r>
              <a:rPr lang="fr-FR" sz="1600" b="1" dirty="0">
                <a:solidFill>
                  <a:srgbClr val="0070C0"/>
                </a:solidFill>
                <a:latin typeface="Calibri" pitchFamily="34" charset="0"/>
                <a:cs typeface="Calibri" pitchFamily="34" charset="0"/>
              </a:rPr>
              <a:t> se réveille? </a:t>
            </a:r>
            <a:r>
              <a:rPr lang="fr-FR" sz="1600" b="1">
                <a:solidFill>
                  <a:srgbClr val="0070C0"/>
                </a:solidFill>
                <a:latin typeface="Calibri" pitchFamily="34" charset="0"/>
                <a:cs typeface="Calibri" pitchFamily="34" charset="0"/>
              </a:rPr>
              <a:t>Il fait </a:t>
            </a:r>
            <a:r>
              <a:rPr lang="fr-FR" sz="1600" b="1" dirty="0">
                <a:solidFill>
                  <a:srgbClr val="0070C0"/>
                </a:solidFill>
                <a:latin typeface="Calibri" pitchFamily="34" charset="0"/>
                <a:cs typeface="Calibri" pitchFamily="34" charset="0"/>
              </a:rPr>
              <a:t>des 32bits compatibles avec l’</a:t>
            </a:r>
            <a:r>
              <a:rPr lang="fr-FR" sz="1600" b="1" dirty="0" err="1">
                <a:solidFill>
                  <a:srgbClr val="0070C0"/>
                </a:solidFill>
                <a:latin typeface="Calibri" pitchFamily="34" charset="0"/>
                <a:cs typeface="Calibri" pitchFamily="34" charset="0"/>
              </a:rPr>
              <a:t>Arduino</a:t>
            </a:r>
            <a:r>
              <a:rPr lang="fr-FR" sz="1600" b="1" dirty="0">
                <a:solidFill>
                  <a:srgbClr val="0070C0"/>
                </a:solidFill>
                <a:latin typeface="Calibri" pitchFamily="34" charset="0"/>
                <a:cs typeface="Calibri" pitchFamily="34" charset="0"/>
              </a:rPr>
              <a:t> (8bits) et au même prix  !!!!</a:t>
            </a:r>
          </a:p>
        </p:txBody>
      </p:sp>
      <p:pic>
        <p:nvPicPr>
          <p:cNvPr id="1228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6" y="1001687"/>
            <a:ext cx="3968284" cy="3463842"/>
          </a:xfrm>
          <a:prstGeom prst="rect">
            <a:avLst/>
          </a:prstGeom>
          <a:noFill/>
          <a:ln w="9525">
            <a:noFill/>
            <a:miter lim="800000"/>
            <a:headEnd/>
            <a:tailEnd/>
          </a:ln>
          <a:effectLst/>
        </p:spPr>
      </p:pic>
      <p:pic>
        <p:nvPicPr>
          <p:cNvPr id="1228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596" y="1001686"/>
            <a:ext cx="4320000" cy="3498884"/>
          </a:xfrm>
          <a:prstGeom prst="rect">
            <a:avLst/>
          </a:prstGeom>
          <a:noFill/>
          <a:ln w="9525">
            <a:noFill/>
            <a:miter lim="800000"/>
            <a:headEnd/>
            <a:tailEnd/>
          </a:ln>
          <a:effectLst/>
        </p:spPr>
      </p:pic>
      <p:pic>
        <p:nvPicPr>
          <p:cNvPr id="10" name="Image 9" descr="chipKIT-Max32-obl-50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9256" y="4572008"/>
            <a:ext cx="2700064" cy="1976446"/>
          </a:xfrm>
          <a:prstGeom prst="rect">
            <a:avLst/>
          </a:prstGeom>
        </p:spPr>
      </p:pic>
      <p:pic>
        <p:nvPicPr>
          <p:cNvPr id="11" name="Image 10" descr="chipKIT-Uno32-obl-500.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257843" y="4490494"/>
            <a:ext cx="2431288" cy="2081778"/>
          </a:xfrm>
          <a:prstGeom prst="rect">
            <a:avLst/>
          </a:prstGeom>
        </p:spPr>
      </p:pic>
      <p:pic>
        <p:nvPicPr>
          <p:cNvPr id="9" name="Image 8">
            <a:hlinkClick r:id="rId6" action="ppaction://hlinksldjump"/>
            <a:extLst>
              <a:ext uri="{FF2B5EF4-FFF2-40B4-BE49-F238E27FC236}">
                <a16:creationId xmlns:a16="http://schemas.microsoft.com/office/drawing/2014/main" id="{5E87A063-5AA1-469D-AB38-AB5A79A05403}"/>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886"/>
                                        </p:tgtEl>
                                        <p:attrNameLst>
                                          <p:attrName>style.visibility</p:attrName>
                                        </p:attrNameLst>
                                      </p:cBhvr>
                                      <p:to>
                                        <p:strVal val="visible"/>
                                      </p:to>
                                    </p:set>
                                    <p:animEffect transition="in" filter="blinds(horizontal)">
                                      <p:cBhvr>
                                        <p:cTn id="12" dur="500"/>
                                        <p:tgtEl>
                                          <p:spTgt spid="122886"/>
                                        </p:tgtEl>
                                      </p:cBhvr>
                                    </p:animEffect>
                                  </p:childTnLst>
                                </p:cTn>
                              </p:par>
                              <p:par>
                                <p:cTn id="13" presetID="3" presetClass="entr" presetSubtype="1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2884"/>
                                        </p:tgtEl>
                                        <p:attrNameLst>
                                          <p:attrName>style.visibility</p:attrName>
                                        </p:attrNameLst>
                                      </p:cBhvr>
                                      <p:to>
                                        <p:strVal val="visible"/>
                                      </p:to>
                                    </p:set>
                                    <p:animEffect transition="in" filter="blinds(horizontal)">
                                      <p:cBhvr>
                                        <p:cTn id="20" dur="500"/>
                                        <p:tgtEl>
                                          <p:spTgt spid="122884"/>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IV-2 OTHER INTERESTING TRACKS! : LE RASPBERRY PI</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558</a:t>
            </a:fld>
            <a:endParaRPr lang="fr-FR"/>
          </a:p>
        </p:txBody>
      </p:sp>
      <p:pic>
        <p:nvPicPr>
          <p:cNvPr id="4" name="Image 3" descr="boards_raspberry_arduino_sm.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0032" y="661417"/>
            <a:ext cx="3810000" cy="2695575"/>
          </a:xfrm>
          <a:prstGeom prst="rect">
            <a:avLst/>
          </a:prstGeom>
        </p:spPr>
      </p:pic>
      <p:pic>
        <p:nvPicPr>
          <p:cNvPr id="5" name="Image 4" descr="raspi_blue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692696"/>
            <a:ext cx="3830222" cy="2961860"/>
          </a:xfrm>
          <a:prstGeom prst="rect">
            <a:avLst/>
          </a:prstGeom>
        </p:spPr>
      </p:pic>
      <p:sp>
        <p:nvSpPr>
          <p:cNvPr id="6" name="Rectangle 5"/>
          <p:cNvSpPr/>
          <p:nvPr/>
        </p:nvSpPr>
        <p:spPr>
          <a:xfrm>
            <a:off x="251520" y="3645024"/>
            <a:ext cx="4334841" cy="307777"/>
          </a:xfrm>
          <a:prstGeom prst="rect">
            <a:avLst/>
          </a:prstGeom>
        </p:spPr>
        <p:txBody>
          <a:bodyPr wrap="none">
            <a:spAutoFit/>
          </a:bodyPr>
          <a:lstStyle/>
          <a:p>
            <a:r>
              <a:rPr lang="en-US" b="1" dirty="0"/>
              <a:t>An ARM GNU/Linux box for $25. Take a byte!</a:t>
            </a:r>
          </a:p>
        </p:txBody>
      </p:sp>
      <p:sp>
        <p:nvSpPr>
          <p:cNvPr id="7" name="Rectangle 6"/>
          <p:cNvSpPr/>
          <p:nvPr/>
        </p:nvSpPr>
        <p:spPr>
          <a:xfrm>
            <a:off x="395536" y="4077072"/>
            <a:ext cx="4435830" cy="307777"/>
          </a:xfrm>
          <a:prstGeom prst="rect">
            <a:avLst/>
          </a:prstGeom>
        </p:spPr>
        <p:txBody>
          <a:bodyPr wrap="none">
            <a:spAutoFit/>
          </a:bodyPr>
          <a:lstStyle/>
          <a:p>
            <a:r>
              <a:rPr lang="en-US" b="1" dirty="0" err="1"/>
              <a:t>Mais</a:t>
            </a:r>
            <a:r>
              <a:rPr lang="en-US" b="1" dirty="0"/>
              <a:t> attention à </a:t>
            </a:r>
            <a:r>
              <a:rPr lang="en-US" b="1" dirty="0" err="1"/>
              <a:t>l’arrivée</a:t>
            </a:r>
            <a:r>
              <a:rPr lang="en-US" b="1" dirty="0"/>
              <a:t> de </a:t>
            </a:r>
            <a:r>
              <a:rPr lang="en-US" b="1" dirty="0" err="1"/>
              <a:t>l’ARDUINO</a:t>
            </a:r>
            <a:r>
              <a:rPr lang="en-US" b="1" dirty="0"/>
              <a:t> YUN:</a:t>
            </a:r>
          </a:p>
        </p:txBody>
      </p:sp>
      <p:pic>
        <p:nvPicPr>
          <p:cNvPr id="359426" name="Picture 2" descr="D:\Donnees_grisolia\INSA\Enseignements\Cours\Microcontroleurs&amp;OpenSourceHardware\Cours\Ajouts_2013\YunPart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1800" y="4494906"/>
            <a:ext cx="3048000" cy="2030438"/>
          </a:xfrm>
          <a:prstGeom prst="rect">
            <a:avLst/>
          </a:prstGeom>
          <a:noFill/>
        </p:spPr>
      </p:pic>
      <p:pic>
        <p:nvPicPr>
          <p:cNvPr id="359427" name="Picture 3" descr="D:\Donnees_grisolia\INSA\Enseignements\Cours\Microcontroleurs&amp;OpenSourceHardware\Cours\Ajouts_2013\BridgeInShor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3821" y="4437112"/>
            <a:ext cx="3500667" cy="1944216"/>
          </a:xfrm>
          <a:prstGeom prst="rect">
            <a:avLst/>
          </a:prstGeom>
          <a:noFill/>
        </p:spPr>
      </p:pic>
      <p:pic>
        <p:nvPicPr>
          <p:cNvPr id="359428" name="Picture 4" descr="D:\Donnees_grisolia\INSA\Enseignements\Cours\Microcontroleurs&amp;OpenSourceHardware\Cours\Ajouts_2013\ArduinoYunFront_2_450px.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20" y="4653135"/>
            <a:ext cx="2376264" cy="1584177"/>
          </a:xfrm>
          <a:prstGeom prst="rect">
            <a:avLst/>
          </a:prstGeom>
          <a:noFill/>
        </p:spPr>
      </p:pic>
      <p:pic>
        <p:nvPicPr>
          <p:cNvPr id="11" name="Image 10">
            <a:hlinkClick r:id="rId7" action="ppaction://hlinksldjump"/>
            <a:extLst>
              <a:ext uri="{FF2B5EF4-FFF2-40B4-BE49-F238E27FC236}">
                <a16:creationId xmlns:a16="http://schemas.microsoft.com/office/drawing/2014/main" id="{3B34B9D9-923E-4E76-A548-4824D0158C49}"/>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359428"/>
                                        </p:tgtEl>
                                        <p:attrNameLst>
                                          <p:attrName>style.visibility</p:attrName>
                                        </p:attrNameLst>
                                      </p:cBhvr>
                                      <p:to>
                                        <p:strVal val="visible"/>
                                      </p:to>
                                    </p:set>
                                    <p:animEffect transition="in" filter="blinds(horizontal)">
                                      <p:cBhvr>
                                        <p:cTn id="10" dur="500"/>
                                        <p:tgtEl>
                                          <p:spTgt spid="359428"/>
                                        </p:tgtEl>
                                      </p:cBhvr>
                                    </p:animEffect>
                                  </p:childTnLst>
                                </p:cTn>
                              </p:par>
                              <p:par>
                                <p:cTn id="11" presetID="3" presetClass="entr" presetSubtype="10" fill="hold" nodeType="withEffect">
                                  <p:stCondLst>
                                    <p:cond delay="0"/>
                                  </p:stCondLst>
                                  <p:childTnLst>
                                    <p:set>
                                      <p:cBhvr>
                                        <p:cTn id="12" dur="1" fill="hold">
                                          <p:stCondLst>
                                            <p:cond delay="0"/>
                                          </p:stCondLst>
                                        </p:cTn>
                                        <p:tgtEl>
                                          <p:spTgt spid="359426"/>
                                        </p:tgtEl>
                                        <p:attrNameLst>
                                          <p:attrName>style.visibility</p:attrName>
                                        </p:attrNameLst>
                                      </p:cBhvr>
                                      <p:to>
                                        <p:strVal val="visible"/>
                                      </p:to>
                                    </p:set>
                                    <p:animEffect transition="in" filter="blinds(horizontal)">
                                      <p:cBhvr>
                                        <p:cTn id="13" dur="500"/>
                                        <p:tgtEl>
                                          <p:spTgt spid="359426"/>
                                        </p:tgtEl>
                                      </p:cBhvr>
                                    </p:animEffect>
                                  </p:childTnLst>
                                </p:cTn>
                              </p:par>
                              <p:par>
                                <p:cTn id="14" presetID="3" presetClass="entr" presetSubtype="10" fill="hold" nodeType="withEffect">
                                  <p:stCondLst>
                                    <p:cond delay="0"/>
                                  </p:stCondLst>
                                  <p:childTnLst>
                                    <p:set>
                                      <p:cBhvr>
                                        <p:cTn id="15" dur="1" fill="hold">
                                          <p:stCondLst>
                                            <p:cond delay="0"/>
                                          </p:stCondLst>
                                        </p:cTn>
                                        <p:tgtEl>
                                          <p:spTgt spid="359427"/>
                                        </p:tgtEl>
                                        <p:attrNameLst>
                                          <p:attrName>style.visibility</p:attrName>
                                        </p:attrNameLst>
                                      </p:cBhvr>
                                      <p:to>
                                        <p:strVal val="visible"/>
                                      </p:to>
                                    </p:set>
                                    <p:animEffect transition="in" filter="blinds(horizontal)">
                                      <p:cBhvr>
                                        <p:cTn id="16" dur="500"/>
                                        <p:tgtEl>
                                          <p:spTgt spid="359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INTEL GALILEO</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559</a:t>
            </a:fld>
            <a:endParaRPr lang="fr-FR"/>
          </a:p>
        </p:txBody>
      </p:sp>
      <p:pic>
        <p:nvPicPr>
          <p:cNvPr id="6" name="Image 5" descr="Galile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548680"/>
            <a:ext cx="4743400" cy="3557550"/>
          </a:xfrm>
          <a:prstGeom prst="rect">
            <a:avLst/>
          </a:prstGeom>
        </p:spPr>
      </p:pic>
      <p:pic>
        <p:nvPicPr>
          <p:cNvPr id="7" name="Image 6" descr="galileo-board-fig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3429000"/>
            <a:ext cx="4163882" cy="2890946"/>
          </a:xfrm>
          <a:prstGeom prst="rect">
            <a:avLst/>
          </a:prstGeom>
        </p:spPr>
      </p:pic>
      <p:pic>
        <p:nvPicPr>
          <p:cNvPr id="8" name="Image 7">
            <a:hlinkClick r:id="rId4" action="ppaction://hlinksldjump"/>
            <a:extLst>
              <a:ext uri="{FF2B5EF4-FFF2-40B4-BE49-F238E27FC236}">
                <a16:creationId xmlns:a16="http://schemas.microsoft.com/office/drawing/2014/main" id="{AB257A56-0D87-4C7C-ADFD-60EF10DD8F5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56</a:t>
            </a:fld>
            <a:endParaRPr lang="fr-FR"/>
          </a:p>
        </p:txBody>
      </p:sp>
      <p:sp>
        <p:nvSpPr>
          <p:cNvPr id="4" name="Rectangle 3"/>
          <p:cNvSpPr>
            <a:spLocks noChangeArrowheads="1"/>
          </p:cNvSpPr>
          <p:nvPr/>
        </p:nvSpPr>
        <p:spPr bwMode="auto">
          <a:xfrm>
            <a:off x="1428728" y="2998080"/>
            <a:ext cx="6542194" cy="718952"/>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BLUETOOH MODULE</a:t>
            </a:r>
          </a:p>
        </p:txBody>
      </p:sp>
      <p:pic>
        <p:nvPicPr>
          <p:cNvPr id="5" name="Image 4">
            <a:hlinkClick r:id="rId2" action="ppaction://hlinksldjump"/>
            <a:extLst>
              <a:ext uri="{FF2B5EF4-FFF2-40B4-BE49-F238E27FC236}">
                <a16:creationId xmlns:a16="http://schemas.microsoft.com/office/drawing/2014/main" id="{5AB30EB7-9543-41D2-87F3-8119B541AA7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58132063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fr-FR" dirty="0"/>
              <a:t>GENUINO 101</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560</a:t>
            </a:fld>
            <a:endParaRPr lang="fr-FR"/>
          </a:p>
        </p:txBody>
      </p:sp>
      <p:pic>
        <p:nvPicPr>
          <p:cNvPr id="5" name="Image 4" descr="1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882" y="831834"/>
            <a:ext cx="4053568" cy="2703732"/>
          </a:xfrm>
          <a:prstGeom prst="rect">
            <a:avLst/>
          </a:prstGeom>
        </p:spPr>
      </p:pic>
      <p:pic>
        <p:nvPicPr>
          <p:cNvPr id="385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645024"/>
            <a:ext cx="3848100" cy="2760724"/>
          </a:xfrm>
          <a:prstGeom prst="rect">
            <a:avLst/>
          </a:prstGeom>
          <a:noFill/>
          <a:ln w="9525">
            <a:noFill/>
            <a:miter lim="800000"/>
            <a:headEnd/>
            <a:tailEnd/>
          </a:ln>
          <a:effectLst/>
        </p:spPr>
      </p:pic>
      <p:pic>
        <p:nvPicPr>
          <p:cNvPr id="385029" name="Picture 5"/>
          <p:cNvPicPr>
            <a:picLocks noChangeAspect="1" noChangeArrowheads="1"/>
          </p:cNvPicPr>
          <p:nvPr/>
        </p:nvPicPr>
        <p:blipFill>
          <a:blip r:embed="rId4" cstate="print">
            <a:lum bright="-10000" contrast="30000"/>
            <a:extLst>
              <a:ext uri="{28A0092B-C50C-407E-A947-70E740481C1C}">
                <a14:useLocalDpi xmlns:a14="http://schemas.microsoft.com/office/drawing/2010/main" val="0"/>
              </a:ext>
            </a:extLst>
          </a:blip>
          <a:srcRect/>
          <a:stretch>
            <a:fillRect/>
          </a:stretch>
        </p:blipFill>
        <p:spPr bwMode="auto">
          <a:xfrm>
            <a:off x="4457702" y="2379992"/>
            <a:ext cx="4533898" cy="2593318"/>
          </a:xfrm>
          <a:prstGeom prst="rect">
            <a:avLst/>
          </a:prstGeom>
          <a:noFill/>
          <a:ln w="9525">
            <a:noFill/>
            <a:miter lim="800000"/>
            <a:headEnd/>
            <a:tailEnd/>
          </a:ln>
          <a:effectLst/>
        </p:spPr>
      </p:pic>
      <p:pic>
        <p:nvPicPr>
          <p:cNvPr id="7" name="Image 6">
            <a:hlinkClick r:id="rId5" action="ppaction://hlinksldjump"/>
            <a:extLst>
              <a:ext uri="{FF2B5EF4-FFF2-40B4-BE49-F238E27FC236}">
                <a16:creationId xmlns:a16="http://schemas.microsoft.com/office/drawing/2014/main" id="{5EE3BAE4-2E6A-40F6-8D40-7DC709313803}"/>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ACEC51-568C-4160-8B43-35F796075E86}"/>
              </a:ext>
            </a:extLst>
          </p:cNvPr>
          <p:cNvSpPr>
            <a:spLocks noGrp="1"/>
          </p:cNvSpPr>
          <p:nvPr>
            <p:ph type="title"/>
          </p:nvPr>
        </p:nvSpPr>
        <p:spPr>
          <a:xfrm>
            <a:off x="22383" y="2660"/>
            <a:ext cx="9099234" cy="490538"/>
          </a:xfrm>
        </p:spPr>
        <p:txBody>
          <a:bodyPr/>
          <a:lstStyle/>
          <a:p>
            <a:r>
              <a:rPr lang="fr-FR" dirty="0"/>
              <a:t>ESP32 – ESP8266</a:t>
            </a:r>
          </a:p>
        </p:txBody>
      </p:sp>
      <p:sp>
        <p:nvSpPr>
          <p:cNvPr id="3" name="Espace réservé du numéro de diapositive 2">
            <a:extLst>
              <a:ext uri="{FF2B5EF4-FFF2-40B4-BE49-F238E27FC236}">
                <a16:creationId xmlns:a16="http://schemas.microsoft.com/office/drawing/2014/main" id="{22618D90-B26D-4FAC-B138-C1A1A176BD94}"/>
              </a:ext>
            </a:extLst>
          </p:cNvPr>
          <p:cNvSpPr>
            <a:spLocks noGrp="1"/>
          </p:cNvSpPr>
          <p:nvPr>
            <p:ph type="sldNum" sz="quarter" idx="12"/>
          </p:nvPr>
        </p:nvSpPr>
        <p:spPr/>
        <p:txBody>
          <a:bodyPr/>
          <a:lstStyle/>
          <a:p>
            <a:pPr>
              <a:defRPr/>
            </a:pPr>
            <a:fld id="{E652A8FB-8C76-45BB-8D82-93F8E151003C}" type="slidenum">
              <a:rPr lang="fr-FR" smtClean="0"/>
              <a:pPr>
                <a:defRPr/>
              </a:pPr>
              <a:t>561</a:t>
            </a:fld>
            <a:endParaRPr lang="fr-FR"/>
          </a:p>
        </p:txBody>
      </p:sp>
      <p:sp>
        <p:nvSpPr>
          <p:cNvPr id="4" name="Rectangle 1">
            <a:extLst>
              <a:ext uri="{FF2B5EF4-FFF2-40B4-BE49-F238E27FC236}">
                <a16:creationId xmlns:a16="http://schemas.microsoft.com/office/drawing/2014/main" id="{0447E671-235B-4277-B07C-7E96AD34E977}"/>
              </a:ext>
            </a:extLst>
          </p:cNvPr>
          <p:cNvSpPr>
            <a:spLocks noChangeArrowheads="1"/>
          </p:cNvSpPr>
          <p:nvPr/>
        </p:nvSpPr>
        <p:spPr bwMode="auto">
          <a:xfrm>
            <a:off x="0" y="1208941"/>
            <a:ext cx="918876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800" dirty="0">
              <a:latin typeface="Source Code Pro"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rgbClr val="00B0F0"/>
                </a:solidFill>
                <a:effectLst/>
                <a:latin typeface="Source Code Pro" panose="020B0509030403020204" pitchFamily="49" charset="0"/>
                <a:hlinkClick r:id="rId2">
                  <a:extLst>
                    <a:ext uri="{A12FA001-AC4F-418D-AE19-62706E023703}">
                      <ahyp:hlinkClr xmlns:ahyp="http://schemas.microsoft.com/office/drawing/2018/hyperlinkcolor" val="tx"/>
                    </a:ext>
                  </a:extLst>
                </a:hlinkClick>
              </a:rPr>
              <a:t>ESP32</a:t>
            </a:r>
            <a:r>
              <a:rPr kumimoji="0" lang="fr-FR" altLang="fr-FR" sz="1800" b="1" i="0" u="none" strike="noStrike" cap="none" normalizeH="0" baseline="0" dirty="0">
                <a:ln>
                  <a:noFill/>
                </a:ln>
                <a:solidFill>
                  <a:srgbClr val="00B0F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rgbClr val="00B0F0"/>
                </a:solidFill>
                <a:effectLst/>
                <a:latin typeface="Source Code Pro" panose="020B0509030403020204" pitchFamily="49" charset="0"/>
                <a:hlinkClick r:id="rId3">
                  <a:extLst>
                    <a:ext uri="{A12FA001-AC4F-418D-AE19-62706E023703}">
                      <ahyp:hlinkClr xmlns:ahyp="http://schemas.microsoft.com/office/drawing/2018/hyperlinkcolor" val="tx"/>
                    </a:ext>
                  </a:extLst>
                </a:hlinkClick>
              </a:rPr>
              <a:t>ESP8266</a:t>
            </a:r>
            <a:r>
              <a:rPr kumimoji="0" lang="fr-FR" altLang="fr-FR" sz="1800" b="1" i="0" u="none" strike="noStrike" cap="none" normalizeH="0" baseline="0" dirty="0">
                <a:ln>
                  <a:noFill/>
                </a:ln>
                <a:solidFill>
                  <a:srgbClr val="00B0F0"/>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PyBoard</a:t>
            </a: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Micro:Bit</a:t>
            </a: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err="1">
                <a:ln>
                  <a:noFill/>
                </a:ln>
                <a:solidFill>
                  <a:srgbClr val="00B0F0"/>
                </a:solidFill>
                <a:effectLst/>
                <a:latin typeface="Source Code Pro" panose="020B0509030403020204" pitchFamily="49" charset="0"/>
              </a:rPr>
              <a:t>Teensy</a:t>
            </a:r>
            <a:r>
              <a:rPr kumimoji="0" lang="fr-FR" altLang="fr-FR" sz="1800" b="1" i="0" u="none" strike="noStrike" cap="none" normalizeH="0" baseline="0" dirty="0">
                <a:ln>
                  <a:noFill/>
                </a:ln>
                <a:solidFill>
                  <a:srgbClr val="00B0F0"/>
                </a:solidFill>
                <a:effectLst/>
                <a:latin typeface="Source Code Pro" panose="020B0509030403020204" pitchFamily="49" charset="0"/>
              </a:rPr>
              <a:t> 3.X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WiPy</a:t>
            </a:r>
            <a:r>
              <a:rPr kumimoji="0" lang="fr-FR" altLang="fr-FR" sz="1800" b="0" i="0" u="none" strike="noStrike" cap="none" normalizeH="0" baseline="0" dirty="0">
                <a:ln>
                  <a:noFill/>
                </a:ln>
                <a:solidFill>
                  <a:schemeClr val="tx1"/>
                </a:solidFill>
                <a:effectLst/>
                <a:latin typeface="Source Code Pro" panose="020B0509030403020204" pitchFamily="49" charset="0"/>
              </a:rPr>
              <a:t> – </a:t>
            </a:r>
            <a:r>
              <a:rPr kumimoji="0" lang="fr-FR" altLang="fr-FR" sz="1800" b="0" i="0" u="none" strike="noStrike" cap="none" normalizeH="0" baseline="0" dirty="0" err="1">
                <a:ln>
                  <a:noFill/>
                </a:ln>
                <a:solidFill>
                  <a:schemeClr val="tx1"/>
                </a:solidFill>
                <a:effectLst/>
                <a:latin typeface="Source Code Pro" panose="020B0509030403020204" pitchFamily="49" charset="0"/>
              </a:rPr>
              <a:t>Pycom</a:t>
            </a: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Adafruit</a:t>
            </a:r>
            <a:r>
              <a:rPr kumimoji="0" lang="fr-FR" altLang="fr-FR" sz="1800" b="0" i="0" u="none" strike="noStrike" cap="none" normalizeH="0" baseline="0" dirty="0">
                <a:ln>
                  <a:noFill/>
                </a:ln>
                <a:solidFill>
                  <a:schemeClr val="tx1"/>
                </a:solidFill>
                <a:effectLst/>
                <a:latin typeface="Source Code Pro" panose="020B0509030403020204" pitchFamily="49" charset="0"/>
              </a:rPr>
              <a:t> Circuit </a:t>
            </a:r>
            <a:r>
              <a:rPr kumimoji="0" lang="fr-FR" altLang="fr-FR" sz="1800" b="0" i="0" u="none" strike="noStrike" cap="none" normalizeH="0" baseline="0" dirty="0" err="1">
                <a:ln>
                  <a:noFill/>
                </a:ln>
                <a:solidFill>
                  <a:schemeClr val="tx1"/>
                </a:solidFill>
                <a:effectLst/>
                <a:latin typeface="Source Code Pro" panose="020B0509030403020204" pitchFamily="49" charset="0"/>
              </a:rPr>
              <a:t>Playground</a:t>
            </a:r>
            <a:r>
              <a:rPr kumimoji="0" lang="fr-FR" altLang="fr-FR" sz="1800" b="0" i="0" u="none" strike="noStrike" cap="none" normalizeH="0" baseline="0" dirty="0">
                <a:ln>
                  <a:noFill/>
                </a:ln>
                <a:solidFill>
                  <a:schemeClr val="tx1"/>
                </a:solidFill>
                <a:effectLst/>
                <a:latin typeface="Source Code Pro" panose="020B0509030403020204" pitchFamily="49" charset="0"/>
              </a:rPr>
              <a:t> Express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Source Code Pro" panose="020B0509030403020204" pitchFamily="49" charset="0"/>
              </a:rPr>
              <a:t>Other</a:t>
            </a:r>
            <a:r>
              <a:rPr kumimoji="0" lang="fr-FR" altLang="fr-FR" sz="1800" b="0" i="0" u="none" strike="noStrike" cap="none" normalizeH="0" baseline="0" dirty="0">
                <a:ln>
                  <a:noFill/>
                </a:ln>
                <a:solidFill>
                  <a:schemeClr val="tx1"/>
                </a:solidFill>
                <a:effectLst/>
                <a:latin typeface="Source Code Pro" panose="020B0509030403020204" pitchFamily="49" charset="0"/>
              </a:rPr>
              <a:t> ESP32/ESP8266 </a:t>
            </a:r>
            <a:r>
              <a:rPr kumimoji="0" lang="fr-FR" altLang="fr-FR" sz="1800" b="0" i="0" u="none" strike="noStrike" cap="none" normalizeH="0" baseline="0" dirty="0" err="1">
                <a:ln>
                  <a:noFill/>
                </a:ln>
                <a:solidFill>
                  <a:schemeClr val="tx1"/>
                </a:solidFill>
                <a:effectLst/>
                <a:latin typeface="Source Code Pro" panose="020B0509030403020204" pitchFamily="49" charset="0"/>
              </a:rPr>
              <a:t>based</a:t>
            </a:r>
            <a:r>
              <a:rPr kumimoji="0" lang="fr-FR" altLang="fr-FR" sz="1800" b="0" i="0" u="none" strike="noStrike" cap="none" normalizeH="0" baseline="0" dirty="0">
                <a:ln>
                  <a:noFill/>
                </a:ln>
                <a:solidFill>
                  <a:schemeClr val="tx1"/>
                </a:solidFill>
                <a:effectLst/>
                <a:latin typeface="Source Code Pro" panose="020B0509030403020204" pitchFamily="49" charset="0"/>
              </a:rPr>
              <a:t> </a:t>
            </a:r>
            <a:r>
              <a:rPr kumimoji="0" lang="fr-FR" altLang="fr-FR" sz="1800" b="0" i="0" u="none" strike="noStrike" cap="none" normalizeH="0" baseline="0" dirty="0" err="1">
                <a:ln>
                  <a:noFill/>
                </a:ln>
                <a:solidFill>
                  <a:schemeClr val="tx1"/>
                </a:solidFill>
                <a:effectLst/>
                <a:latin typeface="Source Code Pro" panose="020B0509030403020204" pitchFamily="49" charset="0"/>
              </a:rPr>
              <a:t>boards</a:t>
            </a:r>
            <a:r>
              <a:rPr kumimoji="0" lang="fr-FR" altLang="fr-FR" sz="1800" b="0" i="0" u="none" strike="noStrike" cap="none" normalizeH="0" baseline="0" dirty="0">
                <a:ln>
                  <a:noFill/>
                </a:ln>
                <a:solidFill>
                  <a:schemeClr val="tx1"/>
                </a:solidFill>
                <a:effectLst/>
                <a:latin typeface="Source Code Pro"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Source Code Pro" panose="020B0509030403020204" pitchFamily="49" charset="0"/>
            </a:endParaRPr>
          </a:p>
        </p:txBody>
      </p:sp>
      <p:pic>
        <p:nvPicPr>
          <p:cNvPr id="5" name="Picture 2">
            <a:extLst>
              <a:ext uri="{FF2B5EF4-FFF2-40B4-BE49-F238E27FC236}">
                <a16:creationId xmlns:a16="http://schemas.microsoft.com/office/drawing/2014/main" id="{97F7EE7D-0619-4BB1-AD34-CBE7718BC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996335"/>
            <a:ext cx="7190514" cy="33123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hlinkClick r:id="rId5" action="ppaction://hlinksldjump"/>
            <a:extLst>
              <a:ext uri="{FF2B5EF4-FFF2-40B4-BE49-F238E27FC236}">
                <a16:creationId xmlns:a16="http://schemas.microsoft.com/office/drawing/2014/main" id="{D92560AD-DC98-4B79-9043-20514C79198A}"/>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84565394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2D7DF7-B0FB-46B9-BB9F-D8EA59D6DACB}"/>
              </a:ext>
            </a:extLst>
          </p:cNvPr>
          <p:cNvSpPr>
            <a:spLocks noGrp="1"/>
          </p:cNvSpPr>
          <p:nvPr>
            <p:ph type="title"/>
          </p:nvPr>
        </p:nvSpPr>
        <p:spPr/>
        <p:txBody>
          <a:bodyPr/>
          <a:lstStyle/>
          <a:p>
            <a:r>
              <a:rPr lang="fr-FR" dirty="0"/>
              <a:t>TEENSY FAMILY</a:t>
            </a:r>
          </a:p>
        </p:txBody>
      </p:sp>
      <p:sp>
        <p:nvSpPr>
          <p:cNvPr id="5" name="Rectangle 4">
            <a:extLst>
              <a:ext uri="{FF2B5EF4-FFF2-40B4-BE49-F238E27FC236}">
                <a16:creationId xmlns:a16="http://schemas.microsoft.com/office/drawing/2014/main" id="{5A3405B0-56F7-4222-8961-8BA6C117CA91}"/>
              </a:ext>
            </a:extLst>
          </p:cNvPr>
          <p:cNvSpPr/>
          <p:nvPr/>
        </p:nvSpPr>
        <p:spPr>
          <a:xfrm>
            <a:off x="5826827" y="6196828"/>
            <a:ext cx="3287310" cy="307777"/>
          </a:xfrm>
          <a:prstGeom prst="rect">
            <a:avLst/>
          </a:prstGeom>
        </p:spPr>
        <p:txBody>
          <a:bodyPr wrap="none">
            <a:spAutoFit/>
          </a:bodyPr>
          <a:lstStyle/>
          <a:p>
            <a:r>
              <a:rPr lang="fr-FR" b="1" dirty="0">
                <a:latin typeface="+mn-lt"/>
              </a:rPr>
              <a:t>https://www.pjrc.com/store/teensy40.html</a:t>
            </a:r>
          </a:p>
        </p:txBody>
      </p:sp>
      <p:pic>
        <p:nvPicPr>
          <p:cNvPr id="7" name="Image 6">
            <a:extLst>
              <a:ext uri="{FF2B5EF4-FFF2-40B4-BE49-F238E27FC236}">
                <a16:creationId xmlns:a16="http://schemas.microsoft.com/office/drawing/2014/main" id="{478B812D-48DE-42A2-9BD6-1A6542D3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965" y="2681529"/>
            <a:ext cx="4400112" cy="3375086"/>
          </a:xfrm>
          <a:prstGeom prst="rect">
            <a:avLst/>
          </a:prstGeom>
        </p:spPr>
      </p:pic>
      <p:pic>
        <p:nvPicPr>
          <p:cNvPr id="9" name="Image 8">
            <a:extLst>
              <a:ext uri="{FF2B5EF4-FFF2-40B4-BE49-F238E27FC236}">
                <a16:creationId xmlns:a16="http://schemas.microsoft.com/office/drawing/2014/main" id="{1C788385-C3D3-4AF2-BC56-573BE5073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518" y="562291"/>
            <a:ext cx="3903672" cy="2212082"/>
          </a:xfrm>
          <a:prstGeom prst="rect">
            <a:avLst/>
          </a:prstGeom>
        </p:spPr>
      </p:pic>
      <p:sp>
        <p:nvSpPr>
          <p:cNvPr id="14" name="Rectangle 13">
            <a:extLst>
              <a:ext uri="{FF2B5EF4-FFF2-40B4-BE49-F238E27FC236}">
                <a16:creationId xmlns:a16="http://schemas.microsoft.com/office/drawing/2014/main" id="{06627B79-D1C1-4411-881B-49F956C2DAFC}"/>
              </a:ext>
            </a:extLst>
          </p:cNvPr>
          <p:cNvSpPr/>
          <p:nvPr/>
        </p:nvSpPr>
        <p:spPr>
          <a:xfrm>
            <a:off x="3936" y="938965"/>
            <a:ext cx="6102424" cy="5724644"/>
          </a:xfrm>
          <a:prstGeom prst="rect">
            <a:avLst/>
          </a:prstGeom>
        </p:spPr>
        <p:txBody>
          <a:bodyPr wrap="square">
            <a:spAutoFit/>
          </a:bodyPr>
          <a:lstStyle/>
          <a:p>
            <a:r>
              <a:rPr lang="fr-FR" sz="1600" b="1" dirty="0" err="1">
                <a:latin typeface="+mn-lt"/>
              </a:rPr>
              <a:t>Technical</a:t>
            </a:r>
            <a:r>
              <a:rPr lang="fr-FR" sz="1600" b="1" dirty="0">
                <a:latin typeface="+mn-lt"/>
              </a:rPr>
              <a:t> </a:t>
            </a:r>
            <a:r>
              <a:rPr lang="fr-FR" sz="1600" b="1" dirty="0" err="1">
                <a:latin typeface="+mn-lt"/>
              </a:rPr>
              <a:t>Specifications</a:t>
            </a:r>
            <a:endParaRPr lang="fr-FR" sz="1600" b="1" dirty="0">
              <a:latin typeface="+mn-lt"/>
            </a:endParaRPr>
          </a:p>
          <a:p>
            <a:pPr>
              <a:buFont typeface="Arial" panose="020B0604020202020204" pitchFamily="34" charset="0"/>
              <a:buChar char="•"/>
            </a:pPr>
            <a:r>
              <a:rPr lang="fr-FR" sz="1600" dirty="0">
                <a:latin typeface="+mn-lt"/>
              </a:rPr>
              <a:t>ARM Cortex-M7 at 600 MHz </a:t>
            </a:r>
          </a:p>
          <a:p>
            <a:pPr>
              <a:buFont typeface="Arial" panose="020B0604020202020204" pitchFamily="34" charset="0"/>
              <a:buChar char="•"/>
            </a:pPr>
            <a:r>
              <a:rPr lang="fr-FR" sz="1600" dirty="0">
                <a:latin typeface="+mn-lt"/>
              </a:rPr>
              <a:t>1024K RAM (512K </a:t>
            </a:r>
            <a:r>
              <a:rPr lang="fr-FR" sz="1600" dirty="0" err="1">
                <a:latin typeface="+mn-lt"/>
              </a:rPr>
              <a:t>is</a:t>
            </a:r>
            <a:r>
              <a:rPr lang="fr-FR" sz="1600" dirty="0">
                <a:latin typeface="+mn-lt"/>
              </a:rPr>
              <a:t> </a:t>
            </a:r>
            <a:r>
              <a:rPr lang="fr-FR" sz="1600" dirty="0" err="1">
                <a:latin typeface="+mn-lt"/>
              </a:rPr>
              <a:t>tightly</a:t>
            </a:r>
            <a:r>
              <a:rPr lang="fr-FR" sz="1600" dirty="0">
                <a:latin typeface="+mn-lt"/>
              </a:rPr>
              <a:t> </a:t>
            </a:r>
            <a:r>
              <a:rPr lang="fr-FR" sz="1600" dirty="0" err="1">
                <a:latin typeface="+mn-lt"/>
              </a:rPr>
              <a:t>coupled</a:t>
            </a:r>
            <a:r>
              <a:rPr lang="fr-FR" sz="1600" dirty="0">
                <a:latin typeface="+mn-lt"/>
              </a:rPr>
              <a:t>) </a:t>
            </a:r>
          </a:p>
          <a:p>
            <a:pPr>
              <a:buFont typeface="Arial" panose="020B0604020202020204" pitchFamily="34" charset="0"/>
              <a:buChar char="•"/>
            </a:pPr>
            <a:r>
              <a:rPr lang="fr-FR" sz="1600" dirty="0">
                <a:latin typeface="+mn-lt"/>
              </a:rPr>
              <a:t>2048K Flash (64K </a:t>
            </a:r>
            <a:r>
              <a:rPr lang="fr-FR" sz="1600" dirty="0" err="1">
                <a:latin typeface="+mn-lt"/>
              </a:rPr>
              <a:t>reserved</a:t>
            </a:r>
            <a:r>
              <a:rPr lang="fr-FR" sz="1600" dirty="0">
                <a:latin typeface="+mn-lt"/>
              </a:rPr>
              <a:t> for </a:t>
            </a:r>
            <a:r>
              <a:rPr lang="fr-FR" sz="1600" dirty="0" err="1">
                <a:latin typeface="+mn-lt"/>
              </a:rPr>
              <a:t>recovery</a:t>
            </a:r>
            <a:r>
              <a:rPr lang="fr-FR" sz="1600" dirty="0">
                <a:latin typeface="+mn-lt"/>
              </a:rPr>
              <a:t> &amp; EEPROM </a:t>
            </a:r>
            <a:r>
              <a:rPr lang="fr-FR" sz="1600" dirty="0" err="1">
                <a:latin typeface="+mn-lt"/>
              </a:rPr>
              <a:t>emulation</a:t>
            </a:r>
            <a:r>
              <a:rPr lang="fr-FR" sz="1600" dirty="0">
                <a:latin typeface="+mn-lt"/>
              </a:rPr>
              <a:t>) </a:t>
            </a:r>
          </a:p>
          <a:p>
            <a:pPr>
              <a:buFont typeface="Arial" panose="020B0604020202020204" pitchFamily="34" charset="0"/>
              <a:buChar char="•"/>
            </a:pPr>
            <a:r>
              <a:rPr lang="fr-FR" sz="1600" dirty="0">
                <a:latin typeface="+mn-lt"/>
              </a:rPr>
              <a:t>2 USB ports, </a:t>
            </a:r>
            <a:r>
              <a:rPr lang="fr-FR" sz="1600" dirty="0" err="1">
                <a:latin typeface="+mn-lt"/>
              </a:rPr>
              <a:t>both</a:t>
            </a:r>
            <a:r>
              <a:rPr lang="fr-FR" sz="1600" dirty="0">
                <a:latin typeface="+mn-lt"/>
              </a:rPr>
              <a:t> 480 </a:t>
            </a:r>
            <a:r>
              <a:rPr lang="fr-FR" sz="1600" dirty="0" err="1">
                <a:latin typeface="+mn-lt"/>
              </a:rPr>
              <a:t>MBit</a:t>
            </a:r>
            <a:r>
              <a:rPr lang="fr-FR" sz="1600" dirty="0">
                <a:latin typeface="+mn-lt"/>
              </a:rPr>
              <a:t>/sec </a:t>
            </a:r>
          </a:p>
          <a:p>
            <a:pPr>
              <a:buFont typeface="Arial" panose="020B0604020202020204" pitchFamily="34" charset="0"/>
              <a:buChar char="•"/>
            </a:pPr>
            <a:r>
              <a:rPr lang="fr-FR" sz="1600" dirty="0">
                <a:latin typeface="+mn-lt"/>
              </a:rPr>
              <a:t>3 CAN Bus (1 </a:t>
            </a:r>
            <a:r>
              <a:rPr lang="fr-FR" sz="1600" dirty="0" err="1">
                <a:latin typeface="+mn-lt"/>
              </a:rPr>
              <a:t>with</a:t>
            </a:r>
            <a:r>
              <a:rPr lang="fr-FR" sz="1600" dirty="0">
                <a:latin typeface="+mn-lt"/>
              </a:rPr>
              <a:t> CAN FD) </a:t>
            </a:r>
          </a:p>
          <a:p>
            <a:pPr>
              <a:buFont typeface="Arial" panose="020B0604020202020204" pitchFamily="34" charset="0"/>
              <a:buChar char="•"/>
            </a:pPr>
            <a:r>
              <a:rPr lang="fr-FR" sz="1600" dirty="0">
                <a:latin typeface="+mn-lt"/>
              </a:rPr>
              <a:t>2 I2S Digital Audio </a:t>
            </a:r>
          </a:p>
          <a:p>
            <a:pPr>
              <a:buFont typeface="Arial" panose="020B0604020202020204" pitchFamily="34" charset="0"/>
              <a:buChar char="•"/>
            </a:pPr>
            <a:r>
              <a:rPr lang="fr-FR" sz="1600" dirty="0">
                <a:latin typeface="+mn-lt"/>
              </a:rPr>
              <a:t>1 S/PDIF Digital Audio </a:t>
            </a:r>
          </a:p>
          <a:p>
            <a:pPr>
              <a:buFont typeface="Arial" panose="020B0604020202020204" pitchFamily="34" charset="0"/>
              <a:buChar char="•"/>
            </a:pPr>
            <a:r>
              <a:rPr lang="fr-FR" sz="1600" dirty="0">
                <a:latin typeface="+mn-lt"/>
              </a:rPr>
              <a:t>1 SDIO (4 bit) native SD </a:t>
            </a:r>
          </a:p>
          <a:p>
            <a:pPr>
              <a:buFont typeface="Arial" panose="020B0604020202020204" pitchFamily="34" charset="0"/>
              <a:buChar char="•"/>
            </a:pPr>
            <a:r>
              <a:rPr lang="fr-FR" sz="1600" dirty="0">
                <a:latin typeface="+mn-lt"/>
              </a:rPr>
              <a:t>3 SPI, all </a:t>
            </a:r>
            <a:r>
              <a:rPr lang="fr-FR" sz="1600" dirty="0" err="1">
                <a:latin typeface="+mn-lt"/>
              </a:rPr>
              <a:t>with</a:t>
            </a:r>
            <a:r>
              <a:rPr lang="fr-FR" sz="1600" dirty="0">
                <a:latin typeface="+mn-lt"/>
              </a:rPr>
              <a:t> 16 </a:t>
            </a:r>
            <a:r>
              <a:rPr lang="fr-FR" sz="1600" dirty="0" err="1">
                <a:latin typeface="+mn-lt"/>
              </a:rPr>
              <a:t>word</a:t>
            </a:r>
            <a:r>
              <a:rPr lang="fr-FR" sz="1600" dirty="0">
                <a:latin typeface="+mn-lt"/>
              </a:rPr>
              <a:t> FIFO </a:t>
            </a:r>
          </a:p>
          <a:p>
            <a:pPr>
              <a:buFont typeface="Arial" panose="020B0604020202020204" pitchFamily="34" charset="0"/>
              <a:buChar char="•"/>
            </a:pPr>
            <a:r>
              <a:rPr lang="fr-FR" sz="1600" dirty="0">
                <a:latin typeface="+mn-lt"/>
              </a:rPr>
              <a:t>3 I2C, all </a:t>
            </a:r>
            <a:r>
              <a:rPr lang="fr-FR" sz="1600" dirty="0" err="1">
                <a:latin typeface="+mn-lt"/>
              </a:rPr>
              <a:t>with</a:t>
            </a:r>
            <a:r>
              <a:rPr lang="fr-FR" sz="1600" dirty="0">
                <a:latin typeface="+mn-lt"/>
              </a:rPr>
              <a:t> 4 byte FIFO </a:t>
            </a:r>
          </a:p>
          <a:p>
            <a:pPr>
              <a:buFont typeface="Arial" panose="020B0604020202020204" pitchFamily="34" charset="0"/>
              <a:buChar char="•"/>
            </a:pPr>
            <a:r>
              <a:rPr lang="fr-FR" sz="1600" dirty="0">
                <a:latin typeface="+mn-lt"/>
              </a:rPr>
              <a:t>7 Serial, all </a:t>
            </a:r>
            <a:r>
              <a:rPr lang="fr-FR" sz="1600" dirty="0" err="1">
                <a:latin typeface="+mn-lt"/>
              </a:rPr>
              <a:t>with</a:t>
            </a:r>
            <a:r>
              <a:rPr lang="fr-FR" sz="1600" dirty="0">
                <a:latin typeface="+mn-lt"/>
              </a:rPr>
              <a:t> 4 byte FIFO </a:t>
            </a:r>
          </a:p>
          <a:p>
            <a:pPr>
              <a:buFont typeface="Arial" panose="020B0604020202020204" pitchFamily="34" charset="0"/>
              <a:buChar char="•"/>
            </a:pPr>
            <a:r>
              <a:rPr lang="fr-FR" sz="1600" dirty="0">
                <a:latin typeface="+mn-lt"/>
              </a:rPr>
              <a:t>32 </a:t>
            </a:r>
            <a:r>
              <a:rPr lang="fr-FR" sz="1600" dirty="0" err="1">
                <a:latin typeface="+mn-lt"/>
              </a:rPr>
              <a:t>general</a:t>
            </a:r>
            <a:r>
              <a:rPr lang="fr-FR" sz="1600" dirty="0">
                <a:latin typeface="+mn-lt"/>
              </a:rPr>
              <a:t> </a:t>
            </a:r>
            <a:r>
              <a:rPr lang="fr-FR" sz="1600" dirty="0" err="1">
                <a:latin typeface="+mn-lt"/>
              </a:rPr>
              <a:t>purpose</a:t>
            </a:r>
            <a:r>
              <a:rPr lang="fr-FR" sz="1600" dirty="0">
                <a:latin typeface="+mn-lt"/>
              </a:rPr>
              <a:t> DMA channels </a:t>
            </a:r>
          </a:p>
          <a:p>
            <a:pPr>
              <a:buFont typeface="Arial" panose="020B0604020202020204" pitchFamily="34" charset="0"/>
              <a:buChar char="•"/>
            </a:pPr>
            <a:r>
              <a:rPr lang="fr-FR" sz="1600" dirty="0">
                <a:latin typeface="+mn-lt"/>
              </a:rPr>
              <a:t>31 PWM pins </a:t>
            </a:r>
          </a:p>
          <a:p>
            <a:pPr>
              <a:buFont typeface="Arial" panose="020B0604020202020204" pitchFamily="34" charset="0"/>
              <a:buChar char="•"/>
            </a:pPr>
            <a:r>
              <a:rPr lang="fr-FR" sz="1600" dirty="0">
                <a:latin typeface="+mn-lt"/>
              </a:rPr>
              <a:t>40 digital pins, all </a:t>
            </a:r>
            <a:r>
              <a:rPr lang="fr-FR" sz="1600" dirty="0" err="1">
                <a:latin typeface="+mn-lt"/>
              </a:rPr>
              <a:t>interrrupt</a:t>
            </a:r>
            <a:r>
              <a:rPr lang="fr-FR" sz="1600" dirty="0">
                <a:latin typeface="+mn-lt"/>
              </a:rPr>
              <a:t> capable </a:t>
            </a:r>
          </a:p>
          <a:p>
            <a:pPr>
              <a:buFont typeface="Arial" panose="020B0604020202020204" pitchFamily="34" charset="0"/>
              <a:buChar char="•"/>
            </a:pPr>
            <a:r>
              <a:rPr lang="fr-FR" sz="1600" dirty="0">
                <a:latin typeface="+mn-lt"/>
              </a:rPr>
              <a:t>14 </a:t>
            </a:r>
            <a:r>
              <a:rPr lang="fr-FR" sz="1600" dirty="0" err="1">
                <a:latin typeface="+mn-lt"/>
              </a:rPr>
              <a:t>analog</a:t>
            </a:r>
            <a:r>
              <a:rPr lang="fr-FR" sz="1600" dirty="0">
                <a:latin typeface="+mn-lt"/>
              </a:rPr>
              <a:t> pins, 2 </a:t>
            </a:r>
            <a:r>
              <a:rPr lang="fr-FR" sz="1600" dirty="0" err="1">
                <a:latin typeface="+mn-lt"/>
              </a:rPr>
              <a:t>ADCs</a:t>
            </a:r>
            <a:r>
              <a:rPr lang="fr-FR" sz="1600" dirty="0">
                <a:latin typeface="+mn-lt"/>
              </a:rPr>
              <a:t> on chip </a:t>
            </a:r>
          </a:p>
          <a:p>
            <a:pPr>
              <a:buFont typeface="Arial" panose="020B0604020202020204" pitchFamily="34" charset="0"/>
              <a:buChar char="•"/>
            </a:pPr>
            <a:r>
              <a:rPr lang="fr-FR" sz="1600" dirty="0" err="1">
                <a:latin typeface="+mn-lt"/>
              </a:rPr>
              <a:t>Cryptographic</a:t>
            </a:r>
            <a:r>
              <a:rPr lang="fr-FR" sz="1600" dirty="0">
                <a:latin typeface="+mn-lt"/>
              </a:rPr>
              <a:t> </a:t>
            </a:r>
            <a:r>
              <a:rPr lang="fr-FR" sz="1600" dirty="0" err="1">
                <a:latin typeface="+mn-lt"/>
              </a:rPr>
              <a:t>Acceleration</a:t>
            </a:r>
            <a:r>
              <a:rPr lang="fr-FR" sz="1600" dirty="0">
                <a:latin typeface="+mn-lt"/>
              </a:rPr>
              <a:t> </a:t>
            </a:r>
          </a:p>
          <a:p>
            <a:pPr>
              <a:buFont typeface="Arial" panose="020B0604020202020204" pitchFamily="34" charset="0"/>
              <a:buChar char="•"/>
            </a:pPr>
            <a:r>
              <a:rPr lang="fr-FR" sz="1600" dirty="0" err="1">
                <a:latin typeface="+mn-lt"/>
              </a:rPr>
              <a:t>Random</a:t>
            </a:r>
            <a:r>
              <a:rPr lang="fr-FR" sz="1600" dirty="0">
                <a:latin typeface="+mn-lt"/>
              </a:rPr>
              <a:t> </a:t>
            </a:r>
            <a:r>
              <a:rPr lang="fr-FR" sz="1600" dirty="0" err="1">
                <a:latin typeface="+mn-lt"/>
              </a:rPr>
              <a:t>Number</a:t>
            </a:r>
            <a:r>
              <a:rPr lang="fr-FR" sz="1600" dirty="0">
                <a:latin typeface="+mn-lt"/>
              </a:rPr>
              <a:t> </a:t>
            </a:r>
            <a:r>
              <a:rPr lang="fr-FR" sz="1600" dirty="0" err="1">
                <a:latin typeface="+mn-lt"/>
              </a:rPr>
              <a:t>Generator</a:t>
            </a:r>
            <a:r>
              <a:rPr lang="fr-FR" sz="1600" dirty="0">
                <a:latin typeface="+mn-lt"/>
              </a:rPr>
              <a:t> </a:t>
            </a:r>
          </a:p>
          <a:p>
            <a:pPr>
              <a:buFont typeface="Arial" panose="020B0604020202020204" pitchFamily="34" charset="0"/>
              <a:buChar char="•"/>
            </a:pPr>
            <a:r>
              <a:rPr lang="fr-FR" sz="1600" dirty="0">
                <a:latin typeface="+mn-lt"/>
              </a:rPr>
              <a:t>RTC for date/time </a:t>
            </a:r>
          </a:p>
          <a:p>
            <a:pPr>
              <a:buFont typeface="Arial" panose="020B0604020202020204" pitchFamily="34" charset="0"/>
              <a:buChar char="•"/>
            </a:pPr>
            <a:r>
              <a:rPr lang="fr-FR" sz="1600" dirty="0">
                <a:latin typeface="+mn-lt"/>
              </a:rPr>
              <a:t>Programmable </a:t>
            </a:r>
            <a:r>
              <a:rPr lang="fr-FR" sz="1600" dirty="0" err="1">
                <a:latin typeface="+mn-lt"/>
              </a:rPr>
              <a:t>FlexIO</a:t>
            </a:r>
            <a:r>
              <a:rPr lang="fr-FR" sz="1600" dirty="0">
                <a:latin typeface="+mn-lt"/>
              </a:rPr>
              <a:t> </a:t>
            </a:r>
          </a:p>
          <a:p>
            <a:pPr>
              <a:buFont typeface="Arial" panose="020B0604020202020204" pitchFamily="34" charset="0"/>
              <a:buChar char="•"/>
            </a:pPr>
            <a:r>
              <a:rPr lang="fr-FR" sz="1600" dirty="0">
                <a:latin typeface="+mn-lt"/>
              </a:rPr>
              <a:t>Pixel </a:t>
            </a:r>
            <a:r>
              <a:rPr lang="fr-FR" sz="1600" dirty="0" err="1">
                <a:latin typeface="+mn-lt"/>
              </a:rPr>
              <a:t>Processing</a:t>
            </a:r>
            <a:r>
              <a:rPr lang="fr-FR" sz="1600" dirty="0">
                <a:latin typeface="+mn-lt"/>
              </a:rPr>
              <a:t> Pipeline </a:t>
            </a:r>
          </a:p>
          <a:p>
            <a:pPr>
              <a:buFont typeface="Arial" panose="020B0604020202020204" pitchFamily="34" charset="0"/>
              <a:buChar char="•"/>
            </a:pPr>
            <a:r>
              <a:rPr lang="fr-FR" sz="1600" dirty="0" err="1">
                <a:latin typeface="+mn-lt"/>
              </a:rPr>
              <a:t>Peripheral</a:t>
            </a:r>
            <a:r>
              <a:rPr lang="fr-FR" sz="1600" dirty="0">
                <a:latin typeface="+mn-lt"/>
              </a:rPr>
              <a:t> cross </a:t>
            </a:r>
            <a:r>
              <a:rPr lang="fr-FR" sz="1600" dirty="0" err="1">
                <a:latin typeface="+mn-lt"/>
              </a:rPr>
              <a:t>triggering</a:t>
            </a:r>
            <a:r>
              <a:rPr lang="fr-FR" sz="1600" dirty="0">
                <a:latin typeface="+mn-lt"/>
              </a:rPr>
              <a:t> </a:t>
            </a:r>
          </a:p>
          <a:p>
            <a:pPr>
              <a:buFont typeface="Arial" panose="020B0604020202020204" pitchFamily="34" charset="0"/>
              <a:buChar char="•"/>
            </a:pPr>
            <a:r>
              <a:rPr lang="fr-FR" sz="1600" dirty="0">
                <a:latin typeface="+mn-lt"/>
              </a:rPr>
              <a:t>Power On/Off management </a:t>
            </a:r>
          </a:p>
        </p:txBody>
      </p:sp>
      <p:graphicFrame>
        <p:nvGraphicFramePr>
          <p:cNvPr id="15" name="Tableau 14">
            <a:extLst>
              <a:ext uri="{FF2B5EF4-FFF2-40B4-BE49-F238E27FC236}">
                <a16:creationId xmlns:a16="http://schemas.microsoft.com/office/drawing/2014/main" id="{1DF98C94-70A2-4E6B-80D4-BB69B333A097}"/>
              </a:ext>
            </a:extLst>
          </p:cNvPr>
          <p:cNvGraphicFramePr>
            <a:graphicFrameLocks noGrp="1"/>
          </p:cNvGraphicFramePr>
          <p:nvPr/>
        </p:nvGraphicFramePr>
        <p:xfrm>
          <a:off x="0" y="628342"/>
          <a:ext cx="7886700" cy="274320"/>
        </p:xfrm>
        <a:graphic>
          <a:graphicData uri="http://schemas.openxmlformats.org/drawingml/2006/table">
            <a:tbl>
              <a:tblPr/>
              <a:tblGrid>
                <a:gridCol w="171450">
                  <a:extLst>
                    <a:ext uri="{9D8B030D-6E8A-4147-A177-3AD203B41FA5}">
                      <a16:colId xmlns:a16="http://schemas.microsoft.com/office/drawing/2014/main" val="16702387"/>
                    </a:ext>
                  </a:extLst>
                </a:gridCol>
                <a:gridCol w="7715250">
                  <a:extLst>
                    <a:ext uri="{9D8B030D-6E8A-4147-A177-3AD203B41FA5}">
                      <a16:colId xmlns:a16="http://schemas.microsoft.com/office/drawing/2014/main" val="533716622"/>
                    </a:ext>
                  </a:extLst>
                </a:gridCol>
              </a:tblGrid>
              <a:tr h="0">
                <a:tc>
                  <a:txBody>
                    <a:bodyPr/>
                    <a:lstStyle/>
                    <a:p>
                      <a:endParaRPr lang="fr-FR"/>
                    </a:p>
                  </a:txBody>
                  <a:tcPr marL="0" marR="0" marT="0" marB="0" anchor="ctr">
                    <a:lnL>
                      <a:noFill/>
                    </a:lnL>
                    <a:lnR>
                      <a:noFill/>
                    </a:lnR>
                    <a:lnT>
                      <a:noFill/>
                    </a:lnT>
                    <a:lnB>
                      <a:noFill/>
                    </a:lnB>
                  </a:tcPr>
                </a:tc>
                <a:tc>
                  <a:txBody>
                    <a:bodyPr/>
                    <a:lstStyle/>
                    <a:p>
                      <a:r>
                        <a:rPr lang="fr-FR" b="1" dirty="0" err="1"/>
                        <a:t>Teensy</a:t>
                      </a:r>
                      <a:r>
                        <a:rPr lang="fr-FR" b="1" dirty="0"/>
                        <a:t> 4.0 </a:t>
                      </a:r>
                      <a:r>
                        <a:rPr lang="fr-FR" b="1" dirty="0" err="1"/>
                        <a:t>Development</a:t>
                      </a:r>
                      <a:r>
                        <a:rPr lang="fr-FR" b="1" dirty="0"/>
                        <a:t> </a:t>
                      </a:r>
                      <a:r>
                        <a:rPr lang="fr-FR" b="1" dirty="0" err="1"/>
                        <a:t>Board</a:t>
                      </a:r>
                      <a:endParaRPr lang="fr-FR" b="1" dirty="0"/>
                    </a:p>
                  </a:txBody>
                  <a:tcPr marL="0" marR="0" marT="0" marB="0">
                    <a:lnL>
                      <a:noFill/>
                    </a:lnL>
                    <a:lnR>
                      <a:noFill/>
                    </a:lnR>
                    <a:lnT>
                      <a:noFill/>
                    </a:lnT>
                    <a:lnB>
                      <a:noFill/>
                    </a:lnB>
                  </a:tcPr>
                </a:tc>
                <a:extLst>
                  <a:ext uri="{0D108BD9-81ED-4DB2-BD59-A6C34878D82A}">
                    <a16:rowId xmlns:a16="http://schemas.microsoft.com/office/drawing/2014/main" val="1513360622"/>
                  </a:ext>
                </a:extLst>
              </a:tr>
            </a:tbl>
          </a:graphicData>
        </a:graphic>
      </p:graphicFrame>
      <p:pic>
        <p:nvPicPr>
          <p:cNvPr id="8" name="Image 7">
            <a:hlinkClick r:id="rId4" action="ppaction://hlinksldjump"/>
            <a:extLst>
              <a:ext uri="{FF2B5EF4-FFF2-40B4-BE49-F238E27FC236}">
                <a16:creationId xmlns:a16="http://schemas.microsoft.com/office/drawing/2014/main" id="{1005A534-BC7F-4750-9854-F93E0AAE4133}"/>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
        <p:nvSpPr>
          <p:cNvPr id="10" name="Espace réservé du numéro de diapositive 2">
            <a:extLst>
              <a:ext uri="{FF2B5EF4-FFF2-40B4-BE49-F238E27FC236}">
                <a16:creationId xmlns:a16="http://schemas.microsoft.com/office/drawing/2014/main" id="{44E04DA8-0697-41ED-82B1-C17FA9E105A0}"/>
              </a:ext>
            </a:extLst>
          </p:cNvPr>
          <p:cNvSpPr>
            <a:spLocks noGrp="1"/>
          </p:cNvSpPr>
          <p:nvPr>
            <p:ph type="sldNum" sz="quarter" idx="12"/>
          </p:nvPr>
        </p:nvSpPr>
        <p:spPr>
          <a:xfrm>
            <a:off x="6948264" y="6554283"/>
            <a:ext cx="2133600" cy="365125"/>
          </a:xfrm>
        </p:spPr>
        <p:txBody>
          <a:bodyPr/>
          <a:lstStyle/>
          <a:p>
            <a:pPr>
              <a:defRPr/>
            </a:pPr>
            <a:fld id="{E652A8FB-8C76-45BB-8D82-93F8E151003C}" type="slidenum">
              <a:rPr lang="fr-FR" smtClean="0"/>
              <a:pPr>
                <a:defRPr/>
              </a:pPr>
              <a:t>562</a:t>
            </a:fld>
            <a:endParaRPr lang="fr-FR" dirty="0"/>
          </a:p>
        </p:txBody>
      </p:sp>
    </p:spTree>
    <p:extLst>
      <p:ext uri="{BB962C8B-B14F-4D97-AF65-F5344CB8AC3E}">
        <p14:creationId xmlns:p14="http://schemas.microsoft.com/office/powerpoint/2010/main" val="1411098051"/>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4E680-E105-4F66-8199-AB4BA4AB6937}"/>
              </a:ext>
            </a:extLst>
          </p:cNvPr>
          <p:cNvSpPr>
            <a:spLocks noGrp="1"/>
          </p:cNvSpPr>
          <p:nvPr>
            <p:ph type="title"/>
          </p:nvPr>
        </p:nvSpPr>
        <p:spPr/>
        <p:txBody>
          <a:bodyPr/>
          <a:lstStyle/>
          <a:p>
            <a:r>
              <a:rPr lang="fr-FR" dirty="0"/>
              <a:t>TEENSY FAMILY</a:t>
            </a:r>
          </a:p>
        </p:txBody>
      </p:sp>
      <p:sp>
        <p:nvSpPr>
          <p:cNvPr id="3" name="Espace réservé du numéro de diapositive 2">
            <a:extLst>
              <a:ext uri="{FF2B5EF4-FFF2-40B4-BE49-F238E27FC236}">
                <a16:creationId xmlns:a16="http://schemas.microsoft.com/office/drawing/2014/main" id="{F2D9FD4E-BC0E-4830-B353-22D6AB3ABD00}"/>
              </a:ext>
            </a:extLst>
          </p:cNvPr>
          <p:cNvSpPr>
            <a:spLocks noGrp="1"/>
          </p:cNvSpPr>
          <p:nvPr>
            <p:ph type="sldNum" sz="quarter" idx="12"/>
          </p:nvPr>
        </p:nvSpPr>
        <p:spPr/>
        <p:txBody>
          <a:bodyPr/>
          <a:lstStyle/>
          <a:p>
            <a:pPr>
              <a:defRPr/>
            </a:pPr>
            <a:fld id="{E652A8FB-8C76-45BB-8D82-93F8E151003C}" type="slidenum">
              <a:rPr lang="fr-FR" smtClean="0"/>
              <a:pPr>
                <a:defRPr/>
              </a:pPr>
              <a:t>563</a:t>
            </a:fld>
            <a:endParaRPr lang="fr-FR"/>
          </a:p>
        </p:txBody>
      </p:sp>
      <p:pic>
        <p:nvPicPr>
          <p:cNvPr id="4" name="Image 3">
            <a:extLst>
              <a:ext uri="{FF2B5EF4-FFF2-40B4-BE49-F238E27FC236}">
                <a16:creationId xmlns:a16="http://schemas.microsoft.com/office/drawing/2014/main" id="{D580B25B-1BA7-47ED-9E0B-B21BCF8DD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04660"/>
            <a:ext cx="4146206" cy="5853468"/>
          </a:xfrm>
          <a:prstGeom prst="rect">
            <a:avLst/>
          </a:prstGeom>
        </p:spPr>
      </p:pic>
      <p:pic>
        <p:nvPicPr>
          <p:cNvPr id="5" name="Image 4">
            <a:extLst>
              <a:ext uri="{FF2B5EF4-FFF2-40B4-BE49-F238E27FC236}">
                <a16:creationId xmlns:a16="http://schemas.microsoft.com/office/drawing/2014/main" id="{E15DF963-EACC-4102-BB85-0879FE44A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604660"/>
            <a:ext cx="4146206" cy="5853468"/>
          </a:xfrm>
          <a:prstGeom prst="rect">
            <a:avLst/>
          </a:prstGeom>
        </p:spPr>
      </p:pic>
      <p:pic>
        <p:nvPicPr>
          <p:cNvPr id="6" name="Image 5">
            <a:hlinkClick r:id="rId4" action="ppaction://hlinksldjump"/>
            <a:extLst>
              <a:ext uri="{FF2B5EF4-FFF2-40B4-BE49-F238E27FC236}">
                <a16:creationId xmlns:a16="http://schemas.microsoft.com/office/drawing/2014/main" id="{0B23A848-58A5-4EE7-BFC8-38D842457F90}"/>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161414937"/>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BD4201-424B-4A33-824A-C190D4A2ED6A}"/>
              </a:ext>
            </a:extLst>
          </p:cNvPr>
          <p:cNvSpPr>
            <a:spLocks noGrp="1"/>
          </p:cNvSpPr>
          <p:nvPr>
            <p:ph type="title"/>
          </p:nvPr>
        </p:nvSpPr>
        <p:spPr/>
        <p:txBody>
          <a:bodyPr/>
          <a:lstStyle/>
          <a:p>
            <a:r>
              <a:rPr lang="fr-FR" dirty="0"/>
              <a:t>TEENSY FAMILY</a:t>
            </a:r>
          </a:p>
        </p:txBody>
      </p:sp>
      <p:sp>
        <p:nvSpPr>
          <p:cNvPr id="3" name="Espace réservé du numéro de diapositive 2">
            <a:extLst>
              <a:ext uri="{FF2B5EF4-FFF2-40B4-BE49-F238E27FC236}">
                <a16:creationId xmlns:a16="http://schemas.microsoft.com/office/drawing/2014/main" id="{19C2DA67-CA46-4389-BA46-4CB3CD7DF1C7}"/>
              </a:ext>
            </a:extLst>
          </p:cNvPr>
          <p:cNvSpPr>
            <a:spLocks noGrp="1"/>
          </p:cNvSpPr>
          <p:nvPr>
            <p:ph type="sldNum" sz="quarter" idx="12"/>
          </p:nvPr>
        </p:nvSpPr>
        <p:spPr/>
        <p:txBody>
          <a:bodyPr/>
          <a:lstStyle/>
          <a:p>
            <a:pPr>
              <a:defRPr/>
            </a:pPr>
            <a:fld id="{E652A8FB-8C76-45BB-8D82-93F8E151003C}" type="slidenum">
              <a:rPr lang="fr-FR" smtClean="0"/>
              <a:pPr>
                <a:defRPr/>
              </a:pPr>
              <a:t>564</a:t>
            </a:fld>
            <a:endParaRPr lang="fr-FR"/>
          </a:p>
        </p:txBody>
      </p:sp>
      <p:graphicFrame>
        <p:nvGraphicFramePr>
          <p:cNvPr id="4" name="Tableau 3">
            <a:extLst>
              <a:ext uri="{FF2B5EF4-FFF2-40B4-BE49-F238E27FC236}">
                <a16:creationId xmlns:a16="http://schemas.microsoft.com/office/drawing/2014/main" id="{C25C608A-CB04-4DAD-B4EC-1097FA94C469}"/>
              </a:ext>
            </a:extLst>
          </p:cNvPr>
          <p:cNvGraphicFramePr>
            <a:graphicFrameLocks noGrp="1"/>
          </p:cNvGraphicFramePr>
          <p:nvPr/>
        </p:nvGraphicFramePr>
        <p:xfrm>
          <a:off x="0" y="618804"/>
          <a:ext cx="9144000" cy="5938146"/>
        </p:xfrm>
        <a:graphic>
          <a:graphicData uri="http://schemas.openxmlformats.org/drawingml/2006/table">
            <a:tbl>
              <a:tblPr/>
              <a:tblGrid>
                <a:gridCol w="1143000">
                  <a:extLst>
                    <a:ext uri="{9D8B030D-6E8A-4147-A177-3AD203B41FA5}">
                      <a16:colId xmlns:a16="http://schemas.microsoft.com/office/drawing/2014/main" val="3092925288"/>
                    </a:ext>
                  </a:extLst>
                </a:gridCol>
                <a:gridCol w="1143000">
                  <a:extLst>
                    <a:ext uri="{9D8B030D-6E8A-4147-A177-3AD203B41FA5}">
                      <a16:colId xmlns:a16="http://schemas.microsoft.com/office/drawing/2014/main" val="2501879101"/>
                    </a:ext>
                  </a:extLst>
                </a:gridCol>
                <a:gridCol w="1143000">
                  <a:extLst>
                    <a:ext uri="{9D8B030D-6E8A-4147-A177-3AD203B41FA5}">
                      <a16:colId xmlns:a16="http://schemas.microsoft.com/office/drawing/2014/main" val="821612085"/>
                    </a:ext>
                  </a:extLst>
                </a:gridCol>
                <a:gridCol w="1143000">
                  <a:extLst>
                    <a:ext uri="{9D8B030D-6E8A-4147-A177-3AD203B41FA5}">
                      <a16:colId xmlns:a16="http://schemas.microsoft.com/office/drawing/2014/main" val="2374540728"/>
                    </a:ext>
                  </a:extLst>
                </a:gridCol>
                <a:gridCol w="1143000">
                  <a:extLst>
                    <a:ext uri="{9D8B030D-6E8A-4147-A177-3AD203B41FA5}">
                      <a16:colId xmlns:a16="http://schemas.microsoft.com/office/drawing/2014/main" val="2796488999"/>
                    </a:ext>
                  </a:extLst>
                </a:gridCol>
                <a:gridCol w="1143000">
                  <a:extLst>
                    <a:ext uri="{9D8B030D-6E8A-4147-A177-3AD203B41FA5}">
                      <a16:colId xmlns:a16="http://schemas.microsoft.com/office/drawing/2014/main" val="1487354946"/>
                    </a:ext>
                  </a:extLst>
                </a:gridCol>
                <a:gridCol w="1143000">
                  <a:extLst>
                    <a:ext uri="{9D8B030D-6E8A-4147-A177-3AD203B41FA5}">
                      <a16:colId xmlns:a16="http://schemas.microsoft.com/office/drawing/2014/main" val="2031798178"/>
                    </a:ext>
                  </a:extLst>
                </a:gridCol>
                <a:gridCol w="1143000">
                  <a:extLst>
                    <a:ext uri="{9D8B030D-6E8A-4147-A177-3AD203B41FA5}">
                      <a16:colId xmlns:a16="http://schemas.microsoft.com/office/drawing/2014/main" val="3854656919"/>
                    </a:ext>
                  </a:extLst>
                </a:gridCol>
              </a:tblGrid>
              <a:tr h="194260">
                <a:tc>
                  <a:txBody>
                    <a:bodyPr/>
                    <a:lstStyle/>
                    <a:p>
                      <a:pPr algn="ctr"/>
                      <a:r>
                        <a:rPr lang="fr-FR" sz="700" b="1" dirty="0" err="1">
                          <a:effectLst>
                            <a:outerShdw blurRad="38100" dist="38100" dir="2700000" algn="tl">
                              <a:srgbClr val="000000">
                                <a:alpha val="43137"/>
                              </a:srgbClr>
                            </a:outerShdw>
                          </a:effectLst>
                        </a:rPr>
                        <a:t>Feature</a:t>
                      </a:r>
                      <a:endParaRPr lang="fr-FR" sz="700" b="1" dirty="0">
                        <a:effectLst>
                          <a:outerShdw blurRad="38100" dist="38100" dir="2700000" algn="tl">
                            <a:srgbClr val="000000">
                              <a:alpha val="43137"/>
                            </a:srgbClr>
                          </a:outerShdw>
                        </a:effectLst>
                      </a:endParaRP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err="1">
                          <a:effectLst>
                            <a:outerShdw blurRad="38100" dist="38100" dir="2700000" algn="tl">
                              <a:srgbClr val="000000">
                                <a:alpha val="43137"/>
                              </a:srgbClr>
                            </a:outerShdw>
                          </a:effectLst>
                        </a:rPr>
                        <a:t>Teensy</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2.0</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Teensy++</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2.0</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Teensy</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LC</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Teensy</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3.2</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Teensy</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3.5</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Teensy</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Units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6847518"/>
                  </a:ext>
                </a:extLst>
              </a:tr>
              <a:tr h="137202">
                <a:tc>
                  <a:txBody>
                    <a:bodyPr/>
                    <a:lstStyle/>
                    <a:p>
                      <a:pPr algn="ctr"/>
                      <a:r>
                        <a:rPr lang="fr-FR" sz="700" b="1">
                          <a:effectLst>
                            <a:outerShdw blurRad="38100" dist="38100" dir="2700000" algn="tl">
                              <a:srgbClr val="000000">
                                <a:alpha val="43137"/>
                              </a:srgbClr>
                            </a:outerShdw>
                          </a:effectLst>
                        </a:rPr>
                        <a:t>Price</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$16.00</a:t>
                      </a:r>
                      <a:endParaRPr lang="fr-FR" sz="700" b="1" dirty="0">
                        <a:effectLst>
                          <a:outerShdw blurRad="38100" dist="38100" dir="2700000" algn="tl">
                            <a:srgbClr val="000000">
                              <a:alpha val="43137"/>
                            </a:srgbClr>
                          </a:outerShdw>
                        </a:effectLst>
                      </a:endParaRP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$24.00</a:t>
                      </a:r>
                      <a:endParaRPr lang="fr-FR" sz="700" b="1">
                        <a:effectLst>
                          <a:outerShdw blurRad="38100" dist="38100" dir="2700000" algn="tl">
                            <a:srgbClr val="000000">
                              <a:alpha val="43137"/>
                            </a:srgbClr>
                          </a:outerShdw>
                        </a:effectLst>
                      </a:endParaRP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$11.65</a:t>
                      </a:r>
                      <a:endParaRPr lang="fr-FR" sz="700" b="1">
                        <a:effectLst>
                          <a:outerShdw blurRad="38100" dist="38100" dir="2700000" algn="tl">
                            <a:srgbClr val="000000">
                              <a:alpha val="43137"/>
                            </a:srgbClr>
                          </a:outerShdw>
                        </a:effectLst>
                      </a:endParaRP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hlinkClick r:id="rId5">
                            <a:extLst>
                              <a:ext uri="{A12FA001-AC4F-418D-AE19-62706E023703}">
                                <ahyp:hlinkClr xmlns:ahyp="http://schemas.microsoft.com/office/drawing/2018/hyperlinkcolor" val="tx"/>
                              </a:ext>
                            </a:extLst>
                          </a:hlinkClick>
                        </a:rPr>
                        <a:t>$19.80</a:t>
                      </a:r>
                      <a:endParaRPr lang="fr-FR" sz="700" b="1">
                        <a:effectLst>
                          <a:outerShdw blurRad="38100" dist="38100" dir="2700000" algn="tl">
                            <a:srgbClr val="000000">
                              <a:alpha val="43137"/>
                            </a:srgbClr>
                          </a:outerShdw>
                        </a:effectLst>
                      </a:endParaRP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hlinkClick r:id="rId6">
                            <a:extLst>
                              <a:ext uri="{A12FA001-AC4F-418D-AE19-62706E023703}">
                                <ahyp:hlinkClr xmlns:ahyp="http://schemas.microsoft.com/office/drawing/2018/hyperlinkcolor" val="tx"/>
                              </a:ext>
                            </a:extLst>
                          </a:hlinkClick>
                        </a:rPr>
                        <a:t>$24.25</a:t>
                      </a:r>
                      <a:endParaRPr lang="fr-FR" sz="700" b="1">
                        <a:effectLst>
                          <a:outerShdw blurRad="38100" dist="38100" dir="2700000" algn="tl">
                            <a:srgbClr val="000000">
                              <a:alpha val="43137"/>
                            </a:srgbClr>
                          </a:outerShdw>
                        </a:effectLst>
                      </a:endParaRP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hlinkClick r:id="rId7">
                            <a:extLst>
                              <a:ext uri="{A12FA001-AC4F-418D-AE19-62706E023703}">
                                <ahyp:hlinkClr xmlns:ahyp="http://schemas.microsoft.com/office/drawing/2018/hyperlinkcolor" val="tx"/>
                              </a:ext>
                            </a:extLst>
                          </a:hlinkClick>
                        </a:rPr>
                        <a:t>$29.25</a:t>
                      </a:r>
                      <a:endParaRPr lang="fr-FR" sz="700" b="1">
                        <a:effectLst>
                          <a:outerShdw blurRad="38100" dist="38100" dir="2700000" algn="tl">
                            <a:srgbClr val="000000">
                              <a:alpha val="43137"/>
                            </a:srgbClr>
                          </a:outerShdw>
                        </a:effectLst>
                      </a:endParaRP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US Dollars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1213502"/>
                  </a:ext>
                </a:extLst>
              </a:tr>
              <a:tr h="422489">
                <a:tc>
                  <a:txBody>
                    <a:bodyPr/>
                    <a:lstStyle/>
                    <a:p>
                      <a:pPr algn="ctr"/>
                      <a:r>
                        <a:rPr lang="en-US" sz="700" b="1">
                          <a:effectLst>
                            <a:outerShdw blurRad="38100" dist="38100" dir="2700000" algn="tl">
                              <a:srgbClr val="000000">
                                <a:alpha val="43137"/>
                              </a:srgbClr>
                            </a:outerShdw>
                          </a:effectLst>
                        </a:rPr>
                        <a:t>Processor</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Core</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Rated Speed</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Overclockable</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ATMEGA32U4</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AVR</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16</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AT90USB1286</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AVR</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16</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MKL26Z64VFT4</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Cortex-M0+</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48</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MK20DX256VLH7</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Cortex-M4</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72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96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MK64FX512VMD12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Cortex-M4F</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120</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MK66FX1M0VMD18</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Cortex-M4F</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180</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240</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r>
                        <a:rPr lang="fr-FR" sz="700" b="1">
                          <a:effectLst>
                            <a:outerShdw blurRad="38100" dist="38100" dir="2700000" algn="tl">
                              <a:srgbClr val="000000">
                                <a:alpha val="43137"/>
                              </a:srgbClr>
                            </a:outerShdw>
                          </a:effectLst>
                        </a:rPr>
                      </a:b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MHz</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MHz</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0761480"/>
                  </a:ext>
                </a:extLst>
              </a:tr>
              <a:tr h="308375">
                <a:tc>
                  <a:txBody>
                    <a:bodyPr/>
                    <a:lstStyle/>
                    <a:p>
                      <a:pPr algn="ctr"/>
                      <a:r>
                        <a:rPr lang="fr-FR" sz="700" b="1">
                          <a:effectLst>
                            <a:outerShdw blurRad="38100" dist="38100" dir="2700000" algn="tl">
                              <a:srgbClr val="000000">
                                <a:alpha val="43137"/>
                              </a:srgbClr>
                            </a:outerShdw>
                          </a:effectLst>
                        </a:rPr>
                        <a:t>Flash Memory</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Bandwidth</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Cache</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31.5</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127</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62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96</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64</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256</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192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256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512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192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256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1024</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411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8192</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kbytes</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Mbytes/sec</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Bytes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120708"/>
                  </a:ext>
                </a:extLst>
              </a:tr>
              <a:tr h="80145">
                <a:tc>
                  <a:txBody>
                    <a:bodyPr/>
                    <a:lstStyle/>
                    <a:p>
                      <a:pPr algn="ctr"/>
                      <a:r>
                        <a:rPr lang="fr-FR" sz="700" b="1">
                          <a:effectLst>
                            <a:outerShdw blurRad="38100" dist="38100" dir="2700000" algn="tl">
                              <a:srgbClr val="000000">
                                <a:alpha val="43137"/>
                              </a:srgbClr>
                            </a:outerShdw>
                          </a:effectLst>
                        </a:rPr>
                        <a:t>RAM</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2.5</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8</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8</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64</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256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256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kbytes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8897419"/>
                  </a:ext>
                </a:extLst>
              </a:tr>
              <a:tr h="137202">
                <a:tc>
                  <a:txBody>
                    <a:bodyPr/>
                    <a:lstStyle/>
                    <a:p>
                      <a:pPr algn="ctr"/>
                      <a:r>
                        <a:rPr lang="fr-FR" sz="700" b="1">
                          <a:effectLst>
                            <a:outerShdw blurRad="38100" dist="38100" dir="2700000" algn="tl">
                              <a:srgbClr val="000000">
                                <a:alpha val="43137"/>
                              </a:srgbClr>
                            </a:outerShdw>
                          </a:effectLst>
                        </a:rPr>
                        <a:t>EEPROM</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1024</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4096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128 (emu)</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2048</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4096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4096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bytes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88119"/>
                  </a:ext>
                </a:extLst>
              </a:tr>
              <a:tr h="194260">
                <a:tc>
                  <a:txBody>
                    <a:bodyPr/>
                    <a:lstStyle/>
                    <a:p>
                      <a:pPr algn="ctr"/>
                      <a:r>
                        <a:rPr lang="fr-FR" sz="700" b="1">
                          <a:effectLst>
                            <a:outerShdw blurRad="38100" dist="38100" dir="2700000" algn="tl">
                              <a:srgbClr val="000000">
                                <a:alpha val="43137"/>
                              </a:srgbClr>
                            </a:outerShdw>
                          </a:effectLst>
                        </a:rPr>
                        <a:t>Direct Memory Access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4</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16</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32</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Channels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4718853"/>
                  </a:ext>
                </a:extLst>
              </a:tr>
              <a:tr h="707776">
                <a:tc>
                  <a:txBody>
                    <a:bodyPr/>
                    <a:lstStyle/>
                    <a:p>
                      <a:pPr algn="ctr"/>
                      <a:r>
                        <a:rPr lang="fr-FR" sz="700" b="1">
                          <a:effectLst>
                            <a:outerShdw blurRad="38100" dist="38100" dir="2700000" algn="tl">
                              <a:srgbClr val="000000">
                                <a:alpha val="43137"/>
                              </a:srgbClr>
                            </a:outerShdw>
                          </a:effectLst>
                        </a:rPr>
                        <a:t>Digital I/O</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Breadboard I/O</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Voltage Output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Current Output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Voltage Input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Interrupts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t-IT" sz="700" b="1">
                          <a:effectLst>
                            <a:outerShdw blurRad="38100" dist="38100" dir="2700000" algn="tl">
                              <a:srgbClr val="000000">
                                <a:alpha val="43137"/>
                              </a:srgbClr>
                            </a:outerShdw>
                          </a:effectLst>
                        </a:rPr>
                        <a:t>25</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22</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5V</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20mA</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5V</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4</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t-IT" sz="700" b="1">
                          <a:effectLst>
                            <a:outerShdw blurRad="38100" dist="38100" dir="2700000" algn="tl">
                              <a:srgbClr val="000000">
                                <a:alpha val="43137"/>
                              </a:srgbClr>
                            </a:outerShdw>
                          </a:effectLst>
                        </a:rPr>
                        <a:t>46</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36</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5V</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20mA</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5V</a:t>
                      </a:r>
                      <a:br>
                        <a:rPr lang="it-IT" sz="700" b="1">
                          <a:effectLst>
                            <a:outerShdw blurRad="38100" dist="38100" dir="2700000" algn="tl">
                              <a:srgbClr val="000000">
                                <a:alpha val="43137"/>
                              </a:srgbClr>
                            </a:outerShdw>
                          </a:effectLst>
                        </a:rPr>
                      </a:br>
                      <a:r>
                        <a:rPr lang="it-IT" sz="700" b="1">
                          <a:effectLst>
                            <a:outerShdw blurRad="38100" dist="38100" dir="2700000" algn="tl">
                              <a:srgbClr val="000000">
                                <a:alpha val="43137"/>
                              </a:srgbClr>
                            </a:outerShdw>
                          </a:effectLst>
                        </a:rPr>
                        <a:t>8</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it-IT" sz="700" b="1" dirty="0">
                          <a:effectLst>
                            <a:outerShdw blurRad="38100" dist="38100" dir="2700000" algn="tl">
                              <a:srgbClr val="000000">
                                <a:alpha val="43137"/>
                              </a:srgbClr>
                            </a:outerShdw>
                          </a:effectLst>
                        </a:rPr>
                        <a:t>27</a:t>
                      </a:r>
                      <a:br>
                        <a:rPr lang="it-IT" sz="700" b="1" dirty="0">
                          <a:effectLst>
                            <a:outerShdw blurRad="38100" dist="38100" dir="2700000" algn="tl">
                              <a:srgbClr val="000000">
                                <a:alpha val="43137"/>
                              </a:srgbClr>
                            </a:outerShdw>
                          </a:effectLst>
                        </a:rPr>
                      </a:br>
                      <a:r>
                        <a:rPr lang="it-IT" sz="700" b="1" dirty="0">
                          <a:effectLst>
                            <a:outerShdw blurRad="38100" dist="38100" dir="2700000" algn="tl">
                              <a:srgbClr val="000000">
                                <a:alpha val="43137"/>
                              </a:srgbClr>
                            </a:outerShdw>
                          </a:effectLst>
                        </a:rPr>
                        <a:t>24</a:t>
                      </a:r>
                      <a:br>
                        <a:rPr lang="it-IT" sz="700" b="1" dirty="0">
                          <a:effectLst>
                            <a:outerShdw blurRad="38100" dist="38100" dir="2700000" algn="tl">
                              <a:srgbClr val="000000">
                                <a:alpha val="43137"/>
                              </a:srgbClr>
                            </a:outerShdw>
                          </a:effectLst>
                        </a:rPr>
                      </a:br>
                      <a:r>
                        <a:rPr lang="it-IT" sz="700" b="1" dirty="0">
                          <a:effectLst>
                            <a:outerShdw blurRad="38100" dist="38100" dir="2700000" algn="tl">
                              <a:srgbClr val="000000">
                                <a:alpha val="43137"/>
                              </a:srgbClr>
                            </a:outerShdw>
                          </a:effectLst>
                        </a:rPr>
                        <a:t>3.3V / 5V</a:t>
                      </a:r>
                      <a:br>
                        <a:rPr lang="it-IT" sz="700" b="1" dirty="0">
                          <a:effectLst>
                            <a:outerShdw blurRad="38100" dist="38100" dir="2700000" algn="tl">
                              <a:srgbClr val="000000">
                                <a:alpha val="43137"/>
                              </a:srgbClr>
                            </a:outerShdw>
                          </a:effectLst>
                        </a:rPr>
                      </a:br>
                      <a:r>
                        <a:rPr lang="it-IT" sz="700" b="1" dirty="0">
                          <a:effectLst>
                            <a:outerShdw blurRad="38100" dist="38100" dir="2700000" algn="tl">
                              <a:srgbClr val="000000">
                                <a:alpha val="43137"/>
                              </a:srgbClr>
                            </a:outerShdw>
                          </a:effectLst>
                        </a:rPr>
                        <a:t>5mA / 20mA</a:t>
                      </a:r>
                      <a:br>
                        <a:rPr lang="it-IT" sz="700" b="1" dirty="0">
                          <a:effectLst>
                            <a:outerShdw blurRad="38100" dist="38100" dir="2700000" algn="tl">
                              <a:srgbClr val="000000">
                                <a:alpha val="43137"/>
                              </a:srgbClr>
                            </a:outerShdw>
                          </a:effectLst>
                        </a:rPr>
                      </a:br>
                      <a:r>
                        <a:rPr lang="it-IT" sz="700" b="1" dirty="0">
                          <a:effectLst>
                            <a:outerShdw blurRad="38100" dist="38100" dir="2700000" algn="tl">
                              <a:srgbClr val="000000">
                                <a:alpha val="43137"/>
                              </a:srgbClr>
                            </a:outerShdw>
                          </a:effectLst>
                        </a:rPr>
                        <a:t>3.3V Only</a:t>
                      </a:r>
                      <a:br>
                        <a:rPr lang="it-IT" sz="700" b="1" dirty="0">
                          <a:effectLst>
                            <a:outerShdw blurRad="38100" dist="38100" dir="2700000" algn="tl">
                              <a:srgbClr val="000000">
                                <a:alpha val="43137"/>
                              </a:srgbClr>
                            </a:outerShdw>
                          </a:effectLst>
                        </a:rPr>
                      </a:br>
                      <a:r>
                        <a:rPr lang="it-IT" sz="700" b="1" dirty="0">
                          <a:effectLst>
                            <a:outerShdw blurRad="38100" dist="38100" dir="2700000" algn="tl">
                              <a:srgbClr val="000000">
                                <a:alpha val="43137"/>
                              </a:srgbClr>
                            </a:outerShdw>
                          </a:effectLst>
                        </a:rPr>
                        <a:t>18</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34</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24</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3.3V</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10mA</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5V </a:t>
                      </a:r>
                      <a:r>
                        <a:rPr lang="fr-FR" sz="700" b="1" dirty="0" err="1">
                          <a:effectLst>
                            <a:outerShdw blurRad="38100" dist="38100" dir="2700000" algn="tl">
                              <a:srgbClr val="000000">
                                <a:alpha val="43137"/>
                              </a:srgbClr>
                            </a:outerShdw>
                          </a:effectLst>
                        </a:rPr>
                        <a:t>Tolerant</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34</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58</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40+2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3.3V</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10mA</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5V Tolerant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58</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58</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40+2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3.3V</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10mA</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3.3V Only</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58</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Pins</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Pins</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Volts</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milliAmps</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Volts</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Pins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1605062"/>
                  </a:ext>
                </a:extLst>
              </a:tr>
              <a:tr h="821891">
                <a:tc>
                  <a:txBody>
                    <a:bodyPr/>
                    <a:lstStyle/>
                    <a:p>
                      <a:pPr algn="ctr"/>
                      <a:r>
                        <a:rPr lang="en-US" sz="700" b="1">
                          <a:effectLst>
                            <a:outerShdw blurRad="38100" dist="38100" dir="2700000" algn="tl">
                              <a:srgbClr val="000000">
                                <a:alpha val="43137"/>
                              </a:srgbClr>
                            </a:outerShdw>
                          </a:effectLst>
                        </a:rPr>
                        <a:t>Analog Input</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Converters</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Usable Resolution</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Prog Gain Amp</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Touch Sensing</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Comparators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10</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8</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10</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13</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21</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13</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3</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27</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13</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3</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25</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13</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4</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Pins</a:t>
                      </a:r>
                      <a:br>
                        <a:rPr lang="fr-FR" sz="700" b="1">
                          <a:effectLst>
                            <a:outerShdw blurRad="38100" dist="38100" dir="2700000" algn="tl">
                              <a:srgbClr val="000000">
                                <a:alpha val="43137"/>
                              </a:srgbClr>
                            </a:outerShdw>
                          </a:effectLst>
                        </a:rPr>
                      </a:b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Bits</a:t>
                      </a:r>
                      <a:br>
                        <a:rPr lang="fr-FR" sz="700" b="1">
                          <a:effectLst>
                            <a:outerShdw blurRad="38100" dist="38100" dir="2700000" algn="tl">
                              <a:srgbClr val="000000">
                                <a:alpha val="43137"/>
                              </a:srgbClr>
                            </a:outerShdw>
                          </a:effectLst>
                        </a:rPr>
                      </a:b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Pins</a:t>
                      </a:r>
                      <a:br>
                        <a:rPr lang="fr-FR" sz="700" b="1">
                          <a:effectLst>
                            <a:outerShdw blurRad="38100" dist="38100" dir="2700000" algn="tl">
                              <a:srgbClr val="000000">
                                <a:alpha val="43137"/>
                              </a:srgbClr>
                            </a:outerShdw>
                          </a:effectLst>
                        </a:rPr>
                      </a:br>
                      <a:br>
                        <a:rPr lang="fr-FR" sz="700" b="1">
                          <a:effectLst>
                            <a:outerShdw blurRad="38100" dist="38100" dir="2700000" algn="tl">
                              <a:srgbClr val="000000">
                                <a:alpha val="43137"/>
                              </a:srgbClr>
                            </a:outerShdw>
                          </a:effectLst>
                        </a:rPr>
                      </a:br>
                      <a:endParaRPr lang="fr-FR" sz="700" b="1">
                        <a:effectLst>
                          <a:outerShdw blurRad="38100" dist="38100" dir="2700000" algn="tl">
                            <a:srgbClr val="000000">
                              <a:alpha val="43137"/>
                            </a:srgbClr>
                          </a:outerShdw>
                        </a:effectLst>
                      </a:endParaRP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0659502"/>
                  </a:ext>
                </a:extLst>
              </a:tr>
              <a:tr h="308375">
                <a:tc>
                  <a:txBody>
                    <a:bodyPr/>
                    <a:lstStyle/>
                    <a:p>
                      <a:pPr algn="ctr"/>
                      <a:r>
                        <a:rPr lang="fr-FR" sz="700" b="1">
                          <a:effectLst>
                            <a:outerShdw blurRad="38100" dist="38100" dir="2700000" algn="tl">
                              <a:srgbClr val="000000">
                                <a:alpha val="43137"/>
                              </a:srgbClr>
                            </a:outerShdw>
                          </a:effectLst>
                        </a:rPr>
                        <a:t>Analog Output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DAC Resolution</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12</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12</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12</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12</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Pins</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Bits</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4879650"/>
                  </a:ext>
                </a:extLst>
              </a:tr>
              <a:tr h="1164236">
                <a:tc>
                  <a:txBody>
                    <a:bodyPr/>
                    <a:lstStyle/>
                    <a:p>
                      <a:pPr algn="ctr"/>
                      <a:r>
                        <a:rPr lang="fr-FR" sz="700" b="1">
                          <a:effectLst>
                            <a:outerShdw blurRad="38100" dist="38100" dir="2700000" algn="tl">
                              <a:srgbClr val="000000">
                                <a:alpha val="43137"/>
                              </a:srgbClr>
                            </a:outerShdw>
                          </a:effectLst>
                        </a:rPr>
                        <a:t>Timers</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PWM, 16 bit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PWM, 8-10 bit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Total PWM Outputs</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PDB Type</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CMT Type</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LPTMR Type</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PIT/Interval</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IEEE1588</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Systick</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    RTC</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4 Total</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7</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4 Total</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9</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7 Total</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10</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0 **</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12 Total</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4</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 **</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a:effectLst>
                            <a:outerShdw blurRad="38100" dist="38100" dir="2700000" algn="tl">
                              <a:srgbClr val="000000">
                                <a:alpha val="43137"/>
                              </a:srgbClr>
                            </a:outerShdw>
                          </a:effectLst>
                        </a:rPr>
                        <a:t>17 Total</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4</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20</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4</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4</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700" b="1" dirty="0">
                          <a:effectLst>
                            <a:outerShdw blurRad="38100" dist="38100" dir="2700000" algn="tl">
                              <a:srgbClr val="000000">
                                <a:alpha val="43137"/>
                              </a:srgbClr>
                            </a:outerShdw>
                          </a:effectLst>
                        </a:rPr>
                        <a:t>19 Total</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6</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4</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4</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r>
                        <a:rPr lang="fr-FR" sz="700" b="1">
                          <a:effectLst>
                            <a:outerShdw blurRad="38100" dist="38100" dir="2700000" algn="tl">
                              <a:srgbClr val="000000">
                                <a:alpha val="43137"/>
                              </a:srgbClr>
                            </a:outerShdw>
                          </a:effectLst>
                        </a:rPr>
                      </a:br>
                      <a:br>
                        <a:rPr lang="fr-FR" sz="700" b="1">
                          <a:effectLst>
                            <a:outerShdw blurRad="38100" dist="38100" dir="2700000" algn="tl">
                              <a:srgbClr val="000000">
                                <a:alpha val="43137"/>
                              </a:srgbClr>
                            </a:outerShdw>
                          </a:effectLst>
                        </a:rPr>
                      </a:b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Pins</a:t>
                      </a:r>
                    </a:p>
                  </a:txBody>
                  <a:tcPr marL="9250" marR="9250" marT="9250" marB="9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1294618"/>
                  </a:ext>
                </a:extLst>
              </a:tr>
              <a:tr h="1164236">
                <a:tc>
                  <a:txBody>
                    <a:bodyPr/>
                    <a:lstStyle/>
                    <a:p>
                      <a:pPr algn="ctr"/>
                      <a:r>
                        <a:rPr lang="en-US" sz="700" b="1">
                          <a:effectLst>
                            <a:outerShdw blurRad="38100" dist="38100" dir="2700000" algn="tl">
                              <a:srgbClr val="000000">
                                <a:alpha val="43137"/>
                              </a:srgbClr>
                            </a:outerShdw>
                          </a:effectLst>
                        </a:rPr>
                        <a:t>Communication</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USB</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Serial</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With FIFOs</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High Res Baud</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SPI</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With FIFOs</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I2C</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CAN Bus</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Digital Audio</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SD Card</a:t>
                      </a:r>
                      <a:br>
                        <a:rPr lang="en-US" sz="700" b="1">
                          <a:effectLst>
                            <a:outerShdw blurRad="38100" dist="38100" dir="2700000" algn="tl">
                              <a:srgbClr val="000000">
                                <a:alpha val="43137"/>
                              </a:srgbClr>
                            </a:outerShdw>
                          </a:effectLst>
                        </a:rPr>
                      </a:br>
                      <a:r>
                        <a:rPr lang="en-US" sz="700" b="1">
                          <a:effectLst>
                            <a:outerShdw blurRad="38100" dist="38100" dir="2700000" algn="tl">
                              <a:srgbClr val="000000">
                                <a:alpha val="43137"/>
                              </a:srgbClr>
                            </a:outerShdw>
                          </a:effectLst>
                        </a:rPr>
                        <a:t>    Ethernet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6</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6</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3</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2</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br>
                        <a:rPr lang="fr-FR" sz="700" b="1">
                          <a:effectLst>
                            <a:outerShdw blurRad="38100" dist="38100" dir="2700000" algn="tl">
                              <a:srgbClr val="000000">
                                <a:alpha val="43137"/>
                              </a:srgbClr>
                            </a:outerShdw>
                          </a:effectLst>
                        </a:rPr>
                      </a:br>
                      <a:r>
                        <a:rPr lang="fr-FR" sz="700" b="1">
                          <a:effectLst>
                            <a:outerShdw blurRad="38100" dist="38100" dir="2700000" algn="tl">
                              <a:srgbClr val="000000">
                                <a:alpha val="43137"/>
                              </a:srgbClr>
                            </a:outerShdw>
                          </a:effectLst>
                        </a:rPr>
                        <a:t>1</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6</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5</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3</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4</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2</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a:t>
                      </a:r>
                      <a:br>
                        <a:rPr lang="fr-FR" sz="700" b="1" dirty="0">
                          <a:effectLst>
                            <a:outerShdw blurRad="38100" dist="38100" dir="2700000" algn="tl">
                              <a:srgbClr val="000000">
                                <a:alpha val="43137"/>
                              </a:srgbClr>
                            </a:outerShdw>
                          </a:effectLst>
                        </a:rPr>
                      </a:br>
                      <a:r>
                        <a:rPr lang="fr-FR" sz="700" b="1" dirty="0">
                          <a:effectLst>
                            <a:outerShdw blurRad="38100" dist="38100" dir="2700000" algn="tl">
                              <a:srgbClr val="000000">
                                <a:alpha val="43137"/>
                              </a:srgbClr>
                            </a:outerShdw>
                          </a:effectLst>
                        </a:rPr>
                        <a:t>1</a:t>
                      </a: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700" b="1" dirty="0">
                        <a:effectLst>
                          <a:outerShdw blurRad="38100" dist="38100" dir="2700000" algn="tl">
                            <a:srgbClr val="000000">
                              <a:alpha val="43137"/>
                            </a:srgbClr>
                          </a:outerShdw>
                        </a:effectLst>
                      </a:endParaRPr>
                    </a:p>
                  </a:txBody>
                  <a:tcPr marL="9250" marR="9250" marT="9250" marB="9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5977846"/>
                  </a:ext>
                </a:extLst>
              </a:tr>
            </a:tbl>
          </a:graphicData>
        </a:graphic>
      </p:graphicFrame>
      <p:pic>
        <p:nvPicPr>
          <p:cNvPr id="5" name="Image 4">
            <a:hlinkClick r:id="rId8" action="ppaction://hlinksldjump"/>
            <a:extLst>
              <a:ext uri="{FF2B5EF4-FFF2-40B4-BE49-F238E27FC236}">
                <a16:creationId xmlns:a16="http://schemas.microsoft.com/office/drawing/2014/main" id="{DFCEB6B1-60B1-4E57-AC4B-2EDBD4604228}"/>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9752966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685800" y="2676956"/>
            <a:ext cx="7772400" cy="1470025"/>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COMPARATIFS</a:t>
            </a:r>
          </a:p>
        </p:txBody>
      </p:sp>
      <p:sp>
        <p:nvSpPr>
          <p:cNvPr id="4" name="Sous-titre 3">
            <a:extLst>
              <a:ext uri="{FF2B5EF4-FFF2-40B4-BE49-F238E27FC236}">
                <a16:creationId xmlns:a16="http://schemas.microsoft.com/office/drawing/2014/main" id="{D2BACAE2-08FD-4034-A7C1-640CA29F514A}"/>
              </a:ext>
            </a:extLst>
          </p:cNvPr>
          <p:cNvSpPr>
            <a:spLocks noGrp="1"/>
          </p:cNvSpPr>
          <p:nvPr>
            <p:ph type="subTitle" idx="1"/>
          </p:nvPr>
        </p:nvSpPr>
        <p:spPr/>
        <p:txBody>
          <a:bodyPr/>
          <a:lstStyle/>
          <a:p>
            <a:endParaRPr lang="fr-FR" dirty="0"/>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565</a:t>
            </a:fld>
            <a:endParaRPr lang="fr-FR" dirty="0"/>
          </a:p>
        </p:txBody>
      </p:sp>
      <p:pic>
        <p:nvPicPr>
          <p:cNvPr id="5" name="Image 4">
            <a:hlinkClick r:id="rId2" action="ppaction://hlinksldjump"/>
            <a:extLst>
              <a:ext uri="{FF2B5EF4-FFF2-40B4-BE49-F238E27FC236}">
                <a16:creationId xmlns:a16="http://schemas.microsoft.com/office/drawing/2014/main" id="{C3BD0296-9133-45CD-A1CC-3D4F3141B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123036702"/>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1DCC87-8616-4C4D-9DB4-6E43B9659747}"/>
              </a:ext>
            </a:extLst>
          </p:cNvPr>
          <p:cNvSpPr>
            <a:spLocks noGrp="1"/>
          </p:cNvSpPr>
          <p:nvPr>
            <p:ph type="title"/>
          </p:nvPr>
        </p:nvSpPr>
        <p:spPr/>
        <p:txBody>
          <a:bodyPr/>
          <a:lstStyle/>
          <a:p>
            <a:r>
              <a:rPr lang="fr-FR" dirty="0"/>
              <a:t>QUEL MCU, MINI-PC CHOISIR EN FONCTION DE L’APPLICATION ?</a:t>
            </a:r>
          </a:p>
        </p:txBody>
      </p:sp>
      <p:sp>
        <p:nvSpPr>
          <p:cNvPr id="3" name="Espace réservé du numéro de diapositive 2">
            <a:extLst>
              <a:ext uri="{FF2B5EF4-FFF2-40B4-BE49-F238E27FC236}">
                <a16:creationId xmlns:a16="http://schemas.microsoft.com/office/drawing/2014/main" id="{CF5A652F-39CB-468B-ABF3-64F99672F185}"/>
              </a:ext>
            </a:extLst>
          </p:cNvPr>
          <p:cNvSpPr>
            <a:spLocks noGrp="1"/>
          </p:cNvSpPr>
          <p:nvPr>
            <p:ph type="sldNum" sz="quarter" idx="12"/>
          </p:nvPr>
        </p:nvSpPr>
        <p:spPr/>
        <p:txBody>
          <a:bodyPr/>
          <a:lstStyle/>
          <a:p>
            <a:pPr>
              <a:defRPr/>
            </a:pPr>
            <a:fld id="{E652A8FB-8C76-45BB-8D82-93F8E151003C}" type="slidenum">
              <a:rPr lang="fr-FR" smtClean="0"/>
              <a:pPr>
                <a:defRPr/>
              </a:pPr>
              <a:t>566</a:t>
            </a:fld>
            <a:endParaRPr lang="fr-FR"/>
          </a:p>
        </p:txBody>
      </p:sp>
      <p:graphicFrame>
        <p:nvGraphicFramePr>
          <p:cNvPr id="4" name="Tableau 3">
            <a:extLst>
              <a:ext uri="{FF2B5EF4-FFF2-40B4-BE49-F238E27FC236}">
                <a16:creationId xmlns:a16="http://schemas.microsoft.com/office/drawing/2014/main" id="{CC5502B2-924D-4CAD-87FA-607ED472E464}"/>
              </a:ext>
            </a:extLst>
          </p:cNvPr>
          <p:cNvGraphicFramePr>
            <a:graphicFrameLocks noGrp="1"/>
          </p:cNvGraphicFramePr>
          <p:nvPr>
            <p:extLst>
              <p:ext uri="{D42A27DB-BD31-4B8C-83A1-F6EECF244321}">
                <p14:modId xmlns:p14="http://schemas.microsoft.com/office/powerpoint/2010/main" val="3720847880"/>
              </p:ext>
            </p:extLst>
          </p:nvPr>
        </p:nvGraphicFramePr>
        <p:xfrm>
          <a:off x="56534" y="548680"/>
          <a:ext cx="8979962" cy="5547176"/>
        </p:xfrm>
        <a:graphic>
          <a:graphicData uri="http://schemas.openxmlformats.org/drawingml/2006/table">
            <a:tbl>
              <a:tblPr>
                <a:tableStyleId>{5940675A-B579-460E-94D1-54222C63F5DA}</a:tableStyleId>
              </a:tblPr>
              <a:tblGrid>
                <a:gridCol w="1986901">
                  <a:extLst>
                    <a:ext uri="{9D8B030D-6E8A-4147-A177-3AD203B41FA5}">
                      <a16:colId xmlns:a16="http://schemas.microsoft.com/office/drawing/2014/main" val="133266575"/>
                    </a:ext>
                  </a:extLst>
                </a:gridCol>
                <a:gridCol w="1787915">
                  <a:extLst>
                    <a:ext uri="{9D8B030D-6E8A-4147-A177-3AD203B41FA5}">
                      <a16:colId xmlns:a16="http://schemas.microsoft.com/office/drawing/2014/main" val="2886724661"/>
                    </a:ext>
                  </a:extLst>
                </a:gridCol>
                <a:gridCol w="929715">
                  <a:extLst>
                    <a:ext uri="{9D8B030D-6E8A-4147-A177-3AD203B41FA5}">
                      <a16:colId xmlns:a16="http://schemas.microsoft.com/office/drawing/2014/main" val="3909232024"/>
                    </a:ext>
                  </a:extLst>
                </a:gridCol>
                <a:gridCol w="1215782">
                  <a:extLst>
                    <a:ext uri="{9D8B030D-6E8A-4147-A177-3AD203B41FA5}">
                      <a16:colId xmlns:a16="http://schemas.microsoft.com/office/drawing/2014/main" val="3073515145"/>
                    </a:ext>
                  </a:extLst>
                </a:gridCol>
                <a:gridCol w="786682">
                  <a:extLst>
                    <a:ext uri="{9D8B030D-6E8A-4147-A177-3AD203B41FA5}">
                      <a16:colId xmlns:a16="http://schemas.microsoft.com/office/drawing/2014/main" val="700741429"/>
                    </a:ext>
                  </a:extLst>
                </a:gridCol>
                <a:gridCol w="643649">
                  <a:extLst>
                    <a:ext uri="{9D8B030D-6E8A-4147-A177-3AD203B41FA5}">
                      <a16:colId xmlns:a16="http://schemas.microsoft.com/office/drawing/2014/main" val="1406809927"/>
                    </a:ext>
                  </a:extLst>
                </a:gridCol>
                <a:gridCol w="929715">
                  <a:extLst>
                    <a:ext uri="{9D8B030D-6E8A-4147-A177-3AD203B41FA5}">
                      <a16:colId xmlns:a16="http://schemas.microsoft.com/office/drawing/2014/main" val="2500635771"/>
                    </a:ext>
                  </a:extLst>
                </a:gridCol>
                <a:gridCol w="699603">
                  <a:extLst>
                    <a:ext uri="{9D8B030D-6E8A-4147-A177-3AD203B41FA5}">
                      <a16:colId xmlns:a16="http://schemas.microsoft.com/office/drawing/2014/main" val="146683419"/>
                    </a:ext>
                  </a:extLst>
                </a:gridCol>
              </a:tblGrid>
              <a:tr h="400394">
                <a:tc>
                  <a:txBody>
                    <a:bodyPr/>
                    <a:lstStyle/>
                    <a:p>
                      <a:pPr algn="ctr"/>
                      <a:endParaRPr lang="fr-FR" sz="1000" dirty="0">
                        <a:effectLst/>
                      </a:endParaRPr>
                    </a:p>
                  </a:txBody>
                  <a:tcPr marL="11776" marR="11776" marT="5888" marB="5888" anchor="ctr"/>
                </a:tc>
                <a:tc>
                  <a:txBody>
                    <a:bodyPr/>
                    <a:lstStyle/>
                    <a:p>
                      <a:pPr algn="ctr"/>
                      <a:r>
                        <a:rPr lang="fr-FR" sz="1400" b="1" dirty="0" err="1">
                          <a:solidFill>
                            <a:srgbClr val="C00000"/>
                          </a:solidFill>
                          <a:effectLst/>
                        </a:rPr>
                        <a:t>Atmel</a:t>
                      </a:r>
                      <a:r>
                        <a:rPr lang="fr-FR" sz="1400" b="1" dirty="0">
                          <a:solidFill>
                            <a:srgbClr val="C00000"/>
                          </a:solidFill>
                          <a:effectLst/>
                        </a:rPr>
                        <a:t> AVR</a:t>
                      </a:r>
                    </a:p>
                    <a:p>
                      <a:pPr algn="ctr"/>
                      <a:r>
                        <a:rPr lang="fr-FR" sz="1400" b="1" dirty="0">
                          <a:solidFill>
                            <a:srgbClr val="C00000"/>
                          </a:solidFill>
                          <a:effectLst/>
                        </a:rPr>
                        <a:t>(Arduino et compatibles)</a:t>
                      </a:r>
                    </a:p>
                  </a:txBody>
                  <a:tcPr marL="11776" marR="11776" marT="5888" marB="5888" anchor="ctr"/>
                </a:tc>
                <a:tc>
                  <a:txBody>
                    <a:bodyPr/>
                    <a:lstStyle/>
                    <a:p>
                      <a:pPr algn="ctr"/>
                      <a:r>
                        <a:rPr lang="fr-FR" sz="1400" b="1" dirty="0" err="1">
                          <a:solidFill>
                            <a:srgbClr val="C00000"/>
                          </a:solidFill>
                          <a:effectLst/>
                        </a:rPr>
                        <a:t>ATTiny</a:t>
                      </a:r>
                      <a:endParaRPr lang="fr-FR" sz="1400" b="1" dirty="0">
                        <a:solidFill>
                          <a:srgbClr val="C00000"/>
                        </a:solidFill>
                        <a:effectLst/>
                      </a:endParaRPr>
                    </a:p>
                  </a:txBody>
                  <a:tcPr marL="11776" marR="11776" marT="5888" marB="5888" anchor="ctr"/>
                </a:tc>
                <a:tc>
                  <a:txBody>
                    <a:bodyPr/>
                    <a:lstStyle/>
                    <a:p>
                      <a:pPr algn="ctr"/>
                      <a:r>
                        <a:rPr lang="fr-FR" sz="1400" b="1" dirty="0">
                          <a:solidFill>
                            <a:srgbClr val="C00000"/>
                          </a:solidFill>
                          <a:effectLst/>
                        </a:rPr>
                        <a:t>ESP8266</a:t>
                      </a:r>
                    </a:p>
                  </a:txBody>
                  <a:tcPr marL="11776" marR="11776" marT="5888" marB="5888" anchor="ctr"/>
                </a:tc>
                <a:tc>
                  <a:txBody>
                    <a:bodyPr/>
                    <a:lstStyle/>
                    <a:p>
                      <a:pPr algn="ctr"/>
                      <a:r>
                        <a:rPr lang="fr-FR" sz="1400" b="1" dirty="0">
                          <a:solidFill>
                            <a:srgbClr val="C00000"/>
                          </a:solidFill>
                          <a:effectLst/>
                        </a:rPr>
                        <a:t>ESP32</a:t>
                      </a:r>
                    </a:p>
                  </a:txBody>
                  <a:tcPr marL="11776" marR="11776" marT="5888" marB="5888" anchor="ctr"/>
                </a:tc>
                <a:tc>
                  <a:txBody>
                    <a:bodyPr/>
                    <a:lstStyle/>
                    <a:p>
                      <a:pPr algn="ctr"/>
                      <a:r>
                        <a:rPr lang="fr-FR" sz="1400" b="1" dirty="0">
                          <a:solidFill>
                            <a:srgbClr val="C00000"/>
                          </a:solidFill>
                          <a:effectLst/>
                        </a:rPr>
                        <a:t>STM32</a:t>
                      </a:r>
                    </a:p>
                  </a:txBody>
                  <a:tcPr marL="11776" marR="11776" marT="5888" marB="5888" anchor="ctr"/>
                </a:tc>
                <a:tc>
                  <a:txBody>
                    <a:bodyPr/>
                    <a:lstStyle/>
                    <a:p>
                      <a:pPr algn="ctr"/>
                      <a:r>
                        <a:rPr lang="fr-FR" sz="1400" b="1" dirty="0">
                          <a:solidFill>
                            <a:srgbClr val="C00000"/>
                          </a:solidFill>
                          <a:effectLst/>
                        </a:rPr>
                        <a:t>Mini-PC ARM*</a:t>
                      </a:r>
                    </a:p>
                  </a:txBody>
                  <a:tcPr marL="11776" marR="11776" marT="5888" marB="5888" anchor="ctr"/>
                </a:tc>
                <a:tc>
                  <a:txBody>
                    <a:bodyPr/>
                    <a:lstStyle/>
                    <a:p>
                      <a:pPr algn="ctr"/>
                      <a:r>
                        <a:rPr lang="fr-FR" sz="1400" b="1" dirty="0">
                          <a:solidFill>
                            <a:srgbClr val="C00000"/>
                          </a:solidFill>
                          <a:effectLst/>
                        </a:rPr>
                        <a:t>Mini-PC x86**</a:t>
                      </a:r>
                    </a:p>
                  </a:txBody>
                  <a:tcPr marL="11776" marR="11776" marT="5888" marB="5888" anchor="ctr"/>
                </a:tc>
                <a:extLst>
                  <a:ext uri="{0D108BD9-81ED-4DB2-BD59-A6C34878D82A}">
                    <a16:rowId xmlns:a16="http://schemas.microsoft.com/office/drawing/2014/main" val="1520327631"/>
                  </a:ext>
                </a:extLst>
              </a:tr>
              <a:tr h="188421">
                <a:tc>
                  <a:txBody>
                    <a:bodyPr/>
                    <a:lstStyle/>
                    <a:p>
                      <a:pPr algn="ctr"/>
                      <a:r>
                        <a:rPr lang="fr-FR" sz="1000" b="1" dirty="0">
                          <a:solidFill>
                            <a:srgbClr val="0070C0"/>
                          </a:solidFill>
                          <a:effectLst/>
                        </a:rPr>
                        <a:t>Initiation à la programmation</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4278499358"/>
                  </a:ext>
                </a:extLst>
              </a:tr>
              <a:tr h="153092">
                <a:tc>
                  <a:txBody>
                    <a:bodyPr/>
                    <a:lstStyle/>
                    <a:p>
                      <a:pPr algn="ctr"/>
                      <a:r>
                        <a:rPr lang="fr-FR" sz="1000" b="1" dirty="0">
                          <a:solidFill>
                            <a:srgbClr val="0070C0"/>
                          </a:solidFill>
                          <a:effectLst/>
                        </a:rPr>
                        <a:t>Initiation à la mesure avec des capteurs</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2210916353"/>
                  </a:ext>
                </a:extLst>
              </a:tr>
              <a:tr h="153092">
                <a:tc>
                  <a:txBody>
                    <a:bodyPr/>
                    <a:lstStyle/>
                    <a:p>
                      <a:pPr algn="ctr"/>
                      <a:r>
                        <a:rPr lang="fr-FR" sz="1000" b="1" dirty="0">
                          <a:solidFill>
                            <a:srgbClr val="0070C0"/>
                          </a:solidFill>
                          <a:effectLst/>
                        </a:rPr>
                        <a:t>Initiation au pilotage d’actionneur : moteur, servo-moteur, LED, pompe…</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3828376829"/>
                  </a:ext>
                </a:extLst>
              </a:tr>
              <a:tr h="188421">
                <a:tc>
                  <a:txBody>
                    <a:bodyPr/>
                    <a:lstStyle/>
                    <a:p>
                      <a:pPr algn="ctr"/>
                      <a:r>
                        <a:rPr lang="fr-FR" sz="1000" b="1" dirty="0">
                          <a:solidFill>
                            <a:srgbClr val="0070C0"/>
                          </a:solidFill>
                          <a:effectLst/>
                        </a:rPr>
                        <a:t>Communiquer avec un serveur domotique en </a:t>
                      </a:r>
                      <a:r>
                        <a:rPr lang="fr-FR" sz="1000" b="1" dirty="0" err="1">
                          <a:solidFill>
                            <a:srgbClr val="0070C0"/>
                          </a:solidFill>
                          <a:effectLst/>
                        </a:rPr>
                        <a:t>WiFi</a:t>
                      </a:r>
                      <a:endParaRPr lang="fr-FR" sz="1000" b="1" dirty="0">
                        <a:solidFill>
                          <a:srgbClr val="0070C0"/>
                        </a:solidFill>
                        <a:effectLst/>
                      </a:endParaRP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2363670667"/>
                  </a:ext>
                </a:extLst>
              </a:tr>
              <a:tr h="188421">
                <a:tc>
                  <a:txBody>
                    <a:bodyPr/>
                    <a:lstStyle/>
                    <a:p>
                      <a:pPr algn="ctr"/>
                      <a:r>
                        <a:rPr lang="fr-FR" sz="1000" b="1" dirty="0">
                          <a:solidFill>
                            <a:srgbClr val="0070C0"/>
                          </a:solidFill>
                          <a:effectLst/>
                        </a:rPr>
                        <a:t>Publier des mesures sur un serveur distant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572760224"/>
                  </a:ext>
                </a:extLst>
              </a:tr>
              <a:tr h="117763">
                <a:tc>
                  <a:txBody>
                    <a:bodyPr/>
                    <a:lstStyle/>
                    <a:p>
                      <a:pPr algn="ctr"/>
                      <a:r>
                        <a:rPr lang="fr-FR" sz="1000" b="1" dirty="0">
                          <a:solidFill>
                            <a:srgbClr val="0070C0"/>
                          </a:solidFill>
                          <a:effectLst/>
                        </a:rPr>
                        <a:t>Projets électronique vestimentaire (cosplay, </a:t>
                      </a:r>
                      <a:r>
                        <a:rPr lang="fr-FR" sz="1000" b="1" dirty="0" err="1">
                          <a:solidFill>
                            <a:srgbClr val="0070C0"/>
                          </a:solidFill>
                          <a:effectLst/>
                        </a:rPr>
                        <a:t>wearable</a:t>
                      </a:r>
                      <a:r>
                        <a:rPr lang="fr-FR" sz="1000" b="1" dirty="0">
                          <a:solidFill>
                            <a:srgbClr val="0070C0"/>
                          </a:solidFill>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3320298589"/>
                  </a:ext>
                </a:extLst>
              </a:tr>
              <a:tr h="47105">
                <a:tc>
                  <a:txBody>
                    <a:bodyPr/>
                    <a:lstStyle/>
                    <a:p>
                      <a:pPr algn="ctr"/>
                      <a:r>
                        <a:rPr lang="fr-FR" sz="1000" b="1" dirty="0">
                          <a:solidFill>
                            <a:srgbClr val="0070C0"/>
                          </a:solidFill>
                          <a:effectLst/>
                        </a:rPr>
                        <a:t>Projets</a:t>
                      </a:r>
                    </a:p>
                  </a:txBody>
                  <a:tcPr marL="11776" marR="11776" marT="5888" marB="5888" anchor="ctr"/>
                </a:tc>
                <a:tc>
                  <a:txBody>
                    <a:bodyPr/>
                    <a:lstStyle/>
                    <a:p>
                      <a:pPr algn="ctr"/>
                      <a:endParaRPr lang="fr-FR" sz="2000" b="1">
                        <a:effectLst/>
                      </a:endParaRPr>
                    </a:p>
                  </a:txBody>
                  <a:tcPr marL="11776" marR="11776" marT="5888" marB="5888" anchor="ctr"/>
                </a:tc>
                <a:tc>
                  <a:txBody>
                    <a:bodyPr/>
                    <a:lstStyle/>
                    <a:p>
                      <a:pPr algn="ctr"/>
                      <a:endParaRPr lang="fr-FR" sz="2000" b="1">
                        <a:effectLst/>
                      </a:endParaRPr>
                    </a:p>
                  </a:txBody>
                  <a:tcPr marL="11776" marR="11776" marT="5888" marB="5888" anchor="ctr"/>
                </a:tc>
                <a:tc>
                  <a:txBody>
                    <a:bodyPr/>
                    <a:lstStyle/>
                    <a:p>
                      <a:pPr algn="ctr"/>
                      <a:endParaRPr lang="fr-FR" sz="2000" b="1" dirty="0">
                        <a:effectLst/>
                      </a:endParaRPr>
                    </a:p>
                  </a:txBody>
                  <a:tcPr marL="11776" marR="11776" marT="5888" marB="5888" anchor="ctr"/>
                </a:tc>
                <a:tc>
                  <a:txBody>
                    <a:bodyPr/>
                    <a:lstStyle/>
                    <a:p>
                      <a:pPr algn="ctr"/>
                      <a:endParaRPr lang="fr-FR" sz="2000" b="1">
                        <a:effectLst/>
                      </a:endParaRPr>
                    </a:p>
                  </a:txBody>
                  <a:tcPr marL="11776" marR="11776" marT="5888" marB="5888" anchor="ctr"/>
                </a:tc>
                <a:tc>
                  <a:txBody>
                    <a:bodyPr/>
                    <a:lstStyle/>
                    <a:p>
                      <a:pPr algn="ctr"/>
                      <a:endParaRPr lang="fr-FR" sz="2000" b="1">
                        <a:effectLst/>
                      </a:endParaRPr>
                    </a:p>
                  </a:txBody>
                  <a:tcPr marL="11776" marR="11776" marT="5888" marB="5888" anchor="ctr"/>
                </a:tc>
                <a:tc>
                  <a:txBody>
                    <a:bodyPr/>
                    <a:lstStyle/>
                    <a:p>
                      <a:pPr algn="ctr"/>
                      <a:endParaRPr lang="fr-FR" sz="2000" b="1">
                        <a:effectLst/>
                      </a:endParaRPr>
                    </a:p>
                  </a:txBody>
                  <a:tcPr marL="11776" marR="11776" marT="5888" marB="5888" anchor="ctr"/>
                </a:tc>
                <a:tc>
                  <a:txBody>
                    <a:bodyPr/>
                    <a:lstStyle/>
                    <a:p>
                      <a:pPr algn="ctr"/>
                      <a:endParaRPr lang="fr-FR" sz="2000" b="1">
                        <a:effectLst/>
                      </a:endParaRPr>
                    </a:p>
                  </a:txBody>
                  <a:tcPr marL="11776" marR="11776" marT="5888" marB="5888" anchor="ctr"/>
                </a:tc>
                <a:extLst>
                  <a:ext uri="{0D108BD9-81ED-4DB2-BD59-A6C34878D82A}">
                    <a16:rowId xmlns:a16="http://schemas.microsoft.com/office/drawing/2014/main" val="2915719983"/>
                  </a:ext>
                </a:extLst>
              </a:tr>
              <a:tr h="117763">
                <a:tc>
                  <a:txBody>
                    <a:bodyPr/>
                    <a:lstStyle/>
                    <a:p>
                      <a:pPr algn="ctr"/>
                      <a:r>
                        <a:rPr lang="fr-FR" sz="1000" b="1" dirty="0">
                          <a:solidFill>
                            <a:srgbClr val="0070C0"/>
                          </a:solidFill>
                          <a:effectLst/>
                        </a:rPr>
                        <a:t>RC, drone</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1771167088"/>
                  </a:ext>
                </a:extLst>
              </a:tr>
              <a:tr h="188421">
                <a:tc>
                  <a:txBody>
                    <a:bodyPr/>
                    <a:lstStyle/>
                    <a:p>
                      <a:pPr algn="ctr"/>
                      <a:r>
                        <a:rPr lang="fr-FR" sz="1000" b="1" dirty="0">
                          <a:solidFill>
                            <a:srgbClr val="0070C0"/>
                          </a:solidFill>
                          <a:effectLst/>
                        </a:rPr>
                        <a:t>Robotique</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1965441872"/>
                  </a:ext>
                </a:extLst>
              </a:tr>
              <a:tr h="188421">
                <a:tc>
                  <a:txBody>
                    <a:bodyPr/>
                    <a:lstStyle/>
                    <a:p>
                      <a:pPr algn="ctr"/>
                      <a:r>
                        <a:rPr lang="fr-FR" sz="1000" b="1" dirty="0">
                          <a:solidFill>
                            <a:srgbClr val="0070C0"/>
                          </a:solidFill>
                          <a:effectLst/>
                        </a:rPr>
                        <a:t>Environnemental</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3306429679"/>
                  </a:ext>
                </a:extLst>
              </a:tr>
              <a:tr h="188421">
                <a:tc>
                  <a:txBody>
                    <a:bodyPr/>
                    <a:lstStyle/>
                    <a:p>
                      <a:pPr algn="ctr"/>
                      <a:r>
                        <a:rPr lang="fr-FR" sz="1000" b="1" dirty="0">
                          <a:solidFill>
                            <a:srgbClr val="0070C0"/>
                          </a:solidFill>
                          <a:effectLst/>
                        </a:rPr>
                        <a:t>CNC, impression 3D</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132115183"/>
                  </a:ext>
                </a:extLst>
              </a:tr>
              <a:tr h="82434">
                <a:tc>
                  <a:txBody>
                    <a:bodyPr/>
                    <a:lstStyle/>
                    <a:p>
                      <a:pPr algn="ctr"/>
                      <a:r>
                        <a:rPr lang="fr-FR" sz="1000" b="1" dirty="0">
                          <a:solidFill>
                            <a:srgbClr val="0070C0"/>
                          </a:solidFill>
                          <a:effectLst/>
                        </a:rPr>
                        <a:t>Accessoires domotiques</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2779936427"/>
                  </a:ext>
                </a:extLst>
              </a:tr>
              <a:tr h="315788">
                <a:tc>
                  <a:txBody>
                    <a:bodyPr/>
                    <a:lstStyle/>
                    <a:p>
                      <a:pPr algn="ctr"/>
                      <a:r>
                        <a:rPr lang="fr-FR" sz="1000" b="1" dirty="0">
                          <a:solidFill>
                            <a:srgbClr val="0070C0"/>
                          </a:solidFill>
                          <a:effectLst/>
                        </a:rPr>
                        <a:t>Mobile, embarqué</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997833593"/>
                  </a:ext>
                </a:extLst>
              </a:tr>
              <a:tr h="288032">
                <a:tc>
                  <a:txBody>
                    <a:bodyPr/>
                    <a:lstStyle/>
                    <a:p>
                      <a:pPr algn="ctr"/>
                      <a:r>
                        <a:rPr lang="fr-FR" sz="1000" b="1" dirty="0">
                          <a:solidFill>
                            <a:srgbClr val="0070C0"/>
                          </a:solidFill>
                          <a:effectLst/>
                        </a:rPr>
                        <a:t>Vision</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a:effectLst/>
                        </a:rPr>
                        <a:t>****</a:t>
                      </a:r>
                    </a:p>
                  </a:txBody>
                  <a:tcPr marL="11776" marR="11776" marT="5888" marB="5888" anchor="ctr"/>
                </a:tc>
                <a:extLst>
                  <a:ext uri="{0D108BD9-81ED-4DB2-BD59-A6C34878D82A}">
                    <a16:rowId xmlns:a16="http://schemas.microsoft.com/office/drawing/2014/main" val="806721850"/>
                  </a:ext>
                </a:extLst>
              </a:tr>
              <a:tr h="360040">
                <a:tc>
                  <a:txBody>
                    <a:bodyPr/>
                    <a:lstStyle/>
                    <a:p>
                      <a:pPr algn="ctr"/>
                      <a:r>
                        <a:rPr lang="fr-FR" sz="1000" b="1" dirty="0">
                          <a:solidFill>
                            <a:srgbClr val="0070C0"/>
                          </a:solidFill>
                          <a:effectLst/>
                        </a:rPr>
                        <a:t>Traitement du signal</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tc>
                  <a:txBody>
                    <a:bodyPr/>
                    <a:lstStyle/>
                    <a:p>
                      <a:pPr algn="ctr"/>
                      <a:r>
                        <a:rPr lang="fr-FR" sz="2000" b="1" dirty="0">
                          <a:effectLst/>
                        </a:rPr>
                        <a:t>*****</a:t>
                      </a:r>
                    </a:p>
                  </a:txBody>
                  <a:tcPr marL="11776" marR="11776" marT="5888" marB="5888" anchor="ctr"/>
                </a:tc>
                <a:extLst>
                  <a:ext uri="{0D108BD9-81ED-4DB2-BD59-A6C34878D82A}">
                    <a16:rowId xmlns:a16="http://schemas.microsoft.com/office/drawing/2014/main" val="3066523005"/>
                  </a:ext>
                </a:extLst>
              </a:tr>
              <a:tr h="257134">
                <a:tc>
                  <a:txBody>
                    <a:bodyPr/>
                    <a:lstStyle/>
                    <a:p>
                      <a:pPr algn="ctr"/>
                      <a:r>
                        <a:rPr lang="fr-FR" sz="1000" b="1" dirty="0">
                          <a:solidFill>
                            <a:srgbClr val="0070C0"/>
                          </a:solidFill>
                          <a:effectLst/>
                        </a:rPr>
                        <a:t>IA, réseau de neurones</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a:effectLst/>
                        </a:rPr>
                        <a:t>****</a:t>
                      </a:r>
                    </a:p>
                  </a:txBody>
                  <a:tcPr marL="11776" marR="11776" marT="5888" marB="5888" anchor="ctr"/>
                </a:tc>
                <a:tc>
                  <a:txBody>
                    <a:bodyPr/>
                    <a:lstStyle/>
                    <a:p>
                      <a:pPr algn="ctr"/>
                      <a:r>
                        <a:rPr lang="fr-FR" sz="2000" b="1" dirty="0">
                          <a:effectLst/>
                        </a:rPr>
                        <a:t>*****</a:t>
                      </a:r>
                    </a:p>
                  </a:txBody>
                  <a:tcPr marL="11776" marR="11776" marT="5888" marB="5888" anchor="ctr"/>
                </a:tc>
                <a:extLst>
                  <a:ext uri="{0D108BD9-81ED-4DB2-BD59-A6C34878D82A}">
                    <a16:rowId xmlns:a16="http://schemas.microsoft.com/office/drawing/2014/main" val="1718449655"/>
                  </a:ext>
                </a:extLst>
              </a:tr>
            </a:tbl>
          </a:graphicData>
        </a:graphic>
      </p:graphicFrame>
      <p:sp>
        <p:nvSpPr>
          <p:cNvPr id="5" name="Rectangle 1">
            <a:extLst>
              <a:ext uri="{FF2B5EF4-FFF2-40B4-BE49-F238E27FC236}">
                <a16:creationId xmlns:a16="http://schemas.microsoft.com/office/drawing/2014/main" id="{2FFD5F10-AF98-4EA3-AB02-0119D194EA97}"/>
              </a:ext>
            </a:extLst>
          </p:cNvPr>
          <p:cNvSpPr>
            <a:spLocks noChangeArrowheads="1"/>
          </p:cNvSpPr>
          <p:nvPr/>
        </p:nvSpPr>
        <p:spPr bwMode="auto">
          <a:xfrm>
            <a:off x="-36512" y="6154645"/>
            <a:ext cx="24416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Arial" panose="020B0604020202020204" pitchFamily="34" charset="0"/>
              </a:rPr>
              <a:t>(*) Ordinateur carte à processeur ARM</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Arial" panose="020B0604020202020204" pitchFamily="34" charset="0"/>
              </a:rPr>
              <a:t>(**) Mini-PC à architecture x86 Intel ou AMD</a:t>
            </a:r>
          </a:p>
        </p:txBody>
      </p:sp>
      <p:sp>
        <p:nvSpPr>
          <p:cNvPr id="6" name="Rectangle 5">
            <a:extLst>
              <a:ext uri="{FF2B5EF4-FFF2-40B4-BE49-F238E27FC236}">
                <a16:creationId xmlns:a16="http://schemas.microsoft.com/office/drawing/2014/main" id="{FDC3C280-42FA-49E1-883B-672C6E3CDBBB}"/>
              </a:ext>
            </a:extLst>
          </p:cNvPr>
          <p:cNvSpPr/>
          <p:nvPr/>
        </p:nvSpPr>
        <p:spPr>
          <a:xfrm>
            <a:off x="2555776" y="6294830"/>
            <a:ext cx="6424187" cy="215444"/>
          </a:xfrm>
          <a:prstGeom prst="rect">
            <a:avLst/>
          </a:prstGeom>
        </p:spPr>
        <p:txBody>
          <a:bodyPr wrap="square">
            <a:spAutoFit/>
          </a:bodyPr>
          <a:lstStyle/>
          <a:p>
            <a:r>
              <a:rPr lang="fr-FR" sz="800" dirty="0">
                <a:latin typeface="Calibri" panose="020F0502020204030204" pitchFamily="34" charset="0"/>
                <a:cs typeface="Calibri" panose="020F0502020204030204" pitchFamily="34" charset="0"/>
              </a:rPr>
              <a:t>https://projetsdiy.fr/guide-projet-objet-connecte-diy-choix-micro-controleur-bus-donnees-format/</a:t>
            </a:r>
          </a:p>
        </p:txBody>
      </p:sp>
      <p:pic>
        <p:nvPicPr>
          <p:cNvPr id="7" name="Image 6">
            <a:hlinkClick r:id="rId2" action="ppaction://hlinksldjump"/>
            <a:extLst>
              <a:ext uri="{FF2B5EF4-FFF2-40B4-BE49-F238E27FC236}">
                <a16:creationId xmlns:a16="http://schemas.microsoft.com/office/drawing/2014/main" id="{5598F610-9680-41E4-B325-EF387E4B8C5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59170009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F0867F-D5FF-498D-A2FC-1DCD00C5D4AD}"/>
              </a:ext>
            </a:extLst>
          </p:cNvPr>
          <p:cNvSpPr>
            <a:spLocks noGrp="1"/>
          </p:cNvSpPr>
          <p:nvPr>
            <p:ph type="title"/>
          </p:nvPr>
        </p:nvSpPr>
        <p:spPr/>
        <p:txBody>
          <a:bodyPr/>
          <a:lstStyle/>
          <a:p>
            <a:r>
              <a:rPr lang="fr-FR" dirty="0"/>
              <a:t>COMPARAISON DES MCU</a:t>
            </a:r>
          </a:p>
        </p:txBody>
      </p:sp>
      <p:sp>
        <p:nvSpPr>
          <p:cNvPr id="3" name="Espace réservé du numéro de diapositive 2">
            <a:extLst>
              <a:ext uri="{FF2B5EF4-FFF2-40B4-BE49-F238E27FC236}">
                <a16:creationId xmlns:a16="http://schemas.microsoft.com/office/drawing/2014/main" id="{0481783A-E48B-4682-84A5-D05952EF38AB}"/>
              </a:ext>
            </a:extLst>
          </p:cNvPr>
          <p:cNvSpPr>
            <a:spLocks noGrp="1"/>
          </p:cNvSpPr>
          <p:nvPr>
            <p:ph type="sldNum" sz="quarter" idx="12"/>
          </p:nvPr>
        </p:nvSpPr>
        <p:spPr/>
        <p:txBody>
          <a:bodyPr/>
          <a:lstStyle/>
          <a:p>
            <a:pPr>
              <a:defRPr/>
            </a:pPr>
            <a:fld id="{E652A8FB-8C76-45BB-8D82-93F8E151003C}" type="slidenum">
              <a:rPr lang="fr-FR" smtClean="0"/>
              <a:pPr>
                <a:defRPr/>
              </a:pPr>
              <a:t>567</a:t>
            </a:fld>
            <a:endParaRPr lang="fr-FR"/>
          </a:p>
        </p:txBody>
      </p:sp>
      <p:graphicFrame>
        <p:nvGraphicFramePr>
          <p:cNvPr id="4" name="Tableau 3">
            <a:extLst>
              <a:ext uri="{FF2B5EF4-FFF2-40B4-BE49-F238E27FC236}">
                <a16:creationId xmlns:a16="http://schemas.microsoft.com/office/drawing/2014/main" id="{3FFAC935-706C-4BD2-8AD5-14B9181AB081}"/>
              </a:ext>
            </a:extLst>
          </p:cNvPr>
          <p:cNvGraphicFramePr>
            <a:graphicFrameLocks noGrp="1"/>
          </p:cNvGraphicFramePr>
          <p:nvPr>
            <p:extLst>
              <p:ext uri="{D42A27DB-BD31-4B8C-83A1-F6EECF244321}">
                <p14:modId xmlns:p14="http://schemas.microsoft.com/office/powerpoint/2010/main" val="1018305425"/>
              </p:ext>
            </p:extLst>
          </p:nvPr>
        </p:nvGraphicFramePr>
        <p:xfrm>
          <a:off x="0" y="548680"/>
          <a:ext cx="9144000" cy="5873093"/>
        </p:xfrm>
        <a:graphic>
          <a:graphicData uri="http://schemas.openxmlformats.org/drawingml/2006/table">
            <a:tbl>
              <a:tblPr>
                <a:tableStyleId>{5940675A-B579-460E-94D1-54222C63F5DA}</a:tableStyleId>
              </a:tblPr>
              <a:tblGrid>
                <a:gridCol w="1473034">
                  <a:extLst>
                    <a:ext uri="{9D8B030D-6E8A-4147-A177-3AD203B41FA5}">
                      <a16:colId xmlns:a16="http://schemas.microsoft.com/office/drawing/2014/main" val="2926131233"/>
                    </a:ext>
                  </a:extLst>
                </a:gridCol>
                <a:gridCol w="1442782">
                  <a:extLst>
                    <a:ext uri="{9D8B030D-6E8A-4147-A177-3AD203B41FA5}">
                      <a16:colId xmlns:a16="http://schemas.microsoft.com/office/drawing/2014/main" val="4020333586"/>
                    </a:ext>
                  </a:extLst>
                </a:gridCol>
                <a:gridCol w="1080120">
                  <a:extLst>
                    <a:ext uri="{9D8B030D-6E8A-4147-A177-3AD203B41FA5}">
                      <a16:colId xmlns:a16="http://schemas.microsoft.com/office/drawing/2014/main" val="1908828469"/>
                    </a:ext>
                  </a:extLst>
                </a:gridCol>
                <a:gridCol w="1584176">
                  <a:extLst>
                    <a:ext uri="{9D8B030D-6E8A-4147-A177-3AD203B41FA5}">
                      <a16:colId xmlns:a16="http://schemas.microsoft.com/office/drawing/2014/main" val="2000260008"/>
                    </a:ext>
                  </a:extLst>
                </a:gridCol>
                <a:gridCol w="1296144">
                  <a:extLst>
                    <a:ext uri="{9D8B030D-6E8A-4147-A177-3AD203B41FA5}">
                      <a16:colId xmlns:a16="http://schemas.microsoft.com/office/drawing/2014/main" val="2071876780"/>
                    </a:ext>
                  </a:extLst>
                </a:gridCol>
                <a:gridCol w="1008112">
                  <a:extLst>
                    <a:ext uri="{9D8B030D-6E8A-4147-A177-3AD203B41FA5}">
                      <a16:colId xmlns:a16="http://schemas.microsoft.com/office/drawing/2014/main" val="378726772"/>
                    </a:ext>
                  </a:extLst>
                </a:gridCol>
                <a:gridCol w="1259632">
                  <a:extLst>
                    <a:ext uri="{9D8B030D-6E8A-4147-A177-3AD203B41FA5}">
                      <a16:colId xmlns:a16="http://schemas.microsoft.com/office/drawing/2014/main" val="3785292866"/>
                    </a:ext>
                  </a:extLst>
                </a:gridCol>
              </a:tblGrid>
              <a:tr h="151615">
                <a:tc>
                  <a:txBody>
                    <a:bodyPr/>
                    <a:lstStyle/>
                    <a:p>
                      <a:pPr algn="ctr"/>
                      <a:r>
                        <a:rPr lang="fr-FR" sz="950" dirty="0">
                          <a:effectLst/>
                        </a:rPr>
                        <a:t>Spécification</a:t>
                      </a:r>
                    </a:p>
                  </a:txBody>
                  <a:tcPr marL="15161" marR="15161" marT="7581" marB="7581" anchor="ctr"/>
                </a:tc>
                <a:tc>
                  <a:txBody>
                    <a:bodyPr/>
                    <a:lstStyle/>
                    <a:p>
                      <a:pPr algn="ctr"/>
                      <a:r>
                        <a:rPr lang="fr-FR" sz="950" b="1" dirty="0">
                          <a:solidFill>
                            <a:srgbClr val="C00000"/>
                          </a:solidFill>
                          <a:effectLst/>
                        </a:rPr>
                        <a:t>ATMega328P</a:t>
                      </a:r>
                    </a:p>
                  </a:txBody>
                  <a:tcPr marL="15161" marR="15161" marT="7581" marB="7581" anchor="ctr"/>
                </a:tc>
                <a:tc>
                  <a:txBody>
                    <a:bodyPr/>
                    <a:lstStyle/>
                    <a:p>
                      <a:pPr algn="ctr"/>
                      <a:r>
                        <a:rPr lang="fr-FR" sz="950" b="1" dirty="0">
                          <a:solidFill>
                            <a:srgbClr val="C00000"/>
                          </a:solidFill>
                          <a:effectLst/>
                        </a:rPr>
                        <a:t>ESP8266EX</a:t>
                      </a:r>
                    </a:p>
                  </a:txBody>
                  <a:tcPr marL="15161" marR="15161" marT="7581" marB="7581" anchor="ctr"/>
                </a:tc>
                <a:tc>
                  <a:txBody>
                    <a:bodyPr/>
                    <a:lstStyle/>
                    <a:p>
                      <a:pPr algn="ctr"/>
                      <a:r>
                        <a:rPr lang="fr-FR" sz="950" b="1" dirty="0">
                          <a:solidFill>
                            <a:srgbClr val="C00000"/>
                          </a:solidFill>
                          <a:effectLst/>
                        </a:rPr>
                        <a:t>ESP32 (2019)</a:t>
                      </a:r>
                    </a:p>
                  </a:txBody>
                  <a:tcPr marL="15161" marR="15161" marT="7581" marB="7581" anchor="ctr"/>
                </a:tc>
                <a:tc>
                  <a:txBody>
                    <a:bodyPr/>
                    <a:lstStyle/>
                    <a:p>
                      <a:pPr algn="ctr"/>
                      <a:r>
                        <a:rPr lang="fr-FR" sz="950" b="1" dirty="0">
                          <a:solidFill>
                            <a:srgbClr val="C00000"/>
                          </a:solidFill>
                          <a:effectLst/>
                          <a:hlinkClick r:id="rId2">
                            <a:extLst>
                              <a:ext uri="{A12FA001-AC4F-418D-AE19-62706E023703}">
                                <ahyp:hlinkClr xmlns:ahyp="http://schemas.microsoft.com/office/drawing/2018/hyperlinkcolor" val="tx"/>
                              </a:ext>
                            </a:extLst>
                          </a:hlinkClick>
                        </a:rPr>
                        <a:t>SAMD21</a:t>
                      </a:r>
                      <a:endParaRPr lang="fr-FR" sz="950" b="1" dirty="0">
                        <a:solidFill>
                          <a:srgbClr val="C00000"/>
                        </a:solidFill>
                        <a:effectLst/>
                      </a:endParaRPr>
                    </a:p>
                  </a:txBody>
                  <a:tcPr marL="15161" marR="15161" marT="7581" marB="7581" anchor="ctr"/>
                </a:tc>
                <a:tc>
                  <a:txBody>
                    <a:bodyPr/>
                    <a:lstStyle/>
                    <a:p>
                      <a:pPr algn="ctr"/>
                      <a:r>
                        <a:rPr lang="fr-FR" sz="950" b="1" dirty="0">
                          <a:solidFill>
                            <a:srgbClr val="C00000"/>
                          </a:solidFill>
                          <a:effectLst/>
                          <a:hlinkClick r:id="rId3">
                            <a:extLst>
                              <a:ext uri="{A12FA001-AC4F-418D-AE19-62706E023703}">
                                <ahyp:hlinkClr xmlns:ahyp="http://schemas.microsoft.com/office/drawing/2018/hyperlinkcolor" val="tx"/>
                              </a:ext>
                            </a:extLst>
                          </a:hlinkClick>
                        </a:rPr>
                        <a:t>STM32F103C8T6</a:t>
                      </a:r>
                      <a:endParaRPr lang="fr-FR" sz="950" b="1" dirty="0">
                        <a:solidFill>
                          <a:srgbClr val="C00000"/>
                        </a:solidFill>
                        <a:effectLst/>
                      </a:endParaRPr>
                    </a:p>
                  </a:txBody>
                  <a:tcPr marL="15161" marR="15161" marT="7581" marB="7581" anchor="ctr"/>
                </a:tc>
                <a:tc>
                  <a:txBody>
                    <a:bodyPr/>
                    <a:lstStyle/>
                    <a:p>
                      <a:pPr algn="ctr"/>
                      <a:r>
                        <a:rPr lang="fr-FR" sz="950" b="1" dirty="0">
                          <a:solidFill>
                            <a:srgbClr val="C00000"/>
                          </a:solidFill>
                          <a:effectLst/>
                          <a:hlinkClick r:id="rId4">
                            <a:extLst>
                              <a:ext uri="{A12FA001-AC4F-418D-AE19-62706E023703}">
                                <ahyp:hlinkClr xmlns:ahyp="http://schemas.microsoft.com/office/drawing/2018/hyperlinkcolor" val="tx"/>
                              </a:ext>
                            </a:extLst>
                          </a:hlinkClick>
                        </a:rPr>
                        <a:t>STM32F407VET6</a:t>
                      </a:r>
                      <a:endParaRPr lang="fr-FR" sz="950" b="1" dirty="0">
                        <a:solidFill>
                          <a:srgbClr val="C00000"/>
                        </a:solidFill>
                        <a:effectLst/>
                      </a:endParaRPr>
                    </a:p>
                  </a:txBody>
                  <a:tcPr marL="15161" marR="15161" marT="7581" marB="7581" anchor="ctr"/>
                </a:tc>
                <a:extLst>
                  <a:ext uri="{0D108BD9-81ED-4DB2-BD59-A6C34878D82A}">
                    <a16:rowId xmlns:a16="http://schemas.microsoft.com/office/drawing/2014/main" val="1794105821"/>
                  </a:ext>
                </a:extLst>
              </a:tr>
              <a:tr h="151615">
                <a:tc>
                  <a:txBody>
                    <a:bodyPr/>
                    <a:lstStyle/>
                    <a:p>
                      <a:pPr algn="ctr"/>
                      <a:r>
                        <a:rPr lang="fr-FR" sz="950" b="1" dirty="0" err="1">
                          <a:solidFill>
                            <a:srgbClr val="0070C0"/>
                          </a:solidFill>
                          <a:effectLst/>
                        </a:rPr>
                        <a:t>Core</a:t>
                      </a:r>
                      <a:endParaRPr lang="fr-FR" sz="950" b="1" dirty="0">
                        <a:solidFill>
                          <a:srgbClr val="0070C0"/>
                        </a:solidFill>
                        <a:effectLst/>
                      </a:endParaRPr>
                    </a:p>
                  </a:txBody>
                  <a:tcPr marL="15161" marR="15161" marT="7581" marB="7581" anchor="ctr"/>
                </a:tc>
                <a:tc>
                  <a:txBody>
                    <a:bodyPr/>
                    <a:lstStyle/>
                    <a:p>
                      <a:pPr algn="ctr"/>
                      <a:endParaRPr lang="fr-FR" sz="950" dirty="0">
                        <a:effectLst/>
                      </a:endParaRPr>
                    </a:p>
                  </a:txBody>
                  <a:tcPr marL="15161" marR="15161" marT="7581" marB="7581" anchor="ctr"/>
                </a:tc>
                <a:tc>
                  <a:txBody>
                    <a:bodyPr/>
                    <a:lstStyle/>
                    <a:p>
                      <a:pPr algn="ctr"/>
                      <a:r>
                        <a:rPr lang="fr-FR" sz="950" dirty="0" err="1">
                          <a:effectLst/>
                        </a:rPr>
                        <a:t>Tensilica</a:t>
                      </a:r>
                      <a:r>
                        <a:rPr lang="fr-FR" sz="950" dirty="0">
                          <a:effectLst/>
                        </a:rPr>
                        <a:t> L106 32-bit RISC</a:t>
                      </a:r>
                    </a:p>
                  </a:txBody>
                  <a:tcPr marL="15161" marR="15161" marT="7581" marB="7581" anchor="ctr"/>
                </a:tc>
                <a:tc>
                  <a:txBody>
                    <a:bodyPr/>
                    <a:lstStyle/>
                    <a:p>
                      <a:pPr algn="ctr"/>
                      <a:r>
                        <a:rPr lang="fr-FR" sz="950">
                          <a:effectLst/>
                        </a:rPr>
                        <a:t>Xtensa 32-bit LX6 (1 ou 2 Cores)</a:t>
                      </a:r>
                    </a:p>
                  </a:txBody>
                  <a:tcPr marL="15161" marR="15161" marT="7581" marB="7581" anchor="ctr"/>
                </a:tc>
                <a:tc>
                  <a:txBody>
                    <a:bodyPr/>
                    <a:lstStyle/>
                    <a:p>
                      <a:pPr algn="ctr"/>
                      <a:r>
                        <a:rPr lang="fr-FR" sz="950">
                          <a:effectLst/>
                        </a:rPr>
                        <a:t>ARM M0</a:t>
                      </a:r>
                    </a:p>
                  </a:txBody>
                  <a:tcPr marL="15161" marR="15161" marT="7581" marB="7581" anchor="ctr"/>
                </a:tc>
                <a:tc>
                  <a:txBody>
                    <a:bodyPr/>
                    <a:lstStyle/>
                    <a:p>
                      <a:pPr algn="ctr"/>
                      <a:r>
                        <a:rPr lang="fr-FR" sz="950">
                          <a:effectLst/>
                        </a:rPr>
                        <a:t>ARM M3</a:t>
                      </a:r>
                    </a:p>
                  </a:txBody>
                  <a:tcPr marL="15161" marR="15161" marT="7581" marB="7581" anchor="ctr"/>
                </a:tc>
                <a:tc>
                  <a:txBody>
                    <a:bodyPr/>
                    <a:lstStyle/>
                    <a:p>
                      <a:pPr algn="ctr"/>
                      <a:r>
                        <a:rPr lang="fr-FR" sz="950">
                          <a:effectLst/>
                        </a:rPr>
                        <a:t>ARM M4</a:t>
                      </a:r>
                    </a:p>
                  </a:txBody>
                  <a:tcPr marL="15161" marR="15161" marT="7581" marB="7581" anchor="ctr"/>
                </a:tc>
                <a:extLst>
                  <a:ext uri="{0D108BD9-81ED-4DB2-BD59-A6C34878D82A}">
                    <a16:rowId xmlns:a16="http://schemas.microsoft.com/office/drawing/2014/main" val="4269286413"/>
                  </a:ext>
                </a:extLst>
              </a:tr>
              <a:tr h="106130">
                <a:tc>
                  <a:txBody>
                    <a:bodyPr/>
                    <a:lstStyle/>
                    <a:p>
                      <a:pPr algn="ctr"/>
                      <a:r>
                        <a:rPr lang="fr-FR" sz="950" b="1" dirty="0">
                          <a:solidFill>
                            <a:srgbClr val="0070C0"/>
                          </a:solidFill>
                          <a:effectLst/>
                        </a:rPr>
                        <a:t>Puissance DMIPS</a:t>
                      </a:r>
                    </a:p>
                  </a:txBody>
                  <a:tcPr marL="15161" marR="15161" marT="7581" marB="7581" anchor="ctr"/>
                </a:tc>
                <a:tc>
                  <a:txBody>
                    <a:bodyPr/>
                    <a:lstStyle/>
                    <a:p>
                      <a:pPr algn="ctr"/>
                      <a:r>
                        <a:rPr lang="fr-FR" sz="950" dirty="0">
                          <a:effectLst/>
                        </a:rPr>
                        <a:t>20</a:t>
                      </a:r>
                    </a:p>
                  </a:txBody>
                  <a:tcPr marL="15161" marR="15161" marT="7581" marB="7581" anchor="ctr"/>
                </a:tc>
                <a:tc>
                  <a:txBody>
                    <a:bodyPr/>
                    <a:lstStyle/>
                    <a:p>
                      <a:pPr algn="ctr"/>
                      <a:r>
                        <a:rPr lang="fr-FR" sz="950">
                          <a:effectLst/>
                        </a:rPr>
                        <a:t>?</a:t>
                      </a:r>
                    </a:p>
                  </a:txBody>
                  <a:tcPr marL="15161" marR="15161" marT="7581" marB="7581" anchor="ctr"/>
                </a:tc>
                <a:tc>
                  <a:txBody>
                    <a:bodyPr/>
                    <a:lstStyle/>
                    <a:p>
                      <a:pPr algn="ctr"/>
                      <a:r>
                        <a:rPr lang="fr-FR" sz="950">
                          <a:effectLst/>
                        </a:rPr>
                        <a:t>600</a:t>
                      </a:r>
                    </a:p>
                  </a:txBody>
                  <a:tcPr marL="15161" marR="15161" marT="7581" marB="7581" anchor="ctr"/>
                </a:tc>
                <a:tc>
                  <a:txBody>
                    <a:bodyPr/>
                    <a:lstStyle/>
                    <a:p>
                      <a:pPr algn="ctr"/>
                      <a:r>
                        <a:rPr lang="fr-FR" sz="950">
                          <a:effectLst/>
                        </a:rPr>
                        <a:t>?</a:t>
                      </a:r>
                    </a:p>
                  </a:txBody>
                  <a:tcPr marL="15161" marR="15161" marT="7581" marB="7581" anchor="ctr"/>
                </a:tc>
                <a:tc>
                  <a:txBody>
                    <a:bodyPr/>
                    <a:lstStyle/>
                    <a:p>
                      <a:pPr algn="ctr"/>
                      <a:r>
                        <a:rPr lang="fr-FR" sz="950">
                          <a:effectLst/>
                        </a:rPr>
                        <a:t>90</a:t>
                      </a:r>
                    </a:p>
                  </a:txBody>
                  <a:tcPr marL="15161" marR="15161" marT="7581" marB="7581" anchor="ctr"/>
                </a:tc>
                <a:tc>
                  <a:txBody>
                    <a:bodyPr/>
                    <a:lstStyle/>
                    <a:p>
                      <a:pPr algn="ctr"/>
                      <a:r>
                        <a:rPr lang="fr-FR" sz="950">
                          <a:effectLst/>
                        </a:rPr>
                        <a:t>225</a:t>
                      </a:r>
                    </a:p>
                  </a:txBody>
                  <a:tcPr marL="15161" marR="15161" marT="7581" marB="7581" anchor="ctr"/>
                </a:tc>
                <a:extLst>
                  <a:ext uri="{0D108BD9-81ED-4DB2-BD59-A6C34878D82A}">
                    <a16:rowId xmlns:a16="http://schemas.microsoft.com/office/drawing/2014/main" val="3489115359"/>
                  </a:ext>
                </a:extLst>
              </a:tr>
              <a:tr h="106130">
                <a:tc>
                  <a:txBody>
                    <a:bodyPr/>
                    <a:lstStyle/>
                    <a:p>
                      <a:pPr algn="ctr"/>
                      <a:r>
                        <a:rPr lang="fr-FR" sz="950" b="1" dirty="0">
                          <a:solidFill>
                            <a:srgbClr val="0070C0"/>
                          </a:solidFill>
                          <a:effectLst/>
                        </a:rPr>
                        <a:t>Fréquence</a:t>
                      </a:r>
                    </a:p>
                  </a:txBody>
                  <a:tcPr marL="15161" marR="15161" marT="7581" marB="7581" anchor="ctr"/>
                </a:tc>
                <a:tc>
                  <a:txBody>
                    <a:bodyPr/>
                    <a:lstStyle/>
                    <a:p>
                      <a:pPr algn="ctr"/>
                      <a:r>
                        <a:rPr lang="fr-FR" sz="950" dirty="0">
                          <a:effectLst/>
                        </a:rPr>
                        <a:t>20 MHz</a:t>
                      </a:r>
                    </a:p>
                  </a:txBody>
                  <a:tcPr marL="15161" marR="15161" marT="7581" marB="7581" anchor="ctr"/>
                </a:tc>
                <a:tc>
                  <a:txBody>
                    <a:bodyPr/>
                    <a:lstStyle/>
                    <a:p>
                      <a:pPr algn="ctr"/>
                      <a:r>
                        <a:rPr lang="fr-FR" sz="950">
                          <a:effectLst/>
                        </a:rPr>
                        <a:t>160 MHz</a:t>
                      </a:r>
                    </a:p>
                  </a:txBody>
                  <a:tcPr marL="15161" marR="15161" marT="7581" marB="7581" anchor="ctr"/>
                </a:tc>
                <a:tc>
                  <a:txBody>
                    <a:bodyPr/>
                    <a:lstStyle/>
                    <a:p>
                      <a:pPr algn="ctr"/>
                      <a:r>
                        <a:rPr lang="fr-FR" sz="950">
                          <a:effectLst/>
                        </a:rPr>
                        <a:t>80 ou 240 MHz</a:t>
                      </a:r>
                    </a:p>
                  </a:txBody>
                  <a:tcPr marL="15161" marR="15161" marT="7581" marB="7581" anchor="ctr"/>
                </a:tc>
                <a:tc>
                  <a:txBody>
                    <a:bodyPr/>
                    <a:lstStyle/>
                    <a:p>
                      <a:pPr algn="ctr"/>
                      <a:r>
                        <a:rPr lang="fr-FR" sz="950">
                          <a:effectLst/>
                        </a:rPr>
                        <a:t>48 MHz</a:t>
                      </a:r>
                    </a:p>
                  </a:txBody>
                  <a:tcPr marL="15161" marR="15161" marT="7581" marB="7581" anchor="ctr"/>
                </a:tc>
                <a:tc>
                  <a:txBody>
                    <a:bodyPr/>
                    <a:lstStyle/>
                    <a:p>
                      <a:pPr algn="ctr"/>
                      <a:r>
                        <a:rPr lang="fr-FR" sz="950">
                          <a:effectLst/>
                        </a:rPr>
                        <a:t>72 MHz</a:t>
                      </a:r>
                    </a:p>
                  </a:txBody>
                  <a:tcPr marL="15161" marR="15161" marT="7581" marB="7581" anchor="ctr"/>
                </a:tc>
                <a:tc>
                  <a:txBody>
                    <a:bodyPr/>
                    <a:lstStyle/>
                    <a:p>
                      <a:pPr algn="ctr"/>
                      <a:r>
                        <a:rPr lang="fr-FR" sz="950">
                          <a:effectLst/>
                        </a:rPr>
                        <a:t>180 MHz</a:t>
                      </a:r>
                    </a:p>
                  </a:txBody>
                  <a:tcPr marL="15161" marR="15161" marT="7581" marB="7581" anchor="ctr"/>
                </a:tc>
                <a:extLst>
                  <a:ext uri="{0D108BD9-81ED-4DB2-BD59-A6C34878D82A}">
                    <a16:rowId xmlns:a16="http://schemas.microsoft.com/office/drawing/2014/main" val="449481866"/>
                  </a:ext>
                </a:extLst>
              </a:tr>
              <a:tr h="151615">
                <a:tc>
                  <a:txBody>
                    <a:bodyPr/>
                    <a:lstStyle/>
                    <a:p>
                      <a:pPr algn="ctr"/>
                      <a:r>
                        <a:rPr lang="fr-FR" sz="950" b="1" dirty="0">
                          <a:solidFill>
                            <a:srgbClr val="0070C0"/>
                          </a:solidFill>
                          <a:effectLst/>
                        </a:rPr>
                        <a:t>Mémoire Flash</a:t>
                      </a:r>
                    </a:p>
                  </a:txBody>
                  <a:tcPr marL="15161" marR="15161" marT="7581" marB="7581" anchor="ctr"/>
                </a:tc>
                <a:tc>
                  <a:txBody>
                    <a:bodyPr/>
                    <a:lstStyle/>
                    <a:p>
                      <a:pPr algn="ctr"/>
                      <a:r>
                        <a:rPr lang="fr-FR" sz="950" dirty="0">
                          <a:effectLst/>
                        </a:rPr>
                        <a:t>4/8/16/32 KB</a:t>
                      </a:r>
                    </a:p>
                  </a:txBody>
                  <a:tcPr marL="15161" marR="15161" marT="7581" marB="7581" anchor="ctr"/>
                </a:tc>
                <a:tc>
                  <a:txBody>
                    <a:bodyPr/>
                    <a:lstStyle/>
                    <a:p>
                      <a:pPr algn="ctr"/>
                      <a:r>
                        <a:rPr lang="fr-FR" sz="950">
                          <a:effectLst/>
                        </a:rPr>
                        <a:t>2 MB</a:t>
                      </a:r>
                    </a:p>
                  </a:txBody>
                  <a:tcPr marL="15161" marR="15161" marT="7581" marB="7581" anchor="ctr"/>
                </a:tc>
                <a:tc>
                  <a:txBody>
                    <a:bodyPr/>
                    <a:lstStyle/>
                    <a:p>
                      <a:pPr algn="ctr"/>
                      <a:r>
                        <a:rPr lang="fr-FR" sz="950">
                          <a:effectLst/>
                        </a:rPr>
                        <a:t>4 MB</a:t>
                      </a:r>
                    </a:p>
                  </a:txBody>
                  <a:tcPr marL="15161" marR="15161" marT="7581" marB="7581" anchor="ctr"/>
                </a:tc>
                <a:tc>
                  <a:txBody>
                    <a:bodyPr/>
                    <a:lstStyle/>
                    <a:p>
                      <a:pPr algn="ctr"/>
                      <a:r>
                        <a:rPr lang="fr-FR" sz="950">
                          <a:effectLst/>
                        </a:rPr>
                        <a:t>32/64/128/256 KB</a:t>
                      </a:r>
                    </a:p>
                  </a:txBody>
                  <a:tcPr marL="15161" marR="15161" marT="7581" marB="7581" anchor="ctr"/>
                </a:tc>
                <a:tc>
                  <a:txBody>
                    <a:bodyPr/>
                    <a:lstStyle/>
                    <a:p>
                      <a:pPr algn="ctr"/>
                      <a:r>
                        <a:rPr lang="fr-FR" sz="950">
                          <a:effectLst/>
                        </a:rPr>
                        <a:t>64 ou 128 Kbytes</a:t>
                      </a:r>
                    </a:p>
                  </a:txBody>
                  <a:tcPr marL="15161" marR="15161" marT="7581" marB="7581" anchor="ctr"/>
                </a:tc>
                <a:tc>
                  <a:txBody>
                    <a:bodyPr/>
                    <a:lstStyle/>
                    <a:p>
                      <a:pPr algn="ctr"/>
                      <a:r>
                        <a:rPr lang="fr-FR" sz="950">
                          <a:effectLst/>
                        </a:rPr>
                        <a:t>1 Mbytes</a:t>
                      </a:r>
                    </a:p>
                  </a:txBody>
                  <a:tcPr marL="15161" marR="15161" marT="7581" marB="7581" anchor="ctr"/>
                </a:tc>
                <a:extLst>
                  <a:ext uri="{0D108BD9-81ED-4DB2-BD59-A6C34878D82A}">
                    <a16:rowId xmlns:a16="http://schemas.microsoft.com/office/drawing/2014/main" val="320924483"/>
                  </a:ext>
                </a:extLst>
              </a:tr>
              <a:tr h="151615">
                <a:tc>
                  <a:txBody>
                    <a:bodyPr/>
                    <a:lstStyle/>
                    <a:p>
                      <a:pPr algn="ctr"/>
                      <a:r>
                        <a:rPr lang="fr-FR" sz="950" b="1" dirty="0">
                          <a:solidFill>
                            <a:srgbClr val="0070C0"/>
                          </a:solidFill>
                          <a:effectLst/>
                        </a:rPr>
                        <a:t>SRAM</a:t>
                      </a:r>
                    </a:p>
                  </a:txBody>
                  <a:tcPr marL="15161" marR="15161" marT="7581" marB="7581" anchor="ctr"/>
                </a:tc>
                <a:tc>
                  <a:txBody>
                    <a:bodyPr/>
                    <a:lstStyle/>
                    <a:p>
                      <a:pPr algn="ctr"/>
                      <a:r>
                        <a:rPr lang="fr-FR" sz="950" dirty="0">
                          <a:effectLst/>
                        </a:rPr>
                        <a:t>512/1K/1K/2KB</a:t>
                      </a:r>
                    </a:p>
                  </a:txBody>
                  <a:tcPr marL="15161" marR="15161" marT="7581" marB="7581" anchor="ctr"/>
                </a:tc>
                <a:tc>
                  <a:txBody>
                    <a:bodyPr/>
                    <a:lstStyle/>
                    <a:p>
                      <a:pPr algn="ctr"/>
                      <a:r>
                        <a:rPr lang="fr-FR" sz="950">
                          <a:effectLst/>
                        </a:rPr>
                        <a:t>Partagée &lt; 36KB</a:t>
                      </a:r>
                    </a:p>
                  </a:txBody>
                  <a:tcPr marL="15161" marR="15161" marT="7581" marB="7581" anchor="ctr"/>
                </a:tc>
                <a:tc>
                  <a:txBody>
                    <a:bodyPr/>
                    <a:lstStyle/>
                    <a:p>
                      <a:pPr algn="ctr"/>
                      <a:r>
                        <a:rPr lang="fr-FR" sz="950">
                          <a:effectLst/>
                        </a:rPr>
                        <a:t>520 KB</a:t>
                      </a:r>
                    </a:p>
                  </a:txBody>
                  <a:tcPr marL="15161" marR="15161" marT="7581" marB="7581" anchor="ctr"/>
                </a:tc>
                <a:tc>
                  <a:txBody>
                    <a:bodyPr/>
                    <a:lstStyle/>
                    <a:p>
                      <a:pPr algn="ctr"/>
                      <a:r>
                        <a:rPr lang="fr-FR" sz="950">
                          <a:effectLst/>
                        </a:rPr>
                        <a:t>4/8/16/32 KB</a:t>
                      </a:r>
                    </a:p>
                  </a:txBody>
                  <a:tcPr marL="15161" marR="15161" marT="7581" marB="7581" anchor="ctr"/>
                </a:tc>
                <a:tc>
                  <a:txBody>
                    <a:bodyPr/>
                    <a:lstStyle/>
                    <a:p>
                      <a:pPr algn="ctr"/>
                      <a:r>
                        <a:rPr lang="fr-FR" sz="950">
                          <a:effectLst/>
                        </a:rPr>
                        <a:t>20 KB</a:t>
                      </a:r>
                    </a:p>
                  </a:txBody>
                  <a:tcPr marL="15161" marR="15161" marT="7581" marB="7581" anchor="ctr"/>
                </a:tc>
                <a:tc>
                  <a:txBody>
                    <a:bodyPr/>
                    <a:lstStyle/>
                    <a:p>
                      <a:pPr algn="ctr"/>
                      <a:r>
                        <a:rPr lang="fr-FR" sz="950">
                          <a:effectLst/>
                        </a:rPr>
                        <a:t>192+4 Kbytes</a:t>
                      </a:r>
                    </a:p>
                  </a:txBody>
                  <a:tcPr marL="15161" marR="15161" marT="7581" marB="7581" anchor="ctr"/>
                </a:tc>
                <a:extLst>
                  <a:ext uri="{0D108BD9-81ED-4DB2-BD59-A6C34878D82A}">
                    <a16:rowId xmlns:a16="http://schemas.microsoft.com/office/drawing/2014/main" val="3194766686"/>
                  </a:ext>
                </a:extLst>
              </a:tr>
              <a:tr h="184408">
                <a:tc>
                  <a:txBody>
                    <a:bodyPr/>
                    <a:lstStyle/>
                    <a:p>
                      <a:pPr algn="ctr"/>
                      <a:r>
                        <a:rPr lang="fr-FR" sz="950" b="1" dirty="0" err="1">
                          <a:solidFill>
                            <a:srgbClr val="0070C0"/>
                          </a:solidFill>
                          <a:effectLst/>
                        </a:rPr>
                        <a:t>Timers</a:t>
                      </a:r>
                      <a:endParaRPr lang="fr-FR" sz="950" b="1" dirty="0">
                        <a:solidFill>
                          <a:srgbClr val="0070C0"/>
                        </a:solidFill>
                        <a:effectLst/>
                      </a:endParaRPr>
                    </a:p>
                  </a:txBody>
                  <a:tcPr marL="15161" marR="15161" marT="7581" marB="7581" anchor="ctr"/>
                </a:tc>
                <a:tc>
                  <a:txBody>
                    <a:bodyPr/>
                    <a:lstStyle/>
                    <a:p>
                      <a:pPr algn="ctr"/>
                      <a:r>
                        <a:rPr lang="fr-FR" sz="950">
                          <a:effectLst/>
                        </a:rPr>
                        <a:t>x2 (8 bits)</a:t>
                      </a:r>
                    </a:p>
                    <a:p>
                      <a:pPr algn="ctr"/>
                      <a:r>
                        <a:rPr lang="fr-FR" sz="950">
                          <a:effectLst/>
                        </a:rPr>
                        <a:t>x1 (16 bits)</a:t>
                      </a:r>
                    </a:p>
                  </a:txBody>
                  <a:tcPr marL="15161" marR="15161" marT="7581" marB="7581" anchor="ctr"/>
                </a:tc>
                <a:tc>
                  <a:txBody>
                    <a:bodyPr/>
                    <a:lstStyle/>
                    <a:p>
                      <a:pPr algn="ctr"/>
                      <a:endParaRPr lang="fr-FR" sz="950" dirty="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x5 (16-bits)</a:t>
                      </a:r>
                    </a:p>
                    <a:p>
                      <a:pPr algn="ctr"/>
                      <a:r>
                        <a:rPr lang="fr-FR" sz="950">
                          <a:effectLst/>
                        </a:rPr>
                        <a:t>x3 (24-bits)</a:t>
                      </a:r>
                    </a:p>
                  </a:txBody>
                  <a:tcPr marL="15161" marR="15161" marT="7581" marB="7581" anchor="ctr"/>
                </a:tc>
                <a:tc>
                  <a:txBody>
                    <a:bodyPr/>
                    <a:lstStyle/>
                    <a:p>
                      <a:pPr algn="ctr"/>
                      <a:r>
                        <a:rPr lang="en-US" sz="950">
                          <a:effectLst/>
                        </a:rPr>
                        <a:t>x3 (16-bits)</a:t>
                      </a:r>
                    </a:p>
                    <a:p>
                      <a:pPr algn="ctr"/>
                      <a:r>
                        <a:rPr lang="en-US" sz="950">
                          <a:effectLst/>
                        </a:rPr>
                        <a:t>x2 watchdog</a:t>
                      </a:r>
                    </a:p>
                    <a:p>
                      <a:pPr algn="ctr"/>
                      <a:r>
                        <a:rPr lang="en-US" sz="950">
                          <a:effectLst/>
                        </a:rPr>
                        <a:t>x1 SysTick</a:t>
                      </a:r>
                    </a:p>
                  </a:txBody>
                  <a:tcPr marL="15161" marR="15161" marT="7581" marB="7581" anchor="ctr"/>
                </a:tc>
                <a:tc>
                  <a:txBody>
                    <a:bodyPr/>
                    <a:lstStyle/>
                    <a:p>
                      <a:pPr algn="ctr"/>
                      <a:r>
                        <a:rPr lang="fr-FR" sz="950">
                          <a:effectLst/>
                        </a:rPr>
                        <a:t>x12 (16-bits)</a:t>
                      </a:r>
                    </a:p>
                    <a:p>
                      <a:pPr algn="ctr"/>
                      <a:r>
                        <a:rPr lang="fr-FR" sz="950">
                          <a:effectLst/>
                        </a:rPr>
                        <a:t>x2 (32-bits)</a:t>
                      </a:r>
                    </a:p>
                  </a:txBody>
                  <a:tcPr marL="15161" marR="15161" marT="7581" marB="7581" anchor="ctr"/>
                </a:tc>
                <a:extLst>
                  <a:ext uri="{0D108BD9-81ED-4DB2-BD59-A6C34878D82A}">
                    <a16:rowId xmlns:a16="http://schemas.microsoft.com/office/drawing/2014/main" val="3710227412"/>
                  </a:ext>
                </a:extLst>
              </a:tr>
              <a:tr h="242583">
                <a:tc>
                  <a:txBody>
                    <a:bodyPr/>
                    <a:lstStyle/>
                    <a:p>
                      <a:pPr algn="ctr"/>
                      <a:r>
                        <a:rPr lang="fr-FR" sz="950" b="1" dirty="0">
                          <a:solidFill>
                            <a:srgbClr val="0070C0"/>
                          </a:solidFill>
                          <a:effectLst/>
                        </a:rPr>
                        <a:t>Cryptage (accélération matériel)</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dirty="0">
                        <a:effectLst/>
                      </a:endParaRPr>
                    </a:p>
                  </a:txBody>
                  <a:tcPr marL="15161" marR="15161" marT="7581" marB="7581" anchor="ctr"/>
                </a:tc>
                <a:tc>
                  <a:txBody>
                    <a:bodyPr/>
                    <a:lstStyle/>
                    <a:p>
                      <a:pPr algn="ctr"/>
                      <a:r>
                        <a:rPr lang="fr-FR" sz="950">
                          <a:effectLst/>
                        </a:rPr>
                        <a:t>AES (FIPS PUB 197), SHA (FIPS PUB 180-4), RSA, et ECC</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AES 128, 192, 256, DES, MD5, SHA-1</a:t>
                      </a:r>
                    </a:p>
                  </a:txBody>
                  <a:tcPr marL="15161" marR="15161" marT="7581" marB="7581" anchor="ctr"/>
                </a:tc>
                <a:extLst>
                  <a:ext uri="{0D108BD9-81ED-4DB2-BD59-A6C34878D82A}">
                    <a16:rowId xmlns:a16="http://schemas.microsoft.com/office/drawing/2014/main" val="418998350"/>
                  </a:ext>
                </a:extLst>
              </a:tr>
              <a:tr h="151615">
                <a:tc>
                  <a:txBody>
                    <a:bodyPr/>
                    <a:lstStyle/>
                    <a:p>
                      <a:pPr algn="ctr"/>
                      <a:r>
                        <a:rPr lang="fr-FR" sz="950" b="1" dirty="0" err="1">
                          <a:solidFill>
                            <a:srgbClr val="0070C0"/>
                          </a:solidFill>
                          <a:effectLst/>
                        </a:rPr>
                        <a:t>Debug</a:t>
                      </a:r>
                      <a:endParaRPr lang="fr-FR" sz="950" b="1" dirty="0">
                        <a:solidFill>
                          <a:srgbClr val="0070C0"/>
                        </a:solidFill>
                        <a:effectLst/>
                      </a:endParaRPr>
                    </a:p>
                  </a:txBody>
                  <a:tcPr marL="15161" marR="15161" marT="7581" marB="7581" anchor="ctr"/>
                </a:tc>
                <a:tc>
                  <a:txBody>
                    <a:bodyPr/>
                    <a:lstStyle/>
                    <a:p>
                      <a:pPr algn="ctr"/>
                      <a:r>
                        <a:rPr lang="fr-FR" sz="950">
                          <a:effectLst/>
                        </a:rPr>
                        <a:t>USB (série)</a:t>
                      </a:r>
                    </a:p>
                  </a:txBody>
                  <a:tcPr marL="15161" marR="15161" marT="7581" marB="7581" anchor="ctr"/>
                </a:tc>
                <a:tc>
                  <a:txBody>
                    <a:bodyPr/>
                    <a:lstStyle/>
                    <a:p>
                      <a:pPr algn="ctr"/>
                      <a:r>
                        <a:rPr lang="fr-FR" sz="950" dirty="0">
                          <a:effectLst/>
                        </a:rPr>
                        <a:t>USB (série)</a:t>
                      </a:r>
                    </a:p>
                  </a:txBody>
                  <a:tcPr marL="15161" marR="15161" marT="7581" marB="7581" anchor="ctr"/>
                </a:tc>
                <a:tc>
                  <a:txBody>
                    <a:bodyPr/>
                    <a:lstStyle/>
                    <a:p>
                      <a:pPr algn="ctr"/>
                      <a:r>
                        <a:rPr lang="fr-FR" sz="950" dirty="0">
                          <a:effectLst/>
                        </a:rPr>
                        <a:t>USB (série) + JTAG</a:t>
                      </a:r>
                    </a:p>
                  </a:txBody>
                  <a:tcPr marL="15161" marR="15161" marT="7581" marB="7581" anchor="ctr"/>
                </a:tc>
                <a:tc>
                  <a:txBody>
                    <a:bodyPr/>
                    <a:lstStyle/>
                    <a:p>
                      <a:pPr algn="ctr"/>
                      <a:r>
                        <a:rPr lang="fr-FR" sz="950">
                          <a:effectLst/>
                        </a:rPr>
                        <a:t>USB (série)</a:t>
                      </a:r>
                    </a:p>
                  </a:txBody>
                  <a:tcPr marL="15161" marR="15161" marT="7581" marB="7581" anchor="ctr"/>
                </a:tc>
                <a:tc>
                  <a:txBody>
                    <a:bodyPr/>
                    <a:lstStyle/>
                    <a:p>
                      <a:pPr algn="ctr"/>
                      <a:r>
                        <a:rPr lang="fr-FR" sz="950">
                          <a:effectLst/>
                        </a:rPr>
                        <a:t>Série (SWD) + JTAG</a:t>
                      </a:r>
                    </a:p>
                  </a:txBody>
                  <a:tcPr marL="15161" marR="15161" marT="7581" marB="7581" anchor="ctr"/>
                </a:tc>
                <a:tc>
                  <a:txBody>
                    <a:bodyPr/>
                    <a:lstStyle/>
                    <a:p>
                      <a:pPr algn="ctr"/>
                      <a:r>
                        <a:rPr lang="fr-FR" sz="950">
                          <a:effectLst/>
                        </a:rPr>
                        <a:t>Série (SWD) + JTAG</a:t>
                      </a:r>
                    </a:p>
                  </a:txBody>
                  <a:tcPr marL="15161" marR="15161" marT="7581" marB="7581" anchor="ctr"/>
                </a:tc>
                <a:extLst>
                  <a:ext uri="{0D108BD9-81ED-4DB2-BD59-A6C34878D82A}">
                    <a16:rowId xmlns:a16="http://schemas.microsoft.com/office/drawing/2014/main" val="3732821252"/>
                  </a:ext>
                </a:extLst>
              </a:tr>
              <a:tr h="526037">
                <a:tc>
                  <a:txBody>
                    <a:bodyPr/>
                    <a:lstStyle/>
                    <a:p>
                      <a:pPr algn="ctr"/>
                      <a:r>
                        <a:rPr lang="fr-FR" sz="950" b="1" dirty="0">
                          <a:solidFill>
                            <a:srgbClr val="0070C0"/>
                          </a:solidFill>
                          <a:effectLst/>
                        </a:rPr>
                        <a:t>Economie énergie</a:t>
                      </a:r>
                    </a:p>
                  </a:txBody>
                  <a:tcPr marL="15161" marR="15161" marT="7581" marB="7581" anchor="ctr"/>
                </a:tc>
                <a:tc>
                  <a:txBody>
                    <a:bodyPr/>
                    <a:lstStyle/>
                    <a:p>
                      <a:pPr algn="ctr"/>
                      <a:r>
                        <a:rPr lang="en-US" sz="950" dirty="0">
                          <a:effectLst/>
                        </a:rPr>
                        <a:t>Idle, ADC Noise Reduction, Power-save, Power-down, Standby, Extended Standby</a:t>
                      </a:r>
                    </a:p>
                  </a:txBody>
                  <a:tcPr marL="15161" marR="15161" marT="7581" marB="7581" anchor="ctr"/>
                </a:tc>
                <a:tc>
                  <a:txBody>
                    <a:bodyPr/>
                    <a:lstStyle/>
                    <a:p>
                      <a:pPr algn="ctr"/>
                      <a:r>
                        <a:rPr lang="fr-FR" sz="950">
                          <a:effectLst/>
                        </a:rPr>
                        <a:t>Active, modem-sleep, light-sleep, deep-sleep</a:t>
                      </a:r>
                    </a:p>
                  </a:txBody>
                  <a:tcPr marL="15161" marR="15161" marT="7581" marB="7581" anchor="ctr"/>
                </a:tc>
                <a:tc>
                  <a:txBody>
                    <a:bodyPr/>
                    <a:lstStyle/>
                    <a:p>
                      <a:pPr algn="ctr"/>
                      <a:r>
                        <a:rPr lang="fr-FR" sz="950" dirty="0">
                          <a:effectLst/>
                        </a:rPr>
                        <a:t>Active, modem-</a:t>
                      </a:r>
                      <a:r>
                        <a:rPr lang="fr-FR" sz="950" dirty="0" err="1">
                          <a:effectLst/>
                        </a:rPr>
                        <a:t>sleep</a:t>
                      </a:r>
                      <a:r>
                        <a:rPr lang="fr-FR" sz="950" dirty="0">
                          <a:effectLst/>
                        </a:rPr>
                        <a:t>, light-</a:t>
                      </a:r>
                      <a:r>
                        <a:rPr lang="fr-FR" sz="950" dirty="0" err="1">
                          <a:effectLst/>
                        </a:rPr>
                        <a:t>sleep</a:t>
                      </a:r>
                      <a:r>
                        <a:rPr lang="fr-FR" sz="950" dirty="0">
                          <a:effectLst/>
                        </a:rPr>
                        <a:t>, </a:t>
                      </a:r>
                      <a:r>
                        <a:rPr lang="fr-FR" sz="950" dirty="0" err="1">
                          <a:effectLst/>
                        </a:rPr>
                        <a:t>deep-sleep</a:t>
                      </a:r>
                      <a:endParaRPr lang="fr-FR" sz="950" dirty="0">
                        <a:effectLst/>
                      </a:endParaRPr>
                    </a:p>
                  </a:txBody>
                  <a:tcPr marL="15161" marR="15161" marT="7581" marB="7581" anchor="ctr"/>
                </a:tc>
                <a:tc>
                  <a:txBody>
                    <a:bodyPr/>
                    <a:lstStyle/>
                    <a:p>
                      <a:pPr algn="ctr"/>
                      <a:r>
                        <a:rPr lang="fr-FR" sz="950">
                          <a:effectLst/>
                        </a:rPr>
                        <a:t>Idle, Standly</a:t>
                      </a:r>
                    </a:p>
                  </a:txBody>
                  <a:tcPr marL="15161" marR="15161" marT="7581" marB="7581" anchor="ctr"/>
                </a:tc>
                <a:tc>
                  <a:txBody>
                    <a:bodyPr/>
                    <a:lstStyle/>
                    <a:p>
                      <a:pPr algn="ctr"/>
                      <a:r>
                        <a:rPr lang="fr-FR" sz="950">
                          <a:effectLst/>
                        </a:rPr>
                        <a:t>Sleep, Stop, Standby</a:t>
                      </a:r>
                    </a:p>
                  </a:txBody>
                  <a:tcPr marL="15161" marR="15161" marT="7581" marB="7581" anchor="ctr"/>
                </a:tc>
                <a:tc>
                  <a:txBody>
                    <a:bodyPr/>
                    <a:lstStyle/>
                    <a:p>
                      <a:pPr algn="ctr"/>
                      <a:r>
                        <a:rPr lang="fr-FR" sz="950">
                          <a:effectLst/>
                        </a:rPr>
                        <a:t>Sleep, Stop, Standby</a:t>
                      </a:r>
                    </a:p>
                  </a:txBody>
                  <a:tcPr marL="15161" marR="15161" marT="7581" marB="7581" anchor="ctr"/>
                </a:tc>
                <a:extLst>
                  <a:ext uri="{0D108BD9-81ED-4DB2-BD59-A6C34878D82A}">
                    <a16:rowId xmlns:a16="http://schemas.microsoft.com/office/drawing/2014/main" val="1857198226"/>
                  </a:ext>
                </a:extLst>
              </a:tr>
              <a:tr h="151615">
                <a:tc>
                  <a:txBody>
                    <a:bodyPr/>
                    <a:lstStyle/>
                    <a:p>
                      <a:pPr algn="ctr"/>
                      <a:r>
                        <a:rPr lang="fr-FR" sz="950" b="1" dirty="0">
                          <a:solidFill>
                            <a:srgbClr val="0070C0"/>
                          </a:solidFill>
                          <a:effectLst/>
                        </a:rPr>
                        <a:t>Interface et connectivité</a:t>
                      </a:r>
                    </a:p>
                  </a:txBody>
                  <a:tcPr marL="15161" marR="15161" marT="7581" marB="7581" anchor="ctr"/>
                </a:tc>
                <a:tc>
                  <a:txBody>
                    <a:bodyPr/>
                    <a:lstStyle/>
                    <a:p>
                      <a:pPr algn="ctr"/>
                      <a:r>
                        <a:rPr lang="fr-FR" sz="950">
                          <a:effectLst/>
                        </a:rPr>
                        <a:t> </a:t>
                      </a:r>
                    </a:p>
                  </a:txBody>
                  <a:tcPr marL="15161" marR="15161" marT="7581" marB="7581" anchor="ctr"/>
                </a:tc>
                <a:tc>
                  <a:txBody>
                    <a:bodyPr/>
                    <a:lstStyle/>
                    <a:p>
                      <a:pPr algn="ctr"/>
                      <a:r>
                        <a:rPr lang="fr-FR" sz="950">
                          <a:effectLst/>
                        </a:rPr>
                        <a:t> </a:t>
                      </a:r>
                    </a:p>
                  </a:txBody>
                  <a:tcPr marL="15161" marR="15161" marT="7581" marB="7581" anchor="ctr"/>
                </a:tc>
                <a:tc>
                  <a:txBody>
                    <a:bodyPr/>
                    <a:lstStyle/>
                    <a:p>
                      <a:pPr algn="ctr"/>
                      <a:r>
                        <a:rPr lang="fr-FR" sz="950" dirty="0">
                          <a:effectLst/>
                        </a:rPr>
                        <a:t> </a:t>
                      </a:r>
                    </a:p>
                  </a:txBody>
                  <a:tcPr marL="15161" marR="15161" marT="7581" marB="7581" anchor="ctr"/>
                </a:tc>
                <a:tc>
                  <a:txBody>
                    <a:bodyPr/>
                    <a:lstStyle/>
                    <a:p>
                      <a:pPr algn="ctr"/>
                      <a:r>
                        <a:rPr lang="fr-FR" sz="950">
                          <a:effectLst/>
                        </a:rPr>
                        <a:t> </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extLst>
                  <a:ext uri="{0D108BD9-81ED-4DB2-BD59-A6C34878D82A}">
                    <a16:rowId xmlns:a16="http://schemas.microsoft.com/office/drawing/2014/main" val="320120610"/>
                  </a:ext>
                </a:extLst>
              </a:tr>
              <a:tr h="151615">
                <a:tc>
                  <a:txBody>
                    <a:bodyPr/>
                    <a:lstStyle/>
                    <a:p>
                      <a:pPr algn="ctr"/>
                      <a:r>
                        <a:rPr lang="fr-FR" sz="950" b="1" dirty="0">
                          <a:solidFill>
                            <a:srgbClr val="0070C0"/>
                          </a:solidFill>
                          <a:effectLst/>
                        </a:rPr>
                        <a:t>UART</a:t>
                      </a: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r>
                        <a:rPr lang="fr-FR" sz="950">
                          <a:effectLst/>
                        </a:rPr>
                        <a:t>x2</a:t>
                      </a:r>
                    </a:p>
                  </a:txBody>
                  <a:tcPr marL="15161" marR="15161" marT="7581" marB="7581" anchor="ctr"/>
                </a:tc>
                <a:tc>
                  <a:txBody>
                    <a:bodyPr/>
                    <a:lstStyle/>
                    <a:p>
                      <a:pPr algn="ctr"/>
                      <a:r>
                        <a:rPr lang="fr-FR" sz="950">
                          <a:effectLst/>
                        </a:rPr>
                        <a:t>x3</a:t>
                      </a:r>
                    </a:p>
                  </a:txBody>
                  <a:tcPr marL="15161" marR="15161" marT="7581" marB="7581" anchor="ctr"/>
                </a:tc>
                <a:tc>
                  <a:txBody>
                    <a:bodyPr/>
                    <a:lstStyle/>
                    <a:p>
                      <a:pPr algn="ctr"/>
                      <a:r>
                        <a:rPr lang="fr-FR" sz="950" dirty="0">
                          <a:effectLst/>
                        </a:rPr>
                        <a:t>x6**</a:t>
                      </a:r>
                    </a:p>
                  </a:txBody>
                  <a:tcPr marL="15161" marR="15161" marT="7581" marB="7581" anchor="ctr"/>
                </a:tc>
                <a:tc>
                  <a:txBody>
                    <a:bodyPr/>
                    <a:lstStyle/>
                    <a:p>
                      <a:pPr algn="ctr"/>
                      <a:r>
                        <a:rPr lang="fr-FR" sz="950">
                          <a:effectLst/>
                        </a:rPr>
                        <a:t>x3</a:t>
                      </a:r>
                    </a:p>
                  </a:txBody>
                  <a:tcPr marL="15161" marR="15161" marT="7581" marB="7581" anchor="ctr"/>
                </a:tc>
                <a:tc>
                  <a:txBody>
                    <a:bodyPr/>
                    <a:lstStyle/>
                    <a:p>
                      <a:pPr algn="ctr"/>
                      <a:r>
                        <a:rPr lang="en-US" sz="950">
                          <a:effectLst/>
                        </a:rPr>
                        <a:t>x6 (11.25 Mbit/s max.)</a:t>
                      </a:r>
                    </a:p>
                  </a:txBody>
                  <a:tcPr marL="15161" marR="15161" marT="7581" marB="7581" anchor="ctr"/>
                </a:tc>
                <a:extLst>
                  <a:ext uri="{0D108BD9-81ED-4DB2-BD59-A6C34878D82A}">
                    <a16:rowId xmlns:a16="http://schemas.microsoft.com/office/drawing/2014/main" val="715071382"/>
                  </a:ext>
                </a:extLst>
              </a:tr>
              <a:tr h="151615">
                <a:tc>
                  <a:txBody>
                    <a:bodyPr/>
                    <a:lstStyle/>
                    <a:p>
                      <a:pPr algn="ctr"/>
                      <a:r>
                        <a:rPr lang="fr-FR" sz="950" b="1" dirty="0">
                          <a:solidFill>
                            <a:srgbClr val="0070C0"/>
                          </a:solidFill>
                          <a:effectLst/>
                        </a:rPr>
                        <a:t>SPI</a:t>
                      </a: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r>
                        <a:rPr lang="fr-FR" sz="950">
                          <a:effectLst/>
                        </a:rPr>
                        <a:t>x2</a:t>
                      </a:r>
                    </a:p>
                  </a:txBody>
                  <a:tcPr marL="15161" marR="15161" marT="7581" marB="7581" anchor="ctr"/>
                </a:tc>
                <a:tc>
                  <a:txBody>
                    <a:bodyPr/>
                    <a:lstStyle/>
                    <a:p>
                      <a:pPr algn="ctr"/>
                      <a:r>
                        <a:rPr lang="fr-FR" sz="950">
                          <a:effectLst/>
                        </a:rPr>
                        <a:t>x3</a:t>
                      </a:r>
                    </a:p>
                  </a:txBody>
                  <a:tcPr marL="15161" marR="15161" marT="7581" marB="7581" anchor="ctr"/>
                </a:tc>
                <a:tc>
                  <a:txBody>
                    <a:bodyPr/>
                    <a:lstStyle/>
                    <a:p>
                      <a:pPr algn="ctr"/>
                      <a:r>
                        <a:rPr lang="fr-FR" sz="950" dirty="0">
                          <a:effectLst/>
                        </a:rPr>
                        <a:t>x6**</a:t>
                      </a:r>
                    </a:p>
                  </a:txBody>
                  <a:tcPr marL="15161" marR="15161" marT="7581" marB="7581" anchor="ctr"/>
                </a:tc>
                <a:tc>
                  <a:txBody>
                    <a:bodyPr/>
                    <a:lstStyle/>
                    <a:p>
                      <a:pPr algn="ctr"/>
                      <a:r>
                        <a:rPr lang="fr-FR" sz="950">
                          <a:effectLst/>
                        </a:rPr>
                        <a:t>x2 (18 Mbit/s)</a:t>
                      </a:r>
                    </a:p>
                  </a:txBody>
                  <a:tcPr marL="15161" marR="15161" marT="7581" marB="7581" anchor="ctr"/>
                </a:tc>
                <a:tc>
                  <a:txBody>
                    <a:bodyPr/>
                    <a:lstStyle/>
                    <a:p>
                      <a:pPr algn="ctr"/>
                      <a:r>
                        <a:rPr lang="en-US" sz="950">
                          <a:effectLst/>
                        </a:rPr>
                        <a:t>x3 (45 Mbit/s max.)</a:t>
                      </a:r>
                    </a:p>
                  </a:txBody>
                  <a:tcPr marL="15161" marR="15161" marT="7581" marB="7581" anchor="ctr"/>
                </a:tc>
                <a:extLst>
                  <a:ext uri="{0D108BD9-81ED-4DB2-BD59-A6C34878D82A}">
                    <a16:rowId xmlns:a16="http://schemas.microsoft.com/office/drawing/2014/main" val="2233679069"/>
                  </a:ext>
                </a:extLst>
              </a:tr>
              <a:tr h="60646">
                <a:tc>
                  <a:txBody>
                    <a:bodyPr/>
                    <a:lstStyle/>
                    <a:p>
                      <a:pPr algn="ctr"/>
                      <a:r>
                        <a:rPr lang="fr-FR" sz="950" b="1" dirty="0">
                          <a:solidFill>
                            <a:srgbClr val="0070C0"/>
                          </a:solidFill>
                          <a:effectLst/>
                        </a:rPr>
                        <a:t>I2C</a:t>
                      </a:r>
                    </a:p>
                  </a:txBody>
                  <a:tcPr marL="15161" marR="15161" marT="7581" marB="7581" anchor="ctr"/>
                </a:tc>
                <a:tc>
                  <a:txBody>
                    <a:bodyPr/>
                    <a:lstStyle/>
                    <a:p>
                      <a:pPr algn="ctr"/>
                      <a:r>
                        <a:rPr lang="fr-FR" sz="950">
                          <a:effectLst/>
                        </a:rPr>
                        <a:t>x2</a:t>
                      </a: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r>
                        <a:rPr lang="fr-FR" sz="950">
                          <a:effectLst/>
                        </a:rPr>
                        <a:t>x2</a:t>
                      </a:r>
                    </a:p>
                  </a:txBody>
                  <a:tcPr marL="15161" marR="15161" marT="7581" marB="7581" anchor="ctr"/>
                </a:tc>
                <a:tc>
                  <a:txBody>
                    <a:bodyPr/>
                    <a:lstStyle/>
                    <a:p>
                      <a:pPr algn="ctr"/>
                      <a:r>
                        <a:rPr lang="fr-FR" sz="950" dirty="0">
                          <a:effectLst/>
                        </a:rPr>
                        <a:t>x1</a:t>
                      </a:r>
                    </a:p>
                  </a:txBody>
                  <a:tcPr marL="15161" marR="15161" marT="7581" marB="7581" anchor="ctr"/>
                </a:tc>
                <a:tc>
                  <a:txBody>
                    <a:bodyPr/>
                    <a:lstStyle/>
                    <a:p>
                      <a:pPr algn="ctr"/>
                      <a:r>
                        <a:rPr lang="fr-FR" sz="950">
                          <a:effectLst/>
                        </a:rPr>
                        <a:t>x2</a:t>
                      </a:r>
                    </a:p>
                  </a:txBody>
                  <a:tcPr marL="15161" marR="15161" marT="7581" marB="7581" anchor="ctr"/>
                </a:tc>
                <a:tc>
                  <a:txBody>
                    <a:bodyPr/>
                    <a:lstStyle/>
                    <a:p>
                      <a:pPr algn="ctr"/>
                      <a:r>
                        <a:rPr lang="fr-FR" sz="950">
                          <a:effectLst/>
                        </a:rPr>
                        <a:t>x3</a:t>
                      </a:r>
                    </a:p>
                  </a:txBody>
                  <a:tcPr marL="15161" marR="15161" marT="7581" marB="7581" anchor="ctr"/>
                </a:tc>
                <a:extLst>
                  <a:ext uri="{0D108BD9-81ED-4DB2-BD59-A6C34878D82A}">
                    <a16:rowId xmlns:a16="http://schemas.microsoft.com/office/drawing/2014/main" val="1714799800"/>
                  </a:ext>
                </a:extLst>
              </a:tr>
              <a:tr h="60646">
                <a:tc>
                  <a:txBody>
                    <a:bodyPr/>
                    <a:lstStyle/>
                    <a:p>
                      <a:pPr algn="ctr"/>
                      <a:r>
                        <a:rPr lang="fr-FR" sz="950" b="1" dirty="0">
                          <a:solidFill>
                            <a:srgbClr val="0070C0"/>
                          </a:solidFill>
                          <a:effectLst/>
                        </a:rPr>
                        <a:t>I2S</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r>
                        <a:rPr lang="fr-FR" sz="950">
                          <a:effectLst/>
                        </a:rPr>
                        <a:t>x2</a:t>
                      </a:r>
                    </a:p>
                  </a:txBody>
                  <a:tcPr marL="15161" marR="15161" marT="7581" marB="7581" anchor="ctr"/>
                </a:tc>
                <a:tc>
                  <a:txBody>
                    <a:bodyPr/>
                    <a:lstStyle/>
                    <a:p>
                      <a:pPr algn="ctr"/>
                      <a:r>
                        <a:rPr lang="fr-FR" sz="950" dirty="0">
                          <a:effectLst/>
                        </a:rPr>
                        <a:t>x6**</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x2</a:t>
                      </a:r>
                    </a:p>
                  </a:txBody>
                  <a:tcPr marL="15161" marR="15161" marT="7581" marB="7581" anchor="ctr"/>
                </a:tc>
                <a:extLst>
                  <a:ext uri="{0D108BD9-81ED-4DB2-BD59-A6C34878D82A}">
                    <a16:rowId xmlns:a16="http://schemas.microsoft.com/office/drawing/2014/main" val="2570418668"/>
                  </a:ext>
                </a:extLst>
              </a:tr>
              <a:tr h="106130">
                <a:tc>
                  <a:txBody>
                    <a:bodyPr/>
                    <a:lstStyle/>
                    <a:p>
                      <a:pPr algn="ctr"/>
                      <a:r>
                        <a:rPr lang="fr-FR" sz="950" b="1">
                          <a:solidFill>
                            <a:srgbClr val="0070C0"/>
                          </a:solidFill>
                          <a:effectLst/>
                        </a:rPr>
                        <a:t>PWM</a:t>
                      </a:r>
                    </a:p>
                  </a:txBody>
                  <a:tcPr marL="15161" marR="15161" marT="7581" marB="7581" anchor="ctr"/>
                </a:tc>
                <a:tc>
                  <a:txBody>
                    <a:bodyPr/>
                    <a:lstStyle/>
                    <a:p>
                      <a:pPr algn="ctr"/>
                      <a:r>
                        <a:rPr lang="fr-FR" sz="950">
                          <a:effectLst/>
                        </a:rPr>
                        <a:t>x6</a:t>
                      </a:r>
                    </a:p>
                  </a:txBody>
                  <a:tcPr marL="15161" marR="15161" marT="7581" marB="7581" anchor="ctr"/>
                </a:tc>
                <a:tc>
                  <a:txBody>
                    <a:bodyPr/>
                    <a:lstStyle/>
                    <a:p>
                      <a:pPr algn="ctr"/>
                      <a:r>
                        <a:rPr lang="fr-FR" sz="950">
                          <a:effectLst/>
                        </a:rPr>
                        <a:t>x4</a:t>
                      </a:r>
                    </a:p>
                  </a:txBody>
                  <a:tcPr marL="15161" marR="15161" marT="7581" marB="7581" anchor="ctr"/>
                </a:tc>
                <a:tc>
                  <a:txBody>
                    <a:bodyPr/>
                    <a:lstStyle/>
                    <a:p>
                      <a:pPr algn="ctr"/>
                      <a:r>
                        <a:rPr lang="fr-FR" sz="950">
                          <a:effectLst/>
                        </a:rPr>
                        <a:t>x16</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dirty="0">
                          <a:effectLst/>
                        </a:rPr>
                        <a:t>x1 (16-bits)</a:t>
                      </a:r>
                    </a:p>
                  </a:txBody>
                  <a:tcPr marL="15161" marR="15161" marT="7581" marB="7581" anchor="ctr"/>
                </a:tc>
                <a:tc>
                  <a:txBody>
                    <a:bodyPr/>
                    <a:lstStyle/>
                    <a:p>
                      <a:pPr algn="ctr"/>
                      <a:endParaRPr lang="fr-FR" sz="950">
                        <a:effectLst/>
                      </a:endParaRPr>
                    </a:p>
                  </a:txBody>
                  <a:tcPr marL="15161" marR="15161" marT="7581" marB="7581" anchor="ctr"/>
                </a:tc>
                <a:extLst>
                  <a:ext uri="{0D108BD9-81ED-4DB2-BD59-A6C34878D82A}">
                    <a16:rowId xmlns:a16="http://schemas.microsoft.com/office/drawing/2014/main" val="132952020"/>
                  </a:ext>
                </a:extLst>
              </a:tr>
              <a:tr h="151615">
                <a:tc>
                  <a:txBody>
                    <a:bodyPr/>
                    <a:lstStyle/>
                    <a:p>
                      <a:pPr algn="ctr"/>
                      <a:r>
                        <a:rPr lang="fr-FR" sz="950" b="1" dirty="0">
                          <a:solidFill>
                            <a:srgbClr val="0070C0"/>
                          </a:solidFill>
                          <a:effectLst/>
                        </a:rPr>
                        <a:t>ADC</a:t>
                      </a:r>
                    </a:p>
                  </a:txBody>
                  <a:tcPr marL="15161" marR="15161" marT="7581" marB="7581" anchor="ctr"/>
                </a:tc>
                <a:tc>
                  <a:txBody>
                    <a:bodyPr/>
                    <a:lstStyle/>
                    <a:p>
                      <a:pPr algn="ctr"/>
                      <a:r>
                        <a:rPr lang="fr-FR" sz="950">
                          <a:effectLst/>
                        </a:rPr>
                        <a:t>x8 (10-bits)</a:t>
                      </a:r>
                    </a:p>
                  </a:txBody>
                  <a:tcPr marL="15161" marR="15161" marT="7581" marB="7581" anchor="ctr"/>
                </a:tc>
                <a:tc>
                  <a:txBody>
                    <a:bodyPr/>
                    <a:lstStyle/>
                    <a:p>
                      <a:pPr algn="ctr"/>
                      <a:r>
                        <a:rPr lang="fr-FR" sz="950">
                          <a:effectLst/>
                        </a:rPr>
                        <a:t>x1 (10-bits)</a:t>
                      </a:r>
                    </a:p>
                  </a:txBody>
                  <a:tcPr marL="15161" marR="15161" marT="7581" marB="7581" anchor="ctr"/>
                </a:tc>
                <a:tc>
                  <a:txBody>
                    <a:bodyPr/>
                    <a:lstStyle/>
                    <a:p>
                      <a:pPr algn="ctr"/>
                      <a:r>
                        <a:rPr lang="fr-FR" sz="950">
                          <a:effectLst/>
                        </a:rPr>
                        <a:t>x2 (12-bits)</a:t>
                      </a:r>
                    </a:p>
                  </a:txBody>
                  <a:tcPr marL="15161" marR="15161" marT="7581" marB="7581" anchor="ctr"/>
                </a:tc>
                <a:tc>
                  <a:txBody>
                    <a:bodyPr/>
                    <a:lstStyle/>
                    <a:p>
                      <a:pPr algn="ctr"/>
                      <a:r>
                        <a:rPr lang="fr-FR" sz="950">
                          <a:effectLst/>
                        </a:rPr>
                        <a:t>x1 (12-bits)</a:t>
                      </a:r>
                    </a:p>
                  </a:txBody>
                  <a:tcPr marL="15161" marR="15161" marT="7581" marB="7581" anchor="ctr"/>
                </a:tc>
                <a:tc>
                  <a:txBody>
                    <a:bodyPr/>
                    <a:lstStyle/>
                    <a:p>
                      <a:pPr algn="ctr"/>
                      <a:r>
                        <a:rPr lang="fr-FR" sz="950">
                          <a:effectLst/>
                        </a:rPr>
                        <a:t>x2 (12-bits)</a:t>
                      </a:r>
                    </a:p>
                  </a:txBody>
                  <a:tcPr marL="15161" marR="15161" marT="7581" marB="7581" anchor="ctr"/>
                </a:tc>
                <a:tc>
                  <a:txBody>
                    <a:bodyPr/>
                    <a:lstStyle/>
                    <a:p>
                      <a:pPr algn="ctr"/>
                      <a:r>
                        <a:rPr lang="fr-FR" sz="950">
                          <a:effectLst/>
                        </a:rPr>
                        <a:t>x3 (12-bits)</a:t>
                      </a:r>
                    </a:p>
                  </a:txBody>
                  <a:tcPr marL="15161" marR="15161" marT="7581" marB="7581" anchor="ctr"/>
                </a:tc>
                <a:extLst>
                  <a:ext uri="{0D108BD9-81ED-4DB2-BD59-A6C34878D82A}">
                    <a16:rowId xmlns:a16="http://schemas.microsoft.com/office/drawing/2014/main" val="2584115470"/>
                  </a:ext>
                </a:extLst>
              </a:tr>
              <a:tr h="106130">
                <a:tc>
                  <a:txBody>
                    <a:bodyPr/>
                    <a:lstStyle/>
                    <a:p>
                      <a:pPr algn="ctr"/>
                      <a:r>
                        <a:rPr lang="fr-FR" sz="950" b="1" dirty="0">
                          <a:solidFill>
                            <a:srgbClr val="0070C0"/>
                          </a:solidFill>
                          <a:effectLst/>
                        </a:rPr>
                        <a:t>DAC</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x8  (8-bits)</a:t>
                      </a:r>
                    </a:p>
                  </a:txBody>
                  <a:tcPr marL="15161" marR="15161" marT="7581" marB="7581" anchor="ctr"/>
                </a:tc>
                <a:tc>
                  <a:txBody>
                    <a:bodyPr/>
                    <a:lstStyle/>
                    <a:p>
                      <a:pPr algn="ctr"/>
                      <a:r>
                        <a:rPr lang="fr-FR" sz="950">
                          <a:effectLst/>
                        </a:rPr>
                        <a:t>x1 (10-bits)</a:t>
                      </a:r>
                    </a:p>
                  </a:txBody>
                  <a:tcPr marL="15161" marR="15161" marT="7581" marB="7581" anchor="ctr"/>
                </a:tc>
                <a:tc>
                  <a:txBody>
                    <a:bodyPr/>
                    <a:lstStyle/>
                    <a:p>
                      <a:pPr algn="ctr"/>
                      <a:endParaRPr lang="fr-FR" sz="950" dirty="0">
                        <a:effectLst/>
                      </a:endParaRPr>
                    </a:p>
                  </a:txBody>
                  <a:tcPr marL="15161" marR="15161" marT="7581" marB="7581" anchor="ctr"/>
                </a:tc>
                <a:tc>
                  <a:txBody>
                    <a:bodyPr/>
                    <a:lstStyle/>
                    <a:p>
                      <a:pPr algn="ctr"/>
                      <a:r>
                        <a:rPr lang="fr-FR" sz="950">
                          <a:effectLst/>
                        </a:rPr>
                        <a:t>x2 (12-bits)</a:t>
                      </a:r>
                    </a:p>
                  </a:txBody>
                  <a:tcPr marL="15161" marR="15161" marT="7581" marB="7581" anchor="ctr"/>
                </a:tc>
                <a:extLst>
                  <a:ext uri="{0D108BD9-81ED-4DB2-BD59-A6C34878D82A}">
                    <a16:rowId xmlns:a16="http://schemas.microsoft.com/office/drawing/2014/main" val="1818366521"/>
                  </a:ext>
                </a:extLst>
              </a:tr>
              <a:tr h="60646">
                <a:tc>
                  <a:txBody>
                    <a:bodyPr/>
                    <a:lstStyle/>
                    <a:p>
                      <a:pPr algn="ctr"/>
                      <a:r>
                        <a:rPr lang="fr-FR" sz="950" b="1" dirty="0">
                          <a:solidFill>
                            <a:srgbClr val="0070C0"/>
                          </a:solidFill>
                          <a:effectLst/>
                        </a:rPr>
                        <a:t>CAN 2.0</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dirty="0">
                          <a:effectLst/>
                        </a:rPr>
                        <a:t>x1</a:t>
                      </a:r>
                    </a:p>
                  </a:txBody>
                  <a:tcPr marL="15161" marR="15161" marT="7581" marB="7581" anchor="ctr"/>
                </a:tc>
                <a:tc>
                  <a:txBody>
                    <a:bodyPr/>
                    <a:lstStyle/>
                    <a:p>
                      <a:pPr algn="ctr"/>
                      <a:r>
                        <a:rPr lang="fr-FR" sz="950">
                          <a:effectLst/>
                        </a:rPr>
                        <a:t>x2</a:t>
                      </a:r>
                    </a:p>
                  </a:txBody>
                  <a:tcPr marL="15161" marR="15161" marT="7581" marB="7581" anchor="ctr"/>
                </a:tc>
                <a:extLst>
                  <a:ext uri="{0D108BD9-81ED-4DB2-BD59-A6C34878D82A}">
                    <a16:rowId xmlns:a16="http://schemas.microsoft.com/office/drawing/2014/main" val="1478044501"/>
                  </a:ext>
                </a:extLst>
              </a:tr>
              <a:tr h="197099">
                <a:tc>
                  <a:txBody>
                    <a:bodyPr/>
                    <a:lstStyle/>
                    <a:p>
                      <a:pPr algn="ctr"/>
                      <a:r>
                        <a:rPr lang="fr-FR" sz="950" b="1" dirty="0">
                          <a:solidFill>
                            <a:srgbClr val="0070C0"/>
                          </a:solidFill>
                          <a:effectLst/>
                        </a:rPr>
                        <a:t>E/S (GPIO)</a:t>
                      </a:r>
                    </a:p>
                  </a:txBody>
                  <a:tcPr marL="15161" marR="15161" marT="7581" marB="7581" anchor="ctr"/>
                </a:tc>
                <a:tc>
                  <a:txBody>
                    <a:bodyPr/>
                    <a:lstStyle/>
                    <a:p>
                      <a:pPr algn="ctr"/>
                      <a:r>
                        <a:rPr lang="fr-FR" sz="950">
                          <a:effectLst/>
                        </a:rPr>
                        <a:t>x23</a:t>
                      </a:r>
                    </a:p>
                  </a:txBody>
                  <a:tcPr marL="15161" marR="15161" marT="7581" marB="7581" anchor="ctr"/>
                </a:tc>
                <a:tc>
                  <a:txBody>
                    <a:bodyPr/>
                    <a:lstStyle/>
                    <a:p>
                      <a:pPr algn="ctr"/>
                      <a:r>
                        <a:rPr lang="fr-FR" sz="950">
                          <a:effectLst/>
                        </a:rPr>
                        <a:t>x17</a:t>
                      </a:r>
                    </a:p>
                  </a:txBody>
                  <a:tcPr marL="15161" marR="15161" marT="7581" marB="7581" anchor="ctr"/>
                </a:tc>
                <a:tc>
                  <a:txBody>
                    <a:bodyPr/>
                    <a:lstStyle/>
                    <a:p>
                      <a:pPr algn="ctr"/>
                      <a:r>
                        <a:rPr lang="fr-FR" sz="950">
                          <a:effectLst/>
                        </a:rPr>
                        <a:t>x34</a:t>
                      </a:r>
                    </a:p>
                  </a:txBody>
                  <a:tcPr marL="15161" marR="15161" marT="7581" marB="7581" anchor="ctr"/>
                </a:tc>
                <a:tc>
                  <a:txBody>
                    <a:bodyPr/>
                    <a:lstStyle/>
                    <a:p>
                      <a:pPr algn="ctr"/>
                      <a:r>
                        <a:rPr lang="fr-FR" sz="950">
                          <a:effectLst/>
                        </a:rPr>
                        <a:t>x52</a:t>
                      </a:r>
                    </a:p>
                  </a:txBody>
                  <a:tcPr marL="15161" marR="15161" marT="7581" marB="7581" anchor="ctr"/>
                </a:tc>
                <a:tc>
                  <a:txBody>
                    <a:bodyPr/>
                    <a:lstStyle/>
                    <a:p>
                      <a:pPr algn="ctr"/>
                      <a:r>
                        <a:rPr lang="fr-FR" sz="950" dirty="0">
                          <a:effectLst/>
                        </a:rPr>
                        <a:t>26/37/51/80</a:t>
                      </a:r>
                    </a:p>
                  </a:txBody>
                  <a:tcPr marL="15161" marR="15161" marT="7581" marB="7581" anchor="ctr"/>
                </a:tc>
                <a:tc>
                  <a:txBody>
                    <a:bodyPr/>
                    <a:lstStyle/>
                    <a:p>
                      <a:pPr algn="ctr"/>
                      <a:r>
                        <a:rPr lang="fr-FR" sz="950">
                          <a:effectLst/>
                        </a:rPr>
                        <a:t>x140 (dont 138 tolérantes 5V)</a:t>
                      </a:r>
                    </a:p>
                  </a:txBody>
                  <a:tcPr marL="15161" marR="15161" marT="7581" marB="7581" anchor="ctr"/>
                </a:tc>
                <a:extLst>
                  <a:ext uri="{0D108BD9-81ED-4DB2-BD59-A6C34878D82A}">
                    <a16:rowId xmlns:a16="http://schemas.microsoft.com/office/drawing/2014/main" val="281129546"/>
                  </a:ext>
                </a:extLst>
              </a:tr>
              <a:tr h="106130">
                <a:tc>
                  <a:txBody>
                    <a:bodyPr/>
                    <a:lstStyle/>
                    <a:p>
                      <a:pPr algn="ctr"/>
                      <a:r>
                        <a:rPr lang="fr-FR" sz="950" b="1" dirty="0">
                          <a:solidFill>
                            <a:srgbClr val="0070C0"/>
                          </a:solidFill>
                          <a:effectLst/>
                        </a:rPr>
                        <a:t>SDIO</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x2 (slave)</a:t>
                      </a: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dirty="0">
                          <a:effectLst/>
                        </a:rPr>
                        <a:t>x1</a:t>
                      </a:r>
                    </a:p>
                  </a:txBody>
                  <a:tcPr marL="15161" marR="15161" marT="7581" marB="7581" anchor="ctr"/>
                </a:tc>
                <a:extLst>
                  <a:ext uri="{0D108BD9-81ED-4DB2-BD59-A6C34878D82A}">
                    <a16:rowId xmlns:a16="http://schemas.microsoft.com/office/drawing/2014/main" val="184241014"/>
                  </a:ext>
                </a:extLst>
              </a:tr>
              <a:tr h="151615">
                <a:tc>
                  <a:txBody>
                    <a:bodyPr/>
                    <a:lstStyle/>
                    <a:p>
                      <a:pPr algn="ctr"/>
                      <a:r>
                        <a:rPr lang="fr-FR" sz="950" b="1" dirty="0">
                          <a:solidFill>
                            <a:srgbClr val="0070C0"/>
                          </a:solidFill>
                          <a:effectLst/>
                        </a:rPr>
                        <a:t>Interface tactile</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x10 (capacitif)</a:t>
                      </a:r>
                    </a:p>
                  </a:txBody>
                  <a:tcPr marL="15161" marR="15161" marT="7581" marB="7581" anchor="ctr"/>
                </a:tc>
                <a:tc>
                  <a:txBody>
                    <a:bodyPr/>
                    <a:lstStyle/>
                    <a:p>
                      <a:pPr algn="ctr"/>
                      <a:r>
                        <a:rPr lang="fr-FR" sz="950">
                          <a:effectLst/>
                        </a:rPr>
                        <a:t>x256 (capacitif, proximité)</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dirty="0">
                        <a:effectLst/>
                      </a:endParaRPr>
                    </a:p>
                  </a:txBody>
                  <a:tcPr marL="15161" marR="15161" marT="7581" marB="7581" anchor="ctr"/>
                </a:tc>
                <a:extLst>
                  <a:ext uri="{0D108BD9-81ED-4DB2-BD59-A6C34878D82A}">
                    <a16:rowId xmlns:a16="http://schemas.microsoft.com/office/drawing/2014/main" val="590836233"/>
                  </a:ext>
                </a:extLst>
              </a:tr>
              <a:tr h="60646">
                <a:tc>
                  <a:txBody>
                    <a:bodyPr/>
                    <a:lstStyle/>
                    <a:p>
                      <a:pPr algn="ctr"/>
                      <a:r>
                        <a:rPr lang="fr-FR" sz="950" b="1" dirty="0">
                          <a:solidFill>
                            <a:srgbClr val="0070C0"/>
                          </a:solidFill>
                          <a:effectLst/>
                        </a:rPr>
                        <a:t>Infrarouge</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r>
                        <a:rPr lang="fr-FR" sz="950">
                          <a:effectLst/>
                        </a:rPr>
                        <a:t>x8</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dirty="0">
                        <a:effectLst/>
                      </a:endParaRPr>
                    </a:p>
                  </a:txBody>
                  <a:tcPr marL="15161" marR="15161" marT="7581" marB="7581" anchor="ctr"/>
                </a:tc>
                <a:extLst>
                  <a:ext uri="{0D108BD9-81ED-4DB2-BD59-A6C34878D82A}">
                    <a16:rowId xmlns:a16="http://schemas.microsoft.com/office/drawing/2014/main" val="3559308440"/>
                  </a:ext>
                </a:extLst>
              </a:tr>
              <a:tr h="60646">
                <a:tc>
                  <a:txBody>
                    <a:bodyPr/>
                    <a:lstStyle/>
                    <a:p>
                      <a:pPr algn="ctr"/>
                      <a:r>
                        <a:rPr lang="fr-FR" sz="950" b="1" dirty="0">
                          <a:solidFill>
                            <a:srgbClr val="0070C0"/>
                          </a:solidFill>
                          <a:effectLst/>
                        </a:rPr>
                        <a:t>Caméra</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dirty="0">
                          <a:effectLst/>
                        </a:rPr>
                        <a:t>x1</a:t>
                      </a:r>
                    </a:p>
                  </a:txBody>
                  <a:tcPr marL="15161" marR="15161" marT="7581" marB="7581" anchor="ctr"/>
                </a:tc>
                <a:extLst>
                  <a:ext uri="{0D108BD9-81ED-4DB2-BD59-A6C34878D82A}">
                    <a16:rowId xmlns:a16="http://schemas.microsoft.com/office/drawing/2014/main" val="3996221623"/>
                  </a:ext>
                </a:extLst>
              </a:tr>
              <a:tr h="106130">
                <a:tc>
                  <a:txBody>
                    <a:bodyPr/>
                    <a:lstStyle/>
                    <a:p>
                      <a:pPr algn="ctr"/>
                      <a:r>
                        <a:rPr lang="fr-FR" sz="950" b="1" dirty="0">
                          <a:solidFill>
                            <a:srgbClr val="0070C0"/>
                          </a:solidFill>
                          <a:effectLst/>
                        </a:rPr>
                        <a:t>Ethernet</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dirty="0">
                          <a:effectLst/>
                        </a:rPr>
                        <a:t>x1 IEEE 1588v2</a:t>
                      </a:r>
                    </a:p>
                  </a:txBody>
                  <a:tcPr marL="15161" marR="15161" marT="7581" marB="7581" anchor="ctr"/>
                </a:tc>
                <a:extLst>
                  <a:ext uri="{0D108BD9-81ED-4DB2-BD59-A6C34878D82A}">
                    <a16:rowId xmlns:a16="http://schemas.microsoft.com/office/drawing/2014/main" val="1367763393"/>
                  </a:ext>
                </a:extLst>
              </a:tr>
              <a:tr h="106130">
                <a:tc>
                  <a:txBody>
                    <a:bodyPr/>
                    <a:lstStyle/>
                    <a:p>
                      <a:pPr algn="ctr"/>
                      <a:r>
                        <a:rPr lang="fr-FR" sz="950" b="1" dirty="0">
                          <a:solidFill>
                            <a:srgbClr val="0070C0"/>
                          </a:solidFill>
                          <a:effectLst/>
                        </a:rPr>
                        <a:t>USB 2.0 micro-OTG</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r>
                        <a:rPr lang="fr-FR" sz="950">
                          <a:effectLst/>
                        </a:rPr>
                        <a:t>x1</a:t>
                      </a:r>
                    </a:p>
                  </a:txBody>
                  <a:tcPr marL="15161" marR="15161" marT="7581" marB="7581" anchor="ctr"/>
                </a:tc>
                <a:tc>
                  <a:txBody>
                    <a:bodyPr/>
                    <a:lstStyle/>
                    <a:p>
                      <a:pPr algn="ctr"/>
                      <a:r>
                        <a:rPr lang="fr-FR" sz="950" dirty="0">
                          <a:effectLst/>
                        </a:rPr>
                        <a:t>x2</a:t>
                      </a:r>
                    </a:p>
                  </a:txBody>
                  <a:tcPr marL="15161" marR="15161" marT="7581" marB="7581" anchor="ctr"/>
                </a:tc>
                <a:extLst>
                  <a:ext uri="{0D108BD9-81ED-4DB2-BD59-A6C34878D82A}">
                    <a16:rowId xmlns:a16="http://schemas.microsoft.com/office/drawing/2014/main" val="1720118897"/>
                  </a:ext>
                </a:extLst>
              </a:tr>
              <a:tr h="106130">
                <a:tc>
                  <a:txBody>
                    <a:bodyPr/>
                    <a:lstStyle/>
                    <a:p>
                      <a:pPr algn="ctr"/>
                      <a:r>
                        <a:rPr lang="fr-FR" sz="950" b="1" dirty="0" err="1">
                          <a:solidFill>
                            <a:srgbClr val="0070C0"/>
                          </a:solidFill>
                          <a:effectLst/>
                        </a:rPr>
                        <a:t>WiFi</a:t>
                      </a:r>
                      <a:endParaRPr lang="fr-FR" sz="950" b="1" dirty="0">
                        <a:solidFill>
                          <a:srgbClr val="0070C0"/>
                        </a:solidFill>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802.11 b/g/n</a:t>
                      </a:r>
                    </a:p>
                  </a:txBody>
                  <a:tcPr marL="15161" marR="15161" marT="7581" marB="7581" anchor="ctr"/>
                </a:tc>
                <a:tc>
                  <a:txBody>
                    <a:bodyPr/>
                    <a:lstStyle/>
                    <a:p>
                      <a:pPr algn="ctr"/>
                      <a:r>
                        <a:rPr lang="fr-FR" sz="950">
                          <a:effectLst/>
                        </a:rPr>
                        <a:t>802.11 b/g/n</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dirty="0">
                        <a:effectLst/>
                      </a:endParaRPr>
                    </a:p>
                  </a:txBody>
                  <a:tcPr marL="15161" marR="15161" marT="7581" marB="7581" anchor="ctr"/>
                </a:tc>
                <a:extLst>
                  <a:ext uri="{0D108BD9-81ED-4DB2-BD59-A6C34878D82A}">
                    <a16:rowId xmlns:a16="http://schemas.microsoft.com/office/drawing/2014/main" val="1765989167"/>
                  </a:ext>
                </a:extLst>
              </a:tr>
              <a:tr h="106130">
                <a:tc>
                  <a:txBody>
                    <a:bodyPr/>
                    <a:lstStyle/>
                    <a:p>
                      <a:pPr algn="ctr"/>
                      <a:r>
                        <a:rPr lang="fr-FR" sz="950" b="1" dirty="0">
                          <a:solidFill>
                            <a:srgbClr val="0070C0"/>
                          </a:solidFill>
                          <a:effectLst/>
                        </a:rPr>
                        <a:t>Bluetooth LE 4.x</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r>
                        <a:rPr lang="fr-FR" sz="950">
                          <a:effectLst/>
                        </a:rPr>
                        <a:t>Oui</a:t>
                      </a: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a:effectLst/>
                      </a:endParaRPr>
                    </a:p>
                  </a:txBody>
                  <a:tcPr marL="15161" marR="15161" marT="7581" marB="7581" anchor="ctr"/>
                </a:tc>
                <a:tc>
                  <a:txBody>
                    <a:bodyPr/>
                    <a:lstStyle/>
                    <a:p>
                      <a:pPr algn="ctr"/>
                      <a:endParaRPr lang="fr-FR" sz="950" dirty="0">
                        <a:effectLst/>
                      </a:endParaRPr>
                    </a:p>
                  </a:txBody>
                  <a:tcPr marL="15161" marR="15161" marT="7581" marB="7581" anchor="ctr"/>
                </a:tc>
                <a:extLst>
                  <a:ext uri="{0D108BD9-81ED-4DB2-BD59-A6C34878D82A}">
                    <a16:rowId xmlns:a16="http://schemas.microsoft.com/office/drawing/2014/main" val="562545876"/>
                  </a:ext>
                </a:extLst>
              </a:tr>
              <a:tr h="151615">
                <a:tc>
                  <a:txBody>
                    <a:bodyPr/>
                    <a:lstStyle/>
                    <a:p>
                      <a:pPr algn="ctr"/>
                      <a:r>
                        <a:rPr lang="fr-FR" sz="950" b="1" dirty="0">
                          <a:solidFill>
                            <a:srgbClr val="0070C0"/>
                          </a:solidFill>
                          <a:effectLst/>
                        </a:rPr>
                        <a:t>Documentation technique</a:t>
                      </a:r>
                    </a:p>
                  </a:txBody>
                  <a:tcPr marL="15161" marR="15161" marT="7581" marB="7581" anchor="ctr"/>
                </a:tc>
                <a:tc>
                  <a:txBody>
                    <a:bodyPr/>
                    <a:lstStyle/>
                    <a:p>
                      <a:pPr algn="ctr"/>
                      <a:r>
                        <a:rPr lang="fr-FR" sz="950">
                          <a:effectLst/>
                          <a:hlinkClick r:id="rId5"/>
                        </a:rPr>
                        <a:t>Lire</a:t>
                      </a:r>
                      <a:endParaRPr lang="fr-FR" sz="950">
                        <a:effectLst/>
                      </a:endParaRPr>
                    </a:p>
                  </a:txBody>
                  <a:tcPr marL="15161" marR="15161" marT="7581" marB="7581" anchor="ctr"/>
                </a:tc>
                <a:tc>
                  <a:txBody>
                    <a:bodyPr/>
                    <a:lstStyle/>
                    <a:p>
                      <a:pPr algn="ctr"/>
                      <a:r>
                        <a:rPr lang="fr-FR" sz="950">
                          <a:effectLst/>
                          <a:hlinkClick r:id="rId6"/>
                        </a:rPr>
                        <a:t>Lire</a:t>
                      </a:r>
                      <a:endParaRPr lang="fr-FR" sz="950">
                        <a:effectLst/>
                      </a:endParaRPr>
                    </a:p>
                  </a:txBody>
                  <a:tcPr marL="15161" marR="15161" marT="7581" marB="7581" anchor="ctr"/>
                </a:tc>
                <a:tc>
                  <a:txBody>
                    <a:bodyPr/>
                    <a:lstStyle/>
                    <a:p>
                      <a:pPr algn="ctr"/>
                      <a:r>
                        <a:rPr lang="fr-FR" sz="950">
                          <a:effectLst/>
                          <a:hlinkClick r:id="rId7"/>
                        </a:rPr>
                        <a:t>Lire</a:t>
                      </a:r>
                      <a:endParaRPr lang="fr-FR" sz="950">
                        <a:effectLst/>
                      </a:endParaRPr>
                    </a:p>
                  </a:txBody>
                  <a:tcPr marL="15161" marR="15161" marT="7581" marB="7581" anchor="ctr"/>
                </a:tc>
                <a:tc>
                  <a:txBody>
                    <a:bodyPr/>
                    <a:lstStyle/>
                    <a:p>
                      <a:pPr algn="ctr"/>
                      <a:r>
                        <a:rPr lang="fr-FR" sz="950">
                          <a:effectLst/>
                          <a:hlinkClick r:id="rId8"/>
                        </a:rPr>
                        <a:t>Lire</a:t>
                      </a:r>
                      <a:endParaRPr lang="fr-FR" sz="950">
                        <a:effectLst/>
                      </a:endParaRPr>
                    </a:p>
                  </a:txBody>
                  <a:tcPr marL="15161" marR="15161" marT="7581" marB="7581" anchor="ctr"/>
                </a:tc>
                <a:tc>
                  <a:txBody>
                    <a:bodyPr/>
                    <a:lstStyle/>
                    <a:p>
                      <a:pPr algn="ctr"/>
                      <a:r>
                        <a:rPr lang="fr-FR" sz="950">
                          <a:effectLst/>
                          <a:hlinkClick r:id="rId9"/>
                        </a:rPr>
                        <a:t>Lire</a:t>
                      </a:r>
                      <a:endParaRPr lang="fr-FR" sz="950">
                        <a:effectLst/>
                      </a:endParaRPr>
                    </a:p>
                  </a:txBody>
                  <a:tcPr marL="15161" marR="15161" marT="7581" marB="7581" anchor="ctr"/>
                </a:tc>
                <a:tc>
                  <a:txBody>
                    <a:bodyPr/>
                    <a:lstStyle/>
                    <a:p>
                      <a:pPr algn="ctr"/>
                      <a:r>
                        <a:rPr lang="fr-FR" sz="950" dirty="0">
                          <a:effectLst/>
                          <a:hlinkClick r:id="rId10"/>
                        </a:rPr>
                        <a:t>Lire</a:t>
                      </a:r>
                      <a:endParaRPr lang="fr-FR" sz="950" dirty="0">
                        <a:effectLst/>
                      </a:endParaRPr>
                    </a:p>
                  </a:txBody>
                  <a:tcPr marL="15161" marR="15161" marT="7581" marB="7581" anchor="ctr"/>
                </a:tc>
                <a:extLst>
                  <a:ext uri="{0D108BD9-81ED-4DB2-BD59-A6C34878D82A}">
                    <a16:rowId xmlns:a16="http://schemas.microsoft.com/office/drawing/2014/main" val="3860483439"/>
                  </a:ext>
                </a:extLst>
              </a:tr>
            </a:tbl>
          </a:graphicData>
        </a:graphic>
      </p:graphicFrame>
      <p:sp>
        <p:nvSpPr>
          <p:cNvPr id="5" name="Rectangle 4">
            <a:extLst>
              <a:ext uri="{FF2B5EF4-FFF2-40B4-BE49-F238E27FC236}">
                <a16:creationId xmlns:a16="http://schemas.microsoft.com/office/drawing/2014/main" id="{CA9F9395-7703-413D-869F-07ED726A263D}"/>
              </a:ext>
            </a:extLst>
          </p:cNvPr>
          <p:cNvSpPr/>
          <p:nvPr/>
        </p:nvSpPr>
        <p:spPr>
          <a:xfrm>
            <a:off x="2555776" y="6381328"/>
            <a:ext cx="6424187" cy="215444"/>
          </a:xfrm>
          <a:prstGeom prst="rect">
            <a:avLst/>
          </a:prstGeom>
        </p:spPr>
        <p:txBody>
          <a:bodyPr wrap="square">
            <a:spAutoFit/>
          </a:bodyPr>
          <a:lstStyle/>
          <a:p>
            <a:r>
              <a:rPr lang="fr-FR" sz="800" dirty="0">
                <a:latin typeface="Calibri" panose="020F0502020204030204" pitchFamily="34" charset="0"/>
                <a:cs typeface="Calibri" panose="020F0502020204030204" pitchFamily="34" charset="0"/>
              </a:rPr>
              <a:t>https://projetsdiy.fr/guide-projet-objet-connecte-diy-choix-micro-controleur-bus-donnees-format/</a:t>
            </a:r>
          </a:p>
        </p:txBody>
      </p:sp>
      <p:pic>
        <p:nvPicPr>
          <p:cNvPr id="6" name="Image 5">
            <a:hlinkClick r:id="rId11" action="ppaction://hlinksldjump"/>
            <a:extLst>
              <a:ext uri="{FF2B5EF4-FFF2-40B4-BE49-F238E27FC236}">
                <a16:creationId xmlns:a16="http://schemas.microsoft.com/office/drawing/2014/main" id="{5AB48212-DC15-43A9-BDB6-D2993681CA48}"/>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90841538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QUELLE SOLUTION WIRELESS CHOISIR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568</a:t>
            </a:fld>
            <a:endParaRPr lang="fr-FR"/>
          </a:p>
        </p:txBody>
      </p:sp>
      <p:pic>
        <p:nvPicPr>
          <p:cNvPr id="402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557973"/>
            <a:ext cx="4726024" cy="5048252"/>
          </a:xfrm>
          <a:prstGeom prst="rect">
            <a:avLst/>
          </a:prstGeom>
          <a:noFill/>
          <a:ln w="9525">
            <a:noFill/>
            <a:miter lim="800000"/>
            <a:headEnd/>
            <a:tailEnd/>
          </a:ln>
        </p:spPr>
      </p:pic>
      <p:pic>
        <p:nvPicPr>
          <p:cNvPr id="402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93" y="5575950"/>
            <a:ext cx="5355636" cy="952114"/>
          </a:xfrm>
          <a:prstGeom prst="rect">
            <a:avLst/>
          </a:prstGeom>
          <a:noFill/>
          <a:ln w="9525">
            <a:noFill/>
            <a:miter lim="800000"/>
            <a:headEnd/>
            <a:tailEnd/>
          </a:ln>
        </p:spPr>
      </p:pic>
      <p:pic>
        <p:nvPicPr>
          <p:cNvPr id="402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86" y="829929"/>
            <a:ext cx="4457306" cy="3756156"/>
          </a:xfrm>
          <a:prstGeom prst="rect">
            <a:avLst/>
          </a:prstGeom>
          <a:noFill/>
          <a:ln w="9525">
            <a:noFill/>
            <a:miter lim="800000"/>
            <a:headEnd/>
            <a:tailEnd/>
          </a:ln>
        </p:spPr>
      </p:pic>
      <p:pic>
        <p:nvPicPr>
          <p:cNvPr id="7" name="Image 6">
            <a:hlinkClick r:id="rId5" action="ppaction://hlinksldjump"/>
            <a:extLst>
              <a:ext uri="{FF2B5EF4-FFF2-40B4-BE49-F238E27FC236}">
                <a16:creationId xmlns:a16="http://schemas.microsoft.com/office/drawing/2014/main" id="{99C312BD-5757-4569-AB61-E920B6672D5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502240415"/>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QUELLE SOLUTIONS POUR L’IOT? </a:t>
            </a:r>
          </a:p>
        </p:txBody>
      </p:sp>
      <p:sp>
        <p:nvSpPr>
          <p:cNvPr id="6" name="Sous-titre 5">
            <a:extLst>
              <a:ext uri="{FF2B5EF4-FFF2-40B4-BE49-F238E27FC236}">
                <a16:creationId xmlns:a16="http://schemas.microsoft.com/office/drawing/2014/main" id="{D23DAA79-1F68-4296-90D7-F640C2BE2415}"/>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010400" y="6520259"/>
            <a:ext cx="2133600" cy="365125"/>
          </a:xfrm>
        </p:spPr>
        <p:txBody>
          <a:bodyPr/>
          <a:lstStyle/>
          <a:p>
            <a:pPr>
              <a:defRPr/>
            </a:pPr>
            <a:fld id="{E652A8FB-8C76-45BB-8D82-93F8E151003C}" type="slidenum">
              <a:rPr lang="fr-FR" smtClean="0"/>
              <a:pPr>
                <a:defRPr/>
              </a:pPr>
              <a:t>569</a:t>
            </a:fld>
            <a:endParaRPr lang="fr-FR"/>
          </a:p>
        </p:txBody>
      </p:sp>
      <p:pic>
        <p:nvPicPr>
          <p:cNvPr id="4" name="Image 3" descr="full-stack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0728"/>
            <a:ext cx="9144000" cy="4152662"/>
          </a:xfrm>
          <a:prstGeom prst="rect">
            <a:avLst/>
          </a:prstGeom>
        </p:spPr>
      </p:pic>
      <p:sp>
        <p:nvSpPr>
          <p:cNvPr id="5" name="Rectangle 4"/>
          <p:cNvSpPr/>
          <p:nvPr/>
        </p:nvSpPr>
        <p:spPr>
          <a:xfrm>
            <a:off x="0" y="5445224"/>
            <a:ext cx="9144000" cy="523220"/>
          </a:xfrm>
          <a:prstGeom prst="rect">
            <a:avLst/>
          </a:prstGeom>
        </p:spPr>
        <p:txBody>
          <a:bodyPr wrap="square">
            <a:spAutoFit/>
          </a:bodyPr>
          <a:lstStyle/>
          <a:p>
            <a:r>
              <a:rPr lang="fr-FR" b="1" dirty="0">
                <a:latin typeface="Calibri" panose="020F0502020204030204" pitchFamily="34" charset="0"/>
              </a:rPr>
              <a:t>http://www.linuxembedded.fr/2016/03/protocoles-de-communication-frameworks-et-systemes-dexploitation-pour-les-objets-connectes/#lora-lorawan</a:t>
            </a:r>
          </a:p>
        </p:txBody>
      </p:sp>
      <p:pic>
        <p:nvPicPr>
          <p:cNvPr id="7" name="Image 6">
            <a:hlinkClick r:id="rId3" action="ppaction://hlinksldjump"/>
            <a:extLst>
              <a:ext uri="{FF2B5EF4-FFF2-40B4-BE49-F238E27FC236}">
                <a16:creationId xmlns:a16="http://schemas.microsoft.com/office/drawing/2014/main" id="{F50A6F27-1D62-478C-83F9-F1FAEEB7544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32243399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 Bluetooth HC-05</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57</a:t>
            </a:fld>
            <a:endParaRPr lang="fr-FR"/>
          </a:p>
        </p:txBody>
      </p:sp>
      <p:sp>
        <p:nvSpPr>
          <p:cNvPr id="4" name="Rectangle 3"/>
          <p:cNvSpPr/>
          <p:nvPr/>
        </p:nvSpPr>
        <p:spPr>
          <a:xfrm>
            <a:off x="0" y="490538"/>
            <a:ext cx="9144000" cy="6124754"/>
          </a:xfrm>
          <a:prstGeom prst="rect">
            <a:avLst/>
          </a:prstGeom>
        </p:spPr>
        <p:txBody>
          <a:bodyPr wrap="square">
            <a:spAutoFit/>
          </a:bodyPr>
          <a:lstStyle/>
          <a:p>
            <a:r>
              <a:rPr lang="fr-FR" b="1" dirty="0">
                <a:latin typeface="+mj-lt"/>
              </a:rPr>
              <a:t>Qu’est ce que le </a:t>
            </a:r>
            <a:r>
              <a:rPr lang="fr-FR" b="1" dirty="0" err="1">
                <a:latin typeface="+mj-lt"/>
              </a:rPr>
              <a:t>bluetooth</a:t>
            </a:r>
            <a:r>
              <a:rPr lang="fr-FR" b="1" dirty="0">
                <a:latin typeface="+mj-lt"/>
              </a:rPr>
              <a:t> ?  =&gt; </a:t>
            </a:r>
            <a:r>
              <a:rPr lang="fr-FR" dirty="0">
                <a:latin typeface="+mj-lt"/>
              </a:rPr>
              <a:t>Le </a:t>
            </a:r>
            <a:r>
              <a:rPr lang="fr-FR" dirty="0" err="1">
                <a:latin typeface="+mj-lt"/>
              </a:rPr>
              <a:t>bluetooth</a:t>
            </a:r>
            <a:r>
              <a:rPr lang="fr-FR" dirty="0">
                <a:latin typeface="+mj-lt"/>
              </a:rPr>
              <a:t> est un protocole de communication sans fil. </a:t>
            </a:r>
          </a:p>
          <a:p>
            <a:r>
              <a:rPr lang="fr-FR" dirty="0">
                <a:latin typeface="+mj-lt"/>
              </a:rPr>
              <a:t>Né fin des années 1990, il n’a vraiment percé que dans les années 2000, et nous en sommes à la version 4.1 depuis la fin 2013. </a:t>
            </a:r>
          </a:p>
          <a:p>
            <a:r>
              <a:rPr lang="fr-FR" dirty="0">
                <a:latin typeface="+mj-lt"/>
              </a:rPr>
              <a:t>À l’origine, la société Ericsson cherchait à développer un moyen d’utiliser une voie série sans passer par un fil. Petit à petit, ses utilisations se sont étendues pour atteindre ce que l’on connait aujourd’hui, un moyen de connecter sans fil de nombreux appareils, allant : </a:t>
            </a:r>
          </a:p>
          <a:p>
            <a:r>
              <a:rPr lang="fr-FR" dirty="0">
                <a:latin typeface="+mj-lt"/>
              </a:rPr>
              <a:t>	- d’une </a:t>
            </a:r>
            <a:r>
              <a:rPr lang="fr-FR" dirty="0" err="1">
                <a:latin typeface="+mj-lt"/>
              </a:rPr>
              <a:t>Arduino</a:t>
            </a:r>
            <a:r>
              <a:rPr lang="fr-FR" dirty="0">
                <a:latin typeface="+mj-lt"/>
              </a:rPr>
              <a:t> et sa voie série </a:t>
            </a:r>
          </a:p>
          <a:p>
            <a:r>
              <a:rPr lang="fr-FR" dirty="0">
                <a:latin typeface="+mj-lt"/>
              </a:rPr>
              <a:t>	- à un ordinateur, ou </a:t>
            </a:r>
          </a:p>
          <a:p>
            <a:r>
              <a:rPr lang="fr-FR" dirty="0">
                <a:latin typeface="+mj-lt"/>
              </a:rPr>
              <a:t>	- un casque audio ou </a:t>
            </a:r>
          </a:p>
          <a:p>
            <a:r>
              <a:rPr lang="fr-FR" dirty="0">
                <a:latin typeface="+mj-lt"/>
              </a:rPr>
              <a:t>	- encore une manette de jeu sur une console de salon. </a:t>
            </a:r>
          </a:p>
          <a:p>
            <a:r>
              <a:rPr lang="fr-FR" b="1" dirty="0">
                <a:latin typeface="+mj-lt"/>
              </a:rPr>
              <a:t>Ce protocole est un cousin du Wi-Fi, qui </a:t>
            </a:r>
            <a:r>
              <a:rPr lang="fr-FR" dirty="0">
                <a:latin typeface="+mj-lt"/>
              </a:rPr>
              <a:t>respectent tous deux une même spécification IEEE et utilisent la même gamme de fréquences : 2.4 GHz (tout comme les téléphones portables et le </a:t>
            </a:r>
            <a:r>
              <a:rPr lang="fr-FR" dirty="0" err="1">
                <a:latin typeface="+mj-lt"/>
              </a:rPr>
              <a:t>zigbee</a:t>
            </a:r>
            <a:r>
              <a:rPr lang="fr-FR" dirty="0">
                <a:latin typeface="+mj-lt"/>
              </a:rPr>
              <a:t> par exemple). </a:t>
            </a:r>
          </a:p>
          <a:p>
            <a:endParaRPr lang="fr-FR" dirty="0">
              <a:latin typeface="+mj-lt"/>
            </a:endParaRPr>
          </a:p>
          <a:p>
            <a:r>
              <a:rPr lang="fr-FR" dirty="0">
                <a:latin typeface="+mj-lt"/>
              </a:rPr>
              <a:t>C’est une communication </a:t>
            </a:r>
            <a:r>
              <a:rPr lang="fr-FR" b="1" dirty="0">
                <a:latin typeface="+mj-lt"/>
              </a:rPr>
              <a:t>bidirectionnelle: </a:t>
            </a:r>
            <a:r>
              <a:rPr lang="fr-FR" dirty="0">
                <a:latin typeface="+mj-lt"/>
              </a:rPr>
              <a:t>2 modules peuvent communiquer ensemble en même temps. </a:t>
            </a:r>
          </a:p>
          <a:p>
            <a:r>
              <a:rPr lang="fr-FR" dirty="0">
                <a:latin typeface="+mj-lt"/>
              </a:rPr>
              <a:t>Le comportement utilisé est "maître/esclave". </a:t>
            </a:r>
          </a:p>
          <a:p>
            <a:r>
              <a:rPr lang="fr-FR" dirty="0">
                <a:latin typeface="+mj-lt"/>
              </a:rPr>
              <a:t>Un esclave pourra parler avec un seul maître, MAIS un maître pourra dialoguer avec plusieurs esclaves. </a:t>
            </a:r>
          </a:p>
          <a:p>
            <a:endParaRPr lang="fr-FR" dirty="0">
              <a:latin typeface="+mj-lt"/>
            </a:endParaRPr>
          </a:p>
          <a:p>
            <a:r>
              <a:rPr lang="fr-FR" dirty="0">
                <a:latin typeface="+mj-lt"/>
              </a:rPr>
              <a:t>Pour son utilisation, elle se passe en plusieurs étapes : </a:t>
            </a:r>
          </a:p>
          <a:p>
            <a:pPr>
              <a:buFont typeface="+mj-lt"/>
              <a:buAutoNum type="arabicPeriod"/>
            </a:pPr>
            <a:r>
              <a:rPr lang="fr-FR" dirty="0">
                <a:latin typeface="+mj-lt"/>
              </a:rPr>
              <a:t>Le maître se met en mode "reconnaissable" </a:t>
            </a:r>
          </a:p>
          <a:p>
            <a:pPr>
              <a:buFont typeface="+mj-lt"/>
              <a:buAutoNum type="arabicPeriod"/>
            </a:pPr>
            <a:r>
              <a:rPr lang="fr-FR" dirty="0">
                <a:latin typeface="+mj-lt"/>
              </a:rPr>
              <a:t>L’esclave trouve le maître et demande à s’y connecter </a:t>
            </a:r>
          </a:p>
          <a:p>
            <a:pPr>
              <a:buFont typeface="+mj-lt"/>
              <a:buAutoNum type="arabicPeriod"/>
            </a:pPr>
            <a:r>
              <a:rPr lang="fr-FR" dirty="0">
                <a:latin typeface="+mj-lt"/>
              </a:rPr>
              <a:t>Le maître accepte la connexion </a:t>
            </a:r>
          </a:p>
          <a:p>
            <a:pPr>
              <a:buFont typeface="+mj-lt"/>
              <a:buAutoNum type="arabicPeriod"/>
            </a:pPr>
            <a:r>
              <a:rPr lang="fr-FR" dirty="0">
                <a:latin typeface="+mj-lt"/>
              </a:rPr>
              <a:t>Les périphériques sont alors </a:t>
            </a:r>
            <a:r>
              <a:rPr lang="fr-FR" dirty="0" err="1">
                <a:latin typeface="+mj-lt"/>
              </a:rPr>
              <a:t>appairés</a:t>
            </a:r>
            <a:r>
              <a:rPr lang="fr-FR" dirty="0">
                <a:latin typeface="+mj-lt"/>
              </a:rPr>
              <a:t> (ou associés) </a:t>
            </a:r>
          </a:p>
          <a:p>
            <a:r>
              <a:rPr lang="fr-FR" dirty="0">
                <a:latin typeface="+mj-lt"/>
              </a:rPr>
              <a:t>=&gt; La communication peut commencer </a:t>
            </a:r>
          </a:p>
          <a:p>
            <a:r>
              <a:rPr lang="fr-FR" dirty="0">
                <a:latin typeface="+mj-lt"/>
              </a:rPr>
              <a:t>Ensuite, selon le type de composant que vous utilisez (une oreillette </a:t>
            </a:r>
            <a:r>
              <a:rPr lang="fr-FR" dirty="0" err="1">
                <a:latin typeface="+mj-lt"/>
              </a:rPr>
              <a:t>bluetooth</a:t>
            </a:r>
            <a:r>
              <a:rPr lang="fr-FR" dirty="0">
                <a:latin typeface="+mj-lt"/>
              </a:rPr>
              <a:t>, une manette de jeu-vidéo </a:t>
            </a:r>
            <a:r>
              <a:rPr lang="fr-FR" dirty="0" err="1">
                <a:latin typeface="+mj-lt"/>
              </a:rPr>
              <a:t>etc</a:t>
            </a:r>
            <a:r>
              <a:rPr lang="fr-FR" dirty="0">
                <a:latin typeface="+mj-lt"/>
              </a:rPr>
              <a:t>) la communication pourra se faire selon un protocole ou un autre. </a:t>
            </a:r>
          </a:p>
          <a:p>
            <a:r>
              <a:rPr lang="fr-FR" b="1" dirty="0">
                <a:latin typeface="+mj-lt"/>
              </a:rPr>
              <a:t>Dans notre cas cela consistera simplement en une liaison série. </a:t>
            </a:r>
          </a:p>
          <a:p>
            <a:r>
              <a:rPr lang="fr-FR" b="1" dirty="0">
                <a:latin typeface="+mj-lt"/>
              </a:rPr>
              <a:t>Au final, une liaison série habituelle mais toute la partie "filaire" de la communication sera englobée dans des trames </a:t>
            </a:r>
            <a:r>
              <a:rPr lang="fr-FR" b="1" dirty="0" err="1">
                <a:latin typeface="+mj-lt"/>
              </a:rPr>
              <a:t>bluetooth</a:t>
            </a:r>
            <a:r>
              <a:rPr lang="fr-FR" b="1" dirty="0">
                <a:latin typeface="+mj-lt"/>
              </a:rPr>
              <a:t> gérées par le module. </a:t>
            </a:r>
          </a:p>
        </p:txBody>
      </p:sp>
    </p:spTree>
    <p:extLst>
      <p:ext uri="{BB962C8B-B14F-4D97-AF65-F5344CB8AC3E}">
        <p14:creationId xmlns:p14="http://schemas.microsoft.com/office/powerpoint/2010/main" val="137337487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570</a:t>
            </a:fld>
            <a:endParaRPr lang="fr-FR"/>
          </a:p>
        </p:txBody>
      </p:sp>
      <p:sp>
        <p:nvSpPr>
          <p:cNvPr id="4" name="Rectangle 3"/>
          <p:cNvSpPr>
            <a:spLocks noChangeArrowheads="1"/>
          </p:cNvSpPr>
          <p:nvPr/>
        </p:nvSpPr>
        <p:spPr bwMode="auto">
          <a:xfrm>
            <a:off x="1259632" y="3140968"/>
            <a:ext cx="6542194" cy="642372"/>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IV-5 AND SECURITY ?</a:t>
            </a:r>
          </a:p>
        </p:txBody>
      </p:sp>
      <p:sp>
        <p:nvSpPr>
          <p:cNvPr id="6" name="Titre 5">
            <a:extLst>
              <a:ext uri="{FF2B5EF4-FFF2-40B4-BE49-F238E27FC236}">
                <a16:creationId xmlns:a16="http://schemas.microsoft.com/office/drawing/2014/main" id="{EE716F51-E276-4F4F-86D6-5F49B01DB86F}"/>
              </a:ext>
            </a:extLst>
          </p:cNvPr>
          <p:cNvSpPr>
            <a:spLocks noGrp="1"/>
          </p:cNvSpPr>
          <p:nvPr>
            <p:ph type="title"/>
          </p:nvPr>
        </p:nvSpPr>
        <p:spPr/>
        <p:txBody>
          <a:bodyPr/>
          <a:lstStyle/>
          <a:p>
            <a:endParaRPr lang="fr-FR"/>
          </a:p>
        </p:txBody>
      </p:sp>
      <p:pic>
        <p:nvPicPr>
          <p:cNvPr id="5" name="Image 4">
            <a:hlinkClick r:id="rId2" action="ppaction://hlinksldjump"/>
            <a:extLst>
              <a:ext uri="{FF2B5EF4-FFF2-40B4-BE49-F238E27FC236}">
                <a16:creationId xmlns:a16="http://schemas.microsoft.com/office/drawing/2014/main" id="{02E066E0-BC6C-4EE7-A385-AAEE8E732C0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53972585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AND issues of security in the Internet of things!</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571</a:t>
            </a:fld>
            <a:endParaRPr lang="fr-FR"/>
          </a:p>
        </p:txBody>
      </p:sp>
      <p:pic>
        <p:nvPicPr>
          <p:cNvPr id="391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04" y="1184498"/>
            <a:ext cx="5021652" cy="4476750"/>
          </a:xfrm>
          <a:prstGeom prst="rect">
            <a:avLst/>
          </a:prstGeom>
          <a:noFill/>
          <a:ln w="9525">
            <a:noFill/>
            <a:miter lim="800000"/>
            <a:headEnd/>
            <a:tailEnd/>
          </a:ln>
        </p:spPr>
      </p:pic>
      <p:sp>
        <p:nvSpPr>
          <p:cNvPr id="5" name="Rectangle 4"/>
          <p:cNvSpPr/>
          <p:nvPr/>
        </p:nvSpPr>
        <p:spPr>
          <a:xfrm>
            <a:off x="5148064" y="980728"/>
            <a:ext cx="3816424" cy="4862870"/>
          </a:xfrm>
          <a:prstGeom prst="rect">
            <a:avLst/>
          </a:prstGeom>
        </p:spPr>
        <p:txBody>
          <a:bodyPr wrap="square">
            <a:spAutoFit/>
          </a:bodyPr>
          <a:lstStyle/>
          <a:p>
            <a:pPr algn="just"/>
            <a:r>
              <a:rPr lang="en-US" sz="1000" dirty="0">
                <a:latin typeface="Calibri" pitchFamily="34" charset="0"/>
              </a:rPr>
              <a:t>We’ve been waiting for this one. A worm was written for the Internet-connected </a:t>
            </a:r>
            <a:r>
              <a:rPr lang="en-US" sz="1000" dirty="0" err="1">
                <a:latin typeface="Calibri" pitchFamily="34" charset="0"/>
              </a:rPr>
              <a:t>Arduino</a:t>
            </a:r>
            <a:r>
              <a:rPr lang="en-US" sz="1000" dirty="0">
                <a:latin typeface="Calibri" pitchFamily="34" charset="0"/>
              </a:rPr>
              <a:t> </a:t>
            </a:r>
            <a:r>
              <a:rPr lang="en-US" sz="1000" dirty="0" err="1">
                <a:latin typeface="Calibri" pitchFamily="34" charset="0"/>
              </a:rPr>
              <a:t>Yun</a:t>
            </a:r>
            <a:r>
              <a:rPr lang="en-US" sz="1000" dirty="0">
                <a:latin typeface="Calibri" pitchFamily="34" charset="0"/>
              </a:rPr>
              <a:t> that gets in through a memory corruption exploit in the ATmega32u4 that’s used as the serial bridge. </a:t>
            </a:r>
          </a:p>
          <a:p>
            <a:pPr algn="just"/>
            <a:endParaRPr lang="en-US" sz="1000" dirty="0">
              <a:latin typeface="Calibri" pitchFamily="34" charset="0"/>
              <a:hlinkClick r:id="rId3"/>
            </a:endParaRPr>
          </a:p>
          <a:p>
            <a:pPr algn="just"/>
            <a:r>
              <a:rPr lang="en-US" sz="1000" dirty="0">
                <a:latin typeface="Calibri" pitchFamily="34" charset="0"/>
                <a:hlinkClick r:id="rId3"/>
              </a:rPr>
              <a:t>The paper</a:t>
            </a:r>
            <a:r>
              <a:rPr lang="en-US" sz="1000" dirty="0">
                <a:latin typeface="Calibri" pitchFamily="34" charset="0"/>
              </a:rPr>
              <a:t> (as PDF) is a bit technical, but if you’re interested, it’s a great read. (Edit: The link went dead. </a:t>
            </a:r>
            <a:r>
              <a:rPr lang="en-US" sz="1000" dirty="0">
                <a:latin typeface="Calibri" pitchFamily="34" charset="0"/>
                <a:hlinkClick r:id="rId4"/>
              </a:rPr>
              <a:t>Here is our local copy.</a:t>
            </a:r>
            <a:r>
              <a:rPr lang="en-US" sz="1000" dirty="0">
                <a:latin typeface="Calibri" pitchFamily="34" charset="0"/>
              </a:rPr>
              <a:t>)</a:t>
            </a:r>
          </a:p>
          <a:p>
            <a:pPr algn="just"/>
            <a:endParaRPr lang="en-US" sz="1000" dirty="0">
              <a:latin typeface="Calibri" pitchFamily="34" charset="0"/>
            </a:endParaRPr>
          </a:p>
          <a:p>
            <a:pPr algn="just"/>
            <a:r>
              <a:rPr lang="en-US" sz="1000" dirty="0">
                <a:latin typeface="Calibri" pitchFamily="34" charset="0"/>
              </a:rPr>
              <a:t>The crux of the hack is getting the AVR to run out of RAM, which more than a few of us have done accidentally from time to time. Here, the hackers write more and more data into memory until they end up writing into the heap, where data that’s used to control the program lives. Writing a worm for the AVR isn’t as easy as it was in the 1990’s on PCs, because a lot of the code that you’d like to run is in flash, and thus immutable. However, if you know where enough functions are located in flash, you can just use what’s there. These kind of </a:t>
            </a:r>
            <a:r>
              <a:rPr lang="en-US" sz="1000" dirty="0">
                <a:latin typeface="Calibri" pitchFamily="34" charset="0"/>
                <a:hlinkClick r:id="rId5"/>
              </a:rPr>
              <a:t>return-oriented programming</a:t>
            </a:r>
            <a:r>
              <a:rPr lang="en-US" sz="1000" dirty="0">
                <a:latin typeface="Calibri" pitchFamily="34" charset="0"/>
              </a:rPr>
              <a:t> (ROP) tricks were enough for the researchers to write a worm.</a:t>
            </a:r>
          </a:p>
          <a:p>
            <a:pPr algn="just"/>
            <a:endParaRPr lang="en-US" sz="1000" dirty="0">
              <a:latin typeface="Calibri" pitchFamily="34" charset="0"/>
            </a:endParaRPr>
          </a:p>
          <a:p>
            <a:pPr algn="just"/>
            <a:r>
              <a:rPr lang="en-US" sz="1000" dirty="0">
                <a:latin typeface="Calibri" pitchFamily="34" charset="0"/>
              </a:rPr>
              <a:t>In the end, the worm is persistent, can spread from </a:t>
            </a:r>
            <a:r>
              <a:rPr lang="en-US" sz="1000" dirty="0" err="1">
                <a:latin typeface="Calibri" pitchFamily="34" charset="0"/>
              </a:rPr>
              <a:t>Yun</a:t>
            </a:r>
            <a:r>
              <a:rPr lang="en-US" sz="1000" dirty="0">
                <a:latin typeface="Calibri" pitchFamily="34" charset="0"/>
              </a:rPr>
              <a:t> to </a:t>
            </a:r>
            <a:r>
              <a:rPr lang="en-US" sz="1000" dirty="0" err="1">
                <a:latin typeface="Calibri" pitchFamily="34" charset="0"/>
              </a:rPr>
              <a:t>Yun</a:t>
            </a:r>
            <a:r>
              <a:rPr lang="en-US" sz="1000" dirty="0">
                <a:latin typeface="Calibri" pitchFamily="34" charset="0"/>
              </a:rPr>
              <a:t>, and can do most everything that you’d love/hate a worm to do. In security, we all know that a chain is only as strong as its weakest link, and here the attack </a:t>
            </a:r>
            <a:r>
              <a:rPr lang="en-US" sz="1000" i="1" dirty="0">
                <a:latin typeface="Calibri" pitchFamily="34" charset="0"/>
              </a:rPr>
              <a:t>isn’t</a:t>
            </a:r>
            <a:r>
              <a:rPr lang="en-US" sz="1000" dirty="0">
                <a:latin typeface="Calibri" pitchFamily="34" charset="0"/>
              </a:rPr>
              <a:t> against the </a:t>
            </a:r>
            <a:r>
              <a:rPr lang="en-US" sz="1000" dirty="0" err="1">
                <a:latin typeface="Calibri" pitchFamily="34" charset="0"/>
              </a:rPr>
              <a:t>OpenWRT</a:t>
            </a:r>
            <a:r>
              <a:rPr lang="en-US" sz="1000" dirty="0">
                <a:latin typeface="Calibri" pitchFamily="34" charset="0"/>
              </a:rPr>
              <a:t> Linux system running on the big chip, but rather against the small AVR chip playing a support role. Because the AVR is completely trusted by the Linux system, once you’ve got that, you’ve won.</a:t>
            </a:r>
          </a:p>
          <a:p>
            <a:pPr algn="just"/>
            <a:endParaRPr lang="en-US" sz="1000" dirty="0">
              <a:latin typeface="Calibri" pitchFamily="34" charset="0"/>
            </a:endParaRPr>
          </a:p>
          <a:p>
            <a:pPr algn="just"/>
            <a:r>
              <a:rPr lang="en-US" sz="1000" dirty="0">
                <a:latin typeface="Calibri" pitchFamily="34" charset="0"/>
              </a:rPr>
              <a:t>Will this amount to anything in practice? Probably not. There are tons of systems out there with much more easily accessed vulnerabilities: hard-coded passwords and poor encryption protocols. Attacking all the </a:t>
            </a:r>
            <a:r>
              <a:rPr lang="en-US" sz="1000" dirty="0" err="1">
                <a:latin typeface="Calibri" pitchFamily="34" charset="0"/>
              </a:rPr>
              <a:t>Yuns</a:t>
            </a:r>
            <a:r>
              <a:rPr lang="en-US" sz="1000" dirty="0">
                <a:latin typeface="Calibri" pitchFamily="34" charset="0"/>
              </a:rPr>
              <a:t> in the world wouldn’t be worth one’s time. It’s a very cool proof of concept, and in our opinion, that’s even better.</a:t>
            </a:r>
          </a:p>
        </p:txBody>
      </p:sp>
      <p:pic>
        <p:nvPicPr>
          <p:cNvPr id="6" name="Image 5">
            <a:hlinkClick r:id="rId6" action="ppaction://hlinksldjump"/>
            <a:extLst>
              <a:ext uri="{FF2B5EF4-FFF2-40B4-BE49-F238E27FC236}">
                <a16:creationId xmlns:a16="http://schemas.microsoft.com/office/drawing/2014/main" id="{3249F3F2-C758-4AF4-B848-35F3516FDB4B}"/>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994331094"/>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a:xfrm>
            <a:off x="2123728" y="2693987"/>
            <a:ext cx="4896544" cy="1470025"/>
          </a:xfrm>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REFERENCES</a:t>
            </a: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a:xfrm>
            <a:off x="7020272" y="6597352"/>
            <a:ext cx="2133600" cy="365125"/>
          </a:xfrm>
        </p:spPr>
        <p:txBody>
          <a:bodyPr/>
          <a:lstStyle/>
          <a:p>
            <a:pPr>
              <a:defRPr/>
            </a:pPr>
            <a:fld id="{E652A8FB-8C76-45BB-8D82-93F8E151003C}" type="slidenum">
              <a:rPr lang="fr-FR" smtClean="0"/>
              <a:pPr>
                <a:defRPr/>
              </a:pPr>
              <a:t>572</a:t>
            </a:fld>
            <a:endParaRPr lang="fr-FR" dirty="0"/>
          </a:p>
        </p:txBody>
      </p:sp>
      <p:pic>
        <p:nvPicPr>
          <p:cNvPr id="4" name="Image 3">
            <a:hlinkClick r:id="rId2" action="ppaction://hlinksldjump"/>
            <a:extLst>
              <a:ext uri="{FF2B5EF4-FFF2-40B4-BE49-F238E27FC236}">
                <a16:creationId xmlns:a16="http://schemas.microsoft.com/office/drawing/2014/main" id="{8F4AF3CC-5169-4FCC-9FFC-57DF2A34239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61667221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REFERENCE BOOKS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573</a:t>
            </a:fld>
            <a:endParaRPr lang="fr-FR"/>
          </a:p>
        </p:txBody>
      </p:sp>
      <p:pic>
        <p:nvPicPr>
          <p:cNvPr id="215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r="13734"/>
          <a:stretch>
            <a:fillRect/>
          </a:stretch>
        </p:blipFill>
        <p:spPr bwMode="auto">
          <a:xfrm>
            <a:off x="0" y="3000372"/>
            <a:ext cx="5214942" cy="1320554"/>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500042"/>
            <a:ext cx="5875299" cy="1285884"/>
          </a:xfrm>
          <a:prstGeom prst="rect">
            <a:avLst/>
          </a:prstGeom>
          <a:noFill/>
          <a:ln w="9525">
            <a:noFill/>
            <a:miter lim="800000"/>
            <a:headEnd/>
            <a:tailEnd/>
          </a:ln>
          <a:effec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857364"/>
            <a:ext cx="5572132" cy="1205114"/>
          </a:xfrm>
          <a:prstGeom prst="rect">
            <a:avLst/>
          </a:prstGeom>
          <a:noFill/>
          <a:ln w="9525">
            <a:noFill/>
            <a:miter lim="800000"/>
            <a:headEnd/>
            <a:tailEnd/>
          </a:ln>
          <a:effectLst/>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58" y="4286256"/>
            <a:ext cx="4560880" cy="1118364"/>
          </a:xfrm>
          <a:prstGeom prst="rect">
            <a:avLst/>
          </a:prstGeom>
          <a:noFill/>
          <a:ln w="9525">
            <a:noFill/>
            <a:miter lim="800000"/>
            <a:headEnd/>
            <a:tailEnd/>
          </a:ln>
          <a:effec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238" y="5447023"/>
            <a:ext cx="5100704" cy="1117804"/>
          </a:xfrm>
          <a:prstGeom prst="rect">
            <a:avLst/>
          </a:prstGeom>
          <a:noFill/>
          <a:ln w="9525">
            <a:noFill/>
            <a:miter lim="800000"/>
            <a:headEnd/>
            <a:tailEnd/>
          </a:ln>
          <a:effectLst/>
        </p:spPr>
      </p:pic>
      <p:pic>
        <p:nvPicPr>
          <p:cNvPr id="13" name="Image 12" descr="ArduinoRobotics_A9781430238850-3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702" y="714356"/>
            <a:ext cx="2231386" cy="2819440"/>
          </a:xfrm>
          <a:prstGeom prst="rect">
            <a:avLst/>
          </a:prstGeom>
        </p:spPr>
      </p:pic>
      <p:pic>
        <p:nvPicPr>
          <p:cNvPr id="14" name="Image 13" descr="A9781430237778-3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72066" y="2285992"/>
            <a:ext cx="2231386" cy="2819440"/>
          </a:xfrm>
          <a:prstGeom prst="rect">
            <a:avLst/>
          </a:prstGeom>
        </p:spPr>
      </p:pic>
      <p:pic>
        <p:nvPicPr>
          <p:cNvPr id="15" name="Image 14" descr="A9781430238829-3d_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5140" y="3786190"/>
            <a:ext cx="2231386" cy="2819440"/>
          </a:xfrm>
          <a:prstGeom prst="rect">
            <a:avLst/>
          </a:prstGeom>
        </p:spPr>
      </p:pic>
      <p:pic>
        <p:nvPicPr>
          <p:cNvPr id="12" name="Image 11">
            <a:hlinkClick r:id="rId10" action="ppaction://hlinksldjump"/>
            <a:extLst>
              <a:ext uri="{FF2B5EF4-FFF2-40B4-BE49-F238E27FC236}">
                <a16:creationId xmlns:a16="http://schemas.microsoft.com/office/drawing/2014/main" id="{9C09A48A-7C31-4660-A667-8E811BA80C2E}"/>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01727724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REFERENCE BOOKS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574</a:t>
            </a:fld>
            <a:endParaRPr lang="fr-F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844" y="714356"/>
            <a:ext cx="5016562" cy="1030064"/>
          </a:xfrm>
          <a:prstGeom prst="rect">
            <a:avLst/>
          </a:prstGeom>
          <a:noFill/>
          <a:ln w="9525">
            <a:noFill/>
            <a:miter lim="800000"/>
            <a:headEnd/>
            <a:tailEnd/>
          </a:ln>
          <a:effec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857364"/>
            <a:ext cx="5016562" cy="1192706"/>
          </a:xfrm>
          <a:prstGeom prst="rect">
            <a:avLst/>
          </a:prstGeom>
          <a:noFill/>
          <a:ln w="9525">
            <a:noFill/>
            <a:miter lim="800000"/>
            <a:headEnd/>
            <a:tailEnd/>
          </a:ln>
          <a:effec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49" y="3075059"/>
            <a:ext cx="4476651" cy="1215622"/>
          </a:xfrm>
          <a:prstGeom prst="rect">
            <a:avLst/>
          </a:prstGeom>
          <a:noFill/>
          <a:ln w="9525">
            <a:noFill/>
            <a:miter lim="800000"/>
            <a:headEnd/>
            <a:tailEnd/>
          </a:ln>
          <a:effec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502" y="4203696"/>
            <a:ext cx="3836994" cy="944312"/>
          </a:xfrm>
          <a:prstGeom prst="rect">
            <a:avLst/>
          </a:prstGeom>
          <a:noFill/>
          <a:ln w="9525">
            <a:noFill/>
            <a:miter lim="800000"/>
            <a:headEnd/>
            <a:tailEnd/>
          </a:ln>
          <a:effec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5514999" y="2700315"/>
            <a:ext cx="5503890" cy="1246220"/>
          </a:xfrm>
          <a:prstGeom prst="rect">
            <a:avLst/>
          </a:prstGeom>
          <a:noFill/>
          <a:ln w="9525">
            <a:noFill/>
            <a:miter lim="800000"/>
            <a:headEnd/>
            <a:tailEnd/>
          </a:ln>
          <a:effectLst/>
        </p:spPr>
      </p:pic>
      <p:pic>
        <p:nvPicPr>
          <p:cNvPr id="12"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94" y="5243035"/>
            <a:ext cx="4424406" cy="1261412"/>
          </a:xfrm>
          <a:prstGeom prst="rect">
            <a:avLst/>
          </a:prstGeom>
          <a:noFill/>
          <a:ln w="9525">
            <a:noFill/>
            <a:miter lim="800000"/>
            <a:headEnd/>
            <a:tailEnd/>
          </a:ln>
          <a:effectLst/>
        </p:spPr>
      </p:pic>
      <p:pic>
        <p:nvPicPr>
          <p:cNvPr id="13" name="Image 12" descr="ArduinoRobotics_A9781430238850-3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1180" y="550928"/>
            <a:ext cx="1276370" cy="1612740"/>
          </a:xfrm>
          <a:prstGeom prst="rect">
            <a:avLst/>
          </a:prstGeom>
        </p:spPr>
      </p:pic>
      <p:sp>
        <p:nvSpPr>
          <p:cNvPr id="18433" name="Rectangle 1"/>
          <p:cNvSpPr>
            <a:spLocks noChangeArrowheads="1"/>
          </p:cNvSpPr>
          <p:nvPr/>
        </p:nvSpPr>
        <p:spPr bwMode="auto">
          <a:xfrm rot="10800000" flipV="1">
            <a:off x="5429256" y="1935296"/>
            <a:ext cx="242889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Calibri" pitchFamily="34" charset="0"/>
                <a:cs typeface="Calibri" pitchFamily="34" charset="0"/>
              </a:rPr>
              <a:t>ISBN13: 978-1-4302-3183-7 </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Calibri" pitchFamily="34" charset="0"/>
                <a:cs typeface="Calibri" pitchFamily="34" charset="0"/>
              </a:rPr>
              <a:t>628 Pages </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Calibri" pitchFamily="34" charset="0"/>
                <a:cs typeface="Calibri" pitchFamily="34" charset="0"/>
              </a:rPr>
              <a:t>User </a:t>
            </a:r>
            <a:r>
              <a:rPr kumimoji="0" lang="fr-FR" sz="1000" b="1" i="0" u="none" strike="noStrike" cap="none" normalizeH="0" baseline="0" dirty="0" err="1">
                <a:ln>
                  <a:noFill/>
                </a:ln>
                <a:solidFill>
                  <a:schemeClr val="tx1"/>
                </a:solidFill>
                <a:effectLst/>
                <a:latin typeface="Calibri" pitchFamily="34" charset="0"/>
                <a:cs typeface="Calibri" pitchFamily="34" charset="0"/>
              </a:rPr>
              <a:t>Level</a:t>
            </a:r>
            <a:r>
              <a:rPr kumimoji="0" lang="fr-FR" sz="1000" b="1" i="0" u="none" strike="noStrike" cap="none" normalizeH="0" baseline="0" dirty="0">
                <a:ln>
                  <a:noFill/>
                </a:ln>
                <a:solidFill>
                  <a:schemeClr val="tx1"/>
                </a:solidFill>
                <a:effectLst/>
                <a:latin typeface="Calibri" pitchFamily="34" charset="0"/>
                <a:cs typeface="Calibri" pitchFamily="34" charset="0"/>
              </a:rPr>
              <a:t>: </a:t>
            </a:r>
            <a:r>
              <a:rPr kumimoji="0" lang="fr-FR" sz="1000" b="1" i="0" u="none" strike="noStrike" cap="none" normalizeH="0" baseline="0" dirty="0" err="1">
                <a:ln>
                  <a:noFill/>
                </a:ln>
                <a:solidFill>
                  <a:schemeClr val="tx1"/>
                </a:solidFill>
                <a:effectLst/>
                <a:latin typeface="Calibri" pitchFamily="34" charset="0"/>
                <a:cs typeface="Calibri" pitchFamily="34" charset="0"/>
              </a:rPr>
              <a:t>Intermediate</a:t>
            </a:r>
            <a:r>
              <a:rPr kumimoji="0" lang="fr-FR" sz="1000" b="1" i="0" u="none" strike="noStrike" cap="none" normalizeH="0" baseline="0" dirty="0">
                <a:ln>
                  <a:noFill/>
                </a:ln>
                <a:solidFill>
                  <a:schemeClr val="tx1"/>
                </a:solidFill>
                <a:effectLst/>
                <a:latin typeface="Calibri" pitchFamily="34" charset="0"/>
                <a:cs typeface="Calibri" pitchFamily="34" charset="0"/>
              </a:rPr>
              <a:t> to Advanced </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fr-FR" sz="1000" b="1" i="0" u="none" strike="noStrike" cap="none" normalizeH="0" baseline="0" dirty="0">
                <a:ln>
                  <a:noFill/>
                </a:ln>
                <a:solidFill>
                  <a:schemeClr val="tx1"/>
                </a:solidFill>
                <a:effectLst/>
                <a:latin typeface="Calibri" pitchFamily="34" charset="0"/>
                <a:cs typeface="Calibri" pitchFamily="34" charset="0"/>
              </a:rPr>
              <a:t>Publication Date: July 18, 2011 </a:t>
            </a:r>
          </a:p>
        </p:txBody>
      </p:sp>
      <p:pic>
        <p:nvPicPr>
          <p:cNvPr id="14" name="Image 13">
            <a:hlinkClick r:id="rId9" action="ppaction://hlinksldjump"/>
            <a:extLst>
              <a:ext uri="{FF2B5EF4-FFF2-40B4-BE49-F238E27FC236}">
                <a16:creationId xmlns:a16="http://schemas.microsoft.com/office/drawing/2014/main" id="{3A239BCD-0B6C-471D-8CA1-20041E6D9C81}"/>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73609572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9B2262-E761-4B46-B337-08007847E8FC}"/>
              </a:ext>
            </a:extLst>
          </p:cNvPr>
          <p:cNvSpPr>
            <a:spLocks noGrp="1"/>
          </p:cNvSpPr>
          <p:nvPr>
            <p:ph type="title"/>
          </p:nvPr>
        </p:nvSpPr>
        <p:spPr/>
        <p:txBody>
          <a:bodyPr/>
          <a:lstStyle/>
          <a:p>
            <a:r>
              <a:rPr lang="fr-FR" dirty="0" err="1"/>
              <a:t>MicroPython</a:t>
            </a:r>
            <a:r>
              <a:rPr lang="fr-FR" dirty="0"/>
              <a:t> on ESP32 - REFERENCES</a:t>
            </a:r>
          </a:p>
        </p:txBody>
      </p:sp>
      <p:sp>
        <p:nvSpPr>
          <p:cNvPr id="3" name="Espace réservé du numéro de diapositive 2">
            <a:extLst>
              <a:ext uri="{FF2B5EF4-FFF2-40B4-BE49-F238E27FC236}">
                <a16:creationId xmlns:a16="http://schemas.microsoft.com/office/drawing/2014/main" id="{15BA64C9-6BC3-4D00-8D2E-29B6E8F91B6D}"/>
              </a:ext>
            </a:extLst>
          </p:cNvPr>
          <p:cNvSpPr>
            <a:spLocks noGrp="1"/>
          </p:cNvSpPr>
          <p:nvPr>
            <p:ph type="sldNum" sz="quarter" idx="12"/>
          </p:nvPr>
        </p:nvSpPr>
        <p:spPr/>
        <p:txBody>
          <a:bodyPr/>
          <a:lstStyle/>
          <a:p>
            <a:pPr>
              <a:defRPr/>
            </a:pPr>
            <a:fld id="{E652A8FB-8C76-45BB-8D82-93F8E151003C}" type="slidenum">
              <a:rPr lang="fr-FR" smtClean="0"/>
              <a:pPr>
                <a:defRPr/>
              </a:pPr>
              <a:t>575</a:t>
            </a:fld>
            <a:endParaRPr lang="fr-FR"/>
          </a:p>
        </p:txBody>
      </p:sp>
      <p:sp>
        <p:nvSpPr>
          <p:cNvPr id="4" name="Rectangle 3">
            <a:extLst>
              <a:ext uri="{FF2B5EF4-FFF2-40B4-BE49-F238E27FC236}">
                <a16:creationId xmlns:a16="http://schemas.microsoft.com/office/drawing/2014/main" id="{A46080E3-C49C-4479-A3FC-BD6A43EF39B7}"/>
              </a:ext>
            </a:extLst>
          </p:cNvPr>
          <p:cNvSpPr/>
          <p:nvPr/>
        </p:nvSpPr>
        <p:spPr>
          <a:xfrm>
            <a:off x="457200" y="775737"/>
            <a:ext cx="8177938" cy="276999"/>
          </a:xfrm>
          <a:prstGeom prst="rect">
            <a:avLst/>
          </a:prstGeom>
        </p:spPr>
        <p:txBody>
          <a:bodyPr wrap="square">
            <a:spAutoFit/>
          </a:bodyPr>
          <a:lstStyle/>
          <a:p>
            <a:r>
              <a:rPr lang="fr-FR" sz="1200" dirty="0">
                <a:latin typeface="Source Code Pro" panose="020B0509030403020204" pitchFamily="49" charset="0"/>
              </a:rPr>
              <a:t>https://randomnerdtutorials.com/install-upycraft-ide-windows-pc-instructions/</a:t>
            </a:r>
          </a:p>
        </p:txBody>
      </p:sp>
      <p:sp>
        <p:nvSpPr>
          <p:cNvPr id="5" name="Rectangle 4">
            <a:extLst>
              <a:ext uri="{FF2B5EF4-FFF2-40B4-BE49-F238E27FC236}">
                <a16:creationId xmlns:a16="http://schemas.microsoft.com/office/drawing/2014/main" id="{C295CACB-0EF6-4080-B55D-D31448D85523}"/>
              </a:ext>
            </a:extLst>
          </p:cNvPr>
          <p:cNvSpPr/>
          <p:nvPr/>
        </p:nvSpPr>
        <p:spPr>
          <a:xfrm>
            <a:off x="-34474" y="564278"/>
            <a:ext cx="3531736" cy="276999"/>
          </a:xfrm>
          <a:prstGeom prst="rect">
            <a:avLst/>
          </a:prstGeom>
        </p:spPr>
        <p:txBody>
          <a:bodyPr wrap="none">
            <a:spAutoFit/>
          </a:bodyPr>
          <a:lstStyle/>
          <a:p>
            <a:r>
              <a:rPr lang="en-US" sz="1200" b="1" dirty="0">
                <a:latin typeface="Source Code Pro" panose="020B0509030403020204" pitchFamily="49" charset="0"/>
              </a:rPr>
              <a:t>Installing Python 3.7.X – Windows PC</a:t>
            </a:r>
          </a:p>
        </p:txBody>
      </p:sp>
      <p:sp>
        <p:nvSpPr>
          <p:cNvPr id="6" name="Rectangle 5">
            <a:extLst>
              <a:ext uri="{FF2B5EF4-FFF2-40B4-BE49-F238E27FC236}">
                <a16:creationId xmlns:a16="http://schemas.microsoft.com/office/drawing/2014/main" id="{6D5A0706-639C-4A8F-8733-12F98753F186}"/>
              </a:ext>
            </a:extLst>
          </p:cNvPr>
          <p:cNvSpPr/>
          <p:nvPr/>
        </p:nvSpPr>
        <p:spPr>
          <a:xfrm>
            <a:off x="-34474" y="1042324"/>
            <a:ext cx="3531736" cy="276999"/>
          </a:xfrm>
          <a:prstGeom prst="rect">
            <a:avLst/>
          </a:prstGeom>
        </p:spPr>
        <p:txBody>
          <a:bodyPr wrap="none">
            <a:spAutoFit/>
          </a:bodyPr>
          <a:lstStyle/>
          <a:p>
            <a:r>
              <a:rPr lang="en-US" sz="1200" b="1" dirty="0">
                <a:latin typeface="Source Code Pro" panose="020B0509030403020204" pitchFamily="49" charset="0"/>
              </a:rPr>
              <a:t>Installing </a:t>
            </a:r>
            <a:r>
              <a:rPr lang="en-US" sz="1200" b="1" dirty="0" err="1">
                <a:latin typeface="Source Code Pro" panose="020B0509030403020204" pitchFamily="49" charset="0"/>
              </a:rPr>
              <a:t>uPyCraft</a:t>
            </a:r>
            <a:r>
              <a:rPr lang="en-US" sz="1200" b="1" dirty="0">
                <a:latin typeface="Source Code Pro" panose="020B0509030403020204" pitchFamily="49" charset="0"/>
              </a:rPr>
              <a:t> IDE – Windows PC</a:t>
            </a:r>
          </a:p>
        </p:txBody>
      </p:sp>
      <p:sp>
        <p:nvSpPr>
          <p:cNvPr id="7" name="Rectangle 6">
            <a:extLst>
              <a:ext uri="{FF2B5EF4-FFF2-40B4-BE49-F238E27FC236}">
                <a16:creationId xmlns:a16="http://schemas.microsoft.com/office/drawing/2014/main" id="{11B7AB23-368B-49A1-8291-CEA6BC071E65}"/>
              </a:ext>
            </a:extLst>
          </p:cNvPr>
          <p:cNvSpPr/>
          <p:nvPr/>
        </p:nvSpPr>
        <p:spPr>
          <a:xfrm>
            <a:off x="458804" y="1290077"/>
            <a:ext cx="4647426" cy="276999"/>
          </a:xfrm>
          <a:prstGeom prst="rect">
            <a:avLst/>
          </a:prstGeom>
        </p:spPr>
        <p:txBody>
          <a:bodyPr wrap="none">
            <a:spAutoFit/>
          </a:bodyPr>
          <a:lstStyle/>
          <a:p>
            <a:r>
              <a:rPr lang="fr-FR" sz="1200" dirty="0">
                <a:latin typeface="Source Code Pro" panose="020B0509030403020204" pitchFamily="49" charset="0"/>
                <a:hlinkClick r:id="rId2"/>
              </a:rPr>
              <a:t>https://randomnerdtutorials.com/uPyCraftWindows</a:t>
            </a:r>
            <a:r>
              <a:rPr lang="fr-FR" sz="1200" dirty="0">
                <a:latin typeface="Source Code Pro" panose="020B0509030403020204" pitchFamily="49" charset="0"/>
              </a:rPr>
              <a:t>.</a:t>
            </a:r>
          </a:p>
        </p:txBody>
      </p:sp>
      <p:sp>
        <p:nvSpPr>
          <p:cNvPr id="8" name="Rectangle 7">
            <a:extLst>
              <a:ext uri="{FF2B5EF4-FFF2-40B4-BE49-F238E27FC236}">
                <a16:creationId xmlns:a16="http://schemas.microsoft.com/office/drawing/2014/main" id="{65C22A14-BAAB-40DE-9949-5D206231564C}"/>
              </a:ext>
            </a:extLst>
          </p:cNvPr>
          <p:cNvSpPr/>
          <p:nvPr/>
        </p:nvSpPr>
        <p:spPr>
          <a:xfrm>
            <a:off x="2607236" y="1650143"/>
            <a:ext cx="4461478" cy="276999"/>
          </a:xfrm>
          <a:prstGeom prst="rect">
            <a:avLst/>
          </a:prstGeom>
        </p:spPr>
        <p:txBody>
          <a:bodyPr wrap="none">
            <a:spAutoFit/>
          </a:bodyPr>
          <a:lstStyle/>
          <a:p>
            <a:r>
              <a:rPr lang="fr-FR" sz="1200" dirty="0">
                <a:latin typeface="Source Code Pro" panose="020B0509030403020204" pitchFamily="49" charset="0"/>
              </a:rPr>
              <a:t>https://github.com/adobe-fonts/source-code-pro</a:t>
            </a:r>
          </a:p>
        </p:txBody>
      </p:sp>
      <p:sp>
        <p:nvSpPr>
          <p:cNvPr id="9" name="Rectangle 8">
            <a:extLst>
              <a:ext uri="{FF2B5EF4-FFF2-40B4-BE49-F238E27FC236}">
                <a16:creationId xmlns:a16="http://schemas.microsoft.com/office/drawing/2014/main" id="{A09120C5-0EEB-404E-B4BD-B4D72D983760}"/>
              </a:ext>
            </a:extLst>
          </p:cNvPr>
          <p:cNvSpPr/>
          <p:nvPr/>
        </p:nvSpPr>
        <p:spPr>
          <a:xfrm>
            <a:off x="-34474" y="1594795"/>
            <a:ext cx="2787943" cy="276999"/>
          </a:xfrm>
          <a:prstGeom prst="rect">
            <a:avLst/>
          </a:prstGeom>
        </p:spPr>
        <p:txBody>
          <a:bodyPr wrap="none">
            <a:spAutoFit/>
          </a:bodyPr>
          <a:lstStyle/>
          <a:p>
            <a:r>
              <a:rPr lang="fr-FR" sz="1200" b="1" dirty="0">
                <a:latin typeface="Source Code Pro" panose="020B0509030403020204" pitchFamily="49" charset="0"/>
                <a:hlinkClick r:id="rId3"/>
              </a:rPr>
              <a:t>adobe-fonts</a:t>
            </a:r>
            <a:r>
              <a:rPr lang="fr-FR" sz="1200" b="1" dirty="0">
                <a:latin typeface="Source Code Pro" panose="020B0509030403020204" pitchFamily="49" charset="0"/>
              </a:rPr>
              <a:t>/</a:t>
            </a:r>
            <a:r>
              <a:rPr lang="fr-FR" sz="1200" b="1" dirty="0">
                <a:latin typeface="Source Code Pro" panose="020B0509030403020204" pitchFamily="49" charset="0"/>
                <a:hlinkClick r:id="rId4"/>
              </a:rPr>
              <a:t>source-code-pro</a:t>
            </a:r>
            <a:r>
              <a:rPr lang="fr-FR" sz="1200" b="1" dirty="0">
                <a:latin typeface="Source Code Pro" panose="020B0509030403020204" pitchFamily="49" charset="0"/>
              </a:rPr>
              <a:t> </a:t>
            </a:r>
          </a:p>
        </p:txBody>
      </p:sp>
      <p:sp>
        <p:nvSpPr>
          <p:cNvPr id="10" name="Rectangle 9">
            <a:extLst>
              <a:ext uri="{FF2B5EF4-FFF2-40B4-BE49-F238E27FC236}">
                <a16:creationId xmlns:a16="http://schemas.microsoft.com/office/drawing/2014/main" id="{D487B150-0E00-4E5B-9C27-A9D5ADC2610D}"/>
              </a:ext>
            </a:extLst>
          </p:cNvPr>
          <p:cNvSpPr/>
          <p:nvPr/>
        </p:nvSpPr>
        <p:spPr>
          <a:xfrm>
            <a:off x="490583" y="2338037"/>
            <a:ext cx="7745158" cy="276999"/>
          </a:xfrm>
          <a:prstGeom prst="rect">
            <a:avLst/>
          </a:prstGeom>
        </p:spPr>
        <p:txBody>
          <a:bodyPr wrap="square">
            <a:spAutoFit/>
          </a:bodyPr>
          <a:lstStyle/>
          <a:p>
            <a:r>
              <a:rPr lang="fr-FR" sz="1200" dirty="0">
                <a:latin typeface="Source Code Pro" panose="020B0509030403020204" pitchFamily="49" charset="0"/>
              </a:rPr>
              <a:t>https://randomnerdtutorials.com/flash-upload-micropython-firmware-esp32-esp8266/</a:t>
            </a:r>
          </a:p>
        </p:txBody>
      </p:sp>
      <p:sp>
        <p:nvSpPr>
          <p:cNvPr id="11" name="Rectangle 10">
            <a:extLst>
              <a:ext uri="{FF2B5EF4-FFF2-40B4-BE49-F238E27FC236}">
                <a16:creationId xmlns:a16="http://schemas.microsoft.com/office/drawing/2014/main" id="{2A677443-A2C1-42D6-9460-71FB0E69232D}"/>
              </a:ext>
            </a:extLst>
          </p:cNvPr>
          <p:cNvSpPr/>
          <p:nvPr/>
        </p:nvSpPr>
        <p:spPr>
          <a:xfrm>
            <a:off x="-18421" y="1993543"/>
            <a:ext cx="8599451" cy="276999"/>
          </a:xfrm>
          <a:prstGeom prst="rect">
            <a:avLst/>
          </a:prstGeom>
        </p:spPr>
        <p:txBody>
          <a:bodyPr wrap="square">
            <a:spAutoFit/>
          </a:bodyPr>
          <a:lstStyle/>
          <a:p>
            <a:r>
              <a:rPr lang="en-US" sz="1200" b="1" dirty="0">
                <a:latin typeface="Source Code Pro" panose="020B0509030403020204" pitchFamily="49" charset="0"/>
              </a:rPr>
              <a:t>Flash/Upload </a:t>
            </a:r>
            <a:r>
              <a:rPr lang="en-US" sz="1200" b="1" dirty="0" err="1">
                <a:latin typeface="Source Code Pro" panose="020B0509030403020204" pitchFamily="49" charset="0"/>
              </a:rPr>
              <a:t>MicroPython</a:t>
            </a:r>
            <a:r>
              <a:rPr lang="en-US" sz="1200" b="1" dirty="0">
                <a:latin typeface="Source Code Pro" panose="020B0509030403020204" pitchFamily="49" charset="0"/>
              </a:rPr>
              <a:t> Firmware to ESP32 and ESP8266</a:t>
            </a:r>
          </a:p>
        </p:txBody>
      </p:sp>
      <p:sp>
        <p:nvSpPr>
          <p:cNvPr id="12" name="Rectangle 11">
            <a:extLst>
              <a:ext uri="{FF2B5EF4-FFF2-40B4-BE49-F238E27FC236}">
                <a16:creationId xmlns:a16="http://schemas.microsoft.com/office/drawing/2014/main" id="{AAE99C04-86AB-4A1D-A5AE-5BC90AECF0FE}"/>
              </a:ext>
            </a:extLst>
          </p:cNvPr>
          <p:cNvSpPr/>
          <p:nvPr/>
        </p:nvSpPr>
        <p:spPr>
          <a:xfrm>
            <a:off x="-22309" y="2674711"/>
            <a:ext cx="8640960" cy="276999"/>
          </a:xfrm>
          <a:prstGeom prst="rect">
            <a:avLst/>
          </a:prstGeom>
        </p:spPr>
        <p:txBody>
          <a:bodyPr wrap="square">
            <a:spAutoFit/>
          </a:bodyPr>
          <a:lstStyle/>
          <a:p>
            <a:r>
              <a:rPr lang="fr-FR" sz="1200" b="1" dirty="0">
                <a:latin typeface="Source Code Pro" panose="020B0509030403020204" pitchFamily="49" charset="0"/>
              </a:rPr>
              <a:t>https://docs.micropython.org/en/latest/esp32/tutorial/intro.html</a:t>
            </a:r>
          </a:p>
        </p:txBody>
      </p:sp>
      <p:sp>
        <p:nvSpPr>
          <p:cNvPr id="13" name="Rectangle 12">
            <a:extLst>
              <a:ext uri="{FF2B5EF4-FFF2-40B4-BE49-F238E27FC236}">
                <a16:creationId xmlns:a16="http://schemas.microsoft.com/office/drawing/2014/main" id="{E8FC0A74-CEDA-401B-8A70-1E43E9D350B7}"/>
              </a:ext>
            </a:extLst>
          </p:cNvPr>
          <p:cNvSpPr/>
          <p:nvPr/>
        </p:nvSpPr>
        <p:spPr>
          <a:xfrm>
            <a:off x="-15586" y="3043574"/>
            <a:ext cx="9320155" cy="276999"/>
          </a:xfrm>
          <a:prstGeom prst="rect">
            <a:avLst/>
          </a:prstGeom>
        </p:spPr>
        <p:txBody>
          <a:bodyPr wrap="square">
            <a:spAutoFit/>
          </a:bodyPr>
          <a:lstStyle/>
          <a:p>
            <a:r>
              <a:rPr lang="fr-FR" sz="1200" b="1" dirty="0">
                <a:latin typeface="Source Code Pro" panose="020B0509030403020204" pitchFamily="49" charset="0"/>
              </a:rPr>
              <a:t>https://randomnerdtutorials.com/esp32-esp8266-analog-readings-micropython/</a:t>
            </a:r>
          </a:p>
        </p:txBody>
      </p:sp>
      <p:sp>
        <p:nvSpPr>
          <p:cNvPr id="14" name="Rectangle 13">
            <a:extLst>
              <a:ext uri="{FF2B5EF4-FFF2-40B4-BE49-F238E27FC236}">
                <a16:creationId xmlns:a16="http://schemas.microsoft.com/office/drawing/2014/main" id="{46978D57-761F-44E7-88C5-BD9E2A519D63}"/>
              </a:ext>
            </a:extLst>
          </p:cNvPr>
          <p:cNvSpPr/>
          <p:nvPr/>
        </p:nvSpPr>
        <p:spPr>
          <a:xfrm>
            <a:off x="-4588" y="3435948"/>
            <a:ext cx="9144000" cy="276999"/>
          </a:xfrm>
          <a:prstGeom prst="rect">
            <a:avLst/>
          </a:prstGeom>
        </p:spPr>
        <p:txBody>
          <a:bodyPr wrap="square">
            <a:spAutoFit/>
          </a:bodyPr>
          <a:lstStyle/>
          <a:p>
            <a:r>
              <a:rPr lang="fr-FR" sz="1200" b="1" dirty="0">
                <a:latin typeface="Source Code Pro" panose="020B0509030403020204" pitchFamily="49" charset="0"/>
              </a:rPr>
              <a:t>https://randomnerdtutorials.com/micropython-programming-basics-esp32-esp8266/</a:t>
            </a:r>
          </a:p>
        </p:txBody>
      </p:sp>
      <p:sp>
        <p:nvSpPr>
          <p:cNvPr id="15" name="Rectangle 14">
            <a:extLst>
              <a:ext uri="{FF2B5EF4-FFF2-40B4-BE49-F238E27FC236}">
                <a16:creationId xmlns:a16="http://schemas.microsoft.com/office/drawing/2014/main" id="{0E9E6774-F57C-4E4C-88B5-A7CD3F991C4D}"/>
              </a:ext>
            </a:extLst>
          </p:cNvPr>
          <p:cNvSpPr/>
          <p:nvPr/>
        </p:nvSpPr>
        <p:spPr>
          <a:xfrm>
            <a:off x="18814" y="4177153"/>
            <a:ext cx="9144000" cy="276999"/>
          </a:xfrm>
          <a:prstGeom prst="rect">
            <a:avLst/>
          </a:prstGeom>
        </p:spPr>
        <p:txBody>
          <a:bodyPr wrap="square">
            <a:spAutoFit/>
          </a:bodyPr>
          <a:lstStyle/>
          <a:p>
            <a:r>
              <a:rPr lang="fr-FR" sz="1200" b="1" dirty="0">
                <a:latin typeface="Source Code Pro" panose="020B0509030403020204" pitchFamily="49" charset="0"/>
              </a:rPr>
              <a:t>https://randomnerdtutorials.com/esp32-lora-rfm95-transceiver-arduino-ide/</a:t>
            </a:r>
          </a:p>
        </p:txBody>
      </p:sp>
      <p:sp>
        <p:nvSpPr>
          <p:cNvPr id="16" name="ZoneTexte 15">
            <a:extLst>
              <a:ext uri="{FF2B5EF4-FFF2-40B4-BE49-F238E27FC236}">
                <a16:creationId xmlns:a16="http://schemas.microsoft.com/office/drawing/2014/main" id="{C12E6FFE-3C0E-4CD3-B863-4B118A6B1D33}"/>
              </a:ext>
            </a:extLst>
          </p:cNvPr>
          <p:cNvSpPr txBox="1"/>
          <p:nvPr/>
        </p:nvSpPr>
        <p:spPr>
          <a:xfrm>
            <a:off x="-23038" y="3790900"/>
            <a:ext cx="1486304" cy="276999"/>
          </a:xfrm>
          <a:prstGeom prst="rect">
            <a:avLst/>
          </a:prstGeom>
          <a:noFill/>
        </p:spPr>
        <p:txBody>
          <a:bodyPr wrap="none" rtlCol="0">
            <a:spAutoFit/>
          </a:bodyPr>
          <a:lstStyle/>
          <a:p>
            <a:r>
              <a:rPr lang="fr-FR" sz="1200" b="1" u="sng" dirty="0">
                <a:latin typeface="Source Code Pro" panose="020B0509030403020204" pitchFamily="49" charset="0"/>
              </a:rPr>
              <a:t>ESP32 + LoRa :</a:t>
            </a:r>
          </a:p>
        </p:txBody>
      </p:sp>
      <p:sp>
        <p:nvSpPr>
          <p:cNvPr id="17" name="Rectangle 16">
            <a:extLst>
              <a:ext uri="{FF2B5EF4-FFF2-40B4-BE49-F238E27FC236}">
                <a16:creationId xmlns:a16="http://schemas.microsoft.com/office/drawing/2014/main" id="{B322DFC8-A72D-417A-BA5C-1C9F2A1296BE}"/>
              </a:ext>
            </a:extLst>
          </p:cNvPr>
          <p:cNvSpPr/>
          <p:nvPr/>
        </p:nvSpPr>
        <p:spPr>
          <a:xfrm>
            <a:off x="65039" y="4861123"/>
            <a:ext cx="9051550" cy="276999"/>
          </a:xfrm>
          <a:prstGeom prst="rect">
            <a:avLst/>
          </a:prstGeom>
        </p:spPr>
        <p:txBody>
          <a:bodyPr wrap="square">
            <a:spAutoFit/>
          </a:bodyPr>
          <a:lstStyle/>
          <a:p>
            <a:r>
              <a:rPr lang="fr-FR" sz="1200" b="1" dirty="0">
                <a:latin typeface="Source Code Pro" panose="020B0509030403020204" pitchFamily="49" charset="0"/>
              </a:rPr>
              <a:t>https://randomnerdtutorials.com/esp32-pinout-reference-gpios/</a:t>
            </a:r>
          </a:p>
        </p:txBody>
      </p:sp>
      <p:sp>
        <p:nvSpPr>
          <p:cNvPr id="18" name="ZoneTexte 17">
            <a:extLst>
              <a:ext uri="{FF2B5EF4-FFF2-40B4-BE49-F238E27FC236}">
                <a16:creationId xmlns:a16="http://schemas.microsoft.com/office/drawing/2014/main" id="{2EE8ADC9-4C38-471F-A1C9-CD2FED01B657}"/>
              </a:ext>
            </a:extLst>
          </p:cNvPr>
          <p:cNvSpPr txBox="1"/>
          <p:nvPr/>
        </p:nvSpPr>
        <p:spPr>
          <a:xfrm>
            <a:off x="-12040" y="4487549"/>
            <a:ext cx="1672253" cy="276999"/>
          </a:xfrm>
          <a:prstGeom prst="rect">
            <a:avLst/>
          </a:prstGeom>
          <a:noFill/>
        </p:spPr>
        <p:txBody>
          <a:bodyPr wrap="none" rtlCol="0">
            <a:spAutoFit/>
          </a:bodyPr>
          <a:lstStyle/>
          <a:p>
            <a:r>
              <a:rPr lang="fr-FR" sz="1200" b="1" u="sng" dirty="0" err="1">
                <a:latin typeface="Source Code Pro" panose="020B0509030403020204" pitchFamily="49" charset="0"/>
              </a:rPr>
              <a:t>Pinout</a:t>
            </a:r>
            <a:r>
              <a:rPr lang="fr-FR" sz="1200" b="1" u="sng" dirty="0">
                <a:latin typeface="Source Code Pro" panose="020B0509030403020204" pitchFamily="49" charset="0"/>
              </a:rPr>
              <a:t> Reference</a:t>
            </a:r>
          </a:p>
        </p:txBody>
      </p:sp>
      <p:sp>
        <p:nvSpPr>
          <p:cNvPr id="19" name="Rectangle 18">
            <a:extLst>
              <a:ext uri="{FF2B5EF4-FFF2-40B4-BE49-F238E27FC236}">
                <a16:creationId xmlns:a16="http://schemas.microsoft.com/office/drawing/2014/main" id="{0755B9B7-1201-4D08-8B1C-E29652A6A99F}"/>
              </a:ext>
            </a:extLst>
          </p:cNvPr>
          <p:cNvSpPr/>
          <p:nvPr/>
        </p:nvSpPr>
        <p:spPr>
          <a:xfrm>
            <a:off x="363754" y="5547924"/>
            <a:ext cx="7943994" cy="276999"/>
          </a:xfrm>
          <a:prstGeom prst="rect">
            <a:avLst/>
          </a:prstGeom>
        </p:spPr>
        <p:txBody>
          <a:bodyPr wrap="square">
            <a:spAutoFit/>
          </a:bodyPr>
          <a:lstStyle/>
          <a:p>
            <a:r>
              <a:rPr lang="fr-FR" sz="1200" b="1" dirty="0">
                <a:latin typeface="Source Code Pro" panose="020B0509030403020204" pitchFamily="49" charset="0"/>
              </a:rPr>
              <a:t>https://lecluseo.scenari-community.org/CircuitPython/co/AA_MQTT_1.html</a:t>
            </a:r>
          </a:p>
        </p:txBody>
      </p:sp>
      <p:sp>
        <p:nvSpPr>
          <p:cNvPr id="20" name="ZoneTexte 19">
            <a:extLst>
              <a:ext uri="{FF2B5EF4-FFF2-40B4-BE49-F238E27FC236}">
                <a16:creationId xmlns:a16="http://schemas.microsoft.com/office/drawing/2014/main" id="{06EE1B00-4EC7-426C-8CC4-9A8E0DA9E6FD}"/>
              </a:ext>
            </a:extLst>
          </p:cNvPr>
          <p:cNvSpPr txBox="1"/>
          <p:nvPr/>
        </p:nvSpPr>
        <p:spPr>
          <a:xfrm>
            <a:off x="8085" y="5174744"/>
            <a:ext cx="1207382" cy="276999"/>
          </a:xfrm>
          <a:prstGeom prst="rect">
            <a:avLst/>
          </a:prstGeom>
          <a:noFill/>
        </p:spPr>
        <p:txBody>
          <a:bodyPr wrap="none" rtlCol="0">
            <a:spAutoFit/>
          </a:bodyPr>
          <a:lstStyle/>
          <a:p>
            <a:r>
              <a:rPr lang="fr-FR" sz="1200" b="1" u="sng" dirty="0" err="1">
                <a:latin typeface="Source Code Pro" panose="020B0509030403020204" pitchFamily="49" charset="0"/>
              </a:rPr>
              <a:t>My_Scenari</a:t>
            </a:r>
            <a:r>
              <a:rPr lang="fr-FR" sz="1200" b="1" u="sng" dirty="0">
                <a:latin typeface="Source Code Pro" panose="020B0509030403020204" pitchFamily="49" charset="0"/>
              </a:rPr>
              <a:t>:</a:t>
            </a:r>
          </a:p>
        </p:txBody>
      </p:sp>
      <p:sp>
        <p:nvSpPr>
          <p:cNvPr id="21" name="Rectangle 20">
            <a:extLst>
              <a:ext uri="{FF2B5EF4-FFF2-40B4-BE49-F238E27FC236}">
                <a16:creationId xmlns:a16="http://schemas.microsoft.com/office/drawing/2014/main" id="{B4F964AD-9957-4B28-B637-EBFCEE3183B9}"/>
              </a:ext>
            </a:extLst>
          </p:cNvPr>
          <p:cNvSpPr/>
          <p:nvPr/>
        </p:nvSpPr>
        <p:spPr>
          <a:xfrm>
            <a:off x="594101" y="6094495"/>
            <a:ext cx="8352712" cy="307777"/>
          </a:xfrm>
          <a:prstGeom prst="rect">
            <a:avLst/>
          </a:prstGeom>
        </p:spPr>
        <p:txBody>
          <a:bodyPr wrap="square">
            <a:spAutoFit/>
          </a:bodyPr>
          <a:lstStyle/>
          <a:p>
            <a:r>
              <a:rPr lang="fr-FR" dirty="0">
                <a:latin typeface="Source Code Pro" panose="020B0509030403020204" pitchFamily="49" charset="0"/>
              </a:rPr>
              <a:t>https://randomnerdtutorials.com/esp32-dual-core-arduino-ide/</a:t>
            </a:r>
          </a:p>
        </p:txBody>
      </p:sp>
      <p:sp>
        <p:nvSpPr>
          <p:cNvPr id="22" name="Rectangle 21">
            <a:extLst>
              <a:ext uri="{FF2B5EF4-FFF2-40B4-BE49-F238E27FC236}">
                <a16:creationId xmlns:a16="http://schemas.microsoft.com/office/drawing/2014/main" id="{0C5CD1A9-D200-4A7A-A3AA-EFC702A6A518}"/>
              </a:ext>
            </a:extLst>
          </p:cNvPr>
          <p:cNvSpPr/>
          <p:nvPr/>
        </p:nvSpPr>
        <p:spPr>
          <a:xfrm>
            <a:off x="65039" y="5755889"/>
            <a:ext cx="4802918" cy="307777"/>
          </a:xfrm>
          <a:prstGeom prst="rect">
            <a:avLst/>
          </a:prstGeom>
        </p:spPr>
        <p:txBody>
          <a:bodyPr wrap="none">
            <a:spAutoFit/>
          </a:bodyPr>
          <a:lstStyle/>
          <a:p>
            <a:r>
              <a:rPr lang="en-US" b="1" dirty="0">
                <a:latin typeface="Source Code Pro" panose="020B0509030403020204" pitchFamily="49" charset="0"/>
              </a:rPr>
              <a:t>How to use ESP32 Dual Core with Arduino IDE</a:t>
            </a:r>
          </a:p>
        </p:txBody>
      </p:sp>
      <p:pic>
        <p:nvPicPr>
          <p:cNvPr id="23" name="Image 22">
            <a:hlinkClick r:id="rId5" action="ppaction://hlinksldjump"/>
            <a:extLst>
              <a:ext uri="{FF2B5EF4-FFF2-40B4-BE49-F238E27FC236}">
                <a16:creationId xmlns:a16="http://schemas.microsoft.com/office/drawing/2014/main" id="{AC87EA14-3DE5-4FFF-B381-3440ACF84EB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201868920"/>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MAIN RESSOURCES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576</a:t>
            </a:fld>
            <a:endParaRPr lang="fr-FR"/>
          </a:p>
        </p:txBody>
      </p:sp>
      <p:sp>
        <p:nvSpPr>
          <p:cNvPr id="4" name="Rectangle 3"/>
          <p:cNvSpPr/>
          <p:nvPr/>
        </p:nvSpPr>
        <p:spPr>
          <a:xfrm>
            <a:off x="71406" y="571480"/>
            <a:ext cx="9072594" cy="6217087"/>
          </a:xfrm>
          <a:prstGeom prst="rect">
            <a:avLst/>
          </a:prstGeom>
        </p:spPr>
        <p:txBody>
          <a:bodyPr wrap="square">
            <a:spAutoFit/>
          </a:bodyPr>
          <a:lstStyle/>
          <a:p>
            <a:pPr>
              <a:spcAft>
                <a:spcPts val="100"/>
              </a:spcAft>
            </a:pPr>
            <a:r>
              <a:rPr lang="fr-FR" b="1" dirty="0">
                <a:solidFill>
                  <a:srgbClr val="C00000"/>
                </a:solidFill>
                <a:latin typeface="Calibri" pitchFamily="34" charset="0"/>
                <a:cs typeface="Calibri" pitchFamily="34" charset="0"/>
              </a:rPr>
              <a:t>MAIN RESSOURCES (ARDUINO/PROCESSING/FRITZING) &amp; OPEN SOURCE HARDWARE: </a:t>
            </a:r>
            <a:br>
              <a:rPr lang="fr-FR" b="1" dirty="0">
                <a:latin typeface="Calibri" pitchFamily="34" charset="0"/>
                <a:cs typeface="Calibri" pitchFamily="34" charset="0"/>
              </a:rPr>
            </a:br>
            <a:r>
              <a:rPr lang="fr-FR" b="1" dirty="0">
                <a:latin typeface="Calibri" pitchFamily="34" charset="0"/>
                <a:cs typeface="Calibri" pitchFamily="34" charset="0"/>
              </a:rPr>
              <a:t>Site principal : </a:t>
            </a:r>
            <a:r>
              <a:rPr lang="fr-FR" b="1" dirty="0">
                <a:latin typeface="Calibri" pitchFamily="34" charset="0"/>
                <a:cs typeface="Calibri" pitchFamily="34" charset="0"/>
                <a:hlinkClick r:id="rId2"/>
              </a:rPr>
              <a:t>http://arduino.cc/</a:t>
            </a:r>
            <a:br>
              <a:rPr lang="fr-FR" b="1" dirty="0">
                <a:latin typeface="Calibri" pitchFamily="34" charset="0"/>
                <a:cs typeface="Calibri" pitchFamily="34" charset="0"/>
              </a:rPr>
            </a:br>
            <a:r>
              <a:rPr lang="fr-FR" b="1" dirty="0">
                <a:latin typeface="Calibri" pitchFamily="34" charset="0"/>
                <a:cs typeface="Calibri" pitchFamily="34" charset="0"/>
              </a:rPr>
              <a:t>Téléchargement : </a:t>
            </a:r>
            <a:r>
              <a:rPr lang="fr-FR" b="1" dirty="0">
                <a:latin typeface="Calibri" pitchFamily="34" charset="0"/>
                <a:cs typeface="Calibri" pitchFamily="34" charset="0"/>
                <a:hlinkClick r:id="rId3"/>
              </a:rPr>
              <a:t>http://arduino.cc/en/Main/Software</a:t>
            </a:r>
            <a:br>
              <a:rPr lang="fr-FR" b="1" dirty="0">
                <a:latin typeface="Calibri" pitchFamily="34" charset="0"/>
                <a:cs typeface="Calibri" pitchFamily="34" charset="0"/>
              </a:rPr>
            </a:br>
            <a:r>
              <a:rPr lang="fr-FR" b="1" dirty="0">
                <a:latin typeface="Calibri" pitchFamily="34" charset="0"/>
                <a:cs typeface="Calibri" pitchFamily="34" charset="0"/>
              </a:rPr>
              <a:t>Guide de référence du langage : </a:t>
            </a:r>
            <a:r>
              <a:rPr lang="fr-FR" b="1" dirty="0">
                <a:latin typeface="Calibri" pitchFamily="34" charset="0"/>
                <a:cs typeface="Calibri" pitchFamily="34" charset="0"/>
                <a:hlinkClick r:id="rId4"/>
              </a:rPr>
              <a:t>http://arduino.cc/en/Reference/HomePage</a:t>
            </a:r>
            <a:br>
              <a:rPr lang="fr-FR" b="1" dirty="0">
                <a:latin typeface="Calibri" pitchFamily="34" charset="0"/>
                <a:cs typeface="Calibri" pitchFamily="34" charset="0"/>
              </a:rPr>
            </a:br>
            <a:r>
              <a:rPr lang="fr-FR" b="1" dirty="0">
                <a:latin typeface="Calibri" pitchFamily="34" charset="0"/>
                <a:cs typeface="Calibri" pitchFamily="34" charset="0"/>
              </a:rPr>
              <a:t>Forum de discussion : </a:t>
            </a:r>
            <a:r>
              <a:rPr lang="fr-FR" b="1" dirty="0">
                <a:latin typeface="Calibri" pitchFamily="34" charset="0"/>
                <a:cs typeface="Calibri" pitchFamily="34" charset="0"/>
                <a:hlinkClick r:id="rId5"/>
              </a:rPr>
              <a:t>http://arduino.cc/forum/</a:t>
            </a:r>
            <a:br>
              <a:rPr lang="fr-FR" b="1" dirty="0">
                <a:latin typeface="Calibri" pitchFamily="34" charset="0"/>
                <a:cs typeface="Calibri" pitchFamily="34" charset="0"/>
              </a:rPr>
            </a:br>
            <a:r>
              <a:rPr lang="fr-FR" b="1" dirty="0">
                <a:latin typeface="Calibri" pitchFamily="34" charset="0"/>
                <a:cs typeface="Calibri" pitchFamily="34" charset="0"/>
              </a:rPr>
              <a:t>Le forum français : </a:t>
            </a:r>
            <a:r>
              <a:rPr lang="fr-FR" b="1" dirty="0">
                <a:latin typeface="Calibri" pitchFamily="34" charset="0"/>
                <a:cs typeface="Calibri" pitchFamily="34" charset="0"/>
                <a:hlinkClick r:id="rId6"/>
              </a:rPr>
              <a:t>http://www.arduino.cc/cgi-bin/yabb2/YaBB.pl?board=francais</a:t>
            </a:r>
            <a:r>
              <a:rPr lang="fr-FR" b="1" dirty="0">
                <a:latin typeface="Calibri" pitchFamily="34" charset="0"/>
                <a:cs typeface="Calibri" pitchFamily="34" charset="0"/>
              </a:rPr>
              <a:t> </a:t>
            </a:r>
          </a:p>
          <a:p>
            <a:pPr>
              <a:spcAft>
                <a:spcPts val="100"/>
              </a:spcAft>
            </a:pPr>
            <a:r>
              <a:rPr lang="fr-FR" b="1" dirty="0">
                <a:latin typeface="Calibri" pitchFamily="34" charset="0"/>
                <a:cs typeface="Calibri" pitchFamily="34" charset="0"/>
              </a:rPr>
              <a:t>Blog : </a:t>
            </a:r>
            <a:r>
              <a:rPr lang="fr-FR" b="1" dirty="0">
                <a:latin typeface="Calibri" pitchFamily="34" charset="0"/>
                <a:cs typeface="Calibri" pitchFamily="34" charset="0"/>
                <a:hlinkClick r:id="rId7"/>
              </a:rPr>
              <a:t>http://arduino.cc/blog/</a:t>
            </a:r>
            <a:br>
              <a:rPr lang="fr-FR" b="1" dirty="0">
                <a:latin typeface="Calibri" pitchFamily="34" charset="0"/>
                <a:cs typeface="Calibri" pitchFamily="34" charset="0"/>
              </a:rPr>
            </a:br>
            <a:r>
              <a:rPr lang="fr-FR" b="1" dirty="0">
                <a:latin typeface="Calibri" pitchFamily="34" charset="0"/>
                <a:cs typeface="Calibri" pitchFamily="34" charset="0"/>
              </a:rPr>
              <a:t>Wiki / </a:t>
            </a:r>
            <a:r>
              <a:rPr lang="fr-FR" b="1" dirty="0" err="1">
                <a:latin typeface="Calibri" pitchFamily="34" charset="0"/>
                <a:cs typeface="Calibri" pitchFamily="34" charset="0"/>
              </a:rPr>
              <a:t>playground</a:t>
            </a:r>
            <a:r>
              <a:rPr lang="fr-FR" b="1" dirty="0">
                <a:latin typeface="Calibri" pitchFamily="34" charset="0"/>
                <a:cs typeface="Calibri" pitchFamily="34" charset="0"/>
              </a:rPr>
              <a:t> (incontournable) : </a:t>
            </a:r>
            <a:r>
              <a:rPr lang="fr-FR" b="1" dirty="0">
                <a:latin typeface="Calibri" pitchFamily="34" charset="0"/>
                <a:cs typeface="Calibri" pitchFamily="34" charset="0"/>
                <a:hlinkClick r:id="rId8"/>
              </a:rPr>
              <a:t>http://arduino.cc/playground/</a:t>
            </a:r>
            <a:br>
              <a:rPr lang="fr-FR" b="1" dirty="0">
                <a:latin typeface="Calibri" pitchFamily="34" charset="0"/>
                <a:cs typeface="Calibri" pitchFamily="34" charset="0"/>
              </a:rPr>
            </a:br>
            <a:r>
              <a:rPr lang="fr-FR" b="1" dirty="0" err="1">
                <a:latin typeface="Calibri" pitchFamily="34" charset="0"/>
                <a:cs typeface="Calibri" pitchFamily="34" charset="0"/>
              </a:rPr>
              <a:t>wikipedia</a:t>
            </a:r>
            <a:r>
              <a:rPr lang="fr-FR" b="1" dirty="0">
                <a:latin typeface="Calibri" pitchFamily="34" charset="0"/>
                <a:cs typeface="Calibri" pitchFamily="34" charset="0"/>
              </a:rPr>
              <a:t> (</a:t>
            </a:r>
            <a:r>
              <a:rPr lang="fr-FR" b="1" dirty="0" err="1">
                <a:latin typeface="Calibri" pitchFamily="34" charset="0"/>
                <a:cs typeface="Calibri" pitchFamily="34" charset="0"/>
              </a:rPr>
              <a:t>fr</a:t>
            </a:r>
            <a:r>
              <a:rPr lang="fr-FR" b="1" dirty="0">
                <a:latin typeface="Calibri" pitchFamily="34" charset="0"/>
                <a:cs typeface="Calibri" pitchFamily="34" charset="0"/>
              </a:rPr>
              <a:t>) </a:t>
            </a:r>
            <a:r>
              <a:rPr lang="fr-FR" b="1" dirty="0">
                <a:latin typeface="Calibri" pitchFamily="34" charset="0"/>
                <a:cs typeface="Calibri" pitchFamily="34" charset="0"/>
                <a:hlinkClick r:id="rId9"/>
              </a:rPr>
              <a:t>http://fr.wikipedia.org/wiki/Arduino</a:t>
            </a:r>
            <a:endParaRPr lang="fr-FR" b="1" dirty="0">
              <a:latin typeface="Calibri" pitchFamily="34" charset="0"/>
              <a:cs typeface="Calibri" pitchFamily="34" charset="0"/>
            </a:endParaRPr>
          </a:p>
          <a:p>
            <a:pPr>
              <a:spcAft>
                <a:spcPts val="100"/>
              </a:spcAft>
            </a:pPr>
            <a:r>
              <a:rPr lang="fr-FR" b="1" dirty="0">
                <a:latin typeface="Calibri" pitchFamily="34" charset="0"/>
                <a:cs typeface="Calibri" pitchFamily="34" charset="0"/>
              </a:rPr>
              <a:t>Liste des </a:t>
            </a:r>
            <a:r>
              <a:rPr lang="fr-FR" b="1" dirty="0" err="1">
                <a:latin typeface="Calibri" pitchFamily="34" charset="0"/>
                <a:cs typeface="Calibri" pitchFamily="34" charset="0"/>
              </a:rPr>
              <a:t>Shields</a:t>
            </a:r>
            <a:r>
              <a:rPr lang="fr-FR" b="1" dirty="0">
                <a:latin typeface="Calibri" pitchFamily="34" charset="0"/>
                <a:cs typeface="Calibri" pitchFamily="34" charset="0"/>
              </a:rPr>
              <a:t>: </a:t>
            </a:r>
            <a:r>
              <a:rPr lang="fr-FR" b="1" dirty="0">
                <a:solidFill>
                  <a:srgbClr val="0070C0"/>
                </a:solidFill>
                <a:latin typeface="Calibri" pitchFamily="34" charset="0"/>
                <a:cs typeface="Calibri" pitchFamily="34" charset="0"/>
                <a:hlinkClick r:id="rId10"/>
              </a:rPr>
              <a:t>http://shieldlist.org/</a:t>
            </a:r>
            <a:endParaRPr lang="fr-FR" b="1" dirty="0">
              <a:solidFill>
                <a:srgbClr val="0070C0"/>
              </a:solidFill>
              <a:latin typeface="Calibri" pitchFamily="34" charset="0"/>
              <a:cs typeface="Calibri" pitchFamily="34" charset="0"/>
            </a:endParaRPr>
          </a:p>
          <a:p>
            <a:pPr>
              <a:spcAft>
                <a:spcPts val="100"/>
              </a:spcAft>
            </a:pPr>
            <a:r>
              <a:rPr lang="fr-FR" b="1" dirty="0">
                <a:latin typeface="Calibri" pitchFamily="34" charset="0"/>
                <a:cs typeface="Calibri" pitchFamily="34" charset="0"/>
              </a:rPr>
              <a:t>Education: </a:t>
            </a:r>
            <a:r>
              <a:rPr lang="fr-FR" b="1" dirty="0">
                <a:latin typeface="Calibri" pitchFamily="34" charset="0"/>
                <a:cs typeface="Calibri" pitchFamily="34" charset="0"/>
                <a:hlinkClick r:id="rId11"/>
              </a:rPr>
              <a:t>http://scuola.arduino.cc/</a:t>
            </a:r>
            <a:endParaRPr lang="fr-FR" b="1" dirty="0">
              <a:latin typeface="Calibri" pitchFamily="34" charset="0"/>
              <a:cs typeface="Calibri" pitchFamily="34" charset="0"/>
            </a:endParaRPr>
          </a:p>
          <a:p>
            <a:pPr>
              <a:spcAft>
                <a:spcPts val="100"/>
              </a:spcAft>
            </a:pPr>
            <a:r>
              <a:rPr lang="fr-FR" b="1" dirty="0" err="1">
                <a:latin typeface="Calibri" pitchFamily="34" charset="0"/>
                <a:cs typeface="Calibri" pitchFamily="34" charset="0"/>
              </a:rPr>
              <a:t>Processing</a:t>
            </a:r>
            <a:r>
              <a:rPr lang="fr-FR" b="1" dirty="0">
                <a:latin typeface="Calibri" pitchFamily="34" charset="0"/>
                <a:cs typeface="Calibri" pitchFamily="34" charset="0"/>
              </a:rPr>
              <a:t>: </a:t>
            </a:r>
            <a:r>
              <a:rPr lang="fr-FR" b="1" dirty="0">
                <a:latin typeface="Calibri" pitchFamily="34" charset="0"/>
                <a:cs typeface="Calibri" pitchFamily="34" charset="0"/>
                <a:hlinkClick r:id="rId12"/>
              </a:rPr>
              <a:t>http://processing.org/</a:t>
            </a:r>
            <a:endParaRPr lang="fr-FR" b="1" dirty="0">
              <a:latin typeface="Calibri" pitchFamily="34" charset="0"/>
              <a:cs typeface="Calibri" pitchFamily="34" charset="0"/>
            </a:endParaRPr>
          </a:p>
          <a:p>
            <a:pPr>
              <a:spcAft>
                <a:spcPts val="100"/>
              </a:spcAft>
            </a:pPr>
            <a:r>
              <a:rPr lang="fr-FR" b="1" dirty="0" err="1">
                <a:latin typeface="Calibri" pitchFamily="34" charset="0"/>
                <a:cs typeface="Calibri" pitchFamily="34" charset="0"/>
              </a:rPr>
              <a:t>Fritzing</a:t>
            </a:r>
            <a:r>
              <a:rPr lang="fr-FR" b="1" dirty="0">
                <a:latin typeface="Calibri" pitchFamily="34" charset="0"/>
                <a:cs typeface="Calibri" pitchFamily="34" charset="0"/>
              </a:rPr>
              <a:t> : </a:t>
            </a:r>
            <a:r>
              <a:rPr lang="fr-FR" b="1" dirty="0">
                <a:latin typeface="Calibri" pitchFamily="34" charset="0"/>
                <a:cs typeface="Calibri" pitchFamily="34" charset="0"/>
                <a:hlinkClick r:id="rId13"/>
              </a:rPr>
              <a:t>http://fritzing.org/</a:t>
            </a:r>
            <a:r>
              <a:rPr lang="fr-FR" b="1" dirty="0">
                <a:latin typeface="Calibri" pitchFamily="34" charset="0"/>
                <a:cs typeface="Calibri" pitchFamily="34" charset="0"/>
              </a:rPr>
              <a:t> (Prototypage Dessin des cartes , circuit graphique, schématique ou électronique)</a:t>
            </a:r>
          </a:p>
          <a:p>
            <a:pPr>
              <a:spcAft>
                <a:spcPts val="100"/>
              </a:spcAft>
            </a:pPr>
            <a:r>
              <a:rPr lang="fr-FR" b="1" dirty="0">
                <a:latin typeface="Calibri" pitchFamily="34" charset="0"/>
                <a:cs typeface="Calibri" pitchFamily="34" charset="0"/>
              </a:rPr>
              <a:t>Open Source Hardware: </a:t>
            </a:r>
            <a:r>
              <a:rPr lang="fr-FR" b="1" dirty="0">
                <a:latin typeface="Calibri" pitchFamily="34" charset="0"/>
                <a:cs typeface="Calibri" pitchFamily="34" charset="0"/>
                <a:hlinkClick r:id="rId14"/>
              </a:rPr>
              <a:t>http://dangerousprototypes.com/2011/06/30/tutorial-arduino-and-the-spi-bus/</a:t>
            </a:r>
            <a:endParaRPr lang="fr-FR" b="1" dirty="0">
              <a:latin typeface="Calibri" pitchFamily="34" charset="0"/>
              <a:cs typeface="Calibri" pitchFamily="34" charset="0"/>
            </a:endParaRPr>
          </a:p>
          <a:p>
            <a:pPr>
              <a:spcAft>
                <a:spcPts val="100"/>
              </a:spcAft>
            </a:pPr>
            <a:r>
              <a:rPr lang="fr-FR" b="1" dirty="0">
                <a:latin typeface="Calibri"/>
              </a:rPr>
              <a:t>Et quand cela ne marche PAS !!! : </a:t>
            </a:r>
            <a:r>
              <a:rPr lang="fr-FR" b="1" u="sng" dirty="0">
                <a:solidFill>
                  <a:srgbClr val="0000FF"/>
                </a:solidFill>
                <a:latin typeface="Calibri"/>
                <a:hlinkClick r:id="rId15"/>
              </a:rPr>
              <a:t>http://arduino.cc/en/Guide/Troubleshooting</a:t>
            </a:r>
          </a:p>
          <a:p>
            <a:pPr>
              <a:spcAft>
                <a:spcPts val="100"/>
              </a:spcAft>
            </a:pPr>
            <a:r>
              <a:rPr lang="fr-FR" b="1" dirty="0">
                <a:solidFill>
                  <a:srgbClr val="C00000"/>
                </a:solidFill>
                <a:latin typeface="Calibri" pitchFamily="34" charset="0"/>
                <a:cs typeface="Calibri" pitchFamily="34" charset="0"/>
              </a:rPr>
              <a:t>SUR LE WEB: </a:t>
            </a:r>
          </a:p>
          <a:p>
            <a:pPr>
              <a:spcAft>
                <a:spcPts val="100"/>
              </a:spcAft>
            </a:pPr>
            <a:r>
              <a:rPr lang="fr-FR" b="1" dirty="0">
                <a:latin typeface="Calibri" pitchFamily="34" charset="0"/>
                <a:cs typeface="Calibri" pitchFamily="34" charset="0"/>
              </a:rPr>
              <a:t>Référence </a:t>
            </a:r>
            <a:r>
              <a:rPr lang="fr-FR" b="1" dirty="0" err="1">
                <a:latin typeface="Calibri" pitchFamily="34" charset="0"/>
                <a:cs typeface="Calibri" pitchFamily="34" charset="0"/>
              </a:rPr>
              <a:t>arduino</a:t>
            </a:r>
            <a:r>
              <a:rPr lang="fr-FR" b="1" dirty="0">
                <a:latin typeface="Calibri" pitchFamily="34" charset="0"/>
                <a:cs typeface="Calibri" pitchFamily="34" charset="0"/>
              </a:rPr>
              <a:t> en français : </a:t>
            </a:r>
            <a:r>
              <a:rPr lang="fr-FR" b="1" dirty="0">
                <a:latin typeface="Calibri" pitchFamily="34" charset="0"/>
                <a:cs typeface="Calibri" pitchFamily="34" charset="0"/>
                <a:hlinkClick r:id="rId16"/>
              </a:rPr>
              <a:t>http://www.mon-club-elec.fr/pmwiki_refe … </a:t>
            </a:r>
            <a:r>
              <a:rPr lang="fr-FR" b="1" dirty="0" err="1">
                <a:latin typeface="Calibri" pitchFamily="34" charset="0"/>
                <a:cs typeface="Calibri" pitchFamily="34" charset="0"/>
                <a:hlinkClick r:id="rId16"/>
              </a:rPr>
              <a:t>n.HomePage</a:t>
            </a:r>
            <a:endParaRPr lang="fr-FR" b="1" dirty="0">
              <a:latin typeface="Calibri" pitchFamily="34" charset="0"/>
              <a:cs typeface="Calibri" pitchFamily="34" charset="0"/>
            </a:endParaRPr>
          </a:p>
          <a:p>
            <a:pPr>
              <a:spcAft>
                <a:spcPts val="100"/>
              </a:spcAft>
            </a:pPr>
            <a:r>
              <a:rPr lang="fr-FR" b="1" dirty="0">
                <a:latin typeface="Calibri" pitchFamily="34" charset="0"/>
                <a:cs typeface="Calibri" pitchFamily="34" charset="0"/>
              </a:rPr>
              <a:t>Référence en français: </a:t>
            </a:r>
            <a:r>
              <a:rPr lang="fr-FR" b="1" dirty="0">
                <a:latin typeface="Calibri" pitchFamily="34" charset="0"/>
                <a:cs typeface="Calibri" pitchFamily="34" charset="0"/>
                <a:hlinkClick r:id="rId17"/>
              </a:rPr>
              <a:t>http://www.mon-club-elec.fr/</a:t>
            </a:r>
            <a:r>
              <a:rPr lang="fr-FR" b="1" dirty="0">
                <a:latin typeface="Calibri" pitchFamily="34" charset="0"/>
                <a:cs typeface="Calibri" pitchFamily="34" charset="0"/>
              </a:rPr>
              <a:t> : site perso amateur sur lequel je mets en ligne mes développements en électronique numérique programmée, dans une optique ludique et expérimentale, “</a:t>
            </a:r>
            <a:r>
              <a:rPr lang="fr-FR" b="1" dirty="0" err="1">
                <a:latin typeface="Calibri" pitchFamily="34" charset="0"/>
                <a:cs typeface="Calibri" pitchFamily="34" charset="0"/>
              </a:rPr>
              <a:t>just</a:t>
            </a:r>
            <a:r>
              <a:rPr lang="fr-FR" b="1" dirty="0">
                <a:latin typeface="Calibri" pitchFamily="34" charset="0"/>
                <a:cs typeface="Calibri" pitchFamily="34" charset="0"/>
              </a:rPr>
              <a:t> for fun” ! </a:t>
            </a:r>
            <a:br>
              <a:rPr lang="fr-FR" b="1" dirty="0">
                <a:latin typeface="Calibri" pitchFamily="34" charset="0"/>
                <a:cs typeface="Calibri" pitchFamily="34" charset="0"/>
              </a:rPr>
            </a:br>
            <a:r>
              <a:rPr lang="fr-FR" b="1" dirty="0">
                <a:latin typeface="Calibri" pitchFamily="34" charset="0"/>
                <a:cs typeface="Calibri" pitchFamily="34" charset="0"/>
              </a:rPr>
              <a:t>Initiation à </a:t>
            </a:r>
            <a:r>
              <a:rPr lang="fr-FR" b="1" dirty="0" err="1">
                <a:latin typeface="Calibri" pitchFamily="34" charset="0"/>
                <a:cs typeface="Calibri" pitchFamily="34" charset="0"/>
              </a:rPr>
              <a:t>Arduino</a:t>
            </a:r>
            <a:r>
              <a:rPr lang="fr-FR" b="1" dirty="0">
                <a:latin typeface="Calibri" pitchFamily="34" charset="0"/>
                <a:cs typeface="Calibri" pitchFamily="34" charset="0"/>
              </a:rPr>
              <a:t> (2006) : </a:t>
            </a:r>
            <a:r>
              <a:rPr lang="fr-FR" b="1" dirty="0">
                <a:latin typeface="Calibri" pitchFamily="34" charset="0"/>
                <a:cs typeface="Calibri" pitchFamily="34" charset="0"/>
                <a:hlinkClick r:id="rId18"/>
              </a:rPr>
              <a:t>http://www.craslab.org/arduino/livretht … oCRAS.html</a:t>
            </a:r>
            <a:r>
              <a:rPr lang="fr-FR" b="1" dirty="0">
                <a:latin typeface="Calibri" pitchFamily="34" charset="0"/>
                <a:cs typeface="Calibri" pitchFamily="34" charset="0"/>
              </a:rPr>
              <a:t> (ou en </a:t>
            </a:r>
            <a:r>
              <a:rPr lang="fr-FR" b="1" dirty="0">
                <a:latin typeface="Calibri" pitchFamily="34" charset="0"/>
                <a:cs typeface="Calibri" pitchFamily="34" charset="0"/>
                <a:hlinkClick r:id="rId19"/>
              </a:rPr>
              <a:t>version </a:t>
            </a:r>
            <a:r>
              <a:rPr lang="fr-FR" b="1" dirty="0" err="1">
                <a:latin typeface="Calibri" pitchFamily="34" charset="0"/>
                <a:cs typeface="Calibri" pitchFamily="34" charset="0"/>
                <a:hlinkClick r:id="rId19"/>
              </a:rPr>
              <a:t>pdf</a:t>
            </a:r>
            <a:r>
              <a:rPr lang="fr-FR" b="1" dirty="0">
                <a:latin typeface="Calibri" pitchFamily="34" charset="0"/>
                <a:cs typeface="Calibri" pitchFamily="34" charset="0"/>
              </a:rPr>
              <a:t>)</a:t>
            </a:r>
            <a:br>
              <a:rPr lang="fr-FR" b="1" dirty="0">
                <a:latin typeface="Calibri" pitchFamily="34" charset="0"/>
                <a:cs typeface="Calibri" pitchFamily="34" charset="0"/>
              </a:rPr>
            </a:br>
            <a:r>
              <a:rPr lang="fr-FR" b="1" dirty="0">
                <a:latin typeface="Calibri" pitchFamily="34" charset="0"/>
                <a:cs typeface="Calibri" pitchFamily="34" charset="0"/>
              </a:rPr>
              <a:t>The World </a:t>
            </a:r>
            <a:r>
              <a:rPr lang="fr-FR" b="1" dirty="0" err="1">
                <a:latin typeface="Calibri" pitchFamily="34" charset="0"/>
                <a:cs typeface="Calibri" pitchFamily="34" charset="0"/>
              </a:rPr>
              <a:t>Famous</a:t>
            </a:r>
            <a:r>
              <a:rPr lang="fr-FR" b="1" dirty="0">
                <a:latin typeface="Calibri" pitchFamily="34" charset="0"/>
                <a:cs typeface="Calibri" pitchFamily="34" charset="0"/>
              </a:rPr>
              <a:t> Index of </a:t>
            </a:r>
            <a:r>
              <a:rPr lang="fr-FR" b="1" dirty="0" err="1">
                <a:latin typeface="Calibri" pitchFamily="34" charset="0"/>
                <a:cs typeface="Calibri" pitchFamily="34" charset="0"/>
              </a:rPr>
              <a:t>Arduino</a:t>
            </a:r>
            <a:r>
              <a:rPr lang="fr-FR" b="1" dirty="0">
                <a:latin typeface="Calibri" pitchFamily="34" charset="0"/>
                <a:cs typeface="Calibri" pitchFamily="34" charset="0"/>
              </a:rPr>
              <a:t> &amp; </a:t>
            </a:r>
            <a:r>
              <a:rPr lang="fr-FR" b="1" dirty="0" err="1">
                <a:latin typeface="Calibri" pitchFamily="34" charset="0"/>
                <a:cs typeface="Calibri" pitchFamily="34" charset="0"/>
              </a:rPr>
              <a:t>Freeduino</a:t>
            </a:r>
            <a:r>
              <a:rPr lang="fr-FR" b="1" dirty="0">
                <a:latin typeface="Calibri" pitchFamily="34" charset="0"/>
                <a:cs typeface="Calibri" pitchFamily="34" charset="0"/>
              </a:rPr>
              <a:t> </a:t>
            </a:r>
            <a:r>
              <a:rPr lang="fr-FR" b="1" dirty="0" err="1">
                <a:latin typeface="Calibri" pitchFamily="34" charset="0"/>
                <a:cs typeface="Calibri" pitchFamily="34" charset="0"/>
              </a:rPr>
              <a:t>Knowledge</a:t>
            </a:r>
            <a:r>
              <a:rPr lang="fr-FR" b="1" dirty="0">
                <a:latin typeface="Calibri" pitchFamily="34" charset="0"/>
                <a:cs typeface="Calibri" pitchFamily="34" charset="0"/>
              </a:rPr>
              <a:t> : </a:t>
            </a:r>
            <a:r>
              <a:rPr lang="fr-FR" b="1" dirty="0">
                <a:latin typeface="Calibri" pitchFamily="34" charset="0"/>
                <a:cs typeface="Calibri" pitchFamily="34" charset="0"/>
                <a:hlinkClick r:id="rId20"/>
              </a:rPr>
              <a:t>http://www.freeduino.org/</a:t>
            </a:r>
            <a:br>
              <a:rPr lang="fr-FR" b="1" dirty="0">
                <a:latin typeface="Calibri" pitchFamily="34" charset="0"/>
                <a:cs typeface="Calibri" pitchFamily="34" charset="0"/>
              </a:rPr>
            </a:br>
            <a:r>
              <a:rPr lang="fr-FR" b="1" dirty="0">
                <a:latin typeface="Calibri" pitchFamily="34" charset="0"/>
                <a:cs typeface="Calibri" pitchFamily="34" charset="0"/>
              </a:rPr>
              <a:t>Tutoriels de </a:t>
            </a:r>
            <a:r>
              <a:rPr lang="fr-FR" b="1" dirty="0" err="1">
                <a:latin typeface="Calibri" pitchFamily="34" charset="0"/>
                <a:cs typeface="Calibri" pitchFamily="34" charset="0"/>
              </a:rPr>
              <a:t>Tronixstuff</a:t>
            </a:r>
            <a:r>
              <a:rPr lang="fr-FR" b="1" dirty="0">
                <a:latin typeface="Calibri" pitchFamily="34" charset="0"/>
                <a:cs typeface="Calibri" pitchFamily="34" charset="0"/>
              </a:rPr>
              <a:t>  </a:t>
            </a:r>
            <a:r>
              <a:rPr lang="fr-FR" b="1" dirty="0">
                <a:latin typeface="Calibri" pitchFamily="34" charset="0"/>
                <a:cs typeface="Calibri" pitchFamily="34" charset="0"/>
                <a:hlinkClick r:id="rId21"/>
              </a:rPr>
              <a:t>http://tronixstuff.wordpress.com/tutorials/</a:t>
            </a:r>
            <a:endParaRPr lang="fr-FR" b="1" dirty="0">
              <a:latin typeface="Calibri" pitchFamily="34" charset="0"/>
              <a:cs typeface="Calibri" pitchFamily="34" charset="0"/>
            </a:endParaRPr>
          </a:p>
          <a:p>
            <a:pPr>
              <a:spcAft>
                <a:spcPts val="100"/>
              </a:spcAft>
            </a:pPr>
            <a:r>
              <a:rPr lang="fr-FR" b="1" dirty="0">
                <a:latin typeface="Calibri" pitchFamily="34" charset="0"/>
                <a:cs typeface="Calibri" pitchFamily="34" charset="0"/>
              </a:rPr>
              <a:t>Tutoriels d’</a:t>
            </a:r>
            <a:r>
              <a:rPr lang="fr-FR" b="1" dirty="0" err="1">
                <a:latin typeface="Calibri" pitchFamily="34" charset="0"/>
                <a:cs typeface="Calibri" pitchFamily="34" charset="0"/>
              </a:rPr>
              <a:t>Adafruit</a:t>
            </a:r>
            <a:r>
              <a:rPr lang="fr-FR" b="1" dirty="0">
                <a:latin typeface="Calibri" pitchFamily="34" charset="0"/>
                <a:cs typeface="Calibri" pitchFamily="34" charset="0"/>
              </a:rPr>
              <a:t>: </a:t>
            </a:r>
            <a:r>
              <a:rPr lang="fr-FR" b="1" dirty="0">
                <a:latin typeface="Calibri" pitchFamily="34" charset="0"/>
                <a:cs typeface="Calibri" pitchFamily="34" charset="0"/>
                <a:hlinkClick r:id="rId22"/>
              </a:rPr>
              <a:t>http://www.adafruit.com/tutorials</a:t>
            </a:r>
            <a:endParaRPr lang="fr-FR" b="1" dirty="0">
              <a:latin typeface="Calibri" pitchFamily="34" charset="0"/>
              <a:cs typeface="Calibri" pitchFamily="34" charset="0"/>
            </a:endParaRPr>
          </a:p>
          <a:p>
            <a:pPr>
              <a:spcAft>
                <a:spcPts val="100"/>
              </a:spcAft>
            </a:pPr>
            <a:r>
              <a:rPr lang="fr-FR" b="1" dirty="0">
                <a:latin typeface="Calibri" pitchFamily="34" charset="0"/>
                <a:cs typeface="Calibri" pitchFamily="34" charset="0"/>
              </a:rPr>
              <a:t>Ressources / tutoriaux pour </a:t>
            </a:r>
            <a:r>
              <a:rPr lang="fr-FR" b="1" dirty="0" err="1">
                <a:latin typeface="Calibri" pitchFamily="34" charset="0"/>
                <a:cs typeface="Calibri" pitchFamily="34" charset="0"/>
              </a:rPr>
              <a:t>arduino</a:t>
            </a:r>
            <a:r>
              <a:rPr lang="fr-FR" b="1" dirty="0">
                <a:latin typeface="Calibri" pitchFamily="34" charset="0"/>
                <a:cs typeface="Calibri" pitchFamily="34" charset="0"/>
              </a:rPr>
              <a:t> sur le site du </a:t>
            </a:r>
            <a:r>
              <a:rPr lang="fr-FR" b="1" dirty="0" err="1">
                <a:latin typeface="Calibri" pitchFamily="34" charset="0"/>
                <a:cs typeface="Calibri" pitchFamily="34" charset="0"/>
              </a:rPr>
              <a:t>labomedia</a:t>
            </a:r>
            <a:r>
              <a:rPr lang="fr-FR" b="1" dirty="0">
                <a:latin typeface="Calibri" pitchFamily="34" charset="0"/>
                <a:cs typeface="Calibri" pitchFamily="34" charset="0"/>
              </a:rPr>
              <a:t> : </a:t>
            </a:r>
            <a:r>
              <a:rPr lang="fr-FR" b="1" dirty="0">
                <a:latin typeface="Calibri" pitchFamily="34" charset="0"/>
                <a:cs typeface="Calibri" pitchFamily="34" charset="0"/>
                <a:hlinkClick r:id="rId23"/>
              </a:rPr>
              <a:t>http://wiki.labomedia.org/index.php/Lie … </a:t>
            </a:r>
            <a:r>
              <a:rPr lang="fr-FR" b="1" dirty="0" err="1">
                <a:latin typeface="Calibri" pitchFamily="34" charset="0"/>
                <a:cs typeface="Calibri" pitchFamily="34" charset="0"/>
                <a:hlinkClick r:id="rId23"/>
              </a:rPr>
              <a:t>ux_Arduino</a:t>
            </a:r>
            <a:br>
              <a:rPr lang="fr-FR" b="1" dirty="0">
                <a:latin typeface="Calibri" pitchFamily="34" charset="0"/>
                <a:cs typeface="Calibri" pitchFamily="34" charset="0"/>
              </a:rPr>
            </a:br>
            <a:r>
              <a:rPr lang="fr-FR" b="1" dirty="0">
                <a:latin typeface="Calibri" pitchFamily="34" charset="0"/>
                <a:cs typeface="Calibri" pitchFamily="34" charset="0"/>
              </a:rPr>
              <a:t>Scratch pour </a:t>
            </a:r>
            <a:r>
              <a:rPr lang="fr-FR" b="1" dirty="0" err="1">
                <a:latin typeface="Calibri" pitchFamily="34" charset="0"/>
                <a:cs typeface="Calibri" pitchFamily="34" charset="0"/>
              </a:rPr>
              <a:t>Arduino</a:t>
            </a:r>
            <a:r>
              <a:rPr lang="fr-FR" b="1" dirty="0">
                <a:latin typeface="Calibri" pitchFamily="34" charset="0"/>
                <a:cs typeface="Calibri" pitchFamily="34" charset="0"/>
              </a:rPr>
              <a:t> : </a:t>
            </a:r>
            <a:r>
              <a:rPr lang="fr-FR" b="1" dirty="0">
                <a:latin typeface="Calibri" pitchFamily="34" charset="0"/>
                <a:cs typeface="Calibri" pitchFamily="34" charset="0"/>
                <a:hlinkClick r:id="rId24"/>
              </a:rPr>
              <a:t>http://seaside.citilab.eu/scratch/arduino</a:t>
            </a:r>
            <a:br>
              <a:rPr lang="fr-FR" b="1" dirty="0">
                <a:latin typeface="Calibri" pitchFamily="34" charset="0"/>
                <a:cs typeface="Calibri" pitchFamily="34" charset="0"/>
              </a:rPr>
            </a:br>
            <a:r>
              <a:rPr lang="fr-FR" b="1" dirty="0">
                <a:latin typeface="Calibri" pitchFamily="34" charset="0"/>
                <a:cs typeface="Calibri" pitchFamily="34" charset="0"/>
              </a:rPr>
              <a:t>Liste de discussion des développeurs d'</a:t>
            </a:r>
            <a:r>
              <a:rPr lang="fr-FR" b="1" dirty="0" err="1">
                <a:latin typeface="Calibri" pitchFamily="34" charset="0"/>
                <a:cs typeface="Calibri" pitchFamily="34" charset="0"/>
              </a:rPr>
              <a:t>arduino</a:t>
            </a:r>
            <a:r>
              <a:rPr lang="fr-FR" b="1" dirty="0">
                <a:latin typeface="Calibri" pitchFamily="34" charset="0"/>
                <a:cs typeface="Calibri" pitchFamily="34" charset="0"/>
              </a:rPr>
              <a:t> : </a:t>
            </a:r>
            <a:r>
              <a:rPr lang="fr-FR" b="1" dirty="0">
                <a:latin typeface="Calibri" pitchFamily="34" charset="0"/>
                <a:cs typeface="Calibri" pitchFamily="34" charset="0"/>
                <a:hlinkClick r:id="rId25"/>
              </a:rPr>
              <a:t>http://arduino.cc/mailman/listinfo/deve … arduino.cc</a:t>
            </a:r>
            <a:br>
              <a:rPr lang="fr-FR" b="1" dirty="0">
                <a:latin typeface="Calibri" pitchFamily="34" charset="0"/>
                <a:cs typeface="Calibri" pitchFamily="34" charset="0"/>
              </a:rPr>
            </a:br>
            <a:r>
              <a:rPr lang="fr-FR" b="1" dirty="0">
                <a:latin typeface="Calibri" pitchFamily="34" charset="0"/>
                <a:cs typeface="Calibri" pitchFamily="34" charset="0"/>
              </a:rPr>
              <a:t>Documentaire sur </a:t>
            </a:r>
            <a:r>
              <a:rPr lang="fr-FR" b="1" dirty="0" err="1">
                <a:latin typeface="Calibri" pitchFamily="34" charset="0"/>
                <a:cs typeface="Calibri" pitchFamily="34" charset="0"/>
              </a:rPr>
              <a:t>Arduino</a:t>
            </a:r>
            <a:r>
              <a:rPr lang="fr-FR" b="1" dirty="0">
                <a:latin typeface="Calibri" pitchFamily="34" charset="0"/>
                <a:cs typeface="Calibri" pitchFamily="34" charset="0"/>
              </a:rPr>
              <a:t>: </a:t>
            </a:r>
            <a:r>
              <a:rPr lang="fr-FR" b="1" dirty="0">
                <a:latin typeface="Calibri" pitchFamily="34" charset="0"/>
                <a:cs typeface="Calibri" pitchFamily="34" charset="0"/>
                <a:hlinkClick r:id="rId26"/>
              </a:rPr>
              <a:t>http://vimeo.com/18539129</a:t>
            </a:r>
            <a:endParaRPr lang="fr-FR" b="1" dirty="0">
              <a:latin typeface="Calibri" pitchFamily="34" charset="0"/>
              <a:cs typeface="Calibri" pitchFamily="34" charset="0"/>
            </a:endParaRPr>
          </a:p>
        </p:txBody>
      </p:sp>
      <p:pic>
        <p:nvPicPr>
          <p:cNvPr id="5" name="Image 4">
            <a:hlinkClick r:id="rId27" action="ppaction://hlinksldjump"/>
            <a:extLst>
              <a:ext uri="{FF2B5EF4-FFF2-40B4-BE49-F238E27FC236}">
                <a16:creationId xmlns:a16="http://schemas.microsoft.com/office/drawing/2014/main" id="{E2C2E7EF-225A-4207-8B08-6798C27FB05D}"/>
              </a:ext>
            </a:extLst>
          </p:cNvPr>
          <p:cNvPicPr>
            <a:picLocks noChangeAspect="1"/>
          </p:cNvPicPr>
          <p:nvPr/>
        </p:nvPicPr>
        <p:blipFill>
          <a:blip r:embed="rId28" cstate="print">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16885497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WEB LINKS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577</a:t>
            </a:fld>
            <a:endParaRPr lang="fr-FR"/>
          </a:p>
        </p:txBody>
      </p:sp>
      <p:sp>
        <p:nvSpPr>
          <p:cNvPr id="4" name="Rectangle 3"/>
          <p:cNvSpPr/>
          <p:nvPr/>
        </p:nvSpPr>
        <p:spPr>
          <a:xfrm>
            <a:off x="-32" y="500042"/>
            <a:ext cx="9144032" cy="6340197"/>
          </a:xfrm>
          <a:prstGeom prst="rect">
            <a:avLst/>
          </a:prstGeom>
        </p:spPr>
        <p:txBody>
          <a:bodyPr wrap="square">
            <a:spAutoFit/>
          </a:bodyPr>
          <a:lstStyle/>
          <a:p>
            <a:r>
              <a:rPr lang="fr-FR" b="1" dirty="0">
                <a:solidFill>
                  <a:srgbClr val="C00000"/>
                </a:solidFill>
                <a:latin typeface="Calibri" pitchFamily="34" charset="0"/>
                <a:cs typeface="Calibri" pitchFamily="34" charset="0"/>
              </a:rPr>
              <a:t>GENERALISTES:</a:t>
            </a:r>
          </a:p>
          <a:p>
            <a:r>
              <a:rPr lang="fr-FR" b="1" dirty="0">
                <a:latin typeface="Calibri" pitchFamily="34" charset="0"/>
                <a:cs typeface="Calibri" pitchFamily="34" charset="0"/>
                <a:hlinkClick r:id="rId2"/>
              </a:rPr>
              <a:t>http://www.bricoelec.com/</a:t>
            </a:r>
            <a:r>
              <a:rPr lang="fr-FR" b="1" dirty="0">
                <a:latin typeface="Calibri" pitchFamily="34" charset="0"/>
                <a:cs typeface="Calibri" pitchFamily="34" charset="0"/>
              </a:rPr>
              <a:t>[fr] Portail francophone de l’</a:t>
            </a:r>
            <a:r>
              <a:rPr lang="fr-FR" b="1" dirty="0" err="1">
                <a:latin typeface="Calibri" pitchFamily="34" charset="0"/>
                <a:cs typeface="Calibri" pitchFamily="34" charset="0"/>
              </a:rPr>
              <a:t>arduino</a:t>
            </a:r>
            <a:r>
              <a:rPr lang="fr-FR" b="1" dirty="0">
                <a:latin typeface="Calibri" pitchFamily="34" charset="0"/>
                <a:cs typeface="Calibri" pitchFamily="34" charset="0"/>
              </a:rPr>
              <a:t> : Robotique, Bidouillage et hacking matériel (DIY)!</a:t>
            </a:r>
            <a:br>
              <a:rPr lang="fr-FR" b="1" dirty="0">
                <a:latin typeface="Calibri" pitchFamily="34" charset="0"/>
                <a:cs typeface="Calibri" pitchFamily="34" charset="0"/>
              </a:rPr>
            </a:br>
            <a:r>
              <a:rPr lang="fr-FR" b="1" dirty="0">
                <a:latin typeface="Calibri" pitchFamily="34" charset="0"/>
                <a:cs typeface="Calibri" pitchFamily="34" charset="0"/>
                <a:hlinkClick r:id="rId3"/>
              </a:rPr>
              <a:t>http://arts-numeriques.codedrops.net/-Microcontrolleur-arduino-</a:t>
            </a:r>
            <a:r>
              <a:rPr lang="fr-FR" b="1" dirty="0">
                <a:latin typeface="Calibri" pitchFamily="34" charset="0"/>
                <a:cs typeface="Calibri" pitchFamily="34" charset="0"/>
              </a:rPr>
              <a:t>[fr]</a:t>
            </a:r>
            <a:br>
              <a:rPr lang="fr-FR" b="1" dirty="0">
                <a:latin typeface="Calibri" pitchFamily="34" charset="0"/>
                <a:cs typeface="Calibri" pitchFamily="34" charset="0"/>
              </a:rPr>
            </a:br>
            <a:r>
              <a:rPr lang="fr-FR" b="1" dirty="0">
                <a:latin typeface="Calibri" pitchFamily="34" charset="0"/>
                <a:cs typeface="Calibri" pitchFamily="34" charset="0"/>
                <a:hlinkClick r:id="rId4"/>
              </a:rPr>
              <a:t>http://www.ladyada.net/learn/arduino/index.html</a:t>
            </a:r>
            <a:br>
              <a:rPr lang="fr-FR" b="1" dirty="0">
                <a:latin typeface="Calibri" pitchFamily="34" charset="0"/>
                <a:cs typeface="Calibri" pitchFamily="34" charset="0"/>
              </a:rPr>
            </a:br>
            <a:r>
              <a:rPr lang="fr-FR" b="1" dirty="0">
                <a:latin typeface="Calibri" pitchFamily="34" charset="0"/>
                <a:cs typeface="Calibri" pitchFamily="34" charset="0"/>
                <a:hlinkClick r:id="rId5"/>
              </a:rPr>
              <a:t>http://itp.nyu.edu/physcomp/Tutorials/ArduinoBreadboard</a:t>
            </a:r>
            <a:br>
              <a:rPr lang="fr-FR" b="1" dirty="0">
                <a:latin typeface="Calibri" pitchFamily="34" charset="0"/>
                <a:cs typeface="Calibri" pitchFamily="34" charset="0"/>
              </a:rPr>
            </a:br>
            <a:r>
              <a:rPr lang="fr-FR" b="1" dirty="0">
                <a:latin typeface="Calibri" pitchFamily="34" charset="0"/>
                <a:cs typeface="Calibri" pitchFamily="34" charset="0"/>
                <a:hlinkClick r:id="rId6"/>
              </a:rPr>
              <a:t>http://todbot.com/blog/bionicarduino/</a:t>
            </a:r>
            <a:r>
              <a:rPr lang="fr-FR" b="1" dirty="0">
                <a:latin typeface="Calibri" pitchFamily="34" charset="0"/>
                <a:cs typeface="Calibri" pitchFamily="34" charset="0"/>
              </a:rPr>
              <a:t>[en] It </a:t>
            </a:r>
            <a:r>
              <a:rPr lang="fr-FR" b="1" dirty="0" err="1">
                <a:latin typeface="Calibri" pitchFamily="34" charset="0"/>
                <a:cs typeface="Calibri" pitchFamily="34" charset="0"/>
              </a:rPr>
              <a:t>is</a:t>
            </a:r>
            <a:r>
              <a:rPr lang="fr-FR" b="1" dirty="0">
                <a:latin typeface="Calibri" pitchFamily="34" charset="0"/>
                <a:cs typeface="Calibri" pitchFamily="34" charset="0"/>
              </a:rPr>
              <a:t> an introduction to </a:t>
            </a:r>
            <a:r>
              <a:rPr lang="fr-FR" b="1" dirty="0" err="1">
                <a:latin typeface="Calibri" pitchFamily="34" charset="0"/>
                <a:cs typeface="Calibri" pitchFamily="34" charset="0"/>
              </a:rPr>
              <a:t>microcontroller</a:t>
            </a:r>
            <a:r>
              <a:rPr lang="fr-FR" b="1" dirty="0">
                <a:latin typeface="Calibri" pitchFamily="34" charset="0"/>
                <a:cs typeface="Calibri" pitchFamily="34" charset="0"/>
              </a:rPr>
              <a:t> </a:t>
            </a:r>
            <a:r>
              <a:rPr lang="fr-FR" b="1" dirty="0" err="1">
                <a:latin typeface="Calibri" pitchFamily="34" charset="0"/>
                <a:cs typeface="Calibri" pitchFamily="34" charset="0"/>
              </a:rPr>
              <a:t>programming</a:t>
            </a:r>
            <a:r>
              <a:rPr lang="fr-FR" b="1" dirty="0">
                <a:latin typeface="Calibri" pitchFamily="34" charset="0"/>
                <a:cs typeface="Calibri" pitchFamily="34" charset="0"/>
              </a:rPr>
              <a:t> and </a:t>
            </a:r>
            <a:r>
              <a:rPr lang="fr-FR" b="1" dirty="0" err="1">
                <a:latin typeface="Calibri" pitchFamily="34" charset="0"/>
                <a:cs typeface="Calibri" pitchFamily="34" charset="0"/>
              </a:rPr>
              <a:t>interfacing</a:t>
            </a:r>
            <a:r>
              <a:rPr lang="fr-FR" b="1" dirty="0">
                <a:latin typeface="Calibri" pitchFamily="34" charset="0"/>
                <a:cs typeface="Calibri" pitchFamily="34" charset="0"/>
              </a:rPr>
              <a:t> </a:t>
            </a:r>
            <a:r>
              <a:rPr lang="fr-FR" b="1" dirty="0" err="1">
                <a:latin typeface="Calibri" pitchFamily="34" charset="0"/>
                <a:cs typeface="Calibri" pitchFamily="34" charset="0"/>
              </a:rPr>
              <a:t>with</a:t>
            </a:r>
            <a:r>
              <a:rPr lang="fr-FR" b="1" dirty="0">
                <a:latin typeface="Calibri" pitchFamily="34" charset="0"/>
                <a:cs typeface="Calibri" pitchFamily="34" charset="0"/>
              </a:rPr>
              <a:t> the real world </a:t>
            </a:r>
            <a:r>
              <a:rPr lang="fr-FR" b="1" dirty="0" err="1">
                <a:latin typeface="Calibri" pitchFamily="34" charset="0"/>
                <a:cs typeface="Calibri" pitchFamily="34" charset="0"/>
              </a:rPr>
              <a:t>using</a:t>
            </a:r>
            <a:r>
              <a:rPr lang="fr-FR" b="1" dirty="0">
                <a:latin typeface="Calibri" pitchFamily="34" charset="0"/>
                <a:cs typeface="Calibri" pitchFamily="34" charset="0"/>
              </a:rPr>
              <a:t> the </a:t>
            </a:r>
            <a:r>
              <a:rPr lang="fr-FR" b="1" dirty="0" err="1">
                <a:latin typeface="Calibri" pitchFamily="34" charset="0"/>
                <a:cs typeface="Calibri" pitchFamily="34" charset="0"/>
              </a:rPr>
              <a:t>Arduino</a:t>
            </a:r>
            <a:r>
              <a:rPr lang="fr-FR" b="1" dirty="0">
                <a:latin typeface="Calibri" pitchFamily="34" charset="0"/>
                <a:cs typeface="Calibri" pitchFamily="34" charset="0"/>
              </a:rPr>
              <a:t> </a:t>
            </a:r>
            <a:r>
              <a:rPr lang="fr-FR" b="1" dirty="0" err="1">
                <a:latin typeface="Calibri" pitchFamily="34" charset="0"/>
                <a:cs typeface="Calibri" pitchFamily="34" charset="0"/>
              </a:rPr>
              <a:t>physical</a:t>
            </a:r>
            <a:r>
              <a:rPr lang="fr-FR" b="1" dirty="0">
                <a:latin typeface="Calibri" pitchFamily="34" charset="0"/>
                <a:cs typeface="Calibri" pitchFamily="34" charset="0"/>
              </a:rPr>
              <a:t> </a:t>
            </a:r>
            <a:r>
              <a:rPr lang="fr-FR" b="1" dirty="0" err="1">
                <a:latin typeface="Calibri" pitchFamily="34" charset="0"/>
                <a:cs typeface="Calibri" pitchFamily="34" charset="0"/>
              </a:rPr>
              <a:t>computing</a:t>
            </a:r>
            <a:r>
              <a:rPr lang="fr-FR" b="1" dirty="0">
                <a:latin typeface="Calibri" pitchFamily="34" charset="0"/>
                <a:cs typeface="Calibri" pitchFamily="34" charset="0"/>
              </a:rPr>
              <a:t> </a:t>
            </a:r>
            <a:r>
              <a:rPr lang="fr-FR" b="1" dirty="0" err="1">
                <a:latin typeface="Calibri" pitchFamily="34" charset="0"/>
                <a:cs typeface="Calibri" pitchFamily="34" charset="0"/>
              </a:rPr>
              <a:t>platform</a:t>
            </a:r>
            <a:r>
              <a:rPr lang="fr-FR" b="1" dirty="0">
                <a:latin typeface="Calibri" pitchFamily="34" charset="0"/>
                <a:cs typeface="Calibri" pitchFamily="34" charset="0"/>
              </a:rPr>
              <a:t>. It </a:t>
            </a:r>
            <a:r>
              <a:rPr lang="fr-FR" b="1" dirty="0" err="1">
                <a:latin typeface="Calibri" pitchFamily="34" charset="0"/>
                <a:cs typeface="Calibri" pitchFamily="34" charset="0"/>
              </a:rPr>
              <a:t>focuses</a:t>
            </a:r>
            <a:r>
              <a:rPr lang="fr-FR" b="1" dirty="0">
                <a:latin typeface="Calibri" pitchFamily="34" charset="0"/>
                <a:cs typeface="Calibri" pitchFamily="34" charset="0"/>
              </a:rPr>
              <a:t> on building new </a:t>
            </a:r>
            <a:r>
              <a:rPr lang="fr-FR" b="1" dirty="0" err="1">
                <a:latin typeface="Calibri" pitchFamily="34" charset="0"/>
                <a:cs typeface="Calibri" pitchFamily="34" charset="0"/>
              </a:rPr>
              <a:t>physical</a:t>
            </a:r>
            <a:r>
              <a:rPr lang="fr-FR" b="1" dirty="0">
                <a:latin typeface="Calibri" pitchFamily="34" charset="0"/>
                <a:cs typeface="Calibri" pitchFamily="34" charset="0"/>
              </a:rPr>
              <a:t> </a:t>
            </a:r>
            <a:r>
              <a:rPr lang="fr-FR" b="1" dirty="0" err="1">
                <a:latin typeface="Calibri" pitchFamily="34" charset="0"/>
                <a:cs typeface="Calibri" pitchFamily="34" charset="0"/>
              </a:rPr>
              <a:t>senses</a:t>
            </a:r>
            <a:r>
              <a:rPr lang="fr-FR" b="1" dirty="0">
                <a:latin typeface="Calibri" pitchFamily="34" charset="0"/>
                <a:cs typeface="Calibri" pitchFamily="34" charset="0"/>
              </a:rPr>
              <a:t> and </a:t>
            </a:r>
            <a:r>
              <a:rPr lang="fr-FR" b="1" dirty="0" err="1">
                <a:latin typeface="Calibri" pitchFamily="34" charset="0"/>
                <a:cs typeface="Calibri" pitchFamily="34" charset="0"/>
              </a:rPr>
              <a:t>making</a:t>
            </a:r>
            <a:r>
              <a:rPr lang="fr-FR" b="1" dirty="0">
                <a:latin typeface="Calibri" pitchFamily="34" charset="0"/>
                <a:cs typeface="Calibri" pitchFamily="34" charset="0"/>
              </a:rPr>
              <a:t> motion </a:t>
            </a:r>
            <a:r>
              <a:rPr lang="fr-FR" b="1" dirty="0" err="1">
                <a:latin typeface="Calibri" pitchFamily="34" charset="0"/>
                <a:cs typeface="Calibri" pitchFamily="34" charset="0"/>
              </a:rPr>
              <a:t>with</a:t>
            </a:r>
            <a:r>
              <a:rPr lang="fr-FR" b="1" dirty="0">
                <a:latin typeface="Calibri" pitchFamily="34" charset="0"/>
                <a:cs typeface="Calibri" pitchFamily="34" charset="0"/>
              </a:rPr>
              <a:t> the building blocks of </a:t>
            </a:r>
            <a:r>
              <a:rPr lang="fr-FR" b="1" dirty="0" err="1">
                <a:latin typeface="Calibri" pitchFamily="34" charset="0"/>
                <a:cs typeface="Calibri" pitchFamily="34" charset="0"/>
              </a:rPr>
              <a:t>robotics</a:t>
            </a:r>
            <a:r>
              <a:rPr lang="fr-FR" b="1" dirty="0">
                <a:latin typeface="Calibri" pitchFamily="34" charset="0"/>
                <a:cs typeface="Calibri" pitchFamily="34" charset="0"/>
              </a:rPr>
              <a:t>, </a:t>
            </a:r>
            <a:r>
              <a:rPr lang="fr-FR" b="1" dirty="0" err="1">
                <a:latin typeface="Calibri" pitchFamily="34" charset="0"/>
                <a:cs typeface="Calibri" pitchFamily="34" charset="0"/>
              </a:rPr>
              <a:t>using</a:t>
            </a:r>
            <a:r>
              <a:rPr lang="fr-FR" b="1" dirty="0">
                <a:latin typeface="Calibri" pitchFamily="34" charset="0"/>
                <a:cs typeface="Calibri" pitchFamily="34" charset="0"/>
              </a:rPr>
              <a:t> </a:t>
            </a:r>
            <a:r>
              <a:rPr lang="fr-FR" b="1" dirty="0" err="1">
                <a:latin typeface="Calibri" pitchFamily="34" charset="0"/>
                <a:cs typeface="Calibri" pitchFamily="34" charset="0"/>
              </a:rPr>
              <a:t>Arduino</a:t>
            </a:r>
            <a:r>
              <a:rPr lang="fr-FR" b="1" dirty="0">
                <a:latin typeface="Calibri" pitchFamily="34" charset="0"/>
                <a:cs typeface="Calibri" pitchFamily="34" charset="0"/>
              </a:rPr>
              <a:t> as a </a:t>
            </a:r>
            <a:r>
              <a:rPr lang="fr-FR" b="1" dirty="0" err="1">
                <a:latin typeface="Calibri" pitchFamily="34" charset="0"/>
                <a:cs typeface="Calibri" pitchFamily="34" charset="0"/>
              </a:rPr>
              <a:t>platform</a:t>
            </a:r>
            <a:r>
              <a:rPr lang="fr-FR" b="1" dirty="0">
                <a:latin typeface="Calibri" pitchFamily="34" charset="0"/>
                <a:cs typeface="Calibri" pitchFamily="34" charset="0"/>
              </a:rPr>
              <a:t>.</a:t>
            </a:r>
          </a:p>
          <a:p>
            <a:r>
              <a:rPr lang="fr-FR" b="1" dirty="0">
                <a:solidFill>
                  <a:srgbClr val="0070C0"/>
                </a:solidFill>
                <a:latin typeface="Calibri" pitchFamily="34" charset="0"/>
                <a:cs typeface="Calibri" pitchFamily="34" charset="0"/>
              </a:rPr>
              <a:t>•Très bon tutoriels progressifs : http://todbot.com/blog/spookyarduino/</a:t>
            </a:r>
            <a:endParaRPr lang="fr-FR" b="1" dirty="0">
              <a:latin typeface="Calibri" pitchFamily="34" charset="0"/>
              <a:cs typeface="Calibri" pitchFamily="34" charset="0"/>
            </a:endParaRPr>
          </a:p>
          <a:p>
            <a:r>
              <a:rPr lang="fr-FR" b="1" dirty="0">
                <a:solidFill>
                  <a:srgbClr val="0070C0"/>
                </a:solidFill>
                <a:latin typeface="Calibri" pitchFamily="34" charset="0"/>
                <a:cs typeface="Calibri" pitchFamily="34" charset="0"/>
              </a:rPr>
              <a:t>•le site de Tom </a:t>
            </a:r>
            <a:r>
              <a:rPr lang="fr-FR" b="1" dirty="0" err="1">
                <a:solidFill>
                  <a:srgbClr val="0070C0"/>
                </a:solidFill>
                <a:latin typeface="Calibri" pitchFamily="34" charset="0"/>
                <a:cs typeface="Calibri" pitchFamily="34" charset="0"/>
              </a:rPr>
              <a:t>Igoe</a:t>
            </a:r>
            <a:r>
              <a:rPr lang="fr-FR" b="1" dirty="0">
                <a:solidFill>
                  <a:srgbClr val="0070C0"/>
                </a:solidFill>
                <a:latin typeface="Calibri" pitchFamily="34" charset="0"/>
                <a:cs typeface="Calibri" pitchFamily="34" charset="0"/>
              </a:rPr>
              <a:t> http://tigoe.net/pcomp/</a:t>
            </a:r>
          </a:p>
          <a:p>
            <a:r>
              <a:rPr lang="fr-FR" b="1" dirty="0">
                <a:solidFill>
                  <a:srgbClr val="0070C0"/>
                </a:solidFill>
                <a:latin typeface="Calibri" pitchFamily="34" charset="0"/>
                <a:cs typeface="Calibri" pitchFamily="34" charset="0"/>
              </a:rPr>
              <a:t>•les sites </a:t>
            </a:r>
            <a:r>
              <a:rPr lang="fr-FR" b="1" dirty="0" err="1">
                <a:solidFill>
                  <a:srgbClr val="0070C0"/>
                </a:solidFill>
                <a:latin typeface="Calibri" pitchFamily="34" charset="0"/>
                <a:cs typeface="Calibri" pitchFamily="34" charset="0"/>
              </a:rPr>
              <a:t>Make</a:t>
            </a:r>
            <a:r>
              <a:rPr lang="fr-FR" b="1" dirty="0">
                <a:solidFill>
                  <a:srgbClr val="0070C0"/>
                </a:solidFill>
                <a:latin typeface="Calibri" pitchFamily="34" charset="0"/>
                <a:cs typeface="Calibri" pitchFamily="34" charset="0"/>
              </a:rPr>
              <a:t>, </a:t>
            </a:r>
            <a:r>
              <a:rPr lang="fr-FR" b="1" dirty="0" err="1">
                <a:solidFill>
                  <a:srgbClr val="0070C0"/>
                </a:solidFill>
                <a:latin typeface="Calibri" pitchFamily="34" charset="0"/>
                <a:cs typeface="Calibri" pitchFamily="34" charset="0"/>
              </a:rPr>
              <a:t>Hackaday</a:t>
            </a:r>
            <a:r>
              <a:rPr lang="fr-FR" b="1" dirty="0">
                <a:solidFill>
                  <a:srgbClr val="0070C0"/>
                </a:solidFill>
                <a:latin typeface="Calibri" pitchFamily="34" charset="0"/>
                <a:cs typeface="Calibri" pitchFamily="34" charset="0"/>
              </a:rPr>
              <a:t>, </a:t>
            </a:r>
            <a:r>
              <a:rPr lang="fr-FR" b="1" dirty="0" err="1">
                <a:solidFill>
                  <a:srgbClr val="0070C0"/>
                </a:solidFill>
                <a:latin typeface="Calibri" pitchFamily="34" charset="0"/>
                <a:cs typeface="Calibri" pitchFamily="34" charset="0"/>
              </a:rPr>
              <a:t>Sensorwiki</a:t>
            </a:r>
            <a:r>
              <a:rPr lang="fr-FR" b="1" dirty="0">
                <a:solidFill>
                  <a:srgbClr val="0070C0"/>
                </a:solidFill>
                <a:latin typeface="Calibri" pitchFamily="34" charset="0"/>
                <a:cs typeface="Calibri" pitchFamily="34" charset="0"/>
              </a:rPr>
              <a:t>, </a:t>
            </a:r>
            <a:r>
              <a:rPr lang="fr-FR" b="1" dirty="0" err="1">
                <a:solidFill>
                  <a:srgbClr val="0070C0"/>
                </a:solidFill>
                <a:latin typeface="Calibri" pitchFamily="34" charset="0"/>
                <a:cs typeface="Calibri" pitchFamily="34" charset="0"/>
              </a:rPr>
              <a:t>We</a:t>
            </a:r>
            <a:r>
              <a:rPr lang="fr-FR" b="1" dirty="0">
                <a:solidFill>
                  <a:srgbClr val="0070C0"/>
                </a:solidFill>
                <a:latin typeface="Calibri" pitchFamily="34" charset="0"/>
                <a:cs typeface="Calibri" pitchFamily="34" charset="0"/>
              </a:rPr>
              <a:t> </a:t>
            </a:r>
            <a:r>
              <a:rPr lang="fr-FR" b="1" dirty="0" err="1">
                <a:solidFill>
                  <a:srgbClr val="0070C0"/>
                </a:solidFill>
                <a:latin typeface="Calibri" pitchFamily="34" charset="0"/>
                <a:cs typeface="Calibri" pitchFamily="34" charset="0"/>
              </a:rPr>
              <a:t>make</a:t>
            </a:r>
            <a:r>
              <a:rPr lang="fr-FR" b="1" dirty="0">
                <a:solidFill>
                  <a:srgbClr val="0070C0"/>
                </a:solidFill>
                <a:latin typeface="Calibri" pitchFamily="34" charset="0"/>
                <a:cs typeface="Calibri" pitchFamily="34" charset="0"/>
              </a:rPr>
              <a:t> money not art, et bien d’autres encore pour avoir des conseils, des schémas, des idées....</a:t>
            </a:r>
          </a:p>
          <a:p>
            <a:r>
              <a:rPr lang="fr-FR" b="1" dirty="0">
                <a:solidFill>
                  <a:srgbClr val="0070C0"/>
                </a:solidFill>
                <a:latin typeface="Calibri" pitchFamily="34" charset="0"/>
                <a:cs typeface="Calibri" pitchFamily="34" charset="0"/>
              </a:rPr>
              <a:t>•les sites de service de liens, de vidéos et d’images ( </a:t>
            </a:r>
            <a:r>
              <a:rPr lang="fr-FR" b="1" dirty="0" err="1">
                <a:solidFill>
                  <a:srgbClr val="0070C0"/>
                </a:solidFill>
                <a:latin typeface="Calibri" pitchFamily="34" charset="0"/>
                <a:cs typeface="Calibri" pitchFamily="34" charset="0"/>
              </a:rPr>
              <a:t>google</a:t>
            </a:r>
            <a:r>
              <a:rPr lang="fr-FR" b="1" dirty="0">
                <a:solidFill>
                  <a:srgbClr val="0070C0"/>
                </a:solidFill>
                <a:latin typeface="Calibri" pitchFamily="34" charset="0"/>
                <a:cs typeface="Calibri" pitchFamily="34" charset="0"/>
              </a:rPr>
              <a:t>, </a:t>
            </a:r>
            <a:r>
              <a:rPr lang="fr-FR" b="1" dirty="0" err="1">
                <a:solidFill>
                  <a:srgbClr val="0070C0"/>
                </a:solidFill>
                <a:latin typeface="Calibri" pitchFamily="34" charset="0"/>
                <a:cs typeface="Calibri" pitchFamily="34" charset="0"/>
              </a:rPr>
              <a:t>delicious</a:t>
            </a:r>
            <a:r>
              <a:rPr lang="fr-FR" b="1" dirty="0">
                <a:solidFill>
                  <a:srgbClr val="0070C0"/>
                </a:solidFill>
                <a:latin typeface="Calibri" pitchFamily="34" charset="0"/>
                <a:cs typeface="Calibri" pitchFamily="34" charset="0"/>
              </a:rPr>
              <a:t>, </a:t>
            </a:r>
            <a:r>
              <a:rPr lang="fr-FR" b="1" dirty="0" err="1">
                <a:solidFill>
                  <a:srgbClr val="0070C0"/>
                </a:solidFill>
                <a:latin typeface="Calibri" pitchFamily="34" charset="0"/>
                <a:cs typeface="Calibri" pitchFamily="34" charset="0"/>
              </a:rPr>
              <a:t>youtube</a:t>
            </a:r>
            <a:r>
              <a:rPr lang="fr-FR" b="1" dirty="0">
                <a:solidFill>
                  <a:srgbClr val="0070C0"/>
                </a:solidFill>
                <a:latin typeface="Calibri" pitchFamily="34" charset="0"/>
                <a:cs typeface="Calibri" pitchFamily="34" charset="0"/>
              </a:rPr>
              <a:t>, </a:t>
            </a:r>
            <a:r>
              <a:rPr lang="fr-FR" b="1" dirty="0" err="1">
                <a:solidFill>
                  <a:srgbClr val="0070C0"/>
                </a:solidFill>
                <a:latin typeface="Calibri" pitchFamily="34" charset="0"/>
                <a:cs typeface="Calibri" pitchFamily="34" charset="0"/>
              </a:rPr>
              <a:t>flickr</a:t>
            </a:r>
            <a:r>
              <a:rPr lang="fr-FR" b="1" dirty="0">
                <a:solidFill>
                  <a:srgbClr val="0070C0"/>
                </a:solidFill>
                <a:latin typeface="Calibri" pitchFamily="34" charset="0"/>
                <a:cs typeface="Calibri" pitchFamily="34" charset="0"/>
              </a:rPr>
              <a:t>,)</a:t>
            </a:r>
          </a:p>
          <a:p>
            <a:r>
              <a:rPr lang="fr-FR" b="1" dirty="0">
                <a:latin typeface="Calibri" pitchFamily="34" charset="0"/>
                <a:cs typeface="Calibri" pitchFamily="34" charset="0"/>
                <a:hlinkClick r:id="rId7"/>
              </a:rPr>
              <a:t>http://luckylarry.co.uk/arduino-projects/arduino-weblinks-projects/</a:t>
            </a:r>
            <a:endParaRPr lang="fr-FR" b="1" dirty="0">
              <a:latin typeface="Calibri" pitchFamily="34" charset="0"/>
              <a:cs typeface="Calibri" pitchFamily="34" charset="0"/>
            </a:endParaRPr>
          </a:p>
          <a:p>
            <a:r>
              <a:rPr lang="fr-FR" b="1" dirty="0">
                <a:latin typeface="Calibri" pitchFamily="34" charset="0"/>
                <a:cs typeface="Calibri" pitchFamily="34" charset="0"/>
                <a:hlinkClick r:id="rId8"/>
              </a:rPr>
              <a:t>http://hacknmod.com/hack/top-40-arduino-projects-of-the-web/</a:t>
            </a:r>
            <a:endParaRPr lang="fr-FR" b="1" dirty="0">
              <a:latin typeface="Calibri" pitchFamily="34" charset="0"/>
              <a:cs typeface="Calibri" pitchFamily="34" charset="0"/>
            </a:endParaRPr>
          </a:p>
          <a:p>
            <a:r>
              <a:rPr lang="fr-FR" b="1" dirty="0">
                <a:latin typeface="Calibri" pitchFamily="34" charset="0"/>
                <a:cs typeface="Calibri" pitchFamily="34" charset="0"/>
                <a:hlinkClick r:id="rId9"/>
              </a:rPr>
              <a:t>http://santy.wikidot.com/arduino</a:t>
            </a:r>
            <a:endParaRPr lang="fr-FR" b="1" dirty="0">
              <a:latin typeface="Calibri" pitchFamily="34" charset="0"/>
              <a:cs typeface="Calibri" pitchFamily="34" charset="0"/>
            </a:endParaRPr>
          </a:p>
          <a:p>
            <a:r>
              <a:rPr lang="fr-FR" b="1" dirty="0">
                <a:latin typeface="Calibri" pitchFamily="34" charset="0"/>
                <a:cs typeface="Calibri" pitchFamily="34" charset="0"/>
                <a:hlinkClick r:id="rId10"/>
              </a:rPr>
              <a:t>http://zedomax.com/blog/2010/02/16/top-10-diy-arduino-projects-and-how-to-tutorials/</a:t>
            </a:r>
            <a:endParaRPr lang="fr-FR" b="1" dirty="0">
              <a:latin typeface="Calibri" pitchFamily="34" charset="0"/>
              <a:cs typeface="Calibri" pitchFamily="34" charset="0"/>
            </a:endParaRPr>
          </a:p>
          <a:p>
            <a:r>
              <a:rPr lang="fr-FR" b="1" dirty="0">
                <a:solidFill>
                  <a:srgbClr val="0070C0"/>
                </a:solidFill>
                <a:latin typeface="Calibri" pitchFamily="34" charset="0"/>
                <a:cs typeface="Calibri" pitchFamily="34" charset="0"/>
              </a:rPr>
              <a:t>Liens divers: </a:t>
            </a:r>
            <a:r>
              <a:rPr lang="fr-FR" b="1" dirty="0">
                <a:solidFill>
                  <a:srgbClr val="0070C0"/>
                </a:solidFill>
                <a:latin typeface="Calibri" pitchFamily="34" charset="0"/>
                <a:cs typeface="Calibri" pitchFamily="34" charset="0"/>
                <a:hlinkClick r:id="rId11"/>
              </a:rPr>
              <a:t>http://www.uni-weimar.de/medien/wiki/Arduino/Links</a:t>
            </a:r>
            <a:endParaRPr lang="fr-FR" b="1" dirty="0">
              <a:solidFill>
                <a:srgbClr val="0070C0"/>
              </a:solidFill>
              <a:latin typeface="Calibri" pitchFamily="34" charset="0"/>
              <a:cs typeface="Calibri" pitchFamily="34" charset="0"/>
            </a:endParaRPr>
          </a:p>
          <a:p>
            <a:r>
              <a:rPr lang="fr-FR" b="1" dirty="0">
                <a:latin typeface="Calibri" pitchFamily="34" charset="0"/>
                <a:cs typeface="Calibri" pitchFamily="34" charset="0"/>
                <a:hlinkClick r:id="rId12"/>
              </a:rPr>
              <a:t>http://barzilouik.free.fr/wiki/doku.php?id=arduino:tutorial</a:t>
            </a:r>
            <a:endParaRPr lang="fr-FR" b="1" dirty="0">
              <a:latin typeface="Calibri" pitchFamily="34" charset="0"/>
              <a:cs typeface="Calibri" pitchFamily="34" charset="0"/>
            </a:endParaRPr>
          </a:p>
          <a:p>
            <a:endParaRPr lang="fr-FR" b="1" dirty="0">
              <a:latin typeface="Calibri" pitchFamily="34" charset="0"/>
              <a:cs typeface="Calibri" pitchFamily="34" charset="0"/>
            </a:endParaRPr>
          </a:p>
          <a:p>
            <a:r>
              <a:rPr lang="fr-FR" b="1" dirty="0">
                <a:solidFill>
                  <a:srgbClr val="C00000"/>
                </a:solidFill>
                <a:latin typeface="Calibri" pitchFamily="34" charset="0"/>
                <a:cs typeface="Calibri" pitchFamily="34" charset="0"/>
              </a:rPr>
              <a:t>REVENDEURS: </a:t>
            </a:r>
          </a:p>
          <a:p>
            <a:r>
              <a:rPr lang="fr-FR" b="1" dirty="0">
                <a:latin typeface="Calibri" pitchFamily="34" charset="0"/>
                <a:cs typeface="Calibri" pitchFamily="34" charset="0"/>
                <a:hlinkClick r:id="rId13"/>
              </a:rPr>
              <a:t>http://shop.snootlab.com/</a:t>
            </a:r>
            <a:r>
              <a:rPr lang="fr-FR" b="1" dirty="0">
                <a:latin typeface="Calibri" pitchFamily="34" charset="0"/>
                <a:cs typeface="Calibri" pitchFamily="34" charset="0"/>
              </a:rPr>
              <a:t> (Toulouse !!!)</a:t>
            </a:r>
          </a:p>
          <a:p>
            <a:r>
              <a:rPr lang="fr-FR" b="1" dirty="0">
                <a:latin typeface="Calibri" pitchFamily="34" charset="0"/>
                <a:cs typeface="Calibri" pitchFamily="34" charset="0"/>
                <a:hlinkClick r:id="rId14"/>
              </a:rPr>
              <a:t>http://www.lextronic.fr/</a:t>
            </a:r>
            <a:endParaRPr lang="fr-FR" b="1" dirty="0">
              <a:latin typeface="Calibri" pitchFamily="34" charset="0"/>
              <a:cs typeface="Calibri" pitchFamily="34" charset="0"/>
            </a:endParaRPr>
          </a:p>
          <a:p>
            <a:r>
              <a:rPr lang="fr-FR" b="1" dirty="0">
                <a:latin typeface="Calibri" pitchFamily="34" charset="0"/>
                <a:cs typeface="Calibri" pitchFamily="34" charset="0"/>
                <a:hlinkClick r:id="rId15"/>
              </a:rPr>
              <a:t>http://www.robotshop.com/eu/arduino-en.html</a:t>
            </a:r>
            <a:endParaRPr lang="fr-FR" b="1" dirty="0">
              <a:latin typeface="Calibri" pitchFamily="34" charset="0"/>
              <a:cs typeface="Calibri" pitchFamily="34" charset="0"/>
            </a:endParaRPr>
          </a:p>
          <a:p>
            <a:r>
              <a:rPr lang="fr-FR" b="1" dirty="0">
                <a:latin typeface="Calibri" pitchFamily="34" charset="0"/>
                <a:cs typeface="Calibri" pitchFamily="34" charset="0"/>
                <a:hlinkClick r:id="rId16"/>
              </a:rPr>
              <a:t>http://boutique.semageek.com/fr/2-arduino</a:t>
            </a:r>
            <a:endParaRPr lang="fr-FR" b="1" dirty="0">
              <a:latin typeface="Calibri" pitchFamily="34" charset="0"/>
              <a:cs typeface="Calibri" pitchFamily="34" charset="0"/>
            </a:endParaRPr>
          </a:p>
          <a:p>
            <a:r>
              <a:rPr lang="fr-FR" b="1" dirty="0">
                <a:latin typeface="Calibri" pitchFamily="34" charset="0"/>
                <a:cs typeface="Calibri" pitchFamily="34" charset="0"/>
                <a:hlinkClick r:id="rId17"/>
              </a:rPr>
              <a:t>http://adafruit.com/</a:t>
            </a:r>
            <a:endParaRPr lang="fr-FR" b="1" dirty="0">
              <a:latin typeface="Calibri" pitchFamily="34" charset="0"/>
              <a:cs typeface="Calibri" pitchFamily="34" charset="0"/>
            </a:endParaRPr>
          </a:p>
          <a:p>
            <a:r>
              <a:rPr lang="fr-FR" b="1" dirty="0">
                <a:latin typeface="Calibri" pitchFamily="34" charset="0"/>
                <a:cs typeface="Calibri" pitchFamily="34" charset="0"/>
                <a:hlinkClick r:id="rId18"/>
              </a:rPr>
              <a:t>http://www.sparkfun.com/</a:t>
            </a:r>
            <a:endParaRPr lang="fr-FR" b="1" dirty="0">
              <a:latin typeface="Calibri" pitchFamily="34" charset="0"/>
              <a:cs typeface="Calibri" pitchFamily="34" charset="0"/>
            </a:endParaRPr>
          </a:p>
          <a:p>
            <a:endParaRPr lang="fr-FR" b="1" dirty="0">
              <a:latin typeface="Calibri" pitchFamily="34" charset="0"/>
              <a:cs typeface="Calibri" pitchFamily="34" charset="0"/>
            </a:endParaRPr>
          </a:p>
        </p:txBody>
      </p:sp>
      <p:pic>
        <p:nvPicPr>
          <p:cNvPr id="5" name="Image 4">
            <a:hlinkClick r:id="rId19" action="ppaction://hlinksldjump"/>
            <a:extLst>
              <a:ext uri="{FF2B5EF4-FFF2-40B4-BE49-F238E27FC236}">
                <a16:creationId xmlns:a16="http://schemas.microsoft.com/office/drawing/2014/main" id="{16571C88-890E-49DC-87E6-A04C10307678}"/>
              </a:ext>
            </a:extLst>
          </p:cNvPr>
          <p:cNvPicPr>
            <a:picLocks noChangeAspect="1"/>
          </p:cNvPicPr>
          <p:nvPr/>
        </p:nvPicPr>
        <p:blipFill>
          <a:blip r:embed="rId20" cstate="print">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469203926"/>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 GO FURTHER : BUS I2C</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578</a:t>
            </a:fld>
            <a:endParaRPr lang="fr-FR"/>
          </a:p>
        </p:txBody>
      </p:sp>
      <p:sp>
        <p:nvSpPr>
          <p:cNvPr id="16" name="Rectangle 15"/>
          <p:cNvSpPr/>
          <p:nvPr/>
        </p:nvSpPr>
        <p:spPr>
          <a:xfrm>
            <a:off x="-32" y="807819"/>
            <a:ext cx="8929718" cy="5032147"/>
          </a:xfrm>
          <a:prstGeom prst="rect">
            <a:avLst/>
          </a:prstGeom>
        </p:spPr>
        <p:txBody>
          <a:bodyPr wrap="square">
            <a:spAutoFit/>
          </a:bodyPr>
          <a:lstStyle/>
          <a:p>
            <a:pPr>
              <a:spcAft>
                <a:spcPts val="200"/>
              </a:spcAft>
            </a:pPr>
            <a:r>
              <a:rPr lang="fr-FR" sz="1300" b="1" dirty="0">
                <a:solidFill>
                  <a:srgbClr val="C00000"/>
                </a:solidFill>
                <a:latin typeface="Calibri" pitchFamily="34" charset="0"/>
                <a:cs typeface="Calibri" pitchFamily="34" charset="0"/>
              </a:rPr>
              <a:t>I</a:t>
            </a:r>
            <a:r>
              <a:rPr lang="fr-FR" sz="1300" b="1" baseline="30000" dirty="0">
                <a:solidFill>
                  <a:srgbClr val="C00000"/>
                </a:solidFill>
                <a:latin typeface="Calibri" pitchFamily="34" charset="0"/>
                <a:cs typeface="Calibri" pitchFamily="34" charset="0"/>
              </a:rPr>
              <a:t>2</a:t>
            </a:r>
            <a:r>
              <a:rPr lang="fr-FR" sz="1300" b="1" dirty="0">
                <a:solidFill>
                  <a:srgbClr val="C00000"/>
                </a:solidFill>
                <a:latin typeface="Calibri" pitchFamily="34" charset="0"/>
                <a:cs typeface="Calibri" pitchFamily="34" charset="0"/>
              </a:rPr>
              <a:t>C: </a:t>
            </a:r>
            <a:r>
              <a:rPr lang="fr-FR" sz="1300" b="1" dirty="0">
                <a:latin typeface="Calibri" pitchFamily="34" charset="0"/>
                <a:cs typeface="Calibri" pitchFamily="34" charset="0"/>
                <a:hlinkClick r:id="rId2"/>
              </a:rPr>
              <a:t>http://www.byteparadigm.com/kb/article/AA-00255/22/Introduction-to-SPI-and-IC-protocols.html</a:t>
            </a:r>
            <a:endParaRPr lang="fr-FR" sz="1300" b="1" dirty="0">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3"/>
              </a:rPr>
              <a:t>http://www.atmicroprog.com/cours/I2C/i2c.php</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4"/>
              </a:rPr>
              <a:t>http://www.esacademy.com/en/library/technical-articles-and-documents/miscellaneous/i2c-bus.html</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5"/>
              </a:rPr>
              <a:t>http://www.robot-electronics.co.uk/acatalog/I2C_Tutorial.html</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6"/>
              </a:rPr>
              <a:t>http://www.neufeld.newton.ks.us/electronics/?p=241</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rPr>
              <a:t>Librairie </a:t>
            </a:r>
            <a:r>
              <a:rPr lang="fr-FR" sz="1300" b="1" dirty="0" err="1">
                <a:solidFill>
                  <a:srgbClr val="0070C0"/>
                </a:solidFill>
                <a:latin typeface="Calibri" pitchFamily="34" charset="0"/>
                <a:cs typeface="Calibri" pitchFamily="34" charset="0"/>
              </a:rPr>
              <a:t>Wii</a:t>
            </a:r>
            <a:r>
              <a:rPr lang="fr-FR" sz="1300" b="1" dirty="0">
                <a:solidFill>
                  <a:srgbClr val="0070C0"/>
                </a:solidFill>
                <a:latin typeface="Calibri" pitchFamily="34" charset="0"/>
                <a:cs typeface="Calibri" pitchFamily="34" charset="0"/>
              </a:rPr>
              <a:t>-</a:t>
            </a:r>
            <a:r>
              <a:rPr lang="fr-FR" sz="1300" b="1" dirty="0" err="1">
                <a:solidFill>
                  <a:srgbClr val="0070C0"/>
                </a:solidFill>
                <a:latin typeface="Calibri" pitchFamily="34" charset="0"/>
                <a:cs typeface="Calibri" pitchFamily="34" charset="0"/>
              </a:rPr>
              <a:t>Nunchuk</a:t>
            </a:r>
            <a:r>
              <a:rPr lang="fr-FR" sz="1300" b="1" dirty="0">
                <a:solidFill>
                  <a:srgbClr val="0070C0"/>
                </a:solidFill>
                <a:latin typeface="Calibri" pitchFamily="34" charset="0"/>
                <a:cs typeface="Calibri" pitchFamily="34" charset="0"/>
              </a:rPr>
              <a:t>: </a:t>
            </a:r>
            <a:r>
              <a:rPr lang="fr-FR" sz="1300" b="1" dirty="0">
                <a:solidFill>
                  <a:srgbClr val="0070C0"/>
                </a:solidFill>
                <a:latin typeface="Calibri" pitchFamily="34" charset="0"/>
                <a:cs typeface="Calibri" pitchFamily="34" charset="0"/>
                <a:hlinkClick r:id="rId7"/>
              </a:rPr>
              <a:t>https://github.com/lgeek/Arduino-Wii-Nunchuk</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rPr>
              <a:t>TOP 30 utilisation du </a:t>
            </a:r>
            <a:r>
              <a:rPr lang="fr-FR" sz="1300" b="1" dirty="0" err="1">
                <a:solidFill>
                  <a:srgbClr val="0070C0"/>
                </a:solidFill>
                <a:latin typeface="Calibri" pitchFamily="34" charset="0"/>
                <a:cs typeface="Calibri" pitchFamily="34" charset="0"/>
              </a:rPr>
              <a:t>Nunchuk</a:t>
            </a:r>
            <a:r>
              <a:rPr lang="fr-FR" sz="1300" b="1" dirty="0">
                <a:solidFill>
                  <a:srgbClr val="0070C0"/>
                </a:solidFill>
                <a:latin typeface="Calibri" pitchFamily="34" charset="0"/>
                <a:cs typeface="Calibri" pitchFamily="34" charset="0"/>
              </a:rPr>
              <a:t>: </a:t>
            </a:r>
            <a:r>
              <a:rPr lang="fr-FR" sz="1300" b="1" dirty="0">
                <a:solidFill>
                  <a:srgbClr val="0070C0"/>
                </a:solidFill>
                <a:latin typeface="Calibri" pitchFamily="34" charset="0"/>
                <a:cs typeface="Calibri" pitchFamily="34" charset="0"/>
                <a:hlinkClick r:id="rId8"/>
              </a:rPr>
              <a:t>http://hacknmod.com/hack/top-30-wiimote-hacks-of-the-web/</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9"/>
              </a:rPr>
              <a:t>http://johnnylee.net/projects/wii/</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10"/>
              </a:rPr>
              <a:t>http://www.planete-sciences.org/robot/ressources/electronique/protocoleI2C/index.html</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11"/>
              </a:rPr>
              <a:t>http://www.pobot.org/Controle-avec-un-Wii-Nunchuck.html</a:t>
            </a:r>
            <a:endParaRPr lang="fr-FR" sz="1300" b="1" dirty="0">
              <a:solidFill>
                <a:srgbClr val="0070C0"/>
              </a:solidFill>
              <a:latin typeface="Calibri" pitchFamily="34" charset="0"/>
              <a:cs typeface="Calibri" pitchFamily="34" charset="0"/>
            </a:endParaRPr>
          </a:p>
          <a:p>
            <a:pPr>
              <a:spcAft>
                <a:spcPts val="200"/>
              </a:spcAft>
            </a:pPr>
            <a:r>
              <a:rPr lang="fr-FR" sz="1300" b="1" dirty="0" err="1">
                <a:solidFill>
                  <a:srgbClr val="0070C0"/>
                </a:solidFill>
                <a:latin typeface="Calibri" pitchFamily="34" charset="0"/>
                <a:cs typeface="Calibri" pitchFamily="34" charset="0"/>
                <a:hlinkClick r:id="rId12"/>
              </a:rPr>
              <a:t>Wii</a:t>
            </a:r>
            <a:r>
              <a:rPr lang="fr-FR" sz="1300" b="1" dirty="0">
                <a:solidFill>
                  <a:srgbClr val="0070C0"/>
                </a:solidFill>
                <a:latin typeface="Calibri" pitchFamily="34" charset="0"/>
                <a:cs typeface="Calibri" pitchFamily="34" charset="0"/>
                <a:hlinkClick r:id="rId12"/>
              </a:rPr>
              <a:t> Motion Plus + </a:t>
            </a:r>
            <a:r>
              <a:rPr lang="fr-FR" sz="1300" b="1" dirty="0" err="1">
                <a:solidFill>
                  <a:srgbClr val="0070C0"/>
                </a:solidFill>
                <a:latin typeface="Calibri" pitchFamily="34" charset="0"/>
                <a:cs typeface="Calibri" pitchFamily="34" charset="0"/>
                <a:hlinkClick r:id="rId12"/>
              </a:rPr>
              <a:t>Nunchuck</a:t>
            </a:r>
            <a:r>
              <a:rPr lang="fr-FR" sz="1300" b="1" dirty="0">
                <a:solidFill>
                  <a:srgbClr val="0070C0"/>
                </a:solidFill>
                <a:latin typeface="Calibri" pitchFamily="34" charset="0"/>
                <a:cs typeface="Calibri" pitchFamily="34" charset="0"/>
                <a:hlinkClick r:id="rId12"/>
              </a:rPr>
              <a:t>: </a:t>
            </a:r>
            <a:r>
              <a:rPr lang="fr-FR" sz="1300" b="1" dirty="0">
                <a:solidFill>
                  <a:srgbClr val="0070C0"/>
                </a:solidFill>
                <a:latin typeface="Calibri" pitchFamily="34" charset="0"/>
                <a:cs typeface="Calibri" pitchFamily="34" charset="0"/>
                <a:hlinkClick r:id="rId13"/>
              </a:rPr>
              <a:t>http://voidbot.net/nunchchuk-and-wii-motion-plus-6-DOF.html</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14"/>
              </a:rPr>
              <a:t>http://randomhacksofboredom.blogspot.com/2009/06/wii-motion-plus-arduino-love.html</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15"/>
              </a:rPr>
              <a:t>http://www.freelug.org/spip.php?article917</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16"/>
              </a:rPr>
              <a:t>http://www.aurel32.net/elec/i2c.php</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17"/>
              </a:rPr>
              <a:t>http://todbot.com/blog/bionicarduino/</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18"/>
              </a:rPr>
              <a:t>http://todbot.com/blog/2010/09/25/softi2cmaster-add-i2c-to-any-arduino-pins/</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19"/>
              </a:rPr>
              <a:t>http://tronixstuff.wordpress.com/2010/10/20/tutorial-arduino-and-the-i2c-bus/</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20"/>
              </a:rPr>
              <a:t>http://tronixstuff.wordpress.com/2010/10/29/tutorial-arduino-and-the-i2c-bus-part-two/</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21"/>
              </a:rPr>
              <a:t>http://tronixstuff.wordpress.com/2010/05/20/getting-started-with-arduino-%E2%80%93-chapter-seven/</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22"/>
              </a:rPr>
              <a:t>http://www.nearfuturelaboratory.com/2009/07/17/lis302dl-a-3-axis-accelerometer/</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23"/>
              </a:rPr>
              <a:t>http://wiire.org/Main_Page</a:t>
            </a:r>
            <a:endParaRPr lang="fr-FR" sz="1300" b="1" dirty="0">
              <a:solidFill>
                <a:srgbClr val="0070C0"/>
              </a:solidFill>
              <a:latin typeface="Calibri" pitchFamily="34" charset="0"/>
              <a:cs typeface="Calibri" pitchFamily="34" charset="0"/>
            </a:endParaRPr>
          </a:p>
          <a:p>
            <a:pPr>
              <a:spcAft>
                <a:spcPts val="200"/>
              </a:spcAft>
            </a:pPr>
            <a:r>
              <a:rPr lang="fr-FR" sz="1300" b="1" dirty="0">
                <a:solidFill>
                  <a:srgbClr val="0070C0"/>
                </a:solidFill>
                <a:latin typeface="Calibri" pitchFamily="34" charset="0"/>
                <a:cs typeface="Calibri" pitchFamily="34" charset="0"/>
                <a:hlinkClick r:id="rId24"/>
              </a:rPr>
              <a:t>http://wiire.org/Wii/protocols/wiimote_bus#Wiimote_Bus_Pins_.286-pin_proprietary_connector_on_Wiimote.29</a:t>
            </a:r>
            <a:endParaRPr lang="fr-FR" sz="1300" b="1" dirty="0">
              <a:latin typeface="Calibri" pitchFamily="34" charset="0"/>
              <a:cs typeface="Calibri" pitchFamily="34" charset="0"/>
            </a:endParaRPr>
          </a:p>
        </p:txBody>
      </p:sp>
      <p:sp>
        <p:nvSpPr>
          <p:cNvPr id="17" name="Rectangle 16"/>
          <p:cNvSpPr/>
          <p:nvPr/>
        </p:nvSpPr>
        <p:spPr>
          <a:xfrm>
            <a:off x="-32" y="5786454"/>
            <a:ext cx="9144032" cy="830997"/>
          </a:xfrm>
          <a:prstGeom prst="rect">
            <a:avLst/>
          </a:prstGeom>
        </p:spPr>
        <p:txBody>
          <a:bodyPr wrap="square">
            <a:spAutoFit/>
          </a:bodyPr>
          <a:lstStyle/>
          <a:p>
            <a:pPr algn="just"/>
            <a:r>
              <a:rPr lang="en-US" sz="1200" b="1" dirty="0">
                <a:solidFill>
                  <a:srgbClr val="0070C0"/>
                </a:solidFill>
                <a:latin typeface="Calibri" pitchFamily="34" charset="0"/>
                <a:cs typeface="Calibri" pitchFamily="34" charset="0"/>
              </a:rPr>
              <a:t>Note:</a:t>
            </a:r>
          </a:p>
          <a:p>
            <a:pPr algn="just"/>
            <a:r>
              <a:rPr lang="en-US" sz="1200" b="1" dirty="0">
                <a:solidFill>
                  <a:srgbClr val="0070C0"/>
                </a:solidFill>
                <a:latin typeface="Calibri" pitchFamily="34" charset="0"/>
                <a:cs typeface="Calibri" pitchFamily="34" charset="0"/>
              </a:rPr>
              <a:t>There are both 7- and 8-bit versions of I</a:t>
            </a:r>
            <a:r>
              <a:rPr lang="en-US" sz="1200" b="1" baseline="30000" dirty="0">
                <a:solidFill>
                  <a:srgbClr val="0070C0"/>
                </a:solidFill>
                <a:latin typeface="Calibri" pitchFamily="34" charset="0"/>
                <a:cs typeface="Calibri" pitchFamily="34" charset="0"/>
              </a:rPr>
              <a:t>2</a:t>
            </a:r>
            <a:r>
              <a:rPr lang="en-US" sz="1200" b="1" dirty="0">
                <a:solidFill>
                  <a:srgbClr val="0070C0"/>
                </a:solidFill>
                <a:latin typeface="Calibri" pitchFamily="34" charset="0"/>
                <a:cs typeface="Calibri" pitchFamily="34" charset="0"/>
              </a:rPr>
              <a:t>C addresses. 7 bits identify the device, and the eighth bit determines if it's being written to or read from. The Wire library uses 7 bit addresses throughout. If you have a datasheet or sample code that uses 8 bit address, you'll want to drop the low bit (i.e. shift the value one bit to the right), yielding an address between 0 and 127. </a:t>
            </a:r>
          </a:p>
        </p:txBody>
      </p:sp>
      <p:sp>
        <p:nvSpPr>
          <p:cNvPr id="19" name="Rectangle 18"/>
          <p:cNvSpPr/>
          <p:nvPr/>
        </p:nvSpPr>
        <p:spPr>
          <a:xfrm>
            <a:off x="71406" y="500042"/>
            <a:ext cx="8786842" cy="307777"/>
          </a:xfrm>
          <a:prstGeom prst="rect">
            <a:avLst/>
          </a:prstGeom>
        </p:spPr>
        <p:txBody>
          <a:bodyPr wrap="square">
            <a:spAutoFit/>
          </a:bodyPr>
          <a:lstStyle/>
          <a:p>
            <a:r>
              <a:rPr lang="fr-FR" b="1" dirty="0">
                <a:solidFill>
                  <a:srgbClr val="C00000"/>
                </a:solidFill>
                <a:latin typeface="Calibri" pitchFamily="34" charset="0"/>
                <a:cs typeface="Calibri" pitchFamily="34" charset="0"/>
              </a:rPr>
              <a:t>COMMUNICATION EN GENERAL:  </a:t>
            </a:r>
            <a:r>
              <a:rPr lang="fr-FR" b="1" dirty="0">
                <a:solidFill>
                  <a:srgbClr val="0070C0"/>
                </a:solidFill>
                <a:latin typeface="Calibri" pitchFamily="34" charset="0"/>
                <a:cs typeface="Calibri" pitchFamily="34" charset="0"/>
                <a:hlinkClick r:id="rId25"/>
              </a:rPr>
              <a:t>http://arduino.cc/playground/Main/InterfacingWithHardware#Communication</a:t>
            </a:r>
            <a:endParaRPr lang="fr-FR" b="1" dirty="0">
              <a:solidFill>
                <a:srgbClr val="0070C0"/>
              </a:solidFill>
              <a:latin typeface="Calibri" pitchFamily="34" charset="0"/>
              <a:cs typeface="Calibri" pitchFamily="34" charset="0"/>
            </a:endParaRPr>
          </a:p>
        </p:txBody>
      </p:sp>
      <p:pic>
        <p:nvPicPr>
          <p:cNvPr id="7" name="Image 6">
            <a:hlinkClick r:id="rId26" action="ppaction://hlinksldjump"/>
            <a:extLst>
              <a:ext uri="{FF2B5EF4-FFF2-40B4-BE49-F238E27FC236}">
                <a16:creationId xmlns:a16="http://schemas.microsoft.com/office/drawing/2014/main" id="{9D88A38A-4DE3-4335-8091-F3979D0B0EFA}"/>
              </a:ext>
            </a:extLst>
          </p:cNvPr>
          <p:cNvPicPr>
            <a:picLocks noChangeAspect="1"/>
          </p:cNvPicPr>
          <p:nvPr/>
        </p:nvPicPr>
        <p:blipFill>
          <a:blip r:embed="rId27" cstate="print">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04228555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WEB LINKS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579</a:t>
            </a:fld>
            <a:endParaRPr lang="fr-FR"/>
          </a:p>
        </p:txBody>
      </p:sp>
      <p:sp>
        <p:nvSpPr>
          <p:cNvPr id="8" name="Rectangle 7"/>
          <p:cNvSpPr/>
          <p:nvPr/>
        </p:nvSpPr>
        <p:spPr>
          <a:xfrm>
            <a:off x="0" y="5833608"/>
            <a:ext cx="9144000" cy="738664"/>
          </a:xfrm>
          <a:prstGeom prst="rect">
            <a:avLst/>
          </a:prstGeom>
        </p:spPr>
        <p:txBody>
          <a:bodyPr wrap="square">
            <a:spAutoFit/>
          </a:bodyPr>
          <a:lstStyle/>
          <a:p>
            <a:r>
              <a:rPr lang="fr-FR" b="1" dirty="0">
                <a:solidFill>
                  <a:srgbClr val="C00000"/>
                </a:solidFill>
                <a:latin typeface="Calibri" pitchFamily="34" charset="0"/>
                <a:cs typeface="Calibri" pitchFamily="34" charset="0"/>
              </a:rPr>
              <a:t>TAPIS SENSITIF, ÉCRANS MULTI-TOUCH…: </a:t>
            </a:r>
            <a:r>
              <a:rPr lang="fr-FR" b="1" dirty="0">
                <a:latin typeface="Calibri" pitchFamily="34" charset="0"/>
                <a:cs typeface="Calibri" pitchFamily="34" charset="0"/>
                <a:hlinkClick r:id="rId2"/>
              </a:rPr>
              <a:t>http://numuscus.pascsaq.org/?p=551</a:t>
            </a:r>
            <a:endParaRPr lang="fr-FR" b="1" dirty="0">
              <a:latin typeface="Calibri" pitchFamily="34" charset="0"/>
              <a:cs typeface="Calibri" pitchFamily="34" charset="0"/>
            </a:endParaRPr>
          </a:p>
          <a:p>
            <a:r>
              <a:rPr lang="fr-FR" b="1" dirty="0">
                <a:latin typeface="Calibri" pitchFamily="34" charset="0"/>
                <a:cs typeface="Calibri" pitchFamily="34" charset="0"/>
                <a:hlinkClick r:id="rId3"/>
              </a:rPr>
              <a:t>http://www.interface-z.com/</a:t>
            </a:r>
            <a:endParaRPr lang="fr-FR" b="1" dirty="0">
              <a:latin typeface="Calibri" pitchFamily="34" charset="0"/>
              <a:cs typeface="Calibri" pitchFamily="34" charset="0"/>
            </a:endParaRPr>
          </a:p>
          <a:p>
            <a:r>
              <a:rPr lang="fr-FR" b="1" dirty="0">
                <a:latin typeface="Calibri" pitchFamily="34" charset="0"/>
                <a:cs typeface="Calibri" pitchFamily="34" charset="0"/>
                <a:hlinkClick r:id="rId4"/>
              </a:rPr>
              <a:t>http://codelab.fr/2552</a:t>
            </a:r>
            <a:r>
              <a:rPr lang="fr-FR" b="1" dirty="0">
                <a:latin typeface="Calibri" pitchFamily="34" charset="0"/>
                <a:cs typeface="Calibri" pitchFamily="34" charset="0"/>
              </a:rPr>
              <a:t>, partie table Multi-</a:t>
            </a:r>
            <a:r>
              <a:rPr lang="fr-FR" b="1" dirty="0" err="1">
                <a:latin typeface="Calibri" pitchFamily="34" charset="0"/>
                <a:cs typeface="Calibri" pitchFamily="34" charset="0"/>
              </a:rPr>
              <a:t>Touch</a:t>
            </a:r>
            <a:r>
              <a:rPr lang="fr-FR" b="1" dirty="0">
                <a:latin typeface="Calibri" pitchFamily="34" charset="0"/>
                <a:cs typeface="Calibri" pitchFamily="34" charset="0"/>
              </a:rPr>
              <a:t> et </a:t>
            </a:r>
            <a:r>
              <a:rPr lang="fr-FR" b="1" dirty="0" err="1">
                <a:latin typeface="Calibri" pitchFamily="34" charset="0"/>
                <a:cs typeface="Calibri" pitchFamily="34" charset="0"/>
              </a:rPr>
              <a:t>reactive</a:t>
            </a:r>
            <a:r>
              <a:rPr lang="fr-FR" b="1" dirty="0">
                <a:latin typeface="Calibri" pitchFamily="34" charset="0"/>
                <a:cs typeface="Calibri" pitchFamily="34" charset="0"/>
              </a:rPr>
              <a:t>: </a:t>
            </a:r>
            <a:r>
              <a:rPr lang="fr-FR" b="1" dirty="0">
                <a:latin typeface="Calibri" pitchFamily="34" charset="0"/>
                <a:cs typeface="Calibri" pitchFamily="34" charset="0"/>
                <a:hlinkClick r:id="rId5"/>
              </a:rPr>
              <a:t>http://codelab.fr/1076</a:t>
            </a:r>
            <a:endParaRPr lang="fr-FR" b="1" dirty="0">
              <a:latin typeface="Calibri" pitchFamily="34" charset="0"/>
              <a:cs typeface="Calibri" pitchFamily="34" charset="0"/>
            </a:endParaRPr>
          </a:p>
        </p:txBody>
      </p:sp>
      <p:sp>
        <p:nvSpPr>
          <p:cNvPr id="11" name="Rectangle 10"/>
          <p:cNvSpPr/>
          <p:nvPr/>
        </p:nvSpPr>
        <p:spPr>
          <a:xfrm>
            <a:off x="0" y="1539369"/>
            <a:ext cx="9144000" cy="1169551"/>
          </a:xfrm>
          <a:prstGeom prst="rect">
            <a:avLst/>
          </a:prstGeom>
        </p:spPr>
        <p:txBody>
          <a:bodyPr wrap="square">
            <a:spAutoFit/>
          </a:bodyPr>
          <a:lstStyle/>
          <a:p>
            <a:r>
              <a:rPr lang="fr-FR" b="1" dirty="0">
                <a:solidFill>
                  <a:srgbClr val="C00000"/>
                </a:solidFill>
                <a:latin typeface="Calibri" pitchFamily="34" charset="0"/>
                <a:cs typeface="Calibri" pitchFamily="34" charset="0"/>
              </a:rPr>
              <a:t>ROBOT: </a:t>
            </a:r>
            <a:r>
              <a:rPr lang="fr-FR" b="1" dirty="0">
                <a:latin typeface="Calibri" pitchFamily="34" charset="0"/>
                <a:cs typeface="Calibri" pitchFamily="34" charset="0"/>
                <a:hlinkClick r:id="rId6"/>
              </a:rPr>
              <a:t>http://arduino103.blogspot.com/2011/06/comment-dimensionner-un-moteur.html</a:t>
            </a:r>
            <a:endParaRPr lang="fr-FR" b="1" dirty="0">
              <a:latin typeface="Calibri" pitchFamily="34" charset="0"/>
              <a:cs typeface="Calibri" pitchFamily="34" charset="0"/>
            </a:endParaRPr>
          </a:p>
          <a:p>
            <a:r>
              <a:rPr lang="fr-FR" b="1" dirty="0">
                <a:latin typeface="Calibri" pitchFamily="34" charset="0"/>
                <a:cs typeface="Calibri" pitchFamily="34" charset="0"/>
                <a:hlinkClick r:id="rId7"/>
              </a:rPr>
              <a:t>http://www.pobot.org/</a:t>
            </a:r>
            <a:r>
              <a:rPr lang="fr-FR" b="1" dirty="0">
                <a:latin typeface="Calibri" pitchFamily="34" charset="0"/>
                <a:cs typeface="Calibri" pitchFamily="34" charset="0"/>
              </a:rPr>
              <a:t>[fr] L’association POBOT a été créée en 2003, par un groupe de passionnés de robotique, dans le but : d’apprendre ensemble, de se perfectionner, d’échanger, de s’entre-aider.</a:t>
            </a:r>
          </a:p>
          <a:p>
            <a:r>
              <a:rPr lang="fr-FR" b="1" dirty="0">
                <a:latin typeface="Calibri" pitchFamily="34" charset="0"/>
                <a:cs typeface="Calibri" pitchFamily="34" charset="0"/>
                <a:hlinkClick r:id="rId8"/>
              </a:rPr>
              <a:t>http://www.robot-maker.com/index.php?/topic/3380-divers-robots-a-a-base-darduino-et-de-wifi/</a:t>
            </a:r>
            <a:endParaRPr lang="fr-FR" b="1" dirty="0">
              <a:latin typeface="Calibri" pitchFamily="34" charset="0"/>
              <a:cs typeface="Calibri" pitchFamily="34" charset="0"/>
            </a:endParaRPr>
          </a:p>
          <a:p>
            <a:r>
              <a:rPr lang="fr-FR" b="1" dirty="0">
                <a:latin typeface="Calibri" pitchFamily="34" charset="0"/>
                <a:cs typeface="Calibri" pitchFamily="34" charset="0"/>
                <a:hlinkClick r:id="rId9"/>
              </a:rPr>
              <a:t>http://robot.aspi.free.fr/</a:t>
            </a:r>
            <a:endParaRPr lang="fr-FR" b="1" dirty="0">
              <a:latin typeface="Calibri" pitchFamily="34" charset="0"/>
              <a:cs typeface="Calibri" pitchFamily="34" charset="0"/>
            </a:endParaRPr>
          </a:p>
        </p:txBody>
      </p:sp>
      <p:sp>
        <p:nvSpPr>
          <p:cNvPr id="14" name="ZoneTexte 13"/>
          <p:cNvSpPr txBox="1"/>
          <p:nvPr/>
        </p:nvSpPr>
        <p:spPr>
          <a:xfrm>
            <a:off x="0" y="5190666"/>
            <a:ext cx="9144000" cy="738664"/>
          </a:xfrm>
          <a:prstGeom prst="rect">
            <a:avLst/>
          </a:prstGeom>
          <a:noFill/>
        </p:spPr>
        <p:txBody>
          <a:bodyPr wrap="square" rtlCol="0">
            <a:spAutoFit/>
          </a:bodyPr>
          <a:lstStyle/>
          <a:p>
            <a:r>
              <a:rPr lang="fr-FR" b="1" dirty="0">
                <a:solidFill>
                  <a:srgbClr val="C00000"/>
                </a:solidFill>
                <a:latin typeface="Calibri" pitchFamily="34" charset="0"/>
                <a:cs typeface="Calibri" pitchFamily="34" charset="0"/>
              </a:rPr>
              <a:t>POUR LES ARTISTES:</a:t>
            </a:r>
          </a:p>
          <a:p>
            <a:r>
              <a:rPr lang="fr-FR" b="1" dirty="0">
                <a:solidFill>
                  <a:srgbClr val="0070C0"/>
                </a:solidFill>
                <a:latin typeface="Calibri" pitchFamily="34" charset="0"/>
                <a:cs typeface="Calibri" pitchFamily="34" charset="0"/>
                <a:hlinkClick r:id="rId10"/>
              </a:rPr>
              <a:t>http://softwear.cc/book/2011/open-softwear-2nd-edition/page/2/</a:t>
            </a:r>
            <a:endParaRPr lang="fr-FR" b="1" dirty="0">
              <a:solidFill>
                <a:srgbClr val="0070C0"/>
              </a:solidFill>
              <a:latin typeface="Calibri" pitchFamily="34" charset="0"/>
              <a:cs typeface="Calibri" pitchFamily="34" charset="0"/>
            </a:endParaRPr>
          </a:p>
          <a:p>
            <a:r>
              <a:rPr lang="fr-FR" b="1" dirty="0">
                <a:solidFill>
                  <a:srgbClr val="0070C0"/>
                </a:solidFill>
                <a:latin typeface="Calibri" pitchFamily="34" charset="0"/>
                <a:cs typeface="Calibri" pitchFamily="34" charset="0"/>
                <a:hlinkClick r:id="rId11"/>
              </a:rPr>
              <a:t>http://web.media.mit.edu/~leah/LilyPad/</a:t>
            </a:r>
            <a:endParaRPr lang="fr-FR" b="1" dirty="0">
              <a:solidFill>
                <a:srgbClr val="0070C0"/>
              </a:solidFill>
              <a:latin typeface="Calibri" pitchFamily="34" charset="0"/>
              <a:cs typeface="Calibri" pitchFamily="34" charset="0"/>
            </a:endParaRPr>
          </a:p>
        </p:txBody>
      </p:sp>
      <p:sp>
        <p:nvSpPr>
          <p:cNvPr id="15" name="Rectangle 14"/>
          <p:cNvSpPr/>
          <p:nvPr/>
        </p:nvSpPr>
        <p:spPr>
          <a:xfrm>
            <a:off x="0" y="3356992"/>
            <a:ext cx="9144032" cy="1384995"/>
          </a:xfrm>
          <a:prstGeom prst="rect">
            <a:avLst/>
          </a:prstGeom>
        </p:spPr>
        <p:txBody>
          <a:bodyPr wrap="square">
            <a:spAutoFit/>
          </a:bodyPr>
          <a:lstStyle/>
          <a:p>
            <a:r>
              <a:rPr lang="fr-FR" b="1" dirty="0">
                <a:solidFill>
                  <a:srgbClr val="C00000"/>
                </a:solidFill>
                <a:latin typeface="Calibri" pitchFamily="34" charset="0"/>
                <a:cs typeface="Calibri" pitchFamily="34" charset="0"/>
              </a:rPr>
              <a:t>ANDROID ADK MEETS ARDUINO: </a:t>
            </a:r>
            <a:r>
              <a:rPr lang="fr-FR" b="1" dirty="0">
                <a:solidFill>
                  <a:srgbClr val="0070C0"/>
                </a:solidFill>
                <a:latin typeface="Calibri" pitchFamily="34" charset="0"/>
                <a:cs typeface="Calibri" pitchFamily="34" charset="0"/>
                <a:hlinkClick r:id="rId12"/>
              </a:rPr>
              <a:t>http://www.amarino-toolkit.net/index.php/my-apps.html</a:t>
            </a:r>
            <a:endParaRPr lang="fr-FR" b="1" dirty="0">
              <a:solidFill>
                <a:srgbClr val="0070C0"/>
              </a:solidFill>
              <a:latin typeface="Calibri" pitchFamily="34" charset="0"/>
              <a:cs typeface="Calibri" pitchFamily="34" charset="0"/>
            </a:endParaRPr>
          </a:p>
          <a:p>
            <a:r>
              <a:rPr lang="fr-FR" b="1" dirty="0">
                <a:solidFill>
                  <a:srgbClr val="0070C0"/>
                </a:solidFill>
                <a:latin typeface="Calibri" pitchFamily="34" charset="0"/>
                <a:cs typeface="Calibri" pitchFamily="34" charset="0"/>
                <a:hlinkClick r:id="rId13"/>
              </a:rPr>
              <a:t>http://www.mobot.es/MobotBTCar.html</a:t>
            </a:r>
            <a:endParaRPr lang="fr-FR" b="1" dirty="0">
              <a:solidFill>
                <a:srgbClr val="0070C0"/>
              </a:solidFill>
              <a:latin typeface="Calibri" pitchFamily="34" charset="0"/>
              <a:cs typeface="Calibri" pitchFamily="34" charset="0"/>
            </a:endParaRPr>
          </a:p>
          <a:p>
            <a:r>
              <a:rPr lang="fr-FR" b="1" dirty="0">
                <a:solidFill>
                  <a:srgbClr val="0070C0"/>
                </a:solidFill>
                <a:latin typeface="Calibri" pitchFamily="34" charset="0"/>
                <a:cs typeface="Calibri" pitchFamily="34" charset="0"/>
              </a:rPr>
              <a:t>Vélo pour </a:t>
            </a:r>
            <a:r>
              <a:rPr lang="fr-FR" b="1" dirty="0" err="1">
                <a:solidFill>
                  <a:srgbClr val="0070C0"/>
                </a:solidFill>
                <a:latin typeface="Calibri" pitchFamily="34" charset="0"/>
                <a:cs typeface="Calibri" pitchFamily="34" charset="0"/>
              </a:rPr>
              <a:t>Geek</a:t>
            </a:r>
            <a:r>
              <a:rPr lang="fr-FR" b="1" dirty="0">
                <a:solidFill>
                  <a:srgbClr val="0070C0"/>
                </a:solidFill>
                <a:latin typeface="Calibri" pitchFamily="34" charset="0"/>
                <a:cs typeface="Calibri" pitchFamily="34" charset="0"/>
              </a:rPr>
              <a:t>: </a:t>
            </a:r>
            <a:r>
              <a:rPr lang="fr-FR" b="1" dirty="0">
                <a:solidFill>
                  <a:srgbClr val="0070C0"/>
                </a:solidFill>
                <a:latin typeface="Calibri" pitchFamily="34" charset="0"/>
                <a:cs typeface="Calibri" pitchFamily="34" charset="0"/>
                <a:hlinkClick r:id="rId14"/>
              </a:rPr>
              <a:t>http://www.michaelfretz.com/2011/01/03/punkt-fizen-android-and-arduino-powered-bike-navigation/</a:t>
            </a:r>
            <a:endParaRPr lang="fr-FR" b="1" dirty="0">
              <a:solidFill>
                <a:srgbClr val="0070C0"/>
              </a:solidFill>
              <a:latin typeface="Calibri" pitchFamily="34" charset="0"/>
              <a:cs typeface="Calibri" pitchFamily="34" charset="0"/>
            </a:endParaRPr>
          </a:p>
          <a:p>
            <a:r>
              <a:rPr lang="fr-FR" b="1" dirty="0">
                <a:latin typeface="Calibri" pitchFamily="34" charset="0"/>
                <a:cs typeface="Calibri" pitchFamily="34" charset="0"/>
                <a:hlinkClick r:id="rId15"/>
              </a:rPr>
              <a:t>http://www.labradoc.com/i/follower/p/android-arduino-accessory</a:t>
            </a:r>
            <a:endParaRPr lang="fr-FR" b="1" dirty="0">
              <a:latin typeface="Calibri" pitchFamily="34" charset="0"/>
              <a:cs typeface="Calibri" pitchFamily="34" charset="0"/>
            </a:endParaRPr>
          </a:p>
          <a:p>
            <a:r>
              <a:rPr lang="fr-FR" b="1" dirty="0">
                <a:latin typeface="Calibri" pitchFamily="34" charset="0"/>
                <a:cs typeface="Calibri" pitchFamily="34" charset="0"/>
                <a:hlinkClick r:id="rId16"/>
              </a:rPr>
              <a:t>http://www.labradoc.com/i/follower</a:t>
            </a:r>
            <a:endParaRPr lang="fr-FR" b="1" dirty="0">
              <a:latin typeface="Calibri" pitchFamily="34" charset="0"/>
              <a:cs typeface="Calibri" pitchFamily="34" charset="0"/>
            </a:endParaRPr>
          </a:p>
          <a:p>
            <a:r>
              <a:rPr lang="fr-FR" b="1" dirty="0">
                <a:latin typeface="Calibri" pitchFamily="34" charset="0"/>
                <a:cs typeface="Calibri" pitchFamily="34" charset="0"/>
                <a:hlinkClick r:id="rId17"/>
              </a:rPr>
              <a:t>http://www.semageek.com/handbag-une-application-android-pour-piloter-ladk-arduino-sans-programmation/</a:t>
            </a:r>
            <a:endParaRPr lang="fr-FR" b="1" dirty="0">
              <a:solidFill>
                <a:srgbClr val="0070C0"/>
              </a:solidFill>
              <a:latin typeface="Calibri" pitchFamily="34" charset="0"/>
              <a:cs typeface="Calibri" pitchFamily="34" charset="0"/>
            </a:endParaRPr>
          </a:p>
        </p:txBody>
      </p:sp>
      <p:sp>
        <p:nvSpPr>
          <p:cNvPr id="17" name="Rectangle 16"/>
          <p:cNvSpPr/>
          <p:nvPr/>
        </p:nvSpPr>
        <p:spPr>
          <a:xfrm>
            <a:off x="-32" y="476672"/>
            <a:ext cx="9144032" cy="1169551"/>
          </a:xfrm>
          <a:prstGeom prst="rect">
            <a:avLst/>
          </a:prstGeom>
        </p:spPr>
        <p:txBody>
          <a:bodyPr wrap="square">
            <a:spAutoFit/>
          </a:bodyPr>
          <a:lstStyle/>
          <a:p>
            <a:r>
              <a:rPr lang="fr-FR" b="1" dirty="0">
                <a:solidFill>
                  <a:srgbClr val="C00000"/>
                </a:solidFill>
                <a:latin typeface="Calibri" pitchFamily="34" charset="0"/>
                <a:cs typeface="Calibri" pitchFamily="34" charset="0"/>
              </a:rPr>
              <a:t>CAPTEURS:  </a:t>
            </a:r>
            <a:r>
              <a:rPr lang="fr-FR" b="1" dirty="0">
                <a:solidFill>
                  <a:srgbClr val="0070C0"/>
                </a:solidFill>
                <a:latin typeface="Calibri" pitchFamily="34" charset="0"/>
                <a:cs typeface="Calibri" pitchFamily="34" charset="0"/>
                <a:hlinkClick r:id="rId18"/>
              </a:rPr>
              <a:t>http://itp.nyu.edu/physcomp/sensors/Reports/Reports</a:t>
            </a:r>
            <a:endParaRPr lang="fr-FR" b="1" dirty="0">
              <a:solidFill>
                <a:srgbClr val="0070C0"/>
              </a:solidFill>
              <a:latin typeface="Calibri" pitchFamily="34" charset="0"/>
              <a:cs typeface="Calibri" pitchFamily="34" charset="0"/>
            </a:endParaRPr>
          </a:p>
          <a:p>
            <a:r>
              <a:rPr lang="fr-FR" b="1" dirty="0">
                <a:solidFill>
                  <a:srgbClr val="0070C0"/>
                </a:solidFill>
                <a:latin typeface="Calibri" pitchFamily="34" charset="0"/>
                <a:cs typeface="Calibri" pitchFamily="34" charset="0"/>
              </a:rPr>
              <a:t>vers l’interface MIDI avec une </a:t>
            </a:r>
            <a:r>
              <a:rPr lang="fr-FR" b="1" dirty="0" err="1">
                <a:solidFill>
                  <a:srgbClr val="0070C0"/>
                </a:solidFill>
                <a:latin typeface="Calibri" pitchFamily="34" charset="0"/>
                <a:cs typeface="Calibri" pitchFamily="34" charset="0"/>
              </a:rPr>
              <a:t>arduino</a:t>
            </a:r>
            <a:r>
              <a:rPr lang="fr-FR" b="1" dirty="0">
                <a:solidFill>
                  <a:srgbClr val="0070C0"/>
                </a:solidFill>
                <a:latin typeface="Calibri" pitchFamily="34" charset="0"/>
                <a:cs typeface="Calibri" pitchFamily="34" charset="0"/>
              </a:rPr>
              <a:t>: </a:t>
            </a:r>
            <a:r>
              <a:rPr lang="fr-FR" b="1" dirty="0">
                <a:solidFill>
                  <a:srgbClr val="0070C0"/>
                </a:solidFill>
                <a:latin typeface="Calibri" pitchFamily="34" charset="0"/>
                <a:cs typeface="Calibri" pitchFamily="34" charset="0"/>
                <a:hlinkClick r:id="rId19"/>
              </a:rPr>
              <a:t>http://itp.nyu.edu/physcomp/Labs/MIDIOutput</a:t>
            </a:r>
            <a:endParaRPr lang="fr-FR" b="1" dirty="0">
              <a:solidFill>
                <a:srgbClr val="0070C0"/>
              </a:solidFill>
              <a:latin typeface="Calibri" pitchFamily="34" charset="0"/>
              <a:cs typeface="Calibri" pitchFamily="34" charset="0"/>
            </a:endParaRPr>
          </a:p>
          <a:p>
            <a:r>
              <a:rPr lang="fr-FR" b="1" dirty="0">
                <a:solidFill>
                  <a:srgbClr val="C00000"/>
                </a:solidFill>
                <a:latin typeface="Calibri" pitchFamily="34" charset="0"/>
                <a:cs typeface="Calibri" pitchFamily="34" charset="0"/>
              </a:rPr>
              <a:t>RFID: </a:t>
            </a:r>
            <a:r>
              <a:rPr lang="fr-FR" b="1" dirty="0">
                <a:solidFill>
                  <a:srgbClr val="0070C0"/>
                </a:solidFill>
                <a:latin typeface="Calibri" pitchFamily="34" charset="0"/>
                <a:cs typeface="Calibri" pitchFamily="34" charset="0"/>
                <a:hlinkClick r:id="rId20"/>
              </a:rPr>
              <a:t>http://www.sparkfun.com/products/8419</a:t>
            </a:r>
            <a:endParaRPr lang="fr-FR" b="1" dirty="0">
              <a:solidFill>
                <a:srgbClr val="0070C0"/>
              </a:solidFill>
              <a:latin typeface="Calibri" pitchFamily="34" charset="0"/>
              <a:cs typeface="Calibri" pitchFamily="34" charset="0"/>
            </a:endParaRPr>
          </a:p>
          <a:p>
            <a:r>
              <a:rPr lang="fr-FR" b="1" dirty="0">
                <a:solidFill>
                  <a:srgbClr val="0070C0"/>
                </a:solidFill>
                <a:latin typeface="Calibri" pitchFamily="34" charset="0"/>
                <a:cs typeface="Calibri" pitchFamily="34" charset="0"/>
                <a:hlinkClick r:id="rId21"/>
              </a:rPr>
              <a:t>http://jadiema.blogspot.com/2011/03/arduino-rfid-reader-piezo-sounder.html</a:t>
            </a:r>
            <a:endParaRPr lang="fr-FR" b="1" dirty="0">
              <a:solidFill>
                <a:srgbClr val="0070C0"/>
              </a:solidFill>
              <a:latin typeface="Calibri" pitchFamily="34" charset="0"/>
              <a:cs typeface="Calibri" pitchFamily="34" charset="0"/>
            </a:endParaRPr>
          </a:p>
          <a:p>
            <a:r>
              <a:rPr lang="fr-FR" b="1" dirty="0">
                <a:solidFill>
                  <a:srgbClr val="C00000"/>
                </a:solidFill>
                <a:latin typeface="Calibri" pitchFamily="34" charset="0"/>
                <a:cs typeface="Calibri" pitchFamily="34" charset="0"/>
              </a:rPr>
              <a:t>COMPASS: </a:t>
            </a:r>
            <a:r>
              <a:rPr lang="fr-FR" b="1" dirty="0">
                <a:solidFill>
                  <a:srgbClr val="0070C0"/>
                </a:solidFill>
                <a:latin typeface="Calibri" pitchFamily="34" charset="0"/>
                <a:cs typeface="Calibri" pitchFamily="34" charset="0"/>
                <a:hlinkClick r:id="rId22"/>
              </a:rPr>
              <a:t>http://lusorobotica.com/index.php/topic,36.0.html</a:t>
            </a:r>
            <a:r>
              <a:rPr lang="fr-FR" b="1" dirty="0">
                <a:solidFill>
                  <a:srgbClr val="0070C0"/>
                </a:solidFill>
                <a:latin typeface="Calibri" pitchFamily="34" charset="0"/>
                <a:cs typeface="Calibri" pitchFamily="34" charset="0"/>
              </a:rPr>
              <a:t>, </a:t>
            </a:r>
            <a:r>
              <a:rPr lang="fr-FR" sz="1200" b="1" dirty="0">
                <a:solidFill>
                  <a:srgbClr val="0070C0"/>
                </a:solidFill>
                <a:latin typeface="Calibri" pitchFamily="34" charset="0"/>
                <a:cs typeface="Calibri" pitchFamily="34" charset="0"/>
                <a:hlinkClick r:id="rId22"/>
              </a:rPr>
              <a:t>http://wiring.org.co/learning/libraries/hmc6352sparkfun.html</a:t>
            </a:r>
          </a:p>
        </p:txBody>
      </p:sp>
      <p:sp>
        <p:nvSpPr>
          <p:cNvPr id="18" name="Rectangle 17"/>
          <p:cNvSpPr/>
          <p:nvPr/>
        </p:nvSpPr>
        <p:spPr>
          <a:xfrm>
            <a:off x="0" y="2636912"/>
            <a:ext cx="9144000" cy="523220"/>
          </a:xfrm>
          <a:prstGeom prst="rect">
            <a:avLst/>
          </a:prstGeom>
        </p:spPr>
        <p:txBody>
          <a:bodyPr wrap="square">
            <a:spAutoFit/>
          </a:bodyPr>
          <a:lstStyle/>
          <a:p>
            <a:r>
              <a:rPr lang="fr-FR" b="1" dirty="0">
                <a:solidFill>
                  <a:srgbClr val="C00000"/>
                </a:solidFill>
                <a:latin typeface="Calibri" pitchFamily="34" charset="0"/>
                <a:cs typeface="Calibri" pitchFamily="34" charset="0"/>
              </a:rPr>
              <a:t>APPROCHE CLIENT-SERVEUR AVEC LIAISON WIFI : </a:t>
            </a:r>
            <a:r>
              <a:rPr lang="fr-FR" b="1" dirty="0">
                <a:latin typeface="Calibri" pitchFamily="34" charset="0"/>
                <a:cs typeface="Calibri" pitchFamily="34" charset="0"/>
                <a:hlinkClick r:id="rId23"/>
              </a:rPr>
              <a:t>http://www.mon-club-elec.fr/pmwiki_mon_club_elec/pmwiki.php?n=MAIN.ArduinoExpertSymbioseArduinoPCPrincipeDeploiement</a:t>
            </a:r>
            <a:endParaRPr lang="fr-FR" b="1" dirty="0">
              <a:latin typeface="Calibri" pitchFamily="34" charset="0"/>
              <a:cs typeface="Calibri" pitchFamily="34" charset="0"/>
            </a:endParaRPr>
          </a:p>
        </p:txBody>
      </p:sp>
      <p:sp>
        <p:nvSpPr>
          <p:cNvPr id="19" name="Rectangle 18"/>
          <p:cNvSpPr/>
          <p:nvPr/>
        </p:nvSpPr>
        <p:spPr>
          <a:xfrm>
            <a:off x="-32" y="3121223"/>
            <a:ext cx="9144000" cy="307777"/>
          </a:xfrm>
          <a:prstGeom prst="rect">
            <a:avLst/>
          </a:prstGeom>
        </p:spPr>
        <p:txBody>
          <a:bodyPr wrap="square">
            <a:spAutoFit/>
          </a:bodyPr>
          <a:lstStyle/>
          <a:p>
            <a:r>
              <a:rPr lang="fr-FR" b="1" dirty="0">
                <a:solidFill>
                  <a:srgbClr val="C00000"/>
                </a:solidFill>
                <a:latin typeface="Calibri" pitchFamily="34" charset="0"/>
                <a:cs typeface="Calibri" pitchFamily="34" charset="0"/>
              </a:rPr>
              <a:t>NUNCHUK MEETS NXT: </a:t>
            </a:r>
            <a:r>
              <a:rPr lang="fr-FR" b="1" dirty="0">
                <a:latin typeface="Calibri" pitchFamily="34" charset="0"/>
                <a:cs typeface="Calibri" pitchFamily="34" charset="0"/>
                <a:hlinkClick r:id="rId24"/>
              </a:rPr>
              <a:t>http://www.mindstormsforum.de/viewtopic.php?t=3828</a:t>
            </a:r>
            <a:endParaRPr lang="fr-FR" b="1" dirty="0">
              <a:latin typeface="Calibri" pitchFamily="34" charset="0"/>
              <a:cs typeface="Calibri" pitchFamily="34" charset="0"/>
            </a:endParaRPr>
          </a:p>
        </p:txBody>
      </p:sp>
      <p:sp>
        <p:nvSpPr>
          <p:cNvPr id="12" name="Rectangle 11"/>
          <p:cNvSpPr/>
          <p:nvPr/>
        </p:nvSpPr>
        <p:spPr>
          <a:xfrm>
            <a:off x="0" y="4725144"/>
            <a:ext cx="9144000" cy="523220"/>
          </a:xfrm>
          <a:prstGeom prst="rect">
            <a:avLst/>
          </a:prstGeom>
        </p:spPr>
        <p:txBody>
          <a:bodyPr wrap="square">
            <a:spAutoFit/>
          </a:bodyPr>
          <a:lstStyle/>
          <a:p>
            <a:r>
              <a:rPr lang="fr-FR" b="1" dirty="0">
                <a:solidFill>
                  <a:srgbClr val="C00000"/>
                </a:solidFill>
                <a:latin typeface="Calibri" pitchFamily="34" charset="0"/>
                <a:cs typeface="Calibri" pitchFamily="34" charset="0"/>
              </a:rPr>
              <a:t>CELLULES SOLAIRES : </a:t>
            </a:r>
            <a:r>
              <a:rPr lang="fr-FR" b="1" dirty="0">
                <a:solidFill>
                  <a:srgbClr val="C00000"/>
                </a:solidFill>
                <a:latin typeface="Calibri" pitchFamily="34" charset="0"/>
                <a:cs typeface="Calibri" pitchFamily="34" charset="0"/>
                <a:hlinkClick r:id="rId24"/>
              </a:rPr>
              <a:t>http://www.doctormonk.com/2011/09/arduino-solar-radio.html</a:t>
            </a:r>
          </a:p>
          <a:p>
            <a:r>
              <a:rPr lang="fr-FR" b="1" dirty="0">
                <a:solidFill>
                  <a:srgbClr val="C00000"/>
                </a:solidFill>
                <a:latin typeface="Calibri" pitchFamily="34" charset="0"/>
                <a:cs typeface="Calibri" pitchFamily="34" charset="0"/>
              </a:rPr>
              <a:t>RASPBERRY-Pi : </a:t>
            </a:r>
            <a:r>
              <a:rPr lang="fr-FR" b="1" dirty="0">
                <a:solidFill>
                  <a:srgbClr val="C00000"/>
                </a:solidFill>
                <a:latin typeface="Calibri" pitchFamily="34" charset="0"/>
                <a:cs typeface="Calibri" pitchFamily="34" charset="0"/>
                <a:hlinkClick r:id="rId24"/>
              </a:rPr>
              <a:t>http://www.doctormonk.com/2012/04/raspberry-pi-and-arduino.html</a:t>
            </a:r>
          </a:p>
        </p:txBody>
      </p:sp>
      <p:pic>
        <p:nvPicPr>
          <p:cNvPr id="13" name="Image 12">
            <a:hlinkClick r:id="rId25" action="ppaction://hlinksldjump"/>
            <a:extLst>
              <a:ext uri="{FF2B5EF4-FFF2-40B4-BE49-F238E27FC236}">
                <a16:creationId xmlns:a16="http://schemas.microsoft.com/office/drawing/2014/main" id="{22070EFC-6101-4F0F-8780-0A51346AE8BF}"/>
              </a:ext>
            </a:extLst>
          </p:cNvPr>
          <p:cNvPicPr>
            <a:picLocks noChangeAspect="1"/>
          </p:cNvPicPr>
          <p:nvPr/>
        </p:nvPicPr>
        <p:blipFill>
          <a:blip r:embed="rId26" cstate="print">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93132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MODULE Bluetooth HC-05</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58</a:t>
            </a:fld>
            <a:endParaRPr lang="fr-FR"/>
          </a:p>
        </p:txBody>
      </p:sp>
      <p:sp>
        <p:nvSpPr>
          <p:cNvPr id="4" name="Rectangle 3"/>
          <p:cNvSpPr/>
          <p:nvPr/>
        </p:nvSpPr>
        <p:spPr>
          <a:xfrm>
            <a:off x="3528144" y="3733062"/>
            <a:ext cx="5800204" cy="2308324"/>
          </a:xfrm>
          <a:prstGeom prst="rect">
            <a:avLst/>
          </a:prstGeom>
        </p:spPr>
        <p:txBody>
          <a:bodyPr wrap="square">
            <a:spAutoFit/>
          </a:bodyPr>
          <a:lstStyle/>
          <a:p>
            <a:r>
              <a:rPr lang="fr-FR" sz="1600" b="1" dirty="0">
                <a:latin typeface="Calibri" panose="020F0502020204030204" pitchFamily="34" charset="0"/>
              </a:rPr>
              <a:t>Il ne reste alors plus que les broches Key et </a:t>
            </a:r>
            <a:r>
              <a:rPr lang="fr-FR" sz="1600" b="1" dirty="0" err="1">
                <a:latin typeface="Calibri" panose="020F0502020204030204" pitchFamily="34" charset="0"/>
              </a:rPr>
              <a:t>Led</a:t>
            </a:r>
            <a:r>
              <a:rPr lang="fr-FR" sz="1600" b="1" dirty="0">
                <a:latin typeface="Calibri" panose="020F0502020204030204" pitchFamily="34" charset="0"/>
              </a:rPr>
              <a:t>. </a:t>
            </a:r>
            <a:r>
              <a:rPr lang="fr-FR" sz="1600" b="1" dirty="0" err="1">
                <a:latin typeface="Calibri" panose="020F0502020204030204" pitchFamily="34" charset="0"/>
              </a:rPr>
              <a:t>Led</a:t>
            </a:r>
            <a:r>
              <a:rPr lang="fr-FR" sz="1600" b="1" dirty="0">
                <a:latin typeface="Calibri" panose="020F0502020204030204" pitchFamily="34" charset="0"/>
              </a:rPr>
              <a:t> sert à connecter une LED de statut, vous pouvez la laisser déconnectée cela n’influencera pas le comportement du module. </a:t>
            </a:r>
          </a:p>
          <a:p>
            <a:endParaRPr lang="fr-FR" sz="1600" b="1" dirty="0">
              <a:latin typeface="Calibri" panose="020F0502020204030204" pitchFamily="34" charset="0"/>
            </a:endParaRPr>
          </a:p>
          <a:p>
            <a:r>
              <a:rPr lang="fr-FR" sz="1600" b="1" dirty="0">
                <a:latin typeface="Calibri" panose="020F0502020204030204" pitchFamily="34" charset="0"/>
              </a:rPr>
              <a:t>Key sert à utiliser le mode "commande" du module. </a:t>
            </a:r>
          </a:p>
          <a:p>
            <a:endParaRPr lang="fr-FR" sz="1600" b="1" dirty="0">
              <a:latin typeface="Calibri" panose="020F0502020204030204" pitchFamily="34" charset="0"/>
            </a:endParaRPr>
          </a:p>
          <a:p>
            <a:r>
              <a:rPr lang="fr-FR" sz="1600" b="1" dirty="0">
                <a:latin typeface="Calibri" panose="020F0502020204030204" pitchFamily="34" charset="0"/>
              </a:rPr>
              <a:t>Avec cette dernière vous pourrez reconfigurer la voie série (vitesse, parité etc…) et d’autres options liées au </a:t>
            </a:r>
            <a:r>
              <a:rPr lang="fr-FR" sz="1600" b="1" dirty="0" err="1">
                <a:latin typeface="Calibri" panose="020F0502020204030204" pitchFamily="34" charset="0"/>
              </a:rPr>
              <a:t>bluetooth</a:t>
            </a:r>
            <a:r>
              <a:rPr lang="fr-FR" sz="1600" b="1" dirty="0">
                <a:latin typeface="Calibri" panose="020F0502020204030204" pitchFamily="34" charset="0"/>
              </a:rPr>
              <a:t> (nom du module, mot de passe d’appairage, mode esclave/maître…).</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82" y="2780928"/>
            <a:ext cx="3473418" cy="2475600"/>
          </a:xfrm>
          <a:prstGeom prst="rect">
            <a:avLst/>
          </a:prstGeom>
        </p:spPr>
      </p:pic>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t="16970" r="10867" b="9185"/>
          <a:stretch/>
        </p:blipFill>
        <p:spPr>
          <a:xfrm>
            <a:off x="5756424" y="569386"/>
            <a:ext cx="3302747" cy="2736304"/>
          </a:xfrm>
          <a:prstGeom prst="rect">
            <a:avLst/>
          </a:prstGeom>
        </p:spPr>
      </p:pic>
      <p:sp>
        <p:nvSpPr>
          <p:cNvPr id="10" name="Rectangle 9"/>
          <p:cNvSpPr/>
          <p:nvPr/>
        </p:nvSpPr>
        <p:spPr>
          <a:xfrm>
            <a:off x="49287" y="490299"/>
            <a:ext cx="6322914" cy="2062103"/>
          </a:xfrm>
          <a:prstGeom prst="rect">
            <a:avLst/>
          </a:prstGeom>
        </p:spPr>
        <p:txBody>
          <a:bodyPr wrap="square">
            <a:spAutoFit/>
          </a:bodyPr>
          <a:lstStyle/>
          <a:p>
            <a:r>
              <a:rPr lang="fr-FR" sz="1600" dirty="0">
                <a:latin typeface="Calibri" panose="020F0502020204030204" pitchFamily="34" charset="0"/>
              </a:rPr>
              <a:t>Ce module communique via une liaison série avec une carte </a:t>
            </a:r>
            <a:r>
              <a:rPr lang="fr-FR" sz="1600" dirty="0" err="1">
                <a:latin typeface="Calibri" panose="020F0502020204030204" pitchFamily="34" charset="0"/>
              </a:rPr>
              <a:t>Arduino</a:t>
            </a:r>
            <a:r>
              <a:rPr lang="fr-FR" sz="1600" dirty="0">
                <a:latin typeface="Calibri" panose="020F0502020204030204" pitchFamily="34" charset="0"/>
              </a:rPr>
              <a:t>. </a:t>
            </a:r>
          </a:p>
          <a:p>
            <a:r>
              <a:rPr lang="fr-FR" sz="1600" dirty="0">
                <a:latin typeface="Calibri" panose="020F0502020204030204" pitchFamily="34" charset="0"/>
              </a:rPr>
              <a:t>Cette liaison s’établit sur deux broches RX et TX définies dans notre programme en tant que broches 11 et 10.</a:t>
            </a:r>
          </a:p>
          <a:p>
            <a:endParaRPr lang="fr-FR" sz="1600" dirty="0">
              <a:latin typeface="Calibri" panose="020F0502020204030204" pitchFamily="34" charset="0"/>
            </a:endParaRPr>
          </a:p>
          <a:p>
            <a:r>
              <a:rPr lang="fr-FR" sz="1600" b="1" dirty="0">
                <a:latin typeface="Calibri" panose="020F0502020204030204" pitchFamily="34" charset="0"/>
              </a:rPr>
              <a:t>La broche RX de la carte </a:t>
            </a:r>
            <a:r>
              <a:rPr lang="fr-FR" sz="1600" b="1" dirty="0" err="1">
                <a:latin typeface="Calibri" panose="020F0502020204030204" pitchFamily="34" charset="0"/>
              </a:rPr>
              <a:t>Arduino</a:t>
            </a:r>
            <a:r>
              <a:rPr lang="fr-FR" sz="1600" b="1" dirty="0">
                <a:latin typeface="Calibri" panose="020F0502020204030204" pitchFamily="34" charset="0"/>
              </a:rPr>
              <a:t> doit être raccordée à la broche TX du module Bluetooth HC-05. </a:t>
            </a:r>
          </a:p>
          <a:p>
            <a:r>
              <a:rPr lang="fr-FR" sz="1600" b="1" dirty="0">
                <a:latin typeface="Calibri" panose="020F0502020204030204" pitchFamily="34" charset="0"/>
              </a:rPr>
              <a:t>La broche TX de la carte </a:t>
            </a:r>
            <a:r>
              <a:rPr lang="fr-FR" sz="1600" b="1" dirty="0" err="1">
                <a:latin typeface="Calibri" panose="020F0502020204030204" pitchFamily="34" charset="0"/>
              </a:rPr>
              <a:t>Arduino</a:t>
            </a:r>
            <a:r>
              <a:rPr lang="fr-FR" sz="1600" b="1" dirty="0">
                <a:latin typeface="Calibri" panose="020F0502020204030204" pitchFamily="34" charset="0"/>
              </a:rPr>
              <a:t> doit être raccordée à la broche RX du module HC-05.</a:t>
            </a:r>
            <a:endParaRPr lang="fr-FR" sz="1600" b="1" dirty="0"/>
          </a:p>
        </p:txBody>
      </p:sp>
    </p:spTree>
    <p:extLst>
      <p:ext uri="{BB962C8B-B14F-4D97-AF65-F5344CB8AC3E}">
        <p14:creationId xmlns:p14="http://schemas.microsoft.com/office/powerpoint/2010/main" val="175788440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LINKS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580</a:t>
            </a:fld>
            <a:endParaRPr lang="fr-FR"/>
          </a:p>
        </p:txBody>
      </p:sp>
      <p:sp>
        <p:nvSpPr>
          <p:cNvPr id="5" name="Rectangle 4"/>
          <p:cNvSpPr/>
          <p:nvPr/>
        </p:nvSpPr>
        <p:spPr>
          <a:xfrm>
            <a:off x="0" y="500042"/>
            <a:ext cx="9144000" cy="6509474"/>
          </a:xfrm>
          <a:prstGeom prst="rect">
            <a:avLst/>
          </a:prstGeom>
        </p:spPr>
        <p:txBody>
          <a:bodyPr wrap="square">
            <a:spAutoFit/>
          </a:bodyPr>
          <a:lstStyle/>
          <a:p>
            <a:r>
              <a:rPr lang="fr-FR" b="1" baseline="0" dirty="0">
                <a:latin typeface="Calibri"/>
              </a:rPr>
              <a:t>Introduction au système </a:t>
            </a:r>
            <a:r>
              <a:rPr lang="fr-FR" b="1" baseline="0" dirty="0" err="1">
                <a:latin typeface="Calibri"/>
              </a:rPr>
              <a:t>Arduino</a:t>
            </a:r>
            <a:r>
              <a:rPr lang="fr-FR" b="1" baseline="0" dirty="0">
                <a:latin typeface="Calibri"/>
              </a:rPr>
              <a:t> :</a:t>
            </a:r>
          </a:p>
          <a:p>
            <a:r>
              <a:rPr lang="fr-FR" b="1" u="sng" baseline="0" dirty="0">
                <a:solidFill>
                  <a:srgbClr val="0000FF"/>
                </a:solidFill>
                <a:latin typeface="Calibri"/>
                <a:hlinkClick r:id="rId2"/>
              </a:rPr>
              <a:t>http://www.mon-club-elec.fr/pmwiki_reference_arduino/pmwiki.php?n=Main.DebuterIntroduction</a:t>
            </a:r>
          </a:p>
          <a:p>
            <a:r>
              <a:rPr lang="fr-FR" b="1" baseline="0" dirty="0">
                <a:latin typeface="Calibri"/>
              </a:rPr>
              <a:t>Vue d’ensemble des cartes :</a:t>
            </a:r>
          </a:p>
          <a:p>
            <a:r>
              <a:rPr lang="fr-FR" b="1" u="sng" baseline="0" dirty="0">
                <a:solidFill>
                  <a:srgbClr val="0000FF"/>
                </a:solidFill>
                <a:latin typeface="Calibri"/>
                <a:hlinkClick r:id="rId3"/>
              </a:rPr>
              <a:t>http://www.mon-club-elec.fr/pmwiki_reference_arduino/pmwiki.php?n=Main.Materiel</a:t>
            </a:r>
          </a:p>
          <a:p>
            <a:r>
              <a:rPr lang="fr-FR" b="1" baseline="0" dirty="0">
                <a:latin typeface="Calibri"/>
              </a:rPr>
              <a:t>FAQ : =&gt; </a:t>
            </a:r>
            <a:r>
              <a:rPr lang="fr-FR" b="1" u="sng" baseline="0" dirty="0">
                <a:solidFill>
                  <a:srgbClr val="0000FF"/>
                </a:solidFill>
                <a:latin typeface="Calibri"/>
                <a:hlinkClick r:id="rId4"/>
              </a:rPr>
              <a:t>http://www.mon-club-elec.fr/pmwiki_reference_arduino/pmwiki.php?n=Main.FAQ</a:t>
            </a:r>
          </a:p>
          <a:p>
            <a:r>
              <a:rPr lang="fr-FR" b="1" baseline="0" dirty="0">
                <a:latin typeface="Calibri"/>
              </a:rPr>
              <a:t>Définition de l’open source ! et plein d’autres bricoles =&gt; Lien avec les </a:t>
            </a:r>
            <a:r>
              <a:rPr lang="fr-FR" b="1" baseline="0" dirty="0" err="1">
                <a:latin typeface="Calibri"/>
              </a:rPr>
              <a:t>shields</a:t>
            </a:r>
            <a:r>
              <a:rPr lang="fr-FR" b="1" baseline="0" dirty="0">
                <a:latin typeface="Calibri"/>
              </a:rPr>
              <a:t>…</a:t>
            </a:r>
          </a:p>
          <a:p>
            <a:r>
              <a:rPr lang="fr-FR" b="1" baseline="0" dirty="0">
                <a:latin typeface="Calibri"/>
              </a:rPr>
              <a:t>Le Logiciel :</a:t>
            </a:r>
          </a:p>
          <a:p>
            <a:r>
              <a:rPr lang="fr-FR" b="1" u="sng" baseline="0" dirty="0">
                <a:solidFill>
                  <a:srgbClr val="0000FF"/>
                </a:solidFill>
                <a:latin typeface="Calibri"/>
                <a:hlinkClick r:id="rId5"/>
              </a:rPr>
              <a:t>http://www.mon-club-elec.fr/pmwiki_reference_arduino/pmwiki.php?n=Main.DebuterPresentationLogiciel</a:t>
            </a:r>
          </a:p>
          <a:p>
            <a:r>
              <a:rPr lang="fr-FR" b="1" baseline="0" dirty="0">
                <a:latin typeface="Calibri"/>
              </a:rPr>
              <a:t>La carte </a:t>
            </a:r>
            <a:r>
              <a:rPr lang="fr-FR" b="1" baseline="0" dirty="0" err="1">
                <a:latin typeface="Calibri"/>
              </a:rPr>
              <a:t>Duemilanove</a:t>
            </a:r>
            <a:r>
              <a:rPr lang="fr-FR" b="1" baseline="0" dirty="0">
                <a:latin typeface="Calibri"/>
              </a:rPr>
              <a:t> :</a:t>
            </a:r>
          </a:p>
          <a:p>
            <a:r>
              <a:rPr lang="fr-FR" b="1" u="sng" baseline="0" dirty="0">
                <a:solidFill>
                  <a:srgbClr val="0000FF"/>
                </a:solidFill>
                <a:latin typeface="Calibri"/>
                <a:hlinkClick r:id="rId6"/>
              </a:rPr>
              <a:t>http://www.mon-club-elec.fr/pmwiki_reference_arduino/pmwiki.php?n=Main.MaterielDuemilanove</a:t>
            </a:r>
          </a:p>
          <a:p>
            <a:r>
              <a:rPr lang="fr-FR" b="1" baseline="0" dirty="0">
                <a:latin typeface="Calibri"/>
              </a:rPr>
              <a:t>Le brochage :</a:t>
            </a:r>
          </a:p>
          <a:p>
            <a:r>
              <a:rPr lang="fr-FR" b="1" u="sng" baseline="0" dirty="0">
                <a:solidFill>
                  <a:srgbClr val="0000FF"/>
                </a:solidFill>
                <a:latin typeface="Calibri"/>
                <a:hlinkClick r:id="rId7"/>
              </a:rPr>
              <a:t>http://www.mon-club-elec.fr/pmwiki_mon_club_elec/pmwiki.php?n=MAIN.REFERENCESBrochageDuemilanove</a:t>
            </a:r>
          </a:p>
          <a:p>
            <a:r>
              <a:rPr lang="fr-FR" b="1" baseline="0" dirty="0">
                <a:latin typeface="Calibri"/>
              </a:rPr>
              <a:t>Compilation :</a:t>
            </a:r>
          </a:p>
          <a:p>
            <a:r>
              <a:rPr lang="fr-FR" b="1" u="sng" baseline="0" dirty="0">
                <a:solidFill>
                  <a:srgbClr val="0000FF"/>
                </a:solidFill>
                <a:latin typeface="Calibri"/>
                <a:hlinkClick r:id="rId8"/>
              </a:rPr>
              <a:t>http://www.mon-club-elec.fr/pmwiki_reference_arduino/pmwiki.php?n=Main.ApprendreProcedureCompilation</a:t>
            </a:r>
          </a:p>
          <a:p>
            <a:r>
              <a:rPr lang="fr-FR" b="1" baseline="0" dirty="0">
                <a:latin typeface="Calibri"/>
              </a:rPr>
              <a:t>Premier programme :</a:t>
            </a:r>
          </a:p>
          <a:p>
            <a:r>
              <a:rPr lang="fr-FR" b="1" u="sng" baseline="0" dirty="0">
                <a:solidFill>
                  <a:srgbClr val="0000FF"/>
                </a:solidFill>
                <a:latin typeface="Calibri"/>
                <a:hlinkClick r:id="rId9"/>
              </a:rPr>
              <a:t>http://www.mon-club-elec.fr/pmwiki_reference_arduino/pmwiki.php?n=Main.ApprendreProgrammeTypeMinimum</a:t>
            </a:r>
          </a:p>
          <a:p>
            <a:r>
              <a:rPr lang="fr-FR" b="1" baseline="0" dirty="0">
                <a:latin typeface="Calibri"/>
              </a:rPr>
              <a:t>Références :</a:t>
            </a:r>
          </a:p>
          <a:p>
            <a:r>
              <a:rPr lang="fr-FR" b="1" u="sng" baseline="0" dirty="0">
                <a:solidFill>
                  <a:srgbClr val="0000FF"/>
                </a:solidFill>
                <a:latin typeface="Calibri"/>
                <a:hlinkClick r:id="rId10"/>
              </a:rPr>
              <a:t>http://www.mon-club-elec.fr/pmwiki_reference_arduino/pmwiki.php?n=Main.Reference</a:t>
            </a:r>
          </a:p>
          <a:p>
            <a:r>
              <a:rPr lang="fr-FR" b="1" baseline="0" dirty="0">
                <a:latin typeface="Calibri"/>
              </a:rPr>
              <a:t>Références Etendues:</a:t>
            </a:r>
          </a:p>
          <a:p>
            <a:r>
              <a:rPr lang="fr-FR" b="1" u="sng" baseline="0" dirty="0">
                <a:solidFill>
                  <a:srgbClr val="0000FF"/>
                </a:solidFill>
                <a:latin typeface="Calibri"/>
                <a:hlinkClick r:id="rId11"/>
              </a:rPr>
              <a:t>http://www.mon-club-elec.fr/pmwiki_reference_arduino/pmwiki.php?n=Main.ReferenceEtendue</a:t>
            </a:r>
          </a:p>
          <a:p>
            <a:r>
              <a:rPr lang="fr-FR" b="1" baseline="0" dirty="0">
                <a:latin typeface="Calibri"/>
              </a:rPr>
              <a:t>Les librairies de références :</a:t>
            </a:r>
          </a:p>
          <a:p>
            <a:r>
              <a:rPr lang="fr-FR" b="1" u="sng" baseline="0" dirty="0">
                <a:solidFill>
                  <a:srgbClr val="0000FF"/>
                </a:solidFill>
                <a:latin typeface="Calibri"/>
                <a:hlinkClick r:id="rId12"/>
              </a:rPr>
              <a:t>http://www.mon-club-elec.fr/pmwiki_reference_arduino/pmwiki.php?n=Main.ReferenceLibrairies</a:t>
            </a:r>
          </a:p>
          <a:p>
            <a:r>
              <a:rPr lang="fr-FR" b="1" u="sng" baseline="0" dirty="0">
                <a:solidFill>
                  <a:srgbClr val="0000FF"/>
                </a:solidFill>
                <a:latin typeface="Calibri"/>
                <a:hlinkClick r:id="rId13"/>
              </a:rPr>
              <a:t>http://www.mon-club-elec.fr/pmwiki_reference_arduino/pmwiki.php?n=Main.Librairies</a:t>
            </a:r>
          </a:p>
          <a:p>
            <a:r>
              <a:rPr lang="en-US" b="1" baseline="0" dirty="0">
                <a:latin typeface="Calibri"/>
              </a:rPr>
              <a:t>Serial :  </a:t>
            </a:r>
            <a:r>
              <a:rPr lang="en-US" b="1" u="sng" baseline="0" dirty="0">
                <a:solidFill>
                  <a:srgbClr val="0000FF"/>
                </a:solidFill>
                <a:latin typeface="Calibri"/>
                <a:hlinkClick r:id="rId14"/>
              </a:rPr>
              <a:t>http://www.mon-club-elec.fr/pmwiki_reference_arduino/pmwiki.php?n=Main.Serial</a:t>
            </a:r>
          </a:p>
          <a:p>
            <a:r>
              <a:rPr lang="en-US" b="1" baseline="0" dirty="0">
                <a:latin typeface="Calibri"/>
              </a:rPr>
              <a:t>Stepper: </a:t>
            </a:r>
            <a:r>
              <a:rPr lang="en-US" b="1" u="sng" baseline="0" dirty="0">
                <a:solidFill>
                  <a:srgbClr val="0000FF"/>
                </a:solidFill>
                <a:latin typeface="Calibri"/>
                <a:hlinkClick r:id="rId15"/>
              </a:rPr>
              <a:t>http://www.mon-club-elec.fr/pmwiki_reference_arduino/pmwiki.php?n=Main.LibrairieStepper</a:t>
            </a:r>
          </a:p>
          <a:p>
            <a:r>
              <a:rPr lang="en-US" b="1" baseline="0" dirty="0">
                <a:latin typeface="Calibri"/>
              </a:rPr>
              <a:t>Servo: </a:t>
            </a:r>
            <a:r>
              <a:rPr lang="en-US" b="1" u="sng" baseline="0" dirty="0">
                <a:solidFill>
                  <a:srgbClr val="0000FF"/>
                </a:solidFill>
                <a:latin typeface="Calibri"/>
                <a:hlinkClick r:id="rId16"/>
              </a:rPr>
              <a:t>http://www.mon-club-elec.fr/pmwiki_reference_arduino/pmwiki.php?n=Main.LibrairieServo</a:t>
            </a:r>
          </a:p>
          <a:p>
            <a:r>
              <a:rPr lang="en-US" b="1" baseline="0" dirty="0">
                <a:latin typeface="Calibri"/>
              </a:rPr>
              <a:t>LCD: </a:t>
            </a:r>
            <a:r>
              <a:rPr lang="en-US" b="1" u="sng" baseline="0" dirty="0">
                <a:solidFill>
                  <a:srgbClr val="0000FF"/>
                </a:solidFill>
                <a:latin typeface="Calibri"/>
                <a:hlinkClick r:id="rId17"/>
              </a:rPr>
              <a:t>http://www.mon-club-elec.fr/pmwiki_reference_arduino/pmwiki.php?n=Main.LibrairieLCD</a:t>
            </a:r>
            <a:endParaRPr lang="en-US" b="1" u="sng" baseline="0" dirty="0">
              <a:solidFill>
                <a:srgbClr val="0000FF"/>
              </a:solidFill>
              <a:latin typeface="Calibri"/>
            </a:endParaRPr>
          </a:p>
          <a:p>
            <a:r>
              <a:rPr lang="fr-FR" sz="1200" b="1" u="sng" dirty="0">
                <a:solidFill>
                  <a:srgbClr val="0000FF"/>
                </a:solidFill>
                <a:latin typeface="Calibri"/>
                <a:hlinkClick r:id="rId18"/>
              </a:rPr>
              <a:t>http://www.aurel32.net/elec/lcd.php</a:t>
            </a:r>
            <a:r>
              <a:rPr lang="fr-FR" sz="1200" b="1" u="sng" dirty="0">
                <a:solidFill>
                  <a:srgbClr val="0000FF"/>
                </a:solidFill>
                <a:latin typeface="Calibri"/>
              </a:rPr>
              <a:t> , </a:t>
            </a:r>
            <a:r>
              <a:rPr lang="fr-FR" sz="1200" b="1" u="sng" dirty="0">
                <a:solidFill>
                  <a:srgbClr val="0000FF"/>
                </a:solidFill>
                <a:latin typeface="Calibri"/>
                <a:hlinkClick r:id="rId19"/>
              </a:rPr>
              <a:t>http://fabrice.sincere.pagesperso-orange.fr/cm_electronique/projet_pic/LCDalpha/LCDalpha.htm</a:t>
            </a:r>
            <a:endParaRPr lang="fr-FR" sz="1200" b="1" u="sng" dirty="0">
              <a:solidFill>
                <a:srgbClr val="0000FF"/>
              </a:solidFill>
              <a:latin typeface="Calibri"/>
              <a:hlinkClick r:id="rId17"/>
            </a:endParaRPr>
          </a:p>
          <a:p>
            <a:endParaRPr lang="fr-FR" sz="1200" b="1" u="sng" dirty="0">
              <a:solidFill>
                <a:srgbClr val="0000FF"/>
              </a:solidFill>
              <a:latin typeface="Calibri"/>
              <a:hlinkClick r:id="rId17"/>
            </a:endParaRPr>
          </a:p>
        </p:txBody>
      </p:sp>
      <p:pic>
        <p:nvPicPr>
          <p:cNvPr id="6" name="Image 5">
            <a:hlinkClick r:id="rId20" action="ppaction://hlinksldjump"/>
            <a:extLst>
              <a:ext uri="{FF2B5EF4-FFF2-40B4-BE49-F238E27FC236}">
                <a16:creationId xmlns:a16="http://schemas.microsoft.com/office/drawing/2014/main" id="{CB823473-C0CB-4130-AC82-BECBAC6E4F67}"/>
              </a:ext>
            </a:extLst>
          </p:cNvPr>
          <p:cNvPicPr>
            <a:picLocks noChangeAspect="1"/>
          </p:cNvPicPr>
          <p:nvPr/>
        </p:nvPicPr>
        <p:blipFill>
          <a:blip r:embed="rId21" cstate="print">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47299517"/>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LINKS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581</a:t>
            </a:fld>
            <a:endParaRPr lang="fr-FR"/>
          </a:p>
        </p:txBody>
      </p:sp>
      <p:sp>
        <p:nvSpPr>
          <p:cNvPr id="5" name="Rectangle 4"/>
          <p:cNvSpPr/>
          <p:nvPr/>
        </p:nvSpPr>
        <p:spPr>
          <a:xfrm>
            <a:off x="-32" y="428604"/>
            <a:ext cx="9429816" cy="6001643"/>
          </a:xfrm>
          <a:prstGeom prst="rect">
            <a:avLst/>
          </a:prstGeom>
        </p:spPr>
        <p:txBody>
          <a:bodyPr wrap="square">
            <a:spAutoFit/>
          </a:bodyPr>
          <a:lstStyle/>
          <a:p>
            <a:r>
              <a:rPr lang="fr-FR" sz="1200" b="1" u="sng" baseline="0" dirty="0">
                <a:latin typeface="Calibri"/>
              </a:rPr>
              <a:t>Comment écrire une librairie:</a:t>
            </a:r>
            <a:r>
              <a:rPr lang="fr-FR" sz="1200" b="1" baseline="0" dirty="0">
                <a:latin typeface="Calibri"/>
              </a:rPr>
              <a:t> </a:t>
            </a:r>
            <a:r>
              <a:rPr lang="fr-FR" sz="1200" b="1" u="sng" baseline="0" dirty="0">
                <a:solidFill>
                  <a:srgbClr val="0000FF"/>
                </a:solidFill>
                <a:latin typeface="Calibri"/>
                <a:hlinkClick r:id="rId2"/>
              </a:rPr>
              <a:t>http://www.robotix.fr/tutoriel-1-59-creer-une-bibliotheque-arduino.html</a:t>
            </a:r>
          </a:p>
          <a:p>
            <a:r>
              <a:rPr lang="fr-FR" sz="1200" b="1" dirty="0">
                <a:solidFill>
                  <a:srgbClr val="0070C0"/>
                </a:solidFill>
                <a:latin typeface="Calibri" pitchFamily="34" charset="0"/>
                <a:cs typeface="Calibri" pitchFamily="34" charset="0"/>
                <a:hlinkClick r:id="rId3"/>
              </a:rPr>
              <a:t>http://www.robot-maker.com/index.php?/user/4963-Philippe-RX/page__tab__tutorials</a:t>
            </a:r>
            <a:endParaRPr lang="fr-FR" sz="1200" b="1" dirty="0">
              <a:latin typeface="Calibri" pitchFamily="34" charset="0"/>
              <a:cs typeface="Calibri" pitchFamily="34" charset="0"/>
            </a:endParaRPr>
          </a:p>
          <a:p>
            <a:r>
              <a:rPr lang="fr-FR" sz="1200" b="1" baseline="0" dirty="0">
                <a:latin typeface="Calibri"/>
              </a:rPr>
              <a:t>Fiche sur LCD =&gt; Communication avec LCD : </a:t>
            </a:r>
            <a:r>
              <a:rPr lang="fr-FR" sz="1200" b="1" u="sng" baseline="0" dirty="0">
                <a:solidFill>
                  <a:srgbClr val="0000FF"/>
                </a:solidFill>
                <a:latin typeface="Calibri"/>
                <a:hlinkClick r:id="rId4"/>
              </a:rPr>
              <a:t>http://www.mon-club-elec.fr/pmwiki_mon_club_elec/pmwiki.php?n=MAIN.TechniquePreparationLCD</a:t>
            </a:r>
          </a:p>
          <a:p>
            <a:r>
              <a:rPr lang="fr-FR" sz="1200" b="1" baseline="0" dirty="0">
                <a:latin typeface="Calibri"/>
              </a:rPr>
              <a:t>Fiche </a:t>
            </a:r>
            <a:r>
              <a:rPr lang="fr-FR" sz="1200" b="1" baseline="0" dirty="0" err="1">
                <a:latin typeface="Calibri"/>
              </a:rPr>
              <a:t>Touch</a:t>
            </a:r>
            <a:r>
              <a:rPr lang="fr-FR" sz="1200" b="1" baseline="0" dirty="0">
                <a:latin typeface="Calibri"/>
              </a:rPr>
              <a:t> </a:t>
            </a:r>
            <a:r>
              <a:rPr lang="fr-FR" sz="1200" b="1" baseline="0" dirty="0" err="1">
                <a:latin typeface="Calibri"/>
              </a:rPr>
              <a:t>Shield</a:t>
            </a:r>
            <a:r>
              <a:rPr lang="fr-FR" sz="1200" b="1" baseline="0" dirty="0">
                <a:latin typeface="Calibri"/>
              </a:rPr>
              <a:t> Nintendo DS (Entrée analogique et Sortie Digitale) </a:t>
            </a:r>
          </a:p>
          <a:p>
            <a:r>
              <a:rPr lang="en-US" sz="1200" b="1" baseline="0" dirty="0">
                <a:latin typeface="Calibri"/>
              </a:rPr>
              <a:t>Fiche </a:t>
            </a:r>
            <a:r>
              <a:rPr lang="en-US" sz="1200" b="1" baseline="0" dirty="0" err="1">
                <a:latin typeface="Calibri"/>
              </a:rPr>
              <a:t>sur</a:t>
            </a:r>
            <a:r>
              <a:rPr lang="en-US" sz="1200" b="1" baseline="0" dirty="0">
                <a:latin typeface="Calibri"/>
              </a:rPr>
              <a:t> </a:t>
            </a:r>
            <a:r>
              <a:rPr lang="en-US" sz="1200" b="1" baseline="0" dirty="0" err="1">
                <a:latin typeface="Calibri"/>
              </a:rPr>
              <a:t>Nunchuck</a:t>
            </a:r>
            <a:r>
              <a:rPr lang="en-US" sz="1200" b="1" baseline="0" dirty="0">
                <a:latin typeface="Calibri"/>
              </a:rPr>
              <a:t> (accelerometer) =&gt; Bus I2C</a:t>
            </a:r>
          </a:p>
          <a:p>
            <a:r>
              <a:rPr lang="en-US" sz="1200" b="1" baseline="0" dirty="0">
                <a:latin typeface="Calibri"/>
              </a:rPr>
              <a:t>Bus SPI </a:t>
            </a:r>
            <a:r>
              <a:rPr lang="en-US" sz="1200" b="1" u="sng" baseline="0" dirty="0">
                <a:solidFill>
                  <a:srgbClr val="0000FF"/>
                </a:solidFill>
                <a:latin typeface="Calibri"/>
                <a:hlinkClick r:id="rId5"/>
              </a:rPr>
              <a:t>http://www.arduino.cc/playground/Code/Spi </a:t>
            </a:r>
          </a:p>
          <a:p>
            <a:r>
              <a:rPr lang="fr-FR" sz="1200" b="1" baseline="0" dirty="0">
                <a:latin typeface="Calibri"/>
              </a:rPr>
              <a:t>Pourquoi ne pas écrire dans une carte SD ? =&gt; il faut le </a:t>
            </a:r>
            <a:r>
              <a:rPr lang="fr-FR" sz="1200" b="1" baseline="0" dirty="0" err="1">
                <a:latin typeface="Calibri"/>
              </a:rPr>
              <a:t>shield</a:t>
            </a:r>
            <a:r>
              <a:rPr lang="fr-FR" sz="1200" b="1" baseline="0" dirty="0">
                <a:latin typeface="Calibri"/>
              </a:rPr>
              <a:t> Ethernet officiel: </a:t>
            </a:r>
          </a:p>
          <a:p>
            <a:r>
              <a:rPr lang="fr-FR" sz="1200" b="1" u="sng" baseline="0" dirty="0">
                <a:solidFill>
                  <a:srgbClr val="0000FF"/>
                </a:solidFill>
                <a:latin typeface="Calibri"/>
                <a:hlinkClick r:id="rId6"/>
              </a:rPr>
              <a:t>http://www.ladyada.net/learn/arduino/ethfiles.html</a:t>
            </a:r>
          </a:p>
          <a:p>
            <a:r>
              <a:rPr lang="en-US" sz="1200" b="1" baseline="0" dirty="0">
                <a:latin typeface="Calibri"/>
              </a:rPr>
              <a:t>Fiche </a:t>
            </a:r>
            <a:r>
              <a:rPr lang="en-US" sz="1200" b="1" baseline="0" dirty="0" err="1">
                <a:latin typeface="Calibri"/>
              </a:rPr>
              <a:t>sur</a:t>
            </a:r>
            <a:r>
              <a:rPr lang="en-US" sz="1200" b="1" baseline="0" dirty="0">
                <a:latin typeface="Calibri"/>
              </a:rPr>
              <a:t> </a:t>
            </a:r>
            <a:r>
              <a:rPr lang="en-US" sz="1200" b="1" baseline="0" dirty="0" err="1">
                <a:latin typeface="Calibri"/>
              </a:rPr>
              <a:t>l’ethernet</a:t>
            </a:r>
            <a:r>
              <a:rPr lang="en-US" sz="1200" b="1" baseline="0" dirty="0">
                <a:latin typeface="Calibri"/>
              </a:rPr>
              <a:t> Shield : </a:t>
            </a:r>
            <a:r>
              <a:rPr lang="en-US" sz="1200" b="1" u="sng" baseline="0" dirty="0">
                <a:solidFill>
                  <a:srgbClr val="0000FF"/>
                </a:solidFill>
                <a:latin typeface="Calibri"/>
                <a:hlinkClick r:id="rId6"/>
              </a:rPr>
              <a:t>http://www.ladyada.net/learn/arduino/ethfiles.html</a:t>
            </a:r>
          </a:p>
          <a:p>
            <a:r>
              <a:rPr lang="fr-FR" sz="1200" b="1" baseline="0" dirty="0">
                <a:latin typeface="Calibri"/>
              </a:rPr>
              <a:t>Tester les interruptions externes =&gt; </a:t>
            </a:r>
            <a:r>
              <a:rPr lang="fr-FR" sz="1200" b="1" baseline="0" dirty="0" err="1">
                <a:latin typeface="Calibri"/>
              </a:rPr>
              <a:t>Optocoupleur</a:t>
            </a:r>
            <a:r>
              <a:rPr lang="fr-FR" sz="1200" b="1" baseline="0" dirty="0">
                <a:latin typeface="Calibri"/>
              </a:rPr>
              <a:t> à fourche : </a:t>
            </a:r>
            <a:r>
              <a:rPr lang="fr-FR" sz="1200" b="1" u="sng" baseline="0" dirty="0">
                <a:solidFill>
                  <a:srgbClr val="0000FF"/>
                </a:solidFill>
                <a:latin typeface="Calibri"/>
                <a:hlinkClick r:id="rId7"/>
              </a:rPr>
              <a:t>http://www.mon-club-elec.fr/pmwiki_mon_club_elec/pmwiki.php?n=MAIN.ArduinoInitiationEntreesOnOffOptoFourcheTestSimple</a:t>
            </a:r>
          </a:p>
          <a:p>
            <a:r>
              <a:rPr lang="fr-FR" sz="1200" b="1" u="sng" baseline="0" dirty="0">
                <a:solidFill>
                  <a:srgbClr val="0000FF"/>
                </a:solidFill>
                <a:latin typeface="Calibri"/>
                <a:hlinkClick r:id="rId8"/>
              </a:rPr>
              <a:t>http://www.mon-club-elec.fr/pmwiki_mon_club_elec/pmwiki.php?n=MAIN.MaterielCapteurIRoptofourcheLTH301-07</a:t>
            </a:r>
          </a:p>
          <a:p>
            <a:r>
              <a:rPr lang="fr-FR" sz="1200" b="1" u="sng" baseline="0" dirty="0">
                <a:solidFill>
                  <a:srgbClr val="0000FF"/>
                </a:solidFill>
                <a:latin typeface="Calibri"/>
                <a:hlinkClick r:id="rId9"/>
              </a:rPr>
              <a:t>http://www.gotronic.fr/catalog/opto/interrupteurs.htm</a:t>
            </a:r>
          </a:p>
          <a:p>
            <a:r>
              <a:rPr lang="fr-FR" sz="1200" b="1" u="sng" baseline="0" dirty="0">
                <a:solidFill>
                  <a:srgbClr val="0000FF"/>
                </a:solidFill>
                <a:latin typeface="Calibri"/>
                <a:hlinkClick r:id="rId10"/>
              </a:rPr>
              <a:t>http://www.mon-club-elec.fr/pmwiki_mon_club_elec/pmwiki.php?n=MAIN.ArduinoExpertServoPanSuiviBalle</a:t>
            </a:r>
          </a:p>
          <a:p>
            <a:r>
              <a:rPr lang="fr-FR" sz="1200" b="1" baseline="0" dirty="0">
                <a:latin typeface="Calibri"/>
              </a:rPr>
              <a:t>Focus sur les </a:t>
            </a:r>
            <a:r>
              <a:rPr lang="fr-FR" sz="1200" b="1" baseline="0" dirty="0" err="1">
                <a:latin typeface="Calibri"/>
              </a:rPr>
              <a:t>Shields</a:t>
            </a:r>
            <a:endParaRPr lang="fr-FR" sz="1200" b="1" baseline="0" dirty="0">
              <a:latin typeface="Calibri"/>
            </a:endParaRPr>
          </a:p>
          <a:p>
            <a:r>
              <a:rPr lang="fr-FR" sz="1200" b="1" u="sng" baseline="0" dirty="0">
                <a:solidFill>
                  <a:srgbClr val="0000FF"/>
                </a:solidFill>
                <a:latin typeface="Calibri"/>
                <a:hlinkClick r:id="rId11"/>
              </a:rPr>
              <a:t>http://www.mon-club-elec.fr/pmwiki_mon_club_elec/pmwiki.php?n=MAIN.MATERIEL</a:t>
            </a:r>
          </a:p>
          <a:p>
            <a:r>
              <a:rPr lang="fr-FR" sz="1200" b="1" baseline="0" dirty="0">
                <a:latin typeface="Calibri"/>
              </a:rPr>
              <a:t>Alimentation</a:t>
            </a:r>
            <a:r>
              <a:rPr lang="fr-FR" sz="1200" b="1" dirty="0">
                <a:latin typeface="Calibri"/>
              </a:rPr>
              <a:t> </a:t>
            </a:r>
            <a:r>
              <a:rPr lang="fr-FR" sz="1200" b="1" baseline="0" dirty="0">
                <a:latin typeface="Calibri"/>
              </a:rPr>
              <a:t>de PC: </a:t>
            </a:r>
          </a:p>
          <a:p>
            <a:r>
              <a:rPr lang="fr-FR" sz="1200" b="1" u="sng" baseline="0" dirty="0">
                <a:solidFill>
                  <a:srgbClr val="0000FF"/>
                </a:solidFill>
                <a:latin typeface="Calibri"/>
                <a:hlinkClick r:id="rId12"/>
              </a:rPr>
              <a:t>http://www.mon-club-elec.fr/pmwiki_mon_club_elec/pmwiki.php?n=MAIN.TECHNIQUETrucsUtiliserAlimPC</a:t>
            </a:r>
          </a:p>
          <a:p>
            <a:r>
              <a:rPr lang="fr-FR" sz="1200" b="1" baseline="0" dirty="0">
                <a:latin typeface="Calibri"/>
              </a:rPr>
              <a:t>LIENS PROCESSING :</a:t>
            </a:r>
          </a:p>
          <a:p>
            <a:r>
              <a:rPr lang="fr-FR" sz="1200" b="1" u="sng" baseline="0" dirty="0">
                <a:solidFill>
                  <a:srgbClr val="0000FF"/>
                </a:solidFill>
                <a:latin typeface="Calibri"/>
                <a:hlinkClick r:id="rId13"/>
              </a:rPr>
              <a:t>http://www.mon-club-elec.fr/pmwiki_mon_club_elec/pmwiki.php?n=MAIN.OUTILSProcessing</a:t>
            </a:r>
          </a:p>
          <a:p>
            <a:r>
              <a:rPr lang="fr-FR" sz="1200" b="1" u="sng" dirty="0">
                <a:solidFill>
                  <a:srgbClr val="0000FF"/>
                </a:solidFill>
                <a:latin typeface="Calibri"/>
                <a:hlinkClick r:id="rId14"/>
              </a:rPr>
              <a:t>http://www.scoop.it/t/arduino-processing</a:t>
            </a:r>
          </a:p>
          <a:p>
            <a:r>
              <a:rPr lang="fr-FR" sz="1200" b="1" dirty="0">
                <a:solidFill>
                  <a:srgbClr val="C00000"/>
                </a:solidFill>
                <a:latin typeface="Calibri"/>
              </a:rPr>
              <a:t>ARDUINO MEETS PROCESSING:</a:t>
            </a:r>
          </a:p>
          <a:p>
            <a:r>
              <a:rPr lang="fr-FR" sz="1200" b="1" dirty="0">
                <a:latin typeface="Calibri"/>
                <a:hlinkClick r:id="rId15"/>
              </a:rPr>
              <a:t>http://webzone.k3.mah.se/projects/arduino-workshop/projects/arduino_meets_processing/instructions/index.html</a:t>
            </a:r>
            <a:endParaRPr lang="fr-FR" sz="1200" b="1" dirty="0">
              <a:latin typeface="Calibri"/>
            </a:endParaRPr>
          </a:p>
          <a:p>
            <a:r>
              <a:rPr lang="fr-FR" sz="1200" b="1" dirty="0">
                <a:solidFill>
                  <a:srgbClr val="C00000"/>
                </a:solidFill>
                <a:latin typeface="Calibri"/>
              </a:rPr>
              <a:t>ARDUINO MEETS  FLASH:</a:t>
            </a:r>
          </a:p>
          <a:p>
            <a:r>
              <a:rPr lang="fr-FR" sz="1200" b="1" dirty="0">
                <a:latin typeface="Calibri"/>
                <a:hlinkClick r:id="rId16"/>
              </a:rPr>
              <a:t>http://www.fabiobiondi.com/blog/2009/11/arduino-and-flash-modify-your-existent-flash-games-to-work-with-a-joystick/</a:t>
            </a:r>
            <a:endParaRPr lang="fr-FR" sz="1200" b="1" dirty="0">
              <a:latin typeface="Calibri"/>
            </a:endParaRPr>
          </a:p>
          <a:p>
            <a:r>
              <a:rPr lang="fr-FR" sz="1200" b="1" dirty="0">
                <a:latin typeface="Calibri"/>
                <a:hlinkClick r:id="rId17"/>
              </a:rPr>
              <a:t>http://www.fabiobiondi.com/blog/2009/10/arduino-and-flex-connect-a-joystick-to-your-application/</a:t>
            </a:r>
            <a:endParaRPr lang="fr-FR" sz="1200" b="1" dirty="0">
              <a:latin typeface="Calibri"/>
            </a:endParaRPr>
          </a:p>
          <a:p>
            <a:r>
              <a:rPr lang="fr-FR" sz="1200" b="1" baseline="0" dirty="0">
                <a:latin typeface="Calibri"/>
              </a:rPr>
              <a:t>Divers :</a:t>
            </a:r>
          </a:p>
          <a:p>
            <a:r>
              <a:rPr lang="fr-FR" sz="1200" b="1" baseline="0" dirty="0">
                <a:latin typeface="Calibri"/>
              </a:rPr>
              <a:t>Générateur de code: </a:t>
            </a:r>
            <a:r>
              <a:rPr lang="fr-FR" sz="1200" b="1" u="sng" baseline="0" dirty="0">
                <a:solidFill>
                  <a:srgbClr val="0000FF"/>
                </a:solidFill>
                <a:latin typeface="Calibri"/>
                <a:hlinkClick r:id="rId18"/>
              </a:rPr>
              <a:t>http://www.mon-club-elec.fr/pmwiki_generateur_code/pmwiki.php?n=Main.HomePage</a:t>
            </a:r>
          </a:p>
          <a:p>
            <a:r>
              <a:rPr lang="fr-FR" sz="1200" b="1" baseline="0" dirty="0">
                <a:latin typeface="Calibri"/>
              </a:rPr>
              <a:t>R2D2 Translator: </a:t>
            </a:r>
            <a:r>
              <a:rPr lang="fr-FR" sz="1200" b="1" u="sng" baseline="0" dirty="0">
                <a:solidFill>
                  <a:srgbClr val="0000FF"/>
                </a:solidFill>
                <a:latin typeface="Calibri"/>
                <a:hlinkClick r:id="rId19"/>
              </a:rPr>
              <a:t>http://www.r2d2translator.com/</a:t>
            </a:r>
            <a:endParaRPr lang="fr-FR" sz="1200" b="1" u="sng" baseline="0" dirty="0">
              <a:solidFill>
                <a:srgbClr val="0000FF"/>
              </a:solidFill>
              <a:latin typeface="Calibri"/>
            </a:endParaRPr>
          </a:p>
          <a:p>
            <a:r>
              <a:rPr lang="fr-FR" sz="1200" b="1" dirty="0">
                <a:solidFill>
                  <a:srgbClr val="C00000"/>
                </a:solidFill>
                <a:latin typeface="Calibri"/>
              </a:rPr>
              <a:t>ARDUINO MEETS  LABVIEW: </a:t>
            </a:r>
            <a:r>
              <a:rPr lang="fr-FR" sz="1200" b="1" dirty="0">
                <a:latin typeface="Calibri"/>
                <a:hlinkClick r:id="rId20"/>
              </a:rPr>
              <a:t>http://sine.ni.com/nips/cds/view/p/lang/en/nid/209835</a:t>
            </a:r>
          </a:p>
          <a:p>
            <a:r>
              <a:rPr lang="fr-FR" sz="1200" b="1" dirty="0">
                <a:latin typeface="Calibri"/>
                <a:hlinkClick r:id="rId21"/>
              </a:rPr>
              <a:t>http://vishots.com/getting-started-with-the-labview-interface-for-arduino/</a:t>
            </a:r>
            <a:endParaRPr lang="fr-FR" sz="1200" b="1" dirty="0">
              <a:latin typeface="Calibri"/>
              <a:hlinkClick r:id="rId20"/>
            </a:endParaRPr>
          </a:p>
        </p:txBody>
      </p:sp>
      <p:sp>
        <p:nvSpPr>
          <p:cNvPr id="6" name="Rectangle 5"/>
          <p:cNvSpPr/>
          <p:nvPr/>
        </p:nvSpPr>
        <p:spPr>
          <a:xfrm>
            <a:off x="0" y="6286520"/>
            <a:ext cx="9001156" cy="276999"/>
          </a:xfrm>
          <a:prstGeom prst="rect">
            <a:avLst/>
          </a:prstGeom>
        </p:spPr>
        <p:txBody>
          <a:bodyPr wrap="square">
            <a:spAutoFit/>
          </a:bodyPr>
          <a:lstStyle/>
          <a:p>
            <a:r>
              <a:rPr lang="fr-FR" sz="1200" b="1" dirty="0">
                <a:solidFill>
                  <a:srgbClr val="0070C0"/>
                </a:solidFill>
                <a:latin typeface="Calibri" pitchFamily="34" charset="0"/>
                <a:cs typeface="Calibri" pitchFamily="34" charset="0"/>
              </a:rPr>
              <a:t>Et un article pour réfléchir: </a:t>
            </a:r>
            <a:r>
              <a:rPr lang="fr-FR" sz="1200" b="1" dirty="0">
                <a:solidFill>
                  <a:srgbClr val="0070C0"/>
                </a:solidFill>
                <a:latin typeface="Calibri" pitchFamily="34" charset="0"/>
                <a:cs typeface="Calibri" pitchFamily="34" charset="0"/>
                <a:hlinkClick r:id="rId22"/>
              </a:rPr>
              <a:t>http://www.framablog.org/index.php/post/2010/06/02/arduino-materiel-libre</a:t>
            </a:r>
            <a:endParaRPr lang="fr-FR" sz="1200" b="1" dirty="0">
              <a:solidFill>
                <a:srgbClr val="0070C0"/>
              </a:solidFill>
              <a:latin typeface="Calibri" pitchFamily="34" charset="0"/>
              <a:cs typeface="Calibri" pitchFamily="34" charset="0"/>
            </a:endParaRPr>
          </a:p>
        </p:txBody>
      </p:sp>
      <p:pic>
        <p:nvPicPr>
          <p:cNvPr id="7" name="Image 6">
            <a:hlinkClick r:id="rId23" action="ppaction://hlinksldjump"/>
            <a:extLst>
              <a:ext uri="{FF2B5EF4-FFF2-40B4-BE49-F238E27FC236}">
                <a16:creationId xmlns:a16="http://schemas.microsoft.com/office/drawing/2014/main" id="{908AF2BF-884D-48BF-B700-A9FB816301B6}"/>
              </a:ext>
            </a:extLst>
          </p:cNvPr>
          <p:cNvPicPr>
            <a:picLocks noChangeAspect="1"/>
          </p:cNvPicPr>
          <p:nvPr/>
        </p:nvPicPr>
        <p:blipFill>
          <a:blip r:embed="rId24" cstate="print">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292042859"/>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LINKS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582</a:t>
            </a:fld>
            <a:endParaRPr lang="fr-FR"/>
          </a:p>
        </p:txBody>
      </p:sp>
      <p:sp>
        <p:nvSpPr>
          <p:cNvPr id="236545" name="Rectangle 1"/>
          <p:cNvSpPr>
            <a:spLocks noChangeArrowheads="1"/>
          </p:cNvSpPr>
          <p:nvPr/>
        </p:nvSpPr>
        <p:spPr bwMode="auto">
          <a:xfrm>
            <a:off x="0" y="476672"/>
            <a:ext cx="4872744" cy="181588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a:r>
              <a:rPr lang="fr-FR" sz="1600" dirty="0">
                <a:solidFill>
                  <a:srgbClr val="FF6600"/>
                </a:solidFill>
                <a:latin typeface="Calibri" pitchFamily="34" charset="0"/>
                <a:ea typeface="Calibri" pitchFamily="34" charset="0"/>
                <a:cs typeface="Consolas" pitchFamily="49" charset="0"/>
                <a:hlinkClick r:id="rId2"/>
              </a:rPr>
              <a:t>OPEN SOURCE HARDWARE ET LICENCE LIBRE</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Calibri" pitchFamily="34" charset="0"/>
                <a:ea typeface="Calibri" pitchFamily="34" charset="0"/>
                <a:cs typeface="Consolas" pitchFamily="49" charset="0"/>
                <a:hlinkClick r:id="rId2"/>
              </a:rPr>
              <a:t>http://en.wikipedia.org/wiki/Open_source_hardware</a:t>
            </a:r>
            <a:endParaRPr kumimoji="0" lang="fr-FR" sz="1600" b="0" i="0" u="none" strike="noStrike" cap="none" normalizeH="0" baseline="0" dirty="0">
              <a:ln>
                <a:noFill/>
              </a:ln>
              <a:solidFill>
                <a:schemeClr val="tx1"/>
              </a:solidFill>
              <a:effectLst/>
              <a:latin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Calibri" pitchFamily="34" charset="0"/>
                <a:ea typeface="Calibri" pitchFamily="34" charset="0"/>
                <a:cs typeface="Consolas" pitchFamily="49" charset="0"/>
                <a:hlinkClick r:id="rId3"/>
              </a:rPr>
              <a:t>http://fr.wikipedia.org/wiki/Copyleft</a:t>
            </a:r>
            <a:endParaRPr kumimoji="0" lang="fr-FR" sz="1600" b="0" i="0" u="none" strike="noStrike" cap="none" normalizeH="0" baseline="0" dirty="0">
              <a:ln>
                <a:noFill/>
              </a:ln>
              <a:solidFill>
                <a:schemeClr val="tx1"/>
              </a:solidFill>
              <a:effectLst/>
              <a:latin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Calibri" pitchFamily="34" charset="0"/>
                <a:ea typeface="Calibri" pitchFamily="34" charset="0"/>
                <a:cs typeface="Consolas" pitchFamily="49" charset="0"/>
                <a:hlinkClick r:id="rId4"/>
              </a:rPr>
              <a:t>http://fr.wikipedia.org/wiki/Licence_Creative_Commons</a:t>
            </a:r>
            <a:endParaRPr kumimoji="0" lang="fr-FR" sz="1600" b="0" i="0" u="none" strike="noStrike" cap="none" normalizeH="0" baseline="0" dirty="0">
              <a:ln>
                <a:noFill/>
              </a:ln>
              <a:solidFill>
                <a:schemeClr val="tx1"/>
              </a:solidFill>
              <a:effectLst/>
              <a:latin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Calibri" pitchFamily="34" charset="0"/>
                <a:ea typeface="Calibri" pitchFamily="34" charset="0"/>
                <a:cs typeface="Consolas" pitchFamily="49" charset="0"/>
                <a:hlinkClick r:id="rId5"/>
              </a:rPr>
              <a:t>http://freedomdefined.org/Definition/Fr</a:t>
            </a:r>
            <a:endParaRPr kumimoji="0" lang="fr-FR" sz="1600" b="0" i="0" u="none" strike="noStrike" cap="none" normalizeH="0" baseline="0" dirty="0">
              <a:ln>
                <a:noFill/>
              </a:ln>
              <a:solidFill>
                <a:schemeClr val="tx1"/>
              </a:solidFill>
              <a:effectLst/>
              <a:latin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Calibri" pitchFamily="34" charset="0"/>
                <a:ea typeface="Calibri" pitchFamily="34" charset="0"/>
                <a:cs typeface="Consolas" pitchFamily="49" charset="0"/>
                <a:hlinkClick r:id="rId6"/>
              </a:rPr>
              <a:t>http://creativecommons.org/licenses/by-nc-sa/2.0/fr/</a:t>
            </a:r>
            <a:endParaRPr kumimoji="0" lang="fr-FR" sz="1600" b="0" i="0" u="none" strike="noStrike" cap="none" normalizeH="0" baseline="0" dirty="0">
              <a:ln>
                <a:noFill/>
              </a:ln>
              <a:solidFill>
                <a:schemeClr val="tx1"/>
              </a:solidFill>
              <a:effectLst/>
              <a:latin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0" i="0" u="none" strike="noStrike" cap="none" normalizeH="0" baseline="0" dirty="0">
                <a:ln>
                  <a:noFill/>
                </a:ln>
                <a:solidFill>
                  <a:schemeClr val="tx1"/>
                </a:solidFill>
                <a:effectLst/>
                <a:latin typeface="Calibri" pitchFamily="34" charset="0"/>
                <a:ea typeface="Calibri" pitchFamily="34" charset="0"/>
                <a:cs typeface="Consolas" pitchFamily="49" charset="0"/>
                <a:hlinkClick r:id="rId7"/>
              </a:rPr>
              <a:t>http://opensource.org/osd</a:t>
            </a:r>
            <a:endParaRPr kumimoji="0" lang="fr-FR" sz="1600" b="0" i="0" u="none" strike="noStrike" cap="none" normalizeH="0" baseline="0" dirty="0">
              <a:ln>
                <a:noFill/>
              </a:ln>
              <a:solidFill>
                <a:schemeClr val="tx1"/>
              </a:solidFill>
              <a:effectLst/>
              <a:latin typeface="Calibri" pitchFamily="34" charset="0"/>
              <a:cs typeface="Arial" pitchFamily="34" charset="0"/>
            </a:endParaRPr>
          </a:p>
        </p:txBody>
      </p:sp>
      <p:sp>
        <p:nvSpPr>
          <p:cNvPr id="5" name="Rectangle 4"/>
          <p:cNvSpPr/>
          <p:nvPr/>
        </p:nvSpPr>
        <p:spPr>
          <a:xfrm>
            <a:off x="0" y="2815188"/>
            <a:ext cx="9036496" cy="523220"/>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http://www.siteduzero.com/sciences/tutoriels/arduino-pour-bien-commencer-en-electronique-et-en-programmation/transformation-pwm-signal-analogique</a:t>
            </a:r>
          </a:p>
        </p:txBody>
      </p:sp>
      <p:sp>
        <p:nvSpPr>
          <p:cNvPr id="6" name="Rectangle 5"/>
          <p:cNvSpPr/>
          <p:nvPr/>
        </p:nvSpPr>
        <p:spPr>
          <a:xfrm>
            <a:off x="0" y="3444871"/>
            <a:ext cx="6606480"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http://arduino-info.wikispaces.com/Arduino-PWM-Frequency</a:t>
            </a:r>
          </a:p>
        </p:txBody>
      </p:sp>
      <p:sp>
        <p:nvSpPr>
          <p:cNvPr id="7" name="ZoneTexte 6"/>
          <p:cNvSpPr txBox="1"/>
          <p:nvPr/>
        </p:nvSpPr>
        <p:spPr>
          <a:xfrm>
            <a:off x="0" y="2545942"/>
            <a:ext cx="601447" cy="307777"/>
          </a:xfrm>
          <a:prstGeom prst="rect">
            <a:avLst/>
          </a:prstGeom>
          <a:noFill/>
        </p:spPr>
        <p:txBody>
          <a:bodyPr wrap="none" rtlCol="0">
            <a:spAutoFit/>
          </a:bodyPr>
          <a:lstStyle/>
          <a:p>
            <a:r>
              <a:rPr lang="fr-FR" b="1" dirty="0">
                <a:latin typeface="Calibri" panose="020F0502020204030204" pitchFamily="34" charset="0"/>
                <a:cs typeface="Calibri" panose="020F0502020204030204" pitchFamily="34" charset="0"/>
              </a:rPr>
              <a:t>PWM</a:t>
            </a:r>
          </a:p>
        </p:txBody>
      </p:sp>
      <p:sp>
        <p:nvSpPr>
          <p:cNvPr id="8" name="Rectangle 7"/>
          <p:cNvSpPr/>
          <p:nvPr/>
        </p:nvSpPr>
        <p:spPr>
          <a:xfrm>
            <a:off x="0" y="3859111"/>
            <a:ext cx="9144000" cy="307777"/>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https://fr.wikiversity.org/wiki/Micro_contr%C3%B4leurs_AVR</a:t>
            </a:r>
          </a:p>
        </p:txBody>
      </p:sp>
      <p:sp>
        <p:nvSpPr>
          <p:cNvPr id="9" name="Rectangle 8"/>
          <p:cNvSpPr/>
          <p:nvPr/>
        </p:nvSpPr>
        <p:spPr>
          <a:xfrm>
            <a:off x="0" y="4273351"/>
            <a:ext cx="3247299" cy="307777"/>
          </a:xfrm>
          <a:prstGeom prst="rect">
            <a:avLst/>
          </a:prstGeom>
        </p:spPr>
        <p:txBody>
          <a:bodyPr wrap="none">
            <a:spAutoFit/>
          </a:bodyPr>
          <a:lstStyle/>
          <a:p>
            <a:r>
              <a:rPr lang="fr-FR" b="1" dirty="0">
                <a:latin typeface="Calibri" panose="020F0502020204030204" pitchFamily="34" charset="0"/>
                <a:cs typeface="Calibri" panose="020F0502020204030204" pitchFamily="34" charset="0"/>
              </a:rPr>
              <a:t>http://blog.cicatrice.eu/electronique/avr</a:t>
            </a:r>
          </a:p>
        </p:txBody>
      </p:sp>
      <p:pic>
        <p:nvPicPr>
          <p:cNvPr id="10" name="Image 9">
            <a:hlinkClick r:id="rId8" action="ppaction://hlinksldjump"/>
            <a:extLst>
              <a:ext uri="{FF2B5EF4-FFF2-40B4-BE49-F238E27FC236}">
                <a16:creationId xmlns:a16="http://schemas.microsoft.com/office/drawing/2014/main" id="{84908CF8-1DAC-41E3-9A9E-E4AB9EF4343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4799230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LINKS ON TOULOUSE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583</a:t>
            </a:fld>
            <a:endParaRPr lang="fr-FR"/>
          </a:p>
        </p:txBody>
      </p:sp>
      <p:sp>
        <p:nvSpPr>
          <p:cNvPr id="4" name="Rectangle 3"/>
          <p:cNvSpPr/>
          <p:nvPr/>
        </p:nvSpPr>
        <p:spPr>
          <a:xfrm>
            <a:off x="-32" y="1643050"/>
            <a:ext cx="4429156" cy="738664"/>
          </a:xfrm>
          <a:prstGeom prst="rect">
            <a:avLst/>
          </a:prstGeom>
        </p:spPr>
        <p:txBody>
          <a:bodyPr wrap="square">
            <a:spAutoFit/>
          </a:bodyPr>
          <a:lstStyle/>
          <a:p>
            <a:pPr algn="just"/>
            <a:r>
              <a:rPr lang="fr-FR" b="1" dirty="0">
                <a:solidFill>
                  <a:srgbClr val="0070C0"/>
                </a:solidFill>
                <a:latin typeface="Calibri" pitchFamily="34" charset="0"/>
                <a:cs typeface="Calibri" pitchFamily="34" charset="0"/>
              </a:rPr>
              <a:t>http://linuxedu.ac-toulouse.fr/doku.php?id=materiel:arduino:ressources:pedagogiques</a:t>
            </a:r>
          </a:p>
        </p:txBody>
      </p:sp>
      <p:sp>
        <p:nvSpPr>
          <p:cNvPr id="6" name="Rectangle 5"/>
          <p:cNvSpPr/>
          <p:nvPr/>
        </p:nvSpPr>
        <p:spPr>
          <a:xfrm>
            <a:off x="0" y="2500306"/>
            <a:ext cx="4572000" cy="738664"/>
          </a:xfrm>
          <a:prstGeom prst="rect">
            <a:avLst/>
          </a:prstGeom>
        </p:spPr>
        <p:txBody>
          <a:bodyPr>
            <a:spAutoFit/>
          </a:bodyPr>
          <a:lstStyle/>
          <a:p>
            <a:pPr algn="just"/>
            <a:r>
              <a:rPr lang="fr-FR" b="1" dirty="0">
                <a:solidFill>
                  <a:srgbClr val="0070C0"/>
                </a:solidFill>
                <a:latin typeface="Calibri" pitchFamily="34" charset="0"/>
                <a:cs typeface="Calibri" pitchFamily="34" charset="0"/>
              </a:rPr>
              <a:t>http://www.planete-sciences.org/robot/boiteabots/index.php?option=com_content&amp;task=view&amp;id=44</a:t>
            </a:r>
          </a:p>
        </p:txBody>
      </p:sp>
      <p:sp>
        <p:nvSpPr>
          <p:cNvPr id="7" name="Rectangle 6"/>
          <p:cNvSpPr/>
          <p:nvPr/>
        </p:nvSpPr>
        <p:spPr>
          <a:xfrm>
            <a:off x="0" y="3357562"/>
            <a:ext cx="3155864" cy="307777"/>
          </a:xfrm>
          <a:prstGeom prst="rect">
            <a:avLst/>
          </a:prstGeom>
        </p:spPr>
        <p:txBody>
          <a:bodyPr wrap="none">
            <a:spAutoFit/>
          </a:bodyPr>
          <a:lstStyle/>
          <a:p>
            <a:pPr algn="just"/>
            <a:r>
              <a:rPr lang="fr-FR" b="1" dirty="0">
                <a:solidFill>
                  <a:srgbClr val="0070C0"/>
                </a:solidFill>
                <a:latin typeface="Calibri" pitchFamily="34" charset="0"/>
                <a:cs typeface="Calibri" pitchFamily="34" charset="0"/>
              </a:rPr>
              <a:t>http://planet.madeinfr.org/tag/arduino</a:t>
            </a:r>
          </a:p>
        </p:txBody>
      </p:sp>
      <p:pic>
        <p:nvPicPr>
          <p:cNvPr id="8" name="Image 7" descr="22_49_28_126_thsf_poster_ligh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0628" y="500042"/>
            <a:ext cx="4000528" cy="6000793"/>
          </a:xfrm>
          <a:prstGeom prst="rect">
            <a:avLst/>
          </a:prstGeom>
        </p:spPr>
      </p:pic>
      <p:sp>
        <p:nvSpPr>
          <p:cNvPr id="11" name="Rectangle 10"/>
          <p:cNvSpPr/>
          <p:nvPr/>
        </p:nvSpPr>
        <p:spPr>
          <a:xfrm>
            <a:off x="0" y="3786190"/>
            <a:ext cx="4714876" cy="954107"/>
          </a:xfrm>
          <a:prstGeom prst="rect">
            <a:avLst/>
          </a:prstGeom>
        </p:spPr>
        <p:txBody>
          <a:bodyPr wrap="square">
            <a:spAutoFit/>
          </a:bodyPr>
          <a:lstStyle/>
          <a:p>
            <a:pPr algn="just"/>
            <a:r>
              <a:rPr lang="fr-FR" b="1" dirty="0">
                <a:solidFill>
                  <a:srgbClr val="FF6600"/>
                </a:solidFill>
                <a:latin typeface="Calibri" pitchFamily="34" charset="0"/>
                <a:cs typeface="Calibri" pitchFamily="34" charset="0"/>
              </a:rPr>
              <a:t>TETALAB: </a:t>
            </a:r>
            <a:r>
              <a:rPr lang="fr-FR" b="1" dirty="0">
                <a:solidFill>
                  <a:srgbClr val="0070C0"/>
                </a:solidFill>
                <a:latin typeface="Calibri" pitchFamily="34" charset="0"/>
                <a:cs typeface="Calibri" pitchFamily="34" charset="0"/>
                <a:hlinkClick r:id="rId3"/>
              </a:rPr>
              <a:t>http://tetalab.org/</a:t>
            </a:r>
            <a:endParaRPr lang="fr-FR" b="1" dirty="0">
              <a:solidFill>
                <a:srgbClr val="0070C0"/>
              </a:solidFill>
              <a:latin typeface="Calibri" pitchFamily="34" charset="0"/>
              <a:cs typeface="Calibri" pitchFamily="34" charset="0"/>
            </a:endParaRPr>
          </a:p>
          <a:p>
            <a:pPr algn="just"/>
            <a:endParaRPr lang="fr-FR" b="1" dirty="0">
              <a:solidFill>
                <a:srgbClr val="0070C0"/>
              </a:solidFill>
              <a:latin typeface="Calibri" pitchFamily="34" charset="0"/>
              <a:cs typeface="Calibri" pitchFamily="34" charset="0"/>
            </a:endParaRPr>
          </a:p>
          <a:p>
            <a:pPr algn="just"/>
            <a:r>
              <a:rPr lang="en-US" b="1" dirty="0">
                <a:solidFill>
                  <a:srgbClr val="0070C0"/>
                </a:solidFill>
                <a:latin typeface="Calibri" pitchFamily="34" charset="0"/>
                <a:cs typeface="Calibri" pitchFamily="34" charset="0"/>
              </a:rPr>
              <a:t>The </a:t>
            </a:r>
            <a:r>
              <a:rPr lang="en-US" b="1" dirty="0" err="1">
                <a:solidFill>
                  <a:srgbClr val="0070C0"/>
                </a:solidFill>
                <a:latin typeface="Calibri" pitchFamily="34" charset="0"/>
                <a:cs typeface="Calibri" pitchFamily="34" charset="0"/>
              </a:rPr>
              <a:t>Tetalab</a:t>
            </a:r>
            <a:r>
              <a:rPr lang="en-US" b="1" dirty="0">
                <a:solidFill>
                  <a:srgbClr val="0070C0"/>
                </a:solidFill>
                <a:latin typeface="Calibri" pitchFamily="34" charset="0"/>
                <a:cs typeface="Calibri" pitchFamily="34" charset="0"/>
              </a:rPr>
              <a:t> is a hackerspace Toulouse created in June 2009, with a framework for software/hardware projects.</a:t>
            </a:r>
            <a:endParaRPr lang="fr-FR" b="1" dirty="0">
              <a:solidFill>
                <a:srgbClr val="0070C0"/>
              </a:solidFill>
              <a:latin typeface="Calibri" pitchFamily="34" charset="0"/>
              <a:cs typeface="Calibri" pitchFamily="34" charset="0"/>
            </a:endParaRPr>
          </a:p>
        </p:txBody>
      </p:sp>
      <p:pic>
        <p:nvPicPr>
          <p:cNvPr id="9" name="Image 8">
            <a:hlinkClick r:id="rId4" action="ppaction://hlinksldjump"/>
            <a:extLst>
              <a:ext uri="{FF2B5EF4-FFF2-40B4-BE49-F238E27FC236}">
                <a16:creationId xmlns:a16="http://schemas.microsoft.com/office/drawing/2014/main" id="{98DE1047-3841-4F8E-9B09-354255FC58BC}"/>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88507266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title"/>
          </p:nvPr>
        </p:nvSpPr>
        <p:spPr>
          <a:xfrm>
            <a:off x="685800" y="3148667"/>
            <a:ext cx="7772400" cy="640373"/>
          </a:xfrm>
        </p:spPr>
        <p:style>
          <a:lnRef idx="1">
            <a:schemeClr val="accent3"/>
          </a:lnRef>
          <a:fillRef idx="2">
            <a:schemeClr val="accent3"/>
          </a:fillRef>
          <a:effectRef idx="1">
            <a:schemeClr val="accent3"/>
          </a:effectRef>
          <a:fontRef idx="minor">
            <a:schemeClr val="dk1"/>
          </a:fontRef>
        </p:style>
        <p:txBody>
          <a:bodyPr/>
          <a:lstStyle/>
          <a:p>
            <a:pPr algn="ctr"/>
            <a:r>
              <a:rPr lang="fr-FR" sz="3600" dirty="0">
                <a:solidFill>
                  <a:srgbClr val="0070C0"/>
                </a:solidFill>
              </a:rPr>
              <a:t>GITHUB</a:t>
            </a: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584</a:t>
            </a:fld>
            <a:endParaRPr lang="fr-FR" dirty="0"/>
          </a:p>
        </p:txBody>
      </p:sp>
      <p:pic>
        <p:nvPicPr>
          <p:cNvPr id="4" name="Image 3">
            <a:hlinkClick r:id="rId2" action="ppaction://hlinksldjump"/>
            <a:extLst>
              <a:ext uri="{FF2B5EF4-FFF2-40B4-BE49-F238E27FC236}">
                <a16:creationId xmlns:a16="http://schemas.microsoft.com/office/drawing/2014/main" id="{C3722535-1396-465D-BBA9-5C5F060CFFB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62945169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C014650-E7BB-4CD5-A6B5-8767606E2C30}"/>
              </a:ext>
            </a:extLst>
          </p:cNvPr>
          <p:cNvSpPr>
            <a:spLocks noGrp="1"/>
          </p:cNvSpPr>
          <p:nvPr>
            <p:ph type="title"/>
          </p:nvPr>
        </p:nvSpPr>
        <p:spPr/>
        <p:txBody>
          <a:bodyPr/>
          <a:lstStyle/>
          <a:p>
            <a:r>
              <a:rPr lang="fr-FR" dirty="0" err="1"/>
              <a:t>GitHUB</a:t>
            </a:r>
            <a:endParaRPr lang="fr-FR" dirty="0"/>
          </a:p>
        </p:txBody>
      </p:sp>
      <p:pic>
        <p:nvPicPr>
          <p:cNvPr id="5" name="Image 4">
            <a:extLst>
              <a:ext uri="{FF2B5EF4-FFF2-40B4-BE49-F238E27FC236}">
                <a16:creationId xmlns:a16="http://schemas.microsoft.com/office/drawing/2014/main" id="{BB90F531-D1A0-449B-B956-2309A063B8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146871" y="1163315"/>
            <a:ext cx="4886325" cy="4252912"/>
          </a:xfrm>
          <a:prstGeom prst="rect">
            <a:avLst/>
          </a:prstGeom>
        </p:spPr>
      </p:pic>
      <p:sp>
        <p:nvSpPr>
          <p:cNvPr id="6" name="Rectangle 5">
            <a:extLst>
              <a:ext uri="{FF2B5EF4-FFF2-40B4-BE49-F238E27FC236}">
                <a16:creationId xmlns:a16="http://schemas.microsoft.com/office/drawing/2014/main" id="{FE5E6DD4-60F4-4270-B57C-DEA05E590079}"/>
              </a:ext>
            </a:extLst>
          </p:cNvPr>
          <p:cNvSpPr/>
          <p:nvPr/>
        </p:nvSpPr>
        <p:spPr>
          <a:xfrm>
            <a:off x="62161" y="669652"/>
            <a:ext cx="3933775" cy="3600986"/>
          </a:xfrm>
          <a:prstGeom prst="rect">
            <a:avLst/>
          </a:prstGeom>
        </p:spPr>
        <p:txBody>
          <a:bodyPr wrap="square">
            <a:spAutoFit/>
          </a:bodyPr>
          <a:lstStyle/>
          <a:p>
            <a:pPr algn="just"/>
            <a:r>
              <a:rPr lang="fr-FR" sz="1200" dirty="0">
                <a:latin typeface="+mn-lt"/>
              </a:rPr>
              <a:t>-  Vous écrivez un peu de code et souhaitez collaborer avec d'autres développeurs ? </a:t>
            </a:r>
          </a:p>
          <a:p>
            <a:pPr marL="171450" indent="-171450" algn="just">
              <a:buFontTx/>
              <a:buChar char="-"/>
            </a:pPr>
            <a:r>
              <a:rPr lang="fr-FR" sz="1200" dirty="0">
                <a:latin typeface="+mn-lt"/>
              </a:rPr>
              <a:t>Vous voulez toujours savoir pourquoi une modification a été faite et ne plus risquer de perdre des jours de travail ? </a:t>
            </a:r>
          </a:p>
          <a:p>
            <a:pPr marL="171450" indent="-171450" algn="just">
              <a:buFontTx/>
              <a:buChar char="-"/>
            </a:pPr>
            <a:r>
              <a:rPr lang="fr-FR" sz="1200" dirty="0">
                <a:latin typeface="+mn-lt"/>
              </a:rPr>
              <a:t>Vous avez clairement besoin de versionner votre code !</a:t>
            </a:r>
          </a:p>
          <a:p>
            <a:pPr algn="just"/>
            <a:endParaRPr lang="fr-FR" sz="1200" dirty="0">
              <a:latin typeface="+mn-lt"/>
            </a:endParaRPr>
          </a:p>
          <a:p>
            <a:pPr algn="just"/>
            <a:r>
              <a:rPr lang="fr-FR" sz="1200" b="1" dirty="0">
                <a:latin typeface="+mn-lt"/>
              </a:rPr>
              <a:t>Un logiciel de gestion de versions est un outil incontournable pour tout développeur. Il en existe de nombreux, et dans ce cours vous découvrirez Git, le logiciel créé par Linus Torvald, auteur du Kernel Linux. </a:t>
            </a:r>
          </a:p>
          <a:p>
            <a:pPr algn="just"/>
            <a:endParaRPr lang="fr-FR" sz="1200" dirty="0">
              <a:latin typeface="+mn-lt"/>
            </a:endParaRPr>
          </a:p>
          <a:p>
            <a:pPr algn="just"/>
            <a:r>
              <a:rPr lang="fr-FR" sz="1200" dirty="0">
                <a:latin typeface="+mn-lt"/>
              </a:rPr>
              <a:t>Vous découvrirez ce qu'est la gestion de version et les avantages que cela apporte. </a:t>
            </a:r>
          </a:p>
          <a:p>
            <a:pPr algn="just"/>
            <a:endParaRPr lang="fr-FR" sz="1200" dirty="0">
              <a:latin typeface="+mn-lt"/>
            </a:endParaRPr>
          </a:p>
          <a:p>
            <a:pPr algn="just"/>
            <a:r>
              <a:rPr lang="fr-FR" sz="1200" dirty="0">
                <a:latin typeface="+mn-lt"/>
              </a:rPr>
              <a:t>Puis, vous plongerez dans l'univers de Git : commit, branches, merge... tous ces termes n'auront plus de secrets pour vous ! </a:t>
            </a:r>
          </a:p>
          <a:p>
            <a:pPr algn="just"/>
            <a:endParaRPr lang="fr-FR" sz="1200" dirty="0">
              <a:latin typeface="+mn-lt"/>
            </a:endParaRPr>
          </a:p>
          <a:p>
            <a:pPr algn="just"/>
            <a:r>
              <a:rPr lang="fr-FR" sz="1200" dirty="0">
                <a:latin typeface="+mn-lt"/>
              </a:rPr>
              <a:t>Enfin vous apprendrez à utiliser GitHub pour héberger votre code et collaborer facilement sur des projets open-source.</a:t>
            </a:r>
          </a:p>
        </p:txBody>
      </p:sp>
      <p:pic>
        <p:nvPicPr>
          <p:cNvPr id="5122" name="Picture 2" descr="Résultat de recherche d'images pour &quot;Github&quot;">
            <a:hlinkClick r:id="rId3"/>
            <a:extLst>
              <a:ext uri="{FF2B5EF4-FFF2-40B4-BE49-F238E27FC236}">
                <a16:creationId xmlns:a16="http://schemas.microsoft.com/office/drawing/2014/main" id="{1166B1AC-E1B6-484D-BDC1-9222FA5E5D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6" y="4449752"/>
            <a:ext cx="3797338" cy="189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790052"/>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p:style>
          <a:lnRef idx="1">
            <a:schemeClr val="accent3"/>
          </a:lnRef>
          <a:fillRef idx="2">
            <a:schemeClr val="accent3"/>
          </a:fillRef>
          <a:effectRef idx="1">
            <a:schemeClr val="accent3"/>
          </a:effectRef>
          <a:fontRef idx="minor">
            <a:schemeClr val="dk1"/>
          </a:fontRef>
        </p:style>
        <p:txBody>
          <a:bodyPr/>
          <a:lstStyle/>
          <a:p>
            <a:r>
              <a:rPr lang="fr-FR" sz="3600" dirty="0">
                <a:solidFill>
                  <a:srgbClr val="0070C0"/>
                </a:solidFill>
              </a:rPr>
              <a:t>COMMANDES LINUX </a:t>
            </a:r>
            <a:br>
              <a:rPr lang="fr-FR" sz="3600" dirty="0">
                <a:solidFill>
                  <a:srgbClr val="0070C0"/>
                </a:solidFill>
              </a:rPr>
            </a:br>
            <a:r>
              <a:rPr lang="fr-FR" sz="3600" dirty="0">
                <a:solidFill>
                  <a:srgbClr val="0070C0"/>
                </a:solidFill>
              </a:rPr>
              <a:t>LES PLUS UTILES</a:t>
            </a:r>
          </a:p>
        </p:txBody>
      </p:sp>
      <p:sp>
        <p:nvSpPr>
          <p:cNvPr id="5" name="Sous-titre 4">
            <a:extLst>
              <a:ext uri="{FF2B5EF4-FFF2-40B4-BE49-F238E27FC236}">
                <a16:creationId xmlns:a16="http://schemas.microsoft.com/office/drawing/2014/main" id="{47D1B155-59FB-4DCE-9A2C-F2AAC487CCB4}"/>
              </a:ext>
            </a:extLst>
          </p:cNvPr>
          <p:cNvSpPr>
            <a:spLocks noGrp="1"/>
          </p:cNvSpPr>
          <p:nvPr>
            <p:ph type="subTitle" idx="1"/>
          </p:nvPr>
        </p:nvSpPr>
        <p:spPr/>
        <p:txBody>
          <a:bodyPr/>
          <a:lstStyle/>
          <a:p>
            <a:endParaRPr lang="fr-F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586</a:t>
            </a:fld>
            <a:endParaRPr lang="fr-FR" dirty="0"/>
          </a:p>
        </p:txBody>
      </p:sp>
      <p:pic>
        <p:nvPicPr>
          <p:cNvPr id="6" name="Image 5">
            <a:hlinkClick r:id="rId2" action="ppaction://hlinksldjump"/>
            <a:extLst>
              <a:ext uri="{FF2B5EF4-FFF2-40B4-BE49-F238E27FC236}">
                <a16:creationId xmlns:a16="http://schemas.microsoft.com/office/drawing/2014/main" id="{7DFA372F-80FF-4AA3-B8C1-E8EC4AE4D1B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8632528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1CD234-F133-45DE-A2E3-5B0B8A2AD4E7}"/>
              </a:ext>
            </a:extLst>
          </p:cNvPr>
          <p:cNvSpPr>
            <a:spLocks noGrp="1"/>
          </p:cNvSpPr>
          <p:nvPr>
            <p:ph type="title"/>
          </p:nvPr>
        </p:nvSpPr>
        <p:spPr/>
        <p:txBody>
          <a:bodyPr/>
          <a:lstStyle/>
          <a:p>
            <a:r>
              <a:rPr lang="fr-FR" dirty="0"/>
              <a:t>COMMANDES LES PLUS UTILES SUR LINUX - RASPBIAN</a:t>
            </a:r>
          </a:p>
        </p:txBody>
      </p:sp>
      <p:sp>
        <p:nvSpPr>
          <p:cNvPr id="3" name="Espace réservé du numéro de diapositive 2">
            <a:extLst>
              <a:ext uri="{FF2B5EF4-FFF2-40B4-BE49-F238E27FC236}">
                <a16:creationId xmlns:a16="http://schemas.microsoft.com/office/drawing/2014/main" id="{014E3003-74C8-4019-B3D6-AD8A05615461}"/>
              </a:ext>
            </a:extLst>
          </p:cNvPr>
          <p:cNvSpPr>
            <a:spLocks noGrp="1"/>
          </p:cNvSpPr>
          <p:nvPr>
            <p:ph type="sldNum" sz="quarter" idx="12"/>
          </p:nvPr>
        </p:nvSpPr>
        <p:spPr/>
        <p:txBody>
          <a:bodyPr/>
          <a:lstStyle/>
          <a:p>
            <a:pPr>
              <a:defRPr/>
            </a:pPr>
            <a:fld id="{E652A8FB-8C76-45BB-8D82-93F8E151003C}" type="slidenum">
              <a:rPr lang="fr-FR" smtClean="0"/>
              <a:pPr>
                <a:defRPr/>
              </a:pPr>
              <a:t>587</a:t>
            </a:fld>
            <a:endParaRPr lang="fr-FR"/>
          </a:p>
        </p:txBody>
      </p:sp>
      <p:sp>
        <p:nvSpPr>
          <p:cNvPr id="6" name="Rectangle 4">
            <a:extLst>
              <a:ext uri="{FF2B5EF4-FFF2-40B4-BE49-F238E27FC236}">
                <a16:creationId xmlns:a16="http://schemas.microsoft.com/office/drawing/2014/main" id="{A9AE7E21-326F-40E8-A867-6303092A98AC}"/>
              </a:ext>
            </a:extLst>
          </p:cNvPr>
          <p:cNvSpPr>
            <a:spLocks noChangeArrowheads="1"/>
          </p:cNvSpPr>
          <p:nvPr/>
        </p:nvSpPr>
        <p:spPr bwMode="auto">
          <a:xfrm>
            <a:off x="107504" y="567482"/>
            <a:ext cx="9036496"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fr-FR" altLang="fr-FR" sz="1000" b="1" dirty="0">
                <a:latin typeface="Arial" panose="020B0604020202020204" pitchFamily="34" charset="0"/>
              </a:rPr>
              <a:t>Les 42 commandes les plus utiles sur Raspberry PI</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chemeClr val="tx1"/>
                </a:solidFill>
                <a:effectLst/>
                <a:latin typeface="Arial" panose="020B0604020202020204" pitchFamily="34" charset="0"/>
              </a:rPr>
              <a:t>Si vous souhaitez connaitre les commandes, il vous suffira de rentre les commande suivie de </a:t>
            </a:r>
            <a:r>
              <a:rPr kumimoji="0" lang="fr-FR" altLang="fr-FR" sz="1000" b="1" i="1" u="none" strike="noStrike" cap="none" normalizeH="0" baseline="0" dirty="0">
                <a:ln>
                  <a:noFill/>
                </a:ln>
                <a:solidFill>
                  <a:srgbClr val="C00000"/>
                </a:solidFill>
                <a:effectLst/>
                <a:latin typeface="Arial" panose="020B0604020202020204" pitchFamily="34" charset="0"/>
              </a:rPr>
              <a:t>–help</a:t>
            </a:r>
            <a:r>
              <a:rPr kumimoji="0" lang="fr-FR" altLang="fr-FR" sz="1000" b="1" i="0" u="none" strike="noStrike" cap="none" normalizeH="0" baseline="0" dirty="0">
                <a:ln>
                  <a:noFill/>
                </a:ln>
                <a:solidFill>
                  <a:srgbClr val="C00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tx1"/>
                </a:solidFill>
                <a:effectLst/>
                <a:latin typeface="Arial" panose="020B0604020202020204" pitchFamily="34" charset="0"/>
              </a:rPr>
              <a:t>Commandes générales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a:ln>
                  <a:noFill/>
                </a:ln>
                <a:solidFill>
                  <a:schemeClr val="tx1"/>
                </a:solidFill>
                <a:effectLst/>
                <a:latin typeface="Arial" panose="020B0604020202020204" pitchFamily="34" charset="0"/>
              </a:rPr>
              <a:t>apt-get update</a:t>
            </a:r>
            <a:r>
              <a:rPr kumimoji="0" lang="fr-FR" altLang="fr-FR" sz="1000" b="0" i="0" u="none" strike="noStrike" cap="none" normalizeH="0" baseline="0" dirty="0">
                <a:ln>
                  <a:noFill/>
                </a:ln>
                <a:solidFill>
                  <a:schemeClr val="tx1"/>
                </a:solidFill>
                <a:effectLst/>
                <a:latin typeface="Arial" panose="020B0604020202020204" pitchFamily="34" charset="0"/>
              </a:rPr>
              <a:t> : Met à jour votre version de Raspbian.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a:ln>
                  <a:noFill/>
                </a:ln>
                <a:solidFill>
                  <a:schemeClr val="tx1"/>
                </a:solidFill>
                <a:effectLst/>
                <a:latin typeface="Arial" panose="020B0604020202020204" pitchFamily="34" charset="0"/>
              </a:rPr>
              <a:t>apt-get upgrade</a:t>
            </a:r>
            <a:r>
              <a:rPr kumimoji="0" lang="fr-FR" altLang="fr-FR" sz="1000" b="0" i="0" u="none" strike="noStrike" cap="none" normalizeH="0" baseline="0" dirty="0">
                <a:ln>
                  <a:noFill/>
                </a:ln>
                <a:solidFill>
                  <a:schemeClr val="tx1"/>
                </a:solidFill>
                <a:effectLst/>
                <a:latin typeface="Arial" panose="020B0604020202020204" pitchFamily="34" charset="0"/>
              </a:rPr>
              <a:t> : Met à niveau tous les logiciels que vous avez installés.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clear</a:t>
            </a:r>
            <a:r>
              <a:rPr kumimoji="0" lang="fr-FR" altLang="fr-FR" sz="1000" b="0" i="0" u="none" strike="noStrike" cap="none" normalizeH="0" baseline="0" dirty="0">
                <a:ln>
                  <a:noFill/>
                </a:ln>
                <a:solidFill>
                  <a:schemeClr val="tx1"/>
                </a:solidFill>
                <a:effectLst/>
                <a:latin typeface="Arial" panose="020B0604020202020204" pitchFamily="34" charset="0"/>
              </a:rPr>
              <a:t> : Efface l’écran du terminal des commandes et du texte précédemment exécutés.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a:ln>
                  <a:noFill/>
                </a:ln>
                <a:solidFill>
                  <a:schemeClr val="tx1"/>
                </a:solidFill>
                <a:effectLst/>
                <a:latin typeface="Arial" panose="020B0604020202020204" pitchFamily="34" charset="0"/>
              </a:rPr>
              <a:t>date </a:t>
            </a:r>
            <a:r>
              <a:rPr kumimoji="0" lang="fr-FR" altLang="fr-FR" sz="1000" b="0" i="0" u="none" strike="noStrike" cap="none" normalizeH="0" baseline="0" dirty="0">
                <a:ln>
                  <a:noFill/>
                </a:ln>
                <a:solidFill>
                  <a:schemeClr val="tx1"/>
                </a:solidFill>
                <a:effectLst/>
                <a:latin typeface="Arial" panose="020B0604020202020204" pitchFamily="34" charset="0"/>
              </a:rPr>
              <a:t>: Affiche la date actuelle.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find</a:t>
            </a:r>
            <a:r>
              <a:rPr kumimoji="0" lang="fr-FR" altLang="fr-FR" sz="1000" b="1" i="1" u="none" strike="noStrike" cap="none" normalizeH="0" baseline="0" dirty="0">
                <a:ln>
                  <a:noFill/>
                </a:ln>
                <a:solidFill>
                  <a:schemeClr val="tx1"/>
                </a:solidFill>
                <a:effectLst/>
                <a:latin typeface="Arial" panose="020B0604020202020204" pitchFamily="34" charset="0"/>
              </a:rPr>
              <a:t> / -</a:t>
            </a:r>
            <a:r>
              <a:rPr kumimoji="0" lang="fr-FR" altLang="fr-FR" sz="1000" b="1" i="1" u="none" strike="noStrike" cap="none" normalizeH="0" baseline="0" dirty="0" err="1">
                <a:ln>
                  <a:noFill/>
                </a:ln>
                <a:solidFill>
                  <a:schemeClr val="tx1"/>
                </a:solidFill>
                <a:effectLst/>
                <a:latin typeface="Arial" panose="020B0604020202020204" pitchFamily="34" charset="0"/>
              </a:rPr>
              <a:t>name</a:t>
            </a:r>
            <a:r>
              <a:rPr kumimoji="0" lang="fr-FR" altLang="fr-FR" sz="1000" b="1" i="1" u="none" strike="noStrike" cap="none" normalizeH="0" baseline="0" dirty="0">
                <a:ln>
                  <a:noFill/>
                </a:ln>
                <a:solidFill>
                  <a:schemeClr val="tx1"/>
                </a:solidFill>
                <a:effectLst/>
                <a:latin typeface="Arial" panose="020B0604020202020204" pitchFamily="34" charset="0"/>
              </a:rPr>
              <a:t> exemple.txt </a:t>
            </a:r>
            <a:r>
              <a:rPr kumimoji="0" lang="fr-FR" altLang="fr-FR" sz="1000" b="0" i="0" u="none" strike="noStrike" cap="none" normalizeH="0" baseline="0" dirty="0">
                <a:ln>
                  <a:noFill/>
                </a:ln>
                <a:solidFill>
                  <a:schemeClr val="tx1"/>
                </a:solidFill>
                <a:effectLst/>
                <a:latin typeface="Arial" panose="020B0604020202020204" pitchFamily="34" charset="0"/>
              </a:rPr>
              <a:t>: Recherche dans le système entier le fichier exemple.txt et génère une liste de tous les répertoires qui contiennent le fichier.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a:ln>
                  <a:noFill/>
                </a:ln>
                <a:solidFill>
                  <a:schemeClr val="tx1"/>
                </a:solidFill>
                <a:effectLst/>
                <a:latin typeface="Arial" panose="020B0604020202020204" pitchFamily="34" charset="0"/>
              </a:rPr>
              <a:t>nano example.txt </a:t>
            </a:r>
            <a:r>
              <a:rPr kumimoji="0" lang="fr-FR" altLang="fr-FR" sz="1000" b="0" i="0" u="none" strike="noStrike" cap="none" normalizeH="0" baseline="0" dirty="0">
                <a:ln>
                  <a:noFill/>
                </a:ln>
                <a:solidFill>
                  <a:schemeClr val="tx1"/>
                </a:solidFill>
                <a:effectLst/>
                <a:latin typeface="Arial" panose="020B0604020202020204" pitchFamily="34" charset="0"/>
              </a:rPr>
              <a:t>: Ouvre le fichier example.txt dans “Nano”, l’éditeur de texte de </a:t>
            </a:r>
            <a:r>
              <a:rPr kumimoji="0" lang="fr-FR" altLang="fr-FR" sz="1000" b="0" i="0" u="none" strike="noStrike" cap="none" normalizeH="0" baseline="0" dirty="0">
                <a:ln>
                  <a:noFill/>
                </a:ln>
                <a:solidFill>
                  <a:schemeClr val="tx1"/>
                </a:solidFill>
                <a:effectLst/>
                <a:latin typeface="Arial" panose="020B0604020202020204" pitchFamily="34" charset="0"/>
                <a:hlinkClick r:id="rId2"/>
              </a:rPr>
              <a:t>linux</a:t>
            </a:r>
            <a:r>
              <a:rPr kumimoji="0" lang="fr-FR" altLang="fr-FR" sz="1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poweroff</a:t>
            </a:r>
            <a:r>
              <a:rPr kumimoji="0" lang="fr-FR" altLang="fr-FR" sz="1000" b="0" i="0" u="none" strike="noStrike" cap="none" normalizeH="0" baseline="0" dirty="0">
                <a:ln>
                  <a:noFill/>
                </a:ln>
                <a:solidFill>
                  <a:schemeClr val="tx1"/>
                </a:solidFill>
                <a:effectLst/>
                <a:latin typeface="Arial" panose="020B0604020202020204" pitchFamily="34" charset="0"/>
              </a:rPr>
              <a:t> : Arrêt immédiat du </a:t>
            </a:r>
            <a:r>
              <a:rPr kumimoji="0" lang="fr-FR" altLang="fr-FR" sz="1000" b="0" i="0" u="none" strike="noStrike" cap="none" normalizeH="0" baseline="0" dirty="0" err="1">
                <a:ln>
                  <a:noFill/>
                </a:ln>
                <a:solidFill>
                  <a:schemeClr val="tx1"/>
                </a:solidFill>
                <a:effectLst/>
                <a:latin typeface="Arial" panose="020B0604020202020204" pitchFamily="34" charset="0"/>
                <a:hlinkClick r:id="rId3"/>
              </a:rPr>
              <a:t>raspberry</a:t>
            </a:r>
            <a:r>
              <a:rPr kumimoji="0" lang="fr-FR" altLang="fr-FR" sz="1000" b="0" i="0" u="none" strike="noStrike" cap="none" normalizeH="0" baseline="0" dirty="0">
                <a:ln>
                  <a:noFill/>
                </a:ln>
                <a:solidFill>
                  <a:schemeClr val="tx1"/>
                </a:solidFill>
                <a:effectLst/>
                <a:latin typeface="Arial" panose="020B0604020202020204" pitchFamily="34" charset="0"/>
              </a:rPr>
              <a:t> 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raspi</a:t>
            </a:r>
            <a:r>
              <a:rPr kumimoji="0" lang="fr-FR" altLang="fr-FR" sz="1000" b="1" i="1" u="none" strike="noStrike" cap="none" normalizeH="0" baseline="0" dirty="0">
                <a:ln>
                  <a:noFill/>
                </a:ln>
                <a:solidFill>
                  <a:schemeClr val="tx1"/>
                </a:solidFill>
                <a:effectLst/>
                <a:latin typeface="Arial" panose="020B0604020202020204" pitchFamily="34" charset="0"/>
              </a:rPr>
              <a:t>-config</a:t>
            </a:r>
            <a:r>
              <a:rPr kumimoji="0" lang="fr-FR" altLang="fr-FR" sz="1000" b="0" i="0" u="none" strike="noStrike" cap="none" normalizeH="0" baseline="0" dirty="0">
                <a:ln>
                  <a:noFill/>
                </a:ln>
                <a:solidFill>
                  <a:schemeClr val="tx1"/>
                </a:solidFill>
                <a:effectLst/>
                <a:latin typeface="Arial" panose="020B0604020202020204" pitchFamily="34" charset="0"/>
              </a:rPr>
              <a:t> : Ouvre le menu des paramètres de configuration.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a:ln>
                  <a:noFill/>
                </a:ln>
                <a:solidFill>
                  <a:schemeClr val="tx1"/>
                </a:solidFill>
                <a:effectLst/>
                <a:latin typeface="Arial" panose="020B0604020202020204" pitchFamily="34" charset="0"/>
              </a:rPr>
              <a:t>reboot</a:t>
            </a:r>
            <a:r>
              <a:rPr kumimoji="0" lang="fr-FR" altLang="fr-FR" sz="1000" b="0" i="0" u="none" strike="noStrike" cap="none" normalizeH="0" baseline="0" dirty="0">
                <a:ln>
                  <a:noFill/>
                </a:ln>
                <a:solidFill>
                  <a:schemeClr val="tx1"/>
                </a:solidFill>
                <a:effectLst/>
                <a:latin typeface="Arial" panose="020B0604020202020204" pitchFamily="34" charset="0"/>
              </a:rPr>
              <a:t> : Pour rebooter immédiatement le Raspberry 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0" i="0" u="none" strike="noStrike" cap="none" normalizeH="0" baseline="0" dirty="0" err="1">
                <a:ln>
                  <a:noFill/>
                </a:ln>
                <a:solidFill>
                  <a:schemeClr val="tx1"/>
                </a:solidFill>
                <a:effectLst/>
                <a:latin typeface="Arial" panose="020B0604020202020204" pitchFamily="34" charset="0"/>
              </a:rPr>
              <a:t>s</a:t>
            </a:r>
            <a:r>
              <a:rPr kumimoji="0" lang="fr-FR" altLang="fr-FR" sz="1000" b="1" i="1" u="none" strike="noStrike" cap="none" normalizeH="0" baseline="0" dirty="0" err="1">
                <a:ln>
                  <a:noFill/>
                </a:ln>
                <a:solidFill>
                  <a:schemeClr val="tx1"/>
                </a:solidFill>
                <a:effectLst/>
                <a:latin typeface="Arial" panose="020B0604020202020204" pitchFamily="34" charset="0"/>
              </a:rPr>
              <a:t>hutdown</a:t>
            </a:r>
            <a:r>
              <a:rPr kumimoji="0" lang="fr-FR" altLang="fr-FR" sz="1000" b="1" i="1" u="none" strike="noStrike" cap="none" normalizeH="0" baseline="0" dirty="0">
                <a:ln>
                  <a:noFill/>
                </a:ln>
                <a:solidFill>
                  <a:schemeClr val="tx1"/>
                </a:solidFill>
                <a:effectLst/>
                <a:latin typeface="Arial" panose="020B0604020202020204" pitchFamily="34" charset="0"/>
              </a:rPr>
              <a:t> -h </a:t>
            </a:r>
            <a:r>
              <a:rPr kumimoji="0" lang="fr-FR" altLang="fr-FR" sz="1000" b="1" i="1" u="none" strike="noStrike" cap="none" normalizeH="0" baseline="0" dirty="0" err="1">
                <a:ln>
                  <a:noFill/>
                </a:ln>
                <a:solidFill>
                  <a:schemeClr val="tx1"/>
                </a:solidFill>
                <a:effectLst/>
                <a:latin typeface="Arial" panose="020B0604020202020204" pitchFamily="34" charset="0"/>
              </a:rPr>
              <a:t>now</a:t>
            </a:r>
            <a:r>
              <a:rPr kumimoji="0" lang="fr-FR" altLang="fr-FR" sz="1000" b="0" i="0" u="none" strike="noStrike" cap="none" normalizeH="0" baseline="0" dirty="0">
                <a:ln>
                  <a:noFill/>
                </a:ln>
                <a:solidFill>
                  <a:schemeClr val="tx1"/>
                </a:solidFill>
                <a:effectLst/>
                <a:latin typeface="Arial" panose="020B0604020202020204" pitchFamily="34" charset="0"/>
              </a:rPr>
              <a:t> : Pour éteindre immédiatement le Raspberry 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shutdown</a:t>
            </a:r>
            <a:r>
              <a:rPr kumimoji="0" lang="fr-FR" altLang="fr-FR" sz="1000" b="1" i="1" u="none" strike="noStrike" cap="none" normalizeH="0" baseline="0" dirty="0">
                <a:ln>
                  <a:noFill/>
                </a:ln>
                <a:solidFill>
                  <a:schemeClr val="tx1"/>
                </a:solidFill>
                <a:effectLst/>
                <a:latin typeface="Arial" panose="020B0604020202020204" pitchFamily="34" charset="0"/>
              </a:rPr>
              <a:t> -h 01:22</a:t>
            </a:r>
            <a:r>
              <a:rPr kumimoji="0" lang="fr-FR" altLang="fr-FR" sz="1000" b="0" i="0" u="none" strike="noStrike" cap="none" normalizeH="0" baseline="0" dirty="0">
                <a:ln>
                  <a:noFill/>
                </a:ln>
                <a:solidFill>
                  <a:schemeClr val="tx1"/>
                </a:solidFill>
                <a:effectLst/>
                <a:latin typeface="Arial" panose="020B0604020202020204" pitchFamily="34" charset="0"/>
              </a:rPr>
              <a:t> : Pour éteindre le Raspberry PI à 1:22 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startx</a:t>
            </a:r>
            <a:r>
              <a:rPr kumimoji="0" lang="fr-FR" altLang="fr-FR" sz="1000" b="0" i="0" u="none" strike="noStrike" cap="none" normalizeH="0" baseline="0" dirty="0">
                <a:ln>
                  <a:noFill/>
                </a:ln>
                <a:solidFill>
                  <a:schemeClr val="tx1"/>
                </a:solidFill>
                <a:effectLst/>
                <a:latin typeface="Arial" panose="020B0604020202020204" pitchFamily="34" charset="0"/>
              </a:rPr>
              <a:t> : Ouvrir l’interface graphique GUI (</a:t>
            </a:r>
            <a:r>
              <a:rPr kumimoji="0" lang="fr-FR" altLang="fr-FR" sz="1000" b="0" i="0" u="none" strike="noStrike" cap="none" normalizeH="0" baseline="0" dirty="0" err="1">
                <a:ln>
                  <a:noFill/>
                </a:ln>
                <a:solidFill>
                  <a:schemeClr val="tx1"/>
                </a:solidFill>
                <a:effectLst/>
                <a:latin typeface="Arial" panose="020B0604020202020204" pitchFamily="34" charset="0"/>
              </a:rPr>
              <a:t>Graphical</a:t>
            </a:r>
            <a:r>
              <a:rPr kumimoji="0" lang="fr-FR" altLang="fr-FR" sz="1000" b="0" i="0" u="none" strike="noStrike" cap="none" normalizeH="0" baseline="0" dirty="0">
                <a:ln>
                  <a:noFill/>
                </a:ln>
                <a:solidFill>
                  <a:schemeClr val="tx1"/>
                </a:solidFill>
                <a:effectLst/>
                <a:latin typeface="Arial" panose="020B0604020202020204" pitchFamily="34" charset="0"/>
              </a:rPr>
              <a:t> User Interface).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tx1"/>
                </a:solidFill>
                <a:effectLst/>
                <a:latin typeface="Arial" panose="020B0604020202020204" pitchFamily="34" charset="0"/>
              </a:rPr>
              <a:t>Commandes sur les fichiers et répertoires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a:ln>
                  <a:noFill/>
                </a:ln>
                <a:solidFill>
                  <a:schemeClr val="tx1"/>
                </a:solidFill>
                <a:effectLst/>
                <a:latin typeface="Arial" panose="020B0604020202020204" pitchFamily="34" charset="0"/>
              </a:rPr>
              <a:t>cat exemple.txt</a:t>
            </a:r>
            <a:r>
              <a:rPr kumimoji="0" lang="fr-FR" altLang="fr-FR" sz="1000" b="0" i="0" u="none" strike="noStrike" cap="none" normalizeH="0" baseline="0" dirty="0">
                <a:ln>
                  <a:noFill/>
                </a:ln>
                <a:solidFill>
                  <a:schemeClr val="tx1"/>
                </a:solidFill>
                <a:effectLst/>
                <a:latin typeface="Arial" panose="020B0604020202020204" pitchFamily="34" charset="0"/>
              </a:rPr>
              <a:t> : Affiche le contenu du fichier exemple.txt.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a:ln>
                  <a:noFill/>
                </a:ln>
                <a:solidFill>
                  <a:schemeClr val="tx1"/>
                </a:solidFill>
                <a:effectLst/>
                <a:latin typeface="Arial" panose="020B0604020202020204" pitchFamily="34" charset="0"/>
              </a:rPr>
              <a:t>cd /abc/</a:t>
            </a:r>
            <a:r>
              <a:rPr kumimoji="0" lang="fr-FR" altLang="fr-FR" sz="1000" b="1" i="1" u="none" strike="noStrike" cap="none" normalizeH="0" baseline="0" dirty="0" err="1">
                <a:ln>
                  <a:noFill/>
                </a:ln>
                <a:solidFill>
                  <a:schemeClr val="tx1"/>
                </a:solidFill>
                <a:effectLst/>
                <a:latin typeface="Arial" panose="020B0604020202020204" pitchFamily="34" charset="0"/>
              </a:rPr>
              <a:t>xyz</a:t>
            </a:r>
            <a:r>
              <a:rPr kumimoji="0" lang="fr-FR" altLang="fr-FR" sz="1000" b="0" i="0" u="none" strike="noStrike" cap="none" normalizeH="0" baseline="0" dirty="0">
                <a:ln>
                  <a:noFill/>
                </a:ln>
                <a:solidFill>
                  <a:schemeClr val="tx1"/>
                </a:solidFill>
                <a:effectLst/>
                <a:latin typeface="Arial" panose="020B0604020202020204" pitchFamily="34" charset="0"/>
              </a:rPr>
              <a:t> : Change de répertoire courant pour le répertoire /abc/</a:t>
            </a:r>
            <a:r>
              <a:rPr kumimoji="0" lang="fr-FR" altLang="fr-FR" sz="1000" b="0" i="0" u="none" strike="noStrike" cap="none" normalizeH="0" baseline="0" dirty="0" err="1">
                <a:ln>
                  <a:noFill/>
                </a:ln>
                <a:solidFill>
                  <a:schemeClr val="tx1"/>
                </a:solidFill>
                <a:effectLst/>
                <a:latin typeface="Arial" panose="020B0604020202020204" pitchFamily="34" charset="0"/>
              </a:rPr>
              <a:t>xyz</a:t>
            </a:r>
            <a:r>
              <a:rPr kumimoji="0" lang="fr-FR" altLang="fr-FR" sz="1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cp</a:t>
            </a:r>
            <a:r>
              <a:rPr kumimoji="0" lang="fr-FR" altLang="fr-FR" sz="1000" b="1" i="1" u="none" strike="noStrike" cap="none" normalizeH="0" baseline="0" dirty="0">
                <a:ln>
                  <a:noFill/>
                </a:ln>
                <a:solidFill>
                  <a:schemeClr val="tx1"/>
                </a:solidFill>
                <a:effectLst/>
                <a:latin typeface="Arial" panose="020B0604020202020204" pitchFamily="34" charset="0"/>
              </a:rPr>
              <a:t> XXX </a:t>
            </a:r>
            <a:r>
              <a:rPr kumimoji="0" lang="fr-FR" altLang="fr-FR" sz="1000" b="0" i="0" u="none" strike="noStrike" cap="none" normalizeH="0" baseline="0" dirty="0">
                <a:ln>
                  <a:noFill/>
                </a:ln>
                <a:solidFill>
                  <a:schemeClr val="tx1"/>
                </a:solidFill>
                <a:effectLst/>
                <a:latin typeface="Arial" panose="020B0604020202020204" pitchFamily="34" charset="0"/>
              </a:rPr>
              <a:t>: Copie le fichier ou le répertoire XXX et le colle à un emplacement spécifique. Par exemple: </a:t>
            </a:r>
            <a:r>
              <a:rPr kumimoji="0" lang="fr-FR" altLang="fr-FR" sz="1000" b="1" i="1" u="none" strike="noStrike" cap="none" normalizeH="0" baseline="0" dirty="0" err="1">
                <a:ln>
                  <a:noFill/>
                </a:ln>
                <a:solidFill>
                  <a:schemeClr val="tx1"/>
                </a:solidFill>
                <a:effectLst/>
                <a:latin typeface="Arial" panose="020B0604020202020204" pitchFamily="34" charset="0"/>
              </a:rPr>
              <a:t>cp</a:t>
            </a:r>
            <a:r>
              <a:rPr kumimoji="0" lang="fr-FR" altLang="fr-FR" sz="1000" b="1" i="1" u="none" strike="noStrike" cap="none" normalizeH="0" baseline="0" dirty="0">
                <a:ln>
                  <a:noFill/>
                </a:ln>
                <a:solidFill>
                  <a:schemeClr val="tx1"/>
                </a:solidFill>
                <a:effectLst/>
                <a:latin typeface="Arial" panose="020B0604020202020204" pitchFamily="34" charset="0"/>
              </a:rPr>
              <a:t> exemplefile.txt /home/pi/office/</a:t>
            </a:r>
            <a:r>
              <a:rPr kumimoji="0" lang="fr-FR" altLang="fr-FR" sz="1000" b="0" i="0" u="none" strike="noStrike" cap="none" normalizeH="0" baseline="0" dirty="0">
                <a:ln>
                  <a:noFill/>
                </a:ln>
                <a:solidFill>
                  <a:schemeClr val="tx1"/>
                </a:solidFill>
                <a:effectLst/>
                <a:latin typeface="Arial" panose="020B0604020202020204" pitchFamily="34" charset="0"/>
              </a:rPr>
              <a:t> copie exemplefile.txt du répertoire courant et le colle dans le répertoire /home/pi/ directory. Si le fichier n’est pas présent dans le répertoire courant, vous pouvez ajouter son chemin en préfixe (par exemple : </a:t>
            </a:r>
            <a:r>
              <a:rPr kumimoji="0" lang="fr-FR" altLang="fr-FR" sz="1000" b="1" i="1" u="none" strike="noStrike" cap="none" normalizeH="0" baseline="0" dirty="0" err="1">
                <a:ln>
                  <a:noFill/>
                </a:ln>
                <a:solidFill>
                  <a:schemeClr val="tx1"/>
                </a:solidFill>
                <a:effectLst/>
                <a:latin typeface="Arial" panose="020B0604020202020204" pitchFamily="34" charset="0"/>
              </a:rPr>
              <a:t>cp</a:t>
            </a:r>
            <a:r>
              <a:rPr kumimoji="0" lang="fr-FR" altLang="fr-FR" sz="1000" b="1" i="1" u="none" strike="noStrike" cap="none" normalizeH="0" baseline="0" dirty="0">
                <a:ln>
                  <a:noFill/>
                </a:ln>
                <a:solidFill>
                  <a:schemeClr val="tx1"/>
                </a:solidFill>
                <a:effectLst/>
                <a:latin typeface="Arial" panose="020B0604020202020204" pitchFamily="34" charset="0"/>
              </a:rPr>
              <a:t> /home/pi/documents/examplefile.txt /home/pi/office/</a:t>
            </a:r>
            <a:r>
              <a:rPr kumimoji="0" lang="fr-FR" altLang="fr-FR" sz="1000" b="0" i="0" u="none" strike="noStrike" cap="none" normalizeH="0" baseline="0" dirty="0">
                <a:ln>
                  <a:noFill/>
                </a:ln>
                <a:solidFill>
                  <a:schemeClr val="tx1"/>
                </a:solidFill>
                <a:effectLst/>
                <a:latin typeface="Arial" panose="020B0604020202020204" pitchFamily="34" charset="0"/>
              </a:rPr>
              <a:t> copie le fichier du répertoire documents dans le répertoire office).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a:ln>
                  <a:noFill/>
                </a:ln>
                <a:solidFill>
                  <a:schemeClr val="tx1"/>
                </a:solidFill>
                <a:effectLst/>
                <a:latin typeface="Arial" panose="020B0604020202020204" pitchFamily="34" charset="0"/>
              </a:rPr>
              <a:t>ls -l</a:t>
            </a:r>
            <a:r>
              <a:rPr kumimoji="0" lang="fr-FR" altLang="fr-FR" sz="1000" b="0" i="0" u="none" strike="noStrike" cap="none" normalizeH="0" baseline="0" dirty="0">
                <a:ln>
                  <a:noFill/>
                </a:ln>
                <a:solidFill>
                  <a:schemeClr val="tx1"/>
                </a:solidFill>
                <a:effectLst/>
                <a:latin typeface="Arial" panose="020B0604020202020204" pitchFamily="34" charset="0"/>
              </a:rPr>
              <a:t> : Liste tous les fichiers du répertoire en cours, ainsi que la taille du fichier, la date de modification et les autorisations.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mkdir</a:t>
            </a:r>
            <a:r>
              <a:rPr kumimoji="0" lang="fr-FR" altLang="fr-FR" sz="1000" b="1" i="1" u="none" strike="noStrike" cap="none" normalizeH="0" baseline="0" dirty="0">
                <a:ln>
                  <a:noFill/>
                </a:ln>
                <a:solidFill>
                  <a:schemeClr val="tx1"/>
                </a:solidFill>
                <a:effectLst/>
                <a:latin typeface="Arial" panose="020B0604020202020204" pitchFamily="34" charset="0"/>
              </a:rPr>
              <a:t> </a:t>
            </a:r>
            <a:r>
              <a:rPr kumimoji="0" lang="fr-FR" altLang="fr-FR" sz="1000" b="1" i="1" u="none" strike="noStrike" cap="none" normalizeH="0" baseline="0" dirty="0" err="1">
                <a:ln>
                  <a:noFill/>
                </a:ln>
                <a:solidFill>
                  <a:schemeClr val="tx1"/>
                </a:solidFill>
                <a:effectLst/>
                <a:latin typeface="Arial" panose="020B0604020202020204" pitchFamily="34" charset="0"/>
              </a:rPr>
              <a:t>exemple_directory</a:t>
            </a:r>
            <a:r>
              <a:rPr kumimoji="0" lang="fr-FR" altLang="fr-FR" sz="1000" b="0" i="0" u="none" strike="noStrike" cap="none" normalizeH="0" baseline="0" dirty="0">
                <a:ln>
                  <a:noFill/>
                </a:ln>
                <a:solidFill>
                  <a:schemeClr val="tx1"/>
                </a:solidFill>
                <a:effectLst/>
                <a:latin typeface="Arial" panose="020B0604020202020204" pitchFamily="34" charset="0"/>
              </a:rPr>
              <a:t> : Créer dans le répertoire courant un nouveau répertoire </a:t>
            </a:r>
            <a:r>
              <a:rPr kumimoji="0" lang="fr-FR" altLang="fr-FR" sz="1000" b="0" i="0" u="none" strike="noStrike" cap="none" normalizeH="0" baseline="0" dirty="0" err="1">
                <a:ln>
                  <a:noFill/>
                </a:ln>
                <a:solidFill>
                  <a:schemeClr val="tx1"/>
                </a:solidFill>
                <a:effectLst/>
                <a:latin typeface="Arial" panose="020B0604020202020204" pitchFamily="34" charset="0"/>
              </a:rPr>
              <a:t>exemple_directory</a:t>
            </a:r>
            <a:r>
              <a:rPr kumimoji="0" lang="fr-FR" altLang="fr-FR" sz="1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a:ln>
                  <a:noFill/>
                </a:ln>
                <a:solidFill>
                  <a:schemeClr val="tx1"/>
                </a:solidFill>
                <a:effectLst/>
                <a:latin typeface="Arial" panose="020B0604020202020204" pitchFamily="34" charset="0"/>
              </a:rPr>
              <a:t>mv XXX</a:t>
            </a:r>
            <a:r>
              <a:rPr kumimoji="0" lang="fr-FR" altLang="fr-FR" sz="1000" b="0" i="0" u="none" strike="noStrike" cap="none" normalizeH="0" baseline="0" dirty="0">
                <a:ln>
                  <a:noFill/>
                </a:ln>
                <a:solidFill>
                  <a:schemeClr val="tx1"/>
                </a:solidFill>
                <a:effectLst/>
                <a:latin typeface="Arial" panose="020B0604020202020204" pitchFamily="34" charset="0"/>
              </a:rPr>
              <a:t> : Déplace un fichier ou un répertoire </a:t>
            </a:r>
            <a:r>
              <a:rPr kumimoji="0" lang="fr-FR" altLang="fr-FR" sz="1000" b="0" i="0" u="none" strike="noStrike" cap="none" normalizeH="0" baseline="0" dirty="0" err="1">
                <a:ln>
                  <a:noFill/>
                </a:ln>
                <a:solidFill>
                  <a:schemeClr val="tx1"/>
                </a:solidFill>
                <a:effectLst/>
                <a:latin typeface="Arial" panose="020B0604020202020204" pitchFamily="34" charset="0"/>
              </a:rPr>
              <a:t>nomé</a:t>
            </a:r>
            <a:r>
              <a:rPr kumimoji="0" lang="fr-FR" altLang="fr-FR" sz="1000" b="0" i="0" u="none" strike="noStrike" cap="none" normalizeH="0" baseline="0" dirty="0">
                <a:ln>
                  <a:noFill/>
                </a:ln>
                <a:solidFill>
                  <a:schemeClr val="tx1"/>
                </a:solidFill>
                <a:effectLst/>
                <a:latin typeface="Arial" panose="020B0604020202020204" pitchFamily="34" charset="0"/>
              </a:rPr>
              <a:t> XXX à un emplacement </a:t>
            </a:r>
            <a:r>
              <a:rPr kumimoji="0" lang="fr-FR" altLang="fr-FR" sz="1000" b="0" i="0" u="none" strike="noStrike" cap="none" normalizeH="0" baseline="0" dirty="0" err="1">
                <a:ln>
                  <a:noFill/>
                </a:ln>
                <a:solidFill>
                  <a:schemeClr val="tx1"/>
                </a:solidFill>
                <a:effectLst/>
                <a:latin typeface="Arial" panose="020B0604020202020204" pitchFamily="34" charset="0"/>
              </a:rPr>
              <a:t>spécifique.Par</a:t>
            </a:r>
            <a:r>
              <a:rPr kumimoji="0" lang="fr-FR" altLang="fr-FR" sz="1000" b="0" i="0" u="none" strike="noStrike" cap="none" normalizeH="0" baseline="0" dirty="0">
                <a:ln>
                  <a:noFill/>
                </a:ln>
                <a:solidFill>
                  <a:schemeClr val="tx1"/>
                </a:solidFill>
                <a:effectLst/>
                <a:latin typeface="Arial" panose="020B0604020202020204" pitchFamily="34" charset="0"/>
              </a:rPr>
              <a:t> exemple, </a:t>
            </a:r>
            <a:r>
              <a:rPr kumimoji="0" lang="fr-FR" altLang="fr-FR" sz="1000" b="1" i="1" u="none" strike="noStrike" cap="none" normalizeH="0" baseline="0" dirty="0">
                <a:ln>
                  <a:noFill/>
                </a:ln>
                <a:solidFill>
                  <a:schemeClr val="tx1"/>
                </a:solidFill>
                <a:effectLst/>
                <a:latin typeface="Arial" panose="020B0604020202020204" pitchFamily="34" charset="0"/>
              </a:rPr>
              <a:t>mv exemplefile.txt /home/pi/office/ </a:t>
            </a:r>
            <a:r>
              <a:rPr kumimoji="0" lang="fr-FR" altLang="fr-FR" sz="1000" b="0" i="0" u="none" strike="noStrike" cap="none" normalizeH="0" baseline="0" dirty="0">
                <a:ln>
                  <a:noFill/>
                </a:ln>
                <a:solidFill>
                  <a:schemeClr val="tx1"/>
                </a:solidFill>
                <a:effectLst/>
                <a:latin typeface="Arial" panose="020B0604020202020204" pitchFamily="34" charset="0"/>
              </a:rPr>
              <a:t>déplace</a:t>
            </a:r>
            <a:r>
              <a:rPr kumimoji="0" lang="fr-FR" altLang="fr-FR" sz="1000" b="1" i="1" u="none" strike="noStrike" cap="none" normalizeH="0" baseline="0" dirty="0">
                <a:ln>
                  <a:noFill/>
                </a:ln>
                <a:solidFill>
                  <a:schemeClr val="tx1"/>
                </a:solidFill>
                <a:effectLst/>
                <a:latin typeface="Arial" panose="020B0604020202020204" pitchFamily="34" charset="0"/>
              </a:rPr>
              <a:t> exemplefile.txt</a:t>
            </a:r>
            <a:r>
              <a:rPr kumimoji="0" lang="fr-FR" altLang="fr-FR" sz="1000" b="0" i="0" u="none" strike="noStrike" cap="none" normalizeH="0" baseline="0" dirty="0">
                <a:ln>
                  <a:noFill/>
                </a:ln>
                <a:solidFill>
                  <a:schemeClr val="tx1"/>
                </a:solidFill>
                <a:effectLst/>
                <a:latin typeface="Arial" panose="020B0604020202020204" pitchFamily="34" charset="0"/>
              </a:rPr>
              <a:t> dans le répertoire /home/pi/office. Si le fichier n’est pas présent dans le répertoire courant, vous pouvez ajouter son chemin en préfixe (par exemple :. </a:t>
            </a:r>
            <a:r>
              <a:rPr kumimoji="0" lang="fr-FR" altLang="fr-FR" sz="1000" b="0" i="0" u="none" strike="noStrike" cap="none" normalizeH="0" baseline="0" dirty="0" err="1">
                <a:ln>
                  <a:noFill/>
                </a:ln>
                <a:solidFill>
                  <a:schemeClr val="tx1"/>
                </a:solidFill>
                <a:effectLst/>
                <a:latin typeface="Arial" panose="020B0604020202020204" pitchFamily="34" charset="0"/>
              </a:rPr>
              <a:t>c</a:t>
            </a:r>
            <a:r>
              <a:rPr kumimoji="0" lang="fr-FR" altLang="fr-FR" sz="1000" b="1" i="1" u="none" strike="noStrike" cap="none" normalizeH="0" baseline="0" dirty="0" err="1">
                <a:ln>
                  <a:noFill/>
                </a:ln>
                <a:solidFill>
                  <a:schemeClr val="tx1"/>
                </a:solidFill>
                <a:effectLst/>
                <a:latin typeface="Arial" panose="020B0604020202020204" pitchFamily="34" charset="0"/>
              </a:rPr>
              <a:t>p</a:t>
            </a:r>
            <a:r>
              <a:rPr kumimoji="0" lang="fr-FR" altLang="fr-FR" sz="1000" b="1" i="1" u="none" strike="noStrike" cap="none" normalizeH="0" baseline="0" dirty="0">
                <a:ln>
                  <a:noFill/>
                </a:ln>
                <a:solidFill>
                  <a:schemeClr val="tx1"/>
                </a:solidFill>
                <a:effectLst/>
                <a:latin typeface="Arial" panose="020B0604020202020204" pitchFamily="34" charset="0"/>
              </a:rPr>
              <a:t> /home/pi/documents/exemplefile.txt /home/pi/office/</a:t>
            </a:r>
            <a:r>
              <a:rPr kumimoji="0" lang="fr-FR" altLang="fr-FR" sz="1000" b="0" i="0" u="none" strike="noStrike" cap="none" normalizeH="0" baseline="0" dirty="0">
                <a:ln>
                  <a:noFill/>
                </a:ln>
                <a:solidFill>
                  <a:schemeClr val="tx1"/>
                </a:solidFill>
                <a:effectLst/>
                <a:latin typeface="Arial" panose="020B0604020202020204" pitchFamily="34" charset="0"/>
              </a:rPr>
              <a:t> déplace le fichier du répertoire documents dans le répertoire office). Cette commande peut aussi être utilisé pour renommer des fichier (mais seulement dans le même répertoire). par exemple, </a:t>
            </a:r>
            <a:r>
              <a:rPr kumimoji="0" lang="fr-FR" altLang="fr-FR" sz="1000" b="1" i="1" u="none" strike="noStrike" cap="none" normalizeH="0" baseline="0" dirty="0">
                <a:ln>
                  <a:noFill/>
                </a:ln>
                <a:solidFill>
                  <a:schemeClr val="tx1"/>
                </a:solidFill>
                <a:effectLst/>
                <a:latin typeface="Arial" panose="020B0604020202020204" pitchFamily="34" charset="0"/>
              </a:rPr>
              <a:t>mv examplefile.txt newfile.txt</a:t>
            </a:r>
            <a:r>
              <a:rPr kumimoji="0" lang="fr-FR" altLang="fr-FR" sz="1000" b="0" i="0" u="none" strike="noStrike" cap="none" normalizeH="0" baseline="0" dirty="0">
                <a:ln>
                  <a:noFill/>
                </a:ln>
                <a:solidFill>
                  <a:schemeClr val="tx1"/>
                </a:solidFill>
                <a:effectLst/>
                <a:latin typeface="Arial" panose="020B0604020202020204" pitchFamily="34" charset="0"/>
              </a:rPr>
              <a:t> renomme examplefile.txt en newfile.txt, et conserve le fichier dans le même répertoire.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rm</a:t>
            </a:r>
            <a:r>
              <a:rPr kumimoji="0" lang="fr-FR" altLang="fr-FR" sz="1000" b="1" i="1" u="none" strike="noStrike" cap="none" normalizeH="0" baseline="0" dirty="0">
                <a:ln>
                  <a:noFill/>
                </a:ln>
                <a:solidFill>
                  <a:schemeClr val="tx1"/>
                </a:solidFill>
                <a:effectLst/>
                <a:latin typeface="Arial" panose="020B0604020202020204" pitchFamily="34" charset="0"/>
              </a:rPr>
              <a:t> example.txt </a:t>
            </a:r>
            <a:r>
              <a:rPr kumimoji="0" lang="fr-FR" altLang="fr-FR" sz="1000" b="0" i="0" u="none" strike="noStrike" cap="none" normalizeH="0" baseline="0" dirty="0">
                <a:ln>
                  <a:noFill/>
                </a:ln>
                <a:solidFill>
                  <a:schemeClr val="tx1"/>
                </a:solidFill>
                <a:effectLst/>
                <a:latin typeface="Arial" panose="020B0604020202020204" pitchFamily="34" charset="0"/>
              </a:rPr>
              <a:t>: Effacer le fichier example.txt.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rmdir</a:t>
            </a:r>
            <a:r>
              <a:rPr kumimoji="0" lang="fr-FR" altLang="fr-FR" sz="1000" b="1" i="1" u="none" strike="noStrike" cap="none" normalizeH="0" baseline="0" dirty="0">
                <a:ln>
                  <a:noFill/>
                </a:ln>
                <a:solidFill>
                  <a:schemeClr val="tx1"/>
                </a:solidFill>
                <a:effectLst/>
                <a:latin typeface="Arial" panose="020B0604020202020204" pitchFamily="34" charset="0"/>
              </a:rPr>
              <a:t> </a:t>
            </a:r>
            <a:r>
              <a:rPr kumimoji="0" lang="fr-FR" altLang="fr-FR" sz="1000" b="1" i="1" u="none" strike="noStrike" cap="none" normalizeH="0" baseline="0" dirty="0" err="1">
                <a:ln>
                  <a:noFill/>
                </a:ln>
                <a:solidFill>
                  <a:schemeClr val="tx1"/>
                </a:solidFill>
                <a:effectLst/>
                <a:latin typeface="Arial" panose="020B0604020202020204" pitchFamily="34" charset="0"/>
              </a:rPr>
              <a:t>example_directory</a:t>
            </a:r>
            <a:r>
              <a:rPr kumimoji="0" lang="fr-FR" altLang="fr-FR" sz="1000" b="0" i="0" u="none" strike="noStrike" cap="none" normalizeH="0" baseline="0" dirty="0">
                <a:ln>
                  <a:noFill/>
                </a:ln>
                <a:solidFill>
                  <a:schemeClr val="tx1"/>
                </a:solidFill>
                <a:effectLst/>
                <a:latin typeface="Arial" panose="020B0604020202020204" pitchFamily="34" charset="0"/>
              </a:rPr>
              <a:t> : Effacer le répertoire </a:t>
            </a:r>
            <a:r>
              <a:rPr kumimoji="0" lang="fr-FR" altLang="fr-FR" sz="1000" b="0" i="0" u="none" strike="noStrike" cap="none" normalizeH="0" baseline="0" dirty="0" err="1">
                <a:ln>
                  <a:noFill/>
                </a:ln>
                <a:solidFill>
                  <a:schemeClr val="tx1"/>
                </a:solidFill>
                <a:effectLst/>
                <a:latin typeface="Arial" panose="020B0604020202020204" pitchFamily="34" charset="0"/>
              </a:rPr>
              <a:t>example_directory</a:t>
            </a:r>
            <a:r>
              <a:rPr kumimoji="0" lang="fr-FR" altLang="fr-FR" sz="1000" b="0" i="0" u="none" strike="noStrike" cap="none" normalizeH="0" baseline="0" dirty="0">
                <a:ln>
                  <a:noFill/>
                </a:ln>
                <a:solidFill>
                  <a:schemeClr val="tx1"/>
                </a:solidFill>
                <a:effectLst/>
                <a:latin typeface="Arial" panose="020B0604020202020204" pitchFamily="34" charset="0"/>
              </a:rPr>
              <a:t> (seulement si il est vide).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scp</a:t>
            </a:r>
            <a:r>
              <a:rPr kumimoji="0" lang="fr-FR" altLang="fr-FR" sz="1000" b="1" i="1" u="none" strike="noStrike" cap="none" normalizeH="0" baseline="0" dirty="0">
                <a:ln>
                  <a:noFill/>
                </a:ln>
                <a:solidFill>
                  <a:schemeClr val="tx1"/>
                </a:solidFill>
                <a:effectLst/>
                <a:latin typeface="Arial" panose="020B0604020202020204" pitchFamily="34" charset="0"/>
              </a:rPr>
              <a:t> user@10.0.0.32 :/</a:t>
            </a:r>
            <a:r>
              <a:rPr kumimoji="0" lang="fr-FR" altLang="fr-FR" sz="1000" b="1" i="1" u="none" strike="noStrike" cap="none" normalizeH="0" baseline="0" dirty="0" err="1">
                <a:ln>
                  <a:noFill/>
                </a:ln>
                <a:solidFill>
                  <a:schemeClr val="tx1"/>
                </a:solidFill>
                <a:effectLst/>
                <a:latin typeface="Arial" panose="020B0604020202020204" pitchFamily="34" charset="0"/>
              </a:rPr>
              <a:t>some</a:t>
            </a:r>
            <a:r>
              <a:rPr kumimoji="0" lang="fr-FR" altLang="fr-FR" sz="1000" b="1" i="1" u="none" strike="noStrike" cap="none" normalizeH="0" baseline="0" dirty="0">
                <a:ln>
                  <a:noFill/>
                </a:ln>
                <a:solidFill>
                  <a:schemeClr val="tx1"/>
                </a:solidFill>
                <a:effectLst/>
                <a:latin typeface="Arial" panose="020B0604020202020204" pitchFamily="34" charset="0"/>
              </a:rPr>
              <a:t>/</a:t>
            </a:r>
            <a:r>
              <a:rPr kumimoji="0" lang="fr-FR" altLang="fr-FR" sz="1000" b="1" i="1" u="none" strike="noStrike" cap="none" normalizeH="0" baseline="0" dirty="0" err="1">
                <a:ln>
                  <a:noFill/>
                </a:ln>
                <a:solidFill>
                  <a:schemeClr val="tx1"/>
                </a:solidFill>
                <a:effectLst/>
                <a:latin typeface="Arial" panose="020B0604020202020204" pitchFamily="34" charset="0"/>
              </a:rPr>
              <a:t>path</a:t>
            </a:r>
            <a:r>
              <a:rPr kumimoji="0" lang="fr-FR" altLang="fr-FR" sz="1000" b="1" i="1" u="none" strike="noStrike" cap="none" normalizeH="0" baseline="0" dirty="0">
                <a:ln>
                  <a:noFill/>
                </a:ln>
                <a:solidFill>
                  <a:schemeClr val="tx1"/>
                </a:solidFill>
                <a:effectLst/>
                <a:latin typeface="Arial" panose="020B0604020202020204" pitchFamily="34" charset="0"/>
              </a:rPr>
              <a:t>/file.txt </a:t>
            </a:r>
            <a:r>
              <a:rPr kumimoji="0" lang="fr-FR" altLang="fr-FR" sz="1000" b="0" i="0" u="none" strike="noStrike" cap="none" normalizeH="0" baseline="0" dirty="0">
                <a:ln>
                  <a:noFill/>
                </a:ln>
                <a:solidFill>
                  <a:schemeClr val="tx1"/>
                </a:solidFill>
                <a:effectLst/>
                <a:latin typeface="Arial" panose="020B0604020202020204" pitchFamily="34" charset="0"/>
              </a:rPr>
              <a:t>: Copier un fichier à travers SSH. Peut être utilisé pour télécharger un fichier à partir d’un ordinateur de bureau / ordinateur portable sur le Raspberry Pi. user@10.0.0.32 est le nom d’ utilisateur et l’adresse IP locale du bureau / ordinateur portable et /</a:t>
            </a:r>
            <a:r>
              <a:rPr kumimoji="0" lang="fr-FR" altLang="fr-FR" sz="1000" b="0" i="0" u="none" strike="noStrike" cap="none" normalizeH="0" baseline="0" dirty="0" err="1">
                <a:ln>
                  <a:noFill/>
                </a:ln>
                <a:solidFill>
                  <a:schemeClr val="tx1"/>
                </a:solidFill>
                <a:effectLst/>
                <a:latin typeface="Arial" panose="020B0604020202020204" pitchFamily="34" charset="0"/>
              </a:rPr>
              <a:t>some</a:t>
            </a:r>
            <a:r>
              <a:rPr kumimoji="0" lang="fr-FR" altLang="fr-FR" sz="1000" b="0" i="0" u="none" strike="noStrike" cap="none" normalizeH="0" baseline="0" dirty="0">
                <a:ln>
                  <a:noFill/>
                </a:ln>
                <a:solidFill>
                  <a:schemeClr val="tx1"/>
                </a:solidFill>
                <a:effectLst/>
                <a:latin typeface="Arial" panose="020B0604020202020204" pitchFamily="34" charset="0"/>
              </a:rPr>
              <a:t>/</a:t>
            </a:r>
            <a:r>
              <a:rPr kumimoji="0" lang="fr-FR" altLang="fr-FR" sz="1000" b="0" i="0" u="none" strike="noStrike" cap="none" normalizeH="0" baseline="0" dirty="0" err="1">
                <a:ln>
                  <a:noFill/>
                </a:ln>
                <a:solidFill>
                  <a:schemeClr val="tx1"/>
                </a:solidFill>
                <a:effectLst/>
                <a:latin typeface="Arial" panose="020B0604020202020204" pitchFamily="34" charset="0"/>
              </a:rPr>
              <a:t>path</a:t>
            </a:r>
            <a:r>
              <a:rPr kumimoji="0" lang="fr-FR" altLang="fr-FR" sz="1000" b="0" i="0" u="none" strike="noStrike" cap="none" normalizeH="0" baseline="0" dirty="0">
                <a:ln>
                  <a:noFill/>
                </a:ln>
                <a:solidFill>
                  <a:schemeClr val="tx1"/>
                </a:solidFill>
                <a:effectLst/>
                <a:latin typeface="Arial" panose="020B0604020202020204" pitchFamily="34" charset="0"/>
              </a:rPr>
              <a:t>/file.txt est le chemin d’accès et le nom du fichier sur le bureau / ordinateur portable.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000" b="1" i="1" u="none" strike="noStrike" cap="none" normalizeH="0" baseline="0" dirty="0" err="1">
                <a:ln>
                  <a:noFill/>
                </a:ln>
                <a:solidFill>
                  <a:schemeClr val="tx1"/>
                </a:solidFill>
                <a:effectLst/>
                <a:latin typeface="Arial" panose="020B0604020202020204" pitchFamily="34" charset="0"/>
              </a:rPr>
              <a:t>touch</a:t>
            </a:r>
            <a:r>
              <a:rPr kumimoji="0" lang="fr-FR" altLang="fr-FR" sz="1000" b="0" i="0" u="none" strike="noStrike" cap="none" normalizeH="0" baseline="0" dirty="0">
                <a:ln>
                  <a:noFill/>
                </a:ln>
                <a:solidFill>
                  <a:schemeClr val="tx1"/>
                </a:solidFill>
                <a:effectLst/>
                <a:latin typeface="Arial" panose="020B0604020202020204" pitchFamily="34" charset="0"/>
              </a:rPr>
              <a:t> :Crée un nouveau fichier vide dans le répertoire courant.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tx1"/>
              </a:solidFill>
              <a:effectLst/>
              <a:latin typeface="Arial" panose="020B0604020202020204" pitchFamily="34" charset="0"/>
            </a:endParaRPr>
          </a:p>
        </p:txBody>
      </p:sp>
      <p:pic>
        <p:nvPicPr>
          <p:cNvPr id="5" name="Image 4">
            <a:hlinkClick r:id="rId4" action="ppaction://hlinksldjump"/>
            <a:extLst>
              <a:ext uri="{FF2B5EF4-FFF2-40B4-BE49-F238E27FC236}">
                <a16:creationId xmlns:a16="http://schemas.microsoft.com/office/drawing/2014/main" id="{299BF4D3-1BEC-4EEF-B40C-7DC94DA8772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83401527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FE83F1-B20C-4283-958B-F9B1DB7D2079}"/>
              </a:ext>
            </a:extLst>
          </p:cNvPr>
          <p:cNvSpPr>
            <a:spLocks noGrp="1"/>
          </p:cNvSpPr>
          <p:nvPr>
            <p:ph type="title"/>
          </p:nvPr>
        </p:nvSpPr>
        <p:spPr/>
        <p:txBody>
          <a:bodyPr/>
          <a:lstStyle/>
          <a:p>
            <a:r>
              <a:rPr lang="fr-FR" dirty="0"/>
              <a:t>COMMANDES LES PLUS UTILES SUR LINUX - RASPBIAN</a:t>
            </a:r>
          </a:p>
        </p:txBody>
      </p:sp>
      <p:sp>
        <p:nvSpPr>
          <p:cNvPr id="3" name="Espace réservé du numéro de diapositive 2">
            <a:extLst>
              <a:ext uri="{FF2B5EF4-FFF2-40B4-BE49-F238E27FC236}">
                <a16:creationId xmlns:a16="http://schemas.microsoft.com/office/drawing/2014/main" id="{41540103-0266-4F44-A627-A1311C4B07E1}"/>
              </a:ext>
            </a:extLst>
          </p:cNvPr>
          <p:cNvSpPr>
            <a:spLocks noGrp="1"/>
          </p:cNvSpPr>
          <p:nvPr>
            <p:ph type="sldNum" sz="quarter" idx="12"/>
          </p:nvPr>
        </p:nvSpPr>
        <p:spPr/>
        <p:txBody>
          <a:bodyPr/>
          <a:lstStyle/>
          <a:p>
            <a:pPr>
              <a:defRPr/>
            </a:pPr>
            <a:fld id="{E652A8FB-8C76-45BB-8D82-93F8E151003C}" type="slidenum">
              <a:rPr lang="fr-FR" smtClean="0"/>
              <a:pPr>
                <a:defRPr/>
              </a:pPr>
              <a:t>588</a:t>
            </a:fld>
            <a:endParaRPr lang="fr-FR"/>
          </a:p>
        </p:txBody>
      </p:sp>
      <p:sp>
        <p:nvSpPr>
          <p:cNvPr id="4" name="Rectangle 3">
            <a:extLst>
              <a:ext uri="{FF2B5EF4-FFF2-40B4-BE49-F238E27FC236}">
                <a16:creationId xmlns:a16="http://schemas.microsoft.com/office/drawing/2014/main" id="{E8F34198-C89E-4C1D-8C65-59DCE2FFC82D}"/>
              </a:ext>
            </a:extLst>
          </p:cNvPr>
          <p:cNvSpPr/>
          <p:nvPr/>
        </p:nvSpPr>
        <p:spPr>
          <a:xfrm>
            <a:off x="70992" y="612844"/>
            <a:ext cx="9073008" cy="5632311"/>
          </a:xfrm>
          <a:prstGeom prst="rect">
            <a:avLst/>
          </a:prstGeom>
        </p:spPr>
        <p:txBody>
          <a:bodyPr wrap="square">
            <a:spAutoFit/>
          </a:bodyPr>
          <a:lstStyle/>
          <a:p>
            <a:pPr lvl="0" eaLnBrk="0" hangingPunct="0"/>
            <a:r>
              <a:rPr lang="fr-FR" altLang="fr-FR" sz="1200" b="1" dirty="0">
                <a:latin typeface="Arial" panose="020B0604020202020204" pitchFamily="34" charset="0"/>
              </a:rPr>
              <a:t>Commandes Réseau et Internet: </a:t>
            </a:r>
          </a:p>
          <a:p>
            <a:pPr lvl="0" eaLnBrk="0" hangingPunct="0"/>
            <a:endParaRPr lang="fr-FR" altLang="fr-FR" sz="1200" b="1" dirty="0">
              <a:latin typeface="Arial" panose="020B0604020202020204" pitchFamily="34" charset="0"/>
            </a:endParaRPr>
          </a:p>
          <a:p>
            <a:pPr lvl="0" eaLnBrk="0" hangingPunct="0">
              <a:buFontTx/>
              <a:buChar char="•"/>
            </a:pPr>
            <a:r>
              <a:rPr lang="fr-FR" altLang="fr-FR" sz="1200" b="1" i="1" dirty="0" err="1">
                <a:latin typeface="Arial" panose="020B0604020202020204" pitchFamily="34" charset="0"/>
              </a:rPr>
              <a:t>ifconfig</a:t>
            </a:r>
            <a:r>
              <a:rPr lang="fr-FR" altLang="fr-FR" sz="1200" dirty="0">
                <a:latin typeface="Arial" panose="020B0604020202020204" pitchFamily="34" charset="0"/>
              </a:rPr>
              <a:t> :Pour vérifier l’état de la connexion réseau que vous utilisez (pour voir si wlan0 dispose d’ une adresse IP par exemple).</a:t>
            </a:r>
          </a:p>
          <a:p>
            <a:pPr lvl="0" eaLnBrk="0" hangingPunct="0">
              <a:buFontTx/>
              <a:buChar char="•"/>
            </a:pPr>
            <a:r>
              <a:rPr lang="fr-FR" altLang="fr-FR" sz="1200" b="1" i="1" dirty="0" err="1">
                <a:latin typeface="Arial" panose="020B0604020202020204" pitchFamily="34" charset="0"/>
              </a:rPr>
              <a:t>iwconfig</a:t>
            </a:r>
            <a:r>
              <a:rPr lang="fr-FR" altLang="fr-FR" sz="1200" dirty="0">
                <a:latin typeface="Arial" panose="020B0604020202020204" pitchFamily="34" charset="0"/>
              </a:rPr>
              <a:t> : Pour vérifier quel réseau l’adaptateur sans fil utilise par exemple.</a:t>
            </a:r>
          </a:p>
          <a:p>
            <a:pPr lvl="0" eaLnBrk="0" hangingPunct="0">
              <a:buFontTx/>
              <a:buChar char="•"/>
            </a:pPr>
            <a:r>
              <a:rPr lang="fr-FR" altLang="fr-FR" sz="1200" b="1" i="1" dirty="0" err="1">
                <a:latin typeface="Arial" panose="020B0604020202020204" pitchFamily="34" charset="0"/>
              </a:rPr>
              <a:t>iwlist</a:t>
            </a:r>
            <a:r>
              <a:rPr lang="fr-FR" altLang="fr-FR" sz="1200" b="1" i="1" dirty="0">
                <a:latin typeface="Arial" panose="020B0604020202020204" pitchFamily="34" charset="0"/>
              </a:rPr>
              <a:t> wlan0 scan</a:t>
            </a:r>
            <a:r>
              <a:rPr lang="fr-FR" altLang="fr-FR" sz="1200" dirty="0">
                <a:latin typeface="Arial" panose="020B0604020202020204" pitchFamily="34" charset="0"/>
              </a:rPr>
              <a:t> : Affiche une liste des réseaux sans fil actuellement disponibles sur wlan0.</a:t>
            </a:r>
          </a:p>
          <a:p>
            <a:pPr lvl="0" eaLnBrk="0" hangingPunct="0">
              <a:buFontTx/>
              <a:buChar char="•"/>
            </a:pPr>
            <a:r>
              <a:rPr lang="fr-FR" altLang="fr-FR" sz="1200" b="1" i="1" dirty="0" err="1">
                <a:latin typeface="Arial" panose="020B0604020202020204" pitchFamily="34" charset="0"/>
              </a:rPr>
              <a:t>iwlist</a:t>
            </a:r>
            <a:r>
              <a:rPr lang="fr-FR" altLang="fr-FR" sz="1200" b="1" i="1" dirty="0">
                <a:latin typeface="Arial" panose="020B0604020202020204" pitchFamily="34" charset="0"/>
              </a:rPr>
              <a:t> wlan0 scan | </a:t>
            </a:r>
            <a:r>
              <a:rPr lang="fr-FR" altLang="fr-FR" sz="1200" b="1" i="1" dirty="0" err="1">
                <a:latin typeface="Arial" panose="020B0604020202020204" pitchFamily="34" charset="0"/>
              </a:rPr>
              <a:t>grep</a:t>
            </a:r>
            <a:r>
              <a:rPr lang="fr-FR" altLang="fr-FR" sz="1200" b="1" i="1" dirty="0">
                <a:latin typeface="Arial" panose="020B0604020202020204" pitchFamily="34" charset="0"/>
              </a:rPr>
              <a:t> ESSID</a:t>
            </a:r>
            <a:r>
              <a:rPr lang="fr-FR" altLang="fr-FR" sz="1200" dirty="0">
                <a:latin typeface="Arial" panose="020B0604020202020204" pitchFamily="34" charset="0"/>
              </a:rPr>
              <a:t> : Utilisez </a:t>
            </a:r>
            <a:r>
              <a:rPr lang="fr-FR" altLang="fr-FR" sz="1200" dirty="0" err="1">
                <a:latin typeface="Arial" panose="020B0604020202020204" pitchFamily="34" charset="0"/>
              </a:rPr>
              <a:t>grep</a:t>
            </a:r>
            <a:r>
              <a:rPr lang="fr-FR" altLang="fr-FR" sz="1200" dirty="0">
                <a:latin typeface="Arial" panose="020B0604020202020204" pitchFamily="34" charset="0"/>
              </a:rPr>
              <a:t> avec le nom d’un champ pour répertorier uniquement les champs dont vous avez besoin (par exemple, pour lister les ESSID uniquement).</a:t>
            </a:r>
          </a:p>
          <a:p>
            <a:pPr lvl="0" eaLnBrk="0" hangingPunct="0">
              <a:buFontTx/>
              <a:buChar char="•"/>
            </a:pPr>
            <a:r>
              <a:rPr lang="fr-FR" altLang="fr-FR" sz="1200" b="1" i="1" dirty="0" err="1">
                <a:latin typeface="Arial" panose="020B0604020202020204" pitchFamily="34" charset="0"/>
              </a:rPr>
              <a:t>nmap</a:t>
            </a:r>
            <a:r>
              <a:rPr lang="fr-FR" altLang="fr-FR" sz="1200" dirty="0">
                <a:latin typeface="Arial" panose="020B0604020202020204" pitchFamily="34" charset="0"/>
              </a:rPr>
              <a:t> : Analyse votre réseau et répertorie les périphériques connectés, le numéro de port, le protocole, le système d’exploitation, l’état (ouvert ou fermé), les adresses MAC et d’autres informations.</a:t>
            </a:r>
          </a:p>
          <a:p>
            <a:pPr lvl="0" eaLnBrk="0" hangingPunct="0">
              <a:buFontTx/>
              <a:buChar char="•"/>
            </a:pPr>
            <a:r>
              <a:rPr lang="fr-FR" altLang="fr-FR" sz="1200" b="1" i="1" dirty="0">
                <a:latin typeface="Arial" panose="020B0604020202020204" pitchFamily="34" charset="0"/>
              </a:rPr>
              <a:t>ping</a:t>
            </a:r>
            <a:r>
              <a:rPr lang="fr-FR" altLang="fr-FR" sz="1200" dirty="0">
                <a:latin typeface="Arial" panose="020B0604020202020204" pitchFamily="34" charset="0"/>
              </a:rPr>
              <a:t> : Teste la connectivité entre deux périphériques connectés sur un réseau. Par exemple, ping 10.0.0.32 envoie un paquet à l’appareil à IP 10.0.0.32 et attend une réponse. Il fonctionne également avec les adresses de sites Web.</a:t>
            </a:r>
          </a:p>
          <a:p>
            <a:pPr lvl="0" eaLnBrk="0" hangingPunct="0">
              <a:buFontTx/>
              <a:buChar char="•"/>
            </a:pPr>
            <a:r>
              <a:rPr lang="fr-FR" altLang="fr-FR" sz="1200" b="1" i="1" dirty="0" err="1">
                <a:latin typeface="Arial" panose="020B0604020202020204" pitchFamily="34" charset="0"/>
              </a:rPr>
              <a:t>wget</a:t>
            </a:r>
            <a:r>
              <a:rPr lang="fr-FR" altLang="fr-FR" sz="1200" b="1" i="1" dirty="0">
                <a:latin typeface="Arial" panose="020B0604020202020204" pitchFamily="34" charset="0"/>
              </a:rPr>
              <a:t> http://www.website.com/example.txt </a:t>
            </a:r>
            <a:r>
              <a:rPr lang="fr-FR" altLang="fr-FR" sz="1200" dirty="0">
                <a:latin typeface="Arial" panose="020B0604020202020204" pitchFamily="34" charset="0"/>
              </a:rPr>
              <a:t>: Télécharge le fichier example.txt depuis le Web et l’enregistre dans le répertoire courant.</a:t>
            </a:r>
          </a:p>
          <a:p>
            <a:pPr lvl="0" eaLnBrk="0" hangingPunct="0"/>
            <a:endParaRPr lang="fr-FR" altLang="fr-FR" sz="1200" b="1" dirty="0">
              <a:latin typeface="Arial" panose="020B0604020202020204" pitchFamily="34" charset="0"/>
            </a:endParaRPr>
          </a:p>
          <a:p>
            <a:pPr lvl="0" eaLnBrk="0" hangingPunct="0"/>
            <a:r>
              <a:rPr lang="fr-FR" altLang="fr-FR" sz="1200" b="1" dirty="0">
                <a:latin typeface="Arial" panose="020B0604020202020204" pitchFamily="34" charset="0"/>
              </a:rPr>
              <a:t>Commandes d’informations systèmes: </a:t>
            </a:r>
          </a:p>
          <a:p>
            <a:pPr lvl="0" eaLnBrk="0" hangingPunct="0"/>
            <a:endParaRPr lang="fr-FR" altLang="fr-FR" sz="1200" b="1" dirty="0">
              <a:latin typeface="Arial" panose="020B0604020202020204" pitchFamily="34" charset="0"/>
            </a:endParaRPr>
          </a:p>
          <a:p>
            <a:pPr lvl="0" eaLnBrk="0" hangingPunct="0">
              <a:buFontTx/>
              <a:buChar char="•"/>
            </a:pPr>
            <a:r>
              <a:rPr lang="fr-FR" altLang="fr-FR" sz="1200" b="1" i="1" dirty="0">
                <a:latin typeface="Arial" panose="020B0604020202020204" pitchFamily="34" charset="0"/>
              </a:rPr>
              <a:t>cat /proc/</a:t>
            </a:r>
            <a:r>
              <a:rPr lang="fr-FR" altLang="fr-FR" sz="1200" b="1" i="1" dirty="0" err="1">
                <a:latin typeface="Arial" panose="020B0604020202020204" pitchFamily="34" charset="0"/>
              </a:rPr>
              <a:t>meminfo</a:t>
            </a:r>
            <a:r>
              <a:rPr lang="fr-FR" altLang="fr-FR" sz="1200" dirty="0">
                <a:latin typeface="Arial" panose="020B0604020202020204" pitchFamily="34" charset="0"/>
              </a:rPr>
              <a:t> : Affiche des détails sur votre mémoire.</a:t>
            </a:r>
          </a:p>
          <a:p>
            <a:pPr lvl="0" eaLnBrk="0" hangingPunct="0">
              <a:buFontTx/>
              <a:buChar char="•"/>
            </a:pPr>
            <a:r>
              <a:rPr lang="fr-FR" altLang="fr-FR" sz="1200" b="1" dirty="0">
                <a:latin typeface="Arial" panose="020B0604020202020204" pitchFamily="34" charset="0"/>
              </a:rPr>
              <a:t>cat /proc/partitions </a:t>
            </a:r>
            <a:r>
              <a:rPr lang="fr-FR" altLang="fr-FR" sz="1200" dirty="0">
                <a:latin typeface="Arial" panose="020B0604020202020204" pitchFamily="34" charset="0"/>
              </a:rPr>
              <a:t>:Affiche la taille et le nombre de partitions sur votre </a:t>
            </a:r>
            <a:r>
              <a:rPr lang="fr-FR" altLang="fr-FR" sz="1200" dirty="0">
                <a:latin typeface="Arial" panose="020B0604020202020204" pitchFamily="34" charset="0"/>
                <a:hlinkClick r:id="rId2"/>
              </a:rPr>
              <a:t>carte</a:t>
            </a:r>
            <a:r>
              <a:rPr lang="fr-FR" altLang="fr-FR" sz="1200" dirty="0">
                <a:latin typeface="Arial" panose="020B0604020202020204" pitchFamily="34" charset="0"/>
              </a:rPr>
              <a:t> SD ou votre </a:t>
            </a:r>
            <a:r>
              <a:rPr lang="fr-FR" altLang="fr-FR" sz="1200" dirty="0">
                <a:latin typeface="Arial" panose="020B0604020202020204" pitchFamily="34" charset="0"/>
                <a:hlinkClick r:id="rId3"/>
              </a:rPr>
              <a:t>disque</a:t>
            </a:r>
            <a:r>
              <a:rPr lang="fr-FR" altLang="fr-FR" sz="1200" dirty="0">
                <a:latin typeface="Arial" panose="020B0604020202020204" pitchFamily="34" charset="0"/>
              </a:rPr>
              <a:t> dur.</a:t>
            </a:r>
          </a:p>
          <a:p>
            <a:pPr lvl="0" eaLnBrk="0" hangingPunct="0">
              <a:buFontTx/>
              <a:buChar char="•"/>
            </a:pPr>
            <a:r>
              <a:rPr lang="fr-FR" altLang="fr-FR" sz="1200" b="1" i="1" dirty="0">
                <a:latin typeface="Arial" panose="020B0604020202020204" pitchFamily="34" charset="0"/>
              </a:rPr>
              <a:t>cat /proc/version </a:t>
            </a:r>
            <a:r>
              <a:rPr lang="fr-FR" altLang="fr-FR" sz="1200" dirty="0">
                <a:latin typeface="Arial" panose="020B0604020202020204" pitchFamily="34" charset="0"/>
              </a:rPr>
              <a:t>: Affiche la version de la </a:t>
            </a:r>
            <a:r>
              <a:rPr lang="fr-FR" altLang="fr-FR" sz="1200" dirty="0" err="1">
                <a:latin typeface="Arial" panose="020B0604020202020204" pitchFamily="34" charset="0"/>
              </a:rPr>
              <a:t>Rasperry</a:t>
            </a:r>
            <a:r>
              <a:rPr lang="fr-FR" altLang="fr-FR" sz="1200" dirty="0">
                <a:latin typeface="Arial" panose="020B0604020202020204" pitchFamily="34" charset="0"/>
              </a:rPr>
              <a:t> Pi que vous utilisez.</a:t>
            </a:r>
          </a:p>
          <a:p>
            <a:pPr lvl="0" eaLnBrk="0" hangingPunct="0">
              <a:buFontTx/>
              <a:buChar char="•"/>
            </a:pPr>
            <a:r>
              <a:rPr lang="fr-FR" altLang="fr-FR" sz="1200" b="1" i="1" dirty="0" err="1">
                <a:latin typeface="Arial" panose="020B0604020202020204" pitchFamily="34" charset="0"/>
              </a:rPr>
              <a:t>df</a:t>
            </a:r>
            <a:r>
              <a:rPr lang="fr-FR" altLang="fr-FR" sz="1200" b="1" i="1" dirty="0">
                <a:latin typeface="Arial" panose="020B0604020202020204" pitchFamily="34" charset="0"/>
              </a:rPr>
              <a:t> -h</a:t>
            </a:r>
            <a:r>
              <a:rPr lang="fr-FR" altLang="fr-FR" sz="1200" dirty="0">
                <a:latin typeface="Arial" panose="020B0604020202020204" pitchFamily="34" charset="0"/>
              </a:rPr>
              <a:t> : Affiche des informations sur l’espace disque disponible.</a:t>
            </a:r>
          </a:p>
          <a:p>
            <a:pPr lvl="0" eaLnBrk="0" hangingPunct="0">
              <a:buFontTx/>
              <a:buChar char="•"/>
            </a:pPr>
            <a:r>
              <a:rPr lang="fr-FR" altLang="fr-FR" sz="1200" b="1" i="1" dirty="0" err="1">
                <a:latin typeface="Arial" panose="020B0604020202020204" pitchFamily="34" charset="0"/>
              </a:rPr>
              <a:t>df</a:t>
            </a:r>
            <a:r>
              <a:rPr lang="fr-FR" altLang="fr-FR" sz="1200" b="1" i="1" dirty="0">
                <a:latin typeface="Arial" panose="020B0604020202020204" pitchFamily="34" charset="0"/>
              </a:rPr>
              <a:t> / </a:t>
            </a:r>
            <a:r>
              <a:rPr lang="fr-FR" altLang="fr-FR" sz="1200" dirty="0">
                <a:latin typeface="Arial" panose="020B0604020202020204" pitchFamily="34" charset="0"/>
              </a:rPr>
              <a:t>:Indique la quantité d’espace disque disponible.</a:t>
            </a:r>
          </a:p>
          <a:p>
            <a:pPr lvl="0" eaLnBrk="0" hangingPunct="0">
              <a:buFontTx/>
              <a:buChar char="•"/>
            </a:pPr>
            <a:r>
              <a:rPr lang="fr-FR" altLang="fr-FR" sz="1200" b="1" i="1" dirty="0" err="1">
                <a:latin typeface="Arial" panose="020B0604020202020204" pitchFamily="34" charset="0"/>
              </a:rPr>
              <a:t>dpkg</a:t>
            </a:r>
            <a:r>
              <a:rPr lang="fr-FR" altLang="fr-FR" sz="1200" b="1" i="1" dirty="0">
                <a:latin typeface="Arial" panose="020B0604020202020204" pitchFamily="34" charset="0"/>
              </a:rPr>
              <a:t> –</a:t>
            </a:r>
            <a:r>
              <a:rPr lang="fr-FR" altLang="fr-FR" sz="1200" b="1" i="1" dirty="0" err="1">
                <a:latin typeface="Arial" panose="020B0604020202020204" pitchFamily="34" charset="0"/>
              </a:rPr>
              <a:t>get-selections</a:t>
            </a:r>
            <a:r>
              <a:rPr lang="fr-FR" altLang="fr-FR" sz="1200" b="1" i="1" dirty="0">
                <a:latin typeface="Arial" panose="020B0604020202020204" pitchFamily="34" charset="0"/>
              </a:rPr>
              <a:t> | </a:t>
            </a:r>
            <a:r>
              <a:rPr lang="fr-FR" altLang="fr-FR" sz="1200" b="1" i="1" dirty="0" err="1">
                <a:latin typeface="Arial" panose="020B0604020202020204" pitchFamily="34" charset="0"/>
              </a:rPr>
              <a:t>grep</a:t>
            </a:r>
            <a:r>
              <a:rPr lang="fr-FR" altLang="fr-FR" sz="1200" b="1" i="1" dirty="0">
                <a:latin typeface="Arial" panose="020B0604020202020204" pitchFamily="34" charset="0"/>
              </a:rPr>
              <a:t> XXX</a:t>
            </a:r>
            <a:r>
              <a:rPr lang="fr-FR" altLang="fr-FR" sz="1200" dirty="0">
                <a:latin typeface="Arial" panose="020B0604020202020204" pitchFamily="34" charset="0"/>
              </a:rPr>
              <a:t> : Affiche tous les packages installés qui sont liés à XXX.</a:t>
            </a:r>
          </a:p>
          <a:p>
            <a:pPr lvl="0" eaLnBrk="0" hangingPunct="0">
              <a:buFontTx/>
              <a:buChar char="•"/>
            </a:pPr>
            <a:r>
              <a:rPr lang="fr-FR" altLang="fr-FR" sz="1200" b="1" i="1" dirty="0" err="1">
                <a:latin typeface="Arial" panose="020B0604020202020204" pitchFamily="34" charset="0"/>
              </a:rPr>
              <a:t>dpkg</a:t>
            </a:r>
            <a:r>
              <a:rPr lang="fr-FR" altLang="fr-FR" sz="1200" b="1" i="1" dirty="0">
                <a:latin typeface="Arial" panose="020B0604020202020204" pitchFamily="34" charset="0"/>
              </a:rPr>
              <a:t> –</a:t>
            </a:r>
            <a:r>
              <a:rPr lang="fr-FR" altLang="fr-FR" sz="1200" b="1" i="1" dirty="0" err="1">
                <a:latin typeface="Arial" panose="020B0604020202020204" pitchFamily="34" charset="0"/>
              </a:rPr>
              <a:t>get-selections</a:t>
            </a:r>
            <a:r>
              <a:rPr lang="fr-FR" altLang="fr-FR" sz="1200" dirty="0">
                <a:latin typeface="Arial" panose="020B0604020202020204" pitchFamily="34" charset="0"/>
              </a:rPr>
              <a:t> : Affiche tous les paquets installés.</a:t>
            </a:r>
          </a:p>
          <a:p>
            <a:pPr lvl="0" eaLnBrk="0" hangingPunct="0">
              <a:buFontTx/>
              <a:buChar char="•"/>
            </a:pPr>
            <a:r>
              <a:rPr lang="fr-FR" altLang="fr-FR" sz="1200" b="1" i="1" dirty="0">
                <a:latin typeface="Arial" panose="020B0604020202020204" pitchFamily="34" charset="0"/>
              </a:rPr>
              <a:t>free</a:t>
            </a:r>
            <a:r>
              <a:rPr lang="fr-FR" altLang="fr-FR" sz="1200" dirty="0">
                <a:latin typeface="Arial" panose="020B0604020202020204" pitchFamily="34" charset="0"/>
              </a:rPr>
              <a:t> : Indique la quantité de mémoire libre disponible.</a:t>
            </a:r>
          </a:p>
          <a:p>
            <a:pPr lvl="0" eaLnBrk="0" hangingPunct="0">
              <a:buFontTx/>
              <a:buChar char="•"/>
            </a:pPr>
            <a:r>
              <a:rPr lang="fr-FR" altLang="fr-FR" sz="1200" b="1" i="1" dirty="0" err="1">
                <a:latin typeface="Arial" panose="020B0604020202020204" pitchFamily="34" charset="0"/>
              </a:rPr>
              <a:t>hostname</a:t>
            </a:r>
            <a:r>
              <a:rPr lang="fr-FR" altLang="fr-FR" sz="1200" b="1" i="1" dirty="0">
                <a:latin typeface="Arial" panose="020B0604020202020204" pitchFamily="34" charset="0"/>
              </a:rPr>
              <a:t> -I </a:t>
            </a:r>
            <a:r>
              <a:rPr lang="fr-FR" altLang="fr-FR" sz="1200" dirty="0">
                <a:latin typeface="Arial" panose="020B0604020202020204" pitchFamily="34" charset="0"/>
              </a:rPr>
              <a:t>: Affiche l’adresse IP de votre Raspberry Pi.</a:t>
            </a:r>
          </a:p>
          <a:p>
            <a:pPr lvl="0" eaLnBrk="0" hangingPunct="0">
              <a:buFontTx/>
              <a:buChar char="•"/>
            </a:pPr>
            <a:r>
              <a:rPr lang="fr-FR" altLang="fr-FR" sz="1200" b="1" i="1" dirty="0" err="1">
                <a:latin typeface="Arial" panose="020B0604020202020204" pitchFamily="34" charset="0"/>
              </a:rPr>
              <a:t>lsusb</a:t>
            </a:r>
            <a:r>
              <a:rPr lang="fr-FR" altLang="fr-FR" sz="1200" dirty="0">
                <a:latin typeface="Arial" panose="020B0604020202020204" pitchFamily="34" charset="0"/>
              </a:rPr>
              <a:t> : Liste tous les périphériques USB connectés à votre Raspberry Pi.</a:t>
            </a:r>
          </a:p>
          <a:p>
            <a:pPr lvl="0" eaLnBrk="0" hangingPunct="0">
              <a:buFontTx/>
              <a:buChar char="•"/>
            </a:pPr>
            <a:r>
              <a:rPr lang="fr-FR" altLang="fr-FR" sz="1200" b="1" i="1" dirty="0">
                <a:latin typeface="Arial" panose="020B0604020202020204" pitchFamily="34" charset="0"/>
              </a:rPr>
              <a:t>Touche HAUT</a:t>
            </a:r>
            <a:r>
              <a:rPr lang="fr-FR" altLang="fr-FR" sz="1200" dirty="0">
                <a:latin typeface="Arial" panose="020B0604020202020204" pitchFamily="34" charset="0"/>
              </a:rPr>
              <a:t> : En appuyant sur la touche HAUT, vous entrez la dernière commande entrée dans l’invite de commande. C’est un moyen </a:t>
            </a:r>
            <a:r>
              <a:rPr lang="fr-FR" altLang="fr-FR" sz="1200" dirty="0">
                <a:latin typeface="Arial" panose="020B0604020202020204" pitchFamily="34" charset="0"/>
                <a:hlinkClick r:id="rId4"/>
              </a:rPr>
              <a:t>rapide</a:t>
            </a:r>
            <a:r>
              <a:rPr lang="fr-FR" altLang="fr-FR" sz="1200" dirty="0">
                <a:latin typeface="Arial" panose="020B0604020202020204" pitchFamily="34" charset="0"/>
              </a:rPr>
              <a:t> de corriger les commandes qui ont été faites par erreur.</a:t>
            </a:r>
          </a:p>
          <a:p>
            <a:pPr lvl="0" eaLnBrk="0" hangingPunct="0">
              <a:buFontTx/>
              <a:buChar char="•"/>
            </a:pPr>
            <a:r>
              <a:rPr lang="fr-FR" altLang="fr-FR" sz="1200" b="1" i="1" dirty="0" err="1">
                <a:latin typeface="Arial" panose="020B0604020202020204" pitchFamily="34" charset="0"/>
              </a:rPr>
              <a:t>vcgencmd</a:t>
            </a:r>
            <a:r>
              <a:rPr lang="fr-FR" altLang="fr-FR" sz="1200" b="1" i="1" dirty="0">
                <a:latin typeface="Arial" panose="020B0604020202020204" pitchFamily="34" charset="0"/>
              </a:rPr>
              <a:t> </a:t>
            </a:r>
            <a:r>
              <a:rPr lang="fr-FR" altLang="fr-FR" sz="1200" b="1" i="1" dirty="0" err="1">
                <a:latin typeface="Arial" panose="020B0604020202020204" pitchFamily="34" charset="0"/>
              </a:rPr>
              <a:t>measure_temp</a:t>
            </a:r>
            <a:r>
              <a:rPr lang="fr-FR" altLang="fr-FR" sz="1200" b="1" i="1" dirty="0">
                <a:latin typeface="Arial" panose="020B0604020202020204" pitchFamily="34" charset="0"/>
              </a:rPr>
              <a:t> </a:t>
            </a:r>
            <a:r>
              <a:rPr lang="fr-FR" altLang="fr-FR" sz="1200" dirty="0">
                <a:latin typeface="Arial" panose="020B0604020202020204" pitchFamily="34" charset="0"/>
              </a:rPr>
              <a:t>:Affiche la température de la CPU.</a:t>
            </a:r>
          </a:p>
          <a:p>
            <a:pPr lvl="0" eaLnBrk="0" hangingPunct="0">
              <a:buFontTx/>
              <a:buChar char="•"/>
            </a:pPr>
            <a:r>
              <a:rPr lang="fr-FR" altLang="fr-FR" sz="1200" b="1" i="1" dirty="0" err="1">
                <a:latin typeface="Arial" panose="020B0604020202020204" pitchFamily="34" charset="0"/>
              </a:rPr>
              <a:t>vcgencmd</a:t>
            </a:r>
            <a:r>
              <a:rPr lang="fr-FR" altLang="fr-FR" sz="1200" b="1" i="1" dirty="0">
                <a:latin typeface="Arial" panose="020B0604020202020204" pitchFamily="34" charset="0"/>
              </a:rPr>
              <a:t> </a:t>
            </a:r>
            <a:r>
              <a:rPr lang="fr-FR" altLang="fr-FR" sz="1200" b="1" i="1" dirty="0" err="1">
                <a:latin typeface="Arial" panose="020B0604020202020204" pitchFamily="34" charset="0"/>
              </a:rPr>
              <a:t>get_mem</a:t>
            </a:r>
            <a:r>
              <a:rPr lang="fr-FR" altLang="fr-FR" sz="1200" b="1" i="1" dirty="0">
                <a:latin typeface="Arial" panose="020B0604020202020204" pitchFamily="34" charset="0"/>
              </a:rPr>
              <a:t> arm &amp;&amp; </a:t>
            </a:r>
            <a:r>
              <a:rPr lang="fr-FR" altLang="fr-FR" sz="1200" b="1" i="1" dirty="0" err="1">
                <a:latin typeface="Arial" panose="020B0604020202020204" pitchFamily="34" charset="0"/>
              </a:rPr>
              <a:t>vcgencmd</a:t>
            </a:r>
            <a:r>
              <a:rPr lang="fr-FR" altLang="fr-FR" sz="1200" b="1" i="1" dirty="0">
                <a:latin typeface="Arial" panose="020B0604020202020204" pitchFamily="34" charset="0"/>
              </a:rPr>
              <a:t> </a:t>
            </a:r>
            <a:r>
              <a:rPr lang="fr-FR" altLang="fr-FR" sz="1200" b="1" i="1" dirty="0" err="1">
                <a:latin typeface="Arial" panose="020B0604020202020204" pitchFamily="34" charset="0"/>
              </a:rPr>
              <a:t>get_mem</a:t>
            </a:r>
            <a:r>
              <a:rPr lang="fr-FR" altLang="fr-FR" sz="1200" b="1" i="1" dirty="0">
                <a:latin typeface="Arial" panose="020B0604020202020204" pitchFamily="34" charset="0"/>
              </a:rPr>
              <a:t> </a:t>
            </a:r>
            <a:r>
              <a:rPr lang="fr-FR" altLang="fr-FR" sz="1200" b="1" i="1" dirty="0" err="1">
                <a:latin typeface="Arial" panose="020B0604020202020204" pitchFamily="34" charset="0"/>
              </a:rPr>
              <a:t>gpu</a:t>
            </a:r>
            <a:r>
              <a:rPr lang="fr-FR" altLang="fr-FR" sz="1200" dirty="0">
                <a:latin typeface="Arial" panose="020B0604020202020204" pitchFamily="34" charset="0"/>
              </a:rPr>
              <a:t> : Affiche la mémoire divisée entre le processeur et le GPU.</a:t>
            </a:r>
          </a:p>
        </p:txBody>
      </p:sp>
      <p:pic>
        <p:nvPicPr>
          <p:cNvPr id="5" name="Image 4">
            <a:hlinkClick r:id="rId5" action="ppaction://hlinksldjump"/>
            <a:extLst>
              <a:ext uri="{FF2B5EF4-FFF2-40B4-BE49-F238E27FC236}">
                <a16:creationId xmlns:a16="http://schemas.microsoft.com/office/drawing/2014/main" id="{DD4AC97B-3F57-4E3D-A2D5-84B1AF58B74B}"/>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5017427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A217DD-26B6-4074-8755-A62ED558457C}"/>
              </a:ext>
            </a:extLst>
          </p:cNvPr>
          <p:cNvSpPr>
            <a:spLocks noGrp="1"/>
          </p:cNvSpPr>
          <p:nvPr>
            <p:ph type="title"/>
          </p:nvPr>
        </p:nvSpPr>
        <p:spPr/>
        <p:txBody>
          <a:bodyPr/>
          <a:lstStyle/>
          <a:p>
            <a:r>
              <a:rPr lang="fr-FR" dirty="0"/>
              <a:t>RASPBERRY PI 4</a:t>
            </a:r>
          </a:p>
        </p:txBody>
      </p:sp>
      <p:sp>
        <p:nvSpPr>
          <p:cNvPr id="3" name="Espace réservé du numéro de diapositive 2">
            <a:extLst>
              <a:ext uri="{FF2B5EF4-FFF2-40B4-BE49-F238E27FC236}">
                <a16:creationId xmlns:a16="http://schemas.microsoft.com/office/drawing/2014/main" id="{7D3F89CB-EDFE-4EB2-AF05-7670C9FD40ED}"/>
              </a:ext>
            </a:extLst>
          </p:cNvPr>
          <p:cNvSpPr>
            <a:spLocks noGrp="1"/>
          </p:cNvSpPr>
          <p:nvPr>
            <p:ph type="sldNum" sz="quarter" idx="12"/>
          </p:nvPr>
        </p:nvSpPr>
        <p:spPr/>
        <p:txBody>
          <a:bodyPr/>
          <a:lstStyle/>
          <a:p>
            <a:pPr>
              <a:defRPr/>
            </a:pPr>
            <a:fld id="{E652A8FB-8C76-45BB-8D82-93F8E151003C}" type="slidenum">
              <a:rPr lang="fr-FR" smtClean="0"/>
              <a:pPr>
                <a:defRPr/>
              </a:pPr>
              <a:t>589</a:t>
            </a:fld>
            <a:endParaRPr lang="fr-FR"/>
          </a:p>
        </p:txBody>
      </p:sp>
      <p:pic>
        <p:nvPicPr>
          <p:cNvPr id="4" name="Image 3">
            <a:extLst>
              <a:ext uri="{FF2B5EF4-FFF2-40B4-BE49-F238E27FC236}">
                <a16:creationId xmlns:a16="http://schemas.microsoft.com/office/drawing/2014/main" id="{528068F3-E4CF-4B92-883E-57BA3BEA52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7504" y="620687"/>
            <a:ext cx="3672408" cy="5881201"/>
          </a:xfrm>
          <a:prstGeom prst="rect">
            <a:avLst/>
          </a:prstGeom>
        </p:spPr>
      </p:pic>
      <p:sp>
        <p:nvSpPr>
          <p:cNvPr id="5" name="Rectangle 1">
            <a:extLst>
              <a:ext uri="{FF2B5EF4-FFF2-40B4-BE49-F238E27FC236}">
                <a16:creationId xmlns:a16="http://schemas.microsoft.com/office/drawing/2014/main" id="{0B654BEB-9F2C-4F75-A6B6-261290617A1D}"/>
              </a:ext>
            </a:extLst>
          </p:cNvPr>
          <p:cNvSpPr>
            <a:spLocks noChangeArrowheads="1"/>
          </p:cNvSpPr>
          <p:nvPr/>
        </p:nvSpPr>
        <p:spPr bwMode="auto">
          <a:xfrm>
            <a:off x="3923928" y="620687"/>
            <a:ext cx="2463777" cy="163121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err="1">
                <a:ln>
                  <a:noFill/>
                </a:ln>
                <a:solidFill>
                  <a:schemeClr val="tx1"/>
                </a:solidFill>
                <a:effectLst/>
                <a:latin typeface="Arial Unicode MS" panose="020B0604020202020204" pitchFamily="34" charset="-128"/>
              </a:rPr>
              <a:t>from</a:t>
            </a:r>
            <a:r>
              <a:rPr kumimoji="0" lang="fr-FR" altLang="fr-FR" sz="1000" b="1" i="0" u="none" strike="noStrike" cap="none" normalizeH="0" baseline="0" dirty="0">
                <a:ln>
                  <a:noFill/>
                </a:ln>
                <a:solidFill>
                  <a:schemeClr val="tx1"/>
                </a:solidFill>
                <a:effectLst/>
                <a:latin typeface="Arial Unicode MS" panose="020B0604020202020204" pitchFamily="34" charset="-128"/>
              </a:rPr>
              <a:t> </a:t>
            </a:r>
            <a:r>
              <a:rPr kumimoji="0" lang="fr-FR" altLang="fr-FR" sz="1000" b="1" i="0" u="none" strike="noStrike" cap="none" normalizeH="0" baseline="0" dirty="0" err="1">
                <a:ln>
                  <a:noFill/>
                </a:ln>
                <a:solidFill>
                  <a:schemeClr val="tx1"/>
                </a:solidFill>
                <a:effectLst/>
                <a:latin typeface="Arial Unicode MS" panose="020B0604020202020204" pitchFamily="34" charset="-128"/>
              </a:rPr>
              <a:t>gpiozero</a:t>
            </a:r>
            <a:r>
              <a:rPr kumimoji="0" lang="fr-FR" altLang="fr-FR" sz="1000" b="1" i="0" u="none" strike="noStrike" cap="none" normalizeH="0" baseline="0" dirty="0">
                <a:ln>
                  <a:noFill/>
                </a:ln>
                <a:solidFill>
                  <a:schemeClr val="tx1"/>
                </a:solidFill>
                <a:effectLst/>
                <a:latin typeface="Arial Unicode MS" panose="020B0604020202020204" pitchFamily="34" charset="-128"/>
              </a:rPr>
              <a:t> import LED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err="1">
                <a:ln>
                  <a:noFill/>
                </a:ln>
                <a:solidFill>
                  <a:schemeClr val="tx1"/>
                </a:solidFill>
                <a:effectLst/>
                <a:latin typeface="Arial Unicode MS" panose="020B0604020202020204" pitchFamily="34" charset="-128"/>
              </a:rPr>
              <a:t>from</a:t>
            </a:r>
            <a:r>
              <a:rPr kumimoji="0" lang="fr-FR" altLang="fr-FR" sz="1000" b="1" i="0" u="none" strike="noStrike" cap="none" normalizeH="0" baseline="0" dirty="0">
                <a:ln>
                  <a:noFill/>
                </a:ln>
                <a:solidFill>
                  <a:schemeClr val="tx1"/>
                </a:solidFill>
                <a:effectLst/>
                <a:latin typeface="Arial Unicode MS" panose="020B0604020202020204" pitchFamily="34" charset="-128"/>
              </a:rPr>
              <a:t> time import </a:t>
            </a:r>
            <a:r>
              <a:rPr kumimoji="0" lang="fr-FR" altLang="fr-FR" sz="1000" b="1" i="0" u="none" strike="noStrike" cap="none" normalizeH="0" baseline="0" dirty="0" err="1">
                <a:ln>
                  <a:noFill/>
                </a:ln>
                <a:solidFill>
                  <a:schemeClr val="tx1"/>
                </a:solidFill>
                <a:effectLst/>
                <a:latin typeface="Arial Unicode MS" panose="020B0604020202020204" pitchFamily="34" charset="-128"/>
              </a:rPr>
              <a:t>sleep</a:t>
            </a:r>
            <a:r>
              <a:rPr kumimoji="0" lang="fr-FR" altLang="fr-FR" sz="1000" b="1" i="0" u="none" strike="noStrike" cap="none" normalizeH="0" baseline="0" dirty="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err="1">
                <a:ln>
                  <a:noFill/>
                </a:ln>
                <a:solidFill>
                  <a:schemeClr val="tx1"/>
                </a:solidFill>
                <a:effectLst/>
                <a:latin typeface="Arial Unicode MS" panose="020B0604020202020204" pitchFamily="34" charset="-128"/>
              </a:rPr>
              <a:t>led</a:t>
            </a:r>
            <a:r>
              <a:rPr kumimoji="0" lang="fr-FR" altLang="fr-FR" sz="1000" b="1" i="0" u="none" strike="noStrike" cap="none" normalizeH="0" baseline="0" dirty="0">
                <a:ln>
                  <a:noFill/>
                </a:ln>
                <a:solidFill>
                  <a:schemeClr val="tx1"/>
                </a:solidFill>
                <a:effectLst/>
                <a:latin typeface="Arial Unicode MS" panose="020B0604020202020204" pitchFamily="34" charset="-128"/>
              </a:rPr>
              <a:t> = LED(17)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b="1" dirty="0">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err="1">
                <a:ln>
                  <a:noFill/>
                </a:ln>
                <a:solidFill>
                  <a:schemeClr val="tx1"/>
                </a:solidFill>
                <a:effectLst/>
                <a:latin typeface="Arial Unicode MS" panose="020B0604020202020204" pitchFamily="34" charset="-128"/>
              </a:rPr>
              <a:t>while</a:t>
            </a:r>
            <a:r>
              <a:rPr kumimoji="0" lang="fr-FR" altLang="fr-FR" sz="1000" b="1" i="0" u="none" strike="noStrike" cap="none" normalizeH="0" baseline="0" dirty="0">
                <a:ln>
                  <a:noFill/>
                </a:ln>
                <a:solidFill>
                  <a:schemeClr val="tx1"/>
                </a:solidFill>
                <a:effectLst/>
                <a:latin typeface="Arial Unicode MS" panose="020B0604020202020204" pitchFamily="34" charset="-128"/>
              </a:rPr>
              <a:t> </a:t>
            </a:r>
            <a:r>
              <a:rPr kumimoji="0" lang="fr-FR" altLang="fr-FR" sz="1000" b="1" i="0" u="none" strike="noStrike" cap="none" normalizeH="0" baseline="0" dirty="0" err="1">
                <a:ln>
                  <a:noFill/>
                </a:ln>
                <a:solidFill>
                  <a:schemeClr val="tx1"/>
                </a:solidFill>
                <a:effectLst/>
                <a:latin typeface="Arial Unicode MS" panose="020B0604020202020204" pitchFamily="34" charset="-128"/>
              </a:rPr>
              <a:t>True</a:t>
            </a:r>
            <a:r>
              <a:rPr kumimoji="0" lang="fr-FR" altLang="fr-FR" sz="1000" b="1" i="0" u="none" strike="noStrike" cap="none" normalizeH="0" baseline="0" dirty="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chemeClr val="tx1"/>
                </a:solidFill>
                <a:effectLst/>
                <a:latin typeface="Arial Unicode MS" panose="020B0604020202020204" pitchFamily="34" charset="-128"/>
              </a:rPr>
              <a:t>      </a:t>
            </a:r>
            <a:r>
              <a:rPr kumimoji="0" lang="fr-FR" altLang="fr-FR" sz="1000" b="1" i="0" u="none" strike="noStrike" cap="none" normalizeH="0" baseline="0" dirty="0" err="1">
                <a:ln>
                  <a:noFill/>
                </a:ln>
                <a:solidFill>
                  <a:schemeClr val="tx1"/>
                </a:solidFill>
                <a:effectLst/>
                <a:latin typeface="Arial Unicode MS" panose="020B0604020202020204" pitchFamily="34" charset="-128"/>
              </a:rPr>
              <a:t>led.on</a:t>
            </a:r>
            <a:r>
              <a:rPr kumimoji="0" lang="fr-FR" altLang="fr-FR" sz="1000" b="1" i="0" u="none" strike="noStrike" cap="none" normalizeH="0" baseline="0" dirty="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b="1" dirty="0">
                <a:latin typeface="Arial Unicode MS" panose="020B0604020202020204" pitchFamily="34" charset="-128"/>
              </a:rPr>
              <a:t>      </a:t>
            </a:r>
            <a:r>
              <a:rPr kumimoji="0" lang="fr-FR" altLang="fr-FR" sz="1000" b="1" i="0" u="none" strike="noStrike" cap="none" normalizeH="0" baseline="0" dirty="0" err="1">
                <a:ln>
                  <a:noFill/>
                </a:ln>
                <a:solidFill>
                  <a:schemeClr val="tx1"/>
                </a:solidFill>
                <a:effectLst/>
                <a:latin typeface="Arial Unicode MS" panose="020B0604020202020204" pitchFamily="34" charset="-128"/>
              </a:rPr>
              <a:t>sleep</a:t>
            </a:r>
            <a:r>
              <a:rPr kumimoji="0" lang="fr-FR" altLang="fr-FR" sz="1000" b="1" i="0" u="none" strike="noStrike" cap="none" normalizeH="0" baseline="0" dirty="0">
                <a:ln>
                  <a:noFill/>
                </a:ln>
                <a:solidFill>
                  <a:schemeClr val="tx1"/>
                </a:solidFill>
                <a:effectLst/>
                <a:latin typeface="Arial Unicode MS" panose="020B0604020202020204" pitchFamily="34" charset="-128"/>
              </a:rPr>
              <a:t>(1)</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b="1" dirty="0">
                <a:latin typeface="Arial Unicode MS" panose="020B0604020202020204" pitchFamily="34" charset="-128"/>
              </a:rPr>
              <a:t>     </a:t>
            </a:r>
            <a:r>
              <a:rPr kumimoji="0" lang="fr-FR" altLang="fr-FR" sz="1000" b="1" i="0" u="none" strike="noStrike" cap="none" normalizeH="0" baseline="0" dirty="0">
                <a:ln>
                  <a:noFill/>
                </a:ln>
                <a:solidFill>
                  <a:schemeClr val="tx1"/>
                </a:solidFill>
                <a:effectLst/>
                <a:latin typeface="Arial Unicode MS" panose="020B0604020202020204" pitchFamily="34" charset="-128"/>
              </a:rPr>
              <a:t> </a:t>
            </a:r>
            <a:r>
              <a:rPr kumimoji="0" lang="fr-FR" altLang="fr-FR" sz="1000" b="1" i="0" u="none" strike="noStrike" cap="none" normalizeH="0" baseline="0" dirty="0" err="1">
                <a:ln>
                  <a:noFill/>
                </a:ln>
                <a:solidFill>
                  <a:schemeClr val="tx1"/>
                </a:solidFill>
                <a:effectLst/>
                <a:latin typeface="Arial Unicode MS" panose="020B0604020202020204" pitchFamily="34" charset="-128"/>
              </a:rPr>
              <a:t>led.off</a:t>
            </a:r>
            <a:r>
              <a:rPr kumimoji="0" lang="fr-FR" altLang="fr-FR" sz="1000" b="1" i="0" u="none" strike="noStrike" cap="none" normalizeH="0" baseline="0" dirty="0">
                <a:ln>
                  <a:noFill/>
                </a:ln>
                <a:solidFill>
                  <a:schemeClr val="tx1"/>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b="1" dirty="0">
                <a:latin typeface="Arial Unicode MS" panose="020B0604020202020204" pitchFamily="34" charset="-128"/>
              </a:rPr>
              <a:t>     </a:t>
            </a:r>
            <a:r>
              <a:rPr kumimoji="0" lang="fr-FR" altLang="fr-FR" sz="1000" b="1" i="0" u="none" strike="noStrike" cap="none" normalizeH="0" baseline="0" dirty="0">
                <a:ln>
                  <a:noFill/>
                </a:ln>
                <a:solidFill>
                  <a:schemeClr val="tx1"/>
                </a:solidFill>
                <a:effectLst/>
                <a:latin typeface="Arial Unicode MS" panose="020B0604020202020204" pitchFamily="34" charset="-128"/>
              </a:rPr>
              <a:t> </a:t>
            </a:r>
            <a:r>
              <a:rPr kumimoji="0" lang="fr-FR" altLang="fr-FR" sz="1000" b="1" i="0" u="none" strike="noStrike" cap="none" normalizeH="0" baseline="0" dirty="0" err="1">
                <a:ln>
                  <a:noFill/>
                </a:ln>
                <a:solidFill>
                  <a:schemeClr val="tx1"/>
                </a:solidFill>
                <a:effectLst/>
                <a:latin typeface="Arial Unicode MS" panose="020B0604020202020204" pitchFamily="34" charset="-128"/>
              </a:rPr>
              <a:t>sleep</a:t>
            </a:r>
            <a:r>
              <a:rPr kumimoji="0" lang="fr-FR" altLang="fr-FR" sz="1000" b="1" i="0" u="none" strike="noStrike" cap="none" normalizeH="0" baseline="0" dirty="0">
                <a:ln>
                  <a:noFill/>
                </a:ln>
                <a:solidFill>
                  <a:schemeClr val="tx1"/>
                </a:solidFill>
                <a:effectLst/>
                <a:latin typeface="Arial Unicode MS" panose="020B0604020202020204" pitchFamily="34" charset="-128"/>
              </a:rPr>
              <a:t>(1)</a:t>
            </a:r>
            <a:r>
              <a:rPr kumimoji="0" lang="fr-FR" altLang="fr-FR" sz="600" b="1" i="0" u="none" strike="noStrike" cap="none" normalizeH="0" baseline="0" dirty="0">
                <a:ln>
                  <a:noFill/>
                </a:ln>
                <a:solidFill>
                  <a:schemeClr val="tx1"/>
                </a:solidFill>
                <a:effectLst/>
              </a:rPr>
              <a:t> </a:t>
            </a:r>
            <a:endParaRPr kumimoji="0" lang="fr-FR" altLang="fr-FR" sz="1800" b="1"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8C7F748-3D4A-452B-9192-F673A9E7071D}"/>
              </a:ext>
            </a:extLst>
          </p:cNvPr>
          <p:cNvSpPr/>
          <p:nvPr/>
        </p:nvSpPr>
        <p:spPr>
          <a:xfrm>
            <a:off x="6600622" y="633991"/>
            <a:ext cx="2286000" cy="523220"/>
          </a:xfrm>
          <a:prstGeom prst="rect">
            <a:avLst/>
          </a:prstGeom>
        </p:spPr>
        <p:txBody>
          <a:bodyPr wrap="square">
            <a:spAutoFit/>
          </a:bodyPr>
          <a:lstStyle/>
          <a:p>
            <a:r>
              <a:rPr lang="fr-FR" b="1" dirty="0">
                <a:latin typeface="+mn-lt"/>
              </a:rPr>
              <a:t>https://gpiozero.readthedocs.io/en/stable/installing.html</a:t>
            </a:r>
          </a:p>
        </p:txBody>
      </p:sp>
      <p:sp>
        <p:nvSpPr>
          <p:cNvPr id="7" name="Rectangle 6">
            <a:extLst>
              <a:ext uri="{FF2B5EF4-FFF2-40B4-BE49-F238E27FC236}">
                <a16:creationId xmlns:a16="http://schemas.microsoft.com/office/drawing/2014/main" id="{71622CD2-1C8D-4F51-AEA1-A4CE8DED1F00}"/>
              </a:ext>
            </a:extLst>
          </p:cNvPr>
          <p:cNvSpPr/>
          <p:nvPr/>
        </p:nvSpPr>
        <p:spPr>
          <a:xfrm>
            <a:off x="3942525" y="2564904"/>
            <a:ext cx="3725819" cy="3477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import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RPi.GPIO</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as GPIO</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import time</a:t>
            </a:r>
          </a:p>
          <a:p>
            <a:endPar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GPIO.setmode</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(GPIO.BCM)</a:t>
            </a:r>
          </a:p>
          <a:p>
            <a:endPar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GPIO.setup</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(23, GPIO.IN,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pull_up_down</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=GPIO.PUD_UP) #Button to GPIO23</a:t>
            </a:r>
          </a:p>
          <a:p>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GPIO.setup</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(24, GPIO.OUT)  #LED to GPIO24</a:t>
            </a:r>
          </a:p>
          <a:p>
            <a:endPar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try</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while</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True</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button_state</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GPIO.input</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(23)</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if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button_state</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 False:</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GPIO.output</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(24,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True</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print</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('Button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Pressed</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time.sleep</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(0.2)</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else</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GPIO.output</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(24, False)</a:t>
            </a:r>
          </a:p>
          <a:p>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except</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p>
          <a:p>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1100" b="1"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GPIO.cleanup</a:t>
            </a:r>
            <a:r>
              <a:rPr lang="fr-FR" sz="11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9" name="Image 8">
            <a:extLst>
              <a:ext uri="{FF2B5EF4-FFF2-40B4-BE49-F238E27FC236}">
                <a16:creationId xmlns:a16="http://schemas.microsoft.com/office/drawing/2014/main" id="{10324604-CB26-48DD-A29F-325D5426CB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9797" y="4860954"/>
            <a:ext cx="2659692" cy="1494826"/>
          </a:xfrm>
          <a:prstGeom prst="rect">
            <a:avLst/>
          </a:prstGeom>
        </p:spPr>
      </p:pic>
      <p:sp>
        <p:nvSpPr>
          <p:cNvPr id="10" name="Rectangle 2">
            <a:extLst>
              <a:ext uri="{FF2B5EF4-FFF2-40B4-BE49-F238E27FC236}">
                <a16:creationId xmlns:a16="http://schemas.microsoft.com/office/drawing/2014/main" id="{A852EE38-0A86-4170-A7B0-2E8F664851B0}"/>
              </a:ext>
            </a:extLst>
          </p:cNvPr>
          <p:cNvSpPr>
            <a:spLocks noChangeArrowheads="1"/>
          </p:cNvSpPr>
          <p:nvPr/>
        </p:nvSpPr>
        <p:spPr bwMode="auto">
          <a:xfrm>
            <a:off x="7668345" y="3203943"/>
            <a:ext cx="15841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chemeClr val="tx1"/>
                </a:solidFill>
                <a:effectLst/>
                <a:latin typeface="+mn-lt"/>
              </a:rPr>
              <a:t>GPIO.PUD_UP , the pull-up </a:t>
            </a:r>
            <a:r>
              <a:rPr kumimoji="0" lang="fr-FR" altLang="fr-FR" b="1" i="0" u="none" strike="noStrike" cap="none" normalizeH="0" baseline="0" dirty="0" err="1">
                <a:ln>
                  <a:noFill/>
                </a:ln>
                <a:solidFill>
                  <a:schemeClr val="tx1"/>
                </a:solidFill>
                <a:effectLst/>
                <a:latin typeface="+mn-lt"/>
              </a:rPr>
              <a:t>resistor</a:t>
            </a:r>
            <a:r>
              <a:rPr kumimoji="0" lang="fr-FR" altLang="fr-FR" b="1" i="0" u="none" strike="noStrike" cap="none" normalizeH="0" baseline="0" dirty="0">
                <a:ln>
                  <a:noFill/>
                </a:ln>
                <a:solidFill>
                  <a:schemeClr val="tx1"/>
                </a:solidFill>
                <a:effectLst/>
                <a:latin typeface="+mn-lt"/>
              </a:rPr>
              <a:t> </a:t>
            </a:r>
            <a:r>
              <a:rPr kumimoji="0" lang="fr-FR" altLang="fr-FR" b="1" i="0" u="none" strike="noStrike" cap="none" normalizeH="0" baseline="0" dirty="0" err="1">
                <a:ln>
                  <a:noFill/>
                </a:ln>
                <a:solidFill>
                  <a:schemeClr val="tx1"/>
                </a:solidFill>
                <a:effectLst/>
                <a:latin typeface="+mn-lt"/>
              </a:rPr>
              <a:t>is</a:t>
            </a:r>
            <a:r>
              <a:rPr kumimoji="0" lang="fr-FR" altLang="fr-FR" b="1" i="0" u="none" strike="noStrike" cap="none" normalizeH="0" baseline="0" dirty="0">
                <a:ln>
                  <a:noFill/>
                </a:ln>
                <a:solidFill>
                  <a:schemeClr val="tx1"/>
                </a:solidFill>
                <a:effectLst/>
                <a:latin typeface="+mn-lt"/>
              </a:rPr>
              <a:t> </a:t>
            </a:r>
            <a:r>
              <a:rPr kumimoji="0" lang="fr-FR" altLang="fr-FR" b="1" i="0" u="none" strike="noStrike" cap="none" normalizeH="0" baseline="0" dirty="0" err="1">
                <a:ln>
                  <a:noFill/>
                </a:ln>
                <a:solidFill>
                  <a:schemeClr val="tx1"/>
                </a:solidFill>
                <a:effectLst/>
                <a:latin typeface="+mn-lt"/>
              </a:rPr>
              <a:t>enabled</a:t>
            </a:r>
            <a:r>
              <a:rPr kumimoji="0" lang="fr-FR" altLang="fr-FR" b="1" i="0" u="none" strike="noStrike" cap="none" normalizeH="0" baseline="0" dirty="0">
                <a:ln>
                  <a:noFill/>
                </a:ln>
                <a:solidFill>
                  <a:schemeClr val="tx1"/>
                </a:solidFill>
                <a:effectLst/>
                <a:latin typeface="+mn-lt"/>
              </a:rPr>
              <a:t>; </a:t>
            </a:r>
          </a:p>
        </p:txBody>
      </p:sp>
      <p:pic>
        <p:nvPicPr>
          <p:cNvPr id="11" name="Image 10">
            <a:hlinkClick r:id="rId4" action="ppaction://hlinksldjump"/>
            <a:extLst>
              <a:ext uri="{FF2B5EF4-FFF2-40B4-BE49-F238E27FC236}">
                <a16:creationId xmlns:a16="http://schemas.microsoft.com/office/drawing/2014/main" id="{DCEE13DE-5648-4207-805A-6AF9B9667C5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026134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3" name="Espace réservé du numéro de diapositive 2"/>
          <p:cNvSpPr>
            <a:spLocks noGrp="1"/>
          </p:cNvSpPr>
          <p:nvPr>
            <p:ph type="sldNum" sz="quarter" idx="12"/>
          </p:nvPr>
        </p:nvSpPr>
        <p:spPr>
          <a:xfrm>
            <a:off x="7118350" y="6559550"/>
            <a:ext cx="2057400" cy="365125"/>
          </a:xfrm>
        </p:spPr>
        <p:txBody>
          <a:bodyPr/>
          <a:lstStyle/>
          <a:p>
            <a:pPr>
              <a:defRPr/>
            </a:pPr>
            <a:fld id="{E652A8FB-8C76-45BB-8D82-93F8E151003C}" type="slidenum">
              <a:rPr lang="fr-FR" smtClean="0"/>
              <a:pPr>
                <a:defRPr/>
              </a:pPr>
              <a:t>59</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TP1E</a:t>
            </a:r>
          </a:p>
        </p:txBody>
      </p:sp>
      <p:pic>
        <p:nvPicPr>
          <p:cNvPr id="5" name="Image 4">
            <a:hlinkClick r:id="rId2" action="ppaction://hlinksldjump"/>
            <a:extLst>
              <a:ext uri="{FF2B5EF4-FFF2-40B4-BE49-F238E27FC236}">
                <a16:creationId xmlns:a16="http://schemas.microsoft.com/office/drawing/2014/main" id="{AB85167E-6851-48DD-835B-018231A6D21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58324491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CHEAT SHEET</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590</a:t>
            </a:fld>
            <a:endParaRPr lang="fr-FR"/>
          </a:p>
        </p:txBody>
      </p:sp>
      <p:pic>
        <p:nvPicPr>
          <p:cNvPr id="385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44624"/>
            <a:ext cx="2304256" cy="417550"/>
          </a:xfrm>
          <a:prstGeom prst="rect">
            <a:avLst/>
          </a:prstGeom>
          <a:noFill/>
          <a:ln w="9525">
            <a:noFill/>
            <a:miter lim="800000"/>
            <a:headEnd/>
            <a:tailEnd/>
          </a:ln>
          <a:effectLst/>
        </p:spPr>
      </p:pic>
      <p:pic>
        <p:nvPicPr>
          <p:cNvPr id="385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474" y="75892"/>
            <a:ext cx="679868" cy="343110"/>
          </a:xfrm>
          <a:prstGeom prst="rect">
            <a:avLst/>
          </a:prstGeom>
          <a:noFill/>
          <a:ln w="9525">
            <a:noFill/>
            <a:miter lim="800000"/>
            <a:headEnd/>
            <a:tailEnd/>
          </a:ln>
          <a:effectLst/>
        </p:spPr>
      </p:pic>
      <p:pic>
        <p:nvPicPr>
          <p:cNvPr id="385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040" y="548679"/>
            <a:ext cx="8460432" cy="5954273"/>
          </a:xfrm>
          <a:prstGeom prst="rect">
            <a:avLst/>
          </a:prstGeom>
          <a:noFill/>
          <a:ln w="9525">
            <a:noFill/>
            <a:miter lim="800000"/>
            <a:headEnd/>
            <a:tailEnd/>
          </a:ln>
        </p:spPr>
      </p:pic>
      <p:pic>
        <p:nvPicPr>
          <p:cNvPr id="7" name="Image 6">
            <a:hlinkClick r:id="rId5" action="ppaction://hlinksldjump"/>
            <a:extLst>
              <a:ext uri="{FF2B5EF4-FFF2-40B4-BE49-F238E27FC236}">
                <a16:creationId xmlns:a16="http://schemas.microsoft.com/office/drawing/2014/main" id="{4DA93597-BC05-4E36-AD63-AAE7AFEB1A6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82981527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GLOSSARY &amp; VOCABULARY OF THE ARDUINO</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591</a:t>
            </a:fld>
            <a:endParaRPr lang="fr-FR"/>
          </a:p>
        </p:txBody>
      </p:sp>
      <p:sp>
        <p:nvSpPr>
          <p:cNvPr id="4" name="Rectangle 3"/>
          <p:cNvSpPr/>
          <p:nvPr/>
        </p:nvSpPr>
        <p:spPr>
          <a:xfrm>
            <a:off x="71406" y="528839"/>
            <a:ext cx="4429156" cy="6186309"/>
          </a:xfrm>
          <a:prstGeom prst="rect">
            <a:avLst/>
          </a:prstGeom>
        </p:spPr>
        <p:txBody>
          <a:bodyPr wrap="square">
            <a:spAutoFit/>
          </a:bodyPr>
          <a:lstStyle/>
          <a:p>
            <a:pPr algn="just"/>
            <a:r>
              <a:rPr lang="fr-FR" sz="1200" b="1" u="sng" dirty="0">
                <a:solidFill>
                  <a:srgbClr val="0070C0"/>
                </a:solidFill>
                <a:latin typeface="Calibri" pitchFamily="34" charset="0"/>
                <a:cs typeface="Calibri" pitchFamily="34" charset="0"/>
              </a:rPr>
              <a:t>ANALOG : </a:t>
            </a:r>
            <a:r>
              <a:rPr lang="fr-FR" sz="1200" dirty="0">
                <a:latin typeface="Calibri" pitchFamily="34" charset="0"/>
                <a:cs typeface="Calibri" pitchFamily="34" charset="0"/>
              </a:rPr>
              <a:t>Analogique (0 à 1023 sur l’</a:t>
            </a:r>
            <a:r>
              <a:rPr lang="fr-FR" sz="1200" dirty="0" err="1">
                <a:latin typeface="Calibri" pitchFamily="34" charset="0"/>
                <a:cs typeface="Calibri" pitchFamily="34" charset="0"/>
              </a:rPr>
              <a:t>arduino</a:t>
            </a:r>
            <a:r>
              <a:rPr lang="fr-FR" sz="1200" dirty="0">
                <a:latin typeface="Calibri" pitchFamily="34" charset="0"/>
                <a:cs typeface="Calibri" pitchFamily="34" charset="0"/>
              </a:rPr>
              <a:t>) .</a:t>
            </a:r>
          </a:p>
          <a:p>
            <a:pPr algn="just"/>
            <a:r>
              <a:rPr lang="fr-FR" sz="1200" b="1" dirty="0">
                <a:solidFill>
                  <a:srgbClr val="0070C0"/>
                </a:solidFill>
                <a:latin typeface="Calibri" pitchFamily="34" charset="0"/>
                <a:cs typeface="Calibri" pitchFamily="34" charset="0"/>
              </a:rPr>
              <a:t>AREF : </a:t>
            </a:r>
            <a:r>
              <a:rPr lang="fr-FR" sz="1200" dirty="0">
                <a:latin typeface="Calibri" pitchFamily="34" charset="0"/>
                <a:cs typeface="Calibri" pitchFamily="34" charset="0"/>
              </a:rPr>
              <a:t>Abréviation pour </a:t>
            </a:r>
            <a:r>
              <a:rPr lang="fr-FR" sz="1200" dirty="0" err="1">
                <a:latin typeface="Calibri" pitchFamily="34" charset="0"/>
                <a:cs typeface="Calibri" pitchFamily="34" charset="0"/>
              </a:rPr>
              <a:t>Analog</a:t>
            </a:r>
            <a:r>
              <a:rPr lang="fr-FR" sz="1200" dirty="0">
                <a:latin typeface="Calibri" pitchFamily="34" charset="0"/>
                <a:cs typeface="Calibri" pitchFamily="34" charset="0"/>
              </a:rPr>
              <a:t> </a:t>
            </a:r>
            <a:r>
              <a:rPr lang="fr-FR" sz="1200" dirty="0" err="1">
                <a:latin typeface="Calibri" pitchFamily="34" charset="0"/>
                <a:cs typeface="Calibri" pitchFamily="34" charset="0"/>
              </a:rPr>
              <a:t>REFérence</a:t>
            </a:r>
            <a:r>
              <a:rPr lang="fr-FR" sz="1200" dirty="0">
                <a:latin typeface="Calibri" pitchFamily="34" charset="0"/>
                <a:cs typeface="Calibri" pitchFamily="34" charset="0"/>
              </a:rPr>
              <a:t>, référence analogique.</a:t>
            </a:r>
          </a:p>
          <a:p>
            <a:pPr algn="just"/>
            <a:r>
              <a:rPr lang="fr-FR" sz="1200" b="1" dirty="0">
                <a:solidFill>
                  <a:srgbClr val="0070C0"/>
                </a:solidFill>
                <a:latin typeface="Calibri" pitchFamily="34" charset="0"/>
                <a:cs typeface="Calibri" pitchFamily="34" charset="0"/>
              </a:rPr>
              <a:t>AVAILABLE : </a:t>
            </a:r>
            <a:r>
              <a:rPr lang="fr-FR" sz="1200" dirty="0">
                <a:latin typeface="Calibri" pitchFamily="34" charset="0"/>
                <a:cs typeface="Calibri" pitchFamily="34" charset="0"/>
              </a:rPr>
              <a:t>Disponible.</a:t>
            </a:r>
          </a:p>
          <a:p>
            <a:pPr algn="just"/>
            <a:r>
              <a:rPr lang="fr-FR" sz="1200" b="1" dirty="0">
                <a:solidFill>
                  <a:srgbClr val="0070C0"/>
                </a:solidFill>
                <a:latin typeface="Calibri" pitchFamily="34" charset="0"/>
                <a:cs typeface="Calibri" pitchFamily="34" charset="0"/>
              </a:rPr>
              <a:t>BEGIN : </a:t>
            </a:r>
            <a:r>
              <a:rPr lang="fr-FR" sz="1200" dirty="0">
                <a:latin typeface="Calibri" pitchFamily="34" charset="0"/>
                <a:cs typeface="Calibri" pitchFamily="34" charset="0"/>
              </a:rPr>
              <a:t>Début.</a:t>
            </a:r>
          </a:p>
          <a:p>
            <a:pPr algn="just"/>
            <a:r>
              <a:rPr lang="fr-FR" sz="1200" b="1" dirty="0">
                <a:solidFill>
                  <a:srgbClr val="0070C0"/>
                </a:solidFill>
                <a:latin typeface="Calibri" pitchFamily="34" charset="0"/>
                <a:cs typeface="Calibri" pitchFamily="34" charset="0"/>
              </a:rPr>
              <a:t>BIT : </a:t>
            </a:r>
            <a:r>
              <a:rPr lang="fr-FR" sz="1200" dirty="0">
                <a:latin typeface="Calibri" pitchFamily="34" charset="0"/>
                <a:cs typeface="Calibri" pitchFamily="34" charset="0"/>
              </a:rPr>
              <a:t>bit, unité d'information informatique pouvant prendre soit la valeur 0 soit la valeur 1.</a:t>
            </a:r>
          </a:p>
          <a:p>
            <a:pPr algn="just"/>
            <a:r>
              <a:rPr lang="fr-FR" sz="1200" b="1" dirty="0">
                <a:solidFill>
                  <a:srgbClr val="0070C0"/>
                </a:solidFill>
                <a:latin typeface="Calibri" pitchFamily="34" charset="0"/>
                <a:cs typeface="Calibri" pitchFamily="34" charset="0"/>
              </a:rPr>
              <a:t>BUFFER : </a:t>
            </a:r>
            <a:r>
              <a:rPr lang="fr-FR" sz="1200" dirty="0">
                <a:latin typeface="Calibri" pitchFamily="34" charset="0"/>
                <a:cs typeface="Calibri" pitchFamily="34" charset="0"/>
              </a:rPr>
              <a:t>Tampon, dans le sens de "zone tampon". Mémoire temporaire</a:t>
            </a:r>
          </a:p>
          <a:p>
            <a:pPr algn="just"/>
            <a:r>
              <a:rPr lang="fr-FR" sz="1200" b="1" dirty="0">
                <a:solidFill>
                  <a:srgbClr val="0070C0"/>
                </a:solidFill>
                <a:latin typeface="Calibri" pitchFamily="34" charset="0"/>
                <a:cs typeface="Calibri" pitchFamily="34" charset="0"/>
              </a:rPr>
              <a:t>BYTE : </a:t>
            </a:r>
            <a:r>
              <a:rPr lang="fr-FR" sz="1200" dirty="0">
                <a:latin typeface="Calibri" pitchFamily="34" charset="0"/>
                <a:cs typeface="Calibri" pitchFamily="34" charset="0"/>
              </a:rPr>
              <a:t>Octet, soit un groupe de 8 bits.</a:t>
            </a:r>
          </a:p>
          <a:p>
            <a:pPr algn="just"/>
            <a:r>
              <a:rPr lang="fr-FR" sz="1200" b="1" dirty="0">
                <a:solidFill>
                  <a:srgbClr val="0070C0"/>
                </a:solidFill>
                <a:latin typeface="Calibri" pitchFamily="34" charset="0"/>
                <a:cs typeface="Calibri" pitchFamily="34" charset="0"/>
              </a:rPr>
              <a:t>BPS : </a:t>
            </a:r>
            <a:r>
              <a:rPr lang="fr-FR" sz="1200" dirty="0">
                <a:latin typeface="Calibri" pitchFamily="34" charset="0"/>
                <a:cs typeface="Calibri" pitchFamily="34" charset="0"/>
              </a:rPr>
              <a:t>Abréviation pour Bits Per Second, Bits Par Seconde. Attention, abréviation toujours en minuscules.</a:t>
            </a:r>
          </a:p>
          <a:p>
            <a:pPr algn="just"/>
            <a:r>
              <a:rPr lang="fr-FR" sz="1200" b="1" dirty="0">
                <a:solidFill>
                  <a:srgbClr val="0070C0"/>
                </a:solidFill>
                <a:latin typeface="Calibri" pitchFamily="34" charset="0"/>
                <a:cs typeface="Calibri" pitchFamily="34" charset="0"/>
              </a:rPr>
              <a:t>BREADBOARD: </a:t>
            </a:r>
            <a:r>
              <a:rPr lang="fr-FR" sz="1200" dirty="0">
                <a:latin typeface="Calibri" pitchFamily="34" charset="0"/>
                <a:cs typeface="Calibri" pitchFamily="34" charset="0"/>
              </a:rPr>
              <a:t>plaque d’expérimentation</a:t>
            </a:r>
          </a:p>
          <a:p>
            <a:pPr algn="just"/>
            <a:r>
              <a:rPr lang="fr-FR" sz="1200" b="1" dirty="0">
                <a:solidFill>
                  <a:srgbClr val="0070C0"/>
                </a:solidFill>
                <a:latin typeface="Calibri" pitchFamily="34" charset="0"/>
                <a:cs typeface="Calibri" pitchFamily="34" charset="0"/>
              </a:rPr>
              <a:t>CAPACITOR: </a:t>
            </a:r>
            <a:r>
              <a:rPr lang="fr-FR" sz="1200" dirty="0">
                <a:latin typeface="Calibri" pitchFamily="34" charset="0"/>
                <a:cs typeface="Calibri" pitchFamily="34" charset="0"/>
              </a:rPr>
              <a:t>condensateur</a:t>
            </a:r>
          </a:p>
          <a:p>
            <a:pPr algn="just"/>
            <a:r>
              <a:rPr lang="fr-FR" sz="1200" b="1" dirty="0">
                <a:solidFill>
                  <a:srgbClr val="0070C0"/>
                </a:solidFill>
                <a:latin typeface="Calibri" pitchFamily="34" charset="0"/>
                <a:cs typeface="Calibri" pitchFamily="34" charset="0"/>
              </a:rPr>
              <a:t>CHAR : </a:t>
            </a:r>
            <a:r>
              <a:rPr lang="fr-FR" sz="1200" dirty="0">
                <a:latin typeface="Calibri" pitchFamily="34" charset="0"/>
                <a:cs typeface="Calibri" pitchFamily="34" charset="0"/>
              </a:rPr>
              <a:t>Pour </a:t>
            </a:r>
            <a:r>
              <a:rPr lang="fr-FR" sz="1200" dirty="0" err="1">
                <a:latin typeface="Calibri" pitchFamily="34" charset="0"/>
                <a:cs typeface="Calibri" pitchFamily="34" charset="0"/>
              </a:rPr>
              <a:t>CHARacter</a:t>
            </a:r>
            <a:r>
              <a:rPr lang="fr-FR" sz="1200" dirty="0">
                <a:latin typeface="Calibri" pitchFamily="34" charset="0"/>
                <a:cs typeface="Calibri" pitchFamily="34" charset="0"/>
              </a:rPr>
              <a:t>, caractère (typographique). Type de variable d'une taille d'un octet. C'est un synonyme de "</a:t>
            </a:r>
            <a:r>
              <a:rPr lang="fr-FR" sz="1200" dirty="0" err="1">
                <a:latin typeface="Calibri" pitchFamily="34" charset="0"/>
                <a:cs typeface="Calibri" pitchFamily="34" charset="0"/>
              </a:rPr>
              <a:t>byte</a:t>
            </a:r>
            <a:r>
              <a:rPr lang="fr-FR" sz="1200" dirty="0">
                <a:latin typeface="Calibri" pitchFamily="34" charset="0"/>
                <a:cs typeface="Calibri" pitchFamily="34" charset="0"/>
              </a:rPr>
              <a:t>" utilisé pour déclarer des variables stockant un caractère ou des chaines de caractères.</a:t>
            </a:r>
          </a:p>
          <a:p>
            <a:pPr algn="just"/>
            <a:r>
              <a:rPr lang="fr-FR" sz="1200" b="1" dirty="0">
                <a:solidFill>
                  <a:srgbClr val="0070C0"/>
                </a:solidFill>
                <a:latin typeface="Calibri" pitchFamily="34" charset="0"/>
                <a:cs typeface="Calibri" pitchFamily="34" charset="0"/>
              </a:rPr>
              <a:t>DEFINE : </a:t>
            </a:r>
            <a:r>
              <a:rPr lang="fr-FR" sz="1200" dirty="0">
                <a:latin typeface="Calibri" pitchFamily="34" charset="0"/>
                <a:cs typeface="Calibri" pitchFamily="34" charset="0"/>
              </a:rPr>
              <a:t>Définit.</a:t>
            </a:r>
          </a:p>
          <a:p>
            <a:pPr algn="just"/>
            <a:r>
              <a:rPr lang="fr-FR" sz="1200" b="1" u="sng" dirty="0">
                <a:solidFill>
                  <a:srgbClr val="0070C0"/>
                </a:solidFill>
                <a:latin typeface="Calibri" pitchFamily="34" charset="0"/>
                <a:cs typeface="Calibri" pitchFamily="34" charset="0"/>
              </a:rPr>
              <a:t>DIGITAL : </a:t>
            </a:r>
            <a:r>
              <a:rPr lang="fr-FR" sz="1200" dirty="0">
                <a:latin typeface="Calibri" pitchFamily="34" charset="0"/>
                <a:cs typeface="Calibri" pitchFamily="34" charset="0"/>
              </a:rPr>
              <a:t>Numérique (0 (LOW) ou 1 (HIGH)) </a:t>
            </a:r>
          </a:p>
          <a:p>
            <a:pPr algn="just"/>
            <a:r>
              <a:rPr lang="fr-FR" sz="1200" b="1" dirty="0">
                <a:solidFill>
                  <a:srgbClr val="0070C0"/>
                </a:solidFill>
                <a:latin typeface="Calibri" pitchFamily="34" charset="0"/>
                <a:cs typeface="Calibri" pitchFamily="34" charset="0"/>
              </a:rPr>
              <a:t>DO : </a:t>
            </a:r>
            <a:r>
              <a:rPr lang="fr-FR" sz="1200" dirty="0">
                <a:latin typeface="Calibri" pitchFamily="34" charset="0"/>
                <a:cs typeface="Calibri" pitchFamily="34" charset="0"/>
              </a:rPr>
              <a:t>Faire.</a:t>
            </a:r>
          </a:p>
          <a:p>
            <a:pPr algn="just"/>
            <a:r>
              <a:rPr lang="fr-FR" sz="1200" b="1" dirty="0">
                <a:solidFill>
                  <a:srgbClr val="0070C0"/>
                </a:solidFill>
                <a:latin typeface="Calibri" pitchFamily="34" charset="0"/>
                <a:cs typeface="Calibri" pitchFamily="34" charset="0"/>
              </a:rPr>
              <a:t>FALSE : </a:t>
            </a:r>
            <a:r>
              <a:rPr lang="fr-FR" sz="1200" dirty="0">
                <a:latin typeface="Calibri" pitchFamily="34" charset="0"/>
                <a:cs typeface="Calibri" pitchFamily="34" charset="0"/>
              </a:rPr>
              <a:t>Faux.</a:t>
            </a:r>
          </a:p>
          <a:p>
            <a:pPr algn="just"/>
            <a:r>
              <a:rPr lang="fr-FR" sz="1200" b="1" dirty="0">
                <a:solidFill>
                  <a:srgbClr val="0070C0"/>
                </a:solidFill>
                <a:latin typeface="Calibri" pitchFamily="34" charset="0"/>
                <a:cs typeface="Calibri" pitchFamily="34" charset="0"/>
              </a:rPr>
              <a:t>FOR : </a:t>
            </a:r>
            <a:r>
              <a:rPr lang="fr-FR" sz="1200" dirty="0">
                <a:latin typeface="Calibri" pitchFamily="34" charset="0"/>
                <a:cs typeface="Calibri" pitchFamily="34" charset="0"/>
              </a:rPr>
              <a:t>Pour. Jusqu'à ce que.</a:t>
            </a:r>
          </a:p>
          <a:p>
            <a:pPr algn="just"/>
            <a:r>
              <a:rPr lang="fr-FR" sz="1200" b="1" dirty="0">
                <a:solidFill>
                  <a:srgbClr val="0070C0"/>
                </a:solidFill>
                <a:latin typeface="Calibri" pitchFamily="34" charset="0"/>
                <a:cs typeface="Calibri" pitchFamily="34" charset="0"/>
              </a:rPr>
              <a:t>GND : </a:t>
            </a:r>
            <a:r>
              <a:rPr lang="fr-FR" sz="1200" dirty="0">
                <a:latin typeface="Calibri" pitchFamily="34" charset="0"/>
                <a:cs typeface="Calibri" pitchFamily="34" charset="0"/>
              </a:rPr>
              <a:t>Abréviation pour </a:t>
            </a:r>
            <a:r>
              <a:rPr lang="fr-FR" sz="1200" dirty="0" err="1">
                <a:latin typeface="Calibri" pitchFamily="34" charset="0"/>
                <a:cs typeface="Calibri" pitchFamily="34" charset="0"/>
              </a:rPr>
              <a:t>GrouND</a:t>
            </a:r>
            <a:r>
              <a:rPr lang="fr-FR" sz="1200" dirty="0">
                <a:latin typeface="Calibri" pitchFamily="34" charset="0"/>
                <a:cs typeface="Calibri" pitchFamily="34" charset="0"/>
              </a:rPr>
              <a:t>, la terre. C'est la masse, 0 Volt.</a:t>
            </a:r>
          </a:p>
          <a:p>
            <a:pPr algn="just"/>
            <a:r>
              <a:rPr lang="fr-FR" sz="1200" b="1" dirty="0">
                <a:solidFill>
                  <a:srgbClr val="0070C0"/>
                </a:solidFill>
                <a:latin typeface="Calibri" pitchFamily="34" charset="0"/>
                <a:cs typeface="Calibri" pitchFamily="34" charset="0"/>
              </a:rPr>
              <a:t>HIGH : </a:t>
            </a:r>
            <a:r>
              <a:rPr lang="fr-FR" sz="1200" dirty="0">
                <a:latin typeface="Calibri" pitchFamily="34" charset="0"/>
                <a:cs typeface="Calibri" pitchFamily="34" charset="0"/>
              </a:rPr>
              <a:t>Haut.</a:t>
            </a:r>
          </a:p>
          <a:p>
            <a:pPr algn="just"/>
            <a:r>
              <a:rPr lang="fr-FR" sz="1200" b="1" dirty="0">
                <a:solidFill>
                  <a:srgbClr val="0070C0"/>
                </a:solidFill>
                <a:latin typeface="Calibri" pitchFamily="34" charset="0"/>
                <a:cs typeface="Calibri" pitchFamily="34" charset="0"/>
              </a:rPr>
              <a:t>ICSP: </a:t>
            </a:r>
            <a:r>
              <a:rPr lang="fr-FR" sz="1200" dirty="0">
                <a:latin typeface="Calibri" pitchFamily="34" charset="0"/>
                <a:cs typeface="Calibri" pitchFamily="34" charset="0"/>
              </a:rPr>
              <a:t>Abréviation pour In </a:t>
            </a:r>
            <a:r>
              <a:rPr lang="fr-FR" sz="1200" dirty="0" err="1">
                <a:latin typeface="Calibri" pitchFamily="34" charset="0"/>
                <a:cs typeface="Calibri" pitchFamily="34" charset="0"/>
              </a:rPr>
              <a:t>Cicuit</a:t>
            </a:r>
            <a:r>
              <a:rPr lang="fr-FR" sz="1200" dirty="0">
                <a:latin typeface="Calibri" pitchFamily="34" charset="0"/>
                <a:cs typeface="Calibri" pitchFamily="34" charset="0"/>
              </a:rPr>
              <a:t> Serial </a:t>
            </a:r>
            <a:r>
              <a:rPr lang="fr-FR" sz="1200" dirty="0" err="1">
                <a:latin typeface="Calibri" pitchFamily="34" charset="0"/>
                <a:cs typeface="Calibri" pitchFamily="34" charset="0"/>
              </a:rPr>
              <a:t>Programming</a:t>
            </a:r>
            <a:r>
              <a:rPr lang="fr-FR" sz="1200" dirty="0">
                <a:latin typeface="Calibri" pitchFamily="34" charset="0"/>
                <a:cs typeface="Calibri" pitchFamily="34" charset="0"/>
              </a:rPr>
              <a:t>, programmation série sur circuit.</a:t>
            </a:r>
          </a:p>
          <a:p>
            <a:pPr algn="just"/>
            <a:r>
              <a:rPr lang="fr-FR" sz="1200" b="1" dirty="0">
                <a:solidFill>
                  <a:srgbClr val="0070C0"/>
                </a:solidFill>
                <a:latin typeface="Calibri" pitchFamily="34" charset="0"/>
                <a:cs typeface="Calibri" pitchFamily="34" charset="0"/>
              </a:rPr>
              <a:t>IF / THEN/ ELSE : </a:t>
            </a:r>
            <a:r>
              <a:rPr lang="fr-FR" sz="1200" dirty="0">
                <a:latin typeface="Calibri" pitchFamily="34" charset="0"/>
                <a:cs typeface="Calibri" pitchFamily="34" charset="0"/>
              </a:rPr>
              <a:t>Si / Alors / Sinon.</a:t>
            </a:r>
          </a:p>
          <a:p>
            <a:pPr algn="just"/>
            <a:r>
              <a:rPr lang="fr-FR" sz="1200" b="1" dirty="0">
                <a:solidFill>
                  <a:srgbClr val="0070C0"/>
                </a:solidFill>
                <a:latin typeface="Calibri" pitchFamily="34" charset="0"/>
                <a:cs typeface="Calibri" pitchFamily="34" charset="0"/>
              </a:rPr>
              <a:t>IN : </a:t>
            </a:r>
            <a:r>
              <a:rPr lang="fr-FR" sz="1200" dirty="0">
                <a:latin typeface="Calibri" pitchFamily="34" charset="0"/>
                <a:cs typeface="Calibri" pitchFamily="34" charset="0"/>
              </a:rPr>
              <a:t>Souvent l'abréviation pour </a:t>
            </a:r>
            <a:r>
              <a:rPr lang="fr-FR" sz="1200" dirty="0" err="1">
                <a:latin typeface="Calibri" pitchFamily="34" charset="0"/>
                <a:cs typeface="Calibri" pitchFamily="34" charset="0"/>
              </a:rPr>
              <a:t>INput</a:t>
            </a:r>
            <a:r>
              <a:rPr lang="fr-FR" sz="1200" dirty="0">
                <a:latin typeface="Calibri" pitchFamily="34" charset="0"/>
                <a:cs typeface="Calibri" pitchFamily="34" charset="0"/>
              </a:rPr>
              <a:t>, Entrée. Est toujours en rapport avec le sens extérieur vers carte </a:t>
            </a:r>
            <a:r>
              <a:rPr lang="fr-FR" sz="1200" dirty="0" err="1">
                <a:latin typeface="Calibri" pitchFamily="34" charset="0"/>
                <a:cs typeface="Calibri" pitchFamily="34" charset="0"/>
              </a:rPr>
              <a:t>Arduino</a:t>
            </a:r>
            <a:r>
              <a:rPr lang="fr-FR" sz="1200" dirty="0">
                <a:latin typeface="Calibri" pitchFamily="34" charset="0"/>
                <a:cs typeface="Calibri" pitchFamily="34" charset="0"/>
              </a:rPr>
              <a:t>.</a:t>
            </a:r>
          </a:p>
          <a:p>
            <a:pPr algn="just"/>
            <a:r>
              <a:rPr lang="fr-FR" sz="1200" b="1" dirty="0">
                <a:solidFill>
                  <a:srgbClr val="0070C0"/>
                </a:solidFill>
                <a:latin typeface="Calibri" pitchFamily="34" charset="0"/>
                <a:cs typeface="Calibri" pitchFamily="34" charset="0"/>
              </a:rPr>
              <a:t>INCLUDE : </a:t>
            </a:r>
            <a:r>
              <a:rPr lang="fr-FR" sz="1200" dirty="0">
                <a:latin typeface="Calibri" pitchFamily="34" charset="0"/>
                <a:cs typeface="Calibri" pitchFamily="34" charset="0"/>
              </a:rPr>
              <a:t>Inclut.</a:t>
            </a:r>
          </a:p>
          <a:p>
            <a:pPr algn="just"/>
            <a:r>
              <a:rPr lang="fr-FR" sz="1200" b="1" dirty="0">
                <a:solidFill>
                  <a:srgbClr val="0070C0"/>
                </a:solidFill>
                <a:latin typeface="Calibri" pitchFamily="34" charset="0"/>
                <a:cs typeface="Calibri" pitchFamily="34" charset="0"/>
              </a:rPr>
              <a:t>INPUT : </a:t>
            </a:r>
            <a:r>
              <a:rPr lang="fr-FR" sz="1200" dirty="0">
                <a:latin typeface="Calibri" pitchFamily="34" charset="0"/>
                <a:cs typeface="Calibri" pitchFamily="34" charset="0"/>
              </a:rPr>
              <a:t>Entrée.</a:t>
            </a:r>
          </a:p>
          <a:p>
            <a:pPr algn="just"/>
            <a:r>
              <a:rPr lang="fr-FR" sz="1200" b="1" dirty="0">
                <a:solidFill>
                  <a:srgbClr val="0070C0"/>
                </a:solidFill>
                <a:latin typeface="Calibri" pitchFamily="34" charset="0"/>
                <a:cs typeface="Calibri" pitchFamily="34" charset="0"/>
              </a:rPr>
              <a:t>IS : </a:t>
            </a:r>
            <a:r>
              <a:rPr lang="fr-FR" sz="1200" dirty="0">
                <a:latin typeface="Calibri" pitchFamily="34" charset="0"/>
                <a:cs typeface="Calibri" pitchFamily="34" charset="0"/>
              </a:rPr>
              <a:t>Est (souvent dans le sens d'une question : Est ?).</a:t>
            </a:r>
          </a:p>
          <a:p>
            <a:pPr algn="just"/>
            <a:endParaRPr lang="fr-FR" sz="1200" dirty="0">
              <a:latin typeface="Calibri" pitchFamily="34" charset="0"/>
              <a:cs typeface="Calibri" pitchFamily="34" charset="0"/>
            </a:endParaRPr>
          </a:p>
        </p:txBody>
      </p:sp>
      <p:sp>
        <p:nvSpPr>
          <p:cNvPr id="5" name="Rectangle 4"/>
          <p:cNvSpPr/>
          <p:nvPr/>
        </p:nvSpPr>
        <p:spPr>
          <a:xfrm>
            <a:off x="4500562" y="500042"/>
            <a:ext cx="4643438" cy="5724644"/>
          </a:xfrm>
          <a:prstGeom prst="rect">
            <a:avLst/>
          </a:prstGeom>
        </p:spPr>
        <p:txBody>
          <a:bodyPr wrap="square">
            <a:spAutoFit/>
          </a:bodyPr>
          <a:lstStyle/>
          <a:p>
            <a:r>
              <a:rPr lang="fr-FR" sz="1200" b="1" dirty="0">
                <a:solidFill>
                  <a:srgbClr val="0070C0"/>
                </a:solidFill>
                <a:latin typeface="Calibri" pitchFamily="34" charset="0"/>
                <a:cs typeface="Calibri" pitchFamily="34" charset="0"/>
              </a:rPr>
              <a:t>INT : </a:t>
            </a:r>
            <a:r>
              <a:rPr lang="fr-FR" sz="1100" dirty="0">
                <a:latin typeface="Calibri" pitchFamily="34" charset="0"/>
                <a:cs typeface="Calibri" pitchFamily="34" charset="0"/>
              </a:rPr>
              <a:t>Abréviation pour </a:t>
            </a:r>
            <a:r>
              <a:rPr lang="fr-FR" sz="1100" dirty="0" err="1">
                <a:latin typeface="Calibri" pitchFamily="34" charset="0"/>
                <a:cs typeface="Calibri" pitchFamily="34" charset="0"/>
              </a:rPr>
              <a:t>INTeger</a:t>
            </a:r>
            <a:r>
              <a:rPr lang="fr-FR" sz="1100" dirty="0">
                <a:latin typeface="Calibri" pitchFamily="34" charset="0"/>
                <a:cs typeface="Calibri" pitchFamily="34" charset="0"/>
              </a:rPr>
              <a:t>, entier. Groupe de 16 bits, 2 octets groupés, considérés comme représentant un nombre entier négatif ou positif.</a:t>
            </a:r>
          </a:p>
          <a:p>
            <a:r>
              <a:rPr lang="fr-FR" sz="1200" b="1" dirty="0">
                <a:solidFill>
                  <a:srgbClr val="0070C0"/>
                </a:solidFill>
                <a:latin typeface="Calibri" pitchFamily="34" charset="0"/>
                <a:cs typeface="Calibri" pitchFamily="34" charset="0"/>
              </a:rPr>
              <a:t>LONG : </a:t>
            </a:r>
            <a:r>
              <a:rPr lang="fr-FR" sz="1100" dirty="0">
                <a:latin typeface="Calibri" pitchFamily="34" charset="0"/>
                <a:cs typeface="Calibri" pitchFamily="34" charset="0"/>
              </a:rPr>
              <a:t>Abréviation pour "entier long". Groupe de 32 bits, 4 octets groupés, considérés comme représentant un nombre entier négatif ou positif.</a:t>
            </a:r>
          </a:p>
          <a:p>
            <a:r>
              <a:rPr lang="fr-FR" sz="1200" b="1" dirty="0">
                <a:solidFill>
                  <a:srgbClr val="0070C0"/>
                </a:solidFill>
                <a:latin typeface="Calibri" pitchFamily="34" charset="0"/>
                <a:cs typeface="Calibri" pitchFamily="34" charset="0"/>
              </a:rPr>
              <a:t>LOOP : </a:t>
            </a:r>
            <a:r>
              <a:rPr lang="fr-FR" sz="1100" dirty="0">
                <a:latin typeface="Calibri" pitchFamily="34" charset="0"/>
                <a:cs typeface="Calibri" pitchFamily="34" charset="0"/>
              </a:rPr>
              <a:t>Boucle.</a:t>
            </a:r>
          </a:p>
          <a:p>
            <a:r>
              <a:rPr lang="fr-FR" sz="1200" b="1" dirty="0">
                <a:solidFill>
                  <a:srgbClr val="0070C0"/>
                </a:solidFill>
                <a:latin typeface="Calibri" pitchFamily="34" charset="0"/>
                <a:cs typeface="Calibri" pitchFamily="34" charset="0"/>
              </a:rPr>
              <a:t>LOW : </a:t>
            </a:r>
            <a:r>
              <a:rPr lang="fr-FR" sz="1100" dirty="0">
                <a:latin typeface="Calibri" pitchFamily="34" charset="0"/>
                <a:cs typeface="Calibri" pitchFamily="34" charset="0"/>
              </a:rPr>
              <a:t>Bas.</a:t>
            </a:r>
          </a:p>
          <a:p>
            <a:r>
              <a:rPr lang="fr-FR" sz="1200" b="1" dirty="0">
                <a:solidFill>
                  <a:srgbClr val="0070C0"/>
                </a:solidFill>
                <a:latin typeface="Calibri" pitchFamily="34" charset="0"/>
                <a:cs typeface="Calibri" pitchFamily="34" charset="0"/>
              </a:rPr>
              <a:t>OUT : </a:t>
            </a:r>
            <a:r>
              <a:rPr lang="fr-FR" sz="1100" dirty="0">
                <a:latin typeface="Calibri" pitchFamily="34" charset="0"/>
                <a:cs typeface="Calibri" pitchFamily="34" charset="0"/>
              </a:rPr>
              <a:t>Souvent l'abréviation pour </a:t>
            </a:r>
            <a:r>
              <a:rPr lang="fr-FR" sz="1100" dirty="0" err="1">
                <a:latin typeface="Calibri" pitchFamily="34" charset="0"/>
                <a:cs typeface="Calibri" pitchFamily="34" charset="0"/>
              </a:rPr>
              <a:t>OUTput</a:t>
            </a:r>
            <a:r>
              <a:rPr lang="fr-FR" sz="1100" dirty="0">
                <a:latin typeface="Calibri" pitchFamily="34" charset="0"/>
                <a:cs typeface="Calibri" pitchFamily="34" charset="0"/>
              </a:rPr>
              <a:t>, Sortie. Est toujours en rapport avec le sens carte </a:t>
            </a:r>
            <a:r>
              <a:rPr lang="fr-FR" sz="1100" dirty="0" err="1">
                <a:latin typeface="Calibri" pitchFamily="34" charset="0"/>
                <a:cs typeface="Calibri" pitchFamily="34" charset="0"/>
              </a:rPr>
              <a:t>Arduino</a:t>
            </a:r>
            <a:r>
              <a:rPr lang="fr-FR" sz="1100" dirty="0">
                <a:latin typeface="Calibri" pitchFamily="34" charset="0"/>
                <a:cs typeface="Calibri" pitchFamily="34" charset="0"/>
              </a:rPr>
              <a:t> vers extérieur.</a:t>
            </a:r>
          </a:p>
          <a:p>
            <a:r>
              <a:rPr lang="fr-FR" sz="1200" b="1" dirty="0">
                <a:solidFill>
                  <a:srgbClr val="0070C0"/>
                </a:solidFill>
                <a:latin typeface="Calibri" pitchFamily="34" charset="0"/>
                <a:cs typeface="Calibri" pitchFamily="34" charset="0"/>
              </a:rPr>
              <a:t>OUTPUT : </a:t>
            </a:r>
            <a:r>
              <a:rPr lang="fr-FR" sz="1100" dirty="0">
                <a:latin typeface="Calibri" pitchFamily="34" charset="0"/>
                <a:cs typeface="Calibri" pitchFamily="34" charset="0"/>
              </a:rPr>
              <a:t>Sortie.</a:t>
            </a:r>
          </a:p>
          <a:p>
            <a:r>
              <a:rPr lang="fr-FR" sz="1200" b="1" u="sng" dirty="0">
                <a:solidFill>
                  <a:srgbClr val="0070C0"/>
                </a:solidFill>
                <a:latin typeface="Calibri" pitchFamily="34" charset="0"/>
                <a:cs typeface="Calibri" pitchFamily="34" charset="0"/>
              </a:rPr>
              <a:t>PIN : </a:t>
            </a:r>
            <a:r>
              <a:rPr lang="fr-FR" sz="1100" dirty="0">
                <a:latin typeface="Calibri" pitchFamily="34" charset="0"/>
                <a:cs typeface="Calibri" pitchFamily="34" charset="0"/>
              </a:rPr>
              <a:t>Broche d’E/S connectée à quelque chose (</a:t>
            </a:r>
            <a:r>
              <a:rPr lang="fr-FR" sz="1100" dirty="0" err="1">
                <a:latin typeface="Calibri" pitchFamily="34" charset="0"/>
                <a:cs typeface="Calibri" pitchFamily="34" charset="0"/>
              </a:rPr>
              <a:t>e.g</a:t>
            </a:r>
            <a:r>
              <a:rPr lang="fr-FR" sz="1100" dirty="0">
                <a:latin typeface="Calibri" pitchFamily="34" charset="0"/>
                <a:cs typeface="Calibri" pitchFamily="34" charset="0"/>
              </a:rPr>
              <a:t>. une LED).</a:t>
            </a:r>
          </a:p>
          <a:p>
            <a:r>
              <a:rPr lang="fr-FR" sz="1200" b="1" dirty="0">
                <a:solidFill>
                  <a:srgbClr val="0070C0"/>
                </a:solidFill>
                <a:latin typeface="Calibri" pitchFamily="34" charset="0"/>
                <a:cs typeface="Calibri" pitchFamily="34" charset="0"/>
              </a:rPr>
              <a:t>POWER : </a:t>
            </a:r>
            <a:r>
              <a:rPr lang="fr-FR" sz="1100" dirty="0">
                <a:latin typeface="Calibri" pitchFamily="34" charset="0"/>
                <a:cs typeface="Calibri" pitchFamily="34" charset="0"/>
              </a:rPr>
              <a:t>Puissance, alimentation.</a:t>
            </a:r>
          </a:p>
          <a:p>
            <a:r>
              <a:rPr lang="fr-FR" sz="1200" b="1" dirty="0">
                <a:solidFill>
                  <a:srgbClr val="0070C0"/>
                </a:solidFill>
                <a:latin typeface="Calibri" pitchFamily="34" charset="0"/>
                <a:cs typeface="Calibri" pitchFamily="34" charset="0"/>
              </a:rPr>
              <a:t>PWM : </a:t>
            </a:r>
            <a:r>
              <a:rPr lang="fr-FR" sz="1100" dirty="0">
                <a:latin typeface="Calibri" pitchFamily="34" charset="0"/>
                <a:cs typeface="Calibri" pitchFamily="34" charset="0"/>
              </a:rPr>
              <a:t>Abréviation de (Pulse </a:t>
            </a:r>
            <a:r>
              <a:rPr lang="fr-FR" sz="1100" dirty="0" err="1">
                <a:latin typeface="Calibri" pitchFamily="34" charset="0"/>
                <a:cs typeface="Calibri" pitchFamily="34" charset="0"/>
              </a:rPr>
              <a:t>Width</a:t>
            </a:r>
            <a:r>
              <a:rPr lang="fr-FR" sz="1100" dirty="0">
                <a:latin typeface="Calibri" pitchFamily="34" charset="0"/>
                <a:cs typeface="Calibri" pitchFamily="34" charset="0"/>
              </a:rPr>
              <a:t> Modulation), soit Modulation en Largeur d'Impulsion.</a:t>
            </a:r>
          </a:p>
          <a:p>
            <a:r>
              <a:rPr lang="fr-FR" sz="1200" b="1" dirty="0">
                <a:solidFill>
                  <a:srgbClr val="0070C0"/>
                </a:solidFill>
                <a:latin typeface="Calibri" pitchFamily="34" charset="0"/>
                <a:cs typeface="Calibri" pitchFamily="34" charset="0"/>
              </a:rPr>
              <a:t>PWR : </a:t>
            </a:r>
            <a:r>
              <a:rPr lang="fr-FR" sz="1100" dirty="0">
                <a:latin typeface="Calibri" pitchFamily="34" charset="0"/>
                <a:cs typeface="Calibri" pitchFamily="34" charset="0"/>
              </a:rPr>
              <a:t>Abréviation pour </a:t>
            </a:r>
            <a:r>
              <a:rPr lang="fr-FR" sz="1100" dirty="0" err="1">
                <a:latin typeface="Calibri" pitchFamily="34" charset="0"/>
                <a:cs typeface="Calibri" pitchFamily="34" charset="0"/>
              </a:rPr>
              <a:t>PoWeR</a:t>
            </a:r>
            <a:r>
              <a:rPr lang="fr-FR" sz="1100" dirty="0">
                <a:latin typeface="Calibri" pitchFamily="34" charset="0"/>
                <a:cs typeface="Calibri" pitchFamily="34" charset="0"/>
              </a:rPr>
              <a:t>, puissance, alimentation.</a:t>
            </a:r>
          </a:p>
          <a:p>
            <a:r>
              <a:rPr lang="fr-FR" sz="1200" b="1" dirty="0">
                <a:solidFill>
                  <a:srgbClr val="0070C0"/>
                </a:solidFill>
                <a:latin typeface="Calibri" pitchFamily="34" charset="0"/>
                <a:cs typeface="Calibri" pitchFamily="34" charset="0"/>
              </a:rPr>
              <a:t>READ: </a:t>
            </a:r>
            <a:r>
              <a:rPr lang="fr-FR" sz="1100" dirty="0">
                <a:latin typeface="Calibri" pitchFamily="34" charset="0"/>
                <a:cs typeface="Calibri" pitchFamily="34" charset="0"/>
              </a:rPr>
              <a:t>Lire.</a:t>
            </a:r>
          </a:p>
          <a:p>
            <a:r>
              <a:rPr lang="fr-FR" sz="1200" b="1" dirty="0">
                <a:solidFill>
                  <a:srgbClr val="0070C0"/>
                </a:solidFill>
                <a:latin typeface="Calibri" pitchFamily="34" charset="0"/>
                <a:cs typeface="Calibri" pitchFamily="34" charset="0"/>
              </a:rPr>
              <a:t>RESISTOR: </a:t>
            </a:r>
            <a:r>
              <a:rPr lang="fr-FR" sz="1100" dirty="0">
                <a:latin typeface="Calibri" pitchFamily="34" charset="0"/>
                <a:cs typeface="Calibri" pitchFamily="34" charset="0"/>
              </a:rPr>
              <a:t>résistance.</a:t>
            </a:r>
          </a:p>
          <a:p>
            <a:r>
              <a:rPr lang="fr-FR" sz="1200" b="1" dirty="0">
                <a:solidFill>
                  <a:srgbClr val="0070C0"/>
                </a:solidFill>
                <a:latin typeface="Calibri" pitchFamily="34" charset="0"/>
                <a:cs typeface="Calibri" pitchFamily="34" charset="0"/>
              </a:rPr>
              <a:t>RELAY: </a:t>
            </a:r>
            <a:r>
              <a:rPr lang="fr-FR" sz="1100" dirty="0">
                <a:latin typeface="Calibri" pitchFamily="34" charset="0"/>
                <a:cs typeface="Calibri" pitchFamily="34" charset="0"/>
              </a:rPr>
              <a:t>relais.</a:t>
            </a:r>
          </a:p>
          <a:p>
            <a:r>
              <a:rPr lang="fr-FR" sz="1200" b="1" dirty="0">
                <a:solidFill>
                  <a:srgbClr val="0070C0"/>
                </a:solidFill>
                <a:latin typeface="Calibri" pitchFamily="34" charset="0"/>
                <a:cs typeface="Calibri" pitchFamily="34" charset="0"/>
              </a:rPr>
              <a:t>RX : </a:t>
            </a:r>
            <a:r>
              <a:rPr lang="fr-FR" sz="1100" dirty="0">
                <a:latin typeface="Calibri" pitchFamily="34" charset="0"/>
                <a:cs typeface="Calibri" pitchFamily="34" charset="0"/>
              </a:rPr>
              <a:t>Abréviation pour </a:t>
            </a:r>
            <a:r>
              <a:rPr lang="fr-FR" sz="1100" dirty="0" err="1">
                <a:latin typeface="Calibri" pitchFamily="34" charset="0"/>
                <a:cs typeface="Calibri" pitchFamily="34" charset="0"/>
              </a:rPr>
              <a:t>Receive</a:t>
            </a:r>
            <a:r>
              <a:rPr lang="fr-FR" sz="1100" dirty="0">
                <a:latin typeface="Calibri" pitchFamily="34" charset="0"/>
                <a:cs typeface="Calibri" pitchFamily="34" charset="0"/>
              </a:rPr>
              <a:t>, réception.</a:t>
            </a:r>
          </a:p>
          <a:p>
            <a:r>
              <a:rPr lang="fr-FR" sz="1200" b="1" dirty="0">
                <a:solidFill>
                  <a:srgbClr val="0070C0"/>
                </a:solidFill>
                <a:latin typeface="Calibri" pitchFamily="34" charset="0"/>
                <a:cs typeface="Calibri" pitchFamily="34" charset="0"/>
              </a:rPr>
              <a:t>SERIAL : </a:t>
            </a:r>
            <a:r>
              <a:rPr lang="fr-FR" sz="1100" dirty="0">
                <a:latin typeface="Calibri" pitchFamily="34" charset="0"/>
                <a:cs typeface="Calibri" pitchFamily="34" charset="0"/>
              </a:rPr>
              <a:t>Série.</a:t>
            </a:r>
          </a:p>
          <a:p>
            <a:r>
              <a:rPr lang="fr-FR" sz="1200" b="1" dirty="0">
                <a:solidFill>
                  <a:srgbClr val="0070C0"/>
                </a:solidFill>
                <a:latin typeface="Calibri" pitchFamily="34" charset="0"/>
                <a:cs typeface="Calibri" pitchFamily="34" charset="0"/>
              </a:rPr>
              <a:t>SETUP : </a:t>
            </a:r>
            <a:r>
              <a:rPr lang="fr-FR" sz="1100" dirty="0">
                <a:latin typeface="Calibri" pitchFamily="34" charset="0"/>
                <a:cs typeface="Calibri" pitchFamily="34" charset="0"/>
              </a:rPr>
              <a:t>Initialisation.</a:t>
            </a:r>
          </a:p>
          <a:p>
            <a:r>
              <a:rPr lang="fr-FR" sz="1200" b="1" dirty="0">
                <a:solidFill>
                  <a:srgbClr val="0070C0"/>
                </a:solidFill>
                <a:latin typeface="Calibri" pitchFamily="34" charset="0"/>
                <a:cs typeface="Calibri" pitchFamily="34" charset="0"/>
              </a:rPr>
              <a:t>SENSOR: </a:t>
            </a:r>
            <a:r>
              <a:rPr lang="fr-FR" sz="1100" dirty="0">
                <a:latin typeface="Calibri" pitchFamily="34" charset="0"/>
                <a:cs typeface="Calibri" pitchFamily="34" charset="0"/>
              </a:rPr>
              <a:t>capteur</a:t>
            </a:r>
          </a:p>
          <a:p>
            <a:r>
              <a:rPr lang="fr-FR" sz="1200" b="1" u="sng" dirty="0">
                <a:solidFill>
                  <a:srgbClr val="0070C0"/>
                </a:solidFill>
                <a:latin typeface="Calibri" pitchFamily="34" charset="0"/>
                <a:cs typeface="Calibri" pitchFamily="34" charset="0"/>
              </a:rPr>
              <a:t>SKETCH: </a:t>
            </a:r>
            <a:r>
              <a:rPr lang="fr-FR" sz="1100" dirty="0">
                <a:latin typeface="Calibri" pitchFamily="34" charset="0"/>
                <a:cs typeface="Calibri" pitchFamily="34" charset="0"/>
              </a:rPr>
              <a:t>programme qui tourne sur le </a:t>
            </a:r>
            <a:r>
              <a:rPr lang="fr-FR" sz="1100" dirty="0" err="1">
                <a:latin typeface="Calibri" pitchFamily="34" charset="0"/>
                <a:cs typeface="Calibri" pitchFamily="34" charset="0"/>
              </a:rPr>
              <a:t>micro-contrôleur</a:t>
            </a:r>
            <a:endParaRPr lang="fr-FR" sz="1200" b="1" dirty="0">
              <a:solidFill>
                <a:srgbClr val="0070C0"/>
              </a:solidFill>
              <a:latin typeface="Calibri" pitchFamily="34" charset="0"/>
              <a:cs typeface="Calibri" pitchFamily="34" charset="0"/>
            </a:endParaRPr>
          </a:p>
          <a:p>
            <a:r>
              <a:rPr lang="fr-FR" sz="1200" b="1" dirty="0">
                <a:solidFill>
                  <a:srgbClr val="0070C0"/>
                </a:solidFill>
                <a:latin typeface="Calibri" pitchFamily="34" charset="0"/>
                <a:cs typeface="Calibri" pitchFamily="34" charset="0"/>
              </a:rPr>
              <a:t>SWITCH : </a:t>
            </a:r>
            <a:r>
              <a:rPr lang="fr-FR" sz="1100" dirty="0">
                <a:latin typeface="Calibri" pitchFamily="34" charset="0"/>
                <a:cs typeface="Calibri" pitchFamily="34" charset="0"/>
              </a:rPr>
              <a:t>basculer, interrupteur</a:t>
            </a:r>
          </a:p>
          <a:p>
            <a:r>
              <a:rPr lang="fr-FR" sz="1200" b="1" dirty="0">
                <a:solidFill>
                  <a:srgbClr val="0070C0"/>
                </a:solidFill>
                <a:latin typeface="Calibri" pitchFamily="34" charset="0"/>
                <a:cs typeface="Calibri" pitchFamily="34" charset="0"/>
              </a:rPr>
              <a:t>TRUE : </a:t>
            </a:r>
            <a:r>
              <a:rPr lang="fr-FR" sz="1100" dirty="0">
                <a:latin typeface="Calibri" pitchFamily="34" charset="0"/>
                <a:cs typeface="Calibri" pitchFamily="34" charset="0"/>
              </a:rPr>
              <a:t>Vrai.</a:t>
            </a:r>
          </a:p>
          <a:p>
            <a:r>
              <a:rPr lang="fr-FR" sz="1200" b="1" dirty="0">
                <a:solidFill>
                  <a:srgbClr val="0070C0"/>
                </a:solidFill>
                <a:latin typeface="Calibri" pitchFamily="34" charset="0"/>
                <a:cs typeface="Calibri" pitchFamily="34" charset="0"/>
              </a:rPr>
              <a:t>TX: </a:t>
            </a:r>
            <a:r>
              <a:rPr lang="fr-FR" sz="1100" dirty="0">
                <a:latin typeface="Calibri" pitchFamily="34" charset="0"/>
                <a:cs typeface="Calibri" pitchFamily="34" charset="0"/>
              </a:rPr>
              <a:t>Abréviation pour Transmit, transmission.</a:t>
            </a:r>
          </a:p>
          <a:p>
            <a:r>
              <a:rPr lang="fr-FR" sz="1200" b="1" u="sng" dirty="0">
                <a:solidFill>
                  <a:srgbClr val="0070C0"/>
                </a:solidFill>
                <a:latin typeface="Calibri" pitchFamily="34" charset="0"/>
                <a:cs typeface="Calibri" pitchFamily="34" charset="0"/>
              </a:rPr>
              <a:t>WIRING</a:t>
            </a:r>
            <a:r>
              <a:rPr lang="fr-FR" sz="1200" b="1" dirty="0">
                <a:solidFill>
                  <a:srgbClr val="0070C0"/>
                </a:solidFill>
                <a:latin typeface="Calibri" pitchFamily="34" charset="0"/>
                <a:cs typeface="Calibri" pitchFamily="34" charset="0"/>
              </a:rPr>
              <a:t>: </a:t>
            </a:r>
            <a:r>
              <a:rPr lang="fr-FR" sz="1100" dirty="0">
                <a:latin typeface="Calibri" pitchFamily="34" charset="0"/>
                <a:cs typeface="Calibri" pitchFamily="34" charset="0"/>
              </a:rPr>
              <a:t>câble, fils montrant les interconnections physiques des composants.</a:t>
            </a:r>
          </a:p>
          <a:p>
            <a:r>
              <a:rPr lang="fr-FR" sz="1200" b="1" dirty="0">
                <a:solidFill>
                  <a:srgbClr val="0070C0"/>
                </a:solidFill>
                <a:latin typeface="Calibri" pitchFamily="34" charset="0"/>
                <a:cs typeface="Calibri" pitchFamily="34" charset="0"/>
              </a:rPr>
              <a:t>WHILE : </a:t>
            </a:r>
            <a:r>
              <a:rPr lang="fr-FR" sz="1100" dirty="0">
                <a:latin typeface="Calibri" pitchFamily="34" charset="0"/>
                <a:cs typeface="Calibri" pitchFamily="34" charset="0"/>
              </a:rPr>
              <a:t>Tant que.</a:t>
            </a:r>
          </a:p>
          <a:p>
            <a:r>
              <a:rPr lang="fr-FR" sz="1200" b="1" dirty="0">
                <a:solidFill>
                  <a:srgbClr val="0070C0"/>
                </a:solidFill>
                <a:latin typeface="Calibri" pitchFamily="34" charset="0"/>
                <a:cs typeface="Calibri" pitchFamily="34" charset="0"/>
              </a:rPr>
              <a:t>WORD : </a:t>
            </a:r>
            <a:r>
              <a:rPr lang="fr-FR" sz="1100" dirty="0">
                <a:latin typeface="Calibri" pitchFamily="34" charset="0"/>
                <a:cs typeface="Calibri" pitchFamily="34" charset="0"/>
              </a:rPr>
              <a:t>mot, soit dans le sens de langage ; soit dans le sens d'un groupe de 16 bits, 2 octets groupés considérés comme représentant un nombre entier positif (&gt;= 0).</a:t>
            </a:r>
          </a:p>
          <a:p>
            <a:r>
              <a:rPr lang="fr-FR" sz="1200" b="1" dirty="0">
                <a:solidFill>
                  <a:srgbClr val="0070C0"/>
                </a:solidFill>
                <a:latin typeface="Calibri" pitchFamily="34" charset="0"/>
                <a:cs typeface="Calibri" pitchFamily="34" charset="0"/>
              </a:rPr>
              <a:t>WRITE: </a:t>
            </a:r>
            <a:r>
              <a:rPr lang="fr-FR" sz="1100" dirty="0">
                <a:latin typeface="Calibri" pitchFamily="34" charset="0"/>
                <a:cs typeface="Calibri" pitchFamily="34" charset="0"/>
              </a:rPr>
              <a:t>Ecrire.</a:t>
            </a:r>
          </a:p>
        </p:txBody>
      </p:sp>
      <p:pic>
        <p:nvPicPr>
          <p:cNvPr id="6" name="Image 5">
            <a:hlinkClick r:id="rId2" action="ppaction://hlinksldjump"/>
            <a:extLst>
              <a:ext uri="{FF2B5EF4-FFF2-40B4-BE49-F238E27FC236}">
                <a16:creationId xmlns:a16="http://schemas.microsoft.com/office/drawing/2014/main" id="{2A4925BC-FB70-4CFA-9D3D-2761954C663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16487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 QUIZ FOR YOUR TRAINING...</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592</a:t>
            </a:fld>
            <a:endParaRPr lang="fr-FR"/>
          </a:p>
        </p:txBody>
      </p:sp>
      <p:sp>
        <p:nvSpPr>
          <p:cNvPr id="4" name="Rectangle 3"/>
          <p:cNvSpPr/>
          <p:nvPr/>
        </p:nvSpPr>
        <p:spPr>
          <a:xfrm>
            <a:off x="1187624" y="3573016"/>
            <a:ext cx="7056784" cy="400110"/>
          </a:xfrm>
          <a:prstGeom prst="rect">
            <a:avLst/>
          </a:prstGeom>
        </p:spPr>
        <p:txBody>
          <a:bodyPr wrap="square">
            <a:spAutoFit/>
          </a:bodyPr>
          <a:lstStyle/>
          <a:p>
            <a:r>
              <a:rPr lang="fr-FR" sz="2000" b="1" i="1" dirty="0">
                <a:solidFill>
                  <a:srgbClr val="FF0000"/>
                </a:solidFill>
                <a:latin typeface="Calibri" pitchFamily="34" charset="0"/>
              </a:rPr>
              <a:t>http://moodle.insa-toulouse.fr/mod/quiz/view.php?id=18029</a:t>
            </a:r>
          </a:p>
        </p:txBody>
      </p:sp>
      <p:sp>
        <p:nvSpPr>
          <p:cNvPr id="5" name="ZoneTexte 4"/>
          <p:cNvSpPr txBox="1"/>
          <p:nvPr/>
        </p:nvSpPr>
        <p:spPr>
          <a:xfrm>
            <a:off x="0" y="683404"/>
            <a:ext cx="6025367" cy="369332"/>
          </a:xfrm>
          <a:prstGeom prst="rect">
            <a:avLst/>
          </a:prstGeom>
          <a:noFill/>
        </p:spPr>
        <p:txBody>
          <a:bodyPr wrap="none" rtlCol="0">
            <a:spAutoFit/>
          </a:bodyPr>
          <a:lstStyle/>
          <a:p>
            <a:r>
              <a:rPr lang="en-US" sz="1800" b="1" dirty="0">
                <a:latin typeface="Calibri" pitchFamily="34" charset="0"/>
              </a:rPr>
              <a:t>After taking this course, here's a quiz to test your knowledge:</a:t>
            </a:r>
            <a:endParaRPr lang="fr-FR" sz="1800" b="1" dirty="0">
              <a:latin typeface="Calibri" pitchFamily="34" charset="0"/>
            </a:endParaRPr>
          </a:p>
        </p:txBody>
      </p:sp>
      <p:pic>
        <p:nvPicPr>
          <p:cNvPr id="6" name="Image 5" descr="quizz.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816" y="1268760"/>
            <a:ext cx="3200378" cy="1589522"/>
          </a:xfrm>
          <a:prstGeom prst="rect">
            <a:avLst/>
          </a:prstGeom>
        </p:spPr>
      </p:pic>
      <p:pic>
        <p:nvPicPr>
          <p:cNvPr id="7" name="Image 6" descr="quizz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4888" y="4149080"/>
            <a:ext cx="2479040" cy="1859280"/>
          </a:xfrm>
          <a:prstGeom prst="rect">
            <a:avLst/>
          </a:prstGeom>
        </p:spPr>
      </p:pic>
      <p:pic>
        <p:nvPicPr>
          <p:cNvPr id="8" name="Image 7" descr="quizz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0072" y="4149080"/>
            <a:ext cx="2479040" cy="1859280"/>
          </a:xfrm>
          <a:prstGeom prst="rect">
            <a:avLst/>
          </a:prstGeom>
        </p:spPr>
      </p:pic>
      <p:sp>
        <p:nvSpPr>
          <p:cNvPr id="9" name="ZoneTexte 8"/>
          <p:cNvSpPr txBox="1"/>
          <p:nvPr/>
        </p:nvSpPr>
        <p:spPr>
          <a:xfrm>
            <a:off x="0" y="3068960"/>
            <a:ext cx="4103239" cy="369332"/>
          </a:xfrm>
          <a:prstGeom prst="rect">
            <a:avLst/>
          </a:prstGeom>
          <a:noFill/>
        </p:spPr>
        <p:txBody>
          <a:bodyPr wrap="none" rtlCol="0">
            <a:spAutoFit/>
          </a:bodyPr>
          <a:lstStyle/>
          <a:p>
            <a:r>
              <a:rPr lang="en-US" sz="1800" b="1" dirty="0">
                <a:latin typeface="Calibri" pitchFamily="34" charset="0"/>
              </a:rPr>
              <a:t>Quiz section of the course on MOODLE :</a:t>
            </a:r>
            <a:endParaRPr lang="fr-FR" sz="1800" b="1" dirty="0">
              <a:latin typeface="Calibri" pitchFamily="34" charset="0"/>
            </a:endParaRPr>
          </a:p>
        </p:txBody>
      </p:sp>
      <p:pic>
        <p:nvPicPr>
          <p:cNvPr id="10" name="Image 9">
            <a:hlinkClick r:id="rId5" action="ppaction://hlinksldjump"/>
            <a:extLst>
              <a:ext uri="{FF2B5EF4-FFF2-40B4-BE49-F238E27FC236}">
                <a16:creationId xmlns:a16="http://schemas.microsoft.com/office/drawing/2014/main" id="{8EB3C8AB-AB5B-4C5D-B0AB-62FA207D87C0}"/>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28627667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ctrTitle"/>
          </p:nvPr>
        </p:nvSpPr>
        <p:spPr/>
        <p:style>
          <a:lnRef idx="1">
            <a:schemeClr val="accent3"/>
          </a:lnRef>
          <a:fillRef idx="2">
            <a:schemeClr val="accent3"/>
          </a:fillRef>
          <a:effectRef idx="1">
            <a:schemeClr val="accent3"/>
          </a:effectRef>
          <a:fontRef idx="minor">
            <a:schemeClr val="dk1"/>
          </a:fontRef>
        </p:style>
        <p:txBody>
          <a:bodyPr/>
          <a:lstStyle/>
          <a:p>
            <a:r>
              <a:rPr lang="fr-FR" sz="6000" dirty="0">
                <a:solidFill>
                  <a:srgbClr val="0070C0"/>
                </a:solidFill>
                <a:effectLst>
                  <a:outerShdw blurRad="38100" dist="38100" dir="2700000" algn="tl">
                    <a:srgbClr val="000000">
                      <a:alpha val="43137"/>
                    </a:srgbClr>
                  </a:outerShdw>
                </a:effectLst>
              </a:rPr>
              <a:t>BONUS</a:t>
            </a:r>
          </a:p>
        </p:txBody>
      </p:sp>
      <p:sp>
        <p:nvSpPr>
          <p:cNvPr id="5" name="Sous-titre 4">
            <a:extLst>
              <a:ext uri="{FF2B5EF4-FFF2-40B4-BE49-F238E27FC236}">
                <a16:creationId xmlns:a16="http://schemas.microsoft.com/office/drawing/2014/main" id="{47D1B155-59FB-4DCE-9A2C-F2AAC487CCB4}"/>
              </a:ext>
            </a:extLst>
          </p:cNvPr>
          <p:cNvSpPr>
            <a:spLocks noGrp="1"/>
          </p:cNvSpPr>
          <p:nvPr>
            <p:ph type="subTitle" idx="1"/>
          </p:nvPr>
        </p:nvSpPr>
        <p:spPr/>
        <p:txBody>
          <a:bodyPr/>
          <a:lstStyle/>
          <a:p>
            <a:endParaRPr lang="fr-F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593</a:t>
            </a:fld>
            <a:endParaRPr lang="fr-FR" dirty="0"/>
          </a:p>
        </p:txBody>
      </p:sp>
      <p:pic>
        <p:nvPicPr>
          <p:cNvPr id="6" name="Image 5">
            <a:hlinkClick r:id="rId2" action="ppaction://hlinksldjump"/>
            <a:extLst>
              <a:ext uri="{FF2B5EF4-FFF2-40B4-BE49-F238E27FC236}">
                <a16:creationId xmlns:a16="http://schemas.microsoft.com/office/drawing/2014/main" id="{7DFA372F-80FF-4AA3-B8C1-E8EC4AE4D1B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125981363"/>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6744" y="4212624"/>
            <a:ext cx="2039306" cy="947508"/>
          </a:xfrm>
          <a:prstGeom prst="rect">
            <a:avLst/>
          </a:prstGeom>
        </p:spPr>
      </p:pic>
      <p:pic>
        <p:nvPicPr>
          <p:cNvPr id="14" name="Image 13" descr="arduino-uno-logo.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7037" y="3559898"/>
            <a:ext cx="2135696" cy="97886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14338" name="Rectangle 3"/>
          <p:cNvSpPr>
            <a:spLocks noChangeArrowheads="1"/>
          </p:cNvSpPr>
          <p:nvPr/>
        </p:nvSpPr>
        <p:spPr bwMode="auto">
          <a:xfrm>
            <a:off x="6840852" y="2791935"/>
            <a:ext cx="2123635" cy="475548"/>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1200" b="1" dirty="0">
                <a:solidFill>
                  <a:srgbClr val="FFFF00"/>
                </a:solidFill>
                <a:effectLst>
                  <a:outerShdw blurRad="38100" dist="38100" dir="2700000" algn="tl">
                    <a:srgbClr val="000000">
                      <a:alpha val="43137"/>
                    </a:srgbClr>
                  </a:outerShdw>
                </a:effectLst>
                <a:latin typeface="Calibri" pitchFamily="34" charset="0"/>
              </a:rPr>
              <a:t>MICROCONTROLERS &amp; OPEN SOURCE HARDWARE</a:t>
            </a:r>
          </a:p>
        </p:txBody>
      </p:sp>
      <p:sp>
        <p:nvSpPr>
          <p:cNvPr id="13" name="Espace réservé du numéro de diapositive 2"/>
          <p:cNvSpPr>
            <a:spLocks noGrp="1"/>
          </p:cNvSpPr>
          <p:nvPr>
            <p:ph type="sldNum" sz="quarter" idx="12"/>
          </p:nvPr>
        </p:nvSpPr>
        <p:spPr/>
        <p:txBody>
          <a:bodyPr/>
          <a:lstStyle/>
          <a:p>
            <a:pPr>
              <a:defRPr/>
            </a:pPr>
            <a:fld id="{9C55FE6D-E465-4EEE-B751-FDEACB5F1FBF}" type="slidenum">
              <a:rPr lang="fr-FR" smtClean="0"/>
              <a:pPr>
                <a:defRPr/>
              </a:pPr>
              <a:t>594</a:t>
            </a:fld>
            <a:endParaRPr lang="fr-FR" dirty="0"/>
          </a:p>
        </p:txBody>
      </p:sp>
      <p:pic>
        <p:nvPicPr>
          <p:cNvPr id="14349" name="Picture 5" descr="D:\INSA_Portable\Recherche\Administratif\Laboratoire\LPCNO\Logo\logo_lpcno_(jouch)\logo_lpcno_300_dpi.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12" y="28343"/>
            <a:ext cx="1152012" cy="425412"/>
          </a:xfrm>
          <a:prstGeom prst="rect">
            <a:avLst/>
          </a:prstGeom>
          <a:noFill/>
          <a:ln w="9525">
            <a:noFill/>
            <a:miter lim="800000"/>
            <a:headEnd/>
            <a:tailEnd/>
          </a:ln>
        </p:spPr>
      </p:pic>
      <p:sp>
        <p:nvSpPr>
          <p:cNvPr id="12" name="Rectangle 11"/>
          <p:cNvSpPr/>
          <p:nvPr/>
        </p:nvSpPr>
        <p:spPr>
          <a:xfrm>
            <a:off x="2793933" y="6566496"/>
            <a:ext cx="4398384" cy="307777"/>
          </a:xfrm>
          <a:prstGeom prst="rect">
            <a:avLst/>
          </a:prstGeom>
        </p:spPr>
        <p:txBody>
          <a:bodyPr wrap="none">
            <a:spAutoFit/>
          </a:bodyPr>
          <a:lstStyle/>
          <a:p>
            <a:pPr algn="ctr">
              <a:spcAft>
                <a:spcPts val="600"/>
              </a:spcAft>
              <a:defRPr/>
            </a:pPr>
            <a:r>
              <a:rPr lang="fr-FR" b="1" dirty="0">
                <a:solidFill>
                  <a:schemeClr val="bg1"/>
                </a:solidFill>
                <a:effectLst>
                  <a:outerShdw blurRad="38100" dist="38100" dir="2700000" algn="tl">
                    <a:srgbClr val="000000">
                      <a:alpha val="43137"/>
                    </a:srgbClr>
                  </a:outerShdw>
                </a:effectLst>
                <a:latin typeface="Calibri" pitchFamily="34" charset="0"/>
                <a:cs typeface="Calibri" pitchFamily="34" charset="0"/>
              </a:rPr>
              <a:t>http://moodle.insa-toulouse.fr/course/view.php?id=494</a:t>
            </a:r>
          </a:p>
        </p:txBody>
      </p:sp>
      <p:pic>
        <p:nvPicPr>
          <p:cNvPr id="15" name="Image 14" descr="Logo_INSAToulouse-quadri.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9939" y="96032"/>
            <a:ext cx="1218812" cy="264176"/>
          </a:xfrm>
          <a:prstGeom prst="rect">
            <a:avLst/>
          </a:prstGeom>
        </p:spPr>
      </p:pic>
      <p:sp>
        <p:nvSpPr>
          <p:cNvPr id="16" name="Rectangle 3"/>
          <p:cNvSpPr>
            <a:spLocks noChangeArrowheads="1"/>
          </p:cNvSpPr>
          <p:nvPr/>
        </p:nvSpPr>
        <p:spPr bwMode="auto">
          <a:xfrm>
            <a:off x="2627784" y="575363"/>
            <a:ext cx="3916138" cy="477373"/>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b="1" dirty="0">
                <a:solidFill>
                  <a:srgbClr val="FFFF00"/>
                </a:solidFill>
                <a:effectLst>
                  <a:outerShdw blurRad="38100" dist="38100" dir="2700000" algn="tl">
                    <a:srgbClr val="000000">
                      <a:alpha val="43137"/>
                    </a:srgbClr>
                  </a:outerShdw>
                </a:effectLst>
                <a:latin typeface="Calibri" pitchFamily="34" charset="0"/>
              </a:rPr>
              <a:t>INTRODUCTION TO THE MEASUREMENT CHAIN AND SMART DEVICES</a:t>
            </a:r>
            <a:endParaRPr lang="fr-FR" b="1" dirty="0">
              <a:solidFill>
                <a:srgbClr val="FFFF00"/>
              </a:solidFill>
              <a:effectLst>
                <a:outerShdw blurRad="38100" dist="38100" dir="2700000" algn="tl">
                  <a:srgbClr val="000000">
                    <a:alpha val="43137"/>
                  </a:srgbClr>
                </a:outerShdw>
              </a:effectLst>
              <a:latin typeface="Calibri" pitchFamily="34" charset="0"/>
            </a:endParaRPr>
          </a:p>
        </p:txBody>
      </p:sp>
      <p:pic>
        <p:nvPicPr>
          <p:cNvPr id="17" name="Image 16" descr="the-smart-device-specification-for-remote-labs-6-638.jpg"/>
          <p:cNvPicPr/>
          <p:nvPr/>
        </p:nvPicPr>
        <p:blipFill>
          <a:blip r:embed="rId6" cstate="print">
            <a:extLst>
              <a:ext uri="{28A0092B-C50C-407E-A947-70E740481C1C}">
                <a14:useLocalDpi xmlns:a14="http://schemas.microsoft.com/office/drawing/2010/main" val="0"/>
              </a:ext>
            </a:extLst>
          </a:blip>
          <a:srcRect/>
          <a:stretch>
            <a:fillRect/>
          </a:stretch>
        </p:blipFill>
        <p:spPr>
          <a:xfrm>
            <a:off x="3757725" y="1171186"/>
            <a:ext cx="1767872" cy="1062924"/>
          </a:xfrm>
          <a:prstGeom prst="rect">
            <a:avLst/>
          </a:prstGeom>
        </p:spPr>
      </p:pic>
      <p:sp>
        <p:nvSpPr>
          <p:cNvPr id="19" name="Rectangle 3"/>
          <p:cNvSpPr>
            <a:spLocks noChangeArrowheads="1"/>
          </p:cNvSpPr>
          <p:nvPr/>
        </p:nvSpPr>
        <p:spPr bwMode="auto">
          <a:xfrm>
            <a:off x="4159272" y="5517232"/>
            <a:ext cx="1132808" cy="305877"/>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b="1" dirty="0">
                <a:solidFill>
                  <a:srgbClr val="FFFF00"/>
                </a:solidFill>
                <a:effectLst>
                  <a:outerShdw blurRad="38100" dist="38100" dir="2700000" algn="tl">
                    <a:srgbClr val="000000">
                      <a:alpha val="43137"/>
                    </a:srgbClr>
                  </a:outerShdw>
                </a:effectLst>
                <a:latin typeface="Calibri" pitchFamily="34" charset="0"/>
              </a:rPr>
              <a:t>GITHUB</a:t>
            </a:r>
            <a:endParaRPr lang="fr-FR" b="1" dirty="0">
              <a:solidFill>
                <a:srgbClr val="FFFF00"/>
              </a:solidFill>
              <a:effectLst>
                <a:outerShdw blurRad="38100" dist="38100" dir="2700000" algn="tl">
                  <a:srgbClr val="000000">
                    <a:alpha val="43137"/>
                  </a:srgbClr>
                </a:outerShdw>
              </a:effectLst>
              <a:latin typeface="Calibri" pitchFamily="34" charset="0"/>
            </a:endParaRPr>
          </a:p>
        </p:txBody>
      </p:sp>
      <p:pic>
        <p:nvPicPr>
          <p:cNvPr id="5" name="Imag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14969" y="3357227"/>
            <a:ext cx="1987996" cy="1097384"/>
          </a:xfrm>
          <a:prstGeom prst="rect">
            <a:avLst/>
          </a:prstGeom>
        </p:spPr>
      </p:pic>
      <p:sp>
        <p:nvSpPr>
          <p:cNvPr id="6" name="ZoneTexte 5"/>
          <p:cNvSpPr txBox="1"/>
          <p:nvPr/>
        </p:nvSpPr>
        <p:spPr>
          <a:xfrm>
            <a:off x="2220495" y="20374"/>
            <a:ext cx="4727769" cy="461665"/>
          </a:xfrm>
          <a:prstGeom prst="rect">
            <a:avLst/>
          </a:prstGeom>
          <a:noFill/>
        </p:spPr>
        <p:txBody>
          <a:bodyPr wrap="none" rtlCol="0">
            <a:spAutoFit/>
          </a:bodyPr>
          <a:lstStyle/>
          <a:p>
            <a:r>
              <a:rPr lang="fr-FR" sz="2400" b="1" dirty="0">
                <a:solidFill>
                  <a:schemeClr val="bg1"/>
                </a:solidFill>
                <a:effectLst>
                  <a:outerShdw blurRad="38100" dist="38100" dir="2700000" algn="tl">
                    <a:srgbClr val="000000">
                      <a:alpha val="43137"/>
                    </a:srgbClr>
                  </a:outerShdw>
                </a:effectLst>
                <a:latin typeface="+mn-lt"/>
              </a:rPr>
              <a:t>PTP INNOVATIVE SMART SYSTEM - ISS</a:t>
            </a:r>
          </a:p>
        </p:txBody>
      </p:sp>
      <p:pic>
        <p:nvPicPr>
          <p:cNvPr id="24" name="Image 23"/>
          <p:cNvPicPr>
            <a:picLocks noChangeAspect="1"/>
          </p:cNvPicPr>
          <p:nvPr/>
        </p:nvPicPr>
        <p:blipFill rotWithShape="1">
          <a:blip r:embed="rId8" cstate="print">
            <a:extLst>
              <a:ext uri="{28A0092B-C50C-407E-A947-70E740481C1C}">
                <a14:useLocalDpi xmlns:a14="http://schemas.microsoft.com/office/drawing/2010/main" val="0"/>
              </a:ext>
            </a:extLst>
          </a:blip>
          <a:srcRect l="20075" t="21167" r="24013" b="23787"/>
          <a:stretch/>
        </p:blipFill>
        <p:spPr>
          <a:xfrm>
            <a:off x="3625294" y="5949280"/>
            <a:ext cx="2032734" cy="601232"/>
          </a:xfrm>
          <a:prstGeom prst="rect">
            <a:avLst/>
          </a:prstGeom>
        </p:spPr>
      </p:pic>
      <p:sp>
        <p:nvSpPr>
          <p:cNvPr id="10" name="Accolade fermante 9"/>
          <p:cNvSpPr/>
          <p:nvPr/>
        </p:nvSpPr>
        <p:spPr>
          <a:xfrm rot="16200000">
            <a:off x="4350421" y="-1966047"/>
            <a:ext cx="425411" cy="8911249"/>
          </a:xfrm>
          <a:prstGeom prst="rightBrace">
            <a:avLst>
              <a:gd name="adj1" fmla="val 48942"/>
              <a:gd name="adj2" fmla="val 51017"/>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Accolade fermante 25"/>
          <p:cNvSpPr/>
          <p:nvPr/>
        </p:nvSpPr>
        <p:spPr>
          <a:xfrm rot="5400000">
            <a:off x="4350420" y="776893"/>
            <a:ext cx="425412" cy="8911248"/>
          </a:xfrm>
          <a:prstGeom prst="rightBrace">
            <a:avLst>
              <a:gd name="adj1" fmla="val 40375"/>
              <a:gd name="adj2" fmla="val 4862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 name="Flèche droite 29"/>
          <p:cNvSpPr/>
          <p:nvPr/>
        </p:nvSpPr>
        <p:spPr>
          <a:xfrm>
            <a:off x="6821473" y="3722177"/>
            <a:ext cx="342815" cy="380149"/>
          </a:xfrm>
          <a:prstGeom prst="rightArrow">
            <a:avLst/>
          </a:prstGeom>
          <a:ln>
            <a:solidFill>
              <a:srgbClr val="002060"/>
            </a:solidFill>
            <a:prstDash val="lgDashDot"/>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25" name="Rectangle 3"/>
          <p:cNvSpPr>
            <a:spLocks noChangeArrowheads="1"/>
          </p:cNvSpPr>
          <p:nvPr/>
        </p:nvSpPr>
        <p:spPr bwMode="auto">
          <a:xfrm>
            <a:off x="2878814" y="2797752"/>
            <a:ext cx="1477162" cy="507918"/>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sz="1200" b="1" dirty="0">
                <a:solidFill>
                  <a:srgbClr val="FFFF00"/>
                </a:solidFill>
                <a:effectLst>
                  <a:outerShdw blurRad="38100" dist="38100" dir="2700000" algn="tl">
                    <a:srgbClr val="000000">
                      <a:alpha val="43137"/>
                    </a:srgbClr>
                  </a:outerShdw>
                </a:effectLst>
                <a:latin typeface="Calibri" pitchFamily="34" charset="0"/>
              </a:rPr>
              <a:t>SENSORS </a:t>
            </a:r>
          </a:p>
          <a:p>
            <a:pPr algn="ctr" defTabSz="912813">
              <a:spcBef>
                <a:spcPts val="0"/>
              </a:spcBef>
              <a:defRPr/>
            </a:pPr>
            <a:r>
              <a:rPr lang="en-US" sz="1200" b="1" dirty="0">
                <a:solidFill>
                  <a:srgbClr val="FFFF00"/>
                </a:solidFill>
                <a:effectLst>
                  <a:outerShdw blurRad="38100" dist="38100" dir="2700000" algn="tl">
                    <a:srgbClr val="000000">
                      <a:alpha val="43137"/>
                    </a:srgbClr>
                  </a:outerShdw>
                </a:effectLst>
                <a:latin typeface="Calibri" pitchFamily="34" charset="0"/>
              </a:rPr>
              <a:t>AND DATASHEET</a:t>
            </a:r>
          </a:p>
        </p:txBody>
      </p:sp>
      <p:sp>
        <p:nvSpPr>
          <p:cNvPr id="29" name="Flèche droite 28"/>
          <p:cNvSpPr/>
          <p:nvPr/>
        </p:nvSpPr>
        <p:spPr>
          <a:xfrm rot="10800000">
            <a:off x="6382682" y="3717032"/>
            <a:ext cx="410262" cy="3801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pic>
        <p:nvPicPr>
          <p:cNvPr id="32" name="Image 31">
            <a:extLst>
              <a:ext uri="{FF2B5EF4-FFF2-40B4-BE49-F238E27FC236}">
                <a16:creationId xmlns:a16="http://schemas.microsoft.com/office/drawing/2014/main" id="{68DD1823-7CE1-412B-A8CC-74391E8D78D1}"/>
              </a:ext>
            </a:extLst>
          </p:cNvPr>
          <p:cNvPicPr>
            <a:picLocks noChangeAspect="1"/>
          </p:cNvPicPr>
          <p:nvPr/>
        </p:nvPicPr>
        <p:blipFill>
          <a:blip r:embed="rId9" cstate="print">
            <a:lum bright="-20000" contrast="40000"/>
            <a:extLst>
              <a:ext uri="{28A0092B-C50C-407E-A947-70E740481C1C}">
                <a14:useLocalDpi xmlns:a14="http://schemas.microsoft.com/office/drawing/2010/main" val="0"/>
              </a:ext>
            </a:extLst>
          </a:blip>
          <a:stretch>
            <a:fillRect/>
          </a:stretch>
        </p:blipFill>
        <p:spPr>
          <a:xfrm>
            <a:off x="2793933" y="3367773"/>
            <a:ext cx="1310072" cy="1603564"/>
          </a:xfrm>
          <a:prstGeom prst="rect">
            <a:avLst/>
          </a:prstGeom>
        </p:spPr>
      </p:pic>
      <p:sp>
        <p:nvSpPr>
          <p:cNvPr id="22" name="Flèche droite 21"/>
          <p:cNvSpPr/>
          <p:nvPr/>
        </p:nvSpPr>
        <p:spPr>
          <a:xfrm rot="10800000">
            <a:off x="4140713" y="3789040"/>
            <a:ext cx="410262" cy="3801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27" name="Flèche droite 26"/>
          <p:cNvSpPr/>
          <p:nvPr/>
        </p:nvSpPr>
        <p:spPr>
          <a:xfrm>
            <a:off x="4593786" y="3789041"/>
            <a:ext cx="410262" cy="3801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5536" y="4099018"/>
            <a:ext cx="1762702" cy="895682"/>
          </a:xfrm>
          <a:prstGeom prst="rect">
            <a:avLst/>
          </a:prstGeom>
        </p:spPr>
      </p:pic>
      <p:pic>
        <p:nvPicPr>
          <p:cNvPr id="31" name="Image 30">
            <a:extLst>
              <a:ext uri="{FF2B5EF4-FFF2-40B4-BE49-F238E27FC236}">
                <a16:creationId xmlns:a16="http://schemas.microsoft.com/office/drawing/2014/main" id="{669B7A41-2AF2-4D05-8BD7-41EB8C2C3C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60274" y="4128575"/>
            <a:ext cx="1216386" cy="980742"/>
          </a:xfrm>
          <a:prstGeom prst="rect">
            <a:avLst/>
          </a:prstGeom>
        </p:spPr>
      </p:pic>
      <p:sp>
        <p:nvSpPr>
          <p:cNvPr id="33" name="Rectangle 3"/>
          <p:cNvSpPr>
            <a:spLocks noChangeArrowheads="1"/>
          </p:cNvSpPr>
          <p:nvPr/>
        </p:nvSpPr>
        <p:spPr bwMode="auto">
          <a:xfrm>
            <a:off x="312836" y="2781069"/>
            <a:ext cx="1960686" cy="507918"/>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sz="1200" b="1" dirty="0">
                <a:solidFill>
                  <a:srgbClr val="FFFF00"/>
                </a:solidFill>
                <a:effectLst>
                  <a:outerShdw blurRad="38100" dist="38100" dir="2700000" algn="tl">
                    <a:srgbClr val="000000">
                      <a:alpha val="43137"/>
                    </a:srgbClr>
                  </a:outerShdw>
                </a:effectLst>
                <a:latin typeface="Calibri" pitchFamily="34" charset="0"/>
              </a:rPr>
              <a:t>SENSOR FABRICATION (CLEAN ROOM AIME)</a:t>
            </a:r>
          </a:p>
        </p:txBody>
      </p:sp>
      <p:pic>
        <p:nvPicPr>
          <p:cNvPr id="28" name="Image 27"/>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68823">
            <a:off x="742352" y="3300353"/>
            <a:ext cx="1146114" cy="1196466"/>
          </a:xfrm>
          <a:prstGeom prst="rect">
            <a:avLst/>
          </a:prstGeom>
          <a:noFill/>
        </p:spPr>
      </p:pic>
      <p:sp>
        <p:nvSpPr>
          <p:cNvPr id="34" name="Flèche droite 33"/>
          <p:cNvSpPr/>
          <p:nvPr/>
        </p:nvSpPr>
        <p:spPr>
          <a:xfrm rot="10800000">
            <a:off x="1953107" y="3869693"/>
            <a:ext cx="410262" cy="3801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35" name="Flèche droite 34"/>
          <p:cNvSpPr/>
          <p:nvPr/>
        </p:nvSpPr>
        <p:spPr>
          <a:xfrm>
            <a:off x="2406180" y="3869694"/>
            <a:ext cx="410262" cy="3801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36" name="Rectangle 3"/>
          <p:cNvSpPr>
            <a:spLocks noChangeArrowheads="1"/>
          </p:cNvSpPr>
          <p:nvPr/>
        </p:nvSpPr>
        <p:spPr bwMode="auto">
          <a:xfrm>
            <a:off x="4740274" y="2795154"/>
            <a:ext cx="1947664" cy="484447"/>
          </a:xfrm>
          <a:prstGeom prst="rect">
            <a:avLst/>
          </a:prstGeom>
          <a:solidFill>
            <a:srgbClr val="C0000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en-US" sz="1200" b="1" dirty="0">
                <a:solidFill>
                  <a:srgbClr val="FFFF00"/>
                </a:solidFill>
                <a:effectLst>
                  <a:outerShdw blurRad="38100" dist="38100" dir="2700000" algn="tl">
                    <a:srgbClr val="000000">
                      <a:alpha val="43137"/>
                    </a:srgbClr>
                  </a:outerShdw>
                </a:effectLst>
                <a:latin typeface="Calibri" pitchFamily="34" charset="0"/>
              </a:rPr>
              <a:t>PCB ELABORATION (KICAD) + ANALOG CIRCUIT </a:t>
            </a:r>
            <a:endParaRPr lang="fr-FR" sz="1200" b="1" dirty="0">
              <a:solidFill>
                <a:srgbClr val="FFFF00"/>
              </a:solidFill>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6246818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PRATICAL WORK: PTP ISS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595</a:t>
            </a:fld>
            <a:endParaRPr lang="fr-FR"/>
          </a:p>
        </p:txBody>
      </p:sp>
      <p:sp>
        <p:nvSpPr>
          <p:cNvPr id="4" name="ZoneTexte 3">
            <a:hlinkClick r:id="rId2" action="ppaction://hlinksldjump"/>
          </p:cNvPr>
          <p:cNvSpPr txBox="1"/>
          <p:nvPr/>
        </p:nvSpPr>
        <p:spPr>
          <a:xfrm>
            <a:off x="1162494" y="496322"/>
            <a:ext cx="2100255" cy="261610"/>
          </a:xfrm>
          <a:prstGeom prst="rect">
            <a:avLst/>
          </a:prstGeom>
          <a:noFill/>
        </p:spPr>
        <p:txBody>
          <a:bodyPr wrap="none" rtlCol="0">
            <a:spAutoFit/>
          </a:bodyPr>
          <a:lstStyle/>
          <a:p>
            <a:r>
              <a:rPr lang="fr-FR" sz="1100" b="1" dirty="0">
                <a:solidFill>
                  <a:srgbClr val="00B050"/>
                </a:solidFill>
                <a:latin typeface="Calibri" pitchFamily="34" charset="0"/>
                <a:cs typeface="Calibri" pitchFamily="34" charset="0"/>
              </a:rPr>
              <a:t>TP n°1A: </a:t>
            </a:r>
            <a:r>
              <a:rPr lang="fr-FR" sz="1100" b="1" dirty="0" err="1">
                <a:solidFill>
                  <a:srgbClr val="00B050"/>
                </a:solidFill>
                <a:latin typeface="Calibri" pitchFamily="34" charset="0"/>
                <a:cs typeface="Calibri" pitchFamily="34" charset="0"/>
              </a:rPr>
              <a:t>My</a:t>
            </a:r>
            <a:r>
              <a:rPr lang="fr-FR" sz="1100" b="1" dirty="0">
                <a:solidFill>
                  <a:srgbClr val="00B050"/>
                </a:solidFill>
                <a:latin typeface="Calibri" pitchFamily="34" charset="0"/>
                <a:cs typeface="Calibri" pitchFamily="34" charset="0"/>
              </a:rPr>
              <a:t> first program : </a:t>
            </a:r>
            <a:r>
              <a:rPr lang="fr-FR" sz="1100" b="1" dirty="0" err="1">
                <a:solidFill>
                  <a:srgbClr val="00B050"/>
                </a:solidFill>
                <a:latin typeface="Calibri" pitchFamily="34" charset="0"/>
                <a:cs typeface="Calibri" pitchFamily="34" charset="0"/>
              </a:rPr>
              <a:t>Blink</a:t>
            </a:r>
            <a:endParaRPr lang="fr-FR" sz="1100" b="1" dirty="0">
              <a:solidFill>
                <a:srgbClr val="00B050"/>
              </a:solidFill>
              <a:latin typeface="Calibri" pitchFamily="34" charset="0"/>
              <a:cs typeface="Calibri" pitchFamily="34" charset="0"/>
            </a:endParaRPr>
          </a:p>
        </p:txBody>
      </p:sp>
      <p:sp>
        <p:nvSpPr>
          <p:cNvPr id="5" name="ZoneTexte 4">
            <a:hlinkClick r:id="rId3" action="ppaction://hlinksldjump"/>
          </p:cNvPr>
          <p:cNvSpPr txBox="1"/>
          <p:nvPr/>
        </p:nvSpPr>
        <p:spPr>
          <a:xfrm>
            <a:off x="1164011" y="843304"/>
            <a:ext cx="2524398"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n°1C: Serial Monitor (</a:t>
            </a:r>
            <a:r>
              <a:rPr lang="fr-FR" sz="1100" b="1" dirty="0" err="1">
                <a:solidFill>
                  <a:srgbClr val="00B050"/>
                </a:solidFill>
                <a:latin typeface="Calibri" pitchFamily="34" charset="0"/>
                <a:cs typeface="Calibri" pitchFamily="34" charset="0"/>
              </a:rPr>
              <a:t>Arduino</a:t>
            </a:r>
            <a:r>
              <a:rPr lang="fr-FR" sz="1100" b="1" dirty="0">
                <a:solidFill>
                  <a:srgbClr val="00B050"/>
                </a:solidFill>
                <a:latin typeface="Calibri" pitchFamily="34" charset="0"/>
                <a:cs typeface="Calibri" pitchFamily="34" charset="0"/>
              </a:rPr>
              <a:t> =&gt; PC)</a:t>
            </a:r>
          </a:p>
        </p:txBody>
      </p:sp>
      <p:sp>
        <p:nvSpPr>
          <p:cNvPr id="6" name="ZoneTexte 5">
            <a:hlinkClick r:id="rId4" action="ppaction://hlinksldjump"/>
          </p:cNvPr>
          <p:cNvSpPr txBox="1"/>
          <p:nvPr/>
        </p:nvSpPr>
        <p:spPr>
          <a:xfrm>
            <a:off x="1179432" y="1552964"/>
            <a:ext cx="2049369" cy="261610"/>
          </a:xfrm>
          <a:prstGeom prst="rect">
            <a:avLst/>
          </a:prstGeom>
          <a:noFill/>
        </p:spPr>
        <p:txBody>
          <a:bodyPr wrap="square" rtlCol="0">
            <a:spAutoFit/>
          </a:bodyPr>
          <a:lstStyle/>
          <a:p>
            <a:r>
              <a:rPr lang="fr-FR" sz="1100" b="1" dirty="0">
                <a:solidFill>
                  <a:srgbClr val="0070C0"/>
                </a:solidFill>
                <a:latin typeface="Calibri" pitchFamily="34" charset="0"/>
                <a:cs typeface="Calibri" pitchFamily="34" charset="0"/>
              </a:rPr>
              <a:t>[ TP n°1G: </a:t>
            </a:r>
            <a:r>
              <a:rPr lang="fr-FR" sz="1100" b="1" dirty="0" err="1">
                <a:solidFill>
                  <a:srgbClr val="0070C0"/>
                </a:solidFill>
                <a:latin typeface="Calibri" pitchFamily="34" charset="0"/>
                <a:cs typeface="Calibri" pitchFamily="34" charset="0"/>
              </a:rPr>
              <a:t>Buzzer</a:t>
            </a:r>
            <a:r>
              <a:rPr lang="fr-FR" sz="1100" b="1" dirty="0">
                <a:solidFill>
                  <a:srgbClr val="0070C0"/>
                </a:solidFill>
                <a:latin typeface="Calibri" pitchFamily="34" charset="0"/>
                <a:cs typeface="Calibri" pitchFamily="34" charset="0"/>
              </a:rPr>
              <a:t> </a:t>
            </a:r>
            <a:r>
              <a:rPr lang="fr-FR" sz="1100" b="1" dirty="0" err="1">
                <a:solidFill>
                  <a:srgbClr val="0070C0"/>
                </a:solidFill>
                <a:latin typeface="Calibri" pitchFamily="34" charset="0"/>
                <a:cs typeface="Calibri" pitchFamily="34" charset="0"/>
              </a:rPr>
              <a:t>melody</a:t>
            </a:r>
            <a:r>
              <a:rPr lang="fr-FR" sz="1100" b="1" dirty="0">
                <a:solidFill>
                  <a:srgbClr val="0070C0"/>
                </a:solidFill>
                <a:latin typeface="Calibri" pitchFamily="34" charset="0"/>
                <a:cs typeface="Calibri" pitchFamily="34" charset="0"/>
              </a:rPr>
              <a:t> ]</a:t>
            </a:r>
          </a:p>
        </p:txBody>
      </p:sp>
      <p:sp>
        <p:nvSpPr>
          <p:cNvPr id="8" name="ZoneTexte 7">
            <a:hlinkClick r:id="rId5" action="ppaction://hlinksldjump"/>
          </p:cNvPr>
          <p:cNvSpPr txBox="1"/>
          <p:nvPr/>
        </p:nvSpPr>
        <p:spPr>
          <a:xfrm>
            <a:off x="1202257" y="1735167"/>
            <a:ext cx="2189498"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n°1H: </a:t>
            </a:r>
            <a:r>
              <a:rPr lang="fr-FR" sz="1100" b="1" dirty="0" err="1">
                <a:solidFill>
                  <a:srgbClr val="00B050"/>
                </a:solidFill>
                <a:latin typeface="Calibri" pitchFamily="34" charset="0"/>
                <a:cs typeface="Calibri" pitchFamily="34" charset="0"/>
              </a:rPr>
              <a:t>temperature</a:t>
            </a:r>
            <a:r>
              <a:rPr lang="fr-FR" sz="1100" b="1" dirty="0">
                <a:solidFill>
                  <a:srgbClr val="00B050"/>
                </a:solidFill>
                <a:latin typeface="Calibri" pitchFamily="34" charset="0"/>
                <a:cs typeface="Calibri" pitchFamily="34" charset="0"/>
              </a:rPr>
              <a:t> </a:t>
            </a:r>
            <a:r>
              <a:rPr lang="fr-FR" sz="1100" b="1" dirty="0" err="1">
                <a:solidFill>
                  <a:srgbClr val="00B050"/>
                </a:solidFill>
                <a:latin typeface="Calibri" pitchFamily="34" charset="0"/>
                <a:cs typeface="Calibri" pitchFamily="34" charset="0"/>
              </a:rPr>
              <a:t>sensor</a:t>
            </a:r>
            <a:endParaRPr lang="fr-FR" sz="1100" b="1" dirty="0">
              <a:solidFill>
                <a:srgbClr val="00B050"/>
              </a:solidFill>
              <a:latin typeface="Calibri" pitchFamily="34" charset="0"/>
              <a:cs typeface="Calibri" pitchFamily="34" charset="0"/>
            </a:endParaRPr>
          </a:p>
        </p:txBody>
      </p:sp>
      <p:sp>
        <p:nvSpPr>
          <p:cNvPr id="9" name="ZoneTexte 8">
            <a:hlinkClick r:id="rId6" action="ppaction://hlinksldjump"/>
          </p:cNvPr>
          <p:cNvSpPr txBox="1"/>
          <p:nvPr/>
        </p:nvSpPr>
        <p:spPr>
          <a:xfrm>
            <a:off x="1161675" y="2023009"/>
            <a:ext cx="1641934"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n°2A: </a:t>
            </a:r>
            <a:r>
              <a:rPr lang="fr-FR" sz="1100" b="1" dirty="0" err="1">
                <a:solidFill>
                  <a:srgbClr val="00B050"/>
                </a:solidFill>
                <a:latin typeface="Calibri" pitchFamily="34" charset="0"/>
                <a:cs typeface="Calibri" pitchFamily="34" charset="0"/>
              </a:rPr>
              <a:t>Touch</a:t>
            </a:r>
            <a:r>
              <a:rPr lang="fr-FR" sz="1100" b="1" dirty="0">
                <a:solidFill>
                  <a:srgbClr val="00B050"/>
                </a:solidFill>
                <a:latin typeface="Calibri" pitchFamily="34" charset="0"/>
                <a:cs typeface="Calibri" pitchFamily="34" charset="0"/>
              </a:rPr>
              <a:t> Pad DS</a:t>
            </a:r>
          </a:p>
        </p:txBody>
      </p:sp>
      <p:sp>
        <p:nvSpPr>
          <p:cNvPr id="10" name="ZoneTexte 9">
            <a:hlinkClick r:id="rId7" action="ppaction://hlinksldjump"/>
          </p:cNvPr>
          <p:cNvSpPr txBox="1"/>
          <p:nvPr/>
        </p:nvSpPr>
        <p:spPr>
          <a:xfrm>
            <a:off x="1175925" y="2212801"/>
            <a:ext cx="1927374"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n°2B: LCD (</a:t>
            </a:r>
            <a:r>
              <a:rPr lang="fr-FR" sz="1100" b="1" dirty="0" err="1">
                <a:solidFill>
                  <a:srgbClr val="00B050"/>
                </a:solidFill>
                <a:latin typeface="Calibri" pitchFamily="34" charset="0"/>
                <a:cs typeface="Calibri" pitchFamily="34" charset="0"/>
              </a:rPr>
              <a:t>autonomus</a:t>
            </a:r>
            <a:r>
              <a:rPr lang="fr-FR" sz="1100" b="1" dirty="0">
                <a:solidFill>
                  <a:srgbClr val="00B050"/>
                </a:solidFill>
                <a:latin typeface="Calibri" pitchFamily="34" charset="0"/>
                <a:cs typeface="Calibri" pitchFamily="34" charset="0"/>
              </a:rPr>
              <a:t>)</a:t>
            </a:r>
          </a:p>
        </p:txBody>
      </p:sp>
      <p:sp>
        <p:nvSpPr>
          <p:cNvPr id="11" name="ZoneTexte 10">
            <a:hlinkClick r:id="rId8" action="ppaction://hlinksldjump"/>
          </p:cNvPr>
          <p:cNvSpPr txBox="1"/>
          <p:nvPr/>
        </p:nvSpPr>
        <p:spPr>
          <a:xfrm>
            <a:off x="1153663" y="2617011"/>
            <a:ext cx="2650046" cy="261610"/>
          </a:xfrm>
          <a:prstGeom prst="rect">
            <a:avLst/>
          </a:prstGeom>
          <a:noFill/>
        </p:spPr>
        <p:txBody>
          <a:bodyPr wrap="square" rtlCol="0">
            <a:spAutoFit/>
          </a:bodyPr>
          <a:lstStyle/>
          <a:p>
            <a:r>
              <a:rPr lang="fr-FR" sz="1100" b="1" dirty="0">
                <a:solidFill>
                  <a:srgbClr val="0070C0"/>
                </a:solidFill>
                <a:latin typeface="Calibri" pitchFamily="34" charset="0"/>
                <a:cs typeface="Calibri" pitchFamily="34" charset="0"/>
              </a:rPr>
              <a:t>TP n°2D: LCD &amp; </a:t>
            </a:r>
            <a:r>
              <a:rPr lang="fr-FR" sz="1100" b="1" dirty="0" err="1">
                <a:solidFill>
                  <a:srgbClr val="0070C0"/>
                </a:solidFill>
                <a:latin typeface="Calibri" pitchFamily="34" charset="0"/>
                <a:cs typeface="Calibri" pitchFamily="34" charset="0"/>
              </a:rPr>
              <a:t>Temperature</a:t>
            </a:r>
            <a:r>
              <a:rPr lang="fr-FR" sz="1100" b="1" dirty="0">
                <a:solidFill>
                  <a:srgbClr val="0070C0"/>
                </a:solidFill>
                <a:latin typeface="Calibri" pitchFamily="34" charset="0"/>
                <a:cs typeface="Calibri" pitchFamily="34" charset="0"/>
              </a:rPr>
              <a:t> (1/2 Group)</a:t>
            </a:r>
          </a:p>
        </p:txBody>
      </p:sp>
      <p:sp>
        <p:nvSpPr>
          <p:cNvPr id="12" name="ZoneTexte 11">
            <a:hlinkClick r:id="rId9" action="ppaction://hlinksldjump"/>
          </p:cNvPr>
          <p:cNvSpPr txBox="1"/>
          <p:nvPr/>
        </p:nvSpPr>
        <p:spPr>
          <a:xfrm>
            <a:off x="1165525" y="2414198"/>
            <a:ext cx="2697456" cy="261610"/>
          </a:xfrm>
          <a:prstGeom prst="rect">
            <a:avLst/>
          </a:prstGeom>
          <a:noFill/>
        </p:spPr>
        <p:txBody>
          <a:bodyPr wrap="square" rtlCol="0">
            <a:spAutoFit/>
          </a:bodyPr>
          <a:lstStyle/>
          <a:p>
            <a:r>
              <a:rPr lang="fr-FR" sz="1100" b="1" dirty="0">
                <a:solidFill>
                  <a:srgbClr val="0070C0"/>
                </a:solidFill>
                <a:latin typeface="Calibri" pitchFamily="34" charset="0"/>
                <a:cs typeface="Calibri" pitchFamily="34" charset="0"/>
              </a:rPr>
              <a:t>TP n°2C: </a:t>
            </a:r>
            <a:r>
              <a:rPr lang="fr-FR" sz="1100" b="1" dirty="0" err="1">
                <a:solidFill>
                  <a:srgbClr val="0070C0"/>
                </a:solidFill>
                <a:latin typeface="Calibri" pitchFamily="34" charset="0"/>
                <a:cs typeface="Calibri" pitchFamily="34" charset="0"/>
              </a:rPr>
              <a:t>Touch</a:t>
            </a:r>
            <a:r>
              <a:rPr lang="fr-FR" sz="1100" b="1" dirty="0">
                <a:solidFill>
                  <a:srgbClr val="0070C0"/>
                </a:solidFill>
                <a:latin typeface="Calibri" pitchFamily="34" charset="0"/>
                <a:cs typeface="Calibri" pitchFamily="34" charset="0"/>
              </a:rPr>
              <a:t> Pad &amp; LCD (1/2 Group)</a:t>
            </a:r>
          </a:p>
        </p:txBody>
      </p:sp>
      <p:sp>
        <p:nvSpPr>
          <p:cNvPr id="13" name="ZoneTexte 12">
            <a:hlinkClick r:id="rId10" action="ppaction://hlinksldjump"/>
          </p:cNvPr>
          <p:cNvSpPr txBox="1"/>
          <p:nvPr/>
        </p:nvSpPr>
        <p:spPr>
          <a:xfrm>
            <a:off x="1162729" y="2972755"/>
            <a:ext cx="2203748"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n°3A: Continus </a:t>
            </a:r>
            <a:r>
              <a:rPr lang="fr-FR" sz="1100" b="1" dirty="0" err="1">
                <a:solidFill>
                  <a:srgbClr val="00B050"/>
                </a:solidFill>
                <a:latin typeface="Calibri" pitchFamily="34" charset="0"/>
                <a:cs typeface="Calibri" pitchFamily="34" charset="0"/>
              </a:rPr>
              <a:t>Current</a:t>
            </a:r>
            <a:r>
              <a:rPr lang="fr-FR" sz="1100" b="1" dirty="0">
                <a:solidFill>
                  <a:srgbClr val="00B050"/>
                </a:solidFill>
                <a:latin typeface="Calibri" pitchFamily="34" charset="0"/>
                <a:cs typeface="Calibri" pitchFamily="34" charset="0"/>
              </a:rPr>
              <a:t> </a:t>
            </a:r>
            <a:r>
              <a:rPr lang="fr-FR" sz="1100" b="1" dirty="0" err="1">
                <a:solidFill>
                  <a:srgbClr val="00B050"/>
                </a:solidFill>
                <a:latin typeface="Calibri" pitchFamily="34" charset="0"/>
                <a:cs typeface="Calibri" pitchFamily="34" charset="0"/>
              </a:rPr>
              <a:t>Motor</a:t>
            </a:r>
            <a:endParaRPr lang="fr-FR" sz="1100" b="1" dirty="0">
              <a:solidFill>
                <a:srgbClr val="00B050"/>
              </a:solidFill>
              <a:latin typeface="Calibri" pitchFamily="34" charset="0"/>
              <a:cs typeface="Calibri" pitchFamily="34" charset="0"/>
            </a:endParaRPr>
          </a:p>
        </p:txBody>
      </p:sp>
      <p:sp>
        <p:nvSpPr>
          <p:cNvPr id="14" name="ZoneTexte 13">
            <a:hlinkClick r:id="rId11" action="ppaction://hlinksldjump"/>
          </p:cNvPr>
          <p:cNvSpPr txBox="1"/>
          <p:nvPr/>
        </p:nvSpPr>
        <p:spPr>
          <a:xfrm>
            <a:off x="1164011" y="3127031"/>
            <a:ext cx="2001974"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n°3B: Photorésistance</a:t>
            </a:r>
          </a:p>
        </p:txBody>
      </p:sp>
      <p:sp>
        <p:nvSpPr>
          <p:cNvPr id="15" name="ZoneTexte 14">
            <a:hlinkClick r:id="rId12" action="ppaction://hlinksldjump"/>
          </p:cNvPr>
          <p:cNvSpPr txBox="1"/>
          <p:nvPr/>
        </p:nvSpPr>
        <p:spPr>
          <a:xfrm>
            <a:off x="1164011" y="3297469"/>
            <a:ext cx="1857958" cy="261610"/>
          </a:xfrm>
          <a:prstGeom prst="rect">
            <a:avLst/>
          </a:prstGeom>
          <a:noFill/>
        </p:spPr>
        <p:txBody>
          <a:bodyPr wrap="square" rtlCol="0">
            <a:spAutoFit/>
          </a:bodyPr>
          <a:lstStyle/>
          <a:p>
            <a:r>
              <a:rPr lang="fr-FR" sz="1100" b="1" dirty="0">
                <a:solidFill>
                  <a:srgbClr val="0070C0"/>
                </a:solidFill>
                <a:latin typeface="Calibri" pitchFamily="34" charset="0"/>
                <a:cs typeface="Calibri" pitchFamily="34" charset="0"/>
                <a:hlinkClick r:id="rId13" action="ppaction://hlinksldjump"/>
              </a:rPr>
              <a:t>[ TP n°3C: Servo-</a:t>
            </a:r>
            <a:r>
              <a:rPr lang="fr-FR" sz="1100" b="1" dirty="0" err="1">
                <a:solidFill>
                  <a:srgbClr val="0070C0"/>
                </a:solidFill>
                <a:latin typeface="Calibri" pitchFamily="34" charset="0"/>
                <a:cs typeface="Calibri" pitchFamily="34" charset="0"/>
                <a:hlinkClick r:id="rId13" action="ppaction://hlinksldjump"/>
              </a:rPr>
              <a:t>motor</a:t>
            </a:r>
            <a:r>
              <a:rPr lang="fr-FR" sz="1100" b="1" dirty="0">
                <a:solidFill>
                  <a:srgbClr val="0070C0"/>
                </a:solidFill>
                <a:latin typeface="Calibri" pitchFamily="34" charset="0"/>
                <a:cs typeface="Calibri" pitchFamily="34" charset="0"/>
                <a:hlinkClick r:id="rId13" action="ppaction://hlinksldjump"/>
              </a:rPr>
              <a:t> ]</a:t>
            </a:r>
            <a:endParaRPr lang="fr-FR" sz="1100" b="1" dirty="0">
              <a:solidFill>
                <a:srgbClr val="0070C0"/>
              </a:solidFill>
              <a:latin typeface="Calibri" pitchFamily="34" charset="0"/>
              <a:cs typeface="Calibri" pitchFamily="34" charset="0"/>
            </a:endParaRPr>
          </a:p>
        </p:txBody>
      </p:sp>
      <p:sp>
        <p:nvSpPr>
          <p:cNvPr id="16" name="ZoneTexte 15">
            <a:hlinkClick r:id="rId14" action="ppaction://hlinksldjump"/>
          </p:cNvPr>
          <p:cNvSpPr txBox="1"/>
          <p:nvPr/>
        </p:nvSpPr>
        <p:spPr>
          <a:xfrm>
            <a:off x="1164011" y="3487071"/>
            <a:ext cx="2290006" cy="261610"/>
          </a:xfrm>
          <a:prstGeom prst="rect">
            <a:avLst/>
          </a:prstGeom>
          <a:noFill/>
        </p:spPr>
        <p:txBody>
          <a:bodyPr wrap="square" rtlCol="0">
            <a:spAutoFit/>
          </a:bodyPr>
          <a:lstStyle/>
          <a:p>
            <a:r>
              <a:rPr lang="fr-FR" sz="1100" b="1" dirty="0">
                <a:solidFill>
                  <a:srgbClr val="0070C0"/>
                </a:solidFill>
                <a:latin typeface="Calibri" pitchFamily="34" charset="0"/>
                <a:cs typeface="Calibri" pitchFamily="34" charset="0"/>
              </a:rPr>
              <a:t>[ TP n°3D: Software </a:t>
            </a:r>
            <a:r>
              <a:rPr lang="fr-FR" sz="1100" b="1" dirty="0" err="1">
                <a:solidFill>
                  <a:srgbClr val="0070C0"/>
                </a:solidFill>
                <a:latin typeface="Calibri" pitchFamily="34" charset="0"/>
                <a:cs typeface="Calibri" pitchFamily="34" charset="0"/>
              </a:rPr>
              <a:t>debouncing</a:t>
            </a:r>
            <a:r>
              <a:rPr lang="fr-FR" sz="1100" b="1" dirty="0">
                <a:solidFill>
                  <a:srgbClr val="0070C0"/>
                </a:solidFill>
                <a:latin typeface="Calibri" pitchFamily="34" charset="0"/>
                <a:cs typeface="Calibri" pitchFamily="34" charset="0"/>
              </a:rPr>
              <a:t> ]</a:t>
            </a:r>
          </a:p>
        </p:txBody>
      </p:sp>
      <p:sp>
        <p:nvSpPr>
          <p:cNvPr id="17" name="ZoneTexte 16">
            <a:hlinkClick r:id="rId15" action="ppaction://hlinksldjump"/>
          </p:cNvPr>
          <p:cNvSpPr txBox="1"/>
          <p:nvPr/>
        </p:nvSpPr>
        <p:spPr>
          <a:xfrm>
            <a:off x="1164011" y="3692835"/>
            <a:ext cx="2290006" cy="261610"/>
          </a:xfrm>
          <a:prstGeom prst="rect">
            <a:avLst/>
          </a:prstGeom>
          <a:noFill/>
        </p:spPr>
        <p:txBody>
          <a:bodyPr wrap="square" rtlCol="0">
            <a:spAutoFit/>
          </a:bodyPr>
          <a:lstStyle/>
          <a:p>
            <a:r>
              <a:rPr lang="fr-FR" sz="1100" b="1" dirty="0">
                <a:solidFill>
                  <a:srgbClr val="C00000"/>
                </a:solidFill>
                <a:latin typeface="Calibri" pitchFamily="34" charset="0"/>
                <a:cs typeface="Calibri" pitchFamily="34" charset="0"/>
              </a:rPr>
              <a:t>[ TP n°3E: Hardware </a:t>
            </a:r>
            <a:r>
              <a:rPr lang="fr-FR" sz="1100" b="1" dirty="0" err="1">
                <a:solidFill>
                  <a:srgbClr val="C00000"/>
                </a:solidFill>
                <a:latin typeface="Calibri" pitchFamily="34" charset="0"/>
                <a:cs typeface="Calibri" pitchFamily="34" charset="0"/>
              </a:rPr>
              <a:t>debouncing</a:t>
            </a:r>
            <a:r>
              <a:rPr lang="fr-FR" sz="1100" b="1" dirty="0">
                <a:solidFill>
                  <a:srgbClr val="C00000"/>
                </a:solidFill>
                <a:latin typeface="Calibri" pitchFamily="34" charset="0"/>
                <a:cs typeface="Calibri" pitchFamily="34" charset="0"/>
              </a:rPr>
              <a:t> ]</a:t>
            </a:r>
          </a:p>
        </p:txBody>
      </p:sp>
      <p:sp>
        <p:nvSpPr>
          <p:cNvPr id="18" name="ZoneTexte 17">
            <a:hlinkClick r:id="rId16" action="ppaction://hlinksldjump"/>
          </p:cNvPr>
          <p:cNvSpPr txBox="1"/>
          <p:nvPr/>
        </p:nvSpPr>
        <p:spPr>
          <a:xfrm>
            <a:off x="1164011" y="3873533"/>
            <a:ext cx="1713942" cy="261610"/>
          </a:xfrm>
          <a:prstGeom prst="rect">
            <a:avLst/>
          </a:prstGeom>
          <a:noFill/>
        </p:spPr>
        <p:txBody>
          <a:bodyPr wrap="square" rtlCol="0">
            <a:spAutoFit/>
          </a:bodyPr>
          <a:lstStyle/>
          <a:p>
            <a:r>
              <a:rPr lang="fr-FR" sz="1100" b="1" dirty="0">
                <a:solidFill>
                  <a:srgbClr val="0070C0"/>
                </a:solidFill>
                <a:latin typeface="Calibri" pitchFamily="34" charset="0"/>
                <a:cs typeface="Calibri" pitchFamily="34" charset="0"/>
              </a:rPr>
              <a:t>TP n°3F: Interruptions</a:t>
            </a:r>
          </a:p>
        </p:txBody>
      </p:sp>
      <p:sp>
        <p:nvSpPr>
          <p:cNvPr id="19" name="ZoneTexte 18">
            <a:hlinkClick r:id="rId17" action="ppaction://hlinksldjump"/>
          </p:cNvPr>
          <p:cNvSpPr txBox="1"/>
          <p:nvPr/>
        </p:nvSpPr>
        <p:spPr>
          <a:xfrm>
            <a:off x="1190175" y="4196891"/>
            <a:ext cx="1483668"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n°4A: </a:t>
            </a:r>
            <a:r>
              <a:rPr lang="fr-FR" sz="1100" b="1" dirty="0" err="1">
                <a:solidFill>
                  <a:srgbClr val="00B050"/>
                </a:solidFill>
                <a:latin typeface="Calibri" pitchFamily="34" charset="0"/>
                <a:cs typeface="Calibri" pitchFamily="34" charset="0"/>
              </a:rPr>
              <a:t>Nunchuk</a:t>
            </a:r>
            <a:r>
              <a:rPr lang="fr-FR" sz="1100" b="1" dirty="0">
                <a:solidFill>
                  <a:srgbClr val="00B050"/>
                </a:solidFill>
                <a:latin typeface="Calibri" pitchFamily="34" charset="0"/>
                <a:cs typeface="Calibri" pitchFamily="34" charset="0"/>
              </a:rPr>
              <a:t> </a:t>
            </a:r>
            <a:r>
              <a:rPr lang="fr-FR" sz="1100" b="1" dirty="0" err="1">
                <a:solidFill>
                  <a:srgbClr val="00B050"/>
                </a:solidFill>
                <a:latin typeface="Calibri" pitchFamily="34" charset="0"/>
                <a:cs typeface="Calibri" pitchFamily="34" charset="0"/>
              </a:rPr>
              <a:t>Wii</a:t>
            </a:r>
            <a:endParaRPr lang="fr-FR" sz="1100" b="1" dirty="0">
              <a:solidFill>
                <a:srgbClr val="00B050"/>
              </a:solidFill>
              <a:latin typeface="Calibri" pitchFamily="34" charset="0"/>
              <a:cs typeface="Calibri" pitchFamily="34" charset="0"/>
            </a:endParaRPr>
          </a:p>
        </p:txBody>
      </p:sp>
      <p:sp>
        <p:nvSpPr>
          <p:cNvPr id="20" name="ZoneTexte 19">
            <a:hlinkClick r:id="rId18" action="ppaction://hlinksldjump"/>
          </p:cNvPr>
          <p:cNvSpPr txBox="1"/>
          <p:nvPr/>
        </p:nvSpPr>
        <p:spPr>
          <a:xfrm>
            <a:off x="1201874" y="4376259"/>
            <a:ext cx="2650046" cy="261610"/>
          </a:xfrm>
          <a:prstGeom prst="rect">
            <a:avLst/>
          </a:prstGeom>
          <a:noFill/>
        </p:spPr>
        <p:txBody>
          <a:bodyPr wrap="square" rtlCol="0">
            <a:spAutoFit/>
          </a:bodyPr>
          <a:lstStyle/>
          <a:p>
            <a:r>
              <a:rPr lang="fr-FR" sz="1100" b="1" dirty="0">
                <a:solidFill>
                  <a:srgbClr val="0070C0"/>
                </a:solidFill>
                <a:latin typeface="Calibri" pitchFamily="34" charset="0"/>
                <a:cs typeface="Calibri" pitchFamily="34" charset="0"/>
              </a:rPr>
              <a:t>[ TP n°4B: </a:t>
            </a:r>
            <a:r>
              <a:rPr lang="fr-FR" sz="1100" b="1" dirty="0" err="1">
                <a:solidFill>
                  <a:srgbClr val="0070C0"/>
                </a:solidFill>
                <a:latin typeface="Calibri" pitchFamily="34" charset="0"/>
                <a:cs typeface="Calibri" pitchFamily="34" charset="0"/>
              </a:rPr>
              <a:t>Nunchuk</a:t>
            </a:r>
            <a:r>
              <a:rPr lang="fr-FR" sz="1100" b="1" dirty="0">
                <a:solidFill>
                  <a:srgbClr val="0070C0"/>
                </a:solidFill>
                <a:latin typeface="Calibri" pitchFamily="34" charset="0"/>
                <a:cs typeface="Calibri" pitchFamily="34" charset="0"/>
              </a:rPr>
              <a:t> Wii &amp; Servo-</a:t>
            </a:r>
            <a:r>
              <a:rPr lang="fr-FR" sz="1100" b="1" dirty="0" err="1">
                <a:solidFill>
                  <a:srgbClr val="0070C0"/>
                </a:solidFill>
                <a:latin typeface="Calibri" pitchFamily="34" charset="0"/>
                <a:cs typeface="Calibri" pitchFamily="34" charset="0"/>
              </a:rPr>
              <a:t>motor</a:t>
            </a:r>
            <a:r>
              <a:rPr lang="fr-FR" sz="1100" b="1" dirty="0">
                <a:solidFill>
                  <a:srgbClr val="0070C0"/>
                </a:solidFill>
                <a:latin typeface="Calibri" pitchFamily="34" charset="0"/>
                <a:cs typeface="Calibri" pitchFamily="34" charset="0"/>
              </a:rPr>
              <a:t> ]</a:t>
            </a:r>
          </a:p>
        </p:txBody>
      </p:sp>
      <p:sp>
        <p:nvSpPr>
          <p:cNvPr id="21" name="ZoneTexte 20">
            <a:hlinkClick r:id="rId19" action="ppaction://hlinksldjump"/>
          </p:cNvPr>
          <p:cNvSpPr txBox="1"/>
          <p:nvPr/>
        </p:nvSpPr>
        <p:spPr>
          <a:xfrm>
            <a:off x="1193862" y="4535542"/>
            <a:ext cx="2027923" cy="261610"/>
          </a:xfrm>
          <a:prstGeom prst="rect">
            <a:avLst/>
          </a:prstGeom>
          <a:noFill/>
        </p:spPr>
        <p:txBody>
          <a:bodyPr wrap="square" rtlCol="0">
            <a:spAutoFit/>
          </a:bodyPr>
          <a:lstStyle/>
          <a:p>
            <a:r>
              <a:rPr lang="fr-FR" sz="1100" b="1" dirty="0">
                <a:solidFill>
                  <a:srgbClr val="C00000"/>
                </a:solidFill>
                <a:latin typeface="Calibri" pitchFamily="34" charset="0"/>
                <a:cs typeface="Calibri" pitchFamily="34" charset="0"/>
              </a:rPr>
              <a:t>[ TP n°4C: </a:t>
            </a:r>
            <a:r>
              <a:rPr lang="fr-FR" sz="1100" b="1" dirty="0" err="1">
                <a:solidFill>
                  <a:srgbClr val="C00000"/>
                </a:solidFill>
                <a:latin typeface="Calibri" pitchFamily="34" charset="0"/>
                <a:cs typeface="Calibri" pitchFamily="34" charset="0"/>
              </a:rPr>
              <a:t>My</a:t>
            </a:r>
            <a:r>
              <a:rPr lang="fr-FR" sz="1100" b="1" dirty="0">
                <a:solidFill>
                  <a:srgbClr val="C00000"/>
                </a:solidFill>
                <a:latin typeface="Calibri" pitchFamily="34" charset="0"/>
                <a:cs typeface="Calibri" pitchFamily="34" charset="0"/>
              </a:rPr>
              <a:t> first </a:t>
            </a:r>
            <a:r>
              <a:rPr lang="fr-FR" sz="1100" b="1" dirty="0" err="1">
                <a:solidFill>
                  <a:srgbClr val="C00000"/>
                </a:solidFill>
                <a:latin typeface="Calibri" pitchFamily="34" charset="0"/>
                <a:cs typeface="Calibri" pitchFamily="34" charset="0"/>
              </a:rPr>
              <a:t>library</a:t>
            </a:r>
            <a:r>
              <a:rPr lang="fr-FR" sz="1100" b="1" dirty="0">
                <a:solidFill>
                  <a:srgbClr val="C00000"/>
                </a:solidFill>
                <a:latin typeface="Calibri" pitchFamily="34" charset="0"/>
                <a:cs typeface="Calibri" pitchFamily="34" charset="0"/>
              </a:rPr>
              <a:t>]</a:t>
            </a:r>
          </a:p>
        </p:txBody>
      </p:sp>
      <p:sp>
        <p:nvSpPr>
          <p:cNvPr id="23" name="ZoneTexte 22">
            <a:hlinkClick r:id="rId20" action="ppaction://hlinksldjump"/>
          </p:cNvPr>
          <p:cNvSpPr txBox="1"/>
          <p:nvPr/>
        </p:nvSpPr>
        <p:spPr>
          <a:xfrm>
            <a:off x="1192392" y="4725144"/>
            <a:ext cx="3019568" cy="261610"/>
          </a:xfrm>
          <a:prstGeom prst="rect">
            <a:avLst/>
          </a:prstGeom>
          <a:noFill/>
        </p:spPr>
        <p:txBody>
          <a:bodyPr wrap="square" rtlCol="0">
            <a:spAutoFit/>
          </a:bodyPr>
          <a:lstStyle/>
          <a:p>
            <a:r>
              <a:rPr lang="fr-FR" sz="1100" b="1" dirty="0">
                <a:solidFill>
                  <a:srgbClr val="0070C0"/>
                </a:solidFill>
                <a:latin typeface="Calibri" pitchFamily="34" charset="0"/>
                <a:cs typeface="Calibri" pitchFamily="34" charset="0"/>
              </a:rPr>
              <a:t>TP n°4D: </a:t>
            </a:r>
            <a:r>
              <a:rPr lang="fr-FR" sz="1100" b="1" dirty="0" err="1">
                <a:solidFill>
                  <a:srgbClr val="0070C0"/>
                </a:solidFill>
                <a:latin typeface="Calibri" pitchFamily="34" charset="0"/>
                <a:cs typeface="Calibri" pitchFamily="34" charset="0"/>
              </a:rPr>
              <a:t>Processing</a:t>
            </a:r>
            <a:r>
              <a:rPr lang="fr-FR" sz="1100" b="1" dirty="0">
                <a:solidFill>
                  <a:srgbClr val="0070C0"/>
                </a:solidFill>
                <a:latin typeface="Calibri" pitchFamily="34" charset="0"/>
                <a:cs typeface="Calibri" pitchFamily="34" charset="0"/>
              </a:rPr>
              <a:t> &amp; Arduino: </a:t>
            </a:r>
            <a:r>
              <a:rPr lang="fr-FR" sz="1100" b="1" dirty="0" err="1">
                <a:solidFill>
                  <a:srgbClr val="0070C0"/>
                </a:solidFill>
                <a:latin typeface="Calibri" pitchFamily="34" charset="0"/>
                <a:cs typeface="Calibri" pitchFamily="34" charset="0"/>
              </a:rPr>
              <a:t>my</a:t>
            </a:r>
            <a:r>
              <a:rPr lang="fr-FR" sz="1100" b="1" dirty="0">
                <a:solidFill>
                  <a:srgbClr val="0070C0"/>
                </a:solidFill>
                <a:latin typeface="Calibri" pitchFamily="34" charset="0"/>
                <a:cs typeface="Calibri" pitchFamily="34" charset="0"/>
              </a:rPr>
              <a:t> first program</a:t>
            </a:r>
          </a:p>
        </p:txBody>
      </p:sp>
      <p:sp>
        <p:nvSpPr>
          <p:cNvPr id="25" name="Accolade ouvrante 24"/>
          <p:cNvSpPr/>
          <p:nvPr/>
        </p:nvSpPr>
        <p:spPr>
          <a:xfrm>
            <a:off x="789721" y="584672"/>
            <a:ext cx="432048" cy="1366329"/>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26" name="Accolade ouvrante 25"/>
          <p:cNvSpPr/>
          <p:nvPr/>
        </p:nvSpPr>
        <p:spPr>
          <a:xfrm>
            <a:off x="789721" y="2025821"/>
            <a:ext cx="432048" cy="87492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27" name="Accolade ouvrante 26"/>
          <p:cNvSpPr/>
          <p:nvPr/>
        </p:nvSpPr>
        <p:spPr>
          <a:xfrm>
            <a:off x="789721" y="3001608"/>
            <a:ext cx="432048" cy="1090380"/>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28" name="Accolade ouvrante 27"/>
          <p:cNvSpPr/>
          <p:nvPr/>
        </p:nvSpPr>
        <p:spPr>
          <a:xfrm>
            <a:off x="801635" y="4242477"/>
            <a:ext cx="432048" cy="864096"/>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29" name="ZoneTexte 28">
            <a:hlinkClick r:id="rId21"/>
          </p:cNvPr>
          <p:cNvSpPr txBox="1"/>
          <p:nvPr/>
        </p:nvSpPr>
        <p:spPr>
          <a:xfrm>
            <a:off x="45043" y="1115710"/>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n°1</a:t>
            </a:r>
          </a:p>
        </p:txBody>
      </p:sp>
      <p:sp>
        <p:nvSpPr>
          <p:cNvPr id="30" name="ZoneTexte 29">
            <a:hlinkClick r:id="rId22"/>
          </p:cNvPr>
          <p:cNvSpPr txBox="1"/>
          <p:nvPr/>
        </p:nvSpPr>
        <p:spPr>
          <a:xfrm>
            <a:off x="35496" y="2240474"/>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n°2</a:t>
            </a:r>
          </a:p>
        </p:txBody>
      </p:sp>
      <p:sp>
        <p:nvSpPr>
          <p:cNvPr id="31" name="ZoneTexte 30">
            <a:hlinkClick r:id="rId23"/>
          </p:cNvPr>
          <p:cNvSpPr txBox="1"/>
          <p:nvPr/>
        </p:nvSpPr>
        <p:spPr>
          <a:xfrm>
            <a:off x="45043" y="3368289"/>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n°3</a:t>
            </a:r>
          </a:p>
        </p:txBody>
      </p:sp>
      <p:sp>
        <p:nvSpPr>
          <p:cNvPr id="32" name="ZoneTexte 31">
            <a:hlinkClick r:id="rId24"/>
          </p:cNvPr>
          <p:cNvSpPr txBox="1"/>
          <p:nvPr/>
        </p:nvSpPr>
        <p:spPr>
          <a:xfrm>
            <a:off x="45043" y="4470923"/>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n°4</a:t>
            </a:r>
          </a:p>
        </p:txBody>
      </p:sp>
      <p:sp>
        <p:nvSpPr>
          <p:cNvPr id="33" name="ZoneTexte 32">
            <a:hlinkClick r:id="rId25" action="ppaction://hlinksldjump"/>
          </p:cNvPr>
          <p:cNvSpPr txBox="1"/>
          <p:nvPr/>
        </p:nvSpPr>
        <p:spPr>
          <a:xfrm>
            <a:off x="1164011" y="1033572"/>
            <a:ext cx="2524398"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n°1D: Serial Monitor (PC =&gt; </a:t>
            </a:r>
            <a:r>
              <a:rPr lang="fr-FR" sz="1100" b="1" dirty="0" err="1">
                <a:solidFill>
                  <a:srgbClr val="00B050"/>
                </a:solidFill>
                <a:latin typeface="Calibri" pitchFamily="34" charset="0"/>
                <a:cs typeface="Calibri" pitchFamily="34" charset="0"/>
              </a:rPr>
              <a:t>Arduino</a:t>
            </a:r>
            <a:r>
              <a:rPr lang="fr-FR" sz="1100" b="1" dirty="0">
                <a:solidFill>
                  <a:srgbClr val="00B050"/>
                </a:solidFill>
                <a:latin typeface="Calibri" pitchFamily="34" charset="0"/>
                <a:cs typeface="Calibri" pitchFamily="34" charset="0"/>
              </a:rPr>
              <a:t>)</a:t>
            </a:r>
          </a:p>
        </p:txBody>
      </p:sp>
      <p:sp>
        <p:nvSpPr>
          <p:cNvPr id="34" name="Accolade ouvrante 33"/>
          <p:cNvSpPr/>
          <p:nvPr/>
        </p:nvSpPr>
        <p:spPr>
          <a:xfrm>
            <a:off x="1519395" y="6068077"/>
            <a:ext cx="225614" cy="420187"/>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35" name="ZoneTexte 34">
            <a:hlinkClick r:id="rId26"/>
          </p:cNvPr>
          <p:cNvSpPr txBox="1"/>
          <p:nvPr/>
        </p:nvSpPr>
        <p:spPr>
          <a:xfrm>
            <a:off x="35496" y="6091697"/>
            <a:ext cx="1466685"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PCB DESIGN</a:t>
            </a:r>
          </a:p>
        </p:txBody>
      </p:sp>
      <p:sp>
        <p:nvSpPr>
          <p:cNvPr id="36" name="Rectangle 35">
            <a:hlinkClick r:id="rId27" action="ppaction://hlinksldjump"/>
          </p:cNvPr>
          <p:cNvSpPr/>
          <p:nvPr/>
        </p:nvSpPr>
        <p:spPr>
          <a:xfrm>
            <a:off x="1745009" y="6093465"/>
            <a:ext cx="2854526" cy="307777"/>
          </a:xfrm>
          <a:prstGeom prst="rect">
            <a:avLst/>
          </a:prstGeom>
        </p:spPr>
        <p:txBody>
          <a:bodyPr wrap="square">
            <a:spAutoFit/>
          </a:bodyPr>
          <a:lstStyle/>
          <a:p>
            <a:r>
              <a:rPr lang="fr-FR" b="1" dirty="0" err="1">
                <a:solidFill>
                  <a:srgbClr val="00B050"/>
                </a:solidFill>
                <a:latin typeface="Calibri" pitchFamily="34" charset="0"/>
                <a:cs typeface="Calibri" pitchFamily="34" charset="0"/>
              </a:rPr>
              <a:t>KiCAD</a:t>
            </a:r>
            <a:r>
              <a:rPr lang="fr-FR" b="1" dirty="0">
                <a:solidFill>
                  <a:srgbClr val="00B050"/>
                </a:solidFill>
                <a:latin typeface="Calibri" pitchFamily="34" charset="0"/>
                <a:cs typeface="Calibri" pitchFamily="34" charset="0"/>
              </a:rPr>
              <a:t> + Design de </a:t>
            </a:r>
            <a:r>
              <a:rPr lang="fr-FR" b="1" dirty="0" err="1">
                <a:solidFill>
                  <a:srgbClr val="00B050"/>
                </a:solidFill>
                <a:latin typeface="Calibri" pitchFamily="34" charset="0"/>
                <a:cs typeface="Calibri" pitchFamily="34" charset="0"/>
              </a:rPr>
              <a:t>shield</a:t>
            </a:r>
            <a:r>
              <a:rPr lang="fr-FR" b="1" dirty="0">
                <a:solidFill>
                  <a:srgbClr val="00B050"/>
                </a:solidFill>
                <a:latin typeface="Calibri" pitchFamily="34" charset="0"/>
                <a:cs typeface="Calibri" pitchFamily="34" charset="0"/>
              </a:rPr>
              <a:t> Arduino®</a:t>
            </a:r>
          </a:p>
        </p:txBody>
      </p:sp>
      <p:sp>
        <p:nvSpPr>
          <p:cNvPr id="42" name="ZoneTexte 41">
            <a:hlinkClick r:id="rId28" action="ppaction://hlinksldjump"/>
          </p:cNvPr>
          <p:cNvSpPr txBox="1"/>
          <p:nvPr/>
        </p:nvSpPr>
        <p:spPr>
          <a:xfrm>
            <a:off x="1153663" y="5198255"/>
            <a:ext cx="2914281" cy="461665"/>
          </a:xfrm>
          <a:prstGeom prst="rect">
            <a:avLst/>
          </a:prstGeom>
          <a:noFill/>
        </p:spPr>
        <p:txBody>
          <a:bodyPr wrap="square" rtlCol="0">
            <a:spAutoFit/>
          </a:bodyPr>
          <a:lstStyle/>
          <a:p>
            <a:pPr algn="just"/>
            <a:r>
              <a:rPr lang="fr-FR" sz="1200" b="1" dirty="0">
                <a:solidFill>
                  <a:srgbClr val="0070C0"/>
                </a:solidFill>
                <a:latin typeface="Calibri" pitchFamily="34" charset="0"/>
                <a:cs typeface="Calibri" pitchFamily="34" charset="0"/>
                <a:hlinkClick r:id="rId29" action="ppaction://hlinksldjump"/>
              </a:rPr>
              <a:t>Android and Arduino application </a:t>
            </a:r>
            <a:r>
              <a:rPr lang="fr-FR" sz="1200" b="1" dirty="0" err="1">
                <a:solidFill>
                  <a:srgbClr val="0070C0"/>
                </a:solidFill>
                <a:latin typeface="Calibri" pitchFamily="34" charset="0"/>
                <a:cs typeface="Calibri" pitchFamily="34" charset="0"/>
                <a:hlinkClick r:id="rId29" action="ppaction://hlinksldjump"/>
              </a:rPr>
              <a:t>creation</a:t>
            </a:r>
            <a:r>
              <a:rPr lang="fr-FR" sz="1200" b="1" dirty="0">
                <a:solidFill>
                  <a:srgbClr val="0070C0"/>
                </a:solidFill>
                <a:latin typeface="Calibri" pitchFamily="34" charset="0"/>
                <a:cs typeface="Calibri" pitchFamily="34" charset="0"/>
                <a:hlinkClick r:id="rId29" action="ppaction://hlinksldjump"/>
              </a:rPr>
              <a:t> : </a:t>
            </a:r>
          </a:p>
          <a:p>
            <a:pPr algn="just"/>
            <a:r>
              <a:rPr lang="fr-FR" sz="1200" b="1" dirty="0">
                <a:solidFill>
                  <a:srgbClr val="0070C0"/>
                </a:solidFill>
                <a:latin typeface="Calibri" pitchFamily="34" charset="0"/>
                <a:cs typeface="Calibri" pitchFamily="34" charset="0"/>
                <a:hlinkClick r:id="rId29" action="ppaction://hlinksldjump"/>
              </a:rPr>
              <a:t>bi-direction communication </a:t>
            </a:r>
            <a:endParaRPr lang="fr-FR" sz="1200" b="1" dirty="0">
              <a:solidFill>
                <a:srgbClr val="0070C0"/>
              </a:solidFill>
              <a:latin typeface="Calibri" pitchFamily="34" charset="0"/>
              <a:cs typeface="Calibri" pitchFamily="34" charset="0"/>
            </a:endParaRPr>
          </a:p>
        </p:txBody>
      </p:sp>
      <p:sp>
        <p:nvSpPr>
          <p:cNvPr id="43" name="Accolade ouvrante 42"/>
          <p:cNvSpPr/>
          <p:nvPr/>
        </p:nvSpPr>
        <p:spPr>
          <a:xfrm>
            <a:off x="801635" y="5166036"/>
            <a:ext cx="442806" cy="518488"/>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44" name="ZoneTexte 43">
            <a:hlinkClick r:id="rId30"/>
          </p:cNvPr>
          <p:cNvSpPr txBox="1"/>
          <p:nvPr/>
        </p:nvSpPr>
        <p:spPr>
          <a:xfrm>
            <a:off x="107504" y="5308690"/>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n°5</a:t>
            </a:r>
          </a:p>
        </p:txBody>
      </p:sp>
      <p:sp>
        <p:nvSpPr>
          <p:cNvPr id="7" name="ZoneTexte 6">
            <a:extLst>
              <a:ext uri="{FF2B5EF4-FFF2-40B4-BE49-F238E27FC236}">
                <a16:creationId xmlns:a16="http://schemas.microsoft.com/office/drawing/2014/main" id="{F45B8838-8D40-40FC-95D9-EB668E58D8BF}"/>
              </a:ext>
            </a:extLst>
          </p:cNvPr>
          <p:cNvSpPr txBox="1"/>
          <p:nvPr/>
        </p:nvSpPr>
        <p:spPr>
          <a:xfrm>
            <a:off x="651215" y="5661248"/>
            <a:ext cx="8024313" cy="307777"/>
          </a:xfrm>
          <a:prstGeom prst="rect">
            <a:avLst/>
          </a:prstGeom>
          <a:noFill/>
        </p:spPr>
        <p:txBody>
          <a:bodyPr wrap="none" rtlCol="0">
            <a:spAutoFit/>
          </a:bodyPr>
          <a:lstStyle/>
          <a:p>
            <a:r>
              <a:rPr lang="fr-FR" b="1" i="1" dirty="0">
                <a:latin typeface="Calibri" panose="020F0502020204030204" pitchFamily="34" charset="0"/>
              </a:rPr>
              <a:t>Files for TP n°1 to 12 are </a:t>
            </a:r>
            <a:r>
              <a:rPr lang="fr-FR" b="1" i="1" dirty="0" err="1">
                <a:latin typeface="Calibri" panose="020F0502020204030204" pitchFamily="34" charset="0"/>
              </a:rPr>
              <a:t>avalaible</a:t>
            </a:r>
            <a:r>
              <a:rPr lang="fr-FR" b="1" i="1" dirty="0">
                <a:latin typeface="Calibri" panose="020F0502020204030204" pitchFamily="34" charset="0"/>
              </a:rPr>
              <a:t> on MOODLE: </a:t>
            </a:r>
            <a:r>
              <a:rPr lang="fr-FR" b="1" i="1" dirty="0">
                <a:solidFill>
                  <a:srgbClr val="FF6600"/>
                </a:solidFill>
                <a:effectLst>
                  <a:outerShdw blurRad="38100" dist="38100" dir="2700000" algn="tl">
                    <a:srgbClr val="000000">
                      <a:alpha val="43137"/>
                    </a:srgbClr>
                  </a:outerShdw>
                </a:effectLst>
                <a:latin typeface="Calibri" panose="020F0502020204030204" pitchFamily="34" charset="0"/>
                <a:cs typeface="Calibri" pitchFamily="34" charset="0"/>
              </a:rPr>
              <a:t>http://moodle.insa-toulouse.fr/course/view.php?id=494</a:t>
            </a:r>
            <a:endParaRPr lang="fr-FR" b="1" i="1" dirty="0">
              <a:latin typeface="Calibri" panose="020F0502020204030204" pitchFamily="34" charset="0"/>
            </a:endParaRPr>
          </a:p>
        </p:txBody>
      </p:sp>
      <p:sp>
        <p:nvSpPr>
          <p:cNvPr id="45" name="Accolade ouvrante 44"/>
          <p:cNvSpPr/>
          <p:nvPr/>
        </p:nvSpPr>
        <p:spPr>
          <a:xfrm>
            <a:off x="6584883" y="6127157"/>
            <a:ext cx="225614" cy="288032"/>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46" name="ZoneTexte 45">
            <a:hlinkClick r:id="rId31"/>
          </p:cNvPr>
          <p:cNvSpPr txBox="1"/>
          <p:nvPr/>
        </p:nvSpPr>
        <p:spPr>
          <a:xfrm>
            <a:off x="5486695" y="6065370"/>
            <a:ext cx="1074332"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a:t>
            </a:r>
            <a:r>
              <a:rPr lang="fr-FR" sz="1600" b="1" dirty="0" err="1">
                <a:solidFill>
                  <a:srgbClr val="C00000"/>
                </a:solidFill>
                <a:latin typeface="Calibri" pitchFamily="34" charset="0"/>
                <a:cs typeface="Calibri" pitchFamily="34" charset="0"/>
              </a:rPr>
              <a:t>GiTHub</a:t>
            </a:r>
            <a:endParaRPr lang="fr-FR" sz="1600" b="1" dirty="0">
              <a:solidFill>
                <a:srgbClr val="C00000"/>
              </a:solidFill>
              <a:latin typeface="Calibri" pitchFamily="34" charset="0"/>
              <a:cs typeface="Calibri" pitchFamily="34" charset="0"/>
            </a:endParaRPr>
          </a:p>
        </p:txBody>
      </p:sp>
      <p:sp>
        <p:nvSpPr>
          <p:cNvPr id="47" name="Rectangle 46">
            <a:hlinkClick r:id="rId27" action="ppaction://hlinksldjump"/>
          </p:cNvPr>
          <p:cNvSpPr/>
          <p:nvPr/>
        </p:nvSpPr>
        <p:spPr>
          <a:xfrm>
            <a:off x="6816195" y="6101240"/>
            <a:ext cx="712054" cy="307777"/>
          </a:xfrm>
          <a:prstGeom prst="rect">
            <a:avLst/>
          </a:prstGeom>
        </p:spPr>
        <p:txBody>
          <a:bodyPr wrap="none">
            <a:spAutoFit/>
          </a:bodyPr>
          <a:lstStyle/>
          <a:p>
            <a:r>
              <a:rPr lang="fr-FR" b="1" dirty="0">
                <a:solidFill>
                  <a:srgbClr val="00B050"/>
                </a:solidFill>
                <a:latin typeface="Calibri" pitchFamily="34" charset="0"/>
                <a:cs typeface="Calibri" pitchFamily="34" charset="0"/>
                <a:hlinkClick r:id="rId32" action="ppaction://hlinksldjump"/>
              </a:rPr>
              <a:t>GitHub</a:t>
            </a:r>
            <a:endParaRPr lang="fr-FR" b="1" dirty="0">
              <a:solidFill>
                <a:srgbClr val="00B050"/>
              </a:solidFill>
              <a:latin typeface="Calibri" pitchFamily="34" charset="0"/>
              <a:cs typeface="Calibri" pitchFamily="34" charset="0"/>
            </a:endParaRPr>
          </a:p>
        </p:txBody>
      </p:sp>
      <p:pic>
        <p:nvPicPr>
          <p:cNvPr id="49" name="Image 48">
            <a:hlinkClick r:id="rId33" action="ppaction://hlinksldjump"/>
            <a:extLst>
              <a:ext uri="{FF2B5EF4-FFF2-40B4-BE49-F238E27FC236}">
                <a16:creationId xmlns:a16="http://schemas.microsoft.com/office/drawing/2014/main" id="{1D18AF51-7E9F-4884-BB83-D76B2E83387A}"/>
              </a:ext>
            </a:extLst>
          </p:cNvPr>
          <p:cNvPicPr>
            <a:picLocks noChangeAspect="1"/>
          </p:cNvPicPr>
          <p:nvPr/>
        </p:nvPicPr>
        <p:blipFill>
          <a:blip r:embed="rId34" cstate="print">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8351091" y="6605726"/>
            <a:ext cx="200300" cy="199988"/>
          </a:xfrm>
          <a:prstGeom prst="rect">
            <a:avLst/>
          </a:prstGeom>
        </p:spPr>
      </p:pic>
      <p:cxnSp>
        <p:nvCxnSpPr>
          <p:cNvPr id="24" name="Connecteur droit 23">
            <a:extLst>
              <a:ext uri="{FF2B5EF4-FFF2-40B4-BE49-F238E27FC236}">
                <a16:creationId xmlns:a16="http://schemas.microsoft.com/office/drawing/2014/main" id="{A7715D51-DC6D-4F48-94DB-E2683D335BD0}"/>
              </a:ext>
            </a:extLst>
          </p:cNvPr>
          <p:cNvCxnSpPr/>
          <p:nvPr/>
        </p:nvCxnSpPr>
        <p:spPr>
          <a:xfrm>
            <a:off x="3947911" y="724029"/>
            <a:ext cx="586408"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E41A08E-B641-4817-947D-3EBE2D83C043}"/>
              </a:ext>
            </a:extLst>
          </p:cNvPr>
          <p:cNvSpPr txBox="1"/>
          <p:nvPr/>
        </p:nvSpPr>
        <p:spPr>
          <a:xfrm>
            <a:off x="4517032" y="559310"/>
            <a:ext cx="955711" cy="307777"/>
          </a:xfrm>
          <a:prstGeom prst="rect">
            <a:avLst/>
          </a:prstGeom>
          <a:noFill/>
        </p:spPr>
        <p:txBody>
          <a:bodyPr wrap="none" rtlCol="0">
            <a:spAutoFit/>
          </a:bodyPr>
          <a:lstStyle/>
          <a:p>
            <a:r>
              <a:rPr lang="fr-FR" b="1" dirty="0">
                <a:solidFill>
                  <a:srgbClr val="00B050"/>
                </a:solidFill>
                <a:latin typeface="+mn-lt"/>
              </a:rPr>
              <a:t>Piste Verte</a:t>
            </a:r>
          </a:p>
        </p:txBody>
      </p:sp>
      <p:cxnSp>
        <p:nvCxnSpPr>
          <p:cNvPr id="52" name="Connecteur droit 51">
            <a:extLst>
              <a:ext uri="{FF2B5EF4-FFF2-40B4-BE49-F238E27FC236}">
                <a16:creationId xmlns:a16="http://schemas.microsoft.com/office/drawing/2014/main" id="{FC40F7AA-9C51-4CC1-B997-5F7C0617EA25}"/>
              </a:ext>
            </a:extLst>
          </p:cNvPr>
          <p:cNvCxnSpPr/>
          <p:nvPr/>
        </p:nvCxnSpPr>
        <p:spPr>
          <a:xfrm>
            <a:off x="5470639" y="722133"/>
            <a:ext cx="586408"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46025F13-D1FE-4B54-9EE3-A00EDCB80787}"/>
              </a:ext>
            </a:extLst>
          </p:cNvPr>
          <p:cNvSpPr txBox="1"/>
          <p:nvPr/>
        </p:nvSpPr>
        <p:spPr>
          <a:xfrm>
            <a:off x="6039760" y="557414"/>
            <a:ext cx="959815" cy="307777"/>
          </a:xfrm>
          <a:prstGeom prst="rect">
            <a:avLst/>
          </a:prstGeom>
          <a:noFill/>
        </p:spPr>
        <p:txBody>
          <a:bodyPr wrap="none" rtlCol="0">
            <a:spAutoFit/>
          </a:bodyPr>
          <a:lstStyle/>
          <a:p>
            <a:r>
              <a:rPr lang="fr-FR" b="1" dirty="0">
                <a:solidFill>
                  <a:srgbClr val="0070C0"/>
                </a:solidFill>
                <a:latin typeface="+mn-lt"/>
              </a:rPr>
              <a:t>Piste Bleue</a:t>
            </a:r>
          </a:p>
        </p:txBody>
      </p:sp>
      <p:cxnSp>
        <p:nvCxnSpPr>
          <p:cNvPr id="54" name="Connecteur droit 53">
            <a:extLst>
              <a:ext uri="{FF2B5EF4-FFF2-40B4-BE49-F238E27FC236}">
                <a16:creationId xmlns:a16="http://schemas.microsoft.com/office/drawing/2014/main" id="{8A75EDD0-A6EB-43A7-9082-CB4A5CE07BE4}"/>
              </a:ext>
            </a:extLst>
          </p:cNvPr>
          <p:cNvCxnSpPr/>
          <p:nvPr/>
        </p:nvCxnSpPr>
        <p:spPr>
          <a:xfrm>
            <a:off x="6985180" y="715779"/>
            <a:ext cx="58640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ZoneTexte 54">
            <a:extLst>
              <a:ext uri="{FF2B5EF4-FFF2-40B4-BE49-F238E27FC236}">
                <a16:creationId xmlns:a16="http://schemas.microsoft.com/office/drawing/2014/main" id="{AD5C0482-48B1-45BE-B077-7AD39E6BBDCD}"/>
              </a:ext>
            </a:extLst>
          </p:cNvPr>
          <p:cNvSpPr txBox="1"/>
          <p:nvPr/>
        </p:nvSpPr>
        <p:spPr>
          <a:xfrm>
            <a:off x="7554301" y="551060"/>
            <a:ext cx="1004186" cy="307777"/>
          </a:xfrm>
          <a:prstGeom prst="rect">
            <a:avLst/>
          </a:prstGeom>
          <a:noFill/>
        </p:spPr>
        <p:txBody>
          <a:bodyPr wrap="none" rtlCol="0">
            <a:spAutoFit/>
          </a:bodyPr>
          <a:lstStyle/>
          <a:p>
            <a:r>
              <a:rPr lang="fr-FR" b="1" dirty="0">
                <a:solidFill>
                  <a:srgbClr val="C00000"/>
                </a:solidFill>
                <a:latin typeface="+mn-lt"/>
              </a:rPr>
              <a:t>Piste Rouge</a:t>
            </a:r>
          </a:p>
        </p:txBody>
      </p:sp>
      <p:sp>
        <p:nvSpPr>
          <p:cNvPr id="57" name="Accolade ouvrante 56">
            <a:extLst>
              <a:ext uri="{FF2B5EF4-FFF2-40B4-BE49-F238E27FC236}">
                <a16:creationId xmlns:a16="http://schemas.microsoft.com/office/drawing/2014/main" id="{0F8E92BF-81E6-41A6-811B-E9833A1707AF}"/>
              </a:ext>
            </a:extLst>
          </p:cNvPr>
          <p:cNvSpPr/>
          <p:nvPr/>
        </p:nvSpPr>
        <p:spPr>
          <a:xfrm>
            <a:off x="5457180" y="2134324"/>
            <a:ext cx="268851" cy="965975"/>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58" name="ZoneTexte 57">
            <a:hlinkClick r:id="rId36"/>
            <a:extLst>
              <a:ext uri="{FF2B5EF4-FFF2-40B4-BE49-F238E27FC236}">
                <a16:creationId xmlns:a16="http://schemas.microsoft.com/office/drawing/2014/main" id="{144F4287-3D6D-4F76-8572-DD6F434F9D0D}"/>
              </a:ext>
            </a:extLst>
          </p:cNvPr>
          <p:cNvSpPr txBox="1"/>
          <p:nvPr/>
        </p:nvSpPr>
        <p:spPr>
          <a:xfrm>
            <a:off x="4726060" y="2425884"/>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n°8</a:t>
            </a:r>
          </a:p>
        </p:txBody>
      </p:sp>
      <p:sp>
        <p:nvSpPr>
          <p:cNvPr id="59" name="Rectangle 58">
            <a:extLst>
              <a:ext uri="{FF2B5EF4-FFF2-40B4-BE49-F238E27FC236}">
                <a16:creationId xmlns:a16="http://schemas.microsoft.com/office/drawing/2014/main" id="{A34097D6-AD25-4977-B752-2E951A575104}"/>
              </a:ext>
            </a:extLst>
          </p:cNvPr>
          <p:cNvSpPr/>
          <p:nvPr/>
        </p:nvSpPr>
        <p:spPr>
          <a:xfrm>
            <a:off x="5752044" y="2133947"/>
            <a:ext cx="3170237" cy="1015663"/>
          </a:xfrm>
          <a:prstGeom prst="rect">
            <a:avLst/>
          </a:prstGeom>
        </p:spPr>
        <p:txBody>
          <a:bodyPr wrap="square">
            <a:spAutoFit/>
          </a:bodyPr>
          <a:lstStyle/>
          <a:p>
            <a:pPr marL="0" lvl="1"/>
            <a:r>
              <a:rPr lang="en-US" sz="1200" b="1" dirty="0">
                <a:solidFill>
                  <a:srgbClr val="C00000"/>
                </a:solidFill>
                <a:latin typeface="Calibri" pitchFamily="34" charset="0"/>
                <a:cs typeface="Calibri" pitchFamily="34" charset="0"/>
                <a:hlinkClick r:id="rId37" action="ppaction://hlinksldjump"/>
              </a:rPr>
              <a:t>TP8 - 1 - TP ANALOG READ ON ESP32</a:t>
            </a:r>
            <a:endParaRPr lang="en-US" sz="1200" b="1" dirty="0">
              <a:solidFill>
                <a:srgbClr val="C00000"/>
              </a:solidFill>
              <a:latin typeface="Calibri" pitchFamily="34" charset="0"/>
              <a:cs typeface="Calibri" pitchFamily="34" charset="0"/>
            </a:endParaRPr>
          </a:p>
          <a:p>
            <a:pPr marL="0" lvl="1"/>
            <a:r>
              <a:rPr lang="en-US" sz="1200" b="1" dirty="0">
                <a:solidFill>
                  <a:srgbClr val="C00000"/>
                </a:solidFill>
                <a:latin typeface="Calibri" pitchFamily="34" charset="0"/>
                <a:cs typeface="Calibri" pitchFamily="34" charset="0"/>
                <a:hlinkClick r:id="rId38" action="ppaction://hlinksldjump"/>
              </a:rPr>
              <a:t>TP8 - 2 - TP OLED ON ESP32</a:t>
            </a:r>
            <a:endParaRPr lang="en-US" sz="1200" b="1" dirty="0">
              <a:solidFill>
                <a:srgbClr val="C00000"/>
              </a:solidFill>
              <a:latin typeface="Calibri" pitchFamily="34" charset="0"/>
              <a:cs typeface="Calibri" pitchFamily="34" charset="0"/>
            </a:endParaRPr>
          </a:p>
          <a:p>
            <a:pPr marL="0" lvl="1"/>
            <a:r>
              <a:rPr lang="fi-FI" sz="1200" b="1" dirty="0">
                <a:solidFill>
                  <a:srgbClr val="C00000"/>
                </a:solidFill>
                <a:latin typeface="Calibri" pitchFamily="34" charset="0"/>
                <a:cs typeface="Calibri" pitchFamily="34" charset="0"/>
                <a:hlinkClick r:id="rId39" action="ppaction://hlinksldjump"/>
              </a:rPr>
              <a:t>TP8 - 3 - TP ANALOG + OLED ON ESP32</a:t>
            </a:r>
            <a:endParaRPr lang="fi-FI" sz="1200" b="1" dirty="0">
              <a:solidFill>
                <a:srgbClr val="C00000"/>
              </a:solidFill>
              <a:latin typeface="Calibri" pitchFamily="34" charset="0"/>
              <a:cs typeface="Calibri" pitchFamily="34" charset="0"/>
            </a:endParaRPr>
          </a:p>
          <a:p>
            <a:pPr marL="0" lvl="1"/>
            <a:r>
              <a:rPr lang="fi-FI" sz="1200" b="1" dirty="0">
                <a:solidFill>
                  <a:srgbClr val="C00000"/>
                </a:solidFill>
                <a:latin typeface="Calibri" pitchFamily="34" charset="0"/>
                <a:cs typeface="Calibri" pitchFamily="34" charset="0"/>
                <a:hlinkClick r:id="rId40" action="ppaction://hlinksldjump"/>
              </a:rPr>
              <a:t>TP8 - 4 - TP CAPACITIVE TOUCH</a:t>
            </a:r>
            <a:endParaRPr lang="fi-FI" sz="1200" b="1" dirty="0">
              <a:solidFill>
                <a:srgbClr val="C00000"/>
              </a:solidFill>
              <a:latin typeface="Calibri" pitchFamily="34" charset="0"/>
              <a:cs typeface="Calibri" pitchFamily="34" charset="0"/>
            </a:endParaRPr>
          </a:p>
          <a:p>
            <a:pPr marL="0" lvl="1"/>
            <a:r>
              <a:rPr lang="en-US" sz="1200" b="1" dirty="0">
                <a:solidFill>
                  <a:srgbClr val="C00000"/>
                </a:solidFill>
                <a:latin typeface="Calibri" pitchFamily="34" charset="0"/>
                <a:cs typeface="Calibri" pitchFamily="34" charset="0"/>
                <a:hlinkClick r:id="rId41" action="ppaction://hlinksldjump"/>
              </a:rPr>
              <a:t>TP8 - 5 - TP HALL EFFECT SENSOR</a:t>
            </a:r>
            <a:endParaRPr lang="en-US" sz="1200" b="1" dirty="0">
              <a:solidFill>
                <a:srgbClr val="C00000"/>
              </a:solidFill>
              <a:latin typeface="Calibri" pitchFamily="34" charset="0"/>
              <a:cs typeface="Calibri" pitchFamily="34" charset="0"/>
            </a:endParaRPr>
          </a:p>
        </p:txBody>
      </p:sp>
      <p:sp>
        <p:nvSpPr>
          <p:cNvPr id="60" name="ZoneTexte 59">
            <a:hlinkClick r:id="rId42"/>
            <a:extLst>
              <a:ext uri="{FF2B5EF4-FFF2-40B4-BE49-F238E27FC236}">
                <a16:creationId xmlns:a16="http://schemas.microsoft.com/office/drawing/2014/main" id="{276CCCA2-CF4B-4590-9BB0-3979EF3D2C82}"/>
              </a:ext>
            </a:extLst>
          </p:cNvPr>
          <p:cNvSpPr txBox="1"/>
          <p:nvPr/>
        </p:nvSpPr>
        <p:spPr>
          <a:xfrm>
            <a:off x="4787108" y="1052893"/>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n°7</a:t>
            </a:r>
          </a:p>
        </p:txBody>
      </p:sp>
      <p:sp>
        <p:nvSpPr>
          <p:cNvPr id="61" name="Rectangle 60">
            <a:extLst>
              <a:ext uri="{FF2B5EF4-FFF2-40B4-BE49-F238E27FC236}">
                <a16:creationId xmlns:a16="http://schemas.microsoft.com/office/drawing/2014/main" id="{3CD3FFAD-94C9-4C74-99B5-C5157BFA383A}"/>
              </a:ext>
            </a:extLst>
          </p:cNvPr>
          <p:cNvSpPr/>
          <p:nvPr/>
        </p:nvSpPr>
        <p:spPr>
          <a:xfrm>
            <a:off x="5789017" y="1056328"/>
            <a:ext cx="2126461" cy="276999"/>
          </a:xfrm>
          <a:prstGeom prst="rect">
            <a:avLst/>
          </a:prstGeom>
        </p:spPr>
        <p:txBody>
          <a:bodyPr wrap="square">
            <a:spAutoFit/>
          </a:bodyPr>
          <a:lstStyle/>
          <a:p>
            <a:pPr algn="just"/>
            <a:r>
              <a:rPr lang="en-US" sz="1200" b="1" dirty="0">
                <a:solidFill>
                  <a:srgbClr val="C00000"/>
                </a:solidFill>
                <a:latin typeface="Calibri" pitchFamily="34" charset="0"/>
                <a:cs typeface="Calibri" pitchFamily="34" charset="0"/>
                <a:hlinkClick r:id="rId43" action="ppaction://hlinksldjump"/>
              </a:rPr>
              <a:t>TP 7 - ARDUINO ET NODE-RED</a:t>
            </a:r>
            <a:endParaRPr lang="en-US" sz="1200" b="1" dirty="0">
              <a:solidFill>
                <a:srgbClr val="C00000"/>
              </a:solidFill>
              <a:latin typeface="Calibri" pitchFamily="34" charset="0"/>
              <a:cs typeface="Calibri" pitchFamily="34" charset="0"/>
            </a:endParaRPr>
          </a:p>
        </p:txBody>
      </p:sp>
      <p:sp>
        <p:nvSpPr>
          <p:cNvPr id="62" name="Accolade ouvrante 61">
            <a:extLst>
              <a:ext uri="{FF2B5EF4-FFF2-40B4-BE49-F238E27FC236}">
                <a16:creationId xmlns:a16="http://schemas.microsoft.com/office/drawing/2014/main" id="{048BF17C-ABD3-4E61-A7E8-D15782EA9945}"/>
              </a:ext>
            </a:extLst>
          </p:cNvPr>
          <p:cNvSpPr/>
          <p:nvPr/>
        </p:nvSpPr>
        <p:spPr>
          <a:xfrm>
            <a:off x="5511589" y="994219"/>
            <a:ext cx="208376" cy="418714"/>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66" name="Accolade ouvrante 65">
            <a:extLst>
              <a:ext uri="{FF2B5EF4-FFF2-40B4-BE49-F238E27FC236}">
                <a16:creationId xmlns:a16="http://schemas.microsoft.com/office/drawing/2014/main" id="{DB889376-7264-43A3-89BE-697AE07DD901}"/>
              </a:ext>
            </a:extLst>
          </p:cNvPr>
          <p:cNvSpPr/>
          <p:nvPr/>
        </p:nvSpPr>
        <p:spPr>
          <a:xfrm rot="16200000">
            <a:off x="4511093" y="1628523"/>
            <a:ext cx="307778" cy="8722033"/>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67" name="ZoneTexte 66">
            <a:extLst>
              <a:ext uri="{FF2B5EF4-FFF2-40B4-BE49-F238E27FC236}">
                <a16:creationId xmlns:a16="http://schemas.microsoft.com/office/drawing/2014/main" id="{8598ED94-B7F4-4BAD-AFB0-9B64DE4676BD}"/>
              </a:ext>
            </a:extLst>
          </p:cNvPr>
          <p:cNvSpPr txBox="1"/>
          <p:nvPr/>
        </p:nvSpPr>
        <p:spPr>
          <a:xfrm>
            <a:off x="4506385" y="1704151"/>
            <a:ext cx="984180"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INTRO</a:t>
            </a:r>
          </a:p>
        </p:txBody>
      </p:sp>
      <p:sp>
        <p:nvSpPr>
          <p:cNvPr id="68" name="Rectangle 67">
            <a:hlinkClick r:id="rId44" action="ppaction://hlinksldjump"/>
            <a:extLst>
              <a:ext uri="{FF2B5EF4-FFF2-40B4-BE49-F238E27FC236}">
                <a16:creationId xmlns:a16="http://schemas.microsoft.com/office/drawing/2014/main" id="{2F83C9AA-F366-4342-9ECD-7DCBB660D1EA}"/>
              </a:ext>
            </a:extLst>
          </p:cNvPr>
          <p:cNvSpPr/>
          <p:nvPr/>
        </p:nvSpPr>
        <p:spPr>
          <a:xfrm>
            <a:off x="5777525" y="1719778"/>
            <a:ext cx="2956084" cy="276999"/>
          </a:xfrm>
          <a:prstGeom prst="rect">
            <a:avLst/>
          </a:prstGeom>
        </p:spPr>
        <p:txBody>
          <a:bodyPr wrap="square">
            <a:spAutoFit/>
          </a:bodyPr>
          <a:lstStyle/>
          <a:p>
            <a:pPr algn="just"/>
            <a:r>
              <a:rPr lang="en-US" sz="1200" b="1" dirty="0">
                <a:solidFill>
                  <a:srgbClr val="C00000"/>
                </a:solidFill>
                <a:latin typeface="Calibri" pitchFamily="34" charset="0"/>
                <a:cs typeface="Calibri" pitchFamily="34" charset="0"/>
                <a:hlinkClick r:id="rId44" action="ppaction://hlinksldjump"/>
              </a:rPr>
              <a:t>MICROPYTHON PROGRAMMING BASICS</a:t>
            </a:r>
            <a:endParaRPr lang="en-US" sz="1200" b="1" dirty="0">
              <a:solidFill>
                <a:srgbClr val="C00000"/>
              </a:solidFill>
              <a:latin typeface="Calibri" pitchFamily="34" charset="0"/>
              <a:cs typeface="Calibri" pitchFamily="34" charset="0"/>
            </a:endParaRPr>
          </a:p>
        </p:txBody>
      </p:sp>
      <p:sp>
        <p:nvSpPr>
          <p:cNvPr id="69" name="Accolade ouvrante 68">
            <a:extLst>
              <a:ext uri="{FF2B5EF4-FFF2-40B4-BE49-F238E27FC236}">
                <a16:creationId xmlns:a16="http://schemas.microsoft.com/office/drawing/2014/main" id="{302DC2AD-16B0-44E5-9C05-EE7B01F704D0}"/>
              </a:ext>
            </a:extLst>
          </p:cNvPr>
          <p:cNvSpPr/>
          <p:nvPr/>
        </p:nvSpPr>
        <p:spPr>
          <a:xfrm>
            <a:off x="5500097" y="1573815"/>
            <a:ext cx="208376" cy="418714"/>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70" name="Rectangle 69">
            <a:hlinkClick r:id="rId45" action="ppaction://hlinksldjump"/>
            <a:extLst>
              <a:ext uri="{FF2B5EF4-FFF2-40B4-BE49-F238E27FC236}">
                <a16:creationId xmlns:a16="http://schemas.microsoft.com/office/drawing/2014/main" id="{7BD13C92-14E9-4CD9-8EFC-85023F1080EE}"/>
              </a:ext>
            </a:extLst>
          </p:cNvPr>
          <p:cNvSpPr/>
          <p:nvPr/>
        </p:nvSpPr>
        <p:spPr>
          <a:xfrm>
            <a:off x="5769675" y="1509570"/>
            <a:ext cx="2956084" cy="276999"/>
          </a:xfrm>
          <a:prstGeom prst="rect">
            <a:avLst/>
          </a:prstGeom>
        </p:spPr>
        <p:txBody>
          <a:bodyPr wrap="square">
            <a:spAutoFit/>
          </a:bodyPr>
          <a:lstStyle/>
          <a:p>
            <a:pPr algn="just"/>
            <a:r>
              <a:rPr lang="en-US" sz="1200" b="1" dirty="0">
                <a:solidFill>
                  <a:srgbClr val="C00000"/>
                </a:solidFill>
                <a:latin typeface="Calibri" pitchFamily="34" charset="0"/>
                <a:cs typeface="Calibri" pitchFamily="34" charset="0"/>
                <a:hlinkClick r:id="rId45" action="ppaction://hlinksldjump"/>
              </a:rPr>
              <a:t>GETTING STARTED WITH </a:t>
            </a:r>
            <a:r>
              <a:rPr lang="en-US" sz="1200" b="1" dirty="0" err="1">
                <a:solidFill>
                  <a:srgbClr val="C00000"/>
                </a:solidFill>
                <a:latin typeface="Calibri" pitchFamily="34" charset="0"/>
                <a:cs typeface="Calibri" pitchFamily="34" charset="0"/>
                <a:hlinkClick r:id="rId45" action="ppaction://hlinksldjump"/>
              </a:rPr>
              <a:t>uPiCraft</a:t>
            </a:r>
            <a:endParaRPr lang="en-US" sz="1200" b="1" dirty="0">
              <a:solidFill>
                <a:srgbClr val="C00000"/>
              </a:solidFill>
              <a:latin typeface="Calibri" pitchFamily="34" charset="0"/>
              <a:cs typeface="Calibri" pitchFamily="34" charset="0"/>
            </a:endParaRPr>
          </a:p>
        </p:txBody>
      </p:sp>
      <p:sp>
        <p:nvSpPr>
          <p:cNvPr id="71" name="Accolade ouvrante 70">
            <a:extLst>
              <a:ext uri="{FF2B5EF4-FFF2-40B4-BE49-F238E27FC236}">
                <a16:creationId xmlns:a16="http://schemas.microsoft.com/office/drawing/2014/main" id="{7A489AEC-3025-4EFA-83AE-0861A7946547}"/>
              </a:ext>
            </a:extLst>
          </p:cNvPr>
          <p:cNvSpPr/>
          <p:nvPr/>
        </p:nvSpPr>
        <p:spPr>
          <a:xfrm>
            <a:off x="5518675" y="4102810"/>
            <a:ext cx="188692" cy="328739"/>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72" name="ZoneTexte 71">
            <a:hlinkClick r:id="rId46"/>
            <a:extLst>
              <a:ext uri="{FF2B5EF4-FFF2-40B4-BE49-F238E27FC236}">
                <a16:creationId xmlns:a16="http://schemas.microsoft.com/office/drawing/2014/main" id="{4CAEC990-5663-4BC5-B32C-333DBF880FE9}"/>
              </a:ext>
            </a:extLst>
          </p:cNvPr>
          <p:cNvSpPr txBox="1"/>
          <p:nvPr/>
        </p:nvSpPr>
        <p:spPr>
          <a:xfrm>
            <a:off x="4708199" y="4098558"/>
            <a:ext cx="830676"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n°10</a:t>
            </a:r>
          </a:p>
        </p:txBody>
      </p:sp>
      <p:sp>
        <p:nvSpPr>
          <p:cNvPr id="73" name="Rectangle 72">
            <a:hlinkClick r:id="rId47" action="ppaction://hlinksldjump"/>
            <a:extLst>
              <a:ext uri="{FF2B5EF4-FFF2-40B4-BE49-F238E27FC236}">
                <a16:creationId xmlns:a16="http://schemas.microsoft.com/office/drawing/2014/main" id="{74E6104B-F133-4020-B7BC-46DC58CEF234}"/>
              </a:ext>
            </a:extLst>
          </p:cNvPr>
          <p:cNvSpPr/>
          <p:nvPr/>
        </p:nvSpPr>
        <p:spPr>
          <a:xfrm>
            <a:off x="5719793" y="4109902"/>
            <a:ext cx="1896472" cy="276999"/>
          </a:xfrm>
          <a:prstGeom prst="rect">
            <a:avLst/>
          </a:prstGeom>
        </p:spPr>
        <p:txBody>
          <a:bodyPr wrap="square">
            <a:spAutoFit/>
          </a:bodyPr>
          <a:lstStyle/>
          <a:p>
            <a:pPr marL="0" lvl="1"/>
            <a:r>
              <a:rPr lang="fi-FI" sz="1200" b="1" dirty="0">
                <a:solidFill>
                  <a:srgbClr val="C00000"/>
                </a:solidFill>
                <a:latin typeface="Calibri" pitchFamily="34" charset="0"/>
                <a:cs typeface="Calibri" pitchFamily="34" charset="0"/>
              </a:rPr>
              <a:t>TP10 - TP LoRa ON ESP32</a:t>
            </a:r>
          </a:p>
        </p:txBody>
      </p:sp>
      <p:sp>
        <p:nvSpPr>
          <p:cNvPr id="74" name="Accolade ouvrante 73">
            <a:extLst>
              <a:ext uri="{FF2B5EF4-FFF2-40B4-BE49-F238E27FC236}">
                <a16:creationId xmlns:a16="http://schemas.microsoft.com/office/drawing/2014/main" id="{B721D724-9334-4D3D-BB36-2DD642643277}"/>
              </a:ext>
            </a:extLst>
          </p:cNvPr>
          <p:cNvSpPr/>
          <p:nvPr/>
        </p:nvSpPr>
        <p:spPr>
          <a:xfrm>
            <a:off x="5460975" y="3245600"/>
            <a:ext cx="268851" cy="584644"/>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75" name="ZoneTexte 74">
            <a:hlinkClick r:id="rId48"/>
            <a:extLst>
              <a:ext uri="{FF2B5EF4-FFF2-40B4-BE49-F238E27FC236}">
                <a16:creationId xmlns:a16="http://schemas.microsoft.com/office/drawing/2014/main" id="{65B7E992-2CD4-4390-B64A-2FB1273C5322}"/>
              </a:ext>
            </a:extLst>
          </p:cNvPr>
          <p:cNvSpPr txBox="1"/>
          <p:nvPr/>
        </p:nvSpPr>
        <p:spPr>
          <a:xfrm>
            <a:off x="4729855" y="3201299"/>
            <a:ext cx="726481"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n°9</a:t>
            </a:r>
          </a:p>
        </p:txBody>
      </p:sp>
      <p:sp>
        <p:nvSpPr>
          <p:cNvPr id="76" name="Rectangle 75">
            <a:extLst>
              <a:ext uri="{FF2B5EF4-FFF2-40B4-BE49-F238E27FC236}">
                <a16:creationId xmlns:a16="http://schemas.microsoft.com/office/drawing/2014/main" id="{BE236973-2BB3-4FB2-A6E6-FC2163F8B04E}"/>
              </a:ext>
            </a:extLst>
          </p:cNvPr>
          <p:cNvSpPr/>
          <p:nvPr/>
        </p:nvSpPr>
        <p:spPr>
          <a:xfrm>
            <a:off x="5755839" y="3197394"/>
            <a:ext cx="3270160" cy="646331"/>
          </a:xfrm>
          <a:prstGeom prst="rect">
            <a:avLst/>
          </a:prstGeom>
        </p:spPr>
        <p:txBody>
          <a:bodyPr wrap="square">
            <a:spAutoFit/>
          </a:bodyPr>
          <a:lstStyle/>
          <a:p>
            <a:pPr marL="0" lvl="1"/>
            <a:r>
              <a:rPr lang="en-US" sz="1200" b="1" dirty="0">
                <a:solidFill>
                  <a:srgbClr val="C00000"/>
                </a:solidFill>
                <a:latin typeface="Calibri" pitchFamily="34" charset="0"/>
                <a:cs typeface="Calibri" pitchFamily="34" charset="0"/>
                <a:hlinkClick r:id="rId49" action="ppaction://hlinksldjump"/>
              </a:rPr>
              <a:t>TP9 - 1 – TWO WAY COM via MQTT ON ESP32</a:t>
            </a:r>
          </a:p>
          <a:p>
            <a:pPr marL="0" lvl="1"/>
            <a:r>
              <a:rPr lang="en-US" sz="1200" b="1" dirty="0">
                <a:solidFill>
                  <a:srgbClr val="C00000"/>
                </a:solidFill>
                <a:latin typeface="Calibri" pitchFamily="34" charset="0"/>
                <a:cs typeface="Calibri" pitchFamily="34" charset="0"/>
                <a:hlinkClick r:id="rId50" action="ppaction://hlinksldjump"/>
              </a:rPr>
              <a:t>TP9 - 2 – CONNECT ESP32 AND NODERE AND DALLAS TEMP</a:t>
            </a:r>
            <a:endParaRPr lang="en-US" sz="1200" b="1" dirty="0">
              <a:solidFill>
                <a:srgbClr val="C00000"/>
              </a:solidFill>
              <a:latin typeface="Calibri" pitchFamily="34" charset="0"/>
              <a:cs typeface="Calibri" pitchFamily="34" charset="0"/>
            </a:endParaRPr>
          </a:p>
        </p:txBody>
      </p:sp>
      <p:sp>
        <p:nvSpPr>
          <p:cNvPr id="77" name="Accolade ouvrante 76">
            <a:extLst>
              <a:ext uri="{FF2B5EF4-FFF2-40B4-BE49-F238E27FC236}">
                <a16:creationId xmlns:a16="http://schemas.microsoft.com/office/drawing/2014/main" id="{86808856-C32C-4F40-A258-869AB730A424}"/>
              </a:ext>
            </a:extLst>
          </p:cNvPr>
          <p:cNvSpPr/>
          <p:nvPr/>
        </p:nvSpPr>
        <p:spPr>
          <a:xfrm>
            <a:off x="5547084" y="4622223"/>
            <a:ext cx="188692" cy="328739"/>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78" name="ZoneTexte 77">
            <a:hlinkClick r:id="rId51"/>
            <a:extLst>
              <a:ext uri="{FF2B5EF4-FFF2-40B4-BE49-F238E27FC236}">
                <a16:creationId xmlns:a16="http://schemas.microsoft.com/office/drawing/2014/main" id="{2A3CC15C-23B5-4874-B3B8-8836DA28AA77}"/>
              </a:ext>
            </a:extLst>
          </p:cNvPr>
          <p:cNvSpPr txBox="1"/>
          <p:nvPr/>
        </p:nvSpPr>
        <p:spPr>
          <a:xfrm>
            <a:off x="4736609" y="4617971"/>
            <a:ext cx="830676"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n°12</a:t>
            </a:r>
          </a:p>
        </p:txBody>
      </p:sp>
      <p:sp>
        <p:nvSpPr>
          <p:cNvPr id="79" name="Rectangle 78">
            <a:hlinkClick r:id="rId52" action="ppaction://hlinksldjump"/>
            <a:extLst>
              <a:ext uri="{FF2B5EF4-FFF2-40B4-BE49-F238E27FC236}">
                <a16:creationId xmlns:a16="http://schemas.microsoft.com/office/drawing/2014/main" id="{BDD3494D-9212-4949-8080-33E5A918D9A8}"/>
              </a:ext>
            </a:extLst>
          </p:cNvPr>
          <p:cNvSpPr/>
          <p:nvPr/>
        </p:nvSpPr>
        <p:spPr>
          <a:xfrm>
            <a:off x="5735776" y="4629262"/>
            <a:ext cx="3170237" cy="276999"/>
          </a:xfrm>
          <a:prstGeom prst="rect">
            <a:avLst/>
          </a:prstGeom>
        </p:spPr>
        <p:txBody>
          <a:bodyPr wrap="square">
            <a:spAutoFit/>
          </a:bodyPr>
          <a:lstStyle/>
          <a:p>
            <a:pPr algn="just"/>
            <a:r>
              <a:rPr lang="fr-FR" sz="1200" b="1" dirty="0">
                <a:solidFill>
                  <a:srgbClr val="C00000"/>
                </a:solidFill>
                <a:latin typeface="Calibri" pitchFamily="34" charset="0"/>
                <a:cs typeface="Calibri" pitchFamily="34" charset="0"/>
                <a:hlinkClick r:id="rId53" action="ppaction://hlinksldjump"/>
              </a:rPr>
              <a:t>TP12 THE THING NETWORK</a:t>
            </a:r>
            <a:endParaRPr lang="fr-FR" sz="1200" b="1" dirty="0">
              <a:solidFill>
                <a:srgbClr val="C00000"/>
              </a:solidFill>
              <a:latin typeface="Calibri" pitchFamily="34" charset="0"/>
              <a:cs typeface="Calibri" pitchFamily="34" charset="0"/>
            </a:endParaRPr>
          </a:p>
        </p:txBody>
      </p:sp>
      <p:sp>
        <p:nvSpPr>
          <p:cNvPr id="22" name="Double flèche horizontale 21"/>
          <p:cNvSpPr/>
          <p:nvPr/>
        </p:nvSpPr>
        <p:spPr>
          <a:xfrm>
            <a:off x="4474043" y="6111014"/>
            <a:ext cx="734171" cy="300729"/>
          </a:xfrm>
          <a:prstGeom prst="leftRightArrow">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80" name="ZoneTexte 79">
            <a:hlinkClick r:id="rId54" action="ppaction://hlinksldjump"/>
          </p:cNvPr>
          <p:cNvSpPr txBox="1"/>
          <p:nvPr/>
        </p:nvSpPr>
        <p:spPr>
          <a:xfrm>
            <a:off x="1162494" y="677828"/>
            <a:ext cx="1903085" cy="261610"/>
          </a:xfrm>
          <a:prstGeom prst="rect">
            <a:avLst/>
          </a:prstGeom>
          <a:noFill/>
        </p:spPr>
        <p:txBody>
          <a:bodyPr wrap="none" rtlCol="0">
            <a:spAutoFit/>
          </a:bodyPr>
          <a:lstStyle/>
          <a:p>
            <a:r>
              <a:rPr lang="fr-FR" sz="1100" b="1" dirty="0">
                <a:solidFill>
                  <a:srgbClr val="00B050"/>
                </a:solidFill>
                <a:latin typeface="Calibri" pitchFamily="34" charset="0"/>
                <a:cs typeface="Calibri" pitchFamily="34" charset="0"/>
              </a:rPr>
              <a:t>TP n°1B: </a:t>
            </a:r>
            <a:r>
              <a:rPr lang="fr-FR" sz="1100" b="1" dirty="0" err="1">
                <a:solidFill>
                  <a:srgbClr val="00B050"/>
                </a:solidFill>
                <a:latin typeface="Calibri" pitchFamily="34" charset="0"/>
                <a:cs typeface="Calibri" pitchFamily="34" charset="0"/>
              </a:rPr>
              <a:t>Blink</a:t>
            </a:r>
            <a:r>
              <a:rPr lang="fr-FR" sz="1100" b="1" dirty="0">
                <a:solidFill>
                  <a:srgbClr val="00B050"/>
                </a:solidFill>
                <a:latin typeface="Calibri" pitchFamily="34" charset="0"/>
                <a:cs typeface="Calibri" pitchFamily="34" charset="0"/>
              </a:rPr>
              <a:t> </a:t>
            </a:r>
            <a:r>
              <a:rPr lang="fr-FR" sz="1100" b="1" dirty="0" err="1">
                <a:solidFill>
                  <a:srgbClr val="00B050"/>
                </a:solidFill>
                <a:latin typeface="Calibri" pitchFamily="34" charset="0"/>
                <a:cs typeface="Calibri" pitchFamily="34" charset="0"/>
              </a:rPr>
              <a:t>without</a:t>
            </a:r>
            <a:r>
              <a:rPr lang="fr-FR" sz="1100" b="1" dirty="0">
                <a:solidFill>
                  <a:srgbClr val="00B050"/>
                </a:solidFill>
                <a:latin typeface="Calibri" pitchFamily="34" charset="0"/>
                <a:cs typeface="Calibri" pitchFamily="34" charset="0"/>
              </a:rPr>
              <a:t> </a:t>
            </a:r>
            <a:r>
              <a:rPr lang="fr-FR" sz="1100" b="1" dirty="0" err="1">
                <a:solidFill>
                  <a:srgbClr val="00B050"/>
                </a:solidFill>
                <a:latin typeface="Calibri" pitchFamily="34" charset="0"/>
                <a:cs typeface="Calibri" pitchFamily="34" charset="0"/>
              </a:rPr>
              <a:t>delay</a:t>
            </a:r>
            <a:endParaRPr lang="fr-FR" sz="1100" b="1" dirty="0">
              <a:solidFill>
                <a:srgbClr val="00B050"/>
              </a:solidFill>
              <a:latin typeface="Calibri" pitchFamily="34" charset="0"/>
              <a:cs typeface="Calibri" pitchFamily="34" charset="0"/>
            </a:endParaRPr>
          </a:p>
        </p:txBody>
      </p:sp>
      <p:sp>
        <p:nvSpPr>
          <p:cNvPr id="81" name="ZoneTexte 80">
            <a:hlinkClick r:id="rId55" action="ppaction://hlinksldjump"/>
          </p:cNvPr>
          <p:cNvSpPr txBox="1"/>
          <p:nvPr/>
        </p:nvSpPr>
        <p:spPr>
          <a:xfrm>
            <a:off x="1183506" y="1223174"/>
            <a:ext cx="3164390"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n°1E: Module HC-05 Bluetooth</a:t>
            </a:r>
          </a:p>
        </p:txBody>
      </p:sp>
      <p:sp>
        <p:nvSpPr>
          <p:cNvPr id="82" name="ZoneTexte 81">
            <a:hlinkClick r:id="rId56" action="ppaction://hlinksldjump"/>
          </p:cNvPr>
          <p:cNvSpPr txBox="1"/>
          <p:nvPr/>
        </p:nvSpPr>
        <p:spPr>
          <a:xfrm>
            <a:off x="1175925" y="1384213"/>
            <a:ext cx="2027923" cy="261610"/>
          </a:xfrm>
          <a:prstGeom prst="rect">
            <a:avLst/>
          </a:prstGeom>
          <a:noFill/>
        </p:spPr>
        <p:txBody>
          <a:bodyPr wrap="square" rtlCol="0">
            <a:spAutoFit/>
          </a:bodyPr>
          <a:lstStyle/>
          <a:p>
            <a:r>
              <a:rPr lang="fr-FR" sz="1100" b="1" dirty="0">
                <a:solidFill>
                  <a:srgbClr val="00B050"/>
                </a:solidFill>
                <a:latin typeface="Calibri" pitchFamily="34" charset="0"/>
                <a:cs typeface="Calibri" pitchFamily="34" charset="0"/>
              </a:rPr>
              <a:t>TP n°1F: Encodeur rotatoire</a:t>
            </a:r>
          </a:p>
        </p:txBody>
      </p:sp>
      <p:sp>
        <p:nvSpPr>
          <p:cNvPr id="83" name="ZoneTexte 82">
            <a:hlinkClick r:id="rId57" action="ppaction://hlinksldjump"/>
            <a:extLst>
              <a:ext uri="{FF2B5EF4-FFF2-40B4-BE49-F238E27FC236}">
                <a16:creationId xmlns:a16="http://schemas.microsoft.com/office/drawing/2014/main" id="{30D4D673-B099-4DC0-85D4-90B25F07C937}"/>
              </a:ext>
            </a:extLst>
          </p:cNvPr>
          <p:cNvSpPr txBox="1"/>
          <p:nvPr/>
        </p:nvSpPr>
        <p:spPr>
          <a:xfrm>
            <a:off x="1189060" y="4873272"/>
            <a:ext cx="2956083" cy="276999"/>
          </a:xfrm>
          <a:prstGeom prst="rect">
            <a:avLst/>
          </a:prstGeom>
          <a:noFill/>
        </p:spPr>
        <p:txBody>
          <a:bodyPr wrap="square" rtlCol="0">
            <a:spAutoFit/>
          </a:bodyPr>
          <a:lstStyle/>
          <a:p>
            <a:r>
              <a:rPr lang="fr-FR" sz="1200" b="1" dirty="0">
                <a:solidFill>
                  <a:srgbClr val="00B050"/>
                </a:solidFill>
                <a:latin typeface="Calibri" pitchFamily="34" charset="0"/>
                <a:cs typeface="Calibri" pitchFamily="34" charset="0"/>
              </a:rPr>
              <a:t>TP n°4E: SPI Digital </a:t>
            </a:r>
            <a:r>
              <a:rPr lang="fr-FR" sz="1200" b="1" dirty="0" err="1">
                <a:solidFill>
                  <a:srgbClr val="00B050"/>
                </a:solidFill>
                <a:latin typeface="Calibri" pitchFamily="34" charset="0"/>
                <a:cs typeface="Calibri" pitchFamily="34" charset="0"/>
              </a:rPr>
              <a:t>Potentiometer</a:t>
            </a:r>
            <a:endParaRPr lang="fr-FR" sz="1200" b="1" dirty="0">
              <a:solidFill>
                <a:srgbClr val="00B050"/>
              </a:solidFill>
              <a:latin typeface="Calibri" pitchFamily="34" charset="0"/>
              <a:cs typeface="Calibri" pitchFamily="34" charset="0"/>
            </a:endParaRPr>
          </a:p>
        </p:txBody>
      </p:sp>
      <p:sp>
        <p:nvSpPr>
          <p:cNvPr id="84" name="Accolade ouvrante 83">
            <a:extLst>
              <a:ext uri="{FF2B5EF4-FFF2-40B4-BE49-F238E27FC236}">
                <a16:creationId xmlns:a16="http://schemas.microsoft.com/office/drawing/2014/main" id="{ACF137DB-DB77-47A9-B4E5-7056AFB97233}"/>
              </a:ext>
            </a:extLst>
          </p:cNvPr>
          <p:cNvSpPr/>
          <p:nvPr/>
        </p:nvSpPr>
        <p:spPr>
          <a:xfrm>
            <a:off x="5692740" y="5159815"/>
            <a:ext cx="188692" cy="303168"/>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85" name="ZoneTexte 84">
            <a:hlinkClick r:id="rId58"/>
            <a:extLst>
              <a:ext uri="{FF2B5EF4-FFF2-40B4-BE49-F238E27FC236}">
                <a16:creationId xmlns:a16="http://schemas.microsoft.com/office/drawing/2014/main" id="{A04FB46E-35E4-4B93-9C7F-395181AFCF3A}"/>
              </a:ext>
            </a:extLst>
          </p:cNvPr>
          <p:cNvSpPr txBox="1"/>
          <p:nvPr/>
        </p:nvSpPr>
        <p:spPr>
          <a:xfrm>
            <a:off x="4677959" y="5152690"/>
            <a:ext cx="984180" cy="338554"/>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INTRO</a:t>
            </a:r>
          </a:p>
        </p:txBody>
      </p:sp>
      <p:sp>
        <p:nvSpPr>
          <p:cNvPr id="86" name="Rectangle 85">
            <a:hlinkClick r:id="rId59" action="ppaction://hlinksldjump"/>
            <a:extLst>
              <a:ext uri="{FF2B5EF4-FFF2-40B4-BE49-F238E27FC236}">
                <a16:creationId xmlns:a16="http://schemas.microsoft.com/office/drawing/2014/main" id="{6B5C4089-673E-44B8-BBB5-A2F86484C522}"/>
              </a:ext>
            </a:extLst>
          </p:cNvPr>
          <p:cNvSpPr/>
          <p:nvPr/>
        </p:nvSpPr>
        <p:spPr>
          <a:xfrm>
            <a:off x="5852809" y="5171272"/>
            <a:ext cx="3170237" cy="276999"/>
          </a:xfrm>
          <a:prstGeom prst="rect">
            <a:avLst/>
          </a:prstGeom>
        </p:spPr>
        <p:txBody>
          <a:bodyPr wrap="square">
            <a:spAutoFit/>
          </a:bodyPr>
          <a:lstStyle/>
          <a:p>
            <a:pPr algn="just"/>
            <a:r>
              <a:rPr lang="fr-FR" sz="1200" b="1" dirty="0">
                <a:solidFill>
                  <a:srgbClr val="C00000"/>
                </a:solidFill>
                <a:latin typeface="Calibri" pitchFamily="34" charset="0"/>
                <a:cs typeface="Calibri" pitchFamily="34" charset="0"/>
                <a:hlinkClick r:id="rId53" action="ppaction://hlinksldjump"/>
              </a:rPr>
              <a:t>TP VISUAL STUDIO CODE + PLATFORM IO</a:t>
            </a:r>
            <a:endParaRPr lang="fr-FR" sz="1200" b="1" dirty="0">
              <a:solidFill>
                <a:srgbClr val="C00000"/>
              </a:solidFill>
              <a:latin typeface="Calibri" pitchFamily="34" charset="0"/>
              <a:cs typeface="Calibri" pitchFamily="34" charset="0"/>
            </a:endParaRPr>
          </a:p>
        </p:txBody>
      </p:sp>
    </p:spTree>
    <p:extLst>
      <p:ext uri="{BB962C8B-B14F-4D97-AF65-F5344CB8AC3E}">
        <p14:creationId xmlns:p14="http://schemas.microsoft.com/office/powerpoint/2010/main" val="39189329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352EFF-A9DA-48FE-BB51-B2BF18695CAB}"/>
              </a:ext>
            </a:extLst>
          </p:cNvPr>
          <p:cNvSpPr>
            <a:spLocks noGrp="1"/>
          </p:cNvSpPr>
          <p:nvPr>
            <p:ph type="title"/>
          </p:nvPr>
        </p:nvSpPr>
        <p:spPr/>
        <p:txBody>
          <a:bodyPr/>
          <a:lstStyle/>
          <a:p>
            <a:r>
              <a:rPr lang="fr-FR" dirty="0"/>
              <a:t>PRATICAL WORK – PTP ISS</a:t>
            </a:r>
          </a:p>
        </p:txBody>
      </p:sp>
      <p:sp>
        <p:nvSpPr>
          <p:cNvPr id="3" name="Espace réservé du numéro de diapositive 2">
            <a:extLst>
              <a:ext uri="{FF2B5EF4-FFF2-40B4-BE49-F238E27FC236}">
                <a16:creationId xmlns:a16="http://schemas.microsoft.com/office/drawing/2014/main" id="{71D75755-E580-4599-B427-68020D9B724A}"/>
              </a:ext>
            </a:extLst>
          </p:cNvPr>
          <p:cNvSpPr>
            <a:spLocks noGrp="1"/>
          </p:cNvSpPr>
          <p:nvPr>
            <p:ph type="sldNum" sz="quarter" idx="12"/>
          </p:nvPr>
        </p:nvSpPr>
        <p:spPr/>
        <p:txBody>
          <a:bodyPr/>
          <a:lstStyle/>
          <a:p>
            <a:pPr>
              <a:defRPr/>
            </a:pPr>
            <a:fld id="{E652A8FB-8C76-45BB-8D82-93F8E151003C}" type="slidenum">
              <a:rPr lang="fr-FR" smtClean="0"/>
              <a:pPr>
                <a:defRPr/>
              </a:pPr>
              <a:t>596</a:t>
            </a:fld>
            <a:endParaRPr lang="fr-FR"/>
          </a:p>
        </p:txBody>
      </p:sp>
      <p:sp>
        <p:nvSpPr>
          <p:cNvPr id="4" name="ZoneTexte 3">
            <a:hlinkClick r:id="rId2" action="ppaction://hlinksldjump"/>
            <a:extLst>
              <a:ext uri="{FF2B5EF4-FFF2-40B4-BE49-F238E27FC236}">
                <a16:creationId xmlns:a16="http://schemas.microsoft.com/office/drawing/2014/main" id="{A0E577E3-62F5-4B86-8490-6EE441406BF3}"/>
              </a:ext>
            </a:extLst>
          </p:cNvPr>
          <p:cNvSpPr txBox="1"/>
          <p:nvPr/>
        </p:nvSpPr>
        <p:spPr>
          <a:xfrm>
            <a:off x="1043608" y="523701"/>
            <a:ext cx="8101955" cy="6001643"/>
          </a:xfrm>
          <a:prstGeom prst="rect">
            <a:avLst/>
          </a:prstGeom>
          <a:noFill/>
        </p:spPr>
        <p:txBody>
          <a:bodyPr wrap="square" rtlCol="0">
            <a:spAutoFit/>
          </a:bodyPr>
          <a:lstStyle/>
          <a:p>
            <a:pPr algn="just"/>
            <a:r>
              <a:rPr lang="en-US" sz="1600" b="1" dirty="0">
                <a:solidFill>
                  <a:srgbClr val="FF6600"/>
                </a:solidFill>
                <a:latin typeface="Calibri" pitchFamily="34" charset="0"/>
                <a:cs typeface="Calibri" pitchFamily="34" charset="0"/>
              </a:rPr>
              <a:t>Construction of an Open Hardware solution: </a:t>
            </a:r>
          </a:p>
          <a:p>
            <a:pPr algn="just"/>
            <a:r>
              <a:rPr lang="en-US" sz="1600" b="1" dirty="0">
                <a:solidFill>
                  <a:srgbClr val="FF6600"/>
                </a:solidFill>
                <a:latin typeface="Calibri" pitchFamily="34" charset="0"/>
                <a:cs typeface="Calibri" pitchFamily="34" charset="0"/>
              </a:rPr>
              <a:t>Creating a shield to send data from a gas by </a:t>
            </a:r>
            <a:r>
              <a:rPr lang="en-US" sz="1600" b="1" dirty="0" err="1">
                <a:solidFill>
                  <a:srgbClr val="FF6600"/>
                </a:solidFill>
                <a:latin typeface="Calibri" pitchFamily="34" charset="0"/>
                <a:cs typeface="Calibri" pitchFamily="34" charset="0"/>
              </a:rPr>
              <a:t>LoRa</a:t>
            </a:r>
            <a:r>
              <a:rPr lang="en-US" sz="1600" b="1" dirty="0">
                <a:solidFill>
                  <a:srgbClr val="FF6600"/>
                </a:solidFill>
                <a:latin typeface="Calibri" pitchFamily="34" charset="0"/>
                <a:cs typeface="Calibri" pitchFamily="34" charset="0"/>
              </a:rPr>
              <a:t> sensor to The Thing Networks: </a:t>
            </a:r>
          </a:p>
          <a:p>
            <a:pPr algn="just"/>
            <a:r>
              <a:rPr lang="en-US" sz="1600" b="1" dirty="0">
                <a:solidFill>
                  <a:srgbClr val="FF6600"/>
                </a:solidFill>
                <a:latin typeface="Calibri" pitchFamily="34" charset="0"/>
                <a:cs typeface="Calibri" pitchFamily="34" charset="0"/>
              </a:rPr>
              <a:t>Link : </a:t>
            </a:r>
            <a:r>
              <a:rPr lang="en-US" sz="1600" b="1" dirty="0">
                <a:solidFill>
                  <a:srgbClr val="FF6600"/>
                </a:solidFill>
                <a:latin typeface="Calibri" pitchFamily="34" charset="0"/>
                <a:cs typeface="Calibri" pitchFamily="34" charset="0"/>
                <a:hlinkClick r:id="rId3"/>
              </a:rPr>
              <a:t>https://moodle.insa-toulouse.fr/course/view.php?id=494#section-19</a:t>
            </a:r>
            <a:endParaRPr lang="en-US" sz="1600" b="1" dirty="0">
              <a:solidFill>
                <a:srgbClr val="FF6600"/>
              </a:solidFill>
              <a:latin typeface="Calibri" pitchFamily="34" charset="0"/>
              <a:cs typeface="Calibri" pitchFamily="34" charset="0"/>
            </a:endParaRPr>
          </a:p>
          <a:p>
            <a:pPr algn="just"/>
            <a:r>
              <a:rPr lang="en-US" sz="1600" b="1" dirty="0">
                <a:solidFill>
                  <a:srgbClr val="00B050"/>
                </a:solidFill>
                <a:latin typeface="Calibri" pitchFamily="34" charset="0"/>
                <a:cs typeface="Calibri" pitchFamily="34" charset="0"/>
              </a:rPr>
              <a:t>GREEN track : </a:t>
            </a:r>
          </a:p>
          <a:p>
            <a:pPr algn="just"/>
            <a:r>
              <a:rPr lang="en-US" sz="1600" b="1" dirty="0">
                <a:solidFill>
                  <a:srgbClr val="FF6600"/>
                </a:solidFill>
                <a:latin typeface="Calibri" pitchFamily="34" charset="0"/>
                <a:cs typeface="Calibri" pitchFamily="34" charset="0"/>
              </a:rPr>
              <a:t>I) Communication even </a:t>
            </a:r>
            <a:r>
              <a:rPr lang="en-US" sz="1600" b="1" dirty="0" err="1">
                <a:solidFill>
                  <a:srgbClr val="FF6600"/>
                </a:solidFill>
                <a:latin typeface="Calibri" pitchFamily="34" charset="0"/>
                <a:cs typeface="Calibri" pitchFamily="34" charset="0"/>
              </a:rPr>
              <a:t>LoRa</a:t>
            </a:r>
            <a:r>
              <a:rPr lang="en-US" sz="1600" b="1" dirty="0">
                <a:solidFill>
                  <a:srgbClr val="FF6600"/>
                </a:solidFill>
                <a:latin typeface="Calibri" pitchFamily="34" charset="0"/>
                <a:cs typeface="Calibri" pitchFamily="34" charset="0"/>
              </a:rPr>
              <a:t> pair </a:t>
            </a:r>
          </a:p>
          <a:p>
            <a:pPr algn="just"/>
            <a:r>
              <a:rPr lang="en-US" sz="1600" b="1" dirty="0">
                <a:solidFill>
                  <a:srgbClr val="FF6600"/>
                </a:solidFill>
                <a:latin typeface="Calibri" pitchFamily="34" charset="0"/>
                <a:cs typeface="Calibri" pitchFamily="34" charset="0"/>
              </a:rPr>
              <a:t>1 - communicate with the chip RN2483  </a:t>
            </a:r>
          </a:p>
          <a:p>
            <a:pPr algn="just"/>
            <a:r>
              <a:rPr lang="en-US" sz="1600" b="1" dirty="0">
                <a:solidFill>
                  <a:srgbClr val="FF6600"/>
                </a:solidFill>
                <a:latin typeface="Calibri" pitchFamily="34" charset="0"/>
                <a:cs typeface="Calibri" pitchFamily="34" charset="0"/>
              </a:rPr>
              <a:t>2 - setting in place of a chip in rec mode reconstructed </a:t>
            </a:r>
          </a:p>
          <a:p>
            <a:pPr algn="just"/>
            <a:r>
              <a:rPr lang="en-US" sz="1600" b="1" dirty="0">
                <a:solidFill>
                  <a:srgbClr val="FF6600"/>
                </a:solidFill>
                <a:latin typeface="Calibri" pitchFamily="34" charset="0"/>
                <a:cs typeface="Calibri" pitchFamily="34" charset="0"/>
              </a:rPr>
              <a:t>3 - bet place a chip in transmit mode</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BLUE track : </a:t>
            </a:r>
          </a:p>
          <a:p>
            <a:pPr algn="just"/>
            <a:r>
              <a:rPr lang="en-US" sz="1600" b="1" dirty="0">
                <a:solidFill>
                  <a:srgbClr val="FF6600"/>
                </a:solidFill>
                <a:latin typeface="Calibri" pitchFamily="34" charset="0"/>
                <a:cs typeface="Calibri" pitchFamily="34" charset="0"/>
              </a:rPr>
              <a:t>II) creating a </a:t>
            </a:r>
            <a:r>
              <a:rPr lang="en-US" sz="1600" b="1" dirty="0" err="1">
                <a:solidFill>
                  <a:srgbClr val="FF6600"/>
                </a:solidFill>
                <a:latin typeface="Calibri" pitchFamily="34" charset="0"/>
                <a:cs typeface="Calibri" pitchFamily="34" charset="0"/>
              </a:rPr>
              <a:t>LoRaWAN</a:t>
            </a:r>
            <a:r>
              <a:rPr lang="en-US" sz="1600" b="1" dirty="0">
                <a:solidFill>
                  <a:srgbClr val="FF6600"/>
                </a:solidFill>
                <a:latin typeface="Calibri" pitchFamily="34" charset="0"/>
                <a:cs typeface="Calibri" pitchFamily="34" charset="0"/>
              </a:rPr>
              <a:t> application: 'Gas sensor connected' to accomplish this application we will use several components: Arduino Uno, RN2483, Buzzer, MQ, button gas sensor tappet, Resistance, Led </a:t>
            </a:r>
          </a:p>
          <a:p>
            <a:pPr algn="just"/>
            <a:r>
              <a:rPr lang="en-US" sz="1600" b="1" dirty="0">
                <a:solidFill>
                  <a:srgbClr val="FF6600"/>
                </a:solidFill>
                <a:latin typeface="Calibri" pitchFamily="34" charset="0"/>
                <a:cs typeface="Calibri" pitchFamily="34" charset="0"/>
              </a:rPr>
              <a:t>1) a quick prototype: purpose: network connection TTN, management of a disruption on the gas sensor indicating the presence of danger, sends the data over the network.  </a:t>
            </a:r>
          </a:p>
          <a:p>
            <a:pPr algn="just"/>
            <a:r>
              <a:rPr lang="en-US" sz="1600" b="1" dirty="0">
                <a:solidFill>
                  <a:srgbClr val="FF6600"/>
                </a:solidFill>
                <a:latin typeface="Calibri" pitchFamily="34" charset="0"/>
                <a:cs typeface="Calibri" pitchFamily="34" charset="0"/>
              </a:rPr>
              <a:t>2) realize the shield: the realization of the shield will be done through the </a:t>
            </a:r>
            <a:r>
              <a:rPr lang="en-US" sz="1600" b="1" dirty="0" err="1">
                <a:solidFill>
                  <a:srgbClr val="FF6600"/>
                </a:solidFill>
                <a:latin typeface="Calibri" pitchFamily="34" charset="0"/>
                <a:cs typeface="Calibri" pitchFamily="34" charset="0"/>
              </a:rPr>
              <a:t>KiCAD</a:t>
            </a:r>
            <a:r>
              <a:rPr lang="en-US" sz="1600" b="1" dirty="0">
                <a:solidFill>
                  <a:srgbClr val="FF6600"/>
                </a:solidFill>
                <a:latin typeface="Calibri" pitchFamily="34" charset="0"/>
                <a:cs typeface="Calibri" pitchFamily="34" charset="0"/>
              </a:rPr>
              <a:t> software. </a:t>
            </a: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RED track : </a:t>
            </a:r>
          </a:p>
          <a:p>
            <a:pPr algn="just"/>
            <a:r>
              <a:rPr lang="en-US" sz="1600" b="1" dirty="0">
                <a:solidFill>
                  <a:srgbClr val="FF6600"/>
                </a:solidFill>
                <a:latin typeface="Calibri" pitchFamily="34" charset="0"/>
                <a:cs typeface="Calibri" pitchFamily="34" charset="0"/>
              </a:rPr>
              <a:t>III) manage the power consumption of the entire system 1) find a way to measure consumption </a:t>
            </a:r>
          </a:p>
          <a:p>
            <a:pPr algn="just"/>
            <a:r>
              <a:rPr lang="en-US" sz="1600" b="1" dirty="0">
                <a:solidFill>
                  <a:srgbClr val="FF6600"/>
                </a:solidFill>
                <a:latin typeface="Calibri" pitchFamily="34" charset="0"/>
                <a:cs typeface="Calibri" pitchFamily="34" charset="0"/>
              </a:rPr>
              <a:t>2) manage consumption </a:t>
            </a:r>
          </a:p>
          <a:p>
            <a:pPr algn="just"/>
            <a:endParaRPr lang="en-US" sz="1600" b="1" dirty="0">
              <a:solidFill>
                <a:srgbClr val="FF6600"/>
              </a:solidFill>
              <a:latin typeface="Calibri" pitchFamily="34" charset="0"/>
              <a:cs typeface="Calibri" pitchFamily="34" charset="0"/>
            </a:endParaRPr>
          </a:p>
          <a:p>
            <a:pPr algn="just"/>
            <a:r>
              <a:rPr lang="en-US" sz="1600" b="1" dirty="0">
                <a:latin typeface="Calibri" pitchFamily="34" charset="0"/>
                <a:cs typeface="Calibri" pitchFamily="34" charset="0"/>
              </a:rPr>
              <a:t>BLACK track : </a:t>
            </a:r>
          </a:p>
          <a:p>
            <a:pPr algn="just"/>
            <a:r>
              <a:rPr lang="en-US" sz="1600" b="1" dirty="0">
                <a:solidFill>
                  <a:srgbClr val="FF6600"/>
                </a:solidFill>
                <a:latin typeface="Calibri" pitchFamily="34" charset="0"/>
                <a:cs typeface="Calibri" pitchFamily="34" charset="0"/>
              </a:rPr>
              <a:t>Goal: achieve a dashboard with </a:t>
            </a:r>
            <a:r>
              <a:rPr lang="en-US" sz="1600" b="1" dirty="0" err="1">
                <a:solidFill>
                  <a:srgbClr val="FF6600"/>
                </a:solidFill>
                <a:latin typeface="Calibri" pitchFamily="34" charset="0"/>
                <a:cs typeface="Calibri" pitchFamily="34" charset="0"/>
              </a:rPr>
              <a:t>NodeRed</a:t>
            </a:r>
            <a:r>
              <a:rPr lang="en-US" sz="1600" b="1" dirty="0">
                <a:solidFill>
                  <a:srgbClr val="FF6600"/>
                </a:solidFill>
                <a:latin typeface="Calibri" pitchFamily="34" charset="0"/>
                <a:cs typeface="Calibri" pitchFamily="34" charset="0"/>
              </a:rPr>
              <a:t> to visualize the data of TTN!</a:t>
            </a:r>
            <a:endParaRPr lang="fr-FR" sz="1600" b="1" dirty="0">
              <a:solidFill>
                <a:srgbClr val="0070C0"/>
              </a:solidFill>
              <a:latin typeface="Calibri" pitchFamily="34" charset="0"/>
              <a:cs typeface="Calibri" pitchFamily="34" charset="0"/>
            </a:endParaRPr>
          </a:p>
        </p:txBody>
      </p:sp>
      <p:sp>
        <p:nvSpPr>
          <p:cNvPr id="5" name="Accolade ouvrante 4">
            <a:extLst>
              <a:ext uri="{FF2B5EF4-FFF2-40B4-BE49-F238E27FC236}">
                <a16:creationId xmlns:a16="http://schemas.microsoft.com/office/drawing/2014/main" id="{3550A148-86AF-4539-8E80-59653326D89C}"/>
              </a:ext>
            </a:extLst>
          </p:cNvPr>
          <p:cNvSpPr/>
          <p:nvPr/>
        </p:nvSpPr>
        <p:spPr>
          <a:xfrm>
            <a:off x="771380" y="553897"/>
            <a:ext cx="434157" cy="5971447"/>
          </a:xfrm>
          <a:prstGeom prst="leftBrace">
            <a:avLst>
              <a:gd name="adj1" fmla="val 8333"/>
              <a:gd name="adj2" fmla="val 45948"/>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sz="1050"/>
          </a:p>
        </p:txBody>
      </p:sp>
      <p:sp>
        <p:nvSpPr>
          <p:cNvPr id="6" name="ZoneTexte 5">
            <a:extLst>
              <a:ext uri="{FF2B5EF4-FFF2-40B4-BE49-F238E27FC236}">
                <a16:creationId xmlns:a16="http://schemas.microsoft.com/office/drawing/2014/main" id="{3C0B6195-7181-4DE8-99E1-0ADF9CFEEBA6}"/>
              </a:ext>
            </a:extLst>
          </p:cNvPr>
          <p:cNvSpPr txBox="1"/>
          <p:nvPr/>
        </p:nvSpPr>
        <p:spPr>
          <a:xfrm>
            <a:off x="0" y="3068960"/>
            <a:ext cx="934871" cy="584775"/>
          </a:xfrm>
          <a:prstGeom prst="rect">
            <a:avLst/>
          </a:prstGeom>
          <a:noFill/>
        </p:spPr>
        <p:txBody>
          <a:bodyPr wrap="none" rtlCol="0">
            <a:spAutoFit/>
          </a:bodyPr>
          <a:lstStyle/>
          <a:p>
            <a:pPr algn="ctr"/>
            <a:r>
              <a:rPr lang="fr-FR" sz="1600" b="1" dirty="0">
                <a:solidFill>
                  <a:srgbClr val="C00000"/>
                </a:solidFill>
                <a:latin typeface="Calibri" pitchFamily="34" charset="0"/>
                <a:cs typeface="Calibri" pitchFamily="34" charset="0"/>
              </a:rPr>
              <a:t>TP </a:t>
            </a:r>
          </a:p>
          <a:p>
            <a:pPr algn="ctr"/>
            <a:r>
              <a:rPr lang="fr-FR" sz="1600" b="1" dirty="0">
                <a:solidFill>
                  <a:srgbClr val="C00000"/>
                </a:solidFill>
                <a:latin typeface="Calibri" pitchFamily="34" charset="0"/>
                <a:cs typeface="Calibri" pitchFamily="34" charset="0"/>
              </a:rPr>
              <a:t>Mini-</a:t>
            </a:r>
            <a:r>
              <a:rPr lang="fr-FR" sz="1600" b="1" dirty="0" err="1">
                <a:solidFill>
                  <a:srgbClr val="C00000"/>
                </a:solidFill>
                <a:latin typeface="Calibri" pitchFamily="34" charset="0"/>
                <a:cs typeface="Calibri" pitchFamily="34" charset="0"/>
              </a:rPr>
              <a:t>Lab</a:t>
            </a:r>
            <a:endParaRPr lang="fr-FR" sz="1600" b="1" dirty="0">
              <a:solidFill>
                <a:srgbClr val="C00000"/>
              </a:solidFill>
              <a:latin typeface="Calibri" pitchFamily="34" charset="0"/>
              <a:cs typeface="Calibri" pitchFamily="34" charset="0"/>
            </a:endParaRPr>
          </a:p>
        </p:txBody>
      </p:sp>
    </p:spTree>
    <p:extLst>
      <p:ext uri="{BB962C8B-B14F-4D97-AF65-F5344CB8AC3E}">
        <p14:creationId xmlns:p14="http://schemas.microsoft.com/office/powerpoint/2010/main" val="133849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PLAN DETAILLE DU COURS (AVEC LIENS HYPERTEXTES)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6</a:t>
            </a:fld>
            <a:endParaRPr lang="fr-FR"/>
          </a:p>
        </p:txBody>
      </p:sp>
      <p:sp>
        <p:nvSpPr>
          <p:cNvPr id="4" name="Rectangle 3"/>
          <p:cNvSpPr/>
          <p:nvPr/>
        </p:nvSpPr>
        <p:spPr>
          <a:xfrm>
            <a:off x="323528" y="446055"/>
            <a:ext cx="4788056" cy="6370975"/>
          </a:xfrm>
          <a:prstGeom prst="rect">
            <a:avLst/>
          </a:prstGeom>
        </p:spPr>
        <p:txBody>
          <a:bodyPr wrap="square">
            <a:spAutoFit/>
          </a:bodyPr>
          <a:lstStyle/>
          <a:p>
            <a:pPr algn="just"/>
            <a:r>
              <a:rPr lang="en-US" sz="1200" b="1" dirty="0">
                <a:solidFill>
                  <a:srgbClr val="C00000"/>
                </a:solidFill>
                <a:latin typeface="Calibri" pitchFamily="34" charset="0"/>
                <a:cs typeface="Calibri" pitchFamily="34" charset="0"/>
                <a:hlinkClick r:id="rId2" action="ppaction://hlinksldjump"/>
              </a:rPr>
              <a:t>1 - CONTEXT: OPEN SOURCE HARDWARE</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3" action="ppaction://hlinksldjump"/>
              </a:rPr>
              <a:t>2 - ARDUINO – PLATFORM</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 action="ppaction://hlinksldjump"/>
              </a:rPr>
              <a:t>3 - GETTING STARTED WITH THE DEVELOPMENT ENVIRONMENT</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5" action="ppaction://hlinksldjump"/>
              </a:rPr>
              <a:t>4 – MICROCONTROLLERS</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6" action="ppaction://hlinksldjump"/>
              </a:rPr>
              <a:t>5 - WHAT FAMILY OF MICROCONTROLLERS</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7" action="ppaction://hlinksldjump"/>
              </a:rPr>
              <a:t>6 - AUTOPSY OF AN ARDUINO PLATFORM</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8" action="ppaction://hlinksldjump"/>
              </a:rPr>
              <a:t>7 DIGITALS INPUTS/OUTPUTS</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9" action="ppaction://hlinksldjump"/>
              </a:rPr>
              <a:t>7 - 1 TP1A</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10" action="ppaction://hlinksldjump"/>
              </a:rPr>
              <a:t>7</a:t>
            </a:r>
            <a:r>
              <a:rPr lang="en-US" sz="1200" b="1" dirty="0">
                <a:solidFill>
                  <a:srgbClr val="C00000"/>
                </a:solidFill>
                <a:latin typeface="Calibri" pitchFamily="34" charset="0"/>
                <a:cs typeface="Calibri" pitchFamily="34" charset="0"/>
                <a:hlinkClick r:id="rId11" action="ppaction://hlinksldjump"/>
              </a:rPr>
              <a:t> - 2 TP1B</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10" action="ppaction://hlinksldjump"/>
              </a:rPr>
              <a:t>7</a:t>
            </a:r>
            <a:r>
              <a:rPr lang="en-US" sz="1200" b="1" dirty="0">
                <a:solidFill>
                  <a:srgbClr val="C00000"/>
                </a:solidFill>
                <a:latin typeface="Calibri" pitchFamily="34" charset="0"/>
                <a:cs typeface="Calibri" pitchFamily="34" charset="0"/>
                <a:hlinkClick r:id="rId12" action="ppaction://hlinksldjump"/>
              </a:rPr>
              <a:t> - 3 TP1C</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13" action="ppaction://hlinksldjump"/>
              </a:rPr>
              <a:t>8 - ANALOG INPUTS</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14" action="ppaction://hlinksldjump"/>
              </a:rPr>
              <a:t>8 </a:t>
            </a:r>
            <a:r>
              <a:rPr lang="en-US" sz="1200" b="1" dirty="0">
                <a:solidFill>
                  <a:srgbClr val="C00000"/>
                </a:solidFill>
                <a:latin typeface="Calibri" pitchFamily="34" charset="0"/>
                <a:cs typeface="Calibri" pitchFamily="34" charset="0"/>
                <a:hlinkClick r:id="rId15" action="ppaction://hlinksldjump"/>
              </a:rPr>
              <a:t>– 1 TP1E</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14" action="ppaction://hlinksldjump"/>
              </a:rPr>
              <a:t>8 </a:t>
            </a:r>
            <a:r>
              <a:rPr lang="en-US" sz="1200" b="1" dirty="0">
                <a:solidFill>
                  <a:srgbClr val="C00000"/>
                </a:solidFill>
                <a:latin typeface="Calibri" pitchFamily="34" charset="0"/>
                <a:cs typeface="Calibri" pitchFamily="34" charset="0"/>
                <a:hlinkClick r:id="rId16" action="ppaction://hlinksldjump"/>
              </a:rPr>
              <a:t>- 2 TP2A</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14" action="ppaction://hlinksldjump"/>
              </a:rPr>
              <a:t>9</a:t>
            </a:r>
            <a:r>
              <a:rPr lang="en-US" sz="1200" b="1" dirty="0">
                <a:solidFill>
                  <a:srgbClr val="C00000"/>
                </a:solidFill>
                <a:latin typeface="Calibri" pitchFamily="34" charset="0"/>
                <a:cs typeface="Calibri" pitchFamily="34" charset="0"/>
                <a:hlinkClick r:id="rId17" action="ppaction://hlinksldjump"/>
              </a:rPr>
              <a:t> - ADRESSABLE DEVICES ?</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18" action="ppaction://hlinksldjump"/>
              </a:rPr>
              <a:t>10 - DIGITAL &amp; ANALOG APPLICATIONS</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19" action="ppaction://hlinksldjump"/>
              </a:rPr>
              <a:t>10 - 1 TP2B</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20" action="ppaction://hlinksldjump"/>
              </a:rPr>
              <a:t>10 – 2 TP2C</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21" action="ppaction://hlinksldjump"/>
              </a:rPr>
              <a:t>11 - DO "ANALOG" WITH DIGITAL</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22" action="ppaction://hlinksldjump"/>
              </a:rPr>
              <a:t>11 – 1 TP3-A</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23" action="ppaction://hlinksldjump"/>
              </a:rPr>
              <a:t>11 – 2 TP3-B</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24" action="ppaction://hlinksldjump"/>
              </a:rPr>
              <a:t>12 – DEBOUNCING</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25" action="ppaction://hlinksldjump"/>
              </a:rPr>
              <a:t>13 – INTERRUPTS</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26" action="ppaction://hlinksldjump"/>
              </a:rPr>
              <a:t>14 - HARDWARE INTERRUPTS</a:t>
            </a:r>
            <a:endParaRPr lang="en-US" sz="1200" b="1" dirty="0">
              <a:solidFill>
                <a:srgbClr val="C00000"/>
              </a:solidFill>
              <a:latin typeface="Calibri" pitchFamily="34" charset="0"/>
              <a:cs typeface="Calibri" pitchFamily="34" charset="0"/>
            </a:endParaRPr>
          </a:p>
          <a:p>
            <a:pPr algn="just"/>
            <a:r>
              <a:rPr lang="en-US" sz="1200" b="1" u="sng" dirty="0">
                <a:solidFill>
                  <a:srgbClr val="C00000"/>
                </a:solidFill>
                <a:latin typeface="Calibri" pitchFamily="34" charset="0"/>
                <a:cs typeface="Calibri" pitchFamily="34" charset="0"/>
                <a:hlinkClick r:id="rId27" action="ppaction://hlinksldjump"/>
              </a:rPr>
              <a:t>             14 - 1</a:t>
            </a:r>
            <a:r>
              <a:rPr lang="en-US" sz="1200" b="1" dirty="0">
                <a:solidFill>
                  <a:srgbClr val="C00000"/>
                </a:solidFill>
                <a:latin typeface="Calibri" pitchFamily="34" charset="0"/>
                <a:cs typeface="Calibri" pitchFamily="34" charset="0"/>
                <a:hlinkClick r:id="rId27" action="ppaction://hlinksldjump"/>
              </a:rPr>
              <a:t> TP3-F</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28" action="ppaction://hlinksldjump"/>
              </a:rPr>
              <a:t>15 - SOFTWARE INTERRUPTS</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29" action="ppaction://hlinksldjump"/>
              </a:rPr>
              <a:t>16 – TIMERS</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30" action="ppaction://hlinksldjump"/>
              </a:rPr>
              <a:t>17 - SERIAL COMMUNICATION</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31" action="ppaction://hlinksldjump"/>
              </a:rPr>
              <a:t>17-1 - ASYNCHRONOUS SERIAL COMMUNICATION</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32" action="ppaction://hlinksldjump"/>
              </a:rPr>
              <a:t>17-2 </a:t>
            </a:r>
            <a:r>
              <a:rPr lang="en-US" sz="1200" b="1" dirty="0">
                <a:solidFill>
                  <a:srgbClr val="C00000"/>
                </a:solidFill>
                <a:latin typeface="Calibri" pitchFamily="34" charset="0"/>
                <a:cs typeface="Calibri" pitchFamily="34" charset="0"/>
                <a:hlinkClick r:id="rId33" action="ppaction://hlinksldjump"/>
              </a:rPr>
              <a:t>- SYNCHRONOUS SERIAL COMMUNICATION</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32" action="ppaction://hlinksldjump"/>
              </a:rPr>
              <a:t>17-3</a:t>
            </a:r>
            <a:r>
              <a:rPr lang="en-US" sz="1200" b="1" dirty="0">
                <a:solidFill>
                  <a:srgbClr val="C00000"/>
                </a:solidFill>
                <a:latin typeface="Calibri" pitchFamily="34" charset="0"/>
                <a:cs typeface="Calibri" pitchFamily="34" charset="0"/>
              </a:rPr>
              <a:t> </a:t>
            </a:r>
            <a:r>
              <a:rPr lang="en-US" sz="1200" b="1" dirty="0">
                <a:solidFill>
                  <a:srgbClr val="C00000"/>
                </a:solidFill>
                <a:latin typeface="Calibri" pitchFamily="34" charset="0"/>
                <a:cs typeface="Calibri" pitchFamily="34" charset="0"/>
                <a:hlinkClick r:id="rId34" action="ppaction://hlinksldjump"/>
              </a:rPr>
              <a:t>- SYNCHRONOUS SERIAL COMMUNICATION: I2C</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35" action="ppaction://hlinksldjump"/>
              </a:rPr>
              <a:t>              17 – 4 - TP4-A</a:t>
            </a:r>
            <a:endParaRPr lang="en-US" sz="1200" b="1" dirty="0">
              <a:solidFill>
                <a:srgbClr val="C00000"/>
              </a:solidFill>
              <a:latin typeface="Calibri" pitchFamily="34" charset="0"/>
              <a:cs typeface="Calibri" pitchFamily="34" charset="0"/>
            </a:endParaRPr>
          </a:p>
          <a:p>
            <a:pPr algn="just"/>
            <a:r>
              <a:rPr lang="fr-FR" sz="1200" b="1" dirty="0">
                <a:solidFill>
                  <a:srgbClr val="C00000"/>
                </a:solidFill>
                <a:latin typeface="Calibri" pitchFamily="34" charset="0"/>
                <a:cs typeface="Calibri" pitchFamily="34" charset="0"/>
                <a:hlinkClick r:id="rId36" action="ppaction://hlinksldjump"/>
              </a:rPr>
              <a:t>18 - SYNCHRONOUS SERIAL COMMUNICATION: SPI</a:t>
            </a:r>
            <a:endParaRPr lang="fr-FR" sz="1200" b="1" dirty="0">
              <a:solidFill>
                <a:srgbClr val="C00000"/>
              </a:solidFill>
              <a:latin typeface="Calibri" pitchFamily="34" charset="0"/>
              <a:cs typeface="Calibri" pitchFamily="34" charset="0"/>
            </a:endParaRPr>
          </a:p>
          <a:p>
            <a:pPr algn="just"/>
            <a:r>
              <a:rPr lang="fr-FR" sz="1200" b="1" dirty="0">
                <a:solidFill>
                  <a:srgbClr val="C00000"/>
                </a:solidFill>
                <a:latin typeface="Calibri" pitchFamily="34" charset="0"/>
                <a:cs typeface="Calibri" pitchFamily="34" charset="0"/>
                <a:hlinkClick r:id="rId37" action="ppaction://hlinksldjump"/>
              </a:rPr>
              <a:t>19 – LIBRAIRIES</a:t>
            </a:r>
            <a:endParaRPr lang="fr-FR" sz="1200" b="1" dirty="0">
              <a:solidFill>
                <a:srgbClr val="C00000"/>
              </a:solidFill>
              <a:latin typeface="Calibri" pitchFamily="34" charset="0"/>
              <a:cs typeface="Calibri" pitchFamily="34" charset="0"/>
            </a:endParaRPr>
          </a:p>
        </p:txBody>
      </p:sp>
      <p:sp>
        <p:nvSpPr>
          <p:cNvPr id="6" name="Rectangle 5">
            <a:extLst>
              <a:ext uri="{FF2B5EF4-FFF2-40B4-BE49-F238E27FC236}">
                <a16:creationId xmlns:a16="http://schemas.microsoft.com/office/drawing/2014/main" id="{CBB915A4-F720-4C4A-89CA-1D543F8A9E56}"/>
              </a:ext>
            </a:extLst>
          </p:cNvPr>
          <p:cNvSpPr/>
          <p:nvPr/>
        </p:nvSpPr>
        <p:spPr>
          <a:xfrm>
            <a:off x="4613192" y="476672"/>
            <a:ext cx="4572000" cy="5816977"/>
          </a:xfrm>
          <a:prstGeom prst="rect">
            <a:avLst/>
          </a:prstGeom>
        </p:spPr>
        <p:txBody>
          <a:bodyPr>
            <a:spAutoFit/>
          </a:bodyPr>
          <a:lstStyle/>
          <a:p>
            <a:pPr algn="just"/>
            <a:r>
              <a:rPr lang="fr-FR" sz="1200" b="1" dirty="0">
                <a:solidFill>
                  <a:srgbClr val="C00000"/>
                </a:solidFill>
                <a:latin typeface="Calibri" pitchFamily="34" charset="0"/>
                <a:cs typeface="Calibri" pitchFamily="34" charset="0"/>
                <a:hlinkClick r:id="rId38" action="ppaction://hlinksldjump"/>
              </a:rPr>
              <a:t>20 - THE SHIELDS </a:t>
            </a:r>
            <a:endParaRPr lang="fr-FR"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39" action="ppaction://hlinksldjump"/>
              </a:rPr>
              <a:t>21 - TO GO FURTHER: PROCESSING</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0" action="ppaction://hlinksldjump"/>
              </a:rPr>
              <a:t>	21 - 1 - TP4-D</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1" action="ppaction://hlinksldjump"/>
              </a:rPr>
              <a:t>22 - PROCESSING FOR ANDROID</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2" action="ppaction://hlinksldjump"/>
              </a:rPr>
              <a:t>	22 - 1 - TP5</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3" action="ppaction://hlinksldjump"/>
              </a:rPr>
              <a:t>23 - TO GO FURTHER: LIFA</a:t>
            </a:r>
            <a:endParaRPr lang="en-US" sz="1200" b="1" dirty="0">
              <a:solidFill>
                <a:srgbClr val="C00000"/>
              </a:solidFill>
              <a:latin typeface="Calibri" pitchFamily="34" charset="0"/>
              <a:cs typeface="Calibri" pitchFamily="34" charset="0"/>
            </a:endParaRPr>
          </a:p>
          <a:p>
            <a:pPr algn="just"/>
            <a:r>
              <a:rPr lang="fr-FR" sz="1200" b="1" dirty="0">
                <a:solidFill>
                  <a:srgbClr val="C00000"/>
                </a:solidFill>
                <a:latin typeface="Calibri" pitchFamily="34" charset="0"/>
                <a:cs typeface="Calibri" pitchFamily="34" charset="0"/>
                <a:hlinkClick r:id="rId44" action="ppaction://hlinksldjump"/>
              </a:rPr>
              <a:t>24 - ARDUINO ET C#</a:t>
            </a:r>
            <a:endParaRPr lang="fr-FR"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5" action="ppaction://hlinksldjump"/>
              </a:rPr>
              <a:t>25 - TO GO FURTHER: PYTHON</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6" action="ppaction://hlinksldjump"/>
              </a:rPr>
              <a:t>26 - OTHER INTERESTING TRACKS ?</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7" action="ppaction://hlinksldjump"/>
              </a:rPr>
              <a:t>27 - ARDUINO ET NODE-RED</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8" action="ppaction://hlinksldjump"/>
              </a:rPr>
              <a:t>28 - MICRO-PYTHON</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49" action="ppaction://hlinksldjump"/>
              </a:rPr>
              <a:t>29 - FLASHING MICRO-PYTHON TO ESP32</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50" action="ppaction://hlinksldjump"/>
              </a:rPr>
              <a:t>30 - GETTING STARTED WITH </a:t>
            </a:r>
            <a:r>
              <a:rPr lang="en-US" sz="1200" b="1" dirty="0" err="1">
                <a:solidFill>
                  <a:srgbClr val="C00000"/>
                </a:solidFill>
                <a:latin typeface="Calibri" pitchFamily="34" charset="0"/>
                <a:cs typeface="Calibri" pitchFamily="34" charset="0"/>
                <a:hlinkClick r:id="rId50" action="ppaction://hlinksldjump"/>
              </a:rPr>
              <a:t>uPyCRAFT</a:t>
            </a:r>
            <a:r>
              <a:rPr lang="en-US" sz="1200" b="1" dirty="0">
                <a:solidFill>
                  <a:srgbClr val="C00000"/>
                </a:solidFill>
                <a:latin typeface="Calibri" pitchFamily="34" charset="0"/>
                <a:cs typeface="Calibri" pitchFamily="34" charset="0"/>
                <a:hlinkClick r:id="rId50" action="ppaction://hlinksldjump"/>
              </a:rPr>
              <a:t> IDE</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51" action="ppaction://hlinksldjump"/>
              </a:rPr>
              <a:t>31 - MICROPYTHON PROGRAMMING BASICS</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52" action="ppaction://hlinksldjump"/>
              </a:rPr>
              <a:t>32 - MICROPYTHON MODULES</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53" action="ppaction://hlinksldjump"/>
              </a:rPr>
              <a:t>32 - 1 - TP ANALOG READ ON ESP32</a:t>
            </a:r>
            <a:endParaRPr lang="en-US"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54" action="ppaction://hlinksldjump"/>
              </a:rPr>
              <a:t>32 - 2 - TP OLED ON ESP32</a:t>
            </a:r>
            <a:endParaRPr lang="en-US" sz="1200" b="1" dirty="0">
              <a:solidFill>
                <a:srgbClr val="C00000"/>
              </a:solidFill>
              <a:latin typeface="Calibri" pitchFamily="34" charset="0"/>
              <a:cs typeface="Calibri" pitchFamily="34" charset="0"/>
            </a:endParaRPr>
          </a:p>
          <a:p>
            <a:pPr lvl="1" algn="just"/>
            <a:r>
              <a:rPr lang="fi-FI" sz="1200" b="1" dirty="0">
                <a:solidFill>
                  <a:srgbClr val="C00000"/>
                </a:solidFill>
                <a:latin typeface="Calibri" pitchFamily="34" charset="0"/>
                <a:cs typeface="Calibri" pitchFamily="34" charset="0"/>
                <a:hlinkClick r:id="rId55" action="ppaction://hlinksldjump"/>
              </a:rPr>
              <a:t>32 - 3 - TP LoRa ON ESP32</a:t>
            </a:r>
            <a:endParaRPr lang="fi-FI" sz="1200" b="1" dirty="0">
              <a:solidFill>
                <a:srgbClr val="C00000"/>
              </a:solidFill>
              <a:latin typeface="Calibri" pitchFamily="34" charset="0"/>
              <a:cs typeface="Calibri" pitchFamily="34" charset="0"/>
            </a:endParaRPr>
          </a:p>
          <a:p>
            <a:pPr lvl="1" algn="just"/>
            <a:r>
              <a:rPr lang="fi-FI" sz="1200" b="1" dirty="0">
                <a:solidFill>
                  <a:srgbClr val="C00000"/>
                </a:solidFill>
                <a:latin typeface="Calibri" pitchFamily="34" charset="0"/>
                <a:cs typeface="Calibri" pitchFamily="34" charset="0"/>
                <a:hlinkClick r:id="rId56" action="ppaction://hlinksldjump"/>
              </a:rPr>
              <a:t>32 - 4 - TP CAPACITIVE TOUCH</a:t>
            </a:r>
            <a:endParaRPr lang="fi-FI" sz="1200" b="1" dirty="0">
              <a:solidFill>
                <a:srgbClr val="C00000"/>
              </a:solidFill>
              <a:latin typeface="Calibri" pitchFamily="34" charset="0"/>
              <a:cs typeface="Calibri" pitchFamily="34" charset="0"/>
            </a:endParaRPr>
          </a:p>
          <a:p>
            <a:pPr lvl="1" algn="just"/>
            <a:r>
              <a:rPr lang="en-US" sz="1200" b="1" dirty="0">
                <a:solidFill>
                  <a:srgbClr val="C00000"/>
                </a:solidFill>
                <a:latin typeface="Calibri" pitchFamily="34" charset="0"/>
                <a:cs typeface="Calibri" pitchFamily="34" charset="0"/>
                <a:hlinkClick r:id="rId57" action="ppaction://hlinksldjump"/>
              </a:rPr>
              <a:t>32 - 5 - TP HALL EFFECT SENSOR</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58" action="ppaction://hlinksldjump"/>
              </a:rPr>
              <a:t>34 - HOW MQTT WORKS</a:t>
            </a:r>
            <a:endParaRPr lang="en-US" sz="1200" b="1" dirty="0">
              <a:solidFill>
                <a:srgbClr val="C00000"/>
              </a:solidFill>
              <a:latin typeface="Calibri" pitchFamily="34" charset="0"/>
              <a:cs typeface="Calibri" pitchFamily="34" charset="0"/>
            </a:endParaRPr>
          </a:p>
          <a:p>
            <a:pPr algn="just"/>
            <a:r>
              <a:rPr lang="fi-FI" sz="1200" b="1" dirty="0">
                <a:solidFill>
                  <a:srgbClr val="C00000"/>
                </a:solidFill>
                <a:latin typeface="Calibri" pitchFamily="34" charset="0"/>
                <a:cs typeface="Calibri" pitchFamily="34" charset="0"/>
                <a:hlinkClick r:id="rId59" action="ppaction://hlinksldjump"/>
              </a:rPr>
              <a:t>35 - TP - MQTT ON ESP32/ESP8266</a:t>
            </a:r>
            <a:endParaRPr lang="fi-FI"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60" action="ppaction://hlinksldjump"/>
              </a:rPr>
              <a:t>36 - MQTT - Connect ESP32 to Node-RED</a:t>
            </a:r>
            <a:endParaRPr lang="en-US" sz="1200" b="1" dirty="0">
              <a:solidFill>
                <a:srgbClr val="C00000"/>
              </a:solidFill>
              <a:latin typeface="Calibri" pitchFamily="34" charset="0"/>
              <a:cs typeface="Calibri" pitchFamily="34" charset="0"/>
            </a:endParaRPr>
          </a:p>
          <a:p>
            <a:pPr algn="just"/>
            <a:r>
              <a:rPr lang="fr-FR" sz="1200" b="1" dirty="0">
                <a:solidFill>
                  <a:srgbClr val="C00000"/>
                </a:solidFill>
                <a:latin typeface="Calibri" pitchFamily="34" charset="0"/>
                <a:cs typeface="Calibri" pitchFamily="34" charset="0"/>
                <a:hlinkClick r:id="rId61" action="ppaction://hlinksldjump"/>
              </a:rPr>
              <a:t>37 - ARDUINO ET INTELLIGENCE ARTIFICIELLE</a:t>
            </a:r>
            <a:endParaRPr lang="fr-FR" sz="1200" b="1" dirty="0">
              <a:solidFill>
                <a:srgbClr val="C00000"/>
              </a:solidFill>
              <a:latin typeface="Calibri" pitchFamily="34" charset="0"/>
              <a:cs typeface="Calibri" pitchFamily="34" charset="0"/>
            </a:endParaRPr>
          </a:p>
          <a:p>
            <a:pPr algn="just"/>
            <a:r>
              <a:rPr lang="fr-FR" sz="1200" b="1" dirty="0">
                <a:solidFill>
                  <a:srgbClr val="C00000"/>
                </a:solidFill>
                <a:latin typeface="Calibri" pitchFamily="34" charset="0"/>
                <a:cs typeface="Calibri" pitchFamily="34" charset="0"/>
                <a:hlinkClick r:id="rId62" action="ppaction://hlinksldjump"/>
              </a:rPr>
              <a:t>38 – THINGS NETWORK + NODERED</a:t>
            </a:r>
            <a:endParaRPr lang="fr-FR" sz="1200" b="1" dirty="0">
              <a:solidFill>
                <a:srgbClr val="C00000"/>
              </a:solidFill>
              <a:latin typeface="Calibri" pitchFamily="34" charset="0"/>
              <a:cs typeface="Calibri" pitchFamily="34" charset="0"/>
            </a:endParaRPr>
          </a:p>
          <a:p>
            <a:pPr algn="just"/>
            <a:r>
              <a:rPr lang="fr-FR" sz="1200" b="1" dirty="0">
                <a:solidFill>
                  <a:srgbClr val="C00000"/>
                </a:solidFill>
                <a:latin typeface="Calibri" pitchFamily="34" charset="0"/>
                <a:cs typeface="Calibri" pitchFamily="34" charset="0"/>
                <a:hlinkClick r:id="rId63" action="ppaction://hlinksldjump"/>
              </a:rPr>
              <a:t>39</a:t>
            </a:r>
            <a:r>
              <a:rPr lang="en-US" sz="1200" b="1" dirty="0">
                <a:solidFill>
                  <a:srgbClr val="C00000"/>
                </a:solidFill>
                <a:latin typeface="Calibri" pitchFamily="34" charset="0"/>
                <a:cs typeface="Calibri" pitchFamily="34" charset="0"/>
                <a:hlinkClick r:id="rId63" action="ppaction://hlinksldjump"/>
              </a:rPr>
              <a:t> - RAPPEL SUCCESSIVE APPROXIMATION ADC</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64" action="ppaction://hlinksldjump"/>
              </a:rPr>
              <a:t>40 - COMMANDES LINUX UTILES</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65" action="ppaction://hlinksldjump"/>
              </a:rPr>
              <a:t>41 – COMPARATIFS</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66" action="ppaction://hlinksldjump"/>
              </a:rPr>
              <a:t>42 - AND SECURITY ?</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67" action="ppaction://hlinksldjump"/>
              </a:rPr>
              <a:t>43 – REFERENCES</a:t>
            </a:r>
            <a:endParaRPr lang="en-US" sz="1200" b="1" dirty="0">
              <a:solidFill>
                <a:srgbClr val="C00000"/>
              </a:solidFill>
              <a:latin typeface="Calibri" pitchFamily="34" charset="0"/>
              <a:cs typeface="Calibri" pitchFamily="34" charset="0"/>
            </a:endParaRPr>
          </a:p>
          <a:p>
            <a:pPr algn="just"/>
            <a:r>
              <a:rPr lang="en-US" sz="1200" b="1" dirty="0">
                <a:solidFill>
                  <a:srgbClr val="C00000"/>
                </a:solidFill>
                <a:latin typeface="Calibri" pitchFamily="34" charset="0"/>
                <a:cs typeface="Calibri" pitchFamily="34" charset="0"/>
                <a:hlinkClick r:id="rId68" action="ppaction://hlinksldjump"/>
              </a:rPr>
              <a:t>44 - QUIZZ</a:t>
            </a:r>
            <a:endParaRPr lang="fr-FR" sz="2400" b="1" dirty="0">
              <a:solidFill>
                <a:srgbClr val="C00000"/>
              </a:solidFill>
              <a:latin typeface="Calibri" pitchFamily="34" charset="0"/>
              <a:cs typeface="Calibri" pitchFamily="34" charset="0"/>
            </a:endParaRPr>
          </a:p>
        </p:txBody>
      </p:sp>
    </p:spTree>
    <p:extLst>
      <p:ext uri="{BB962C8B-B14F-4D97-AF65-F5344CB8AC3E}">
        <p14:creationId xmlns:p14="http://schemas.microsoft.com/office/powerpoint/2010/main" val="1492439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60</a:t>
            </a:fld>
            <a:endParaRPr lang="fr-FR"/>
          </a:p>
        </p:txBody>
      </p:sp>
      <p:sp>
        <p:nvSpPr>
          <p:cNvPr id="5" name="Rectangle 4"/>
          <p:cNvSpPr/>
          <p:nvPr/>
        </p:nvSpPr>
        <p:spPr>
          <a:xfrm>
            <a:off x="251520" y="3429000"/>
            <a:ext cx="4572000" cy="1169551"/>
          </a:xfrm>
          <a:prstGeom prst="rect">
            <a:avLst/>
          </a:prstGeom>
        </p:spPr>
        <p:txBody>
          <a:bodyPr>
            <a:spAutoFit/>
          </a:bodyPr>
          <a:lstStyle/>
          <a:p>
            <a:r>
              <a:rPr lang="fr-FR" dirty="0">
                <a:latin typeface="Calibri" panose="020F0502020204030204" pitchFamily="34" charset="0"/>
              </a:rPr>
              <a:t>Ce programme (à copier dans l’IDE </a:t>
            </a:r>
            <a:r>
              <a:rPr lang="fr-FR" dirty="0" err="1">
                <a:latin typeface="Calibri" panose="020F0502020204030204" pitchFamily="34" charset="0"/>
              </a:rPr>
              <a:t>Arduino</a:t>
            </a:r>
            <a:r>
              <a:rPr lang="fr-FR" dirty="0">
                <a:latin typeface="Calibri" panose="020F0502020204030204" pitchFamily="34" charset="0"/>
              </a:rPr>
              <a:t>) permet la réception et l’émission de données via le</a:t>
            </a:r>
          </a:p>
          <a:p>
            <a:r>
              <a:rPr lang="fr-FR" dirty="0">
                <a:latin typeface="Calibri" panose="020F0502020204030204" pitchFamily="34" charset="0"/>
              </a:rPr>
              <a:t>moniteur série de l’IDE avec un autre périphérique Bluetooth (second </a:t>
            </a:r>
            <a:r>
              <a:rPr lang="fr-FR" dirty="0" err="1">
                <a:latin typeface="Calibri" panose="020F0502020204030204" pitchFamily="34" charset="0"/>
              </a:rPr>
              <a:t>Arduino</a:t>
            </a:r>
            <a:r>
              <a:rPr lang="fr-FR" dirty="0">
                <a:latin typeface="Calibri" panose="020F0502020204030204" pitchFamily="34" charset="0"/>
              </a:rPr>
              <a:t>, un PC ou comme dans</a:t>
            </a:r>
          </a:p>
          <a:p>
            <a:r>
              <a:rPr lang="fr-FR" dirty="0">
                <a:latin typeface="Calibri" panose="020F0502020204030204" pitchFamily="34" charset="0"/>
              </a:rPr>
              <a:t>notre exemple avec un smartphone).</a:t>
            </a:r>
            <a:endParaRPr lang="fr-FR" dirty="0"/>
          </a:p>
        </p:txBody>
      </p:sp>
      <p:pic>
        <p:nvPicPr>
          <p:cNvPr id="6" name="Imag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218" y="584768"/>
            <a:ext cx="4814302" cy="4692420"/>
          </a:xfrm>
          <a:prstGeom prst="rect">
            <a:avLst/>
          </a:prstGeom>
        </p:spPr>
      </p:pic>
      <p:grpSp>
        <p:nvGrpSpPr>
          <p:cNvPr id="8" name="Groupe 7"/>
          <p:cNvGrpSpPr/>
          <p:nvPr/>
        </p:nvGrpSpPr>
        <p:grpSpPr>
          <a:xfrm>
            <a:off x="2123728" y="692696"/>
            <a:ext cx="6899616" cy="4208688"/>
            <a:chOff x="5374432" y="692696"/>
            <a:chExt cx="7307470" cy="4457474"/>
          </a:xfrm>
        </p:grpSpPr>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l="46463"/>
            <a:stretch/>
          </p:blipFill>
          <p:spPr>
            <a:xfrm>
              <a:off x="8604448" y="692696"/>
              <a:ext cx="4077454" cy="4457474"/>
            </a:xfrm>
            <a:prstGeom prst="rect">
              <a:avLst/>
            </a:prstGeom>
          </p:spPr>
        </p:pic>
        <p:pic>
          <p:nvPicPr>
            <p:cNvPr id="7" name="Image 6"/>
            <p:cNvPicPr>
              <a:picLocks noChangeAspect="1"/>
            </p:cNvPicPr>
            <p:nvPr/>
          </p:nvPicPr>
          <p:blipFill rotWithShape="1">
            <a:blip r:embed="rId3" cstate="print">
              <a:extLst>
                <a:ext uri="{28A0092B-C50C-407E-A947-70E740481C1C}">
                  <a14:useLocalDpi xmlns:a14="http://schemas.microsoft.com/office/drawing/2010/main" val="0"/>
                </a:ext>
              </a:extLst>
            </a:blip>
            <a:srcRect l="2837" t="21001" r="53672" b="48306"/>
            <a:stretch/>
          </p:blipFill>
          <p:spPr>
            <a:xfrm>
              <a:off x="5374432" y="1628800"/>
              <a:ext cx="3312368" cy="1368152"/>
            </a:xfrm>
            <a:prstGeom prst="rect">
              <a:avLst/>
            </a:prstGeom>
          </p:spPr>
        </p:pic>
      </p:grpSp>
      <p:sp>
        <p:nvSpPr>
          <p:cNvPr id="10" name="Titre 1"/>
          <p:cNvSpPr>
            <a:spLocks noGrp="1"/>
          </p:cNvSpPr>
          <p:nvPr>
            <p:ph type="title"/>
          </p:nvPr>
        </p:nvSpPr>
        <p:spPr/>
        <p:txBody>
          <a:bodyPr/>
          <a:lstStyle/>
          <a:p>
            <a:r>
              <a:rPr lang="fr-FR" dirty="0"/>
              <a:t>MODULE Bluetooth HC-05</a:t>
            </a:r>
          </a:p>
        </p:txBody>
      </p:sp>
      <p:sp>
        <p:nvSpPr>
          <p:cNvPr id="11" name="Rectangle 10">
            <a:hlinkClick r:id="rId4"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3215026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490538"/>
          </a:xfrm>
        </p:spPr>
        <p:txBody>
          <a:bodyPr/>
          <a:lstStyle/>
          <a:p>
            <a:r>
              <a:rPr lang="fr-FR" dirty="0"/>
              <a:t>Communication entre le Smartphone et le module HC-05 sur l’</a:t>
            </a:r>
            <a:r>
              <a:rPr lang="fr-FR" dirty="0" err="1"/>
              <a:t>Arduino</a:t>
            </a:r>
            <a:r>
              <a:rPr lang="fr-FR" dirty="0"/>
              <a:t> </a:t>
            </a:r>
            <a:r>
              <a:rPr lang="fr-FR" dirty="0" err="1"/>
              <a:t>Uno</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61</a:t>
            </a:fld>
            <a:endParaRPr lang="fr-FR"/>
          </a:p>
        </p:txBody>
      </p:sp>
      <p:sp>
        <p:nvSpPr>
          <p:cNvPr id="4" name="Rectangle 3"/>
          <p:cNvSpPr/>
          <p:nvPr/>
        </p:nvSpPr>
        <p:spPr>
          <a:xfrm>
            <a:off x="0" y="490538"/>
            <a:ext cx="5436096" cy="954107"/>
          </a:xfrm>
          <a:prstGeom prst="rect">
            <a:avLst/>
          </a:prstGeom>
        </p:spPr>
        <p:txBody>
          <a:bodyPr wrap="square">
            <a:spAutoFit/>
          </a:bodyPr>
          <a:lstStyle/>
          <a:p>
            <a:pPr algn="just"/>
            <a:r>
              <a:rPr lang="fr-FR" b="1" dirty="0">
                <a:solidFill>
                  <a:srgbClr val="000000"/>
                </a:solidFill>
                <a:latin typeface="Calibri" panose="020F0502020204030204" pitchFamily="34" charset="0"/>
              </a:rPr>
              <a:t>Il faudra ensuite installer sur le smartphone un programme comme </a:t>
            </a:r>
            <a:r>
              <a:rPr lang="fr-FR" b="1" dirty="0">
                <a:solidFill>
                  <a:srgbClr val="5B9CD6"/>
                </a:solidFill>
                <a:latin typeface="Calibri-Bold"/>
              </a:rPr>
              <a:t>Bluetooth Terminal HC-05 </a:t>
            </a:r>
            <a:r>
              <a:rPr lang="fr-FR" b="1" dirty="0">
                <a:solidFill>
                  <a:srgbClr val="000000"/>
                </a:solidFill>
                <a:latin typeface="Calibri" panose="020F0502020204030204" pitchFamily="34" charset="0"/>
              </a:rPr>
              <a:t>pour Android </a:t>
            </a:r>
          </a:p>
          <a:p>
            <a:pPr algn="just"/>
            <a:r>
              <a:rPr lang="fr-FR" b="1" dirty="0">
                <a:solidFill>
                  <a:srgbClr val="000000"/>
                </a:solidFill>
                <a:latin typeface="Calibri" panose="020F0502020204030204" pitchFamily="34" charset="0"/>
              </a:rPr>
              <a:t>et appairer le module HC-05. </a:t>
            </a:r>
          </a:p>
          <a:p>
            <a:pPr algn="just"/>
            <a:r>
              <a:rPr lang="fr-FR" b="1" dirty="0">
                <a:solidFill>
                  <a:srgbClr val="000000"/>
                </a:solidFill>
                <a:latin typeface="Calibri" panose="020F0502020204030204" pitchFamily="34" charset="0"/>
              </a:rPr>
              <a:t>Le code pin par défaut est : 1234 ou 0000 selon les constructeurs.</a:t>
            </a:r>
            <a:endParaRPr lang="fr-FR" b="1"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624670"/>
            <a:ext cx="3240066" cy="5670116"/>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50" y="1441647"/>
            <a:ext cx="4817396" cy="3311960"/>
          </a:xfrm>
          <a:prstGeom prst="rect">
            <a:avLst/>
          </a:prstGeom>
        </p:spPr>
      </p:pic>
      <p:sp>
        <p:nvSpPr>
          <p:cNvPr id="7" name="Rectangle 6"/>
          <p:cNvSpPr/>
          <p:nvPr/>
        </p:nvSpPr>
        <p:spPr>
          <a:xfrm>
            <a:off x="0" y="4971812"/>
            <a:ext cx="5436096" cy="1600438"/>
          </a:xfrm>
          <a:prstGeom prst="rect">
            <a:avLst/>
          </a:prstGeom>
        </p:spPr>
        <p:txBody>
          <a:bodyPr wrap="square">
            <a:spAutoFit/>
          </a:bodyPr>
          <a:lstStyle/>
          <a:p>
            <a:r>
              <a:rPr lang="fr-FR" b="1" dirty="0">
                <a:latin typeface="Calibri" panose="020F0502020204030204" pitchFamily="34" charset="0"/>
              </a:rPr>
              <a:t>Il est maintenant possible de dialoguer entre le moniteur série du PC et le smartphone. </a:t>
            </a:r>
          </a:p>
          <a:p>
            <a:r>
              <a:rPr lang="fr-FR" b="1" dirty="0">
                <a:latin typeface="Calibri" panose="020F0502020204030204" pitchFamily="34" charset="0"/>
              </a:rPr>
              <a:t>Testez: </a:t>
            </a:r>
          </a:p>
          <a:p>
            <a:r>
              <a:rPr lang="fr-FR" b="1" dirty="0">
                <a:latin typeface="Calibri" panose="020F0502020204030204" pitchFamily="34" charset="0"/>
              </a:rPr>
              <a:t>1 – « test émission PC » depuis le moniteur série + Envoyer</a:t>
            </a:r>
          </a:p>
          <a:p>
            <a:r>
              <a:rPr lang="fr-FR" b="1" dirty="0">
                <a:latin typeface="Calibri" panose="020F0502020204030204" pitchFamily="34" charset="0"/>
              </a:rPr>
              <a:t>2 – « test réception PC » depuis le smartphone + </a:t>
            </a:r>
            <a:r>
              <a:rPr lang="fr-FR" b="1" dirty="0" err="1">
                <a:latin typeface="Calibri" panose="020F0502020204030204" pitchFamily="34" charset="0"/>
              </a:rPr>
              <a:t>Send</a:t>
            </a:r>
            <a:r>
              <a:rPr lang="fr-FR" b="1" dirty="0">
                <a:latin typeface="Calibri" panose="020F0502020204030204" pitchFamily="34" charset="0"/>
              </a:rPr>
              <a:t> </a:t>
            </a:r>
          </a:p>
          <a:p>
            <a:r>
              <a:rPr lang="fr-FR" b="1" i="1" dirty="0">
                <a:latin typeface="Calibri" panose="020F0502020204030204" pitchFamily="34" charset="0"/>
              </a:rPr>
              <a:t>La vitesse de transfert série doit être paramétrée sur 38400 bauds sinon une série de caractères illisibles apparaitra dans le moniteur.</a:t>
            </a:r>
            <a:endParaRPr lang="fr-FR" b="1" i="1" dirty="0"/>
          </a:p>
        </p:txBody>
      </p:sp>
      <p:sp>
        <p:nvSpPr>
          <p:cNvPr id="8" name="Rectangle 7">
            <a:hlinkClick r:id="rId4"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spTree>
    <p:extLst>
      <p:ext uri="{BB962C8B-B14F-4D97-AF65-F5344CB8AC3E}">
        <p14:creationId xmlns:p14="http://schemas.microsoft.com/office/powerpoint/2010/main" val="327786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3" name="Espace réservé du numéro de diapositive 2"/>
          <p:cNvSpPr>
            <a:spLocks noGrp="1"/>
          </p:cNvSpPr>
          <p:nvPr>
            <p:ph type="sldNum" sz="quarter" idx="12"/>
          </p:nvPr>
        </p:nvSpPr>
        <p:spPr>
          <a:xfrm>
            <a:off x="7118350" y="6559550"/>
            <a:ext cx="2057400" cy="365125"/>
          </a:xfrm>
        </p:spPr>
        <p:txBody>
          <a:bodyPr/>
          <a:lstStyle/>
          <a:p>
            <a:pPr>
              <a:defRPr/>
            </a:pPr>
            <a:fld id="{E652A8FB-8C76-45BB-8D82-93F8E151003C}" type="slidenum">
              <a:rPr lang="fr-FR" smtClean="0"/>
              <a:pPr>
                <a:defRPr/>
              </a:pPr>
              <a:t>62</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TP1F</a:t>
            </a:r>
          </a:p>
        </p:txBody>
      </p:sp>
      <p:pic>
        <p:nvPicPr>
          <p:cNvPr id="5" name="Image 4">
            <a:hlinkClick r:id="rId2" action="ppaction://hlinksldjump"/>
            <a:extLst>
              <a:ext uri="{FF2B5EF4-FFF2-40B4-BE49-F238E27FC236}">
                <a16:creationId xmlns:a16="http://schemas.microsoft.com/office/drawing/2014/main" id="{AB85167E-6851-48DD-835B-018231A6D21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3555161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WIRE A BUZZER (PIEZO SPEAKER)</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63</a:t>
            </a:fld>
            <a:endParaRPr lang="fr-FR"/>
          </a:p>
        </p:txBody>
      </p:sp>
      <p:sp>
        <p:nvSpPr>
          <p:cNvPr id="5" name="ZoneTexte 4"/>
          <p:cNvSpPr txBox="1"/>
          <p:nvPr/>
        </p:nvSpPr>
        <p:spPr>
          <a:xfrm>
            <a:off x="214282" y="785794"/>
            <a:ext cx="4643470" cy="1323439"/>
          </a:xfrm>
          <a:prstGeom prst="rect">
            <a:avLst/>
          </a:prstGeom>
          <a:noFill/>
        </p:spPr>
        <p:txBody>
          <a:bodyPr wrap="square" rtlCol="0">
            <a:spAutoFit/>
          </a:bodyPr>
          <a:lstStyle/>
          <a:p>
            <a:r>
              <a:rPr lang="en-US" sz="1600" b="1" dirty="0">
                <a:solidFill>
                  <a:srgbClr val="00B050"/>
                </a:solidFill>
                <a:latin typeface="Calibri" pitchFamily="34" charset="0"/>
                <a:cs typeface="Calibri" pitchFamily="34" charset="0"/>
              </a:rPr>
              <a:t>The buzzer cable on a digital output.  </a:t>
            </a:r>
          </a:p>
          <a:p>
            <a:r>
              <a:rPr lang="en-US" sz="1600" b="1" dirty="0">
                <a:solidFill>
                  <a:srgbClr val="00B050"/>
                </a:solidFill>
                <a:latin typeface="Calibri" pitchFamily="34" charset="0"/>
                <a:cs typeface="Calibri" pitchFamily="34" charset="0"/>
              </a:rPr>
              <a:t>We then send it a periodic signal which is varying the frequency according to the note you wish to play: </a:t>
            </a:r>
          </a:p>
          <a:p>
            <a:r>
              <a:rPr lang="en-US" sz="1600" b="1" dirty="0">
                <a:solidFill>
                  <a:srgbClr val="00B050"/>
                </a:solidFill>
                <a:latin typeface="Calibri" pitchFamily="34" charset="0"/>
                <a:cs typeface="Calibri" pitchFamily="34" charset="0"/>
              </a:rPr>
              <a:t>example: A note is a signal of frequency f 440Hz</a:t>
            </a:r>
            <a:endParaRPr lang="fr-FR" sz="1600" b="1" i="1" dirty="0">
              <a:solidFill>
                <a:srgbClr val="FF6600"/>
              </a:solidFill>
              <a:latin typeface="Calibri" pitchFamily="34" charset="0"/>
              <a:cs typeface="Calibri" pitchFamily="34"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162" y="2128825"/>
            <a:ext cx="7814944" cy="408624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751" y="642918"/>
            <a:ext cx="4211207" cy="1643074"/>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90" y="5143069"/>
            <a:ext cx="2110376" cy="1387278"/>
          </a:xfrm>
          <a:prstGeom prst="rect">
            <a:avLst/>
          </a:prstGeom>
          <a:noFill/>
          <a:ln w="9525">
            <a:noFill/>
            <a:miter lim="800000"/>
            <a:headEnd/>
            <a:tailEnd/>
          </a:ln>
          <a:effectLst/>
        </p:spPr>
      </p:pic>
      <p:pic>
        <p:nvPicPr>
          <p:cNvPr id="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3042" y="5640941"/>
            <a:ext cx="1161888" cy="869926"/>
          </a:xfrm>
          <a:prstGeom prst="rect">
            <a:avLst/>
          </a:prstGeom>
          <a:noFill/>
          <a:ln w="9525">
            <a:noFill/>
            <a:miter lim="800000"/>
            <a:headEnd/>
            <a:tailEnd/>
          </a:ln>
          <a:effectLst/>
        </p:spPr>
      </p:pic>
      <p:pic>
        <p:nvPicPr>
          <p:cNvPr id="9" name="Image 8">
            <a:hlinkClick r:id="rId6" action="ppaction://hlinksldjump"/>
            <a:extLst>
              <a:ext uri="{FF2B5EF4-FFF2-40B4-BE49-F238E27FC236}">
                <a16:creationId xmlns:a16="http://schemas.microsoft.com/office/drawing/2014/main" id="{12B2B16C-28D7-44BB-B946-664164961558}"/>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blinds(horizontal)">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blinds(horizontal)">
                                      <p:cBhvr>
                                        <p:cTn id="17" dur="500"/>
                                        <p:tgtEl>
                                          <p:spTgt spid="20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blinds(horizontal)">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Image1.emf"/>
          <p:cNvPicPr>
            <a:picLocks noChangeAspect="1"/>
          </p:cNvPicPr>
          <p:nvPr/>
        </p:nvPicPr>
        <p:blipFill>
          <a:blip r:embed="rId3" cstate="print">
            <a:extLst>
              <a:ext uri="{28A0092B-C50C-407E-A947-70E740481C1C}">
                <a14:useLocalDpi xmlns:a14="http://schemas.microsoft.com/office/drawing/2010/main" val="0"/>
              </a:ext>
            </a:extLst>
          </a:blip>
          <a:srcRect b="36731"/>
          <a:stretch>
            <a:fillRect/>
          </a:stretch>
        </p:blipFill>
        <p:spPr>
          <a:xfrm>
            <a:off x="4710108" y="1044136"/>
            <a:ext cx="4286252" cy="876104"/>
          </a:xfrm>
          <a:prstGeom prst="rect">
            <a:avLst/>
          </a:prstGeom>
        </p:spPr>
      </p:pic>
      <p:pic>
        <p:nvPicPr>
          <p:cNvPr id="8" name="Image 7" descr="CIRC06-3dexploded-44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0562" y="1975914"/>
            <a:ext cx="4080274" cy="3667664"/>
          </a:xfrm>
          <a:prstGeom prst="rect">
            <a:avLst/>
          </a:prstGeom>
        </p:spPr>
      </p:pic>
      <p:sp>
        <p:nvSpPr>
          <p:cNvPr id="2" name="Titre 1"/>
          <p:cNvSpPr>
            <a:spLocks noGrp="1"/>
          </p:cNvSpPr>
          <p:nvPr>
            <p:ph type="title"/>
          </p:nvPr>
        </p:nvSpPr>
        <p:spPr/>
        <p:txBody>
          <a:bodyPr/>
          <a:lstStyle/>
          <a:p>
            <a:r>
              <a:rPr lang="en-US" dirty="0"/>
              <a:t>WIRE A BUZZER (PIEZO SPEAKER) - PROGRAM</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64</a:t>
            </a:fld>
            <a:endParaRPr lang="fr-FR"/>
          </a:p>
        </p:txBody>
      </p:sp>
      <p:sp>
        <p:nvSpPr>
          <p:cNvPr id="4" name="Rectangle 3"/>
          <p:cNvSpPr/>
          <p:nvPr/>
        </p:nvSpPr>
        <p:spPr>
          <a:xfrm>
            <a:off x="71406" y="500042"/>
            <a:ext cx="6500858" cy="6124754"/>
          </a:xfrm>
          <a:prstGeom prst="rect">
            <a:avLst/>
          </a:prstGeom>
        </p:spPr>
        <p:txBody>
          <a:bodyPr wrap="square">
            <a:spAutoFit/>
          </a:bodyPr>
          <a:lstStyle/>
          <a:p>
            <a:r>
              <a:rPr lang="fr-FR" sz="800" b="1" dirty="0">
                <a:latin typeface="Calibri" pitchFamily="34" charset="0"/>
                <a:cs typeface="Calibri" pitchFamily="34" charset="0"/>
              </a:rPr>
              <a:t>/* Melody (</a:t>
            </a:r>
            <a:r>
              <a:rPr lang="fr-FR" sz="800" b="1" dirty="0" err="1">
                <a:latin typeface="Calibri" pitchFamily="34" charset="0"/>
                <a:cs typeface="Calibri" pitchFamily="34" charset="0"/>
              </a:rPr>
              <a:t>copyleft</a:t>
            </a:r>
            <a:r>
              <a:rPr lang="fr-FR" sz="800" b="1" dirty="0">
                <a:latin typeface="Calibri" pitchFamily="34" charset="0"/>
                <a:cs typeface="Calibri" pitchFamily="34" charset="0"/>
              </a:rPr>
              <a:t>) 2005 D. </a:t>
            </a:r>
            <a:r>
              <a:rPr lang="fr-FR" sz="800" b="1" dirty="0" err="1">
                <a:latin typeface="Calibri" pitchFamily="34" charset="0"/>
                <a:cs typeface="Calibri" pitchFamily="34" charset="0"/>
              </a:rPr>
              <a:t>Cuartielles</a:t>
            </a:r>
            <a:r>
              <a:rPr lang="fr-FR" sz="800" b="1" dirty="0">
                <a:latin typeface="Calibri" pitchFamily="34" charset="0"/>
                <a:cs typeface="Calibri" pitchFamily="34" charset="0"/>
              </a:rPr>
              <a:t> for K3</a:t>
            </a:r>
            <a:br>
              <a:rPr lang="fr-FR" sz="800" dirty="0">
                <a:latin typeface="Calibri" pitchFamily="34" charset="0"/>
                <a:cs typeface="Calibri" pitchFamily="34" charset="0"/>
              </a:rPr>
            </a:br>
            <a:r>
              <a:rPr lang="fr-FR" sz="800" dirty="0">
                <a:latin typeface="Calibri" pitchFamily="34" charset="0"/>
                <a:cs typeface="Calibri" pitchFamily="34" charset="0"/>
              </a:rPr>
              <a:t>* This </a:t>
            </a:r>
            <a:r>
              <a:rPr lang="fr-FR" sz="800" dirty="0" err="1">
                <a:latin typeface="Calibri" pitchFamily="34" charset="0"/>
                <a:cs typeface="Calibri" pitchFamily="34" charset="0"/>
              </a:rPr>
              <a:t>example</a:t>
            </a:r>
            <a:r>
              <a:rPr lang="fr-FR" sz="800" dirty="0">
                <a:latin typeface="Calibri" pitchFamily="34" charset="0"/>
                <a:cs typeface="Calibri" pitchFamily="34" charset="0"/>
              </a:rPr>
              <a:t> uses a </a:t>
            </a:r>
            <a:r>
              <a:rPr lang="fr-FR" sz="800" dirty="0" err="1">
                <a:latin typeface="Calibri" pitchFamily="34" charset="0"/>
                <a:cs typeface="Calibri" pitchFamily="34" charset="0"/>
              </a:rPr>
              <a:t>piezo</a:t>
            </a:r>
            <a:r>
              <a:rPr lang="fr-FR" sz="800" dirty="0">
                <a:latin typeface="Calibri" pitchFamily="34" charset="0"/>
                <a:cs typeface="Calibri" pitchFamily="34" charset="0"/>
              </a:rPr>
              <a:t> speaker to </a:t>
            </a:r>
            <a:r>
              <a:rPr lang="fr-FR" sz="800" dirty="0" err="1">
                <a:latin typeface="Calibri" pitchFamily="34" charset="0"/>
                <a:cs typeface="Calibri" pitchFamily="34" charset="0"/>
              </a:rPr>
              <a:t>play</a:t>
            </a:r>
            <a:r>
              <a:rPr lang="fr-FR" sz="800" dirty="0">
                <a:latin typeface="Calibri" pitchFamily="34" charset="0"/>
                <a:cs typeface="Calibri" pitchFamily="34" charset="0"/>
              </a:rPr>
              <a:t> </a:t>
            </a:r>
            <a:r>
              <a:rPr lang="fr-FR" sz="800" dirty="0" err="1">
                <a:latin typeface="Calibri" pitchFamily="34" charset="0"/>
                <a:cs typeface="Calibri" pitchFamily="34" charset="0"/>
              </a:rPr>
              <a:t>melodies</a:t>
            </a:r>
            <a:r>
              <a:rPr lang="fr-FR" sz="800" dirty="0">
                <a:latin typeface="Calibri" pitchFamily="34" charset="0"/>
                <a:cs typeface="Calibri" pitchFamily="34" charset="0"/>
              </a:rPr>
              <a:t>.  It </a:t>
            </a:r>
            <a:r>
              <a:rPr lang="fr-FR" sz="800" dirty="0" err="1">
                <a:latin typeface="Calibri" pitchFamily="34" charset="0"/>
                <a:cs typeface="Calibri" pitchFamily="34" charset="0"/>
              </a:rPr>
              <a:t>sends</a:t>
            </a:r>
            <a:r>
              <a:rPr lang="fr-FR" sz="800" dirty="0">
                <a:latin typeface="Calibri" pitchFamily="34" charset="0"/>
                <a:cs typeface="Calibri" pitchFamily="34" charset="0"/>
              </a:rPr>
              <a:t> a square </a:t>
            </a:r>
            <a:r>
              <a:rPr lang="fr-FR" sz="800" dirty="0" err="1">
                <a:latin typeface="Calibri" pitchFamily="34" charset="0"/>
                <a:cs typeface="Calibri" pitchFamily="34" charset="0"/>
              </a:rPr>
              <a:t>wave</a:t>
            </a:r>
            <a:r>
              <a:rPr lang="fr-FR" sz="800" dirty="0">
                <a:latin typeface="Calibri" pitchFamily="34" charset="0"/>
                <a:cs typeface="Calibri" pitchFamily="34" charset="0"/>
              </a:rPr>
              <a:t> of the </a:t>
            </a:r>
            <a:r>
              <a:rPr lang="fr-FR" sz="800" dirty="0" err="1">
                <a:latin typeface="Calibri" pitchFamily="34" charset="0"/>
                <a:cs typeface="Calibri" pitchFamily="34" charset="0"/>
              </a:rPr>
              <a:t>appropriate</a:t>
            </a:r>
            <a:r>
              <a:rPr lang="fr-FR" sz="800" dirty="0">
                <a:latin typeface="Calibri" pitchFamily="34" charset="0"/>
                <a:cs typeface="Calibri" pitchFamily="34" charset="0"/>
              </a:rPr>
              <a:t> </a:t>
            </a:r>
            <a:r>
              <a:rPr lang="fr-FR" sz="800" dirty="0" err="1">
                <a:latin typeface="Calibri" pitchFamily="34" charset="0"/>
                <a:cs typeface="Calibri" pitchFamily="34" charset="0"/>
              </a:rPr>
              <a:t>frequency</a:t>
            </a:r>
            <a:r>
              <a:rPr lang="fr-FR" sz="800" dirty="0">
                <a:latin typeface="Calibri" pitchFamily="34" charset="0"/>
                <a:cs typeface="Calibri" pitchFamily="34" charset="0"/>
              </a:rPr>
              <a:t> to the </a:t>
            </a:r>
            <a:r>
              <a:rPr lang="fr-FR" sz="800" dirty="0" err="1">
                <a:latin typeface="Calibri" pitchFamily="34" charset="0"/>
                <a:cs typeface="Calibri" pitchFamily="34" charset="0"/>
              </a:rPr>
              <a:t>piezo</a:t>
            </a:r>
            <a:r>
              <a:rPr lang="fr-FR" sz="800" dirty="0">
                <a:latin typeface="Calibri" pitchFamily="34" charset="0"/>
                <a:cs typeface="Calibri" pitchFamily="34" charset="0"/>
              </a:rPr>
              <a:t>, </a:t>
            </a:r>
            <a:r>
              <a:rPr lang="fr-FR" sz="800" dirty="0" err="1">
                <a:latin typeface="Calibri" pitchFamily="34" charset="0"/>
                <a:cs typeface="Calibri" pitchFamily="34" charset="0"/>
              </a:rPr>
              <a:t>generating</a:t>
            </a:r>
            <a:br>
              <a:rPr lang="fr-FR" sz="800" dirty="0">
                <a:latin typeface="Calibri" pitchFamily="34" charset="0"/>
                <a:cs typeface="Calibri" pitchFamily="34" charset="0"/>
              </a:rPr>
            </a:br>
            <a:r>
              <a:rPr lang="fr-FR" sz="800" dirty="0">
                <a:latin typeface="Calibri" pitchFamily="34" charset="0"/>
                <a:cs typeface="Calibri" pitchFamily="34" charset="0"/>
              </a:rPr>
              <a:t>* the </a:t>
            </a:r>
            <a:r>
              <a:rPr lang="fr-FR" sz="800" dirty="0" err="1">
                <a:latin typeface="Calibri" pitchFamily="34" charset="0"/>
                <a:cs typeface="Calibri" pitchFamily="34" charset="0"/>
              </a:rPr>
              <a:t>corresponding</a:t>
            </a:r>
            <a:r>
              <a:rPr lang="fr-FR" sz="800" dirty="0">
                <a:latin typeface="Calibri" pitchFamily="34" charset="0"/>
                <a:cs typeface="Calibri" pitchFamily="34" charset="0"/>
              </a:rPr>
              <a:t> </a:t>
            </a:r>
            <a:r>
              <a:rPr lang="fr-FR" sz="800" dirty="0" err="1">
                <a:latin typeface="Calibri" pitchFamily="34" charset="0"/>
                <a:cs typeface="Calibri" pitchFamily="34" charset="0"/>
              </a:rPr>
              <a:t>tone</a:t>
            </a:r>
            <a:r>
              <a:rPr lang="fr-FR" sz="800" dirty="0">
                <a:latin typeface="Calibri" pitchFamily="34" charset="0"/>
                <a:cs typeface="Calibri" pitchFamily="34" charset="0"/>
              </a:rPr>
              <a:t>. The </a:t>
            </a:r>
            <a:r>
              <a:rPr lang="fr-FR" sz="800" dirty="0" err="1">
                <a:latin typeface="Calibri" pitchFamily="34" charset="0"/>
                <a:cs typeface="Calibri" pitchFamily="34" charset="0"/>
              </a:rPr>
              <a:t>calculation</a:t>
            </a:r>
            <a:r>
              <a:rPr lang="fr-FR" sz="800" dirty="0">
                <a:latin typeface="Calibri" pitchFamily="34" charset="0"/>
                <a:cs typeface="Calibri" pitchFamily="34" charset="0"/>
              </a:rPr>
              <a:t> of the </a:t>
            </a:r>
            <a:r>
              <a:rPr lang="fr-FR" sz="800" dirty="0" err="1">
                <a:latin typeface="Calibri" pitchFamily="34" charset="0"/>
                <a:cs typeface="Calibri" pitchFamily="34" charset="0"/>
              </a:rPr>
              <a:t>tones</a:t>
            </a:r>
            <a:r>
              <a:rPr lang="fr-FR" sz="800" dirty="0">
                <a:latin typeface="Calibri" pitchFamily="34" charset="0"/>
                <a:cs typeface="Calibri" pitchFamily="34" charset="0"/>
              </a:rPr>
              <a:t> </a:t>
            </a:r>
            <a:r>
              <a:rPr lang="fr-FR" sz="800" dirty="0" err="1">
                <a:latin typeface="Calibri" pitchFamily="34" charset="0"/>
                <a:cs typeface="Calibri" pitchFamily="34" charset="0"/>
              </a:rPr>
              <a:t>is</a:t>
            </a:r>
            <a:r>
              <a:rPr lang="fr-FR" sz="800" dirty="0">
                <a:latin typeface="Calibri" pitchFamily="34" charset="0"/>
                <a:cs typeface="Calibri" pitchFamily="34" charset="0"/>
              </a:rPr>
              <a:t> made </a:t>
            </a:r>
            <a:r>
              <a:rPr lang="fr-FR" sz="800" dirty="0" err="1">
                <a:latin typeface="Calibri" pitchFamily="34" charset="0"/>
                <a:cs typeface="Calibri" pitchFamily="34" charset="0"/>
              </a:rPr>
              <a:t>following</a:t>
            </a:r>
            <a:r>
              <a:rPr lang="fr-FR" sz="800" dirty="0">
                <a:latin typeface="Calibri" pitchFamily="34" charset="0"/>
                <a:cs typeface="Calibri" pitchFamily="34" charset="0"/>
              </a:rPr>
              <a:t> the </a:t>
            </a:r>
            <a:r>
              <a:rPr lang="fr-FR" sz="800" dirty="0" err="1">
                <a:latin typeface="Calibri" pitchFamily="34" charset="0"/>
                <a:cs typeface="Calibri" pitchFamily="34" charset="0"/>
              </a:rPr>
              <a:t>mathematical</a:t>
            </a:r>
            <a:r>
              <a:rPr lang="fr-FR" sz="800" dirty="0">
                <a:latin typeface="Calibri" pitchFamily="34" charset="0"/>
                <a:cs typeface="Calibri" pitchFamily="34" charset="0"/>
              </a:rPr>
              <a:t> </a:t>
            </a:r>
            <a:r>
              <a:rPr lang="fr-FR" sz="800" dirty="0" err="1">
                <a:latin typeface="Calibri" pitchFamily="34" charset="0"/>
                <a:cs typeface="Calibri" pitchFamily="34" charset="0"/>
              </a:rPr>
              <a:t>operation</a:t>
            </a:r>
            <a:r>
              <a:rPr lang="fr-FR" sz="800" dirty="0">
                <a:latin typeface="Calibri" pitchFamily="34" charset="0"/>
                <a:cs typeface="Calibri" pitchFamily="34" charset="0"/>
              </a:rPr>
              <a:t>:  </a:t>
            </a:r>
            <a:r>
              <a:rPr lang="fr-FR" sz="800" dirty="0" err="1">
                <a:latin typeface="Calibri" pitchFamily="34" charset="0"/>
                <a:cs typeface="Calibri" pitchFamily="34" charset="0"/>
              </a:rPr>
              <a:t>timeHigh</a:t>
            </a:r>
            <a:r>
              <a:rPr lang="fr-FR" sz="800" dirty="0">
                <a:latin typeface="Calibri" pitchFamily="34" charset="0"/>
                <a:cs typeface="Calibri" pitchFamily="34" charset="0"/>
              </a:rPr>
              <a:t> = </a:t>
            </a:r>
            <a:r>
              <a:rPr lang="fr-FR" sz="800" dirty="0" err="1">
                <a:latin typeface="Calibri" pitchFamily="34" charset="0"/>
                <a:cs typeface="Calibri" pitchFamily="34" charset="0"/>
              </a:rPr>
              <a:t>period</a:t>
            </a:r>
            <a:r>
              <a:rPr lang="fr-FR" sz="800" dirty="0">
                <a:latin typeface="Calibri" pitchFamily="34" charset="0"/>
                <a:cs typeface="Calibri" pitchFamily="34" charset="0"/>
              </a:rPr>
              <a:t> / 2 = 1 / (2 * </a:t>
            </a:r>
            <a:r>
              <a:rPr lang="fr-FR" sz="800" dirty="0" err="1">
                <a:latin typeface="Calibri" pitchFamily="34" charset="0"/>
                <a:cs typeface="Calibri" pitchFamily="34" charset="0"/>
              </a:rPr>
              <a:t>toneFrequency</a:t>
            </a:r>
            <a:r>
              <a:rPr lang="fr-FR" sz="800" dirty="0">
                <a:latin typeface="Calibri" pitchFamily="34" charset="0"/>
                <a:cs typeface="Calibri" pitchFamily="34" charset="0"/>
              </a:rPr>
              <a:t>)</a:t>
            </a:r>
            <a:br>
              <a:rPr lang="fr-FR" sz="800" dirty="0">
                <a:latin typeface="Calibri" pitchFamily="34" charset="0"/>
                <a:cs typeface="Calibri" pitchFamily="34" charset="0"/>
              </a:rPr>
            </a:br>
            <a:r>
              <a:rPr lang="fr-FR" sz="800" dirty="0">
                <a:latin typeface="Calibri" pitchFamily="34" charset="0"/>
                <a:cs typeface="Calibri" pitchFamily="34" charset="0"/>
              </a:rPr>
              <a:t>* </a:t>
            </a:r>
            <a:r>
              <a:rPr lang="fr-FR" sz="800" dirty="0" err="1">
                <a:latin typeface="Calibri" pitchFamily="34" charset="0"/>
                <a:cs typeface="Calibri" pitchFamily="34" charset="0"/>
              </a:rPr>
              <a:t>where</a:t>
            </a:r>
            <a:r>
              <a:rPr lang="fr-FR" sz="800" dirty="0">
                <a:latin typeface="Calibri" pitchFamily="34" charset="0"/>
                <a:cs typeface="Calibri" pitchFamily="34" charset="0"/>
              </a:rPr>
              <a:t> the </a:t>
            </a:r>
            <a:r>
              <a:rPr lang="fr-FR" sz="800" dirty="0" err="1">
                <a:latin typeface="Calibri" pitchFamily="34" charset="0"/>
                <a:cs typeface="Calibri" pitchFamily="34" charset="0"/>
              </a:rPr>
              <a:t>different</a:t>
            </a:r>
            <a:r>
              <a:rPr lang="fr-FR" sz="800" dirty="0">
                <a:latin typeface="Calibri" pitchFamily="34" charset="0"/>
                <a:cs typeface="Calibri" pitchFamily="34" charset="0"/>
              </a:rPr>
              <a:t> </a:t>
            </a:r>
            <a:r>
              <a:rPr lang="fr-FR" sz="800" dirty="0" err="1">
                <a:latin typeface="Calibri" pitchFamily="34" charset="0"/>
                <a:cs typeface="Calibri" pitchFamily="34" charset="0"/>
              </a:rPr>
              <a:t>tones</a:t>
            </a:r>
            <a:r>
              <a:rPr lang="fr-FR" sz="800" dirty="0">
                <a:latin typeface="Calibri" pitchFamily="34" charset="0"/>
                <a:cs typeface="Calibri" pitchFamily="34" charset="0"/>
              </a:rPr>
              <a:t> are </a:t>
            </a:r>
            <a:r>
              <a:rPr lang="fr-FR" sz="800" dirty="0" err="1">
                <a:latin typeface="Calibri" pitchFamily="34" charset="0"/>
                <a:cs typeface="Calibri" pitchFamily="34" charset="0"/>
              </a:rPr>
              <a:t>described</a:t>
            </a:r>
            <a:r>
              <a:rPr lang="fr-FR" sz="800" dirty="0">
                <a:latin typeface="Calibri" pitchFamily="34" charset="0"/>
                <a:cs typeface="Calibri" pitchFamily="34" charset="0"/>
              </a:rPr>
              <a:t> as in the table:</a:t>
            </a:r>
            <a:br>
              <a:rPr lang="fr-FR" sz="800" dirty="0">
                <a:latin typeface="Calibri" pitchFamily="34" charset="0"/>
                <a:cs typeface="Calibri" pitchFamily="34" charset="0"/>
              </a:rPr>
            </a:br>
            <a:r>
              <a:rPr lang="fr-FR" sz="800" dirty="0">
                <a:latin typeface="Calibri" pitchFamily="34" charset="0"/>
                <a:cs typeface="Calibri" pitchFamily="34" charset="0"/>
              </a:rPr>
              <a:t>* note </a:t>
            </a:r>
            <a:r>
              <a:rPr lang="fr-FR" sz="800" dirty="0" err="1">
                <a:latin typeface="Calibri" pitchFamily="34" charset="0"/>
                <a:cs typeface="Calibri" pitchFamily="34" charset="0"/>
              </a:rPr>
              <a:t>frequency</a:t>
            </a:r>
            <a:r>
              <a:rPr lang="fr-FR" sz="800" dirty="0">
                <a:latin typeface="Calibri" pitchFamily="34" charset="0"/>
                <a:cs typeface="Calibri" pitchFamily="34" charset="0"/>
              </a:rPr>
              <a:t> </a:t>
            </a:r>
            <a:r>
              <a:rPr lang="fr-FR" sz="800" dirty="0" err="1">
                <a:latin typeface="Calibri" pitchFamily="34" charset="0"/>
                <a:cs typeface="Calibri" pitchFamily="34" charset="0"/>
              </a:rPr>
              <a:t>period</a:t>
            </a:r>
            <a:r>
              <a:rPr lang="fr-FR" sz="800" dirty="0">
                <a:latin typeface="Calibri" pitchFamily="34" charset="0"/>
                <a:cs typeface="Calibri" pitchFamily="34" charset="0"/>
              </a:rPr>
              <a:t> </a:t>
            </a:r>
            <a:r>
              <a:rPr lang="fr-FR" sz="800" dirty="0" err="1">
                <a:latin typeface="Calibri" pitchFamily="34" charset="0"/>
                <a:cs typeface="Calibri" pitchFamily="34" charset="0"/>
              </a:rPr>
              <a:t>timeHigh</a:t>
            </a:r>
            <a:br>
              <a:rPr lang="fr-FR" sz="800" dirty="0">
                <a:latin typeface="Calibri" pitchFamily="34" charset="0"/>
                <a:cs typeface="Calibri" pitchFamily="34" charset="0"/>
              </a:rPr>
            </a:br>
            <a:r>
              <a:rPr lang="fr-FR" sz="800" dirty="0">
                <a:latin typeface="Calibri" pitchFamily="34" charset="0"/>
                <a:cs typeface="Calibri" pitchFamily="34" charset="0"/>
              </a:rPr>
              <a:t>* c         261 Hz         3830 1915</a:t>
            </a:r>
            <a:br>
              <a:rPr lang="fr-FR" sz="800" dirty="0">
                <a:latin typeface="Calibri" pitchFamily="34" charset="0"/>
                <a:cs typeface="Calibri" pitchFamily="34" charset="0"/>
              </a:rPr>
            </a:br>
            <a:r>
              <a:rPr lang="fr-FR" sz="800" dirty="0">
                <a:latin typeface="Calibri" pitchFamily="34" charset="0"/>
                <a:cs typeface="Calibri" pitchFamily="34" charset="0"/>
              </a:rPr>
              <a:t>* d         294 Hz         3400 1700</a:t>
            </a:r>
            <a:br>
              <a:rPr lang="fr-FR" sz="800" dirty="0">
                <a:latin typeface="Calibri" pitchFamily="34" charset="0"/>
                <a:cs typeface="Calibri" pitchFamily="34" charset="0"/>
              </a:rPr>
            </a:br>
            <a:r>
              <a:rPr lang="fr-FR" sz="800" dirty="0">
                <a:latin typeface="Calibri" pitchFamily="34" charset="0"/>
                <a:cs typeface="Calibri" pitchFamily="34" charset="0"/>
              </a:rPr>
              <a:t>* e         329 Hz         3038 1519</a:t>
            </a:r>
            <a:br>
              <a:rPr lang="fr-FR" sz="800" dirty="0">
                <a:latin typeface="Calibri" pitchFamily="34" charset="0"/>
                <a:cs typeface="Calibri" pitchFamily="34" charset="0"/>
              </a:rPr>
            </a:br>
            <a:r>
              <a:rPr lang="fr-FR" sz="800" dirty="0">
                <a:latin typeface="Calibri" pitchFamily="34" charset="0"/>
                <a:cs typeface="Calibri" pitchFamily="34" charset="0"/>
              </a:rPr>
              <a:t>* f         349 Hz         2864 1432</a:t>
            </a:r>
            <a:br>
              <a:rPr lang="fr-FR" sz="800" dirty="0">
                <a:latin typeface="Calibri" pitchFamily="34" charset="0"/>
                <a:cs typeface="Calibri" pitchFamily="34" charset="0"/>
              </a:rPr>
            </a:br>
            <a:r>
              <a:rPr lang="fr-FR" sz="800" dirty="0">
                <a:latin typeface="Calibri" pitchFamily="34" charset="0"/>
                <a:cs typeface="Calibri" pitchFamily="34" charset="0"/>
              </a:rPr>
              <a:t>* g         392 Hz         2550 1275</a:t>
            </a:r>
            <a:br>
              <a:rPr lang="fr-FR" sz="800" dirty="0">
                <a:latin typeface="Calibri" pitchFamily="34" charset="0"/>
                <a:cs typeface="Calibri" pitchFamily="34" charset="0"/>
              </a:rPr>
            </a:br>
            <a:r>
              <a:rPr lang="fr-FR" sz="800" dirty="0">
                <a:latin typeface="Calibri" pitchFamily="34" charset="0"/>
                <a:cs typeface="Calibri" pitchFamily="34" charset="0"/>
              </a:rPr>
              <a:t>* a         440 Hz         2272 1136</a:t>
            </a:r>
            <a:br>
              <a:rPr lang="fr-FR" sz="800" dirty="0">
                <a:latin typeface="Calibri" pitchFamily="34" charset="0"/>
                <a:cs typeface="Calibri" pitchFamily="34" charset="0"/>
              </a:rPr>
            </a:br>
            <a:r>
              <a:rPr lang="fr-FR" sz="800" dirty="0">
                <a:latin typeface="Calibri" pitchFamily="34" charset="0"/>
                <a:cs typeface="Calibri" pitchFamily="34" charset="0"/>
              </a:rPr>
              <a:t>* b         493 Hz         2028 1014</a:t>
            </a:r>
            <a:br>
              <a:rPr lang="fr-FR" sz="800" dirty="0">
                <a:latin typeface="Calibri" pitchFamily="34" charset="0"/>
                <a:cs typeface="Calibri" pitchFamily="34" charset="0"/>
              </a:rPr>
            </a:br>
            <a:r>
              <a:rPr lang="fr-FR" sz="800" dirty="0">
                <a:latin typeface="Calibri" pitchFamily="34" charset="0"/>
                <a:cs typeface="Calibri" pitchFamily="34" charset="0"/>
              </a:rPr>
              <a:t>* C         523 Hz         1912 956</a:t>
            </a:r>
            <a:br>
              <a:rPr lang="fr-FR" sz="800" dirty="0">
                <a:latin typeface="Calibri" pitchFamily="34" charset="0"/>
                <a:cs typeface="Calibri" pitchFamily="34" charset="0"/>
              </a:rPr>
            </a:br>
            <a:r>
              <a:rPr lang="fr-FR" sz="800" dirty="0">
                <a:latin typeface="Calibri" pitchFamily="34" charset="0"/>
                <a:cs typeface="Calibri" pitchFamily="34" charset="0"/>
              </a:rPr>
              <a:t>* http://www.arduino.cc/en/Tutorial/Melody</a:t>
            </a:r>
            <a:br>
              <a:rPr lang="fr-FR" sz="800" dirty="0">
                <a:latin typeface="Calibri" pitchFamily="34" charset="0"/>
                <a:cs typeface="Calibri" pitchFamily="34" charset="0"/>
              </a:rPr>
            </a:br>
            <a:r>
              <a:rPr lang="fr-FR" sz="800" dirty="0">
                <a:latin typeface="Calibri" pitchFamily="34" charset="0"/>
                <a:cs typeface="Calibri" pitchFamily="34" charset="0"/>
              </a:rPr>
              <a:t>*/</a:t>
            </a:r>
            <a:br>
              <a:rPr lang="fr-FR" sz="800" dirty="0">
                <a:latin typeface="Calibri" pitchFamily="34" charset="0"/>
                <a:cs typeface="Calibri" pitchFamily="34" charset="0"/>
              </a:rPr>
            </a:br>
            <a:r>
              <a:rPr lang="fr-FR" sz="800" dirty="0">
                <a:latin typeface="Calibri" pitchFamily="34" charset="0"/>
                <a:cs typeface="Calibri" pitchFamily="34" charset="0"/>
              </a:rPr>
              <a:t> </a:t>
            </a:r>
            <a:r>
              <a:rPr lang="fr-FR" sz="800" dirty="0" err="1">
                <a:latin typeface="Calibri" pitchFamily="34" charset="0"/>
                <a:cs typeface="Calibri" pitchFamily="34" charset="0"/>
              </a:rPr>
              <a:t>int</a:t>
            </a:r>
            <a:r>
              <a:rPr lang="fr-FR" sz="800" dirty="0">
                <a:latin typeface="Calibri" pitchFamily="34" charset="0"/>
                <a:cs typeface="Calibri" pitchFamily="34" charset="0"/>
              </a:rPr>
              <a:t> </a:t>
            </a:r>
            <a:r>
              <a:rPr lang="fr-FR" sz="800" dirty="0" err="1">
                <a:latin typeface="Calibri" pitchFamily="34" charset="0"/>
                <a:cs typeface="Calibri" pitchFamily="34" charset="0"/>
              </a:rPr>
              <a:t>speakerPin</a:t>
            </a:r>
            <a:r>
              <a:rPr lang="fr-FR" sz="800" dirty="0">
                <a:latin typeface="Calibri" pitchFamily="34" charset="0"/>
                <a:cs typeface="Calibri" pitchFamily="34" charset="0"/>
              </a:rPr>
              <a:t> = 9;</a:t>
            </a:r>
          </a:p>
          <a:p>
            <a:r>
              <a:rPr lang="fr-FR" sz="800" dirty="0" err="1">
                <a:latin typeface="Calibri" pitchFamily="34" charset="0"/>
                <a:cs typeface="Calibri" pitchFamily="34" charset="0"/>
              </a:rPr>
              <a:t>int</a:t>
            </a:r>
            <a:r>
              <a:rPr lang="fr-FR" sz="800" dirty="0">
                <a:latin typeface="Calibri" pitchFamily="34" charset="0"/>
                <a:cs typeface="Calibri" pitchFamily="34" charset="0"/>
              </a:rPr>
              <a:t> </a:t>
            </a:r>
            <a:r>
              <a:rPr lang="fr-FR" sz="800" dirty="0" err="1">
                <a:latin typeface="Calibri" pitchFamily="34" charset="0"/>
                <a:cs typeface="Calibri" pitchFamily="34" charset="0"/>
              </a:rPr>
              <a:t>length</a:t>
            </a:r>
            <a:r>
              <a:rPr lang="fr-FR" sz="800" dirty="0">
                <a:latin typeface="Calibri" pitchFamily="34" charset="0"/>
                <a:cs typeface="Calibri" pitchFamily="34" charset="0"/>
              </a:rPr>
              <a:t> = 15; // the </a:t>
            </a:r>
            <a:r>
              <a:rPr lang="fr-FR" sz="800" dirty="0" err="1">
                <a:latin typeface="Calibri" pitchFamily="34" charset="0"/>
                <a:cs typeface="Calibri" pitchFamily="34" charset="0"/>
              </a:rPr>
              <a:t>number</a:t>
            </a:r>
            <a:r>
              <a:rPr lang="fr-FR" sz="800" dirty="0">
                <a:latin typeface="Calibri" pitchFamily="34" charset="0"/>
                <a:cs typeface="Calibri" pitchFamily="34" charset="0"/>
              </a:rPr>
              <a:t> of notes</a:t>
            </a:r>
            <a:br>
              <a:rPr lang="fr-FR" sz="800" dirty="0">
                <a:latin typeface="Calibri" pitchFamily="34" charset="0"/>
                <a:cs typeface="Calibri" pitchFamily="34" charset="0"/>
              </a:rPr>
            </a:br>
            <a:r>
              <a:rPr lang="fr-FR" sz="800" dirty="0">
                <a:latin typeface="Calibri" pitchFamily="34" charset="0"/>
                <a:cs typeface="Calibri" pitchFamily="34" charset="0"/>
              </a:rPr>
              <a:t>char notes[] = “</a:t>
            </a:r>
            <a:r>
              <a:rPr lang="fr-FR" sz="800" dirty="0" err="1">
                <a:latin typeface="Calibri" pitchFamily="34" charset="0"/>
                <a:cs typeface="Calibri" pitchFamily="34" charset="0"/>
              </a:rPr>
              <a:t>ccggaagffeeddc</a:t>
            </a:r>
            <a:r>
              <a:rPr lang="fr-FR" sz="800" dirty="0">
                <a:latin typeface="Calibri" pitchFamily="34" charset="0"/>
                <a:cs typeface="Calibri" pitchFamily="34" charset="0"/>
              </a:rPr>
              <a:t> “; // a </a:t>
            </a:r>
            <a:r>
              <a:rPr lang="fr-FR" sz="800" dirty="0" err="1">
                <a:latin typeface="Calibri" pitchFamily="34" charset="0"/>
                <a:cs typeface="Calibri" pitchFamily="34" charset="0"/>
              </a:rPr>
              <a:t>space</a:t>
            </a:r>
            <a:r>
              <a:rPr lang="fr-FR" sz="800" dirty="0">
                <a:latin typeface="Calibri" pitchFamily="34" charset="0"/>
                <a:cs typeface="Calibri" pitchFamily="34" charset="0"/>
              </a:rPr>
              <a:t> </a:t>
            </a:r>
            <a:r>
              <a:rPr lang="fr-FR" sz="800" dirty="0" err="1">
                <a:latin typeface="Calibri" pitchFamily="34" charset="0"/>
                <a:cs typeface="Calibri" pitchFamily="34" charset="0"/>
              </a:rPr>
              <a:t>represents</a:t>
            </a:r>
            <a:r>
              <a:rPr lang="fr-FR" sz="800" dirty="0">
                <a:latin typeface="Calibri" pitchFamily="34" charset="0"/>
                <a:cs typeface="Calibri" pitchFamily="34" charset="0"/>
              </a:rPr>
              <a:t> a </a:t>
            </a:r>
            <a:r>
              <a:rPr lang="fr-FR" sz="800" dirty="0" err="1">
                <a:latin typeface="Calibri" pitchFamily="34" charset="0"/>
                <a:cs typeface="Calibri" pitchFamily="34" charset="0"/>
              </a:rPr>
              <a:t>rest</a:t>
            </a:r>
            <a:br>
              <a:rPr lang="fr-FR" sz="800" dirty="0">
                <a:latin typeface="Calibri" pitchFamily="34" charset="0"/>
                <a:cs typeface="Calibri" pitchFamily="34" charset="0"/>
              </a:rPr>
            </a:br>
            <a:r>
              <a:rPr lang="fr-FR" sz="800" dirty="0" err="1">
                <a:latin typeface="Calibri" pitchFamily="34" charset="0"/>
                <a:cs typeface="Calibri" pitchFamily="34" charset="0"/>
              </a:rPr>
              <a:t>int</a:t>
            </a:r>
            <a:r>
              <a:rPr lang="fr-FR" sz="800" dirty="0">
                <a:latin typeface="Calibri" pitchFamily="34" charset="0"/>
                <a:cs typeface="Calibri" pitchFamily="34" charset="0"/>
              </a:rPr>
              <a:t> beats[] = { 1, 1, 1, 1, 1, 1, 2, 1, 1, 1, 1, 1, 1, 2, 4 };</a:t>
            </a:r>
            <a:br>
              <a:rPr lang="fr-FR" sz="800" dirty="0">
                <a:latin typeface="Calibri" pitchFamily="34" charset="0"/>
                <a:cs typeface="Calibri" pitchFamily="34" charset="0"/>
              </a:rPr>
            </a:br>
            <a:r>
              <a:rPr lang="fr-FR" sz="800" dirty="0" err="1">
                <a:latin typeface="Calibri" pitchFamily="34" charset="0"/>
                <a:cs typeface="Calibri" pitchFamily="34" charset="0"/>
              </a:rPr>
              <a:t>int</a:t>
            </a:r>
            <a:r>
              <a:rPr lang="fr-FR" sz="800" dirty="0">
                <a:latin typeface="Calibri" pitchFamily="34" charset="0"/>
                <a:cs typeface="Calibri" pitchFamily="34" charset="0"/>
              </a:rPr>
              <a:t> tempo = 300;</a:t>
            </a:r>
          </a:p>
          <a:p>
            <a:endParaRPr lang="fr-FR" sz="800" b="1" dirty="0">
              <a:solidFill>
                <a:srgbClr val="C00000"/>
              </a:solidFill>
              <a:latin typeface="Calibri" pitchFamily="34" charset="0"/>
              <a:cs typeface="Calibri" pitchFamily="34" charset="0"/>
            </a:endParaRPr>
          </a:p>
          <a:p>
            <a:r>
              <a:rPr lang="fr-FR" sz="800" b="1" dirty="0" err="1">
                <a:solidFill>
                  <a:srgbClr val="C00000"/>
                </a:solidFill>
                <a:latin typeface="Calibri" pitchFamily="34" charset="0"/>
                <a:cs typeface="Calibri" pitchFamily="34" charset="0"/>
              </a:rPr>
              <a:t>void</a:t>
            </a:r>
            <a:r>
              <a:rPr lang="fr-FR" sz="800" b="1" dirty="0">
                <a:solidFill>
                  <a:srgbClr val="C00000"/>
                </a:solidFill>
                <a:latin typeface="Calibri" pitchFamily="34" charset="0"/>
                <a:cs typeface="Calibri" pitchFamily="34" charset="0"/>
              </a:rPr>
              <a:t> setup() {</a:t>
            </a:r>
            <a:br>
              <a:rPr lang="fr-FR" sz="800" dirty="0">
                <a:latin typeface="Calibri" pitchFamily="34" charset="0"/>
                <a:cs typeface="Calibri" pitchFamily="34" charset="0"/>
              </a:rPr>
            </a:br>
            <a:r>
              <a:rPr lang="fr-FR" sz="800" dirty="0">
                <a:latin typeface="Calibri" pitchFamily="34" charset="0"/>
                <a:cs typeface="Calibri" pitchFamily="34" charset="0"/>
              </a:rPr>
              <a:t>  </a:t>
            </a:r>
            <a:r>
              <a:rPr lang="fr-FR" sz="800" dirty="0" err="1">
                <a:latin typeface="Calibri" pitchFamily="34" charset="0"/>
                <a:cs typeface="Calibri" pitchFamily="34" charset="0"/>
              </a:rPr>
              <a:t>pinMode</a:t>
            </a:r>
            <a:r>
              <a:rPr lang="fr-FR" sz="800" dirty="0">
                <a:latin typeface="Calibri" pitchFamily="34" charset="0"/>
                <a:cs typeface="Calibri" pitchFamily="34" charset="0"/>
              </a:rPr>
              <a:t>(</a:t>
            </a:r>
            <a:r>
              <a:rPr lang="fr-FR" sz="800" dirty="0" err="1">
                <a:latin typeface="Calibri" pitchFamily="34" charset="0"/>
                <a:cs typeface="Calibri" pitchFamily="34" charset="0"/>
              </a:rPr>
              <a:t>speakerPin</a:t>
            </a:r>
            <a:r>
              <a:rPr lang="fr-FR" sz="800" dirty="0">
                <a:latin typeface="Calibri" pitchFamily="34" charset="0"/>
                <a:cs typeface="Calibri" pitchFamily="34" charset="0"/>
              </a:rPr>
              <a:t>, OUTPUT);</a:t>
            </a:r>
            <a:br>
              <a:rPr lang="fr-FR" sz="800" dirty="0">
                <a:latin typeface="Calibri" pitchFamily="34" charset="0"/>
                <a:cs typeface="Calibri" pitchFamily="34" charset="0"/>
              </a:rPr>
            </a:br>
            <a:r>
              <a:rPr lang="fr-FR" sz="800" b="1" dirty="0">
                <a:solidFill>
                  <a:srgbClr val="C00000"/>
                </a:solidFill>
                <a:latin typeface="Calibri" pitchFamily="34" charset="0"/>
                <a:cs typeface="Calibri" pitchFamily="34" charset="0"/>
              </a:rPr>
              <a:t>}</a:t>
            </a:r>
          </a:p>
          <a:p>
            <a:r>
              <a:rPr lang="fr-FR" sz="800" b="1" dirty="0" err="1">
                <a:solidFill>
                  <a:srgbClr val="C00000"/>
                </a:solidFill>
                <a:latin typeface="Calibri" pitchFamily="34" charset="0"/>
                <a:cs typeface="Calibri" pitchFamily="34" charset="0"/>
              </a:rPr>
              <a:t>void</a:t>
            </a:r>
            <a:r>
              <a:rPr lang="fr-FR" sz="800" b="1" dirty="0">
                <a:solidFill>
                  <a:srgbClr val="C00000"/>
                </a:solidFill>
                <a:latin typeface="Calibri" pitchFamily="34" charset="0"/>
                <a:cs typeface="Calibri" pitchFamily="34" charset="0"/>
              </a:rPr>
              <a:t> </a:t>
            </a:r>
            <a:r>
              <a:rPr lang="fr-FR" sz="800" b="1" dirty="0" err="1">
                <a:solidFill>
                  <a:srgbClr val="C00000"/>
                </a:solidFill>
                <a:latin typeface="Calibri" pitchFamily="34" charset="0"/>
                <a:cs typeface="Calibri" pitchFamily="34" charset="0"/>
              </a:rPr>
              <a:t>loop</a:t>
            </a:r>
            <a:r>
              <a:rPr lang="fr-FR" sz="800" b="1" dirty="0">
                <a:solidFill>
                  <a:srgbClr val="C00000"/>
                </a:solidFill>
                <a:latin typeface="Calibri" pitchFamily="34" charset="0"/>
                <a:cs typeface="Calibri" pitchFamily="34" charset="0"/>
              </a:rPr>
              <a:t>() {</a:t>
            </a:r>
            <a:br>
              <a:rPr lang="fr-FR" sz="800" dirty="0">
                <a:latin typeface="Calibri" pitchFamily="34" charset="0"/>
                <a:cs typeface="Calibri" pitchFamily="34" charset="0"/>
              </a:rPr>
            </a:br>
            <a:r>
              <a:rPr lang="fr-FR" sz="800" dirty="0">
                <a:latin typeface="Calibri" pitchFamily="34" charset="0"/>
                <a:cs typeface="Calibri" pitchFamily="34" charset="0"/>
              </a:rPr>
              <a:t>  for (</a:t>
            </a:r>
            <a:r>
              <a:rPr lang="fr-FR" sz="800" dirty="0" err="1">
                <a:latin typeface="Calibri" pitchFamily="34" charset="0"/>
                <a:cs typeface="Calibri" pitchFamily="34" charset="0"/>
              </a:rPr>
              <a:t>int</a:t>
            </a:r>
            <a:r>
              <a:rPr lang="fr-FR" sz="800" dirty="0">
                <a:latin typeface="Calibri" pitchFamily="34" charset="0"/>
                <a:cs typeface="Calibri" pitchFamily="34" charset="0"/>
              </a:rPr>
              <a:t> i = 0; i &lt; </a:t>
            </a:r>
            <a:r>
              <a:rPr lang="fr-FR" sz="800" dirty="0" err="1">
                <a:latin typeface="Calibri" pitchFamily="34" charset="0"/>
                <a:cs typeface="Calibri" pitchFamily="34" charset="0"/>
              </a:rPr>
              <a:t>length</a:t>
            </a:r>
            <a:r>
              <a:rPr lang="fr-FR" sz="800" dirty="0">
                <a:latin typeface="Calibri" pitchFamily="34" charset="0"/>
                <a:cs typeface="Calibri" pitchFamily="34" charset="0"/>
              </a:rPr>
              <a:t>; i++) {</a:t>
            </a:r>
            <a:br>
              <a:rPr lang="fr-FR" sz="800" dirty="0">
                <a:latin typeface="Calibri" pitchFamily="34" charset="0"/>
                <a:cs typeface="Calibri" pitchFamily="34" charset="0"/>
              </a:rPr>
            </a:br>
            <a:r>
              <a:rPr lang="fr-FR" sz="800" dirty="0">
                <a:latin typeface="Calibri" pitchFamily="34" charset="0"/>
                <a:cs typeface="Calibri" pitchFamily="34" charset="0"/>
              </a:rPr>
              <a:t>    if (notes[i] == ' ') { </a:t>
            </a:r>
            <a:r>
              <a:rPr lang="fr-FR" sz="800" dirty="0" err="1">
                <a:latin typeface="Calibri" pitchFamily="34" charset="0"/>
                <a:cs typeface="Calibri" pitchFamily="34" charset="0"/>
              </a:rPr>
              <a:t>delay</a:t>
            </a:r>
            <a:r>
              <a:rPr lang="fr-FR" sz="800" dirty="0">
                <a:latin typeface="Calibri" pitchFamily="34" charset="0"/>
                <a:cs typeface="Calibri" pitchFamily="34" charset="0"/>
              </a:rPr>
              <a:t>(beats[i] * tempo); // </a:t>
            </a:r>
            <a:r>
              <a:rPr lang="fr-FR" sz="800" dirty="0" err="1">
                <a:latin typeface="Calibri" pitchFamily="34" charset="0"/>
                <a:cs typeface="Calibri" pitchFamily="34" charset="0"/>
              </a:rPr>
              <a:t>rest</a:t>
            </a:r>
            <a:br>
              <a:rPr lang="fr-FR" sz="800" dirty="0">
                <a:latin typeface="Calibri" pitchFamily="34" charset="0"/>
                <a:cs typeface="Calibri" pitchFamily="34" charset="0"/>
              </a:rPr>
            </a:br>
            <a:r>
              <a:rPr lang="fr-FR" sz="800" dirty="0">
                <a:latin typeface="Calibri" pitchFamily="34" charset="0"/>
                <a:cs typeface="Calibri" pitchFamily="34" charset="0"/>
              </a:rPr>
              <a:t>    } </a:t>
            </a:r>
            <a:r>
              <a:rPr lang="fr-FR" sz="800" dirty="0" err="1">
                <a:latin typeface="Calibri" pitchFamily="34" charset="0"/>
                <a:cs typeface="Calibri" pitchFamily="34" charset="0"/>
              </a:rPr>
              <a:t>else</a:t>
            </a:r>
            <a:r>
              <a:rPr lang="fr-FR" sz="800" dirty="0">
                <a:latin typeface="Calibri" pitchFamily="34" charset="0"/>
                <a:cs typeface="Calibri" pitchFamily="34" charset="0"/>
              </a:rPr>
              <a:t> {       </a:t>
            </a:r>
            <a:r>
              <a:rPr lang="fr-FR" sz="800" dirty="0" err="1">
                <a:latin typeface="Calibri" pitchFamily="34" charset="0"/>
                <a:cs typeface="Calibri" pitchFamily="34" charset="0"/>
              </a:rPr>
              <a:t>playNote</a:t>
            </a:r>
            <a:r>
              <a:rPr lang="fr-FR" sz="800" dirty="0">
                <a:latin typeface="Calibri" pitchFamily="34" charset="0"/>
                <a:cs typeface="Calibri" pitchFamily="34" charset="0"/>
              </a:rPr>
              <a:t>(notes[i], beats[i] * tempo);</a:t>
            </a:r>
            <a:br>
              <a:rPr lang="fr-FR" sz="800" dirty="0">
                <a:latin typeface="Calibri" pitchFamily="34" charset="0"/>
                <a:cs typeface="Calibri" pitchFamily="34" charset="0"/>
              </a:rPr>
            </a:br>
            <a:r>
              <a:rPr lang="fr-FR" sz="800" dirty="0">
                <a:latin typeface="Calibri" pitchFamily="34" charset="0"/>
                <a:cs typeface="Calibri" pitchFamily="34" charset="0"/>
              </a:rPr>
              <a:t>    }</a:t>
            </a:r>
            <a:br>
              <a:rPr lang="fr-FR" sz="800" dirty="0">
                <a:latin typeface="Calibri" pitchFamily="34" charset="0"/>
                <a:cs typeface="Calibri" pitchFamily="34" charset="0"/>
              </a:rPr>
            </a:br>
            <a:r>
              <a:rPr lang="fr-FR" sz="800" dirty="0">
                <a:latin typeface="Calibri" pitchFamily="34" charset="0"/>
                <a:cs typeface="Calibri" pitchFamily="34" charset="0"/>
              </a:rPr>
              <a:t>    </a:t>
            </a:r>
            <a:r>
              <a:rPr lang="fr-FR" sz="800" dirty="0" err="1">
                <a:latin typeface="Calibri" pitchFamily="34" charset="0"/>
                <a:cs typeface="Calibri" pitchFamily="34" charset="0"/>
              </a:rPr>
              <a:t>delay</a:t>
            </a:r>
            <a:r>
              <a:rPr lang="fr-FR" sz="800" dirty="0">
                <a:latin typeface="Calibri" pitchFamily="34" charset="0"/>
                <a:cs typeface="Calibri" pitchFamily="34" charset="0"/>
              </a:rPr>
              <a:t>(tempo / 2); // pause </a:t>
            </a:r>
            <a:r>
              <a:rPr lang="fr-FR" sz="800" dirty="0" err="1">
                <a:latin typeface="Calibri" pitchFamily="34" charset="0"/>
                <a:cs typeface="Calibri" pitchFamily="34" charset="0"/>
              </a:rPr>
              <a:t>between</a:t>
            </a:r>
            <a:r>
              <a:rPr lang="fr-FR" sz="800" dirty="0">
                <a:latin typeface="Calibri" pitchFamily="34" charset="0"/>
                <a:cs typeface="Calibri" pitchFamily="34" charset="0"/>
              </a:rPr>
              <a:t> notes </a:t>
            </a:r>
            <a:br>
              <a:rPr lang="fr-FR" sz="800" dirty="0">
                <a:latin typeface="Calibri" pitchFamily="34" charset="0"/>
                <a:cs typeface="Calibri" pitchFamily="34" charset="0"/>
              </a:rPr>
            </a:br>
            <a:r>
              <a:rPr lang="fr-FR" sz="800" dirty="0">
                <a:latin typeface="Calibri" pitchFamily="34" charset="0"/>
                <a:cs typeface="Calibri" pitchFamily="34" charset="0"/>
              </a:rPr>
              <a:t>  }</a:t>
            </a:r>
            <a:br>
              <a:rPr lang="fr-FR" sz="800" dirty="0">
                <a:latin typeface="Calibri" pitchFamily="34" charset="0"/>
                <a:cs typeface="Calibri" pitchFamily="34" charset="0"/>
              </a:rPr>
            </a:br>
            <a:r>
              <a:rPr lang="fr-FR" sz="800" b="1" dirty="0">
                <a:solidFill>
                  <a:srgbClr val="C00000"/>
                </a:solidFill>
                <a:latin typeface="Calibri" pitchFamily="34" charset="0"/>
                <a:cs typeface="Calibri" pitchFamily="34" charset="0"/>
              </a:rPr>
              <a:t>}</a:t>
            </a:r>
          </a:p>
          <a:p>
            <a:endParaRPr lang="fr-FR" sz="800" dirty="0">
              <a:latin typeface="Calibri" pitchFamily="34" charset="0"/>
              <a:cs typeface="Calibri" pitchFamily="34" charset="0"/>
            </a:endParaRPr>
          </a:p>
          <a:p>
            <a:r>
              <a:rPr lang="fr-FR" sz="800" dirty="0" err="1">
                <a:solidFill>
                  <a:srgbClr val="C00000"/>
                </a:solidFill>
                <a:latin typeface="Calibri" pitchFamily="34" charset="0"/>
                <a:cs typeface="Calibri" pitchFamily="34" charset="0"/>
              </a:rPr>
              <a:t>void</a:t>
            </a:r>
            <a:r>
              <a:rPr lang="fr-FR" sz="800" dirty="0">
                <a:solidFill>
                  <a:srgbClr val="C00000"/>
                </a:solidFill>
                <a:latin typeface="Calibri" pitchFamily="34" charset="0"/>
                <a:cs typeface="Calibri" pitchFamily="34" charset="0"/>
              </a:rPr>
              <a:t> </a:t>
            </a:r>
            <a:r>
              <a:rPr lang="fr-FR" sz="800" dirty="0" err="1">
                <a:solidFill>
                  <a:srgbClr val="C00000"/>
                </a:solidFill>
                <a:latin typeface="Calibri" pitchFamily="34" charset="0"/>
                <a:cs typeface="Calibri" pitchFamily="34" charset="0"/>
              </a:rPr>
              <a:t>playTone</a:t>
            </a:r>
            <a:r>
              <a:rPr lang="fr-FR" sz="800" dirty="0">
                <a:latin typeface="Calibri" pitchFamily="34" charset="0"/>
                <a:cs typeface="Calibri" pitchFamily="34" charset="0"/>
              </a:rPr>
              <a:t>(</a:t>
            </a:r>
            <a:r>
              <a:rPr lang="fr-FR" sz="800" dirty="0" err="1">
                <a:latin typeface="Calibri" pitchFamily="34" charset="0"/>
                <a:cs typeface="Calibri" pitchFamily="34" charset="0"/>
              </a:rPr>
              <a:t>int</a:t>
            </a:r>
            <a:r>
              <a:rPr lang="fr-FR" sz="800" dirty="0">
                <a:latin typeface="Calibri" pitchFamily="34" charset="0"/>
                <a:cs typeface="Calibri" pitchFamily="34" charset="0"/>
              </a:rPr>
              <a:t> </a:t>
            </a:r>
            <a:r>
              <a:rPr lang="fr-FR" sz="800" dirty="0" err="1">
                <a:latin typeface="Calibri" pitchFamily="34" charset="0"/>
                <a:cs typeface="Calibri" pitchFamily="34" charset="0"/>
              </a:rPr>
              <a:t>tone</a:t>
            </a:r>
            <a:r>
              <a:rPr lang="fr-FR" sz="800" dirty="0">
                <a:latin typeface="Calibri" pitchFamily="34" charset="0"/>
                <a:cs typeface="Calibri" pitchFamily="34" charset="0"/>
              </a:rPr>
              <a:t>, </a:t>
            </a:r>
            <a:r>
              <a:rPr lang="fr-FR" sz="800" dirty="0" err="1">
                <a:latin typeface="Calibri" pitchFamily="34" charset="0"/>
                <a:cs typeface="Calibri" pitchFamily="34" charset="0"/>
              </a:rPr>
              <a:t>int</a:t>
            </a:r>
            <a:r>
              <a:rPr lang="fr-FR" sz="800" dirty="0">
                <a:latin typeface="Calibri" pitchFamily="34" charset="0"/>
                <a:cs typeface="Calibri" pitchFamily="34" charset="0"/>
              </a:rPr>
              <a:t> </a:t>
            </a:r>
            <a:r>
              <a:rPr lang="fr-FR" sz="800" dirty="0" err="1">
                <a:latin typeface="Calibri" pitchFamily="34" charset="0"/>
                <a:cs typeface="Calibri" pitchFamily="34" charset="0"/>
              </a:rPr>
              <a:t>duration</a:t>
            </a:r>
            <a:r>
              <a:rPr lang="fr-FR" sz="800" dirty="0">
                <a:latin typeface="Calibri" pitchFamily="34" charset="0"/>
                <a:cs typeface="Calibri" pitchFamily="34" charset="0"/>
              </a:rPr>
              <a:t>) {</a:t>
            </a:r>
            <a:br>
              <a:rPr lang="fr-FR" sz="800" dirty="0">
                <a:latin typeface="Calibri" pitchFamily="34" charset="0"/>
                <a:cs typeface="Calibri" pitchFamily="34" charset="0"/>
              </a:rPr>
            </a:br>
            <a:r>
              <a:rPr lang="fr-FR" sz="800" dirty="0">
                <a:latin typeface="Calibri" pitchFamily="34" charset="0"/>
                <a:cs typeface="Calibri" pitchFamily="34" charset="0"/>
              </a:rPr>
              <a:t>  for (long i = 0; i &lt; </a:t>
            </a:r>
            <a:r>
              <a:rPr lang="fr-FR" sz="800" dirty="0" err="1">
                <a:latin typeface="Calibri" pitchFamily="34" charset="0"/>
                <a:cs typeface="Calibri" pitchFamily="34" charset="0"/>
              </a:rPr>
              <a:t>duration</a:t>
            </a:r>
            <a:r>
              <a:rPr lang="fr-FR" sz="800" dirty="0">
                <a:latin typeface="Calibri" pitchFamily="34" charset="0"/>
                <a:cs typeface="Calibri" pitchFamily="34" charset="0"/>
              </a:rPr>
              <a:t> * 1000L; i += </a:t>
            </a:r>
            <a:r>
              <a:rPr lang="fr-FR" sz="800" dirty="0" err="1">
                <a:latin typeface="Calibri" pitchFamily="34" charset="0"/>
                <a:cs typeface="Calibri" pitchFamily="34" charset="0"/>
              </a:rPr>
              <a:t>tone</a:t>
            </a:r>
            <a:r>
              <a:rPr lang="fr-FR" sz="800" dirty="0">
                <a:latin typeface="Calibri" pitchFamily="34" charset="0"/>
                <a:cs typeface="Calibri" pitchFamily="34" charset="0"/>
              </a:rPr>
              <a:t> * 2) {</a:t>
            </a:r>
            <a:br>
              <a:rPr lang="fr-FR" sz="800" dirty="0">
                <a:latin typeface="Calibri" pitchFamily="34" charset="0"/>
                <a:cs typeface="Calibri" pitchFamily="34" charset="0"/>
              </a:rPr>
            </a:br>
            <a:r>
              <a:rPr lang="fr-FR" sz="800" dirty="0">
                <a:latin typeface="Calibri" pitchFamily="34" charset="0"/>
                <a:cs typeface="Calibri" pitchFamily="34" charset="0"/>
              </a:rPr>
              <a:t>    </a:t>
            </a:r>
            <a:r>
              <a:rPr lang="fr-FR" sz="800" dirty="0" err="1">
                <a:latin typeface="Calibri" pitchFamily="34" charset="0"/>
                <a:cs typeface="Calibri" pitchFamily="34" charset="0"/>
              </a:rPr>
              <a:t>digitalWrite</a:t>
            </a:r>
            <a:r>
              <a:rPr lang="fr-FR" sz="800" dirty="0">
                <a:latin typeface="Calibri" pitchFamily="34" charset="0"/>
                <a:cs typeface="Calibri" pitchFamily="34" charset="0"/>
              </a:rPr>
              <a:t>(</a:t>
            </a:r>
            <a:r>
              <a:rPr lang="fr-FR" sz="800" dirty="0" err="1">
                <a:latin typeface="Calibri" pitchFamily="34" charset="0"/>
                <a:cs typeface="Calibri" pitchFamily="34" charset="0"/>
              </a:rPr>
              <a:t>speakerPin</a:t>
            </a:r>
            <a:r>
              <a:rPr lang="fr-FR" sz="800" dirty="0">
                <a:latin typeface="Calibri" pitchFamily="34" charset="0"/>
                <a:cs typeface="Calibri" pitchFamily="34" charset="0"/>
              </a:rPr>
              <a:t>, HIGH); </a:t>
            </a:r>
            <a:r>
              <a:rPr lang="fr-FR" sz="800" dirty="0" err="1">
                <a:latin typeface="Calibri" pitchFamily="34" charset="0"/>
                <a:cs typeface="Calibri" pitchFamily="34" charset="0"/>
              </a:rPr>
              <a:t>delayMicroseconds</a:t>
            </a:r>
            <a:r>
              <a:rPr lang="fr-FR" sz="800" dirty="0">
                <a:latin typeface="Calibri" pitchFamily="34" charset="0"/>
                <a:cs typeface="Calibri" pitchFamily="34" charset="0"/>
              </a:rPr>
              <a:t>(</a:t>
            </a:r>
            <a:r>
              <a:rPr lang="fr-FR" sz="800" dirty="0" err="1">
                <a:latin typeface="Calibri" pitchFamily="34" charset="0"/>
                <a:cs typeface="Calibri" pitchFamily="34" charset="0"/>
              </a:rPr>
              <a:t>tone</a:t>
            </a:r>
            <a:r>
              <a:rPr lang="fr-FR" sz="800" dirty="0">
                <a:latin typeface="Calibri" pitchFamily="34" charset="0"/>
                <a:cs typeface="Calibri" pitchFamily="34" charset="0"/>
              </a:rPr>
              <a:t>);</a:t>
            </a:r>
            <a:br>
              <a:rPr lang="fr-FR" sz="800" dirty="0">
                <a:latin typeface="Calibri" pitchFamily="34" charset="0"/>
                <a:cs typeface="Calibri" pitchFamily="34" charset="0"/>
              </a:rPr>
            </a:br>
            <a:r>
              <a:rPr lang="fr-FR" sz="800" dirty="0">
                <a:latin typeface="Calibri" pitchFamily="34" charset="0"/>
                <a:cs typeface="Calibri" pitchFamily="34" charset="0"/>
              </a:rPr>
              <a:t>    </a:t>
            </a:r>
            <a:r>
              <a:rPr lang="fr-FR" sz="800" dirty="0" err="1">
                <a:latin typeface="Calibri" pitchFamily="34" charset="0"/>
                <a:cs typeface="Calibri" pitchFamily="34" charset="0"/>
              </a:rPr>
              <a:t>digitalWrite</a:t>
            </a:r>
            <a:r>
              <a:rPr lang="fr-FR" sz="800" dirty="0">
                <a:latin typeface="Calibri" pitchFamily="34" charset="0"/>
                <a:cs typeface="Calibri" pitchFamily="34" charset="0"/>
              </a:rPr>
              <a:t>(</a:t>
            </a:r>
            <a:r>
              <a:rPr lang="fr-FR" sz="800" dirty="0" err="1">
                <a:latin typeface="Calibri" pitchFamily="34" charset="0"/>
                <a:cs typeface="Calibri" pitchFamily="34" charset="0"/>
              </a:rPr>
              <a:t>speakerPin</a:t>
            </a:r>
            <a:r>
              <a:rPr lang="fr-FR" sz="800" dirty="0">
                <a:latin typeface="Calibri" pitchFamily="34" charset="0"/>
                <a:cs typeface="Calibri" pitchFamily="34" charset="0"/>
              </a:rPr>
              <a:t>, LOW); </a:t>
            </a:r>
            <a:r>
              <a:rPr lang="fr-FR" sz="800" dirty="0" err="1">
                <a:latin typeface="Calibri" pitchFamily="34" charset="0"/>
                <a:cs typeface="Calibri" pitchFamily="34" charset="0"/>
              </a:rPr>
              <a:t>delayMicroseconds</a:t>
            </a:r>
            <a:r>
              <a:rPr lang="fr-FR" sz="800" dirty="0">
                <a:latin typeface="Calibri" pitchFamily="34" charset="0"/>
                <a:cs typeface="Calibri" pitchFamily="34" charset="0"/>
              </a:rPr>
              <a:t>(</a:t>
            </a:r>
            <a:r>
              <a:rPr lang="fr-FR" sz="800" dirty="0" err="1">
                <a:latin typeface="Calibri" pitchFamily="34" charset="0"/>
                <a:cs typeface="Calibri" pitchFamily="34" charset="0"/>
              </a:rPr>
              <a:t>tone</a:t>
            </a:r>
            <a:r>
              <a:rPr lang="fr-FR" sz="800" dirty="0">
                <a:latin typeface="Calibri" pitchFamily="34" charset="0"/>
                <a:cs typeface="Calibri" pitchFamily="34" charset="0"/>
              </a:rPr>
              <a:t>);</a:t>
            </a:r>
            <a:br>
              <a:rPr lang="fr-FR" sz="800" dirty="0">
                <a:latin typeface="Calibri" pitchFamily="34" charset="0"/>
                <a:cs typeface="Calibri" pitchFamily="34" charset="0"/>
              </a:rPr>
            </a:br>
            <a:r>
              <a:rPr lang="fr-FR" sz="800" dirty="0">
                <a:solidFill>
                  <a:srgbClr val="C00000"/>
                </a:solidFill>
                <a:latin typeface="Calibri" pitchFamily="34" charset="0"/>
                <a:cs typeface="Calibri" pitchFamily="34" charset="0"/>
              </a:rPr>
              <a:t>  }</a:t>
            </a:r>
            <a:br>
              <a:rPr lang="fr-FR" sz="800" dirty="0">
                <a:latin typeface="Calibri" pitchFamily="34" charset="0"/>
                <a:cs typeface="Calibri" pitchFamily="34" charset="0"/>
              </a:rPr>
            </a:br>
            <a:r>
              <a:rPr lang="fr-FR" sz="800" dirty="0">
                <a:solidFill>
                  <a:srgbClr val="C00000"/>
                </a:solidFill>
                <a:latin typeface="Calibri" pitchFamily="34" charset="0"/>
                <a:cs typeface="Calibri" pitchFamily="34" charset="0"/>
              </a:rPr>
              <a:t>}</a:t>
            </a:r>
          </a:p>
          <a:p>
            <a:r>
              <a:rPr lang="fr-FR" sz="800" dirty="0" err="1">
                <a:solidFill>
                  <a:srgbClr val="C00000"/>
                </a:solidFill>
                <a:latin typeface="Calibri" pitchFamily="34" charset="0"/>
                <a:cs typeface="Calibri" pitchFamily="34" charset="0"/>
              </a:rPr>
              <a:t>void</a:t>
            </a:r>
            <a:r>
              <a:rPr lang="fr-FR" sz="800" dirty="0">
                <a:solidFill>
                  <a:srgbClr val="C00000"/>
                </a:solidFill>
                <a:latin typeface="Calibri" pitchFamily="34" charset="0"/>
                <a:cs typeface="Calibri" pitchFamily="34" charset="0"/>
              </a:rPr>
              <a:t> </a:t>
            </a:r>
            <a:r>
              <a:rPr lang="fr-FR" sz="800" dirty="0" err="1">
                <a:solidFill>
                  <a:srgbClr val="C00000"/>
                </a:solidFill>
                <a:latin typeface="Calibri" pitchFamily="34" charset="0"/>
                <a:cs typeface="Calibri" pitchFamily="34" charset="0"/>
              </a:rPr>
              <a:t>playNote</a:t>
            </a:r>
            <a:r>
              <a:rPr lang="fr-FR" sz="800" dirty="0">
                <a:latin typeface="Calibri" pitchFamily="34" charset="0"/>
                <a:cs typeface="Calibri" pitchFamily="34" charset="0"/>
              </a:rPr>
              <a:t>(char note, </a:t>
            </a:r>
            <a:r>
              <a:rPr lang="fr-FR" sz="800" dirty="0" err="1">
                <a:latin typeface="Calibri" pitchFamily="34" charset="0"/>
                <a:cs typeface="Calibri" pitchFamily="34" charset="0"/>
              </a:rPr>
              <a:t>int</a:t>
            </a:r>
            <a:r>
              <a:rPr lang="fr-FR" sz="800" dirty="0">
                <a:latin typeface="Calibri" pitchFamily="34" charset="0"/>
                <a:cs typeface="Calibri" pitchFamily="34" charset="0"/>
              </a:rPr>
              <a:t> </a:t>
            </a:r>
            <a:r>
              <a:rPr lang="fr-FR" sz="800" dirty="0" err="1">
                <a:latin typeface="Calibri" pitchFamily="34" charset="0"/>
                <a:cs typeface="Calibri" pitchFamily="34" charset="0"/>
              </a:rPr>
              <a:t>duration</a:t>
            </a:r>
            <a:r>
              <a:rPr lang="fr-FR" sz="800" dirty="0">
                <a:latin typeface="Calibri" pitchFamily="34" charset="0"/>
                <a:cs typeface="Calibri" pitchFamily="34" charset="0"/>
              </a:rPr>
              <a:t>) {</a:t>
            </a:r>
            <a:br>
              <a:rPr lang="fr-FR" sz="800" dirty="0">
                <a:latin typeface="Calibri" pitchFamily="34" charset="0"/>
                <a:cs typeface="Calibri" pitchFamily="34" charset="0"/>
              </a:rPr>
            </a:br>
            <a:r>
              <a:rPr lang="fr-FR" sz="800" dirty="0">
                <a:latin typeface="Calibri" pitchFamily="34" charset="0"/>
                <a:cs typeface="Calibri" pitchFamily="34" charset="0"/>
              </a:rPr>
              <a:t>  char </a:t>
            </a:r>
            <a:r>
              <a:rPr lang="fr-FR" sz="800" dirty="0" err="1">
                <a:latin typeface="Calibri" pitchFamily="34" charset="0"/>
                <a:cs typeface="Calibri" pitchFamily="34" charset="0"/>
              </a:rPr>
              <a:t>names</a:t>
            </a:r>
            <a:r>
              <a:rPr lang="fr-FR" sz="800" dirty="0">
                <a:latin typeface="Calibri" pitchFamily="34" charset="0"/>
                <a:cs typeface="Calibri" pitchFamily="34" charset="0"/>
              </a:rPr>
              <a:t>[] = { 'c', 'd', 'e', 'f', 'g', 'a', 'b', 'C' };</a:t>
            </a:r>
            <a:br>
              <a:rPr lang="fr-FR" sz="800" dirty="0">
                <a:latin typeface="Calibri" pitchFamily="34" charset="0"/>
                <a:cs typeface="Calibri" pitchFamily="34" charset="0"/>
              </a:rPr>
            </a:br>
            <a:r>
              <a:rPr lang="fr-FR" sz="800" dirty="0">
                <a:latin typeface="Calibri" pitchFamily="34" charset="0"/>
                <a:cs typeface="Calibri" pitchFamily="34" charset="0"/>
              </a:rPr>
              <a:t>  </a:t>
            </a:r>
            <a:r>
              <a:rPr lang="fr-FR" sz="800" dirty="0" err="1">
                <a:latin typeface="Calibri" pitchFamily="34" charset="0"/>
                <a:cs typeface="Calibri" pitchFamily="34" charset="0"/>
              </a:rPr>
              <a:t>int</a:t>
            </a:r>
            <a:r>
              <a:rPr lang="fr-FR" sz="800" dirty="0">
                <a:latin typeface="Calibri" pitchFamily="34" charset="0"/>
                <a:cs typeface="Calibri" pitchFamily="34" charset="0"/>
              </a:rPr>
              <a:t> </a:t>
            </a:r>
            <a:r>
              <a:rPr lang="fr-FR" sz="800" dirty="0" err="1">
                <a:latin typeface="Calibri" pitchFamily="34" charset="0"/>
                <a:cs typeface="Calibri" pitchFamily="34" charset="0"/>
              </a:rPr>
              <a:t>tones</a:t>
            </a:r>
            <a:r>
              <a:rPr lang="fr-FR" sz="800" dirty="0">
                <a:latin typeface="Calibri" pitchFamily="34" charset="0"/>
                <a:cs typeface="Calibri" pitchFamily="34" charset="0"/>
              </a:rPr>
              <a:t>[] = { 1915, 1700, 1519, 1432, 1275, 1136, 1014, 956 };</a:t>
            </a:r>
            <a:br>
              <a:rPr lang="fr-FR" sz="800" dirty="0">
                <a:latin typeface="Calibri" pitchFamily="34" charset="0"/>
                <a:cs typeface="Calibri" pitchFamily="34" charset="0"/>
              </a:rPr>
            </a:br>
            <a:r>
              <a:rPr lang="fr-FR" sz="800" dirty="0">
                <a:latin typeface="Calibri" pitchFamily="34" charset="0"/>
                <a:cs typeface="Calibri" pitchFamily="34" charset="0"/>
              </a:rPr>
              <a:t>  // </a:t>
            </a:r>
            <a:r>
              <a:rPr lang="fr-FR" sz="800" dirty="0" err="1">
                <a:latin typeface="Calibri" pitchFamily="34" charset="0"/>
                <a:cs typeface="Calibri" pitchFamily="34" charset="0"/>
              </a:rPr>
              <a:t>play</a:t>
            </a:r>
            <a:r>
              <a:rPr lang="fr-FR" sz="800" dirty="0">
                <a:latin typeface="Calibri" pitchFamily="34" charset="0"/>
                <a:cs typeface="Calibri" pitchFamily="34" charset="0"/>
              </a:rPr>
              <a:t> the </a:t>
            </a:r>
            <a:r>
              <a:rPr lang="fr-FR" sz="800" dirty="0" err="1">
                <a:latin typeface="Calibri" pitchFamily="34" charset="0"/>
                <a:cs typeface="Calibri" pitchFamily="34" charset="0"/>
              </a:rPr>
              <a:t>tone</a:t>
            </a:r>
            <a:r>
              <a:rPr lang="fr-FR" sz="800" dirty="0">
                <a:latin typeface="Calibri" pitchFamily="34" charset="0"/>
                <a:cs typeface="Calibri" pitchFamily="34" charset="0"/>
              </a:rPr>
              <a:t> </a:t>
            </a:r>
            <a:r>
              <a:rPr lang="fr-FR" sz="800" dirty="0" err="1">
                <a:latin typeface="Calibri" pitchFamily="34" charset="0"/>
                <a:cs typeface="Calibri" pitchFamily="34" charset="0"/>
              </a:rPr>
              <a:t>corresponding</a:t>
            </a:r>
            <a:r>
              <a:rPr lang="fr-FR" sz="800" dirty="0">
                <a:latin typeface="Calibri" pitchFamily="34" charset="0"/>
                <a:cs typeface="Calibri" pitchFamily="34" charset="0"/>
              </a:rPr>
              <a:t> to the note </a:t>
            </a:r>
            <a:r>
              <a:rPr lang="fr-FR" sz="800" dirty="0" err="1">
                <a:latin typeface="Calibri" pitchFamily="34" charset="0"/>
                <a:cs typeface="Calibri" pitchFamily="34" charset="0"/>
              </a:rPr>
              <a:t>name</a:t>
            </a:r>
            <a:br>
              <a:rPr lang="fr-FR" sz="800" dirty="0">
                <a:latin typeface="Calibri" pitchFamily="34" charset="0"/>
                <a:cs typeface="Calibri" pitchFamily="34" charset="0"/>
              </a:rPr>
            </a:br>
            <a:r>
              <a:rPr lang="fr-FR" sz="800" dirty="0">
                <a:latin typeface="Calibri" pitchFamily="34" charset="0"/>
                <a:cs typeface="Calibri" pitchFamily="34" charset="0"/>
              </a:rPr>
              <a:t>  for (</a:t>
            </a:r>
            <a:r>
              <a:rPr lang="fr-FR" sz="800" dirty="0" err="1">
                <a:latin typeface="Calibri" pitchFamily="34" charset="0"/>
                <a:cs typeface="Calibri" pitchFamily="34" charset="0"/>
              </a:rPr>
              <a:t>int</a:t>
            </a:r>
            <a:r>
              <a:rPr lang="fr-FR" sz="800" dirty="0">
                <a:latin typeface="Calibri" pitchFamily="34" charset="0"/>
                <a:cs typeface="Calibri" pitchFamily="34" charset="0"/>
              </a:rPr>
              <a:t> i = 0; i &lt; 8; i++) {</a:t>
            </a:r>
            <a:br>
              <a:rPr lang="fr-FR" sz="800" dirty="0">
                <a:latin typeface="Calibri" pitchFamily="34" charset="0"/>
                <a:cs typeface="Calibri" pitchFamily="34" charset="0"/>
              </a:rPr>
            </a:br>
            <a:r>
              <a:rPr lang="fr-FR" sz="800" dirty="0">
                <a:latin typeface="Calibri" pitchFamily="34" charset="0"/>
                <a:cs typeface="Calibri" pitchFamily="34" charset="0"/>
              </a:rPr>
              <a:t>    if (</a:t>
            </a:r>
            <a:r>
              <a:rPr lang="fr-FR" sz="800" dirty="0" err="1">
                <a:latin typeface="Calibri" pitchFamily="34" charset="0"/>
                <a:cs typeface="Calibri" pitchFamily="34" charset="0"/>
              </a:rPr>
              <a:t>names</a:t>
            </a:r>
            <a:r>
              <a:rPr lang="fr-FR" sz="800" dirty="0">
                <a:latin typeface="Calibri" pitchFamily="34" charset="0"/>
                <a:cs typeface="Calibri" pitchFamily="34" charset="0"/>
              </a:rPr>
              <a:t>[i] == note) {</a:t>
            </a:r>
            <a:br>
              <a:rPr lang="fr-FR" sz="800" dirty="0">
                <a:latin typeface="Calibri" pitchFamily="34" charset="0"/>
                <a:cs typeface="Calibri" pitchFamily="34" charset="0"/>
              </a:rPr>
            </a:br>
            <a:r>
              <a:rPr lang="fr-FR" sz="800" dirty="0">
                <a:latin typeface="Calibri" pitchFamily="34" charset="0"/>
                <a:cs typeface="Calibri" pitchFamily="34" charset="0"/>
              </a:rPr>
              <a:t>      </a:t>
            </a:r>
            <a:r>
              <a:rPr lang="fr-FR" sz="800" dirty="0" err="1">
                <a:latin typeface="Calibri" pitchFamily="34" charset="0"/>
                <a:cs typeface="Calibri" pitchFamily="34" charset="0"/>
              </a:rPr>
              <a:t>playTone</a:t>
            </a:r>
            <a:r>
              <a:rPr lang="fr-FR" sz="800" dirty="0">
                <a:latin typeface="Calibri" pitchFamily="34" charset="0"/>
                <a:cs typeface="Calibri" pitchFamily="34" charset="0"/>
              </a:rPr>
              <a:t>(</a:t>
            </a:r>
            <a:r>
              <a:rPr lang="fr-FR" sz="800" dirty="0" err="1">
                <a:latin typeface="Calibri" pitchFamily="34" charset="0"/>
                <a:cs typeface="Calibri" pitchFamily="34" charset="0"/>
              </a:rPr>
              <a:t>tones</a:t>
            </a:r>
            <a:r>
              <a:rPr lang="fr-FR" sz="800" dirty="0">
                <a:latin typeface="Calibri" pitchFamily="34" charset="0"/>
                <a:cs typeface="Calibri" pitchFamily="34" charset="0"/>
              </a:rPr>
              <a:t>[i], </a:t>
            </a:r>
            <a:r>
              <a:rPr lang="fr-FR" sz="800" dirty="0" err="1">
                <a:latin typeface="Calibri" pitchFamily="34" charset="0"/>
                <a:cs typeface="Calibri" pitchFamily="34" charset="0"/>
              </a:rPr>
              <a:t>duration</a:t>
            </a:r>
            <a:r>
              <a:rPr lang="fr-FR" sz="800" dirty="0">
                <a:latin typeface="Calibri" pitchFamily="34" charset="0"/>
                <a:cs typeface="Calibri" pitchFamily="34" charset="0"/>
              </a:rPr>
              <a:t>);</a:t>
            </a:r>
            <a:br>
              <a:rPr lang="fr-FR" sz="800" dirty="0">
                <a:latin typeface="Calibri" pitchFamily="34" charset="0"/>
                <a:cs typeface="Calibri" pitchFamily="34" charset="0"/>
              </a:rPr>
            </a:br>
            <a:r>
              <a:rPr lang="fr-FR" sz="800" dirty="0">
                <a:latin typeface="Calibri" pitchFamily="34" charset="0"/>
                <a:cs typeface="Calibri" pitchFamily="34" charset="0"/>
              </a:rPr>
              <a:t>    }</a:t>
            </a:r>
            <a:br>
              <a:rPr lang="fr-FR" sz="800" dirty="0">
                <a:latin typeface="Calibri" pitchFamily="34" charset="0"/>
                <a:cs typeface="Calibri" pitchFamily="34" charset="0"/>
              </a:rPr>
            </a:br>
            <a:r>
              <a:rPr lang="fr-FR" sz="800" dirty="0">
                <a:latin typeface="Calibri" pitchFamily="34" charset="0"/>
                <a:cs typeface="Calibri" pitchFamily="34" charset="0"/>
              </a:rPr>
              <a:t>  }</a:t>
            </a:r>
            <a:br>
              <a:rPr lang="fr-FR" sz="800" dirty="0">
                <a:latin typeface="Calibri" pitchFamily="34" charset="0"/>
                <a:cs typeface="Calibri" pitchFamily="34" charset="0"/>
              </a:rPr>
            </a:br>
            <a:r>
              <a:rPr lang="fr-FR" sz="800" dirty="0">
                <a:solidFill>
                  <a:srgbClr val="C00000"/>
                </a:solidFill>
                <a:latin typeface="Calibri" pitchFamily="34" charset="0"/>
                <a:cs typeface="Calibri" pitchFamily="34" charset="0"/>
              </a:rPr>
              <a:t>}</a:t>
            </a:r>
          </a:p>
        </p:txBody>
      </p:sp>
      <p:pic>
        <p:nvPicPr>
          <p:cNvPr id="7" name="Image 6" descr="ARDX-SC-06-15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4612" y="1285860"/>
            <a:ext cx="1886730" cy="1886730"/>
          </a:xfrm>
          <a:prstGeom prst="rect">
            <a:avLst/>
          </a:prstGeom>
        </p:spPr>
      </p:pic>
      <p:sp>
        <p:nvSpPr>
          <p:cNvPr id="9" name="Rectangle 8"/>
          <p:cNvSpPr/>
          <p:nvPr/>
        </p:nvSpPr>
        <p:spPr>
          <a:xfrm>
            <a:off x="5677474" y="500042"/>
            <a:ext cx="3466526" cy="276999"/>
          </a:xfrm>
          <a:prstGeom prst="rect">
            <a:avLst/>
          </a:prstGeom>
        </p:spPr>
        <p:txBody>
          <a:bodyPr wrap="none">
            <a:spAutoFit/>
          </a:bodyPr>
          <a:lstStyle/>
          <a:p>
            <a:r>
              <a:rPr lang="fr-FR" sz="1200" b="1" dirty="0">
                <a:solidFill>
                  <a:srgbClr val="0070C0"/>
                </a:solidFill>
                <a:latin typeface="Calibri" pitchFamily="34" charset="0"/>
                <a:cs typeface="Calibri" pitchFamily="34" charset="0"/>
              </a:rPr>
              <a:t>http://www.oomlout.com/a/products/ardx/circ-06</a:t>
            </a: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7818" y="5357826"/>
            <a:ext cx="3535680" cy="807582"/>
          </a:xfrm>
          <a:prstGeom prst="rect">
            <a:avLst/>
          </a:prstGeom>
          <a:noFill/>
          <a:ln w="9525">
            <a:noFill/>
            <a:miter lim="800000"/>
            <a:headEnd/>
            <a:tailEnd/>
          </a:ln>
          <a:effectLst/>
        </p:spPr>
      </p:pic>
      <p:sp>
        <p:nvSpPr>
          <p:cNvPr id="10" name="Rectangle 9">
            <a:hlinkClick r:id="rId7"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12" name="Image 11">
            <a:hlinkClick r:id="rId7" action="ppaction://hlinksldjump"/>
            <a:extLst>
              <a:ext uri="{FF2B5EF4-FFF2-40B4-BE49-F238E27FC236}">
                <a16:creationId xmlns:a16="http://schemas.microsoft.com/office/drawing/2014/main" id="{A6D6E89F-39AA-451A-86AD-EECC08CD9436}"/>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blinds(horizontal)">
                                      <p:cBhvr>
                                        <p:cTn id="3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 2 ANALOG INPUTS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65</a:t>
            </a:fld>
            <a:endParaRPr lang="fr-FR"/>
          </a:p>
        </p:txBody>
      </p:sp>
      <p:sp>
        <p:nvSpPr>
          <p:cNvPr id="4" name="Rectangle 3"/>
          <p:cNvSpPr>
            <a:spLocks noChangeArrowheads="1"/>
          </p:cNvSpPr>
          <p:nvPr/>
        </p:nvSpPr>
        <p:spPr bwMode="auto">
          <a:xfrm>
            <a:off x="1428728" y="3074660"/>
            <a:ext cx="6542194" cy="642372"/>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2 ANALOG INPUTS</a:t>
            </a:r>
          </a:p>
        </p:txBody>
      </p:sp>
      <p:pic>
        <p:nvPicPr>
          <p:cNvPr id="5" name="Image 4">
            <a:hlinkClick r:id="rId2" action="ppaction://hlinksldjump"/>
            <a:extLst>
              <a:ext uri="{FF2B5EF4-FFF2-40B4-BE49-F238E27FC236}">
                <a16:creationId xmlns:a16="http://schemas.microsoft.com/office/drawing/2014/main" id="{719A0833-A8EF-4142-B2E1-44674DDB93C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ANALOG INPUTS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66</a:t>
            </a:fld>
            <a:endParaRPr lang="fr-F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7026" y="3570885"/>
            <a:ext cx="4250264" cy="1360786"/>
          </a:xfrm>
          <a:prstGeom prst="rect">
            <a:avLst/>
          </a:prstGeom>
          <a:noFill/>
          <a:ln w="9525">
            <a:noFill/>
            <a:miter lim="800000"/>
            <a:headEnd/>
            <a:tailEnd/>
          </a:ln>
          <a:effectLst/>
        </p:spPr>
      </p:pic>
      <p:sp>
        <p:nvSpPr>
          <p:cNvPr id="5" name="ZoneTexte 4"/>
          <p:cNvSpPr txBox="1"/>
          <p:nvPr/>
        </p:nvSpPr>
        <p:spPr>
          <a:xfrm>
            <a:off x="142844" y="714356"/>
            <a:ext cx="9001156" cy="1815882"/>
          </a:xfrm>
          <a:prstGeom prst="rect">
            <a:avLst/>
          </a:prstGeom>
          <a:noFill/>
        </p:spPr>
        <p:txBody>
          <a:bodyPr wrap="square" rtlCol="0">
            <a:spAutoFit/>
          </a:bodyPr>
          <a:lstStyle/>
          <a:p>
            <a:pPr algn="just"/>
            <a:r>
              <a:rPr lang="en-US" sz="1600" b="1" dirty="0">
                <a:solidFill>
                  <a:srgbClr val="0070C0"/>
                </a:solidFill>
                <a:latin typeface="Calibri" pitchFamily="34" charset="0"/>
                <a:cs typeface="Calibri" pitchFamily="34" charset="0"/>
              </a:rPr>
              <a:t>Unlike the digital signal that can take only two different States, an analog signal can take an infinite number of values, such as a voltage that is vary progressively from 0V to 5V.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The Arduino works in digital, microcontroller includes only the '0' and '1 '.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Analog inputs A0 to A5 are therefore equipped with analog-to-digital converters that convert a tension in a suite of '0' and '1' card did match a number of 0 to 1023 (encoding 10-bit)</a:t>
            </a:r>
            <a:endParaRPr lang="fr-FR" sz="1600" b="1" dirty="0">
              <a:solidFill>
                <a:srgbClr val="0070C0"/>
              </a:solidFill>
              <a:latin typeface="Calibri" pitchFamily="34" charset="0"/>
              <a:cs typeface="Calibri" pitchFamily="34" charset="0"/>
            </a:endParaRPr>
          </a:p>
        </p:txBody>
      </p:sp>
      <p:sp>
        <p:nvSpPr>
          <p:cNvPr id="6" name="ZoneTexte 5"/>
          <p:cNvSpPr txBox="1"/>
          <p:nvPr/>
        </p:nvSpPr>
        <p:spPr>
          <a:xfrm>
            <a:off x="176116" y="2891728"/>
            <a:ext cx="4195636" cy="338554"/>
          </a:xfrm>
          <a:prstGeom prst="rect">
            <a:avLst/>
          </a:prstGeom>
          <a:noFill/>
        </p:spPr>
        <p:txBody>
          <a:bodyPr wrap="none" rtlCol="0">
            <a:spAutoFit/>
          </a:bodyPr>
          <a:lstStyle/>
          <a:p>
            <a:r>
              <a:rPr lang="en-US" sz="1600" b="1" dirty="0">
                <a:solidFill>
                  <a:srgbClr val="00B050"/>
                </a:solidFill>
                <a:latin typeface="Calibri" pitchFamily="34" charset="0"/>
                <a:cs typeface="Calibri" pitchFamily="34" charset="0"/>
              </a:rPr>
              <a:t>You can retrieve the information from a sensor.</a:t>
            </a:r>
            <a:endParaRPr lang="fr-FR" sz="1600" b="1" dirty="0">
              <a:solidFill>
                <a:srgbClr val="00B050"/>
              </a:solidFill>
              <a:latin typeface="Calibri" pitchFamily="34" charset="0"/>
              <a:cs typeface="Calibri" pitchFamily="34" charset="0"/>
            </a:endParaRPr>
          </a:p>
        </p:txBody>
      </p:sp>
      <p:pic>
        <p:nvPicPr>
          <p:cNvPr id="308225" name="Picture 1" descr="C:\Users\JeremieNouveau\Pictures\vlcsnap-2015-10-19-14h39m00s0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913" y="3553017"/>
            <a:ext cx="3277356" cy="2048348"/>
          </a:xfrm>
          <a:prstGeom prst="rect">
            <a:avLst/>
          </a:prstGeom>
          <a:noFill/>
        </p:spPr>
      </p:pic>
      <p:sp>
        <p:nvSpPr>
          <p:cNvPr id="10" name="ZoneTexte 9"/>
          <p:cNvSpPr txBox="1"/>
          <p:nvPr/>
        </p:nvSpPr>
        <p:spPr>
          <a:xfrm>
            <a:off x="5148064" y="4941168"/>
            <a:ext cx="3528392" cy="307777"/>
          </a:xfrm>
          <a:prstGeom prst="rect">
            <a:avLst/>
          </a:prstGeom>
          <a:noFill/>
        </p:spPr>
        <p:txBody>
          <a:bodyPr wrap="square" rtlCol="0">
            <a:spAutoFit/>
          </a:bodyPr>
          <a:lstStyle/>
          <a:p>
            <a:pPr algn="just"/>
            <a:r>
              <a:rPr lang="fr-FR" b="1" dirty="0" err="1">
                <a:solidFill>
                  <a:srgbClr val="0070C0"/>
                </a:solidFill>
                <a:latin typeface="Calibri" pitchFamily="34" charset="0"/>
                <a:cs typeface="Calibri" pitchFamily="34" charset="0"/>
              </a:rPr>
              <a:t>AnalogRead</a:t>
            </a:r>
            <a:r>
              <a:rPr lang="fr-FR" b="1" dirty="0">
                <a:solidFill>
                  <a:srgbClr val="0070C0"/>
                </a:solidFill>
                <a:latin typeface="Calibri" pitchFamily="34" charset="0"/>
                <a:cs typeface="Calibri" pitchFamily="34" charset="0"/>
              </a:rPr>
              <a:t>(pin) =&gt; 10 bits =&gt; 1024 values</a:t>
            </a:r>
          </a:p>
        </p:txBody>
      </p:sp>
      <p:sp>
        <p:nvSpPr>
          <p:cNvPr id="11" name="ZoneTexte 10"/>
          <p:cNvSpPr txBox="1"/>
          <p:nvPr/>
        </p:nvSpPr>
        <p:spPr>
          <a:xfrm>
            <a:off x="4644008" y="5877272"/>
            <a:ext cx="4387753" cy="523220"/>
          </a:xfrm>
          <a:prstGeom prst="rect">
            <a:avLst/>
          </a:prstGeom>
          <a:noFill/>
        </p:spPr>
        <p:txBody>
          <a:bodyPr wrap="square" rtlCol="0">
            <a:spAutoFit/>
          </a:bodyPr>
          <a:lstStyle/>
          <a:p>
            <a:pPr algn="just"/>
            <a:r>
              <a:rPr lang="en-US" b="1" dirty="0">
                <a:solidFill>
                  <a:srgbClr val="0070C0"/>
                </a:solidFill>
                <a:latin typeface="Calibri" pitchFamily="34" charset="0"/>
                <a:cs typeface="Calibri" pitchFamily="34" charset="0"/>
              </a:rPr>
              <a:t>Conversion lasts 110µs (AT328), a flag says when it is completed</a:t>
            </a:r>
            <a:endParaRPr lang="fr-FR" b="1" dirty="0">
              <a:solidFill>
                <a:srgbClr val="0070C0"/>
              </a:solidFill>
              <a:latin typeface="Calibri" pitchFamily="34" charset="0"/>
              <a:cs typeface="Calibri" pitchFamily="34" charset="0"/>
            </a:endParaRPr>
          </a:p>
        </p:txBody>
      </p:sp>
      <p:sp>
        <p:nvSpPr>
          <p:cNvPr id="12" name="ZoneTexte 11"/>
          <p:cNvSpPr txBox="1"/>
          <p:nvPr/>
        </p:nvSpPr>
        <p:spPr>
          <a:xfrm>
            <a:off x="4572000" y="5301208"/>
            <a:ext cx="4572000" cy="523220"/>
          </a:xfrm>
          <a:prstGeom prst="rect">
            <a:avLst/>
          </a:prstGeom>
          <a:noFill/>
        </p:spPr>
        <p:txBody>
          <a:bodyPr wrap="square" rtlCol="0">
            <a:spAutoFit/>
          </a:bodyPr>
          <a:lstStyle/>
          <a:p>
            <a:pPr algn="just"/>
            <a:r>
              <a:rPr lang="en-US" b="1" dirty="0">
                <a:solidFill>
                  <a:srgbClr val="0070C0"/>
                </a:solidFill>
                <a:latin typeface="Calibri" pitchFamily="34" charset="0"/>
                <a:cs typeface="Calibri" pitchFamily="34" charset="0"/>
              </a:rPr>
              <a:t>The accuracy depends on the wiring, which is difficult to guarantee the last 2 bits!</a:t>
            </a:r>
            <a:endParaRPr lang="fr-FR" b="1" dirty="0">
              <a:solidFill>
                <a:srgbClr val="0070C0"/>
              </a:solidFill>
              <a:latin typeface="Calibri" pitchFamily="34" charset="0"/>
              <a:cs typeface="Calibri" pitchFamily="34" charset="0"/>
            </a:endParaRPr>
          </a:p>
        </p:txBody>
      </p:sp>
      <p:sp>
        <p:nvSpPr>
          <p:cNvPr id="13" name="ZoneTexte 12"/>
          <p:cNvSpPr txBox="1"/>
          <p:nvPr/>
        </p:nvSpPr>
        <p:spPr>
          <a:xfrm>
            <a:off x="659258" y="5517232"/>
            <a:ext cx="2580238" cy="307777"/>
          </a:xfrm>
          <a:prstGeom prst="rect">
            <a:avLst/>
          </a:prstGeom>
          <a:noFill/>
        </p:spPr>
        <p:txBody>
          <a:bodyPr wrap="square" rtlCol="0">
            <a:spAutoFit/>
          </a:bodyPr>
          <a:lstStyle/>
          <a:p>
            <a:pPr algn="just"/>
            <a:r>
              <a:rPr lang="fr-FR" b="1" dirty="0" err="1">
                <a:solidFill>
                  <a:srgbClr val="FF6600"/>
                </a:solidFill>
                <a:latin typeface="Calibri" pitchFamily="34" charset="0"/>
                <a:cs typeface="Calibri" pitchFamily="34" charset="0"/>
              </a:rPr>
              <a:t>Valeur_lue</a:t>
            </a:r>
            <a:r>
              <a:rPr lang="fr-FR" b="1" dirty="0">
                <a:solidFill>
                  <a:srgbClr val="FF6600"/>
                </a:solidFill>
                <a:latin typeface="Calibri" pitchFamily="34" charset="0"/>
                <a:cs typeface="Calibri" pitchFamily="34" charset="0"/>
              </a:rPr>
              <a:t> = </a:t>
            </a:r>
            <a:r>
              <a:rPr lang="fr-FR" b="1" dirty="0" err="1">
                <a:solidFill>
                  <a:srgbClr val="FF6600"/>
                </a:solidFill>
                <a:latin typeface="Calibri" pitchFamily="34" charset="0"/>
                <a:cs typeface="Calibri" pitchFamily="34" charset="0"/>
              </a:rPr>
              <a:t>analogRead</a:t>
            </a:r>
            <a:r>
              <a:rPr lang="fr-FR" b="1" dirty="0">
                <a:solidFill>
                  <a:srgbClr val="FF6600"/>
                </a:solidFill>
                <a:latin typeface="Calibri" pitchFamily="34" charset="0"/>
                <a:cs typeface="Calibri" pitchFamily="34" charset="0"/>
              </a:rPr>
              <a:t>(AN0); </a:t>
            </a:r>
          </a:p>
        </p:txBody>
      </p:sp>
      <p:pic>
        <p:nvPicPr>
          <p:cNvPr id="308230" name="Picture 6" descr="C:\Users\JeremieNouveau\Pictures\vlcsnap-2015-10-19-14h46m48s54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8" y="5836551"/>
            <a:ext cx="3021276" cy="663384"/>
          </a:xfrm>
          <a:prstGeom prst="rect">
            <a:avLst/>
          </a:prstGeom>
          <a:noFill/>
        </p:spPr>
      </p:pic>
      <p:pic>
        <p:nvPicPr>
          <p:cNvPr id="14" name="Image 13">
            <a:hlinkClick r:id="rId5" action="ppaction://hlinksldjump"/>
            <a:extLst>
              <a:ext uri="{FF2B5EF4-FFF2-40B4-BE49-F238E27FC236}">
                <a16:creationId xmlns:a16="http://schemas.microsoft.com/office/drawing/2014/main" id="{ECAC424C-6980-4B76-8EF9-3E5B0BDDDB7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nodeType="withEffect">
                                  <p:stCondLst>
                                    <p:cond delay="0"/>
                                  </p:stCondLst>
                                  <p:childTnLst>
                                    <p:set>
                                      <p:cBhvr>
                                        <p:cTn id="24" dur="1" fill="hold">
                                          <p:stCondLst>
                                            <p:cond delay="0"/>
                                          </p:stCondLst>
                                        </p:cTn>
                                        <p:tgtEl>
                                          <p:spTgt spid="15362"/>
                                        </p:tgtEl>
                                        <p:attrNameLst>
                                          <p:attrName>style.visibility</p:attrName>
                                        </p:attrNameLst>
                                      </p:cBhvr>
                                      <p:to>
                                        <p:strVal val="visible"/>
                                      </p:to>
                                    </p:set>
                                    <p:animEffect transition="in" filter="blinds(horizontal)">
                                      <p:cBhvr>
                                        <p:cTn id="25" dur="500"/>
                                        <p:tgtEl>
                                          <p:spTgt spid="1536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blinds(horizontal)">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blinds(horizontal)">
                                      <p:cBhvr>
                                        <p:cTn id="35" dur="500"/>
                                        <p:tgtEl>
                                          <p:spTgt spid="1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blinds(horizontal)">
                                      <p:cBhvr>
                                        <p:cTn id="40" dur="5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blinds(horizontal)">
                                      <p:cBhvr>
                                        <p:cTn id="45" dur="500"/>
                                        <p:tgtEl>
                                          <p:spTgt spid="13">
                                            <p:txEl>
                                              <p:pRg st="0" end="0"/>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308230"/>
                                        </p:tgtEl>
                                        <p:attrNameLst>
                                          <p:attrName>style.visibility</p:attrName>
                                        </p:attrNameLst>
                                      </p:cBhvr>
                                      <p:to>
                                        <p:strVal val="visible"/>
                                      </p:to>
                                    </p:set>
                                    <p:animEffect transition="in" filter="blinds(horizontal)">
                                      <p:cBhvr>
                                        <p:cTn id="48" dur="500"/>
                                        <p:tgtEl>
                                          <p:spTgt spid="308230"/>
                                        </p:tgtEl>
                                      </p:cBhvr>
                                    </p:animEffect>
                                  </p:childTnLst>
                                </p:cTn>
                              </p:par>
                              <p:par>
                                <p:cTn id="49" presetID="10" presetClass="entr" presetSubtype="0" fill="hold" nodeType="withEffect">
                                  <p:stCondLst>
                                    <p:cond delay="0"/>
                                  </p:stCondLst>
                                  <p:childTnLst>
                                    <p:set>
                                      <p:cBhvr>
                                        <p:cTn id="50" dur="1" fill="hold">
                                          <p:stCondLst>
                                            <p:cond delay="0"/>
                                          </p:stCondLst>
                                        </p:cTn>
                                        <p:tgtEl>
                                          <p:spTgt spid="308225"/>
                                        </p:tgtEl>
                                        <p:attrNameLst>
                                          <p:attrName>style.visibility</p:attrName>
                                        </p:attrNameLst>
                                      </p:cBhvr>
                                      <p:to>
                                        <p:strVal val="visible"/>
                                      </p:to>
                                    </p:set>
                                    <p:animEffect transition="in" filter="fade">
                                      <p:cBhvr>
                                        <p:cTn id="51" dur="500"/>
                                        <p:tgtEl>
                                          <p:spTgt spid="308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B7847-0812-4948-99EE-3D0E7F8FDDB6}"/>
              </a:ext>
            </a:extLst>
          </p:cNvPr>
          <p:cNvSpPr>
            <a:spLocks noGrp="1"/>
          </p:cNvSpPr>
          <p:nvPr>
            <p:ph type="title"/>
          </p:nvPr>
        </p:nvSpPr>
        <p:spPr>
          <a:xfrm>
            <a:off x="755527" y="2906713"/>
            <a:ext cx="7772400" cy="1362075"/>
          </a:xfrm>
        </p:spPr>
        <p:style>
          <a:lnRef idx="1">
            <a:schemeClr val="accent3"/>
          </a:lnRef>
          <a:fillRef idx="2">
            <a:schemeClr val="accent3"/>
          </a:fillRef>
          <a:effectRef idx="1">
            <a:schemeClr val="accent3"/>
          </a:effectRef>
          <a:fontRef idx="minor">
            <a:schemeClr val="dk1"/>
          </a:fontRef>
        </p:style>
        <p:txBody>
          <a:bodyPr/>
          <a:lstStyle/>
          <a:p>
            <a:pPr algn="ctr"/>
            <a:r>
              <a:rPr lang="fr-FR" sz="3600" dirty="0">
                <a:solidFill>
                  <a:srgbClr val="0070C0"/>
                </a:solidFill>
              </a:rPr>
              <a:t>RAPPEL </a:t>
            </a:r>
            <a:br>
              <a:rPr lang="fr-FR" sz="3600" dirty="0">
                <a:solidFill>
                  <a:srgbClr val="0070C0"/>
                </a:solidFill>
              </a:rPr>
            </a:br>
            <a:r>
              <a:rPr lang="fr-FR" sz="3600" dirty="0">
                <a:solidFill>
                  <a:srgbClr val="0070C0"/>
                </a:solidFill>
              </a:rPr>
              <a:t>SUCCESSIVE APPROXIMATION ADC</a:t>
            </a:r>
          </a:p>
        </p:txBody>
      </p:sp>
      <p:sp>
        <p:nvSpPr>
          <p:cNvPr id="3" name="Espace réservé du numéro de diapositive 2">
            <a:extLst>
              <a:ext uri="{FF2B5EF4-FFF2-40B4-BE49-F238E27FC236}">
                <a16:creationId xmlns:a16="http://schemas.microsoft.com/office/drawing/2014/main" id="{A64ECF5E-9279-43FF-968A-546B9CB80FC1}"/>
              </a:ext>
            </a:extLst>
          </p:cNvPr>
          <p:cNvSpPr>
            <a:spLocks noGrp="1"/>
          </p:cNvSpPr>
          <p:nvPr>
            <p:ph type="sldNum" sz="quarter" idx="12"/>
          </p:nvPr>
        </p:nvSpPr>
        <p:spPr/>
        <p:txBody>
          <a:bodyPr/>
          <a:lstStyle/>
          <a:p>
            <a:pPr>
              <a:defRPr/>
            </a:pPr>
            <a:fld id="{E652A8FB-8C76-45BB-8D82-93F8E151003C}" type="slidenum">
              <a:rPr lang="fr-FR" smtClean="0"/>
              <a:pPr>
                <a:defRPr/>
              </a:pPr>
              <a:t>67</a:t>
            </a:fld>
            <a:endParaRPr lang="fr-FR" dirty="0"/>
          </a:p>
        </p:txBody>
      </p:sp>
      <p:pic>
        <p:nvPicPr>
          <p:cNvPr id="4" name="Image 3">
            <a:hlinkClick r:id="rId2" action="ppaction://hlinksldjump"/>
            <a:extLst>
              <a:ext uri="{FF2B5EF4-FFF2-40B4-BE49-F238E27FC236}">
                <a16:creationId xmlns:a16="http://schemas.microsoft.com/office/drawing/2014/main" id="{C3722535-1396-465D-BBA9-5C5F060CFFB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568846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E47C1-1EFA-4F81-8072-0A3CABA69644}"/>
              </a:ext>
            </a:extLst>
          </p:cNvPr>
          <p:cNvSpPr>
            <a:spLocks noGrp="1"/>
          </p:cNvSpPr>
          <p:nvPr>
            <p:ph type="title"/>
          </p:nvPr>
        </p:nvSpPr>
        <p:spPr/>
        <p:txBody>
          <a:bodyPr/>
          <a:lstStyle/>
          <a:p>
            <a:r>
              <a:rPr lang="fr-FR" dirty="0"/>
              <a:t>SUCCESSIVE APPROXIMATION ADC - CIRCUIT</a:t>
            </a:r>
          </a:p>
        </p:txBody>
      </p:sp>
      <p:sp>
        <p:nvSpPr>
          <p:cNvPr id="3" name="Espace réservé du numéro de diapositive 2">
            <a:extLst>
              <a:ext uri="{FF2B5EF4-FFF2-40B4-BE49-F238E27FC236}">
                <a16:creationId xmlns:a16="http://schemas.microsoft.com/office/drawing/2014/main" id="{A46D19F7-216F-4382-9664-44B78136714F}"/>
              </a:ext>
            </a:extLst>
          </p:cNvPr>
          <p:cNvSpPr>
            <a:spLocks noGrp="1"/>
          </p:cNvSpPr>
          <p:nvPr>
            <p:ph type="sldNum" sz="quarter" idx="12"/>
          </p:nvPr>
        </p:nvSpPr>
        <p:spPr/>
        <p:txBody>
          <a:bodyPr/>
          <a:lstStyle/>
          <a:p>
            <a:pPr>
              <a:defRPr/>
            </a:pPr>
            <a:fld id="{E652A8FB-8C76-45BB-8D82-93F8E151003C}" type="slidenum">
              <a:rPr lang="fr-FR" smtClean="0"/>
              <a:pPr>
                <a:defRPr/>
              </a:pPr>
              <a:t>68</a:t>
            </a:fld>
            <a:endParaRPr lang="fr-FR"/>
          </a:p>
        </p:txBody>
      </p:sp>
      <p:sp>
        <p:nvSpPr>
          <p:cNvPr id="11" name="ZoneTexte 10">
            <a:extLst>
              <a:ext uri="{FF2B5EF4-FFF2-40B4-BE49-F238E27FC236}">
                <a16:creationId xmlns:a16="http://schemas.microsoft.com/office/drawing/2014/main" id="{2F9DD551-EC44-4F71-8256-F6F4A92A7197}"/>
              </a:ext>
            </a:extLst>
          </p:cNvPr>
          <p:cNvSpPr txBox="1"/>
          <p:nvPr/>
        </p:nvSpPr>
        <p:spPr>
          <a:xfrm>
            <a:off x="24571" y="508066"/>
            <a:ext cx="2063770" cy="307777"/>
          </a:xfrm>
          <a:prstGeom prst="rect">
            <a:avLst/>
          </a:prstGeom>
          <a:noFill/>
        </p:spPr>
        <p:txBody>
          <a:bodyPr wrap="none" rtlCol="0">
            <a:spAutoFit/>
          </a:bodyPr>
          <a:lstStyle/>
          <a:p>
            <a:r>
              <a:rPr lang="fr-FR" b="1" u="sng" dirty="0">
                <a:latin typeface="Calibri" panose="020F0502020204030204" pitchFamily="34" charset="0"/>
                <a:cs typeface="Calibri" panose="020F0502020204030204" pitchFamily="34" charset="0"/>
              </a:rPr>
              <a:t>Example </a:t>
            </a:r>
            <a:r>
              <a:rPr lang="fr-FR" b="1" u="sng" dirty="0" err="1">
                <a:latin typeface="Calibri" panose="020F0502020204030204" pitchFamily="34" charset="0"/>
                <a:cs typeface="Calibri" panose="020F0502020204030204" pitchFamily="34" charset="0"/>
              </a:rPr>
              <a:t>with</a:t>
            </a:r>
            <a:r>
              <a:rPr lang="fr-FR" b="1" u="sng" dirty="0">
                <a:latin typeface="Calibri" panose="020F0502020204030204" pitchFamily="34" charset="0"/>
                <a:cs typeface="Calibri" panose="020F0502020204030204" pitchFamily="34" charset="0"/>
              </a:rPr>
              <a:t> a 4bit ADC:</a:t>
            </a:r>
          </a:p>
        </p:txBody>
      </p:sp>
      <p:pic>
        <p:nvPicPr>
          <p:cNvPr id="10" name="Image 9">
            <a:extLst>
              <a:ext uri="{FF2B5EF4-FFF2-40B4-BE49-F238E27FC236}">
                <a16:creationId xmlns:a16="http://schemas.microsoft.com/office/drawing/2014/main" id="{E9374BC0-A897-4EB6-97CE-1AAC5C162C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92"/>
          <a:stretch/>
        </p:blipFill>
        <p:spPr>
          <a:xfrm>
            <a:off x="166048" y="1124744"/>
            <a:ext cx="8811903" cy="3990975"/>
          </a:xfrm>
          <a:prstGeom prst="rect">
            <a:avLst/>
          </a:prstGeom>
        </p:spPr>
      </p:pic>
      <p:sp>
        <p:nvSpPr>
          <p:cNvPr id="12" name="ZoneTexte 11">
            <a:extLst>
              <a:ext uri="{FF2B5EF4-FFF2-40B4-BE49-F238E27FC236}">
                <a16:creationId xmlns:a16="http://schemas.microsoft.com/office/drawing/2014/main" id="{9CBB2B1F-B2F7-4FE3-88E0-AC552C0D2BED}"/>
              </a:ext>
            </a:extLst>
          </p:cNvPr>
          <p:cNvSpPr txBox="1"/>
          <p:nvPr/>
        </p:nvSpPr>
        <p:spPr>
          <a:xfrm>
            <a:off x="457200" y="3861048"/>
            <a:ext cx="732893" cy="246221"/>
          </a:xfrm>
          <a:prstGeom prst="rect">
            <a:avLst/>
          </a:prstGeom>
          <a:noFill/>
        </p:spPr>
        <p:txBody>
          <a:bodyPr wrap="none" rtlCol="0">
            <a:spAutoFit/>
          </a:bodyPr>
          <a:lstStyle/>
          <a:p>
            <a:r>
              <a:rPr lang="fr-FR" sz="1000" b="1" dirty="0">
                <a:solidFill>
                  <a:schemeClr val="accent5"/>
                </a:solidFill>
                <a:latin typeface="Calibri" panose="020F0502020204030204" pitchFamily="34" charset="0"/>
                <a:cs typeface="Calibri" panose="020F0502020204030204" pitchFamily="34" charset="0"/>
              </a:rPr>
              <a:t>B</a:t>
            </a:r>
            <a:r>
              <a:rPr lang="fr-FR" sz="1000" b="1" baseline="-25000" dirty="0">
                <a:solidFill>
                  <a:schemeClr val="accent5"/>
                </a:solidFill>
                <a:latin typeface="Calibri" panose="020F0502020204030204" pitchFamily="34" charset="0"/>
                <a:cs typeface="Calibri" panose="020F0502020204030204" pitchFamily="34" charset="0"/>
              </a:rPr>
              <a:t>3</a:t>
            </a:r>
            <a:r>
              <a:rPr lang="fr-FR" sz="1000" b="1" dirty="0">
                <a:solidFill>
                  <a:schemeClr val="accent5"/>
                </a:solidFill>
                <a:latin typeface="Calibri" panose="020F0502020204030204" pitchFamily="34" charset="0"/>
                <a:cs typeface="Calibri" panose="020F0502020204030204" pitchFamily="34" charset="0"/>
              </a:rPr>
              <a:t> B</a:t>
            </a:r>
            <a:r>
              <a:rPr lang="fr-FR" sz="1000" b="1" baseline="-25000" dirty="0">
                <a:solidFill>
                  <a:schemeClr val="accent5"/>
                </a:solidFill>
                <a:latin typeface="Calibri" panose="020F0502020204030204" pitchFamily="34" charset="0"/>
                <a:cs typeface="Calibri" panose="020F0502020204030204" pitchFamily="34" charset="0"/>
              </a:rPr>
              <a:t>2</a:t>
            </a:r>
            <a:r>
              <a:rPr lang="fr-FR" sz="1000" b="1" dirty="0">
                <a:solidFill>
                  <a:schemeClr val="accent5"/>
                </a:solidFill>
                <a:latin typeface="Calibri" panose="020F0502020204030204" pitchFamily="34" charset="0"/>
                <a:cs typeface="Calibri" panose="020F0502020204030204" pitchFamily="34" charset="0"/>
              </a:rPr>
              <a:t> B</a:t>
            </a:r>
            <a:r>
              <a:rPr lang="fr-FR" sz="1000" b="1" baseline="-25000" dirty="0">
                <a:solidFill>
                  <a:schemeClr val="accent5"/>
                </a:solidFill>
                <a:latin typeface="Calibri" panose="020F0502020204030204" pitchFamily="34" charset="0"/>
                <a:cs typeface="Calibri" panose="020F0502020204030204" pitchFamily="34" charset="0"/>
              </a:rPr>
              <a:t>1</a:t>
            </a:r>
            <a:r>
              <a:rPr lang="fr-FR" sz="1000" b="1" dirty="0">
                <a:solidFill>
                  <a:schemeClr val="accent5"/>
                </a:solidFill>
                <a:latin typeface="Calibri" panose="020F0502020204030204" pitchFamily="34" charset="0"/>
                <a:cs typeface="Calibri" panose="020F0502020204030204" pitchFamily="34" charset="0"/>
              </a:rPr>
              <a:t> B</a:t>
            </a:r>
            <a:r>
              <a:rPr lang="fr-FR" sz="1000" b="1" baseline="-25000" dirty="0">
                <a:solidFill>
                  <a:schemeClr val="accent5"/>
                </a:solidFill>
                <a:latin typeface="Calibri" panose="020F0502020204030204" pitchFamily="34" charset="0"/>
                <a:cs typeface="Calibri" panose="020F0502020204030204" pitchFamily="34" charset="0"/>
              </a:rPr>
              <a:t>0</a:t>
            </a:r>
          </a:p>
        </p:txBody>
      </p:sp>
      <p:sp>
        <p:nvSpPr>
          <p:cNvPr id="13" name="ZoneTexte 12">
            <a:extLst>
              <a:ext uri="{FF2B5EF4-FFF2-40B4-BE49-F238E27FC236}">
                <a16:creationId xmlns:a16="http://schemas.microsoft.com/office/drawing/2014/main" id="{2B964AB7-D1AA-483A-8554-6587FC1C3EE3}"/>
              </a:ext>
            </a:extLst>
          </p:cNvPr>
          <p:cNvSpPr txBox="1"/>
          <p:nvPr/>
        </p:nvSpPr>
        <p:spPr>
          <a:xfrm>
            <a:off x="115555" y="4025987"/>
            <a:ext cx="552908" cy="276999"/>
          </a:xfrm>
          <a:prstGeom prst="rect">
            <a:avLst/>
          </a:prstGeom>
          <a:noFill/>
        </p:spPr>
        <p:txBody>
          <a:bodyPr wrap="none" rtlCol="0">
            <a:spAutoFit/>
          </a:bodyPr>
          <a:lstStyle/>
          <a:p>
            <a:r>
              <a:rPr lang="fr-FR" sz="1200" b="1" dirty="0">
                <a:solidFill>
                  <a:schemeClr val="bg1"/>
                </a:solidFill>
                <a:latin typeface="Calibri" panose="020F0502020204030204" pitchFamily="34" charset="0"/>
                <a:cs typeface="Calibri" panose="020F0502020204030204" pitchFamily="34" charset="0"/>
              </a:rPr>
              <a:t>V</a:t>
            </a:r>
            <a:r>
              <a:rPr lang="fr-FR" sz="1200" b="1" baseline="-25000" dirty="0">
                <a:solidFill>
                  <a:schemeClr val="bg1"/>
                </a:solidFill>
                <a:latin typeface="Calibri" panose="020F0502020204030204" pitchFamily="34" charset="0"/>
                <a:cs typeface="Calibri" panose="020F0502020204030204" pitchFamily="34" charset="0"/>
              </a:rPr>
              <a:t>DAC </a:t>
            </a:r>
            <a:r>
              <a:rPr lang="fr-FR" sz="1200" b="1" dirty="0">
                <a:solidFill>
                  <a:schemeClr val="bg1"/>
                </a:solidFill>
                <a:latin typeface="Calibri" panose="020F0502020204030204" pitchFamily="34" charset="0"/>
                <a:cs typeface="Calibri" panose="020F0502020204030204" pitchFamily="34" charset="0"/>
              </a:rPr>
              <a:t>=</a:t>
            </a:r>
          </a:p>
        </p:txBody>
      </p:sp>
      <p:sp>
        <p:nvSpPr>
          <p:cNvPr id="16" name="Rectangle 15">
            <a:extLst>
              <a:ext uri="{FF2B5EF4-FFF2-40B4-BE49-F238E27FC236}">
                <a16:creationId xmlns:a16="http://schemas.microsoft.com/office/drawing/2014/main" id="{2DFAD690-4EF1-4B5F-9312-0AA4F9C2A98F}"/>
              </a:ext>
            </a:extLst>
          </p:cNvPr>
          <p:cNvSpPr/>
          <p:nvPr/>
        </p:nvSpPr>
        <p:spPr>
          <a:xfrm>
            <a:off x="5602533" y="4571352"/>
            <a:ext cx="2495865" cy="415978"/>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55DCD7CE-5215-48F4-9C24-66693ABECEAC}"/>
              </a:ext>
            </a:extLst>
          </p:cNvPr>
          <p:cNvSpPr txBox="1"/>
          <p:nvPr/>
        </p:nvSpPr>
        <p:spPr>
          <a:xfrm>
            <a:off x="1062671" y="5584969"/>
            <a:ext cx="6912768" cy="584775"/>
          </a:xfrm>
          <a:prstGeom prst="rect">
            <a:avLst/>
          </a:prstGeom>
          <a:noFill/>
        </p:spPr>
        <p:txBody>
          <a:bodyPr wrap="square" rtlCol="0">
            <a:spAutoFit/>
          </a:bodyPr>
          <a:lstStyle/>
          <a:p>
            <a:r>
              <a:rPr lang="fr-FR" sz="1600" b="1" dirty="0" err="1">
                <a:latin typeface="Calibri" panose="020F0502020204030204" pitchFamily="34" charset="0"/>
                <a:cs typeface="Calibri" panose="020F0502020204030204" pitchFamily="34" charset="0"/>
              </a:rPr>
              <a:t>We</a:t>
            </a:r>
            <a:r>
              <a:rPr lang="fr-FR" sz="1600" b="1" dirty="0">
                <a:latin typeface="Calibri" panose="020F0502020204030204" pitchFamily="34" charset="0"/>
                <a:cs typeface="Calibri" panose="020F0502020204030204" pitchFamily="34" charset="0"/>
              </a:rPr>
              <a:t> put the MSB to 0 (B3=1) (in the middle of V</a:t>
            </a:r>
            <a:r>
              <a:rPr lang="fr-FR" sz="1600" b="1" baseline="-25000" dirty="0">
                <a:latin typeface="Calibri" panose="020F0502020204030204" pitchFamily="34" charset="0"/>
                <a:cs typeface="Calibri" panose="020F0502020204030204" pitchFamily="34" charset="0"/>
              </a:rPr>
              <a:t>REF</a:t>
            </a:r>
            <a:r>
              <a:rPr lang="fr-FR" sz="1600" b="1" dirty="0">
                <a:latin typeface="Calibri" panose="020F0502020204030204" pitchFamily="34" charset="0"/>
                <a:cs typeface="Calibri" panose="020F0502020204030204" pitchFamily="34" charset="0"/>
              </a:rPr>
              <a:t>-V</a:t>
            </a:r>
            <a:r>
              <a:rPr lang="fr-FR" sz="1600" b="1" baseline="-25000" dirty="0">
                <a:latin typeface="Calibri" panose="020F0502020204030204" pitchFamily="34" charset="0"/>
                <a:cs typeface="Calibri" panose="020F0502020204030204" pitchFamily="34" charset="0"/>
              </a:rPr>
              <a:t>GND</a:t>
            </a:r>
            <a:r>
              <a:rPr lang="fr-FR" sz="1600" b="1" dirty="0">
                <a:latin typeface="Calibri" panose="020F0502020204030204" pitchFamily="34" charset="0"/>
                <a:cs typeface="Calibri" panose="020F0502020204030204" pitchFamily="34" charset="0"/>
              </a:rPr>
              <a:t>)</a:t>
            </a:r>
            <a:endParaRPr lang="fr-FR" sz="1600" b="1" baseline="-25000" dirty="0">
              <a:latin typeface="Calibri" panose="020F0502020204030204" pitchFamily="34" charset="0"/>
              <a:cs typeface="Calibri" panose="020F0502020204030204" pitchFamily="34" charset="0"/>
            </a:endParaRPr>
          </a:p>
          <a:p>
            <a:r>
              <a:rPr lang="fr-FR" sz="1600" b="1" dirty="0">
                <a:latin typeface="Calibri" panose="020F0502020204030204" pitchFamily="34" charset="0"/>
                <a:cs typeface="Calibri" panose="020F0502020204030204" pitchFamily="34" charset="0"/>
              </a:rPr>
              <a:t>and the </a:t>
            </a:r>
            <a:r>
              <a:rPr lang="fr-FR" sz="1600" b="1" dirty="0" err="1">
                <a:latin typeface="Calibri" panose="020F0502020204030204" pitchFamily="34" charset="0"/>
                <a:cs typeface="Calibri" panose="020F0502020204030204" pitchFamily="34" charset="0"/>
              </a:rPr>
              <a:t>performs</a:t>
            </a:r>
            <a:r>
              <a:rPr lang="fr-FR" sz="1600" b="1" dirty="0">
                <a:latin typeface="Calibri" panose="020F0502020204030204" pitchFamily="34" charset="0"/>
                <a:cs typeface="Calibri" panose="020F0502020204030204" pitchFamily="34" charset="0"/>
              </a:rPr>
              <a:t> successive approximation by </a:t>
            </a:r>
            <a:r>
              <a:rPr lang="fr-FR" sz="1600" b="1" dirty="0" err="1">
                <a:latin typeface="Calibri" panose="020F0502020204030204" pitchFamily="34" charset="0"/>
                <a:cs typeface="Calibri" panose="020F0502020204030204" pitchFamily="34" charset="0"/>
              </a:rPr>
              <a:t>using</a:t>
            </a:r>
            <a:r>
              <a:rPr lang="fr-FR" sz="1600" b="1" dirty="0">
                <a:latin typeface="Calibri" panose="020F0502020204030204" pitchFamily="34" charset="0"/>
                <a:cs typeface="Calibri" panose="020F0502020204030204" pitchFamily="34" charset="0"/>
              </a:rPr>
              <a:t> a </a:t>
            </a:r>
            <a:r>
              <a:rPr lang="fr-FR" sz="1600" b="1" dirty="0" err="1">
                <a:latin typeface="Calibri" panose="020F0502020204030204" pitchFamily="34" charset="0"/>
                <a:cs typeface="Calibri" panose="020F0502020204030204" pitchFamily="34" charset="0"/>
              </a:rPr>
              <a:t>comparator</a:t>
            </a:r>
            <a:r>
              <a:rPr lang="fr-FR" sz="1600" b="1" dirty="0">
                <a:latin typeface="Calibri" panose="020F0502020204030204" pitchFamily="34" charset="0"/>
                <a:cs typeface="Calibri" panose="020F0502020204030204" pitchFamily="34" charset="0"/>
              </a:rPr>
              <a:t>. </a:t>
            </a:r>
          </a:p>
        </p:txBody>
      </p:sp>
      <p:pic>
        <p:nvPicPr>
          <p:cNvPr id="14" name="Image 13">
            <a:hlinkClick r:id="rId3" action="ppaction://hlinksldjump"/>
            <a:extLst>
              <a:ext uri="{FF2B5EF4-FFF2-40B4-BE49-F238E27FC236}">
                <a16:creationId xmlns:a16="http://schemas.microsoft.com/office/drawing/2014/main" id="{66EC07AD-19D7-4261-9A20-DA42FDB589E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427791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10E8FA-7863-464E-B039-600F38EE7995}"/>
              </a:ext>
            </a:extLst>
          </p:cNvPr>
          <p:cNvSpPr>
            <a:spLocks noGrp="1"/>
          </p:cNvSpPr>
          <p:nvPr>
            <p:ph type="title"/>
          </p:nvPr>
        </p:nvSpPr>
        <p:spPr/>
        <p:txBody>
          <a:bodyPr/>
          <a:lstStyle/>
          <a:p>
            <a:r>
              <a:rPr lang="fr-FR" dirty="0"/>
              <a:t>SUCCESSIVE APPROXIMATION ADC – USE CASE</a:t>
            </a:r>
          </a:p>
        </p:txBody>
      </p:sp>
      <p:sp>
        <p:nvSpPr>
          <p:cNvPr id="3" name="Espace réservé du numéro de diapositive 2">
            <a:extLst>
              <a:ext uri="{FF2B5EF4-FFF2-40B4-BE49-F238E27FC236}">
                <a16:creationId xmlns:a16="http://schemas.microsoft.com/office/drawing/2014/main" id="{A50E2B79-595F-42B4-9060-2C62D75542D4}"/>
              </a:ext>
            </a:extLst>
          </p:cNvPr>
          <p:cNvSpPr>
            <a:spLocks noGrp="1"/>
          </p:cNvSpPr>
          <p:nvPr>
            <p:ph type="sldNum" sz="quarter" idx="12"/>
          </p:nvPr>
        </p:nvSpPr>
        <p:spPr/>
        <p:txBody>
          <a:bodyPr/>
          <a:lstStyle/>
          <a:p>
            <a:pPr>
              <a:defRPr/>
            </a:pPr>
            <a:fld id="{E652A8FB-8C76-45BB-8D82-93F8E151003C}" type="slidenum">
              <a:rPr lang="fr-FR" smtClean="0"/>
              <a:pPr>
                <a:defRPr/>
              </a:pPr>
              <a:t>69</a:t>
            </a:fld>
            <a:endParaRPr lang="fr-FR"/>
          </a:p>
        </p:txBody>
      </p:sp>
      <p:grpSp>
        <p:nvGrpSpPr>
          <p:cNvPr id="15" name="Groupe 14">
            <a:extLst>
              <a:ext uri="{FF2B5EF4-FFF2-40B4-BE49-F238E27FC236}">
                <a16:creationId xmlns:a16="http://schemas.microsoft.com/office/drawing/2014/main" id="{7ACE2FF2-3E0B-41B7-8724-0C9438093BE6}"/>
              </a:ext>
            </a:extLst>
          </p:cNvPr>
          <p:cNvGrpSpPr/>
          <p:nvPr/>
        </p:nvGrpSpPr>
        <p:grpSpPr>
          <a:xfrm>
            <a:off x="457200" y="519756"/>
            <a:ext cx="8207856" cy="4559920"/>
            <a:chOff x="444748" y="548680"/>
            <a:chExt cx="8207856" cy="4559920"/>
          </a:xfrm>
        </p:grpSpPr>
        <p:pic>
          <p:nvPicPr>
            <p:cNvPr id="4" name="Image 3">
              <a:extLst>
                <a:ext uri="{FF2B5EF4-FFF2-40B4-BE49-F238E27FC236}">
                  <a16:creationId xmlns:a16="http://schemas.microsoft.com/office/drawing/2014/main" id="{27FB6E9C-AA35-4BDE-9781-C6F8ABB8FC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4748" y="548680"/>
              <a:ext cx="8207856" cy="4559920"/>
            </a:xfrm>
            <a:prstGeom prst="rect">
              <a:avLst/>
            </a:prstGeom>
          </p:spPr>
        </p:pic>
        <p:sp>
          <p:nvSpPr>
            <p:cNvPr id="5" name="ZoneTexte 4">
              <a:extLst>
                <a:ext uri="{FF2B5EF4-FFF2-40B4-BE49-F238E27FC236}">
                  <a16:creationId xmlns:a16="http://schemas.microsoft.com/office/drawing/2014/main" id="{A4C90386-8AB8-40CD-B14E-B885C7CDAA6E}"/>
                </a:ext>
              </a:extLst>
            </p:cNvPr>
            <p:cNvSpPr txBox="1"/>
            <p:nvPr/>
          </p:nvSpPr>
          <p:spPr>
            <a:xfrm>
              <a:off x="2051720" y="3717032"/>
              <a:ext cx="466794" cy="400110"/>
            </a:xfrm>
            <a:prstGeom prst="rect">
              <a:avLst/>
            </a:prstGeom>
            <a:noFill/>
          </p:spPr>
          <p:txBody>
            <a:bodyPr wrap="none" rtlCol="0">
              <a:spAutoFit/>
            </a:bodyPr>
            <a:lstStyle/>
            <a:p>
              <a:r>
                <a:rPr lang="fr-FR" sz="2000" b="1" dirty="0">
                  <a:solidFill>
                    <a:schemeClr val="bg1"/>
                  </a:solidFill>
                  <a:latin typeface="Calibri" panose="020F0502020204030204" pitchFamily="34" charset="0"/>
                  <a:cs typeface="Calibri" panose="020F0502020204030204" pitchFamily="34" charset="0"/>
                </a:rPr>
                <a:t>8V</a:t>
              </a:r>
            </a:p>
          </p:txBody>
        </p:sp>
        <p:sp>
          <p:nvSpPr>
            <p:cNvPr id="6" name="ZoneTexte 5">
              <a:extLst>
                <a:ext uri="{FF2B5EF4-FFF2-40B4-BE49-F238E27FC236}">
                  <a16:creationId xmlns:a16="http://schemas.microsoft.com/office/drawing/2014/main" id="{F9AA905C-9E93-4B1E-B149-A865758C0D3D}"/>
                </a:ext>
              </a:extLst>
            </p:cNvPr>
            <p:cNvSpPr txBox="1"/>
            <p:nvPr/>
          </p:nvSpPr>
          <p:spPr>
            <a:xfrm>
              <a:off x="3097094" y="3717032"/>
              <a:ext cx="596638" cy="400110"/>
            </a:xfrm>
            <a:prstGeom prst="rect">
              <a:avLst/>
            </a:prstGeom>
            <a:noFill/>
          </p:spPr>
          <p:txBody>
            <a:bodyPr wrap="none" rtlCol="0">
              <a:spAutoFit/>
            </a:bodyPr>
            <a:lstStyle/>
            <a:p>
              <a:r>
                <a:rPr lang="fr-FR" sz="2000" b="1" dirty="0">
                  <a:solidFill>
                    <a:schemeClr val="bg1"/>
                  </a:solidFill>
                  <a:latin typeface="Calibri" panose="020F0502020204030204" pitchFamily="34" charset="0"/>
                  <a:cs typeface="Calibri" panose="020F0502020204030204" pitchFamily="34" charset="0"/>
                </a:rPr>
                <a:t>12V</a:t>
              </a:r>
            </a:p>
          </p:txBody>
        </p:sp>
        <p:sp>
          <p:nvSpPr>
            <p:cNvPr id="7" name="ZoneTexte 6">
              <a:extLst>
                <a:ext uri="{FF2B5EF4-FFF2-40B4-BE49-F238E27FC236}">
                  <a16:creationId xmlns:a16="http://schemas.microsoft.com/office/drawing/2014/main" id="{59E9A9D4-DB6D-45FD-9676-3FFE60FFD475}"/>
                </a:ext>
              </a:extLst>
            </p:cNvPr>
            <p:cNvSpPr txBox="1"/>
            <p:nvPr/>
          </p:nvSpPr>
          <p:spPr>
            <a:xfrm>
              <a:off x="4102993" y="3717032"/>
              <a:ext cx="596638" cy="400110"/>
            </a:xfrm>
            <a:prstGeom prst="rect">
              <a:avLst/>
            </a:prstGeom>
            <a:noFill/>
          </p:spPr>
          <p:txBody>
            <a:bodyPr wrap="none" rtlCol="0">
              <a:spAutoFit/>
            </a:bodyPr>
            <a:lstStyle/>
            <a:p>
              <a:r>
                <a:rPr lang="fr-FR" sz="2000" b="1" dirty="0">
                  <a:solidFill>
                    <a:schemeClr val="bg1"/>
                  </a:solidFill>
                  <a:latin typeface="Calibri" panose="020F0502020204030204" pitchFamily="34" charset="0"/>
                  <a:cs typeface="Calibri" panose="020F0502020204030204" pitchFamily="34" charset="0"/>
                </a:rPr>
                <a:t>10V</a:t>
              </a:r>
            </a:p>
          </p:txBody>
        </p:sp>
        <p:sp>
          <p:nvSpPr>
            <p:cNvPr id="8" name="ZoneTexte 7">
              <a:extLst>
                <a:ext uri="{FF2B5EF4-FFF2-40B4-BE49-F238E27FC236}">
                  <a16:creationId xmlns:a16="http://schemas.microsoft.com/office/drawing/2014/main" id="{CBEDE0A3-2E42-484F-83C4-014529288032}"/>
                </a:ext>
              </a:extLst>
            </p:cNvPr>
            <p:cNvSpPr txBox="1"/>
            <p:nvPr/>
          </p:nvSpPr>
          <p:spPr>
            <a:xfrm>
              <a:off x="5364448" y="3717032"/>
              <a:ext cx="596638" cy="400110"/>
            </a:xfrm>
            <a:prstGeom prst="rect">
              <a:avLst/>
            </a:prstGeom>
            <a:noFill/>
          </p:spPr>
          <p:txBody>
            <a:bodyPr wrap="none" rtlCol="0">
              <a:spAutoFit/>
            </a:bodyPr>
            <a:lstStyle/>
            <a:p>
              <a:r>
                <a:rPr lang="fr-FR" sz="2000" b="1" dirty="0">
                  <a:solidFill>
                    <a:schemeClr val="bg1"/>
                  </a:solidFill>
                  <a:latin typeface="Calibri" panose="020F0502020204030204" pitchFamily="34" charset="0"/>
                  <a:cs typeface="Calibri" panose="020F0502020204030204" pitchFamily="34" charset="0"/>
                </a:rPr>
                <a:t>11V</a:t>
              </a:r>
            </a:p>
          </p:txBody>
        </p:sp>
        <p:sp>
          <p:nvSpPr>
            <p:cNvPr id="9" name="ZoneTexte 8">
              <a:extLst>
                <a:ext uri="{FF2B5EF4-FFF2-40B4-BE49-F238E27FC236}">
                  <a16:creationId xmlns:a16="http://schemas.microsoft.com/office/drawing/2014/main" id="{2D96629E-CCC1-42F9-8D7B-1A0A01F0B293}"/>
                </a:ext>
              </a:extLst>
            </p:cNvPr>
            <p:cNvSpPr txBox="1"/>
            <p:nvPr/>
          </p:nvSpPr>
          <p:spPr>
            <a:xfrm>
              <a:off x="6327584" y="3717032"/>
              <a:ext cx="596638" cy="400110"/>
            </a:xfrm>
            <a:prstGeom prst="rect">
              <a:avLst/>
            </a:prstGeom>
            <a:noFill/>
          </p:spPr>
          <p:txBody>
            <a:bodyPr wrap="none" rtlCol="0">
              <a:spAutoFit/>
            </a:bodyPr>
            <a:lstStyle/>
            <a:p>
              <a:r>
                <a:rPr lang="fr-FR" sz="2000" b="1" dirty="0">
                  <a:solidFill>
                    <a:srgbClr val="00FF00"/>
                  </a:solidFill>
                  <a:latin typeface="Calibri" panose="020F0502020204030204" pitchFamily="34" charset="0"/>
                  <a:cs typeface="Calibri" panose="020F0502020204030204" pitchFamily="34" charset="0"/>
                </a:rPr>
                <a:t>11V</a:t>
              </a:r>
            </a:p>
          </p:txBody>
        </p:sp>
      </p:grpSp>
      <p:sp>
        <p:nvSpPr>
          <p:cNvPr id="10" name="ZoneTexte 9">
            <a:extLst>
              <a:ext uri="{FF2B5EF4-FFF2-40B4-BE49-F238E27FC236}">
                <a16:creationId xmlns:a16="http://schemas.microsoft.com/office/drawing/2014/main" id="{7E69B5F1-0782-41C7-A187-60F8E30A5415}"/>
              </a:ext>
            </a:extLst>
          </p:cNvPr>
          <p:cNvSpPr txBox="1"/>
          <p:nvPr/>
        </p:nvSpPr>
        <p:spPr>
          <a:xfrm>
            <a:off x="1489057" y="5013406"/>
            <a:ext cx="4219571" cy="954107"/>
          </a:xfrm>
          <a:prstGeom prst="rect">
            <a:avLst/>
          </a:prstGeom>
          <a:noFill/>
        </p:spPr>
        <p:txBody>
          <a:bodyPr wrap="square" rtlCol="0">
            <a:spAutoFit/>
          </a:bodyPr>
          <a:lstStyle/>
          <a:p>
            <a:pPr marL="342900" indent="-342900">
              <a:buAutoNum type="arabicPeriod"/>
            </a:pPr>
            <a:r>
              <a:rPr lang="fr-FR" b="1" dirty="0" err="1">
                <a:latin typeface="Calibri" panose="020F0502020204030204" pitchFamily="34" charset="0"/>
                <a:cs typeface="Calibri" panose="020F0502020204030204" pitchFamily="34" charset="0"/>
              </a:rPr>
              <a:t>We</a:t>
            </a:r>
            <a:r>
              <a:rPr lang="fr-FR" b="1" dirty="0">
                <a:latin typeface="Calibri" panose="020F0502020204030204" pitchFamily="34" charset="0"/>
                <a:cs typeface="Calibri" panose="020F0502020204030204" pitchFamily="34" charset="0"/>
              </a:rPr>
              <a:t> put the first 1 =&gt; 1000 </a:t>
            </a:r>
          </a:p>
          <a:p>
            <a:r>
              <a:rPr lang="fr-FR" b="1" dirty="0">
                <a:latin typeface="Calibri" panose="020F0502020204030204" pitchFamily="34" charset="0"/>
                <a:cs typeface="Calibri" panose="020F0502020204030204" pitchFamily="34" charset="0"/>
              </a:rPr>
              <a:t>and V</a:t>
            </a:r>
            <a:r>
              <a:rPr lang="fr-FR" b="1" baseline="-25000" dirty="0">
                <a:latin typeface="Calibri" panose="020F0502020204030204" pitchFamily="34" charset="0"/>
                <a:cs typeface="Calibri" panose="020F0502020204030204" pitchFamily="34" charset="0"/>
              </a:rPr>
              <a:t>in</a:t>
            </a:r>
            <a:r>
              <a:rPr lang="fr-FR" b="1" dirty="0">
                <a:latin typeface="Calibri" panose="020F0502020204030204" pitchFamily="34" charset="0"/>
                <a:cs typeface="Calibri" panose="020F0502020204030204" pitchFamily="34" charset="0"/>
              </a:rPr>
              <a:t>=11.2 </a:t>
            </a:r>
            <a:r>
              <a:rPr lang="fr-FR" b="1" dirty="0">
                <a:solidFill>
                  <a:srgbClr val="0070C0"/>
                </a:solidFill>
                <a:latin typeface="Calibri" panose="020F0502020204030204" pitchFamily="34" charset="0"/>
                <a:cs typeface="Calibri" panose="020F0502020204030204" pitchFamily="34" charset="0"/>
              </a:rPr>
              <a:t>&gt;</a:t>
            </a:r>
            <a:r>
              <a:rPr lang="fr-FR" b="1" dirty="0">
                <a:latin typeface="Calibri" panose="020F0502020204030204" pitchFamily="34" charset="0"/>
                <a:cs typeface="Calibri" panose="020F0502020204030204" pitchFamily="34" charset="0"/>
              </a:rPr>
              <a:t> V</a:t>
            </a:r>
            <a:r>
              <a:rPr lang="fr-FR" b="1" baseline="-25000" dirty="0">
                <a:latin typeface="Calibri" panose="020F0502020204030204" pitchFamily="34" charset="0"/>
                <a:cs typeface="Calibri" panose="020F0502020204030204" pitchFamily="34" charset="0"/>
              </a:rPr>
              <a:t>DAC</a:t>
            </a:r>
            <a:r>
              <a:rPr lang="fr-FR" b="1" dirty="0">
                <a:latin typeface="Calibri" panose="020F0502020204030204" pitchFamily="34" charset="0"/>
                <a:cs typeface="Calibri" panose="020F0502020204030204" pitchFamily="34" charset="0"/>
              </a:rPr>
              <a:t>= 8V </a:t>
            </a:r>
          </a:p>
          <a:p>
            <a:r>
              <a:rPr lang="fr-FR" b="1" dirty="0">
                <a:solidFill>
                  <a:srgbClr val="0070C0"/>
                </a:solidFill>
                <a:latin typeface="Calibri" panose="020F0502020204030204" pitchFamily="34" charset="0"/>
                <a:cs typeface="Calibri" panose="020F0502020204030204" pitchFamily="34" charset="0"/>
              </a:rPr>
              <a:t>=&gt; </a:t>
            </a:r>
            <a:r>
              <a:rPr lang="fr-FR" b="1" dirty="0" err="1">
                <a:solidFill>
                  <a:srgbClr val="0070C0"/>
                </a:solidFill>
                <a:latin typeface="Calibri" panose="020F0502020204030204" pitchFamily="34" charset="0"/>
                <a:cs typeface="Calibri" panose="020F0502020204030204" pitchFamily="34" charset="0"/>
              </a:rPr>
              <a:t>we</a:t>
            </a:r>
            <a:r>
              <a:rPr lang="fr-FR" b="1" dirty="0">
                <a:solidFill>
                  <a:srgbClr val="0070C0"/>
                </a:solidFill>
                <a:latin typeface="Calibri" panose="020F0502020204030204" pitchFamily="34" charset="0"/>
                <a:cs typeface="Calibri" panose="020F0502020204030204" pitchFamily="34" charset="0"/>
              </a:rPr>
              <a:t> </a:t>
            </a:r>
            <a:r>
              <a:rPr lang="fr-FR" b="1" dirty="0" err="1">
                <a:solidFill>
                  <a:srgbClr val="0070C0"/>
                </a:solidFill>
                <a:latin typeface="Calibri" panose="020F0502020204030204" pitchFamily="34" charset="0"/>
                <a:cs typeface="Calibri" panose="020F0502020204030204" pitchFamily="34" charset="0"/>
              </a:rPr>
              <a:t>keep</a:t>
            </a:r>
            <a:r>
              <a:rPr lang="fr-FR" b="1" dirty="0">
                <a:solidFill>
                  <a:srgbClr val="0070C0"/>
                </a:solidFill>
                <a:latin typeface="Calibri" panose="020F0502020204030204" pitchFamily="34" charset="0"/>
                <a:cs typeface="Calibri" panose="020F0502020204030204" pitchFamily="34" charset="0"/>
              </a:rPr>
              <a:t> the first 1 and </a:t>
            </a:r>
            <a:r>
              <a:rPr lang="fr-FR" b="1" dirty="0" err="1">
                <a:solidFill>
                  <a:srgbClr val="0070C0"/>
                </a:solidFill>
                <a:latin typeface="Calibri" panose="020F0502020204030204" pitchFamily="34" charset="0"/>
                <a:cs typeface="Calibri" panose="020F0502020204030204" pitchFamily="34" charset="0"/>
              </a:rPr>
              <a:t>then</a:t>
            </a:r>
            <a:r>
              <a:rPr lang="fr-FR" b="1" dirty="0">
                <a:solidFill>
                  <a:srgbClr val="0070C0"/>
                </a:solidFill>
                <a:latin typeface="Calibri" panose="020F0502020204030204" pitchFamily="34" charset="0"/>
                <a:cs typeface="Calibri" panose="020F0502020204030204" pitchFamily="34" charset="0"/>
              </a:rPr>
              <a:t> put the 2</a:t>
            </a:r>
            <a:r>
              <a:rPr lang="fr-FR" b="1" baseline="30000" dirty="0">
                <a:solidFill>
                  <a:srgbClr val="0070C0"/>
                </a:solidFill>
                <a:latin typeface="Calibri" panose="020F0502020204030204" pitchFamily="34" charset="0"/>
                <a:cs typeface="Calibri" panose="020F0502020204030204" pitchFamily="34" charset="0"/>
              </a:rPr>
              <a:t>nd</a:t>
            </a:r>
            <a:r>
              <a:rPr lang="fr-FR" b="1" dirty="0">
                <a:solidFill>
                  <a:srgbClr val="0070C0"/>
                </a:solidFill>
                <a:latin typeface="Calibri" panose="020F0502020204030204" pitchFamily="34" charset="0"/>
                <a:cs typeface="Calibri" panose="020F0502020204030204" pitchFamily="34" charset="0"/>
              </a:rPr>
              <a:t> one !</a:t>
            </a:r>
          </a:p>
          <a:p>
            <a:r>
              <a:rPr lang="fr-FR" b="1" dirty="0">
                <a:latin typeface="Calibri" panose="020F0502020204030204" pitchFamily="34" charset="0"/>
                <a:cs typeface="Calibri" panose="020F0502020204030204" pitchFamily="34" charset="0"/>
              </a:rPr>
              <a:t>=&gt; </a:t>
            </a:r>
            <a:r>
              <a:rPr lang="fr-FR" b="1" dirty="0">
                <a:solidFill>
                  <a:srgbClr val="0070C0"/>
                </a:solidFill>
                <a:latin typeface="Calibri" panose="020F0502020204030204" pitchFamily="34" charset="0"/>
                <a:cs typeface="Calibri" panose="020F0502020204030204" pitchFamily="34" charset="0"/>
              </a:rPr>
              <a:t>1</a:t>
            </a:r>
            <a:r>
              <a:rPr lang="fr-FR" b="1" dirty="0">
                <a:latin typeface="Calibri" panose="020F0502020204030204" pitchFamily="34" charset="0"/>
                <a:cs typeface="Calibri" panose="020F0502020204030204" pitchFamily="34" charset="0"/>
              </a:rPr>
              <a:t>000 =&gt; 1</a:t>
            </a:r>
            <a:r>
              <a:rPr lang="fr-FR" b="1" dirty="0">
                <a:solidFill>
                  <a:srgbClr val="0070C0"/>
                </a:solidFill>
                <a:latin typeface="Calibri" panose="020F0502020204030204" pitchFamily="34" charset="0"/>
                <a:cs typeface="Calibri" panose="020F0502020204030204" pitchFamily="34" charset="0"/>
              </a:rPr>
              <a:t>1</a:t>
            </a:r>
            <a:r>
              <a:rPr lang="fr-FR" b="1" dirty="0">
                <a:latin typeface="Calibri" panose="020F0502020204030204" pitchFamily="34" charset="0"/>
                <a:cs typeface="Calibri" panose="020F0502020204030204" pitchFamily="34" charset="0"/>
              </a:rPr>
              <a:t>00 = 12V</a:t>
            </a:r>
          </a:p>
        </p:txBody>
      </p:sp>
      <p:sp>
        <p:nvSpPr>
          <p:cNvPr id="11" name="ZoneTexte 10">
            <a:extLst>
              <a:ext uri="{FF2B5EF4-FFF2-40B4-BE49-F238E27FC236}">
                <a16:creationId xmlns:a16="http://schemas.microsoft.com/office/drawing/2014/main" id="{477EC517-D0B5-49AC-B45E-AB273AE54A7A}"/>
              </a:ext>
            </a:extLst>
          </p:cNvPr>
          <p:cNvSpPr txBox="1"/>
          <p:nvPr/>
        </p:nvSpPr>
        <p:spPr>
          <a:xfrm>
            <a:off x="3342476" y="5696363"/>
            <a:ext cx="2405532" cy="954107"/>
          </a:xfrm>
          <a:prstGeom prst="rect">
            <a:avLst/>
          </a:prstGeom>
          <a:noFill/>
        </p:spPr>
        <p:txBody>
          <a:bodyPr wrap="square" rtlCol="0">
            <a:spAutoFit/>
          </a:bodyPr>
          <a:lstStyle/>
          <a:p>
            <a:r>
              <a:rPr lang="fr-FR" b="1" dirty="0">
                <a:latin typeface="Calibri" panose="020F0502020204030204" pitchFamily="34" charset="0"/>
                <a:cs typeface="Calibri" panose="020F0502020204030204" pitchFamily="34" charset="0"/>
              </a:rPr>
              <a:t>2. V</a:t>
            </a:r>
            <a:r>
              <a:rPr lang="fr-FR" b="1" baseline="-25000" dirty="0">
                <a:latin typeface="Calibri" panose="020F0502020204030204" pitchFamily="34" charset="0"/>
                <a:cs typeface="Calibri" panose="020F0502020204030204" pitchFamily="34" charset="0"/>
              </a:rPr>
              <a:t>in</a:t>
            </a:r>
            <a:r>
              <a:rPr lang="fr-FR" b="1" dirty="0">
                <a:latin typeface="Calibri" panose="020F0502020204030204" pitchFamily="34" charset="0"/>
                <a:cs typeface="Calibri" panose="020F0502020204030204" pitchFamily="34" charset="0"/>
              </a:rPr>
              <a:t>=11.2 </a:t>
            </a:r>
            <a:r>
              <a:rPr lang="fr-FR" b="1" dirty="0">
                <a:solidFill>
                  <a:srgbClr val="00B050"/>
                </a:solidFill>
                <a:latin typeface="Calibri" panose="020F0502020204030204" pitchFamily="34" charset="0"/>
                <a:cs typeface="Calibri" panose="020F0502020204030204" pitchFamily="34" charset="0"/>
              </a:rPr>
              <a:t>&lt;</a:t>
            </a:r>
            <a:r>
              <a:rPr lang="fr-FR" b="1" dirty="0">
                <a:latin typeface="Calibri" panose="020F0502020204030204" pitchFamily="34" charset="0"/>
                <a:cs typeface="Calibri" panose="020F0502020204030204" pitchFamily="34" charset="0"/>
              </a:rPr>
              <a:t> V</a:t>
            </a:r>
            <a:r>
              <a:rPr lang="fr-FR" b="1" baseline="-25000" dirty="0">
                <a:latin typeface="Calibri" panose="020F0502020204030204" pitchFamily="34" charset="0"/>
                <a:cs typeface="Calibri" panose="020F0502020204030204" pitchFamily="34" charset="0"/>
              </a:rPr>
              <a:t>DAC</a:t>
            </a:r>
            <a:r>
              <a:rPr lang="fr-FR" b="1" dirty="0">
                <a:latin typeface="Calibri" panose="020F0502020204030204" pitchFamily="34" charset="0"/>
                <a:cs typeface="Calibri" panose="020F0502020204030204" pitchFamily="34" charset="0"/>
              </a:rPr>
              <a:t>= 12V</a:t>
            </a:r>
          </a:p>
          <a:p>
            <a:pPr marL="285750" indent="-285750">
              <a:buFont typeface="Symbol" panose="05050102010706020507" pitchFamily="18" charset="2"/>
              <a:buChar char="Þ"/>
            </a:pPr>
            <a:r>
              <a:rPr lang="fr-FR" b="1" dirty="0" err="1">
                <a:solidFill>
                  <a:srgbClr val="00B050"/>
                </a:solidFill>
                <a:latin typeface="Calibri" panose="020F0502020204030204" pitchFamily="34" charset="0"/>
                <a:cs typeface="Calibri" panose="020F0502020204030204" pitchFamily="34" charset="0"/>
              </a:rPr>
              <a:t>we</a:t>
            </a:r>
            <a:r>
              <a:rPr lang="fr-FR" b="1" dirty="0">
                <a:solidFill>
                  <a:srgbClr val="00B050"/>
                </a:solidFill>
                <a:latin typeface="Calibri" panose="020F0502020204030204" pitchFamily="34" charset="0"/>
                <a:cs typeface="Calibri" panose="020F0502020204030204" pitchFamily="34" charset="0"/>
              </a:rPr>
              <a:t> </a:t>
            </a:r>
            <a:r>
              <a:rPr lang="fr-FR" b="1" dirty="0" err="1">
                <a:solidFill>
                  <a:srgbClr val="00B050"/>
                </a:solidFill>
                <a:latin typeface="Calibri" panose="020F0502020204030204" pitchFamily="34" charset="0"/>
                <a:cs typeface="Calibri" panose="020F0502020204030204" pitchFamily="34" charset="0"/>
              </a:rPr>
              <a:t>remove</a:t>
            </a:r>
            <a:r>
              <a:rPr lang="fr-FR" b="1" dirty="0">
                <a:solidFill>
                  <a:srgbClr val="00B050"/>
                </a:solidFill>
                <a:latin typeface="Calibri" panose="020F0502020204030204" pitchFamily="34" charset="0"/>
                <a:cs typeface="Calibri" panose="020F0502020204030204" pitchFamily="34" charset="0"/>
              </a:rPr>
              <a:t> the 2nd one !</a:t>
            </a:r>
          </a:p>
          <a:p>
            <a:pPr marL="285750" indent="-285750">
              <a:buFont typeface="Symbol" panose="05050102010706020507" pitchFamily="18" charset="2"/>
              <a:buChar char="Þ"/>
            </a:pPr>
            <a:r>
              <a:rPr lang="fr-FR" b="1" dirty="0">
                <a:solidFill>
                  <a:srgbClr val="0070C0"/>
                </a:solidFill>
                <a:latin typeface="Calibri" panose="020F0502020204030204" pitchFamily="34" charset="0"/>
                <a:cs typeface="Calibri" panose="020F0502020204030204" pitchFamily="34" charset="0"/>
              </a:rPr>
              <a:t>and put the </a:t>
            </a:r>
            <a:r>
              <a:rPr lang="fr-FR" b="1" dirty="0" err="1">
                <a:solidFill>
                  <a:srgbClr val="0070C0"/>
                </a:solidFill>
                <a:latin typeface="Calibri" panose="020F0502020204030204" pitchFamily="34" charset="0"/>
                <a:cs typeface="Calibri" panose="020F0502020204030204" pitchFamily="34" charset="0"/>
              </a:rPr>
              <a:t>third</a:t>
            </a:r>
            <a:r>
              <a:rPr lang="fr-FR" b="1" dirty="0">
                <a:solidFill>
                  <a:srgbClr val="0070C0"/>
                </a:solidFill>
                <a:latin typeface="Calibri" panose="020F0502020204030204" pitchFamily="34" charset="0"/>
                <a:cs typeface="Calibri" panose="020F0502020204030204" pitchFamily="34" charset="0"/>
              </a:rPr>
              <a:t> one !</a:t>
            </a:r>
          </a:p>
          <a:p>
            <a:r>
              <a:rPr lang="fr-FR" b="1" dirty="0">
                <a:latin typeface="Calibri" panose="020F0502020204030204" pitchFamily="34" charset="0"/>
                <a:cs typeface="Calibri" panose="020F0502020204030204" pitchFamily="34" charset="0"/>
              </a:rPr>
              <a:t>=&gt; 1</a:t>
            </a:r>
            <a:r>
              <a:rPr lang="fr-FR" b="1" dirty="0">
                <a:solidFill>
                  <a:srgbClr val="00B050"/>
                </a:solidFill>
                <a:latin typeface="Calibri" panose="020F0502020204030204" pitchFamily="34" charset="0"/>
                <a:cs typeface="Calibri" panose="020F0502020204030204" pitchFamily="34" charset="0"/>
              </a:rPr>
              <a:t>1</a:t>
            </a:r>
            <a:r>
              <a:rPr lang="fr-FR" b="1" dirty="0">
                <a:latin typeface="Calibri" panose="020F0502020204030204" pitchFamily="34" charset="0"/>
                <a:cs typeface="Calibri" panose="020F0502020204030204" pitchFamily="34" charset="0"/>
              </a:rPr>
              <a:t>00 =&gt; 10</a:t>
            </a:r>
            <a:r>
              <a:rPr lang="fr-FR" b="1" dirty="0">
                <a:solidFill>
                  <a:srgbClr val="0070C0"/>
                </a:solidFill>
                <a:latin typeface="Calibri" panose="020F0502020204030204" pitchFamily="34" charset="0"/>
                <a:cs typeface="Calibri" panose="020F0502020204030204" pitchFamily="34" charset="0"/>
              </a:rPr>
              <a:t>1</a:t>
            </a:r>
            <a:r>
              <a:rPr lang="fr-FR" b="1" dirty="0">
                <a:latin typeface="Calibri" panose="020F0502020204030204" pitchFamily="34" charset="0"/>
                <a:cs typeface="Calibri" panose="020F0502020204030204" pitchFamily="34" charset="0"/>
              </a:rPr>
              <a:t>0 = 10V</a:t>
            </a:r>
          </a:p>
        </p:txBody>
      </p:sp>
      <p:sp>
        <p:nvSpPr>
          <p:cNvPr id="12" name="ZoneTexte 11">
            <a:extLst>
              <a:ext uri="{FF2B5EF4-FFF2-40B4-BE49-F238E27FC236}">
                <a16:creationId xmlns:a16="http://schemas.microsoft.com/office/drawing/2014/main" id="{343B4860-FEC8-4A02-B090-BF9C4F1DAD44}"/>
              </a:ext>
            </a:extLst>
          </p:cNvPr>
          <p:cNvSpPr txBox="1"/>
          <p:nvPr/>
        </p:nvSpPr>
        <p:spPr>
          <a:xfrm>
            <a:off x="4211960" y="5013176"/>
            <a:ext cx="4810997" cy="523220"/>
          </a:xfrm>
          <a:prstGeom prst="rect">
            <a:avLst/>
          </a:prstGeom>
          <a:noFill/>
        </p:spPr>
        <p:txBody>
          <a:bodyPr wrap="none" rtlCol="0">
            <a:spAutoFit/>
          </a:bodyPr>
          <a:lstStyle/>
          <a:p>
            <a:r>
              <a:rPr lang="fr-FR" b="1" dirty="0">
                <a:latin typeface="Calibri" panose="020F0502020204030204" pitchFamily="34" charset="0"/>
                <a:cs typeface="Calibri" panose="020F0502020204030204" pitchFamily="34" charset="0"/>
              </a:rPr>
              <a:t>3. V</a:t>
            </a:r>
            <a:r>
              <a:rPr lang="fr-FR" b="1" baseline="-25000" dirty="0">
                <a:latin typeface="Calibri" panose="020F0502020204030204" pitchFamily="34" charset="0"/>
                <a:cs typeface="Calibri" panose="020F0502020204030204" pitchFamily="34" charset="0"/>
              </a:rPr>
              <a:t>in</a:t>
            </a:r>
            <a:r>
              <a:rPr lang="fr-FR" b="1" dirty="0">
                <a:latin typeface="Calibri" panose="020F0502020204030204" pitchFamily="34" charset="0"/>
                <a:cs typeface="Calibri" panose="020F0502020204030204" pitchFamily="34" charset="0"/>
              </a:rPr>
              <a:t>=11.2 &gt; V</a:t>
            </a:r>
            <a:r>
              <a:rPr lang="fr-FR" b="1" baseline="-25000" dirty="0">
                <a:latin typeface="Calibri" panose="020F0502020204030204" pitchFamily="34" charset="0"/>
                <a:cs typeface="Calibri" panose="020F0502020204030204" pitchFamily="34" charset="0"/>
              </a:rPr>
              <a:t>DAC</a:t>
            </a:r>
            <a:r>
              <a:rPr lang="fr-FR" b="1" dirty="0">
                <a:latin typeface="Calibri" panose="020F0502020204030204" pitchFamily="34" charset="0"/>
                <a:cs typeface="Calibri" panose="020F0502020204030204" pitchFamily="34" charset="0"/>
              </a:rPr>
              <a:t>= 10V </a:t>
            </a:r>
            <a:r>
              <a:rPr lang="fr-FR" b="1" dirty="0">
                <a:solidFill>
                  <a:srgbClr val="0070C0"/>
                </a:solidFill>
                <a:latin typeface="Calibri" panose="020F0502020204030204" pitchFamily="34" charset="0"/>
                <a:cs typeface="Calibri" panose="020F0502020204030204" pitchFamily="34" charset="0"/>
              </a:rPr>
              <a:t>=&gt; </a:t>
            </a:r>
            <a:r>
              <a:rPr lang="fr-FR" b="1" dirty="0" err="1">
                <a:solidFill>
                  <a:srgbClr val="0070C0"/>
                </a:solidFill>
                <a:latin typeface="Calibri" panose="020F0502020204030204" pitchFamily="34" charset="0"/>
                <a:cs typeface="Calibri" panose="020F0502020204030204" pitchFamily="34" charset="0"/>
              </a:rPr>
              <a:t>we</a:t>
            </a:r>
            <a:r>
              <a:rPr lang="fr-FR" b="1" dirty="0">
                <a:solidFill>
                  <a:srgbClr val="0070C0"/>
                </a:solidFill>
                <a:latin typeface="Calibri" panose="020F0502020204030204" pitchFamily="34" charset="0"/>
                <a:cs typeface="Calibri" panose="020F0502020204030204" pitchFamily="34" charset="0"/>
              </a:rPr>
              <a:t> </a:t>
            </a:r>
            <a:r>
              <a:rPr lang="fr-FR" b="1" dirty="0" err="1">
                <a:solidFill>
                  <a:srgbClr val="0070C0"/>
                </a:solidFill>
                <a:latin typeface="Calibri" panose="020F0502020204030204" pitchFamily="34" charset="0"/>
                <a:cs typeface="Calibri" panose="020F0502020204030204" pitchFamily="34" charset="0"/>
              </a:rPr>
              <a:t>keep</a:t>
            </a:r>
            <a:r>
              <a:rPr lang="fr-FR" b="1" dirty="0">
                <a:solidFill>
                  <a:srgbClr val="0070C0"/>
                </a:solidFill>
                <a:latin typeface="Calibri" panose="020F0502020204030204" pitchFamily="34" charset="0"/>
                <a:cs typeface="Calibri" panose="020F0502020204030204" pitchFamily="34" charset="0"/>
              </a:rPr>
              <a:t> the </a:t>
            </a:r>
            <a:r>
              <a:rPr lang="fr-FR" b="1" dirty="0" err="1">
                <a:solidFill>
                  <a:srgbClr val="0070C0"/>
                </a:solidFill>
                <a:latin typeface="Calibri" panose="020F0502020204030204" pitchFamily="34" charset="0"/>
                <a:cs typeface="Calibri" panose="020F0502020204030204" pitchFamily="34" charset="0"/>
              </a:rPr>
              <a:t>third</a:t>
            </a:r>
            <a:r>
              <a:rPr lang="fr-FR" b="1" dirty="0">
                <a:solidFill>
                  <a:srgbClr val="0070C0"/>
                </a:solidFill>
                <a:latin typeface="Calibri" panose="020F0502020204030204" pitchFamily="34" charset="0"/>
                <a:cs typeface="Calibri" panose="020F0502020204030204" pitchFamily="34" charset="0"/>
              </a:rPr>
              <a:t> 1 </a:t>
            </a:r>
            <a:r>
              <a:rPr lang="fr-FR" b="1" dirty="0">
                <a:solidFill>
                  <a:srgbClr val="00B050"/>
                </a:solidFill>
                <a:latin typeface="Calibri" panose="020F0502020204030204" pitchFamily="34" charset="0"/>
                <a:cs typeface="Calibri" panose="020F0502020204030204" pitchFamily="34" charset="0"/>
              </a:rPr>
              <a:t>and put the 4th </a:t>
            </a:r>
          </a:p>
          <a:p>
            <a:r>
              <a:rPr lang="fr-FR" b="1" dirty="0">
                <a:latin typeface="Calibri" panose="020F0502020204030204" pitchFamily="34" charset="0"/>
                <a:cs typeface="Calibri" panose="020F0502020204030204" pitchFamily="34" charset="0"/>
              </a:rPr>
              <a:t>=&gt; 1010 =&gt; 10</a:t>
            </a:r>
            <a:r>
              <a:rPr lang="fr-FR" b="1" dirty="0">
                <a:solidFill>
                  <a:srgbClr val="0070C0"/>
                </a:solidFill>
                <a:latin typeface="Calibri" panose="020F0502020204030204" pitchFamily="34" charset="0"/>
                <a:cs typeface="Calibri" panose="020F0502020204030204" pitchFamily="34" charset="0"/>
              </a:rPr>
              <a:t>1</a:t>
            </a:r>
            <a:r>
              <a:rPr lang="fr-FR" b="1" dirty="0">
                <a:solidFill>
                  <a:srgbClr val="00B050"/>
                </a:solidFill>
                <a:latin typeface="Calibri" panose="020F0502020204030204" pitchFamily="34" charset="0"/>
                <a:cs typeface="Calibri" panose="020F0502020204030204" pitchFamily="34" charset="0"/>
              </a:rPr>
              <a:t>1</a:t>
            </a:r>
            <a:r>
              <a:rPr lang="fr-FR" b="1" dirty="0">
                <a:latin typeface="Calibri" panose="020F0502020204030204" pitchFamily="34" charset="0"/>
                <a:cs typeface="Calibri" panose="020F0502020204030204" pitchFamily="34" charset="0"/>
              </a:rPr>
              <a:t> = 11V</a:t>
            </a:r>
          </a:p>
        </p:txBody>
      </p:sp>
      <p:sp>
        <p:nvSpPr>
          <p:cNvPr id="13" name="ZoneTexte 12">
            <a:extLst>
              <a:ext uri="{FF2B5EF4-FFF2-40B4-BE49-F238E27FC236}">
                <a16:creationId xmlns:a16="http://schemas.microsoft.com/office/drawing/2014/main" id="{8BE4829C-8F5A-49CF-B9B4-2C5DEC5189C0}"/>
              </a:ext>
            </a:extLst>
          </p:cNvPr>
          <p:cNvSpPr txBox="1"/>
          <p:nvPr/>
        </p:nvSpPr>
        <p:spPr>
          <a:xfrm>
            <a:off x="5580112" y="5643245"/>
            <a:ext cx="2812373" cy="954107"/>
          </a:xfrm>
          <a:prstGeom prst="rect">
            <a:avLst/>
          </a:prstGeom>
          <a:noFill/>
        </p:spPr>
        <p:txBody>
          <a:bodyPr wrap="none" rtlCol="0">
            <a:spAutoFit/>
          </a:bodyPr>
          <a:lstStyle/>
          <a:p>
            <a:r>
              <a:rPr lang="fr-FR" b="1" dirty="0">
                <a:latin typeface="Calibri" panose="020F0502020204030204" pitchFamily="34" charset="0"/>
                <a:cs typeface="Calibri" panose="020F0502020204030204" pitchFamily="34" charset="0"/>
              </a:rPr>
              <a:t>4. V</a:t>
            </a:r>
            <a:r>
              <a:rPr lang="fr-FR" b="1" baseline="-25000" dirty="0">
                <a:latin typeface="Calibri" panose="020F0502020204030204" pitchFamily="34" charset="0"/>
                <a:cs typeface="Calibri" panose="020F0502020204030204" pitchFamily="34" charset="0"/>
              </a:rPr>
              <a:t>in</a:t>
            </a:r>
            <a:r>
              <a:rPr lang="fr-FR" b="1" dirty="0">
                <a:latin typeface="Calibri" panose="020F0502020204030204" pitchFamily="34" charset="0"/>
                <a:cs typeface="Calibri" panose="020F0502020204030204" pitchFamily="34" charset="0"/>
              </a:rPr>
              <a:t>=11.2 &gt; V</a:t>
            </a:r>
            <a:r>
              <a:rPr lang="fr-FR" b="1" baseline="-25000" dirty="0">
                <a:latin typeface="Calibri" panose="020F0502020204030204" pitchFamily="34" charset="0"/>
                <a:cs typeface="Calibri" panose="020F0502020204030204" pitchFamily="34" charset="0"/>
              </a:rPr>
              <a:t>DAC</a:t>
            </a:r>
            <a:r>
              <a:rPr lang="fr-FR" b="1" dirty="0">
                <a:latin typeface="Calibri" panose="020F0502020204030204" pitchFamily="34" charset="0"/>
                <a:cs typeface="Calibri" panose="020F0502020204030204" pitchFamily="34" charset="0"/>
              </a:rPr>
              <a:t>= 11V</a:t>
            </a:r>
          </a:p>
          <a:p>
            <a:pPr marL="285750" indent="-285750">
              <a:buFont typeface="Symbol" panose="05050102010706020507" pitchFamily="18" charset="2"/>
              <a:buChar char="Þ"/>
            </a:pPr>
            <a:r>
              <a:rPr lang="fr-FR" b="1" dirty="0">
                <a:latin typeface="Calibri" panose="020F0502020204030204" pitchFamily="34" charset="0"/>
                <a:cs typeface="Calibri" panose="020F0502020204030204" pitchFamily="34" charset="0"/>
              </a:rPr>
              <a:t>1011 </a:t>
            </a:r>
            <a:r>
              <a:rPr lang="fr-FR" b="1" dirty="0" err="1">
                <a:latin typeface="Calibri" panose="020F0502020204030204" pitchFamily="34" charset="0"/>
                <a:cs typeface="Calibri" panose="020F0502020204030204" pitchFamily="34" charset="0"/>
              </a:rPr>
              <a:t>holds</a:t>
            </a:r>
            <a:r>
              <a:rPr lang="fr-FR" b="1" dirty="0">
                <a:latin typeface="Calibri" panose="020F0502020204030204" pitchFamily="34" charset="0"/>
                <a:cs typeface="Calibri" panose="020F0502020204030204" pitchFamily="34" charset="0"/>
              </a:rPr>
              <a:t> at 1011 </a:t>
            </a:r>
          </a:p>
          <a:p>
            <a:r>
              <a:rPr lang="fr-FR" b="1" i="1" dirty="0">
                <a:latin typeface="Calibri" panose="020F0502020204030204" pitchFamily="34" charset="0"/>
                <a:cs typeface="Calibri" panose="020F0502020204030204" pitchFamily="34" charset="0"/>
              </a:rPr>
              <a:t>Cause </a:t>
            </a:r>
            <a:r>
              <a:rPr lang="fr-FR" b="1" i="1" dirty="0" err="1">
                <a:latin typeface="Calibri" panose="020F0502020204030204" pitchFamily="34" charset="0"/>
                <a:cs typeface="Calibri" panose="020F0502020204030204" pitchFamily="34" charset="0"/>
              </a:rPr>
              <a:t>resolution</a:t>
            </a:r>
            <a:r>
              <a:rPr lang="fr-FR" b="1" i="1" dirty="0">
                <a:latin typeface="Calibri" panose="020F0502020204030204" pitchFamily="34" charset="0"/>
                <a:cs typeface="Calibri" panose="020F0502020204030204" pitchFamily="34" charset="0"/>
              </a:rPr>
              <a:t> = 16V/2</a:t>
            </a:r>
            <a:r>
              <a:rPr lang="fr-FR" b="1" i="1" baseline="30000" dirty="0">
                <a:latin typeface="Calibri" panose="020F0502020204030204" pitchFamily="34" charset="0"/>
                <a:cs typeface="Calibri" panose="020F0502020204030204" pitchFamily="34" charset="0"/>
              </a:rPr>
              <a:t>4 </a:t>
            </a:r>
            <a:r>
              <a:rPr lang="fr-FR" b="1" i="1" dirty="0">
                <a:latin typeface="Calibri" panose="020F0502020204030204" pitchFamily="34" charset="0"/>
                <a:cs typeface="Calibri" panose="020F0502020204030204" pitchFamily="34" charset="0"/>
              </a:rPr>
              <a:t>= 1V</a:t>
            </a:r>
          </a:p>
          <a:p>
            <a:r>
              <a:rPr lang="fr-FR" b="1" i="1" dirty="0">
                <a:latin typeface="Calibri" panose="020F0502020204030204" pitchFamily="34" charset="0"/>
                <a:cs typeface="Calibri" panose="020F0502020204030204" pitchFamily="34" charset="0"/>
              </a:rPr>
              <a:t>And V</a:t>
            </a:r>
            <a:r>
              <a:rPr lang="fr-FR" b="1" i="1" baseline="-25000" dirty="0">
                <a:latin typeface="Calibri" panose="020F0502020204030204" pitchFamily="34" charset="0"/>
                <a:cs typeface="Calibri" panose="020F0502020204030204" pitchFamily="34" charset="0"/>
              </a:rPr>
              <a:t>in</a:t>
            </a:r>
            <a:r>
              <a:rPr lang="fr-FR" b="1" i="1" dirty="0">
                <a:latin typeface="Calibri" panose="020F0502020204030204" pitchFamily="34" charset="0"/>
                <a:cs typeface="Calibri" panose="020F0502020204030204" pitchFamily="34" charset="0"/>
              </a:rPr>
              <a:t>  </a:t>
            </a:r>
            <a:r>
              <a:rPr lang="fr-FR" b="1" i="1" dirty="0" err="1">
                <a:latin typeface="Calibri" panose="020F0502020204030204" pitchFamily="34" charset="0"/>
                <a:cs typeface="Calibri" panose="020F0502020204030204" pitchFamily="34" charset="0"/>
              </a:rPr>
              <a:t>is</a:t>
            </a:r>
            <a:r>
              <a:rPr lang="fr-FR" b="1" i="1" dirty="0">
                <a:latin typeface="Calibri" panose="020F0502020204030204" pitchFamily="34" charset="0"/>
                <a:cs typeface="Calibri" panose="020F0502020204030204" pitchFamily="34" charset="0"/>
              </a:rPr>
              <a:t> in </a:t>
            </a:r>
            <a:r>
              <a:rPr lang="fr-FR" b="1" i="1" dirty="0" err="1">
                <a:latin typeface="Calibri" panose="020F0502020204030204" pitchFamily="34" charset="0"/>
                <a:cs typeface="Calibri" panose="020F0502020204030204" pitchFamily="34" charset="0"/>
              </a:rPr>
              <a:t>between</a:t>
            </a:r>
            <a:r>
              <a:rPr lang="fr-FR" b="1" i="1" dirty="0">
                <a:latin typeface="Calibri" panose="020F0502020204030204" pitchFamily="34" charset="0"/>
                <a:cs typeface="Calibri" panose="020F0502020204030204" pitchFamily="34" charset="0"/>
              </a:rPr>
              <a:t> 12V and 11V</a:t>
            </a:r>
          </a:p>
        </p:txBody>
      </p:sp>
      <p:sp>
        <p:nvSpPr>
          <p:cNvPr id="14" name="Rectangle 13">
            <a:extLst>
              <a:ext uri="{FF2B5EF4-FFF2-40B4-BE49-F238E27FC236}">
                <a16:creationId xmlns:a16="http://schemas.microsoft.com/office/drawing/2014/main" id="{938E5FFB-5CE1-4B68-A081-2EECE36DC070}"/>
              </a:ext>
            </a:extLst>
          </p:cNvPr>
          <p:cNvSpPr/>
          <p:nvPr/>
        </p:nvSpPr>
        <p:spPr>
          <a:xfrm>
            <a:off x="-81788" y="6374082"/>
            <a:ext cx="3163045" cy="261610"/>
          </a:xfrm>
          <a:prstGeom prst="rect">
            <a:avLst/>
          </a:prstGeom>
        </p:spPr>
        <p:txBody>
          <a:bodyPr wrap="none">
            <a:spAutoFit/>
          </a:bodyPr>
          <a:lstStyle/>
          <a:p>
            <a:r>
              <a:rPr lang="fr-FR" sz="1100" b="1" dirty="0">
                <a:latin typeface="Calibri" panose="020F0502020204030204" pitchFamily="34" charset="0"/>
                <a:cs typeface="Calibri" panose="020F0502020204030204" pitchFamily="34" charset="0"/>
              </a:rPr>
              <a:t>https://www.youtube.com/watch?v=h0CGtr4SC9s</a:t>
            </a:r>
          </a:p>
        </p:txBody>
      </p:sp>
      <p:pic>
        <p:nvPicPr>
          <p:cNvPr id="16" name="Image 15">
            <a:hlinkClick r:id="rId3" action="ppaction://hlinksldjump"/>
            <a:extLst>
              <a:ext uri="{FF2B5EF4-FFF2-40B4-BE49-F238E27FC236}">
                <a16:creationId xmlns:a16="http://schemas.microsoft.com/office/drawing/2014/main" id="{E1161322-9E65-445F-B84D-62B0581C449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pic>
        <p:nvPicPr>
          <p:cNvPr id="17" name="Image 16">
            <a:extLst>
              <a:ext uri="{FF2B5EF4-FFF2-40B4-BE49-F238E27FC236}">
                <a16:creationId xmlns:a16="http://schemas.microsoft.com/office/drawing/2014/main" id="{8B7938CC-6276-4DDB-B478-9BB4A29924E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5072" y="5261150"/>
            <a:ext cx="1498927" cy="480788"/>
          </a:xfrm>
          <a:prstGeom prst="rect">
            <a:avLst/>
          </a:prstGeom>
        </p:spPr>
      </p:pic>
    </p:spTree>
    <p:extLst>
      <p:ext uri="{BB962C8B-B14F-4D97-AF65-F5344CB8AC3E}">
        <p14:creationId xmlns:p14="http://schemas.microsoft.com/office/powerpoint/2010/main" val="3731891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7</a:t>
            </a:fld>
            <a:endParaRPr lang="fr-FR"/>
          </a:p>
        </p:txBody>
      </p:sp>
      <p:sp>
        <p:nvSpPr>
          <p:cNvPr id="4" name="Rectangle 3"/>
          <p:cNvSpPr>
            <a:spLocks noChangeArrowheads="1"/>
          </p:cNvSpPr>
          <p:nvPr/>
        </p:nvSpPr>
        <p:spPr bwMode="auto">
          <a:xfrm>
            <a:off x="1428728" y="2714620"/>
            <a:ext cx="6542194" cy="1218436"/>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 - CONTEXT: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OPEN SOURCE HARDWARE</a:t>
            </a:r>
          </a:p>
        </p:txBody>
      </p:sp>
      <p:pic>
        <p:nvPicPr>
          <p:cNvPr id="5" name="Image 4">
            <a:hlinkClick r:id="rId2" action="ppaction://hlinksldjump"/>
            <a:extLst>
              <a:ext uri="{FF2B5EF4-FFF2-40B4-BE49-F238E27FC236}">
                <a16:creationId xmlns:a16="http://schemas.microsoft.com/office/drawing/2014/main" id="{48090561-2A18-4034-893A-07A498B5ABE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
        <p:nvSpPr>
          <p:cNvPr id="7" name="Titre 6">
            <a:extLst>
              <a:ext uri="{FF2B5EF4-FFF2-40B4-BE49-F238E27FC236}">
                <a16:creationId xmlns:a16="http://schemas.microsoft.com/office/drawing/2014/main" id="{A0205CE6-928F-4CE4-9451-F02259166BEB}"/>
              </a:ext>
            </a:extLst>
          </p:cNvPr>
          <p:cNvSpPr>
            <a:spLocks noGrp="1"/>
          </p:cNvSpPr>
          <p:nvPr>
            <p:ph type="title"/>
          </p:nvPr>
        </p:nvSpPr>
        <p:spPr/>
        <p:txBody>
          <a:bodyPr/>
          <a:lstStyle/>
          <a:p>
            <a:endParaRPr lang="fr-FR" dirty="0"/>
          </a:p>
        </p:txBody>
      </p:sp>
    </p:spTree>
    <p:extLst>
      <p:ext uri="{BB962C8B-B14F-4D97-AF65-F5344CB8AC3E}">
        <p14:creationId xmlns:p14="http://schemas.microsoft.com/office/powerpoint/2010/main" val="2059145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00AB57-1C08-4036-BCEA-F1D3E0A6A4AC}"/>
              </a:ext>
            </a:extLst>
          </p:cNvPr>
          <p:cNvSpPr>
            <a:spLocks noGrp="1"/>
          </p:cNvSpPr>
          <p:nvPr>
            <p:ph type="title"/>
          </p:nvPr>
        </p:nvSpPr>
        <p:spPr/>
        <p:txBody>
          <a:bodyPr/>
          <a:lstStyle/>
          <a:p>
            <a:r>
              <a:rPr lang="fr-FR"/>
              <a:t>R-2R LADDER DAC</a:t>
            </a:r>
          </a:p>
        </p:txBody>
      </p:sp>
      <p:sp>
        <p:nvSpPr>
          <p:cNvPr id="3" name="Espace réservé du numéro de diapositive 2">
            <a:extLst>
              <a:ext uri="{FF2B5EF4-FFF2-40B4-BE49-F238E27FC236}">
                <a16:creationId xmlns:a16="http://schemas.microsoft.com/office/drawing/2014/main" id="{DD14AB84-80DD-4EBF-A51B-D1C16A3581B3}"/>
              </a:ext>
            </a:extLst>
          </p:cNvPr>
          <p:cNvSpPr>
            <a:spLocks noGrp="1"/>
          </p:cNvSpPr>
          <p:nvPr>
            <p:ph type="sldNum" sz="quarter" idx="12"/>
          </p:nvPr>
        </p:nvSpPr>
        <p:spPr/>
        <p:txBody>
          <a:bodyPr/>
          <a:lstStyle/>
          <a:p>
            <a:pPr>
              <a:defRPr/>
            </a:pPr>
            <a:fld id="{E652A8FB-8C76-45BB-8D82-93F8E151003C}" type="slidenum">
              <a:rPr lang="fr-FR" smtClean="0"/>
              <a:pPr>
                <a:defRPr/>
              </a:pPr>
              <a:t>70</a:t>
            </a:fld>
            <a:endParaRPr lang="fr-FR"/>
          </a:p>
        </p:txBody>
      </p:sp>
      <p:pic>
        <p:nvPicPr>
          <p:cNvPr id="4" name="Image 3">
            <a:extLst>
              <a:ext uri="{FF2B5EF4-FFF2-40B4-BE49-F238E27FC236}">
                <a16:creationId xmlns:a16="http://schemas.microsoft.com/office/drawing/2014/main" id="{A03716AE-281C-460B-A1D0-D6A44F2097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06963" y="1069553"/>
            <a:ext cx="8258066" cy="4447679"/>
          </a:xfrm>
          <a:prstGeom prst="rect">
            <a:avLst/>
          </a:prstGeom>
        </p:spPr>
      </p:pic>
      <p:pic>
        <p:nvPicPr>
          <p:cNvPr id="5" name="Image 4">
            <a:hlinkClick r:id="rId3" action="ppaction://hlinksldjump"/>
            <a:extLst>
              <a:ext uri="{FF2B5EF4-FFF2-40B4-BE49-F238E27FC236}">
                <a16:creationId xmlns:a16="http://schemas.microsoft.com/office/drawing/2014/main" id="{531005D4-DE2F-4DD0-A0DA-989FA92DEEC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2658954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4BD1B3CA-1DD4-49C4-A4B2-C3958A11D8DD}"/>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143750" y="6572250"/>
            <a:ext cx="2057400" cy="365125"/>
          </a:xfrm>
        </p:spPr>
        <p:txBody>
          <a:bodyPr/>
          <a:lstStyle/>
          <a:p>
            <a:pPr>
              <a:defRPr/>
            </a:pPr>
            <a:fld id="{E652A8FB-8C76-45BB-8D82-93F8E151003C}" type="slidenum">
              <a:rPr lang="fr-FR" smtClean="0"/>
              <a:pPr>
                <a:defRPr/>
              </a:pPr>
              <a:t>71</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TP1G</a:t>
            </a:r>
          </a:p>
        </p:txBody>
      </p:sp>
      <p:pic>
        <p:nvPicPr>
          <p:cNvPr id="6" name="Image 5">
            <a:hlinkClick r:id="rId2" action="ppaction://hlinksldjump"/>
            <a:extLst>
              <a:ext uri="{FF2B5EF4-FFF2-40B4-BE49-F238E27FC236}">
                <a16:creationId xmlns:a16="http://schemas.microsoft.com/office/drawing/2014/main" id="{ECF90C44-3FE5-411C-BA1C-936C607D5DE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254030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TEMPERATURE SENSOR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72</a:t>
            </a:fld>
            <a:endParaRPr lang="fr-FR"/>
          </a:p>
        </p:txBody>
      </p:sp>
      <p:sp>
        <p:nvSpPr>
          <p:cNvPr id="51201" name="Rectangle 1"/>
          <p:cNvSpPr>
            <a:spLocks noChangeArrowheads="1"/>
          </p:cNvSpPr>
          <p:nvPr/>
        </p:nvSpPr>
        <p:spPr bwMode="auto">
          <a:xfrm rot="10800000" flipV="1">
            <a:off x="71470" y="500043"/>
            <a:ext cx="9001124"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sz="1600" b="1" dirty="0">
                <a:solidFill>
                  <a:srgbClr val="0070C0"/>
                </a:solidFill>
                <a:latin typeface="Calibri" pitchFamily="34" charset="0"/>
                <a:cs typeface="Calibri" pitchFamily="34" charset="0"/>
              </a:rPr>
              <a:t>The TMP36 is a sensor that is in the form of a small transistor.  </a:t>
            </a:r>
          </a:p>
          <a:p>
            <a:pPr lvl="0"/>
            <a:r>
              <a:rPr lang="en-US" sz="1600" b="1" dirty="0">
                <a:solidFill>
                  <a:srgbClr val="0070C0"/>
                </a:solidFill>
                <a:latin typeface="Calibri" pitchFamily="34" charset="0"/>
                <a:cs typeface="Calibri" pitchFamily="34" charset="0"/>
              </a:rPr>
              <a:t>Once powered (between 3 and 5V), he released an analog voltage directly proportional to the T.</a:t>
            </a:r>
            <a:endParaRPr kumimoji="0" lang="fr-FR" sz="1600" b="1" i="0" u="none" strike="noStrike" cap="none" normalizeH="0" baseline="0" dirty="0">
              <a:ln>
                <a:noFill/>
              </a:ln>
              <a:solidFill>
                <a:srgbClr val="0070C0"/>
              </a:solidFill>
              <a:effectLst/>
              <a:latin typeface="Calibri" pitchFamily="34" charset="0"/>
              <a:cs typeface="Calibri" pitchFamily="34" charset="0"/>
            </a:endParaRPr>
          </a:p>
        </p:txBody>
      </p:sp>
      <p:pic>
        <p:nvPicPr>
          <p:cNvPr id="51202" name="Picture 2" descr="http://2.bp.blogspot.com/-RRYnMgxszXs/TfnIoAAZCGI/AAAAAAAABA0/mMC2Li3E_OU/s200/Tmp36.gif">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l="6385" r="17706"/>
          <a:stretch>
            <a:fillRect/>
          </a:stretch>
        </p:blipFill>
        <p:spPr bwMode="auto">
          <a:xfrm>
            <a:off x="0" y="1357298"/>
            <a:ext cx="1214414" cy="1503842"/>
          </a:xfrm>
          <a:prstGeom prst="rect">
            <a:avLst/>
          </a:prstGeom>
          <a:noFill/>
        </p:spPr>
      </p:pic>
      <p:sp>
        <p:nvSpPr>
          <p:cNvPr id="7" name="Rectangle 6"/>
          <p:cNvSpPr/>
          <p:nvPr/>
        </p:nvSpPr>
        <p:spPr>
          <a:xfrm>
            <a:off x="4000496" y="1071546"/>
            <a:ext cx="5072098" cy="2462213"/>
          </a:xfrm>
          <a:prstGeom prst="rect">
            <a:avLst/>
          </a:prstGeom>
        </p:spPr>
        <p:txBody>
          <a:bodyPr wrap="square">
            <a:spAutoFit/>
          </a:bodyPr>
          <a:lstStyle/>
          <a:p>
            <a:r>
              <a:rPr lang="en-US" b="1" dirty="0">
                <a:solidFill>
                  <a:srgbClr val="C00000"/>
                </a:solidFill>
                <a:latin typeface="Calibri" pitchFamily="34" charset="0"/>
                <a:cs typeface="Calibri" pitchFamily="34" charset="0"/>
              </a:rPr>
              <a:t>The main advantages of the TMP36 are: </a:t>
            </a:r>
          </a:p>
          <a:p>
            <a:r>
              <a:rPr lang="en-US" b="1" dirty="0">
                <a:solidFill>
                  <a:srgbClr val="C00000"/>
                </a:solidFill>
                <a:latin typeface="Calibri" pitchFamily="34" charset="0"/>
                <a:cs typeface="Calibri" pitchFamily="34" charset="0"/>
              </a:rPr>
              <a:t>1 - broad range of temperatures (from-40 to + 150 ° C). </a:t>
            </a:r>
          </a:p>
          <a:p>
            <a:r>
              <a:rPr lang="en-US" b="1" dirty="0">
                <a:solidFill>
                  <a:srgbClr val="C00000"/>
                </a:solidFill>
                <a:latin typeface="Calibri" pitchFamily="34" charset="0"/>
                <a:cs typeface="Calibri" pitchFamily="34" charset="0"/>
              </a:rPr>
              <a:t>2 - The output voltage is completely independent of the power of the TMP36.  </a:t>
            </a:r>
          </a:p>
          <a:p>
            <a:r>
              <a:rPr lang="en-US" b="1" dirty="0">
                <a:solidFill>
                  <a:srgbClr val="C00000"/>
                </a:solidFill>
                <a:latin typeface="Calibri" pitchFamily="34" charset="0"/>
                <a:cs typeface="Calibri" pitchFamily="34" charset="0"/>
              </a:rPr>
              <a:t>The TMP36 feature: </a:t>
            </a:r>
          </a:p>
          <a:p>
            <a:r>
              <a:rPr lang="en-US" b="1" dirty="0">
                <a:solidFill>
                  <a:srgbClr val="C00000"/>
                </a:solidFill>
                <a:latin typeface="Calibri" pitchFamily="34" charset="0"/>
                <a:cs typeface="Calibri" pitchFamily="34" charset="0"/>
              </a:rPr>
              <a:t>Size: box TO-92 3-pin (similar to a transistor) </a:t>
            </a:r>
          </a:p>
          <a:p>
            <a:r>
              <a:rPr lang="en-US" b="1" dirty="0">
                <a:solidFill>
                  <a:srgbClr val="C00000"/>
                </a:solidFill>
                <a:latin typeface="Calibri" pitchFamily="34" charset="0"/>
                <a:cs typeface="Calibri" pitchFamily="34" charset="0"/>
              </a:rPr>
              <a:t>Output voltage: 0.1V (-40 ° C) to 2.0V (150 ° C) but accuracy decreases after 125 ° C </a:t>
            </a:r>
          </a:p>
          <a:p>
            <a:r>
              <a:rPr lang="en-US" b="1" dirty="0">
                <a:solidFill>
                  <a:srgbClr val="C00000"/>
                </a:solidFill>
                <a:latin typeface="Calibri" pitchFamily="34" charset="0"/>
                <a:cs typeface="Calibri" pitchFamily="34" charset="0"/>
              </a:rPr>
              <a:t>Scale factor: 10mV/° C </a:t>
            </a:r>
          </a:p>
          <a:p>
            <a:r>
              <a:rPr lang="en-US" b="1" dirty="0">
                <a:solidFill>
                  <a:srgbClr val="C00000"/>
                </a:solidFill>
                <a:latin typeface="Calibri" pitchFamily="34" charset="0"/>
                <a:cs typeface="Calibri" pitchFamily="34" charset="0"/>
              </a:rPr>
              <a:t>Supply voltage: 2.7V to 5.5V </a:t>
            </a:r>
          </a:p>
          <a:p>
            <a:r>
              <a:rPr lang="en-US" b="1" dirty="0">
                <a:solidFill>
                  <a:srgbClr val="C00000"/>
                </a:solidFill>
                <a:latin typeface="Calibri" pitchFamily="34" charset="0"/>
                <a:cs typeface="Calibri" pitchFamily="34" charset="0"/>
              </a:rPr>
              <a:t>Load current: 0.05 mA</a:t>
            </a:r>
            <a:endParaRPr lang="fr-FR" b="1" dirty="0">
              <a:solidFill>
                <a:srgbClr val="0070C0"/>
              </a:solidFill>
              <a:latin typeface="Calibri" pitchFamily="34" charset="0"/>
              <a:cs typeface="Calibri" pitchFamily="34" charset="0"/>
            </a:endParaRPr>
          </a:p>
        </p:txBody>
      </p:sp>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76" y="3094200"/>
            <a:ext cx="3869120" cy="3478072"/>
          </a:xfrm>
          <a:prstGeom prst="rect">
            <a:avLst/>
          </a:prstGeom>
          <a:noFill/>
          <a:ln w="9525">
            <a:noFill/>
            <a:miter lim="800000"/>
            <a:headEnd/>
            <a:tailEnd/>
          </a:ln>
          <a:effectLst/>
        </p:spPr>
      </p:pic>
      <p:sp>
        <p:nvSpPr>
          <p:cNvPr id="11" name="Rectangle 10"/>
          <p:cNvSpPr/>
          <p:nvPr/>
        </p:nvSpPr>
        <p:spPr>
          <a:xfrm>
            <a:off x="4000496" y="3714752"/>
            <a:ext cx="5072066" cy="1815882"/>
          </a:xfrm>
          <a:prstGeom prst="rect">
            <a:avLst/>
          </a:prstGeom>
        </p:spPr>
        <p:txBody>
          <a:bodyPr wrap="square">
            <a:spAutoFit/>
          </a:bodyPr>
          <a:lstStyle/>
          <a:p>
            <a:r>
              <a:rPr lang="en-US" b="1" dirty="0">
                <a:solidFill>
                  <a:srgbClr val="C00000"/>
                </a:solidFill>
                <a:latin typeface="Calibri" pitchFamily="34" charset="0"/>
                <a:cs typeface="Calibri" pitchFamily="34" charset="0"/>
              </a:rPr>
              <a:t>Convert the analog voltage level: </a:t>
            </a:r>
          </a:p>
          <a:p>
            <a:r>
              <a:rPr lang="en-US" b="1" dirty="0">
                <a:solidFill>
                  <a:srgbClr val="C00000"/>
                </a:solidFill>
                <a:latin typeface="Calibri" pitchFamily="34" charset="0"/>
                <a:cs typeface="Calibri" pitchFamily="34" charset="0"/>
              </a:rPr>
              <a:t>Attention, the TMP36 allows to measure negative temperatures! </a:t>
            </a:r>
          </a:p>
          <a:p>
            <a:pPr marL="285750" indent="-285750">
              <a:buFont typeface="Symbol" panose="05050102010706020507" pitchFamily="18" charset="2"/>
              <a:buChar char="Þ"/>
            </a:pPr>
            <a:r>
              <a:rPr lang="en-US" b="1" dirty="0">
                <a:solidFill>
                  <a:srgbClr val="C00000"/>
                </a:solidFill>
                <a:latin typeface="Calibri" pitchFamily="34" charset="0"/>
                <a:cs typeface="Calibri" pitchFamily="34" charset="0"/>
              </a:rPr>
              <a:t>0°C is placed at an offset of 500 mV. </a:t>
            </a:r>
          </a:p>
          <a:p>
            <a:pPr marL="285750" indent="-285750">
              <a:buFont typeface="Symbol" panose="05050102010706020507" pitchFamily="18" charset="2"/>
              <a:buChar char="Þ"/>
            </a:pPr>
            <a:r>
              <a:rPr lang="en-US" b="1" dirty="0">
                <a:solidFill>
                  <a:srgbClr val="C00000"/>
                </a:solidFill>
                <a:latin typeface="Calibri" pitchFamily="34" charset="0"/>
                <a:cs typeface="Calibri" pitchFamily="34" charset="0"/>
              </a:rPr>
              <a:t>If </a:t>
            </a:r>
            <a:r>
              <a:rPr lang="en-US" b="1" dirty="0" err="1">
                <a:solidFill>
                  <a:srgbClr val="C00000"/>
                </a:solidFill>
                <a:latin typeface="Calibri" pitchFamily="34" charset="0"/>
                <a:cs typeface="Calibri" pitchFamily="34" charset="0"/>
              </a:rPr>
              <a:t>V</a:t>
            </a:r>
            <a:r>
              <a:rPr lang="en-US" b="1" baseline="-25000" dirty="0" err="1">
                <a:solidFill>
                  <a:srgbClr val="C00000"/>
                </a:solidFill>
                <a:latin typeface="Calibri" pitchFamily="34" charset="0"/>
                <a:cs typeface="Calibri" pitchFamily="34" charset="0"/>
              </a:rPr>
              <a:t>out</a:t>
            </a:r>
            <a:r>
              <a:rPr lang="en-US" b="1" dirty="0">
                <a:solidFill>
                  <a:srgbClr val="C00000"/>
                </a:solidFill>
                <a:latin typeface="Calibri" pitchFamily="34" charset="0"/>
                <a:cs typeface="Calibri" pitchFamily="34" charset="0"/>
              </a:rPr>
              <a:t> &lt; 500 mV =&gt; negative temperature.  </a:t>
            </a:r>
          </a:p>
          <a:p>
            <a:pPr marL="285750" indent="-285750">
              <a:buFont typeface="Symbol" panose="05050102010706020507" pitchFamily="18" charset="2"/>
              <a:buChar char="Þ"/>
            </a:pPr>
            <a:r>
              <a:rPr lang="en-US" b="1" dirty="0">
                <a:solidFill>
                  <a:srgbClr val="C00000"/>
                </a:solidFill>
                <a:latin typeface="Calibri" pitchFamily="34" charset="0"/>
                <a:cs typeface="Calibri" pitchFamily="34" charset="0"/>
              </a:rPr>
              <a:t>T (°C) = (</a:t>
            </a:r>
            <a:r>
              <a:rPr lang="en-US" b="1" dirty="0" err="1">
                <a:solidFill>
                  <a:srgbClr val="C00000"/>
                </a:solidFill>
                <a:latin typeface="Calibri" pitchFamily="34" charset="0"/>
                <a:cs typeface="Calibri" pitchFamily="34" charset="0"/>
              </a:rPr>
              <a:t>V</a:t>
            </a:r>
            <a:r>
              <a:rPr lang="en-US" b="1" baseline="-25000" dirty="0" err="1">
                <a:solidFill>
                  <a:srgbClr val="C00000"/>
                </a:solidFill>
                <a:latin typeface="Calibri" pitchFamily="34" charset="0"/>
                <a:cs typeface="Calibri" pitchFamily="34" charset="0"/>
              </a:rPr>
              <a:t>out</a:t>
            </a:r>
            <a:r>
              <a:rPr lang="en-US" b="1" dirty="0">
                <a:solidFill>
                  <a:srgbClr val="C00000"/>
                </a:solidFill>
                <a:latin typeface="Calibri" pitchFamily="34" charset="0"/>
                <a:cs typeface="Calibri" pitchFamily="34" charset="0"/>
              </a:rPr>
              <a:t> (mV) - 500) / scale factor =&gt; </a:t>
            </a:r>
          </a:p>
          <a:p>
            <a:pPr marL="285750" indent="-285750">
              <a:buFont typeface="Symbol" panose="05050102010706020507" pitchFamily="18" charset="2"/>
              <a:buChar char="Þ"/>
            </a:pPr>
            <a:r>
              <a:rPr lang="en-US" b="1" dirty="0">
                <a:solidFill>
                  <a:srgbClr val="C00000"/>
                </a:solidFill>
                <a:latin typeface="Calibri" pitchFamily="34" charset="0"/>
                <a:cs typeface="Calibri" pitchFamily="34" charset="0"/>
              </a:rPr>
              <a:t>T (° C) = (</a:t>
            </a:r>
            <a:r>
              <a:rPr lang="en-US" b="1" dirty="0" err="1">
                <a:solidFill>
                  <a:srgbClr val="C00000"/>
                </a:solidFill>
                <a:latin typeface="Calibri" pitchFamily="34" charset="0"/>
                <a:cs typeface="Calibri" pitchFamily="34" charset="0"/>
              </a:rPr>
              <a:t>V</a:t>
            </a:r>
            <a:r>
              <a:rPr lang="en-US" b="1" baseline="-25000" dirty="0" err="1">
                <a:solidFill>
                  <a:srgbClr val="C00000"/>
                </a:solidFill>
                <a:latin typeface="Calibri" pitchFamily="34" charset="0"/>
                <a:cs typeface="Calibri" pitchFamily="34" charset="0"/>
              </a:rPr>
              <a:t>out</a:t>
            </a:r>
            <a:r>
              <a:rPr lang="en-US" b="1" dirty="0">
                <a:solidFill>
                  <a:srgbClr val="C00000"/>
                </a:solidFill>
                <a:latin typeface="Calibri" pitchFamily="34" charset="0"/>
                <a:cs typeface="Calibri" pitchFamily="34" charset="0"/>
              </a:rPr>
              <a:t> (mV) - 500) / 10 </a:t>
            </a:r>
          </a:p>
          <a:p>
            <a:pPr marL="285750" indent="-285750">
              <a:buFont typeface="Symbol" panose="05050102010706020507" pitchFamily="18" charset="2"/>
              <a:buChar char="Þ"/>
            </a:pPr>
            <a:endParaRPr lang="en-US" b="1" dirty="0">
              <a:solidFill>
                <a:srgbClr val="C00000"/>
              </a:solidFill>
              <a:latin typeface="Calibri" pitchFamily="34" charset="0"/>
              <a:cs typeface="Calibri" pitchFamily="34" charset="0"/>
            </a:endParaRPr>
          </a:p>
          <a:p>
            <a:r>
              <a:rPr lang="en-US" b="1" dirty="0">
                <a:solidFill>
                  <a:srgbClr val="C00000"/>
                </a:solidFill>
                <a:latin typeface="Calibri" pitchFamily="34" charset="0"/>
                <a:cs typeface="Calibri" pitchFamily="34" charset="0"/>
              </a:rPr>
              <a:t>Example: If </a:t>
            </a:r>
            <a:r>
              <a:rPr lang="en-US" b="1" dirty="0" err="1">
                <a:solidFill>
                  <a:srgbClr val="C00000"/>
                </a:solidFill>
                <a:latin typeface="Calibri" pitchFamily="34" charset="0"/>
                <a:cs typeface="Calibri" pitchFamily="34" charset="0"/>
              </a:rPr>
              <a:t>V</a:t>
            </a:r>
            <a:r>
              <a:rPr lang="en-US" b="1" baseline="-25000" dirty="0" err="1">
                <a:solidFill>
                  <a:srgbClr val="C00000"/>
                </a:solidFill>
                <a:latin typeface="Calibri" pitchFamily="34" charset="0"/>
                <a:cs typeface="Calibri" pitchFamily="34" charset="0"/>
              </a:rPr>
              <a:t>out</a:t>
            </a:r>
            <a:r>
              <a:rPr lang="en-US" b="1" dirty="0">
                <a:solidFill>
                  <a:srgbClr val="C00000"/>
                </a:solidFill>
                <a:latin typeface="Calibri" pitchFamily="34" charset="0"/>
                <a:cs typeface="Calibri" pitchFamily="34" charset="0"/>
              </a:rPr>
              <a:t> = 1 Volts, T (° C) = (1000 - 500) / 10 = 50 ° C</a:t>
            </a:r>
            <a:endParaRPr lang="fr-FR" dirty="0">
              <a:solidFill>
                <a:srgbClr val="00B050"/>
              </a:solidFill>
            </a:endParaRPr>
          </a:p>
        </p:txBody>
      </p:sp>
      <p:sp>
        <p:nvSpPr>
          <p:cNvPr id="12" name="Rectangle 11"/>
          <p:cNvSpPr/>
          <p:nvPr/>
        </p:nvSpPr>
        <p:spPr>
          <a:xfrm>
            <a:off x="4000496" y="5854503"/>
            <a:ext cx="5072066" cy="646331"/>
          </a:xfrm>
          <a:prstGeom prst="rect">
            <a:avLst/>
          </a:prstGeom>
        </p:spPr>
        <p:txBody>
          <a:bodyPr wrap="square">
            <a:spAutoFit/>
          </a:bodyPr>
          <a:lstStyle/>
          <a:p>
            <a:r>
              <a:rPr lang="en-US" sz="1200" b="1" dirty="0">
                <a:solidFill>
                  <a:srgbClr val="0070C0"/>
                </a:solidFill>
                <a:latin typeface="Calibri" pitchFamily="34" charset="0"/>
                <a:cs typeface="Calibri" pitchFamily="34" charset="0"/>
              </a:rPr>
              <a:t>Equivalent to the TMP36: LM35/TMP35 (measure in °C) or LM34/TMP34 (measure in ° F). Attention to the conversion formulae: the LM35 doesn't have the 500mV to offset</a:t>
            </a:r>
            <a:endParaRPr lang="fr-FR" sz="1200" b="1" dirty="0">
              <a:solidFill>
                <a:srgbClr val="0070C0"/>
              </a:solidFill>
              <a:latin typeface="Calibri" pitchFamily="34" charset="0"/>
              <a:cs typeface="Calibri" pitchFamily="34" charset="0"/>
            </a:endParaRPr>
          </a:p>
        </p:txBody>
      </p:sp>
      <p:pic>
        <p:nvPicPr>
          <p:cNvPr id="13" name="Image 12" descr="Montage.gif"/>
          <p:cNvPicPr>
            <a:picLocks noChangeAspect="1"/>
          </p:cNvPicPr>
          <p:nvPr/>
        </p:nvPicPr>
        <p:blipFill>
          <a:blip r:embed="rId5" cstate="print">
            <a:extLst>
              <a:ext uri="{28A0092B-C50C-407E-A947-70E740481C1C}">
                <a14:useLocalDpi xmlns:a14="http://schemas.microsoft.com/office/drawing/2010/main" val="0"/>
              </a:ext>
            </a:extLst>
          </a:blip>
          <a:srcRect b="4258"/>
          <a:stretch>
            <a:fillRect/>
          </a:stretch>
        </p:blipFill>
        <p:spPr>
          <a:xfrm>
            <a:off x="1071538" y="1142984"/>
            <a:ext cx="2939578" cy="1436314"/>
          </a:xfrm>
          <a:prstGeom prst="rect">
            <a:avLst/>
          </a:prstGeom>
        </p:spPr>
      </p:pic>
      <p:pic>
        <p:nvPicPr>
          <p:cNvPr id="14" name="Image 13">
            <a:hlinkClick r:id="rId6" action="ppaction://hlinksldjump"/>
            <a:extLst>
              <a:ext uri="{FF2B5EF4-FFF2-40B4-BE49-F238E27FC236}">
                <a16:creationId xmlns:a16="http://schemas.microsoft.com/office/drawing/2014/main" id="{E2302E6A-5E8F-4C9A-844E-15C618B3A77A}"/>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1"/>
                                        </p:tgtEl>
                                        <p:attrNameLst>
                                          <p:attrName>style.visibility</p:attrName>
                                        </p:attrNameLst>
                                      </p:cBhvr>
                                      <p:to>
                                        <p:strVal val="visible"/>
                                      </p:to>
                                    </p:set>
                                    <p:animEffect transition="in" filter="blinds(horizontal)">
                                      <p:cBhvr>
                                        <p:cTn id="7" dur="500"/>
                                        <p:tgtEl>
                                          <p:spTgt spid="51201"/>
                                        </p:tgtEl>
                                      </p:cBhvr>
                                    </p:animEffect>
                                  </p:childTnLst>
                                </p:cTn>
                              </p:par>
                              <p:par>
                                <p:cTn id="8" presetID="3" presetClass="entr" presetSubtype="10" fill="hold" nodeType="withEffect">
                                  <p:stCondLst>
                                    <p:cond delay="0"/>
                                  </p:stCondLst>
                                  <p:childTnLst>
                                    <p:set>
                                      <p:cBhvr>
                                        <p:cTn id="9" dur="1" fill="hold">
                                          <p:stCondLst>
                                            <p:cond delay="0"/>
                                          </p:stCondLst>
                                        </p:cTn>
                                        <p:tgtEl>
                                          <p:spTgt spid="51202"/>
                                        </p:tgtEl>
                                        <p:attrNameLst>
                                          <p:attrName>style.visibility</p:attrName>
                                        </p:attrNameLst>
                                      </p:cBhvr>
                                      <p:to>
                                        <p:strVal val="visible"/>
                                      </p:to>
                                    </p:set>
                                    <p:animEffect transition="in" filter="blinds(horizontal)">
                                      <p:cBhvr>
                                        <p:cTn id="10" dur="500"/>
                                        <p:tgtEl>
                                          <p:spTgt spid="5120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blinds(horizontal)">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blinds(horizontal)">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blinds(horizontal)">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blinds(horizontal)">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blinds(horizontal)">
                                      <p:cBhvr>
                                        <p:cTn id="38" dur="500"/>
                                        <p:tgtEl>
                                          <p:spTgt spid="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Effect transition="in" filter="blinds(horizontal)">
                                      <p:cBhvr>
                                        <p:cTn id="43" dur="500"/>
                                        <p:tgtEl>
                                          <p:spTgt spid="7">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7">
                                            <p:txEl>
                                              <p:pRg st="6" end="6"/>
                                            </p:txEl>
                                          </p:spTgt>
                                        </p:tgtEl>
                                        <p:attrNameLst>
                                          <p:attrName>style.visibility</p:attrName>
                                        </p:attrNameLst>
                                      </p:cBhvr>
                                      <p:to>
                                        <p:strVal val="visible"/>
                                      </p:to>
                                    </p:set>
                                    <p:animEffect transition="in" filter="blinds(horizontal)">
                                      <p:cBhvr>
                                        <p:cTn id="48" dur="500"/>
                                        <p:tgtEl>
                                          <p:spTgt spid="7">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Effect transition="in" filter="blinds(horizontal)">
                                      <p:cBhvr>
                                        <p:cTn id="53" dur="500"/>
                                        <p:tgtEl>
                                          <p:spTgt spid="7">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7">
                                            <p:txEl>
                                              <p:pRg st="8" end="8"/>
                                            </p:txEl>
                                          </p:spTgt>
                                        </p:tgtEl>
                                        <p:attrNameLst>
                                          <p:attrName>style.visibility</p:attrName>
                                        </p:attrNameLst>
                                      </p:cBhvr>
                                      <p:to>
                                        <p:strVal val="visible"/>
                                      </p:to>
                                    </p:set>
                                    <p:animEffect transition="in" filter="blinds(horizontal)">
                                      <p:cBhvr>
                                        <p:cTn id="58" dur="500"/>
                                        <p:tgtEl>
                                          <p:spTgt spid="7">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11">
                                            <p:txEl>
                                              <p:pRg st="0" end="0"/>
                                            </p:txEl>
                                          </p:spTgt>
                                        </p:tgtEl>
                                        <p:attrNameLst>
                                          <p:attrName>style.visibility</p:attrName>
                                        </p:attrNameLst>
                                      </p:cBhvr>
                                      <p:to>
                                        <p:strVal val="visible"/>
                                      </p:to>
                                    </p:set>
                                    <p:animEffect transition="in" filter="blinds(horizontal)">
                                      <p:cBhvr>
                                        <p:cTn id="63" dur="500"/>
                                        <p:tgtEl>
                                          <p:spTgt spid="11">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11">
                                            <p:txEl>
                                              <p:pRg st="1" end="1"/>
                                            </p:txEl>
                                          </p:spTgt>
                                        </p:tgtEl>
                                        <p:attrNameLst>
                                          <p:attrName>style.visibility</p:attrName>
                                        </p:attrNameLst>
                                      </p:cBhvr>
                                      <p:to>
                                        <p:strVal val="visible"/>
                                      </p:to>
                                    </p:set>
                                    <p:animEffect transition="in" filter="blinds(horizontal)">
                                      <p:cBhvr>
                                        <p:cTn id="68" dur="500"/>
                                        <p:tgtEl>
                                          <p:spTgt spid="11">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11">
                                            <p:txEl>
                                              <p:pRg st="2" end="2"/>
                                            </p:txEl>
                                          </p:spTgt>
                                        </p:tgtEl>
                                        <p:attrNameLst>
                                          <p:attrName>style.visibility</p:attrName>
                                        </p:attrNameLst>
                                      </p:cBhvr>
                                      <p:to>
                                        <p:strVal val="visible"/>
                                      </p:to>
                                    </p:set>
                                    <p:animEffect transition="in" filter="blinds(horizontal)">
                                      <p:cBhvr>
                                        <p:cTn id="73" dur="500"/>
                                        <p:tgtEl>
                                          <p:spTgt spid="11">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11">
                                            <p:txEl>
                                              <p:pRg st="3" end="3"/>
                                            </p:txEl>
                                          </p:spTgt>
                                        </p:tgtEl>
                                        <p:attrNameLst>
                                          <p:attrName>style.visibility</p:attrName>
                                        </p:attrNameLst>
                                      </p:cBhvr>
                                      <p:to>
                                        <p:strVal val="visible"/>
                                      </p:to>
                                    </p:set>
                                    <p:animEffect transition="in" filter="blinds(horizontal)">
                                      <p:cBhvr>
                                        <p:cTn id="78" dur="500"/>
                                        <p:tgtEl>
                                          <p:spTgt spid="11">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11">
                                            <p:txEl>
                                              <p:pRg st="4" end="4"/>
                                            </p:txEl>
                                          </p:spTgt>
                                        </p:tgtEl>
                                        <p:attrNameLst>
                                          <p:attrName>style.visibility</p:attrName>
                                        </p:attrNameLst>
                                      </p:cBhvr>
                                      <p:to>
                                        <p:strVal val="visible"/>
                                      </p:to>
                                    </p:set>
                                    <p:animEffect transition="in" filter="blinds(horizontal)">
                                      <p:cBhvr>
                                        <p:cTn id="83" dur="500"/>
                                        <p:tgtEl>
                                          <p:spTgt spid="11">
                                            <p:txEl>
                                              <p:pRg st="4" end="4"/>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1">
                                            <p:txEl>
                                              <p:pRg st="5" end="5"/>
                                            </p:txEl>
                                          </p:spTgt>
                                        </p:tgtEl>
                                        <p:attrNameLst>
                                          <p:attrName>style.visibility</p:attrName>
                                        </p:attrNameLst>
                                      </p:cBhvr>
                                      <p:to>
                                        <p:strVal val="visible"/>
                                      </p:to>
                                    </p:set>
                                    <p:animEffect transition="in" filter="blinds(horizontal)">
                                      <p:cBhvr>
                                        <p:cTn id="88" dur="500"/>
                                        <p:tgtEl>
                                          <p:spTgt spid="11">
                                            <p:txEl>
                                              <p:pRg st="5" end="5"/>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11">
                                            <p:txEl>
                                              <p:pRg st="7" end="7"/>
                                            </p:txEl>
                                          </p:spTgt>
                                        </p:tgtEl>
                                        <p:attrNameLst>
                                          <p:attrName>style.visibility</p:attrName>
                                        </p:attrNameLst>
                                      </p:cBhvr>
                                      <p:to>
                                        <p:strVal val="visible"/>
                                      </p:to>
                                    </p:set>
                                    <p:animEffect transition="in" filter="blinds(horizontal)">
                                      <p:cBhvr>
                                        <p:cTn id="93" dur="500"/>
                                        <p:tgtEl>
                                          <p:spTgt spid="11">
                                            <p:txEl>
                                              <p:pRg st="7" end="7"/>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blinds(horizontal)">
                                      <p:cBhvr>
                                        <p:cTn id="98" dur="500"/>
                                        <p:tgtEl>
                                          <p:spTgt spid="12"/>
                                        </p:tgtEl>
                                      </p:cBhvr>
                                    </p:animEffect>
                                  </p:childTnLst>
                                </p:cTn>
                              </p:par>
                              <p:par>
                                <p:cTn id="99" presetID="3" presetClass="entr" presetSubtype="10" fill="hold" nodeType="withEffect">
                                  <p:stCondLst>
                                    <p:cond delay="0"/>
                                  </p:stCondLst>
                                  <p:childTnLst>
                                    <p:set>
                                      <p:cBhvr>
                                        <p:cTn id="100" dur="1" fill="hold">
                                          <p:stCondLst>
                                            <p:cond delay="0"/>
                                          </p:stCondLst>
                                        </p:cTn>
                                        <p:tgtEl>
                                          <p:spTgt spid="2052"/>
                                        </p:tgtEl>
                                        <p:attrNameLst>
                                          <p:attrName>style.visibility</p:attrName>
                                        </p:attrNameLst>
                                      </p:cBhvr>
                                      <p:to>
                                        <p:strVal val="visible"/>
                                      </p:to>
                                    </p:set>
                                    <p:animEffect transition="in" filter="blinds(horizontal)">
                                      <p:cBhvr>
                                        <p:cTn id="10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1"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CIRC10-3dexploded-44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0242" y="1354279"/>
            <a:ext cx="4323758" cy="3886524"/>
          </a:xfrm>
          <a:prstGeom prst="rect">
            <a:avLst/>
          </a:prstGeom>
        </p:spPr>
      </p:pic>
      <p:pic>
        <p:nvPicPr>
          <p:cNvPr id="6" name="Image 5" descr="ARDX-SC-10-15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506410"/>
            <a:ext cx="2016224" cy="2365700"/>
          </a:xfrm>
          <a:prstGeom prst="rect">
            <a:avLst/>
          </a:prstGeom>
        </p:spPr>
      </p:pic>
      <p:sp>
        <p:nvSpPr>
          <p:cNvPr id="2" name="Titre 1"/>
          <p:cNvSpPr>
            <a:spLocks noGrp="1"/>
          </p:cNvSpPr>
          <p:nvPr>
            <p:ph type="title"/>
          </p:nvPr>
        </p:nvSpPr>
        <p:spPr/>
        <p:txBody>
          <a:bodyPr/>
          <a:lstStyle/>
          <a:p>
            <a:r>
              <a:rPr lang="en-US" dirty="0"/>
              <a:t>CAPTURE OF THE TEMPERATURE: PROGRAM</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73</a:t>
            </a:fld>
            <a:endParaRPr lang="fr-FR"/>
          </a:p>
        </p:txBody>
      </p:sp>
      <p:sp>
        <p:nvSpPr>
          <p:cNvPr id="4" name="Rectangle 3"/>
          <p:cNvSpPr/>
          <p:nvPr/>
        </p:nvSpPr>
        <p:spPr>
          <a:xfrm>
            <a:off x="0" y="6274156"/>
            <a:ext cx="4005199" cy="307777"/>
          </a:xfrm>
          <a:prstGeom prst="rect">
            <a:avLst/>
          </a:prstGeom>
        </p:spPr>
        <p:txBody>
          <a:bodyPr wrap="none">
            <a:spAutoFit/>
          </a:bodyPr>
          <a:lstStyle/>
          <a:p>
            <a:r>
              <a:rPr lang="fr-FR" b="1" dirty="0">
                <a:solidFill>
                  <a:srgbClr val="0070C0"/>
                </a:solidFill>
                <a:latin typeface="Calibri" pitchFamily="34" charset="0"/>
                <a:cs typeface="Calibri" pitchFamily="34" charset="0"/>
              </a:rPr>
              <a:t>http://www.oomlout.com/a/products/ardx/circ-10</a:t>
            </a:r>
          </a:p>
        </p:txBody>
      </p:sp>
      <p:sp>
        <p:nvSpPr>
          <p:cNvPr id="5" name="Rectangle 4"/>
          <p:cNvSpPr/>
          <p:nvPr/>
        </p:nvSpPr>
        <p:spPr>
          <a:xfrm>
            <a:off x="0" y="642918"/>
            <a:ext cx="5580112" cy="5816977"/>
          </a:xfrm>
          <a:prstGeom prst="rect">
            <a:avLst/>
          </a:prstGeom>
        </p:spPr>
        <p:txBody>
          <a:bodyPr wrap="square">
            <a:spAutoFit/>
          </a:bodyPr>
          <a:lstStyle/>
          <a:p>
            <a:r>
              <a:rPr lang="en-US" sz="1200" dirty="0">
                <a:latin typeface="Calibri" pitchFamily="34" charset="0"/>
                <a:cs typeface="Calibri" pitchFamily="34" charset="0"/>
              </a:rPr>
              <a:t>/*     ———————————————————</a:t>
            </a:r>
            <a:br>
              <a:rPr lang="en-US" sz="1200" dirty="0">
                <a:latin typeface="Calibri" pitchFamily="34" charset="0"/>
                <a:cs typeface="Calibri" pitchFamily="34" charset="0"/>
              </a:rPr>
            </a:br>
            <a:r>
              <a:rPr lang="en-US" sz="1200" dirty="0">
                <a:latin typeface="Calibri" pitchFamily="34" charset="0"/>
                <a:cs typeface="Calibri" pitchFamily="34" charset="0"/>
              </a:rPr>
              <a:t>*     |  Arduino Experimentation Kit Example Code                      |</a:t>
            </a:r>
            <a:br>
              <a:rPr lang="en-US" sz="1200" dirty="0">
                <a:latin typeface="Calibri" pitchFamily="34" charset="0"/>
                <a:cs typeface="Calibri" pitchFamily="34" charset="0"/>
              </a:rPr>
            </a:br>
            <a:r>
              <a:rPr lang="en-US" sz="1200" dirty="0">
                <a:latin typeface="Calibri" pitchFamily="34" charset="0"/>
                <a:cs typeface="Calibri" pitchFamily="34" charset="0"/>
              </a:rPr>
              <a:t>*     |  CIRC-10 .: Temperature :. (TMP36 Temperature Sensor) |</a:t>
            </a:r>
            <a:br>
              <a:rPr lang="en-US" sz="1200" dirty="0">
                <a:latin typeface="Calibri" pitchFamily="34" charset="0"/>
                <a:cs typeface="Calibri" pitchFamily="34" charset="0"/>
              </a:rPr>
            </a:br>
            <a:r>
              <a:rPr lang="en-US" sz="1200" dirty="0">
                <a:latin typeface="Calibri" pitchFamily="34" charset="0"/>
                <a:cs typeface="Calibri" pitchFamily="34" charset="0"/>
              </a:rPr>
              <a:t>*  A simple program to output the current temperature to the IDE’s </a:t>
            </a:r>
          </a:p>
          <a:p>
            <a:r>
              <a:rPr lang="en-US" sz="1200" dirty="0">
                <a:latin typeface="Calibri" pitchFamily="34" charset="0"/>
                <a:cs typeface="Calibri" pitchFamily="34" charset="0"/>
              </a:rPr>
              <a:t>debug window </a:t>
            </a:r>
          </a:p>
          <a:p>
            <a:r>
              <a:rPr lang="en-US" sz="1200" dirty="0">
                <a:latin typeface="Calibri" pitchFamily="34" charset="0"/>
                <a:cs typeface="Calibri" pitchFamily="34" charset="0"/>
              </a:rPr>
              <a:t>* For more details on this circuit: http://tinyurl.com/c89tvd</a:t>
            </a:r>
            <a:br>
              <a:rPr lang="en-US" sz="1200" dirty="0">
                <a:latin typeface="Calibri" pitchFamily="34" charset="0"/>
                <a:cs typeface="Calibri" pitchFamily="34" charset="0"/>
              </a:rPr>
            </a:br>
            <a:r>
              <a:rPr lang="en-US" sz="1200" dirty="0">
                <a:latin typeface="Calibri" pitchFamily="34" charset="0"/>
                <a:cs typeface="Calibri" pitchFamily="34" charset="0"/>
              </a:rPr>
              <a:t>*/</a:t>
            </a:r>
          </a:p>
          <a:p>
            <a:r>
              <a:rPr lang="en-US" sz="1200" b="1" dirty="0">
                <a:solidFill>
                  <a:srgbClr val="FF6600"/>
                </a:solidFill>
                <a:latin typeface="Calibri" pitchFamily="34" charset="0"/>
                <a:cs typeface="Calibri" pitchFamily="34" charset="0"/>
              </a:rPr>
              <a:t>int </a:t>
            </a:r>
            <a:r>
              <a:rPr lang="en-US" sz="1200" b="1" dirty="0" err="1">
                <a:solidFill>
                  <a:srgbClr val="FF6600"/>
                </a:solidFill>
                <a:latin typeface="Calibri" pitchFamily="34" charset="0"/>
                <a:cs typeface="Calibri" pitchFamily="34" charset="0"/>
              </a:rPr>
              <a:t>temperaturePin</a:t>
            </a:r>
            <a:r>
              <a:rPr lang="en-US" sz="1200" b="1" dirty="0">
                <a:solidFill>
                  <a:srgbClr val="FF6600"/>
                </a:solidFill>
                <a:latin typeface="Calibri" pitchFamily="34" charset="0"/>
                <a:cs typeface="Calibri" pitchFamily="34" charset="0"/>
              </a:rPr>
              <a:t> = 0; </a:t>
            </a:r>
            <a:r>
              <a:rPr lang="en-US" sz="1200" dirty="0">
                <a:latin typeface="Calibri" pitchFamily="34" charset="0"/>
                <a:cs typeface="Calibri" pitchFamily="34" charset="0"/>
              </a:rPr>
              <a:t>//the analog pin the TMP36′s </a:t>
            </a:r>
            <a:r>
              <a:rPr lang="en-US" sz="1200" dirty="0" err="1">
                <a:latin typeface="Calibri" pitchFamily="34" charset="0"/>
                <a:cs typeface="Calibri" pitchFamily="34" charset="0"/>
              </a:rPr>
              <a:t>Vout</a:t>
            </a:r>
            <a:r>
              <a:rPr lang="en-US" sz="1200" dirty="0">
                <a:latin typeface="Calibri" pitchFamily="34" charset="0"/>
                <a:cs typeface="Calibri" pitchFamily="34" charset="0"/>
              </a:rPr>
              <a:t> (sense) pin is </a:t>
            </a:r>
          </a:p>
          <a:p>
            <a:r>
              <a:rPr lang="en-US" sz="1200" dirty="0">
                <a:latin typeface="Calibri" pitchFamily="34" charset="0"/>
                <a:cs typeface="Calibri" pitchFamily="34" charset="0"/>
              </a:rPr>
              <a:t>connected to</a:t>
            </a:r>
          </a:p>
          <a:p>
            <a:endParaRPr lang="en-US" sz="1200" dirty="0">
              <a:latin typeface="Calibri" pitchFamily="34" charset="0"/>
              <a:cs typeface="Calibri" pitchFamily="34" charset="0"/>
            </a:endParaRPr>
          </a:p>
          <a:p>
            <a:r>
              <a:rPr lang="en-US" sz="1200" b="1" dirty="0">
                <a:solidFill>
                  <a:srgbClr val="C00000"/>
                </a:solidFill>
                <a:latin typeface="Calibri" pitchFamily="34" charset="0"/>
                <a:cs typeface="Calibri" pitchFamily="34" charset="0"/>
              </a:rPr>
              <a:t>void setup()</a:t>
            </a:r>
            <a:br>
              <a:rPr lang="en-US" sz="1200" b="1" dirty="0">
                <a:latin typeface="Calibri" pitchFamily="34" charset="0"/>
                <a:cs typeface="Calibri" pitchFamily="34" charset="0"/>
              </a:rPr>
            </a:br>
            <a:r>
              <a:rPr lang="en-US" sz="1200" b="1" dirty="0">
                <a:solidFill>
                  <a:srgbClr val="C00000"/>
                </a:solidFill>
                <a:latin typeface="Calibri" pitchFamily="34" charset="0"/>
                <a:cs typeface="Calibri" pitchFamily="34" charset="0"/>
              </a:rPr>
              <a:t>{</a:t>
            </a:r>
            <a:br>
              <a:rPr lang="en-US" sz="1200" dirty="0">
                <a:latin typeface="Calibri" pitchFamily="34" charset="0"/>
                <a:cs typeface="Calibri" pitchFamily="34" charset="0"/>
              </a:rPr>
            </a:br>
            <a:r>
              <a:rPr lang="en-US" sz="1200" b="1" dirty="0">
                <a:solidFill>
                  <a:srgbClr val="FF6600"/>
                </a:solidFill>
                <a:latin typeface="Calibri" pitchFamily="34" charset="0"/>
                <a:cs typeface="Calibri" pitchFamily="34" charset="0"/>
              </a:rPr>
              <a:t>  </a:t>
            </a:r>
            <a:r>
              <a:rPr lang="en-US" sz="1200" b="1" dirty="0" err="1">
                <a:solidFill>
                  <a:srgbClr val="FF6600"/>
                </a:solidFill>
                <a:latin typeface="Calibri" pitchFamily="34" charset="0"/>
                <a:cs typeface="Calibri" pitchFamily="34" charset="0"/>
              </a:rPr>
              <a:t>Serial.begin</a:t>
            </a:r>
            <a:r>
              <a:rPr lang="en-US" sz="1200" b="1" dirty="0">
                <a:solidFill>
                  <a:srgbClr val="FF6600"/>
                </a:solidFill>
                <a:latin typeface="Calibri" pitchFamily="34" charset="0"/>
                <a:cs typeface="Calibri" pitchFamily="34" charset="0"/>
              </a:rPr>
              <a:t>(9600); </a:t>
            </a:r>
            <a:r>
              <a:rPr lang="en-US" sz="1200" dirty="0">
                <a:latin typeface="Calibri" pitchFamily="34" charset="0"/>
                <a:cs typeface="Calibri" pitchFamily="34" charset="0"/>
              </a:rPr>
              <a:t> //Start the serial connection with the computer to view </a:t>
            </a:r>
          </a:p>
          <a:p>
            <a:r>
              <a:rPr lang="en-US" sz="1200" dirty="0">
                <a:latin typeface="Calibri" pitchFamily="34" charset="0"/>
                <a:cs typeface="Calibri" pitchFamily="34" charset="0"/>
              </a:rPr>
              <a:t>the result open the serial monitor</a:t>
            </a:r>
            <a:br>
              <a:rPr lang="en-US" sz="1200" dirty="0">
                <a:latin typeface="Calibri" pitchFamily="34" charset="0"/>
                <a:cs typeface="Calibri" pitchFamily="34" charset="0"/>
              </a:rPr>
            </a:br>
            <a:r>
              <a:rPr lang="en-US" sz="1200" b="1" dirty="0">
                <a:solidFill>
                  <a:srgbClr val="C00000"/>
                </a:solidFill>
                <a:latin typeface="Calibri" pitchFamily="34" charset="0"/>
                <a:cs typeface="Calibri" pitchFamily="34" charset="0"/>
              </a:rPr>
              <a:t>}</a:t>
            </a:r>
          </a:p>
          <a:p>
            <a:r>
              <a:rPr lang="en-US" sz="1200" b="1" dirty="0">
                <a:solidFill>
                  <a:srgbClr val="C00000"/>
                </a:solidFill>
                <a:latin typeface="Calibri" pitchFamily="34" charset="0"/>
                <a:cs typeface="Calibri" pitchFamily="34" charset="0"/>
              </a:rPr>
              <a:t>void loop() </a:t>
            </a:r>
            <a:r>
              <a:rPr lang="en-US" sz="1200" b="1" dirty="0">
                <a:latin typeface="Calibri" pitchFamily="34" charset="0"/>
                <a:cs typeface="Calibri" pitchFamily="34" charset="0"/>
              </a:rPr>
              <a:t>                    </a:t>
            </a:r>
            <a:br>
              <a:rPr lang="en-US" sz="1200" b="1" dirty="0">
                <a:latin typeface="Calibri" pitchFamily="34" charset="0"/>
                <a:cs typeface="Calibri" pitchFamily="34" charset="0"/>
              </a:rPr>
            </a:br>
            <a:r>
              <a:rPr lang="en-US" sz="1200" b="1" dirty="0">
                <a:solidFill>
                  <a:srgbClr val="C00000"/>
                </a:solidFill>
                <a:latin typeface="Calibri" pitchFamily="34" charset="0"/>
                <a:cs typeface="Calibri" pitchFamily="34" charset="0"/>
              </a:rPr>
              <a:t>{</a:t>
            </a:r>
            <a:br>
              <a:rPr lang="en-US" sz="1200" dirty="0">
                <a:latin typeface="Calibri" pitchFamily="34" charset="0"/>
                <a:cs typeface="Calibri" pitchFamily="34" charset="0"/>
              </a:rPr>
            </a:br>
            <a:r>
              <a:rPr lang="en-US" sz="1200" b="1" dirty="0">
                <a:solidFill>
                  <a:srgbClr val="FF6600"/>
                </a:solidFill>
                <a:latin typeface="Calibri" pitchFamily="34" charset="0"/>
                <a:cs typeface="Calibri" pitchFamily="34" charset="0"/>
              </a:rPr>
              <a:t>float temperature = </a:t>
            </a:r>
            <a:r>
              <a:rPr lang="en-US" sz="1200" b="1" dirty="0" err="1">
                <a:solidFill>
                  <a:srgbClr val="FF6600"/>
                </a:solidFill>
                <a:latin typeface="Calibri" pitchFamily="34" charset="0"/>
                <a:cs typeface="Calibri" pitchFamily="34" charset="0"/>
              </a:rPr>
              <a:t>getVoltage</a:t>
            </a:r>
            <a:r>
              <a:rPr lang="en-US" sz="1200" b="1" dirty="0">
                <a:solidFill>
                  <a:srgbClr val="FF6600"/>
                </a:solidFill>
                <a:latin typeface="Calibri" pitchFamily="34" charset="0"/>
                <a:cs typeface="Calibri" pitchFamily="34" charset="0"/>
              </a:rPr>
              <a:t>(</a:t>
            </a:r>
            <a:r>
              <a:rPr lang="en-US" sz="1200" b="1" dirty="0" err="1">
                <a:solidFill>
                  <a:srgbClr val="FF6600"/>
                </a:solidFill>
                <a:latin typeface="Calibri" pitchFamily="34" charset="0"/>
                <a:cs typeface="Calibri" pitchFamily="34" charset="0"/>
              </a:rPr>
              <a:t>temperaturePin</a:t>
            </a:r>
            <a:r>
              <a:rPr lang="en-US" sz="1200" b="1" dirty="0">
                <a:solidFill>
                  <a:srgbClr val="FF6600"/>
                </a:solidFill>
                <a:latin typeface="Calibri" pitchFamily="34" charset="0"/>
                <a:cs typeface="Calibri" pitchFamily="34" charset="0"/>
              </a:rPr>
              <a:t>);  </a:t>
            </a:r>
            <a:r>
              <a:rPr lang="en-US" sz="1200" dirty="0">
                <a:latin typeface="Calibri" pitchFamily="34" charset="0"/>
                <a:cs typeface="Calibri" pitchFamily="34" charset="0"/>
              </a:rPr>
              <a:t>//getting the voltage reading from the temperature sensor</a:t>
            </a:r>
            <a:br>
              <a:rPr lang="en-US" sz="1200" dirty="0">
                <a:latin typeface="Calibri" pitchFamily="34" charset="0"/>
                <a:cs typeface="Calibri" pitchFamily="34" charset="0"/>
              </a:rPr>
            </a:br>
            <a:r>
              <a:rPr lang="en-US" sz="1200" b="1" dirty="0">
                <a:solidFill>
                  <a:srgbClr val="FF6600"/>
                </a:solidFill>
                <a:latin typeface="Calibri" pitchFamily="34" charset="0"/>
                <a:cs typeface="Calibri" pitchFamily="34" charset="0"/>
              </a:rPr>
              <a:t>temperature = (temperature – 0.5) * 100;</a:t>
            </a:r>
            <a:r>
              <a:rPr lang="en-US" sz="1200" dirty="0">
                <a:latin typeface="Calibri" pitchFamily="34" charset="0"/>
                <a:cs typeface="Calibri" pitchFamily="34" charset="0"/>
              </a:rPr>
              <a:t> //converting from 10mV/°C with 500 mV //offset  to degrees ((voltage – 500mV)*100)</a:t>
            </a:r>
            <a:br>
              <a:rPr lang="en-US" sz="1200" dirty="0">
                <a:latin typeface="Calibri" pitchFamily="34" charset="0"/>
                <a:cs typeface="Calibri" pitchFamily="34" charset="0"/>
              </a:rPr>
            </a:br>
            <a:r>
              <a:rPr lang="en-US" sz="1200" b="1" dirty="0" err="1">
                <a:solidFill>
                  <a:srgbClr val="FF6600"/>
                </a:solidFill>
                <a:latin typeface="Calibri" pitchFamily="34" charset="0"/>
                <a:cs typeface="Calibri" pitchFamily="34" charset="0"/>
              </a:rPr>
              <a:t>Serial.println</a:t>
            </a:r>
            <a:r>
              <a:rPr lang="en-US" sz="1200" b="1" dirty="0">
                <a:solidFill>
                  <a:srgbClr val="FF6600"/>
                </a:solidFill>
                <a:latin typeface="Calibri" pitchFamily="34" charset="0"/>
                <a:cs typeface="Calibri" pitchFamily="34" charset="0"/>
              </a:rPr>
              <a:t>(temperature);</a:t>
            </a:r>
            <a:r>
              <a:rPr lang="en-US" sz="1200" dirty="0">
                <a:latin typeface="Calibri" pitchFamily="34" charset="0"/>
                <a:cs typeface="Calibri" pitchFamily="34" charset="0"/>
              </a:rPr>
              <a:t>  //printing the result</a:t>
            </a:r>
            <a:br>
              <a:rPr lang="en-US" sz="1200" dirty="0">
                <a:latin typeface="Calibri" pitchFamily="34" charset="0"/>
                <a:cs typeface="Calibri" pitchFamily="34" charset="0"/>
              </a:rPr>
            </a:br>
            <a:r>
              <a:rPr lang="en-US" sz="1200" b="1" dirty="0">
                <a:solidFill>
                  <a:srgbClr val="FF6600"/>
                </a:solidFill>
                <a:latin typeface="Calibri" pitchFamily="34" charset="0"/>
                <a:cs typeface="Calibri" pitchFamily="34" charset="0"/>
              </a:rPr>
              <a:t>delay(1000); </a:t>
            </a:r>
            <a:r>
              <a:rPr lang="en-US" sz="1200" dirty="0">
                <a:latin typeface="Calibri" pitchFamily="34" charset="0"/>
                <a:cs typeface="Calibri" pitchFamily="34" charset="0"/>
              </a:rPr>
              <a:t> //waiting a second</a:t>
            </a:r>
            <a:br>
              <a:rPr lang="en-US" sz="1200" dirty="0">
                <a:latin typeface="Calibri" pitchFamily="34" charset="0"/>
                <a:cs typeface="Calibri" pitchFamily="34" charset="0"/>
              </a:rPr>
            </a:br>
            <a:r>
              <a:rPr lang="en-US" sz="1200" b="1" dirty="0">
                <a:solidFill>
                  <a:srgbClr val="C00000"/>
                </a:solidFill>
                <a:latin typeface="Calibri" pitchFamily="34" charset="0"/>
                <a:cs typeface="Calibri" pitchFamily="34" charset="0"/>
              </a:rPr>
              <a:t>}</a:t>
            </a:r>
          </a:p>
          <a:p>
            <a:endParaRPr lang="en-US" sz="1200" dirty="0">
              <a:latin typeface="Calibri" pitchFamily="34" charset="0"/>
              <a:cs typeface="Calibri" pitchFamily="34" charset="0"/>
            </a:endParaRPr>
          </a:p>
          <a:p>
            <a:r>
              <a:rPr lang="en-US" sz="1200" dirty="0">
                <a:latin typeface="Calibri" pitchFamily="34" charset="0"/>
                <a:cs typeface="Calibri" pitchFamily="34" charset="0"/>
              </a:rPr>
              <a:t>/* </a:t>
            </a:r>
            <a:r>
              <a:rPr lang="en-US" sz="1200" dirty="0" err="1">
                <a:latin typeface="Calibri" pitchFamily="34" charset="0"/>
                <a:cs typeface="Calibri" pitchFamily="34" charset="0"/>
              </a:rPr>
              <a:t>getVoltage</a:t>
            </a:r>
            <a:r>
              <a:rPr lang="en-US" sz="1200" dirty="0">
                <a:latin typeface="Calibri" pitchFamily="34" charset="0"/>
                <a:cs typeface="Calibri" pitchFamily="34" charset="0"/>
              </a:rPr>
              <a:t>() – returns the voltage on the analog input defined by  pin */</a:t>
            </a:r>
            <a:br>
              <a:rPr lang="en-US" sz="1200" dirty="0">
                <a:latin typeface="Calibri" pitchFamily="34" charset="0"/>
                <a:cs typeface="Calibri" pitchFamily="34" charset="0"/>
              </a:rPr>
            </a:br>
            <a:r>
              <a:rPr lang="en-US" sz="1200" b="1" dirty="0">
                <a:solidFill>
                  <a:srgbClr val="C00000"/>
                </a:solidFill>
                <a:latin typeface="Calibri" pitchFamily="34" charset="0"/>
                <a:cs typeface="Calibri" pitchFamily="34" charset="0"/>
              </a:rPr>
              <a:t>float </a:t>
            </a:r>
            <a:r>
              <a:rPr lang="en-US" sz="1200" b="1" dirty="0" err="1">
                <a:solidFill>
                  <a:srgbClr val="C00000"/>
                </a:solidFill>
                <a:latin typeface="Calibri" pitchFamily="34" charset="0"/>
                <a:cs typeface="Calibri" pitchFamily="34" charset="0"/>
              </a:rPr>
              <a:t>getVoltage</a:t>
            </a:r>
            <a:r>
              <a:rPr lang="en-US" sz="1200" b="1" dirty="0">
                <a:solidFill>
                  <a:srgbClr val="C00000"/>
                </a:solidFill>
                <a:latin typeface="Calibri" pitchFamily="34" charset="0"/>
                <a:cs typeface="Calibri" pitchFamily="34" charset="0"/>
              </a:rPr>
              <a:t>(int pin){</a:t>
            </a:r>
            <a:br>
              <a:rPr lang="en-US" sz="1200" dirty="0">
                <a:latin typeface="Calibri" pitchFamily="34" charset="0"/>
                <a:cs typeface="Calibri" pitchFamily="34" charset="0"/>
              </a:rPr>
            </a:br>
            <a:r>
              <a:rPr lang="en-US" sz="1200" b="1" dirty="0">
                <a:solidFill>
                  <a:srgbClr val="FF6600"/>
                </a:solidFill>
                <a:latin typeface="Calibri" pitchFamily="34" charset="0"/>
                <a:cs typeface="Calibri" pitchFamily="34" charset="0"/>
              </a:rPr>
              <a:t>return (</a:t>
            </a:r>
            <a:r>
              <a:rPr lang="en-US" sz="1200" b="1" dirty="0" err="1">
                <a:solidFill>
                  <a:srgbClr val="FF6600"/>
                </a:solidFill>
                <a:latin typeface="Calibri" pitchFamily="34" charset="0"/>
                <a:cs typeface="Calibri" pitchFamily="34" charset="0"/>
              </a:rPr>
              <a:t>analogRead</a:t>
            </a:r>
            <a:r>
              <a:rPr lang="en-US" sz="1200" b="1" dirty="0">
                <a:solidFill>
                  <a:srgbClr val="FF6600"/>
                </a:solidFill>
                <a:latin typeface="Calibri" pitchFamily="34" charset="0"/>
                <a:cs typeface="Calibri" pitchFamily="34" charset="0"/>
              </a:rPr>
              <a:t>(pin) * .004882814); </a:t>
            </a:r>
          </a:p>
          <a:p>
            <a:r>
              <a:rPr lang="en-US" sz="1200" dirty="0">
                <a:latin typeface="Calibri" pitchFamily="34" charset="0"/>
                <a:cs typeface="Calibri" pitchFamily="34" charset="0"/>
              </a:rPr>
              <a:t>//converting from a 0 to 1023 digital range</a:t>
            </a:r>
            <a:br>
              <a:rPr lang="en-US" sz="1200" dirty="0">
                <a:latin typeface="Calibri" pitchFamily="34" charset="0"/>
                <a:cs typeface="Calibri" pitchFamily="34" charset="0"/>
              </a:rPr>
            </a:br>
            <a:r>
              <a:rPr lang="en-US" sz="1200" dirty="0">
                <a:latin typeface="Calibri" pitchFamily="34" charset="0"/>
                <a:cs typeface="Calibri" pitchFamily="34" charset="0"/>
              </a:rPr>
              <a:t>// to 0 to 5 volts (each 1 reading equals ~ 5 mV)</a:t>
            </a:r>
            <a:br>
              <a:rPr lang="en-US" sz="1200" dirty="0">
                <a:latin typeface="Calibri" pitchFamily="34" charset="0"/>
                <a:cs typeface="Calibri" pitchFamily="34" charset="0"/>
              </a:rPr>
            </a:br>
            <a:r>
              <a:rPr lang="en-US" sz="1200" b="1" dirty="0">
                <a:solidFill>
                  <a:srgbClr val="C00000"/>
                </a:solidFill>
                <a:latin typeface="Calibri" pitchFamily="34" charset="0"/>
                <a:cs typeface="Calibri" pitchFamily="34" charset="0"/>
              </a:rPr>
              <a:t>}</a:t>
            </a:r>
          </a:p>
        </p:txBody>
      </p:sp>
      <p:sp>
        <p:nvSpPr>
          <p:cNvPr id="8" name="Rectangle 7">
            <a:hlinkClick r:id="rId4"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RETOUR</a:t>
            </a:r>
          </a:p>
        </p:txBody>
      </p:sp>
      <p:pic>
        <p:nvPicPr>
          <p:cNvPr id="9" name="Image 8">
            <a:hlinkClick r:id="rId4" action="ppaction://hlinksldjump"/>
            <a:extLst>
              <a:ext uri="{FF2B5EF4-FFF2-40B4-BE49-F238E27FC236}">
                <a16:creationId xmlns:a16="http://schemas.microsoft.com/office/drawing/2014/main" id="{B5B51F1B-092F-40B8-9C2A-0F4C7A3AF05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pic>
        <p:nvPicPr>
          <p:cNvPr id="10" name="Image 9">
            <a:extLst>
              <a:ext uri="{FF2B5EF4-FFF2-40B4-BE49-F238E27FC236}">
                <a16:creationId xmlns:a16="http://schemas.microsoft.com/office/drawing/2014/main" id="{20FFFA31-D61E-4E6F-BE98-956C8BCC8D4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55976" y="5578488"/>
            <a:ext cx="709458" cy="621280"/>
          </a:xfrm>
          <a:prstGeom prst="rect">
            <a:avLst/>
          </a:prstGeom>
        </p:spPr>
      </p:pic>
      <p:sp>
        <p:nvSpPr>
          <p:cNvPr id="11" name="ZoneTexte 10">
            <a:extLst>
              <a:ext uri="{FF2B5EF4-FFF2-40B4-BE49-F238E27FC236}">
                <a16:creationId xmlns:a16="http://schemas.microsoft.com/office/drawing/2014/main" id="{E879CD46-6017-4123-A4D3-E826CEE98E14}"/>
              </a:ext>
            </a:extLst>
          </p:cNvPr>
          <p:cNvSpPr txBox="1"/>
          <p:nvPr/>
        </p:nvSpPr>
        <p:spPr>
          <a:xfrm>
            <a:off x="4987621" y="5503721"/>
            <a:ext cx="3687313" cy="738664"/>
          </a:xfrm>
          <a:prstGeom prst="rect">
            <a:avLst/>
          </a:prstGeom>
          <a:noFill/>
        </p:spPr>
        <p:txBody>
          <a:bodyPr wrap="square" rtlCol="0">
            <a:spAutoFit/>
          </a:bodyPr>
          <a:lstStyle/>
          <a:p>
            <a:pPr algn="ctr"/>
            <a:r>
              <a:rPr lang="fr-FR" b="1" dirty="0">
                <a:solidFill>
                  <a:srgbClr val="00B050"/>
                </a:solidFill>
                <a:latin typeface="+mn-lt"/>
              </a:rPr>
              <a:t>QUESTION: avec ce programme, le moniteur série affiche les valeurs de températures avec 2 digit après la virgule, EST-CE PERTINENT ? </a:t>
            </a:r>
          </a:p>
        </p:txBody>
      </p:sp>
    </p:spTree>
    <p:extLst>
      <p:ext uri="{BB962C8B-B14F-4D97-AF65-F5344CB8AC3E}">
        <p14:creationId xmlns:p14="http://schemas.microsoft.com/office/powerpoint/2010/main" val="299050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CONSIDERATION OF ACCURACY: TEMPERATURE SENSOR</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74</a:t>
            </a:fld>
            <a:endParaRPr lang="fr-FR"/>
          </a:p>
        </p:txBody>
      </p:sp>
      <p:sp>
        <p:nvSpPr>
          <p:cNvPr id="52225" name="Rectangle 1"/>
          <p:cNvSpPr>
            <a:spLocks noChangeArrowheads="1"/>
          </p:cNvSpPr>
          <p:nvPr/>
        </p:nvSpPr>
        <p:spPr bwMode="auto">
          <a:xfrm>
            <a:off x="0" y="417593"/>
            <a:ext cx="9144000"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kumimoji="0" lang="en-US" sz="1600" b="0" i="0" u="none" strike="noStrike" cap="none" normalizeH="0" baseline="0" dirty="0">
                <a:ln>
                  <a:noFill/>
                </a:ln>
                <a:solidFill>
                  <a:srgbClr val="0070C0"/>
                </a:solidFill>
                <a:effectLst/>
                <a:latin typeface="Calibri" pitchFamily="34" charset="0"/>
                <a:cs typeface="Calibri" pitchFamily="34" charset="0"/>
              </a:rPr>
              <a:t>The analog input takes a value between 0 and 1023 for a voltage between 0 and 5V. </a:t>
            </a:r>
          </a:p>
          <a:p>
            <a:pPr lvl="0"/>
            <a:r>
              <a:rPr kumimoji="0" lang="en-US" sz="1600" b="0" i="0" u="none" strike="noStrike" cap="none" normalizeH="0" baseline="0" dirty="0">
                <a:ln>
                  <a:noFill/>
                </a:ln>
                <a:solidFill>
                  <a:srgbClr val="0070C0"/>
                </a:solidFill>
                <a:effectLst/>
                <a:latin typeface="Calibri" pitchFamily="34" charset="0"/>
                <a:cs typeface="Calibri" pitchFamily="34" charset="0"/>
              </a:rPr>
              <a:t>Measurement accuracy: 5/2</a:t>
            </a:r>
            <a:r>
              <a:rPr kumimoji="0" lang="en-US" sz="1600" b="0" i="0" u="none" strike="noStrike" cap="none" normalizeH="0" baseline="30000" dirty="0">
                <a:ln>
                  <a:noFill/>
                </a:ln>
                <a:solidFill>
                  <a:srgbClr val="0070C0"/>
                </a:solidFill>
                <a:effectLst/>
                <a:latin typeface="Calibri" pitchFamily="34" charset="0"/>
                <a:cs typeface="Calibri" pitchFamily="34" charset="0"/>
              </a:rPr>
              <a:t>10</a:t>
            </a:r>
            <a:r>
              <a:rPr kumimoji="0" lang="en-US" sz="1600" b="0" i="0" u="none" strike="noStrike" cap="none" normalizeH="0" baseline="0" dirty="0">
                <a:ln>
                  <a:noFill/>
                </a:ln>
                <a:solidFill>
                  <a:srgbClr val="0070C0"/>
                </a:solidFill>
                <a:effectLst/>
                <a:latin typeface="Calibri" pitchFamily="34" charset="0"/>
                <a:cs typeface="Calibri" pitchFamily="34" charset="0"/>
              </a:rPr>
              <a:t>=5/1024=0.0048V (~4.8 mV). =&gt; precision of the analog input: about +/-0.5 ° C (e.g. for the TMP36: 4.8(mV)/10(mV/°C)).</a:t>
            </a:r>
            <a:br>
              <a:rPr kumimoji="0" lang="fr-FR" sz="1600" b="0" i="0" u="none" strike="noStrike" cap="none" normalizeH="0" baseline="0" dirty="0">
                <a:ln>
                  <a:noFill/>
                </a:ln>
                <a:solidFill>
                  <a:srgbClr val="0070C0"/>
                </a:solidFill>
                <a:effectLst/>
                <a:latin typeface="Calibri" pitchFamily="34" charset="0"/>
                <a:cs typeface="Calibri" pitchFamily="34" charset="0"/>
              </a:rPr>
            </a:br>
            <a:endParaRPr kumimoji="0" lang="fr-FR" sz="1600" b="0" i="0" u="none" strike="noStrike" cap="none" normalizeH="0" baseline="0" dirty="0">
              <a:ln>
                <a:noFill/>
              </a:ln>
              <a:solidFill>
                <a:srgbClr val="0070C0"/>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C00000"/>
                </a:solidFill>
                <a:effectLst/>
                <a:latin typeface="Calibri" pitchFamily="34" charset="0"/>
                <a:cs typeface="Calibri" pitchFamily="34" charset="0"/>
              </a:rPr>
              <a:t>How to increase the precision of the analog input?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C00000"/>
                </a:solidFill>
                <a:effectLst/>
                <a:latin typeface="Calibri" pitchFamily="34" charset="0"/>
                <a:cs typeface="Calibri" pitchFamily="34" charset="0"/>
              </a:rPr>
              <a:t>By the </a:t>
            </a:r>
            <a:r>
              <a:rPr kumimoji="0" lang="en-US" sz="1600" b="1" i="0" u="none" strike="noStrike" cap="none" normalizeH="0" baseline="0" dirty="0" err="1">
                <a:ln>
                  <a:noFill/>
                </a:ln>
                <a:solidFill>
                  <a:srgbClr val="C00000"/>
                </a:solidFill>
                <a:effectLst/>
                <a:latin typeface="Calibri" pitchFamily="34" charset="0"/>
                <a:cs typeface="Calibri" pitchFamily="34" charset="0"/>
              </a:rPr>
              <a:t>analogReference</a:t>
            </a:r>
            <a:r>
              <a:rPr kumimoji="0" lang="en-US" sz="1600" b="1" i="0" u="none" strike="noStrike" cap="none" normalizeH="0" baseline="0" dirty="0">
                <a:ln>
                  <a:noFill/>
                </a:ln>
                <a:solidFill>
                  <a:srgbClr val="C00000"/>
                </a:solidFill>
                <a:effectLst/>
                <a:latin typeface="Calibri" pitchFamily="34" charset="0"/>
                <a:cs typeface="Calibri" pitchFamily="34" charset="0"/>
              </a:rPr>
              <a:t> (type) function that configures the voltage used for analog input: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C00000"/>
                </a:solidFill>
                <a:effectLst/>
                <a:latin typeface="Calibri" pitchFamily="34" charset="0"/>
                <a:cs typeface="Calibri" pitchFamily="34" charset="0"/>
              </a:rPr>
              <a:t>DEFAULT: default reference = 5V or 3.3V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C00000"/>
                </a:solidFill>
                <a:effectLst/>
                <a:latin typeface="Calibri" pitchFamily="34" charset="0"/>
                <a:cs typeface="Calibri" pitchFamily="34" charset="0"/>
              </a:rPr>
              <a:t>INTERNAL analog: an internal reference 1.1V for ATmega168, ATmega328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C00000"/>
                </a:solidFill>
                <a:effectLst/>
                <a:latin typeface="Calibri" pitchFamily="34" charset="0"/>
                <a:cs typeface="Calibri" pitchFamily="34" charset="0"/>
              </a:rPr>
              <a:t>EXTERNAL: the voltage used by the AREF pin (0 to 5V).</a:t>
            </a:r>
            <a:endParaRPr kumimoji="0" lang="fr-FR" sz="1200" b="1" i="0" u="none" strike="noStrike" cap="none" normalizeH="0" baseline="0" dirty="0">
              <a:ln>
                <a:noFill/>
              </a:ln>
              <a:solidFill>
                <a:srgbClr val="C00000"/>
              </a:solidFill>
              <a:effectLst/>
              <a:latin typeface="Calibri" pitchFamily="34" charset="0"/>
              <a:cs typeface="Calibri" pitchFamily="34" charset="0"/>
            </a:endParaRPr>
          </a:p>
          <a:p>
            <a:pPr lvl="0" eaLnBrk="0" hangingPunct="0"/>
            <a:endParaRPr kumimoji="0" lang="fr-FR" sz="1600" b="1" i="0" u="none" strike="noStrike" cap="none" normalizeH="0" baseline="0" dirty="0">
              <a:ln>
                <a:noFill/>
              </a:ln>
              <a:solidFill>
                <a:srgbClr val="C00000"/>
              </a:solidFill>
              <a:effectLst/>
              <a:latin typeface="Calibri" pitchFamily="34" charset="0"/>
              <a:cs typeface="Calibri" pitchFamily="34" charset="0"/>
            </a:endParaRPr>
          </a:p>
          <a:p>
            <a:pPr lvl="0" eaLnBrk="0" hangingPunct="0"/>
            <a:r>
              <a:rPr lang="fr-FR" sz="1600" b="1" dirty="0">
                <a:solidFill>
                  <a:srgbClr val="C00000"/>
                </a:solidFill>
                <a:latin typeface="Calibri" pitchFamily="34" charset="0"/>
                <a:cs typeface="Calibri" pitchFamily="34" charset="0"/>
              </a:rPr>
              <a:t>EXTERNAL </a:t>
            </a:r>
            <a:r>
              <a:rPr lang="fr-FR" sz="1600" b="1" dirty="0" err="1">
                <a:solidFill>
                  <a:srgbClr val="C00000"/>
                </a:solidFill>
                <a:latin typeface="Calibri" pitchFamily="34" charset="0"/>
                <a:cs typeface="Calibri" pitchFamily="34" charset="0"/>
              </a:rPr>
              <a:t>reference</a:t>
            </a:r>
            <a:r>
              <a:rPr lang="fr-FR" sz="1600" b="1" dirty="0">
                <a:solidFill>
                  <a:srgbClr val="C00000"/>
                </a:solidFill>
                <a:latin typeface="Calibri" pitchFamily="34" charset="0"/>
                <a:cs typeface="Calibri" pitchFamily="34" charset="0"/>
              </a:rPr>
              <a:t> :</a:t>
            </a:r>
            <a:r>
              <a:rPr kumimoji="0" lang="fr-FR" sz="1600" b="1" i="0" u="none" strike="noStrike" cap="none" normalizeH="0" dirty="0">
                <a:ln>
                  <a:noFill/>
                </a:ln>
                <a:solidFill>
                  <a:srgbClr val="C00000"/>
                </a:solidFill>
                <a:effectLst/>
                <a:latin typeface="Calibri" pitchFamily="34" charset="0"/>
                <a:cs typeface="Calibri" pitchFamily="34" charset="0"/>
              </a:rPr>
              <a:t> </a:t>
            </a:r>
          </a:p>
          <a:p>
            <a:pPr lvl="0" eaLnBrk="0" hangingPunct="0"/>
            <a:r>
              <a:rPr kumimoji="0" lang="en-US" sz="1600" b="0" i="0" u="none" strike="noStrike" cap="none" normalizeH="0" baseline="0" dirty="0">
                <a:ln>
                  <a:noFill/>
                </a:ln>
                <a:solidFill>
                  <a:srgbClr val="FF6600"/>
                </a:solidFill>
                <a:effectLst/>
                <a:latin typeface="Calibri" pitchFamily="34" charset="0"/>
                <a:cs typeface="Calibri" pitchFamily="34" charset="0"/>
              </a:rPr>
              <a:t>Supply 3.3V (from the Arduino) and using this voltage as reference (AREF pin) for analog readings, it improves the accuracy of reading: indeed, the analog input will evolve from 0 to 1023 for a voltage between 0 and </a:t>
            </a:r>
            <a:r>
              <a:rPr kumimoji="0" lang="en-US" sz="1600" b="0" i="0" u="none" strike="noStrike" cap="none" normalizeH="0" baseline="0" dirty="0" err="1">
                <a:ln>
                  <a:noFill/>
                </a:ln>
                <a:solidFill>
                  <a:srgbClr val="FF6600"/>
                </a:solidFill>
                <a:effectLst/>
                <a:latin typeface="Calibri" pitchFamily="34" charset="0"/>
                <a:cs typeface="Calibri" pitchFamily="34" charset="0"/>
              </a:rPr>
              <a:t>ARef</a:t>
            </a:r>
            <a:r>
              <a:rPr kumimoji="0" lang="en-US" sz="1600" b="0" i="0" u="none" strike="noStrike" cap="none" normalizeH="0" baseline="0" dirty="0">
                <a:ln>
                  <a:noFill/>
                </a:ln>
                <a:solidFill>
                  <a:srgbClr val="FF6600"/>
                </a:solidFill>
                <a:effectLst/>
                <a:latin typeface="Calibri" pitchFamily="34" charset="0"/>
                <a:cs typeface="Calibri" pitchFamily="34" charset="0"/>
              </a:rPr>
              <a:t> (3.3V). </a:t>
            </a:r>
          </a:p>
          <a:p>
            <a:pPr lvl="0" eaLnBrk="0" hangingPunct="0"/>
            <a:r>
              <a:rPr lang="en-US" sz="1600" dirty="0">
                <a:solidFill>
                  <a:srgbClr val="FF6600"/>
                </a:solidFill>
                <a:latin typeface="Calibri" pitchFamily="34" charset="0"/>
                <a:cs typeface="Calibri" pitchFamily="34" charset="0"/>
              </a:rPr>
              <a:t>=&gt; </a:t>
            </a:r>
            <a:r>
              <a:rPr kumimoji="0" lang="en-US" sz="1600" b="0" i="0" u="none" strike="noStrike" cap="none" normalizeH="0" baseline="0" dirty="0">
                <a:ln>
                  <a:noFill/>
                </a:ln>
                <a:solidFill>
                  <a:srgbClr val="FF6600"/>
                </a:solidFill>
                <a:effectLst/>
                <a:latin typeface="Calibri" pitchFamily="34" charset="0"/>
                <a:cs typeface="Calibri" pitchFamily="34" charset="0"/>
              </a:rPr>
              <a:t>measurement accuracy: 3.3/2</a:t>
            </a:r>
            <a:r>
              <a:rPr kumimoji="0" lang="en-US" sz="1600" b="0" i="0" u="none" strike="noStrike" cap="none" normalizeH="0" baseline="30000" dirty="0">
                <a:ln>
                  <a:noFill/>
                </a:ln>
                <a:solidFill>
                  <a:srgbClr val="FF6600"/>
                </a:solidFill>
                <a:effectLst/>
                <a:latin typeface="Calibri" pitchFamily="34" charset="0"/>
                <a:cs typeface="Calibri" pitchFamily="34" charset="0"/>
              </a:rPr>
              <a:t>10</a:t>
            </a:r>
            <a:r>
              <a:rPr kumimoji="0" lang="en-US" sz="1600" b="0" i="0" u="none" strike="noStrike" cap="none" normalizeH="0" baseline="0" dirty="0">
                <a:ln>
                  <a:noFill/>
                </a:ln>
                <a:solidFill>
                  <a:srgbClr val="FF6600"/>
                </a:solidFill>
                <a:effectLst/>
                <a:latin typeface="Calibri" pitchFamily="34" charset="0"/>
                <a:cs typeface="Calibri" pitchFamily="34" charset="0"/>
              </a:rPr>
              <a:t>=3/1024~3.2mV) =&gt; error is here reduced to +/-0.33 ° C.</a:t>
            </a:r>
          </a:p>
          <a:p>
            <a:pPr lvl="0" eaLnBrk="0" hangingPunct="0"/>
            <a:endParaRPr lang="en-US" sz="1600" b="1" dirty="0">
              <a:solidFill>
                <a:srgbClr val="FF6600"/>
              </a:solidFill>
              <a:latin typeface="Calibri" pitchFamily="34" charset="0"/>
              <a:cs typeface="Calibri" pitchFamily="34" charset="0"/>
            </a:endParaRPr>
          </a:p>
          <a:p>
            <a:pPr lvl="0" eaLnBrk="0" hangingPunct="0"/>
            <a:r>
              <a:rPr lang="fr-FR" sz="1600" b="1" dirty="0">
                <a:solidFill>
                  <a:srgbClr val="C00000"/>
                </a:solidFill>
                <a:latin typeface="Calibri" pitchFamily="34" charset="0"/>
                <a:cs typeface="Calibri" pitchFamily="34" charset="0"/>
              </a:rPr>
              <a:t>INTERNAL </a:t>
            </a:r>
            <a:r>
              <a:rPr lang="fr-FR" sz="1600" b="1" dirty="0" err="1">
                <a:solidFill>
                  <a:srgbClr val="C00000"/>
                </a:solidFill>
                <a:latin typeface="Calibri" pitchFamily="34" charset="0"/>
                <a:cs typeface="Calibri" pitchFamily="34" charset="0"/>
              </a:rPr>
              <a:t>reference</a:t>
            </a:r>
            <a:r>
              <a:rPr lang="fr-FR" sz="1600" b="1" dirty="0">
                <a:solidFill>
                  <a:srgbClr val="C00000"/>
                </a:solidFill>
                <a:latin typeface="Calibri" pitchFamily="34" charset="0"/>
                <a:cs typeface="Calibri" pitchFamily="34" charset="0"/>
              </a:rPr>
              <a:t> : </a:t>
            </a:r>
          </a:p>
          <a:p>
            <a:pPr eaLnBrk="0" hangingPunct="0"/>
            <a:r>
              <a:rPr lang="en-US" sz="1600" dirty="0">
                <a:solidFill>
                  <a:srgbClr val="FF6600"/>
                </a:solidFill>
                <a:latin typeface="Calibri" pitchFamily="34" charset="0"/>
                <a:cs typeface="Calibri" pitchFamily="34" charset="0"/>
              </a:rPr>
              <a:t>By feeding into 1.1V, it improves the accuracy of reading: </a:t>
            </a:r>
          </a:p>
          <a:p>
            <a:pPr marL="285750" indent="-285750" eaLnBrk="0" hangingPunct="0">
              <a:buFont typeface="Symbol" panose="05050102010706020507" pitchFamily="18" charset="2"/>
              <a:buChar char="Þ"/>
            </a:pPr>
            <a:r>
              <a:rPr lang="en-US" sz="1600" dirty="0">
                <a:solidFill>
                  <a:srgbClr val="FF6600"/>
                </a:solidFill>
                <a:latin typeface="Calibri" pitchFamily="34" charset="0"/>
                <a:cs typeface="Calibri" pitchFamily="34" charset="0"/>
              </a:rPr>
              <a:t>indeed, the analog input will evolve from 0 to 1023 for a voltage between 0 and </a:t>
            </a:r>
            <a:r>
              <a:rPr lang="en-US" sz="1600" dirty="0" err="1">
                <a:solidFill>
                  <a:srgbClr val="FF6600"/>
                </a:solidFill>
                <a:latin typeface="Calibri" pitchFamily="34" charset="0"/>
                <a:cs typeface="Calibri" pitchFamily="34" charset="0"/>
              </a:rPr>
              <a:t>ARef</a:t>
            </a:r>
            <a:r>
              <a:rPr lang="en-US" sz="1600" dirty="0">
                <a:solidFill>
                  <a:srgbClr val="FF6600"/>
                </a:solidFill>
                <a:latin typeface="Calibri" pitchFamily="34" charset="0"/>
                <a:cs typeface="Calibri" pitchFamily="34" charset="0"/>
              </a:rPr>
              <a:t> (1.1V). </a:t>
            </a:r>
          </a:p>
          <a:p>
            <a:pPr marL="285750" indent="-285750" eaLnBrk="0" hangingPunct="0">
              <a:buFont typeface="Symbol" panose="05050102010706020507" pitchFamily="18" charset="2"/>
              <a:buChar char="Þ"/>
            </a:pPr>
            <a:r>
              <a:rPr lang="en-US" sz="1600" dirty="0">
                <a:solidFill>
                  <a:srgbClr val="FF6600"/>
                </a:solidFill>
                <a:latin typeface="Calibri" pitchFamily="34" charset="0"/>
                <a:cs typeface="Calibri" pitchFamily="34" charset="0"/>
              </a:rPr>
              <a:t>measurement accuracy: 1.1/2</a:t>
            </a:r>
            <a:r>
              <a:rPr lang="en-US" sz="1600" baseline="30000" dirty="0">
                <a:solidFill>
                  <a:srgbClr val="FF6600"/>
                </a:solidFill>
                <a:latin typeface="Calibri" pitchFamily="34" charset="0"/>
                <a:cs typeface="Calibri" pitchFamily="34" charset="0"/>
              </a:rPr>
              <a:t>10</a:t>
            </a:r>
            <a:r>
              <a:rPr lang="en-US" sz="1600" dirty="0">
                <a:solidFill>
                  <a:srgbClr val="FF6600"/>
                </a:solidFill>
                <a:latin typeface="Calibri" pitchFamily="34" charset="0"/>
                <a:cs typeface="Calibri" pitchFamily="34" charset="0"/>
              </a:rPr>
              <a:t>=1.1/1024~1.1mV)</a:t>
            </a:r>
          </a:p>
          <a:p>
            <a:pPr marL="285750" indent="-285750" eaLnBrk="0" hangingPunct="0">
              <a:buFont typeface="Symbol" panose="05050102010706020507" pitchFamily="18" charset="2"/>
              <a:buChar char="Þ"/>
            </a:pPr>
            <a:r>
              <a:rPr lang="en-US" sz="1600" dirty="0">
                <a:solidFill>
                  <a:srgbClr val="FF6600"/>
                </a:solidFill>
                <a:latin typeface="Calibri" pitchFamily="34" charset="0"/>
                <a:cs typeface="Calibri" pitchFamily="34" charset="0"/>
              </a:rPr>
              <a:t>error is here reduced to +/-0.1 ° C.  </a:t>
            </a:r>
          </a:p>
          <a:p>
            <a:pPr marL="285750" indent="-285750" eaLnBrk="0" hangingPunct="0">
              <a:buFont typeface="Symbol" panose="05050102010706020507" pitchFamily="18" charset="2"/>
              <a:buChar char="Þ"/>
            </a:pPr>
            <a:endParaRPr lang="en-US" sz="1600" dirty="0">
              <a:solidFill>
                <a:srgbClr val="FF6600"/>
              </a:solidFill>
              <a:latin typeface="Calibri" pitchFamily="34" charset="0"/>
              <a:cs typeface="Calibri" pitchFamily="34" charset="0"/>
            </a:endParaRPr>
          </a:p>
          <a:p>
            <a:pPr marL="285750" indent="-285750" eaLnBrk="0" hangingPunct="0">
              <a:buFont typeface="Symbol" panose="05050102010706020507" pitchFamily="18" charset="2"/>
              <a:buChar char="Þ"/>
            </a:pPr>
            <a:r>
              <a:rPr lang="en-US" sz="1600" dirty="0">
                <a:solidFill>
                  <a:srgbClr val="FF6600"/>
                </a:solidFill>
                <a:latin typeface="Calibri" pitchFamily="34" charset="0"/>
                <a:cs typeface="Calibri" pitchFamily="34" charset="0"/>
              </a:rPr>
              <a:t>In practice: either </a:t>
            </a:r>
            <a:r>
              <a:rPr lang="en-US" sz="1600" dirty="0" err="1">
                <a:solidFill>
                  <a:srgbClr val="FF6600"/>
                </a:solidFill>
                <a:latin typeface="Calibri" pitchFamily="34" charset="0"/>
                <a:cs typeface="Calibri" pitchFamily="34" charset="0"/>
              </a:rPr>
              <a:t>analogReference</a:t>
            </a:r>
            <a:r>
              <a:rPr lang="en-US" sz="1600" dirty="0">
                <a:solidFill>
                  <a:srgbClr val="FF6600"/>
                </a:solidFill>
                <a:latin typeface="Calibri" pitchFamily="34" charset="0"/>
                <a:cs typeface="Calibri" pitchFamily="34" charset="0"/>
              </a:rPr>
              <a:t> (EXTERNAL) or </a:t>
            </a:r>
            <a:r>
              <a:rPr lang="en-US" sz="1600" dirty="0" err="1">
                <a:solidFill>
                  <a:srgbClr val="FF6600"/>
                </a:solidFill>
                <a:latin typeface="Calibri" pitchFamily="34" charset="0"/>
                <a:cs typeface="Calibri" pitchFamily="34" charset="0"/>
              </a:rPr>
              <a:t>analogReference</a:t>
            </a:r>
            <a:r>
              <a:rPr lang="en-US" sz="1600" dirty="0">
                <a:solidFill>
                  <a:srgbClr val="FF6600"/>
                </a:solidFill>
                <a:latin typeface="Calibri" pitchFamily="34" charset="0"/>
                <a:cs typeface="Calibri" pitchFamily="34" charset="0"/>
              </a:rPr>
              <a:t> (INTERNAL) in setup().  </a:t>
            </a:r>
          </a:p>
          <a:p>
            <a:pPr marL="285750" indent="-285750" eaLnBrk="0" hangingPunct="0">
              <a:buFont typeface="Symbol" panose="05050102010706020507" pitchFamily="18" charset="2"/>
              <a:buChar char="Þ"/>
            </a:pPr>
            <a:r>
              <a:rPr lang="en-US" i="1" dirty="0">
                <a:solidFill>
                  <a:srgbClr val="7030A0"/>
                </a:solidFill>
                <a:latin typeface="Calibri" pitchFamily="34" charset="0"/>
                <a:cs typeface="Calibri" pitchFamily="34" charset="0"/>
              </a:rPr>
              <a:t>Attention, do not forget to change the line of code calculating the conversion of </a:t>
            </a:r>
            <a:r>
              <a:rPr lang="en-US" i="1" dirty="0" err="1">
                <a:solidFill>
                  <a:srgbClr val="7030A0"/>
                </a:solidFill>
                <a:latin typeface="Calibri" pitchFamily="34" charset="0"/>
                <a:cs typeface="Calibri" pitchFamily="34" charset="0"/>
              </a:rPr>
              <a:t>analogRead</a:t>
            </a:r>
            <a:r>
              <a:rPr lang="en-US" i="1" dirty="0">
                <a:solidFill>
                  <a:srgbClr val="7030A0"/>
                </a:solidFill>
                <a:latin typeface="Calibri" pitchFamily="34" charset="0"/>
                <a:cs typeface="Calibri" pitchFamily="34" charset="0"/>
              </a:rPr>
              <a:t> in tension. The line of code goes from float voltage = V * 5.0; to float voltage = V * 3.3; or float voltage = V * 1.1</a:t>
            </a:r>
            <a:endParaRPr kumimoji="0" lang="fr-FR" b="0" i="1" u="none" strike="noStrike" cap="none" normalizeH="0" baseline="0" dirty="0">
              <a:ln>
                <a:noFill/>
              </a:ln>
              <a:solidFill>
                <a:srgbClr val="7030A0"/>
              </a:solidFill>
              <a:effectLst/>
              <a:latin typeface="Calibri" pitchFamily="34" charset="0"/>
              <a:cs typeface="Calibri" pitchFamily="34" charset="0"/>
            </a:endParaRPr>
          </a:p>
        </p:txBody>
      </p:sp>
      <p:pic>
        <p:nvPicPr>
          <p:cNvPr id="5" name="Image 4">
            <a:hlinkClick r:id="rId2" action="ppaction://hlinksldjump"/>
            <a:extLst>
              <a:ext uri="{FF2B5EF4-FFF2-40B4-BE49-F238E27FC236}">
                <a16:creationId xmlns:a16="http://schemas.microsoft.com/office/drawing/2014/main" id="{E8EC55E2-A8DC-4722-98F3-A1E518E7D4D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VOLTAGE DIVIDER</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75</a:t>
            </a:fld>
            <a:endParaRPr lang="fr-FR"/>
          </a:p>
        </p:txBody>
      </p:sp>
      <p:pic>
        <p:nvPicPr>
          <p:cNvPr id="5" name="Image 4" descr="150px-Einfacher-unbelasteter-Spannungsteiler.svg.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686427" y="500042"/>
            <a:ext cx="1334028" cy="1303096"/>
          </a:xfrm>
          <a:prstGeom prst="rect">
            <a:avLst/>
          </a:prstGeom>
        </p:spPr>
      </p:pic>
      <p:pic>
        <p:nvPicPr>
          <p:cNvPr id="6" name="Image 5" descr="POntDiviseu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6046" y="1357298"/>
            <a:ext cx="1276350" cy="428625"/>
          </a:xfrm>
          <a:prstGeom prst="rect">
            <a:avLst/>
          </a:prstGeom>
        </p:spPr>
      </p:pic>
      <p:sp>
        <p:nvSpPr>
          <p:cNvPr id="8" name="Rectangle 7"/>
          <p:cNvSpPr/>
          <p:nvPr/>
        </p:nvSpPr>
        <p:spPr>
          <a:xfrm>
            <a:off x="71406" y="571480"/>
            <a:ext cx="7643866" cy="584775"/>
          </a:xfrm>
          <a:prstGeom prst="rect">
            <a:avLst/>
          </a:prstGeom>
        </p:spPr>
        <p:txBody>
          <a:bodyPr wrap="square">
            <a:spAutoFit/>
          </a:bodyPr>
          <a:lstStyle/>
          <a:p>
            <a:r>
              <a:rPr lang="en-US" sz="1600" b="1" dirty="0">
                <a:solidFill>
                  <a:srgbClr val="0070C0"/>
                </a:solidFill>
                <a:latin typeface="Calibri" pitchFamily="34" charset="0"/>
                <a:cs typeface="Calibri" pitchFamily="34" charset="0"/>
              </a:rPr>
              <a:t>The voltage divider is a simple electronic circuit that allows to divide an input voltage.  For example, the circuit consists of two resistances in series:</a:t>
            </a:r>
            <a:endParaRPr lang="fr-FR" sz="1600" b="1" dirty="0">
              <a:solidFill>
                <a:srgbClr val="00B050"/>
              </a:solidFill>
              <a:latin typeface="Calibri" pitchFamily="34" charset="0"/>
              <a:cs typeface="Calibri" pitchFamily="34" charset="0"/>
            </a:endParaRPr>
          </a:p>
        </p:txBody>
      </p:sp>
      <p:sp>
        <p:nvSpPr>
          <p:cNvPr id="9" name="Rectangle 8"/>
          <p:cNvSpPr/>
          <p:nvPr/>
        </p:nvSpPr>
        <p:spPr>
          <a:xfrm>
            <a:off x="71406" y="1285860"/>
            <a:ext cx="6143668" cy="584775"/>
          </a:xfrm>
          <a:prstGeom prst="rect">
            <a:avLst/>
          </a:prstGeom>
        </p:spPr>
        <p:txBody>
          <a:bodyPr wrap="square">
            <a:spAutoFit/>
          </a:bodyPr>
          <a:lstStyle/>
          <a:p>
            <a:r>
              <a:rPr lang="en-US" sz="1600" b="1" dirty="0">
                <a:solidFill>
                  <a:srgbClr val="0070C0"/>
                </a:solidFill>
                <a:latin typeface="Calibri" pitchFamily="34" charset="0"/>
                <a:cs typeface="Calibri" pitchFamily="34" charset="0"/>
              </a:rPr>
              <a:t>A U voltage input on these two resistances and the U2 output voltage is measured at the terminals of R2.</a:t>
            </a:r>
            <a:endParaRPr lang="fr-FR" sz="1600" b="1" dirty="0">
              <a:solidFill>
                <a:srgbClr val="0070C0"/>
              </a:solidFill>
              <a:latin typeface="Calibri" pitchFamily="34" charset="0"/>
              <a:cs typeface="Calibri" pitchFamily="34" charset="0"/>
            </a:endParaRPr>
          </a:p>
        </p:txBody>
      </p:sp>
      <p:sp>
        <p:nvSpPr>
          <p:cNvPr id="10" name="Rectangle 9"/>
          <p:cNvSpPr/>
          <p:nvPr/>
        </p:nvSpPr>
        <p:spPr>
          <a:xfrm>
            <a:off x="142844" y="2000240"/>
            <a:ext cx="9001156" cy="584775"/>
          </a:xfrm>
          <a:prstGeom prst="rect">
            <a:avLst/>
          </a:prstGeom>
        </p:spPr>
        <p:txBody>
          <a:bodyPr wrap="square">
            <a:spAutoFit/>
          </a:bodyPr>
          <a:lstStyle/>
          <a:p>
            <a:r>
              <a:rPr lang="en-US" sz="1600" b="1" dirty="0">
                <a:solidFill>
                  <a:srgbClr val="C00000"/>
                </a:solidFill>
                <a:latin typeface="Calibri" pitchFamily="34" charset="0"/>
                <a:cs typeface="Calibri" pitchFamily="34" charset="0"/>
              </a:rPr>
              <a:t>Application: reading higher voltages if you want to read V &gt; 5 volts (e.g. 0 to 24 volts), then you must use this voltage divider.</a:t>
            </a:r>
            <a:endParaRPr lang="fr-FR" sz="1600" b="1" dirty="0">
              <a:solidFill>
                <a:srgbClr val="00B050"/>
              </a:solidFill>
              <a:latin typeface="Calibri" pitchFamily="34" charset="0"/>
              <a:cs typeface="Calibri" pitchFamily="34" charset="0"/>
            </a:endParaRPr>
          </a:p>
        </p:txBody>
      </p:sp>
      <p:sp>
        <p:nvSpPr>
          <p:cNvPr id="11" name="Rectangle 10">
            <a:hlinkClick r:id="rId4" action="ppaction://hlinksldjump"/>
          </p:cNvPr>
          <p:cNvSpPr/>
          <p:nvPr/>
        </p:nvSpPr>
        <p:spPr>
          <a:xfrm>
            <a:off x="7786710" y="6143644"/>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sp>
        <p:nvSpPr>
          <p:cNvPr id="12" name="Rectangle 11"/>
          <p:cNvSpPr/>
          <p:nvPr/>
        </p:nvSpPr>
        <p:spPr>
          <a:xfrm>
            <a:off x="142844" y="2608732"/>
            <a:ext cx="8786874" cy="1077218"/>
          </a:xfrm>
          <a:prstGeom prst="rect">
            <a:avLst/>
          </a:prstGeom>
        </p:spPr>
        <p:txBody>
          <a:bodyPr wrap="square">
            <a:spAutoFit/>
          </a:bodyPr>
          <a:lstStyle/>
          <a:p>
            <a:r>
              <a:rPr lang="fr-FR" sz="1600" b="1" dirty="0">
                <a:solidFill>
                  <a:srgbClr val="C00000"/>
                </a:solidFill>
                <a:latin typeface="Calibri" pitchFamily="34" charset="0"/>
                <a:cs typeface="Calibri" pitchFamily="34" charset="0"/>
              </a:rPr>
              <a:t>Example </a:t>
            </a:r>
            <a:r>
              <a:rPr lang="fr-FR" sz="1600" b="1" dirty="0" err="1">
                <a:solidFill>
                  <a:srgbClr val="C00000"/>
                </a:solidFill>
                <a:latin typeface="Calibri" pitchFamily="34" charset="0"/>
                <a:cs typeface="Calibri" pitchFamily="34" charset="0"/>
              </a:rPr>
              <a:t>with</a:t>
            </a:r>
            <a:r>
              <a:rPr lang="fr-FR" sz="1600" b="1" dirty="0">
                <a:solidFill>
                  <a:srgbClr val="C00000"/>
                </a:solidFill>
                <a:latin typeface="Calibri" pitchFamily="34" charset="0"/>
                <a:cs typeface="Calibri" pitchFamily="34" charset="0"/>
              </a:rPr>
              <a:t> a </a:t>
            </a:r>
            <a:r>
              <a:rPr lang="fr-FR" sz="1600" b="1" dirty="0" err="1">
                <a:solidFill>
                  <a:srgbClr val="C00000"/>
                </a:solidFill>
                <a:latin typeface="Calibri" pitchFamily="34" charset="0"/>
                <a:cs typeface="Calibri" pitchFamily="34" charset="0"/>
              </a:rPr>
              <a:t>divider</a:t>
            </a:r>
            <a:r>
              <a:rPr lang="fr-FR" sz="1600" b="1" dirty="0">
                <a:solidFill>
                  <a:srgbClr val="C00000"/>
                </a:solidFill>
                <a:latin typeface="Calibri" pitchFamily="34" charset="0"/>
                <a:cs typeface="Calibri" pitchFamily="34" charset="0"/>
              </a:rPr>
              <a:t> for U</a:t>
            </a:r>
            <a:r>
              <a:rPr lang="fr-FR" sz="1600" b="1" baseline="-25000" dirty="0">
                <a:solidFill>
                  <a:srgbClr val="C00000"/>
                </a:solidFill>
                <a:latin typeface="Calibri" pitchFamily="34" charset="0"/>
                <a:cs typeface="Calibri" pitchFamily="34" charset="0"/>
              </a:rPr>
              <a:t>max</a:t>
            </a:r>
            <a:r>
              <a:rPr lang="fr-FR" sz="1600" b="1" dirty="0">
                <a:solidFill>
                  <a:srgbClr val="C00000"/>
                </a:solidFill>
                <a:latin typeface="Calibri" pitchFamily="34" charset="0"/>
                <a:cs typeface="Calibri" pitchFamily="34" charset="0"/>
              </a:rPr>
              <a:t> = 24V :</a:t>
            </a:r>
          </a:p>
          <a:p>
            <a:r>
              <a:rPr lang="fr-FR" sz="1600" b="1" dirty="0">
                <a:solidFill>
                  <a:srgbClr val="C00000"/>
                </a:solidFill>
                <a:latin typeface="Calibri" pitchFamily="34" charset="0"/>
                <a:cs typeface="Calibri" pitchFamily="34" charset="0"/>
              </a:rPr>
              <a:t> U</a:t>
            </a:r>
            <a:r>
              <a:rPr lang="fr-FR" sz="1600" b="1" baseline="-25000" dirty="0">
                <a:solidFill>
                  <a:srgbClr val="C00000"/>
                </a:solidFill>
                <a:latin typeface="Calibri" pitchFamily="34" charset="0"/>
                <a:cs typeface="Calibri" pitchFamily="34" charset="0"/>
              </a:rPr>
              <a:t>2max</a:t>
            </a:r>
            <a:r>
              <a:rPr lang="fr-FR" sz="1600" b="1" dirty="0">
                <a:solidFill>
                  <a:srgbClr val="C00000"/>
                </a:solidFill>
                <a:latin typeface="Calibri" pitchFamily="34" charset="0"/>
                <a:cs typeface="Calibri" pitchFamily="34" charset="0"/>
              </a:rPr>
              <a:t> </a:t>
            </a:r>
            <a:r>
              <a:rPr lang="fr-FR" sz="1600" b="1" dirty="0" err="1">
                <a:solidFill>
                  <a:srgbClr val="C00000"/>
                </a:solidFill>
                <a:latin typeface="Calibri" pitchFamily="34" charset="0"/>
                <a:cs typeface="Calibri" pitchFamily="34" charset="0"/>
              </a:rPr>
              <a:t>is</a:t>
            </a:r>
            <a:r>
              <a:rPr lang="fr-FR" sz="1600" b="1" dirty="0">
                <a:solidFill>
                  <a:srgbClr val="C00000"/>
                </a:solidFill>
                <a:latin typeface="Calibri" pitchFamily="34" charset="0"/>
                <a:cs typeface="Calibri" pitchFamily="34" charset="0"/>
              </a:rPr>
              <a:t> </a:t>
            </a:r>
            <a:r>
              <a:rPr lang="fr-FR" sz="1600" b="1" dirty="0" err="1">
                <a:solidFill>
                  <a:srgbClr val="C00000"/>
                </a:solidFill>
                <a:latin typeface="Calibri" pitchFamily="34" charset="0"/>
                <a:cs typeface="Calibri" pitchFamily="34" charset="0"/>
              </a:rPr>
              <a:t>fixed</a:t>
            </a:r>
            <a:r>
              <a:rPr lang="fr-FR" sz="1600" b="1" dirty="0">
                <a:solidFill>
                  <a:srgbClr val="C00000"/>
                </a:solidFill>
                <a:latin typeface="Calibri" pitchFamily="34" charset="0"/>
                <a:cs typeface="Calibri" pitchFamily="34" charset="0"/>
              </a:rPr>
              <a:t> at 5V </a:t>
            </a:r>
            <a:r>
              <a:rPr lang="fr-FR" sz="1600" b="1" dirty="0" err="1">
                <a:solidFill>
                  <a:srgbClr val="C00000"/>
                </a:solidFill>
                <a:latin typeface="Calibri" pitchFamily="34" charset="0"/>
                <a:cs typeface="Calibri" pitchFamily="34" charset="0"/>
              </a:rPr>
              <a:t>because</a:t>
            </a:r>
            <a:r>
              <a:rPr lang="fr-FR" sz="1600" b="1" dirty="0">
                <a:solidFill>
                  <a:srgbClr val="C00000"/>
                </a:solidFill>
                <a:latin typeface="Calibri" pitchFamily="34" charset="0"/>
                <a:cs typeface="Calibri" pitchFamily="34" charset="0"/>
              </a:rPr>
              <a:t> of the Arduino, </a:t>
            </a:r>
            <a:r>
              <a:rPr lang="fr-FR" sz="1600" b="1" dirty="0" err="1">
                <a:solidFill>
                  <a:srgbClr val="C00000"/>
                </a:solidFill>
                <a:latin typeface="Calibri" pitchFamily="34" charset="0"/>
                <a:cs typeface="Calibri" pitchFamily="34" charset="0"/>
              </a:rPr>
              <a:t>arbitrarily</a:t>
            </a:r>
            <a:r>
              <a:rPr lang="fr-FR" sz="1600" b="1" dirty="0">
                <a:solidFill>
                  <a:srgbClr val="C00000"/>
                </a:solidFill>
                <a:latin typeface="Calibri" pitchFamily="34" charset="0"/>
                <a:cs typeface="Calibri" pitchFamily="34" charset="0"/>
              </a:rPr>
              <a:t> set R</a:t>
            </a:r>
            <a:r>
              <a:rPr lang="fr-FR" sz="1600" b="1" baseline="-25000" dirty="0">
                <a:solidFill>
                  <a:srgbClr val="C00000"/>
                </a:solidFill>
                <a:latin typeface="Calibri" pitchFamily="34" charset="0"/>
                <a:cs typeface="Calibri" pitchFamily="34" charset="0"/>
              </a:rPr>
              <a:t>2</a:t>
            </a:r>
            <a:r>
              <a:rPr lang="fr-FR" sz="1600" b="1" dirty="0">
                <a:solidFill>
                  <a:srgbClr val="C00000"/>
                </a:solidFill>
                <a:latin typeface="Calibri" pitchFamily="34" charset="0"/>
                <a:cs typeface="Calibri" pitchFamily="34" charset="0"/>
              </a:rPr>
              <a:t> = 1k</a:t>
            </a:r>
            <a:r>
              <a:rPr lang="el-GR" sz="1600" b="1" dirty="0">
                <a:solidFill>
                  <a:srgbClr val="C00000"/>
                </a:solidFill>
                <a:latin typeface="Calibri" pitchFamily="34" charset="0"/>
                <a:cs typeface="Calibri" pitchFamily="34" charset="0"/>
              </a:rPr>
              <a:t>Ω, </a:t>
            </a:r>
            <a:r>
              <a:rPr lang="fr-FR" sz="1600" b="1" dirty="0">
                <a:solidFill>
                  <a:srgbClr val="C00000"/>
                </a:solidFill>
                <a:latin typeface="Calibri" pitchFamily="34" charset="0"/>
                <a:cs typeface="Calibri" pitchFamily="34" charset="0"/>
              </a:rPr>
              <a:t>the </a:t>
            </a:r>
            <a:r>
              <a:rPr lang="fr-FR" sz="1600" b="1" dirty="0" err="1">
                <a:solidFill>
                  <a:srgbClr val="C00000"/>
                </a:solidFill>
                <a:latin typeface="Calibri" pitchFamily="34" charset="0"/>
                <a:cs typeface="Calibri" pitchFamily="34" charset="0"/>
              </a:rPr>
              <a:t>necessary</a:t>
            </a:r>
            <a:r>
              <a:rPr lang="fr-FR" sz="1600" b="1" dirty="0">
                <a:solidFill>
                  <a:srgbClr val="C00000"/>
                </a:solidFill>
                <a:latin typeface="Calibri" pitchFamily="34" charset="0"/>
                <a:cs typeface="Calibri" pitchFamily="34" charset="0"/>
              </a:rPr>
              <a:t> value for R</a:t>
            </a:r>
            <a:r>
              <a:rPr lang="fr-FR" sz="1600" b="1" baseline="-25000" dirty="0">
                <a:solidFill>
                  <a:srgbClr val="C00000"/>
                </a:solidFill>
                <a:latin typeface="Calibri" pitchFamily="34" charset="0"/>
                <a:cs typeface="Calibri" pitchFamily="34" charset="0"/>
              </a:rPr>
              <a:t>1</a:t>
            </a:r>
            <a:r>
              <a:rPr lang="fr-FR" sz="1600" b="1" dirty="0">
                <a:solidFill>
                  <a:srgbClr val="C00000"/>
                </a:solidFill>
                <a:latin typeface="Calibri" pitchFamily="34" charset="0"/>
                <a:cs typeface="Calibri" pitchFamily="34" charset="0"/>
              </a:rPr>
              <a:t>: =&gt; R</a:t>
            </a:r>
            <a:r>
              <a:rPr lang="fr-FR" sz="1600" b="1" baseline="-25000" dirty="0">
                <a:solidFill>
                  <a:srgbClr val="C00000"/>
                </a:solidFill>
                <a:latin typeface="Calibri" pitchFamily="34" charset="0"/>
                <a:cs typeface="Calibri" pitchFamily="34" charset="0"/>
              </a:rPr>
              <a:t>1</a:t>
            </a:r>
            <a:r>
              <a:rPr lang="fr-FR" sz="1600" b="1" dirty="0">
                <a:solidFill>
                  <a:srgbClr val="C00000"/>
                </a:solidFill>
                <a:latin typeface="Calibri" pitchFamily="34" charset="0"/>
                <a:cs typeface="Calibri" pitchFamily="34" charset="0"/>
              </a:rPr>
              <a:t> = ((U/U</a:t>
            </a:r>
            <a:r>
              <a:rPr lang="fr-FR" sz="1600" b="1" baseline="-25000" dirty="0">
                <a:solidFill>
                  <a:srgbClr val="C00000"/>
                </a:solidFill>
                <a:latin typeface="Calibri" pitchFamily="34" charset="0"/>
                <a:cs typeface="Calibri" pitchFamily="34" charset="0"/>
              </a:rPr>
              <a:t>2</a:t>
            </a:r>
            <a:r>
              <a:rPr lang="fr-FR" sz="1600" b="1" dirty="0">
                <a:solidFill>
                  <a:srgbClr val="C00000"/>
                </a:solidFill>
                <a:latin typeface="Calibri" pitchFamily="34" charset="0"/>
                <a:cs typeface="Calibri" pitchFamily="34" charset="0"/>
              </a:rPr>
              <a:t>) * R</a:t>
            </a:r>
            <a:r>
              <a:rPr lang="fr-FR" sz="1600" b="1" baseline="-25000" dirty="0">
                <a:solidFill>
                  <a:srgbClr val="C00000"/>
                </a:solidFill>
                <a:latin typeface="Calibri" pitchFamily="34" charset="0"/>
                <a:cs typeface="Calibri" pitchFamily="34" charset="0"/>
              </a:rPr>
              <a:t>2</a:t>
            </a:r>
            <a:r>
              <a:rPr lang="fr-FR" sz="1600" b="1" dirty="0">
                <a:solidFill>
                  <a:srgbClr val="C00000"/>
                </a:solidFill>
                <a:latin typeface="Calibri" pitchFamily="34" charset="0"/>
                <a:cs typeface="Calibri" pitchFamily="34" charset="0"/>
              </a:rPr>
              <a:t>)-R</a:t>
            </a:r>
            <a:r>
              <a:rPr lang="fr-FR" sz="1600" b="1" baseline="-25000" dirty="0">
                <a:solidFill>
                  <a:srgbClr val="C00000"/>
                </a:solidFill>
                <a:latin typeface="Calibri" pitchFamily="34" charset="0"/>
                <a:cs typeface="Calibri" pitchFamily="34" charset="0"/>
              </a:rPr>
              <a:t>2</a:t>
            </a:r>
            <a:r>
              <a:rPr lang="fr-FR" sz="1600" b="1" dirty="0">
                <a:solidFill>
                  <a:srgbClr val="C00000"/>
                </a:solidFill>
                <a:latin typeface="Calibri" pitchFamily="34" charset="0"/>
                <a:cs typeface="Calibri" pitchFamily="34" charset="0"/>
              </a:rPr>
              <a:t> = ((24/5) * 1000)-1000 = 3.8 k</a:t>
            </a:r>
            <a:r>
              <a:rPr lang="el-GR" sz="1600" b="1" dirty="0">
                <a:solidFill>
                  <a:srgbClr val="C00000"/>
                </a:solidFill>
                <a:latin typeface="Calibri" pitchFamily="34" charset="0"/>
                <a:cs typeface="Calibri" pitchFamily="34" charset="0"/>
              </a:rPr>
              <a:t>Ω </a:t>
            </a:r>
            <a:r>
              <a:rPr lang="fr-FR" sz="1600" b="1" dirty="0" err="1">
                <a:solidFill>
                  <a:srgbClr val="C00000"/>
                </a:solidFill>
                <a:latin typeface="Calibri" pitchFamily="34" charset="0"/>
                <a:cs typeface="Calibri" pitchFamily="34" charset="0"/>
              </a:rPr>
              <a:t>thus</a:t>
            </a:r>
            <a:r>
              <a:rPr lang="fr-FR" sz="1600" b="1" dirty="0">
                <a:solidFill>
                  <a:srgbClr val="C00000"/>
                </a:solidFill>
                <a:latin typeface="Calibri" pitchFamily="34" charset="0"/>
                <a:cs typeface="Calibri" pitchFamily="34" charset="0"/>
              </a:rPr>
              <a:t>, </a:t>
            </a:r>
            <a:r>
              <a:rPr lang="fr-FR" sz="1600" b="1" dirty="0" err="1">
                <a:solidFill>
                  <a:srgbClr val="C00000"/>
                </a:solidFill>
                <a:latin typeface="Calibri" pitchFamily="34" charset="0"/>
                <a:cs typeface="Calibri" pitchFamily="34" charset="0"/>
              </a:rPr>
              <a:t>when</a:t>
            </a:r>
            <a:r>
              <a:rPr lang="fr-FR" sz="1600" b="1" dirty="0">
                <a:solidFill>
                  <a:srgbClr val="C00000"/>
                </a:solidFill>
                <a:latin typeface="Calibri" pitchFamily="34" charset="0"/>
                <a:cs typeface="Calibri" pitchFamily="34" charset="0"/>
              </a:rPr>
              <a:t> the voltage U </a:t>
            </a:r>
            <a:r>
              <a:rPr lang="fr-FR" sz="1600" b="1" dirty="0" err="1">
                <a:solidFill>
                  <a:srgbClr val="C00000"/>
                </a:solidFill>
                <a:latin typeface="Calibri" pitchFamily="34" charset="0"/>
                <a:cs typeface="Calibri" pitchFamily="34" charset="0"/>
              </a:rPr>
              <a:t>is</a:t>
            </a:r>
            <a:r>
              <a:rPr lang="fr-FR" sz="1600" b="1" dirty="0">
                <a:solidFill>
                  <a:srgbClr val="C00000"/>
                </a:solidFill>
                <a:latin typeface="Calibri" pitchFamily="34" charset="0"/>
                <a:cs typeface="Calibri" pitchFamily="34" charset="0"/>
              </a:rPr>
              <a:t> 24 V (maximum), the maximum voltage on the </a:t>
            </a:r>
            <a:r>
              <a:rPr lang="fr-FR" sz="1600" b="1" dirty="0" err="1">
                <a:solidFill>
                  <a:srgbClr val="C00000"/>
                </a:solidFill>
                <a:latin typeface="Calibri" pitchFamily="34" charset="0"/>
                <a:cs typeface="Calibri" pitchFamily="34" charset="0"/>
              </a:rPr>
              <a:t>analog</a:t>
            </a:r>
            <a:r>
              <a:rPr lang="fr-FR" sz="1600" b="1" dirty="0">
                <a:solidFill>
                  <a:srgbClr val="C00000"/>
                </a:solidFill>
                <a:latin typeface="Calibri" pitchFamily="34" charset="0"/>
                <a:cs typeface="Calibri" pitchFamily="34" charset="0"/>
              </a:rPr>
              <a:t> input (U</a:t>
            </a:r>
            <a:r>
              <a:rPr lang="fr-FR" sz="1600" b="1" baseline="-25000" dirty="0">
                <a:solidFill>
                  <a:srgbClr val="C00000"/>
                </a:solidFill>
                <a:latin typeface="Calibri" pitchFamily="34" charset="0"/>
                <a:cs typeface="Calibri" pitchFamily="34" charset="0"/>
              </a:rPr>
              <a:t>2</a:t>
            </a:r>
            <a:r>
              <a:rPr lang="fr-FR" sz="1600" b="1" dirty="0">
                <a:solidFill>
                  <a:srgbClr val="C00000"/>
                </a:solidFill>
                <a:latin typeface="Calibri" pitchFamily="34" charset="0"/>
                <a:cs typeface="Calibri" pitchFamily="34" charset="0"/>
              </a:rPr>
              <a:t>) </a:t>
            </a:r>
            <a:r>
              <a:rPr lang="fr-FR" sz="1600" b="1" dirty="0" err="1">
                <a:solidFill>
                  <a:srgbClr val="C00000"/>
                </a:solidFill>
                <a:latin typeface="Calibri" pitchFamily="34" charset="0"/>
                <a:cs typeface="Calibri" pitchFamily="34" charset="0"/>
              </a:rPr>
              <a:t>is</a:t>
            </a:r>
            <a:r>
              <a:rPr lang="fr-FR" sz="1600" b="1" dirty="0">
                <a:solidFill>
                  <a:srgbClr val="C00000"/>
                </a:solidFill>
                <a:latin typeface="Calibri" pitchFamily="34" charset="0"/>
                <a:cs typeface="Calibri" pitchFamily="34" charset="0"/>
              </a:rPr>
              <a:t> 5V.</a:t>
            </a:r>
            <a:endParaRPr lang="fr-FR" sz="1600" b="1" dirty="0">
              <a:solidFill>
                <a:srgbClr val="0070C0"/>
              </a:solidFill>
              <a:latin typeface="Calibri" pitchFamily="34" charset="0"/>
              <a:cs typeface="Calibri" pitchFamily="34" charset="0"/>
            </a:endParaRPr>
          </a:p>
        </p:txBody>
      </p:sp>
      <p:sp>
        <p:nvSpPr>
          <p:cNvPr id="13" name="Rectangle 12"/>
          <p:cNvSpPr/>
          <p:nvPr/>
        </p:nvSpPr>
        <p:spPr>
          <a:xfrm>
            <a:off x="142876" y="4000504"/>
            <a:ext cx="9001156" cy="1323439"/>
          </a:xfrm>
          <a:prstGeom prst="rect">
            <a:avLst/>
          </a:prstGeom>
        </p:spPr>
        <p:txBody>
          <a:bodyPr wrap="square">
            <a:spAutoFit/>
          </a:bodyPr>
          <a:lstStyle/>
          <a:p>
            <a:r>
              <a:rPr lang="en-US" sz="1600" b="1" dirty="0">
                <a:solidFill>
                  <a:srgbClr val="C00000"/>
                </a:solidFill>
                <a:latin typeface="Calibri" pitchFamily="34" charset="0"/>
                <a:cs typeface="Calibri" pitchFamily="34" charset="0"/>
              </a:rPr>
              <a:t>DECODING of analog playback (reminder: 10bits resolution): </a:t>
            </a:r>
          </a:p>
          <a:p>
            <a:r>
              <a:rPr lang="en-US" sz="1600" b="1" dirty="0">
                <a:solidFill>
                  <a:srgbClr val="C00000"/>
                </a:solidFill>
                <a:latin typeface="Calibri" pitchFamily="34" charset="0"/>
                <a:cs typeface="Calibri" pitchFamily="34" charset="0"/>
              </a:rPr>
              <a:t>What is the voltage at the entrance of the bridge, if </a:t>
            </a:r>
            <a:r>
              <a:rPr lang="en-US" sz="1600" b="1" dirty="0" err="1">
                <a:solidFill>
                  <a:srgbClr val="C00000"/>
                </a:solidFill>
                <a:latin typeface="Calibri" pitchFamily="34" charset="0"/>
                <a:cs typeface="Calibri" pitchFamily="34" charset="0"/>
              </a:rPr>
              <a:t>analogRead</a:t>
            </a:r>
            <a:r>
              <a:rPr lang="en-US" sz="1600" b="1" dirty="0">
                <a:solidFill>
                  <a:srgbClr val="C00000"/>
                </a:solidFill>
                <a:latin typeface="Calibri" pitchFamily="34" charset="0"/>
                <a:cs typeface="Calibri" pitchFamily="34" charset="0"/>
              </a:rPr>
              <a:t>() returns 436?  </a:t>
            </a:r>
          </a:p>
          <a:p>
            <a:endParaRPr lang="en-US" sz="1600" b="1" dirty="0">
              <a:solidFill>
                <a:srgbClr val="C00000"/>
              </a:solidFill>
              <a:latin typeface="Calibri" pitchFamily="34" charset="0"/>
              <a:cs typeface="Calibri" pitchFamily="34" charset="0"/>
            </a:endParaRPr>
          </a:p>
          <a:p>
            <a:r>
              <a:rPr lang="en-US" sz="1600" b="1" dirty="0">
                <a:solidFill>
                  <a:srgbClr val="C00000"/>
                </a:solidFill>
                <a:latin typeface="Calibri" pitchFamily="34" charset="0"/>
                <a:cs typeface="Calibri" pitchFamily="34" charset="0"/>
              </a:rPr>
              <a:t>Method 1: the rule of three: </a:t>
            </a:r>
            <a:r>
              <a:rPr lang="en-US" sz="1600" b="1" dirty="0" err="1">
                <a:solidFill>
                  <a:srgbClr val="C00000"/>
                </a:solidFill>
                <a:latin typeface="Calibri" pitchFamily="34" charset="0"/>
                <a:cs typeface="Calibri" pitchFamily="34" charset="0"/>
              </a:rPr>
              <a:t>analogRead</a:t>
            </a:r>
            <a:r>
              <a:rPr lang="en-US" sz="1600" b="1" dirty="0">
                <a:solidFill>
                  <a:srgbClr val="C00000"/>
                </a:solidFill>
                <a:latin typeface="Calibri" pitchFamily="34" charset="0"/>
                <a:cs typeface="Calibri" pitchFamily="34" charset="0"/>
              </a:rPr>
              <a:t>() gives a value between 0 and 1023 (or 1024 values as possible) for a voltage between 0 and 24V =&gt; (24V/2</a:t>
            </a:r>
            <a:r>
              <a:rPr lang="en-US" sz="1600" b="1" baseline="30000" dirty="0">
                <a:solidFill>
                  <a:srgbClr val="C00000"/>
                </a:solidFill>
                <a:latin typeface="Calibri" pitchFamily="34" charset="0"/>
                <a:cs typeface="Calibri" pitchFamily="34" charset="0"/>
              </a:rPr>
              <a:t>10</a:t>
            </a:r>
            <a:r>
              <a:rPr lang="en-US" sz="1600" b="1" dirty="0">
                <a:solidFill>
                  <a:srgbClr val="C00000"/>
                </a:solidFill>
                <a:latin typeface="Calibri" pitchFamily="34" charset="0"/>
                <a:cs typeface="Calibri" pitchFamily="34" charset="0"/>
              </a:rPr>
              <a:t>) * 436 = 10.22 V</a:t>
            </a:r>
            <a:endParaRPr lang="fr-FR" sz="1600" b="1" dirty="0">
              <a:solidFill>
                <a:srgbClr val="0070C0"/>
              </a:solidFill>
              <a:latin typeface="Calibri" pitchFamily="34" charset="0"/>
              <a:cs typeface="Calibri" pitchFamily="34" charset="0"/>
            </a:endParaRPr>
          </a:p>
        </p:txBody>
      </p:sp>
      <p:sp>
        <p:nvSpPr>
          <p:cNvPr id="14" name="Rectangle 13"/>
          <p:cNvSpPr/>
          <p:nvPr/>
        </p:nvSpPr>
        <p:spPr>
          <a:xfrm>
            <a:off x="142876" y="5382956"/>
            <a:ext cx="8715436" cy="584775"/>
          </a:xfrm>
          <a:prstGeom prst="rect">
            <a:avLst/>
          </a:prstGeom>
        </p:spPr>
        <p:txBody>
          <a:bodyPr wrap="square">
            <a:spAutoFit/>
          </a:bodyPr>
          <a:lstStyle/>
          <a:p>
            <a:r>
              <a:rPr lang="fr-FR" sz="1600" b="1" u="sng" dirty="0" err="1">
                <a:solidFill>
                  <a:srgbClr val="FF6600"/>
                </a:solidFill>
                <a:latin typeface="Calibri" pitchFamily="34" charset="0"/>
                <a:cs typeface="Calibri" pitchFamily="34" charset="0"/>
              </a:rPr>
              <a:t>Méthod</a:t>
            </a:r>
            <a:r>
              <a:rPr lang="fr-FR" sz="1600" b="1" u="sng" dirty="0">
                <a:solidFill>
                  <a:srgbClr val="FF6600"/>
                </a:solidFill>
                <a:latin typeface="Calibri" pitchFamily="34" charset="0"/>
                <a:cs typeface="Calibri" pitchFamily="34" charset="0"/>
              </a:rPr>
              <a:t> 2: use the </a:t>
            </a:r>
            <a:r>
              <a:rPr lang="fr-FR" sz="1600" b="1" u="sng" dirty="0" err="1">
                <a:solidFill>
                  <a:srgbClr val="FF6600"/>
                </a:solidFill>
                <a:latin typeface="Calibri" pitchFamily="34" charset="0"/>
                <a:cs typeface="Calibri" pitchFamily="34" charset="0"/>
              </a:rPr>
              <a:t>above</a:t>
            </a:r>
            <a:r>
              <a:rPr lang="fr-FR" sz="1600" b="1" u="sng" dirty="0">
                <a:solidFill>
                  <a:srgbClr val="FF6600"/>
                </a:solidFill>
                <a:latin typeface="Calibri" pitchFamily="34" charset="0"/>
                <a:cs typeface="Calibri" pitchFamily="34" charset="0"/>
              </a:rPr>
              <a:t> formula :</a:t>
            </a:r>
            <a:r>
              <a:rPr lang="fr-FR" sz="1600" b="1" dirty="0">
                <a:solidFill>
                  <a:srgbClr val="FF660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each</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analogRead</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interval</a:t>
            </a:r>
            <a:r>
              <a:rPr lang="fr-FR" sz="1600" b="1" dirty="0">
                <a:solidFill>
                  <a:srgbClr val="0070C0"/>
                </a:solidFill>
                <a:latin typeface="Calibri" pitchFamily="34" charset="0"/>
                <a:cs typeface="Calibri" pitchFamily="34" charset="0"/>
              </a:rPr>
              <a:t> </a:t>
            </a:r>
            <a:r>
              <a:rPr lang="fr-FR" sz="1600" b="1" dirty="0" err="1">
                <a:solidFill>
                  <a:srgbClr val="0070C0"/>
                </a:solidFill>
                <a:latin typeface="Calibri" pitchFamily="34" charset="0"/>
                <a:cs typeface="Calibri" pitchFamily="34" charset="0"/>
              </a:rPr>
              <a:t>gives</a:t>
            </a:r>
            <a:r>
              <a:rPr lang="fr-FR" sz="1600" b="1" dirty="0">
                <a:solidFill>
                  <a:srgbClr val="0070C0"/>
                </a:solidFill>
                <a:latin typeface="Calibri" pitchFamily="34" charset="0"/>
                <a:cs typeface="Calibri" pitchFamily="34" charset="0"/>
              </a:rPr>
              <a:t> 5/2</a:t>
            </a:r>
            <a:r>
              <a:rPr lang="fr-FR" sz="1600" b="1" baseline="30000" dirty="0">
                <a:solidFill>
                  <a:srgbClr val="0070C0"/>
                </a:solidFill>
                <a:latin typeface="Calibri" pitchFamily="34" charset="0"/>
                <a:cs typeface="Calibri" pitchFamily="34" charset="0"/>
              </a:rPr>
              <a:t>10</a:t>
            </a:r>
            <a:r>
              <a:rPr lang="fr-FR" sz="1600" b="1" dirty="0">
                <a:solidFill>
                  <a:srgbClr val="0070C0"/>
                </a:solidFill>
                <a:latin typeface="Calibri" pitchFamily="34" charset="0"/>
                <a:cs typeface="Calibri" pitchFamily="34" charset="0"/>
              </a:rPr>
              <a:t>=4.88mV =&gt; </a:t>
            </a:r>
          </a:p>
          <a:p>
            <a:r>
              <a:rPr lang="fr-FR" sz="1600" b="1" dirty="0">
                <a:solidFill>
                  <a:srgbClr val="0070C0"/>
                </a:solidFill>
                <a:latin typeface="Calibri" pitchFamily="34" charset="0"/>
                <a:cs typeface="Calibri" pitchFamily="34" charset="0"/>
              </a:rPr>
              <a:t>U</a:t>
            </a:r>
            <a:r>
              <a:rPr lang="fr-FR" sz="1600" b="1" baseline="-25000" dirty="0">
                <a:solidFill>
                  <a:srgbClr val="0070C0"/>
                </a:solidFill>
                <a:latin typeface="Calibri" pitchFamily="34" charset="0"/>
                <a:cs typeface="Calibri" pitchFamily="34" charset="0"/>
              </a:rPr>
              <a:t>2 </a:t>
            </a:r>
            <a:r>
              <a:rPr lang="fr-FR" sz="1600" b="1" dirty="0">
                <a:solidFill>
                  <a:srgbClr val="0070C0"/>
                </a:solidFill>
                <a:latin typeface="Calibri" pitchFamily="34" charset="0"/>
                <a:cs typeface="Calibri" pitchFamily="34" charset="0"/>
              </a:rPr>
              <a:t>= 436 * 4.88x10</a:t>
            </a:r>
            <a:r>
              <a:rPr lang="fr-FR" sz="1600" b="1" baseline="30000" dirty="0">
                <a:solidFill>
                  <a:srgbClr val="0070C0"/>
                </a:solidFill>
                <a:latin typeface="Calibri" pitchFamily="34" charset="0"/>
                <a:cs typeface="Calibri" pitchFamily="34" charset="0"/>
              </a:rPr>
              <a:t>-3</a:t>
            </a:r>
            <a:r>
              <a:rPr lang="fr-FR" sz="1600" b="1" dirty="0">
                <a:solidFill>
                  <a:srgbClr val="0070C0"/>
                </a:solidFill>
                <a:latin typeface="Calibri" pitchFamily="34" charset="0"/>
                <a:cs typeface="Calibri" pitchFamily="34" charset="0"/>
              </a:rPr>
              <a:t> = 2.12V =&gt; U = U</a:t>
            </a:r>
            <a:r>
              <a:rPr lang="fr-FR" sz="1600" b="1" baseline="-25000" dirty="0">
                <a:solidFill>
                  <a:srgbClr val="0070C0"/>
                </a:solidFill>
                <a:latin typeface="Calibri" pitchFamily="34" charset="0"/>
                <a:cs typeface="Calibri" pitchFamily="34" charset="0"/>
              </a:rPr>
              <a:t>2</a:t>
            </a:r>
            <a:r>
              <a:rPr lang="fr-FR" sz="1600" b="1" dirty="0">
                <a:solidFill>
                  <a:srgbClr val="0070C0"/>
                </a:solidFill>
                <a:latin typeface="Calibri" pitchFamily="34" charset="0"/>
                <a:cs typeface="Calibri" pitchFamily="34" charset="0"/>
              </a:rPr>
              <a:t> * (R</a:t>
            </a:r>
            <a:r>
              <a:rPr lang="fr-FR" sz="1600" b="1" baseline="-25000" dirty="0">
                <a:solidFill>
                  <a:srgbClr val="0070C0"/>
                </a:solidFill>
                <a:latin typeface="Calibri" pitchFamily="34" charset="0"/>
                <a:cs typeface="Calibri" pitchFamily="34" charset="0"/>
              </a:rPr>
              <a:t>1</a:t>
            </a:r>
            <a:r>
              <a:rPr lang="fr-FR" sz="1600" b="1" dirty="0">
                <a:solidFill>
                  <a:srgbClr val="0070C0"/>
                </a:solidFill>
                <a:latin typeface="Calibri" pitchFamily="34" charset="0"/>
                <a:cs typeface="Calibri" pitchFamily="34" charset="0"/>
              </a:rPr>
              <a:t> + R</a:t>
            </a:r>
            <a:r>
              <a:rPr lang="fr-FR" sz="1600" b="1" baseline="-25000" dirty="0">
                <a:solidFill>
                  <a:srgbClr val="0070C0"/>
                </a:solidFill>
                <a:latin typeface="Calibri" pitchFamily="34" charset="0"/>
                <a:cs typeface="Calibri" pitchFamily="34" charset="0"/>
              </a:rPr>
              <a:t>2</a:t>
            </a:r>
            <a:r>
              <a:rPr lang="fr-FR" sz="1600" b="1" dirty="0">
                <a:solidFill>
                  <a:srgbClr val="0070C0"/>
                </a:solidFill>
                <a:latin typeface="Calibri" pitchFamily="34" charset="0"/>
                <a:cs typeface="Calibri" pitchFamily="34" charset="0"/>
              </a:rPr>
              <a:t>) / R</a:t>
            </a:r>
            <a:r>
              <a:rPr lang="fr-FR" sz="1600" b="1" baseline="-25000" dirty="0">
                <a:solidFill>
                  <a:srgbClr val="0070C0"/>
                </a:solidFill>
                <a:latin typeface="Calibri" pitchFamily="34" charset="0"/>
                <a:cs typeface="Calibri" pitchFamily="34" charset="0"/>
              </a:rPr>
              <a:t>2</a:t>
            </a:r>
            <a:r>
              <a:rPr lang="fr-FR" sz="1600" b="1" dirty="0">
                <a:solidFill>
                  <a:srgbClr val="0070C0"/>
                </a:solidFill>
                <a:latin typeface="Calibri" pitchFamily="34" charset="0"/>
                <a:cs typeface="Calibri" pitchFamily="34" charset="0"/>
              </a:rPr>
              <a:t> = 2.12 * (3800 + 1000) / 1000 = 10.22 V</a:t>
            </a:r>
            <a:endParaRPr lang="fr-FR" b="1" i="1" dirty="0">
              <a:solidFill>
                <a:srgbClr val="00B050"/>
              </a:solidFill>
              <a:latin typeface="Calibri" pitchFamily="34" charset="0"/>
              <a:cs typeface="Calibri" pitchFamily="34" charset="0"/>
            </a:endParaRPr>
          </a:p>
        </p:txBody>
      </p:sp>
      <p:sp>
        <p:nvSpPr>
          <p:cNvPr id="15" name="Rectangle 14"/>
          <p:cNvSpPr/>
          <p:nvPr/>
        </p:nvSpPr>
        <p:spPr>
          <a:xfrm>
            <a:off x="142844" y="6000768"/>
            <a:ext cx="7429552" cy="523220"/>
          </a:xfrm>
          <a:prstGeom prst="rect">
            <a:avLst/>
          </a:prstGeom>
        </p:spPr>
        <p:txBody>
          <a:bodyPr wrap="square">
            <a:spAutoFit/>
          </a:bodyPr>
          <a:lstStyle/>
          <a:p>
            <a:r>
              <a:rPr lang="en-US" b="1" i="1" dirty="0">
                <a:solidFill>
                  <a:srgbClr val="00B050"/>
                </a:solidFill>
                <a:latin typeface="Calibri" pitchFamily="34" charset="0"/>
                <a:cs typeface="Calibri" pitchFamily="34" charset="0"/>
              </a:rPr>
              <a:t>Note: using a voltage divider, lost also precision in measurement since each interval represents a variation of voltage 24V U / 210 = 23.4 mV instead of 4.88mV.</a:t>
            </a:r>
            <a:endParaRPr lang="fr-FR" dirty="0"/>
          </a:p>
        </p:txBody>
      </p:sp>
      <p:pic>
        <p:nvPicPr>
          <p:cNvPr id="16" name="Image 15">
            <a:hlinkClick r:id="rId5" action="ppaction://hlinksldjump"/>
            <a:extLst>
              <a:ext uri="{FF2B5EF4-FFF2-40B4-BE49-F238E27FC236}">
                <a16:creationId xmlns:a16="http://schemas.microsoft.com/office/drawing/2014/main" id="{E5219E1F-AFA0-49AA-87F4-EBE416BC9B98}"/>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 2 ANALOG INPUTS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76</a:t>
            </a:fld>
            <a:endParaRPr lang="fr-FR"/>
          </a:p>
        </p:txBody>
      </p:sp>
      <p:sp>
        <p:nvSpPr>
          <p:cNvPr id="4" name="Rectangle 3"/>
          <p:cNvSpPr>
            <a:spLocks noChangeArrowheads="1"/>
          </p:cNvSpPr>
          <p:nvPr/>
        </p:nvSpPr>
        <p:spPr bwMode="auto">
          <a:xfrm>
            <a:off x="1428728" y="3074660"/>
            <a:ext cx="6542194" cy="1218436"/>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2 ANALOG INPUTS: </a:t>
            </a:r>
          </a:p>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APPLICATIONS</a:t>
            </a:r>
          </a:p>
        </p:txBody>
      </p:sp>
      <p:pic>
        <p:nvPicPr>
          <p:cNvPr id="5" name="Image 4">
            <a:hlinkClick r:id="rId2" action="ppaction://hlinksldjump"/>
            <a:extLst>
              <a:ext uri="{FF2B5EF4-FFF2-40B4-BE49-F238E27FC236}">
                <a16:creationId xmlns:a16="http://schemas.microsoft.com/office/drawing/2014/main" id="{719A0833-A8EF-4142-B2E1-44674DDB93C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1391213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TOUCH PAD DS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77</a:t>
            </a:fld>
            <a:endParaRPr lang="fr-FR"/>
          </a:p>
        </p:txBody>
      </p:sp>
      <p:sp>
        <p:nvSpPr>
          <p:cNvPr id="12" name="Rectangle 11"/>
          <p:cNvSpPr/>
          <p:nvPr/>
        </p:nvSpPr>
        <p:spPr>
          <a:xfrm>
            <a:off x="0" y="571480"/>
            <a:ext cx="5580112" cy="1815882"/>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Small screens touch resistive 4-wire are now very cheap (&lt; €10), because products in huge quantities for mobile phones, PDAs and video games (Nintendo DS)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Use bigger screens is also possible for less than € 150, because the popularity of netbooks with screens of 7 "and 10" did decrease their price. "</a:t>
            </a:r>
            <a:endParaRPr lang="fr-FR" sz="1600" b="1" dirty="0">
              <a:solidFill>
                <a:srgbClr val="00B050"/>
              </a:solidFill>
              <a:latin typeface="Calibri" pitchFamily="34" charset="0"/>
              <a:cs typeface="Calibri" pitchFamily="34" charset="0"/>
            </a:endParaRPr>
          </a:p>
        </p:txBody>
      </p:sp>
      <p:pic>
        <p:nvPicPr>
          <p:cNvPr id="14" name="Image 13" descr="nintendo-ds-touch-scree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7933" y="564070"/>
            <a:ext cx="2948523" cy="1928826"/>
          </a:xfrm>
          <a:prstGeom prst="rect">
            <a:avLst/>
          </a:prstGeom>
        </p:spPr>
      </p:pic>
      <p:sp>
        <p:nvSpPr>
          <p:cNvPr id="15" name="Rectangle 14"/>
          <p:cNvSpPr/>
          <p:nvPr/>
        </p:nvSpPr>
        <p:spPr>
          <a:xfrm>
            <a:off x="0" y="2565479"/>
            <a:ext cx="9144000" cy="4031873"/>
          </a:xfrm>
          <a:prstGeom prst="rect">
            <a:avLst/>
          </a:prstGeom>
        </p:spPr>
        <p:txBody>
          <a:bodyPr wrap="square">
            <a:spAutoFit/>
          </a:bodyPr>
          <a:lstStyle/>
          <a:p>
            <a:r>
              <a:rPr lang="en-US" sz="1600" b="1" dirty="0">
                <a:solidFill>
                  <a:srgbClr val="0070C0"/>
                </a:solidFill>
                <a:latin typeface="Calibri" pitchFamily="34" charset="0"/>
                <a:cs typeface="Calibri" pitchFamily="34" charset="0"/>
              </a:rPr>
              <a:t>Although they are supplied with an electronic control unit and a USB interface, these screens are mainly in 4-wire resistive-online one Arduino can drive a tactile screen of 10 "(and more) </a:t>
            </a:r>
          </a:p>
          <a:p>
            <a:endParaRPr lang="en-US" sz="1600" b="1" dirty="0">
              <a:solidFill>
                <a:srgbClr val="0070C0"/>
              </a:solidFill>
              <a:latin typeface="Calibri" pitchFamily="34" charset="0"/>
              <a:cs typeface="Calibri" pitchFamily="34" charset="0"/>
            </a:endParaRPr>
          </a:p>
          <a:p>
            <a:r>
              <a:rPr lang="en-US" sz="1600" b="1" dirty="0">
                <a:solidFill>
                  <a:srgbClr val="0070C0"/>
                </a:solidFill>
                <a:latin typeface="Calibri" pitchFamily="34" charset="0"/>
                <a:cs typeface="Calibri" pitchFamily="34" charset="0"/>
              </a:rPr>
              <a:t>Note, however, that this "touch screen“ is actually the glass transparent that fits on the front of an LCD display for example. </a:t>
            </a:r>
          </a:p>
          <a:p>
            <a:endParaRPr lang="en-US" sz="1600" b="1" dirty="0">
              <a:solidFill>
                <a:srgbClr val="0070C0"/>
              </a:solidFill>
              <a:latin typeface="Calibri" pitchFamily="34" charset="0"/>
              <a:cs typeface="Calibri" pitchFamily="34" charset="0"/>
            </a:endParaRPr>
          </a:p>
          <a:p>
            <a:r>
              <a:rPr lang="en-US" sz="1600" b="1" dirty="0">
                <a:solidFill>
                  <a:srgbClr val="0070C0"/>
                </a:solidFill>
                <a:latin typeface="Calibri" pitchFamily="34" charset="0"/>
                <a:cs typeface="Calibri" pitchFamily="34" charset="0"/>
              </a:rPr>
              <a:t>They are very good at creating control panels customized with the "buttons" printed on a sheet behind the touch screen. The Arduino capturing the coordinates (X, Y) and comparing them with the coordinates of the button pressed. Of course, your control panel might represent something, not only the buttons.  </a:t>
            </a:r>
          </a:p>
          <a:p>
            <a:endParaRPr lang="en-US" sz="1600" b="1" dirty="0">
              <a:solidFill>
                <a:srgbClr val="0070C0"/>
              </a:solidFill>
              <a:latin typeface="Calibri" pitchFamily="34" charset="0"/>
              <a:cs typeface="Calibri" pitchFamily="34" charset="0"/>
            </a:endParaRPr>
          </a:p>
          <a:p>
            <a:r>
              <a:rPr lang="en-US" sz="1600" b="1" dirty="0">
                <a:solidFill>
                  <a:srgbClr val="0070C0"/>
                </a:solidFill>
                <a:latin typeface="Calibri" pitchFamily="34" charset="0"/>
                <a:cs typeface="Calibri" pitchFamily="34" charset="0"/>
              </a:rPr>
              <a:t>You could have a top slider to select the volume or temperature level by touching somewhere along a scale, or it could be a plan of a House so that you can control the lights in different rooms by touching the correct part of the ground plane...  </a:t>
            </a:r>
          </a:p>
          <a:p>
            <a:endParaRPr lang="en-US" sz="1600" b="1" dirty="0">
              <a:solidFill>
                <a:srgbClr val="0070C0"/>
              </a:solidFill>
              <a:latin typeface="Calibri" pitchFamily="34" charset="0"/>
              <a:cs typeface="Calibri" pitchFamily="34" charset="0"/>
            </a:endParaRPr>
          </a:p>
          <a:p>
            <a:r>
              <a:rPr lang="en-US" sz="1600" b="1" dirty="0">
                <a:solidFill>
                  <a:srgbClr val="0070C0"/>
                </a:solidFill>
                <a:latin typeface="Calibri" pitchFamily="34" charset="0"/>
                <a:cs typeface="Calibri" pitchFamily="34" charset="0"/>
              </a:rPr>
              <a:t>In what follows, we will implement a touch screen of the Nintendo DS on a sheet of paper to trigger actions.</a:t>
            </a:r>
            <a:endParaRPr lang="fr-FR" sz="1600" b="1" dirty="0">
              <a:solidFill>
                <a:srgbClr val="7030A0"/>
              </a:solidFill>
              <a:latin typeface="Calibri" pitchFamily="34" charset="0"/>
              <a:cs typeface="Calibri" pitchFamily="34" charset="0"/>
            </a:endParaRPr>
          </a:p>
        </p:txBody>
      </p:sp>
      <p:pic>
        <p:nvPicPr>
          <p:cNvPr id="7" name="Image 6">
            <a:hlinkClick r:id="rId3" action="ppaction://hlinksldjump"/>
            <a:extLst>
              <a:ext uri="{FF2B5EF4-FFF2-40B4-BE49-F238E27FC236}">
                <a16:creationId xmlns:a16="http://schemas.microsoft.com/office/drawing/2014/main" id="{31060D64-300B-4CD7-BCEA-A02BDF7036CB}"/>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blinds(horizontal)">
                                      <p:cBhvr>
                                        <p:cTn id="12" dur="500"/>
                                        <p:tgtEl>
                                          <p:spTgt spid="12">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blinds(horizontal)">
                                      <p:cBhvr>
                                        <p:cTn id="20" dur="500"/>
                                        <p:tgtEl>
                                          <p:spTgt spid="1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blinds(horizontal)">
                                      <p:cBhvr>
                                        <p:cTn id="25" dur="500"/>
                                        <p:tgtEl>
                                          <p:spTgt spid="1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4" end="4"/>
                                            </p:txEl>
                                          </p:spTgt>
                                        </p:tgtEl>
                                        <p:attrNameLst>
                                          <p:attrName>style.visibility</p:attrName>
                                        </p:attrNameLst>
                                      </p:cBhvr>
                                      <p:to>
                                        <p:strVal val="visible"/>
                                      </p:to>
                                    </p:set>
                                    <p:animEffect transition="in" filter="fade">
                                      <p:cBhvr>
                                        <p:cTn id="30" dur="500"/>
                                        <p:tgtEl>
                                          <p:spTgt spid="15">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animEffect transition="in" filter="fade">
                                      <p:cBhvr>
                                        <p:cTn id="33" dur="500"/>
                                        <p:tgtEl>
                                          <p:spTgt spid="15">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xEl>
                                              <p:pRg st="8" end="8"/>
                                            </p:txEl>
                                          </p:spTgt>
                                        </p:tgtEl>
                                        <p:attrNameLst>
                                          <p:attrName>style.visibility</p:attrName>
                                        </p:attrNameLst>
                                      </p:cBhvr>
                                      <p:to>
                                        <p:strVal val="visible"/>
                                      </p:to>
                                    </p:set>
                                    <p:animEffect transition="in" filter="fade">
                                      <p:cBhvr>
                                        <p:cTn id="36"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TOUCH PAD DS: HOW DOES IT WORKS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78</a:t>
            </a:fld>
            <a:endParaRPr lang="fr-FR"/>
          </a:p>
        </p:txBody>
      </p:sp>
      <p:pic>
        <p:nvPicPr>
          <p:cNvPr id="5" name="Image 4" descr="Figure-8-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1670" y="714356"/>
            <a:ext cx="2428892" cy="3385147"/>
          </a:xfrm>
          <a:prstGeom prst="rect">
            <a:avLst/>
          </a:prstGeom>
        </p:spPr>
      </p:pic>
      <p:pic>
        <p:nvPicPr>
          <p:cNvPr id="952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034" y="4286256"/>
            <a:ext cx="8300088" cy="2071702"/>
          </a:xfrm>
          <a:prstGeom prst="rect">
            <a:avLst/>
          </a:prstGeom>
          <a:noFill/>
          <a:ln w="9525">
            <a:noFill/>
            <a:miter lim="800000"/>
            <a:headEnd/>
            <a:tailEnd/>
          </a:ln>
          <a:effec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7818" y="785795"/>
            <a:ext cx="1428750" cy="2057400"/>
          </a:xfrm>
          <a:prstGeom prst="rect">
            <a:avLst/>
          </a:prstGeom>
          <a:noFill/>
          <a:ln w="9525">
            <a:noFill/>
            <a:miter lim="800000"/>
            <a:headEnd/>
            <a:tailEnd/>
          </a:ln>
          <a:effectLst/>
        </p:spPr>
      </p:pic>
      <p:sp>
        <p:nvSpPr>
          <p:cNvPr id="7" name="Rectangle 6"/>
          <p:cNvSpPr/>
          <p:nvPr/>
        </p:nvSpPr>
        <p:spPr>
          <a:xfrm>
            <a:off x="4929180" y="2928935"/>
            <a:ext cx="2357454" cy="1015663"/>
          </a:xfrm>
          <a:prstGeom prst="rect">
            <a:avLst/>
          </a:prstGeom>
        </p:spPr>
        <p:txBody>
          <a:bodyPr wrap="square">
            <a:spAutoFit/>
          </a:bodyPr>
          <a:lstStyle/>
          <a:p>
            <a:pPr algn="just"/>
            <a:r>
              <a:rPr lang="en-US" sz="1000" b="1" i="1" dirty="0">
                <a:solidFill>
                  <a:srgbClr val="0070C0"/>
                </a:solidFill>
                <a:latin typeface="Calibri" pitchFamily="34" charset="0"/>
                <a:cs typeface="Calibri" pitchFamily="34" charset="0"/>
              </a:rPr>
              <a:t>How a touch screen works (courtesy of Mercury from Wikimedia Commons). </a:t>
            </a:r>
          </a:p>
          <a:p>
            <a:pPr algn="just"/>
            <a:r>
              <a:rPr lang="en-US" sz="1000" b="1" i="1" dirty="0">
                <a:solidFill>
                  <a:srgbClr val="0070C0"/>
                </a:solidFill>
                <a:latin typeface="Calibri" pitchFamily="34" charset="0"/>
                <a:cs typeface="Calibri" pitchFamily="34" charset="0"/>
              </a:rPr>
              <a:t>1: Rigid layer.</a:t>
            </a:r>
          </a:p>
          <a:p>
            <a:pPr algn="just"/>
            <a:r>
              <a:rPr lang="en-US" sz="1000" b="1" i="1" dirty="0">
                <a:solidFill>
                  <a:srgbClr val="0070C0"/>
                </a:solidFill>
                <a:latin typeface="Calibri" pitchFamily="34" charset="0"/>
                <a:cs typeface="Calibri" pitchFamily="34" charset="0"/>
              </a:rPr>
              <a:t>2: Metal oxide layer. </a:t>
            </a:r>
          </a:p>
          <a:p>
            <a:pPr algn="just"/>
            <a:r>
              <a:rPr lang="en-US" sz="1000" b="1" i="1" dirty="0">
                <a:solidFill>
                  <a:srgbClr val="0070C0"/>
                </a:solidFill>
                <a:latin typeface="Calibri" pitchFamily="34" charset="0"/>
                <a:cs typeface="Calibri" pitchFamily="34" charset="0"/>
              </a:rPr>
              <a:t>3: Insulating dots. </a:t>
            </a:r>
          </a:p>
          <a:p>
            <a:pPr algn="just"/>
            <a:r>
              <a:rPr lang="en-US" sz="1000" b="1" i="1" dirty="0">
                <a:solidFill>
                  <a:srgbClr val="0070C0"/>
                </a:solidFill>
                <a:latin typeface="Calibri" pitchFamily="34" charset="0"/>
                <a:cs typeface="Calibri" pitchFamily="34" charset="0"/>
              </a:rPr>
              <a:t>4: Flexible layer with metal oxide film.</a:t>
            </a:r>
            <a:endParaRPr lang="fr-FR" sz="1000" b="1" dirty="0">
              <a:solidFill>
                <a:srgbClr val="0070C0"/>
              </a:solidFill>
              <a:latin typeface="Calibri" pitchFamily="34" charset="0"/>
              <a:cs typeface="Calibri" pitchFamily="34" charset="0"/>
            </a:endParaRPr>
          </a:p>
        </p:txBody>
      </p:sp>
      <p:pic>
        <p:nvPicPr>
          <p:cNvPr id="8" name="Image 7">
            <a:hlinkClick r:id="rId5" action="ppaction://hlinksldjump"/>
            <a:extLst>
              <a:ext uri="{FF2B5EF4-FFF2-40B4-BE49-F238E27FC236}">
                <a16:creationId xmlns:a16="http://schemas.microsoft.com/office/drawing/2014/main" id="{E0FD83E5-D9AD-466D-9D03-46D762C74493}"/>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5234"/>
                                        </p:tgtEl>
                                        <p:attrNameLst>
                                          <p:attrName>style.visibility</p:attrName>
                                        </p:attrNameLst>
                                      </p:cBhvr>
                                      <p:to>
                                        <p:strVal val="visible"/>
                                      </p:to>
                                    </p:set>
                                    <p:animEffect transition="in" filter="blinds(horizontal)">
                                      <p:cBhvr>
                                        <p:cTn id="18" dur="500"/>
                                        <p:tgtEl>
                                          <p:spTgt spid="95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TOUCH PAD DS: HOW DOES IT WORKS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79</a:t>
            </a:fld>
            <a:endParaRPr lang="fr-FR"/>
          </a:p>
        </p:txBody>
      </p:sp>
      <p:pic>
        <p:nvPicPr>
          <p:cNvPr id="96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20" y="714356"/>
            <a:ext cx="2962275" cy="4143375"/>
          </a:xfrm>
          <a:prstGeom prst="rect">
            <a:avLst/>
          </a:prstGeom>
          <a:noFill/>
          <a:ln w="9525">
            <a:noFill/>
            <a:miter lim="800000"/>
            <a:headEnd/>
            <a:tailEnd/>
          </a:ln>
          <a:effectLst/>
        </p:spPr>
      </p:pic>
      <p:pic>
        <p:nvPicPr>
          <p:cNvPr id="962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7884" y="642918"/>
            <a:ext cx="2952750" cy="4143375"/>
          </a:xfrm>
          <a:prstGeom prst="rect">
            <a:avLst/>
          </a:prstGeom>
          <a:noFill/>
          <a:ln w="9525">
            <a:noFill/>
            <a:miter lim="800000"/>
            <a:headEnd/>
            <a:tailEnd/>
          </a:ln>
          <a:effectLst/>
        </p:spPr>
      </p:pic>
      <p:pic>
        <p:nvPicPr>
          <p:cNvPr id="962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896" y="4874720"/>
            <a:ext cx="1530460" cy="1626114"/>
          </a:xfrm>
          <a:prstGeom prst="rect">
            <a:avLst/>
          </a:prstGeom>
          <a:noFill/>
          <a:ln w="9525">
            <a:noFill/>
            <a:miter lim="800000"/>
            <a:headEnd/>
            <a:tailEnd/>
          </a:ln>
          <a:effectLst/>
        </p:spPr>
      </p:pic>
      <p:pic>
        <p:nvPicPr>
          <p:cNvPr id="9626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5206" y="4837932"/>
            <a:ext cx="1523102" cy="1662902"/>
          </a:xfrm>
          <a:prstGeom prst="rect">
            <a:avLst/>
          </a:prstGeom>
          <a:noFill/>
          <a:ln w="9525">
            <a:noFill/>
            <a:miter lim="800000"/>
            <a:headEnd/>
            <a:tailEnd/>
          </a:ln>
          <a:effectLst/>
        </p:spPr>
      </p:pic>
      <p:pic>
        <p:nvPicPr>
          <p:cNvPr id="49153"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1736" y="5072074"/>
            <a:ext cx="4086225" cy="1285875"/>
          </a:xfrm>
          <a:prstGeom prst="rect">
            <a:avLst/>
          </a:prstGeom>
          <a:noFill/>
          <a:ln w="9525">
            <a:noFill/>
            <a:miter lim="800000"/>
            <a:headEnd/>
            <a:tailEnd/>
          </a:ln>
          <a:effectLst/>
        </p:spPr>
      </p:pic>
      <p:pic>
        <p:nvPicPr>
          <p:cNvPr id="11" name="Image 10" descr="touch-control-panel-schematic-small.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7036" y="3857628"/>
            <a:ext cx="2337972" cy="1071570"/>
          </a:xfrm>
          <a:prstGeom prst="rect">
            <a:avLst/>
          </a:prstGeom>
        </p:spPr>
      </p:pic>
      <p:pic>
        <p:nvPicPr>
          <p:cNvPr id="10" name="Image 9">
            <a:hlinkClick r:id="rId8" action="ppaction://hlinksldjump"/>
            <a:extLst>
              <a:ext uri="{FF2B5EF4-FFF2-40B4-BE49-F238E27FC236}">
                <a16:creationId xmlns:a16="http://schemas.microsoft.com/office/drawing/2014/main" id="{B2CA5045-5CB0-4F80-A7E7-B6E0B46F19B5}"/>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blinds(horizontal)">
                                      <p:cBhvr>
                                        <p:cTn id="7" dur="500"/>
                                        <p:tgtEl>
                                          <p:spTgt spid="96258"/>
                                        </p:tgtEl>
                                      </p:cBhvr>
                                    </p:animEffect>
                                  </p:childTnLst>
                                </p:cTn>
                              </p:par>
                              <p:par>
                                <p:cTn id="8" presetID="3" presetClass="entr" presetSubtype="10" fill="hold" nodeType="withEffect">
                                  <p:stCondLst>
                                    <p:cond delay="0"/>
                                  </p:stCondLst>
                                  <p:childTnLst>
                                    <p:set>
                                      <p:cBhvr>
                                        <p:cTn id="9" dur="1" fill="hold">
                                          <p:stCondLst>
                                            <p:cond delay="0"/>
                                          </p:stCondLst>
                                        </p:cTn>
                                        <p:tgtEl>
                                          <p:spTgt spid="96260"/>
                                        </p:tgtEl>
                                        <p:attrNameLst>
                                          <p:attrName>style.visibility</p:attrName>
                                        </p:attrNameLst>
                                      </p:cBhvr>
                                      <p:to>
                                        <p:strVal val="visible"/>
                                      </p:to>
                                    </p:set>
                                    <p:animEffect transition="in" filter="blinds(horizontal)">
                                      <p:cBhvr>
                                        <p:cTn id="10" dur="500"/>
                                        <p:tgtEl>
                                          <p:spTgt spid="9626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6259"/>
                                        </p:tgtEl>
                                        <p:attrNameLst>
                                          <p:attrName>style.visibility</p:attrName>
                                        </p:attrNameLst>
                                      </p:cBhvr>
                                      <p:to>
                                        <p:strVal val="visible"/>
                                      </p:to>
                                    </p:set>
                                    <p:animEffect transition="in" filter="blinds(horizontal)">
                                      <p:cBhvr>
                                        <p:cTn id="15" dur="500"/>
                                        <p:tgtEl>
                                          <p:spTgt spid="96259"/>
                                        </p:tgtEl>
                                      </p:cBhvr>
                                    </p:animEffect>
                                  </p:childTnLst>
                                </p:cTn>
                              </p:par>
                              <p:par>
                                <p:cTn id="16" presetID="3" presetClass="entr" presetSubtype="10" fill="hold" nodeType="withEffect">
                                  <p:stCondLst>
                                    <p:cond delay="0"/>
                                  </p:stCondLst>
                                  <p:childTnLst>
                                    <p:set>
                                      <p:cBhvr>
                                        <p:cTn id="17" dur="1" fill="hold">
                                          <p:stCondLst>
                                            <p:cond delay="0"/>
                                          </p:stCondLst>
                                        </p:cTn>
                                        <p:tgtEl>
                                          <p:spTgt spid="96261"/>
                                        </p:tgtEl>
                                        <p:attrNameLst>
                                          <p:attrName>style.visibility</p:attrName>
                                        </p:attrNameLst>
                                      </p:cBhvr>
                                      <p:to>
                                        <p:strVal val="visible"/>
                                      </p:to>
                                    </p:set>
                                    <p:animEffect transition="in" filter="blinds(horizontal)">
                                      <p:cBhvr>
                                        <p:cTn id="18" dur="500"/>
                                        <p:tgtEl>
                                          <p:spTgt spid="9626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nodeType="withEffect">
                                  <p:stCondLst>
                                    <p:cond delay="0"/>
                                  </p:stCondLst>
                                  <p:childTnLst>
                                    <p:set>
                                      <p:cBhvr>
                                        <p:cTn id="25" dur="1" fill="hold">
                                          <p:stCondLst>
                                            <p:cond delay="0"/>
                                          </p:stCondLst>
                                        </p:cTn>
                                        <p:tgtEl>
                                          <p:spTgt spid="49153"/>
                                        </p:tgtEl>
                                        <p:attrNameLst>
                                          <p:attrName>style.visibility</p:attrName>
                                        </p:attrNameLst>
                                      </p:cBhvr>
                                      <p:to>
                                        <p:strVal val="visible"/>
                                      </p:to>
                                    </p:set>
                                    <p:animEffect transition="in" filter="blinds(horizontal)">
                                      <p:cBhvr>
                                        <p:cTn id="26" dur="500"/>
                                        <p:tgtEl>
                                          <p:spTgt spid="49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ARDUINO AND OPEN-SOURCE HARDWARE : A PHILOSOPHY</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8</a:t>
            </a:fld>
            <a:endParaRPr lang="fr-FR"/>
          </a:p>
        </p:txBody>
      </p:sp>
      <p:pic>
        <p:nvPicPr>
          <p:cNvPr id="5" name="Image 4" descr="ohw-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837448" y="764704"/>
            <a:ext cx="1271056" cy="1042268"/>
          </a:xfrm>
          <a:prstGeom prst="rect">
            <a:avLst/>
          </a:prstGeom>
        </p:spPr>
      </p:pic>
      <p:pic>
        <p:nvPicPr>
          <p:cNvPr id="8" name="Image 7" descr="arduino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1928122"/>
            <a:ext cx="911010" cy="911010"/>
          </a:xfrm>
          <a:prstGeom prst="rect">
            <a:avLst/>
          </a:prstGeom>
        </p:spPr>
      </p:pic>
      <p:sp>
        <p:nvSpPr>
          <p:cNvPr id="9" name="Rectangle 8"/>
          <p:cNvSpPr/>
          <p:nvPr/>
        </p:nvSpPr>
        <p:spPr>
          <a:xfrm>
            <a:off x="0" y="620688"/>
            <a:ext cx="4572000" cy="338554"/>
          </a:xfrm>
          <a:prstGeom prst="rect">
            <a:avLst/>
          </a:prstGeom>
        </p:spPr>
        <p:txBody>
          <a:bodyPr>
            <a:spAutoFit/>
          </a:bodyPr>
          <a:lstStyle/>
          <a:p>
            <a:r>
              <a:rPr lang="en-US" sz="1600" b="1" dirty="0">
                <a:solidFill>
                  <a:srgbClr val="C00000"/>
                </a:solidFill>
                <a:latin typeface="Calibri" pitchFamily="34" charset="0"/>
              </a:rPr>
              <a:t>1 - 'hardware’ material is 'open source ':</a:t>
            </a:r>
            <a:endParaRPr lang="fr-FR" sz="1600" b="1" dirty="0">
              <a:solidFill>
                <a:srgbClr val="C00000"/>
              </a:solidFill>
              <a:latin typeface="Calibri" pitchFamily="34" charset="0"/>
            </a:endParaRPr>
          </a:p>
        </p:txBody>
      </p:sp>
      <p:sp>
        <p:nvSpPr>
          <p:cNvPr id="10" name="Rectangle 9"/>
          <p:cNvSpPr/>
          <p:nvPr/>
        </p:nvSpPr>
        <p:spPr>
          <a:xfrm>
            <a:off x="-36512" y="2204864"/>
            <a:ext cx="5688632" cy="830997"/>
          </a:xfrm>
          <a:prstGeom prst="rect">
            <a:avLst/>
          </a:prstGeom>
        </p:spPr>
        <p:txBody>
          <a:bodyPr wrap="square">
            <a:spAutoFit/>
          </a:bodyPr>
          <a:lstStyle/>
          <a:p>
            <a:r>
              <a:rPr lang="en-US" sz="1600" b="1" dirty="0">
                <a:solidFill>
                  <a:srgbClr val="C00000"/>
                </a:solidFill>
                <a:latin typeface="Calibri" pitchFamily="34" charset="0"/>
              </a:rPr>
              <a:t>2 - The 'software' is 'open source’: </a:t>
            </a:r>
          </a:p>
          <a:p>
            <a:r>
              <a:rPr lang="en-US" sz="1600" b="1" dirty="0">
                <a:solidFill>
                  <a:srgbClr val="0070C0"/>
                </a:solidFill>
                <a:latin typeface="Calibri" pitchFamily="34" charset="0"/>
              </a:rPr>
              <a:t>we can use it, modify it and distribute it freely (under the same terms as the license of the original work).</a:t>
            </a:r>
            <a:endParaRPr lang="fr-FR" sz="1600" b="1" dirty="0">
              <a:solidFill>
                <a:srgbClr val="0070C0"/>
              </a:solidFill>
              <a:latin typeface="Calibri" pitchFamily="34" charset="0"/>
            </a:endParaRPr>
          </a:p>
        </p:txBody>
      </p:sp>
      <p:sp>
        <p:nvSpPr>
          <p:cNvPr id="13" name="Rectangle 12"/>
          <p:cNvSpPr/>
          <p:nvPr/>
        </p:nvSpPr>
        <p:spPr>
          <a:xfrm>
            <a:off x="-36512" y="984211"/>
            <a:ext cx="7848872" cy="1077218"/>
          </a:xfrm>
          <a:prstGeom prst="rect">
            <a:avLst/>
          </a:prstGeom>
        </p:spPr>
        <p:txBody>
          <a:bodyPr wrap="square">
            <a:spAutoFit/>
          </a:bodyPr>
          <a:lstStyle/>
          <a:p>
            <a:pPr algn="just"/>
            <a:r>
              <a:rPr lang="en-US" sz="1600" b="1" dirty="0">
                <a:solidFill>
                  <a:srgbClr val="0070C0"/>
                </a:solidFill>
                <a:latin typeface="Calibri" pitchFamily="34" charset="0"/>
              </a:rPr>
              <a:t>The free hardware </a:t>
            </a:r>
            <a:r>
              <a:rPr lang="en-US" sz="1600" b="1" dirty="0">
                <a:solidFill>
                  <a:srgbClr val="C00000"/>
                </a:solidFill>
                <a:latin typeface="Calibri" pitchFamily="34" charset="0"/>
              </a:rPr>
              <a:t>(OSHW - </a:t>
            </a:r>
            <a:r>
              <a:rPr lang="en-US" sz="1600" b="1" dirty="0" err="1">
                <a:solidFill>
                  <a:srgbClr val="C00000"/>
                </a:solidFill>
                <a:latin typeface="Calibri" pitchFamily="34" charset="0"/>
              </a:rPr>
              <a:t>OpenSource</a:t>
            </a:r>
            <a:r>
              <a:rPr lang="en-US" sz="1600" b="1" dirty="0">
                <a:solidFill>
                  <a:srgbClr val="C00000"/>
                </a:solidFill>
                <a:latin typeface="Calibri" pitchFamily="34" charset="0"/>
              </a:rPr>
              <a:t> Hardware) </a:t>
            </a:r>
            <a:r>
              <a:rPr lang="en-US" sz="1600" b="1" dirty="0">
                <a:solidFill>
                  <a:srgbClr val="0070C0"/>
                </a:solidFill>
                <a:latin typeface="Calibri" pitchFamily="34" charset="0"/>
              </a:rPr>
              <a:t>is a term that includes "tangible" products - machines, devices or all physical devices - whose plans have been made public in such a way that anyone can make them, edit, distribute and use (under the same terms as the license of the original work).</a:t>
            </a:r>
            <a:endParaRPr lang="fr-FR" sz="1600" b="1" dirty="0">
              <a:solidFill>
                <a:srgbClr val="0070C0"/>
              </a:solidFill>
              <a:latin typeface="Calibri" pitchFamily="34" charset="0"/>
            </a:endParaRPr>
          </a:p>
        </p:txBody>
      </p:sp>
      <p:sp>
        <p:nvSpPr>
          <p:cNvPr id="14" name="Rectangle 13"/>
          <p:cNvSpPr/>
          <p:nvPr/>
        </p:nvSpPr>
        <p:spPr>
          <a:xfrm>
            <a:off x="0" y="6309320"/>
            <a:ext cx="3129383" cy="261610"/>
          </a:xfrm>
          <a:prstGeom prst="rect">
            <a:avLst/>
          </a:prstGeom>
        </p:spPr>
        <p:txBody>
          <a:bodyPr wrap="none">
            <a:spAutoFit/>
          </a:bodyPr>
          <a:lstStyle/>
          <a:p>
            <a:r>
              <a:rPr lang="fr-FR" sz="1100" b="1" dirty="0">
                <a:solidFill>
                  <a:srgbClr val="FF6600"/>
                </a:solidFill>
                <a:latin typeface="Calibri" pitchFamily="34" charset="0"/>
              </a:rPr>
              <a:t>http://freedomdefined.org/OSHW/translations/fr</a:t>
            </a:r>
          </a:p>
        </p:txBody>
      </p:sp>
      <p:sp>
        <p:nvSpPr>
          <p:cNvPr id="15" name="Rectangle 14"/>
          <p:cNvSpPr/>
          <p:nvPr/>
        </p:nvSpPr>
        <p:spPr>
          <a:xfrm>
            <a:off x="-36512" y="4077072"/>
            <a:ext cx="9180512" cy="1077218"/>
          </a:xfrm>
          <a:prstGeom prst="rect">
            <a:avLst/>
          </a:prstGeom>
        </p:spPr>
        <p:txBody>
          <a:bodyPr wrap="square">
            <a:spAutoFit/>
          </a:bodyPr>
          <a:lstStyle/>
          <a:p>
            <a:pPr algn="just"/>
            <a:r>
              <a:rPr lang="en-US" sz="1600" b="1" i="1" dirty="0">
                <a:solidFill>
                  <a:srgbClr val="00B050"/>
                </a:solidFill>
                <a:latin typeface="Calibri" pitchFamily="34" charset="0"/>
              </a:rPr>
              <a:t>Most of the authors, regardless of their field of activity, and independently of their status of amateur or professional, have interest to foster an ecosystem where works can be distributed, re-used and derived in creative ways.  </a:t>
            </a:r>
          </a:p>
          <a:p>
            <a:pPr algn="just"/>
            <a:r>
              <a:rPr lang="en-US" sz="1600" b="1" i="1" u="sng" dirty="0">
                <a:solidFill>
                  <a:srgbClr val="7030A0"/>
                </a:solidFill>
                <a:latin typeface="Calibri" pitchFamily="34" charset="0"/>
              </a:rPr>
              <a:t>More easy is to reuse and derive works, the more our culture is enriched.</a:t>
            </a:r>
            <a:endParaRPr lang="fr-FR" sz="2000" b="1" i="1" u="sng" dirty="0">
              <a:solidFill>
                <a:srgbClr val="7030A0"/>
              </a:solidFill>
              <a:latin typeface="Calibri" pitchFamily="34" charset="0"/>
            </a:endParaRPr>
          </a:p>
        </p:txBody>
      </p:sp>
      <p:sp>
        <p:nvSpPr>
          <p:cNvPr id="16" name="Rectangle 15"/>
          <p:cNvSpPr/>
          <p:nvPr/>
        </p:nvSpPr>
        <p:spPr>
          <a:xfrm>
            <a:off x="6548418" y="6309320"/>
            <a:ext cx="2595582" cy="261610"/>
          </a:xfrm>
          <a:prstGeom prst="rect">
            <a:avLst/>
          </a:prstGeom>
        </p:spPr>
        <p:txBody>
          <a:bodyPr wrap="none">
            <a:spAutoFit/>
          </a:bodyPr>
          <a:lstStyle/>
          <a:p>
            <a:r>
              <a:rPr lang="fr-FR" sz="1100" b="1" dirty="0">
                <a:solidFill>
                  <a:srgbClr val="FF6600"/>
                </a:solidFill>
                <a:latin typeface="Calibri" pitchFamily="34" charset="0"/>
              </a:rPr>
              <a:t>http://freedomdefined.org/Definition/Fr</a:t>
            </a:r>
          </a:p>
        </p:txBody>
      </p:sp>
      <p:sp>
        <p:nvSpPr>
          <p:cNvPr id="17" name="Rectangle 16"/>
          <p:cNvSpPr/>
          <p:nvPr/>
        </p:nvSpPr>
        <p:spPr>
          <a:xfrm>
            <a:off x="35496" y="3284984"/>
            <a:ext cx="9108504" cy="830997"/>
          </a:xfrm>
          <a:prstGeom prst="rect">
            <a:avLst/>
          </a:prstGeom>
        </p:spPr>
        <p:txBody>
          <a:bodyPr wrap="square">
            <a:spAutoFit/>
          </a:bodyPr>
          <a:lstStyle/>
          <a:p>
            <a:pPr algn="just"/>
            <a:r>
              <a:rPr lang="en-US" sz="1600" b="1" dirty="0">
                <a:solidFill>
                  <a:srgbClr val="FF6600"/>
                </a:solidFill>
                <a:latin typeface="Calibri" pitchFamily="34" charset="0"/>
              </a:rPr>
              <a:t>Beware, in OSH, the hardware design (i.e. mechanical drawings, schematics, BOM, layout PCB, source code and layout of integrated circuits...), in addition to the software that drives the hardware are all required to approach free software (free and open-source software (FOSS))</a:t>
            </a:r>
            <a:endParaRPr lang="fr-FR" sz="1600" b="1" dirty="0">
              <a:solidFill>
                <a:srgbClr val="0070C0"/>
              </a:solidFill>
              <a:latin typeface="Calibri" pitchFamily="34" charset="0"/>
            </a:endParaRPr>
          </a:p>
        </p:txBody>
      </p:sp>
      <p:sp>
        <p:nvSpPr>
          <p:cNvPr id="18" name="Rectangle 17"/>
          <p:cNvSpPr/>
          <p:nvPr/>
        </p:nvSpPr>
        <p:spPr>
          <a:xfrm>
            <a:off x="3203848" y="6309320"/>
            <a:ext cx="3353803" cy="261610"/>
          </a:xfrm>
          <a:prstGeom prst="rect">
            <a:avLst/>
          </a:prstGeom>
        </p:spPr>
        <p:txBody>
          <a:bodyPr wrap="none">
            <a:spAutoFit/>
          </a:bodyPr>
          <a:lstStyle/>
          <a:p>
            <a:r>
              <a:rPr lang="fr-FR" sz="1100" b="1" dirty="0">
                <a:solidFill>
                  <a:srgbClr val="FF6600"/>
                </a:solidFill>
                <a:latin typeface="Calibri" pitchFamily="34" charset="0"/>
              </a:rPr>
              <a:t>http://en.wikipedia.org/wiki/Open_source_hardware</a:t>
            </a:r>
          </a:p>
        </p:txBody>
      </p:sp>
      <p:pic>
        <p:nvPicPr>
          <p:cNvPr id="20" name="Image 19" descr="linux-penguin.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1844824"/>
            <a:ext cx="990454" cy="1091410"/>
          </a:xfrm>
          <a:prstGeom prst="rect">
            <a:avLst/>
          </a:prstGeom>
        </p:spPr>
      </p:pic>
      <p:pic>
        <p:nvPicPr>
          <p:cNvPr id="21" name="Image 20" descr="opensource_image.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5518" y="1860222"/>
            <a:ext cx="2032986" cy="1496770"/>
          </a:xfrm>
          <a:prstGeom prst="rect">
            <a:avLst/>
          </a:prstGeom>
        </p:spPr>
      </p:pic>
      <p:sp>
        <p:nvSpPr>
          <p:cNvPr id="19" name="Rectangle 18"/>
          <p:cNvSpPr/>
          <p:nvPr/>
        </p:nvSpPr>
        <p:spPr>
          <a:xfrm>
            <a:off x="0" y="5157192"/>
            <a:ext cx="7488832" cy="1077218"/>
          </a:xfrm>
          <a:prstGeom prst="rect">
            <a:avLst/>
          </a:prstGeom>
        </p:spPr>
        <p:txBody>
          <a:bodyPr wrap="square">
            <a:spAutoFit/>
          </a:bodyPr>
          <a:lstStyle/>
          <a:p>
            <a:r>
              <a:rPr lang="en-US" sz="1600" b="1" dirty="0">
                <a:effectLst>
                  <a:outerShdw blurRad="38100" dist="38100" dir="2700000" algn="tl">
                    <a:srgbClr val="000000">
                      <a:alpha val="43137"/>
                    </a:srgbClr>
                  </a:outerShdw>
                </a:effectLst>
                <a:latin typeface="Calibri" pitchFamily="34" charset="0"/>
              </a:rPr>
              <a:t>Major interest of open source work methods:</a:t>
            </a:r>
          </a:p>
          <a:p>
            <a:r>
              <a:rPr lang="en-US" sz="1600" b="1" dirty="0">
                <a:effectLst>
                  <a:outerShdw blurRad="38100" dist="38100" dir="2700000" algn="tl">
                    <a:srgbClr val="000000">
                      <a:alpha val="43137"/>
                    </a:srgbClr>
                  </a:outerShdw>
                </a:effectLst>
                <a:latin typeface="Calibri" pitchFamily="34" charset="0"/>
              </a:rPr>
              <a:t>- principle of community development</a:t>
            </a:r>
          </a:p>
          <a:p>
            <a:r>
              <a:rPr lang="en-US" sz="1600" b="1" dirty="0">
                <a:effectLst>
                  <a:outerShdw blurRad="38100" dist="38100" dir="2700000" algn="tl">
                    <a:srgbClr val="000000">
                      <a:alpha val="43137"/>
                    </a:srgbClr>
                  </a:outerShdw>
                </a:effectLst>
                <a:latin typeface="Calibri" pitchFamily="34" charset="0"/>
              </a:rPr>
              <a:t>- </a:t>
            </a:r>
            <a:r>
              <a:rPr lang="en-US" sz="1600" b="1" dirty="0" err="1">
                <a:effectLst>
                  <a:outerShdw blurRad="38100" dist="38100" dir="2700000" algn="tl">
                    <a:srgbClr val="000000">
                      <a:alpha val="43137"/>
                    </a:srgbClr>
                  </a:outerShdw>
                </a:effectLst>
                <a:latin typeface="Calibri" pitchFamily="34" charset="0"/>
              </a:rPr>
              <a:t>mutualisation</a:t>
            </a:r>
            <a:r>
              <a:rPr lang="en-US" sz="1600" b="1" dirty="0">
                <a:effectLst>
                  <a:outerShdw blurRad="38100" dist="38100" dir="2700000" algn="tl">
                    <a:srgbClr val="000000">
                      <a:alpha val="43137"/>
                    </a:srgbClr>
                  </a:outerShdw>
                </a:effectLst>
                <a:latin typeface="Calibri" pitchFamily="34" charset="0"/>
              </a:rPr>
              <a:t> of skills</a:t>
            </a:r>
          </a:p>
          <a:p>
            <a:r>
              <a:rPr lang="en-US" sz="1600" b="1" dirty="0">
                <a:effectLst>
                  <a:outerShdw blurRad="38100" dist="38100" dir="2700000" algn="tl">
                    <a:srgbClr val="000000">
                      <a:alpha val="43137"/>
                    </a:srgbClr>
                  </a:outerShdw>
                </a:effectLst>
                <a:latin typeface="Calibri" pitchFamily="34" charset="0"/>
              </a:rPr>
              <a:t>- </a:t>
            </a:r>
            <a:r>
              <a:rPr lang="en-US" sz="1600" b="1" dirty="0" err="1">
                <a:effectLst>
                  <a:outerShdw blurRad="38100" dist="38100" dir="2700000" algn="tl">
                    <a:srgbClr val="000000">
                      <a:alpha val="43137"/>
                    </a:srgbClr>
                  </a:outerShdw>
                </a:effectLst>
                <a:latin typeface="Calibri" pitchFamily="34" charset="0"/>
              </a:rPr>
              <a:t>mutualization</a:t>
            </a:r>
            <a:r>
              <a:rPr lang="en-US" sz="1600" b="1" dirty="0">
                <a:effectLst>
                  <a:outerShdw blurRad="38100" dist="38100" dir="2700000" algn="tl">
                    <a:srgbClr val="000000">
                      <a:alpha val="43137"/>
                    </a:srgbClr>
                  </a:outerShdw>
                </a:effectLst>
                <a:latin typeface="Calibri" pitchFamily="34" charset="0"/>
              </a:rPr>
              <a:t> of problem solving.</a:t>
            </a:r>
            <a:endParaRPr lang="fr-FR" sz="1600" b="1" dirty="0">
              <a:effectLst>
                <a:outerShdw blurRad="38100" dist="38100" dir="2700000" algn="tl">
                  <a:srgbClr val="000000">
                    <a:alpha val="43137"/>
                  </a:srgbClr>
                </a:outerShdw>
              </a:effectLst>
              <a:latin typeface="Calibri" pitchFamily="34" charset="0"/>
            </a:endParaRPr>
          </a:p>
        </p:txBody>
      </p:sp>
      <p:pic>
        <p:nvPicPr>
          <p:cNvPr id="23" name="Image 22">
            <a:hlinkClick r:id="rId6" action="ppaction://hlinksldjump"/>
            <a:extLst>
              <a:ext uri="{FF2B5EF4-FFF2-40B4-BE49-F238E27FC236}">
                <a16:creationId xmlns:a16="http://schemas.microsoft.com/office/drawing/2014/main" id="{948F2865-E88B-4BAC-A77A-6BB13EA1B05E}"/>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blinds(horizontal)">
                                      <p:cBhvr>
                                        <p:cTn id="21" dur="500"/>
                                        <p:tgtEl>
                                          <p:spTgt spid="20"/>
                                        </p:tgtEl>
                                      </p:cBhvr>
                                    </p:animEffect>
                                  </p:childTnLst>
                                </p:cTn>
                              </p:par>
                              <p:par>
                                <p:cTn id="22" presetID="3" presetClass="entr" presetSubtype="1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linds(horizontal)">
                                      <p:cBhvr>
                                        <p:cTn id="50" dur="500"/>
                                        <p:tgtEl>
                                          <p:spTgt spid="1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blinds(horizontal)">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P spid="16" grpId="0"/>
      <p:bldP spid="17" grpId="0"/>
      <p:bldP spid="18" grpId="0"/>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CC7D35BD-177F-4782-B7CC-389D6A4D7321}"/>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051104" y="6592267"/>
            <a:ext cx="2057400" cy="365125"/>
          </a:xfrm>
        </p:spPr>
        <p:txBody>
          <a:bodyPr/>
          <a:lstStyle/>
          <a:p>
            <a:pPr>
              <a:defRPr/>
            </a:pPr>
            <a:fld id="{E652A8FB-8C76-45BB-8D82-93F8E151003C}" type="slidenum">
              <a:rPr lang="fr-FR" smtClean="0"/>
              <a:pPr>
                <a:defRPr/>
              </a:pPr>
              <a:t>80</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TP2A</a:t>
            </a:r>
          </a:p>
        </p:txBody>
      </p:sp>
      <p:pic>
        <p:nvPicPr>
          <p:cNvPr id="6" name="Image 5">
            <a:hlinkClick r:id="rId2" action="ppaction://hlinksldjump"/>
            <a:extLst>
              <a:ext uri="{FF2B5EF4-FFF2-40B4-BE49-F238E27FC236}">
                <a16:creationId xmlns:a16="http://schemas.microsoft.com/office/drawing/2014/main" id="{F6D66554-2C33-4413-AF5F-4A16FF4B5BF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TOUCH PAD DS TEST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81</a:t>
            </a:fld>
            <a:endParaRPr lang="fr-FR"/>
          </a:p>
        </p:txBody>
      </p:sp>
      <p:pic>
        <p:nvPicPr>
          <p:cNvPr id="1239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0203" y="1404393"/>
            <a:ext cx="2842744" cy="2892968"/>
          </a:xfrm>
          <a:prstGeom prst="rect">
            <a:avLst/>
          </a:prstGeom>
          <a:noFill/>
          <a:ln w="9525">
            <a:noFill/>
            <a:miter lim="800000"/>
            <a:headEnd/>
            <a:tailEnd/>
          </a:ln>
          <a:effectLst/>
        </p:spPr>
      </p:pic>
      <p:pic>
        <p:nvPicPr>
          <p:cNvPr id="1239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0628" y="4643446"/>
            <a:ext cx="3834826" cy="1412504"/>
          </a:xfrm>
          <a:prstGeom prst="rect">
            <a:avLst/>
          </a:prstGeom>
          <a:noFill/>
          <a:ln w="9525">
            <a:noFill/>
            <a:miter lim="800000"/>
            <a:headEnd/>
            <a:tailEnd/>
          </a:ln>
          <a:effectLst/>
        </p:spPr>
      </p:pic>
      <p:sp>
        <p:nvSpPr>
          <p:cNvPr id="7" name="ZoneTexte 6"/>
          <p:cNvSpPr txBox="1"/>
          <p:nvPr/>
        </p:nvSpPr>
        <p:spPr>
          <a:xfrm>
            <a:off x="-32" y="467284"/>
            <a:ext cx="4857784" cy="6247864"/>
          </a:xfrm>
          <a:prstGeom prst="rect">
            <a:avLst/>
          </a:prstGeom>
          <a:noFill/>
        </p:spPr>
        <p:txBody>
          <a:bodyPr wrap="square" rtlCol="0">
            <a:spAutoFit/>
          </a:bodyPr>
          <a:lstStyle/>
          <a:p>
            <a:r>
              <a:rPr lang="fr-FR" sz="800" b="1" dirty="0">
                <a:solidFill>
                  <a:srgbClr val="C00000"/>
                </a:solidFill>
                <a:latin typeface="Calibri" pitchFamily="34" charset="0"/>
                <a:cs typeface="Calibri" pitchFamily="34" charset="0"/>
              </a:rPr>
              <a:t>// Project 33 – TOUCH SCREEN</a:t>
            </a:r>
          </a:p>
          <a:p>
            <a:r>
              <a:rPr lang="fr-FR" sz="800" b="1" dirty="0">
                <a:latin typeface="Calibri" pitchFamily="34" charset="0"/>
                <a:cs typeface="Calibri" pitchFamily="34" charset="0"/>
              </a:rPr>
              <a:t>// Power connections</a:t>
            </a:r>
          </a:p>
          <a:p>
            <a:r>
              <a:rPr lang="en-US" sz="800" b="1" dirty="0">
                <a:solidFill>
                  <a:srgbClr val="FF6600"/>
                </a:solidFill>
                <a:latin typeface="Calibri" pitchFamily="34" charset="0"/>
                <a:cs typeface="Calibri" pitchFamily="34" charset="0"/>
              </a:rPr>
              <a:t>#define Left 8 </a:t>
            </a:r>
            <a:r>
              <a:rPr lang="en-US" sz="800" b="1" dirty="0">
                <a:latin typeface="Calibri" pitchFamily="34" charset="0"/>
                <a:cs typeface="Calibri" pitchFamily="34" charset="0"/>
              </a:rPr>
              <a:t>// Left (X1) to digital pin 8</a:t>
            </a:r>
          </a:p>
          <a:p>
            <a:r>
              <a:rPr lang="en-US" sz="800" b="1" dirty="0">
                <a:solidFill>
                  <a:srgbClr val="FF6600"/>
                </a:solidFill>
                <a:latin typeface="Calibri" pitchFamily="34" charset="0"/>
                <a:cs typeface="Calibri" pitchFamily="34" charset="0"/>
              </a:rPr>
              <a:t>#define Bottom 9 </a:t>
            </a:r>
            <a:r>
              <a:rPr lang="en-US" sz="800" b="1" dirty="0">
                <a:latin typeface="Calibri" pitchFamily="34" charset="0"/>
                <a:cs typeface="Calibri" pitchFamily="34" charset="0"/>
              </a:rPr>
              <a:t>// Bottom (Y2) to digital pin 9</a:t>
            </a:r>
          </a:p>
          <a:p>
            <a:r>
              <a:rPr lang="en-US" sz="800" b="1" dirty="0">
                <a:solidFill>
                  <a:srgbClr val="FF6600"/>
                </a:solidFill>
                <a:latin typeface="Calibri" pitchFamily="34" charset="0"/>
                <a:cs typeface="Calibri" pitchFamily="34" charset="0"/>
              </a:rPr>
              <a:t>#define Right 10 </a:t>
            </a:r>
            <a:r>
              <a:rPr lang="en-US" sz="800" b="1" dirty="0">
                <a:latin typeface="Calibri" pitchFamily="34" charset="0"/>
                <a:cs typeface="Calibri" pitchFamily="34" charset="0"/>
              </a:rPr>
              <a:t>// Right (X2) to digital pin 10</a:t>
            </a:r>
          </a:p>
          <a:p>
            <a:r>
              <a:rPr lang="en-US" sz="800" b="1" dirty="0">
                <a:solidFill>
                  <a:srgbClr val="FF6600"/>
                </a:solidFill>
                <a:latin typeface="Calibri" pitchFamily="34" charset="0"/>
                <a:cs typeface="Calibri" pitchFamily="34" charset="0"/>
              </a:rPr>
              <a:t>#define Top 11 </a:t>
            </a:r>
            <a:r>
              <a:rPr lang="en-US" sz="800" b="1" dirty="0">
                <a:latin typeface="Calibri" pitchFamily="34" charset="0"/>
                <a:cs typeface="Calibri" pitchFamily="34" charset="0"/>
              </a:rPr>
              <a:t>// Top (Y1) to digital pin 11</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Analog</a:t>
            </a:r>
            <a:r>
              <a:rPr lang="fr-FR" sz="800" b="1" dirty="0">
                <a:latin typeface="Calibri" pitchFamily="34" charset="0"/>
                <a:cs typeface="Calibri" pitchFamily="34" charset="0"/>
              </a:rPr>
              <a:t> connections</a:t>
            </a:r>
          </a:p>
          <a:p>
            <a:r>
              <a:rPr lang="en-US" sz="800" b="1" dirty="0">
                <a:solidFill>
                  <a:srgbClr val="FF6600"/>
                </a:solidFill>
                <a:latin typeface="Calibri" pitchFamily="34" charset="0"/>
                <a:cs typeface="Calibri" pitchFamily="34" charset="0"/>
              </a:rPr>
              <a:t>#define </a:t>
            </a:r>
            <a:r>
              <a:rPr lang="en-US" sz="800" b="1" dirty="0" err="1">
                <a:solidFill>
                  <a:srgbClr val="FF6600"/>
                </a:solidFill>
                <a:latin typeface="Calibri" pitchFamily="34" charset="0"/>
                <a:cs typeface="Calibri" pitchFamily="34" charset="0"/>
              </a:rPr>
              <a:t>topInput</a:t>
            </a:r>
            <a:r>
              <a:rPr lang="en-US" sz="800" b="1" dirty="0">
                <a:solidFill>
                  <a:srgbClr val="FF6600"/>
                </a:solidFill>
                <a:latin typeface="Calibri" pitchFamily="34" charset="0"/>
                <a:cs typeface="Calibri" pitchFamily="34" charset="0"/>
              </a:rPr>
              <a:t> 0 </a:t>
            </a:r>
            <a:r>
              <a:rPr lang="en-US" sz="800" b="1" dirty="0">
                <a:latin typeface="Calibri" pitchFamily="34" charset="0"/>
                <a:cs typeface="Calibri" pitchFamily="34" charset="0"/>
              </a:rPr>
              <a:t>// Top (Y1) to analog pin 0</a:t>
            </a:r>
          </a:p>
          <a:p>
            <a:r>
              <a:rPr lang="en-US" sz="800" b="1" dirty="0">
                <a:solidFill>
                  <a:srgbClr val="FF6600"/>
                </a:solidFill>
                <a:latin typeface="Calibri" pitchFamily="34" charset="0"/>
                <a:cs typeface="Calibri" pitchFamily="34" charset="0"/>
              </a:rPr>
              <a:t>#define </a:t>
            </a:r>
            <a:r>
              <a:rPr lang="en-US" sz="800" b="1" dirty="0" err="1">
                <a:solidFill>
                  <a:srgbClr val="FF6600"/>
                </a:solidFill>
                <a:latin typeface="Calibri" pitchFamily="34" charset="0"/>
                <a:cs typeface="Calibri" pitchFamily="34" charset="0"/>
              </a:rPr>
              <a:t>rightInput</a:t>
            </a:r>
            <a:r>
              <a:rPr lang="en-US" sz="800" b="1" dirty="0">
                <a:solidFill>
                  <a:srgbClr val="FF6600"/>
                </a:solidFill>
                <a:latin typeface="Calibri" pitchFamily="34" charset="0"/>
                <a:cs typeface="Calibri" pitchFamily="34" charset="0"/>
              </a:rPr>
              <a:t> 1 </a:t>
            </a:r>
            <a:r>
              <a:rPr lang="en-US" sz="800" b="1" dirty="0">
                <a:latin typeface="Calibri" pitchFamily="34" charset="0"/>
                <a:cs typeface="Calibri" pitchFamily="34" charset="0"/>
              </a:rPr>
              <a:t>// Right (X2) to analog pin 1</a:t>
            </a:r>
          </a:p>
          <a:p>
            <a:r>
              <a:rPr lang="en-US" sz="800" b="1" dirty="0" err="1">
                <a:solidFill>
                  <a:srgbClr val="FF6600"/>
                </a:solidFill>
                <a:latin typeface="Calibri" pitchFamily="34" charset="0"/>
                <a:cs typeface="Calibri" pitchFamily="34" charset="0"/>
              </a:rPr>
              <a:t>int</a:t>
            </a:r>
            <a:r>
              <a:rPr lang="en-US" sz="800" b="1" dirty="0">
                <a:solidFill>
                  <a:srgbClr val="FF6600"/>
                </a:solidFill>
                <a:latin typeface="Calibri" pitchFamily="34" charset="0"/>
                <a:cs typeface="Calibri" pitchFamily="34" charset="0"/>
              </a:rPr>
              <a:t> </a:t>
            </a:r>
            <a:r>
              <a:rPr lang="en-US" sz="800" b="1" dirty="0" err="1">
                <a:solidFill>
                  <a:srgbClr val="FF6600"/>
                </a:solidFill>
                <a:latin typeface="Calibri" pitchFamily="34" charset="0"/>
                <a:cs typeface="Calibri" pitchFamily="34" charset="0"/>
              </a:rPr>
              <a:t>coordX</a:t>
            </a:r>
            <a:r>
              <a:rPr lang="en-US" sz="800" b="1" dirty="0">
                <a:solidFill>
                  <a:srgbClr val="FF6600"/>
                </a:solidFill>
                <a:latin typeface="Calibri" pitchFamily="34" charset="0"/>
                <a:cs typeface="Calibri" pitchFamily="34" charset="0"/>
              </a:rPr>
              <a:t> = 0, </a:t>
            </a:r>
            <a:r>
              <a:rPr lang="en-US" sz="800" b="1" dirty="0" err="1">
                <a:solidFill>
                  <a:srgbClr val="FF6600"/>
                </a:solidFill>
                <a:latin typeface="Calibri" pitchFamily="34" charset="0"/>
                <a:cs typeface="Calibri" pitchFamily="34" charset="0"/>
              </a:rPr>
              <a:t>coordY</a:t>
            </a:r>
            <a:r>
              <a:rPr lang="en-US" sz="800" b="1" dirty="0">
                <a:solidFill>
                  <a:srgbClr val="FF6600"/>
                </a:solidFill>
                <a:latin typeface="Calibri" pitchFamily="34" charset="0"/>
                <a:cs typeface="Calibri" pitchFamily="34" charset="0"/>
              </a:rPr>
              <a:t> = 0;</a:t>
            </a:r>
          </a:p>
          <a:p>
            <a:r>
              <a:rPr lang="fr-FR" sz="800" b="1" dirty="0" err="1">
                <a:solidFill>
                  <a:srgbClr val="C00000"/>
                </a:solidFill>
                <a:latin typeface="Calibri" pitchFamily="34" charset="0"/>
                <a:cs typeface="Calibri" pitchFamily="34" charset="0"/>
              </a:rPr>
              <a:t>void</a:t>
            </a:r>
            <a:r>
              <a:rPr lang="fr-FR" sz="800" b="1" dirty="0">
                <a:solidFill>
                  <a:srgbClr val="C00000"/>
                </a:solidFill>
                <a:latin typeface="Calibri" pitchFamily="34" charset="0"/>
                <a:cs typeface="Calibri" pitchFamily="34" charset="0"/>
              </a:rPr>
              <a:t> setup() {</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Serial.begin</a:t>
            </a:r>
            <a:r>
              <a:rPr lang="fr-FR" sz="800" b="1" dirty="0">
                <a:latin typeface="Calibri" pitchFamily="34" charset="0"/>
                <a:cs typeface="Calibri" pitchFamily="34" charset="0"/>
              </a:rPr>
              <a:t>(38400); </a:t>
            </a:r>
          </a:p>
          <a:p>
            <a:r>
              <a:rPr lang="fr-FR" sz="800" b="1" dirty="0">
                <a:solidFill>
                  <a:srgbClr val="C00000"/>
                </a:solidFill>
                <a:latin typeface="Calibri" pitchFamily="34" charset="0"/>
                <a:cs typeface="Calibri" pitchFamily="34" charset="0"/>
              </a:rPr>
              <a:t>}</a:t>
            </a:r>
          </a:p>
          <a:p>
            <a:endParaRPr lang="fr-FR" sz="800" b="1" dirty="0">
              <a:solidFill>
                <a:srgbClr val="C00000"/>
              </a:solidFill>
              <a:latin typeface="Calibri" pitchFamily="34" charset="0"/>
              <a:cs typeface="Calibri" pitchFamily="34" charset="0"/>
            </a:endParaRPr>
          </a:p>
          <a:p>
            <a:r>
              <a:rPr lang="fr-FR" sz="800" b="1" dirty="0" err="1">
                <a:solidFill>
                  <a:srgbClr val="C00000"/>
                </a:solidFill>
                <a:latin typeface="Calibri" pitchFamily="34" charset="0"/>
                <a:cs typeface="Calibri" pitchFamily="34" charset="0"/>
              </a:rPr>
              <a:t>void</a:t>
            </a:r>
            <a:r>
              <a:rPr lang="fr-FR" sz="800" b="1" dirty="0">
                <a:solidFill>
                  <a:srgbClr val="C00000"/>
                </a:solidFill>
                <a:latin typeface="Calibri" pitchFamily="34" charset="0"/>
                <a:cs typeface="Calibri" pitchFamily="34" charset="0"/>
              </a:rPr>
              <a:t> </a:t>
            </a:r>
            <a:r>
              <a:rPr lang="fr-FR" sz="800" b="1" dirty="0" err="1">
                <a:solidFill>
                  <a:srgbClr val="C00000"/>
                </a:solidFill>
                <a:latin typeface="Calibri" pitchFamily="34" charset="0"/>
                <a:cs typeface="Calibri" pitchFamily="34" charset="0"/>
              </a:rPr>
              <a:t>loop</a:t>
            </a:r>
            <a:r>
              <a:rPr lang="fr-FR" sz="800" b="1" dirty="0">
                <a:solidFill>
                  <a:srgbClr val="C00000"/>
                </a:solidFill>
                <a:latin typeface="Calibri" pitchFamily="34" charset="0"/>
                <a:cs typeface="Calibri" pitchFamily="34" charset="0"/>
              </a:rPr>
              <a:t>() {</a:t>
            </a:r>
          </a:p>
          <a:p>
            <a:r>
              <a:rPr lang="en-US" sz="800" b="1" dirty="0">
                <a:solidFill>
                  <a:srgbClr val="FF6600"/>
                </a:solidFill>
                <a:latin typeface="Calibri" pitchFamily="34" charset="0"/>
                <a:cs typeface="Calibri" pitchFamily="34" charset="0"/>
              </a:rPr>
              <a:t>if (touch()) </a:t>
            </a:r>
            <a:r>
              <a:rPr lang="en-US" sz="800" b="1" dirty="0">
                <a:solidFill>
                  <a:schemeClr val="bg1">
                    <a:lumMod val="50000"/>
                  </a:schemeClr>
                </a:solidFill>
                <a:latin typeface="Calibri" pitchFamily="34" charset="0"/>
                <a:cs typeface="Calibri" pitchFamily="34" charset="0"/>
              </a:rPr>
              <a:t>// If screen touched, print co-ordinates</a:t>
            </a:r>
          </a:p>
          <a:p>
            <a:r>
              <a:rPr lang="fr-FR" sz="800" b="1" dirty="0">
                <a:solidFill>
                  <a:schemeClr val="bg1">
                    <a:lumMod val="50000"/>
                  </a:schemeClr>
                </a:solidFill>
                <a:latin typeface="Calibri" pitchFamily="34" charset="0"/>
                <a:cs typeface="Calibri" pitchFamily="34" charset="0"/>
              </a:rPr>
              <a:t>{</a:t>
            </a:r>
          </a:p>
          <a:p>
            <a:r>
              <a:rPr lang="fr-FR" sz="800" b="1" dirty="0" err="1">
                <a:solidFill>
                  <a:srgbClr val="FF6600"/>
                </a:solidFill>
                <a:latin typeface="Calibri" pitchFamily="34" charset="0"/>
                <a:cs typeface="Calibri" pitchFamily="34" charset="0"/>
              </a:rPr>
              <a:t>Serial.print</a:t>
            </a:r>
            <a:r>
              <a:rPr lang="fr-FR" sz="800" b="1" dirty="0">
                <a:solidFill>
                  <a:srgbClr val="FF6600"/>
                </a:solidFill>
                <a:latin typeface="Calibri" pitchFamily="34" charset="0"/>
                <a:cs typeface="Calibri" pitchFamily="34" charset="0"/>
              </a:rPr>
              <a:t>(</a:t>
            </a:r>
            <a:r>
              <a:rPr lang="fr-FR" sz="800" b="1" dirty="0" err="1">
                <a:solidFill>
                  <a:srgbClr val="FF6600"/>
                </a:solidFill>
                <a:latin typeface="Calibri" pitchFamily="34" charset="0"/>
                <a:cs typeface="Calibri" pitchFamily="34" charset="0"/>
              </a:rPr>
              <a:t>coordX</a:t>
            </a:r>
            <a:r>
              <a:rPr lang="fr-FR" sz="800" b="1" dirty="0">
                <a:solidFill>
                  <a:srgbClr val="FF6600"/>
                </a:solidFill>
                <a:latin typeface="Calibri" pitchFamily="34" charset="0"/>
                <a:cs typeface="Calibri" pitchFamily="34" charset="0"/>
              </a:rPr>
              <a:t>);</a:t>
            </a:r>
          </a:p>
          <a:p>
            <a:r>
              <a:rPr lang="fr-FR" sz="800" b="1" dirty="0" err="1">
                <a:solidFill>
                  <a:srgbClr val="FF6600"/>
                </a:solidFill>
                <a:latin typeface="Calibri" pitchFamily="34" charset="0"/>
                <a:cs typeface="Calibri" pitchFamily="34" charset="0"/>
              </a:rPr>
              <a:t>Serial.print</a:t>
            </a:r>
            <a:r>
              <a:rPr lang="fr-FR" sz="800" b="1" dirty="0">
                <a:solidFill>
                  <a:srgbClr val="FF6600"/>
                </a:solidFill>
                <a:latin typeface="Calibri" pitchFamily="34" charset="0"/>
                <a:cs typeface="Calibri" pitchFamily="34" charset="0"/>
              </a:rPr>
              <a:t>(" ");</a:t>
            </a:r>
          </a:p>
          <a:p>
            <a:r>
              <a:rPr lang="fr-FR" sz="800" b="1" dirty="0" err="1">
                <a:solidFill>
                  <a:srgbClr val="FF6600"/>
                </a:solidFill>
                <a:latin typeface="Calibri" pitchFamily="34" charset="0"/>
                <a:cs typeface="Calibri" pitchFamily="34" charset="0"/>
              </a:rPr>
              <a:t>Serial.println</a:t>
            </a:r>
            <a:r>
              <a:rPr lang="fr-FR" sz="800" b="1" dirty="0">
                <a:solidFill>
                  <a:srgbClr val="FF6600"/>
                </a:solidFill>
                <a:latin typeface="Calibri" pitchFamily="34" charset="0"/>
                <a:cs typeface="Calibri" pitchFamily="34" charset="0"/>
              </a:rPr>
              <a:t>(</a:t>
            </a:r>
            <a:r>
              <a:rPr lang="fr-FR" sz="800" b="1" dirty="0" err="1">
                <a:solidFill>
                  <a:srgbClr val="FF6600"/>
                </a:solidFill>
                <a:latin typeface="Calibri" pitchFamily="34" charset="0"/>
                <a:cs typeface="Calibri" pitchFamily="34" charset="0"/>
              </a:rPr>
              <a:t>coordY</a:t>
            </a:r>
            <a:r>
              <a:rPr lang="fr-FR" sz="800" b="1" dirty="0">
                <a:solidFill>
                  <a:srgbClr val="FF6600"/>
                </a:solidFill>
                <a:latin typeface="Calibri" pitchFamily="34" charset="0"/>
                <a:cs typeface="Calibri" pitchFamily="34" charset="0"/>
              </a:rPr>
              <a:t>);</a:t>
            </a:r>
          </a:p>
          <a:p>
            <a:r>
              <a:rPr lang="fr-FR" sz="800" b="1" dirty="0" err="1">
                <a:solidFill>
                  <a:srgbClr val="FF6600"/>
                </a:solidFill>
                <a:latin typeface="Calibri" pitchFamily="34" charset="0"/>
                <a:cs typeface="Calibri" pitchFamily="34" charset="0"/>
              </a:rPr>
              <a:t>delay</a:t>
            </a:r>
            <a:r>
              <a:rPr lang="fr-FR" sz="800" b="1" dirty="0">
                <a:solidFill>
                  <a:srgbClr val="FF6600"/>
                </a:solidFill>
                <a:latin typeface="Calibri" pitchFamily="34" charset="0"/>
                <a:cs typeface="Calibri" pitchFamily="34" charset="0"/>
              </a:rPr>
              <a:t>(250);</a:t>
            </a:r>
          </a:p>
          <a:p>
            <a:r>
              <a:rPr lang="fr-FR" sz="800" b="1" dirty="0">
                <a:latin typeface="Calibri" pitchFamily="34" charset="0"/>
                <a:cs typeface="Calibri" pitchFamily="34" charset="0"/>
              </a:rPr>
              <a:t>}</a:t>
            </a:r>
          </a:p>
          <a:p>
            <a:r>
              <a:rPr lang="fr-FR" sz="800" b="1" dirty="0">
                <a:solidFill>
                  <a:srgbClr val="C00000"/>
                </a:solidFill>
                <a:latin typeface="Calibri" pitchFamily="34" charset="0"/>
                <a:cs typeface="Calibri" pitchFamily="34" charset="0"/>
              </a:rPr>
              <a:t>}</a:t>
            </a:r>
            <a:r>
              <a:rPr lang="fr-FR" sz="800" b="1" dirty="0">
                <a:latin typeface="Calibri" pitchFamily="34" charset="0"/>
                <a:cs typeface="Calibri" pitchFamily="34" charset="0"/>
              </a:rPr>
              <a:t>//fin du </a:t>
            </a:r>
            <a:r>
              <a:rPr lang="fr-FR" sz="800" b="1" dirty="0" err="1">
                <a:latin typeface="Calibri" pitchFamily="34" charset="0"/>
                <a:cs typeface="Calibri" pitchFamily="34" charset="0"/>
              </a:rPr>
              <a:t>void</a:t>
            </a:r>
            <a:endParaRPr lang="fr-FR" sz="800" b="1" dirty="0">
              <a:latin typeface="Calibri" pitchFamily="34" charset="0"/>
              <a:cs typeface="Calibri" pitchFamily="34" charset="0"/>
            </a:endParaRPr>
          </a:p>
          <a:p>
            <a:endParaRPr lang="fr-FR" sz="800" b="1" dirty="0">
              <a:latin typeface="Calibri" pitchFamily="34" charset="0"/>
              <a:cs typeface="Calibri" pitchFamily="34" charset="0"/>
            </a:endParaRPr>
          </a:p>
          <a:p>
            <a:r>
              <a:rPr lang="fr-FR" sz="800" b="1" dirty="0" err="1">
                <a:solidFill>
                  <a:srgbClr val="C00000"/>
                </a:solidFill>
                <a:latin typeface="Calibri" pitchFamily="34" charset="0"/>
                <a:cs typeface="Calibri" pitchFamily="34" charset="0"/>
              </a:rPr>
              <a:t>boolean</a:t>
            </a:r>
            <a:r>
              <a:rPr lang="fr-FR" sz="800" b="1" dirty="0">
                <a:solidFill>
                  <a:srgbClr val="C00000"/>
                </a:solidFill>
                <a:latin typeface="Calibri" pitchFamily="34" charset="0"/>
                <a:cs typeface="Calibri" pitchFamily="34" charset="0"/>
              </a:rPr>
              <a:t> </a:t>
            </a:r>
            <a:r>
              <a:rPr lang="fr-FR" sz="800" b="1" dirty="0" err="1">
                <a:solidFill>
                  <a:srgbClr val="C00000"/>
                </a:solidFill>
                <a:latin typeface="Calibri" pitchFamily="34" charset="0"/>
                <a:cs typeface="Calibri" pitchFamily="34" charset="0"/>
              </a:rPr>
              <a:t>touch</a:t>
            </a:r>
            <a:r>
              <a:rPr lang="fr-FR" sz="800" b="1" dirty="0">
                <a:solidFill>
                  <a:srgbClr val="C00000"/>
                </a:solidFill>
                <a:latin typeface="Calibri" pitchFamily="34" charset="0"/>
                <a:cs typeface="Calibri" pitchFamily="34" charset="0"/>
              </a:rPr>
              <a:t>() </a:t>
            </a:r>
            <a:r>
              <a:rPr lang="en-US" sz="800" b="1" dirty="0">
                <a:solidFill>
                  <a:schemeClr val="bg1">
                    <a:lumMod val="50000"/>
                  </a:schemeClr>
                </a:solidFill>
                <a:latin typeface="Calibri" pitchFamily="34" charset="0"/>
                <a:cs typeface="Calibri" pitchFamily="34" charset="0"/>
              </a:rPr>
              <a:t>// return TRUE if touched, and set coordinates to </a:t>
            </a:r>
            <a:r>
              <a:rPr lang="en-US" sz="800" b="1" dirty="0" err="1">
                <a:solidFill>
                  <a:schemeClr val="bg1">
                    <a:lumMod val="50000"/>
                  </a:schemeClr>
                </a:solidFill>
                <a:latin typeface="Calibri" pitchFamily="34" charset="0"/>
                <a:cs typeface="Calibri" pitchFamily="34" charset="0"/>
              </a:rPr>
              <a:t>touchX</a:t>
            </a:r>
            <a:r>
              <a:rPr lang="en-US" sz="800" b="1" dirty="0">
                <a:solidFill>
                  <a:schemeClr val="bg1">
                    <a:lumMod val="50000"/>
                  </a:schemeClr>
                </a:solidFill>
                <a:latin typeface="Calibri" pitchFamily="34" charset="0"/>
                <a:cs typeface="Calibri" pitchFamily="34" charset="0"/>
              </a:rPr>
              <a:t> and </a:t>
            </a:r>
            <a:r>
              <a:rPr lang="en-US" sz="800" b="1" dirty="0" err="1">
                <a:solidFill>
                  <a:schemeClr val="bg1">
                    <a:lumMod val="50000"/>
                  </a:schemeClr>
                </a:solidFill>
                <a:latin typeface="Calibri" pitchFamily="34" charset="0"/>
                <a:cs typeface="Calibri" pitchFamily="34" charset="0"/>
              </a:rPr>
              <a:t>touchY</a:t>
            </a:r>
            <a:endParaRPr lang="en-US" sz="800" b="1" dirty="0">
              <a:solidFill>
                <a:schemeClr val="bg1">
                  <a:lumMod val="50000"/>
                </a:schemeClr>
              </a:solidFill>
              <a:latin typeface="Calibri" pitchFamily="34" charset="0"/>
              <a:cs typeface="Calibri" pitchFamily="34" charset="0"/>
            </a:endParaRPr>
          </a:p>
          <a:p>
            <a:r>
              <a:rPr lang="fr-FR" sz="800" b="1" dirty="0">
                <a:latin typeface="Calibri" pitchFamily="34" charset="0"/>
                <a:cs typeface="Calibri" pitchFamily="34" charset="0"/>
              </a:rPr>
              <a:t>{</a:t>
            </a:r>
          </a:p>
          <a:p>
            <a:r>
              <a:rPr lang="fr-FR" sz="800" b="1" dirty="0" err="1">
                <a:latin typeface="Calibri" pitchFamily="34" charset="0"/>
                <a:cs typeface="Calibri" pitchFamily="34" charset="0"/>
              </a:rPr>
              <a:t>boolean</a:t>
            </a:r>
            <a:r>
              <a:rPr lang="fr-FR" sz="800" b="1" dirty="0">
                <a:latin typeface="Calibri" pitchFamily="34" charset="0"/>
                <a:cs typeface="Calibri" pitchFamily="34" charset="0"/>
              </a:rPr>
              <a:t> </a:t>
            </a:r>
            <a:r>
              <a:rPr lang="fr-FR" sz="800" b="1" dirty="0" err="1">
                <a:latin typeface="Calibri" pitchFamily="34" charset="0"/>
                <a:cs typeface="Calibri" pitchFamily="34" charset="0"/>
              </a:rPr>
              <a:t>touch</a:t>
            </a:r>
            <a:r>
              <a:rPr lang="fr-FR" sz="800" b="1" dirty="0">
                <a:latin typeface="Calibri" pitchFamily="34" charset="0"/>
                <a:cs typeface="Calibri" pitchFamily="34" charset="0"/>
              </a:rPr>
              <a:t> = false;</a:t>
            </a:r>
          </a:p>
          <a:p>
            <a:r>
              <a:rPr lang="fr-FR" sz="800" b="1" dirty="0">
                <a:solidFill>
                  <a:schemeClr val="bg1">
                    <a:lumMod val="50000"/>
                  </a:schemeClr>
                </a:solidFill>
                <a:latin typeface="Calibri" pitchFamily="34" charset="0"/>
                <a:cs typeface="Calibri" pitchFamily="34" charset="0"/>
              </a:rPr>
              <a:t>// </a:t>
            </a:r>
            <a:r>
              <a:rPr lang="fr-FR" sz="800" b="1" dirty="0" err="1">
                <a:solidFill>
                  <a:schemeClr val="bg1">
                    <a:lumMod val="50000"/>
                  </a:schemeClr>
                </a:solidFill>
                <a:latin typeface="Calibri" pitchFamily="34" charset="0"/>
                <a:cs typeface="Calibri" pitchFamily="34" charset="0"/>
              </a:rPr>
              <a:t>get</a:t>
            </a:r>
            <a:r>
              <a:rPr lang="fr-FR" sz="800" b="1" dirty="0">
                <a:solidFill>
                  <a:schemeClr val="bg1">
                    <a:lumMod val="50000"/>
                  </a:schemeClr>
                </a:solidFill>
                <a:latin typeface="Calibri" pitchFamily="34" charset="0"/>
                <a:cs typeface="Calibri" pitchFamily="34" charset="0"/>
              </a:rPr>
              <a:t> horizontal </a:t>
            </a:r>
            <a:r>
              <a:rPr lang="fr-FR" sz="800" b="1" dirty="0" err="1">
                <a:solidFill>
                  <a:schemeClr val="bg1">
                    <a:lumMod val="50000"/>
                  </a:schemeClr>
                </a:solidFill>
                <a:latin typeface="Calibri" pitchFamily="34" charset="0"/>
                <a:cs typeface="Calibri" pitchFamily="34" charset="0"/>
              </a:rPr>
              <a:t>co</a:t>
            </a:r>
            <a:r>
              <a:rPr lang="fr-FR" sz="800" b="1" dirty="0">
                <a:solidFill>
                  <a:schemeClr val="bg1">
                    <a:lumMod val="50000"/>
                  </a:schemeClr>
                </a:solidFill>
                <a:latin typeface="Calibri" pitchFamily="34" charset="0"/>
                <a:cs typeface="Calibri" pitchFamily="34" charset="0"/>
              </a:rPr>
              <a:t>-</a:t>
            </a:r>
            <a:r>
              <a:rPr lang="fr-FR" sz="800" b="1" dirty="0" err="1">
                <a:solidFill>
                  <a:schemeClr val="bg1">
                    <a:lumMod val="50000"/>
                  </a:schemeClr>
                </a:solidFill>
                <a:latin typeface="Calibri" pitchFamily="34" charset="0"/>
                <a:cs typeface="Calibri" pitchFamily="34" charset="0"/>
              </a:rPr>
              <a:t>ordinates</a:t>
            </a:r>
            <a:endParaRPr lang="fr-FR" sz="800" b="1" dirty="0">
              <a:solidFill>
                <a:schemeClr val="bg1">
                  <a:lumMod val="50000"/>
                </a:schemeClr>
              </a:solidFill>
              <a:latin typeface="Calibri" pitchFamily="34" charset="0"/>
              <a:cs typeface="Calibri" pitchFamily="34" charset="0"/>
            </a:endParaRPr>
          </a:p>
          <a:p>
            <a:r>
              <a:rPr lang="fr-FR" sz="800" b="1" dirty="0" err="1">
                <a:latin typeface="Calibri" pitchFamily="34" charset="0"/>
                <a:cs typeface="Calibri" pitchFamily="34" charset="0"/>
              </a:rPr>
              <a:t>pinMode</a:t>
            </a:r>
            <a:r>
              <a:rPr lang="fr-FR" sz="800" b="1" dirty="0">
                <a:latin typeface="Calibri" pitchFamily="34" charset="0"/>
                <a:cs typeface="Calibri" pitchFamily="34" charset="0"/>
              </a:rPr>
              <a:t>(</a:t>
            </a:r>
            <a:r>
              <a:rPr lang="fr-FR" sz="800" b="1" dirty="0" err="1">
                <a:latin typeface="Calibri" pitchFamily="34" charset="0"/>
                <a:cs typeface="Calibri" pitchFamily="34" charset="0"/>
              </a:rPr>
              <a:t>Left</a:t>
            </a:r>
            <a:r>
              <a:rPr lang="fr-FR" sz="800" b="1" dirty="0">
                <a:latin typeface="Calibri" pitchFamily="34" charset="0"/>
                <a:cs typeface="Calibri" pitchFamily="34" charset="0"/>
              </a:rPr>
              <a:t>, OUTPUT);</a:t>
            </a:r>
          </a:p>
          <a:p>
            <a:r>
              <a:rPr lang="en-US" sz="800" b="1" dirty="0" err="1">
                <a:latin typeface="Calibri" pitchFamily="34" charset="0"/>
                <a:cs typeface="Calibri" pitchFamily="34" charset="0"/>
              </a:rPr>
              <a:t>digitalWrite</a:t>
            </a:r>
            <a:r>
              <a:rPr lang="en-US" sz="800" b="1" dirty="0">
                <a:latin typeface="Calibri" pitchFamily="34" charset="0"/>
                <a:cs typeface="Calibri" pitchFamily="34" charset="0"/>
              </a:rPr>
              <a:t>(Left, LOW); </a:t>
            </a:r>
            <a:r>
              <a:rPr lang="en-US" sz="800" b="1" dirty="0">
                <a:solidFill>
                  <a:schemeClr val="bg1">
                    <a:lumMod val="50000"/>
                  </a:schemeClr>
                </a:solidFill>
                <a:latin typeface="Calibri" pitchFamily="34" charset="0"/>
                <a:cs typeface="Calibri" pitchFamily="34" charset="0"/>
              </a:rPr>
              <a:t>// Set Left to </a:t>
            </a:r>
            <a:r>
              <a:rPr lang="en-US" sz="800" b="1" dirty="0" err="1">
                <a:solidFill>
                  <a:schemeClr val="bg1">
                    <a:lumMod val="50000"/>
                  </a:schemeClr>
                </a:solidFill>
                <a:latin typeface="Calibri" pitchFamily="34" charset="0"/>
                <a:cs typeface="Calibri" pitchFamily="34" charset="0"/>
              </a:rPr>
              <a:t>Gnd</a:t>
            </a:r>
            <a:endParaRPr lang="en-US" sz="800" b="1" dirty="0">
              <a:solidFill>
                <a:schemeClr val="bg1">
                  <a:lumMod val="50000"/>
                </a:schemeClr>
              </a:solidFill>
              <a:latin typeface="Calibri" pitchFamily="34" charset="0"/>
              <a:cs typeface="Calibri" pitchFamily="34" charset="0"/>
            </a:endParaRP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(Right, OUTPUT); </a:t>
            </a:r>
            <a:r>
              <a:rPr lang="en-US" sz="800" b="1" dirty="0">
                <a:solidFill>
                  <a:schemeClr val="bg1">
                    <a:lumMod val="50000"/>
                  </a:schemeClr>
                </a:solidFill>
                <a:latin typeface="Calibri" pitchFamily="34" charset="0"/>
                <a:cs typeface="Calibri" pitchFamily="34" charset="0"/>
              </a:rPr>
              <a:t>// Set right to +5v</a:t>
            </a:r>
          </a:p>
          <a:p>
            <a:r>
              <a:rPr lang="fr-FR" sz="800" b="1" dirty="0" err="1">
                <a:latin typeface="Calibri" pitchFamily="34" charset="0"/>
                <a:cs typeface="Calibri" pitchFamily="34" charset="0"/>
              </a:rPr>
              <a:t>digitalWrite</a:t>
            </a:r>
            <a:r>
              <a:rPr lang="fr-FR" sz="800" b="1" dirty="0">
                <a:latin typeface="Calibri" pitchFamily="34" charset="0"/>
                <a:cs typeface="Calibri" pitchFamily="34" charset="0"/>
              </a:rPr>
              <a:t>(Right, HIGH);</a:t>
            </a: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(Top, INPUT); </a:t>
            </a:r>
            <a:r>
              <a:rPr lang="en-US" sz="800" b="1" dirty="0">
                <a:solidFill>
                  <a:schemeClr val="bg1">
                    <a:lumMod val="50000"/>
                  </a:schemeClr>
                </a:solidFill>
                <a:latin typeface="Calibri" pitchFamily="34" charset="0"/>
                <a:cs typeface="Calibri" pitchFamily="34" charset="0"/>
              </a:rPr>
              <a:t>// Top and Bottom to high impedance</a:t>
            </a:r>
          </a:p>
          <a:p>
            <a:r>
              <a:rPr lang="fr-FR" sz="800" b="1" dirty="0" err="1">
                <a:latin typeface="Calibri" pitchFamily="34" charset="0"/>
                <a:cs typeface="Calibri" pitchFamily="34" charset="0"/>
              </a:rPr>
              <a:t>pinMode</a:t>
            </a:r>
            <a:r>
              <a:rPr lang="fr-FR" sz="800" b="1" dirty="0">
                <a:latin typeface="Calibri" pitchFamily="34" charset="0"/>
                <a:cs typeface="Calibri" pitchFamily="34" charset="0"/>
              </a:rPr>
              <a:t>(</a:t>
            </a:r>
            <a:r>
              <a:rPr lang="fr-FR" sz="800" b="1" dirty="0" err="1">
                <a:latin typeface="Calibri" pitchFamily="34" charset="0"/>
                <a:cs typeface="Calibri" pitchFamily="34" charset="0"/>
              </a:rPr>
              <a:t>Bottom</a:t>
            </a:r>
            <a:r>
              <a:rPr lang="fr-FR" sz="800" b="1" dirty="0">
                <a:latin typeface="Calibri" pitchFamily="34" charset="0"/>
                <a:cs typeface="Calibri" pitchFamily="34" charset="0"/>
              </a:rPr>
              <a:t>, INPUT);</a:t>
            </a:r>
          </a:p>
          <a:p>
            <a:r>
              <a:rPr lang="fr-FR" sz="800" b="1" dirty="0" err="1">
                <a:latin typeface="Calibri" pitchFamily="34" charset="0"/>
                <a:cs typeface="Calibri" pitchFamily="34" charset="0"/>
              </a:rPr>
              <a:t>delay</a:t>
            </a:r>
            <a:r>
              <a:rPr lang="fr-FR" sz="800" b="1" dirty="0">
                <a:latin typeface="Calibri" pitchFamily="34" charset="0"/>
                <a:cs typeface="Calibri" pitchFamily="34" charset="0"/>
              </a:rPr>
              <a:t>(3);</a:t>
            </a:r>
          </a:p>
          <a:p>
            <a:r>
              <a:rPr lang="fr-FR" sz="800" b="1" dirty="0" err="1">
                <a:latin typeface="Calibri" pitchFamily="34" charset="0"/>
                <a:cs typeface="Calibri" pitchFamily="34" charset="0"/>
              </a:rPr>
              <a:t>coordX</a:t>
            </a:r>
            <a:r>
              <a:rPr lang="fr-FR" sz="800" b="1" dirty="0">
                <a:latin typeface="Calibri" pitchFamily="34" charset="0"/>
                <a:cs typeface="Calibri" pitchFamily="34" charset="0"/>
              </a:rPr>
              <a:t> = </a:t>
            </a:r>
            <a:r>
              <a:rPr lang="fr-FR" sz="800" b="1" dirty="0" err="1">
                <a:latin typeface="Calibri" pitchFamily="34" charset="0"/>
                <a:cs typeface="Calibri" pitchFamily="34" charset="0"/>
              </a:rPr>
              <a:t>analogRead</a:t>
            </a:r>
            <a:r>
              <a:rPr lang="fr-FR" sz="800" b="1" dirty="0">
                <a:latin typeface="Calibri" pitchFamily="34" charset="0"/>
                <a:cs typeface="Calibri" pitchFamily="34" charset="0"/>
              </a:rPr>
              <a:t>(</a:t>
            </a:r>
            <a:r>
              <a:rPr lang="fr-FR" sz="800" b="1" dirty="0" err="1">
                <a:latin typeface="Calibri" pitchFamily="34" charset="0"/>
                <a:cs typeface="Calibri" pitchFamily="34" charset="0"/>
              </a:rPr>
              <a:t>topInput</a:t>
            </a:r>
            <a:r>
              <a:rPr lang="fr-FR" sz="800" b="1" dirty="0">
                <a:latin typeface="Calibri" pitchFamily="34" charset="0"/>
                <a:cs typeface="Calibri" pitchFamily="34" charset="0"/>
              </a:rPr>
              <a:t>);</a:t>
            </a:r>
          </a:p>
          <a:p>
            <a:r>
              <a:rPr lang="fr-FR" sz="800" b="1" dirty="0">
                <a:solidFill>
                  <a:schemeClr val="bg1">
                    <a:lumMod val="50000"/>
                  </a:schemeClr>
                </a:solidFill>
                <a:latin typeface="Calibri" pitchFamily="34" charset="0"/>
                <a:cs typeface="Calibri" pitchFamily="34" charset="0"/>
              </a:rPr>
              <a:t>// </a:t>
            </a:r>
            <a:r>
              <a:rPr lang="fr-FR" sz="800" b="1" dirty="0" err="1">
                <a:solidFill>
                  <a:schemeClr val="bg1">
                    <a:lumMod val="50000"/>
                  </a:schemeClr>
                </a:solidFill>
                <a:latin typeface="Calibri" pitchFamily="34" charset="0"/>
                <a:cs typeface="Calibri" pitchFamily="34" charset="0"/>
              </a:rPr>
              <a:t>get</a:t>
            </a:r>
            <a:r>
              <a:rPr lang="fr-FR" sz="800" b="1" dirty="0">
                <a:solidFill>
                  <a:schemeClr val="bg1">
                    <a:lumMod val="50000"/>
                  </a:schemeClr>
                </a:solidFill>
                <a:latin typeface="Calibri" pitchFamily="34" charset="0"/>
                <a:cs typeface="Calibri" pitchFamily="34" charset="0"/>
              </a:rPr>
              <a:t> vertical </a:t>
            </a:r>
            <a:r>
              <a:rPr lang="fr-FR" sz="800" b="1" dirty="0" err="1">
                <a:solidFill>
                  <a:schemeClr val="bg1">
                    <a:lumMod val="50000"/>
                  </a:schemeClr>
                </a:solidFill>
                <a:latin typeface="Calibri" pitchFamily="34" charset="0"/>
                <a:cs typeface="Calibri" pitchFamily="34" charset="0"/>
              </a:rPr>
              <a:t>co</a:t>
            </a:r>
            <a:r>
              <a:rPr lang="fr-FR" sz="800" b="1" dirty="0">
                <a:solidFill>
                  <a:schemeClr val="bg1">
                    <a:lumMod val="50000"/>
                  </a:schemeClr>
                </a:solidFill>
                <a:latin typeface="Calibri" pitchFamily="34" charset="0"/>
                <a:cs typeface="Calibri" pitchFamily="34" charset="0"/>
              </a:rPr>
              <a:t>-</a:t>
            </a:r>
            <a:r>
              <a:rPr lang="fr-FR" sz="800" b="1" dirty="0" err="1">
                <a:solidFill>
                  <a:schemeClr val="bg1">
                    <a:lumMod val="50000"/>
                  </a:schemeClr>
                </a:solidFill>
                <a:latin typeface="Calibri" pitchFamily="34" charset="0"/>
                <a:cs typeface="Calibri" pitchFamily="34" charset="0"/>
              </a:rPr>
              <a:t>ordinates</a:t>
            </a:r>
            <a:endParaRPr lang="fr-FR" sz="800" b="1" dirty="0">
              <a:solidFill>
                <a:schemeClr val="bg1">
                  <a:lumMod val="50000"/>
                </a:schemeClr>
              </a:solidFill>
              <a:latin typeface="Calibri" pitchFamily="34" charset="0"/>
              <a:cs typeface="Calibri" pitchFamily="34" charset="0"/>
            </a:endParaRP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(Bottom, OUTPUT); </a:t>
            </a:r>
            <a:r>
              <a:rPr lang="en-US" sz="800" b="1" dirty="0">
                <a:solidFill>
                  <a:schemeClr val="bg1">
                    <a:lumMod val="50000"/>
                  </a:schemeClr>
                </a:solidFill>
                <a:latin typeface="Calibri" pitchFamily="34" charset="0"/>
                <a:cs typeface="Calibri" pitchFamily="34" charset="0"/>
              </a:rPr>
              <a:t>// set Bottom to </a:t>
            </a:r>
            <a:r>
              <a:rPr lang="en-US" sz="800" b="1" dirty="0" err="1">
                <a:solidFill>
                  <a:schemeClr val="bg1">
                    <a:lumMod val="50000"/>
                  </a:schemeClr>
                </a:solidFill>
                <a:latin typeface="Calibri" pitchFamily="34" charset="0"/>
                <a:cs typeface="Calibri" pitchFamily="34" charset="0"/>
              </a:rPr>
              <a:t>Gnd</a:t>
            </a:r>
            <a:endParaRPr lang="en-US" sz="800" b="1" dirty="0">
              <a:solidFill>
                <a:schemeClr val="bg1">
                  <a:lumMod val="50000"/>
                </a:schemeClr>
              </a:solidFill>
              <a:latin typeface="Calibri" pitchFamily="34" charset="0"/>
              <a:cs typeface="Calibri" pitchFamily="34" charset="0"/>
            </a:endParaRPr>
          </a:p>
          <a:p>
            <a:r>
              <a:rPr lang="fr-FR" sz="800" b="1" dirty="0" err="1">
                <a:latin typeface="Calibri" pitchFamily="34" charset="0"/>
                <a:cs typeface="Calibri" pitchFamily="34" charset="0"/>
              </a:rPr>
              <a:t>digitalWrite</a:t>
            </a:r>
            <a:r>
              <a:rPr lang="fr-FR" sz="800" b="1" dirty="0">
                <a:latin typeface="Calibri" pitchFamily="34" charset="0"/>
                <a:cs typeface="Calibri" pitchFamily="34" charset="0"/>
              </a:rPr>
              <a:t>(</a:t>
            </a:r>
            <a:r>
              <a:rPr lang="fr-FR" sz="800" b="1" dirty="0" err="1">
                <a:latin typeface="Calibri" pitchFamily="34" charset="0"/>
                <a:cs typeface="Calibri" pitchFamily="34" charset="0"/>
              </a:rPr>
              <a:t>Bottom</a:t>
            </a:r>
            <a:r>
              <a:rPr lang="fr-FR" sz="800" b="1" dirty="0">
                <a:latin typeface="Calibri" pitchFamily="34" charset="0"/>
                <a:cs typeface="Calibri" pitchFamily="34" charset="0"/>
              </a:rPr>
              <a:t>, LOW);</a:t>
            </a: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(Top, OUTPUT); </a:t>
            </a:r>
            <a:r>
              <a:rPr lang="en-US" sz="800" b="1" dirty="0">
                <a:solidFill>
                  <a:schemeClr val="bg1">
                    <a:lumMod val="50000"/>
                  </a:schemeClr>
                </a:solidFill>
                <a:latin typeface="Calibri" pitchFamily="34" charset="0"/>
                <a:cs typeface="Calibri" pitchFamily="34" charset="0"/>
              </a:rPr>
              <a:t>// set Top to +5v</a:t>
            </a:r>
          </a:p>
          <a:p>
            <a:r>
              <a:rPr lang="fr-FR" sz="800" b="1" dirty="0" err="1">
                <a:latin typeface="Calibri" pitchFamily="34" charset="0"/>
                <a:cs typeface="Calibri" pitchFamily="34" charset="0"/>
              </a:rPr>
              <a:t>digitalWrite</a:t>
            </a:r>
            <a:r>
              <a:rPr lang="fr-FR" sz="800" b="1" dirty="0">
                <a:latin typeface="Calibri" pitchFamily="34" charset="0"/>
                <a:cs typeface="Calibri" pitchFamily="34" charset="0"/>
              </a:rPr>
              <a:t>(Top, HIGH);</a:t>
            </a: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(Right, INPUT); </a:t>
            </a:r>
            <a:r>
              <a:rPr lang="en-US" sz="800" b="1" dirty="0">
                <a:solidFill>
                  <a:schemeClr val="bg1">
                    <a:lumMod val="50000"/>
                  </a:schemeClr>
                </a:solidFill>
                <a:latin typeface="Calibri" pitchFamily="34" charset="0"/>
                <a:cs typeface="Calibri" pitchFamily="34" charset="0"/>
              </a:rPr>
              <a:t>// left and right to high impedance</a:t>
            </a:r>
          </a:p>
          <a:p>
            <a:r>
              <a:rPr lang="fr-FR" sz="800" b="1" dirty="0" err="1">
                <a:latin typeface="Calibri" pitchFamily="34" charset="0"/>
                <a:cs typeface="Calibri" pitchFamily="34" charset="0"/>
              </a:rPr>
              <a:t>pinMode</a:t>
            </a:r>
            <a:r>
              <a:rPr lang="fr-FR" sz="800" b="1" dirty="0">
                <a:latin typeface="Calibri" pitchFamily="34" charset="0"/>
                <a:cs typeface="Calibri" pitchFamily="34" charset="0"/>
              </a:rPr>
              <a:t>(</a:t>
            </a:r>
            <a:r>
              <a:rPr lang="fr-FR" sz="800" b="1" dirty="0" err="1">
                <a:latin typeface="Calibri" pitchFamily="34" charset="0"/>
                <a:cs typeface="Calibri" pitchFamily="34" charset="0"/>
              </a:rPr>
              <a:t>Left</a:t>
            </a:r>
            <a:r>
              <a:rPr lang="fr-FR" sz="800" b="1" dirty="0">
                <a:latin typeface="Calibri" pitchFamily="34" charset="0"/>
                <a:cs typeface="Calibri" pitchFamily="34" charset="0"/>
              </a:rPr>
              <a:t>, INPUT);</a:t>
            </a:r>
          </a:p>
          <a:p>
            <a:r>
              <a:rPr lang="fr-FR" sz="800" b="1" dirty="0" err="1">
                <a:latin typeface="Calibri" pitchFamily="34" charset="0"/>
                <a:cs typeface="Calibri" pitchFamily="34" charset="0"/>
              </a:rPr>
              <a:t>delay</a:t>
            </a:r>
            <a:r>
              <a:rPr lang="fr-FR" sz="800" b="1" dirty="0">
                <a:latin typeface="Calibri" pitchFamily="34" charset="0"/>
                <a:cs typeface="Calibri" pitchFamily="34" charset="0"/>
              </a:rPr>
              <a:t>(3);</a:t>
            </a:r>
          </a:p>
          <a:p>
            <a:r>
              <a:rPr lang="fr-FR" sz="800" b="1" dirty="0" err="1">
                <a:latin typeface="Calibri" pitchFamily="34" charset="0"/>
                <a:cs typeface="Calibri" pitchFamily="34" charset="0"/>
              </a:rPr>
              <a:t>coordY</a:t>
            </a:r>
            <a:r>
              <a:rPr lang="fr-FR" sz="800" b="1" dirty="0">
                <a:latin typeface="Calibri" pitchFamily="34" charset="0"/>
                <a:cs typeface="Calibri" pitchFamily="34" charset="0"/>
              </a:rPr>
              <a:t> = </a:t>
            </a:r>
            <a:r>
              <a:rPr lang="fr-FR" sz="800" b="1" dirty="0" err="1">
                <a:latin typeface="Calibri" pitchFamily="34" charset="0"/>
                <a:cs typeface="Calibri" pitchFamily="34" charset="0"/>
              </a:rPr>
              <a:t>analogRead</a:t>
            </a:r>
            <a:r>
              <a:rPr lang="fr-FR" sz="800" b="1" dirty="0">
                <a:latin typeface="Calibri" pitchFamily="34" charset="0"/>
                <a:cs typeface="Calibri" pitchFamily="34" charset="0"/>
              </a:rPr>
              <a:t>(</a:t>
            </a:r>
            <a:r>
              <a:rPr lang="fr-FR" sz="800" b="1" dirty="0" err="1">
                <a:latin typeface="Calibri" pitchFamily="34" charset="0"/>
                <a:cs typeface="Calibri" pitchFamily="34" charset="0"/>
              </a:rPr>
              <a:t>rightInput</a:t>
            </a:r>
            <a:r>
              <a:rPr lang="fr-FR" sz="800" b="1" dirty="0">
                <a:latin typeface="Calibri" pitchFamily="34" charset="0"/>
                <a:cs typeface="Calibri" pitchFamily="34" charset="0"/>
              </a:rPr>
              <a:t>);</a:t>
            </a:r>
          </a:p>
          <a:p>
            <a:r>
              <a:rPr lang="en-US" sz="800" b="1" dirty="0">
                <a:solidFill>
                  <a:schemeClr val="bg1">
                    <a:lumMod val="50000"/>
                  </a:schemeClr>
                </a:solidFill>
                <a:latin typeface="Calibri" pitchFamily="34" charset="0"/>
                <a:cs typeface="Calibri" pitchFamily="34" charset="0"/>
              </a:rPr>
              <a:t>// if co-ordinates read are less than 1000 and greater than 0 then the screen </a:t>
            </a:r>
            <a:r>
              <a:rPr lang="fr-FR" sz="800" b="1" dirty="0">
                <a:solidFill>
                  <a:schemeClr val="bg1">
                    <a:lumMod val="50000"/>
                  </a:schemeClr>
                </a:solidFill>
                <a:latin typeface="Calibri" pitchFamily="34" charset="0"/>
                <a:cs typeface="Calibri" pitchFamily="34" charset="0"/>
              </a:rPr>
              <a:t>has been </a:t>
            </a:r>
            <a:r>
              <a:rPr lang="fr-FR" sz="800" b="1" dirty="0" err="1">
                <a:solidFill>
                  <a:schemeClr val="bg1">
                    <a:lumMod val="50000"/>
                  </a:schemeClr>
                </a:solidFill>
                <a:latin typeface="Calibri" pitchFamily="34" charset="0"/>
                <a:cs typeface="Calibri" pitchFamily="34" charset="0"/>
              </a:rPr>
              <a:t>touched</a:t>
            </a:r>
            <a:endParaRPr lang="fr-FR" sz="800" b="1" dirty="0">
              <a:solidFill>
                <a:schemeClr val="bg1">
                  <a:lumMod val="50000"/>
                </a:schemeClr>
              </a:solidFill>
              <a:latin typeface="Calibri" pitchFamily="34" charset="0"/>
              <a:cs typeface="Calibri" pitchFamily="34" charset="0"/>
            </a:endParaRPr>
          </a:p>
          <a:p>
            <a:r>
              <a:rPr lang="en-US" sz="800" b="1" dirty="0">
                <a:latin typeface="Calibri" pitchFamily="34" charset="0"/>
                <a:cs typeface="Calibri" pitchFamily="34" charset="0"/>
              </a:rPr>
              <a:t>if(</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 &lt; 1000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 &gt; 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 &lt; 1000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 &gt; 0) {touch = true;}</a:t>
            </a:r>
          </a:p>
          <a:p>
            <a:r>
              <a:rPr lang="fr-FR" sz="800" b="1" dirty="0">
                <a:latin typeface="Calibri" pitchFamily="34" charset="0"/>
                <a:cs typeface="Calibri" pitchFamily="34" charset="0"/>
              </a:rPr>
              <a:t>return </a:t>
            </a:r>
            <a:r>
              <a:rPr lang="fr-FR" sz="800" b="1" dirty="0" err="1">
                <a:latin typeface="Calibri" pitchFamily="34" charset="0"/>
                <a:cs typeface="Calibri" pitchFamily="34" charset="0"/>
              </a:rPr>
              <a:t>touch</a:t>
            </a:r>
            <a:r>
              <a:rPr lang="fr-FR" sz="800" b="1" dirty="0">
                <a:latin typeface="Calibri" pitchFamily="34" charset="0"/>
                <a:cs typeface="Calibri" pitchFamily="34" charset="0"/>
              </a:rPr>
              <a:t>;</a:t>
            </a:r>
          </a:p>
          <a:p>
            <a:r>
              <a:rPr lang="fr-FR" sz="800" b="1" dirty="0">
                <a:solidFill>
                  <a:srgbClr val="C00000"/>
                </a:solidFill>
                <a:latin typeface="Calibri" pitchFamily="34" charset="0"/>
                <a:cs typeface="Calibri" pitchFamily="34" charset="0"/>
              </a:rPr>
              <a:t>}</a:t>
            </a:r>
          </a:p>
        </p:txBody>
      </p:sp>
      <p:sp>
        <p:nvSpPr>
          <p:cNvPr id="9" name="Rectangle 8"/>
          <p:cNvSpPr/>
          <p:nvPr/>
        </p:nvSpPr>
        <p:spPr>
          <a:xfrm>
            <a:off x="5072066" y="642918"/>
            <a:ext cx="3857652" cy="307777"/>
          </a:xfrm>
          <a:prstGeom prst="rect">
            <a:avLst/>
          </a:prstGeom>
        </p:spPr>
        <p:txBody>
          <a:bodyPr wrap="square">
            <a:spAutoFit/>
          </a:bodyPr>
          <a:lstStyle/>
          <a:p>
            <a:r>
              <a:rPr lang="fr-FR" b="1" i="1" dirty="0" err="1">
                <a:solidFill>
                  <a:srgbClr val="0070C0"/>
                </a:solidFill>
                <a:latin typeface="Calibri" pitchFamily="34" charset="0"/>
                <a:cs typeface="Calibri" pitchFamily="34" charset="0"/>
              </a:rPr>
              <a:t>Beginning</a:t>
            </a:r>
            <a:r>
              <a:rPr lang="fr-FR" b="1" i="1" dirty="0">
                <a:solidFill>
                  <a:srgbClr val="0070C0"/>
                </a:solidFill>
                <a:latin typeface="Calibri" pitchFamily="34" charset="0"/>
                <a:cs typeface="Calibri" pitchFamily="34" charset="0"/>
              </a:rPr>
              <a:t> </a:t>
            </a:r>
            <a:r>
              <a:rPr lang="fr-FR" b="1" i="1" dirty="0" err="1">
                <a:solidFill>
                  <a:srgbClr val="0070C0"/>
                </a:solidFill>
                <a:latin typeface="Calibri" pitchFamily="34" charset="0"/>
                <a:cs typeface="Calibri" pitchFamily="34" charset="0"/>
              </a:rPr>
              <a:t>Arduino</a:t>
            </a:r>
            <a:r>
              <a:rPr lang="fr-FR" b="1" i="1" dirty="0">
                <a:solidFill>
                  <a:srgbClr val="0070C0"/>
                </a:solidFill>
                <a:latin typeface="Calibri" pitchFamily="34" charset="0"/>
                <a:cs typeface="Calibri" pitchFamily="34" charset="0"/>
              </a:rPr>
              <a:t> Michael </a:t>
            </a:r>
            <a:r>
              <a:rPr lang="fr-FR" b="1" i="1" dirty="0" err="1">
                <a:solidFill>
                  <a:srgbClr val="0070C0"/>
                </a:solidFill>
                <a:latin typeface="Calibri" pitchFamily="34" charset="0"/>
                <a:cs typeface="Calibri" pitchFamily="34" charset="0"/>
              </a:rPr>
              <a:t>McRoberts</a:t>
            </a:r>
            <a:r>
              <a:rPr lang="fr-FR" b="1" i="1" dirty="0">
                <a:solidFill>
                  <a:srgbClr val="0070C0"/>
                </a:solidFill>
                <a:latin typeface="Calibri" pitchFamily="34" charset="0"/>
                <a:cs typeface="Calibri" pitchFamily="34" charset="0"/>
              </a:rPr>
              <a:t> APRESS</a:t>
            </a:r>
          </a:p>
        </p:txBody>
      </p:sp>
      <p:sp>
        <p:nvSpPr>
          <p:cNvPr id="8" name="Rectangle 7">
            <a:hlinkClick r:id="rId4"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0" name="Image 9">
            <a:hlinkClick r:id="rId4" action="ppaction://hlinksldjump"/>
            <a:extLst>
              <a:ext uri="{FF2B5EF4-FFF2-40B4-BE49-F238E27FC236}">
                <a16:creationId xmlns:a16="http://schemas.microsoft.com/office/drawing/2014/main" id="{D7884F59-25D9-4FA5-8711-EB4591DE82D3}"/>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23906"/>
                                        </p:tgtEl>
                                        <p:attrNameLst>
                                          <p:attrName>style.visibility</p:attrName>
                                        </p:attrNameLst>
                                      </p:cBhvr>
                                      <p:to>
                                        <p:strVal val="visible"/>
                                      </p:to>
                                    </p:set>
                                    <p:animEffect transition="in" filter="blinds(horizontal)">
                                      <p:cBhvr>
                                        <p:cTn id="10" dur="500"/>
                                        <p:tgtEl>
                                          <p:spTgt spid="12390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3908"/>
                                        </p:tgtEl>
                                        <p:attrNameLst>
                                          <p:attrName>style.visibility</p:attrName>
                                        </p:attrNameLst>
                                      </p:cBhvr>
                                      <p:to>
                                        <p:strVal val="visible"/>
                                      </p:to>
                                    </p:set>
                                    <p:animEffect transition="in" filter="blinds(horizontal)">
                                      <p:cBhvr>
                                        <p:cTn id="15" dur="500"/>
                                        <p:tgtEl>
                                          <p:spTgt spid="12390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ANOTHER EXAMPLE OF CODE FOR TOUCH PAD DS</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82</a:t>
            </a:fld>
            <a:endParaRPr lang="fr-FR"/>
          </a:p>
        </p:txBody>
      </p:sp>
      <p:sp>
        <p:nvSpPr>
          <p:cNvPr id="105473" name="Rectangle 1"/>
          <p:cNvSpPr>
            <a:spLocks noChangeArrowheads="1"/>
          </p:cNvSpPr>
          <p:nvPr/>
        </p:nvSpPr>
        <p:spPr bwMode="auto">
          <a:xfrm>
            <a:off x="142844" y="642918"/>
            <a:ext cx="8358214" cy="50783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Touch</a:t>
            </a:r>
            <a:r>
              <a:rPr kumimoji="0" lang="fr-FR" sz="900" b="0" i="0" u="none" strike="noStrike" cap="none" normalizeH="0" baseline="0" dirty="0">
                <a:ln>
                  <a:noFill/>
                </a:ln>
                <a:solidFill>
                  <a:schemeClr val="tx1"/>
                </a:solidFill>
                <a:effectLst/>
                <a:latin typeface="Calibri" pitchFamily="34" charset="0"/>
                <a:cs typeface="Calibri" pitchFamily="34" charset="0"/>
              </a:rPr>
              <a:t> Control Panel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Calibri" pitchFamily="34" charset="0"/>
                <a:cs typeface="Calibri" pitchFamily="34" charset="0"/>
              </a:rPr>
              <a:t>* Copyright 2009 Jonathan Oxer &lt;jon@oxer.com.au&gt;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Calibri" pitchFamily="34" charset="0"/>
                <a:cs typeface="Calibri" pitchFamily="34" charset="0"/>
              </a:rPr>
              <a:t>* Copyright 2009 Hugh </a:t>
            </a:r>
            <a:r>
              <a:rPr kumimoji="0" lang="fr-FR" sz="900" b="0" i="0" u="none" strike="noStrike" cap="none" normalizeH="0" baseline="0" dirty="0" err="1">
                <a:ln>
                  <a:noFill/>
                </a:ln>
                <a:solidFill>
                  <a:schemeClr val="tx1"/>
                </a:solidFill>
                <a:effectLst/>
                <a:latin typeface="Calibri" pitchFamily="34" charset="0"/>
                <a:cs typeface="Calibri" pitchFamily="34" charset="0"/>
              </a:rPr>
              <a:t>Blemings</a:t>
            </a:r>
            <a:r>
              <a:rPr kumimoji="0" lang="fr-FR" sz="900" b="0" i="0" u="none" strike="noStrike" cap="none" normalizeH="0" baseline="0" dirty="0">
                <a:ln>
                  <a:noFill/>
                </a:ln>
                <a:solidFill>
                  <a:schemeClr val="tx1"/>
                </a:solidFill>
                <a:effectLst/>
                <a:latin typeface="Calibri" pitchFamily="34" charset="0"/>
                <a:cs typeface="Calibri" pitchFamily="34" charset="0"/>
              </a:rPr>
              <a:t> &lt;hugh@blemings.org&gt;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900" b="0" i="0" u="none" strike="noStrike" cap="none" normalizeH="0" baseline="0" dirty="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Reads</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touch</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coordinates</a:t>
            </a:r>
            <a:r>
              <a:rPr kumimoji="0" lang="fr-FR" sz="900" b="0" i="0" u="none" strike="noStrike" cap="none" normalizeH="0" baseline="0" dirty="0">
                <a:ln>
                  <a:noFill/>
                </a:ln>
                <a:solidFill>
                  <a:schemeClr val="tx1"/>
                </a:solidFill>
                <a:effectLst/>
                <a:latin typeface="Calibri" pitchFamily="34" charset="0"/>
                <a:cs typeface="Calibri" pitchFamily="34" charset="0"/>
              </a:rPr>
              <a:t> on a Nintendo DS </a:t>
            </a:r>
            <a:r>
              <a:rPr kumimoji="0" lang="fr-FR" sz="900" b="0" i="0" u="none" strike="noStrike" cap="none" normalizeH="0" baseline="0" dirty="0" err="1">
                <a:ln>
                  <a:noFill/>
                </a:ln>
                <a:solidFill>
                  <a:schemeClr val="tx1"/>
                </a:solidFill>
                <a:effectLst/>
                <a:latin typeface="Calibri" pitchFamily="34" charset="0"/>
                <a:cs typeface="Calibri" pitchFamily="34" charset="0"/>
              </a:rPr>
              <a:t>touch</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screen</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attached</a:t>
            </a:r>
            <a:r>
              <a:rPr kumimoji="0" lang="fr-FR" sz="900" b="0" i="0" u="none" strike="noStrike" cap="none" normalizeH="0" baseline="0" dirty="0">
                <a:ln>
                  <a:noFill/>
                </a:ln>
                <a:solidFill>
                  <a:schemeClr val="tx1"/>
                </a:solidFill>
                <a:effectLst/>
                <a:latin typeface="Calibri" pitchFamily="34" charset="0"/>
                <a:cs typeface="Calibri" pitchFamily="34" charset="0"/>
              </a:rPr>
              <a:t> to an </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Arduino</a:t>
            </a:r>
            <a:r>
              <a:rPr kumimoji="0" lang="fr-FR" sz="900" b="0" i="0" u="none" strike="noStrike" cap="none" normalizeH="0" baseline="0" dirty="0">
                <a:ln>
                  <a:noFill/>
                </a:ln>
                <a:solidFill>
                  <a:schemeClr val="tx1"/>
                </a:solidFill>
                <a:effectLst/>
                <a:latin typeface="Calibri" pitchFamily="34" charset="0"/>
                <a:cs typeface="Calibri" pitchFamily="34" charset="0"/>
              </a:rPr>
              <a:t> and compares </a:t>
            </a:r>
            <a:r>
              <a:rPr kumimoji="0" lang="fr-FR" sz="900" b="0" i="0" u="none" strike="noStrike" cap="none" normalizeH="0" baseline="0" dirty="0" err="1">
                <a:ln>
                  <a:noFill/>
                </a:ln>
                <a:solidFill>
                  <a:schemeClr val="tx1"/>
                </a:solidFill>
                <a:effectLst/>
                <a:latin typeface="Calibri" pitchFamily="34" charset="0"/>
                <a:cs typeface="Calibri" pitchFamily="34" charset="0"/>
              </a:rPr>
              <a:t>them</a:t>
            </a:r>
            <a:r>
              <a:rPr kumimoji="0" lang="fr-FR" sz="900" b="0" i="0" u="none" strike="noStrike" cap="none" normalizeH="0" baseline="0" dirty="0">
                <a:ln>
                  <a:noFill/>
                </a:ln>
                <a:solidFill>
                  <a:schemeClr val="tx1"/>
                </a:solidFill>
                <a:effectLst/>
                <a:latin typeface="Calibri" pitchFamily="34" charset="0"/>
                <a:cs typeface="Calibri" pitchFamily="34" charset="0"/>
              </a:rPr>
              <a:t> to </a:t>
            </a:r>
            <a:r>
              <a:rPr kumimoji="0" lang="fr-FR" sz="900" b="0" i="0" u="none" strike="noStrike" cap="none" normalizeH="0" baseline="0" dirty="0" err="1">
                <a:ln>
                  <a:noFill/>
                </a:ln>
                <a:solidFill>
                  <a:schemeClr val="tx1"/>
                </a:solidFill>
                <a:effectLst/>
                <a:latin typeface="Calibri" pitchFamily="34" charset="0"/>
                <a:cs typeface="Calibri" pitchFamily="34" charset="0"/>
              </a:rPr>
              <a:t>defined</a:t>
            </a:r>
            <a:r>
              <a:rPr kumimoji="0" lang="fr-FR" sz="900" b="0" i="0" u="none" strike="noStrike" cap="none" normalizeH="0" baseline="0" dirty="0">
                <a:ln>
                  <a:noFill/>
                </a:ln>
                <a:solidFill>
                  <a:schemeClr val="tx1"/>
                </a:solidFill>
                <a:effectLst/>
                <a:latin typeface="Calibri" pitchFamily="34" charset="0"/>
                <a:cs typeface="Calibri" pitchFamily="34" charset="0"/>
              </a:rPr>
              <a:t> hot zones </a:t>
            </a:r>
            <a:r>
              <a:rPr kumimoji="0" lang="fr-FR" sz="900" b="0" i="0" u="none" strike="noStrike" cap="none" normalizeH="0" baseline="0" dirty="0" err="1">
                <a:ln>
                  <a:noFill/>
                </a:ln>
                <a:solidFill>
                  <a:schemeClr val="tx1"/>
                </a:solidFill>
                <a:effectLst/>
                <a:latin typeface="Calibri" pitchFamily="34" charset="0"/>
                <a:cs typeface="Calibri" pitchFamily="34" charset="0"/>
              </a:rPr>
              <a:t>representing</a:t>
            </a:r>
            <a:r>
              <a:rPr kumimoji="0" lang="fr-FR" sz="900" b="0" i="0" u="none" strike="noStrike" cap="none" normalizeH="0" baseline="0" dirty="0">
                <a:ln>
                  <a:noFill/>
                </a:ln>
                <a:solidFill>
                  <a:schemeClr val="tx1"/>
                </a:solidFill>
                <a:effectLst/>
                <a:latin typeface="Calibri" pitchFamily="34" charset="0"/>
                <a:cs typeface="Calibri" pitchFamily="34" charset="0"/>
              </a:rPr>
              <a:t> buttons and </a:t>
            </a:r>
            <a:r>
              <a:rPr kumimoji="0" lang="fr-FR" sz="900" b="0" i="0" u="none" strike="noStrike" cap="none" normalizeH="0" baseline="0" dirty="0" err="1">
                <a:ln>
                  <a:noFill/>
                </a:ln>
                <a:solidFill>
                  <a:schemeClr val="tx1"/>
                </a:solidFill>
                <a:effectLst/>
                <a:latin typeface="Calibri" pitchFamily="34" charset="0"/>
                <a:cs typeface="Calibri" pitchFamily="34" charset="0"/>
              </a:rPr>
              <a:t>sliders</a:t>
            </a:r>
            <a:r>
              <a:rPr kumimoji="0" lang="fr-FR" sz="9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fr-FR" sz="900" b="0" i="0" u="none" strike="noStrike" cap="none" normalizeH="0" baseline="0" dirty="0">
                <a:ln>
                  <a:noFill/>
                </a:ln>
                <a:solidFill>
                  <a:schemeClr val="tx1"/>
                </a:solidFill>
                <a:effectLst/>
                <a:latin typeface="Calibri" pitchFamily="34" charset="0"/>
                <a:cs typeface="Calibri" pitchFamily="34" charset="0"/>
              </a:rPr>
              <a:t>If a </a:t>
            </a:r>
            <a:r>
              <a:rPr kumimoji="0" lang="fr-FR" sz="900" b="0" i="0" u="none" strike="noStrike" cap="none" normalizeH="0" baseline="0" dirty="0" err="1">
                <a:ln>
                  <a:noFill/>
                </a:ln>
                <a:solidFill>
                  <a:schemeClr val="tx1"/>
                </a:solidFill>
                <a:effectLst/>
                <a:latin typeface="Calibri" pitchFamily="34" charset="0"/>
                <a:cs typeface="Calibri" pitchFamily="34" charset="0"/>
              </a:rPr>
              <a:t>touch</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occurs</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within</a:t>
            </a:r>
            <a:r>
              <a:rPr kumimoji="0" lang="fr-FR" sz="900" b="0" i="0" u="none" strike="noStrike" cap="none" normalizeH="0" baseline="0" dirty="0">
                <a:ln>
                  <a:noFill/>
                </a:ln>
                <a:solidFill>
                  <a:schemeClr val="tx1"/>
                </a:solidFill>
                <a:effectLst/>
                <a:latin typeface="Calibri" pitchFamily="34" charset="0"/>
                <a:cs typeface="Calibri" pitchFamily="34" charset="0"/>
              </a:rPr>
              <a:t> a hot zone a </a:t>
            </a:r>
            <a:r>
              <a:rPr kumimoji="0" lang="fr-FR" sz="900" b="0" i="0" u="none" strike="noStrike" cap="none" normalizeH="0" baseline="0" dirty="0" err="1">
                <a:ln>
                  <a:noFill/>
                </a:ln>
                <a:solidFill>
                  <a:schemeClr val="tx1"/>
                </a:solidFill>
                <a:effectLst/>
                <a:latin typeface="Calibri" pitchFamily="34" charset="0"/>
                <a:cs typeface="Calibri" pitchFamily="34" charset="0"/>
              </a:rPr>
              <a:t>matching</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event</a:t>
            </a:r>
            <a:r>
              <a:rPr kumimoji="0" lang="fr-FR" sz="900" b="0" i="0" u="none" strike="noStrike" cap="none" normalizeH="0" baseline="0" dirty="0">
                <a:ln>
                  <a:noFill/>
                </a:ln>
                <a:solidFill>
                  <a:schemeClr val="tx1"/>
                </a:solidFill>
                <a:effectLst/>
                <a:latin typeface="Calibri" pitchFamily="34" charset="0"/>
                <a:cs typeface="Calibri" pitchFamily="34" charset="0"/>
              </a:rPr>
              <a:t> message </a:t>
            </a:r>
            <a:r>
              <a:rPr kumimoji="0" lang="fr-FR" sz="900" b="0" i="0" u="none" strike="noStrike" cap="none" normalizeH="0" baseline="0" dirty="0" err="1">
                <a:ln>
                  <a:noFill/>
                </a:ln>
                <a:solidFill>
                  <a:schemeClr val="tx1"/>
                </a:solidFill>
                <a:effectLst/>
                <a:latin typeface="Calibri" pitchFamily="34" charset="0"/>
                <a:cs typeface="Calibri" pitchFamily="34" charset="0"/>
              </a:rPr>
              <a:t>is</a:t>
            </a:r>
            <a:r>
              <a:rPr kumimoji="0" lang="fr-FR" sz="900" b="0" i="0" u="none" strike="noStrike" cap="none" normalizeH="0" baseline="0" dirty="0">
                <a:ln>
                  <a:noFill/>
                </a:ln>
                <a:solidFill>
                  <a:schemeClr val="tx1"/>
                </a:solidFill>
                <a:effectLst/>
                <a:latin typeface="Calibri" pitchFamily="34" charset="0"/>
                <a:cs typeface="Calibri" pitchFamily="34" charset="0"/>
              </a:rPr>
              <a:t> sent to the host via the serial port.</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fr-FR" sz="900" b="0" i="0" u="none" strike="noStrike" cap="none" normalizeH="0" baseline="0" dirty="0" err="1">
                <a:ln>
                  <a:noFill/>
                </a:ln>
                <a:solidFill>
                  <a:schemeClr val="tx1"/>
                </a:solidFill>
                <a:effectLst/>
                <a:latin typeface="Calibri" pitchFamily="34" charset="0"/>
                <a:cs typeface="Calibri" pitchFamily="34" charset="0"/>
              </a:rPr>
              <a:t>Based</a:t>
            </a:r>
            <a:r>
              <a:rPr kumimoji="0" lang="fr-FR" sz="900" b="0" i="0" u="none" strike="noStrike" cap="none" normalizeH="0" baseline="0" dirty="0">
                <a:ln>
                  <a:noFill/>
                </a:ln>
                <a:solidFill>
                  <a:schemeClr val="tx1"/>
                </a:solidFill>
                <a:effectLst/>
                <a:latin typeface="Calibri" pitchFamily="34" charset="0"/>
                <a:cs typeface="Calibri" pitchFamily="34" charset="0"/>
              </a:rPr>
              <a:t> on the </a:t>
            </a:r>
            <a:r>
              <a:rPr kumimoji="0" lang="fr-FR" sz="900" b="0" i="0" u="none" strike="noStrike" cap="none" normalizeH="0" baseline="0" dirty="0" err="1">
                <a:ln>
                  <a:noFill/>
                </a:ln>
                <a:solidFill>
                  <a:schemeClr val="tx1"/>
                </a:solidFill>
                <a:effectLst/>
                <a:latin typeface="Calibri" pitchFamily="34" charset="0"/>
                <a:cs typeface="Calibri" pitchFamily="34" charset="0"/>
              </a:rPr>
              <a:t>ReadTouchscreen</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example</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included</a:t>
            </a:r>
            <a:r>
              <a:rPr kumimoji="0" lang="fr-FR" sz="900" b="0" i="0" u="none" strike="noStrike" cap="none" normalizeH="0" baseline="0" dirty="0">
                <a:ln>
                  <a:noFill/>
                </a:ln>
                <a:solidFill>
                  <a:schemeClr val="tx1"/>
                </a:solidFill>
                <a:effectLst/>
                <a:latin typeface="Calibri" pitchFamily="34" charset="0"/>
                <a:cs typeface="Calibri" pitchFamily="34" charset="0"/>
              </a:rPr>
              <a:t> in the </a:t>
            </a:r>
            <a:r>
              <a:rPr kumimoji="0" lang="fr-FR" sz="900" b="0" i="0" u="none" strike="noStrike" cap="none" normalizeH="0" baseline="0" dirty="0" err="1">
                <a:ln>
                  <a:noFill/>
                </a:ln>
                <a:solidFill>
                  <a:schemeClr val="tx1"/>
                </a:solidFill>
                <a:effectLst/>
                <a:latin typeface="Calibri" pitchFamily="34" charset="0"/>
                <a:cs typeface="Calibri" pitchFamily="34" charset="0"/>
              </a:rPr>
              <a:t>TouchScreen</a:t>
            </a:r>
            <a:r>
              <a:rPr kumimoji="0" lang="fr-FR" sz="900" b="0" i="0" u="none" strike="noStrike" cap="none" normalizeH="0" baseline="0" dirty="0">
                <a:ln>
                  <a:noFill/>
                </a:ln>
                <a:solidFill>
                  <a:schemeClr val="tx1"/>
                </a:solidFill>
                <a:effectLst/>
                <a:latin typeface="Calibri" pitchFamily="34" charset="0"/>
                <a:cs typeface="Calibri" pitchFamily="34" charset="0"/>
              </a:rPr>
              <a:t> </a:t>
            </a:r>
            <a:r>
              <a:rPr kumimoji="0" lang="fr-FR" sz="900" b="0" i="0" u="none" strike="noStrike" cap="none" normalizeH="0" baseline="0" dirty="0" err="1">
                <a:ln>
                  <a:noFill/>
                </a:ln>
                <a:solidFill>
                  <a:schemeClr val="tx1"/>
                </a:solidFill>
                <a:effectLst/>
                <a:latin typeface="Calibri" pitchFamily="34" charset="0"/>
                <a:cs typeface="Calibri" pitchFamily="34" charset="0"/>
              </a:rPr>
              <a:t>library</a:t>
            </a:r>
            <a:r>
              <a:rPr kumimoji="0" lang="fr-FR" sz="900" b="0" i="0" u="none" strike="noStrike" cap="none" normalizeH="0" baseline="0" dirty="0">
                <a:ln>
                  <a:noFill/>
                </a:ln>
                <a:solidFill>
                  <a:schemeClr val="tx1"/>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Calibri" pitchFamily="34" charset="0"/>
                <a:cs typeface="Calibri" pitchFamily="34" charset="0"/>
              </a:rPr>
              <a:t>* www.practicalarduino.com/projects/touch-control-panel</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a:t>
            </a:r>
            <a:r>
              <a:rPr kumimoji="0" lang="fr-FR" sz="900" b="1" i="0" u="none" strike="noStrike" cap="none" normalizeH="0" baseline="0" dirty="0" err="1">
                <a:ln>
                  <a:noFill/>
                </a:ln>
                <a:solidFill>
                  <a:srgbClr val="0070C0"/>
                </a:solidFill>
                <a:effectLst/>
                <a:latin typeface="Calibri" pitchFamily="34" charset="0"/>
                <a:cs typeface="Calibri" pitchFamily="34" charset="0"/>
              </a:rPr>
              <a:t>include</a:t>
            </a:r>
            <a:r>
              <a:rPr kumimoji="0" lang="fr-FR" sz="900" b="1" i="0" u="none" strike="noStrike" cap="none" normalizeH="0" baseline="0" dirty="0">
                <a:ln>
                  <a:noFill/>
                </a:ln>
                <a:solidFill>
                  <a:srgbClr val="0070C0"/>
                </a:solidFill>
                <a:effectLst/>
                <a:latin typeface="Calibri" pitchFamily="34" charset="0"/>
                <a:cs typeface="Calibri" pitchFamily="34" charset="0"/>
              </a:rPr>
              <a:t> &lt;</a:t>
            </a:r>
            <a:r>
              <a:rPr kumimoji="0" lang="fr-FR" sz="900" b="1" i="0" u="none" strike="noStrike" cap="none" normalizeH="0" baseline="0" dirty="0" err="1">
                <a:ln>
                  <a:noFill/>
                </a:ln>
                <a:solidFill>
                  <a:srgbClr val="0070C0"/>
                </a:solidFill>
                <a:effectLst/>
                <a:latin typeface="Calibri" pitchFamily="34" charset="0"/>
                <a:cs typeface="Calibri" pitchFamily="34" charset="0"/>
              </a:rPr>
              <a:t>TouchScreen.h</a:t>
            </a:r>
            <a:r>
              <a:rPr kumimoji="0" lang="fr-FR" sz="900" b="1" i="0" u="none" strike="noStrike" cap="none" normalizeH="0" baseline="0" dirty="0">
                <a:ln>
                  <a:noFill/>
                </a:ln>
                <a:solidFill>
                  <a:srgbClr val="0070C0"/>
                </a:solidFill>
                <a:effectLst/>
                <a:latin typeface="Calibri" pitchFamily="34" charset="0"/>
                <a:cs typeface="Calibri" pitchFamily="34"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err="1">
                <a:ln>
                  <a:noFill/>
                </a:ln>
                <a:solidFill>
                  <a:srgbClr val="0070C0"/>
                </a:solidFill>
                <a:effectLst/>
                <a:latin typeface="Calibri" pitchFamily="34" charset="0"/>
                <a:cs typeface="Calibri" pitchFamily="34" charset="0"/>
              </a:rPr>
              <a:t>TouchScreen</a:t>
            </a: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ts</a:t>
            </a:r>
            <a:r>
              <a:rPr kumimoji="0" lang="fr-FR" sz="900" b="1" i="0" u="none" strike="noStrike" cap="none" normalizeH="0" baseline="0" dirty="0">
                <a:ln>
                  <a:noFill/>
                </a:ln>
                <a:solidFill>
                  <a:srgbClr val="0070C0"/>
                </a:solidFill>
                <a:effectLst/>
                <a:latin typeface="Calibri" pitchFamily="34" charset="0"/>
                <a:cs typeface="Calibri" pitchFamily="34" charset="0"/>
              </a:rPr>
              <a:t>(3, 1, 0, 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err="1">
                <a:ln>
                  <a:noFill/>
                </a:ln>
                <a:solidFill>
                  <a:srgbClr val="FF6600"/>
                </a:solidFill>
                <a:effectLst/>
                <a:latin typeface="Calibri" pitchFamily="34" charset="0"/>
                <a:cs typeface="Calibri" pitchFamily="34" charset="0"/>
              </a:rPr>
              <a:t>void</a:t>
            </a:r>
            <a:r>
              <a:rPr kumimoji="0" lang="fr-FR" sz="900" b="1" i="0" u="none" strike="noStrike" cap="none" normalizeH="0" baseline="0" dirty="0">
                <a:ln>
                  <a:noFill/>
                </a:ln>
                <a:solidFill>
                  <a:srgbClr val="FF6600"/>
                </a:solidFill>
                <a:effectLst/>
                <a:latin typeface="Calibri" pitchFamily="34" charset="0"/>
                <a:cs typeface="Calibri" pitchFamily="34" charset="0"/>
              </a:rPr>
              <a:t> setup()</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rgbClr val="FF6600"/>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Serial.begin</a:t>
            </a:r>
            <a:r>
              <a:rPr kumimoji="0" lang="fr-FR" sz="900" b="1" i="0" u="none" strike="noStrike" cap="none" normalizeH="0" baseline="0" dirty="0">
                <a:ln>
                  <a:noFill/>
                </a:ln>
                <a:solidFill>
                  <a:srgbClr val="0070C0"/>
                </a:solidFill>
                <a:effectLst/>
                <a:latin typeface="Calibri" pitchFamily="34" charset="0"/>
                <a:cs typeface="Calibri" pitchFamily="34" charset="0"/>
              </a:rPr>
              <a:t>(38400);</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rgbClr val="FF6600"/>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err="1">
                <a:ln>
                  <a:noFill/>
                </a:ln>
                <a:solidFill>
                  <a:srgbClr val="FF6600"/>
                </a:solidFill>
                <a:effectLst/>
                <a:latin typeface="Calibri" pitchFamily="34" charset="0"/>
                <a:cs typeface="Calibri" pitchFamily="34" charset="0"/>
              </a:rPr>
              <a:t>void</a:t>
            </a:r>
            <a:r>
              <a:rPr kumimoji="0" lang="fr-FR" sz="900" b="1" i="0" u="none" strike="noStrike" cap="none" normalizeH="0" baseline="0" dirty="0">
                <a:ln>
                  <a:noFill/>
                </a:ln>
                <a:solidFill>
                  <a:srgbClr val="FF6600"/>
                </a:solidFill>
                <a:effectLst/>
                <a:latin typeface="Calibri" pitchFamily="34" charset="0"/>
                <a:cs typeface="Calibri" pitchFamily="34" charset="0"/>
              </a:rPr>
              <a:t> </a:t>
            </a:r>
            <a:r>
              <a:rPr kumimoji="0" lang="fr-FR" sz="900" b="1" i="0" u="none" strike="noStrike" cap="none" normalizeH="0" baseline="0" dirty="0" err="1">
                <a:ln>
                  <a:noFill/>
                </a:ln>
                <a:solidFill>
                  <a:srgbClr val="FF6600"/>
                </a:solidFill>
                <a:effectLst/>
                <a:latin typeface="Calibri" pitchFamily="34" charset="0"/>
                <a:cs typeface="Calibri" pitchFamily="34" charset="0"/>
              </a:rPr>
              <a:t>loop</a:t>
            </a:r>
            <a:r>
              <a:rPr kumimoji="0" lang="fr-FR" sz="900" b="1" i="0" u="none" strike="noStrike" cap="none" normalizeH="0" baseline="0" dirty="0">
                <a:ln>
                  <a:noFill/>
                </a:ln>
                <a:solidFill>
                  <a:srgbClr val="FF6600"/>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int</a:t>
            </a: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[2];</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ts.read</a:t>
            </a:r>
            <a:r>
              <a:rPr kumimoji="0" lang="fr-FR" sz="900" b="1" i="0" u="none" strike="noStrike" cap="none" normalizeH="0" baseline="0" dirty="0">
                <a:ln>
                  <a:noFill/>
                </a:ln>
                <a:solidFill>
                  <a:srgbClr val="0070C0"/>
                </a:solidFill>
                <a:effectLst/>
                <a:latin typeface="Calibri" pitchFamily="34" charset="0"/>
                <a:cs typeface="Calibri" pitchFamily="34" charset="0"/>
              </a:rPr>
              <a:t>(</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sz="900" b="0" i="0" u="none" strike="noStrike" cap="none" normalizeH="0" baseline="0" dirty="0">
                <a:ln>
                  <a:noFill/>
                </a:ln>
                <a:solidFill>
                  <a:schemeClr val="tx1"/>
                </a:solidFill>
                <a:effectLst/>
                <a:latin typeface="Calibri" pitchFamily="34" charset="0"/>
                <a:cs typeface="Calibri" pitchFamily="34" charset="0"/>
              </a:rPr>
            </a:br>
            <a:r>
              <a:rPr kumimoji="0" lang="fr-FR" sz="900" b="1" i="0" u="none" strike="noStrike" cap="none" normalizeH="0" baseline="0" dirty="0">
                <a:ln>
                  <a:noFill/>
                </a:ln>
                <a:solidFill>
                  <a:srgbClr val="0070C0"/>
                </a:solidFill>
                <a:effectLst/>
                <a:latin typeface="Calibri" pitchFamily="34" charset="0"/>
                <a:cs typeface="Calibri" pitchFamily="34" charset="0"/>
              </a:rPr>
              <a:t>  if((</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&gt; 696)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&lt; 866)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&gt; 546)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&lt; 831)) {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 Fan 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if((</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&gt; 696)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&lt; 866)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&gt; 208)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&lt; 476)) {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 Fan OFF");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if((</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&gt; 420)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&lt; 577)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&gt; 540)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&lt; 866)) {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 Drapes OPEN");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if((</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&gt; 420)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&lt; 577)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&gt; 208)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&lt; 476)) {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 Drapes CLOSE");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if((</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&gt; 139)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[0] &lt; 327)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&gt; 208) &amp;&amp; (</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&lt; 866)) {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 Illumination:");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a:t>
            </a:r>
            <a:r>
              <a:rPr kumimoji="0" lang="fr-FR" sz="900" b="1" i="0" u="none" strike="noStrike" cap="none" normalizeH="0" baseline="0" dirty="0" err="1">
                <a:ln>
                  <a:noFill/>
                </a:ln>
                <a:solidFill>
                  <a:srgbClr val="0070C0"/>
                </a:solidFill>
                <a:effectLst/>
                <a:latin typeface="Calibri" pitchFamily="34" charset="0"/>
                <a:cs typeface="Calibri" pitchFamily="34" charset="0"/>
              </a:rPr>
              <a:t>constrain</a:t>
            </a:r>
            <a:r>
              <a:rPr kumimoji="0" lang="fr-FR" sz="900" b="1" i="0" u="none" strike="noStrike" cap="none" normalizeH="0" baseline="0" dirty="0">
                <a:ln>
                  <a:noFill/>
                </a:ln>
                <a:solidFill>
                  <a:srgbClr val="0070C0"/>
                </a:solidFill>
                <a:effectLst/>
                <a:latin typeface="Calibri" pitchFamily="34" charset="0"/>
                <a:cs typeface="Calibri" pitchFamily="34" charset="0"/>
              </a:rPr>
              <a:t>(</a:t>
            </a:r>
            <a:r>
              <a:rPr kumimoji="0" lang="fr-FR" sz="900" b="1" i="0" u="none" strike="noStrike" cap="none" normalizeH="0" baseline="0" dirty="0" err="1">
                <a:ln>
                  <a:noFill/>
                </a:ln>
                <a:solidFill>
                  <a:srgbClr val="0070C0"/>
                </a:solidFill>
                <a:effectLst/>
                <a:latin typeface="Calibri" pitchFamily="34" charset="0"/>
                <a:cs typeface="Calibri" pitchFamily="34" charset="0"/>
              </a:rPr>
              <a:t>map</a:t>
            </a:r>
            <a:r>
              <a:rPr kumimoji="0" lang="fr-FR" sz="900" b="1" i="0" u="none" strike="noStrike" cap="none" normalizeH="0" baseline="0" dirty="0">
                <a:ln>
                  <a:noFill/>
                </a:ln>
                <a:solidFill>
                  <a:srgbClr val="0070C0"/>
                </a:solidFill>
                <a:effectLst/>
                <a:latin typeface="Calibri" pitchFamily="34" charset="0"/>
                <a:cs typeface="Calibri" pitchFamily="34" charset="0"/>
              </a:rPr>
              <a:t>(</a:t>
            </a:r>
            <a:r>
              <a:rPr kumimoji="0" lang="fr-FR" sz="900" b="1" i="0" u="none" strike="noStrike" cap="none" normalizeH="0" baseline="0" dirty="0" err="1">
                <a:ln>
                  <a:noFill/>
                </a:ln>
                <a:solidFill>
                  <a:srgbClr val="0070C0"/>
                </a:solidFill>
                <a:effectLst/>
                <a:latin typeface="Calibri" pitchFamily="34" charset="0"/>
                <a:cs typeface="Calibri" pitchFamily="34" charset="0"/>
              </a:rPr>
              <a:t>coords</a:t>
            </a:r>
            <a:r>
              <a:rPr kumimoji="0" lang="fr-FR" sz="900" b="1" i="0" u="none" strike="noStrike" cap="none" normalizeH="0" baseline="0" dirty="0">
                <a:ln>
                  <a:noFill/>
                </a:ln>
                <a:solidFill>
                  <a:srgbClr val="0070C0"/>
                </a:solidFill>
                <a:effectLst/>
                <a:latin typeface="Calibri" pitchFamily="34" charset="0"/>
                <a:cs typeface="Calibri" pitchFamily="34" charset="0"/>
              </a:rPr>
              <a:t>[1], 318, 756, 0, 100), 0, 100));</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a:t>
            </a:r>
            <a:r>
              <a:rPr kumimoji="0" lang="fr-FR" sz="900" b="1" i="0" u="none" strike="noStrike" cap="none" normalizeH="0" baseline="0" dirty="0">
                <a:ln>
                  <a:noFill/>
                </a:ln>
                <a:solidFill>
                  <a:srgbClr val="0070C0"/>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Serial.println</a:t>
            </a:r>
            <a:r>
              <a:rPr kumimoji="0" lang="fr-FR" sz="900" b="1" i="0" u="none" strike="noStrike" cap="none" normalizeH="0" baseline="0" dirty="0">
                <a:ln>
                  <a:noFill/>
                </a:ln>
                <a:solidFill>
                  <a:srgbClr val="0070C0"/>
                </a:solidFill>
                <a:effectLst/>
                <a:latin typeface="Calibri" pitchFamily="34" charset="0"/>
                <a:cs typeface="Calibri"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0070C0"/>
                </a:solidFill>
                <a:effectLst/>
                <a:latin typeface="Calibri" pitchFamily="34" charset="0"/>
                <a:cs typeface="Calibri" pitchFamily="34" charset="0"/>
              </a:rPr>
              <a:t>  </a:t>
            </a:r>
            <a:r>
              <a:rPr kumimoji="0" lang="fr-FR" sz="900" b="1" i="0" u="none" strike="noStrike" cap="none" normalizeH="0" baseline="0" dirty="0" err="1">
                <a:ln>
                  <a:noFill/>
                </a:ln>
                <a:solidFill>
                  <a:srgbClr val="0070C0"/>
                </a:solidFill>
                <a:effectLst/>
                <a:latin typeface="Calibri" pitchFamily="34" charset="0"/>
                <a:cs typeface="Calibri" pitchFamily="34" charset="0"/>
              </a:rPr>
              <a:t>delay</a:t>
            </a:r>
            <a:r>
              <a:rPr kumimoji="0" lang="fr-FR" sz="900" b="1" i="0" u="none" strike="noStrike" cap="none" normalizeH="0" baseline="0" dirty="0">
                <a:ln>
                  <a:noFill/>
                </a:ln>
                <a:solidFill>
                  <a:srgbClr val="0070C0"/>
                </a:solidFill>
                <a:effectLst/>
                <a:latin typeface="Calibri" pitchFamily="34" charset="0"/>
                <a:cs typeface="Calibri" pitchFamily="34" charset="0"/>
              </a:rPr>
              <a:t> (100);</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sz="900" b="1" i="0" u="none" strike="noStrike" cap="none" normalizeH="0" baseline="0" dirty="0">
                <a:ln>
                  <a:noFill/>
                </a:ln>
                <a:solidFill>
                  <a:srgbClr val="FF6600"/>
                </a:solidFill>
                <a:effectLst/>
                <a:latin typeface="Calibri" pitchFamily="34" charset="0"/>
                <a:cs typeface="Calibri" pitchFamily="34" charset="0"/>
              </a:rPr>
              <a:t>}</a:t>
            </a:r>
          </a:p>
        </p:txBody>
      </p:sp>
      <p:sp>
        <p:nvSpPr>
          <p:cNvPr id="5" name="Rectangle 4"/>
          <p:cNvSpPr/>
          <p:nvPr/>
        </p:nvSpPr>
        <p:spPr>
          <a:xfrm>
            <a:off x="142844" y="5968861"/>
            <a:ext cx="8786874" cy="246221"/>
          </a:xfrm>
          <a:prstGeom prst="rect">
            <a:avLst/>
          </a:prstGeom>
        </p:spPr>
        <p:txBody>
          <a:bodyPr wrap="square">
            <a:spAutoFit/>
          </a:bodyPr>
          <a:lstStyle/>
          <a:p>
            <a:r>
              <a:rPr lang="fr-FR" sz="1000" b="1" dirty="0">
                <a:solidFill>
                  <a:srgbClr val="0070C0"/>
                </a:solidFill>
                <a:latin typeface="Calibri" pitchFamily="34" charset="0"/>
                <a:cs typeface="Calibri" pitchFamily="34" charset="0"/>
              </a:rPr>
              <a:t>https://github.com/practicalarduino/TouchControlPanel/blob/master/TouchControlPanel.pde</a:t>
            </a:r>
          </a:p>
        </p:txBody>
      </p:sp>
      <p:sp>
        <p:nvSpPr>
          <p:cNvPr id="7" name="ZoneTexte 6"/>
          <p:cNvSpPr txBox="1"/>
          <p:nvPr/>
        </p:nvSpPr>
        <p:spPr>
          <a:xfrm>
            <a:off x="142844" y="5715016"/>
            <a:ext cx="4643470" cy="246221"/>
          </a:xfrm>
          <a:prstGeom prst="rect">
            <a:avLst/>
          </a:prstGeom>
          <a:noFill/>
        </p:spPr>
        <p:txBody>
          <a:bodyPr wrap="square" rtlCol="0">
            <a:spAutoFit/>
          </a:bodyPr>
          <a:lstStyle/>
          <a:p>
            <a:r>
              <a:rPr lang="fr-FR" sz="1000" b="1" dirty="0">
                <a:solidFill>
                  <a:srgbClr val="0070C0"/>
                </a:solidFill>
                <a:latin typeface="Calibri" pitchFamily="34" charset="0"/>
                <a:cs typeface="Calibri" pitchFamily="34" charset="0"/>
              </a:rPr>
              <a:t>Librairie </a:t>
            </a:r>
            <a:r>
              <a:rPr lang="fr-FR" sz="1000" b="1" dirty="0" err="1">
                <a:solidFill>
                  <a:srgbClr val="0070C0"/>
                </a:solidFill>
                <a:latin typeface="Calibri" pitchFamily="34" charset="0"/>
                <a:cs typeface="Calibri" pitchFamily="34" charset="0"/>
              </a:rPr>
              <a:t>TouchScreen</a:t>
            </a:r>
            <a:r>
              <a:rPr lang="fr-FR" sz="1000" b="1" dirty="0">
                <a:solidFill>
                  <a:srgbClr val="0070C0"/>
                </a:solidFill>
                <a:latin typeface="Calibri" pitchFamily="34" charset="0"/>
                <a:cs typeface="Calibri" pitchFamily="34" charset="0"/>
              </a:rPr>
              <a:t>: https://github.com/practicalarduino/TouchScreen</a:t>
            </a:r>
          </a:p>
        </p:txBody>
      </p:sp>
      <p:sp>
        <p:nvSpPr>
          <p:cNvPr id="8" name="Rectangle 7"/>
          <p:cNvSpPr/>
          <p:nvPr/>
        </p:nvSpPr>
        <p:spPr>
          <a:xfrm>
            <a:off x="142844" y="6215082"/>
            <a:ext cx="2361544" cy="246221"/>
          </a:xfrm>
          <a:prstGeom prst="rect">
            <a:avLst/>
          </a:prstGeom>
        </p:spPr>
        <p:txBody>
          <a:bodyPr wrap="none">
            <a:spAutoFit/>
          </a:bodyPr>
          <a:lstStyle/>
          <a:p>
            <a:r>
              <a:rPr lang="fr-FR" sz="1000" b="1" dirty="0">
                <a:solidFill>
                  <a:srgbClr val="0070C0"/>
                </a:solidFill>
                <a:latin typeface="Calibri" pitchFamily="34" charset="0"/>
                <a:cs typeface="Calibri" pitchFamily="34" charset="0"/>
              </a:rPr>
              <a:t>http://www.sparkfun.com/tutorials/139</a:t>
            </a:r>
          </a:p>
        </p:txBody>
      </p:sp>
      <p:pic>
        <p:nvPicPr>
          <p:cNvPr id="9" name="Image 8">
            <a:hlinkClick r:id="rId2" action="ppaction://hlinksldjump"/>
            <a:extLst>
              <a:ext uri="{FF2B5EF4-FFF2-40B4-BE49-F238E27FC236}">
                <a16:creationId xmlns:a16="http://schemas.microsoft.com/office/drawing/2014/main" id="{41F226AF-0F57-4260-9911-0D9D33BA2F3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184" y="4005064"/>
            <a:ext cx="5499516" cy="2359032"/>
          </a:xfrm>
          <a:prstGeom prst="rect">
            <a:avLst/>
          </a:prstGeom>
          <a:noFill/>
          <a:ln w="9525">
            <a:noFill/>
            <a:miter lim="800000"/>
            <a:headEnd/>
            <a:tailEnd/>
          </a:ln>
        </p:spPr>
      </p:pic>
      <p:sp>
        <p:nvSpPr>
          <p:cNvPr id="7" name="Rectangle 6"/>
          <p:cNvSpPr/>
          <p:nvPr/>
        </p:nvSpPr>
        <p:spPr>
          <a:xfrm>
            <a:off x="35496" y="2946430"/>
            <a:ext cx="4657301" cy="338554"/>
          </a:xfrm>
          <a:prstGeom prst="rect">
            <a:avLst/>
          </a:prstGeom>
        </p:spPr>
        <p:txBody>
          <a:bodyPr wrap="none">
            <a:spAutoFit/>
          </a:bodyPr>
          <a:lstStyle/>
          <a:p>
            <a:pPr algn="just"/>
            <a:r>
              <a:rPr lang="en-US" sz="1600" b="1" dirty="0" err="1">
                <a:solidFill>
                  <a:schemeClr val="tx2"/>
                </a:solidFill>
                <a:latin typeface="Calibri" pitchFamily="34" charset="0"/>
              </a:rPr>
              <a:t>Tiré</a:t>
            </a:r>
            <a:r>
              <a:rPr lang="en-US" sz="1600" b="1" dirty="0">
                <a:solidFill>
                  <a:schemeClr val="tx2"/>
                </a:solidFill>
                <a:latin typeface="Calibri" pitchFamily="34" charset="0"/>
              </a:rPr>
              <a:t> de la datasheet ATMEGA328P: doc8271 </a:t>
            </a:r>
            <a:r>
              <a:rPr lang="en-US" sz="1600" b="1" dirty="0" err="1">
                <a:solidFill>
                  <a:schemeClr val="tx2"/>
                </a:solidFill>
                <a:latin typeface="Calibri" pitchFamily="34" charset="0"/>
              </a:rPr>
              <a:t>d’ATMEL</a:t>
            </a:r>
            <a:endParaRPr lang="en-US" sz="1600" b="1" dirty="0">
              <a:solidFill>
                <a:schemeClr val="tx2"/>
              </a:solidFill>
              <a:latin typeface="Calibri" pitchFamily="34" charset="0"/>
            </a:endParaRPr>
          </a:p>
        </p:txBody>
      </p:sp>
      <p:sp>
        <p:nvSpPr>
          <p:cNvPr id="6" name="Titre 1"/>
          <p:cNvSpPr>
            <a:spLocks noGrp="1"/>
          </p:cNvSpPr>
          <p:nvPr>
            <p:ph type="title"/>
          </p:nvPr>
        </p:nvSpPr>
        <p:spPr>
          <a:xfrm>
            <a:off x="457200" y="0"/>
            <a:ext cx="8229600" cy="490538"/>
          </a:xfrm>
        </p:spPr>
        <p:txBody>
          <a:bodyPr/>
          <a:lstStyle/>
          <a:p>
            <a:r>
              <a:rPr lang="fr-FR" dirty="0"/>
              <a:t>TO GO FURTHER: ACCELERATING THE ANALOG READ()</a:t>
            </a:r>
          </a:p>
        </p:txBody>
      </p:sp>
      <p:sp>
        <p:nvSpPr>
          <p:cNvPr id="9" name="Rectangle à coins arrondis 8"/>
          <p:cNvSpPr/>
          <p:nvPr/>
        </p:nvSpPr>
        <p:spPr>
          <a:xfrm>
            <a:off x="187322" y="6160564"/>
            <a:ext cx="4765678" cy="191976"/>
          </a:xfrm>
          <a:prstGeom prst="round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228184" y="6021288"/>
            <a:ext cx="2843808" cy="553998"/>
          </a:xfrm>
          <a:prstGeom prst="rect">
            <a:avLst/>
          </a:prstGeom>
        </p:spPr>
        <p:txBody>
          <a:bodyPr wrap="square">
            <a:spAutoFit/>
          </a:bodyPr>
          <a:lstStyle/>
          <a:p>
            <a:pPr algn="just"/>
            <a:r>
              <a:rPr lang="en-US" sz="1000" b="1" dirty="0" err="1">
                <a:solidFill>
                  <a:srgbClr val="00B050"/>
                </a:solidFill>
                <a:latin typeface="Calibri" pitchFamily="34" charset="0"/>
              </a:rPr>
              <a:t>Prescaler</a:t>
            </a:r>
            <a:r>
              <a:rPr lang="en-US" sz="1000" b="1" dirty="0">
                <a:solidFill>
                  <a:srgbClr val="00B050"/>
                </a:solidFill>
                <a:latin typeface="Calibri" pitchFamily="34" charset="0"/>
              </a:rPr>
              <a:t> from ARDUINO library (</a:t>
            </a:r>
            <a:r>
              <a:rPr lang="en-US" sz="1000" b="1" dirty="0" err="1">
                <a:solidFill>
                  <a:srgbClr val="00B050"/>
                </a:solidFill>
                <a:latin typeface="Calibri" pitchFamily="34" charset="0"/>
              </a:rPr>
              <a:t>wiring.c</a:t>
            </a:r>
            <a:r>
              <a:rPr lang="en-US" sz="1000" b="1" dirty="0">
                <a:solidFill>
                  <a:srgbClr val="00B050"/>
                </a:solidFill>
                <a:latin typeface="Calibri" pitchFamily="34" charset="0"/>
              </a:rPr>
              <a:t>, line 276.) to have 10 resolution bits because 50kHz &lt;(16MHz/128=125kHz) &lt;200kHz</a:t>
            </a:r>
          </a:p>
        </p:txBody>
      </p:sp>
      <p:sp>
        <p:nvSpPr>
          <p:cNvPr id="11" name="Rectangle 10"/>
          <p:cNvSpPr/>
          <p:nvPr/>
        </p:nvSpPr>
        <p:spPr>
          <a:xfrm>
            <a:off x="-36512" y="476672"/>
            <a:ext cx="9180512" cy="1692771"/>
          </a:xfrm>
          <a:prstGeom prst="rect">
            <a:avLst/>
          </a:prstGeom>
        </p:spPr>
        <p:txBody>
          <a:bodyPr wrap="square">
            <a:spAutoFit/>
          </a:bodyPr>
          <a:lstStyle/>
          <a:p>
            <a:r>
              <a:rPr lang="en-US" sz="1600" b="1" dirty="0">
                <a:solidFill>
                  <a:schemeClr val="tx2"/>
                </a:solidFill>
                <a:latin typeface="Calibri" pitchFamily="34" charset="0"/>
              </a:rPr>
              <a:t>Extracted from the doc2559 </a:t>
            </a:r>
            <a:r>
              <a:rPr lang="en-US" sz="1600" b="1" dirty="0" err="1">
                <a:solidFill>
                  <a:schemeClr val="tx2"/>
                </a:solidFill>
                <a:latin typeface="Calibri" pitchFamily="34" charset="0"/>
              </a:rPr>
              <a:t>d’ATMEL</a:t>
            </a:r>
            <a:r>
              <a:rPr lang="en-US" sz="1600" b="1" dirty="0">
                <a:solidFill>
                  <a:schemeClr val="tx2"/>
                </a:solidFill>
                <a:latin typeface="Calibri" pitchFamily="34" charset="0"/>
              </a:rPr>
              <a:t> datasheet :</a:t>
            </a:r>
          </a:p>
          <a:p>
            <a:pPr algn="just"/>
            <a:r>
              <a:rPr lang="en-US" sz="1200" b="1" dirty="0">
                <a:solidFill>
                  <a:srgbClr val="0070C0"/>
                </a:solidFill>
                <a:latin typeface="Calibri" pitchFamily="34" charset="0"/>
              </a:rPr>
              <a:t>“The ADC accuracy also depends on the ADC clock. </a:t>
            </a:r>
          </a:p>
          <a:p>
            <a:pPr algn="just"/>
            <a:r>
              <a:rPr lang="en-US" sz="1200" b="1" dirty="0">
                <a:solidFill>
                  <a:srgbClr val="0070C0"/>
                </a:solidFill>
                <a:latin typeface="Calibri" pitchFamily="34" charset="0"/>
              </a:rPr>
              <a:t>The recommended maximum ADC clock frequency is limited by the internal DAC in the conversion circuitry. </a:t>
            </a:r>
          </a:p>
          <a:p>
            <a:r>
              <a:rPr lang="en-US" sz="1200" b="1" dirty="0">
                <a:latin typeface="Calibri" pitchFamily="34" charset="0"/>
              </a:rPr>
              <a:t>By default, the successive approximation circuitry requires an input clock frequency between </a:t>
            </a:r>
            <a:r>
              <a:rPr lang="en-US" sz="1200" b="1" dirty="0">
                <a:solidFill>
                  <a:srgbClr val="C00000"/>
                </a:solidFill>
                <a:latin typeface="Calibri" pitchFamily="34" charset="0"/>
              </a:rPr>
              <a:t>50kHz and 200kHz </a:t>
            </a:r>
            <a:r>
              <a:rPr lang="en-US" sz="1200" b="1" dirty="0">
                <a:latin typeface="Calibri" pitchFamily="34" charset="0"/>
              </a:rPr>
              <a:t>to get maximum resolution (10bits) </a:t>
            </a:r>
            <a:r>
              <a:rPr lang="en-US" sz="1200" b="1" dirty="0">
                <a:solidFill>
                  <a:srgbClr val="0070C0"/>
                </a:solidFill>
                <a:latin typeface="Calibri" pitchFamily="34" charset="0"/>
              </a:rPr>
              <a:t>(a normal conversion takes 13 ADC clock cycles. The first conversion after the ADC is switched on (ADEN in ADCSRA is set) takes 25 ADC clock cycles in order to initialize the analog circuitry)</a:t>
            </a:r>
          </a:p>
          <a:p>
            <a:pPr algn="just"/>
            <a:r>
              <a:rPr lang="en-US" b="1" dirty="0">
                <a:solidFill>
                  <a:srgbClr val="00B050"/>
                </a:solidFill>
                <a:latin typeface="Calibri" pitchFamily="34" charset="0"/>
              </a:rPr>
              <a:t>However, frequencies up to 1 MHz do not reduce the ADC resolution significantly. </a:t>
            </a:r>
          </a:p>
          <a:p>
            <a:pPr algn="just"/>
            <a:r>
              <a:rPr lang="en-US" b="1" i="1" dirty="0">
                <a:solidFill>
                  <a:srgbClr val="FF6600"/>
                </a:solidFill>
                <a:latin typeface="Calibri" pitchFamily="34" charset="0"/>
              </a:rPr>
              <a:t>Operating the ADC with frequencies greater than 1 MHz is not characterized. </a:t>
            </a:r>
          </a:p>
        </p:txBody>
      </p:sp>
      <p:pic>
        <p:nvPicPr>
          <p:cNvPr id="2375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9714" y="4181746"/>
            <a:ext cx="2270758" cy="1839542"/>
          </a:xfrm>
          <a:prstGeom prst="rect">
            <a:avLst/>
          </a:prstGeom>
          <a:noFill/>
          <a:ln w="9525">
            <a:noFill/>
            <a:miter lim="800000"/>
            <a:headEnd/>
            <a:tailEnd/>
          </a:ln>
        </p:spPr>
      </p:pic>
      <p:pic>
        <p:nvPicPr>
          <p:cNvPr id="2375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556" y="3284984"/>
            <a:ext cx="4808492" cy="720080"/>
          </a:xfrm>
          <a:prstGeom prst="rect">
            <a:avLst/>
          </a:prstGeom>
          <a:noFill/>
          <a:ln w="9525">
            <a:noFill/>
            <a:miter lim="800000"/>
            <a:headEnd/>
            <a:tailEnd/>
          </a:ln>
        </p:spPr>
      </p:pic>
      <p:sp>
        <p:nvSpPr>
          <p:cNvPr id="13" name="Rectangle 12"/>
          <p:cNvSpPr/>
          <p:nvPr/>
        </p:nvSpPr>
        <p:spPr>
          <a:xfrm>
            <a:off x="0" y="2206605"/>
            <a:ext cx="9144000" cy="646331"/>
          </a:xfrm>
          <a:prstGeom prst="rect">
            <a:avLst/>
          </a:prstGeom>
        </p:spPr>
        <p:txBody>
          <a:bodyPr wrap="square">
            <a:spAutoFit/>
          </a:bodyPr>
          <a:lstStyle/>
          <a:p>
            <a:pPr algn="just"/>
            <a:r>
              <a:rPr lang="en-US" sz="1200" b="1" dirty="0">
                <a:latin typeface="Calibri" pitchFamily="34" charset="0"/>
              </a:rPr>
              <a:t>For </a:t>
            </a:r>
            <a:r>
              <a:rPr lang="en-US" sz="1200" b="1" dirty="0" err="1">
                <a:latin typeface="Calibri" pitchFamily="34" charset="0"/>
              </a:rPr>
              <a:t>Arduino</a:t>
            </a:r>
            <a:r>
              <a:rPr lang="en-US" sz="1200" b="1" dirty="0">
                <a:latin typeface="Calibri" pitchFamily="34" charset="0"/>
              </a:rPr>
              <a:t> and f=16Mhz Clock: since the ADC clock needs to be between 50 kHz &amp; 200 kHz for 10 bit accuracy, </a:t>
            </a:r>
            <a:r>
              <a:rPr lang="en-US" sz="1200" b="1" dirty="0">
                <a:solidFill>
                  <a:srgbClr val="00B050"/>
                </a:solidFill>
                <a:latin typeface="Calibri" pitchFamily="34" charset="0"/>
              </a:rPr>
              <a:t>we can only use the 128 </a:t>
            </a:r>
            <a:r>
              <a:rPr lang="en-US" sz="1200" b="1" dirty="0" err="1">
                <a:solidFill>
                  <a:srgbClr val="00B050"/>
                </a:solidFill>
                <a:latin typeface="Calibri" pitchFamily="34" charset="0"/>
              </a:rPr>
              <a:t>prescaler</a:t>
            </a:r>
            <a:r>
              <a:rPr lang="en-US" sz="1200" b="1" dirty="0">
                <a:solidFill>
                  <a:srgbClr val="00B050"/>
                </a:solidFill>
                <a:latin typeface="Calibri" pitchFamily="34" charset="0"/>
              </a:rPr>
              <a:t> and can achieve a 125 kHz ADC clock.</a:t>
            </a:r>
          </a:p>
          <a:p>
            <a:pPr algn="just"/>
            <a:r>
              <a:rPr lang="en-US" sz="1200" b="1" dirty="0">
                <a:solidFill>
                  <a:srgbClr val="C00000"/>
                </a:solidFill>
                <a:latin typeface="Calibri" pitchFamily="34" charset="0"/>
              </a:rPr>
              <a:t>If a lower resolution than 10 bits is possible, the input clock frequency to the ADC can be higher than 200kHz to get a higher sample rate.</a:t>
            </a:r>
            <a:endParaRPr lang="fr-FR" sz="1200" b="1" dirty="0">
              <a:latin typeface="Calibri" pitchFamily="34" charset="0"/>
            </a:endParaRPr>
          </a:p>
        </p:txBody>
      </p:sp>
      <p:graphicFrame>
        <p:nvGraphicFramePr>
          <p:cNvPr id="15" name="Tableau 14"/>
          <p:cNvGraphicFramePr>
            <a:graphicFrameLocks noGrp="1"/>
          </p:cNvGraphicFramePr>
          <p:nvPr/>
        </p:nvGraphicFramePr>
        <p:xfrm>
          <a:off x="4932040" y="4588157"/>
          <a:ext cx="1152128" cy="1744001"/>
        </p:xfrm>
        <a:graphic>
          <a:graphicData uri="http://schemas.openxmlformats.org/drawingml/2006/table">
            <a:tbl>
              <a:tblPr/>
              <a:tblGrid>
                <a:gridCol w="1152128">
                  <a:extLst>
                    <a:ext uri="{9D8B030D-6E8A-4147-A177-3AD203B41FA5}">
                      <a16:colId xmlns:a16="http://schemas.microsoft.com/office/drawing/2014/main" val="20000"/>
                    </a:ext>
                  </a:extLst>
                </a:gridCol>
              </a:tblGrid>
              <a:tr h="228172">
                <a:tc>
                  <a:txBody>
                    <a:bodyPr/>
                    <a:lstStyle/>
                    <a:p>
                      <a:pPr algn="ctr" fontAlgn="ctr"/>
                      <a:r>
                        <a:rPr lang="fr-FR" sz="800" b="1" i="0" u="none" strike="noStrike" dirty="0">
                          <a:solidFill>
                            <a:srgbClr val="000000"/>
                          </a:solidFill>
                          <a:latin typeface="Calibri"/>
                        </a:rPr>
                        <a:t>f(MHz)/Horloge à 16MHz</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171879">
                <a:tc>
                  <a:txBody>
                    <a:bodyPr/>
                    <a:lstStyle/>
                    <a:p>
                      <a:pPr algn="ctr" fontAlgn="ctr"/>
                      <a:r>
                        <a:rPr lang="fr-FR" sz="1100" b="0" i="0" u="none" strike="noStrike" dirty="0">
                          <a:solidFill>
                            <a:srgbClr val="000000"/>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5725">
                <a:tc>
                  <a:txBody>
                    <a:bodyPr/>
                    <a:lstStyle/>
                    <a:p>
                      <a:pPr algn="ctr" fontAlgn="ctr"/>
                      <a:r>
                        <a:rPr lang="fr-FR" sz="1100" b="0" i="0" u="none" strike="noStrike">
                          <a:solidFill>
                            <a:srgbClr val="000000"/>
                          </a:solidFill>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9989">
                <a:tc>
                  <a:txBody>
                    <a:bodyPr/>
                    <a:lstStyle/>
                    <a:p>
                      <a:pPr algn="ctr" fontAlgn="ctr"/>
                      <a:r>
                        <a:rPr lang="fr-FR" sz="1100" b="0" i="0" u="none" strike="noStrike">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6850">
                <a:tc>
                  <a:txBody>
                    <a:bodyPr/>
                    <a:lstStyle/>
                    <a:p>
                      <a:pPr algn="ctr" fontAlgn="ctr"/>
                      <a:r>
                        <a:rPr lang="fr-FR" sz="1100" b="0" i="0" u="none" strike="noStrike" dirty="0">
                          <a:solidFill>
                            <a:srgbClr val="000000"/>
                          </a:solidFill>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4150">
                <a:tc>
                  <a:txBody>
                    <a:bodyPr/>
                    <a:lstStyle/>
                    <a:p>
                      <a:pPr algn="ctr" fontAlgn="ctr"/>
                      <a:r>
                        <a:rPr lang="fr-FR" sz="1100" b="0" i="0" u="none" strike="noStrike">
                          <a:solidFill>
                            <a:srgbClr val="0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ctr"/>
                      <a:r>
                        <a:rPr lang="fr-FR" sz="1100" b="0" i="0" u="none" strike="noStrike">
                          <a:solidFill>
                            <a:srgbClr val="000000"/>
                          </a:solidFill>
                          <a:latin typeface="Calibri"/>
                        </a:rPr>
                        <a:t>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5725">
                <a:tc>
                  <a:txBody>
                    <a:bodyPr/>
                    <a:lstStyle/>
                    <a:p>
                      <a:pPr algn="ctr" fontAlgn="ctr"/>
                      <a:r>
                        <a:rPr lang="fr-FR" sz="1100" b="0" i="0" u="none" strike="noStrike">
                          <a:solidFill>
                            <a:srgbClr val="000000"/>
                          </a:solidFill>
                          <a:latin typeface="Calibri"/>
                        </a:rPr>
                        <a:t>0,25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5725">
                <a:tc>
                  <a:txBody>
                    <a:bodyPr/>
                    <a:lstStyle/>
                    <a:p>
                      <a:pPr algn="ctr" fontAlgn="ctr"/>
                      <a:r>
                        <a:rPr lang="fr-FR" sz="1100" b="0" i="0" u="none" strike="noStrike" dirty="0">
                          <a:solidFill>
                            <a:srgbClr val="000000"/>
                          </a:solidFill>
                          <a:latin typeface="Calibri"/>
                        </a:rPr>
                        <a:t>0,125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6" name="Flèche droite 15"/>
          <p:cNvSpPr/>
          <p:nvPr/>
        </p:nvSpPr>
        <p:spPr>
          <a:xfrm flipH="1">
            <a:off x="5004048" y="6309320"/>
            <a:ext cx="1224136" cy="216024"/>
          </a:xfrm>
          <a:prstGeom prst="rightArrow">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4" name="Espace réservé du numéro de diapositive 2"/>
          <p:cNvSpPr>
            <a:spLocks noGrp="1"/>
          </p:cNvSpPr>
          <p:nvPr>
            <p:ph type="sldNum" sz="quarter" idx="12"/>
          </p:nvPr>
        </p:nvSpPr>
        <p:spPr>
          <a:xfrm>
            <a:off x="7010400" y="6572250"/>
            <a:ext cx="2133600" cy="244475"/>
          </a:xfrm>
        </p:spPr>
        <p:txBody>
          <a:bodyPr/>
          <a:lstStyle/>
          <a:p>
            <a:pPr>
              <a:defRPr/>
            </a:pPr>
            <a:fld id="{E652A8FB-8C76-45BB-8D82-93F8E151003C}" type="slidenum">
              <a:rPr lang="fr-FR" smtClean="0"/>
              <a:pPr>
                <a:defRPr/>
              </a:pPr>
              <a:t>83</a:t>
            </a:fld>
            <a:endParaRPr lang="fr-FR"/>
          </a:p>
        </p:txBody>
      </p:sp>
      <p:pic>
        <p:nvPicPr>
          <p:cNvPr id="17" name="Image 16">
            <a:hlinkClick r:id="rId5" action="ppaction://hlinksldjump"/>
            <a:extLst>
              <a:ext uri="{FF2B5EF4-FFF2-40B4-BE49-F238E27FC236}">
                <a16:creationId xmlns:a16="http://schemas.microsoft.com/office/drawing/2014/main" id="{611B3073-CC66-493F-B1F6-0B8BA27B3E75}"/>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3" presetClass="entr" presetSubtype="10" fill="hold" nodeType="withEffect">
                                  <p:stCondLst>
                                    <p:cond delay="0"/>
                                  </p:stCondLst>
                                  <p:childTnLst>
                                    <p:set>
                                      <p:cBhvr>
                                        <p:cTn id="19" dur="1" fill="hold">
                                          <p:stCondLst>
                                            <p:cond delay="0"/>
                                          </p:stCondLst>
                                        </p:cTn>
                                        <p:tgtEl>
                                          <p:spTgt spid="237572"/>
                                        </p:tgtEl>
                                        <p:attrNameLst>
                                          <p:attrName>style.visibility</p:attrName>
                                        </p:attrNameLst>
                                      </p:cBhvr>
                                      <p:to>
                                        <p:strVal val="visible"/>
                                      </p:to>
                                    </p:set>
                                    <p:animEffect transition="in" filter="blinds(horizontal)">
                                      <p:cBhvr>
                                        <p:cTn id="20" dur="500"/>
                                        <p:tgtEl>
                                          <p:spTgt spid="23757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9458"/>
                                        </p:tgtEl>
                                        <p:attrNameLst>
                                          <p:attrName>style.visibility</p:attrName>
                                        </p:attrNameLst>
                                      </p:cBhvr>
                                      <p:to>
                                        <p:strVal val="visible"/>
                                      </p:to>
                                    </p:set>
                                    <p:animEffect transition="in" filter="blinds(horizontal)">
                                      <p:cBhvr>
                                        <p:cTn id="25" dur="500"/>
                                        <p:tgtEl>
                                          <p:spTgt spid="19458"/>
                                        </p:tgtEl>
                                      </p:cBhvr>
                                    </p:animEffect>
                                  </p:childTnLst>
                                </p:cTn>
                              </p:par>
                              <p:par>
                                <p:cTn id="26" presetID="3" presetClass="entr" presetSubtype="1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par>
                                <p:cTn id="29" presetID="3" presetClass="entr" presetSubtype="10" fill="hold" nodeType="withEffect">
                                  <p:stCondLst>
                                    <p:cond delay="0"/>
                                  </p:stCondLst>
                                  <p:childTnLst>
                                    <p:set>
                                      <p:cBhvr>
                                        <p:cTn id="30" dur="1" fill="hold">
                                          <p:stCondLst>
                                            <p:cond delay="0"/>
                                          </p:stCondLst>
                                        </p:cTn>
                                        <p:tgtEl>
                                          <p:spTgt spid="237570"/>
                                        </p:tgtEl>
                                        <p:attrNameLst>
                                          <p:attrName>style.visibility</p:attrName>
                                        </p:attrNameLst>
                                      </p:cBhvr>
                                      <p:to>
                                        <p:strVal val="visible"/>
                                      </p:to>
                                    </p:set>
                                    <p:animEffect transition="in" filter="blinds(horizontal)">
                                      <p:cBhvr>
                                        <p:cTn id="31" dur="500"/>
                                        <p:tgtEl>
                                          <p:spTgt spid="23757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3" grpId="0"/>
      <p:bldP spid="1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 GO FURTHER: ACCELERATING THE ANALOG READ()</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84</a:t>
            </a:fld>
            <a:endParaRPr lang="fr-FR"/>
          </a:p>
        </p:txBody>
      </p:sp>
      <p:pic>
        <p:nvPicPr>
          <p:cNvPr id="2365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5752" y="647920"/>
            <a:ext cx="2522102" cy="3785492"/>
          </a:xfrm>
          <a:prstGeom prst="rect">
            <a:avLst/>
          </a:prstGeom>
          <a:noFill/>
          <a:ln w="9525">
            <a:solidFill>
              <a:schemeClr val="bg1"/>
            </a:solidFill>
            <a:miter lim="800000"/>
            <a:headEnd/>
            <a:tailEnd/>
          </a:ln>
        </p:spPr>
      </p:pic>
      <p:pic>
        <p:nvPicPr>
          <p:cNvPr id="2365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548680"/>
            <a:ext cx="4423792" cy="4028924"/>
          </a:xfrm>
          <a:prstGeom prst="rect">
            <a:avLst/>
          </a:prstGeom>
          <a:noFill/>
          <a:ln w="9525">
            <a:noFill/>
            <a:miter lim="800000"/>
            <a:headEnd/>
            <a:tailEnd/>
          </a:ln>
        </p:spPr>
      </p:pic>
      <p:pic>
        <p:nvPicPr>
          <p:cNvPr id="2365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8851" y="4437112"/>
            <a:ext cx="3688452" cy="2041922"/>
          </a:xfrm>
          <a:prstGeom prst="rect">
            <a:avLst/>
          </a:prstGeom>
          <a:noFill/>
          <a:ln w="9525">
            <a:solidFill>
              <a:schemeClr val="bg1"/>
            </a:solidFill>
            <a:miter lim="800000"/>
            <a:headEnd/>
            <a:tailEnd/>
          </a:ln>
        </p:spPr>
      </p:pic>
      <p:sp>
        <p:nvSpPr>
          <p:cNvPr id="7" name="Rectangle à coins arrondis 6"/>
          <p:cNvSpPr/>
          <p:nvPr/>
        </p:nvSpPr>
        <p:spPr>
          <a:xfrm>
            <a:off x="50800" y="1844824"/>
            <a:ext cx="2648992" cy="732780"/>
          </a:xfrm>
          <a:prstGeom prst="round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5148263" y="3807619"/>
            <a:ext cx="2262187" cy="421481"/>
          </a:xfrm>
          <a:prstGeom prst="roundRect">
            <a:avLst/>
          </a:prstGeom>
          <a:solidFill>
            <a:srgbClr val="00B050">
              <a:alpha val="1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372200" y="2235591"/>
            <a:ext cx="2606419" cy="1077218"/>
          </a:xfrm>
          <a:prstGeom prst="rect">
            <a:avLst/>
          </a:prstGeom>
        </p:spPr>
        <p:txBody>
          <a:bodyPr wrap="none">
            <a:spAutoFit/>
          </a:bodyPr>
          <a:lstStyle/>
          <a:p>
            <a:pPr algn="just"/>
            <a:r>
              <a:rPr lang="en-US" sz="1600" b="1" dirty="0" err="1">
                <a:solidFill>
                  <a:srgbClr val="0070C0"/>
                </a:solidFill>
                <a:latin typeface="Calibri" pitchFamily="34" charset="0"/>
              </a:rPr>
              <a:t>cbi</a:t>
            </a:r>
            <a:r>
              <a:rPr lang="en-US" sz="1600" b="1" dirty="0">
                <a:solidFill>
                  <a:srgbClr val="0070C0"/>
                </a:solidFill>
                <a:latin typeface="Calibri" pitchFamily="34" charset="0"/>
              </a:rPr>
              <a:t> : clear bit in I/O register</a:t>
            </a:r>
          </a:p>
          <a:p>
            <a:pPr marL="285750" indent="-285750" algn="just">
              <a:buFont typeface="Symbol" panose="05050102010706020507" pitchFamily="18" charset="2"/>
              <a:buChar char="Þ"/>
            </a:pPr>
            <a:r>
              <a:rPr lang="en-US" sz="1600" b="1" dirty="0">
                <a:solidFill>
                  <a:srgbClr val="0070C0"/>
                </a:solidFill>
                <a:latin typeface="Calibri" pitchFamily="34" charset="0"/>
              </a:rPr>
              <a:t>Put 0 to the designed bit </a:t>
            </a:r>
          </a:p>
          <a:p>
            <a:pPr algn="just"/>
            <a:r>
              <a:rPr lang="en-US" sz="1600" b="1" dirty="0" err="1">
                <a:solidFill>
                  <a:srgbClr val="0070C0"/>
                </a:solidFill>
                <a:latin typeface="Calibri" pitchFamily="34" charset="0"/>
              </a:rPr>
              <a:t>sbi</a:t>
            </a:r>
            <a:r>
              <a:rPr lang="en-US" sz="1600" b="1" dirty="0">
                <a:solidFill>
                  <a:srgbClr val="0070C0"/>
                </a:solidFill>
                <a:latin typeface="Calibri" pitchFamily="34" charset="0"/>
              </a:rPr>
              <a:t> : set bit in I/O register</a:t>
            </a:r>
          </a:p>
          <a:p>
            <a:pPr marL="285750" indent="-285750" algn="just">
              <a:buFont typeface="Symbol" panose="05050102010706020507" pitchFamily="18" charset="2"/>
              <a:buChar char="Þ"/>
            </a:pPr>
            <a:r>
              <a:rPr lang="en-US" sz="1600" b="1" dirty="0">
                <a:solidFill>
                  <a:srgbClr val="0070C0"/>
                </a:solidFill>
                <a:latin typeface="Calibri" pitchFamily="34" charset="0"/>
              </a:rPr>
              <a:t>Put 1 to the designed bit </a:t>
            </a:r>
          </a:p>
        </p:txBody>
      </p:sp>
      <p:pic>
        <p:nvPicPr>
          <p:cNvPr id="10" name="Image 9">
            <a:hlinkClick r:id="rId5" action="ppaction://hlinksldjump"/>
            <a:extLst>
              <a:ext uri="{FF2B5EF4-FFF2-40B4-BE49-F238E27FC236}">
                <a16:creationId xmlns:a16="http://schemas.microsoft.com/office/drawing/2014/main" id="{7FE5D8EE-88BF-43B6-A660-7AD7EC15E4B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6546"/>
                                        </p:tgtEl>
                                        <p:attrNameLst>
                                          <p:attrName>style.visibility</p:attrName>
                                        </p:attrNameLst>
                                      </p:cBhvr>
                                      <p:to>
                                        <p:strVal val="visible"/>
                                      </p:to>
                                    </p:set>
                                    <p:animEffect transition="in" filter="blinds(horizontal)">
                                      <p:cBhvr>
                                        <p:cTn id="7" dur="500"/>
                                        <p:tgtEl>
                                          <p:spTgt spid="236546"/>
                                        </p:tgtEl>
                                      </p:cBhvr>
                                    </p:animEffect>
                                  </p:childTnLst>
                                </p:cTn>
                              </p:par>
                              <p:par>
                                <p:cTn id="8" presetID="3" presetClass="entr" presetSubtype="10" fill="hold" nodeType="withEffect">
                                  <p:stCondLst>
                                    <p:cond delay="0"/>
                                  </p:stCondLst>
                                  <p:childTnLst>
                                    <p:set>
                                      <p:cBhvr>
                                        <p:cTn id="9" dur="1" fill="hold">
                                          <p:stCondLst>
                                            <p:cond delay="0"/>
                                          </p:stCondLst>
                                        </p:cTn>
                                        <p:tgtEl>
                                          <p:spTgt spid="236547"/>
                                        </p:tgtEl>
                                        <p:attrNameLst>
                                          <p:attrName>style.visibility</p:attrName>
                                        </p:attrNameLst>
                                      </p:cBhvr>
                                      <p:to>
                                        <p:strVal val="visible"/>
                                      </p:to>
                                    </p:set>
                                    <p:animEffect transition="in" filter="blinds(horizontal)">
                                      <p:cBhvr>
                                        <p:cTn id="10" dur="500"/>
                                        <p:tgtEl>
                                          <p:spTgt spid="236547"/>
                                        </p:tgtEl>
                                      </p:cBhvr>
                                    </p:animEffect>
                                  </p:childTnLst>
                                </p:cTn>
                              </p:par>
                              <p:par>
                                <p:cTn id="11" presetID="3" presetClass="entr" presetSubtype="10" fill="hold" nodeType="withEffect">
                                  <p:stCondLst>
                                    <p:cond delay="0"/>
                                  </p:stCondLst>
                                  <p:childTnLst>
                                    <p:set>
                                      <p:cBhvr>
                                        <p:cTn id="12" dur="1" fill="hold">
                                          <p:stCondLst>
                                            <p:cond delay="0"/>
                                          </p:stCondLst>
                                        </p:cTn>
                                        <p:tgtEl>
                                          <p:spTgt spid="236548"/>
                                        </p:tgtEl>
                                        <p:attrNameLst>
                                          <p:attrName>style.visibility</p:attrName>
                                        </p:attrNameLst>
                                      </p:cBhvr>
                                      <p:to>
                                        <p:strVal val="visible"/>
                                      </p:to>
                                    </p:set>
                                    <p:animEffect transition="in" filter="blinds(horizontal)">
                                      <p:cBhvr>
                                        <p:cTn id="13" dur="500"/>
                                        <p:tgtEl>
                                          <p:spTgt spid="23654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896" y="5446551"/>
            <a:ext cx="9144000" cy="954107"/>
          </a:xfrm>
          <a:prstGeom prst="rect">
            <a:avLst/>
          </a:prstGeom>
        </p:spPr>
        <p:txBody>
          <a:bodyPr wrap="square">
            <a:spAutoFit/>
          </a:bodyPr>
          <a:lstStyle/>
          <a:p>
            <a:pPr algn="just"/>
            <a:r>
              <a:rPr lang="en-US" b="1" dirty="0">
                <a:latin typeface="Calibri" pitchFamily="34" charset="0"/>
              </a:rPr>
              <a:t>Conclusions: From 128 to 4 </a:t>
            </a:r>
            <a:r>
              <a:rPr lang="en-US" b="1" dirty="0" err="1">
                <a:latin typeface="Calibri" pitchFamily="34" charset="0"/>
              </a:rPr>
              <a:t>prescaler</a:t>
            </a:r>
            <a:r>
              <a:rPr lang="en-US" b="1" dirty="0">
                <a:latin typeface="Calibri" pitchFamily="34" charset="0"/>
              </a:rPr>
              <a:t>, we go from 121µs to 18µs by reading the analog function ANALOG READ(), either about 10 x faster, without losing "too" precision (it remains in the bars of the TMP36 errors), even if there is a slight offset! We can quietly go up at least until f = 1 MHz (16 </a:t>
            </a:r>
            <a:r>
              <a:rPr lang="en-US" b="1" dirty="0" err="1">
                <a:latin typeface="Calibri" pitchFamily="34" charset="0"/>
              </a:rPr>
              <a:t>prescaler</a:t>
            </a:r>
            <a:r>
              <a:rPr lang="en-US" b="1" dirty="0">
                <a:latin typeface="Calibri" pitchFamily="34" charset="0"/>
              </a:rPr>
              <a:t>) </a:t>
            </a:r>
          </a:p>
          <a:p>
            <a:pPr algn="just"/>
            <a:r>
              <a:rPr lang="en-US" b="1" dirty="0">
                <a:solidFill>
                  <a:srgbClr val="C00000"/>
                </a:solidFill>
                <a:latin typeface="Calibri" pitchFamily="34" charset="0"/>
              </a:rPr>
              <a:t>Attention: avoid the </a:t>
            </a:r>
            <a:r>
              <a:rPr lang="en-US" b="1" dirty="0" err="1">
                <a:solidFill>
                  <a:srgbClr val="C00000"/>
                </a:solidFill>
                <a:latin typeface="Calibri" pitchFamily="34" charset="0"/>
              </a:rPr>
              <a:t>prescaler</a:t>
            </a:r>
            <a:r>
              <a:rPr lang="en-US" b="1" dirty="0">
                <a:solidFill>
                  <a:srgbClr val="C00000"/>
                </a:solidFill>
                <a:latin typeface="Calibri" pitchFamily="34" charset="0"/>
              </a:rPr>
              <a:t> 0 and 2 who give completely erroneous values and more who don't win in reading speed!</a:t>
            </a:r>
            <a:endParaRPr lang="en-US" b="1" i="1" dirty="0">
              <a:solidFill>
                <a:srgbClr val="C00000"/>
              </a:solidFill>
              <a:latin typeface="Calibri" pitchFamily="34" charset="0"/>
            </a:endParaRPr>
          </a:p>
        </p:txBody>
      </p:sp>
      <p:sp>
        <p:nvSpPr>
          <p:cNvPr id="6" name="Titre 1"/>
          <p:cNvSpPr>
            <a:spLocks noGrp="1"/>
          </p:cNvSpPr>
          <p:nvPr>
            <p:ph type="title"/>
          </p:nvPr>
        </p:nvSpPr>
        <p:spPr>
          <a:xfrm>
            <a:off x="457200" y="0"/>
            <a:ext cx="8229600" cy="490538"/>
          </a:xfrm>
        </p:spPr>
        <p:txBody>
          <a:bodyPr/>
          <a:lstStyle/>
          <a:p>
            <a:r>
              <a:rPr lang="fr-FR" dirty="0"/>
              <a:t>TO GO FURTHER: ACCELERATING THE ANALOG READ()</a:t>
            </a:r>
          </a:p>
        </p:txBody>
      </p:sp>
      <p:sp>
        <p:nvSpPr>
          <p:cNvPr id="8" name="Rectangle 7"/>
          <p:cNvSpPr/>
          <p:nvPr/>
        </p:nvSpPr>
        <p:spPr>
          <a:xfrm>
            <a:off x="4932040" y="1484784"/>
            <a:ext cx="4139952" cy="246221"/>
          </a:xfrm>
          <a:prstGeom prst="rect">
            <a:avLst/>
          </a:prstGeom>
        </p:spPr>
        <p:txBody>
          <a:bodyPr wrap="square">
            <a:spAutoFit/>
          </a:bodyPr>
          <a:lstStyle/>
          <a:p>
            <a:r>
              <a:rPr lang="fr-FR" sz="1000" b="1" i="1" dirty="0">
                <a:solidFill>
                  <a:srgbClr val="FF6600"/>
                </a:solidFill>
                <a:latin typeface="Calibri" pitchFamily="34" charset="0"/>
              </a:rPr>
              <a:t>http://www.marulaberry.co.za/index.php/tutorials/code/arduino-adc/</a:t>
            </a:r>
          </a:p>
        </p:txBody>
      </p:sp>
      <p:graphicFrame>
        <p:nvGraphicFramePr>
          <p:cNvPr id="11" name="Tableau 10"/>
          <p:cNvGraphicFramePr>
            <a:graphicFrameLocks noGrp="1"/>
          </p:cNvGraphicFramePr>
          <p:nvPr/>
        </p:nvGraphicFramePr>
        <p:xfrm>
          <a:off x="2915816" y="3121917"/>
          <a:ext cx="6095999" cy="2224421"/>
        </p:xfrm>
        <a:graphic>
          <a:graphicData uri="http://schemas.openxmlformats.org/drawingml/2006/table">
            <a:tbl>
              <a:tblPr/>
              <a:tblGrid>
                <a:gridCol w="604986">
                  <a:extLst>
                    <a:ext uri="{9D8B030D-6E8A-4147-A177-3AD203B41FA5}">
                      <a16:colId xmlns:a16="http://schemas.microsoft.com/office/drawing/2014/main" val="20000"/>
                    </a:ext>
                  </a:extLst>
                </a:gridCol>
                <a:gridCol w="604986">
                  <a:extLst>
                    <a:ext uri="{9D8B030D-6E8A-4147-A177-3AD203B41FA5}">
                      <a16:colId xmlns:a16="http://schemas.microsoft.com/office/drawing/2014/main" val="20001"/>
                    </a:ext>
                  </a:extLst>
                </a:gridCol>
                <a:gridCol w="779303">
                  <a:extLst>
                    <a:ext uri="{9D8B030D-6E8A-4147-A177-3AD203B41FA5}">
                      <a16:colId xmlns:a16="http://schemas.microsoft.com/office/drawing/2014/main" val="20002"/>
                    </a:ext>
                  </a:extLst>
                </a:gridCol>
                <a:gridCol w="512700">
                  <a:extLst>
                    <a:ext uri="{9D8B030D-6E8A-4147-A177-3AD203B41FA5}">
                      <a16:colId xmlns:a16="http://schemas.microsoft.com/office/drawing/2014/main" val="20003"/>
                    </a:ext>
                  </a:extLst>
                </a:gridCol>
                <a:gridCol w="687017">
                  <a:extLst>
                    <a:ext uri="{9D8B030D-6E8A-4147-A177-3AD203B41FA5}">
                      <a16:colId xmlns:a16="http://schemas.microsoft.com/office/drawing/2014/main" val="20004"/>
                    </a:ext>
                  </a:extLst>
                </a:gridCol>
                <a:gridCol w="779303">
                  <a:extLst>
                    <a:ext uri="{9D8B030D-6E8A-4147-A177-3AD203B41FA5}">
                      <a16:colId xmlns:a16="http://schemas.microsoft.com/office/drawing/2014/main" val="20005"/>
                    </a:ext>
                  </a:extLst>
                </a:gridCol>
                <a:gridCol w="728034">
                  <a:extLst>
                    <a:ext uri="{9D8B030D-6E8A-4147-A177-3AD203B41FA5}">
                      <a16:colId xmlns:a16="http://schemas.microsoft.com/office/drawing/2014/main" val="20006"/>
                    </a:ext>
                  </a:extLst>
                </a:gridCol>
                <a:gridCol w="638311">
                  <a:extLst>
                    <a:ext uri="{9D8B030D-6E8A-4147-A177-3AD203B41FA5}">
                      <a16:colId xmlns:a16="http://schemas.microsoft.com/office/drawing/2014/main" val="20007"/>
                    </a:ext>
                  </a:extLst>
                </a:gridCol>
                <a:gridCol w="761359">
                  <a:extLst>
                    <a:ext uri="{9D8B030D-6E8A-4147-A177-3AD203B41FA5}">
                      <a16:colId xmlns:a16="http://schemas.microsoft.com/office/drawing/2014/main" val="20008"/>
                    </a:ext>
                  </a:extLst>
                </a:gridCol>
              </a:tblGrid>
              <a:tr h="992909">
                <a:tc>
                  <a:txBody>
                    <a:bodyPr/>
                    <a:lstStyle/>
                    <a:p>
                      <a:pPr algn="ctr" fontAlgn="ctr"/>
                      <a:r>
                        <a:rPr lang="fr-FR" sz="900" b="1" i="0" u="none" strike="noStrike" dirty="0" err="1">
                          <a:solidFill>
                            <a:srgbClr val="000000"/>
                          </a:solidFill>
                          <a:latin typeface="Calibri"/>
                        </a:rPr>
                        <a:t>Prescaler</a:t>
                      </a:r>
                      <a:endParaRPr lang="fr-FR" sz="900" b="1" i="0" u="none" strike="noStrike" dirty="0">
                        <a:solidFill>
                          <a:srgbClr val="000000"/>
                        </a:solidFill>
                        <a:latin typeface="Calibri"/>
                      </a:endParaRP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fr-FR" sz="900" b="1" i="0" u="none" strike="noStrike">
                          <a:solidFill>
                            <a:srgbClr val="000000"/>
                          </a:solidFill>
                          <a:latin typeface="Calibri"/>
                        </a:rPr>
                        <a:t>Fréquence (MHz) - Horloge 16MHz</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fr-FR" sz="900" b="1" i="0" u="none" strike="noStrike">
                          <a:solidFill>
                            <a:srgbClr val="000000"/>
                          </a:solidFill>
                          <a:latin typeface="Calibri"/>
                        </a:rPr>
                        <a:t>temps lecture (1000 appels ANALOGREAD) (ms)</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fr-FR" sz="900" b="1" i="0" u="none" strike="noStrike">
                          <a:solidFill>
                            <a:srgbClr val="000000"/>
                          </a:solidFill>
                          <a:latin typeface="Calibri"/>
                        </a:rPr>
                        <a:t>temps lecture/appel (µs)</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fr-FR" sz="900" b="1" i="0" u="none" strike="noStrike" dirty="0">
                          <a:solidFill>
                            <a:srgbClr val="000000"/>
                          </a:solidFill>
                          <a:latin typeface="Calibri"/>
                        </a:rPr>
                        <a:t>Température avec TMP36 sur </a:t>
                      </a:r>
                      <a:r>
                        <a:rPr lang="fr-FR" sz="900" b="1" i="0" u="none" strike="noStrike" dirty="0" err="1">
                          <a:solidFill>
                            <a:srgbClr val="000000"/>
                          </a:solidFill>
                          <a:latin typeface="Calibri"/>
                        </a:rPr>
                        <a:t>analog</a:t>
                      </a:r>
                      <a:r>
                        <a:rPr lang="fr-FR" sz="900" b="1" i="0" u="none" strike="noStrike" dirty="0">
                          <a:solidFill>
                            <a:srgbClr val="000000"/>
                          </a:solidFill>
                          <a:latin typeface="Calibri"/>
                        </a:rPr>
                        <a:t> </a:t>
                      </a:r>
                      <a:r>
                        <a:rPr lang="fr-FR" sz="900" b="1" i="0" u="none" strike="noStrike" dirty="0" err="1">
                          <a:solidFill>
                            <a:srgbClr val="000000"/>
                          </a:solidFill>
                          <a:latin typeface="Calibri"/>
                        </a:rPr>
                        <a:t>read</a:t>
                      </a:r>
                      <a:r>
                        <a:rPr lang="fr-FR" sz="900" b="1" i="0" u="none" strike="noStrike" dirty="0">
                          <a:solidFill>
                            <a:srgbClr val="000000"/>
                          </a:solidFill>
                          <a:latin typeface="Calibri"/>
                        </a:rPr>
                        <a:t>()</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fr-FR" sz="900" b="1" i="0" u="none" strike="noStrike">
                          <a:solidFill>
                            <a:srgbClr val="000000"/>
                          </a:solidFill>
                          <a:latin typeface="Calibri"/>
                        </a:rPr>
                        <a:t>Echantillons par seconde (théorie: f/13 cycles)</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fr-FR" sz="900" b="1" i="0" u="none" strike="noStrike" dirty="0">
                          <a:solidFill>
                            <a:srgbClr val="000000"/>
                          </a:solidFill>
                          <a:latin typeface="Calibri"/>
                        </a:rPr>
                        <a:t>Echantillons par seconde (</a:t>
                      </a:r>
                      <a:r>
                        <a:rPr lang="fr-FR" sz="900" b="1" i="0" u="none" strike="noStrike" dirty="0" err="1">
                          <a:solidFill>
                            <a:srgbClr val="000000"/>
                          </a:solidFill>
                          <a:latin typeface="Calibri"/>
                        </a:rPr>
                        <a:t>experience</a:t>
                      </a:r>
                      <a:r>
                        <a:rPr lang="fr-FR" sz="900" b="1" i="0" u="none" strike="noStrike" dirty="0">
                          <a:solidFill>
                            <a:srgbClr val="000000"/>
                          </a:solidFill>
                          <a:latin typeface="Calibri"/>
                        </a:rPr>
                        <a:t>: 1/temps lecture)</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fr-FR" sz="900" b="1" i="0" u="none" strike="noStrike">
                          <a:solidFill>
                            <a:srgbClr val="000000"/>
                          </a:solidFill>
                          <a:latin typeface="Calibri"/>
                        </a:rPr>
                        <a:t>Rapport fréquence (théorique)</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fr-FR" sz="900" b="1" i="0" u="none" strike="noStrike">
                          <a:solidFill>
                            <a:srgbClr val="000000"/>
                          </a:solidFill>
                          <a:latin typeface="Calibri"/>
                        </a:rPr>
                        <a:t>Rapport fréquence (expérimental)</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153939">
                <a:tc>
                  <a:txBody>
                    <a:bodyPr/>
                    <a:lstStyle/>
                    <a:p>
                      <a:pPr algn="ctr" fontAlgn="ctr"/>
                      <a:r>
                        <a:rPr lang="fr-FR" sz="900" b="0" i="0" u="none" strike="noStrike" dirty="0">
                          <a:solidFill>
                            <a:srgbClr val="000000"/>
                          </a:solidFill>
                          <a:latin typeface="Calibri"/>
                        </a:rPr>
                        <a:t>0</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 </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a:solidFill>
                            <a:srgbClr val="000000"/>
                          </a:solidFill>
                          <a:latin typeface="Calibri"/>
                        </a:rPr>
                        <a:t>19</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19</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449,22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0</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52632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a:solidFill>
                            <a:srgbClr val="000000"/>
                          </a:solidFill>
                          <a:latin typeface="Calibri"/>
                        </a:rPr>
                        <a:t> </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a:solidFill>
                            <a:srgbClr val="000000"/>
                          </a:solidFill>
                          <a:latin typeface="Calibri"/>
                        </a:rPr>
                        <a:t> </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10001"/>
                  </a:ext>
                </a:extLst>
              </a:tr>
              <a:tr h="153939">
                <a:tc>
                  <a:txBody>
                    <a:bodyPr/>
                    <a:lstStyle/>
                    <a:p>
                      <a:pPr algn="ctr" fontAlgn="ctr"/>
                      <a:r>
                        <a:rPr lang="fr-FR" sz="900" b="0" i="0" u="none" strike="noStrike" dirty="0">
                          <a:solidFill>
                            <a:srgbClr val="000000"/>
                          </a:solidFill>
                          <a:latin typeface="Calibri"/>
                        </a:rPr>
                        <a:t>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18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18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449,22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615385</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55556</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 </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tc>
                  <a:txBody>
                    <a:bodyPr/>
                    <a:lstStyle/>
                    <a:p>
                      <a:pPr algn="ctr" fontAlgn="ctr"/>
                      <a:r>
                        <a:rPr lang="fr-FR" sz="900" b="0" i="0" u="none" strike="noStrike" dirty="0">
                          <a:solidFill>
                            <a:srgbClr val="000000"/>
                          </a:solidFill>
                          <a:latin typeface="Calibri"/>
                        </a:rPr>
                        <a:t>0,95</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00"/>
                    </a:solidFill>
                  </a:tcPr>
                </a:tc>
                <a:extLst>
                  <a:ext uri="{0D108BD9-81ED-4DB2-BD59-A6C34878D82A}">
                    <a16:rowId xmlns:a16="http://schemas.microsoft.com/office/drawing/2014/main" val="10002"/>
                  </a:ext>
                </a:extLst>
              </a:tr>
              <a:tr h="153939">
                <a:tc>
                  <a:txBody>
                    <a:bodyPr/>
                    <a:lstStyle/>
                    <a:p>
                      <a:pPr algn="ctr" fontAlgn="ctr"/>
                      <a:r>
                        <a:rPr lang="fr-FR" sz="900" b="0" i="0" u="none" strike="noStrike" dirty="0">
                          <a:solidFill>
                            <a:srgbClr val="000000"/>
                          </a:solidFill>
                          <a:latin typeface="Calibri"/>
                        </a:rPr>
                        <a:t>4</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4</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24,12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307692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55556</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1,00</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153939">
                <a:tc>
                  <a:txBody>
                    <a:bodyPr/>
                    <a:lstStyle/>
                    <a:p>
                      <a:pPr algn="ctr" fontAlgn="ctr"/>
                      <a:r>
                        <a:rPr lang="fr-FR" sz="900" b="0" i="0" u="none" strike="noStrike">
                          <a:solidFill>
                            <a:srgbClr val="000000"/>
                          </a:solidFill>
                          <a:latin typeface="Calibri"/>
                        </a:rPr>
                        <a:t>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20</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20</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23,42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153846</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50000</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1,11</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r h="153939">
                <a:tc>
                  <a:txBody>
                    <a:bodyPr/>
                    <a:lstStyle/>
                    <a:p>
                      <a:pPr algn="ctr" fontAlgn="ctr"/>
                      <a:r>
                        <a:rPr lang="fr-FR" sz="900" b="0" i="0" u="none" strike="noStrike">
                          <a:solidFill>
                            <a:srgbClr val="000000"/>
                          </a:solidFill>
                          <a:latin typeface="Calibri"/>
                        </a:rPr>
                        <a:t>16</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28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28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23,2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76923</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35714</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1,40</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r h="153939">
                <a:tc>
                  <a:txBody>
                    <a:bodyPr/>
                    <a:lstStyle/>
                    <a:p>
                      <a:pPr algn="ctr" fontAlgn="ctr"/>
                      <a:r>
                        <a:rPr lang="fr-FR" sz="900" b="0" i="0" u="none" strike="noStrike">
                          <a:solidFill>
                            <a:srgbClr val="000000"/>
                          </a:solidFill>
                          <a:latin typeface="Calibri"/>
                        </a:rPr>
                        <a:t>32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0,5</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41</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41</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23,05</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38462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24390</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1,46</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6"/>
                  </a:ext>
                </a:extLst>
              </a:tr>
              <a:tr h="153939">
                <a:tc>
                  <a:txBody>
                    <a:bodyPr/>
                    <a:lstStyle/>
                    <a:p>
                      <a:pPr algn="ctr" fontAlgn="ctr"/>
                      <a:r>
                        <a:rPr lang="fr-FR" sz="900" b="0" i="0" u="none" strike="noStrike">
                          <a:solidFill>
                            <a:srgbClr val="000000"/>
                          </a:solidFill>
                          <a:latin typeface="Calibri"/>
                        </a:rPr>
                        <a:t>64</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0,25</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69</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69</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22,97</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19231</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14493</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1,68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7"/>
                  </a:ext>
                </a:extLst>
              </a:tr>
              <a:tr h="153939">
                <a:tc>
                  <a:txBody>
                    <a:bodyPr/>
                    <a:lstStyle/>
                    <a:p>
                      <a:pPr algn="ctr" fontAlgn="ctr"/>
                      <a:r>
                        <a:rPr lang="fr-FR" sz="900" b="0" i="0" u="none" strike="noStrike">
                          <a:solidFill>
                            <a:srgbClr val="000000"/>
                          </a:solidFill>
                          <a:latin typeface="Calibri"/>
                        </a:rPr>
                        <a:t>128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0,125</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121</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121</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22,88</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a:solidFill>
                            <a:srgbClr val="000000"/>
                          </a:solidFill>
                          <a:latin typeface="Calibri"/>
                        </a:rPr>
                        <a:t>9615</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8264</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2</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fr-FR" sz="900" b="0" i="0" u="none" strike="noStrike" dirty="0">
                          <a:solidFill>
                            <a:srgbClr val="000000"/>
                          </a:solidFill>
                          <a:latin typeface="Calibri"/>
                        </a:rPr>
                        <a:t>1,75</a:t>
                      </a:r>
                    </a:p>
                  </a:txBody>
                  <a:tcPr marL="7697" marR="7697" marT="7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8"/>
                  </a:ext>
                </a:extLst>
              </a:tr>
            </a:tbl>
          </a:graphicData>
        </a:graphic>
      </p:graphicFrame>
      <p:graphicFrame>
        <p:nvGraphicFramePr>
          <p:cNvPr id="7" name="Graphique 6"/>
          <p:cNvGraphicFramePr>
            <a:graphicFrameLocks noGrp="1"/>
          </p:cNvGraphicFramePr>
          <p:nvPr/>
        </p:nvGraphicFramePr>
        <p:xfrm>
          <a:off x="0" y="548680"/>
          <a:ext cx="5148064" cy="2592288"/>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p:cNvSpPr/>
          <p:nvPr/>
        </p:nvSpPr>
        <p:spPr>
          <a:xfrm>
            <a:off x="6402858" y="1870244"/>
            <a:ext cx="2808312" cy="954107"/>
          </a:xfrm>
          <a:prstGeom prst="rect">
            <a:avLst/>
          </a:prstGeom>
        </p:spPr>
        <p:txBody>
          <a:bodyPr wrap="square">
            <a:spAutoFit/>
          </a:bodyPr>
          <a:lstStyle/>
          <a:p>
            <a:pPr algn="ctr"/>
            <a:r>
              <a:rPr lang="en-US" b="1" dirty="0">
                <a:solidFill>
                  <a:srgbClr val="C00000"/>
                </a:solidFill>
                <a:latin typeface="Calibri" pitchFamily="34" charset="0"/>
              </a:rPr>
              <a:t>We double the frequency, and we get substantially the double samples/s between two successive measurement</a:t>
            </a:r>
            <a:endParaRPr lang="en-US" b="1" i="1" dirty="0">
              <a:solidFill>
                <a:srgbClr val="C00000"/>
              </a:solidFill>
              <a:latin typeface="Calibri" pitchFamily="34" charset="0"/>
            </a:endParaRPr>
          </a:p>
        </p:txBody>
      </p:sp>
      <p:sp>
        <p:nvSpPr>
          <p:cNvPr id="13" name="Rectangle à coins arrondis 12"/>
          <p:cNvSpPr/>
          <p:nvPr/>
        </p:nvSpPr>
        <p:spPr>
          <a:xfrm>
            <a:off x="6084168" y="4706094"/>
            <a:ext cx="2952327" cy="667122"/>
          </a:xfrm>
          <a:prstGeom prst="roundRect">
            <a:avLst/>
          </a:prstGeom>
          <a:solidFill>
            <a:srgbClr val="C0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droite 13"/>
          <p:cNvSpPr/>
          <p:nvPr/>
        </p:nvSpPr>
        <p:spPr>
          <a:xfrm rot="16200000" flipH="1">
            <a:off x="7960878" y="2896173"/>
            <a:ext cx="524644" cy="349228"/>
          </a:xfrm>
          <a:prstGeom prst="rightArrow">
            <a:avLst>
              <a:gd name="adj1" fmla="val 50000"/>
              <a:gd name="adj2" fmla="val 67826"/>
            </a:avLst>
          </a:prstGeom>
          <a:solidFill>
            <a:srgbClr val="C00000"/>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5" name="Rectangle 14"/>
          <p:cNvSpPr/>
          <p:nvPr/>
        </p:nvSpPr>
        <p:spPr>
          <a:xfrm>
            <a:off x="4932040" y="590491"/>
            <a:ext cx="4211960" cy="246221"/>
          </a:xfrm>
          <a:prstGeom prst="rect">
            <a:avLst/>
          </a:prstGeom>
        </p:spPr>
        <p:txBody>
          <a:bodyPr wrap="square">
            <a:spAutoFit/>
          </a:bodyPr>
          <a:lstStyle/>
          <a:p>
            <a:r>
              <a:rPr lang="fr-FR" sz="1000" b="1" i="1" dirty="0">
                <a:solidFill>
                  <a:srgbClr val="FF6600"/>
                </a:solidFill>
                <a:latin typeface="Calibri" pitchFamily="34" charset="0"/>
              </a:rPr>
              <a:t>http://arduino.cc/forum/index.php/topic,6549.0.html</a:t>
            </a:r>
          </a:p>
        </p:txBody>
      </p:sp>
      <p:sp>
        <p:nvSpPr>
          <p:cNvPr id="16" name="Rectangle 15"/>
          <p:cNvSpPr/>
          <p:nvPr/>
        </p:nvSpPr>
        <p:spPr>
          <a:xfrm>
            <a:off x="4932040" y="764704"/>
            <a:ext cx="4211960" cy="246221"/>
          </a:xfrm>
          <a:prstGeom prst="rect">
            <a:avLst/>
          </a:prstGeom>
        </p:spPr>
        <p:txBody>
          <a:bodyPr wrap="square">
            <a:spAutoFit/>
          </a:bodyPr>
          <a:lstStyle/>
          <a:p>
            <a:r>
              <a:rPr lang="fr-FR" sz="1000" b="1" i="1" dirty="0">
                <a:solidFill>
                  <a:srgbClr val="FF6600"/>
                </a:solidFill>
                <a:latin typeface="Calibri" pitchFamily="34" charset="0"/>
              </a:rPr>
              <a:t>http://www.arduino.cc/en/Reference/PortManipulation</a:t>
            </a:r>
          </a:p>
        </p:txBody>
      </p:sp>
      <p:sp>
        <p:nvSpPr>
          <p:cNvPr id="17" name="Rectangle 16"/>
          <p:cNvSpPr/>
          <p:nvPr/>
        </p:nvSpPr>
        <p:spPr>
          <a:xfrm>
            <a:off x="4932040" y="980728"/>
            <a:ext cx="2566728" cy="246221"/>
          </a:xfrm>
          <a:prstGeom prst="rect">
            <a:avLst/>
          </a:prstGeom>
        </p:spPr>
        <p:txBody>
          <a:bodyPr wrap="none">
            <a:spAutoFit/>
          </a:bodyPr>
          <a:lstStyle/>
          <a:p>
            <a:r>
              <a:rPr lang="fr-FR" sz="1000" b="1" i="1" dirty="0">
                <a:solidFill>
                  <a:srgbClr val="FF6600"/>
                </a:solidFill>
                <a:latin typeface="Calibri" pitchFamily="34" charset="0"/>
              </a:rPr>
              <a:t>http://playground.arduino.cc/Code/BitMath</a:t>
            </a:r>
          </a:p>
        </p:txBody>
      </p:sp>
      <p:sp>
        <p:nvSpPr>
          <p:cNvPr id="18" name="Rectangle 17"/>
          <p:cNvSpPr/>
          <p:nvPr/>
        </p:nvSpPr>
        <p:spPr>
          <a:xfrm>
            <a:off x="4932040" y="1156682"/>
            <a:ext cx="4283968" cy="400110"/>
          </a:xfrm>
          <a:prstGeom prst="rect">
            <a:avLst/>
          </a:prstGeom>
        </p:spPr>
        <p:txBody>
          <a:bodyPr wrap="square">
            <a:spAutoFit/>
          </a:bodyPr>
          <a:lstStyle/>
          <a:p>
            <a:r>
              <a:rPr lang="fr-FR" sz="1000" b="1" i="1" dirty="0">
                <a:solidFill>
                  <a:srgbClr val="FF6600"/>
                </a:solidFill>
                <a:latin typeface="Calibri" pitchFamily="34" charset="0"/>
              </a:rPr>
              <a:t>http://www.fiz-ix.com/2012/01/how-to-configure-arduino-timer-2-registers-to-drive-an-ultrasonic-transducer-with-a-square-wave/</a:t>
            </a:r>
          </a:p>
        </p:txBody>
      </p:sp>
      <p:sp>
        <p:nvSpPr>
          <p:cNvPr id="19" name="Espace réservé du numéro de diapositive 2"/>
          <p:cNvSpPr>
            <a:spLocks noGrp="1"/>
          </p:cNvSpPr>
          <p:nvPr>
            <p:ph type="sldNum" sz="quarter" idx="12"/>
          </p:nvPr>
        </p:nvSpPr>
        <p:spPr>
          <a:xfrm>
            <a:off x="7010400" y="6572250"/>
            <a:ext cx="2133600" cy="244475"/>
          </a:xfrm>
        </p:spPr>
        <p:txBody>
          <a:bodyPr/>
          <a:lstStyle/>
          <a:p>
            <a:pPr>
              <a:defRPr/>
            </a:pPr>
            <a:fld id="{E652A8FB-8C76-45BB-8D82-93F8E151003C}" type="slidenum">
              <a:rPr lang="fr-FR" smtClean="0"/>
              <a:pPr>
                <a:defRPr/>
              </a:pPr>
              <a:t>85</a:t>
            </a:fld>
            <a:endParaRPr lang="fr-FR" dirty="0"/>
          </a:p>
        </p:txBody>
      </p:sp>
      <p:pic>
        <p:nvPicPr>
          <p:cNvPr id="20" name="Image 19">
            <a:hlinkClick r:id="rId3" action="ppaction://hlinksldjump"/>
            <a:extLst>
              <a:ext uri="{FF2B5EF4-FFF2-40B4-BE49-F238E27FC236}">
                <a16:creationId xmlns:a16="http://schemas.microsoft.com/office/drawing/2014/main" id="{5D72FCC2-7549-42F9-B6D6-85BCC2E08EF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Graphic spid="7" grpId="0">
        <p:bldAsOne/>
      </p:bldGraphic>
      <p:bldP spid="12" grpId="0"/>
      <p:bldP spid="13" grpId="0" animBg="1"/>
      <p:bldP spid="14" grpId="0" animBg="1"/>
      <p:bldP spid="15" grpId="0"/>
      <p:bldP spid="16" grpId="0"/>
      <p:bldP spid="17" grpId="0"/>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- 3 DIGITAL &amp; ANALOG APPLICATIONS </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86</a:t>
            </a:fld>
            <a:endParaRPr lang="fr-FR" dirty="0"/>
          </a:p>
        </p:txBody>
      </p:sp>
      <p:sp>
        <p:nvSpPr>
          <p:cNvPr id="4" name="Rectangle 3"/>
          <p:cNvSpPr>
            <a:spLocks noChangeArrowheads="1"/>
          </p:cNvSpPr>
          <p:nvPr/>
        </p:nvSpPr>
        <p:spPr bwMode="auto">
          <a:xfrm>
            <a:off x="1428728" y="2714620"/>
            <a:ext cx="6542194" cy="128587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- 3 DIGITAL &amp; ANALOG APPLICATIONS </a:t>
            </a:r>
          </a:p>
          <a:p>
            <a:pPr algn="ctr" defTabSz="912813">
              <a:spcBef>
                <a:spcPts val="0"/>
              </a:spcBef>
              <a:defRPr/>
            </a:pPr>
            <a:endParaRPr lang="fr-FR" sz="3600" b="1" dirty="0">
              <a:solidFill>
                <a:srgbClr val="FFFF00"/>
              </a:solidFill>
              <a:effectLst>
                <a:outerShdw blurRad="38100" dist="38100" dir="2700000" algn="tl">
                  <a:srgbClr val="000000">
                    <a:alpha val="43137"/>
                  </a:srgbClr>
                </a:outerShdw>
              </a:effectLst>
              <a:latin typeface="Calibri" pitchFamily="34" charset="0"/>
            </a:endParaRPr>
          </a:p>
        </p:txBody>
      </p:sp>
      <p:pic>
        <p:nvPicPr>
          <p:cNvPr id="5" name="Image 4">
            <a:hlinkClick r:id="rId2" action="ppaction://hlinksldjump"/>
            <a:extLst>
              <a:ext uri="{FF2B5EF4-FFF2-40B4-BE49-F238E27FC236}">
                <a16:creationId xmlns:a16="http://schemas.microsoft.com/office/drawing/2014/main" id="{C8AAA43B-DF41-4F8B-9164-D70683CDB56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re 1"/>
          <p:cNvSpPr>
            <a:spLocks noGrp="1"/>
          </p:cNvSpPr>
          <p:nvPr>
            <p:ph type="title"/>
          </p:nvPr>
        </p:nvSpPr>
        <p:spPr/>
        <p:txBody>
          <a:bodyPr/>
          <a:lstStyle/>
          <a:p>
            <a:r>
              <a:rPr lang="fr-FR" dirty="0"/>
              <a:t>LCD GENERALITIES</a:t>
            </a:r>
          </a:p>
        </p:txBody>
      </p:sp>
      <p:sp>
        <p:nvSpPr>
          <p:cNvPr id="3" name="Espace réservé du numéro de diapositive 2"/>
          <p:cNvSpPr>
            <a:spLocks noGrp="1"/>
          </p:cNvSpPr>
          <p:nvPr>
            <p:ph type="sldNum" sz="quarter" idx="12"/>
          </p:nvPr>
        </p:nvSpPr>
        <p:spPr/>
        <p:txBody>
          <a:bodyPr/>
          <a:lstStyle/>
          <a:p>
            <a:pPr>
              <a:defRPr/>
            </a:pPr>
            <a:fld id="{101291E0-9FED-46DB-A734-9BFA6548A731}" type="slidenum">
              <a:rPr lang="fr-FR" smtClean="0"/>
              <a:pPr>
                <a:defRPr/>
              </a:pPr>
              <a:t>87</a:t>
            </a:fld>
            <a:endParaRPr lang="fr-FR"/>
          </a:p>
        </p:txBody>
      </p:sp>
      <p:sp>
        <p:nvSpPr>
          <p:cNvPr id="4" name="Rectangle 3"/>
          <p:cNvSpPr>
            <a:spLocks noChangeArrowheads="1"/>
          </p:cNvSpPr>
          <p:nvPr/>
        </p:nvSpPr>
        <p:spPr bwMode="auto">
          <a:xfrm>
            <a:off x="0" y="2312988"/>
            <a:ext cx="9144000" cy="830262"/>
          </a:xfrm>
          <a:prstGeom prst="rect">
            <a:avLst/>
          </a:prstGeom>
          <a:noFill/>
          <a:ln w="9525">
            <a:noFill/>
            <a:miter lim="800000"/>
            <a:headEnd/>
            <a:tailEnd/>
          </a:ln>
        </p:spPr>
        <p:txBody>
          <a:bodyPr>
            <a:spAutoFit/>
          </a:bodyPr>
          <a:lstStyle/>
          <a:p>
            <a:r>
              <a:rPr lang="en-US" sz="1600" b="1" dirty="0">
                <a:solidFill>
                  <a:srgbClr val="0070C0"/>
                </a:solidFill>
                <a:latin typeface="Calibri" pitchFamily="34" charset="0"/>
                <a:cs typeface="Calibri" pitchFamily="34" charset="0"/>
              </a:rPr>
              <a:t>This standardization =&gt; a lot of µ-controller platform has a ready-made library for development. </a:t>
            </a:r>
          </a:p>
          <a:p>
            <a:r>
              <a:rPr lang="en-US" sz="1600" b="1" dirty="0">
                <a:solidFill>
                  <a:srgbClr val="0070C0"/>
                </a:solidFill>
                <a:latin typeface="Calibri" pitchFamily="34" charset="0"/>
                <a:cs typeface="Calibri" pitchFamily="34" charset="0"/>
              </a:rPr>
              <a:t>It is also the case with Arduino with the </a:t>
            </a:r>
            <a:r>
              <a:rPr lang="en-US" sz="1600" b="1" dirty="0" err="1">
                <a:solidFill>
                  <a:srgbClr val="0070C0"/>
                </a:solidFill>
                <a:latin typeface="Calibri" pitchFamily="34" charset="0"/>
                <a:cs typeface="Calibri" pitchFamily="34" charset="0"/>
              </a:rPr>
              <a:t>LiquidCrystal</a:t>
            </a:r>
            <a:r>
              <a:rPr lang="en-US" sz="1600" b="1" dirty="0">
                <a:solidFill>
                  <a:srgbClr val="0070C0"/>
                </a:solidFill>
                <a:latin typeface="Calibri" pitchFamily="34" charset="0"/>
                <a:cs typeface="Calibri" pitchFamily="34" charset="0"/>
              </a:rPr>
              <a:t> library. </a:t>
            </a:r>
          </a:p>
          <a:p>
            <a:r>
              <a:rPr lang="en-US" sz="1600" b="1" dirty="0">
                <a:solidFill>
                  <a:srgbClr val="0070C0"/>
                </a:solidFill>
                <a:latin typeface="Calibri" pitchFamily="34" charset="0"/>
                <a:cs typeface="Calibri" pitchFamily="34" charset="0"/>
              </a:rPr>
              <a:t>This makes it possible to control the display with a few lines of command.</a:t>
            </a:r>
            <a:endParaRPr lang="fr-FR" sz="1600" b="1" dirty="0">
              <a:solidFill>
                <a:srgbClr val="0070C0"/>
              </a:solidFill>
              <a:latin typeface="Calibri" pitchFamily="34" charset="0"/>
              <a:cs typeface="Calibri" pitchFamily="34" charset="0"/>
            </a:endParaRPr>
          </a:p>
        </p:txBody>
      </p:sp>
      <p:pic>
        <p:nvPicPr>
          <p:cNvPr id="8" name="Image 7" descr="lcd_prepa_2_a.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5713" y="1033463"/>
            <a:ext cx="1354137" cy="1038225"/>
          </a:xfrm>
          <a:prstGeom prst="rect">
            <a:avLst/>
          </a:prstGeom>
          <a:noFill/>
          <a:ln w="9525">
            <a:noFill/>
            <a:miter lim="800000"/>
            <a:headEnd/>
            <a:tailEnd/>
          </a:ln>
        </p:spPr>
      </p:pic>
      <p:pic>
        <p:nvPicPr>
          <p:cNvPr id="9" name="Image 8" descr="LCD.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6438" y="609600"/>
            <a:ext cx="2030412" cy="1209675"/>
          </a:xfrm>
          <a:prstGeom prst="rect">
            <a:avLst/>
          </a:prstGeom>
          <a:noFill/>
          <a:ln w="9525">
            <a:noFill/>
            <a:miter lim="800000"/>
            <a:headEnd/>
            <a:tailEnd/>
          </a:ln>
        </p:spPr>
      </p:pic>
      <p:sp>
        <p:nvSpPr>
          <p:cNvPr id="10" name="Rectangle 9"/>
          <p:cNvSpPr>
            <a:spLocks noChangeArrowheads="1"/>
          </p:cNvSpPr>
          <p:nvPr/>
        </p:nvSpPr>
        <p:spPr bwMode="auto">
          <a:xfrm>
            <a:off x="0" y="642938"/>
            <a:ext cx="5715000" cy="1569660"/>
          </a:xfrm>
          <a:prstGeom prst="rect">
            <a:avLst/>
          </a:prstGeom>
          <a:noFill/>
          <a:ln w="9525">
            <a:noFill/>
            <a:miter lim="800000"/>
            <a:headEnd/>
            <a:tailEnd/>
          </a:ln>
        </p:spPr>
        <p:txBody>
          <a:bodyPr>
            <a:spAutoFit/>
          </a:bodyPr>
          <a:lstStyle/>
          <a:p>
            <a:pPr algn="just"/>
            <a:r>
              <a:rPr lang="en-US" sz="1600" b="1" dirty="0">
                <a:solidFill>
                  <a:srgbClr val="0070C0"/>
                </a:solidFill>
                <a:latin typeface="Calibri" pitchFamily="34" charset="0"/>
                <a:cs typeface="Calibri" pitchFamily="34" charset="0"/>
              </a:rPr>
              <a:t>An LCD display is a cheap display device.  </a:t>
            </a:r>
          </a:p>
          <a:p>
            <a:pPr algn="just"/>
            <a:r>
              <a:rPr lang="en-US" sz="1600" b="1" dirty="0">
                <a:solidFill>
                  <a:srgbClr val="0070C0"/>
                </a:solidFill>
                <a:latin typeface="Calibri" pitchFamily="34" charset="0"/>
                <a:cs typeface="Calibri" pitchFamily="34" charset="0"/>
              </a:rPr>
              <a:t>It is easy to interface with Arduino, because they contain their own microcontroller (black pad on the back) which manages the display logic. </a:t>
            </a:r>
          </a:p>
          <a:p>
            <a:pPr algn="just"/>
            <a:r>
              <a:rPr lang="en-US" sz="1600" b="1" dirty="0">
                <a:solidFill>
                  <a:srgbClr val="0070C0"/>
                </a:solidFill>
                <a:latin typeface="Calibri" pitchFamily="34" charset="0"/>
                <a:cs typeface="Calibri" pitchFamily="34" charset="0"/>
              </a:rPr>
              <a:t>This µcontroller is the Hitachi 44780 HD standard on the majority of viewers.</a:t>
            </a:r>
            <a:endParaRPr lang="fr-FR" sz="1600" b="1" dirty="0">
              <a:solidFill>
                <a:srgbClr val="0070C0"/>
              </a:solidFill>
              <a:latin typeface="Calibri" pitchFamily="34" charset="0"/>
              <a:cs typeface="Calibri" pitchFamily="34" charset="0"/>
            </a:endParaRPr>
          </a:p>
        </p:txBody>
      </p:sp>
      <p:sp>
        <p:nvSpPr>
          <p:cNvPr id="11" name="Rectangle 10"/>
          <p:cNvSpPr>
            <a:spLocks noChangeArrowheads="1"/>
          </p:cNvSpPr>
          <p:nvPr/>
        </p:nvSpPr>
        <p:spPr bwMode="auto">
          <a:xfrm>
            <a:off x="0" y="3343275"/>
            <a:ext cx="8929718" cy="2308324"/>
          </a:xfrm>
          <a:prstGeom prst="rect">
            <a:avLst/>
          </a:prstGeom>
          <a:noFill/>
          <a:ln w="9525">
            <a:noFill/>
            <a:miter lim="800000"/>
            <a:headEnd/>
            <a:tailEnd/>
          </a:ln>
        </p:spPr>
        <p:txBody>
          <a:bodyPr wrap="square">
            <a:spAutoFit/>
          </a:bodyPr>
          <a:lstStyle/>
          <a:p>
            <a:pPr algn="just"/>
            <a:r>
              <a:rPr lang="en-US" sz="1600" b="1" dirty="0">
                <a:solidFill>
                  <a:srgbClr val="7030A0"/>
                </a:solidFill>
                <a:latin typeface="Calibri" pitchFamily="34" charset="0"/>
                <a:cs typeface="Calibri" pitchFamily="34" charset="0"/>
              </a:rPr>
              <a:t>The majority of the current displays (e.g., LCD 2 x 16) have two benefits: </a:t>
            </a:r>
          </a:p>
          <a:p>
            <a:pPr algn="just"/>
            <a:endParaRPr lang="en-US" sz="1600" b="1" dirty="0">
              <a:solidFill>
                <a:srgbClr val="7030A0"/>
              </a:solidFill>
              <a:latin typeface="Calibri" pitchFamily="34" charset="0"/>
              <a:cs typeface="Calibri" pitchFamily="34" charset="0"/>
            </a:endParaRPr>
          </a:p>
          <a:p>
            <a:pPr algn="just"/>
            <a:r>
              <a:rPr lang="en-US" sz="1600" b="1" dirty="0">
                <a:solidFill>
                  <a:srgbClr val="7030A0"/>
                </a:solidFill>
                <a:latin typeface="Calibri" pitchFamily="34" charset="0"/>
                <a:cs typeface="Calibri" pitchFamily="34" charset="0"/>
              </a:rPr>
              <a:t>1 - the display is able to use 4-bit or 8-bit data bus: the 4-bit version is advantageous because it allows to send data to the display in using only 4 pins instead of 8. It's as much pine recovered to control other devices </a:t>
            </a:r>
          </a:p>
          <a:p>
            <a:pPr algn="just"/>
            <a:r>
              <a:rPr lang="en-US" sz="1600" b="1" dirty="0">
                <a:solidFill>
                  <a:srgbClr val="7030A0"/>
                </a:solidFill>
                <a:latin typeface="Calibri" pitchFamily="34" charset="0"/>
                <a:cs typeface="Calibri" pitchFamily="34" charset="0"/>
              </a:rPr>
              <a:t>2 - order logic (and library) can just use only 2 pins instead of 3 (with R/W the mass order, if you do not wish to read the memory of the display (do NC make only display))</a:t>
            </a:r>
          </a:p>
          <a:p>
            <a:pPr algn="just"/>
            <a:endParaRPr lang="en-US" sz="1600" b="1" dirty="0">
              <a:solidFill>
                <a:srgbClr val="7030A0"/>
              </a:solidFill>
              <a:latin typeface="Calibri" pitchFamily="34" charset="0"/>
              <a:cs typeface="Calibri" pitchFamily="34" charset="0"/>
            </a:endParaRPr>
          </a:p>
          <a:p>
            <a:pPr algn="just"/>
            <a:r>
              <a:rPr lang="en-US" sz="1600" b="1" dirty="0">
                <a:solidFill>
                  <a:srgbClr val="7030A0"/>
                </a:solidFill>
                <a:latin typeface="Calibri" pitchFamily="34" charset="0"/>
                <a:cs typeface="Calibri" pitchFamily="34" charset="0"/>
              </a:rPr>
              <a:t>So the display is fully controllable with only 6 pins!</a:t>
            </a:r>
            <a:endParaRPr lang="fr-FR" sz="1600" b="1" dirty="0">
              <a:solidFill>
                <a:srgbClr val="7030A0"/>
              </a:solidFill>
              <a:latin typeface="Calibri" pitchFamily="34" charset="0"/>
              <a:cs typeface="Calibri" pitchFamily="34" charset="0"/>
            </a:endParaRPr>
          </a:p>
        </p:txBody>
      </p:sp>
      <p:pic>
        <p:nvPicPr>
          <p:cNvPr id="12" name="Image 11">
            <a:hlinkClick r:id="rId4" action="ppaction://hlinksldjump"/>
            <a:extLst>
              <a:ext uri="{FF2B5EF4-FFF2-40B4-BE49-F238E27FC236}">
                <a16:creationId xmlns:a16="http://schemas.microsoft.com/office/drawing/2014/main" id="{44E6D615-0106-498D-9345-7D5E3FA4707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blinds(horizontal)">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blinds(horizontal)">
                                      <p:cBhvr>
                                        <p:cTn id="28" dur="500"/>
                                        <p:tgtEl>
                                          <p:spTgt spid="1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animEffect transition="in" filter="blinds(horizontal)">
                                      <p:cBhvr>
                                        <p:cTn id="33" dur="500"/>
                                        <p:tgtEl>
                                          <p:spTgt spid="11">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1">
                                            <p:txEl>
                                              <p:pRg st="5" end="5"/>
                                            </p:txEl>
                                          </p:spTgt>
                                        </p:tgtEl>
                                        <p:attrNameLst>
                                          <p:attrName>style.visibility</p:attrName>
                                        </p:attrNameLst>
                                      </p:cBhvr>
                                      <p:to>
                                        <p:strVal val="visible"/>
                                      </p:to>
                                    </p:set>
                                    <p:animEffect transition="in" filter="blinds(horizontal)">
                                      <p:cBhvr>
                                        <p:cTn id="3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67E6B-0C63-4734-9228-A016AEABB451}"/>
              </a:ext>
            </a:extLst>
          </p:cNvPr>
          <p:cNvSpPr>
            <a:spLocks noGrp="1"/>
          </p:cNvSpPr>
          <p:nvPr>
            <p:ph type="title"/>
          </p:nvPr>
        </p:nvSpPr>
        <p:spPr/>
        <p:txBody>
          <a:bodyPr/>
          <a:lstStyle/>
          <a:p>
            <a:r>
              <a:rPr lang="fr-FR" dirty="0"/>
              <a:t>HITACHI HD44780 (LCD-II) Block Diagram</a:t>
            </a:r>
          </a:p>
        </p:txBody>
      </p:sp>
      <p:sp>
        <p:nvSpPr>
          <p:cNvPr id="3" name="Espace réservé du numéro de diapositive 2">
            <a:extLst>
              <a:ext uri="{FF2B5EF4-FFF2-40B4-BE49-F238E27FC236}">
                <a16:creationId xmlns:a16="http://schemas.microsoft.com/office/drawing/2014/main" id="{D45D75C4-DF33-44EC-BDB3-7439465566C4}"/>
              </a:ext>
            </a:extLst>
          </p:cNvPr>
          <p:cNvSpPr>
            <a:spLocks noGrp="1"/>
          </p:cNvSpPr>
          <p:nvPr>
            <p:ph type="sldNum" sz="quarter" idx="12"/>
          </p:nvPr>
        </p:nvSpPr>
        <p:spPr/>
        <p:txBody>
          <a:bodyPr/>
          <a:lstStyle/>
          <a:p>
            <a:pPr>
              <a:defRPr/>
            </a:pPr>
            <a:fld id="{E652A8FB-8C76-45BB-8D82-93F8E151003C}" type="slidenum">
              <a:rPr lang="fr-FR" smtClean="0"/>
              <a:pPr>
                <a:defRPr/>
              </a:pPr>
              <a:t>88</a:t>
            </a:fld>
            <a:endParaRPr lang="fr-FR"/>
          </a:p>
        </p:txBody>
      </p:sp>
      <p:pic>
        <p:nvPicPr>
          <p:cNvPr id="5" name="Image 4">
            <a:extLst>
              <a:ext uri="{FF2B5EF4-FFF2-40B4-BE49-F238E27FC236}">
                <a16:creationId xmlns:a16="http://schemas.microsoft.com/office/drawing/2014/main" id="{B2792D98-E324-4F41-8E47-77DC0CC40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286" y="726422"/>
            <a:ext cx="4729288" cy="5564728"/>
          </a:xfrm>
          <a:prstGeom prst="rect">
            <a:avLst/>
          </a:prstGeom>
        </p:spPr>
      </p:pic>
      <p:sp>
        <p:nvSpPr>
          <p:cNvPr id="6" name="Rectangle : coins arrondis 5">
            <a:extLst>
              <a:ext uri="{FF2B5EF4-FFF2-40B4-BE49-F238E27FC236}">
                <a16:creationId xmlns:a16="http://schemas.microsoft.com/office/drawing/2014/main" id="{1A9565EA-A61D-4FC2-B39C-F63340ED5644}"/>
              </a:ext>
            </a:extLst>
          </p:cNvPr>
          <p:cNvSpPr/>
          <p:nvPr/>
        </p:nvSpPr>
        <p:spPr>
          <a:xfrm>
            <a:off x="5508104" y="3429000"/>
            <a:ext cx="504056" cy="648072"/>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6F3BEED9-5D00-4950-8CE4-5ABBD6451385}"/>
              </a:ext>
            </a:extLst>
          </p:cNvPr>
          <p:cNvSpPr/>
          <p:nvPr/>
        </p:nvSpPr>
        <p:spPr>
          <a:xfrm>
            <a:off x="5508104" y="1916832"/>
            <a:ext cx="648072" cy="360040"/>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DF179BE9-4B58-4AA5-921D-6E9B07D97D3E}"/>
              </a:ext>
            </a:extLst>
          </p:cNvPr>
          <p:cNvSpPr/>
          <p:nvPr/>
        </p:nvSpPr>
        <p:spPr>
          <a:xfrm>
            <a:off x="4541823" y="2477793"/>
            <a:ext cx="516560" cy="45995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6B79933F-8E72-44A0-A7E8-E67D04ADF58A}"/>
              </a:ext>
            </a:extLst>
          </p:cNvPr>
          <p:cNvSpPr/>
          <p:nvPr/>
        </p:nvSpPr>
        <p:spPr>
          <a:xfrm>
            <a:off x="4559496" y="3329081"/>
            <a:ext cx="804592" cy="74799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7B5250FB-1F67-4227-8B1F-E08547125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4" y="1196752"/>
            <a:ext cx="3941344" cy="2188724"/>
          </a:xfrm>
          <a:prstGeom prst="rect">
            <a:avLst/>
          </a:prstGeom>
        </p:spPr>
      </p:pic>
      <p:pic>
        <p:nvPicPr>
          <p:cNvPr id="11" name="Image 10">
            <a:extLst>
              <a:ext uri="{FF2B5EF4-FFF2-40B4-BE49-F238E27FC236}">
                <a16:creationId xmlns:a16="http://schemas.microsoft.com/office/drawing/2014/main" id="{70865663-A107-4CE5-BDEF-C12D105E0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82" y="3338294"/>
            <a:ext cx="3954336" cy="3151826"/>
          </a:xfrm>
          <a:prstGeom prst="rect">
            <a:avLst/>
          </a:prstGeom>
        </p:spPr>
      </p:pic>
      <p:pic>
        <p:nvPicPr>
          <p:cNvPr id="4" name="Image 3">
            <a:extLst>
              <a:ext uri="{FF2B5EF4-FFF2-40B4-BE49-F238E27FC236}">
                <a16:creationId xmlns:a16="http://schemas.microsoft.com/office/drawing/2014/main" id="{630001A9-6FD0-49F1-894E-A62FF8AC8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548680"/>
            <a:ext cx="2948866" cy="796920"/>
          </a:xfrm>
          <a:prstGeom prst="rect">
            <a:avLst/>
          </a:prstGeom>
        </p:spPr>
      </p:pic>
      <p:pic>
        <p:nvPicPr>
          <p:cNvPr id="12" name="Image 11">
            <a:hlinkClick r:id="rId6" action="ppaction://hlinksldjump"/>
            <a:extLst>
              <a:ext uri="{FF2B5EF4-FFF2-40B4-BE49-F238E27FC236}">
                <a16:creationId xmlns:a16="http://schemas.microsoft.com/office/drawing/2014/main" id="{FC10D875-9BDF-48A5-BBE8-7A89BCD4CE6F}"/>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51091" y="6605726"/>
            <a:ext cx="200300" cy="199988"/>
          </a:xfrm>
          <a:prstGeom prst="rect">
            <a:avLst/>
          </a:prstGeom>
        </p:spPr>
      </p:pic>
    </p:spTree>
    <p:extLst>
      <p:ext uri="{BB962C8B-B14F-4D97-AF65-F5344CB8AC3E}">
        <p14:creationId xmlns:p14="http://schemas.microsoft.com/office/powerpoint/2010/main" val="4351412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LCD GENERALITIES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89</a:t>
            </a:fld>
            <a:endParaRPr lang="fr-FR"/>
          </a:p>
        </p:txBody>
      </p:sp>
      <p:sp>
        <p:nvSpPr>
          <p:cNvPr id="10" name="Rectangle 9"/>
          <p:cNvSpPr/>
          <p:nvPr/>
        </p:nvSpPr>
        <p:spPr>
          <a:xfrm>
            <a:off x="0" y="642918"/>
            <a:ext cx="9144000" cy="4031873"/>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Also data lines DB0-DB7 that one driver using 4 or 8 pins to digital, and that convey both the displayed information and commands sent to the display,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Three control lines are also necessary for its functioning : </a:t>
            </a:r>
          </a:p>
          <a:p>
            <a:pPr algn="just"/>
            <a:r>
              <a:rPr lang="en-US" sz="1600" b="1" dirty="0">
                <a:solidFill>
                  <a:srgbClr val="0070C0"/>
                </a:solidFill>
                <a:latin typeface="Calibri" pitchFamily="34" charset="0"/>
                <a:cs typeface="Calibri" pitchFamily="34" charset="0"/>
              </a:rPr>
              <a:t>1 - E or Enable valid display when the pin is high. It can then receive orders or characters to display via its rows of data, it is insensitive to their condition otherwise.</a:t>
            </a:r>
            <a:endParaRPr lang="fr-FR" sz="1600" b="1" dirty="0">
              <a:solidFill>
                <a:srgbClr val="C00000"/>
              </a:solidFill>
              <a:latin typeface="Calibri" pitchFamily="34" charset="0"/>
              <a:cs typeface="Calibri" pitchFamily="34" charset="0"/>
            </a:endParaRPr>
          </a:p>
          <a:p>
            <a:pPr algn="just"/>
            <a:endParaRPr lang="fr-FR"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2 - R/W for Read/Write indicates if you want to write a data display (R/W to 0) or read its information (R/W to 1). When you want to save input/output, this line is frequently grounded blocking the display mode (main mode of use) writing</a:t>
            </a:r>
          </a:p>
          <a:p>
            <a:pPr algn="just"/>
            <a:r>
              <a:rPr lang="en-US" sz="1600" b="1" dirty="0">
                <a:solidFill>
                  <a:srgbClr val="C00000"/>
                </a:solidFill>
                <a:latin typeface="Calibri" pitchFamily="34" charset="0"/>
                <a:cs typeface="Calibri" pitchFamily="34" charset="0"/>
              </a:rPr>
              <a:t>=&gt; cannot read its State registers and his memory of characters.   </a:t>
            </a:r>
          </a:p>
          <a:p>
            <a:pPr algn="just"/>
            <a:endParaRPr lang="en-US" sz="1600" b="1" dirty="0">
              <a:solidFill>
                <a:srgbClr val="C00000"/>
              </a:solidFill>
              <a:latin typeface="Calibri" pitchFamily="34" charset="0"/>
              <a:cs typeface="Calibri" pitchFamily="34" charset="0"/>
            </a:endParaRPr>
          </a:p>
          <a:p>
            <a:pPr algn="just"/>
            <a:r>
              <a:rPr lang="en-US" sz="1600" b="1" dirty="0">
                <a:solidFill>
                  <a:srgbClr val="C00000"/>
                </a:solidFill>
                <a:latin typeface="Calibri" pitchFamily="34" charset="0"/>
                <a:cs typeface="Calibri" pitchFamily="34" charset="0"/>
              </a:rPr>
              <a:t>3 - RS to Register Select indicates if the data lines carry information to display (RS at 1) or orders of management display (RS to 0). Various commands, like moving the slider from right to left or vice versa, with or without deletion of character, erasing the display... are sent on the lines of data to DB7 DB0 putting RS at 0</a:t>
            </a:r>
            <a:endParaRPr lang="fr-FR" sz="1600" b="1" dirty="0">
              <a:solidFill>
                <a:srgbClr val="00B050"/>
              </a:solidFill>
              <a:latin typeface="Calibri" pitchFamily="34" charset="0"/>
              <a:cs typeface="Calibri" pitchFamily="34" charset="0"/>
            </a:endParaRPr>
          </a:p>
        </p:txBody>
      </p:sp>
      <p:pic>
        <p:nvPicPr>
          <p:cNvPr id="6" name="Image 5">
            <a:hlinkClick r:id="rId2" action="ppaction://hlinksldjump"/>
            <a:extLst>
              <a:ext uri="{FF2B5EF4-FFF2-40B4-BE49-F238E27FC236}">
                <a16:creationId xmlns:a16="http://schemas.microsoft.com/office/drawing/2014/main" id="{A0A27784-8A37-4594-8354-62D9DA087B4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57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2636912"/>
            <a:ext cx="2976331" cy="2232248"/>
          </a:xfrm>
          <a:prstGeom prst="rect">
            <a:avLst/>
          </a:prstGeom>
        </p:spPr>
      </p:pic>
      <p:sp>
        <p:nvSpPr>
          <p:cNvPr id="2" name="Titre 1"/>
          <p:cNvSpPr>
            <a:spLocks noGrp="1"/>
          </p:cNvSpPr>
          <p:nvPr>
            <p:ph type="title"/>
          </p:nvPr>
        </p:nvSpPr>
        <p:spPr/>
        <p:txBody>
          <a:bodyPr/>
          <a:lstStyle/>
          <a:p>
            <a:r>
              <a:rPr lang="fr-FR" dirty="0"/>
              <a:t>OPEN-SOURCE HARDWARE EXAMPLES</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9</a:t>
            </a:fld>
            <a:endParaRPr lang="fr-FR"/>
          </a:p>
        </p:txBody>
      </p:sp>
      <p:pic>
        <p:nvPicPr>
          <p:cNvPr id="4" name="Image 3" descr="220px-Reprap_Darwi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5" y="620688"/>
            <a:ext cx="1992858" cy="2491072"/>
          </a:xfrm>
          <a:prstGeom prst="rect">
            <a:avLst/>
          </a:prstGeom>
        </p:spPr>
      </p:pic>
      <p:pic>
        <p:nvPicPr>
          <p:cNvPr id="7" name="Image 6" descr="579.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2492896"/>
            <a:ext cx="1951428" cy="1611880"/>
          </a:xfrm>
          <a:prstGeom prst="rect">
            <a:avLst/>
          </a:prstGeom>
        </p:spPr>
      </p:pic>
      <p:sp>
        <p:nvSpPr>
          <p:cNvPr id="9" name="Rectangle 8"/>
          <p:cNvSpPr/>
          <p:nvPr/>
        </p:nvSpPr>
        <p:spPr>
          <a:xfrm>
            <a:off x="120858" y="3094094"/>
            <a:ext cx="1728192" cy="307777"/>
          </a:xfrm>
          <a:prstGeom prst="rect">
            <a:avLst/>
          </a:prstGeom>
        </p:spPr>
        <p:txBody>
          <a:bodyPr wrap="square">
            <a:spAutoFit/>
          </a:bodyPr>
          <a:lstStyle/>
          <a:p>
            <a:r>
              <a:rPr lang="fr-FR" b="1" dirty="0">
                <a:solidFill>
                  <a:srgbClr val="FF6600"/>
                </a:solidFill>
                <a:latin typeface="Calibri" pitchFamily="34" charset="0"/>
              </a:rPr>
              <a:t>REPRAP</a:t>
            </a:r>
          </a:p>
        </p:txBody>
      </p:sp>
      <p:pic>
        <p:nvPicPr>
          <p:cNvPr id="10" name="Image 9" descr="eggbot_lrg-1.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7984" y="2636912"/>
            <a:ext cx="2147492" cy="1608666"/>
          </a:xfrm>
          <a:prstGeom prst="rect">
            <a:avLst/>
          </a:prstGeom>
        </p:spPr>
      </p:pic>
      <p:pic>
        <p:nvPicPr>
          <p:cNvPr id="11" name="Image 10" descr="reprap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8924" y="629155"/>
            <a:ext cx="2491348" cy="1800200"/>
          </a:xfrm>
          <a:prstGeom prst="rect">
            <a:avLst/>
          </a:prstGeom>
        </p:spPr>
      </p:pic>
      <p:pic>
        <p:nvPicPr>
          <p:cNvPr id="12" name="Image 11" descr="reprap6.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8000" y="645822"/>
            <a:ext cx="2401992" cy="1801494"/>
          </a:xfrm>
          <a:prstGeom prst="rect">
            <a:avLst/>
          </a:prstGeom>
        </p:spPr>
      </p:pic>
      <p:pic>
        <p:nvPicPr>
          <p:cNvPr id="8" name="Image 7" descr="DIYLILCNC_studio.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6176" y="4293096"/>
            <a:ext cx="2853504" cy="2140128"/>
          </a:xfrm>
          <a:prstGeom prst="rect">
            <a:avLst/>
          </a:prstGeom>
        </p:spPr>
      </p:pic>
      <p:pic>
        <p:nvPicPr>
          <p:cNvPr id="13" name="Image 12" descr="oshw-logo-400-px.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31243" y="719665"/>
            <a:ext cx="1322580" cy="1388536"/>
          </a:xfrm>
          <a:prstGeom prst="rect">
            <a:avLst/>
          </a:prstGeom>
        </p:spPr>
      </p:pic>
      <p:pic>
        <p:nvPicPr>
          <p:cNvPr id="14" name="Image 13" descr="oshw-logo-400-px.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3768" y="4987857"/>
            <a:ext cx="1322580" cy="1388536"/>
          </a:xfrm>
          <a:prstGeom prst="rect">
            <a:avLst/>
          </a:prstGeom>
        </p:spPr>
      </p:pic>
      <p:pic>
        <p:nvPicPr>
          <p:cNvPr id="15" name="Image 14" descr="arduino-uno-logo.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51720" y="4653136"/>
            <a:ext cx="3538160" cy="1621656"/>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6" name="Image 15">
            <a:hlinkClick r:id="rId11" action="ppaction://hlinksldjump"/>
            <a:extLst>
              <a:ext uri="{FF2B5EF4-FFF2-40B4-BE49-F238E27FC236}">
                <a16:creationId xmlns:a16="http://schemas.microsoft.com/office/drawing/2014/main" id="{0F4F7433-F51F-442F-958A-A3F4ECD0F0EA}"/>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par>
                                <p:cTn id="31" presetID="3" presetClass="entr" presetSubtype="1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BE8BD0-7DAA-4962-B802-5FC69D7B688B}"/>
              </a:ext>
            </a:extLst>
          </p:cNvPr>
          <p:cNvSpPr>
            <a:spLocks noGrp="1"/>
          </p:cNvSpPr>
          <p:nvPr>
            <p:ph type="title"/>
          </p:nvPr>
        </p:nvSpPr>
        <p:spPr/>
        <p:txBody>
          <a:bodyPr/>
          <a:lstStyle/>
          <a:p>
            <a:r>
              <a:rPr lang="fr-FR" dirty="0"/>
              <a:t>LCD COMMAND</a:t>
            </a:r>
          </a:p>
        </p:txBody>
      </p:sp>
      <p:sp>
        <p:nvSpPr>
          <p:cNvPr id="3" name="Espace réservé du numéro de diapositive 2">
            <a:extLst>
              <a:ext uri="{FF2B5EF4-FFF2-40B4-BE49-F238E27FC236}">
                <a16:creationId xmlns:a16="http://schemas.microsoft.com/office/drawing/2014/main" id="{B9568671-77CC-49B4-95FC-6220BCFC8630}"/>
              </a:ext>
            </a:extLst>
          </p:cNvPr>
          <p:cNvSpPr>
            <a:spLocks noGrp="1"/>
          </p:cNvSpPr>
          <p:nvPr>
            <p:ph type="sldNum" sz="quarter" idx="12"/>
          </p:nvPr>
        </p:nvSpPr>
        <p:spPr/>
        <p:txBody>
          <a:bodyPr/>
          <a:lstStyle/>
          <a:p>
            <a:pPr>
              <a:defRPr/>
            </a:pPr>
            <a:fld id="{E652A8FB-8C76-45BB-8D82-93F8E151003C}" type="slidenum">
              <a:rPr lang="fr-FR" smtClean="0"/>
              <a:pPr>
                <a:defRPr/>
              </a:pPr>
              <a:t>90</a:t>
            </a:fld>
            <a:endParaRPr lang="fr-FR"/>
          </a:p>
        </p:txBody>
      </p:sp>
      <p:sp>
        <p:nvSpPr>
          <p:cNvPr id="4" name="Rectangle 3">
            <a:extLst>
              <a:ext uri="{FF2B5EF4-FFF2-40B4-BE49-F238E27FC236}">
                <a16:creationId xmlns:a16="http://schemas.microsoft.com/office/drawing/2014/main" id="{C20D6C89-8940-4A60-A486-4DF21AC2A636}"/>
              </a:ext>
            </a:extLst>
          </p:cNvPr>
          <p:cNvSpPr/>
          <p:nvPr/>
        </p:nvSpPr>
        <p:spPr>
          <a:xfrm>
            <a:off x="5230" y="764704"/>
            <a:ext cx="5142834" cy="2554545"/>
          </a:xfrm>
          <a:prstGeom prst="rect">
            <a:avLst/>
          </a:prstGeom>
        </p:spPr>
        <p:txBody>
          <a:bodyPr wrap="square">
            <a:spAutoFit/>
          </a:bodyPr>
          <a:lstStyle/>
          <a:p>
            <a:pPr algn="just"/>
            <a:r>
              <a:rPr lang="en-US" sz="1600" b="1" dirty="0">
                <a:solidFill>
                  <a:srgbClr val="00B050"/>
                </a:solidFill>
                <a:latin typeface="Calibri" pitchFamily="34" charset="0"/>
                <a:cs typeface="Calibri" pitchFamily="34" charset="0"/>
              </a:rPr>
              <a:t>DIALOGUE with the display in the case of a writing: </a:t>
            </a:r>
          </a:p>
          <a:p>
            <a:pPr algn="just"/>
            <a:endParaRPr lang="en-US" sz="1600" b="1" dirty="0">
              <a:solidFill>
                <a:srgbClr val="00B050"/>
              </a:solidFill>
              <a:latin typeface="Calibri" pitchFamily="34" charset="0"/>
              <a:cs typeface="Calibri" pitchFamily="34" charset="0"/>
            </a:endParaRPr>
          </a:p>
          <a:p>
            <a:pPr algn="just"/>
            <a:r>
              <a:rPr lang="en-US" sz="1600" b="1" dirty="0">
                <a:solidFill>
                  <a:srgbClr val="00B050"/>
                </a:solidFill>
                <a:latin typeface="Calibri" pitchFamily="34" charset="0"/>
                <a:cs typeface="Calibri" pitchFamily="34" charset="0"/>
              </a:rPr>
              <a:t>1 - set to 0 for line R/W </a:t>
            </a:r>
          </a:p>
          <a:p>
            <a:pPr algn="just"/>
            <a:r>
              <a:rPr lang="en-US" sz="1600" b="1" dirty="0">
                <a:solidFill>
                  <a:srgbClr val="00B050"/>
                </a:solidFill>
                <a:latin typeface="Calibri" pitchFamily="34" charset="0"/>
                <a:cs typeface="Calibri" pitchFamily="34" charset="0"/>
              </a:rPr>
              <a:t>2 - RS at the level desired depending on whether you want to send a character or an order </a:t>
            </a:r>
          </a:p>
          <a:p>
            <a:pPr algn="just"/>
            <a:r>
              <a:rPr lang="en-US" sz="1600" b="1" dirty="0">
                <a:solidFill>
                  <a:srgbClr val="00B050"/>
                </a:solidFill>
                <a:latin typeface="Calibri" pitchFamily="34" charset="0"/>
                <a:cs typeface="Calibri" pitchFamily="34" charset="0"/>
              </a:rPr>
              <a:t>3 - positioning of the code of the character or command on DB0 to DB7 (8 bit mode) or DB4 to DB7 (mode 4 bits) :</a:t>
            </a:r>
          </a:p>
          <a:p>
            <a:pPr algn="just"/>
            <a:r>
              <a:rPr lang="en-US" sz="1600" b="1" dirty="0">
                <a:solidFill>
                  <a:srgbClr val="00B050"/>
                </a:solidFill>
                <a:latin typeface="Calibri" pitchFamily="34" charset="0"/>
                <a:cs typeface="Calibri" pitchFamily="34" charset="0"/>
              </a:rPr>
              <a:t>4 - setting to 1 line E to send these information </a:t>
            </a:r>
          </a:p>
          <a:p>
            <a:pPr algn="just"/>
            <a:r>
              <a:rPr lang="en-US" sz="1600" b="1" dirty="0">
                <a:solidFill>
                  <a:srgbClr val="00B050"/>
                </a:solidFill>
                <a:latin typeface="Calibri" pitchFamily="34" charset="0"/>
                <a:cs typeface="Calibri" pitchFamily="34" charset="0"/>
              </a:rPr>
              <a:t>5 - set to 0 on line E making it insensitive to the State of DB0 display to DB7</a:t>
            </a:r>
            <a:endParaRPr lang="fr-FR" sz="1600" b="1" dirty="0">
              <a:solidFill>
                <a:srgbClr val="FF6600"/>
              </a:solidFill>
              <a:latin typeface="Calibri" pitchFamily="34" charset="0"/>
              <a:cs typeface="Calibri" pitchFamily="34" charset="0"/>
            </a:endParaRPr>
          </a:p>
        </p:txBody>
      </p:sp>
      <p:sp>
        <p:nvSpPr>
          <p:cNvPr id="5" name="Rectangle 4">
            <a:extLst>
              <a:ext uri="{FF2B5EF4-FFF2-40B4-BE49-F238E27FC236}">
                <a16:creationId xmlns:a16="http://schemas.microsoft.com/office/drawing/2014/main" id="{AD9BD97D-57C5-47ED-9C34-5FB7E5410BA5}"/>
              </a:ext>
            </a:extLst>
          </p:cNvPr>
          <p:cNvSpPr>
            <a:spLocks noChangeArrowheads="1"/>
          </p:cNvSpPr>
          <p:nvPr/>
        </p:nvSpPr>
        <p:spPr bwMode="auto">
          <a:xfrm>
            <a:off x="5897826" y="1604406"/>
            <a:ext cx="3246174" cy="2246769"/>
          </a:xfrm>
          <a:prstGeom prst="rect">
            <a:avLst/>
          </a:prstGeom>
          <a:noFill/>
          <a:ln w="9525">
            <a:noFill/>
            <a:miter lim="800000"/>
            <a:headEnd/>
            <a:tailEnd/>
          </a:ln>
        </p:spPr>
        <p:txBody>
          <a:bodyPr wrap="square">
            <a:spAutoFit/>
          </a:bodyPr>
          <a:lstStyle/>
          <a:p>
            <a:r>
              <a:rPr lang="en-US" b="1" dirty="0">
                <a:solidFill>
                  <a:srgbClr val="C00000"/>
                </a:solidFill>
                <a:latin typeface="Calibri" pitchFamily="34" charset="0"/>
              </a:rPr>
              <a:t>►Sending data/command in 4 bits mode</a:t>
            </a:r>
          </a:p>
          <a:p>
            <a:r>
              <a:rPr lang="en-US" b="1" dirty="0">
                <a:latin typeface="Calibri" pitchFamily="34" charset="0"/>
              </a:rPr>
              <a:t>It separates the strong 4 bits and the low 4 bits.  </a:t>
            </a:r>
          </a:p>
          <a:p>
            <a:r>
              <a:rPr lang="en-US" b="1" dirty="0">
                <a:latin typeface="Calibri" pitchFamily="34" charset="0"/>
              </a:rPr>
              <a:t>The common steps are: </a:t>
            </a:r>
          </a:p>
          <a:p>
            <a:r>
              <a:rPr lang="en-US" b="1" dirty="0">
                <a:latin typeface="Calibri" pitchFamily="34" charset="0"/>
              </a:rPr>
              <a:t>Hide 4 LSB bits </a:t>
            </a:r>
          </a:p>
          <a:p>
            <a:r>
              <a:rPr lang="en-US" b="1" dirty="0">
                <a:latin typeface="Calibri" pitchFamily="34" charset="0"/>
              </a:rPr>
              <a:t>Send to LCD</a:t>
            </a:r>
          </a:p>
          <a:p>
            <a:r>
              <a:rPr lang="en-US" b="1" dirty="0">
                <a:latin typeface="Calibri" pitchFamily="34" charset="0"/>
              </a:rPr>
              <a:t>Send ENABLE signal </a:t>
            </a:r>
          </a:p>
          <a:p>
            <a:r>
              <a:rPr lang="en-US" b="1" dirty="0">
                <a:latin typeface="Calibri" pitchFamily="34" charset="0"/>
              </a:rPr>
              <a:t>Hide 4 MSB bits </a:t>
            </a:r>
          </a:p>
          <a:p>
            <a:r>
              <a:rPr lang="en-US" b="1" dirty="0">
                <a:latin typeface="Calibri" pitchFamily="34" charset="0"/>
              </a:rPr>
              <a:t>Send to LCD</a:t>
            </a:r>
          </a:p>
          <a:p>
            <a:r>
              <a:rPr lang="en-US" b="1" dirty="0">
                <a:latin typeface="Calibri" pitchFamily="34" charset="0"/>
              </a:rPr>
              <a:t>Send ENABLE signal </a:t>
            </a:r>
          </a:p>
        </p:txBody>
      </p:sp>
      <p:sp>
        <p:nvSpPr>
          <p:cNvPr id="6" name="Rectangle 5">
            <a:extLst>
              <a:ext uri="{FF2B5EF4-FFF2-40B4-BE49-F238E27FC236}">
                <a16:creationId xmlns:a16="http://schemas.microsoft.com/office/drawing/2014/main" id="{14869D34-CCE6-4017-9D2A-1EB30390BC61}"/>
              </a:ext>
            </a:extLst>
          </p:cNvPr>
          <p:cNvSpPr>
            <a:spLocks noChangeArrowheads="1"/>
          </p:cNvSpPr>
          <p:nvPr/>
        </p:nvSpPr>
        <p:spPr bwMode="auto">
          <a:xfrm>
            <a:off x="129164" y="6080984"/>
            <a:ext cx="8885672" cy="338554"/>
          </a:xfrm>
          <a:prstGeom prst="rect">
            <a:avLst/>
          </a:prstGeom>
          <a:noFill/>
          <a:ln w="9525">
            <a:noFill/>
            <a:miter lim="800000"/>
            <a:headEnd/>
            <a:tailEnd/>
          </a:ln>
        </p:spPr>
        <p:txBody>
          <a:bodyPr wrap="square">
            <a:spAutoFit/>
          </a:bodyPr>
          <a:lstStyle/>
          <a:p>
            <a:r>
              <a:rPr lang="en-US" sz="1600" b="1" i="1" dirty="0">
                <a:solidFill>
                  <a:srgbClr val="C00000"/>
                </a:solidFill>
                <a:effectLst>
                  <a:outerShdw blurRad="38100" dist="38100" dir="2700000" algn="tl">
                    <a:srgbClr val="000000">
                      <a:alpha val="43137"/>
                    </a:srgbClr>
                  </a:outerShdw>
                </a:effectLst>
                <a:latin typeface="Calibri" pitchFamily="34" charset="0"/>
              </a:rPr>
              <a:t>REM: 4-bit mode saves pins but is slower than the 8-bit because we need to send the data in 2 times</a:t>
            </a:r>
          </a:p>
        </p:txBody>
      </p:sp>
      <p:sp>
        <p:nvSpPr>
          <p:cNvPr id="7" name="Accolade ouvrante 6">
            <a:extLst>
              <a:ext uri="{FF2B5EF4-FFF2-40B4-BE49-F238E27FC236}">
                <a16:creationId xmlns:a16="http://schemas.microsoft.com/office/drawing/2014/main" id="{30F3C2F4-0BA3-47A4-B48E-2EEA066CF69E}"/>
              </a:ext>
            </a:extLst>
          </p:cNvPr>
          <p:cNvSpPr/>
          <p:nvPr/>
        </p:nvSpPr>
        <p:spPr>
          <a:xfrm flipH="1">
            <a:off x="5304306" y="2026583"/>
            <a:ext cx="576064" cy="140241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73848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re 1"/>
          <p:cNvSpPr>
            <a:spLocks noGrp="1"/>
          </p:cNvSpPr>
          <p:nvPr>
            <p:ph type="title"/>
          </p:nvPr>
        </p:nvSpPr>
        <p:spPr/>
        <p:txBody>
          <a:bodyPr/>
          <a:lstStyle/>
          <a:p>
            <a:r>
              <a:rPr lang="fr-FR" dirty="0"/>
              <a:t>LCD PINOUTS AND COMMAND</a:t>
            </a:r>
          </a:p>
        </p:txBody>
      </p:sp>
      <p:sp>
        <p:nvSpPr>
          <p:cNvPr id="3" name="Espace réservé du numéro de diapositive 2"/>
          <p:cNvSpPr>
            <a:spLocks noGrp="1"/>
          </p:cNvSpPr>
          <p:nvPr>
            <p:ph type="sldNum" sz="quarter" idx="12"/>
          </p:nvPr>
        </p:nvSpPr>
        <p:spPr/>
        <p:txBody>
          <a:bodyPr/>
          <a:lstStyle/>
          <a:p>
            <a:pPr>
              <a:defRPr/>
            </a:pPr>
            <a:fld id="{318C9DAF-0AB5-44CF-87DC-03DA169C2851}" type="slidenum">
              <a:rPr lang="fr-FR" smtClean="0"/>
              <a:pPr>
                <a:defRPr/>
              </a:pPr>
              <a:t>91</a:t>
            </a:fld>
            <a:endParaRPr lang="fr-FR"/>
          </a:p>
        </p:txBody>
      </p:sp>
      <p:sp>
        <p:nvSpPr>
          <p:cNvPr id="4" name="Rectangle 3"/>
          <p:cNvSpPr>
            <a:spLocks noChangeArrowheads="1"/>
          </p:cNvSpPr>
          <p:nvPr/>
        </p:nvSpPr>
        <p:spPr bwMode="auto">
          <a:xfrm>
            <a:off x="0" y="571500"/>
            <a:ext cx="9144000" cy="584200"/>
          </a:xfrm>
          <a:prstGeom prst="rect">
            <a:avLst/>
          </a:prstGeom>
          <a:noFill/>
          <a:ln w="9525">
            <a:noFill/>
            <a:miter lim="800000"/>
            <a:headEnd/>
            <a:tailEnd/>
          </a:ln>
        </p:spPr>
        <p:txBody>
          <a:bodyPr>
            <a:spAutoFit/>
          </a:bodyPr>
          <a:lstStyle/>
          <a:p>
            <a:r>
              <a:rPr lang="en-US" sz="1600" b="1" dirty="0">
                <a:solidFill>
                  <a:srgbClr val="0070C0"/>
                </a:solidFill>
                <a:latin typeface="Calibri" pitchFamily="34" charset="0"/>
                <a:cs typeface="Calibri" pitchFamily="34" charset="0"/>
              </a:rPr>
              <a:t>The pinout and specifications of the display are available in the respective datasheets, but in general, they are as follows (pins 1 and 16 are shown on the display).</a:t>
            </a:r>
            <a:endParaRPr lang="fr-FR" sz="1600" b="1" dirty="0">
              <a:solidFill>
                <a:srgbClr val="0070C0"/>
              </a:solidFill>
              <a:latin typeface="Calibri" pitchFamily="34" charset="0"/>
              <a:cs typeface="Calibri" pitchFamily="34" charset="0"/>
            </a:endParaRPr>
          </a:p>
        </p:txBody>
      </p:sp>
      <p:pic>
        <p:nvPicPr>
          <p:cNvPr id="7" name="Image 6" descr="MOP-AL162A-BBTW LCD 2x16 pinning.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 y="1285875"/>
            <a:ext cx="5410200" cy="2219325"/>
          </a:xfrm>
          <a:prstGeom prst="rect">
            <a:avLst/>
          </a:prstGeom>
          <a:noFill/>
          <a:ln w="9525">
            <a:noFill/>
            <a:miter lim="800000"/>
            <a:headEnd/>
            <a:tailEnd/>
          </a:ln>
        </p:spPr>
      </p:pic>
      <p:pic>
        <p:nvPicPr>
          <p:cNvPr id="8" name="Image 7" descr="lcd_alphanum_brochage.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09" y="3481287"/>
            <a:ext cx="3963948" cy="2910158"/>
          </a:xfrm>
          <a:prstGeom prst="rect">
            <a:avLst/>
          </a:prstGeom>
          <a:noFill/>
          <a:ln w="9525">
            <a:noFill/>
            <a:miter lim="800000"/>
            <a:headEnd/>
            <a:tailEnd/>
          </a:ln>
        </p:spPr>
      </p:pic>
      <p:pic>
        <p:nvPicPr>
          <p:cNvPr id="1026" name="Picture 2" descr="C:\Users\JeremieNouveau\Downloads\lcd_char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9482" y="1035798"/>
            <a:ext cx="3463230" cy="5250702"/>
          </a:xfrm>
          <a:prstGeom prst="rect">
            <a:avLst/>
          </a:prstGeom>
          <a:noFill/>
        </p:spPr>
      </p:pic>
      <p:pic>
        <p:nvPicPr>
          <p:cNvPr id="10" name="Image 9">
            <a:hlinkClick r:id="rId5" action="ppaction://hlinksldjump"/>
            <a:extLst>
              <a:ext uri="{FF2B5EF4-FFF2-40B4-BE49-F238E27FC236}">
                <a16:creationId xmlns:a16="http://schemas.microsoft.com/office/drawing/2014/main" id="{D83A9B9C-E978-4172-804F-50FFCC464AE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blinds(horizontal)">
                                      <p:cBhvr>
                                        <p:cTn id="1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A2B1D286-F908-4D03-9453-6E603E4A0281}"/>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92</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TP2B</a:t>
            </a:r>
          </a:p>
        </p:txBody>
      </p:sp>
      <p:pic>
        <p:nvPicPr>
          <p:cNvPr id="6" name="Image 5">
            <a:hlinkClick r:id="rId2" action="ppaction://hlinksldjump"/>
            <a:extLst>
              <a:ext uri="{FF2B5EF4-FFF2-40B4-BE49-F238E27FC236}">
                <a16:creationId xmlns:a16="http://schemas.microsoft.com/office/drawing/2014/main" id="{6BC6D50E-0239-4BCA-B60B-5111CF26C42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lcd_seul_pin2_7.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7600" y="548680"/>
            <a:ext cx="5492912" cy="5285777"/>
          </a:xfrm>
          <a:prstGeom prst="rect">
            <a:avLst/>
          </a:prstGeom>
        </p:spPr>
      </p:pic>
      <p:sp>
        <p:nvSpPr>
          <p:cNvPr id="2" name="Titre 1"/>
          <p:cNvSpPr>
            <a:spLocks noGrp="1"/>
          </p:cNvSpPr>
          <p:nvPr>
            <p:ph type="title"/>
          </p:nvPr>
        </p:nvSpPr>
        <p:spPr/>
        <p:txBody>
          <a:bodyPr/>
          <a:lstStyle/>
          <a:p>
            <a:r>
              <a:rPr lang="fr-FR" dirty="0"/>
              <a:t>LCD: CODE EXAMPLE</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93</a:t>
            </a:fld>
            <a:endParaRPr lang="fr-FR" dirty="0"/>
          </a:p>
        </p:txBody>
      </p:sp>
      <p:sp>
        <p:nvSpPr>
          <p:cNvPr id="47105" name="Rectangle 1"/>
          <p:cNvSpPr>
            <a:spLocks noChangeArrowheads="1"/>
          </p:cNvSpPr>
          <p:nvPr/>
        </p:nvSpPr>
        <p:spPr bwMode="auto">
          <a:xfrm>
            <a:off x="0" y="500042"/>
            <a:ext cx="5643570"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spcAft>
                <a:spcPts val="0"/>
              </a:spcAft>
            </a:pPr>
            <a:r>
              <a:rPr lang="fr-FR" sz="1200" dirty="0">
                <a:solidFill>
                  <a:schemeClr val="tx1">
                    <a:lumMod val="65000"/>
                    <a:lumOff val="35000"/>
                  </a:schemeClr>
                </a:solidFill>
                <a:latin typeface="Calibri"/>
                <a:ea typeface="Calibri"/>
                <a:cs typeface="Times New Roman"/>
              </a:rPr>
              <a:t>// Inclusion de la librairie </a:t>
            </a:r>
          </a:p>
          <a:p>
            <a:pPr>
              <a:spcAft>
                <a:spcPts val="0"/>
              </a:spcAft>
            </a:pPr>
            <a:r>
              <a:rPr lang="fr-FR" sz="1200" b="1" dirty="0">
                <a:solidFill>
                  <a:srgbClr val="FF6600"/>
                </a:solidFill>
                <a:latin typeface="Calibri"/>
                <a:ea typeface="Calibri"/>
                <a:cs typeface="Times New Roman"/>
              </a:rPr>
              <a:t>#include &lt;LiquidCrystal.h&gt; </a:t>
            </a:r>
            <a:r>
              <a:rPr lang="fr-FR" sz="1200" dirty="0">
                <a:latin typeface="Calibri"/>
                <a:ea typeface="Calibri"/>
                <a:cs typeface="Times New Roman"/>
              </a:rPr>
              <a:t>// Dimension de l'afficheur </a:t>
            </a:r>
          </a:p>
          <a:p>
            <a:pPr>
              <a:spcAft>
                <a:spcPts val="0"/>
              </a:spcAft>
            </a:pPr>
            <a:r>
              <a:rPr lang="fr-FR" sz="1200" b="1" dirty="0">
                <a:solidFill>
                  <a:srgbClr val="FF6600"/>
                </a:solidFill>
                <a:latin typeface="Calibri"/>
                <a:ea typeface="Calibri"/>
                <a:cs typeface="Times New Roman"/>
              </a:rPr>
              <a:t>const int numRows = 2; </a:t>
            </a:r>
          </a:p>
          <a:p>
            <a:pPr>
              <a:spcAft>
                <a:spcPts val="0"/>
              </a:spcAft>
            </a:pPr>
            <a:r>
              <a:rPr lang="fr-FR" sz="1200" b="1" dirty="0">
                <a:solidFill>
                  <a:srgbClr val="FF6600"/>
                </a:solidFill>
                <a:latin typeface="Calibri"/>
                <a:ea typeface="Calibri"/>
                <a:cs typeface="Times New Roman"/>
              </a:rPr>
              <a:t>const int numCols = 16; </a:t>
            </a:r>
            <a:r>
              <a:rPr lang="fr-FR" sz="1200" dirty="0">
                <a:latin typeface="Calibri"/>
                <a:ea typeface="Calibri"/>
                <a:cs typeface="Times New Roman"/>
              </a:rPr>
              <a:t>// Initialisation de la librarie</a:t>
            </a:r>
          </a:p>
          <a:p>
            <a:pPr>
              <a:spcAft>
                <a:spcPts val="0"/>
              </a:spcAft>
            </a:pPr>
            <a:r>
              <a:rPr lang="fr-FR" sz="1200" dirty="0">
                <a:solidFill>
                  <a:schemeClr val="tx1">
                    <a:lumMod val="65000"/>
                    <a:lumOff val="35000"/>
                  </a:schemeClr>
                </a:solidFill>
                <a:latin typeface="Calibri"/>
                <a:ea typeface="Calibri"/>
                <a:cs typeface="Times New Roman"/>
              </a:rPr>
              <a:t>// avec le nbre de pins d'interface</a:t>
            </a:r>
          </a:p>
          <a:p>
            <a:pPr>
              <a:spcAft>
                <a:spcPts val="0"/>
              </a:spcAft>
            </a:pPr>
            <a:r>
              <a:rPr lang="fr-FR" sz="1200" dirty="0">
                <a:solidFill>
                  <a:schemeClr val="tx1">
                    <a:lumMod val="65000"/>
                    <a:lumOff val="35000"/>
                  </a:schemeClr>
                </a:solidFill>
                <a:latin typeface="Calibri"/>
                <a:ea typeface="Calibri"/>
                <a:cs typeface="Times New Roman"/>
              </a:rPr>
              <a:t> // 4 bit de données dans notre cas.</a:t>
            </a:r>
          </a:p>
          <a:p>
            <a:pPr>
              <a:spcAft>
                <a:spcPts val="0"/>
              </a:spcAft>
            </a:pPr>
            <a:r>
              <a:rPr lang="fr-FR" sz="1200" dirty="0">
                <a:solidFill>
                  <a:schemeClr val="tx1">
                    <a:lumMod val="65000"/>
                    <a:lumOff val="35000"/>
                  </a:schemeClr>
                </a:solidFill>
                <a:latin typeface="Calibri"/>
                <a:ea typeface="Calibri"/>
                <a:cs typeface="Times New Roman"/>
              </a:rPr>
              <a:t>/* Le montage:  Afficheur LCD  </a:t>
            </a:r>
          </a:p>
          <a:p>
            <a:pPr>
              <a:spcAft>
                <a:spcPts val="0"/>
              </a:spcAft>
            </a:pPr>
            <a:r>
              <a:rPr lang="fr-FR" sz="1200" dirty="0">
                <a:solidFill>
                  <a:schemeClr val="tx1">
                    <a:lumMod val="65000"/>
                    <a:lumOff val="35000"/>
                  </a:schemeClr>
                </a:solidFill>
                <a:latin typeface="Calibri"/>
                <a:ea typeface="Calibri"/>
                <a:cs typeface="Times New Roman"/>
              </a:rPr>
              <a:t>* LCD RS     - pin 2  </a:t>
            </a:r>
          </a:p>
          <a:p>
            <a:pPr>
              <a:spcAft>
                <a:spcPts val="0"/>
              </a:spcAft>
            </a:pPr>
            <a:r>
              <a:rPr lang="en-US" sz="1200" dirty="0">
                <a:solidFill>
                  <a:schemeClr val="tx1">
                    <a:lumMod val="65000"/>
                    <a:lumOff val="35000"/>
                  </a:schemeClr>
                </a:solidFill>
                <a:latin typeface="Calibri"/>
                <a:ea typeface="Calibri"/>
                <a:cs typeface="Times New Roman"/>
              </a:rPr>
              <a:t>* LCD Enable - pin 3  </a:t>
            </a:r>
            <a:endParaRPr lang="fr-FR" sz="1200" dirty="0">
              <a:solidFill>
                <a:schemeClr val="tx1">
                  <a:lumMod val="65000"/>
                  <a:lumOff val="35000"/>
                </a:schemeClr>
              </a:solidFill>
              <a:latin typeface="Calibri"/>
              <a:ea typeface="Calibri"/>
              <a:cs typeface="Times New Roman"/>
            </a:endParaRPr>
          </a:p>
          <a:p>
            <a:pPr>
              <a:spcAft>
                <a:spcPts val="0"/>
              </a:spcAft>
            </a:pPr>
            <a:r>
              <a:rPr lang="en-US" sz="1200" dirty="0">
                <a:solidFill>
                  <a:schemeClr val="tx1">
                    <a:lumMod val="65000"/>
                    <a:lumOff val="35000"/>
                  </a:schemeClr>
                </a:solidFill>
                <a:latin typeface="Calibri"/>
                <a:ea typeface="Calibri"/>
                <a:cs typeface="Times New Roman"/>
              </a:rPr>
              <a:t>* LCD D4     - pin 4  </a:t>
            </a:r>
            <a:endParaRPr lang="fr-FR" sz="1200" dirty="0">
              <a:solidFill>
                <a:schemeClr val="tx1">
                  <a:lumMod val="65000"/>
                  <a:lumOff val="35000"/>
                </a:schemeClr>
              </a:solidFill>
              <a:latin typeface="Calibri"/>
              <a:ea typeface="Calibri"/>
              <a:cs typeface="Times New Roman"/>
            </a:endParaRPr>
          </a:p>
          <a:p>
            <a:pPr>
              <a:spcAft>
                <a:spcPts val="0"/>
              </a:spcAft>
            </a:pPr>
            <a:r>
              <a:rPr lang="en-US" sz="1200" dirty="0">
                <a:solidFill>
                  <a:schemeClr val="tx1">
                    <a:lumMod val="65000"/>
                    <a:lumOff val="35000"/>
                  </a:schemeClr>
                </a:solidFill>
                <a:latin typeface="Calibri"/>
                <a:ea typeface="Calibri"/>
                <a:cs typeface="Times New Roman"/>
              </a:rPr>
              <a:t>* LCD D5     - pin 5 </a:t>
            </a:r>
            <a:endParaRPr lang="fr-FR" sz="1200" dirty="0">
              <a:solidFill>
                <a:schemeClr val="tx1">
                  <a:lumMod val="65000"/>
                  <a:lumOff val="35000"/>
                </a:schemeClr>
              </a:solidFill>
              <a:latin typeface="Calibri"/>
              <a:ea typeface="Calibri"/>
              <a:cs typeface="Times New Roman"/>
            </a:endParaRPr>
          </a:p>
          <a:p>
            <a:pPr>
              <a:spcAft>
                <a:spcPts val="0"/>
              </a:spcAft>
            </a:pPr>
            <a:r>
              <a:rPr lang="en-US" sz="1200" dirty="0">
                <a:solidFill>
                  <a:schemeClr val="tx1">
                    <a:lumMod val="65000"/>
                    <a:lumOff val="35000"/>
                  </a:schemeClr>
                </a:solidFill>
                <a:latin typeface="Calibri"/>
                <a:ea typeface="Calibri"/>
                <a:cs typeface="Times New Roman"/>
              </a:rPr>
              <a:t>* LCD D6     - pin 6 </a:t>
            </a:r>
            <a:endParaRPr lang="fr-FR" sz="1200" dirty="0">
              <a:solidFill>
                <a:schemeClr val="tx1">
                  <a:lumMod val="65000"/>
                  <a:lumOff val="35000"/>
                </a:schemeClr>
              </a:solidFill>
              <a:latin typeface="Calibri"/>
              <a:ea typeface="Calibri"/>
              <a:cs typeface="Times New Roman"/>
            </a:endParaRPr>
          </a:p>
          <a:p>
            <a:pPr>
              <a:spcAft>
                <a:spcPts val="0"/>
              </a:spcAft>
            </a:pPr>
            <a:r>
              <a:rPr lang="en-US" sz="1200" dirty="0">
                <a:solidFill>
                  <a:schemeClr val="tx1">
                    <a:lumMod val="65000"/>
                    <a:lumOff val="35000"/>
                  </a:schemeClr>
                </a:solidFill>
                <a:latin typeface="Calibri"/>
                <a:ea typeface="Calibri"/>
                <a:cs typeface="Times New Roman"/>
              </a:rPr>
              <a:t>* LCD D7     - pin 7 </a:t>
            </a:r>
            <a:endParaRPr lang="fr-FR" sz="1200" dirty="0">
              <a:solidFill>
                <a:schemeClr val="tx1">
                  <a:lumMod val="65000"/>
                  <a:lumOff val="35000"/>
                </a:schemeClr>
              </a:solidFill>
              <a:latin typeface="Calibri"/>
              <a:ea typeface="Calibri"/>
              <a:cs typeface="Times New Roman"/>
            </a:endParaRPr>
          </a:p>
          <a:p>
            <a:pPr>
              <a:spcAft>
                <a:spcPts val="0"/>
              </a:spcAft>
            </a:pPr>
            <a:r>
              <a:rPr lang="en-US" sz="1200" dirty="0">
                <a:solidFill>
                  <a:schemeClr val="tx1">
                    <a:lumMod val="65000"/>
                    <a:lumOff val="35000"/>
                  </a:schemeClr>
                </a:solidFill>
                <a:latin typeface="Calibri"/>
                <a:ea typeface="Calibri"/>
                <a:cs typeface="Times New Roman"/>
              </a:rPr>
              <a:t>* LCD R/W    - GND </a:t>
            </a:r>
            <a:endParaRPr lang="fr-FR" sz="1200" dirty="0">
              <a:solidFill>
                <a:schemeClr val="tx1">
                  <a:lumMod val="65000"/>
                  <a:lumOff val="35000"/>
                </a:schemeClr>
              </a:solidFill>
              <a:latin typeface="Calibri"/>
              <a:ea typeface="Calibri"/>
              <a:cs typeface="Times New Roman"/>
            </a:endParaRPr>
          </a:p>
          <a:p>
            <a:pPr>
              <a:spcAft>
                <a:spcPts val="0"/>
              </a:spcAft>
            </a:pPr>
            <a:r>
              <a:rPr lang="fr-FR" sz="1200" dirty="0">
                <a:solidFill>
                  <a:schemeClr val="tx1">
                    <a:lumMod val="65000"/>
                    <a:lumOff val="35000"/>
                  </a:schemeClr>
                </a:solidFill>
                <a:latin typeface="Calibri"/>
                <a:ea typeface="Calibri"/>
                <a:cs typeface="Times New Roman"/>
              </a:rPr>
              <a:t>* LCD Vo contrast- potentiomètre 10K (entre GND et +5V) </a:t>
            </a:r>
          </a:p>
          <a:p>
            <a:pPr>
              <a:spcAft>
                <a:spcPts val="0"/>
              </a:spcAft>
            </a:pPr>
            <a:r>
              <a:rPr lang="fr-FR" sz="1200" dirty="0">
                <a:solidFill>
                  <a:schemeClr val="tx1">
                    <a:lumMod val="65000"/>
                    <a:lumOff val="35000"/>
                  </a:schemeClr>
                </a:solidFill>
                <a:latin typeface="Calibri"/>
                <a:ea typeface="Calibri"/>
                <a:cs typeface="Times New Roman"/>
              </a:rPr>
              <a:t>*/</a:t>
            </a:r>
          </a:p>
          <a:p>
            <a:pPr>
              <a:spcAft>
                <a:spcPts val="0"/>
              </a:spcAft>
            </a:pPr>
            <a:r>
              <a:rPr lang="fr-FR" sz="1200" b="1" dirty="0">
                <a:solidFill>
                  <a:srgbClr val="FF6600"/>
                </a:solidFill>
                <a:latin typeface="Calibri"/>
                <a:ea typeface="Calibri"/>
                <a:cs typeface="Times New Roman"/>
              </a:rPr>
              <a:t>LiquidCrystal lcd(2,3,4,5,6,7); </a:t>
            </a:r>
          </a:p>
          <a:p>
            <a:pPr>
              <a:spcAft>
                <a:spcPts val="0"/>
              </a:spcAft>
            </a:pPr>
            <a:r>
              <a:rPr lang="fr-FR" sz="1200" dirty="0">
                <a:latin typeface="Calibri"/>
                <a:ea typeface="Calibri"/>
                <a:cs typeface="Times New Roman"/>
              </a:rPr>
              <a:t> </a:t>
            </a:r>
          </a:p>
          <a:p>
            <a:pPr>
              <a:spcAft>
                <a:spcPts val="0"/>
              </a:spcAft>
            </a:pPr>
            <a:r>
              <a:rPr lang="fr-FR" sz="1200" b="1" dirty="0" err="1">
                <a:solidFill>
                  <a:srgbClr val="C00000"/>
                </a:solidFill>
                <a:latin typeface="Calibri"/>
                <a:ea typeface="Calibri"/>
                <a:cs typeface="Times New Roman"/>
              </a:rPr>
              <a:t>void</a:t>
            </a:r>
            <a:r>
              <a:rPr lang="fr-FR" sz="1200" b="1" dirty="0">
                <a:solidFill>
                  <a:srgbClr val="C00000"/>
                </a:solidFill>
                <a:latin typeface="Calibri"/>
                <a:ea typeface="Calibri"/>
                <a:cs typeface="Times New Roman"/>
              </a:rPr>
              <a:t> setup() </a:t>
            </a:r>
          </a:p>
          <a:p>
            <a:pPr>
              <a:spcAft>
                <a:spcPts val="0"/>
              </a:spcAft>
            </a:pPr>
            <a:r>
              <a:rPr lang="fr-FR" sz="1200" b="1" dirty="0">
                <a:solidFill>
                  <a:srgbClr val="C00000"/>
                </a:solidFill>
                <a:latin typeface="Calibri"/>
                <a:ea typeface="Calibri"/>
                <a:cs typeface="Times New Roman"/>
              </a:rPr>
              <a:t>{   </a:t>
            </a:r>
          </a:p>
          <a:p>
            <a:pPr>
              <a:spcAft>
                <a:spcPts val="0"/>
              </a:spcAft>
            </a:pPr>
            <a:r>
              <a:rPr lang="fr-FR" sz="1200" b="1" dirty="0" err="1">
                <a:solidFill>
                  <a:srgbClr val="FF6600"/>
                </a:solidFill>
                <a:latin typeface="Calibri"/>
                <a:ea typeface="Calibri"/>
                <a:cs typeface="Times New Roman"/>
              </a:rPr>
              <a:t>Serial.begin</a:t>
            </a:r>
            <a:r>
              <a:rPr lang="fr-FR" sz="1200" b="1" dirty="0">
                <a:solidFill>
                  <a:srgbClr val="FF6600"/>
                </a:solidFill>
                <a:latin typeface="Calibri"/>
                <a:ea typeface="Calibri"/>
                <a:cs typeface="Times New Roman"/>
              </a:rPr>
              <a:t>(9600);   </a:t>
            </a:r>
            <a:r>
              <a:rPr lang="fr-FR" sz="1200" b="1" dirty="0">
                <a:latin typeface="Calibri"/>
                <a:ea typeface="Calibri"/>
                <a:cs typeface="Times New Roman"/>
              </a:rPr>
              <a:t>// Bouton changer thème  </a:t>
            </a:r>
          </a:p>
          <a:p>
            <a:pPr>
              <a:spcAft>
                <a:spcPts val="0"/>
              </a:spcAft>
            </a:pPr>
            <a:r>
              <a:rPr lang="fr-FR" sz="1200" b="1" dirty="0" err="1">
                <a:solidFill>
                  <a:srgbClr val="FF6600"/>
                </a:solidFill>
                <a:latin typeface="Calibri"/>
                <a:ea typeface="Calibri"/>
                <a:cs typeface="Times New Roman"/>
              </a:rPr>
              <a:t>lcd.begin</a:t>
            </a:r>
            <a:r>
              <a:rPr lang="fr-FR" sz="1200" b="1" dirty="0">
                <a:solidFill>
                  <a:srgbClr val="FF6600"/>
                </a:solidFill>
                <a:latin typeface="Calibri"/>
                <a:ea typeface="Calibri"/>
                <a:cs typeface="Times New Roman"/>
              </a:rPr>
              <a:t>(</a:t>
            </a:r>
            <a:r>
              <a:rPr lang="fr-FR" sz="1200" b="1" dirty="0" err="1">
                <a:solidFill>
                  <a:srgbClr val="FF6600"/>
                </a:solidFill>
                <a:latin typeface="Calibri"/>
                <a:ea typeface="Calibri"/>
                <a:cs typeface="Times New Roman"/>
              </a:rPr>
              <a:t>numCols,numRows</a:t>
            </a:r>
            <a:r>
              <a:rPr lang="fr-FR" sz="1200" b="1" dirty="0">
                <a:solidFill>
                  <a:srgbClr val="FF6600"/>
                </a:solidFill>
                <a:latin typeface="Calibri"/>
                <a:ea typeface="Calibri"/>
                <a:cs typeface="Times New Roman"/>
              </a:rPr>
              <a:t>);      </a:t>
            </a:r>
            <a:r>
              <a:rPr lang="fr-FR" sz="1200" b="1" dirty="0">
                <a:latin typeface="Calibri"/>
                <a:ea typeface="Calibri"/>
                <a:cs typeface="Times New Roman"/>
              </a:rPr>
              <a:t>//--- Message de bienvenue -  </a:t>
            </a:r>
          </a:p>
          <a:p>
            <a:pPr>
              <a:spcAft>
                <a:spcPts val="0"/>
              </a:spcAft>
            </a:pPr>
            <a:r>
              <a:rPr lang="fr-FR" sz="1200" b="1" dirty="0" err="1">
                <a:solidFill>
                  <a:srgbClr val="FF6600"/>
                </a:solidFill>
                <a:latin typeface="Calibri"/>
                <a:ea typeface="Calibri"/>
                <a:cs typeface="Times New Roman"/>
              </a:rPr>
              <a:t>lcd.print</a:t>
            </a:r>
            <a:r>
              <a:rPr lang="fr-FR" sz="1200" b="1" dirty="0">
                <a:solidFill>
                  <a:srgbClr val="FF6600"/>
                </a:solidFill>
                <a:latin typeface="Calibri"/>
                <a:ea typeface="Calibri"/>
                <a:cs typeface="Times New Roman"/>
              </a:rPr>
              <a:t>( "</a:t>
            </a:r>
            <a:r>
              <a:rPr lang="fr-FR" sz="1200" b="1" dirty="0" err="1">
                <a:solidFill>
                  <a:srgbClr val="FF6600"/>
                </a:solidFill>
                <a:latin typeface="Calibri"/>
                <a:ea typeface="Calibri"/>
                <a:cs typeface="Times New Roman"/>
              </a:rPr>
              <a:t>demo</a:t>
            </a:r>
            <a:r>
              <a:rPr lang="fr-FR" sz="1200" b="1" dirty="0">
                <a:solidFill>
                  <a:srgbClr val="FF6600"/>
                </a:solidFill>
                <a:latin typeface="Calibri"/>
                <a:ea typeface="Calibri"/>
                <a:cs typeface="Times New Roman"/>
              </a:rPr>
              <a:t> LCD" );   </a:t>
            </a:r>
            <a:r>
              <a:rPr lang="fr-FR" sz="1200" b="1" dirty="0">
                <a:latin typeface="Calibri"/>
                <a:ea typeface="Calibri"/>
                <a:cs typeface="Times New Roman"/>
              </a:rPr>
              <a:t>// placer curseur sur ligne 2  </a:t>
            </a:r>
          </a:p>
          <a:p>
            <a:pPr>
              <a:spcAft>
                <a:spcPts val="0"/>
              </a:spcAft>
            </a:pPr>
            <a:r>
              <a:rPr lang="en-US" sz="1200" b="1" dirty="0" err="1">
                <a:solidFill>
                  <a:srgbClr val="FF6600"/>
                </a:solidFill>
                <a:latin typeface="Calibri"/>
                <a:ea typeface="Calibri"/>
                <a:cs typeface="Times New Roman"/>
              </a:rPr>
              <a:t>lcd.setCursor</a:t>
            </a:r>
            <a:r>
              <a:rPr lang="en-US" sz="1200" b="1" dirty="0">
                <a:solidFill>
                  <a:srgbClr val="FF6600"/>
                </a:solidFill>
                <a:latin typeface="Calibri"/>
                <a:ea typeface="Calibri"/>
                <a:cs typeface="Times New Roman"/>
              </a:rPr>
              <a:t>(0,1); </a:t>
            </a:r>
            <a:r>
              <a:rPr lang="en-US" sz="1200" b="1" dirty="0">
                <a:latin typeface="Calibri"/>
                <a:ea typeface="Calibri"/>
                <a:cs typeface="Times New Roman"/>
              </a:rPr>
              <a:t>// </a:t>
            </a:r>
            <a:r>
              <a:rPr lang="en-US" sz="1200" b="1" dirty="0" err="1">
                <a:latin typeface="Calibri"/>
                <a:ea typeface="Calibri"/>
                <a:cs typeface="Times New Roman"/>
              </a:rPr>
              <a:t>col</a:t>
            </a:r>
            <a:r>
              <a:rPr lang="en-US" sz="1200" b="1" dirty="0">
                <a:latin typeface="Calibri"/>
                <a:ea typeface="Calibri"/>
                <a:cs typeface="Times New Roman"/>
              </a:rPr>
              <a:t>, row  </a:t>
            </a:r>
            <a:endParaRPr lang="fr-FR" sz="1200" b="1" dirty="0">
              <a:latin typeface="Calibri"/>
              <a:ea typeface="Calibri"/>
              <a:cs typeface="Times New Roman"/>
            </a:endParaRPr>
          </a:p>
          <a:p>
            <a:pPr>
              <a:spcAft>
                <a:spcPts val="0"/>
              </a:spcAft>
            </a:pPr>
            <a:r>
              <a:rPr lang="en-US" sz="1200" b="1" dirty="0" err="1">
                <a:solidFill>
                  <a:srgbClr val="FF6600"/>
                </a:solidFill>
                <a:latin typeface="Calibri"/>
                <a:ea typeface="Calibri"/>
                <a:cs typeface="Times New Roman"/>
              </a:rPr>
              <a:t>lcd.print</a:t>
            </a:r>
            <a:r>
              <a:rPr lang="en-US" sz="1200" b="1" dirty="0">
                <a:solidFill>
                  <a:srgbClr val="FF6600"/>
                </a:solidFill>
                <a:latin typeface="Calibri"/>
                <a:ea typeface="Calibri"/>
                <a:cs typeface="Times New Roman"/>
              </a:rPr>
              <a:t>( "Hello!" </a:t>
            </a:r>
            <a:r>
              <a:rPr lang="fr-FR" sz="1200" b="1" dirty="0">
                <a:solidFill>
                  <a:srgbClr val="FF6600"/>
                </a:solidFill>
                <a:latin typeface="Calibri"/>
                <a:ea typeface="Calibri"/>
                <a:cs typeface="Times New Roman"/>
              </a:rPr>
              <a:t>);   </a:t>
            </a:r>
            <a:r>
              <a:rPr lang="fr-FR" sz="1200" b="1" dirty="0">
                <a:latin typeface="Calibri"/>
                <a:ea typeface="Calibri"/>
                <a:cs typeface="Times New Roman"/>
              </a:rPr>
              <a:t>// clignotement curseur plein  </a:t>
            </a:r>
          </a:p>
          <a:p>
            <a:pPr>
              <a:spcAft>
                <a:spcPts val="0"/>
              </a:spcAft>
            </a:pPr>
            <a:r>
              <a:rPr lang="fr-FR" sz="1200" b="1" dirty="0" err="1">
                <a:solidFill>
                  <a:srgbClr val="FF6600"/>
                </a:solidFill>
                <a:latin typeface="Calibri"/>
                <a:ea typeface="Calibri"/>
                <a:cs typeface="Times New Roman"/>
              </a:rPr>
              <a:t>lcd.blink</a:t>
            </a:r>
            <a:r>
              <a:rPr lang="fr-FR" sz="1200" b="1" dirty="0">
                <a:solidFill>
                  <a:srgbClr val="FF6600"/>
                </a:solidFill>
                <a:latin typeface="Calibri"/>
                <a:ea typeface="Calibri"/>
                <a:cs typeface="Times New Roman"/>
              </a:rPr>
              <a:t>();</a:t>
            </a:r>
          </a:p>
          <a:p>
            <a:pPr>
              <a:spcAft>
                <a:spcPts val="0"/>
              </a:spcAft>
            </a:pPr>
            <a:r>
              <a:rPr lang="en-US" sz="1200" b="1" dirty="0">
                <a:solidFill>
                  <a:srgbClr val="C00000"/>
                </a:solidFill>
                <a:latin typeface="Calibri"/>
                <a:ea typeface="Calibri"/>
                <a:cs typeface="Times New Roman"/>
              </a:rPr>
              <a:t>}</a:t>
            </a:r>
            <a:endParaRPr lang="fr-FR" sz="1200" b="1" dirty="0">
              <a:solidFill>
                <a:srgbClr val="C00000"/>
              </a:solidFill>
              <a:latin typeface="Calibri"/>
              <a:ea typeface="Calibri"/>
              <a:cs typeface="Times New Roman"/>
            </a:endParaRPr>
          </a:p>
          <a:p>
            <a:pPr>
              <a:spcAft>
                <a:spcPts val="0"/>
              </a:spcAft>
            </a:pPr>
            <a:r>
              <a:rPr lang="en-US" sz="1200" b="1" dirty="0">
                <a:solidFill>
                  <a:srgbClr val="C00000"/>
                </a:solidFill>
                <a:latin typeface="Calibri"/>
                <a:ea typeface="Calibri"/>
                <a:cs typeface="Times New Roman"/>
              </a:rPr>
              <a:t> </a:t>
            </a:r>
            <a:endParaRPr lang="fr-FR" sz="1200" b="1" dirty="0">
              <a:solidFill>
                <a:srgbClr val="C00000"/>
              </a:solidFill>
              <a:latin typeface="Calibri"/>
              <a:ea typeface="Calibri"/>
              <a:cs typeface="Times New Roman"/>
            </a:endParaRPr>
          </a:p>
          <a:p>
            <a:pPr>
              <a:spcAft>
                <a:spcPts val="0"/>
              </a:spcAft>
            </a:pPr>
            <a:r>
              <a:rPr lang="en-US" sz="1200" b="1" dirty="0">
                <a:solidFill>
                  <a:srgbClr val="C00000"/>
                </a:solidFill>
                <a:latin typeface="Calibri"/>
                <a:ea typeface="Calibri"/>
                <a:cs typeface="Times New Roman"/>
              </a:rPr>
              <a:t>void loop()</a:t>
            </a:r>
            <a:endParaRPr lang="fr-FR" sz="1200" b="1" dirty="0">
              <a:solidFill>
                <a:srgbClr val="C00000"/>
              </a:solidFill>
              <a:latin typeface="Calibri"/>
              <a:ea typeface="Calibri"/>
              <a:cs typeface="Times New Roman"/>
            </a:endParaRPr>
          </a:p>
          <a:p>
            <a:pPr>
              <a:spcAft>
                <a:spcPts val="0"/>
              </a:spcAft>
            </a:pPr>
            <a:r>
              <a:rPr lang="en-US" sz="1200" b="1" dirty="0">
                <a:solidFill>
                  <a:srgbClr val="C00000"/>
                </a:solidFill>
                <a:latin typeface="Calibri"/>
                <a:ea typeface="Calibri"/>
                <a:cs typeface="Times New Roman"/>
              </a:rPr>
              <a:t>{</a:t>
            </a:r>
            <a:endParaRPr lang="fr-FR" sz="1200" b="1" dirty="0">
              <a:solidFill>
                <a:srgbClr val="C00000"/>
              </a:solidFill>
              <a:latin typeface="Calibri"/>
              <a:ea typeface="Calibri"/>
              <a:cs typeface="Times New Roman"/>
            </a:endParaRPr>
          </a:p>
          <a:p>
            <a:pPr>
              <a:spcAft>
                <a:spcPts val="0"/>
              </a:spcAft>
            </a:pPr>
            <a:r>
              <a:rPr lang="en-US" sz="1200" b="1" dirty="0">
                <a:solidFill>
                  <a:srgbClr val="C00000"/>
                </a:solidFill>
                <a:latin typeface="Calibri"/>
                <a:ea typeface="Calibri"/>
                <a:cs typeface="Times New Roman"/>
              </a:rPr>
              <a:t> }</a:t>
            </a:r>
            <a:endParaRPr lang="fr-FR" sz="1200" b="1" dirty="0">
              <a:solidFill>
                <a:srgbClr val="C00000"/>
              </a:solidFill>
              <a:latin typeface="Calibri"/>
              <a:ea typeface="Calibri"/>
              <a:cs typeface="Times New Roman"/>
            </a:endParaRPr>
          </a:p>
          <a:p>
            <a:pPr marL="0" marR="0" lvl="0" indent="0" algn="l" defTabSz="914400" rtl="0" eaLnBrk="1" fontAlgn="base" latinLnBrk="0" hangingPunct="1">
              <a:spcBef>
                <a:spcPct val="0"/>
              </a:spcBef>
              <a:spcAft>
                <a:spcPts val="0"/>
              </a:spcAft>
              <a:buClrTx/>
              <a:buSzTx/>
              <a:buFontTx/>
              <a:buNone/>
              <a:tabLst/>
            </a:pPr>
            <a:endParaRPr kumimoji="0" lang="fr-FR" sz="1200" b="0" i="0" u="none" strike="noStrike" cap="none" normalizeH="0" baseline="0" dirty="0">
              <a:ln>
                <a:noFill/>
              </a:ln>
              <a:solidFill>
                <a:schemeClr val="tx1"/>
              </a:solidFill>
              <a:effectLst/>
              <a:latin typeface="Calibri" pitchFamily="34" charset="0"/>
              <a:cs typeface="Calibri" pitchFamily="34" charset="0"/>
            </a:endParaRPr>
          </a:p>
        </p:txBody>
      </p:sp>
      <p:sp>
        <p:nvSpPr>
          <p:cNvPr id="7" name="Rectangle 6">
            <a:hlinkClick r:id="rId3"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cxnSp>
        <p:nvCxnSpPr>
          <p:cNvPr id="11" name="Connecteur droit avec flèche 10"/>
          <p:cNvCxnSpPr/>
          <p:nvPr/>
        </p:nvCxnSpPr>
        <p:spPr>
          <a:xfrm>
            <a:off x="2000232" y="3643314"/>
            <a:ext cx="4225308" cy="112680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2" name="ZoneTexte 11"/>
          <p:cNvSpPr txBox="1"/>
          <p:nvPr/>
        </p:nvSpPr>
        <p:spPr>
          <a:xfrm>
            <a:off x="6948264" y="5713511"/>
            <a:ext cx="1273875" cy="307777"/>
          </a:xfrm>
          <a:prstGeom prst="rect">
            <a:avLst/>
          </a:prstGeom>
          <a:noFill/>
        </p:spPr>
        <p:txBody>
          <a:bodyPr wrap="none" rtlCol="0">
            <a:spAutoFit/>
          </a:bodyPr>
          <a:lstStyle/>
          <a:p>
            <a:r>
              <a:rPr lang="fr-FR" b="1" dirty="0" err="1">
                <a:solidFill>
                  <a:srgbClr val="FF0000"/>
                </a:solidFill>
                <a:latin typeface="Calibri" pitchFamily="34" charset="0"/>
              </a:rPr>
              <a:t>potentiometer</a:t>
            </a:r>
            <a:endParaRPr lang="fr-FR" b="1" dirty="0">
              <a:solidFill>
                <a:srgbClr val="FF0000"/>
              </a:solidFill>
              <a:latin typeface="Calibri" pitchFamily="34" charset="0"/>
            </a:endParaRPr>
          </a:p>
        </p:txBody>
      </p:sp>
      <p:cxnSp>
        <p:nvCxnSpPr>
          <p:cNvPr id="13" name="Connecteur droit avec flèche 12"/>
          <p:cNvCxnSpPr>
            <a:stCxn id="12" idx="0"/>
          </p:cNvCxnSpPr>
          <p:nvPr/>
        </p:nvCxnSpPr>
        <p:spPr>
          <a:xfrm flipH="1" flipV="1">
            <a:off x="7092284" y="5281463"/>
            <a:ext cx="492918" cy="432048"/>
          </a:xfrm>
          <a:prstGeom prst="straightConnector1">
            <a:avLst/>
          </a:prstGeom>
          <a:ln>
            <a:solidFill>
              <a:srgbClr val="C00000"/>
            </a:solidFill>
            <a:tailEnd type="arrow"/>
          </a:ln>
        </p:spPr>
        <p:style>
          <a:lnRef idx="3">
            <a:schemeClr val="accent6"/>
          </a:lnRef>
          <a:fillRef idx="0">
            <a:schemeClr val="accent6"/>
          </a:fillRef>
          <a:effectRef idx="2">
            <a:schemeClr val="accent6"/>
          </a:effectRef>
          <a:fontRef idx="minor">
            <a:schemeClr val="tx1"/>
          </a:fontRef>
        </p:style>
      </p:cxnSp>
      <p:pic>
        <p:nvPicPr>
          <p:cNvPr id="10" name="Image 9">
            <a:hlinkClick r:id="rId3" action="ppaction://hlinksldjump"/>
            <a:extLst>
              <a:ext uri="{FF2B5EF4-FFF2-40B4-BE49-F238E27FC236}">
                <a16:creationId xmlns:a16="http://schemas.microsoft.com/office/drawing/2014/main" id="{612C8F58-6E1E-463B-9B18-9DC5CF55897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pic>
        <p:nvPicPr>
          <p:cNvPr id="5" name="Image 4">
            <a:extLst>
              <a:ext uri="{FF2B5EF4-FFF2-40B4-BE49-F238E27FC236}">
                <a16:creationId xmlns:a16="http://schemas.microsoft.com/office/drawing/2014/main" id="{E8C18878-9391-48F8-AC05-26BC97BD8C0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41274" y="5713511"/>
            <a:ext cx="442808" cy="387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5"/>
                                        </p:tgtEl>
                                        <p:attrNameLst>
                                          <p:attrName>style.visibility</p:attrName>
                                        </p:attrNameLst>
                                      </p:cBhvr>
                                      <p:to>
                                        <p:strVal val="visible"/>
                                      </p:to>
                                    </p:set>
                                    <p:animEffect transition="in" filter="blinds(horizontal)">
                                      <p:cBhvr>
                                        <p:cTn id="7" dur="500"/>
                                        <p:tgtEl>
                                          <p:spTgt spid="4710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par>
                                <p:cTn id="12" presetID="3" presetClass="entr" presetSubtype="1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par>
                                <p:cTn id="15" presetID="3" presetClass="entr" presetSubtype="1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5" grpId="0"/>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LCD: ANOTHER EXAMPLE OF CODE</a:t>
            </a:r>
            <a:endParaRPr lang="fr-FR" dirty="0"/>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94</a:t>
            </a:fld>
            <a:endParaRPr lang="fr-FR"/>
          </a:p>
        </p:txBody>
      </p:sp>
      <p:sp>
        <p:nvSpPr>
          <p:cNvPr id="5" name="ZoneTexte 4"/>
          <p:cNvSpPr txBox="1"/>
          <p:nvPr/>
        </p:nvSpPr>
        <p:spPr>
          <a:xfrm>
            <a:off x="71438" y="642918"/>
            <a:ext cx="4071934" cy="5755422"/>
          </a:xfrm>
          <a:prstGeom prst="rect">
            <a:avLst/>
          </a:prstGeom>
          <a:noFill/>
        </p:spPr>
        <p:txBody>
          <a:bodyPr wrap="square" rtlCol="0">
            <a:spAutoFit/>
          </a:bodyPr>
          <a:lstStyle/>
          <a:p>
            <a:r>
              <a:rPr lang="fr-FR" sz="800" dirty="0">
                <a:latin typeface="Calibri" pitchFamily="34" charset="0"/>
                <a:cs typeface="Calibri" pitchFamily="34" charset="0"/>
              </a:rPr>
              <a:t>// --- </a:t>
            </a:r>
            <a:r>
              <a:rPr lang="fr-FR" sz="800" b="1" dirty="0">
                <a:solidFill>
                  <a:srgbClr val="7030A0"/>
                </a:solidFill>
                <a:latin typeface="Calibri" pitchFamily="34" charset="0"/>
                <a:cs typeface="Calibri" pitchFamily="34" charset="0"/>
              </a:rPr>
              <a:t>Programme </a:t>
            </a:r>
            <a:r>
              <a:rPr lang="fr-FR" sz="800" b="1" dirty="0" err="1">
                <a:solidFill>
                  <a:srgbClr val="7030A0"/>
                </a:solidFill>
                <a:latin typeface="Calibri" pitchFamily="34" charset="0"/>
                <a:cs typeface="Calibri" pitchFamily="34" charset="0"/>
              </a:rPr>
              <a:t>Arduino</a:t>
            </a:r>
            <a:r>
              <a:rPr lang="fr-FR" sz="800" b="1" dirty="0">
                <a:solidFill>
                  <a:srgbClr val="7030A0"/>
                </a:solidFill>
                <a:latin typeface="Calibri" pitchFamily="34" charset="0"/>
                <a:cs typeface="Calibri" pitchFamily="34" charset="0"/>
              </a:rPr>
              <a:t> </a:t>
            </a:r>
            <a:r>
              <a:rPr lang="fr-FR" sz="800" b="1" dirty="0">
                <a:latin typeface="Calibri" pitchFamily="34" charset="0"/>
                <a:cs typeface="Calibri" pitchFamily="34" charset="0"/>
              </a:rPr>
              <a:t>--- </a:t>
            </a:r>
            <a:r>
              <a:rPr lang="fr-FR" sz="800" dirty="0">
                <a:latin typeface="Calibri" pitchFamily="34" charset="0"/>
                <a:cs typeface="Calibri" pitchFamily="34" charset="0"/>
              </a:rPr>
              <a:t>par X. HINAULT - 01/2010 </a:t>
            </a:r>
          </a:p>
          <a:p>
            <a:r>
              <a:rPr lang="fr-FR" sz="800" dirty="0">
                <a:latin typeface="Calibri" pitchFamily="34" charset="0"/>
                <a:cs typeface="Calibri" pitchFamily="34" charset="0"/>
              </a:rPr>
              <a:t>// --- Que fait ce programme ? ---</a:t>
            </a:r>
          </a:p>
          <a:p>
            <a:r>
              <a:rPr lang="fr-FR" sz="800" dirty="0">
                <a:latin typeface="Calibri" pitchFamily="34" charset="0"/>
                <a:cs typeface="Calibri" pitchFamily="34" charset="0"/>
              </a:rPr>
              <a:t>/* Affiche des messages texte sur l'afficheur LCD*/</a:t>
            </a:r>
          </a:p>
          <a:p>
            <a:r>
              <a:rPr lang="fr-FR" sz="800" dirty="0">
                <a:latin typeface="Calibri" pitchFamily="34" charset="0"/>
                <a:cs typeface="Calibri" pitchFamily="34" charset="0"/>
              </a:rPr>
              <a:t>// --- Fonctionnalités utilisées ---</a:t>
            </a:r>
          </a:p>
          <a:p>
            <a:r>
              <a:rPr lang="fr-FR" sz="800" dirty="0">
                <a:latin typeface="Calibri" pitchFamily="34" charset="0"/>
                <a:cs typeface="Calibri" pitchFamily="34" charset="0"/>
              </a:rPr>
              <a:t>// Utilise un afficheur LCD 4x20 en mode 4 bits </a:t>
            </a:r>
          </a:p>
          <a:p>
            <a:r>
              <a:rPr lang="fr-FR" sz="800" dirty="0">
                <a:latin typeface="Calibri" pitchFamily="34" charset="0"/>
                <a:cs typeface="Calibri" pitchFamily="34" charset="0"/>
              </a:rPr>
              <a:t>// --- Circuit à réaliser ---</a:t>
            </a:r>
          </a:p>
          <a:p>
            <a:r>
              <a:rPr lang="fr-FR" sz="800" dirty="0">
                <a:latin typeface="Calibri" pitchFamily="34" charset="0"/>
                <a:cs typeface="Calibri" pitchFamily="34" charset="0"/>
              </a:rPr>
              <a:t>// Connexion du LCD sur les broches de la carte </a:t>
            </a:r>
            <a:r>
              <a:rPr lang="fr-FR" sz="800" dirty="0" err="1">
                <a:latin typeface="Calibri" pitchFamily="34" charset="0"/>
                <a:cs typeface="Calibri" pitchFamily="34" charset="0"/>
              </a:rPr>
              <a:t>Arduino</a:t>
            </a:r>
            <a:r>
              <a:rPr lang="fr-FR" sz="800" dirty="0">
                <a:latin typeface="Calibri" pitchFamily="34" charset="0"/>
                <a:cs typeface="Calibri" pitchFamily="34" charset="0"/>
              </a:rPr>
              <a:t> </a:t>
            </a:r>
          </a:p>
          <a:p>
            <a:r>
              <a:rPr lang="fr-FR" sz="800" dirty="0">
                <a:latin typeface="Calibri" pitchFamily="34" charset="0"/>
                <a:cs typeface="Calibri" pitchFamily="34" charset="0"/>
              </a:rPr>
              <a:t>// Connecter broche RS du LCD sur la broche 2</a:t>
            </a:r>
          </a:p>
          <a:p>
            <a:r>
              <a:rPr lang="fr-FR" sz="800" dirty="0">
                <a:latin typeface="Calibri" pitchFamily="34" charset="0"/>
                <a:cs typeface="Calibri" pitchFamily="34" charset="0"/>
              </a:rPr>
              <a:t>// Connecter broche E du LCD sur la broche 3</a:t>
            </a:r>
          </a:p>
          <a:p>
            <a:r>
              <a:rPr lang="fr-FR" sz="800" dirty="0">
                <a:latin typeface="Calibri" pitchFamily="34" charset="0"/>
                <a:cs typeface="Calibri" pitchFamily="34" charset="0"/>
              </a:rPr>
              <a:t>// Connecter broche D4 du LCD sur la broche 4</a:t>
            </a:r>
          </a:p>
          <a:p>
            <a:r>
              <a:rPr lang="fr-FR" sz="800" dirty="0">
                <a:latin typeface="Calibri" pitchFamily="34" charset="0"/>
                <a:cs typeface="Calibri" pitchFamily="34" charset="0"/>
              </a:rPr>
              <a:t>// Connecter broche D5 du LCD sur la broche 5</a:t>
            </a:r>
          </a:p>
          <a:p>
            <a:r>
              <a:rPr lang="fr-FR" sz="800" dirty="0">
                <a:latin typeface="Calibri" pitchFamily="34" charset="0"/>
                <a:cs typeface="Calibri" pitchFamily="34" charset="0"/>
              </a:rPr>
              <a:t>// Connecter broche D6 du LCD sur la broche 6</a:t>
            </a:r>
          </a:p>
          <a:p>
            <a:r>
              <a:rPr lang="fr-FR" sz="800" dirty="0">
                <a:latin typeface="Calibri" pitchFamily="34" charset="0"/>
                <a:cs typeface="Calibri" pitchFamily="34" charset="0"/>
              </a:rPr>
              <a:t>// Connecter broche D7 du LCD sur la broche 7</a:t>
            </a:r>
          </a:p>
          <a:p>
            <a:endParaRPr lang="fr-FR" sz="800" dirty="0">
              <a:latin typeface="Calibri" pitchFamily="34" charset="0"/>
              <a:cs typeface="Calibri" pitchFamily="34" charset="0"/>
            </a:endParaRPr>
          </a:p>
          <a:p>
            <a:r>
              <a:rPr lang="fr-FR" sz="800" dirty="0">
                <a:latin typeface="Calibri" pitchFamily="34" charset="0"/>
                <a:cs typeface="Calibri" pitchFamily="34" charset="0"/>
              </a:rPr>
              <a:t>//**************** Entête déclarative *******</a:t>
            </a:r>
          </a:p>
          <a:p>
            <a:r>
              <a:rPr lang="fr-FR" sz="800" dirty="0">
                <a:latin typeface="Calibri" pitchFamily="34" charset="0"/>
                <a:cs typeface="Calibri" pitchFamily="34" charset="0"/>
              </a:rPr>
              <a:t>// A ce niveau sont déclarées les librairies, les constantes, les variables...</a:t>
            </a:r>
          </a:p>
          <a:p>
            <a:r>
              <a:rPr lang="fr-FR" sz="800" dirty="0">
                <a:latin typeface="Calibri" pitchFamily="34" charset="0"/>
                <a:cs typeface="Calibri" pitchFamily="34" charset="0"/>
              </a:rPr>
              <a:t>// --- Inclusion des librairies utilisées ---</a:t>
            </a:r>
          </a:p>
          <a:p>
            <a:r>
              <a:rPr lang="fr-FR" sz="800" b="1" dirty="0">
                <a:solidFill>
                  <a:srgbClr val="FF6600"/>
                </a:solidFill>
                <a:latin typeface="Calibri" pitchFamily="34" charset="0"/>
                <a:cs typeface="Calibri" pitchFamily="34" charset="0"/>
              </a:rPr>
              <a:t>#</a:t>
            </a:r>
            <a:r>
              <a:rPr lang="fr-FR" sz="800" b="1" dirty="0" err="1">
                <a:solidFill>
                  <a:srgbClr val="FF6600"/>
                </a:solidFill>
                <a:latin typeface="Calibri" pitchFamily="34" charset="0"/>
                <a:cs typeface="Calibri" pitchFamily="34" charset="0"/>
              </a:rPr>
              <a:t>include</a:t>
            </a:r>
            <a:r>
              <a:rPr lang="fr-FR" sz="800" b="1" dirty="0">
                <a:solidFill>
                  <a:srgbClr val="FF6600"/>
                </a:solidFill>
                <a:latin typeface="Calibri" pitchFamily="34" charset="0"/>
                <a:cs typeface="Calibri" pitchFamily="34" charset="0"/>
              </a:rPr>
              <a:t> &lt;</a:t>
            </a:r>
            <a:r>
              <a:rPr lang="fr-FR" sz="800" b="1" dirty="0" err="1">
                <a:solidFill>
                  <a:srgbClr val="FF6600"/>
                </a:solidFill>
                <a:latin typeface="Calibri" pitchFamily="34" charset="0"/>
                <a:cs typeface="Calibri" pitchFamily="34" charset="0"/>
              </a:rPr>
              <a:t>LiquidCrystal.h</a:t>
            </a:r>
            <a:r>
              <a:rPr lang="fr-FR" sz="800" b="1" dirty="0">
                <a:solidFill>
                  <a:srgbClr val="FF6600"/>
                </a:solidFill>
                <a:latin typeface="Calibri" pitchFamily="34" charset="0"/>
                <a:cs typeface="Calibri" pitchFamily="34" charset="0"/>
              </a:rPr>
              <a:t>&gt; </a:t>
            </a:r>
            <a:r>
              <a:rPr lang="fr-FR" sz="800" dirty="0">
                <a:latin typeface="Calibri" pitchFamily="34" charset="0"/>
                <a:cs typeface="Calibri" pitchFamily="34" charset="0"/>
              </a:rPr>
              <a:t>// Inclusion de la librairie pour afficheur LCD </a:t>
            </a:r>
          </a:p>
          <a:p>
            <a:r>
              <a:rPr lang="fr-FR" sz="800" dirty="0">
                <a:latin typeface="Calibri" pitchFamily="34" charset="0"/>
                <a:cs typeface="Calibri" pitchFamily="34" charset="0"/>
              </a:rPr>
              <a:t>// --- Déclaration des constantes ---</a:t>
            </a:r>
          </a:p>
          <a:p>
            <a:r>
              <a:rPr lang="fr-FR" sz="800" dirty="0">
                <a:latin typeface="Calibri" pitchFamily="34" charset="0"/>
                <a:cs typeface="Calibri" pitchFamily="34" charset="0"/>
              </a:rPr>
              <a:t>// --- constantes des broches ---</a:t>
            </a:r>
          </a:p>
          <a:p>
            <a:r>
              <a:rPr lang="fr-FR" sz="800" b="1" dirty="0" err="1">
                <a:solidFill>
                  <a:srgbClr val="FF6600"/>
                </a:solidFill>
                <a:latin typeface="Calibri" pitchFamily="34" charset="0"/>
                <a:cs typeface="Calibri" pitchFamily="34" charset="0"/>
              </a:rPr>
              <a:t>const</a:t>
            </a:r>
            <a:r>
              <a:rPr lang="fr-FR" sz="800" b="1" dirty="0">
                <a:solidFill>
                  <a:srgbClr val="FF6600"/>
                </a:solidFill>
                <a:latin typeface="Calibri" pitchFamily="34" charset="0"/>
                <a:cs typeface="Calibri" pitchFamily="34" charset="0"/>
              </a:rPr>
              <a:t> </a:t>
            </a:r>
            <a:r>
              <a:rPr lang="fr-FR" sz="800" b="1" dirty="0" err="1">
                <a:solidFill>
                  <a:srgbClr val="FF6600"/>
                </a:solidFill>
                <a:latin typeface="Calibri" pitchFamily="34" charset="0"/>
                <a:cs typeface="Calibri" pitchFamily="34" charset="0"/>
              </a:rPr>
              <a:t>int</a:t>
            </a:r>
            <a:r>
              <a:rPr lang="fr-FR" sz="800" b="1" dirty="0">
                <a:solidFill>
                  <a:srgbClr val="FF6600"/>
                </a:solidFill>
                <a:latin typeface="Calibri" pitchFamily="34" charset="0"/>
                <a:cs typeface="Calibri" pitchFamily="34" charset="0"/>
              </a:rPr>
              <a:t> RS=2; </a:t>
            </a:r>
            <a:r>
              <a:rPr lang="fr-FR" sz="800" b="1" dirty="0">
                <a:latin typeface="Calibri" pitchFamily="34" charset="0"/>
                <a:cs typeface="Calibri" pitchFamily="34" charset="0"/>
              </a:rPr>
              <a:t>//</a:t>
            </a:r>
            <a:r>
              <a:rPr lang="fr-FR" sz="800" b="1" dirty="0" err="1">
                <a:latin typeface="Calibri" pitchFamily="34" charset="0"/>
                <a:cs typeface="Calibri" pitchFamily="34" charset="0"/>
              </a:rPr>
              <a:t>declaration</a:t>
            </a:r>
            <a:r>
              <a:rPr lang="fr-FR" sz="800" b="1" dirty="0">
                <a:latin typeface="Calibri" pitchFamily="34" charset="0"/>
                <a:cs typeface="Calibri" pitchFamily="34" charset="0"/>
              </a:rPr>
              <a:t> constante de broche </a:t>
            </a:r>
          </a:p>
          <a:p>
            <a:r>
              <a:rPr lang="fr-FR" sz="800" b="1" dirty="0" err="1">
                <a:solidFill>
                  <a:srgbClr val="FF6600"/>
                </a:solidFill>
                <a:latin typeface="Calibri" pitchFamily="34" charset="0"/>
                <a:cs typeface="Calibri" pitchFamily="34" charset="0"/>
              </a:rPr>
              <a:t>const</a:t>
            </a:r>
            <a:r>
              <a:rPr lang="fr-FR" sz="800" b="1" dirty="0">
                <a:solidFill>
                  <a:srgbClr val="FF6600"/>
                </a:solidFill>
                <a:latin typeface="Calibri" pitchFamily="34" charset="0"/>
                <a:cs typeface="Calibri" pitchFamily="34" charset="0"/>
              </a:rPr>
              <a:t> </a:t>
            </a:r>
            <a:r>
              <a:rPr lang="fr-FR" sz="800" b="1" dirty="0" err="1">
                <a:solidFill>
                  <a:srgbClr val="FF6600"/>
                </a:solidFill>
                <a:latin typeface="Calibri" pitchFamily="34" charset="0"/>
                <a:cs typeface="Calibri" pitchFamily="34" charset="0"/>
              </a:rPr>
              <a:t>int</a:t>
            </a:r>
            <a:r>
              <a:rPr lang="fr-FR" sz="800" b="1" dirty="0">
                <a:solidFill>
                  <a:srgbClr val="FF6600"/>
                </a:solidFill>
                <a:latin typeface="Calibri" pitchFamily="34" charset="0"/>
                <a:cs typeface="Calibri" pitchFamily="34" charset="0"/>
              </a:rPr>
              <a:t> E=3; </a:t>
            </a:r>
            <a:r>
              <a:rPr lang="fr-FR" sz="800" b="1" dirty="0">
                <a:latin typeface="Calibri" pitchFamily="34" charset="0"/>
                <a:cs typeface="Calibri" pitchFamily="34" charset="0"/>
              </a:rPr>
              <a:t>//</a:t>
            </a:r>
            <a:r>
              <a:rPr lang="fr-FR" sz="800" b="1" dirty="0" err="1">
                <a:latin typeface="Calibri" pitchFamily="34" charset="0"/>
                <a:cs typeface="Calibri" pitchFamily="34" charset="0"/>
              </a:rPr>
              <a:t>declaration</a:t>
            </a:r>
            <a:r>
              <a:rPr lang="fr-FR" sz="800" b="1" dirty="0">
                <a:latin typeface="Calibri" pitchFamily="34" charset="0"/>
                <a:cs typeface="Calibri" pitchFamily="34" charset="0"/>
              </a:rPr>
              <a:t> constante de broche </a:t>
            </a:r>
          </a:p>
          <a:p>
            <a:r>
              <a:rPr lang="fr-FR" sz="800" b="1" dirty="0" err="1">
                <a:solidFill>
                  <a:srgbClr val="FF6600"/>
                </a:solidFill>
                <a:latin typeface="Calibri" pitchFamily="34" charset="0"/>
                <a:cs typeface="Calibri" pitchFamily="34" charset="0"/>
              </a:rPr>
              <a:t>const</a:t>
            </a:r>
            <a:r>
              <a:rPr lang="fr-FR" sz="800" b="1" dirty="0">
                <a:solidFill>
                  <a:srgbClr val="FF6600"/>
                </a:solidFill>
                <a:latin typeface="Calibri" pitchFamily="34" charset="0"/>
                <a:cs typeface="Calibri" pitchFamily="34" charset="0"/>
              </a:rPr>
              <a:t> </a:t>
            </a:r>
            <a:r>
              <a:rPr lang="fr-FR" sz="800" b="1" dirty="0" err="1">
                <a:solidFill>
                  <a:srgbClr val="FF6600"/>
                </a:solidFill>
                <a:latin typeface="Calibri" pitchFamily="34" charset="0"/>
                <a:cs typeface="Calibri" pitchFamily="34" charset="0"/>
              </a:rPr>
              <a:t>int</a:t>
            </a:r>
            <a:r>
              <a:rPr lang="fr-FR" sz="800" b="1" dirty="0">
                <a:solidFill>
                  <a:srgbClr val="FF6600"/>
                </a:solidFill>
                <a:latin typeface="Calibri" pitchFamily="34" charset="0"/>
                <a:cs typeface="Calibri" pitchFamily="34" charset="0"/>
              </a:rPr>
              <a:t> D4=4; </a:t>
            </a:r>
            <a:r>
              <a:rPr lang="fr-FR" sz="800" b="1" dirty="0">
                <a:latin typeface="Calibri" pitchFamily="34" charset="0"/>
                <a:cs typeface="Calibri" pitchFamily="34" charset="0"/>
              </a:rPr>
              <a:t>//</a:t>
            </a:r>
            <a:r>
              <a:rPr lang="fr-FR" sz="800" b="1" dirty="0" err="1">
                <a:latin typeface="Calibri" pitchFamily="34" charset="0"/>
                <a:cs typeface="Calibri" pitchFamily="34" charset="0"/>
              </a:rPr>
              <a:t>declaration</a:t>
            </a:r>
            <a:r>
              <a:rPr lang="fr-FR" sz="800" b="1" dirty="0">
                <a:latin typeface="Calibri" pitchFamily="34" charset="0"/>
                <a:cs typeface="Calibri" pitchFamily="34" charset="0"/>
              </a:rPr>
              <a:t> constante de broche </a:t>
            </a:r>
          </a:p>
          <a:p>
            <a:r>
              <a:rPr lang="fr-FR" sz="800" b="1" dirty="0" err="1">
                <a:solidFill>
                  <a:srgbClr val="FF6600"/>
                </a:solidFill>
                <a:latin typeface="Calibri" pitchFamily="34" charset="0"/>
                <a:cs typeface="Calibri" pitchFamily="34" charset="0"/>
              </a:rPr>
              <a:t>const</a:t>
            </a:r>
            <a:r>
              <a:rPr lang="fr-FR" sz="800" b="1" dirty="0">
                <a:solidFill>
                  <a:srgbClr val="FF6600"/>
                </a:solidFill>
                <a:latin typeface="Calibri" pitchFamily="34" charset="0"/>
                <a:cs typeface="Calibri" pitchFamily="34" charset="0"/>
              </a:rPr>
              <a:t> </a:t>
            </a:r>
            <a:r>
              <a:rPr lang="fr-FR" sz="800" b="1" dirty="0" err="1">
                <a:solidFill>
                  <a:srgbClr val="FF6600"/>
                </a:solidFill>
                <a:latin typeface="Calibri" pitchFamily="34" charset="0"/>
                <a:cs typeface="Calibri" pitchFamily="34" charset="0"/>
              </a:rPr>
              <a:t>int</a:t>
            </a:r>
            <a:r>
              <a:rPr lang="fr-FR" sz="800" b="1" dirty="0">
                <a:solidFill>
                  <a:srgbClr val="FF6600"/>
                </a:solidFill>
                <a:latin typeface="Calibri" pitchFamily="34" charset="0"/>
                <a:cs typeface="Calibri" pitchFamily="34" charset="0"/>
              </a:rPr>
              <a:t> D5=5; </a:t>
            </a:r>
            <a:r>
              <a:rPr lang="fr-FR" sz="800" b="1" dirty="0">
                <a:latin typeface="Calibri" pitchFamily="34" charset="0"/>
                <a:cs typeface="Calibri" pitchFamily="34" charset="0"/>
              </a:rPr>
              <a:t>//</a:t>
            </a:r>
            <a:r>
              <a:rPr lang="fr-FR" sz="800" b="1" dirty="0" err="1">
                <a:latin typeface="Calibri" pitchFamily="34" charset="0"/>
                <a:cs typeface="Calibri" pitchFamily="34" charset="0"/>
              </a:rPr>
              <a:t>declaration</a:t>
            </a:r>
            <a:r>
              <a:rPr lang="fr-FR" sz="800" b="1" dirty="0">
                <a:latin typeface="Calibri" pitchFamily="34" charset="0"/>
                <a:cs typeface="Calibri" pitchFamily="34" charset="0"/>
              </a:rPr>
              <a:t> constante de broche </a:t>
            </a:r>
          </a:p>
          <a:p>
            <a:r>
              <a:rPr lang="fr-FR" sz="800" b="1" dirty="0" err="1">
                <a:solidFill>
                  <a:srgbClr val="FF6600"/>
                </a:solidFill>
                <a:latin typeface="Calibri" pitchFamily="34" charset="0"/>
                <a:cs typeface="Calibri" pitchFamily="34" charset="0"/>
              </a:rPr>
              <a:t>const</a:t>
            </a:r>
            <a:r>
              <a:rPr lang="fr-FR" sz="800" b="1" dirty="0">
                <a:solidFill>
                  <a:srgbClr val="FF6600"/>
                </a:solidFill>
                <a:latin typeface="Calibri" pitchFamily="34" charset="0"/>
                <a:cs typeface="Calibri" pitchFamily="34" charset="0"/>
              </a:rPr>
              <a:t> </a:t>
            </a:r>
            <a:r>
              <a:rPr lang="fr-FR" sz="800" b="1" dirty="0" err="1">
                <a:solidFill>
                  <a:srgbClr val="FF6600"/>
                </a:solidFill>
                <a:latin typeface="Calibri" pitchFamily="34" charset="0"/>
                <a:cs typeface="Calibri" pitchFamily="34" charset="0"/>
              </a:rPr>
              <a:t>int</a:t>
            </a:r>
            <a:r>
              <a:rPr lang="fr-FR" sz="800" b="1" dirty="0">
                <a:solidFill>
                  <a:srgbClr val="FF6600"/>
                </a:solidFill>
                <a:latin typeface="Calibri" pitchFamily="34" charset="0"/>
                <a:cs typeface="Calibri" pitchFamily="34" charset="0"/>
              </a:rPr>
              <a:t> D6=6; </a:t>
            </a:r>
            <a:r>
              <a:rPr lang="fr-FR" sz="800" b="1" dirty="0">
                <a:latin typeface="Calibri" pitchFamily="34" charset="0"/>
                <a:cs typeface="Calibri" pitchFamily="34" charset="0"/>
              </a:rPr>
              <a:t>//</a:t>
            </a:r>
            <a:r>
              <a:rPr lang="fr-FR" sz="800" b="1" dirty="0" err="1">
                <a:latin typeface="Calibri" pitchFamily="34" charset="0"/>
                <a:cs typeface="Calibri" pitchFamily="34" charset="0"/>
              </a:rPr>
              <a:t>declaration</a:t>
            </a:r>
            <a:r>
              <a:rPr lang="fr-FR" sz="800" b="1" dirty="0">
                <a:latin typeface="Calibri" pitchFamily="34" charset="0"/>
                <a:cs typeface="Calibri" pitchFamily="34" charset="0"/>
              </a:rPr>
              <a:t> constante de broche </a:t>
            </a:r>
          </a:p>
          <a:p>
            <a:r>
              <a:rPr lang="fr-FR" sz="800" b="1" dirty="0" err="1">
                <a:solidFill>
                  <a:srgbClr val="FF6600"/>
                </a:solidFill>
                <a:latin typeface="Calibri" pitchFamily="34" charset="0"/>
                <a:cs typeface="Calibri" pitchFamily="34" charset="0"/>
              </a:rPr>
              <a:t>const</a:t>
            </a:r>
            <a:r>
              <a:rPr lang="fr-FR" sz="800" b="1" dirty="0">
                <a:solidFill>
                  <a:srgbClr val="FF6600"/>
                </a:solidFill>
                <a:latin typeface="Calibri" pitchFamily="34" charset="0"/>
                <a:cs typeface="Calibri" pitchFamily="34" charset="0"/>
              </a:rPr>
              <a:t> </a:t>
            </a:r>
            <a:r>
              <a:rPr lang="fr-FR" sz="800" b="1" dirty="0" err="1">
                <a:solidFill>
                  <a:srgbClr val="FF6600"/>
                </a:solidFill>
                <a:latin typeface="Calibri" pitchFamily="34" charset="0"/>
                <a:cs typeface="Calibri" pitchFamily="34" charset="0"/>
              </a:rPr>
              <a:t>int</a:t>
            </a:r>
            <a:r>
              <a:rPr lang="fr-FR" sz="800" b="1" dirty="0">
                <a:solidFill>
                  <a:srgbClr val="FF6600"/>
                </a:solidFill>
                <a:latin typeface="Calibri" pitchFamily="34" charset="0"/>
                <a:cs typeface="Calibri" pitchFamily="34" charset="0"/>
              </a:rPr>
              <a:t> D7=7; </a:t>
            </a:r>
            <a:r>
              <a:rPr lang="fr-FR" sz="800" b="1" dirty="0">
                <a:latin typeface="Calibri" pitchFamily="34" charset="0"/>
                <a:cs typeface="Calibri" pitchFamily="34" charset="0"/>
              </a:rPr>
              <a:t>//</a:t>
            </a:r>
            <a:r>
              <a:rPr lang="fr-FR" sz="800" b="1" dirty="0" err="1">
                <a:latin typeface="Calibri" pitchFamily="34" charset="0"/>
                <a:cs typeface="Calibri" pitchFamily="34" charset="0"/>
              </a:rPr>
              <a:t>declaration</a:t>
            </a:r>
            <a:r>
              <a:rPr lang="fr-FR" sz="800" b="1" dirty="0">
                <a:latin typeface="Calibri" pitchFamily="34" charset="0"/>
                <a:cs typeface="Calibri" pitchFamily="34" charset="0"/>
              </a:rPr>
              <a:t> constante de broche </a:t>
            </a:r>
          </a:p>
          <a:p>
            <a:endParaRPr lang="fr-FR" sz="800" dirty="0">
              <a:latin typeface="Calibri" pitchFamily="34" charset="0"/>
              <a:cs typeface="Calibri" pitchFamily="34" charset="0"/>
            </a:endParaRPr>
          </a:p>
          <a:p>
            <a:r>
              <a:rPr lang="fr-FR" sz="800" dirty="0">
                <a:latin typeface="Calibri" pitchFamily="34" charset="0"/>
                <a:cs typeface="Calibri" pitchFamily="34" charset="0"/>
              </a:rPr>
              <a:t>// --- Déclaration des variables globales ---</a:t>
            </a:r>
          </a:p>
          <a:p>
            <a:r>
              <a:rPr lang="fr-FR" sz="800" dirty="0">
                <a:latin typeface="Calibri" pitchFamily="34" charset="0"/>
                <a:cs typeface="Calibri" pitchFamily="34" charset="0"/>
              </a:rPr>
              <a:t>// --- Initialisation des fonctionnalités utilisées ---</a:t>
            </a:r>
          </a:p>
          <a:p>
            <a:r>
              <a:rPr lang="fr-FR" sz="800" b="1" dirty="0">
                <a:solidFill>
                  <a:srgbClr val="FF6600"/>
                </a:solidFill>
                <a:latin typeface="Calibri" pitchFamily="34" charset="0"/>
                <a:cs typeface="Calibri" pitchFamily="34" charset="0"/>
              </a:rPr>
              <a:t>LiquidCrystal lcd(RS, E, D4, D5, D6, D7);</a:t>
            </a:r>
            <a:r>
              <a:rPr lang="fr-FR" sz="800" b="1" dirty="0">
                <a:latin typeface="Calibri" pitchFamily="34" charset="0"/>
                <a:cs typeface="Calibri" pitchFamily="34" charset="0"/>
              </a:rPr>
              <a:t>// initialisation LCD en mode 4 bits </a:t>
            </a:r>
          </a:p>
          <a:p>
            <a:endParaRPr lang="fr-FR" sz="800" dirty="0">
              <a:latin typeface="Calibri" pitchFamily="34" charset="0"/>
              <a:cs typeface="Calibri" pitchFamily="34" charset="0"/>
            </a:endParaRPr>
          </a:p>
          <a:p>
            <a:r>
              <a:rPr lang="fr-FR" sz="800" dirty="0">
                <a:latin typeface="Calibri" pitchFamily="34" charset="0"/>
                <a:cs typeface="Calibri" pitchFamily="34" charset="0"/>
              </a:rPr>
              <a:t>//**************** FONCTION SETUP = Code d'initialisation *****</a:t>
            </a:r>
          </a:p>
          <a:p>
            <a:r>
              <a:rPr lang="fr-FR" sz="800" dirty="0">
                <a:latin typeface="Calibri" pitchFamily="34" charset="0"/>
                <a:cs typeface="Calibri" pitchFamily="34" charset="0"/>
              </a:rPr>
              <a:t>// La fonction setup() est exécutée en premier et 1 seule fois, au démarrage du programme</a:t>
            </a:r>
          </a:p>
          <a:p>
            <a:r>
              <a:rPr lang="fr-FR" sz="800" b="1" dirty="0" err="1">
                <a:solidFill>
                  <a:srgbClr val="C00000"/>
                </a:solidFill>
                <a:latin typeface="Calibri" pitchFamily="34" charset="0"/>
                <a:cs typeface="Calibri" pitchFamily="34" charset="0"/>
              </a:rPr>
              <a:t>void</a:t>
            </a:r>
            <a:r>
              <a:rPr lang="fr-FR" sz="800" b="1" dirty="0">
                <a:solidFill>
                  <a:srgbClr val="C00000"/>
                </a:solidFill>
                <a:latin typeface="Calibri" pitchFamily="34" charset="0"/>
                <a:cs typeface="Calibri" pitchFamily="34" charset="0"/>
              </a:rPr>
              <a:t> setup()   { </a:t>
            </a:r>
            <a:r>
              <a:rPr lang="fr-FR" sz="800" dirty="0">
                <a:latin typeface="Calibri" pitchFamily="34" charset="0"/>
                <a:cs typeface="Calibri" pitchFamily="34" charset="0"/>
              </a:rPr>
              <a:t>// </a:t>
            </a:r>
            <a:r>
              <a:rPr lang="fr-FR" sz="800" dirty="0" err="1">
                <a:latin typeface="Calibri" pitchFamily="34" charset="0"/>
                <a:cs typeface="Calibri" pitchFamily="34" charset="0"/>
              </a:rPr>
              <a:t>debut</a:t>
            </a:r>
            <a:r>
              <a:rPr lang="fr-FR" sz="800" dirty="0">
                <a:latin typeface="Calibri" pitchFamily="34" charset="0"/>
                <a:cs typeface="Calibri" pitchFamily="34" charset="0"/>
              </a:rPr>
              <a:t> de la fonction setup()</a:t>
            </a:r>
          </a:p>
          <a:p>
            <a:endParaRPr lang="fr-FR" sz="800" dirty="0">
              <a:latin typeface="Calibri" pitchFamily="34" charset="0"/>
              <a:cs typeface="Calibri" pitchFamily="34" charset="0"/>
            </a:endParaRPr>
          </a:p>
          <a:p>
            <a:r>
              <a:rPr lang="fr-FR" sz="800" dirty="0">
                <a:latin typeface="Calibri" pitchFamily="34" charset="0"/>
                <a:cs typeface="Calibri" pitchFamily="34" charset="0"/>
              </a:rPr>
              <a:t>// --- ici instructions à exécuter au démarrage --- </a:t>
            </a:r>
          </a:p>
          <a:p>
            <a:r>
              <a:rPr lang="fr-FR" sz="800" b="1" dirty="0" err="1">
                <a:solidFill>
                  <a:srgbClr val="FF6600"/>
                </a:solidFill>
                <a:latin typeface="Calibri" pitchFamily="34" charset="0"/>
                <a:cs typeface="Calibri" pitchFamily="34" charset="0"/>
              </a:rPr>
              <a:t>lcd.begin</a:t>
            </a:r>
            <a:r>
              <a:rPr lang="fr-FR" sz="800" b="1" dirty="0">
                <a:solidFill>
                  <a:srgbClr val="FF6600"/>
                </a:solidFill>
                <a:latin typeface="Calibri" pitchFamily="34" charset="0"/>
                <a:cs typeface="Calibri" pitchFamily="34" charset="0"/>
              </a:rPr>
              <a:t>(20,4); </a:t>
            </a:r>
            <a:r>
              <a:rPr lang="fr-FR" sz="800" dirty="0">
                <a:latin typeface="Calibri" pitchFamily="34" charset="0"/>
                <a:cs typeface="Calibri" pitchFamily="34" charset="0"/>
              </a:rPr>
              <a:t>// Initialise le LCD avec 20 colonnes x 4 lignes </a:t>
            </a:r>
          </a:p>
          <a:p>
            <a:r>
              <a:rPr lang="fr-FR" sz="800" b="1" dirty="0" err="1">
                <a:solidFill>
                  <a:srgbClr val="FF6600"/>
                </a:solidFill>
                <a:latin typeface="Calibri" pitchFamily="34" charset="0"/>
                <a:cs typeface="Calibri" pitchFamily="34" charset="0"/>
              </a:rPr>
              <a:t>delay</a:t>
            </a:r>
            <a:r>
              <a:rPr lang="fr-FR" sz="800" b="1" dirty="0">
                <a:solidFill>
                  <a:srgbClr val="FF6600"/>
                </a:solidFill>
                <a:latin typeface="Calibri" pitchFamily="34" charset="0"/>
                <a:cs typeface="Calibri" pitchFamily="34" charset="0"/>
              </a:rPr>
              <a:t>(10); </a:t>
            </a:r>
            <a:r>
              <a:rPr lang="fr-FR" sz="800" dirty="0">
                <a:latin typeface="Calibri" pitchFamily="34" charset="0"/>
                <a:cs typeface="Calibri" pitchFamily="34" charset="0"/>
              </a:rPr>
              <a:t>// pause rapide pour laisser temps initialisation</a:t>
            </a:r>
          </a:p>
          <a:p>
            <a:r>
              <a:rPr lang="fr-FR" sz="800" dirty="0">
                <a:latin typeface="Calibri" pitchFamily="34" charset="0"/>
                <a:cs typeface="Calibri" pitchFamily="34" charset="0"/>
              </a:rPr>
              <a:t>// Test du LCD</a:t>
            </a:r>
          </a:p>
          <a:p>
            <a:r>
              <a:rPr lang="fr-FR" sz="800" b="1" dirty="0" err="1">
                <a:solidFill>
                  <a:srgbClr val="FF6600"/>
                </a:solidFill>
                <a:latin typeface="Calibri" pitchFamily="34" charset="0"/>
                <a:cs typeface="Calibri" pitchFamily="34" charset="0"/>
              </a:rPr>
              <a:t>lcd.print</a:t>
            </a:r>
            <a:r>
              <a:rPr lang="fr-FR" sz="800" b="1" dirty="0">
                <a:solidFill>
                  <a:srgbClr val="FF6600"/>
                </a:solidFill>
                <a:latin typeface="Calibri" pitchFamily="34" charset="0"/>
                <a:cs typeface="Calibri" pitchFamily="34" charset="0"/>
              </a:rPr>
              <a:t>("LCD OK") ; </a:t>
            </a:r>
            <a:r>
              <a:rPr lang="fr-FR" sz="800" dirty="0">
                <a:latin typeface="Calibri" pitchFamily="34" charset="0"/>
                <a:cs typeface="Calibri" pitchFamily="34" charset="0"/>
              </a:rPr>
              <a:t>// affiche la chaîne texte - message de test</a:t>
            </a:r>
          </a:p>
          <a:p>
            <a:r>
              <a:rPr lang="fr-FR" sz="800" b="1" dirty="0" err="1">
                <a:solidFill>
                  <a:srgbClr val="FF6600"/>
                </a:solidFill>
                <a:latin typeface="Calibri" pitchFamily="34" charset="0"/>
                <a:cs typeface="Calibri" pitchFamily="34" charset="0"/>
              </a:rPr>
              <a:t>delay</a:t>
            </a:r>
            <a:r>
              <a:rPr lang="fr-FR" sz="800" b="1" dirty="0">
                <a:solidFill>
                  <a:srgbClr val="FF6600"/>
                </a:solidFill>
                <a:latin typeface="Calibri" pitchFamily="34" charset="0"/>
                <a:cs typeface="Calibri" pitchFamily="34" charset="0"/>
              </a:rPr>
              <a:t>(2000); </a:t>
            </a:r>
            <a:r>
              <a:rPr lang="fr-FR" sz="800" dirty="0">
                <a:solidFill>
                  <a:srgbClr val="FF6600"/>
                </a:solidFill>
                <a:latin typeface="Calibri" pitchFamily="34" charset="0"/>
                <a:cs typeface="Calibri" pitchFamily="34" charset="0"/>
              </a:rPr>
              <a:t>// </a:t>
            </a:r>
            <a:r>
              <a:rPr lang="fr-FR" sz="800" dirty="0">
                <a:latin typeface="Calibri" pitchFamily="34" charset="0"/>
                <a:cs typeface="Calibri" pitchFamily="34" charset="0"/>
              </a:rPr>
              <a:t>pause de 2 secondes</a:t>
            </a:r>
          </a:p>
          <a:p>
            <a:r>
              <a:rPr lang="fr-FR" sz="800" b="1" dirty="0" err="1">
                <a:solidFill>
                  <a:srgbClr val="FF6600"/>
                </a:solidFill>
                <a:latin typeface="Calibri" pitchFamily="34" charset="0"/>
                <a:cs typeface="Calibri" pitchFamily="34" charset="0"/>
              </a:rPr>
              <a:t>lcd.clear</a:t>
            </a:r>
            <a:r>
              <a:rPr lang="fr-FR" sz="800" b="1" dirty="0">
                <a:solidFill>
                  <a:srgbClr val="FF6600"/>
                </a:solidFill>
                <a:latin typeface="Calibri" pitchFamily="34" charset="0"/>
                <a:cs typeface="Calibri" pitchFamily="34" charset="0"/>
              </a:rPr>
              <a:t>(); </a:t>
            </a:r>
            <a:r>
              <a:rPr lang="fr-FR" sz="800" dirty="0">
                <a:latin typeface="Calibri" pitchFamily="34" charset="0"/>
                <a:cs typeface="Calibri" pitchFamily="34" charset="0"/>
              </a:rPr>
              <a:t>// // efface écran et met le curseur en haut à gauche</a:t>
            </a:r>
          </a:p>
          <a:p>
            <a:r>
              <a:rPr lang="fr-FR" sz="800" b="1" dirty="0" err="1">
                <a:solidFill>
                  <a:srgbClr val="FF6600"/>
                </a:solidFill>
                <a:latin typeface="Calibri" pitchFamily="34" charset="0"/>
                <a:cs typeface="Calibri" pitchFamily="34" charset="0"/>
              </a:rPr>
              <a:t>delay</a:t>
            </a:r>
            <a:r>
              <a:rPr lang="fr-FR" sz="800" b="1" dirty="0">
                <a:solidFill>
                  <a:srgbClr val="FF6600"/>
                </a:solidFill>
                <a:latin typeface="Calibri" pitchFamily="34" charset="0"/>
                <a:cs typeface="Calibri" pitchFamily="34" charset="0"/>
              </a:rPr>
              <a:t>(10); </a:t>
            </a:r>
            <a:r>
              <a:rPr lang="fr-FR" sz="800" dirty="0">
                <a:latin typeface="Calibri" pitchFamily="34" charset="0"/>
                <a:cs typeface="Calibri" pitchFamily="34" charset="0"/>
              </a:rPr>
              <a:t>// pour laisser temps effacer écran</a:t>
            </a:r>
          </a:p>
          <a:p>
            <a:endParaRPr lang="fr-FR" sz="800" b="1" dirty="0">
              <a:solidFill>
                <a:srgbClr val="C00000"/>
              </a:solidFill>
              <a:latin typeface="Calibri" pitchFamily="34" charset="0"/>
              <a:cs typeface="Calibri" pitchFamily="34" charset="0"/>
            </a:endParaRPr>
          </a:p>
          <a:p>
            <a:r>
              <a:rPr lang="fr-FR" sz="800" b="1" dirty="0">
                <a:solidFill>
                  <a:srgbClr val="C00000"/>
                </a:solidFill>
                <a:latin typeface="Calibri" pitchFamily="34" charset="0"/>
                <a:cs typeface="Calibri" pitchFamily="34" charset="0"/>
              </a:rPr>
              <a:t>} </a:t>
            </a:r>
            <a:r>
              <a:rPr lang="fr-FR" sz="800" dirty="0">
                <a:latin typeface="Calibri" pitchFamily="34" charset="0"/>
                <a:cs typeface="Calibri" pitchFamily="34" charset="0"/>
              </a:rPr>
              <a:t>// fin de la fonction setup()</a:t>
            </a:r>
          </a:p>
          <a:p>
            <a:r>
              <a:rPr lang="fr-FR" sz="800" dirty="0">
                <a:latin typeface="Calibri" pitchFamily="34" charset="0"/>
                <a:cs typeface="Calibri" pitchFamily="34" charset="0"/>
              </a:rPr>
              <a:t>// ********************************************************************</a:t>
            </a:r>
          </a:p>
        </p:txBody>
      </p:sp>
      <p:sp>
        <p:nvSpPr>
          <p:cNvPr id="8" name="ZoneTexte 7"/>
          <p:cNvSpPr txBox="1"/>
          <p:nvPr/>
        </p:nvSpPr>
        <p:spPr>
          <a:xfrm>
            <a:off x="4071934" y="654209"/>
            <a:ext cx="5000660" cy="5878532"/>
          </a:xfrm>
          <a:prstGeom prst="rect">
            <a:avLst/>
          </a:prstGeom>
          <a:noFill/>
        </p:spPr>
        <p:txBody>
          <a:bodyPr wrap="square" rtlCol="0">
            <a:spAutoFit/>
          </a:bodyPr>
          <a:lstStyle/>
          <a:p>
            <a:r>
              <a:rPr lang="fr-FR" sz="800" dirty="0">
                <a:latin typeface="Calibri" pitchFamily="34" charset="0"/>
                <a:cs typeface="Calibri" pitchFamily="34" charset="0"/>
              </a:rPr>
              <a:t>//*************** FONCTION LOOP = Boucle sans fin = </a:t>
            </a:r>
            <a:r>
              <a:rPr lang="fr-FR" sz="800" dirty="0" err="1">
                <a:latin typeface="Calibri" pitchFamily="34" charset="0"/>
                <a:cs typeface="Calibri" pitchFamily="34" charset="0"/>
              </a:rPr>
              <a:t>coeur</a:t>
            </a:r>
            <a:r>
              <a:rPr lang="fr-FR" sz="800" dirty="0">
                <a:latin typeface="Calibri" pitchFamily="34" charset="0"/>
                <a:cs typeface="Calibri" pitchFamily="34" charset="0"/>
              </a:rPr>
              <a:t> du programme *************</a:t>
            </a:r>
          </a:p>
          <a:p>
            <a:r>
              <a:rPr lang="fr-FR" sz="800" dirty="0">
                <a:latin typeface="Calibri" pitchFamily="34" charset="0"/>
                <a:cs typeface="Calibri" pitchFamily="34" charset="0"/>
              </a:rPr>
              <a:t>// la fonction </a:t>
            </a:r>
            <a:r>
              <a:rPr lang="fr-FR" sz="800" dirty="0" err="1">
                <a:latin typeface="Calibri" pitchFamily="34" charset="0"/>
                <a:cs typeface="Calibri" pitchFamily="34" charset="0"/>
              </a:rPr>
              <a:t>loop</a:t>
            </a:r>
            <a:r>
              <a:rPr lang="fr-FR" sz="800" dirty="0">
                <a:latin typeface="Calibri" pitchFamily="34" charset="0"/>
                <a:cs typeface="Calibri" pitchFamily="34" charset="0"/>
              </a:rPr>
              <a:t>() s'exécute sans fin en boucle aussi longtemps que l'</a:t>
            </a:r>
            <a:r>
              <a:rPr lang="fr-FR" sz="800" dirty="0" err="1">
                <a:latin typeface="Calibri" pitchFamily="34" charset="0"/>
                <a:cs typeface="Calibri" pitchFamily="34" charset="0"/>
              </a:rPr>
              <a:t>Arduino</a:t>
            </a:r>
            <a:r>
              <a:rPr lang="fr-FR" sz="800" dirty="0">
                <a:latin typeface="Calibri" pitchFamily="34" charset="0"/>
                <a:cs typeface="Calibri" pitchFamily="34" charset="0"/>
              </a:rPr>
              <a:t> est sous tension</a:t>
            </a:r>
          </a:p>
          <a:p>
            <a:endParaRPr lang="fr-FR" sz="800" dirty="0">
              <a:latin typeface="Calibri" pitchFamily="34" charset="0"/>
              <a:cs typeface="Calibri" pitchFamily="34" charset="0"/>
            </a:endParaRPr>
          </a:p>
          <a:p>
            <a:r>
              <a:rPr lang="fr-FR" sz="800" b="1" dirty="0" err="1">
                <a:solidFill>
                  <a:srgbClr val="C00000"/>
                </a:solidFill>
                <a:latin typeface="Calibri" pitchFamily="34" charset="0"/>
                <a:cs typeface="Calibri" pitchFamily="34" charset="0"/>
              </a:rPr>
              <a:t>void</a:t>
            </a:r>
            <a:r>
              <a:rPr lang="fr-FR" sz="800" b="1" dirty="0">
                <a:solidFill>
                  <a:srgbClr val="C00000"/>
                </a:solidFill>
                <a:latin typeface="Calibri" pitchFamily="34" charset="0"/>
                <a:cs typeface="Calibri" pitchFamily="34" charset="0"/>
              </a:rPr>
              <a:t> </a:t>
            </a:r>
            <a:r>
              <a:rPr lang="fr-FR" sz="800" b="1" dirty="0" err="1">
                <a:solidFill>
                  <a:srgbClr val="C00000"/>
                </a:solidFill>
                <a:latin typeface="Calibri" pitchFamily="34" charset="0"/>
                <a:cs typeface="Calibri" pitchFamily="34" charset="0"/>
              </a:rPr>
              <a:t>loop</a:t>
            </a:r>
            <a:r>
              <a:rPr lang="fr-FR" sz="800" b="1" dirty="0">
                <a:solidFill>
                  <a:srgbClr val="C00000"/>
                </a:solidFill>
                <a:latin typeface="Calibri" pitchFamily="34" charset="0"/>
                <a:cs typeface="Calibri" pitchFamily="34" charset="0"/>
              </a:rPr>
              <a:t>(){ </a:t>
            </a:r>
            <a:r>
              <a:rPr lang="fr-FR" sz="800" dirty="0">
                <a:latin typeface="Calibri" pitchFamily="34" charset="0"/>
                <a:cs typeface="Calibri" pitchFamily="34" charset="0"/>
              </a:rPr>
              <a:t>// </a:t>
            </a:r>
            <a:r>
              <a:rPr lang="fr-FR" sz="800" dirty="0" err="1">
                <a:latin typeface="Calibri" pitchFamily="34" charset="0"/>
                <a:cs typeface="Calibri" pitchFamily="34" charset="0"/>
              </a:rPr>
              <a:t>debut</a:t>
            </a:r>
            <a:r>
              <a:rPr lang="fr-FR" sz="800" dirty="0">
                <a:latin typeface="Calibri" pitchFamily="34" charset="0"/>
                <a:cs typeface="Calibri" pitchFamily="34" charset="0"/>
              </a:rPr>
              <a:t> de la fonction </a:t>
            </a:r>
            <a:r>
              <a:rPr lang="fr-FR" sz="800" dirty="0" err="1">
                <a:latin typeface="Calibri" pitchFamily="34" charset="0"/>
                <a:cs typeface="Calibri" pitchFamily="34" charset="0"/>
              </a:rPr>
              <a:t>loop</a:t>
            </a:r>
            <a:r>
              <a:rPr lang="fr-FR" sz="800" dirty="0">
                <a:latin typeface="Calibri" pitchFamily="34" charset="0"/>
                <a:cs typeface="Calibri" pitchFamily="34" charset="0"/>
              </a:rPr>
              <a:t>()</a:t>
            </a:r>
          </a:p>
          <a:p>
            <a:endParaRPr lang="fr-FR" sz="800" b="1" dirty="0">
              <a:solidFill>
                <a:srgbClr val="FF6600"/>
              </a:solidFill>
              <a:latin typeface="Calibri" pitchFamily="34" charset="0"/>
              <a:cs typeface="Calibri" pitchFamily="34" charset="0"/>
            </a:endParaRPr>
          </a:p>
          <a:p>
            <a:r>
              <a:rPr lang="fr-FR" sz="800" b="1" dirty="0" err="1">
                <a:solidFill>
                  <a:srgbClr val="FF6600"/>
                </a:solidFill>
                <a:latin typeface="Calibri" pitchFamily="34" charset="0"/>
                <a:cs typeface="Calibri" pitchFamily="34" charset="0"/>
              </a:rPr>
              <a:t>lcd.print</a:t>
            </a:r>
            <a:r>
              <a:rPr lang="fr-FR" sz="800" b="1" dirty="0">
                <a:solidFill>
                  <a:srgbClr val="FF6600"/>
                </a:solidFill>
                <a:latin typeface="Calibri" pitchFamily="34" charset="0"/>
                <a:cs typeface="Calibri" pitchFamily="34" charset="0"/>
              </a:rPr>
              <a:t>("</a:t>
            </a:r>
            <a:r>
              <a:rPr lang="fr-FR" sz="800" b="1" dirty="0" err="1">
                <a:solidFill>
                  <a:srgbClr val="FF6600"/>
                </a:solidFill>
                <a:latin typeface="Calibri" pitchFamily="34" charset="0"/>
                <a:cs typeface="Calibri" pitchFamily="34" charset="0"/>
              </a:rPr>
              <a:t>Arduino</a:t>
            </a:r>
            <a:r>
              <a:rPr lang="fr-FR" sz="800" b="1" dirty="0">
                <a:solidFill>
                  <a:srgbClr val="FF6600"/>
                </a:solidFill>
                <a:latin typeface="Calibri" pitchFamily="34" charset="0"/>
                <a:cs typeface="Calibri" pitchFamily="34" charset="0"/>
              </a:rPr>
              <a:t>...") ; </a:t>
            </a:r>
            <a:r>
              <a:rPr lang="fr-FR" sz="800" b="1" dirty="0">
                <a:latin typeface="Calibri" pitchFamily="34" charset="0"/>
                <a:cs typeface="Calibri" pitchFamily="34" charset="0"/>
              </a:rPr>
              <a:t>// affiche la chaîne texte - message de test</a:t>
            </a:r>
          </a:p>
          <a:p>
            <a:r>
              <a:rPr lang="fr-FR" sz="800" b="1" dirty="0" err="1">
                <a:solidFill>
                  <a:srgbClr val="FF6600"/>
                </a:solidFill>
                <a:latin typeface="Calibri" pitchFamily="34" charset="0"/>
                <a:cs typeface="Calibri" pitchFamily="34" charset="0"/>
              </a:rPr>
              <a:t>delay</a:t>
            </a:r>
            <a:r>
              <a:rPr lang="fr-FR" sz="800" b="1" dirty="0">
                <a:solidFill>
                  <a:srgbClr val="FF6600"/>
                </a:solidFill>
                <a:latin typeface="Calibri" pitchFamily="34" charset="0"/>
                <a:cs typeface="Calibri" pitchFamily="34" charset="0"/>
              </a:rPr>
              <a:t>(2000); </a:t>
            </a:r>
            <a:r>
              <a:rPr lang="fr-FR" sz="800" b="1" dirty="0">
                <a:latin typeface="Calibri" pitchFamily="34" charset="0"/>
                <a:cs typeface="Calibri" pitchFamily="34" charset="0"/>
              </a:rPr>
              <a:t>// pause de 2 secondes</a:t>
            </a:r>
          </a:p>
          <a:p>
            <a:r>
              <a:rPr lang="fr-FR" sz="800" b="1" dirty="0" err="1">
                <a:solidFill>
                  <a:srgbClr val="FF6600"/>
                </a:solidFill>
                <a:latin typeface="Calibri" pitchFamily="34" charset="0"/>
                <a:cs typeface="Calibri" pitchFamily="34" charset="0"/>
              </a:rPr>
              <a:t>lcd.setCursor</a:t>
            </a:r>
            <a:r>
              <a:rPr lang="fr-FR" sz="800" b="1" dirty="0">
                <a:solidFill>
                  <a:srgbClr val="FF6600"/>
                </a:solidFill>
                <a:latin typeface="Calibri" pitchFamily="34" charset="0"/>
                <a:cs typeface="Calibri" pitchFamily="34" charset="0"/>
              </a:rPr>
              <a:t>(9, 1) ; </a:t>
            </a:r>
            <a:r>
              <a:rPr lang="fr-FR" sz="800" b="1" dirty="0">
                <a:latin typeface="Calibri" pitchFamily="34" charset="0"/>
                <a:cs typeface="Calibri" pitchFamily="34" charset="0"/>
              </a:rPr>
              <a:t>// 10ème col - 2ème ligne - positionne le curseur à l'endroit voulu (colonne, ligne) (1ère=0 !) </a:t>
            </a:r>
          </a:p>
          <a:p>
            <a:r>
              <a:rPr lang="fr-FR" sz="800" b="1" dirty="0" err="1">
                <a:solidFill>
                  <a:srgbClr val="FF6600"/>
                </a:solidFill>
                <a:latin typeface="Calibri" pitchFamily="34" charset="0"/>
                <a:cs typeface="Calibri" pitchFamily="34" charset="0"/>
              </a:rPr>
              <a:t>lcd.print</a:t>
            </a:r>
            <a:r>
              <a:rPr lang="fr-FR" sz="800" b="1" dirty="0">
                <a:solidFill>
                  <a:srgbClr val="FF6600"/>
                </a:solidFill>
                <a:latin typeface="Calibri" pitchFamily="34" charset="0"/>
                <a:cs typeface="Calibri" pitchFamily="34" charset="0"/>
              </a:rPr>
              <a:t>("...pour te") ; </a:t>
            </a:r>
            <a:r>
              <a:rPr lang="fr-FR" sz="800" b="1" dirty="0">
                <a:latin typeface="Calibri" pitchFamily="34" charset="0"/>
                <a:cs typeface="Calibri" pitchFamily="34" charset="0"/>
              </a:rPr>
              <a:t>// affiche la chaîne texte - message de test</a:t>
            </a:r>
          </a:p>
          <a:p>
            <a:r>
              <a:rPr lang="fr-FR" sz="800" b="1" dirty="0" err="1">
                <a:solidFill>
                  <a:srgbClr val="FF6600"/>
                </a:solidFill>
                <a:latin typeface="Calibri" pitchFamily="34" charset="0"/>
                <a:cs typeface="Calibri" pitchFamily="34" charset="0"/>
              </a:rPr>
              <a:t>delay</a:t>
            </a:r>
            <a:r>
              <a:rPr lang="fr-FR" sz="800" b="1" dirty="0">
                <a:solidFill>
                  <a:srgbClr val="FF6600"/>
                </a:solidFill>
                <a:latin typeface="Calibri" pitchFamily="34" charset="0"/>
                <a:cs typeface="Calibri" pitchFamily="34" charset="0"/>
              </a:rPr>
              <a:t>(2000); </a:t>
            </a:r>
            <a:r>
              <a:rPr lang="fr-FR" sz="800" b="1" dirty="0">
                <a:latin typeface="Calibri" pitchFamily="34" charset="0"/>
                <a:cs typeface="Calibri" pitchFamily="34" charset="0"/>
              </a:rPr>
              <a:t>// pause de 2 secondes</a:t>
            </a:r>
          </a:p>
          <a:p>
            <a:r>
              <a:rPr lang="fr-FR" sz="800" b="1" dirty="0" err="1">
                <a:solidFill>
                  <a:srgbClr val="FF6600"/>
                </a:solidFill>
                <a:latin typeface="Calibri" pitchFamily="34" charset="0"/>
                <a:cs typeface="Calibri" pitchFamily="34" charset="0"/>
              </a:rPr>
              <a:t>lcd.setCursor</a:t>
            </a:r>
            <a:r>
              <a:rPr lang="fr-FR" sz="800" b="1" dirty="0">
                <a:solidFill>
                  <a:srgbClr val="FF6600"/>
                </a:solidFill>
                <a:latin typeface="Calibri" pitchFamily="34" charset="0"/>
                <a:cs typeface="Calibri" pitchFamily="34" charset="0"/>
              </a:rPr>
              <a:t>(4, 2) ; </a:t>
            </a:r>
            <a:r>
              <a:rPr lang="fr-FR" sz="800" b="1" dirty="0">
                <a:latin typeface="Calibri" pitchFamily="34" charset="0"/>
                <a:cs typeface="Calibri" pitchFamily="34" charset="0"/>
              </a:rPr>
              <a:t>// 5ème col - 3ème ligne - positionne le curseur à l'endroit voulu (colonne, ligne) (1ère=0 !) </a:t>
            </a:r>
          </a:p>
          <a:p>
            <a:r>
              <a:rPr lang="fr-FR" sz="800" b="1" dirty="0" err="1">
                <a:solidFill>
                  <a:srgbClr val="FF6600"/>
                </a:solidFill>
                <a:latin typeface="Calibri" pitchFamily="34" charset="0"/>
                <a:cs typeface="Calibri" pitchFamily="34" charset="0"/>
              </a:rPr>
              <a:t>lcd.print</a:t>
            </a:r>
            <a:r>
              <a:rPr lang="fr-FR" sz="800" b="1" dirty="0">
                <a:solidFill>
                  <a:srgbClr val="FF6600"/>
                </a:solidFill>
                <a:latin typeface="Calibri" pitchFamily="34" charset="0"/>
                <a:cs typeface="Calibri" pitchFamily="34" charset="0"/>
              </a:rPr>
              <a:t>("...servir") ; </a:t>
            </a:r>
            <a:r>
              <a:rPr lang="fr-FR" sz="800" b="1" dirty="0">
                <a:latin typeface="Calibri" pitchFamily="34" charset="0"/>
                <a:cs typeface="Calibri" pitchFamily="34" charset="0"/>
              </a:rPr>
              <a:t>// affiche la chaîne texte - message de test</a:t>
            </a:r>
          </a:p>
          <a:p>
            <a:r>
              <a:rPr lang="fr-FR" sz="800" b="1" dirty="0" err="1">
                <a:solidFill>
                  <a:srgbClr val="FF6600"/>
                </a:solidFill>
                <a:latin typeface="Calibri" pitchFamily="34" charset="0"/>
                <a:cs typeface="Calibri" pitchFamily="34" charset="0"/>
              </a:rPr>
              <a:t>delay</a:t>
            </a:r>
            <a:r>
              <a:rPr lang="fr-FR" sz="800" b="1" dirty="0">
                <a:solidFill>
                  <a:srgbClr val="FF6600"/>
                </a:solidFill>
                <a:latin typeface="Calibri" pitchFamily="34" charset="0"/>
                <a:cs typeface="Calibri" pitchFamily="34" charset="0"/>
              </a:rPr>
              <a:t>(2000); </a:t>
            </a:r>
            <a:r>
              <a:rPr lang="fr-FR" sz="800" b="1" dirty="0">
                <a:latin typeface="Calibri" pitchFamily="34" charset="0"/>
                <a:cs typeface="Calibri" pitchFamily="34" charset="0"/>
              </a:rPr>
              <a:t>// pause de 2 secondes</a:t>
            </a:r>
          </a:p>
          <a:p>
            <a:r>
              <a:rPr lang="fr-FR" sz="800" b="1" dirty="0" err="1">
                <a:solidFill>
                  <a:srgbClr val="FF6600"/>
                </a:solidFill>
                <a:latin typeface="Calibri" pitchFamily="34" charset="0"/>
                <a:cs typeface="Calibri" pitchFamily="34" charset="0"/>
              </a:rPr>
              <a:t>lcd.setCursor</a:t>
            </a:r>
            <a:r>
              <a:rPr lang="fr-FR" sz="800" b="1" dirty="0">
                <a:solidFill>
                  <a:srgbClr val="FF6600"/>
                </a:solidFill>
                <a:latin typeface="Calibri" pitchFamily="34" charset="0"/>
                <a:cs typeface="Calibri" pitchFamily="34" charset="0"/>
              </a:rPr>
              <a:t>(12, 3) ; </a:t>
            </a:r>
            <a:r>
              <a:rPr lang="fr-FR" sz="800" b="1" dirty="0">
                <a:latin typeface="Calibri" pitchFamily="34" charset="0"/>
                <a:cs typeface="Calibri" pitchFamily="34" charset="0"/>
              </a:rPr>
              <a:t>// 13ème col - 4ème ligne - positionne le curseur à l'endroit voulu (colonne, ligne) (1ère=0 !) </a:t>
            </a:r>
          </a:p>
          <a:p>
            <a:r>
              <a:rPr lang="fr-FR" sz="800" b="1" dirty="0" err="1">
                <a:solidFill>
                  <a:srgbClr val="FF6600"/>
                </a:solidFill>
                <a:latin typeface="Calibri" pitchFamily="34" charset="0"/>
                <a:cs typeface="Calibri" pitchFamily="34" charset="0"/>
              </a:rPr>
              <a:t>lcd.print</a:t>
            </a:r>
            <a:r>
              <a:rPr lang="fr-FR" sz="800" b="1" dirty="0">
                <a:solidFill>
                  <a:srgbClr val="FF6600"/>
                </a:solidFill>
                <a:latin typeface="Calibri" pitchFamily="34" charset="0"/>
                <a:cs typeface="Calibri" pitchFamily="34" charset="0"/>
              </a:rPr>
              <a:t>("...amigo") ; </a:t>
            </a:r>
            <a:r>
              <a:rPr lang="fr-FR" sz="800" b="1" dirty="0">
                <a:latin typeface="Calibri" pitchFamily="34" charset="0"/>
                <a:cs typeface="Calibri" pitchFamily="34" charset="0"/>
              </a:rPr>
              <a:t>// affiche la chaîne texte - message de test</a:t>
            </a:r>
          </a:p>
          <a:p>
            <a:r>
              <a:rPr lang="fr-FR" sz="800" b="1" dirty="0" err="1">
                <a:solidFill>
                  <a:srgbClr val="FF6600"/>
                </a:solidFill>
                <a:latin typeface="Calibri" pitchFamily="34" charset="0"/>
                <a:cs typeface="Calibri" pitchFamily="34" charset="0"/>
              </a:rPr>
              <a:t>delay</a:t>
            </a:r>
            <a:r>
              <a:rPr lang="fr-FR" sz="800" b="1" dirty="0">
                <a:solidFill>
                  <a:srgbClr val="FF6600"/>
                </a:solidFill>
                <a:latin typeface="Calibri" pitchFamily="34" charset="0"/>
                <a:cs typeface="Calibri" pitchFamily="34" charset="0"/>
              </a:rPr>
              <a:t>(2000); </a:t>
            </a:r>
            <a:r>
              <a:rPr lang="fr-FR" sz="800" b="1" dirty="0">
                <a:latin typeface="Calibri" pitchFamily="34" charset="0"/>
                <a:cs typeface="Calibri" pitchFamily="34" charset="0"/>
              </a:rPr>
              <a:t>// pause de 2 secondes</a:t>
            </a:r>
          </a:p>
          <a:p>
            <a:r>
              <a:rPr lang="fr-FR" sz="800" b="1" dirty="0" err="1">
                <a:solidFill>
                  <a:srgbClr val="FF6600"/>
                </a:solidFill>
                <a:latin typeface="Calibri" pitchFamily="34" charset="0"/>
                <a:cs typeface="Calibri" pitchFamily="34" charset="0"/>
              </a:rPr>
              <a:t>lcd.clear</a:t>
            </a:r>
            <a:r>
              <a:rPr lang="fr-FR" sz="800" b="1" dirty="0">
                <a:solidFill>
                  <a:srgbClr val="FF6600"/>
                </a:solidFill>
                <a:latin typeface="Calibri" pitchFamily="34" charset="0"/>
                <a:cs typeface="Calibri" pitchFamily="34" charset="0"/>
              </a:rPr>
              <a:t>(); </a:t>
            </a:r>
            <a:r>
              <a:rPr lang="fr-FR" sz="800" b="1" dirty="0">
                <a:latin typeface="Calibri" pitchFamily="34" charset="0"/>
                <a:cs typeface="Calibri" pitchFamily="34" charset="0"/>
              </a:rPr>
              <a:t>// // efface écran et met le curseur en haut à gauche</a:t>
            </a:r>
          </a:p>
          <a:p>
            <a:r>
              <a:rPr lang="fr-FR" sz="800" b="1" dirty="0" err="1">
                <a:solidFill>
                  <a:srgbClr val="FF6600"/>
                </a:solidFill>
                <a:latin typeface="Calibri" pitchFamily="34" charset="0"/>
                <a:cs typeface="Calibri" pitchFamily="34" charset="0"/>
              </a:rPr>
              <a:t>delay</a:t>
            </a:r>
            <a:r>
              <a:rPr lang="fr-FR" sz="800" b="1" dirty="0">
                <a:solidFill>
                  <a:srgbClr val="FF6600"/>
                </a:solidFill>
                <a:latin typeface="Calibri" pitchFamily="34" charset="0"/>
                <a:cs typeface="Calibri" pitchFamily="34" charset="0"/>
              </a:rPr>
              <a:t>(10); </a:t>
            </a:r>
            <a:r>
              <a:rPr lang="fr-FR" sz="800" b="1" dirty="0">
                <a:latin typeface="Calibri" pitchFamily="34" charset="0"/>
                <a:cs typeface="Calibri" pitchFamily="34" charset="0"/>
              </a:rPr>
              <a:t>// pour laisser temps effacer écran</a:t>
            </a:r>
          </a:p>
          <a:p>
            <a:endParaRPr lang="fr-FR" sz="800" dirty="0">
              <a:latin typeface="Calibri" pitchFamily="34" charset="0"/>
              <a:cs typeface="Calibri" pitchFamily="34" charset="0"/>
            </a:endParaRPr>
          </a:p>
          <a:p>
            <a:r>
              <a:rPr lang="fr-FR" sz="800" dirty="0">
                <a:latin typeface="Calibri" pitchFamily="34" charset="0"/>
                <a:cs typeface="Calibri" pitchFamily="34" charset="0"/>
              </a:rPr>
              <a:t>// --- ici instructions à exécuter par le programme principal --- </a:t>
            </a:r>
          </a:p>
          <a:p>
            <a:r>
              <a:rPr lang="fr-FR" sz="800" b="1" dirty="0">
                <a:solidFill>
                  <a:srgbClr val="C00000"/>
                </a:solidFill>
                <a:latin typeface="Calibri" pitchFamily="34" charset="0"/>
                <a:cs typeface="Calibri" pitchFamily="34" charset="0"/>
              </a:rPr>
              <a:t>}</a:t>
            </a:r>
            <a:r>
              <a:rPr lang="fr-FR" sz="800" b="1" dirty="0">
                <a:solidFill>
                  <a:srgbClr val="FF6600"/>
                </a:solidFill>
                <a:latin typeface="Calibri" pitchFamily="34" charset="0"/>
                <a:cs typeface="Calibri" pitchFamily="34" charset="0"/>
              </a:rPr>
              <a:t> </a:t>
            </a:r>
            <a:r>
              <a:rPr lang="fr-FR" sz="800" dirty="0">
                <a:latin typeface="Calibri" pitchFamily="34" charset="0"/>
                <a:cs typeface="Calibri" pitchFamily="34" charset="0"/>
              </a:rPr>
              <a:t>// fin de la fonction </a:t>
            </a:r>
            <a:r>
              <a:rPr lang="fr-FR" sz="800" dirty="0" err="1">
                <a:latin typeface="Calibri" pitchFamily="34" charset="0"/>
                <a:cs typeface="Calibri" pitchFamily="34" charset="0"/>
              </a:rPr>
              <a:t>loop</a:t>
            </a:r>
            <a:r>
              <a:rPr lang="fr-FR" sz="800" dirty="0">
                <a:latin typeface="Calibri" pitchFamily="34" charset="0"/>
                <a:cs typeface="Calibri" pitchFamily="34" charset="0"/>
              </a:rPr>
              <a:t>() - le programme recommence au début de la fonction </a:t>
            </a:r>
            <a:r>
              <a:rPr lang="fr-FR" sz="800" dirty="0" err="1">
                <a:latin typeface="Calibri" pitchFamily="34" charset="0"/>
                <a:cs typeface="Calibri" pitchFamily="34" charset="0"/>
              </a:rPr>
              <a:t>loop</a:t>
            </a:r>
            <a:r>
              <a:rPr lang="fr-FR" sz="800" dirty="0">
                <a:latin typeface="Calibri" pitchFamily="34" charset="0"/>
                <a:cs typeface="Calibri" pitchFamily="34" charset="0"/>
              </a:rPr>
              <a:t> sans fin</a:t>
            </a:r>
          </a:p>
          <a:p>
            <a:r>
              <a:rPr lang="fr-FR" sz="800" dirty="0">
                <a:latin typeface="Calibri" pitchFamily="34" charset="0"/>
                <a:cs typeface="Calibri" pitchFamily="34" charset="0"/>
              </a:rPr>
              <a:t>// ********************************************************************************</a:t>
            </a:r>
          </a:p>
          <a:p>
            <a:r>
              <a:rPr lang="fr-FR" sz="800" dirty="0">
                <a:latin typeface="Calibri" pitchFamily="34" charset="0"/>
                <a:cs typeface="Calibri" pitchFamily="34" charset="0"/>
              </a:rPr>
              <a:t>// --- Fin programme ---</a:t>
            </a:r>
          </a:p>
          <a:p>
            <a:endParaRPr lang="fr-FR" sz="800" dirty="0">
              <a:latin typeface="Calibri" pitchFamily="34" charset="0"/>
              <a:cs typeface="Calibri" pitchFamily="34" charset="0"/>
            </a:endParaRPr>
          </a:p>
          <a:p>
            <a:r>
              <a:rPr lang="fr-FR" sz="800" b="1" dirty="0">
                <a:solidFill>
                  <a:srgbClr val="7030A0"/>
                </a:solidFill>
                <a:latin typeface="Calibri" pitchFamily="34" charset="0"/>
                <a:cs typeface="Calibri" pitchFamily="34" charset="0"/>
              </a:rPr>
              <a:t>// ----- memo LCD --- </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LiquidCrystal</a:t>
            </a:r>
            <a:r>
              <a:rPr lang="fr-FR" sz="800" b="1" dirty="0">
                <a:solidFill>
                  <a:srgbClr val="7030A0"/>
                </a:solidFill>
                <a:latin typeface="Calibri" pitchFamily="34" charset="0"/>
                <a:cs typeface="Calibri" pitchFamily="34" charset="0"/>
              </a:rPr>
              <a:t>(</a:t>
            </a:r>
            <a:r>
              <a:rPr lang="fr-FR" sz="800" b="1" dirty="0" err="1">
                <a:solidFill>
                  <a:srgbClr val="7030A0"/>
                </a:solidFill>
                <a:latin typeface="Calibri" pitchFamily="34" charset="0"/>
                <a:cs typeface="Calibri" pitchFamily="34" charset="0"/>
              </a:rPr>
              <a:t>rs</a:t>
            </a:r>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enable</a:t>
            </a:r>
            <a:r>
              <a:rPr lang="fr-FR" sz="800" b="1" dirty="0">
                <a:solidFill>
                  <a:srgbClr val="7030A0"/>
                </a:solidFill>
                <a:latin typeface="Calibri" pitchFamily="34" charset="0"/>
                <a:cs typeface="Calibri" pitchFamily="34" charset="0"/>
              </a:rPr>
              <a:t>, d4, d5, d6, d7) ; // initialisation 4 bits</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lcd.begin</a:t>
            </a:r>
            <a:r>
              <a:rPr lang="fr-FR" sz="800" b="1" dirty="0">
                <a:solidFill>
                  <a:srgbClr val="7030A0"/>
                </a:solidFill>
                <a:latin typeface="Calibri" pitchFamily="34" charset="0"/>
                <a:cs typeface="Calibri" pitchFamily="34" charset="0"/>
              </a:rPr>
              <a:t>(cols, </a:t>
            </a:r>
            <a:r>
              <a:rPr lang="fr-FR" sz="800" b="1" dirty="0" err="1">
                <a:solidFill>
                  <a:srgbClr val="7030A0"/>
                </a:solidFill>
                <a:latin typeface="Calibri" pitchFamily="34" charset="0"/>
                <a:cs typeface="Calibri" pitchFamily="34" charset="0"/>
              </a:rPr>
              <a:t>rows</a:t>
            </a:r>
            <a:r>
              <a:rPr lang="fr-FR" sz="800" b="1" dirty="0">
                <a:solidFill>
                  <a:srgbClr val="7030A0"/>
                </a:solidFill>
                <a:latin typeface="Calibri" pitchFamily="34" charset="0"/>
                <a:cs typeface="Calibri" pitchFamily="34" charset="0"/>
              </a:rPr>
              <a:t>); // initialisation nombre colonne/ligne</a:t>
            </a:r>
          </a:p>
          <a:p>
            <a:r>
              <a:rPr lang="fr-FR" sz="800" b="1" dirty="0">
                <a:solidFill>
                  <a:srgbClr val="7030A0"/>
                </a:solidFill>
                <a:latin typeface="Calibri" pitchFamily="34" charset="0"/>
                <a:cs typeface="Calibri" pitchFamily="34" charset="0"/>
              </a:rPr>
              <a:t>// </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lcd.clear</a:t>
            </a:r>
            <a:r>
              <a:rPr lang="fr-FR" sz="800" b="1" dirty="0">
                <a:solidFill>
                  <a:srgbClr val="7030A0"/>
                </a:solidFill>
                <a:latin typeface="Calibri" pitchFamily="34" charset="0"/>
                <a:cs typeface="Calibri" pitchFamily="34" charset="0"/>
              </a:rPr>
              <a:t>(); // efface écran et met le curseur en haut à gauche</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lcd.home</a:t>
            </a:r>
            <a:r>
              <a:rPr lang="fr-FR" sz="800" b="1" dirty="0">
                <a:solidFill>
                  <a:srgbClr val="7030A0"/>
                </a:solidFill>
                <a:latin typeface="Calibri" pitchFamily="34" charset="0"/>
                <a:cs typeface="Calibri" pitchFamily="34" charset="0"/>
              </a:rPr>
              <a:t>(); // repositionne le curseur en haut et à gauche SANS effacer écran</a:t>
            </a:r>
          </a:p>
          <a:p>
            <a:r>
              <a:rPr lang="fr-FR" sz="800" b="1" dirty="0">
                <a:solidFill>
                  <a:srgbClr val="7030A0"/>
                </a:solidFill>
                <a:latin typeface="Calibri" pitchFamily="34" charset="0"/>
                <a:cs typeface="Calibri" pitchFamily="34" charset="0"/>
              </a:rPr>
              <a:t>// </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lcd.setCursor</a:t>
            </a:r>
            <a:r>
              <a:rPr lang="fr-FR" sz="800" b="1" dirty="0">
                <a:solidFill>
                  <a:srgbClr val="7030A0"/>
                </a:solidFill>
                <a:latin typeface="Calibri" pitchFamily="34" charset="0"/>
                <a:cs typeface="Calibri" pitchFamily="34" charset="0"/>
              </a:rPr>
              <a:t>(col, </a:t>
            </a:r>
            <a:r>
              <a:rPr lang="fr-FR" sz="800" b="1" dirty="0" err="1">
                <a:solidFill>
                  <a:srgbClr val="7030A0"/>
                </a:solidFill>
                <a:latin typeface="Calibri" pitchFamily="34" charset="0"/>
                <a:cs typeface="Calibri" pitchFamily="34" charset="0"/>
              </a:rPr>
              <a:t>row</a:t>
            </a:r>
            <a:r>
              <a:rPr lang="fr-FR" sz="800" b="1" dirty="0">
                <a:solidFill>
                  <a:srgbClr val="7030A0"/>
                </a:solidFill>
                <a:latin typeface="Calibri" pitchFamily="34" charset="0"/>
                <a:cs typeface="Calibri" pitchFamily="34" charset="0"/>
              </a:rPr>
              <a:t>) ; // positionne le curseur à l'endroit voulu (colonne, ligne) (1ère=0 !) </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lcd.print</a:t>
            </a:r>
            <a:r>
              <a:rPr lang="fr-FR" sz="800" b="1" dirty="0">
                <a:solidFill>
                  <a:srgbClr val="7030A0"/>
                </a:solidFill>
                <a:latin typeface="Calibri" pitchFamily="34" charset="0"/>
                <a:cs typeface="Calibri" pitchFamily="34" charset="0"/>
              </a:rPr>
              <a:t>("texte") ; // affiche la chaîne texte</a:t>
            </a:r>
          </a:p>
          <a:p>
            <a:r>
              <a:rPr lang="fr-FR" sz="800" b="1" dirty="0">
                <a:solidFill>
                  <a:srgbClr val="7030A0"/>
                </a:solidFill>
                <a:latin typeface="Calibri" pitchFamily="34" charset="0"/>
                <a:cs typeface="Calibri" pitchFamily="34" charset="0"/>
              </a:rPr>
              <a:t>// </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lcd.cursor</a:t>
            </a:r>
            <a:r>
              <a:rPr lang="fr-FR" sz="800" b="1" dirty="0">
                <a:solidFill>
                  <a:srgbClr val="7030A0"/>
                </a:solidFill>
                <a:latin typeface="Calibri" pitchFamily="34" charset="0"/>
                <a:cs typeface="Calibri" pitchFamily="34" charset="0"/>
              </a:rPr>
              <a:t>() ; // affiche la ligne de base du curseur </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lcd.noCursor</a:t>
            </a:r>
            <a:r>
              <a:rPr lang="fr-FR" sz="800" b="1" dirty="0">
                <a:solidFill>
                  <a:srgbClr val="7030A0"/>
                </a:solidFill>
                <a:latin typeface="Calibri" pitchFamily="34" charset="0"/>
                <a:cs typeface="Calibri" pitchFamily="34" charset="0"/>
              </a:rPr>
              <a:t>() ; // cache le curseur </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lcd.blink</a:t>
            </a:r>
            <a:r>
              <a:rPr lang="fr-FR" sz="800" b="1" dirty="0">
                <a:solidFill>
                  <a:srgbClr val="7030A0"/>
                </a:solidFill>
                <a:latin typeface="Calibri" pitchFamily="34" charset="0"/>
                <a:cs typeface="Calibri" pitchFamily="34" charset="0"/>
              </a:rPr>
              <a:t>() ; // fait clignoter le curseur</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lcd.noBlink</a:t>
            </a:r>
            <a:r>
              <a:rPr lang="fr-FR" sz="800" b="1" dirty="0">
                <a:solidFill>
                  <a:srgbClr val="7030A0"/>
                </a:solidFill>
                <a:latin typeface="Calibri" pitchFamily="34" charset="0"/>
                <a:cs typeface="Calibri" pitchFamily="34" charset="0"/>
              </a:rPr>
              <a:t>() ;// stoppe le clignotement du curseur</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lcd.noDisplay</a:t>
            </a:r>
            <a:r>
              <a:rPr lang="fr-FR" sz="800" b="1" dirty="0">
                <a:solidFill>
                  <a:srgbClr val="7030A0"/>
                </a:solidFill>
                <a:latin typeface="Calibri" pitchFamily="34" charset="0"/>
                <a:cs typeface="Calibri" pitchFamily="34" charset="0"/>
              </a:rPr>
              <a:t>() ; // éteint le LCD sans modifier affichage</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lcd.display</a:t>
            </a:r>
            <a:r>
              <a:rPr lang="fr-FR" sz="800" b="1" dirty="0">
                <a:solidFill>
                  <a:srgbClr val="7030A0"/>
                </a:solidFill>
                <a:latin typeface="Calibri" pitchFamily="34" charset="0"/>
                <a:cs typeface="Calibri" pitchFamily="34" charset="0"/>
              </a:rPr>
              <a:t>() ; // rallume le LCD sans </a:t>
            </a:r>
            <a:r>
              <a:rPr lang="fr-FR" sz="800" b="1" dirty="0" err="1">
                <a:solidFill>
                  <a:srgbClr val="7030A0"/>
                </a:solidFill>
                <a:latin typeface="Calibri" pitchFamily="34" charset="0"/>
                <a:cs typeface="Calibri" pitchFamily="34" charset="0"/>
              </a:rPr>
              <a:t>modif</a:t>
            </a:r>
            <a:r>
              <a:rPr lang="fr-FR" sz="800" b="1" dirty="0">
                <a:solidFill>
                  <a:srgbClr val="7030A0"/>
                </a:solidFill>
                <a:latin typeface="Calibri" pitchFamily="34" charset="0"/>
                <a:cs typeface="Calibri" pitchFamily="34" charset="0"/>
              </a:rPr>
              <a:t> affichage</a:t>
            </a:r>
          </a:p>
          <a:p>
            <a:r>
              <a:rPr lang="fr-FR" sz="800" b="1" dirty="0">
                <a:solidFill>
                  <a:srgbClr val="7030A0"/>
                </a:solidFill>
                <a:latin typeface="Calibri" pitchFamily="34" charset="0"/>
                <a:cs typeface="Calibri" pitchFamily="34" charset="0"/>
              </a:rPr>
              <a:t>// </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lcd.scrollDisplayLeft</a:t>
            </a:r>
            <a:r>
              <a:rPr lang="fr-FR" sz="800" b="1" dirty="0">
                <a:solidFill>
                  <a:srgbClr val="7030A0"/>
                </a:solidFill>
                <a:latin typeface="Calibri" pitchFamily="34" charset="0"/>
                <a:cs typeface="Calibri" pitchFamily="34" charset="0"/>
              </a:rPr>
              <a:t>(); // décale l'affichage d'une colonne vers la gauche</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lcd.scrollDisplayRight</a:t>
            </a:r>
            <a:r>
              <a:rPr lang="fr-FR" sz="800" b="1" dirty="0">
                <a:solidFill>
                  <a:srgbClr val="7030A0"/>
                </a:solidFill>
                <a:latin typeface="Calibri" pitchFamily="34" charset="0"/>
                <a:cs typeface="Calibri" pitchFamily="34" charset="0"/>
              </a:rPr>
              <a:t>(); // décale l'affichage d'une colonne vers la droite </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lcd.autoscroll</a:t>
            </a:r>
            <a:r>
              <a:rPr lang="fr-FR" sz="800" b="1" dirty="0">
                <a:solidFill>
                  <a:srgbClr val="7030A0"/>
                </a:solidFill>
                <a:latin typeface="Calibri" pitchFamily="34" charset="0"/>
                <a:cs typeface="Calibri" pitchFamily="34" charset="0"/>
              </a:rPr>
              <a:t>() ; // les nouveaux caractères poussent les caractères déjà affichés</a:t>
            </a:r>
          </a:p>
          <a:p>
            <a:r>
              <a:rPr lang="fr-FR" sz="800" b="1" dirty="0">
                <a:solidFill>
                  <a:srgbClr val="7030A0"/>
                </a:solidFill>
                <a:latin typeface="Calibri" pitchFamily="34" charset="0"/>
                <a:cs typeface="Calibri" pitchFamily="34" charset="0"/>
              </a:rPr>
              <a:t>// </a:t>
            </a:r>
            <a:r>
              <a:rPr lang="fr-FR" sz="800" b="1" dirty="0" err="1">
                <a:solidFill>
                  <a:srgbClr val="7030A0"/>
                </a:solidFill>
                <a:latin typeface="Calibri" pitchFamily="34" charset="0"/>
                <a:cs typeface="Calibri" pitchFamily="34" charset="0"/>
              </a:rPr>
              <a:t>noAutoscroll</a:t>
            </a:r>
            <a:r>
              <a:rPr lang="fr-FR" sz="800" b="1" dirty="0">
                <a:solidFill>
                  <a:srgbClr val="7030A0"/>
                </a:solidFill>
                <a:latin typeface="Calibri" pitchFamily="34" charset="0"/>
                <a:cs typeface="Calibri" pitchFamily="34" charset="0"/>
              </a:rPr>
              <a:t>(); // stoppe le mode </a:t>
            </a:r>
            <a:r>
              <a:rPr lang="fr-FR" sz="800" b="1" dirty="0" err="1">
                <a:solidFill>
                  <a:srgbClr val="7030A0"/>
                </a:solidFill>
                <a:latin typeface="Calibri" pitchFamily="34" charset="0"/>
                <a:cs typeface="Calibri" pitchFamily="34" charset="0"/>
              </a:rPr>
              <a:t>autoscroll</a:t>
            </a:r>
            <a:endParaRPr lang="fr-FR" sz="800" b="1" dirty="0">
              <a:solidFill>
                <a:srgbClr val="7030A0"/>
              </a:solidFill>
              <a:latin typeface="Calibri" pitchFamily="34" charset="0"/>
              <a:cs typeface="Calibri" pitchFamily="34" charset="0"/>
            </a:endParaRPr>
          </a:p>
          <a:p>
            <a:endParaRPr lang="fr-FR" sz="800" dirty="0">
              <a:latin typeface="Calibri" pitchFamily="34" charset="0"/>
              <a:cs typeface="Calibri" pitchFamily="34" charset="0"/>
            </a:endParaRPr>
          </a:p>
          <a:p>
            <a:endParaRPr lang="fr-FR" sz="800" dirty="0">
              <a:latin typeface="Calibri" pitchFamily="34" charset="0"/>
              <a:cs typeface="Calibri" pitchFamily="34" charset="0"/>
            </a:endParaRPr>
          </a:p>
        </p:txBody>
      </p:sp>
      <p:pic>
        <p:nvPicPr>
          <p:cNvPr id="6" name="Image 5">
            <a:hlinkClick r:id="rId2" action="ppaction://hlinksldjump"/>
            <a:extLst>
              <a:ext uri="{FF2B5EF4-FFF2-40B4-BE49-F238E27FC236}">
                <a16:creationId xmlns:a16="http://schemas.microsoft.com/office/drawing/2014/main" id="{19692FE2-CDB5-4DCF-B65E-31436E40366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LCD + TEMPERATURE SENSOR TMP36</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95</a:t>
            </a:fld>
            <a:endParaRPr lang="fr-FR"/>
          </a:p>
        </p:txBody>
      </p:sp>
      <p:sp>
        <p:nvSpPr>
          <p:cNvPr id="50177" name="Rectangle 1"/>
          <p:cNvSpPr>
            <a:spLocks noChangeArrowheads="1"/>
          </p:cNvSpPr>
          <p:nvPr/>
        </p:nvSpPr>
        <p:spPr bwMode="auto">
          <a:xfrm>
            <a:off x="71406" y="428604"/>
            <a:ext cx="7858180" cy="56938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Calibri" pitchFamily="34" charset="0"/>
                <a:cs typeface="Calibri" pitchFamily="34" charset="0"/>
              </a:rPr>
              <a: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Mesure de la température à l'aide d'un TMP36</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et Affichage sur LCD: MOP-AL162A-BBTW: LCD 2x16</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Calibri" pitchFamily="34" charset="0"/>
                <a:cs typeface="Calibri" pitchFamily="34" charset="0"/>
              </a:rPr>
              <a:t>Le montage:</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Afficheur LCD</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a:t>
            </a:r>
          </a:p>
          <a:p>
            <a:r>
              <a:rPr lang="fr-FR" sz="800" dirty="0">
                <a:solidFill>
                  <a:schemeClr val="bg1">
                    <a:lumMod val="50000"/>
                  </a:schemeClr>
                </a:solidFill>
                <a:latin typeface="Calibri" pitchFamily="34" charset="0"/>
                <a:cs typeface="Calibri" pitchFamily="34" charset="0"/>
              </a:rPr>
              <a:t>* LCD RS     - pin 2  </a:t>
            </a:r>
          </a:p>
          <a:p>
            <a:r>
              <a:rPr lang="en-US" sz="800" dirty="0">
                <a:solidFill>
                  <a:schemeClr val="bg1">
                    <a:lumMod val="50000"/>
                  </a:schemeClr>
                </a:solidFill>
                <a:latin typeface="Calibri" pitchFamily="34" charset="0"/>
                <a:cs typeface="Calibri" pitchFamily="34" charset="0"/>
              </a:rPr>
              <a:t>* LCD Enable - pin 3  </a:t>
            </a:r>
            <a:endParaRPr lang="fr-FR" sz="800" dirty="0">
              <a:solidFill>
                <a:schemeClr val="bg1">
                  <a:lumMod val="50000"/>
                </a:schemeClr>
              </a:solidFill>
              <a:latin typeface="Calibri" pitchFamily="34" charset="0"/>
              <a:cs typeface="Calibri" pitchFamily="34" charset="0"/>
            </a:endParaRPr>
          </a:p>
          <a:p>
            <a:r>
              <a:rPr lang="en-US" sz="800" dirty="0">
                <a:solidFill>
                  <a:schemeClr val="bg1">
                    <a:lumMod val="50000"/>
                  </a:schemeClr>
                </a:solidFill>
                <a:latin typeface="Calibri" pitchFamily="34" charset="0"/>
                <a:cs typeface="Calibri" pitchFamily="34" charset="0"/>
              </a:rPr>
              <a:t>* LCD D4     - pin 4  </a:t>
            </a:r>
            <a:endParaRPr lang="fr-FR" sz="800" dirty="0">
              <a:solidFill>
                <a:schemeClr val="bg1">
                  <a:lumMod val="50000"/>
                </a:schemeClr>
              </a:solidFill>
              <a:latin typeface="Calibri" pitchFamily="34" charset="0"/>
              <a:cs typeface="Calibri" pitchFamily="34" charset="0"/>
            </a:endParaRPr>
          </a:p>
          <a:p>
            <a:r>
              <a:rPr lang="en-US" sz="800" dirty="0">
                <a:solidFill>
                  <a:schemeClr val="bg1">
                    <a:lumMod val="50000"/>
                  </a:schemeClr>
                </a:solidFill>
                <a:latin typeface="Calibri" pitchFamily="34" charset="0"/>
                <a:cs typeface="Calibri" pitchFamily="34" charset="0"/>
              </a:rPr>
              <a:t>* LCD D5     - pin 5 </a:t>
            </a:r>
            <a:endParaRPr lang="fr-FR" sz="800" dirty="0">
              <a:solidFill>
                <a:schemeClr val="bg1">
                  <a:lumMod val="50000"/>
                </a:schemeClr>
              </a:solidFill>
              <a:latin typeface="Calibri" pitchFamily="34" charset="0"/>
              <a:cs typeface="Calibri" pitchFamily="34" charset="0"/>
            </a:endParaRPr>
          </a:p>
          <a:p>
            <a:r>
              <a:rPr lang="en-US" sz="800" dirty="0">
                <a:solidFill>
                  <a:schemeClr val="bg1">
                    <a:lumMod val="50000"/>
                  </a:schemeClr>
                </a:solidFill>
                <a:latin typeface="Calibri" pitchFamily="34" charset="0"/>
                <a:cs typeface="Calibri" pitchFamily="34" charset="0"/>
              </a:rPr>
              <a:t>* LCD D6     - pin 6 </a:t>
            </a:r>
            <a:endParaRPr lang="fr-FR" sz="800" dirty="0">
              <a:solidFill>
                <a:schemeClr val="bg1">
                  <a:lumMod val="50000"/>
                </a:schemeClr>
              </a:solidFill>
              <a:latin typeface="Calibri" pitchFamily="34" charset="0"/>
              <a:cs typeface="Calibri" pitchFamily="34" charset="0"/>
            </a:endParaRPr>
          </a:p>
          <a:p>
            <a:r>
              <a:rPr lang="en-US" sz="800" dirty="0">
                <a:solidFill>
                  <a:schemeClr val="bg1">
                    <a:lumMod val="50000"/>
                  </a:schemeClr>
                </a:solidFill>
                <a:latin typeface="Calibri" pitchFamily="34" charset="0"/>
                <a:cs typeface="Calibri" pitchFamily="34" charset="0"/>
              </a:rPr>
              <a:t>* LCD D7     - pin 7 </a:t>
            </a:r>
            <a:endParaRPr lang="fr-FR" sz="800" dirty="0">
              <a:solidFill>
                <a:schemeClr val="bg1">
                  <a:lumMod val="50000"/>
                </a:schemeClr>
              </a:solidFill>
              <a:latin typeface="Calibri" pitchFamily="34" charset="0"/>
              <a:cs typeface="Calibri" pitchFamily="34" charset="0"/>
            </a:endParaRPr>
          </a:p>
          <a:p>
            <a:r>
              <a:rPr lang="en-US" sz="800" dirty="0">
                <a:solidFill>
                  <a:schemeClr val="bg1">
                    <a:lumMod val="50000"/>
                  </a:schemeClr>
                </a:solidFill>
                <a:latin typeface="Calibri" pitchFamily="34" charset="0"/>
                <a:cs typeface="Calibri" pitchFamily="34" charset="0"/>
              </a:rPr>
              <a:t>* LCD R/W    - GND </a:t>
            </a:r>
            <a:endParaRPr lang="fr-FR" sz="800" dirty="0">
              <a:solidFill>
                <a:schemeClr val="bg1">
                  <a:lumMod val="50000"/>
                </a:schemeClr>
              </a:solidFill>
              <a:latin typeface="Calibri" pitchFamily="34" charset="0"/>
              <a:cs typeface="Calibri" pitchFamily="34" charset="0"/>
            </a:endParaRPr>
          </a:p>
          <a:p>
            <a:r>
              <a:rPr lang="fr-FR" sz="800" dirty="0">
                <a:solidFill>
                  <a:schemeClr val="bg1">
                    <a:lumMod val="50000"/>
                  </a:schemeClr>
                </a:solidFill>
                <a:latin typeface="Calibri" pitchFamily="34" charset="0"/>
                <a:cs typeface="Calibri" pitchFamily="34" charset="0"/>
              </a:rPr>
              <a:t>* LCD Vo contrast- potentiomètre 10K (entre Gnd et +5V)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Calibri" pitchFamily="34" charset="0"/>
                <a:cs typeface="Calibri" pitchFamily="34" charset="0"/>
              </a:rPr>
              <a:t>Senseur de température:</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Calibri" pitchFamily="34" charset="0"/>
                <a:cs typeface="Calibri" pitchFamily="34" charset="0"/>
              </a:rPr>
              <a:t> * TMP36 </a:t>
            </a:r>
            <a:r>
              <a:rPr kumimoji="0" lang="fr-FR" sz="800" b="0" i="0" u="none" strike="noStrike" cap="none" normalizeH="0" baseline="0" dirty="0" err="1">
                <a:ln>
                  <a:noFill/>
                </a:ln>
                <a:solidFill>
                  <a:srgbClr val="7E7E7E"/>
                </a:solidFill>
                <a:effectLst/>
                <a:latin typeface="Calibri" pitchFamily="34" charset="0"/>
                <a:cs typeface="Calibri" pitchFamily="34" charset="0"/>
              </a:rPr>
              <a:t>Analog</a:t>
            </a:r>
            <a:r>
              <a:rPr kumimoji="0" lang="fr-FR" sz="800" b="0" i="0" u="none" strike="noStrike" cap="none" normalizeH="0" baseline="0" dirty="0">
                <a:ln>
                  <a:noFill/>
                </a:ln>
                <a:solidFill>
                  <a:srgbClr val="7E7E7E"/>
                </a:solidFill>
                <a:effectLst/>
                <a:latin typeface="Calibri" pitchFamily="34" charset="0"/>
                <a:cs typeface="Calibri" pitchFamily="34" charset="0"/>
              </a:rPr>
              <a:t> Output - Pin A0 (analogique)</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dirty="0">
              <a:ln>
                <a:noFill/>
              </a:ln>
              <a:solidFill>
                <a:srgbClr val="7E7E7E"/>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Calibri" pitchFamily="34" charset="0"/>
                <a:cs typeface="Calibri" pitchFamily="34" charset="0"/>
              </a:rPr>
              <a:t>// </a:t>
            </a:r>
            <a:r>
              <a:rPr kumimoji="0" lang="fr-FR" sz="800" b="0" i="0" u="none" strike="noStrike" cap="none" normalizeH="0" baseline="0" dirty="0" err="1">
                <a:ln>
                  <a:noFill/>
                </a:ln>
                <a:solidFill>
                  <a:srgbClr val="7E7E7E"/>
                </a:solidFill>
                <a:effectLst/>
                <a:latin typeface="Calibri" pitchFamily="34" charset="0"/>
                <a:cs typeface="Calibri" pitchFamily="34" charset="0"/>
              </a:rPr>
              <a:t>include</a:t>
            </a:r>
            <a:r>
              <a:rPr kumimoji="0" lang="fr-FR" sz="800" b="0" i="0" u="none" strike="noStrike" cap="none" normalizeH="0" baseline="0" dirty="0">
                <a:ln>
                  <a:noFill/>
                </a:ln>
                <a:solidFill>
                  <a:srgbClr val="7E7E7E"/>
                </a:solidFill>
                <a:effectLst/>
                <a:latin typeface="Calibri" pitchFamily="34" charset="0"/>
                <a:cs typeface="Calibri" pitchFamily="34" charset="0"/>
              </a:rPr>
              <a:t> the </a:t>
            </a:r>
            <a:r>
              <a:rPr kumimoji="0" lang="fr-FR" sz="800" b="0" i="0" u="none" strike="noStrike" cap="none" normalizeH="0" baseline="0" dirty="0" err="1">
                <a:ln>
                  <a:noFill/>
                </a:ln>
                <a:solidFill>
                  <a:srgbClr val="7E7E7E"/>
                </a:solidFill>
                <a:effectLst/>
                <a:latin typeface="Calibri" pitchFamily="34" charset="0"/>
                <a:cs typeface="Calibri" pitchFamily="34" charset="0"/>
              </a:rPr>
              <a:t>library</a:t>
            </a:r>
            <a:r>
              <a:rPr kumimoji="0" lang="fr-FR" sz="800" b="0" i="0" u="none" strike="noStrike" cap="none" normalizeH="0" baseline="0" dirty="0">
                <a:ln>
                  <a:noFill/>
                </a:ln>
                <a:solidFill>
                  <a:srgbClr val="7E7E7E"/>
                </a:solidFill>
                <a:effectLst/>
                <a:latin typeface="Calibri" pitchFamily="34" charset="0"/>
                <a:cs typeface="Calibri" pitchFamily="34" charset="0"/>
              </a:rPr>
              <a:t> code:</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include</a:t>
            </a:r>
            <a:r>
              <a:rPr kumimoji="0" lang="fr-FR" sz="800" b="0" i="0" u="none" strike="noStrike" cap="none" normalizeH="0" baseline="0" dirty="0">
                <a:ln>
                  <a:noFill/>
                </a:ln>
                <a:solidFill>
                  <a:schemeClr val="tx1"/>
                </a:solidFill>
                <a:effectLst/>
                <a:latin typeface="Calibri" pitchFamily="34" charset="0"/>
                <a:cs typeface="Calibri" pitchFamily="34" charset="0"/>
              </a:rPr>
              <a:t> &lt;</a:t>
            </a:r>
            <a:r>
              <a:rPr kumimoji="0" lang="fr-FR" sz="800" b="0" i="0" u="none" strike="noStrike" cap="none" normalizeH="0" baseline="0" dirty="0" err="1">
                <a:ln>
                  <a:noFill/>
                </a:ln>
                <a:solidFill>
                  <a:srgbClr val="CC6600"/>
                </a:solidFill>
                <a:effectLst/>
                <a:latin typeface="Calibri" pitchFamily="34" charset="0"/>
                <a:cs typeface="Calibri" pitchFamily="34" charset="0"/>
              </a:rPr>
              <a:t>LiquidCrystal</a:t>
            </a:r>
            <a:r>
              <a:rPr kumimoji="0" lang="fr-FR" sz="800" b="0" i="0" u="none" strike="noStrike" cap="none" normalizeH="0" baseline="0" dirty="0" err="1">
                <a:ln>
                  <a:noFill/>
                </a:ln>
                <a:solidFill>
                  <a:schemeClr val="tx1"/>
                </a:solidFill>
                <a:effectLst/>
                <a:latin typeface="Calibri" pitchFamily="34" charset="0"/>
                <a:cs typeface="Calibri" pitchFamily="34" charset="0"/>
              </a:rPr>
              <a:t>.h</a:t>
            </a:r>
            <a:r>
              <a:rPr kumimoji="0" lang="fr-FR" sz="800" b="0" i="0" u="none" strike="noStrike" cap="none" normalizeH="0" baseline="0" dirty="0">
                <a:ln>
                  <a:noFill/>
                </a:ln>
                <a:solidFill>
                  <a:schemeClr val="tx1"/>
                </a:solidFill>
                <a:effectLst/>
                <a:latin typeface="Calibri" pitchFamily="34" charset="0"/>
                <a:cs typeface="Calibri" pitchFamily="34" charset="0"/>
              </a:rPr>
              <a:t>&gt;</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rgbClr val="CC6600"/>
                </a:solidFill>
                <a:effectLst/>
                <a:latin typeface="Calibri" pitchFamily="34" charset="0"/>
                <a:cs typeface="Calibri" pitchFamily="34" charset="0"/>
              </a:rPr>
              <a:t>int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tempSensorPin</a:t>
            </a:r>
            <a:r>
              <a:rPr kumimoji="0" lang="fr-FR" sz="800" b="0" i="0" u="none" strike="noStrike" cap="none" normalizeH="0" baseline="0" dirty="0">
                <a:ln>
                  <a:noFill/>
                </a:ln>
                <a:solidFill>
                  <a:schemeClr val="tx1"/>
                </a:solidFill>
                <a:effectLst/>
                <a:latin typeface="Calibri" pitchFamily="34" charset="0"/>
                <a:cs typeface="Calibri" pitchFamily="34" charset="0"/>
              </a:rPr>
              <a:t> = 0; </a:t>
            </a:r>
            <a:r>
              <a:rPr kumimoji="0" lang="fr-FR" sz="800" b="0" i="0" u="none" strike="noStrike" cap="none" normalizeH="0" baseline="0" dirty="0">
                <a:ln>
                  <a:noFill/>
                </a:ln>
                <a:solidFill>
                  <a:srgbClr val="7E7E7E"/>
                </a:solidFill>
                <a:effectLst/>
                <a:latin typeface="Calibri" pitchFamily="34" charset="0"/>
                <a:cs typeface="Calibri" pitchFamily="34" charset="0"/>
              </a:rPr>
              <a:t>// Pin analogique pour lecture de la tension de sortie du TMP36 (</a:t>
            </a:r>
            <a:r>
              <a:rPr kumimoji="0" lang="fr-FR" sz="800" b="0" i="0" u="none" strike="noStrike" cap="none" normalizeH="0" baseline="0" dirty="0" err="1">
                <a:ln>
                  <a:noFill/>
                </a:ln>
                <a:solidFill>
                  <a:srgbClr val="7E7E7E"/>
                </a:solidFill>
                <a:effectLst/>
                <a:latin typeface="Calibri" pitchFamily="34" charset="0"/>
                <a:cs typeface="Calibri" pitchFamily="34" charset="0"/>
              </a:rPr>
              <a:t>Vout</a:t>
            </a:r>
            <a:r>
              <a:rPr kumimoji="0" lang="fr-FR" sz="800" b="0" i="0" u="none" strike="noStrike" cap="none" normalizeH="0" baseline="0" dirty="0">
                <a:ln>
                  <a:noFill/>
                </a:ln>
                <a:solidFill>
                  <a:srgbClr val="7E7E7E"/>
                </a:solidFill>
                <a:effectLst/>
                <a:latin typeface="Calibri" pitchFamily="34" charset="0"/>
                <a:cs typeface="Calibri" pitchFamily="34" charset="0"/>
              </a:rPr>
              <a:t>).</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a:t>
            </a:r>
            <a:r>
              <a:rPr kumimoji="0" lang="fr-FR" sz="800" b="0" i="0" u="none" strike="noStrike" cap="none" normalizeH="0" baseline="0" dirty="0" err="1">
                <a:ln>
                  <a:noFill/>
                </a:ln>
                <a:solidFill>
                  <a:srgbClr val="7E7E7E"/>
                </a:solidFill>
                <a:effectLst/>
                <a:latin typeface="Calibri" pitchFamily="34" charset="0"/>
                <a:cs typeface="Calibri" pitchFamily="34" charset="0"/>
              </a:rPr>
              <a:t>Resolution</a:t>
            </a:r>
            <a:r>
              <a:rPr kumimoji="0" lang="fr-FR" sz="800" b="0" i="0" u="none" strike="noStrike" cap="none" normalizeH="0" baseline="0" dirty="0">
                <a:ln>
                  <a:noFill/>
                </a:ln>
                <a:solidFill>
                  <a:srgbClr val="7E7E7E"/>
                </a:solidFill>
                <a:effectLst/>
                <a:latin typeface="Calibri" pitchFamily="34" charset="0"/>
                <a:cs typeface="Calibri" pitchFamily="34" charset="0"/>
              </a:rPr>
              <a:t>: 10 mV / </a:t>
            </a:r>
            <a:r>
              <a:rPr kumimoji="0" lang="fr-FR" sz="800" b="0" i="0" u="none" strike="noStrike" cap="none" normalizeH="0" baseline="0" dirty="0" err="1">
                <a:ln>
                  <a:noFill/>
                </a:ln>
                <a:solidFill>
                  <a:srgbClr val="7E7E7E"/>
                </a:solidFill>
                <a:effectLst/>
                <a:latin typeface="Calibri" pitchFamily="34" charset="0"/>
                <a:cs typeface="Calibri" pitchFamily="34" charset="0"/>
              </a:rPr>
              <a:t>degree</a:t>
            </a:r>
            <a:r>
              <a:rPr kumimoji="0" lang="fr-FR" sz="800" b="0" i="0" u="none" strike="noStrike" cap="none" normalizeH="0" baseline="0" dirty="0">
                <a:ln>
                  <a:noFill/>
                </a:ln>
                <a:solidFill>
                  <a:srgbClr val="7E7E7E"/>
                </a:solidFill>
                <a:effectLst/>
                <a:latin typeface="Calibri" pitchFamily="34" charset="0"/>
                <a:cs typeface="Calibri" pitchFamily="34" charset="0"/>
              </a:rPr>
              <a:t> </a:t>
            </a:r>
            <a:r>
              <a:rPr kumimoji="0" lang="fr-FR" sz="800" b="0" i="0" u="none" strike="noStrike" cap="none" normalizeH="0" baseline="0" dirty="0" err="1">
                <a:ln>
                  <a:noFill/>
                </a:ln>
                <a:solidFill>
                  <a:srgbClr val="7E7E7E"/>
                </a:solidFill>
                <a:effectLst/>
                <a:latin typeface="Calibri" pitchFamily="34" charset="0"/>
                <a:cs typeface="Calibri" pitchFamily="34" charset="0"/>
              </a:rPr>
              <a:t>celsius</a:t>
            </a:r>
            <a:r>
              <a:rPr kumimoji="0" lang="fr-FR" sz="800" b="0" i="0" u="none" strike="noStrike" cap="none" normalizeH="0" baseline="0" dirty="0">
                <a:ln>
                  <a:noFill/>
                </a:ln>
                <a:solidFill>
                  <a:srgbClr val="7E7E7E"/>
                </a:solidFill>
                <a:effectLst/>
                <a:latin typeface="Calibri" pitchFamily="34" charset="0"/>
                <a:cs typeface="Calibri" pitchFamily="34" charset="0"/>
              </a:rPr>
              <a:t> avec une offset de 500 </a:t>
            </a:r>
            <a:r>
              <a:rPr kumimoji="0" lang="fr-FR" sz="800" b="0" i="0" u="none" strike="noStrike" cap="none" normalizeH="0" baseline="0" dirty="0" err="1">
                <a:ln>
                  <a:noFill/>
                </a:ln>
                <a:solidFill>
                  <a:srgbClr val="7E7E7E"/>
                </a:solidFill>
                <a:effectLst/>
                <a:latin typeface="Calibri" pitchFamily="34" charset="0"/>
                <a:cs typeface="Calibri" pitchFamily="34" charset="0"/>
              </a:rPr>
              <a:t>mv</a:t>
            </a:r>
            <a:r>
              <a:rPr kumimoji="0" lang="fr-FR" sz="800" b="0" i="0" u="none" strike="noStrike" cap="none" normalizeH="0" baseline="0" dirty="0">
                <a:ln>
                  <a:noFill/>
                </a:ln>
                <a:solidFill>
                  <a:srgbClr val="7E7E7E"/>
                </a:solidFill>
                <a:effectLst/>
                <a:latin typeface="Calibri" pitchFamily="34" charset="0"/>
                <a:cs typeface="Calibri" pitchFamily="34" charset="0"/>
              </a:rPr>
              <a: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a:t>
            </a:r>
            <a:r>
              <a:rPr kumimoji="0" lang="fr-FR" sz="800" b="0" i="0" u="none" strike="noStrike" cap="none" normalizeH="0" baseline="0" dirty="0" err="1">
                <a:ln>
                  <a:noFill/>
                </a:ln>
                <a:solidFill>
                  <a:srgbClr val="7E7E7E"/>
                </a:solidFill>
                <a:effectLst/>
                <a:latin typeface="Calibri" pitchFamily="34" charset="0"/>
                <a:cs typeface="Calibri" pitchFamily="34" charset="0"/>
              </a:rPr>
              <a:t>Definition</a:t>
            </a:r>
            <a:r>
              <a:rPr kumimoji="0" lang="fr-FR" sz="800" b="0" i="0" u="none" strike="noStrike" cap="none" normalizeH="0" baseline="0" dirty="0">
                <a:ln>
                  <a:noFill/>
                </a:ln>
                <a:solidFill>
                  <a:srgbClr val="7E7E7E"/>
                </a:solidFill>
                <a:effectLst/>
                <a:latin typeface="Calibri" pitchFamily="34" charset="0"/>
                <a:cs typeface="Calibri" pitchFamily="34" charset="0"/>
              </a:rPr>
              <a:t> du </a:t>
            </a:r>
            <a:r>
              <a:rPr kumimoji="0" lang="fr-FR" sz="800" b="0" i="0" u="none" strike="noStrike" cap="none" normalizeH="0" baseline="0" dirty="0" err="1">
                <a:ln>
                  <a:noFill/>
                </a:ln>
                <a:solidFill>
                  <a:srgbClr val="7E7E7E"/>
                </a:solidFill>
                <a:effectLst/>
                <a:latin typeface="Calibri" pitchFamily="34" charset="0"/>
                <a:cs typeface="Calibri" pitchFamily="34" charset="0"/>
              </a:rPr>
              <a:t>caractere</a:t>
            </a:r>
            <a:r>
              <a:rPr kumimoji="0" lang="fr-FR" sz="800" b="0" i="0" u="none" strike="noStrike" cap="none" normalizeH="0" baseline="0" dirty="0">
                <a:ln>
                  <a:noFill/>
                </a:ln>
                <a:solidFill>
                  <a:srgbClr val="7E7E7E"/>
                </a:solidFill>
                <a:effectLst/>
                <a:latin typeface="Calibri" pitchFamily="34" charset="0"/>
                <a:cs typeface="Calibri" pitchFamily="34" charset="0"/>
              </a:rPr>
              <a:t> °</a:t>
            </a:r>
          </a:p>
          <a:p>
            <a:r>
              <a:rPr lang="fr-FR" sz="800" dirty="0">
                <a:solidFill>
                  <a:srgbClr val="7E7E7E"/>
                </a:solidFill>
                <a:latin typeface="Calibri" pitchFamily="34" charset="0"/>
                <a:cs typeface="Calibri" pitchFamily="34" charset="0"/>
              </a:rPr>
              <a:t>// </a:t>
            </a:r>
            <a:r>
              <a:rPr lang="fr-FR" sz="800" dirty="0" err="1">
                <a:solidFill>
                  <a:srgbClr val="7E7E7E"/>
                </a:solidFill>
                <a:latin typeface="Calibri" pitchFamily="34" charset="0"/>
                <a:cs typeface="Calibri" pitchFamily="34" charset="0"/>
              </a:rPr>
              <a:t>initialize</a:t>
            </a:r>
            <a:r>
              <a:rPr lang="fr-FR" sz="800" dirty="0">
                <a:solidFill>
                  <a:srgbClr val="7E7E7E"/>
                </a:solidFill>
                <a:latin typeface="Calibri" pitchFamily="34" charset="0"/>
                <a:cs typeface="Calibri" pitchFamily="34" charset="0"/>
              </a:rPr>
              <a:t> the </a:t>
            </a:r>
            <a:r>
              <a:rPr lang="fr-FR" sz="800" dirty="0" err="1">
                <a:solidFill>
                  <a:srgbClr val="7E7E7E"/>
                </a:solidFill>
                <a:latin typeface="Calibri" pitchFamily="34" charset="0"/>
                <a:cs typeface="Calibri" pitchFamily="34" charset="0"/>
              </a:rPr>
              <a:t>library</a:t>
            </a:r>
            <a:r>
              <a:rPr lang="fr-FR" sz="800" dirty="0">
                <a:solidFill>
                  <a:srgbClr val="7E7E7E"/>
                </a:solidFill>
                <a:latin typeface="Calibri" pitchFamily="34" charset="0"/>
                <a:cs typeface="Calibri" pitchFamily="34" charset="0"/>
              </a:rPr>
              <a:t> </a:t>
            </a:r>
            <a:r>
              <a:rPr lang="fr-FR" sz="800" dirty="0" err="1">
                <a:solidFill>
                  <a:srgbClr val="7E7E7E"/>
                </a:solidFill>
                <a:latin typeface="Calibri" pitchFamily="34" charset="0"/>
                <a:cs typeface="Calibri" pitchFamily="34" charset="0"/>
              </a:rPr>
              <a:t>with</a:t>
            </a:r>
            <a:r>
              <a:rPr lang="fr-FR" sz="800" dirty="0">
                <a:solidFill>
                  <a:srgbClr val="7E7E7E"/>
                </a:solidFill>
                <a:latin typeface="Calibri" pitchFamily="34" charset="0"/>
                <a:cs typeface="Calibri" pitchFamily="34" charset="0"/>
              </a:rPr>
              <a:t> the </a:t>
            </a:r>
            <a:r>
              <a:rPr lang="fr-FR" sz="800" dirty="0" err="1">
                <a:solidFill>
                  <a:srgbClr val="7E7E7E"/>
                </a:solidFill>
                <a:latin typeface="Calibri" pitchFamily="34" charset="0"/>
                <a:cs typeface="Calibri" pitchFamily="34" charset="0"/>
              </a:rPr>
              <a:t>numbers</a:t>
            </a:r>
            <a:r>
              <a:rPr lang="fr-FR" sz="800" dirty="0">
                <a:solidFill>
                  <a:srgbClr val="7E7E7E"/>
                </a:solidFill>
                <a:latin typeface="Calibri" pitchFamily="34" charset="0"/>
                <a:cs typeface="Calibri" pitchFamily="34" charset="0"/>
              </a:rPr>
              <a:t> of the interface pins</a:t>
            </a:r>
            <a:r>
              <a:rPr lang="fr-FR" sz="800" dirty="0">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Calibri" pitchFamily="34" charset="0"/>
                <a:cs typeface="Calibri" pitchFamily="34" charset="0"/>
              </a:rPr>
              <a:t>byte</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rgbClr val="CC6600"/>
                </a:solidFill>
                <a:effectLst/>
                <a:latin typeface="Calibri" pitchFamily="34" charset="0"/>
                <a:cs typeface="Calibri" pitchFamily="34" charset="0"/>
              </a:rPr>
              <a:t>degrees</a:t>
            </a:r>
            <a:r>
              <a:rPr kumimoji="0" lang="fr-FR" sz="800" b="0" i="0" u="none" strike="noStrike" cap="none" normalizeH="0" baseline="0" dirty="0">
                <a:ln>
                  <a:noFill/>
                </a:ln>
                <a:solidFill>
                  <a:schemeClr val="tx1"/>
                </a:solidFill>
                <a:effectLst/>
                <a:latin typeface="Calibri" pitchFamily="34" charset="0"/>
                <a:cs typeface="Calibri" pitchFamily="34" charset="0"/>
              </a:rPr>
              <a:t>[8] = {   </a:t>
            </a:r>
            <a:r>
              <a:rPr kumimoji="0" lang="fr-FR" sz="800" b="0" i="0" u="none" strike="noStrike" cap="none" normalizeH="0" baseline="0" dirty="0">
                <a:ln>
                  <a:noFill/>
                </a:ln>
                <a:solidFill>
                  <a:srgbClr val="006699"/>
                </a:solidFill>
                <a:effectLst/>
                <a:latin typeface="Calibri" pitchFamily="34" charset="0"/>
                <a:cs typeface="Calibri" pitchFamily="34" charset="0"/>
              </a:rPr>
              <a:t>B00000</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006699"/>
                </a:solidFill>
                <a:effectLst/>
                <a:latin typeface="Calibri" pitchFamily="34" charset="0"/>
                <a:cs typeface="Calibri" pitchFamily="34" charset="0"/>
              </a:rPr>
              <a:t>B01000</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006699"/>
                </a:solidFill>
                <a:effectLst/>
                <a:latin typeface="Calibri" pitchFamily="34" charset="0"/>
                <a:cs typeface="Calibri" pitchFamily="34" charset="0"/>
              </a:rPr>
              <a:t>B10100</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006699"/>
                </a:solidFill>
                <a:effectLst/>
                <a:latin typeface="Calibri" pitchFamily="34" charset="0"/>
                <a:cs typeface="Calibri" pitchFamily="34" charset="0"/>
              </a:rPr>
              <a:t>B01000</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006699"/>
                </a:solidFill>
                <a:effectLst/>
                <a:latin typeface="Calibri" pitchFamily="34" charset="0"/>
                <a:cs typeface="Calibri" pitchFamily="34" charset="0"/>
              </a:rPr>
              <a:t>B00000</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006699"/>
                </a:solidFill>
                <a:effectLst/>
                <a:latin typeface="Calibri" pitchFamily="34" charset="0"/>
                <a:cs typeface="Calibri" pitchFamily="34" charset="0"/>
              </a:rPr>
              <a:t>B00000</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006699"/>
                </a:solidFill>
                <a:effectLst/>
                <a:latin typeface="Calibri" pitchFamily="34" charset="0"/>
                <a:cs typeface="Calibri" pitchFamily="34" charset="0"/>
              </a:rPr>
              <a:t>B00000</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006699"/>
                </a:solidFill>
                <a:effectLst/>
                <a:latin typeface="Calibri" pitchFamily="34" charset="0"/>
                <a:cs typeface="Calibri" pitchFamily="34" charset="0"/>
              </a:rPr>
              <a:t>B00000</a:t>
            </a:r>
            <a:r>
              <a:rPr kumimoji="0" lang="fr-FR" sz="800" b="0" i="0" u="none" strike="noStrike" cap="none" normalizeH="0" baseline="0" dirty="0">
                <a:ln>
                  <a:noFill/>
                </a:ln>
                <a:solidFill>
                  <a:schemeClr val="tx1"/>
                </a:solidFill>
                <a:effectLst/>
                <a:latin typeface="Calibri" pitchFamily="34" charset="0"/>
                <a:cs typeface="Calibri" pitchFamily="34" charset="0"/>
              </a:rPr>
              <a:t>, }; </a:t>
            </a:r>
          </a:p>
          <a:p>
            <a:r>
              <a:rPr lang="en-US" sz="800" dirty="0" err="1">
                <a:latin typeface="Calibri" pitchFamily="34" charset="0"/>
                <a:cs typeface="Calibri" pitchFamily="34" charset="0"/>
              </a:rPr>
              <a:t>LiquidCrystal</a:t>
            </a:r>
            <a:r>
              <a:rPr lang="en-US" sz="800" dirty="0">
                <a:latin typeface="Calibri" pitchFamily="34" charset="0"/>
                <a:cs typeface="Calibri" pitchFamily="34" charset="0"/>
              </a:rPr>
              <a:t> </a:t>
            </a:r>
            <a:r>
              <a:rPr lang="en-US" sz="800" dirty="0" err="1">
                <a:latin typeface="Calibri" pitchFamily="34" charset="0"/>
                <a:cs typeface="Calibri" pitchFamily="34" charset="0"/>
              </a:rPr>
              <a:t>lcd</a:t>
            </a:r>
            <a:r>
              <a:rPr lang="en-US" sz="800" dirty="0">
                <a:latin typeface="Calibri" pitchFamily="34" charset="0"/>
                <a:cs typeface="Calibri" pitchFamily="34" charset="0"/>
              </a:rPr>
              <a:t>(2, 3, 4, 5, 6, 7); </a:t>
            </a:r>
            <a:endParaRPr lang="fr-FR" sz="800" dirty="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dirty="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Calibri" pitchFamily="34" charset="0"/>
                <a:cs typeface="Calibri" pitchFamily="34" charset="0"/>
              </a:rPr>
              <a:t>void</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1" i="0" u="none" strike="noStrike" cap="none" normalizeH="0" baseline="0" dirty="0">
                <a:ln>
                  <a:noFill/>
                </a:ln>
                <a:solidFill>
                  <a:srgbClr val="CC6600"/>
                </a:solidFill>
                <a:effectLst/>
                <a:latin typeface="Calibri" pitchFamily="34" charset="0"/>
                <a:cs typeface="Calibri" pitchFamily="34" charset="0"/>
              </a:rPr>
              <a:t>setup</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r>
              <a:rPr kumimoji="0" lang="fr-FR" sz="800" b="0" i="0" u="none" strike="noStrike" cap="none" normalizeH="0" baseline="0" dirty="0" err="1">
                <a:ln>
                  <a:noFill/>
                </a:ln>
                <a:solidFill>
                  <a:schemeClr val="tx1"/>
                </a:solidFill>
                <a:effectLst/>
                <a:latin typeface="Calibri" pitchFamily="34" charset="0"/>
                <a:cs typeface="Calibri" pitchFamily="34" charset="0"/>
              </a:rPr>
              <a:t>lcd.</a:t>
            </a:r>
            <a:r>
              <a:rPr kumimoji="0" lang="fr-FR" sz="800" b="0" i="0" u="none" strike="noStrike" cap="none" normalizeH="0" baseline="0" dirty="0" err="1">
                <a:ln>
                  <a:noFill/>
                </a:ln>
                <a:solidFill>
                  <a:srgbClr val="CC6600"/>
                </a:solidFill>
                <a:effectLst/>
                <a:latin typeface="Calibri" pitchFamily="34" charset="0"/>
                <a:cs typeface="Calibri" pitchFamily="34" charset="0"/>
              </a:rPr>
              <a:t>begin</a:t>
            </a:r>
            <a:r>
              <a:rPr kumimoji="0" lang="fr-FR" sz="800" b="0" i="0" u="none" strike="noStrike" cap="none" normalizeH="0" baseline="0" dirty="0">
                <a:ln>
                  <a:noFill/>
                </a:ln>
                <a:solidFill>
                  <a:schemeClr val="tx1"/>
                </a:solidFill>
                <a:effectLst/>
                <a:latin typeface="Calibri" pitchFamily="34" charset="0"/>
                <a:cs typeface="Calibri" pitchFamily="34" charset="0"/>
              </a:rPr>
              <a:t>(16, 2);   </a:t>
            </a:r>
            <a:r>
              <a:rPr lang="fr-FR" sz="800" dirty="0">
                <a:solidFill>
                  <a:srgbClr val="7E7E7E"/>
                </a:solidFill>
                <a:latin typeface="Calibri" pitchFamily="34" charset="0"/>
                <a:cs typeface="Calibri" pitchFamily="34" charset="0"/>
              </a:rPr>
              <a:t>// set up the </a:t>
            </a:r>
            <a:r>
              <a:rPr lang="fr-FR" sz="800" dirty="0" err="1">
                <a:solidFill>
                  <a:srgbClr val="7E7E7E"/>
                </a:solidFill>
                <a:latin typeface="Calibri" pitchFamily="34" charset="0"/>
                <a:cs typeface="Calibri" pitchFamily="34" charset="0"/>
              </a:rPr>
              <a:t>LCD's</a:t>
            </a:r>
            <a:r>
              <a:rPr lang="fr-FR" sz="800" dirty="0">
                <a:solidFill>
                  <a:srgbClr val="7E7E7E"/>
                </a:solidFill>
                <a:latin typeface="Calibri" pitchFamily="34" charset="0"/>
                <a:cs typeface="Calibri" pitchFamily="34" charset="0"/>
              </a:rPr>
              <a:t> </a:t>
            </a:r>
            <a:r>
              <a:rPr lang="fr-FR" sz="800" dirty="0" err="1">
                <a:solidFill>
                  <a:srgbClr val="7E7E7E"/>
                </a:solidFill>
                <a:latin typeface="Calibri" pitchFamily="34" charset="0"/>
                <a:cs typeface="Calibri" pitchFamily="34" charset="0"/>
              </a:rPr>
              <a:t>number</a:t>
            </a:r>
            <a:r>
              <a:rPr lang="fr-FR" sz="800" dirty="0">
                <a:solidFill>
                  <a:srgbClr val="7E7E7E"/>
                </a:solidFill>
                <a:latin typeface="Calibri" pitchFamily="34" charset="0"/>
                <a:cs typeface="Calibri" pitchFamily="34" charset="0"/>
              </a:rPr>
              <a:t> of </a:t>
            </a:r>
            <a:r>
              <a:rPr lang="fr-FR" sz="800" dirty="0" err="1">
                <a:solidFill>
                  <a:srgbClr val="7E7E7E"/>
                </a:solidFill>
                <a:latin typeface="Calibri" pitchFamily="34" charset="0"/>
                <a:cs typeface="Calibri" pitchFamily="34" charset="0"/>
              </a:rPr>
              <a:t>columns</a:t>
            </a:r>
            <a:r>
              <a:rPr lang="fr-FR" sz="800" dirty="0">
                <a:solidFill>
                  <a:srgbClr val="7E7E7E"/>
                </a:solidFill>
                <a:latin typeface="Calibri" pitchFamily="34" charset="0"/>
                <a:cs typeface="Calibri" pitchFamily="34" charset="0"/>
              </a:rPr>
              <a:t> and </a:t>
            </a:r>
            <a:r>
              <a:rPr lang="fr-FR" sz="800" dirty="0" err="1">
                <a:solidFill>
                  <a:srgbClr val="7E7E7E"/>
                </a:solidFill>
                <a:latin typeface="Calibri" pitchFamily="34" charset="0"/>
                <a:cs typeface="Calibri" pitchFamily="34" charset="0"/>
              </a:rPr>
              <a:t>rows</a:t>
            </a:r>
            <a:r>
              <a:rPr lang="fr-FR" sz="800" dirty="0">
                <a:solidFill>
                  <a:srgbClr val="7E7E7E"/>
                </a:solidFill>
                <a:latin typeface="Calibri" pitchFamily="34" charset="0"/>
                <a:cs typeface="Calibri" pitchFamily="34" charset="0"/>
              </a:rPr>
              <a:t>: </a:t>
            </a:r>
            <a:r>
              <a:rPr lang="fr-FR" sz="800" dirty="0">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chemeClr val="tx1"/>
                </a:solidFill>
                <a:effectLst/>
                <a:latin typeface="Calibri" pitchFamily="34" charset="0"/>
                <a:cs typeface="Calibri" pitchFamily="34" charset="0"/>
              </a:rPr>
              <a:t>lcd.</a:t>
            </a:r>
            <a:r>
              <a:rPr kumimoji="0" lang="fr-FR" sz="800" b="0" i="0" u="none" strike="noStrike" cap="none" normalizeH="0" baseline="0" dirty="0" err="1">
                <a:ln>
                  <a:noFill/>
                </a:ln>
                <a:solidFill>
                  <a:srgbClr val="CC6600"/>
                </a:solidFill>
                <a:effectLst/>
                <a:latin typeface="Calibri" pitchFamily="34" charset="0"/>
                <a:cs typeface="Calibri" pitchFamily="34" charset="0"/>
              </a:rPr>
              <a:t>clear</a:t>
            </a:r>
            <a:r>
              <a:rPr kumimoji="0" lang="fr-FR" sz="800" b="0" i="0" u="none" strike="noStrike" cap="none" normalizeH="0" baseline="0" dirty="0">
                <a:ln>
                  <a:noFill/>
                </a:ln>
                <a:solidFill>
                  <a:schemeClr val="tx1"/>
                </a:solidFill>
                <a:effectLst/>
                <a:latin typeface="Calibri" pitchFamily="34" charset="0"/>
                <a:cs typeface="Calibri" pitchFamily="34" charset="0"/>
              </a:rPr>
              <a:t>();    //efface</a:t>
            </a:r>
            <a:r>
              <a:rPr kumimoji="0" lang="fr-FR" sz="800" b="0" i="0" u="none" strike="noStrike" cap="none" normalizeH="0" dirty="0">
                <a:ln>
                  <a:noFill/>
                </a:ln>
                <a:solidFill>
                  <a:schemeClr val="tx1"/>
                </a:solidFill>
                <a:effectLst/>
                <a:latin typeface="Calibri" pitchFamily="34" charset="0"/>
                <a:cs typeface="Calibri" pitchFamily="34" charset="0"/>
              </a:rPr>
              <a:t> l’écran</a:t>
            </a:r>
            <a:endParaRPr kumimoji="0" lang="fr-FR" sz="800" b="0" i="0" u="none" strike="noStrike" cap="none" normalizeH="0" baseline="0" dirty="0">
              <a:ln>
                <a:noFill/>
              </a:ln>
              <a:solidFill>
                <a:schemeClr val="tx1"/>
              </a:solidFill>
              <a:effectLst/>
              <a:latin typeface="Calibri" pitchFamily="34" charset="0"/>
              <a:cs typeface="Calibri" pitchFamily="34" charset="0"/>
            </a:endParaRPr>
          </a:p>
          <a:p>
            <a:r>
              <a:rPr kumimoji="0" lang="fr-FR" sz="800" b="0" i="0" u="none" strike="noStrike" cap="none" normalizeH="0" baseline="0" dirty="0" err="1">
                <a:ln>
                  <a:noFill/>
                </a:ln>
                <a:solidFill>
                  <a:schemeClr val="tx1"/>
                </a:solidFill>
                <a:effectLst/>
                <a:latin typeface="Calibri" pitchFamily="34" charset="0"/>
                <a:cs typeface="Calibri" pitchFamily="34" charset="0"/>
              </a:rPr>
              <a:t>lcd.</a:t>
            </a:r>
            <a:r>
              <a:rPr kumimoji="0" lang="fr-FR" sz="800" b="0" i="0" u="none" strike="noStrike" cap="none" normalizeH="0" baseline="0" dirty="0" err="1">
                <a:ln>
                  <a:noFill/>
                </a:ln>
                <a:solidFill>
                  <a:srgbClr val="CC6600"/>
                </a:solidFill>
                <a:effectLst/>
                <a:latin typeface="Calibri" pitchFamily="34" charset="0"/>
                <a:cs typeface="Calibri" pitchFamily="34" charset="0"/>
              </a:rPr>
              <a:t>createChar</a:t>
            </a:r>
            <a:r>
              <a:rPr kumimoji="0" lang="fr-FR" sz="800" b="0" i="0" u="none" strike="noStrike" cap="none" normalizeH="0" baseline="0" dirty="0">
                <a:ln>
                  <a:noFill/>
                </a:ln>
                <a:solidFill>
                  <a:schemeClr val="tx1"/>
                </a:solidFill>
                <a:effectLst/>
                <a:latin typeface="Calibri" pitchFamily="34" charset="0"/>
                <a:cs typeface="Calibri" pitchFamily="34" charset="0"/>
              </a:rPr>
              <a:t>( 0, </a:t>
            </a:r>
            <a:r>
              <a:rPr kumimoji="0" lang="fr-FR" sz="800" b="0" i="0" u="none" strike="noStrike" cap="none" normalizeH="0" baseline="0" dirty="0" err="1">
                <a:ln>
                  <a:noFill/>
                </a:ln>
                <a:solidFill>
                  <a:srgbClr val="CC6600"/>
                </a:solidFill>
                <a:effectLst/>
                <a:latin typeface="Calibri" pitchFamily="34" charset="0"/>
                <a:cs typeface="Calibri" pitchFamily="34" charset="0"/>
              </a:rPr>
              <a:t>degrees</a:t>
            </a:r>
            <a:r>
              <a:rPr kumimoji="0" lang="fr-FR" sz="800" b="0" i="0" u="none" strike="noStrike" cap="none" normalizeH="0" baseline="0" dirty="0">
                <a:ln>
                  <a:noFill/>
                </a:ln>
                <a:solidFill>
                  <a:schemeClr val="tx1"/>
                </a:solidFill>
                <a:effectLst/>
                <a:latin typeface="Calibri" pitchFamily="34" charset="0"/>
                <a:cs typeface="Calibri" pitchFamily="34" charset="0"/>
              </a:rPr>
              <a:t> ); } </a:t>
            </a:r>
            <a:r>
              <a:rPr lang="fr-FR" sz="800" dirty="0">
                <a:solidFill>
                  <a:srgbClr val="7E7E7E"/>
                </a:solidFill>
                <a:latin typeface="Calibri" pitchFamily="34" charset="0"/>
                <a:cs typeface="Calibri" pitchFamily="34" charset="0"/>
              </a:rPr>
              <a:t>// initialiser le caractère ° dans le LCD</a:t>
            </a:r>
            <a:r>
              <a:rPr lang="fr-FR" sz="800" dirty="0">
                <a:latin typeface="Calibri" pitchFamily="34" charset="0"/>
                <a:cs typeface="Calibri" pitchFamily="34" charset="0"/>
              </a:rPr>
              <a:t>   </a:t>
            </a:r>
          </a:p>
          <a:p>
            <a:r>
              <a:rPr kumimoji="0" lang="fr-FR" sz="800" b="0" i="0" u="none" strike="noStrike" cap="none" normalizeH="0" baseline="0" dirty="0" err="1">
                <a:ln>
                  <a:noFill/>
                </a:ln>
                <a:solidFill>
                  <a:srgbClr val="CC6600"/>
                </a:solidFill>
                <a:effectLst/>
                <a:latin typeface="Calibri" pitchFamily="34" charset="0"/>
                <a:cs typeface="Calibri" pitchFamily="34" charset="0"/>
              </a:rPr>
              <a:t>int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lastTemp</a:t>
            </a:r>
            <a:r>
              <a:rPr kumimoji="0" lang="fr-FR" sz="800" b="0" i="0" u="none" strike="noStrike" cap="none" normalizeH="0" baseline="0" dirty="0">
                <a:ln>
                  <a:noFill/>
                </a:ln>
                <a:solidFill>
                  <a:schemeClr val="tx1"/>
                </a:solidFill>
                <a:effectLst/>
                <a:latin typeface="Calibri" pitchFamily="34" charset="0"/>
                <a:cs typeface="Calibri" pitchFamily="34" charset="0"/>
              </a:rPr>
              <a:t> = -100; </a:t>
            </a:r>
            <a:r>
              <a:rPr lang="fr-FR" sz="800" dirty="0">
                <a:solidFill>
                  <a:srgbClr val="7E7E7E"/>
                </a:solidFill>
                <a:latin typeface="Calibri" pitchFamily="34" charset="0"/>
                <a:cs typeface="Calibri" pitchFamily="34" charset="0"/>
              </a:rPr>
              <a:t>// mémorise la dernière température affichée</a:t>
            </a:r>
            <a:r>
              <a:rPr lang="fr-FR" sz="800" dirty="0">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dirty="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Calibri" pitchFamily="34" charset="0"/>
                <a:cs typeface="Calibri" pitchFamily="34" charset="0"/>
              </a:rPr>
              <a:t>void</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1" i="0" u="none" strike="noStrike" cap="none" normalizeH="0" baseline="0" dirty="0" err="1">
                <a:ln>
                  <a:noFill/>
                </a:ln>
                <a:solidFill>
                  <a:srgbClr val="CC6600"/>
                </a:solidFill>
                <a:effectLst/>
                <a:latin typeface="Calibri" pitchFamily="34" charset="0"/>
                <a:cs typeface="Calibri" pitchFamily="34" charset="0"/>
              </a:rPr>
              <a:t>loop</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fr-FR" sz="800" b="0" i="0" u="none" strike="noStrike" cap="none" normalizeH="0" baseline="0" dirty="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rgbClr val="CC6600"/>
                </a:solidFill>
                <a:effectLst/>
                <a:latin typeface="Calibri" pitchFamily="34" charset="0"/>
                <a:cs typeface="Calibri" pitchFamily="34" charset="0"/>
              </a:rPr>
              <a:t>float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temp</a:t>
            </a:r>
            <a:r>
              <a:rPr kumimoji="0" lang="fr-FR" sz="800" b="0" i="0" u="none" strike="noStrike" cap="none" normalizeH="0" baseline="0" dirty="0">
                <a:ln>
                  <a:noFill/>
                </a:ln>
                <a:solidFill>
                  <a:schemeClr val="tx1"/>
                </a:solidFill>
                <a:effectLst/>
                <a:latin typeface="Calibri" pitchFamily="34" charset="0"/>
                <a:cs typeface="Calibri" pitchFamily="34" charset="0"/>
              </a:rPr>
              <a:t> = </a:t>
            </a:r>
            <a:r>
              <a:rPr kumimoji="0" lang="fr-FR" sz="800" b="0" i="0" u="none" strike="noStrike" cap="none" normalizeH="0" baseline="0" dirty="0" err="1">
                <a:ln>
                  <a:noFill/>
                </a:ln>
                <a:solidFill>
                  <a:schemeClr val="tx1"/>
                </a:solidFill>
                <a:effectLst/>
                <a:latin typeface="Calibri" pitchFamily="34" charset="0"/>
                <a:cs typeface="Calibri" pitchFamily="34" charset="0"/>
              </a:rPr>
              <a:t>lectureTemp</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rafraichit le LCD que si la </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température a varié sensiblement</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CC6600"/>
                </a:solidFill>
                <a:effectLst/>
                <a:latin typeface="Calibri" pitchFamily="34" charset="0"/>
                <a:cs typeface="Calibri" pitchFamily="34" charset="0"/>
              </a:rPr>
              <a:t>if</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CC6600"/>
                </a:solidFill>
                <a:effectLst/>
                <a:latin typeface="Calibri" pitchFamily="34" charset="0"/>
                <a:cs typeface="Calibri" pitchFamily="34" charset="0"/>
              </a:rPr>
              <a:t>abs</a:t>
            </a:r>
            <a:r>
              <a:rPr kumimoji="0" lang="fr-FR" sz="800" b="0" i="0" u="none" strike="noStrike" cap="none" normalizeH="0" baseline="0" dirty="0">
                <a:ln>
                  <a:noFill/>
                </a:ln>
                <a:solidFill>
                  <a:schemeClr val="tx1"/>
                </a:solidFill>
                <a:effectLst/>
                <a:latin typeface="Calibri" pitchFamily="34" charset="0"/>
                <a:cs typeface="Calibri" pitchFamily="34" charset="0"/>
              </a:rPr>
              <a:t>(</a:t>
            </a:r>
            <a:r>
              <a:rPr kumimoji="0" lang="fr-FR" sz="800" b="0" i="0" u="none" strike="noStrike" cap="none" normalizeH="0" baseline="0" dirty="0" err="1">
                <a:ln>
                  <a:noFill/>
                </a:ln>
                <a:solidFill>
                  <a:schemeClr val="tx1"/>
                </a:solidFill>
                <a:effectLst/>
                <a:latin typeface="Calibri" pitchFamily="34" charset="0"/>
                <a:cs typeface="Calibri" pitchFamily="34" charset="0"/>
              </a:rPr>
              <a:t>temp</a:t>
            </a:r>
            <a:r>
              <a:rPr kumimoji="0" lang="fr-FR" sz="800" b="0" i="0" u="none" strike="noStrike" cap="none" normalizeH="0" baseline="0" dirty="0">
                <a:ln>
                  <a:noFill/>
                </a:ln>
                <a:solidFill>
                  <a:schemeClr val="tx1"/>
                </a:solidFill>
                <a:effectLst/>
                <a:latin typeface="Calibri" pitchFamily="34" charset="0"/>
                <a:cs typeface="Calibri" pitchFamily="34" charset="0"/>
              </a:rPr>
              <a:t>-</a:t>
            </a:r>
            <a:r>
              <a:rPr kumimoji="0" lang="fr-FR" sz="800" b="0" i="0" u="none" strike="noStrike" cap="none" normalizeH="0" baseline="0" dirty="0" err="1">
                <a:ln>
                  <a:noFill/>
                </a:ln>
                <a:solidFill>
                  <a:schemeClr val="tx1"/>
                </a:solidFill>
                <a:effectLst/>
                <a:latin typeface="Calibri" pitchFamily="34" charset="0"/>
                <a:cs typeface="Calibri" pitchFamily="34" charset="0"/>
              </a:rPr>
              <a:t>lastTemp</a:t>
            </a:r>
            <a:r>
              <a:rPr kumimoji="0" lang="fr-FR" sz="800" b="0" i="0" u="none" strike="noStrike" cap="none" normalizeH="0" baseline="0" dirty="0">
                <a:ln>
                  <a:noFill/>
                </a:ln>
                <a:solidFill>
                  <a:schemeClr val="tx1"/>
                </a:solidFill>
                <a:effectLst/>
                <a:latin typeface="Calibri" pitchFamily="34" charset="0"/>
                <a:cs typeface="Calibri" pitchFamily="34" charset="0"/>
              </a:rPr>
              <a:t>)&lt;0.20 )     </a:t>
            </a:r>
            <a:r>
              <a:rPr kumimoji="0" lang="fr-FR" sz="800" b="0" i="0" u="none" strike="noStrike" cap="none" normalizeH="0" baseline="0" dirty="0">
                <a:ln>
                  <a:noFill/>
                </a:ln>
                <a:solidFill>
                  <a:srgbClr val="CC6600"/>
                </a:solidFill>
                <a:effectLst/>
                <a:latin typeface="Calibri" pitchFamily="34" charset="0"/>
                <a:cs typeface="Calibri" pitchFamily="34" charset="0"/>
              </a:rPr>
              <a:t>return</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lastTemp</a:t>
            </a:r>
            <a:r>
              <a:rPr kumimoji="0" lang="fr-FR" sz="800" b="0" i="0" u="none" strike="noStrike" cap="none" normalizeH="0" baseline="0" dirty="0">
                <a:ln>
                  <a:noFill/>
                </a:ln>
                <a:solidFill>
                  <a:schemeClr val="tx1"/>
                </a:solidFill>
                <a:effectLst/>
                <a:latin typeface="Calibri" pitchFamily="34" charset="0"/>
                <a:cs typeface="Calibri" pitchFamily="34" charset="0"/>
              </a:rPr>
              <a:t> = </a:t>
            </a:r>
            <a:r>
              <a:rPr kumimoji="0" lang="fr-FR" sz="800" b="0" i="0" u="none" strike="noStrike" cap="none" normalizeH="0" baseline="0" dirty="0" err="1">
                <a:ln>
                  <a:noFill/>
                </a:ln>
                <a:solidFill>
                  <a:schemeClr val="tx1"/>
                </a:solidFill>
                <a:effectLst/>
                <a:latin typeface="Calibri" pitchFamily="34" charset="0"/>
                <a:cs typeface="Calibri" pitchFamily="34" charset="0"/>
              </a:rPr>
              <a:t>temp</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Afficher la valeur en évitant le</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a:t>
            </a:r>
            <a:r>
              <a:rPr kumimoji="0" lang="fr-FR" sz="800" b="0" i="0" u="none" strike="noStrike" cap="none" normalizeH="0" baseline="0" dirty="0" err="1">
                <a:ln>
                  <a:noFill/>
                </a:ln>
                <a:solidFill>
                  <a:srgbClr val="7E7E7E"/>
                </a:solidFill>
                <a:effectLst/>
                <a:latin typeface="Calibri" pitchFamily="34" charset="0"/>
                <a:cs typeface="Calibri" pitchFamily="34" charset="0"/>
              </a:rPr>
              <a:t>lcd.clear</a:t>
            </a:r>
            <a:r>
              <a:rPr kumimoji="0" lang="fr-FR" sz="800" b="0" i="0" u="none" strike="noStrike" cap="none" normalizeH="0" baseline="0" dirty="0">
                <a:ln>
                  <a:noFill/>
                </a:ln>
                <a:solidFill>
                  <a:srgbClr val="7E7E7E"/>
                </a:solidFill>
                <a:effectLst/>
                <a:latin typeface="Calibri" pitchFamily="34" charset="0"/>
                <a:cs typeface="Calibri" pitchFamily="34" charset="0"/>
              </a:rPr>
              <a:t>(), pour éviter l'effet de</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scintillement.</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lcd.</a:t>
            </a:r>
            <a:r>
              <a:rPr kumimoji="0" lang="fr-FR" sz="800" b="0" i="0" u="none" strike="noStrike" cap="none" normalizeH="0" baseline="0" dirty="0" err="1">
                <a:ln>
                  <a:noFill/>
                </a:ln>
                <a:solidFill>
                  <a:srgbClr val="CC6600"/>
                </a:solidFill>
                <a:effectLst/>
                <a:latin typeface="Calibri" pitchFamily="34" charset="0"/>
                <a:cs typeface="Calibri" pitchFamily="34" charset="0"/>
              </a:rPr>
              <a:t>setCursor</a:t>
            </a:r>
            <a:r>
              <a:rPr kumimoji="0" lang="fr-FR" sz="800" b="0" i="0" u="none" strike="noStrike" cap="none" normalizeH="0" baseline="0" dirty="0">
                <a:ln>
                  <a:noFill/>
                </a:ln>
                <a:solidFill>
                  <a:schemeClr val="tx1"/>
                </a:solidFill>
                <a:effectLst/>
                <a:latin typeface="Calibri" pitchFamily="34" charset="0"/>
                <a:cs typeface="Calibri" pitchFamily="34" charset="0"/>
              </a:rPr>
              <a:t>(0,0);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chemeClr val="tx1"/>
                </a:solidFill>
                <a:effectLst/>
                <a:latin typeface="Calibri" pitchFamily="34" charset="0"/>
                <a:cs typeface="Calibri" pitchFamily="34" charset="0"/>
              </a:rPr>
              <a:t>lcd.</a:t>
            </a:r>
            <a:r>
              <a:rPr kumimoji="0" lang="fr-FR" sz="800" b="0" i="0" u="none" strike="noStrike" cap="none" normalizeH="0" baseline="0" dirty="0" err="1">
                <a:ln>
                  <a:noFill/>
                </a:ln>
                <a:solidFill>
                  <a:srgbClr val="CC6600"/>
                </a:solidFill>
                <a:effectLst/>
                <a:latin typeface="Calibri" pitchFamily="34" charset="0"/>
                <a:cs typeface="Calibri" pitchFamily="34" charset="0"/>
              </a:rPr>
              <a:t>print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temp</a:t>
            </a:r>
            <a:r>
              <a:rPr kumimoji="0" lang="fr-FR" sz="800" b="0" i="0" u="none" strike="noStrike" cap="none" normalizeH="0" baseline="0" dirty="0">
                <a:ln>
                  <a:noFill/>
                </a:ln>
                <a:solidFill>
                  <a:schemeClr val="tx1"/>
                </a:solidFill>
                <a:effectLst/>
                <a:latin typeface="Calibri" pitchFamily="34" charset="0"/>
                <a:cs typeface="Calibri" pitchFamily="34"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lcd.</a:t>
            </a:r>
            <a:r>
              <a:rPr kumimoji="0" lang="fr-FR" sz="800" b="0" i="0" u="none" strike="noStrike" cap="none" normalizeH="0" baseline="0" dirty="0" err="1">
                <a:ln>
                  <a:noFill/>
                </a:ln>
                <a:solidFill>
                  <a:srgbClr val="CC6600"/>
                </a:solidFill>
                <a:effectLst/>
                <a:latin typeface="Calibri" pitchFamily="34" charset="0"/>
                <a:cs typeface="Calibri" pitchFamily="34" charset="0"/>
              </a:rPr>
              <a:t>write</a:t>
            </a:r>
            <a:r>
              <a:rPr kumimoji="0" lang="fr-FR" sz="800" b="0" i="0" u="none" strike="noStrike" cap="none" normalizeH="0" baseline="0" dirty="0">
                <a:ln>
                  <a:noFill/>
                </a:ln>
                <a:solidFill>
                  <a:schemeClr val="tx1"/>
                </a:solidFill>
                <a:effectLst/>
                <a:latin typeface="Calibri" pitchFamily="34" charset="0"/>
                <a:cs typeface="Calibri" pitchFamily="34" charset="0"/>
              </a:rPr>
              <a:t>( 0 ); </a:t>
            </a:r>
            <a:r>
              <a:rPr kumimoji="0" lang="fr-FR" sz="800" b="0" i="0" u="none" strike="noStrike" cap="none" normalizeH="0" baseline="0" dirty="0">
                <a:ln>
                  <a:noFill/>
                </a:ln>
                <a:solidFill>
                  <a:srgbClr val="7E7E7E"/>
                </a:solidFill>
                <a:effectLst/>
                <a:latin typeface="Calibri" pitchFamily="34" charset="0"/>
                <a:cs typeface="Calibri" pitchFamily="34" charset="0"/>
              </a:rPr>
              <a:t>// affiche le signe degré </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lcd.</a:t>
            </a:r>
            <a:r>
              <a:rPr kumimoji="0" lang="fr-FR" sz="800" b="0" i="0" u="none" strike="noStrike" cap="none" normalizeH="0" baseline="0" dirty="0" err="1">
                <a:ln>
                  <a:noFill/>
                </a:ln>
                <a:solidFill>
                  <a:srgbClr val="CC6600"/>
                </a:solidFill>
                <a:effectLst/>
                <a:latin typeface="Calibri" pitchFamily="34" charset="0"/>
                <a:cs typeface="Calibri" pitchFamily="34" charset="0"/>
              </a:rPr>
              <a:t>print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006699"/>
                </a:solidFill>
                <a:effectLst/>
                <a:latin typeface="Calibri" pitchFamily="34" charset="0"/>
                <a:cs typeface="Calibri" pitchFamily="34" charset="0"/>
              </a:rPr>
              <a:t>"c"</a:t>
            </a:r>
            <a:r>
              <a:rPr kumimoji="0" lang="fr-FR" sz="800" b="0" i="0" u="none" strike="noStrike" cap="none" normalizeH="0" baseline="0" dirty="0">
                <a:ln>
                  <a:noFill/>
                </a:ln>
                <a:solidFill>
                  <a:schemeClr val="tx1"/>
                </a:solidFill>
                <a:effectLst/>
                <a:latin typeface="Calibri" pitchFamily="34" charset="0"/>
                <a:cs typeface="Calibri" pitchFamily="34" charset="0"/>
              </a:rPr>
              <a:t> );   </a:t>
            </a:r>
            <a:r>
              <a:rPr kumimoji="0" lang="fr-FR" sz="800" b="0" i="0" u="none" strike="noStrike" cap="none" normalizeH="0" baseline="0" dirty="0">
                <a:ln>
                  <a:noFill/>
                </a:ln>
                <a:solidFill>
                  <a:srgbClr val="7E7E7E"/>
                </a:solidFill>
                <a:effectLst/>
                <a:latin typeface="Calibri" pitchFamily="34" charset="0"/>
                <a:cs typeface="Calibri" pitchFamily="34" charset="0"/>
              </a:rPr>
              <a:t>// Efface les derniers caractères si</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la température chute subitement</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lcd.</a:t>
            </a:r>
            <a:r>
              <a:rPr kumimoji="0" lang="fr-FR" sz="800" b="0" i="0" u="none" strike="noStrike" cap="none" normalizeH="0" baseline="0" dirty="0" err="1">
                <a:ln>
                  <a:noFill/>
                </a:ln>
                <a:solidFill>
                  <a:srgbClr val="CC6600"/>
                </a:solidFill>
                <a:effectLst/>
                <a:latin typeface="Calibri" pitchFamily="34" charset="0"/>
                <a:cs typeface="Calibri" pitchFamily="34" charset="0"/>
              </a:rPr>
              <a:t>print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006699"/>
                </a:solidFill>
                <a:effectLst/>
                <a:latin typeface="Calibri" pitchFamily="34" charset="0"/>
                <a:cs typeface="Calibri" pitchFamily="34" charset="0"/>
              </a:rPr>
              <a:t>" "</a:t>
            </a:r>
            <a:r>
              <a:rPr kumimoji="0" lang="fr-FR" sz="800" b="0" i="0" u="none" strike="noStrike" cap="none" normalizeH="0" baseline="0" dirty="0">
                <a:ln>
                  <a:noFill/>
                </a:ln>
                <a:solidFill>
                  <a:schemeClr val="tx1"/>
                </a:solidFill>
                <a:effectLst/>
                <a:latin typeface="Calibri" pitchFamily="34" charset="0"/>
                <a:cs typeface="Calibri" pitchFamily="34" charset="0"/>
              </a:rPr>
              <a:t> );      </a:t>
            </a:r>
            <a:r>
              <a:rPr kumimoji="0" lang="fr-FR" sz="800" b="0" i="0" u="none" strike="noStrike" cap="none" normalizeH="0" baseline="0" dirty="0">
                <a:ln>
                  <a:noFill/>
                </a:ln>
                <a:solidFill>
                  <a:srgbClr val="7E7E7E"/>
                </a:solidFill>
                <a:effectLst/>
                <a:latin typeface="Calibri" pitchFamily="34" charset="0"/>
                <a:cs typeface="Calibri" pitchFamily="34" charset="0"/>
              </a:rPr>
              <a:t>// ne pas rafraichir trop souvent</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rgbClr val="CC6600"/>
                </a:solidFill>
                <a:effectLst/>
                <a:latin typeface="Calibri" pitchFamily="34" charset="0"/>
                <a:cs typeface="Calibri" pitchFamily="34" charset="0"/>
              </a:rPr>
              <a:t>delay</a:t>
            </a:r>
            <a:r>
              <a:rPr kumimoji="0" lang="fr-FR" sz="800" b="0" i="0" u="none" strike="noStrike" cap="none" normalizeH="0" baseline="0" dirty="0">
                <a:ln>
                  <a:noFill/>
                </a:ln>
                <a:solidFill>
                  <a:schemeClr val="tx1"/>
                </a:solidFill>
                <a:effectLst/>
                <a:latin typeface="Calibri" pitchFamily="34" charset="0"/>
                <a:cs typeface="Calibri" pitchFamily="34" charset="0"/>
              </a:rPr>
              <a:t>(800);    } </a:t>
            </a:r>
          </a:p>
          <a:p>
            <a:pPr marL="0" marR="0" lvl="0" indent="0" algn="l" defTabSz="914400" rtl="0" eaLnBrk="1" fontAlgn="base" latinLnBrk="0" hangingPunct="1">
              <a:lnSpc>
                <a:spcPct val="100000"/>
              </a:lnSpc>
              <a:spcBef>
                <a:spcPct val="0"/>
              </a:spcBef>
              <a:spcAft>
                <a:spcPct val="0"/>
              </a:spcAft>
              <a:buClrTx/>
              <a:buSzTx/>
              <a:buFontTx/>
              <a:buNone/>
              <a:tabLst/>
            </a:pPr>
            <a:endParaRPr lang="fr-FR" sz="800" dirty="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7E7E7E"/>
                </a:solidFill>
                <a:effectLst/>
                <a:latin typeface="Calibri" pitchFamily="34" charset="0"/>
                <a:cs typeface="Calibri" pitchFamily="34" charset="0"/>
              </a:rPr>
              <a:t>//Description:</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Lecture de la température sur la pin A0</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a:t>
            </a:r>
            <a:r>
              <a:rPr kumimoji="0" lang="fr-FR" sz="800" b="0" i="0" u="none" strike="noStrike" cap="none" normalizeH="0" baseline="0" dirty="0" err="1">
                <a:ln>
                  <a:noFill/>
                </a:ln>
                <a:solidFill>
                  <a:srgbClr val="7E7E7E"/>
                </a:solidFill>
                <a:effectLst/>
                <a:latin typeface="Calibri" pitchFamily="34" charset="0"/>
                <a:cs typeface="Calibri" pitchFamily="34" charset="0"/>
              </a:rPr>
              <a:t>Returns</a:t>
            </a:r>
            <a:r>
              <a:rPr kumimoji="0" lang="fr-FR" sz="800" b="0" i="0" u="none" strike="noStrike" cap="none" normalizeH="0" baseline="0" dirty="0">
                <a:ln>
                  <a:noFill/>
                </a:ln>
                <a:solidFill>
                  <a:srgbClr val="7E7E7E"/>
                </a:solidFill>
                <a:effectLst/>
                <a:latin typeface="Calibri" pitchFamily="34" charset="0"/>
                <a:cs typeface="Calibri" pitchFamily="34" charset="0"/>
              </a:rPr>
              <a: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La température en degré </a:t>
            </a:r>
            <a:r>
              <a:rPr kumimoji="0" lang="fr-FR" sz="800" b="0" i="0" u="none" strike="noStrike" cap="none" normalizeH="0" baseline="0" dirty="0" err="1">
                <a:ln>
                  <a:noFill/>
                </a:ln>
                <a:solidFill>
                  <a:srgbClr val="7E7E7E"/>
                </a:solidFill>
                <a:effectLst/>
                <a:latin typeface="Calibri" pitchFamily="34" charset="0"/>
                <a:cs typeface="Calibri" pitchFamily="34" charset="0"/>
              </a:rPr>
              <a:t>Celcius</a:t>
            </a:r>
            <a:r>
              <a:rPr kumimoji="0" lang="fr-FR" sz="800" b="0" i="0" u="none" strike="noStrike" cap="none" normalizeH="0" baseline="0" dirty="0">
                <a:ln>
                  <a:noFill/>
                </a:ln>
                <a:solidFill>
                  <a:srgbClr val="7E7E7E"/>
                </a:solidFill>
                <a:effectLst/>
                <a:latin typeface="Calibri" pitchFamily="34" charset="0"/>
                <a:cs typeface="Calibri" pitchFamily="34" charset="0"/>
              </a:rPr>
              <a: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Calibri" pitchFamily="34" charset="0"/>
                <a:cs typeface="Calibri" pitchFamily="34" charset="0"/>
              </a:rPr>
              <a:t>float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lectureTemp</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Lecture de la valeur sur l'entrée analogique</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Retourne une valeur entre 0-&gt;1024 pour 0-&gt;5v</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Calibri" pitchFamily="34" charset="0"/>
                <a:cs typeface="Calibri" pitchFamily="34" charset="0"/>
              </a:rPr>
              <a:t>int</a:t>
            </a:r>
            <a:r>
              <a:rPr kumimoji="0" lang="fr-FR" sz="800" b="0" i="0" u="none" strike="noStrike" cap="none" normalizeH="0" baseline="0" dirty="0">
                <a:ln>
                  <a:noFill/>
                </a:ln>
                <a:solidFill>
                  <a:schemeClr val="tx1"/>
                </a:solidFill>
                <a:effectLst/>
                <a:latin typeface="Calibri" pitchFamily="34" charset="0"/>
                <a:cs typeface="Calibri" pitchFamily="34" charset="0"/>
              </a:rPr>
              <a:t> valeur = </a:t>
            </a:r>
            <a:r>
              <a:rPr kumimoji="0" lang="fr-FR" sz="800" b="0" i="0" u="none" strike="noStrike" cap="none" normalizeH="0" baseline="0" dirty="0" err="1">
                <a:ln>
                  <a:noFill/>
                </a:ln>
                <a:solidFill>
                  <a:srgbClr val="CC6600"/>
                </a:solidFill>
                <a:effectLst/>
                <a:latin typeface="Calibri" pitchFamily="34" charset="0"/>
                <a:cs typeface="Calibri" pitchFamily="34" charset="0"/>
              </a:rPr>
              <a:t>analogRead</a:t>
            </a:r>
            <a:r>
              <a:rPr kumimoji="0" lang="fr-FR" sz="800" b="0" i="0" u="none" strike="noStrike" cap="none" normalizeH="0" baseline="0" dirty="0">
                <a:ln>
                  <a:noFill/>
                </a:ln>
                <a:solidFill>
                  <a:schemeClr val="tx1"/>
                </a:solidFill>
                <a:effectLst/>
                <a:latin typeface="Calibri" pitchFamily="34" charset="0"/>
                <a:cs typeface="Calibri" pitchFamily="34" charset="0"/>
              </a:rPr>
              <a:t>(</a:t>
            </a:r>
            <a:r>
              <a:rPr kumimoji="0" lang="fr-FR" sz="800" b="0" i="0" u="none" strike="noStrike" cap="none" normalizeH="0" baseline="0" dirty="0" err="1">
                <a:ln>
                  <a:noFill/>
                </a:ln>
                <a:solidFill>
                  <a:schemeClr val="tx1"/>
                </a:solidFill>
                <a:effectLst/>
                <a:latin typeface="Calibri" pitchFamily="34" charset="0"/>
                <a:cs typeface="Calibri" pitchFamily="34" charset="0"/>
              </a:rPr>
              <a:t>tempSensorPin</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a:ln>
                  <a:noFill/>
                </a:ln>
                <a:solidFill>
                  <a:srgbClr val="7E7E7E"/>
                </a:solidFill>
                <a:effectLst/>
                <a:latin typeface="Calibri" pitchFamily="34" charset="0"/>
                <a:cs typeface="Calibri" pitchFamily="34" charset="0"/>
              </a:rPr>
              <a:t>// Converti la lecture en tension</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Calibri" pitchFamily="34" charset="0"/>
                <a:cs typeface="Calibri" pitchFamily="34" charset="0"/>
              </a:rPr>
              <a:t>float</a:t>
            </a:r>
            <a:r>
              <a:rPr kumimoji="0" lang="fr-FR" sz="800" b="0" i="0" u="none" strike="noStrike" cap="none" normalizeH="0" baseline="0" dirty="0">
                <a:ln>
                  <a:noFill/>
                </a:ln>
                <a:solidFill>
                  <a:schemeClr val="tx1"/>
                </a:solidFill>
                <a:effectLst/>
                <a:latin typeface="Calibri" pitchFamily="34" charset="0"/>
                <a:cs typeface="Calibri" pitchFamily="34" charset="0"/>
              </a:rPr>
              <a:t> tension = valeur * 5.0;  tension /= 1024.0;     </a:t>
            </a:r>
            <a:r>
              <a:rPr kumimoji="0" lang="fr-FR" sz="800" b="0" i="0" u="none" strike="noStrike" cap="none" normalizeH="0" baseline="0" dirty="0">
                <a:ln>
                  <a:noFill/>
                </a:ln>
                <a:solidFill>
                  <a:srgbClr val="7E7E7E"/>
                </a:solidFill>
                <a:effectLst/>
                <a:latin typeface="Calibri" pitchFamily="34" charset="0"/>
                <a:cs typeface="Calibri" pitchFamily="34" charset="0"/>
              </a:rPr>
              <a:t>// Convertir la tension (</a:t>
            </a:r>
            <a:r>
              <a:rPr kumimoji="0" lang="fr-FR" sz="800" b="0" i="0" u="none" strike="noStrike" cap="none" normalizeH="0" baseline="0" dirty="0" err="1">
                <a:ln>
                  <a:noFill/>
                </a:ln>
                <a:solidFill>
                  <a:srgbClr val="7E7E7E"/>
                </a:solidFill>
                <a:effectLst/>
                <a:latin typeface="Calibri" pitchFamily="34" charset="0"/>
                <a:cs typeface="Calibri" pitchFamily="34" charset="0"/>
              </a:rPr>
              <a:t>mv</a:t>
            </a:r>
            <a:r>
              <a:rPr kumimoji="0" lang="fr-FR" sz="800" b="0" i="0" u="none" strike="noStrike" cap="none" normalizeH="0" baseline="0" dirty="0">
                <a:ln>
                  <a:noFill/>
                </a:ln>
                <a:solidFill>
                  <a:srgbClr val="7E7E7E"/>
                </a:solidFill>
                <a:effectLst/>
                <a:latin typeface="Calibri" pitchFamily="34" charset="0"/>
                <a:cs typeface="Calibri" pitchFamily="34" charset="0"/>
              </a:rPr>
              <a:t>) en </a:t>
            </a:r>
            <a:r>
              <a:rPr kumimoji="0" lang="fr-FR" sz="800" b="0" i="0" u="none" strike="noStrike" cap="none" normalizeH="0" baseline="0" dirty="0" err="1">
                <a:ln>
                  <a:noFill/>
                </a:ln>
                <a:solidFill>
                  <a:srgbClr val="7E7E7E"/>
                </a:solidFill>
                <a:effectLst/>
                <a:latin typeface="Calibri" pitchFamily="34" charset="0"/>
                <a:cs typeface="Calibri" pitchFamily="34" charset="0"/>
              </a:rPr>
              <a:t>temperature</a:t>
            </a:r>
            <a:r>
              <a:rPr kumimoji="0" lang="fr-FR" sz="800" b="0" i="0" u="none" strike="noStrike" cap="none" normalizeH="0" baseline="0" dirty="0">
                <a:ln>
                  <a:noFill/>
                </a:ln>
                <a:solidFill>
                  <a:schemeClr val="tx1"/>
                </a:solidFill>
                <a:effectLst/>
                <a:latin typeface="Calibri" pitchFamily="34"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err="1">
                <a:ln>
                  <a:noFill/>
                </a:ln>
                <a:solidFill>
                  <a:srgbClr val="CC6600"/>
                </a:solidFill>
                <a:effectLst/>
                <a:latin typeface="Calibri" pitchFamily="34" charset="0"/>
                <a:cs typeface="Calibri" pitchFamily="34" charset="0"/>
              </a:rPr>
              <a:t>float</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temperature</a:t>
            </a:r>
            <a:r>
              <a:rPr kumimoji="0" lang="fr-FR" sz="800" b="0" i="0" u="none" strike="noStrike" cap="none" normalizeH="0" baseline="0" dirty="0">
                <a:ln>
                  <a:noFill/>
                </a:ln>
                <a:solidFill>
                  <a:schemeClr val="tx1"/>
                </a:solidFill>
                <a:effectLst/>
                <a:latin typeface="Calibri" pitchFamily="34" charset="0"/>
                <a:cs typeface="Calibri" pitchFamily="34" charset="0"/>
              </a:rPr>
              <a:t> = ((tension * 1000) - 500) / 10;  </a:t>
            </a:r>
          </a:p>
          <a:p>
            <a:pPr marL="0" marR="0" lvl="0" indent="0" algn="l" defTabSz="914400" rtl="0" eaLnBrk="1" fontAlgn="base" latinLnBrk="0" hangingPunct="1">
              <a:lnSpc>
                <a:spcPct val="100000"/>
              </a:lnSpc>
              <a:spcBef>
                <a:spcPct val="0"/>
              </a:spcBef>
              <a:spcAft>
                <a:spcPct val="0"/>
              </a:spcAft>
              <a:buClrTx/>
              <a:buSzTx/>
              <a:buFontTx/>
              <a:buNone/>
              <a:tabLst/>
            </a:pPr>
            <a:r>
              <a:rPr kumimoji="0" lang="fr-FR" sz="800" b="0" i="0" u="none" strike="noStrike" cap="none" normalizeH="0" baseline="0" dirty="0">
                <a:ln>
                  <a:noFill/>
                </a:ln>
                <a:solidFill>
                  <a:srgbClr val="CC6600"/>
                </a:solidFill>
                <a:effectLst/>
                <a:latin typeface="Calibri" pitchFamily="34" charset="0"/>
                <a:cs typeface="Calibri" pitchFamily="34" charset="0"/>
              </a:rPr>
              <a:t>return</a:t>
            </a:r>
            <a:r>
              <a:rPr kumimoji="0" lang="fr-FR" sz="800" b="0" i="0" u="none" strike="noStrike" cap="none" normalizeH="0" baseline="0" dirty="0">
                <a:ln>
                  <a:noFill/>
                </a:ln>
                <a:solidFill>
                  <a:schemeClr val="tx1"/>
                </a:solidFill>
                <a:effectLst/>
                <a:latin typeface="Calibri" pitchFamily="34" charset="0"/>
                <a:cs typeface="Calibri" pitchFamily="34" charset="0"/>
              </a:rPr>
              <a:t> </a:t>
            </a:r>
            <a:r>
              <a:rPr kumimoji="0" lang="fr-FR" sz="800" b="0" i="0" u="none" strike="noStrike" cap="none" normalizeH="0" baseline="0" dirty="0" err="1">
                <a:ln>
                  <a:noFill/>
                </a:ln>
                <a:solidFill>
                  <a:schemeClr val="tx1"/>
                </a:solidFill>
                <a:effectLst/>
                <a:latin typeface="Calibri" pitchFamily="34" charset="0"/>
                <a:cs typeface="Calibri" pitchFamily="34" charset="0"/>
              </a:rPr>
              <a:t>temperature</a:t>
            </a:r>
            <a:r>
              <a:rPr kumimoji="0" lang="fr-FR" sz="800" b="0" i="0" u="none" strike="noStrike" cap="none" normalizeH="0" baseline="0" dirty="0">
                <a:ln>
                  <a:noFill/>
                </a:ln>
                <a:solidFill>
                  <a:schemeClr val="tx1"/>
                </a:solidFill>
                <a:effectLst/>
                <a:latin typeface="Calibri" pitchFamily="34" charset="0"/>
                <a:cs typeface="Calibri" pitchFamily="34" charset="0"/>
              </a:rPr>
              <a:t>; } </a:t>
            </a:r>
          </a:p>
        </p:txBody>
      </p:sp>
      <p:sp>
        <p:nvSpPr>
          <p:cNvPr id="5" name="Rectangle 4"/>
          <p:cNvSpPr/>
          <p:nvPr/>
        </p:nvSpPr>
        <p:spPr>
          <a:xfrm>
            <a:off x="142844" y="5929354"/>
            <a:ext cx="4725653" cy="307777"/>
          </a:xfrm>
          <a:prstGeom prst="rect">
            <a:avLst/>
          </a:prstGeom>
        </p:spPr>
        <p:txBody>
          <a:bodyPr wrap="none">
            <a:spAutoFit/>
          </a:bodyPr>
          <a:lstStyle/>
          <a:p>
            <a:r>
              <a:rPr lang="fr-FR" b="1" dirty="0">
                <a:solidFill>
                  <a:srgbClr val="0070C0"/>
                </a:solidFill>
                <a:latin typeface="Calibri" pitchFamily="34" charset="0"/>
                <a:cs typeface="Calibri" pitchFamily="34" charset="0"/>
              </a:rPr>
              <a:t>Source: </a:t>
            </a:r>
            <a:r>
              <a:rPr lang="fr-FR" b="1" dirty="0">
                <a:latin typeface="Calibri" pitchFamily="34" charset="0"/>
                <a:cs typeface="Calibri" pitchFamily="34" charset="0"/>
              </a:rPr>
              <a:t>http://arduino103.blogspot.com/search/label/sensor</a:t>
            </a:r>
          </a:p>
        </p:txBody>
      </p:sp>
      <p:pic>
        <p:nvPicPr>
          <p:cNvPr id="6" name="Image 5" descr="Temperature_resulta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1720" y="981556"/>
            <a:ext cx="3865850" cy="2841398"/>
          </a:xfrm>
          <a:prstGeom prst="rect">
            <a:avLst/>
          </a:prstGeom>
        </p:spPr>
      </p:pic>
      <p:sp>
        <p:nvSpPr>
          <p:cNvPr id="8" name="Rectangle 7"/>
          <p:cNvSpPr/>
          <p:nvPr/>
        </p:nvSpPr>
        <p:spPr>
          <a:xfrm>
            <a:off x="142844" y="6233718"/>
            <a:ext cx="8501122" cy="307777"/>
          </a:xfrm>
          <a:prstGeom prst="rect">
            <a:avLst/>
          </a:prstGeom>
        </p:spPr>
        <p:txBody>
          <a:bodyPr wrap="square">
            <a:spAutoFit/>
          </a:bodyPr>
          <a:lstStyle/>
          <a:p>
            <a:r>
              <a:rPr lang="fr-FR" b="1" dirty="0">
                <a:solidFill>
                  <a:srgbClr val="0070C0"/>
                </a:solidFill>
                <a:latin typeface="Calibri" pitchFamily="34" charset="0"/>
                <a:cs typeface="Calibri" pitchFamily="34" charset="0"/>
              </a:rPr>
              <a:t>LCD </a:t>
            </a:r>
            <a:r>
              <a:rPr lang="fr-FR" b="1" dirty="0" err="1">
                <a:solidFill>
                  <a:srgbClr val="0070C0"/>
                </a:solidFill>
                <a:latin typeface="Calibri" pitchFamily="34" charset="0"/>
                <a:cs typeface="Calibri" pitchFamily="34" charset="0"/>
              </a:rPr>
              <a:t>character</a:t>
            </a:r>
            <a:r>
              <a:rPr lang="fr-FR" b="1" dirty="0">
                <a:solidFill>
                  <a:srgbClr val="0070C0"/>
                </a:solidFill>
                <a:latin typeface="Calibri" pitchFamily="34" charset="0"/>
                <a:cs typeface="Calibri" pitchFamily="34" charset="0"/>
              </a:rPr>
              <a:t> editor: </a:t>
            </a:r>
            <a:r>
              <a:rPr lang="fr-FR" b="1" dirty="0">
                <a:latin typeface="Calibri" pitchFamily="34" charset="0"/>
                <a:cs typeface="Calibri" pitchFamily="34" charset="0"/>
              </a:rPr>
              <a:t>http://icontexto.com/charactercreator/</a:t>
            </a:r>
            <a:endParaRPr lang="fr-FR" b="1" dirty="0">
              <a:solidFill>
                <a:srgbClr val="0070C0"/>
              </a:solidFill>
              <a:latin typeface="Calibri" pitchFamily="34" charset="0"/>
              <a:cs typeface="Calibri" pitchFamily="34" charset="0"/>
            </a:endParaRPr>
          </a:p>
        </p:txBody>
      </p:sp>
      <p:sp>
        <p:nvSpPr>
          <p:cNvPr id="9" name="Rectangle 8">
            <a:hlinkClick r:id="rId3"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0" name="Image 9">
            <a:hlinkClick r:id="rId3" action="ppaction://hlinksldjump"/>
            <a:extLst>
              <a:ext uri="{FF2B5EF4-FFF2-40B4-BE49-F238E27FC236}">
                <a16:creationId xmlns:a16="http://schemas.microsoft.com/office/drawing/2014/main" id="{903DA292-F747-427B-98E5-1B392F2BB316}"/>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177"/>
                                        </p:tgtEl>
                                        <p:attrNameLst>
                                          <p:attrName>style.visibility</p:attrName>
                                        </p:attrNameLst>
                                      </p:cBhvr>
                                      <p:to>
                                        <p:strVal val="visible"/>
                                      </p:to>
                                    </p:set>
                                    <p:animEffect transition="in" filter="blinds(horizontal)">
                                      <p:cBhvr>
                                        <p:cTn id="12" dur="500"/>
                                        <p:tgtEl>
                                          <p:spTgt spid="501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7" grpId="0"/>
      <p:bldP spid="5" grpId="0"/>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 - LES MICROCONTROLEURS</a:t>
            </a:r>
          </a:p>
        </p:txBody>
      </p:sp>
      <p:sp>
        <p:nvSpPr>
          <p:cNvPr id="5" name="Sous-titre 4">
            <a:extLst>
              <a:ext uri="{FF2B5EF4-FFF2-40B4-BE49-F238E27FC236}">
                <a16:creationId xmlns:a16="http://schemas.microsoft.com/office/drawing/2014/main" id="{4188DA80-E005-44E4-B3F2-3A26B826A9AF}"/>
              </a:ext>
            </a:extLst>
          </p:cNvPr>
          <p:cNvSpPr>
            <a:spLocks noGrp="1"/>
          </p:cNvSpPr>
          <p:nvPr>
            <p:ph type="subTitle" idx="1"/>
          </p:nvPr>
        </p:nvSpPr>
        <p:spPr/>
        <p:txBody>
          <a:bodyPr/>
          <a:lstStyle/>
          <a:p>
            <a:endParaRPr lang="fr-FR"/>
          </a:p>
        </p:txBody>
      </p:sp>
      <p:sp>
        <p:nvSpPr>
          <p:cNvPr id="3" name="Espace réservé du numéro de diapositive 2"/>
          <p:cNvSpPr>
            <a:spLocks noGrp="1"/>
          </p:cNvSpPr>
          <p:nvPr>
            <p:ph type="sldNum" sz="quarter" idx="12"/>
          </p:nvPr>
        </p:nvSpPr>
        <p:spPr>
          <a:xfrm>
            <a:off x="7123112" y="6592267"/>
            <a:ext cx="2057400" cy="365125"/>
          </a:xfrm>
        </p:spPr>
        <p:txBody>
          <a:bodyPr/>
          <a:lstStyle/>
          <a:p>
            <a:pPr>
              <a:defRPr/>
            </a:pPr>
            <a:fld id="{E652A8FB-8C76-45BB-8D82-93F8E151003C}" type="slidenum">
              <a:rPr lang="fr-FR" smtClean="0"/>
              <a:pPr>
                <a:defRPr/>
              </a:pPr>
              <a:t>96</a:t>
            </a:fld>
            <a:endParaRPr lang="fr-FR" dirty="0"/>
          </a:p>
        </p:txBody>
      </p:sp>
      <p:sp>
        <p:nvSpPr>
          <p:cNvPr id="4" name="Rectangle 3"/>
          <p:cNvSpPr>
            <a:spLocks noChangeArrowheads="1"/>
          </p:cNvSpPr>
          <p:nvPr/>
        </p:nvSpPr>
        <p:spPr bwMode="auto">
          <a:xfrm>
            <a:off x="1428728" y="2714620"/>
            <a:ext cx="6542194" cy="714379"/>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TP2C</a:t>
            </a:r>
          </a:p>
        </p:txBody>
      </p:sp>
      <p:pic>
        <p:nvPicPr>
          <p:cNvPr id="6" name="Image 5">
            <a:hlinkClick r:id="rId2" action="ppaction://hlinksldjump"/>
            <a:extLst>
              <a:ext uri="{FF2B5EF4-FFF2-40B4-BE49-F238E27FC236}">
                <a16:creationId xmlns:a16="http://schemas.microsoft.com/office/drawing/2014/main" id="{F6078EFC-3B9C-4F93-9C3A-3EE0E46D217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TOUCH SCREEN &amp; LCD</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97</a:t>
            </a:fld>
            <a:endParaRPr lang="fr-FR"/>
          </a:p>
        </p:txBody>
      </p:sp>
      <p:sp>
        <p:nvSpPr>
          <p:cNvPr id="4" name="Rectangle 3"/>
          <p:cNvSpPr/>
          <p:nvPr/>
        </p:nvSpPr>
        <p:spPr>
          <a:xfrm>
            <a:off x="-32" y="571480"/>
            <a:ext cx="3857652" cy="4770537"/>
          </a:xfrm>
          <a:prstGeom prst="rect">
            <a:avLst/>
          </a:prstGeom>
        </p:spPr>
        <p:txBody>
          <a:bodyPr wrap="square">
            <a:spAutoFit/>
          </a:bodyPr>
          <a:lstStyle/>
          <a:p>
            <a:r>
              <a:rPr lang="fr-FR" sz="800" b="1" dirty="0">
                <a:latin typeface="Calibri" pitchFamily="34" charset="0"/>
                <a:cs typeface="Calibri" pitchFamily="34" charset="0"/>
              </a:rPr>
              <a:t>// Project 34</a:t>
            </a:r>
          </a:p>
          <a:p>
            <a:r>
              <a:rPr lang="fr-FR" sz="800" b="1" dirty="0">
                <a:latin typeface="Calibri" pitchFamily="34" charset="0"/>
                <a:cs typeface="Calibri" pitchFamily="34" charset="0"/>
              </a:rPr>
              <a:t>#</a:t>
            </a:r>
            <a:r>
              <a:rPr lang="fr-FR" sz="800" b="1" dirty="0" err="1">
                <a:latin typeface="Calibri" pitchFamily="34" charset="0"/>
                <a:cs typeface="Calibri" pitchFamily="34" charset="0"/>
              </a:rPr>
              <a:t>include</a:t>
            </a:r>
            <a:r>
              <a:rPr lang="fr-FR" sz="800" b="1" dirty="0">
                <a:latin typeface="Calibri" pitchFamily="34" charset="0"/>
                <a:cs typeface="Calibri" pitchFamily="34" charset="0"/>
              </a:rPr>
              <a:t> &lt;</a:t>
            </a:r>
            <a:r>
              <a:rPr lang="fr-FR" sz="800" b="1" dirty="0" err="1">
                <a:latin typeface="Calibri" pitchFamily="34" charset="0"/>
                <a:cs typeface="Calibri" pitchFamily="34" charset="0"/>
              </a:rPr>
              <a:t>LiquidCrystal.h</a:t>
            </a:r>
            <a:r>
              <a:rPr lang="fr-FR" sz="800" b="1" dirty="0">
                <a:latin typeface="Calibri" pitchFamily="34" charset="0"/>
                <a:cs typeface="Calibri" pitchFamily="34" charset="0"/>
              </a:rPr>
              <a:t>&gt;</a:t>
            </a:r>
          </a:p>
          <a:p>
            <a:r>
              <a:rPr lang="en-US" sz="800" b="1" dirty="0" err="1">
                <a:latin typeface="Calibri" pitchFamily="34" charset="0"/>
                <a:cs typeface="Calibri" pitchFamily="34" charset="0"/>
              </a:rPr>
              <a:t>LiquidCrystal</a:t>
            </a:r>
            <a:r>
              <a:rPr lang="en-US" sz="800" b="1" dirty="0">
                <a:latin typeface="Calibri" pitchFamily="34" charset="0"/>
                <a:cs typeface="Calibri" pitchFamily="34" charset="0"/>
              </a:rPr>
              <a:t> </a:t>
            </a:r>
            <a:r>
              <a:rPr lang="en-US" sz="800" b="1" dirty="0" err="1">
                <a:latin typeface="Calibri" pitchFamily="34" charset="0"/>
                <a:cs typeface="Calibri" pitchFamily="34" charset="0"/>
              </a:rPr>
              <a:t>lcd</a:t>
            </a:r>
            <a:r>
              <a:rPr lang="en-US" sz="800" b="1" dirty="0">
                <a:latin typeface="Calibri" pitchFamily="34" charset="0"/>
                <a:cs typeface="Calibri" pitchFamily="34" charset="0"/>
              </a:rPr>
              <a:t>(2, 3, 4, 5, 6, 7); // create an </a:t>
            </a:r>
            <a:r>
              <a:rPr lang="en-US" sz="800" b="1" dirty="0" err="1">
                <a:latin typeface="Calibri" pitchFamily="34" charset="0"/>
                <a:cs typeface="Calibri" pitchFamily="34" charset="0"/>
              </a:rPr>
              <a:t>lcd</a:t>
            </a:r>
            <a:r>
              <a:rPr lang="en-US" sz="800" b="1" dirty="0">
                <a:latin typeface="Calibri" pitchFamily="34" charset="0"/>
                <a:cs typeface="Calibri" pitchFamily="34" charset="0"/>
              </a:rPr>
              <a:t> object </a:t>
            </a:r>
          </a:p>
          <a:p>
            <a:r>
              <a:rPr lang="en-US" sz="800" b="1" dirty="0">
                <a:latin typeface="Calibri" pitchFamily="34" charset="0"/>
                <a:cs typeface="Calibri" pitchFamily="34" charset="0"/>
              </a:rPr>
              <a:t>//and assign the pins</a:t>
            </a:r>
          </a:p>
          <a:p>
            <a:r>
              <a:rPr lang="fr-FR" sz="800" b="1" dirty="0">
                <a:latin typeface="Calibri" pitchFamily="34" charset="0"/>
                <a:cs typeface="Calibri" pitchFamily="34" charset="0"/>
              </a:rPr>
              <a:t>// Power connections</a:t>
            </a:r>
          </a:p>
          <a:p>
            <a:r>
              <a:rPr lang="en-US" sz="800" b="1" dirty="0">
                <a:latin typeface="Calibri" pitchFamily="34" charset="0"/>
                <a:cs typeface="Calibri" pitchFamily="34" charset="0"/>
              </a:rPr>
              <a:t>#define Left 8 // Left (X1) to digital pin 8</a:t>
            </a:r>
          </a:p>
          <a:p>
            <a:r>
              <a:rPr lang="en-US" sz="800" b="1" dirty="0">
                <a:latin typeface="Calibri" pitchFamily="34" charset="0"/>
                <a:cs typeface="Calibri" pitchFamily="34" charset="0"/>
              </a:rPr>
              <a:t>#define Bottom 9 // Bottom (Y2) to digital pin 9</a:t>
            </a:r>
          </a:p>
          <a:p>
            <a:r>
              <a:rPr lang="en-US" sz="800" b="1" dirty="0">
                <a:latin typeface="Calibri" pitchFamily="34" charset="0"/>
                <a:cs typeface="Calibri" pitchFamily="34" charset="0"/>
              </a:rPr>
              <a:t>#define Right 10 // Right (X2) to digital pin 10</a:t>
            </a:r>
          </a:p>
          <a:p>
            <a:r>
              <a:rPr lang="en-US" sz="800" b="1" dirty="0">
                <a:latin typeface="Calibri" pitchFamily="34" charset="0"/>
                <a:cs typeface="Calibri" pitchFamily="34" charset="0"/>
              </a:rPr>
              <a:t>#define Top 11 // Top (Y1) to digital pin 11</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Analog</a:t>
            </a:r>
            <a:r>
              <a:rPr lang="fr-FR" sz="800" b="1" dirty="0">
                <a:latin typeface="Calibri" pitchFamily="34" charset="0"/>
                <a:cs typeface="Calibri" pitchFamily="34" charset="0"/>
              </a:rPr>
              <a:t> connections</a:t>
            </a:r>
          </a:p>
          <a:p>
            <a:r>
              <a:rPr lang="en-US" sz="800" b="1" dirty="0">
                <a:latin typeface="Calibri" pitchFamily="34" charset="0"/>
                <a:cs typeface="Calibri" pitchFamily="34" charset="0"/>
              </a:rPr>
              <a:t>#define </a:t>
            </a:r>
            <a:r>
              <a:rPr lang="en-US" sz="800" b="1" dirty="0" err="1">
                <a:latin typeface="Calibri" pitchFamily="34" charset="0"/>
                <a:cs typeface="Calibri" pitchFamily="34" charset="0"/>
              </a:rPr>
              <a:t>topInput</a:t>
            </a:r>
            <a:r>
              <a:rPr lang="en-US" sz="800" b="1" dirty="0">
                <a:latin typeface="Calibri" pitchFamily="34" charset="0"/>
                <a:cs typeface="Calibri" pitchFamily="34" charset="0"/>
              </a:rPr>
              <a:t> 0 // Top (Y1) to analog pin 0</a:t>
            </a:r>
          </a:p>
          <a:p>
            <a:r>
              <a:rPr lang="en-US" sz="800" b="1" dirty="0">
                <a:latin typeface="Calibri" pitchFamily="34" charset="0"/>
                <a:cs typeface="Calibri" pitchFamily="34" charset="0"/>
              </a:rPr>
              <a:t>#define </a:t>
            </a:r>
            <a:r>
              <a:rPr lang="en-US" sz="800" b="1" dirty="0" err="1">
                <a:latin typeface="Calibri" pitchFamily="34" charset="0"/>
                <a:cs typeface="Calibri" pitchFamily="34" charset="0"/>
              </a:rPr>
              <a:t>rightInput</a:t>
            </a:r>
            <a:r>
              <a:rPr lang="en-US" sz="800" b="1" dirty="0">
                <a:latin typeface="Calibri" pitchFamily="34" charset="0"/>
                <a:cs typeface="Calibri" pitchFamily="34" charset="0"/>
              </a:rPr>
              <a:t> 1 // Right (X2) to analog pin 1</a:t>
            </a:r>
          </a:p>
          <a:p>
            <a:r>
              <a:rPr lang="en-US" sz="800" b="1" dirty="0" err="1">
                <a:latin typeface="Calibri" pitchFamily="34" charset="0"/>
                <a:cs typeface="Calibri" pitchFamily="34" charset="0"/>
              </a:rPr>
              <a:t>int</a:t>
            </a:r>
            <a:r>
              <a:rPr lang="en-US" sz="800" b="1" dirty="0">
                <a:latin typeface="Calibri" pitchFamily="34" charset="0"/>
                <a:cs typeface="Calibri" pitchFamily="34" charset="0"/>
              </a:rPr>
              <a:t>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 = 0,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 = 0;</a:t>
            </a:r>
          </a:p>
          <a:p>
            <a:r>
              <a:rPr lang="fr-FR" sz="800" b="1" dirty="0">
                <a:latin typeface="Calibri" pitchFamily="34" charset="0"/>
                <a:cs typeface="Calibri" pitchFamily="34" charset="0"/>
              </a:rPr>
              <a:t>char buffer[16];</a:t>
            </a:r>
          </a:p>
          <a:p>
            <a:r>
              <a:rPr lang="fr-FR" sz="800" b="1" dirty="0" err="1">
                <a:latin typeface="Calibri" pitchFamily="34" charset="0"/>
                <a:cs typeface="Calibri" pitchFamily="34" charset="0"/>
              </a:rPr>
              <a:t>void</a:t>
            </a:r>
            <a:r>
              <a:rPr lang="fr-FR" sz="800" b="1" dirty="0">
                <a:latin typeface="Calibri" pitchFamily="34" charset="0"/>
                <a:cs typeface="Calibri" pitchFamily="34" charset="0"/>
              </a:rPr>
              <a:t> setup()</a:t>
            </a:r>
          </a:p>
          <a:p>
            <a:r>
              <a:rPr lang="fr-FR" sz="800" b="1" dirty="0">
                <a:latin typeface="Calibri" pitchFamily="34" charset="0"/>
                <a:cs typeface="Calibri" pitchFamily="34" charset="0"/>
              </a:rPr>
              <a:t>{</a:t>
            </a:r>
          </a:p>
          <a:p>
            <a:r>
              <a:rPr lang="en-US" sz="800" b="1" dirty="0" err="1">
                <a:latin typeface="Calibri" pitchFamily="34" charset="0"/>
                <a:cs typeface="Calibri" pitchFamily="34" charset="0"/>
              </a:rPr>
              <a:t>lcd.begin</a:t>
            </a:r>
            <a:r>
              <a:rPr lang="en-US" sz="800" b="1" dirty="0">
                <a:latin typeface="Calibri" pitchFamily="34" charset="0"/>
                <a:cs typeface="Calibri" pitchFamily="34" charset="0"/>
              </a:rPr>
              <a:t>(16, 2); // Set the display to 16 columns and 2 rows</a:t>
            </a:r>
          </a:p>
          <a:p>
            <a:r>
              <a:rPr lang="fr-FR" sz="800" b="1" dirty="0" err="1">
                <a:latin typeface="Calibri" pitchFamily="34" charset="0"/>
                <a:cs typeface="Calibri" pitchFamily="34" charset="0"/>
              </a:rPr>
              <a:t>lcd.clear</a:t>
            </a:r>
            <a:r>
              <a:rPr lang="fr-FR" sz="800" b="1" dirty="0">
                <a:latin typeface="Calibri" pitchFamily="34" charset="0"/>
                <a:cs typeface="Calibri" pitchFamily="34" charset="0"/>
              </a:rPr>
              <a:t>();</a:t>
            </a:r>
          </a:p>
          <a:p>
            <a:r>
              <a:rPr lang="fr-FR" sz="800" b="1" dirty="0">
                <a:latin typeface="Calibri" pitchFamily="34" charset="0"/>
                <a:cs typeface="Calibri" pitchFamily="34" charset="0"/>
              </a:rPr>
              <a:t>}</a:t>
            </a:r>
          </a:p>
          <a:p>
            <a:r>
              <a:rPr lang="fr-FR" sz="800" b="1" dirty="0" err="1">
                <a:latin typeface="Calibri" pitchFamily="34" charset="0"/>
                <a:cs typeface="Calibri" pitchFamily="34" charset="0"/>
              </a:rPr>
              <a:t>void</a:t>
            </a:r>
            <a:r>
              <a:rPr lang="fr-FR" sz="800" b="1" dirty="0">
                <a:latin typeface="Calibri" pitchFamily="34" charset="0"/>
                <a:cs typeface="Calibri" pitchFamily="34" charset="0"/>
              </a:rPr>
              <a:t> </a:t>
            </a:r>
            <a:r>
              <a:rPr lang="fr-FR" sz="800" b="1" dirty="0" err="1">
                <a:latin typeface="Calibri" pitchFamily="34" charset="0"/>
                <a:cs typeface="Calibri" pitchFamily="34" charset="0"/>
              </a:rPr>
              <a:t>loop</a:t>
            </a:r>
            <a:r>
              <a:rPr lang="fr-FR" sz="800" b="1" dirty="0">
                <a:latin typeface="Calibri" pitchFamily="34" charset="0"/>
                <a:cs typeface="Calibri" pitchFamily="34" charset="0"/>
              </a:rPr>
              <a:t>()</a:t>
            </a:r>
          </a:p>
          <a:p>
            <a:r>
              <a:rPr lang="fr-FR" sz="800" b="1" dirty="0">
                <a:latin typeface="Calibri" pitchFamily="34" charset="0"/>
                <a:cs typeface="Calibri" pitchFamily="34" charset="0"/>
              </a:rPr>
              <a:t>{</a:t>
            </a:r>
          </a:p>
          <a:p>
            <a:r>
              <a:rPr lang="fr-FR" sz="800" b="1" dirty="0">
                <a:latin typeface="Calibri" pitchFamily="34" charset="0"/>
                <a:cs typeface="Calibri" pitchFamily="34" charset="0"/>
              </a:rPr>
              <a:t>if (</a:t>
            </a:r>
            <a:r>
              <a:rPr lang="fr-FR" sz="800" b="1" dirty="0" err="1">
                <a:latin typeface="Calibri" pitchFamily="34" charset="0"/>
                <a:cs typeface="Calibri" pitchFamily="34" charset="0"/>
              </a:rPr>
              <a:t>touch</a:t>
            </a:r>
            <a:r>
              <a:rPr lang="fr-FR" sz="800" b="1" dirty="0">
                <a:latin typeface="Calibri" pitchFamily="34" charset="0"/>
                <a:cs typeface="Calibri" pitchFamily="34" charset="0"/>
              </a:rPr>
              <a:t>())</a:t>
            </a:r>
          </a:p>
          <a:p>
            <a:r>
              <a:rPr lang="fr-FR" sz="800" b="1" dirty="0">
                <a:latin typeface="Calibri" pitchFamily="34" charset="0"/>
                <a:cs typeface="Calibri" pitchFamily="34" charset="0"/>
              </a:rPr>
              <a:t>{</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&gt;110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&lt;300)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&gt;170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&lt;360))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("3");}</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&gt;110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&lt;300)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&gt;410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&lt;610))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("2");}</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&gt;110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&lt;300)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&gt;640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&lt;860))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("1");}</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&gt;330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&lt;470)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&gt;170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&lt;360))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("6");}</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&gt;330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&lt;470)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&gt;410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&lt;610))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("5");}</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&gt;330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&lt;470)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&gt;640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&lt;860))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("4");}</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&gt;490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&lt;710)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&gt;170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&lt;360))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("9");}</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&gt;490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&lt;710)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&gt;410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&lt;610))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("8");}</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&gt;490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&lt;710)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&gt;640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&lt;860))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("7");}</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&gt;760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&lt;940)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&gt;170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&lt;360)) {</a:t>
            </a:r>
            <a:r>
              <a:rPr lang="en-US" sz="800" b="1" dirty="0" err="1">
                <a:latin typeface="Calibri" pitchFamily="34" charset="0"/>
                <a:cs typeface="Calibri" pitchFamily="34" charset="0"/>
              </a:rPr>
              <a:t>scrollLCD</a:t>
            </a:r>
            <a:r>
              <a:rPr lang="en-US" sz="800" b="1" dirty="0">
                <a:latin typeface="Calibri" pitchFamily="34" charset="0"/>
                <a:cs typeface="Calibri" pitchFamily="34" charset="0"/>
              </a:rPr>
              <a:t>();}</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&gt;760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&lt;940)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&gt;410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&lt;610)) {</a:t>
            </a:r>
            <a:r>
              <a:rPr lang="en-US" sz="800" b="1" dirty="0" err="1">
                <a:latin typeface="Calibri" pitchFamily="34" charset="0"/>
                <a:cs typeface="Calibri" pitchFamily="34" charset="0"/>
              </a:rPr>
              <a:t>lcd.print</a:t>
            </a:r>
            <a:r>
              <a:rPr lang="en-US" sz="800" b="1" dirty="0">
                <a:latin typeface="Calibri" pitchFamily="34" charset="0"/>
                <a:cs typeface="Calibri" pitchFamily="34" charset="0"/>
              </a:rPr>
              <a:t>("0");}</a:t>
            </a:r>
          </a:p>
          <a:p>
            <a:r>
              <a:rPr lang="en-US" sz="800" b="1" dirty="0">
                <a:latin typeface="Calibri" pitchFamily="34" charset="0"/>
                <a:cs typeface="Calibri" pitchFamily="34" charset="0"/>
              </a:rPr>
              <a:t>if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&gt;760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&lt;940)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&gt;640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&lt;860)) {</a:t>
            </a:r>
            <a:r>
              <a:rPr lang="en-US" sz="800" b="1" dirty="0" err="1">
                <a:latin typeface="Calibri" pitchFamily="34" charset="0"/>
                <a:cs typeface="Calibri" pitchFamily="34" charset="0"/>
              </a:rPr>
              <a:t>lcd.clear</a:t>
            </a:r>
            <a:r>
              <a:rPr lang="en-US" sz="800" b="1" dirty="0">
                <a:latin typeface="Calibri" pitchFamily="34" charset="0"/>
                <a:cs typeface="Calibri" pitchFamily="34" charset="0"/>
              </a:rPr>
              <a:t>();}</a:t>
            </a:r>
          </a:p>
          <a:p>
            <a:r>
              <a:rPr lang="fr-FR" sz="800" b="1" dirty="0" err="1">
                <a:latin typeface="Calibri" pitchFamily="34" charset="0"/>
                <a:cs typeface="Calibri" pitchFamily="34" charset="0"/>
              </a:rPr>
              <a:t>delay</a:t>
            </a:r>
            <a:r>
              <a:rPr lang="fr-FR" sz="800" b="1" dirty="0">
                <a:latin typeface="Calibri" pitchFamily="34" charset="0"/>
                <a:cs typeface="Calibri" pitchFamily="34" charset="0"/>
              </a:rPr>
              <a:t>(250);</a:t>
            </a:r>
          </a:p>
          <a:p>
            <a:r>
              <a:rPr lang="fr-FR" sz="800" b="1" dirty="0">
                <a:latin typeface="Calibri" pitchFamily="34" charset="0"/>
                <a:cs typeface="Calibri" pitchFamily="34" charset="0"/>
              </a:rPr>
              <a:t>}</a:t>
            </a:r>
          </a:p>
          <a:p>
            <a:r>
              <a:rPr lang="fr-FR" sz="800" b="1" dirty="0">
                <a:latin typeface="Calibri" pitchFamily="34" charset="0"/>
                <a:cs typeface="Calibri" pitchFamily="34" charset="0"/>
              </a:rPr>
              <a:t>}</a:t>
            </a:r>
            <a:endParaRPr lang="fr-FR" sz="800" dirty="0">
              <a:latin typeface="Calibri" pitchFamily="34" charset="0"/>
              <a:cs typeface="Calibri" pitchFamily="34" charset="0"/>
            </a:endParaRPr>
          </a:p>
        </p:txBody>
      </p:sp>
      <p:pic>
        <p:nvPicPr>
          <p:cNvPr id="1249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6116" y="676254"/>
            <a:ext cx="2571768" cy="2609870"/>
          </a:xfrm>
          <a:prstGeom prst="rect">
            <a:avLst/>
          </a:prstGeom>
          <a:noFill/>
          <a:ln w="9525">
            <a:noFill/>
            <a:miter lim="800000"/>
            <a:headEnd/>
            <a:tailEnd/>
          </a:ln>
          <a:effectLst/>
        </p:spPr>
      </p:pic>
      <p:pic>
        <p:nvPicPr>
          <p:cNvPr id="1249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7246" y="3357562"/>
            <a:ext cx="1077696" cy="1477982"/>
          </a:xfrm>
          <a:prstGeom prst="rect">
            <a:avLst/>
          </a:prstGeom>
          <a:noFill/>
          <a:ln w="9525">
            <a:noFill/>
            <a:miter lim="800000"/>
            <a:headEnd/>
            <a:tailEnd/>
          </a:ln>
          <a:effectLst/>
        </p:spPr>
      </p:pic>
      <p:pic>
        <p:nvPicPr>
          <p:cNvPr id="1249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2345" y="4847668"/>
            <a:ext cx="2253204" cy="1653166"/>
          </a:xfrm>
          <a:prstGeom prst="rect">
            <a:avLst/>
          </a:prstGeom>
          <a:noFill/>
          <a:ln w="9525">
            <a:noFill/>
            <a:miter lim="800000"/>
            <a:headEnd/>
            <a:tailEnd/>
          </a:ln>
          <a:effectLst/>
        </p:spPr>
      </p:pic>
      <p:sp>
        <p:nvSpPr>
          <p:cNvPr id="8" name="Rectangle 7"/>
          <p:cNvSpPr/>
          <p:nvPr/>
        </p:nvSpPr>
        <p:spPr>
          <a:xfrm>
            <a:off x="5857884" y="571480"/>
            <a:ext cx="3286116" cy="4524315"/>
          </a:xfrm>
          <a:prstGeom prst="rect">
            <a:avLst/>
          </a:prstGeom>
        </p:spPr>
        <p:txBody>
          <a:bodyPr wrap="square">
            <a:spAutoFit/>
          </a:bodyPr>
          <a:lstStyle/>
          <a:p>
            <a:r>
              <a:rPr lang="en-US" sz="800" b="1" dirty="0">
                <a:latin typeface="Calibri" pitchFamily="34" charset="0"/>
                <a:cs typeface="Calibri" pitchFamily="34" charset="0"/>
              </a:rPr>
              <a:t>// return TRUE if touched, and set coordinates to </a:t>
            </a:r>
            <a:r>
              <a:rPr lang="en-US" sz="800" b="1" dirty="0" err="1">
                <a:latin typeface="Calibri" pitchFamily="34" charset="0"/>
                <a:cs typeface="Calibri" pitchFamily="34" charset="0"/>
              </a:rPr>
              <a:t>touchX</a:t>
            </a:r>
            <a:r>
              <a:rPr lang="en-US" sz="800" b="1" dirty="0">
                <a:latin typeface="Calibri" pitchFamily="34" charset="0"/>
                <a:cs typeface="Calibri" pitchFamily="34" charset="0"/>
              </a:rPr>
              <a:t> and </a:t>
            </a:r>
            <a:r>
              <a:rPr lang="en-US" sz="800" b="1" dirty="0" err="1">
                <a:latin typeface="Calibri" pitchFamily="34" charset="0"/>
                <a:cs typeface="Calibri" pitchFamily="34" charset="0"/>
              </a:rPr>
              <a:t>touchY</a:t>
            </a:r>
            <a:endParaRPr lang="en-US" sz="800" b="1" dirty="0">
              <a:latin typeface="Calibri" pitchFamily="34" charset="0"/>
              <a:cs typeface="Calibri" pitchFamily="34" charset="0"/>
            </a:endParaRPr>
          </a:p>
          <a:p>
            <a:r>
              <a:rPr lang="fr-FR" sz="800" b="1" dirty="0" err="1">
                <a:latin typeface="Calibri" pitchFamily="34" charset="0"/>
                <a:cs typeface="Calibri" pitchFamily="34" charset="0"/>
              </a:rPr>
              <a:t>boolean</a:t>
            </a:r>
            <a:r>
              <a:rPr lang="fr-FR" sz="800" b="1" dirty="0">
                <a:latin typeface="Calibri" pitchFamily="34" charset="0"/>
                <a:cs typeface="Calibri" pitchFamily="34" charset="0"/>
              </a:rPr>
              <a:t> </a:t>
            </a:r>
            <a:r>
              <a:rPr lang="fr-FR" sz="800" b="1" dirty="0" err="1">
                <a:latin typeface="Calibri" pitchFamily="34" charset="0"/>
                <a:cs typeface="Calibri" pitchFamily="34" charset="0"/>
              </a:rPr>
              <a:t>touch</a:t>
            </a:r>
            <a:r>
              <a:rPr lang="fr-FR" sz="800" b="1" dirty="0">
                <a:latin typeface="Calibri" pitchFamily="34" charset="0"/>
                <a:cs typeface="Calibri" pitchFamily="34" charset="0"/>
              </a:rPr>
              <a:t>()</a:t>
            </a:r>
          </a:p>
          <a:p>
            <a:r>
              <a:rPr lang="fr-FR" sz="800" b="1" dirty="0">
                <a:latin typeface="Calibri" pitchFamily="34" charset="0"/>
                <a:cs typeface="Calibri" pitchFamily="34" charset="0"/>
              </a:rPr>
              <a:t>{</a:t>
            </a:r>
          </a:p>
          <a:p>
            <a:r>
              <a:rPr lang="fr-FR" sz="800" b="1" dirty="0" err="1">
                <a:latin typeface="Calibri" pitchFamily="34" charset="0"/>
                <a:cs typeface="Calibri" pitchFamily="34" charset="0"/>
              </a:rPr>
              <a:t>boolean</a:t>
            </a:r>
            <a:r>
              <a:rPr lang="fr-FR" sz="800" b="1" dirty="0">
                <a:latin typeface="Calibri" pitchFamily="34" charset="0"/>
                <a:cs typeface="Calibri" pitchFamily="34" charset="0"/>
              </a:rPr>
              <a:t> </a:t>
            </a:r>
            <a:r>
              <a:rPr lang="fr-FR" sz="800" b="1" dirty="0" err="1">
                <a:latin typeface="Calibri" pitchFamily="34" charset="0"/>
                <a:cs typeface="Calibri" pitchFamily="34" charset="0"/>
              </a:rPr>
              <a:t>touch</a:t>
            </a:r>
            <a:r>
              <a:rPr lang="fr-FR" sz="800" b="1" dirty="0">
                <a:latin typeface="Calibri" pitchFamily="34" charset="0"/>
                <a:cs typeface="Calibri" pitchFamily="34" charset="0"/>
              </a:rPr>
              <a:t> = false;</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get</a:t>
            </a:r>
            <a:r>
              <a:rPr lang="fr-FR" sz="800" b="1" dirty="0">
                <a:latin typeface="Calibri" pitchFamily="34" charset="0"/>
                <a:cs typeface="Calibri" pitchFamily="34" charset="0"/>
              </a:rPr>
              <a:t> horizontal </a:t>
            </a:r>
            <a:r>
              <a:rPr lang="fr-FR" sz="800" b="1" dirty="0" err="1">
                <a:latin typeface="Calibri" pitchFamily="34" charset="0"/>
                <a:cs typeface="Calibri" pitchFamily="34" charset="0"/>
              </a:rPr>
              <a:t>co</a:t>
            </a:r>
            <a:r>
              <a:rPr lang="fr-FR" sz="800" b="1" dirty="0">
                <a:latin typeface="Calibri" pitchFamily="34" charset="0"/>
                <a:cs typeface="Calibri" pitchFamily="34" charset="0"/>
              </a:rPr>
              <a:t>-</a:t>
            </a:r>
            <a:r>
              <a:rPr lang="fr-FR" sz="800" b="1" dirty="0" err="1">
                <a:latin typeface="Calibri" pitchFamily="34" charset="0"/>
                <a:cs typeface="Calibri" pitchFamily="34" charset="0"/>
              </a:rPr>
              <a:t>ordinates</a:t>
            </a:r>
            <a:endParaRPr lang="fr-FR" sz="800" b="1" dirty="0">
              <a:latin typeface="Calibri" pitchFamily="34" charset="0"/>
              <a:cs typeface="Calibri" pitchFamily="34" charset="0"/>
            </a:endParaRPr>
          </a:p>
          <a:p>
            <a:r>
              <a:rPr lang="fr-FR" sz="800" b="1" dirty="0" err="1">
                <a:latin typeface="Calibri" pitchFamily="34" charset="0"/>
                <a:cs typeface="Calibri" pitchFamily="34" charset="0"/>
              </a:rPr>
              <a:t>pinMode</a:t>
            </a:r>
            <a:r>
              <a:rPr lang="fr-FR" sz="800" b="1" dirty="0">
                <a:latin typeface="Calibri" pitchFamily="34" charset="0"/>
                <a:cs typeface="Calibri" pitchFamily="34" charset="0"/>
              </a:rPr>
              <a:t>(</a:t>
            </a:r>
            <a:r>
              <a:rPr lang="fr-FR" sz="800" b="1" dirty="0" err="1">
                <a:latin typeface="Calibri" pitchFamily="34" charset="0"/>
                <a:cs typeface="Calibri" pitchFamily="34" charset="0"/>
              </a:rPr>
              <a:t>Left</a:t>
            </a:r>
            <a:r>
              <a:rPr lang="fr-FR" sz="800" b="1" dirty="0">
                <a:latin typeface="Calibri" pitchFamily="34" charset="0"/>
                <a:cs typeface="Calibri" pitchFamily="34" charset="0"/>
              </a:rPr>
              <a:t>, OUTPUT);</a:t>
            </a:r>
          </a:p>
          <a:p>
            <a:r>
              <a:rPr lang="en-US" sz="800" b="1" dirty="0" err="1">
                <a:latin typeface="Calibri" pitchFamily="34" charset="0"/>
                <a:cs typeface="Calibri" pitchFamily="34" charset="0"/>
              </a:rPr>
              <a:t>digitalWrite</a:t>
            </a:r>
            <a:r>
              <a:rPr lang="en-US" sz="800" b="1" dirty="0">
                <a:latin typeface="Calibri" pitchFamily="34" charset="0"/>
                <a:cs typeface="Calibri" pitchFamily="34" charset="0"/>
              </a:rPr>
              <a:t>(Left, LOW); // Set Left to </a:t>
            </a:r>
            <a:r>
              <a:rPr lang="en-US" sz="800" b="1" dirty="0" err="1">
                <a:latin typeface="Calibri" pitchFamily="34" charset="0"/>
                <a:cs typeface="Calibri" pitchFamily="34" charset="0"/>
              </a:rPr>
              <a:t>Gnd</a:t>
            </a:r>
            <a:endParaRPr lang="en-US" sz="800" b="1" dirty="0">
              <a:latin typeface="Calibri" pitchFamily="34" charset="0"/>
              <a:cs typeface="Calibri" pitchFamily="34" charset="0"/>
            </a:endParaRP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(Right, OUTPUT); // Set right to +5v</a:t>
            </a:r>
          </a:p>
          <a:p>
            <a:r>
              <a:rPr lang="fr-FR" sz="800" b="1" dirty="0" err="1">
                <a:latin typeface="Calibri" pitchFamily="34" charset="0"/>
                <a:cs typeface="Calibri" pitchFamily="34" charset="0"/>
              </a:rPr>
              <a:t>digitalWrite</a:t>
            </a:r>
            <a:r>
              <a:rPr lang="fr-FR" sz="800" b="1" dirty="0">
                <a:latin typeface="Calibri" pitchFamily="34" charset="0"/>
                <a:cs typeface="Calibri" pitchFamily="34" charset="0"/>
              </a:rPr>
              <a:t>(Right, HIGH);</a:t>
            </a: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(Top, INPUT); // Top and Bottom to high impedance</a:t>
            </a:r>
          </a:p>
          <a:p>
            <a:r>
              <a:rPr lang="fr-FR" sz="800" b="1" dirty="0" err="1">
                <a:latin typeface="Calibri" pitchFamily="34" charset="0"/>
                <a:cs typeface="Calibri" pitchFamily="34" charset="0"/>
              </a:rPr>
              <a:t>pinMode</a:t>
            </a:r>
            <a:r>
              <a:rPr lang="fr-FR" sz="800" b="1" dirty="0">
                <a:latin typeface="Calibri" pitchFamily="34" charset="0"/>
                <a:cs typeface="Calibri" pitchFamily="34" charset="0"/>
              </a:rPr>
              <a:t>(</a:t>
            </a:r>
            <a:r>
              <a:rPr lang="fr-FR" sz="800" b="1" dirty="0" err="1">
                <a:latin typeface="Calibri" pitchFamily="34" charset="0"/>
                <a:cs typeface="Calibri" pitchFamily="34" charset="0"/>
              </a:rPr>
              <a:t>Bottom</a:t>
            </a:r>
            <a:r>
              <a:rPr lang="fr-FR" sz="800" b="1" dirty="0">
                <a:latin typeface="Calibri" pitchFamily="34" charset="0"/>
                <a:cs typeface="Calibri" pitchFamily="34" charset="0"/>
              </a:rPr>
              <a:t>, INPUT);</a:t>
            </a:r>
          </a:p>
          <a:p>
            <a:r>
              <a:rPr lang="fr-FR" sz="800" b="1" dirty="0" err="1">
                <a:latin typeface="Calibri" pitchFamily="34" charset="0"/>
                <a:cs typeface="Calibri" pitchFamily="34" charset="0"/>
              </a:rPr>
              <a:t>delay</a:t>
            </a:r>
            <a:r>
              <a:rPr lang="fr-FR" sz="800" b="1" dirty="0">
                <a:latin typeface="Calibri" pitchFamily="34" charset="0"/>
                <a:cs typeface="Calibri" pitchFamily="34" charset="0"/>
              </a:rPr>
              <a:t>(3); // short </a:t>
            </a:r>
            <a:r>
              <a:rPr lang="fr-FR" sz="800" b="1" dirty="0" err="1">
                <a:latin typeface="Calibri" pitchFamily="34" charset="0"/>
                <a:cs typeface="Calibri" pitchFamily="34" charset="0"/>
              </a:rPr>
              <a:t>delay</a:t>
            </a:r>
            <a:endParaRPr lang="fr-FR" sz="800" b="1" dirty="0">
              <a:latin typeface="Calibri" pitchFamily="34" charset="0"/>
              <a:cs typeface="Calibri" pitchFamily="34" charset="0"/>
            </a:endParaRPr>
          </a:p>
          <a:p>
            <a:r>
              <a:rPr lang="fr-FR" sz="800" b="1" dirty="0" err="1">
                <a:latin typeface="Calibri" pitchFamily="34" charset="0"/>
                <a:cs typeface="Calibri" pitchFamily="34" charset="0"/>
              </a:rPr>
              <a:t>coordX</a:t>
            </a:r>
            <a:r>
              <a:rPr lang="fr-FR" sz="800" b="1" dirty="0">
                <a:latin typeface="Calibri" pitchFamily="34" charset="0"/>
                <a:cs typeface="Calibri" pitchFamily="34" charset="0"/>
              </a:rPr>
              <a:t> = </a:t>
            </a:r>
            <a:r>
              <a:rPr lang="fr-FR" sz="800" b="1" dirty="0" err="1">
                <a:latin typeface="Calibri" pitchFamily="34" charset="0"/>
                <a:cs typeface="Calibri" pitchFamily="34" charset="0"/>
              </a:rPr>
              <a:t>analogRead</a:t>
            </a:r>
            <a:r>
              <a:rPr lang="fr-FR" sz="800" b="1" dirty="0">
                <a:latin typeface="Calibri" pitchFamily="34" charset="0"/>
                <a:cs typeface="Calibri" pitchFamily="34" charset="0"/>
              </a:rPr>
              <a:t>(</a:t>
            </a:r>
            <a:r>
              <a:rPr lang="fr-FR" sz="800" b="1" dirty="0" err="1">
                <a:latin typeface="Calibri" pitchFamily="34" charset="0"/>
                <a:cs typeface="Calibri" pitchFamily="34" charset="0"/>
              </a:rPr>
              <a:t>topInput</a:t>
            </a:r>
            <a:r>
              <a:rPr lang="fr-FR" sz="800" b="1" dirty="0">
                <a:latin typeface="Calibri" pitchFamily="34" charset="0"/>
                <a:cs typeface="Calibri" pitchFamily="34" charset="0"/>
              </a:rPr>
              <a:t>);</a:t>
            </a:r>
          </a:p>
          <a:p>
            <a:r>
              <a:rPr lang="fr-FR" sz="800" b="1" dirty="0">
                <a:latin typeface="Calibri" pitchFamily="34" charset="0"/>
                <a:cs typeface="Calibri" pitchFamily="34" charset="0"/>
              </a:rPr>
              <a:t>// </a:t>
            </a:r>
            <a:r>
              <a:rPr lang="fr-FR" sz="800" b="1" dirty="0" err="1">
                <a:latin typeface="Calibri" pitchFamily="34" charset="0"/>
                <a:cs typeface="Calibri" pitchFamily="34" charset="0"/>
              </a:rPr>
              <a:t>get</a:t>
            </a:r>
            <a:r>
              <a:rPr lang="fr-FR" sz="800" b="1" dirty="0">
                <a:latin typeface="Calibri" pitchFamily="34" charset="0"/>
                <a:cs typeface="Calibri" pitchFamily="34" charset="0"/>
              </a:rPr>
              <a:t> vertical </a:t>
            </a:r>
            <a:r>
              <a:rPr lang="fr-FR" sz="800" b="1" dirty="0" err="1">
                <a:latin typeface="Calibri" pitchFamily="34" charset="0"/>
                <a:cs typeface="Calibri" pitchFamily="34" charset="0"/>
              </a:rPr>
              <a:t>co</a:t>
            </a:r>
            <a:r>
              <a:rPr lang="fr-FR" sz="800" b="1" dirty="0">
                <a:latin typeface="Calibri" pitchFamily="34" charset="0"/>
                <a:cs typeface="Calibri" pitchFamily="34" charset="0"/>
              </a:rPr>
              <a:t>-</a:t>
            </a:r>
            <a:r>
              <a:rPr lang="fr-FR" sz="800" b="1" dirty="0" err="1">
                <a:latin typeface="Calibri" pitchFamily="34" charset="0"/>
                <a:cs typeface="Calibri" pitchFamily="34" charset="0"/>
              </a:rPr>
              <a:t>ordinates</a:t>
            </a:r>
            <a:endParaRPr lang="fr-FR" sz="800" b="1" dirty="0">
              <a:latin typeface="Calibri" pitchFamily="34" charset="0"/>
              <a:cs typeface="Calibri" pitchFamily="34" charset="0"/>
            </a:endParaRP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(Bottom, OUTPUT); // set Bottom to </a:t>
            </a:r>
            <a:r>
              <a:rPr lang="en-US" sz="800" b="1" dirty="0" err="1">
                <a:latin typeface="Calibri" pitchFamily="34" charset="0"/>
                <a:cs typeface="Calibri" pitchFamily="34" charset="0"/>
              </a:rPr>
              <a:t>Gnd</a:t>
            </a:r>
            <a:endParaRPr lang="en-US" sz="800" b="1" dirty="0">
              <a:latin typeface="Calibri" pitchFamily="34" charset="0"/>
              <a:cs typeface="Calibri" pitchFamily="34" charset="0"/>
            </a:endParaRPr>
          </a:p>
          <a:p>
            <a:r>
              <a:rPr lang="fr-FR" sz="800" b="1" dirty="0" err="1">
                <a:latin typeface="Calibri" pitchFamily="34" charset="0"/>
                <a:cs typeface="Calibri" pitchFamily="34" charset="0"/>
              </a:rPr>
              <a:t>digitalWrite</a:t>
            </a:r>
            <a:r>
              <a:rPr lang="fr-FR" sz="800" b="1" dirty="0">
                <a:latin typeface="Calibri" pitchFamily="34" charset="0"/>
                <a:cs typeface="Calibri" pitchFamily="34" charset="0"/>
              </a:rPr>
              <a:t>(</a:t>
            </a:r>
            <a:r>
              <a:rPr lang="fr-FR" sz="800" b="1" dirty="0" err="1">
                <a:latin typeface="Calibri" pitchFamily="34" charset="0"/>
                <a:cs typeface="Calibri" pitchFamily="34" charset="0"/>
              </a:rPr>
              <a:t>Bottom</a:t>
            </a:r>
            <a:r>
              <a:rPr lang="fr-FR" sz="800" b="1" dirty="0">
                <a:latin typeface="Calibri" pitchFamily="34" charset="0"/>
                <a:cs typeface="Calibri" pitchFamily="34" charset="0"/>
              </a:rPr>
              <a:t>, LOW);</a:t>
            </a: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(Top, OUTPUT); // set Top to +5v</a:t>
            </a:r>
          </a:p>
          <a:p>
            <a:r>
              <a:rPr lang="fr-FR" sz="800" b="1" dirty="0" err="1">
                <a:latin typeface="Calibri" pitchFamily="34" charset="0"/>
                <a:cs typeface="Calibri" pitchFamily="34" charset="0"/>
              </a:rPr>
              <a:t>digitalWrite</a:t>
            </a:r>
            <a:r>
              <a:rPr lang="fr-FR" sz="800" b="1" dirty="0">
                <a:latin typeface="Calibri" pitchFamily="34" charset="0"/>
                <a:cs typeface="Calibri" pitchFamily="34" charset="0"/>
              </a:rPr>
              <a:t>(Top, HIGH);</a:t>
            </a:r>
          </a:p>
          <a:p>
            <a:r>
              <a:rPr lang="en-US" sz="800" b="1" dirty="0" err="1">
                <a:latin typeface="Calibri" pitchFamily="34" charset="0"/>
                <a:cs typeface="Calibri" pitchFamily="34" charset="0"/>
              </a:rPr>
              <a:t>pinMode</a:t>
            </a:r>
            <a:r>
              <a:rPr lang="en-US" sz="800" b="1" dirty="0">
                <a:latin typeface="Calibri" pitchFamily="34" charset="0"/>
                <a:cs typeface="Calibri" pitchFamily="34" charset="0"/>
              </a:rPr>
              <a:t>(Right, INPUT); // left and right to high impedance</a:t>
            </a:r>
          </a:p>
          <a:p>
            <a:r>
              <a:rPr lang="fr-FR" sz="800" b="1" dirty="0" err="1">
                <a:latin typeface="Calibri" pitchFamily="34" charset="0"/>
                <a:cs typeface="Calibri" pitchFamily="34" charset="0"/>
              </a:rPr>
              <a:t>pinMode</a:t>
            </a:r>
            <a:r>
              <a:rPr lang="fr-FR" sz="800" b="1" dirty="0">
                <a:latin typeface="Calibri" pitchFamily="34" charset="0"/>
                <a:cs typeface="Calibri" pitchFamily="34" charset="0"/>
              </a:rPr>
              <a:t>(</a:t>
            </a:r>
            <a:r>
              <a:rPr lang="fr-FR" sz="800" b="1" dirty="0" err="1">
                <a:latin typeface="Calibri" pitchFamily="34" charset="0"/>
                <a:cs typeface="Calibri" pitchFamily="34" charset="0"/>
              </a:rPr>
              <a:t>Left</a:t>
            </a:r>
            <a:r>
              <a:rPr lang="fr-FR" sz="800" b="1" dirty="0">
                <a:latin typeface="Calibri" pitchFamily="34" charset="0"/>
                <a:cs typeface="Calibri" pitchFamily="34" charset="0"/>
              </a:rPr>
              <a:t>, INPUT);</a:t>
            </a:r>
          </a:p>
          <a:p>
            <a:r>
              <a:rPr lang="fr-FR" sz="800" b="1" dirty="0" err="1">
                <a:latin typeface="Calibri" pitchFamily="34" charset="0"/>
                <a:cs typeface="Calibri" pitchFamily="34" charset="0"/>
              </a:rPr>
              <a:t>delay</a:t>
            </a:r>
            <a:r>
              <a:rPr lang="fr-FR" sz="800" b="1" dirty="0">
                <a:latin typeface="Calibri" pitchFamily="34" charset="0"/>
                <a:cs typeface="Calibri" pitchFamily="34" charset="0"/>
              </a:rPr>
              <a:t>(3); // short </a:t>
            </a:r>
            <a:r>
              <a:rPr lang="fr-FR" sz="800" b="1" dirty="0" err="1">
                <a:latin typeface="Calibri" pitchFamily="34" charset="0"/>
                <a:cs typeface="Calibri" pitchFamily="34" charset="0"/>
              </a:rPr>
              <a:t>delay</a:t>
            </a:r>
            <a:endParaRPr lang="fr-FR" sz="800" b="1" dirty="0">
              <a:latin typeface="Calibri" pitchFamily="34" charset="0"/>
              <a:cs typeface="Calibri" pitchFamily="34" charset="0"/>
            </a:endParaRPr>
          </a:p>
          <a:p>
            <a:r>
              <a:rPr lang="fr-FR" sz="800" b="1" dirty="0" err="1">
                <a:latin typeface="Calibri" pitchFamily="34" charset="0"/>
                <a:cs typeface="Calibri" pitchFamily="34" charset="0"/>
              </a:rPr>
              <a:t>coordY</a:t>
            </a:r>
            <a:r>
              <a:rPr lang="fr-FR" sz="800" b="1" dirty="0">
                <a:latin typeface="Calibri" pitchFamily="34" charset="0"/>
                <a:cs typeface="Calibri" pitchFamily="34" charset="0"/>
              </a:rPr>
              <a:t> = </a:t>
            </a:r>
            <a:r>
              <a:rPr lang="fr-FR" sz="800" b="1" dirty="0" err="1">
                <a:latin typeface="Calibri" pitchFamily="34" charset="0"/>
                <a:cs typeface="Calibri" pitchFamily="34" charset="0"/>
              </a:rPr>
              <a:t>analogRead</a:t>
            </a:r>
            <a:r>
              <a:rPr lang="fr-FR" sz="800" b="1" dirty="0">
                <a:latin typeface="Calibri" pitchFamily="34" charset="0"/>
                <a:cs typeface="Calibri" pitchFamily="34" charset="0"/>
              </a:rPr>
              <a:t>(</a:t>
            </a:r>
            <a:r>
              <a:rPr lang="fr-FR" sz="800" b="1" dirty="0" err="1">
                <a:latin typeface="Calibri" pitchFamily="34" charset="0"/>
                <a:cs typeface="Calibri" pitchFamily="34" charset="0"/>
              </a:rPr>
              <a:t>rightInput</a:t>
            </a:r>
            <a:r>
              <a:rPr lang="fr-FR" sz="800" b="1" dirty="0">
                <a:latin typeface="Calibri" pitchFamily="34" charset="0"/>
                <a:cs typeface="Calibri" pitchFamily="34" charset="0"/>
              </a:rPr>
              <a:t>);</a:t>
            </a:r>
          </a:p>
          <a:p>
            <a:r>
              <a:rPr lang="en-US" sz="800" b="1" dirty="0">
                <a:latin typeface="Calibri" pitchFamily="34" charset="0"/>
                <a:cs typeface="Calibri" pitchFamily="34" charset="0"/>
              </a:rPr>
              <a:t>// if co-ordinates read are less than 1000 and greater than 0 then the screen has </a:t>
            </a:r>
            <a:r>
              <a:rPr lang="fr-FR" sz="800" b="1" dirty="0">
                <a:latin typeface="Calibri" pitchFamily="34" charset="0"/>
                <a:cs typeface="Calibri" pitchFamily="34" charset="0"/>
              </a:rPr>
              <a:t>been </a:t>
            </a:r>
            <a:r>
              <a:rPr lang="fr-FR" sz="800" b="1" dirty="0" err="1">
                <a:latin typeface="Calibri" pitchFamily="34" charset="0"/>
                <a:cs typeface="Calibri" pitchFamily="34" charset="0"/>
              </a:rPr>
              <a:t>touched</a:t>
            </a:r>
            <a:endParaRPr lang="fr-FR" sz="800" b="1" dirty="0">
              <a:latin typeface="Calibri" pitchFamily="34" charset="0"/>
              <a:cs typeface="Calibri" pitchFamily="34" charset="0"/>
            </a:endParaRPr>
          </a:p>
          <a:p>
            <a:r>
              <a:rPr lang="en-US" sz="800" b="1" dirty="0">
                <a:latin typeface="Calibri" pitchFamily="34" charset="0"/>
                <a:cs typeface="Calibri" pitchFamily="34" charset="0"/>
              </a:rPr>
              <a:t>if(</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 &lt; 1000 &amp;&amp; </a:t>
            </a:r>
            <a:r>
              <a:rPr lang="en-US" sz="800" b="1" dirty="0" err="1">
                <a:latin typeface="Calibri" pitchFamily="34" charset="0"/>
                <a:cs typeface="Calibri" pitchFamily="34" charset="0"/>
              </a:rPr>
              <a:t>coordX</a:t>
            </a:r>
            <a:r>
              <a:rPr lang="en-US" sz="800" b="1" dirty="0">
                <a:latin typeface="Calibri" pitchFamily="34" charset="0"/>
                <a:cs typeface="Calibri" pitchFamily="34" charset="0"/>
              </a:rPr>
              <a:t> &gt; 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 &lt; 1000 &amp;&amp; </a:t>
            </a:r>
            <a:r>
              <a:rPr lang="en-US" sz="800" b="1" dirty="0" err="1">
                <a:latin typeface="Calibri" pitchFamily="34" charset="0"/>
                <a:cs typeface="Calibri" pitchFamily="34" charset="0"/>
              </a:rPr>
              <a:t>coordY</a:t>
            </a:r>
            <a:r>
              <a:rPr lang="en-US" sz="800" b="1" dirty="0">
                <a:latin typeface="Calibri" pitchFamily="34" charset="0"/>
                <a:cs typeface="Calibri" pitchFamily="34" charset="0"/>
              </a:rPr>
              <a:t> &gt; 0) {touch = true;}</a:t>
            </a:r>
          </a:p>
          <a:p>
            <a:r>
              <a:rPr lang="fr-FR" sz="800" b="1" dirty="0">
                <a:latin typeface="Calibri" pitchFamily="34" charset="0"/>
                <a:cs typeface="Calibri" pitchFamily="34" charset="0"/>
              </a:rPr>
              <a:t>return </a:t>
            </a:r>
            <a:r>
              <a:rPr lang="fr-FR" sz="800" b="1" dirty="0" err="1">
                <a:latin typeface="Calibri" pitchFamily="34" charset="0"/>
                <a:cs typeface="Calibri" pitchFamily="34" charset="0"/>
              </a:rPr>
              <a:t>touch</a:t>
            </a:r>
            <a:r>
              <a:rPr lang="fr-FR" sz="800" b="1" dirty="0">
                <a:latin typeface="Calibri" pitchFamily="34" charset="0"/>
                <a:cs typeface="Calibri" pitchFamily="34" charset="0"/>
              </a:rPr>
              <a:t>;</a:t>
            </a:r>
          </a:p>
          <a:p>
            <a:r>
              <a:rPr lang="fr-FR" sz="800" b="1" dirty="0">
                <a:latin typeface="Calibri" pitchFamily="34" charset="0"/>
                <a:cs typeface="Calibri" pitchFamily="34" charset="0"/>
              </a:rPr>
              <a:t>}</a:t>
            </a:r>
          </a:p>
          <a:p>
            <a:r>
              <a:rPr lang="fr-FR" sz="800" b="1" dirty="0" err="1">
                <a:latin typeface="Calibri" pitchFamily="34" charset="0"/>
                <a:cs typeface="Calibri" pitchFamily="34" charset="0"/>
              </a:rPr>
              <a:t>void</a:t>
            </a:r>
            <a:r>
              <a:rPr lang="fr-FR" sz="800" b="1" dirty="0">
                <a:latin typeface="Calibri" pitchFamily="34" charset="0"/>
                <a:cs typeface="Calibri" pitchFamily="34" charset="0"/>
              </a:rPr>
              <a:t> </a:t>
            </a:r>
            <a:r>
              <a:rPr lang="fr-FR" sz="800" b="1" dirty="0" err="1">
                <a:latin typeface="Calibri" pitchFamily="34" charset="0"/>
                <a:cs typeface="Calibri" pitchFamily="34" charset="0"/>
              </a:rPr>
              <a:t>scrollLCD</a:t>
            </a:r>
            <a:r>
              <a:rPr lang="fr-FR" sz="800" b="1" dirty="0">
                <a:latin typeface="Calibri" pitchFamily="34" charset="0"/>
                <a:cs typeface="Calibri" pitchFamily="34" charset="0"/>
              </a:rPr>
              <a:t>() {</a:t>
            </a:r>
          </a:p>
          <a:p>
            <a:r>
              <a:rPr lang="fr-FR" sz="800" b="1" dirty="0">
                <a:latin typeface="Calibri" pitchFamily="34" charset="0"/>
                <a:cs typeface="Calibri" pitchFamily="34" charset="0"/>
              </a:rPr>
              <a:t>for (</a:t>
            </a:r>
            <a:r>
              <a:rPr lang="fr-FR" sz="800" b="1" dirty="0" err="1">
                <a:latin typeface="Calibri" pitchFamily="34" charset="0"/>
                <a:cs typeface="Calibri" pitchFamily="34" charset="0"/>
              </a:rPr>
              <a:t>int</a:t>
            </a:r>
            <a:r>
              <a:rPr lang="fr-FR" sz="800" b="1" dirty="0">
                <a:latin typeface="Calibri" pitchFamily="34" charset="0"/>
                <a:cs typeface="Calibri" pitchFamily="34" charset="0"/>
              </a:rPr>
              <a:t> </a:t>
            </a:r>
            <a:r>
              <a:rPr lang="fr-FR" sz="800" b="1" dirty="0" err="1">
                <a:latin typeface="Calibri" pitchFamily="34" charset="0"/>
                <a:cs typeface="Calibri" pitchFamily="34" charset="0"/>
              </a:rPr>
              <a:t>scrollNum</a:t>
            </a:r>
            <a:r>
              <a:rPr lang="fr-FR" sz="800" b="1" dirty="0">
                <a:latin typeface="Calibri" pitchFamily="34" charset="0"/>
                <a:cs typeface="Calibri" pitchFamily="34" charset="0"/>
              </a:rPr>
              <a:t>=0; </a:t>
            </a:r>
            <a:r>
              <a:rPr lang="fr-FR" sz="800" b="1" dirty="0" err="1">
                <a:latin typeface="Calibri" pitchFamily="34" charset="0"/>
                <a:cs typeface="Calibri" pitchFamily="34" charset="0"/>
              </a:rPr>
              <a:t>scrollNum</a:t>
            </a:r>
            <a:r>
              <a:rPr lang="fr-FR" sz="800" b="1" dirty="0">
                <a:latin typeface="Calibri" pitchFamily="34" charset="0"/>
                <a:cs typeface="Calibri" pitchFamily="34" charset="0"/>
              </a:rPr>
              <a:t>&lt;16; </a:t>
            </a:r>
            <a:r>
              <a:rPr lang="fr-FR" sz="800" b="1" dirty="0" err="1">
                <a:latin typeface="Calibri" pitchFamily="34" charset="0"/>
                <a:cs typeface="Calibri" pitchFamily="34" charset="0"/>
              </a:rPr>
              <a:t>scrollNum</a:t>
            </a:r>
            <a:r>
              <a:rPr lang="fr-FR" sz="800" b="1" dirty="0">
                <a:latin typeface="Calibri" pitchFamily="34" charset="0"/>
                <a:cs typeface="Calibri" pitchFamily="34" charset="0"/>
              </a:rPr>
              <a:t>++) {</a:t>
            </a:r>
          </a:p>
          <a:p>
            <a:r>
              <a:rPr lang="fr-FR" sz="800" b="1" dirty="0" err="1">
                <a:latin typeface="Calibri" pitchFamily="34" charset="0"/>
                <a:cs typeface="Calibri" pitchFamily="34" charset="0"/>
              </a:rPr>
              <a:t>lcd.scrollDisplayLeft</a:t>
            </a:r>
            <a:r>
              <a:rPr lang="fr-FR" sz="800" b="1" dirty="0">
                <a:latin typeface="Calibri" pitchFamily="34" charset="0"/>
                <a:cs typeface="Calibri" pitchFamily="34" charset="0"/>
              </a:rPr>
              <a:t>();</a:t>
            </a:r>
          </a:p>
          <a:p>
            <a:r>
              <a:rPr lang="fr-FR" sz="800" b="1" dirty="0" err="1">
                <a:latin typeface="Calibri" pitchFamily="34" charset="0"/>
                <a:cs typeface="Calibri" pitchFamily="34" charset="0"/>
              </a:rPr>
              <a:t>delay</a:t>
            </a:r>
            <a:r>
              <a:rPr lang="fr-FR" sz="800" b="1" dirty="0">
                <a:latin typeface="Calibri" pitchFamily="34" charset="0"/>
                <a:cs typeface="Calibri" pitchFamily="34" charset="0"/>
              </a:rPr>
              <a:t>(100);</a:t>
            </a:r>
          </a:p>
          <a:p>
            <a:r>
              <a:rPr lang="fr-FR" sz="800" b="1" dirty="0">
                <a:latin typeface="Calibri" pitchFamily="34" charset="0"/>
                <a:cs typeface="Calibri" pitchFamily="34" charset="0"/>
              </a:rPr>
              <a:t>}</a:t>
            </a:r>
          </a:p>
          <a:p>
            <a:r>
              <a:rPr lang="fr-FR" sz="800" b="1" dirty="0" err="1">
                <a:latin typeface="Calibri" pitchFamily="34" charset="0"/>
                <a:cs typeface="Calibri" pitchFamily="34" charset="0"/>
              </a:rPr>
              <a:t>lcd.clear</a:t>
            </a:r>
            <a:r>
              <a:rPr lang="fr-FR" sz="800" b="1" dirty="0">
                <a:latin typeface="Calibri" pitchFamily="34" charset="0"/>
                <a:cs typeface="Calibri" pitchFamily="34" charset="0"/>
              </a:rPr>
              <a:t>();</a:t>
            </a:r>
          </a:p>
          <a:p>
            <a:r>
              <a:rPr lang="fr-FR" sz="800" b="1" dirty="0">
                <a:latin typeface="Calibri" pitchFamily="34" charset="0"/>
                <a:cs typeface="Calibri" pitchFamily="34" charset="0"/>
              </a:rPr>
              <a:t>}</a:t>
            </a:r>
            <a:endParaRPr lang="fr-FR" sz="800" dirty="0">
              <a:latin typeface="Calibri" pitchFamily="34" charset="0"/>
              <a:cs typeface="Calibri" pitchFamily="34" charset="0"/>
            </a:endParaRPr>
          </a:p>
        </p:txBody>
      </p:sp>
      <p:sp>
        <p:nvSpPr>
          <p:cNvPr id="9" name="Rectangle 8">
            <a:hlinkClick r:id="rId5" action="ppaction://hlinksldjump"/>
          </p:cNvPr>
          <p:cNvSpPr/>
          <p:nvPr/>
        </p:nvSpPr>
        <p:spPr>
          <a:xfrm>
            <a:off x="7858148" y="6215082"/>
            <a:ext cx="1285884"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fr-FR" sz="1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libri" pitchFamily="34" charset="0"/>
                <a:cs typeface="Calibri" pitchFamily="34" charset="0"/>
              </a:rPr>
              <a:t>&lt;= BACK</a:t>
            </a:r>
          </a:p>
        </p:txBody>
      </p:sp>
      <p:pic>
        <p:nvPicPr>
          <p:cNvPr id="10" name="Image 9">
            <a:hlinkClick r:id="rId5" action="ppaction://hlinksldjump"/>
            <a:extLst>
              <a:ext uri="{FF2B5EF4-FFF2-40B4-BE49-F238E27FC236}">
                <a16:creationId xmlns:a16="http://schemas.microsoft.com/office/drawing/2014/main" id="{D84C6D6A-0F74-4F14-BD49-2E261D167C9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blinds(horizontal)">
                                      <p:cBhvr>
                                        <p:cTn id="7" dur="500"/>
                                        <p:tgtEl>
                                          <p:spTgt spid="12493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24931"/>
                                        </p:tgtEl>
                                        <p:attrNameLst>
                                          <p:attrName>style.visibility</p:attrName>
                                        </p:attrNameLst>
                                      </p:cBhvr>
                                      <p:to>
                                        <p:strVal val="visible"/>
                                      </p:to>
                                    </p:set>
                                    <p:animEffect transition="in" filter="blinds(horizontal)">
                                      <p:cBhvr>
                                        <p:cTn id="11" dur="500"/>
                                        <p:tgtEl>
                                          <p:spTgt spid="124931"/>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24932"/>
                                        </p:tgtEl>
                                        <p:attrNameLst>
                                          <p:attrName>style.visibility</p:attrName>
                                        </p:attrNameLst>
                                      </p:cBhvr>
                                      <p:to>
                                        <p:strVal val="visible"/>
                                      </p:to>
                                    </p:set>
                                    <p:animEffect transition="in" filter="blinds(horizontal)">
                                      <p:cBhvr>
                                        <p:cTn id="15" dur="500"/>
                                        <p:tgtEl>
                                          <p:spTgt spid="12493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III - 4 DO "ANALOG" WITH DIGITAL</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98</a:t>
            </a:fld>
            <a:endParaRPr lang="fr-FR"/>
          </a:p>
        </p:txBody>
      </p:sp>
      <p:sp>
        <p:nvSpPr>
          <p:cNvPr id="4" name="Rectangle 3"/>
          <p:cNvSpPr>
            <a:spLocks noChangeArrowheads="1"/>
          </p:cNvSpPr>
          <p:nvPr/>
        </p:nvSpPr>
        <p:spPr bwMode="auto">
          <a:xfrm>
            <a:off x="1428728" y="2714620"/>
            <a:ext cx="6542194" cy="1285871"/>
          </a:xfrm>
          <a:prstGeom prst="rect">
            <a:avLst/>
          </a:prstGeom>
          <a:solidFill>
            <a:srgbClr val="00B050"/>
          </a:solidFill>
          <a:ln w="254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3">
            <a:schemeClr val="lt2"/>
          </a:fillRef>
          <a:effectRef idx="0">
            <a:scrgbClr r="0" g="0" b="0"/>
          </a:effectRef>
          <a:fontRef idx="major"/>
        </p:style>
        <p:txBody>
          <a:bodyPr/>
          <a:lstStyle/>
          <a:p>
            <a:pPr algn="ctr" defTabSz="912813">
              <a:spcBef>
                <a:spcPts val="0"/>
              </a:spcBef>
              <a:defRPr/>
            </a:pPr>
            <a:r>
              <a:rPr lang="fr-FR" sz="3600" b="1" dirty="0">
                <a:solidFill>
                  <a:srgbClr val="FFFF00"/>
                </a:solidFill>
                <a:effectLst>
                  <a:outerShdw blurRad="38100" dist="38100" dir="2700000" algn="tl">
                    <a:srgbClr val="000000">
                      <a:alpha val="43137"/>
                    </a:srgbClr>
                  </a:outerShdw>
                </a:effectLst>
                <a:latin typeface="Calibri" pitchFamily="34" charset="0"/>
              </a:rPr>
              <a:t>III - 4 DO "ANALOG" WITH DIGITAL</a:t>
            </a:r>
          </a:p>
        </p:txBody>
      </p:sp>
      <p:pic>
        <p:nvPicPr>
          <p:cNvPr id="5" name="Image 4">
            <a:hlinkClick r:id="rId2" action="ppaction://hlinksldjump"/>
            <a:extLst>
              <a:ext uri="{FF2B5EF4-FFF2-40B4-BE49-F238E27FC236}">
                <a16:creationId xmlns:a16="http://schemas.microsoft.com/office/drawing/2014/main" id="{5AB30EB7-9543-41D2-87F3-8119B541AA7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091" y="6605726"/>
            <a:ext cx="200300" cy="19998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PULSE WIDTH MODULATION (PWM)</a:t>
            </a:r>
          </a:p>
        </p:txBody>
      </p:sp>
      <p:sp>
        <p:nvSpPr>
          <p:cNvPr id="3" name="Espace réservé du numéro de diapositive 2"/>
          <p:cNvSpPr>
            <a:spLocks noGrp="1"/>
          </p:cNvSpPr>
          <p:nvPr>
            <p:ph type="sldNum" sz="quarter" idx="12"/>
          </p:nvPr>
        </p:nvSpPr>
        <p:spPr/>
        <p:txBody>
          <a:bodyPr/>
          <a:lstStyle/>
          <a:p>
            <a:pPr>
              <a:defRPr/>
            </a:pPr>
            <a:fld id="{E652A8FB-8C76-45BB-8D82-93F8E151003C}" type="slidenum">
              <a:rPr lang="fr-FR" smtClean="0"/>
              <a:pPr>
                <a:defRPr/>
              </a:pPr>
              <a:t>99</a:t>
            </a:fld>
            <a:endParaRPr lang="fr-FR"/>
          </a:p>
        </p:txBody>
      </p:sp>
      <p:sp>
        <p:nvSpPr>
          <p:cNvPr id="4" name="Rectangle 3"/>
          <p:cNvSpPr/>
          <p:nvPr/>
        </p:nvSpPr>
        <p:spPr>
          <a:xfrm>
            <a:off x="0" y="500042"/>
            <a:ext cx="9144000" cy="3139321"/>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The Arduino lack of a DIGITAL/ANALOG converter in the strict sense of the term. </a:t>
            </a:r>
          </a:p>
          <a:p>
            <a:pPr algn="just"/>
            <a:r>
              <a:rPr lang="en-US" sz="1600" b="1" dirty="0">
                <a:solidFill>
                  <a:srgbClr val="0070C0"/>
                </a:solidFill>
                <a:latin typeface="Calibri" pitchFamily="34" charset="0"/>
                <a:cs typeface="Calibri" pitchFamily="34" charset="0"/>
              </a:rPr>
              <a:t>=&gt; Impossible to have a DC voltage which is the image of a digital data on one of the connectors.  </a:t>
            </a:r>
          </a:p>
          <a:p>
            <a:pPr algn="just"/>
            <a:r>
              <a:rPr lang="en-US" sz="1600" b="1" dirty="0">
                <a:solidFill>
                  <a:srgbClr val="0070C0"/>
                </a:solidFill>
                <a:latin typeface="Calibri" pitchFamily="34" charset="0"/>
                <a:cs typeface="Calibri" pitchFamily="34" charset="0"/>
              </a:rPr>
              <a:t>On the other hand, they are capable of generating signals with pulse width modulation (PWM in English: pulse width modulation) that fill the failings of the analog control.  </a:t>
            </a:r>
          </a:p>
          <a:p>
            <a:pPr algn="just"/>
            <a:endParaRPr lang="en-US" sz="1600" b="1" dirty="0">
              <a:solidFill>
                <a:srgbClr val="0070C0"/>
              </a:solidFill>
              <a:latin typeface="Calibri" pitchFamily="34" charset="0"/>
              <a:cs typeface="Calibri" pitchFamily="34" charset="0"/>
            </a:endParaRPr>
          </a:p>
          <a:p>
            <a:pPr algn="just"/>
            <a:r>
              <a:rPr lang="en-US" sz="1600" b="1" dirty="0">
                <a:solidFill>
                  <a:srgbClr val="0070C0"/>
                </a:solidFill>
                <a:latin typeface="Calibri" pitchFamily="34" charset="0"/>
                <a:cs typeface="Calibri" pitchFamily="34" charset="0"/>
              </a:rPr>
              <a:t>But elegant solution because we're working transistors in commutation (blocked and saturated regime; </a:t>
            </a:r>
            <a:r>
              <a:rPr lang="en-US" sz="1600" b="1" dirty="0" err="1">
                <a:solidFill>
                  <a:srgbClr val="0070C0"/>
                </a:solidFill>
                <a:latin typeface="Calibri" pitchFamily="34" charset="0"/>
                <a:cs typeface="Calibri" pitchFamily="34" charset="0"/>
              </a:rPr>
              <a:t>cf</a:t>
            </a:r>
            <a:r>
              <a:rPr lang="en-US" sz="1600" b="1" dirty="0">
                <a:solidFill>
                  <a:srgbClr val="0070C0"/>
                </a:solidFill>
                <a:latin typeface="Calibri" pitchFamily="34" charset="0"/>
                <a:cs typeface="Calibri" pitchFamily="34" charset="0"/>
              </a:rPr>
              <a:t> course features A semiconductor 3 A IMACS) =&gt; its dissipation is theoretically zero, since either the I or the U are 0 alternately.</a:t>
            </a:r>
            <a:endParaRPr lang="fr-FR" sz="1100" b="1" dirty="0">
              <a:solidFill>
                <a:srgbClr val="0070C0"/>
              </a:solidFill>
              <a:latin typeface="Calibri" pitchFamily="34" charset="0"/>
              <a:cs typeface="Calibri" pitchFamily="34" charset="0"/>
            </a:endParaRPr>
          </a:p>
          <a:p>
            <a:pPr algn="just"/>
            <a:endParaRPr lang="fr-FR" b="1" dirty="0">
              <a:solidFill>
                <a:srgbClr val="00B050"/>
              </a:solidFill>
              <a:latin typeface="Calibri" pitchFamily="34" charset="0"/>
              <a:cs typeface="Calibri" pitchFamily="34" charset="0"/>
            </a:endParaRPr>
          </a:p>
          <a:p>
            <a:pPr algn="just"/>
            <a:r>
              <a:rPr lang="en-US" b="1" dirty="0">
                <a:solidFill>
                  <a:srgbClr val="00B050"/>
                </a:solidFill>
                <a:latin typeface="Calibri" pitchFamily="34" charset="0"/>
                <a:cs typeface="Calibri" pitchFamily="34" charset="0"/>
              </a:rPr>
              <a:t>The limitations of the analog control: if we are to control the brightness of an LED or the speed of a DC motor, apply a voltage higher or lower (analog control) does imply a getting the desired results-online brightness low for a led is absolutely not guaranteed (because it is a diode (rectifier)). Similarly, the slower starting the engine not provided (because of the inertia).</a:t>
            </a:r>
            <a:endParaRPr lang="fr-FR" sz="1100" b="1" dirty="0">
              <a:solidFill>
                <a:srgbClr val="00B050"/>
              </a:solidFill>
              <a:latin typeface="Calibri" pitchFamily="34" charset="0"/>
              <a:cs typeface="Calibri" pitchFamily="34" charset="0"/>
            </a:endParaRPr>
          </a:p>
        </p:txBody>
      </p:sp>
      <p:pic>
        <p:nvPicPr>
          <p:cNvPr id="5" name="Image 4" descr="2011-09-25 10-21-54_0003.tif"/>
          <p:cNvPicPr>
            <a:picLocks noChangeAspect="1"/>
          </p:cNvPicPr>
          <p:nvPr/>
        </p:nvPicPr>
        <p:blipFill>
          <a:blip r:embed="rId2" cstate="print">
            <a:lum bright="-10000" contrast="40000"/>
            <a:extLst>
              <a:ext uri="{28A0092B-C50C-407E-A947-70E740481C1C}">
                <a14:useLocalDpi xmlns:a14="http://schemas.microsoft.com/office/drawing/2010/main" val="0"/>
              </a:ext>
            </a:extLst>
          </a:blip>
          <a:stretch>
            <a:fillRect/>
          </a:stretch>
        </p:blipFill>
        <p:spPr>
          <a:xfrm>
            <a:off x="4413997" y="3786190"/>
            <a:ext cx="4658597" cy="1643074"/>
          </a:xfrm>
          <a:prstGeom prst="rect">
            <a:avLst/>
          </a:prstGeom>
        </p:spPr>
      </p:pic>
      <p:sp>
        <p:nvSpPr>
          <p:cNvPr id="6" name="Rectangle 5"/>
          <p:cNvSpPr/>
          <p:nvPr/>
        </p:nvSpPr>
        <p:spPr>
          <a:xfrm>
            <a:off x="71406" y="3857628"/>
            <a:ext cx="4286280" cy="1815882"/>
          </a:xfrm>
          <a:prstGeom prst="rect">
            <a:avLst/>
          </a:prstGeom>
        </p:spPr>
        <p:txBody>
          <a:bodyPr wrap="square">
            <a:spAutoFit/>
          </a:bodyPr>
          <a:lstStyle/>
          <a:p>
            <a:pPr algn="just"/>
            <a:r>
              <a:rPr lang="en-US" sz="1600" b="1" dirty="0">
                <a:solidFill>
                  <a:srgbClr val="0070C0"/>
                </a:solidFill>
                <a:latin typeface="Calibri" pitchFamily="34" charset="0"/>
                <a:cs typeface="Calibri" pitchFamily="34" charset="0"/>
              </a:rPr>
              <a:t>Duty cycle: </a:t>
            </a:r>
          </a:p>
          <a:p>
            <a:pPr algn="just"/>
            <a:r>
              <a:rPr lang="en-US" sz="1600" b="1" dirty="0">
                <a:solidFill>
                  <a:srgbClr val="0070C0"/>
                </a:solidFill>
                <a:latin typeface="Calibri" pitchFamily="34" charset="0"/>
                <a:cs typeface="Calibri" pitchFamily="34" charset="0"/>
              </a:rPr>
              <a:t>duty cycle = the ratio between the duration of the phenomenon over a period and this same period (</a:t>
            </a:r>
            <a:r>
              <a:rPr lang="en-US" sz="1600" b="1" dirty="0">
                <a:solidFill>
                  <a:srgbClr val="0070C0"/>
                </a:solidFill>
                <a:latin typeface="Calibri" pitchFamily="34" charset="0"/>
                <a:cs typeface="Calibri" pitchFamily="34" charset="0"/>
                <a:sym typeface="Symbol" panose="05050102010706020507" pitchFamily="18" charset="2"/>
              </a:rPr>
              <a:t></a:t>
            </a:r>
            <a:r>
              <a:rPr lang="en-US" sz="1600" b="1" dirty="0">
                <a:solidFill>
                  <a:srgbClr val="0070C0"/>
                </a:solidFill>
                <a:latin typeface="Calibri" pitchFamily="34" charset="0"/>
                <a:cs typeface="Calibri" pitchFamily="34" charset="0"/>
              </a:rPr>
              <a:t> = tone/T)</a:t>
            </a:r>
          </a:p>
          <a:p>
            <a:pPr algn="just"/>
            <a:r>
              <a:rPr lang="en-US" sz="1600" b="1" dirty="0">
                <a:solidFill>
                  <a:srgbClr val="0070C0"/>
                </a:solidFill>
                <a:latin typeface="Calibri" pitchFamily="34" charset="0"/>
                <a:cs typeface="Calibri" pitchFamily="34" charset="0"/>
              </a:rPr>
              <a:t>The frequency of the PWM signal is of about ~ 490 Hertz (be a duty cycle of +/-2 </a:t>
            </a:r>
            <a:r>
              <a:rPr lang="en-US" sz="1600" b="1" dirty="0" err="1">
                <a:solidFill>
                  <a:srgbClr val="0070C0"/>
                </a:solidFill>
                <a:latin typeface="Calibri" pitchFamily="34" charset="0"/>
                <a:cs typeface="Calibri" pitchFamily="34" charset="0"/>
              </a:rPr>
              <a:t>ms</a:t>
            </a:r>
            <a:r>
              <a:rPr lang="en-US" sz="1600" b="1" dirty="0">
                <a:solidFill>
                  <a:srgbClr val="0070C0"/>
                </a:solidFill>
                <a:latin typeface="Calibri" pitchFamily="34" charset="0"/>
                <a:cs typeface="Calibri" pitchFamily="34" charset="0"/>
              </a:rPr>
              <a:t>) and ~ 1 kHz according to PWM pins.</a:t>
            </a:r>
            <a:endParaRPr lang="fr-FR" sz="1600" b="1" dirty="0">
              <a:solidFill>
                <a:srgbClr val="00B050"/>
              </a:solidFill>
              <a:latin typeface="Calibri" pitchFamily="34" charset="0"/>
              <a:cs typeface="Calibri" pitchFamily="34" charset="0"/>
            </a:endParaRPr>
          </a:p>
        </p:txBody>
      </p:sp>
      <p:sp>
        <p:nvSpPr>
          <p:cNvPr id="8" name="ZoneTexte 7"/>
          <p:cNvSpPr txBox="1"/>
          <p:nvPr/>
        </p:nvSpPr>
        <p:spPr>
          <a:xfrm>
            <a:off x="142844" y="5929330"/>
            <a:ext cx="8786874" cy="584775"/>
          </a:xfrm>
          <a:prstGeom prst="rect">
            <a:avLst/>
          </a:prstGeom>
          <a:noFill/>
        </p:spPr>
        <p:txBody>
          <a:bodyPr wrap="square" rtlCol="0">
            <a:spAutoFit/>
          </a:bodyPr>
          <a:lstStyle/>
          <a:p>
            <a:pPr algn="just">
              <a:buFont typeface="Symbol"/>
              <a:buChar char="Þ"/>
            </a:pPr>
            <a:r>
              <a:rPr lang="en-US" sz="1600" b="1" dirty="0">
                <a:solidFill>
                  <a:srgbClr val="0070C0"/>
                </a:solidFill>
                <a:latin typeface="Calibri" pitchFamily="34" charset="0"/>
                <a:cs typeface="Calibri" pitchFamily="34" charset="0"/>
              </a:rPr>
              <a:t>Even if the signal is not an analog voltage, it can become so if we apply a filter low pass (which keeps only the average of the signal; V</a:t>
            </a:r>
            <a:r>
              <a:rPr lang="en-US" sz="1600" b="1" baseline="-25000" dirty="0">
                <a:solidFill>
                  <a:srgbClr val="0070C0"/>
                </a:solidFill>
                <a:latin typeface="Calibri" pitchFamily="34" charset="0"/>
                <a:cs typeface="Calibri" pitchFamily="34" charset="0"/>
              </a:rPr>
              <a:t>MOY</a:t>
            </a:r>
            <a:r>
              <a:rPr lang="en-US" sz="1600" b="1" dirty="0">
                <a:solidFill>
                  <a:srgbClr val="0070C0"/>
                </a:solidFill>
                <a:latin typeface="Calibri" pitchFamily="34" charset="0"/>
                <a:cs typeface="Calibri" pitchFamily="34" charset="0"/>
              </a:rPr>
              <a:t> = V</a:t>
            </a:r>
            <a:r>
              <a:rPr lang="en-US" sz="1600" b="1" baseline="-25000" dirty="0">
                <a:solidFill>
                  <a:srgbClr val="0070C0"/>
                </a:solidFill>
                <a:latin typeface="Calibri" pitchFamily="34" charset="0"/>
                <a:cs typeface="Calibri" pitchFamily="34" charset="0"/>
              </a:rPr>
              <a:t>A</a:t>
            </a:r>
            <a:r>
              <a:rPr lang="en-US" sz="1600" b="1" dirty="0">
                <a:solidFill>
                  <a:srgbClr val="0070C0"/>
                </a:solidFill>
                <a:latin typeface="Calibri" pitchFamily="34" charset="0"/>
                <a:cs typeface="Calibri" pitchFamily="34" charset="0"/>
              </a:rPr>
              <a:t> * R</a:t>
            </a:r>
            <a:r>
              <a:rPr lang="en-US" sz="1600" b="1" baseline="-25000" dirty="0">
                <a:solidFill>
                  <a:srgbClr val="0070C0"/>
                </a:solidFill>
                <a:latin typeface="Calibri" pitchFamily="34" charset="0"/>
                <a:cs typeface="Calibri" pitchFamily="34" charset="0"/>
              </a:rPr>
              <a:t>CYC</a:t>
            </a:r>
            <a:r>
              <a:rPr lang="en-US" sz="1600" b="1" dirty="0">
                <a:solidFill>
                  <a:srgbClr val="0070C0"/>
                </a:solidFill>
                <a:latin typeface="Calibri" pitchFamily="34" charset="0"/>
                <a:cs typeface="Calibri" pitchFamily="34" charset="0"/>
              </a:rPr>
              <a:t>)</a:t>
            </a:r>
            <a:endParaRPr lang="fr-FR" sz="1600" b="1" dirty="0">
              <a:solidFill>
                <a:srgbClr val="0070C0"/>
              </a:solidFill>
              <a:latin typeface="Calibri" pitchFamily="34" charset="0"/>
              <a:cs typeface="Calibri" pitchFamily="34" charset="0"/>
            </a:endParaRPr>
          </a:p>
        </p:txBody>
      </p:sp>
      <p:sp>
        <p:nvSpPr>
          <p:cNvPr id="9" name="ZoneTexte 8"/>
          <p:cNvSpPr txBox="1"/>
          <p:nvPr/>
        </p:nvSpPr>
        <p:spPr>
          <a:xfrm>
            <a:off x="4643438" y="5500702"/>
            <a:ext cx="4500562" cy="461665"/>
          </a:xfrm>
          <a:prstGeom prst="rect">
            <a:avLst/>
          </a:prstGeom>
          <a:noFill/>
        </p:spPr>
        <p:txBody>
          <a:bodyPr wrap="square" rtlCol="0">
            <a:spAutoFit/>
          </a:bodyPr>
          <a:lstStyle/>
          <a:p>
            <a:pPr algn="just">
              <a:buFont typeface="Symbol"/>
              <a:buChar char="Þ"/>
            </a:pPr>
            <a:r>
              <a:rPr lang="en-US" sz="1200" b="1" i="1" dirty="0">
                <a:solidFill>
                  <a:srgbClr val="FF6600"/>
                </a:solidFill>
                <a:latin typeface="Calibri" pitchFamily="34" charset="0"/>
                <a:cs typeface="Calibri" pitchFamily="34" charset="0"/>
              </a:rPr>
              <a:t>Duty cycle 100% =&gt; signal high. Duty cycle 0% =&gt; signal down </a:t>
            </a:r>
          </a:p>
          <a:p>
            <a:pPr algn="just">
              <a:buFont typeface="Symbol"/>
              <a:buChar char="Þ"/>
            </a:pPr>
            <a:r>
              <a:rPr lang="en-US" sz="1200" b="1" i="1" dirty="0">
                <a:solidFill>
                  <a:srgbClr val="FF6600"/>
                </a:solidFill>
                <a:latin typeface="Calibri" pitchFamily="34" charset="0"/>
                <a:cs typeface="Calibri" pitchFamily="34" charset="0"/>
              </a:rPr>
              <a:t> all intermediate values are of course permitted</a:t>
            </a:r>
            <a:endParaRPr lang="fr-FR" sz="1200" dirty="0">
              <a:solidFill>
                <a:srgbClr val="0070C0"/>
              </a:solidFill>
              <a:latin typeface="Calibri" pitchFamily="34" charset="0"/>
              <a:cs typeface="Calibri" pitchFamily="34" charset="0"/>
            </a:endParaRPr>
          </a:p>
        </p:txBody>
      </p:sp>
      <p:pic>
        <p:nvPicPr>
          <p:cNvPr id="10" name="Image 9">
            <a:hlinkClick r:id="rId3" action="ppaction://hlinksldjump"/>
            <a:extLst>
              <a:ext uri="{FF2B5EF4-FFF2-40B4-BE49-F238E27FC236}">
                <a16:creationId xmlns:a16="http://schemas.microsoft.com/office/drawing/2014/main" id="{D515D20F-E855-498A-9156-63D1D10B3C8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51091" y="6605726"/>
            <a:ext cx="200300" cy="199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68390&quot;&gt;&lt;property id=&quot;20148&quot; value=&quot;5&quot;/&gt;&lt;property id=&quot;20300&quot; value=&quot;Diapositive 1&quot;/&gt;&lt;property id=&quot;20307&quot; value=&quot;348&quot;/&gt;&lt;/object&gt;&lt;object type=&quot;3&quot; unique_id=&quot;71109&quot;&gt;&lt;property id=&quot;20148&quot; value=&quot;5&quot;/&gt;&lt;property id=&quot;20300&quot; value=&quot;Diapositive 8&quot;/&gt;&lt;property id=&quot;20307&quot; value=&quot;442&quot;/&gt;&lt;/object&gt;&lt;object type=&quot;3&quot; unique_id=&quot;71309&quot;&gt;&lt;property id=&quot;20148&quot; value=&quot;5&quot;/&gt;&lt;property id=&quot;20300&quot; value=&quot;Diapositive 22 - &amp;quot;MICROÉLECTRONIQUE ET LOI DE MOORE&amp;quot;&quot;/&gt;&lt;property id=&quot;20307&quot; value=&quot;446&quot;/&gt;&lt;/object&gt;&lt;object type=&quot;3&quot; unique_id=&quot;71310&quot;&gt;&lt;property id=&quot;20148&quot; value=&quot;5&quot;/&gt;&lt;property id=&quot;20300&quot; value=&quot;Diapositive 5 - &amp;quot;CONSERVATION DE L’INFORMATION A TEMPERATURE AMBIANTE&amp;quot;&quot;/&gt;&lt;property id=&quot;20307&quot; value=&quot;447&quot;/&gt;&lt;/object&gt;&lt;object type=&quot;3&quot; unique_id=&quot;71311&quot;&gt;&lt;property id=&quot;20148&quot; value=&quot;5&quot;/&gt;&lt;property id=&quot;20300&quot; value=&quot;Diapositive 6 - &amp;quot;BLOCAGE DE COULOMB ET TRANSFERT À UN ÉLECTRON: POUR QUOI FAIRE ?&amp;quot;&quot;/&gt;&lt;property id=&quot;20307&quot; value=&quot;448&quot;/&gt;&lt;/object&gt;&lt;object type=&quot;3&quot; unique_id=&quot;71312&quot;&gt;&lt;property id=&quot;20148&quot; value=&quot;5&quot;/&gt;&lt;property id=&quot;20300&quot; value=&quot;Diapositive 20 - &amp;quot;EVOLUTION TECHNOLOGIQUE : EXEMPLE DES DISPOSITIFS MÉMOIRES&amp;quot;&quot;/&gt;&lt;property id=&quot;20307&quot; value=&quot;449&quot;/&gt;&lt;/object&gt;&lt;object type=&quot;3&quot; unique_id=&quot;71313&quot;&gt;&lt;property id=&quot;20148&quot; value=&quot;5&quot;/&gt;&lt;property id=&quot;20300&quot; value=&quot;Diapositive 9 - &amp;quot;LES ACQUIS DU PROJET EUROPÉEN NEON &amp;quot;&quot;/&gt;&lt;property id=&quot;20307&quot; value=&quot;444&quot;/&gt;&lt;/object&gt;&lt;object type=&quot;3&quot; unique_id=&quot;72298&quot;&gt;&lt;property id=&quot;20148&quot; value=&quot;5&quot;/&gt;&lt;property id=&quot;20300&quot; value=&quot;Diapositive 11 - &amp;quot;PROCESS DTC4R MODIFIE – 1 : VUE 3D – PLAQUETTE « NANOINSIDE »&amp;quot;&quot;/&gt;&lt;property id=&quot;20307&quot; value=&quot;466&quot;/&gt;&lt;/object&gt;&lt;object type=&quot;3&quot; unique_id=&quot;75443&quot;&gt;&lt;property id=&quot;20148&quot; value=&quot;5&quot;/&gt;&lt;property id=&quot;20300&quot; value=&quot;Diapositive 19 - &amp;quot;MODULE RALENTISSEUR SUR L’IMPLANTEUR DE L’AIME ?&amp;quot;&quot;/&gt;&lt;property id=&quot;20307&quot; value=&quot;485&quot;/&gt;&lt;/object&gt;&lt;object type=&quot;3&quot; unique_id=&quot;75444&quot;&gt;&lt;property id=&quot;20148&quot; value=&quot;5&quot;/&gt;&lt;property id=&quot;20300&quot; value=&quot;Diapositive 2 - &amp;quot;INTRODUCTION&amp;quot;&quot;/&gt;&lt;property id=&quot;20307&quot; value=&quot;645&quot;/&gt;&lt;/object&gt;&lt;object type=&quot;3&quot; unique_id=&quot;75445&quot;&gt;&lt;property id=&quot;20148&quot; value=&quot;5&quot;/&gt;&lt;property id=&quot;20300&quot; value=&quot;Diapositive 3 - &amp;quot;PRINCIPE DE FONCTIONNEMENT ET LIMITATION D’UNE MNV&amp;quot;&quot;/&gt;&lt;property id=&quot;20307&quot; value=&quot;624&quot;/&gt;&lt;/object&gt;&lt;object type=&quot;3&quot; unique_id=&quot;75446&quot;&gt;&lt;property id=&quot;20148&quot; value=&quot;5&quot;/&gt;&lt;property id=&quot;20300&quot; value=&quot;Diapositive 21&quot;/&gt;&lt;property id=&quot;20307&quot; value=&quot;632&quot;/&gt;&lt;/object&gt;&lt;object type=&quot;3&quot; unique_id=&quot;75447&quot;&gt;&lt;property id=&quot;20148&quot; value=&quot;5&quot;/&gt;&lt;property id=&quot;20300&quot; value=&quot;Diapositive 7 - &amp;quot;COMMENT REALISER DES MEMOIRES A NANOCRISTAUX (e.g. DE SILICIUM) ?&amp;quot;&quot;/&gt;&lt;property id=&quot;20307&quot; value=&quot;642&quot;/&gt;&lt;/object&gt;&lt;object type=&quot;3&quot; unique_id=&quot;75448&quot;&gt;&lt;property id=&quot;20148&quot; value=&quot;5&quot;/&gt;&lt;property id=&quot;20300&quot; value=&quot;Diapositive 10 - &amp;quot;LE PROCEDE NANOCRYSTALS-INSIDE&amp;quot;&quot;/&gt;&lt;property id=&quot;20307&quot; value=&quot;578&quot;/&gt;&lt;/object&gt;&lt;object type=&quot;3&quot; unique_id=&quot;75449&quot;&gt;&lt;property id=&quot;20148&quot; value=&quot;5&quot;/&gt;&lt;property id=&quot;20300&quot; value=&quot;Diapositive 12 - &amp;quot;TESTS ELECTRIQUES: &amp;#x0D;&amp;#x0A;RETENTION, ENDURANCE…&amp;quot;&quot;/&gt;&lt;property id=&quot;20307&quot; value=&quot;639&quot;/&gt;&lt;/object&gt;&lt;object type=&quot;3&quot; unique_id=&quot;75450&quot;&gt;&lt;property id=&quot;20148&quot; value=&quot;5&quot;/&gt;&lt;property id=&quot;20300&quot; value=&quot;Diapositive 13 - &amp;quot;QUATRIEME TEST: LA CELLULE MEMOIRE&amp;quot;&quot;/&gt;&lt;property id=&quot;20307&quot; value=&quot;489&quot;/&gt;&lt;/object&gt;&lt;object type=&quot;3&quot; unique_id=&quot;75451&quot;&gt;&lt;property id=&quot;20148&quot; value=&quot;5&quot;/&gt;&lt;property id=&quot;20300&quot; value=&quot;Diapositive 14&quot;/&gt;&lt;property id=&quot;20307&quot; value=&quot;623&quot;/&gt;&lt;/object&gt;&lt;object type=&quot;3&quot; unique_id=&quot;75452&quot;&gt;&lt;property id=&quot;20148&quot; value=&quot;5&quot;/&gt;&lt;property id=&quot;20300&quot; value=&quot;Diapositive 15&quot;/&gt;&lt;property id=&quot;20307&quot; value=&quot;618&quot;/&gt;&lt;/object&gt;&lt;object type=&quot;3&quot; unique_id=&quot;75453&quot;&gt;&lt;property id=&quot;20148&quot; value=&quot;5&quot;/&gt;&lt;property id=&quot;20300&quot; value=&quot;Diapositive 16 - &amp;quot;CONCLUSIONS&amp;quot;&quot;/&gt;&lt;property id=&quot;20307&quot; value=&quot;644&quot;/&gt;&lt;/object&gt;&lt;object type=&quot;3&quot; unique_id=&quot;75454&quot;&gt;&lt;property id=&quot;20148&quot; value=&quot;5&quot;/&gt;&lt;property id=&quot;20300&quot; value=&quot;Diapositive 17 - &amp;quot;LES MEMOIRES SEMICONDUCTRICES ONT LE VENT EN POUPE !!!&amp;quot;&quot;/&gt;&lt;property id=&quot;20307&quot; value=&quot;620&quot;/&gt;&lt;/object&gt;&lt;object type=&quot;3&quot; unique_id=&quot;75455&quot;&gt;&lt;property id=&quot;20148&quot; value=&quot;5&quot;/&gt;&lt;property id=&quot;20300&quot; value=&quot;Diapositive 18 - &amp;quot;BONUS&amp;quot;&quot;/&gt;&lt;property id=&quot;20307&quot; value=&quot;643&quot;/&gt;&lt;/object&gt;&lt;object type=&quot;3&quot; unique_id=&quot;75794&quot;&gt;&lt;property id=&quot;20148&quot; value=&quot;5&quot;/&gt;&lt;property id=&quot;20300&quot; value=&quot;Diapositive 4 - &amp;quot;EVOLUTION TECHNOLOGIQUE : EXEMPLE DES DISPOSITIFS MÉMOIRES&amp;quot;&quot;/&gt;&lt;property id=&quot;20307&quot; value=&quot;646&quot;/&gt;&lt;/object&gt;&lt;/object&gt;&lt;/object&gt;&lt;/database&gt;"/>
</p:tagLst>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ersonnalisé 2">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onception personnalisé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60678248</TotalTime>
  <Words>91378</Words>
  <Application>Microsoft Office PowerPoint</Application>
  <PresentationFormat>Affichage à l'écran (4:3)</PresentationFormat>
  <Paragraphs>9305</Paragraphs>
  <Slides>596</Slides>
  <Notes>12</Notes>
  <HiddenSlides>34</HiddenSlides>
  <MMClips>1</MMClips>
  <ScaleCrop>false</ScaleCrop>
  <HeadingPairs>
    <vt:vector size="10" baseType="variant">
      <vt:variant>
        <vt:lpstr>Polices utilisées</vt:lpstr>
      </vt:variant>
      <vt:variant>
        <vt:i4>25</vt:i4>
      </vt:variant>
      <vt:variant>
        <vt:lpstr>Thème</vt:lpstr>
      </vt:variant>
      <vt:variant>
        <vt:i4>4</vt:i4>
      </vt:variant>
      <vt:variant>
        <vt:lpstr>Serveurs OLE incorporés</vt:lpstr>
      </vt:variant>
      <vt:variant>
        <vt:i4>1</vt:i4>
      </vt:variant>
      <vt:variant>
        <vt:lpstr>Titres des diapositives</vt:lpstr>
      </vt:variant>
      <vt:variant>
        <vt:i4>596</vt:i4>
      </vt:variant>
      <vt:variant>
        <vt:lpstr>Diaporamas personnalisés</vt:lpstr>
      </vt:variant>
      <vt:variant>
        <vt:i4>1</vt:i4>
      </vt:variant>
    </vt:vector>
  </HeadingPairs>
  <TitlesOfParts>
    <vt:vector size="627" baseType="lpstr">
      <vt:lpstr>Arial</vt:lpstr>
      <vt:lpstr>Arial Black</vt:lpstr>
      <vt:lpstr>Arial Rounded MT Bold</vt:lpstr>
      <vt:lpstr>Arial Unicode MS</vt:lpstr>
      <vt:lpstr>ArialMT</vt:lpstr>
      <vt:lpstr>Britannic Bold</vt:lpstr>
      <vt:lpstr>Calibri</vt:lpstr>
      <vt:lpstr>Calibri Light</vt:lpstr>
      <vt:lpstr>Calibri-Bold</vt:lpstr>
      <vt:lpstr>Cambria Math</vt:lpstr>
      <vt:lpstr>Comic Sans MS</vt:lpstr>
      <vt:lpstr>Consolas</vt:lpstr>
      <vt:lpstr>Courier</vt:lpstr>
      <vt:lpstr>Courier New</vt:lpstr>
      <vt:lpstr>Courier New,Bold</vt:lpstr>
      <vt:lpstr>Open Sans</vt:lpstr>
      <vt:lpstr>Open Sans,Bold</vt:lpstr>
      <vt:lpstr>Open Sans,BoldItalic</vt:lpstr>
      <vt:lpstr>Open Sans,Italic</vt:lpstr>
      <vt:lpstr>Source Code Pro</vt:lpstr>
      <vt:lpstr>Symbol</vt:lpstr>
      <vt:lpstr>Times New Roman</vt:lpstr>
      <vt:lpstr>Ubuntu Mono</vt:lpstr>
      <vt:lpstr>Webdings</vt:lpstr>
      <vt:lpstr>Wingdings</vt:lpstr>
      <vt:lpstr>Modèle par défaut</vt:lpstr>
      <vt:lpstr>2_Conception personnalisée</vt:lpstr>
      <vt:lpstr>Conception personnalisée</vt:lpstr>
      <vt:lpstr>1_Conception personnalisée</vt:lpstr>
      <vt:lpstr>Équation</vt:lpstr>
      <vt:lpstr>Présentation PowerPoint</vt:lpstr>
      <vt:lpstr>Présentation PowerPoint</vt:lpstr>
      <vt:lpstr>PRATICAL WORK I4GPMH21</vt:lpstr>
      <vt:lpstr>INTRODUCTION</vt:lpstr>
      <vt:lpstr>SIMPLIFIED SUMMARY OF THE LECTURE</vt:lpstr>
      <vt:lpstr>PLAN DETAILLE DU COURS (AVEC LIENS HYPERTEXTES)</vt:lpstr>
      <vt:lpstr>Présentation PowerPoint</vt:lpstr>
      <vt:lpstr>ARDUINO AND OPEN-SOURCE HARDWARE : A PHILOSOPHY</vt:lpstr>
      <vt:lpstr>OPEN-SOURCE HARDWARE EXAMPLES</vt:lpstr>
      <vt:lpstr>AN OPEN LETTER TO HOBBYISTS by BILL GATES</vt:lpstr>
      <vt:lpstr>LOIS ET PRINCIPES SOUS-TENDANT LES LICENCES LIBRES</vt:lpstr>
      <vt:lpstr>EXEMPLE DE LICENCE LIBRE: LICENCE CREATIVE COMMONS</vt:lpstr>
      <vt:lpstr>CLASSIFICATION OF LICENCES</vt:lpstr>
      <vt:lpstr>CLASSIFICATION DES LICENCES</vt:lpstr>
      <vt:lpstr>III - ARDUINO® PLATFORM </vt:lpstr>
      <vt:lpstr>WHAT IS AN ARDUINO ?</vt:lpstr>
      <vt:lpstr>WHY AN ARDUINO ?</vt:lpstr>
      <vt:lpstr>WHY AN ARDUINO ?</vt:lpstr>
      <vt:lpstr>II – 2 L’ENVIRONNEMENT DE DEVELOPPEMENT</vt:lpstr>
      <vt:lpstr>AUTOPSY OF AN ARDUINO BOARD</vt:lpstr>
      <vt:lpstr>IDE ARDUINO</vt:lpstr>
      <vt:lpstr>PRINCIPLE OF OPERATION OF THE ARDUINO AND ITS IDE</vt:lpstr>
      <vt:lpstr>OPERATION OF THE IDE: STRUCTURE OF A PROGRAM</vt:lpstr>
      <vt:lpstr>OPERATION OF THE IDE: STRUCTURE OF A PROGRAM</vt:lpstr>
      <vt:lpstr>Présentation PowerPoint</vt:lpstr>
      <vt:lpstr>DIGITAL INPUT/OUTPUT</vt:lpstr>
      <vt:lpstr>VALUE LOW AND HIGH ON ARDUINO?</vt:lpstr>
      <vt:lpstr>DEFINITIONS OF DIGITAL PINS</vt:lpstr>
      <vt:lpstr>Présentation PowerPoint</vt:lpstr>
      <vt:lpstr>IF YOU NEED OTHER DIGITAL PINS</vt:lpstr>
      <vt:lpstr>Présentation PowerPoint</vt:lpstr>
      <vt:lpstr>MY FIRST PROGRAM: BLINKING LED</vt:lpstr>
      <vt:lpstr>PLAYING WITH OPENAI CHATGTP</vt:lpstr>
      <vt:lpstr>Présentation PowerPoint</vt:lpstr>
      <vt:lpstr>USEFUL INSTRUCTIONS: BLINK by ASM</vt:lpstr>
      <vt:lpstr>HELLO WORLD ASM</vt:lpstr>
      <vt:lpstr>HELLO WORLD ASM</vt:lpstr>
      <vt:lpstr>HELLO WORLD ASM</vt:lpstr>
      <vt:lpstr>HELLO WORLD ASM</vt:lpstr>
      <vt:lpstr>FIBONNACCI FILE</vt:lpstr>
      <vt:lpstr>HEX FILE</vt:lpstr>
      <vt:lpstr>DISASSEMBLED FILE</vt:lpstr>
      <vt:lpstr>REFERENCES</vt:lpstr>
      <vt:lpstr>DEBUGGING WITH THE HELP OF THE SERIAL PORT (VIA USB)</vt:lpstr>
      <vt:lpstr>DISPLAYS TEXT ON THE SERIAL PORT =&gt; DEBUGGING</vt:lpstr>
      <vt:lpstr>Présentation PowerPoint</vt:lpstr>
      <vt:lpstr>MY SECOND PROGRAM: BLINKING LED WITHOUT DELAY</vt:lpstr>
      <vt:lpstr>Présentation PowerPoint</vt:lpstr>
      <vt:lpstr>AFFICHE DU TEXTE SUR LE PORT SERIE =&gt; DEBUGGAGE</vt:lpstr>
      <vt:lpstr>COMMANDER L’ARDUINO PAR LE PORT SERIE: EXEMPLE</vt:lpstr>
      <vt:lpstr>SEND CHARACTERS TO THE SERIAL PORT =&gt; DEBUGGING</vt:lpstr>
      <vt:lpstr>SERIAL TRACER – (IDE version &gt; 1.6.6)</vt:lpstr>
      <vt:lpstr>I - LES MICROCONTROLEURS</vt:lpstr>
      <vt:lpstr>MANAGING THE ARDUINO FROM THE SERIAL PORT: EXAMPLE</vt:lpstr>
      <vt:lpstr>AND IF THE SERIAL PORT IS OCCUPIED BY A DEVICE ?</vt:lpstr>
      <vt:lpstr>Présentation PowerPoint</vt:lpstr>
      <vt:lpstr>MODULE Bluetooth HC-05</vt:lpstr>
      <vt:lpstr>MODULE Bluetooth HC-05</vt:lpstr>
      <vt:lpstr>I - LES MICROCONTROLEURS</vt:lpstr>
      <vt:lpstr>MODULE Bluetooth HC-05</vt:lpstr>
      <vt:lpstr>Communication entre le Smartphone et le module HC-05 sur l’Arduino Uno</vt:lpstr>
      <vt:lpstr>I - LES MICROCONTROLEURS</vt:lpstr>
      <vt:lpstr>WIRE A BUZZER (PIEZO SPEAKER)</vt:lpstr>
      <vt:lpstr>WIRE A BUZZER (PIEZO SPEAKER) - PROGRAM</vt:lpstr>
      <vt:lpstr>III – 2 ANALOG INPUTS</vt:lpstr>
      <vt:lpstr>ANALOG INPUTS</vt:lpstr>
      <vt:lpstr>RAPPEL  SUCCESSIVE APPROXIMATION ADC</vt:lpstr>
      <vt:lpstr>SUCCESSIVE APPROXIMATION ADC - CIRCUIT</vt:lpstr>
      <vt:lpstr>SUCCESSIVE APPROXIMATION ADC – USE CASE</vt:lpstr>
      <vt:lpstr>R-2R LADDER DAC</vt:lpstr>
      <vt:lpstr>I - LES MICROCONTROLEURS</vt:lpstr>
      <vt:lpstr>TEMPERATURE SENSOR</vt:lpstr>
      <vt:lpstr>CAPTURE OF THE TEMPERATURE: PROGRAM</vt:lpstr>
      <vt:lpstr>CONSIDERATION OF ACCURACY: TEMPERATURE SENSOR</vt:lpstr>
      <vt:lpstr>VOLTAGE DIVIDER</vt:lpstr>
      <vt:lpstr>III – 2 ANALOG INPUTS</vt:lpstr>
      <vt:lpstr>TOUCH PAD DS</vt:lpstr>
      <vt:lpstr>TOUCH PAD DS: HOW DOES IT WORKS</vt:lpstr>
      <vt:lpstr>TOUCH PAD DS: HOW DOES IT WORKS</vt:lpstr>
      <vt:lpstr>I - LES MICROCONTROLEURS</vt:lpstr>
      <vt:lpstr>TOUCH PAD DS TEST </vt:lpstr>
      <vt:lpstr>ANOTHER EXAMPLE OF CODE FOR TOUCH PAD DS</vt:lpstr>
      <vt:lpstr>TO GO FURTHER: ACCELERATING THE ANALOG READ()</vt:lpstr>
      <vt:lpstr>TO GO FURTHER: ACCELERATING THE ANALOG READ()</vt:lpstr>
      <vt:lpstr>TO GO FURTHER: ACCELERATING THE ANALOG READ()</vt:lpstr>
      <vt:lpstr>III - 3 DIGITAL &amp; ANALOG APPLICATIONS </vt:lpstr>
      <vt:lpstr>LCD GENERALITIES</vt:lpstr>
      <vt:lpstr>HITACHI HD44780 (LCD-II) Block Diagram</vt:lpstr>
      <vt:lpstr>LCD GENERALITIES</vt:lpstr>
      <vt:lpstr>LCD COMMAND</vt:lpstr>
      <vt:lpstr>LCD PINOUTS AND COMMAND</vt:lpstr>
      <vt:lpstr>I - LES MICROCONTROLEURS</vt:lpstr>
      <vt:lpstr>LCD: CODE EXAMPLE</vt:lpstr>
      <vt:lpstr>LCD: ANOTHER EXAMPLE OF CODE</vt:lpstr>
      <vt:lpstr>LCD + TEMPERATURE SENSOR TMP36</vt:lpstr>
      <vt:lpstr>I - LES MICROCONTROLEURS</vt:lpstr>
      <vt:lpstr>TOUCH SCREEN &amp; LCD</vt:lpstr>
      <vt:lpstr>III - 4 DO "ANALOG" WITH DIGITAL</vt:lpstr>
      <vt:lpstr>PULSE WIDTH MODULATION (PWM)</vt:lpstr>
      <vt:lpstr>PULSE WIDTH MODULATION (PWM)</vt:lpstr>
      <vt:lpstr>« TRUE  » ANALOG OUTPUT!</vt:lpstr>
      <vt:lpstr>« TRUE » ANALOG OUTPUT !</vt:lpstr>
      <vt:lpstr>Présentation PowerPoint</vt:lpstr>
      <vt:lpstr>CHANGE THE FREQUENCY PWM - 1</vt:lpstr>
      <vt:lpstr>CHANGE THE PWM FREQUENCY– 2 – FAST VS PHASE CORRECT PWM</vt:lpstr>
      <vt:lpstr>CHANGE THE PWM FREQUENCY - 2</vt:lpstr>
      <vt:lpstr>CHANGE THE PWM FREQUENCY- 3</vt:lpstr>
      <vt:lpstr>CHANGE THE PWM FREQUENCY - 4</vt:lpstr>
      <vt:lpstr>APPLICATION OF PWM: WIRE A DC MOTOR</vt:lpstr>
      <vt:lpstr>I - LES MICROCONTROLEURS</vt:lpstr>
      <vt:lpstr>APPLICATION DU PWM: CABLER UN MOTEUR A COURANT CONTINU</vt:lpstr>
      <vt:lpstr>I - LES MICROCONTROLEURS</vt:lpstr>
      <vt:lpstr>PHOTO-RESISTANCE e.g. KLS6-3537</vt:lpstr>
      <vt:lpstr>PHOTO-RESISTANCE e.g. KLS6-3537</vt:lpstr>
      <vt:lpstr>PHOTO-RESISTANCE KLS6-3537</vt:lpstr>
      <vt:lpstr>APPLICATION OF PWM PINS: EXAMPLE WITH PHOTO-RESISTANCE</vt:lpstr>
      <vt:lpstr>I - LES MICROCONTROLEURS</vt:lpstr>
      <vt:lpstr>MACHINE A ETATS ET PHOTORESISTANCE</vt:lpstr>
      <vt:lpstr>Présentation PowerPoint</vt:lpstr>
      <vt:lpstr>Présentation PowerPoint</vt:lpstr>
      <vt:lpstr>Présentation PowerPoint</vt:lpstr>
      <vt:lpstr>Présentation PowerPoint</vt:lpstr>
      <vt:lpstr>Présentation PowerPoint</vt:lpstr>
      <vt:lpstr>I - LES MICROCONTROLEURS</vt:lpstr>
      <vt:lpstr>SERVO-MOTOR</vt:lpstr>
      <vt:lpstr>SERVOMOTOR WIRING</vt:lpstr>
      <vt:lpstr>I - LES MICROCONTROLEURS</vt:lpstr>
      <vt:lpstr>SERVO MOTOR</vt:lpstr>
      <vt:lpstr>I - LES MICROCONTROLEURS</vt:lpstr>
      <vt:lpstr>FLEX SENSOR</vt:lpstr>
      <vt:lpstr>FLEX SENSOR</vt:lpstr>
      <vt:lpstr>FLEX SENSOR</vt:lpstr>
      <vt:lpstr>FLEX SENSOR</vt:lpstr>
      <vt:lpstr>I - LES MICROCONTROLEURS</vt:lpstr>
      <vt:lpstr>TEST BENCH: FLEX SENSOR + SERVO MOTOR</vt:lpstr>
      <vt:lpstr>III-5 DEBOUNCING</vt:lpstr>
      <vt:lpstr>BUTTON DEBOUNCING</vt:lpstr>
      <vt:lpstr>SOFTWARE DEBOUNCING</vt:lpstr>
      <vt:lpstr>HARDWARE DEBOUNCING</vt:lpstr>
      <vt:lpstr>HARDWARE DEBOUNCING</vt:lpstr>
      <vt:lpstr>III – 6 INTERRUPTS</vt:lpstr>
      <vt:lpstr>INTERRUPTS</vt:lpstr>
      <vt:lpstr>III – 6 INTERRUPTS</vt:lpstr>
      <vt:lpstr>INTERRUPTS WITH ARDUINO</vt:lpstr>
      <vt:lpstr>Présentation PowerPoint</vt:lpstr>
      <vt:lpstr>Présentation PowerPoint</vt:lpstr>
      <vt:lpstr>INTERRUPTS PROGRAM</vt:lpstr>
      <vt:lpstr>HOW DOES IT WORKS ?</vt:lpstr>
      <vt:lpstr>INTERRUPTS PROGRAM</vt:lpstr>
      <vt:lpstr>I - LES MICROCONTROLEURS</vt:lpstr>
      <vt:lpstr>INTERRUPTS PROGRAM</vt:lpstr>
      <vt:lpstr>I - LES MICROCONTROLEURS</vt:lpstr>
      <vt:lpstr>ENCODEUR ROTATOIRE</vt:lpstr>
      <vt:lpstr>Encodeur rotatoire – Cas du KY-040</vt:lpstr>
      <vt:lpstr>Exemple de programme pour encodeur rotatoire KY-040</vt:lpstr>
      <vt:lpstr>III – 6 INTERRUPTS</vt:lpstr>
      <vt:lpstr>SOFTWARE INTERRUPT WITH TIMER 2</vt:lpstr>
      <vt:lpstr>III – 6 INTERRUPTS</vt:lpstr>
      <vt:lpstr>TIMERS</vt:lpstr>
      <vt:lpstr>TIMERS</vt:lpstr>
      <vt:lpstr>TIMERS REGISTERS </vt:lpstr>
      <vt:lpstr>FREQUENCIES AND MODES OF TIMERS</vt:lpstr>
      <vt:lpstr>INTERUPTS</vt:lpstr>
      <vt:lpstr>EXAMPLE OF SOFTWARE INTERRUPT</vt:lpstr>
      <vt:lpstr>TOWARDS REAL-TIME OS: DUIN-OS</vt:lpstr>
      <vt:lpstr>FIRST EXAMPLE WITH DUIN-OS</vt:lpstr>
      <vt:lpstr>FIRST EXAMPLE WITH DUIN-OS</vt:lpstr>
      <vt:lpstr>IV-1 POUR ALLER PLUS LOIN:</vt:lpstr>
      <vt:lpstr>COMMANDE DE MOTEURS DC</vt:lpstr>
      <vt:lpstr>COMMANDE DE MOTEURS DC</vt:lpstr>
      <vt:lpstr>COMMANDE DE MOTEURS DC</vt:lpstr>
      <vt:lpstr>COMMANDE DE MOTEURS DC</vt:lpstr>
      <vt:lpstr>COMMANDE DE MOTEURS DC – QUELQUES RECOMMENDATIONS</vt:lpstr>
      <vt:lpstr>COMMANDE DE MOTEURS DC</vt:lpstr>
      <vt:lpstr>III-7 SERIAL COMMUNICATION: ASYNCHRONOUS &amp; SYNCHRONOUS</vt:lpstr>
      <vt:lpstr>SERIAL COMMUNICATIONS</vt:lpstr>
      <vt:lpstr>ASYNCHRONOUS SERIAL COMMUNICATION : UART…</vt:lpstr>
      <vt:lpstr>SERIAL INTERFACE – UART</vt:lpstr>
      <vt:lpstr>I - LES MICROCONTROLEURS</vt:lpstr>
      <vt:lpstr>TP4-A MONTAGE ULTRASON :  radar de recul avec  alertes LED couleurs différentes selon distance</vt:lpstr>
      <vt:lpstr>DATA TRANSFER ARDUINO =&gt; PYTHON</vt:lpstr>
      <vt:lpstr>DATA TRANSFER ARDUINO =&gt; PYTHON</vt:lpstr>
      <vt:lpstr>Présentation PowerPoint</vt:lpstr>
      <vt:lpstr>DATA TRANSFER ARDUINO =&gt; PYTHON</vt:lpstr>
      <vt:lpstr>DATA TRANSFER ARDUINO =&gt; PYTHON + REAL TIME GRAPH</vt:lpstr>
      <vt:lpstr>LIAISON SERIE SYNCHRONE: I2C, SPI, ONE WIRE, …</vt:lpstr>
      <vt:lpstr>SYNCHRONOUS SERIAL COMMUNICATION : I2C, SPI, ONE WIRE, …</vt:lpstr>
      <vt:lpstr>I2C BUS </vt:lpstr>
      <vt:lpstr>MANY I2C COMPONENTS</vt:lpstr>
      <vt:lpstr>THE BASICS OF THE PROTOCOL</vt:lpstr>
      <vt:lpstr>ARCHITECTURE OF A FRAME</vt:lpstr>
      <vt:lpstr>COMMUNICATION BY BYTE</vt:lpstr>
      <vt:lpstr>REMARKS: SLAVE ADDRESSES</vt:lpstr>
      <vt:lpstr>PROGRAM EXAMPLE</vt:lpstr>
      <vt:lpstr>EXEMPLE D’UTILISATION DU BUS I2C</vt:lpstr>
      <vt:lpstr>I2C APPLICATION EXAMPLE : Real Time Clock: DS1307 </vt:lpstr>
      <vt:lpstr>I2C APPLICATION EXAMPLE : Real Time Clock: DS1307 </vt:lpstr>
      <vt:lpstr>I2C APPLICATION EXAMPLE : Real Time Clock: DS1307 </vt:lpstr>
      <vt:lpstr>Nintendo Wii Nunchuck</vt:lpstr>
      <vt:lpstr>POUR ALLER PLUS LOIN</vt:lpstr>
      <vt:lpstr>bitshift left (&lt;&lt;), bitshift right (&gt;&gt;) OPERATORS </vt:lpstr>
      <vt:lpstr>Bitwise AND (&amp;), Bitwise OR (|), Bitwise XOR (^)</vt:lpstr>
      <vt:lpstr>I - LES MICROCONTROLEURS</vt:lpstr>
      <vt:lpstr>THE WII NUNCHUK CONTROL</vt:lpstr>
      <vt:lpstr>Nintendo Wii Nunchuck &amp; SERVO (Library version)</vt:lpstr>
      <vt:lpstr>Nintendo Wii Nunchuck &amp; SERVO (Library version)</vt:lpstr>
      <vt:lpstr>Présentation PowerPoint</vt:lpstr>
      <vt:lpstr>OLED SCREEN - 1</vt:lpstr>
      <vt:lpstr>OLED SCREEN - 3</vt:lpstr>
      <vt:lpstr>OLED SCREEN - 2</vt:lpstr>
      <vt:lpstr>OLED SCREEN – 4 </vt:lpstr>
      <vt:lpstr>I - LES MICROCONTROLEURS</vt:lpstr>
      <vt:lpstr>OLED SCREEN – 5 – TP4E</vt:lpstr>
      <vt:lpstr>SYNCHRONOUS SERIAL COMMUNICATION :  I2C, SPI, ONE WIRE, …</vt:lpstr>
      <vt:lpstr>THE BUS SPI - GENERAL INFORMATION</vt:lpstr>
      <vt:lpstr>THE SPI - CHRONOGRAM GENERAL BUS</vt:lpstr>
      <vt:lpstr>Présentation PowerPoint</vt:lpstr>
      <vt:lpstr>THE BUS SPI - FEATURES</vt:lpstr>
      <vt:lpstr>CONTRÔLE D’UN POTENTIOMETRE DIGITAL AVEC LE BUS SPI</vt:lpstr>
      <vt:lpstr>A SPI BUS CONTROL FOR THE DIGITAL POTENTIOMETER</vt:lpstr>
      <vt:lpstr>I - LES MICROCONTROLEURS</vt:lpstr>
      <vt:lpstr>WHAT ARE DIGITAL POTENTIOMETERS?</vt:lpstr>
      <vt:lpstr>MCP 41xxx – DIGITAL POTENTIOMETER </vt:lpstr>
      <vt:lpstr>MCP 41xxx – DIGITAL POTENTIOMETER  - WIRING DIAGRAM</vt:lpstr>
      <vt:lpstr>MCP 41xxx – DIGITAL POTENTIOMETER - CODE</vt:lpstr>
      <vt:lpstr>MCP 41xxx – DIGITAL POTENTIOMETER - CODE</vt:lpstr>
      <vt:lpstr>MCP 41xxx – DIGITAL POTENTIOMETER - CODE</vt:lpstr>
      <vt:lpstr>MCP 41xxx – DIGITAL POTENTIOMETER – CODE RHEOSTAT MODE</vt:lpstr>
      <vt:lpstr>I - LES MICROCONTROLEURS</vt:lpstr>
      <vt:lpstr>TP4-G DECOUVRIR LES INFORMATIONS DU DISPOSITIF MYSTERE</vt:lpstr>
      <vt:lpstr>BLIND DEVICE</vt:lpstr>
      <vt:lpstr>Présentation PowerPoint</vt:lpstr>
      <vt:lpstr>Présentation PowerPoint</vt:lpstr>
      <vt:lpstr>Présentation PowerPoint</vt:lpstr>
      <vt:lpstr>Présentation PowerPoint</vt:lpstr>
      <vt:lpstr>Présentation PowerPoint</vt:lpstr>
      <vt:lpstr>Instruction READ sur ADRESSE 0</vt:lpstr>
      <vt:lpstr>Instruction READ sur les 2048 ADRESSES</vt:lpstr>
      <vt:lpstr>Instructions READ sur les 2048 ADRESSES façon fichier .bin</vt:lpstr>
      <vt:lpstr>THE SPI APPLICATION: TOWARDS THE FPGA</vt:lpstr>
      <vt:lpstr>THE SPI APPLICATION: TOWARDS THE FPGA</vt:lpstr>
      <vt:lpstr>THE SPI APPLICATION: TOWARDS THE FPGA</vt:lpstr>
      <vt:lpstr>GAMEDUINO REFERENCE</vt:lpstr>
      <vt:lpstr>GAMEDUINO REFERENCE</vt:lpstr>
      <vt:lpstr>SPRITES</vt:lpstr>
      <vt:lpstr>BUS SPI PROS &amp; CONS</vt:lpstr>
      <vt:lpstr>SYNCHRONOUS SERIAL COMMUNICATION :  I2C, SPI, ONE WIRE, …</vt:lpstr>
      <vt:lpstr>OTHER PROTOCOLS: ONE WIRE...</vt:lpstr>
      <vt:lpstr>SYNCHRONOUS SERIAL COMMUNICATION :  I2C, SPI, ONE WIRE, …</vt:lpstr>
      <vt:lpstr>Présentation PowerPoint</vt:lpstr>
      <vt:lpstr>COMPARISON OF PROTOCOLS: I2C/SPI/ONE WIRE</vt:lpstr>
      <vt:lpstr>COMPARISON OF PROTOCOLS: I2C/SPI/ONE WIRE</vt:lpstr>
      <vt:lpstr>EXAMPLE OF APPLICATION OF THE SERIAL COMMUNICATION</vt:lpstr>
      <vt:lpstr>Présentation PowerPoint</vt:lpstr>
      <vt:lpstr>Présentation PowerPoint</vt:lpstr>
      <vt:lpstr>EEPROM LIBRARY </vt:lpstr>
      <vt:lpstr>Présentation PowerPoint</vt:lpstr>
      <vt:lpstr>TO GO FURTHER – GOOD PRACTICES - 1 </vt:lpstr>
      <vt:lpstr>TO GO FURTHER – GOOD PRACTICES - 2</vt:lpstr>
      <vt:lpstr>I - LES MICROCONTROLEURS</vt:lpstr>
      <vt:lpstr>CREATE AN ARDUINO LIBRARY - 1</vt:lpstr>
      <vt:lpstr>CREATE AN ARDUINO LIBRARY - 2</vt:lpstr>
      <vt:lpstr>CREATE AN ARDUINO LIBRARY - 3</vt:lpstr>
      <vt:lpstr>CREATE AN ARDUINO LIBRARY - 4</vt:lpstr>
      <vt:lpstr>REFERENCE ARDUINO – GUIDE LINE LIBRARIES</vt:lpstr>
      <vt:lpstr>III-9 THE SHIELDS &amp; THEIR CREATION</vt:lpstr>
      <vt:lpstr>INTERFACE BOARD or SHIELDS</vt:lpstr>
      <vt:lpstr>EXAMPLE</vt:lpstr>
      <vt:lpstr>KiCad EDA</vt:lpstr>
      <vt:lpstr>KiCad EDA</vt:lpstr>
      <vt:lpstr>PRECAUTIONS: SHIELD STANDARDISATION</vt:lpstr>
      <vt:lpstr>INTERACTING !!!</vt:lpstr>
      <vt:lpstr>Présentation PowerPoint</vt:lpstr>
      <vt:lpstr>PROCESSING</vt:lpstr>
      <vt:lpstr>PROCESSING</vt:lpstr>
      <vt:lpstr>PROCESSING &amp; ARDUINO: SERIAL COMMUNICATION</vt:lpstr>
      <vt:lpstr>ARDUINO SPEAKS PROCESSING</vt:lpstr>
      <vt:lpstr>I - LES MICROCONTROLEURS</vt:lpstr>
      <vt:lpstr>ARDUINO &amp; PROCESSING: PONG</vt:lpstr>
      <vt:lpstr>ARDUINO &amp; PROCESSING: Wii Nunchuk &amp; CUBE 3D (EXAMPLE 2)</vt:lpstr>
      <vt:lpstr>ARDUINO &amp; PROCESSING: Wii Nunchuk &amp; CUBE 3D (EXAMPLE 2)</vt:lpstr>
      <vt:lpstr>ARDUINO &amp; PROCESSING: Wii Nunchuk &amp; CUBE 3D (EXAMPLE 2)</vt:lpstr>
      <vt:lpstr>Présentation PowerPoint</vt:lpstr>
      <vt:lpstr>PROCESSING FOR ANDROID</vt:lpstr>
      <vt:lpstr>PROCESSING FOR ANDROID: « HELLO WORLD »</vt:lpstr>
      <vt:lpstr>PROCESSING FOR ANDROID: A BIT OF INTERACTIVITY</vt:lpstr>
      <vt:lpstr>I - LES MICROCONTROLEURS</vt:lpstr>
      <vt:lpstr>OTHER WAY : MIT APP INVENTOR</vt:lpstr>
      <vt:lpstr>OTHER WAY : ANDROID STUDIO</vt:lpstr>
      <vt:lpstr>Présentation PowerPoint</vt:lpstr>
      <vt:lpstr>LIFA - LabVIEW Interface for Arduino</vt:lpstr>
      <vt:lpstr>LabVIEW Interface for Arduino - LIFA</vt:lpstr>
      <vt:lpstr>ARDUINO ET C# CRÉER UNE APPLICATION </vt:lpstr>
      <vt:lpstr>Présentation PowerPoint</vt:lpstr>
      <vt:lpstr>TP6 - Connexion Arduino - C#</vt:lpstr>
      <vt:lpstr>TP6 - Connexion Arduino - C#</vt:lpstr>
      <vt:lpstr>SOLUTION PISTE VERTE : C#</vt:lpstr>
      <vt:lpstr>SOLUTION PISTE BLEUE: C#</vt:lpstr>
      <vt:lpstr>TO GO FURTHER</vt:lpstr>
      <vt:lpstr>VISUAL STUDIO CODE + PLATFORM IO + ARDUINO</vt:lpstr>
      <vt:lpstr>INSTALLATION PLATFORM IO</vt:lpstr>
      <vt:lpstr>INTEFACE DE BIENVENUE PLATFORM IO</vt:lpstr>
      <vt:lpstr>BARRE D’ETAT : PLATFORM IO</vt:lpstr>
      <vt:lpstr>PAGES PLATFORM IO</vt:lpstr>
      <vt:lpstr>PAGES PLATFORM IO</vt:lpstr>
      <vt:lpstr>PAGES PLATFORM IO</vt:lpstr>
      <vt:lpstr>PAGES PLATFORM IO</vt:lpstr>
      <vt:lpstr>ARBORESCENCE PlatformIO</vt:lpstr>
      <vt:lpstr>EXPLICATION DE L’ARBORESCENCE</vt:lpstr>
      <vt:lpstr>TO GO FURTHER</vt:lpstr>
      <vt:lpstr>PLATFORM IO – CREATION D’UN PROJET </vt:lpstr>
      <vt:lpstr>PLATFORM IO - PROGRAMME BLINK</vt:lpstr>
      <vt:lpstr>Moniteur série - PlatformIO</vt:lpstr>
      <vt:lpstr>IV-3 TO GO FURTHER</vt:lpstr>
      <vt:lpstr>INTERFACE ARDUINO – PYTHON – AJAX - BDD</vt:lpstr>
      <vt:lpstr>INTERFACE ARDUINO – PYTHON – AJAX - BDD</vt:lpstr>
      <vt:lpstr>INTERFACE ARDUINO – PYTHON – AJAX - BDD</vt:lpstr>
      <vt:lpstr>INTERFACE ARDUINO – PYTHON – AJAX - BDD</vt:lpstr>
      <vt:lpstr>Présentation PowerPoint</vt:lpstr>
      <vt:lpstr>APPLICATION INTELLIGENCE ARTIFICIELLE</vt:lpstr>
      <vt:lpstr>APPLICATION INTELLIGENCE ARTIFICIELLE</vt:lpstr>
      <vt:lpstr>LE CAPTEUR R, G ,B : TCS34725</vt:lpstr>
      <vt:lpstr>Présentation PowerPoint</vt:lpstr>
      <vt:lpstr>TP11 - LE SKETCH D’APPRENTISSAGE</vt:lpstr>
      <vt:lpstr>LE RESULTAT DU TEST D’APPRENTISSAGE: 1er test</vt:lpstr>
      <vt:lpstr>2ème test d’entraînement</vt:lpstr>
      <vt:lpstr>LE SKETCH DE DETECTION</vt:lpstr>
      <vt:lpstr>Simple MLP - NeuralNetwork Library For Microcontrollers</vt:lpstr>
      <vt:lpstr>Autres fonctions d’activation</vt:lpstr>
      <vt:lpstr>La courbe sigmoïde</vt:lpstr>
      <vt:lpstr>Présentation PowerPoint</vt:lpstr>
      <vt:lpstr>Présentation PowerPoint</vt:lpstr>
      <vt:lpstr>ARDUINO ET NODE-RED</vt:lpstr>
      <vt:lpstr>What’s Node-RED?</vt:lpstr>
      <vt:lpstr>Why Node-RED is a great solution?</vt:lpstr>
      <vt:lpstr>Installing Node-RED</vt:lpstr>
      <vt:lpstr>TESTING THE INSTALLATION</vt:lpstr>
      <vt:lpstr>Installing Node-RED Dashboard</vt:lpstr>
      <vt:lpstr>Présentation PowerPoint</vt:lpstr>
      <vt:lpstr>TP7 - ARDUINO &amp; NODE-RED</vt:lpstr>
      <vt:lpstr>FORMAT JSON</vt:lpstr>
      <vt:lpstr>FORMAT JSON</vt:lpstr>
      <vt:lpstr>NODE-RED</vt:lpstr>
      <vt:lpstr>EXTRAIRE LES DONNÉES DU JSON VENANT DE L’ARDUINO</vt:lpstr>
      <vt:lpstr>VISUALISER LES MESURES SUR UN GRAPHIQUE</vt:lpstr>
      <vt:lpstr>VISUALISER LES MESURES SUR UN GRAPHIQUE</vt:lpstr>
      <vt:lpstr>ENREGISTRER LES MESURES DANS UN FICHIER CSV</vt:lpstr>
      <vt:lpstr>RESULTAT FINAL</vt:lpstr>
      <vt:lpstr>IMPORTER/EXPORTER UN FLOW</vt:lpstr>
      <vt:lpstr>MicroPython on ESP32</vt:lpstr>
      <vt:lpstr>MicroPython on ESP32</vt:lpstr>
      <vt:lpstr>MicroPython on ESP32</vt:lpstr>
      <vt:lpstr>MicroPython on ESP32</vt:lpstr>
      <vt:lpstr>ESP32 - Pinouts</vt:lpstr>
      <vt:lpstr>ESP32 DEV KIT V1 - Pinouts</vt:lpstr>
      <vt:lpstr>FLASHING MICROPYTHON TO ESP32 and ESP8266</vt:lpstr>
      <vt:lpstr>MicroPython on ESP32</vt:lpstr>
      <vt:lpstr>MicroPython on ESP32</vt:lpstr>
      <vt:lpstr>MicroPython on ESP32</vt:lpstr>
      <vt:lpstr>MicroPython on ESP32</vt:lpstr>
      <vt:lpstr>MicroPython on ESP32</vt:lpstr>
      <vt:lpstr>GETTING STARTED WITH  uPyCraft IDE</vt:lpstr>
      <vt:lpstr>uPyCraft IDE</vt:lpstr>
      <vt:lpstr>uPyCraft sections</vt:lpstr>
      <vt:lpstr>uPyCraft sections</vt:lpstr>
      <vt:lpstr>RUNNING YOUR FIRST SCRIPT</vt:lpstr>
      <vt:lpstr>CREATING THE main.py FILE ON YOUR BOARD</vt:lpstr>
      <vt:lpstr>UPLOADING THE BLINK LED SCRIPT</vt:lpstr>
      <vt:lpstr>TESTING THE SCRIPT</vt:lpstr>
      <vt:lpstr>TROUBLESHOOTING TIPS</vt:lpstr>
      <vt:lpstr>TROUBLESHOOTING TIPS</vt:lpstr>
      <vt:lpstr>MICROPYTHON PROGRAMMING BASICS</vt:lpstr>
      <vt:lpstr>MICROPYTHON PROGRAMMING BASICS</vt:lpstr>
      <vt:lpstr>MICROPYTHON - VARIABLES</vt:lpstr>
      <vt:lpstr>MICROPYTHON – DATA TYPES</vt:lpstr>
      <vt:lpstr>MicroPython – Print() function</vt:lpstr>
      <vt:lpstr>MicroPython – Conditional Statements</vt:lpstr>
      <vt:lpstr>MicroPython – While and For loops</vt:lpstr>
      <vt:lpstr>MicroPython – User-defined Functions</vt:lpstr>
      <vt:lpstr>MicroPython – Class</vt:lpstr>
      <vt:lpstr>MicroPython – Class</vt:lpstr>
      <vt:lpstr>MicroPython – Class</vt:lpstr>
      <vt:lpstr>MicroPython – Class – Constructor methods</vt:lpstr>
      <vt:lpstr>MicroPython – Modules</vt:lpstr>
      <vt:lpstr>MicroPython – Wrapping Up</vt:lpstr>
      <vt:lpstr>MICROPYTHON MODULES</vt:lpstr>
      <vt:lpstr>MICROPYTHON MODULES</vt:lpstr>
      <vt:lpstr>MICROPYTHON MODULES: machine</vt:lpstr>
      <vt:lpstr>TP8 - 1 – ANALOG READ ON ESP32</vt:lpstr>
      <vt:lpstr>AnalogRead with MicroPython</vt:lpstr>
      <vt:lpstr>AnalogRead with MicroPython</vt:lpstr>
      <vt:lpstr>AnalogRead with MicroPython</vt:lpstr>
      <vt:lpstr>AnalogRead with MicroPython</vt:lpstr>
      <vt:lpstr>TIPS</vt:lpstr>
      <vt:lpstr>TP8 - 2 – OLED ON ESP32</vt:lpstr>
      <vt:lpstr>MicroPython: OLED Display with ESP32 and ESP8266</vt:lpstr>
      <vt:lpstr>SSD1306 OLED Library – Part 1</vt:lpstr>
      <vt:lpstr>SSD1306 OLED Library – Part 2</vt:lpstr>
      <vt:lpstr>A. Upload OLED library with uPyCraft IDE</vt:lpstr>
      <vt:lpstr>How the OLED code works</vt:lpstr>
      <vt:lpstr>Other OLED functions</vt:lpstr>
      <vt:lpstr>DISPLAYING DATA FROM SENSORS</vt:lpstr>
      <vt:lpstr>TP8 - 4 – CAPACITIVE TOUCH</vt:lpstr>
      <vt:lpstr>Introducing the ESP32 Touch Sensor</vt:lpstr>
      <vt:lpstr>MICRO-PYTHON SCRIPT</vt:lpstr>
      <vt:lpstr>DEMONSTRATION</vt:lpstr>
      <vt:lpstr>OTHER CAPACITIVE TOUCH EXAMPLE</vt:lpstr>
      <vt:lpstr>ARDUINO LIKE SCRIPT</vt:lpstr>
      <vt:lpstr>TOUCH SENSITIVE LED</vt:lpstr>
      <vt:lpstr>TP8 - 5 – HALL EFFECT SENSOR</vt:lpstr>
      <vt:lpstr>READ HALL EFFECT SENSOR</vt:lpstr>
      <vt:lpstr>READ HALL EFFECT SENSOR</vt:lpstr>
      <vt:lpstr>MICROPYTHON SCRIPT: main.py</vt:lpstr>
      <vt:lpstr>TP9 – 1 MQTT ON ESP32/ESP8266</vt:lpstr>
      <vt:lpstr>MicroPython – Getting Started with MQTT on ESP32/ESP8266</vt:lpstr>
      <vt:lpstr>HOW MQTT  WORKS</vt:lpstr>
      <vt:lpstr>What is MQTT and How It Works</vt:lpstr>
      <vt:lpstr>HIGH LEVEL OVERVIEW</vt:lpstr>
      <vt:lpstr>HIGH LEVEL OVERVIEW</vt:lpstr>
      <vt:lpstr>HIGH LEVEL OVERVIEW</vt:lpstr>
      <vt:lpstr>MQTT – Broker</vt:lpstr>
      <vt:lpstr>How to Use MQTT in Home Automation and IoT Projects</vt:lpstr>
      <vt:lpstr>Installing Mosquitto Broker on Raspbian OS</vt:lpstr>
      <vt:lpstr>Testing Mosquitto Broker on Raspbian OS</vt:lpstr>
      <vt:lpstr>PUBLISHING A MESSAGE TO MULTIPLE CLIENTS</vt:lpstr>
      <vt:lpstr>PROJECT OVERVIEW</vt:lpstr>
      <vt:lpstr>PREPARING ESP#1</vt:lpstr>
      <vt:lpstr>PREPARING ESP#1: How the Code Works - boot.py</vt:lpstr>
      <vt:lpstr>PREPARING ESP#1: How the Code Works - main.py</vt:lpstr>
      <vt:lpstr>PREPARING ESP#1: How the Code Works - main.py</vt:lpstr>
      <vt:lpstr>UPLOADING SCRIPTS</vt:lpstr>
      <vt:lpstr>PREPARING ESP#2: umqttsimple.py and boot.py</vt:lpstr>
      <vt:lpstr>PREPARING ESP#2: main.py</vt:lpstr>
      <vt:lpstr>DEMONSTRATION</vt:lpstr>
      <vt:lpstr>TP9 – 2 MQTT - Connect ESP32/ESP8266 to Node-RED</vt:lpstr>
      <vt:lpstr>PROJECT OVERVIEW</vt:lpstr>
      <vt:lpstr>Introducing the DS18B20 Temperature Sensor</vt:lpstr>
      <vt:lpstr>MICRO-PYTHON SCRIPT: BOOT.PY</vt:lpstr>
      <vt:lpstr>MICRO-PYTHON SCRIPT: BOOT.PY</vt:lpstr>
      <vt:lpstr>MICRO-PYTHON SCRIPT: MAIN.PY</vt:lpstr>
      <vt:lpstr>MICRO-PYTHON SCRIPT: MAIN.PY</vt:lpstr>
      <vt:lpstr>MICRO-PYTHON SCRIPT: MAIN.PY</vt:lpstr>
      <vt:lpstr>Getting and publishing messages</vt:lpstr>
      <vt:lpstr>Importing the Node-RED flow</vt:lpstr>
      <vt:lpstr>Understanding the flow - 1</vt:lpstr>
      <vt:lpstr>Understanding the flow - 2</vt:lpstr>
      <vt:lpstr>Understanding the flow - 3</vt:lpstr>
      <vt:lpstr>Understanding the flow - 4</vt:lpstr>
      <vt:lpstr>Node-RED</vt:lpstr>
      <vt:lpstr>Wrapping Up</vt:lpstr>
      <vt:lpstr>ROUTEUR MQTT: NODE-RED</vt:lpstr>
      <vt:lpstr>ROUTEUR MQTT: NODE-RED</vt:lpstr>
      <vt:lpstr>Déployer le routeur MQTT sur Node-RED</vt:lpstr>
      <vt:lpstr>Déployer le routeur MQTT sur Node-RED</vt:lpstr>
      <vt:lpstr>Déployer le routeur MQTT sur Node-RED</vt:lpstr>
      <vt:lpstr>Déployer le routeur MQTT sur Node-RED</vt:lpstr>
      <vt:lpstr>TP10 – LoRa ON ESP32</vt:lpstr>
      <vt:lpstr>LoRa</vt:lpstr>
      <vt:lpstr>LoRa</vt:lpstr>
      <vt:lpstr>LoRa Topologies</vt:lpstr>
      <vt:lpstr>LoRa</vt:lpstr>
      <vt:lpstr>LoRa module – RFM95/96/97/98</vt:lpstr>
      <vt:lpstr>LoRa module – RFM95/96/97/98</vt:lpstr>
      <vt:lpstr>LoRa  - Schematics</vt:lpstr>
      <vt:lpstr>LoRa  - Alternative</vt:lpstr>
      <vt:lpstr>Preparing the project: Arduino IDE and RFM modules</vt:lpstr>
      <vt:lpstr>WIRING</vt:lpstr>
      <vt:lpstr>Wiring the RFM95 LoRa Transceiver Module</vt:lpstr>
      <vt:lpstr>The LoRa Sender Sketch</vt:lpstr>
      <vt:lpstr>Testing the Sender Sketch</vt:lpstr>
      <vt:lpstr>The LoRa Receiver Sketch</vt:lpstr>
      <vt:lpstr>Testing the LoRa Receiver Sketch</vt:lpstr>
      <vt:lpstr>Wrapping Up</vt:lpstr>
      <vt:lpstr>Taking It Further – OLED version</vt:lpstr>
      <vt:lpstr>Présentation PowerPoint</vt:lpstr>
      <vt:lpstr>TESTING THE DISTANCE</vt:lpstr>
      <vt:lpstr>TESTING THE DISTANCE AND ENERGY</vt:lpstr>
      <vt:lpstr>I - LES MICROCONTROLEURS</vt:lpstr>
      <vt:lpstr>OTAA vs ABP ?</vt:lpstr>
      <vt:lpstr>« LoRaWAN In a nutshell » : principes de jonction au réseau</vt:lpstr>
      <vt:lpstr>The THINGS UNO</vt:lpstr>
      <vt:lpstr>TUTORIEL THE THINGS UNO</vt:lpstr>
      <vt:lpstr>TUTORIEL SENDING DATA</vt:lpstr>
      <vt:lpstr>I - LES MICROCONTROLEURS</vt:lpstr>
      <vt:lpstr>TEST AVEC ARDUINO UNO + RN2483</vt:lpstr>
      <vt:lpstr>COMMANDE RN2483</vt:lpstr>
      <vt:lpstr>TEST AVEC ARDUINO UNO + RN2483</vt:lpstr>
      <vt:lpstr>TUTORIEL DOWNLINK</vt:lpstr>
      <vt:lpstr>I - LES MICROCONTROLEURS</vt:lpstr>
      <vt:lpstr>TEST AVEC ARDUINO UNO + RFM95</vt:lpstr>
      <vt:lpstr>DRAGINO LoRa + GPS SHIELD</vt:lpstr>
      <vt:lpstr>I - LES MICROCONTROLEURS</vt:lpstr>
      <vt:lpstr>DRAGINO LoRa + GPS SHIELD</vt:lpstr>
      <vt:lpstr>LoRaWAN End Device Example</vt:lpstr>
      <vt:lpstr>PAYLOAD FUNCTIONS</vt:lpstr>
      <vt:lpstr>I - LES MICROCONTROLEURS</vt:lpstr>
      <vt:lpstr>GATEWAY LoRa: e.g. DRAGINO</vt:lpstr>
      <vt:lpstr>I - LES MICROCONTROLEURS</vt:lpstr>
      <vt:lpstr>TTN to NODE-RED</vt:lpstr>
      <vt:lpstr>RECEPTION DES DONNEES DE TTN DANS NODE-RED</vt:lpstr>
      <vt:lpstr>CONSTRUCTION DU FRONT END NODE-RED</vt:lpstr>
      <vt:lpstr>PROPRIETES DES NODES ET CHARTS NODE-RED</vt:lpstr>
      <vt:lpstr>VISUALISATION DES DONNEES SUR LE FRONT-END NODE-RED</vt:lpstr>
      <vt:lpstr>I - LES MICROCONTROLEURS</vt:lpstr>
      <vt:lpstr>MQTT FROM TTN to NODE-RED</vt:lpstr>
      <vt:lpstr>MQTT FROM TTN to NODE-RED</vt:lpstr>
      <vt:lpstr>Présentation PowerPoint</vt:lpstr>
      <vt:lpstr>Présentation PowerPoint</vt:lpstr>
      <vt:lpstr>II – 3 ADRESSABLE DEVICES ?</vt:lpstr>
      <vt:lpstr>WHAT COMPONENTS TO USE WITH THE ARDUINO?</vt:lpstr>
      <vt:lpstr>QUELS COMPOSANTS UTILISER AVEC L’ARDUINO ?</vt:lpstr>
      <vt:lpstr>QUELS COMPOSANTS UTILISER AVEC L’ARDUINO ?</vt:lpstr>
      <vt:lpstr>QUELS COMPOSANTS UTILISER AVEC L’ARDUINO ?</vt:lpstr>
      <vt:lpstr>SENSORS Vs ACTUATORS</vt:lpstr>
      <vt:lpstr>I - MICROCONTROLLERS</vt:lpstr>
      <vt:lpstr>BUT BY THE WAY: A MICROCONTROLLER IS NEEDED FOR WHAT?</vt:lpstr>
      <vt:lpstr>MICROCONTROLLERS: PRO &amp; CONS </vt:lpstr>
      <vt:lpstr>DEFINITION</vt:lpstr>
      <vt:lpstr>INSIDE OF THE MICROCONTROLLER</vt:lpstr>
      <vt:lpstr>CISC ou RISC</vt:lpstr>
      <vt:lpstr>RISC VS CISC</vt:lpstr>
      <vt:lpstr>RISC VS CISC: POUR ALLER PLUS LOIN…</vt:lpstr>
      <vt:lpstr>Présentation PowerPoint</vt:lpstr>
      <vt:lpstr>THE MICROCONTROLLER INSIDE: MEMORY...</vt:lpstr>
      <vt:lpstr>THE MICROCONTROLLER INSIDE: MEMORY...</vt:lpstr>
      <vt:lpstr>Présentation PowerPoint</vt:lpstr>
      <vt:lpstr>THE MICROCONTROLLER INSIDE: PARALLEL INTERFACE</vt:lpstr>
      <vt:lpstr>INSIDE OF THE MICROCONTROLLER</vt:lpstr>
      <vt:lpstr>INSIDE OF THE MICROCONTROLLER</vt:lpstr>
      <vt:lpstr>Inside of the microcontroller: The ATMEGA328</vt:lpstr>
      <vt:lpstr>INSIDE OF THE MICROCONTROLLER: THE BUS...</vt:lpstr>
      <vt:lpstr>FUSES</vt:lpstr>
      <vt:lpstr>FUSES</vt:lpstr>
      <vt:lpstr>INSIDE OF THE MICROCONTROLLER</vt:lpstr>
      <vt:lpstr>A L’INTERIEUR DU MICRO-CONTRÔLEUR</vt:lpstr>
      <vt:lpstr>ALL ABOUT THE MICROCONTROLLER</vt:lpstr>
      <vt:lpstr>Présentation PowerPoint</vt:lpstr>
      <vt:lpstr>BRIEF HISTORY AND DEVELOPMENT OF MICROCONTROLLERS</vt:lpstr>
      <vt:lpstr>A FEW FAMILIES OF MICROCONTROLLERS</vt:lpstr>
      <vt:lpstr>FAMILLES DE MICRO-CONTRÔLEUR</vt:lpstr>
      <vt:lpstr>Présentation PowerPoint</vt:lpstr>
      <vt:lpstr>THE ATMEL AVR microcontrollers</vt:lpstr>
      <vt:lpstr>ATMEL AVR ARCHITECTURE </vt:lpstr>
      <vt:lpstr>LES MICROCONTROLEURS AVR d’ATMEL – ATMEGA328</vt:lpstr>
      <vt:lpstr>AVR instructions</vt:lpstr>
      <vt:lpstr>AVR Assembler : I/O Registers</vt:lpstr>
      <vt:lpstr>AVR Assembler : Instructions &amp; Directives </vt:lpstr>
      <vt:lpstr>AVR instructions</vt:lpstr>
      <vt:lpstr>LA CARTE ARDUINO « UNO »</vt:lpstr>
      <vt:lpstr>ARDUINO « UNO » BOARD</vt:lpstr>
      <vt:lpstr>ARDUINO « UNO » BOARD</vt:lpstr>
      <vt:lpstr>IV-4 ET DANS LE FUTUR ?</vt:lpstr>
      <vt:lpstr>ARDUINO FAMILY …</vt:lpstr>
      <vt:lpstr>ARDUINO FAMILY !</vt:lpstr>
      <vt:lpstr>ARDUINO FAMILY !</vt:lpstr>
      <vt:lpstr>IV-4 ET DANS LE FUTUR ?</vt:lpstr>
      <vt:lpstr>IV-2 OTHER INTERESTING TRACKS!: LES MICROCHIP</vt:lpstr>
      <vt:lpstr>IV-2 OTHER INTERESTING TRACKS! : LE RASPBERRY PI</vt:lpstr>
      <vt:lpstr>INTEL GALILEO</vt:lpstr>
      <vt:lpstr>GENUINO 101</vt:lpstr>
      <vt:lpstr>ESP32 – ESP8266</vt:lpstr>
      <vt:lpstr>TEENSY FAMILY</vt:lpstr>
      <vt:lpstr>TEENSY FAMILY</vt:lpstr>
      <vt:lpstr>TEENSY FAMILY</vt:lpstr>
      <vt:lpstr>COMPARATIFS</vt:lpstr>
      <vt:lpstr>QUEL MCU, MINI-PC CHOISIR EN FONCTION DE L’APPLICATION ?</vt:lpstr>
      <vt:lpstr>COMPARAISON DES MCU</vt:lpstr>
      <vt:lpstr>QUELLE SOLUTION WIRELESS CHOISIR ?</vt:lpstr>
      <vt:lpstr>QUELLE SOLUTIONS POUR L’IOT? </vt:lpstr>
      <vt:lpstr>Présentation PowerPoint</vt:lpstr>
      <vt:lpstr>AND issues of security in the Internet of things!</vt:lpstr>
      <vt:lpstr>REFERENCES</vt:lpstr>
      <vt:lpstr>REFERENCE BOOKS</vt:lpstr>
      <vt:lpstr>REFERENCE BOOKS</vt:lpstr>
      <vt:lpstr>MicroPython on ESP32 - REFERENCES</vt:lpstr>
      <vt:lpstr>MAIN RESSOURCES</vt:lpstr>
      <vt:lpstr>WEB LINKS</vt:lpstr>
      <vt:lpstr>TO GO FURTHER : BUS I2C</vt:lpstr>
      <vt:lpstr>WEB LINKS</vt:lpstr>
      <vt:lpstr>LINKS</vt:lpstr>
      <vt:lpstr>LINKS</vt:lpstr>
      <vt:lpstr>LINKS</vt:lpstr>
      <vt:lpstr>LINKS ON TOULOUSE</vt:lpstr>
      <vt:lpstr>GITHUB</vt:lpstr>
      <vt:lpstr>GitHUB</vt:lpstr>
      <vt:lpstr>COMMANDES LINUX  LES PLUS UTILES</vt:lpstr>
      <vt:lpstr>COMMANDES LES PLUS UTILES SUR LINUX - RASPBIAN</vt:lpstr>
      <vt:lpstr>COMMANDES LES PLUS UTILES SUR LINUX - RASPBIAN</vt:lpstr>
      <vt:lpstr>RASPBERRY PI 4</vt:lpstr>
      <vt:lpstr>CHEAT SHEET</vt:lpstr>
      <vt:lpstr>GLOSSARY &amp; VOCABULARY OF THE ARDUINO</vt:lpstr>
      <vt:lpstr>A QUIZ FOR YOUR TRAINING...</vt:lpstr>
      <vt:lpstr>BONUS</vt:lpstr>
      <vt:lpstr>Présentation PowerPoint</vt:lpstr>
      <vt:lpstr>PRATICAL WORK: PTP ISS</vt:lpstr>
      <vt:lpstr>PRATICAL WORK – PTP ISS</vt:lpstr>
      <vt:lpstr>PTP ISS</vt:lpstr>
    </vt:vector>
  </TitlesOfParts>
  <Company>INSA Toulouse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carine</dc:creator>
  <cp:lastModifiedBy>Jeremie Grisolia</cp:lastModifiedBy>
  <cp:revision>4729</cp:revision>
  <cp:lastPrinted>2024-04-08T14:16:33Z</cp:lastPrinted>
  <dcterms:created xsi:type="dcterms:W3CDTF">2008-10-07T07:32:43Z</dcterms:created>
  <dcterms:modified xsi:type="dcterms:W3CDTF">2024-04-08T14:20:02Z</dcterms:modified>
</cp:coreProperties>
</file>